
<file path=[Content_Types].xml><?xml version="1.0" encoding="utf-8"?>
<Types xmlns="http://schemas.openxmlformats.org/package/2006/content-types">
  <Default Extension="gif" ContentType="image/gif"/>
  <Override PartName="/ppt/diagrams/drawing1.xml" ContentType="application/vnd.ms-office.drawingml.diagramDrawing+xml"/>
  <Override PartName="/ppt/slides/slide14.xml" ContentType="application/vnd.openxmlformats-officedocument.presentationml.slide+xml"/>
  <Override PartName="/ppt/slideMasters/slideMaster2.xml" ContentType="application/vnd.openxmlformats-officedocument.presentationml.slideMaster+xml"/>
  <Default Extension="rels" ContentType="application/vnd.openxmlformats-package.relationships+xml"/>
  <Default Extension="xlsx" ContentType="application/vnd.openxmlformats-officedocument.spreadsheetml.sheet"/>
  <Override PartName="/ppt/diagrams/colors1.xml" ContentType="application/vnd.openxmlformats-officedocument.drawingml.diagramColors+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diagrams/layout1.xml" ContentType="application/vnd.openxmlformats-officedocument.drawingml.diagramLayout+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notesSlides/notesSlide7.xml" ContentType="application/vnd.openxmlformats-officedocument.presentationml.notesSlide+xml"/>
  <Override PartName="/ppt/slideLayouts/slideLayout15.xml" ContentType="application/vnd.openxmlformats-officedocument.presentationml.slideLayout+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Layouts/slideLayout14.xml" ContentType="application/vnd.openxmlformats-officedocument.presentationml.slideLayout+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Layouts/slideLayout22.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slides/slide10.xml" ContentType="application/vnd.openxmlformats-officedocument.presentationml.slide+xml"/>
  <Override PartName="/docProps/app.xml" ContentType="application/vnd.openxmlformats-officedocument.extended-properties+xml"/>
  <Override PartName="/ppt/diagrams/quickStyle1.xml" ContentType="application/vnd.openxmlformats-officedocument.drawingml.diagramStyle+xml"/>
  <Override PartName="/ppt/slideLayouts/slideLayout19.xml" ContentType="application/vnd.openxmlformats-officedocument.presentationml.slideLayout+xml"/>
  <Override PartName="/ppt/slides/slide41.xml" ContentType="application/vnd.openxmlformats-officedocument.presentationml.slide+xml"/>
  <Override PartName="/ppt/theme/theme3.xml" ContentType="application/vnd.openxmlformats-officedocument.theme+xml"/>
  <Override PartName="/ppt/notesSlides/notesSlide4.xml" ContentType="application/vnd.openxmlformats-officedocument.presentationml.notesSlide+xml"/>
  <Override PartName="/ppt/slideLayouts/slideLayout12.xml" ContentType="application/vnd.openxmlformats-officedocument.presentationml.slideLayout+xml"/>
  <Override PartName="/ppt/slides/slide24.xml" ContentType="application/vnd.openxmlformats-officedocument.presentationml.slide+xml"/>
  <Override PartName="/ppt/charts/chart1.xml" ContentType="application/vnd.openxmlformats-officedocument.drawingml.chart+xml"/>
  <Override PartName="/ppt/slides/slide8.xml" ContentType="application/vnd.openxmlformats-officedocument.presentationml.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Default Extension="wdp" ContentType="image/vnd.ms-photo"/>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 r:id="rId2"/>
  </p:sldMasterIdLst>
  <p:notesMasterIdLst>
    <p:notesMasterId r:id="rId45"/>
  </p:notesMasterIdLst>
  <p:sldIdLst>
    <p:sldId id="412" r:id="rId3"/>
    <p:sldId id="504" r:id="rId4"/>
    <p:sldId id="505" r:id="rId5"/>
    <p:sldId id="508" r:id="rId6"/>
    <p:sldId id="509" r:id="rId7"/>
    <p:sldId id="510" r:id="rId8"/>
    <p:sldId id="511" r:id="rId9"/>
    <p:sldId id="518" r:id="rId10"/>
    <p:sldId id="512" r:id="rId11"/>
    <p:sldId id="524" r:id="rId12"/>
    <p:sldId id="514" r:id="rId13"/>
    <p:sldId id="515" r:id="rId14"/>
    <p:sldId id="516" r:id="rId15"/>
    <p:sldId id="517" r:id="rId16"/>
    <p:sldId id="480" r:id="rId17"/>
    <p:sldId id="470" r:id="rId18"/>
    <p:sldId id="471" r:id="rId19"/>
    <p:sldId id="472" r:id="rId20"/>
    <p:sldId id="474" r:id="rId21"/>
    <p:sldId id="485" r:id="rId22"/>
    <p:sldId id="477" r:id="rId23"/>
    <p:sldId id="503" r:id="rId24"/>
    <p:sldId id="486" r:id="rId25"/>
    <p:sldId id="487" r:id="rId26"/>
    <p:sldId id="488" r:id="rId27"/>
    <p:sldId id="489" r:id="rId28"/>
    <p:sldId id="490" r:id="rId29"/>
    <p:sldId id="491" r:id="rId30"/>
    <p:sldId id="492" r:id="rId31"/>
    <p:sldId id="496" r:id="rId32"/>
    <p:sldId id="497" r:id="rId33"/>
    <p:sldId id="498" r:id="rId34"/>
    <p:sldId id="499" r:id="rId35"/>
    <p:sldId id="500" r:id="rId36"/>
    <p:sldId id="501" r:id="rId37"/>
    <p:sldId id="502" r:id="rId38"/>
    <p:sldId id="519" r:id="rId39"/>
    <p:sldId id="493" r:id="rId40"/>
    <p:sldId id="494" r:id="rId41"/>
    <p:sldId id="506" r:id="rId42"/>
    <p:sldId id="495" r:id="rId43"/>
    <p:sldId id="523" r:id="rId4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extLst>
      <p:ext uri="{EC167BDD-8182-4AB7-AECC-EB403E3ABB37}">
        <p14:laserClr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srgbClr val="FF0000"/>
        </p14:laserClr>
      </p:ext>
      <p:ext uri="{2FDB2607-1784-4EEB-B798-7EB5836EED8A}">
        <p14:showMediaCtrls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p:ext>
    </p:extLst>
  </p:showPr>
  <p:extLst>
    <p:ext uri="{E76CE94A-603C-4142-B9EB-6D1370010A27}">
      <p14:discardImageEditData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0"/>
    </p:ext>
    <p:ext uri="{D31A062A-798A-4329-ABDD-BBA856620510}">
      <p14:defaultImageDpi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311" autoAdjust="0"/>
    <p:restoredTop sz="90301" autoAdjust="0"/>
  </p:normalViewPr>
  <p:slideViewPr>
    <p:cSldViewPr>
      <p:cViewPr>
        <p:scale>
          <a:sx n="100" d="100"/>
          <a:sy n="100" d="100"/>
        </p:scale>
        <p:origin x="-600" y="56"/>
      </p:cViewPr>
      <p:guideLst>
        <p:guide orient="horz" pos="2160"/>
        <p:guide pos="2880"/>
      </p:guideLst>
    </p:cSldViewPr>
  </p:slideViewPr>
  <p:outlineViewPr>
    <p:cViewPr>
      <p:scale>
        <a:sx n="33" d="100"/>
        <a:sy n="33" d="100"/>
      </p:scale>
      <p:origin x="0" y="1115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2310"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style val="18"/>
  <c:chart>
    <c:title>
      <c:tx>
        <c:rich>
          <a:bodyPr/>
          <a:lstStyle/>
          <a:p>
            <a:pPr>
              <a:defRPr/>
            </a:pPr>
            <a:r>
              <a:rPr lang="ja-JP" altLang="en-US" dirty="0" smtClean="0"/>
              <a:t>スマートコミュニティー関連の市場は</a:t>
            </a:r>
            <a:r>
              <a:rPr lang="en-US" altLang="ja-JP" dirty="0" smtClean="0"/>
              <a:t>3.7</a:t>
            </a:r>
            <a:r>
              <a:rPr lang="ja-JP" altLang="en-US" dirty="0" smtClean="0"/>
              <a:t>倍に膨らむ</a:t>
            </a:r>
            <a:endParaRPr lang="en-US" altLang="ja-JP" dirty="0"/>
          </a:p>
        </c:rich>
      </c:tx>
    </c:title>
    <c:view3D>
      <c:rAngAx val="1"/>
    </c:view3D>
    <c:plotArea>
      <c:layout/>
      <c:bar3DChart>
        <c:barDir val="col"/>
        <c:grouping val="stacked"/>
        <c:ser>
          <c:idx val="0"/>
          <c:order val="0"/>
          <c:tx>
            <c:strRef>
              <c:f>Sheet1!$B$1</c:f>
              <c:strCache>
                <c:ptCount val="1"/>
                <c:pt idx="0">
                  <c:v>資金</c:v>
                </c:pt>
              </c:strCache>
            </c:strRef>
          </c:tx>
          <c:cat>
            <c:strRef>
              <c:f>Sheet1!$A$2:$A$9</c:f>
              <c:strCache>
                <c:ptCount val="8"/>
                <c:pt idx="0">
                  <c:v> 2009年</c:v>
                </c:pt>
                <c:pt idx="1">
                  <c:v>10</c:v>
                </c:pt>
                <c:pt idx="2">
                  <c:v>11</c:v>
                </c:pt>
                <c:pt idx="3">
                  <c:v>12</c:v>
                </c:pt>
                <c:pt idx="4">
                  <c:v>13</c:v>
                </c:pt>
                <c:pt idx="5">
                  <c:v>14</c:v>
                </c:pt>
                <c:pt idx="6">
                  <c:v>15</c:v>
                </c:pt>
                <c:pt idx="7">
                  <c:v>20</c:v>
                </c:pt>
              </c:strCache>
            </c:strRef>
          </c:cat>
          <c:val>
            <c:numRef>
              <c:f>Sheet1!$B$2:$B$9</c:f>
              <c:numCache>
                <c:formatCode>General</c:formatCode>
                <c:ptCount val="8"/>
                <c:pt idx="0">
                  <c:v>0.7</c:v>
                </c:pt>
                <c:pt idx="1">
                  <c:v>0.8</c:v>
                </c:pt>
                <c:pt idx="2">
                  <c:v>0.9</c:v>
                </c:pt>
                <c:pt idx="3">
                  <c:v>1.0</c:v>
                </c:pt>
                <c:pt idx="4">
                  <c:v>1.2</c:v>
                </c:pt>
                <c:pt idx="5">
                  <c:v>1.4</c:v>
                </c:pt>
                <c:pt idx="6">
                  <c:v>1.6</c:v>
                </c:pt>
                <c:pt idx="7">
                  <c:v>3.2</c:v>
                </c:pt>
              </c:numCache>
            </c:numRef>
          </c:val>
        </c:ser>
        <c:shape val="box"/>
        <c:axId val="638168376"/>
        <c:axId val="643992840"/>
        <c:axId val="0"/>
      </c:bar3DChart>
      <c:catAx>
        <c:axId val="638168376"/>
        <c:scaling>
          <c:orientation val="minMax"/>
        </c:scaling>
        <c:axPos val="b"/>
        <c:tickLblPos val="nextTo"/>
        <c:crossAx val="643992840"/>
        <c:crosses val="autoZero"/>
        <c:auto val="1"/>
        <c:lblAlgn val="ctr"/>
        <c:lblOffset val="100"/>
      </c:catAx>
      <c:valAx>
        <c:axId val="643992840"/>
        <c:scaling>
          <c:orientation val="minMax"/>
          <c:max val="3.0"/>
        </c:scaling>
        <c:axPos val="l"/>
        <c:majorGridlines/>
        <c:numFmt formatCode="General" sourceLinked="1"/>
        <c:tickLblPos val="nextTo"/>
        <c:crossAx val="638168376"/>
        <c:crosses val="autoZero"/>
        <c:crossBetween val="between"/>
        <c:majorUnit val="1.0"/>
      </c:valAx>
    </c:plotArea>
    <c:legend>
      <c:legendPos val="r"/>
    </c:legend>
    <c:plotVisOnly val="1"/>
    <c:dispBlanksAs val="gap"/>
  </c:chart>
  <c:txPr>
    <a:bodyPr/>
    <a:lstStyle/>
    <a:p>
      <a:pPr>
        <a:defRPr sz="1800"/>
      </a:pPr>
      <a:endParaRPr lang="ja-JP"/>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F13F50-E723-4D92-BA3D-EC308AEA2BD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kumimoji="1" lang="ja-JP" altLang="en-US"/>
        </a:p>
      </dgm:t>
    </dgm:pt>
    <dgm:pt modelId="{21A3D542-9FB5-467A-8002-80E606F513D9}">
      <dgm:prSet phldrT="[テキスト]"/>
      <dgm:spPr/>
      <dgm:t>
        <a:bodyPr/>
        <a:lstStyle/>
        <a:p>
          <a:r>
            <a:rPr kumimoji="1" lang="en-US" altLang="ja-JP" dirty="0" smtClean="0"/>
            <a:t>1</a:t>
          </a:r>
        </a:p>
        <a:p>
          <a:endParaRPr kumimoji="1" lang="ja-JP" altLang="en-US" dirty="0"/>
        </a:p>
      </dgm:t>
    </dgm:pt>
    <dgm:pt modelId="{EBC089F8-BDAD-4677-A370-279ABCB7B72B}" type="parTrans" cxnId="{63BD26C0-9950-467E-B5D9-08C8B238A6D8}">
      <dgm:prSet/>
      <dgm:spPr/>
      <dgm:t>
        <a:bodyPr/>
        <a:lstStyle/>
        <a:p>
          <a:endParaRPr kumimoji="1" lang="ja-JP" altLang="en-US"/>
        </a:p>
      </dgm:t>
    </dgm:pt>
    <dgm:pt modelId="{D111422A-A565-49D8-A6C5-F96A260A4818}" type="sibTrans" cxnId="{63BD26C0-9950-467E-B5D9-08C8B238A6D8}">
      <dgm:prSet/>
      <dgm:spPr/>
      <dgm:t>
        <a:bodyPr/>
        <a:lstStyle/>
        <a:p>
          <a:endParaRPr kumimoji="1" lang="ja-JP" altLang="en-US"/>
        </a:p>
      </dgm:t>
    </dgm:pt>
    <dgm:pt modelId="{ABBA3FF4-0536-49B9-B196-9AD113AA4E34}">
      <dgm:prSet phldrT="[テキスト]" custT="1"/>
      <dgm:spPr/>
      <dgm:t>
        <a:bodyPr/>
        <a:lstStyle/>
        <a:p>
          <a:r>
            <a:rPr kumimoji="1" lang="ja-JP" altLang="en-US" sz="2800" dirty="0" smtClean="0"/>
            <a:t>電力の自由化</a:t>
          </a:r>
          <a:endParaRPr kumimoji="1" lang="ja-JP" altLang="en-US" sz="2800" dirty="0"/>
        </a:p>
      </dgm:t>
    </dgm:pt>
    <dgm:pt modelId="{AF209804-C1A7-404D-847C-67F35FD95BB3}" type="parTrans" cxnId="{15E48CAB-11CA-44E6-A0AE-CC44008FC1C8}">
      <dgm:prSet/>
      <dgm:spPr/>
      <dgm:t>
        <a:bodyPr/>
        <a:lstStyle/>
        <a:p>
          <a:endParaRPr kumimoji="1" lang="ja-JP" altLang="en-US"/>
        </a:p>
      </dgm:t>
    </dgm:pt>
    <dgm:pt modelId="{F13D1430-6D67-4B6D-838A-B711C74E4302}" type="sibTrans" cxnId="{15E48CAB-11CA-44E6-A0AE-CC44008FC1C8}">
      <dgm:prSet/>
      <dgm:spPr/>
      <dgm:t>
        <a:bodyPr/>
        <a:lstStyle/>
        <a:p>
          <a:endParaRPr kumimoji="1" lang="ja-JP" altLang="en-US"/>
        </a:p>
      </dgm:t>
    </dgm:pt>
    <dgm:pt modelId="{15EDCD38-925A-4596-A3F6-89E424D0340C}">
      <dgm:prSet phldrT="[テキスト]"/>
      <dgm:spPr/>
      <dgm:t>
        <a:bodyPr/>
        <a:lstStyle/>
        <a:p>
          <a:r>
            <a:rPr kumimoji="1" lang="en-US" altLang="ja-JP" dirty="0" smtClean="0"/>
            <a:t>2</a:t>
          </a:r>
        </a:p>
        <a:p>
          <a:endParaRPr kumimoji="1" lang="ja-JP" altLang="en-US" dirty="0"/>
        </a:p>
      </dgm:t>
    </dgm:pt>
    <dgm:pt modelId="{6EF795B8-2669-48C5-A8AD-F660C22651D6}" type="parTrans" cxnId="{BBC616A1-CA43-4A69-AC26-ACB4DA1E3E92}">
      <dgm:prSet/>
      <dgm:spPr/>
      <dgm:t>
        <a:bodyPr/>
        <a:lstStyle/>
        <a:p>
          <a:endParaRPr kumimoji="1" lang="ja-JP" altLang="en-US"/>
        </a:p>
      </dgm:t>
    </dgm:pt>
    <dgm:pt modelId="{63E3CFCA-7B8A-413B-8E05-88EBA3498674}" type="sibTrans" cxnId="{BBC616A1-CA43-4A69-AC26-ACB4DA1E3E92}">
      <dgm:prSet/>
      <dgm:spPr/>
      <dgm:t>
        <a:bodyPr/>
        <a:lstStyle/>
        <a:p>
          <a:endParaRPr kumimoji="1" lang="ja-JP" altLang="en-US"/>
        </a:p>
      </dgm:t>
    </dgm:pt>
    <dgm:pt modelId="{9FB0CD56-EA0E-4046-8BC3-0D2C3AED33C1}">
      <dgm:prSet phldrT="[テキスト]" custT="1"/>
      <dgm:spPr/>
      <dgm:t>
        <a:bodyPr/>
        <a:lstStyle/>
        <a:p>
          <a:r>
            <a:rPr kumimoji="1" lang="ja-JP" altLang="en-US" sz="2800" dirty="0" smtClean="0"/>
            <a:t>新規参入企業の増加</a:t>
          </a:r>
          <a:endParaRPr kumimoji="1" lang="ja-JP" altLang="en-US" sz="2800" dirty="0"/>
        </a:p>
      </dgm:t>
    </dgm:pt>
    <dgm:pt modelId="{C8BE52A6-C9EF-47E0-956C-F6C7821EED6E}" type="parTrans" cxnId="{294B651D-91CF-495B-AA9C-7A46EA7A15C5}">
      <dgm:prSet/>
      <dgm:spPr/>
      <dgm:t>
        <a:bodyPr/>
        <a:lstStyle/>
        <a:p>
          <a:endParaRPr kumimoji="1" lang="ja-JP" altLang="en-US"/>
        </a:p>
      </dgm:t>
    </dgm:pt>
    <dgm:pt modelId="{8B01834F-5910-42C4-9B21-ABF84655FFC8}" type="sibTrans" cxnId="{294B651D-91CF-495B-AA9C-7A46EA7A15C5}">
      <dgm:prSet/>
      <dgm:spPr/>
      <dgm:t>
        <a:bodyPr/>
        <a:lstStyle/>
        <a:p>
          <a:endParaRPr kumimoji="1" lang="ja-JP" altLang="en-US"/>
        </a:p>
      </dgm:t>
    </dgm:pt>
    <dgm:pt modelId="{BEF25189-B543-406A-AA74-5197C945DCCE}">
      <dgm:prSet phldrT="[テキスト]"/>
      <dgm:spPr/>
      <dgm:t>
        <a:bodyPr/>
        <a:lstStyle/>
        <a:p>
          <a:r>
            <a:rPr kumimoji="1" lang="en-US" altLang="ja-JP" dirty="0" smtClean="0"/>
            <a:t>3</a:t>
          </a:r>
        </a:p>
      </dgm:t>
    </dgm:pt>
    <dgm:pt modelId="{C4B3B190-6278-4EA2-8469-923B7C36565D}" type="parTrans" cxnId="{FF56B6AE-2089-4BAE-9889-4CFFA66C8394}">
      <dgm:prSet/>
      <dgm:spPr/>
      <dgm:t>
        <a:bodyPr/>
        <a:lstStyle/>
        <a:p>
          <a:endParaRPr kumimoji="1" lang="ja-JP" altLang="en-US"/>
        </a:p>
      </dgm:t>
    </dgm:pt>
    <dgm:pt modelId="{70EFF827-7D22-404B-877D-4E108D65B0C2}" type="sibTrans" cxnId="{FF56B6AE-2089-4BAE-9889-4CFFA66C8394}">
      <dgm:prSet/>
      <dgm:spPr/>
      <dgm:t>
        <a:bodyPr/>
        <a:lstStyle/>
        <a:p>
          <a:endParaRPr kumimoji="1" lang="ja-JP" altLang="en-US"/>
        </a:p>
      </dgm:t>
    </dgm:pt>
    <dgm:pt modelId="{207BBE85-43B3-4A0A-927C-DB9B4DEE29BC}">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kumimoji="1" lang="ja-JP" altLang="en-US" sz="2800" dirty="0" smtClean="0"/>
            <a:t>投資の増加</a:t>
          </a:r>
        </a:p>
      </dgm:t>
    </dgm:pt>
    <dgm:pt modelId="{EC54050F-DC84-4309-9391-9751C78BE350}" type="parTrans" cxnId="{DB2AD8E2-A006-4D23-AE62-F2CE138AEF0E}">
      <dgm:prSet/>
      <dgm:spPr/>
      <dgm:t>
        <a:bodyPr/>
        <a:lstStyle/>
        <a:p>
          <a:endParaRPr kumimoji="1" lang="ja-JP" altLang="en-US"/>
        </a:p>
      </dgm:t>
    </dgm:pt>
    <dgm:pt modelId="{F46B35EB-115A-4C3D-9A33-DBADC9533DFC}" type="sibTrans" cxnId="{DB2AD8E2-A006-4D23-AE62-F2CE138AEF0E}">
      <dgm:prSet/>
      <dgm:spPr/>
      <dgm:t>
        <a:bodyPr/>
        <a:lstStyle/>
        <a:p>
          <a:endParaRPr kumimoji="1" lang="ja-JP" altLang="en-US"/>
        </a:p>
      </dgm:t>
    </dgm:pt>
    <dgm:pt modelId="{3EA4B7E4-8972-4CA9-935E-49F9E938D404}" type="pres">
      <dgm:prSet presAssocID="{DDF13F50-E723-4D92-BA3D-EC308AEA2BD1}" presName="linearFlow" presStyleCnt="0">
        <dgm:presLayoutVars>
          <dgm:dir/>
          <dgm:animLvl val="lvl"/>
          <dgm:resizeHandles val="exact"/>
        </dgm:presLayoutVars>
      </dgm:prSet>
      <dgm:spPr/>
      <dgm:t>
        <a:bodyPr/>
        <a:lstStyle/>
        <a:p>
          <a:endParaRPr kumimoji="1" lang="ja-JP" altLang="en-US"/>
        </a:p>
      </dgm:t>
    </dgm:pt>
    <dgm:pt modelId="{A7D76B50-1594-4BB8-B7E4-470B4E05AAF1}" type="pres">
      <dgm:prSet presAssocID="{21A3D542-9FB5-467A-8002-80E606F513D9}" presName="composite" presStyleCnt="0"/>
      <dgm:spPr/>
    </dgm:pt>
    <dgm:pt modelId="{8BD3E37E-FA03-4F69-94AF-7D21A70E158E}" type="pres">
      <dgm:prSet presAssocID="{21A3D542-9FB5-467A-8002-80E606F513D9}" presName="parentText" presStyleLbl="alignNode1" presStyleIdx="0" presStyleCnt="3">
        <dgm:presLayoutVars>
          <dgm:chMax val="1"/>
          <dgm:bulletEnabled val="1"/>
        </dgm:presLayoutVars>
      </dgm:prSet>
      <dgm:spPr/>
      <dgm:t>
        <a:bodyPr/>
        <a:lstStyle/>
        <a:p>
          <a:endParaRPr kumimoji="1" lang="ja-JP" altLang="en-US"/>
        </a:p>
      </dgm:t>
    </dgm:pt>
    <dgm:pt modelId="{590C6F42-794D-4955-8FD8-C3CF30DA9BBD}" type="pres">
      <dgm:prSet presAssocID="{21A3D542-9FB5-467A-8002-80E606F513D9}" presName="descendantText" presStyleLbl="alignAcc1" presStyleIdx="0" presStyleCnt="3" custScaleY="94710">
        <dgm:presLayoutVars>
          <dgm:bulletEnabled val="1"/>
        </dgm:presLayoutVars>
      </dgm:prSet>
      <dgm:spPr/>
      <dgm:t>
        <a:bodyPr/>
        <a:lstStyle/>
        <a:p>
          <a:endParaRPr kumimoji="1" lang="ja-JP" altLang="en-US"/>
        </a:p>
      </dgm:t>
    </dgm:pt>
    <dgm:pt modelId="{0A655C7E-416C-4090-99E4-1DCE24BC156D}" type="pres">
      <dgm:prSet presAssocID="{D111422A-A565-49D8-A6C5-F96A260A4818}" presName="sp" presStyleCnt="0"/>
      <dgm:spPr/>
    </dgm:pt>
    <dgm:pt modelId="{182743A4-CC3F-4676-8E82-0B80FC2A0B3F}" type="pres">
      <dgm:prSet presAssocID="{15EDCD38-925A-4596-A3F6-89E424D0340C}" presName="composite" presStyleCnt="0"/>
      <dgm:spPr/>
    </dgm:pt>
    <dgm:pt modelId="{03748C69-2DA6-4D6C-9AC8-8944306C8289}" type="pres">
      <dgm:prSet presAssocID="{15EDCD38-925A-4596-A3F6-89E424D0340C}" presName="parentText" presStyleLbl="alignNode1" presStyleIdx="1" presStyleCnt="3">
        <dgm:presLayoutVars>
          <dgm:chMax val="1"/>
          <dgm:bulletEnabled val="1"/>
        </dgm:presLayoutVars>
      </dgm:prSet>
      <dgm:spPr/>
      <dgm:t>
        <a:bodyPr/>
        <a:lstStyle/>
        <a:p>
          <a:endParaRPr kumimoji="1" lang="ja-JP" altLang="en-US"/>
        </a:p>
      </dgm:t>
    </dgm:pt>
    <dgm:pt modelId="{B7921183-FCA3-4A7F-8AC4-17E7B1E3EB24}" type="pres">
      <dgm:prSet presAssocID="{15EDCD38-925A-4596-A3F6-89E424D0340C}" presName="descendantText" presStyleLbl="alignAcc1" presStyleIdx="1" presStyleCnt="3">
        <dgm:presLayoutVars>
          <dgm:bulletEnabled val="1"/>
        </dgm:presLayoutVars>
      </dgm:prSet>
      <dgm:spPr/>
      <dgm:t>
        <a:bodyPr/>
        <a:lstStyle/>
        <a:p>
          <a:endParaRPr kumimoji="1" lang="ja-JP" altLang="en-US"/>
        </a:p>
      </dgm:t>
    </dgm:pt>
    <dgm:pt modelId="{C3597F19-89F7-4BFB-9D92-6409690416BD}" type="pres">
      <dgm:prSet presAssocID="{63E3CFCA-7B8A-413B-8E05-88EBA3498674}" presName="sp" presStyleCnt="0"/>
      <dgm:spPr/>
    </dgm:pt>
    <dgm:pt modelId="{ED04A36E-867B-44F3-83F9-9AB7FD5AFD30}" type="pres">
      <dgm:prSet presAssocID="{BEF25189-B543-406A-AA74-5197C945DCCE}" presName="composite" presStyleCnt="0"/>
      <dgm:spPr/>
    </dgm:pt>
    <dgm:pt modelId="{0F150462-6761-4DD5-B649-27E846C48D97}" type="pres">
      <dgm:prSet presAssocID="{BEF25189-B543-406A-AA74-5197C945DCCE}" presName="parentText" presStyleLbl="alignNode1" presStyleIdx="2" presStyleCnt="3">
        <dgm:presLayoutVars>
          <dgm:chMax val="1"/>
          <dgm:bulletEnabled val="1"/>
        </dgm:presLayoutVars>
      </dgm:prSet>
      <dgm:spPr/>
      <dgm:t>
        <a:bodyPr/>
        <a:lstStyle/>
        <a:p>
          <a:endParaRPr kumimoji="1" lang="ja-JP" altLang="en-US"/>
        </a:p>
      </dgm:t>
    </dgm:pt>
    <dgm:pt modelId="{1EDD311A-FDB2-45C0-961E-DABF655F9059}" type="pres">
      <dgm:prSet presAssocID="{BEF25189-B543-406A-AA74-5197C945DCCE}" presName="descendantText" presStyleLbl="alignAcc1" presStyleIdx="2" presStyleCnt="3" custScaleX="100274" custScaleY="93539" custLinFactNeighborX="49" custLinFactNeighborY="-12245">
        <dgm:presLayoutVars>
          <dgm:bulletEnabled val="1"/>
        </dgm:presLayoutVars>
      </dgm:prSet>
      <dgm:spPr/>
      <dgm:t>
        <a:bodyPr/>
        <a:lstStyle/>
        <a:p>
          <a:endParaRPr kumimoji="1" lang="ja-JP" altLang="en-US"/>
        </a:p>
      </dgm:t>
    </dgm:pt>
  </dgm:ptLst>
  <dgm:cxnLst>
    <dgm:cxn modelId="{99E970C6-2C4C-4EC4-9AF5-3EF8C2A9489D}" type="presOf" srcId="{9FB0CD56-EA0E-4046-8BC3-0D2C3AED33C1}" destId="{B7921183-FCA3-4A7F-8AC4-17E7B1E3EB24}" srcOrd="0" destOrd="0" presId="urn:microsoft.com/office/officeart/2005/8/layout/chevron2"/>
    <dgm:cxn modelId="{954DE3C6-54C3-4AE3-8848-563B8244B191}" type="presOf" srcId="{ABBA3FF4-0536-49B9-B196-9AD113AA4E34}" destId="{590C6F42-794D-4955-8FD8-C3CF30DA9BBD}" srcOrd="0" destOrd="0" presId="urn:microsoft.com/office/officeart/2005/8/layout/chevron2"/>
    <dgm:cxn modelId="{FF56B6AE-2089-4BAE-9889-4CFFA66C8394}" srcId="{DDF13F50-E723-4D92-BA3D-EC308AEA2BD1}" destId="{BEF25189-B543-406A-AA74-5197C945DCCE}" srcOrd="2" destOrd="0" parTransId="{C4B3B190-6278-4EA2-8469-923B7C36565D}" sibTransId="{70EFF827-7D22-404B-877D-4E108D65B0C2}"/>
    <dgm:cxn modelId="{6050AD58-4D4E-4499-8DA6-0A94B797DF32}" type="presOf" srcId="{DDF13F50-E723-4D92-BA3D-EC308AEA2BD1}" destId="{3EA4B7E4-8972-4CA9-935E-49F9E938D404}" srcOrd="0" destOrd="0" presId="urn:microsoft.com/office/officeart/2005/8/layout/chevron2"/>
    <dgm:cxn modelId="{8E2C91DC-E47B-44A4-A0DA-CB4C998C4DA7}" type="presOf" srcId="{207BBE85-43B3-4A0A-927C-DB9B4DEE29BC}" destId="{1EDD311A-FDB2-45C0-961E-DABF655F9059}" srcOrd="0" destOrd="0" presId="urn:microsoft.com/office/officeart/2005/8/layout/chevron2"/>
    <dgm:cxn modelId="{63BD26C0-9950-467E-B5D9-08C8B238A6D8}" srcId="{DDF13F50-E723-4D92-BA3D-EC308AEA2BD1}" destId="{21A3D542-9FB5-467A-8002-80E606F513D9}" srcOrd="0" destOrd="0" parTransId="{EBC089F8-BDAD-4677-A370-279ABCB7B72B}" sibTransId="{D111422A-A565-49D8-A6C5-F96A260A4818}"/>
    <dgm:cxn modelId="{DB2AD8E2-A006-4D23-AE62-F2CE138AEF0E}" srcId="{BEF25189-B543-406A-AA74-5197C945DCCE}" destId="{207BBE85-43B3-4A0A-927C-DB9B4DEE29BC}" srcOrd="0" destOrd="0" parTransId="{EC54050F-DC84-4309-9391-9751C78BE350}" sibTransId="{F46B35EB-115A-4C3D-9A33-DBADC9533DFC}"/>
    <dgm:cxn modelId="{15E48CAB-11CA-44E6-A0AE-CC44008FC1C8}" srcId="{21A3D542-9FB5-467A-8002-80E606F513D9}" destId="{ABBA3FF4-0536-49B9-B196-9AD113AA4E34}" srcOrd="0" destOrd="0" parTransId="{AF209804-C1A7-404D-847C-67F35FD95BB3}" sibTransId="{F13D1430-6D67-4B6D-838A-B711C74E4302}"/>
    <dgm:cxn modelId="{83C77441-8186-427E-83A9-7D32BB212071}" type="presOf" srcId="{21A3D542-9FB5-467A-8002-80E606F513D9}" destId="{8BD3E37E-FA03-4F69-94AF-7D21A70E158E}" srcOrd="0" destOrd="0" presId="urn:microsoft.com/office/officeart/2005/8/layout/chevron2"/>
    <dgm:cxn modelId="{E3C05C17-702E-4862-9168-AA73128BC966}" type="presOf" srcId="{15EDCD38-925A-4596-A3F6-89E424D0340C}" destId="{03748C69-2DA6-4D6C-9AC8-8944306C8289}" srcOrd="0" destOrd="0" presId="urn:microsoft.com/office/officeart/2005/8/layout/chevron2"/>
    <dgm:cxn modelId="{BBC616A1-CA43-4A69-AC26-ACB4DA1E3E92}" srcId="{DDF13F50-E723-4D92-BA3D-EC308AEA2BD1}" destId="{15EDCD38-925A-4596-A3F6-89E424D0340C}" srcOrd="1" destOrd="0" parTransId="{6EF795B8-2669-48C5-A8AD-F660C22651D6}" sibTransId="{63E3CFCA-7B8A-413B-8E05-88EBA3498674}"/>
    <dgm:cxn modelId="{294B651D-91CF-495B-AA9C-7A46EA7A15C5}" srcId="{15EDCD38-925A-4596-A3F6-89E424D0340C}" destId="{9FB0CD56-EA0E-4046-8BC3-0D2C3AED33C1}" srcOrd="0" destOrd="0" parTransId="{C8BE52A6-C9EF-47E0-956C-F6C7821EED6E}" sibTransId="{8B01834F-5910-42C4-9B21-ABF84655FFC8}"/>
    <dgm:cxn modelId="{E4D763EB-2B9C-494A-8096-83A82CED6755}" type="presOf" srcId="{BEF25189-B543-406A-AA74-5197C945DCCE}" destId="{0F150462-6761-4DD5-B649-27E846C48D97}" srcOrd="0" destOrd="0" presId="urn:microsoft.com/office/officeart/2005/8/layout/chevron2"/>
    <dgm:cxn modelId="{9164FAF1-BDC8-49DD-BCD3-FB28456A9FB4}" type="presParOf" srcId="{3EA4B7E4-8972-4CA9-935E-49F9E938D404}" destId="{A7D76B50-1594-4BB8-B7E4-470B4E05AAF1}" srcOrd="0" destOrd="0" presId="urn:microsoft.com/office/officeart/2005/8/layout/chevron2"/>
    <dgm:cxn modelId="{BF93BF26-143C-4A7B-938B-6C39156D9964}" type="presParOf" srcId="{A7D76B50-1594-4BB8-B7E4-470B4E05AAF1}" destId="{8BD3E37E-FA03-4F69-94AF-7D21A70E158E}" srcOrd="0" destOrd="0" presId="urn:microsoft.com/office/officeart/2005/8/layout/chevron2"/>
    <dgm:cxn modelId="{AA4F9C77-239C-4B45-8290-55052C8E8C7C}" type="presParOf" srcId="{A7D76B50-1594-4BB8-B7E4-470B4E05AAF1}" destId="{590C6F42-794D-4955-8FD8-C3CF30DA9BBD}" srcOrd="1" destOrd="0" presId="urn:microsoft.com/office/officeart/2005/8/layout/chevron2"/>
    <dgm:cxn modelId="{7BA8B834-B957-4236-9404-DF8497C0B1BF}" type="presParOf" srcId="{3EA4B7E4-8972-4CA9-935E-49F9E938D404}" destId="{0A655C7E-416C-4090-99E4-1DCE24BC156D}" srcOrd="1" destOrd="0" presId="urn:microsoft.com/office/officeart/2005/8/layout/chevron2"/>
    <dgm:cxn modelId="{7980CA81-BC51-407D-BC10-430C709B43CB}" type="presParOf" srcId="{3EA4B7E4-8972-4CA9-935E-49F9E938D404}" destId="{182743A4-CC3F-4676-8E82-0B80FC2A0B3F}" srcOrd="2" destOrd="0" presId="urn:microsoft.com/office/officeart/2005/8/layout/chevron2"/>
    <dgm:cxn modelId="{034FA269-5CE3-45B5-8084-0606F6D1E913}" type="presParOf" srcId="{182743A4-CC3F-4676-8E82-0B80FC2A0B3F}" destId="{03748C69-2DA6-4D6C-9AC8-8944306C8289}" srcOrd="0" destOrd="0" presId="urn:microsoft.com/office/officeart/2005/8/layout/chevron2"/>
    <dgm:cxn modelId="{29B510AD-B288-4DD5-9B8B-85B5D60AA5BE}" type="presParOf" srcId="{182743A4-CC3F-4676-8E82-0B80FC2A0B3F}" destId="{B7921183-FCA3-4A7F-8AC4-17E7B1E3EB24}" srcOrd="1" destOrd="0" presId="urn:microsoft.com/office/officeart/2005/8/layout/chevron2"/>
    <dgm:cxn modelId="{8B665E67-ADE0-4DA1-A78C-7C376D50C5A9}" type="presParOf" srcId="{3EA4B7E4-8972-4CA9-935E-49F9E938D404}" destId="{C3597F19-89F7-4BFB-9D92-6409690416BD}" srcOrd="3" destOrd="0" presId="urn:microsoft.com/office/officeart/2005/8/layout/chevron2"/>
    <dgm:cxn modelId="{2252D542-8112-44BD-9AF1-D9477BB3E5ED}" type="presParOf" srcId="{3EA4B7E4-8972-4CA9-935E-49F9E938D404}" destId="{ED04A36E-867B-44F3-83F9-9AB7FD5AFD30}" srcOrd="4" destOrd="0" presId="urn:microsoft.com/office/officeart/2005/8/layout/chevron2"/>
    <dgm:cxn modelId="{FB722DB5-EEA3-4BCD-8B94-D745BD3C553C}" type="presParOf" srcId="{ED04A36E-867B-44F3-83F9-9AB7FD5AFD30}" destId="{0F150462-6761-4DD5-B649-27E846C48D97}" srcOrd="0" destOrd="0" presId="urn:microsoft.com/office/officeart/2005/8/layout/chevron2"/>
    <dgm:cxn modelId="{35DF57BE-B7B9-4044-BE9A-49C5AE280DBF}" type="presParOf" srcId="{ED04A36E-867B-44F3-83F9-9AB7FD5AFD30}" destId="{1EDD311A-FDB2-45C0-961E-DABF655F9059}" srcOrd="1" destOrd="0" presId="urn:microsoft.com/office/officeart/2005/8/layout/chevron2"/>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D3E37E-FA03-4F69-94AF-7D21A70E158E}">
      <dsp:nvSpPr>
        <dsp:cNvPr id="0" name=""/>
        <dsp:cNvSpPr/>
      </dsp:nvSpPr>
      <dsp:spPr>
        <a:xfrm rot="5400000">
          <a:off x="-209826" y="207689"/>
          <a:ext cx="1365627" cy="9559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kumimoji="1" lang="ja-JP" altLang="en-US" sz="1800" kern="1200" dirty="0"/>
        </a:p>
      </dsp:txBody>
      <dsp:txXfrm rot="5400000">
        <a:off x="-209826" y="207689"/>
        <a:ext cx="1365627" cy="955939"/>
      </dsp:txXfrm>
    </dsp:sp>
    <dsp:sp modelId="{590C6F42-794D-4955-8FD8-C3CF30DA9BBD}">
      <dsp:nvSpPr>
        <dsp:cNvPr id="0" name=""/>
        <dsp:cNvSpPr/>
      </dsp:nvSpPr>
      <dsp:spPr>
        <a:xfrm rot="5400000">
          <a:off x="4167436" y="-3190156"/>
          <a:ext cx="840701" cy="727366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t>電力の自由化</a:t>
          </a:r>
          <a:endParaRPr kumimoji="1" lang="ja-JP" altLang="en-US" sz="2800" kern="1200" dirty="0"/>
        </a:p>
      </dsp:txBody>
      <dsp:txXfrm rot="5400000">
        <a:off x="4167436" y="-3190156"/>
        <a:ext cx="840701" cy="7273660"/>
      </dsp:txXfrm>
    </dsp:sp>
    <dsp:sp modelId="{03748C69-2DA6-4D6C-9AC8-8944306C8289}">
      <dsp:nvSpPr>
        <dsp:cNvPr id="0" name=""/>
        <dsp:cNvSpPr/>
      </dsp:nvSpPr>
      <dsp:spPr>
        <a:xfrm rot="5400000">
          <a:off x="-209826" y="1376030"/>
          <a:ext cx="1365627" cy="9559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kumimoji="1" lang="ja-JP" altLang="en-US" sz="1800" kern="1200" dirty="0"/>
        </a:p>
      </dsp:txBody>
      <dsp:txXfrm rot="5400000">
        <a:off x="-209826" y="1376030"/>
        <a:ext cx="1365627" cy="955939"/>
      </dsp:txXfrm>
    </dsp:sp>
    <dsp:sp modelId="{B7921183-FCA3-4A7F-8AC4-17E7B1E3EB24}">
      <dsp:nvSpPr>
        <dsp:cNvPr id="0" name=""/>
        <dsp:cNvSpPr/>
      </dsp:nvSpPr>
      <dsp:spPr>
        <a:xfrm rot="5400000">
          <a:off x="4143958" y="-2021815"/>
          <a:ext cx="887658" cy="727366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t>新規参入企業の増加</a:t>
          </a:r>
          <a:endParaRPr kumimoji="1" lang="ja-JP" altLang="en-US" sz="2800" kern="1200" dirty="0"/>
        </a:p>
      </dsp:txBody>
      <dsp:txXfrm rot="5400000">
        <a:off x="4143958" y="-2021815"/>
        <a:ext cx="887658" cy="7273660"/>
      </dsp:txXfrm>
    </dsp:sp>
    <dsp:sp modelId="{0F150462-6761-4DD5-B649-27E846C48D97}">
      <dsp:nvSpPr>
        <dsp:cNvPr id="0" name=""/>
        <dsp:cNvSpPr/>
      </dsp:nvSpPr>
      <dsp:spPr>
        <a:xfrm rot="5400000">
          <a:off x="-209826" y="2544371"/>
          <a:ext cx="1365627" cy="9559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kumimoji="1" lang="ja-JP" altLang="en-US" sz="1800" kern="1200" dirty="0"/>
        </a:p>
      </dsp:txBody>
      <dsp:txXfrm rot="5400000">
        <a:off x="-209826" y="2544371"/>
        <a:ext cx="1365627" cy="955939"/>
      </dsp:txXfrm>
    </dsp:sp>
    <dsp:sp modelId="{1EDD311A-FDB2-45C0-961E-DABF655F9059}">
      <dsp:nvSpPr>
        <dsp:cNvPr id="0" name=""/>
        <dsp:cNvSpPr/>
      </dsp:nvSpPr>
      <dsp:spPr>
        <a:xfrm rot="5400000">
          <a:off x="4172634" y="-972132"/>
          <a:ext cx="830306" cy="729359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kumimoji="1" lang="ja-JP" altLang="en-US" sz="2800" kern="1200" dirty="0" smtClean="0"/>
            <a:t>投資の</a:t>
          </a:r>
          <a:r>
            <a:rPr kumimoji="1" lang="ja-JP" altLang="en-US" sz="2800" kern="1200" dirty="0" smtClean="0"/>
            <a:t>増加</a:t>
          </a:r>
          <a:endParaRPr kumimoji="1" lang="ja-JP" altLang="en-US" sz="2800" kern="1200" dirty="0" smtClean="0"/>
        </a:p>
      </dsp:txBody>
      <dsp:txXfrm rot="5400000">
        <a:off x="4172634" y="-972132"/>
        <a:ext cx="830306" cy="729359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76D6A7-2E98-4FA5-BBD0-4F9E30CD7528}" type="datetimeFigureOut">
              <a:rPr kumimoji="1" lang="ja-JP" altLang="en-US" smtClean="0"/>
              <a:pPr/>
              <a:t>11.11.11</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29837A-17ED-4759-8169-DC4260C0858A}" type="slidenum">
              <a:rPr kumimoji="1" lang="ja-JP" altLang="en-US" smtClean="0"/>
              <a:pPr/>
              <a:t>‹#›</a:t>
            </a:fld>
            <a:endParaRPr kumimoji="1" lang="ja-JP" altLang="en-US"/>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36938795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a:p>
          <a:p>
            <a:endParaRPr lang="en-US" altLang="ja-JP" dirty="0" smtClean="0"/>
          </a:p>
        </p:txBody>
      </p:sp>
      <p:sp>
        <p:nvSpPr>
          <p:cNvPr id="4" name="スライド番号プレースホルダ 3"/>
          <p:cNvSpPr>
            <a:spLocks noGrp="1"/>
          </p:cNvSpPr>
          <p:nvPr>
            <p:ph type="sldNum" sz="quarter" idx="10"/>
          </p:nvPr>
        </p:nvSpPr>
        <p:spPr/>
        <p:txBody>
          <a:bodyPr/>
          <a:lstStyle/>
          <a:p>
            <a:fld id="{FA29837A-17ED-4759-8169-DC4260C0858A}"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smtClean="0">
                <a:solidFill>
                  <a:prstClr val="black"/>
                </a:solidFill>
                <a:latin typeface="+mn-ea"/>
                <a:cs typeface=""/>
              </a:rPr>
              <a:t>・</a:t>
            </a:r>
            <a:r>
              <a:rPr lang="en-US" altLang="ja-JP" sz="1200" b="1" dirty="0" smtClean="0">
                <a:solidFill>
                  <a:prstClr val="black"/>
                </a:solidFill>
                <a:latin typeface="+mn-ea"/>
                <a:cs typeface=""/>
              </a:rPr>
              <a:t>http://www.chiiki-dukuri-hyakka.or.jp/1_all/jirei/2010%20midorinobunken/jirei/1.htm</a:t>
            </a:r>
          </a:p>
        </p:txBody>
      </p:sp>
      <p:sp>
        <p:nvSpPr>
          <p:cNvPr id="4" name="スライド番号プレースホルダ 3"/>
          <p:cNvSpPr>
            <a:spLocks noGrp="1"/>
          </p:cNvSpPr>
          <p:nvPr>
            <p:ph type="sldNum" sz="quarter" idx="10"/>
          </p:nvPr>
        </p:nvSpPr>
        <p:spPr/>
        <p:txBody>
          <a:bodyPr/>
          <a:lstStyle/>
          <a:p>
            <a:fld id="{6298B386-B1B0-46BA-A4CC-ABA9EAC8058B}" type="slidenum">
              <a:rPr kumimoji="1" lang="ja-JP" altLang="en-US" smtClean="0"/>
              <a:pPr/>
              <a:t>40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EE38A73-4E73-492A-B650-2F3F21B2ECF9}" type="slidenum">
              <a:rPr kumimoji="1" lang="ja-JP" altLang="en-US" smtClean="0"/>
              <a:pPr/>
              <a:t>41</a:t>
            </a:fld>
            <a:endParaRPr kumimoji="1" lang="ja-JP" altLang="en-US"/>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2501340952"/>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FA29837A-17ED-4759-8169-DC4260C0858A}" type="slidenum">
              <a:rPr kumimoji="1" lang="ja-JP" altLang="en-US" smtClean="0"/>
              <a:pPr/>
              <a:t>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FA29837A-17ED-4759-8169-DC4260C0858A}" type="slidenum">
              <a:rPr kumimoji="1" lang="ja-JP" altLang="en-US" smtClean="0"/>
              <a:pPr/>
              <a:t>13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FA29837A-17ED-4759-8169-DC4260C0858A}" type="slidenum">
              <a:rPr kumimoji="1" lang="ja-JP" altLang="en-US" smtClean="0"/>
              <a:pPr/>
              <a:t>15</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FA29837A-17ED-4759-8169-DC4260C0858A}" type="slidenum">
              <a:rPr kumimoji="1" lang="ja-JP" altLang="en-US" smtClean="0"/>
              <a:pPr/>
              <a:t>16</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FA29837A-17ED-4759-8169-DC4260C0858A}" type="slidenum">
              <a:rPr kumimoji="1" lang="ja-JP" altLang="en-US" smtClean="0"/>
              <a:pPr/>
              <a:t>17</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FA29837A-17ED-4759-8169-DC4260C0858A}" type="slidenum">
              <a:rPr kumimoji="1" lang="ja-JP" altLang="en-US" smtClean="0"/>
              <a:pPr/>
              <a:t>22</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FA29837A-17ED-4759-8169-DC4260C0858A}" type="slidenum">
              <a:rPr kumimoji="1" lang="ja-JP" altLang="en-US" smtClean="0"/>
              <a:pPr/>
              <a:t>30</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FA29837A-17ED-4759-8169-DC4260C0858A}" type="slidenum">
              <a:rPr kumimoji="1" lang="ja-JP" altLang="en-US" smtClean="0"/>
              <a:pPr/>
              <a:t>37</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D39A16CB-90E5-45B8-B594-65194042CAE5}" type="datetimeFigureOut">
              <a:rPr kumimoji="1" lang="ja-JP" altLang="en-US" smtClean="0"/>
              <a:pPr/>
              <a:t>11.11.11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91862E7-E092-4790-920C-C57288ACE645}"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39A16CB-90E5-45B8-B594-65194042CAE5}" type="datetimeFigureOut">
              <a:rPr kumimoji="1" lang="ja-JP" altLang="en-US" smtClean="0"/>
              <a:pPr/>
              <a:t>11.11.11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91862E7-E092-4790-920C-C57288ACE645}"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39A16CB-90E5-45B8-B594-65194042CAE5}" type="datetimeFigureOut">
              <a:rPr kumimoji="1" lang="ja-JP" altLang="en-US" smtClean="0"/>
              <a:pPr/>
              <a:t>11.11.11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91862E7-E092-4790-920C-C57288ACE645}"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00FAAB8-2A20-421E-AB9A-EF30DD110045}" type="datetimeFigureOut">
              <a:rPr lang="ja-JP" altLang="en-US">
                <a:solidFill>
                  <a:prstClr val="black">
                    <a:tint val="75000"/>
                  </a:prstClr>
                </a:solidFill>
              </a:rPr>
              <a:pPr/>
              <a:t>11.11.11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F63B8F-D792-4162-80B9-70C29BE2F5BB}"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3946803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00FAAB8-2A20-421E-AB9A-EF30DD110045}" type="datetimeFigureOut">
              <a:rPr lang="ja-JP" altLang="en-US">
                <a:solidFill>
                  <a:prstClr val="black">
                    <a:tint val="75000"/>
                  </a:prstClr>
                </a:solidFill>
              </a:rPr>
              <a:pPr/>
              <a:t>11.11.11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F63B8F-D792-4162-80B9-70C29BE2F5BB}"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367457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00FAAB8-2A20-421E-AB9A-EF30DD110045}" type="datetimeFigureOut">
              <a:rPr lang="ja-JP" altLang="en-US">
                <a:solidFill>
                  <a:prstClr val="black">
                    <a:tint val="75000"/>
                  </a:prstClr>
                </a:solidFill>
              </a:rPr>
              <a:pPr/>
              <a:t>11.11.11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F63B8F-D792-4162-80B9-70C29BE2F5BB}"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1605352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00FAAB8-2A20-421E-AB9A-EF30DD110045}" type="datetimeFigureOut">
              <a:rPr lang="ja-JP" altLang="en-US">
                <a:solidFill>
                  <a:prstClr val="black">
                    <a:tint val="75000"/>
                  </a:prstClr>
                </a:solidFill>
              </a:rPr>
              <a:pPr/>
              <a:t>11.11.11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2F63B8F-D792-4162-80B9-70C29BE2F5BB}"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3045109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00FAAB8-2A20-421E-AB9A-EF30DD110045}" type="datetimeFigureOut">
              <a:rPr lang="ja-JP" altLang="en-US">
                <a:solidFill>
                  <a:prstClr val="black">
                    <a:tint val="75000"/>
                  </a:prstClr>
                </a:solidFill>
              </a:rPr>
              <a:pPr/>
              <a:t>11.11.11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52F63B8F-D792-4162-80B9-70C29BE2F5BB}"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43484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00FAAB8-2A20-421E-AB9A-EF30DD110045}" type="datetimeFigureOut">
              <a:rPr lang="ja-JP" altLang="en-US">
                <a:solidFill>
                  <a:prstClr val="black">
                    <a:tint val="75000"/>
                  </a:prstClr>
                </a:solidFill>
              </a:rPr>
              <a:pPr/>
              <a:t>11.11.11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52F63B8F-D792-4162-80B9-70C29BE2F5BB}"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1972381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00FAAB8-2A20-421E-AB9A-EF30DD110045}" type="datetimeFigureOut">
              <a:rPr lang="ja-JP" altLang="en-US">
                <a:solidFill>
                  <a:prstClr val="black">
                    <a:tint val="75000"/>
                  </a:prstClr>
                </a:solidFill>
              </a:rPr>
              <a:pPr/>
              <a:t>11.11.11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52F63B8F-D792-4162-80B9-70C29BE2F5BB}"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4106668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00FAAB8-2A20-421E-AB9A-EF30DD110045}" type="datetimeFigureOut">
              <a:rPr lang="ja-JP" altLang="en-US">
                <a:solidFill>
                  <a:prstClr val="black">
                    <a:tint val="75000"/>
                  </a:prstClr>
                </a:solidFill>
              </a:rPr>
              <a:pPr/>
              <a:t>11.11.11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2F63B8F-D792-4162-80B9-70C29BE2F5BB}"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1194722840"/>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39A16CB-90E5-45B8-B594-65194042CAE5}" type="datetimeFigureOut">
              <a:rPr kumimoji="1" lang="ja-JP" altLang="en-US" smtClean="0"/>
              <a:pPr/>
              <a:t>11.11.11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91862E7-E092-4790-920C-C57288ACE645}" type="slidenum">
              <a:rPr kumimoji="1" lang="ja-JP" altLang="en-US" smtClean="0"/>
              <a:pPr/>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00FAAB8-2A20-421E-AB9A-EF30DD110045}" type="datetimeFigureOut">
              <a:rPr lang="ja-JP" altLang="en-US">
                <a:solidFill>
                  <a:prstClr val="black">
                    <a:tint val="75000"/>
                  </a:prstClr>
                </a:solidFill>
              </a:rPr>
              <a:pPr/>
              <a:t>11.11.11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2F63B8F-D792-4162-80B9-70C29BE2F5BB}"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1222916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00FAAB8-2A20-421E-AB9A-EF30DD110045}" type="datetimeFigureOut">
              <a:rPr lang="ja-JP" altLang="en-US">
                <a:solidFill>
                  <a:prstClr val="black">
                    <a:tint val="75000"/>
                  </a:prstClr>
                </a:solidFill>
              </a:rPr>
              <a:pPr/>
              <a:t>11.11.11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F63B8F-D792-4162-80B9-70C29BE2F5BB}"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2144884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00FAAB8-2A20-421E-AB9A-EF30DD110045}" type="datetimeFigureOut">
              <a:rPr lang="ja-JP" altLang="en-US">
                <a:solidFill>
                  <a:prstClr val="black">
                    <a:tint val="75000"/>
                  </a:prstClr>
                </a:solidFill>
              </a:rPr>
              <a:pPr/>
              <a:t>11.11.11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F63B8F-D792-4162-80B9-70C29BE2F5BB}"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3576014917"/>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D39A16CB-90E5-45B8-B594-65194042CAE5}" type="datetimeFigureOut">
              <a:rPr kumimoji="1" lang="ja-JP" altLang="en-US" smtClean="0"/>
              <a:pPr/>
              <a:t>11.11.11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91862E7-E092-4790-920C-C57288ACE645}"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39A16CB-90E5-45B8-B594-65194042CAE5}" type="datetimeFigureOut">
              <a:rPr kumimoji="1" lang="ja-JP" altLang="en-US" smtClean="0"/>
              <a:pPr/>
              <a:t>11.11.11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91862E7-E092-4790-920C-C57288ACE645}"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D39A16CB-90E5-45B8-B594-65194042CAE5}" type="datetimeFigureOut">
              <a:rPr kumimoji="1" lang="ja-JP" altLang="en-US" smtClean="0"/>
              <a:pPr/>
              <a:t>11.11.11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891862E7-E092-4790-920C-C57288ACE645}"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39A16CB-90E5-45B8-B594-65194042CAE5}" type="datetimeFigureOut">
              <a:rPr kumimoji="1" lang="ja-JP" altLang="en-US" smtClean="0"/>
              <a:pPr/>
              <a:t>11.11.11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891862E7-E092-4790-920C-C57288ACE645}"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39A16CB-90E5-45B8-B594-65194042CAE5}" type="datetimeFigureOut">
              <a:rPr kumimoji="1" lang="ja-JP" altLang="en-US" smtClean="0"/>
              <a:pPr/>
              <a:t>11.11.11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891862E7-E092-4790-920C-C57288ACE645}"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39A16CB-90E5-45B8-B594-65194042CAE5}" type="datetimeFigureOut">
              <a:rPr kumimoji="1" lang="ja-JP" altLang="en-US" smtClean="0"/>
              <a:pPr/>
              <a:t>11.11.11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91862E7-E092-4790-920C-C57288ACE645}"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39A16CB-90E5-45B8-B594-65194042CAE5}" type="datetimeFigureOut">
              <a:rPr kumimoji="1" lang="ja-JP" altLang="en-US" smtClean="0"/>
              <a:pPr/>
              <a:t>11.11.11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91862E7-E092-4790-920C-C57288ACE645}"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9A16CB-90E5-45B8-B594-65194042CAE5}" type="datetimeFigureOut">
              <a:rPr kumimoji="1" lang="ja-JP" altLang="en-US" smtClean="0"/>
              <a:pPr/>
              <a:t>11.11.11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62E7-E092-4790-920C-C57288ACE645}"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0FAAB8-2A20-421E-AB9A-EF30DD110045}" type="datetimeFigureOut">
              <a:rPr lang="ja-JP" altLang="en-US" smtClean="0">
                <a:solidFill>
                  <a:prstClr val="black">
                    <a:tint val="75000"/>
                  </a:prstClr>
                </a:solidFill>
              </a:rPr>
              <a:pPr/>
              <a:t>11.11.11</a:t>
            </a:fld>
            <a:endParaRPr lang="ja-JP" altLang="en-US" smtClean="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smtClean="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63B8F-D792-4162-80B9-70C29BE2F5BB}" type="slidenum">
              <a:rPr lang="ja-JP" altLang="en-US" smtClean="0">
                <a:solidFill>
                  <a:prstClr val="black">
                    <a:tint val="75000"/>
                  </a:prstClr>
                </a:solidFill>
              </a:rPr>
              <a:pPr/>
              <a:t>‹#›</a:t>
            </a:fld>
            <a:endParaRPr lang="ja-JP" altLang="en-US" smtClean="0">
              <a:solidFill>
                <a:prstClr val="black">
                  <a:tint val="75000"/>
                </a:prstClr>
              </a:solidFill>
            </a:endParaRPr>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969003763"/>
      </p:ext>
    </p:extLst>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4.png"/><Relationship Id="rId3" Type="http://schemas.microsoft.com/office/2007/relationships/hdphoto" Target="../media/hdphoto1.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16.jpeg"/><Relationship Id="rId5"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4.wdp"/><Relationship Id="rId4" Type="http://schemas.openxmlformats.org/officeDocument/2006/relationships/image" Target="../media/image18.png"/><Relationship Id="rId5" Type="http://schemas.microsoft.com/office/2007/relationships/hdphoto" Target="../media/hdphoto5.wdp"/><Relationship Id="rId6" Type="http://schemas.openxmlformats.org/officeDocument/2006/relationships/image" Target="../media/image19.jpeg"/><Relationship Id="rId7" Type="http://schemas.microsoft.com/office/2007/relationships/hdphoto" Target="../media/hdphoto6.wdp"/><Relationship Id="rId8" Type="http://schemas.openxmlformats.org/officeDocument/2006/relationships/image" Target="../media/image20.jpeg"/><Relationship Id="rId9" Type="http://schemas.microsoft.com/office/2007/relationships/hdphoto" Target="../media/hdphoto7.wdp"/><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 Id="rId3" Type="http://schemas.microsoft.com/office/2007/relationships/hdphoto" Target="../media/hdphoto8.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8.xml.rels><?xml version="1.0" encoding="UTF-8" standalone="yes"?>
<Relationships xmlns="http://schemas.openxmlformats.org/package/2006/relationships"><Relationship Id="rId3" Type="http://schemas.openxmlformats.org/officeDocument/2006/relationships/hyperlink" Target="http://www.meti.go.jp/press/20100412002/20100412002-2.pdf" TargetMode="External"/><Relationship Id="rId4" Type="http://schemas.openxmlformats.org/officeDocument/2006/relationships/hyperlink" Target="http://www.meti.go.jp/press/20100412002/20100412002-3.pdf" TargetMode="External"/><Relationship Id="rId5" Type="http://schemas.openxmlformats.org/officeDocument/2006/relationships/hyperlink" Target="http://www.toyotahome.co.jp/" TargetMode="External"/><Relationship Id="rId6" Type="http://schemas.openxmlformats.org/officeDocument/2006/relationships/hyperlink" Target="http://www.toyotahome.co.jp/smarthouse/" TargetMode="External"/><Relationship Id="rId7" Type="http://schemas.openxmlformats.org/officeDocument/2006/relationships/hyperlink" Target="http://www.toyotahome.co.jp/smarthouse/index2.html" TargetMode="External"/><Relationship Id="rId8" Type="http://schemas.openxmlformats.org/officeDocument/2006/relationships/hyperlink" Target="http://www.toyota-ms.co.jp/" TargetMode="External"/><Relationship Id="rId9" Type="http://schemas.openxmlformats.org/officeDocument/2006/relationships/image" Target="../media/image23.jpeg"/><Relationship Id="rId10" Type="http://schemas.microsoft.com/office/2007/relationships/hdphoto" Target="../media/hdphoto9.wdp"/><Relationship Id="rId1" Type="http://schemas.openxmlformats.org/officeDocument/2006/relationships/slideLayout" Target="../slideLayouts/slideLayout2.xml"/><Relationship Id="rId2" Type="http://schemas.openxmlformats.org/officeDocument/2006/relationships/hyperlink" Target="http://www.meti.go.jp/press/20100412002/20100412002.html" TargetMode="External"/></Relationships>
</file>

<file path=ppt/slides/_rels/slide39.xml.rels><?xml version="1.0" encoding="UTF-8" standalone="yes"?>
<Relationships xmlns="http://schemas.openxmlformats.org/package/2006/relationships"><Relationship Id="rId9" Type="http://schemas.openxmlformats.org/officeDocument/2006/relationships/hyperlink" Target="http://ev.nissan.co.jp/LEAFTOHOME/" TargetMode="External"/><Relationship Id="rId20" Type="http://schemas.microsoft.com/office/2007/relationships/hdphoto" Target="../media/hdphoto11.wdp"/><Relationship Id="rId10" Type="http://schemas.openxmlformats.org/officeDocument/2006/relationships/hyperlink" Target="http://www2.nissan-zeroemission.com/JP/NEWMOBILITY/PC/%23about" TargetMode="External"/><Relationship Id="rId11" Type="http://schemas.openxmlformats.org/officeDocument/2006/relationships/hyperlink" Target="http://www2.nissan-zeroemission.com/JP/HISTORY/" TargetMode="External"/><Relationship Id="rId12" Type="http://schemas.openxmlformats.org/officeDocument/2006/relationships/hyperlink" Target="http://www.mitsubishi-motors.co.jp/" TargetMode="External"/><Relationship Id="rId13" Type="http://schemas.openxmlformats.org/officeDocument/2006/relationships/hyperlink" Target="http://www.mitsubishi-motors.co.jp/i-miev/index.html" TargetMode="External"/><Relationship Id="rId14" Type="http://schemas.openxmlformats.org/officeDocument/2006/relationships/hyperlink" Target="http://www.fhi.co.jp/" TargetMode="External"/><Relationship Id="rId15" Type="http://schemas.openxmlformats.org/officeDocument/2006/relationships/hyperlink" Target="http://www.subaru.jp/" TargetMode="External"/><Relationship Id="rId16" Type="http://schemas.openxmlformats.org/officeDocument/2006/relationships/hyperlink" Target="http://www.fhi.co.jp/envi/plugin/market.html" TargetMode="External"/><Relationship Id="rId17" Type="http://schemas.openxmlformats.org/officeDocument/2006/relationships/image" Target="../media/image24.jpeg"/><Relationship Id="rId18" Type="http://schemas.microsoft.com/office/2007/relationships/hdphoto" Target="../media/hdphoto10.wdp"/><Relationship Id="rId19"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hyperlink" Target="http://www.toyota.co.jp/index.html" TargetMode="External"/><Relationship Id="rId3" Type="http://schemas.openxmlformats.org/officeDocument/2006/relationships/hyperlink" Target="http://www.toyota.co.jp/jpn/tech/environment/phv" TargetMode="External"/><Relationship Id="rId4" Type="http://schemas.openxmlformats.org/officeDocument/2006/relationships/hyperlink" Target="http://www2.toyota.co.jp/jp/news/11/06/nt11_0614.html" TargetMode="External"/><Relationship Id="rId5" Type="http://schemas.openxmlformats.org/officeDocument/2006/relationships/hyperlink" Target="http://toyota.jp/prius/index.html?ptopid=men" TargetMode="External"/><Relationship Id="rId6" Type="http://schemas.openxmlformats.org/officeDocument/2006/relationships/hyperlink" Target="http://toyota.jp/estimahybrid/index.html?ptopid=men" TargetMode="External"/><Relationship Id="rId7" Type="http://schemas.openxmlformats.org/officeDocument/2006/relationships/hyperlink" Target="http://toyota.jp/crownhybrid/index.html?ptopid=men" TargetMode="External"/><Relationship Id="rId8" Type="http://schemas.openxmlformats.org/officeDocument/2006/relationships/hyperlink" Target="http://www.honda.co.jp/INSIGHT/histor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microsoft.com/office/2007/relationships/hdphoto" Target="NUL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slide" Target="slide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057400"/>
            <a:ext cx="8839200" cy="838200"/>
          </a:xfrm>
        </p:spPr>
        <p:txBody>
          <a:bodyPr>
            <a:noAutofit/>
          </a:bodyPr>
          <a:lstStyle/>
          <a:p>
            <a:r>
              <a:rPr lang="ja-JP" altLang="en-US" sz="4800" dirty="0" smtClean="0"/>
              <a:t>究極のエコライフを目指すために</a:t>
            </a:r>
            <a:endParaRPr lang="ja-JP" altLang="en-US" sz="4800" dirty="0"/>
          </a:p>
        </p:txBody>
      </p:sp>
      <p:sp>
        <p:nvSpPr>
          <p:cNvPr id="3" name="サブタイトル 2"/>
          <p:cNvSpPr>
            <a:spLocks noGrp="1"/>
          </p:cNvSpPr>
          <p:nvPr>
            <p:ph type="subTitle" idx="1"/>
          </p:nvPr>
        </p:nvSpPr>
        <p:spPr>
          <a:xfrm>
            <a:off x="304800" y="3276600"/>
            <a:ext cx="8458200" cy="838200"/>
          </a:xfrm>
        </p:spPr>
        <p:txBody>
          <a:bodyPr>
            <a:normAutofit/>
          </a:bodyPr>
          <a:lstStyle/>
          <a:p>
            <a:r>
              <a:rPr lang="en-US" altLang="ja-JP" sz="2800" dirty="0" err="1" smtClean="0"/>
              <a:t>〜</a:t>
            </a:r>
            <a:r>
              <a:rPr lang="ja-JP" altLang="en-US" sz="2800" dirty="0" smtClean="0"/>
              <a:t>現代の最新技術を駆使したスマートハウスに迫る</a:t>
            </a:r>
            <a:r>
              <a:rPr lang="en-US" altLang="ja-JP" sz="2800" dirty="0" err="1" smtClean="0"/>
              <a:t>〜</a:t>
            </a:r>
            <a:endParaRPr lang="ja-JP" altLang="en-US" sz="2800" dirty="0"/>
          </a:p>
        </p:txBody>
      </p:sp>
      <p:sp>
        <p:nvSpPr>
          <p:cNvPr id="5" name="TextBox 4"/>
          <p:cNvSpPr txBox="1"/>
          <p:nvPr/>
        </p:nvSpPr>
        <p:spPr>
          <a:xfrm>
            <a:off x="3733800" y="6096000"/>
            <a:ext cx="5168527" cy="369332"/>
          </a:xfrm>
          <a:prstGeom prst="rect">
            <a:avLst/>
          </a:prstGeom>
          <a:noFill/>
        </p:spPr>
        <p:txBody>
          <a:bodyPr wrap="none" rtlCol="0">
            <a:spAutoFit/>
          </a:bodyPr>
          <a:lstStyle/>
          <a:p>
            <a:r>
              <a:rPr kumimoji="1" lang="ja-JP" altLang="en-US" dirty="0" smtClean="0"/>
              <a:t>金瀬班</a:t>
            </a:r>
            <a:r>
              <a:rPr kumimoji="1" lang="en-US" altLang="ja-JP" dirty="0" smtClean="0"/>
              <a:t>(</a:t>
            </a:r>
            <a:r>
              <a:rPr kumimoji="1" lang="ja-JP" altLang="en-US" dirty="0" smtClean="0"/>
              <a:t>金瀬、青木、石原、榛地、高松、田中、山田</a:t>
            </a:r>
            <a:r>
              <a:rPr kumimoji="1" lang="en-US" altLang="ja-JP" dirty="0" smtClean="0"/>
              <a:t>)</a:t>
            </a:r>
            <a:endParaRPr kumimoji="1" lang="ja-JP" altLang="en-US" dirty="0"/>
          </a:p>
        </p:txBody>
      </p:sp>
      <p:sp>
        <p:nvSpPr>
          <p:cNvPr id="6" name="TextBox 5"/>
          <p:cNvSpPr txBox="1"/>
          <p:nvPr/>
        </p:nvSpPr>
        <p:spPr>
          <a:xfrm>
            <a:off x="3733800" y="5715000"/>
            <a:ext cx="2895600" cy="369332"/>
          </a:xfrm>
          <a:prstGeom prst="rect">
            <a:avLst/>
          </a:prstGeom>
          <a:noFill/>
        </p:spPr>
        <p:txBody>
          <a:bodyPr wrap="square" rtlCol="0">
            <a:spAutoFit/>
          </a:bodyPr>
          <a:lstStyle/>
          <a:p>
            <a:r>
              <a:rPr kumimoji="1" lang="ja-JP" altLang="en-US" dirty="0" smtClean="0"/>
              <a:t>名古屋学院大学　伊沢ゼミ</a:t>
            </a:r>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発送電分離が必要な理由</a:t>
            </a:r>
            <a:endParaRPr kumimoji="1" lang="ja-JP" altLang="en-US" dirty="0"/>
          </a:p>
        </p:txBody>
      </p:sp>
      <p:graphicFrame>
        <p:nvGraphicFramePr>
          <p:cNvPr id="4" name="コンテンツ プレースホルダ 3"/>
          <p:cNvGraphicFramePr>
            <a:graphicFrameLocks noGrp="1"/>
          </p:cNvGraphicFramePr>
          <p:nvPr>
            <p:ph idx="1"/>
          </p:nvPr>
        </p:nvGraphicFramePr>
        <p:xfrm>
          <a:off x="457200" y="1600200"/>
          <a:ext cx="8229600" cy="37080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5" name="テキスト ボックス 4"/>
          <p:cNvSpPr txBox="1"/>
          <p:nvPr/>
        </p:nvSpPr>
        <p:spPr>
          <a:xfrm>
            <a:off x="533400" y="5562600"/>
            <a:ext cx="8610600" cy="830997"/>
          </a:xfrm>
          <a:prstGeom prst="rect">
            <a:avLst/>
          </a:prstGeom>
          <a:noFill/>
        </p:spPr>
        <p:txBody>
          <a:bodyPr wrap="square" rtlCol="0">
            <a:spAutoFit/>
          </a:bodyPr>
          <a:lstStyle/>
          <a:p>
            <a:r>
              <a:rPr lang="ja-JP" altLang="en-US" sz="2400" dirty="0" smtClean="0">
                <a:solidFill>
                  <a:srgbClr val="FF0000"/>
                </a:solidFill>
              </a:rPr>
              <a:t>コストの削減により設備投資が増加しスマートグリッドの拡大へと繋がる！！</a:t>
            </a:r>
            <a:endParaRPr kumimoji="1" lang="ja-JP" altLang="en-US" sz="2400"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・スマートハウス</a:t>
            </a:r>
            <a:endParaRPr kumimoji="1" lang="ja-JP" altLang="en-US" dirty="0"/>
          </a:p>
        </p:txBody>
      </p:sp>
      <p:pic>
        <p:nvPicPr>
          <p:cNvPr id="3" name="Picture 2"/>
          <p:cNvPicPr>
            <a:picLocks noChangeAspect="1" noChangeArrowheads="1"/>
          </p:cNvPicPr>
          <p:nvPr/>
        </p:nvPicPr>
        <p:blipFill>
          <a:blip r:embed="rId2" cstate="print"/>
          <a:srcRect/>
          <a:stretch>
            <a:fillRect/>
          </a:stretch>
        </p:blipFill>
        <p:spPr bwMode="auto">
          <a:xfrm>
            <a:off x="827584" y="1700808"/>
            <a:ext cx="7315132" cy="47402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899592" y="1268760"/>
            <a:ext cx="7488832" cy="48078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a:stretch>
            <a:fillRect/>
          </a:stretch>
        </p:blipFill>
        <p:spPr bwMode="auto">
          <a:xfrm>
            <a:off x="395536" y="1268761"/>
            <a:ext cx="8280920" cy="3816423"/>
          </a:xfrm>
          <a:prstGeom prst="rect">
            <a:avLst/>
          </a:prstGeom>
          <a:noFill/>
          <a:ln w="9525">
            <a:noFill/>
            <a:miter lim="800000"/>
            <a:headEnd/>
            <a:tailEnd/>
          </a:ln>
        </p:spPr>
      </p:pic>
      <p:sp>
        <p:nvSpPr>
          <p:cNvPr id="5" name="テキスト ボックス 4"/>
          <p:cNvSpPr txBox="1"/>
          <p:nvPr/>
        </p:nvSpPr>
        <p:spPr>
          <a:xfrm>
            <a:off x="152400" y="5638800"/>
            <a:ext cx="8991600" cy="646331"/>
          </a:xfrm>
          <a:prstGeom prst="rect">
            <a:avLst/>
          </a:prstGeom>
          <a:noFill/>
        </p:spPr>
        <p:txBody>
          <a:bodyPr wrap="square" rtlCol="0">
            <a:spAutoFit/>
          </a:bodyPr>
          <a:lstStyle/>
          <a:p>
            <a:r>
              <a:rPr lang="en-US" altLang="ja-JP" sz="2400" dirty="0" smtClean="0">
                <a:latin typeface="+mn-ea"/>
              </a:rPr>
              <a:t>392</a:t>
            </a:r>
            <a:r>
              <a:rPr lang="ja-JP" altLang="en-US" sz="2400" dirty="0" smtClean="0"/>
              <a:t>万</a:t>
            </a:r>
            <a:r>
              <a:rPr lang="en-US" altLang="ja-JP" sz="2400" dirty="0" smtClean="0">
                <a:latin typeface="+mn-ea"/>
              </a:rPr>
              <a:t>1750</a:t>
            </a:r>
            <a:r>
              <a:rPr lang="ja-JP" altLang="en-US" sz="2400" dirty="0" smtClean="0"/>
              <a:t>円。つまり、</a:t>
            </a:r>
            <a:r>
              <a:rPr lang="en-US" altLang="ja-JP" sz="2400" dirty="0" smtClean="0"/>
              <a:t>15</a:t>
            </a:r>
            <a:r>
              <a:rPr lang="ja-JP" altLang="en-US" sz="2400" dirty="0" smtClean="0"/>
              <a:t>年使用すれば</a:t>
            </a:r>
            <a:r>
              <a:rPr lang="ja-JP" altLang="en-US" sz="3600" dirty="0" smtClean="0"/>
              <a:t>元手が回収できる</a:t>
            </a:r>
            <a:r>
              <a:rPr lang="en-US" altLang="ja-JP" sz="3600" dirty="0" smtClean="0"/>
              <a:t>!!</a:t>
            </a:r>
            <a:endParaRPr kumimoji="1" lang="ja-JP" altLang="en-US"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エネルギーの見える化</a:t>
            </a:r>
            <a:endParaRPr kumimoji="1" lang="ja-JP" alt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979712" y="1772816"/>
            <a:ext cx="5328592" cy="3765539"/>
          </a:xfrm>
          <a:prstGeom prst="rect">
            <a:avLst/>
          </a:prstGeom>
          <a:noFill/>
          <a:ln w="9525">
            <a:noFill/>
            <a:miter lim="800000"/>
            <a:headEnd/>
            <a:tailEnd/>
          </a:ln>
        </p:spPr>
      </p:pic>
      <p:sp>
        <p:nvSpPr>
          <p:cNvPr id="5" name="テキスト ボックス 4"/>
          <p:cNvSpPr txBox="1"/>
          <p:nvPr/>
        </p:nvSpPr>
        <p:spPr>
          <a:xfrm>
            <a:off x="1331640" y="5805264"/>
            <a:ext cx="7056784" cy="646331"/>
          </a:xfrm>
          <a:prstGeom prst="rect">
            <a:avLst/>
          </a:prstGeom>
          <a:noFill/>
        </p:spPr>
        <p:txBody>
          <a:bodyPr wrap="square" rtlCol="0">
            <a:spAutoFit/>
          </a:bodyPr>
          <a:lstStyle/>
          <a:p>
            <a:r>
              <a:rPr lang="ja-JP" altLang="en-US" b="1" dirty="0" smtClean="0"/>
              <a:t>「</a:t>
            </a:r>
            <a:r>
              <a:rPr lang="en-US" altLang="ja-JP" b="1" dirty="0" smtClean="0"/>
              <a:t>iPad2</a:t>
            </a:r>
            <a:r>
              <a:rPr lang="ja-JP" altLang="en-US" b="1" dirty="0" smtClean="0"/>
              <a:t>」をモニターに採用、「</a:t>
            </a:r>
            <a:r>
              <a:rPr lang="en-US" altLang="ja-JP" b="1" dirty="0" smtClean="0"/>
              <a:t>D-HEMS</a:t>
            </a:r>
            <a:r>
              <a:rPr lang="ja-JP" altLang="en-US" b="1" dirty="0" smtClean="0"/>
              <a:t>」による業界初の蓄電池制御と電力情報の「見える化」</a:t>
            </a:r>
            <a:endParaRPr kumimoji="1" lang="ja-JP" alt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・太陽光発電</a:t>
            </a:r>
            <a:endParaRPr kumimoji="1" lang="ja-JP" altLang="en-US" dirty="0"/>
          </a:p>
        </p:txBody>
      </p:sp>
      <p:pic>
        <p:nvPicPr>
          <p:cNvPr id="5" name="Picture 2"/>
          <p:cNvPicPr>
            <a:picLocks noChangeAspect="1" noChangeArrowheads="1"/>
          </p:cNvPicPr>
          <p:nvPr/>
        </p:nvPicPr>
        <p:blipFill>
          <a:blip r:embed="rId3" cstate="print"/>
          <a:srcRect l="7976" t="2562" r="4291" b="20521"/>
          <a:stretch>
            <a:fillRect/>
          </a:stretch>
        </p:blipFill>
        <p:spPr bwMode="auto">
          <a:xfrm>
            <a:off x="1187624" y="1700808"/>
            <a:ext cx="6588732" cy="4392488"/>
          </a:xfrm>
          <a:prstGeom prst="rect">
            <a:avLst/>
          </a:prstGeom>
          <a:noFill/>
          <a:ln w="9525">
            <a:noFill/>
            <a:miter lim="800000"/>
            <a:headEnd/>
            <a:tailEnd/>
          </a:ln>
        </p:spPr>
      </p:pic>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3238559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テキスト ボックス 2"/>
          <p:cNvSpPr txBox="1"/>
          <p:nvPr/>
        </p:nvSpPr>
        <p:spPr>
          <a:xfrm>
            <a:off x="827584" y="1196752"/>
            <a:ext cx="7560840" cy="1569660"/>
          </a:xfrm>
          <a:prstGeom prst="rect">
            <a:avLst/>
          </a:prstGeom>
          <a:noFill/>
        </p:spPr>
        <p:txBody>
          <a:bodyPr wrap="square" rtlCol="0">
            <a:spAutoFit/>
          </a:bodyPr>
          <a:lstStyle/>
          <a:p>
            <a:r>
              <a:rPr lang="ja-JP" altLang="en-US" sz="2400" dirty="0" smtClean="0">
                <a:solidFill>
                  <a:prstClr val="black"/>
                </a:solidFill>
              </a:rPr>
              <a:t>　補助金</a:t>
            </a:r>
            <a:endParaRPr lang="en-US" altLang="ja-JP" sz="2400" dirty="0" smtClean="0">
              <a:solidFill>
                <a:prstClr val="black"/>
              </a:solidFill>
            </a:endParaRPr>
          </a:p>
          <a:p>
            <a:r>
              <a:rPr lang="ja-JP" altLang="en-US" sz="2400" dirty="0" smtClean="0">
                <a:solidFill>
                  <a:prstClr val="black"/>
                </a:solidFill>
              </a:rPr>
              <a:t>家庭への太陽光発電システム導入時には、国からの補助金に加え、お住まいの都道府県、市区町村からの補助金も受給できる場合がある</a:t>
            </a:r>
            <a:endParaRPr lang="ja-JP" altLang="en-US" sz="2400" dirty="0">
              <a:solidFill>
                <a:prstClr val="black"/>
              </a:solidFill>
            </a:endParaRPr>
          </a:p>
        </p:txBody>
      </p:sp>
      <p:graphicFrame>
        <p:nvGraphicFramePr>
          <p:cNvPr id="5" name="表 4"/>
          <p:cNvGraphicFramePr>
            <a:graphicFrameLocks noGrp="1"/>
          </p:cNvGraphicFramePr>
          <p:nvPr/>
        </p:nvGraphicFramePr>
        <p:xfrm>
          <a:off x="1259632" y="2996952"/>
          <a:ext cx="6096000" cy="235712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kumimoji="1" lang="ja-JP" altLang="en-US" dirty="0" smtClean="0"/>
                        <a:t>住所</a:t>
                      </a:r>
                      <a:endParaRPr kumimoji="1" lang="en-US" altLang="ja-JP" dirty="0" smtClean="0"/>
                    </a:p>
                    <a:p>
                      <a:r>
                        <a:rPr kumimoji="1" lang="ja-JP" altLang="en-US" dirty="0" smtClean="0"/>
                        <a:t>最大出力</a:t>
                      </a:r>
                      <a:endParaRPr kumimoji="1" lang="ja-JP" altLang="en-US" dirty="0"/>
                    </a:p>
                  </a:txBody>
                  <a:tcPr/>
                </a:tc>
                <a:tc>
                  <a:txBody>
                    <a:bodyPr/>
                    <a:lstStyle/>
                    <a:p>
                      <a:r>
                        <a:rPr kumimoji="1" lang="ja-JP" altLang="en-US" dirty="0" smtClean="0"/>
                        <a:t>愛知県名古屋市</a:t>
                      </a:r>
                      <a:endParaRPr kumimoji="1" lang="en-US" altLang="ja-JP" dirty="0" smtClean="0"/>
                    </a:p>
                    <a:p>
                      <a:r>
                        <a:rPr kumimoji="1" lang="ja-JP" altLang="en-US" dirty="0" smtClean="0"/>
                        <a:t>最大総出力　</a:t>
                      </a:r>
                      <a:r>
                        <a:rPr kumimoji="1" lang="en-US" altLang="ja-JP" dirty="0" smtClean="0"/>
                        <a:t>4.0kW</a:t>
                      </a:r>
                      <a:endParaRPr kumimoji="1" lang="ja-JP" altLang="en-US" dirty="0"/>
                    </a:p>
                  </a:txBody>
                  <a:tcPr/>
                </a:tc>
              </a:tr>
              <a:tr h="370840">
                <a:tc>
                  <a:txBody>
                    <a:bodyPr/>
                    <a:lstStyle/>
                    <a:p>
                      <a:r>
                        <a:rPr kumimoji="1" lang="ja-JP" altLang="en-US" dirty="0" smtClean="0"/>
                        <a:t>国の補助金</a:t>
                      </a:r>
                      <a:endParaRPr kumimoji="1" lang="ja-JP" altLang="en-US" dirty="0"/>
                    </a:p>
                  </a:txBody>
                  <a:tcPr/>
                </a:tc>
                <a:tc>
                  <a:txBody>
                    <a:bodyPr/>
                    <a:lstStyle/>
                    <a:p>
                      <a:r>
                        <a:rPr kumimoji="1" lang="en-US" altLang="ja-JP" dirty="0" smtClean="0"/>
                        <a:t>1kW</a:t>
                      </a:r>
                      <a:r>
                        <a:rPr kumimoji="1" lang="ja-JP" altLang="en-US" dirty="0" smtClean="0"/>
                        <a:t>あたり</a:t>
                      </a:r>
                      <a:r>
                        <a:rPr kumimoji="1" lang="en-US" altLang="ja-JP" dirty="0" smtClean="0"/>
                        <a:t>4.8</a:t>
                      </a:r>
                      <a:r>
                        <a:rPr kumimoji="1" lang="ja-JP" altLang="en-US" dirty="0" smtClean="0"/>
                        <a:t>万円</a:t>
                      </a:r>
                      <a:endParaRPr kumimoji="1" lang="en-US" altLang="ja-JP" dirty="0" smtClean="0"/>
                    </a:p>
                    <a:p>
                      <a:r>
                        <a:rPr kumimoji="1" lang="en-US" altLang="ja-JP" dirty="0" smtClean="0"/>
                        <a:t>192,000</a:t>
                      </a:r>
                      <a:r>
                        <a:rPr kumimoji="1" lang="ja-JP" altLang="en-US" dirty="0" smtClean="0"/>
                        <a:t>円</a:t>
                      </a:r>
                      <a:endParaRPr kumimoji="1" lang="ja-JP" altLang="en-US" dirty="0"/>
                    </a:p>
                  </a:txBody>
                  <a:tcPr/>
                </a:tc>
              </a:tr>
              <a:tr h="370840">
                <a:tc>
                  <a:txBody>
                    <a:bodyPr/>
                    <a:lstStyle/>
                    <a:p>
                      <a:r>
                        <a:rPr kumimoji="1" lang="ja-JP" altLang="en-US" dirty="0" smtClean="0"/>
                        <a:t>名古屋市の補助金</a:t>
                      </a:r>
                      <a:endParaRPr kumimoji="1" lang="ja-JP" altLang="en-US" dirty="0"/>
                    </a:p>
                  </a:txBody>
                  <a:tcPr/>
                </a:tc>
                <a:tc>
                  <a:txBody>
                    <a:bodyPr/>
                    <a:lstStyle/>
                    <a:p>
                      <a:r>
                        <a:rPr kumimoji="1" lang="en-US" altLang="ja-JP" dirty="0" smtClean="0"/>
                        <a:t>1kW</a:t>
                      </a:r>
                      <a:r>
                        <a:rPr kumimoji="1" lang="ja-JP" altLang="en-US" dirty="0" smtClean="0"/>
                        <a:t>あたり</a:t>
                      </a:r>
                      <a:r>
                        <a:rPr kumimoji="1" lang="en-US" altLang="ja-JP" dirty="0" smtClean="0"/>
                        <a:t>4.8</a:t>
                      </a:r>
                      <a:r>
                        <a:rPr kumimoji="1" lang="ja-JP" altLang="en-US" dirty="0" smtClean="0"/>
                        <a:t>万円</a:t>
                      </a:r>
                      <a:endParaRPr kumimoji="1" lang="en-US" altLang="ja-JP" dirty="0" smtClean="0"/>
                    </a:p>
                    <a:p>
                      <a:r>
                        <a:rPr kumimoji="1" lang="en-US" altLang="ja-JP" dirty="0" smtClean="0"/>
                        <a:t>192,000</a:t>
                      </a:r>
                      <a:r>
                        <a:rPr kumimoji="1" lang="ja-JP" altLang="en-US" dirty="0" smtClean="0"/>
                        <a:t>円</a:t>
                      </a:r>
                      <a:endParaRPr kumimoji="1" lang="ja-JP" altLang="en-US" dirty="0"/>
                    </a:p>
                  </a:txBody>
                  <a:tcPr/>
                </a:tc>
              </a:tr>
              <a:tr h="370840">
                <a:tc>
                  <a:txBody>
                    <a:bodyPr/>
                    <a:lstStyle/>
                    <a:p>
                      <a:r>
                        <a:rPr kumimoji="1" lang="ja-JP" altLang="en-US" dirty="0" smtClean="0"/>
                        <a:t>補助金の合計</a:t>
                      </a:r>
                      <a:endParaRPr kumimoji="1" lang="ja-JP" altLang="en-US" dirty="0"/>
                    </a:p>
                  </a:txBody>
                  <a:tcPr/>
                </a:tc>
                <a:tc>
                  <a:txBody>
                    <a:bodyPr/>
                    <a:lstStyle/>
                    <a:p>
                      <a:r>
                        <a:rPr kumimoji="1" lang="en-US" altLang="ja-JP" dirty="0" smtClean="0"/>
                        <a:t>384,000</a:t>
                      </a:r>
                      <a:r>
                        <a:rPr kumimoji="1" lang="ja-JP" altLang="en-US" dirty="0" smtClean="0"/>
                        <a:t>円</a:t>
                      </a:r>
                      <a:endParaRPr kumimoji="1" lang="ja-JP" altLang="en-US" dirty="0"/>
                    </a:p>
                  </a:txBody>
                  <a:tcPr/>
                </a:tc>
              </a:tr>
            </a:tbl>
          </a:graphicData>
        </a:graphic>
      </p:graphicFrame>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36642035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太陽光発電量シミュレーション</a:t>
            </a:r>
            <a:endParaRPr kumimoji="1" lang="ja-JP" altLang="en-US" dirty="0"/>
          </a:p>
        </p:txBody>
      </p:sp>
      <p:graphicFrame>
        <p:nvGraphicFramePr>
          <p:cNvPr id="5" name="コンテンツ プレースホルダ 4"/>
          <p:cNvGraphicFramePr>
            <a:graphicFrameLocks noGrp="1"/>
          </p:cNvGraphicFramePr>
          <p:nvPr>
            <p:ph idx="1"/>
            <p:extLst>
              <p:ext uri="{D42A27DB-BD31-4B8C-83A1-F6EECF244321}">
                <p14:mod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2990588276"/>
              </p:ext>
            </p:extLst>
          </p:nvPr>
        </p:nvGraphicFramePr>
        <p:xfrm>
          <a:off x="395536" y="1916832"/>
          <a:ext cx="8229600" cy="2331720"/>
        </p:xfrm>
        <a:graphic>
          <a:graphicData uri="http://schemas.openxmlformats.org/drawingml/2006/table">
            <a:tbl>
              <a:tblPr firstRow="1" bandRow="1">
                <a:tableStyleId>{D7AC3CCA-C797-4891-BE02-D94E43425B78}</a:tableStyleId>
              </a:tblPr>
              <a:tblGrid>
                <a:gridCol w="4114800"/>
                <a:gridCol w="4114800"/>
              </a:tblGrid>
              <a:tr h="370840">
                <a:tc>
                  <a:txBody>
                    <a:bodyPr/>
                    <a:lstStyle/>
                    <a:p>
                      <a:r>
                        <a:rPr kumimoji="1" lang="en-US" altLang="ja-JP" sz="2400" b="1" dirty="0" smtClean="0"/>
                        <a:t>2009</a:t>
                      </a:r>
                      <a:r>
                        <a:rPr kumimoji="1" lang="ja-JP" altLang="en-US" sz="2400" b="1" dirty="0" smtClean="0"/>
                        <a:t>年</a:t>
                      </a:r>
                      <a:endParaRPr kumimoji="1" lang="ja-JP" altLang="en-US" sz="2400" b="1" dirty="0"/>
                    </a:p>
                  </a:txBody>
                  <a:tcPr/>
                </a:tc>
                <a:tc>
                  <a:txBody>
                    <a:bodyPr/>
                    <a:lstStyle/>
                    <a:p>
                      <a:endParaRPr kumimoji="1" lang="ja-JP" altLang="en-US" sz="2400" b="1" dirty="0"/>
                    </a:p>
                  </a:txBody>
                  <a:tcPr/>
                </a:tc>
              </a:tr>
              <a:tr h="370840">
                <a:tc>
                  <a:txBody>
                    <a:bodyPr/>
                    <a:lstStyle/>
                    <a:p>
                      <a:r>
                        <a:rPr kumimoji="1" lang="ja-JP" altLang="en-US" sz="2400" b="1" dirty="0" smtClean="0"/>
                        <a:t>所在地</a:t>
                      </a:r>
                      <a:endParaRPr kumimoji="1" lang="ja-JP" altLang="en-US" sz="2400" b="1" dirty="0"/>
                    </a:p>
                  </a:txBody>
                  <a:tcPr/>
                </a:tc>
                <a:tc>
                  <a:txBody>
                    <a:bodyPr/>
                    <a:lstStyle/>
                    <a:p>
                      <a:r>
                        <a:rPr kumimoji="1" lang="ja-JP" altLang="en-US" sz="2400" b="1" dirty="0" smtClean="0"/>
                        <a:t>愛知県名古屋市</a:t>
                      </a:r>
                      <a:endParaRPr kumimoji="1" lang="ja-JP" altLang="en-US" sz="2400" b="1" dirty="0"/>
                    </a:p>
                  </a:txBody>
                  <a:tcPr/>
                </a:tc>
              </a:tr>
              <a:tr h="370840">
                <a:tc>
                  <a:txBody>
                    <a:bodyPr/>
                    <a:lstStyle/>
                    <a:p>
                      <a:r>
                        <a:rPr kumimoji="1" lang="ja-JP" altLang="en-US" sz="2400" b="1" dirty="0" smtClean="0"/>
                        <a:t>気象データ</a:t>
                      </a:r>
                      <a:endParaRPr kumimoji="1" lang="ja-JP" altLang="en-US" sz="2400" b="1" dirty="0"/>
                    </a:p>
                  </a:txBody>
                  <a:tcPr/>
                </a:tc>
                <a:tc>
                  <a:txBody>
                    <a:bodyPr/>
                    <a:lstStyle/>
                    <a:p>
                      <a:r>
                        <a:rPr kumimoji="1" lang="ja-JP" altLang="en-US" sz="2400" b="1" dirty="0" smtClean="0"/>
                        <a:t>名古屋市</a:t>
                      </a:r>
                      <a:endParaRPr kumimoji="1" lang="ja-JP" altLang="en-US" sz="2400" b="1" dirty="0"/>
                    </a:p>
                  </a:txBody>
                  <a:tcPr/>
                </a:tc>
              </a:tr>
              <a:tr h="370840">
                <a:tc>
                  <a:txBody>
                    <a:bodyPr/>
                    <a:lstStyle/>
                    <a:p>
                      <a:r>
                        <a:rPr kumimoji="1" lang="ja-JP" altLang="en-US" sz="2400" b="1" dirty="0" smtClean="0"/>
                        <a:t>設置条件</a:t>
                      </a:r>
                      <a:endParaRPr kumimoji="1" lang="ja-JP" altLang="en-US" sz="2400" b="1" dirty="0"/>
                    </a:p>
                  </a:txBody>
                  <a:tcPr/>
                </a:tc>
                <a:tc>
                  <a:txBody>
                    <a:bodyPr/>
                    <a:lstStyle/>
                    <a:p>
                      <a:r>
                        <a:rPr kumimoji="1" lang="ja-JP" altLang="en-US" sz="2400" b="1" dirty="0" smtClean="0"/>
                        <a:t>方位：南向き　傾斜角：</a:t>
                      </a:r>
                      <a:r>
                        <a:rPr kumimoji="1" lang="en-US" altLang="ja-JP" sz="2400" b="1" dirty="0" smtClean="0"/>
                        <a:t>30</a:t>
                      </a:r>
                      <a:r>
                        <a:rPr kumimoji="1" lang="ja-JP" altLang="en-US" sz="2400" b="1" dirty="0" smtClean="0"/>
                        <a:t>度</a:t>
                      </a:r>
                      <a:endParaRPr kumimoji="1" lang="ja-JP" altLang="en-US" sz="2400" b="1" dirty="0"/>
                    </a:p>
                  </a:txBody>
                  <a:tcPr/>
                </a:tc>
              </a:tr>
              <a:tr h="370840">
                <a:tc>
                  <a:txBody>
                    <a:bodyPr/>
                    <a:lstStyle/>
                    <a:p>
                      <a:r>
                        <a:rPr kumimoji="1" lang="ja-JP" altLang="en-US" sz="2400" b="1" dirty="0" smtClean="0"/>
                        <a:t>パネル容量</a:t>
                      </a:r>
                      <a:endParaRPr kumimoji="1" lang="ja-JP" altLang="en-US" sz="2400" b="1" dirty="0"/>
                    </a:p>
                  </a:txBody>
                  <a:tcPr/>
                </a:tc>
                <a:tc>
                  <a:txBody>
                    <a:bodyPr/>
                    <a:lstStyle/>
                    <a:p>
                      <a:r>
                        <a:rPr kumimoji="1" lang="en-US" altLang="ja-JP" sz="2400" b="1" dirty="0" smtClean="0"/>
                        <a:t>4.0kw</a:t>
                      </a:r>
                      <a:endParaRPr kumimoji="1" lang="ja-JP" altLang="en-US" sz="2400" b="1" dirty="0"/>
                    </a:p>
                  </a:txBody>
                  <a:tcPr/>
                </a:tc>
              </a:tr>
            </a:tbl>
          </a:graphicData>
        </a:graphic>
      </p:graphicFrame>
      <p:sp>
        <p:nvSpPr>
          <p:cNvPr id="6" name="テキスト ボックス 5"/>
          <p:cNvSpPr txBox="1"/>
          <p:nvPr/>
        </p:nvSpPr>
        <p:spPr>
          <a:xfrm>
            <a:off x="611560" y="1484784"/>
            <a:ext cx="2520280" cy="461665"/>
          </a:xfrm>
          <a:prstGeom prst="rect">
            <a:avLst/>
          </a:prstGeom>
          <a:noFill/>
        </p:spPr>
        <p:txBody>
          <a:bodyPr wrap="square" rtlCol="0">
            <a:spAutoFit/>
          </a:bodyPr>
          <a:lstStyle/>
          <a:p>
            <a:r>
              <a:rPr lang="ja-JP" altLang="en-US" sz="2400" b="1" dirty="0" smtClean="0">
                <a:solidFill>
                  <a:prstClr val="black"/>
                </a:solidFill>
              </a:rPr>
              <a:t>計算条件</a:t>
            </a:r>
            <a:endParaRPr lang="ja-JP" altLang="en-US" sz="2400" b="1" dirty="0">
              <a:solidFill>
                <a:prstClr val="black"/>
              </a:solidFill>
            </a:endParaRPr>
          </a:p>
        </p:txBody>
      </p:sp>
      <p:sp>
        <p:nvSpPr>
          <p:cNvPr id="7" name="テキスト ボックス 6"/>
          <p:cNvSpPr txBox="1"/>
          <p:nvPr/>
        </p:nvSpPr>
        <p:spPr>
          <a:xfrm>
            <a:off x="357962" y="4327534"/>
            <a:ext cx="8424936" cy="954107"/>
          </a:xfrm>
          <a:prstGeom prst="rect">
            <a:avLst/>
          </a:prstGeom>
          <a:noFill/>
        </p:spPr>
        <p:txBody>
          <a:bodyPr wrap="square" rtlCol="0">
            <a:spAutoFit/>
          </a:bodyPr>
          <a:lstStyle/>
          <a:p>
            <a:r>
              <a:rPr lang="ja-JP" altLang="en-US" sz="2800" b="1" dirty="0" smtClean="0">
                <a:solidFill>
                  <a:prstClr val="black"/>
                </a:solidFill>
              </a:rPr>
              <a:t>計算結果</a:t>
            </a:r>
            <a:endParaRPr lang="en-US" altLang="ja-JP" sz="2800" b="1" dirty="0" smtClean="0">
              <a:solidFill>
                <a:prstClr val="black"/>
              </a:solidFill>
            </a:endParaRPr>
          </a:p>
          <a:p>
            <a:r>
              <a:rPr lang="en-US" altLang="ja-JP" sz="2800" b="1" dirty="0" smtClean="0">
                <a:solidFill>
                  <a:prstClr val="black"/>
                </a:solidFill>
              </a:rPr>
              <a:t>2009</a:t>
            </a:r>
            <a:r>
              <a:rPr lang="ja-JP" altLang="en-US" sz="2800" b="1" dirty="0" smtClean="0">
                <a:solidFill>
                  <a:prstClr val="black"/>
                </a:solidFill>
              </a:rPr>
              <a:t>年の平均発電量は</a:t>
            </a:r>
            <a:r>
              <a:rPr lang="en-US" altLang="ja-JP" sz="2800" b="1" dirty="0" smtClean="0">
                <a:solidFill>
                  <a:prstClr val="black"/>
                </a:solidFill>
              </a:rPr>
              <a:t>4590kWh</a:t>
            </a:r>
            <a:r>
              <a:rPr lang="ja-JP" altLang="en-US" sz="2800" b="1" dirty="0">
                <a:solidFill>
                  <a:prstClr val="black"/>
                </a:solidFill>
              </a:rPr>
              <a:t>　</a:t>
            </a:r>
            <a:r>
              <a:rPr lang="ja-JP" altLang="en-US" sz="2800" b="1" dirty="0" smtClean="0">
                <a:solidFill>
                  <a:prstClr val="black"/>
                </a:solidFill>
              </a:rPr>
              <a:t>全国平均比</a:t>
            </a:r>
            <a:r>
              <a:rPr lang="en-US" altLang="ja-JP" sz="2800" b="1" dirty="0" smtClean="0">
                <a:solidFill>
                  <a:prstClr val="black"/>
                </a:solidFill>
              </a:rPr>
              <a:t>111</a:t>
            </a:r>
            <a:r>
              <a:rPr lang="ja-JP" altLang="en-US" sz="2800" b="1" dirty="0" smtClean="0">
                <a:solidFill>
                  <a:prstClr val="black"/>
                </a:solidFill>
              </a:rPr>
              <a:t>％</a:t>
            </a:r>
            <a:endParaRPr lang="ja-JP" altLang="en-US" sz="2800" b="1" dirty="0">
              <a:solidFill>
                <a:prstClr val="black"/>
              </a:solidFill>
            </a:endParaRPr>
          </a:p>
        </p:txBody>
      </p:sp>
      <p:sp>
        <p:nvSpPr>
          <p:cNvPr id="8" name="テキスト ボックス 7"/>
          <p:cNvSpPr txBox="1"/>
          <p:nvPr/>
        </p:nvSpPr>
        <p:spPr>
          <a:xfrm>
            <a:off x="304800" y="5486400"/>
            <a:ext cx="8348486" cy="461665"/>
          </a:xfrm>
          <a:prstGeom prst="rect">
            <a:avLst/>
          </a:prstGeom>
          <a:noFill/>
        </p:spPr>
        <p:txBody>
          <a:bodyPr wrap="square" rtlCol="0">
            <a:spAutoFit/>
          </a:bodyPr>
          <a:lstStyle/>
          <a:p>
            <a:r>
              <a:rPr lang="en-US" altLang="ja-JP" sz="2400" b="1" dirty="0" smtClean="0">
                <a:solidFill>
                  <a:prstClr val="black"/>
                </a:solidFill>
              </a:rPr>
              <a:t>※</a:t>
            </a:r>
            <a:r>
              <a:rPr lang="ja-JP" altLang="en-US" sz="2400" b="1" dirty="0" smtClean="0">
                <a:solidFill>
                  <a:prstClr val="black"/>
                </a:solidFill>
              </a:rPr>
              <a:t>積雪、周囲の障害物などによる日影の影響は考慮していない</a:t>
            </a:r>
            <a:endParaRPr lang="ja-JP" altLang="en-US" sz="2400" b="1" dirty="0">
              <a:solidFill>
                <a:prstClr val="black"/>
              </a:solidFill>
            </a:endParaRPr>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861191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22" name="Picture 2"/>
          <p:cNvPicPr>
            <a:picLocks noGrp="1" noChangeAspect="1" noChangeArrowheads="1"/>
          </p:cNvPicPr>
          <p:nvPr>
            <p:ph idx="1"/>
          </p:nvPr>
        </p:nvPicPr>
        <p:blipFill>
          <a:blip r:embed="rId2" cstate="print"/>
          <a:srcRect/>
          <a:stretch>
            <a:fillRect/>
          </a:stretch>
        </p:blipFill>
        <p:spPr bwMode="auto">
          <a:xfrm>
            <a:off x="1187624" y="548680"/>
            <a:ext cx="6629400" cy="4476750"/>
          </a:xfrm>
          <a:prstGeom prst="rect">
            <a:avLst/>
          </a:prstGeom>
          <a:noFill/>
          <a:ln w="9525">
            <a:noFill/>
            <a:miter lim="800000"/>
            <a:headEnd/>
            <a:tailEnd/>
          </a:ln>
        </p:spPr>
      </p:pic>
      <p:sp>
        <p:nvSpPr>
          <p:cNvPr id="5" name="テキスト ボックス 4"/>
          <p:cNvSpPr txBox="1"/>
          <p:nvPr/>
        </p:nvSpPr>
        <p:spPr>
          <a:xfrm>
            <a:off x="1187624" y="5373216"/>
            <a:ext cx="6984776" cy="830997"/>
          </a:xfrm>
          <a:prstGeom prst="rect">
            <a:avLst/>
          </a:prstGeom>
          <a:noFill/>
        </p:spPr>
        <p:txBody>
          <a:bodyPr wrap="square" rtlCol="0">
            <a:spAutoFit/>
          </a:bodyPr>
          <a:lstStyle/>
          <a:p>
            <a:r>
              <a:rPr lang="en-US" altLang="ja-JP" sz="2400" b="1" dirty="0" smtClean="0">
                <a:solidFill>
                  <a:prstClr val="black"/>
                </a:solidFill>
              </a:rPr>
              <a:t>2009</a:t>
            </a:r>
            <a:r>
              <a:rPr lang="ja-JP" altLang="en-US" sz="2400" b="1" dirty="0" smtClean="0">
                <a:solidFill>
                  <a:prstClr val="black"/>
                </a:solidFill>
              </a:rPr>
              <a:t>年　</a:t>
            </a:r>
            <a:r>
              <a:rPr lang="en-US" altLang="ja-JP" sz="2400" b="1" dirty="0" smtClean="0">
                <a:solidFill>
                  <a:prstClr val="black"/>
                </a:solidFill>
              </a:rPr>
              <a:t>1</a:t>
            </a:r>
            <a:r>
              <a:rPr lang="ja-JP" altLang="en-US" sz="2400" b="1" dirty="0" smtClean="0">
                <a:solidFill>
                  <a:prstClr val="black"/>
                </a:solidFill>
              </a:rPr>
              <a:t>か月あたり平均電力消費量：</a:t>
            </a:r>
            <a:r>
              <a:rPr lang="en-US" altLang="ja-JP" sz="2400" b="1" dirty="0" smtClean="0">
                <a:solidFill>
                  <a:prstClr val="black"/>
                </a:solidFill>
              </a:rPr>
              <a:t>283.6kWh</a:t>
            </a:r>
            <a:r>
              <a:rPr lang="ja-JP" altLang="en-US" sz="2400" b="1" dirty="0" smtClean="0">
                <a:solidFill>
                  <a:prstClr val="black"/>
                </a:solidFill>
              </a:rPr>
              <a:t>　</a:t>
            </a:r>
            <a:endParaRPr lang="en-US" altLang="ja-JP" sz="2400" b="1" dirty="0" smtClean="0">
              <a:solidFill>
                <a:prstClr val="black"/>
              </a:solidFill>
            </a:endParaRPr>
          </a:p>
          <a:p>
            <a:r>
              <a:rPr lang="ja-JP" altLang="en-US" sz="2400" b="1" dirty="0" smtClean="0">
                <a:solidFill>
                  <a:prstClr val="black"/>
                </a:solidFill>
              </a:rPr>
              <a:t>　　　　　  年間電力消費量：</a:t>
            </a:r>
            <a:r>
              <a:rPr lang="en-US" altLang="ja-JP" sz="2400" b="1" dirty="0" smtClean="0">
                <a:solidFill>
                  <a:prstClr val="black"/>
                </a:solidFill>
              </a:rPr>
              <a:t>3403kWh</a:t>
            </a:r>
            <a:endParaRPr lang="ja-JP" altLang="en-US" sz="2400" b="1" dirty="0">
              <a:solidFill>
                <a:prstClr val="black"/>
              </a:solidFill>
            </a:endParaRPr>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3314022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テキスト ボックス 2"/>
          <p:cNvSpPr txBox="1"/>
          <p:nvPr/>
        </p:nvSpPr>
        <p:spPr>
          <a:xfrm>
            <a:off x="539552" y="1052736"/>
            <a:ext cx="7920880" cy="1384995"/>
          </a:xfrm>
          <a:prstGeom prst="rect">
            <a:avLst/>
          </a:prstGeom>
          <a:noFill/>
        </p:spPr>
        <p:txBody>
          <a:bodyPr wrap="square" rtlCol="0">
            <a:spAutoFit/>
          </a:bodyPr>
          <a:lstStyle/>
          <a:p>
            <a:pPr>
              <a:buFont typeface="Arial" pitchFamily="34" charset="0"/>
              <a:buChar char="•"/>
            </a:pPr>
            <a:r>
              <a:rPr lang="ja-JP" altLang="en-US" sz="2800" b="1" dirty="0" smtClean="0">
                <a:solidFill>
                  <a:prstClr val="black"/>
                </a:solidFill>
                <a:latin typeface="ＭＳ Ｐゴシック"/>
              </a:rPr>
              <a:t>売電制度</a:t>
            </a:r>
            <a:endParaRPr lang="en-US" altLang="ja-JP" sz="2800" b="1" dirty="0" smtClean="0">
              <a:solidFill>
                <a:prstClr val="black"/>
              </a:solidFill>
              <a:latin typeface="ＭＳ Ｐゴシック"/>
            </a:endParaRPr>
          </a:p>
          <a:p>
            <a:r>
              <a:rPr lang="ja-JP" altLang="en-US" sz="2800" b="1" dirty="0" smtClean="0">
                <a:solidFill>
                  <a:prstClr val="black"/>
                </a:solidFill>
                <a:latin typeface="ＭＳ Ｐゴシック"/>
              </a:rPr>
              <a:t>電気を使わなかった日などに余った電力は、電力会社が買い取ってくれる</a:t>
            </a:r>
            <a:endParaRPr lang="ja-JP" altLang="en-US" sz="2800" b="1" dirty="0">
              <a:solidFill>
                <a:prstClr val="black"/>
              </a:solidFill>
              <a:latin typeface="ＭＳ Ｐゴシック"/>
            </a:endParaRPr>
          </a:p>
        </p:txBody>
      </p:sp>
      <p:pic>
        <p:nvPicPr>
          <p:cNvPr id="1026" name="Picture 2" descr="D:\Users\NGUUSER\Desktop\graph_kaitori.gif"/>
          <p:cNvPicPr>
            <a:picLocks noChangeAspect="1" noChangeArrowheads="1"/>
          </p:cNvPicPr>
          <p:nvPr/>
        </p:nvPicPr>
        <p:blipFill>
          <a:blip r:embed="rId2" cstate="print"/>
          <a:srcRect/>
          <a:stretch>
            <a:fillRect/>
          </a:stretch>
        </p:blipFill>
        <p:spPr bwMode="auto">
          <a:xfrm>
            <a:off x="1187624" y="2852936"/>
            <a:ext cx="6949423" cy="3243064"/>
          </a:xfrm>
          <a:prstGeom prst="rect">
            <a:avLst/>
          </a:prstGeom>
          <a:noFill/>
        </p:spPr>
      </p:pic>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1163708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43200" y="228600"/>
            <a:ext cx="3657600" cy="1143000"/>
          </a:xfrm>
        </p:spPr>
        <p:txBody>
          <a:bodyPr/>
          <a:lstStyle/>
          <a:p>
            <a:r>
              <a:rPr lang="ja-JP" altLang="en-US" dirty="0" smtClean="0"/>
              <a:t>目次</a:t>
            </a:r>
            <a:endParaRPr lang="ja-JP" altLang="en-US" dirty="0"/>
          </a:p>
        </p:txBody>
      </p:sp>
      <p:sp>
        <p:nvSpPr>
          <p:cNvPr id="3" name="コンテンツ プレースホルダ 2"/>
          <p:cNvSpPr>
            <a:spLocks noGrp="1"/>
          </p:cNvSpPr>
          <p:nvPr>
            <p:ph idx="1"/>
          </p:nvPr>
        </p:nvSpPr>
        <p:spPr>
          <a:xfrm>
            <a:off x="457200" y="1371600"/>
            <a:ext cx="8382000" cy="5105400"/>
          </a:xfrm>
        </p:spPr>
        <p:txBody>
          <a:bodyPr>
            <a:normAutofit/>
          </a:bodyPr>
          <a:lstStyle/>
          <a:p>
            <a:pPr>
              <a:buNone/>
            </a:pPr>
            <a:r>
              <a:rPr lang="en-US" altLang="ja-JP" sz="2400" dirty="0" smtClean="0">
                <a:latin typeface="+mn-ea"/>
                <a:cs typeface=""/>
              </a:rPr>
              <a:t>1</a:t>
            </a:r>
            <a:r>
              <a:rPr lang="ja-JP" altLang="en-US" sz="2400" dirty="0" smtClean="0">
                <a:latin typeface="+mn-ea"/>
                <a:cs typeface=""/>
              </a:rPr>
              <a:t>、研究動機</a:t>
            </a:r>
            <a:endParaRPr lang="en-US" altLang="ja-JP" sz="2400" dirty="0" smtClean="0">
              <a:latin typeface="+mn-ea"/>
              <a:cs typeface=""/>
            </a:endParaRPr>
          </a:p>
          <a:p>
            <a:pPr>
              <a:buNone/>
            </a:pPr>
            <a:endParaRPr lang="en-US" altLang="ja-JP" sz="2400" dirty="0" smtClean="0">
              <a:latin typeface="+mn-ea"/>
              <a:cs typeface=""/>
            </a:endParaRPr>
          </a:p>
          <a:p>
            <a:pPr>
              <a:buNone/>
            </a:pPr>
            <a:r>
              <a:rPr lang="en-US" altLang="ja-JP" sz="2400" dirty="0" smtClean="0">
                <a:latin typeface="+mn-ea"/>
                <a:cs typeface=""/>
              </a:rPr>
              <a:t>2</a:t>
            </a:r>
            <a:r>
              <a:rPr lang="ja-JP" altLang="en-US" sz="2400" dirty="0" smtClean="0">
                <a:latin typeface="+mn-ea"/>
                <a:cs typeface=""/>
              </a:rPr>
              <a:t>、次世代住宅「スマートハウス」</a:t>
            </a:r>
            <a:endParaRPr lang="en-US" altLang="ja-JP" sz="2400" dirty="0" smtClean="0">
              <a:latin typeface="+mn-ea"/>
              <a:cs typeface=""/>
            </a:endParaRPr>
          </a:p>
          <a:p>
            <a:pPr>
              <a:buNone/>
            </a:pPr>
            <a:r>
              <a:rPr lang="ja-JP" altLang="en-US" sz="2400" dirty="0" smtClean="0">
                <a:latin typeface="+mn-ea"/>
                <a:cs typeface=""/>
              </a:rPr>
              <a:t>　　・スマートグリッド、スマートメーター</a:t>
            </a:r>
            <a:endParaRPr lang="en-US" altLang="ja-JP" sz="2400" dirty="0" smtClean="0">
              <a:latin typeface="+mn-ea"/>
              <a:cs typeface=""/>
            </a:endParaRPr>
          </a:p>
          <a:p>
            <a:pPr>
              <a:buNone/>
            </a:pPr>
            <a:r>
              <a:rPr lang="ja-JP" altLang="en-US" sz="2400" dirty="0" smtClean="0">
                <a:latin typeface="+mn-ea"/>
                <a:cs typeface=""/>
              </a:rPr>
              <a:t>　　・スマートハウス</a:t>
            </a:r>
            <a:endParaRPr lang="en-US" altLang="ja-JP" sz="2400" dirty="0" smtClean="0">
              <a:latin typeface="+mn-ea"/>
              <a:cs typeface=""/>
            </a:endParaRPr>
          </a:p>
          <a:p>
            <a:pPr>
              <a:buNone/>
            </a:pPr>
            <a:r>
              <a:rPr lang="ja-JP" altLang="ja-JP" sz="2400" dirty="0" smtClean="0">
                <a:latin typeface="+mn-ea"/>
                <a:cs typeface=""/>
              </a:rPr>
              <a:t>　</a:t>
            </a:r>
            <a:r>
              <a:rPr lang="ja-JP" altLang="en-US" sz="2400" dirty="0" smtClean="0">
                <a:latin typeface="+mn-ea"/>
                <a:cs typeface=""/>
              </a:rPr>
              <a:t>　・太陽光発電</a:t>
            </a:r>
            <a:endParaRPr lang="en-US" altLang="ja-JP" sz="2400" dirty="0" smtClean="0">
              <a:latin typeface="+mn-ea"/>
              <a:cs typeface=""/>
            </a:endParaRPr>
          </a:p>
          <a:p>
            <a:pPr>
              <a:buNone/>
            </a:pPr>
            <a:r>
              <a:rPr lang="ja-JP" altLang="ja-JP" sz="2400" dirty="0" smtClean="0">
                <a:latin typeface="+mn-ea"/>
                <a:cs typeface=""/>
              </a:rPr>
              <a:t>　</a:t>
            </a:r>
            <a:r>
              <a:rPr lang="ja-JP" altLang="en-US" sz="2400" dirty="0" smtClean="0">
                <a:latin typeface="+mn-ea"/>
                <a:cs typeface=""/>
              </a:rPr>
              <a:t>　・次世代自動車</a:t>
            </a:r>
            <a:r>
              <a:rPr lang="en-US" altLang="ja-JP" sz="2400" dirty="0" smtClean="0">
                <a:latin typeface="+mn-ea"/>
                <a:cs typeface=""/>
              </a:rPr>
              <a:t>(</a:t>
            </a:r>
            <a:r>
              <a:rPr lang="ja-JP" altLang="en-US" sz="2400" dirty="0" smtClean="0">
                <a:latin typeface="+mn-ea"/>
                <a:cs typeface=""/>
              </a:rPr>
              <a:t>プラグインハイブリッド自動車、電気自動車</a:t>
            </a:r>
            <a:r>
              <a:rPr lang="en-US" altLang="ja-JP" sz="2400" dirty="0" smtClean="0">
                <a:latin typeface="+mn-ea"/>
                <a:cs typeface=""/>
              </a:rPr>
              <a:t>)</a:t>
            </a:r>
          </a:p>
          <a:p>
            <a:pPr>
              <a:buNone/>
            </a:pPr>
            <a:endParaRPr lang="en-US" altLang="ja-JP" sz="2400" dirty="0" smtClean="0">
              <a:latin typeface="+mn-ea"/>
              <a:cs typeface=""/>
            </a:endParaRPr>
          </a:p>
          <a:p>
            <a:pPr>
              <a:buNone/>
            </a:pPr>
            <a:r>
              <a:rPr lang="en-US" altLang="ja-JP" sz="2400" dirty="0" smtClean="0">
                <a:latin typeface="+mn-ea"/>
                <a:cs typeface=""/>
              </a:rPr>
              <a:t>3</a:t>
            </a:r>
            <a:r>
              <a:rPr lang="ja-JP" altLang="en-US" sz="2400" dirty="0" smtClean="0">
                <a:latin typeface="+mn-ea"/>
                <a:cs typeface=""/>
              </a:rPr>
              <a:t>、スマートコミュニティの構築</a:t>
            </a:r>
            <a:endParaRPr lang="en-US" altLang="ja-JP" sz="2400" dirty="0" smtClean="0">
              <a:latin typeface="+mn-ea"/>
              <a:cs typeface=""/>
            </a:endParaRPr>
          </a:p>
          <a:p>
            <a:pPr>
              <a:buNone/>
            </a:pPr>
            <a:endParaRPr lang="en-US" altLang="ja-JP" sz="2400" dirty="0" smtClean="0">
              <a:latin typeface="+mn-ea"/>
              <a:cs typeface=""/>
            </a:endParaRPr>
          </a:p>
          <a:p>
            <a:pPr>
              <a:buNone/>
            </a:pPr>
            <a:r>
              <a:rPr lang="en-US" altLang="ja-JP" sz="2400" dirty="0" smtClean="0">
                <a:latin typeface="+mn-ea"/>
                <a:cs typeface=""/>
              </a:rPr>
              <a:t>4</a:t>
            </a:r>
            <a:r>
              <a:rPr lang="ja-JP" altLang="en-US" sz="2400" dirty="0" smtClean="0">
                <a:latin typeface="+mn-ea"/>
                <a:cs typeface=""/>
              </a:rPr>
              <a:t>、今後の課題</a:t>
            </a:r>
            <a:endParaRPr lang="en-US" altLang="ja-JP" sz="2400" dirty="0" smtClean="0">
              <a:latin typeface="+mn-ea"/>
              <a:cs typeface=""/>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81000" y="1295400"/>
            <a:ext cx="8229600" cy="3581400"/>
          </a:xfrm>
        </p:spPr>
        <p:txBody>
          <a:bodyPr/>
          <a:lstStyle/>
          <a:p>
            <a:pPr>
              <a:lnSpc>
                <a:spcPct val="200000"/>
              </a:lnSpc>
            </a:pPr>
            <a:r>
              <a:rPr lang="ja-JP" altLang="en-US" dirty="0" smtClean="0"/>
              <a:t>一般家庭でも太陽光発電を取り入れたい</a:t>
            </a:r>
            <a:endParaRPr lang="en-US" altLang="ja-JP" dirty="0" smtClean="0"/>
          </a:p>
          <a:p>
            <a:pPr>
              <a:lnSpc>
                <a:spcPct val="200000"/>
              </a:lnSpc>
              <a:buNone/>
            </a:pPr>
            <a:r>
              <a:rPr lang="ja-JP" altLang="en-US" dirty="0" smtClean="0"/>
              <a:t>　　しかし、</a:t>
            </a:r>
            <a:r>
              <a:rPr lang="ja-JP" altLang="en-US" sz="4000" dirty="0" smtClean="0">
                <a:solidFill>
                  <a:srgbClr val="FF0000"/>
                </a:solidFill>
              </a:rPr>
              <a:t>費用が高い</a:t>
            </a:r>
            <a:endParaRPr lang="en-US" altLang="ja-JP" sz="4000" dirty="0" smtClean="0">
              <a:solidFill>
                <a:srgbClr val="FF0000"/>
              </a:solidFill>
            </a:endParaRPr>
          </a:p>
          <a:p>
            <a:pPr>
              <a:lnSpc>
                <a:spcPct val="200000"/>
              </a:lnSpc>
            </a:pPr>
            <a:r>
              <a:rPr kumimoji="1" lang="ja-JP" altLang="en-US" dirty="0" smtClean="0"/>
              <a:t>初期投資を抑えて普及させていく方法が必要</a:t>
            </a:r>
            <a:endParaRPr kumimoji="1" lang="ja-JP"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noFill/>
        <a:effectLst/>
      </p:bgPr>
    </p:bg>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r>
              <a:rPr lang="ja-JP" altLang="en-US" dirty="0" smtClean="0"/>
              <a:t>例　</a:t>
            </a:r>
            <a:r>
              <a:rPr lang="ja-JP" altLang="ja-JP" dirty="0" smtClean="0"/>
              <a:t>太陽光発電システムを</a:t>
            </a:r>
            <a:r>
              <a:rPr lang="en-US" altLang="ja-JP" dirty="0" smtClean="0"/>
              <a:t>0</a:t>
            </a:r>
            <a:r>
              <a:rPr lang="ja-JP" altLang="ja-JP" dirty="0" smtClean="0"/>
              <a:t>円で設置できる施策を長野県飯田市が開始</a:t>
            </a:r>
            <a:endParaRPr lang="en-US" altLang="ja-JP" dirty="0" smtClean="0"/>
          </a:p>
        </p:txBody>
      </p:sp>
      <p:pic>
        <p:nvPicPr>
          <p:cNvPr id="22531" name="Picture 3" descr="図8.jpg"/>
          <p:cNvPicPr>
            <a:picLocks noChangeAspect="1" noChangeArrowheads="1"/>
          </p:cNvPicPr>
          <p:nvPr/>
        </p:nvPicPr>
        <p:blipFill>
          <a:blip r:embed="rId2" cstate="print"/>
          <a:srcRect/>
          <a:stretch>
            <a:fillRect/>
          </a:stretch>
        </p:blipFill>
        <p:spPr bwMode="auto">
          <a:xfrm>
            <a:off x="1329312" y="2852935"/>
            <a:ext cx="6699072" cy="3589227"/>
          </a:xfrm>
          <a:prstGeom prst="rect">
            <a:avLst/>
          </a:prstGeom>
          <a:noFill/>
        </p:spPr>
      </p:pic>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16872262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ドイツの事例</a:t>
            </a:r>
            <a:endParaRPr kumimoji="1" lang="ja-JP" altLang="en-US" dirty="0"/>
          </a:p>
        </p:txBody>
      </p:sp>
      <p:pic>
        <p:nvPicPr>
          <p:cNvPr id="1026" name="Picture 2"/>
          <p:cNvPicPr>
            <a:picLocks noGrp="1" noChangeAspect="1" noChangeArrowheads="1"/>
          </p:cNvPicPr>
          <p:nvPr>
            <p:ph idx="1"/>
          </p:nvPr>
        </p:nvPicPr>
        <p:blipFill>
          <a:blip r:embed="rId3" cstate="print">
            <a:extLst>
              <a:ext uri="{28A0092B-C50C-407E-A947-70E740481C1C}">
                <a14:useLocalDpi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0"/>
              </a:ext>
            </a:extLst>
          </a:blip>
          <a:srcRect/>
          <a:stretch>
            <a:fillRect/>
          </a:stretch>
        </p:blipFill>
        <p:spPr bwMode="auto">
          <a:xfrm>
            <a:off x="1676400" y="1447800"/>
            <a:ext cx="6032970" cy="4525963"/>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
        <p:nvSpPr>
          <p:cNvPr id="4" name="TextBox 3"/>
          <p:cNvSpPr txBox="1"/>
          <p:nvPr/>
        </p:nvSpPr>
        <p:spPr>
          <a:xfrm>
            <a:off x="3733800" y="6096000"/>
            <a:ext cx="5410200" cy="369332"/>
          </a:xfrm>
          <a:prstGeom prst="rect">
            <a:avLst/>
          </a:prstGeom>
          <a:noFill/>
        </p:spPr>
        <p:txBody>
          <a:bodyPr wrap="square" rtlCol="0">
            <a:spAutoFit/>
          </a:bodyPr>
          <a:lstStyle/>
          <a:p>
            <a:r>
              <a:rPr lang="ja-JP" altLang="en-US" dirty="0" smtClean="0"/>
              <a:t>参考：</a:t>
            </a:r>
            <a:r>
              <a:rPr lang="en-US" altLang="ja-JP" dirty="0" smtClean="0"/>
              <a:t>EPIA</a:t>
            </a:r>
            <a:r>
              <a:rPr lang="ja-JP" altLang="en-US" dirty="0" smtClean="0"/>
              <a:t>（欧州の太陽電池振興団体）</a:t>
            </a:r>
            <a:r>
              <a:rPr lang="en-US" altLang="ja-JP" dirty="0" smtClean="0"/>
              <a:t>08</a:t>
            </a:r>
            <a:r>
              <a:rPr lang="ja-JP" altLang="en-US" dirty="0" smtClean="0"/>
              <a:t>年データより</a:t>
            </a:r>
            <a:endParaRPr kumimoji="1" lang="ja-JP" altLang="en-US" dirty="0"/>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773303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40092"/>
            <a:ext cx="8206680" cy="926974"/>
          </a:xfrm>
        </p:spPr>
        <p:txBody>
          <a:bodyPr>
            <a:normAutofit/>
          </a:bodyPr>
          <a:lstStyle/>
          <a:p>
            <a:r>
              <a:rPr lang="ja-JP" altLang="en-US" dirty="0" smtClean="0"/>
              <a:t>・次世代自動車</a:t>
            </a:r>
            <a:endParaRPr kumimoji="1" lang="ja-JP" altLang="en-US" dirty="0"/>
          </a:p>
        </p:txBody>
      </p:sp>
      <p:sp>
        <p:nvSpPr>
          <p:cNvPr id="6" name="縦書きテキスト プレースホルダー 5"/>
          <p:cNvSpPr>
            <a:spLocks noGrp="1"/>
          </p:cNvSpPr>
          <p:nvPr>
            <p:ph type="body" orient="vert" idx="1"/>
          </p:nvPr>
        </p:nvSpPr>
        <p:spPr>
          <a:xfrm>
            <a:off x="165385" y="1860848"/>
            <a:ext cx="8640960" cy="4801197"/>
          </a:xfrm>
        </p:spPr>
        <p:txBody>
          <a:bodyPr vert="horz">
            <a:normAutofit lnSpcReduction="10000"/>
          </a:bodyPr>
          <a:lstStyle/>
          <a:p>
            <a:pPr>
              <a:lnSpc>
                <a:spcPct val="150000"/>
              </a:lnSpc>
            </a:pPr>
            <a:r>
              <a:rPr kumimoji="1" lang="ja-JP" altLang="en-US" dirty="0" smtClean="0"/>
              <a:t>ハイブリッド自動車</a:t>
            </a:r>
            <a:endParaRPr kumimoji="1" lang="en-US" altLang="ja-JP" dirty="0" smtClean="0"/>
          </a:p>
          <a:p>
            <a:pPr>
              <a:lnSpc>
                <a:spcPct val="150000"/>
              </a:lnSpc>
            </a:pPr>
            <a:r>
              <a:rPr lang="ja-JP" altLang="en-US" u="heavy" dirty="0" smtClean="0">
                <a:uFill>
                  <a:solidFill>
                    <a:srgbClr val="FF0000"/>
                  </a:solidFill>
                </a:uFill>
              </a:rPr>
              <a:t>プラグインハイブリッド自動車</a:t>
            </a:r>
            <a:endParaRPr lang="en-US" altLang="ja-JP" u="heavy" dirty="0" smtClean="0">
              <a:uFill>
                <a:solidFill>
                  <a:srgbClr val="FF0000"/>
                </a:solidFill>
              </a:uFill>
            </a:endParaRPr>
          </a:p>
          <a:p>
            <a:pPr>
              <a:lnSpc>
                <a:spcPct val="150000"/>
              </a:lnSpc>
            </a:pPr>
            <a:r>
              <a:rPr lang="ja-JP" altLang="en-US" u="heavy" dirty="0">
                <a:uFill>
                  <a:solidFill>
                    <a:srgbClr val="FF0000"/>
                  </a:solidFill>
                </a:uFill>
              </a:rPr>
              <a:t>電気自動車</a:t>
            </a:r>
            <a:endParaRPr lang="en-US" altLang="ja-JP" u="heavy" dirty="0" smtClean="0">
              <a:uFill>
                <a:solidFill>
                  <a:srgbClr val="FF0000"/>
                </a:solidFill>
              </a:uFill>
            </a:endParaRPr>
          </a:p>
          <a:p>
            <a:pPr>
              <a:lnSpc>
                <a:spcPct val="150000"/>
              </a:lnSpc>
            </a:pPr>
            <a:r>
              <a:rPr lang="ja-JP" altLang="en-US" dirty="0" smtClean="0"/>
              <a:t>燃料電池電気自動車</a:t>
            </a:r>
            <a:endParaRPr kumimoji="1" lang="en-US" altLang="ja-JP" dirty="0" smtClean="0"/>
          </a:p>
          <a:p>
            <a:pPr>
              <a:lnSpc>
                <a:spcPct val="150000"/>
              </a:lnSpc>
            </a:pPr>
            <a:r>
              <a:rPr lang="ja-JP" altLang="en-US" dirty="0" smtClean="0"/>
              <a:t>クリーンディーゼル自動車</a:t>
            </a:r>
            <a:endParaRPr lang="en-US" altLang="ja-JP" dirty="0" smtClean="0"/>
          </a:p>
          <a:p>
            <a:pPr>
              <a:lnSpc>
                <a:spcPct val="150000"/>
              </a:lnSpc>
            </a:pPr>
            <a:r>
              <a:rPr lang="en-US" altLang="ja-JP" dirty="0" smtClean="0"/>
              <a:t>CNG</a:t>
            </a:r>
            <a:r>
              <a:rPr lang="ja-JP" altLang="en-US" dirty="0" smtClean="0"/>
              <a:t>（天然ガス）自動車　</a:t>
            </a:r>
            <a:endParaRPr lang="en-US" altLang="ja-JP" dirty="0" smtClean="0"/>
          </a:p>
          <a:p>
            <a:pPr lvl="0">
              <a:lnSpc>
                <a:spcPct val="150000"/>
              </a:lnSpc>
            </a:pPr>
            <a:endParaRPr lang="en-US" altLang="ja-JP" sz="3000" dirty="0">
              <a:solidFill>
                <a:prstClr val="black"/>
              </a:solidFill>
            </a:endParaRPr>
          </a:p>
          <a:p>
            <a:pPr>
              <a:lnSpc>
                <a:spcPct val="150000"/>
              </a:lnSpc>
            </a:pPr>
            <a:endParaRPr lang="en-US" altLang="ja-JP" dirty="0" smtClean="0"/>
          </a:p>
          <a:p>
            <a:endParaRPr lang="en-US" altLang="ja-JP" dirty="0" smtClean="0"/>
          </a:p>
          <a:p>
            <a:endParaRPr kumimoji="1" lang="ja-JP" altLang="en-US" dirty="0"/>
          </a:p>
        </p:txBody>
      </p:sp>
      <p:sp>
        <p:nvSpPr>
          <p:cNvPr id="3" name="正方形/長方形 2"/>
          <p:cNvSpPr/>
          <p:nvPr/>
        </p:nvSpPr>
        <p:spPr>
          <a:xfrm>
            <a:off x="1219200" y="914400"/>
            <a:ext cx="6691467" cy="88251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3600" dirty="0" smtClean="0"/>
              <a:t>　  </a:t>
            </a:r>
            <a:r>
              <a:rPr kumimoji="1" lang="ja-JP" altLang="en-US" sz="3600" b="1" i="1" u="heavy" dirty="0" smtClean="0">
                <a:solidFill>
                  <a:schemeClr val="tx1"/>
                </a:solidFill>
                <a:uFill>
                  <a:solidFill>
                    <a:srgbClr val="00B050"/>
                  </a:solidFill>
                </a:uFill>
              </a:rPr>
              <a:t>環境に配慮した自動車のこと  </a:t>
            </a:r>
            <a:endParaRPr kumimoji="1" lang="ja-JP" altLang="en-US" sz="3600" b="1" i="1" u="heavy" dirty="0">
              <a:solidFill>
                <a:schemeClr val="tx1"/>
              </a:solidFill>
              <a:uFill>
                <a:solidFill>
                  <a:srgbClr val="00B050"/>
                </a:solidFill>
              </a:uFill>
            </a:endParaRPr>
          </a:p>
        </p:txBody>
      </p:sp>
      <p:sp>
        <p:nvSpPr>
          <p:cNvPr id="5" name="右中かっこ 4"/>
          <p:cNvSpPr/>
          <p:nvPr/>
        </p:nvSpPr>
        <p:spPr>
          <a:xfrm>
            <a:off x="5484490" y="2173093"/>
            <a:ext cx="468052" cy="4303907"/>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kumimoji="1" lang="ja-JP" altLang="en-US"/>
          </a:p>
        </p:txBody>
      </p:sp>
      <p:sp>
        <p:nvSpPr>
          <p:cNvPr id="7" name="角丸四角形 6"/>
          <p:cNvSpPr/>
          <p:nvPr/>
        </p:nvSpPr>
        <p:spPr>
          <a:xfrm>
            <a:off x="5975734" y="3465679"/>
            <a:ext cx="3047889" cy="106926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dirty="0">
                <a:solidFill>
                  <a:schemeClr val="tx1"/>
                </a:solidFill>
              </a:rPr>
              <a:t>2</a:t>
            </a:r>
            <a:r>
              <a:rPr kumimoji="1" lang="ja-JP" altLang="en-US" sz="3600" dirty="0" smtClean="0">
                <a:solidFill>
                  <a:schemeClr val="tx1"/>
                </a:solidFill>
              </a:rPr>
              <a:t>種類を紹介</a:t>
            </a:r>
            <a:endParaRPr kumimoji="1" lang="ja-JP" altLang="en-US" sz="3600" dirty="0">
              <a:solidFill>
                <a:schemeClr val="tx1"/>
              </a:solidFill>
            </a:endParaRPr>
          </a:p>
        </p:txBody>
      </p:sp>
      <p:sp>
        <p:nvSpPr>
          <p:cNvPr id="11" name="正方形/長方形 10"/>
          <p:cNvSpPr/>
          <p:nvPr/>
        </p:nvSpPr>
        <p:spPr>
          <a:xfrm>
            <a:off x="6019625" y="6121876"/>
            <a:ext cx="3044316" cy="34501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i="1" dirty="0" smtClean="0"/>
              <a:t>トヨタ　クラウンハイブリッド</a:t>
            </a:r>
            <a:endParaRPr kumimoji="1" lang="ja-JP" altLang="en-US" sz="1600" b="1" i="1" dirty="0"/>
          </a:p>
        </p:txBody>
      </p:sp>
      <p:pic>
        <p:nvPicPr>
          <p:cNvPr id="12" name="Picture 3"/>
          <p:cNvPicPr>
            <a:picLocks noChangeAspect="1" noChangeArrowheads="1"/>
          </p:cNvPicPr>
          <p:nvPr/>
        </p:nvPicPr>
        <p:blipFill>
          <a:blip r:embed="rId2" cstate="print">
            <a:extLst>
              <a:ext uri="{BEBA8EAE-BF5A-486C-A8C5-ECC9F3942E4B}">
                <a14:imgProps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14:imgLayer r:embed="rId3">
                    <a14:imgEffect>
                      <a14:sharpenSoften amount="28000"/>
                    </a14:imgEffect>
                  </a14:imgLayer>
                </a14:imgProps>
              </a:ext>
              <a:ext uri="{28A0092B-C50C-407E-A947-70E740481C1C}">
                <a14:useLocalDpi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0"/>
              </a:ext>
            </a:extLst>
          </a:blip>
          <a:srcRect/>
          <a:stretch>
            <a:fillRect/>
          </a:stretch>
        </p:blipFill>
        <p:spPr bwMode="auto">
          <a:xfrm>
            <a:off x="5887886" y="4591456"/>
            <a:ext cx="3135737" cy="1545785"/>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35584452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400"/>
            <a:ext cx="6979096" cy="1224136"/>
          </a:xfrm>
        </p:spPr>
        <p:txBody>
          <a:bodyPr>
            <a:normAutofit/>
          </a:bodyPr>
          <a:lstStyle/>
          <a:p>
            <a:pPr algn="l"/>
            <a:r>
              <a:rPr kumimoji="1" lang="ja-JP" altLang="en-US" sz="4000" dirty="0" smtClean="0"/>
              <a:t> プラグインハイブリッド自動車</a:t>
            </a:r>
            <a:endParaRPr kumimoji="1" lang="ja-JP" altLang="en-US" sz="4000" dirty="0"/>
          </a:p>
        </p:txBody>
      </p:sp>
      <p:sp>
        <p:nvSpPr>
          <p:cNvPr id="3" name="縦書きテキスト プレースホルダー 2"/>
          <p:cNvSpPr>
            <a:spLocks noGrp="1"/>
          </p:cNvSpPr>
          <p:nvPr>
            <p:ph type="body" orient="vert" idx="1"/>
          </p:nvPr>
        </p:nvSpPr>
        <p:spPr>
          <a:xfrm>
            <a:off x="304800" y="1447800"/>
            <a:ext cx="9036496" cy="4679032"/>
          </a:xfrm>
        </p:spPr>
        <p:txBody>
          <a:bodyPr vert="horz">
            <a:normAutofit/>
          </a:bodyPr>
          <a:lstStyle/>
          <a:p>
            <a:pPr>
              <a:lnSpc>
                <a:spcPct val="150000"/>
              </a:lnSpc>
            </a:pPr>
            <a:r>
              <a:rPr lang="ja-JP" altLang="en-US" sz="2800" dirty="0">
                <a:latin typeface="+mn-ea"/>
              </a:rPr>
              <a:t>エンジン</a:t>
            </a:r>
            <a:r>
              <a:rPr lang="ja-JP" altLang="en-US" sz="2800" dirty="0" smtClean="0">
                <a:latin typeface="+mn-ea"/>
              </a:rPr>
              <a:t>を使わず、電気モーターだけで走る距離が長い（トヨタの車両は約</a:t>
            </a:r>
            <a:r>
              <a:rPr lang="en-US" altLang="ja-JP" sz="2800" dirty="0" smtClean="0">
                <a:latin typeface="+mn-ea"/>
              </a:rPr>
              <a:t>23</a:t>
            </a:r>
            <a:r>
              <a:rPr lang="ja-JP" altLang="en-US" sz="2800" dirty="0" smtClean="0">
                <a:latin typeface="+mn-ea"/>
              </a:rPr>
              <a:t>キロメートル）</a:t>
            </a:r>
            <a:endParaRPr lang="en-US" altLang="ja-JP" sz="2800" dirty="0" smtClean="0">
              <a:latin typeface="+mn-ea"/>
            </a:endParaRPr>
          </a:p>
          <a:p>
            <a:pPr>
              <a:lnSpc>
                <a:spcPct val="150000"/>
              </a:lnSpc>
            </a:pPr>
            <a:r>
              <a:rPr lang="ja-JP" altLang="en-US" sz="2800" dirty="0" smtClean="0">
                <a:solidFill>
                  <a:srgbClr val="FF0000"/>
                </a:solidFill>
                <a:latin typeface="+mn-ea"/>
              </a:rPr>
              <a:t>近距離はバッテリーとモーターのみで走行</a:t>
            </a:r>
            <a:endParaRPr lang="en-US" altLang="ja-JP" sz="2800" dirty="0" smtClean="0">
              <a:latin typeface="+mn-ea"/>
            </a:endParaRPr>
          </a:p>
          <a:p>
            <a:pPr>
              <a:lnSpc>
                <a:spcPct val="150000"/>
              </a:lnSpc>
            </a:pPr>
            <a:r>
              <a:rPr lang="ja-JP" altLang="en-US" sz="2800" dirty="0" smtClean="0">
                <a:latin typeface="+mn-ea"/>
              </a:rPr>
              <a:t>長距離はエンジン</a:t>
            </a:r>
            <a:r>
              <a:rPr lang="ja-JP" altLang="en-US" sz="2800" dirty="0">
                <a:latin typeface="+mn-ea"/>
              </a:rPr>
              <a:t>と</a:t>
            </a:r>
            <a:r>
              <a:rPr lang="ja-JP" altLang="en-US" sz="2800" dirty="0" smtClean="0">
                <a:latin typeface="+mn-ea"/>
              </a:rPr>
              <a:t>モーターで走行</a:t>
            </a:r>
            <a:endParaRPr lang="en-US" altLang="ja-JP" sz="2800" dirty="0" smtClean="0">
              <a:latin typeface="+mn-ea"/>
            </a:endParaRPr>
          </a:p>
          <a:p>
            <a:pPr>
              <a:lnSpc>
                <a:spcPct val="150000"/>
              </a:lnSpc>
            </a:pPr>
            <a:r>
              <a:rPr lang="en-US" altLang="ja-JP" sz="2800" dirty="0">
                <a:solidFill>
                  <a:srgbClr val="FF0000"/>
                </a:solidFill>
                <a:latin typeface="+mn-ea"/>
              </a:rPr>
              <a:t>CO2</a:t>
            </a:r>
            <a:r>
              <a:rPr lang="ja-JP" altLang="en-US" sz="2800" dirty="0">
                <a:solidFill>
                  <a:srgbClr val="FF0000"/>
                </a:solidFill>
                <a:latin typeface="+mn-ea"/>
              </a:rPr>
              <a:t>排出量は、ガソリン車の</a:t>
            </a:r>
            <a:r>
              <a:rPr lang="en-US" altLang="ja-JP" sz="2800" dirty="0">
                <a:solidFill>
                  <a:srgbClr val="FF0000"/>
                </a:solidFill>
                <a:latin typeface="+mn-ea"/>
              </a:rPr>
              <a:t>3</a:t>
            </a:r>
            <a:r>
              <a:rPr lang="ja-JP" altLang="en-US" sz="2800" dirty="0">
                <a:solidFill>
                  <a:srgbClr val="FF0000"/>
                </a:solidFill>
                <a:latin typeface="+mn-ea"/>
              </a:rPr>
              <a:t>分の</a:t>
            </a:r>
            <a:r>
              <a:rPr lang="en-US" altLang="ja-JP" sz="2800" dirty="0" smtClean="0">
                <a:solidFill>
                  <a:srgbClr val="FF0000"/>
                </a:solidFill>
                <a:latin typeface="+mn-ea"/>
              </a:rPr>
              <a:t>1</a:t>
            </a:r>
          </a:p>
          <a:p>
            <a:pPr>
              <a:lnSpc>
                <a:spcPct val="150000"/>
              </a:lnSpc>
            </a:pPr>
            <a:r>
              <a:rPr lang="ja-JP" altLang="en-US" sz="2800" dirty="0" smtClean="0">
                <a:solidFill>
                  <a:srgbClr val="FF0000"/>
                </a:solidFill>
                <a:latin typeface="+mn-ea"/>
              </a:rPr>
              <a:t>スマートハウスとの連携</a:t>
            </a:r>
            <a:endParaRPr lang="en-US" altLang="ja-JP" sz="2800" dirty="0" smtClean="0">
              <a:solidFill>
                <a:srgbClr val="FF0000"/>
              </a:solidFill>
              <a:latin typeface="+mn-ea"/>
            </a:endParaRPr>
          </a:p>
          <a:p>
            <a:pPr>
              <a:lnSpc>
                <a:spcPct val="150000"/>
              </a:lnSpc>
            </a:pPr>
            <a:endParaRPr kumimoji="1" lang="en-US" altLang="ja-JP" dirty="0" smtClean="0">
              <a:solidFill>
                <a:srgbClr val="FF0000"/>
              </a:solidFill>
            </a:endParaRPr>
          </a:p>
          <a:p>
            <a:pPr marL="0" indent="0">
              <a:lnSpc>
                <a:spcPct val="150000"/>
              </a:lnSpc>
              <a:buNone/>
            </a:pPr>
            <a:endParaRPr kumimoji="1" lang="ja-JP" altLang="en-US" dirty="0"/>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26061359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8300" y="15875"/>
            <a:ext cx="8229600" cy="1143000"/>
          </a:xfrm>
        </p:spPr>
        <p:txBody>
          <a:bodyPr>
            <a:normAutofit/>
          </a:bodyPr>
          <a:lstStyle/>
          <a:p>
            <a:pPr algn="l"/>
            <a:r>
              <a:rPr lang="ja-JP" altLang="en-US" dirty="0" smtClean="0"/>
              <a:t>特徴</a:t>
            </a:r>
            <a:endParaRPr kumimoji="1" lang="ja-JP" altLang="en-US" dirty="0"/>
          </a:p>
        </p:txBody>
      </p:sp>
      <p:sp>
        <p:nvSpPr>
          <p:cNvPr id="3" name="コンテンツ プレースホルダー 2"/>
          <p:cNvSpPr>
            <a:spLocks noGrp="1"/>
          </p:cNvSpPr>
          <p:nvPr>
            <p:ph idx="1"/>
          </p:nvPr>
        </p:nvSpPr>
        <p:spPr>
          <a:xfrm>
            <a:off x="63500" y="908720"/>
            <a:ext cx="9080500" cy="5391130"/>
          </a:xfrm>
        </p:spPr>
        <p:txBody>
          <a:bodyPr/>
          <a:lstStyle/>
          <a:p>
            <a:pPr>
              <a:lnSpc>
                <a:spcPct val="150000"/>
              </a:lnSpc>
            </a:pPr>
            <a:endParaRPr lang="en-US" altLang="ja-JP" sz="800" dirty="0" smtClean="0"/>
          </a:p>
          <a:p>
            <a:pPr>
              <a:lnSpc>
                <a:spcPct val="150000"/>
              </a:lnSpc>
            </a:pPr>
            <a:r>
              <a:rPr lang="ja-JP" altLang="en-US" dirty="0" smtClean="0"/>
              <a:t>コンセント</a:t>
            </a:r>
            <a:r>
              <a:rPr lang="ja-JP" altLang="en-US" dirty="0"/>
              <a:t>や充電</a:t>
            </a:r>
            <a:r>
              <a:rPr lang="ja-JP" altLang="en-US" dirty="0" smtClean="0"/>
              <a:t>設備から</a:t>
            </a:r>
            <a:r>
              <a:rPr lang="ja-JP" altLang="en-US" dirty="0"/>
              <a:t>バッテリーを</a:t>
            </a:r>
            <a:r>
              <a:rPr lang="ja-JP" altLang="en-US" dirty="0" smtClean="0"/>
              <a:t>充電できる</a:t>
            </a:r>
            <a:endParaRPr lang="en-US" altLang="ja-JP" dirty="0" smtClean="0"/>
          </a:p>
          <a:p>
            <a:pPr>
              <a:lnSpc>
                <a:spcPct val="150000"/>
              </a:lnSpc>
            </a:pPr>
            <a:endParaRPr kumimoji="1" lang="en-US" altLang="ja-JP" sz="800" dirty="0" smtClean="0"/>
          </a:p>
          <a:p>
            <a:pPr>
              <a:lnSpc>
                <a:spcPct val="150000"/>
              </a:lnSpc>
            </a:pPr>
            <a:r>
              <a:rPr lang="ja-JP" altLang="en-US" dirty="0" smtClean="0">
                <a:solidFill>
                  <a:srgbClr val="FF0000"/>
                </a:solidFill>
              </a:rPr>
              <a:t>リッター</a:t>
            </a:r>
            <a:r>
              <a:rPr kumimoji="1" lang="en-US" altLang="ja-JP" dirty="0" smtClean="0">
                <a:solidFill>
                  <a:srgbClr val="FF0000"/>
                </a:solidFill>
              </a:rPr>
              <a:t>57</a:t>
            </a:r>
            <a:r>
              <a:rPr lang="ja-JP" altLang="en-US" dirty="0" smtClean="0">
                <a:solidFill>
                  <a:srgbClr val="FF0000"/>
                </a:solidFill>
              </a:rPr>
              <a:t>㎞の低燃費</a:t>
            </a:r>
            <a:r>
              <a:rPr lang="ja-JP" altLang="en-US" dirty="0" smtClean="0"/>
              <a:t>（ハイブリッド走行の場合）</a:t>
            </a:r>
            <a:endParaRPr kumimoji="1" lang="ja-JP" altLang="en-US" dirty="0"/>
          </a:p>
        </p:txBody>
      </p:sp>
      <p:pic>
        <p:nvPicPr>
          <p:cNvPr id="2050" name="Picture 2"/>
          <p:cNvPicPr>
            <a:picLocks noChangeAspect="1" noChangeArrowheads="1"/>
          </p:cNvPicPr>
          <p:nvPr/>
        </p:nvPicPr>
        <p:blipFill>
          <a:blip r:embed="rId2" cstate="print">
            <a:extLst>
              <a:ext uri="{BEBA8EAE-BF5A-486C-A8C5-ECC9F3942E4B}">
                <a14:imgProps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14:imgLayer r:embed="rId3">
                    <a14:imgEffect>
                      <a14:sharpenSoften amount="28000"/>
                    </a14:imgEffect>
                  </a14:imgLayer>
                </a14:imgProps>
              </a:ext>
              <a:ext uri="{28A0092B-C50C-407E-A947-70E740481C1C}">
                <a14:useLocalDpi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0"/>
              </a:ext>
            </a:extLst>
          </a:blip>
          <a:srcRect/>
          <a:stretch>
            <a:fillRect/>
          </a:stretch>
        </p:blipFill>
        <p:spPr bwMode="auto">
          <a:xfrm>
            <a:off x="4625997" y="3653855"/>
            <a:ext cx="4322530" cy="2528065"/>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
        <p:nvSpPr>
          <p:cNvPr id="7" name="テキスト ボックス 6"/>
          <p:cNvSpPr txBox="1"/>
          <p:nvPr/>
        </p:nvSpPr>
        <p:spPr>
          <a:xfrm>
            <a:off x="333408" y="6188469"/>
            <a:ext cx="3959952" cy="369332"/>
          </a:xfrm>
          <a:prstGeom prst="rect">
            <a:avLst/>
          </a:prstGeom>
          <a:noFill/>
        </p:spPr>
        <p:txBody>
          <a:bodyPr wrap="square" rtlCol="0">
            <a:spAutoFit/>
          </a:bodyPr>
          <a:lstStyle/>
          <a:p>
            <a:r>
              <a:rPr lang="ja-JP" altLang="en-US" b="1" i="1" dirty="0" smtClean="0"/>
              <a:t>トヨタ 　プリウス プラグインハイブリッド</a:t>
            </a:r>
            <a:endParaRPr kumimoji="1" lang="ja-JP" altLang="en-US" b="1" i="1" dirty="0"/>
          </a:p>
        </p:txBody>
      </p:sp>
      <p:sp>
        <p:nvSpPr>
          <p:cNvPr id="5" name="AutoShape 2" descr="クリックすると新しいウィンドウで開きます"/>
          <p:cNvSpPr>
            <a:spLocks noChangeAspect="1" noChangeArrowheads="1"/>
          </p:cNvSpPr>
          <p:nvPr/>
        </p:nvSpPr>
        <p:spPr bwMode="auto">
          <a:xfrm>
            <a:off x="63500" y="-136525"/>
            <a:ext cx="304800" cy="304800"/>
          </a:xfrm>
          <a:prstGeom prst="rect">
            <a:avLst/>
          </a:prstGeom>
          <a:noFill/>
          <a:extLst>
            <a:ext uri="{909E8E84-426E-40DD-AFC4-6F175D3DCCD1}">
              <a14:hiddenFill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2" name="テキスト ボックス 11"/>
          <p:cNvSpPr txBox="1"/>
          <p:nvPr/>
        </p:nvSpPr>
        <p:spPr>
          <a:xfrm>
            <a:off x="4793030" y="6191658"/>
            <a:ext cx="3988464" cy="369332"/>
          </a:xfrm>
          <a:prstGeom prst="rect">
            <a:avLst/>
          </a:prstGeom>
          <a:noFill/>
        </p:spPr>
        <p:txBody>
          <a:bodyPr wrap="square" rtlCol="0">
            <a:spAutoFit/>
          </a:bodyPr>
          <a:lstStyle/>
          <a:p>
            <a:r>
              <a:rPr lang="ja-JP" altLang="en-US" b="1" dirty="0" smtClean="0"/>
              <a:t> プリウス プラグインハイブリッドのしくみ</a:t>
            </a:r>
            <a:endParaRPr kumimoji="1" lang="ja-JP" altLang="en-US" b="1" dirty="0"/>
          </a:p>
        </p:txBody>
      </p:sp>
      <p:pic>
        <p:nvPicPr>
          <p:cNvPr id="10" name="Picture 15" descr="クリックすると新しいウィンドウで開きます"/>
          <p:cNvPicPr>
            <a:picLocks noChangeAspect="1" noChangeArrowheads="1"/>
          </p:cNvPicPr>
          <p:nvPr/>
        </p:nvPicPr>
        <p:blipFill>
          <a:blip r:embed="rId4" cstate="print">
            <a:extLst>
              <a:ext uri="{BEBA8EAE-BF5A-486C-A8C5-ECC9F3942E4B}">
                <a14:imgProps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14:imgLayer r:embed="rId5">
                    <a14:imgEffect>
                      <a14:sharpenSoften amount="28000"/>
                    </a14:imgEffect>
                  </a14:imgLayer>
                </a14:imgProps>
              </a:ext>
              <a:ext uri="{28A0092B-C50C-407E-A947-70E740481C1C}">
                <a14:useLocalDpi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0"/>
              </a:ext>
            </a:extLst>
          </a:blip>
          <a:srcRect/>
          <a:stretch>
            <a:fillRect/>
          </a:stretch>
        </p:blipFill>
        <p:spPr bwMode="auto">
          <a:xfrm>
            <a:off x="227869" y="3590393"/>
            <a:ext cx="4171031" cy="2558764"/>
          </a:xfrm>
          <a:prstGeom prst="rect">
            <a:avLst/>
          </a:prstGeom>
          <a:noFill/>
          <a:extLst>
            <a:ext uri="{909E8E84-426E-40DD-AFC4-6F175D3DCCD1}">
              <a14:hiddenFill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solidFill>
                  <a:srgbClr val="FFFFFF"/>
                </a:solidFill>
              </a14:hiddenFill>
            </a:ext>
          </a:extLst>
        </p:spPr>
      </p:pic>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3894129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5760"/>
            <a:ext cx="8435280" cy="1156990"/>
          </a:xfrm>
        </p:spPr>
        <p:txBody>
          <a:bodyPr/>
          <a:lstStyle/>
          <a:p>
            <a:pPr algn="l"/>
            <a:r>
              <a:rPr kumimoji="1" lang="ja-JP" altLang="en-US" dirty="0" smtClean="0"/>
              <a:t>電気自動車</a:t>
            </a:r>
            <a:endParaRPr kumimoji="1" lang="ja-JP" altLang="en-US" dirty="0"/>
          </a:p>
        </p:txBody>
      </p:sp>
      <p:sp>
        <p:nvSpPr>
          <p:cNvPr id="3" name="コンテンツ プレースホルダー 2"/>
          <p:cNvSpPr>
            <a:spLocks noGrp="1"/>
          </p:cNvSpPr>
          <p:nvPr>
            <p:ph idx="1"/>
          </p:nvPr>
        </p:nvSpPr>
        <p:spPr>
          <a:xfrm>
            <a:off x="107504" y="1340768"/>
            <a:ext cx="8604448" cy="5256584"/>
          </a:xfrm>
        </p:spPr>
        <p:txBody>
          <a:bodyPr>
            <a:normAutofit fontScale="92500" lnSpcReduction="20000"/>
          </a:bodyPr>
          <a:lstStyle/>
          <a:p>
            <a:pPr>
              <a:lnSpc>
                <a:spcPct val="150000"/>
              </a:lnSpc>
            </a:pPr>
            <a:r>
              <a:rPr lang="ja-JP" altLang="en-US" dirty="0" smtClean="0"/>
              <a:t>エンジンはなく、充電式バッテリーを搭載し、　　　</a:t>
            </a:r>
            <a:r>
              <a:rPr lang="ja-JP" altLang="en-US" dirty="0" smtClean="0">
                <a:solidFill>
                  <a:srgbClr val="FF0000"/>
                </a:solidFill>
              </a:rPr>
              <a:t>モーターのみで走行</a:t>
            </a:r>
            <a:r>
              <a:rPr lang="ja-JP" altLang="en-US" dirty="0" smtClean="0"/>
              <a:t>（</a:t>
            </a:r>
            <a:r>
              <a:rPr lang="en-US" altLang="ja-JP" dirty="0" smtClean="0">
                <a:solidFill>
                  <a:srgbClr val="FF0000"/>
                </a:solidFill>
              </a:rPr>
              <a:t>CO2</a:t>
            </a:r>
            <a:r>
              <a:rPr lang="ja-JP" altLang="en-US" dirty="0" smtClean="0">
                <a:solidFill>
                  <a:srgbClr val="FF0000"/>
                </a:solidFill>
              </a:rPr>
              <a:t>排出ゼロ</a:t>
            </a:r>
            <a:r>
              <a:rPr lang="ja-JP" altLang="en-US" dirty="0" smtClean="0"/>
              <a:t>）</a:t>
            </a:r>
            <a:endParaRPr lang="en-US" altLang="ja-JP" dirty="0" smtClean="0"/>
          </a:p>
          <a:p>
            <a:pPr>
              <a:lnSpc>
                <a:spcPct val="150000"/>
              </a:lnSpc>
            </a:pPr>
            <a:endParaRPr lang="en-US" altLang="ja-JP" sz="1000" dirty="0" smtClean="0"/>
          </a:p>
          <a:p>
            <a:pPr>
              <a:lnSpc>
                <a:spcPct val="150000"/>
              </a:lnSpc>
            </a:pPr>
            <a:r>
              <a:rPr lang="ja-JP" altLang="en-US" dirty="0" smtClean="0"/>
              <a:t>ブレーキを踏むと、電池（車体下にある）に充電される（</a:t>
            </a:r>
            <a:r>
              <a:rPr lang="ja-JP" altLang="en-US" dirty="0" smtClean="0">
                <a:solidFill>
                  <a:srgbClr val="FF0000"/>
                </a:solidFill>
              </a:rPr>
              <a:t>回生ブレーキシステム</a:t>
            </a:r>
            <a:r>
              <a:rPr lang="ja-JP" altLang="en-US" dirty="0" smtClean="0"/>
              <a:t>）</a:t>
            </a:r>
            <a:endParaRPr lang="en-US" altLang="ja-JP" dirty="0" smtClean="0"/>
          </a:p>
          <a:p>
            <a:pPr>
              <a:lnSpc>
                <a:spcPct val="150000"/>
              </a:lnSpc>
            </a:pPr>
            <a:endParaRPr lang="en-US" altLang="ja-JP" sz="900" dirty="0" smtClean="0"/>
          </a:p>
          <a:p>
            <a:pPr>
              <a:lnSpc>
                <a:spcPct val="150000"/>
              </a:lnSpc>
            </a:pPr>
            <a:r>
              <a:rPr lang="ja-JP" altLang="en-US" dirty="0" smtClean="0">
                <a:solidFill>
                  <a:srgbClr val="FF0000"/>
                </a:solidFill>
              </a:rPr>
              <a:t>スマートハウスとの連携</a:t>
            </a:r>
            <a:endParaRPr lang="en-US" altLang="ja-JP" dirty="0">
              <a:solidFill>
                <a:srgbClr val="FF0000"/>
              </a:solidFill>
            </a:endParaRPr>
          </a:p>
          <a:p>
            <a:pPr>
              <a:lnSpc>
                <a:spcPct val="150000"/>
              </a:lnSpc>
            </a:pPr>
            <a:endParaRPr kumimoji="1" lang="en-US" altLang="ja-JP" sz="900" dirty="0" smtClean="0"/>
          </a:p>
          <a:p>
            <a:pPr>
              <a:lnSpc>
                <a:spcPct val="150000"/>
              </a:lnSpc>
            </a:pPr>
            <a:r>
              <a:rPr lang="ja-JP" altLang="en-US" dirty="0" smtClean="0"/>
              <a:t>充電にかかる時間が長い、充電後の走行距離が短い、</a:t>
            </a:r>
            <a:r>
              <a:rPr lang="ja-JP" altLang="en-US" dirty="0"/>
              <a:t>充電設備</a:t>
            </a:r>
            <a:r>
              <a:rPr lang="ja-JP" altLang="en-US" dirty="0" smtClean="0"/>
              <a:t>の設置が少ない等が弱点</a:t>
            </a:r>
            <a:endParaRPr lang="en-US" altLang="ja-JP" dirty="0" smtClean="0"/>
          </a:p>
          <a:p>
            <a:pPr>
              <a:lnSpc>
                <a:spcPct val="150000"/>
              </a:lnSpc>
            </a:pPr>
            <a:endParaRPr lang="en-US" altLang="ja-JP" sz="1000" dirty="0" smtClean="0"/>
          </a:p>
          <a:p>
            <a:pPr marL="0" indent="0">
              <a:lnSpc>
                <a:spcPct val="150000"/>
              </a:lnSpc>
              <a:buNone/>
            </a:pPr>
            <a:endParaRPr lang="en-US" altLang="ja-JP" dirty="0" smtClean="0"/>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13973099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6" descr="クリックすると新しいウィンドウで開きます"/>
          <p:cNvPicPr>
            <a:picLocks noChangeAspect="1" noChangeArrowheads="1"/>
          </p:cNvPicPr>
          <p:nvPr/>
        </p:nvPicPr>
        <p:blipFill>
          <a:blip r:embed="rId2" cstate="print">
            <a:extLst>
              <a:ext uri="{BEBA8EAE-BF5A-486C-A8C5-ECC9F3942E4B}">
                <a14:imgProps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14:imgLayer r:embed="rId3">
                    <a14:imgEffect>
                      <a14:sharpenSoften amount="28000"/>
                    </a14:imgEffect>
                  </a14:imgLayer>
                </a14:imgProps>
              </a:ext>
              <a:ext uri="{28A0092B-C50C-407E-A947-70E740481C1C}">
                <a14:useLocalDpi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0"/>
              </a:ext>
            </a:extLst>
          </a:blip>
          <a:srcRect/>
          <a:stretch>
            <a:fillRect/>
          </a:stretch>
        </p:blipFill>
        <p:spPr bwMode="auto">
          <a:xfrm>
            <a:off x="4976817" y="536097"/>
            <a:ext cx="3646862" cy="2469220"/>
          </a:xfrm>
          <a:prstGeom prst="rect">
            <a:avLst/>
          </a:prstGeom>
          <a:noFill/>
          <a:extLst>
            <a:ext uri="{909E8E84-426E-40DD-AFC4-6F175D3DCCD1}">
              <a14:hiddenFill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solidFill>
                  <a:srgbClr val="FFFFFF"/>
                </a:solidFill>
              </a14:hiddenFill>
            </a:ext>
          </a:extLst>
        </p:spPr>
      </p:pic>
      <p:sp>
        <p:nvSpPr>
          <p:cNvPr id="4" name="テキスト ボックス 3"/>
          <p:cNvSpPr txBox="1"/>
          <p:nvPr/>
        </p:nvSpPr>
        <p:spPr>
          <a:xfrm>
            <a:off x="6143647" y="2895081"/>
            <a:ext cx="1831060" cy="369332"/>
          </a:xfrm>
          <a:prstGeom prst="rect">
            <a:avLst/>
          </a:prstGeom>
          <a:noFill/>
        </p:spPr>
        <p:txBody>
          <a:bodyPr wrap="square" rtlCol="0">
            <a:spAutoFit/>
          </a:bodyPr>
          <a:lstStyle/>
          <a:p>
            <a:r>
              <a:rPr lang="ja-JP" altLang="en-US" b="1" i="1" dirty="0" smtClean="0"/>
              <a:t>三菱　アイミーブ</a:t>
            </a:r>
            <a:endParaRPr kumimoji="1" lang="ja-JP" altLang="en-US" b="1" i="1" dirty="0"/>
          </a:p>
        </p:txBody>
      </p:sp>
      <p:sp>
        <p:nvSpPr>
          <p:cNvPr id="5" name="テキスト ボックス 4"/>
          <p:cNvSpPr txBox="1"/>
          <p:nvPr/>
        </p:nvSpPr>
        <p:spPr>
          <a:xfrm>
            <a:off x="6428789" y="6264289"/>
            <a:ext cx="1451235" cy="369332"/>
          </a:xfrm>
          <a:prstGeom prst="rect">
            <a:avLst/>
          </a:prstGeom>
          <a:noFill/>
        </p:spPr>
        <p:txBody>
          <a:bodyPr wrap="square" rtlCol="0">
            <a:spAutoFit/>
          </a:bodyPr>
          <a:lstStyle/>
          <a:p>
            <a:r>
              <a:rPr kumimoji="1" lang="ja-JP" altLang="en-US" b="1" i="1" dirty="0" smtClean="0"/>
              <a:t>日産　リーフ</a:t>
            </a:r>
            <a:endParaRPr kumimoji="1" lang="ja-JP" altLang="en-US" b="1" i="1" dirty="0"/>
          </a:p>
        </p:txBody>
      </p:sp>
      <p:sp>
        <p:nvSpPr>
          <p:cNvPr id="11" name="テキスト ボックス 10"/>
          <p:cNvSpPr txBox="1"/>
          <p:nvPr/>
        </p:nvSpPr>
        <p:spPr>
          <a:xfrm>
            <a:off x="1017778" y="2928663"/>
            <a:ext cx="2762134" cy="369332"/>
          </a:xfrm>
          <a:prstGeom prst="rect">
            <a:avLst/>
          </a:prstGeom>
          <a:noFill/>
        </p:spPr>
        <p:txBody>
          <a:bodyPr wrap="square" rtlCol="0">
            <a:spAutoFit/>
          </a:bodyPr>
          <a:lstStyle/>
          <a:p>
            <a:r>
              <a:rPr lang="ja-JP" altLang="en-US" b="1" i="1" dirty="0" smtClean="0"/>
              <a:t>スバル</a:t>
            </a:r>
            <a:r>
              <a:rPr lang="ja-JP" altLang="en-US" b="1" i="1" dirty="0"/>
              <a:t>　</a:t>
            </a:r>
            <a:r>
              <a:rPr lang="ja-JP" altLang="en-US" b="1" i="1" dirty="0" smtClean="0"/>
              <a:t>プラグイン ステラ　</a:t>
            </a:r>
            <a:endParaRPr kumimoji="1" lang="ja-JP" altLang="en-US" b="1" i="1" dirty="0"/>
          </a:p>
        </p:txBody>
      </p:sp>
      <p:pic>
        <p:nvPicPr>
          <p:cNvPr id="12" name="Picture 3"/>
          <p:cNvPicPr>
            <a:picLocks noChangeAspect="1" noChangeArrowheads="1"/>
          </p:cNvPicPr>
          <p:nvPr/>
        </p:nvPicPr>
        <p:blipFill>
          <a:blip r:embed="rId4" cstate="print">
            <a:extLst>
              <a:ext uri="{BEBA8EAE-BF5A-486C-A8C5-ECC9F3942E4B}">
                <a14:imgProps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14:imgLayer r:embed="rId5">
                    <a14:imgEffect>
                      <a14:sharpenSoften amount="28000"/>
                    </a14:imgEffect>
                  </a14:imgLayer>
                </a14:imgProps>
              </a:ext>
              <a:ext uri="{28A0092B-C50C-407E-A947-70E740481C1C}">
                <a14:useLocalDpi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0"/>
              </a:ext>
            </a:extLst>
          </a:blip>
          <a:srcRect/>
          <a:stretch>
            <a:fillRect/>
          </a:stretch>
        </p:blipFill>
        <p:spPr bwMode="auto">
          <a:xfrm>
            <a:off x="467437" y="3938366"/>
            <a:ext cx="3662868" cy="2325921"/>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
        <p:nvSpPr>
          <p:cNvPr id="13" name="正方形/長方形 12"/>
          <p:cNvSpPr/>
          <p:nvPr/>
        </p:nvSpPr>
        <p:spPr>
          <a:xfrm>
            <a:off x="606684" y="6291387"/>
            <a:ext cx="3384376" cy="2893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i="1" dirty="0" smtClean="0">
                <a:solidFill>
                  <a:schemeClr val="tx1"/>
                </a:solidFill>
              </a:rPr>
              <a:t>NISSAN</a:t>
            </a:r>
            <a:r>
              <a:rPr kumimoji="1" lang="ja-JP" altLang="en-US" b="1" i="1" dirty="0" smtClean="0">
                <a:solidFill>
                  <a:schemeClr val="tx1"/>
                </a:solidFill>
              </a:rPr>
              <a:t>　</a:t>
            </a:r>
            <a:r>
              <a:rPr kumimoji="1" lang="en-US" altLang="ja-JP" b="1" i="1" dirty="0" smtClean="0">
                <a:solidFill>
                  <a:schemeClr val="tx1"/>
                </a:solidFill>
              </a:rPr>
              <a:t>New Mobility  CONCEPT</a:t>
            </a:r>
            <a:endParaRPr kumimoji="1" lang="ja-JP" altLang="en-US" b="1" i="1" dirty="0">
              <a:solidFill>
                <a:schemeClr val="tx1"/>
              </a:solidFill>
            </a:endParaRPr>
          </a:p>
        </p:txBody>
      </p:sp>
      <p:pic>
        <p:nvPicPr>
          <p:cNvPr id="7" name="Picture 2" descr="クリックすると新しいウィンドウで開きます"/>
          <p:cNvPicPr>
            <a:picLocks noChangeAspect="1" noChangeArrowheads="1"/>
          </p:cNvPicPr>
          <p:nvPr/>
        </p:nvPicPr>
        <p:blipFill>
          <a:blip r:embed="rId6" cstate="print">
            <a:extLst>
              <a:ext uri="{BEBA8EAE-BF5A-486C-A8C5-ECC9F3942E4B}">
                <a14:imgProps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14:imgLayer r:embed="rId7">
                    <a14:imgEffect>
                      <a14:sharpenSoften amount="28000"/>
                    </a14:imgEffect>
                  </a14:imgLayer>
                </a14:imgProps>
              </a:ext>
              <a:ext uri="{28A0092B-C50C-407E-A947-70E740481C1C}">
                <a14:useLocalDpi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0"/>
              </a:ext>
            </a:extLst>
          </a:blip>
          <a:srcRect/>
          <a:stretch>
            <a:fillRect/>
          </a:stretch>
        </p:blipFill>
        <p:spPr bwMode="auto">
          <a:xfrm>
            <a:off x="562096" y="612963"/>
            <a:ext cx="3473551" cy="2315700"/>
          </a:xfrm>
          <a:prstGeom prst="rect">
            <a:avLst/>
          </a:prstGeom>
          <a:noFill/>
          <a:extLst>
            <a:ext uri="{909E8E84-426E-40DD-AFC4-6F175D3DCCD1}">
              <a14:hiddenFill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solidFill>
                  <a:srgbClr val="FFFFFF"/>
                </a:solidFill>
              </a14:hiddenFill>
            </a:ext>
          </a:extLst>
        </p:spPr>
      </p:pic>
      <p:pic>
        <p:nvPicPr>
          <p:cNvPr id="1034" name="Picture 10" descr="D:\Users\NGUUSER\Pictures\日産リーフjpg.jpg"/>
          <p:cNvPicPr>
            <a:picLocks noChangeAspect="1" noChangeArrowheads="1"/>
          </p:cNvPicPr>
          <p:nvPr/>
        </p:nvPicPr>
        <p:blipFill>
          <a:blip r:embed="rId8" cstate="print">
            <a:extLst>
              <a:ext uri="{BEBA8EAE-BF5A-486C-A8C5-ECC9F3942E4B}">
                <a14:imgProps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14:imgLayer r:embed="rId9">
                    <a14:imgEffect>
                      <a14:sharpenSoften amount="28000"/>
                    </a14:imgEffect>
                  </a14:imgLayer>
                </a14:imgProps>
              </a:ext>
              <a:ext uri="{28A0092B-C50C-407E-A947-70E740481C1C}">
                <a14:useLocalDpi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0"/>
              </a:ext>
            </a:extLst>
          </a:blip>
          <a:srcRect/>
          <a:stretch>
            <a:fillRect/>
          </a:stretch>
        </p:blipFill>
        <p:spPr bwMode="auto">
          <a:xfrm>
            <a:off x="4580659" y="3789041"/>
            <a:ext cx="4439177" cy="2475248"/>
          </a:xfrm>
          <a:prstGeom prst="rect">
            <a:avLst/>
          </a:prstGeom>
          <a:noFill/>
          <a:extLst>
            <a:ext uri="{909E8E84-426E-40DD-AFC4-6F175D3DCCD1}">
              <a14:hiddenFill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solidFill>
                  <a:srgbClr val="FFFFFF"/>
                </a:solidFill>
              </a14:hiddenFill>
            </a:ext>
          </a:extLst>
        </p:spPr>
      </p:pic>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11288545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60648"/>
            <a:ext cx="8640960" cy="720080"/>
          </a:xfrm>
        </p:spPr>
        <p:txBody>
          <a:bodyPr>
            <a:noAutofit/>
          </a:bodyPr>
          <a:lstStyle/>
          <a:p>
            <a:pPr algn="l"/>
            <a:r>
              <a:rPr lang="ja-JP" altLang="en-US" sz="4000" dirty="0" smtClean="0"/>
              <a:t>電気自動車は家計にも優しい</a:t>
            </a:r>
            <a:endParaRPr kumimoji="1" lang="ja-JP" altLang="en-US" sz="4000" dirty="0"/>
          </a:p>
        </p:txBody>
      </p:sp>
      <p:graphicFrame>
        <p:nvGraphicFramePr>
          <p:cNvPr id="5" name="コンテンツ プレースホルダー 4"/>
          <p:cNvGraphicFramePr>
            <a:graphicFrameLocks noGrp="1"/>
          </p:cNvGraphicFramePr>
          <p:nvPr>
            <p:ph idx="1"/>
            <p:extLst>
              <p:ext uri="{D42A27DB-BD31-4B8C-83A1-F6EECF244321}">
                <p14:mod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522450610"/>
              </p:ext>
            </p:extLst>
          </p:nvPr>
        </p:nvGraphicFramePr>
        <p:xfrm>
          <a:off x="323528" y="1183551"/>
          <a:ext cx="8568952" cy="5075109"/>
        </p:xfrm>
        <a:graphic>
          <a:graphicData uri="http://schemas.openxmlformats.org/drawingml/2006/table">
            <a:tbl>
              <a:tblPr firstRow="1" bandRow="1">
                <a:tableStyleId>{5940675A-B579-460E-94D1-54222C63F5DA}</a:tableStyleId>
              </a:tblPr>
              <a:tblGrid>
                <a:gridCol w="1699389"/>
                <a:gridCol w="676875"/>
                <a:gridCol w="1152128"/>
                <a:gridCol w="648072"/>
                <a:gridCol w="1080120"/>
                <a:gridCol w="1656184"/>
                <a:gridCol w="1656184"/>
              </a:tblGrid>
              <a:tr h="648072">
                <a:tc>
                  <a:txBody>
                    <a:bodyPr/>
                    <a:lstStyle/>
                    <a:p>
                      <a:endParaRPr kumimoji="1" lang="ja-JP" altLang="en-US" dirty="0"/>
                    </a:p>
                  </a:txBody>
                  <a:tcPr>
                    <a:solidFill>
                      <a:schemeClr val="accent1">
                        <a:alpha val="70000"/>
                      </a:schemeClr>
                    </a:solidFill>
                  </a:tcPr>
                </a:tc>
                <a:tc gridSpan="2">
                  <a:txBody>
                    <a:bodyPr/>
                    <a:lstStyle/>
                    <a:p>
                      <a:r>
                        <a:rPr kumimoji="1" lang="ja-JP" altLang="en-US" b="1" dirty="0" smtClean="0"/>
                        <a:t>日産</a:t>
                      </a:r>
                      <a:r>
                        <a:rPr kumimoji="1" lang="ja-JP" altLang="en-US" b="1" baseline="0" dirty="0" smtClean="0"/>
                        <a:t> </a:t>
                      </a:r>
                      <a:r>
                        <a:rPr kumimoji="1" lang="ja-JP" altLang="en-US" b="1" dirty="0" smtClean="0"/>
                        <a:t>リーフ</a:t>
                      </a:r>
                      <a:endParaRPr kumimoji="1" lang="ja-JP" altLang="en-US" b="1" dirty="0">
                        <a:solidFill>
                          <a:sysClr val="windowText" lastClr="000000"/>
                        </a:solidFill>
                      </a:endParaRPr>
                    </a:p>
                  </a:txBody>
                  <a:tcPr>
                    <a:solidFill>
                      <a:srgbClr val="00B050">
                        <a:alpha val="70000"/>
                      </a:srgbClr>
                    </a:solidFill>
                  </a:tcPr>
                </a:tc>
                <a:tc hMerge="1">
                  <a:txBody>
                    <a:bodyPr/>
                    <a:lstStyle/>
                    <a:p>
                      <a:endParaRPr kumimoji="1" lang="ja-JP" altLang="en-US"/>
                    </a:p>
                  </a:txBody>
                  <a:tcPr/>
                </a:tc>
                <a:tc gridSpan="2">
                  <a:txBody>
                    <a:bodyPr/>
                    <a:lstStyle/>
                    <a:p>
                      <a:r>
                        <a:rPr kumimoji="1" lang="ja-JP" altLang="en-US" b="1" dirty="0" smtClean="0"/>
                        <a:t>三菱</a:t>
                      </a:r>
                      <a:r>
                        <a:rPr kumimoji="1" lang="ja-JP" altLang="en-US" b="1" baseline="0" dirty="0" smtClean="0"/>
                        <a:t> アイミーブ</a:t>
                      </a:r>
                      <a:endParaRPr kumimoji="1" lang="ja-JP" altLang="en-US" b="1" dirty="0">
                        <a:solidFill>
                          <a:sysClr val="windowText" lastClr="000000"/>
                        </a:solidFill>
                      </a:endParaRPr>
                    </a:p>
                  </a:txBody>
                  <a:tcPr>
                    <a:solidFill>
                      <a:srgbClr val="00B050">
                        <a:alpha val="70000"/>
                      </a:srgbClr>
                    </a:solidFill>
                  </a:tcPr>
                </a:tc>
                <a:tc hMerge="1">
                  <a:txBody>
                    <a:bodyPr/>
                    <a:lstStyle/>
                    <a:p>
                      <a:endParaRPr kumimoji="1" lang="ja-JP" altLang="en-US"/>
                    </a:p>
                  </a:txBody>
                  <a:tcPr/>
                </a:tc>
                <a:tc>
                  <a:txBody>
                    <a:bodyPr/>
                    <a:lstStyle/>
                    <a:p>
                      <a:r>
                        <a:rPr kumimoji="1" lang="ja-JP" altLang="en-US" b="1" dirty="0" smtClean="0"/>
                        <a:t>ガソリン自動車</a:t>
                      </a:r>
                      <a:endParaRPr kumimoji="1" lang="en-US" altLang="ja-JP" b="1" dirty="0" smtClean="0"/>
                    </a:p>
                    <a:p>
                      <a:r>
                        <a:rPr kumimoji="1" lang="ja-JP" altLang="en-US" b="1" dirty="0" smtClean="0"/>
                        <a:t>（</a:t>
                      </a:r>
                      <a:r>
                        <a:rPr kumimoji="1" lang="en-US" altLang="ja-JP" b="1" dirty="0" smtClean="0"/>
                        <a:t>2L</a:t>
                      </a:r>
                      <a:r>
                        <a:rPr kumimoji="1" lang="ja-JP" altLang="en-US" b="1" dirty="0" smtClean="0"/>
                        <a:t>クラス）</a:t>
                      </a:r>
                      <a:endParaRPr kumimoji="1" lang="ja-JP" altLang="en-US" b="1" dirty="0">
                        <a:solidFill>
                          <a:sysClr val="windowText" lastClr="000000"/>
                        </a:solidFill>
                      </a:endParaRPr>
                    </a:p>
                  </a:txBody>
                  <a:tcPr>
                    <a:solidFill>
                      <a:srgbClr val="00B050">
                        <a:alpha val="70000"/>
                      </a:srgbClr>
                    </a:solidFill>
                  </a:tcPr>
                </a:tc>
                <a:tc>
                  <a:txBody>
                    <a:bodyPr/>
                    <a:lstStyle/>
                    <a:p>
                      <a:r>
                        <a:rPr kumimoji="1" lang="ja-JP" altLang="en-US" b="1" dirty="0" smtClean="0"/>
                        <a:t>ガソリン自動車</a:t>
                      </a:r>
                      <a:endParaRPr kumimoji="1" lang="en-US" altLang="ja-JP" b="1" dirty="0" smtClean="0"/>
                    </a:p>
                    <a:p>
                      <a:r>
                        <a:rPr kumimoji="1" lang="ja-JP" altLang="en-US" b="1" dirty="0" smtClean="0"/>
                        <a:t>（</a:t>
                      </a:r>
                      <a:r>
                        <a:rPr kumimoji="1" lang="en-US" altLang="ja-JP" b="1" dirty="0" smtClean="0"/>
                        <a:t>1.5L</a:t>
                      </a:r>
                      <a:r>
                        <a:rPr kumimoji="1" lang="ja-JP" altLang="en-US" b="1" dirty="0" smtClean="0"/>
                        <a:t>クラス）</a:t>
                      </a:r>
                      <a:endParaRPr kumimoji="1" lang="ja-JP" altLang="en-US" b="1" dirty="0">
                        <a:solidFill>
                          <a:sysClr val="windowText" lastClr="000000"/>
                        </a:solidFill>
                      </a:endParaRPr>
                    </a:p>
                  </a:txBody>
                  <a:tcPr>
                    <a:solidFill>
                      <a:srgbClr val="00B050">
                        <a:alpha val="70000"/>
                      </a:srgbClr>
                    </a:solidFill>
                  </a:tcPr>
                </a:tc>
              </a:tr>
              <a:tr h="670688">
                <a:tc>
                  <a:txBody>
                    <a:bodyPr/>
                    <a:lstStyle/>
                    <a:p>
                      <a:r>
                        <a:rPr kumimoji="1" lang="en-US" altLang="ja-JP" b="1" dirty="0" smtClean="0"/>
                        <a:t>1</a:t>
                      </a:r>
                      <a:r>
                        <a:rPr kumimoji="1" lang="ja-JP" altLang="en-US" b="1" dirty="0" smtClean="0"/>
                        <a:t>回の充電で走行可能な距離</a:t>
                      </a:r>
                      <a:endParaRPr kumimoji="1" lang="ja-JP" altLang="en-US" b="1" dirty="0"/>
                    </a:p>
                  </a:txBody>
                  <a:tcPr>
                    <a:solidFill>
                      <a:schemeClr val="accent1">
                        <a:alpha val="70000"/>
                      </a:schemeClr>
                    </a:solidFill>
                  </a:tcPr>
                </a:tc>
                <a:tc gridSpan="2">
                  <a:txBody>
                    <a:bodyPr/>
                    <a:lstStyle/>
                    <a:p>
                      <a:pPr algn="ctr"/>
                      <a:r>
                        <a:rPr kumimoji="1" lang="en-US" altLang="ja-JP" dirty="0" smtClean="0"/>
                        <a:t>200km</a:t>
                      </a:r>
                      <a:endParaRPr kumimoji="1" lang="ja-JP" altLang="en-US" dirty="0"/>
                    </a:p>
                  </a:txBody>
                  <a:tcPr anchor="ctr"/>
                </a:tc>
                <a:tc hMerge="1">
                  <a:txBody>
                    <a:bodyPr/>
                    <a:lstStyle/>
                    <a:p>
                      <a:endParaRPr kumimoji="1" lang="ja-JP" altLang="en-US"/>
                    </a:p>
                  </a:txBody>
                  <a:tcPr/>
                </a:tc>
                <a:tc gridSpan="2">
                  <a:txBody>
                    <a:bodyPr/>
                    <a:lstStyle/>
                    <a:p>
                      <a:pPr algn="ctr"/>
                      <a:r>
                        <a:rPr kumimoji="1" lang="en-US" altLang="ja-JP" dirty="0" smtClean="0"/>
                        <a:t>160km</a:t>
                      </a:r>
                    </a:p>
                    <a:p>
                      <a:r>
                        <a:rPr kumimoji="1" lang="en-US" altLang="ja-JP" dirty="0" smtClean="0"/>
                        <a:t>(</a:t>
                      </a:r>
                      <a:r>
                        <a:rPr kumimoji="1" lang="ja-JP" altLang="en-US" dirty="0" smtClean="0"/>
                        <a:t>現在は</a:t>
                      </a:r>
                      <a:r>
                        <a:rPr kumimoji="1" lang="en-US" altLang="ja-JP" dirty="0" smtClean="0"/>
                        <a:t>180km)</a:t>
                      </a:r>
                    </a:p>
                  </a:txBody>
                  <a:tcPr/>
                </a:tc>
                <a:tc hMerge="1">
                  <a:txBody>
                    <a:bodyPr/>
                    <a:lstStyle/>
                    <a:p>
                      <a:endParaRPr kumimoji="1" lang="ja-JP" altLang="en-US"/>
                    </a:p>
                  </a:txBody>
                  <a:tcPr/>
                </a:tc>
                <a:tc>
                  <a:txBody>
                    <a:bodyPr/>
                    <a:lstStyle/>
                    <a:p>
                      <a:endParaRPr kumimoji="1" lang="ja-JP" altLang="en-US" dirty="0"/>
                    </a:p>
                  </a:txBody>
                  <a:tcPr>
                    <a:solidFill>
                      <a:schemeClr val="tx1">
                        <a:lumMod val="50000"/>
                        <a:lumOff val="50000"/>
                      </a:schemeClr>
                    </a:solidFill>
                  </a:tcPr>
                </a:tc>
                <a:tc>
                  <a:txBody>
                    <a:bodyPr/>
                    <a:lstStyle/>
                    <a:p>
                      <a:endParaRPr kumimoji="1" lang="ja-JP" altLang="en-US" dirty="0"/>
                    </a:p>
                  </a:txBody>
                  <a:tcPr>
                    <a:solidFill>
                      <a:schemeClr val="tx1">
                        <a:lumMod val="50000"/>
                        <a:lumOff val="50000"/>
                      </a:schemeClr>
                    </a:solidFill>
                  </a:tcPr>
                </a:tc>
              </a:tr>
              <a:tr h="423730">
                <a:tc>
                  <a:txBody>
                    <a:bodyPr/>
                    <a:lstStyle/>
                    <a:p>
                      <a:r>
                        <a:rPr kumimoji="1" lang="ja-JP" altLang="en-US" b="1" dirty="0" smtClean="0"/>
                        <a:t>電池容量</a:t>
                      </a:r>
                      <a:endParaRPr kumimoji="1" lang="ja-JP" altLang="en-US" b="1" dirty="0"/>
                    </a:p>
                  </a:txBody>
                  <a:tcPr>
                    <a:solidFill>
                      <a:schemeClr val="accent1">
                        <a:alpha val="70000"/>
                      </a:schemeClr>
                    </a:solidFill>
                  </a:tcPr>
                </a:tc>
                <a:tc gridSpan="2">
                  <a:txBody>
                    <a:bodyPr/>
                    <a:lstStyle/>
                    <a:p>
                      <a:pPr algn="ctr"/>
                      <a:r>
                        <a:rPr kumimoji="1" lang="en-US" altLang="ja-JP" dirty="0" smtClean="0"/>
                        <a:t>24kWh</a:t>
                      </a:r>
                      <a:endParaRPr kumimoji="1" lang="ja-JP" altLang="en-US" dirty="0"/>
                    </a:p>
                  </a:txBody>
                  <a:tcPr anchor="ctr"/>
                </a:tc>
                <a:tc hMerge="1">
                  <a:txBody>
                    <a:bodyPr/>
                    <a:lstStyle/>
                    <a:p>
                      <a:endParaRPr kumimoji="1" lang="ja-JP" altLang="en-US"/>
                    </a:p>
                  </a:txBody>
                  <a:tcPr/>
                </a:tc>
                <a:tc gridSpan="2">
                  <a:txBody>
                    <a:bodyPr/>
                    <a:lstStyle/>
                    <a:p>
                      <a:pPr algn="ctr"/>
                      <a:r>
                        <a:rPr kumimoji="1" lang="en-US" altLang="ja-JP" dirty="0" smtClean="0"/>
                        <a:t>16kWh</a:t>
                      </a:r>
                      <a:endParaRPr kumimoji="1" lang="ja-JP" altLang="en-US" dirty="0"/>
                    </a:p>
                  </a:txBody>
                  <a:tcPr anchor="ctr"/>
                </a:tc>
                <a:tc hMerge="1">
                  <a:txBody>
                    <a:bodyPr/>
                    <a:lstStyle/>
                    <a:p>
                      <a:endParaRPr kumimoji="1" lang="ja-JP" altLang="en-US"/>
                    </a:p>
                  </a:txBody>
                  <a:tcPr/>
                </a:tc>
                <a:tc>
                  <a:txBody>
                    <a:bodyPr/>
                    <a:lstStyle/>
                    <a:p>
                      <a:endParaRPr kumimoji="1" lang="ja-JP" altLang="en-US" dirty="0"/>
                    </a:p>
                  </a:txBody>
                  <a:tcPr>
                    <a:solidFill>
                      <a:schemeClr val="tx1">
                        <a:lumMod val="50000"/>
                        <a:lumOff val="50000"/>
                      </a:schemeClr>
                    </a:solidFill>
                  </a:tcPr>
                </a:tc>
                <a:tc>
                  <a:txBody>
                    <a:bodyPr/>
                    <a:lstStyle/>
                    <a:p>
                      <a:endParaRPr kumimoji="1" lang="ja-JP" altLang="en-US" dirty="0"/>
                    </a:p>
                  </a:txBody>
                  <a:tcPr>
                    <a:solidFill>
                      <a:schemeClr val="tx1">
                        <a:lumMod val="50000"/>
                        <a:lumOff val="50000"/>
                      </a:schemeClr>
                    </a:solidFill>
                  </a:tcPr>
                </a:tc>
              </a:tr>
              <a:tr h="489758">
                <a:tc>
                  <a:txBody>
                    <a:bodyPr/>
                    <a:lstStyle/>
                    <a:p>
                      <a:r>
                        <a:rPr kumimoji="1" lang="ja-JP" altLang="en-US" b="1" dirty="0" smtClean="0"/>
                        <a:t>走行時電費（燃費）</a:t>
                      </a:r>
                      <a:endParaRPr kumimoji="1" lang="ja-JP" altLang="en-US" b="1" dirty="0"/>
                    </a:p>
                  </a:txBody>
                  <a:tcPr>
                    <a:solidFill>
                      <a:schemeClr val="accent1">
                        <a:alpha val="70000"/>
                      </a:schemeClr>
                    </a:solidFill>
                  </a:tcPr>
                </a:tc>
                <a:tc gridSpan="2">
                  <a:txBody>
                    <a:bodyPr/>
                    <a:lstStyle/>
                    <a:p>
                      <a:pPr algn="ctr"/>
                      <a:r>
                        <a:rPr kumimoji="1" lang="en-US" altLang="ja-JP" dirty="0" smtClean="0"/>
                        <a:t>8.33km/kWh</a:t>
                      </a:r>
                      <a:endParaRPr kumimoji="1" lang="ja-JP" altLang="en-US" dirty="0"/>
                    </a:p>
                  </a:txBody>
                  <a:tcPr anchor="ctr"/>
                </a:tc>
                <a:tc hMerge="1">
                  <a:txBody>
                    <a:bodyPr/>
                    <a:lstStyle/>
                    <a:p>
                      <a:endParaRPr kumimoji="1" lang="ja-JP" altLang="en-US"/>
                    </a:p>
                  </a:txBody>
                  <a:tcPr/>
                </a:tc>
                <a:tc gridSpan="2">
                  <a:txBody>
                    <a:bodyPr/>
                    <a:lstStyle/>
                    <a:p>
                      <a:pPr algn="ctr"/>
                      <a:r>
                        <a:rPr kumimoji="1" lang="en-US" altLang="ja-JP" dirty="0" smtClean="0"/>
                        <a:t>10km/kWh</a:t>
                      </a:r>
                      <a:endParaRPr kumimoji="1" lang="ja-JP" altLang="en-US" dirty="0"/>
                    </a:p>
                  </a:txBody>
                  <a:tcPr anchor="ctr"/>
                </a:tc>
                <a:tc hMerge="1">
                  <a:txBody>
                    <a:bodyPr/>
                    <a:lstStyle/>
                    <a:p>
                      <a:endParaRPr kumimoji="1" lang="ja-JP" altLang="en-US"/>
                    </a:p>
                  </a:txBody>
                  <a:tcPr/>
                </a:tc>
                <a:tc>
                  <a:txBody>
                    <a:bodyPr/>
                    <a:lstStyle/>
                    <a:p>
                      <a:pPr algn="ctr"/>
                      <a:r>
                        <a:rPr kumimoji="1" lang="en-US" altLang="ja-JP" dirty="0" smtClean="0"/>
                        <a:t>13.4km/ℓ</a:t>
                      </a:r>
                      <a:endParaRPr kumimoji="1" lang="ja-JP" altLang="en-US" dirty="0"/>
                    </a:p>
                  </a:txBody>
                  <a:tcPr anchor="ctr"/>
                </a:tc>
                <a:tc>
                  <a:txBody>
                    <a:bodyPr/>
                    <a:lstStyle/>
                    <a:p>
                      <a:pPr algn="ctr"/>
                      <a:r>
                        <a:rPr kumimoji="1" lang="en-US" altLang="ja-JP" dirty="0" smtClean="0"/>
                        <a:t>18.0km/ℓ</a:t>
                      </a:r>
                      <a:endParaRPr kumimoji="1" lang="ja-JP" altLang="en-US" dirty="0"/>
                    </a:p>
                  </a:txBody>
                  <a:tcPr anchor="ctr"/>
                </a:tc>
              </a:tr>
              <a:tr h="670688">
                <a:tc rowSpan="2">
                  <a:txBody>
                    <a:bodyPr/>
                    <a:lstStyle/>
                    <a:p>
                      <a:r>
                        <a:rPr kumimoji="1" lang="en-US" altLang="ja-JP" b="1" dirty="0" smtClean="0"/>
                        <a:t>1Km</a:t>
                      </a:r>
                      <a:r>
                        <a:rPr kumimoji="1" lang="ja-JP" altLang="en-US" b="1" dirty="0" smtClean="0"/>
                        <a:t>あたりの電気代と燃料代</a:t>
                      </a:r>
                      <a:endParaRPr kumimoji="1" lang="ja-JP" altLang="en-US" b="1" dirty="0"/>
                    </a:p>
                  </a:txBody>
                  <a:tcPr anchor="ctr">
                    <a:solidFill>
                      <a:schemeClr val="accent1">
                        <a:alpha val="70000"/>
                      </a:schemeClr>
                    </a:solidFill>
                  </a:tcPr>
                </a:tc>
                <a:tc>
                  <a:txBody>
                    <a:bodyPr/>
                    <a:lstStyle/>
                    <a:p>
                      <a:r>
                        <a:rPr kumimoji="1" lang="ja-JP" altLang="en-US" dirty="0" smtClean="0"/>
                        <a:t>通常</a:t>
                      </a:r>
                      <a:endParaRPr kumimoji="1" lang="en-US" altLang="ja-JP" dirty="0" smtClean="0"/>
                    </a:p>
                    <a:p>
                      <a:r>
                        <a:rPr kumimoji="1" lang="ja-JP" altLang="en-US" dirty="0" smtClean="0"/>
                        <a:t>契約</a:t>
                      </a:r>
                      <a:endParaRPr kumimoji="1" lang="ja-JP" altLang="en-US" dirty="0"/>
                    </a:p>
                  </a:txBody>
                  <a:tcPr>
                    <a:solidFill>
                      <a:srgbClr val="FFFF00"/>
                    </a:solidFill>
                  </a:tcPr>
                </a:tc>
                <a:tc>
                  <a:txBody>
                    <a:bodyPr/>
                    <a:lstStyle/>
                    <a:p>
                      <a:pPr algn="ctr"/>
                      <a:r>
                        <a:rPr kumimoji="1" lang="en-US" altLang="ja-JP" dirty="0" smtClean="0"/>
                        <a:t>2.83</a:t>
                      </a:r>
                      <a:r>
                        <a:rPr kumimoji="1" lang="ja-JP" altLang="en-US" dirty="0" smtClean="0"/>
                        <a:t>円</a:t>
                      </a:r>
                      <a:endParaRPr kumimoji="1" lang="ja-JP" altLang="en-US" dirty="0"/>
                    </a:p>
                  </a:txBody>
                  <a:tcPr anchor="ctr"/>
                </a:tc>
                <a:tc>
                  <a:txBody>
                    <a:bodyPr/>
                    <a:lstStyle/>
                    <a:p>
                      <a:r>
                        <a:rPr kumimoji="1" lang="ja-JP" altLang="en-US" dirty="0" smtClean="0"/>
                        <a:t>通常契約</a:t>
                      </a:r>
                      <a:endParaRPr kumimoji="1" lang="ja-JP" altLang="en-US" dirty="0"/>
                    </a:p>
                  </a:txBody>
                  <a:tcPr>
                    <a:solidFill>
                      <a:srgbClr val="FFFF00"/>
                    </a:solidFill>
                  </a:tcPr>
                </a:tc>
                <a:tc>
                  <a:txBody>
                    <a:bodyPr/>
                    <a:lstStyle/>
                    <a:p>
                      <a:pPr algn="ctr"/>
                      <a:r>
                        <a:rPr kumimoji="1" lang="en-US" altLang="ja-JP" dirty="0" smtClean="0"/>
                        <a:t>2.86</a:t>
                      </a:r>
                      <a:r>
                        <a:rPr kumimoji="1" lang="ja-JP" altLang="en-US" dirty="0" smtClean="0"/>
                        <a:t>円</a:t>
                      </a:r>
                      <a:endParaRPr kumimoji="1" lang="ja-JP" altLang="en-US" dirty="0"/>
                    </a:p>
                  </a:txBody>
                  <a:tcPr anchor="ctr"/>
                </a:tc>
                <a:tc rowSpan="2">
                  <a:txBody>
                    <a:bodyPr/>
                    <a:lstStyle/>
                    <a:p>
                      <a:pPr algn="ctr" fontAlgn="ctr"/>
                      <a:endParaRPr kumimoji="1" lang="en-US" altLang="ja-JP" dirty="0" smtClean="0"/>
                    </a:p>
                    <a:p>
                      <a:pPr algn="ctr" fontAlgn="ctr"/>
                      <a:endParaRPr kumimoji="1" lang="en-US" altLang="ja-JP" dirty="0" smtClean="0"/>
                    </a:p>
                    <a:p>
                      <a:pPr algn="ctr" fontAlgn="ctr"/>
                      <a:r>
                        <a:rPr kumimoji="1" lang="en-US" altLang="ja-JP" dirty="0" smtClean="0"/>
                        <a:t>9.8</a:t>
                      </a:r>
                      <a:r>
                        <a:rPr kumimoji="1" lang="ja-JP" altLang="en-US" dirty="0" smtClean="0"/>
                        <a:t>円</a:t>
                      </a:r>
                      <a:endParaRPr kumimoji="1" lang="ja-JP" altLang="en-US" dirty="0"/>
                    </a:p>
                  </a:txBody>
                  <a:tcPr/>
                </a:tc>
                <a:tc rowSpan="2">
                  <a:txBody>
                    <a:bodyPr/>
                    <a:lstStyle/>
                    <a:p>
                      <a:pPr algn="ctr" fontAlgn="ctr"/>
                      <a:endParaRPr kumimoji="1" lang="en-US" altLang="ja-JP" dirty="0" smtClean="0"/>
                    </a:p>
                    <a:p>
                      <a:pPr algn="ctr" fontAlgn="ctr"/>
                      <a:endParaRPr kumimoji="1" lang="en-US" altLang="ja-JP" dirty="0" smtClean="0"/>
                    </a:p>
                    <a:p>
                      <a:pPr algn="ctr" fontAlgn="ctr"/>
                      <a:r>
                        <a:rPr kumimoji="1" lang="en-US" altLang="ja-JP" dirty="0" smtClean="0"/>
                        <a:t>7.4</a:t>
                      </a:r>
                      <a:r>
                        <a:rPr kumimoji="1" lang="ja-JP" altLang="en-US" dirty="0" smtClean="0"/>
                        <a:t>円</a:t>
                      </a:r>
                      <a:endParaRPr kumimoji="1" lang="ja-JP" altLang="en-US" dirty="0"/>
                    </a:p>
                  </a:txBody>
                  <a:tcPr/>
                </a:tc>
              </a:tr>
              <a:tr h="670688">
                <a:tc vMerge="1">
                  <a:txBody>
                    <a:bodyPr/>
                    <a:lstStyle/>
                    <a:p>
                      <a:endParaRPr kumimoji="1" lang="ja-JP" altLang="en-US" dirty="0"/>
                    </a:p>
                  </a:txBody>
                  <a:tcPr/>
                </a:tc>
                <a:tc>
                  <a:txBody>
                    <a:bodyPr/>
                    <a:lstStyle/>
                    <a:p>
                      <a:r>
                        <a:rPr kumimoji="1" lang="ja-JP" altLang="en-US" dirty="0" smtClean="0"/>
                        <a:t>夜間</a:t>
                      </a:r>
                      <a:endParaRPr kumimoji="1" lang="en-US" altLang="ja-JP" dirty="0" smtClean="0"/>
                    </a:p>
                    <a:p>
                      <a:r>
                        <a:rPr kumimoji="1" lang="ja-JP" altLang="en-US" dirty="0" smtClean="0"/>
                        <a:t>電力</a:t>
                      </a:r>
                      <a:endParaRPr kumimoji="1" lang="ja-JP" altLang="en-US" dirty="0"/>
                    </a:p>
                  </a:txBody>
                  <a:tcPr>
                    <a:solidFill>
                      <a:srgbClr val="FFFF00"/>
                    </a:solidFill>
                  </a:tcPr>
                </a:tc>
                <a:tc>
                  <a:txBody>
                    <a:bodyPr/>
                    <a:lstStyle/>
                    <a:p>
                      <a:pPr algn="ctr"/>
                      <a:r>
                        <a:rPr kumimoji="1" lang="en-US" altLang="ja-JP" dirty="0" smtClean="0"/>
                        <a:t>1.137</a:t>
                      </a:r>
                      <a:r>
                        <a:rPr kumimoji="1" lang="ja-JP" altLang="en-US" dirty="0" smtClean="0"/>
                        <a:t>円</a:t>
                      </a:r>
                      <a:endParaRPr kumimoji="1" lang="ja-JP" altLang="en-US" dirty="0"/>
                    </a:p>
                  </a:txBody>
                  <a:tcPr anchor="ctr"/>
                </a:tc>
                <a:tc>
                  <a:txBody>
                    <a:bodyPr/>
                    <a:lstStyle/>
                    <a:p>
                      <a:r>
                        <a:rPr kumimoji="1" lang="ja-JP" altLang="en-US" dirty="0" smtClean="0"/>
                        <a:t>夜間電力</a:t>
                      </a:r>
                      <a:endParaRPr kumimoji="1" lang="ja-JP" altLang="en-US" dirty="0"/>
                    </a:p>
                  </a:txBody>
                  <a:tcPr>
                    <a:solidFill>
                      <a:srgbClr val="FFFF00"/>
                    </a:solidFill>
                  </a:tcPr>
                </a:tc>
                <a:tc>
                  <a:txBody>
                    <a:bodyPr/>
                    <a:lstStyle/>
                    <a:p>
                      <a:pPr algn="ctr"/>
                      <a:r>
                        <a:rPr kumimoji="1" lang="en-US" altLang="ja-JP" dirty="0" smtClean="0"/>
                        <a:t>1.146</a:t>
                      </a:r>
                      <a:r>
                        <a:rPr kumimoji="1" lang="ja-JP" altLang="en-US" dirty="0" smtClean="0"/>
                        <a:t>円</a:t>
                      </a:r>
                      <a:endParaRPr kumimoji="1" lang="ja-JP" altLang="en-US" dirty="0"/>
                    </a:p>
                  </a:txBody>
                  <a:tcPr anchor="ctr"/>
                </a:tc>
                <a:tc vMerge="1">
                  <a:txBody>
                    <a:bodyPr/>
                    <a:lstStyle/>
                    <a:p>
                      <a:endParaRPr kumimoji="1" lang="ja-JP" altLang="en-US" dirty="0"/>
                    </a:p>
                  </a:txBody>
                  <a:tcPr/>
                </a:tc>
                <a:tc vMerge="1">
                  <a:txBody>
                    <a:bodyPr/>
                    <a:lstStyle/>
                    <a:p>
                      <a:endParaRPr kumimoji="1" lang="ja-JP" altLang="en-US" dirty="0"/>
                    </a:p>
                  </a:txBody>
                  <a:tcPr/>
                </a:tc>
              </a:tr>
              <a:tr h="670688">
                <a:tc rowSpan="2">
                  <a:txBody>
                    <a:bodyPr/>
                    <a:lstStyle/>
                    <a:p>
                      <a:r>
                        <a:rPr kumimoji="1" lang="en-US" altLang="ja-JP" b="1" dirty="0" smtClean="0"/>
                        <a:t>1</a:t>
                      </a:r>
                      <a:r>
                        <a:rPr kumimoji="1" lang="ja-JP" altLang="en-US" b="1" dirty="0" smtClean="0"/>
                        <a:t>万</a:t>
                      </a:r>
                      <a:r>
                        <a:rPr kumimoji="1" lang="en-US" altLang="ja-JP" b="1" dirty="0" smtClean="0"/>
                        <a:t>Km</a:t>
                      </a:r>
                      <a:r>
                        <a:rPr kumimoji="1" lang="ja-JP" altLang="en-US" b="1" dirty="0" smtClean="0"/>
                        <a:t>走行時の電気代と燃料代</a:t>
                      </a:r>
                      <a:endParaRPr kumimoji="1" lang="ja-JP" altLang="en-US" b="1" dirty="0"/>
                    </a:p>
                  </a:txBody>
                  <a:tcPr anchor="ctr">
                    <a:solidFill>
                      <a:schemeClr val="accent1">
                        <a:alpha val="70000"/>
                      </a:schemeClr>
                    </a:solidFill>
                  </a:tcPr>
                </a:tc>
                <a:tc>
                  <a:txBody>
                    <a:bodyPr/>
                    <a:lstStyle/>
                    <a:p>
                      <a:r>
                        <a:rPr kumimoji="1" lang="ja-JP" altLang="en-US" dirty="0" smtClean="0"/>
                        <a:t>通常契約</a:t>
                      </a:r>
                      <a:endParaRPr kumimoji="1" lang="ja-JP" altLang="en-US" dirty="0"/>
                    </a:p>
                  </a:txBody>
                  <a:tcPr>
                    <a:solidFill>
                      <a:srgbClr val="FFFF00"/>
                    </a:solidFill>
                  </a:tcPr>
                </a:tc>
                <a:tc>
                  <a:txBody>
                    <a:bodyPr/>
                    <a:lstStyle/>
                    <a:p>
                      <a:pPr algn="ctr"/>
                      <a:r>
                        <a:rPr kumimoji="1" lang="en-US" altLang="ja-JP" b="1" i="0" dirty="0" smtClean="0"/>
                        <a:t>28346</a:t>
                      </a:r>
                      <a:r>
                        <a:rPr kumimoji="1" lang="ja-JP" altLang="en-US" b="1" i="0" dirty="0" smtClean="0"/>
                        <a:t>円</a:t>
                      </a:r>
                      <a:endParaRPr kumimoji="1" lang="ja-JP" altLang="en-US" b="1" i="0" dirty="0"/>
                    </a:p>
                  </a:txBody>
                  <a:tcPr anchor="ctr"/>
                </a:tc>
                <a:tc>
                  <a:txBody>
                    <a:bodyPr/>
                    <a:lstStyle/>
                    <a:p>
                      <a:r>
                        <a:rPr kumimoji="1" lang="ja-JP" altLang="en-US" dirty="0" smtClean="0"/>
                        <a:t>通常契約</a:t>
                      </a:r>
                      <a:endParaRPr kumimoji="1" lang="ja-JP" altLang="en-US" dirty="0"/>
                    </a:p>
                  </a:txBody>
                  <a:tcPr>
                    <a:solidFill>
                      <a:srgbClr val="FFFF00"/>
                    </a:solidFill>
                  </a:tcPr>
                </a:tc>
                <a:tc>
                  <a:txBody>
                    <a:bodyPr/>
                    <a:lstStyle/>
                    <a:p>
                      <a:pPr algn="ctr"/>
                      <a:r>
                        <a:rPr kumimoji="1" lang="en-US" altLang="ja-JP" b="1" i="0" dirty="0" smtClean="0"/>
                        <a:t>28575</a:t>
                      </a:r>
                      <a:r>
                        <a:rPr kumimoji="1" lang="ja-JP" altLang="en-US" b="1" i="0" dirty="0" smtClean="0"/>
                        <a:t>円</a:t>
                      </a:r>
                      <a:endParaRPr kumimoji="1" lang="ja-JP" altLang="en-US" b="1" i="0" dirty="0"/>
                    </a:p>
                  </a:txBody>
                  <a:tcPr anchor="ctr"/>
                </a:tc>
                <a:tc rowSpan="2">
                  <a:txBody>
                    <a:bodyPr/>
                    <a:lstStyle/>
                    <a:p>
                      <a:pPr algn="ctr" fontAlgn="ctr"/>
                      <a:endParaRPr kumimoji="1" lang="en-US" altLang="ja-JP" b="1" i="0" dirty="0" smtClean="0"/>
                    </a:p>
                    <a:p>
                      <a:pPr algn="ctr" fontAlgn="ctr"/>
                      <a:endParaRPr kumimoji="1" lang="en-US" altLang="ja-JP" b="1" i="0" dirty="0" smtClean="0"/>
                    </a:p>
                    <a:p>
                      <a:pPr algn="ctr" fontAlgn="ctr"/>
                      <a:r>
                        <a:rPr kumimoji="1" lang="en-US" altLang="ja-JP" b="1" i="0" dirty="0" smtClean="0"/>
                        <a:t>98000</a:t>
                      </a:r>
                      <a:r>
                        <a:rPr kumimoji="1" lang="ja-JP" altLang="en-US" b="1" i="0" dirty="0" smtClean="0"/>
                        <a:t>円</a:t>
                      </a:r>
                      <a:endParaRPr kumimoji="1" lang="ja-JP" altLang="en-US" b="1" i="0" dirty="0"/>
                    </a:p>
                  </a:txBody>
                  <a:tcPr/>
                </a:tc>
                <a:tc rowSpan="2">
                  <a:txBody>
                    <a:bodyPr/>
                    <a:lstStyle/>
                    <a:p>
                      <a:pPr algn="ctr" fontAlgn="ctr"/>
                      <a:endParaRPr kumimoji="1" lang="en-US" altLang="ja-JP" b="1" i="0" dirty="0" smtClean="0"/>
                    </a:p>
                    <a:p>
                      <a:pPr algn="ctr" fontAlgn="ctr"/>
                      <a:endParaRPr kumimoji="1" lang="en-US" altLang="ja-JP" b="1" i="0" dirty="0" smtClean="0"/>
                    </a:p>
                    <a:p>
                      <a:pPr algn="ctr" fontAlgn="ctr"/>
                      <a:r>
                        <a:rPr kumimoji="1" lang="en-US" altLang="ja-JP" b="1" i="0" dirty="0" smtClean="0"/>
                        <a:t>74000</a:t>
                      </a:r>
                      <a:r>
                        <a:rPr kumimoji="1" lang="ja-JP" altLang="en-US" b="1" i="0" dirty="0" smtClean="0"/>
                        <a:t>円</a:t>
                      </a:r>
                      <a:endParaRPr kumimoji="1" lang="ja-JP" altLang="en-US" b="1" i="0" dirty="0"/>
                    </a:p>
                  </a:txBody>
                  <a:tcPr/>
                </a:tc>
              </a:tr>
              <a:tr h="670688">
                <a:tc vMerge="1">
                  <a:txBody>
                    <a:bodyPr/>
                    <a:lstStyle/>
                    <a:p>
                      <a:endParaRPr kumimoji="1" lang="ja-JP" altLang="en-US" dirty="0"/>
                    </a:p>
                  </a:txBody>
                  <a:tcPr/>
                </a:tc>
                <a:tc>
                  <a:txBody>
                    <a:bodyPr/>
                    <a:lstStyle/>
                    <a:p>
                      <a:r>
                        <a:rPr kumimoji="1" lang="ja-JP" altLang="en-US" dirty="0" smtClean="0"/>
                        <a:t>夜間電力</a:t>
                      </a:r>
                      <a:endParaRPr kumimoji="1" lang="ja-JP" altLang="en-US" dirty="0"/>
                    </a:p>
                  </a:txBody>
                  <a:tcPr>
                    <a:solidFill>
                      <a:srgbClr val="FFFF00"/>
                    </a:solidFill>
                  </a:tcPr>
                </a:tc>
                <a:tc>
                  <a:txBody>
                    <a:bodyPr/>
                    <a:lstStyle/>
                    <a:p>
                      <a:pPr algn="ctr"/>
                      <a:r>
                        <a:rPr kumimoji="1" lang="en-US" altLang="ja-JP" b="1" i="0" dirty="0" smtClean="0"/>
                        <a:t>11370</a:t>
                      </a:r>
                      <a:r>
                        <a:rPr kumimoji="1" lang="ja-JP" altLang="en-US" b="1" i="0" dirty="0" smtClean="0"/>
                        <a:t>円</a:t>
                      </a:r>
                      <a:endParaRPr kumimoji="1" lang="ja-JP" altLang="en-US" b="1" i="0" dirty="0"/>
                    </a:p>
                  </a:txBody>
                  <a:tcPr anchor="ctr"/>
                </a:tc>
                <a:tc>
                  <a:txBody>
                    <a:bodyPr/>
                    <a:lstStyle/>
                    <a:p>
                      <a:r>
                        <a:rPr kumimoji="1" lang="ja-JP" altLang="en-US" dirty="0" smtClean="0"/>
                        <a:t>夜間電力</a:t>
                      </a:r>
                      <a:endParaRPr kumimoji="1" lang="ja-JP" altLang="en-US" dirty="0"/>
                    </a:p>
                  </a:txBody>
                  <a:tcPr>
                    <a:solidFill>
                      <a:srgbClr val="FFFF00"/>
                    </a:solidFill>
                  </a:tcPr>
                </a:tc>
                <a:tc>
                  <a:txBody>
                    <a:bodyPr/>
                    <a:lstStyle/>
                    <a:p>
                      <a:pPr algn="ctr"/>
                      <a:r>
                        <a:rPr kumimoji="1" lang="en-US" altLang="ja-JP" b="1" i="0" dirty="0" smtClean="0"/>
                        <a:t>11462</a:t>
                      </a:r>
                      <a:r>
                        <a:rPr kumimoji="1" lang="ja-JP" altLang="en-US" b="1" i="0" dirty="0" smtClean="0"/>
                        <a:t>円</a:t>
                      </a:r>
                      <a:endParaRPr kumimoji="1" lang="ja-JP" altLang="en-US" b="1" i="0" dirty="0"/>
                    </a:p>
                  </a:txBody>
                  <a:tcPr anchor="ctr"/>
                </a:tc>
                <a:tc vMerge="1">
                  <a:txBody>
                    <a:bodyPr/>
                    <a:lstStyle/>
                    <a:p>
                      <a:endParaRPr kumimoji="1" lang="ja-JP" altLang="en-US" dirty="0"/>
                    </a:p>
                  </a:txBody>
                  <a:tcPr/>
                </a:tc>
                <a:tc vMerge="1">
                  <a:txBody>
                    <a:bodyPr/>
                    <a:lstStyle/>
                    <a:p>
                      <a:endParaRPr kumimoji="1" lang="ja-JP" altLang="en-US" dirty="0"/>
                    </a:p>
                  </a:txBody>
                  <a:tcPr/>
                </a:tc>
              </a:tr>
            </a:tbl>
          </a:graphicData>
        </a:graphic>
      </p:graphicFrame>
      <p:sp>
        <p:nvSpPr>
          <p:cNvPr id="3" name="正方形/長方形 2"/>
          <p:cNvSpPr/>
          <p:nvPr/>
        </p:nvSpPr>
        <p:spPr>
          <a:xfrm>
            <a:off x="5940152" y="6248873"/>
            <a:ext cx="3086527" cy="581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rPr>
              <a:t>出典：</a:t>
            </a:r>
            <a:r>
              <a:rPr lang="en-US" altLang="ja-JP" sz="1600" dirty="0" err="1" smtClean="0">
                <a:solidFill>
                  <a:schemeClr val="tx1"/>
                </a:solidFill>
              </a:rPr>
              <a:t>『</a:t>
            </a:r>
            <a:r>
              <a:rPr lang="en-US" altLang="ja-JP" sz="1600" b="1" dirty="0" smtClean="0">
                <a:solidFill>
                  <a:sysClr val="windowText" lastClr="000000"/>
                </a:solidFill>
              </a:rPr>
              <a:t> </a:t>
            </a:r>
            <a:r>
              <a:rPr kumimoji="1" lang="en-US" altLang="ja-JP" sz="1600" dirty="0" smtClean="0">
                <a:solidFill>
                  <a:sysClr val="windowText" lastClr="000000"/>
                </a:solidFill>
              </a:rPr>
              <a:t>EV</a:t>
            </a:r>
            <a:r>
              <a:rPr kumimoji="1" lang="ja-JP" altLang="en-US" sz="1600" dirty="0" smtClean="0">
                <a:solidFill>
                  <a:sysClr val="windowText" lastClr="000000"/>
                </a:solidFill>
              </a:rPr>
              <a:t>ライフを</a:t>
            </a:r>
            <a:r>
              <a:rPr kumimoji="1" lang="ja-JP" altLang="en-US" sz="1600" dirty="0" err="1" smtClean="0">
                <a:solidFill>
                  <a:sysClr val="windowText" lastClr="000000"/>
                </a:solidFill>
              </a:rPr>
              <a:t>愉しむ</a:t>
            </a:r>
            <a:r>
              <a:rPr kumimoji="1" lang="en-US" altLang="ja-JP" sz="1600" dirty="0" smtClean="0">
                <a:solidFill>
                  <a:sysClr val="windowText" lastClr="000000"/>
                </a:solidFill>
              </a:rPr>
              <a:t>』</a:t>
            </a:r>
          </a:p>
          <a:p>
            <a:pPr algn="ctr"/>
            <a:r>
              <a:rPr lang="ja-JP" altLang="en-US" sz="1600" dirty="0">
                <a:solidFill>
                  <a:sysClr val="windowText" lastClr="000000"/>
                </a:solidFill>
              </a:rPr>
              <a:t>日本</a:t>
            </a:r>
            <a:r>
              <a:rPr lang="ja-JP" altLang="en-US" sz="1600" dirty="0" smtClean="0">
                <a:solidFill>
                  <a:sysClr val="windowText" lastClr="000000"/>
                </a:solidFill>
              </a:rPr>
              <a:t>経済新聞出版社編</a:t>
            </a:r>
            <a:endParaRPr kumimoji="1" lang="ja-JP" altLang="en-US" sz="1600" dirty="0">
              <a:solidFill>
                <a:sysClr val="windowText" lastClr="000000"/>
              </a:solidFill>
            </a:endParaRPr>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17614084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81000" y="152400"/>
            <a:ext cx="7896403" cy="1447800"/>
          </a:xfrm>
        </p:spPr>
        <p:txBody>
          <a:bodyPr>
            <a:normAutofit/>
          </a:bodyPr>
          <a:lstStyle/>
          <a:p>
            <a:pPr algn="l"/>
            <a:r>
              <a:rPr lang="ja-JP" altLang="en-US" sz="4000" dirty="0" smtClean="0"/>
              <a:t>次世代自動車を普及させるには？</a:t>
            </a:r>
            <a:endParaRPr kumimoji="1" lang="ja-JP" altLang="en-US" sz="4000" dirty="0"/>
          </a:p>
        </p:txBody>
      </p:sp>
      <p:sp>
        <p:nvSpPr>
          <p:cNvPr id="3" name="サブタイトル 2"/>
          <p:cNvSpPr>
            <a:spLocks noGrp="1"/>
          </p:cNvSpPr>
          <p:nvPr>
            <p:ph type="subTitle" idx="1"/>
          </p:nvPr>
        </p:nvSpPr>
        <p:spPr>
          <a:xfrm>
            <a:off x="224670" y="1772816"/>
            <a:ext cx="8917058" cy="4896544"/>
          </a:xfrm>
        </p:spPr>
        <p:txBody>
          <a:bodyPr>
            <a:normAutofit/>
          </a:bodyPr>
          <a:lstStyle/>
          <a:p>
            <a:pPr marL="457200" indent="-457200" algn="l">
              <a:lnSpc>
                <a:spcPct val="150000"/>
              </a:lnSpc>
              <a:buFont typeface="Arial" pitchFamily="34" charset="0"/>
              <a:buChar char="•"/>
            </a:pPr>
            <a:r>
              <a:rPr kumimoji="1" lang="ja-JP" altLang="en-US" dirty="0" smtClean="0">
                <a:solidFill>
                  <a:schemeClr val="tx1"/>
                </a:solidFill>
              </a:rPr>
              <a:t>充電設備</a:t>
            </a:r>
            <a:r>
              <a:rPr lang="ja-JP" altLang="en-US" dirty="0">
                <a:solidFill>
                  <a:schemeClr val="tx1"/>
                </a:solidFill>
              </a:rPr>
              <a:t>等</a:t>
            </a:r>
            <a:r>
              <a:rPr lang="ja-JP" altLang="en-US" dirty="0" smtClean="0">
                <a:solidFill>
                  <a:schemeClr val="tx1"/>
                </a:solidFill>
              </a:rPr>
              <a:t>のインフラ</a:t>
            </a:r>
            <a:r>
              <a:rPr lang="ja-JP" altLang="en-US" dirty="0">
                <a:solidFill>
                  <a:schemeClr val="tx1"/>
                </a:solidFill>
              </a:rPr>
              <a:t>設備</a:t>
            </a:r>
            <a:r>
              <a:rPr lang="ja-JP" altLang="en-US" dirty="0" smtClean="0">
                <a:solidFill>
                  <a:schemeClr val="tx1"/>
                </a:solidFill>
              </a:rPr>
              <a:t>を増やす</a:t>
            </a:r>
            <a:endParaRPr lang="en-US" altLang="ja-JP" dirty="0" smtClean="0">
              <a:solidFill>
                <a:schemeClr val="tx1"/>
              </a:solidFill>
            </a:endParaRPr>
          </a:p>
          <a:p>
            <a:pPr marL="457200" indent="-457200" algn="l">
              <a:lnSpc>
                <a:spcPct val="150000"/>
              </a:lnSpc>
              <a:buFont typeface="Arial" pitchFamily="34" charset="0"/>
              <a:buChar char="•"/>
            </a:pPr>
            <a:endParaRPr lang="en-US" altLang="ja-JP" sz="900" dirty="0" smtClean="0">
              <a:solidFill>
                <a:schemeClr val="tx1"/>
              </a:solidFill>
            </a:endParaRPr>
          </a:p>
          <a:p>
            <a:pPr marL="457200" indent="-457200" algn="l">
              <a:lnSpc>
                <a:spcPct val="150000"/>
              </a:lnSpc>
              <a:buFont typeface="Arial" pitchFamily="34" charset="0"/>
              <a:buChar char="•"/>
            </a:pPr>
            <a:r>
              <a:rPr lang="ja-JP" altLang="en-US" dirty="0" smtClean="0">
                <a:solidFill>
                  <a:schemeClr val="tx1"/>
                </a:solidFill>
              </a:rPr>
              <a:t>販売車種の拡大</a:t>
            </a:r>
            <a:endParaRPr lang="en-US" altLang="ja-JP" dirty="0">
              <a:solidFill>
                <a:schemeClr val="tx1"/>
              </a:solidFill>
            </a:endParaRPr>
          </a:p>
          <a:p>
            <a:pPr marL="457200" indent="-457200" algn="l">
              <a:lnSpc>
                <a:spcPct val="150000"/>
              </a:lnSpc>
              <a:buFont typeface="Arial" pitchFamily="34" charset="0"/>
              <a:buChar char="•"/>
            </a:pPr>
            <a:endParaRPr lang="en-US" altLang="ja-JP" sz="900" dirty="0">
              <a:solidFill>
                <a:schemeClr val="tx1"/>
              </a:solidFill>
            </a:endParaRPr>
          </a:p>
          <a:p>
            <a:pPr marL="457200" indent="-457200" algn="l">
              <a:lnSpc>
                <a:spcPct val="150000"/>
              </a:lnSpc>
              <a:buFont typeface="Arial" pitchFamily="34" charset="0"/>
              <a:buChar char="•"/>
            </a:pPr>
            <a:r>
              <a:rPr lang="ja-JP" altLang="en-US" dirty="0" smtClean="0">
                <a:solidFill>
                  <a:schemeClr val="tx1"/>
                </a:solidFill>
              </a:rPr>
              <a:t>車両本体価格を下げる</a:t>
            </a:r>
            <a:endParaRPr lang="en-US" altLang="ja-JP" dirty="0" smtClean="0">
              <a:solidFill>
                <a:schemeClr val="tx1"/>
              </a:solidFill>
            </a:endParaRPr>
          </a:p>
          <a:p>
            <a:pPr marL="457200" indent="-457200" algn="l">
              <a:lnSpc>
                <a:spcPct val="150000"/>
              </a:lnSpc>
              <a:buFont typeface="Arial" pitchFamily="34" charset="0"/>
              <a:buChar char="•"/>
            </a:pPr>
            <a:endParaRPr lang="en-US" altLang="ja-JP" sz="1000" dirty="0" smtClean="0">
              <a:solidFill>
                <a:schemeClr val="tx1"/>
              </a:solidFill>
            </a:endParaRPr>
          </a:p>
          <a:p>
            <a:pPr marL="457200" indent="-457200" algn="l">
              <a:lnSpc>
                <a:spcPct val="150000"/>
              </a:lnSpc>
              <a:buFont typeface="Arial" pitchFamily="34" charset="0"/>
              <a:buChar char="•"/>
            </a:pPr>
            <a:r>
              <a:rPr lang="ja-JP" altLang="en-US" dirty="0" smtClean="0">
                <a:solidFill>
                  <a:schemeClr val="tx1"/>
                </a:solidFill>
              </a:rPr>
              <a:t>補助</a:t>
            </a:r>
            <a:r>
              <a:rPr lang="ja-JP" altLang="en-US" dirty="0">
                <a:solidFill>
                  <a:schemeClr val="tx1"/>
                </a:solidFill>
              </a:rPr>
              <a:t>金や優遇</a:t>
            </a:r>
            <a:r>
              <a:rPr lang="ja-JP" altLang="en-US" dirty="0" smtClean="0">
                <a:solidFill>
                  <a:schemeClr val="tx1"/>
                </a:solidFill>
              </a:rPr>
              <a:t>措置の充実（国・県）</a:t>
            </a:r>
            <a:endParaRPr lang="en-US" altLang="ja-JP" dirty="0">
              <a:solidFill>
                <a:schemeClr val="tx1"/>
              </a:solidFill>
            </a:endParaRPr>
          </a:p>
          <a:p>
            <a:pPr marL="457200" indent="-457200" algn="l">
              <a:lnSpc>
                <a:spcPct val="150000"/>
              </a:lnSpc>
              <a:buFont typeface="Arial" pitchFamily="34" charset="0"/>
              <a:buChar char="•"/>
            </a:pPr>
            <a:endParaRPr lang="en-US" altLang="ja-JP" dirty="0" smtClean="0">
              <a:solidFill>
                <a:schemeClr val="tx1"/>
              </a:solidFill>
            </a:endParaRPr>
          </a:p>
          <a:p>
            <a:pPr algn="l">
              <a:lnSpc>
                <a:spcPct val="150000"/>
              </a:lnSpc>
            </a:pPr>
            <a:endParaRPr lang="en-US" altLang="ja-JP" sz="900" dirty="0">
              <a:solidFill>
                <a:schemeClr val="tx1"/>
              </a:solidFill>
            </a:endParaRPr>
          </a:p>
          <a:p>
            <a:pPr algn="l">
              <a:lnSpc>
                <a:spcPct val="150000"/>
              </a:lnSpc>
            </a:pPr>
            <a:endParaRPr lang="en-US" altLang="ja-JP" dirty="0" smtClean="0">
              <a:solidFill>
                <a:schemeClr val="tx1"/>
              </a:solidFill>
            </a:endParaRPr>
          </a:p>
          <a:p>
            <a:pPr marL="457200" indent="-457200" algn="l">
              <a:buFont typeface="Arial" pitchFamily="34" charset="0"/>
              <a:buChar char="•"/>
            </a:pPr>
            <a:endParaRPr kumimoji="1" lang="en-US" altLang="ja-JP" dirty="0" smtClean="0">
              <a:solidFill>
                <a:schemeClr val="tx1"/>
              </a:solidFill>
            </a:endParaRPr>
          </a:p>
          <a:p>
            <a:pPr marL="457200" indent="-457200" algn="l">
              <a:buFont typeface="Arial" pitchFamily="34" charset="0"/>
              <a:buChar char="•"/>
            </a:pPr>
            <a:endParaRPr kumimoji="1" lang="en-US" altLang="ja-JP" dirty="0" smtClean="0">
              <a:solidFill>
                <a:schemeClr val="tx1"/>
              </a:solidFill>
            </a:endParaRPr>
          </a:p>
        </p:txBody>
      </p:sp>
      <p:pic>
        <p:nvPicPr>
          <p:cNvPr id="1027" name="Picture 3"/>
          <p:cNvPicPr>
            <a:picLocks noChangeAspect="1" noChangeArrowheads="1"/>
          </p:cNvPicPr>
          <p:nvPr/>
        </p:nvPicPr>
        <p:blipFill>
          <a:blip r:embed="rId2" cstate="print">
            <a:extLst>
              <a:ext uri="{BEBA8EAE-BF5A-486C-A8C5-ECC9F3942E4B}">
                <a14:imgProps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14:imgLayer r:embed="rId3">
                    <a14:imgEffect>
                      <a14:sharpenSoften amount="28000"/>
                    </a14:imgEffect>
                  </a14:imgLayer>
                </a14:imgProps>
              </a:ext>
              <a:ext uri="{28A0092B-C50C-407E-A947-70E740481C1C}">
                <a14:useLocalDpi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0"/>
              </a:ext>
            </a:extLst>
          </a:blip>
          <a:srcRect/>
          <a:stretch>
            <a:fillRect/>
          </a:stretch>
        </p:blipFill>
        <p:spPr bwMode="auto">
          <a:xfrm>
            <a:off x="7680093" y="1974436"/>
            <a:ext cx="1023028" cy="4248406"/>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
        <p:nvSpPr>
          <p:cNvPr id="6" name="正方形/長方形 5"/>
          <p:cNvSpPr/>
          <p:nvPr/>
        </p:nvSpPr>
        <p:spPr>
          <a:xfrm>
            <a:off x="7519240" y="6294338"/>
            <a:ext cx="1344731" cy="27327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t>充電スタンド</a:t>
            </a:r>
            <a:endParaRPr kumimoji="1" lang="ja-JP" altLang="en-US" sz="1600" b="1" dirty="0"/>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1859261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１、研究動機</a:t>
            </a:r>
            <a:endParaRPr lang="ja-JP" altLang="en-US" dirty="0"/>
          </a:p>
        </p:txBody>
      </p:sp>
      <p:sp>
        <p:nvSpPr>
          <p:cNvPr id="9" name="TextBox 8"/>
          <p:cNvSpPr txBox="1"/>
          <p:nvPr/>
        </p:nvSpPr>
        <p:spPr>
          <a:xfrm>
            <a:off x="685800" y="1752600"/>
            <a:ext cx="7924800" cy="954107"/>
          </a:xfrm>
          <a:prstGeom prst="rect">
            <a:avLst/>
          </a:prstGeom>
          <a:noFill/>
        </p:spPr>
        <p:txBody>
          <a:bodyPr wrap="square" rtlCol="0">
            <a:spAutoFit/>
          </a:bodyPr>
          <a:lstStyle/>
          <a:p>
            <a:r>
              <a:rPr lang="en-US" altLang="ja-JP" sz="2800" dirty="0" smtClean="0"/>
              <a:t>◎</a:t>
            </a:r>
            <a:r>
              <a:rPr lang="ja-JP" altLang="en-US" sz="2800" dirty="0" smtClean="0"/>
              <a:t>昨年、生物多様性条約取締約国会議</a:t>
            </a:r>
            <a:r>
              <a:rPr lang="en-US" altLang="ja-JP" sz="2800" dirty="0" smtClean="0"/>
              <a:t>(COP10)</a:t>
            </a:r>
            <a:r>
              <a:rPr lang="ja-JP" altLang="en-US" sz="2800" dirty="0" smtClean="0"/>
              <a:t>が名古屋市で開催</a:t>
            </a:r>
            <a:endParaRPr lang="en-US" altLang="ja-JP" sz="2800" dirty="0" smtClean="0"/>
          </a:p>
          <a:p>
            <a:endParaRPr kumimoji="1" lang="ja-JP" altLang="en-US" dirty="0"/>
          </a:p>
        </p:txBody>
      </p:sp>
      <p:sp>
        <p:nvSpPr>
          <p:cNvPr id="11" name="TextBox 10"/>
          <p:cNvSpPr txBox="1"/>
          <p:nvPr/>
        </p:nvSpPr>
        <p:spPr>
          <a:xfrm>
            <a:off x="685800" y="3429000"/>
            <a:ext cx="7543800" cy="523220"/>
          </a:xfrm>
          <a:prstGeom prst="rect">
            <a:avLst/>
          </a:prstGeom>
          <a:noFill/>
        </p:spPr>
        <p:txBody>
          <a:bodyPr wrap="square" rtlCol="0">
            <a:spAutoFit/>
          </a:bodyPr>
          <a:lstStyle/>
          <a:p>
            <a:r>
              <a:rPr kumimoji="1" lang="en-US" altLang="ja-JP" sz="2800" dirty="0" smtClean="0"/>
              <a:t>◎</a:t>
            </a:r>
            <a:r>
              <a:rPr kumimoji="1" lang="ja-JP" altLang="en-US" sz="2800" dirty="0" smtClean="0"/>
              <a:t>環境に対する意識の向上</a:t>
            </a:r>
            <a:endParaRPr kumimoji="1" lang="ja-JP" altLang="en-US" sz="2800" dirty="0"/>
          </a:p>
        </p:txBody>
      </p:sp>
      <p:sp>
        <p:nvSpPr>
          <p:cNvPr id="12" name="TextBox 11"/>
          <p:cNvSpPr txBox="1"/>
          <p:nvPr/>
        </p:nvSpPr>
        <p:spPr>
          <a:xfrm>
            <a:off x="685800" y="4572000"/>
            <a:ext cx="7772400" cy="954107"/>
          </a:xfrm>
          <a:prstGeom prst="rect">
            <a:avLst/>
          </a:prstGeom>
          <a:noFill/>
        </p:spPr>
        <p:txBody>
          <a:bodyPr wrap="square" rtlCol="0">
            <a:spAutoFit/>
          </a:bodyPr>
          <a:lstStyle/>
          <a:p>
            <a:r>
              <a:rPr kumimoji="1" lang="en-US" altLang="ja-JP" sz="2800" dirty="0" smtClean="0"/>
              <a:t>◎</a:t>
            </a:r>
            <a:r>
              <a:rPr kumimoji="1" lang="ja-JP" altLang="en-US" sz="2800" dirty="0" smtClean="0"/>
              <a:t>東日本大震災を経て、ライフスタイルの変革が要求される</a:t>
            </a:r>
            <a:endParaRPr kumimoji="1" lang="ja-JP" alt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ln/>
        </p:spPr>
        <p:txBody>
          <a:bodyPr>
            <a:normAutofit fontScale="90000"/>
          </a:bodyPr>
          <a:lstStyle/>
          <a:p>
            <a:r>
              <a:rPr lang="ja-JP" altLang="en-US" sz="4889" dirty="0" smtClean="0"/>
              <a:t>３、スマートコミュニティの構築</a:t>
            </a:r>
            <a:r>
              <a:rPr lang="en-US" altLang="ja-JP" dirty="0" smtClean="0"/>
              <a:t/>
            </a:r>
            <a:br>
              <a:rPr lang="en-US" altLang="ja-JP" dirty="0" smtClean="0"/>
            </a:br>
            <a:endParaRPr lang="en-US" altLang="ja-JP" dirty="0"/>
          </a:p>
        </p:txBody>
      </p:sp>
      <p:sp>
        <p:nvSpPr>
          <p:cNvPr id="15362" name="Rectangle 2"/>
          <p:cNvSpPr>
            <a:spLocks/>
          </p:cNvSpPr>
          <p:nvPr/>
        </p:nvSpPr>
        <p:spPr bwMode="auto">
          <a:xfrm>
            <a:off x="457200" y="1752600"/>
            <a:ext cx="3269274" cy="523220"/>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altLang="ja-JP" sz="3400" dirty="0"/>
              <a:t>•</a:t>
            </a:r>
            <a:r>
              <a:rPr lang="ja-JP" altLang="en-US" sz="3400" dirty="0"/>
              <a:t>環境配慮型都市</a:t>
            </a:r>
          </a:p>
        </p:txBody>
      </p:sp>
      <p:sp>
        <p:nvSpPr>
          <p:cNvPr id="15363" name="Rectangle 3"/>
          <p:cNvSpPr>
            <a:spLocks/>
          </p:cNvSpPr>
          <p:nvPr/>
        </p:nvSpPr>
        <p:spPr bwMode="auto">
          <a:xfrm>
            <a:off x="381000" y="2667000"/>
            <a:ext cx="7520438" cy="523220"/>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altLang="ja-JP" sz="3400" dirty="0"/>
              <a:t>•</a:t>
            </a:r>
            <a:r>
              <a:rPr lang="ja-JP" altLang="en-US" sz="3400" dirty="0"/>
              <a:t>電力や再生可能エネルギーの有効活用</a:t>
            </a:r>
          </a:p>
        </p:txBody>
      </p:sp>
      <p:sp>
        <p:nvSpPr>
          <p:cNvPr id="15364" name="Rectangle 4"/>
          <p:cNvSpPr>
            <a:spLocks/>
          </p:cNvSpPr>
          <p:nvPr/>
        </p:nvSpPr>
        <p:spPr bwMode="auto">
          <a:xfrm>
            <a:off x="762000" y="3429000"/>
            <a:ext cx="2154436" cy="384721"/>
          </a:xfrm>
          <a:prstGeom prst="rect">
            <a:avLst/>
          </a:prstGeom>
          <a:noFill/>
          <a:ln w="101600" cap="flat">
            <a:noFill/>
            <a:miter lim="800000"/>
            <a:headEnd type="none" w="med" len="med"/>
            <a:tailEnd type="none" w="med" len="med"/>
          </a:ln>
        </p:spPr>
        <p:txBody>
          <a:bodyPr wrap="none" lIns="0" tIns="0" rIns="0" bIns="0" anchor="ctr">
            <a:prstTxWarp prst="textNoShape">
              <a:avLst/>
            </a:prstTxWarp>
            <a:spAutoFit/>
          </a:bodyPr>
          <a:lstStyle/>
          <a:p>
            <a:r>
              <a:rPr lang="ja-JP" altLang="en-US" sz="2500" dirty="0" smtClean="0"/>
              <a:t>スマートグリッド</a:t>
            </a:r>
            <a:endParaRPr lang="ja-JP" altLang="en-US" sz="2500" dirty="0"/>
          </a:p>
        </p:txBody>
      </p:sp>
      <p:sp>
        <p:nvSpPr>
          <p:cNvPr id="15365" name="Rectangle 5"/>
          <p:cNvSpPr>
            <a:spLocks/>
          </p:cNvSpPr>
          <p:nvPr/>
        </p:nvSpPr>
        <p:spPr bwMode="auto">
          <a:xfrm>
            <a:off x="758652" y="3964781"/>
            <a:ext cx="2006258" cy="384721"/>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ja-JP" altLang="en-US" sz="2500" dirty="0"/>
              <a:t>スマートハウス</a:t>
            </a:r>
          </a:p>
        </p:txBody>
      </p:sp>
      <p:sp>
        <p:nvSpPr>
          <p:cNvPr id="15366" name="Rectangle 6"/>
          <p:cNvSpPr>
            <a:spLocks/>
          </p:cNvSpPr>
          <p:nvPr/>
        </p:nvSpPr>
        <p:spPr bwMode="auto">
          <a:xfrm>
            <a:off x="762000" y="4500563"/>
            <a:ext cx="5536406" cy="500063"/>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ja-JP" altLang="en-US" sz="2500" dirty="0"/>
              <a:t>次世代自動車、新型公共交通システム</a:t>
            </a:r>
          </a:p>
        </p:txBody>
      </p:sp>
      <p:sp>
        <p:nvSpPr>
          <p:cNvPr id="15367" name="Rectangle 7"/>
          <p:cNvSpPr>
            <a:spLocks/>
          </p:cNvSpPr>
          <p:nvPr/>
        </p:nvSpPr>
        <p:spPr bwMode="auto">
          <a:xfrm>
            <a:off x="457200" y="5410200"/>
            <a:ext cx="8268891" cy="625078"/>
          </a:xfrm>
          <a:prstGeom prst="rect">
            <a:avLst/>
          </a:prstGeom>
          <a:noFill/>
          <a:ln w="25400" cap="flat">
            <a:noFill/>
            <a:miter lim="800000"/>
            <a:headEnd type="none" w="med" len="med"/>
            <a:tailEnd type="none" w="med" len="med"/>
          </a:ln>
        </p:spPr>
        <p:txBody>
          <a:bodyPr lIns="0" tIns="0" rIns="0" bIns="0" anchor="ctr">
            <a:prstTxWarp prst="textNoShape">
              <a:avLst/>
            </a:prstTxWarp>
          </a:bodyPr>
          <a:lstStyle/>
          <a:p>
            <a:r>
              <a:rPr lang="ja-JP" altLang="en-US" sz="3400" dirty="0">
                <a:solidFill>
                  <a:srgbClr val="FF0000"/>
                </a:solidFill>
              </a:rPr>
              <a:t>環境エネルギー分野の最先端技術の集合体</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457200" y="457200"/>
            <a:ext cx="8229600" cy="1143000"/>
          </a:xfrm>
          <a:ln/>
        </p:spPr>
        <p:txBody>
          <a:bodyPr/>
          <a:lstStyle/>
          <a:p>
            <a:r>
              <a:rPr lang="ja-JP" altLang="en-US" dirty="0"/>
              <a:t>スマートコミュニティ実証実験</a:t>
            </a:r>
          </a:p>
        </p:txBody>
      </p:sp>
      <p:sp>
        <p:nvSpPr>
          <p:cNvPr id="16386" name="Rectangle 2"/>
          <p:cNvSpPr>
            <a:spLocks/>
          </p:cNvSpPr>
          <p:nvPr/>
        </p:nvSpPr>
        <p:spPr bwMode="auto">
          <a:xfrm>
            <a:off x="228600" y="1828800"/>
            <a:ext cx="2971800" cy="369332"/>
          </a:xfrm>
          <a:prstGeom prst="rect">
            <a:avLst/>
          </a:prstGeom>
          <a:noFill/>
          <a:ln w="12700" cap="flat">
            <a:noFill/>
            <a:miter lim="800000"/>
            <a:headEnd type="none" w="med" len="med"/>
            <a:tailEnd type="none" w="med" len="med"/>
          </a:ln>
        </p:spPr>
        <p:txBody>
          <a:bodyPr wrap="square" lIns="0" tIns="0" rIns="0" bIns="0" anchor="ctr">
            <a:prstTxWarp prst="textNoShape">
              <a:avLst/>
            </a:prstTxWarp>
            <a:spAutoFit/>
          </a:bodyPr>
          <a:lstStyle/>
          <a:p>
            <a:r>
              <a:rPr lang="en-US" altLang="ja-JP" sz="2400" dirty="0">
                <a:solidFill>
                  <a:schemeClr val="tx1"/>
                </a:solidFill>
                <a:ea typeface="Palatino" pitchFamily="-100" charset="0"/>
                <a:cs typeface="Palatino" pitchFamily="-100" charset="0"/>
              </a:rPr>
              <a:t>•</a:t>
            </a:r>
            <a:r>
              <a:rPr lang="ja-JP" altLang="en-US" sz="2400" dirty="0">
                <a:solidFill>
                  <a:schemeClr val="tx1"/>
                </a:solidFill>
                <a:latin typeface="MT Extra" pitchFamily="-100" charset="0"/>
                <a:ea typeface="ヒラギノ角ゴ ProN W6" pitchFamily="-100" charset="-128"/>
                <a:cs typeface="ヒラギノ角ゴ ProN W6" pitchFamily="-100" charset="-128"/>
                <a:sym typeface="MT Extra" pitchFamily="-100" charset="0"/>
              </a:rPr>
              <a:t>神奈川県横浜市</a:t>
            </a:r>
          </a:p>
        </p:txBody>
      </p:sp>
      <p:sp>
        <p:nvSpPr>
          <p:cNvPr id="16387" name="Rectangle 3"/>
          <p:cNvSpPr>
            <a:spLocks/>
          </p:cNvSpPr>
          <p:nvPr/>
        </p:nvSpPr>
        <p:spPr bwMode="auto">
          <a:xfrm>
            <a:off x="304800" y="2895600"/>
            <a:ext cx="1999947" cy="369332"/>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altLang="ja-JP" sz="2400" dirty="0">
                <a:solidFill>
                  <a:schemeClr val="tx1"/>
                </a:solidFill>
                <a:ea typeface="Palatino" pitchFamily="-100" charset="0"/>
                <a:cs typeface="Palatino" pitchFamily="-100" charset="0"/>
              </a:rPr>
              <a:t>•</a:t>
            </a:r>
            <a:r>
              <a:rPr lang="ja-JP" altLang="en-US" sz="2400" dirty="0">
                <a:solidFill>
                  <a:schemeClr val="tx1"/>
                </a:solidFill>
                <a:latin typeface="MT Extra" pitchFamily="-100" charset="0"/>
                <a:ea typeface="ヒラギノ角ゴ ProN W6" pitchFamily="-100" charset="-128"/>
                <a:cs typeface="ヒラギノ角ゴ ProN W6" pitchFamily="-100" charset="-128"/>
                <a:sym typeface="MT Extra" pitchFamily="-100" charset="0"/>
              </a:rPr>
              <a:t>愛知県豊田市</a:t>
            </a:r>
          </a:p>
        </p:txBody>
      </p:sp>
      <p:sp>
        <p:nvSpPr>
          <p:cNvPr id="16388" name="Rectangle 4"/>
          <p:cNvSpPr>
            <a:spLocks/>
          </p:cNvSpPr>
          <p:nvPr/>
        </p:nvSpPr>
        <p:spPr bwMode="auto">
          <a:xfrm>
            <a:off x="228600" y="3962400"/>
            <a:ext cx="3846606" cy="369332"/>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altLang="ja-JP" sz="2400" dirty="0">
                <a:solidFill>
                  <a:schemeClr val="tx1"/>
                </a:solidFill>
                <a:ea typeface="Palatino" pitchFamily="-100" charset="0"/>
                <a:cs typeface="Palatino" pitchFamily="-100" charset="0"/>
              </a:rPr>
              <a:t>•</a:t>
            </a:r>
            <a:r>
              <a:rPr lang="ja-JP" altLang="en-US" sz="2400" dirty="0">
                <a:solidFill>
                  <a:schemeClr val="tx1"/>
                </a:solidFill>
                <a:latin typeface="MT Extra" pitchFamily="-100" charset="0"/>
                <a:ea typeface="ヒラギノ角ゴ ProN W6" pitchFamily="-100" charset="-128"/>
                <a:cs typeface="ヒラギノ角ゴ ProN W6" pitchFamily="-100" charset="-128"/>
                <a:sym typeface="MT Extra" pitchFamily="-100" charset="0"/>
              </a:rPr>
              <a:t>京都府けいはんな学研都市</a:t>
            </a:r>
          </a:p>
        </p:txBody>
      </p:sp>
      <p:sp>
        <p:nvSpPr>
          <p:cNvPr id="16389" name="Rectangle 5"/>
          <p:cNvSpPr>
            <a:spLocks/>
          </p:cNvSpPr>
          <p:nvPr/>
        </p:nvSpPr>
        <p:spPr bwMode="auto">
          <a:xfrm>
            <a:off x="304800" y="4953000"/>
            <a:ext cx="2307723" cy="369332"/>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altLang="ja-JP" sz="2400" dirty="0">
                <a:solidFill>
                  <a:schemeClr val="tx1"/>
                </a:solidFill>
                <a:ea typeface="Palatino" pitchFamily="-100" charset="0"/>
                <a:cs typeface="Palatino" pitchFamily="-100" charset="0"/>
              </a:rPr>
              <a:t>•</a:t>
            </a:r>
            <a:r>
              <a:rPr lang="ja-JP" altLang="en-US" sz="2400" dirty="0">
                <a:solidFill>
                  <a:schemeClr val="tx1"/>
                </a:solidFill>
                <a:latin typeface="MT Extra" pitchFamily="-100" charset="0"/>
                <a:ea typeface="ヒラギノ角ゴ ProN W6" pitchFamily="-100" charset="-128"/>
                <a:cs typeface="ヒラギノ角ゴ ProN W6" pitchFamily="-100" charset="-128"/>
                <a:sym typeface="MT Extra" pitchFamily="-100" charset="0"/>
              </a:rPr>
              <a:t>福岡県北九州市</a:t>
            </a:r>
          </a:p>
        </p:txBody>
      </p:sp>
      <p:sp>
        <p:nvSpPr>
          <p:cNvPr id="16390" name="Rectangle 6"/>
          <p:cNvSpPr>
            <a:spLocks/>
          </p:cNvSpPr>
          <p:nvPr/>
        </p:nvSpPr>
        <p:spPr bwMode="auto">
          <a:xfrm>
            <a:off x="533400" y="2286000"/>
            <a:ext cx="7620000" cy="45720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ja-JP" altLang="en-US" sz="2000" dirty="0">
                <a:solidFill>
                  <a:schemeClr val="tx1"/>
                </a:solidFill>
              </a:rPr>
              <a:t>大規模なエネルギーマネジメントを実施、既成市街地へのシステム導入</a:t>
            </a:r>
          </a:p>
        </p:txBody>
      </p:sp>
      <p:sp>
        <p:nvSpPr>
          <p:cNvPr id="16391" name="Rectangle 7"/>
          <p:cNvSpPr>
            <a:spLocks/>
          </p:cNvSpPr>
          <p:nvPr/>
        </p:nvSpPr>
        <p:spPr bwMode="auto">
          <a:xfrm>
            <a:off x="533400" y="3352800"/>
            <a:ext cx="7924800" cy="38100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ja-JP" altLang="en-US" sz="2000" dirty="0">
                <a:solidFill>
                  <a:schemeClr val="tx1"/>
                </a:solidFill>
              </a:rPr>
              <a:t>家庭の消費エネルギー</a:t>
            </a:r>
            <a:r>
              <a:rPr lang="en-US" altLang="ja-JP" sz="2000" dirty="0">
                <a:solidFill>
                  <a:schemeClr val="tx1"/>
                </a:solidFill>
              </a:rPr>
              <a:t>6</a:t>
            </a:r>
            <a:r>
              <a:rPr lang="ja-JP" altLang="en-US" sz="2000" dirty="0">
                <a:solidFill>
                  <a:schemeClr val="tx1"/>
                </a:solidFill>
              </a:rPr>
              <a:t>割超の自給、日常生活で伴う</a:t>
            </a:r>
            <a:r>
              <a:rPr lang="en-US" altLang="ja-JP" sz="2000" dirty="0">
                <a:solidFill>
                  <a:schemeClr val="tx1"/>
                </a:solidFill>
              </a:rPr>
              <a:t>CO2</a:t>
            </a:r>
            <a:r>
              <a:rPr lang="ja-JP" altLang="en-US" sz="2000" dirty="0">
                <a:solidFill>
                  <a:schemeClr val="tx1"/>
                </a:solidFill>
              </a:rPr>
              <a:t>削減の最大化</a:t>
            </a:r>
          </a:p>
        </p:txBody>
      </p:sp>
      <p:sp>
        <p:nvSpPr>
          <p:cNvPr id="16392" name="Rectangle 8"/>
          <p:cNvSpPr>
            <a:spLocks/>
          </p:cNvSpPr>
          <p:nvPr/>
        </p:nvSpPr>
        <p:spPr bwMode="auto">
          <a:xfrm>
            <a:off x="533400" y="4343400"/>
            <a:ext cx="8770218" cy="574179"/>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ja-JP" altLang="en-US" sz="2000" dirty="0" smtClean="0">
                <a:solidFill>
                  <a:schemeClr val="tx1"/>
                </a:solidFill>
              </a:rPr>
              <a:t>ローカル蓄電池に</a:t>
            </a:r>
            <a:r>
              <a:rPr lang="ja-JP" altLang="en-US" sz="2000" dirty="0">
                <a:solidFill>
                  <a:schemeClr val="tx1"/>
                </a:solidFill>
              </a:rPr>
              <a:t>よるエネルギー利用</a:t>
            </a:r>
            <a:r>
              <a:rPr lang="ja-JP" altLang="en-US" sz="2000" dirty="0" smtClean="0">
                <a:solidFill>
                  <a:schemeClr val="tx1"/>
                </a:solidFill>
              </a:rPr>
              <a:t>効率、</a:t>
            </a:r>
            <a:r>
              <a:rPr lang="ja-JP" altLang="en-US" sz="2000" dirty="0">
                <a:solidFill>
                  <a:schemeClr val="tx1"/>
                </a:solidFill>
              </a:rPr>
              <a:t>再生可能エネルギー活用の最大化</a:t>
            </a:r>
          </a:p>
        </p:txBody>
      </p:sp>
      <p:sp>
        <p:nvSpPr>
          <p:cNvPr id="16393" name="Rectangle 9"/>
          <p:cNvSpPr>
            <a:spLocks/>
          </p:cNvSpPr>
          <p:nvPr/>
        </p:nvSpPr>
        <p:spPr bwMode="auto">
          <a:xfrm>
            <a:off x="533400" y="5334000"/>
            <a:ext cx="8001000" cy="68580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ja-JP" altLang="en-US" sz="2000" dirty="0" smtClean="0">
                <a:solidFill>
                  <a:schemeClr val="tx1"/>
                </a:solidFill>
              </a:rPr>
              <a:t>エネルギー</a:t>
            </a:r>
            <a:r>
              <a:rPr lang="ja-JP" altLang="en-US" sz="2000" dirty="0">
                <a:solidFill>
                  <a:schemeClr val="tx1"/>
                </a:solidFill>
              </a:rPr>
              <a:t>需給状況に応じて電力料金を変動させる家電機器等の設置</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スマートグリッドの主な経済効果</a:t>
            </a:r>
            <a:endParaRPr lang="ja-JP" altLang="en-US" dirty="0"/>
          </a:p>
        </p:txBody>
      </p:sp>
      <p:sp>
        <p:nvSpPr>
          <p:cNvPr id="4" name="TextBox 3"/>
          <p:cNvSpPr txBox="1"/>
          <p:nvPr/>
        </p:nvSpPr>
        <p:spPr>
          <a:xfrm>
            <a:off x="838200" y="1828800"/>
            <a:ext cx="7391400" cy="954107"/>
          </a:xfrm>
          <a:prstGeom prst="rect">
            <a:avLst/>
          </a:prstGeom>
          <a:noFill/>
        </p:spPr>
        <p:txBody>
          <a:bodyPr wrap="square" rtlCol="0">
            <a:spAutoFit/>
          </a:bodyPr>
          <a:lstStyle/>
          <a:p>
            <a:r>
              <a:rPr kumimoji="1" lang="en-US" altLang="ja-JP" sz="2800" dirty="0" smtClean="0"/>
              <a:t>①</a:t>
            </a:r>
            <a:r>
              <a:rPr kumimoji="1" lang="ja-JP" altLang="en-US" sz="2800" dirty="0" smtClean="0"/>
              <a:t>需要家の電力消費をリアルタイムに制御し、需要側の支払いや供給側の発電費用を</a:t>
            </a:r>
            <a:r>
              <a:rPr lang="ja-JP" altLang="en-US" sz="2800" dirty="0" smtClean="0"/>
              <a:t>抑制</a:t>
            </a:r>
            <a:endParaRPr kumimoji="1" lang="ja-JP" altLang="en-US" sz="2800" dirty="0"/>
          </a:p>
        </p:txBody>
      </p:sp>
      <p:sp>
        <p:nvSpPr>
          <p:cNvPr id="5" name="TextBox 4"/>
          <p:cNvSpPr txBox="1"/>
          <p:nvPr/>
        </p:nvSpPr>
        <p:spPr>
          <a:xfrm>
            <a:off x="838200" y="3200400"/>
            <a:ext cx="7696200" cy="954107"/>
          </a:xfrm>
          <a:prstGeom prst="rect">
            <a:avLst/>
          </a:prstGeom>
          <a:noFill/>
        </p:spPr>
        <p:txBody>
          <a:bodyPr wrap="square" rtlCol="0">
            <a:spAutoFit/>
          </a:bodyPr>
          <a:lstStyle/>
          <a:p>
            <a:r>
              <a:rPr kumimoji="1" lang="en-US" altLang="ja-JP" sz="2800" dirty="0" smtClean="0"/>
              <a:t>②</a:t>
            </a:r>
            <a:r>
              <a:rPr kumimoji="1" lang="ja-JP" altLang="en-US" sz="2800" dirty="0" smtClean="0"/>
              <a:t>電力消費の「見える化」を通じて消費者の省エネへの意識を高め、ピーク時の電力需要を削減</a:t>
            </a:r>
            <a:endParaRPr kumimoji="1" lang="ja-JP" altLang="en-US" sz="2800" dirty="0"/>
          </a:p>
        </p:txBody>
      </p:sp>
      <p:sp>
        <p:nvSpPr>
          <p:cNvPr id="6" name="TextBox 5"/>
          <p:cNvSpPr txBox="1"/>
          <p:nvPr/>
        </p:nvSpPr>
        <p:spPr>
          <a:xfrm>
            <a:off x="838200" y="4572000"/>
            <a:ext cx="7924800" cy="954107"/>
          </a:xfrm>
          <a:prstGeom prst="rect">
            <a:avLst/>
          </a:prstGeom>
          <a:noFill/>
        </p:spPr>
        <p:txBody>
          <a:bodyPr wrap="square" rtlCol="0">
            <a:spAutoFit/>
          </a:bodyPr>
          <a:lstStyle/>
          <a:p>
            <a:r>
              <a:rPr kumimoji="1" lang="en-US" altLang="ja-JP" sz="2800" dirty="0" smtClean="0"/>
              <a:t>③</a:t>
            </a:r>
            <a:r>
              <a:rPr kumimoji="1" lang="ja-JP" altLang="en-US" sz="2800" dirty="0" smtClean="0"/>
              <a:t>需要側の環境意識を高め、再生可能エネルギーの導入を促進し、地球環境問題の解決に貢献</a:t>
            </a:r>
            <a:endParaRPr kumimoji="1" lang="ja-JP" alt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一般家庭の例</a:t>
            </a:r>
            <a:endParaRPr lang="ja-JP" altLang="en-US" dirty="0"/>
          </a:p>
        </p:txBody>
      </p:sp>
      <p:sp>
        <p:nvSpPr>
          <p:cNvPr id="4" name="TextBox 3"/>
          <p:cNvSpPr txBox="1"/>
          <p:nvPr/>
        </p:nvSpPr>
        <p:spPr>
          <a:xfrm>
            <a:off x="533400" y="1676400"/>
            <a:ext cx="8077200" cy="830997"/>
          </a:xfrm>
          <a:prstGeom prst="rect">
            <a:avLst/>
          </a:prstGeom>
          <a:noFill/>
        </p:spPr>
        <p:txBody>
          <a:bodyPr wrap="square" rtlCol="0">
            <a:spAutoFit/>
          </a:bodyPr>
          <a:lstStyle/>
          <a:p>
            <a:r>
              <a:rPr kumimoji="1" lang="en-US" altLang="ja-JP" sz="2400" dirty="0" smtClean="0"/>
              <a:t>◎</a:t>
            </a:r>
            <a:r>
              <a:rPr lang="ja-JP" altLang="en-US" sz="2400" dirty="0" smtClean="0"/>
              <a:t>スマートメーターを通じて省エネの助言を受けたり、エアコン温度設定など機器の自動制御が可能な</a:t>
            </a:r>
            <a:r>
              <a:rPr lang="en-US" altLang="ja-JP" sz="2400" dirty="0" smtClean="0"/>
              <a:t>HEMS</a:t>
            </a:r>
            <a:r>
              <a:rPr lang="ja-JP" altLang="en-US" sz="2400" dirty="0" smtClean="0"/>
              <a:t>も導入できる</a:t>
            </a:r>
            <a:endParaRPr kumimoji="1" lang="ja-JP" altLang="en-US" sz="2400" dirty="0"/>
          </a:p>
        </p:txBody>
      </p:sp>
      <p:sp>
        <p:nvSpPr>
          <p:cNvPr id="5" name="TextBox 4"/>
          <p:cNvSpPr txBox="1"/>
          <p:nvPr/>
        </p:nvSpPr>
        <p:spPr>
          <a:xfrm>
            <a:off x="533400" y="3048000"/>
            <a:ext cx="7924800" cy="461665"/>
          </a:xfrm>
          <a:prstGeom prst="rect">
            <a:avLst/>
          </a:prstGeom>
          <a:noFill/>
        </p:spPr>
        <p:txBody>
          <a:bodyPr wrap="square" rtlCol="0">
            <a:spAutoFit/>
          </a:bodyPr>
          <a:lstStyle/>
          <a:p>
            <a:r>
              <a:rPr lang="en-US" altLang="ja-JP" sz="2400" dirty="0" smtClean="0"/>
              <a:t>◎</a:t>
            </a:r>
            <a:r>
              <a:rPr lang="ja-JP" altLang="en-US" sz="2400" dirty="0" smtClean="0"/>
              <a:t>電力需給の逼迫を反映した変動電気料金を組み合わせ</a:t>
            </a:r>
            <a:endParaRPr kumimoji="1" lang="ja-JP" altLang="en-US" sz="2400" dirty="0"/>
          </a:p>
        </p:txBody>
      </p:sp>
      <p:sp>
        <p:nvSpPr>
          <p:cNvPr id="6" name="TextBox 5"/>
          <p:cNvSpPr txBox="1"/>
          <p:nvPr/>
        </p:nvSpPr>
        <p:spPr>
          <a:xfrm>
            <a:off x="533400" y="4038600"/>
            <a:ext cx="7772400" cy="830997"/>
          </a:xfrm>
          <a:prstGeom prst="rect">
            <a:avLst/>
          </a:prstGeom>
          <a:noFill/>
        </p:spPr>
        <p:txBody>
          <a:bodyPr wrap="square" rtlCol="0">
            <a:spAutoFit/>
          </a:bodyPr>
          <a:lstStyle/>
          <a:p>
            <a:r>
              <a:rPr kumimoji="1" lang="en-US" altLang="ja-JP" sz="2400" dirty="0" smtClean="0"/>
              <a:t>◎</a:t>
            </a:r>
            <a:r>
              <a:rPr kumimoji="1" lang="ja-JP" altLang="en-US" sz="2400" dirty="0" smtClean="0"/>
              <a:t>太陽光発電を設置すれば、家庭の消費電力の大部分を自家発電で貯蓄。売電によって収入が得られることもある</a:t>
            </a:r>
            <a:endParaRPr kumimoji="1" lang="ja-JP" altLang="en-US" sz="2400" dirty="0"/>
          </a:p>
        </p:txBody>
      </p:sp>
      <p:sp>
        <p:nvSpPr>
          <p:cNvPr id="7" name="TextBox 6"/>
          <p:cNvSpPr txBox="1"/>
          <p:nvPr/>
        </p:nvSpPr>
        <p:spPr>
          <a:xfrm>
            <a:off x="533400" y="5334000"/>
            <a:ext cx="7848600" cy="830997"/>
          </a:xfrm>
          <a:prstGeom prst="rect">
            <a:avLst/>
          </a:prstGeom>
          <a:noFill/>
        </p:spPr>
        <p:txBody>
          <a:bodyPr wrap="square" rtlCol="0">
            <a:spAutoFit/>
          </a:bodyPr>
          <a:lstStyle/>
          <a:p>
            <a:r>
              <a:rPr kumimoji="1" lang="en-US" altLang="ja-JP" sz="2400" dirty="0" smtClean="0"/>
              <a:t>◎</a:t>
            </a:r>
            <a:r>
              <a:rPr kumimoji="1" lang="ja-JP" altLang="en-US" sz="2400" dirty="0" smtClean="0"/>
              <a:t>電気自動車やプラグインハイブリッド自動車は家庭向け蓄電池にもなる</a:t>
            </a:r>
            <a:endParaRPr kumimoji="1" lang="ja-JP" altLang="en-U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スマートコミュニティ　イメージ図</a:t>
            </a:r>
            <a:endParaRPr lang="ja-JP" altLang="en-US" dirty="0"/>
          </a:p>
        </p:txBody>
      </p:sp>
      <p:pic>
        <p:nvPicPr>
          <p:cNvPr id="4" name="図 3" descr="イメージ図.jpg"/>
          <p:cNvPicPr>
            <a:picLocks noChangeAspect="1"/>
          </p:cNvPicPr>
          <p:nvPr/>
        </p:nvPicPr>
        <p:blipFill>
          <a:blip r:embed="rId2" cstate="print"/>
          <a:stretch>
            <a:fillRect/>
          </a:stretch>
        </p:blipFill>
        <p:spPr>
          <a:xfrm>
            <a:off x="1371600" y="1371600"/>
            <a:ext cx="6477000" cy="4841558"/>
          </a:xfrm>
          <a:prstGeom prst="rect">
            <a:avLst/>
          </a:prstGeom>
        </p:spPr>
      </p:pic>
      <p:sp>
        <p:nvSpPr>
          <p:cNvPr id="5" name="TextBox 4"/>
          <p:cNvSpPr txBox="1"/>
          <p:nvPr/>
        </p:nvSpPr>
        <p:spPr>
          <a:xfrm>
            <a:off x="3581400" y="6172200"/>
            <a:ext cx="5410200" cy="381000"/>
          </a:xfrm>
          <a:prstGeom prst="rect">
            <a:avLst/>
          </a:prstGeom>
          <a:noFill/>
        </p:spPr>
        <p:txBody>
          <a:bodyPr wrap="square" rtlCol="0">
            <a:spAutoFit/>
          </a:bodyPr>
          <a:lstStyle/>
          <a:p>
            <a:r>
              <a:rPr kumimoji="1" lang="ja-JP" altLang="en-US" dirty="0" smtClean="0"/>
              <a:t>出典：</a:t>
            </a:r>
            <a:r>
              <a:rPr lang="ja-JP" altLang="en-US" dirty="0" smtClean="0"/>
              <a:t>新エネルギー・産業技術総合開発機構（</a:t>
            </a:r>
            <a:r>
              <a:rPr lang="en-US" altLang="ja-JP" dirty="0" smtClean="0"/>
              <a:t>NEDO</a:t>
            </a:r>
            <a:r>
              <a:rPr lang="ja-JP" altLang="en-US" dirty="0" smtClean="0"/>
              <a:t>）</a:t>
            </a:r>
            <a:endParaRPr kumimoji="1" lang="ja-JP"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被災地復興への取り組み</a:t>
            </a:r>
            <a:endParaRPr lang="ja-JP" altLang="en-US" dirty="0"/>
          </a:p>
        </p:txBody>
      </p:sp>
      <p:sp>
        <p:nvSpPr>
          <p:cNvPr id="4" name="TextBox 3"/>
          <p:cNvSpPr txBox="1"/>
          <p:nvPr/>
        </p:nvSpPr>
        <p:spPr>
          <a:xfrm>
            <a:off x="762000" y="1905000"/>
            <a:ext cx="7543800" cy="830997"/>
          </a:xfrm>
          <a:prstGeom prst="rect">
            <a:avLst/>
          </a:prstGeom>
          <a:noFill/>
        </p:spPr>
        <p:txBody>
          <a:bodyPr wrap="square" rtlCol="0">
            <a:spAutoFit/>
          </a:bodyPr>
          <a:lstStyle/>
          <a:p>
            <a:r>
              <a:rPr kumimoji="1" lang="en-US" altLang="ja-JP" sz="2400" dirty="0" smtClean="0"/>
              <a:t>◎NEC</a:t>
            </a:r>
            <a:r>
              <a:rPr kumimoji="1" lang="ja-JP" altLang="en-US" sz="2400" dirty="0" smtClean="0"/>
              <a:t>は情報提供を通じた高齢者の孤立防止、津波で被害を受けた塩害土壌の改良を目指す</a:t>
            </a:r>
            <a:endParaRPr kumimoji="1" lang="ja-JP" altLang="en-US" sz="2400" dirty="0"/>
          </a:p>
        </p:txBody>
      </p:sp>
      <p:sp>
        <p:nvSpPr>
          <p:cNvPr id="5" name="TextBox 4"/>
          <p:cNvSpPr txBox="1"/>
          <p:nvPr/>
        </p:nvSpPr>
        <p:spPr>
          <a:xfrm>
            <a:off x="762000" y="3124200"/>
            <a:ext cx="7543800" cy="830997"/>
          </a:xfrm>
          <a:prstGeom prst="rect">
            <a:avLst/>
          </a:prstGeom>
          <a:noFill/>
        </p:spPr>
        <p:txBody>
          <a:bodyPr wrap="square" rtlCol="0">
            <a:spAutoFit/>
          </a:bodyPr>
          <a:lstStyle/>
          <a:p>
            <a:r>
              <a:rPr lang="en-US" altLang="ja-JP" sz="2400" dirty="0" smtClean="0"/>
              <a:t>◎</a:t>
            </a:r>
            <a:r>
              <a:rPr lang="ja-JP" altLang="en-US" sz="2400" dirty="0" smtClean="0"/>
              <a:t>富士通はスマートグリッドを整備し、天候によって出力が不安定になりがちな自然エネルギーを柔軟に活用</a:t>
            </a:r>
            <a:endParaRPr lang="en-US" altLang="ja-JP" sz="2400" dirty="0" smtClean="0"/>
          </a:p>
          <a:p>
            <a:endParaRPr lang="en-US" altLang="ja-JP" dirty="0" smtClean="0"/>
          </a:p>
        </p:txBody>
      </p:sp>
      <p:sp>
        <p:nvSpPr>
          <p:cNvPr id="6" name="TextBox 5"/>
          <p:cNvSpPr txBox="1"/>
          <p:nvPr/>
        </p:nvSpPr>
        <p:spPr>
          <a:xfrm>
            <a:off x="838200" y="4419600"/>
            <a:ext cx="7620000" cy="1200328"/>
          </a:xfrm>
          <a:prstGeom prst="rect">
            <a:avLst/>
          </a:prstGeom>
          <a:noFill/>
        </p:spPr>
        <p:txBody>
          <a:bodyPr wrap="square" rtlCol="0">
            <a:spAutoFit/>
          </a:bodyPr>
          <a:lstStyle/>
          <a:p>
            <a:r>
              <a:rPr kumimoji="1" lang="en-US" altLang="ja-JP" sz="2400" dirty="0" smtClean="0"/>
              <a:t>◎</a:t>
            </a:r>
            <a:r>
              <a:rPr kumimoji="1" lang="ja-JP" altLang="en-US" sz="2400" dirty="0" smtClean="0"/>
              <a:t>パナソニックは自社工場跡地でプロジェクトを進めている。すべての住宅に太陽光発電システム</a:t>
            </a:r>
            <a:r>
              <a:rPr lang="ja-JP" altLang="en-US" sz="2400" dirty="0" smtClean="0"/>
              <a:t>や蓄電池を設置。街全体の</a:t>
            </a:r>
            <a:r>
              <a:rPr lang="en-US" altLang="ja-JP" sz="2400" dirty="0" smtClean="0"/>
              <a:t>CO2</a:t>
            </a:r>
            <a:r>
              <a:rPr lang="ja-JP" altLang="en-US" sz="2400" dirty="0" smtClean="0"/>
              <a:t>排出量を</a:t>
            </a:r>
            <a:r>
              <a:rPr lang="en-US" altLang="ja-JP" sz="2400" dirty="0" smtClean="0"/>
              <a:t>1990</a:t>
            </a:r>
            <a:r>
              <a:rPr lang="ja-JP" altLang="en-US" sz="2400" dirty="0" smtClean="0"/>
              <a:t>年比で</a:t>
            </a:r>
            <a:r>
              <a:rPr lang="en-US" altLang="ja-JP" sz="2400" dirty="0" smtClean="0"/>
              <a:t>7</a:t>
            </a:r>
            <a:r>
              <a:rPr lang="ja-JP" altLang="en-US" sz="2400" dirty="0" smtClean="0"/>
              <a:t>割の削減を目指す</a:t>
            </a:r>
            <a:endParaRPr kumimoji="1" lang="ja-JP" alt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日本産業にも期待</a:t>
            </a:r>
            <a:r>
              <a:rPr lang="en-US" altLang="ja-JP" dirty="0" smtClean="0"/>
              <a:t/>
            </a:r>
            <a:br>
              <a:rPr lang="en-US" altLang="ja-JP" dirty="0" smtClean="0"/>
            </a:br>
            <a:endParaRPr lang="ja-JP" altLang="en-US" dirty="0"/>
          </a:p>
        </p:txBody>
      </p:sp>
      <p:graphicFrame>
        <p:nvGraphicFramePr>
          <p:cNvPr id="4" name="グラフ 3"/>
          <p:cNvGraphicFramePr/>
          <p:nvPr/>
        </p:nvGraphicFramePr>
        <p:xfrm>
          <a:off x="2514600" y="25908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743200" y="3276600"/>
            <a:ext cx="685800" cy="338554"/>
          </a:xfrm>
          <a:prstGeom prst="rect">
            <a:avLst/>
          </a:prstGeom>
          <a:noFill/>
        </p:spPr>
        <p:txBody>
          <a:bodyPr wrap="square" rtlCol="0">
            <a:spAutoFit/>
          </a:bodyPr>
          <a:lstStyle/>
          <a:p>
            <a:r>
              <a:rPr kumimoji="1" lang="ja-JP" altLang="en-US" sz="1600" dirty="0" smtClean="0"/>
              <a:t>兆円</a:t>
            </a:r>
            <a:endParaRPr kumimoji="1" lang="ja-JP" altLang="en-US" sz="1600" dirty="0"/>
          </a:p>
        </p:txBody>
      </p:sp>
      <p:sp>
        <p:nvSpPr>
          <p:cNvPr id="9" name="TextBox 8"/>
          <p:cNvSpPr txBox="1"/>
          <p:nvPr/>
        </p:nvSpPr>
        <p:spPr>
          <a:xfrm>
            <a:off x="4038600" y="6172200"/>
            <a:ext cx="5105400" cy="369332"/>
          </a:xfrm>
          <a:prstGeom prst="rect">
            <a:avLst/>
          </a:prstGeom>
          <a:noFill/>
        </p:spPr>
        <p:txBody>
          <a:bodyPr wrap="square" rtlCol="0">
            <a:spAutoFit/>
          </a:bodyPr>
          <a:lstStyle/>
          <a:p>
            <a:r>
              <a:rPr kumimoji="1" lang="ja-JP" altLang="en-US" dirty="0" smtClean="0"/>
              <a:t>出典：日本経済新聞</a:t>
            </a:r>
            <a:r>
              <a:rPr kumimoji="1" lang="en-US" altLang="ja-JP" dirty="0" smtClean="0"/>
              <a:t>(</a:t>
            </a:r>
            <a:r>
              <a:rPr kumimoji="1" lang="ja-JP" altLang="en-US" dirty="0" smtClean="0"/>
              <a:t>富士経済の資料を基に作成</a:t>
            </a:r>
            <a:r>
              <a:rPr kumimoji="1" lang="en-US" altLang="ja-JP" dirty="0" smtClean="0"/>
              <a:t>)</a:t>
            </a:r>
            <a:endParaRPr kumimoji="1" lang="ja-JP" altLang="en-US" dirty="0"/>
          </a:p>
        </p:txBody>
      </p:sp>
      <p:sp>
        <p:nvSpPr>
          <p:cNvPr id="10" name="TextBox 9"/>
          <p:cNvSpPr txBox="1"/>
          <p:nvPr/>
        </p:nvSpPr>
        <p:spPr>
          <a:xfrm>
            <a:off x="685800" y="2057400"/>
            <a:ext cx="6096000" cy="461665"/>
          </a:xfrm>
          <a:prstGeom prst="rect">
            <a:avLst/>
          </a:prstGeom>
          <a:noFill/>
        </p:spPr>
        <p:txBody>
          <a:bodyPr wrap="square" rtlCol="0">
            <a:spAutoFit/>
          </a:bodyPr>
          <a:lstStyle/>
          <a:p>
            <a:r>
              <a:rPr kumimoji="1" lang="en-US" altLang="ja-JP" sz="2400" dirty="0" smtClean="0"/>
              <a:t>◎</a:t>
            </a:r>
            <a:r>
              <a:rPr kumimoji="1" lang="ja-JP" altLang="en-US" sz="2400" dirty="0" smtClean="0"/>
              <a:t>「街づくり」が新たな輸出産業に育つ可能性</a:t>
            </a:r>
            <a:endParaRPr kumimoji="1" lang="ja-JP" altLang="en-US" sz="2400" dirty="0"/>
          </a:p>
        </p:txBody>
      </p:sp>
      <p:sp>
        <p:nvSpPr>
          <p:cNvPr id="11" name="TextBox 10"/>
          <p:cNvSpPr txBox="1"/>
          <p:nvPr/>
        </p:nvSpPr>
        <p:spPr>
          <a:xfrm>
            <a:off x="685800" y="1447800"/>
            <a:ext cx="7848600" cy="461665"/>
          </a:xfrm>
          <a:prstGeom prst="rect">
            <a:avLst/>
          </a:prstGeom>
          <a:noFill/>
        </p:spPr>
        <p:txBody>
          <a:bodyPr wrap="square" rtlCol="0">
            <a:spAutoFit/>
          </a:bodyPr>
          <a:lstStyle/>
          <a:p>
            <a:r>
              <a:rPr lang="en-US" altLang="ja-JP" sz="2400" dirty="0" smtClean="0"/>
              <a:t>◎</a:t>
            </a:r>
            <a:r>
              <a:rPr lang="ja-JP" altLang="en-US" sz="2400" dirty="0" smtClean="0"/>
              <a:t>経済成長や雇用維持には新たな輸出産業が求められる</a:t>
            </a:r>
            <a:endParaRPr kumimoji="1" lang="ja-JP" alt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４、今後の課題</a:t>
            </a:r>
            <a:endParaRPr lang="ja-JP" altLang="en-US" dirty="0"/>
          </a:p>
        </p:txBody>
      </p:sp>
      <p:sp>
        <p:nvSpPr>
          <p:cNvPr id="8" name="TextBox 7"/>
          <p:cNvSpPr txBox="1"/>
          <p:nvPr/>
        </p:nvSpPr>
        <p:spPr>
          <a:xfrm>
            <a:off x="762000" y="2057400"/>
            <a:ext cx="7620000" cy="584776"/>
          </a:xfrm>
          <a:prstGeom prst="rect">
            <a:avLst/>
          </a:prstGeom>
          <a:noFill/>
        </p:spPr>
        <p:txBody>
          <a:bodyPr wrap="square" rtlCol="0">
            <a:spAutoFit/>
          </a:bodyPr>
          <a:lstStyle/>
          <a:p>
            <a:pPr algn="ctr"/>
            <a:r>
              <a:rPr kumimoji="1" lang="en-US" altLang="ja-JP" sz="3200" dirty="0" err="1" smtClean="0">
                <a:solidFill>
                  <a:srgbClr val="FF0000"/>
                </a:solidFill>
              </a:rPr>
              <a:t>『</a:t>
            </a:r>
            <a:r>
              <a:rPr kumimoji="1" lang="ja-JP" altLang="en-US" sz="3200" dirty="0" smtClean="0">
                <a:solidFill>
                  <a:srgbClr val="FF0000"/>
                </a:solidFill>
              </a:rPr>
              <a:t>同時・同量原則の壁</a:t>
            </a:r>
            <a:r>
              <a:rPr kumimoji="1" lang="en-US" altLang="ja-JP" sz="3200" dirty="0" err="1" smtClean="0">
                <a:solidFill>
                  <a:srgbClr val="FF0000"/>
                </a:solidFill>
              </a:rPr>
              <a:t>』</a:t>
            </a:r>
            <a:endParaRPr kumimoji="1" lang="ja-JP" altLang="en-US" sz="3200" dirty="0">
              <a:solidFill>
                <a:srgbClr val="FF0000"/>
              </a:solidFill>
            </a:endParaRPr>
          </a:p>
        </p:txBody>
      </p:sp>
      <p:sp>
        <p:nvSpPr>
          <p:cNvPr id="9" name="TextBox 8"/>
          <p:cNvSpPr txBox="1"/>
          <p:nvPr/>
        </p:nvSpPr>
        <p:spPr>
          <a:xfrm>
            <a:off x="762000" y="1371600"/>
            <a:ext cx="5638800" cy="461665"/>
          </a:xfrm>
          <a:prstGeom prst="rect">
            <a:avLst/>
          </a:prstGeom>
          <a:noFill/>
        </p:spPr>
        <p:txBody>
          <a:bodyPr wrap="square" rtlCol="0">
            <a:spAutoFit/>
          </a:bodyPr>
          <a:lstStyle/>
          <a:p>
            <a:r>
              <a:rPr kumimoji="1" lang="ja-JP" altLang="en-US" sz="2400" dirty="0" smtClean="0"/>
              <a:t>・我々が調査した全てに共通する課題</a:t>
            </a:r>
            <a:endParaRPr kumimoji="1" lang="en-US" altLang="ja-JP" sz="2400" dirty="0" smtClean="0"/>
          </a:p>
          <a:p>
            <a:endParaRPr kumimoji="1" lang="ja-JP" altLang="en-US" dirty="0"/>
          </a:p>
        </p:txBody>
      </p:sp>
      <p:sp>
        <p:nvSpPr>
          <p:cNvPr id="10" name="TextBox 9"/>
          <p:cNvSpPr txBox="1"/>
          <p:nvPr/>
        </p:nvSpPr>
        <p:spPr>
          <a:xfrm>
            <a:off x="1066800" y="2971800"/>
            <a:ext cx="7239000" cy="830997"/>
          </a:xfrm>
          <a:prstGeom prst="rect">
            <a:avLst/>
          </a:prstGeom>
          <a:noFill/>
        </p:spPr>
        <p:txBody>
          <a:bodyPr wrap="square" rtlCol="0">
            <a:spAutoFit/>
          </a:bodyPr>
          <a:lstStyle/>
          <a:p>
            <a:r>
              <a:rPr lang="ja-JP" altLang="en-US" sz="2400" dirty="0" smtClean="0">
                <a:latin typeface="+mn-ea"/>
              </a:rPr>
              <a:t>電気は貯蔵できない。瞬時瞬時で需要と供給のﾊﾞﾗﾝｽが一致（ﾏｯﾁﾝｸﾞ）しないと安定供給ができない</a:t>
            </a:r>
            <a:endParaRPr lang="en-US" altLang="ja-JP" sz="2400" dirty="0" smtClean="0">
              <a:latin typeface="+mn-ea"/>
            </a:endParaRPr>
          </a:p>
          <a:p>
            <a:endParaRPr kumimoji="1" lang="ja-JP" altLang="en-US" dirty="0"/>
          </a:p>
        </p:txBody>
      </p:sp>
      <p:sp>
        <p:nvSpPr>
          <p:cNvPr id="6" name="TextBox 5"/>
          <p:cNvSpPr txBox="1"/>
          <p:nvPr/>
        </p:nvSpPr>
        <p:spPr>
          <a:xfrm>
            <a:off x="1143000" y="4038600"/>
            <a:ext cx="6172200" cy="707886"/>
          </a:xfrm>
          <a:prstGeom prst="rect">
            <a:avLst/>
          </a:prstGeom>
          <a:noFill/>
        </p:spPr>
        <p:txBody>
          <a:bodyPr wrap="square" rtlCol="0">
            <a:spAutoFit/>
          </a:bodyPr>
          <a:lstStyle/>
          <a:p>
            <a:r>
              <a:rPr lang="ja-JP" altLang="en-US" sz="2400" dirty="0" smtClean="0"/>
              <a:t>その結果、</a:t>
            </a:r>
            <a:r>
              <a:rPr lang="ja-JP" altLang="en-US" sz="4000" dirty="0" smtClean="0"/>
              <a:t>大規模な停電発生</a:t>
            </a:r>
            <a:r>
              <a:rPr lang="en-US" altLang="ja-JP" sz="4000" dirty="0" smtClean="0"/>
              <a:t>!!</a:t>
            </a:r>
            <a:endParaRPr kumimoji="1" lang="ja-JP" altLang="en-US" sz="4000" dirty="0"/>
          </a:p>
        </p:txBody>
      </p:sp>
      <p:sp>
        <p:nvSpPr>
          <p:cNvPr id="7" name="TextBox 6"/>
          <p:cNvSpPr txBox="1"/>
          <p:nvPr/>
        </p:nvSpPr>
        <p:spPr>
          <a:xfrm>
            <a:off x="3048000" y="5638800"/>
            <a:ext cx="2971800" cy="707886"/>
          </a:xfrm>
          <a:prstGeom prst="rect">
            <a:avLst/>
          </a:prstGeom>
          <a:noFill/>
        </p:spPr>
        <p:txBody>
          <a:bodyPr wrap="square" rtlCol="0">
            <a:spAutoFit/>
          </a:bodyPr>
          <a:lstStyle/>
          <a:p>
            <a:r>
              <a:rPr lang="ja-JP" altLang="en-US" sz="4000" dirty="0" smtClean="0">
                <a:solidFill>
                  <a:srgbClr val="0000FF"/>
                </a:solidFill>
              </a:rPr>
              <a:t>蓄電池</a:t>
            </a:r>
            <a:r>
              <a:rPr lang="ja-JP" altLang="en-US" sz="3200" dirty="0" smtClean="0"/>
              <a:t>の普及</a:t>
            </a:r>
            <a:endParaRPr kumimoji="1" lang="ja-JP" altLang="en-US" sz="3200" dirty="0">
              <a:solidFill>
                <a:srgbClr val="0000FF"/>
              </a:solidFill>
            </a:endParaRPr>
          </a:p>
        </p:txBody>
      </p:sp>
      <p:sp>
        <p:nvSpPr>
          <p:cNvPr id="11" name="TextBox 10"/>
          <p:cNvSpPr txBox="1"/>
          <p:nvPr/>
        </p:nvSpPr>
        <p:spPr>
          <a:xfrm>
            <a:off x="990600" y="4953000"/>
            <a:ext cx="3124200" cy="461665"/>
          </a:xfrm>
          <a:prstGeom prst="rect">
            <a:avLst/>
          </a:prstGeom>
          <a:noFill/>
        </p:spPr>
        <p:txBody>
          <a:bodyPr wrap="square" rtlCol="0">
            <a:spAutoFit/>
          </a:bodyPr>
          <a:lstStyle/>
          <a:p>
            <a:r>
              <a:rPr kumimoji="1" lang="ja-JP" altLang="en-US" sz="2400" dirty="0" smtClean="0"/>
              <a:t>解決策の一つとして、</a:t>
            </a:r>
            <a:endParaRPr kumimoji="1" lang="ja-JP" alt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52251"/>
            <a:ext cx="8229600" cy="1143000"/>
          </a:xfrm>
        </p:spPr>
        <p:txBody>
          <a:bodyPr/>
          <a:lstStyle/>
          <a:p>
            <a:pPr algn="l"/>
            <a:r>
              <a:rPr kumimoji="1" lang="ja-JP" altLang="en-US" dirty="0" smtClean="0"/>
              <a:t>参考文献（</a:t>
            </a:r>
            <a:r>
              <a:rPr kumimoji="1" lang="en-US" altLang="ja-JP" dirty="0" smtClean="0"/>
              <a:t>URL</a:t>
            </a:r>
            <a:r>
              <a:rPr kumimoji="1" lang="ja-JP" altLang="en-US" dirty="0" smtClean="0"/>
              <a:t>）</a:t>
            </a:r>
            <a:endParaRPr kumimoji="1" lang="ja-JP" altLang="en-US" dirty="0"/>
          </a:p>
        </p:txBody>
      </p:sp>
      <p:sp>
        <p:nvSpPr>
          <p:cNvPr id="3" name="コンテンツ プレースホルダー 2"/>
          <p:cNvSpPr>
            <a:spLocks noGrp="1"/>
          </p:cNvSpPr>
          <p:nvPr>
            <p:ph idx="1"/>
          </p:nvPr>
        </p:nvSpPr>
        <p:spPr>
          <a:xfrm>
            <a:off x="179511" y="1347724"/>
            <a:ext cx="8713881" cy="5280504"/>
          </a:xfrm>
        </p:spPr>
        <p:txBody>
          <a:bodyPr>
            <a:normAutofit/>
          </a:bodyPr>
          <a:lstStyle/>
          <a:p>
            <a:pPr lvl="0"/>
            <a:r>
              <a:rPr lang="ja-JP" altLang="en-US" sz="2400" b="1" dirty="0">
                <a:solidFill>
                  <a:prstClr val="black"/>
                </a:solidFill>
              </a:rPr>
              <a:t>経済</a:t>
            </a:r>
            <a:r>
              <a:rPr lang="ja-JP" altLang="en-US" sz="2400" b="1" dirty="0" smtClean="0">
                <a:solidFill>
                  <a:prstClr val="black"/>
                </a:solidFill>
              </a:rPr>
              <a:t>産業省　次</a:t>
            </a:r>
            <a:r>
              <a:rPr lang="ja-JP" altLang="en-US" sz="2400" b="1" dirty="0">
                <a:solidFill>
                  <a:prstClr val="black"/>
                </a:solidFill>
              </a:rPr>
              <a:t>世代自動車戦略</a:t>
            </a:r>
            <a:r>
              <a:rPr lang="en-US" altLang="ja-JP" sz="2400" b="1" dirty="0" smtClean="0">
                <a:solidFill>
                  <a:prstClr val="black"/>
                </a:solidFill>
              </a:rPr>
              <a:t>2010</a:t>
            </a:r>
            <a:endParaRPr lang="en-US" altLang="ja-JP" sz="2400" b="1" dirty="0">
              <a:solidFill>
                <a:prstClr val="black"/>
              </a:solidFill>
            </a:endParaRPr>
          </a:p>
          <a:p>
            <a:pPr marL="0" lvl="0" indent="0">
              <a:buNone/>
            </a:pPr>
            <a:r>
              <a:rPr lang="en-US" altLang="ja-JP" sz="1700" b="1" dirty="0">
                <a:solidFill>
                  <a:prstClr val="black"/>
                </a:solidFill>
                <a:hlinkClick r:id="rId2"/>
              </a:rPr>
              <a:t>http://www.meti.go.jp/press/20100412002/20100412002.html</a:t>
            </a:r>
            <a:endParaRPr lang="en-US" altLang="ja-JP" sz="1700" b="1" dirty="0">
              <a:solidFill>
                <a:prstClr val="black"/>
              </a:solidFill>
            </a:endParaRPr>
          </a:p>
          <a:p>
            <a:pPr marL="0" lvl="0" indent="0">
              <a:buNone/>
            </a:pPr>
            <a:r>
              <a:rPr lang="en-US" altLang="ja-JP" sz="1700" b="1" dirty="0">
                <a:solidFill>
                  <a:prstClr val="black"/>
                </a:solidFill>
                <a:hlinkClick r:id="rId3"/>
              </a:rPr>
              <a:t>http://www.meti.go.jp/press/20100412002/20100412002-2.pdf</a:t>
            </a:r>
            <a:r>
              <a:rPr lang="ja-JP" altLang="en-US" sz="1900" b="1" dirty="0">
                <a:solidFill>
                  <a:prstClr val="black"/>
                </a:solidFill>
              </a:rPr>
              <a:t>（概要）</a:t>
            </a:r>
            <a:endParaRPr lang="en-US" altLang="ja-JP" sz="1900" b="1" dirty="0">
              <a:solidFill>
                <a:prstClr val="black"/>
              </a:solidFill>
            </a:endParaRPr>
          </a:p>
          <a:p>
            <a:pPr marL="0" lvl="0" indent="0">
              <a:buNone/>
            </a:pPr>
            <a:r>
              <a:rPr lang="en-US" altLang="ja-JP" sz="1700" b="1" dirty="0">
                <a:solidFill>
                  <a:prstClr val="black"/>
                </a:solidFill>
                <a:hlinkClick r:id="rId4"/>
              </a:rPr>
              <a:t>http://www.meti.go.jp/press/20100412002/20100412002-3.pdf</a:t>
            </a:r>
            <a:r>
              <a:rPr lang="ja-JP" altLang="en-US" sz="1900" b="1" dirty="0">
                <a:solidFill>
                  <a:prstClr val="black"/>
                </a:solidFill>
              </a:rPr>
              <a:t>（経緯と今後</a:t>
            </a:r>
            <a:r>
              <a:rPr lang="ja-JP" altLang="en-US" sz="1900" b="1" dirty="0" smtClean="0">
                <a:solidFill>
                  <a:prstClr val="black"/>
                </a:solidFill>
              </a:rPr>
              <a:t>）</a:t>
            </a:r>
            <a:endParaRPr lang="en-US" altLang="ja-JP" sz="1900" b="1" dirty="0" smtClean="0">
              <a:solidFill>
                <a:prstClr val="black"/>
              </a:solidFill>
            </a:endParaRPr>
          </a:p>
          <a:p>
            <a:pPr marL="0" lvl="0" indent="0">
              <a:buNone/>
            </a:pPr>
            <a:endParaRPr lang="en-US" altLang="ja-JP" sz="1000" b="1" dirty="0" smtClean="0">
              <a:solidFill>
                <a:prstClr val="black"/>
              </a:solidFill>
            </a:endParaRPr>
          </a:p>
          <a:p>
            <a:pPr marL="0" lvl="0" indent="0">
              <a:buNone/>
            </a:pPr>
            <a:endParaRPr lang="en-US" altLang="ja-JP" sz="1000" b="1" dirty="0">
              <a:solidFill>
                <a:prstClr val="black"/>
              </a:solidFill>
            </a:endParaRPr>
          </a:p>
          <a:p>
            <a:pPr lvl="0"/>
            <a:r>
              <a:rPr lang="ja-JP" altLang="en-US" sz="2400" b="1" dirty="0">
                <a:solidFill>
                  <a:prstClr val="black"/>
                </a:solidFill>
              </a:rPr>
              <a:t>トヨタホーム株式会社</a:t>
            </a:r>
            <a:endParaRPr lang="en-US" altLang="ja-JP" sz="2400" b="1" dirty="0">
              <a:solidFill>
                <a:prstClr val="black"/>
              </a:solidFill>
            </a:endParaRPr>
          </a:p>
          <a:p>
            <a:pPr marL="0" lvl="0" indent="0">
              <a:buNone/>
            </a:pPr>
            <a:r>
              <a:rPr lang="en-US" altLang="ja-JP" sz="1600" b="1" dirty="0">
                <a:solidFill>
                  <a:prstClr val="black"/>
                </a:solidFill>
                <a:hlinkClick r:id="rId5"/>
              </a:rPr>
              <a:t>http://www.toyotahome.co.jp/</a:t>
            </a:r>
            <a:endParaRPr lang="en-US" altLang="ja-JP" sz="1600" b="1" dirty="0">
              <a:solidFill>
                <a:prstClr val="black"/>
              </a:solidFill>
            </a:endParaRPr>
          </a:p>
          <a:p>
            <a:pPr marL="0" lvl="0" indent="0">
              <a:buNone/>
            </a:pPr>
            <a:r>
              <a:rPr lang="en-US" altLang="ja-JP" sz="1600" b="1" dirty="0">
                <a:solidFill>
                  <a:prstClr val="black"/>
                </a:solidFill>
                <a:hlinkClick r:id="rId6"/>
              </a:rPr>
              <a:t>http://www.toyotahome.co.jp/smarthouse/</a:t>
            </a:r>
            <a:endParaRPr lang="en-US" altLang="ja-JP" sz="1600" b="1" dirty="0">
              <a:solidFill>
                <a:prstClr val="black"/>
              </a:solidFill>
            </a:endParaRPr>
          </a:p>
          <a:p>
            <a:pPr marL="0" lvl="0" indent="0">
              <a:buNone/>
            </a:pPr>
            <a:r>
              <a:rPr lang="en-US" altLang="ja-JP" sz="1600" b="1" dirty="0">
                <a:solidFill>
                  <a:prstClr val="black"/>
                </a:solidFill>
                <a:hlinkClick r:id="rId7"/>
              </a:rPr>
              <a:t>http://www.toyotahome.co.jp/smarthouse/index2.html</a:t>
            </a:r>
            <a:endParaRPr lang="en-US" altLang="ja-JP" sz="1600" b="1" dirty="0">
              <a:solidFill>
                <a:prstClr val="black"/>
              </a:solidFill>
            </a:endParaRPr>
          </a:p>
          <a:p>
            <a:pPr marL="0" lvl="0" indent="0">
              <a:buNone/>
            </a:pPr>
            <a:endParaRPr lang="en-US" altLang="ja-JP" sz="1000" b="1" dirty="0" smtClean="0">
              <a:solidFill>
                <a:prstClr val="black"/>
              </a:solidFill>
            </a:endParaRPr>
          </a:p>
          <a:p>
            <a:pPr marL="0" lvl="0" indent="0">
              <a:buNone/>
            </a:pPr>
            <a:endParaRPr lang="en-US" altLang="ja-JP" sz="1000" b="1" dirty="0" smtClean="0">
              <a:solidFill>
                <a:prstClr val="black"/>
              </a:solidFill>
            </a:endParaRPr>
          </a:p>
          <a:p>
            <a:pPr marL="0" lvl="0" indent="0">
              <a:buNone/>
            </a:pPr>
            <a:endParaRPr lang="en-US" altLang="ja-JP" sz="1000" b="1" dirty="0" smtClean="0">
              <a:solidFill>
                <a:prstClr val="black"/>
              </a:solidFill>
            </a:endParaRPr>
          </a:p>
          <a:p>
            <a:pPr lvl="0"/>
            <a:r>
              <a:rPr lang="ja-JP" altLang="en-US" sz="2400" b="1" dirty="0">
                <a:solidFill>
                  <a:prstClr val="black"/>
                </a:solidFill>
              </a:rPr>
              <a:t>トヨタメディアサービス株式会社</a:t>
            </a:r>
            <a:endParaRPr lang="en-US" altLang="ja-JP" sz="2400" b="1" dirty="0">
              <a:solidFill>
                <a:prstClr val="black"/>
              </a:solidFill>
            </a:endParaRPr>
          </a:p>
          <a:p>
            <a:pPr marL="0" lvl="0" indent="0">
              <a:buNone/>
            </a:pPr>
            <a:r>
              <a:rPr lang="en-US" altLang="ja-JP" sz="1700" b="1" dirty="0">
                <a:solidFill>
                  <a:prstClr val="black"/>
                </a:solidFill>
                <a:hlinkClick r:id="rId8"/>
              </a:rPr>
              <a:t>http://www.toyota-ms.co.jp/</a:t>
            </a:r>
            <a:endParaRPr lang="en-US" altLang="ja-JP" sz="1700" b="1" dirty="0">
              <a:solidFill>
                <a:prstClr val="black"/>
              </a:solidFill>
            </a:endParaRPr>
          </a:p>
          <a:p>
            <a:pPr marL="0" lvl="0" indent="0">
              <a:buNone/>
            </a:pPr>
            <a:endParaRPr lang="en-US" altLang="ja-JP" sz="1900" b="1" dirty="0">
              <a:solidFill>
                <a:prstClr val="black"/>
              </a:solidFill>
            </a:endParaRPr>
          </a:p>
          <a:p>
            <a:pPr marL="0" indent="0">
              <a:buNone/>
            </a:pPr>
            <a:endParaRPr kumimoji="1" lang="ja-JP" altLang="en-US" dirty="0"/>
          </a:p>
        </p:txBody>
      </p:sp>
      <p:sp>
        <p:nvSpPr>
          <p:cNvPr id="7" name="テキスト ボックス 6"/>
          <p:cNvSpPr txBox="1"/>
          <p:nvPr/>
        </p:nvSpPr>
        <p:spPr>
          <a:xfrm>
            <a:off x="5768877" y="6267552"/>
            <a:ext cx="3096344" cy="369332"/>
          </a:xfrm>
          <a:prstGeom prst="rect">
            <a:avLst/>
          </a:prstGeom>
          <a:noFill/>
        </p:spPr>
        <p:txBody>
          <a:bodyPr wrap="square" rtlCol="0">
            <a:spAutoFit/>
          </a:bodyPr>
          <a:lstStyle/>
          <a:p>
            <a:r>
              <a:rPr lang="ja-JP" altLang="en-US" b="1" i="1" dirty="0" smtClean="0"/>
              <a:t>トヨタ　エスティマハイブリッド</a:t>
            </a:r>
            <a:endParaRPr kumimoji="1" lang="ja-JP" altLang="en-US" b="1" i="1" dirty="0"/>
          </a:p>
        </p:txBody>
      </p:sp>
      <p:pic>
        <p:nvPicPr>
          <p:cNvPr id="2050" name="Picture 2" descr="D:\Users\NGUUSER\Pictures\エスティマハイブリッド.jpg"/>
          <p:cNvPicPr>
            <a:picLocks noChangeAspect="1" noChangeArrowheads="1"/>
          </p:cNvPicPr>
          <p:nvPr/>
        </p:nvPicPr>
        <p:blipFill>
          <a:blip r:embed="rId9" cstate="print">
            <a:extLst>
              <a:ext uri="{BEBA8EAE-BF5A-486C-A8C5-ECC9F3942E4B}">
                <a14:imgProps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14:imgLayer r:embed="rId10">
                    <a14:imgEffect>
                      <a14:sharpenSoften amount="27000"/>
                    </a14:imgEffect>
                  </a14:imgLayer>
                </a14:imgProps>
              </a:ext>
              <a:ext uri="{28A0092B-C50C-407E-A947-70E740481C1C}">
                <a14:useLocalDpi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0"/>
              </a:ext>
            </a:extLst>
          </a:blip>
          <a:srcRect/>
          <a:stretch>
            <a:fillRect/>
          </a:stretch>
        </p:blipFill>
        <p:spPr bwMode="auto">
          <a:xfrm>
            <a:off x="5148063" y="4347664"/>
            <a:ext cx="3921515" cy="1942202"/>
          </a:xfrm>
          <a:prstGeom prst="rect">
            <a:avLst/>
          </a:prstGeom>
          <a:noFill/>
          <a:extLst>
            <a:ext uri="{909E8E84-426E-40DD-AFC4-6F175D3DCCD1}">
              <a14:hiddenFill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solidFill>
                  <a:srgbClr val="FFFFFF"/>
                </a:solidFill>
              </a14:hiddenFill>
            </a:ext>
          </a:extLst>
        </p:spPr>
      </p:pic>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26095328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02881" y="188640"/>
            <a:ext cx="8784976" cy="6520805"/>
          </a:xfrm>
        </p:spPr>
        <p:txBody>
          <a:bodyPr>
            <a:noAutofit/>
          </a:bodyPr>
          <a:lstStyle/>
          <a:p>
            <a:r>
              <a:rPr lang="ja-JP" altLang="en-US" sz="1800" b="1" dirty="0" smtClean="0">
                <a:solidFill>
                  <a:prstClr val="black"/>
                </a:solidFill>
              </a:rPr>
              <a:t>トヨタ</a:t>
            </a:r>
            <a:r>
              <a:rPr lang="ja-JP" altLang="en-US" sz="1800" b="1" dirty="0">
                <a:solidFill>
                  <a:prstClr val="black"/>
                </a:solidFill>
              </a:rPr>
              <a:t>自動車株式会社</a:t>
            </a:r>
            <a:endParaRPr lang="en-US" altLang="ja-JP" sz="1800" b="1" dirty="0">
              <a:solidFill>
                <a:prstClr val="black"/>
              </a:solidFill>
            </a:endParaRPr>
          </a:p>
          <a:p>
            <a:pPr marL="0" lvl="0" indent="0">
              <a:buNone/>
            </a:pPr>
            <a:r>
              <a:rPr lang="en-US" altLang="ja-JP" sz="1200" b="1" dirty="0">
                <a:solidFill>
                  <a:prstClr val="black"/>
                </a:solidFill>
                <a:hlinkClick r:id="rId2"/>
              </a:rPr>
              <a:t>http://</a:t>
            </a:r>
            <a:r>
              <a:rPr lang="en-US" altLang="ja-JP" sz="1200" b="1" dirty="0" smtClean="0">
                <a:solidFill>
                  <a:prstClr val="black"/>
                </a:solidFill>
                <a:hlinkClick r:id="rId2"/>
              </a:rPr>
              <a:t>www.toyota.co.jp/index.html</a:t>
            </a:r>
            <a:endParaRPr lang="en-US" altLang="ja-JP" sz="1200" b="1" dirty="0" smtClean="0">
              <a:solidFill>
                <a:prstClr val="black"/>
              </a:solidFill>
            </a:endParaRPr>
          </a:p>
          <a:p>
            <a:pPr marL="0" lvl="0" indent="0">
              <a:buNone/>
            </a:pPr>
            <a:r>
              <a:rPr lang="en-US" altLang="ja-JP" sz="1200" b="1" dirty="0" smtClean="0">
                <a:solidFill>
                  <a:prstClr val="black"/>
                </a:solidFill>
                <a:hlinkClick r:id="rId3"/>
              </a:rPr>
              <a:t>http</a:t>
            </a:r>
            <a:r>
              <a:rPr lang="en-US" altLang="ja-JP" sz="1200" b="1" dirty="0">
                <a:solidFill>
                  <a:prstClr val="black"/>
                </a:solidFill>
                <a:hlinkClick r:id="rId3"/>
              </a:rPr>
              <a:t>://www.toyota.co.jp/jpn/tech/environment/phv/</a:t>
            </a:r>
            <a:endParaRPr lang="en-US" altLang="ja-JP" sz="1200" b="1" dirty="0">
              <a:solidFill>
                <a:prstClr val="black"/>
              </a:solidFill>
            </a:endParaRPr>
          </a:p>
          <a:p>
            <a:pPr marL="0" lvl="0" indent="0">
              <a:buNone/>
            </a:pPr>
            <a:r>
              <a:rPr lang="en-US" altLang="ja-JP" sz="1200" b="1" dirty="0">
                <a:solidFill>
                  <a:prstClr val="black"/>
                </a:solidFill>
                <a:hlinkClick r:id="rId4"/>
              </a:rPr>
              <a:t>http://</a:t>
            </a:r>
            <a:r>
              <a:rPr lang="en-US" altLang="ja-JP" sz="1200" b="1" dirty="0" smtClean="0">
                <a:solidFill>
                  <a:prstClr val="black"/>
                </a:solidFill>
                <a:hlinkClick r:id="rId4"/>
              </a:rPr>
              <a:t>www2.toyota.co.jp/jp/news/11/06/nt11_0614.html</a:t>
            </a:r>
            <a:endParaRPr lang="en-US" altLang="ja-JP" sz="1200" b="1" dirty="0" smtClean="0">
              <a:solidFill>
                <a:prstClr val="black"/>
              </a:solidFill>
            </a:endParaRPr>
          </a:p>
          <a:p>
            <a:pPr marL="0" indent="0">
              <a:buNone/>
            </a:pPr>
            <a:r>
              <a:rPr lang="en-US" altLang="ja-JP" sz="1200" b="1" dirty="0">
                <a:solidFill>
                  <a:prstClr val="black"/>
                </a:solidFill>
                <a:hlinkClick r:id="rId5"/>
              </a:rPr>
              <a:t>http://</a:t>
            </a:r>
            <a:r>
              <a:rPr lang="en-US" altLang="ja-JP" sz="1200" b="1" dirty="0" smtClean="0">
                <a:solidFill>
                  <a:prstClr val="black"/>
                </a:solidFill>
                <a:hlinkClick r:id="rId5"/>
              </a:rPr>
              <a:t>toyota.jp/prius/index.html?ptopid=men</a:t>
            </a:r>
            <a:endParaRPr lang="en-US" altLang="ja-JP" sz="1200" b="1" dirty="0" smtClean="0">
              <a:solidFill>
                <a:prstClr val="black"/>
              </a:solidFill>
            </a:endParaRPr>
          </a:p>
          <a:p>
            <a:pPr marL="0" lvl="0" indent="0">
              <a:buNone/>
            </a:pPr>
            <a:r>
              <a:rPr lang="en-US" altLang="ja-JP" sz="1200" b="1" dirty="0">
                <a:solidFill>
                  <a:prstClr val="black"/>
                </a:solidFill>
                <a:hlinkClick r:id="rId6"/>
              </a:rPr>
              <a:t>http://</a:t>
            </a:r>
            <a:r>
              <a:rPr lang="en-US" altLang="ja-JP" sz="1200" b="1" dirty="0" smtClean="0">
                <a:solidFill>
                  <a:prstClr val="black"/>
                </a:solidFill>
                <a:hlinkClick r:id="rId6"/>
              </a:rPr>
              <a:t>toyota.jp/estimahybrid/index.html?ptopid=men</a:t>
            </a:r>
            <a:endParaRPr lang="en-US" altLang="ja-JP" sz="1200" b="1" dirty="0" smtClean="0">
              <a:solidFill>
                <a:prstClr val="black"/>
              </a:solidFill>
            </a:endParaRPr>
          </a:p>
          <a:p>
            <a:pPr marL="0" lvl="0" indent="0">
              <a:buNone/>
            </a:pPr>
            <a:r>
              <a:rPr lang="en-US" altLang="ja-JP" sz="1200" b="1" dirty="0">
                <a:solidFill>
                  <a:prstClr val="black"/>
                </a:solidFill>
                <a:hlinkClick r:id="rId7"/>
              </a:rPr>
              <a:t>http://</a:t>
            </a:r>
            <a:r>
              <a:rPr lang="en-US" altLang="ja-JP" sz="1200" b="1" dirty="0" smtClean="0">
                <a:solidFill>
                  <a:prstClr val="black"/>
                </a:solidFill>
                <a:hlinkClick r:id="rId7"/>
              </a:rPr>
              <a:t>toyota.jp/crownhybrid/index.html?ptopid=men</a:t>
            </a:r>
            <a:endParaRPr lang="en-US" altLang="ja-JP" sz="1200" b="1" dirty="0" smtClean="0">
              <a:solidFill>
                <a:prstClr val="black"/>
              </a:solidFill>
            </a:endParaRPr>
          </a:p>
          <a:p>
            <a:pPr marL="0" indent="0">
              <a:buNone/>
            </a:pPr>
            <a:endParaRPr kumimoji="1" lang="en-US" altLang="ja-JP" sz="1000" b="1" dirty="0" smtClean="0"/>
          </a:p>
          <a:p>
            <a:r>
              <a:rPr lang="ja-JP" altLang="en-US" sz="1800" b="1" dirty="0" smtClean="0"/>
              <a:t>ホンダ技研工業株式会社</a:t>
            </a:r>
            <a:endParaRPr lang="en-US" altLang="ja-JP" sz="1800" b="1" dirty="0"/>
          </a:p>
          <a:p>
            <a:pPr marL="0" indent="0">
              <a:buNone/>
            </a:pPr>
            <a:r>
              <a:rPr lang="en-US" altLang="ja-JP" sz="1200" b="1" dirty="0">
                <a:hlinkClick r:id="rId8"/>
              </a:rPr>
              <a:t>http://</a:t>
            </a:r>
            <a:r>
              <a:rPr lang="en-US" altLang="ja-JP" sz="1200" b="1" dirty="0" smtClean="0">
                <a:hlinkClick r:id="rId8"/>
              </a:rPr>
              <a:t>www.honda.co.jp/auto</a:t>
            </a:r>
            <a:r>
              <a:rPr lang="en-US" altLang="ja-JP" sz="1200" b="1" dirty="0">
                <a:hlinkClick r:id="rId8"/>
              </a:rPr>
              <a:t>/</a:t>
            </a:r>
          </a:p>
          <a:p>
            <a:pPr marL="0" indent="0">
              <a:buNone/>
            </a:pPr>
            <a:r>
              <a:rPr lang="en-US" altLang="ja-JP" sz="1200" b="1" dirty="0" smtClean="0">
                <a:hlinkClick r:id="rId8"/>
              </a:rPr>
              <a:t>http</a:t>
            </a:r>
            <a:r>
              <a:rPr lang="en-US" altLang="ja-JP" sz="1200" b="1" dirty="0">
                <a:hlinkClick r:id="rId8"/>
              </a:rPr>
              <a:t>://www.honda.co.jp/INSIGHT/history</a:t>
            </a:r>
            <a:r>
              <a:rPr lang="en-US" altLang="ja-JP" sz="1200" b="1" dirty="0" smtClean="0">
                <a:hlinkClick r:id="rId8"/>
              </a:rPr>
              <a:t>/</a:t>
            </a:r>
            <a:endParaRPr lang="en-US" altLang="ja-JP" sz="1200" b="1" dirty="0" smtClean="0"/>
          </a:p>
          <a:p>
            <a:pPr marL="0" indent="0">
              <a:buNone/>
            </a:pPr>
            <a:endParaRPr kumimoji="1" lang="en-US" altLang="ja-JP" sz="1200" b="1" dirty="0" smtClean="0"/>
          </a:p>
          <a:p>
            <a:pPr lvl="0"/>
            <a:r>
              <a:rPr lang="ja-JP" altLang="en-US" sz="1800" b="1" dirty="0" smtClean="0">
                <a:solidFill>
                  <a:prstClr val="black"/>
                </a:solidFill>
              </a:rPr>
              <a:t>日産</a:t>
            </a:r>
            <a:r>
              <a:rPr lang="ja-JP" altLang="en-US" sz="1800" b="1" dirty="0">
                <a:solidFill>
                  <a:prstClr val="black"/>
                </a:solidFill>
              </a:rPr>
              <a:t>自動車株式会社</a:t>
            </a:r>
            <a:endParaRPr lang="en-US" altLang="ja-JP" sz="1800" b="1" dirty="0">
              <a:solidFill>
                <a:prstClr val="black"/>
              </a:solidFill>
            </a:endParaRPr>
          </a:p>
          <a:p>
            <a:pPr marL="0" lvl="0" indent="0">
              <a:buNone/>
            </a:pPr>
            <a:r>
              <a:rPr lang="en-US" altLang="ja-JP" sz="1200" b="1" dirty="0">
                <a:solidFill>
                  <a:prstClr val="black"/>
                </a:solidFill>
                <a:hlinkClick r:id="rId9"/>
              </a:rPr>
              <a:t>http://www.nissan.co.jp/</a:t>
            </a:r>
          </a:p>
          <a:p>
            <a:pPr marL="0" lvl="0" indent="0">
              <a:buNone/>
            </a:pPr>
            <a:r>
              <a:rPr lang="en-US" altLang="ja-JP" sz="1200" b="1" dirty="0">
                <a:solidFill>
                  <a:prstClr val="black"/>
                </a:solidFill>
                <a:hlinkClick r:id="rId9"/>
              </a:rPr>
              <a:t>http://ev.nissan.co.jp/</a:t>
            </a:r>
          </a:p>
          <a:p>
            <a:pPr marL="0" lvl="0" indent="0">
              <a:buNone/>
            </a:pPr>
            <a:r>
              <a:rPr lang="en-US" altLang="ja-JP" sz="1200" b="1" dirty="0">
                <a:solidFill>
                  <a:prstClr val="black"/>
                </a:solidFill>
                <a:hlinkClick r:id="rId9"/>
              </a:rPr>
              <a:t>http://ev.nissan.co.jp/LEAFTOHOME</a:t>
            </a:r>
            <a:r>
              <a:rPr lang="en-US" altLang="ja-JP" sz="1200" b="1" dirty="0" smtClean="0">
                <a:solidFill>
                  <a:prstClr val="black"/>
                </a:solidFill>
                <a:hlinkClick r:id="rId9"/>
              </a:rPr>
              <a:t>/</a:t>
            </a:r>
            <a:endParaRPr lang="en-US" altLang="ja-JP" sz="1200" b="1" dirty="0" smtClean="0">
              <a:solidFill>
                <a:prstClr val="black"/>
              </a:solidFill>
            </a:endParaRPr>
          </a:p>
          <a:p>
            <a:pPr marL="0" indent="0">
              <a:buNone/>
            </a:pPr>
            <a:r>
              <a:rPr lang="en-US" altLang="ja-JP" sz="1200" b="1" dirty="0" smtClean="0">
                <a:solidFill>
                  <a:prstClr val="black"/>
                </a:solidFill>
                <a:hlinkClick r:id="rId10"/>
              </a:rPr>
              <a:t>http</a:t>
            </a:r>
            <a:r>
              <a:rPr lang="en-US" altLang="ja-JP" sz="1200" b="1" dirty="0">
                <a:solidFill>
                  <a:prstClr val="black"/>
                </a:solidFill>
                <a:hlinkClick r:id="rId10"/>
              </a:rPr>
              <a:t>://www2.nissan-zeroemission.com/JP/NEWMOBILITY/PC/#</a:t>
            </a:r>
            <a:r>
              <a:rPr lang="en-US" altLang="ja-JP" sz="1200" b="1" dirty="0" smtClean="0">
                <a:solidFill>
                  <a:prstClr val="black"/>
                </a:solidFill>
                <a:hlinkClick r:id="rId10"/>
              </a:rPr>
              <a:t>about</a:t>
            </a:r>
            <a:endParaRPr lang="en-US" altLang="ja-JP" sz="1200" b="1" dirty="0" smtClean="0">
              <a:solidFill>
                <a:prstClr val="black"/>
              </a:solidFill>
            </a:endParaRPr>
          </a:p>
          <a:p>
            <a:pPr marL="0" lvl="0" indent="0">
              <a:buNone/>
            </a:pPr>
            <a:r>
              <a:rPr lang="en-US" altLang="ja-JP" sz="1200" b="1" dirty="0">
                <a:solidFill>
                  <a:prstClr val="black"/>
                </a:solidFill>
                <a:hlinkClick r:id="rId11"/>
              </a:rPr>
              <a:t>http://www2.nissan-zeroemission.com/JP/HISTORY</a:t>
            </a:r>
            <a:r>
              <a:rPr lang="en-US" altLang="ja-JP" sz="1200" b="1" dirty="0" smtClean="0">
                <a:solidFill>
                  <a:prstClr val="black"/>
                </a:solidFill>
                <a:hlinkClick r:id="rId11"/>
              </a:rPr>
              <a:t>/</a:t>
            </a:r>
            <a:endParaRPr lang="en-US" altLang="ja-JP" sz="1200" b="1" dirty="0" smtClean="0">
              <a:solidFill>
                <a:prstClr val="black"/>
              </a:solidFill>
            </a:endParaRPr>
          </a:p>
          <a:p>
            <a:pPr marL="0" indent="0">
              <a:buNone/>
            </a:pPr>
            <a:endParaRPr lang="en-US" altLang="ja-JP" sz="1000" b="1" dirty="0">
              <a:solidFill>
                <a:prstClr val="black"/>
              </a:solidFill>
            </a:endParaRPr>
          </a:p>
          <a:p>
            <a:r>
              <a:rPr lang="ja-JP" altLang="en-US" sz="1800" b="1" dirty="0">
                <a:solidFill>
                  <a:prstClr val="black"/>
                </a:solidFill>
              </a:rPr>
              <a:t>三菱自動車工業株式会社</a:t>
            </a:r>
            <a:endParaRPr lang="en-US" altLang="ja-JP" sz="1800" b="1" dirty="0">
              <a:solidFill>
                <a:prstClr val="black"/>
              </a:solidFill>
            </a:endParaRPr>
          </a:p>
          <a:p>
            <a:pPr marL="0" indent="0">
              <a:buNone/>
            </a:pPr>
            <a:r>
              <a:rPr lang="en-US" altLang="ja-JP" sz="1200" b="1" dirty="0">
                <a:solidFill>
                  <a:prstClr val="black"/>
                </a:solidFill>
                <a:hlinkClick r:id="rId12"/>
              </a:rPr>
              <a:t>http://www.mitsubishi-motors.co.jp/</a:t>
            </a:r>
            <a:endParaRPr lang="en-US" altLang="ja-JP" sz="1200" b="1" dirty="0">
              <a:solidFill>
                <a:prstClr val="black"/>
              </a:solidFill>
            </a:endParaRPr>
          </a:p>
          <a:p>
            <a:pPr marL="0" indent="0">
              <a:buNone/>
            </a:pPr>
            <a:r>
              <a:rPr lang="en-US" altLang="ja-JP" sz="1200" b="1" dirty="0">
                <a:solidFill>
                  <a:prstClr val="black"/>
                </a:solidFill>
                <a:hlinkClick r:id="rId13"/>
              </a:rPr>
              <a:t>http://</a:t>
            </a:r>
            <a:r>
              <a:rPr lang="en-US" altLang="ja-JP" sz="1200" b="1" dirty="0" smtClean="0">
                <a:solidFill>
                  <a:prstClr val="black"/>
                </a:solidFill>
                <a:hlinkClick r:id="rId13"/>
              </a:rPr>
              <a:t>www.mitsubishi-motors.co.jp/i-miev/index.html</a:t>
            </a:r>
            <a:endParaRPr lang="en-US" altLang="ja-JP" sz="1200" b="1" dirty="0" smtClean="0">
              <a:solidFill>
                <a:prstClr val="black"/>
              </a:solidFill>
            </a:endParaRPr>
          </a:p>
          <a:p>
            <a:pPr marL="0" indent="0">
              <a:buNone/>
            </a:pPr>
            <a:endParaRPr lang="en-US" altLang="ja-JP" sz="1200" b="1" dirty="0">
              <a:solidFill>
                <a:prstClr val="black"/>
              </a:solidFill>
            </a:endParaRPr>
          </a:p>
          <a:p>
            <a:r>
              <a:rPr lang="ja-JP" altLang="en-US" sz="1800" b="1" dirty="0">
                <a:solidFill>
                  <a:prstClr val="black"/>
                </a:solidFill>
              </a:rPr>
              <a:t>富士重工業株式会社</a:t>
            </a:r>
            <a:endParaRPr lang="en-US" altLang="ja-JP" sz="1800" b="1" dirty="0">
              <a:solidFill>
                <a:prstClr val="black"/>
              </a:solidFill>
            </a:endParaRPr>
          </a:p>
          <a:p>
            <a:pPr marL="0" indent="0">
              <a:buNone/>
            </a:pPr>
            <a:r>
              <a:rPr lang="en-US" altLang="ja-JP" sz="1200" b="1" dirty="0">
                <a:solidFill>
                  <a:prstClr val="black"/>
                </a:solidFill>
                <a:hlinkClick r:id="rId14"/>
              </a:rPr>
              <a:t>http://www.fhi.co.jp/</a:t>
            </a:r>
            <a:endParaRPr lang="en-US" altLang="ja-JP" sz="1200" b="1" dirty="0">
              <a:solidFill>
                <a:prstClr val="black"/>
              </a:solidFill>
            </a:endParaRPr>
          </a:p>
          <a:p>
            <a:pPr marL="0" indent="0">
              <a:buNone/>
            </a:pPr>
            <a:r>
              <a:rPr lang="en-US" altLang="ja-JP" sz="1200" b="1" dirty="0">
                <a:solidFill>
                  <a:prstClr val="black"/>
                </a:solidFill>
                <a:hlinkClick r:id="rId15"/>
              </a:rPr>
              <a:t>http://www.subaru.jp/</a:t>
            </a:r>
            <a:endParaRPr lang="en-US" altLang="ja-JP" sz="1200" b="1" dirty="0">
              <a:solidFill>
                <a:prstClr val="black"/>
              </a:solidFill>
              <a:hlinkClick r:id="rId16"/>
            </a:endParaRPr>
          </a:p>
          <a:p>
            <a:pPr marL="0" indent="0">
              <a:buNone/>
            </a:pPr>
            <a:r>
              <a:rPr lang="en-US" altLang="ja-JP" sz="1200" b="1" dirty="0">
                <a:solidFill>
                  <a:prstClr val="black"/>
                </a:solidFill>
                <a:hlinkClick r:id="rId16"/>
              </a:rPr>
              <a:t>http://www.fhi.co.jp/envi/plugin/market.html</a:t>
            </a:r>
            <a:endParaRPr lang="en-US" altLang="ja-JP" sz="1200" b="1" dirty="0">
              <a:solidFill>
                <a:prstClr val="black"/>
              </a:solidFill>
            </a:endParaRPr>
          </a:p>
          <a:p>
            <a:pPr marL="0" indent="0">
              <a:buNone/>
            </a:pPr>
            <a:endParaRPr lang="en-US" altLang="ja-JP" sz="1200" b="1" dirty="0">
              <a:solidFill>
                <a:prstClr val="black"/>
              </a:solidFill>
            </a:endParaRPr>
          </a:p>
          <a:p>
            <a:pPr marL="0" indent="0">
              <a:buNone/>
            </a:pPr>
            <a:endParaRPr lang="en-US" altLang="ja-JP" sz="1000" b="1" dirty="0"/>
          </a:p>
          <a:p>
            <a:pPr marL="0" indent="0">
              <a:buNone/>
            </a:pPr>
            <a:endParaRPr lang="en-US" altLang="ja-JP" sz="1000" b="1" dirty="0"/>
          </a:p>
          <a:p>
            <a:pPr marL="0" lvl="0" indent="0">
              <a:buNone/>
            </a:pPr>
            <a:endParaRPr lang="en-US" altLang="ja-JP" sz="1400" b="1" dirty="0" smtClean="0">
              <a:solidFill>
                <a:prstClr val="black"/>
              </a:solidFill>
            </a:endParaRPr>
          </a:p>
          <a:p>
            <a:pPr marL="0" lvl="0" indent="0">
              <a:buNone/>
            </a:pPr>
            <a:endParaRPr lang="en-US" altLang="ja-JP" sz="1400" b="1" dirty="0" smtClean="0">
              <a:solidFill>
                <a:prstClr val="black"/>
              </a:solidFill>
            </a:endParaRPr>
          </a:p>
          <a:p>
            <a:pPr marL="0" lvl="0" indent="0">
              <a:buNone/>
            </a:pPr>
            <a:endParaRPr lang="en-US" altLang="ja-JP" sz="1000" b="1" dirty="0" smtClean="0">
              <a:solidFill>
                <a:prstClr val="black"/>
              </a:solidFill>
            </a:endParaRPr>
          </a:p>
          <a:p>
            <a:pPr marL="0" lvl="0" indent="0">
              <a:buNone/>
            </a:pPr>
            <a:endParaRPr lang="en-US" altLang="ja-JP" sz="1000" b="1" dirty="0">
              <a:solidFill>
                <a:prstClr val="black"/>
              </a:solidFill>
            </a:endParaRPr>
          </a:p>
        </p:txBody>
      </p:sp>
      <p:pic>
        <p:nvPicPr>
          <p:cNvPr id="1027" name="Picture 3" descr="D:\Users\NGUUSER\Pictures\プリウス（アイスバーグ）.jpg"/>
          <p:cNvPicPr>
            <a:picLocks noChangeAspect="1" noChangeArrowheads="1"/>
          </p:cNvPicPr>
          <p:nvPr/>
        </p:nvPicPr>
        <p:blipFill>
          <a:blip r:embed="rId17" cstate="print">
            <a:extLst>
              <a:ext uri="{BEBA8EAE-BF5A-486C-A8C5-ECC9F3942E4B}">
                <a14:imgProps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14:imgLayer r:embed="rId18">
                    <a14:imgEffect>
                      <a14:sharpenSoften amount="28000"/>
                    </a14:imgEffect>
                  </a14:imgLayer>
                </a14:imgProps>
              </a:ext>
              <a:ext uri="{28A0092B-C50C-407E-A947-70E740481C1C}">
                <a14:useLocalDpi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0"/>
              </a:ext>
            </a:extLst>
          </a:blip>
          <a:srcRect/>
          <a:stretch>
            <a:fillRect/>
          </a:stretch>
        </p:blipFill>
        <p:spPr bwMode="auto">
          <a:xfrm>
            <a:off x="4938971" y="836712"/>
            <a:ext cx="4083622" cy="2113726"/>
          </a:xfrm>
          <a:prstGeom prst="rect">
            <a:avLst/>
          </a:prstGeom>
          <a:noFill/>
          <a:extLst>
            <a:ext uri="{909E8E84-426E-40DD-AFC4-6F175D3DCCD1}">
              <a14:hiddenFill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solidFill>
                  <a:srgbClr val="FFFFFF"/>
                </a:solidFill>
              </a14:hiddenFill>
            </a:ext>
          </a:extLst>
        </p:spPr>
      </p:pic>
      <p:sp>
        <p:nvSpPr>
          <p:cNvPr id="5" name="テキスト ボックス 4"/>
          <p:cNvSpPr txBox="1"/>
          <p:nvPr/>
        </p:nvSpPr>
        <p:spPr>
          <a:xfrm>
            <a:off x="6228184" y="6067652"/>
            <a:ext cx="1959636" cy="369332"/>
          </a:xfrm>
          <a:prstGeom prst="rect">
            <a:avLst/>
          </a:prstGeom>
          <a:noFill/>
        </p:spPr>
        <p:txBody>
          <a:bodyPr wrap="square" rtlCol="0">
            <a:spAutoFit/>
          </a:bodyPr>
          <a:lstStyle/>
          <a:p>
            <a:r>
              <a:rPr lang="ja-JP" altLang="en-US" b="1" i="1" dirty="0" smtClean="0"/>
              <a:t>ホンダ　インサイト</a:t>
            </a:r>
            <a:endParaRPr kumimoji="1" lang="ja-JP" altLang="en-US" b="1" i="1" dirty="0"/>
          </a:p>
        </p:txBody>
      </p:sp>
      <p:sp>
        <p:nvSpPr>
          <p:cNvPr id="6" name="テキスト ボックス 5"/>
          <p:cNvSpPr txBox="1"/>
          <p:nvPr/>
        </p:nvSpPr>
        <p:spPr>
          <a:xfrm>
            <a:off x="6444208" y="2802918"/>
            <a:ext cx="1831039" cy="369332"/>
          </a:xfrm>
          <a:prstGeom prst="rect">
            <a:avLst/>
          </a:prstGeom>
          <a:noFill/>
        </p:spPr>
        <p:txBody>
          <a:bodyPr wrap="square" rtlCol="0">
            <a:spAutoFit/>
          </a:bodyPr>
          <a:lstStyle/>
          <a:p>
            <a:r>
              <a:rPr lang="ja-JP" altLang="en-US" b="1" i="1" dirty="0" smtClean="0"/>
              <a:t>トヨタ　プリウス</a:t>
            </a:r>
            <a:endParaRPr kumimoji="1" lang="ja-JP" altLang="en-US" b="1" i="1" dirty="0"/>
          </a:p>
        </p:txBody>
      </p:sp>
      <p:pic>
        <p:nvPicPr>
          <p:cNvPr id="8" name="Picture 2"/>
          <p:cNvPicPr>
            <a:picLocks noChangeAspect="1" noChangeArrowheads="1"/>
          </p:cNvPicPr>
          <p:nvPr/>
        </p:nvPicPr>
        <p:blipFill>
          <a:blip r:embed="rId19" cstate="print">
            <a:extLst>
              <a:ext uri="{BEBA8EAE-BF5A-486C-A8C5-ECC9F3942E4B}">
                <a14:imgProps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14:imgLayer r:embed="rId20">
                    <a14:imgEffect>
                      <a14:sharpenSoften amount="27000"/>
                    </a14:imgEffect>
                  </a14:imgLayer>
                </a14:imgProps>
              </a:ext>
              <a:ext uri="{28A0092B-C50C-407E-A947-70E740481C1C}">
                <a14:useLocalDpi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0"/>
              </a:ext>
            </a:extLst>
          </a:blip>
          <a:srcRect/>
          <a:stretch>
            <a:fillRect/>
          </a:stretch>
        </p:blipFill>
        <p:spPr bwMode="auto">
          <a:xfrm>
            <a:off x="4828816" y="4085831"/>
            <a:ext cx="4260280" cy="2012128"/>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432389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304800"/>
            <a:ext cx="7924800" cy="762000"/>
          </a:xfrm>
        </p:spPr>
        <p:txBody>
          <a:bodyPr anchor="b">
            <a:normAutofit fontScale="90000"/>
          </a:bodyPr>
          <a:lstStyle/>
          <a:p>
            <a:pPr algn="l"/>
            <a:r>
              <a:rPr lang="en-US" altLang="ja-JP" sz="3600" dirty="0" smtClean="0"/>
              <a:t/>
            </a:r>
            <a:br>
              <a:rPr lang="en-US" altLang="ja-JP" sz="3600" dirty="0" smtClean="0"/>
            </a:br>
            <a:r>
              <a:rPr lang="ja-JP" altLang="en-US" sz="4889" dirty="0" smtClean="0"/>
              <a:t>２、次世代住宅「スマートハウス」</a:t>
            </a:r>
            <a:r>
              <a:rPr lang="en-US" altLang="ja-JP" sz="4000" dirty="0" smtClean="0"/>
              <a:t/>
            </a:r>
            <a:br>
              <a:rPr lang="en-US" altLang="ja-JP" sz="4000" dirty="0" smtClean="0"/>
            </a:br>
            <a:endParaRPr lang="ja-JP" altLang="en-US" sz="4000" dirty="0"/>
          </a:p>
        </p:txBody>
      </p:sp>
      <p:pic>
        <p:nvPicPr>
          <p:cNvPr id="4" name="Picture 2" descr="C:\Users\Public\Pictures\Sample Pictures\nt11_0614_L[1].jpg"/>
          <p:cNvPicPr>
            <a:picLocks noChangeAspect="1" noChangeArrowheads="1"/>
          </p:cNvPicPr>
          <p:nvPr/>
        </p:nvPicPr>
        <p:blipFill>
          <a:blip r:embed="rId2" cstate="print">
            <a:extLst>
              <a:ext uri="{BEBA8EAE-BF5A-486C-A8C5-ECC9F3942E4B}">
                <a14:imgProps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14:imgLayer r:embed="rId3">
                    <a14:imgEffect>
                      <a14:sharpenSoften amount="27000"/>
                    </a14:imgEffect>
                  </a14:imgLayer>
                </a14:imgProps>
              </a:ext>
              <a:ext uri="{28A0092B-C50C-407E-A947-70E740481C1C}">
                <a14:useLocalDpi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533400" y="1447800"/>
            <a:ext cx="8218212" cy="4900800"/>
          </a:xfrm>
          <a:prstGeom prst="rect">
            <a:avLst/>
          </a:prstGeom>
          <a:noFill/>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テキスト ボックス 2">
            <a:hlinkClick r:id="rId3" action="ppaction://hlinksldjump"/>
          </p:cNvPr>
          <p:cNvSpPr txBox="1"/>
          <p:nvPr/>
        </p:nvSpPr>
        <p:spPr>
          <a:xfrm>
            <a:off x="457200" y="609601"/>
            <a:ext cx="8136904" cy="6401751"/>
          </a:xfrm>
          <a:prstGeom prst="rect">
            <a:avLst/>
          </a:prstGeom>
          <a:noFill/>
        </p:spPr>
        <p:txBody>
          <a:bodyPr wrap="square" rtlCol="0">
            <a:spAutoFit/>
          </a:bodyPr>
          <a:lstStyle/>
          <a:p>
            <a:endParaRPr lang="en-US" altLang="ja-JP" b="1" dirty="0" smtClean="0"/>
          </a:p>
          <a:p>
            <a:pPr marL="342900" lvl="0" indent="-342900"/>
            <a:r>
              <a:rPr lang="ja-JP" altLang="en-US" sz="2400" b="1" dirty="0" smtClean="0">
                <a:solidFill>
                  <a:prstClr val="black"/>
                </a:solidFill>
                <a:latin typeface="+mn-ea"/>
                <a:cs typeface=""/>
              </a:rPr>
              <a:t>・</a:t>
            </a:r>
            <a:r>
              <a:rPr lang="en-US" altLang="ja-JP" sz="2400" b="1" dirty="0" smtClean="0">
                <a:solidFill>
                  <a:prstClr val="black"/>
                </a:solidFill>
                <a:latin typeface="+mn-ea"/>
                <a:cs typeface=""/>
              </a:rPr>
              <a:t>http://www.chiiki-dukuri-hyakka.or.jp/1_all/jirei/2010%20midorinobunken/jirei/1.htm</a:t>
            </a:r>
          </a:p>
          <a:p>
            <a:pPr marL="342900" lvl="0" indent="-342900"/>
            <a:r>
              <a:rPr lang="ja-JP" altLang="en-US" sz="2400" b="1" dirty="0" smtClean="0">
                <a:solidFill>
                  <a:prstClr val="black"/>
                </a:solidFill>
                <a:latin typeface="+mn-ea"/>
                <a:cs typeface=""/>
              </a:rPr>
              <a:t>・</a:t>
            </a:r>
            <a:r>
              <a:rPr lang="en-US" altLang="ja-JP" sz="2400" b="1" dirty="0" smtClean="0">
                <a:solidFill>
                  <a:prstClr val="black"/>
                </a:solidFill>
                <a:latin typeface="+mn-ea"/>
                <a:cs typeface=""/>
              </a:rPr>
              <a:t>http</a:t>
            </a:r>
            <a:r>
              <a:rPr lang="en-US" altLang="ja-JP" sz="2400" b="1" dirty="0">
                <a:solidFill>
                  <a:prstClr val="black"/>
                </a:solidFill>
                <a:latin typeface="+mn-ea"/>
                <a:cs typeface=""/>
              </a:rPr>
              <a:t>://</a:t>
            </a:r>
            <a:r>
              <a:rPr lang="en-US" altLang="ja-JP" sz="2400" b="1" dirty="0" smtClean="0">
                <a:solidFill>
                  <a:prstClr val="black"/>
                </a:solidFill>
                <a:latin typeface="+mn-ea"/>
                <a:cs typeface=""/>
              </a:rPr>
              <a:t>www.garbagenews.net/archives/916565.html</a:t>
            </a:r>
          </a:p>
          <a:p>
            <a:pPr marL="342900" lvl="0" indent="-342900"/>
            <a:r>
              <a:rPr lang="ja-JP" altLang="en-US" sz="2400" kern="0" dirty="0" smtClean="0">
                <a:solidFill>
                  <a:srgbClr val="231F20"/>
                </a:solidFill>
                <a:latin typeface="+mn-ea"/>
                <a:cs typeface=""/>
              </a:rPr>
              <a:t>・</a:t>
            </a:r>
            <a:r>
              <a:rPr lang="en-US" altLang="ja-JP" sz="2400" kern="0" dirty="0" smtClean="0">
                <a:solidFill>
                  <a:srgbClr val="231F20"/>
                </a:solidFill>
                <a:latin typeface="+mn-ea"/>
                <a:cs typeface=""/>
              </a:rPr>
              <a:t>http</a:t>
            </a:r>
            <a:r>
              <a:rPr lang="en-US" altLang="ja-JP" sz="2400" kern="0" dirty="0">
                <a:solidFill>
                  <a:srgbClr val="231F20"/>
                </a:solidFill>
                <a:latin typeface="+mn-ea"/>
                <a:cs typeface=""/>
              </a:rPr>
              <a:t>://allabout.co.jp/gm/gc/28098</a:t>
            </a:r>
            <a:r>
              <a:rPr lang="en-US" altLang="ja-JP" sz="2400" kern="0" dirty="0" smtClean="0">
                <a:solidFill>
                  <a:srgbClr val="231F20"/>
                </a:solidFill>
                <a:latin typeface="+mn-ea"/>
                <a:cs typeface=""/>
              </a:rPr>
              <a:t>/</a:t>
            </a:r>
          </a:p>
          <a:p>
            <a:pPr marL="342900" indent="-342900"/>
            <a:r>
              <a:rPr lang="ja-JP" altLang="en-US" sz="2400" b="1" dirty="0" smtClean="0">
                <a:latin typeface="+mn-ea"/>
                <a:cs typeface=""/>
              </a:rPr>
              <a:t>・</a:t>
            </a:r>
            <a:r>
              <a:rPr lang="en-US" altLang="ja-JP" sz="2400" b="1" dirty="0" smtClean="0">
                <a:latin typeface="+mn-ea"/>
                <a:cs typeface=""/>
              </a:rPr>
              <a:t>http://www.monex.co.jp/static/jpmorgan/hint/smartmeter_20110517.pdf</a:t>
            </a:r>
          </a:p>
          <a:p>
            <a:r>
              <a:rPr lang="ja-JP" altLang="en-US" sz="2400" dirty="0" smtClean="0">
                <a:latin typeface="+mn-ea"/>
                <a:cs typeface=""/>
              </a:rPr>
              <a:t>・大和ハウス工業株式会社</a:t>
            </a:r>
            <a:r>
              <a:rPr lang="en-US" altLang="ja-JP" sz="2400" dirty="0" smtClean="0">
                <a:latin typeface="+mn-ea"/>
                <a:cs typeface=""/>
              </a:rPr>
              <a:t>http://www.daiwahouse.co.jp/release/20110920101418.html	</a:t>
            </a:r>
          </a:p>
          <a:p>
            <a:r>
              <a:rPr lang="ja-JP" altLang="en-US" sz="2400" dirty="0" smtClean="0">
                <a:latin typeface="+mn-ea"/>
                <a:cs typeface=""/>
              </a:rPr>
              <a:t>・日立製作所</a:t>
            </a:r>
            <a:r>
              <a:rPr lang="en-US" altLang="ja-JP" sz="2400" dirty="0" err="1" smtClean="0">
                <a:latin typeface="+mn-ea"/>
                <a:cs typeface=""/>
              </a:rPr>
              <a:t>http://www.hitachi.co.jp/environment/showcase/solution/energy/smartgrid.html</a:t>
            </a:r>
            <a:endParaRPr lang="en-US" altLang="ja-JP" sz="2400" dirty="0" smtClean="0">
              <a:latin typeface="+mn-ea"/>
              <a:cs typeface=""/>
            </a:endParaRPr>
          </a:p>
          <a:p>
            <a:r>
              <a:rPr lang="ja-JP" altLang="en-US" sz="2400" dirty="0" smtClean="0">
                <a:latin typeface="+mn-ea"/>
                <a:cs typeface=""/>
              </a:rPr>
              <a:t>・日本経済新聞http://www.nikkei.com/</a:t>
            </a:r>
            <a:endParaRPr lang="en-US" altLang="ja-JP" sz="2400" dirty="0" smtClean="0">
              <a:latin typeface="+mn-ea"/>
              <a:cs typeface=""/>
            </a:endParaRPr>
          </a:p>
          <a:p>
            <a:pPr marL="342900" indent="-342900">
              <a:buFont typeface="Arial" pitchFamily="34" charset="0"/>
              <a:buChar char="•"/>
            </a:pPr>
            <a:endParaRPr lang="en-US" altLang="ja-JP" sz="2400" b="1" dirty="0" smtClean="0"/>
          </a:p>
          <a:p>
            <a:pPr marL="342900" lvl="0" indent="-342900">
              <a:buFont typeface="Arial" pitchFamily="34" charset="0"/>
              <a:buChar char="•"/>
            </a:pPr>
            <a:endParaRPr lang="en-US" altLang="ja-JP" sz="2400" kern="0" dirty="0" smtClean="0">
              <a:solidFill>
                <a:srgbClr val="231F20"/>
              </a:solidFill>
              <a:latin typeface="HGPｺﾞｼｯｸE"/>
              <a:cs typeface="ShinGo-Light-Identity-H"/>
            </a:endParaRPr>
          </a:p>
          <a:p>
            <a:pPr marL="342900" lvl="0" indent="-342900">
              <a:buFont typeface="Arial" pitchFamily="34" charset="0"/>
              <a:buChar char="•"/>
            </a:pPr>
            <a:endParaRPr lang="en-US" altLang="ja-JP" sz="2400" b="1" dirty="0" smtClean="0">
              <a:solidFill>
                <a:prstClr val="black"/>
              </a:solidFill>
              <a:latin typeface="ＭＳ Ｐゴシック"/>
            </a:endParaRPr>
          </a:p>
          <a:p>
            <a:pPr marL="342900" lvl="0" indent="-342900">
              <a:buFont typeface="Arial" pitchFamily="34" charset="0"/>
              <a:buChar char="•"/>
            </a:pPr>
            <a:endParaRPr lang="en-US" altLang="ja-JP" sz="2400" b="1" dirty="0" smtClean="0">
              <a:solidFill>
                <a:prstClr val="black"/>
              </a:solidFill>
              <a:latin typeface="ＭＳ Ｐゴシック"/>
            </a:endParaRPr>
          </a:p>
          <a:p>
            <a:endParaRPr lang="en-US" altLang="ja-JP" sz="3200" dirty="0" smtClean="0"/>
          </a:p>
          <a:p>
            <a:endParaRPr kumimoji="1" lang="ja-JP" altLang="en-US" sz="32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0"/>
            <a:ext cx="8229600" cy="1143000"/>
          </a:xfrm>
        </p:spPr>
        <p:txBody>
          <a:bodyPr/>
          <a:lstStyle/>
          <a:p>
            <a:pPr algn="l"/>
            <a:r>
              <a:rPr kumimoji="1" lang="ja-JP" altLang="en-US" dirty="0" smtClean="0"/>
              <a:t>参考文献（書籍）</a:t>
            </a:r>
            <a:endParaRPr kumimoji="1" lang="ja-JP" altLang="en-US" dirty="0"/>
          </a:p>
        </p:txBody>
      </p:sp>
      <p:sp>
        <p:nvSpPr>
          <p:cNvPr id="3" name="コンテンツ プレースホルダー 2"/>
          <p:cNvSpPr>
            <a:spLocks noGrp="1"/>
          </p:cNvSpPr>
          <p:nvPr>
            <p:ph idx="1"/>
          </p:nvPr>
        </p:nvSpPr>
        <p:spPr>
          <a:xfrm>
            <a:off x="107504" y="1340768"/>
            <a:ext cx="8712968" cy="5400600"/>
          </a:xfrm>
        </p:spPr>
        <p:txBody>
          <a:bodyPr>
            <a:normAutofit fontScale="85000" lnSpcReduction="20000"/>
          </a:bodyPr>
          <a:lstStyle/>
          <a:p>
            <a:pPr lvl="0"/>
            <a:r>
              <a:rPr lang="en-US" altLang="ja-JP" sz="3000" dirty="0">
                <a:solidFill>
                  <a:prstClr val="black"/>
                </a:solidFill>
              </a:rPr>
              <a:t>『</a:t>
            </a:r>
            <a:r>
              <a:rPr lang="ja-JP" altLang="en-US" sz="3000" dirty="0">
                <a:solidFill>
                  <a:prstClr val="black"/>
                </a:solidFill>
              </a:rPr>
              <a:t>ハイブリッドカーはなぜ走るのか：知っておきたい低燃費技術の基礎知識</a:t>
            </a:r>
            <a:r>
              <a:rPr lang="en-US" altLang="ja-JP" sz="3000" dirty="0">
                <a:solidFill>
                  <a:prstClr val="black"/>
                </a:solidFill>
              </a:rPr>
              <a:t>』</a:t>
            </a:r>
          </a:p>
          <a:p>
            <a:pPr marL="0" lvl="0" indent="0">
              <a:buNone/>
            </a:pPr>
            <a:r>
              <a:rPr lang="ja-JP" altLang="en-US" sz="3000" dirty="0">
                <a:solidFill>
                  <a:prstClr val="black"/>
                </a:solidFill>
              </a:rPr>
              <a:t>　</a:t>
            </a:r>
            <a:r>
              <a:rPr lang="ja-JP" altLang="en-US" sz="2500" dirty="0">
                <a:solidFill>
                  <a:prstClr val="black"/>
                </a:solidFill>
                <a:latin typeface="+mn-ea"/>
              </a:rPr>
              <a:t>著者：御堀直嗣　出版：日経</a:t>
            </a:r>
            <a:r>
              <a:rPr lang="en-US" altLang="ja-JP" sz="2500" dirty="0">
                <a:solidFill>
                  <a:prstClr val="black"/>
                </a:solidFill>
                <a:latin typeface="+mn-ea"/>
              </a:rPr>
              <a:t>BP</a:t>
            </a:r>
            <a:r>
              <a:rPr lang="ja-JP" altLang="en-US" sz="2500" dirty="0">
                <a:solidFill>
                  <a:prstClr val="black"/>
                </a:solidFill>
                <a:latin typeface="+mn-ea"/>
              </a:rPr>
              <a:t>社</a:t>
            </a:r>
            <a:r>
              <a:rPr lang="en-US" altLang="ja-JP" sz="2500" dirty="0">
                <a:solidFill>
                  <a:prstClr val="black"/>
                </a:solidFill>
                <a:latin typeface="+mn-ea"/>
              </a:rPr>
              <a:t>/</a:t>
            </a:r>
            <a:r>
              <a:rPr lang="ja-JP" altLang="en-US" sz="2500" dirty="0">
                <a:solidFill>
                  <a:prstClr val="black"/>
                </a:solidFill>
                <a:latin typeface="+mn-ea"/>
              </a:rPr>
              <a:t>日経</a:t>
            </a:r>
            <a:r>
              <a:rPr lang="en-US" altLang="ja-JP" sz="2500" dirty="0">
                <a:solidFill>
                  <a:prstClr val="black"/>
                </a:solidFill>
                <a:latin typeface="+mn-ea"/>
              </a:rPr>
              <a:t>BP</a:t>
            </a:r>
            <a:r>
              <a:rPr lang="ja-JP" altLang="en-US" sz="2500" dirty="0">
                <a:solidFill>
                  <a:prstClr val="black"/>
                </a:solidFill>
                <a:latin typeface="+mn-ea"/>
              </a:rPr>
              <a:t>マーケティング</a:t>
            </a:r>
            <a:endParaRPr lang="en-US" altLang="ja-JP" sz="2500" dirty="0">
              <a:solidFill>
                <a:prstClr val="black"/>
              </a:solidFill>
              <a:latin typeface="+mn-ea"/>
            </a:endParaRPr>
          </a:p>
          <a:p>
            <a:pPr marL="0" lvl="0" indent="0">
              <a:buNone/>
            </a:pPr>
            <a:endParaRPr lang="en-US" altLang="ja-JP" sz="1900" dirty="0">
              <a:solidFill>
                <a:prstClr val="black"/>
              </a:solidFill>
            </a:endParaRPr>
          </a:p>
          <a:p>
            <a:pPr lvl="0"/>
            <a:r>
              <a:rPr lang="en-US" altLang="ja-JP" sz="3000" dirty="0">
                <a:solidFill>
                  <a:prstClr val="black"/>
                </a:solidFill>
              </a:rPr>
              <a:t>『 EV</a:t>
            </a:r>
            <a:r>
              <a:rPr lang="ja-JP" altLang="en-US" sz="3000" dirty="0">
                <a:solidFill>
                  <a:prstClr val="black"/>
                </a:solidFill>
              </a:rPr>
              <a:t>（電気自動車）ライフを</a:t>
            </a:r>
            <a:r>
              <a:rPr lang="ja-JP" altLang="en-US" sz="3000" dirty="0" err="1">
                <a:solidFill>
                  <a:prstClr val="black"/>
                </a:solidFill>
              </a:rPr>
              <a:t>愉しむ</a:t>
            </a:r>
            <a:r>
              <a:rPr lang="en-US" altLang="ja-JP" sz="3000" dirty="0">
                <a:solidFill>
                  <a:prstClr val="black"/>
                </a:solidFill>
              </a:rPr>
              <a:t>』</a:t>
            </a:r>
          </a:p>
          <a:p>
            <a:pPr marL="0" lvl="0" indent="0">
              <a:buNone/>
            </a:pPr>
            <a:r>
              <a:rPr lang="ja-JP" altLang="en-US" sz="3000" dirty="0">
                <a:solidFill>
                  <a:prstClr val="black"/>
                </a:solidFill>
              </a:rPr>
              <a:t>　</a:t>
            </a:r>
            <a:r>
              <a:rPr lang="ja-JP" altLang="en-US" sz="2500" dirty="0">
                <a:solidFill>
                  <a:prstClr val="black"/>
                </a:solidFill>
              </a:rPr>
              <a:t>編者：日本経済新聞出版社　出版：日本経済新聞出版社</a:t>
            </a:r>
            <a:endParaRPr lang="en-US" altLang="ja-JP" sz="2500" dirty="0">
              <a:solidFill>
                <a:prstClr val="black"/>
              </a:solidFill>
            </a:endParaRPr>
          </a:p>
          <a:p>
            <a:pPr marL="0" lvl="0" indent="0">
              <a:buNone/>
            </a:pPr>
            <a:endParaRPr lang="en-US" altLang="ja-JP" sz="1900" dirty="0">
              <a:solidFill>
                <a:prstClr val="black"/>
              </a:solidFill>
            </a:endParaRPr>
          </a:p>
          <a:p>
            <a:pPr lvl="0"/>
            <a:r>
              <a:rPr lang="en-US" altLang="ja-JP" sz="3000" dirty="0">
                <a:solidFill>
                  <a:prstClr val="black"/>
                </a:solidFill>
              </a:rPr>
              <a:t>『</a:t>
            </a:r>
            <a:r>
              <a:rPr lang="ja-JP" altLang="en-US" sz="3000" dirty="0">
                <a:solidFill>
                  <a:prstClr val="black"/>
                </a:solidFill>
              </a:rPr>
              <a:t>よくわかる地球温暖化問題　新版</a:t>
            </a:r>
            <a:r>
              <a:rPr lang="en-US" altLang="ja-JP" sz="3000" dirty="0">
                <a:solidFill>
                  <a:prstClr val="black"/>
                </a:solidFill>
              </a:rPr>
              <a:t>』</a:t>
            </a:r>
          </a:p>
          <a:p>
            <a:pPr marL="0" lvl="0" indent="0">
              <a:buNone/>
            </a:pPr>
            <a:r>
              <a:rPr lang="ja-JP" altLang="en-US" sz="2500" dirty="0">
                <a:solidFill>
                  <a:prstClr val="black"/>
                </a:solidFill>
              </a:rPr>
              <a:t>　編者：気候ネットワーク　出版：中央法規</a:t>
            </a:r>
            <a:r>
              <a:rPr lang="ja-JP" altLang="en-US" sz="2500" dirty="0" smtClean="0">
                <a:solidFill>
                  <a:prstClr val="black"/>
                </a:solidFill>
              </a:rPr>
              <a:t>出版</a:t>
            </a:r>
            <a:endParaRPr lang="en-US" altLang="ja-JP" sz="2500" dirty="0" smtClean="0">
              <a:solidFill>
                <a:prstClr val="black"/>
              </a:solidFill>
            </a:endParaRPr>
          </a:p>
          <a:p>
            <a:pPr marL="0" lvl="0" indent="0">
              <a:buNone/>
            </a:pPr>
            <a:endParaRPr lang="en-US" altLang="ja-JP" sz="1900" dirty="0" smtClean="0">
              <a:solidFill>
                <a:prstClr val="black"/>
              </a:solidFill>
            </a:endParaRPr>
          </a:p>
          <a:p>
            <a:pPr lvl="0"/>
            <a:r>
              <a:rPr lang="en-US" altLang="ja-JP" sz="3000" dirty="0">
                <a:solidFill>
                  <a:prstClr val="black"/>
                </a:solidFill>
              </a:rPr>
              <a:t>『</a:t>
            </a:r>
            <a:r>
              <a:rPr lang="ja-JP" altLang="en-US" sz="3000" dirty="0">
                <a:solidFill>
                  <a:prstClr val="black"/>
                </a:solidFill>
              </a:rPr>
              <a:t>次世代環境ビジネス：成長を導き出す</a:t>
            </a:r>
            <a:r>
              <a:rPr lang="en-US" altLang="ja-JP" sz="3000" dirty="0">
                <a:solidFill>
                  <a:prstClr val="black"/>
                </a:solidFill>
              </a:rPr>
              <a:t>7</a:t>
            </a:r>
            <a:r>
              <a:rPr lang="ja-JP" altLang="en-US" sz="3000" dirty="0" err="1">
                <a:solidFill>
                  <a:prstClr val="black"/>
                </a:solidFill>
              </a:rPr>
              <a:t>つの</a:t>
            </a:r>
            <a:r>
              <a:rPr lang="ja-JP" altLang="en-US" sz="3000" dirty="0">
                <a:solidFill>
                  <a:prstClr val="black"/>
                </a:solidFill>
              </a:rPr>
              <a:t>戦略</a:t>
            </a:r>
            <a:r>
              <a:rPr lang="en-US" altLang="ja-JP" sz="3000" dirty="0">
                <a:solidFill>
                  <a:prstClr val="black"/>
                </a:solidFill>
              </a:rPr>
              <a:t>』</a:t>
            </a:r>
          </a:p>
          <a:p>
            <a:pPr marL="0" lvl="0" indent="0">
              <a:buNone/>
            </a:pPr>
            <a:r>
              <a:rPr lang="ja-JP" altLang="en-US" sz="3000" dirty="0">
                <a:solidFill>
                  <a:prstClr val="black"/>
                </a:solidFill>
              </a:rPr>
              <a:t>　</a:t>
            </a:r>
            <a:r>
              <a:rPr lang="ja-JP" altLang="en-US" sz="2471" dirty="0">
                <a:solidFill>
                  <a:prstClr val="black"/>
                </a:solidFill>
              </a:rPr>
              <a:t>著者：尾崎弘之　出版：日本経済</a:t>
            </a:r>
            <a:r>
              <a:rPr lang="ja-JP" altLang="en-US" sz="2471" dirty="0" smtClean="0">
                <a:solidFill>
                  <a:prstClr val="black"/>
                </a:solidFill>
              </a:rPr>
              <a:t>出版社</a:t>
            </a:r>
            <a:endParaRPr lang="en-US" altLang="ja-JP" sz="2471" dirty="0" smtClean="0">
              <a:solidFill>
                <a:prstClr val="black"/>
              </a:solidFill>
            </a:endParaRPr>
          </a:p>
          <a:p>
            <a:pPr marL="0" lvl="0" indent="0">
              <a:buNone/>
            </a:pPr>
            <a:endParaRPr lang="en-US" altLang="ja-JP" sz="1900" dirty="0" smtClean="0">
              <a:solidFill>
                <a:prstClr val="black"/>
              </a:solidFill>
            </a:endParaRPr>
          </a:p>
          <a:p>
            <a:pPr lvl="0"/>
            <a:r>
              <a:rPr lang="en-US" altLang="ja-JP" sz="3000" dirty="0">
                <a:solidFill>
                  <a:prstClr val="black"/>
                </a:solidFill>
              </a:rPr>
              <a:t>『 CO2</a:t>
            </a:r>
            <a:r>
              <a:rPr lang="ja-JP" altLang="en-US" sz="3000" dirty="0">
                <a:solidFill>
                  <a:prstClr val="black"/>
                </a:solidFill>
              </a:rPr>
              <a:t>削減はどこまで可能か：温暖化ガス－</a:t>
            </a:r>
            <a:r>
              <a:rPr lang="en-US" altLang="ja-JP" sz="3000" dirty="0">
                <a:solidFill>
                  <a:prstClr val="black"/>
                </a:solidFill>
              </a:rPr>
              <a:t>25%</a:t>
            </a:r>
            <a:r>
              <a:rPr lang="ja-JP" altLang="en-US" sz="3000" dirty="0">
                <a:solidFill>
                  <a:prstClr val="black"/>
                </a:solidFill>
              </a:rPr>
              <a:t>の検証</a:t>
            </a:r>
            <a:r>
              <a:rPr lang="en-US" altLang="ja-JP" sz="3000" dirty="0">
                <a:solidFill>
                  <a:prstClr val="black"/>
                </a:solidFill>
              </a:rPr>
              <a:t>』</a:t>
            </a:r>
          </a:p>
          <a:p>
            <a:pPr marL="0" lvl="0" indent="0">
              <a:buNone/>
            </a:pPr>
            <a:r>
              <a:rPr lang="ja-JP" altLang="en-US" sz="3000" dirty="0">
                <a:solidFill>
                  <a:prstClr val="black"/>
                </a:solidFill>
              </a:rPr>
              <a:t>　</a:t>
            </a:r>
            <a:r>
              <a:rPr lang="ja-JP" altLang="en-US" sz="2471" dirty="0">
                <a:solidFill>
                  <a:prstClr val="black"/>
                </a:solidFill>
              </a:rPr>
              <a:t>監修：茅陽一　出版：</a:t>
            </a:r>
            <a:r>
              <a:rPr lang="en-US" altLang="ja-JP" sz="2471" dirty="0">
                <a:solidFill>
                  <a:prstClr val="black"/>
                </a:solidFill>
              </a:rPr>
              <a:t> </a:t>
            </a:r>
            <a:r>
              <a:rPr lang="ja-JP" altLang="en-US" sz="2471" dirty="0">
                <a:solidFill>
                  <a:prstClr val="black"/>
                </a:solidFill>
              </a:rPr>
              <a:t>エネルギーフォーラム</a:t>
            </a:r>
            <a:endParaRPr lang="en-US" altLang="ja-JP" sz="2471" dirty="0">
              <a:solidFill>
                <a:prstClr val="black"/>
              </a:solidFill>
            </a:endParaRPr>
          </a:p>
          <a:p>
            <a:pPr marL="0" lvl="0" indent="0">
              <a:buNone/>
            </a:pPr>
            <a:endParaRPr lang="en-US" altLang="ja-JP" sz="900" dirty="0" smtClean="0">
              <a:solidFill>
                <a:prstClr val="black"/>
              </a:solidFill>
            </a:endParaRPr>
          </a:p>
          <a:p>
            <a:pPr marL="0" lvl="0" indent="0">
              <a:buNone/>
            </a:pPr>
            <a:endParaRPr lang="en-US" altLang="ja-JP" sz="900" dirty="0">
              <a:solidFill>
                <a:prstClr val="black"/>
              </a:solidFill>
            </a:endParaRPr>
          </a:p>
          <a:p>
            <a:pPr marL="0" lvl="0" indent="0">
              <a:buNone/>
            </a:pPr>
            <a:endParaRPr lang="en-US" altLang="ja-JP" sz="900" dirty="0">
              <a:solidFill>
                <a:prstClr val="black"/>
              </a:solidFill>
            </a:endParaRPr>
          </a:p>
          <a:p>
            <a:pPr marL="0" lvl="0" indent="0">
              <a:buNone/>
            </a:pPr>
            <a:endParaRPr lang="en-US" altLang="ja-JP" sz="900" dirty="0" smtClean="0">
              <a:solidFill>
                <a:prstClr val="black"/>
              </a:solidFill>
            </a:endParaRPr>
          </a:p>
          <a:p>
            <a:pPr marL="0" lvl="0" indent="0">
              <a:buNone/>
            </a:pPr>
            <a:endParaRPr lang="ja-JP" altLang="en-US" sz="2500" dirty="0">
              <a:solidFill>
                <a:prstClr val="black"/>
              </a:solidFill>
            </a:endParaRPr>
          </a:p>
          <a:p>
            <a:pPr marL="0" indent="0">
              <a:buNone/>
            </a:pPr>
            <a:endParaRPr kumimoji="1" lang="ja-JP" altLang="en-US" dirty="0"/>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23179971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57200"/>
            <a:ext cx="8229600" cy="5668963"/>
          </a:xfrm>
        </p:spPr>
        <p:txBody>
          <a:bodyPr/>
          <a:lstStyle/>
          <a:p>
            <a:pPr lvl="0"/>
            <a:r>
              <a:rPr lang="en-US" altLang="ja-JP" sz="2600" dirty="0" err="1" smtClean="0">
                <a:solidFill>
                  <a:prstClr val="black"/>
                </a:solidFill>
                <a:latin typeface="+mn-ea"/>
              </a:rPr>
              <a:t>『</a:t>
            </a:r>
            <a:r>
              <a:rPr lang="ja-JP" altLang="en-US" sz="2600" dirty="0" smtClean="0">
                <a:latin typeface="+mn-ea"/>
              </a:rPr>
              <a:t>コミュニティ</a:t>
            </a:r>
            <a:r>
              <a:rPr lang="en-US" altLang="ja-JP" sz="2600" dirty="0" err="1" smtClean="0">
                <a:solidFill>
                  <a:prstClr val="black"/>
                </a:solidFill>
                <a:latin typeface="+mn-ea"/>
              </a:rPr>
              <a:t>』</a:t>
            </a:r>
            <a:endParaRPr lang="en-US" altLang="ja-JP" sz="2600" dirty="0" smtClean="0">
              <a:solidFill>
                <a:prstClr val="black"/>
              </a:solidFill>
              <a:latin typeface="+mn-ea"/>
            </a:endParaRPr>
          </a:p>
          <a:p>
            <a:pPr lvl="0">
              <a:buNone/>
            </a:pPr>
            <a:r>
              <a:rPr lang="ja-JP" altLang="ja-JP" sz="2100" dirty="0" smtClean="0">
                <a:solidFill>
                  <a:prstClr val="black"/>
                </a:solidFill>
              </a:rPr>
              <a:t>　</a:t>
            </a:r>
            <a:r>
              <a:rPr lang="ja-JP" altLang="en-US" sz="2100" dirty="0" smtClean="0">
                <a:solidFill>
                  <a:prstClr val="black"/>
                </a:solidFill>
              </a:rPr>
              <a:t>編著者：広井良典　小林正哉　出版：勁草書房</a:t>
            </a:r>
            <a:endParaRPr lang="en-US" altLang="ja-JP" sz="2600" dirty="0" smtClean="0">
              <a:solidFill>
                <a:prstClr val="black"/>
              </a:solidFill>
              <a:latin typeface="ＭＳ Ｐゴシック (見出し)"/>
              <a:ea typeface="+mj-ea"/>
              <a:cs typeface="ＭＳ Ｐゴシック (見出し)"/>
            </a:endParaRPr>
          </a:p>
          <a:p>
            <a:r>
              <a:rPr lang="en-US" altLang="ja-JP" sz="2600" b="1" dirty="0" err="1" smtClean="0">
                <a:latin typeface="+mn-ea"/>
                <a:cs typeface="ＭＳ Ｐゴシック (見出し)"/>
              </a:rPr>
              <a:t>『</a:t>
            </a:r>
            <a:r>
              <a:rPr lang="ja-JP" altLang="en-US" sz="2600" dirty="0" smtClean="0">
                <a:latin typeface="+mn-ea"/>
                <a:cs typeface="ＭＳ Ｐゴシック (見出し)"/>
              </a:rPr>
              <a:t>スマートコミュニティ </a:t>
            </a:r>
            <a:r>
              <a:rPr lang="en-US" altLang="ja-JP" sz="2600" dirty="0" smtClean="0">
                <a:latin typeface="+mn-ea"/>
                <a:cs typeface="ＭＳ Ｐゴシック (見出し)"/>
              </a:rPr>
              <a:t>: </a:t>
            </a:r>
            <a:r>
              <a:rPr lang="ja-JP" altLang="en-US" sz="2600" dirty="0" smtClean="0">
                <a:latin typeface="+mn-ea"/>
                <a:cs typeface="ＭＳ Ｐゴシック (見出し)"/>
              </a:rPr>
              <a:t>都市の再生から日本の再生へ</a:t>
            </a:r>
            <a:r>
              <a:rPr lang="en-US" altLang="ja-JP" sz="2600" dirty="0" err="1" smtClean="0">
                <a:latin typeface="+mn-ea"/>
                <a:cs typeface="ＭＳ Ｐゴシック (見出し)"/>
              </a:rPr>
              <a:t>』</a:t>
            </a:r>
            <a:endParaRPr lang="en-US" altLang="ja-JP" sz="2600" dirty="0" smtClean="0">
              <a:latin typeface="+mn-ea"/>
              <a:cs typeface="ＭＳ Ｐゴシック (見出し)"/>
            </a:endParaRPr>
          </a:p>
          <a:p>
            <a:pPr>
              <a:buNone/>
            </a:pPr>
            <a:r>
              <a:rPr lang="ja-JP" altLang="en-US" sz="2100" dirty="0" smtClean="0">
                <a:latin typeface="+mn-ea"/>
                <a:cs typeface="ＭＳ Ｐゴシック (見出し)"/>
              </a:rPr>
              <a:t>　</a:t>
            </a:r>
            <a:r>
              <a:rPr lang="ja-JP" altLang="en-US" sz="2100" dirty="0" smtClean="0">
                <a:solidFill>
                  <a:prstClr val="black"/>
                </a:solidFill>
              </a:rPr>
              <a:t>編著者</a:t>
            </a:r>
            <a:r>
              <a:rPr lang="en-US" altLang="ja-JP" sz="2100" dirty="0" smtClean="0">
                <a:solidFill>
                  <a:prstClr val="black"/>
                </a:solidFill>
              </a:rPr>
              <a:t>:</a:t>
            </a:r>
            <a:r>
              <a:rPr lang="ja-JP" altLang="en-US" sz="2100" dirty="0" smtClean="0"/>
              <a:t>細野助博　出版：八王子 </a:t>
            </a:r>
            <a:r>
              <a:rPr lang="en-US" altLang="ja-JP" sz="2100" dirty="0" smtClean="0"/>
              <a:t>,</a:t>
            </a:r>
            <a:r>
              <a:rPr lang="ja-JP" altLang="en-US" sz="2100" dirty="0" smtClean="0"/>
              <a:t>中央大学</a:t>
            </a:r>
            <a:endParaRPr lang="en-US" altLang="ja-JP" sz="2100" dirty="0" smtClean="0"/>
          </a:p>
          <a:p>
            <a:pPr lvl="0"/>
            <a:r>
              <a:rPr lang="en-US" altLang="ja-JP" sz="2600" dirty="0" err="1" smtClean="0">
                <a:solidFill>
                  <a:prstClr val="black"/>
                </a:solidFill>
                <a:latin typeface="+mn-ea"/>
              </a:rPr>
              <a:t>『</a:t>
            </a:r>
            <a:r>
              <a:rPr lang="ja-JP" altLang="en-US" sz="2600" dirty="0" smtClean="0">
                <a:solidFill>
                  <a:prstClr val="black"/>
                </a:solidFill>
                <a:latin typeface="+mn-ea"/>
              </a:rPr>
              <a:t>スマートグリッド革命</a:t>
            </a:r>
            <a:r>
              <a:rPr lang="en-US" altLang="ja-JP" sz="2600" dirty="0" smtClean="0">
                <a:solidFill>
                  <a:prstClr val="black"/>
                </a:solidFill>
                <a:latin typeface="+mn-ea"/>
              </a:rPr>
              <a:t>-</a:t>
            </a:r>
            <a:r>
              <a:rPr lang="ja-JP" altLang="en-US" sz="2600" dirty="0" smtClean="0">
                <a:solidFill>
                  <a:prstClr val="black"/>
                </a:solidFill>
                <a:latin typeface="+mn-ea"/>
              </a:rPr>
              <a:t>エネルギーウェブの時代</a:t>
            </a:r>
            <a:r>
              <a:rPr lang="en-US" altLang="ja-JP" sz="2600" dirty="0" smtClean="0">
                <a:solidFill>
                  <a:prstClr val="black"/>
                </a:solidFill>
                <a:latin typeface="+mn-ea"/>
              </a:rPr>
              <a:t>-</a:t>
            </a:r>
            <a:r>
              <a:rPr lang="en-US" altLang="ja-JP" sz="2600" dirty="0" err="1" smtClean="0">
                <a:solidFill>
                  <a:prstClr val="black"/>
                </a:solidFill>
                <a:latin typeface="+mn-ea"/>
              </a:rPr>
              <a:t>』</a:t>
            </a:r>
            <a:endParaRPr lang="en-US" altLang="ja-JP" sz="2600" dirty="0" smtClean="0">
              <a:solidFill>
                <a:prstClr val="black"/>
              </a:solidFill>
              <a:latin typeface="+mn-ea"/>
            </a:endParaRPr>
          </a:p>
          <a:p>
            <a:pPr lvl="0">
              <a:buNone/>
            </a:pPr>
            <a:r>
              <a:rPr lang="ja-JP" altLang="ja-JP" sz="2100" dirty="0" smtClean="0">
                <a:solidFill>
                  <a:prstClr val="black"/>
                </a:solidFill>
              </a:rPr>
              <a:t>　</a:t>
            </a:r>
            <a:r>
              <a:rPr lang="ja-JP" altLang="en-US" sz="2100" dirty="0" smtClean="0">
                <a:solidFill>
                  <a:prstClr val="black"/>
                </a:solidFill>
              </a:rPr>
              <a:t>編著者：加藤俊春　出版：</a:t>
            </a:r>
            <a:r>
              <a:rPr lang="en-US" altLang="ja-JP" sz="2100" dirty="0" smtClean="0">
                <a:solidFill>
                  <a:prstClr val="black"/>
                </a:solidFill>
              </a:rPr>
              <a:t>NTT</a:t>
            </a:r>
            <a:r>
              <a:rPr lang="ja-JP" altLang="en-US" sz="2100" dirty="0" smtClean="0">
                <a:solidFill>
                  <a:prstClr val="black"/>
                </a:solidFill>
              </a:rPr>
              <a:t>出版株式会社</a:t>
            </a:r>
            <a:endParaRPr lang="en-US" altLang="ja-JP" sz="2100" dirty="0" smtClean="0">
              <a:solidFill>
                <a:prstClr val="black"/>
              </a:solidFill>
            </a:endParaRPr>
          </a:p>
          <a:p>
            <a:r>
              <a:rPr lang="en-US" altLang="ja-JP" sz="2600" dirty="0" err="1" smtClean="0">
                <a:solidFill>
                  <a:prstClr val="black"/>
                </a:solidFill>
              </a:rPr>
              <a:t>『</a:t>
            </a:r>
            <a:r>
              <a:rPr lang="ja-JP" altLang="en-US" sz="2600" dirty="0" smtClean="0">
                <a:solidFill>
                  <a:prstClr val="black"/>
                </a:solidFill>
              </a:rPr>
              <a:t>週刊東洋経済</a:t>
            </a:r>
            <a:r>
              <a:rPr lang="en-US" altLang="ja-JP" sz="2600" dirty="0" err="1" smtClean="0">
                <a:solidFill>
                  <a:prstClr val="black"/>
                </a:solidFill>
              </a:rPr>
              <a:t>』</a:t>
            </a:r>
            <a:r>
              <a:rPr lang="en-US" altLang="ja-JP" sz="2600" dirty="0" smtClean="0">
                <a:solidFill>
                  <a:prstClr val="black"/>
                </a:solidFill>
              </a:rPr>
              <a:t> </a:t>
            </a:r>
            <a:r>
              <a:rPr lang="ja-JP" altLang="en-US" sz="2600" dirty="0" smtClean="0">
                <a:solidFill>
                  <a:prstClr val="black"/>
                </a:solidFill>
              </a:rPr>
              <a:t>（</a:t>
            </a:r>
            <a:r>
              <a:rPr lang="en-US" altLang="ja-JP" sz="2600" dirty="0" smtClean="0">
                <a:solidFill>
                  <a:prstClr val="black"/>
                </a:solidFill>
              </a:rPr>
              <a:t>2011</a:t>
            </a:r>
            <a:r>
              <a:rPr lang="ja-JP" altLang="en-US" sz="2600" dirty="0" smtClean="0">
                <a:solidFill>
                  <a:prstClr val="black"/>
                </a:solidFill>
              </a:rPr>
              <a:t>年</a:t>
            </a:r>
            <a:r>
              <a:rPr lang="en-US" altLang="ja-JP" sz="2600" dirty="0" smtClean="0">
                <a:solidFill>
                  <a:prstClr val="black"/>
                </a:solidFill>
              </a:rPr>
              <a:t>7</a:t>
            </a:r>
            <a:r>
              <a:rPr lang="ja-JP" altLang="en-US" sz="2600" dirty="0" smtClean="0">
                <a:solidFill>
                  <a:prstClr val="black"/>
                </a:solidFill>
              </a:rPr>
              <a:t>月</a:t>
            </a:r>
            <a:r>
              <a:rPr lang="en-US" altLang="ja-JP" sz="2600" dirty="0" smtClean="0">
                <a:solidFill>
                  <a:prstClr val="black"/>
                </a:solidFill>
              </a:rPr>
              <a:t>30</a:t>
            </a:r>
            <a:r>
              <a:rPr lang="ja-JP" altLang="en-US" sz="2600" dirty="0" smtClean="0">
                <a:solidFill>
                  <a:prstClr val="black"/>
                </a:solidFill>
              </a:rPr>
              <a:t>日発行版）</a:t>
            </a:r>
            <a:endParaRPr lang="en-US" altLang="ja-JP" sz="2600" dirty="0" smtClean="0">
              <a:solidFill>
                <a:prstClr val="black"/>
              </a:solidFill>
            </a:endParaRPr>
          </a:p>
          <a:p>
            <a:pPr marL="0" indent="0">
              <a:buNone/>
            </a:pPr>
            <a:r>
              <a:rPr lang="ja-JP" altLang="en-US" sz="2100" dirty="0" smtClean="0">
                <a:solidFill>
                  <a:prstClr val="black"/>
                </a:solidFill>
              </a:rPr>
              <a:t>　特集</a:t>
            </a:r>
            <a:r>
              <a:rPr lang="en-US" altLang="ja-JP" sz="2100" dirty="0" smtClean="0">
                <a:solidFill>
                  <a:prstClr val="black"/>
                </a:solidFill>
              </a:rPr>
              <a:t>/</a:t>
            </a:r>
            <a:r>
              <a:rPr lang="ja-JP" altLang="en-US" sz="2100" dirty="0" smtClean="0">
                <a:solidFill>
                  <a:prstClr val="black"/>
                </a:solidFill>
              </a:rPr>
              <a:t>再生エネルギーは本当に使えるのか</a:t>
            </a:r>
            <a:endParaRPr lang="en-US" altLang="ja-JP" sz="2100" dirty="0" smtClean="0">
              <a:solidFill>
                <a:prstClr val="black"/>
              </a:solidFill>
            </a:endParaRPr>
          </a:p>
          <a:p>
            <a:pPr lvl="0">
              <a:buNone/>
            </a:pPr>
            <a:endParaRPr lang="en-US" altLang="ja-JP" sz="2100" dirty="0" smtClean="0"/>
          </a:p>
          <a:p>
            <a:pPr>
              <a:buNone/>
            </a:pPr>
            <a:endParaRPr lang="en-US" altLang="ja-JP" sz="2100" dirty="0" smtClean="0">
              <a:latin typeface="+mn-ea"/>
              <a:cs typeface="ＭＳ Ｐゴシック (見出し)"/>
            </a:endParaRPr>
          </a:p>
          <a:p>
            <a:endParaRPr lang="en-US" altLang="ja-JP" sz="2600" dirty="0" smtClean="0">
              <a:latin typeface="+mn-ea"/>
              <a:cs typeface="ＭＳ Ｐゴシック (見出し)"/>
            </a:endParaRPr>
          </a:p>
          <a:p>
            <a:pPr lvl="0"/>
            <a:endParaRPr lang="en-US" altLang="ja-JP" sz="2000" dirty="0" smtClean="0">
              <a:solidFill>
                <a:prstClr val="black"/>
              </a:solidFill>
            </a:endParaRPr>
          </a:p>
          <a:p>
            <a:pPr lvl="0">
              <a:buNone/>
            </a:pPr>
            <a:endParaRPr lang="en-US" altLang="ja-JP" sz="2100" b="1" dirty="0" smtClean="0">
              <a:solidFill>
                <a:prstClr val="black"/>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28800" y="304800"/>
            <a:ext cx="5486400" cy="1143000"/>
          </a:xfrm>
        </p:spPr>
        <p:txBody>
          <a:bodyPr>
            <a:normAutofit/>
          </a:bodyPr>
          <a:lstStyle/>
          <a:p>
            <a:r>
              <a:rPr kumimoji="1" lang="ja-JP" altLang="en-US" sz="4000" dirty="0" smtClean="0"/>
              <a:t>・スマートグリッド</a:t>
            </a:r>
            <a:endParaRPr kumimoji="1" lang="ja-JP" altLang="en-US" sz="4000" dirty="0"/>
          </a:p>
        </p:txBody>
      </p:sp>
      <p:pic>
        <p:nvPicPr>
          <p:cNvPr id="28674" name="Picture 2" descr="http://www.hitachi.co.jp/environment/showcase/solution/energy/images/img_smartgrid/smartgrid_02.jpg"/>
          <p:cNvPicPr>
            <a:picLocks noChangeAspect="1" noChangeArrowheads="1"/>
          </p:cNvPicPr>
          <p:nvPr/>
        </p:nvPicPr>
        <p:blipFill>
          <a:blip r:embed="rId2" cstate="print"/>
          <a:srcRect/>
          <a:stretch>
            <a:fillRect/>
          </a:stretch>
        </p:blipFill>
        <p:spPr bwMode="auto">
          <a:xfrm>
            <a:off x="381000" y="1905000"/>
            <a:ext cx="8568952" cy="475104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・スマートメーター</a:t>
            </a:r>
            <a:endParaRPr kumimoji="1" lang="ja-JP" altLang="en-US" dirty="0"/>
          </a:p>
        </p:txBody>
      </p:sp>
      <p:pic>
        <p:nvPicPr>
          <p:cNvPr id="4" name="コンテンツ プレースホルダ 3" descr="96958A9C93819499E2E0E2E2958DE2E0E2E4E0E2E3E3E2E2E2E2E2E2-DSXZZO2966004002062011000000-PB1-13.jpg"/>
          <p:cNvPicPr>
            <a:picLocks noGrp="1" noChangeAspect="1"/>
          </p:cNvPicPr>
          <p:nvPr>
            <p:ph idx="1"/>
          </p:nvPr>
        </p:nvPicPr>
        <p:blipFill>
          <a:blip r:embed="rId2" cstate="print"/>
          <a:stretch>
            <a:fillRect/>
          </a:stretch>
        </p:blipFill>
        <p:spPr>
          <a:xfrm>
            <a:off x="1331640" y="1412776"/>
            <a:ext cx="6552728" cy="4104456"/>
          </a:xfrm>
        </p:spPr>
      </p:pic>
      <p:sp>
        <p:nvSpPr>
          <p:cNvPr id="5" name="テキスト ボックス 4"/>
          <p:cNvSpPr txBox="1"/>
          <p:nvPr/>
        </p:nvSpPr>
        <p:spPr>
          <a:xfrm>
            <a:off x="1187624" y="5877272"/>
            <a:ext cx="6912768" cy="369332"/>
          </a:xfrm>
          <a:prstGeom prst="rect">
            <a:avLst/>
          </a:prstGeom>
          <a:noFill/>
        </p:spPr>
        <p:txBody>
          <a:bodyPr wrap="square" rtlCol="0">
            <a:spAutoFit/>
          </a:bodyPr>
          <a:lstStyle/>
          <a:p>
            <a:r>
              <a:rPr lang="ja-JP" altLang="en-US" dirty="0" smtClean="0"/>
              <a:t>スマートメーターとは、通信機能を備えた電力メーターである</a:t>
            </a:r>
            <a:endParaRPr kumimoji="1" lang="ja-JP"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スマートメーター導入によって</a:t>
            </a:r>
            <a:endParaRPr kumimoji="1" lang="ja-JP" altLang="en-US" dirty="0"/>
          </a:p>
        </p:txBody>
      </p:sp>
      <p:sp>
        <p:nvSpPr>
          <p:cNvPr id="3" name="コンテンツ プレースホルダ 2"/>
          <p:cNvSpPr>
            <a:spLocks noGrp="1"/>
          </p:cNvSpPr>
          <p:nvPr>
            <p:ph idx="1"/>
          </p:nvPr>
        </p:nvSpPr>
        <p:spPr/>
        <p:txBody>
          <a:bodyPr>
            <a:normAutofit lnSpcReduction="10000"/>
          </a:bodyPr>
          <a:lstStyle/>
          <a:p>
            <a:pPr>
              <a:buNone/>
            </a:pPr>
            <a:r>
              <a:rPr lang="ja-JP" altLang="en-US" dirty="0" smtClean="0"/>
              <a:t>　数分きざみに電力使用量をチェックできる</a:t>
            </a:r>
            <a:endParaRPr lang="en-US" altLang="ja-JP" dirty="0" smtClean="0"/>
          </a:p>
          <a:p>
            <a:pPr>
              <a:buNone/>
            </a:pPr>
            <a:endParaRPr kumimoji="1" lang="en-US" altLang="ja-JP" dirty="0" smtClean="0"/>
          </a:p>
          <a:p>
            <a:pPr>
              <a:buNone/>
            </a:pPr>
            <a:r>
              <a:rPr lang="ja-JP" altLang="en-US" dirty="0" smtClean="0"/>
              <a:t>　さまざまな料金体系を設定できる</a:t>
            </a:r>
            <a:endParaRPr lang="en-US" altLang="ja-JP" dirty="0" smtClean="0"/>
          </a:p>
          <a:p>
            <a:pPr>
              <a:buNone/>
            </a:pPr>
            <a:endParaRPr lang="en-US" altLang="ja-JP" dirty="0" smtClean="0"/>
          </a:p>
          <a:p>
            <a:pPr>
              <a:buNone/>
            </a:pPr>
            <a:r>
              <a:rPr lang="ja-JP" altLang="en-US" dirty="0" smtClean="0"/>
              <a:t>　ピークカットやピークシフトに協力したユーザーに見返りがあるようにする</a:t>
            </a:r>
            <a:endParaRPr lang="en-US" altLang="ja-JP" dirty="0" smtClean="0"/>
          </a:p>
          <a:p>
            <a:pPr>
              <a:buNone/>
            </a:pPr>
            <a:endParaRPr lang="en-US" altLang="ja-JP" dirty="0" smtClean="0"/>
          </a:p>
          <a:p>
            <a:pPr>
              <a:buNone/>
            </a:pPr>
            <a:r>
              <a:rPr lang="ja-JP" altLang="en-US" dirty="0" smtClean="0">
                <a:solidFill>
                  <a:srgbClr val="FF0000"/>
                </a:solidFill>
              </a:rPr>
              <a:t>ピークカット、ピークシフトが実現可能である</a:t>
            </a:r>
            <a:endParaRPr lang="en-US" altLang="ja-JP" dirty="0" smtClean="0">
              <a:solidFill>
                <a:srgbClr val="FF0000"/>
              </a:solidFill>
            </a:endParaRPr>
          </a:p>
        </p:txBody>
      </p:sp>
      <p:sp>
        <p:nvSpPr>
          <p:cNvPr id="5" name="下矢印 4"/>
          <p:cNvSpPr/>
          <p:nvPr/>
        </p:nvSpPr>
        <p:spPr>
          <a:xfrm>
            <a:off x="3962400" y="2209800"/>
            <a:ext cx="79208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下矢印 5"/>
          <p:cNvSpPr/>
          <p:nvPr/>
        </p:nvSpPr>
        <p:spPr>
          <a:xfrm>
            <a:off x="3962400" y="3352800"/>
            <a:ext cx="79208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3962400" y="4876800"/>
            <a:ext cx="79208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4800" y="533400"/>
            <a:ext cx="8229600" cy="1143000"/>
          </a:xfrm>
        </p:spPr>
        <p:txBody>
          <a:bodyPr>
            <a:normAutofit fontScale="90000"/>
          </a:bodyPr>
          <a:lstStyle/>
          <a:p>
            <a:r>
              <a:rPr kumimoji="1" lang="ja-JP" altLang="en-US" dirty="0" smtClean="0"/>
              <a:t>スマートメーターの導入状況と計画</a:t>
            </a:r>
            <a:endParaRPr kumimoji="1" lang="ja-JP" altLang="en-US" dirty="0"/>
          </a:p>
        </p:txBody>
      </p:sp>
      <p:sp>
        <p:nvSpPr>
          <p:cNvPr id="3" name="テキスト ボックス 2"/>
          <p:cNvSpPr txBox="1"/>
          <p:nvPr/>
        </p:nvSpPr>
        <p:spPr>
          <a:xfrm>
            <a:off x="533400" y="2133600"/>
            <a:ext cx="7992888" cy="3108543"/>
          </a:xfrm>
          <a:prstGeom prst="rect">
            <a:avLst/>
          </a:prstGeom>
          <a:noFill/>
        </p:spPr>
        <p:txBody>
          <a:bodyPr wrap="square" rtlCol="0">
            <a:spAutoFit/>
          </a:bodyPr>
          <a:lstStyle/>
          <a:p>
            <a:r>
              <a:rPr kumimoji="1" lang="ja-JP" altLang="en-US" sz="2800" dirty="0" smtClean="0"/>
              <a:t>欧州　イタリアやスウェーデンではほぼ</a:t>
            </a:r>
            <a:r>
              <a:rPr lang="ja-JP" altLang="en-US" sz="2800" dirty="0" smtClean="0"/>
              <a:t>全戸に設置</a:t>
            </a:r>
            <a:endParaRPr lang="en-US" altLang="ja-JP" sz="2800" dirty="0" smtClean="0"/>
          </a:p>
          <a:p>
            <a:r>
              <a:rPr lang="ja-JP" altLang="en-US" sz="2800" dirty="0" smtClean="0"/>
              <a:t>　　　　が完了</a:t>
            </a:r>
            <a:endParaRPr lang="en-US" altLang="ja-JP" sz="2800" dirty="0" smtClean="0"/>
          </a:p>
          <a:p>
            <a:endParaRPr kumimoji="1" lang="en-US" altLang="ja-JP" sz="2800" dirty="0" smtClean="0"/>
          </a:p>
          <a:p>
            <a:r>
              <a:rPr lang="ja-JP" altLang="en-US" sz="2800" dirty="0" smtClean="0"/>
              <a:t>米国　設置台数は</a:t>
            </a:r>
            <a:r>
              <a:rPr lang="en-US" altLang="ja-JP" sz="2800" dirty="0" smtClean="0"/>
              <a:t>2009</a:t>
            </a:r>
            <a:r>
              <a:rPr lang="ja-JP" altLang="en-US" sz="2800" dirty="0" smtClean="0"/>
              <a:t>年には</a:t>
            </a:r>
            <a:r>
              <a:rPr lang="en-US" altLang="ja-JP" sz="2800" dirty="0" smtClean="0"/>
              <a:t>1000</a:t>
            </a:r>
            <a:r>
              <a:rPr lang="ja-JP" altLang="en-US" sz="2800" dirty="0" smtClean="0"/>
              <a:t>万台を超え、　</a:t>
            </a:r>
            <a:endParaRPr lang="en-US" altLang="ja-JP" sz="2800" dirty="0" smtClean="0"/>
          </a:p>
          <a:p>
            <a:r>
              <a:rPr lang="ja-JP" altLang="en-US" sz="2800" dirty="0" smtClean="0"/>
              <a:t>　　　　</a:t>
            </a:r>
            <a:r>
              <a:rPr lang="en-US" altLang="ja-JP" sz="2800" dirty="0" smtClean="0"/>
              <a:t>2013</a:t>
            </a:r>
            <a:r>
              <a:rPr lang="ja-JP" altLang="en-US" sz="2800" dirty="0" smtClean="0"/>
              <a:t>年には、</a:t>
            </a:r>
            <a:r>
              <a:rPr lang="en-US" altLang="ja-JP" sz="2800" dirty="0" smtClean="0"/>
              <a:t>5000</a:t>
            </a:r>
            <a:r>
              <a:rPr lang="ja-JP" altLang="en-US" sz="2800" dirty="0" smtClean="0"/>
              <a:t>万台を超える見通し</a:t>
            </a:r>
            <a:endParaRPr lang="en-US" altLang="ja-JP" sz="2800" dirty="0" smtClean="0"/>
          </a:p>
          <a:p>
            <a:r>
              <a:rPr kumimoji="1" lang="ja-JP" altLang="en-US" sz="2800" dirty="0" smtClean="0"/>
              <a:t>　　　</a:t>
            </a:r>
            <a:endParaRPr kumimoji="1" lang="en-US" altLang="ja-JP" sz="2800" dirty="0" smtClean="0"/>
          </a:p>
          <a:p>
            <a:r>
              <a:rPr kumimoji="1" lang="ja-JP" altLang="en-US" sz="2800" dirty="0" smtClean="0"/>
              <a:t>日本　</a:t>
            </a:r>
            <a:r>
              <a:rPr kumimoji="1" lang="en-US" altLang="ja-JP" sz="2800" dirty="0" smtClean="0"/>
              <a:t>70</a:t>
            </a:r>
            <a:r>
              <a:rPr lang="ja-JP" altLang="en-US" sz="2800" dirty="0" smtClean="0"/>
              <a:t>万戸程度導入し、実証試験を実施中</a:t>
            </a:r>
            <a:endParaRPr kumimoji="1" lang="en-US" altLang="ja-JP" sz="2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発送電分離</a:t>
            </a:r>
            <a:endParaRPr kumimoji="1" lang="ja-JP" altLang="en-US" dirty="0"/>
          </a:p>
        </p:txBody>
      </p:sp>
      <p:pic>
        <p:nvPicPr>
          <p:cNvPr id="1026" name="Picture 2"/>
          <p:cNvPicPr>
            <a:picLocks noGrp="1" noChangeAspect="1" noChangeArrowheads="1"/>
          </p:cNvPicPr>
          <p:nvPr>
            <p:ph idx="1"/>
          </p:nvPr>
        </p:nvPicPr>
        <p:blipFill>
          <a:blip r:embed="rId2" cstate="print"/>
          <a:srcRect r="47368" b="-617"/>
          <a:stretch>
            <a:fillRect/>
          </a:stretch>
        </p:blipFill>
        <p:spPr bwMode="auto">
          <a:xfrm>
            <a:off x="467544" y="1628800"/>
            <a:ext cx="3456384" cy="4176464"/>
          </a:xfrm>
          <a:prstGeom prst="rect">
            <a:avLst/>
          </a:prstGeom>
          <a:noFill/>
          <a:ln w="9525">
            <a:noFill/>
            <a:miter lim="800000"/>
            <a:headEnd/>
            <a:tailEnd/>
          </a:ln>
        </p:spPr>
      </p:pic>
      <p:pic>
        <p:nvPicPr>
          <p:cNvPr id="1027" name="Picture 3"/>
          <p:cNvPicPr>
            <a:picLocks noChangeAspect="1" noChangeArrowheads="1"/>
          </p:cNvPicPr>
          <p:nvPr/>
        </p:nvPicPr>
        <p:blipFill>
          <a:blip r:embed="rId2" cstate="print"/>
          <a:srcRect l="52520" t="1701"/>
          <a:stretch>
            <a:fillRect/>
          </a:stretch>
        </p:blipFill>
        <p:spPr bwMode="auto">
          <a:xfrm>
            <a:off x="5220072" y="1628800"/>
            <a:ext cx="3177230" cy="41627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1234</TotalTime>
  <Words>2170</Words>
  <Application>Microsoft Office PowerPoint</Application>
  <PresentationFormat>画面に合わせる (4:3)</PresentationFormat>
  <Paragraphs>343</Paragraphs>
  <Slides>42</Slides>
  <Notes>11</Notes>
  <HiddenSlides>0</HiddenSlides>
  <MMClips>0</MMClips>
  <ScaleCrop>false</ScaleCrop>
  <HeadingPairs>
    <vt:vector size="4" baseType="variant">
      <vt:variant>
        <vt:lpstr>デザイン テンプレート</vt:lpstr>
      </vt:variant>
      <vt:variant>
        <vt:i4>2</vt:i4>
      </vt:variant>
      <vt:variant>
        <vt:lpstr>スライド タイトル</vt:lpstr>
      </vt:variant>
      <vt:variant>
        <vt:i4>42</vt:i4>
      </vt:variant>
    </vt:vector>
  </HeadingPairs>
  <TitlesOfParts>
    <vt:vector size="44" baseType="lpstr">
      <vt:lpstr>Office テーマ</vt:lpstr>
      <vt:lpstr>Office ​​テーマ</vt:lpstr>
      <vt:lpstr>究極のエコライフを目指すために</vt:lpstr>
      <vt:lpstr>目次</vt:lpstr>
      <vt:lpstr>１、研究動機</vt:lpstr>
      <vt:lpstr> ２、次世代住宅「スマートハウス」 </vt:lpstr>
      <vt:lpstr>・スマートグリッド</vt:lpstr>
      <vt:lpstr>・スマートメーター</vt:lpstr>
      <vt:lpstr>スマートメーター導入によって</vt:lpstr>
      <vt:lpstr>スマートメーターの導入状況と計画</vt:lpstr>
      <vt:lpstr>発送電分離</vt:lpstr>
      <vt:lpstr>発送電分離が必要な理由</vt:lpstr>
      <vt:lpstr>・スマートハウス</vt:lpstr>
      <vt:lpstr>スライド 12</vt:lpstr>
      <vt:lpstr>スライド 13</vt:lpstr>
      <vt:lpstr>エネルギーの見える化</vt:lpstr>
      <vt:lpstr>・太陽光発電</vt:lpstr>
      <vt:lpstr>スライド 16</vt:lpstr>
      <vt:lpstr>太陽光発電量シミュレーション</vt:lpstr>
      <vt:lpstr>スライド 18</vt:lpstr>
      <vt:lpstr>スライド 19</vt:lpstr>
      <vt:lpstr>スライド 20</vt:lpstr>
      <vt:lpstr>スライド 21</vt:lpstr>
      <vt:lpstr>ドイツの事例</vt:lpstr>
      <vt:lpstr>・次世代自動車</vt:lpstr>
      <vt:lpstr> プラグインハイブリッド自動車</vt:lpstr>
      <vt:lpstr>特徴</vt:lpstr>
      <vt:lpstr>電気自動車</vt:lpstr>
      <vt:lpstr>スライド 27</vt:lpstr>
      <vt:lpstr>電気自動車は家計にも優しい</vt:lpstr>
      <vt:lpstr>次世代自動車を普及させるには？</vt:lpstr>
      <vt:lpstr>３、スマートコミュニティの構築 </vt:lpstr>
      <vt:lpstr>スマートコミュニティ実証実験</vt:lpstr>
      <vt:lpstr>スマートグリッドの主な経済効果</vt:lpstr>
      <vt:lpstr>一般家庭の例</vt:lpstr>
      <vt:lpstr>スマートコミュニティ　イメージ図</vt:lpstr>
      <vt:lpstr>被災地復興への取り組み</vt:lpstr>
      <vt:lpstr>日本産業にも期待 </vt:lpstr>
      <vt:lpstr>４、今後の課題</vt:lpstr>
      <vt:lpstr>参考文献（URL）</vt:lpstr>
      <vt:lpstr>スライド 39</vt:lpstr>
      <vt:lpstr>スライド 40</vt:lpstr>
      <vt:lpstr>参考文献（書籍）</vt:lpstr>
      <vt:lpstr>スライド 42</vt:lpstr>
    </vt:vector>
  </TitlesOfParts>
  <Company>名古屋学院大学</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スマートハウス</dc:title>
  <dc:creator>名古屋学院大学</dc:creator>
  <cp:lastModifiedBy>金瀬 広樹</cp:lastModifiedBy>
  <cp:revision>221</cp:revision>
  <dcterms:created xsi:type="dcterms:W3CDTF">2011-11-11T09:04:43Z</dcterms:created>
  <dcterms:modified xsi:type="dcterms:W3CDTF">2011-11-11T09:05:23Z</dcterms:modified>
</cp:coreProperties>
</file>