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8"/>
  </p:notesMasterIdLst>
  <p:handoutMasterIdLst>
    <p:handoutMasterId r:id="rId29"/>
  </p:handout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5" r:id="rId21"/>
    <p:sldId id="279" r:id="rId22"/>
    <p:sldId id="280" r:id="rId23"/>
    <p:sldId id="281" r:id="rId24"/>
    <p:sldId id="282" r:id="rId25"/>
    <p:sldId id="283" r:id="rId26"/>
    <p:sldId id="284"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6"/>
  <c:chart>
    <c:title>
      <c:layout>
        <c:manualLayout>
          <c:xMode val="edge"/>
          <c:yMode val="edge"/>
          <c:x val="0.32922241594368773"/>
          <c:y val="1.647220315717228E-2"/>
        </c:manualLayout>
      </c:layout>
    </c:title>
    <c:plotArea>
      <c:layout/>
      <c:lineChart>
        <c:grouping val="standard"/>
        <c:ser>
          <c:idx val="0"/>
          <c:order val="0"/>
          <c:tx>
            <c:strRef>
              <c:f>Sheet1!$B$1</c:f>
              <c:strCache>
                <c:ptCount val="1"/>
                <c:pt idx="0">
                  <c:v>累積発行枚数</c:v>
                </c:pt>
              </c:strCache>
            </c:strRef>
          </c:tx>
          <c:spPr>
            <a:ln w="88900"/>
          </c:spPr>
          <c:marker>
            <c:symbol val="none"/>
          </c:marker>
          <c:cat>
            <c:numRef>
              <c:f>Sheet1!$A$2:$A$11</c:f>
              <c:numCache>
                <c:formatCode>yyyy/mm/dd</c:formatCode>
                <c:ptCount val="10"/>
                <c:pt idx="0">
                  <c:v>40587</c:v>
                </c:pt>
                <c:pt idx="1">
                  <c:v>40590</c:v>
                </c:pt>
                <c:pt idx="2">
                  <c:v>40595</c:v>
                </c:pt>
                <c:pt idx="3">
                  <c:v>40603</c:v>
                </c:pt>
                <c:pt idx="4">
                  <c:v>40616</c:v>
                </c:pt>
                <c:pt idx="5">
                  <c:v>40633</c:v>
                </c:pt>
                <c:pt idx="6">
                  <c:v>40645</c:v>
                </c:pt>
                <c:pt idx="7">
                  <c:v>40678</c:v>
                </c:pt>
                <c:pt idx="8">
                  <c:v>40730</c:v>
                </c:pt>
                <c:pt idx="9">
                  <c:v>40800</c:v>
                </c:pt>
              </c:numCache>
            </c:numRef>
          </c:cat>
          <c:val>
            <c:numRef>
              <c:f>Sheet1!$B$2:$B$11</c:f>
              <c:numCache>
                <c:formatCode>General</c:formatCode>
                <c:ptCount val="10"/>
                <c:pt idx="0">
                  <c:v>10</c:v>
                </c:pt>
                <c:pt idx="1">
                  <c:v>20</c:v>
                </c:pt>
                <c:pt idx="2">
                  <c:v>30</c:v>
                </c:pt>
                <c:pt idx="3">
                  <c:v>40</c:v>
                </c:pt>
                <c:pt idx="4">
                  <c:v>50</c:v>
                </c:pt>
                <c:pt idx="5">
                  <c:v>60</c:v>
                </c:pt>
                <c:pt idx="6">
                  <c:v>70</c:v>
                </c:pt>
                <c:pt idx="7">
                  <c:v>80</c:v>
                </c:pt>
                <c:pt idx="8">
                  <c:v>90</c:v>
                </c:pt>
                <c:pt idx="9">
                  <c:v>100</c:v>
                </c:pt>
              </c:numCache>
            </c:numRef>
          </c:val>
        </c:ser>
        <c:marker val="1"/>
        <c:axId val="87221760"/>
        <c:axId val="87223296"/>
      </c:lineChart>
      <c:dateAx>
        <c:axId val="87221760"/>
        <c:scaling>
          <c:orientation val="minMax"/>
        </c:scaling>
        <c:axPos val="b"/>
        <c:numFmt formatCode="yyyy/mm/dd" sourceLinked="1"/>
        <c:majorTickMark val="none"/>
        <c:minorTickMark val="out"/>
        <c:tickLblPos val="nextTo"/>
        <c:spPr>
          <a:ln w="19050"/>
        </c:spPr>
        <c:txPr>
          <a:bodyPr/>
          <a:lstStyle/>
          <a:p>
            <a:pPr>
              <a:defRPr sz="1100"/>
            </a:pPr>
            <a:endParaRPr lang="ja-JP"/>
          </a:p>
        </c:txPr>
        <c:crossAx val="87223296"/>
        <c:crosses val="autoZero"/>
        <c:auto val="1"/>
        <c:lblOffset val="100"/>
        <c:majorUnit val="20"/>
        <c:majorTimeUnit val="days"/>
      </c:dateAx>
      <c:valAx>
        <c:axId val="87223296"/>
        <c:scaling>
          <c:orientation val="minMax"/>
        </c:scaling>
        <c:axPos val="l"/>
        <c:majorGridlines/>
        <c:numFmt formatCode="General" sourceLinked="1"/>
        <c:tickLblPos val="nextTo"/>
        <c:txPr>
          <a:bodyPr/>
          <a:lstStyle/>
          <a:p>
            <a:pPr>
              <a:defRPr sz="1500" baseline="0"/>
            </a:pPr>
            <a:endParaRPr lang="ja-JP"/>
          </a:p>
        </c:txPr>
        <c:crossAx val="87221760"/>
        <c:crosses val="autoZero"/>
        <c:crossBetween val="between"/>
      </c:valAx>
    </c:plotArea>
    <c:legend>
      <c:legendPos val="r"/>
      <c:layout>
        <c:manualLayout>
          <c:xMode val="edge"/>
          <c:yMode val="edge"/>
          <c:x val="0.76056195776226798"/>
          <c:y val="0.49647634497949533"/>
          <c:w val="0.22691844214279297"/>
          <c:h val="9.2139173558079268E-2"/>
        </c:manualLayout>
      </c:layout>
      <c:txPr>
        <a:bodyPr/>
        <a:lstStyle/>
        <a:p>
          <a:pPr>
            <a:defRPr sz="1400" b="0" baseline="0"/>
          </a:pPr>
          <a:endParaRPr lang="ja-JP"/>
        </a:p>
      </c:txPr>
    </c:legend>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10"/>
  <c:chart>
    <c:autoTitleDeleted val="1"/>
    <c:plotArea>
      <c:layout/>
      <c:barChart>
        <c:barDir val="col"/>
        <c:grouping val="percentStacked"/>
        <c:ser>
          <c:idx val="0"/>
          <c:order val="0"/>
          <c:tx>
            <c:strRef>
              <c:f>Sheet1!$B$1</c:f>
              <c:strCache>
                <c:ptCount val="1"/>
                <c:pt idx="0">
                  <c:v>週１回以上</c:v>
                </c:pt>
              </c:strCache>
            </c:strRef>
          </c:tx>
          <c:cat>
            <c:strRef>
              <c:f>Sheet1!$A$2:$A$4</c:f>
              <c:strCache>
                <c:ptCount val="3"/>
                <c:pt idx="0">
                  <c:v>関東</c:v>
                </c:pt>
                <c:pt idx="1">
                  <c:v>中部</c:v>
                </c:pt>
                <c:pt idx="2">
                  <c:v>近畿</c:v>
                </c:pt>
              </c:strCache>
            </c:strRef>
          </c:cat>
          <c:val>
            <c:numRef>
              <c:f>Sheet1!$B$2:$B$4</c:f>
              <c:numCache>
                <c:formatCode>General</c:formatCode>
                <c:ptCount val="3"/>
                <c:pt idx="0">
                  <c:v>21</c:v>
                </c:pt>
                <c:pt idx="1">
                  <c:v>7</c:v>
                </c:pt>
                <c:pt idx="2">
                  <c:v>11</c:v>
                </c:pt>
              </c:numCache>
            </c:numRef>
          </c:val>
        </c:ser>
        <c:ser>
          <c:idx val="1"/>
          <c:order val="1"/>
          <c:tx>
            <c:strRef>
              <c:f>Sheet1!$C$1</c:f>
              <c:strCache>
                <c:ptCount val="1"/>
                <c:pt idx="0">
                  <c:v>たまに利用している</c:v>
                </c:pt>
              </c:strCache>
            </c:strRef>
          </c:tx>
          <c:cat>
            <c:strRef>
              <c:f>Sheet1!$A$2:$A$4</c:f>
              <c:strCache>
                <c:ptCount val="3"/>
                <c:pt idx="0">
                  <c:v>関東</c:v>
                </c:pt>
                <c:pt idx="1">
                  <c:v>中部</c:v>
                </c:pt>
                <c:pt idx="2">
                  <c:v>近畿</c:v>
                </c:pt>
              </c:strCache>
            </c:strRef>
          </c:cat>
          <c:val>
            <c:numRef>
              <c:f>Sheet1!$C$2:$C$4</c:f>
              <c:numCache>
                <c:formatCode>General</c:formatCode>
                <c:ptCount val="3"/>
                <c:pt idx="0">
                  <c:v>38</c:v>
                </c:pt>
                <c:pt idx="1">
                  <c:v>21</c:v>
                </c:pt>
                <c:pt idx="2">
                  <c:v>23</c:v>
                </c:pt>
              </c:numCache>
            </c:numRef>
          </c:val>
        </c:ser>
        <c:ser>
          <c:idx val="2"/>
          <c:order val="2"/>
          <c:tx>
            <c:strRef>
              <c:f>Sheet1!$D$1</c:f>
              <c:strCache>
                <c:ptCount val="1"/>
                <c:pt idx="0">
                  <c:v>全く利用しない</c:v>
                </c:pt>
              </c:strCache>
            </c:strRef>
          </c:tx>
          <c:cat>
            <c:strRef>
              <c:f>Sheet1!$A$2:$A$4</c:f>
              <c:strCache>
                <c:ptCount val="3"/>
                <c:pt idx="0">
                  <c:v>関東</c:v>
                </c:pt>
                <c:pt idx="1">
                  <c:v>中部</c:v>
                </c:pt>
                <c:pt idx="2">
                  <c:v>近畿</c:v>
                </c:pt>
              </c:strCache>
            </c:strRef>
          </c:cat>
          <c:val>
            <c:numRef>
              <c:f>Sheet1!$D$2:$D$4</c:f>
              <c:numCache>
                <c:formatCode>General</c:formatCode>
                <c:ptCount val="3"/>
                <c:pt idx="0">
                  <c:v>19</c:v>
                </c:pt>
                <c:pt idx="1">
                  <c:v>35</c:v>
                </c:pt>
                <c:pt idx="2">
                  <c:v>34</c:v>
                </c:pt>
              </c:numCache>
            </c:numRef>
          </c:val>
        </c:ser>
        <c:ser>
          <c:idx val="3"/>
          <c:order val="3"/>
          <c:tx>
            <c:strRef>
              <c:f>Sheet1!$E$1</c:f>
              <c:strCache>
                <c:ptCount val="1"/>
                <c:pt idx="0">
                  <c:v>電子マネーを持っていない</c:v>
                </c:pt>
              </c:strCache>
            </c:strRef>
          </c:tx>
          <c:cat>
            <c:strRef>
              <c:f>Sheet1!$A$2:$A$4</c:f>
              <c:strCache>
                <c:ptCount val="3"/>
                <c:pt idx="0">
                  <c:v>関東</c:v>
                </c:pt>
                <c:pt idx="1">
                  <c:v>中部</c:v>
                </c:pt>
                <c:pt idx="2">
                  <c:v>近畿</c:v>
                </c:pt>
              </c:strCache>
            </c:strRef>
          </c:cat>
          <c:val>
            <c:numRef>
              <c:f>Sheet1!$E$2:$E$4</c:f>
              <c:numCache>
                <c:formatCode>General</c:formatCode>
                <c:ptCount val="3"/>
                <c:pt idx="0">
                  <c:v>15</c:v>
                </c:pt>
                <c:pt idx="1">
                  <c:v>25</c:v>
                </c:pt>
                <c:pt idx="2">
                  <c:v>20</c:v>
                </c:pt>
              </c:numCache>
            </c:numRef>
          </c:val>
        </c:ser>
        <c:ser>
          <c:idx val="4"/>
          <c:order val="4"/>
          <c:tx>
            <c:strRef>
              <c:f>Sheet1!$F$1</c:f>
              <c:strCache>
                <c:ptCount val="1"/>
                <c:pt idx="0">
                  <c:v>わからない</c:v>
                </c:pt>
              </c:strCache>
            </c:strRef>
          </c:tx>
          <c:cat>
            <c:strRef>
              <c:f>Sheet1!$A$2:$A$4</c:f>
              <c:strCache>
                <c:ptCount val="3"/>
                <c:pt idx="0">
                  <c:v>関東</c:v>
                </c:pt>
                <c:pt idx="1">
                  <c:v>中部</c:v>
                </c:pt>
                <c:pt idx="2">
                  <c:v>近畿</c:v>
                </c:pt>
              </c:strCache>
            </c:strRef>
          </c:cat>
          <c:val>
            <c:numRef>
              <c:f>Sheet1!$F$2:$F$4</c:f>
              <c:numCache>
                <c:formatCode>General</c:formatCode>
                <c:ptCount val="3"/>
                <c:pt idx="0">
                  <c:v>3</c:v>
                </c:pt>
                <c:pt idx="1">
                  <c:v>7</c:v>
                </c:pt>
                <c:pt idx="2">
                  <c:v>7</c:v>
                </c:pt>
              </c:numCache>
            </c:numRef>
          </c:val>
        </c:ser>
        <c:ser>
          <c:idx val="5"/>
          <c:order val="5"/>
          <c:tx>
            <c:strRef>
              <c:f>Sheet1!$G$1</c:f>
              <c:strCache>
                <c:ptCount val="1"/>
                <c:pt idx="0">
                  <c:v>無回答</c:v>
                </c:pt>
              </c:strCache>
            </c:strRef>
          </c:tx>
          <c:cat>
            <c:strRef>
              <c:f>Sheet1!$A$2:$A$4</c:f>
              <c:strCache>
                <c:ptCount val="3"/>
                <c:pt idx="0">
                  <c:v>関東</c:v>
                </c:pt>
                <c:pt idx="1">
                  <c:v>中部</c:v>
                </c:pt>
                <c:pt idx="2">
                  <c:v>近畿</c:v>
                </c:pt>
              </c:strCache>
            </c:strRef>
          </c:cat>
          <c:val>
            <c:numRef>
              <c:f>Sheet1!$G$2:$G$4</c:f>
              <c:numCache>
                <c:formatCode>General</c:formatCode>
                <c:ptCount val="3"/>
                <c:pt idx="0">
                  <c:v>4</c:v>
                </c:pt>
                <c:pt idx="1">
                  <c:v>5</c:v>
                </c:pt>
                <c:pt idx="2">
                  <c:v>5</c:v>
                </c:pt>
              </c:numCache>
            </c:numRef>
          </c:val>
        </c:ser>
        <c:gapWidth val="300"/>
        <c:overlap val="100"/>
        <c:serLines/>
        <c:axId val="140708864"/>
        <c:axId val="140718848"/>
      </c:barChart>
      <c:catAx>
        <c:axId val="140708864"/>
        <c:scaling>
          <c:orientation val="minMax"/>
        </c:scaling>
        <c:axPos val="b"/>
        <c:majorTickMark val="none"/>
        <c:tickLblPos val="nextTo"/>
        <c:crossAx val="140718848"/>
        <c:crosses val="autoZero"/>
        <c:auto val="1"/>
        <c:lblAlgn val="ctr"/>
        <c:lblOffset val="100"/>
      </c:catAx>
      <c:valAx>
        <c:axId val="140718848"/>
        <c:scaling>
          <c:orientation val="minMax"/>
        </c:scaling>
        <c:axPos val="l"/>
        <c:majorGridlines/>
        <c:numFmt formatCode="0%" sourceLinked="1"/>
        <c:tickLblPos val="nextTo"/>
        <c:crossAx val="140708864"/>
        <c:crosses val="autoZero"/>
        <c:crossBetween val="between"/>
      </c:valAx>
    </c:plotArea>
    <c:legend>
      <c:legendPos val="r"/>
      <c:layout>
        <c:manualLayout>
          <c:xMode val="edge"/>
          <c:yMode val="edge"/>
          <c:x val="0.65386807123278023"/>
          <c:y val="2.7386707535250587E-3"/>
          <c:w val="0.33134721965398889"/>
          <c:h val="0.89989966485714212"/>
        </c:manualLayout>
      </c:layout>
    </c:legend>
    <c:plotVisOnly val="1"/>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7.9157064140135611E-2"/>
          <c:y val="4.2496419862347916E-2"/>
          <c:w val="0.65826635274703349"/>
          <c:h val="0.59359116108842758"/>
        </c:manualLayout>
      </c:layout>
      <c:lineChart>
        <c:grouping val="standard"/>
        <c:ser>
          <c:idx val="0"/>
          <c:order val="0"/>
          <c:tx>
            <c:strRef>
              <c:f>Sheet1!$B$1</c:f>
              <c:strCache>
                <c:ptCount val="1"/>
                <c:pt idx="0">
                  <c:v>交通系ICカード</c:v>
                </c:pt>
              </c:strCache>
            </c:strRef>
          </c:tx>
          <c:spPr>
            <a:ln w="50800"/>
          </c:spPr>
          <c:marker>
            <c:symbol val="circle"/>
            <c:size val="10"/>
          </c:marker>
          <c:cat>
            <c:strRef>
              <c:f>Sheet1!$A$2:$A$12</c:f>
              <c:strCache>
                <c:ptCount val="11"/>
                <c:pt idx="0">
                  <c:v>駅構内の小売店</c:v>
                </c:pt>
                <c:pt idx="1">
                  <c:v>駅構内の飲食店</c:v>
                </c:pt>
                <c:pt idx="2">
                  <c:v>コンビニエンスストア</c:v>
                </c:pt>
                <c:pt idx="3">
                  <c:v>自動販売機</c:v>
                </c:pt>
                <c:pt idx="4">
                  <c:v>家電量販店</c:v>
                </c:pt>
                <c:pt idx="5">
                  <c:v>本屋</c:v>
                </c:pt>
                <c:pt idx="6">
                  <c:v>スーパーマーケット</c:v>
                </c:pt>
                <c:pt idx="7">
                  <c:v>空港の小売・飲食店</c:v>
                </c:pt>
                <c:pt idx="8">
                  <c:v>コーヒーショップ</c:v>
                </c:pt>
                <c:pt idx="9">
                  <c:v>薬局</c:v>
                </c:pt>
                <c:pt idx="10">
                  <c:v>ファミリーレストラン</c:v>
                </c:pt>
              </c:strCache>
            </c:strRef>
          </c:cat>
          <c:val>
            <c:numRef>
              <c:f>Sheet1!$B$2:$B$12</c:f>
              <c:numCache>
                <c:formatCode>0%</c:formatCode>
                <c:ptCount val="11"/>
                <c:pt idx="0">
                  <c:v>0.78099999999999992</c:v>
                </c:pt>
                <c:pt idx="1">
                  <c:v>0.41000000000000031</c:v>
                </c:pt>
                <c:pt idx="2">
                  <c:v>0.41000000000000031</c:v>
                </c:pt>
                <c:pt idx="3">
                  <c:v>0.18500000000000036</c:v>
                </c:pt>
                <c:pt idx="4">
                  <c:v>6.3E-2</c:v>
                </c:pt>
                <c:pt idx="5">
                  <c:v>0.05</c:v>
                </c:pt>
                <c:pt idx="6">
                  <c:v>0.05</c:v>
                </c:pt>
                <c:pt idx="7">
                  <c:v>3.9000000000000014E-2</c:v>
                </c:pt>
                <c:pt idx="8">
                  <c:v>3.9000000000000014E-2</c:v>
                </c:pt>
                <c:pt idx="9">
                  <c:v>3.7000000000000012E-2</c:v>
                </c:pt>
                <c:pt idx="10">
                  <c:v>2.8000000000000001E-2</c:v>
                </c:pt>
              </c:numCache>
            </c:numRef>
          </c:val>
        </c:ser>
        <c:ser>
          <c:idx val="1"/>
          <c:order val="1"/>
          <c:tx>
            <c:strRef>
              <c:f>Sheet1!$C$1</c:f>
              <c:strCache>
                <c:ptCount val="1"/>
                <c:pt idx="0">
                  <c:v>Edy</c:v>
                </c:pt>
              </c:strCache>
            </c:strRef>
          </c:tx>
          <c:spPr>
            <a:ln w="50800" cmpd="dbl">
              <a:prstDash val="solid"/>
            </a:ln>
          </c:spPr>
          <c:marker>
            <c:symbol val="square"/>
            <c:size val="10"/>
          </c:marker>
          <c:cat>
            <c:strRef>
              <c:f>Sheet1!$A$2:$A$12</c:f>
              <c:strCache>
                <c:ptCount val="11"/>
                <c:pt idx="0">
                  <c:v>駅構内の小売店</c:v>
                </c:pt>
                <c:pt idx="1">
                  <c:v>駅構内の飲食店</c:v>
                </c:pt>
                <c:pt idx="2">
                  <c:v>コンビニエンスストア</c:v>
                </c:pt>
                <c:pt idx="3">
                  <c:v>自動販売機</c:v>
                </c:pt>
                <c:pt idx="4">
                  <c:v>家電量販店</c:v>
                </c:pt>
                <c:pt idx="5">
                  <c:v>本屋</c:v>
                </c:pt>
                <c:pt idx="6">
                  <c:v>スーパーマーケット</c:v>
                </c:pt>
                <c:pt idx="7">
                  <c:v>空港の小売・飲食店</c:v>
                </c:pt>
                <c:pt idx="8">
                  <c:v>コーヒーショップ</c:v>
                </c:pt>
                <c:pt idx="9">
                  <c:v>薬局</c:v>
                </c:pt>
                <c:pt idx="10">
                  <c:v>ファミリーレストラン</c:v>
                </c:pt>
              </c:strCache>
            </c:strRef>
          </c:cat>
          <c:val>
            <c:numRef>
              <c:f>Sheet1!$C$2:$C$12</c:f>
              <c:numCache>
                <c:formatCode>0%</c:formatCode>
                <c:ptCount val="11"/>
                <c:pt idx="0">
                  <c:v>0.16700000000000001</c:v>
                </c:pt>
                <c:pt idx="1">
                  <c:v>4.4000000000000032E-2</c:v>
                </c:pt>
                <c:pt idx="2">
                  <c:v>0.72900000000000065</c:v>
                </c:pt>
                <c:pt idx="3">
                  <c:v>5.9000000000000136E-2</c:v>
                </c:pt>
                <c:pt idx="4">
                  <c:v>6.0000000000000032E-2</c:v>
                </c:pt>
                <c:pt idx="5">
                  <c:v>3.9000000000000014E-2</c:v>
                </c:pt>
                <c:pt idx="6">
                  <c:v>0.16700000000000001</c:v>
                </c:pt>
                <c:pt idx="7">
                  <c:v>0.14800000000000021</c:v>
                </c:pt>
                <c:pt idx="8">
                  <c:v>0.05</c:v>
                </c:pt>
                <c:pt idx="9">
                  <c:v>0.15800000000000039</c:v>
                </c:pt>
                <c:pt idx="10">
                  <c:v>4.0000000000000022E-2</c:v>
                </c:pt>
              </c:numCache>
            </c:numRef>
          </c:val>
        </c:ser>
        <c:marker val="1"/>
        <c:axId val="140678272"/>
        <c:axId val="140679808"/>
      </c:lineChart>
      <c:catAx>
        <c:axId val="140678272"/>
        <c:scaling>
          <c:orientation val="minMax"/>
        </c:scaling>
        <c:axPos val="b"/>
        <c:tickLblPos val="nextTo"/>
        <c:txPr>
          <a:bodyPr rot="0" vert="eaVert"/>
          <a:lstStyle/>
          <a:p>
            <a:pPr>
              <a:defRPr sz="1200"/>
            </a:pPr>
            <a:endParaRPr lang="ja-JP"/>
          </a:p>
        </c:txPr>
        <c:crossAx val="140679808"/>
        <c:crosses val="autoZero"/>
        <c:auto val="1"/>
        <c:lblAlgn val="ctr"/>
        <c:lblOffset val="100"/>
      </c:catAx>
      <c:valAx>
        <c:axId val="140679808"/>
        <c:scaling>
          <c:orientation val="minMax"/>
        </c:scaling>
        <c:axPos val="l"/>
        <c:majorGridlines/>
        <c:numFmt formatCode="0%" sourceLinked="1"/>
        <c:tickLblPos val="nextTo"/>
        <c:txPr>
          <a:bodyPr/>
          <a:lstStyle/>
          <a:p>
            <a:pPr>
              <a:defRPr sz="1600"/>
            </a:pPr>
            <a:endParaRPr lang="ja-JP"/>
          </a:p>
        </c:txPr>
        <c:crossAx val="140678272"/>
        <c:crosses val="autoZero"/>
        <c:crossBetween val="between"/>
      </c:valAx>
    </c:plotArea>
    <c:legend>
      <c:legendPos val="r"/>
      <c:layout>
        <c:manualLayout>
          <c:xMode val="edge"/>
          <c:yMode val="edge"/>
          <c:x val="0.75821869576350764"/>
          <c:y val="0.41460658976704751"/>
          <c:w val="0.21618642179038541"/>
          <c:h val="0.12880851862043435"/>
        </c:manualLayout>
      </c:layout>
      <c:txPr>
        <a:bodyPr/>
        <a:lstStyle/>
        <a:p>
          <a:pPr>
            <a:defRPr sz="1600"/>
          </a:pPr>
          <a:endParaRPr lang="ja-JP"/>
        </a:p>
      </c:txPr>
    </c:legend>
    <c:plotVisOnly val="1"/>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0.01557</cdr:y>
    </cdr:from>
    <cdr:to>
      <cdr:x>0.1625</cdr:x>
      <cdr:y>0.11973</cdr:y>
    </cdr:to>
    <cdr:sp macro="" textlink="">
      <cdr:nvSpPr>
        <cdr:cNvPr id="2" name="テキスト ボックス 1"/>
        <cdr:cNvSpPr txBox="1"/>
      </cdr:nvSpPr>
      <cdr:spPr>
        <a:xfrm xmlns:a="http://schemas.openxmlformats.org/drawingml/2006/main">
          <a:off x="0" y="72008"/>
          <a:ext cx="1029715" cy="4818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a:t>
          </a:r>
          <a:r>
            <a:rPr lang="ja-JP" altLang="en-US" sz="1600" dirty="0"/>
            <a:t>万枚</a:t>
          </a:r>
          <a:r>
            <a:rPr lang="en-US" altLang="ja-JP" sz="1600" dirty="0"/>
            <a:t>)</a:t>
          </a:r>
          <a:endParaRPr lang="ja-JP" alt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0.76444</cdr:x>
      <cdr:y>0.83034</cdr:y>
    </cdr:from>
    <cdr:to>
      <cdr:x>0.98639</cdr:x>
      <cdr:y>0.93447</cdr:y>
    </cdr:to>
    <cdr:sp macro="" textlink="">
      <cdr:nvSpPr>
        <cdr:cNvPr id="2" name="テキスト ボックス 1"/>
        <cdr:cNvSpPr txBox="1"/>
      </cdr:nvSpPr>
      <cdr:spPr>
        <a:xfrm xmlns:a="http://schemas.openxmlformats.org/drawingml/2006/main">
          <a:off x="6448230" y="4019338"/>
          <a:ext cx="187220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0.76444</cdr:x>
      <cdr:y>0.53282</cdr:y>
    </cdr:from>
    <cdr:to>
      <cdr:x>0.97785</cdr:x>
      <cdr:y>0.86009</cdr:y>
    </cdr:to>
    <cdr:sp macro="" textlink="">
      <cdr:nvSpPr>
        <cdr:cNvPr id="5" name="テキスト ボックス 4"/>
        <cdr:cNvSpPr txBox="1"/>
      </cdr:nvSpPr>
      <cdr:spPr>
        <a:xfrm xmlns:a="http://schemas.openxmlformats.org/drawingml/2006/main">
          <a:off x="6448230" y="2579178"/>
          <a:ext cx="1800200" cy="1584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6E0A86-0A28-4126-B234-E4F15FB3B7EF}" type="datetimeFigureOut">
              <a:rPr kumimoji="1" lang="ja-JP" altLang="en-US" smtClean="0"/>
              <a:pPr/>
              <a:t>2011/11/18</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5F47AB-1FD8-411C-9548-9590A8D4688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3A719-4D09-4E72-A1B6-DCDFEDB2077E}" type="datetimeFigureOut">
              <a:rPr kumimoji="1" lang="ja-JP" altLang="en-US" smtClean="0"/>
              <a:pPr/>
              <a:t>2011/11/18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274565-961F-4207-9A25-1F8A252A47D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3B348A-5440-4F3A-95B1-C2388EFD142D}" type="slidenum">
              <a:rPr lang="ja-JP" altLang="en-US" smtClean="0">
                <a:solidFill>
                  <a:prstClr val="black"/>
                </a:solidFill>
              </a:rPr>
              <a:pPr/>
              <a:t>1</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53B348A-5440-4F3A-95B1-C2388EFD142D}" type="slidenum">
              <a:rPr lang="ja-JP" altLang="en-US" smtClean="0">
                <a:solidFill>
                  <a:prstClr val="black"/>
                </a:solidFill>
              </a:rPr>
              <a:pPr/>
              <a:t>11</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角丸四角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サブタイトル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17" name="フッター プレースホルダ 16"/>
          <p:cNvSpPr>
            <a:spLocks noGrp="1"/>
          </p:cNvSpPr>
          <p:nvPr>
            <p:ph type="ftr" sz="quarter" idx="11"/>
          </p:nvPr>
        </p:nvSpPr>
        <p:spPr/>
        <p:txBody>
          <a:bodyPr/>
          <a:lstStyle/>
          <a:p>
            <a:endParaRPr kumimoji="1" lang="ja-JP" altLang="en-US"/>
          </a:p>
        </p:txBody>
      </p:sp>
      <p:sp>
        <p:nvSpPr>
          <p:cNvPr id="29" name="スライド番号プレースホルダ 28"/>
          <p:cNvSpPr>
            <a:spLocks noGrp="1"/>
          </p:cNvSpPr>
          <p:nvPr>
            <p:ph type="sldNum" sz="quarter" idx="12"/>
          </p:nvPr>
        </p:nvSpPr>
        <p:spPr/>
        <p:txBody>
          <a:bodyPr lIns="0" tIns="0" rIns="0" bIns="0">
            <a:noAutofit/>
          </a:bodyPr>
          <a:lstStyle>
            <a:lvl1pPr>
              <a:defRPr sz="1400">
                <a:solidFill>
                  <a:srgbClr val="FFFFFF"/>
                </a:solidFill>
              </a:defRPr>
            </a:lvl1pPr>
          </a:lstStyle>
          <a:p>
            <a:fld id="{67ABCBE4-B1C9-42DF-B593-9E073BB0F84F}" type="slidenum">
              <a:rPr kumimoji="1" lang="ja-JP" altLang="en-US" smtClean="0"/>
              <a:pPr/>
              <a:t>&lt;#&gt;</a:t>
            </a:fld>
            <a:endParaRPr kumimoji="1" lang="ja-JP" altLang="en-US"/>
          </a:p>
        </p:txBody>
      </p:sp>
      <p:sp>
        <p:nvSpPr>
          <p:cNvPr id="7" name="正方形/長方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1168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914400" y="274640"/>
            <a:ext cx="55626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914400" y="1447800"/>
            <a:ext cx="777240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11" name="正方形/長方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角丸四角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722313" y="952500"/>
            <a:ext cx="7772400" cy="1362075"/>
          </a:xfrm>
        </p:spPr>
        <p:txBody>
          <a:bodyPr anchor="b" anchorCtr="0"/>
          <a:lstStyle>
            <a:lvl1pPr algn="l">
              <a:buNone/>
              <a:defRPr sz="4000" b="0" cap="none"/>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5" name="フッター プレースホルダ 4"/>
          <p:cNvSpPr>
            <a:spLocks noGrp="1"/>
          </p:cNvSpPr>
          <p:nvPr>
            <p:ph type="ftr" sz="quarter" idx="11"/>
          </p:nvPr>
        </p:nvSpPr>
        <p:spPr>
          <a:xfrm>
            <a:off x="800100" y="6172200"/>
            <a:ext cx="4000500" cy="457200"/>
          </a:xfrm>
        </p:spPr>
        <p:txBody>
          <a:bodyPr/>
          <a:lstStyle/>
          <a:p>
            <a:endParaRPr kumimoji="1" lang="ja-JP" altLang="en-US"/>
          </a:p>
        </p:txBody>
      </p:sp>
      <p:sp>
        <p:nvSpPr>
          <p:cNvPr id="7" name="正方形/長方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146304" y="6208776"/>
            <a:ext cx="457200" cy="457200"/>
          </a:xfrm>
        </p:spPr>
        <p:txBody>
          <a:bodyPr/>
          <a:lstStyle/>
          <a:p>
            <a:fld id="{67ABCBE4-B1C9-42DF-B593-9E073BB0F84F}"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91440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933950" y="1447800"/>
            <a:ext cx="3749040" cy="45720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273050"/>
            <a:ext cx="7772400" cy="1143000"/>
          </a:xfrm>
        </p:spPr>
        <p:txBody>
          <a:bodyPr anchor="b" anchorCtr="0"/>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
        <p:nvSpPr>
          <p:cNvPr id="11" name="コンテンツ プレースホルダ 10"/>
          <p:cNvSpPr>
            <a:spLocks noGrp="1"/>
          </p:cNvSpPr>
          <p:nvPr>
            <p:ph sz="half" idx="2"/>
          </p:nvPr>
        </p:nvSpPr>
        <p:spPr>
          <a:xfrm>
            <a:off x="9144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half" idx="4"/>
          </p:nvPr>
        </p:nvSpPr>
        <p:spPr>
          <a:xfrm>
            <a:off x="4953000" y="2247900"/>
            <a:ext cx="3733800" cy="38862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角丸四角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914400" y="273050"/>
            <a:ext cx="7772400" cy="1143000"/>
          </a:xfrm>
        </p:spPr>
        <p:txBody>
          <a:bodyPr anchor="b" anchorCtr="0"/>
          <a:lstStyle>
            <a:lvl1pPr algn="l">
              <a:buNone/>
              <a:defRPr sz="4000" b="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7ABCBE4-B1C9-42DF-B593-9E073BB0F84F}" type="slidenum">
              <a:rPr kumimoji="1" lang="ja-JP" altLang="en-US" smtClean="0"/>
              <a:pPr/>
              <a:t>&lt;#&gt;</a:t>
            </a:fld>
            <a:endParaRPr kumimoji="1" lang="ja-JP" altLang="en-US"/>
          </a:p>
        </p:txBody>
      </p:sp>
      <p:sp>
        <p:nvSpPr>
          <p:cNvPr id="11" name="コンテンツ プレースホルダ 10"/>
          <p:cNvSpPr>
            <a:spLocks noGrp="1"/>
          </p:cNvSpPr>
          <p:nvPr>
            <p:ph sz="quarter" idx="1"/>
          </p:nvPr>
        </p:nvSpPr>
        <p:spPr>
          <a:xfrm>
            <a:off x="2971800" y="1600200"/>
            <a:ext cx="5715000" cy="4495800"/>
          </a:xfrm>
        </p:spPr>
        <p:txBody>
          <a:bodyPr vert="horz"/>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884651A4-CB74-4C23-9359-C1D939C23541}" type="datetimeFigureOut">
              <a:rPr kumimoji="1" lang="ja-JP" altLang="en-US" smtClean="0"/>
              <a:pPr/>
              <a:t>2011/11/18</a:t>
            </a:fld>
            <a:endParaRPr kumimoji="1" lang="ja-JP" altLang="en-US"/>
          </a:p>
        </p:txBody>
      </p:sp>
      <p:sp>
        <p:nvSpPr>
          <p:cNvPr id="6" name="フッター プレースホルダ 5"/>
          <p:cNvSpPr>
            <a:spLocks noGrp="1"/>
          </p:cNvSpPr>
          <p:nvPr>
            <p:ph type="ftr" sz="quarter" idx="11"/>
          </p:nvPr>
        </p:nvSpPr>
        <p:spPr>
          <a:xfrm>
            <a:off x="914400" y="6172200"/>
            <a:ext cx="3886200" cy="457200"/>
          </a:xfrm>
        </p:spPr>
        <p:txBody>
          <a:bodyPr/>
          <a:lstStyle/>
          <a:p>
            <a:endParaRPr kumimoji="1" lang="ja-JP" altLang="en-US"/>
          </a:p>
        </p:txBody>
      </p:sp>
      <p:sp>
        <p:nvSpPr>
          <p:cNvPr id="7" name="スライド番号プレースホルダ 6"/>
          <p:cNvSpPr>
            <a:spLocks noGrp="1"/>
          </p:cNvSpPr>
          <p:nvPr>
            <p:ph type="sldNum" sz="quarter" idx="12"/>
          </p:nvPr>
        </p:nvSpPr>
        <p:spPr>
          <a:xfrm>
            <a:off x="146304" y="6208776"/>
            <a:ext cx="457200" cy="457200"/>
          </a:xfrm>
        </p:spPr>
        <p:txBody>
          <a:bodyPr/>
          <a:lstStyle/>
          <a:p>
            <a:fld id="{67ABCBE4-B1C9-42DF-B593-9E073BB0F84F}" type="slidenum">
              <a:rPr kumimoji="1" lang="ja-JP" altLang="en-US" smtClean="0"/>
              <a:pPr/>
              <a:t>&lt;#&gt;</a:t>
            </a:fld>
            <a:endParaRPr kumimoji="1" lang="ja-JP" altLang="en-US"/>
          </a:p>
        </p:txBody>
      </p:sp>
      <p:sp>
        <p:nvSpPr>
          <p:cNvPr id="11" name="正方形/長方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図プレースホル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ja-JP" altLang="en-US" smtClean="0"/>
              <a:t>アイコンをクリックして図を追加</a:t>
            </a:r>
            <a:endParaRPr kumimoji="0"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角丸四角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タイトル プレースホル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84651A4-CB74-4C23-9359-C1D939C23541}" type="datetimeFigureOut">
              <a:rPr kumimoji="1" lang="ja-JP" altLang="en-US" smtClean="0"/>
              <a:pPr/>
              <a:t>2011/11/18</a:t>
            </a:fld>
            <a:endParaRPr kumimoji="1" lang="ja-JP" altLang="en-US"/>
          </a:p>
        </p:txBody>
      </p:sp>
      <p:sp>
        <p:nvSpPr>
          <p:cNvPr id="3" name="フッター プレースホル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ABCBE4-B1C9-42DF-B593-9E073BB0F84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p:transition>
  <p:timing>
    <p:tnLst>
      <p:par>
        <p:cTn id="1" dur="indefinite" restart="never" nodeType="tmRoot"/>
      </p:par>
    </p:tnLst>
  </p:timing>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1"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1"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1"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1"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1"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1"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1"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1" sz="18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3886200"/>
            <a:ext cx="6912768" cy="1752600"/>
          </a:xfrm>
        </p:spPr>
        <p:txBody>
          <a:bodyPr>
            <a:normAutofit fontScale="85000" lnSpcReduction="20000"/>
          </a:bodyPr>
          <a:lstStyle/>
          <a:p>
            <a:r>
              <a:rPr kumimoji="1" lang="ja-JP" altLang="en-US" dirty="0" smtClean="0"/>
              <a:t>名古屋市立大学経済学部</a:t>
            </a:r>
            <a:r>
              <a:rPr lang="ja-JP" altLang="en-US" dirty="0" smtClean="0"/>
              <a:t>　森田ゼミ</a:t>
            </a:r>
            <a:endParaRPr lang="en-US" altLang="ja-JP" dirty="0" smtClean="0"/>
          </a:p>
          <a:p>
            <a:endParaRPr kumimoji="1" lang="en-US" altLang="ja-JP" dirty="0" smtClean="0"/>
          </a:p>
          <a:p>
            <a:r>
              <a:rPr kumimoji="1" lang="ja-JP" altLang="en-US" dirty="0" smtClean="0"/>
              <a:t>一海稚賀</a:t>
            </a:r>
            <a:endParaRPr kumimoji="1" lang="en-US" altLang="ja-JP" dirty="0" smtClean="0"/>
          </a:p>
          <a:p>
            <a:r>
              <a:rPr lang="ja-JP" altLang="en-US" dirty="0" smtClean="0"/>
              <a:t>佐藤功武</a:t>
            </a:r>
            <a:endParaRPr lang="en-US" altLang="ja-JP" dirty="0" smtClean="0"/>
          </a:p>
          <a:p>
            <a:r>
              <a:rPr kumimoji="1" lang="ja-JP" altLang="en-US" dirty="0"/>
              <a:t>溝口順也</a:t>
            </a:r>
            <a:endParaRPr kumimoji="1" lang="en-US" altLang="ja-JP" dirty="0" smtClean="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solidFill>
                  <a:prstClr val="black"/>
                </a:solidFill>
              </a:rPr>
              <a:pPr/>
              <a:t>1</a:t>
            </a:fld>
            <a:endParaRPr kumimoji="1" lang="ja-JP" altLang="en-US">
              <a:solidFill>
                <a:prstClr val="black"/>
              </a:solidFill>
            </a:endParaRPr>
          </a:p>
        </p:txBody>
      </p:sp>
      <p:sp>
        <p:nvSpPr>
          <p:cNvPr id="2" name="タイトル 1"/>
          <p:cNvSpPr>
            <a:spLocks noGrp="1"/>
          </p:cNvSpPr>
          <p:nvPr>
            <p:ph type="ctrTitle"/>
          </p:nvPr>
        </p:nvSpPr>
        <p:spPr/>
        <p:txBody>
          <a:bodyPr>
            <a:normAutofit/>
          </a:bodyPr>
          <a:lstStyle/>
          <a:p>
            <a:r>
              <a:rPr kumimoji="1" lang="ja-JP" altLang="en-US" dirty="0" smtClean="0"/>
              <a:t>交通系</a:t>
            </a:r>
            <a:r>
              <a:rPr lang="ja-JP" altLang="en-US" dirty="0" smtClean="0"/>
              <a:t>ＩＣカードがもたらす影響</a:t>
            </a:r>
            <a:endParaRPr kumimoji="1" lang="ja-JP" alt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バス</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10</a:t>
            </a:fld>
            <a:endParaRPr kumimoji="1" lang="ja-JP" altLang="en-US" dirty="0"/>
          </a:p>
        </p:txBody>
      </p:sp>
      <p:sp>
        <p:nvSpPr>
          <p:cNvPr id="3" name="コンテンツ プレースホルダ 2"/>
          <p:cNvSpPr>
            <a:spLocks noGrp="1"/>
          </p:cNvSpPr>
          <p:nvPr>
            <p:ph sz="quarter" idx="1"/>
          </p:nvPr>
        </p:nvSpPr>
        <p:spPr>
          <a:xfrm>
            <a:off x="500034" y="1643050"/>
            <a:ext cx="8229600" cy="4625991"/>
          </a:xfrm>
        </p:spPr>
        <p:txBody>
          <a:bodyPr>
            <a:normAutofit lnSpcReduction="10000"/>
          </a:bodyPr>
          <a:lstStyle/>
          <a:p>
            <a:r>
              <a:rPr kumimoji="1" lang="ja-JP" altLang="en-US" dirty="0" smtClean="0"/>
              <a:t>名古屋駅・栄駅で</a:t>
            </a:r>
            <a:r>
              <a:rPr kumimoji="1" lang="en-US" altLang="ja-JP" dirty="0" smtClean="0"/>
              <a:t>100</a:t>
            </a:r>
            <a:r>
              <a:rPr kumimoji="1" lang="ja-JP" altLang="en-US" dirty="0" smtClean="0"/>
              <a:t>人を調査</a:t>
            </a:r>
            <a:endParaRPr lang="en-US" altLang="ja-JP" dirty="0" smtClean="0"/>
          </a:p>
          <a:p>
            <a:r>
              <a:rPr lang="en-US" altLang="ja-JP" dirty="0" err="1" smtClean="0"/>
              <a:t>manaca</a:t>
            </a:r>
            <a:r>
              <a:rPr lang="ja-JP" altLang="en-US" dirty="0" smtClean="0"/>
              <a:t>：</a:t>
            </a:r>
            <a:r>
              <a:rPr lang="en-US" altLang="ja-JP" dirty="0" smtClean="0"/>
              <a:t>1.6</a:t>
            </a:r>
            <a:r>
              <a:rPr lang="ja-JP" altLang="en-US" dirty="0" smtClean="0"/>
              <a:t>秒（</a:t>
            </a:r>
            <a:r>
              <a:rPr lang="en-US" altLang="ja-JP" dirty="0" smtClean="0"/>
              <a:t>54</a:t>
            </a:r>
            <a:r>
              <a:rPr lang="ja-JP" altLang="en-US" dirty="0" smtClean="0"/>
              <a:t>人）</a:t>
            </a:r>
            <a:endParaRPr lang="en-US" altLang="ja-JP" dirty="0" smtClean="0"/>
          </a:p>
          <a:p>
            <a:r>
              <a:rPr lang="ja-JP" altLang="en-US" dirty="0" smtClean="0"/>
              <a:t>現金の平均：</a:t>
            </a:r>
            <a:r>
              <a:rPr lang="en-US" altLang="ja-JP" dirty="0" smtClean="0"/>
              <a:t>4.1</a:t>
            </a:r>
            <a:r>
              <a:rPr lang="ja-JP" altLang="en-US" dirty="0" smtClean="0"/>
              <a:t>秒（</a:t>
            </a:r>
            <a:r>
              <a:rPr lang="en-US" altLang="ja-JP" dirty="0" smtClean="0"/>
              <a:t>46</a:t>
            </a:r>
            <a:r>
              <a:rPr lang="ja-JP" altLang="en-US" dirty="0" smtClean="0"/>
              <a:t>人）</a:t>
            </a:r>
            <a:endParaRPr kumimoji="1" lang="en-US" altLang="ja-JP" dirty="0" smtClean="0"/>
          </a:p>
          <a:p>
            <a:pPr lvl="1"/>
            <a:r>
              <a:rPr kumimoji="1" lang="ja-JP" altLang="en-US" dirty="0" smtClean="0"/>
              <a:t>現金</a:t>
            </a:r>
            <a:r>
              <a:rPr lang="ja-JP" altLang="en-US" dirty="0" smtClean="0"/>
              <a:t>：</a:t>
            </a:r>
            <a:r>
              <a:rPr lang="en-US" altLang="ja-JP" dirty="0" smtClean="0"/>
              <a:t>2.3</a:t>
            </a:r>
            <a:r>
              <a:rPr lang="ja-JP" altLang="en-US" dirty="0" smtClean="0"/>
              <a:t>秒（</a:t>
            </a:r>
            <a:r>
              <a:rPr lang="en-US" altLang="ja-JP" dirty="0" smtClean="0"/>
              <a:t>34</a:t>
            </a:r>
            <a:r>
              <a:rPr lang="ja-JP" altLang="en-US" dirty="0" smtClean="0"/>
              <a:t>人）</a:t>
            </a:r>
            <a:endParaRPr lang="en-US" altLang="ja-JP" dirty="0" smtClean="0"/>
          </a:p>
          <a:p>
            <a:pPr lvl="1"/>
            <a:r>
              <a:rPr kumimoji="1" lang="ja-JP" altLang="en-US" dirty="0" smtClean="0"/>
              <a:t>現金</a:t>
            </a:r>
            <a:r>
              <a:rPr lang="ja-JP" altLang="en-US" dirty="0" smtClean="0"/>
              <a:t>（</a:t>
            </a:r>
            <a:r>
              <a:rPr kumimoji="1" lang="ja-JP" altLang="en-US" dirty="0" smtClean="0"/>
              <a:t>釣り銭あり</a:t>
            </a:r>
            <a:r>
              <a:rPr lang="ja-JP" altLang="en-US" dirty="0" smtClean="0"/>
              <a:t>）：</a:t>
            </a:r>
            <a:r>
              <a:rPr lang="en-US" altLang="ja-JP" dirty="0" smtClean="0"/>
              <a:t>9</a:t>
            </a:r>
            <a:r>
              <a:rPr kumimoji="1" lang="en-US" altLang="ja-JP" dirty="0" smtClean="0"/>
              <a:t>.3</a:t>
            </a:r>
            <a:r>
              <a:rPr kumimoji="1" lang="ja-JP" altLang="en-US" dirty="0" smtClean="0"/>
              <a:t>秒（</a:t>
            </a:r>
            <a:r>
              <a:rPr lang="en-US" altLang="ja-JP" dirty="0" smtClean="0"/>
              <a:t>12</a:t>
            </a:r>
            <a:r>
              <a:rPr kumimoji="1" lang="ja-JP" altLang="en-US" dirty="0" smtClean="0"/>
              <a:t>人）</a:t>
            </a:r>
            <a:endParaRPr kumimoji="1" lang="en-US" altLang="ja-JP" dirty="0" smtClean="0"/>
          </a:p>
          <a:p>
            <a:r>
              <a:rPr lang="en-US" altLang="ja-JP" dirty="0" smtClean="0"/>
              <a:t>4.1</a:t>
            </a:r>
            <a:r>
              <a:rPr kumimoji="1" lang="en-US" altLang="ja-JP" dirty="0" smtClean="0"/>
              <a:t>(</a:t>
            </a:r>
            <a:r>
              <a:rPr kumimoji="1" lang="ja-JP" altLang="en-US" dirty="0" smtClean="0"/>
              <a:t>秒</a:t>
            </a:r>
            <a:r>
              <a:rPr kumimoji="1" lang="en-US" altLang="ja-JP" dirty="0" smtClean="0"/>
              <a:t>)×33,000(</a:t>
            </a:r>
            <a:r>
              <a:rPr kumimoji="1" lang="ja-JP" altLang="en-US" dirty="0" smtClean="0"/>
              <a:t>人</a:t>
            </a:r>
            <a:r>
              <a:rPr kumimoji="1" lang="en-US" altLang="ja-JP" dirty="0" smtClean="0"/>
              <a:t>/</a:t>
            </a:r>
            <a:r>
              <a:rPr kumimoji="1" lang="ja-JP" altLang="en-US" dirty="0" smtClean="0"/>
              <a:t>日</a:t>
            </a:r>
            <a:r>
              <a:rPr kumimoji="1" lang="en-US" altLang="ja-JP" dirty="0" smtClean="0"/>
              <a:t>)</a:t>
            </a:r>
            <a:r>
              <a:rPr lang="ja-JP" altLang="en-US" dirty="0" smtClean="0"/>
              <a:t>≒</a:t>
            </a:r>
            <a:r>
              <a:rPr lang="en-US" altLang="ja-JP" dirty="0" smtClean="0"/>
              <a:t>3</a:t>
            </a:r>
            <a:r>
              <a:rPr kumimoji="1" lang="en-US" altLang="ja-JP" dirty="0" smtClean="0"/>
              <a:t>7.5</a:t>
            </a:r>
            <a:r>
              <a:rPr kumimoji="1" lang="ja-JP" altLang="en-US" dirty="0" smtClean="0"/>
              <a:t>時間</a:t>
            </a:r>
            <a:endParaRPr kumimoji="1" lang="en-US" altLang="ja-JP" dirty="0" smtClean="0"/>
          </a:p>
          <a:p>
            <a:endParaRPr lang="en-US" altLang="ja-JP" dirty="0" smtClean="0"/>
          </a:p>
          <a:p>
            <a:r>
              <a:rPr kumimoji="1" lang="en-US" altLang="ja-JP" dirty="0" smtClean="0"/>
              <a:t>40</a:t>
            </a:r>
            <a:r>
              <a:rPr lang="ja-JP" altLang="en-US" dirty="0" smtClean="0"/>
              <a:t>人が乗車すると仮定</a:t>
            </a:r>
            <a:endParaRPr lang="en-US" altLang="ja-JP" dirty="0" smtClean="0"/>
          </a:p>
          <a:p>
            <a:r>
              <a:rPr kumimoji="1" lang="ja-JP" altLang="en-US" dirty="0" smtClean="0"/>
              <a:t>全員が</a:t>
            </a:r>
            <a:r>
              <a:rPr kumimoji="1" lang="en-US" altLang="ja-JP" dirty="0" smtClean="0"/>
              <a:t>manaca:1.6×40</a:t>
            </a:r>
            <a:r>
              <a:rPr kumimoji="1" lang="ja-JP" altLang="en-US" dirty="0" smtClean="0"/>
              <a:t>＝</a:t>
            </a:r>
            <a:r>
              <a:rPr kumimoji="1" lang="en-US" altLang="ja-JP" dirty="0" smtClean="0"/>
              <a:t>1</a:t>
            </a:r>
            <a:r>
              <a:rPr kumimoji="1" lang="ja-JP" altLang="en-US" dirty="0" smtClean="0"/>
              <a:t>分</a:t>
            </a:r>
            <a:r>
              <a:rPr kumimoji="1" lang="en-US" altLang="ja-JP" dirty="0" smtClean="0"/>
              <a:t>4</a:t>
            </a:r>
            <a:r>
              <a:rPr kumimoji="1" lang="ja-JP" altLang="en-US" dirty="0" smtClean="0"/>
              <a:t>秒</a:t>
            </a:r>
            <a:endParaRPr kumimoji="1" lang="en-US" altLang="ja-JP" dirty="0" smtClean="0"/>
          </a:p>
          <a:p>
            <a:r>
              <a:rPr lang="ja-JP" altLang="en-US" dirty="0" smtClean="0"/>
              <a:t>全員が現金</a:t>
            </a:r>
            <a:r>
              <a:rPr lang="en-US" altLang="ja-JP" dirty="0" smtClean="0"/>
              <a:t>:4.1×40</a:t>
            </a:r>
            <a:r>
              <a:rPr lang="ja-JP" altLang="en-US" dirty="0" smtClean="0"/>
              <a:t>＝</a:t>
            </a:r>
            <a:r>
              <a:rPr lang="en-US" altLang="ja-JP" dirty="0" smtClean="0"/>
              <a:t>2</a:t>
            </a:r>
            <a:r>
              <a:rPr lang="ja-JP" altLang="en-US" dirty="0" smtClean="0"/>
              <a:t>分</a:t>
            </a:r>
            <a:r>
              <a:rPr lang="en-US" altLang="ja-JP" dirty="0" smtClean="0"/>
              <a:t>44</a:t>
            </a:r>
            <a:r>
              <a:rPr lang="ja-JP" altLang="en-US" dirty="0" smtClean="0"/>
              <a:t>秒</a:t>
            </a:r>
            <a:endParaRPr kumimoji="1" lang="en-US" altLang="ja-JP" dirty="0" smtClean="0"/>
          </a:p>
          <a:p>
            <a:endParaRPr lang="en-US" altLang="ja-JP" dirty="0" smtClean="0"/>
          </a:p>
        </p:txBody>
      </p:sp>
      <p:grpSp>
        <p:nvGrpSpPr>
          <p:cNvPr id="7" name="グループ化 6"/>
          <p:cNvGrpSpPr/>
          <p:nvPr/>
        </p:nvGrpSpPr>
        <p:grpSpPr>
          <a:xfrm>
            <a:off x="6228184" y="4221088"/>
            <a:ext cx="2357454" cy="1571636"/>
            <a:chOff x="6643702" y="4500570"/>
            <a:chExt cx="2357454" cy="1571636"/>
          </a:xfrm>
        </p:grpSpPr>
        <p:sp>
          <p:nvSpPr>
            <p:cNvPr id="5" name="雲形吹き出し 4"/>
            <p:cNvSpPr/>
            <p:nvPr/>
          </p:nvSpPr>
          <p:spPr>
            <a:xfrm>
              <a:off x="6643702" y="4500570"/>
              <a:ext cx="2357454" cy="1571636"/>
            </a:xfrm>
            <a:prstGeom prst="cloudCallout">
              <a:avLst>
                <a:gd name="adj1" fmla="val -77557"/>
                <a:gd name="adj2" fmla="val 4425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876256" y="4869160"/>
              <a:ext cx="1928826" cy="830997"/>
            </a:xfrm>
            <a:prstGeom prst="rect">
              <a:avLst/>
            </a:prstGeom>
            <a:noFill/>
          </p:spPr>
          <p:txBody>
            <a:bodyPr wrap="square" rtlCol="0">
              <a:spAutoFit/>
            </a:bodyPr>
            <a:lstStyle/>
            <a:p>
              <a:r>
                <a:rPr lang="ja-JP" altLang="en-US" sz="1600" dirty="0">
                  <a:solidFill>
                    <a:prstClr val="black"/>
                  </a:solidFill>
                </a:rPr>
                <a:t>・ダイヤの見直し</a:t>
              </a:r>
              <a:endParaRPr lang="en-US" altLang="ja-JP" sz="1600" dirty="0">
                <a:solidFill>
                  <a:prstClr val="black"/>
                </a:solidFill>
              </a:endParaRPr>
            </a:p>
            <a:p>
              <a:r>
                <a:rPr lang="ja-JP" altLang="en-US" sz="1600" dirty="0">
                  <a:solidFill>
                    <a:prstClr val="black"/>
                  </a:solidFill>
                </a:rPr>
                <a:t>・燃料費の</a:t>
              </a:r>
              <a:r>
                <a:rPr lang="ja-JP" altLang="en-US" sz="1600" dirty="0" smtClean="0">
                  <a:solidFill>
                    <a:prstClr val="black"/>
                  </a:solidFill>
                </a:rPr>
                <a:t>節約</a:t>
              </a:r>
              <a:endParaRPr lang="en-US" altLang="ja-JP" sz="1600" dirty="0" smtClean="0">
                <a:solidFill>
                  <a:prstClr val="black"/>
                </a:solidFill>
              </a:endParaRPr>
            </a:p>
            <a:p>
              <a:r>
                <a:rPr lang="ja-JP" altLang="en-US" sz="1600" dirty="0" smtClean="0">
                  <a:solidFill>
                    <a:prstClr val="black"/>
                  </a:solidFill>
                </a:rPr>
                <a:t>・</a:t>
              </a:r>
              <a:r>
                <a:rPr lang="ja-JP" altLang="en-US" sz="1600" dirty="0" smtClean="0">
                  <a:solidFill>
                    <a:prstClr val="black"/>
                  </a:solidFill>
                </a:rPr>
                <a:t>渋滞緩和</a:t>
              </a:r>
              <a:endParaRPr lang="ja-JP" altLang="en-US" sz="1600" dirty="0">
                <a:solidFill>
                  <a:prstClr val="black"/>
                </a:solidFill>
              </a:endParaRPr>
            </a:p>
          </p:txBody>
        </p:sp>
      </p:grpSp>
      <p:pic>
        <p:nvPicPr>
          <p:cNvPr id="2068" name="Picture 20" descr="C:\Users\c093019\AppData\Local\Microsoft\Windows\Temporary Internet Files\Content.IE5\FDM41AS6\MC900231106[1].wmf"/>
          <p:cNvPicPr>
            <a:picLocks noChangeAspect="1" noChangeArrowheads="1"/>
          </p:cNvPicPr>
          <p:nvPr/>
        </p:nvPicPr>
        <p:blipFill>
          <a:blip r:embed="rId2"/>
          <a:srcRect/>
          <a:stretch>
            <a:fillRect/>
          </a:stretch>
        </p:blipFill>
        <p:spPr bwMode="auto">
          <a:xfrm>
            <a:off x="5724128" y="1196752"/>
            <a:ext cx="2820154" cy="2124547"/>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時間短縮の金銭価値</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11</a:t>
            </a:fld>
            <a:endParaRPr kumimoji="1" lang="ja-JP" altLang="en-US"/>
          </a:p>
        </p:txBody>
      </p:sp>
      <p:sp>
        <p:nvSpPr>
          <p:cNvPr id="3" name="コンテンツ プレースホルダ 2"/>
          <p:cNvSpPr>
            <a:spLocks noGrp="1"/>
          </p:cNvSpPr>
          <p:nvPr>
            <p:ph sz="quarter" idx="1"/>
          </p:nvPr>
        </p:nvSpPr>
        <p:spPr>
          <a:xfrm>
            <a:off x="500034" y="1643050"/>
            <a:ext cx="8229600" cy="4625991"/>
          </a:xfrm>
        </p:spPr>
        <p:txBody>
          <a:bodyPr>
            <a:normAutofit/>
          </a:bodyPr>
          <a:lstStyle/>
          <a:p>
            <a:r>
              <a:rPr kumimoji="1" lang="ja-JP" altLang="en-US" dirty="0" smtClean="0"/>
              <a:t>地下鉄：</a:t>
            </a:r>
            <a:r>
              <a:rPr kumimoji="1" lang="en-US" altLang="ja-JP" dirty="0" smtClean="0"/>
              <a:t>1,302</a:t>
            </a:r>
            <a:r>
              <a:rPr kumimoji="1" lang="ja-JP" altLang="en-US" dirty="0" smtClean="0"/>
              <a:t>時間</a:t>
            </a:r>
            <a:r>
              <a:rPr kumimoji="1" lang="en-US" altLang="ja-JP" dirty="0" smtClean="0"/>
              <a:t>/</a:t>
            </a:r>
            <a:r>
              <a:rPr kumimoji="1" lang="ja-JP" altLang="en-US" dirty="0" smtClean="0"/>
              <a:t>日</a:t>
            </a:r>
            <a:endParaRPr lang="en-US" altLang="ja-JP" dirty="0" smtClean="0"/>
          </a:p>
          <a:p>
            <a:r>
              <a:rPr kumimoji="1" lang="ja-JP" altLang="en-US" dirty="0" smtClean="0"/>
              <a:t>バス：</a:t>
            </a:r>
            <a:r>
              <a:rPr kumimoji="1" lang="en-US" altLang="ja-JP" dirty="0" smtClean="0"/>
              <a:t>37.5</a:t>
            </a:r>
            <a:r>
              <a:rPr kumimoji="1" lang="ja-JP" altLang="en-US" dirty="0" smtClean="0"/>
              <a:t>時間</a:t>
            </a:r>
            <a:r>
              <a:rPr kumimoji="1" lang="en-US" altLang="ja-JP" dirty="0" smtClean="0"/>
              <a:t>/</a:t>
            </a:r>
            <a:r>
              <a:rPr kumimoji="1" lang="ja-JP" altLang="en-US" dirty="0" smtClean="0"/>
              <a:t>日</a:t>
            </a:r>
            <a:endParaRPr lang="en-US" altLang="ja-JP" dirty="0" smtClean="0"/>
          </a:p>
          <a:p>
            <a:r>
              <a:rPr lang="en-US" altLang="ja-JP" dirty="0" smtClean="0"/>
              <a:t>1</a:t>
            </a:r>
            <a:r>
              <a:rPr lang="ja-JP" altLang="en-US" dirty="0" smtClean="0"/>
              <a:t>年間で</a:t>
            </a:r>
            <a:r>
              <a:rPr lang="en-US" altLang="ja-JP" dirty="0" smtClean="0"/>
              <a:t>488,917.5</a:t>
            </a:r>
            <a:r>
              <a:rPr lang="ja-JP" altLang="en-US" dirty="0" smtClean="0"/>
              <a:t>時間</a:t>
            </a:r>
            <a:endParaRPr lang="en-US" altLang="ja-JP" dirty="0" smtClean="0"/>
          </a:p>
          <a:p>
            <a:endParaRPr lang="en-US" altLang="ja-JP" dirty="0" smtClean="0"/>
          </a:p>
          <a:p>
            <a:r>
              <a:rPr lang="ja-JP" altLang="en-US" dirty="0" smtClean="0"/>
              <a:t>時給が</a:t>
            </a:r>
            <a:r>
              <a:rPr lang="en-US" altLang="ja-JP" dirty="0" smtClean="0"/>
              <a:t>1,000</a:t>
            </a:r>
            <a:r>
              <a:rPr lang="ja-JP" altLang="en-US" dirty="0" smtClean="0"/>
              <a:t>円だとすると、</a:t>
            </a:r>
            <a:endParaRPr lang="en-US" altLang="ja-JP" dirty="0" smtClean="0"/>
          </a:p>
          <a:p>
            <a:pPr>
              <a:buNone/>
            </a:pPr>
            <a:r>
              <a:rPr lang="ja-JP" altLang="en-US" dirty="0" smtClean="0"/>
              <a:t>  およそ</a:t>
            </a:r>
            <a:r>
              <a:rPr lang="en-US" altLang="ja-JP" dirty="0" smtClean="0"/>
              <a:t>4.8</a:t>
            </a:r>
            <a:r>
              <a:rPr lang="ja-JP" altLang="en-US" dirty="0" smtClean="0"/>
              <a:t>億円分の時間短縮効果！</a:t>
            </a:r>
            <a:endParaRPr lang="en-US" altLang="ja-JP" dirty="0" smtClean="0"/>
          </a:p>
        </p:txBody>
      </p:sp>
      <p:pic>
        <p:nvPicPr>
          <p:cNvPr id="3079" name="Picture 7" descr="C:\Program Files\Microsoft Office\MEDIA\CAGCAT10\j0222015.wmf"/>
          <p:cNvPicPr>
            <a:picLocks noChangeAspect="1" noChangeArrowheads="1"/>
          </p:cNvPicPr>
          <p:nvPr/>
        </p:nvPicPr>
        <p:blipFill>
          <a:blip r:embed="rId3" cstate="print"/>
          <a:srcRect/>
          <a:stretch>
            <a:fillRect/>
          </a:stretch>
        </p:blipFill>
        <p:spPr bwMode="auto">
          <a:xfrm>
            <a:off x="6156176" y="3838525"/>
            <a:ext cx="2520280" cy="2529341"/>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買い物の時間短縮</a:t>
            </a:r>
            <a:endParaRPr kumimoji="1" lang="ja-JP" altLang="en-US" dirty="0"/>
          </a:p>
        </p:txBody>
      </p:sp>
      <p:sp>
        <p:nvSpPr>
          <p:cNvPr id="7" name="スライド番号プレースホルダ 6"/>
          <p:cNvSpPr>
            <a:spLocks noGrp="1"/>
          </p:cNvSpPr>
          <p:nvPr>
            <p:ph type="sldNum" sz="quarter" idx="12"/>
          </p:nvPr>
        </p:nvSpPr>
        <p:spPr/>
        <p:txBody>
          <a:bodyPr>
            <a:normAutofit/>
          </a:bodyPr>
          <a:lstStyle/>
          <a:p>
            <a:fld id="{37389762-124C-42A1-95A9-E735516E0BB7}" type="slidenum">
              <a:rPr kumimoji="1" lang="ja-JP" altLang="en-US" smtClean="0"/>
              <a:pPr/>
              <a:t>12</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normAutofit/>
          </a:bodyPr>
          <a:lstStyle/>
          <a:p>
            <a:pPr>
              <a:buNone/>
            </a:pPr>
            <a:r>
              <a:rPr lang="ja-JP" altLang="en-US" dirty="0" smtClean="0"/>
              <a:t>　～</a:t>
            </a:r>
            <a:r>
              <a:rPr lang="en-US" altLang="ja-JP" dirty="0" smtClean="0"/>
              <a:t>am/pm</a:t>
            </a:r>
            <a:r>
              <a:rPr lang="ja-JP" altLang="en-US" dirty="0" smtClean="0"/>
              <a:t>の調査より～</a:t>
            </a:r>
            <a:endParaRPr lang="en-US" altLang="ja-JP" dirty="0" smtClean="0"/>
          </a:p>
          <a:p>
            <a:r>
              <a:rPr lang="ja-JP" altLang="en-US" dirty="0" smtClean="0"/>
              <a:t>現金平均決済時間：</a:t>
            </a:r>
            <a:r>
              <a:rPr lang="en-US" altLang="ja-JP" dirty="0" smtClean="0"/>
              <a:t>34</a:t>
            </a:r>
            <a:r>
              <a:rPr lang="ja-JP" altLang="en-US" dirty="0" smtClean="0"/>
              <a:t>秒</a:t>
            </a:r>
            <a:endParaRPr kumimoji="1" lang="en-US" altLang="ja-JP" dirty="0" smtClean="0"/>
          </a:p>
          <a:p>
            <a:r>
              <a:rPr lang="ja-JP" altLang="en-US" dirty="0" smtClean="0"/>
              <a:t>電子マネー平均決済時間：</a:t>
            </a:r>
            <a:r>
              <a:rPr lang="en-US" altLang="ja-JP" dirty="0" smtClean="0"/>
              <a:t>26</a:t>
            </a:r>
            <a:r>
              <a:rPr lang="ja-JP" altLang="en-US" dirty="0" smtClean="0"/>
              <a:t>秒</a:t>
            </a:r>
            <a:endParaRPr lang="en-US" altLang="ja-JP" dirty="0" smtClean="0"/>
          </a:p>
          <a:p>
            <a:pPr>
              <a:buNone/>
            </a:pPr>
            <a:r>
              <a:rPr lang="ja-JP" altLang="en-US" dirty="0" smtClean="0"/>
              <a:t>　</a:t>
            </a:r>
            <a:endParaRPr lang="en-US" altLang="ja-JP" dirty="0" smtClean="0"/>
          </a:p>
          <a:p>
            <a:endParaRPr kumimoji="1" lang="en-US" altLang="ja-JP" dirty="0" smtClean="0"/>
          </a:p>
          <a:p>
            <a:endParaRPr lang="en-US" altLang="ja-JP" dirty="0" smtClean="0"/>
          </a:p>
          <a:p>
            <a:r>
              <a:rPr lang="en-US" altLang="ja-JP" dirty="0" smtClean="0"/>
              <a:t>100</a:t>
            </a:r>
            <a:r>
              <a:rPr lang="ja-JP" altLang="en-US" dirty="0" smtClean="0"/>
              <a:t>人精算するのに</a:t>
            </a:r>
            <a:r>
              <a:rPr lang="en-US" altLang="ja-JP" dirty="0" smtClean="0"/>
              <a:t>13</a:t>
            </a:r>
            <a:r>
              <a:rPr lang="ja-JP" altLang="en-US" dirty="0" smtClean="0"/>
              <a:t>分の差</a:t>
            </a:r>
            <a:endParaRPr lang="en-US" altLang="ja-JP" dirty="0" smtClean="0"/>
          </a:p>
          <a:p>
            <a:pPr lvl="1"/>
            <a:r>
              <a:rPr lang="ja-JP" altLang="en-US" dirty="0" smtClean="0"/>
              <a:t>人件費等のコスト削減に繋がる</a:t>
            </a:r>
            <a:endParaRPr lang="en-US" altLang="ja-JP" dirty="0" smtClean="0"/>
          </a:p>
          <a:p>
            <a:r>
              <a:rPr lang="ja-JP" altLang="en-US" dirty="0" smtClean="0"/>
              <a:t>サークルＫサンクスの例</a:t>
            </a:r>
            <a:endParaRPr lang="en-US" altLang="ja-JP" dirty="0" smtClean="0"/>
          </a:p>
        </p:txBody>
      </p:sp>
      <p:sp>
        <p:nvSpPr>
          <p:cNvPr id="8" name="雲形吹き出し 7"/>
          <p:cNvSpPr/>
          <p:nvPr/>
        </p:nvSpPr>
        <p:spPr>
          <a:xfrm>
            <a:off x="6444208" y="1916832"/>
            <a:ext cx="2376264" cy="1152128"/>
          </a:xfrm>
          <a:prstGeom prst="cloudCallout">
            <a:avLst>
              <a:gd name="adj1" fmla="val -76604"/>
              <a:gd name="adj2" fmla="val 21834"/>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テキスト ボックス 8"/>
          <p:cNvSpPr txBox="1"/>
          <p:nvPr/>
        </p:nvSpPr>
        <p:spPr>
          <a:xfrm>
            <a:off x="6660232" y="2276872"/>
            <a:ext cx="1872208" cy="369332"/>
          </a:xfrm>
          <a:prstGeom prst="rect">
            <a:avLst/>
          </a:prstGeom>
          <a:noFill/>
        </p:spPr>
        <p:txBody>
          <a:bodyPr wrap="square" rtlCol="0">
            <a:spAutoFit/>
          </a:bodyPr>
          <a:lstStyle/>
          <a:p>
            <a:r>
              <a:rPr lang="ja-JP" altLang="en-US" dirty="0" smtClean="0">
                <a:solidFill>
                  <a:prstClr val="black"/>
                </a:solidFill>
              </a:rPr>
              <a:t>約</a:t>
            </a:r>
            <a:r>
              <a:rPr lang="en-US" altLang="ja-JP" dirty="0" smtClean="0">
                <a:solidFill>
                  <a:prstClr val="black"/>
                </a:solidFill>
              </a:rPr>
              <a:t>25</a:t>
            </a:r>
            <a:r>
              <a:rPr lang="ja-JP" altLang="en-US" dirty="0" smtClean="0">
                <a:solidFill>
                  <a:prstClr val="black"/>
                </a:solidFill>
              </a:rPr>
              <a:t>％</a:t>
            </a:r>
            <a:r>
              <a:rPr lang="ja-JP" altLang="en-US" dirty="0">
                <a:solidFill>
                  <a:prstClr val="black"/>
                </a:solidFill>
              </a:rPr>
              <a:t>も短縮！</a:t>
            </a:r>
            <a:endParaRPr lang="en-US" altLang="ja-JP" dirty="0">
              <a:solidFill>
                <a:prstClr val="black"/>
              </a:solidFill>
            </a:endParaRPr>
          </a:p>
        </p:txBody>
      </p:sp>
      <p:sp>
        <p:nvSpPr>
          <p:cNvPr id="10" name="下矢印 9"/>
          <p:cNvSpPr/>
          <p:nvPr/>
        </p:nvSpPr>
        <p:spPr>
          <a:xfrm>
            <a:off x="2771800" y="3284984"/>
            <a:ext cx="1152128" cy="1080120"/>
          </a:xfrm>
          <a:prstGeom prst="downArrow">
            <a:avLst>
              <a:gd name="adj1" fmla="val 50000"/>
              <a:gd name="adj2" fmla="val 49023"/>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pic>
        <p:nvPicPr>
          <p:cNvPr id="11" name="Picture 4" descr="C:\Documents and Settings\c093019\Local Settings\Temporary Internet Files\Content.IE5\FRSXN1DL\MC900250557[1].wmf"/>
          <p:cNvPicPr>
            <a:picLocks noChangeAspect="1" noChangeArrowheads="1"/>
          </p:cNvPicPr>
          <p:nvPr/>
        </p:nvPicPr>
        <p:blipFill>
          <a:blip r:embed="rId2" cstate="print"/>
          <a:srcRect/>
          <a:stretch>
            <a:fillRect/>
          </a:stretch>
        </p:blipFill>
        <p:spPr bwMode="auto">
          <a:xfrm>
            <a:off x="6012160" y="4221088"/>
            <a:ext cx="2316178" cy="2101913"/>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買い物の支払い手段としての</a:t>
            </a:r>
            <a:r>
              <a:rPr lang="en-US" altLang="ja-JP" sz="3600" dirty="0" err="1" smtClean="0"/>
              <a:t>manaca</a:t>
            </a:r>
            <a:endParaRPr kumimoji="1" lang="ja-JP" altLang="en-US" sz="3600"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13</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lstStyle/>
          <a:p>
            <a:r>
              <a:rPr lang="en-US" altLang="ja-JP" dirty="0" smtClean="0"/>
              <a:t>JR</a:t>
            </a:r>
            <a:r>
              <a:rPr lang="ja-JP" altLang="en-US" dirty="0" smtClean="0"/>
              <a:t>東日本</a:t>
            </a:r>
            <a:r>
              <a:rPr kumimoji="1" lang="ja-JP" altLang="en-US" dirty="0" smtClean="0"/>
              <a:t>の場合、営業収益の</a:t>
            </a:r>
            <a:r>
              <a:rPr kumimoji="1" lang="en-US" altLang="ja-JP" dirty="0" smtClean="0"/>
              <a:t>34.3</a:t>
            </a:r>
            <a:r>
              <a:rPr kumimoji="1" lang="ja-JP" altLang="en-US" dirty="0" smtClean="0"/>
              <a:t>％が</a:t>
            </a:r>
            <a:r>
              <a:rPr kumimoji="1" lang="en-US" altLang="ja-JP" dirty="0" err="1" smtClean="0"/>
              <a:t>Sucia</a:t>
            </a:r>
            <a:r>
              <a:rPr kumimoji="1" lang="ja-JP" altLang="en-US" dirty="0" smtClean="0"/>
              <a:t>事業等の</a:t>
            </a:r>
            <a:r>
              <a:rPr lang="ja-JP" altLang="en-US" dirty="0" smtClean="0"/>
              <a:t>非旅客運送業によるもの</a:t>
            </a:r>
            <a:r>
              <a:rPr lang="en-US" altLang="ja-JP" dirty="0" smtClean="0"/>
              <a:t>(2011</a:t>
            </a:r>
            <a:r>
              <a:rPr lang="ja-JP" altLang="en-US" dirty="0" smtClean="0"/>
              <a:t>年</a:t>
            </a:r>
            <a:r>
              <a:rPr lang="en-US" altLang="ja-JP" dirty="0" smtClean="0"/>
              <a:t>3</a:t>
            </a:r>
            <a:r>
              <a:rPr lang="ja-JP" altLang="en-US" dirty="0" smtClean="0"/>
              <a:t>月決算</a:t>
            </a:r>
            <a:r>
              <a:rPr lang="en-US" altLang="ja-JP" dirty="0" smtClean="0"/>
              <a:t>)</a:t>
            </a:r>
          </a:p>
          <a:p>
            <a:r>
              <a:rPr lang="ja-JP" altLang="en-US" dirty="0" smtClean="0"/>
              <a:t>その多くが、</a:t>
            </a:r>
            <a:r>
              <a:rPr lang="en-US" altLang="ja-JP" dirty="0" err="1" smtClean="0"/>
              <a:t>Suica</a:t>
            </a:r>
            <a:r>
              <a:rPr lang="ja-JP" altLang="en-US" dirty="0" smtClean="0"/>
              <a:t>を買い物で使ってもらうことによって提携店から得られる手数料収入</a:t>
            </a:r>
            <a:endParaRPr lang="en-US" altLang="ja-JP" dirty="0" smtClean="0"/>
          </a:p>
          <a:p>
            <a:r>
              <a:rPr kumimoji="1" lang="en-US" altLang="ja-JP" dirty="0" err="1" smtClean="0"/>
              <a:t>manaca</a:t>
            </a:r>
            <a:r>
              <a:rPr kumimoji="1" lang="ja-JP" altLang="en-US" dirty="0" smtClean="0"/>
              <a:t>の場合も、それが新たな収入源になるのではないだろうか？</a:t>
            </a:r>
            <a:endParaRPr kumimoji="1" lang="ja-JP" altLang="en-US" dirty="0"/>
          </a:p>
        </p:txBody>
      </p:sp>
      <p:pic>
        <p:nvPicPr>
          <p:cNvPr id="3082" name="Picture 10" descr="C:\Users\c093019\AppData\Local\Microsoft\Windows\Temporary Internet Files\Content.IE5\FDM41AS6\MP900449060[1].jpg"/>
          <p:cNvPicPr>
            <a:picLocks noChangeAspect="1" noChangeArrowheads="1"/>
          </p:cNvPicPr>
          <p:nvPr/>
        </p:nvPicPr>
        <p:blipFill>
          <a:blip r:embed="rId2" cstate="print"/>
          <a:srcRect/>
          <a:stretch>
            <a:fillRect/>
          </a:stretch>
        </p:blipFill>
        <p:spPr bwMode="auto">
          <a:xfrm>
            <a:off x="5436096" y="4365104"/>
            <a:ext cx="2160239" cy="1951417"/>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DO</a:t>
            </a:r>
            <a:r>
              <a:rPr lang="ja-JP" altLang="en-US" dirty="0" smtClean="0"/>
              <a:t>！</a:t>
            </a:r>
            <a:r>
              <a:rPr kumimoji="1" lang="ja-JP" altLang="en-US" dirty="0" smtClean="0"/>
              <a:t>の場合</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14</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normAutofit/>
          </a:bodyPr>
          <a:lstStyle/>
          <a:p>
            <a:r>
              <a:rPr lang="en-US" altLang="ja-JP" dirty="0" err="1" smtClean="0"/>
              <a:t>manaca</a:t>
            </a:r>
            <a:r>
              <a:rPr lang="ja-JP" altLang="en-US" dirty="0" smtClean="0"/>
              <a:t>によって得られた</a:t>
            </a:r>
            <a:r>
              <a:rPr kumimoji="1" lang="ja-JP" altLang="en-US" dirty="0" smtClean="0"/>
              <a:t>売上の</a:t>
            </a:r>
            <a:r>
              <a:rPr kumimoji="1" lang="en-US" altLang="ja-JP" dirty="0" smtClean="0"/>
              <a:t>3</a:t>
            </a:r>
            <a:r>
              <a:rPr kumimoji="1" lang="ja-JP" altLang="en-US" dirty="0" smtClean="0"/>
              <a:t>％を、手数料として名古屋市交通局に支払う</a:t>
            </a:r>
            <a:endParaRPr lang="en-US" altLang="ja-JP" dirty="0" smtClean="0"/>
          </a:p>
          <a:p>
            <a:r>
              <a:rPr lang="ja-JP" altLang="en-US" dirty="0" smtClean="0"/>
              <a:t>今年</a:t>
            </a:r>
            <a:r>
              <a:rPr lang="en-US" altLang="ja-JP" dirty="0" smtClean="0"/>
              <a:t>3</a:t>
            </a:r>
            <a:r>
              <a:rPr lang="ja-JP" altLang="en-US" dirty="0" smtClean="0"/>
              <a:t>月～</a:t>
            </a:r>
            <a:r>
              <a:rPr lang="en-US" altLang="ja-JP" dirty="0" smtClean="0"/>
              <a:t>9</a:t>
            </a:r>
            <a:r>
              <a:rPr lang="ja-JP" altLang="en-US" dirty="0" smtClean="0"/>
              <a:t>月の来店者数：</a:t>
            </a:r>
            <a:r>
              <a:rPr lang="en-US" altLang="ja-JP" dirty="0" smtClean="0"/>
              <a:t>2,205,259</a:t>
            </a:r>
            <a:r>
              <a:rPr lang="ja-JP" altLang="en-US" dirty="0" smtClean="0"/>
              <a:t>人</a:t>
            </a:r>
            <a:endParaRPr lang="en-US" altLang="ja-JP" dirty="0" smtClean="0"/>
          </a:p>
          <a:p>
            <a:r>
              <a:rPr kumimoji="1" lang="en-US" altLang="ja-JP" dirty="0" err="1" smtClean="0"/>
              <a:t>manaca</a:t>
            </a:r>
            <a:r>
              <a:rPr kumimoji="1" lang="ja-JP" altLang="en-US" dirty="0" smtClean="0"/>
              <a:t>利用者：</a:t>
            </a:r>
            <a:r>
              <a:rPr kumimoji="1" lang="en-US" altLang="ja-JP" dirty="0" smtClean="0"/>
              <a:t>377,838</a:t>
            </a:r>
            <a:r>
              <a:rPr kumimoji="1" lang="ja-JP" altLang="en-US" dirty="0" smtClean="0"/>
              <a:t>人</a:t>
            </a:r>
            <a:r>
              <a:rPr kumimoji="1" lang="en-US" altLang="ja-JP" dirty="0" smtClean="0"/>
              <a:t>(17.13</a:t>
            </a:r>
            <a:r>
              <a:rPr kumimoji="1" lang="ja-JP" altLang="en-US" dirty="0" smtClean="0"/>
              <a:t>％</a:t>
            </a:r>
            <a:r>
              <a:rPr kumimoji="1" lang="en-US" altLang="ja-JP" dirty="0" smtClean="0"/>
              <a:t>)</a:t>
            </a:r>
          </a:p>
          <a:p>
            <a:endParaRPr kumimoji="1" lang="en-US" altLang="ja-JP" dirty="0" smtClean="0"/>
          </a:p>
          <a:p>
            <a:r>
              <a:rPr lang="ja-JP" altLang="en-US" dirty="0" smtClean="0"/>
              <a:t>客単価は</a:t>
            </a:r>
            <a:r>
              <a:rPr lang="en-US" altLang="ja-JP" dirty="0" smtClean="0"/>
              <a:t>250</a:t>
            </a:r>
            <a:r>
              <a:rPr lang="ja-JP" altLang="en-US" dirty="0" smtClean="0"/>
              <a:t>円</a:t>
            </a:r>
            <a:endParaRPr lang="en-US" altLang="ja-JP" dirty="0" smtClean="0"/>
          </a:p>
          <a:p>
            <a:r>
              <a:rPr lang="ja-JP" altLang="en-US" dirty="0" smtClean="0"/>
              <a:t>支払手数料はおよそ</a:t>
            </a:r>
            <a:r>
              <a:rPr lang="en-US" altLang="ja-JP" dirty="0" smtClean="0"/>
              <a:t>283</a:t>
            </a:r>
            <a:r>
              <a:rPr lang="ja-JP" altLang="en-US" dirty="0" smtClean="0"/>
              <a:t>万円</a:t>
            </a:r>
            <a:endParaRPr lang="en-US" altLang="ja-JP" dirty="0" smtClean="0"/>
          </a:p>
        </p:txBody>
      </p:sp>
      <p:pic>
        <p:nvPicPr>
          <p:cNvPr id="5122" name="Picture 2" descr="C:\Documents and Settings\c093019\Local Settings\Temporary Internet Files\Content.IE5\W5F1PNHF\MC900056669[1].wmf"/>
          <p:cNvPicPr>
            <a:picLocks noChangeAspect="1" noChangeArrowheads="1"/>
          </p:cNvPicPr>
          <p:nvPr/>
        </p:nvPicPr>
        <p:blipFill>
          <a:blip r:embed="rId2" cstate="print"/>
          <a:srcRect/>
          <a:stretch>
            <a:fillRect/>
          </a:stretch>
        </p:blipFill>
        <p:spPr bwMode="auto">
          <a:xfrm>
            <a:off x="5940152" y="4077072"/>
            <a:ext cx="2494828" cy="2045505"/>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各駅の売店での</a:t>
            </a:r>
            <a:r>
              <a:rPr kumimoji="1" lang="en-US" altLang="ja-JP" dirty="0" err="1" smtClean="0"/>
              <a:t>manaca</a:t>
            </a:r>
            <a:r>
              <a:rPr lang="ja-JP" altLang="en-US" dirty="0" smtClean="0"/>
              <a:t>利用率</a:t>
            </a:r>
            <a:r>
              <a:rPr kumimoji="1" lang="ja-JP" altLang="en-US" dirty="0" smtClean="0"/>
              <a:t>推移</a:t>
            </a:r>
            <a:endParaRPr kumimoji="1" lang="ja-JP" altLang="en-US"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15</a:t>
            </a:fld>
            <a:endParaRPr kumimoji="1" lang="ja-JP" altLang="en-US" dirty="0"/>
          </a:p>
        </p:txBody>
      </p:sp>
      <p:graphicFrame>
        <p:nvGraphicFramePr>
          <p:cNvPr id="5" name="コンテンツ プレースホルダ 4"/>
          <p:cNvGraphicFramePr>
            <a:graphicFrameLocks noGrp="1"/>
          </p:cNvGraphicFramePr>
          <p:nvPr>
            <p:ph sz="quarter" idx="1"/>
          </p:nvPr>
        </p:nvGraphicFramePr>
        <p:xfrm>
          <a:off x="395536" y="1556792"/>
          <a:ext cx="8429682" cy="4714908"/>
        </p:xfrm>
        <a:graphic>
          <a:graphicData uri="http://schemas.openxmlformats.org/drawingml/2006/table">
            <a:tbl>
              <a:tblPr firstRow="1" bandRow="1">
                <a:tableStyleId>{6E25E649-3F16-4E02-A733-19D2CDBF48F0}</a:tableStyleId>
              </a:tblPr>
              <a:tblGrid>
                <a:gridCol w="962586"/>
                <a:gridCol w="933387"/>
                <a:gridCol w="933387"/>
                <a:gridCol w="933387"/>
                <a:gridCol w="933387"/>
                <a:gridCol w="933387"/>
                <a:gridCol w="933387"/>
                <a:gridCol w="933387"/>
                <a:gridCol w="933387"/>
              </a:tblGrid>
              <a:tr h="428628">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3</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4</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5</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6</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7</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8</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t>9</a:t>
                      </a:r>
                      <a:r>
                        <a:rPr kumimoji="1" lang="ja-JP" altLang="en-US" dirty="0" smtClean="0"/>
                        <a:t>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上前津</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17.87%</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18.83%</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19.89%</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20.24%</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19.81%</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20.57%</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20.82%</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19.72%</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伏見</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16.36%</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18.50%</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18.92%</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20.45%</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19.77%</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20.21%</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21.71%</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19.44%</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本山</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17.14%</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19.09%</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19.26%</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20.38%</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19.01%</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19.16%</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19.13%</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19.06%</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桜山</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13.57%</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16.96%</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18.08%</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18.18%</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19.50%</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20.48%</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20.77%</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18.30%</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鶴舞</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16.06%</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16.82%</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18.18%</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19.39%</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19.06%</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18.48%</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18.62%</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18.12%</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御器所</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15.16%</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16.87%</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17.62%</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18.69%</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18.40%</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18.60%</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18.49%</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17.71%</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高畑</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14.24%</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14.89%</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15.62%</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16.40%</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15.81%</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16.51%</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16.50%</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15.72%</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黒川</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11.38%</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11.72%</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12.47%</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13.02%</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12.93%</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14.06%</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14.74%</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12.90%</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池下</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12.06%</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11.49%</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12.13%</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12.55%</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12.02%</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11.62%</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12.04%</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11.99%</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8">
                <a:tc>
                  <a:txBody>
                    <a:bodyPr/>
                    <a:lstStyle/>
                    <a:p>
                      <a:pPr algn="ctr" fontAlgn="ctr"/>
                      <a:r>
                        <a:rPr lang="ja-JP" altLang="en-US" sz="1600" u="none" strike="noStrike" dirty="0"/>
                        <a:t>中村公園</a:t>
                      </a:r>
                      <a:endParaRPr lang="ja-JP" altLang="en-US" sz="1600" b="1"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10.55%</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11.36%</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11.22%</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12.68%</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12.29%</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a:t>12.20%</a:t>
                      </a:r>
                      <a:endParaRPr lang="en-US" altLang="ja-JP" sz="1600" b="0" i="0" u="none" strike="noStrike">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u="none" strike="noStrike" dirty="0"/>
                        <a:t>12.66%</a:t>
                      </a:r>
                      <a:endParaRPr lang="en-US" altLang="ja-JP" sz="1600" b="0" i="0" u="none" strike="noStrike" dirty="0">
                        <a:solidFill>
                          <a:srgbClr val="00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1" u="none" strike="noStrike" dirty="0">
                          <a:solidFill>
                            <a:srgbClr val="FF0000"/>
                          </a:solidFill>
                        </a:rPr>
                        <a:t>11.86%</a:t>
                      </a:r>
                      <a:endParaRPr lang="en-US" altLang="ja-JP" sz="1600" b="1" i="0" u="none" strike="noStrike" dirty="0">
                        <a:solidFill>
                          <a:srgbClr val="FF0000"/>
                        </a:solidFill>
                        <a:latin typeface="ＭＳ Ｐゴシック"/>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回帰分析とは</a:t>
            </a:r>
            <a:endParaRPr kumimoji="1" lang="ja-JP" altLang="en-US"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16</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normAutofit/>
          </a:bodyPr>
          <a:lstStyle/>
          <a:p>
            <a:r>
              <a:rPr kumimoji="1" lang="ja-JP" altLang="en-US" dirty="0" smtClean="0"/>
              <a:t>結果変数</a:t>
            </a:r>
            <a:r>
              <a:rPr kumimoji="1" lang="en-US" altLang="ja-JP" dirty="0" smtClean="0"/>
              <a:t>y</a:t>
            </a:r>
            <a:r>
              <a:rPr kumimoji="1" lang="ja-JP" altLang="en-US" dirty="0" smtClean="0"/>
              <a:t>を、原因変数</a:t>
            </a:r>
            <a:r>
              <a:rPr kumimoji="1" lang="en-US" altLang="ja-JP" dirty="0" smtClean="0"/>
              <a:t>x</a:t>
            </a:r>
            <a:r>
              <a:rPr kumimoji="1" lang="ja-JP" altLang="en-US" dirty="0" smtClean="0"/>
              <a:t>で表すこと</a:t>
            </a:r>
            <a:endParaRPr kumimoji="1" lang="en-US" altLang="ja-JP" dirty="0" smtClean="0"/>
          </a:p>
          <a:p>
            <a:endParaRPr lang="en-US" altLang="ja-JP" dirty="0" smtClean="0"/>
          </a:p>
          <a:p>
            <a:r>
              <a:rPr lang="ja-JP" altLang="en-US" dirty="0" smtClean="0"/>
              <a:t>簡単な例</a:t>
            </a:r>
            <a:endParaRPr lang="en-US" altLang="ja-JP" dirty="0" smtClean="0"/>
          </a:p>
          <a:p>
            <a:pPr lvl="1"/>
            <a:r>
              <a:rPr lang="ja-JP" altLang="en-US" sz="2400" dirty="0" smtClean="0"/>
              <a:t>アイスクリームの売上と気温の関係（正の相関）</a:t>
            </a:r>
            <a:endParaRPr lang="en-US" altLang="ja-JP" sz="2400" dirty="0" smtClean="0"/>
          </a:p>
          <a:p>
            <a:pPr lvl="1"/>
            <a:r>
              <a:rPr lang="ja-JP" altLang="en-US" sz="2400" dirty="0" smtClean="0"/>
              <a:t>おでんの売上と気温の関係（負の相関）</a:t>
            </a:r>
            <a:endParaRPr kumimoji="1" lang="en-US" altLang="ja-JP" sz="2400" dirty="0" smtClean="0"/>
          </a:p>
          <a:p>
            <a:endParaRPr lang="en-US" altLang="ja-JP" dirty="0" smtClean="0"/>
          </a:p>
          <a:p>
            <a:r>
              <a:rPr lang="en-US" altLang="ja-JP" dirty="0" smtClean="0"/>
              <a:t>y=a+b</a:t>
            </a:r>
            <a:r>
              <a:rPr lang="en-US" altLang="ja-JP" sz="1800" dirty="0" smtClean="0"/>
              <a:t>1</a:t>
            </a:r>
            <a:r>
              <a:rPr lang="en-US" altLang="ja-JP" dirty="0" smtClean="0"/>
              <a:t>x</a:t>
            </a:r>
            <a:r>
              <a:rPr lang="en-US" altLang="ja-JP" sz="1800" dirty="0" smtClean="0"/>
              <a:t>1</a:t>
            </a:r>
            <a:r>
              <a:rPr lang="en-US" altLang="ja-JP" dirty="0" smtClean="0"/>
              <a:t>+b</a:t>
            </a:r>
            <a:r>
              <a:rPr lang="en-US" altLang="ja-JP" sz="1800" dirty="0" smtClean="0"/>
              <a:t>2</a:t>
            </a:r>
            <a:r>
              <a:rPr lang="en-US" altLang="ja-JP" dirty="0" smtClean="0"/>
              <a:t>x</a:t>
            </a:r>
            <a:r>
              <a:rPr lang="en-US" altLang="ja-JP" sz="1800" dirty="0" smtClean="0"/>
              <a:t>2</a:t>
            </a:r>
            <a:r>
              <a:rPr lang="en-US" altLang="ja-JP" dirty="0" smtClean="0"/>
              <a:t>+…+</a:t>
            </a:r>
            <a:r>
              <a:rPr lang="en-US" altLang="ja-JP" dirty="0" err="1" smtClean="0"/>
              <a:t>b</a:t>
            </a:r>
            <a:r>
              <a:rPr lang="en-US" altLang="ja-JP" sz="1800" dirty="0" err="1" smtClean="0"/>
              <a:t>n</a:t>
            </a:r>
            <a:r>
              <a:rPr lang="en-US" altLang="ja-JP" dirty="0" err="1" smtClean="0"/>
              <a:t>x</a:t>
            </a:r>
            <a:r>
              <a:rPr lang="en-US" altLang="ja-JP" sz="1800" dirty="0" err="1" smtClean="0"/>
              <a:t>n</a:t>
            </a:r>
            <a:r>
              <a:rPr lang="ja-JP" altLang="en-US" dirty="0" smtClean="0"/>
              <a:t>（</a:t>
            </a:r>
            <a:r>
              <a:rPr lang="en-US" altLang="ja-JP" dirty="0" smtClean="0"/>
              <a:t>a</a:t>
            </a:r>
            <a:r>
              <a:rPr lang="ja-JP" altLang="en-US" dirty="0" smtClean="0"/>
              <a:t>は切片、</a:t>
            </a:r>
            <a:r>
              <a:rPr lang="en-US" altLang="ja-JP" dirty="0" smtClean="0"/>
              <a:t>b</a:t>
            </a:r>
            <a:r>
              <a:rPr lang="ja-JP" altLang="en-US" dirty="0" smtClean="0"/>
              <a:t>は</a:t>
            </a:r>
            <a:r>
              <a:rPr lang="ja-JP" altLang="en-US" dirty="0" smtClean="0"/>
              <a:t>係数</a:t>
            </a:r>
            <a:r>
              <a:rPr lang="ja-JP" altLang="en-US" dirty="0" smtClean="0"/>
              <a:t>）</a:t>
            </a:r>
            <a:endParaRPr lang="en-US" altLang="ja-JP" dirty="0" smtClean="0"/>
          </a:p>
          <a:p>
            <a:endParaRPr kumimoji="1" lang="ja-JP" altLang="en-US" dirty="0"/>
          </a:p>
        </p:txBody>
      </p:sp>
      <p:pic>
        <p:nvPicPr>
          <p:cNvPr id="4102" name="Picture 6" descr="C:\Users\c093019\AppData\Local\Microsoft\Windows\Temporary Internet Files\Content.IE5\FO6GF4PL\MC900233967[1].wmf"/>
          <p:cNvPicPr>
            <a:picLocks noChangeAspect="1" noChangeArrowheads="1"/>
          </p:cNvPicPr>
          <p:nvPr/>
        </p:nvPicPr>
        <p:blipFill>
          <a:blip r:embed="rId2"/>
          <a:srcRect/>
          <a:stretch>
            <a:fillRect/>
          </a:stretch>
        </p:blipFill>
        <p:spPr bwMode="auto">
          <a:xfrm>
            <a:off x="6228184" y="764704"/>
            <a:ext cx="2088232" cy="2030189"/>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回帰分析</a:t>
            </a:r>
            <a:endParaRPr kumimoji="1" lang="ja-JP" altLang="en-US"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17</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normAutofit fontScale="25000" lnSpcReduction="20000"/>
          </a:bodyPr>
          <a:lstStyle/>
          <a:p>
            <a:endParaRPr kumimoji="1" lang="en-US" altLang="ja-JP" dirty="0" smtClean="0"/>
          </a:p>
          <a:p>
            <a:r>
              <a:rPr kumimoji="1" lang="ja-JP" altLang="en-US" sz="9600" dirty="0" smtClean="0"/>
              <a:t>各駅の売店</a:t>
            </a:r>
            <a:r>
              <a:rPr lang="ja-JP" altLang="en-US" sz="9600" dirty="0" smtClean="0"/>
              <a:t>での</a:t>
            </a:r>
            <a:r>
              <a:rPr kumimoji="1" lang="en-US" altLang="ja-JP" sz="9600" dirty="0" err="1" smtClean="0"/>
              <a:t>manaca</a:t>
            </a:r>
            <a:r>
              <a:rPr kumimoji="1" lang="ja-JP" altLang="en-US" sz="9600" dirty="0" smtClean="0"/>
              <a:t>利用率と、</a:t>
            </a:r>
            <a:r>
              <a:rPr lang="ja-JP" altLang="en-US" sz="9600" dirty="0" smtClean="0"/>
              <a:t>それに影響を与えると考えられる要因（老齢人口比率が高いか否か、乗降客数が多いか否か）との関係を回帰分析により推計する</a:t>
            </a:r>
            <a:endParaRPr lang="en-US" altLang="ja-JP" sz="9600" dirty="0" smtClean="0"/>
          </a:p>
          <a:p>
            <a:endParaRPr lang="en-US" altLang="ja-JP" sz="9600" dirty="0" smtClean="0"/>
          </a:p>
          <a:p>
            <a:r>
              <a:rPr lang="en-US" altLang="ja-JP" sz="9600" dirty="0" smtClean="0"/>
              <a:t>y</a:t>
            </a:r>
            <a:r>
              <a:rPr lang="ja-JP" altLang="en-US" sz="9600" dirty="0" smtClean="0"/>
              <a:t>を各駅の売店の</a:t>
            </a:r>
            <a:r>
              <a:rPr lang="en-US" altLang="ja-JP" sz="9600" dirty="0" err="1" smtClean="0"/>
              <a:t>manaca</a:t>
            </a:r>
            <a:r>
              <a:rPr lang="ja-JP" altLang="en-US" sz="9600" dirty="0" smtClean="0"/>
              <a:t>利用率、</a:t>
            </a:r>
            <a:r>
              <a:rPr lang="en-US" altLang="ja-JP" sz="9600" dirty="0" smtClean="0"/>
              <a:t>x</a:t>
            </a:r>
            <a:r>
              <a:rPr lang="ja-JP" altLang="en-US" sz="9600" dirty="0" smtClean="0"/>
              <a:t>を乗降客数、老齢人口比率とした</a:t>
            </a:r>
            <a:endParaRPr lang="en-US" altLang="ja-JP" sz="9600" dirty="0" smtClean="0"/>
          </a:p>
          <a:p>
            <a:endParaRPr lang="en-US" altLang="ja-JP" sz="9600" dirty="0" smtClean="0"/>
          </a:p>
          <a:p>
            <a:r>
              <a:rPr lang="ja-JP" altLang="en-US" sz="9600" dirty="0" smtClean="0"/>
              <a:t>各駅の売店とは、上前津・伏見・本山・桜山・鶴舞・御器所・高畑・黒川・池下・中村公園の</a:t>
            </a:r>
            <a:r>
              <a:rPr lang="en-US" altLang="ja-JP" sz="9600" dirty="0" smtClean="0"/>
              <a:t>DO!</a:t>
            </a:r>
            <a:r>
              <a:rPr lang="ja-JP" altLang="en-US" sz="9600" dirty="0" smtClean="0"/>
              <a:t>ショップ</a:t>
            </a:r>
            <a:endParaRPr lang="en-US" altLang="ja-JP" sz="9600" dirty="0" smtClean="0"/>
          </a:p>
          <a:p>
            <a:endParaRPr lang="en-US" altLang="ja-JP" sz="9600" dirty="0" smtClean="0"/>
          </a:p>
          <a:p>
            <a:r>
              <a:rPr lang="ja-JP" altLang="en-US" sz="9600" dirty="0" smtClean="0"/>
              <a:t>「駅周辺の人口」「改札の内外」「乗換駅か否か」などの要因も検討したが、有意にならなかったため採用しなかった</a:t>
            </a:r>
            <a:endParaRPr lang="en-US" altLang="ja-JP" sz="96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回帰分析の条件</a:t>
            </a:r>
            <a:endParaRPr kumimoji="1" lang="ja-JP" altLang="en-US"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18</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lstStyle/>
          <a:p>
            <a:r>
              <a:rPr lang="ja-JP" altLang="en-US" dirty="0" smtClean="0"/>
              <a:t>老齢人口比率の算出には、</a:t>
            </a:r>
            <a:r>
              <a:rPr lang="en-US" altLang="ja-JP" dirty="0" smtClean="0"/>
              <a:t>1</a:t>
            </a:r>
            <a:r>
              <a:rPr lang="ja-JP" altLang="en-US" dirty="0" smtClean="0"/>
              <a:t>メッシュ</a:t>
            </a:r>
            <a:r>
              <a:rPr lang="en-US" altLang="ja-JP" dirty="0" smtClean="0"/>
              <a:t>(500</a:t>
            </a:r>
            <a:r>
              <a:rPr lang="ja-JP" altLang="en-US" dirty="0" smtClean="0"/>
              <a:t>㎡</a:t>
            </a:r>
            <a:r>
              <a:rPr lang="en-US" altLang="ja-JP" dirty="0" smtClean="0"/>
              <a:t>)</a:t>
            </a:r>
            <a:r>
              <a:rPr lang="ja-JP" altLang="en-US" dirty="0" smtClean="0"/>
              <a:t>あたりの人口</a:t>
            </a:r>
            <a:r>
              <a:rPr lang="en-US" altLang="ja-JP" dirty="0" smtClean="0"/>
              <a:t>(</a:t>
            </a:r>
            <a:r>
              <a:rPr lang="ja-JP" altLang="en-US" dirty="0" smtClean="0"/>
              <a:t>平成</a:t>
            </a:r>
            <a:r>
              <a:rPr lang="en-US" altLang="ja-JP" dirty="0" smtClean="0"/>
              <a:t>17</a:t>
            </a:r>
            <a:r>
              <a:rPr lang="ja-JP" altLang="en-US" dirty="0" smtClean="0"/>
              <a:t>年度</a:t>
            </a:r>
            <a:r>
              <a:rPr lang="en-US" altLang="ja-JP" dirty="0" smtClean="0"/>
              <a:t>)</a:t>
            </a:r>
            <a:r>
              <a:rPr lang="ja-JP" altLang="en-US" dirty="0" smtClean="0"/>
              <a:t>を使用</a:t>
            </a:r>
            <a:endParaRPr lang="en-US" altLang="ja-JP" dirty="0" smtClean="0"/>
          </a:p>
          <a:p>
            <a:r>
              <a:rPr lang="ja-JP" altLang="en-US" dirty="0" smtClean="0"/>
              <a:t>老齢人口比率＝</a:t>
            </a:r>
            <a:r>
              <a:rPr lang="en-US" altLang="ja-JP" dirty="0" smtClean="0"/>
              <a:t>65</a:t>
            </a:r>
            <a:r>
              <a:rPr lang="ja-JP" altLang="en-US" dirty="0" smtClean="0"/>
              <a:t>歳以上人口</a:t>
            </a:r>
            <a:r>
              <a:rPr lang="en-US" altLang="ja-JP" dirty="0" smtClean="0"/>
              <a:t>÷</a:t>
            </a:r>
            <a:r>
              <a:rPr lang="ja-JP" altLang="en-US" dirty="0" smtClean="0"/>
              <a:t>総人口</a:t>
            </a:r>
            <a:endParaRPr lang="en-US" altLang="ja-JP" dirty="0" smtClean="0"/>
          </a:p>
          <a:p>
            <a:r>
              <a:rPr lang="ja-JP" altLang="en-US" dirty="0" smtClean="0"/>
              <a:t>その他のデータは、今年</a:t>
            </a:r>
            <a:r>
              <a:rPr lang="en-US" altLang="ja-JP" dirty="0" smtClean="0"/>
              <a:t>3</a:t>
            </a:r>
            <a:r>
              <a:rPr lang="ja-JP" altLang="en-US" dirty="0" smtClean="0"/>
              <a:t>月～</a:t>
            </a:r>
            <a:r>
              <a:rPr lang="en-US" altLang="ja-JP" dirty="0" smtClean="0"/>
              <a:t>9</a:t>
            </a:r>
            <a:r>
              <a:rPr lang="ja-JP" altLang="en-US" dirty="0" smtClean="0"/>
              <a:t>月の月次データを使用</a:t>
            </a:r>
            <a:endParaRPr lang="en-US" altLang="ja-JP" dirty="0" smtClean="0"/>
          </a:p>
          <a:p>
            <a:endParaRPr lang="en-US" altLang="ja-JP" dirty="0" smtClean="0"/>
          </a:p>
          <a:p>
            <a:endParaRPr lang="en-US" altLang="ja-JP" dirty="0" smtClean="0"/>
          </a:p>
          <a:p>
            <a:endParaRPr lang="en-US" altLang="ja-JP" dirty="0" smtClean="0"/>
          </a:p>
          <a:p>
            <a:pPr>
              <a:buNone/>
            </a:pPr>
            <a:endParaRPr kumimoji="1" lang="ja-JP" altLang="en-US" dirty="0"/>
          </a:p>
        </p:txBody>
      </p:sp>
      <p:pic>
        <p:nvPicPr>
          <p:cNvPr id="7" name="Picture 2"/>
          <p:cNvPicPr>
            <a:picLocks noChangeAspect="1" noChangeArrowheads="1"/>
          </p:cNvPicPr>
          <p:nvPr/>
        </p:nvPicPr>
        <p:blipFill>
          <a:blip r:embed="rId2" cstate="print"/>
          <a:srcRect l="19902" t="18728" r="17394" b="5023"/>
          <a:stretch>
            <a:fillRect/>
          </a:stretch>
        </p:blipFill>
        <p:spPr bwMode="auto">
          <a:xfrm>
            <a:off x="4499992" y="3789040"/>
            <a:ext cx="3472653" cy="263921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回帰分析の結果</a:t>
            </a:r>
            <a:endParaRPr kumimoji="1" lang="ja-JP" altLang="en-US" dirty="0"/>
          </a:p>
        </p:txBody>
      </p:sp>
      <p:sp>
        <p:nvSpPr>
          <p:cNvPr id="10" name="スライド番号プレースホルダ 9"/>
          <p:cNvSpPr>
            <a:spLocks noGrp="1"/>
          </p:cNvSpPr>
          <p:nvPr>
            <p:ph type="sldNum" sz="quarter" idx="12"/>
          </p:nvPr>
        </p:nvSpPr>
        <p:spPr/>
        <p:txBody>
          <a:bodyPr/>
          <a:lstStyle/>
          <a:p>
            <a:fld id="{37389762-124C-42A1-95A9-E735516E0BB7}" type="slidenum">
              <a:rPr kumimoji="1" lang="ja-JP" altLang="en-US" smtClean="0"/>
              <a:pPr/>
              <a:t>19</a:t>
            </a:fld>
            <a:endParaRPr kumimoji="1" lang="ja-JP" altLang="en-US"/>
          </a:p>
        </p:txBody>
      </p:sp>
      <p:graphicFrame>
        <p:nvGraphicFramePr>
          <p:cNvPr id="4" name="コンテンツ プレースホルダ 3"/>
          <p:cNvGraphicFramePr>
            <a:graphicFrameLocks noGrp="1"/>
          </p:cNvGraphicFramePr>
          <p:nvPr>
            <p:ph sz="quarter" idx="1"/>
          </p:nvPr>
        </p:nvGraphicFramePr>
        <p:xfrm>
          <a:off x="428596" y="1643050"/>
          <a:ext cx="2351314" cy="2225040"/>
        </p:xfrm>
        <a:graphic>
          <a:graphicData uri="http://schemas.openxmlformats.org/drawingml/2006/table">
            <a:tbl>
              <a:tblPr firstRow="1" bandRow="1">
                <a:tableStyleId>{5C22544A-7EE6-4342-B048-85BDC9FD1C3A}</a:tableStyleId>
              </a:tblPr>
              <a:tblGrid>
                <a:gridCol w="1175657"/>
                <a:gridCol w="1175657"/>
              </a:tblGrid>
              <a:tr h="370840">
                <a:tc gridSpan="2">
                  <a:txBody>
                    <a:bodyPr/>
                    <a:lstStyle/>
                    <a:p>
                      <a:pPr algn="ctr" fontAlgn="ctr"/>
                      <a:r>
                        <a:rPr lang="ja-JP" altLang="en-US" sz="1400" u="none" strike="noStrike" dirty="0"/>
                        <a:t>回帰統計</a:t>
                      </a:r>
                      <a:endParaRPr lang="ja-JP" altLang="en-US" sz="1400" b="0" i="0" u="none" strike="noStrike" dirty="0">
                        <a:solidFill>
                          <a:srgbClr val="000000"/>
                        </a:solidFill>
                        <a:latin typeface="ＭＳ Ｐゴシック"/>
                      </a:endParaRPr>
                    </a:p>
                  </a:txBody>
                  <a:tcPr marL="9525" marR="9525" marT="9525" marB="0" anchor="ctr"/>
                </a:tc>
                <a:tc hMerge="1">
                  <a:txBody>
                    <a:bodyPr/>
                    <a:lstStyle/>
                    <a:p>
                      <a:endParaRPr kumimoji="1" lang="ja-JP" altLang="en-US"/>
                    </a:p>
                  </a:txBody>
                  <a:tcPr/>
                </a:tc>
              </a:tr>
              <a:tr h="370840">
                <a:tc>
                  <a:txBody>
                    <a:bodyPr/>
                    <a:lstStyle/>
                    <a:p>
                      <a:pPr algn="ctr" fontAlgn="ctr"/>
                      <a:r>
                        <a:rPr lang="ja-JP" altLang="en-US" sz="1400" u="none" strike="noStrike" dirty="0"/>
                        <a:t>重相関 </a:t>
                      </a:r>
                      <a:r>
                        <a:rPr lang="en-US" sz="1400" u="none" strike="noStrike" dirty="0"/>
                        <a:t>R</a:t>
                      </a:r>
                      <a:endParaRPr lang="en-US"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0.893126</a:t>
                      </a:r>
                      <a:endParaRPr lang="en-US" altLang="ja-JP" sz="1400" b="0" i="0" u="none" strike="noStrike" dirty="0">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a:t>重決定 </a:t>
                      </a:r>
                      <a:r>
                        <a:rPr lang="en-US" sz="1400" u="none" strike="noStrike"/>
                        <a:t>R2</a:t>
                      </a:r>
                      <a:endParaRPr lang="en-US" sz="1400" b="0" i="0" u="none" strike="noStrike">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0.797674</a:t>
                      </a:r>
                      <a:endParaRPr lang="en-US" altLang="ja-JP" sz="1400" b="0" i="0" u="none" strike="noStrike" dirty="0">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dirty="0"/>
                        <a:t>補正 </a:t>
                      </a:r>
                      <a:r>
                        <a:rPr lang="en-US" sz="1400" u="none" strike="noStrike" dirty="0"/>
                        <a:t>R2</a:t>
                      </a:r>
                      <a:endParaRPr lang="en-US"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0.791634</a:t>
                      </a:r>
                      <a:endParaRPr lang="en-US" altLang="ja-JP" sz="1400" b="0" i="0" u="none" strike="noStrike" dirty="0">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a:t>標準誤差</a:t>
                      </a:r>
                      <a:endParaRPr lang="ja-JP" altLang="en-US" sz="1400" b="0" i="0" u="none" strike="noStrike">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0.014708</a:t>
                      </a:r>
                      <a:endParaRPr lang="en-US" altLang="ja-JP" sz="1400" b="0" i="0" u="none" strike="noStrike" dirty="0">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dirty="0"/>
                        <a:t>観測数</a:t>
                      </a:r>
                      <a:endParaRPr lang="ja-JP" altLang="en-US"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70</a:t>
                      </a:r>
                      <a:endParaRPr lang="en-US" altLang="ja-JP" sz="1400" b="0" i="0" u="none" strike="noStrike" dirty="0">
                        <a:solidFill>
                          <a:srgbClr val="000000"/>
                        </a:solidFill>
                        <a:latin typeface="ＭＳ Ｐゴシック"/>
                      </a:endParaRPr>
                    </a:p>
                  </a:txBody>
                  <a:tcPr marL="9525" marR="9525" marT="9525" marB="0" anchor="ctr"/>
                </a:tc>
              </a:tr>
            </a:tbl>
          </a:graphicData>
        </a:graphic>
      </p:graphicFrame>
      <p:graphicFrame>
        <p:nvGraphicFramePr>
          <p:cNvPr id="5" name="表 4"/>
          <p:cNvGraphicFramePr>
            <a:graphicFrameLocks noGrp="1"/>
          </p:cNvGraphicFramePr>
          <p:nvPr/>
        </p:nvGraphicFramePr>
        <p:xfrm>
          <a:off x="2857488" y="1643050"/>
          <a:ext cx="5857916" cy="1483360"/>
        </p:xfrm>
        <a:graphic>
          <a:graphicData uri="http://schemas.openxmlformats.org/drawingml/2006/table">
            <a:tbl>
              <a:tblPr firstRow="1" bandRow="1">
                <a:tableStyleId>{5C22544A-7EE6-4342-B048-85BDC9FD1C3A}</a:tableStyleId>
              </a:tblPr>
              <a:tblGrid>
                <a:gridCol w="1464479"/>
                <a:gridCol w="1464479"/>
                <a:gridCol w="1464479"/>
                <a:gridCol w="1464479"/>
              </a:tblGrid>
              <a:tr h="370840">
                <a:tc>
                  <a:txBody>
                    <a:bodyPr/>
                    <a:lstStyle/>
                    <a:p>
                      <a:pPr algn="ctr" fontAlgn="ctr"/>
                      <a:r>
                        <a:rPr lang="ja-JP" altLang="en-US" sz="1400" u="none" strike="noStrike" dirty="0"/>
                        <a:t>　</a:t>
                      </a:r>
                      <a:endParaRPr lang="ja-JP" altLang="en-US" sz="14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400" u="none" strike="noStrike" dirty="0"/>
                        <a:t>係数</a:t>
                      </a:r>
                      <a:endParaRPr lang="ja-JP" altLang="en-US" sz="1400" b="0" i="0" u="none" strike="noStrike" dirty="0">
                        <a:solidFill>
                          <a:srgbClr val="000000"/>
                        </a:solidFill>
                        <a:latin typeface="ＭＳ Ｐゴシック"/>
                      </a:endParaRPr>
                    </a:p>
                  </a:txBody>
                  <a:tcPr marL="9525" marR="9525" marT="9525" marB="0" anchor="ctr"/>
                </a:tc>
                <a:tc>
                  <a:txBody>
                    <a:bodyPr/>
                    <a:lstStyle/>
                    <a:p>
                      <a:pPr algn="ctr" fontAlgn="ctr"/>
                      <a:r>
                        <a:rPr lang="ja-JP" altLang="en-US" sz="1400" u="none" strike="noStrike"/>
                        <a:t>標準誤差</a:t>
                      </a:r>
                      <a:endParaRPr lang="ja-JP" altLang="en-US" sz="1400" b="0" i="0" u="none" strike="noStrike">
                        <a:solidFill>
                          <a:srgbClr val="000000"/>
                        </a:solidFill>
                        <a:latin typeface="ＭＳ Ｐゴシック"/>
                      </a:endParaRPr>
                    </a:p>
                  </a:txBody>
                  <a:tcPr marL="9525" marR="9525" marT="9525" marB="0" anchor="ctr"/>
                </a:tc>
                <a:tc>
                  <a:txBody>
                    <a:bodyPr/>
                    <a:lstStyle/>
                    <a:p>
                      <a:pPr algn="ctr" fontAlgn="ctr"/>
                      <a:r>
                        <a:rPr lang="en-US" sz="1400" u="none" strike="noStrike"/>
                        <a:t>t </a:t>
                      </a:r>
                      <a:endParaRPr lang="en-US" sz="1400" b="0" i="0" u="none" strike="noStrike">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a:t>切片</a:t>
                      </a:r>
                      <a:endParaRPr lang="ja-JP" altLang="en-US" sz="1400" b="0" i="0" u="none" strike="noStrike">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0.255684</a:t>
                      </a:r>
                      <a:endParaRPr lang="en-US" altLang="ja-JP"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a:t>0.008639</a:t>
                      </a:r>
                      <a:endParaRPr lang="en-US" altLang="ja-JP" sz="1400" b="0" i="0" u="none" strike="noStrike">
                        <a:solidFill>
                          <a:srgbClr val="000000"/>
                        </a:solidFill>
                        <a:latin typeface="ＭＳ Ｐゴシック"/>
                      </a:endParaRPr>
                    </a:p>
                  </a:txBody>
                  <a:tcPr marL="9525" marR="9525" marT="9525" marB="0" anchor="ctr"/>
                </a:tc>
                <a:tc>
                  <a:txBody>
                    <a:bodyPr/>
                    <a:lstStyle/>
                    <a:p>
                      <a:pPr algn="ctr" fontAlgn="ctr"/>
                      <a:r>
                        <a:rPr lang="en-US" altLang="ja-JP" sz="1400" u="none" strike="noStrike"/>
                        <a:t>29.59734</a:t>
                      </a:r>
                      <a:endParaRPr lang="en-US" altLang="ja-JP" sz="1400" b="0" i="0" u="none" strike="noStrike">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a:t>乗降客数</a:t>
                      </a:r>
                      <a:endParaRPr lang="ja-JP" altLang="en-US" sz="1400" b="0" i="0" u="none" strike="noStrike">
                        <a:solidFill>
                          <a:srgbClr val="000000"/>
                        </a:solidFill>
                        <a:latin typeface="ＭＳ Ｐゴシック"/>
                      </a:endParaRPr>
                    </a:p>
                  </a:txBody>
                  <a:tcPr marL="9525" marR="9525" marT="9525" marB="0" anchor="ctr"/>
                </a:tc>
                <a:tc>
                  <a:txBody>
                    <a:bodyPr/>
                    <a:lstStyle/>
                    <a:p>
                      <a:pPr algn="ctr" fontAlgn="ctr"/>
                      <a:r>
                        <a:rPr lang="en-US" sz="1400" u="none" strike="noStrike" dirty="0"/>
                        <a:t>3.63E-06</a:t>
                      </a:r>
                      <a:endParaRPr lang="en-US" sz="1400" b="0" i="0" u="none" strike="noStrike" dirty="0">
                        <a:solidFill>
                          <a:srgbClr val="000000"/>
                        </a:solidFill>
                        <a:latin typeface="ＭＳ Ｐゴシック"/>
                      </a:endParaRPr>
                    </a:p>
                  </a:txBody>
                  <a:tcPr marL="9525" marR="9525" marT="9525" marB="0" anchor="ctr"/>
                </a:tc>
                <a:tc>
                  <a:txBody>
                    <a:bodyPr/>
                    <a:lstStyle/>
                    <a:p>
                      <a:pPr algn="ctr" fontAlgn="ctr"/>
                      <a:r>
                        <a:rPr lang="en-US" sz="1400" u="none" strike="noStrike" dirty="0"/>
                        <a:t>2.56E-07</a:t>
                      </a:r>
                      <a:endParaRPr lang="en-US"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a:t>14.18703</a:t>
                      </a:r>
                      <a:endParaRPr lang="en-US" altLang="ja-JP" sz="1400" b="0" i="0" u="none" strike="noStrike">
                        <a:solidFill>
                          <a:srgbClr val="000000"/>
                        </a:solidFill>
                        <a:latin typeface="ＭＳ Ｐゴシック"/>
                      </a:endParaRPr>
                    </a:p>
                  </a:txBody>
                  <a:tcPr marL="9525" marR="9525" marT="9525" marB="0" anchor="ctr"/>
                </a:tc>
              </a:tr>
              <a:tr h="370840">
                <a:tc>
                  <a:txBody>
                    <a:bodyPr/>
                    <a:lstStyle/>
                    <a:p>
                      <a:pPr algn="ctr" fontAlgn="ctr"/>
                      <a:r>
                        <a:rPr lang="ja-JP" altLang="en-US" sz="1400" u="none" strike="noStrike" dirty="0"/>
                        <a:t>老齢人口比率</a:t>
                      </a:r>
                      <a:endParaRPr lang="ja-JP" altLang="en-US"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-0.7755</a:t>
                      </a:r>
                      <a:endParaRPr lang="en-US" altLang="ja-JP"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0.05326</a:t>
                      </a:r>
                      <a:endParaRPr lang="en-US" altLang="ja-JP" sz="1400" b="0" i="0" u="none" strike="noStrike" dirty="0">
                        <a:solidFill>
                          <a:srgbClr val="000000"/>
                        </a:solidFill>
                        <a:latin typeface="ＭＳ Ｐゴシック"/>
                      </a:endParaRPr>
                    </a:p>
                  </a:txBody>
                  <a:tcPr marL="9525" marR="9525" marT="9525" marB="0" anchor="ctr"/>
                </a:tc>
                <a:tc>
                  <a:txBody>
                    <a:bodyPr/>
                    <a:lstStyle/>
                    <a:p>
                      <a:pPr algn="ctr" fontAlgn="ctr"/>
                      <a:r>
                        <a:rPr lang="en-US" altLang="ja-JP" sz="1400" u="none" strike="noStrike" dirty="0"/>
                        <a:t>-14.5607</a:t>
                      </a:r>
                      <a:endParaRPr lang="en-US" altLang="ja-JP" sz="1400" b="0" i="0" u="none" strike="noStrike" dirty="0">
                        <a:solidFill>
                          <a:srgbClr val="000000"/>
                        </a:solidFill>
                        <a:latin typeface="ＭＳ Ｐゴシック"/>
                      </a:endParaRPr>
                    </a:p>
                  </a:txBody>
                  <a:tcPr marL="9525" marR="9525" marT="9525" marB="0" anchor="ctr"/>
                </a:tc>
              </a:tr>
            </a:tbl>
          </a:graphicData>
        </a:graphic>
      </p:graphicFrame>
      <p:sp>
        <p:nvSpPr>
          <p:cNvPr id="6" name="テキスト ボックス 5"/>
          <p:cNvSpPr txBox="1"/>
          <p:nvPr/>
        </p:nvSpPr>
        <p:spPr>
          <a:xfrm>
            <a:off x="611560" y="4005064"/>
            <a:ext cx="7920880" cy="461665"/>
          </a:xfrm>
          <a:prstGeom prst="rect">
            <a:avLst/>
          </a:prstGeom>
          <a:noFill/>
        </p:spPr>
        <p:txBody>
          <a:bodyPr wrap="square" rtlCol="0">
            <a:spAutoFit/>
          </a:bodyPr>
          <a:lstStyle/>
          <a:p>
            <a:r>
              <a:rPr lang="en-US" altLang="ja-JP" dirty="0">
                <a:solidFill>
                  <a:prstClr val="black"/>
                </a:solidFill>
              </a:rPr>
              <a:t>manaca</a:t>
            </a:r>
            <a:r>
              <a:rPr lang="ja-JP" altLang="en-US" dirty="0">
                <a:solidFill>
                  <a:prstClr val="black"/>
                </a:solidFill>
              </a:rPr>
              <a:t>使用割合</a:t>
            </a:r>
            <a:r>
              <a:rPr lang="en-US" altLang="ja-JP" dirty="0">
                <a:solidFill>
                  <a:prstClr val="black"/>
                </a:solidFill>
              </a:rPr>
              <a:t>=0.255684</a:t>
            </a:r>
            <a:r>
              <a:rPr lang="ja-JP" altLang="en-US" sz="2400" b="1" dirty="0" smtClean="0">
                <a:solidFill>
                  <a:srgbClr val="FF0000"/>
                </a:solidFill>
              </a:rPr>
              <a:t>＋</a:t>
            </a:r>
            <a:r>
              <a:rPr lang="en-US" altLang="ja-JP" dirty="0" smtClean="0">
                <a:solidFill>
                  <a:prstClr val="black"/>
                </a:solidFill>
              </a:rPr>
              <a:t>3.63E-06×(</a:t>
            </a:r>
            <a:r>
              <a:rPr lang="ja-JP" altLang="en-US" dirty="0" smtClean="0">
                <a:solidFill>
                  <a:prstClr val="black"/>
                </a:solidFill>
              </a:rPr>
              <a:t>乗降客数</a:t>
            </a:r>
            <a:r>
              <a:rPr lang="en-US" altLang="ja-JP" dirty="0" smtClean="0">
                <a:solidFill>
                  <a:prstClr val="black"/>
                </a:solidFill>
              </a:rPr>
              <a:t>)</a:t>
            </a:r>
            <a:r>
              <a:rPr lang="ja-JP" altLang="en-US" sz="2400" b="1" dirty="0" smtClean="0">
                <a:solidFill>
                  <a:srgbClr val="FF0000"/>
                </a:solidFill>
              </a:rPr>
              <a:t>－</a:t>
            </a:r>
            <a:r>
              <a:rPr lang="en-US" altLang="ja-JP" dirty="0" smtClean="0">
                <a:solidFill>
                  <a:prstClr val="black"/>
                </a:solidFill>
              </a:rPr>
              <a:t>0.7755×(</a:t>
            </a:r>
            <a:r>
              <a:rPr lang="ja-JP" altLang="en-US" dirty="0">
                <a:solidFill>
                  <a:prstClr val="black"/>
                </a:solidFill>
              </a:rPr>
              <a:t>老齢人口比率</a:t>
            </a:r>
            <a:r>
              <a:rPr lang="en-US" altLang="ja-JP" dirty="0" smtClean="0">
                <a:solidFill>
                  <a:prstClr val="black"/>
                </a:solidFill>
              </a:rPr>
              <a:t>)</a:t>
            </a:r>
            <a:endParaRPr lang="ja-JP" altLang="en-US" dirty="0">
              <a:solidFill>
                <a:prstClr val="black"/>
              </a:solidFill>
            </a:endParaRPr>
          </a:p>
        </p:txBody>
      </p:sp>
      <p:grpSp>
        <p:nvGrpSpPr>
          <p:cNvPr id="3" name="グループ化 13"/>
          <p:cNvGrpSpPr/>
          <p:nvPr/>
        </p:nvGrpSpPr>
        <p:grpSpPr>
          <a:xfrm>
            <a:off x="1763688" y="4581128"/>
            <a:ext cx="5976664" cy="1991144"/>
            <a:chOff x="1857356" y="4429132"/>
            <a:chExt cx="5488574" cy="2000264"/>
          </a:xfrm>
          <a:solidFill>
            <a:schemeClr val="accent1">
              <a:lumMod val="20000"/>
              <a:lumOff val="80000"/>
            </a:schemeClr>
          </a:solidFill>
        </p:grpSpPr>
        <p:sp>
          <p:nvSpPr>
            <p:cNvPr id="17" name="雲 16"/>
            <p:cNvSpPr/>
            <p:nvPr/>
          </p:nvSpPr>
          <p:spPr>
            <a:xfrm>
              <a:off x="1857356" y="4429132"/>
              <a:ext cx="5488574" cy="2000264"/>
            </a:xfrm>
            <a:prstGeom prst="cloud">
              <a:avLst/>
            </a:prstGeom>
            <a:gr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2425353" y="5072074"/>
              <a:ext cx="4037259" cy="338554"/>
            </a:xfrm>
            <a:prstGeom prst="rect">
              <a:avLst/>
            </a:prstGeom>
            <a:grpFill/>
            <a:ln w="28575">
              <a:noFill/>
            </a:ln>
          </p:spPr>
          <p:txBody>
            <a:bodyPr wrap="square" rtlCol="0">
              <a:spAutoFit/>
            </a:bodyPr>
            <a:lstStyle/>
            <a:p>
              <a:r>
                <a:rPr lang="ja-JP" altLang="en-US" sz="1600" b="1" dirty="0">
                  <a:solidFill>
                    <a:prstClr val="black"/>
                  </a:solidFill>
                </a:rPr>
                <a:t>・</a:t>
              </a:r>
              <a:r>
                <a:rPr lang="ja-JP" altLang="en-US" sz="1600" b="1" dirty="0" smtClean="0">
                  <a:solidFill>
                    <a:prstClr val="black"/>
                  </a:solidFill>
                </a:rPr>
                <a:t>乗降客数</a:t>
              </a:r>
              <a:r>
                <a:rPr lang="ja-JP" altLang="en-US" sz="1600" b="1" dirty="0">
                  <a:solidFill>
                    <a:prstClr val="black"/>
                  </a:solidFill>
                </a:rPr>
                <a:t>が</a:t>
              </a:r>
              <a:r>
                <a:rPr lang="ja-JP" altLang="en-US" sz="1600" b="1" dirty="0" smtClean="0">
                  <a:solidFill>
                    <a:prstClr val="black"/>
                  </a:solidFill>
                </a:rPr>
                <a:t>多いほど使用割合が上がる</a:t>
              </a:r>
              <a:endParaRPr lang="ja-JP" altLang="en-US" sz="1600" b="1" dirty="0">
                <a:solidFill>
                  <a:prstClr val="black"/>
                </a:solidFill>
              </a:endParaRPr>
            </a:p>
          </p:txBody>
        </p:sp>
        <p:sp>
          <p:nvSpPr>
            <p:cNvPr id="9" name="テキスト ボックス 8"/>
            <p:cNvSpPr txBox="1"/>
            <p:nvPr/>
          </p:nvSpPr>
          <p:spPr>
            <a:xfrm>
              <a:off x="2428860" y="5429264"/>
              <a:ext cx="4375388" cy="338554"/>
            </a:xfrm>
            <a:prstGeom prst="rect">
              <a:avLst/>
            </a:prstGeom>
            <a:grpFill/>
            <a:ln w="28575">
              <a:noFill/>
            </a:ln>
          </p:spPr>
          <p:txBody>
            <a:bodyPr wrap="square" rtlCol="0">
              <a:spAutoFit/>
            </a:bodyPr>
            <a:lstStyle/>
            <a:p>
              <a:r>
                <a:rPr lang="ja-JP" altLang="en-US" sz="1600" b="1" dirty="0">
                  <a:solidFill>
                    <a:prstClr val="black"/>
                  </a:solidFill>
                </a:rPr>
                <a:t>・老齢人口比率が</a:t>
              </a:r>
              <a:r>
                <a:rPr lang="ja-JP" altLang="en-US" sz="1600" b="1" dirty="0" smtClean="0">
                  <a:solidFill>
                    <a:prstClr val="black"/>
                  </a:solidFill>
                </a:rPr>
                <a:t>高いほど使用割合が下がる</a:t>
              </a:r>
              <a:endParaRPr lang="ja-JP" altLang="en-US" sz="1600" b="1" dirty="0">
                <a:solidFill>
                  <a:prstClr val="black"/>
                </a:solidFill>
              </a:endParaRPr>
            </a:p>
          </p:txBody>
        </p:sp>
      </p:grpSp>
      <p:sp>
        <p:nvSpPr>
          <p:cNvPr id="11" name="円形吹き出し 10"/>
          <p:cNvSpPr/>
          <p:nvPr/>
        </p:nvSpPr>
        <p:spPr>
          <a:xfrm>
            <a:off x="6500826" y="285728"/>
            <a:ext cx="1872208" cy="1080120"/>
          </a:xfrm>
          <a:prstGeom prst="wedgeEllipseCallout">
            <a:avLst>
              <a:gd name="adj1" fmla="val 24100"/>
              <a:gd name="adj2" fmla="val 78584"/>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6660232" y="476672"/>
            <a:ext cx="1584176" cy="738664"/>
          </a:xfrm>
          <a:prstGeom prst="rect">
            <a:avLst/>
          </a:prstGeom>
          <a:noFill/>
        </p:spPr>
        <p:txBody>
          <a:bodyPr wrap="square" rtlCol="0">
            <a:spAutoFit/>
          </a:bodyPr>
          <a:lstStyle/>
          <a:p>
            <a:r>
              <a:rPr lang="ja-JP" altLang="en-US" sz="1400" dirty="0">
                <a:solidFill>
                  <a:prstClr val="black"/>
                </a:solidFill>
              </a:rPr>
              <a:t>絶対値で</a:t>
            </a:r>
            <a:r>
              <a:rPr lang="en-US" altLang="ja-JP" sz="1400" dirty="0">
                <a:solidFill>
                  <a:prstClr val="black"/>
                </a:solidFill>
              </a:rPr>
              <a:t>2</a:t>
            </a:r>
            <a:r>
              <a:rPr lang="ja-JP" altLang="en-US" sz="1400" dirty="0">
                <a:solidFill>
                  <a:prstClr val="black"/>
                </a:solidFill>
              </a:rPr>
              <a:t>を超えていたら統計的に有意！</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はじめに</a:t>
            </a:r>
            <a:endParaRPr kumimoji="1" lang="ja-JP" altLang="en-US" dirty="0"/>
          </a:p>
        </p:txBody>
      </p:sp>
      <p:sp>
        <p:nvSpPr>
          <p:cNvPr id="9" name="スライド番号プレースホルダ 8"/>
          <p:cNvSpPr>
            <a:spLocks noGrp="1"/>
          </p:cNvSpPr>
          <p:nvPr>
            <p:ph type="sldNum" sz="quarter" idx="12"/>
          </p:nvPr>
        </p:nvSpPr>
        <p:spPr/>
        <p:txBody>
          <a:bodyPr>
            <a:normAutofit/>
          </a:bodyPr>
          <a:lstStyle/>
          <a:p>
            <a:fld id="{37389762-124C-42A1-95A9-E735516E0BB7}" type="slidenum">
              <a:rPr kumimoji="1" lang="ja-JP" altLang="en-US" smtClean="0"/>
              <a:pPr/>
              <a:t>2</a:t>
            </a:fld>
            <a:endParaRPr kumimoji="1" lang="ja-JP" altLang="en-US"/>
          </a:p>
        </p:txBody>
      </p:sp>
      <p:sp>
        <p:nvSpPr>
          <p:cNvPr id="3" name="コンテンツ プレースホルダ 2"/>
          <p:cNvSpPr>
            <a:spLocks noGrp="1"/>
          </p:cNvSpPr>
          <p:nvPr>
            <p:ph sz="quarter" idx="1"/>
          </p:nvPr>
        </p:nvSpPr>
        <p:spPr>
          <a:xfrm>
            <a:off x="500034" y="1643050"/>
            <a:ext cx="8229600" cy="4625991"/>
          </a:xfrm>
        </p:spPr>
        <p:txBody>
          <a:bodyPr/>
          <a:lstStyle/>
          <a:p>
            <a:r>
              <a:rPr kumimoji="1" lang="ja-JP" altLang="en-US" sz="2800" dirty="0" smtClean="0"/>
              <a:t>これまで名古屋市交通局は旅客運送業を中心にサービスを展開してきたが</a:t>
            </a:r>
            <a:r>
              <a:rPr lang="ja-JP" altLang="en-US" sz="2800" dirty="0" smtClean="0"/>
              <a:t>、それだけでは発展していけない現状</a:t>
            </a:r>
            <a:r>
              <a:rPr lang="en-US" altLang="ja-JP" sz="2800" dirty="0" smtClean="0"/>
              <a:t>(</a:t>
            </a:r>
            <a:r>
              <a:rPr lang="ja-JP" altLang="en-US" sz="2800" dirty="0" smtClean="0"/>
              <a:t>平成</a:t>
            </a:r>
            <a:r>
              <a:rPr lang="en-US" altLang="ja-JP" sz="2800" dirty="0" smtClean="0"/>
              <a:t>22</a:t>
            </a:r>
            <a:r>
              <a:rPr lang="ja-JP" altLang="en-US" sz="2800" dirty="0" smtClean="0"/>
              <a:t>年度累積欠損金</a:t>
            </a:r>
            <a:r>
              <a:rPr lang="en-US" altLang="ja-JP" sz="2800" dirty="0" smtClean="0"/>
              <a:t>3,600</a:t>
            </a:r>
            <a:r>
              <a:rPr lang="ja-JP" altLang="en-US" sz="2800" dirty="0" smtClean="0"/>
              <a:t>億円</a:t>
            </a:r>
            <a:r>
              <a:rPr lang="en-US" altLang="ja-JP" sz="2800" dirty="0" smtClean="0"/>
              <a:t>)</a:t>
            </a:r>
            <a:r>
              <a:rPr lang="ja-JP" altLang="en-US" sz="2800" dirty="0" smtClean="0"/>
              <a:t>がある。</a:t>
            </a:r>
            <a:endParaRPr kumimoji="1" lang="en-US" altLang="ja-JP" sz="2800" dirty="0" smtClean="0"/>
          </a:p>
          <a:p>
            <a:r>
              <a:rPr kumimoji="1" lang="ja-JP" altLang="en-US" sz="2800" dirty="0" smtClean="0"/>
              <a:t>そんな中、今年</a:t>
            </a:r>
            <a:r>
              <a:rPr kumimoji="1" lang="en-US" altLang="ja-JP" sz="2800" dirty="0" smtClean="0"/>
              <a:t>2</a:t>
            </a:r>
            <a:r>
              <a:rPr kumimoji="1" lang="ja-JP" altLang="en-US" sz="2800" dirty="0" smtClean="0"/>
              <a:t>月から</a:t>
            </a:r>
            <a:r>
              <a:rPr kumimoji="1" lang="en-US" altLang="ja-JP" sz="2800" dirty="0" smtClean="0"/>
              <a:t>manaca</a:t>
            </a:r>
            <a:r>
              <a:rPr kumimoji="1" lang="ja-JP" altLang="en-US" sz="2800" dirty="0" smtClean="0"/>
              <a:t>を導入。</a:t>
            </a:r>
            <a:endParaRPr kumimoji="1" lang="en-US" altLang="ja-JP" sz="2800" dirty="0" smtClean="0"/>
          </a:p>
          <a:p>
            <a:r>
              <a:rPr lang="en-US" altLang="ja-JP" sz="2800" dirty="0" smtClean="0"/>
              <a:t>manaca</a:t>
            </a:r>
            <a:r>
              <a:rPr lang="ja-JP" altLang="en-US" sz="2800" dirty="0" smtClean="0"/>
              <a:t>事業を分析するとともに、今後への課題や、さらなる発展への提言もしていく。</a:t>
            </a:r>
            <a:endParaRPr kumimoji="1" lang="en-US" altLang="ja-JP" sz="2800" dirty="0" smtClean="0"/>
          </a:p>
          <a:p>
            <a:endParaRPr kumimoji="1" lang="ja-JP" altLang="en-US" dirty="0"/>
          </a:p>
        </p:txBody>
      </p:sp>
      <p:grpSp>
        <p:nvGrpSpPr>
          <p:cNvPr id="11" name="グループ化 10"/>
          <p:cNvGrpSpPr/>
          <p:nvPr/>
        </p:nvGrpSpPr>
        <p:grpSpPr>
          <a:xfrm>
            <a:off x="1571604" y="4941168"/>
            <a:ext cx="3071834" cy="1559666"/>
            <a:chOff x="1571604" y="4941168"/>
            <a:chExt cx="3071834" cy="1559666"/>
          </a:xfrm>
        </p:grpSpPr>
        <p:sp>
          <p:nvSpPr>
            <p:cNvPr id="4" name="雲 3"/>
            <p:cNvSpPr/>
            <p:nvPr/>
          </p:nvSpPr>
          <p:spPr>
            <a:xfrm>
              <a:off x="1571604" y="4941168"/>
              <a:ext cx="3071834" cy="1559666"/>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907704" y="5445224"/>
              <a:ext cx="2428892" cy="369332"/>
            </a:xfrm>
            <a:prstGeom prst="rect">
              <a:avLst/>
            </a:prstGeom>
            <a:noFill/>
          </p:spPr>
          <p:txBody>
            <a:bodyPr wrap="square" rtlCol="0">
              <a:spAutoFit/>
            </a:bodyPr>
            <a:lstStyle/>
            <a:p>
              <a:r>
                <a:rPr lang="ja-JP" altLang="en-US" dirty="0">
                  <a:solidFill>
                    <a:prstClr val="black"/>
                  </a:solidFill>
                </a:rPr>
                <a:t>私たちへの影響は</a:t>
              </a:r>
              <a:r>
                <a:rPr lang="en-US" altLang="ja-JP" dirty="0">
                  <a:solidFill>
                    <a:prstClr val="black"/>
                  </a:solidFill>
                </a:rPr>
                <a:t>…</a:t>
              </a:r>
              <a:r>
                <a:rPr lang="ja-JP" altLang="en-US" dirty="0">
                  <a:solidFill>
                    <a:prstClr val="black"/>
                  </a:solidFill>
                </a:rPr>
                <a:t>？</a:t>
              </a:r>
            </a:p>
          </p:txBody>
        </p:sp>
      </p:grpSp>
      <p:grpSp>
        <p:nvGrpSpPr>
          <p:cNvPr id="12" name="グループ化 11"/>
          <p:cNvGrpSpPr/>
          <p:nvPr/>
        </p:nvGrpSpPr>
        <p:grpSpPr>
          <a:xfrm>
            <a:off x="5292080" y="4941168"/>
            <a:ext cx="3071834" cy="1512168"/>
            <a:chOff x="5292080" y="4941168"/>
            <a:chExt cx="3071834" cy="1512168"/>
          </a:xfrm>
        </p:grpSpPr>
        <p:sp>
          <p:nvSpPr>
            <p:cNvPr id="5" name="雲 4"/>
            <p:cNvSpPr/>
            <p:nvPr/>
          </p:nvSpPr>
          <p:spPr>
            <a:xfrm>
              <a:off x="5292080" y="4941168"/>
              <a:ext cx="3071834" cy="1512168"/>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5724128" y="5445224"/>
              <a:ext cx="2286016" cy="369332"/>
            </a:xfrm>
            <a:prstGeom prst="rect">
              <a:avLst/>
            </a:prstGeom>
            <a:noFill/>
          </p:spPr>
          <p:txBody>
            <a:bodyPr wrap="square" rtlCol="0">
              <a:spAutoFit/>
            </a:bodyPr>
            <a:lstStyle/>
            <a:p>
              <a:r>
                <a:rPr lang="ja-JP" altLang="en-US" dirty="0">
                  <a:solidFill>
                    <a:prstClr val="black"/>
                  </a:solidFill>
                </a:rPr>
                <a:t>経済への影響は</a:t>
              </a:r>
              <a:r>
                <a:rPr lang="en-US" altLang="ja-JP" dirty="0">
                  <a:solidFill>
                    <a:prstClr val="black"/>
                  </a:solidFill>
                </a:rPr>
                <a:t>…</a:t>
              </a:r>
              <a:r>
                <a:rPr lang="ja-JP" altLang="en-US" dirty="0">
                  <a:solidFill>
                    <a:prstClr val="black"/>
                  </a:solidFill>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地域別の電子マネー利用頻度</a:t>
            </a:r>
            <a:endParaRPr kumimoji="1" lang="ja-JP" altLang="en-US" dirty="0"/>
          </a:p>
        </p:txBody>
      </p:sp>
      <p:sp>
        <p:nvSpPr>
          <p:cNvPr id="5" name="スライド番号プレースホルダ 4"/>
          <p:cNvSpPr>
            <a:spLocks noGrp="1"/>
          </p:cNvSpPr>
          <p:nvPr>
            <p:ph type="sldNum" sz="quarter" idx="12"/>
          </p:nvPr>
        </p:nvSpPr>
        <p:spPr/>
        <p:txBody>
          <a:bodyPr/>
          <a:lstStyle/>
          <a:p>
            <a:fld id="{37389762-124C-42A1-95A9-E735516E0BB7}" type="slidenum">
              <a:rPr kumimoji="1" lang="ja-JP" altLang="en-US" smtClean="0"/>
              <a:pPr/>
              <a:t>20</a:t>
            </a:fld>
            <a:endParaRPr kumimoji="1" lang="ja-JP" altLang="en-US"/>
          </a:p>
        </p:txBody>
      </p:sp>
      <p:graphicFrame>
        <p:nvGraphicFramePr>
          <p:cNvPr id="3" name="グラフ 2"/>
          <p:cNvGraphicFramePr/>
          <p:nvPr/>
        </p:nvGraphicFramePr>
        <p:xfrm>
          <a:off x="755576" y="1772816"/>
          <a:ext cx="7858180" cy="4429156"/>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300192" y="6309320"/>
            <a:ext cx="2304256" cy="276999"/>
          </a:xfrm>
          <a:prstGeom prst="rect">
            <a:avLst/>
          </a:prstGeom>
          <a:noFill/>
        </p:spPr>
        <p:txBody>
          <a:bodyPr wrap="square" rtlCol="0">
            <a:spAutoFit/>
          </a:bodyPr>
          <a:lstStyle/>
          <a:p>
            <a:r>
              <a:rPr lang="ja-JP" altLang="en-US" sz="1200" dirty="0" smtClean="0"/>
              <a:t>（出所）日本銀行</a:t>
            </a:r>
            <a:r>
              <a:rPr lang="en-US" altLang="ja-JP" sz="1200" dirty="0" smtClean="0"/>
              <a:t>(2010)</a:t>
            </a:r>
            <a:r>
              <a:rPr lang="ja-JP" altLang="en-US" sz="1200" dirty="0" smtClean="0"/>
              <a:t>より作成</a:t>
            </a:r>
            <a:endParaRPr kumimoji="1" lang="ja-JP" altLang="en-US" sz="12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電子マネーを利用しない理由</a:t>
            </a:r>
            <a:endParaRPr kumimoji="1" lang="ja-JP" altLang="en-US"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21</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noAutofit/>
          </a:bodyPr>
          <a:lstStyle/>
          <a:p>
            <a:r>
              <a:rPr kumimoji="1" lang="ja-JP" altLang="en-US" dirty="0" smtClean="0"/>
              <a:t>利用する機会や必要がない</a:t>
            </a:r>
            <a:endParaRPr kumimoji="1" lang="en-US" altLang="ja-JP" dirty="0" smtClean="0"/>
          </a:p>
          <a:p>
            <a:r>
              <a:rPr lang="ja-JP" altLang="en-US" dirty="0" smtClean="0"/>
              <a:t>利用方法がわからない</a:t>
            </a:r>
            <a:endParaRPr lang="en-US" altLang="ja-JP" dirty="0" smtClean="0"/>
          </a:p>
          <a:p>
            <a:r>
              <a:rPr lang="ja-JP" altLang="en-US" dirty="0" smtClean="0"/>
              <a:t>使い過ぎが心配</a:t>
            </a:r>
            <a:endParaRPr lang="en-US" altLang="ja-JP" dirty="0" smtClean="0"/>
          </a:p>
          <a:p>
            <a:r>
              <a:rPr kumimoji="1" lang="ja-JP" altLang="en-US" dirty="0" smtClean="0"/>
              <a:t>利用</a:t>
            </a:r>
            <a:r>
              <a:rPr lang="ja-JP" altLang="en-US" dirty="0" smtClean="0"/>
              <a:t>手続きや操作が面倒</a:t>
            </a:r>
            <a:endParaRPr lang="en-US" altLang="ja-JP" dirty="0" smtClean="0"/>
          </a:p>
          <a:p>
            <a:r>
              <a:rPr kumimoji="1" lang="ja-JP" altLang="en-US" dirty="0" smtClean="0"/>
              <a:t>盗難や紛失が心配</a:t>
            </a:r>
            <a:endParaRPr kumimoji="1" lang="en-US" altLang="ja-JP" dirty="0" smtClean="0"/>
          </a:p>
          <a:p>
            <a:r>
              <a:rPr lang="ja-JP" altLang="en-US" dirty="0" smtClean="0"/>
              <a:t>電子マネーでの支払いが不安</a:t>
            </a:r>
            <a:endParaRPr lang="en-US" altLang="ja-JP" dirty="0" smtClean="0"/>
          </a:p>
          <a:p>
            <a:r>
              <a:rPr kumimoji="1" lang="ja-JP" altLang="en-US" dirty="0" smtClean="0"/>
              <a:t>利用</a:t>
            </a:r>
            <a:r>
              <a:rPr lang="ja-JP" altLang="en-US" dirty="0" smtClean="0"/>
              <a:t>できる店やサービスが限定</a:t>
            </a:r>
            <a:endParaRPr lang="en-US" altLang="ja-JP" dirty="0" smtClean="0"/>
          </a:p>
          <a:p>
            <a:r>
              <a:rPr kumimoji="1" lang="ja-JP" altLang="en-US" dirty="0" smtClean="0"/>
              <a:t>他の支払い方法が割引やポイントで有利</a:t>
            </a:r>
            <a:endParaRPr kumimoji="1" lang="ja-JP" altLang="en-US" dirty="0"/>
          </a:p>
        </p:txBody>
      </p:sp>
      <p:pic>
        <p:nvPicPr>
          <p:cNvPr id="5124" name="Picture 4" descr="C:\Users\c093019\AppData\Local\Microsoft\Windows\Temporary Internet Files\Content.IE5\73D5J709\MC900078711[1].wmf"/>
          <p:cNvPicPr>
            <a:picLocks noChangeAspect="1" noChangeArrowheads="1"/>
          </p:cNvPicPr>
          <p:nvPr/>
        </p:nvPicPr>
        <p:blipFill>
          <a:blip r:embed="rId2"/>
          <a:srcRect/>
          <a:stretch>
            <a:fillRect/>
          </a:stretch>
        </p:blipFill>
        <p:spPr bwMode="auto">
          <a:xfrm>
            <a:off x="6948264" y="1700808"/>
            <a:ext cx="1217209" cy="2952327"/>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電子マネーの利用場所</a:t>
            </a:r>
            <a:endParaRPr kumimoji="1" lang="ja-JP" altLang="en-US" dirty="0"/>
          </a:p>
        </p:txBody>
      </p:sp>
      <p:graphicFrame>
        <p:nvGraphicFramePr>
          <p:cNvPr id="4" name="コンテンツ プレースホルダ 3"/>
          <p:cNvGraphicFramePr>
            <a:graphicFrameLocks noGrp="1"/>
          </p:cNvGraphicFramePr>
          <p:nvPr>
            <p:ph sz="quarter" idx="1"/>
          </p:nvPr>
        </p:nvGraphicFramePr>
        <p:xfrm>
          <a:off x="539552" y="1628800"/>
          <a:ext cx="8435280" cy="484059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p:cNvSpPr txBox="1"/>
          <p:nvPr/>
        </p:nvSpPr>
        <p:spPr>
          <a:xfrm>
            <a:off x="6084168" y="6309320"/>
            <a:ext cx="2779137" cy="2880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t>（出所）野村総合</a:t>
            </a:r>
            <a:r>
              <a:rPr lang="ja-JP" altLang="en-US" sz="1200" dirty="0"/>
              <a:t>研究所</a:t>
            </a:r>
            <a:r>
              <a:rPr lang="en-US" altLang="ja-JP" sz="1200" dirty="0" smtClean="0"/>
              <a:t>(2008)</a:t>
            </a:r>
            <a:r>
              <a:rPr lang="ja-JP" altLang="en-US" sz="1200" dirty="0" smtClean="0"/>
              <a:t>より作成</a:t>
            </a:r>
            <a:endParaRPr lang="ja-JP" altLang="en-US" sz="12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買い物で多く使用してもらうことへの課題と提言</a:t>
            </a:r>
            <a:endParaRPr kumimoji="1" lang="ja-JP" altLang="en-US" sz="2800"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23</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normAutofit fontScale="92500" lnSpcReduction="10000"/>
          </a:bodyPr>
          <a:lstStyle/>
          <a:p>
            <a:r>
              <a:rPr lang="ja-JP" altLang="en-US" dirty="0" smtClean="0"/>
              <a:t>簡便さや安全性のアピール</a:t>
            </a:r>
            <a:endParaRPr lang="en-US" altLang="ja-JP" dirty="0" smtClean="0"/>
          </a:p>
          <a:p>
            <a:r>
              <a:rPr lang="ja-JP" altLang="en-US" dirty="0" smtClean="0"/>
              <a:t>利用できることをもっと宣伝する</a:t>
            </a:r>
            <a:endParaRPr kumimoji="1" lang="en-US" altLang="ja-JP" dirty="0" smtClean="0"/>
          </a:p>
          <a:p>
            <a:r>
              <a:rPr lang="ja-JP" altLang="en-US" dirty="0" smtClean="0"/>
              <a:t>ビジネスマンや学生をターゲットに</a:t>
            </a:r>
            <a:endParaRPr kumimoji="1" lang="en-US" altLang="ja-JP" dirty="0" smtClean="0"/>
          </a:p>
          <a:p>
            <a:r>
              <a:rPr kumimoji="1" lang="ja-JP" altLang="en-US" dirty="0" smtClean="0"/>
              <a:t>高齢者層に、いかに</a:t>
            </a:r>
            <a:r>
              <a:rPr kumimoji="1" lang="en-US" altLang="ja-JP" dirty="0" err="1" smtClean="0"/>
              <a:t>manaca</a:t>
            </a:r>
            <a:r>
              <a:rPr kumimoji="1" lang="ja-JP" altLang="en-US" dirty="0" smtClean="0"/>
              <a:t>を利用してもらうか</a:t>
            </a:r>
            <a:endParaRPr kumimoji="1" lang="en-US" altLang="ja-JP" dirty="0" smtClean="0"/>
          </a:p>
          <a:p>
            <a:pPr lvl="1"/>
            <a:r>
              <a:rPr lang="ja-JP" altLang="en-US" dirty="0" smtClean="0"/>
              <a:t>敬老パスを</a:t>
            </a:r>
            <a:r>
              <a:rPr lang="en-US" altLang="ja-JP" dirty="0" err="1" smtClean="0"/>
              <a:t>manaca</a:t>
            </a:r>
            <a:r>
              <a:rPr lang="ja-JP" altLang="en-US" dirty="0" smtClean="0"/>
              <a:t>に</a:t>
            </a:r>
            <a:endParaRPr lang="en-US" altLang="ja-JP" dirty="0" smtClean="0"/>
          </a:p>
          <a:p>
            <a:r>
              <a:rPr lang="ja-JP" altLang="en-US" dirty="0" smtClean="0">
                <a:solidFill>
                  <a:schemeClr val="tx1"/>
                </a:solidFill>
              </a:rPr>
              <a:t>利用可能場所の拡充</a:t>
            </a:r>
            <a:endParaRPr lang="en-US" altLang="ja-JP" dirty="0" smtClean="0">
              <a:solidFill>
                <a:schemeClr val="tx1"/>
              </a:solidFill>
            </a:endParaRPr>
          </a:p>
          <a:p>
            <a:pPr lvl="1"/>
            <a:r>
              <a:rPr lang="ja-JP" altLang="en-US" dirty="0" smtClean="0">
                <a:solidFill>
                  <a:schemeClr val="tx1"/>
                </a:solidFill>
              </a:rPr>
              <a:t>駅構内を中心に</a:t>
            </a:r>
            <a:endParaRPr lang="en-US" altLang="ja-JP" dirty="0" smtClean="0">
              <a:solidFill>
                <a:schemeClr val="tx1"/>
              </a:solidFill>
            </a:endParaRPr>
          </a:p>
          <a:p>
            <a:pPr lvl="1"/>
            <a:r>
              <a:rPr lang="en-US" altLang="ja-JP" dirty="0" err="1" smtClean="0">
                <a:solidFill>
                  <a:schemeClr val="tx1"/>
                </a:solidFill>
              </a:rPr>
              <a:t>manaca</a:t>
            </a:r>
            <a:r>
              <a:rPr lang="ja-JP" altLang="en-US" dirty="0" smtClean="0">
                <a:solidFill>
                  <a:schemeClr val="tx1"/>
                </a:solidFill>
              </a:rPr>
              <a:t>対応自動販売機の導入の促進</a:t>
            </a:r>
            <a:endParaRPr lang="en-US" altLang="ja-JP" dirty="0" smtClean="0">
              <a:solidFill>
                <a:schemeClr val="tx1"/>
              </a:solidFill>
            </a:endParaRPr>
          </a:p>
          <a:p>
            <a:r>
              <a:rPr lang="ja-JP" altLang="en-US" dirty="0" smtClean="0">
                <a:solidFill>
                  <a:schemeClr val="tx1"/>
                </a:solidFill>
              </a:rPr>
              <a:t>ポイント制度の充実</a:t>
            </a:r>
            <a:endParaRPr lang="en-US" altLang="ja-JP" dirty="0" smtClean="0">
              <a:solidFill>
                <a:schemeClr val="tx1"/>
              </a:solidFill>
            </a:endParaRPr>
          </a:p>
          <a:p>
            <a:r>
              <a:rPr lang="ja-JP" altLang="en-US" dirty="0" smtClean="0">
                <a:solidFill>
                  <a:schemeClr val="tx1"/>
                </a:solidFill>
              </a:rPr>
              <a:t>オートチャージ等、さらなる利便性の追求</a:t>
            </a:r>
            <a:endParaRPr lang="en-US" altLang="ja-JP" dirty="0" smtClean="0">
              <a:solidFill>
                <a:schemeClr val="tx1"/>
              </a:solidFill>
            </a:endParaRPr>
          </a:p>
          <a:p>
            <a:r>
              <a:rPr lang="ja-JP" altLang="en-US" dirty="0" smtClean="0">
                <a:solidFill>
                  <a:schemeClr val="tx1"/>
                </a:solidFill>
              </a:rPr>
              <a:t>相互利用開始までに利用者を確保</a:t>
            </a:r>
            <a:endParaRPr lang="en-US" altLang="ja-JP" dirty="0" smtClean="0">
              <a:solidFill>
                <a:schemeClr val="tx1"/>
              </a:solidFill>
            </a:endParaRPr>
          </a:p>
          <a:p>
            <a:endParaRPr kumimoji="1" lang="ja-JP" altLang="en-US" dirty="0"/>
          </a:p>
        </p:txBody>
      </p:sp>
      <p:grpSp>
        <p:nvGrpSpPr>
          <p:cNvPr id="7" name="グループ化 6"/>
          <p:cNvGrpSpPr/>
          <p:nvPr/>
        </p:nvGrpSpPr>
        <p:grpSpPr>
          <a:xfrm>
            <a:off x="5857884" y="3286124"/>
            <a:ext cx="2714644" cy="1285884"/>
            <a:chOff x="5214942" y="3500438"/>
            <a:chExt cx="2714644" cy="1285884"/>
          </a:xfrm>
        </p:grpSpPr>
        <p:sp>
          <p:nvSpPr>
            <p:cNvPr id="5" name="雲形吹き出し 4"/>
            <p:cNvSpPr/>
            <p:nvPr/>
          </p:nvSpPr>
          <p:spPr>
            <a:xfrm>
              <a:off x="5214942" y="3500438"/>
              <a:ext cx="2714644" cy="1285884"/>
            </a:xfrm>
            <a:prstGeom prst="cloudCallout">
              <a:avLst>
                <a:gd name="adj1" fmla="val -86004"/>
                <a:gd name="adj2" fmla="val 28425"/>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5500694" y="3714752"/>
              <a:ext cx="2143140" cy="830997"/>
            </a:xfrm>
            <a:prstGeom prst="rect">
              <a:avLst/>
            </a:prstGeom>
            <a:noFill/>
          </p:spPr>
          <p:txBody>
            <a:bodyPr wrap="square" rtlCol="0">
              <a:spAutoFit/>
            </a:bodyPr>
            <a:lstStyle/>
            <a:p>
              <a:r>
                <a:rPr lang="ja-JP" altLang="en-US" sz="1600" dirty="0">
                  <a:solidFill>
                    <a:prstClr val="black"/>
                  </a:solidFill>
                </a:rPr>
                <a:t>主に少額決済であることが交通系</a:t>
              </a:r>
              <a:r>
                <a:rPr lang="en-US" altLang="ja-JP" sz="1600" dirty="0">
                  <a:solidFill>
                    <a:prstClr val="black"/>
                  </a:solidFill>
                </a:rPr>
                <a:t>IC</a:t>
              </a:r>
              <a:r>
                <a:rPr lang="ja-JP" altLang="en-US" sz="1600" dirty="0">
                  <a:solidFill>
                    <a:prstClr val="black"/>
                  </a:solidFill>
                </a:rPr>
                <a:t>カードの特徴！</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anim calcmode="lin" valueType="num">
                                      <p:cBhvr>
                                        <p:cTn id="56" dur="500" fill="hold"/>
                                        <p:tgtEl>
                                          <p:spTgt spid="7"/>
                                        </p:tgtEl>
                                        <p:attrNameLst>
                                          <p:attrName>ppt_x</p:attrName>
                                        </p:attrNameLst>
                                      </p:cBhvr>
                                      <p:tavLst>
                                        <p:tav tm="0">
                                          <p:val>
                                            <p:strVal val="#ppt_x"/>
                                          </p:val>
                                        </p:tav>
                                        <p:tav tm="100000">
                                          <p:val>
                                            <p:strVal val="#ppt_x"/>
                                          </p:val>
                                        </p:tav>
                                      </p:tavLst>
                                    </p:anim>
                                    <p:anim calcmode="lin" valueType="num">
                                      <p:cBhvr>
                                        <p:cTn id="5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anim calcmode="lin" valueType="num">
                                      <p:cBhvr>
                                        <p:cTn id="6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500"/>
                                        <p:tgtEl>
                                          <p:spTgt spid="3">
                                            <p:txEl>
                                              <p:pRg st="9" end="9"/>
                                            </p:txEl>
                                          </p:spTgt>
                                        </p:tgtEl>
                                      </p:cBhvr>
                                    </p:animEffect>
                                    <p:anim calcmode="lin" valueType="num">
                                      <p:cBhvr>
                                        <p:cTn id="7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Effect transition="in" filter="fade">
                                      <p:cBhvr>
                                        <p:cTn id="76" dur="500"/>
                                        <p:tgtEl>
                                          <p:spTgt spid="3">
                                            <p:txEl>
                                              <p:pRg st="10" end="10"/>
                                            </p:txEl>
                                          </p:spTgt>
                                        </p:tgtEl>
                                      </p:cBhvr>
                                    </p:animEffect>
                                    <p:anim calcmode="lin" valueType="num">
                                      <p:cBhvr>
                                        <p:cTn id="7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8"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まとめ</a:t>
            </a:r>
            <a:endParaRPr kumimoji="1" lang="ja-JP" altLang="en-US" dirty="0"/>
          </a:p>
        </p:txBody>
      </p:sp>
      <p:sp>
        <p:nvSpPr>
          <p:cNvPr id="4" name="スライド番号プレースホルダ 3"/>
          <p:cNvSpPr>
            <a:spLocks noGrp="1"/>
          </p:cNvSpPr>
          <p:nvPr>
            <p:ph type="sldNum" sz="quarter" idx="12"/>
          </p:nvPr>
        </p:nvSpPr>
        <p:spPr/>
        <p:txBody>
          <a:bodyPr/>
          <a:lstStyle/>
          <a:p>
            <a:fld id="{37389762-124C-42A1-95A9-E735516E0BB7}" type="slidenum">
              <a:rPr kumimoji="1" lang="ja-JP" altLang="en-US" smtClean="0"/>
              <a:pPr/>
              <a:t>24</a:t>
            </a:fld>
            <a:endParaRPr kumimoji="1" lang="ja-JP" altLang="en-US"/>
          </a:p>
        </p:txBody>
      </p:sp>
      <p:sp>
        <p:nvSpPr>
          <p:cNvPr id="3" name="コンテンツ プレースホルダ 2"/>
          <p:cNvSpPr>
            <a:spLocks noGrp="1"/>
          </p:cNvSpPr>
          <p:nvPr>
            <p:ph sz="quarter" idx="1"/>
          </p:nvPr>
        </p:nvSpPr>
        <p:spPr>
          <a:xfrm>
            <a:off x="500034" y="1643050"/>
            <a:ext cx="8229600" cy="4625991"/>
          </a:xfrm>
        </p:spPr>
        <p:txBody>
          <a:bodyPr>
            <a:normAutofit/>
          </a:bodyPr>
          <a:lstStyle/>
          <a:p>
            <a:r>
              <a:rPr kumimoji="1" lang="ja-JP" altLang="en-US" dirty="0" smtClean="0"/>
              <a:t>交通系</a:t>
            </a:r>
            <a:r>
              <a:rPr kumimoji="1" lang="en-US" altLang="ja-JP" dirty="0" smtClean="0"/>
              <a:t>IC</a:t>
            </a:r>
            <a:r>
              <a:rPr kumimoji="1" lang="ja-JP" altLang="en-US" dirty="0" smtClean="0"/>
              <a:t>カードは、企業にとっても利用者にとっても多くのメリットがある</a:t>
            </a:r>
            <a:endParaRPr kumimoji="1" lang="en-US" altLang="ja-JP" dirty="0" smtClean="0"/>
          </a:p>
          <a:p>
            <a:r>
              <a:rPr lang="ja-JP" altLang="en-US" dirty="0" smtClean="0"/>
              <a:t>買い物として利用してもらうことが重要</a:t>
            </a:r>
            <a:endParaRPr lang="en-US" altLang="ja-JP" dirty="0" smtClean="0"/>
          </a:p>
          <a:p>
            <a:pPr lvl="1"/>
            <a:r>
              <a:rPr lang="ja-JP" altLang="en-US" dirty="0" smtClean="0"/>
              <a:t>店舗ごとの利用割合の違いの理由</a:t>
            </a:r>
            <a:endParaRPr kumimoji="1" lang="en-US" altLang="ja-JP" dirty="0" smtClean="0"/>
          </a:p>
          <a:p>
            <a:r>
              <a:rPr lang="en-US" altLang="ja-JP" dirty="0" err="1" smtClean="0"/>
              <a:t>manaca</a:t>
            </a:r>
            <a:r>
              <a:rPr lang="ja-JP" altLang="en-US" dirty="0" smtClean="0"/>
              <a:t>の普及には課題の解決が必須条件</a:t>
            </a:r>
            <a:endParaRPr kumimoji="1" lang="en-US" altLang="ja-JP" dirty="0" smtClean="0"/>
          </a:p>
          <a:p>
            <a:endParaRPr kumimoji="1" lang="en-US" altLang="ja-JP" dirty="0" smtClean="0"/>
          </a:p>
          <a:p>
            <a:r>
              <a:rPr kumimoji="1" lang="ja-JP" altLang="en-US" dirty="0" smtClean="0"/>
              <a:t>まだ導入してか</a:t>
            </a:r>
            <a:r>
              <a:rPr lang="ja-JP" altLang="en-US" dirty="0" smtClean="0"/>
              <a:t>ら間もない</a:t>
            </a:r>
            <a:r>
              <a:rPr kumimoji="1" lang="en-US" altLang="ja-JP" dirty="0" err="1" smtClean="0"/>
              <a:t>manaca</a:t>
            </a:r>
            <a:r>
              <a:rPr kumimoji="1" lang="ja-JP" altLang="en-US" dirty="0" smtClean="0"/>
              <a:t>の今後の発展に期待したい</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参考文献</a:t>
            </a:r>
            <a:endParaRPr kumimoji="1" lang="ja-JP" altLang="en-US" dirty="0"/>
          </a:p>
        </p:txBody>
      </p:sp>
      <p:sp>
        <p:nvSpPr>
          <p:cNvPr id="3" name="コンテンツ プレースホルダ 2"/>
          <p:cNvSpPr>
            <a:spLocks noGrp="1"/>
          </p:cNvSpPr>
          <p:nvPr>
            <p:ph sz="quarter" idx="1"/>
          </p:nvPr>
        </p:nvSpPr>
        <p:spPr>
          <a:xfrm>
            <a:off x="323528" y="1628800"/>
            <a:ext cx="8496944" cy="4625991"/>
          </a:xfrm>
        </p:spPr>
        <p:txBody>
          <a:bodyPr>
            <a:normAutofit/>
          </a:bodyPr>
          <a:lstStyle/>
          <a:p>
            <a:r>
              <a:rPr lang="ja-JP" altLang="ja-JP" dirty="0" smtClean="0"/>
              <a:t>岩田昭男</a:t>
            </a:r>
            <a:r>
              <a:rPr lang="en-US" altLang="ja-JP" dirty="0" smtClean="0"/>
              <a:t>(2005)『</a:t>
            </a:r>
            <a:r>
              <a:rPr lang="ja-JP" altLang="ja-JP" dirty="0" smtClean="0"/>
              <a:t>電子マネー戦争</a:t>
            </a:r>
            <a:r>
              <a:rPr lang="ja-JP" altLang="en-US" dirty="0" smtClean="0"/>
              <a:t> </a:t>
            </a:r>
            <a:r>
              <a:rPr lang="en-US" altLang="ja-JP" dirty="0" err="1" smtClean="0"/>
              <a:t>Suica</a:t>
            </a:r>
            <a:r>
              <a:rPr lang="ja-JP" altLang="ja-JP" dirty="0" smtClean="0"/>
              <a:t>一人勝ちの秘密</a:t>
            </a:r>
            <a:r>
              <a:rPr lang="ja-JP" altLang="en-US" dirty="0" smtClean="0"/>
              <a:t>－魔法のカードの開発秘話と成功の軌跡</a:t>
            </a:r>
            <a:r>
              <a:rPr lang="ja-JP" altLang="en-US" dirty="0" smtClean="0">
                <a:latin typeface="ＭＳ ゴシック" pitchFamily="49" charset="-128"/>
                <a:ea typeface="ＭＳ ゴシック" pitchFamily="49" charset="-128"/>
              </a:rPr>
              <a:t>－</a:t>
            </a:r>
            <a:r>
              <a:rPr lang="en-US" altLang="ja-JP" dirty="0" smtClean="0"/>
              <a:t>』</a:t>
            </a:r>
            <a:r>
              <a:rPr lang="ja-JP" altLang="en-US" dirty="0" smtClean="0"/>
              <a:t>中経出版</a:t>
            </a:r>
            <a:r>
              <a:rPr lang="en-US" altLang="ja-JP" dirty="0" smtClean="0"/>
              <a:t>.</a:t>
            </a:r>
            <a:endParaRPr lang="ja-JP" altLang="ja-JP" dirty="0" smtClean="0"/>
          </a:p>
          <a:p>
            <a:r>
              <a:rPr lang="ja-JP" altLang="ja-JP" dirty="0" smtClean="0"/>
              <a:t>竹内一正</a:t>
            </a:r>
            <a:r>
              <a:rPr lang="en-US" altLang="ja-JP" dirty="0" smtClean="0"/>
              <a:t>(2006)『</a:t>
            </a:r>
            <a:r>
              <a:rPr lang="en-US" altLang="ja-JP" dirty="0" err="1" smtClean="0"/>
              <a:t>Suica</a:t>
            </a:r>
            <a:r>
              <a:rPr lang="ja-JP" altLang="en-US" dirty="0" err="1" smtClean="0"/>
              <a:t>、</a:t>
            </a:r>
            <a:r>
              <a:rPr lang="en-US" altLang="ja-JP" dirty="0" err="1" smtClean="0"/>
              <a:t>Edy</a:t>
            </a:r>
            <a:r>
              <a:rPr lang="ja-JP" altLang="en-US" dirty="0" err="1" smtClean="0"/>
              <a:t>、</a:t>
            </a:r>
            <a:r>
              <a:rPr lang="en-US" altLang="ja-JP" dirty="0" smtClean="0"/>
              <a:t>ICOCA</a:t>
            </a:r>
            <a:r>
              <a:rPr lang="ja-JP" altLang="en-US" dirty="0" smtClean="0"/>
              <a:t>電子マネー・ビジネスのしくみ</a:t>
            </a:r>
            <a:r>
              <a:rPr lang="en-US" altLang="ja-JP" dirty="0" smtClean="0"/>
              <a:t>』</a:t>
            </a:r>
            <a:r>
              <a:rPr lang="ja-JP" altLang="en-US" dirty="0" err="1" smtClean="0"/>
              <a:t>ぱる</a:t>
            </a:r>
            <a:r>
              <a:rPr lang="ja-JP" altLang="en-US" dirty="0" smtClean="0"/>
              <a:t>出版</a:t>
            </a:r>
            <a:r>
              <a:rPr lang="en-US" altLang="ja-JP" dirty="0" smtClean="0"/>
              <a:t>.</a:t>
            </a:r>
            <a:endParaRPr lang="ja-JP" altLang="en-US" dirty="0" smtClean="0"/>
          </a:p>
          <a:p>
            <a:r>
              <a:rPr lang="ja-JP" altLang="ja-JP" dirty="0" smtClean="0"/>
              <a:t>竹内一正</a:t>
            </a:r>
            <a:r>
              <a:rPr lang="en-US" altLang="ja-JP" dirty="0" smtClean="0"/>
              <a:t>(2007)『</a:t>
            </a:r>
            <a:r>
              <a:rPr lang="ja-JP" altLang="ja-JP" dirty="0" smtClean="0"/>
              <a:t>電子マネーのすべてがわかる本</a:t>
            </a:r>
            <a:r>
              <a:rPr lang="ja-JP" altLang="en-US" dirty="0" smtClean="0"/>
              <a:t>－</a:t>
            </a:r>
            <a:r>
              <a:rPr lang="pt-BR" altLang="ja-JP" dirty="0" smtClean="0"/>
              <a:t>Suica PASMO Edy ICOCA PiTaPa</a:t>
            </a:r>
            <a:r>
              <a:rPr lang="ja-JP" altLang="en-US" dirty="0" smtClean="0"/>
              <a:t>－</a:t>
            </a:r>
            <a:r>
              <a:rPr lang="en-US" altLang="ja-JP" dirty="0" smtClean="0"/>
              <a:t>』</a:t>
            </a:r>
            <a:r>
              <a:rPr lang="ja-JP" altLang="en-US" dirty="0" err="1" smtClean="0"/>
              <a:t>ぱる</a:t>
            </a:r>
            <a:r>
              <a:rPr lang="ja-JP" altLang="en-US" dirty="0" smtClean="0"/>
              <a:t>出版</a:t>
            </a:r>
            <a:r>
              <a:rPr lang="en-US" altLang="ja-JP" dirty="0" smtClean="0"/>
              <a:t>.</a:t>
            </a:r>
            <a:endParaRPr lang="ja-JP" altLang="ja-JP" dirty="0" smtClean="0"/>
          </a:p>
          <a:p>
            <a:r>
              <a:rPr lang="ja-JP" altLang="ja-JP" dirty="0" smtClean="0"/>
              <a:t>椎橋章夫</a:t>
            </a:r>
            <a:r>
              <a:rPr lang="en-US" altLang="ja-JP" dirty="0" smtClean="0"/>
              <a:t>(2008)『</a:t>
            </a:r>
            <a:r>
              <a:rPr lang="en-US" altLang="ja-JP" dirty="0" err="1" smtClean="0"/>
              <a:t>Suica</a:t>
            </a:r>
            <a:r>
              <a:rPr lang="ja-JP" altLang="ja-JP" dirty="0" smtClean="0"/>
              <a:t>が世界を変える</a:t>
            </a:r>
            <a:r>
              <a:rPr lang="en-US" altLang="ja-JP" dirty="0" smtClean="0"/>
              <a:t> JR</a:t>
            </a:r>
            <a:r>
              <a:rPr lang="ja-JP" altLang="ja-JP" dirty="0" smtClean="0"/>
              <a:t>東日本が起こす生活革命</a:t>
            </a:r>
            <a:r>
              <a:rPr lang="en-US" altLang="ja-JP" dirty="0" smtClean="0"/>
              <a:t>』</a:t>
            </a:r>
            <a:r>
              <a:rPr lang="ja-JP" altLang="en-US" dirty="0" smtClean="0"/>
              <a:t>東京新聞出版局</a:t>
            </a:r>
            <a:r>
              <a:rPr lang="en-US" altLang="ja-JP" dirty="0" smtClean="0"/>
              <a:t>.</a:t>
            </a:r>
            <a:endParaRPr lang="ja-JP" altLang="ja-JP" dirty="0" smtClean="0"/>
          </a:p>
          <a:p>
            <a:r>
              <a:rPr lang="ja-JP" altLang="ja-JP" dirty="0" smtClean="0"/>
              <a:t>佐藤郁夫</a:t>
            </a:r>
            <a:r>
              <a:rPr lang="en-US" altLang="ja-JP" dirty="0" smtClean="0"/>
              <a:t>(2010)</a:t>
            </a:r>
            <a:r>
              <a:rPr lang="ja-JP" altLang="en-US" dirty="0" smtClean="0"/>
              <a:t>「電子マネーの消費者行動</a:t>
            </a:r>
            <a:r>
              <a:rPr lang="ja-JP" altLang="en-US" dirty="0" smtClean="0">
                <a:latin typeface="ＭＳ ゴシック" pitchFamily="49" charset="-128"/>
                <a:ea typeface="ＭＳ ゴシック" pitchFamily="49" charset="-128"/>
              </a:rPr>
              <a:t>－普及と決済の現状と課題－ </a:t>
            </a:r>
            <a:r>
              <a:rPr lang="ja-JP" altLang="en-US" dirty="0" smtClean="0"/>
              <a:t>」</a:t>
            </a:r>
            <a:r>
              <a:rPr lang="en-US" altLang="ja-JP" dirty="0" smtClean="0"/>
              <a:t>『</a:t>
            </a:r>
            <a:r>
              <a:rPr lang="ja-JP" altLang="en-US" dirty="0" smtClean="0"/>
              <a:t>産研論集</a:t>
            </a:r>
            <a:r>
              <a:rPr lang="en-US" altLang="ja-JP" dirty="0" smtClean="0"/>
              <a:t>No.39』.</a:t>
            </a:r>
            <a:endParaRPr lang="ja-JP" altLang="ja-JP" dirty="0" smtClean="0"/>
          </a:p>
          <a:p>
            <a:endParaRPr lang="ja-JP" altLang="ja-JP" dirty="0" smtClean="0"/>
          </a:p>
          <a:p>
            <a:endParaRPr kumimoji="1" lang="ja-JP" alt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参考ホームページ</a:t>
            </a:r>
            <a:endParaRPr kumimoji="1" lang="ja-JP" altLang="en-US" dirty="0"/>
          </a:p>
        </p:txBody>
      </p:sp>
      <p:sp>
        <p:nvSpPr>
          <p:cNvPr id="3" name="コンテンツ プレースホルダ 2"/>
          <p:cNvSpPr>
            <a:spLocks noGrp="1"/>
          </p:cNvSpPr>
          <p:nvPr>
            <p:ph sz="quarter" idx="1"/>
          </p:nvPr>
        </p:nvSpPr>
        <p:spPr>
          <a:xfrm>
            <a:off x="467544" y="1628800"/>
            <a:ext cx="8229600" cy="4625991"/>
          </a:xfrm>
        </p:spPr>
        <p:txBody>
          <a:bodyPr>
            <a:normAutofit fontScale="92500" lnSpcReduction="20000"/>
          </a:bodyPr>
          <a:lstStyle/>
          <a:p>
            <a:r>
              <a:rPr lang="ja-JP" altLang="ja-JP" dirty="0" smtClean="0"/>
              <a:t>名古屋市交通局</a:t>
            </a:r>
            <a:endParaRPr lang="en-US" altLang="ja-JP" dirty="0" smtClean="0"/>
          </a:p>
          <a:p>
            <a:pPr>
              <a:buNone/>
            </a:pPr>
            <a:r>
              <a:rPr lang="en-US" altLang="ja-JP" dirty="0" smtClean="0"/>
              <a:t>  http://www.kotsu.city.nagoya.jp/</a:t>
            </a:r>
          </a:p>
          <a:p>
            <a:r>
              <a:rPr lang="en-US" altLang="ja-JP" dirty="0" smtClean="0"/>
              <a:t>JR</a:t>
            </a:r>
            <a:r>
              <a:rPr lang="ja-JP" altLang="ja-JP" dirty="0" smtClean="0"/>
              <a:t>東日本旅客鉄道株式会社</a:t>
            </a:r>
            <a:endParaRPr lang="en-US" altLang="ja-JP" dirty="0" smtClean="0"/>
          </a:p>
          <a:p>
            <a:pPr>
              <a:buNone/>
            </a:pPr>
            <a:r>
              <a:rPr lang="en-US" altLang="ja-JP" dirty="0" smtClean="0"/>
              <a:t>  http://www.jreast.co.jp/</a:t>
            </a:r>
            <a:endParaRPr lang="ja-JP" altLang="ja-JP" dirty="0" smtClean="0"/>
          </a:p>
          <a:p>
            <a:r>
              <a:rPr lang="ja-JP" altLang="ja-JP" dirty="0" smtClean="0"/>
              <a:t>野村総合研究所</a:t>
            </a:r>
            <a:endParaRPr lang="en-US" altLang="ja-JP" dirty="0" smtClean="0"/>
          </a:p>
          <a:p>
            <a:pPr>
              <a:buNone/>
            </a:pPr>
            <a:r>
              <a:rPr lang="en-US" altLang="ja-JP" dirty="0" smtClean="0"/>
              <a:t>  http://www.nri.co.jp/</a:t>
            </a:r>
            <a:endParaRPr lang="ja-JP" altLang="ja-JP" dirty="0" smtClean="0"/>
          </a:p>
          <a:p>
            <a:r>
              <a:rPr lang="ja-JP" altLang="ja-JP" dirty="0" smtClean="0"/>
              <a:t>総務省統計局</a:t>
            </a:r>
            <a:endParaRPr lang="en-US" altLang="ja-JP" dirty="0" smtClean="0"/>
          </a:p>
          <a:p>
            <a:pPr>
              <a:buNone/>
            </a:pPr>
            <a:r>
              <a:rPr lang="en-US" altLang="ja-JP" dirty="0" smtClean="0"/>
              <a:t>  http://www.stat.go.jp/</a:t>
            </a:r>
            <a:endParaRPr lang="ja-JP" altLang="ja-JP" dirty="0" smtClean="0"/>
          </a:p>
          <a:p>
            <a:r>
              <a:rPr lang="ja-JP" altLang="ja-JP" dirty="0" smtClean="0"/>
              <a:t>日本銀行</a:t>
            </a:r>
            <a:endParaRPr lang="en-US" altLang="ja-JP" dirty="0" smtClean="0"/>
          </a:p>
          <a:p>
            <a:pPr>
              <a:buNone/>
            </a:pPr>
            <a:r>
              <a:rPr lang="en-US" altLang="ja-JP" dirty="0" smtClean="0"/>
              <a:t>  http://www.boj.or.jp/</a:t>
            </a:r>
          </a:p>
          <a:p>
            <a:r>
              <a:rPr lang="en-US" altLang="ja-JP" dirty="0" smtClean="0"/>
              <a:t>TKC</a:t>
            </a:r>
            <a:r>
              <a:rPr lang="ja-JP" altLang="en-US" dirty="0" smtClean="0"/>
              <a:t>グループ</a:t>
            </a:r>
            <a:endParaRPr lang="en-US" altLang="ja-JP" dirty="0" smtClean="0"/>
          </a:p>
          <a:p>
            <a:pPr>
              <a:buNone/>
            </a:pPr>
            <a:r>
              <a:rPr lang="ja-JP" altLang="en-US" dirty="0" smtClean="0"/>
              <a:t>  </a:t>
            </a:r>
            <a:r>
              <a:rPr lang="en-US" altLang="ja-JP" dirty="0" smtClean="0"/>
              <a:t>http://www.tkc.jp/</a:t>
            </a:r>
          </a:p>
          <a:p>
            <a:pPr>
              <a:buNone/>
            </a:pPr>
            <a:endParaRPr lang="en-US" altLang="ja-JP" dirty="0" smtClean="0"/>
          </a:p>
          <a:p>
            <a:endParaRPr lang="ja-JP" altLang="ja-JP" dirty="0" smtClean="0"/>
          </a:p>
          <a:p>
            <a:endParaRPr kumimoji="1" lang="ja-JP" alt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アウトライン</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3</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lstStyle/>
          <a:p>
            <a:r>
              <a:rPr kumimoji="1" lang="ja-JP" altLang="en-US" dirty="0" smtClean="0"/>
              <a:t>交通系ＩＣカードとは</a:t>
            </a:r>
            <a:endParaRPr kumimoji="1" lang="en-US" altLang="ja-JP" dirty="0" smtClean="0"/>
          </a:p>
          <a:p>
            <a:r>
              <a:rPr lang="en-US" altLang="ja-JP" dirty="0" smtClean="0"/>
              <a:t>manaca</a:t>
            </a:r>
            <a:r>
              <a:rPr lang="ja-JP" altLang="en-US" dirty="0" smtClean="0"/>
              <a:t>について</a:t>
            </a:r>
            <a:endParaRPr lang="en-US" altLang="ja-JP" dirty="0" smtClean="0"/>
          </a:p>
          <a:p>
            <a:pPr lvl="1"/>
            <a:r>
              <a:rPr lang="en-US" altLang="ja-JP" dirty="0" smtClean="0"/>
              <a:t>manaca</a:t>
            </a:r>
            <a:r>
              <a:rPr lang="ja-JP" altLang="en-US" dirty="0" smtClean="0"/>
              <a:t>の紹介</a:t>
            </a:r>
            <a:endParaRPr lang="en-US" altLang="ja-JP" dirty="0" smtClean="0"/>
          </a:p>
          <a:p>
            <a:pPr lvl="1"/>
            <a:r>
              <a:rPr lang="ja-JP" altLang="en-US" dirty="0"/>
              <a:t>時短</a:t>
            </a:r>
            <a:r>
              <a:rPr lang="ja-JP" altLang="en-US" dirty="0" smtClean="0"/>
              <a:t>効果</a:t>
            </a:r>
            <a:endParaRPr lang="en-US" altLang="ja-JP" dirty="0"/>
          </a:p>
          <a:p>
            <a:pPr lvl="1"/>
            <a:r>
              <a:rPr lang="ja-JP" altLang="en-US" dirty="0" smtClean="0"/>
              <a:t>電子マネーとしての</a:t>
            </a:r>
            <a:r>
              <a:rPr lang="en-US" altLang="ja-JP" dirty="0" smtClean="0"/>
              <a:t>manaca</a:t>
            </a:r>
          </a:p>
          <a:p>
            <a:r>
              <a:rPr lang="ja-JP" altLang="en-US" dirty="0" smtClean="0"/>
              <a:t>分析</a:t>
            </a:r>
            <a:endParaRPr lang="en-US" altLang="ja-JP" dirty="0"/>
          </a:p>
          <a:p>
            <a:r>
              <a:rPr lang="ja-JP" altLang="en-US" dirty="0" smtClean="0"/>
              <a:t>まとめ</a:t>
            </a:r>
            <a:endParaRPr lang="en-US" altLang="ja-JP" dirty="0" smtClean="0"/>
          </a:p>
          <a:p>
            <a:endParaRPr lang="en-US" altLang="ja-JP" dirty="0" smtClean="0"/>
          </a:p>
          <a:p>
            <a:endParaRPr kumimoji="1" lang="en-US" altLang="ja-JP" dirty="0"/>
          </a:p>
        </p:txBody>
      </p:sp>
      <p:pic>
        <p:nvPicPr>
          <p:cNvPr id="1032" name="Picture 8" descr="C:\Documents and Settings\c093019\Local Settings\Temporary Internet Files\Content.IE5\FRSXN1DL\MP900398795[1].jpg"/>
          <p:cNvPicPr>
            <a:picLocks noChangeAspect="1" noChangeArrowheads="1"/>
          </p:cNvPicPr>
          <p:nvPr/>
        </p:nvPicPr>
        <p:blipFill>
          <a:blip r:embed="rId2" cstate="print"/>
          <a:srcRect/>
          <a:stretch>
            <a:fillRect/>
          </a:stretch>
        </p:blipFill>
        <p:spPr bwMode="auto">
          <a:xfrm>
            <a:off x="5580112" y="2636912"/>
            <a:ext cx="2667991" cy="3528391"/>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交通系ＩＣカードとは</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4</a:t>
            </a:fld>
            <a:endParaRPr kumimoji="1" lang="ja-JP" altLang="en-US" dirty="0"/>
          </a:p>
        </p:txBody>
      </p:sp>
      <p:sp>
        <p:nvSpPr>
          <p:cNvPr id="3" name="コンテンツ プレースホルダ 2"/>
          <p:cNvSpPr>
            <a:spLocks noGrp="1"/>
          </p:cNvSpPr>
          <p:nvPr>
            <p:ph sz="quarter" idx="1"/>
          </p:nvPr>
        </p:nvSpPr>
        <p:spPr>
          <a:xfrm>
            <a:off x="428596" y="1643050"/>
            <a:ext cx="8229600" cy="4625991"/>
          </a:xfrm>
        </p:spPr>
        <p:txBody>
          <a:bodyPr>
            <a:normAutofit/>
          </a:bodyPr>
          <a:lstStyle/>
          <a:p>
            <a:r>
              <a:rPr lang="ja-JP" altLang="en-US" sz="2400" dirty="0" smtClean="0"/>
              <a:t>公共交通機関で導入されている、</a:t>
            </a:r>
            <a:r>
              <a:rPr lang="en-US" altLang="ja-JP" sz="2400" dirty="0" smtClean="0"/>
              <a:t>IC</a:t>
            </a:r>
            <a:r>
              <a:rPr lang="ja-JP" altLang="en-US" sz="2400" dirty="0" smtClean="0"/>
              <a:t>チップを搭載したカードのこと</a:t>
            </a:r>
            <a:endParaRPr lang="en-US" altLang="ja-JP" sz="2400" dirty="0" smtClean="0"/>
          </a:p>
          <a:p>
            <a:r>
              <a:rPr lang="ja-JP" altLang="en-US" sz="2400" dirty="0" smtClean="0"/>
              <a:t>代表的なものは、</a:t>
            </a:r>
            <a:r>
              <a:rPr lang="en-US" altLang="ja-JP" sz="2400" dirty="0" smtClean="0"/>
              <a:t>JR</a:t>
            </a:r>
            <a:r>
              <a:rPr lang="ja-JP" altLang="en-US" sz="2400" dirty="0" smtClean="0"/>
              <a:t>東日本の</a:t>
            </a:r>
            <a:r>
              <a:rPr lang="en-US" altLang="ja-JP" sz="2400" dirty="0" err="1" smtClean="0"/>
              <a:t>Suica</a:t>
            </a:r>
            <a:endParaRPr lang="en-US" altLang="ja-JP" sz="2400" dirty="0" smtClean="0"/>
          </a:p>
          <a:p>
            <a:r>
              <a:rPr kumimoji="1" lang="ja-JP" altLang="en-US" sz="2400" dirty="0" smtClean="0"/>
              <a:t>その多くはプリペイド式で、事前にチャージしてから利用する</a:t>
            </a:r>
            <a:r>
              <a:rPr kumimoji="1" lang="en-US" altLang="ja-JP" sz="2400" dirty="0" smtClean="0"/>
              <a:t>(</a:t>
            </a:r>
            <a:r>
              <a:rPr kumimoji="1" lang="ja-JP" altLang="en-US" sz="2400" dirty="0" smtClean="0"/>
              <a:t>一部はポストペイ式</a:t>
            </a:r>
            <a:r>
              <a:rPr kumimoji="1" lang="en-US" altLang="ja-JP" sz="2400" dirty="0" smtClean="0"/>
              <a:t>)</a:t>
            </a:r>
          </a:p>
          <a:p>
            <a:r>
              <a:rPr lang="ja-JP" altLang="en-US" sz="2400" dirty="0" smtClean="0"/>
              <a:t>乗車券としてだけでなく、買い物の</a:t>
            </a:r>
            <a:r>
              <a:rPr lang="ja-JP" altLang="en-US" sz="2400" dirty="0" smtClean="0"/>
              <a:t>支払いや</a:t>
            </a:r>
            <a:r>
              <a:rPr lang="ja-JP" altLang="en-US" sz="2400" dirty="0" smtClean="0"/>
              <a:t>学生証</a:t>
            </a:r>
            <a:r>
              <a:rPr lang="ja-JP" altLang="en-US" sz="2400" dirty="0" smtClean="0"/>
              <a:t>・社員証と</a:t>
            </a:r>
            <a:r>
              <a:rPr lang="ja-JP" altLang="en-US" sz="2400" dirty="0" smtClean="0"/>
              <a:t>しても</a:t>
            </a:r>
            <a:r>
              <a:rPr lang="ja-JP" altLang="en-US" sz="2400" dirty="0" smtClean="0"/>
              <a:t>使える</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en-US" altLang="ja-JP" dirty="0" smtClean="0"/>
          </a:p>
        </p:txBody>
      </p:sp>
      <p:pic>
        <p:nvPicPr>
          <p:cNvPr id="8" name="図 7" descr="1289538854_photo.jpg"/>
          <p:cNvPicPr>
            <a:picLocks noChangeAspect="1"/>
          </p:cNvPicPr>
          <p:nvPr/>
        </p:nvPicPr>
        <p:blipFill>
          <a:blip r:embed="rId2" cstate="print"/>
          <a:srcRect l="9121" t="13253" r="8520" b="14801"/>
          <a:stretch>
            <a:fillRect/>
          </a:stretch>
        </p:blipFill>
        <p:spPr>
          <a:xfrm>
            <a:off x="4932040" y="4581128"/>
            <a:ext cx="2834959" cy="1857388"/>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japan_ma_j_01.gif"/>
          <p:cNvPicPr>
            <a:picLocks noChangeAspect="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rot="948759">
            <a:off x="1977620" y="961862"/>
            <a:ext cx="5318753" cy="6340299"/>
          </a:xfrm>
          <a:prstGeom prst="rect">
            <a:avLst/>
          </a:prstGeom>
        </p:spPr>
      </p:pic>
      <p:sp>
        <p:nvSpPr>
          <p:cNvPr id="2" name="タイトル 1"/>
          <p:cNvSpPr>
            <a:spLocks noGrp="1"/>
          </p:cNvSpPr>
          <p:nvPr>
            <p:ph type="title"/>
          </p:nvPr>
        </p:nvSpPr>
        <p:spPr/>
        <p:txBody>
          <a:bodyPr>
            <a:normAutofit/>
          </a:bodyPr>
          <a:lstStyle/>
          <a:p>
            <a:r>
              <a:rPr kumimoji="1" lang="ja-JP" altLang="en-US" dirty="0" smtClean="0"/>
              <a:t>全国</a:t>
            </a:r>
            <a:r>
              <a:rPr lang="ja-JP" altLang="en-US" dirty="0" smtClean="0"/>
              <a:t>で</a:t>
            </a:r>
            <a:r>
              <a:rPr kumimoji="1" lang="ja-JP" altLang="en-US" dirty="0" smtClean="0"/>
              <a:t>広がる交通系</a:t>
            </a:r>
            <a:r>
              <a:rPr lang="ja-JP" altLang="en-US" dirty="0" smtClean="0"/>
              <a:t>ＩＣ</a:t>
            </a:r>
            <a:r>
              <a:rPr kumimoji="1" lang="ja-JP" altLang="en-US" dirty="0" smtClean="0"/>
              <a:t>カード</a:t>
            </a:r>
            <a:endParaRPr kumimoji="1" lang="ja-JP" altLang="en-US" dirty="0"/>
          </a:p>
        </p:txBody>
      </p:sp>
      <p:sp>
        <p:nvSpPr>
          <p:cNvPr id="25" name="スライド番号プレースホルダ 24"/>
          <p:cNvSpPr>
            <a:spLocks noGrp="1"/>
          </p:cNvSpPr>
          <p:nvPr>
            <p:ph type="sldNum" sz="quarter" idx="12"/>
          </p:nvPr>
        </p:nvSpPr>
        <p:spPr/>
        <p:txBody>
          <a:bodyPr>
            <a:normAutofit/>
          </a:bodyPr>
          <a:lstStyle/>
          <a:p>
            <a:fld id="{37389762-124C-42A1-95A9-E735516E0BB7}" type="slidenum">
              <a:rPr kumimoji="1" lang="ja-JP" altLang="en-US" smtClean="0"/>
              <a:pPr/>
              <a:t>5</a:t>
            </a:fld>
            <a:endParaRPr kumimoji="1" lang="ja-JP" altLang="en-US"/>
          </a:p>
        </p:txBody>
      </p:sp>
      <p:grpSp>
        <p:nvGrpSpPr>
          <p:cNvPr id="3" name="グループ化 53"/>
          <p:cNvGrpSpPr/>
          <p:nvPr/>
        </p:nvGrpSpPr>
        <p:grpSpPr>
          <a:xfrm>
            <a:off x="539552" y="2000240"/>
            <a:ext cx="7409098" cy="4102348"/>
            <a:chOff x="325238" y="2000240"/>
            <a:chExt cx="7409098" cy="4102348"/>
          </a:xfrm>
        </p:grpSpPr>
        <p:cxnSp>
          <p:nvCxnSpPr>
            <p:cNvPr id="7" name="直線コネクタ 6"/>
            <p:cNvCxnSpPr/>
            <p:nvPr/>
          </p:nvCxnSpPr>
          <p:spPr>
            <a:xfrm>
              <a:off x="5144668" y="2192779"/>
              <a:ext cx="927530" cy="236089"/>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4857752" y="4964917"/>
              <a:ext cx="1214446" cy="107158"/>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H="1" flipV="1">
              <a:off x="3714744" y="4000504"/>
              <a:ext cx="360040" cy="1152128"/>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H="1">
              <a:off x="3500430" y="5143512"/>
              <a:ext cx="72008" cy="576064"/>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rot="16200000" flipV="1">
              <a:off x="644821" y="4073853"/>
              <a:ext cx="2067880" cy="35719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3214678" y="2000240"/>
              <a:ext cx="1935096" cy="369332"/>
            </a:xfrm>
            <a:prstGeom prst="rect">
              <a:avLst/>
            </a:prstGeom>
            <a:noFill/>
            <a:ln w="28575">
              <a:noFill/>
            </a:ln>
          </p:spPr>
          <p:txBody>
            <a:bodyPr wrap="square" rtlCol="0">
              <a:spAutoFit/>
            </a:bodyPr>
            <a:lstStyle/>
            <a:p>
              <a:pPr algn="ctr"/>
              <a:r>
                <a:rPr lang="en-US" altLang="ja-JP" b="1" dirty="0" err="1">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Kitaca</a:t>
              </a:r>
              <a:r>
                <a:rPr lang="en-US" altLang="ja-JP"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/SAPICA</a:t>
              </a:r>
              <a:endParaRPr lang="ja-JP" altLang="en-US"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endParaRPr>
            </a:p>
          </p:txBody>
        </p:sp>
        <p:sp>
          <p:nvSpPr>
            <p:cNvPr id="24" name="テキスト ボックス 23"/>
            <p:cNvSpPr txBox="1"/>
            <p:nvPr/>
          </p:nvSpPr>
          <p:spPr>
            <a:xfrm>
              <a:off x="6157886" y="4797152"/>
              <a:ext cx="1576450" cy="369332"/>
            </a:xfrm>
            <a:prstGeom prst="rect">
              <a:avLst/>
            </a:prstGeom>
            <a:noFill/>
            <a:ln w="28575">
              <a:noFill/>
            </a:ln>
          </p:spPr>
          <p:txBody>
            <a:bodyPr wrap="square" rtlCol="0">
              <a:spAutoFit/>
            </a:bodyPr>
            <a:lstStyle/>
            <a:p>
              <a:r>
                <a:rPr lang="en-US" altLang="ja-JP" b="1" dirty="0" err="1">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Suica</a:t>
              </a:r>
              <a:r>
                <a:rPr lang="en-US" altLang="ja-JP"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/PASMO</a:t>
              </a:r>
              <a:endParaRPr lang="ja-JP" altLang="en-US"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endParaRPr>
            </a:p>
          </p:txBody>
        </p:sp>
        <p:sp>
          <p:nvSpPr>
            <p:cNvPr id="15" name="テキスト ボックス 14"/>
            <p:cNvSpPr txBox="1"/>
            <p:nvPr/>
          </p:nvSpPr>
          <p:spPr>
            <a:xfrm>
              <a:off x="2643174" y="3643314"/>
              <a:ext cx="1956923" cy="369332"/>
            </a:xfrm>
            <a:prstGeom prst="rect">
              <a:avLst/>
            </a:prstGeom>
            <a:noFill/>
            <a:ln w="28575">
              <a:noFill/>
            </a:ln>
          </p:spPr>
          <p:txBody>
            <a:bodyPr wrap="square" rtlCol="0">
              <a:spAutoFit/>
            </a:bodyPr>
            <a:lstStyle/>
            <a:p>
              <a:pPr algn="ctr"/>
              <a:r>
                <a:rPr lang="en-US" altLang="ja-JP"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TOICA/manaca</a:t>
              </a:r>
            </a:p>
          </p:txBody>
        </p:sp>
        <p:sp>
          <p:nvSpPr>
            <p:cNvPr id="26" name="角丸四角形 25"/>
            <p:cNvSpPr/>
            <p:nvPr/>
          </p:nvSpPr>
          <p:spPr>
            <a:xfrm>
              <a:off x="2714611" y="3643314"/>
              <a:ext cx="1785951" cy="3571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3061542" y="5733256"/>
              <a:ext cx="1743136" cy="369332"/>
            </a:xfrm>
            <a:prstGeom prst="rect">
              <a:avLst/>
            </a:prstGeom>
            <a:noFill/>
            <a:ln w="28575">
              <a:noFill/>
            </a:ln>
          </p:spPr>
          <p:txBody>
            <a:bodyPr wrap="square" rtlCol="0">
              <a:spAutoFit/>
            </a:bodyPr>
            <a:lstStyle/>
            <a:p>
              <a:pPr algn="ctr"/>
              <a:r>
                <a:rPr lang="en-US" altLang="ja-JP"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ICOCA/</a:t>
              </a:r>
              <a:r>
                <a:rPr lang="en-US" altLang="ja-JP"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PiTaPa</a:t>
              </a:r>
              <a:endParaRPr lang="ja-JP"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テキスト ボックス 22"/>
            <p:cNvSpPr txBox="1"/>
            <p:nvPr/>
          </p:nvSpPr>
          <p:spPr>
            <a:xfrm>
              <a:off x="325238" y="2852936"/>
              <a:ext cx="2354030" cy="369332"/>
            </a:xfrm>
            <a:prstGeom prst="rect">
              <a:avLst/>
            </a:prstGeom>
            <a:noFill/>
            <a:ln w="28575">
              <a:noFill/>
            </a:ln>
          </p:spPr>
          <p:txBody>
            <a:bodyPr wrap="square" rtlCol="0">
              <a:spAutoFit/>
            </a:bodyPr>
            <a:lstStyle/>
            <a:p>
              <a:pPr algn="ctr"/>
              <a:r>
                <a:rPr lang="en-US" altLang="ja-JP"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SUGOCA/</a:t>
              </a:r>
              <a:r>
                <a:rPr lang="ja-JP" altLang="en-US" b="1" dirty="0">
                  <a:ln w="10541" cmpd="sng">
                    <a:solidFill>
                      <a:srgbClr val="B94B2D">
                        <a:shade val="88000"/>
                        <a:satMod val="110000"/>
                      </a:srgbClr>
                    </a:solidFill>
                    <a:prstDash val="solid"/>
                  </a:ln>
                  <a:gradFill>
                    <a:gsLst>
                      <a:gs pos="0">
                        <a:srgbClr val="B94B2D">
                          <a:tint val="40000"/>
                          <a:satMod val="250000"/>
                        </a:srgbClr>
                      </a:gs>
                      <a:gs pos="9000">
                        <a:srgbClr val="B94B2D">
                          <a:tint val="52000"/>
                          <a:satMod val="300000"/>
                        </a:srgbClr>
                      </a:gs>
                      <a:gs pos="50000">
                        <a:srgbClr val="B94B2D">
                          <a:shade val="20000"/>
                          <a:satMod val="300000"/>
                        </a:srgbClr>
                      </a:gs>
                      <a:gs pos="79000">
                        <a:srgbClr val="B94B2D">
                          <a:tint val="52000"/>
                          <a:satMod val="300000"/>
                        </a:srgbClr>
                      </a:gs>
                      <a:gs pos="100000">
                        <a:srgbClr val="B94B2D">
                          <a:tint val="40000"/>
                          <a:satMod val="250000"/>
                        </a:srgbClr>
                      </a:gs>
                    </a:gsLst>
                    <a:lin ang="5400000"/>
                  </a:gradFill>
                </a:rPr>
                <a:t>はやかけん</a:t>
              </a:r>
            </a:p>
          </p:txBody>
        </p:sp>
      </p:grpSp>
      <p:sp>
        <p:nvSpPr>
          <p:cNvPr id="30" name="角丸四角形 29"/>
          <p:cNvSpPr/>
          <p:nvPr/>
        </p:nvSpPr>
        <p:spPr>
          <a:xfrm>
            <a:off x="3203848" y="5733256"/>
            <a:ext cx="1857959" cy="3571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角丸四角形 33"/>
          <p:cNvSpPr/>
          <p:nvPr/>
        </p:nvSpPr>
        <p:spPr>
          <a:xfrm>
            <a:off x="6300193" y="4797152"/>
            <a:ext cx="1656183" cy="3571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3419872" y="1988840"/>
            <a:ext cx="1944216" cy="3571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角丸四角形 37"/>
          <p:cNvSpPr/>
          <p:nvPr/>
        </p:nvSpPr>
        <p:spPr>
          <a:xfrm>
            <a:off x="539552" y="2852936"/>
            <a:ext cx="2362015" cy="35719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manaca</a:t>
            </a:r>
            <a:r>
              <a:rPr kumimoji="1" lang="ja-JP" altLang="en-US" dirty="0" smtClean="0"/>
              <a:t>の累積発行枚数</a:t>
            </a:r>
            <a:endParaRPr kumimoji="1" lang="ja-JP" altLang="en-US" dirty="0"/>
          </a:p>
        </p:txBody>
      </p:sp>
      <p:sp>
        <p:nvSpPr>
          <p:cNvPr id="9" name="スライド番号プレースホルダ 8"/>
          <p:cNvSpPr>
            <a:spLocks noGrp="1"/>
          </p:cNvSpPr>
          <p:nvPr>
            <p:ph type="sldNum" sz="quarter" idx="12"/>
          </p:nvPr>
        </p:nvSpPr>
        <p:spPr/>
        <p:txBody>
          <a:bodyPr>
            <a:normAutofit/>
          </a:bodyPr>
          <a:lstStyle/>
          <a:p>
            <a:fld id="{37389762-124C-42A1-95A9-E735516E0BB7}" type="slidenum">
              <a:rPr kumimoji="1" lang="ja-JP" altLang="en-US" smtClean="0"/>
              <a:pPr/>
              <a:t>6</a:t>
            </a:fld>
            <a:endParaRPr kumimoji="1" lang="ja-JP" altLang="en-US"/>
          </a:p>
        </p:txBody>
      </p:sp>
      <p:graphicFrame>
        <p:nvGraphicFramePr>
          <p:cNvPr id="4" name="コンテンツ プレースホルダ 3"/>
          <p:cNvGraphicFramePr>
            <a:graphicFrameLocks noGrp="1"/>
          </p:cNvGraphicFramePr>
          <p:nvPr>
            <p:ph sz="quarter" idx="1"/>
          </p:nvPr>
        </p:nvGraphicFramePr>
        <p:xfrm>
          <a:off x="467544" y="1700808"/>
          <a:ext cx="6336704" cy="4625975"/>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図 6" descr="manaca.gif"/>
          <p:cNvPicPr>
            <a:picLocks noChangeAspect="1"/>
          </p:cNvPicPr>
          <p:nvPr/>
        </p:nvPicPr>
        <p:blipFill>
          <a:blip r:embed="rId3" cstate="print"/>
          <a:stretch>
            <a:fillRect/>
          </a:stretch>
        </p:blipFill>
        <p:spPr>
          <a:xfrm>
            <a:off x="6588224" y="4365104"/>
            <a:ext cx="2101365" cy="1999481"/>
          </a:xfrm>
          <a:prstGeom prst="rect">
            <a:avLst/>
          </a:prstGeom>
        </p:spPr>
      </p:pic>
      <p:grpSp>
        <p:nvGrpSpPr>
          <p:cNvPr id="3" name="グループ化 7"/>
          <p:cNvGrpSpPr/>
          <p:nvPr/>
        </p:nvGrpSpPr>
        <p:grpSpPr>
          <a:xfrm>
            <a:off x="6215074" y="1785926"/>
            <a:ext cx="2592288" cy="1728192"/>
            <a:chOff x="6215074" y="1857364"/>
            <a:chExt cx="2592288" cy="1728192"/>
          </a:xfrm>
        </p:grpSpPr>
        <p:sp>
          <p:nvSpPr>
            <p:cNvPr id="5" name="雲形吹き出し 4"/>
            <p:cNvSpPr/>
            <p:nvPr/>
          </p:nvSpPr>
          <p:spPr>
            <a:xfrm>
              <a:off x="6215074" y="1857364"/>
              <a:ext cx="2592288" cy="1728192"/>
            </a:xfrm>
            <a:prstGeom prst="cloudCallout">
              <a:avLst>
                <a:gd name="adj1" fmla="val -77065"/>
                <a:gd name="adj2" fmla="val 6055"/>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572264" y="2357430"/>
              <a:ext cx="2016224" cy="646331"/>
            </a:xfrm>
            <a:prstGeom prst="rect">
              <a:avLst/>
            </a:prstGeom>
            <a:noFill/>
            <a:ln w="28575">
              <a:noFill/>
            </a:ln>
          </p:spPr>
          <p:txBody>
            <a:bodyPr wrap="square" rtlCol="0">
              <a:spAutoFit/>
            </a:bodyPr>
            <a:lstStyle/>
            <a:p>
              <a:r>
                <a:rPr lang="en-US" altLang="ja-JP" dirty="0">
                  <a:solidFill>
                    <a:prstClr val="black"/>
                  </a:solidFill>
                </a:rPr>
                <a:t>2011</a:t>
              </a:r>
              <a:r>
                <a:rPr lang="ja-JP" altLang="en-US" dirty="0">
                  <a:solidFill>
                    <a:prstClr val="black"/>
                  </a:solidFill>
                </a:rPr>
                <a:t>年</a:t>
              </a:r>
              <a:r>
                <a:rPr lang="en-US" altLang="ja-JP" dirty="0">
                  <a:solidFill>
                    <a:prstClr val="black"/>
                  </a:solidFill>
                </a:rPr>
                <a:t>9</a:t>
              </a:r>
              <a:r>
                <a:rPr lang="ja-JP" altLang="en-US" dirty="0">
                  <a:solidFill>
                    <a:prstClr val="black"/>
                  </a:solidFill>
                </a:rPr>
                <a:t>月</a:t>
              </a:r>
              <a:r>
                <a:rPr lang="en-US" altLang="ja-JP" dirty="0">
                  <a:solidFill>
                    <a:prstClr val="black"/>
                  </a:solidFill>
                </a:rPr>
                <a:t>14</a:t>
              </a:r>
              <a:r>
                <a:rPr lang="ja-JP" altLang="en-US" dirty="0">
                  <a:solidFill>
                    <a:prstClr val="black"/>
                  </a:solidFill>
                </a:rPr>
                <a:t>日</a:t>
              </a:r>
              <a:endParaRPr lang="en-US" altLang="ja-JP" dirty="0">
                <a:solidFill>
                  <a:prstClr val="black"/>
                </a:solidFill>
              </a:endParaRPr>
            </a:p>
            <a:p>
              <a:r>
                <a:rPr lang="en-US" altLang="ja-JP" dirty="0">
                  <a:solidFill>
                    <a:prstClr val="black"/>
                  </a:solidFill>
                </a:rPr>
                <a:t>100</a:t>
              </a:r>
              <a:r>
                <a:rPr lang="ja-JP" altLang="en-US" dirty="0">
                  <a:solidFill>
                    <a:prstClr val="black"/>
                  </a:solidFill>
                </a:rPr>
                <a:t>万枚突破！</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357158" y="1785926"/>
          <a:ext cx="8424367" cy="4500595"/>
        </p:xfrm>
        <a:graphic>
          <a:graphicData uri="http://schemas.openxmlformats.org/drawingml/2006/table">
            <a:tbl>
              <a:tblPr firstRow="1" bandRow="1">
                <a:tableStyleId>{5C22544A-7EE6-4342-B048-85BDC9FD1C3A}</a:tableStyleId>
              </a:tblPr>
              <a:tblGrid>
                <a:gridCol w="2033158"/>
                <a:gridCol w="3314484"/>
                <a:gridCol w="3076725"/>
              </a:tblGrid>
              <a:tr h="855661">
                <a:tc>
                  <a:txBody>
                    <a:bodyPr/>
                    <a:lstStyle/>
                    <a:p>
                      <a:pPr algn="ctr"/>
                      <a:endParaRPr kumimoji="1" lang="ja-JP" altLang="en-US" sz="2000" dirty="0"/>
                    </a:p>
                  </a:txBody>
                  <a:tcPr anchor="ctr"/>
                </a:tc>
                <a:tc>
                  <a:txBody>
                    <a:bodyPr/>
                    <a:lstStyle/>
                    <a:p>
                      <a:pPr algn="ctr"/>
                      <a:r>
                        <a:rPr kumimoji="1" lang="ja-JP" altLang="en-US" sz="2000" dirty="0" smtClean="0"/>
                        <a:t>企業側</a:t>
                      </a:r>
                      <a:endParaRPr kumimoji="1" lang="ja-JP" altLang="en-US" sz="2000" dirty="0"/>
                    </a:p>
                  </a:txBody>
                  <a:tcPr anchor="ctr"/>
                </a:tc>
                <a:tc>
                  <a:txBody>
                    <a:bodyPr/>
                    <a:lstStyle/>
                    <a:p>
                      <a:pPr algn="ctr"/>
                      <a:r>
                        <a:rPr kumimoji="1" lang="ja-JP" altLang="en-US" sz="2000" dirty="0" smtClean="0"/>
                        <a:t>利用者側</a:t>
                      </a:r>
                      <a:endParaRPr kumimoji="1" lang="ja-JP" altLang="en-US" sz="2000" dirty="0"/>
                    </a:p>
                  </a:txBody>
                  <a:tcPr anchor="ctr"/>
                </a:tc>
              </a:tr>
              <a:tr h="1822467">
                <a:tc>
                  <a:txBody>
                    <a:bodyPr/>
                    <a:lstStyle/>
                    <a:p>
                      <a:pPr algn="ctr"/>
                      <a:r>
                        <a:rPr kumimoji="1" lang="ja-JP" altLang="en-US" sz="1800" dirty="0" smtClean="0"/>
                        <a:t>乗車券として利用</a:t>
                      </a:r>
                      <a:endParaRPr kumimoji="1" lang="ja-JP" altLang="en-US" sz="1800" dirty="0"/>
                    </a:p>
                  </a:txBody>
                  <a:tcPr anchor="ctr"/>
                </a:tc>
                <a:tc>
                  <a:txBody>
                    <a:bodyPr/>
                    <a:lstStyle/>
                    <a:p>
                      <a:pPr algn="l"/>
                      <a:r>
                        <a:rPr kumimoji="1" lang="ja-JP" altLang="en-US" sz="1600" dirty="0" smtClean="0"/>
                        <a:t>・メンテナンスコストの削減</a:t>
                      </a:r>
                      <a:endParaRPr kumimoji="1" lang="en-US" altLang="ja-JP" sz="1600" dirty="0" smtClean="0"/>
                    </a:p>
                    <a:p>
                      <a:pPr algn="l"/>
                      <a:r>
                        <a:rPr kumimoji="1" lang="ja-JP" altLang="en-US" sz="1600" dirty="0" smtClean="0"/>
                        <a:t>・キセル防止</a:t>
                      </a:r>
                      <a:endParaRPr kumimoji="1" lang="en-US" altLang="ja-JP" sz="1600" dirty="0" smtClean="0"/>
                    </a:p>
                    <a:p>
                      <a:pPr algn="l"/>
                      <a:r>
                        <a:rPr kumimoji="1" lang="ja-JP" altLang="en-US" sz="1600" dirty="0" smtClean="0"/>
                        <a:t>・リサイクル可能で何度も使える</a:t>
                      </a:r>
                      <a:endParaRPr kumimoji="1" lang="en-US" altLang="ja-JP" sz="1600" dirty="0" smtClean="0"/>
                    </a:p>
                    <a:p>
                      <a:pPr algn="l"/>
                      <a:r>
                        <a:rPr kumimoji="1" lang="ja-JP" altLang="en-US" sz="1600" dirty="0" smtClean="0"/>
                        <a:t>・乗客の行動が把握しやすくなる</a:t>
                      </a:r>
                      <a:endParaRPr kumimoji="1" lang="en-US" altLang="ja-JP" sz="1600" dirty="0" smtClean="0"/>
                    </a:p>
                  </a:txBody>
                  <a:tcPr anchor="ctr"/>
                </a:tc>
                <a:tc>
                  <a:txBody>
                    <a:bodyPr/>
                    <a:lstStyle/>
                    <a:p>
                      <a:pPr algn="l"/>
                      <a:r>
                        <a:rPr kumimoji="1" lang="ja-JP" altLang="en-US" sz="1600" dirty="0" smtClean="0"/>
                        <a:t>・切符を買わなくて良い</a:t>
                      </a:r>
                      <a:endParaRPr kumimoji="1" lang="en-US" altLang="ja-JP" sz="1600" dirty="0" smtClean="0"/>
                    </a:p>
                    <a:p>
                      <a:pPr algn="l"/>
                      <a:r>
                        <a:rPr kumimoji="1" lang="ja-JP" altLang="en-US" sz="1600" dirty="0" smtClean="0"/>
                        <a:t>・改札をスムーズに通過できる</a:t>
                      </a:r>
                      <a:endParaRPr kumimoji="1" lang="en-US" altLang="ja-JP" sz="1600" dirty="0" smtClean="0"/>
                    </a:p>
                    <a:p>
                      <a:pPr algn="l"/>
                      <a:r>
                        <a:rPr kumimoji="1" lang="ja-JP" altLang="en-US" sz="1600" dirty="0" smtClean="0"/>
                        <a:t>・乗り越し精算が簡単</a:t>
                      </a:r>
                      <a:endParaRPr kumimoji="1" lang="en-US" altLang="ja-JP" sz="1600" dirty="0" smtClean="0"/>
                    </a:p>
                    <a:p>
                      <a:pPr algn="l"/>
                      <a:r>
                        <a:rPr kumimoji="1" lang="ja-JP" altLang="en-US" sz="1600" dirty="0" smtClean="0"/>
                        <a:t>・相互利用可なら</a:t>
                      </a:r>
                      <a:r>
                        <a:rPr kumimoji="1" lang="en-US" altLang="ja-JP" sz="1600" dirty="0" smtClean="0"/>
                        <a:t>1</a:t>
                      </a:r>
                      <a:r>
                        <a:rPr kumimoji="1" lang="ja-JP" altLang="en-US" sz="1600" dirty="0" smtClean="0"/>
                        <a:t>枚で</a:t>
                      </a:r>
                      <a:r>
                        <a:rPr kumimoji="1" lang="en-US" altLang="ja-JP" sz="1600" dirty="0" smtClean="0"/>
                        <a:t>OK</a:t>
                      </a:r>
                      <a:endParaRPr kumimoji="1" lang="ja-JP" altLang="en-US" sz="1600" dirty="0"/>
                    </a:p>
                  </a:txBody>
                  <a:tcPr anchor="ctr"/>
                </a:tc>
              </a:tr>
              <a:tr h="1822467">
                <a:tc>
                  <a:txBody>
                    <a:bodyPr/>
                    <a:lstStyle/>
                    <a:p>
                      <a:pPr algn="ctr"/>
                      <a:r>
                        <a:rPr kumimoji="1" lang="ja-JP" altLang="en-US" sz="1800" dirty="0" smtClean="0"/>
                        <a:t>買い物で利用</a:t>
                      </a:r>
                      <a:endParaRPr kumimoji="1" lang="ja-JP" altLang="en-US" sz="1800" dirty="0"/>
                    </a:p>
                  </a:txBody>
                  <a:tcPr anchor="ctr"/>
                </a:tc>
                <a:tc>
                  <a:txBody>
                    <a:bodyPr/>
                    <a:lstStyle/>
                    <a:p>
                      <a:pPr algn="just"/>
                      <a:r>
                        <a:rPr kumimoji="1" lang="ja-JP" altLang="en-US" sz="1600" dirty="0" smtClean="0"/>
                        <a:t>・レジ作業コストの削減</a:t>
                      </a:r>
                      <a:endParaRPr kumimoji="1" lang="en-US" altLang="ja-JP" sz="1600" dirty="0" smtClean="0"/>
                    </a:p>
                    <a:p>
                      <a:pPr algn="just"/>
                      <a:r>
                        <a:rPr kumimoji="1" lang="ja-JP" altLang="en-US" sz="1600" dirty="0" smtClean="0"/>
                        <a:t>・作業ミスの低減</a:t>
                      </a:r>
                      <a:endParaRPr kumimoji="1" lang="en-US" altLang="ja-JP" sz="1600" dirty="0" smtClean="0"/>
                    </a:p>
                    <a:p>
                      <a:pPr algn="just"/>
                      <a:r>
                        <a:rPr kumimoji="1" lang="ja-JP" altLang="en-US" sz="1600" dirty="0" smtClean="0"/>
                        <a:t>・セキュリティの向上</a:t>
                      </a:r>
                      <a:endParaRPr kumimoji="1" lang="en-US" altLang="ja-JP" sz="1600" dirty="0" smtClean="0"/>
                    </a:p>
                  </a:txBody>
                  <a:tcPr anchor="ctr"/>
                </a:tc>
                <a:tc>
                  <a:txBody>
                    <a:bodyPr/>
                    <a:lstStyle/>
                    <a:p>
                      <a:pPr algn="l"/>
                      <a:r>
                        <a:rPr kumimoji="1" lang="ja-JP" altLang="en-US" sz="1600" dirty="0" smtClean="0"/>
                        <a:t>・財布を出さなくて良い</a:t>
                      </a:r>
                      <a:endParaRPr kumimoji="1" lang="en-US" altLang="ja-JP" sz="1600" dirty="0" smtClean="0"/>
                    </a:p>
                    <a:p>
                      <a:pPr algn="l"/>
                      <a:r>
                        <a:rPr kumimoji="1" lang="ja-JP" altLang="en-US" sz="1600" dirty="0" smtClean="0"/>
                        <a:t>・財布の小銭が少なくなる</a:t>
                      </a:r>
                      <a:endParaRPr kumimoji="1" lang="en-US" altLang="ja-JP" sz="1600" dirty="0" smtClean="0"/>
                    </a:p>
                    <a:p>
                      <a:pPr algn="l"/>
                      <a:r>
                        <a:rPr kumimoji="1" lang="ja-JP" altLang="en-US" sz="1600" dirty="0" smtClean="0"/>
                        <a:t>・レジ時間の短縮</a:t>
                      </a:r>
                      <a:endParaRPr kumimoji="1" lang="ja-JP" altLang="en-US" sz="1600" dirty="0"/>
                    </a:p>
                  </a:txBody>
                  <a:tcPr anchor="ctr"/>
                </a:tc>
              </a:tr>
            </a:tbl>
          </a:graphicData>
        </a:graphic>
      </p:graphicFrame>
      <p:sp>
        <p:nvSpPr>
          <p:cNvPr id="2" name="タイトル 1"/>
          <p:cNvSpPr>
            <a:spLocks noGrp="1"/>
          </p:cNvSpPr>
          <p:nvPr>
            <p:ph type="title"/>
          </p:nvPr>
        </p:nvSpPr>
        <p:spPr/>
        <p:txBody>
          <a:bodyPr>
            <a:normAutofit/>
          </a:bodyPr>
          <a:lstStyle/>
          <a:p>
            <a:r>
              <a:rPr kumimoji="1" lang="ja-JP" altLang="en-US" dirty="0" smtClean="0"/>
              <a:t>交通系ＩＣカードのメリット</a:t>
            </a:r>
            <a:endParaRPr kumimoji="1" lang="ja-JP" altLang="en-US" dirty="0"/>
          </a:p>
        </p:txBody>
      </p:sp>
      <p:sp>
        <p:nvSpPr>
          <p:cNvPr id="3" name="スライド番号プレースホルダ 2"/>
          <p:cNvSpPr>
            <a:spLocks noGrp="1"/>
          </p:cNvSpPr>
          <p:nvPr>
            <p:ph type="sldNum" sz="quarter" idx="12"/>
          </p:nvPr>
        </p:nvSpPr>
        <p:spPr/>
        <p:txBody>
          <a:bodyPr>
            <a:normAutofit/>
          </a:bodyPr>
          <a:lstStyle/>
          <a:p>
            <a:fld id="{37389762-124C-42A1-95A9-E735516E0BB7}" type="slidenum">
              <a:rPr kumimoji="1" lang="ja-JP" altLang="en-US" smtClean="0"/>
              <a:pPr/>
              <a:t>7</a:t>
            </a:fld>
            <a:endParaRPr kumimoji="1" lang="ja-JP" alt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時間短縮効果</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8</a:t>
            </a:fld>
            <a:endParaRPr kumimoji="1" lang="ja-JP" altLang="en-US"/>
          </a:p>
        </p:txBody>
      </p:sp>
      <p:sp>
        <p:nvSpPr>
          <p:cNvPr id="3" name="コンテンツ プレースホルダ 2"/>
          <p:cNvSpPr>
            <a:spLocks noGrp="1"/>
          </p:cNvSpPr>
          <p:nvPr>
            <p:ph sz="quarter" idx="1"/>
          </p:nvPr>
        </p:nvSpPr>
        <p:spPr>
          <a:xfrm>
            <a:off x="428596" y="1785926"/>
            <a:ext cx="8229600" cy="4625991"/>
          </a:xfrm>
        </p:spPr>
        <p:txBody>
          <a:bodyPr>
            <a:normAutofit/>
          </a:bodyPr>
          <a:lstStyle/>
          <a:p>
            <a:r>
              <a:rPr kumimoji="1" lang="ja-JP" altLang="en-US" dirty="0" smtClean="0"/>
              <a:t>地下鉄</a:t>
            </a:r>
            <a:endParaRPr kumimoji="1" lang="en-US" altLang="ja-JP" dirty="0" smtClean="0"/>
          </a:p>
          <a:p>
            <a:pPr lvl="1"/>
            <a:r>
              <a:rPr lang="ja-JP" altLang="en-US" sz="2600" dirty="0" smtClean="0"/>
              <a:t>切符を買う時間</a:t>
            </a:r>
            <a:endParaRPr lang="en-US" altLang="ja-JP" sz="2600" dirty="0" smtClean="0"/>
          </a:p>
          <a:p>
            <a:endParaRPr kumimoji="1" lang="en-US" altLang="ja-JP" dirty="0" smtClean="0"/>
          </a:p>
          <a:p>
            <a:r>
              <a:rPr kumimoji="1" lang="ja-JP" altLang="en-US" dirty="0" smtClean="0"/>
              <a:t>バス</a:t>
            </a:r>
            <a:endParaRPr lang="en-US" altLang="ja-JP" dirty="0" smtClean="0"/>
          </a:p>
          <a:p>
            <a:pPr lvl="1"/>
            <a:r>
              <a:rPr lang="ja-JP" altLang="en-US" sz="2600" dirty="0" smtClean="0"/>
              <a:t>現金投入</a:t>
            </a:r>
            <a:r>
              <a:rPr lang="en-US" altLang="ja-JP" sz="2600" dirty="0" smtClean="0"/>
              <a:t>or</a:t>
            </a:r>
            <a:r>
              <a:rPr lang="ja-JP" altLang="en-US" sz="2600" dirty="0" smtClean="0"/>
              <a:t>現金投入からおつりをもらうまでの時間</a:t>
            </a:r>
            <a:endParaRPr lang="en-US" altLang="ja-JP" sz="2600" dirty="0" smtClean="0"/>
          </a:p>
          <a:p>
            <a:endParaRPr kumimoji="1" lang="en-US" altLang="ja-JP" dirty="0" smtClean="0"/>
          </a:p>
          <a:p>
            <a:r>
              <a:rPr kumimoji="1" lang="ja-JP" altLang="en-US" dirty="0" smtClean="0"/>
              <a:t>買い物</a:t>
            </a:r>
            <a:endParaRPr kumimoji="1" lang="en-US" altLang="ja-JP" dirty="0" smtClean="0"/>
          </a:p>
          <a:p>
            <a:pPr lvl="1"/>
            <a:r>
              <a:rPr lang="ja-JP" altLang="en-US" sz="2600" dirty="0" smtClean="0"/>
              <a:t>財布や小銭を出さなくて良い</a:t>
            </a:r>
            <a:endParaRPr kumimoji="1" lang="en-US" altLang="ja-JP" sz="2600" dirty="0" smtClean="0"/>
          </a:p>
          <a:p>
            <a:pPr lvl="1"/>
            <a:r>
              <a:rPr kumimoji="1" lang="ja-JP" altLang="en-US" sz="2600" dirty="0" smtClean="0"/>
              <a:t>金銭の授受にかかる時間</a:t>
            </a:r>
            <a:endParaRPr kumimoji="1" lang="ja-JP" altLang="en-US" sz="2600" dirty="0"/>
          </a:p>
        </p:txBody>
      </p:sp>
      <p:pic>
        <p:nvPicPr>
          <p:cNvPr id="2051" name="Picture 3" descr="C:\Documents and Settings\c093019\Local Settings\Temporary Internet Files\Content.IE5\RJGDH4M5\MC900442060[1].wmf"/>
          <p:cNvPicPr>
            <a:picLocks noChangeAspect="1" noChangeArrowheads="1"/>
          </p:cNvPicPr>
          <p:nvPr/>
        </p:nvPicPr>
        <p:blipFill>
          <a:blip r:embed="rId2" cstate="print"/>
          <a:srcRect/>
          <a:stretch>
            <a:fillRect/>
          </a:stretch>
        </p:blipFill>
        <p:spPr bwMode="auto">
          <a:xfrm>
            <a:off x="5774717" y="836712"/>
            <a:ext cx="2182701" cy="2016224"/>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地下鉄</a:t>
            </a:r>
            <a:endParaRPr kumimoji="1" lang="ja-JP" altLang="en-US" dirty="0"/>
          </a:p>
        </p:txBody>
      </p:sp>
      <p:sp>
        <p:nvSpPr>
          <p:cNvPr id="4" name="スライド番号プレースホルダ 3"/>
          <p:cNvSpPr>
            <a:spLocks noGrp="1"/>
          </p:cNvSpPr>
          <p:nvPr>
            <p:ph type="sldNum" sz="quarter" idx="12"/>
          </p:nvPr>
        </p:nvSpPr>
        <p:spPr/>
        <p:txBody>
          <a:bodyPr>
            <a:normAutofit/>
          </a:bodyPr>
          <a:lstStyle/>
          <a:p>
            <a:fld id="{37389762-124C-42A1-95A9-E735516E0BB7}" type="slidenum">
              <a:rPr kumimoji="1" lang="ja-JP" altLang="en-US" smtClean="0"/>
              <a:pPr/>
              <a:t>9</a:t>
            </a:fld>
            <a:endParaRPr kumimoji="1" lang="ja-JP" altLang="en-US"/>
          </a:p>
        </p:txBody>
      </p:sp>
      <p:sp>
        <p:nvSpPr>
          <p:cNvPr id="3" name="コンテンツ プレースホルダ 2"/>
          <p:cNvSpPr>
            <a:spLocks noGrp="1"/>
          </p:cNvSpPr>
          <p:nvPr>
            <p:ph sz="quarter" idx="1"/>
          </p:nvPr>
        </p:nvSpPr>
        <p:spPr>
          <a:xfrm>
            <a:off x="428596" y="1643050"/>
            <a:ext cx="8229600" cy="4625991"/>
          </a:xfrm>
        </p:spPr>
        <p:txBody>
          <a:bodyPr/>
          <a:lstStyle/>
          <a:p>
            <a:r>
              <a:rPr lang="ja-JP" altLang="en-US" dirty="0" smtClean="0"/>
              <a:t>名古屋駅で</a:t>
            </a:r>
            <a:r>
              <a:rPr kumimoji="1" lang="en-US" altLang="ja-JP" dirty="0" smtClean="0"/>
              <a:t>100</a:t>
            </a:r>
            <a:r>
              <a:rPr kumimoji="1" lang="ja-JP" altLang="en-US" dirty="0" smtClean="0"/>
              <a:t>人を調査</a:t>
            </a:r>
            <a:endParaRPr kumimoji="1" lang="en-US" altLang="ja-JP" dirty="0" smtClean="0"/>
          </a:p>
          <a:p>
            <a:endParaRPr lang="en-US" altLang="ja-JP" dirty="0" smtClean="0"/>
          </a:p>
          <a:p>
            <a:r>
              <a:rPr lang="ja-JP" altLang="en-US" dirty="0" smtClean="0"/>
              <a:t>平均購入時間：</a:t>
            </a:r>
            <a:r>
              <a:rPr lang="en-US" altLang="ja-JP" dirty="0" smtClean="0"/>
              <a:t>27.1</a:t>
            </a:r>
            <a:r>
              <a:rPr lang="ja-JP" altLang="en-US" dirty="0" smtClean="0"/>
              <a:t>秒</a:t>
            </a:r>
            <a:endParaRPr lang="en-US" altLang="ja-JP" dirty="0" smtClean="0"/>
          </a:p>
          <a:p>
            <a:endParaRPr kumimoji="1" lang="en-US" altLang="ja-JP" dirty="0" smtClean="0"/>
          </a:p>
          <a:p>
            <a:r>
              <a:rPr kumimoji="1" lang="en-US" altLang="ja-JP" dirty="0" smtClean="0"/>
              <a:t>27.1(</a:t>
            </a:r>
            <a:r>
              <a:rPr lang="ja-JP" altLang="en-US" dirty="0" smtClean="0"/>
              <a:t>秒</a:t>
            </a:r>
            <a:r>
              <a:rPr kumimoji="1" lang="en-US" altLang="ja-JP" dirty="0" smtClean="0"/>
              <a:t>)×173,000(</a:t>
            </a:r>
            <a:r>
              <a:rPr kumimoji="1" lang="ja-JP" altLang="en-US" dirty="0" smtClean="0"/>
              <a:t>人</a:t>
            </a:r>
            <a:r>
              <a:rPr kumimoji="1" lang="en-US" altLang="ja-JP" dirty="0" smtClean="0"/>
              <a:t>/</a:t>
            </a:r>
            <a:r>
              <a:rPr kumimoji="1" lang="ja-JP" altLang="en-US" dirty="0" smtClean="0"/>
              <a:t>日</a:t>
            </a:r>
            <a:r>
              <a:rPr kumimoji="1" lang="en-US" altLang="ja-JP" dirty="0" smtClean="0"/>
              <a:t>)</a:t>
            </a:r>
            <a:r>
              <a:rPr lang="ja-JP" altLang="en-US" dirty="0" smtClean="0"/>
              <a:t>≒</a:t>
            </a:r>
            <a:r>
              <a:rPr lang="en-US" altLang="ja-JP" dirty="0" smtClean="0"/>
              <a:t>1,302</a:t>
            </a:r>
            <a:r>
              <a:rPr lang="ja-JP" altLang="en-US" dirty="0" smtClean="0"/>
              <a:t>時間</a:t>
            </a:r>
            <a:endParaRPr lang="en-US" altLang="ja-JP" dirty="0" smtClean="0"/>
          </a:p>
          <a:p>
            <a:endParaRPr kumimoji="1" lang="en-US" altLang="ja-JP" dirty="0" smtClean="0"/>
          </a:p>
        </p:txBody>
      </p:sp>
      <p:pic>
        <p:nvPicPr>
          <p:cNvPr id="9" name="Picture 2" descr="C:\Users\c093019\AppData\Local\Microsoft\Windows\Temporary Internet Files\Content.IE5\73D5J709\MC900331660[1].wmf"/>
          <p:cNvPicPr>
            <a:picLocks noChangeAspect="1" noChangeArrowheads="1"/>
          </p:cNvPicPr>
          <p:nvPr/>
        </p:nvPicPr>
        <p:blipFill>
          <a:blip r:embed="rId2"/>
          <a:srcRect/>
          <a:stretch>
            <a:fillRect/>
          </a:stretch>
        </p:blipFill>
        <p:spPr bwMode="auto">
          <a:xfrm>
            <a:off x="6156176" y="4365104"/>
            <a:ext cx="2238214" cy="1941804"/>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ジャパネスク">
  <a:themeElements>
    <a:clrScheme name="ジャパネスク">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ジャパネスク">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985</TotalTime>
  <Words>1613</Words>
  <Application>Microsoft Office PowerPoint</Application>
  <PresentationFormat>画面に合わせる (4:3)</PresentationFormat>
  <Paragraphs>349</Paragraphs>
  <Slides>26</Slides>
  <Notes>2</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ジャパネスク</vt:lpstr>
      <vt:lpstr>交通系ＩＣカードがもたらす影響</vt:lpstr>
      <vt:lpstr>はじめに</vt:lpstr>
      <vt:lpstr>アウトライン</vt:lpstr>
      <vt:lpstr>交通系ＩＣカードとは</vt:lpstr>
      <vt:lpstr>全国で広がる交通系ＩＣカード</vt:lpstr>
      <vt:lpstr>manacaの累積発行枚数</vt:lpstr>
      <vt:lpstr>交通系ＩＣカードのメリット</vt:lpstr>
      <vt:lpstr>時間短縮効果</vt:lpstr>
      <vt:lpstr>地下鉄</vt:lpstr>
      <vt:lpstr>バス</vt:lpstr>
      <vt:lpstr>時間短縮の金銭価値</vt:lpstr>
      <vt:lpstr>買い物の時間短縮</vt:lpstr>
      <vt:lpstr>買い物の支払い手段としてのmanaca</vt:lpstr>
      <vt:lpstr>DO！の場合</vt:lpstr>
      <vt:lpstr>各駅の売店でのmanaca利用率推移</vt:lpstr>
      <vt:lpstr>回帰分析とは</vt:lpstr>
      <vt:lpstr>回帰分析</vt:lpstr>
      <vt:lpstr>回帰分析の条件</vt:lpstr>
      <vt:lpstr>回帰分析の結果</vt:lpstr>
      <vt:lpstr>地域別の電子マネー利用頻度</vt:lpstr>
      <vt:lpstr>電子マネーを利用しない理由</vt:lpstr>
      <vt:lpstr>電子マネーの利用場所</vt:lpstr>
      <vt:lpstr>買い物で多く使用してもらうことへの課題と提言</vt:lpstr>
      <vt:lpstr>まとめ</vt:lpstr>
      <vt:lpstr>参考文献</vt:lpstr>
      <vt:lpstr>参考ホームページ</vt:lpstr>
    </vt:vector>
  </TitlesOfParts>
  <Company>名古屋市立大学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交通系ＩＣカードがもたらす影響</dc:title>
  <dc:creator>Administrator</dc:creator>
  <cp:lastModifiedBy>名古屋市立大学</cp:lastModifiedBy>
  <cp:revision>88</cp:revision>
  <dcterms:created xsi:type="dcterms:W3CDTF">2011-11-07T07:30:18Z</dcterms:created>
  <dcterms:modified xsi:type="dcterms:W3CDTF">2011-11-18T07:06:12Z</dcterms:modified>
</cp:coreProperties>
</file>