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gif" ContentType="image/gif"/>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2"/>
  </p:notesMasterIdLst>
  <p:sldIdLst>
    <p:sldId id="256" r:id="rId3"/>
    <p:sldId id="257" r:id="rId4"/>
    <p:sldId id="301" r:id="rId5"/>
    <p:sldId id="263" r:id="rId6"/>
    <p:sldId id="268" r:id="rId7"/>
    <p:sldId id="302" r:id="rId8"/>
    <p:sldId id="303" r:id="rId9"/>
    <p:sldId id="304" r:id="rId10"/>
    <p:sldId id="316" r:id="rId11"/>
    <p:sldId id="313" r:id="rId12"/>
    <p:sldId id="310" r:id="rId13"/>
    <p:sldId id="317" r:id="rId14"/>
    <p:sldId id="299" r:id="rId15"/>
    <p:sldId id="311" r:id="rId16"/>
    <p:sldId id="318" r:id="rId17"/>
    <p:sldId id="319" r:id="rId18"/>
    <p:sldId id="323" r:id="rId19"/>
    <p:sldId id="320" r:id="rId20"/>
    <p:sldId id="321" r:id="rId21"/>
    <p:sldId id="322" r:id="rId22"/>
    <p:sldId id="324" r:id="rId23"/>
    <p:sldId id="312" r:id="rId24"/>
    <p:sldId id="325" r:id="rId25"/>
    <p:sldId id="326" r:id="rId26"/>
    <p:sldId id="327" r:id="rId27"/>
    <p:sldId id="329" r:id="rId28"/>
    <p:sldId id="330" r:id="rId29"/>
    <p:sldId id="258" r:id="rId30"/>
    <p:sldId id="264" r:id="rId31"/>
  </p:sldIdLst>
  <p:sldSz cx="9144000" cy="6858000" type="screen4x3"/>
  <p:notesSz cx="7104063" cy="102346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67" autoAdjust="0"/>
  </p:normalViewPr>
  <p:slideViewPr>
    <p:cSldViewPr>
      <p:cViewPr>
        <p:scale>
          <a:sx n="70" d="100"/>
          <a:sy n="70" d="100"/>
        </p:scale>
        <p:origin x="-1158" y="-2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___1.xlsx"/></Relationships>
</file>

<file path=ppt/charts/chart1.xml><?xml version="1.0" encoding="utf-8"?>
<c:chartSpace xmlns:c="http://schemas.openxmlformats.org/drawingml/2006/chart" xmlns:a="http://schemas.openxmlformats.org/drawingml/2006/main" xmlns:r="http://schemas.openxmlformats.org/officeDocument/2006/relationships">
  <c:lang val="ja-JP"/>
  <c:chart>
    <c:title>
      <c:layout/>
    </c:title>
    <c:plotArea>
      <c:layout/>
      <c:barChart>
        <c:barDir val="col"/>
        <c:grouping val="clustered"/>
        <c:ser>
          <c:idx val="0"/>
          <c:order val="0"/>
          <c:tx>
            <c:strRef>
              <c:f>Sheet1!$B$1:$B$1</c:f>
              <c:strCache>
                <c:ptCount val="1"/>
                <c:pt idx="0">
                  <c:v>2009年東南アジア 名目GDPランキング（億ドル）</c:v>
                </c:pt>
              </c:strCache>
            </c:strRef>
          </c:tx>
          <c:cat>
            <c:strRef>
              <c:f>Sheet1!$A$2:$A$12</c:f>
              <c:strCache>
                <c:ptCount val="11"/>
                <c:pt idx="0">
                  <c:v>インドネシア</c:v>
                </c:pt>
                <c:pt idx="1">
                  <c:v>タイ</c:v>
                </c:pt>
                <c:pt idx="2">
                  <c:v>マレーシア</c:v>
                </c:pt>
                <c:pt idx="3">
                  <c:v>シンガポール</c:v>
                </c:pt>
                <c:pt idx="4">
                  <c:v>フィリピン</c:v>
                </c:pt>
                <c:pt idx="5">
                  <c:v>ベトナム</c:v>
                </c:pt>
                <c:pt idx="6">
                  <c:v>ミャンマー</c:v>
                </c:pt>
                <c:pt idx="7">
                  <c:v>カンボジア</c:v>
                </c:pt>
                <c:pt idx="8">
                  <c:v>ブルネイ</c:v>
                </c:pt>
                <c:pt idx="9">
                  <c:v>ラオス</c:v>
                </c:pt>
                <c:pt idx="10">
                  <c:v>東ティモール</c:v>
                </c:pt>
              </c:strCache>
            </c:strRef>
          </c:cat>
          <c:val>
            <c:numRef>
              <c:f>Sheet1!$B$2:$B$12</c:f>
              <c:numCache>
                <c:formatCode>#,##0</c:formatCode>
                <c:ptCount val="11"/>
                <c:pt idx="0">
                  <c:v>5394</c:v>
                </c:pt>
                <c:pt idx="1">
                  <c:v>2639</c:v>
                </c:pt>
                <c:pt idx="2">
                  <c:v>1915</c:v>
                </c:pt>
                <c:pt idx="3">
                  <c:v>1771</c:v>
                </c:pt>
                <c:pt idx="4">
                  <c:v>1610</c:v>
                </c:pt>
                <c:pt idx="5" formatCode="General">
                  <c:v>924</c:v>
                </c:pt>
                <c:pt idx="6" formatCode="General">
                  <c:v>276</c:v>
                </c:pt>
                <c:pt idx="7" formatCode="General">
                  <c:v>108</c:v>
                </c:pt>
                <c:pt idx="8" formatCode="General">
                  <c:v>105</c:v>
                </c:pt>
                <c:pt idx="9" formatCode="General">
                  <c:v>56</c:v>
                </c:pt>
                <c:pt idx="10" formatCode="General">
                  <c:v>6</c:v>
                </c:pt>
              </c:numCache>
            </c:numRef>
          </c:val>
        </c:ser>
        <c:axId val="86004096"/>
        <c:axId val="86005632"/>
      </c:barChart>
      <c:catAx>
        <c:axId val="86004096"/>
        <c:scaling>
          <c:orientation val="minMax"/>
        </c:scaling>
        <c:axPos val="b"/>
        <c:numFmt formatCode="General" sourceLinked="1"/>
        <c:tickLblPos val="nextTo"/>
        <c:crossAx val="86005632"/>
        <c:crosses val="autoZero"/>
        <c:auto val="1"/>
        <c:lblAlgn val="ctr"/>
        <c:lblOffset val="100"/>
      </c:catAx>
      <c:valAx>
        <c:axId val="86005632"/>
        <c:scaling>
          <c:orientation val="minMax"/>
        </c:scaling>
        <c:axPos val="l"/>
        <c:majorGridlines/>
        <c:numFmt formatCode="#,##0" sourceLinked="1"/>
        <c:tickLblPos val="nextTo"/>
        <c:crossAx val="86004096"/>
        <c:crosses val="autoZero"/>
        <c:crossBetween val="between"/>
      </c:valAx>
    </c:plotArea>
    <c:plotVisOnly val="1"/>
  </c:chart>
  <c:txPr>
    <a:bodyPr/>
    <a:lstStyle/>
    <a:p>
      <a:pPr>
        <a:defRPr sz="1800"/>
      </a:pPr>
      <a:endParaRPr lang="ja-JP"/>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8427" cy="511731"/>
          </a:xfrm>
          <a:prstGeom prst="rect">
            <a:avLst/>
          </a:prstGeom>
        </p:spPr>
        <p:txBody>
          <a:bodyPr vert="horz" lIns="99075" tIns="49538" rIns="99075" bIns="49538" rtlCol="0"/>
          <a:lstStyle>
            <a:lvl1pPr algn="l" fontAlgn="auto">
              <a:spcBef>
                <a:spcPts val="0"/>
              </a:spcBef>
              <a:spcAft>
                <a:spcPts val="0"/>
              </a:spcAft>
              <a:defRPr sz="13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4023992" y="0"/>
            <a:ext cx="3078427" cy="511731"/>
          </a:xfrm>
          <a:prstGeom prst="rect">
            <a:avLst/>
          </a:prstGeom>
        </p:spPr>
        <p:txBody>
          <a:bodyPr vert="horz" lIns="99075" tIns="49538" rIns="99075" bIns="49538" rtlCol="0"/>
          <a:lstStyle>
            <a:lvl1pPr algn="r" fontAlgn="auto">
              <a:spcBef>
                <a:spcPts val="0"/>
              </a:spcBef>
              <a:spcAft>
                <a:spcPts val="0"/>
              </a:spcAft>
              <a:defRPr sz="1300" smtClean="0">
                <a:latin typeface="+mn-lt"/>
                <a:ea typeface="+mn-ea"/>
              </a:defRPr>
            </a:lvl1pPr>
          </a:lstStyle>
          <a:p>
            <a:pPr>
              <a:defRPr/>
            </a:pPr>
            <a:fld id="{AAE1A8FB-2C2D-4F6E-96C2-CEA858519FB1}" type="datetimeFigureOut">
              <a:rPr lang="ja-JP" altLang="en-US"/>
              <a:pPr>
                <a:defRPr/>
              </a:pPr>
              <a:t>2011/11/11</a:t>
            </a:fld>
            <a:endParaRPr lang="ja-JP" altLang="en-US"/>
          </a:p>
        </p:txBody>
      </p:sp>
      <p:sp>
        <p:nvSpPr>
          <p:cNvPr id="4" name="スライド イメージ プレースホルダ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pPr lvl="0"/>
            <a:endParaRPr lang="ja-JP" altLang="en-US" noProof="0"/>
          </a:p>
        </p:txBody>
      </p:sp>
      <p:sp>
        <p:nvSpPr>
          <p:cNvPr id="5" name="ノート プレースホルダ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fontAlgn="auto">
              <a:spcBef>
                <a:spcPts val="0"/>
              </a:spcBef>
              <a:spcAft>
                <a:spcPts val="0"/>
              </a:spcAft>
              <a:defRPr sz="13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fontAlgn="auto">
              <a:spcBef>
                <a:spcPts val="0"/>
              </a:spcBef>
              <a:spcAft>
                <a:spcPts val="0"/>
              </a:spcAft>
              <a:defRPr sz="1300" smtClean="0">
                <a:latin typeface="+mn-lt"/>
                <a:ea typeface="+mn-ea"/>
              </a:defRPr>
            </a:lvl1pPr>
          </a:lstStyle>
          <a:p>
            <a:pPr>
              <a:defRPr/>
            </a:pPr>
            <a:fld id="{08D6D823-FD81-4E17-9DF4-93516890D614}"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lnSpcReduction="20000"/>
          </a:bodyPr>
          <a:lstStyle/>
          <a:p>
            <a:r>
              <a:rPr kumimoji="1" lang="ja-JP" altLang="en-US" dirty="0" smtClean="0"/>
              <a:t>現在の教育の質に大きな影響を与えているのが、ポルポト政権による大量虐殺で</a:t>
            </a:r>
          </a:p>
          <a:p>
            <a:r>
              <a:rPr kumimoji="1" lang="ja-JP" altLang="en-US" dirty="0" smtClean="0"/>
              <a:t>す。</a:t>
            </a:r>
            <a:r>
              <a:rPr kumimoji="1" lang="en-US" altLang="ja-JP" dirty="0" smtClean="0"/>
              <a:t>1975 </a:t>
            </a:r>
            <a:r>
              <a:rPr kumimoji="1" lang="ja-JP" altLang="en-US" dirty="0" smtClean="0"/>
              <a:t>年、ポルポト率いる共産主義団体「クメールルージュ」が政権をとり、原始共</a:t>
            </a:r>
          </a:p>
          <a:p>
            <a:r>
              <a:rPr kumimoji="1" lang="ja-JP" altLang="en-US" dirty="0" smtClean="0"/>
              <a:t>産主義社会を目指し、共産革命を推し進めました。その際、革命の邪魔になるとして、</a:t>
            </a:r>
          </a:p>
          <a:p>
            <a:r>
              <a:rPr kumimoji="1" lang="ja-JP" altLang="en-US" dirty="0" smtClean="0"/>
              <a:t>知識人、資本家などを中心に、約 </a:t>
            </a:r>
            <a:r>
              <a:rPr kumimoji="1" lang="en-US" altLang="ja-JP" dirty="0" smtClean="0"/>
              <a:t>170 </a:t>
            </a:r>
            <a:r>
              <a:rPr kumimoji="1" lang="ja-JP" altLang="en-US" dirty="0" smtClean="0"/>
              <a:t>万人がクメールルージュによって虐殺されまし</a:t>
            </a:r>
          </a:p>
          <a:p>
            <a:r>
              <a:rPr kumimoji="1" lang="ja-JP" altLang="en-US" dirty="0" smtClean="0"/>
              <a:t>た。ポルポト政権崩壊の </a:t>
            </a:r>
            <a:r>
              <a:rPr kumimoji="1" lang="en-US" altLang="ja-JP" dirty="0" smtClean="0"/>
              <a:t>1979 </a:t>
            </a:r>
            <a:r>
              <a:rPr kumimoji="1" lang="ja-JP" altLang="en-US" dirty="0" smtClean="0"/>
              <a:t>年までのわずか </a:t>
            </a:r>
            <a:r>
              <a:rPr kumimoji="1" lang="en-US" altLang="ja-JP" dirty="0" smtClean="0"/>
              <a:t>4 </a:t>
            </a:r>
            <a:r>
              <a:rPr kumimoji="1" lang="ja-JP" altLang="en-US" dirty="0" smtClean="0"/>
              <a:t>年間で、人口の </a:t>
            </a:r>
            <a:r>
              <a:rPr kumimoji="1" lang="en-US" altLang="ja-JP" dirty="0" smtClean="0"/>
              <a:t>10 </a:t>
            </a:r>
            <a:r>
              <a:rPr kumimoji="1" lang="ja-JP" altLang="en-US" dirty="0" smtClean="0"/>
              <a:t>分の </a:t>
            </a:r>
            <a:r>
              <a:rPr kumimoji="1" lang="en-US" altLang="ja-JP" dirty="0" smtClean="0"/>
              <a:t>1 </a:t>
            </a:r>
            <a:r>
              <a:rPr kumimoji="1" lang="ja-JP" altLang="en-US" dirty="0" smtClean="0"/>
              <a:t>以上の人</a:t>
            </a:r>
          </a:p>
          <a:p>
            <a:r>
              <a:rPr kumimoji="1" lang="ja-JP" altLang="en-US" dirty="0" smtClean="0"/>
              <a:t>が、知識層を中心に殺されてしまったのです。</a:t>
            </a:r>
          </a:p>
          <a:p>
            <a:r>
              <a:rPr kumimoji="1" lang="ja-JP" altLang="en-US" dirty="0" smtClean="0"/>
              <a:t>教育問題</a:t>
            </a:r>
          </a:p>
          <a:p>
            <a:r>
              <a:rPr kumimoji="1" lang="ja-JP" altLang="en-US" dirty="0" smtClean="0"/>
              <a:t>ポルポトの革命で知識層の崩壊したカンボジアは、</a:t>
            </a:r>
            <a:r>
              <a:rPr kumimoji="1" lang="en-US" altLang="ja-JP" dirty="0" smtClean="0"/>
              <a:t>30 </a:t>
            </a:r>
            <a:r>
              <a:rPr kumimoji="1" lang="ja-JP" altLang="en-US" dirty="0" smtClean="0"/>
              <a:t>年経った現在でも様々な教</a:t>
            </a:r>
          </a:p>
          <a:p>
            <a:r>
              <a:rPr kumimoji="1" lang="ja-JP" altLang="en-US" dirty="0" smtClean="0"/>
              <a:t>育問題に悩まされています。半分以上の子どもたちは、小学校を卒業できず、大学で</a:t>
            </a:r>
          </a:p>
          <a:p>
            <a:r>
              <a:rPr kumimoji="1" lang="ja-JP" altLang="en-US" dirty="0" smtClean="0"/>
              <a:t>教育を受けられるのは、全体のわずか５％です。（図１）教師もポルポト政権の虐殺の対象となったため、カンボジアでは今なお教師不足</a:t>
            </a:r>
          </a:p>
          <a:p>
            <a:r>
              <a:rPr kumimoji="1" lang="ja-JP" altLang="en-US" dirty="0" smtClean="0"/>
              <a:t>が深刻で、教師対生徒の比率が </a:t>
            </a:r>
            <a:r>
              <a:rPr kumimoji="1" lang="en-US" altLang="ja-JP" dirty="0" smtClean="0"/>
              <a:t>1 </a:t>
            </a:r>
            <a:r>
              <a:rPr kumimoji="1" lang="ja-JP" altLang="en-US" dirty="0" smtClean="0"/>
              <a:t>対 </a:t>
            </a:r>
            <a:r>
              <a:rPr kumimoji="1" lang="en-US" altLang="ja-JP" dirty="0" smtClean="0"/>
              <a:t>50 </a:t>
            </a:r>
            <a:r>
              <a:rPr kumimoji="1" lang="ja-JP" altLang="en-US" dirty="0" smtClean="0"/>
              <a:t>と推測されています。日本では小中 </a:t>
            </a:r>
            <a:r>
              <a:rPr kumimoji="1" lang="en-US" altLang="ja-JP" dirty="0" smtClean="0"/>
              <a:t>1 </a:t>
            </a:r>
            <a:r>
              <a:rPr kumimoji="1" lang="ja-JP" altLang="en-US" dirty="0" smtClean="0"/>
              <a:t>対 </a:t>
            </a:r>
            <a:r>
              <a:rPr kumimoji="1" lang="en-US" altLang="ja-JP" dirty="0" smtClean="0"/>
              <a:t>17</a:t>
            </a:r>
            <a:r>
              <a:rPr kumimoji="1" lang="ja-JP" altLang="en-US" dirty="0" err="1" smtClean="0"/>
              <a:t>、</a:t>
            </a:r>
            <a:endParaRPr kumimoji="1" lang="ja-JP" altLang="en-US" dirty="0" smtClean="0"/>
          </a:p>
          <a:p>
            <a:r>
              <a:rPr kumimoji="1" lang="ja-JP" altLang="en-US" dirty="0" smtClean="0"/>
              <a:t>大学でさえ </a:t>
            </a:r>
            <a:r>
              <a:rPr kumimoji="1" lang="en-US" altLang="ja-JP" dirty="0" smtClean="0"/>
              <a:t>1 </a:t>
            </a:r>
            <a:r>
              <a:rPr kumimoji="1" lang="ja-JP" altLang="en-US" dirty="0" smtClean="0"/>
              <a:t>対 </a:t>
            </a:r>
            <a:r>
              <a:rPr kumimoji="1" lang="en-US" altLang="ja-JP" dirty="0" smtClean="0"/>
              <a:t>20 </a:t>
            </a:r>
            <a:r>
              <a:rPr kumimoji="1" lang="ja-JP" altLang="en-US" dirty="0" smtClean="0"/>
              <a:t>とされており、その差は歴然としています。</a:t>
            </a:r>
          </a:p>
          <a:p>
            <a:r>
              <a:rPr kumimoji="1" lang="ja-JP" altLang="en-US" dirty="0" smtClean="0"/>
              <a:t>教師数が足りていないのに加え、教師のレベルも問題視されています。カンボジア</a:t>
            </a:r>
          </a:p>
          <a:p>
            <a:r>
              <a:rPr kumimoji="1" lang="ja-JP" altLang="en-US" dirty="0" smtClean="0"/>
              <a:t>の教師のうち６０％以上が中卒以下、中には小卒で教師として働いているという人も</a:t>
            </a:r>
          </a:p>
          <a:p>
            <a:r>
              <a:rPr kumimoji="1" lang="ja-JP" altLang="en-US" dirty="0" smtClean="0"/>
              <a:t>います。</a:t>
            </a:r>
            <a:endParaRPr kumimoji="1" lang="en-US" altLang="ja-JP" dirty="0" smtClean="0"/>
          </a:p>
          <a:p>
            <a:endParaRPr kumimoji="1" lang="en-US" altLang="ja-JP" dirty="0" smtClean="0"/>
          </a:p>
          <a:p>
            <a:r>
              <a:rPr lang="ja-JP" altLang="en-US" sz="1300" dirty="0" smtClean="0"/>
              <a:t>カンボジアでは</a:t>
            </a:r>
            <a:r>
              <a:rPr lang="en-US" altLang="ja-JP" sz="1300" dirty="0" smtClean="0"/>
              <a:t>1960</a:t>
            </a:r>
            <a:r>
              <a:rPr lang="ja-JP" altLang="en-US" sz="1300" dirty="0" smtClean="0"/>
              <a:t>年代にベトナム戦争が激化し始めた頃、アメリカ軍特殊部隊がカンボジア領内に地雷を埋めたのが地雷敷設の最初だとされています。その後</a:t>
            </a:r>
            <a:r>
              <a:rPr lang="en-US" altLang="ja-JP" sz="1300" dirty="0" smtClean="0"/>
              <a:t>1979</a:t>
            </a:r>
            <a:r>
              <a:rPr lang="ja-JP" altLang="en-US" sz="1300" dirty="0" smtClean="0"/>
              <a:t>年にベトナム軍が侵攻して以来、</a:t>
            </a:r>
            <a:r>
              <a:rPr lang="en-US" altLang="ja-JP" sz="1300" dirty="0" smtClean="0"/>
              <a:t>10</a:t>
            </a:r>
            <a:r>
              <a:rPr lang="ja-JP" altLang="en-US" sz="1300" dirty="0" smtClean="0"/>
              <a:t>年の間に数百万個の地雷がベトナム軍やカンボジアの紛争</a:t>
            </a:r>
            <a:r>
              <a:rPr lang="en-US" altLang="ja-JP" sz="1300" dirty="0" smtClean="0"/>
              <a:t>4</a:t>
            </a:r>
            <a:r>
              <a:rPr lang="ja-JP" altLang="en-US" sz="1300" dirty="0" smtClean="0"/>
              <a:t>派によって埋められました。これらの地雷は街や村、軍事施設、物資の供給路を守るために使われました。さらにベトナム軍が</a:t>
            </a:r>
            <a:r>
              <a:rPr lang="en-US" altLang="ja-JP" sz="1300" dirty="0" smtClean="0"/>
              <a:t>1989</a:t>
            </a:r>
            <a:r>
              <a:rPr lang="ja-JP" altLang="en-US" sz="1300" dirty="0" smtClean="0"/>
              <a:t>年に撤退した後、カンボジア政府軍と</a:t>
            </a:r>
            <a:r>
              <a:rPr lang="en-US" altLang="ja-JP" sz="1300" dirty="0" smtClean="0"/>
              <a:t>3</a:t>
            </a:r>
            <a:r>
              <a:rPr lang="ja-JP" altLang="en-US" sz="1300" dirty="0" smtClean="0"/>
              <a:t>派連合（ポル・ポト派、シハヌーク派、ソン・サン派）がどちらも地雷を大量に敷設しました。地雷は通常の列や帯状に埋められることは少なく、また戦闘の前線は常に変化し、どこに埋められているか全く分からない状態となっています。</a:t>
            </a:r>
            <a:endParaRPr kumimoji="1" lang="ja-JP" altLang="en-US" dirty="0"/>
          </a:p>
        </p:txBody>
      </p:sp>
      <p:sp>
        <p:nvSpPr>
          <p:cNvPr id="4" name="スライド番号プレースホルダ 3"/>
          <p:cNvSpPr>
            <a:spLocks noGrp="1"/>
          </p:cNvSpPr>
          <p:nvPr>
            <p:ph type="sldNum" sz="quarter" idx="10"/>
          </p:nvPr>
        </p:nvSpPr>
        <p:spPr/>
        <p:txBody>
          <a:bodyPr/>
          <a:lstStyle/>
          <a:p>
            <a:fld id="{5023CCD3-3463-4D60-9F9E-F2B5C86A2D99}" type="slidenum">
              <a:rPr kumimoji="1" lang="ja-JP" altLang="en-US" smtClean="0"/>
              <a:pPr/>
              <a:t>8</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43264-C65B-4AA0-817E-71FC5EA4A22B}" type="slidenum">
              <a:rPr lang="en-US" altLang="ja-JP"/>
              <a:pPr/>
              <a:t>10</a:t>
            </a:fld>
            <a:endParaRPr lang="en-US" altLang="ja-JP"/>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altLang="ja-JP" dirty="0" smtClean="0"/>
              <a:t>2010</a:t>
            </a:r>
            <a:r>
              <a:rPr lang="ja-JP" altLang="en-US" dirty="0"/>
              <a:t>年の国際観光</a:t>
            </a:r>
            <a:r>
              <a:rPr lang="ja-JP" altLang="en-US" dirty="0" smtClean="0"/>
              <a:t>収入アジアでのランキング</a:t>
            </a:r>
            <a:r>
              <a:rPr lang="ja-JP" altLang="en-US" dirty="0"/>
              <a:t>　カンボジアは</a:t>
            </a:r>
            <a:r>
              <a:rPr lang="en-US" altLang="ja-JP" dirty="0"/>
              <a:t>10</a:t>
            </a:r>
            <a:r>
              <a:rPr lang="ja-JP" altLang="en-US" dirty="0"/>
              <a:t>％を超えて断トツの</a:t>
            </a:r>
            <a:r>
              <a:rPr lang="en-US" altLang="ja-JP" dirty="0"/>
              <a:t>1</a:t>
            </a:r>
            <a:r>
              <a:rPr lang="ja-JP" altLang="en-US" dirty="0" smtClean="0"/>
              <a:t>位</a:t>
            </a:r>
            <a:endParaRPr lang="en-US" altLang="ja-JP" dirty="0" smtClean="0"/>
          </a:p>
          <a:p>
            <a:pPr defTabSz="990752">
              <a:defRPr/>
            </a:pPr>
            <a:r>
              <a:rPr lang="ja-JP" altLang="en-US" dirty="0" smtClean="0"/>
              <a:t>カンボジアへの訪問者の</a:t>
            </a:r>
            <a:r>
              <a:rPr lang="en-US" altLang="ja-JP" dirty="0" smtClean="0"/>
              <a:t>90</a:t>
            </a:r>
            <a:r>
              <a:rPr lang="ja-JP" altLang="en-US" dirty="0" smtClean="0"/>
              <a:t>％が観光目的 、香港、台湾、韓国以外の訪日外国人はビジネス目的</a:t>
            </a:r>
            <a:endParaRPr lang="ja-JP" altLang="en-US" dirty="0"/>
          </a:p>
          <a:p>
            <a:r>
              <a:rPr lang="ja-JP" altLang="en-US" dirty="0"/>
              <a:t> </a:t>
            </a:r>
            <a:r>
              <a:rPr lang="en-US" altLang="ja-JP" dirty="0"/>
              <a:t>2</a:t>
            </a:r>
            <a:r>
              <a:rPr lang="ja-JP" altLang="en-US" dirty="0"/>
              <a:t>位はいずれも</a:t>
            </a:r>
            <a:r>
              <a:rPr lang="en-US" altLang="ja-JP" dirty="0"/>
              <a:t>9</a:t>
            </a:r>
            <a:r>
              <a:rPr lang="ja-JP" altLang="en-US" dirty="0" err="1"/>
              <a:t>．</a:t>
            </a:r>
            <a:r>
              <a:rPr lang="en-US" altLang="ja-JP" dirty="0"/>
              <a:t>5</a:t>
            </a:r>
            <a:r>
              <a:rPr lang="ja-JP" altLang="en-US" dirty="0"/>
              <a:t>％のマレーシアと香港。</a:t>
            </a:r>
            <a:r>
              <a:rPr lang="en-US" altLang="ja-JP" dirty="0"/>
              <a:t>4</a:t>
            </a:r>
            <a:r>
              <a:rPr lang="ja-JP" altLang="en-US" dirty="0"/>
              <a:t>位から</a:t>
            </a:r>
            <a:r>
              <a:rPr lang="en-US" altLang="ja-JP" dirty="0"/>
              <a:t>10</a:t>
            </a:r>
            <a:r>
              <a:rPr lang="ja-JP" altLang="en-US" dirty="0"/>
              <a:t>位は、タイ（</a:t>
            </a:r>
            <a:r>
              <a:rPr lang="en-US" altLang="ja-JP" dirty="0"/>
              <a:t>8</a:t>
            </a:r>
            <a:r>
              <a:rPr lang="ja-JP" altLang="en-US" dirty="0" err="1"/>
              <a:t>．</a:t>
            </a:r>
            <a:r>
              <a:rPr lang="en-US" altLang="ja-JP" dirty="0"/>
              <a:t>4</a:t>
            </a:r>
            <a:r>
              <a:rPr lang="ja-JP" altLang="en-US" dirty="0"/>
              <a:t>％）、シンガポール（</a:t>
            </a:r>
            <a:r>
              <a:rPr lang="en-US" altLang="ja-JP" dirty="0"/>
              <a:t>5</a:t>
            </a:r>
            <a:r>
              <a:rPr lang="ja-JP" altLang="en-US" dirty="0" err="1"/>
              <a:t>．</a:t>
            </a:r>
            <a:r>
              <a:rPr lang="en-US" altLang="ja-JP" dirty="0"/>
              <a:t>8</a:t>
            </a:r>
            <a:r>
              <a:rPr lang="ja-JP" altLang="en-US" dirty="0"/>
              <a:t>％）、ラオス（</a:t>
            </a:r>
            <a:r>
              <a:rPr lang="en-US" altLang="ja-JP" dirty="0"/>
              <a:t>5</a:t>
            </a:r>
            <a:r>
              <a:rPr lang="ja-JP" altLang="en-US" dirty="0" err="1"/>
              <a:t>．</a:t>
            </a:r>
            <a:r>
              <a:rPr lang="en-US" altLang="ja-JP" dirty="0"/>
              <a:t>3</a:t>
            </a:r>
            <a:r>
              <a:rPr lang="ja-JP" altLang="en-US" dirty="0"/>
              <a:t>％）、ニュージーランド（</a:t>
            </a:r>
            <a:r>
              <a:rPr lang="en-US" altLang="ja-JP" dirty="0"/>
              <a:t>4</a:t>
            </a:r>
            <a:r>
              <a:rPr lang="ja-JP" altLang="en-US" dirty="0" err="1"/>
              <a:t>．</a:t>
            </a:r>
            <a:r>
              <a:rPr lang="en-US" altLang="ja-JP" dirty="0"/>
              <a:t>0</a:t>
            </a:r>
            <a:r>
              <a:rPr lang="ja-JP" altLang="en-US" dirty="0"/>
              <a:t>％）、フィリピン（</a:t>
            </a:r>
            <a:r>
              <a:rPr lang="en-US" altLang="ja-JP" dirty="0"/>
              <a:t>3</a:t>
            </a:r>
            <a:r>
              <a:rPr lang="ja-JP" altLang="en-US" dirty="0" err="1"/>
              <a:t>．</a:t>
            </a:r>
            <a:r>
              <a:rPr lang="en-US" altLang="ja-JP" dirty="0"/>
              <a:t>0</a:t>
            </a:r>
            <a:r>
              <a:rPr lang="ja-JP" altLang="en-US" dirty="0"/>
              <a:t>％）、インドネシア（</a:t>
            </a:r>
            <a:r>
              <a:rPr lang="en-US" altLang="ja-JP" dirty="0"/>
              <a:t>1</a:t>
            </a:r>
            <a:r>
              <a:rPr lang="ja-JP" altLang="en-US" dirty="0" err="1"/>
              <a:t>．</a:t>
            </a:r>
            <a:r>
              <a:rPr lang="en-US" altLang="ja-JP" dirty="0"/>
              <a:t>6</a:t>
            </a:r>
            <a:r>
              <a:rPr lang="ja-JP" altLang="en-US" dirty="0"/>
              <a:t>％）、韓国（</a:t>
            </a:r>
            <a:r>
              <a:rPr lang="en-US" altLang="ja-JP" dirty="0"/>
              <a:t>1</a:t>
            </a:r>
            <a:r>
              <a:rPr lang="ja-JP" altLang="en-US" dirty="0" err="1"/>
              <a:t>．</a:t>
            </a:r>
            <a:r>
              <a:rPr lang="en-US" altLang="ja-JP" dirty="0"/>
              <a:t>4</a:t>
            </a:r>
            <a:r>
              <a:rPr lang="ja-JP" altLang="en-US" dirty="0"/>
              <a:t>％） </a:t>
            </a:r>
          </a:p>
          <a:p>
            <a:endParaRPr lang="ja-JP" altLang="en-US" dirty="0"/>
          </a:p>
          <a:p>
            <a:r>
              <a:rPr lang="ja-JP" altLang="en-US" dirty="0"/>
              <a:t>就業人口の約</a:t>
            </a:r>
            <a:r>
              <a:rPr lang="en-US" altLang="ja-JP" dirty="0"/>
              <a:t>8</a:t>
            </a:r>
            <a:r>
              <a:rPr lang="ja-JP" altLang="en-US" dirty="0"/>
              <a:t>割が農業に従事している</a:t>
            </a:r>
            <a:r>
              <a:rPr lang="en-US" altLang="ja-JP" dirty="0"/>
              <a:t>(</a:t>
            </a:r>
            <a:r>
              <a:rPr lang="ja-JP" altLang="en-US" dirty="0"/>
              <a:t>国土は日本の半分</a:t>
            </a:r>
            <a:r>
              <a:rPr lang="en-US" altLang="ja-JP" dirty="0"/>
              <a:t>)</a:t>
            </a:r>
          </a:p>
          <a:p>
            <a:r>
              <a:rPr lang="ja-JP" altLang="en-US" dirty="0"/>
              <a:t>他の東南アジア諸国に比べ、工業化に遅れ</a:t>
            </a:r>
          </a:p>
          <a:p>
            <a:r>
              <a:rPr lang="ja-JP" altLang="en-US" dirty="0"/>
              <a:t>ナイキ、アディダス、</a:t>
            </a:r>
            <a:r>
              <a:rPr lang="en-US" altLang="ja-JP" dirty="0"/>
              <a:t>GAP</a:t>
            </a:r>
            <a:r>
              <a:rPr lang="ja-JP" altLang="en-US" dirty="0"/>
              <a:t>などのブランド品を米国向けに生産していた香港、台湾、中国、韓国系企業の生産シフト により最大</a:t>
            </a:r>
            <a:r>
              <a:rPr lang="ja-JP" altLang="en-US" dirty="0" smtClean="0"/>
              <a:t>の製造業</a:t>
            </a:r>
            <a:r>
              <a:rPr lang="ja-JP" altLang="en-US" dirty="0"/>
              <a:t>は繊維産業</a:t>
            </a:r>
          </a:p>
          <a:p>
            <a:endParaRPr lang="en-US" altLang="ja-JP"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584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dirty="0" smtClean="0"/>
          </a:p>
        </p:txBody>
      </p:sp>
      <p:sp>
        <p:nvSpPr>
          <p:cNvPr id="35843"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1F2107-94D1-4A86-A3FC-5F2409DF2F43}" type="slidenum">
              <a:rPr lang="ja-JP" altLang="en-US"/>
              <a:pPr fontAlgn="base">
                <a:spcBef>
                  <a:spcPct val="0"/>
                </a:spcBef>
                <a:spcAft>
                  <a:spcPct val="0"/>
                </a:spcAft>
              </a:pPr>
              <a:t>11</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993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39939"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05F6E8-F375-4512-9FC3-78A4D00C301F}" type="slidenum">
              <a:rPr lang="ja-JP" altLang="en-US"/>
              <a:pPr fontAlgn="base">
                <a:spcBef>
                  <a:spcPct val="0"/>
                </a:spcBef>
                <a:spcAft>
                  <a:spcPct val="0"/>
                </a:spcAft>
              </a:pPr>
              <a:t>14</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789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dirty="0" smtClean="0"/>
              <a:t>カンボジアの雨季はインフラ整備の影響もあり、大変です！</a:t>
            </a:r>
            <a:endParaRPr lang="en-US" altLang="ja-JP" dirty="0" smtClean="0"/>
          </a:p>
          <a:p>
            <a:pPr>
              <a:spcBef>
                <a:spcPct val="0"/>
              </a:spcBef>
            </a:pPr>
            <a:r>
              <a:rPr lang="ja-JP" altLang="en-US" dirty="0" smtClean="0"/>
              <a:t>水はけが悪く、市街地も水没してしまう程。</a:t>
            </a:r>
            <a:endParaRPr lang="en-US" altLang="ja-JP" dirty="0" smtClean="0"/>
          </a:p>
          <a:p>
            <a:pPr>
              <a:spcBef>
                <a:spcPct val="0"/>
              </a:spcBef>
            </a:pPr>
            <a:r>
              <a:rPr lang="ja-JP" altLang="en-US" dirty="0" smtClean="0"/>
              <a:t>特に、トンレサップ湖は雨季には乾季の倍ほどのサイズになってしまうため、</a:t>
            </a:r>
            <a:endParaRPr lang="en-US" altLang="ja-JP" dirty="0" smtClean="0"/>
          </a:p>
          <a:p>
            <a:pPr>
              <a:spcBef>
                <a:spcPct val="0"/>
              </a:spcBef>
            </a:pPr>
            <a:r>
              <a:rPr lang="ja-JP" altLang="en-US" dirty="0" smtClean="0"/>
              <a:t>水没する地域の住居、学校、寺院などは全て高床式で、</a:t>
            </a:r>
            <a:endParaRPr lang="en-US" altLang="ja-JP" dirty="0" smtClean="0"/>
          </a:p>
          <a:p>
            <a:pPr>
              <a:spcBef>
                <a:spcPct val="0"/>
              </a:spcBef>
            </a:pPr>
            <a:r>
              <a:rPr lang="ja-JP" altLang="en-US" dirty="0" smtClean="0"/>
              <a:t>雨季にはボートを使って移動します。</a:t>
            </a:r>
            <a:endParaRPr lang="en-US" altLang="ja-JP" dirty="0" smtClean="0"/>
          </a:p>
          <a:p>
            <a:pPr>
              <a:spcBef>
                <a:spcPct val="0"/>
              </a:spcBef>
            </a:pPr>
            <a:endParaRPr lang="en-US" altLang="ja-JP" dirty="0" smtClean="0"/>
          </a:p>
          <a:p>
            <a:pPr>
              <a:spcBef>
                <a:spcPct val="0"/>
              </a:spcBef>
            </a:pPr>
            <a:r>
              <a:rPr lang="ja-JP" altLang="en-US" dirty="0" smtClean="0"/>
              <a:t>ベランダでハンモックにゆられる人が多く、ゆったりした時間がながれていました。</a:t>
            </a:r>
          </a:p>
        </p:txBody>
      </p:sp>
      <p:sp>
        <p:nvSpPr>
          <p:cNvPr id="37891"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571E14-8CD8-49F9-B844-5F68337C458C}" type="slidenum">
              <a:rPr lang="ja-JP" altLang="en-US"/>
              <a:pPr fontAlgn="base">
                <a:spcBef>
                  <a:spcPct val="0"/>
                </a:spcBef>
                <a:spcAft>
                  <a:spcPct val="0"/>
                </a:spcAft>
              </a:pPr>
              <a:t>22</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267948C-E882-432D-9F14-C0733FF11B23}" type="datetime1">
              <a:rPr lang="ja-JP" altLang="en-US" smtClean="0"/>
              <a:pPr>
                <a:defRPr/>
              </a:pPr>
              <a:t>2011/11/11</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935B4908-C2A3-4D86-9AA9-8241B6BD892E}" type="slidenum">
              <a:rPr lang="ja-JP" altLang="en-US"/>
              <a:pPr>
                <a:defRPr/>
              </a:pPr>
              <a:t>&lt;#&gt;</a:t>
            </a:fld>
            <a:endParaRPr lang="ja-JP" altLang="en-US" dirty="0"/>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738455F-84C3-4241-BF16-4D88D9120DE6}" type="datetime1">
              <a:rPr lang="ja-JP" altLang="en-US" smtClean="0"/>
              <a:pPr>
                <a:defRPr/>
              </a:pPr>
              <a:t>2011/11/11</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6C520611-1844-4648-A92D-09C87601AD54}" type="slidenum">
              <a:rPr lang="ja-JP" altLang="en-US"/>
              <a:pPr>
                <a:defRPr/>
              </a:pPr>
              <a:t>&lt;#&gt;</a:t>
            </a:fld>
            <a:endParaRPr lang="ja-JP" altLang="en-US" dirty="0"/>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B35938C-DB10-445A-A291-F0737261C33B}" type="datetime1">
              <a:rPr lang="ja-JP" altLang="en-US" smtClean="0"/>
              <a:pPr>
                <a:defRPr/>
              </a:pPr>
              <a:t>2011/11/11</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42526395-3B75-4FA1-A8EF-91C6EB85AF42}" type="slidenum">
              <a:rPr lang="ja-JP" altLang="en-US"/>
              <a:pPr>
                <a:defRPr/>
              </a:pPr>
              <a:t>&lt;#&gt;</a:t>
            </a:fld>
            <a:endParaRPr lang="ja-JP" altLang="en-US" dirty="0"/>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B42AA44-A548-4B60-B440-0BC199B03F51}" type="datetime1">
              <a:rPr lang="ja-JP" altLang="en-US" smtClean="0"/>
              <a:pPr>
                <a:defRPr/>
              </a:pPr>
              <a:t>2011/11/11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4D87E395-1736-4458-A6BD-D8CBB6C81F54}" type="slidenum">
              <a:rPr lang="ja-JP" altLang="en-US"/>
              <a:pPr>
                <a:defRPr/>
              </a:pPr>
              <a:t>&lt;#&gt;</a:t>
            </a:fld>
            <a:endParaRPr lang="ja-JP" altLang="en-US"/>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35FB304-16AF-4228-9A8F-6246638E333D}" type="datetime1">
              <a:rPr lang="ja-JP" altLang="en-US" smtClean="0"/>
              <a:pPr>
                <a:defRPr/>
              </a:pPr>
              <a:t>2011/11/11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89E44E97-018C-48E0-AF2E-DE4CCBCBA003}" type="slidenum">
              <a:rPr lang="ja-JP" altLang="en-US"/>
              <a:pPr>
                <a:defRPr/>
              </a:pPr>
              <a:t>&lt;#&gt;</a:t>
            </a:fld>
            <a:endParaRPr lang="ja-JP" altLang="en-US"/>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7A84DDA3-0ECB-470A-BF2B-7944826F493E}" type="datetime1">
              <a:rPr lang="ja-JP" altLang="en-US" smtClean="0"/>
              <a:pPr>
                <a:defRPr/>
              </a:pPr>
              <a:t>2011/11/11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F8FD98FD-77FC-42F0-8C32-BD81D45AFE96}" type="slidenum">
              <a:rPr lang="ja-JP" altLang="en-US"/>
              <a:pPr>
                <a:defRPr/>
              </a:pPr>
              <a:t>&lt;#&gt;</a:t>
            </a:fld>
            <a:endParaRPr lang="ja-JP" altLang="en-US"/>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ED09B061-9A59-4883-BA2F-FAD061E40911}" type="datetime1">
              <a:rPr lang="ja-JP" altLang="en-US" smtClean="0"/>
              <a:pPr>
                <a:defRPr/>
              </a:pPr>
              <a:t>2011/11/11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951C3E16-DEA2-4A18-8F33-957438F1F6D0}" type="slidenum">
              <a:rPr lang="ja-JP" altLang="en-US"/>
              <a:pPr>
                <a:defRPr/>
              </a:pPr>
              <a:t>&lt;#&gt;</a:t>
            </a:fld>
            <a:endParaRPr lang="ja-JP" altLang="en-US"/>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05F09EB-8615-4278-8729-1543046579C8}" type="datetime1">
              <a:rPr lang="ja-JP" altLang="en-US" smtClean="0"/>
              <a:pPr>
                <a:defRPr/>
              </a:pPr>
              <a:t>2011/11/11</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9" name="スライド番号プレースホルダ 5"/>
          <p:cNvSpPr>
            <a:spLocks noGrp="1"/>
          </p:cNvSpPr>
          <p:nvPr>
            <p:ph type="sldNum" sz="quarter" idx="12"/>
          </p:nvPr>
        </p:nvSpPr>
        <p:spPr/>
        <p:txBody>
          <a:bodyPr/>
          <a:lstStyle>
            <a:lvl1pPr>
              <a:defRPr/>
            </a:lvl1pPr>
          </a:lstStyle>
          <a:p>
            <a:pPr>
              <a:defRPr/>
            </a:pPr>
            <a:fld id="{03D0ED70-0B83-48E0-A7B0-A69081088B1A}" type="slidenum">
              <a:rPr lang="ja-JP" altLang="en-US"/>
              <a:pPr>
                <a:defRPr/>
              </a:pPr>
              <a:t>&lt;#&gt;</a:t>
            </a:fld>
            <a:endParaRPr lang="ja-JP" altLang="en-US"/>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C004B51A-CE8D-4D42-A1F7-CD8D1D5DF757}" type="datetime1">
              <a:rPr lang="ja-JP" altLang="en-US" smtClean="0"/>
              <a:pPr>
                <a:defRPr/>
              </a:pPr>
              <a:t>2011/11/11</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996DA936-343F-4C43-8FE7-99243190F989}" type="slidenum">
              <a:rPr lang="ja-JP" altLang="en-US"/>
              <a:pPr>
                <a:defRPr/>
              </a:pPr>
              <a:t>&lt;#&gt;</a:t>
            </a:fld>
            <a:endParaRPr lang="ja-JP" altLang="en-US"/>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7312FC55-716D-459A-8040-1B5498990C2F}" type="datetime1">
              <a:rPr lang="ja-JP" altLang="en-US" smtClean="0"/>
              <a:pPr>
                <a:defRPr/>
              </a:pPr>
              <a:t>2011/11/11</a:t>
            </a:fld>
            <a:endParaRPr lang="ja-JP" altLang="en-US"/>
          </a:p>
        </p:txBody>
      </p:sp>
      <p:sp>
        <p:nvSpPr>
          <p:cNvPr id="3" name="フッター プレースホルダ 4"/>
          <p:cNvSpPr>
            <a:spLocks noGrp="1"/>
          </p:cNvSpPr>
          <p:nvPr>
            <p:ph type="ftr" sz="quarter" idx="11"/>
          </p:nvPr>
        </p:nvSpPr>
        <p:spPr/>
        <p:txBody>
          <a:bodyPr/>
          <a:lstStyle>
            <a:lvl1pPr>
              <a:defRPr>
                <a:solidFill>
                  <a:schemeClr val="tx1"/>
                </a:solidFill>
              </a:defRPr>
            </a:lvl1pPr>
          </a:lstStyle>
          <a:p>
            <a:pPr>
              <a:defRPr/>
            </a:pPr>
            <a:r>
              <a:rPr lang="en-US" altLang="ja-JP" dirty="0" smtClean="0"/>
              <a:t>©Nishimura Seminar School of Economics Nagoya University</a:t>
            </a:r>
            <a:endParaRPr lang="ja-JP" altLang="en-US" dirty="0"/>
          </a:p>
        </p:txBody>
      </p:sp>
      <p:sp>
        <p:nvSpPr>
          <p:cNvPr id="4" name="スライド番号プレースホルダ 5"/>
          <p:cNvSpPr>
            <a:spLocks noGrp="1"/>
          </p:cNvSpPr>
          <p:nvPr>
            <p:ph type="sldNum" sz="quarter" idx="12"/>
          </p:nvPr>
        </p:nvSpPr>
        <p:spPr/>
        <p:txBody>
          <a:bodyPr/>
          <a:lstStyle>
            <a:lvl1pPr>
              <a:defRPr/>
            </a:lvl1pPr>
          </a:lstStyle>
          <a:p>
            <a:pPr>
              <a:defRPr/>
            </a:pPr>
            <a:fld id="{8476D045-E7D4-4D5A-924B-3AFFFCC8AED2}" type="slidenum">
              <a:rPr lang="ja-JP" altLang="en-US"/>
              <a:pPr>
                <a:defRPr/>
              </a:pPr>
              <a:t>&lt;#&gt;</a:t>
            </a:fld>
            <a:endParaRPr lang="ja-JP" altLang="en-US"/>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5FD7860-769F-4115-A058-01FC0BBA34AF}" type="datetime1">
              <a:rPr lang="ja-JP" altLang="en-US" smtClean="0"/>
              <a:pPr>
                <a:defRPr/>
              </a:pPr>
              <a:t>2011/11/11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3D78D0D1-0F16-4643-A66D-5E284AD7D646}" type="slidenum">
              <a:rPr lang="ja-JP" altLang="en-US"/>
              <a:pPr>
                <a:defRPr/>
              </a:pPr>
              <a:t>&lt;#&gt;</a:t>
            </a:fld>
            <a:endParaRPr lang="ja-JP" alt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49502F3-FB64-4A49-A5A5-C97967B4C9C1}" type="datetime1">
              <a:rPr lang="ja-JP" altLang="en-US" smtClean="0"/>
              <a:pPr>
                <a:defRPr/>
              </a:pPr>
              <a:t>2011/11/11</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4CEAB275-F9D0-4206-9607-086BF2105D1F}" type="slidenum">
              <a:rPr lang="ja-JP" altLang="en-US"/>
              <a:pPr>
                <a:defRPr/>
              </a:pPr>
              <a:t>&lt;#&gt;</a:t>
            </a:fld>
            <a:endParaRPr lang="ja-JP" altLang="en-US" dirty="0"/>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2D1F65F-B4B3-480F-9203-DAA932BDE21F}" type="datetime1">
              <a:rPr lang="ja-JP" altLang="en-US" smtClean="0"/>
              <a:pPr>
                <a:defRPr/>
              </a:pPr>
              <a:t>2011/11/11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D3EB5592-05DD-4AC3-86C3-257E002BE80B}" type="slidenum">
              <a:rPr lang="ja-JP" altLang="en-US"/>
              <a:pPr>
                <a:defRPr/>
              </a:pPr>
              <a:t>&lt;#&gt;</a:t>
            </a:fld>
            <a:endParaRPr lang="ja-JP" altLang="en-US"/>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302E658-9D8C-4DB5-8EF2-DA581B497570}" type="datetime1">
              <a:rPr lang="ja-JP" altLang="en-US" smtClean="0"/>
              <a:pPr>
                <a:defRPr/>
              </a:pPr>
              <a:t>2011/11/11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43FF86B5-E43F-4A59-A4AE-16F3C9EC1E07}" type="slidenum">
              <a:rPr lang="ja-JP" altLang="en-US"/>
              <a:pPr>
                <a:defRPr/>
              </a:pPr>
              <a:t>&lt;#&gt;</a:t>
            </a:fld>
            <a:endParaRPr lang="ja-JP" altLang="en-US"/>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AA52F19F-EAA2-4DC2-9B01-384CD65DC942}" type="datetime1">
              <a:rPr lang="ja-JP" altLang="en-US" smtClean="0"/>
              <a:pPr>
                <a:defRPr/>
              </a:pPr>
              <a:t>2011/11/11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6CD06310-4ACC-4056-B66E-F2F98A92503B}" type="slidenum">
              <a:rPr lang="ja-JP" altLang="en-US"/>
              <a:pPr>
                <a:defRPr/>
              </a:pPr>
              <a:t>&lt;#&gt;</a:t>
            </a:fld>
            <a:endParaRPr lang="ja-JP" alt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6DF80E9-8FA1-48E1-BF9F-2045AB9EC49F}" type="datetime1">
              <a:rPr lang="ja-JP" altLang="en-US" smtClean="0"/>
              <a:pPr>
                <a:defRPr/>
              </a:pPr>
              <a:t>2011/11/11</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9E52E241-E782-449C-AF61-23E8EAD634FD}" type="slidenum">
              <a:rPr lang="ja-JP" altLang="en-US"/>
              <a:pPr>
                <a:defRPr/>
              </a:pPr>
              <a:t>&lt;#&gt;</a:t>
            </a:fld>
            <a:endParaRPr lang="ja-JP" altLang="en-US" dirty="0"/>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76400F1-07D5-4005-9096-BB0BB1C23D31}" type="datetime1">
              <a:rPr lang="ja-JP" altLang="en-US" smtClean="0"/>
              <a:pPr>
                <a:defRPr/>
              </a:pPr>
              <a:t>2011/11/11</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77A238EF-24B5-4A0D-8111-8702504A849B}" type="slidenum">
              <a:rPr lang="ja-JP" altLang="en-US"/>
              <a:pPr>
                <a:defRPr/>
              </a:pPr>
              <a:t>&lt;#&gt;</a:t>
            </a:fld>
            <a:endParaRPr lang="ja-JP" altLang="en-US" dirty="0"/>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260FC1BA-EB4F-4910-9CAC-562D11B32FDD}" type="datetime1">
              <a:rPr lang="ja-JP" altLang="en-US" smtClean="0"/>
              <a:pPr>
                <a:defRPr/>
              </a:pPr>
              <a:t>2011/11/11</a:t>
            </a:fld>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9" name="スライド番号プレースホルダ 5"/>
          <p:cNvSpPr>
            <a:spLocks noGrp="1"/>
          </p:cNvSpPr>
          <p:nvPr>
            <p:ph type="sldNum" sz="quarter" idx="12"/>
          </p:nvPr>
        </p:nvSpPr>
        <p:spPr/>
        <p:txBody>
          <a:bodyPr/>
          <a:lstStyle>
            <a:lvl1pPr>
              <a:defRPr/>
            </a:lvl1pPr>
          </a:lstStyle>
          <a:p>
            <a:pPr>
              <a:defRPr/>
            </a:pPr>
            <a:fld id="{F697432B-AFE0-4B95-8406-F61B98FD8397}" type="slidenum">
              <a:rPr lang="ja-JP" altLang="en-US"/>
              <a:pPr>
                <a:defRPr/>
              </a:pPr>
              <a:t>&lt;#&gt;</a:t>
            </a:fld>
            <a:endParaRPr lang="ja-JP" altLang="en-US" dirty="0"/>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C22D6B0E-6AF0-47E9-A272-433504F0FE34}" type="datetime1">
              <a:rPr lang="ja-JP" altLang="en-US" smtClean="0"/>
              <a:pPr>
                <a:defRPr/>
              </a:pPr>
              <a:t>2011/11/11</a:t>
            </a:fld>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9FC74603-913A-40FE-AF16-8128F3123467}" type="slidenum">
              <a:rPr lang="ja-JP" altLang="en-US"/>
              <a:pPr>
                <a:defRPr/>
              </a:pPr>
              <a:t>&lt;#&gt;</a:t>
            </a:fld>
            <a:endParaRPr lang="ja-JP" altLang="en-US" dirty="0"/>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7E701A1-9F93-4EA6-B0C9-D9CEF76D62C8}" type="datetime1">
              <a:rPr lang="ja-JP" altLang="en-US" smtClean="0"/>
              <a:pPr>
                <a:defRPr/>
              </a:pPr>
              <a:t>2011/11/11</a:t>
            </a:fld>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4" name="スライド番号プレースホルダ 5"/>
          <p:cNvSpPr>
            <a:spLocks noGrp="1"/>
          </p:cNvSpPr>
          <p:nvPr>
            <p:ph type="sldNum" sz="quarter" idx="12"/>
          </p:nvPr>
        </p:nvSpPr>
        <p:spPr/>
        <p:txBody>
          <a:bodyPr/>
          <a:lstStyle>
            <a:lvl1pPr>
              <a:defRPr/>
            </a:lvl1pPr>
          </a:lstStyle>
          <a:p>
            <a:pPr>
              <a:defRPr/>
            </a:pPr>
            <a:fld id="{C29784F3-5A63-4DEA-B6C5-89BAE9A5684F}" type="slidenum">
              <a:rPr lang="ja-JP" altLang="en-US"/>
              <a:pPr>
                <a:defRPr/>
              </a:pPr>
              <a:t>&lt;#&gt;</a:t>
            </a:fld>
            <a:endParaRPr lang="ja-JP" altLang="en-US" dirty="0"/>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C7D6A3D7-94E1-4E4D-886F-D00B21BC27A7}" type="datetime1">
              <a:rPr lang="ja-JP" altLang="en-US" smtClean="0"/>
              <a:pPr>
                <a:defRPr/>
              </a:pPr>
              <a:t>2011/11/11</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05735742-D61A-4B38-AFFA-8A763E772F2D}" type="slidenum">
              <a:rPr lang="ja-JP" altLang="en-US"/>
              <a:pPr>
                <a:defRPr/>
              </a:pPr>
              <a:t>&lt;#&gt;</a:t>
            </a:fld>
            <a:endParaRPr lang="ja-JP" altLang="en-US" dirty="0"/>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5E8632C-6B70-46D9-B0BE-14000058F29A}" type="datetime1">
              <a:rPr lang="ja-JP" altLang="en-US" smtClean="0"/>
              <a:pPr>
                <a:defRPr/>
              </a:pPr>
              <a:t>2011/11/11</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a:t>©Nishimura Seminar School of Economics Nagoya University</a:t>
            </a: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DDC0337E-DBF7-464E-A6FE-95A1F74CBD6C}" type="slidenum">
              <a:rPr lang="ja-JP" altLang="en-US"/>
              <a:pPr>
                <a:defRPr/>
              </a:pPr>
              <a:t>&lt;#&gt;</a:t>
            </a:fld>
            <a:endParaRPr lang="ja-JP" altLang="en-US" dirty="0"/>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4034" name="Picture 6" descr="D:\my documents\desktop\AngkorWat1.jpg"/>
          <p:cNvPicPr>
            <a:picLocks noChangeAspect="1" noChangeArrowheads="1"/>
          </p:cNvPicPr>
          <p:nvPr userDrawn="1"/>
        </p:nvPicPr>
        <p:blipFill>
          <a:blip r:embed="rId13" cstate="print"/>
          <a:srcRect l="8247" r="9280" b="19360"/>
          <a:stretch>
            <a:fillRect/>
          </a:stretch>
        </p:blipFill>
        <p:spPr bwMode="auto">
          <a:xfrm>
            <a:off x="0" y="5705475"/>
            <a:ext cx="3240088" cy="1152525"/>
          </a:xfrm>
          <a:prstGeom prst="rect">
            <a:avLst/>
          </a:prstGeom>
          <a:noFill/>
          <a:ln w="9525">
            <a:noFill/>
            <a:miter lim="800000"/>
            <a:headEnd/>
            <a:tailEnd/>
          </a:ln>
        </p:spPr>
      </p:pic>
      <p:pic>
        <p:nvPicPr>
          <p:cNvPr id="44035" name="Picture 6" descr="D:\my documents\desktop\AngkorWat1.jpg"/>
          <p:cNvPicPr>
            <a:picLocks noChangeAspect="1" noChangeArrowheads="1"/>
          </p:cNvPicPr>
          <p:nvPr userDrawn="1"/>
        </p:nvPicPr>
        <p:blipFill>
          <a:blip r:embed="rId13" cstate="print"/>
          <a:srcRect l="8247" r="9280" b="19360"/>
          <a:stretch>
            <a:fillRect/>
          </a:stretch>
        </p:blipFill>
        <p:spPr bwMode="auto">
          <a:xfrm>
            <a:off x="2987675" y="5705475"/>
            <a:ext cx="3240088" cy="1152525"/>
          </a:xfrm>
          <a:prstGeom prst="rect">
            <a:avLst/>
          </a:prstGeom>
          <a:noFill/>
          <a:ln w="9525">
            <a:noFill/>
            <a:miter lim="800000"/>
            <a:headEnd/>
            <a:tailEnd/>
          </a:ln>
        </p:spPr>
      </p:pic>
      <p:pic>
        <p:nvPicPr>
          <p:cNvPr id="44036" name="Picture 6" descr="D:\my documents\desktop\AngkorWat1.jpg"/>
          <p:cNvPicPr>
            <a:picLocks noChangeAspect="1" noChangeArrowheads="1"/>
          </p:cNvPicPr>
          <p:nvPr userDrawn="1"/>
        </p:nvPicPr>
        <p:blipFill>
          <a:blip r:embed="rId13" cstate="print"/>
          <a:srcRect l="8247" r="9280" b="19360"/>
          <a:stretch>
            <a:fillRect/>
          </a:stretch>
        </p:blipFill>
        <p:spPr bwMode="auto">
          <a:xfrm>
            <a:off x="5903913" y="5705475"/>
            <a:ext cx="3240087" cy="1152525"/>
          </a:xfrm>
          <a:prstGeom prst="rect">
            <a:avLst/>
          </a:prstGeom>
          <a:noFill/>
          <a:ln w="9525">
            <a:noFill/>
            <a:miter lim="800000"/>
            <a:headEnd/>
            <a:tailEnd/>
          </a:ln>
        </p:spPr>
      </p:pic>
      <p:sp>
        <p:nvSpPr>
          <p:cNvPr id="44037" name="タイトル プレースホルダ 1"/>
          <p:cNvSpPr>
            <a:spLocks noGrp="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4038" name="テキスト プレースホルダ 2"/>
          <p:cNvSpPr>
            <a:spLocks noGrp="1"/>
          </p:cNvSpPr>
          <p:nvPr>
            <p:ph type="body" idx="1"/>
          </p:nvPr>
        </p:nvSpPr>
        <p:spPr bwMode="auto">
          <a:xfrm>
            <a:off x="107950" y="981075"/>
            <a:ext cx="8928100" cy="4824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0153CC12-ABC5-439F-B180-F4DFA313FAB7}" type="datetime1">
              <a:rPr lang="ja-JP" altLang="en-US" smtClean="0"/>
              <a:pPr>
                <a:defRPr/>
              </a:pPr>
              <a:t>2011/11/11</a:t>
            </a:fld>
            <a:endParaRPr lang="ja-JP" altLang="en-US" dirty="0"/>
          </a:p>
        </p:txBody>
      </p:sp>
      <p:sp>
        <p:nvSpPr>
          <p:cNvPr id="5" name="フッター プレースホルダ 4"/>
          <p:cNvSpPr>
            <a:spLocks noGrp="1"/>
          </p:cNvSpPr>
          <p:nvPr>
            <p:ph type="ftr" sz="quarter" idx="3"/>
          </p:nvPr>
        </p:nvSpPr>
        <p:spPr>
          <a:xfrm>
            <a:off x="2268538" y="6642100"/>
            <a:ext cx="4606925" cy="215900"/>
          </a:xfrm>
          <a:prstGeom prst="rect">
            <a:avLst/>
          </a:prstGeom>
        </p:spPr>
        <p:txBody>
          <a:bodyPr vert="horz" lIns="91440" tIns="45720" rIns="91440" bIns="45720" rtlCol="0" anchor="ctr" anchorCtr="0"/>
          <a:lstStyle>
            <a:lvl1pPr algn="ctr" fontAlgn="auto">
              <a:spcBef>
                <a:spcPts val="0"/>
              </a:spcBef>
              <a:spcAft>
                <a:spcPts val="0"/>
              </a:spcAft>
              <a:defRPr sz="1200" smtClean="0">
                <a:solidFill>
                  <a:schemeClr val="tx1">
                    <a:tint val="75000"/>
                  </a:schemeClr>
                </a:solidFill>
                <a:latin typeface="+mn-lt"/>
                <a:ea typeface="+mn-ea"/>
              </a:defRPr>
            </a:lvl1pPr>
          </a:lstStyle>
          <a:p>
            <a:pPr>
              <a:defRPr/>
            </a:pPr>
            <a:r>
              <a:rPr lang="en-US" altLang="ja-JP"/>
              <a:t>©Nishimura Seminar School of Economics Nagoya University</a:t>
            </a:r>
            <a:endParaRPr lang="ja-JP" altLang="en-US" dirty="0"/>
          </a:p>
        </p:txBody>
      </p:sp>
      <p:sp>
        <p:nvSpPr>
          <p:cNvPr id="6" name="スライド番号プレースホルダ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Georgia" pitchFamily="18" charset="0"/>
                <a:ea typeface="+mn-ea"/>
              </a:defRPr>
            </a:lvl1pPr>
          </a:lstStyle>
          <a:p>
            <a:pPr>
              <a:defRPr/>
            </a:pPr>
            <a:fld id="{9EDC7796-2BD7-4F46-AA79-8DDA8B79A2D5}" type="slidenum">
              <a:rPr lang="ja-JP" altLang="en-US"/>
              <a:pPr>
                <a:defRPr/>
              </a:pPr>
              <a:t>&lt;#&gt;</a:t>
            </a:fld>
            <a:endParaRPr lang="ja-JP" altLang="en-US" dirty="0"/>
          </a:p>
        </p:txBody>
      </p:sp>
      <p:pic>
        <p:nvPicPr>
          <p:cNvPr id="7" name="Picture 5" descr="D:\my documents\desktop\meidai-logo.emf"/>
          <p:cNvPicPr>
            <a:picLocks noChangeAspect="1" noChangeArrowheads="1"/>
          </p:cNvPicPr>
          <p:nvPr userDrawn="1"/>
        </p:nvPicPr>
        <p:blipFill>
          <a:blip r:embed="rId14" cstate="print"/>
          <a:srcRect/>
          <a:stretch>
            <a:fillRect/>
          </a:stretch>
        </p:blipFill>
        <p:spPr bwMode="auto">
          <a:xfrm>
            <a:off x="8243888" y="188913"/>
            <a:ext cx="703262" cy="504825"/>
          </a:xfrm>
          <a:prstGeom prst="rect">
            <a:avLst/>
          </a:prstGeom>
          <a:noFill/>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thruBlk="1"/>
  </p:transition>
  <p:hf hdr="0" dt="0"/>
  <p:txStyles>
    <p:titleStyle>
      <a:lvl1pPr algn="ctr" rtl="0" fontAlgn="base">
        <a:spcBef>
          <a:spcPct val="0"/>
        </a:spcBef>
        <a:spcAft>
          <a:spcPct val="0"/>
        </a:spcAft>
        <a:defRPr kumimoji="1" sz="4400" kern="1200">
          <a:solidFill>
            <a:schemeClr val="tx1"/>
          </a:solidFill>
          <a:latin typeface="HGP創英角ｺﾞｼｯｸUB" pitchFamily="50" charset="-128"/>
          <a:ea typeface="HGP創英角ｺﾞｼｯｸUB" pitchFamily="50" charset="-128"/>
          <a:cs typeface="+mj-cs"/>
        </a:defRPr>
      </a:lvl1pPr>
      <a:lvl2pPr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2pPr>
      <a:lvl3pPr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3pPr>
      <a:lvl4pPr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4pPr>
      <a:lvl5pPr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6pPr>
      <a:lvl7pPr marL="914400"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7pPr>
      <a:lvl8pPr marL="1371600"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8pPr>
      <a:lvl9pPr marL="1828800"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9pPr>
    </p:titleStyle>
    <p:bodyStyle>
      <a:lvl1pPr marL="342900" indent="-342900" algn="l" rtl="0" fontAlgn="base">
        <a:spcBef>
          <a:spcPct val="20000"/>
        </a:spcBef>
        <a:spcAft>
          <a:spcPct val="0"/>
        </a:spcAft>
        <a:buFont typeface="Wingdings" pitchFamily="2" charset="2"/>
        <a:buChar char="l"/>
        <a:defRPr kumimoji="1" sz="3200" kern="1200">
          <a:solidFill>
            <a:schemeClr val="tx1"/>
          </a:solidFill>
          <a:latin typeface="HGP創英角ｺﾞｼｯｸUB" pitchFamily="50" charset="-128"/>
          <a:ea typeface="HGP創英角ｺﾞｼｯｸUB" pitchFamily="50" charset="-128"/>
          <a:cs typeface="+mn-cs"/>
        </a:defRPr>
      </a:lvl1pPr>
      <a:lvl2pPr marL="742950" indent="-285750" algn="l" rtl="0" fontAlgn="base">
        <a:spcBef>
          <a:spcPct val="20000"/>
        </a:spcBef>
        <a:spcAft>
          <a:spcPct val="0"/>
        </a:spcAft>
        <a:buFont typeface="Wingdings" pitchFamily="2" charset="2"/>
        <a:buChar char="l"/>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Wingdings" pitchFamily="2" charset="2"/>
        <a:buChar char="l"/>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Wingdings" pitchFamily="2" charset="2"/>
        <a:buChar char="l"/>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Wingdings" pitchFamily="2" charset="2"/>
        <a:buChar char="l"/>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タイトル プレースホルダ 1"/>
          <p:cNvSpPr>
            <a:spLocks noGrp="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3315" name="テキスト プレースホルダ 2"/>
          <p:cNvSpPr>
            <a:spLocks noGrp="1"/>
          </p:cNvSpPr>
          <p:nvPr>
            <p:ph type="body" idx="1"/>
          </p:nvPr>
        </p:nvSpPr>
        <p:spPr bwMode="auto">
          <a:xfrm>
            <a:off x="107950" y="981075"/>
            <a:ext cx="8928100"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DBC4A3E4-E12B-4648-8F91-14CEA23D7BA1}" type="datetime1">
              <a:rPr lang="ja-JP" altLang="en-US" smtClean="0"/>
              <a:pPr>
                <a:defRPr/>
              </a:pPr>
              <a:t>2011/11/11</a:t>
            </a:fld>
            <a:endParaRPr lang="ja-JP" altLang="en-US"/>
          </a:p>
        </p:txBody>
      </p:sp>
      <p:sp>
        <p:nvSpPr>
          <p:cNvPr id="5" name="フッター プレースホルダ 4"/>
          <p:cNvSpPr>
            <a:spLocks noGrp="1"/>
          </p:cNvSpPr>
          <p:nvPr>
            <p:ph type="ftr" sz="quarter" idx="3"/>
          </p:nvPr>
        </p:nvSpPr>
        <p:spPr>
          <a:xfrm>
            <a:off x="3132138" y="6492875"/>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solidFill>
                <a:latin typeface="+mn-lt"/>
                <a:ea typeface="+mn-ea"/>
              </a:defRPr>
            </a:lvl1pPr>
          </a:lstStyle>
          <a:p>
            <a:pPr>
              <a:defRPr/>
            </a:pPr>
            <a:r>
              <a:rPr lang="en-US" altLang="ja-JP" dirty="0" smtClean="0"/>
              <a:t>©Nishimura Seminar School of Economics Nagoya University</a:t>
            </a:r>
            <a:endParaRPr lang="ja-JP" altLang="en-US" dirty="0"/>
          </a:p>
        </p:txBody>
      </p:sp>
      <p:sp>
        <p:nvSpPr>
          <p:cNvPr id="6" name="スライド番号プレースホルダ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solidFill>
                <a:latin typeface="+mn-lt"/>
                <a:ea typeface="+mn-ea"/>
              </a:defRPr>
            </a:lvl1pPr>
          </a:lstStyle>
          <a:p>
            <a:pPr>
              <a:defRPr/>
            </a:pPr>
            <a:fld id="{3BB77901-0B9C-4023-9543-A0F54FA91743}" type="slidenum">
              <a:rPr lang="ja-JP" altLang="en-US" smtClean="0"/>
              <a:pPr>
                <a:defRPr/>
              </a:pPr>
              <a:t>&lt;#&gt;</a:t>
            </a:fld>
            <a:endParaRPr lang="ja-JP" altLang="en-US" dirty="0"/>
          </a:p>
        </p:txBody>
      </p:sp>
      <p:pic>
        <p:nvPicPr>
          <p:cNvPr id="7" name="Picture 5" descr="D:\my documents\desktop\meidai-logo.emf"/>
          <p:cNvPicPr>
            <a:picLocks noChangeAspect="1" noChangeArrowheads="1"/>
          </p:cNvPicPr>
          <p:nvPr userDrawn="1"/>
        </p:nvPicPr>
        <p:blipFill>
          <a:blip r:embed="rId13" cstate="print"/>
          <a:srcRect/>
          <a:stretch>
            <a:fillRect/>
          </a:stretch>
        </p:blipFill>
        <p:spPr bwMode="auto">
          <a:xfrm>
            <a:off x="8243888" y="188913"/>
            <a:ext cx="703262" cy="504825"/>
          </a:xfrm>
          <a:prstGeom prst="rect">
            <a:avLst/>
          </a:prstGeom>
          <a:noFill/>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fade thruBlk="1"/>
  </p:transition>
  <p:hf hdr="0" dt="0"/>
  <p:txStyles>
    <p:titleStyle>
      <a:lvl1pPr algn="ctr" rtl="0" fontAlgn="base">
        <a:spcBef>
          <a:spcPct val="0"/>
        </a:spcBef>
        <a:spcAft>
          <a:spcPct val="0"/>
        </a:spcAft>
        <a:defRPr kumimoji="1" sz="4400" kern="1200">
          <a:solidFill>
            <a:schemeClr val="tx1"/>
          </a:solidFill>
          <a:latin typeface="HGP創英角ｺﾞｼｯｸUB" pitchFamily="50" charset="-128"/>
          <a:ea typeface="HGP創英角ｺﾞｼｯｸUB" pitchFamily="50" charset="-128"/>
          <a:cs typeface="+mj-cs"/>
        </a:defRPr>
      </a:lvl1pPr>
      <a:lvl2pPr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2pPr>
      <a:lvl3pPr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3pPr>
      <a:lvl4pPr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4pPr>
      <a:lvl5pPr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5pPr>
      <a:lvl6pPr marL="457200"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6pPr>
      <a:lvl7pPr marL="914400"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7pPr>
      <a:lvl8pPr marL="1371600"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8pPr>
      <a:lvl9pPr marL="1828800" algn="ctr" rtl="0" fontAlgn="base">
        <a:spcBef>
          <a:spcPct val="0"/>
        </a:spcBef>
        <a:spcAft>
          <a:spcPct val="0"/>
        </a:spcAft>
        <a:defRPr kumimoji="1" sz="4400">
          <a:solidFill>
            <a:schemeClr val="tx1"/>
          </a:solidFill>
          <a:latin typeface="HGP創英角ｺﾞｼｯｸUB" pitchFamily="50" charset="-128"/>
          <a:ea typeface="HGP創英角ｺﾞｼｯｸUB" pitchFamily="50" charset="-128"/>
        </a:defRPr>
      </a:lvl9pPr>
    </p:titleStyle>
    <p:bodyStyle>
      <a:lvl1pPr marL="342900" indent="-342900" algn="l" rtl="0" fontAlgn="base">
        <a:spcBef>
          <a:spcPct val="20000"/>
        </a:spcBef>
        <a:spcAft>
          <a:spcPct val="0"/>
        </a:spcAft>
        <a:buFont typeface="Wingdings" pitchFamily="2" charset="2"/>
        <a:buChar char="l"/>
        <a:defRPr kumimoji="1" sz="3200" kern="1200">
          <a:solidFill>
            <a:schemeClr val="tx1"/>
          </a:solidFill>
          <a:latin typeface="HGP創英角ｺﾞｼｯｸUB" pitchFamily="50" charset="-128"/>
          <a:ea typeface="HGP創英角ｺﾞｼｯｸUB" pitchFamily="50" charset="-128"/>
          <a:cs typeface="+mn-cs"/>
        </a:defRPr>
      </a:lvl1pPr>
      <a:lvl2pPr marL="742950" indent="-285750" algn="l" rtl="0" fontAlgn="base">
        <a:spcBef>
          <a:spcPct val="20000"/>
        </a:spcBef>
        <a:spcAft>
          <a:spcPct val="0"/>
        </a:spcAft>
        <a:buFont typeface="Wingdings" pitchFamily="2" charset="2"/>
        <a:buChar char="l"/>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Wingdings" pitchFamily="2" charset="2"/>
        <a:buChar char="l"/>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Wingdings" pitchFamily="2" charset="2"/>
        <a:buChar char="l"/>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Wingdings" pitchFamily="2" charset="2"/>
        <a:buChar char="l"/>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3068960"/>
            <a:ext cx="9144000" cy="1470025"/>
          </a:xfrm>
        </p:spPr>
        <p:txBody>
          <a:bodyPr rtlCol="0">
            <a:noAutofit/>
          </a:bodyPr>
          <a:lstStyle/>
          <a:p>
            <a:pPr fontAlgn="auto">
              <a:spcAft>
                <a:spcPts val="0"/>
              </a:spcAft>
              <a:defRPr/>
            </a:pPr>
            <a:r>
              <a:rPr lang="en-US" altLang="ja-JP" sz="5400" dirty="0" smtClean="0">
                <a:solidFill>
                  <a:schemeClr val="bg1"/>
                </a:solidFill>
                <a:effectLst>
                  <a:reflection blurRad="6350" stA="55000" endA="300" endPos="45500" dir="5400000" sy="-100000" algn="bl" rotWithShape="0"/>
                </a:effectLst>
                <a:latin typeface="Algerian" pitchFamily="82" charset="0"/>
              </a:rPr>
              <a:t>Cambodia Before After</a:t>
            </a:r>
            <a:endParaRPr lang="ja-JP" altLang="en-US" sz="5400" dirty="0">
              <a:solidFill>
                <a:schemeClr val="bg1"/>
              </a:solidFill>
              <a:effectLst>
                <a:reflection blurRad="6350" stA="55000" endA="300" endPos="45500" dir="5400000" sy="-100000" algn="bl" rotWithShape="0"/>
              </a:effectLst>
              <a:latin typeface="Algerian" pitchFamily="82" charset="0"/>
            </a:endParaRPr>
          </a:p>
        </p:txBody>
      </p:sp>
      <p:sp>
        <p:nvSpPr>
          <p:cNvPr id="3" name="サブタイトル 2"/>
          <p:cNvSpPr>
            <a:spLocks noGrp="1"/>
          </p:cNvSpPr>
          <p:nvPr>
            <p:ph type="subTitle" idx="1"/>
          </p:nvPr>
        </p:nvSpPr>
        <p:spPr>
          <a:xfrm>
            <a:off x="1475656" y="5445224"/>
            <a:ext cx="6400800" cy="1198984"/>
          </a:xfrm>
        </p:spPr>
        <p:txBody>
          <a:bodyPr rtlCol="0">
            <a:normAutofit/>
          </a:bodyPr>
          <a:lstStyle/>
          <a:p>
            <a:pPr fontAlgn="auto">
              <a:spcAft>
                <a:spcPts val="0"/>
              </a:spcAft>
              <a:defRPr/>
            </a:pPr>
            <a:r>
              <a:rPr lang="ja-JP" altLang="en-US" dirty="0">
                <a:ln>
                  <a:solidFill>
                    <a:schemeClr val="tx1"/>
                  </a:solidFill>
                </a:ln>
                <a:solidFill>
                  <a:schemeClr val="bg1"/>
                </a:solidFill>
                <a:effectLst>
                  <a:outerShdw blurRad="63500" sx="102000" sy="102000" algn="ctr" rotWithShape="0">
                    <a:prstClr val="black">
                      <a:alpha val="40000"/>
                    </a:prstClr>
                  </a:outerShdw>
                </a:effectLst>
              </a:rPr>
              <a:t>名古屋</a:t>
            </a:r>
            <a:r>
              <a:rPr lang="ja-JP" altLang="en-US" dirty="0" smtClean="0">
                <a:ln>
                  <a:solidFill>
                    <a:schemeClr val="tx1"/>
                  </a:solidFill>
                </a:ln>
                <a:solidFill>
                  <a:schemeClr val="bg1"/>
                </a:solidFill>
                <a:effectLst>
                  <a:outerShdw blurRad="63500" sx="102000" sy="102000" algn="ctr" rotWithShape="0">
                    <a:prstClr val="black">
                      <a:alpha val="40000"/>
                    </a:prstClr>
                  </a:outerShdw>
                </a:effectLst>
              </a:rPr>
              <a:t>大学経済学部</a:t>
            </a:r>
            <a:endParaRPr lang="en-US" altLang="ja-JP" dirty="0" smtClean="0">
              <a:ln>
                <a:solidFill>
                  <a:schemeClr val="tx1"/>
                </a:solidFill>
              </a:ln>
              <a:solidFill>
                <a:schemeClr val="bg1"/>
              </a:solidFill>
              <a:effectLst>
                <a:outerShdw blurRad="63500" sx="102000" sy="102000" algn="ctr" rotWithShape="0">
                  <a:prstClr val="black">
                    <a:alpha val="40000"/>
                  </a:prstClr>
                </a:outerShdw>
              </a:effectLst>
            </a:endParaRPr>
          </a:p>
          <a:p>
            <a:pPr fontAlgn="auto">
              <a:spcAft>
                <a:spcPts val="0"/>
              </a:spcAft>
              <a:defRPr/>
            </a:pPr>
            <a:r>
              <a:rPr lang="ja-JP" altLang="en-US" dirty="0">
                <a:ln>
                  <a:solidFill>
                    <a:schemeClr val="tx1"/>
                  </a:solidFill>
                </a:ln>
                <a:solidFill>
                  <a:schemeClr val="bg1"/>
                </a:solidFill>
                <a:effectLst>
                  <a:outerShdw blurRad="63500" sx="102000" sy="102000" algn="ctr" rotWithShape="0">
                    <a:prstClr val="black">
                      <a:alpha val="40000"/>
                    </a:prstClr>
                  </a:outerShdw>
                </a:effectLst>
              </a:rPr>
              <a:t>西村ゼミ</a:t>
            </a:r>
          </a:p>
        </p:txBody>
      </p:sp>
      <p:pic>
        <p:nvPicPr>
          <p:cNvPr id="1029" name="Picture 5" descr="D:\my documents\desktop\meidai-logo.emf"/>
          <p:cNvPicPr>
            <a:picLocks noChangeAspect="1" noChangeArrowheads="1"/>
          </p:cNvPicPr>
          <p:nvPr/>
        </p:nvPicPr>
        <p:blipFill>
          <a:blip r:embed="rId3" cstate="print"/>
          <a:srcRect/>
          <a:stretch>
            <a:fillRect/>
          </a:stretch>
        </p:blipFill>
        <p:spPr bwMode="auto">
          <a:xfrm>
            <a:off x="8243888" y="188913"/>
            <a:ext cx="703262" cy="504825"/>
          </a:xfrm>
          <a:prstGeom prst="rect">
            <a:avLst/>
          </a:prstGeom>
          <a:noFill/>
          <a:effectLst>
            <a:outerShdw blurRad="50800" dist="38100" dir="2700000" algn="tl" rotWithShape="0">
              <a:prstClr val="black">
                <a:alpha val="40000"/>
              </a:prstClr>
            </a:outerShdw>
          </a:effectLst>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srcRect/>
          <a:stretch>
            <a:fillRect/>
          </a:stretch>
        </p:blipFill>
        <p:spPr bwMode="auto">
          <a:xfrm>
            <a:off x="179388" y="981075"/>
            <a:ext cx="8640762" cy="4752975"/>
          </a:xfrm>
          <a:prstGeom prst="rect">
            <a:avLst/>
          </a:prstGeom>
          <a:noFill/>
          <a:ln w="9525">
            <a:noFill/>
            <a:miter lim="800000"/>
            <a:headEnd/>
            <a:tailEnd/>
          </a:ln>
          <a:effectLst/>
        </p:spPr>
      </p:pic>
      <p:sp>
        <p:nvSpPr>
          <p:cNvPr id="4103" name="Text Box 7"/>
          <p:cNvSpPr txBox="1">
            <a:spLocks noChangeArrowheads="1"/>
          </p:cNvSpPr>
          <p:nvPr/>
        </p:nvSpPr>
        <p:spPr bwMode="auto">
          <a:xfrm>
            <a:off x="5435600" y="5589588"/>
            <a:ext cx="3024188" cy="304800"/>
          </a:xfrm>
          <a:prstGeom prst="rect">
            <a:avLst/>
          </a:prstGeom>
          <a:noFill/>
          <a:ln w="9525">
            <a:noFill/>
            <a:miter lim="800000"/>
            <a:headEnd/>
            <a:tailEnd/>
          </a:ln>
          <a:effectLst/>
        </p:spPr>
        <p:txBody>
          <a:bodyPr>
            <a:spAutoFit/>
          </a:bodyPr>
          <a:lstStyle/>
          <a:p>
            <a:r>
              <a:rPr lang="ja-JP" altLang="en-US" sz="1400"/>
              <a:t>出所：カンボジア王国投資ジャーナル</a:t>
            </a:r>
            <a:endParaRPr lang="ja-JP" altLang="en-US"/>
          </a:p>
        </p:txBody>
      </p:sp>
      <p:sp>
        <p:nvSpPr>
          <p:cNvPr id="4110" name="Text Box 14"/>
          <p:cNvSpPr txBox="1">
            <a:spLocks noChangeArrowheads="1"/>
          </p:cNvSpPr>
          <p:nvPr/>
        </p:nvSpPr>
        <p:spPr bwMode="auto">
          <a:xfrm>
            <a:off x="7380288" y="4437063"/>
            <a:ext cx="857250" cy="366712"/>
          </a:xfrm>
          <a:prstGeom prst="rect">
            <a:avLst/>
          </a:prstGeom>
          <a:noFill/>
          <a:ln w="9525">
            <a:noFill/>
            <a:miter lim="800000"/>
            <a:headEnd/>
            <a:tailEnd/>
          </a:ln>
          <a:effectLst/>
        </p:spPr>
        <p:txBody>
          <a:bodyPr wrap="none">
            <a:spAutoFit/>
          </a:bodyPr>
          <a:lstStyle/>
          <a:p>
            <a:r>
              <a:rPr lang="en-US" altLang="ja-JP"/>
              <a:t>22.4</a:t>
            </a:r>
            <a:r>
              <a:rPr lang="ja-JP" altLang="en-US"/>
              <a:t>％</a:t>
            </a:r>
          </a:p>
        </p:txBody>
      </p:sp>
      <p:sp>
        <p:nvSpPr>
          <p:cNvPr id="4111" name="Text Box 15"/>
          <p:cNvSpPr txBox="1">
            <a:spLocks noChangeArrowheads="1"/>
          </p:cNvSpPr>
          <p:nvPr/>
        </p:nvSpPr>
        <p:spPr bwMode="auto">
          <a:xfrm>
            <a:off x="7380288" y="2852738"/>
            <a:ext cx="857250" cy="366712"/>
          </a:xfrm>
          <a:prstGeom prst="rect">
            <a:avLst/>
          </a:prstGeom>
          <a:noFill/>
          <a:ln w="9525">
            <a:noFill/>
            <a:miter lim="800000"/>
            <a:headEnd/>
            <a:tailEnd/>
          </a:ln>
          <a:effectLst/>
        </p:spPr>
        <p:txBody>
          <a:bodyPr wrap="none">
            <a:spAutoFit/>
          </a:bodyPr>
          <a:lstStyle/>
          <a:p>
            <a:r>
              <a:rPr lang="en-US" altLang="ja-JP"/>
              <a:t>32.5</a:t>
            </a:r>
            <a:r>
              <a:rPr lang="ja-JP" altLang="en-US"/>
              <a:t>％</a:t>
            </a:r>
          </a:p>
        </p:txBody>
      </p:sp>
      <p:sp>
        <p:nvSpPr>
          <p:cNvPr id="4112" name="Text Box 16"/>
          <p:cNvSpPr txBox="1">
            <a:spLocks noChangeArrowheads="1"/>
          </p:cNvSpPr>
          <p:nvPr/>
        </p:nvSpPr>
        <p:spPr bwMode="auto">
          <a:xfrm>
            <a:off x="7451725" y="1314450"/>
            <a:ext cx="882650" cy="396875"/>
          </a:xfrm>
          <a:prstGeom prst="rect">
            <a:avLst/>
          </a:prstGeom>
          <a:noFill/>
          <a:ln w="9525">
            <a:noFill/>
            <a:miter lim="800000"/>
            <a:headEnd/>
            <a:tailEnd/>
          </a:ln>
          <a:effectLst/>
        </p:spPr>
        <p:txBody>
          <a:bodyPr wrap="none">
            <a:spAutoFit/>
          </a:bodyPr>
          <a:lstStyle/>
          <a:p>
            <a:r>
              <a:rPr lang="en-US" altLang="ja-JP">
                <a:solidFill>
                  <a:srgbClr val="FF0000"/>
                </a:solidFill>
              </a:rPr>
              <a:t>45.1</a:t>
            </a:r>
            <a:r>
              <a:rPr lang="ja-JP" altLang="en-US" sz="2000">
                <a:solidFill>
                  <a:srgbClr val="FF0000"/>
                </a:solidFill>
              </a:rPr>
              <a:t>％</a:t>
            </a:r>
          </a:p>
        </p:txBody>
      </p:sp>
      <p:sp>
        <p:nvSpPr>
          <p:cNvPr id="4161" name="Rectangle 65"/>
          <p:cNvSpPr>
            <a:spLocks noChangeArrowheads="1"/>
          </p:cNvSpPr>
          <p:nvPr/>
        </p:nvSpPr>
        <p:spPr bwMode="auto">
          <a:xfrm>
            <a:off x="900113" y="3068638"/>
            <a:ext cx="6048375" cy="1081087"/>
          </a:xfrm>
          <a:prstGeom prst="rect">
            <a:avLst/>
          </a:prstGeom>
          <a:solidFill>
            <a:srgbClr val="FFFF99"/>
          </a:solidFill>
          <a:ln w="9525">
            <a:solidFill>
              <a:schemeClr val="tx1"/>
            </a:solidFill>
            <a:miter lim="800000"/>
            <a:headEnd/>
            <a:tailEnd/>
          </a:ln>
          <a:effectLst/>
        </p:spPr>
        <p:txBody>
          <a:bodyPr wrap="none" anchor="ctr"/>
          <a:lstStyle/>
          <a:p>
            <a:endParaRPr lang="ja-JP" altLang="en-US"/>
          </a:p>
        </p:txBody>
      </p:sp>
      <p:sp>
        <p:nvSpPr>
          <p:cNvPr id="4116" name="Text Box 20"/>
          <p:cNvSpPr txBox="1">
            <a:spLocks noChangeArrowheads="1"/>
          </p:cNvSpPr>
          <p:nvPr/>
        </p:nvSpPr>
        <p:spPr bwMode="auto">
          <a:xfrm>
            <a:off x="971550" y="3141663"/>
            <a:ext cx="5976938" cy="366712"/>
          </a:xfrm>
          <a:prstGeom prst="rect">
            <a:avLst/>
          </a:prstGeom>
          <a:noFill/>
          <a:ln w="9525">
            <a:noFill/>
            <a:miter lim="800000"/>
            <a:headEnd/>
            <a:tailEnd/>
          </a:ln>
          <a:effectLst/>
        </p:spPr>
        <p:txBody>
          <a:bodyPr>
            <a:spAutoFit/>
          </a:bodyPr>
          <a:lstStyle/>
          <a:p>
            <a:r>
              <a:rPr lang="ja-JP" altLang="en-US" b="1"/>
              <a:t>・カンボジア国際観光収入　</a:t>
            </a:r>
            <a:r>
              <a:rPr lang="en-US" altLang="ja-JP" b="1"/>
              <a:t>GDP</a:t>
            </a:r>
            <a:r>
              <a:rPr lang="ja-JP" altLang="en-US" b="1"/>
              <a:t>のうち</a:t>
            </a:r>
            <a:r>
              <a:rPr lang="en-US" altLang="ja-JP" b="1"/>
              <a:t>14</a:t>
            </a:r>
            <a:r>
              <a:rPr lang="ja-JP" altLang="en-US" b="1"/>
              <a:t>％　　</a:t>
            </a:r>
            <a:r>
              <a:rPr lang="ja-JP" altLang="en-US" b="1">
                <a:solidFill>
                  <a:srgbClr val="FF0000"/>
                </a:solidFill>
              </a:rPr>
              <a:t>アジア</a:t>
            </a:r>
            <a:r>
              <a:rPr lang="en-US" altLang="ja-JP" b="1">
                <a:solidFill>
                  <a:srgbClr val="FF0000"/>
                </a:solidFill>
              </a:rPr>
              <a:t>1</a:t>
            </a:r>
            <a:r>
              <a:rPr lang="ja-JP" altLang="en-US" b="1">
                <a:solidFill>
                  <a:srgbClr val="FF0000"/>
                </a:solidFill>
              </a:rPr>
              <a:t>位</a:t>
            </a:r>
          </a:p>
        </p:txBody>
      </p:sp>
      <p:sp>
        <p:nvSpPr>
          <p:cNvPr id="4113" name="Text Box 17"/>
          <p:cNvSpPr txBox="1">
            <a:spLocks noChangeArrowheads="1"/>
          </p:cNvSpPr>
          <p:nvPr/>
        </p:nvSpPr>
        <p:spPr bwMode="auto">
          <a:xfrm>
            <a:off x="971550" y="3644900"/>
            <a:ext cx="6553200" cy="366713"/>
          </a:xfrm>
          <a:prstGeom prst="rect">
            <a:avLst/>
          </a:prstGeom>
          <a:noFill/>
          <a:ln w="9525">
            <a:noFill/>
            <a:miter lim="800000"/>
            <a:headEnd/>
            <a:tailEnd/>
          </a:ln>
          <a:effectLst/>
        </p:spPr>
        <p:txBody>
          <a:bodyPr wrap="none">
            <a:spAutoFit/>
          </a:bodyPr>
          <a:lstStyle/>
          <a:p>
            <a:r>
              <a:rPr lang="ja-JP" altLang="en-US"/>
              <a:t>・</a:t>
            </a:r>
            <a:r>
              <a:rPr lang="ja-JP" altLang="en-US" b="1"/>
              <a:t>日本国際観光収入　　　　</a:t>
            </a:r>
            <a:r>
              <a:rPr lang="en-US" altLang="ja-JP" b="1"/>
              <a:t>GDP</a:t>
            </a:r>
            <a:r>
              <a:rPr lang="ja-JP" altLang="en-US" b="1"/>
              <a:t>のうち</a:t>
            </a:r>
            <a:r>
              <a:rPr lang="en-US" altLang="ja-JP" b="1"/>
              <a:t>0.3</a:t>
            </a:r>
            <a:r>
              <a:rPr lang="ja-JP" altLang="en-US" b="1"/>
              <a:t>％　　アジア</a:t>
            </a:r>
            <a:r>
              <a:rPr lang="en-US" altLang="ja-JP" b="1"/>
              <a:t>13</a:t>
            </a:r>
            <a:r>
              <a:rPr lang="ja-JP" altLang="en-US" b="1"/>
              <a:t>位　　　　　</a:t>
            </a:r>
          </a:p>
        </p:txBody>
      </p:sp>
      <p:sp>
        <p:nvSpPr>
          <p:cNvPr id="12" name="タイトル 11"/>
          <p:cNvSpPr>
            <a:spLocks noGrp="1"/>
          </p:cNvSpPr>
          <p:nvPr>
            <p:ph type="title"/>
          </p:nvPr>
        </p:nvSpPr>
        <p:spPr/>
        <p:txBody>
          <a:bodyPr/>
          <a:lstStyle/>
          <a:p>
            <a:r>
              <a:rPr kumimoji="1" lang="ja-JP" altLang="en-US" dirty="0" smtClean="0"/>
              <a:t>カンボジアの</a:t>
            </a:r>
            <a:r>
              <a:rPr kumimoji="1" lang="en-US" altLang="ja-JP" dirty="0" smtClean="0"/>
              <a:t>GDP</a:t>
            </a:r>
            <a:r>
              <a:rPr kumimoji="1" lang="ja-JP" altLang="en-US" dirty="0" smtClean="0"/>
              <a:t>比較２</a:t>
            </a:r>
            <a:r>
              <a:rPr kumimoji="1" lang="en-US" altLang="ja-JP" dirty="0" smtClean="0"/>
              <a:t>/</a:t>
            </a:r>
            <a:r>
              <a:rPr lang="ja-JP" altLang="en-US" dirty="0" smtClean="0"/>
              <a:t>２</a:t>
            </a:r>
            <a:endParaRPr kumimoji="1" lang="ja-JP" altLang="en-US" dirty="0"/>
          </a:p>
        </p:txBody>
      </p:sp>
      <p:sp>
        <p:nvSpPr>
          <p:cNvPr id="13" name="スライド番号プレースホルダ 12"/>
          <p:cNvSpPr>
            <a:spLocks noGrp="1"/>
          </p:cNvSpPr>
          <p:nvPr>
            <p:ph type="sldNum" sz="quarter" idx="12"/>
          </p:nvPr>
        </p:nvSpPr>
        <p:spPr/>
        <p:txBody>
          <a:bodyPr/>
          <a:lstStyle/>
          <a:p>
            <a:pPr>
              <a:defRPr/>
            </a:pPr>
            <a:fld id="{9FC74603-913A-40FE-AF16-8128F3123467}" type="slidenum">
              <a:rPr lang="ja-JP" altLang="en-US" smtClean="0"/>
              <a:pPr>
                <a:defRPr/>
              </a:pPr>
              <a:t>10</a:t>
            </a:fld>
            <a:endParaRPr lang="ja-JP" altLang="en-US" dirty="0"/>
          </a:p>
        </p:txBody>
      </p:sp>
      <p:sp>
        <p:nvSpPr>
          <p:cNvPr id="14" name="フッター プレースホルダ 13"/>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http://t2.gstatic.com/images?q=tbn:ANd9GcT_0p4CP2JxiynogaJ7glLf32MTfJuX-kiVVaF3HrJL1Clvkmes7g"/>
          <p:cNvPicPr>
            <a:picLocks noChangeAspect="1" noChangeArrowheads="1"/>
          </p:cNvPicPr>
          <p:nvPr/>
        </p:nvPicPr>
        <p:blipFill>
          <a:blip r:embed="rId3" cstate="print"/>
          <a:srcRect/>
          <a:stretch>
            <a:fillRect/>
          </a:stretch>
        </p:blipFill>
        <p:spPr bwMode="auto">
          <a:xfrm>
            <a:off x="6516216" y="1484784"/>
            <a:ext cx="2466975" cy="1847851"/>
          </a:xfrm>
          <a:prstGeom prst="rect">
            <a:avLst/>
          </a:prstGeom>
          <a:noFill/>
        </p:spPr>
      </p:pic>
      <p:sp>
        <p:nvSpPr>
          <p:cNvPr id="34817" name="タイトル 1"/>
          <p:cNvSpPr>
            <a:spLocks noGrp="1"/>
          </p:cNvSpPr>
          <p:nvPr>
            <p:ph type="title"/>
          </p:nvPr>
        </p:nvSpPr>
        <p:spPr/>
        <p:txBody>
          <a:bodyPr/>
          <a:lstStyle/>
          <a:p>
            <a:r>
              <a:rPr lang="ja-JP" altLang="en-US" sz="4000" dirty="0" smtClean="0"/>
              <a:t>現地</a:t>
            </a:r>
            <a:r>
              <a:rPr lang="ja-JP" altLang="en-US" sz="4000" smtClean="0"/>
              <a:t>通貨・物価状況</a:t>
            </a:r>
            <a:endParaRPr lang="ja-JP" altLang="en-US" sz="4000" dirty="0" smtClean="0"/>
          </a:p>
        </p:txBody>
      </p:sp>
      <p:sp>
        <p:nvSpPr>
          <p:cNvPr id="34818" name="コンテンツ プレースホルダ 2"/>
          <p:cNvSpPr>
            <a:spLocks noGrp="1"/>
          </p:cNvSpPr>
          <p:nvPr>
            <p:ph idx="1"/>
          </p:nvPr>
        </p:nvSpPr>
        <p:spPr/>
        <p:txBody>
          <a:bodyPr/>
          <a:lstStyle/>
          <a:p>
            <a:r>
              <a:rPr lang="ja-JP" altLang="en-US" dirty="0" smtClean="0"/>
              <a:t>現地通貨</a:t>
            </a:r>
            <a:r>
              <a:rPr lang="en-US" altLang="ja-JP" dirty="0" smtClean="0"/>
              <a:t>…</a:t>
            </a:r>
            <a:r>
              <a:rPr lang="ja-JP" altLang="en-US" dirty="0" smtClean="0"/>
              <a:t>リエル（</a:t>
            </a:r>
            <a:r>
              <a:rPr lang="en-US" altLang="ja-JP" dirty="0" smtClean="0"/>
              <a:t>Riel 100R</a:t>
            </a:r>
            <a:r>
              <a:rPr lang="ja-JP" altLang="en-US" dirty="0" smtClean="0"/>
              <a:t>≒</a:t>
            </a:r>
            <a:r>
              <a:rPr lang="en-US" altLang="ja-JP" dirty="0" smtClean="0"/>
              <a:t>2.1</a:t>
            </a:r>
            <a:r>
              <a:rPr lang="ja-JP" altLang="en-US" dirty="0" smtClean="0"/>
              <a:t>円）</a:t>
            </a:r>
            <a:endParaRPr lang="en-US" altLang="ja-JP" dirty="0" smtClean="0"/>
          </a:p>
          <a:p>
            <a:pPr>
              <a:buNone/>
            </a:pPr>
            <a:r>
              <a:rPr lang="ja-JP" altLang="en-US" dirty="0" smtClean="0"/>
              <a:t>　</a:t>
            </a:r>
            <a:r>
              <a:rPr lang="ja-JP" altLang="en-US" sz="2800" dirty="0" smtClean="0">
                <a:latin typeface="ＭＳ Ｐゴシック" pitchFamily="50" charset="-128"/>
                <a:ea typeface="ＭＳ Ｐゴシック" pitchFamily="50" charset="-128"/>
              </a:rPr>
              <a:t>ただし、ＵＳドルも流通している。</a:t>
            </a:r>
            <a:endParaRPr lang="en-US" altLang="ja-JP" dirty="0" smtClean="0">
              <a:latin typeface="ＭＳ Ｐゴシック" pitchFamily="50" charset="-128"/>
              <a:ea typeface="ＭＳ Ｐゴシック" pitchFamily="50" charset="-128"/>
            </a:endParaRPr>
          </a:p>
          <a:p>
            <a:pPr>
              <a:buNone/>
            </a:pPr>
            <a:endParaRPr lang="en-US" altLang="ja-JP" dirty="0" smtClean="0"/>
          </a:p>
          <a:p>
            <a:pPr>
              <a:buNone/>
            </a:pPr>
            <a:endParaRPr lang="en-US" altLang="ja-JP" dirty="0" smtClean="0"/>
          </a:p>
          <a:p>
            <a:r>
              <a:rPr lang="ja-JP" altLang="en-US" dirty="0" smtClean="0"/>
              <a:t>物価</a:t>
            </a:r>
            <a:r>
              <a:rPr lang="en-US" altLang="ja-JP" dirty="0" smtClean="0"/>
              <a:t>…</a:t>
            </a:r>
            <a:r>
              <a:rPr lang="ja-JP" altLang="en-US" dirty="0" smtClean="0"/>
              <a:t>　</a:t>
            </a:r>
            <a:r>
              <a:rPr lang="en-US" altLang="ja-JP" sz="2800" dirty="0" smtClean="0"/>
              <a:t>500ml</a:t>
            </a:r>
            <a:r>
              <a:rPr lang="ja-JP" altLang="en-US" sz="2800" dirty="0" smtClean="0"/>
              <a:t>ミネラルウォーター </a:t>
            </a:r>
            <a:r>
              <a:rPr lang="en-US" altLang="ja-JP" sz="2800" dirty="0" smtClean="0"/>
              <a:t>: 0.2USD</a:t>
            </a:r>
          </a:p>
          <a:p>
            <a:pPr>
              <a:buNone/>
            </a:pPr>
            <a:r>
              <a:rPr lang="en-US" altLang="ja-JP" sz="2800" dirty="0" smtClean="0"/>
              <a:t>          </a:t>
            </a:r>
            <a:r>
              <a:rPr lang="ja-JP" altLang="en-US" sz="2800" dirty="0" smtClean="0"/>
              <a:t>　</a:t>
            </a:r>
            <a:r>
              <a:rPr lang="en-US" altLang="ja-JP" sz="2800" dirty="0" smtClean="0"/>
              <a:t>    </a:t>
            </a:r>
            <a:r>
              <a:rPr lang="ja-JP" altLang="en-US" sz="2800" dirty="0" smtClean="0"/>
              <a:t>コカコーラ　： </a:t>
            </a:r>
            <a:r>
              <a:rPr lang="en-US" altLang="ja-JP" sz="2800" dirty="0" smtClean="0"/>
              <a:t>0.3USD</a:t>
            </a:r>
          </a:p>
          <a:p>
            <a:pPr>
              <a:buNone/>
            </a:pPr>
            <a:r>
              <a:rPr lang="en-US" altLang="ja-JP" sz="2800" dirty="0" smtClean="0"/>
              <a:t>            </a:t>
            </a:r>
            <a:r>
              <a:rPr lang="ja-JP" altLang="en-US" sz="2800" dirty="0" smtClean="0"/>
              <a:t>　</a:t>
            </a:r>
            <a:r>
              <a:rPr lang="en-US" altLang="ja-JP" sz="2800" dirty="0" smtClean="0"/>
              <a:t>  </a:t>
            </a:r>
            <a:r>
              <a:rPr lang="en-US" altLang="ja-JP" sz="2800" dirty="0" err="1" smtClean="0"/>
              <a:t>Ankor</a:t>
            </a:r>
            <a:r>
              <a:rPr lang="en-US" altLang="ja-JP" sz="2800" dirty="0" smtClean="0"/>
              <a:t> Beer : 1USD</a:t>
            </a:r>
          </a:p>
          <a:p>
            <a:endParaRPr lang="en-US" altLang="ja-JP" dirty="0" smtClean="0"/>
          </a:p>
        </p:txBody>
      </p:sp>
      <p:pic>
        <p:nvPicPr>
          <p:cNvPr id="110594" name="Picture 2" descr="D:\110926-29_ゼミカンボジア\DSCF4462.JPG"/>
          <p:cNvPicPr>
            <a:picLocks noChangeAspect="1" noChangeArrowheads="1"/>
          </p:cNvPicPr>
          <p:nvPr/>
        </p:nvPicPr>
        <p:blipFill>
          <a:blip r:embed="rId4" cstate="print"/>
          <a:srcRect/>
          <a:stretch>
            <a:fillRect/>
          </a:stretch>
        </p:blipFill>
        <p:spPr bwMode="auto">
          <a:xfrm>
            <a:off x="6948264" y="4149080"/>
            <a:ext cx="1800000" cy="1350000"/>
          </a:xfrm>
          <a:prstGeom prst="rect">
            <a:avLst/>
          </a:prstGeom>
          <a:noFill/>
        </p:spPr>
      </p:pic>
      <p:sp>
        <p:nvSpPr>
          <p:cNvPr id="6" name="スライド番号プレースホルダ 5"/>
          <p:cNvSpPr>
            <a:spLocks noGrp="1"/>
          </p:cNvSpPr>
          <p:nvPr>
            <p:ph type="sldNum" sz="quarter" idx="12"/>
          </p:nvPr>
        </p:nvSpPr>
        <p:spPr/>
        <p:txBody>
          <a:bodyPr/>
          <a:lstStyle/>
          <a:p>
            <a:pPr>
              <a:defRPr/>
            </a:pPr>
            <a:fld id="{4CEAB275-F9D0-4206-9607-086BF2105D1F}" type="slidenum">
              <a:rPr lang="ja-JP" altLang="en-US" smtClean="0"/>
              <a:pPr>
                <a:defRPr/>
              </a:pPr>
              <a:t>11</a:t>
            </a:fld>
            <a:endParaRPr lang="ja-JP" altLang="en-US" dirty="0"/>
          </a:p>
        </p:txBody>
      </p:sp>
      <p:sp>
        <p:nvSpPr>
          <p:cNvPr id="7" name="フッター プレースホルダ 6"/>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Before</a:t>
            </a:r>
            <a:r>
              <a:rPr kumimoji="1" lang="ja-JP" altLang="en-US" dirty="0" smtClean="0"/>
              <a:t>のまとめ</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世界遺産という観光名所しかない・・・？</a:t>
            </a:r>
            <a:endParaRPr kumimoji="1" lang="en-US" altLang="ja-JP" dirty="0" smtClean="0"/>
          </a:p>
          <a:p>
            <a:r>
              <a:rPr kumimoji="1" lang="ja-JP" altLang="en-US" dirty="0" smtClean="0"/>
              <a:t>大虐殺をしていた歴史があり、非常に怖い・・・</a:t>
            </a:r>
            <a:endParaRPr lang="en-US" altLang="ja-JP" dirty="0" smtClean="0"/>
          </a:p>
          <a:p>
            <a:r>
              <a:rPr lang="ja-JP" altLang="en-US" dirty="0" smtClean="0"/>
              <a:t>地雷が多くて生活に不自由がある・・・？</a:t>
            </a:r>
            <a:endParaRPr lang="en-US" altLang="ja-JP" dirty="0" smtClean="0"/>
          </a:p>
          <a:p>
            <a:r>
              <a:rPr lang="en-US" altLang="ja-JP" dirty="0" smtClean="0"/>
              <a:t>GDP</a:t>
            </a:r>
            <a:r>
              <a:rPr lang="ja-JP" altLang="en-US" dirty="0" smtClean="0"/>
              <a:t>の規模が小さく、貧しい生活をしている・・・？</a:t>
            </a:r>
            <a:endParaRPr lang="en-US" altLang="ja-JP" dirty="0" smtClean="0"/>
          </a:p>
          <a:p>
            <a:endParaRPr lang="en-US" altLang="ja-JP" dirty="0" smtClean="0"/>
          </a:p>
          <a:p>
            <a:pPr>
              <a:buNone/>
            </a:pPr>
            <a:endParaRPr kumimoji="1" lang="ja-JP" altLang="en-US" dirty="0"/>
          </a:p>
        </p:txBody>
      </p:sp>
      <p:sp>
        <p:nvSpPr>
          <p:cNvPr id="4" name="フッター プレースホルダ 3"/>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5" name="スライド番号プレースホルダ 4"/>
          <p:cNvSpPr>
            <a:spLocks noGrp="1"/>
          </p:cNvSpPr>
          <p:nvPr>
            <p:ph type="sldNum" sz="quarter" idx="12"/>
          </p:nvPr>
        </p:nvSpPr>
        <p:spPr/>
        <p:txBody>
          <a:bodyPr/>
          <a:lstStyle/>
          <a:p>
            <a:pPr>
              <a:defRPr/>
            </a:pPr>
            <a:fld id="{4CEAB275-F9D0-4206-9607-086BF2105D1F}" type="slidenum">
              <a:rPr lang="ja-JP" altLang="en-US" smtClean="0"/>
              <a:pPr>
                <a:defRPr/>
              </a:pPr>
              <a:t>12</a:t>
            </a:fld>
            <a:endParaRPr lang="ja-JP" altLang="en-US" dirty="0"/>
          </a:p>
        </p:txBody>
      </p:sp>
      <p:pic>
        <p:nvPicPr>
          <p:cNvPr id="257026" name="Picture 2" descr="C:\Users\名古屋大学　経済学部\Desktop\renkou.300gif.gif"/>
          <p:cNvPicPr>
            <a:picLocks noChangeAspect="1" noChangeArrowheads="1"/>
          </p:cNvPicPr>
          <p:nvPr/>
        </p:nvPicPr>
        <p:blipFill>
          <a:blip r:embed="rId2" cstate="print"/>
          <a:srcRect/>
          <a:stretch>
            <a:fillRect/>
          </a:stretch>
        </p:blipFill>
        <p:spPr bwMode="auto">
          <a:xfrm>
            <a:off x="827584" y="3645024"/>
            <a:ext cx="2857500" cy="1962150"/>
          </a:xfrm>
          <a:prstGeom prst="rect">
            <a:avLst/>
          </a:prstGeom>
          <a:noFill/>
        </p:spPr>
      </p:pic>
      <p:pic>
        <p:nvPicPr>
          <p:cNvPr id="257027" name="Picture 3" descr="C:\Users\名古屋大学　経済学部\Desktop\23151.jpg"/>
          <p:cNvPicPr>
            <a:picLocks noChangeAspect="1" noChangeArrowheads="1"/>
          </p:cNvPicPr>
          <p:nvPr/>
        </p:nvPicPr>
        <p:blipFill>
          <a:blip r:embed="rId3" cstate="print"/>
          <a:srcRect/>
          <a:stretch>
            <a:fillRect/>
          </a:stretch>
        </p:blipFill>
        <p:spPr bwMode="auto">
          <a:xfrm>
            <a:off x="5076056" y="3573016"/>
            <a:ext cx="2817813" cy="211336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idx="4294967295"/>
          </p:nvPr>
        </p:nvSpPr>
        <p:spPr>
          <a:xfrm>
            <a:off x="0" y="1052513"/>
            <a:ext cx="9144000" cy="1152525"/>
          </a:xfrm>
        </p:spPr>
        <p:txBody>
          <a:bodyPr/>
          <a:lstStyle/>
          <a:p>
            <a:r>
              <a:rPr lang="ja-JP" altLang="en-US" sz="6000" dirty="0" smtClean="0"/>
              <a:t>Ａｆｔｅｒ</a:t>
            </a:r>
          </a:p>
        </p:txBody>
      </p:sp>
      <p:sp>
        <p:nvSpPr>
          <p:cNvPr id="4" name="フッター プレースホルダ 3"/>
          <p:cNvSpPr txBox="1">
            <a:spLocks noGrp="1"/>
          </p:cNvSpPr>
          <p:nvPr/>
        </p:nvSpPr>
        <p:spPr>
          <a:xfrm>
            <a:off x="2268538" y="6642100"/>
            <a:ext cx="4606925" cy="215900"/>
          </a:xfrm>
          <a:prstGeom prst="rect">
            <a:avLst/>
          </a:prstGeom>
          <a:noFill/>
        </p:spPr>
        <p:txBody>
          <a:bodyPr anchor="ctr"/>
          <a:lstStyle/>
          <a:p>
            <a:pPr algn="ctr" fontAlgn="auto">
              <a:spcBef>
                <a:spcPts val="0"/>
              </a:spcBef>
              <a:spcAft>
                <a:spcPts val="0"/>
              </a:spcAft>
              <a:defRPr/>
            </a:pPr>
            <a:r>
              <a:rPr lang="en-US" altLang="ja-JP" sz="1200">
                <a:solidFill>
                  <a:schemeClr val="tx1">
                    <a:tint val="75000"/>
                  </a:schemeClr>
                </a:solidFill>
                <a:latin typeface="+mn-lt"/>
                <a:ea typeface="+mn-ea"/>
              </a:rPr>
              <a:t>©Nishimura Seminar School of Economics Nagoya University</a:t>
            </a:r>
            <a:endParaRPr lang="ja-JP" altLang="en-US" sz="1200" dirty="0">
              <a:solidFill>
                <a:schemeClr val="tx1">
                  <a:tint val="75000"/>
                </a:schemeClr>
              </a:solidFill>
              <a:latin typeface="+mn-lt"/>
              <a:ea typeface="+mn-ea"/>
            </a:endParaRPr>
          </a:p>
        </p:txBody>
      </p:sp>
      <p:sp>
        <p:nvSpPr>
          <p:cNvPr id="76804" name="スライド番号プレースホルダ 4"/>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D54D3FD0-9530-4C80-9FDC-CCAC6778FE1C}" type="slidenum">
              <a:rPr lang="ja-JP" altLang="en-US" sz="1200">
                <a:solidFill>
                  <a:schemeClr val="bg1"/>
                </a:solidFill>
                <a:latin typeface="Georgia" pitchFamily="18" charset="0"/>
              </a:rPr>
              <a:pPr algn="r"/>
              <a:t>13</a:t>
            </a:fld>
            <a:endParaRPr lang="en-US" altLang="ja-JP" sz="1200">
              <a:solidFill>
                <a:schemeClr val="bg1"/>
              </a:solidFill>
              <a:latin typeface="Georgia" pitchFamily="18" charset="0"/>
            </a:endParaRPr>
          </a:p>
        </p:txBody>
      </p:sp>
      <p:grpSp>
        <p:nvGrpSpPr>
          <p:cNvPr id="7" name="グループ化 6"/>
          <p:cNvGrpSpPr/>
          <p:nvPr/>
        </p:nvGrpSpPr>
        <p:grpSpPr>
          <a:xfrm>
            <a:off x="146050" y="2492896"/>
            <a:ext cx="8851900" cy="3125788"/>
            <a:chOff x="34925" y="2708275"/>
            <a:chExt cx="8851900" cy="3125788"/>
          </a:xfrm>
        </p:grpSpPr>
        <p:pic>
          <p:nvPicPr>
            <p:cNvPr id="76805" name="Picture 2" descr="http://120.hp2.jp/wp-content/uploads/2010/06/cambodia_busy-phnom-penh-street.jpg"/>
            <p:cNvPicPr>
              <a:picLocks noChangeAspect="1" noChangeArrowheads="1"/>
            </p:cNvPicPr>
            <p:nvPr/>
          </p:nvPicPr>
          <p:blipFill>
            <a:blip r:embed="rId2" cstate="print"/>
            <a:srcRect/>
            <a:stretch>
              <a:fillRect/>
            </a:stretch>
          </p:blipFill>
          <p:spPr bwMode="auto">
            <a:xfrm>
              <a:off x="34925" y="2708275"/>
              <a:ext cx="4692650" cy="3125788"/>
            </a:xfrm>
            <a:prstGeom prst="rect">
              <a:avLst/>
            </a:prstGeom>
            <a:noFill/>
            <a:ln w="9525">
              <a:noFill/>
              <a:miter lim="800000"/>
              <a:headEnd/>
              <a:tailEnd/>
            </a:ln>
          </p:spPr>
        </p:pic>
        <p:pic>
          <p:nvPicPr>
            <p:cNvPr id="76806" name="Picture 4" descr="http://img.4travel.jp/img/tcs/t/pict/lrg/16/00/88/lrg_16008855.jpg?20100812110309"/>
            <p:cNvPicPr>
              <a:picLocks noChangeAspect="1" noChangeArrowheads="1"/>
            </p:cNvPicPr>
            <p:nvPr/>
          </p:nvPicPr>
          <p:blipFill>
            <a:blip r:embed="rId3" cstate="print"/>
            <a:srcRect/>
            <a:stretch>
              <a:fillRect/>
            </a:stretch>
          </p:blipFill>
          <p:spPr bwMode="auto">
            <a:xfrm>
              <a:off x="4787900" y="2708275"/>
              <a:ext cx="4098925" cy="3073400"/>
            </a:xfrm>
            <a:prstGeom prst="rect">
              <a:avLst/>
            </a:prstGeom>
            <a:noFill/>
            <a:ln w="9525">
              <a:noFill/>
              <a:miter lim="800000"/>
              <a:headEnd/>
              <a:tailEnd/>
            </a:ln>
          </p:spPr>
        </p:pic>
      </p:grpSp>
      <p:sp>
        <p:nvSpPr>
          <p:cNvPr id="8" name="スライド番号プレースホルダ 7"/>
          <p:cNvSpPr>
            <a:spLocks noGrp="1"/>
          </p:cNvSpPr>
          <p:nvPr>
            <p:ph type="sldNum" sz="quarter" idx="12"/>
          </p:nvPr>
        </p:nvSpPr>
        <p:spPr/>
        <p:txBody>
          <a:bodyPr/>
          <a:lstStyle/>
          <a:p>
            <a:pPr>
              <a:defRPr/>
            </a:pPr>
            <a:fld id="{C29784F3-5A63-4DEA-B6C5-89BAE9A5684F}" type="slidenum">
              <a:rPr lang="ja-JP" altLang="en-US" smtClean="0"/>
              <a:pPr>
                <a:defRPr/>
              </a:pPr>
              <a:t>13</a:t>
            </a:fld>
            <a:endParaRPr lang="ja-JP" altLang="en-US" dirty="0"/>
          </a:p>
        </p:txBody>
      </p:sp>
      <p:sp>
        <p:nvSpPr>
          <p:cNvPr id="9" name="フッター プレースホルダ 8"/>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コンテンツ プレースホルダ 2"/>
          <p:cNvSpPr>
            <a:spLocks noGrp="1"/>
          </p:cNvSpPr>
          <p:nvPr>
            <p:ph idx="1"/>
          </p:nvPr>
        </p:nvSpPr>
        <p:spPr/>
        <p:txBody>
          <a:bodyPr/>
          <a:lstStyle/>
          <a:p>
            <a:r>
              <a:rPr lang="ja-JP" altLang="en-US" dirty="0" smtClean="0"/>
              <a:t>市場とスーパーマーケット</a:t>
            </a:r>
            <a:endParaRPr lang="en-US" altLang="ja-JP" dirty="0" smtClean="0"/>
          </a:p>
          <a:p>
            <a:pPr>
              <a:buFont typeface="Wingdings" pitchFamily="2" charset="2"/>
              <a:buNone/>
            </a:pPr>
            <a:r>
              <a:rPr lang="ja-JP" altLang="en-US" sz="2800" dirty="0" smtClean="0">
                <a:latin typeface="ＭＳ Ｐゴシック" pitchFamily="50" charset="-128"/>
                <a:ea typeface="ＭＳ Ｐゴシック" pitchFamily="50" charset="-128"/>
              </a:rPr>
              <a:t>　昔ながらの市場が中心になっている一方で、</a:t>
            </a:r>
            <a:endParaRPr lang="en-US" altLang="ja-JP" sz="2800" dirty="0" smtClean="0">
              <a:latin typeface="ＭＳ Ｐゴシック" pitchFamily="50" charset="-128"/>
              <a:ea typeface="ＭＳ Ｐゴシック" pitchFamily="50" charset="-128"/>
            </a:endParaRPr>
          </a:p>
          <a:p>
            <a:pPr>
              <a:buFont typeface="Wingdings" pitchFamily="2" charset="2"/>
              <a:buNone/>
            </a:pPr>
            <a:r>
              <a:rPr lang="ja-JP" altLang="en-US" sz="2800" dirty="0" smtClean="0">
                <a:latin typeface="ＭＳ Ｐゴシック" pitchFamily="50" charset="-128"/>
                <a:ea typeface="ＭＳ Ｐゴシック" pitchFamily="50" charset="-128"/>
              </a:rPr>
              <a:t>　欧米式のスーパーマーケットも進出。</a:t>
            </a:r>
            <a:endParaRPr lang="en-US" altLang="ja-JP" sz="2800" dirty="0" smtClean="0">
              <a:latin typeface="ＭＳ Ｐゴシック" pitchFamily="50" charset="-128"/>
              <a:ea typeface="ＭＳ Ｐゴシック" pitchFamily="50" charset="-128"/>
            </a:endParaRPr>
          </a:p>
          <a:p>
            <a:pPr>
              <a:buFont typeface="Wingdings" pitchFamily="2" charset="2"/>
              <a:buNone/>
            </a:pPr>
            <a:endParaRPr lang="en-US" altLang="ja-JP" sz="2800" dirty="0" smtClean="0"/>
          </a:p>
          <a:p>
            <a:pPr>
              <a:buFont typeface="Wingdings" pitchFamily="2" charset="2"/>
              <a:buNone/>
            </a:pPr>
            <a:endParaRPr lang="en-US" altLang="ja-JP" sz="2800" dirty="0" smtClean="0"/>
          </a:p>
          <a:p>
            <a:r>
              <a:rPr lang="ja-JP" altLang="en-US" dirty="0" smtClean="0"/>
              <a:t>交通手段</a:t>
            </a:r>
            <a:r>
              <a:rPr lang="en-US" altLang="ja-JP" dirty="0" smtClean="0"/>
              <a:t>…</a:t>
            </a:r>
            <a:r>
              <a:rPr lang="ja-JP" altLang="en-US" dirty="0" smtClean="0"/>
              <a:t>　バイク＞自動車</a:t>
            </a:r>
            <a:endParaRPr lang="en-US" altLang="ja-JP" dirty="0" smtClean="0"/>
          </a:p>
          <a:p>
            <a:pPr>
              <a:buNone/>
            </a:pPr>
            <a:r>
              <a:rPr lang="ja-JP" altLang="en-US" sz="2800" dirty="0" smtClean="0">
                <a:latin typeface="ＭＳ Ｐゴシック" pitchFamily="50" charset="-128"/>
                <a:ea typeface="ＭＳ Ｐゴシック" pitchFamily="50" charset="-128"/>
              </a:rPr>
              <a:t>　</a:t>
            </a:r>
            <a:r>
              <a:rPr lang="en-US" altLang="ja-JP" sz="2800" dirty="0" smtClean="0">
                <a:latin typeface="ＭＳ Ｐゴシック" pitchFamily="50" charset="-128"/>
                <a:ea typeface="ＭＳ Ｐゴシック" pitchFamily="50" charset="-128"/>
              </a:rPr>
              <a:t>HONDA</a:t>
            </a:r>
            <a:r>
              <a:rPr lang="ja-JP" altLang="en-US" sz="2800" dirty="0" smtClean="0">
                <a:latin typeface="ＭＳ Ｐゴシック" pitchFamily="50" charset="-128"/>
                <a:ea typeface="ＭＳ Ｐゴシック" pitchFamily="50" charset="-128"/>
              </a:rPr>
              <a:t>のバイクが主流。　</a:t>
            </a:r>
            <a:endParaRPr lang="en-US" altLang="ja-JP" sz="2800" dirty="0" smtClean="0">
              <a:latin typeface="ＭＳ Ｐゴシック" pitchFamily="50" charset="-128"/>
              <a:ea typeface="ＭＳ Ｐゴシック" pitchFamily="50" charset="-128"/>
            </a:endParaRPr>
          </a:p>
          <a:p>
            <a:pPr>
              <a:buNone/>
            </a:pPr>
            <a:r>
              <a:rPr lang="ja-JP" altLang="en-US" sz="2800" dirty="0" smtClean="0">
                <a:latin typeface="ＭＳ Ｐゴシック" pitchFamily="50" charset="-128"/>
                <a:ea typeface="ＭＳ Ｐゴシック" pitchFamily="50" charset="-128"/>
              </a:rPr>
              <a:t>　観光客は主にトゥクトゥクを利用。</a:t>
            </a:r>
          </a:p>
        </p:txBody>
      </p:sp>
      <p:sp>
        <p:nvSpPr>
          <p:cNvPr id="38914" name="タイトル 1"/>
          <p:cNvSpPr>
            <a:spLocks noGrp="1"/>
          </p:cNvSpPr>
          <p:nvPr>
            <p:ph type="title"/>
          </p:nvPr>
        </p:nvSpPr>
        <p:spPr/>
        <p:txBody>
          <a:bodyPr/>
          <a:lstStyle/>
          <a:p>
            <a:r>
              <a:rPr lang="ja-JP" altLang="en-US" sz="3600" dirty="0" smtClean="0"/>
              <a:t>現在のカンボジアでの市民の様子１</a:t>
            </a:r>
            <a:r>
              <a:rPr lang="en-US" altLang="ja-JP" sz="3600" dirty="0" smtClean="0"/>
              <a:t>/</a:t>
            </a:r>
            <a:r>
              <a:rPr lang="ja-JP" altLang="en-US" sz="3600" dirty="0" smtClean="0"/>
              <a:t>２</a:t>
            </a:r>
          </a:p>
        </p:txBody>
      </p:sp>
      <p:pic>
        <p:nvPicPr>
          <p:cNvPr id="38915" name="Picture 2" descr="D:\110926-29_ゼミカンボジア\DSCF4444.JPG"/>
          <p:cNvPicPr>
            <a:picLocks noChangeAspect="1" noChangeArrowheads="1"/>
          </p:cNvPicPr>
          <p:nvPr/>
        </p:nvPicPr>
        <p:blipFill>
          <a:blip r:embed="rId3" cstate="print"/>
          <a:srcRect/>
          <a:stretch>
            <a:fillRect/>
          </a:stretch>
        </p:blipFill>
        <p:spPr bwMode="auto">
          <a:xfrm>
            <a:off x="7020272" y="2637231"/>
            <a:ext cx="1800000" cy="1349362"/>
          </a:xfrm>
          <a:prstGeom prst="rect">
            <a:avLst/>
          </a:prstGeom>
          <a:noFill/>
          <a:ln w="9525">
            <a:noFill/>
            <a:miter lim="800000"/>
            <a:headEnd/>
            <a:tailEnd/>
          </a:ln>
        </p:spPr>
      </p:pic>
      <p:pic>
        <p:nvPicPr>
          <p:cNvPr id="38916" name="Picture 6" descr="マーケットでまとめ買い！"/>
          <p:cNvPicPr>
            <a:picLocks noChangeAspect="1" noChangeArrowheads="1"/>
          </p:cNvPicPr>
          <p:nvPr/>
        </p:nvPicPr>
        <p:blipFill>
          <a:blip r:embed="rId4" cstate="print"/>
          <a:srcRect/>
          <a:stretch>
            <a:fillRect/>
          </a:stretch>
        </p:blipFill>
        <p:spPr bwMode="auto">
          <a:xfrm>
            <a:off x="7020272" y="980728"/>
            <a:ext cx="1800000" cy="1350000"/>
          </a:xfrm>
          <a:prstGeom prst="rect">
            <a:avLst/>
          </a:prstGeom>
          <a:noFill/>
          <a:ln w="9525">
            <a:noFill/>
            <a:miter lim="800000"/>
            <a:headEnd/>
            <a:tailEnd/>
          </a:ln>
        </p:spPr>
      </p:pic>
      <p:pic>
        <p:nvPicPr>
          <p:cNvPr id="128002" name="Picture 2" descr="D:\110926-29_ゼミカンボジア\DSCF4486.JPG"/>
          <p:cNvPicPr>
            <a:picLocks noChangeAspect="1" noChangeArrowheads="1"/>
          </p:cNvPicPr>
          <p:nvPr/>
        </p:nvPicPr>
        <p:blipFill>
          <a:blip r:embed="rId5" cstate="print"/>
          <a:srcRect/>
          <a:stretch>
            <a:fillRect/>
          </a:stretch>
        </p:blipFill>
        <p:spPr bwMode="auto">
          <a:xfrm>
            <a:off x="7020272" y="4293096"/>
            <a:ext cx="1800000" cy="1350000"/>
          </a:xfrm>
          <a:prstGeom prst="rect">
            <a:avLst/>
          </a:prstGeom>
          <a:noFill/>
        </p:spPr>
      </p:pic>
      <p:sp>
        <p:nvSpPr>
          <p:cNvPr id="7" name="スライド番号プレースホルダ 6"/>
          <p:cNvSpPr>
            <a:spLocks noGrp="1"/>
          </p:cNvSpPr>
          <p:nvPr>
            <p:ph type="sldNum" sz="quarter" idx="12"/>
          </p:nvPr>
        </p:nvSpPr>
        <p:spPr/>
        <p:txBody>
          <a:bodyPr/>
          <a:lstStyle/>
          <a:p>
            <a:pPr>
              <a:defRPr/>
            </a:pPr>
            <a:fld id="{4CEAB275-F9D0-4206-9607-086BF2105D1F}" type="slidenum">
              <a:rPr lang="ja-JP" altLang="en-US" smtClean="0"/>
              <a:pPr>
                <a:defRPr/>
              </a:pPr>
              <a:t>14</a:t>
            </a:fld>
            <a:endParaRPr lang="ja-JP" altLang="en-US" dirty="0"/>
          </a:p>
        </p:txBody>
      </p:sp>
      <p:sp>
        <p:nvSpPr>
          <p:cNvPr id="8" name="フッター プレースホルダ 7"/>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C:\Users\名古屋大学　経済学部\Desktop\P1020786.JPG"/>
          <p:cNvPicPr>
            <a:picLocks noChangeAspect="1" noChangeArrowheads="1"/>
          </p:cNvPicPr>
          <p:nvPr/>
        </p:nvPicPr>
        <p:blipFill>
          <a:blip r:embed="rId2" cstate="print"/>
          <a:srcRect/>
          <a:stretch>
            <a:fillRect/>
          </a:stretch>
        </p:blipFill>
        <p:spPr bwMode="auto">
          <a:xfrm>
            <a:off x="0" y="391"/>
            <a:ext cx="9144000" cy="6857609"/>
          </a:xfrm>
          <a:prstGeom prst="rect">
            <a:avLst/>
          </a:prstGeom>
          <a:noFill/>
        </p:spPr>
      </p:pic>
      <p:sp>
        <p:nvSpPr>
          <p:cNvPr id="4" name="フッター プレースホルダ 3"/>
          <p:cNvSpPr>
            <a:spLocks noGrp="1"/>
          </p:cNvSpPr>
          <p:nvPr>
            <p:ph type="ftr" sz="quarter" idx="11"/>
          </p:nvPr>
        </p:nvSpPr>
        <p:spPr/>
        <p:txBody>
          <a:bodyPr/>
          <a:lstStyle/>
          <a:p>
            <a:pPr>
              <a:defRPr/>
            </a:pPr>
            <a:r>
              <a:rPr lang="en-US" altLang="ja-JP" dirty="0" smtClean="0">
                <a:solidFill>
                  <a:schemeClr val="tx1"/>
                </a:solidFill>
              </a:rPr>
              <a:t>©Nishimura Seminar School of Economics Nagoya University</a:t>
            </a:r>
            <a:endParaRPr lang="ja-JP" altLang="en-US" dirty="0">
              <a:solidFill>
                <a:schemeClr val="tx1"/>
              </a:solidFill>
            </a:endParaRPr>
          </a:p>
        </p:txBody>
      </p:sp>
      <p:sp>
        <p:nvSpPr>
          <p:cNvPr id="5" name="スライド番号プレースホルダ 4"/>
          <p:cNvSpPr>
            <a:spLocks noGrp="1"/>
          </p:cNvSpPr>
          <p:nvPr>
            <p:ph type="sldNum" sz="quarter" idx="12"/>
          </p:nvPr>
        </p:nvSpPr>
        <p:spPr/>
        <p:txBody>
          <a:bodyPr/>
          <a:lstStyle/>
          <a:p>
            <a:pPr>
              <a:defRPr/>
            </a:pPr>
            <a:fld id="{4CEAB275-F9D0-4206-9607-086BF2105D1F}" type="slidenum">
              <a:rPr lang="ja-JP" altLang="en-US" smtClean="0"/>
              <a:pPr>
                <a:defRPr/>
              </a:pPr>
              <a:t>15</a:t>
            </a:fld>
            <a:endParaRPr lang="ja-JP" altLang="en-US" dirty="0"/>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5" name="Picture 3" descr="C:\Users\名古屋大学　経済学部\Desktop\P1020788.JPG"/>
          <p:cNvPicPr>
            <a:picLocks noChangeAspect="1" noChangeArrowheads="1"/>
          </p:cNvPicPr>
          <p:nvPr/>
        </p:nvPicPr>
        <p:blipFill>
          <a:blip r:embed="rId2" cstate="print"/>
          <a:srcRect/>
          <a:stretch>
            <a:fillRect/>
          </a:stretch>
        </p:blipFill>
        <p:spPr bwMode="auto">
          <a:xfrm>
            <a:off x="0" y="391"/>
            <a:ext cx="9144000" cy="6857609"/>
          </a:xfrm>
          <a:prstGeom prst="rect">
            <a:avLst/>
          </a:prstGeom>
          <a:noFill/>
        </p:spPr>
      </p:pic>
      <p:sp>
        <p:nvSpPr>
          <p:cNvPr id="2" name="フッター プレースホルダ 1"/>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3" name="スライド番号プレースホルダ 2"/>
          <p:cNvSpPr>
            <a:spLocks noGrp="1"/>
          </p:cNvSpPr>
          <p:nvPr>
            <p:ph type="sldNum" sz="quarter" idx="12"/>
          </p:nvPr>
        </p:nvSpPr>
        <p:spPr/>
        <p:txBody>
          <a:bodyPr/>
          <a:lstStyle/>
          <a:p>
            <a:pPr>
              <a:defRPr/>
            </a:pPr>
            <a:fld id="{8476D045-E7D4-4D5A-924B-3AFFFCC8AED2}" type="slidenum">
              <a:rPr lang="ja-JP" altLang="en-US" smtClean="0"/>
              <a:pPr>
                <a:defRPr/>
              </a:pPr>
              <a:t>16</a:t>
            </a:fld>
            <a:endParaRPr lang="ja-JP" altLang="en-US"/>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C:\Users\名古屋大学　経済学部\Desktop\P1020897.JPG"/>
          <p:cNvPicPr>
            <a:picLocks noChangeAspect="1" noChangeArrowheads="1"/>
          </p:cNvPicPr>
          <p:nvPr/>
        </p:nvPicPr>
        <p:blipFill>
          <a:blip r:embed="rId2" cstate="print"/>
          <a:srcRect/>
          <a:stretch>
            <a:fillRect/>
          </a:stretch>
        </p:blipFill>
        <p:spPr bwMode="auto">
          <a:xfrm>
            <a:off x="0" y="391"/>
            <a:ext cx="9144000" cy="6857609"/>
          </a:xfrm>
          <a:prstGeom prst="rect">
            <a:avLst/>
          </a:prstGeom>
          <a:noFill/>
        </p:spPr>
      </p:pic>
      <p:sp>
        <p:nvSpPr>
          <p:cNvPr id="2" name="フッター プレースホルダ 1"/>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3" name="スライド番号プレースホルダ 2"/>
          <p:cNvSpPr>
            <a:spLocks noGrp="1"/>
          </p:cNvSpPr>
          <p:nvPr>
            <p:ph type="sldNum" sz="quarter" idx="12"/>
          </p:nvPr>
        </p:nvSpPr>
        <p:spPr/>
        <p:txBody>
          <a:bodyPr/>
          <a:lstStyle/>
          <a:p>
            <a:pPr>
              <a:defRPr/>
            </a:pPr>
            <a:fld id="{8476D045-E7D4-4D5A-924B-3AFFFCC8AED2}" type="slidenum">
              <a:rPr lang="ja-JP" altLang="en-US" smtClean="0"/>
              <a:pPr>
                <a:defRPr/>
              </a:pPr>
              <a:t>17</a:t>
            </a:fld>
            <a:endParaRPr lang="ja-JP" altLang="en-US"/>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C:\Users\名古屋大学　経済学部\Desktop\P1020792.JPG"/>
          <p:cNvPicPr>
            <a:picLocks noChangeAspect="1" noChangeArrowheads="1"/>
          </p:cNvPicPr>
          <p:nvPr/>
        </p:nvPicPr>
        <p:blipFill>
          <a:blip r:embed="rId2" cstate="print"/>
          <a:srcRect/>
          <a:stretch>
            <a:fillRect/>
          </a:stretch>
        </p:blipFill>
        <p:spPr bwMode="auto">
          <a:xfrm>
            <a:off x="0" y="391"/>
            <a:ext cx="9144000" cy="6857609"/>
          </a:xfrm>
          <a:prstGeom prst="rect">
            <a:avLst/>
          </a:prstGeom>
          <a:noFill/>
        </p:spPr>
      </p:pic>
      <p:sp>
        <p:nvSpPr>
          <p:cNvPr id="2" name="フッター プレースホルダ 1"/>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3" name="スライド番号プレースホルダ 2"/>
          <p:cNvSpPr>
            <a:spLocks noGrp="1"/>
          </p:cNvSpPr>
          <p:nvPr>
            <p:ph type="sldNum" sz="quarter" idx="12"/>
          </p:nvPr>
        </p:nvSpPr>
        <p:spPr/>
        <p:txBody>
          <a:bodyPr/>
          <a:lstStyle/>
          <a:p>
            <a:pPr>
              <a:defRPr/>
            </a:pPr>
            <a:fld id="{8476D045-E7D4-4D5A-924B-3AFFFCC8AED2}" type="slidenum">
              <a:rPr lang="ja-JP" altLang="en-US" smtClean="0"/>
              <a:pPr>
                <a:defRPr/>
              </a:pPr>
              <a:t>18</a:t>
            </a:fld>
            <a:endParaRPr lang="ja-JP" altLang="en-US"/>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C:\Users\名古屋大学　経済学部\Desktop\P1020794.JPG"/>
          <p:cNvPicPr>
            <a:picLocks noChangeAspect="1" noChangeArrowheads="1"/>
          </p:cNvPicPr>
          <p:nvPr/>
        </p:nvPicPr>
        <p:blipFill>
          <a:blip r:embed="rId2" cstate="print"/>
          <a:srcRect/>
          <a:stretch>
            <a:fillRect/>
          </a:stretch>
        </p:blipFill>
        <p:spPr bwMode="auto">
          <a:xfrm>
            <a:off x="0" y="391"/>
            <a:ext cx="9144000" cy="6857609"/>
          </a:xfrm>
          <a:prstGeom prst="rect">
            <a:avLst/>
          </a:prstGeom>
          <a:noFill/>
        </p:spPr>
      </p:pic>
      <p:sp>
        <p:nvSpPr>
          <p:cNvPr id="2" name="フッター プレースホルダ 1"/>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3" name="スライド番号プレースホルダ 2"/>
          <p:cNvSpPr>
            <a:spLocks noGrp="1"/>
          </p:cNvSpPr>
          <p:nvPr>
            <p:ph type="sldNum" sz="quarter" idx="12"/>
          </p:nvPr>
        </p:nvSpPr>
        <p:spPr/>
        <p:txBody>
          <a:bodyPr/>
          <a:lstStyle/>
          <a:p>
            <a:pPr>
              <a:defRPr/>
            </a:pPr>
            <a:fld id="{8476D045-E7D4-4D5A-924B-3AFFFCC8AED2}" type="slidenum">
              <a:rPr lang="ja-JP" altLang="en-US" smtClean="0"/>
              <a:pPr>
                <a:defRPr/>
              </a:pPr>
              <a:t>19</a:t>
            </a:fld>
            <a:endParaRPr lang="ja-JP" altLang="en-US"/>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1"/>
          <p:cNvSpPr>
            <a:spLocks noGrp="1"/>
          </p:cNvSpPr>
          <p:nvPr>
            <p:ph type="title"/>
          </p:nvPr>
        </p:nvSpPr>
        <p:spPr/>
        <p:txBody>
          <a:bodyPr/>
          <a:lstStyle/>
          <a:p>
            <a:r>
              <a:rPr lang="ja-JP" altLang="en-US" smtClean="0"/>
              <a:t>もくじ</a:t>
            </a:r>
          </a:p>
        </p:txBody>
      </p:sp>
      <p:sp>
        <p:nvSpPr>
          <p:cNvPr id="3" name="コンテンツ プレースホルダ 2"/>
          <p:cNvSpPr>
            <a:spLocks noGrp="1"/>
          </p:cNvSpPr>
          <p:nvPr>
            <p:ph idx="1"/>
          </p:nvPr>
        </p:nvSpPr>
        <p:spPr/>
        <p:txBody>
          <a:bodyPr>
            <a:normAutofit/>
          </a:bodyPr>
          <a:lstStyle/>
          <a:p>
            <a:pPr>
              <a:lnSpc>
                <a:spcPct val="80000"/>
              </a:lnSpc>
            </a:pPr>
            <a:r>
              <a:rPr lang="ja-JP" altLang="en-US" sz="2700" dirty="0" smtClean="0"/>
              <a:t>Ｂｅｆｏｒｅ</a:t>
            </a:r>
          </a:p>
          <a:p>
            <a:pPr lvl="1">
              <a:lnSpc>
                <a:spcPct val="80000"/>
              </a:lnSpc>
            </a:pPr>
            <a:r>
              <a:rPr lang="ja-JP" altLang="en-US" sz="2400" dirty="0" smtClean="0"/>
              <a:t>カンボジアの文化・歴史（過去）</a:t>
            </a:r>
          </a:p>
          <a:p>
            <a:pPr lvl="1">
              <a:lnSpc>
                <a:spcPct val="80000"/>
              </a:lnSpc>
            </a:pPr>
            <a:r>
              <a:rPr lang="ja-JP" altLang="en-US" sz="2400" dirty="0" smtClean="0"/>
              <a:t>過去のカンボジアの政治体制</a:t>
            </a:r>
            <a:endParaRPr lang="en-US" altLang="ja-JP" sz="2400" dirty="0" smtClean="0"/>
          </a:p>
          <a:p>
            <a:pPr lvl="1">
              <a:lnSpc>
                <a:spcPct val="80000"/>
              </a:lnSpc>
            </a:pPr>
            <a:r>
              <a:rPr lang="ja-JP" altLang="en-US" sz="2400" dirty="0" smtClean="0"/>
              <a:t>カンボジアの</a:t>
            </a:r>
            <a:r>
              <a:rPr lang="en-US" altLang="ja-JP" sz="2400" dirty="0" smtClean="0"/>
              <a:t>GDP</a:t>
            </a:r>
            <a:r>
              <a:rPr lang="ja-JP" altLang="en-US" sz="2400" dirty="0" smtClean="0"/>
              <a:t>比較</a:t>
            </a:r>
            <a:endParaRPr lang="en-US" altLang="ja-JP" sz="2400" dirty="0" smtClean="0"/>
          </a:p>
          <a:p>
            <a:pPr lvl="1">
              <a:lnSpc>
                <a:spcPct val="80000"/>
              </a:lnSpc>
            </a:pPr>
            <a:r>
              <a:rPr lang="ja-JP" altLang="en-US" sz="2400" dirty="0" smtClean="0"/>
              <a:t>通貨と物価状況</a:t>
            </a:r>
          </a:p>
          <a:p>
            <a:pPr>
              <a:lnSpc>
                <a:spcPct val="80000"/>
              </a:lnSpc>
            </a:pPr>
            <a:r>
              <a:rPr lang="ja-JP" altLang="en-US" sz="2700" dirty="0" smtClean="0"/>
              <a:t>Ａｆｔｅｒ</a:t>
            </a:r>
            <a:endParaRPr lang="ja-JP" altLang="en-US" sz="2400" dirty="0" smtClean="0"/>
          </a:p>
          <a:p>
            <a:pPr lvl="1">
              <a:lnSpc>
                <a:spcPct val="80000"/>
              </a:lnSpc>
            </a:pPr>
            <a:r>
              <a:rPr lang="ja-JP" altLang="en-US" sz="2400" dirty="0" smtClean="0"/>
              <a:t>現代のカンボジアでの市民の様子</a:t>
            </a:r>
          </a:p>
          <a:p>
            <a:pPr>
              <a:lnSpc>
                <a:spcPct val="80000"/>
              </a:lnSpc>
            </a:pPr>
            <a:r>
              <a:rPr lang="ja-JP" altLang="en-US" sz="2700" dirty="0" smtClean="0"/>
              <a:t>Ｆｕｔｕｒｅ</a:t>
            </a:r>
          </a:p>
          <a:p>
            <a:pPr lvl="1">
              <a:lnSpc>
                <a:spcPct val="80000"/>
              </a:lnSpc>
            </a:pPr>
            <a:r>
              <a:rPr lang="ja-JP" altLang="en-US" sz="2400" dirty="0" smtClean="0"/>
              <a:t>カンボジア経済の今後</a:t>
            </a:r>
            <a:endParaRPr lang="en-US" altLang="ja-JP" sz="2400" dirty="0" smtClean="0"/>
          </a:p>
          <a:p>
            <a:pPr lvl="1">
              <a:lnSpc>
                <a:spcPct val="80000"/>
              </a:lnSpc>
            </a:pPr>
            <a:r>
              <a:rPr lang="ja-JP" altLang="en-US" sz="2400" dirty="0" smtClean="0"/>
              <a:t>投資環境と諸外国の進出</a:t>
            </a:r>
          </a:p>
          <a:p>
            <a:pPr>
              <a:lnSpc>
                <a:spcPct val="80000"/>
              </a:lnSpc>
            </a:pPr>
            <a:r>
              <a:rPr lang="ja-JP" altLang="en-US" sz="2700" dirty="0" smtClean="0"/>
              <a:t>私たちの考察</a:t>
            </a:r>
          </a:p>
        </p:txBody>
      </p:sp>
      <p:sp>
        <p:nvSpPr>
          <p:cNvPr id="28675" name="スライド番号プレースホル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6276B9-EF72-4C31-855B-204FDE99DF8A}" type="slidenum">
              <a:rPr lang="ja-JP" altLang="en-US"/>
              <a:pPr fontAlgn="base">
                <a:spcBef>
                  <a:spcPct val="0"/>
                </a:spcBef>
                <a:spcAft>
                  <a:spcPct val="0"/>
                </a:spcAft>
              </a:pPr>
              <a:t>2</a:t>
            </a:fld>
            <a:endParaRPr lang="en-US" altLang="ja-JP"/>
          </a:p>
        </p:txBody>
      </p:sp>
      <p:sp>
        <p:nvSpPr>
          <p:cNvPr id="7" name="フッター プレースホルダ 6"/>
          <p:cNvSpPr>
            <a:spLocks noGrp="1"/>
          </p:cNvSpPr>
          <p:nvPr>
            <p:ph type="ftr" sz="quarter" idx="11"/>
          </p:nvPr>
        </p:nvSpPr>
        <p:spPr/>
        <p:txBody>
          <a:bodyPr/>
          <a:lstStyle/>
          <a:p>
            <a:pPr>
              <a:defRPr/>
            </a:pPr>
            <a:r>
              <a:rPr lang="en-US" altLang="ja-JP" dirty="0"/>
              <a:t>©Nishimura Seminar School of Economics Nagoya University</a:t>
            </a:r>
            <a:endParaRPr lang="ja-JP" altLang="en-US" dirty="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C:\Users\名古屋大学　経済学部\Desktop\P1020849.JPG"/>
          <p:cNvPicPr>
            <a:picLocks noChangeAspect="1" noChangeArrowheads="1"/>
          </p:cNvPicPr>
          <p:nvPr/>
        </p:nvPicPr>
        <p:blipFill>
          <a:blip r:embed="rId2" cstate="print"/>
          <a:srcRect/>
          <a:stretch>
            <a:fillRect/>
          </a:stretch>
        </p:blipFill>
        <p:spPr bwMode="auto">
          <a:xfrm>
            <a:off x="0" y="0"/>
            <a:ext cx="9144000" cy="6857608"/>
          </a:xfrm>
          <a:prstGeom prst="rect">
            <a:avLst/>
          </a:prstGeom>
          <a:noFill/>
        </p:spPr>
      </p:pic>
      <p:sp>
        <p:nvSpPr>
          <p:cNvPr id="2" name="フッター プレースホルダ 1"/>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3" name="スライド番号プレースホルダ 2"/>
          <p:cNvSpPr>
            <a:spLocks noGrp="1"/>
          </p:cNvSpPr>
          <p:nvPr>
            <p:ph type="sldNum" sz="quarter" idx="12"/>
          </p:nvPr>
        </p:nvSpPr>
        <p:spPr/>
        <p:txBody>
          <a:bodyPr/>
          <a:lstStyle/>
          <a:p>
            <a:pPr>
              <a:defRPr/>
            </a:pPr>
            <a:fld id="{8476D045-E7D4-4D5A-924B-3AFFFCC8AED2}" type="slidenum">
              <a:rPr lang="ja-JP" altLang="en-US" smtClean="0"/>
              <a:pPr>
                <a:defRPr/>
              </a:pPr>
              <a:t>20</a:t>
            </a:fld>
            <a:endParaRPr lang="ja-JP" altLang="en-US"/>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C:\Users\名古屋大学　経済学部\Desktop\P1020848.JPG"/>
          <p:cNvPicPr>
            <a:picLocks noChangeAspect="1" noChangeArrowheads="1"/>
          </p:cNvPicPr>
          <p:nvPr/>
        </p:nvPicPr>
        <p:blipFill>
          <a:blip r:embed="rId2" cstate="print"/>
          <a:srcRect/>
          <a:stretch>
            <a:fillRect/>
          </a:stretch>
        </p:blipFill>
        <p:spPr bwMode="auto">
          <a:xfrm>
            <a:off x="0" y="0"/>
            <a:ext cx="9144000" cy="6857608"/>
          </a:xfrm>
          <a:prstGeom prst="rect">
            <a:avLst/>
          </a:prstGeom>
          <a:noFill/>
        </p:spPr>
      </p:pic>
      <p:sp>
        <p:nvSpPr>
          <p:cNvPr id="2" name="フッター プレースホルダ 1"/>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3" name="スライド番号プレースホルダ 2"/>
          <p:cNvSpPr>
            <a:spLocks noGrp="1"/>
          </p:cNvSpPr>
          <p:nvPr>
            <p:ph type="sldNum" sz="quarter" idx="12"/>
          </p:nvPr>
        </p:nvSpPr>
        <p:spPr/>
        <p:txBody>
          <a:bodyPr/>
          <a:lstStyle/>
          <a:p>
            <a:pPr>
              <a:defRPr/>
            </a:pPr>
            <a:fld id="{8476D045-E7D4-4D5A-924B-3AFFFCC8AED2}" type="slidenum">
              <a:rPr lang="ja-JP" altLang="en-US" smtClean="0"/>
              <a:pPr>
                <a:defRPr/>
              </a:pPr>
              <a:t>21</a:t>
            </a:fld>
            <a:endParaRPr lang="ja-JP" altLang="en-US"/>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コンテンツ プレースホルダ 2"/>
          <p:cNvSpPr>
            <a:spLocks noGrp="1"/>
          </p:cNvSpPr>
          <p:nvPr>
            <p:ph idx="1"/>
          </p:nvPr>
        </p:nvSpPr>
        <p:spPr/>
        <p:txBody>
          <a:bodyPr/>
          <a:lstStyle/>
          <a:p>
            <a:r>
              <a:rPr lang="ja-JP" altLang="en-US" dirty="0" smtClean="0"/>
              <a:t>水上生活</a:t>
            </a:r>
            <a:endParaRPr lang="en-US" altLang="ja-JP" dirty="0" smtClean="0"/>
          </a:p>
          <a:p>
            <a:pPr>
              <a:buFont typeface="Wingdings" pitchFamily="2" charset="2"/>
              <a:buNone/>
            </a:pPr>
            <a:r>
              <a:rPr lang="ja-JP" altLang="en-US" sz="2800" dirty="0" smtClean="0">
                <a:latin typeface="ＭＳ Ｐゴシック" pitchFamily="50" charset="-128"/>
                <a:ea typeface="ＭＳ Ｐゴシック" pitchFamily="50" charset="-128"/>
              </a:rPr>
              <a:t>カンボジアの雨季には、湖が乾季の２倍の大きさになるも。</a:t>
            </a:r>
            <a:endParaRPr lang="en-US" altLang="ja-JP" sz="2800" dirty="0" smtClean="0">
              <a:latin typeface="ＭＳ Ｐゴシック" pitchFamily="50" charset="-128"/>
              <a:ea typeface="ＭＳ Ｐゴシック" pitchFamily="50" charset="-128"/>
            </a:endParaRPr>
          </a:p>
          <a:p>
            <a:pPr>
              <a:buFont typeface="Wingdings" pitchFamily="2" charset="2"/>
              <a:buNone/>
            </a:pPr>
            <a:r>
              <a:rPr lang="ja-JP" altLang="en-US" sz="2800" dirty="0" smtClean="0">
                <a:latin typeface="ＭＳ Ｐゴシック" pitchFamily="50" charset="-128"/>
                <a:ea typeface="ＭＳ Ｐゴシック" pitchFamily="50" charset="-128"/>
              </a:rPr>
              <a:t>水没する地域では、家も学校も、雨季に備えた高床式。</a:t>
            </a:r>
          </a:p>
        </p:txBody>
      </p:sp>
      <p:sp>
        <p:nvSpPr>
          <p:cNvPr id="36866" name="タイトル 1"/>
          <p:cNvSpPr>
            <a:spLocks noGrp="1"/>
          </p:cNvSpPr>
          <p:nvPr>
            <p:ph type="title"/>
          </p:nvPr>
        </p:nvSpPr>
        <p:spPr/>
        <p:txBody>
          <a:bodyPr/>
          <a:lstStyle/>
          <a:p>
            <a:r>
              <a:rPr lang="ja-JP" altLang="en-US" sz="3600" dirty="0" smtClean="0"/>
              <a:t>現在のカンボジアでの市民の様子２</a:t>
            </a:r>
            <a:r>
              <a:rPr lang="en-US" altLang="ja-JP" sz="3600" dirty="0" smtClean="0"/>
              <a:t>/</a:t>
            </a:r>
            <a:r>
              <a:rPr lang="ja-JP" altLang="en-US" sz="3600" dirty="0" smtClean="0"/>
              <a:t>２</a:t>
            </a:r>
          </a:p>
        </p:txBody>
      </p:sp>
      <p:grpSp>
        <p:nvGrpSpPr>
          <p:cNvPr id="2" name="グループ化 6"/>
          <p:cNvGrpSpPr>
            <a:grpSpLocks/>
          </p:cNvGrpSpPr>
          <p:nvPr/>
        </p:nvGrpSpPr>
        <p:grpSpPr bwMode="auto">
          <a:xfrm>
            <a:off x="779463" y="2997200"/>
            <a:ext cx="7585075" cy="2519363"/>
            <a:chOff x="707944" y="2996952"/>
            <a:chExt cx="7584096" cy="2520000"/>
          </a:xfrm>
        </p:grpSpPr>
        <p:pic>
          <p:nvPicPr>
            <p:cNvPr id="36868" name="Picture 2" descr="D:\110926-29_ゼミカンボジア\DSCF4501.JPG"/>
            <p:cNvPicPr>
              <a:picLocks noChangeAspect="1" noChangeArrowheads="1"/>
            </p:cNvPicPr>
            <p:nvPr/>
          </p:nvPicPr>
          <p:blipFill>
            <a:blip r:embed="rId3" cstate="print"/>
            <a:srcRect/>
            <a:stretch>
              <a:fillRect/>
            </a:stretch>
          </p:blipFill>
          <p:spPr bwMode="auto">
            <a:xfrm>
              <a:off x="707944" y="2996952"/>
              <a:ext cx="3360000" cy="2520000"/>
            </a:xfrm>
            <a:prstGeom prst="rect">
              <a:avLst/>
            </a:prstGeom>
            <a:noFill/>
            <a:ln w="9525">
              <a:noFill/>
              <a:miter lim="800000"/>
              <a:headEnd/>
              <a:tailEnd/>
            </a:ln>
          </p:spPr>
        </p:pic>
        <p:pic>
          <p:nvPicPr>
            <p:cNvPr id="36869" name="Picture 3" descr="D:\110926-29_ゼミカンボジア\DSCF4505.JPG"/>
            <p:cNvPicPr>
              <a:picLocks noChangeAspect="1" noChangeArrowheads="1"/>
            </p:cNvPicPr>
            <p:nvPr/>
          </p:nvPicPr>
          <p:blipFill>
            <a:blip r:embed="rId4" cstate="print"/>
            <a:srcRect/>
            <a:stretch>
              <a:fillRect/>
            </a:stretch>
          </p:blipFill>
          <p:spPr bwMode="auto">
            <a:xfrm>
              <a:off x="4932040" y="2996952"/>
              <a:ext cx="3360000" cy="2520000"/>
            </a:xfrm>
            <a:prstGeom prst="rect">
              <a:avLst/>
            </a:prstGeom>
            <a:noFill/>
            <a:ln w="9525">
              <a:noFill/>
              <a:miter lim="800000"/>
              <a:headEnd/>
              <a:tailEnd/>
            </a:ln>
          </p:spPr>
        </p:pic>
      </p:grpSp>
      <p:sp>
        <p:nvSpPr>
          <p:cNvPr id="7" name="スライド番号プレースホルダ 6"/>
          <p:cNvSpPr>
            <a:spLocks noGrp="1"/>
          </p:cNvSpPr>
          <p:nvPr>
            <p:ph type="sldNum" sz="quarter" idx="12"/>
          </p:nvPr>
        </p:nvSpPr>
        <p:spPr/>
        <p:txBody>
          <a:bodyPr/>
          <a:lstStyle/>
          <a:p>
            <a:pPr>
              <a:defRPr/>
            </a:pPr>
            <a:fld id="{4CEAB275-F9D0-4206-9607-086BF2105D1F}" type="slidenum">
              <a:rPr lang="ja-JP" altLang="en-US" smtClean="0"/>
              <a:pPr>
                <a:defRPr/>
              </a:pPr>
              <a:t>22</a:t>
            </a:fld>
            <a:endParaRPr lang="ja-JP" altLang="en-US" dirty="0"/>
          </a:p>
        </p:txBody>
      </p:sp>
      <p:sp>
        <p:nvSpPr>
          <p:cNvPr id="8" name="フッター プレースホルダ 7"/>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C:\Users\名古屋大学　経済学部\Desktop\DSC01636.JPG"/>
          <p:cNvPicPr>
            <a:picLocks noChangeAspect="1" noChangeArrowheads="1"/>
          </p:cNvPicPr>
          <p:nvPr/>
        </p:nvPicPr>
        <p:blipFill>
          <a:blip r:embed="rId2" cstate="print"/>
          <a:srcRect/>
          <a:stretch>
            <a:fillRect/>
          </a:stretch>
        </p:blipFill>
        <p:spPr bwMode="auto">
          <a:xfrm>
            <a:off x="-83796" y="0"/>
            <a:ext cx="9311592" cy="6858000"/>
          </a:xfrm>
          <a:prstGeom prst="rect">
            <a:avLst/>
          </a:prstGeom>
          <a:noFill/>
        </p:spPr>
      </p:pic>
      <p:sp>
        <p:nvSpPr>
          <p:cNvPr id="4" name="フッター プレースホルダ 3"/>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5" name="スライド番号プレースホルダ 4"/>
          <p:cNvSpPr>
            <a:spLocks noGrp="1"/>
          </p:cNvSpPr>
          <p:nvPr>
            <p:ph type="sldNum" sz="quarter" idx="12"/>
          </p:nvPr>
        </p:nvSpPr>
        <p:spPr/>
        <p:txBody>
          <a:bodyPr/>
          <a:lstStyle/>
          <a:p>
            <a:pPr>
              <a:defRPr/>
            </a:pPr>
            <a:fld id="{4CEAB275-F9D0-4206-9607-086BF2105D1F}" type="slidenum">
              <a:rPr lang="ja-JP" altLang="en-US" smtClean="0"/>
              <a:pPr>
                <a:defRPr/>
              </a:pPr>
              <a:t>23</a:t>
            </a:fld>
            <a:endParaRPr lang="ja-JP" altLang="en-US" dirty="0"/>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C:\Users\名古屋大学　経済学部\Desktop\DSC01632.JPG"/>
          <p:cNvPicPr>
            <a:picLocks noChangeAspect="1" noChangeArrowheads="1"/>
          </p:cNvPicPr>
          <p:nvPr/>
        </p:nvPicPr>
        <p:blipFill>
          <a:blip r:embed="rId2" cstate="print"/>
          <a:srcRect/>
          <a:stretch>
            <a:fillRect/>
          </a:stretch>
        </p:blipFill>
        <p:spPr bwMode="auto">
          <a:xfrm>
            <a:off x="-594320" y="-18121"/>
            <a:ext cx="10332640" cy="6876121"/>
          </a:xfrm>
          <a:prstGeom prst="rect">
            <a:avLst/>
          </a:prstGeom>
          <a:noFill/>
        </p:spPr>
      </p:pic>
      <p:sp>
        <p:nvSpPr>
          <p:cNvPr id="2" name="フッター プレースホルダ 1"/>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3" name="スライド番号プレースホルダ 2"/>
          <p:cNvSpPr>
            <a:spLocks noGrp="1"/>
          </p:cNvSpPr>
          <p:nvPr>
            <p:ph type="sldNum" sz="quarter" idx="12"/>
          </p:nvPr>
        </p:nvSpPr>
        <p:spPr/>
        <p:txBody>
          <a:bodyPr/>
          <a:lstStyle/>
          <a:p>
            <a:pPr>
              <a:defRPr/>
            </a:pPr>
            <a:fld id="{8476D045-E7D4-4D5A-924B-3AFFFCC8AED2}" type="slidenum">
              <a:rPr lang="ja-JP" altLang="en-US" smtClean="0"/>
              <a:pPr>
                <a:defRPr/>
              </a:pPr>
              <a:t>24</a:t>
            </a:fld>
            <a:endParaRPr lang="ja-JP" altLang="en-US"/>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After</a:t>
            </a:r>
            <a:r>
              <a:rPr kumimoji="1" lang="ja-JP" altLang="en-US" dirty="0" smtClean="0"/>
              <a:t>のまとめ</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カンボジアの</a:t>
            </a:r>
            <a:r>
              <a:rPr lang="en-US" altLang="ja-JP" dirty="0" smtClean="0"/>
              <a:t>Before</a:t>
            </a:r>
            <a:r>
              <a:rPr lang="ja-JP" altLang="en-US" dirty="0" smtClean="0"/>
              <a:t>（過去のイメージ）</a:t>
            </a:r>
            <a:r>
              <a:rPr lang="en-US" altLang="ja-JP" dirty="0" smtClean="0"/>
              <a:t>,After</a:t>
            </a:r>
            <a:r>
              <a:rPr lang="ja-JP" altLang="en-US" dirty="0" smtClean="0"/>
              <a:t>（現在）を比較検討するとＧＤＰ（見た目のイメージ）でははかりきれない豊かさがある。</a:t>
            </a:r>
          </a:p>
          <a:p>
            <a:endParaRPr kumimoji="1" lang="ja-JP" altLang="en-US" dirty="0"/>
          </a:p>
        </p:txBody>
      </p:sp>
      <p:sp>
        <p:nvSpPr>
          <p:cNvPr id="4" name="フッター プレースホルダ 3"/>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5" name="スライド番号プレースホルダ 4"/>
          <p:cNvSpPr>
            <a:spLocks noGrp="1"/>
          </p:cNvSpPr>
          <p:nvPr>
            <p:ph type="sldNum" sz="quarter" idx="12"/>
          </p:nvPr>
        </p:nvSpPr>
        <p:spPr/>
        <p:txBody>
          <a:bodyPr/>
          <a:lstStyle/>
          <a:p>
            <a:pPr>
              <a:defRPr/>
            </a:pPr>
            <a:fld id="{4CEAB275-F9D0-4206-9607-086BF2105D1F}" type="slidenum">
              <a:rPr lang="ja-JP" altLang="en-US" smtClean="0"/>
              <a:pPr>
                <a:defRPr/>
              </a:pPr>
              <a:t>25</a:t>
            </a:fld>
            <a:endParaRPr lang="ja-JP" altLang="en-US" dirty="0"/>
          </a:p>
        </p:txBody>
      </p:sp>
      <p:pic>
        <p:nvPicPr>
          <p:cNvPr id="1026" name="Picture 2" descr="C:\Users\名古屋大学　経済学部\Desktop\NIS_8655.JPG"/>
          <p:cNvPicPr>
            <a:picLocks noChangeAspect="1" noChangeArrowheads="1"/>
          </p:cNvPicPr>
          <p:nvPr/>
        </p:nvPicPr>
        <p:blipFill>
          <a:blip r:embed="rId2" cstate="print"/>
          <a:srcRect/>
          <a:stretch>
            <a:fillRect/>
          </a:stretch>
        </p:blipFill>
        <p:spPr bwMode="auto">
          <a:xfrm>
            <a:off x="467544" y="2852936"/>
            <a:ext cx="4038774" cy="2682269"/>
          </a:xfrm>
          <a:prstGeom prst="rect">
            <a:avLst/>
          </a:prstGeom>
          <a:noFill/>
        </p:spPr>
      </p:pic>
      <p:pic>
        <p:nvPicPr>
          <p:cNvPr id="1027" name="Picture 3" descr="C:\Users\名古屋大学　経済学部\Desktop\img33a5a4af16mxvk.jpeg"/>
          <p:cNvPicPr>
            <a:picLocks noChangeAspect="1" noChangeArrowheads="1"/>
          </p:cNvPicPr>
          <p:nvPr/>
        </p:nvPicPr>
        <p:blipFill>
          <a:blip r:embed="rId3" cstate="print"/>
          <a:srcRect/>
          <a:stretch>
            <a:fillRect/>
          </a:stretch>
        </p:blipFill>
        <p:spPr bwMode="auto">
          <a:xfrm>
            <a:off x="4860032" y="2708920"/>
            <a:ext cx="4017087" cy="301281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考察　１</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アダム・スミス　富と幸福の関係モデル</a:t>
            </a:r>
            <a:endParaRPr kumimoji="1" lang="ja-JP" altLang="en-US" dirty="0"/>
          </a:p>
        </p:txBody>
      </p:sp>
      <p:sp>
        <p:nvSpPr>
          <p:cNvPr id="4" name="フッター プレースホルダ 3"/>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5" name="スライド番号プレースホルダ 4"/>
          <p:cNvSpPr>
            <a:spLocks noGrp="1"/>
          </p:cNvSpPr>
          <p:nvPr>
            <p:ph type="sldNum" sz="quarter" idx="12"/>
          </p:nvPr>
        </p:nvSpPr>
        <p:spPr/>
        <p:txBody>
          <a:bodyPr/>
          <a:lstStyle/>
          <a:p>
            <a:pPr>
              <a:defRPr/>
            </a:pPr>
            <a:fld id="{4CEAB275-F9D0-4206-9607-086BF2105D1F}" type="slidenum">
              <a:rPr lang="ja-JP" altLang="en-US" smtClean="0"/>
              <a:pPr>
                <a:defRPr/>
              </a:pPr>
              <a:t>26</a:t>
            </a:fld>
            <a:endParaRPr lang="ja-JP" altLang="en-US" dirty="0"/>
          </a:p>
        </p:txBody>
      </p:sp>
      <p:pic>
        <p:nvPicPr>
          <p:cNvPr id="1026" name="Picture 2" descr="http://t2.gstatic.com/images?q=tbn:ANd9GcQevnKMoFFfdJCts3Y18DSASKi6Z329iXlv_Cx-5nqJiNPaOCPzBdJHSsa2"/>
          <p:cNvPicPr>
            <a:picLocks noChangeAspect="1" noChangeArrowheads="1"/>
          </p:cNvPicPr>
          <p:nvPr/>
        </p:nvPicPr>
        <p:blipFill>
          <a:blip r:embed="rId2" cstate="print"/>
          <a:srcRect/>
          <a:stretch>
            <a:fillRect/>
          </a:stretch>
        </p:blipFill>
        <p:spPr bwMode="auto">
          <a:xfrm>
            <a:off x="1619672" y="1700808"/>
            <a:ext cx="5688632" cy="4260985"/>
          </a:xfrm>
          <a:prstGeom prst="rect">
            <a:avLst/>
          </a:prstGeom>
          <a:noFill/>
        </p:spPr>
      </p:pic>
      <p:cxnSp>
        <p:nvCxnSpPr>
          <p:cNvPr id="8" name="直線矢印コネクタ 7"/>
          <p:cNvCxnSpPr/>
          <p:nvPr/>
        </p:nvCxnSpPr>
        <p:spPr>
          <a:xfrm>
            <a:off x="4499992" y="3429000"/>
            <a:ext cx="2088232" cy="1152128"/>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588224" y="4509120"/>
            <a:ext cx="576064" cy="369332"/>
          </a:xfrm>
          <a:prstGeom prst="rect">
            <a:avLst/>
          </a:prstGeom>
          <a:noFill/>
        </p:spPr>
        <p:txBody>
          <a:bodyPr wrap="square" rtlCol="0">
            <a:spAutoFit/>
          </a:bodyPr>
          <a:lstStyle/>
          <a:p>
            <a:r>
              <a:rPr lang="en-US" altLang="ja-JP" dirty="0" smtClean="0"/>
              <a:t>E’</a:t>
            </a:r>
            <a:endParaRPr kumimoji="1" lang="ja-JP" altLang="en-US" dirty="0"/>
          </a:p>
        </p:txBody>
      </p:sp>
      <p:sp>
        <p:nvSpPr>
          <p:cNvPr id="11" name="テキスト ボックス 10"/>
          <p:cNvSpPr txBox="1"/>
          <p:nvPr/>
        </p:nvSpPr>
        <p:spPr>
          <a:xfrm>
            <a:off x="6732240" y="2132856"/>
            <a:ext cx="1152128" cy="369332"/>
          </a:xfrm>
          <a:prstGeom prst="rect">
            <a:avLst/>
          </a:prstGeom>
          <a:noFill/>
        </p:spPr>
        <p:txBody>
          <a:bodyPr wrap="square" rtlCol="0">
            <a:spAutoFit/>
          </a:bodyPr>
          <a:lstStyle/>
          <a:p>
            <a:r>
              <a:rPr lang="ja-JP" altLang="en-US" dirty="0" smtClean="0"/>
              <a:t>正の効用</a:t>
            </a:r>
            <a:endParaRPr kumimoji="1" lang="ja-JP" altLang="en-US" dirty="0"/>
          </a:p>
        </p:txBody>
      </p:sp>
      <p:sp>
        <p:nvSpPr>
          <p:cNvPr id="12" name="テキスト ボックス 11"/>
          <p:cNvSpPr txBox="1"/>
          <p:nvPr/>
        </p:nvSpPr>
        <p:spPr>
          <a:xfrm>
            <a:off x="6660232" y="4869160"/>
            <a:ext cx="1224136" cy="369332"/>
          </a:xfrm>
          <a:prstGeom prst="rect">
            <a:avLst/>
          </a:prstGeom>
          <a:noFill/>
        </p:spPr>
        <p:txBody>
          <a:bodyPr wrap="square" rtlCol="0">
            <a:spAutoFit/>
          </a:bodyPr>
          <a:lstStyle/>
          <a:p>
            <a:r>
              <a:rPr lang="ja-JP" altLang="en-US" dirty="0" smtClean="0"/>
              <a:t>負の効用</a:t>
            </a:r>
            <a:endParaRPr kumimoji="1" lang="ja-JP" altLang="en-US" dirty="0"/>
          </a:p>
        </p:txBody>
      </p:sp>
      <p:cxnSp>
        <p:nvCxnSpPr>
          <p:cNvPr id="14" name="直線コネクタ 13"/>
          <p:cNvCxnSpPr/>
          <p:nvPr/>
        </p:nvCxnSpPr>
        <p:spPr>
          <a:xfrm>
            <a:off x="4499992" y="3429000"/>
            <a:ext cx="208823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499992" y="3429000"/>
            <a:ext cx="0" cy="15841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339752" y="5013176"/>
            <a:ext cx="21602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5508104" y="2852936"/>
            <a:ext cx="0" cy="57606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508104" y="3429000"/>
            <a:ext cx="0" cy="576064"/>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考察　２</a:t>
            </a:r>
            <a:endParaRPr kumimoji="1" lang="ja-JP" altLang="en-US" dirty="0"/>
          </a:p>
        </p:txBody>
      </p:sp>
      <p:sp>
        <p:nvSpPr>
          <p:cNvPr id="3" name="コンテンツ プレースホルダ 2"/>
          <p:cNvSpPr>
            <a:spLocks noGrp="1"/>
          </p:cNvSpPr>
          <p:nvPr>
            <p:ph idx="1"/>
          </p:nvPr>
        </p:nvSpPr>
        <p:spPr/>
        <p:txBody>
          <a:bodyPr/>
          <a:lstStyle/>
          <a:p>
            <a:r>
              <a:rPr kumimoji="1" lang="ja-JP" altLang="en-US" sz="2800" dirty="0" smtClean="0"/>
              <a:t>アダム・スミス</a:t>
            </a:r>
            <a:r>
              <a:rPr lang="ja-JP" altLang="en-US" sz="2800" dirty="0" smtClean="0"/>
              <a:t>モデルに限界効用逓減の法則を応用</a:t>
            </a:r>
            <a:endParaRPr kumimoji="1" lang="ja-JP" altLang="en-US" sz="2800" dirty="0"/>
          </a:p>
        </p:txBody>
      </p:sp>
      <p:sp>
        <p:nvSpPr>
          <p:cNvPr id="4" name="フッター プレースホルダ 3"/>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5" name="スライド番号プレースホルダ 4"/>
          <p:cNvSpPr>
            <a:spLocks noGrp="1"/>
          </p:cNvSpPr>
          <p:nvPr>
            <p:ph type="sldNum" sz="quarter" idx="12"/>
          </p:nvPr>
        </p:nvSpPr>
        <p:spPr/>
        <p:txBody>
          <a:bodyPr/>
          <a:lstStyle/>
          <a:p>
            <a:pPr>
              <a:defRPr/>
            </a:pPr>
            <a:fld id="{4CEAB275-F9D0-4206-9607-086BF2105D1F}" type="slidenum">
              <a:rPr lang="ja-JP" altLang="en-US" smtClean="0"/>
              <a:pPr>
                <a:defRPr/>
              </a:pPr>
              <a:t>27</a:t>
            </a:fld>
            <a:endParaRPr lang="ja-JP" altLang="en-US" dirty="0"/>
          </a:p>
        </p:txBody>
      </p:sp>
      <p:pic>
        <p:nvPicPr>
          <p:cNvPr id="1026" name="Picture 2" descr="http://t2.gstatic.com/images?q=tbn:ANd9GcQevnKMoFFfdJCts3Y18DSASKi6Z329iXlv_Cx-5nqJiNPaOCPzBdJHSsa2"/>
          <p:cNvPicPr>
            <a:picLocks noChangeAspect="1" noChangeArrowheads="1"/>
          </p:cNvPicPr>
          <p:nvPr/>
        </p:nvPicPr>
        <p:blipFill>
          <a:blip r:embed="rId2" cstate="print"/>
          <a:srcRect/>
          <a:stretch>
            <a:fillRect/>
          </a:stretch>
        </p:blipFill>
        <p:spPr bwMode="auto">
          <a:xfrm>
            <a:off x="1619672" y="1700808"/>
            <a:ext cx="5688632" cy="4260985"/>
          </a:xfrm>
          <a:prstGeom prst="rect">
            <a:avLst/>
          </a:prstGeom>
          <a:noFill/>
        </p:spPr>
      </p:pic>
      <p:cxnSp>
        <p:nvCxnSpPr>
          <p:cNvPr id="8" name="直線矢印コネクタ 7"/>
          <p:cNvCxnSpPr/>
          <p:nvPr/>
        </p:nvCxnSpPr>
        <p:spPr>
          <a:xfrm>
            <a:off x="4499992" y="3356992"/>
            <a:ext cx="2088232" cy="1152128"/>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588224" y="4509120"/>
            <a:ext cx="576064" cy="369332"/>
          </a:xfrm>
          <a:prstGeom prst="rect">
            <a:avLst/>
          </a:prstGeom>
          <a:noFill/>
        </p:spPr>
        <p:txBody>
          <a:bodyPr wrap="square" rtlCol="0">
            <a:spAutoFit/>
          </a:bodyPr>
          <a:lstStyle/>
          <a:p>
            <a:r>
              <a:rPr lang="en-US" altLang="ja-JP" dirty="0" smtClean="0"/>
              <a:t>E’</a:t>
            </a:r>
            <a:endParaRPr kumimoji="1" lang="ja-JP" altLang="en-US" dirty="0"/>
          </a:p>
        </p:txBody>
      </p:sp>
      <p:sp>
        <p:nvSpPr>
          <p:cNvPr id="11" name="テキスト ボックス 10"/>
          <p:cNvSpPr txBox="1"/>
          <p:nvPr/>
        </p:nvSpPr>
        <p:spPr>
          <a:xfrm>
            <a:off x="6732240" y="2132856"/>
            <a:ext cx="1152128" cy="369332"/>
          </a:xfrm>
          <a:prstGeom prst="rect">
            <a:avLst/>
          </a:prstGeom>
          <a:noFill/>
        </p:spPr>
        <p:txBody>
          <a:bodyPr wrap="square" rtlCol="0">
            <a:spAutoFit/>
          </a:bodyPr>
          <a:lstStyle/>
          <a:p>
            <a:r>
              <a:rPr lang="ja-JP" altLang="en-US" dirty="0" smtClean="0"/>
              <a:t>正の効用</a:t>
            </a:r>
            <a:endParaRPr kumimoji="1" lang="ja-JP" altLang="en-US" dirty="0"/>
          </a:p>
        </p:txBody>
      </p:sp>
      <p:sp>
        <p:nvSpPr>
          <p:cNvPr id="12" name="テキスト ボックス 11"/>
          <p:cNvSpPr txBox="1"/>
          <p:nvPr/>
        </p:nvSpPr>
        <p:spPr>
          <a:xfrm>
            <a:off x="6660232" y="4869160"/>
            <a:ext cx="1224136" cy="369332"/>
          </a:xfrm>
          <a:prstGeom prst="rect">
            <a:avLst/>
          </a:prstGeom>
          <a:noFill/>
        </p:spPr>
        <p:txBody>
          <a:bodyPr wrap="square" rtlCol="0">
            <a:spAutoFit/>
          </a:bodyPr>
          <a:lstStyle/>
          <a:p>
            <a:r>
              <a:rPr lang="ja-JP" altLang="en-US" dirty="0" smtClean="0"/>
              <a:t>負の効用</a:t>
            </a:r>
            <a:endParaRPr kumimoji="1" lang="ja-JP" altLang="en-US" dirty="0"/>
          </a:p>
        </p:txBody>
      </p:sp>
      <p:sp>
        <p:nvSpPr>
          <p:cNvPr id="17" name="フリーフォーム 16"/>
          <p:cNvSpPr/>
          <p:nvPr/>
        </p:nvSpPr>
        <p:spPr>
          <a:xfrm>
            <a:off x="4499992" y="2852936"/>
            <a:ext cx="2952328" cy="1008112"/>
          </a:xfrm>
          <a:custGeom>
            <a:avLst/>
            <a:gdLst>
              <a:gd name="connsiteX0" fmla="*/ 40942 w 2129050"/>
              <a:gd name="connsiteY0" fmla="*/ 711958 h 1271516"/>
              <a:gd name="connsiteX1" fmla="*/ 150125 w 2129050"/>
              <a:gd name="connsiteY1" fmla="*/ 520889 h 1271516"/>
              <a:gd name="connsiteX2" fmla="*/ 941695 w 2129050"/>
              <a:gd name="connsiteY2" fmla="*/ 125104 h 1271516"/>
              <a:gd name="connsiteX3" fmla="*/ 2129050 w 2129050"/>
              <a:gd name="connsiteY3" fmla="*/ 1271516 h 1271516"/>
            </a:gdLst>
            <a:ahLst/>
            <a:cxnLst>
              <a:cxn ang="0">
                <a:pos x="connsiteX0" y="connsiteY0"/>
              </a:cxn>
              <a:cxn ang="0">
                <a:pos x="connsiteX1" y="connsiteY1"/>
              </a:cxn>
              <a:cxn ang="0">
                <a:pos x="connsiteX2" y="connsiteY2"/>
              </a:cxn>
              <a:cxn ang="0">
                <a:pos x="connsiteX3" y="connsiteY3"/>
              </a:cxn>
            </a:cxnLst>
            <a:rect l="l" t="t" r="r" b="b"/>
            <a:pathLst>
              <a:path w="2129050" h="1271516">
                <a:moveTo>
                  <a:pt x="40942" y="711958"/>
                </a:moveTo>
                <a:cubicBezTo>
                  <a:pt x="20471" y="665328"/>
                  <a:pt x="0" y="618698"/>
                  <a:pt x="150125" y="520889"/>
                </a:cubicBezTo>
                <a:cubicBezTo>
                  <a:pt x="300251" y="423080"/>
                  <a:pt x="611874" y="0"/>
                  <a:pt x="941695" y="125104"/>
                </a:cubicBezTo>
                <a:cubicBezTo>
                  <a:pt x="1271516" y="250208"/>
                  <a:pt x="1933432" y="1078173"/>
                  <a:pt x="2129050" y="1271516"/>
                </a:cubicBezTo>
              </a:path>
            </a:pathLst>
          </a:custGeom>
          <a:ln w="38100" cmpd="sng">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b="1" dirty="0"/>
          </a:p>
        </p:txBody>
      </p:sp>
      <p:cxnSp>
        <p:nvCxnSpPr>
          <p:cNvPr id="19" name="直線コネクタ 18"/>
          <p:cNvCxnSpPr/>
          <p:nvPr/>
        </p:nvCxnSpPr>
        <p:spPr>
          <a:xfrm>
            <a:off x="2339752" y="5013176"/>
            <a:ext cx="21602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4499992" y="3429000"/>
            <a:ext cx="0" cy="15841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フリーフォーム 21"/>
          <p:cNvSpPr/>
          <p:nvPr/>
        </p:nvSpPr>
        <p:spPr>
          <a:xfrm>
            <a:off x="4517409" y="2129051"/>
            <a:ext cx="2142698" cy="1228298"/>
          </a:xfrm>
          <a:custGeom>
            <a:avLst/>
            <a:gdLst>
              <a:gd name="connsiteX0" fmla="*/ 0 w 2142698"/>
              <a:gd name="connsiteY0" fmla="*/ 1228298 h 1228298"/>
              <a:gd name="connsiteX1" fmla="*/ 928048 w 2142698"/>
              <a:gd name="connsiteY1" fmla="*/ 382137 h 1228298"/>
              <a:gd name="connsiteX2" fmla="*/ 2142698 w 2142698"/>
              <a:gd name="connsiteY2" fmla="*/ 0 h 1228298"/>
            </a:gdLst>
            <a:ahLst/>
            <a:cxnLst>
              <a:cxn ang="0">
                <a:pos x="connsiteX0" y="connsiteY0"/>
              </a:cxn>
              <a:cxn ang="0">
                <a:pos x="connsiteX1" y="connsiteY1"/>
              </a:cxn>
              <a:cxn ang="0">
                <a:pos x="connsiteX2" y="connsiteY2"/>
              </a:cxn>
            </a:cxnLst>
            <a:rect l="l" t="t" r="r" b="b"/>
            <a:pathLst>
              <a:path w="2142698" h="1228298">
                <a:moveTo>
                  <a:pt x="0" y="1228298"/>
                </a:moveTo>
                <a:cubicBezTo>
                  <a:pt x="285466" y="907575"/>
                  <a:pt x="570932" y="586853"/>
                  <a:pt x="928048" y="382137"/>
                </a:cubicBezTo>
                <a:cubicBezTo>
                  <a:pt x="1285164" y="177421"/>
                  <a:pt x="1942531" y="61415"/>
                  <a:pt x="2142698" y="0"/>
                </a:cubicBezTo>
              </a:path>
            </a:pathLst>
          </a:custGeom>
          <a:noFill/>
          <a:ln w="381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4" name="直線コネクタ 23"/>
          <p:cNvCxnSpPr/>
          <p:nvPr/>
        </p:nvCxnSpPr>
        <p:spPr>
          <a:xfrm>
            <a:off x="4499992" y="3429000"/>
            <a:ext cx="30963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7452320" y="3429000"/>
            <a:ext cx="0" cy="50405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7524328" y="3501008"/>
            <a:ext cx="648072" cy="369332"/>
          </a:xfrm>
          <a:prstGeom prst="rect">
            <a:avLst/>
          </a:prstGeom>
          <a:noFill/>
        </p:spPr>
        <p:txBody>
          <a:bodyPr wrap="square" rtlCol="0">
            <a:spAutoFit/>
          </a:bodyPr>
          <a:lstStyle/>
          <a:p>
            <a:r>
              <a:rPr kumimoji="1" lang="en-US" altLang="ja-JP" dirty="0" smtClean="0"/>
              <a:t>ΔH</a:t>
            </a:r>
            <a:endParaRPr kumimoji="1" lang="ja-JP" altLang="en-US" dirty="0"/>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タイトル 1"/>
          <p:cNvSpPr>
            <a:spLocks noGrp="1"/>
          </p:cNvSpPr>
          <p:nvPr>
            <p:ph type="title"/>
          </p:nvPr>
        </p:nvSpPr>
        <p:spPr/>
        <p:txBody>
          <a:bodyPr/>
          <a:lstStyle/>
          <a:p>
            <a:r>
              <a:rPr lang="ja-JP" altLang="en-US" dirty="0" smtClean="0"/>
              <a:t>考察　３</a:t>
            </a:r>
          </a:p>
        </p:txBody>
      </p:sp>
      <p:sp>
        <p:nvSpPr>
          <p:cNvPr id="64514" name="コンテンツ プレースホルダ 2"/>
          <p:cNvSpPr>
            <a:spLocks noGrp="1"/>
          </p:cNvSpPr>
          <p:nvPr>
            <p:ph idx="1"/>
          </p:nvPr>
        </p:nvSpPr>
        <p:spPr/>
        <p:txBody>
          <a:bodyPr/>
          <a:lstStyle/>
          <a:p>
            <a:r>
              <a:rPr lang="ja-JP" altLang="en-US" dirty="0" smtClean="0"/>
              <a:t>利潤追求ばかりを追い求めても真の「富」（心の豊かさ）を得ることは困難である。</a:t>
            </a:r>
            <a:endParaRPr lang="en-US" altLang="ja-JP" dirty="0" smtClean="0"/>
          </a:p>
          <a:p>
            <a:r>
              <a:rPr lang="ja-JP" altLang="en-US" dirty="0" smtClean="0"/>
              <a:t>カンボジアには</a:t>
            </a:r>
            <a:r>
              <a:rPr lang="en-US" altLang="ja-JP" dirty="0" smtClean="0"/>
              <a:t>【</a:t>
            </a:r>
            <a:r>
              <a:rPr lang="ja-JP" altLang="en-US" dirty="0" smtClean="0"/>
              <a:t>観光と農業</a:t>
            </a:r>
            <a:r>
              <a:rPr lang="en-US" altLang="ja-JP" dirty="0" smtClean="0"/>
              <a:t>】</a:t>
            </a:r>
            <a:r>
              <a:rPr lang="ja-JP" altLang="en-US" dirty="0" smtClean="0"/>
              <a:t>という豊かな田舎のビジネスモデルが合っており、これからの資源・エネルギー・食糧争奪戦のようなグローバル経済社会の中で拙速な工業化をやるよりも自給自足を基調とした着実な経済成長のシナリオを描くのが適している。</a:t>
            </a:r>
          </a:p>
        </p:txBody>
      </p:sp>
      <p:sp>
        <p:nvSpPr>
          <p:cNvPr id="4" name="フッター プレースホルダ 3"/>
          <p:cNvSpPr>
            <a:spLocks noGrp="1"/>
          </p:cNvSpPr>
          <p:nvPr>
            <p:ph type="ftr" sz="quarter" idx="11"/>
          </p:nvPr>
        </p:nvSpPr>
        <p:spPr/>
        <p:txBody>
          <a:bodyPr/>
          <a:lstStyle/>
          <a:p>
            <a:pPr>
              <a:defRPr/>
            </a:pPr>
            <a:r>
              <a:rPr lang="en-US" altLang="ja-JP"/>
              <a:t>©Nishimura Seminar School of Economics Nagoya University</a:t>
            </a:r>
            <a:endParaRPr lang="ja-JP" altLang="en-US" dirty="0"/>
          </a:p>
        </p:txBody>
      </p:sp>
      <p:sp>
        <p:nvSpPr>
          <p:cNvPr id="64516" name="スライド番号プレースホルダ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44C248-E1D1-4BFE-847B-6A4D5CD1BC25}" type="slidenum">
              <a:rPr lang="ja-JP" altLang="en-US"/>
              <a:pPr fontAlgn="base">
                <a:spcBef>
                  <a:spcPct val="0"/>
                </a:spcBef>
                <a:spcAft>
                  <a:spcPct val="0"/>
                </a:spcAft>
              </a:pPr>
              <a:t>28</a:t>
            </a:fld>
            <a:endParaRPr lang="en-US" altLang="ja-JP"/>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タイトル 1"/>
          <p:cNvSpPr>
            <a:spLocks noGrp="1"/>
          </p:cNvSpPr>
          <p:nvPr>
            <p:ph type="title"/>
          </p:nvPr>
        </p:nvSpPr>
        <p:spPr>
          <a:xfrm>
            <a:off x="0" y="0"/>
            <a:ext cx="9144000" cy="1268413"/>
          </a:xfrm>
        </p:spPr>
        <p:txBody>
          <a:bodyPr/>
          <a:lstStyle/>
          <a:p>
            <a:r>
              <a:rPr lang="en-US" altLang="ja-JP" sz="5400" dirty="0" smtClean="0"/>
              <a:t>END</a:t>
            </a:r>
            <a:endParaRPr lang="ja-JP" altLang="en-US" sz="5400" dirty="0" smtClean="0"/>
          </a:p>
        </p:txBody>
      </p:sp>
      <p:sp>
        <p:nvSpPr>
          <p:cNvPr id="65538" name="コンテンツ プレースホルダ 2"/>
          <p:cNvSpPr>
            <a:spLocks noGrp="1"/>
          </p:cNvSpPr>
          <p:nvPr>
            <p:ph idx="1"/>
          </p:nvPr>
        </p:nvSpPr>
        <p:spPr>
          <a:xfrm>
            <a:off x="107950" y="4581525"/>
            <a:ext cx="8928100" cy="1223963"/>
          </a:xfrm>
        </p:spPr>
        <p:txBody>
          <a:bodyPr/>
          <a:lstStyle/>
          <a:p>
            <a:pPr>
              <a:buFontTx/>
              <a:buNone/>
            </a:pPr>
            <a:r>
              <a:rPr lang="ja-JP" altLang="en-US" dirty="0" smtClean="0"/>
              <a:t>ありがとうございました。</a:t>
            </a:r>
          </a:p>
          <a:p>
            <a:pPr>
              <a:buFontTx/>
              <a:buNone/>
            </a:pPr>
            <a:r>
              <a:rPr lang="ja-JP" altLang="en-US" dirty="0" smtClean="0"/>
              <a:t>質問のある方は、気軽にお尋ねください。</a:t>
            </a:r>
          </a:p>
        </p:txBody>
      </p:sp>
      <p:sp>
        <p:nvSpPr>
          <p:cNvPr id="4" name="フッター プレースホルダ 3"/>
          <p:cNvSpPr>
            <a:spLocks noGrp="1"/>
          </p:cNvSpPr>
          <p:nvPr>
            <p:ph type="ftr" sz="quarter" idx="11"/>
          </p:nvPr>
        </p:nvSpPr>
        <p:spPr/>
        <p:txBody>
          <a:bodyPr/>
          <a:lstStyle/>
          <a:p>
            <a:pPr>
              <a:defRPr/>
            </a:pPr>
            <a:r>
              <a:rPr lang="en-US" altLang="ja-JP"/>
              <a:t>©Nishimura Seminar School of Economics Nagoya University</a:t>
            </a:r>
            <a:endParaRPr lang="ja-JP" altLang="en-US" dirty="0"/>
          </a:p>
        </p:txBody>
      </p:sp>
      <p:sp>
        <p:nvSpPr>
          <p:cNvPr id="65540" name="スライド番号プレースホルダ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CEF660-BFCF-4389-83CD-0A53C17E097F}" type="slidenum">
              <a:rPr lang="ja-JP" altLang="en-US"/>
              <a:pPr fontAlgn="base">
                <a:spcBef>
                  <a:spcPct val="0"/>
                </a:spcBef>
                <a:spcAft>
                  <a:spcPct val="0"/>
                </a:spcAft>
              </a:pPr>
              <a:t>29</a:t>
            </a:fld>
            <a:endParaRPr lang="en-US" altLang="ja-JP"/>
          </a:p>
        </p:txBody>
      </p:sp>
      <p:sp>
        <p:nvSpPr>
          <p:cNvPr id="65541" name="AutoShape 4" descr="data:image/jpg;base64,/9j/4AAQSkZJRgABAQAAAQABAAD/2wCEAAkGBhQSERUUExQWFRQWGRcYFxcXGBceIBodGhgcHB0bHxgZGyYgGBwkGRodIC8gIycpLCwsFx4xNTAqNSYrLCkBCQoKDgwOGg8PGiwkHyQvLCwsKSwsLCwsLCwsLCwsLCwsLCwsLCwsLCwsLCwsLCwsLCwsLCwsLCwsLCwsLCwsLP/AABEIALcBEwMBIgACEQEDEQH/xAAcAAABBQEBAQAAAAAAAAAAAAAFAAIDBAYHAQj/xABHEAABAwIDBQYDBgQEBAQHAAABAgMRACEEEjEFBkFRYRMicYGRoTKxwQcjQlLR8BRicuGSssLxFTOCoiRjk9IIQ1Nzg7Pi/8QAGgEAAwEBAQEAAAAAAAAAAAAAAQIDAAQFBv/EAC0RAAICAQMEAQMDBAMAAAAAAAABAhEDEiExBBNBUSIUMnFhkbGBocHwBUJS/9oADAMBAAIRAxEAPwDiVe02n5aUY8r2KcEU4IrBGRSipQ0acGKFmIIr0JqyGacECtYaK3YmvexPKrWaK8Cp5k9KFmorpb6VIGhRbCbs4t0SjDOkcykpHqqKs4HdNayQ883h4OX7zNcxOoGUeJIFCxtICyV7NdI2L9nuGbUFYrtX2zoppaAn1EhXkoV1PdrdHZOUdhh2VGJhwZ1jxDhJHlatFqQ0oOKt8HzVhcGtxQShJUpRhISJJPIAa0bwO4WLdxCMN2Sm3lpK0pc7kpE373Cx62NfQeI2WHNqsQkJbwbC3AAABnfUW02HJDa/ag32h/8AhdobOx5s2hamHTyS4CAT0AUs+VGhbXBjNnf/AA94hRHbYhtA/lzLPySPetPgf/h/waSC6684RwBSkH0BPvXTVzFonmb/AFrP737WVhMOXA6MxKQArLe98oABJjxouoqxNTeyB7H2cbJw5EsNZv8AzVlRPHRaiD6UE3j+0BjCgtYBDYUbFxCEhI6JAAznrp41gdobTcxBKQVKKoCjJkxGseAt0vNGd39yV2U4ZPM8uVckuodHVDE+ZMG4TZjuKczOlRzGSSSSrxOtb3Yu7yGR3W0zzH9xRPAbJSgARRNtqK5bcuSjl4REymOB9v1qYOf1eh+gpwFOpiZGXxz9ZHzrz+IH5h6inqNNUaxiNxQUIsRy1rxTcggiQbEHjSKBxA9BUT+RIlQSBzIA18awTM7W+zbCutlKElty5S5KjeeImFJi0WtWf259nC1Os9lHZpabQ4ZCbpsVDUknXTzraY/bWGZjtHG0BRgSoCTE/KguN+0DZ7agC+lUgmUZlARFiU6EzbwNMtXgDS8gfA7olnuKTnhRUhQ/mTB4SknKARcRM0N25uykthxSghYkOkKEWK1KMme8VWnTvCQTNXdqfatgpSG0POBMKzCU3B+HKoyQRN+FqyG8G3y+omVNNKUHEsqkEyPiMTKiSbkwBTqMvIspRSBDrCkqKVpVEZiL90KAM+IkaxRrZ+yewcS+MzmFhSm3LJzHIYQpMkpOYFJsdJ0vQnEYpRRmiSZnNJkkEEkk3JkGeflVZvHuJRkCyEjMUgH4VKIk9dPnGpqtatiKdM6A1sN90BZcS1muEZCco4XKZmL+dKuWL2u6SZdcn+tX60q3Yfsp3UU4p4E0UwG7uIeTnaZUtOmaQB7m9SjdDFkx2YB5Z0f+6uhzj7JqL9AtBI1vUyVg6UXY3ExarQgeKv0Bq/gfs5dzffOobHPItfsIpdcfYyhL0ZrNS8v3511fYv2Z4C3aYoun8shoHy+L3rc4XcXZ6UjLhUCNFoUvN4580+9LqDprk4Hs7djFP/8ALZWQdFEQnUD4lQNSB51rtk/Y0+taQ+4lsG8o+84aSkgDTma60rYsD7vFPJH5XQl1P/eJ/wC6mfweKQoKCMO/l0KFLaVoeBzI4m0itqXk1ejHL+yTB4cJKs7qoVOYwmw/Km/qTXmHxowbpSyy0lIMD7ocTHxjv6+NFXN7P4pa2gw6060F5g6ABNkxmSTN+lQrwKlqKw2SnMATBNwoHUaQKi3uOro1yUqW2C4kBUGQCTw5kVldqYXDhsJyoW4AmWwUhUQJgEiTHDjW6xIgHz+VcZ248r+JJSsdmSsHMbA2i0242ppbIi2NwAQrF9ngVKQTJKpI0SSe7N7iII50WcVjGCCttLoB+JHcWD4pGU+OWaxWG7dnGKDF3u8JQZHUyNREKnw41vsJvO8laGn0trUoAWJvxnMAUmReeVTW3JoSaBWG+0XFN7Q7QKlJbS2Wn1BOYJzES5BghS1EK4ixrZv71NY/Cu4faCE4UOphDvaBbROqSHYASpKgDB14E3FAN5DgA+hT4BKRmKkySmQdRHeTxn+9YvbO08KCpOGUcihCiZAUP6CQPNXlGtXUmPptm32Z9rKsJgzh3Eh7FsKLYUFAtqQkDK4Vg961oFzEkiazAxWJ2i52rpUZtJ5ckgWSnw99ayLWKZbVJBWOAJCfWM00dZ38eSB2LSExxyk/5j9KTJrkqRWGmO50TYW6wbANazDYaBpXCcTvxj1gy8Ug8E5U9bZUyPWhz208Q7BcxLhsNVrNtY+LrUVhflhlks+hsRtJptOZbiEDSVKSPmaGYrfvAtmF4puYmxKvdAIm2mtfPK2wPiUT1BHy1+dRssBTgCEqXNgAFKJNuAub1RYV7J6zueK+2DAIBhTiyNAEETeNVGNL0Ixf24NW7PDuKF5KikeERPvFYVG52NsRgcRfT7oj5i3nVpX2e7RWVIGFVxGaQAeoJi1DTjXL/uG2HcR9tGIKvu8MgJt8ZUTPG4KflQnEfajtFcwttAM6ITIB4AmdOB1tUTn2bbQSe+3lnklS/wDLIqJe5DqR94pwf/jKfc1rxoNSYK2jvhjloKHMU4UmBlmxggg21uAedUHse87IdfdWJ0UtRE84JPOtKnc5s/EpZ8T+lSo3VZH4M3UyfmabuwXAO3Ixi0oHG/jSYAIEJJPRJP0roDOwmwkEIA8BFSDZ44JFDvI3b/UwacO4dG1ecD5mrC8HiHCCqDAgSZOs6gX9a3rWzelSjAUO6bQjAL2S6TKlgeA+UmkNjCbrJ8CPoK3j+CETAMRrGk8+FAtsPBBNjKEyfEqteNTy5Gs5ya2ZtMUARstr/wCkT1zmlVhGHQ4AooAJuY58ePOlTXL2QbXs0G7WDU272SkkZ2G3MgB+NICDbgSPlWtGBCJkJRqJUb6d05RJ52gVExtjDKV3XmrzMLAMZkjmDoo1baSCgAHu62gj92V6VBve2j1Pp/8AywnsXBgqzXII1ykDlYKvwqbaeCb7QS+ls27iiACPMgVUwe0HG0hIywJEEe0g+PpUW1MUp4pKkpGUDQm9+R0151SM4pbkpdPk8FhO72aSS2tN4KIPyEaVGxuvlkoUpBlV0kj8R5UtgvNsZ8yTKoulI663mjeE20xBleWST3kqGp5xFUTg/JJ48q8MALx2JZXl7ZRgT30hQ0nWJ0p6N6nwJU0hwDUpzJ+c/KpcdtxwPKDa21tD8yRGl4UCCR40GxO22QZW4jnCRYeCUAjzN6nKaXG5bH08pby2QRQqVlzLAcBUbzEkGOutebIbViELBzJShwkJJBBKiTIg2MECnvHM0kpVGZEggDjBBgiNOYqbdEfdK/6P8gJpYxvki5uDtHvarylBcUU3TE8rcZ5Vn8Zui0uSM2YkqBKlEAnjlJi3CANPGYMXvcpt51CmZAcWAQVDRZ/lV41KxvuyfiStP+E/UH2pakdtYpr5JAnD7COHU4peZIUbqR3sqSRKoN+7rx0HlFsnabzePYccl9BcWlCkZJVYomE8SCFQdZmtrs7FoxCkobOZStAUqGmqu8B3R+bTzrY7A3ebZJKEBJm64Enhb8qY5QedUxxb5ODqMUMdaX/QY5s11wJsAkhWYL6ptYzF6x+N+xthbHfWht6buNhUQdPu7AnwA1rb7VQtTwyyQnKIUg5NZKgrTMB46C1SYHYwmV94wAVKEEwZvzJPHpAgWrs7aXJyd18I5rjvsBJKg3ikpRfKVoUVC+hIWAbcQBPIVRd+w59CR/4lC+ACRlJ6DPafOu1YzDBxBQeMeoMj34GgKdmuFZzhWUZRoL5SbAJVEEcY5WBFK0qG1uzkKvs9QglLheKhqCqPYCi2yPszad0aATpncKiPIE949B7V1TF4BtxKe0TKk8TqQOBOpmo+xUVACEpTpA06Ac68+eRqVajqhUlfBntm/Z3gmoHZBwjUkBI9Bf1Jo/h9nMtH7ptCOqUgH11pzuIbZBKnEpk6rUkX84oa5vRhU64hr/Gn6GuLNlk9olIwb4LWJ2iUqiRw5SJPjUDm0ikGFgmdLaT4/LpVNW9mCE/ftdYv8hVVrejAhRUHgqdBCzHh3TU1klW6Z0xiq3iHsJjM6ZzAnjpa/Kpe1OgN6z53yw2aApREcG3NZNvh5fI1GrfFgAqUpQTPdhC50vKYkXB1pF3HK0gPHfCLu0NmsuznbSFcSnuq8eSvOslvBsoYZPad5xuCSUJJKQOKgNBfX5Ueb31wygZUcpsCUKg6W0kH9Kr4bbzPapKXkhIzZisxrIyibxmk8PhHn1xb5oVxOfO76sDRDivID6mq69/B+Bj/ABL/AP5FH98dyWHpewTjXaaqZC0AK6ov3Vfy6HodeaRC4VKYMKtcXvY8eld2JQmrRyT1R5NE7v08fhbbT5E/6vpVJ7ezEq/GB4BI+SZ96qbZwpQ8U5VDNBSCmCZt8PU9BNOwWxnFFKlpyIMnM4ciTBg3JBibGL8qtpikJJtOghsjbb2fO4tRbTYyowCdNTBPSOZ4VR2/jkqVAknMpSzfU2AHSBM/zURxeNT2bDaSkjOpSikACxKR3eFrjkI11oE8wXFKOqiT5/sVNVqsm3aHtJJAIbVH9RH0r2o3NlqJlRbBOoJ/S1KntCUHlbITBIedTEyFoCtPBX0qujARdOIYnqlSD65RHrxrRYPYwDqErnLJzXsoEiNbzMk34daxbj6gSlSRIJSYPEWPvTuMlszvnkin8eA+ycYn4HUqH8mJ5EcFLjlw+dW0bY2gjVDivJpekflSD78TxrLDEi0yI4Sn9Ks4NSVTE+Z5+FI17QY5vTNMnfXEI/5jB82nE+4UflU7f2jI/G3HgtQ9lNj51mndqLbWD2qxb8y+fTwqQbyLOr0/1CeP8w6xSaE/BRdQ15NY1vxhlapUP/TP+ufapndrYN4Qo26oc+YTWKXtQHUMLkjVtscRNxB0r3tWTrh2jbVJWn/K59KXtxHXUs6tiXUIYbEgAIhN+EJj2p+6Tg7JQBBgJ0IOkpH+X2qLHtIOFaTCoLaRB/6bT5VhMZtJLWIWO1da7OT3Jg5kggQlQzDMZg81XvTROJq2b/bGyGilx0pSsoC1a8RJIkaaViUY3CrUlPZupUfhgpI1jVR5mvNl7ysIS4lASC62Wyoh8WIImCpaQeNDsO2gOoX2iSEkEicswoGJVEG0edaCSvUPKMv+n+DuG6e57GBbWBK3HTLi1XOtkg/lB9TflFkb1t5SrKUpC1IlRAEpJHvrWId+1ILByMo/9ZKov0NDMPvGpLISO8SpalhaCoSSCkg+Hyoyy1VCLBJ8o6S5vYiJSUqsSAnvEgdJHGmP7yKjui+XN8Omut7XBrluJ3vW0CrPkFvhQB6AJmL8Kzm1t/cyCUPOFwDuxnTF+doFBZJSfDGeKMfuOuP72vB8pC+7kBHdTqbzpOhpmK38cZusBQMxYC4jjHU+lczY28HXy2FKLoCyZnRtBJ7x5JTYeFNxe1lECcyxxCldNRrB/vXPJZNXL/dnRi7Oykjobu9j7jedCkoBg2TJi+a6ibio3MStZEuLUOIJIB+KLJIBFuVc7xO9rnZpbSgBISBeZ66Rx+VUnd68Qf8A5pEaRw1/WuV9Pkl5OrXhj9ppNvkJUqTCQsxJ8Rx6UL2c4ZSUniI9ay+N2wXBK1lUaTPyqHD48ACSUnTj9K6Y9O0hvrop1Wx0zaWJRmUmUyoGbi8REHnBjyqqnHISlKUqCIUYzQSBl6RaSfWsCrFJp2LxKQRrdKTp/LSLpNqJfUxrg6Gy+0EkdohKlJTJ4TPOLGquO22g9ohISqNF5UkkC5UVnvTNrcPGubYzHiBA151YTtMEWT71aHTOG9kn1MW+DaYTHoUlKR3VJJKsp1nkJiRHAcahf21CF5SBfLnI5zIAEiLGfHlas3hznAN7qiwSfmsGfLzqVSCUkAGArLMcyORN79abss5cuVy4YaTtYz94oE6k2uYty10oPjkIU+T2Xx6QtUSRJUYGY3PMaVD/AAxiOIInXhHS2o1qw5ikpXcRARBJuTfhk4mBqIjU08YtcHO5zaphPY4bCip1sKCEQgKKjpNhPw8LcJ8aGuKDyVEniSm/wybgDlPDpTytMkTpqDAgm5+XGqGCgkjMkSQAJF5J/LOkanpzoqLe4E2ybG4VZQlTbajGuVJIgzyrwKkSbCNJ14c/3eruExuRtZ7QIlRSE5c0kATJNtSBrbKedxq2c9m0gkyCJNpkCANNdOlZX5Bpo1+ARLaSj4YtFKs5hWsQlACXSkCYAJtfoDXlTcf1EsO4nepkoNnCo6EFrKD1B71Z3sf4h9zKsCZXMTMkTx5mlhVgFJOX4hPcTz8K0GNwziEvLCkpSfgV2LaY+9TF0pmMsi/Ou6eRy5KpJPYzGP2cGSM6s2YGMoiCI5za9Wd2ms2byqHaYUpWR11JUn+VVpvqlMXtRbc5lOZYCgqw0n6gVKT+A0fuBe8rOVaOqT86EIRJ1gVvduMJzJkoHdPxeIqrhN2FvpUUI7RCUlThToAkXvA70cNaGOe1BlC3yZF3DQAeB0kET1B41ClpSgcqZtwrUYlKXBYgATAJASIGiQRNvHjXmEwSET30ac0/v/es8tRutwvElKr2Ou7ZfH8MzJSEpaSSSQAmEoFzNct3j2SXMSpQIgpT/lGh8q6XtwgNNDWUAHSPhT66VlVshaieg9pH0qUptOxoxRk8PsvKACAYt+7U3B4XuTAkzJj+Y1rTgKwu1NqutuupDhAC1ACE8zzFCFzGk1EerY5k8rRfl41L/FNTdJHl/ajbrwSlqblzIPNQEmmYx0sOHsQEqEpkAHmD8U6gn1p1cuRW0uANtEOIa7RtxaQMv4iDe3CKGPYpagZdz/8A3Ak/5pP+1EMZ2i09mqySI4WIuLDwqu1u8owAqSQefIx6kR4mqR25ElKT4LjePRh8W44Rms+nupAMrbUgcbiVa9D0q4xikuICk6aRxBHA0Wb+zdbr3arcQhJVmKCCTEzBFhfSJ40KTshb2JxK2UNtlpRSW0pgRJ7wGaJ7ug9KWSTQyjNPdFR9xMkZhI1Eih7jydARNe4xgk3cTBPBJmeWukX1qstjKr4grj6mOfX3rKKBbKRFqjPDxFWFi3lUSuHiKsibLJNSbS0R1aT9R9KiXVraaPumDGrQv4LWKmluP4K21cCUISSk3NiQL24QL+NVWDYV7iMSVIAJJCY18DpTGDYU9OtxZSTlaLiTallpINOqYSMpqB7DzxqyaZFFOjMv4LZCnErUlS1BCZUSBwgX72gsKQwWUTN9PW1uZHp41o9ytoPNtONpazJcUkKJRIhPegz+GSbReTWcRilBASUKmdcp0t06RSO/YzTUU6LeKUpZK195Q+vHlIHIU1l9LYKkwFWkTc8Yv1vT0JPYmxkjkZkyNPGhpw6u7KSZF+6rnxtyoVfJF2+Sc7TXJg6kn1M0qMbO3OcdbSvMlMzY5psSOXSlW1QBol6GNbEdABJCUgpM5xpWoxeGDqcoUkATGZQHFPM8v3esntDtEMtLKsyVgmIiMpj819eQoi0pwLzBUSAY4R4aT1q2SMo+v9ZZRXDB+293nFPqUlSVCEmUqB0TBE85Bp+7SFsKcBHfsADzM60sftx1lfcyQoAnu3JzEfT3qs5thUZyE5jJJAI+Ei1j460jnJpxaRbFhi5Rd7Xv+AphAt7EsIeVA7RCZTJBBWARPtXasbiMpDKhlQpKgnKSkCOHdIgCPeuEM7XIebUk95K0KCSRHxAxe44CZrs21tpMLAWt4NlBUbAFKu6ZSkzmJtOh+EzaqYn8dxOpx6Z0tygrYWDCVoW0ChRzAAQQVJ1CrFNkxbXjMCMjjNzFsYht1sHEMKURZEqbtbOlKb2BGbTiY0ozj99WEBISoKsAokHKmAQJX8IuedSbIxaiE5sWy3MBJQW1xzCYICRHHNxNPaINSvcub0YkBhpXe7omAByGg/21rJYDbjIcLazkOoUSiOKoMqEG5HpWm3u3jYADQcbxLqgMmTKSDmvmUh0gd2/e5VzTaez1KxairQhJOUE/hmPS08Sa5nBXTKqT5Rvi6g2SpKlckqSfAGCYn61zLbWzQrEqJcCAtairNbIc1xqc3KbVpNgILbpKm4QEd2EmFGLyDoonh6SIoM9sl5RJLSlEme8Bx/qpYfB7Mpp1LdF9bYZcEOB1HcjNqPh0AMRB15ivdpvjtVEaZjxoexu5iQuQzAIAJJAgC/DwqTD7vvKSCGgQRIJVrN5+P6VS4+ydST4K+IxoKkaa+MWjl1q3s/eHsXc4E2CYPDvKuDFo1qfaGBQ2htJYIWhaO1UJuFJJyzMSReelVMSho3LShY8+Y07ttT4QOV1dBaaZtNlbXW72+fL92UJEcQQTJJ8Kw2H2opnG4lSCblYv1WNfC/pWx3bebUMSj8WZBi8lOX4ha9yRb2tVDaG6jaUuuC8yZtIIlUATMz+4oxdcnTTlFMyuPWMyssEBWYA8ozH5xVMuQVGANLdCbj0puJWie6SB3puTfKfrFOTF45p4/wAwpqOVu2QNt5hT1oKRYa616hZE3y+I/tUgZUpBAlUkSeHrQbbY+lJWU8RiP0q3th49jhlRYtqjydWD7z7V4dkH8RgaxxM9POi+1diD+GwudRbhLsSmdXSoTBsIPCdadJbEm2tgBiWUjDpUkyVKvaNE3GtxJ96HpJitYzusk4dCi73CtwqUnk2YtmMJmZJOkcaSd3sLzVkic/bp5T8PYREfzVu5FbA7bZlG3DGp9alw+JMgG8njWg2klthZ7iVpGUXEWICtBYGDwoRi8MlD60ie6ox4aj2p01LwBxcfIe/4KqRlNjljuA6gGJ86tvbo4gRBSSTpBEddKIbOxMKgCVSkg/0tgxNF2tpLCiTqGzGv5R9VV4vUdZlxzqNHo4unjKNsyaNgP5ilS0iBJhJPgLxc/SmP7HxCROflOZITYze5gi0a10dOPwiW+8UhxKUSezMyoZhfjYewoK9vHh21lYABGhCLgHQTExB513w11ckuF4/c524X5/cxCNm4lRhIUTANmybGb6aWN+lMdwWJQnPJAT3pgDTkeJkcOVbTZ29aQt5xSFLOW0m2UaEJJMGD71X3x2x2zRKBlCmyTp+YimyTcEtuWkLCCk2t/ZT2TjcQ4ylZcWSqSTIvc0qm3fXGGaFvh5cyTzpUXVnOtRTVuVi1ApUW0f1OJNuNhpV1jdTFJ1xDRsBxMDloaK7vb1rdOVSWws2BSAJI5g6KPkOVaIuveH/VHyFDJkyXUjohCHKMed0HFd1QQrhmAVMdPuxerDP2ftobWp3MoIvcKSIJCeegtWnV2h1IA/qUaH7TdU22pYcQkJuQU2WIIyG8wqfWKlGTbplZcX6B+C3dw6HW1FNgpMnNwBGkkTYcjR9jAMYkdolAAMkpkWnRNk2MakyfpzcbwMLBVdk8OyCYPTJlg+qda126WJcZw3bFeZDiiWkrTlUbwVWURBMwkCbk6EV0yWlbELcn8iXeUYZpBQ4lBDYbXByynOspsm2aydOGvGsnjtlM4vItMIABEAE5r9dIPSq2+m8H8U/oJQFAlI1J9jGk9YoZsrbxbSpJSTCibEWmP351SKvci290G22A2phCc0AnMVFMDKdAbcOBrabO7DKO0VCr270xwIABmuaHELxKiLIy6WmepOYAWoxtFGIYSgOLPfCSFJczAyLiQbf0mqLBHK6k6FeV41aR0vCN4dQlOVQPU/6lD5VZawzQ0Q342/U1k9zVn+HUc6h94vSOSZ1HOaOdquf+cf8AA388tebKFSaR2p2rYUebRkURk+FWgB0B6UP3b2m0nC4cd+Q03MIWb5RPwoM1Hj9oHsnLz3F8f5T1odsjDt/w7MtJJ7Nu+VBJ7o5iso7BsE75JacXiHCp0KCsPlTkWEnuQSczdiATEkTyNDU7DwuVwrxSkZVLyA9n3kg24jvERYa3ir+2MGgjFkICYQ0R3QIsomANJjhWL29iQCB0BPpVYpt0ibpKygvajnaZ0khZ4pkcL+Ua149t3ELEKdUQbQTrPCw06VVLVsxGt7HkSOVqeUwQRrYj9a6qRz3ItNslcgqAhRPHiAPkKkZwysoXcgqQD8IGqTHTUVDs4qKlQAflfpPStPuXswvONJUe7PaEQLhCUqF7nVI5e9JOSith4Rcpbg5O72JgrLQSlIiXDlAjib+9W9m7HWtJyLaWR8WVRI+VH9ob3KOJcZQgZUhYkyZKROmmUkFOnEHpTdpbVW0UJTGU9opVkjupzEWtrYT/ACdTUU58nS1jqmZDFTobGSD5Ve2i8f4LDiTEvgjwUkj5n1oYpta1pASZPMgf9xMVI7iZQ2ysAhJcVKDJOcgZehGWuiV7HFGrZVwzh7HE+CE/4l39hVnE4ZwbOSopOUhImLR2hIv4x6UW2XtQYVvL/D63USVJUYmAbRblA9zRRjetLqCnsfwyMy5Fha2UTXPLJJPZbWdUYJrd70ZvagT2ZJTMkcYsltF5i2sUGXig4oqywbA3nQQOHIV0PZOzmVsJdeUUqKlqKwoDjEQRAEJ4XvVfejZmGawxUhCMygYKTmAM6gm8x9atF1sSnvwBv+KKbcJyKMG0EflifhNTHeuF5ihQJQUxbpfQcqvYvZ7YINyTE97iRJkR9aqPMsE95Bnnr860P+OXUfLSCXVvFtZO7vVh1tlKsOokhAJy6lIgGzg+VDndssH8BGkygXjxUqrDiGk3A/7T1/8AMjjyrxrGB05GUKJTrmDce/XrXTk6bJjV+PyRhmjN0jzAbdw6QsKjvaZmyr2kRXm3tvMON5WrdyCAkgTmJtJMC81a/wCCA2UUpP5sioBj+RBJvVHG7BymCtKpA7yUq+SkpINQl0kptWntuVj1OlNJhPY2JSGGwdcopUxOzkQOzcVlAAEgTYQdDzmlQfTZL4FWWFckT2xX0hOJWkJYCgFhAVmQkqAzd6cwvOaSfStXhdvYVSkpQ+ub/GVDQcSZT7+lWdglleGUnEBKUjuDMqy0mw16gpjpah+3vs2Zcg4aWVDUmSlXlMjxHpUJS1bS8HSlp+00Ia/n9x+lDN6cA65hlttlHfHeUYGVIuTOp0iAKj2FsZTDWR1SH1AyCQe6PyhRudJuONE+0zfE04EwQQgo48bifSpcMd7oxGyN0A4htRAypXoqcqsoAggXMqJ8hHGiG921kMdyStwiFER3RxSlIs2nhz6VIpAHaoQ4hLRUQEuheawjMTkypOoi+lDX9nttIyrbaclM5k5nNFRmkKIQY1kJ4WHGsbb3JypLYxeKWmJRafH2qPJ3eqtPOwrY7faw2RKW0N51C0COKYsOOvlWaxTATCTcxoPYfOuhTTRBx3LC9lqWpBMiCWlwfxogEW6Eehog7s5eRKe0OQq/HfKocJ4jiD41LuwClt4LscxIzW72UjjzkjyFXsQ+lbakXJWgrmAIKUlQI6ECD1pO41IfQmg/sjZ3ZNhPHjHPiY8avkVS2Di+0w7S+JSJuNR3T7ir6kgiD71FvcrRRx6AGXDJ+BepP5T1oRszbhLKIRokJGZ1tPwjKTBuLi086O43DgtrHNKhfqIrM7M2XkbSCEEgGSUAmZ5kSaZNC7keP2hK8ynFNpUkoUG1IdzC+UqTIyROok3rLfw6VrWp1RGmUJEzPCdAAOfStHtXZhUm0CeSY+VCP+FKECaaMktwOLewLTh0ZVS5BJNss24XBqFZAIHIUXc2OdTVdWy73vN+VPrRPQyrs3BOvOBtlKlOLsEomTqeGtpPlXSfs93TxWGddW80pBDRS2lRRdRUkxAUSLJi8a1nt0MMWnH3kd1TWHeKSDopWVsEde/Wp3Ue2niEFZfhlBjO6gLJM6J0Ko4kmB7Uk5XwUglHeQM2TuBjWFqddSyEmSqXJVcHSBA7xE34VJtjZxyrdyyEtZAZB7y1hOUQYJyqUa222W3FtK7QgJCRoognmYAseOtZvDYVBWlCTBc7sqMz5H4r2+tc7zuD3ReEIzj8QA3ugpTalLiwskG5NhA4AdVelWdibs9mpSyClUAJlaVcZMZUjKfM60T2hgi2klCiQnUfWIEDpV/Y2wHXC25l7RhaCTmVkMkEd0ZoXCtDMHxtVO6ssfyRWJwf48gRjCZzlTIGYBSld4JPCxm/gJqXE7FDC5MHN3QQIPUHWFHn9ZpbG2k61iChuQQSFhfdgCxzXMR89NYotjSEuJL1kKAUlaBoDYKChciZ48Dxrl1KP5OqUHICPvKywlASkG03kmZtbjf/AHofvEzmwhMoV2fIRBUeAFtDxoyw0FqWlCw6EnUJGhvNxKddOc0M22ytxtbaTGbKIVABIIPxTCTaLxrwimhJ6lYslUdgY9jErUqLZSQfEEjz0qliFSdZpreIla9LqPzNJZvX0fTNrGlH9f5PGzJOb1HjizludBRrYTKGkDMEqUq5Mc+E6mKz61cOdvW1FnFnOIrdS21p/qDD8XZexmPQVWTJ6KUPrULOOSTopPgrSpUspPCOd/1qN9oXM8+Arjhka5bLTgvBMNppFsgPWTevaHAdKVX7i9sloYa3RaZOZToGdGXKVH4BcyCoQm/HWtgl9BvJUCNZJnrM1yjY+xkYlpaS4pJC02gEEQTfQkyTxtFbvZjSWGktpJKUCBMTXkzSPTi7DSljhbzqu+8Y1qucTUiDI0n961Njozm1GnQorbME6zJmNDpANCtmIKFKW8kuLVzukDonn1PDStyrZiVgRPif7VKjdtHEedz9KyyUZwMV/FND8BFiNVcfEz8qAv7LCnCpKlx6xXScbsNoJzKVAHKBMfM9KrYdrDK7oGv8p+gorLXCB27AuzVwU9otSxJCiYsFXmwuAq58TUu0cIhhpxRQBCDCtZlJ+E+J4c60Sd20AQEg25Ef7VXxW5Ta8pJXlSQcmaU+YMz4TQ7iNpZQ3VCm8KyDYhObh+IlWh8aKjE+MVdRskC2YeetenZccxraJodxMOkGuLkcYqlp0oovCqIsJHlPpNUF4Y8iB5/OjqNQMxUn9ihykHp5xWgVspStCB4/u9VVbAURMg+0+E60NQaBqGyqyU5jySJ+Qqg6TMcuEVPi2S262LgkkD0PKpFLV08xTO0GKi+SXAiMPiTaV9i2LAfEsrP/AOut7hdrdi0ltKQEISEgDpqfEm/nWAViVFrKAAM6VGBrCSB6SfWtPiXe6aaL2JZUrSQtt7fJQeAIM+FEsHvEp0JYUEsrAARnQpKUoS2CCXVfDNzxmRWM2g/amYvex1acjiiU8BJtGlp0qL32ZaEUkHP+LKZeUHCh1CTBgm95JSqfQnzFbBnbpeT9wMwAzJPwhI6wT6c65tusUPYpIeMNola545dBHGVRa03roYW2HFvNuKUlQUlLZKcrYOsJA4cBaOtKpxxRpDTWt7gneHAEJW8UpKzHaKCYPdEDXUDnWTe2kpQSgSYslMzryT1NbxW0wv7pACs0jIIvznhEUDwWwk4VYIKHVLnKvMkJbkkR3r5o/Fx4VGDbTk+f5NLJoSTX7blvAYIsYYAZc6rqgyZOs+GnhWd3icjKgZisqMjgZMAAATPnRXE4koCgNRM31o9uTspt1sYpwBbhJ7McEASmY4qN9eEVsClOVsOaoLY55g9wMQX8iypkwVHO0YNxYEG548NKlxG6qEkpLjtjE/w5IMcoXMV194rzfgM80j3puJ2ZmRqlLl4gd2eEjhXqrNJbR2R5vbvlnFtqblvIbS8hSXE2VEFKon8qvlM16to5p5zpW2220+htXb5ZBATlMgiL3GhB4GKwasSCSQbi9WjmlL7gTwKDpO/xwXD8JjXlUa3ZEGxqJLnEWnnScSVeFIayITSqIk86VOKQ7ttrSpdlASOB4T+tbTBgwP3703C4OCowI6xw+dEGMODpr7f7RXBKeo9BR0olaCTraNBXqG4URYDUR/brSR++tTlKRx71LRrLCsXGWZtoBBk+OtNCluXU4EJ5ZorzD5RdUKjhNEQy2qCClPVEDprxpHsZFEbLC7BCUJ/PCiT4SavYbApQgpb1GqiBrre0mpUMEQAVEXnMb+pvToSkxFze8cI46+tKEcWovAPnf5UlNRfn0pJUB+LU6RSQomZve1x7isYYWZ1FvSqmIdvASoixkExVpTqTIsk9fpFV8S6ZIjhzB9qBiEPlVykAp/fHSon1d2wSIv3ifaoFNKUq1z5W9LV4MIPxriDGkn99aajFNWJUkyk+mnvQ11SyZlXnRh1hsk5DJ/p/vPpNVWcOtUwCQNbWFExnsY0SpB1OYe9vrTwxwINE9q4LL2UwAV39U1aOyoBvbWZiPGmclSAluwYzgFESiD5i3jNT4lyQaM4fDZUgnKAbkwq/WQq5oTi9kIcKlJcUgE3lVvG4MeHypoyoWSszOOxHCh2KVejW0NhtJSpaVlZAME8JtaAAKzz5oVbHsL7sHvOeCPmaLuPRMUF3W0dP9H+qiqzaepqU18h07ImtorQ5mSSCAY8wQfYkUl7wOjUyNIqs2ZK/L61Wd0pNKfJS64JF7UURGgo1u7tkoZTBNhwNZhVgT0NW9hu/dp8BXVhVcEMu/JvGd4127y9fGrp3qWB8U+IH6VlmFV68q3Wro5miPfPeFbjKk2ixsOvjWSYabcSM6cxAABkgj0ojvCfu1eH1FC8OqEgg3r1OhUflaOHq7+NE6cI2PhW6nj8QPzFQOIUbpfV/1J/9pomd2sQTZEk8iNNRqqRccRwqriMCtmEOtqTf1468dfeupRwT4Sf4ZzXlj5YPUh6f+an0NKpVN3/vXtV+mwehO9lOkJSPACnZxNQFmTefOx/SpmWgD19/0r5Kj6QstuTVhrDZtI8/3FSYTCJIINjzJEj/AKakVg/yz05+nC9CwUQowRuSdATHG3SKmQ4YyiydZm/PWLeQp68JoL24WJ9Jq3hkQgRoRp0Otrgfu9CzHjZURGYE85t8p0qVSMqSYT4AlMnxiZpgZjW3CJJJHAf7U1tC5kzAnlOtrza0WEaUKMLtUqgQVR0IA89ad8WmtovYwdNflSzqzZU92BN44/OkkwCCSTeQE+fL60KMJ1OYWHPQn56TNUAuCLEm9jw4R++NW3XoVBVMjTkeoHOq+KdVluMg8PK37FExGrFABUWNjF+EUPxGJJnQT+9TepXUi0A9Tz/2qBTQMzPTl50xhMNk6DNUuKw8TFlRMg6n/fhVdaVJScliQYJtJi1zQjD7zwQh0FKuagZ+k+ImhTYUGMKXS2TmBF7KvPt70HBdcV3lWSeOkzwSPn86K7P2klSDJFp8x4cKA7S3gSk93z5mtFGZoS+Rae6ZtEx5CqPadmbGZ1tQ3ZG0nnHg4tBS0JsZEmIHCY8aMrShX4gOVv3aOJimquQIq4nZ5dQSDc2MxAnqNBes1tDdjEI/AFDmhSSD5Kg+1bEoKbodSekfQ1E5tMpgZdOus+GnlQTM1ZkNiYdxrOlxBRnKcsxeJnQ9RV7FPZRWhceZdHfGmmcFQ8I+og0GxmzmlfChYPLOY959qL3dhWwG2biQS55fWvXTrTnNlKQR2TYE697XzP1qN9h2cvYuT/ST7iRW077G1eyjj38ravD51NsJ77tPgK8GxXHFALQQPymxtxI4Cp2N3nEGEqT4En5gV0QqKJTbkw5hnrVKtfWhIYfRqj0UP9UTSXjVgXQodcp+YkU1oSitvI5DavL/ADChbCpSKdtd1TiCEpMTcwYEH9arYN4AAKseteh0uRRbs4uog3Rt070NqSjMlXaICRmKoCozSFFOuouRxNucW820G3GWihWZXdBGb4YTE5TzIN/Cs2lAIkexrzTjVlixqSlF8eCbyTapokJpVSXiYNKqLUT2OqDWIvPlTmG8yZGkkeMcb0qVfNPY91HsX00ECSbeFE2HCQTBGuYBXADrr615SpLGZbbzZRA14Awb8z+kVOGkpExHQUqVMIxiGFAmwgnjrHL9monEExEieIMRF4jj+9KVKsYc01BAuox8RMHwgVI82Ym4NrZiQb6eeleUqyM+SrjcKTe/nFh0ANUSQCRrXlKijDG2iowNaiAv3hI8aVKsEtuSvWIHC4gelPOykuhMoTlv8UKmehGnj7UqVKZgvE7htknKpTf9JBHoqY8orzBbnttjIrvGc2YhOY8LKiUj+X+9eUqOpgSQ9vDrQ4UplUcFH9iocbh4OYCArTS3ppSpVglFy1eyCNL86VKihmhNYVSrzMeFehhShJIA4Tx9B86VKjYpA/hVIvpHEH+1WMPiQAO6CB018TzpUq3gw/FONd2QRmMAgD3v9KnwuEtIAg9T8iLetKlR8Cs8xeAKkgZQU2JE6gcPWqLOEJzWbCeGVAkeINvQ0qVZAI29nJWLEGLGBGvQ2NAHtlIIkWkm0df0pUqpFsRqxjexWQb5h1Bi/lTnt2zEtuE9FAH3tSpVVZJR4ZNwi/AOTu48oZkwQdDYe2alSpVvqsvsHYh6P//Z"/>
          <p:cNvSpPr>
            <a:spLocks noChangeAspect="1" noChangeArrowheads="1"/>
          </p:cNvSpPr>
          <p:nvPr/>
        </p:nvSpPr>
        <p:spPr bwMode="auto">
          <a:xfrm>
            <a:off x="63500" y="-657225"/>
            <a:ext cx="2028825" cy="1352550"/>
          </a:xfrm>
          <a:prstGeom prst="rect">
            <a:avLst/>
          </a:prstGeom>
          <a:noFill/>
          <a:ln w="9525">
            <a:noFill/>
            <a:miter lim="800000"/>
            <a:headEnd/>
            <a:tailEnd/>
          </a:ln>
        </p:spPr>
        <p:txBody>
          <a:bodyPr/>
          <a:lstStyle/>
          <a:p>
            <a:endParaRPr lang="ja-JP" altLang="en-US">
              <a:latin typeface="Calibri" pitchFamily="34" charset="0"/>
            </a:endParaRPr>
          </a:p>
        </p:txBody>
      </p:sp>
      <p:pic>
        <p:nvPicPr>
          <p:cNvPr id="162818" name="Picture 2" descr="D:\desktop\result\DSC01551.jpg"/>
          <p:cNvPicPr>
            <a:picLocks noChangeAspect="1" noChangeArrowheads="1"/>
          </p:cNvPicPr>
          <p:nvPr/>
        </p:nvPicPr>
        <p:blipFill>
          <a:blip r:embed="rId2" cstate="print"/>
          <a:srcRect l="4595" r="8008"/>
          <a:stretch>
            <a:fillRect/>
          </a:stretch>
        </p:blipFill>
        <p:spPr bwMode="auto">
          <a:xfrm>
            <a:off x="4572000" y="1124744"/>
            <a:ext cx="4355976" cy="3312368"/>
          </a:xfrm>
          <a:prstGeom prst="rect">
            <a:avLst/>
          </a:prstGeom>
          <a:noFill/>
        </p:spPr>
      </p:pic>
      <p:pic>
        <p:nvPicPr>
          <p:cNvPr id="65542" name="Picture 8" descr="http://img.4travel.jp/img/tcs/t/album/lrg/10/43/55/lrg_10435533.jpg?20101026085921"/>
          <p:cNvPicPr>
            <a:picLocks noChangeAspect="1" noChangeArrowheads="1"/>
          </p:cNvPicPr>
          <p:nvPr/>
        </p:nvPicPr>
        <p:blipFill>
          <a:blip r:embed="rId3" cstate="print"/>
          <a:srcRect/>
          <a:stretch>
            <a:fillRect/>
          </a:stretch>
        </p:blipFill>
        <p:spPr bwMode="auto">
          <a:xfrm>
            <a:off x="161925" y="1125538"/>
            <a:ext cx="4464050" cy="3348037"/>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1"/>
          <p:cNvSpPr>
            <a:spLocks noGrp="1"/>
          </p:cNvSpPr>
          <p:nvPr>
            <p:ph type="title" idx="4294967295"/>
          </p:nvPr>
        </p:nvSpPr>
        <p:spPr>
          <a:xfrm>
            <a:off x="0" y="1052513"/>
            <a:ext cx="9144000" cy="1152525"/>
          </a:xfrm>
        </p:spPr>
        <p:txBody>
          <a:bodyPr/>
          <a:lstStyle/>
          <a:p>
            <a:r>
              <a:rPr lang="ja-JP" altLang="en-US" sz="6000" smtClean="0"/>
              <a:t>Ｂｅｆｏｒｅ</a:t>
            </a:r>
          </a:p>
        </p:txBody>
      </p:sp>
      <p:sp>
        <p:nvSpPr>
          <p:cNvPr id="4" name="フッター プレースホルダ 3"/>
          <p:cNvSpPr txBox="1">
            <a:spLocks noGrp="1"/>
          </p:cNvSpPr>
          <p:nvPr/>
        </p:nvSpPr>
        <p:spPr>
          <a:xfrm>
            <a:off x="2268538" y="6642100"/>
            <a:ext cx="4606925" cy="215900"/>
          </a:xfrm>
          <a:prstGeom prst="rect">
            <a:avLst/>
          </a:prstGeom>
          <a:noFill/>
        </p:spPr>
        <p:txBody>
          <a:bodyPr anchor="ctr"/>
          <a:lstStyle/>
          <a:p>
            <a:pPr algn="ctr" fontAlgn="auto">
              <a:spcBef>
                <a:spcPts val="0"/>
              </a:spcBef>
              <a:spcAft>
                <a:spcPts val="0"/>
              </a:spcAft>
              <a:defRPr/>
            </a:pPr>
            <a:r>
              <a:rPr lang="en-US" altLang="ja-JP" sz="1200">
                <a:solidFill>
                  <a:schemeClr val="tx1">
                    <a:tint val="75000"/>
                  </a:schemeClr>
                </a:solidFill>
                <a:latin typeface="+mn-lt"/>
                <a:ea typeface="+mn-ea"/>
              </a:rPr>
              <a:t>©Nishimura Seminar School of Economics Nagoya University</a:t>
            </a:r>
            <a:endParaRPr lang="ja-JP" altLang="en-US" sz="1200" dirty="0">
              <a:solidFill>
                <a:schemeClr val="tx1">
                  <a:tint val="75000"/>
                </a:schemeClr>
              </a:solidFill>
              <a:latin typeface="+mn-lt"/>
              <a:ea typeface="+mn-ea"/>
            </a:endParaRPr>
          </a:p>
        </p:txBody>
      </p:sp>
      <p:sp>
        <p:nvSpPr>
          <p:cNvPr id="79876" name="スライド番号プレースホルダ 4"/>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98A5A23A-E3D9-405E-8C4F-0048AA8296B1}" type="slidenum">
              <a:rPr lang="ja-JP" altLang="en-US" sz="1200">
                <a:solidFill>
                  <a:schemeClr val="bg1"/>
                </a:solidFill>
                <a:latin typeface="Georgia" pitchFamily="18" charset="0"/>
              </a:rPr>
              <a:pPr algn="r"/>
              <a:t>3</a:t>
            </a:fld>
            <a:endParaRPr lang="en-US" altLang="ja-JP" sz="1200">
              <a:solidFill>
                <a:schemeClr val="bg1"/>
              </a:solidFill>
              <a:latin typeface="Georgia" pitchFamily="18" charset="0"/>
            </a:endParaRPr>
          </a:p>
        </p:txBody>
      </p:sp>
      <p:grpSp>
        <p:nvGrpSpPr>
          <p:cNvPr id="7" name="グループ化 6"/>
          <p:cNvGrpSpPr/>
          <p:nvPr/>
        </p:nvGrpSpPr>
        <p:grpSpPr>
          <a:xfrm>
            <a:off x="146050" y="2492896"/>
            <a:ext cx="8851900" cy="3125788"/>
            <a:chOff x="34925" y="2708275"/>
            <a:chExt cx="8851900" cy="3125788"/>
          </a:xfrm>
        </p:grpSpPr>
        <p:pic>
          <p:nvPicPr>
            <p:cNvPr id="79877" name="Picture 2" descr="http://120.hp2.jp/wp-content/uploads/2010/06/cambodia_busy-phnom-penh-street.jpg"/>
            <p:cNvPicPr>
              <a:picLocks noChangeAspect="1" noChangeArrowheads="1"/>
            </p:cNvPicPr>
            <p:nvPr/>
          </p:nvPicPr>
          <p:blipFill>
            <a:blip r:embed="rId2" cstate="print"/>
            <a:srcRect/>
            <a:stretch>
              <a:fillRect/>
            </a:stretch>
          </p:blipFill>
          <p:spPr bwMode="auto">
            <a:xfrm>
              <a:off x="34925" y="2708275"/>
              <a:ext cx="4692650" cy="3125788"/>
            </a:xfrm>
            <a:prstGeom prst="rect">
              <a:avLst/>
            </a:prstGeom>
            <a:noFill/>
            <a:ln w="9525">
              <a:noFill/>
              <a:miter lim="800000"/>
              <a:headEnd/>
              <a:tailEnd/>
            </a:ln>
          </p:spPr>
        </p:pic>
        <p:pic>
          <p:nvPicPr>
            <p:cNvPr id="79878" name="Picture 4" descr="http://img.4travel.jp/img/tcs/t/pict/lrg/16/00/88/lrg_16008855.jpg?20100812110309"/>
            <p:cNvPicPr>
              <a:picLocks noChangeAspect="1" noChangeArrowheads="1"/>
            </p:cNvPicPr>
            <p:nvPr/>
          </p:nvPicPr>
          <p:blipFill>
            <a:blip r:embed="rId3" cstate="print"/>
            <a:srcRect/>
            <a:stretch>
              <a:fillRect/>
            </a:stretch>
          </p:blipFill>
          <p:spPr bwMode="auto">
            <a:xfrm>
              <a:off x="4787900" y="2708275"/>
              <a:ext cx="4098925" cy="3073400"/>
            </a:xfrm>
            <a:prstGeom prst="rect">
              <a:avLst/>
            </a:prstGeom>
            <a:noFill/>
            <a:ln w="9525">
              <a:noFill/>
              <a:miter lim="800000"/>
              <a:headEnd/>
              <a:tailEnd/>
            </a:ln>
          </p:spPr>
        </p:pic>
      </p:grpSp>
      <p:sp>
        <p:nvSpPr>
          <p:cNvPr id="8" name="スライド番号プレースホルダ 7"/>
          <p:cNvSpPr>
            <a:spLocks noGrp="1"/>
          </p:cNvSpPr>
          <p:nvPr>
            <p:ph type="sldNum" sz="quarter" idx="12"/>
          </p:nvPr>
        </p:nvSpPr>
        <p:spPr/>
        <p:txBody>
          <a:bodyPr/>
          <a:lstStyle/>
          <a:p>
            <a:pPr>
              <a:defRPr/>
            </a:pPr>
            <a:fld id="{C29784F3-5A63-4DEA-B6C5-89BAE9A5684F}" type="slidenum">
              <a:rPr lang="ja-JP" altLang="en-US" smtClean="0"/>
              <a:pPr>
                <a:defRPr/>
              </a:pPr>
              <a:t>3</a:t>
            </a:fld>
            <a:endParaRPr lang="ja-JP" altLang="en-US" dirty="0"/>
          </a:p>
        </p:txBody>
      </p:sp>
      <p:sp>
        <p:nvSpPr>
          <p:cNvPr id="9" name="フッター プレースホルダ 8"/>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タイトル 1"/>
          <p:cNvSpPr>
            <a:spLocks noGrp="1"/>
          </p:cNvSpPr>
          <p:nvPr>
            <p:ph type="title"/>
          </p:nvPr>
        </p:nvSpPr>
        <p:spPr/>
        <p:txBody>
          <a:bodyPr/>
          <a:lstStyle/>
          <a:p>
            <a:r>
              <a:rPr lang="ja-JP" altLang="en-US" dirty="0" smtClean="0"/>
              <a:t>カンボジアの歴史・文化１</a:t>
            </a:r>
            <a:r>
              <a:rPr lang="en-US" altLang="ja-JP" dirty="0" smtClean="0"/>
              <a:t>/</a:t>
            </a:r>
            <a:r>
              <a:rPr lang="ja-JP" altLang="en-US" dirty="0" smtClean="0"/>
              <a:t>２</a:t>
            </a:r>
          </a:p>
        </p:txBody>
      </p:sp>
      <p:sp>
        <p:nvSpPr>
          <p:cNvPr id="3" name="コンテンツ プレースホルダ 2"/>
          <p:cNvSpPr>
            <a:spLocks noGrp="1"/>
          </p:cNvSpPr>
          <p:nvPr>
            <p:ph idx="1"/>
          </p:nvPr>
        </p:nvSpPr>
        <p:spPr/>
        <p:txBody>
          <a:bodyPr rtlCol="0">
            <a:normAutofit/>
          </a:bodyPr>
          <a:lstStyle/>
          <a:p>
            <a:pPr fontAlgn="auto">
              <a:spcAft>
                <a:spcPts val="0"/>
              </a:spcAft>
              <a:defRPr/>
            </a:pPr>
            <a:r>
              <a:rPr lang="ja-JP" altLang="en-US" dirty="0" smtClean="0"/>
              <a:t>基本情報</a:t>
            </a:r>
            <a:endParaRPr lang="en-US" altLang="ja-JP" dirty="0" smtClean="0"/>
          </a:p>
          <a:p>
            <a:pPr fontAlgn="auto">
              <a:spcAft>
                <a:spcPts val="0"/>
              </a:spcAft>
              <a:buFont typeface="Wingdings" pitchFamily="2" charset="2"/>
              <a:buNone/>
              <a:defRPr/>
            </a:pPr>
            <a:r>
              <a:rPr lang="en-US" altLang="ja-JP" dirty="0" smtClean="0">
                <a:latin typeface="+mn-ea"/>
              </a:rPr>
              <a:t>【</a:t>
            </a:r>
            <a:r>
              <a:rPr lang="ja-JP" altLang="en-US" dirty="0" smtClean="0">
                <a:latin typeface="+mn-ea"/>
              </a:rPr>
              <a:t>人口</a:t>
            </a:r>
            <a:r>
              <a:rPr lang="en-US" altLang="ja-JP" dirty="0" smtClean="0">
                <a:latin typeface="+mn-ea"/>
              </a:rPr>
              <a:t>】</a:t>
            </a:r>
            <a:r>
              <a:rPr lang="ja-JP" altLang="en-US" dirty="0" smtClean="0">
                <a:latin typeface="+mn-ea"/>
              </a:rPr>
              <a:t>約</a:t>
            </a:r>
            <a:r>
              <a:rPr lang="en-US" altLang="ja-JP" dirty="0" smtClean="0">
                <a:latin typeface="+mn-ea"/>
              </a:rPr>
              <a:t>1400</a:t>
            </a:r>
            <a:r>
              <a:rPr lang="ja-JP" altLang="en-US" dirty="0" smtClean="0">
                <a:latin typeface="+mn-ea"/>
              </a:rPr>
              <a:t>万人</a:t>
            </a:r>
            <a:endParaRPr lang="en-US" altLang="ja-JP" dirty="0" smtClean="0">
              <a:latin typeface="+mn-ea"/>
            </a:endParaRPr>
          </a:p>
          <a:p>
            <a:pPr fontAlgn="auto">
              <a:spcAft>
                <a:spcPts val="0"/>
              </a:spcAft>
              <a:buFont typeface="Wingdings" pitchFamily="2" charset="2"/>
              <a:buNone/>
              <a:defRPr/>
            </a:pPr>
            <a:r>
              <a:rPr lang="en-US" altLang="ja-JP" dirty="0" smtClean="0">
                <a:latin typeface="+mn-ea"/>
              </a:rPr>
              <a:t>【</a:t>
            </a:r>
            <a:r>
              <a:rPr lang="ja-JP" altLang="en-US" dirty="0" smtClean="0">
                <a:latin typeface="+mn-ea"/>
              </a:rPr>
              <a:t>民族</a:t>
            </a:r>
            <a:r>
              <a:rPr lang="en-US" altLang="ja-JP" dirty="0" smtClean="0">
                <a:latin typeface="+mn-ea"/>
              </a:rPr>
              <a:t>】</a:t>
            </a:r>
            <a:r>
              <a:rPr lang="ja-JP" altLang="en-US" dirty="0" smtClean="0">
                <a:latin typeface="+mn-ea"/>
              </a:rPr>
              <a:t>クメール人：</a:t>
            </a:r>
            <a:r>
              <a:rPr lang="en-US" altLang="ja-JP" dirty="0" smtClean="0">
                <a:latin typeface="+mn-ea"/>
              </a:rPr>
              <a:t>90%</a:t>
            </a:r>
            <a:r>
              <a:rPr lang="ja-JP" altLang="en-US" dirty="0" err="1" smtClean="0">
                <a:latin typeface="+mn-ea"/>
              </a:rPr>
              <a:t>、</a:t>
            </a:r>
            <a:r>
              <a:rPr lang="ja-JP" altLang="en-US" dirty="0" smtClean="0">
                <a:latin typeface="+mn-ea"/>
              </a:rPr>
              <a:t>ベトナム人：</a:t>
            </a:r>
            <a:r>
              <a:rPr lang="en-US" altLang="ja-JP" dirty="0" smtClean="0">
                <a:latin typeface="+mn-ea"/>
              </a:rPr>
              <a:t>5%</a:t>
            </a:r>
            <a:r>
              <a:rPr lang="ja-JP" altLang="en-US" dirty="0" err="1" smtClean="0">
                <a:latin typeface="+mn-ea"/>
              </a:rPr>
              <a:t>、</a:t>
            </a:r>
            <a:r>
              <a:rPr lang="ja-JP" altLang="en-US" dirty="0" smtClean="0">
                <a:latin typeface="+mn-ea"/>
              </a:rPr>
              <a:t>華人</a:t>
            </a:r>
            <a:r>
              <a:rPr lang="en-US" altLang="ja-JP" dirty="0" smtClean="0">
                <a:latin typeface="+mn-ea"/>
              </a:rPr>
              <a:t>1%</a:t>
            </a:r>
          </a:p>
          <a:p>
            <a:pPr fontAlgn="auto">
              <a:spcAft>
                <a:spcPts val="0"/>
              </a:spcAft>
              <a:buFont typeface="Wingdings" pitchFamily="2" charset="2"/>
              <a:buNone/>
              <a:defRPr/>
            </a:pPr>
            <a:r>
              <a:rPr lang="en-US" altLang="ja-JP" dirty="0" smtClean="0">
                <a:latin typeface="+mn-ea"/>
              </a:rPr>
              <a:t>【</a:t>
            </a:r>
            <a:r>
              <a:rPr lang="ja-JP" altLang="en-US" dirty="0" smtClean="0">
                <a:latin typeface="+mn-ea"/>
              </a:rPr>
              <a:t>言語</a:t>
            </a:r>
            <a:r>
              <a:rPr lang="en-US" altLang="ja-JP" dirty="0" smtClean="0">
                <a:latin typeface="+mn-ea"/>
              </a:rPr>
              <a:t>】</a:t>
            </a:r>
            <a:r>
              <a:rPr lang="ja-JP" altLang="en-US" dirty="0" smtClean="0">
                <a:latin typeface="+mn-ea"/>
              </a:rPr>
              <a:t>クメール語（フランス語がある程度通じる）</a:t>
            </a:r>
            <a:endParaRPr lang="en-US" altLang="ja-JP" dirty="0" smtClean="0">
              <a:latin typeface="+mn-ea"/>
            </a:endParaRPr>
          </a:p>
          <a:p>
            <a:pPr fontAlgn="auto">
              <a:spcAft>
                <a:spcPts val="0"/>
              </a:spcAft>
              <a:buFont typeface="Wingdings" pitchFamily="2" charset="2"/>
              <a:buNone/>
              <a:defRPr/>
            </a:pPr>
            <a:r>
              <a:rPr lang="en-US" altLang="ja-JP" dirty="0" smtClean="0">
                <a:latin typeface="+mn-ea"/>
              </a:rPr>
              <a:t>【</a:t>
            </a:r>
            <a:r>
              <a:rPr lang="ja-JP" altLang="en-US" dirty="0" smtClean="0">
                <a:latin typeface="+mn-ea"/>
              </a:rPr>
              <a:t>宗教</a:t>
            </a:r>
            <a:r>
              <a:rPr lang="en-US" altLang="ja-JP" dirty="0" smtClean="0">
                <a:latin typeface="+mn-ea"/>
              </a:rPr>
              <a:t>】</a:t>
            </a:r>
            <a:r>
              <a:rPr lang="ja-JP" altLang="en-US" dirty="0" smtClean="0">
                <a:latin typeface="+mn-ea"/>
              </a:rPr>
              <a:t>上座部仏教：</a:t>
            </a:r>
            <a:r>
              <a:rPr lang="en-US" altLang="ja-JP" dirty="0" smtClean="0">
                <a:latin typeface="+mn-ea"/>
              </a:rPr>
              <a:t>90%</a:t>
            </a:r>
            <a:r>
              <a:rPr lang="ja-JP" altLang="en-US" dirty="0" err="1" smtClean="0">
                <a:latin typeface="+mn-ea"/>
              </a:rPr>
              <a:t>、</a:t>
            </a:r>
            <a:r>
              <a:rPr lang="ja-JP" altLang="en-US" dirty="0" smtClean="0">
                <a:latin typeface="+mn-ea"/>
              </a:rPr>
              <a:t>イスラム教：</a:t>
            </a:r>
            <a:r>
              <a:rPr lang="en-US" altLang="ja-JP" dirty="0" smtClean="0">
                <a:latin typeface="+mn-ea"/>
              </a:rPr>
              <a:t>4%</a:t>
            </a:r>
          </a:p>
          <a:p>
            <a:pPr fontAlgn="auto">
              <a:spcAft>
                <a:spcPts val="0"/>
              </a:spcAft>
              <a:buFont typeface="Wingdings" pitchFamily="2" charset="2"/>
              <a:buNone/>
              <a:defRPr/>
            </a:pPr>
            <a:r>
              <a:rPr lang="en-US" altLang="ja-JP" dirty="0" smtClean="0">
                <a:latin typeface="+mn-ea"/>
              </a:rPr>
              <a:t>【</a:t>
            </a:r>
            <a:r>
              <a:rPr lang="ja-JP" altLang="en-US" dirty="0" smtClean="0">
                <a:latin typeface="+mn-ea"/>
              </a:rPr>
              <a:t>教育</a:t>
            </a:r>
            <a:r>
              <a:rPr lang="en-US" altLang="ja-JP" dirty="0" smtClean="0">
                <a:latin typeface="+mn-ea"/>
              </a:rPr>
              <a:t>】45</a:t>
            </a:r>
            <a:r>
              <a:rPr lang="ja-JP" altLang="en-US" dirty="0" smtClean="0">
                <a:latin typeface="+mn-ea"/>
              </a:rPr>
              <a:t>歳以上の識字率</a:t>
            </a:r>
            <a:r>
              <a:rPr lang="en-US" altLang="ja-JP" dirty="0" smtClean="0">
                <a:latin typeface="+mn-ea"/>
              </a:rPr>
              <a:t>21%</a:t>
            </a:r>
            <a:r>
              <a:rPr lang="ja-JP" altLang="en-US" dirty="0" smtClean="0">
                <a:latin typeface="+mn-ea"/>
              </a:rPr>
              <a:t>と低い</a:t>
            </a:r>
            <a:endParaRPr lang="en-US" altLang="ja-JP" dirty="0" smtClean="0">
              <a:latin typeface="+mn-ea"/>
            </a:endParaRPr>
          </a:p>
          <a:p>
            <a:pPr fontAlgn="auto">
              <a:spcAft>
                <a:spcPts val="0"/>
              </a:spcAft>
              <a:buFont typeface="Wingdings" pitchFamily="2" charset="2"/>
              <a:buNone/>
              <a:defRPr/>
            </a:pPr>
            <a:r>
              <a:rPr lang="ja-JP" altLang="en-US" dirty="0" smtClean="0">
                <a:latin typeface="+mn-ea"/>
              </a:rPr>
              <a:t>　　　　　</a:t>
            </a:r>
            <a:r>
              <a:rPr lang="ja-JP" altLang="en-US" sz="2400" dirty="0" smtClean="0">
                <a:latin typeface="+mn-ea"/>
              </a:rPr>
              <a:t>（ポル・ポト政権の大虐殺のため）</a:t>
            </a:r>
            <a:endParaRPr lang="en-US" altLang="ja-JP" sz="2400" dirty="0" smtClean="0">
              <a:latin typeface="+mn-ea"/>
            </a:endParaRPr>
          </a:p>
          <a:p>
            <a:pPr fontAlgn="auto">
              <a:spcAft>
                <a:spcPts val="0"/>
              </a:spcAft>
              <a:defRPr/>
            </a:pPr>
            <a:endParaRPr lang="ja-JP" altLang="en-US" dirty="0"/>
          </a:p>
        </p:txBody>
      </p:sp>
      <p:sp>
        <p:nvSpPr>
          <p:cNvPr id="4" name="フッター プレースホルダ 3"/>
          <p:cNvSpPr>
            <a:spLocks noGrp="1"/>
          </p:cNvSpPr>
          <p:nvPr>
            <p:ph type="ftr" sz="quarter" idx="11"/>
          </p:nvPr>
        </p:nvSpPr>
        <p:spPr/>
        <p:txBody>
          <a:bodyPr/>
          <a:lstStyle/>
          <a:p>
            <a:pPr>
              <a:defRPr/>
            </a:pPr>
            <a:r>
              <a:rPr lang="en-US" altLang="ja-JP"/>
              <a:t>©Nishimura Seminar School of Economics Nagoya University</a:t>
            </a:r>
            <a:endParaRPr lang="ja-JP" altLang="en-US" dirty="0"/>
          </a:p>
        </p:txBody>
      </p:sp>
      <p:sp>
        <p:nvSpPr>
          <p:cNvPr id="31748" name="スライド番号プレースホルダ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356485-8472-4870-AD80-26F97A8B8DEC}" type="slidenum">
              <a:rPr lang="ja-JP" altLang="en-US"/>
              <a:pPr fontAlgn="base">
                <a:spcBef>
                  <a:spcPct val="0"/>
                </a:spcBef>
                <a:spcAft>
                  <a:spcPct val="0"/>
                </a:spcAft>
              </a:pPr>
              <a:t>4</a:t>
            </a:fld>
            <a:endParaRPr lang="en-US" altLang="ja-JP"/>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タイトル 1"/>
          <p:cNvSpPr>
            <a:spLocks noGrp="1"/>
          </p:cNvSpPr>
          <p:nvPr>
            <p:ph type="title"/>
          </p:nvPr>
        </p:nvSpPr>
        <p:spPr/>
        <p:txBody>
          <a:bodyPr/>
          <a:lstStyle/>
          <a:p>
            <a:r>
              <a:rPr lang="ja-JP" altLang="en-US" dirty="0" smtClean="0"/>
              <a:t>カンボジアの歴史・文化２</a:t>
            </a:r>
            <a:r>
              <a:rPr lang="en-US" altLang="ja-JP" dirty="0" smtClean="0"/>
              <a:t>/</a:t>
            </a:r>
            <a:r>
              <a:rPr lang="ja-JP" altLang="en-US" dirty="0" smtClean="0"/>
              <a:t>２</a:t>
            </a:r>
          </a:p>
        </p:txBody>
      </p:sp>
      <p:sp>
        <p:nvSpPr>
          <p:cNvPr id="33794" name="コンテンツ プレースホルダ 2"/>
          <p:cNvSpPr>
            <a:spLocks noGrp="1"/>
          </p:cNvSpPr>
          <p:nvPr>
            <p:ph idx="1"/>
          </p:nvPr>
        </p:nvSpPr>
        <p:spPr/>
        <p:txBody>
          <a:bodyPr/>
          <a:lstStyle/>
          <a:p>
            <a:r>
              <a:rPr lang="ja-JP" altLang="en-US" dirty="0" smtClean="0"/>
              <a:t>文化</a:t>
            </a:r>
            <a:endParaRPr lang="en-US" altLang="ja-JP" dirty="0" smtClean="0"/>
          </a:p>
          <a:p>
            <a:pPr>
              <a:buNone/>
            </a:pPr>
            <a:r>
              <a:rPr lang="en-US" altLang="ja-JP" dirty="0" smtClean="0"/>
              <a:t>	</a:t>
            </a:r>
            <a:r>
              <a:rPr lang="ja-JP" altLang="en-US" sz="2800" dirty="0" smtClean="0">
                <a:latin typeface="ＭＳ Ｐゴシック" pitchFamily="50" charset="-128"/>
                <a:ea typeface="ＭＳ Ｐゴシック" pitchFamily="50" charset="-128"/>
              </a:rPr>
              <a:t>アンコールワット遺跡：１２世紀前半に建てられたヒンドゥー教の寺院（１９９２年に世界遺産として登録）</a:t>
            </a:r>
            <a:endParaRPr lang="en-US" altLang="ja-JP" sz="2800" dirty="0" smtClean="0">
              <a:latin typeface="ＭＳ Ｐゴシック" pitchFamily="50" charset="-128"/>
              <a:ea typeface="ＭＳ Ｐゴシック" pitchFamily="50" charset="-128"/>
            </a:endParaRPr>
          </a:p>
          <a:p>
            <a:pPr lvl="1" indent="0">
              <a:buNone/>
            </a:pPr>
            <a:endParaRPr lang="en-US" altLang="ja-JP" dirty="0" smtClean="0"/>
          </a:p>
        </p:txBody>
      </p:sp>
      <p:pic>
        <p:nvPicPr>
          <p:cNvPr id="108545" name="Picture 1" descr="C:\Users\名古屋大学　経済学部\Desktop\photo03.jpg"/>
          <p:cNvPicPr>
            <a:picLocks noChangeAspect="1" noChangeArrowheads="1"/>
          </p:cNvPicPr>
          <p:nvPr/>
        </p:nvPicPr>
        <p:blipFill>
          <a:blip r:embed="rId2" cstate="print"/>
          <a:srcRect/>
          <a:stretch>
            <a:fillRect/>
          </a:stretch>
        </p:blipFill>
        <p:spPr bwMode="auto">
          <a:xfrm>
            <a:off x="467544" y="2564904"/>
            <a:ext cx="4173066" cy="3129800"/>
          </a:xfrm>
          <a:prstGeom prst="rect">
            <a:avLst/>
          </a:prstGeom>
          <a:noFill/>
        </p:spPr>
      </p:pic>
      <p:sp>
        <p:nvSpPr>
          <p:cNvPr id="5" name="スライド番号プレースホルダ 4"/>
          <p:cNvSpPr>
            <a:spLocks noGrp="1"/>
          </p:cNvSpPr>
          <p:nvPr>
            <p:ph type="sldNum" sz="quarter" idx="12"/>
          </p:nvPr>
        </p:nvSpPr>
        <p:spPr/>
        <p:txBody>
          <a:bodyPr/>
          <a:lstStyle/>
          <a:p>
            <a:pPr>
              <a:defRPr/>
            </a:pPr>
            <a:fld id="{4CEAB275-F9D0-4206-9607-086BF2105D1F}" type="slidenum">
              <a:rPr lang="ja-JP" altLang="en-US" smtClean="0"/>
              <a:pPr>
                <a:defRPr/>
              </a:pPr>
              <a:t>5</a:t>
            </a:fld>
            <a:endParaRPr lang="ja-JP" altLang="en-US" dirty="0"/>
          </a:p>
        </p:txBody>
      </p:sp>
      <p:sp>
        <p:nvSpPr>
          <p:cNvPr id="6" name="フッター プレースホルダ 5"/>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grpSp>
        <p:nvGrpSpPr>
          <p:cNvPr id="7" name="グループ化 6"/>
          <p:cNvGrpSpPr>
            <a:grpSpLocks/>
          </p:cNvGrpSpPr>
          <p:nvPr/>
        </p:nvGrpSpPr>
        <p:grpSpPr bwMode="auto">
          <a:xfrm>
            <a:off x="5364088" y="2852936"/>
            <a:ext cx="2632075" cy="2503487"/>
            <a:chOff x="179512" y="3140968"/>
            <a:chExt cx="2632521" cy="2503637"/>
          </a:xfrm>
        </p:grpSpPr>
        <p:pic>
          <p:nvPicPr>
            <p:cNvPr id="8" name="Picture 2" descr="D:\desktop\P1020726.JPG"/>
            <p:cNvPicPr>
              <a:picLocks noChangeAspect="1" noChangeArrowheads="1"/>
            </p:cNvPicPr>
            <p:nvPr/>
          </p:nvPicPr>
          <p:blipFill>
            <a:blip r:embed="rId3" cstate="print"/>
            <a:srcRect/>
            <a:stretch>
              <a:fillRect/>
            </a:stretch>
          </p:blipFill>
          <p:spPr bwMode="auto">
            <a:xfrm>
              <a:off x="179512" y="3140968"/>
              <a:ext cx="2632521" cy="2503637"/>
            </a:xfrm>
            <a:prstGeom prst="rect">
              <a:avLst/>
            </a:prstGeom>
            <a:noFill/>
            <a:ln w="9525">
              <a:noFill/>
              <a:miter lim="800000"/>
              <a:headEnd/>
              <a:tailEnd/>
            </a:ln>
          </p:spPr>
        </p:pic>
        <p:sp>
          <p:nvSpPr>
            <p:cNvPr id="9" name="円/楕円 8"/>
            <p:cNvSpPr/>
            <p:nvPr/>
          </p:nvSpPr>
          <p:spPr>
            <a:xfrm>
              <a:off x="1116296" y="3717265"/>
              <a:ext cx="719259" cy="57629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000" dirty="0" smtClean="0"/>
              <a:t>過去のカンボジアの政治体制</a:t>
            </a:r>
            <a:r>
              <a:rPr lang="ja-JP" altLang="en-US" sz="4000" dirty="0" smtClean="0"/>
              <a:t>１</a:t>
            </a:r>
            <a:r>
              <a:rPr kumimoji="1" lang="en-US" altLang="ja-JP" sz="4000" dirty="0" smtClean="0"/>
              <a:t>/</a:t>
            </a:r>
            <a:r>
              <a:rPr kumimoji="1" lang="ja-JP" altLang="en-US" sz="4000" dirty="0" smtClean="0"/>
              <a:t>３</a:t>
            </a:r>
            <a:endParaRPr kumimoji="1" lang="ja-JP" altLang="en-US" sz="4000" dirty="0"/>
          </a:p>
        </p:txBody>
      </p:sp>
      <p:sp>
        <p:nvSpPr>
          <p:cNvPr id="3" name="コンテンツ プレースホルダ 2"/>
          <p:cNvSpPr>
            <a:spLocks noGrp="1"/>
          </p:cNvSpPr>
          <p:nvPr>
            <p:ph idx="1"/>
          </p:nvPr>
        </p:nvSpPr>
        <p:spPr/>
        <p:txBody>
          <a:bodyPr>
            <a:normAutofit/>
          </a:bodyPr>
          <a:lstStyle/>
          <a:p>
            <a:pPr>
              <a:buNone/>
            </a:pPr>
            <a:r>
              <a:rPr lang="en-US" altLang="ja-JP" dirty="0" smtClean="0"/>
              <a:t>C19</a:t>
            </a:r>
            <a:r>
              <a:rPr lang="ja-JP" altLang="en-US" dirty="0" smtClean="0"/>
              <a:t>：</a:t>
            </a:r>
            <a:r>
              <a:rPr lang="ja-JP" altLang="en-US" dirty="0" smtClean="0">
                <a:solidFill>
                  <a:schemeClr val="bg1">
                    <a:lumMod val="75000"/>
                  </a:schemeClr>
                </a:solidFill>
              </a:rPr>
              <a:t>植民地時代</a:t>
            </a:r>
            <a:endParaRPr lang="en-US" altLang="ja-JP" dirty="0" smtClean="0">
              <a:solidFill>
                <a:schemeClr val="bg1">
                  <a:lumMod val="75000"/>
                </a:schemeClr>
              </a:solidFill>
            </a:endParaRPr>
          </a:p>
          <a:p>
            <a:pPr>
              <a:buNone/>
            </a:pPr>
            <a:r>
              <a:rPr lang="en-US" altLang="ja-JP" dirty="0" smtClean="0"/>
              <a:t>C20</a:t>
            </a:r>
            <a:r>
              <a:rPr lang="ja-JP" altLang="en-US" dirty="0" smtClean="0"/>
              <a:t>：独立</a:t>
            </a:r>
            <a:endParaRPr lang="en-US" altLang="ja-JP" dirty="0" smtClean="0"/>
          </a:p>
          <a:p>
            <a:r>
              <a:rPr lang="ja-JP" altLang="en-US" dirty="0" smtClean="0"/>
              <a:t>カンボジア王国（</a:t>
            </a:r>
            <a:r>
              <a:rPr lang="en-US" altLang="ja-JP" dirty="0" smtClean="0"/>
              <a:t>1949</a:t>
            </a:r>
            <a:r>
              <a:rPr lang="ja-JP" altLang="en-US" dirty="0" smtClean="0"/>
              <a:t>～、シハヌーク）</a:t>
            </a:r>
            <a:endParaRPr lang="en-US" altLang="ja-JP" dirty="0" smtClean="0"/>
          </a:p>
          <a:p>
            <a:r>
              <a:rPr lang="ja-JP" altLang="en-US" dirty="0" smtClean="0"/>
              <a:t>クメール共和国（</a:t>
            </a:r>
            <a:r>
              <a:rPr lang="en-US" altLang="ja-JP" dirty="0" smtClean="0"/>
              <a:t>1970</a:t>
            </a:r>
            <a:r>
              <a:rPr lang="ja-JP" altLang="en-US" dirty="0" smtClean="0"/>
              <a:t>～、ロン・ルノ）</a:t>
            </a:r>
            <a:endParaRPr lang="en-US" altLang="ja-JP" dirty="0" smtClean="0"/>
          </a:p>
          <a:p>
            <a:r>
              <a:rPr lang="ja-JP" altLang="en-US" dirty="0" smtClean="0"/>
              <a:t>民主カンプチア（</a:t>
            </a:r>
            <a:r>
              <a:rPr lang="en-US" altLang="ja-JP" dirty="0" smtClean="0"/>
              <a:t>1976</a:t>
            </a:r>
            <a:r>
              <a:rPr lang="ja-JP" altLang="en-US" dirty="0" smtClean="0"/>
              <a:t>～、ポル・ポト）</a:t>
            </a:r>
            <a:endParaRPr lang="en-US" altLang="ja-JP" dirty="0" smtClean="0"/>
          </a:p>
          <a:p>
            <a:r>
              <a:rPr lang="ja-JP" altLang="en-US" dirty="0" smtClean="0"/>
              <a:t>カンボジア人民共和国（</a:t>
            </a:r>
            <a:r>
              <a:rPr lang="en-US" altLang="ja-JP" dirty="0" smtClean="0"/>
              <a:t>1979</a:t>
            </a:r>
            <a:r>
              <a:rPr lang="ja-JP" altLang="en-US" dirty="0" smtClean="0"/>
              <a:t>～、ヘン・サムリン）</a:t>
            </a:r>
            <a:endParaRPr lang="en-US" altLang="ja-JP" b="1" i="1" u="sng" dirty="0" smtClean="0">
              <a:solidFill>
                <a:srgbClr val="FF0000"/>
              </a:solidFill>
            </a:endParaRPr>
          </a:p>
          <a:p>
            <a:r>
              <a:rPr lang="ja-JP" altLang="en-US" dirty="0" smtClean="0"/>
              <a:t>現代カンボジア王国　（</a:t>
            </a:r>
            <a:r>
              <a:rPr lang="en-US" altLang="ja-JP" dirty="0" smtClean="0"/>
              <a:t>1993</a:t>
            </a:r>
            <a:r>
              <a:rPr lang="ja-JP" altLang="en-US" dirty="0" smtClean="0"/>
              <a:t>～、シハヌーク）　　</a:t>
            </a:r>
            <a:endParaRPr lang="en-US" altLang="ja-JP" dirty="0" smtClean="0"/>
          </a:p>
        </p:txBody>
      </p:sp>
      <p:sp>
        <p:nvSpPr>
          <p:cNvPr id="4" name="フッター プレースホルダ 3"/>
          <p:cNvSpPr>
            <a:spLocks noGrp="1"/>
          </p:cNvSpPr>
          <p:nvPr>
            <p:ph type="ftr" sz="quarter" idx="11"/>
          </p:nvPr>
        </p:nvSpPr>
        <p:spPr/>
        <p:txBody>
          <a:bodyPr/>
          <a:lstStyle/>
          <a:p>
            <a:r>
              <a:rPr kumimoji="1" lang="en-US" altLang="ja-JP" smtClean="0"/>
              <a:t>©Nishimura Seminar School of Economics Nagoya University</a:t>
            </a:r>
            <a:endParaRPr kumimoji="1" lang="ja-JP" altLang="en-US" dirty="0"/>
          </a:p>
        </p:txBody>
      </p:sp>
      <p:sp>
        <p:nvSpPr>
          <p:cNvPr id="5" name="スライド番号プレースホルダ 4"/>
          <p:cNvSpPr>
            <a:spLocks noGrp="1"/>
          </p:cNvSpPr>
          <p:nvPr>
            <p:ph type="sldNum" sz="quarter" idx="12"/>
          </p:nvPr>
        </p:nvSpPr>
        <p:spPr/>
        <p:txBody>
          <a:bodyPr/>
          <a:lstStyle/>
          <a:p>
            <a:fld id="{82479603-1D4C-4CFD-89C9-BB09F2850C3D}" type="slidenum">
              <a:rPr kumimoji="1" lang="ja-JP" altLang="en-US" smtClean="0"/>
              <a:pPr/>
              <a:t>6</a:t>
            </a:fld>
            <a:endParaRPr kumimoji="1" lang="ja-JP" altLang="en-US"/>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dirty="0" smtClean="0"/>
              <a:t>過去のカンボジアの政治体制２</a:t>
            </a:r>
            <a:r>
              <a:rPr lang="en-US" altLang="ja-JP" sz="4000" dirty="0" smtClean="0"/>
              <a:t>/</a:t>
            </a:r>
            <a:r>
              <a:rPr lang="ja-JP" altLang="en-US" sz="4000" dirty="0" smtClean="0"/>
              <a:t>３</a:t>
            </a:r>
            <a:endParaRPr kumimoji="1" lang="ja-JP" altLang="en-US" sz="4000" dirty="0"/>
          </a:p>
        </p:txBody>
      </p:sp>
      <p:sp>
        <p:nvSpPr>
          <p:cNvPr id="3" name="コンテンツ プレースホルダ 2"/>
          <p:cNvSpPr>
            <a:spLocks noGrp="1"/>
          </p:cNvSpPr>
          <p:nvPr>
            <p:ph idx="1"/>
          </p:nvPr>
        </p:nvSpPr>
        <p:spPr/>
        <p:txBody>
          <a:bodyPr/>
          <a:lstStyle/>
          <a:p>
            <a:r>
              <a:rPr kumimoji="1" lang="ja-JP" altLang="en-US" dirty="0" smtClean="0"/>
              <a:t>カンボジア内戦の構図</a:t>
            </a:r>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smtClean="0"/>
              <a:t>©Nishimura Seminar School of Economics Nagoya University</a:t>
            </a:r>
            <a:endParaRPr kumimoji="1" lang="ja-JP" altLang="en-US" dirty="0"/>
          </a:p>
        </p:txBody>
      </p:sp>
      <p:sp>
        <p:nvSpPr>
          <p:cNvPr id="5" name="スライド番号プレースホルダ 4"/>
          <p:cNvSpPr>
            <a:spLocks noGrp="1"/>
          </p:cNvSpPr>
          <p:nvPr>
            <p:ph type="sldNum" sz="quarter" idx="12"/>
          </p:nvPr>
        </p:nvSpPr>
        <p:spPr/>
        <p:txBody>
          <a:bodyPr/>
          <a:lstStyle/>
          <a:p>
            <a:fld id="{82479603-1D4C-4CFD-89C9-BB09F2850C3D}" type="slidenum">
              <a:rPr kumimoji="1" lang="ja-JP" altLang="en-US" smtClean="0"/>
              <a:pPr/>
              <a:t>7</a:t>
            </a:fld>
            <a:endParaRPr kumimoji="1" lang="ja-JP" altLang="en-US"/>
          </a:p>
        </p:txBody>
      </p:sp>
      <p:grpSp>
        <p:nvGrpSpPr>
          <p:cNvPr id="31" name="グループ化 30"/>
          <p:cNvGrpSpPr/>
          <p:nvPr/>
        </p:nvGrpSpPr>
        <p:grpSpPr>
          <a:xfrm>
            <a:off x="1035819" y="1714488"/>
            <a:ext cx="7072362" cy="4000528"/>
            <a:chOff x="428596" y="1714488"/>
            <a:chExt cx="7072362" cy="4000528"/>
          </a:xfrm>
        </p:grpSpPr>
        <p:sp>
          <p:nvSpPr>
            <p:cNvPr id="6" name="フローチャート : 代替処理 5"/>
            <p:cNvSpPr/>
            <p:nvPr/>
          </p:nvSpPr>
          <p:spPr>
            <a:xfrm>
              <a:off x="1714480" y="2571744"/>
              <a:ext cx="1785950" cy="857256"/>
            </a:xfrm>
            <a:prstGeom prst="flowChartAlternateProces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 代替処理 6"/>
            <p:cNvSpPr/>
            <p:nvPr/>
          </p:nvSpPr>
          <p:spPr>
            <a:xfrm>
              <a:off x="1714480" y="3571876"/>
              <a:ext cx="1785950" cy="857256"/>
            </a:xfrm>
            <a:prstGeom prst="flowChartAlternateProcess">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 代替処理 7"/>
            <p:cNvSpPr/>
            <p:nvPr/>
          </p:nvSpPr>
          <p:spPr>
            <a:xfrm>
              <a:off x="1714480" y="4572008"/>
              <a:ext cx="1785950" cy="857256"/>
            </a:xfrm>
            <a:prstGeom prst="flowChartAlternateProces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 代替処理 8"/>
            <p:cNvSpPr/>
            <p:nvPr/>
          </p:nvSpPr>
          <p:spPr>
            <a:xfrm>
              <a:off x="1357290" y="1857364"/>
              <a:ext cx="5214974" cy="3857652"/>
            </a:xfrm>
            <a:prstGeom prst="flowChartAlternateProcess">
              <a:avLst/>
            </a:prstGeom>
            <a:noFill/>
            <a:ln w="476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643174" y="1714488"/>
              <a:ext cx="1857388" cy="3571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カンボジア</a:t>
              </a:r>
              <a:endParaRPr kumimoji="1" lang="ja-JP" altLang="en-US" dirty="0">
                <a:solidFill>
                  <a:schemeClr val="tx1"/>
                </a:solidFill>
              </a:endParaRPr>
            </a:p>
          </p:txBody>
        </p:sp>
        <p:sp>
          <p:nvSpPr>
            <p:cNvPr id="12" name="テキスト ボックス 11"/>
            <p:cNvSpPr txBox="1"/>
            <p:nvPr/>
          </p:nvSpPr>
          <p:spPr>
            <a:xfrm>
              <a:off x="2000232" y="2143116"/>
              <a:ext cx="1226618" cy="369332"/>
            </a:xfrm>
            <a:prstGeom prst="rect">
              <a:avLst/>
            </a:prstGeom>
            <a:noFill/>
          </p:spPr>
          <p:txBody>
            <a:bodyPr wrap="none" rtlCol="0">
              <a:spAutoFit/>
            </a:bodyPr>
            <a:lstStyle/>
            <a:p>
              <a:r>
                <a:rPr lang="ja-JP" altLang="en-US" b="1" dirty="0" smtClean="0">
                  <a:solidFill>
                    <a:srgbClr val="FF0000"/>
                  </a:solidFill>
                </a:rPr>
                <a:t>反</a:t>
              </a:r>
              <a:r>
                <a:rPr kumimoji="1" lang="ja-JP" altLang="en-US" b="1" dirty="0" smtClean="0">
                  <a:solidFill>
                    <a:srgbClr val="FF0000"/>
                  </a:solidFill>
                </a:rPr>
                <a:t>ベトナム</a:t>
              </a:r>
              <a:endParaRPr kumimoji="1" lang="ja-JP" altLang="en-US" b="1" dirty="0">
                <a:solidFill>
                  <a:srgbClr val="FF0000"/>
                </a:solidFill>
              </a:endParaRPr>
            </a:p>
          </p:txBody>
        </p:sp>
        <p:sp>
          <p:nvSpPr>
            <p:cNvPr id="13" name="フローチャート : 代替処理 12"/>
            <p:cNvSpPr/>
            <p:nvPr/>
          </p:nvSpPr>
          <p:spPr>
            <a:xfrm>
              <a:off x="4500562" y="2571744"/>
              <a:ext cx="1785950" cy="2857520"/>
            </a:xfrm>
            <a:prstGeom prst="flowChartAlternateProcess">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ヘン・サムリン政権</a:t>
              </a:r>
              <a:endParaRPr kumimoji="1" lang="ja-JP" altLang="en-US" dirty="0">
                <a:solidFill>
                  <a:schemeClr val="tx1"/>
                </a:solidFill>
              </a:endParaRPr>
            </a:p>
          </p:txBody>
        </p:sp>
        <p:sp>
          <p:nvSpPr>
            <p:cNvPr id="14" name="テキスト ボックス 13"/>
            <p:cNvSpPr txBox="1"/>
            <p:nvPr/>
          </p:nvSpPr>
          <p:spPr>
            <a:xfrm>
              <a:off x="1928794" y="2857496"/>
              <a:ext cx="1350050" cy="369332"/>
            </a:xfrm>
            <a:prstGeom prst="rect">
              <a:avLst/>
            </a:prstGeom>
            <a:noFill/>
          </p:spPr>
          <p:txBody>
            <a:bodyPr wrap="none" rtlCol="0">
              <a:spAutoFit/>
            </a:bodyPr>
            <a:lstStyle/>
            <a:p>
              <a:r>
                <a:rPr kumimoji="1" lang="ja-JP" altLang="en-US" dirty="0" smtClean="0"/>
                <a:t>ポル・ポト派</a:t>
              </a:r>
              <a:endParaRPr kumimoji="1" lang="ja-JP" altLang="en-US" dirty="0"/>
            </a:p>
          </p:txBody>
        </p:sp>
        <p:sp>
          <p:nvSpPr>
            <p:cNvPr id="15" name="テキスト ボックス 14"/>
            <p:cNvSpPr txBox="1"/>
            <p:nvPr/>
          </p:nvSpPr>
          <p:spPr>
            <a:xfrm>
              <a:off x="1928794" y="3857628"/>
              <a:ext cx="1451038" cy="369332"/>
            </a:xfrm>
            <a:prstGeom prst="rect">
              <a:avLst/>
            </a:prstGeom>
            <a:noFill/>
          </p:spPr>
          <p:txBody>
            <a:bodyPr wrap="none" rtlCol="0">
              <a:spAutoFit/>
            </a:bodyPr>
            <a:lstStyle/>
            <a:p>
              <a:r>
                <a:rPr kumimoji="1" lang="ja-JP" altLang="en-US" dirty="0" smtClean="0"/>
                <a:t>シハヌーク派</a:t>
              </a:r>
              <a:endParaRPr kumimoji="1" lang="ja-JP" altLang="en-US" dirty="0"/>
            </a:p>
          </p:txBody>
        </p:sp>
        <p:sp>
          <p:nvSpPr>
            <p:cNvPr id="16" name="テキスト ボックス 15"/>
            <p:cNvSpPr txBox="1"/>
            <p:nvPr/>
          </p:nvSpPr>
          <p:spPr>
            <a:xfrm>
              <a:off x="1928794" y="4714884"/>
              <a:ext cx="1345240" cy="646331"/>
            </a:xfrm>
            <a:prstGeom prst="rect">
              <a:avLst/>
            </a:prstGeom>
            <a:noFill/>
          </p:spPr>
          <p:txBody>
            <a:bodyPr wrap="none" rtlCol="0">
              <a:spAutoFit/>
            </a:bodyPr>
            <a:lstStyle/>
            <a:p>
              <a:r>
                <a:rPr lang="ja-JP" altLang="en-US" dirty="0" smtClean="0"/>
                <a:t>ソン・サン</a:t>
              </a:r>
              <a:r>
                <a:rPr kumimoji="1" lang="ja-JP" altLang="en-US" dirty="0" smtClean="0"/>
                <a:t>派</a:t>
              </a:r>
              <a:endParaRPr kumimoji="1" lang="en-US" altLang="ja-JP" dirty="0" smtClean="0"/>
            </a:p>
            <a:p>
              <a:r>
                <a:rPr lang="ja-JP" altLang="en-US" dirty="0" smtClean="0"/>
                <a:t>（ロン・ルノ）</a:t>
              </a:r>
              <a:endParaRPr kumimoji="1" lang="ja-JP" altLang="en-US" dirty="0"/>
            </a:p>
          </p:txBody>
        </p:sp>
        <p:sp>
          <p:nvSpPr>
            <p:cNvPr id="17" name="テキスト ボックス 16"/>
            <p:cNvSpPr txBox="1"/>
            <p:nvPr/>
          </p:nvSpPr>
          <p:spPr>
            <a:xfrm>
              <a:off x="3643306" y="3643314"/>
              <a:ext cx="646331" cy="646331"/>
            </a:xfrm>
            <a:prstGeom prst="rect">
              <a:avLst/>
            </a:prstGeom>
            <a:noFill/>
          </p:spPr>
          <p:txBody>
            <a:bodyPr wrap="none" rtlCol="0">
              <a:spAutoFit/>
            </a:bodyPr>
            <a:lstStyle/>
            <a:p>
              <a:r>
                <a:rPr kumimoji="1" lang="en-US" altLang="ja-JP" sz="3600" dirty="0" smtClean="0">
                  <a:solidFill>
                    <a:srgbClr val="FF0000"/>
                  </a:solidFill>
                </a:rPr>
                <a:t>×</a:t>
              </a:r>
              <a:endParaRPr kumimoji="1" lang="ja-JP" altLang="en-US" sz="3600" dirty="0">
                <a:solidFill>
                  <a:srgbClr val="FF0000"/>
                </a:solidFill>
              </a:endParaRPr>
            </a:p>
          </p:txBody>
        </p:sp>
        <p:cxnSp>
          <p:nvCxnSpPr>
            <p:cNvPr id="19" name="直線コネクタ 18"/>
            <p:cNvCxnSpPr/>
            <p:nvPr/>
          </p:nvCxnSpPr>
          <p:spPr>
            <a:xfrm>
              <a:off x="928662" y="2857496"/>
              <a:ext cx="78581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928662" y="3000372"/>
              <a:ext cx="78581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928662" y="4857760"/>
              <a:ext cx="78581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928662" y="5000636"/>
              <a:ext cx="78581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フローチャート : 代替処理 24"/>
            <p:cNvSpPr/>
            <p:nvPr/>
          </p:nvSpPr>
          <p:spPr>
            <a:xfrm>
              <a:off x="428596" y="2500306"/>
              <a:ext cx="500066" cy="1071570"/>
            </a:xfrm>
            <a:prstGeom prst="flowChartAlternateProces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中国</a:t>
              </a:r>
              <a:endParaRPr kumimoji="1" lang="ja-JP" altLang="en-US" dirty="0">
                <a:solidFill>
                  <a:schemeClr val="tx1"/>
                </a:solidFill>
              </a:endParaRPr>
            </a:p>
          </p:txBody>
        </p:sp>
        <p:sp>
          <p:nvSpPr>
            <p:cNvPr id="26" name="フローチャート : 代替処理 25"/>
            <p:cNvSpPr/>
            <p:nvPr/>
          </p:nvSpPr>
          <p:spPr>
            <a:xfrm>
              <a:off x="428596" y="4429132"/>
              <a:ext cx="500066" cy="1214446"/>
            </a:xfrm>
            <a:prstGeom prst="flowChartAlternateProces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アメリカ</a:t>
              </a:r>
              <a:endParaRPr kumimoji="1" lang="ja-JP" altLang="en-US" dirty="0">
                <a:solidFill>
                  <a:schemeClr val="tx1"/>
                </a:solidFill>
              </a:endParaRPr>
            </a:p>
          </p:txBody>
        </p:sp>
        <p:cxnSp>
          <p:nvCxnSpPr>
            <p:cNvPr id="27" name="直線コネクタ 26"/>
            <p:cNvCxnSpPr/>
            <p:nvPr/>
          </p:nvCxnSpPr>
          <p:spPr>
            <a:xfrm>
              <a:off x="6286512" y="2857496"/>
              <a:ext cx="78581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6286512" y="3000372"/>
              <a:ext cx="78581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フローチャート : 代替処理 28"/>
            <p:cNvSpPr/>
            <p:nvPr/>
          </p:nvSpPr>
          <p:spPr>
            <a:xfrm>
              <a:off x="7072330" y="2428868"/>
              <a:ext cx="428628" cy="1143008"/>
            </a:xfrm>
            <a:prstGeom prst="flowChartAlternateProcess">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ベトナム</a:t>
              </a:r>
              <a:endParaRPr kumimoji="1" lang="ja-JP" altLang="en-US" dirty="0">
                <a:solidFill>
                  <a:schemeClr val="tx1"/>
                </a:solidFill>
              </a:endParaRPr>
            </a:p>
          </p:txBody>
        </p:sp>
        <p:cxnSp>
          <p:nvCxnSpPr>
            <p:cNvPr id="30" name="直線コネクタ 29"/>
            <p:cNvCxnSpPr/>
            <p:nvPr/>
          </p:nvCxnSpPr>
          <p:spPr>
            <a:xfrm rot="5400000">
              <a:off x="6823091" y="3963991"/>
              <a:ext cx="78581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5400000">
              <a:off x="6965967" y="3963991"/>
              <a:ext cx="78581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フローチャート : 代替処理 33"/>
            <p:cNvSpPr/>
            <p:nvPr/>
          </p:nvSpPr>
          <p:spPr>
            <a:xfrm>
              <a:off x="7072330" y="4357694"/>
              <a:ext cx="428628" cy="1143008"/>
            </a:xfrm>
            <a:prstGeom prst="flowChartAlternateProcess">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ソ連</a:t>
              </a:r>
              <a:endParaRPr kumimoji="1" lang="ja-JP" altLang="en-US" dirty="0">
                <a:solidFill>
                  <a:schemeClr val="tx1"/>
                </a:solidFill>
              </a:endParaRPr>
            </a:p>
          </p:txBody>
        </p:sp>
      </p:gr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dirty="0" smtClean="0"/>
              <a:t>過去のカンボジアの政治体制３</a:t>
            </a:r>
            <a:r>
              <a:rPr lang="en-US" altLang="ja-JP" sz="4000" dirty="0" smtClean="0"/>
              <a:t>/</a:t>
            </a:r>
            <a:r>
              <a:rPr lang="ja-JP" altLang="en-US" sz="4000" dirty="0" smtClean="0"/>
              <a:t>３</a:t>
            </a:r>
            <a:endParaRPr kumimoji="1" lang="ja-JP" altLang="en-US" sz="4000" dirty="0"/>
          </a:p>
        </p:txBody>
      </p:sp>
      <p:sp>
        <p:nvSpPr>
          <p:cNvPr id="3" name="コンテンツ プレースホルダ 2"/>
          <p:cNvSpPr>
            <a:spLocks noGrp="1"/>
          </p:cNvSpPr>
          <p:nvPr>
            <p:ph idx="1"/>
          </p:nvPr>
        </p:nvSpPr>
        <p:spPr/>
        <p:txBody>
          <a:bodyPr>
            <a:normAutofit fontScale="92500" lnSpcReduction="20000"/>
          </a:bodyPr>
          <a:lstStyle/>
          <a:p>
            <a:r>
              <a:rPr kumimoji="1" lang="ja-JP" altLang="en-US" dirty="0" smtClean="0"/>
              <a:t>ポル・ポト政権</a:t>
            </a:r>
            <a:endParaRPr kumimoji="1" lang="en-US" altLang="ja-JP" dirty="0" smtClean="0"/>
          </a:p>
          <a:p>
            <a:pPr>
              <a:buNone/>
            </a:pPr>
            <a:r>
              <a:rPr lang="ja-JP" altLang="en-US" dirty="0" smtClean="0"/>
              <a:t>　</a:t>
            </a:r>
            <a:r>
              <a:rPr lang="ja-JP" altLang="en-US" sz="3000" dirty="0" smtClean="0">
                <a:latin typeface="ＭＳ Ｐゴシック" pitchFamily="50" charset="-128"/>
                <a:ea typeface="ＭＳ Ｐゴシック" pitchFamily="50" charset="-128"/>
              </a:rPr>
              <a:t>中国・毛沢東に心酔し、共産革命を推し進める。</a:t>
            </a:r>
            <a:endParaRPr lang="en-US" altLang="ja-JP" sz="3000" dirty="0" smtClean="0">
              <a:latin typeface="ＭＳ Ｐゴシック" pitchFamily="50" charset="-128"/>
              <a:ea typeface="ＭＳ Ｐゴシック" pitchFamily="50" charset="-128"/>
            </a:endParaRPr>
          </a:p>
          <a:p>
            <a:pPr>
              <a:buNone/>
            </a:pPr>
            <a:r>
              <a:rPr kumimoji="1" lang="ja-JP" altLang="en-US" sz="3000" dirty="0" smtClean="0">
                <a:latin typeface="ＭＳ Ｐゴシック" pitchFamily="50" charset="-128"/>
                <a:ea typeface="ＭＳ Ｐゴシック" pitchFamily="50" charset="-128"/>
              </a:rPr>
              <a:t>　</a:t>
            </a:r>
            <a:r>
              <a:rPr lang="ja-JP" altLang="en-US" sz="3000" dirty="0" smtClean="0">
                <a:latin typeface="ＭＳ Ｐゴシック" pitchFamily="50" charset="-128"/>
                <a:ea typeface="ＭＳ Ｐゴシック" pitchFamily="50" charset="-128"/>
              </a:rPr>
              <a:t>→政治家・教師・知識人の</a:t>
            </a:r>
            <a:r>
              <a:rPr lang="ja-JP" altLang="en-US" sz="3000" dirty="0" smtClean="0">
                <a:solidFill>
                  <a:srgbClr val="FF0000"/>
                </a:solidFill>
                <a:latin typeface="ＭＳ Ｐゴシック" pitchFamily="50" charset="-128"/>
                <a:ea typeface="ＭＳ Ｐゴシック" pitchFamily="50" charset="-128"/>
              </a:rPr>
              <a:t>虐殺</a:t>
            </a:r>
            <a:r>
              <a:rPr lang="ja-JP" altLang="en-US" sz="3000" dirty="0" smtClean="0">
                <a:latin typeface="ＭＳ Ｐゴシック" pitchFamily="50" charset="-128"/>
                <a:ea typeface="ＭＳ Ｐゴシック" pitchFamily="50" charset="-128"/>
              </a:rPr>
              <a:t>によって</a:t>
            </a:r>
            <a:endParaRPr lang="en-US" altLang="ja-JP" sz="3000" dirty="0" smtClean="0">
              <a:latin typeface="ＭＳ Ｐゴシック" pitchFamily="50" charset="-128"/>
              <a:ea typeface="ＭＳ Ｐゴシック" pitchFamily="50" charset="-128"/>
            </a:endParaRPr>
          </a:p>
          <a:p>
            <a:pPr>
              <a:buNone/>
            </a:pPr>
            <a:r>
              <a:rPr kumimoji="1" lang="ja-JP" altLang="en-US" sz="3000" dirty="0" smtClean="0">
                <a:latin typeface="ＭＳ Ｐゴシック" pitchFamily="50" charset="-128"/>
                <a:ea typeface="ＭＳ Ｐゴシック" pitchFamily="50" charset="-128"/>
              </a:rPr>
              <a:t>　</a:t>
            </a:r>
            <a:r>
              <a:rPr kumimoji="1" lang="ja-JP" altLang="en-US" sz="3000" i="1" u="sng" dirty="0" smtClean="0">
                <a:solidFill>
                  <a:schemeClr val="tx2"/>
                </a:solidFill>
                <a:latin typeface="ＭＳ Ｐゴシック" pitchFamily="50" charset="-128"/>
                <a:ea typeface="ＭＳ Ｐゴシック" pitchFamily="50" charset="-128"/>
              </a:rPr>
              <a:t>→現在の教育環境に影響。</a:t>
            </a:r>
            <a:endParaRPr kumimoji="1" lang="en-US" altLang="ja-JP" sz="3000" i="1" u="sng" dirty="0" smtClean="0">
              <a:solidFill>
                <a:schemeClr val="tx2"/>
              </a:solidFill>
              <a:latin typeface="ＭＳ Ｐゴシック" pitchFamily="50" charset="-128"/>
              <a:ea typeface="ＭＳ Ｐゴシック" pitchFamily="50" charset="-128"/>
            </a:endParaRPr>
          </a:p>
          <a:p>
            <a:pPr>
              <a:buNone/>
            </a:pPr>
            <a:endParaRPr kumimoji="1" lang="en-US" altLang="ja-JP" i="1" u="sng" dirty="0" smtClean="0">
              <a:solidFill>
                <a:schemeClr val="tx2"/>
              </a:solidFill>
            </a:endParaRPr>
          </a:p>
          <a:p>
            <a:r>
              <a:rPr kumimoji="1" lang="ja-JP" altLang="en-US" dirty="0" smtClean="0"/>
              <a:t>ベトナム戦争・内戦の戦場となった</a:t>
            </a:r>
            <a:endParaRPr kumimoji="1" lang="en-US" altLang="ja-JP" dirty="0" smtClean="0"/>
          </a:p>
          <a:p>
            <a:pPr>
              <a:buNone/>
            </a:pPr>
            <a:r>
              <a:rPr lang="ja-JP" altLang="en-US" dirty="0" smtClean="0"/>
              <a:t>　</a:t>
            </a:r>
            <a:r>
              <a:rPr lang="ja-JP" altLang="en-US" sz="3000" dirty="0" smtClean="0">
                <a:latin typeface="ＭＳ Ｐゴシック" pitchFamily="50" charset="-128"/>
                <a:ea typeface="ＭＳ Ｐゴシック" pitchFamily="50" charset="-128"/>
              </a:rPr>
              <a:t>米・ソの代理戦争であったベトナム戦争。</a:t>
            </a:r>
            <a:endParaRPr kumimoji="1" lang="en-US" altLang="ja-JP" sz="3000" dirty="0" smtClean="0">
              <a:latin typeface="ＭＳ Ｐゴシック" pitchFamily="50" charset="-128"/>
              <a:ea typeface="ＭＳ Ｐゴシック" pitchFamily="50" charset="-128"/>
            </a:endParaRPr>
          </a:p>
          <a:p>
            <a:pPr>
              <a:buNone/>
            </a:pPr>
            <a:r>
              <a:rPr lang="ja-JP" altLang="en-US" sz="3000" dirty="0" smtClean="0">
                <a:latin typeface="ＭＳ Ｐゴシック" pitchFamily="50" charset="-128"/>
                <a:ea typeface="ＭＳ Ｐゴシック" pitchFamily="50" charset="-128"/>
              </a:rPr>
              <a:t>　親ベトナム派政権と反ベトナム派政権の争い。</a:t>
            </a:r>
            <a:endParaRPr kumimoji="1" lang="en-US" altLang="ja-JP" sz="3000" dirty="0" smtClean="0">
              <a:latin typeface="ＭＳ Ｐゴシック" pitchFamily="50" charset="-128"/>
              <a:ea typeface="ＭＳ Ｐゴシック" pitchFamily="50" charset="-128"/>
            </a:endParaRPr>
          </a:p>
          <a:p>
            <a:pPr>
              <a:buNone/>
            </a:pPr>
            <a:r>
              <a:rPr lang="ja-JP" altLang="en-US" sz="3000" dirty="0" smtClean="0">
                <a:latin typeface="ＭＳ Ｐゴシック" pitchFamily="50" charset="-128"/>
                <a:ea typeface="ＭＳ Ｐゴシック" pitchFamily="50" charset="-128"/>
              </a:rPr>
              <a:t>　</a:t>
            </a:r>
            <a:r>
              <a:rPr lang="ja-JP" altLang="en-US" sz="3000" i="1" u="sng" dirty="0" smtClean="0">
                <a:solidFill>
                  <a:schemeClr val="tx2"/>
                </a:solidFill>
                <a:latin typeface="ＭＳ Ｐゴシック" pitchFamily="50" charset="-128"/>
                <a:ea typeface="ＭＳ Ｐゴシック" pitchFamily="50" charset="-128"/>
              </a:rPr>
              <a:t>→現在の地雷問題に影響。</a:t>
            </a:r>
            <a:endParaRPr kumimoji="1" lang="en-US" altLang="ja-JP" sz="3000" i="1" u="sng" dirty="0" smtClean="0">
              <a:solidFill>
                <a:schemeClr val="tx2"/>
              </a:solidFill>
              <a:latin typeface="ＭＳ Ｐゴシック" pitchFamily="50" charset="-128"/>
              <a:ea typeface="ＭＳ Ｐゴシック" pitchFamily="50" charset="-128"/>
            </a:endParaRPr>
          </a:p>
          <a:p>
            <a:pPr>
              <a:buNone/>
            </a:pPr>
            <a:r>
              <a:rPr lang="ja-JP" altLang="en-US" dirty="0" smtClean="0"/>
              <a:t>　</a:t>
            </a:r>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dirty="0" smtClean="0"/>
              <a:t>©Nishimura Seminar School of Economics Nagoya University</a:t>
            </a:r>
            <a:endParaRPr kumimoji="1" lang="ja-JP" altLang="en-US" dirty="0"/>
          </a:p>
        </p:txBody>
      </p:sp>
      <p:sp>
        <p:nvSpPr>
          <p:cNvPr id="5" name="スライド番号プレースホルダ 4"/>
          <p:cNvSpPr>
            <a:spLocks noGrp="1"/>
          </p:cNvSpPr>
          <p:nvPr>
            <p:ph type="sldNum" sz="quarter" idx="12"/>
          </p:nvPr>
        </p:nvSpPr>
        <p:spPr/>
        <p:txBody>
          <a:bodyPr/>
          <a:lstStyle/>
          <a:p>
            <a:fld id="{82479603-1D4C-4CFD-89C9-BB09F2850C3D}" type="slidenum">
              <a:rPr kumimoji="1" lang="ja-JP" altLang="en-US" smtClean="0"/>
              <a:pPr/>
              <a:t>8</a:t>
            </a:fld>
            <a:endParaRPr kumimoji="1" lang="ja-JP" altLang="en-US"/>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カンボジアの</a:t>
            </a:r>
            <a:r>
              <a:rPr kumimoji="1" lang="en-US" altLang="ja-JP" dirty="0" smtClean="0"/>
              <a:t>GDP</a:t>
            </a:r>
            <a:r>
              <a:rPr kumimoji="1" lang="ja-JP" altLang="en-US" dirty="0" smtClean="0"/>
              <a:t>比較１</a:t>
            </a:r>
            <a:r>
              <a:rPr kumimoji="1" lang="en-US" altLang="ja-JP" dirty="0" smtClean="0"/>
              <a:t>/</a:t>
            </a:r>
            <a:r>
              <a:rPr kumimoji="1" lang="ja-JP" altLang="en-US" dirty="0" smtClean="0"/>
              <a:t>２</a:t>
            </a:r>
            <a:endParaRPr kumimoji="1" lang="ja-JP" altLang="en-US" dirty="0"/>
          </a:p>
        </p:txBody>
      </p:sp>
      <p:sp>
        <p:nvSpPr>
          <p:cNvPr id="3" name="フッター プレースホルダ 2"/>
          <p:cNvSpPr>
            <a:spLocks noGrp="1"/>
          </p:cNvSpPr>
          <p:nvPr>
            <p:ph type="ftr" sz="quarter" idx="11"/>
          </p:nvPr>
        </p:nvSpPr>
        <p:spPr/>
        <p:txBody>
          <a:bodyPr/>
          <a:lstStyle/>
          <a:p>
            <a:pPr>
              <a:defRPr/>
            </a:pPr>
            <a:r>
              <a:rPr lang="en-US" altLang="ja-JP" smtClean="0"/>
              <a:t>©Nishimura Seminar School of Economics Nagoya University</a:t>
            </a:r>
            <a:endParaRPr lang="ja-JP" altLang="en-US" dirty="0"/>
          </a:p>
        </p:txBody>
      </p:sp>
      <p:sp>
        <p:nvSpPr>
          <p:cNvPr id="4" name="スライド番号プレースホルダ 3"/>
          <p:cNvSpPr>
            <a:spLocks noGrp="1"/>
          </p:cNvSpPr>
          <p:nvPr>
            <p:ph type="sldNum" sz="quarter" idx="12"/>
          </p:nvPr>
        </p:nvSpPr>
        <p:spPr/>
        <p:txBody>
          <a:bodyPr/>
          <a:lstStyle/>
          <a:p>
            <a:pPr>
              <a:defRPr/>
            </a:pPr>
            <a:fld id="{9FC74603-913A-40FE-AF16-8128F3123467}" type="slidenum">
              <a:rPr lang="ja-JP" altLang="en-US" smtClean="0"/>
              <a:pPr>
                <a:defRPr/>
              </a:pPr>
              <a:t>9</a:t>
            </a:fld>
            <a:endParaRPr lang="ja-JP" altLang="en-US" dirty="0"/>
          </a:p>
        </p:txBody>
      </p:sp>
      <p:graphicFrame>
        <p:nvGraphicFramePr>
          <p:cNvPr id="5" name="グラフ 4"/>
          <p:cNvGraphicFramePr/>
          <p:nvPr/>
        </p:nvGraphicFramePr>
        <p:xfrm>
          <a:off x="467544" y="980728"/>
          <a:ext cx="8208912"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6" name="角丸四角形吹き出し 5"/>
          <p:cNvSpPr/>
          <p:nvPr/>
        </p:nvSpPr>
        <p:spPr>
          <a:xfrm>
            <a:off x="3923928" y="1772816"/>
            <a:ext cx="4896544" cy="1800200"/>
          </a:xfrm>
          <a:prstGeom prst="wedgeRoundRectCallout">
            <a:avLst>
              <a:gd name="adj1" fmla="val 2134"/>
              <a:gd name="adj2" fmla="val 9751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latin typeface="HGP創英角ｺﾞｼｯｸUB" pitchFamily="50" charset="-128"/>
                <a:ea typeface="HGP創英角ｺﾞｼｯｸUB" pitchFamily="50" charset="-128"/>
              </a:rPr>
              <a:t>東南アジアで</a:t>
            </a:r>
            <a:r>
              <a:rPr kumimoji="1" lang="en-US" altLang="ja-JP" sz="4000" dirty="0" smtClean="0">
                <a:solidFill>
                  <a:srgbClr val="FF0000"/>
                </a:solidFill>
                <a:latin typeface="HGP創英角ｺﾞｼｯｸUB" pitchFamily="50" charset="-128"/>
                <a:ea typeface="HGP創英角ｺﾞｼｯｸUB" pitchFamily="50" charset="-128"/>
              </a:rPr>
              <a:t>8</a:t>
            </a:r>
            <a:r>
              <a:rPr kumimoji="1" lang="ja-JP" altLang="en-US" sz="4000" dirty="0" smtClean="0">
                <a:latin typeface="HGP創英角ｺﾞｼｯｸUB" pitchFamily="50" charset="-128"/>
                <a:ea typeface="HGP創英角ｺﾞｼｯｸUB" pitchFamily="50" charset="-128"/>
              </a:rPr>
              <a:t>位</a:t>
            </a:r>
            <a:endParaRPr kumimoji="1" lang="en-US" altLang="ja-JP" sz="4000" dirty="0" smtClean="0">
              <a:latin typeface="HGP創英角ｺﾞｼｯｸUB" pitchFamily="50" charset="-128"/>
              <a:ea typeface="HGP創英角ｺﾞｼｯｸUB" pitchFamily="50" charset="-128"/>
            </a:endParaRPr>
          </a:p>
          <a:p>
            <a:pPr algn="ctr"/>
            <a:r>
              <a:rPr lang="ja-JP" altLang="en-US" sz="4000" dirty="0" smtClean="0">
                <a:latin typeface="HGP創英角ｺﾞｼｯｸUB" pitchFamily="50" charset="-128"/>
                <a:ea typeface="HGP創英角ｺﾞｼｯｸUB" pitchFamily="50" charset="-128"/>
              </a:rPr>
              <a:t>名古屋市の約</a:t>
            </a:r>
            <a:r>
              <a:rPr lang="en-US" altLang="ja-JP" sz="4000" dirty="0" smtClean="0">
                <a:latin typeface="HGP創英角ｺﾞｼｯｸUB" pitchFamily="50" charset="-128"/>
                <a:ea typeface="HGP創英角ｺﾞｼｯｸUB" pitchFamily="50" charset="-128"/>
              </a:rPr>
              <a:t>1/10</a:t>
            </a:r>
            <a:endParaRPr kumimoji="1" lang="en-US" altLang="ja-JP" sz="4000" dirty="0" smtClean="0">
              <a:latin typeface="HGP創英角ｺﾞｼｯｸUB" pitchFamily="50" charset="-128"/>
              <a:ea typeface="HGP創英角ｺﾞｼｯｸUB" pitchFamily="50" charset="-128"/>
            </a:endParaRPr>
          </a:p>
        </p:txBody>
      </p:sp>
      <p:sp>
        <p:nvSpPr>
          <p:cNvPr id="8" name="Text Box 7"/>
          <p:cNvSpPr txBox="1">
            <a:spLocks noChangeArrowheads="1"/>
          </p:cNvSpPr>
          <p:nvPr/>
        </p:nvSpPr>
        <p:spPr bwMode="auto">
          <a:xfrm>
            <a:off x="5004048" y="5733256"/>
            <a:ext cx="3024188" cy="304800"/>
          </a:xfrm>
          <a:prstGeom prst="rect">
            <a:avLst/>
          </a:prstGeom>
          <a:noFill/>
          <a:ln w="9525">
            <a:noFill/>
            <a:miter lim="800000"/>
            <a:headEnd/>
            <a:tailEnd/>
          </a:ln>
          <a:effectLst/>
        </p:spPr>
        <p:txBody>
          <a:bodyPr>
            <a:spAutoFit/>
          </a:bodyPr>
          <a:lstStyle/>
          <a:p>
            <a:r>
              <a:rPr lang="ja-JP" altLang="en-US" sz="1400" dirty="0"/>
              <a:t>出所</a:t>
            </a:r>
            <a:r>
              <a:rPr lang="ja-JP" altLang="en-US" sz="1400" dirty="0" smtClean="0"/>
              <a:t>：東南アジア投資情報</a:t>
            </a:r>
            <a:endParaRPr lang="ja-JP" altLang="en-US" dirty="0"/>
          </a:p>
        </p:txBody>
      </p:sp>
      <p:sp>
        <p:nvSpPr>
          <p:cNvPr id="9" name="正方形/長方形 8"/>
          <p:cNvSpPr/>
          <p:nvPr/>
        </p:nvSpPr>
        <p:spPr>
          <a:xfrm rot="2102132">
            <a:off x="1072892" y="4644011"/>
            <a:ext cx="352234"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2102132">
            <a:off x="1720186" y="4646473"/>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rot="2102132">
            <a:off x="2368258" y="4646474"/>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2944322" y="4646473"/>
            <a:ext cx="4969323" cy="1288654"/>
            <a:chOff x="2944322" y="4646473"/>
            <a:chExt cx="4969323" cy="1288654"/>
          </a:xfrm>
        </p:grpSpPr>
        <p:sp>
          <p:nvSpPr>
            <p:cNvPr id="12" name="正方形/長方形 11"/>
            <p:cNvSpPr/>
            <p:nvPr/>
          </p:nvSpPr>
          <p:spPr>
            <a:xfrm rot="2102132">
              <a:off x="2944322" y="4718481"/>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rot="2102132">
              <a:off x="3664403" y="4646473"/>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rot="2102132">
              <a:off x="4384481" y="4646473"/>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rot="2102132">
              <a:off x="5032553" y="4646473"/>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102132">
              <a:off x="5680626" y="4646473"/>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rot="2102132">
              <a:off x="6328698" y="4646474"/>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2102132">
              <a:off x="6976770" y="4646473"/>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rot="2102132">
              <a:off x="7552834" y="4718482"/>
              <a:ext cx="360811" cy="121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1"/>
                                        </p:tgtEl>
                                      </p:cBhvr>
                                    </p:animEffect>
                                    <p:anim calcmode="lin" valueType="num">
                                      <p:cBhvr>
                                        <p:cTn id="21" dur="1000"/>
                                        <p:tgtEl>
                                          <p:spTgt spid="11"/>
                                        </p:tgtEl>
                                        <p:attrNameLst>
                                          <p:attrName>ppt_x</p:attrName>
                                        </p:attrNameLst>
                                      </p:cBhvr>
                                      <p:tavLst>
                                        <p:tav tm="0">
                                          <p:val>
                                            <p:strVal val="ppt_x"/>
                                          </p:val>
                                        </p:tav>
                                        <p:tav tm="100000">
                                          <p:val>
                                            <p:strVal val="ppt_x"/>
                                          </p:val>
                                        </p:tav>
                                      </p:tavLst>
                                    </p:anim>
                                    <p:anim calcmode="lin" valueType="num">
                                      <p:cBhvr>
                                        <p:cTn id="22" dur="1000"/>
                                        <p:tgtEl>
                                          <p:spTgt spid="11"/>
                                        </p:tgtEl>
                                        <p:attrNameLst>
                                          <p:attrName>ppt_y</p:attrName>
                                        </p:attrNameLst>
                                      </p:cBhvr>
                                      <p:tavLst>
                                        <p:tav tm="0">
                                          <p:val>
                                            <p:strVal val="ppt_y"/>
                                          </p:val>
                                        </p:tav>
                                        <p:tav tm="100000">
                                          <p:val>
                                            <p:strVal val="ppt_y+.1"/>
                                          </p:val>
                                        </p:tav>
                                      </p:tavLst>
                                    </p:anim>
                                    <p:set>
                                      <p:cBhvr>
                                        <p:cTn id="23" dur="1" fill="hold">
                                          <p:stCondLst>
                                            <p:cond delay="9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cTn>
                              </p:par>
                            </p:childTnLst>
                          </p:cTn>
                        </p:par>
                        <p:par>
                          <p:cTn id="31" fill="hold">
                            <p:stCondLst>
                              <p:cond delay="1000"/>
                            </p:stCondLst>
                            <p:childTnLst>
                              <p:par>
                                <p:cTn id="32" presetID="58" presetClass="entr" presetSubtype="0" accel="10000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strVal val="#ppt_w*2.5"/>
                                          </p:val>
                                        </p:tav>
                                        <p:tav tm="100000">
                                          <p:val>
                                            <p:strVal val="#ppt_w"/>
                                          </p:val>
                                        </p:tav>
                                      </p:tavLst>
                                    </p:anim>
                                    <p:anim calcmode="lin" valueType="num">
                                      <p:cBhvr>
                                        <p:cTn id="35" dur="500" fill="hold"/>
                                        <p:tgtEl>
                                          <p:spTgt spid="6"/>
                                        </p:tgtEl>
                                        <p:attrNameLst>
                                          <p:attrName>ppt_h</p:attrName>
                                        </p:attrNameLst>
                                      </p:cBhvr>
                                      <p:tavLst>
                                        <p:tav tm="0">
                                          <p:val>
                                            <p:strVal val="#ppt_h*0.01"/>
                                          </p:val>
                                        </p:tav>
                                        <p:tav tm="100000">
                                          <p:val>
                                            <p:strVal val="#ppt_h"/>
                                          </p:val>
                                        </p:tav>
                                      </p:tavLst>
                                    </p:anim>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h+1"/>
                                          </p:val>
                                        </p:tav>
                                        <p:tav tm="100000">
                                          <p:val>
                                            <p:strVal val="#ppt_y"/>
                                          </p:val>
                                        </p:tav>
                                      </p:tavLst>
                                    </p:anim>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TotalTime>
  <Words>1412</Words>
  <Application>Microsoft Office PowerPoint</Application>
  <PresentationFormat>画面に合わせる (4:3)</PresentationFormat>
  <Paragraphs>214</Paragraphs>
  <Slides>29</Slides>
  <Notes>5</Notes>
  <HiddenSlides>0</HiddenSlides>
  <MMClips>0</MMClips>
  <ScaleCrop>false</ScaleCrop>
  <HeadingPairs>
    <vt:vector size="4" baseType="variant">
      <vt:variant>
        <vt:lpstr>テーマ</vt:lpstr>
      </vt:variant>
      <vt:variant>
        <vt:i4>2</vt:i4>
      </vt:variant>
      <vt:variant>
        <vt:lpstr>スライド タイトル</vt:lpstr>
      </vt:variant>
      <vt:variant>
        <vt:i4>29</vt:i4>
      </vt:variant>
    </vt:vector>
  </HeadingPairs>
  <TitlesOfParts>
    <vt:vector size="31" baseType="lpstr">
      <vt:lpstr>Office テーマ</vt:lpstr>
      <vt:lpstr>1_Office テーマ</vt:lpstr>
      <vt:lpstr>Cambodia Before After</vt:lpstr>
      <vt:lpstr>もくじ</vt:lpstr>
      <vt:lpstr>Ｂｅｆｏｒｅ</vt:lpstr>
      <vt:lpstr>カンボジアの歴史・文化１/２</vt:lpstr>
      <vt:lpstr>カンボジアの歴史・文化２/２</vt:lpstr>
      <vt:lpstr>過去のカンボジアの政治体制１/３</vt:lpstr>
      <vt:lpstr>過去のカンボジアの政治体制２/３</vt:lpstr>
      <vt:lpstr>過去のカンボジアの政治体制３/３</vt:lpstr>
      <vt:lpstr>カンボジアのGDP比較１/２</vt:lpstr>
      <vt:lpstr>カンボジアのGDP比較２/２</vt:lpstr>
      <vt:lpstr>現地通貨・物価状況</vt:lpstr>
      <vt:lpstr>Beforeのまとめ</vt:lpstr>
      <vt:lpstr>Ａｆｔｅｒ</vt:lpstr>
      <vt:lpstr>現在のカンボジアでの市民の様子１/２</vt:lpstr>
      <vt:lpstr>スライド 15</vt:lpstr>
      <vt:lpstr>スライド 16</vt:lpstr>
      <vt:lpstr>スライド 17</vt:lpstr>
      <vt:lpstr>スライド 18</vt:lpstr>
      <vt:lpstr>スライド 19</vt:lpstr>
      <vt:lpstr>スライド 20</vt:lpstr>
      <vt:lpstr>スライド 21</vt:lpstr>
      <vt:lpstr>現在のカンボジアでの市民の様子２/２</vt:lpstr>
      <vt:lpstr>スライド 23</vt:lpstr>
      <vt:lpstr>スライド 24</vt:lpstr>
      <vt:lpstr>Afterのまとめ</vt:lpstr>
      <vt:lpstr>考察　１</vt:lpstr>
      <vt:lpstr>考察　２</vt:lpstr>
      <vt:lpstr>考察　３</vt:lpstr>
      <vt:lpstr>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Masashi ADACHI</dc:creator>
  <cp:lastModifiedBy>名古屋大学　経済学部</cp:lastModifiedBy>
  <cp:revision>76</cp:revision>
  <dcterms:created xsi:type="dcterms:W3CDTF">2011-10-15T06:34:54Z</dcterms:created>
  <dcterms:modified xsi:type="dcterms:W3CDTF">2011-11-11T12:11:09Z</dcterms:modified>
</cp:coreProperties>
</file>