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9"/>
  </p:notesMasterIdLst>
  <p:sldIdLst>
    <p:sldId id="313" r:id="rId2"/>
    <p:sldId id="257" r:id="rId3"/>
    <p:sldId id="306" r:id="rId4"/>
    <p:sldId id="307" r:id="rId5"/>
    <p:sldId id="308" r:id="rId6"/>
    <p:sldId id="262" r:id="rId7"/>
    <p:sldId id="263" r:id="rId8"/>
    <p:sldId id="278" r:id="rId9"/>
    <p:sldId id="295" r:id="rId10"/>
    <p:sldId id="279" r:id="rId11"/>
    <p:sldId id="264" r:id="rId12"/>
    <p:sldId id="265" r:id="rId13"/>
    <p:sldId id="311" r:id="rId14"/>
    <p:sldId id="312" r:id="rId15"/>
    <p:sldId id="303" r:id="rId16"/>
    <p:sldId id="304" r:id="rId17"/>
    <p:sldId id="305" r:id="rId18"/>
    <p:sldId id="314" r:id="rId19"/>
    <p:sldId id="315" r:id="rId20"/>
    <p:sldId id="316" r:id="rId21"/>
    <p:sldId id="317" r:id="rId22"/>
    <p:sldId id="287" r:id="rId23"/>
    <p:sldId id="285" r:id="rId24"/>
    <p:sldId id="283" r:id="rId25"/>
    <p:sldId id="298" r:id="rId26"/>
    <p:sldId id="300" r:id="rId27"/>
    <p:sldId id="284" r:id="rId28"/>
    <p:sldId id="309" r:id="rId29"/>
    <p:sldId id="291" r:id="rId30"/>
    <p:sldId id="292" r:id="rId31"/>
    <p:sldId id="293" r:id="rId32"/>
    <p:sldId id="267" r:id="rId33"/>
    <p:sldId id="297" r:id="rId34"/>
    <p:sldId id="302" r:id="rId35"/>
    <p:sldId id="310" r:id="rId36"/>
    <p:sldId id="289" r:id="rId37"/>
    <p:sldId id="282"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4B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3" autoAdjust="0"/>
    <p:restoredTop sz="85362" autoAdjust="0"/>
  </p:normalViewPr>
  <p:slideViewPr>
    <p:cSldViewPr>
      <p:cViewPr>
        <p:scale>
          <a:sx n="60" d="100"/>
          <a:sy n="60" d="100"/>
        </p:scale>
        <p:origin x="-630" y="-144"/>
      </p:cViewPr>
      <p:guideLst>
        <p:guide orient="horz" pos="2160"/>
        <p:guide pos="2880"/>
      </p:guideLst>
    </p:cSldViewPr>
  </p:slideViewPr>
  <p:outlineViewPr>
    <p:cViewPr>
      <p:scale>
        <a:sx n="33" d="100"/>
        <a:sy n="33" d="100"/>
      </p:scale>
      <p:origin x="0" y="93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26032;&#12375;&#12356;&#12501;&#12457;&#12523;&#12480;\&#23478;&#35336;&#36015;&#33988;&#2957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6032;&#12375;&#12356;&#12501;&#12457;&#12523;&#12480;\&#23478;&#35336;&#36015;&#33988;&#2957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12476;&#12511;&#8546;\&#12452;&#12531;&#12479;&#12540;&#12476;&#12511;\&#20182;&#24773;&#22577;\Feldstein%20and%20Horioka%20(World%20Bank).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12476;&#12511;&#8546;\&#12452;&#12531;&#12479;&#12540;&#12476;&#12511;\&#20182;&#24773;&#22577;\Feldstein%20and%20Horioka%20(World%20Bank).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12476;&#12511;&#8546;\&#12452;&#12531;&#12479;&#12540;&#12476;&#12511;\&#20182;&#24773;&#22577;\Feldstein%20and%20Horioka%20(World%20Bank).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12476;&#12511;&#8546;\&#12452;&#12531;&#12479;&#12540;&#12476;&#12511;\&#20182;&#24773;&#22577;\Feldstein%20and%20Horioka%20(World%20Bank).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12476;&#12511;&#8546;\&#12452;&#12531;&#12479;&#12540;&#12476;&#12511;\&#20182;&#24773;&#22577;\Feldstein%20and%20Horioka%20(World%20Bank).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12476;&#12511;&#8546;\&#12452;&#12531;&#12479;&#12540;&#12476;&#12511;\&#20182;&#24773;&#22577;\Feldstein%20and%20Horioka%20(World%20Ban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0025240594925652"/>
          <c:y val="2.8252405949256341E-2"/>
          <c:w val="0.60658092738407765"/>
          <c:h val="0.8326195683872849"/>
        </c:manualLayout>
      </c:layout>
      <c:lineChart>
        <c:grouping val="standard"/>
        <c:ser>
          <c:idx val="0"/>
          <c:order val="0"/>
          <c:tx>
            <c:strRef>
              <c:f>Sheet3!$B$1</c:f>
              <c:strCache>
                <c:ptCount val="1"/>
                <c:pt idx="0">
                  <c:v>Australia</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Sheet3!$B$2:$B$21</c:f>
              <c:numCache>
                <c:formatCode>0.0\ \ </c:formatCode>
                <c:ptCount val="20"/>
                <c:pt idx="0">
                  <c:v>5.9893835295424704</c:v>
                </c:pt>
                <c:pt idx="1">
                  <c:v>7.2732811824364481</c:v>
                </c:pt>
                <c:pt idx="2">
                  <c:v>6.6439570093285685</c:v>
                </c:pt>
                <c:pt idx="3">
                  <c:v>7.3235028553676855</c:v>
                </c:pt>
                <c:pt idx="4">
                  <c:v>6.1725360962940208</c:v>
                </c:pt>
                <c:pt idx="5">
                  <c:v>3.3320259087962367</c:v>
                </c:pt>
                <c:pt idx="6">
                  <c:v>2.5335574809259018</c:v>
                </c:pt>
                <c:pt idx="7">
                  <c:v>2.5887917359848402</c:v>
                </c:pt>
                <c:pt idx="8">
                  <c:v>3.0970556161395777</c:v>
                </c:pt>
                <c:pt idx="9">
                  <c:v>-0.27817378907472617</c:v>
                </c:pt>
                <c:pt idx="10">
                  <c:v>-0.59311858870726131</c:v>
                </c:pt>
                <c:pt idx="11">
                  <c:v>-0.6317599081076497</c:v>
                </c:pt>
                <c:pt idx="12">
                  <c:v>-0.20173451591916769</c:v>
                </c:pt>
                <c:pt idx="13">
                  <c:v>1.8865585633878426</c:v>
                </c:pt>
                <c:pt idx="14">
                  <c:v>3.0871307762604761</c:v>
                </c:pt>
                <c:pt idx="15">
                  <c:v>5.4261154178901725</c:v>
                </c:pt>
                <c:pt idx="16">
                  <c:v>9.7426693923691037</c:v>
                </c:pt>
                <c:pt idx="17">
                  <c:v>9.2697402210372228</c:v>
                </c:pt>
                <c:pt idx="18">
                  <c:v>9.4888069736314851</c:v>
                </c:pt>
                <c:pt idx="19">
                  <c:v>9.2052446755205501</c:v>
                </c:pt>
              </c:numCache>
            </c:numRef>
          </c:val>
        </c:ser>
        <c:ser>
          <c:idx val="1"/>
          <c:order val="1"/>
          <c:tx>
            <c:strRef>
              <c:f>Sheet3!$C$1</c:f>
              <c:strCache>
                <c:ptCount val="1"/>
                <c:pt idx="0">
                  <c:v>Austria</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Sheet3!$C$2:$C$21</c:f>
              <c:numCache>
                <c:formatCode>0.0\ \ </c:formatCode>
                <c:ptCount val="20"/>
                <c:pt idx="0">
                  <c:v>11.260015187745964</c:v>
                </c:pt>
                <c:pt idx="1">
                  <c:v>11.534204863589999</c:v>
                </c:pt>
                <c:pt idx="2">
                  <c:v>11.825842706088999</c:v>
                </c:pt>
                <c:pt idx="3">
                  <c:v>9.3009948700152787</c:v>
                </c:pt>
                <c:pt idx="4">
                  <c:v>7.7313108001710509</c:v>
                </c:pt>
                <c:pt idx="5">
                  <c:v>8.4825869511987175</c:v>
                </c:pt>
                <c:pt idx="6">
                  <c:v>9.8018217097737139</c:v>
                </c:pt>
                <c:pt idx="7">
                  <c:v>9.1624998009380185</c:v>
                </c:pt>
                <c:pt idx="8">
                  <c:v>8.0441649250044449</c:v>
                </c:pt>
                <c:pt idx="9">
                  <c:v>7.9963627673188924</c:v>
                </c:pt>
                <c:pt idx="10">
                  <c:v>9.1221652573032568</c:v>
                </c:pt>
                <c:pt idx="11">
                  <c:v>9.3146899271961008</c:v>
                </c:pt>
                <c:pt idx="12">
                  <c:v>9.6738252837681209</c:v>
                </c:pt>
                <c:pt idx="13">
                  <c:v>10.423747534377071</c:v>
                </c:pt>
                <c:pt idx="14">
                  <c:v>11.578401148055191</c:v>
                </c:pt>
                <c:pt idx="15">
                  <c:v>11.784349911549452</c:v>
                </c:pt>
                <c:pt idx="16">
                  <c:v>11.058590376495404</c:v>
                </c:pt>
                <c:pt idx="17">
                  <c:v>9.0681192482809507</c:v>
                </c:pt>
                <c:pt idx="18">
                  <c:v>9.0046435113374148</c:v>
                </c:pt>
                <c:pt idx="19">
                  <c:v>8.8990976155048767</c:v>
                </c:pt>
              </c:numCache>
            </c:numRef>
          </c:val>
        </c:ser>
        <c:ser>
          <c:idx val="2"/>
          <c:order val="2"/>
          <c:tx>
            <c:strRef>
              <c:f>Sheet3!$D$1</c:f>
              <c:strCache>
                <c:ptCount val="1"/>
                <c:pt idx="0">
                  <c:v>Belgium</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Sheet3!$D$2:$D$21</c:f>
              <c:numCache>
                <c:formatCode>0.0\ \ </c:formatCode>
                <c:ptCount val="20"/>
                <c:pt idx="0">
                  <c:v>15.112303926109847</c:v>
                </c:pt>
                <c:pt idx="1">
                  <c:v>14.787561425603981</c:v>
                </c:pt>
                <c:pt idx="2">
                  <c:v>16.348664794576887</c:v>
                </c:pt>
                <c:pt idx="3">
                  <c:v>14.30672456354282</c:v>
                </c:pt>
                <c:pt idx="4">
                  <c:v>13.223448736152644</c:v>
                </c:pt>
                <c:pt idx="5">
                  <c:v>12.718721053701698</c:v>
                </c:pt>
                <c:pt idx="6">
                  <c:v>13.077587615867831</c:v>
                </c:pt>
                <c:pt idx="7">
                  <c:v>12.314560291679546</c:v>
                </c:pt>
                <c:pt idx="8">
                  <c:v>13.708151477766718</c:v>
                </c:pt>
                <c:pt idx="9">
                  <c:v>12.9170145060578</c:v>
                </c:pt>
                <c:pt idx="10">
                  <c:v>12.201775391886319</c:v>
                </c:pt>
                <c:pt idx="11">
                  <c:v>10.736139406935381</c:v>
                </c:pt>
                <c:pt idx="12">
                  <c:v>10.219552433073053</c:v>
                </c:pt>
                <c:pt idx="13">
                  <c:v>10.973541818491082</c:v>
                </c:pt>
                <c:pt idx="14">
                  <c:v>11.347980003038646</c:v>
                </c:pt>
                <c:pt idx="15">
                  <c:v>11.890796687756024</c:v>
                </c:pt>
                <c:pt idx="16">
                  <c:v>13.444865942762748</c:v>
                </c:pt>
                <c:pt idx="17">
                  <c:v>12.182817129077939</c:v>
                </c:pt>
                <c:pt idx="18">
                  <c:v>11.239574135545014</c:v>
                </c:pt>
                <c:pt idx="19">
                  <c:v>10.988974333993418</c:v>
                </c:pt>
              </c:numCache>
            </c:numRef>
          </c:val>
        </c:ser>
        <c:ser>
          <c:idx val="3"/>
          <c:order val="3"/>
          <c:tx>
            <c:strRef>
              <c:f>Sheet3!$E$1</c:f>
              <c:strCache>
                <c:ptCount val="1"/>
                <c:pt idx="0">
                  <c:v>Canada</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Sheet3!$E$2:$E$21</c:f>
              <c:numCache>
                <c:formatCode>0.0\ \ </c:formatCode>
                <c:ptCount val="20"/>
                <c:pt idx="0">
                  <c:v>11.854674468222672</c:v>
                </c:pt>
                <c:pt idx="1">
                  <c:v>9.4536734718285427</c:v>
                </c:pt>
                <c:pt idx="2">
                  <c:v>9.210951754082048</c:v>
                </c:pt>
                <c:pt idx="3">
                  <c:v>7.0182252933497304</c:v>
                </c:pt>
                <c:pt idx="4">
                  <c:v>4.8715958151917187</c:v>
                </c:pt>
                <c:pt idx="5">
                  <c:v>4.8543689320388363</c:v>
                </c:pt>
                <c:pt idx="6">
                  <c:v>4.0147460614832875</c:v>
                </c:pt>
                <c:pt idx="7">
                  <c:v>4.6780087152714334</c:v>
                </c:pt>
                <c:pt idx="8">
                  <c:v>5.1517044333797575</c:v>
                </c:pt>
                <c:pt idx="9">
                  <c:v>3.4575870664687831</c:v>
                </c:pt>
                <c:pt idx="10">
                  <c:v>2.6435274777868103</c:v>
                </c:pt>
                <c:pt idx="11">
                  <c:v>3.1663646572741402</c:v>
                </c:pt>
                <c:pt idx="12">
                  <c:v>2.1249727737076491</c:v>
                </c:pt>
                <c:pt idx="13">
                  <c:v>3.5146919209085903</c:v>
                </c:pt>
                <c:pt idx="14">
                  <c:v>2.8209894480465492</c:v>
                </c:pt>
                <c:pt idx="15">
                  <c:v>3.6291290848502982</c:v>
                </c:pt>
                <c:pt idx="16">
                  <c:v>4.5615910060603051</c:v>
                </c:pt>
                <c:pt idx="17">
                  <c:v>4.4184812627569245</c:v>
                </c:pt>
                <c:pt idx="18">
                  <c:v>4.3001964514996684</c:v>
                </c:pt>
                <c:pt idx="19">
                  <c:v>4.1655783288061707</c:v>
                </c:pt>
              </c:numCache>
            </c:numRef>
          </c:val>
        </c:ser>
        <c:ser>
          <c:idx val="4"/>
          <c:order val="4"/>
          <c:tx>
            <c:strRef>
              <c:f>Sheet3!$F$1</c:f>
              <c:strCache>
                <c:ptCount val="1"/>
                <c:pt idx="0">
                  <c:v>Denmark</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Sheet3!$F$2:$F$21</c:f>
              <c:numCache>
                <c:formatCode>0.0\ \ </c:formatCode>
                <c:ptCount val="20"/>
                <c:pt idx="0">
                  <c:v>1.3356388655331592</c:v>
                </c:pt>
                <c:pt idx="1">
                  <c:v>-2.6838270876955765</c:v>
                </c:pt>
                <c:pt idx="2">
                  <c:v>0.15862324969098124</c:v>
                </c:pt>
                <c:pt idx="3">
                  <c:v>-0.22682953002253556</c:v>
                </c:pt>
                <c:pt idx="4">
                  <c:v>-2.7872311216121695</c:v>
                </c:pt>
                <c:pt idx="5">
                  <c:v>-1.2283773517604015</c:v>
                </c:pt>
                <c:pt idx="6">
                  <c:v>-5.5739207048458184</c:v>
                </c:pt>
                <c:pt idx="7">
                  <c:v>-3.9725452310742448</c:v>
                </c:pt>
                <c:pt idx="8">
                  <c:v>2.0702592087312413</c:v>
                </c:pt>
                <c:pt idx="9">
                  <c:v>2.1256833143013201</c:v>
                </c:pt>
                <c:pt idx="10">
                  <c:v>2.3863955693979402</c:v>
                </c:pt>
                <c:pt idx="11">
                  <c:v>-1.3451758100503419</c:v>
                </c:pt>
                <c:pt idx="12">
                  <c:v>-4.2295307608595305</c:v>
                </c:pt>
                <c:pt idx="13">
                  <c:v>-2.3209377410597494</c:v>
                </c:pt>
                <c:pt idx="14">
                  <c:v>-3.9657134457125411</c:v>
                </c:pt>
                <c:pt idx="15">
                  <c:v>-3.2732465891647187</c:v>
                </c:pt>
                <c:pt idx="16">
                  <c:v>-0.45425024632488231</c:v>
                </c:pt>
                <c:pt idx="17">
                  <c:v>-1.1572380922250338</c:v>
                </c:pt>
                <c:pt idx="18">
                  <c:v>-1.4065190105387919</c:v>
                </c:pt>
                <c:pt idx="19">
                  <c:v>-1.3986378992197079</c:v>
                </c:pt>
              </c:numCache>
            </c:numRef>
          </c:val>
        </c:ser>
        <c:ser>
          <c:idx val="5"/>
          <c:order val="5"/>
          <c:tx>
            <c:strRef>
              <c:f>Sheet3!$G$1</c:f>
              <c:strCache>
                <c:ptCount val="1"/>
                <c:pt idx="0">
                  <c:v>Finland</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Sheet3!$G$2:$G$21</c:f>
              <c:numCache>
                <c:formatCode>0.0\ \ </c:formatCode>
                <c:ptCount val="20"/>
                <c:pt idx="0">
                  <c:v>7.2153144647771326</c:v>
                </c:pt>
                <c:pt idx="1">
                  <c:v>1.4000830909846278</c:v>
                </c:pt>
                <c:pt idx="2">
                  <c:v>4.1547689772139265</c:v>
                </c:pt>
                <c:pt idx="3">
                  <c:v>0.68555585096281924</c:v>
                </c:pt>
                <c:pt idx="4">
                  <c:v>2.5430332223560423</c:v>
                </c:pt>
                <c:pt idx="5">
                  <c:v>0.62900525861923673</c:v>
                </c:pt>
                <c:pt idx="6">
                  <c:v>2.3766637443213519</c:v>
                </c:pt>
                <c:pt idx="7">
                  <c:v>0.49049475993175901</c:v>
                </c:pt>
                <c:pt idx="8">
                  <c:v>0.35732885828366762</c:v>
                </c:pt>
                <c:pt idx="9">
                  <c:v>0.47473813499675677</c:v>
                </c:pt>
                <c:pt idx="10">
                  <c:v>1.4476789929189418</c:v>
                </c:pt>
                <c:pt idx="11">
                  <c:v>2.7429183854043342</c:v>
                </c:pt>
                <c:pt idx="12">
                  <c:v>0.89214787656583017</c:v>
                </c:pt>
                <c:pt idx="13">
                  <c:v>-1.0926321000459684</c:v>
                </c:pt>
                <c:pt idx="14">
                  <c:v>-0.8583881871553104</c:v>
                </c:pt>
                <c:pt idx="15">
                  <c:v>-0.21949631372219772</c:v>
                </c:pt>
                <c:pt idx="16">
                  <c:v>3.8868353419411648</c:v>
                </c:pt>
                <c:pt idx="17">
                  <c:v>4.2813997186396788</c:v>
                </c:pt>
                <c:pt idx="18">
                  <c:v>2.3366084765595541</c:v>
                </c:pt>
                <c:pt idx="19">
                  <c:v>2.1297237200016212</c:v>
                </c:pt>
              </c:numCache>
            </c:numRef>
          </c:val>
        </c:ser>
        <c:ser>
          <c:idx val="6"/>
          <c:order val="6"/>
          <c:tx>
            <c:strRef>
              <c:f>Sheet3!$H$1</c:f>
              <c:strCache>
                <c:ptCount val="1"/>
                <c:pt idx="0">
                  <c:v>Germany</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Sheet3!$H$2:$H$21</c:f>
              <c:numCache>
                <c:formatCode>0.0\ \ </c:formatCode>
                <c:ptCount val="20"/>
                <c:pt idx="0">
                  <c:v>12.055947297574438</c:v>
                </c:pt>
                <c:pt idx="1">
                  <c:v>11.383266726827404</c:v>
                </c:pt>
                <c:pt idx="2">
                  <c:v>10.987480294601024</c:v>
                </c:pt>
                <c:pt idx="3">
                  <c:v>10.548184328927</c:v>
                </c:pt>
                <c:pt idx="4">
                  <c:v>10.106104428671548</c:v>
                </c:pt>
                <c:pt idx="5">
                  <c:v>10.081814948025769</c:v>
                </c:pt>
                <c:pt idx="6">
                  <c:v>9.457137353111154</c:v>
                </c:pt>
                <c:pt idx="7">
                  <c:v>9.2148256705123419</c:v>
                </c:pt>
                <c:pt idx="8">
                  <c:v>9.4248373539064048</c:v>
                </c:pt>
                <c:pt idx="9">
                  <c:v>9.9297100002851515</c:v>
                </c:pt>
                <c:pt idx="10">
                  <c:v>10.278813784240496</c:v>
                </c:pt>
                <c:pt idx="11">
                  <c:v>10.412914048427726</c:v>
                </c:pt>
                <c:pt idx="12">
                  <c:v>10.506664145949523</c:v>
                </c:pt>
                <c:pt idx="13">
                  <c:v>10.595525002304672</c:v>
                </c:pt>
                <c:pt idx="14">
                  <c:v>10.792749197805668</c:v>
                </c:pt>
                <c:pt idx="15">
                  <c:v>11.713552111250632</c:v>
                </c:pt>
                <c:pt idx="16">
                  <c:v>11.132314319723402</c:v>
                </c:pt>
                <c:pt idx="17">
                  <c:v>11.41856843292825</c:v>
                </c:pt>
                <c:pt idx="18">
                  <c:v>10.879574945367526</c:v>
                </c:pt>
                <c:pt idx="19">
                  <c:v>10.892843164721357</c:v>
                </c:pt>
              </c:numCache>
            </c:numRef>
          </c:val>
        </c:ser>
        <c:ser>
          <c:idx val="7"/>
          <c:order val="7"/>
          <c:tx>
            <c:strRef>
              <c:f>Sheet3!$I$1</c:f>
              <c:strCache>
                <c:ptCount val="1"/>
                <c:pt idx="0">
                  <c:v>Italy</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Sheet3!$I$2:$I$21</c:f>
              <c:numCache>
                <c:formatCode>0.0\ \ </c:formatCode>
                <c:ptCount val="20"/>
                <c:pt idx="0">
                  <c:v>19.522327798590219</c:v>
                </c:pt>
                <c:pt idx="1">
                  <c:v>18.134845151334744</c:v>
                </c:pt>
                <c:pt idx="2">
                  <c:v>17.005726810198556</c:v>
                </c:pt>
                <c:pt idx="3">
                  <c:v>17.887951585116991</c:v>
                </c:pt>
                <c:pt idx="4">
                  <c:v>15.122255725579118</c:v>
                </c:pt>
                <c:pt idx="5">
                  <c:v>11.361333306804779</c:v>
                </c:pt>
                <c:pt idx="6">
                  <c:v>10.235934422739128</c:v>
                </c:pt>
                <c:pt idx="7">
                  <c:v>8.418750045713697</c:v>
                </c:pt>
                <c:pt idx="8">
                  <c:v>10.48365860791459</c:v>
                </c:pt>
                <c:pt idx="9">
                  <c:v>11.248459326631618</c:v>
                </c:pt>
                <c:pt idx="10">
                  <c:v>10.259380514416371</c:v>
                </c:pt>
                <c:pt idx="11">
                  <c:v>10.203010580078818</c:v>
                </c:pt>
                <c:pt idx="12">
                  <c:v>9.8506921916914774</c:v>
                </c:pt>
                <c:pt idx="13">
                  <c:v>9.1253029220435682</c:v>
                </c:pt>
                <c:pt idx="14">
                  <c:v>8.4488685358089537</c:v>
                </c:pt>
                <c:pt idx="15">
                  <c:v>8.2420192566943626</c:v>
                </c:pt>
                <c:pt idx="16">
                  <c:v>7.1239925414955367</c:v>
                </c:pt>
                <c:pt idx="17">
                  <c:v>6.14877857947707</c:v>
                </c:pt>
                <c:pt idx="18">
                  <c:v>6.0012074257781354</c:v>
                </c:pt>
                <c:pt idx="19">
                  <c:v>5.7364811652034824</c:v>
                </c:pt>
              </c:numCache>
            </c:numRef>
          </c:val>
        </c:ser>
        <c:ser>
          <c:idx val="8"/>
          <c:order val="8"/>
          <c:tx>
            <c:strRef>
              <c:f>Sheet3!$J$1</c:f>
              <c:strCache>
                <c:ptCount val="1"/>
                <c:pt idx="0">
                  <c:v>Japan</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Sheet3!$J$2:$J$21</c:f>
              <c:numCache>
                <c:formatCode>0.0\ \ </c:formatCode>
                <c:ptCount val="20"/>
                <c:pt idx="0">
                  <c:v>14.217650460834809</c:v>
                </c:pt>
                <c:pt idx="1">
                  <c:v>13.345005640265322</c:v>
                </c:pt>
                <c:pt idx="2">
                  <c:v>12.630200773555798</c:v>
                </c:pt>
                <c:pt idx="3">
                  <c:v>10.488237612495059</c:v>
                </c:pt>
                <c:pt idx="4">
                  <c:v>10.284381112562015</c:v>
                </c:pt>
                <c:pt idx="5">
                  <c:v>11.354090923195686</c:v>
                </c:pt>
                <c:pt idx="6">
                  <c:v>10.047257077075692</c:v>
                </c:pt>
                <c:pt idx="7">
                  <c:v>8.6524750290628027</c:v>
                </c:pt>
                <c:pt idx="8">
                  <c:v>5.0708338682637475</c:v>
                </c:pt>
                <c:pt idx="9">
                  <c:v>4.9698299318563794</c:v>
                </c:pt>
                <c:pt idx="10">
                  <c:v>3.8920122053168567</c:v>
                </c:pt>
                <c:pt idx="11">
                  <c:v>3.5580984432994227</c:v>
                </c:pt>
                <c:pt idx="12">
                  <c:v>3.8689168965703451</c:v>
                </c:pt>
                <c:pt idx="13">
                  <c:v>3.7695907276226008</c:v>
                </c:pt>
                <c:pt idx="14">
                  <c:v>2.4103393383840808</c:v>
                </c:pt>
                <c:pt idx="15">
                  <c:v>2.2388233624814982</c:v>
                </c:pt>
                <c:pt idx="16">
                  <c:v>5.0407159989210442</c:v>
                </c:pt>
                <c:pt idx="17">
                  <c:v>6.4898090193570104</c:v>
                </c:pt>
                <c:pt idx="18">
                  <c:v>7.8809634546609182</c:v>
                </c:pt>
                <c:pt idx="19">
                  <c:v>7.4668092996808424</c:v>
                </c:pt>
              </c:numCache>
            </c:numRef>
          </c:val>
        </c:ser>
        <c:ser>
          <c:idx val="9"/>
          <c:order val="9"/>
          <c:tx>
            <c:strRef>
              <c:f>Sheet3!$K$1</c:f>
              <c:strCache>
                <c:ptCount val="1"/>
                <c:pt idx="0">
                  <c:v>Netherlands</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Sheet3!$K$2:$K$21</c:f>
              <c:numCache>
                <c:formatCode>0.0\ \ </c:formatCode>
                <c:ptCount val="20"/>
                <c:pt idx="0">
                  <c:v>14.125205643353363</c:v>
                </c:pt>
                <c:pt idx="1">
                  <c:v>14.38401340535264</c:v>
                </c:pt>
                <c:pt idx="2">
                  <c:v>14.268039364806652</c:v>
                </c:pt>
                <c:pt idx="3">
                  <c:v>12.736141136085168</c:v>
                </c:pt>
                <c:pt idx="4">
                  <c:v>13.252318059712408</c:v>
                </c:pt>
                <c:pt idx="5">
                  <c:v>12.246712977430448</c:v>
                </c:pt>
                <c:pt idx="6">
                  <c:v>9.0375188755957616</c:v>
                </c:pt>
                <c:pt idx="7">
                  <c:v>6.8868807858110523</c:v>
                </c:pt>
                <c:pt idx="8">
                  <c:v>9.7042811583939983</c:v>
                </c:pt>
                <c:pt idx="9">
                  <c:v>8.6635991659746505</c:v>
                </c:pt>
                <c:pt idx="10">
                  <c:v>7.629669860728935</c:v>
                </c:pt>
                <c:pt idx="11">
                  <c:v>7.3839251994193926</c:v>
                </c:pt>
                <c:pt idx="12">
                  <c:v>6.3742814721744105</c:v>
                </c:pt>
                <c:pt idx="13">
                  <c:v>6.0531447085673458</c:v>
                </c:pt>
                <c:pt idx="14">
                  <c:v>6.9477622983746947</c:v>
                </c:pt>
                <c:pt idx="15">
                  <c:v>5.6643020403615845</c:v>
                </c:pt>
                <c:pt idx="16">
                  <c:v>6.8351960262561615</c:v>
                </c:pt>
                <c:pt idx="17">
                  <c:v>6.5604838886900545</c:v>
                </c:pt>
                <c:pt idx="18">
                  <c:v>5.9787214701680433</c:v>
                </c:pt>
                <c:pt idx="19">
                  <c:v>5.6624020505991259</c:v>
                </c:pt>
              </c:numCache>
            </c:numRef>
          </c:val>
        </c:ser>
        <c:marker val="1"/>
        <c:axId val="126216448"/>
        <c:axId val="126685184"/>
      </c:lineChart>
      <c:catAx>
        <c:axId val="126216448"/>
        <c:scaling>
          <c:orientation val="minMax"/>
        </c:scaling>
        <c:axPos val="b"/>
        <c:numFmt formatCode="###0" sourceLinked="1"/>
        <c:tickLblPos val="low"/>
        <c:crossAx val="126685184"/>
        <c:crosses val="autoZero"/>
        <c:auto val="1"/>
        <c:lblAlgn val="ctr"/>
        <c:lblOffset val="100"/>
      </c:catAx>
      <c:valAx>
        <c:axId val="126685184"/>
        <c:scaling>
          <c:orientation val="minMax"/>
        </c:scaling>
        <c:axPos val="l"/>
        <c:majorGridlines/>
        <c:numFmt formatCode="0.0\ \ " sourceLinked="1"/>
        <c:tickLblPos val="nextTo"/>
        <c:crossAx val="126216448"/>
        <c:crosses val="autoZero"/>
        <c:crossBetween val="between"/>
      </c:valAx>
    </c:plotArea>
    <c:legend>
      <c:legendPos val="r"/>
      <c:layout>
        <c:manualLayout>
          <c:xMode val="edge"/>
          <c:yMode val="edge"/>
          <c:x val="0.75833333333333364"/>
          <c:y val="7.2154782735491432E-2"/>
          <c:w val="0.22222222222222307"/>
          <c:h val="0.83717191601050611"/>
        </c:manualLayout>
      </c:layout>
    </c:legend>
    <c:plotVisOnly val="1"/>
    <c:dispBlanksAs val="gap"/>
  </c:chart>
  <c:txPr>
    <a:bodyPr/>
    <a:lstStyle/>
    <a:p>
      <a:pPr>
        <a:defRPr sz="14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8.3569354589690864E-2"/>
          <c:y val="6.2777854522570689E-2"/>
          <c:w val="0.61845458122288799"/>
          <c:h val="0.82756672959739308"/>
        </c:manualLayout>
      </c:layout>
      <c:lineChart>
        <c:grouping val="standard"/>
        <c:ser>
          <c:idx val="0"/>
          <c:order val="0"/>
          <c:tx>
            <c:strRef>
              <c:f>Sheet3!$J$1</c:f>
              <c:strCache>
                <c:ptCount val="1"/>
                <c:pt idx="0">
                  <c:v>Japan</c:v>
                </c:pt>
              </c:strCache>
            </c:strRef>
          </c:tx>
          <c:spPr>
            <a:ln w="63500"/>
          </c:spPr>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Sheet3!$J$2:$J$21</c:f>
              <c:numCache>
                <c:formatCode>0.0\ \ </c:formatCode>
                <c:ptCount val="20"/>
                <c:pt idx="0">
                  <c:v>14.217650460834809</c:v>
                </c:pt>
                <c:pt idx="1">
                  <c:v>13.345005640265322</c:v>
                </c:pt>
                <c:pt idx="2">
                  <c:v>12.630200773555798</c:v>
                </c:pt>
                <c:pt idx="3">
                  <c:v>10.488237612495059</c:v>
                </c:pt>
                <c:pt idx="4">
                  <c:v>10.284381112562015</c:v>
                </c:pt>
                <c:pt idx="5">
                  <c:v>11.354090923195686</c:v>
                </c:pt>
                <c:pt idx="6">
                  <c:v>10.047257077075692</c:v>
                </c:pt>
                <c:pt idx="7">
                  <c:v>8.6524750290628027</c:v>
                </c:pt>
                <c:pt idx="8">
                  <c:v>5.0708338682637475</c:v>
                </c:pt>
                <c:pt idx="9">
                  <c:v>4.9698299318563794</c:v>
                </c:pt>
                <c:pt idx="10">
                  <c:v>3.8920122053168567</c:v>
                </c:pt>
                <c:pt idx="11">
                  <c:v>3.5580984432994227</c:v>
                </c:pt>
                <c:pt idx="12">
                  <c:v>3.8689168965703451</c:v>
                </c:pt>
                <c:pt idx="13">
                  <c:v>3.7695907276226008</c:v>
                </c:pt>
                <c:pt idx="14">
                  <c:v>2.4103393383840808</c:v>
                </c:pt>
                <c:pt idx="15">
                  <c:v>2.2388233624814982</c:v>
                </c:pt>
                <c:pt idx="16">
                  <c:v>5.0407159989210442</c:v>
                </c:pt>
                <c:pt idx="17">
                  <c:v>6.4898090193570104</c:v>
                </c:pt>
                <c:pt idx="18">
                  <c:v>7.8809634546609182</c:v>
                </c:pt>
                <c:pt idx="19">
                  <c:v>7.4668092996808424</c:v>
                </c:pt>
              </c:numCache>
            </c:numRef>
          </c:val>
        </c:ser>
        <c:ser>
          <c:idx val="2"/>
          <c:order val="1"/>
          <c:tx>
            <c:strRef>
              <c:f>Sheet3!$L$1</c:f>
              <c:strCache>
                <c:ptCount val="1"/>
                <c:pt idx="0">
                  <c:v>Norway</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Sheet3!$L$2:$L$21</c:f>
              <c:numCache>
                <c:formatCode>0.0\ \ </c:formatCode>
                <c:ptCount val="20"/>
                <c:pt idx="0">
                  <c:v>6.3631041207206955</c:v>
                </c:pt>
                <c:pt idx="1">
                  <c:v>5.4465952659220038</c:v>
                </c:pt>
                <c:pt idx="2">
                  <c:v>4.8388009392669256</c:v>
                </c:pt>
                <c:pt idx="3">
                  <c:v>2.5794649685445172</c:v>
                </c:pt>
                <c:pt idx="4">
                  <c:v>3.0155851731615377</c:v>
                </c:pt>
                <c:pt idx="5">
                  <c:v>5.7058326289095485</c:v>
                </c:pt>
                <c:pt idx="6">
                  <c:v>4.6913761561621001</c:v>
                </c:pt>
                <c:pt idx="7">
                  <c:v>4.2904463170802654</c:v>
                </c:pt>
                <c:pt idx="8">
                  <c:v>3.0716490639129508</c:v>
                </c:pt>
                <c:pt idx="9">
                  <c:v>8.1988039985954089</c:v>
                </c:pt>
                <c:pt idx="10">
                  <c:v>8.9449538458126039</c:v>
                </c:pt>
                <c:pt idx="11">
                  <c:v>7.2315593289558633</c:v>
                </c:pt>
                <c:pt idx="12">
                  <c:v>10.068410769389855</c:v>
                </c:pt>
                <c:pt idx="13">
                  <c:v>0.1041143876114075</c:v>
                </c:pt>
                <c:pt idx="14">
                  <c:v>1.4599657230907919</c:v>
                </c:pt>
                <c:pt idx="15">
                  <c:v>3.7034115443834019</c:v>
                </c:pt>
                <c:pt idx="16">
                  <c:v>7.3258561939248814</c:v>
                </c:pt>
                <c:pt idx="17">
                  <c:v>7.1742976030574495</c:v>
                </c:pt>
                <c:pt idx="18">
                  <c:v>7.1499989461208795</c:v>
                </c:pt>
                <c:pt idx="19">
                  <c:v>6.735453972705896</c:v>
                </c:pt>
              </c:numCache>
            </c:numRef>
          </c:val>
        </c:ser>
        <c:ser>
          <c:idx val="3"/>
          <c:order val="2"/>
          <c:tx>
            <c:strRef>
              <c:f>Sheet3!$M$1</c:f>
              <c:strCache>
                <c:ptCount val="1"/>
                <c:pt idx="0">
                  <c:v>Poland</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Sheet3!$M$2:$M$21</c:f>
              <c:numCache>
                <c:formatCode>General</c:formatCode>
                <c:ptCount val="20"/>
                <c:pt idx="2" formatCode="0.0\ \ ">
                  <c:v>14.575562242768289</c:v>
                </c:pt>
                <c:pt idx="3" formatCode="0.0\ \ ">
                  <c:v>11.744970946226998</c:v>
                </c:pt>
                <c:pt idx="4" formatCode="0.0\ \ ">
                  <c:v>11.688712594316682</c:v>
                </c:pt>
                <c:pt idx="5" formatCode="0.0\ \ ">
                  <c:v>12.092071179978168</c:v>
                </c:pt>
                <c:pt idx="6" formatCode="0.0\ \ ">
                  <c:v>10.522880680308274</c:v>
                </c:pt>
                <c:pt idx="7" formatCode="0.0\ \ ">
                  <c:v>10.010575347940264</c:v>
                </c:pt>
                <c:pt idx="8" formatCode="0.0\ \ ">
                  <c:v>11.948825498982661</c:v>
                </c:pt>
                <c:pt idx="9" formatCode="0.0\ \ ">
                  <c:v>8.2729406183016767</c:v>
                </c:pt>
                <c:pt idx="10" formatCode="0.0\ \ ">
                  <c:v>7.7205356638100744</c:v>
                </c:pt>
                <c:pt idx="11" formatCode="0.0\ \ ">
                  <c:v>7.0425950247518925</c:v>
                </c:pt>
                <c:pt idx="12" formatCode="0.0\ \ ">
                  <c:v>7.3043064477753745</c:v>
                </c:pt>
                <c:pt idx="13" formatCode="0.0\ \ ">
                  <c:v>7.4798353863475704</c:v>
                </c:pt>
                <c:pt idx="14" formatCode="0.0\ \ ">
                  <c:v>6.0908154286761809</c:v>
                </c:pt>
                <c:pt idx="15" formatCode="0.0\ \ ">
                  <c:v>0.76419338162523176</c:v>
                </c:pt>
                <c:pt idx="16" formatCode="0.0\ \ ">
                  <c:v>7.7883936957626139</c:v>
                </c:pt>
                <c:pt idx="17" formatCode="0.0\ \ ">
                  <c:v>6.4650795000024326</c:v>
                </c:pt>
                <c:pt idx="18" formatCode="0.0\ \ ">
                  <c:v>4.5688603618809855</c:v>
                </c:pt>
                <c:pt idx="19" formatCode="0.0\ \ ">
                  <c:v>3.7754751737670778</c:v>
                </c:pt>
              </c:numCache>
            </c:numRef>
          </c:val>
        </c:ser>
        <c:ser>
          <c:idx val="4"/>
          <c:order val="3"/>
          <c:tx>
            <c:strRef>
              <c:f>Sheet3!$N$1</c:f>
              <c:strCache>
                <c:ptCount val="1"/>
                <c:pt idx="0">
                  <c:v>Sweden</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Sheet3!$N$2:$N$21</c:f>
              <c:numCache>
                <c:formatCode>0.0\ \ </c:formatCode>
                <c:ptCount val="20"/>
                <c:pt idx="0">
                  <c:v>9.356712209980822</c:v>
                </c:pt>
                <c:pt idx="1">
                  <c:v>8.1419950240986481</c:v>
                </c:pt>
                <c:pt idx="2">
                  <c:v>8.2565324759133247</c:v>
                </c:pt>
                <c:pt idx="3">
                  <c:v>6.2557078091502465</c:v>
                </c:pt>
                <c:pt idx="4">
                  <c:v>3.449964876493254</c:v>
                </c:pt>
                <c:pt idx="5">
                  <c:v>2.8379020385659848</c:v>
                </c:pt>
                <c:pt idx="6">
                  <c:v>2.7671554828818494</c:v>
                </c:pt>
                <c:pt idx="7">
                  <c:v>4.3231099656357355</c:v>
                </c:pt>
                <c:pt idx="8">
                  <c:v>8.4411526869073192</c:v>
                </c:pt>
                <c:pt idx="9">
                  <c:v>8.2487650065063889</c:v>
                </c:pt>
                <c:pt idx="10">
                  <c:v>7.1997679134341412</c:v>
                </c:pt>
                <c:pt idx="11">
                  <c:v>6.1300045246887045</c:v>
                </c:pt>
                <c:pt idx="12">
                  <c:v>5.5156621496047524</c:v>
                </c:pt>
                <c:pt idx="13">
                  <c:v>6.569965985067892</c:v>
                </c:pt>
                <c:pt idx="14">
                  <c:v>8.7881602676583039</c:v>
                </c:pt>
                <c:pt idx="15">
                  <c:v>11.19849634709125</c:v>
                </c:pt>
                <c:pt idx="16">
                  <c:v>12.856119481364571</c:v>
                </c:pt>
                <c:pt idx="17">
                  <c:v>10.772571518267707</c:v>
                </c:pt>
                <c:pt idx="18">
                  <c:v>9.9514756625329106</c:v>
                </c:pt>
                <c:pt idx="19">
                  <c:v>8.9200292999967772</c:v>
                </c:pt>
              </c:numCache>
            </c:numRef>
          </c:val>
        </c:ser>
        <c:ser>
          <c:idx val="5"/>
          <c:order val="4"/>
          <c:tx>
            <c:strRef>
              <c:f>Sheet3!$O$1</c:f>
              <c:strCache>
                <c:ptCount val="1"/>
                <c:pt idx="0">
                  <c:v>Switzerland</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Sheet3!$O$2:$O$21</c:f>
              <c:numCache>
                <c:formatCode>0.0\ \ </c:formatCode>
                <c:ptCount val="20"/>
                <c:pt idx="0">
                  <c:v>13.030374098510311</c:v>
                </c:pt>
                <c:pt idx="1">
                  <c:v>12.388456686173164</c:v>
                </c:pt>
                <c:pt idx="2">
                  <c:v>12.737491635403105</c:v>
                </c:pt>
                <c:pt idx="3">
                  <c:v>10.916291960037148</c:v>
                </c:pt>
                <c:pt idx="4">
                  <c:v>10.66042740764073</c:v>
                </c:pt>
                <c:pt idx="5">
                  <c:v>10.688305821190026</c:v>
                </c:pt>
                <c:pt idx="6">
                  <c:v>10.808074935093044</c:v>
                </c:pt>
                <c:pt idx="7">
                  <c:v>11.654379732363267</c:v>
                </c:pt>
                <c:pt idx="8">
                  <c:v>11.873792559343761</c:v>
                </c:pt>
                <c:pt idx="9">
                  <c:v>10.72536944562666</c:v>
                </c:pt>
                <c:pt idx="10">
                  <c:v>9.3777453617457525</c:v>
                </c:pt>
                <c:pt idx="11">
                  <c:v>8.9907017849863688</c:v>
                </c:pt>
                <c:pt idx="12">
                  <c:v>10.081732807891422</c:v>
                </c:pt>
                <c:pt idx="13">
                  <c:v>11.441718230135232</c:v>
                </c:pt>
                <c:pt idx="14">
                  <c:v>12.647325888818948</c:v>
                </c:pt>
                <c:pt idx="15">
                  <c:v>11.825862252467822</c:v>
                </c:pt>
                <c:pt idx="16">
                  <c:v>11.050522782761952</c:v>
                </c:pt>
                <c:pt idx="17">
                  <c:v>10.085282217524631</c:v>
                </c:pt>
                <c:pt idx="18">
                  <c:v>9.8924055344062776</c:v>
                </c:pt>
                <c:pt idx="19">
                  <c:v>9.011302417349853</c:v>
                </c:pt>
              </c:numCache>
            </c:numRef>
          </c:val>
        </c:ser>
        <c:ser>
          <c:idx val="6"/>
          <c:order val="5"/>
          <c:tx>
            <c:strRef>
              <c:f>Sheet3!$P$1</c:f>
              <c:strCache>
                <c:ptCount val="1"/>
                <c:pt idx="0">
                  <c:v>United States</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Sheet3!$P$2:$P$21</c:f>
              <c:numCache>
                <c:formatCode>0.0\ \ </c:formatCode>
                <c:ptCount val="20"/>
                <c:pt idx="0">
                  <c:v>5.7974621816297924</c:v>
                </c:pt>
                <c:pt idx="1">
                  <c:v>5.2201379177315745</c:v>
                </c:pt>
                <c:pt idx="2">
                  <c:v>5.2455321351835504</c:v>
                </c:pt>
                <c:pt idx="3">
                  <c:v>4.8814153760677401</c:v>
                </c:pt>
                <c:pt idx="4">
                  <c:v>4.6155682313916264</c:v>
                </c:pt>
                <c:pt idx="5">
                  <c:v>5.2539458448897305</c:v>
                </c:pt>
                <c:pt idx="6">
                  <c:v>3.0540326018255848</c:v>
                </c:pt>
                <c:pt idx="7">
                  <c:v>2.9086926407517222</c:v>
                </c:pt>
                <c:pt idx="8">
                  <c:v>2.6799372425966137</c:v>
                </c:pt>
                <c:pt idx="9">
                  <c:v>3.5232280859457905</c:v>
                </c:pt>
                <c:pt idx="10">
                  <c:v>3.459430102681782</c:v>
                </c:pt>
                <c:pt idx="11">
                  <c:v>3.417262646346642</c:v>
                </c:pt>
                <c:pt idx="12">
                  <c:v>1.377814306309705</c:v>
                </c:pt>
                <c:pt idx="13">
                  <c:v>2.3692285194905987</c:v>
                </c:pt>
                <c:pt idx="14">
                  <c:v>2.058804483128291</c:v>
                </c:pt>
                <c:pt idx="15">
                  <c:v>4.0888807733129395</c:v>
                </c:pt>
                <c:pt idx="16">
                  <c:v>5.9393379187849504</c:v>
                </c:pt>
                <c:pt idx="17">
                  <c:v>5.7933031340208396</c:v>
                </c:pt>
                <c:pt idx="18">
                  <c:v>5.5119778413301965</c:v>
                </c:pt>
                <c:pt idx="19">
                  <c:v>4.9627879433422049</c:v>
                </c:pt>
              </c:numCache>
            </c:numRef>
          </c:val>
        </c:ser>
        <c:ser>
          <c:idx val="7"/>
          <c:order val="6"/>
          <c:tx>
            <c:strRef>
              <c:f>Sheet3!$Q$1</c:f>
              <c:strCache>
                <c:ptCount val="1"/>
                <c:pt idx="0">
                  <c:v>France</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Sheet3!$Q$2:$Q$21</c:f>
              <c:numCache>
                <c:formatCode>0.0\ \ </c:formatCode>
                <c:ptCount val="20"/>
                <c:pt idx="0">
                  <c:v>15.470596936648731</c:v>
                </c:pt>
                <c:pt idx="1">
                  <c:v>14.824957080155368</c:v>
                </c:pt>
                <c:pt idx="2">
                  <c:v>15.898244726617849</c:v>
                </c:pt>
                <c:pt idx="3">
                  <c:v>14.9933418789591</c:v>
                </c:pt>
                <c:pt idx="4">
                  <c:v>15.957158367893818</c:v>
                </c:pt>
                <c:pt idx="5">
                  <c:v>15.482867068762079</c:v>
                </c:pt>
                <c:pt idx="6">
                  <c:v>15.22082606259683</c:v>
                </c:pt>
                <c:pt idx="7">
                  <c:v>14.98319817487331</c:v>
                </c:pt>
                <c:pt idx="8">
                  <c:v>15.72832361603148</c:v>
                </c:pt>
                <c:pt idx="9">
                  <c:v>16.851228585664227</c:v>
                </c:pt>
                <c:pt idx="10">
                  <c:v>15.72746427341805</c:v>
                </c:pt>
                <c:pt idx="11">
                  <c:v>15.833772471801803</c:v>
                </c:pt>
                <c:pt idx="12">
                  <c:v>14.999005406327036</c:v>
                </c:pt>
                <c:pt idx="13">
                  <c:v>14.984728404658698</c:v>
                </c:pt>
                <c:pt idx="14">
                  <c:v>15.48441128510272</c:v>
                </c:pt>
                <c:pt idx="15">
                  <c:v>15.386615892612276</c:v>
                </c:pt>
                <c:pt idx="16">
                  <c:v>16.191359455908611</c:v>
                </c:pt>
                <c:pt idx="17">
                  <c:v>16.027962291304387</c:v>
                </c:pt>
                <c:pt idx="18">
                  <c:v>15.38974698597317</c:v>
                </c:pt>
                <c:pt idx="19">
                  <c:v>15.329188113510629</c:v>
                </c:pt>
              </c:numCache>
            </c:numRef>
          </c:val>
        </c:ser>
        <c:ser>
          <c:idx val="8"/>
          <c:order val="7"/>
          <c:tx>
            <c:strRef>
              <c:f>Sheet3!$R$1</c:f>
              <c:strCache>
                <c:ptCount val="1"/>
                <c:pt idx="0">
                  <c:v>Spain</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Sheet3!$R$2:$R$21</c:f>
              <c:numCache>
                <c:formatCode>0.0\ \ </c:formatCode>
                <c:ptCount val="20"/>
                <c:pt idx="0">
                  <c:v>15.548617742987949</c:v>
                </c:pt>
                <c:pt idx="1">
                  <c:v>13.149178297631718</c:v>
                </c:pt>
                <c:pt idx="2">
                  <c:v>17.495820553559689</c:v>
                </c:pt>
                <c:pt idx="3">
                  <c:v>17.387026084013726</c:v>
                </c:pt>
                <c:pt idx="4">
                  <c:v>15.988327283990069</c:v>
                </c:pt>
                <c:pt idx="5">
                  <c:v>14.406691247594274</c:v>
                </c:pt>
                <c:pt idx="6">
                  <c:v>12.671798195679118</c:v>
                </c:pt>
                <c:pt idx="7">
                  <c:v>11.141177193471618</c:v>
                </c:pt>
                <c:pt idx="8">
                  <c:v>11.084244680004591</c:v>
                </c:pt>
                <c:pt idx="9">
                  <c:v>11.355484748137924</c:v>
                </c:pt>
                <c:pt idx="10">
                  <c:v>11.978135381938264</c:v>
                </c:pt>
                <c:pt idx="11">
                  <c:v>11.282749023722102</c:v>
                </c:pt>
                <c:pt idx="12">
                  <c:v>11.321637308394427</c:v>
                </c:pt>
                <c:pt idx="13">
                  <c:v>11.149789046136032</c:v>
                </c:pt>
                <c:pt idx="14">
                  <c:v>10.697864770786428</c:v>
                </c:pt>
                <c:pt idx="15">
                  <c:v>13.380332690829361</c:v>
                </c:pt>
                <c:pt idx="16">
                  <c:v>18.045370038296181</c:v>
                </c:pt>
                <c:pt idx="17">
                  <c:v>13.057319039886126</c:v>
                </c:pt>
                <c:pt idx="18">
                  <c:v>11.066333577408495</c:v>
                </c:pt>
                <c:pt idx="19">
                  <c:v>10.966709997864864</c:v>
                </c:pt>
              </c:numCache>
            </c:numRef>
          </c:val>
        </c:ser>
        <c:ser>
          <c:idx val="9"/>
          <c:order val="8"/>
          <c:tx>
            <c:strRef>
              <c:f>Sheet3!$S$1</c:f>
              <c:strCache>
                <c:ptCount val="1"/>
                <c:pt idx="0">
                  <c:v>United Kingdom</c:v>
                </c:pt>
              </c:strCache>
            </c:strRef>
          </c:tx>
          <c:marker>
            <c:symbol val="none"/>
          </c:marker>
          <c:cat>
            <c:numRef>
              <c:f>Sheet3!$A$2:$A$21</c:f>
              <c:numCache>
                <c:formatCode>###0</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Sheet3!$S$2:$S$21</c:f>
              <c:numCache>
                <c:formatCode>0.0\ \ </c:formatCode>
                <c:ptCount val="20"/>
                <c:pt idx="0">
                  <c:v>10.849430169869155</c:v>
                </c:pt>
                <c:pt idx="1">
                  <c:v>9.3311627868832279</c:v>
                </c:pt>
                <c:pt idx="2">
                  <c:v>10.331225876816868</c:v>
                </c:pt>
                <c:pt idx="3">
                  <c:v>9.4412966015965019</c:v>
                </c:pt>
                <c:pt idx="4">
                  <c:v>9.5730705238345219</c:v>
                </c:pt>
                <c:pt idx="5">
                  <c:v>7.3653342118868608</c:v>
                </c:pt>
                <c:pt idx="6">
                  <c:v>5.20530675669107</c:v>
                </c:pt>
                <c:pt idx="7">
                  <c:v>4.6695023546337575</c:v>
                </c:pt>
                <c:pt idx="8">
                  <c:v>6.0384119128875682</c:v>
                </c:pt>
                <c:pt idx="9">
                  <c:v>4.7998051277772316</c:v>
                </c:pt>
                <c:pt idx="10">
                  <c:v>5.1153468073982218</c:v>
                </c:pt>
                <c:pt idx="11">
                  <c:v>3.7032275927537412</c:v>
                </c:pt>
                <c:pt idx="12">
                  <c:v>3.9450281989781177</c:v>
                </c:pt>
                <c:pt idx="13">
                  <c:v>3.4472676833953204</c:v>
                </c:pt>
                <c:pt idx="14">
                  <c:v>2.6419670186029918</c:v>
                </c:pt>
                <c:pt idx="15">
                  <c:v>2.0400020267017962</c:v>
                </c:pt>
                <c:pt idx="16">
                  <c:v>6.0028675033830972</c:v>
                </c:pt>
                <c:pt idx="17">
                  <c:v>5.3862168260193606</c:v>
                </c:pt>
                <c:pt idx="18">
                  <c:v>4.5924087054486424</c:v>
                </c:pt>
                <c:pt idx="19">
                  <c:v>4.645143261640861</c:v>
                </c:pt>
              </c:numCache>
            </c:numRef>
          </c:val>
        </c:ser>
        <c:marker val="1"/>
        <c:axId val="126728064"/>
        <c:axId val="126729600"/>
      </c:lineChart>
      <c:catAx>
        <c:axId val="126728064"/>
        <c:scaling>
          <c:orientation val="minMax"/>
        </c:scaling>
        <c:axPos val="b"/>
        <c:numFmt formatCode="###0" sourceLinked="1"/>
        <c:tickLblPos val="nextTo"/>
        <c:crossAx val="126729600"/>
        <c:crosses val="autoZero"/>
        <c:auto val="1"/>
        <c:lblAlgn val="ctr"/>
        <c:lblOffset val="100"/>
      </c:catAx>
      <c:valAx>
        <c:axId val="126729600"/>
        <c:scaling>
          <c:orientation val="minMax"/>
        </c:scaling>
        <c:axPos val="l"/>
        <c:majorGridlines/>
        <c:numFmt formatCode="0.0\ \ " sourceLinked="1"/>
        <c:tickLblPos val="nextTo"/>
        <c:crossAx val="126728064"/>
        <c:crosses val="autoZero"/>
        <c:crossBetween val="between"/>
      </c:valAx>
    </c:plotArea>
    <c:legend>
      <c:legendPos val="r"/>
      <c:layout/>
    </c:legend>
    <c:plotVisOnly val="1"/>
    <c:dispBlanksAs val="gap"/>
  </c:chart>
  <c:txPr>
    <a:bodyPr/>
    <a:lstStyle/>
    <a:p>
      <a:pPr>
        <a:defRPr sz="16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t>1980-1984</a:t>
            </a:r>
            <a:endParaRPr lang="ja-JP"/>
          </a:p>
        </c:rich>
      </c:tx>
      <c:layout/>
    </c:title>
    <c:plotArea>
      <c:layout/>
      <c:scatterChart>
        <c:scatterStyle val="lineMarker"/>
        <c:ser>
          <c:idx val="0"/>
          <c:order val="0"/>
          <c:tx>
            <c:v>I/Y</c:v>
          </c:tx>
          <c:spPr>
            <a:ln w="28575">
              <a:noFill/>
            </a:ln>
          </c:spPr>
          <c:trendline>
            <c:trendlineType val="linear"/>
            <c:forward val="0.16"/>
            <c:backward val="0.16"/>
            <c:dispEq val="1"/>
            <c:trendlineLbl>
              <c:layout>
                <c:manualLayout>
                  <c:x val="-0.26675148245358138"/>
                  <c:y val="-0.10131868131868139"/>
                </c:manualLayout>
              </c:layout>
              <c:tx>
                <c:rich>
                  <a:bodyPr/>
                  <a:lstStyle/>
                  <a:p>
                    <a:pPr>
                      <a:defRPr/>
                    </a:pPr>
                    <a:r>
                      <a:rPr lang="en-US"/>
                      <a:t>(I/Y) = 0.5358</a:t>
                    </a:r>
                    <a:r>
                      <a:rPr lang="ja-JP"/>
                      <a:t>・</a:t>
                    </a:r>
                    <a:r>
                      <a:rPr lang="en-US"/>
                      <a:t>(S/Y) + 0.1124</a:t>
                    </a:r>
                  </a:p>
                </c:rich>
              </c:tx>
              <c:numFmt formatCode="General" sourceLinked="0"/>
            </c:trendlineLbl>
          </c:trendline>
          <c:xVal>
            <c:numRef>
              <c:f>Data!$CM$5:$CM$20</c:f>
              <c:numCache>
                <c:formatCode>0.0000000_ </c:formatCode>
                <c:ptCount val="16"/>
                <c:pt idx="0">
                  <c:v>0.24531349136460648</c:v>
                </c:pt>
                <c:pt idx="1">
                  <c:v>0.22393745342987348</c:v>
                </c:pt>
                <c:pt idx="2">
                  <c:v>0.19186294461923301</c:v>
                </c:pt>
                <c:pt idx="3">
                  <c:v>0.24124604784970075</c:v>
                </c:pt>
                <c:pt idx="4">
                  <c:v>0.18635776416784242</c:v>
                </c:pt>
                <c:pt idx="5">
                  <c:v>0.2803819061407169</c:v>
                </c:pt>
                <c:pt idx="6">
                  <c:v>0.19337741409401887</c:v>
                </c:pt>
                <c:pt idx="7">
                  <c:v>0.16146392042143645</c:v>
                </c:pt>
                <c:pt idx="8">
                  <c:v>0.16394909983941575</c:v>
                </c:pt>
                <c:pt idx="9">
                  <c:v>0.22942127317138342</c:v>
                </c:pt>
                <c:pt idx="10">
                  <c:v>0.30833260634863702</c:v>
                </c:pt>
                <c:pt idx="11">
                  <c:v>0.23797947836379221</c:v>
                </c:pt>
                <c:pt idx="12">
                  <c:v>0.225135594188211</c:v>
                </c:pt>
                <c:pt idx="13">
                  <c:v>0.21191422337178148</c:v>
                </c:pt>
                <c:pt idx="14">
                  <c:v>0.19047589596645501</c:v>
                </c:pt>
                <c:pt idx="15">
                  <c:v>0.18944927193568739</c:v>
                </c:pt>
              </c:numCache>
            </c:numRef>
          </c:xVal>
          <c:yVal>
            <c:numRef>
              <c:f>Data!$CL$5:$CL$20</c:f>
              <c:numCache>
                <c:formatCode>0.0000000_ </c:formatCode>
                <c:ptCount val="16"/>
                <c:pt idx="0">
                  <c:v>0.26232824997036802</c:v>
                </c:pt>
                <c:pt idx="1">
                  <c:v>0.23993904659455742</c:v>
                </c:pt>
                <c:pt idx="2">
                  <c:v>0.20679727296246875</c:v>
                </c:pt>
                <c:pt idx="3">
                  <c:v>0.21473682329431198</c:v>
                </c:pt>
                <c:pt idx="4">
                  <c:v>0.18463545883935842</c:v>
                </c:pt>
                <c:pt idx="5">
                  <c:v>0.27589083432099232</c:v>
                </c:pt>
                <c:pt idx="6">
                  <c:v>0.22872051084768688</c:v>
                </c:pt>
                <c:pt idx="7">
                  <c:v>0.23611285744867797</c:v>
                </c:pt>
                <c:pt idx="8">
                  <c:v>0.24666508094647169</c:v>
                </c:pt>
                <c:pt idx="9">
                  <c:v>0.24118150267990987</c:v>
                </c:pt>
                <c:pt idx="10">
                  <c:v>0.29862079170712114</c:v>
                </c:pt>
                <c:pt idx="11">
                  <c:v>0.20448347638765799</c:v>
                </c:pt>
                <c:pt idx="12">
                  <c:v>0.24986060436802598</c:v>
                </c:pt>
                <c:pt idx="13">
                  <c:v>0.19998538151436104</c:v>
                </c:pt>
                <c:pt idx="14">
                  <c:v>0.17204072286798638</c:v>
                </c:pt>
                <c:pt idx="15">
                  <c:v>0.20064882504679221</c:v>
                </c:pt>
              </c:numCache>
            </c:numRef>
          </c:yVal>
        </c:ser>
        <c:axId val="76767232"/>
        <c:axId val="76769152"/>
      </c:scatterChart>
      <c:valAx>
        <c:axId val="76767232"/>
        <c:scaling>
          <c:orientation val="minMax"/>
        </c:scaling>
        <c:axPos val="b"/>
        <c:title>
          <c:tx>
            <c:rich>
              <a:bodyPr/>
              <a:lstStyle/>
              <a:p>
                <a:pPr>
                  <a:defRPr/>
                </a:pPr>
                <a:r>
                  <a:rPr lang="en-US"/>
                  <a:t>S/Y</a:t>
                </a:r>
              </a:p>
            </c:rich>
          </c:tx>
          <c:layout/>
        </c:title>
        <c:numFmt formatCode="General" sourceLinked="0"/>
        <c:tickLblPos val="nextTo"/>
        <c:txPr>
          <a:bodyPr rot="0" vert="horz"/>
          <a:lstStyle/>
          <a:p>
            <a:pPr>
              <a:defRPr/>
            </a:pPr>
            <a:endParaRPr lang="ja-JP"/>
          </a:p>
        </c:txPr>
        <c:crossAx val="76769152"/>
        <c:crosses val="autoZero"/>
        <c:crossBetween val="midCat"/>
      </c:valAx>
      <c:valAx>
        <c:axId val="76769152"/>
        <c:scaling>
          <c:orientation val="minMax"/>
        </c:scaling>
        <c:axPos val="l"/>
        <c:title>
          <c:tx>
            <c:rich>
              <a:bodyPr/>
              <a:lstStyle/>
              <a:p>
                <a:pPr>
                  <a:defRPr/>
                </a:pPr>
                <a:r>
                  <a:rPr lang="en-US"/>
                  <a:t>I/Y</a:t>
                </a:r>
              </a:p>
            </c:rich>
          </c:tx>
          <c:layout/>
        </c:title>
        <c:numFmt formatCode="General" sourceLinked="0"/>
        <c:tickLblPos val="nextTo"/>
        <c:crossAx val="76767232"/>
        <c:crosses val="autoZero"/>
        <c:crossBetween val="midCat"/>
      </c:valAx>
    </c:plotArea>
    <c:plotVisOnly val="1"/>
    <c:dispBlanksAs val="gap"/>
  </c:chart>
  <c:txPr>
    <a:bodyPr/>
    <a:lstStyle/>
    <a:p>
      <a:pPr>
        <a:defRPr sz="11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t>1985-1989</a:t>
            </a:r>
            <a:endParaRPr lang="ja-JP"/>
          </a:p>
        </c:rich>
      </c:tx>
      <c:layout/>
    </c:title>
    <c:plotArea>
      <c:layout/>
      <c:scatterChart>
        <c:scatterStyle val="lineMarker"/>
        <c:ser>
          <c:idx val="0"/>
          <c:order val="0"/>
          <c:tx>
            <c:v>I/Y</c:v>
          </c:tx>
          <c:spPr>
            <a:ln w="28575">
              <a:noFill/>
            </a:ln>
          </c:spPr>
          <c:trendline>
            <c:trendlineType val="linear"/>
            <c:forward val="0.15000000000000024"/>
            <c:backward val="0.14000000000000001"/>
            <c:dispEq val="1"/>
            <c:trendlineLbl>
              <c:layout>
                <c:manualLayout>
                  <c:x val="-0.1961011145512134"/>
                  <c:y val="-0.10163280468836795"/>
                </c:manualLayout>
              </c:layout>
              <c:tx>
                <c:rich>
                  <a:bodyPr/>
                  <a:lstStyle/>
                  <a:p>
                    <a:pPr>
                      <a:defRPr/>
                    </a:pPr>
                    <a:r>
                      <a:rPr lang="en-US"/>
                      <a:t>(I/Y) = 0.5345</a:t>
                    </a:r>
                    <a:r>
                      <a:rPr lang="ja-JP"/>
                      <a:t>・</a:t>
                    </a:r>
                    <a:r>
                      <a:rPr lang="en-US"/>
                      <a:t>(S/Y) + 0.1041</a:t>
                    </a:r>
                  </a:p>
                </c:rich>
              </c:tx>
              <c:numFmt formatCode="General" sourceLinked="0"/>
            </c:trendlineLbl>
          </c:trendline>
          <c:xVal>
            <c:numRef>
              <c:f>Data!$CO$5:$CO$20</c:f>
              <c:numCache>
                <c:formatCode>0.0000000_ </c:formatCode>
                <c:ptCount val="16"/>
                <c:pt idx="0">
                  <c:v>0.24711993852407169</c:v>
                </c:pt>
                <c:pt idx="1">
                  <c:v>0.23444936795034951</c:v>
                </c:pt>
                <c:pt idx="2">
                  <c:v>0.21250547073632875</c:v>
                </c:pt>
                <c:pt idx="3">
                  <c:v>0.23104097410187124</c:v>
                </c:pt>
                <c:pt idx="4">
                  <c:v>0.22305812218903998</c:v>
                </c:pt>
                <c:pt idx="5">
                  <c:v>0.26467625497225078</c:v>
                </c:pt>
                <c:pt idx="6">
                  <c:v>0.21037708359810545</c:v>
                </c:pt>
                <c:pt idx="7">
                  <c:v>0.14239909204461398</c:v>
                </c:pt>
                <c:pt idx="8">
                  <c:v>0.20975220289581945</c:v>
                </c:pt>
                <c:pt idx="9">
                  <c:v>0.2264644531719629</c:v>
                </c:pt>
                <c:pt idx="10">
                  <c:v>0.3239239046728018</c:v>
                </c:pt>
                <c:pt idx="11">
                  <c:v>0.25457949811910702</c:v>
                </c:pt>
                <c:pt idx="12">
                  <c:v>0.23480044514806542</c:v>
                </c:pt>
                <c:pt idx="13">
                  <c:v>0.23886248693830048</c:v>
                </c:pt>
                <c:pt idx="14">
                  <c:v>0.18469401536218899</c:v>
                </c:pt>
                <c:pt idx="15">
                  <c:v>0.16835548076196663</c:v>
                </c:pt>
              </c:numCache>
            </c:numRef>
          </c:xVal>
          <c:yVal>
            <c:numRef>
              <c:f>Data!$CN$5:$CN$20</c:f>
              <c:numCache>
                <c:formatCode>0.0000000_ </c:formatCode>
                <c:ptCount val="16"/>
                <c:pt idx="0">
                  <c:v>0.26615726123699102</c:v>
                </c:pt>
                <c:pt idx="1">
                  <c:v>0.23424824597101854</c:v>
                </c:pt>
                <c:pt idx="2">
                  <c:v>0.19404581212015501</c:v>
                </c:pt>
                <c:pt idx="3">
                  <c:v>0.22047887600072202</c:v>
                </c:pt>
                <c:pt idx="4">
                  <c:v>0.21431154535275401</c:v>
                </c:pt>
                <c:pt idx="5">
                  <c:v>0.26560578062600793</c:v>
                </c:pt>
                <c:pt idx="6">
                  <c:v>0.21699522584704081</c:v>
                </c:pt>
                <c:pt idx="7">
                  <c:v>0.22682400847720421</c:v>
                </c:pt>
                <c:pt idx="8">
                  <c:v>0.17220494949307499</c:v>
                </c:pt>
                <c:pt idx="9">
                  <c:v>0.22360538645151501</c:v>
                </c:pt>
                <c:pt idx="10">
                  <c:v>0.29600596192072237</c:v>
                </c:pt>
                <c:pt idx="11">
                  <c:v>0.22362700010239145</c:v>
                </c:pt>
                <c:pt idx="12">
                  <c:v>0.23109415453783674</c:v>
                </c:pt>
                <c:pt idx="13">
                  <c:v>0.21701111072779081</c:v>
                </c:pt>
                <c:pt idx="14">
                  <c:v>0.19758358577602239</c:v>
                </c:pt>
                <c:pt idx="15">
                  <c:v>0.19360368251257898</c:v>
                </c:pt>
              </c:numCache>
            </c:numRef>
          </c:yVal>
        </c:ser>
        <c:axId val="76798208"/>
        <c:axId val="126280064"/>
      </c:scatterChart>
      <c:valAx>
        <c:axId val="76798208"/>
        <c:scaling>
          <c:orientation val="minMax"/>
        </c:scaling>
        <c:axPos val="b"/>
        <c:title>
          <c:tx>
            <c:rich>
              <a:bodyPr/>
              <a:lstStyle/>
              <a:p>
                <a:pPr>
                  <a:defRPr/>
                </a:pPr>
                <a:r>
                  <a:rPr lang="en-US"/>
                  <a:t>S/Y</a:t>
                </a:r>
              </a:p>
            </c:rich>
          </c:tx>
          <c:layout/>
        </c:title>
        <c:numFmt formatCode="General" sourceLinked="0"/>
        <c:tickLblPos val="nextTo"/>
        <c:txPr>
          <a:bodyPr rot="0" vert="horz"/>
          <a:lstStyle/>
          <a:p>
            <a:pPr>
              <a:defRPr/>
            </a:pPr>
            <a:endParaRPr lang="ja-JP"/>
          </a:p>
        </c:txPr>
        <c:crossAx val="126280064"/>
        <c:crosses val="autoZero"/>
        <c:crossBetween val="midCat"/>
      </c:valAx>
      <c:valAx>
        <c:axId val="126280064"/>
        <c:scaling>
          <c:orientation val="minMax"/>
        </c:scaling>
        <c:axPos val="l"/>
        <c:title>
          <c:tx>
            <c:rich>
              <a:bodyPr/>
              <a:lstStyle/>
              <a:p>
                <a:pPr>
                  <a:defRPr/>
                </a:pPr>
                <a:r>
                  <a:rPr lang="en-US"/>
                  <a:t>I/Y</a:t>
                </a:r>
              </a:p>
            </c:rich>
          </c:tx>
          <c:layout/>
        </c:title>
        <c:numFmt formatCode="General" sourceLinked="0"/>
        <c:tickLblPos val="nextTo"/>
        <c:crossAx val="76798208"/>
        <c:crosses val="autoZero"/>
        <c:crossBetween val="midCat"/>
      </c:valAx>
    </c:plotArea>
    <c:plotVisOnly val="1"/>
    <c:dispBlanksAs val="gap"/>
  </c:chart>
  <c:txPr>
    <a:bodyPr/>
    <a:lstStyle/>
    <a:p>
      <a:pPr>
        <a:defRPr sz="1100"/>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t>1990-1994</a:t>
            </a:r>
            <a:endParaRPr lang="ja-JP"/>
          </a:p>
        </c:rich>
      </c:tx>
      <c:layout/>
    </c:title>
    <c:plotArea>
      <c:layout/>
      <c:scatterChart>
        <c:scatterStyle val="lineMarker"/>
        <c:ser>
          <c:idx val="0"/>
          <c:order val="0"/>
          <c:tx>
            <c:v>I/Y</c:v>
          </c:tx>
          <c:spPr>
            <a:ln w="28575">
              <a:noFill/>
            </a:ln>
          </c:spPr>
          <c:trendline>
            <c:trendlineType val="linear"/>
            <c:forward val="0.14000000000000001"/>
            <c:backward val="0.10500000000000002"/>
            <c:dispEq val="1"/>
            <c:trendlineLbl>
              <c:layout>
                <c:manualLayout>
                  <c:x val="-0.27954410490461268"/>
                  <c:y val="-4.8605262497715296E-2"/>
                </c:manualLayout>
              </c:layout>
              <c:tx>
                <c:rich>
                  <a:bodyPr/>
                  <a:lstStyle/>
                  <a:p>
                    <a:pPr>
                      <a:defRPr/>
                    </a:pPr>
                    <a:r>
                      <a:rPr lang="en-US"/>
                      <a:t>(I/Y) = 0.4256</a:t>
                    </a:r>
                    <a:r>
                      <a:rPr lang="ja-JP"/>
                      <a:t>・</a:t>
                    </a:r>
                    <a:r>
                      <a:rPr lang="en-US"/>
                      <a:t>(S/Y) + 0.1156</a:t>
                    </a:r>
                  </a:p>
                </c:rich>
              </c:tx>
              <c:numFmt formatCode="General" sourceLinked="0"/>
            </c:trendlineLbl>
          </c:trendline>
          <c:xVal>
            <c:numRef>
              <c:f>Data!$CQ$5:$CQ$20</c:f>
              <c:numCache>
                <c:formatCode>0.0000000_ </c:formatCode>
                <c:ptCount val="16"/>
                <c:pt idx="0">
                  <c:v>0.22376375219787345</c:v>
                </c:pt>
                <c:pt idx="1">
                  <c:v>0.24042452822492497</c:v>
                </c:pt>
                <c:pt idx="2">
                  <c:v>0.24090940341461245</c:v>
                </c:pt>
                <c:pt idx="3">
                  <c:v>0.18915423260755598</c:v>
                </c:pt>
                <c:pt idx="4">
                  <c:v>0.23712348250862642</c:v>
                </c:pt>
                <c:pt idx="5">
                  <c:v>0.22359201213547042</c:v>
                </c:pt>
                <c:pt idx="6">
                  <c:v>0.22877243226868788</c:v>
                </c:pt>
                <c:pt idx="7">
                  <c:v>0.10544903011330695</c:v>
                </c:pt>
                <c:pt idx="8">
                  <c:v>0.25013317938311974</c:v>
                </c:pt>
                <c:pt idx="9">
                  <c:v>0.22016848971048639</c:v>
                </c:pt>
                <c:pt idx="10">
                  <c:v>0.32511244763195402</c:v>
                </c:pt>
                <c:pt idx="11">
                  <c:v>0.26554117132030497</c:v>
                </c:pt>
                <c:pt idx="12">
                  <c:v>0.21471381699536851</c:v>
                </c:pt>
                <c:pt idx="13">
                  <c:v>0.21240677669461402</c:v>
                </c:pt>
                <c:pt idx="14">
                  <c:v>0.16266619598641421</c:v>
                </c:pt>
                <c:pt idx="15">
                  <c:v>0.16212109711613099</c:v>
                </c:pt>
              </c:numCache>
            </c:numRef>
          </c:xVal>
          <c:yVal>
            <c:numRef>
              <c:f>Data!$CP$5:$CP$20</c:f>
              <c:numCache>
                <c:formatCode>0.0000000_ </c:formatCode>
                <c:ptCount val="16"/>
                <c:pt idx="0">
                  <c:v>0.22945928188973269</c:v>
                </c:pt>
                <c:pt idx="1">
                  <c:v>0.24651824925966054</c:v>
                </c:pt>
                <c:pt idx="2">
                  <c:v>0.215158839306545</c:v>
                </c:pt>
                <c:pt idx="3">
                  <c:v>0.18842320677587654</c:v>
                </c:pt>
                <c:pt idx="4">
                  <c:v>0.18069308012783675</c:v>
                </c:pt>
                <c:pt idx="5">
                  <c:v>0.206491517766555</c:v>
                </c:pt>
                <c:pt idx="6">
                  <c:v>0.23036588952402448</c:v>
                </c:pt>
                <c:pt idx="7">
                  <c:v>0.21063117831529399</c:v>
                </c:pt>
                <c:pt idx="8">
                  <c:v>0.17296771529609942</c:v>
                </c:pt>
                <c:pt idx="9">
                  <c:v>0.20680738090494699</c:v>
                </c:pt>
                <c:pt idx="10">
                  <c:v>0.3071888480087609</c:v>
                </c:pt>
                <c:pt idx="11">
                  <c:v>0.21998317866896339</c:v>
                </c:pt>
                <c:pt idx="12">
                  <c:v>0.19387554601074658</c:v>
                </c:pt>
                <c:pt idx="13">
                  <c:v>0.18753870620189242</c:v>
                </c:pt>
                <c:pt idx="14">
                  <c:v>0.17270804525990904</c:v>
                </c:pt>
                <c:pt idx="15">
                  <c:v>0.17138231174600499</c:v>
                </c:pt>
              </c:numCache>
            </c:numRef>
          </c:yVal>
        </c:ser>
        <c:axId val="126916480"/>
        <c:axId val="126922752"/>
      </c:scatterChart>
      <c:valAx>
        <c:axId val="126916480"/>
        <c:scaling>
          <c:orientation val="minMax"/>
          <c:max val="0.5"/>
        </c:scaling>
        <c:axPos val="b"/>
        <c:title>
          <c:tx>
            <c:rich>
              <a:bodyPr/>
              <a:lstStyle/>
              <a:p>
                <a:pPr>
                  <a:defRPr/>
                </a:pPr>
                <a:r>
                  <a:rPr lang="en-US"/>
                  <a:t>S/Y</a:t>
                </a:r>
              </a:p>
            </c:rich>
          </c:tx>
          <c:layout/>
        </c:title>
        <c:numFmt formatCode="General" sourceLinked="0"/>
        <c:tickLblPos val="nextTo"/>
        <c:txPr>
          <a:bodyPr rot="0" vert="horz"/>
          <a:lstStyle/>
          <a:p>
            <a:pPr>
              <a:defRPr/>
            </a:pPr>
            <a:endParaRPr lang="ja-JP"/>
          </a:p>
        </c:txPr>
        <c:crossAx val="126922752"/>
        <c:crosses val="autoZero"/>
        <c:crossBetween val="midCat"/>
      </c:valAx>
      <c:valAx>
        <c:axId val="126922752"/>
        <c:scaling>
          <c:orientation val="minMax"/>
        </c:scaling>
        <c:axPos val="l"/>
        <c:title>
          <c:tx>
            <c:rich>
              <a:bodyPr/>
              <a:lstStyle/>
              <a:p>
                <a:pPr>
                  <a:defRPr/>
                </a:pPr>
                <a:r>
                  <a:rPr lang="en-US"/>
                  <a:t>I/Y</a:t>
                </a:r>
              </a:p>
            </c:rich>
          </c:tx>
          <c:layout/>
        </c:title>
        <c:numFmt formatCode="General" sourceLinked="0"/>
        <c:tickLblPos val="nextTo"/>
        <c:crossAx val="126916480"/>
        <c:crosses val="autoZero"/>
        <c:crossBetween val="midCat"/>
      </c:valAx>
    </c:plotArea>
    <c:plotVisOnly val="1"/>
    <c:dispBlanksAs val="gap"/>
  </c:chart>
  <c:txPr>
    <a:bodyPr/>
    <a:lstStyle/>
    <a:p>
      <a:pPr>
        <a:defRPr sz="1100"/>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t>1995-1999</a:t>
            </a:r>
            <a:endParaRPr lang="ja-JP"/>
          </a:p>
        </c:rich>
      </c:tx>
      <c:layout>
        <c:manualLayout>
          <c:xMode val="edge"/>
          <c:yMode val="edge"/>
          <c:x val="0.39179417307542075"/>
          <c:y val="3.306924230641041E-2"/>
        </c:manualLayout>
      </c:layout>
    </c:title>
    <c:plotArea>
      <c:layout/>
      <c:scatterChart>
        <c:scatterStyle val="lineMarker"/>
        <c:ser>
          <c:idx val="0"/>
          <c:order val="0"/>
          <c:tx>
            <c:v>I/Y</c:v>
          </c:tx>
          <c:spPr>
            <a:ln w="28575">
              <a:noFill/>
            </a:ln>
          </c:spPr>
          <c:trendline>
            <c:trendlineType val="linear"/>
            <c:forward val="0.14000000000000001"/>
            <c:backward val="9.8000000000000226E-2"/>
            <c:dispEq val="1"/>
            <c:trendlineLbl>
              <c:layout>
                <c:manualLayout>
                  <c:x val="-0.2654396986193453"/>
                  <c:y val="-0.11615177678670652"/>
                </c:manualLayout>
              </c:layout>
              <c:tx>
                <c:rich>
                  <a:bodyPr/>
                  <a:lstStyle/>
                  <a:p>
                    <a:pPr>
                      <a:defRPr/>
                    </a:pPr>
                    <a:r>
                      <a:rPr lang="en-US"/>
                      <a:t>(I/Y) = 0.1816</a:t>
                    </a:r>
                    <a:r>
                      <a:rPr lang="ja-JP"/>
                      <a:t>・</a:t>
                    </a:r>
                    <a:r>
                      <a:rPr lang="en-US"/>
                      <a:t>(S/Y) + 0.1674</a:t>
                    </a:r>
                  </a:p>
                </c:rich>
              </c:tx>
              <c:numFmt formatCode="General" sourceLinked="0"/>
            </c:trendlineLbl>
          </c:trendline>
          <c:xVal>
            <c:numRef>
              <c:f>Data!$CS$5:$CS$20</c:f>
              <c:numCache>
                <c:formatCode>0.0000000_ </c:formatCode>
                <c:ptCount val="16"/>
                <c:pt idx="0">
                  <c:v>0.22208623917726381</c:v>
                </c:pt>
                <c:pt idx="1">
                  <c:v>0.24531159130129754</c:v>
                </c:pt>
                <c:pt idx="2">
                  <c:v>0.24657792639089501</c:v>
                </c:pt>
                <c:pt idx="3">
                  <c:v>0.22642858143811201</c:v>
                </c:pt>
                <c:pt idx="4">
                  <c:v>0.24111861133639448</c:v>
                </c:pt>
                <c:pt idx="5">
                  <c:v>0.26853169693040102</c:v>
                </c:pt>
                <c:pt idx="6">
                  <c:v>0.224774802384239</c:v>
                </c:pt>
                <c:pt idx="7">
                  <c:v>9.8182986859127519E-2</c:v>
                </c:pt>
                <c:pt idx="8">
                  <c:v>0.33611336667173602</c:v>
                </c:pt>
                <c:pt idx="9">
                  <c:v>0.23060539746237854</c:v>
                </c:pt>
                <c:pt idx="10">
                  <c:v>0.28628087262651508</c:v>
                </c:pt>
                <c:pt idx="11">
                  <c:v>0.27223622137181896</c:v>
                </c:pt>
                <c:pt idx="12">
                  <c:v>0.22093817897359902</c:v>
                </c:pt>
                <c:pt idx="13">
                  <c:v>0.23837324631729942</c:v>
                </c:pt>
                <c:pt idx="14">
                  <c:v>0.17193951884299763</c:v>
                </c:pt>
                <c:pt idx="15">
                  <c:v>0.17596884230568999</c:v>
                </c:pt>
              </c:numCache>
            </c:numRef>
          </c:xVal>
          <c:yVal>
            <c:numRef>
              <c:f>Data!$CR$5:$CR$20</c:f>
              <c:numCache>
                <c:formatCode>0.0000000_ </c:formatCode>
                <c:ptCount val="16"/>
                <c:pt idx="0">
                  <c:v>0.23168908095431801</c:v>
                </c:pt>
                <c:pt idx="1">
                  <c:v>0.24783337025584601</c:v>
                </c:pt>
                <c:pt idx="2">
                  <c:v>0.208923525698128</c:v>
                </c:pt>
                <c:pt idx="3">
                  <c:v>0.19673981857671141</c:v>
                </c:pt>
                <c:pt idx="4">
                  <c:v>0.20145421039538999</c:v>
                </c:pt>
                <c:pt idx="5">
                  <c:v>0.19026968294102842</c:v>
                </c:pt>
                <c:pt idx="6">
                  <c:v>0.21507917074535701</c:v>
                </c:pt>
                <c:pt idx="7">
                  <c:v>0.20027075706576</c:v>
                </c:pt>
                <c:pt idx="8">
                  <c:v>0.21239466032294704</c:v>
                </c:pt>
                <c:pt idx="9">
                  <c:v>0.19608529545227063</c:v>
                </c:pt>
                <c:pt idx="10">
                  <c:v>0.27331914607142899</c:v>
                </c:pt>
                <c:pt idx="11">
                  <c:v>0.22118945556888397</c:v>
                </c:pt>
                <c:pt idx="12">
                  <c:v>0.21827367264473702</c:v>
                </c:pt>
                <c:pt idx="13">
                  <c:v>0.17022133619593269</c:v>
                </c:pt>
                <c:pt idx="14">
                  <c:v>0.17540239143376368</c:v>
                </c:pt>
                <c:pt idx="15">
                  <c:v>0.19271987269815688</c:v>
                </c:pt>
              </c:numCache>
            </c:numRef>
          </c:yVal>
        </c:ser>
        <c:axId val="127078784"/>
        <c:axId val="127080704"/>
      </c:scatterChart>
      <c:valAx>
        <c:axId val="127078784"/>
        <c:scaling>
          <c:orientation val="minMax"/>
        </c:scaling>
        <c:axPos val="b"/>
        <c:title>
          <c:tx>
            <c:rich>
              <a:bodyPr/>
              <a:lstStyle/>
              <a:p>
                <a:pPr>
                  <a:defRPr/>
                </a:pPr>
                <a:r>
                  <a:rPr lang="en-US"/>
                  <a:t>S/Y</a:t>
                </a:r>
              </a:p>
            </c:rich>
          </c:tx>
          <c:layout/>
        </c:title>
        <c:numFmt formatCode="General" sourceLinked="0"/>
        <c:tickLblPos val="nextTo"/>
        <c:txPr>
          <a:bodyPr rot="0" vert="horz"/>
          <a:lstStyle/>
          <a:p>
            <a:pPr>
              <a:defRPr/>
            </a:pPr>
            <a:endParaRPr lang="ja-JP"/>
          </a:p>
        </c:txPr>
        <c:crossAx val="127080704"/>
        <c:crosses val="autoZero"/>
        <c:crossBetween val="midCat"/>
      </c:valAx>
      <c:valAx>
        <c:axId val="127080704"/>
        <c:scaling>
          <c:orientation val="minMax"/>
          <c:max val="0.4"/>
        </c:scaling>
        <c:axPos val="l"/>
        <c:title>
          <c:tx>
            <c:rich>
              <a:bodyPr/>
              <a:lstStyle/>
              <a:p>
                <a:pPr>
                  <a:defRPr/>
                </a:pPr>
                <a:r>
                  <a:rPr lang="en-US"/>
                  <a:t>I/Y</a:t>
                </a:r>
              </a:p>
            </c:rich>
          </c:tx>
          <c:layout/>
        </c:title>
        <c:numFmt formatCode="General" sourceLinked="0"/>
        <c:tickLblPos val="nextTo"/>
        <c:crossAx val="127078784"/>
        <c:crosses val="autoZero"/>
        <c:crossBetween val="midCat"/>
      </c:valAx>
    </c:plotArea>
    <c:plotVisOnly val="1"/>
    <c:dispBlanksAs val="gap"/>
  </c:chart>
  <c:txPr>
    <a:bodyPr/>
    <a:lstStyle/>
    <a:p>
      <a:pPr>
        <a:defRPr sz="1100"/>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t>2000-2004</a:t>
            </a:r>
            <a:endParaRPr lang="ja-JP"/>
          </a:p>
        </c:rich>
      </c:tx>
      <c:layout/>
    </c:title>
    <c:plotArea>
      <c:layout/>
      <c:scatterChart>
        <c:scatterStyle val="lineMarker"/>
        <c:ser>
          <c:idx val="0"/>
          <c:order val="0"/>
          <c:tx>
            <c:v>I/Y</c:v>
          </c:tx>
          <c:spPr>
            <a:ln w="28575">
              <a:noFill/>
            </a:ln>
          </c:spPr>
          <c:trendline>
            <c:trendlineType val="linear"/>
            <c:forward val="8.0000000000000043E-2"/>
            <c:backward val="0.10500000000000002"/>
            <c:dispEq val="1"/>
            <c:trendlineLbl>
              <c:layout>
                <c:manualLayout>
                  <c:x val="-0.19644903289612836"/>
                  <c:y val="-0.11615177678670655"/>
                </c:manualLayout>
              </c:layout>
              <c:tx>
                <c:rich>
                  <a:bodyPr/>
                  <a:lstStyle/>
                  <a:p>
                    <a:pPr>
                      <a:defRPr/>
                    </a:pPr>
                    <a:r>
                      <a:rPr lang="en-US"/>
                      <a:t>(I/Y) = 0.0918</a:t>
                    </a:r>
                    <a:r>
                      <a:rPr lang="ja-JP"/>
                      <a:t>・</a:t>
                    </a:r>
                    <a:r>
                      <a:rPr lang="en-US"/>
                      <a:t>(S/Y) + 0.1873</a:t>
                    </a:r>
                  </a:p>
                </c:rich>
              </c:tx>
              <c:numFmt formatCode="General" sourceLinked="0"/>
            </c:trendlineLbl>
          </c:trendline>
          <c:xVal>
            <c:numRef>
              <c:f>Data!$CU$5:$CU$20</c:f>
              <c:numCache>
                <c:formatCode>0.0000000_ </c:formatCode>
                <c:ptCount val="16"/>
                <c:pt idx="0">
                  <c:v>0.22354369051157238</c:v>
                </c:pt>
                <c:pt idx="1">
                  <c:v>0.263999133844386</c:v>
                </c:pt>
                <c:pt idx="2">
                  <c:v>0.25080383834687808</c:v>
                </c:pt>
                <c:pt idx="3">
                  <c:v>0.246803851769786</c:v>
                </c:pt>
                <c:pt idx="4">
                  <c:v>0.26315599205153573</c:v>
                </c:pt>
                <c:pt idx="5">
                  <c:v>0.28215428676040238</c:v>
                </c:pt>
                <c:pt idx="6">
                  <c:v>0.21816597139630048</c:v>
                </c:pt>
                <c:pt idx="7">
                  <c:v>0.1065799257483812</c:v>
                </c:pt>
                <c:pt idx="8">
                  <c:v>0.38816444968352998</c:v>
                </c:pt>
                <c:pt idx="9">
                  <c:v>0.21683334702525942</c:v>
                </c:pt>
                <c:pt idx="10">
                  <c:v>0.25221084995128096</c:v>
                </c:pt>
                <c:pt idx="11">
                  <c:v>0.26600911958628676</c:v>
                </c:pt>
                <c:pt idx="12">
                  <c:v>0.236623916464901</c:v>
                </c:pt>
                <c:pt idx="13">
                  <c:v>0.24649495298914842</c:v>
                </c:pt>
                <c:pt idx="14">
                  <c:v>0.14840035731048648</c:v>
                </c:pt>
                <c:pt idx="15">
                  <c:v>0.14861651428236439</c:v>
                </c:pt>
              </c:numCache>
            </c:numRef>
          </c:xVal>
          <c:yVal>
            <c:numRef>
              <c:f>Data!$CT$5:$CT$20</c:f>
              <c:numCache>
                <c:formatCode>0.0000000_ </c:formatCode>
                <c:ptCount val="16"/>
                <c:pt idx="0">
                  <c:v>0.23559305247777451</c:v>
                </c:pt>
                <c:pt idx="1">
                  <c:v>0.23181366819117399</c:v>
                </c:pt>
                <c:pt idx="2">
                  <c:v>0.20547815523758398</c:v>
                </c:pt>
                <c:pt idx="3">
                  <c:v>0.19884192102988202</c:v>
                </c:pt>
                <c:pt idx="4">
                  <c:v>0.20388654864739839</c:v>
                </c:pt>
                <c:pt idx="5">
                  <c:v>0.19992455305355952</c:v>
                </c:pt>
                <c:pt idx="6">
                  <c:v>0.18616216553841344</c:v>
                </c:pt>
                <c:pt idx="7">
                  <c:v>0.23162792838153187</c:v>
                </c:pt>
                <c:pt idx="8">
                  <c:v>0.23379734888039314</c:v>
                </c:pt>
                <c:pt idx="9">
                  <c:v>0.20774189280614863</c:v>
                </c:pt>
                <c:pt idx="10">
                  <c:v>0.23829976478298054</c:v>
                </c:pt>
                <c:pt idx="11">
                  <c:v>0.20298816543782475</c:v>
                </c:pt>
                <c:pt idx="12">
                  <c:v>0.22566550596517687</c:v>
                </c:pt>
                <c:pt idx="13">
                  <c:v>0.17685041821348887</c:v>
                </c:pt>
                <c:pt idx="14">
                  <c:v>0.17196407262903701</c:v>
                </c:pt>
                <c:pt idx="15">
                  <c:v>0.19122214128772139</c:v>
                </c:pt>
              </c:numCache>
            </c:numRef>
          </c:yVal>
        </c:ser>
        <c:axId val="127207680"/>
        <c:axId val="127213952"/>
      </c:scatterChart>
      <c:valAx>
        <c:axId val="127207680"/>
        <c:scaling>
          <c:orientation val="minMax"/>
        </c:scaling>
        <c:axPos val="b"/>
        <c:title>
          <c:tx>
            <c:rich>
              <a:bodyPr/>
              <a:lstStyle/>
              <a:p>
                <a:pPr>
                  <a:defRPr/>
                </a:pPr>
                <a:r>
                  <a:rPr lang="en-US"/>
                  <a:t>S/Y</a:t>
                </a:r>
              </a:p>
            </c:rich>
          </c:tx>
          <c:layout/>
        </c:title>
        <c:numFmt formatCode="General" sourceLinked="0"/>
        <c:tickLblPos val="nextTo"/>
        <c:txPr>
          <a:bodyPr rot="0" vert="horz"/>
          <a:lstStyle/>
          <a:p>
            <a:pPr>
              <a:defRPr/>
            </a:pPr>
            <a:endParaRPr lang="ja-JP"/>
          </a:p>
        </c:txPr>
        <c:crossAx val="127213952"/>
        <c:crosses val="autoZero"/>
        <c:crossBetween val="midCat"/>
      </c:valAx>
      <c:valAx>
        <c:axId val="127213952"/>
        <c:scaling>
          <c:orientation val="minMax"/>
          <c:max val="0.4"/>
        </c:scaling>
        <c:axPos val="l"/>
        <c:title>
          <c:tx>
            <c:rich>
              <a:bodyPr/>
              <a:lstStyle/>
              <a:p>
                <a:pPr>
                  <a:defRPr/>
                </a:pPr>
                <a:r>
                  <a:rPr lang="en-US"/>
                  <a:t>I/Y</a:t>
                </a:r>
              </a:p>
            </c:rich>
          </c:tx>
          <c:layout/>
        </c:title>
        <c:numFmt formatCode="General" sourceLinked="0"/>
        <c:tickLblPos val="nextTo"/>
        <c:crossAx val="127207680"/>
        <c:crosses val="autoZero"/>
        <c:crossBetween val="midCat"/>
      </c:valAx>
    </c:plotArea>
    <c:plotVisOnly val="1"/>
    <c:dispBlanksAs val="gap"/>
  </c:chart>
  <c:txPr>
    <a:bodyPr/>
    <a:lstStyle/>
    <a:p>
      <a:pPr>
        <a:defRPr sz="1100"/>
      </a:pPr>
      <a:endParaRPr lang="ja-JP"/>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t>2005-2009</a:t>
            </a:r>
            <a:endParaRPr lang="ja-JP"/>
          </a:p>
        </c:rich>
      </c:tx>
      <c:layout/>
    </c:title>
    <c:plotArea>
      <c:layout/>
      <c:scatterChart>
        <c:scatterStyle val="lineMarker"/>
        <c:ser>
          <c:idx val="0"/>
          <c:order val="0"/>
          <c:tx>
            <c:v>I/Y</c:v>
          </c:tx>
          <c:spPr>
            <a:ln w="28575">
              <a:noFill/>
            </a:ln>
          </c:spPr>
          <c:trendline>
            <c:trendlineType val="linear"/>
            <c:forward val="0.1"/>
            <c:backward val="8.8000000000000064E-2"/>
            <c:dispEq val="1"/>
            <c:trendlineLbl>
              <c:layout>
                <c:manualLayout>
                  <c:x val="-0.1886930718015459"/>
                  <c:y val="-0.11602635939001962"/>
                </c:manualLayout>
              </c:layout>
              <c:tx>
                <c:rich>
                  <a:bodyPr/>
                  <a:lstStyle/>
                  <a:p>
                    <a:pPr>
                      <a:defRPr/>
                    </a:pPr>
                    <a:r>
                      <a:rPr lang="en-US"/>
                      <a:t>(I/Y) = 0.2068</a:t>
                    </a:r>
                    <a:r>
                      <a:rPr lang="ja-JP"/>
                      <a:t>・</a:t>
                    </a:r>
                    <a:r>
                      <a:rPr lang="en-US"/>
                      <a:t>(S/Y) + 0.1633</a:t>
                    </a:r>
                  </a:p>
                </c:rich>
              </c:tx>
              <c:numFmt formatCode="General" sourceLinked="0"/>
            </c:trendlineLbl>
          </c:trendline>
          <c:xVal>
            <c:numRef>
              <c:f>Data!$CW$5:$CW$20</c:f>
              <c:numCache>
                <c:formatCode>0.0000000_ </c:formatCode>
                <c:ptCount val="16"/>
                <c:pt idx="0">
                  <c:v>0.24661919806456248</c:v>
                </c:pt>
                <c:pt idx="1">
                  <c:v>0.27543523076971699</c:v>
                </c:pt>
                <c:pt idx="2">
                  <c:v>0.2528265212760909</c:v>
                </c:pt>
                <c:pt idx="3">
                  <c:v>0.24091337041537775</c:v>
                </c:pt>
                <c:pt idx="4">
                  <c:v>0.24642795972032475</c:v>
                </c:pt>
                <c:pt idx="5">
                  <c:v>0.25431882331409955</c:v>
                </c:pt>
                <c:pt idx="6">
                  <c:v>0.23464871313864688</c:v>
                </c:pt>
                <c:pt idx="7">
                  <c:v>8.8449604557010994E-2</c:v>
                </c:pt>
                <c:pt idx="8">
                  <c:v>0.34713064371745372</c:v>
                </c:pt>
                <c:pt idx="9">
                  <c:v>0.20411800763252699</c:v>
                </c:pt>
                <c:pt idx="10">
                  <c:v>0.23994588965618863</c:v>
                </c:pt>
                <c:pt idx="11">
                  <c:v>0.27725851669586898</c:v>
                </c:pt>
                <c:pt idx="12">
                  <c:v>0.21504998030113481</c:v>
                </c:pt>
                <c:pt idx="13">
                  <c:v>0.26219537686797301</c:v>
                </c:pt>
                <c:pt idx="14">
                  <c:v>0.13698379358817542</c:v>
                </c:pt>
                <c:pt idx="15">
                  <c:v>0.133089578864032</c:v>
                </c:pt>
              </c:numCache>
            </c:numRef>
          </c:xVal>
          <c:yVal>
            <c:numRef>
              <c:f>Data!$CV$5:$CV$20</c:f>
              <c:numCache>
                <c:formatCode>0.0000000_ </c:formatCode>
                <c:ptCount val="16"/>
                <c:pt idx="0">
                  <c:v>0.26382816349167637</c:v>
                </c:pt>
                <c:pt idx="1">
                  <c:v>0.22499010547240381</c:v>
                </c:pt>
                <c:pt idx="2">
                  <c:v>0.22240588559541469</c:v>
                </c:pt>
                <c:pt idx="3">
                  <c:v>0.22487610787957688</c:v>
                </c:pt>
                <c:pt idx="4">
                  <c:v>0.21172357419927601</c:v>
                </c:pt>
                <c:pt idx="5">
                  <c:v>0.21350947681639881</c:v>
                </c:pt>
                <c:pt idx="6">
                  <c:v>0.17566781771867088</c:v>
                </c:pt>
                <c:pt idx="7">
                  <c:v>0.198680335219169</c:v>
                </c:pt>
                <c:pt idx="8">
                  <c:v>0.23760688934167701</c:v>
                </c:pt>
                <c:pt idx="9">
                  <c:v>0.20836104537522168</c:v>
                </c:pt>
                <c:pt idx="10">
                  <c:v>0.23041981805840045</c:v>
                </c:pt>
                <c:pt idx="11">
                  <c:v>0.19752712818106899</c:v>
                </c:pt>
                <c:pt idx="12">
                  <c:v>0.22341178915215651</c:v>
                </c:pt>
                <c:pt idx="13">
                  <c:v>0.18786474194746475</c:v>
                </c:pt>
                <c:pt idx="14">
                  <c:v>0.16615271734508752</c:v>
                </c:pt>
                <c:pt idx="15">
                  <c:v>0.18175932225124899</c:v>
                </c:pt>
              </c:numCache>
            </c:numRef>
          </c:yVal>
        </c:ser>
        <c:axId val="127234816"/>
        <c:axId val="127236736"/>
      </c:scatterChart>
      <c:valAx>
        <c:axId val="127234816"/>
        <c:scaling>
          <c:orientation val="minMax"/>
        </c:scaling>
        <c:axPos val="b"/>
        <c:title>
          <c:tx>
            <c:rich>
              <a:bodyPr/>
              <a:lstStyle/>
              <a:p>
                <a:pPr>
                  <a:defRPr/>
                </a:pPr>
                <a:r>
                  <a:rPr lang="en-US"/>
                  <a:t>S/Y</a:t>
                </a:r>
              </a:p>
            </c:rich>
          </c:tx>
          <c:layout/>
        </c:title>
        <c:numFmt formatCode="General" sourceLinked="0"/>
        <c:tickLblPos val="nextTo"/>
        <c:txPr>
          <a:bodyPr rot="0" vert="horz"/>
          <a:lstStyle/>
          <a:p>
            <a:pPr>
              <a:defRPr/>
            </a:pPr>
            <a:endParaRPr lang="ja-JP"/>
          </a:p>
        </c:txPr>
        <c:crossAx val="127236736"/>
        <c:crosses val="autoZero"/>
        <c:crossBetween val="midCat"/>
      </c:valAx>
      <c:valAx>
        <c:axId val="127236736"/>
        <c:scaling>
          <c:orientation val="minMax"/>
          <c:max val="0.4"/>
        </c:scaling>
        <c:axPos val="l"/>
        <c:title>
          <c:tx>
            <c:rich>
              <a:bodyPr/>
              <a:lstStyle/>
              <a:p>
                <a:pPr>
                  <a:defRPr/>
                </a:pPr>
                <a:r>
                  <a:rPr lang="en-US"/>
                  <a:t>I/Y</a:t>
                </a:r>
              </a:p>
            </c:rich>
          </c:tx>
          <c:layout/>
        </c:title>
        <c:numFmt formatCode="General" sourceLinked="0"/>
        <c:tickLblPos val="nextTo"/>
        <c:crossAx val="127234816"/>
        <c:crosses val="autoZero"/>
        <c:crossBetween val="midCat"/>
      </c:valAx>
    </c:plotArea>
    <c:plotVisOnly val="1"/>
    <c:dispBlanksAs val="gap"/>
  </c:chart>
  <c:txPr>
    <a:bodyPr/>
    <a:lstStyle/>
    <a:p>
      <a:pPr>
        <a:defRPr sz="1100"/>
      </a:pPr>
      <a:endParaRPr lang="ja-JP"/>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A2FE6-8C6F-4ECF-BA4E-A05F0EE71BBE}"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kumimoji="1" lang="ja-JP" altLang="en-US"/>
        </a:p>
      </dgm:t>
    </dgm:pt>
    <dgm:pt modelId="{E08F08BC-10D5-44BA-8940-BD7D42EE353D}">
      <dgm:prSet phldrT="[テキスト]"/>
      <dgm:spPr/>
      <dgm:t>
        <a:bodyPr/>
        <a:lstStyle/>
        <a:p>
          <a:r>
            <a:rPr kumimoji="1" lang="ja-JP" altLang="en-US" dirty="0" smtClean="0"/>
            <a:t>このままでは日本は諸外国に遅れをとってしまう！</a:t>
          </a:r>
          <a:endParaRPr kumimoji="1" lang="ja-JP" altLang="en-US" dirty="0"/>
        </a:p>
      </dgm:t>
    </dgm:pt>
    <dgm:pt modelId="{11A71ADB-654B-416B-9BC5-FB59E5DBC9D3}" type="parTrans" cxnId="{71B381AB-9B24-4C9E-B2D1-F8716BCC7462}">
      <dgm:prSet/>
      <dgm:spPr/>
      <dgm:t>
        <a:bodyPr/>
        <a:lstStyle/>
        <a:p>
          <a:endParaRPr kumimoji="1" lang="ja-JP" altLang="en-US"/>
        </a:p>
      </dgm:t>
    </dgm:pt>
    <dgm:pt modelId="{74912C00-52A2-422F-935B-89EF6B4FC228}" type="sibTrans" cxnId="{71B381AB-9B24-4C9E-B2D1-F8716BCC7462}">
      <dgm:prSet/>
      <dgm:spPr/>
      <dgm:t>
        <a:bodyPr/>
        <a:lstStyle/>
        <a:p>
          <a:endParaRPr kumimoji="1" lang="ja-JP" altLang="en-US"/>
        </a:p>
      </dgm:t>
    </dgm:pt>
    <dgm:pt modelId="{F69607AC-3B20-4E25-AA53-D40B73BAC9EE}">
      <dgm:prSet phldrT="[テキスト]"/>
      <dgm:spPr/>
      <dgm:t>
        <a:bodyPr/>
        <a:lstStyle/>
        <a:p>
          <a:r>
            <a:rPr kumimoji="1" lang="ja-JP" altLang="en-US" dirty="0" smtClean="0"/>
            <a:t>自由度が</a:t>
          </a:r>
          <a:endParaRPr kumimoji="1" lang="en-US" altLang="ja-JP" dirty="0" smtClean="0"/>
        </a:p>
        <a:p>
          <a:r>
            <a:rPr kumimoji="1" lang="ja-JP" altLang="en-US" dirty="0" smtClean="0"/>
            <a:t>まだまだ低い</a:t>
          </a:r>
          <a:endParaRPr kumimoji="1" lang="ja-JP" altLang="en-US" dirty="0"/>
        </a:p>
      </dgm:t>
    </dgm:pt>
    <dgm:pt modelId="{126A0815-630A-4DAC-8892-35B4A9EDD8DD}" type="parTrans" cxnId="{FB212CD9-16D2-4763-BF07-0A4AC9FFCC5C}">
      <dgm:prSet/>
      <dgm:spPr/>
      <dgm:t>
        <a:bodyPr/>
        <a:lstStyle/>
        <a:p>
          <a:endParaRPr kumimoji="1" lang="ja-JP" altLang="en-US"/>
        </a:p>
      </dgm:t>
    </dgm:pt>
    <dgm:pt modelId="{38F60264-C4B3-4458-8070-A8C905570CEC}" type="sibTrans" cxnId="{FB212CD9-16D2-4763-BF07-0A4AC9FFCC5C}">
      <dgm:prSet/>
      <dgm:spPr/>
      <dgm:t>
        <a:bodyPr/>
        <a:lstStyle/>
        <a:p>
          <a:endParaRPr kumimoji="1" lang="ja-JP" altLang="en-US"/>
        </a:p>
      </dgm:t>
    </dgm:pt>
    <dgm:pt modelId="{12CC5F7B-F697-4C1A-ACD4-3ABBAB96ADA6}">
      <dgm:prSet phldrT="[テキスト]" custT="1"/>
      <dgm:spPr/>
      <dgm:t>
        <a:bodyPr/>
        <a:lstStyle/>
        <a:p>
          <a:r>
            <a:rPr kumimoji="1" lang="ja-JP" altLang="en-US" sz="1800" dirty="0" smtClean="0"/>
            <a:t>日本の国内市場が</a:t>
          </a:r>
          <a:endParaRPr kumimoji="1" lang="en-US" altLang="ja-JP" sz="1800" dirty="0" smtClean="0"/>
        </a:p>
        <a:p>
          <a:r>
            <a:rPr kumimoji="1" lang="ja-JP" altLang="en-US" sz="1800" dirty="0" smtClean="0"/>
            <a:t>閉鎖的</a:t>
          </a:r>
          <a:endParaRPr kumimoji="1" lang="ja-JP" altLang="en-US" sz="1800" dirty="0"/>
        </a:p>
      </dgm:t>
    </dgm:pt>
    <dgm:pt modelId="{12889623-DCEB-4CB3-8060-7F3BD5B82BE3}" type="parTrans" cxnId="{0F37A27A-98B3-48FC-8FD2-FED584BE3DB3}">
      <dgm:prSet/>
      <dgm:spPr/>
      <dgm:t>
        <a:bodyPr/>
        <a:lstStyle/>
        <a:p>
          <a:endParaRPr kumimoji="1" lang="ja-JP" altLang="en-US"/>
        </a:p>
      </dgm:t>
    </dgm:pt>
    <dgm:pt modelId="{0A9F6086-DC2D-4488-9A47-E0F4B9A7A7C5}" type="sibTrans" cxnId="{0F37A27A-98B3-48FC-8FD2-FED584BE3DB3}">
      <dgm:prSet/>
      <dgm:spPr/>
      <dgm:t>
        <a:bodyPr/>
        <a:lstStyle/>
        <a:p>
          <a:endParaRPr kumimoji="1" lang="ja-JP" altLang="en-US"/>
        </a:p>
      </dgm:t>
    </dgm:pt>
    <dgm:pt modelId="{288F60D8-E3EF-4D8E-8B9C-C175DB2DC722}" type="pres">
      <dgm:prSet presAssocID="{64FA2FE6-8C6F-4ECF-BA4E-A05F0EE71BBE}" presName="cycle" presStyleCnt="0">
        <dgm:presLayoutVars>
          <dgm:chMax val="1"/>
          <dgm:dir/>
          <dgm:animLvl val="ctr"/>
          <dgm:resizeHandles val="exact"/>
        </dgm:presLayoutVars>
      </dgm:prSet>
      <dgm:spPr/>
      <dgm:t>
        <a:bodyPr/>
        <a:lstStyle/>
        <a:p>
          <a:endParaRPr kumimoji="1" lang="ja-JP" altLang="en-US"/>
        </a:p>
      </dgm:t>
    </dgm:pt>
    <dgm:pt modelId="{2D5F8E19-B54A-4A64-81BD-E7EFAE48D9A9}" type="pres">
      <dgm:prSet presAssocID="{E08F08BC-10D5-44BA-8940-BD7D42EE353D}" presName="centerShape" presStyleLbl="node0" presStyleIdx="0" presStyleCnt="1" custScaleX="256410"/>
      <dgm:spPr/>
      <dgm:t>
        <a:bodyPr/>
        <a:lstStyle/>
        <a:p>
          <a:endParaRPr kumimoji="1" lang="ja-JP" altLang="en-US"/>
        </a:p>
      </dgm:t>
    </dgm:pt>
    <dgm:pt modelId="{D551FAE1-7A0A-4D10-B27F-38A2454D0FF9}" type="pres">
      <dgm:prSet presAssocID="{126A0815-630A-4DAC-8892-35B4A9EDD8DD}" presName="parTrans" presStyleLbl="bgSibTrans2D1" presStyleIdx="0" presStyleCnt="2" custScaleX="148178"/>
      <dgm:spPr/>
      <dgm:t>
        <a:bodyPr/>
        <a:lstStyle/>
        <a:p>
          <a:endParaRPr kumimoji="1" lang="ja-JP" altLang="en-US"/>
        </a:p>
      </dgm:t>
    </dgm:pt>
    <dgm:pt modelId="{719C14F5-13EC-46C9-8B03-2FFF34568A01}" type="pres">
      <dgm:prSet presAssocID="{F69607AC-3B20-4E25-AA53-D40B73BAC9EE}" presName="node" presStyleLbl="node1" presStyleIdx="0" presStyleCnt="2" custScaleX="127097" custScaleY="87829">
        <dgm:presLayoutVars>
          <dgm:bulletEnabled val="1"/>
        </dgm:presLayoutVars>
      </dgm:prSet>
      <dgm:spPr/>
      <dgm:t>
        <a:bodyPr/>
        <a:lstStyle/>
        <a:p>
          <a:endParaRPr kumimoji="1" lang="ja-JP" altLang="en-US"/>
        </a:p>
      </dgm:t>
    </dgm:pt>
    <dgm:pt modelId="{6D04D08E-6F0A-41D0-9913-269D51E908B8}" type="pres">
      <dgm:prSet presAssocID="{12889623-DCEB-4CB3-8060-7F3BD5B82BE3}" presName="parTrans" presStyleLbl="bgSibTrans2D1" presStyleIdx="1" presStyleCnt="2" custScaleX="140506"/>
      <dgm:spPr/>
      <dgm:t>
        <a:bodyPr/>
        <a:lstStyle/>
        <a:p>
          <a:endParaRPr kumimoji="1" lang="ja-JP" altLang="en-US"/>
        </a:p>
      </dgm:t>
    </dgm:pt>
    <dgm:pt modelId="{2B54419D-EDBB-42CD-B937-3651F7382F20}" type="pres">
      <dgm:prSet presAssocID="{12CC5F7B-F697-4C1A-ACD4-3ABBAB96ADA6}" presName="node" presStyleLbl="node1" presStyleIdx="1" presStyleCnt="2" custScaleX="120915" custScaleY="94849">
        <dgm:presLayoutVars>
          <dgm:bulletEnabled val="1"/>
        </dgm:presLayoutVars>
      </dgm:prSet>
      <dgm:spPr/>
      <dgm:t>
        <a:bodyPr/>
        <a:lstStyle/>
        <a:p>
          <a:endParaRPr kumimoji="1" lang="ja-JP" altLang="en-US"/>
        </a:p>
      </dgm:t>
    </dgm:pt>
  </dgm:ptLst>
  <dgm:cxnLst>
    <dgm:cxn modelId="{45EE397D-5806-4DD1-8B6F-70F6EA816A3F}" type="presOf" srcId="{E08F08BC-10D5-44BA-8940-BD7D42EE353D}" destId="{2D5F8E19-B54A-4A64-81BD-E7EFAE48D9A9}" srcOrd="0" destOrd="0" presId="urn:microsoft.com/office/officeart/2005/8/layout/radial4"/>
    <dgm:cxn modelId="{5151160A-D20B-4CF6-8C31-8944CD718E93}" type="presOf" srcId="{F69607AC-3B20-4E25-AA53-D40B73BAC9EE}" destId="{719C14F5-13EC-46C9-8B03-2FFF34568A01}" srcOrd="0" destOrd="0" presId="urn:microsoft.com/office/officeart/2005/8/layout/radial4"/>
    <dgm:cxn modelId="{36C0F064-119C-4EF9-8A59-62702E8C1D49}" type="presOf" srcId="{64FA2FE6-8C6F-4ECF-BA4E-A05F0EE71BBE}" destId="{288F60D8-E3EF-4D8E-8B9C-C175DB2DC722}" srcOrd="0" destOrd="0" presId="urn:microsoft.com/office/officeart/2005/8/layout/radial4"/>
    <dgm:cxn modelId="{FB34A4CF-0C24-4AB2-92F8-E650CD831814}" type="presOf" srcId="{126A0815-630A-4DAC-8892-35B4A9EDD8DD}" destId="{D551FAE1-7A0A-4D10-B27F-38A2454D0FF9}" srcOrd="0" destOrd="0" presId="urn:microsoft.com/office/officeart/2005/8/layout/radial4"/>
    <dgm:cxn modelId="{0F37A27A-98B3-48FC-8FD2-FED584BE3DB3}" srcId="{E08F08BC-10D5-44BA-8940-BD7D42EE353D}" destId="{12CC5F7B-F697-4C1A-ACD4-3ABBAB96ADA6}" srcOrd="1" destOrd="0" parTransId="{12889623-DCEB-4CB3-8060-7F3BD5B82BE3}" sibTransId="{0A9F6086-DC2D-4488-9A47-E0F4B9A7A7C5}"/>
    <dgm:cxn modelId="{99344A48-BD36-428B-9BE1-D3088FF37D81}" type="presOf" srcId="{12CC5F7B-F697-4C1A-ACD4-3ABBAB96ADA6}" destId="{2B54419D-EDBB-42CD-B937-3651F7382F20}" srcOrd="0" destOrd="0" presId="urn:microsoft.com/office/officeart/2005/8/layout/radial4"/>
    <dgm:cxn modelId="{FB212CD9-16D2-4763-BF07-0A4AC9FFCC5C}" srcId="{E08F08BC-10D5-44BA-8940-BD7D42EE353D}" destId="{F69607AC-3B20-4E25-AA53-D40B73BAC9EE}" srcOrd="0" destOrd="0" parTransId="{126A0815-630A-4DAC-8892-35B4A9EDD8DD}" sibTransId="{38F60264-C4B3-4458-8070-A8C905570CEC}"/>
    <dgm:cxn modelId="{9EE7F336-A9AA-4111-9152-473ACD19B68D}" type="presOf" srcId="{12889623-DCEB-4CB3-8060-7F3BD5B82BE3}" destId="{6D04D08E-6F0A-41D0-9913-269D51E908B8}" srcOrd="0" destOrd="0" presId="urn:microsoft.com/office/officeart/2005/8/layout/radial4"/>
    <dgm:cxn modelId="{71B381AB-9B24-4C9E-B2D1-F8716BCC7462}" srcId="{64FA2FE6-8C6F-4ECF-BA4E-A05F0EE71BBE}" destId="{E08F08BC-10D5-44BA-8940-BD7D42EE353D}" srcOrd="0" destOrd="0" parTransId="{11A71ADB-654B-416B-9BC5-FB59E5DBC9D3}" sibTransId="{74912C00-52A2-422F-935B-89EF6B4FC228}"/>
    <dgm:cxn modelId="{53C779BD-AEB1-4AA0-A2C1-0A731C835D2D}" type="presParOf" srcId="{288F60D8-E3EF-4D8E-8B9C-C175DB2DC722}" destId="{2D5F8E19-B54A-4A64-81BD-E7EFAE48D9A9}" srcOrd="0" destOrd="0" presId="urn:microsoft.com/office/officeart/2005/8/layout/radial4"/>
    <dgm:cxn modelId="{E02FC263-DC3A-4BBE-B6C7-149DF84CA47C}" type="presParOf" srcId="{288F60D8-E3EF-4D8E-8B9C-C175DB2DC722}" destId="{D551FAE1-7A0A-4D10-B27F-38A2454D0FF9}" srcOrd="1" destOrd="0" presId="urn:microsoft.com/office/officeart/2005/8/layout/radial4"/>
    <dgm:cxn modelId="{3D0DE39F-496F-47D2-A289-E50F25046063}" type="presParOf" srcId="{288F60D8-E3EF-4D8E-8B9C-C175DB2DC722}" destId="{719C14F5-13EC-46C9-8B03-2FFF34568A01}" srcOrd="2" destOrd="0" presId="urn:microsoft.com/office/officeart/2005/8/layout/radial4"/>
    <dgm:cxn modelId="{A12878FB-485E-402C-8A27-D40AF92F5ECB}" type="presParOf" srcId="{288F60D8-E3EF-4D8E-8B9C-C175DB2DC722}" destId="{6D04D08E-6F0A-41D0-9913-269D51E908B8}" srcOrd="3" destOrd="0" presId="urn:microsoft.com/office/officeart/2005/8/layout/radial4"/>
    <dgm:cxn modelId="{6C0ABBA1-9B8B-4349-9F57-F1F3010D3E38}" type="presParOf" srcId="{288F60D8-E3EF-4D8E-8B9C-C175DB2DC722}" destId="{2B54419D-EDBB-42CD-B937-3651F7382F20}"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5F8E19-B54A-4A64-81BD-E7EFAE48D9A9}">
      <dsp:nvSpPr>
        <dsp:cNvPr id="0" name=""/>
        <dsp:cNvSpPr/>
      </dsp:nvSpPr>
      <dsp:spPr>
        <a:xfrm>
          <a:off x="1034090" y="1236325"/>
          <a:ext cx="4536499" cy="1769236"/>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kumimoji="1" lang="ja-JP" altLang="en-US" sz="2700" kern="1200" dirty="0" smtClean="0"/>
            <a:t>このままでは日本は諸外国に遅れをとってしまう！</a:t>
          </a:r>
          <a:endParaRPr kumimoji="1" lang="ja-JP" altLang="en-US" sz="2700" kern="1200" dirty="0"/>
        </a:p>
      </dsp:txBody>
      <dsp:txXfrm>
        <a:off x="1034090" y="1236325"/>
        <a:ext cx="4536499" cy="1769236"/>
      </dsp:txXfrm>
    </dsp:sp>
    <dsp:sp modelId="{D551FAE1-7A0A-4D10-B27F-38A2454D0FF9}">
      <dsp:nvSpPr>
        <dsp:cNvPr id="0" name=""/>
        <dsp:cNvSpPr/>
      </dsp:nvSpPr>
      <dsp:spPr>
        <a:xfrm rot="12900000">
          <a:off x="833282" y="731147"/>
          <a:ext cx="1688565" cy="504232"/>
        </a:xfrm>
        <a:prstGeom prst="leftArrow">
          <a:avLst>
            <a:gd name="adj1" fmla="val 60000"/>
            <a:gd name="adj2" fmla="val 5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19C14F5-13EC-46C9-8B03-2FFF34568A01}">
      <dsp:nvSpPr>
        <dsp:cNvPr id="0" name=""/>
        <dsp:cNvSpPr/>
      </dsp:nvSpPr>
      <dsp:spPr>
        <a:xfrm>
          <a:off x="142724" y="65970"/>
          <a:ext cx="2136214" cy="1180966"/>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kumimoji="1" lang="ja-JP" altLang="en-US" sz="2500" kern="1200" dirty="0" smtClean="0"/>
            <a:t>自由度が</a:t>
          </a:r>
          <a:endParaRPr kumimoji="1" lang="en-US" altLang="ja-JP" sz="2500" kern="1200" dirty="0" smtClean="0"/>
        </a:p>
        <a:p>
          <a:pPr lvl="0" algn="ctr" defTabSz="1111250">
            <a:lnSpc>
              <a:spcPct val="90000"/>
            </a:lnSpc>
            <a:spcBef>
              <a:spcPct val="0"/>
            </a:spcBef>
            <a:spcAft>
              <a:spcPct val="35000"/>
            </a:spcAft>
          </a:pPr>
          <a:r>
            <a:rPr kumimoji="1" lang="ja-JP" altLang="en-US" sz="2500" kern="1200" dirty="0" smtClean="0"/>
            <a:t>まだまだ低い</a:t>
          </a:r>
          <a:endParaRPr kumimoji="1" lang="ja-JP" altLang="en-US" sz="2500" kern="1200" dirty="0"/>
        </a:p>
      </dsp:txBody>
      <dsp:txXfrm>
        <a:off x="142724" y="65970"/>
        <a:ext cx="2136214" cy="1180966"/>
      </dsp:txXfrm>
    </dsp:sp>
    <dsp:sp modelId="{6D04D08E-6F0A-41D0-9913-269D51E908B8}">
      <dsp:nvSpPr>
        <dsp:cNvPr id="0" name=""/>
        <dsp:cNvSpPr/>
      </dsp:nvSpPr>
      <dsp:spPr>
        <a:xfrm rot="19500000">
          <a:off x="4126545" y="731147"/>
          <a:ext cx="1601139" cy="504232"/>
        </a:xfrm>
        <a:prstGeom prst="leftArrow">
          <a:avLst>
            <a:gd name="adj1" fmla="val 60000"/>
            <a:gd name="adj2" fmla="val 50000"/>
          </a:avLst>
        </a:prstGeom>
        <a:gradFill rotWithShape="0">
          <a:gsLst>
            <a:gs pos="0">
              <a:schemeClr val="accent5">
                <a:hueOff val="367807"/>
                <a:satOff val="0"/>
                <a:lumOff val="-10393"/>
                <a:alphaOff val="0"/>
                <a:tint val="74000"/>
              </a:schemeClr>
            </a:gs>
            <a:gs pos="49000">
              <a:schemeClr val="accent5">
                <a:hueOff val="367807"/>
                <a:satOff val="0"/>
                <a:lumOff val="-10393"/>
                <a:alphaOff val="0"/>
                <a:tint val="96000"/>
                <a:shade val="84000"/>
                <a:satMod val="110000"/>
              </a:schemeClr>
            </a:gs>
            <a:gs pos="49100">
              <a:schemeClr val="accent5">
                <a:hueOff val="367807"/>
                <a:satOff val="0"/>
                <a:lumOff val="-10393"/>
                <a:alphaOff val="0"/>
                <a:shade val="55000"/>
                <a:satMod val="150000"/>
              </a:schemeClr>
            </a:gs>
            <a:gs pos="92000">
              <a:schemeClr val="accent5">
                <a:hueOff val="367807"/>
                <a:satOff val="0"/>
                <a:lumOff val="-10393"/>
                <a:alphaOff val="0"/>
                <a:tint val="98000"/>
                <a:shade val="90000"/>
                <a:satMod val="128000"/>
              </a:schemeClr>
            </a:gs>
            <a:gs pos="100000">
              <a:schemeClr val="accent5">
                <a:hueOff val="367807"/>
                <a:satOff val="0"/>
                <a:lumOff val="-10393"/>
                <a:alphaOff val="0"/>
                <a:tint val="90000"/>
                <a:shade val="97000"/>
                <a:satMod val="128000"/>
              </a:schemeClr>
            </a:gs>
          </a:gsLst>
          <a:lin ang="5400000" scaled="1"/>
        </a:gradFill>
        <a:ln>
          <a:noFill/>
        </a:ln>
        <a:effectLst>
          <a:outerShdw blurRad="39000" dist="25400" dir="5400000" rotWithShape="0">
            <a:schemeClr val="accent5">
              <a:hueOff val="367807"/>
              <a:satOff val="0"/>
              <a:lumOff val="-10393"/>
              <a:alphaOff val="0"/>
              <a:shade val="33000"/>
              <a:alpha val="83000"/>
            </a:scheme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54419D-EDBB-42CD-B937-3651F7382F20}">
      <dsp:nvSpPr>
        <dsp:cNvPr id="0" name=""/>
        <dsp:cNvSpPr/>
      </dsp:nvSpPr>
      <dsp:spPr>
        <a:xfrm>
          <a:off x="4377694" y="18774"/>
          <a:ext cx="2032308" cy="1275358"/>
        </a:xfrm>
        <a:prstGeom prst="roundRect">
          <a:avLst>
            <a:gd name="adj" fmla="val 10000"/>
          </a:avLst>
        </a:prstGeom>
        <a:gradFill rotWithShape="0">
          <a:gsLst>
            <a:gs pos="0">
              <a:schemeClr val="accent5">
                <a:hueOff val="367807"/>
                <a:satOff val="0"/>
                <a:lumOff val="-10393"/>
                <a:alphaOff val="0"/>
                <a:tint val="74000"/>
              </a:schemeClr>
            </a:gs>
            <a:gs pos="49000">
              <a:schemeClr val="accent5">
                <a:hueOff val="367807"/>
                <a:satOff val="0"/>
                <a:lumOff val="-10393"/>
                <a:alphaOff val="0"/>
                <a:tint val="96000"/>
                <a:shade val="84000"/>
                <a:satMod val="110000"/>
              </a:schemeClr>
            </a:gs>
            <a:gs pos="49100">
              <a:schemeClr val="accent5">
                <a:hueOff val="367807"/>
                <a:satOff val="0"/>
                <a:lumOff val="-10393"/>
                <a:alphaOff val="0"/>
                <a:shade val="55000"/>
                <a:satMod val="150000"/>
              </a:schemeClr>
            </a:gs>
            <a:gs pos="92000">
              <a:schemeClr val="accent5">
                <a:hueOff val="367807"/>
                <a:satOff val="0"/>
                <a:lumOff val="-10393"/>
                <a:alphaOff val="0"/>
                <a:tint val="98000"/>
                <a:shade val="90000"/>
                <a:satMod val="128000"/>
              </a:schemeClr>
            </a:gs>
            <a:gs pos="100000">
              <a:schemeClr val="accent5">
                <a:hueOff val="367807"/>
                <a:satOff val="0"/>
                <a:lumOff val="-10393"/>
                <a:alphaOff val="0"/>
                <a:tint val="90000"/>
                <a:shade val="97000"/>
                <a:satMod val="128000"/>
              </a:schemeClr>
            </a:gs>
          </a:gsLst>
          <a:lin ang="5400000" scaled="1"/>
        </a:gradFill>
        <a:ln>
          <a:noFill/>
        </a:ln>
        <a:effectLst>
          <a:outerShdw blurRad="39000" dist="25400" dir="5400000" rotWithShape="0">
            <a:schemeClr val="accent5">
              <a:hueOff val="367807"/>
              <a:satOff val="0"/>
              <a:lumOff val="-10393"/>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kumimoji="1" lang="ja-JP" altLang="en-US" sz="1800" kern="1200" dirty="0" smtClean="0"/>
            <a:t>日本の国内市場が</a:t>
          </a:r>
          <a:endParaRPr kumimoji="1" lang="en-US" altLang="ja-JP" sz="1800" kern="1200" dirty="0" smtClean="0"/>
        </a:p>
        <a:p>
          <a:pPr lvl="0" algn="ctr" defTabSz="800100">
            <a:lnSpc>
              <a:spcPct val="90000"/>
            </a:lnSpc>
            <a:spcBef>
              <a:spcPct val="0"/>
            </a:spcBef>
            <a:spcAft>
              <a:spcPct val="35000"/>
            </a:spcAft>
          </a:pPr>
          <a:r>
            <a:rPr kumimoji="1" lang="ja-JP" altLang="en-US" sz="1800" kern="1200" dirty="0" smtClean="0"/>
            <a:t>閉鎖的</a:t>
          </a:r>
          <a:endParaRPr kumimoji="1" lang="ja-JP" altLang="en-US" sz="1800" kern="1200" dirty="0"/>
        </a:p>
      </dsp:txBody>
      <dsp:txXfrm>
        <a:off x="4377694" y="18774"/>
        <a:ext cx="2032308" cy="127535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74E43-0156-4860-85F2-BE59AAC089F0}" type="datetimeFigureOut">
              <a:rPr kumimoji="1" lang="ja-JP" altLang="en-US" smtClean="0"/>
              <a:pPr/>
              <a:t>2011/11/24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2B4C2-8FEB-4279-AD11-130C4294E435}" type="slidenum">
              <a:rPr kumimoji="1" lang="ja-JP" altLang="en-US" smtClean="0"/>
              <a:pPr/>
              <a:t>&lt;#&gt;</a:t>
            </a:fld>
            <a:endParaRPr kumimoji="1" lang="ja-JP" altLang="en-US"/>
          </a:p>
        </p:txBody>
      </p:sp>
    </p:spTree>
    <p:extLst>
      <p:ext uri="{BB962C8B-B14F-4D97-AF65-F5344CB8AC3E}">
        <p14:creationId xmlns="" xmlns:p14="http://schemas.microsoft.com/office/powerpoint/2010/main" val="6048596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今回はこのような席で発表するような機会を設けていただきましてありがとうございます。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80</a:t>
            </a:r>
            <a:r>
              <a:rPr kumimoji="1" lang="ja-JP" altLang="en-US" dirty="0" smtClean="0"/>
              <a:t>年代　</a:t>
            </a:r>
            <a:r>
              <a:rPr kumimoji="1" lang="en-US" altLang="ja-JP" dirty="0" smtClean="0"/>
              <a:t>β=0.5</a:t>
            </a:r>
          </a:p>
          <a:p>
            <a:r>
              <a:rPr kumimoji="1" lang="en-US" altLang="ja-JP" dirty="0" smtClean="0"/>
              <a:t>90</a:t>
            </a:r>
            <a:r>
              <a:rPr kumimoji="1" lang="ja-JP" altLang="en-US" dirty="0" smtClean="0"/>
              <a:t>年代　前半</a:t>
            </a:r>
            <a:r>
              <a:rPr kumimoji="1" lang="en-US" altLang="ja-JP" dirty="0" smtClean="0"/>
              <a:t>β</a:t>
            </a:r>
            <a:r>
              <a:rPr kumimoji="1" lang="ja-JP" altLang="en-US" dirty="0" smtClean="0"/>
              <a:t>＝</a:t>
            </a:r>
            <a:r>
              <a:rPr kumimoji="1" lang="en-US" altLang="ja-JP" dirty="0" smtClean="0"/>
              <a:t>0.4</a:t>
            </a:r>
            <a:r>
              <a:rPr kumimoji="1" lang="ja-JP" altLang="en-US" dirty="0" smtClean="0"/>
              <a:t>　</a:t>
            </a:r>
            <a:r>
              <a:rPr kumimoji="1" lang="en-US" altLang="ja-JP" dirty="0" smtClean="0"/>
              <a:t>α</a:t>
            </a:r>
            <a:r>
              <a:rPr kumimoji="1" lang="ja-JP" altLang="en-US" dirty="0" smtClean="0"/>
              <a:t>＝</a:t>
            </a:r>
            <a:r>
              <a:rPr kumimoji="1" lang="en-US" altLang="ja-JP" dirty="0" smtClean="0"/>
              <a:t>0.1</a:t>
            </a:r>
          </a:p>
          <a:p>
            <a:r>
              <a:rPr kumimoji="1" lang="ja-JP" altLang="en-US" dirty="0" smtClean="0"/>
              <a:t>（）内はＴ値が低い→有意ではない</a:t>
            </a:r>
            <a:endParaRPr kumimoji="1" lang="en-US" altLang="ja-JP" dirty="0" smtClean="0"/>
          </a:p>
          <a:p>
            <a:r>
              <a:rPr kumimoji="1" lang="ja-JP" altLang="en-US" dirty="0" smtClean="0"/>
              <a:t>推定結果が有意かどうかも調べておく</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24</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80</a:t>
            </a:r>
            <a:r>
              <a:rPr kumimoji="1" lang="ja-JP" altLang="en-US" dirty="0" smtClean="0"/>
              <a:t>年代変化なし</a:t>
            </a:r>
            <a:endParaRPr kumimoji="1" lang="en-US" altLang="ja-JP" dirty="0" smtClean="0"/>
          </a:p>
          <a:p>
            <a:r>
              <a:rPr kumimoji="1" lang="en-US" altLang="ja-JP" dirty="0" smtClean="0"/>
              <a:t>90</a:t>
            </a:r>
            <a:r>
              <a:rPr kumimoji="1" lang="ja-JP" altLang="en-US" dirty="0" smtClean="0"/>
              <a:t>年代後半急激傾き緩やか</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25</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2000</a:t>
            </a:r>
            <a:r>
              <a:rPr kumimoji="1" lang="ja-JP" altLang="en-US" dirty="0" smtClean="0"/>
              <a:t>年代ほとんど水平</a:t>
            </a:r>
            <a:endParaRPr kumimoji="1" lang="en-US" altLang="ja-JP" dirty="0" smtClean="0"/>
          </a:p>
          <a:p>
            <a:r>
              <a:rPr kumimoji="1" lang="ja-JP" altLang="en-US" dirty="0" smtClean="0"/>
              <a:t>後半少し盛り返し</a:t>
            </a:r>
            <a:endParaRPr kumimoji="1" lang="en-US" altLang="ja-JP" dirty="0" smtClean="0"/>
          </a:p>
          <a:p>
            <a:endParaRPr kumimoji="1" lang="en-US" altLang="ja-JP" dirty="0" smtClean="0"/>
          </a:p>
          <a:p>
            <a:r>
              <a:rPr kumimoji="1" lang="en-US" altLang="ja-JP" dirty="0" smtClean="0"/>
              <a:t>1980-2009</a:t>
            </a:r>
            <a:r>
              <a:rPr kumimoji="1" lang="ja-JP" altLang="en-US" dirty="0" smtClean="0"/>
              <a:t>年のデータは？→有意ではなかったため割愛</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26</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ほぼ</a:t>
            </a:r>
            <a:r>
              <a:rPr kumimoji="1" lang="en-US" altLang="ja-JP" dirty="0" smtClean="0"/>
              <a:t>1</a:t>
            </a:r>
            <a:r>
              <a:rPr kumimoji="1" lang="ja-JP" altLang="en-US" dirty="0" smtClean="0"/>
              <a:t>に近い値</a:t>
            </a:r>
            <a:endParaRPr kumimoji="1" lang="en-US" altLang="ja-JP" dirty="0" smtClean="0"/>
          </a:p>
          <a:p>
            <a:r>
              <a:rPr kumimoji="1" lang="en-US" altLang="ja-JP" dirty="0" smtClean="0"/>
              <a:t>OECD</a:t>
            </a:r>
            <a:r>
              <a:rPr kumimoji="1" lang="ja-JP" altLang="en-US" dirty="0" smtClean="0"/>
              <a:t>の結果とは大きく異なる</a:t>
            </a:r>
            <a:endParaRPr kumimoji="1" lang="en-US" altLang="ja-JP" dirty="0" smtClean="0"/>
          </a:p>
          <a:p>
            <a:r>
              <a:rPr kumimoji="1" lang="ja-JP" altLang="en-US" dirty="0" smtClean="0"/>
              <a:t>相関係数も国際間のデータよりも</a:t>
            </a:r>
            <a:r>
              <a:rPr kumimoji="1" lang="en-US" altLang="ja-JP" dirty="0" smtClean="0"/>
              <a:t>1</a:t>
            </a:r>
            <a:r>
              <a:rPr kumimoji="1" lang="ja-JP" altLang="en-US" dirty="0" smtClean="0"/>
              <a:t>に近い</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27</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DW</a:t>
            </a:r>
            <a:r>
              <a:rPr kumimoji="1" lang="ja-JP" altLang="en-US" dirty="0" smtClean="0"/>
              <a:t>比</a:t>
            </a:r>
            <a:r>
              <a:rPr kumimoji="1" lang="en-US" altLang="ja-JP" dirty="0" smtClean="0"/>
              <a:t>OLS</a:t>
            </a:r>
            <a:r>
              <a:rPr kumimoji="1" lang="ja-JP" altLang="en-US" dirty="0" smtClean="0"/>
              <a:t>は正の相関</a:t>
            </a:r>
            <a:endParaRPr kumimoji="1" lang="en-US" altLang="ja-JP" dirty="0" smtClean="0"/>
          </a:p>
          <a:p>
            <a:r>
              <a:rPr kumimoji="1" lang="ja-JP" altLang="en-US" dirty="0" smtClean="0"/>
              <a:t>以前のスライドの内容はあくまでも見せかけの相関となっている</a:t>
            </a:r>
            <a:endParaRPr kumimoji="1" lang="en-US" altLang="ja-JP" dirty="0" smtClean="0"/>
          </a:p>
          <a:p>
            <a:r>
              <a:rPr kumimoji="1" lang="ja-JP" altLang="en-US" dirty="0" smtClean="0"/>
              <a:t>係数</a:t>
            </a:r>
            <a:r>
              <a:rPr kumimoji="1" lang="en-US" altLang="ja-JP" dirty="0" smtClean="0"/>
              <a:t>β1</a:t>
            </a:r>
            <a:r>
              <a:rPr kumimoji="1" lang="ja-JP" altLang="en-US" dirty="0" smtClean="0"/>
              <a:t>に近い</a:t>
            </a:r>
            <a:endParaRPr kumimoji="1" lang="en-US" altLang="ja-JP" dirty="0" smtClean="0"/>
          </a:p>
          <a:p>
            <a:r>
              <a:rPr kumimoji="1" lang="ja-JP" altLang="en-US" dirty="0" smtClean="0"/>
              <a:t>除去しても</a:t>
            </a:r>
            <a:r>
              <a:rPr kumimoji="1" lang="en-US" altLang="ja-JP" dirty="0" smtClean="0"/>
              <a:t>OK</a:t>
            </a:r>
          </a:p>
          <a:p>
            <a:r>
              <a:rPr lang="ja-JP" altLang="en-US" dirty="0" smtClean="0"/>
              <a:t>系列相関が存在する場合，標準誤差を過小評価することで，回帰係数の検定で本来有意でない結果までも有意とする結果</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28</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29</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係数＝</a:t>
            </a:r>
            <a:r>
              <a:rPr kumimoji="1" lang="en-US" altLang="ja-JP" dirty="0" smtClean="0"/>
              <a:t>β</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31</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ホリオカさんのときは</a:t>
            </a:r>
            <a:r>
              <a:rPr kumimoji="1" lang="en-US" altLang="ja-JP" dirty="0" smtClean="0"/>
              <a:t>1980</a:t>
            </a:r>
            <a:r>
              <a:rPr kumimoji="1" lang="ja-JP" altLang="en-US" dirty="0" smtClean="0"/>
              <a:t>年代だったが、今回のデータはそれ以降を使っているため、</a:t>
            </a:r>
            <a:r>
              <a:rPr kumimoji="1" lang="en-US" altLang="ja-JP" dirty="0" smtClean="0"/>
              <a:t>EU</a:t>
            </a:r>
            <a:r>
              <a:rPr kumimoji="1" lang="ja-JP" altLang="en-US" dirty="0" smtClean="0"/>
              <a:t>ができてより市場が活発化した。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成長するためには貯蓄率を上げる必要があるのでは？</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32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貯蓄保険利回り、最低水準、１０月契約分、大手４生保０．９４％に。　日本経済新聞　</a:t>
            </a:r>
            <a:r>
              <a:rPr lang="en-US" altLang="ja-JP" dirty="0" smtClean="0"/>
              <a:t>2011.11.17</a:t>
            </a:r>
          </a:p>
          <a:p>
            <a:r>
              <a:rPr kumimoji="1" lang="ja-JP" altLang="en-US" dirty="0" smtClean="0"/>
              <a:t>長引く貿易収支の悪化、国内貯蓄は年間</a:t>
            </a:r>
            <a:r>
              <a:rPr kumimoji="1" lang="en-US" altLang="ja-JP" dirty="0" smtClean="0"/>
              <a:t>10</a:t>
            </a:r>
            <a:r>
              <a:rPr kumimoji="1" lang="ja-JP" altLang="en-US" dirty="0" smtClean="0"/>
              <a:t>兆円減少も　ロイターニュース　</a:t>
            </a:r>
            <a:r>
              <a:rPr kumimoji="1" lang="en-US" altLang="ja-JP" dirty="0" smtClean="0"/>
              <a:t>2011.9.22</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・日本</a:t>
            </a:r>
            <a:r>
              <a:rPr lang="ja-JP" altLang="en-US" dirty="0" smtClean="0"/>
              <a:t>は９０年代前半は比較的高い水準であったが現在は約半分になっている</a:t>
            </a:r>
            <a:endParaRPr kumimoji="1" lang="en-US" altLang="ja-JP" dirty="0" smtClean="0"/>
          </a:p>
          <a:p>
            <a:r>
              <a:rPr kumimoji="1" lang="ja-JP" altLang="en-US" dirty="0" smtClean="0"/>
              <a:t>・欧州諸国はほかの地域に比べて貯蓄率は高い</a:t>
            </a:r>
            <a:endParaRPr kumimoji="1" lang="en-US" altLang="ja-JP" dirty="0" smtClean="0"/>
          </a:p>
          <a:p>
            <a:r>
              <a:rPr kumimoji="1" lang="ja-JP" altLang="en-US" dirty="0" smtClean="0"/>
              <a:t>・約２０年間の間に多くの国で貯蓄率は下がってきている。</a:t>
            </a:r>
            <a:endParaRPr kumimoji="1" lang="en-US" altLang="ja-JP" dirty="0" smtClean="0"/>
          </a:p>
          <a:p>
            <a:r>
              <a:rPr kumimoji="1" lang="ja-JP" altLang="en-US" dirty="0" smtClean="0"/>
              <a:t>→リーマンショックなど景気の状況に左右されやすい</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8</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11</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国際資本移動の自由度の計測の研究で大きな反響を得た研究のフェルドシュタインホリオカ</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18</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係数</a:t>
            </a:r>
            <a:r>
              <a:rPr kumimoji="1" lang="en-US" altLang="ja-JP" dirty="0" smtClean="0"/>
              <a:t>0.89</a:t>
            </a:r>
            <a:r>
              <a:rPr kumimoji="1" lang="ja-JP" altLang="en-US" dirty="0" smtClean="0"/>
              <a:t>　</a:t>
            </a:r>
            <a:r>
              <a:rPr kumimoji="1" lang="en-US" altLang="ja-JP" dirty="0" smtClean="0"/>
              <a:t>R2</a:t>
            </a:r>
            <a:r>
              <a:rPr kumimoji="1" lang="ja-JP" altLang="en-US" dirty="0" smtClean="0"/>
              <a:t>＝</a:t>
            </a:r>
            <a:r>
              <a:rPr kumimoji="1" lang="en-US" altLang="ja-JP" dirty="0" smtClean="0"/>
              <a:t>0.91</a:t>
            </a:r>
            <a:r>
              <a:rPr kumimoji="1" lang="ja-JP" altLang="en-US" dirty="0" smtClean="0"/>
              <a:t>収まりのいい数字</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19</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それ以降多くの研究者によって研究されてきた分野</a:t>
            </a:r>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20</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今回我々は推定式を用いて</a:t>
            </a:r>
            <a:endParaRPr kumimoji="1" lang="en-US" altLang="ja-JP" dirty="0" smtClean="0"/>
          </a:p>
          <a:p>
            <a:r>
              <a:rPr kumimoji="1" lang="en-US" altLang="ja-JP" dirty="0" smtClean="0"/>
              <a:t>I/Y</a:t>
            </a:r>
            <a:r>
              <a:rPr kumimoji="1" lang="ja-JP" altLang="en-US" dirty="0" smtClean="0"/>
              <a:t>＝投資率　</a:t>
            </a:r>
            <a:r>
              <a:rPr kumimoji="1" lang="en-US" altLang="ja-JP" dirty="0" smtClean="0"/>
              <a:t>α</a:t>
            </a:r>
            <a:r>
              <a:rPr kumimoji="1" lang="ja-JP" altLang="en-US" dirty="0" smtClean="0"/>
              <a:t>＝切片　</a:t>
            </a:r>
            <a:r>
              <a:rPr kumimoji="1" lang="en-US" altLang="ja-JP" dirty="0" smtClean="0"/>
              <a:t>β=</a:t>
            </a:r>
            <a:r>
              <a:rPr kumimoji="1" lang="ja-JP" altLang="en-US" dirty="0" smtClean="0"/>
              <a:t>傾き　</a:t>
            </a:r>
            <a:r>
              <a:rPr kumimoji="1" lang="en-US" altLang="ja-JP" dirty="0" smtClean="0"/>
              <a:t>S/Y=</a:t>
            </a:r>
            <a:r>
              <a:rPr kumimoji="1" lang="ja-JP" altLang="en-US" dirty="0" smtClean="0"/>
              <a:t>貯蓄率　</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β</a:t>
            </a:r>
            <a:r>
              <a:rPr kumimoji="1" lang="ja-JP" altLang="en-US" dirty="0" smtClean="0"/>
              <a:t>＝重要</a:t>
            </a:r>
            <a:endParaRPr kumimoji="1" lang="en-US" altLang="ja-JP" dirty="0" smtClean="0"/>
          </a:p>
          <a:p>
            <a:r>
              <a:rPr kumimoji="1" lang="en-US" altLang="ja-JP" dirty="0" smtClean="0"/>
              <a:t>R2</a:t>
            </a:r>
            <a:r>
              <a:rPr kumimoji="1" lang="ja-JP" altLang="en-US" dirty="0" smtClean="0"/>
              <a:t>＝相関係数　</a:t>
            </a:r>
            <a:r>
              <a:rPr kumimoji="1" lang="en-US" altLang="ja-JP" dirty="0" smtClean="0"/>
              <a:t>1</a:t>
            </a:r>
            <a:r>
              <a:rPr kumimoji="1" lang="ja-JP" altLang="en-US" dirty="0" smtClean="0"/>
              <a:t>に近ければ</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A22B4C2-8FEB-4279-AD11-130C4294E435}" type="slidenum">
              <a:rPr kumimoji="1" lang="ja-JP" altLang="en-US" smtClean="0"/>
              <a:pPr/>
              <a:t>23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正方形/長方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コネクタ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タイトル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ja-JP" altLang="en-US" smtClean="0"/>
              <a:t>マスタ タイトルの書式設定</a:t>
            </a:r>
            <a:endParaRPr kumimoji="0" lang="en-US"/>
          </a:p>
        </p:txBody>
      </p:sp>
      <p:sp>
        <p:nvSpPr>
          <p:cNvPr id="25" name="サブタイトル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31" name="日付プレースホル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A9563E4-73A5-4519-A987-D7962FF7B91C}" type="datetimeFigureOut">
              <a:rPr kumimoji="1" lang="ja-JP" altLang="en-US" smtClean="0"/>
              <a:pPr/>
              <a:t>2011/11/24</a:t>
            </a:fld>
            <a:endParaRPr kumimoji="1" lang="ja-JP" altLang="en-US"/>
          </a:p>
        </p:txBody>
      </p:sp>
      <p:sp>
        <p:nvSpPr>
          <p:cNvPr id="18" name="フッター プレースホル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1" lang="ja-JP" altLang="en-US"/>
          </a:p>
        </p:txBody>
      </p:sp>
      <p:sp>
        <p:nvSpPr>
          <p:cNvPr id="29" name="スライド番号プレースホルダ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AA9563E4-73A5-4519-A987-D7962FF7B91C}" type="datetimeFigureOut">
              <a:rPr kumimoji="1" lang="ja-JP" altLang="en-US" smtClean="0"/>
              <a:pPr/>
              <a:t>2011/11/24</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274955"/>
            <a:ext cx="1524000" cy="5851525"/>
          </a:xfrm>
        </p:spPr>
        <p:txBody>
          <a:bodyPr vert="eaVert" ancho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4242816" y="6557946"/>
            <a:ext cx="2002464" cy="226902"/>
          </a:xfrm>
        </p:spPr>
        <p:txBody>
          <a:bodyPr/>
          <a:lstStyle>
            <a:extLst/>
          </a:lstStyle>
          <a:p>
            <a:fld id="{AA9563E4-73A5-4519-A987-D7962FF7B91C}" type="datetimeFigureOut">
              <a:rPr kumimoji="1" lang="ja-JP" altLang="en-US" smtClean="0"/>
              <a:pPr/>
              <a:t>2011/11/24</a:t>
            </a:fld>
            <a:endParaRPr kumimoji="1" lang="ja-JP" altLang="en-US"/>
          </a:p>
        </p:txBody>
      </p:sp>
      <p:sp>
        <p:nvSpPr>
          <p:cNvPr id="5" name="フッター プレースホルダ 4"/>
          <p:cNvSpPr>
            <a:spLocks noGrp="1"/>
          </p:cNvSpPr>
          <p:nvPr>
            <p:ph type="ftr" sz="quarter" idx="11"/>
          </p:nvPr>
        </p:nvSpPr>
        <p:spPr>
          <a:xfrm>
            <a:off x="457200" y="6556248"/>
            <a:ext cx="3657600" cy="228600"/>
          </a:xfrm>
        </p:spPr>
        <p:txBody>
          <a:bodyPr/>
          <a:lstStyle>
            <a:extLst/>
          </a:lstStyle>
          <a:p>
            <a:endParaRPr kumimoji="1" lang="ja-JP" altLang="en-US"/>
          </a:p>
        </p:txBody>
      </p:sp>
      <p:sp>
        <p:nvSpPr>
          <p:cNvPr id="6" name="スライド番号プレースホルダ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AA9563E4-73A5-4519-A987-D7962FF7B91C}" type="datetimeFigureOut">
              <a:rPr kumimoji="1" lang="ja-JP" altLang="en-US" smtClean="0"/>
              <a:pPr/>
              <a:t>2011/11/24</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A9563E4-73A5-4519-A987-D7962FF7B91C}" type="datetimeFigureOut">
              <a:rPr kumimoji="1" lang="ja-JP" altLang="en-US" smtClean="0"/>
              <a:pPr/>
              <a:t>2011/11/24</a:t>
            </a:fld>
            <a:endParaRPr kumimoji="1" lang="ja-JP" altLang="en-US"/>
          </a:p>
        </p:txBody>
      </p:sp>
      <p:sp>
        <p:nvSpPr>
          <p:cNvPr id="5" name="フッター プレースホル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1" lang="ja-JP" altLang="en-US"/>
          </a:p>
        </p:txBody>
      </p:sp>
      <p:sp>
        <p:nvSpPr>
          <p:cNvPr id="6" name="スライド番号プレースホルダ 5"/>
          <p:cNvSpPr>
            <a:spLocks noGrp="1"/>
          </p:cNvSpPr>
          <p:nvPr>
            <p:ph type="sldNum" sz="quarter" idx="12"/>
          </p:nvPr>
        </p:nvSpPr>
        <p:spPr>
          <a:xfrm>
            <a:off x="6733952" y="6555112"/>
            <a:ext cx="588336" cy="228600"/>
          </a:xfrm>
        </p:spPr>
        <p:txBody>
          <a:bodyPr/>
          <a:lstStyle>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AA9563E4-73A5-4519-A987-D7962FF7B91C}" type="datetimeFigureOut">
              <a:rPr kumimoji="1" lang="ja-JP" altLang="en-US" smtClean="0"/>
              <a:pPr/>
              <a:t>2011/11/24</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nchor="b"/>
          <a:lstStyle>
            <a:lvl1pPr>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AA9563E4-73A5-4519-A987-D7962FF7B91C}" type="datetimeFigureOut">
              <a:rPr kumimoji="1" lang="ja-JP" altLang="en-US" smtClean="0"/>
              <a:pPr/>
              <a:t>2011/11/24</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AA9563E4-73A5-4519-A987-D7962FF7B91C}" type="datetimeFigureOut">
              <a:rPr kumimoji="1" lang="ja-JP" altLang="en-US" smtClean="0"/>
              <a:pPr/>
              <a:t>2011/11/24</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solidFill>
                  <a:schemeClr val="tx2"/>
                </a:solidFill>
              </a:defRPr>
            </a:lvl1pPr>
            <a:extLst/>
          </a:lstStyle>
          <a:p>
            <a:fld id="{AA9563E4-73A5-4519-A987-D7962FF7B91C}" type="datetimeFigureOut">
              <a:rPr kumimoji="1" lang="ja-JP" altLang="en-US" smtClean="0"/>
              <a:pPr/>
              <a:t>2011/11/24</a:t>
            </a:fld>
            <a:endParaRPr kumimoji="1" lang="ja-JP" altLang="en-US"/>
          </a:p>
        </p:txBody>
      </p:sp>
      <p:sp>
        <p:nvSpPr>
          <p:cNvPr id="3" name="フッター プレースホルダ 2"/>
          <p:cNvSpPr>
            <a:spLocks noGrp="1"/>
          </p:cNvSpPr>
          <p:nvPr>
            <p:ph type="ftr" sz="quarter" idx="11"/>
          </p:nvPr>
        </p:nvSpPr>
        <p:spPr/>
        <p:txBody>
          <a:bodyPr/>
          <a:lstStyle>
            <a:lvl1pPr>
              <a:defRPr>
                <a:solidFill>
                  <a:schemeClr val="tx2"/>
                </a:solidFill>
              </a:defRPr>
            </a:lvl1pPr>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AA9563E4-73A5-4519-A987-D7962FF7B91C}" type="datetimeFigureOut">
              <a:rPr kumimoji="1" lang="ja-JP" altLang="en-US" smtClean="0"/>
              <a:pPr/>
              <a:t>2011/11/24</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B36D5979-A34A-435C-B81D-850CBAD644F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正方形/長方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正方形/長方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タイトル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ja-JP" altLang="en-US" smtClean="0"/>
              <a:t>マスタ タイトルの書式設定</a:t>
            </a:r>
            <a:endParaRPr kumimoji="0" lang="en-US" dirty="0"/>
          </a:p>
        </p:txBody>
      </p:sp>
      <p:sp>
        <p:nvSpPr>
          <p:cNvPr id="4" name="テキスト プレースホル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ja-JP" altLang="en-US" smtClean="0"/>
              <a:t>マスタ テキストの書式設定</a:t>
            </a:r>
          </a:p>
        </p:txBody>
      </p:sp>
      <p:sp>
        <p:nvSpPr>
          <p:cNvPr id="5" name="日付プレースホルダ 4"/>
          <p:cNvSpPr>
            <a:spLocks noGrp="1"/>
          </p:cNvSpPr>
          <p:nvPr>
            <p:ph type="dt" sz="half" idx="10"/>
          </p:nvPr>
        </p:nvSpPr>
        <p:spPr/>
        <p:txBody>
          <a:bodyPr/>
          <a:lstStyle>
            <a:extLst/>
          </a:lstStyle>
          <a:p>
            <a:fld id="{AA9563E4-73A5-4519-A987-D7962FF7B91C}" type="datetimeFigureOut">
              <a:rPr kumimoji="1" lang="ja-JP" altLang="en-US" smtClean="0"/>
              <a:pPr/>
              <a:t>2011/11/24</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B36D5979-A34A-435C-B81D-850CBAD644F5}" type="slidenum">
              <a:rPr kumimoji="1" lang="ja-JP" altLang="en-US" smtClean="0"/>
              <a:pPr/>
              <a:t>&lt;#&gt;</a:t>
            </a:fld>
            <a:endParaRPr kumimoji="1" lang="ja-JP" altLang="en-US"/>
          </a:p>
        </p:txBody>
      </p:sp>
      <p:sp>
        <p:nvSpPr>
          <p:cNvPr id="10" name="図プレースホル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ja-JP" altLang="en-US"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タイトル プレースホル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ja-JP" altLang="en-US" smtClean="0"/>
              <a:t>マスタ タイトルの書式設定</a:t>
            </a:r>
            <a:endParaRPr kumimoji="0" lang="en-US"/>
          </a:p>
        </p:txBody>
      </p:sp>
      <p:sp>
        <p:nvSpPr>
          <p:cNvPr id="31" name="テキスト プレースホル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7" name="日付プレースホル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A9563E4-73A5-4519-A987-D7962FF7B91C}" type="datetimeFigureOut">
              <a:rPr kumimoji="1" lang="ja-JP" altLang="en-US" smtClean="0"/>
              <a:pPr/>
              <a:t>2011/11/24</a:t>
            </a:fld>
            <a:endParaRPr kumimoji="1" lang="ja-JP" altLang="en-US"/>
          </a:p>
        </p:txBody>
      </p:sp>
      <p:sp>
        <p:nvSpPr>
          <p:cNvPr id="4" name="フッター プレースホル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kumimoji="1" lang="ja-JP" altLang="en-US"/>
          </a:p>
        </p:txBody>
      </p:sp>
      <p:sp>
        <p:nvSpPr>
          <p:cNvPr id="16" name="スライド番号プレースホルダ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36D5979-A34A-435C-B81D-850CBAD644F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1"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1"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1"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1"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1"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1"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1"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1"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1"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1" sz="14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1600" y="1052736"/>
            <a:ext cx="8172400" cy="2348832"/>
          </a:xfrm>
        </p:spPr>
        <p:txBody>
          <a:bodyPr>
            <a:normAutofit/>
          </a:bodyPr>
          <a:lstStyle/>
          <a:p>
            <a:pPr algn="l"/>
            <a:r>
              <a:rPr kumimoji="1" lang="ja-JP" altLang="en-US" dirty="0" smtClean="0">
                <a:effectLst>
                  <a:outerShdw blurRad="38100" dist="38100" dir="2700000" algn="tl">
                    <a:srgbClr val="000000">
                      <a:alpha val="43137"/>
                    </a:srgbClr>
                  </a:outerShdw>
                </a:effectLst>
              </a:rPr>
              <a:t>貯蓄と支出について</a:t>
            </a:r>
            <a:r>
              <a:rPr kumimoji="1" lang="en-US" altLang="ja-JP" dirty="0" smtClean="0">
                <a:effectLst>
                  <a:outerShdw blurRad="38100" dist="38100" dir="2700000" algn="tl">
                    <a:srgbClr val="000000">
                      <a:alpha val="43137"/>
                    </a:srgbClr>
                  </a:outerShdw>
                </a:effectLst>
              </a:rPr>
              <a:t/>
            </a:r>
            <a:br>
              <a:rPr kumimoji="1" lang="en-US" altLang="ja-JP" dirty="0" smtClean="0">
                <a:effectLst>
                  <a:outerShdw blurRad="38100" dist="38100" dir="2700000" algn="tl">
                    <a:srgbClr val="000000">
                      <a:alpha val="43137"/>
                    </a:srgbClr>
                  </a:outerShdw>
                </a:effectLst>
              </a:rPr>
            </a:br>
            <a:r>
              <a:rPr lang="ja-JP" altLang="en-US" dirty="0" smtClean="0">
                <a:effectLst>
                  <a:outerShdw blurRad="38100" dist="38100" dir="2700000" algn="tl">
                    <a:srgbClr val="000000">
                      <a:alpha val="43137"/>
                    </a:srgbClr>
                  </a:outerShdw>
                </a:effectLst>
              </a:rPr>
              <a:t>～日本と外国のおサイフ事情～</a:t>
            </a:r>
            <a:endParaRPr kumimoji="1" lang="ja-JP" altLang="en-US" dirty="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p:txBody>
          <a:bodyPr/>
          <a:lstStyle/>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51720" y="548680"/>
            <a:ext cx="2232248" cy="646331"/>
          </a:xfrm>
          <a:prstGeom prst="rect">
            <a:avLst/>
          </a:prstGeom>
          <a:noFill/>
        </p:spPr>
        <p:txBody>
          <a:bodyPr wrap="square">
            <a:spAutoFit/>
          </a:bodyPr>
          <a:lstStyle/>
          <a:p>
            <a:pPr algn="ctr">
              <a:defRPr/>
            </a:pPr>
            <a:r>
              <a:rPr lang="ja-JP" alt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１</a:t>
            </a:r>
            <a:r>
              <a:rPr lang="en-US" altLang="ja-JP"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ja-JP" alt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４％</a:t>
            </a:r>
            <a:endParaRPr lang="ja-JP" alt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正方形/長方形 4"/>
          <p:cNvSpPr/>
          <p:nvPr/>
        </p:nvSpPr>
        <p:spPr>
          <a:xfrm>
            <a:off x="2051720" y="1124744"/>
            <a:ext cx="2376264" cy="646331"/>
          </a:xfrm>
          <a:prstGeom prst="rect">
            <a:avLst/>
          </a:prstGeom>
          <a:noFill/>
        </p:spPr>
        <p:txBody>
          <a:bodyPr wrap="square">
            <a:spAutoFit/>
          </a:bodyPr>
          <a:lstStyle/>
          <a:p>
            <a:pPr algn="ctr">
              <a:defRPr/>
            </a:pPr>
            <a:r>
              <a:rPr lang="ja-JP" alt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４</a:t>
            </a:r>
            <a:r>
              <a:rPr lang="en-US" altLang="ja-JP"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ja-JP" alt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１％</a:t>
            </a:r>
            <a:endParaRPr lang="ja-JP" alt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正方形/長方形 6"/>
          <p:cNvSpPr/>
          <p:nvPr/>
        </p:nvSpPr>
        <p:spPr>
          <a:xfrm>
            <a:off x="1979712" y="1772816"/>
            <a:ext cx="2376264" cy="64807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3600" b="1" u="sng" dirty="0" smtClean="0">
                <a:ln w="11430"/>
                <a:solidFill>
                  <a:srgbClr val="FF0000"/>
                </a:solidFill>
                <a:effectLst>
                  <a:outerShdw blurRad="50800" dist="39000" dir="5460000" algn="tl">
                    <a:srgbClr val="000000">
                      <a:alpha val="38000"/>
                    </a:srgbClr>
                  </a:outerShdw>
                </a:effectLst>
              </a:rPr>
              <a:t>５</a:t>
            </a:r>
            <a:r>
              <a:rPr lang="en-US" altLang="ja-JP" sz="3600" b="1" u="sng" dirty="0" smtClean="0">
                <a:ln w="11430"/>
                <a:solidFill>
                  <a:srgbClr val="FF0000"/>
                </a:solidFill>
                <a:effectLst>
                  <a:outerShdw blurRad="50800" dist="39000" dir="5460000" algn="tl">
                    <a:srgbClr val="000000">
                      <a:alpha val="38000"/>
                    </a:srgbClr>
                  </a:outerShdw>
                </a:effectLst>
              </a:rPr>
              <a:t>.</a:t>
            </a:r>
            <a:r>
              <a:rPr lang="ja-JP" altLang="en-US" sz="3600" b="1" u="sng" dirty="0" smtClean="0">
                <a:ln w="11430"/>
                <a:solidFill>
                  <a:srgbClr val="FF0000"/>
                </a:solidFill>
                <a:effectLst>
                  <a:outerShdw blurRad="50800" dist="39000" dir="5460000" algn="tl">
                    <a:srgbClr val="000000">
                      <a:alpha val="38000"/>
                    </a:srgbClr>
                  </a:outerShdw>
                </a:effectLst>
              </a:rPr>
              <a:t>０％</a:t>
            </a:r>
            <a:endParaRPr lang="ja-JP" altLang="en-US" sz="3600" b="1" u="sng" dirty="0">
              <a:ln w="11430"/>
              <a:solidFill>
                <a:srgbClr val="FF0000"/>
              </a:solidFill>
              <a:effectLst>
                <a:outerShdw blurRad="50800" dist="39000" dir="5460000" algn="tl">
                  <a:srgbClr val="000000">
                    <a:alpha val="38000"/>
                  </a:srgbClr>
                </a:outerShdw>
              </a:effectLst>
            </a:endParaRPr>
          </a:p>
        </p:txBody>
      </p:sp>
      <p:sp>
        <p:nvSpPr>
          <p:cNvPr id="8" name="横巻き 7"/>
          <p:cNvSpPr/>
          <p:nvPr/>
        </p:nvSpPr>
        <p:spPr>
          <a:xfrm>
            <a:off x="107504" y="2492896"/>
            <a:ext cx="8208912" cy="2880419"/>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ja-JP" altLang="en-US" sz="2000" dirty="0"/>
              <a:t>　米国における貯蓄率の低水準および、近年の０へと近づく貯蓄率の低下傾向は、クレジットカードや自動車ローン、住宅ローン（サブプライムローンなど）で借金してでも消費する家計行動によるものである。</a:t>
            </a:r>
            <a:endParaRPr lang="en-US" altLang="ja-JP" sz="2000" dirty="0"/>
          </a:p>
          <a:p>
            <a:pPr>
              <a:defRPr/>
            </a:pPr>
            <a:r>
              <a:rPr lang="ja-JP" altLang="en-US" sz="2000" dirty="0"/>
              <a:t>　</a:t>
            </a:r>
            <a:r>
              <a:rPr lang="en-US" altLang="ja-JP" sz="2000" dirty="0"/>
              <a:t>2008</a:t>
            </a:r>
            <a:r>
              <a:rPr lang="ja-JP" altLang="en-US" sz="2000" dirty="0"/>
              <a:t>年から急増しているのは、リーマンショック後の景気低迷の影響が大きいとされている。</a:t>
            </a:r>
            <a:endParaRPr lang="en-US" altLang="ja-JP" sz="2000" dirty="0"/>
          </a:p>
          <a:p>
            <a:pPr algn="ctr">
              <a:defRPr/>
            </a:pPr>
            <a:endParaRPr lang="ja-JP" altLang="en-US" sz="2000" dirty="0"/>
          </a:p>
        </p:txBody>
      </p:sp>
      <p:sp>
        <p:nvSpPr>
          <p:cNvPr id="9" name="右矢印 8"/>
          <p:cNvSpPr/>
          <p:nvPr/>
        </p:nvSpPr>
        <p:spPr>
          <a:xfrm>
            <a:off x="827584" y="5373216"/>
            <a:ext cx="1266825" cy="1079500"/>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0" name="角丸四角形 9"/>
          <p:cNvSpPr/>
          <p:nvPr/>
        </p:nvSpPr>
        <p:spPr>
          <a:xfrm>
            <a:off x="2483769" y="5229200"/>
            <a:ext cx="5472607" cy="1081087"/>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ja-JP" altLang="en-US" sz="2800" dirty="0"/>
              <a:t>経済の不安定＝貯蓄　増加！！</a:t>
            </a:r>
          </a:p>
        </p:txBody>
      </p:sp>
      <p:pic>
        <p:nvPicPr>
          <p:cNvPr id="11273" name="Picture 2" descr="C:\Documents and Settings\09ee082\My Documents\wallusa01-1280-1024.jpg"/>
          <p:cNvPicPr>
            <a:picLocks noChangeAspect="1" noChangeArrowheads="1"/>
          </p:cNvPicPr>
          <p:nvPr/>
        </p:nvPicPr>
        <p:blipFill>
          <a:blip r:embed="rId2" cstate="print"/>
          <a:srcRect t="8356" r="28" b="11898"/>
          <a:stretch>
            <a:fillRect/>
          </a:stretch>
        </p:blipFill>
        <p:spPr bwMode="auto">
          <a:xfrm>
            <a:off x="4283968" y="260648"/>
            <a:ext cx="3591759" cy="2088232"/>
          </a:xfrm>
          <a:prstGeom prst="rect">
            <a:avLst/>
          </a:prstGeom>
          <a:noFill/>
          <a:ln w="9525">
            <a:noFill/>
            <a:miter lim="800000"/>
            <a:headEnd/>
            <a:tailEnd/>
          </a:ln>
        </p:spPr>
      </p:pic>
      <p:sp>
        <p:nvSpPr>
          <p:cNvPr id="11" name="正方形/長方形 10"/>
          <p:cNvSpPr/>
          <p:nvPr/>
        </p:nvSpPr>
        <p:spPr>
          <a:xfrm>
            <a:off x="0" y="0"/>
            <a:ext cx="4411785" cy="646331"/>
          </a:xfrm>
          <a:prstGeom prst="rect">
            <a:avLst/>
          </a:prstGeom>
        </p:spPr>
        <p:txBody>
          <a:bodyPr wrap="none">
            <a:spAutoFit/>
          </a:bodyPr>
          <a:lstStyle/>
          <a:p>
            <a:r>
              <a:rPr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60007" dir="5400000" sy="-100000" algn="bl" rotWithShape="0"/>
                </a:effectLst>
              </a:rPr>
              <a:t>アメリカでは・・・</a:t>
            </a:r>
            <a:endParaRPr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60007" dir="5400000" sy="-100000" algn="bl" rotWithShape="0"/>
              </a:effectLst>
            </a:endParaRPr>
          </a:p>
        </p:txBody>
      </p:sp>
      <p:sp>
        <p:nvSpPr>
          <p:cNvPr id="12" name="正方形/長方形 11"/>
          <p:cNvSpPr/>
          <p:nvPr/>
        </p:nvSpPr>
        <p:spPr>
          <a:xfrm>
            <a:off x="323528" y="692696"/>
            <a:ext cx="1129220" cy="461665"/>
          </a:xfrm>
          <a:prstGeom prst="rect">
            <a:avLst/>
          </a:prstGeom>
        </p:spPr>
        <p:txBody>
          <a:bodyPr wrap="none">
            <a:spAutoFit/>
          </a:bodyPr>
          <a:lstStyle/>
          <a:p>
            <a:r>
              <a:rPr lang="en-US" altLang="ja-JP" sz="2400" b="1" dirty="0" smtClean="0"/>
              <a:t>2006</a:t>
            </a:r>
            <a:r>
              <a:rPr lang="ja-JP" altLang="en-US" sz="2400" b="1" dirty="0" smtClean="0"/>
              <a:t>年</a:t>
            </a:r>
            <a:endParaRPr lang="en-US" altLang="ja-JP" sz="2400" b="1" dirty="0" smtClean="0"/>
          </a:p>
        </p:txBody>
      </p:sp>
      <p:sp>
        <p:nvSpPr>
          <p:cNvPr id="13" name="正方形/長方形 12"/>
          <p:cNvSpPr/>
          <p:nvPr/>
        </p:nvSpPr>
        <p:spPr>
          <a:xfrm>
            <a:off x="323528" y="1268760"/>
            <a:ext cx="1130822" cy="461665"/>
          </a:xfrm>
          <a:prstGeom prst="rect">
            <a:avLst/>
          </a:prstGeom>
        </p:spPr>
        <p:txBody>
          <a:bodyPr wrap="none">
            <a:spAutoFit/>
          </a:bodyPr>
          <a:lstStyle/>
          <a:p>
            <a:r>
              <a:rPr lang="en-US" altLang="ja-JP" sz="2400" b="1" dirty="0" smtClean="0"/>
              <a:t>2008</a:t>
            </a:r>
            <a:r>
              <a:rPr lang="ja-JP" altLang="en-US" sz="2400" b="1" dirty="0" smtClean="0"/>
              <a:t>年</a:t>
            </a:r>
            <a:endParaRPr lang="en-US" altLang="ja-JP" sz="2400" b="1" dirty="0" smtClean="0"/>
          </a:p>
        </p:txBody>
      </p:sp>
      <p:sp>
        <p:nvSpPr>
          <p:cNvPr id="14" name="正方形/長方形 13"/>
          <p:cNvSpPr/>
          <p:nvPr/>
        </p:nvSpPr>
        <p:spPr>
          <a:xfrm>
            <a:off x="395536" y="1844824"/>
            <a:ext cx="1097160" cy="461665"/>
          </a:xfrm>
          <a:prstGeom prst="rect">
            <a:avLst/>
          </a:prstGeom>
        </p:spPr>
        <p:txBody>
          <a:bodyPr wrap="none">
            <a:spAutoFit/>
          </a:bodyPr>
          <a:lstStyle/>
          <a:p>
            <a:r>
              <a:rPr lang="en-US" altLang="ja-JP" sz="2400" b="1" dirty="0" smtClean="0"/>
              <a:t>2012</a:t>
            </a:r>
            <a:r>
              <a:rPr lang="ja-JP" altLang="en-US" sz="2400" b="1" dirty="0" smtClean="0"/>
              <a:t>年</a:t>
            </a:r>
            <a:endParaRPr lang="en-US" altLang="ja-JP" sz="24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4618856" cy="876712"/>
          </a:xfrm>
        </p:spPr>
        <p:txBody>
          <a:bodyPr>
            <a:noAutofit/>
          </a:bodyPr>
          <a:lstStyle/>
          <a:p>
            <a:pPr algn="ctr"/>
            <a:r>
              <a:rPr kumimoji="1" lang="ja-JP" altLang="en-US" sz="4000" dirty="0" smtClean="0"/>
              <a:t>貯蓄率の決定要因</a:t>
            </a:r>
            <a:endParaRPr kumimoji="1" lang="ja-JP" altLang="en-US" sz="4000" dirty="0"/>
          </a:p>
        </p:txBody>
      </p:sp>
      <p:sp>
        <p:nvSpPr>
          <p:cNvPr id="3" name="コンテンツ プレースホルダ 2"/>
          <p:cNvSpPr>
            <a:spLocks noGrp="1"/>
          </p:cNvSpPr>
          <p:nvPr>
            <p:ph idx="1"/>
          </p:nvPr>
        </p:nvSpPr>
        <p:spPr>
          <a:xfrm>
            <a:off x="395536" y="1556792"/>
            <a:ext cx="6840760" cy="2592288"/>
          </a:xfrm>
        </p:spPr>
        <p:txBody>
          <a:bodyPr>
            <a:normAutofit/>
          </a:bodyPr>
          <a:lstStyle/>
          <a:p>
            <a:r>
              <a:rPr lang="ja-JP" altLang="en-US" sz="3600" dirty="0" smtClean="0"/>
              <a:t>人口の年齢構成</a:t>
            </a:r>
            <a:endParaRPr lang="en-US" altLang="ja-JP" sz="3600" dirty="0" smtClean="0"/>
          </a:p>
          <a:p>
            <a:r>
              <a:rPr lang="ja-JP" altLang="en-US" sz="3600" dirty="0" smtClean="0"/>
              <a:t>社会保障制度の充実</a:t>
            </a:r>
            <a:endParaRPr lang="en-US" altLang="ja-JP" sz="3600" dirty="0" smtClean="0"/>
          </a:p>
          <a:p>
            <a:r>
              <a:rPr lang="ja-JP" altLang="en-US" sz="3600" dirty="0" smtClean="0"/>
              <a:t>家計可処分所得の伸び</a:t>
            </a:r>
            <a:endParaRPr lang="en-US" altLang="ja-JP" sz="3600" dirty="0" smtClean="0"/>
          </a:p>
          <a:p>
            <a:r>
              <a:rPr lang="ja-JP" altLang="en-US" sz="3600" dirty="0" smtClean="0"/>
              <a:t>家計資産の水準</a:t>
            </a:r>
            <a:endParaRPr kumimoji="1" lang="ja-JP" alt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35070" t="22920" r="11817" b="21444"/>
          <a:stretch>
            <a:fillRect/>
          </a:stretch>
        </p:blipFill>
        <p:spPr bwMode="auto">
          <a:xfrm>
            <a:off x="395536" y="836712"/>
            <a:ext cx="7416824" cy="5760640"/>
          </a:xfrm>
          <a:prstGeom prst="rect">
            <a:avLst/>
          </a:prstGeom>
          <a:noFill/>
          <a:ln w="9525">
            <a:noFill/>
            <a:miter lim="800000"/>
            <a:headEnd/>
            <a:tailEnd/>
          </a:ln>
        </p:spPr>
      </p:pic>
      <p:sp>
        <p:nvSpPr>
          <p:cNvPr id="2" name="タイトル 1"/>
          <p:cNvSpPr>
            <a:spLocks noGrp="1"/>
          </p:cNvSpPr>
          <p:nvPr>
            <p:ph type="title"/>
          </p:nvPr>
        </p:nvSpPr>
        <p:spPr>
          <a:xfrm>
            <a:off x="2411760" y="188640"/>
            <a:ext cx="3707904" cy="620688"/>
          </a:xfrm>
        </p:spPr>
        <p:txBody>
          <a:bodyPr/>
          <a:lstStyle/>
          <a:p>
            <a:r>
              <a:rPr lang="ja-JP" altLang="en-US" dirty="0" smtClean="0"/>
              <a:t>人口の年齢構成</a:t>
            </a:r>
            <a:endParaRPr lang="en-US" altLang="ja-JP" dirty="0" smtClean="0"/>
          </a:p>
        </p:txBody>
      </p:sp>
      <p:sp>
        <p:nvSpPr>
          <p:cNvPr id="4" name="テキスト ボックス 3"/>
          <p:cNvSpPr txBox="1"/>
          <p:nvPr/>
        </p:nvSpPr>
        <p:spPr>
          <a:xfrm>
            <a:off x="683568" y="764704"/>
            <a:ext cx="720080"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表</a:t>
            </a:r>
            <a:r>
              <a:rPr kumimoji="1" lang="en-US" altLang="ja-JP" dirty="0" smtClean="0"/>
              <a:t>-1</a:t>
            </a:r>
            <a:endParaRPr kumimoji="1" lang="ja-JP" altLang="en-US" dirty="0"/>
          </a:p>
        </p:txBody>
      </p:sp>
      <p:sp>
        <p:nvSpPr>
          <p:cNvPr id="5" name="正方形/長方形 4"/>
          <p:cNvSpPr/>
          <p:nvPr/>
        </p:nvSpPr>
        <p:spPr>
          <a:xfrm>
            <a:off x="467544" y="4005064"/>
            <a:ext cx="7272808" cy="21602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43608" y="4941168"/>
            <a:ext cx="6480720" cy="864096"/>
          </a:xfrm>
        </p:spPr>
        <p:txBody>
          <a:bodyPr>
            <a:normAutofit lnSpcReduction="10000"/>
          </a:bodyPr>
          <a:lstStyle/>
          <a:p>
            <a:pPr algn="ctr">
              <a:buNone/>
            </a:pPr>
            <a:r>
              <a:rPr kumimoji="1" lang="ja-JP" altLang="en-US" sz="2400" dirty="0" smtClean="0"/>
              <a:t>生産年齢人口に比べ、老年人口の割合が</a:t>
            </a:r>
            <a:endParaRPr kumimoji="1" lang="en-US" altLang="ja-JP" sz="2400" dirty="0" smtClean="0"/>
          </a:p>
          <a:p>
            <a:pPr algn="ctr">
              <a:buNone/>
            </a:pPr>
            <a:r>
              <a:rPr kumimoji="1" lang="ja-JP" altLang="en-US" sz="2400" dirty="0" smtClean="0"/>
              <a:t>高ければ高いほど、家計貯蓄率が低くなる</a:t>
            </a:r>
            <a:endParaRPr kumimoji="1" lang="en-US" altLang="ja-JP" sz="2400" dirty="0" smtClean="0"/>
          </a:p>
        </p:txBody>
      </p:sp>
      <p:sp>
        <p:nvSpPr>
          <p:cNvPr id="5" name="下矢印 4"/>
          <p:cNvSpPr/>
          <p:nvPr/>
        </p:nvSpPr>
        <p:spPr>
          <a:xfrm>
            <a:off x="3563888" y="3933056"/>
            <a:ext cx="1008112" cy="77266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6" name="正方形/長方形 5"/>
          <p:cNvSpPr/>
          <p:nvPr/>
        </p:nvSpPr>
        <p:spPr>
          <a:xfrm>
            <a:off x="0" y="476672"/>
            <a:ext cx="8244408" cy="1200329"/>
          </a:xfrm>
          <a:prstGeom prst="rect">
            <a:avLst/>
          </a:prstGeom>
        </p:spPr>
        <p:txBody>
          <a:bodyPr wrap="square">
            <a:spAutoFit/>
          </a:bodyPr>
          <a:lstStyle/>
          <a:p>
            <a:pPr>
              <a:buNone/>
            </a:pPr>
            <a:r>
              <a:rPr lang="ja-JP" altLang="en-US" sz="2400" b="1" dirty="0" smtClean="0">
                <a:solidFill>
                  <a:schemeClr val="accent1">
                    <a:lumMod val="75000"/>
                  </a:schemeClr>
                </a:solidFill>
                <a:effectLst>
                  <a:outerShdw blurRad="38100" dist="38100" dir="2700000" algn="tl">
                    <a:srgbClr val="000000">
                      <a:alpha val="43137"/>
                    </a:srgbClr>
                  </a:outerShdw>
                </a:effectLst>
              </a:rPr>
              <a:t>　</a:t>
            </a:r>
            <a:r>
              <a:rPr lang="ja-JP" altLang="en-US" sz="2400" b="1" dirty="0" smtClean="0">
                <a:solidFill>
                  <a:schemeClr val="accent1"/>
                </a:solidFill>
                <a:effectLst>
                  <a:outerShdw blurRad="38100" dist="38100" dir="2700000" algn="tl">
                    <a:srgbClr val="000000">
                      <a:alpha val="43137"/>
                    </a:srgbClr>
                  </a:outerShdw>
                </a:effectLst>
              </a:rPr>
              <a:t>ライフ・サイクル仮説</a:t>
            </a:r>
            <a:r>
              <a:rPr lang="ja-JP" altLang="en-US" sz="2400" dirty="0" smtClean="0"/>
              <a:t>によると人は若いときは働いて稼いだ所得の一部を貯蓄に回し、歳をとったら仕事を辞めて以前ためた貯蓄を取り崩すことによって生活を賄う。</a:t>
            </a:r>
            <a:endParaRPr lang="en-US" altLang="ja-JP" sz="2400" dirty="0" smtClean="0"/>
          </a:p>
        </p:txBody>
      </p:sp>
      <p:sp>
        <p:nvSpPr>
          <p:cNvPr id="7" name="正方形/長方形 6"/>
          <p:cNvSpPr/>
          <p:nvPr/>
        </p:nvSpPr>
        <p:spPr>
          <a:xfrm>
            <a:off x="611560" y="2996952"/>
            <a:ext cx="7007046" cy="523220"/>
          </a:xfrm>
          <a:prstGeom prst="rect">
            <a:avLst/>
          </a:prstGeom>
        </p:spPr>
        <p:txBody>
          <a:bodyPr wrap="none">
            <a:spAutoFit/>
          </a:bodyPr>
          <a:lstStyle/>
          <a:p>
            <a:r>
              <a:rPr lang="ja-JP" altLang="en-US" sz="2800" dirty="0" smtClean="0"/>
              <a:t>人口の年齢構成は家計貯蓄率に影響する。</a:t>
            </a:r>
            <a:endParaRPr lang="ja-JP" altLang="en-US" sz="2800" dirty="0"/>
          </a:p>
        </p:txBody>
      </p:sp>
      <p:sp>
        <p:nvSpPr>
          <p:cNvPr id="8" name="下矢印 7"/>
          <p:cNvSpPr/>
          <p:nvPr/>
        </p:nvSpPr>
        <p:spPr>
          <a:xfrm>
            <a:off x="3419872" y="2132856"/>
            <a:ext cx="1224136" cy="72008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23528" y="0"/>
            <a:ext cx="8147248" cy="850106"/>
          </a:xfrm>
        </p:spPr>
        <p:txBody>
          <a:bodyPr>
            <a:normAutofit/>
          </a:bodyPr>
          <a:lstStyle/>
          <a:p>
            <a:r>
              <a:rPr lang="ja-JP" altLang="en-US" dirty="0" smtClean="0"/>
              <a:t>社会保障制度の充実</a:t>
            </a:r>
            <a:endParaRPr kumimoji="1" lang="ja-JP" altLang="en-US" dirty="0"/>
          </a:p>
        </p:txBody>
      </p:sp>
      <p:sp>
        <p:nvSpPr>
          <p:cNvPr id="4" name="コンテンツ プレースホルダ 3"/>
          <p:cNvSpPr>
            <a:spLocks noGrp="1"/>
          </p:cNvSpPr>
          <p:nvPr>
            <p:ph idx="1"/>
          </p:nvPr>
        </p:nvSpPr>
        <p:spPr>
          <a:xfrm>
            <a:off x="827584" y="2492896"/>
            <a:ext cx="6552728" cy="864096"/>
          </a:xfrm>
        </p:spPr>
        <p:txBody>
          <a:bodyPr>
            <a:noAutofit/>
          </a:bodyPr>
          <a:lstStyle/>
          <a:p>
            <a:pPr algn="ctr">
              <a:buNone/>
            </a:pPr>
            <a:r>
              <a:rPr lang="ja-JP" altLang="en-US" sz="1800" dirty="0" smtClean="0"/>
              <a:t>人々は自ら貯蓄を</a:t>
            </a:r>
            <a:r>
              <a:rPr lang="ja-JP" altLang="en-US" sz="2000" dirty="0" smtClean="0"/>
              <a:t>する</a:t>
            </a:r>
            <a:r>
              <a:rPr lang="ja-JP" altLang="en-US" sz="1800" dirty="0" smtClean="0"/>
              <a:t>ことによって老後</a:t>
            </a:r>
            <a:endParaRPr lang="en-US" altLang="ja-JP" sz="1800" dirty="0" smtClean="0"/>
          </a:p>
          <a:p>
            <a:pPr algn="ctr">
              <a:buNone/>
            </a:pPr>
            <a:r>
              <a:rPr lang="ja-JP" altLang="en-US" sz="1800" dirty="0" smtClean="0"/>
              <a:t>または寝たきり状態になる可能性に備えなければならない　</a:t>
            </a:r>
            <a:endParaRPr lang="en-US" altLang="ja-JP" sz="1800" dirty="0" smtClean="0"/>
          </a:p>
          <a:p>
            <a:pPr algn="ctr">
              <a:buNone/>
            </a:pPr>
            <a:endParaRPr lang="en-US" altLang="ja-JP" sz="1800" dirty="0" smtClean="0"/>
          </a:p>
          <a:p>
            <a:pPr algn="ctr">
              <a:buNone/>
            </a:pPr>
            <a:r>
              <a:rPr lang="ja-JP" altLang="en-US" sz="1800" dirty="0" smtClean="0"/>
              <a:t>　　　　　</a:t>
            </a:r>
            <a:endParaRPr lang="en-US" altLang="ja-JP" sz="1100" dirty="0" smtClean="0"/>
          </a:p>
          <a:p>
            <a:pPr algn="ctr">
              <a:buNone/>
            </a:pPr>
            <a:endParaRPr lang="en-US" altLang="ja-JP" sz="1100" dirty="0" smtClean="0"/>
          </a:p>
          <a:p>
            <a:pPr algn="ctr">
              <a:buNone/>
            </a:pPr>
            <a:endParaRPr lang="en-US" altLang="ja-JP" sz="1100" dirty="0" smtClean="0"/>
          </a:p>
          <a:p>
            <a:pPr algn="ctr">
              <a:buNone/>
            </a:pPr>
            <a:endParaRPr lang="en-US" altLang="ja-JP" sz="1100" dirty="0" smtClean="0"/>
          </a:p>
          <a:p>
            <a:pPr algn="ctr">
              <a:buNone/>
            </a:pPr>
            <a:endParaRPr lang="en-US" altLang="ja-JP" sz="1100" dirty="0" smtClean="0"/>
          </a:p>
        </p:txBody>
      </p:sp>
      <p:sp>
        <p:nvSpPr>
          <p:cNvPr id="6" name="下矢印 5"/>
          <p:cNvSpPr/>
          <p:nvPr/>
        </p:nvSpPr>
        <p:spPr>
          <a:xfrm>
            <a:off x="3347864" y="3501008"/>
            <a:ext cx="1728192" cy="86409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755576" y="5085184"/>
            <a:ext cx="7272808" cy="919401"/>
          </a:xfrm>
          <a:prstGeom prst="round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kumimoji="1" lang="ja-JP" altLang="en-US" sz="2400" b="1" dirty="0" smtClean="0"/>
              <a:t>つまり、高齢社会であればあるほど</a:t>
            </a:r>
            <a:endParaRPr kumimoji="1" lang="en-US" altLang="ja-JP" sz="2400" b="1" dirty="0" smtClean="0"/>
          </a:p>
          <a:p>
            <a:pPr algn="ctr"/>
            <a:r>
              <a:rPr kumimoji="1" lang="ja-JP" altLang="en-US" sz="2400" b="1" dirty="0" smtClean="0"/>
              <a:t>貯蓄率は下がる！</a:t>
            </a:r>
            <a:endParaRPr kumimoji="1" lang="ja-JP" altLang="en-US" sz="2400" b="1" dirty="0"/>
          </a:p>
        </p:txBody>
      </p:sp>
      <p:sp>
        <p:nvSpPr>
          <p:cNvPr id="7" name="正方形/長方形 6"/>
          <p:cNvSpPr/>
          <p:nvPr/>
        </p:nvSpPr>
        <p:spPr>
          <a:xfrm>
            <a:off x="467544" y="4437112"/>
            <a:ext cx="7632848" cy="461665"/>
          </a:xfrm>
          <a:prstGeom prst="rect">
            <a:avLst/>
          </a:prstGeom>
        </p:spPr>
        <p:txBody>
          <a:bodyPr wrap="square">
            <a:spAutoFit/>
          </a:bodyPr>
          <a:lstStyle/>
          <a:p>
            <a:pPr>
              <a:buNone/>
            </a:pPr>
            <a:r>
              <a:rPr lang="ja-JP" altLang="en-US" sz="2400" dirty="0" smtClean="0"/>
              <a:t>社会保障の充実は貯蓄の減少、消費の増加につながる</a:t>
            </a:r>
            <a:endParaRPr lang="en-US" altLang="ja-JP" sz="2400" dirty="0" smtClean="0"/>
          </a:p>
        </p:txBody>
      </p:sp>
      <p:sp>
        <p:nvSpPr>
          <p:cNvPr id="8" name="正方形/長方形 7"/>
          <p:cNvSpPr/>
          <p:nvPr/>
        </p:nvSpPr>
        <p:spPr>
          <a:xfrm>
            <a:off x="395536" y="1052736"/>
            <a:ext cx="7884368" cy="461665"/>
          </a:xfrm>
          <a:prstGeom prst="rect">
            <a:avLst/>
          </a:prstGeom>
        </p:spPr>
        <p:txBody>
          <a:bodyPr wrap="square">
            <a:spAutoFit/>
          </a:bodyPr>
          <a:lstStyle/>
          <a:p>
            <a:pPr>
              <a:buNone/>
            </a:pPr>
            <a:r>
              <a:rPr lang="ja-JP"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もし老齢年金，介護保険が整備されていなかったら</a:t>
            </a:r>
            <a:r>
              <a:rPr lang="en-US" altLang="ja-JP"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9" name="下矢印 8"/>
          <p:cNvSpPr/>
          <p:nvPr/>
        </p:nvSpPr>
        <p:spPr>
          <a:xfrm>
            <a:off x="3203848" y="1772816"/>
            <a:ext cx="1728192" cy="57606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正方形/長方形 1"/>
          <p:cNvSpPr>
            <a:spLocks noChangeArrowheads="1"/>
          </p:cNvSpPr>
          <p:nvPr/>
        </p:nvSpPr>
        <p:spPr bwMode="auto">
          <a:xfrm>
            <a:off x="1692275" y="5876925"/>
            <a:ext cx="4967288" cy="523875"/>
          </a:xfrm>
          <a:prstGeom prst="rect">
            <a:avLst/>
          </a:prstGeom>
          <a:noFill/>
          <a:ln w="9525">
            <a:noFill/>
            <a:miter lim="800000"/>
            <a:headEnd/>
            <a:tailEnd/>
          </a:ln>
        </p:spPr>
        <p:txBody>
          <a:bodyPr>
            <a:spAutoFit/>
          </a:bodyPr>
          <a:lstStyle/>
          <a:p>
            <a:pPr algn="ctr"/>
            <a:r>
              <a:rPr lang="ja-JP" altLang="en-US" sz="2800">
                <a:latin typeface="Corbel" pitchFamily="34" charset="0"/>
                <a:ea typeface="HGｺﾞｼｯｸM" pitchFamily="49" charset="-128"/>
              </a:rPr>
              <a:t>それ以降の家計貯蓄率の急落</a:t>
            </a:r>
            <a:endParaRPr lang="en-US" altLang="ja-JP" sz="2800">
              <a:latin typeface="Corbel" pitchFamily="34" charset="0"/>
              <a:ea typeface="HGｺﾞｼｯｸM" pitchFamily="49" charset="-128"/>
            </a:endParaRPr>
          </a:p>
        </p:txBody>
      </p:sp>
      <p:sp>
        <p:nvSpPr>
          <p:cNvPr id="3" name="正方形/長方形 2"/>
          <p:cNvSpPr/>
          <p:nvPr/>
        </p:nvSpPr>
        <p:spPr>
          <a:xfrm>
            <a:off x="467544" y="188640"/>
            <a:ext cx="2693366" cy="707886"/>
          </a:xfrm>
          <a:prstGeom prst="rect">
            <a:avLst/>
          </a:prstGeom>
        </p:spPr>
        <p:txBody>
          <a:bodyPr wrap="none">
            <a:spAutoFit/>
          </a:bodyPr>
          <a:lstStyle/>
          <a:p>
            <a:pPr fontAlgn="auto">
              <a:spcBef>
                <a:spcPts val="0"/>
              </a:spcBef>
              <a:spcAft>
                <a:spcPts val="0"/>
              </a:spcAft>
              <a:defRPr/>
            </a:pPr>
            <a:r>
              <a:rPr lang="ja-JP" alt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rPr>
              <a:t>日本では</a:t>
            </a:r>
            <a:r>
              <a:rPr lang="en-US" altLang="ja-JP"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rPr>
              <a:t>…</a:t>
            </a:r>
            <a:endParaRPr lang="ja-JP" alt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endParaRPr>
          </a:p>
        </p:txBody>
      </p:sp>
      <p:sp>
        <p:nvSpPr>
          <p:cNvPr id="32771" name="正方形/長方形 3"/>
          <p:cNvSpPr>
            <a:spLocks noChangeArrowheads="1"/>
          </p:cNvSpPr>
          <p:nvPr/>
        </p:nvSpPr>
        <p:spPr bwMode="auto">
          <a:xfrm>
            <a:off x="395288" y="981075"/>
            <a:ext cx="7489825" cy="400050"/>
          </a:xfrm>
          <a:prstGeom prst="rect">
            <a:avLst/>
          </a:prstGeom>
          <a:noFill/>
          <a:ln w="9525">
            <a:noFill/>
            <a:miter lim="800000"/>
            <a:headEnd/>
            <a:tailEnd/>
          </a:ln>
        </p:spPr>
        <p:txBody>
          <a:bodyPr>
            <a:spAutoFit/>
          </a:bodyPr>
          <a:lstStyle/>
          <a:p>
            <a:pPr algn="ctr"/>
            <a:r>
              <a:rPr lang="ja-JP" altLang="en-US" sz="2000">
                <a:latin typeface="Corbel" pitchFamily="34" charset="0"/>
                <a:ea typeface="HGｺﾞｼｯｸM" pitchFamily="49" charset="-128"/>
              </a:rPr>
              <a:t>１９７３年まで　老齢年金も介護保険も整備されていない</a:t>
            </a:r>
          </a:p>
        </p:txBody>
      </p:sp>
      <p:sp>
        <p:nvSpPr>
          <p:cNvPr id="32772" name="正方形/長方形 4"/>
          <p:cNvSpPr>
            <a:spLocks noChangeArrowheads="1"/>
          </p:cNvSpPr>
          <p:nvPr/>
        </p:nvSpPr>
        <p:spPr bwMode="auto">
          <a:xfrm>
            <a:off x="827088" y="1916113"/>
            <a:ext cx="6913562" cy="461962"/>
          </a:xfrm>
          <a:prstGeom prst="rect">
            <a:avLst/>
          </a:prstGeom>
          <a:noFill/>
          <a:ln w="9525">
            <a:noFill/>
            <a:miter lim="800000"/>
            <a:headEnd/>
            <a:tailEnd/>
          </a:ln>
        </p:spPr>
        <p:txBody>
          <a:bodyPr>
            <a:spAutoFit/>
          </a:bodyPr>
          <a:lstStyle/>
          <a:p>
            <a:pPr algn="ctr"/>
            <a:r>
              <a:rPr lang="ja-JP" altLang="en-US" sz="2400" u="sng">
                <a:latin typeface="Corbel" pitchFamily="34" charset="0"/>
                <a:ea typeface="HGｺﾞｼｯｸM" pitchFamily="49" charset="-128"/>
              </a:rPr>
              <a:t>日本の家計貯蓄率が１９７３年まで高かった</a:t>
            </a:r>
            <a:endParaRPr lang="en-US" altLang="ja-JP" sz="2400" u="sng">
              <a:latin typeface="Corbel" pitchFamily="34" charset="0"/>
              <a:ea typeface="HGｺﾞｼｯｸM" pitchFamily="49" charset="-128"/>
            </a:endParaRPr>
          </a:p>
        </p:txBody>
      </p:sp>
      <p:sp>
        <p:nvSpPr>
          <p:cNvPr id="6" name="下矢印 5"/>
          <p:cNvSpPr/>
          <p:nvPr/>
        </p:nvSpPr>
        <p:spPr>
          <a:xfrm>
            <a:off x="3419475" y="1484313"/>
            <a:ext cx="1657350" cy="288925"/>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32774" name="正方形/長方形 6"/>
          <p:cNvSpPr>
            <a:spLocks noChangeArrowheads="1"/>
          </p:cNvSpPr>
          <p:nvPr/>
        </p:nvSpPr>
        <p:spPr bwMode="auto">
          <a:xfrm>
            <a:off x="1692275" y="2636838"/>
            <a:ext cx="4800600" cy="400050"/>
          </a:xfrm>
          <a:prstGeom prst="rect">
            <a:avLst/>
          </a:prstGeom>
          <a:noFill/>
          <a:ln w="9525">
            <a:noFill/>
            <a:miter lim="800000"/>
            <a:headEnd/>
            <a:tailEnd/>
          </a:ln>
        </p:spPr>
        <p:txBody>
          <a:bodyPr wrap="none">
            <a:spAutoFit/>
          </a:bodyPr>
          <a:lstStyle/>
          <a:p>
            <a:r>
              <a:rPr lang="ja-JP" altLang="en-US" sz="2000">
                <a:latin typeface="Corbel" pitchFamily="34" charset="0"/>
                <a:ea typeface="HGｺﾞｼｯｸM" pitchFamily="49" charset="-128"/>
              </a:rPr>
              <a:t>１９７３年に老齢年金制度が大幅に充実</a:t>
            </a:r>
          </a:p>
        </p:txBody>
      </p:sp>
      <p:sp>
        <p:nvSpPr>
          <p:cNvPr id="8" name="角丸四角形 7"/>
          <p:cNvSpPr/>
          <p:nvPr/>
        </p:nvSpPr>
        <p:spPr>
          <a:xfrm>
            <a:off x="3635375" y="3500438"/>
            <a:ext cx="4227513" cy="511175"/>
          </a:xfrm>
          <a:prstGeom prst="round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fontAlgn="auto">
              <a:spcBef>
                <a:spcPts val="0"/>
              </a:spcBef>
              <a:spcAft>
                <a:spcPts val="0"/>
              </a:spcAft>
              <a:defRPr/>
            </a:pPr>
            <a:r>
              <a:rPr lang="ja-JP" altLang="en-US" sz="2400" dirty="0"/>
              <a:t>それ以降の家計貯蓄率の低下</a:t>
            </a:r>
          </a:p>
        </p:txBody>
      </p:sp>
      <p:sp>
        <p:nvSpPr>
          <p:cNvPr id="10" name="屈折矢印 9"/>
          <p:cNvSpPr/>
          <p:nvPr/>
        </p:nvSpPr>
        <p:spPr>
          <a:xfrm rot="5400000">
            <a:off x="2698750" y="3213101"/>
            <a:ext cx="649287" cy="792162"/>
          </a:xfrm>
          <a:prstGeom prst="bentUp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32777" name="正方形/長方形 10"/>
          <p:cNvSpPr>
            <a:spLocks noChangeArrowheads="1"/>
          </p:cNvSpPr>
          <p:nvPr/>
        </p:nvSpPr>
        <p:spPr bwMode="auto">
          <a:xfrm>
            <a:off x="1619250" y="4365625"/>
            <a:ext cx="4802188" cy="460375"/>
          </a:xfrm>
          <a:prstGeom prst="rect">
            <a:avLst/>
          </a:prstGeom>
          <a:noFill/>
          <a:ln w="9525">
            <a:noFill/>
            <a:miter lim="800000"/>
            <a:headEnd/>
            <a:tailEnd/>
          </a:ln>
        </p:spPr>
        <p:txBody>
          <a:bodyPr wrap="none">
            <a:spAutoFit/>
          </a:bodyPr>
          <a:lstStyle/>
          <a:p>
            <a:r>
              <a:rPr lang="ja-JP" altLang="en-US" sz="2400">
                <a:latin typeface="Corbel" pitchFamily="34" charset="0"/>
                <a:ea typeface="HGｺﾞｼｯｸM" pitchFamily="49" charset="-128"/>
              </a:rPr>
              <a:t>２０００年に介護保険制度が導入</a:t>
            </a:r>
          </a:p>
        </p:txBody>
      </p:sp>
      <p:sp>
        <p:nvSpPr>
          <p:cNvPr id="12" name="下矢印 11"/>
          <p:cNvSpPr/>
          <p:nvPr/>
        </p:nvSpPr>
        <p:spPr>
          <a:xfrm>
            <a:off x="3851275" y="5013325"/>
            <a:ext cx="720725" cy="719138"/>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2772"/>
                                        </p:tgtEl>
                                        <p:attrNameLst>
                                          <p:attrName>style.visibility</p:attrName>
                                        </p:attrNameLst>
                                      </p:cBhvr>
                                      <p:to>
                                        <p:strVal val="visible"/>
                                      </p:to>
                                    </p:set>
                                    <p:anim calcmode="lin" valueType="num">
                                      <p:cBhvr additive="base">
                                        <p:cTn id="18" dur="500" fill="hold"/>
                                        <p:tgtEl>
                                          <p:spTgt spid="32772"/>
                                        </p:tgtEl>
                                        <p:attrNameLst>
                                          <p:attrName>ppt_x</p:attrName>
                                        </p:attrNameLst>
                                      </p:cBhvr>
                                      <p:tavLst>
                                        <p:tav tm="0">
                                          <p:val>
                                            <p:strVal val="#ppt_x"/>
                                          </p:val>
                                        </p:tav>
                                        <p:tav tm="100000">
                                          <p:val>
                                            <p:strVal val="#ppt_x"/>
                                          </p:val>
                                        </p:tav>
                                      </p:tavLst>
                                    </p:anim>
                                    <p:anim calcmode="lin" valueType="num">
                                      <p:cBhvr additive="base">
                                        <p:cTn id="19"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774"/>
                                        </p:tgtEl>
                                        <p:attrNameLst>
                                          <p:attrName>style.visibility</p:attrName>
                                        </p:attrNameLst>
                                      </p:cBhvr>
                                      <p:to>
                                        <p:strVal val="visible"/>
                                      </p:to>
                                    </p:set>
                                    <p:anim calcmode="lin" valueType="num">
                                      <p:cBhvr additive="base">
                                        <p:cTn id="24" dur="500" fill="hold"/>
                                        <p:tgtEl>
                                          <p:spTgt spid="32774"/>
                                        </p:tgtEl>
                                        <p:attrNameLst>
                                          <p:attrName>ppt_x</p:attrName>
                                        </p:attrNameLst>
                                      </p:cBhvr>
                                      <p:tavLst>
                                        <p:tav tm="0">
                                          <p:val>
                                            <p:strVal val="#ppt_x"/>
                                          </p:val>
                                        </p:tav>
                                        <p:tav tm="100000">
                                          <p:val>
                                            <p:strVal val="#ppt_x"/>
                                          </p:val>
                                        </p:tav>
                                      </p:tavLst>
                                    </p:anim>
                                    <p:anim calcmode="lin" valueType="num">
                                      <p:cBhvr additive="base">
                                        <p:cTn id="25"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Bottom)">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2777"/>
                                        </p:tgtEl>
                                        <p:attrNameLst>
                                          <p:attrName>style.visibility</p:attrName>
                                        </p:attrNameLst>
                                      </p:cBhvr>
                                      <p:to>
                                        <p:strVal val="visible"/>
                                      </p:to>
                                    </p:set>
                                    <p:anim calcmode="lin" valueType="num">
                                      <p:cBhvr additive="base">
                                        <p:cTn id="40" dur="500" fill="hold"/>
                                        <p:tgtEl>
                                          <p:spTgt spid="32777"/>
                                        </p:tgtEl>
                                        <p:attrNameLst>
                                          <p:attrName>ppt_x</p:attrName>
                                        </p:attrNameLst>
                                      </p:cBhvr>
                                      <p:tavLst>
                                        <p:tav tm="0">
                                          <p:val>
                                            <p:strVal val="#ppt_x"/>
                                          </p:val>
                                        </p:tav>
                                        <p:tav tm="100000">
                                          <p:val>
                                            <p:strVal val="#ppt_x"/>
                                          </p:val>
                                        </p:tav>
                                      </p:tavLst>
                                    </p:anim>
                                    <p:anim calcmode="lin" valueType="num">
                                      <p:cBhvr additive="base">
                                        <p:cTn id="41" dur="500" fill="hold"/>
                                        <p:tgtEl>
                                          <p:spTgt spid="3277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style.rotation</p:attrName>
                                        </p:attrNameLst>
                                      </p:cBhvr>
                                      <p:tavLst>
                                        <p:tav tm="0">
                                          <p:val>
                                            <p:fltVal val="360"/>
                                          </p:val>
                                        </p:tav>
                                        <p:tav tm="100000">
                                          <p:val>
                                            <p:fltVal val="0"/>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2769"/>
                                        </p:tgtEl>
                                        <p:attrNameLst>
                                          <p:attrName>style.visibility</p:attrName>
                                        </p:attrNameLst>
                                      </p:cBhvr>
                                      <p:to>
                                        <p:strVal val="visible"/>
                                      </p:to>
                                    </p:set>
                                    <p:anim calcmode="lin" valueType="num">
                                      <p:cBhvr additive="base">
                                        <p:cTn id="54" dur="500" fill="hold"/>
                                        <p:tgtEl>
                                          <p:spTgt spid="32769"/>
                                        </p:tgtEl>
                                        <p:attrNameLst>
                                          <p:attrName>ppt_x</p:attrName>
                                        </p:attrNameLst>
                                      </p:cBhvr>
                                      <p:tavLst>
                                        <p:tav tm="0">
                                          <p:val>
                                            <p:strVal val="#ppt_x"/>
                                          </p:val>
                                        </p:tav>
                                        <p:tav tm="100000">
                                          <p:val>
                                            <p:strVal val="#ppt_x"/>
                                          </p:val>
                                        </p:tav>
                                      </p:tavLst>
                                    </p:anim>
                                    <p:anim calcmode="lin" valueType="num">
                                      <p:cBhvr additive="base">
                                        <p:cTn id="55" dur="500" fill="hold"/>
                                        <p:tgtEl>
                                          <p:spTgt spid="32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1" grpId="0"/>
      <p:bldP spid="32772" grpId="0"/>
      <p:bldP spid="6" grpId="0" animBg="1"/>
      <p:bldP spid="32774" grpId="0"/>
      <p:bldP spid="8" grpId="0" animBg="1"/>
      <p:bldP spid="32777"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5050904" cy="660688"/>
          </a:xfrm>
        </p:spPr>
        <p:txBody>
          <a:bodyPr/>
          <a:lstStyle/>
          <a:p>
            <a:pPr fontAlgn="auto">
              <a:spcAft>
                <a:spcPts val="0"/>
              </a:spcAft>
              <a:defRPr/>
            </a:pPr>
            <a:r>
              <a:rPr lang="ja-JP" altLang="en-US" dirty="0" smtClean="0"/>
              <a:t>家計可処分所得の伸び</a:t>
            </a:r>
            <a:endParaRPr lang="ja-JP" altLang="en-US" dirty="0"/>
          </a:p>
        </p:txBody>
      </p:sp>
      <p:sp>
        <p:nvSpPr>
          <p:cNvPr id="44034" name="コンテンツ プレースホルダ 2"/>
          <p:cNvSpPr>
            <a:spLocks noGrp="1"/>
          </p:cNvSpPr>
          <p:nvPr>
            <p:ph idx="1"/>
          </p:nvPr>
        </p:nvSpPr>
        <p:spPr>
          <a:xfrm>
            <a:off x="827088" y="4149725"/>
            <a:ext cx="6913562" cy="647700"/>
          </a:xfrm>
        </p:spPr>
        <p:txBody>
          <a:bodyPr/>
          <a:lstStyle/>
          <a:p>
            <a:pPr>
              <a:buFont typeface="Wingdings 2" pitchFamily="18" charset="2"/>
              <a:buNone/>
            </a:pPr>
            <a:r>
              <a:rPr lang="ja-JP" altLang="en-US" smtClean="0"/>
              <a:t>　１９７３年までは高くそれ以降は停滞</a:t>
            </a:r>
          </a:p>
        </p:txBody>
      </p:sp>
      <p:sp>
        <p:nvSpPr>
          <p:cNvPr id="44035" name="正方形/長方形 3"/>
          <p:cNvSpPr>
            <a:spLocks noChangeArrowheads="1"/>
          </p:cNvSpPr>
          <p:nvPr/>
        </p:nvSpPr>
        <p:spPr bwMode="auto">
          <a:xfrm>
            <a:off x="2051050" y="908050"/>
            <a:ext cx="4186238" cy="461963"/>
          </a:xfrm>
          <a:prstGeom prst="rect">
            <a:avLst/>
          </a:prstGeom>
          <a:noFill/>
          <a:ln w="9525">
            <a:noFill/>
            <a:miter lim="800000"/>
            <a:headEnd/>
            <a:tailEnd/>
          </a:ln>
        </p:spPr>
        <p:txBody>
          <a:bodyPr wrap="none">
            <a:spAutoFit/>
          </a:bodyPr>
          <a:lstStyle/>
          <a:p>
            <a:r>
              <a:rPr lang="ja-JP" altLang="en-US" sz="2400">
                <a:latin typeface="Corbel" pitchFamily="34" charset="0"/>
                <a:ea typeface="HGｺﾞｼｯｸM" pitchFamily="49" charset="-128"/>
              </a:rPr>
              <a:t>所得の伸びが予想以上に速い</a:t>
            </a:r>
          </a:p>
        </p:txBody>
      </p:sp>
      <p:sp>
        <p:nvSpPr>
          <p:cNvPr id="44036" name="正方形/長方形 4"/>
          <p:cNvSpPr>
            <a:spLocks noChangeArrowheads="1"/>
          </p:cNvSpPr>
          <p:nvPr/>
        </p:nvSpPr>
        <p:spPr bwMode="auto">
          <a:xfrm>
            <a:off x="539750" y="1916113"/>
            <a:ext cx="7056438" cy="708025"/>
          </a:xfrm>
          <a:prstGeom prst="rect">
            <a:avLst/>
          </a:prstGeom>
          <a:noFill/>
          <a:ln w="9525">
            <a:noFill/>
            <a:miter lim="800000"/>
            <a:headEnd/>
            <a:tailEnd/>
          </a:ln>
        </p:spPr>
        <p:txBody>
          <a:bodyPr>
            <a:spAutoFit/>
          </a:bodyPr>
          <a:lstStyle/>
          <a:p>
            <a:pPr algn="ctr"/>
            <a:r>
              <a:rPr lang="ja-JP" altLang="en-US" sz="2000">
                <a:latin typeface="Corbel" pitchFamily="34" charset="0"/>
                <a:ea typeface="HGｺﾞｼｯｸM" pitchFamily="49" charset="-128"/>
              </a:rPr>
              <a:t>消費水準の調整が遅れ，所得と消費との間の残差である</a:t>
            </a:r>
            <a:endParaRPr lang="en-US" altLang="ja-JP" sz="2000">
              <a:latin typeface="Corbel" pitchFamily="34" charset="0"/>
              <a:ea typeface="HGｺﾞｼｯｸM" pitchFamily="49" charset="-128"/>
            </a:endParaRPr>
          </a:p>
          <a:p>
            <a:pPr algn="ctr"/>
            <a:r>
              <a:rPr lang="ja-JP" altLang="en-US" sz="2000">
                <a:latin typeface="Corbel" pitchFamily="34" charset="0"/>
                <a:ea typeface="HGｺﾞｼｯｸM" pitchFamily="49" charset="-128"/>
              </a:rPr>
              <a:t>貯蓄が少なくとも一時的には上昇してしまうと考えられる</a:t>
            </a:r>
          </a:p>
        </p:txBody>
      </p:sp>
      <p:sp>
        <p:nvSpPr>
          <p:cNvPr id="6" name="下矢印 5"/>
          <p:cNvSpPr/>
          <p:nvPr/>
        </p:nvSpPr>
        <p:spPr>
          <a:xfrm>
            <a:off x="3851275" y="1341438"/>
            <a:ext cx="792163" cy="503237"/>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
        <p:nvSpPr>
          <p:cNvPr id="8" name="テキスト ボックス 7"/>
          <p:cNvSpPr txBox="1"/>
          <p:nvPr/>
        </p:nvSpPr>
        <p:spPr>
          <a:xfrm>
            <a:off x="1258888" y="2997200"/>
            <a:ext cx="1081087" cy="511175"/>
          </a:xfrm>
          <a:prstGeom prst="round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ja-JP" altLang="en-US" sz="2400" b="1" dirty="0"/>
              <a:t>日本</a:t>
            </a:r>
          </a:p>
        </p:txBody>
      </p:sp>
      <p:sp>
        <p:nvSpPr>
          <p:cNvPr id="44039" name="正方形/長方形 8"/>
          <p:cNvSpPr>
            <a:spLocks noChangeArrowheads="1"/>
          </p:cNvSpPr>
          <p:nvPr/>
        </p:nvSpPr>
        <p:spPr bwMode="auto">
          <a:xfrm>
            <a:off x="827088" y="3716338"/>
            <a:ext cx="2724150" cy="369887"/>
          </a:xfrm>
          <a:prstGeom prst="rect">
            <a:avLst/>
          </a:prstGeom>
          <a:noFill/>
          <a:ln w="9525">
            <a:noFill/>
            <a:miter lim="800000"/>
            <a:headEnd/>
            <a:tailEnd/>
          </a:ln>
        </p:spPr>
        <p:txBody>
          <a:bodyPr wrap="none">
            <a:spAutoFit/>
          </a:bodyPr>
          <a:lstStyle/>
          <a:p>
            <a:r>
              <a:rPr lang="ja-JP" altLang="en-US" b="1" i="1" u="sng">
                <a:latin typeface="Corbel" pitchFamily="34" charset="0"/>
                <a:ea typeface="HGｺﾞｼｯｸM" pitchFamily="49" charset="-128"/>
              </a:rPr>
              <a:t>家計可処分所得の伸び率</a:t>
            </a:r>
          </a:p>
        </p:txBody>
      </p:sp>
      <p:sp>
        <p:nvSpPr>
          <p:cNvPr id="44040" name="正方形/長方形 9"/>
          <p:cNvSpPr>
            <a:spLocks noChangeArrowheads="1"/>
          </p:cNvSpPr>
          <p:nvPr/>
        </p:nvSpPr>
        <p:spPr bwMode="auto">
          <a:xfrm>
            <a:off x="827088" y="5589588"/>
            <a:ext cx="6769100" cy="863600"/>
          </a:xfrm>
          <a:prstGeom prst="rect">
            <a:avLst/>
          </a:prstGeom>
          <a:noFill/>
          <a:ln w="9525">
            <a:noFill/>
            <a:miter lim="800000"/>
            <a:headEnd/>
            <a:tailEnd/>
          </a:ln>
        </p:spPr>
        <p:txBody>
          <a:bodyPr>
            <a:spAutoFit/>
          </a:bodyPr>
          <a:lstStyle/>
          <a:p>
            <a:pPr algn="ctr"/>
            <a:r>
              <a:rPr lang="ja-JP" altLang="en-US" sz="2400">
                <a:latin typeface="Corbel" pitchFamily="34" charset="0"/>
                <a:ea typeface="HGｺﾞｼｯｸM" pitchFamily="49" charset="-128"/>
              </a:rPr>
              <a:t>家計貯蓄率が１９７３年までは高く，</a:t>
            </a:r>
            <a:endParaRPr lang="en-US" altLang="ja-JP" sz="2400">
              <a:latin typeface="Corbel" pitchFamily="34" charset="0"/>
              <a:ea typeface="HGｺﾞｼｯｸM" pitchFamily="49" charset="-128"/>
            </a:endParaRPr>
          </a:p>
          <a:p>
            <a:pPr algn="ctr"/>
            <a:r>
              <a:rPr lang="ja-JP" altLang="en-US" sz="2400">
                <a:latin typeface="Corbel" pitchFamily="34" charset="0"/>
                <a:ea typeface="HGｺﾞｼｯｸM" pitchFamily="49" charset="-128"/>
              </a:rPr>
              <a:t>それ以降は低下している</a:t>
            </a:r>
          </a:p>
        </p:txBody>
      </p:sp>
      <p:sp>
        <p:nvSpPr>
          <p:cNvPr id="11" name="下矢印 10"/>
          <p:cNvSpPr/>
          <p:nvPr/>
        </p:nvSpPr>
        <p:spPr>
          <a:xfrm>
            <a:off x="3492500" y="4724400"/>
            <a:ext cx="1150938" cy="649288"/>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ppt_x"/>
                                          </p:val>
                                        </p:tav>
                                        <p:tav tm="100000">
                                          <p:val>
                                            <p:strVal val="#ppt_x"/>
                                          </p:val>
                                        </p:tav>
                                      </p:tavLst>
                                    </p:anim>
                                    <p:anim calcmode="lin" valueType="num">
                                      <p:cBhvr additive="base">
                                        <p:cTn id="8"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036"/>
                                        </p:tgtEl>
                                        <p:attrNameLst>
                                          <p:attrName>style.visibility</p:attrName>
                                        </p:attrNameLst>
                                      </p:cBhvr>
                                      <p:to>
                                        <p:strVal val="visible"/>
                                      </p:to>
                                    </p:set>
                                    <p:animEffect transition="in" filter="fade">
                                      <p:cBhvr>
                                        <p:cTn id="18" dur="2000"/>
                                        <p:tgtEl>
                                          <p:spTgt spid="4403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44039">
                                            <p:txEl>
                                              <p:pRg st="0" end="0"/>
                                            </p:txEl>
                                          </p:spTgt>
                                        </p:tgtEl>
                                        <p:attrNameLst>
                                          <p:attrName>style.visibility</p:attrName>
                                        </p:attrNameLst>
                                      </p:cBhvr>
                                      <p:to>
                                        <p:strVal val="visible"/>
                                      </p:to>
                                    </p:set>
                                    <p:animEffect transition="in" filter="slide(fromBottom)">
                                      <p:cBhvr>
                                        <p:cTn id="28" dur="500"/>
                                        <p:tgtEl>
                                          <p:spTgt spid="4403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4034"/>
                                        </p:tgtEl>
                                        <p:attrNameLst>
                                          <p:attrName>style.visibility</p:attrName>
                                        </p:attrNameLst>
                                      </p:cBhvr>
                                      <p:to>
                                        <p:strVal val="visible"/>
                                      </p:to>
                                    </p:set>
                                    <p:anim calcmode="lin" valueType="num">
                                      <p:cBhvr additive="base">
                                        <p:cTn id="33" dur="500" fill="hold"/>
                                        <p:tgtEl>
                                          <p:spTgt spid="44034"/>
                                        </p:tgtEl>
                                        <p:attrNameLst>
                                          <p:attrName>ppt_x</p:attrName>
                                        </p:attrNameLst>
                                      </p:cBhvr>
                                      <p:tavLst>
                                        <p:tav tm="0">
                                          <p:val>
                                            <p:strVal val="#ppt_x"/>
                                          </p:val>
                                        </p:tav>
                                        <p:tav tm="100000">
                                          <p:val>
                                            <p:strVal val="#ppt_x"/>
                                          </p:val>
                                        </p:tav>
                                      </p:tavLst>
                                    </p:anim>
                                    <p:anim calcmode="lin" valueType="num">
                                      <p:cBhvr additive="base">
                                        <p:cTn id="34"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4040">
                                            <p:txEl>
                                              <p:pRg st="0" end="0"/>
                                            </p:txEl>
                                          </p:spTgt>
                                        </p:tgtEl>
                                        <p:attrNameLst>
                                          <p:attrName>style.visibility</p:attrName>
                                        </p:attrNameLst>
                                      </p:cBhvr>
                                      <p:to>
                                        <p:strVal val="visible"/>
                                      </p:to>
                                    </p:set>
                                    <p:anim calcmode="lin" valueType="num">
                                      <p:cBhvr additive="base">
                                        <p:cTn id="44" dur="500" fill="hold"/>
                                        <p:tgtEl>
                                          <p:spTgt spid="440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4040">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4040">
                                            <p:txEl>
                                              <p:pRg st="1" end="1"/>
                                            </p:txEl>
                                          </p:spTgt>
                                        </p:tgtEl>
                                        <p:attrNameLst>
                                          <p:attrName>style.visibility</p:attrName>
                                        </p:attrNameLst>
                                      </p:cBhvr>
                                      <p:to>
                                        <p:strVal val="visible"/>
                                      </p:to>
                                    </p:set>
                                    <p:anim calcmode="lin" valueType="num">
                                      <p:cBhvr additive="base">
                                        <p:cTn id="48" dur="500" fill="hold"/>
                                        <p:tgtEl>
                                          <p:spTgt spid="44040">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40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P spid="44036" grpId="0"/>
      <p:bldP spid="6" grpId="0" animBg="1"/>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6696744" cy="792088"/>
          </a:xfrm>
        </p:spPr>
        <p:txBody>
          <a:bodyPr/>
          <a:lstStyle/>
          <a:p>
            <a:pPr algn="ctr" fontAlgn="auto">
              <a:spcAft>
                <a:spcPts val="0"/>
              </a:spcAft>
              <a:defRPr/>
            </a:pPr>
            <a:r>
              <a:rPr lang="ja-JP" altLang="en-US" sz="3600" dirty="0" smtClean="0">
                <a:solidFill>
                  <a:schemeClr val="tx2">
                    <a:lumMod val="40000"/>
                    <a:lumOff val="60000"/>
                  </a:schemeClr>
                </a:solidFill>
              </a:rPr>
              <a:t>家計資産の水準</a:t>
            </a:r>
            <a:r>
              <a:rPr lang="en-US" altLang="ja-JP" sz="3600" dirty="0" smtClean="0">
                <a:solidFill>
                  <a:schemeClr val="tx2">
                    <a:lumMod val="40000"/>
                    <a:lumOff val="60000"/>
                  </a:schemeClr>
                </a:solidFill>
              </a:rPr>
              <a:t>(</a:t>
            </a:r>
            <a:r>
              <a:rPr lang="ja-JP" altLang="en-US" sz="3600" dirty="0" smtClean="0">
                <a:solidFill>
                  <a:schemeClr val="tx2">
                    <a:lumMod val="40000"/>
                    <a:lumOff val="60000"/>
                  </a:schemeClr>
                </a:solidFill>
              </a:rPr>
              <a:t>日本の動き</a:t>
            </a:r>
            <a:r>
              <a:rPr lang="en-US" altLang="ja-JP" sz="3600" dirty="0" smtClean="0">
                <a:solidFill>
                  <a:schemeClr val="tx2">
                    <a:lumMod val="40000"/>
                    <a:lumOff val="60000"/>
                  </a:schemeClr>
                </a:solidFill>
              </a:rPr>
              <a:t>)</a:t>
            </a:r>
            <a:endParaRPr lang="ja-JP" altLang="en-US" sz="3600" dirty="0">
              <a:solidFill>
                <a:schemeClr val="tx2">
                  <a:lumMod val="40000"/>
                  <a:lumOff val="60000"/>
                </a:schemeClr>
              </a:solidFill>
            </a:endParaRPr>
          </a:p>
        </p:txBody>
      </p:sp>
      <p:sp>
        <p:nvSpPr>
          <p:cNvPr id="3" name="コンテンツ プレースホルダ 2"/>
          <p:cNvSpPr>
            <a:spLocks noGrp="1"/>
          </p:cNvSpPr>
          <p:nvPr>
            <p:ph idx="1"/>
          </p:nvPr>
        </p:nvSpPr>
        <p:spPr>
          <a:xfrm>
            <a:off x="0" y="1341438"/>
            <a:ext cx="7704138" cy="1150937"/>
          </a:xfrm>
        </p:spPr>
        <p:txBody>
          <a:bodyPr>
            <a:normAutofit/>
          </a:bodyPr>
          <a:lstStyle/>
          <a:p>
            <a:pPr marL="274320" indent="-274320" algn="ctr" fontAlgn="auto">
              <a:spcAft>
                <a:spcPts val="0"/>
              </a:spcAft>
              <a:buFont typeface="Wingdings 2"/>
              <a:buNone/>
              <a:defRPr/>
            </a:pPr>
            <a:r>
              <a:rPr lang="ja-JP" altLang="en-US" sz="2800" dirty="0" smtClean="0">
                <a:latin typeface="+mn-ea"/>
              </a:rPr>
              <a:t>第二次世界大戦による家屋などの破壊</a:t>
            </a:r>
            <a:endParaRPr lang="en-US" altLang="ja-JP" sz="2800" dirty="0" smtClean="0">
              <a:latin typeface="+mn-ea"/>
            </a:endParaRPr>
          </a:p>
          <a:p>
            <a:pPr marL="274320" indent="-274320" algn="ctr" fontAlgn="auto">
              <a:spcAft>
                <a:spcPts val="0"/>
              </a:spcAft>
              <a:buFont typeface="Wingdings 2"/>
              <a:buNone/>
              <a:defRPr/>
            </a:pPr>
            <a:r>
              <a:rPr lang="ja-JP" altLang="en-US" sz="2800" dirty="0" smtClean="0">
                <a:latin typeface="+mn-ea"/>
              </a:rPr>
              <a:t>金融資産の目減り</a:t>
            </a:r>
            <a:endParaRPr lang="en-US" altLang="ja-JP" sz="2800" dirty="0" smtClean="0">
              <a:latin typeface="+mn-ea"/>
            </a:endParaRPr>
          </a:p>
          <a:p>
            <a:pPr marL="274320" indent="-274320" fontAlgn="auto">
              <a:spcAft>
                <a:spcPts val="0"/>
              </a:spcAft>
              <a:buFont typeface="Wingdings 2"/>
              <a:buNone/>
              <a:defRPr/>
            </a:pPr>
            <a:endParaRPr lang="en-US" altLang="ja-JP" sz="3200" dirty="0" smtClean="0">
              <a:latin typeface="+mn-ea"/>
            </a:endParaRPr>
          </a:p>
          <a:p>
            <a:pPr marL="274320" indent="-274320" fontAlgn="auto">
              <a:spcAft>
                <a:spcPts val="0"/>
              </a:spcAft>
              <a:buFont typeface="Wingdings 2"/>
              <a:buNone/>
              <a:defRPr/>
            </a:pPr>
            <a:endParaRPr lang="en-US" altLang="ja-JP" sz="3200" dirty="0" smtClean="0">
              <a:latin typeface="+mn-ea"/>
            </a:endParaRPr>
          </a:p>
          <a:p>
            <a:pPr marL="274320" indent="-274320" fontAlgn="auto">
              <a:spcAft>
                <a:spcPts val="0"/>
              </a:spcAft>
              <a:buFont typeface="Wingdings 2"/>
              <a:buNone/>
              <a:defRPr/>
            </a:pPr>
            <a:endParaRPr lang="ja-JP" altLang="en-US" sz="3200" dirty="0">
              <a:latin typeface="+mn-ea"/>
            </a:endParaRPr>
          </a:p>
        </p:txBody>
      </p:sp>
      <p:sp>
        <p:nvSpPr>
          <p:cNvPr id="4" name="テキスト ボックス 3"/>
          <p:cNvSpPr txBox="1"/>
          <p:nvPr/>
        </p:nvSpPr>
        <p:spPr>
          <a:xfrm>
            <a:off x="395288" y="2781300"/>
            <a:ext cx="7129462" cy="522288"/>
          </a:xfrm>
          <a:prstGeom prst="rect">
            <a:avLst/>
          </a:prstGeom>
          <a:noFill/>
        </p:spPr>
        <p:txBody>
          <a:bodyPr>
            <a:spAutoFit/>
          </a:bodyPr>
          <a:lstStyle/>
          <a:p>
            <a:pPr algn="ctr" fontAlgn="auto">
              <a:spcBef>
                <a:spcPts val="0"/>
              </a:spcBef>
              <a:spcAft>
                <a:spcPts val="0"/>
              </a:spcAft>
              <a:defRPr/>
            </a:pPr>
            <a:r>
              <a:rPr lang="ja-JP" altLang="en-US" sz="2800" dirty="0">
                <a:latin typeface="+mn-ea"/>
                <a:ea typeface="+mn-ea"/>
              </a:rPr>
              <a:t>終戦直後の家計資産の水準低下</a:t>
            </a:r>
            <a:endParaRPr lang="ja-JP" altLang="en-US" sz="2800" dirty="0">
              <a:latin typeface="+mn-lt"/>
              <a:ea typeface="+mn-ea"/>
            </a:endParaRPr>
          </a:p>
        </p:txBody>
      </p:sp>
      <p:sp>
        <p:nvSpPr>
          <p:cNvPr id="6" name="テキスト ボックス 5"/>
          <p:cNvSpPr txBox="1"/>
          <p:nvPr/>
        </p:nvSpPr>
        <p:spPr>
          <a:xfrm>
            <a:off x="900113" y="3789363"/>
            <a:ext cx="6408737" cy="1230312"/>
          </a:xfrm>
          <a:prstGeom prst="rect">
            <a:avLst/>
          </a:prstGeom>
          <a:noFill/>
        </p:spPr>
        <p:txBody>
          <a:bodyPr>
            <a:spAutoFit/>
          </a:bodyPr>
          <a:lstStyle/>
          <a:p>
            <a:pPr fontAlgn="auto">
              <a:spcBef>
                <a:spcPts val="0"/>
              </a:spcBef>
              <a:spcAft>
                <a:spcPts val="0"/>
              </a:spcAft>
              <a:defRPr/>
            </a:pPr>
            <a:r>
              <a:rPr lang="ja-JP" altLang="en-US" sz="2800" b="1" dirty="0">
                <a:latin typeface="+mn-ea"/>
                <a:ea typeface="+mn-ea"/>
              </a:rPr>
              <a:t>家計資産を望ましい水準に戻すため，貯蓄に励んだ</a:t>
            </a:r>
            <a:r>
              <a:rPr lang="ja-JP" altLang="en-US" sz="2800" dirty="0">
                <a:latin typeface="+mn-ea"/>
                <a:ea typeface="+mn-ea"/>
              </a:rPr>
              <a:t>と考えられる。</a:t>
            </a:r>
            <a:endParaRPr lang="en-US" altLang="ja-JP" sz="2800" dirty="0">
              <a:latin typeface="+mn-ea"/>
              <a:ea typeface="+mn-ea"/>
            </a:endParaRPr>
          </a:p>
          <a:p>
            <a:pPr fontAlgn="auto">
              <a:spcBef>
                <a:spcPts val="0"/>
              </a:spcBef>
              <a:spcAft>
                <a:spcPts val="0"/>
              </a:spcAft>
              <a:defRPr/>
            </a:pPr>
            <a:endParaRPr lang="ja-JP" altLang="en-US" dirty="0">
              <a:latin typeface="+mn-lt"/>
              <a:ea typeface="+mn-ea"/>
            </a:endParaRPr>
          </a:p>
        </p:txBody>
      </p:sp>
      <p:sp>
        <p:nvSpPr>
          <p:cNvPr id="7" name="テキスト ボックス 6"/>
          <p:cNvSpPr txBox="1"/>
          <p:nvPr/>
        </p:nvSpPr>
        <p:spPr>
          <a:xfrm>
            <a:off x="971550" y="5229225"/>
            <a:ext cx="6408738" cy="1384300"/>
          </a:xfrm>
          <a:prstGeom prst="rect">
            <a:avLst/>
          </a:prstGeom>
          <a:noFill/>
        </p:spPr>
        <p:txBody>
          <a:bodyPr>
            <a:spAutoFit/>
          </a:bodyPr>
          <a:lstStyle/>
          <a:p>
            <a:pPr fontAlgn="auto">
              <a:spcBef>
                <a:spcPts val="0"/>
              </a:spcBef>
              <a:spcAft>
                <a:spcPts val="0"/>
              </a:spcAft>
              <a:defRPr/>
            </a:pPr>
            <a:r>
              <a:rPr lang="ja-JP" altLang="en-US" sz="2800" b="1" dirty="0">
                <a:latin typeface="+mn-ea"/>
                <a:ea typeface="+mn-ea"/>
              </a:rPr>
              <a:t>家計資産が望ましい水準に到達後は，貯蓄を減らした</a:t>
            </a:r>
            <a:r>
              <a:rPr lang="ja-JP" altLang="en-US" sz="2800" dirty="0">
                <a:latin typeface="+mn-ea"/>
                <a:ea typeface="+mn-ea"/>
              </a:rPr>
              <a:t>と考えられる。</a:t>
            </a:r>
          </a:p>
          <a:p>
            <a:pPr fontAlgn="auto">
              <a:spcBef>
                <a:spcPts val="0"/>
              </a:spcBef>
              <a:spcAft>
                <a:spcPts val="0"/>
              </a:spcAft>
              <a:defRPr/>
            </a:pPr>
            <a:endParaRPr lang="ja-JP" altLang="en-US" sz="2800" dirty="0">
              <a:latin typeface="+mn-lt"/>
              <a:ea typeface="+mn-ea"/>
            </a:endParaRPr>
          </a:p>
        </p:txBody>
      </p:sp>
      <p:sp>
        <p:nvSpPr>
          <p:cNvPr id="9" name="下矢印 8"/>
          <p:cNvSpPr/>
          <p:nvPr/>
        </p:nvSpPr>
        <p:spPr>
          <a:xfrm>
            <a:off x="3563938" y="2420938"/>
            <a:ext cx="720725" cy="36036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accent1">
                  <a:lumMod val="20000"/>
                  <a:lumOff val="80000"/>
                </a:schemeClr>
              </a:solidFill>
            </a:endParaRPr>
          </a:p>
        </p:txBody>
      </p:sp>
      <p:sp>
        <p:nvSpPr>
          <p:cNvPr id="10" name="下矢印 9"/>
          <p:cNvSpPr/>
          <p:nvPr/>
        </p:nvSpPr>
        <p:spPr>
          <a:xfrm>
            <a:off x="3563938" y="3357563"/>
            <a:ext cx="720725" cy="35877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下矢印 10"/>
          <p:cNvSpPr/>
          <p:nvPr/>
        </p:nvSpPr>
        <p:spPr>
          <a:xfrm>
            <a:off x="3563938" y="4797425"/>
            <a:ext cx="720725" cy="36036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60648"/>
            <a:ext cx="7992888" cy="576064"/>
          </a:xfrm>
        </p:spPr>
        <p:txBody>
          <a:bodyPr>
            <a:normAutofit/>
          </a:bodyPr>
          <a:lstStyle/>
          <a:p>
            <a:pPr algn="ctr"/>
            <a:r>
              <a:rPr kumimoji="1" lang="ja-JP" altLang="en-US" sz="3200" dirty="0" smtClean="0"/>
              <a:t>フェルドシュタイン＝ホリオカのパズル</a:t>
            </a:r>
            <a:endParaRPr kumimoji="1" lang="ja-JP" altLang="en-US" sz="3200" dirty="0"/>
          </a:p>
        </p:txBody>
      </p:sp>
      <p:sp>
        <p:nvSpPr>
          <p:cNvPr id="4" name="コンテンツ プレースホルダ 3"/>
          <p:cNvSpPr>
            <a:spLocks noGrp="1"/>
          </p:cNvSpPr>
          <p:nvPr>
            <p:ph idx="1"/>
          </p:nvPr>
        </p:nvSpPr>
        <p:spPr>
          <a:xfrm>
            <a:off x="395536" y="1268760"/>
            <a:ext cx="7344816" cy="504056"/>
          </a:xfrm>
        </p:spPr>
        <p:txBody>
          <a:bodyPr>
            <a:normAutofit/>
          </a:bodyPr>
          <a:lstStyle/>
          <a:p>
            <a:pPr algn="ctr">
              <a:buNone/>
            </a:pPr>
            <a:r>
              <a:rPr lang="ja-JP" altLang="en-US" dirty="0" smtClean="0"/>
              <a:t>金融市場の統合で国際資本移動が</a:t>
            </a:r>
            <a:r>
              <a:rPr lang="ja-JP" altLang="en-US" u="sng" dirty="0" smtClean="0"/>
              <a:t>活発化</a:t>
            </a:r>
            <a:endParaRPr lang="en-US" altLang="ja-JP" u="sng" dirty="0" smtClean="0"/>
          </a:p>
        </p:txBody>
      </p:sp>
      <p:sp>
        <p:nvSpPr>
          <p:cNvPr id="5" name="下矢印 4"/>
          <p:cNvSpPr/>
          <p:nvPr/>
        </p:nvSpPr>
        <p:spPr>
          <a:xfrm>
            <a:off x="3419872" y="1844824"/>
            <a:ext cx="1440160" cy="5040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grpSp>
        <p:nvGrpSpPr>
          <p:cNvPr id="2" name="グループ化 19"/>
          <p:cNvGrpSpPr/>
          <p:nvPr/>
        </p:nvGrpSpPr>
        <p:grpSpPr>
          <a:xfrm>
            <a:off x="1547664" y="4869160"/>
            <a:ext cx="1584176" cy="1584176"/>
            <a:chOff x="395536" y="4869160"/>
            <a:chExt cx="1584176" cy="1584176"/>
          </a:xfrm>
        </p:grpSpPr>
        <p:sp>
          <p:nvSpPr>
            <p:cNvPr id="12" name="フローチャート : 結合子 11"/>
            <p:cNvSpPr/>
            <p:nvPr/>
          </p:nvSpPr>
          <p:spPr>
            <a:xfrm>
              <a:off x="611560" y="4869160"/>
              <a:ext cx="504056" cy="432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 結合子 12"/>
            <p:cNvSpPr/>
            <p:nvPr/>
          </p:nvSpPr>
          <p:spPr>
            <a:xfrm>
              <a:off x="1403648" y="5229200"/>
              <a:ext cx="576064"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 結合子 13"/>
            <p:cNvSpPr/>
            <p:nvPr/>
          </p:nvSpPr>
          <p:spPr>
            <a:xfrm>
              <a:off x="395536" y="5445224"/>
              <a:ext cx="576064"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 結合子 14"/>
            <p:cNvSpPr/>
            <p:nvPr/>
          </p:nvSpPr>
          <p:spPr>
            <a:xfrm>
              <a:off x="1259632" y="5949280"/>
              <a:ext cx="576064"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結合子 15"/>
            <p:cNvSpPr/>
            <p:nvPr/>
          </p:nvSpPr>
          <p:spPr>
            <a:xfrm>
              <a:off x="683568" y="6093296"/>
              <a:ext cx="351656" cy="2796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フローチャート : 結合子 16"/>
          <p:cNvSpPr/>
          <p:nvPr/>
        </p:nvSpPr>
        <p:spPr>
          <a:xfrm>
            <a:off x="4716016" y="4437112"/>
            <a:ext cx="2520280" cy="20882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3779912" y="5589240"/>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フローチャート : 結合子 20"/>
          <p:cNvSpPr/>
          <p:nvPr/>
        </p:nvSpPr>
        <p:spPr>
          <a:xfrm>
            <a:off x="5220072" y="5013176"/>
            <a:ext cx="504056" cy="504056"/>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結合子 21"/>
          <p:cNvSpPr/>
          <p:nvPr/>
        </p:nvSpPr>
        <p:spPr>
          <a:xfrm>
            <a:off x="1979712" y="6165304"/>
            <a:ext cx="63624" cy="13563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 結合子 22"/>
          <p:cNvSpPr/>
          <p:nvPr/>
        </p:nvSpPr>
        <p:spPr>
          <a:xfrm>
            <a:off x="2699792" y="6021288"/>
            <a:ext cx="216024"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結合子 23"/>
          <p:cNvSpPr/>
          <p:nvPr/>
        </p:nvSpPr>
        <p:spPr>
          <a:xfrm>
            <a:off x="1691680" y="5445224"/>
            <a:ext cx="216024"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結合子 24"/>
          <p:cNvSpPr/>
          <p:nvPr/>
        </p:nvSpPr>
        <p:spPr>
          <a:xfrm>
            <a:off x="2771800" y="5445224"/>
            <a:ext cx="216024"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 結合子 25"/>
          <p:cNvSpPr/>
          <p:nvPr/>
        </p:nvSpPr>
        <p:spPr>
          <a:xfrm>
            <a:off x="1979712" y="4941168"/>
            <a:ext cx="216024" cy="21602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83568" y="2348880"/>
            <a:ext cx="7236296" cy="830997"/>
          </a:xfrm>
          <a:prstGeom prst="rect">
            <a:avLst/>
          </a:prstGeom>
        </p:spPr>
        <p:txBody>
          <a:bodyPr wrap="square">
            <a:spAutoFit/>
          </a:bodyPr>
          <a:lstStyle/>
          <a:p>
            <a:pPr algn="ctr"/>
            <a:r>
              <a:rPr lang="ja-JP" altLang="ja-JP" sz="2400" dirty="0" smtClean="0"/>
              <a:t>各国の貯蓄は世界全体でプールされ、</a:t>
            </a:r>
            <a:endParaRPr lang="en-US" altLang="ja-JP" sz="2400" dirty="0" smtClean="0"/>
          </a:p>
          <a:p>
            <a:pPr algn="ctr"/>
            <a:r>
              <a:rPr lang="ja-JP" altLang="ja-JP" sz="2400" dirty="0" smtClean="0"/>
              <a:t>それらは最も収益率の高い国に投資されるはず</a:t>
            </a:r>
            <a:r>
              <a:rPr lang="ja-JP" altLang="en-US" sz="2400" dirty="0" smtClean="0"/>
              <a:t>。</a:t>
            </a:r>
            <a:endParaRPr lang="en-US" altLang="ja-JP" sz="2400" dirty="0" smtClean="0"/>
          </a:p>
        </p:txBody>
      </p:sp>
      <p:sp>
        <p:nvSpPr>
          <p:cNvPr id="27" name="正方形/長方形 26"/>
          <p:cNvSpPr/>
          <p:nvPr/>
        </p:nvSpPr>
        <p:spPr>
          <a:xfrm>
            <a:off x="539552" y="3789040"/>
            <a:ext cx="756084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ja-JP" altLang="en-US" sz="2400" b="1" dirty="0" smtClean="0"/>
              <a:t>国</a:t>
            </a:r>
            <a:r>
              <a:rPr lang="ja-JP" altLang="ja-JP" sz="2400" b="1" dirty="0" smtClean="0"/>
              <a:t>内貯蓄と国内投資には何ら相関関係がなくなる</a:t>
            </a:r>
            <a:endParaRPr lang="en-US" altLang="ja-JP" sz="2400" b="1" dirty="0" smtClean="0"/>
          </a:p>
        </p:txBody>
      </p:sp>
      <p:sp>
        <p:nvSpPr>
          <p:cNvPr id="28" name="下矢印 27"/>
          <p:cNvSpPr/>
          <p:nvPr/>
        </p:nvSpPr>
        <p:spPr>
          <a:xfrm>
            <a:off x="3203848" y="3284984"/>
            <a:ext cx="1944216"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つまり</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Horizontal)">
                                      <p:cBhvr>
                                        <p:cTn id="20" dur="500"/>
                                        <p:tgtEl>
                                          <p:spTgt spid="28"/>
                                        </p:tgtEl>
                                      </p:cBhvr>
                                    </p:animEffect>
                                  </p:childTnLst>
                                </p:cTn>
                              </p:par>
                              <p:par>
                                <p:cTn id="21" presetID="16" presetClass="entr" presetSubtype="2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188640"/>
            <a:ext cx="7884368" cy="936104"/>
          </a:xfrm>
        </p:spPr>
        <p:txBody>
          <a:bodyPr>
            <a:noAutofit/>
          </a:bodyPr>
          <a:lstStyle/>
          <a:p>
            <a:pPr algn="ctr">
              <a:buNone/>
            </a:pPr>
            <a:r>
              <a:rPr lang="ja-JP" altLang="en-US" sz="2400" dirty="0" smtClean="0"/>
              <a:t>フェルドシュタインとホリオカの研究から</a:t>
            </a:r>
            <a:r>
              <a:rPr lang="ja-JP" altLang="en-US" sz="2400" b="1" u="sng" dirty="0" smtClean="0"/>
              <a:t>国内貯蓄と</a:t>
            </a:r>
            <a:endParaRPr lang="en-US" altLang="ja-JP" sz="2400" b="1" u="sng" dirty="0" smtClean="0"/>
          </a:p>
          <a:p>
            <a:pPr algn="ctr">
              <a:buNone/>
            </a:pPr>
            <a:r>
              <a:rPr lang="ja-JP" altLang="en-US" sz="2400" b="1" u="sng" dirty="0" smtClean="0"/>
              <a:t>国内投資に強い相関関係</a:t>
            </a:r>
            <a:r>
              <a:rPr lang="ja-JP" altLang="en-US" sz="2400" dirty="0" smtClean="0"/>
              <a:t>があるということがわかった。</a:t>
            </a:r>
            <a:endParaRPr lang="en-US" altLang="ja-JP" sz="2400" dirty="0" smtClean="0"/>
          </a:p>
          <a:p>
            <a:pPr algn="ctr">
              <a:buNone/>
            </a:pPr>
            <a:r>
              <a:rPr lang="ja-JP" altLang="en-US" sz="2400" dirty="0" smtClean="0"/>
              <a:t>　</a:t>
            </a:r>
            <a:endParaRPr lang="en-US" altLang="ja-JP" sz="2000" dirty="0" smtClean="0"/>
          </a:p>
          <a:p>
            <a:pPr algn="ctr">
              <a:buNone/>
            </a:pPr>
            <a:endParaRPr lang="en-US" altLang="ja-JP" sz="2000" dirty="0" smtClean="0"/>
          </a:p>
          <a:p>
            <a:pPr algn="ctr">
              <a:buNone/>
            </a:pPr>
            <a:endParaRPr lang="en-US" altLang="ja-JP" sz="2400" dirty="0" smtClean="0"/>
          </a:p>
          <a:p>
            <a:pPr algn="ctr"/>
            <a:endParaRPr kumimoji="1" lang="ja-JP" altLang="en-US" sz="2400" dirty="0"/>
          </a:p>
        </p:txBody>
      </p:sp>
      <p:graphicFrame>
        <p:nvGraphicFramePr>
          <p:cNvPr id="4" name="オブジェクト 3"/>
          <p:cNvGraphicFramePr>
            <a:graphicFrameLocks noChangeAspect="1"/>
          </p:cNvGraphicFramePr>
          <p:nvPr/>
        </p:nvGraphicFramePr>
        <p:xfrm>
          <a:off x="395536" y="4437112"/>
          <a:ext cx="7613650" cy="1498600"/>
        </p:xfrm>
        <a:graphic>
          <a:graphicData uri="http://schemas.openxmlformats.org/presentationml/2006/ole">
            <p:oleObj spid="_x0000_s48130" name="数式" r:id="rId4" imgW="2222500" imgH="431800" progId="Equation.3">
              <p:embed/>
            </p:oleObj>
          </a:graphicData>
        </a:graphic>
      </p:graphicFrame>
      <p:sp>
        <p:nvSpPr>
          <p:cNvPr id="5" name="正方形/長方形 4"/>
          <p:cNvSpPr/>
          <p:nvPr/>
        </p:nvSpPr>
        <p:spPr>
          <a:xfrm>
            <a:off x="323528" y="1556792"/>
            <a:ext cx="7758855"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buNone/>
            </a:pPr>
            <a:r>
              <a:rPr lang="ja-JP" altLang="en-US" sz="2800" b="1" dirty="0" smtClean="0"/>
              <a:t>フェルドシュタイン＝ホリオカのパラドックス</a:t>
            </a:r>
            <a:endParaRPr lang="en-US" altLang="ja-JP" sz="2800" b="1" dirty="0" smtClean="0"/>
          </a:p>
        </p:txBody>
      </p:sp>
      <p:sp>
        <p:nvSpPr>
          <p:cNvPr id="6" name="正方形/長方形 5"/>
          <p:cNvSpPr/>
          <p:nvPr/>
        </p:nvSpPr>
        <p:spPr>
          <a:xfrm>
            <a:off x="2123728" y="6093296"/>
            <a:ext cx="4631396" cy="461665"/>
          </a:xfrm>
          <a:prstGeom prst="rect">
            <a:avLst/>
          </a:prstGeom>
        </p:spPr>
        <p:txBody>
          <a:bodyPr wrap="none">
            <a:spAutoFit/>
          </a:bodyPr>
          <a:lstStyle/>
          <a:p>
            <a:pPr>
              <a:buNone/>
            </a:pPr>
            <a:r>
              <a:rPr lang="ja-JP" altLang="en-US" sz="2400" b="1" dirty="0" smtClean="0"/>
              <a:t>という強い相関関係を見いだした。</a:t>
            </a:r>
            <a:endParaRPr lang="en-US" altLang="ja-JP" sz="2400" b="1" dirty="0" smtClean="0"/>
          </a:p>
        </p:txBody>
      </p:sp>
      <p:sp>
        <p:nvSpPr>
          <p:cNvPr id="7" name="正方形/長方形 6"/>
          <p:cNvSpPr/>
          <p:nvPr/>
        </p:nvSpPr>
        <p:spPr>
          <a:xfrm>
            <a:off x="323528" y="3140968"/>
            <a:ext cx="8064896" cy="1384995"/>
          </a:xfrm>
          <a:prstGeom prst="rect">
            <a:avLst/>
          </a:prstGeom>
        </p:spPr>
        <p:txBody>
          <a:bodyPr wrap="square">
            <a:spAutoFit/>
          </a:bodyPr>
          <a:lstStyle/>
          <a:p>
            <a:pPr algn="ctr">
              <a:buNone/>
            </a:pPr>
            <a:r>
              <a:rPr lang="en-US" altLang="ja-JP" sz="2800" dirty="0" smtClean="0"/>
              <a:t>Feldstein and </a:t>
            </a:r>
            <a:r>
              <a:rPr lang="en-US" altLang="ja-JP" sz="2800" dirty="0" err="1" smtClean="0"/>
              <a:t>Horioka</a:t>
            </a:r>
            <a:r>
              <a:rPr lang="ja-JP" altLang="en-US" sz="2800" dirty="0" smtClean="0"/>
              <a:t>は</a:t>
            </a:r>
            <a:endParaRPr lang="en-US" altLang="ja-JP" sz="2800" dirty="0" smtClean="0"/>
          </a:p>
          <a:p>
            <a:pPr algn="ctr">
              <a:buNone/>
            </a:pPr>
            <a:r>
              <a:rPr lang="en-US" altLang="ja-JP" sz="2800" dirty="0" smtClean="0"/>
              <a:t>1960-970</a:t>
            </a:r>
            <a:r>
              <a:rPr lang="ja-JP" altLang="en-US" sz="2800" dirty="0" smtClean="0"/>
              <a:t>年の</a:t>
            </a:r>
            <a:r>
              <a:rPr lang="en-US" altLang="ja-JP" sz="2800" dirty="0" smtClean="0"/>
              <a:t>OECD16</a:t>
            </a:r>
            <a:r>
              <a:rPr lang="ja-JP" altLang="en-US" sz="2800" dirty="0" smtClean="0"/>
              <a:t>カ国のデータにおいて</a:t>
            </a:r>
            <a:endParaRPr lang="en-US" altLang="ja-JP" sz="2800" dirty="0" smtClean="0"/>
          </a:p>
          <a:p>
            <a:pPr algn="ctr">
              <a:buNone/>
            </a:pPr>
            <a:r>
              <a:rPr lang="ja-JP" altLang="en-US" sz="2800" dirty="0" smtClean="0"/>
              <a:t>国内投資率（</a:t>
            </a:r>
            <a:r>
              <a:rPr lang="en-US" altLang="ja-JP" sz="2800" dirty="0" smtClean="0"/>
              <a:t>I/Y)</a:t>
            </a:r>
            <a:r>
              <a:rPr lang="ja-JP" altLang="en-US" sz="2800" dirty="0" smtClean="0"/>
              <a:t>と国内貯蓄率</a:t>
            </a:r>
            <a:r>
              <a:rPr lang="en-US" altLang="ja-JP" sz="2800" dirty="0" smtClean="0"/>
              <a:t>(S/Y</a:t>
            </a:r>
            <a:r>
              <a:rPr lang="ja-JP" altLang="en-US" sz="2800" dirty="0" smtClean="0"/>
              <a:t>）との間に、 </a:t>
            </a:r>
            <a:endParaRPr lang="en-US" altLang="ja-JP" sz="2800" dirty="0" smtClean="0"/>
          </a:p>
        </p:txBody>
      </p:sp>
      <p:sp>
        <p:nvSpPr>
          <p:cNvPr id="8" name="等号 7"/>
          <p:cNvSpPr/>
          <p:nvPr/>
        </p:nvSpPr>
        <p:spPr>
          <a:xfrm rot="5400000">
            <a:off x="4139952" y="1052736"/>
            <a:ext cx="432048" cy="432048"/>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9" name="正方形/長方形 8"/>
          <p:cNvSpPr/>
          <p:nvPr/>
        </p:nvSpPr>
        <p:spPr>
          <a:xfrm>
            <a:off x="971600" y="2204864"/>
            <a:ext cx="6480720" cy="830997"/>
          </a:xfrm>
          <a:prstGeom prst="rect">
            <a:avLst/>
          </a:prstGeom>
        </p:spPr>
        <p:txBody>
          <a:bodyPr wrap="square">
            <a:spAutoFit/>
          </a:bodyPr>
          <a:lstStyle/>
          <a:p>
            <a:pPr algn="ctr">
              <a:buNone/>
            </a:pPr>
            <a:r>
              <a:rPr lang="ja-JP" altLang="en-US" sz="2400" dirty="0" smtClean="0"/>
              <a:t>研究内容は投資率を被説明変数、</a:t>
            </a:r>
            <a:endParaRPr lang="en-US" altLang="ja-JP" sz="2400" dirty="0" smtClean="0"/>
          </a:p>
          <a:p>
            <a:pPr algn="ctr">
              <a:buNone/>
            </a:pPr>
            <a:r>
              <a:rPr lang="ja-JP" altLang="en-US" sz="2400" dirty="0" smtClean="0"/>
              <a:t>貯蓄率を説明変数とする回帰式を計測</a:t>
            </a:r>
            <a:endParaRPr lang="en-US" altLang="ja-JP"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500"/>
                                        <p:tgtEl>
                                          <p:spTgt spid="5"/>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Horizontal)">
                                      <p:cBhvr>
                                        <p:cTn id="33" dur="500"/>
                                        <p:tgtEl>
                                          <p:spTgt spid="7"/>
                                        </p:tgtEl>
                                      </p:cBhvr>
                                    </p:animEffect>
                                  </p:childTnLst>
                                </p:cTn>
                              </p:par>
                              <p:par>
                                <p:cTn id="34" presetID="16" presetClass="entr" presetSubtype="2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Horizontal)">
                                      <p:cBhvr>
                                        <p:cTn id="36" dur="500"/>
                                        <p:tgtEl>
                                          <p:spTgt spid="4"/>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1234480" cy="692696"/>
          </a:xfrm>
        </p:spPr>
        <p:txBody>
          <a:bodyPr>
            <a:normAutofit fontScale="90000"/>
          </a:bodyPr>
          <a:lstStyle/>
          <a:p>
            <a:pPr algn="ctr"/>
            <a:r>
              <a:rPr kumimoji="1" lang="en-US" altLang="ja-JP" dirty="0" smtClean="0"/>
              <a:t/>
            </a:r>
            <a:br>
              <a:rPr kumimoji="1" lang="en-US" altLang="ja-JP" dirty="0" smtClean="0"/>
            </a:br>
            <a:r>
              <a:rPr kumimoji="1"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はじめに</a:t>
            </a:r>
            <a:endParaRPr kumimoji="1" lang="en-US" altLang="ja-JP" dirty="0" smtClean="0"/>
          </a:p>
          <a:p>
            <a:r>
              <a:rPr kumimoji="1" lang="ja-JP" altLang="en-US" dirty="0" smtClean="0"/>
              <a:t>研究の動機</a:t>
            </a:r>
            <a:endParaRPr kumimoji="1" lang="en-US" altLang="ja-JP" dirty="0" smtClean="0"/>
          </a:p>
          <a:p>
            <a:r>
              <a:rPr lang="ja-JP" altLang="en-US" dirty="0" smtClean="0"/>
              <a:t>貯蓄率とは</a:t>
            </a:r>
            <a:endParaRPr lang="en-US" altLang="ja-JP" dirty="0" smtClean="0"/>
          </a:p>
          <a:p>
            <a:r>
              <a:rPr lang="ja-JP" altLang="en-US" dirty="0" smtClean="0"/>
              <a:t>貯蓄率の国際比較</a:t>
            </a:r>
            <a:endParaRPr lang="en-US" altLang="ja-JP" dirty="0" smtClean="0"/>
          </a:p>
          <a:p>
            <a:r>
              <a:rPr lang="ja-JP" altLang="en-US" dirty="0" smtClean="0"/>
              <a:t>貯蓄率の決定要因</a:t>
            </a:r>
            <a:endParaRPr lang="en-US" altLang="ja-JP" dirty="0" smtClean="0"/>
          </a:p>
          <a:p>
            <a:r>
              <a:rPr lang="ja-JP" altLang="en-US" dirty="0" smtClean="0"/>
              <a:t>フェルドシュタイン＝ホリオカのパズル</a:t>
            </a:r>
            <a:endParaRPr lang="en-US" altLang="ja-JP" dirty="0" smtClean="0"/>
          </a:p>
          <a:p>
            <a:r>
              <a:rPr lang="ja-JP" altLang="en-US" dirty="0" smtClean="0"/>
              <a:t>貯蓄率の変化とこれからの日本</a:t>
            </a:r>
            <a:endParaRPr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3568" y="5301208"/>
            <a:ext cx="7272808" cy="1152128"/>
          </a:xfrm>
        </p:spPr>
        <p:txBody>
          <a:bodyPr>
            <a:normAutofit/>
          </a:bodyPr>
          <a:lstStyle/>
          <a:p>
            <a:pPr algn="ctr">
              <a:buNone/>
            </a:pPr>
            <a:r>
              <a:rPr lang="ja-JP" altLang="en-US" dirty="0" smtClean="0"/>
              <a:t>しかし現実はそうはなっていない、</a:t>
            </a:r>
            <a:endParaRPr lang="en-US" altLang="ja-JP" dirty="0" smtClean="0"/>
          </a:p>
          <a:p>
            <a:pPr algn="ctr">
              <a:buNone/>
            </a:pPr>
            <a:r>
              <a:rPr lang="ja-JP" altLang="en-US" dirty="0" smtClean="0"/>
              <a:t>ということからパラドックスとされた。</a:t>
            </a:r>
            <a:endParaRPr kumimoji="1" lang="ja-JP" altLang="en-US" dirty="0"/>
          </a:p>
        </p:txBody>
      </p:sp>
      <p:sp>
        <p:nvSpPr>
          <p:cNvPr id="8" name="正方形/長方形 7"/>
          <p:cNvSpPr/>
          <p:nvPr/>
        </p:nvSpPr>
        <p:spPr>
          <a:xfrm>
            <a:off x="395536" y="1052736"/>
            <a:ext cx="7488832" cy="707886"/>
          </a:xfrm>
          <a:prstGeom prst="rect">
            <a:avLst/>
          </a:prstGeom>
        </p:spPr>
        <p:txBody>
          <a:bodyPr wrap="square">
            <a:spAutoFit/>
          </a:bodyPr>
          <a:lstStyle/>
          <a:p>
            <a:pPr algn="ctr">
              <a:buNone/>
            </a:pPr>
            <a:r>
              <a:rPr lang="ja-JP" altLang="en-US" sz="2000" dirty="0" smtClean="0"/>
              <a:t>国際間の資本移動は実際には自由ではなく、</a:t>
            </a:r>
            <a:endParaRPr lang="en-US" altLang="ja-JP" sz="2000" dirty="0" smtClean="0"/>
          </a:p>
          <a:p>
            <a:pPr algn="ctr">
              <a:buNone/>
            </a:pPr>
            <a:r>
              <a:rPr lang="ja-JP" altLang="en-US" sz="2000" dirty="0" smtClean="0"/>
              <a:t>国内貯蓄の増加分は国内投資に振り向けられる傾向が強い。</a:t>
            </a:r>
            <a:endParaRPr lang="en-US" altLang="ja-JP" sz="2000" dirty="0" smtClean="0"/>
          </a:p>
        </p:txBody>
      </p:sp>
      <p:sp>
        <p:nvSpPr>
          <p:cNvPr id="10" name="正方形/長方形 9"/>
          <p:cNvSpPr/>
          <p:nvPr/>
        </p:nvSpPr>
        <p:spPr>
          <a:xfrm>
            <a:off x="1763688" y="476672"/>
            <a:ext cx="4544834" cy="400110"/>
          </a:xfrm>
          <a:prstGeom prst="rect">
            <a:avLst/>
          </a:prstGeom>
          <a:ln w="19050"/>
        </p:spPr>
        <p:style>
          <a:lnRef idx="2">
            <a:schemeClr val="accent3"/>
          </a:lnRef>
          <a:fillRef idx="1">
            <a:schemeClr val="lt1"/>
          </a:fillRef>
          <a:effectRef idx="0">
            <a:schemeClr val="accent3"/>
          </a:effectRef>
          <a:fontRef idx="minor">
            <a:schemeClr val="dk1"/>
          </a:fontRef>
        </p:style>
        <p:txBody>
          <a:bodyPr wrap="none">
            <a:spAutoFit/>
          </a:bodyPr>
          <a:lstStyle/>
          <a:p>
            <a:r>
              <a:rPr lang="ja-JP" altLang="en-US" sz="2000" dirty="0" smtClean="0"/>
              <a:t>貯蓄率にかかる係数がほぼ１に近い値</a:t>
            </a:r>
            <a:endParaRPr lang="en-US" altLang="ja-JP" sz="2000" dirty="0" smtClean="0"/>
          </a:p>
        </p:txBody>
      </p:sp>
      <p:sp>
        <p:nvSpPr>
          <p:cNvPr id="11" name="角丸四角形 10"/>
          <p:cNvSpPr/>
          <p:nvPr/>
        </p:nvSpPr>
        <p:spPr>
          <a:xfrm>
            <a:off x="971600" y="3068960"/>
            <a:ext cx="6768752" cy="1736646"/>
          </a:xfrm>
          <a:prstGeom prst="round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ja-JP" altLang="en-US" sz="2400" b="1" dirty="0" smtClean="0"/>
              <a:t>自由な国際資本移動を前提とすれば、</a:t>
            </a:r>
            <a:endParaRPr lang="en-US" altLang="ja-JP" sz="2400" b="1" dirty="0" smtClean="0"/>
          </a:p>
          <a:p>
            <a:pPr algn="ctr"/>
            <a:r>
              <a:rPr lang="ja-JP" altLang="en-US" sz="2400" b="1" dirty="0" smtClean="0"/>
              <a:t>借り入れなどにより国内の貯蓄不足を</a:t>
            </a:r>
            <a:endParaRPr lang="en-US" altLang="ja-JP" sz="2400" b="1" dirty="0" smtClean="0"/>
          </a:p>
          <a:p>
            <a:pPr algn="ctr"/>
            <a:r>
              <a:rPr lang="ja-JP" altLang="en-US" sz="2400" b="1" dirty="0" smtClean="0"/>
              <a:t>他国資金に依存することができるため</a:t>
            </a:r>
            <a:endParaRPr lang="en-US" altLang="ja-JP" sz="2400" b="1" dirty="0" smtClean="0"/>
          </a:p>
          <a:p>
            <a:pPr algn="ctr"/>
            <a:r>
              <a:rPr lang="ja-JP" altLang="en-US" sz="2400" b="1" dirty="0" smtClean="0"/>
              <a:t>本来国内貯蓄は投資の制約にはならない</a:t>
            </a:r>
            <a:endParaRPr lang="ja-JP" altLang="en-US" sz="2400" b="1" dirty="0"/>
          </a:p>
        </p:txBody>
      </p:sp>
      <p:sp>
        <p:nvSpPr>
          <p:cNvPr id="12" name="下矢印 11"/>
          <p:cNvSpPr/>
          <p:nvPr/>
        </p:nvSpPr>
        <p:spPr>
          <a:xfrm>
            <a:off x="2699792" y="1916832"/>
            <a:ext cx="2952328" cy="863915"/>
          </a:xfrm>
          <a:prstGeom prst="downArrow">
            <a:avLst>
              <a:gd name="adj1" fmla="val 50000"/>
              <a:gd name="adj2" fmla="val 5268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000" dirty="0" smtClean="0"/>
              <a:t>理論的</a:t>
            </a:r>
            <a:endParaRPr lang="en-US" altLang="ja-JP" sz="2000" dirty="0" smtClean="0"/>
          </a:p>
          <a:p>
            <a:pPr algn="ctr"/>
            <a:r>
              <a:rPr lang="ja-JP" altLang="en-US" sz="2000" dirty="0" smtClean="0"/>
              <a:t>帰結</a:t>
            </a:r>
            <a:endParaRPr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Horizontal)">
                                      <p:cBhvr>
                                        <p:cTn id="15" dur="500"/>
                                        <p:tgtEl>
                                          <p:spTgt spid="12"/>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Horizontal)">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2348880"/>
            <a:ext cx="7427168" cy="2107616"/>
          </a:xfrm>
        </p:spPr>
        <p:txBody>
          <a:bodyPr>
            <a:noAutofit/>
          </a:bodyPr>
          <a:lstStyle/>
          <a:p>
            <a:pPr>
              <a:buNone/>
            </a:pPr>
            <a:r>
              <a:rPr lang="ja-JP" altLang="en-US" sz="2800" dirty="0" smtClean="0"/>
              <a:t>　なぜなら</a:t>
            </a:r>
            <a:r>
              <a:rPr lang="ja-JP" altLang="ja-JP" sz="2800" dirty="0" smtClean="0"/>
              <a:t>国内貯蓄が自国市場で吸収され、投資家が国内資産へ強いポートフォリオ選好を持つことを</a:t>
            </a:r>
            <a:r>
              <a:rPr lang="ja-JP" altLang="en-US" sz="2800" dirty="0" smtClean="0"/>
              <a:t>示して</a:t>
            </a:r>
            <a:r>
              <a:rPr lang="ja-JP" altLang="ja-JP" sz="2800" dirty="0" smtClean="0"/>
              <a:t>おり、必ずしもグローバルな意味での金融市場の統合ないしは資本移動の活発化を支持していない</a:t>
            </a:r>
            <a:r>
              <a:rPr lang="ja-JP" altLang="en-US" sz="2800" dirty="0" smtClean="0"/>
              <a:t>。</a:t>
            </a:r>
            <a:endParaRPr lang="en-US" altLang="ja-JP" sz="2800" dirty="0" smtClean="0"/>
          </a:p>
          <a:p>
            <a:endParaRPr kumimoji="1" lang="ja-JP" altLang="en-US" sz="2800" dirty="0"/>
          </a:p>
        </p:txBody>
      </p:sp>
      <p:sp>
        <p:nvSpPr>
          <p:cNvPr id="4" name="下矢印 3"/>
          <p:cNvSpPr/>
          <p:nvPr/>
        </p:nvSpPr>
        <p:spPr>
          <a:xfrm>
            <a:off x="3275856" y="908720"/>
            <a:ext cx="2016224" cy="93610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27584" y="3789040"/>
            <a:ext cx="6516216" cy="1152128"/>
          </a:xfrm>
        </p:spPr>
        <p:txBody>
          <a:bodyPr>
            <a:normAutofit/>
          </a:bodyPr>
          <a:lstStyle/>
          <a:p>
            <a:pPr algn="ctr">
              <a:buNone/>
            </a:pPr>
            <a:r>
              <a:rPr lang="en-US" altLang="ja-JP" dirty="0" smtClean="0"/>
              <a:t>OECD16</a:t>
            </a:r>
            <a:r>
              <a:rPr lang="ja-JP" altLang="en-US" dirty="0" smtClean="0"/>
              <a:t>カ国の</a:t>
            </a:r>
            <a:r>
              <a:rPr lang="en-US" altLang="ja-JP" dirty="0" smtClean="0"/>
              <a:t>1980</a:t>
            </a:r>
            <a:r>
              <a:rPr lang="ja-JP" altLang="en-US" dirty="0" smtClean="0"/>
              <a:t>～</a:t>
            </a:r>
            <a:r>
              <a:rPr lang="en-US" altLang="ja-JP" dirty="0" smtClean="0"/>
              <a:t>2009</a:t>
            </a:r>
            <a:r>
              <a:rPr lang="ja-JP" altLang="en-US" dirty="0" smtClean="0"/>
              <a:t>年における</a:t>
            </a:r>
            <a:endParaRPr lang="en-US" altLang="ja-JP" dirty="0" smtClean="0"/>
          </a:p>
          <a:p>
            <a:pPr algn="ctr">
              <a:buNone/>
            </a:pPr>
            <a:r>
              <a:rPr lang="ja-JP" altLang="en-US" dirty="0" smtClean="0"/>
              <a:t>クロスセクションデータ</a:t>
            </a:r>
            <a:endParaRPr lang="en-US" altLang="ja-JP" dirty="0" smtClean="0"/>
          </a:p>
        </p:txBody>
      </p:sp>
      <p:graphicFrame>
        <p:nvGraphicFramePr>
          <p:cNvPr id="33794" name="Object 2"/>
          <p:cNvGraphicFramePr>
            <a:graphicFrameLocks noChangeAspect="1"/>
          </p:cNvGraphicFramePr>
          <p:nvPr/>
        </p:nvGraphicFramePr>
        <p:xfrm>
          <a:off x="971600" y="1196752"/>
          <a:ext cx="5772810" cy="1858640"/>
        </p:xfrm>
        <a:graphic>
          <a:graphicData uri="http://schemas.openxmlformats.org/presentationml/2006/ole">
            <p:oleObj spid="_x0000_s33806" name="数式" r:id="rId4" imgW="1358310" imgH="431613" progId="Equation.3">
              <p:embed/>
            </p:oleObj>
          </a:graphicData>
        </a:graphic>
      </p:graphicFrame>
      <p:sp>
        <p:nvSpPr>
          <p:cNvPr id="4" name="正方形/長方形 3"/>
          <p:cNvSpPr/>
          <p:nvPr/>
        </p:nvSpPr>
        <p:spPr>
          <a:xfrm>
            <a:off x="971600" y="476672"/>
            <a:ext cx="129614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buNone/>
            </a:pPr>
            <a:r>
              <a:rPr lang="ja-JP" altLang="en-US" sz="2400" dirty="0" smtClean="0"/>
              <a:t>推定式</a:t>
            </a:r>
            <a:endParaRPr lang="en-US" altLang="ja-JP" sz="2400" dirty="0" smtClean="0"/>
          </a:p>
        </p:txBody>
      </p:sp>
      <p:sp>
        <p:nvSpPr>
          <p:cNvPr id="5" name="正方形/長方形 4"/>
          <p:cNvSpPr/>
          <p:nvPr/>
        </p:nvSpPr>
        <p:spPr>
          <a:xfrm>
            <a:off x="1187624" y="3212976"/>
            <a:ext cx="1420582" cy="584775"/>
          </a:xfrm>
          <a:prstGeom prst="rect">
            <a:avLst/>
          </a:prstGeom>
        </p:spPr>
        <p:txBody>
          <a:bodyPr wrap="none">
            <a:spAutoFit/>
          </a:bodyPr>
          <a:lstStyle/>
          <a:p>
            <a:pPr algn="ctr">
              <a:buNone/>
            </a:pPr>
            <a:r>
              <a:rPr lang="ja-JP" altLang="en-US" sz="3200" b="1" u="sng" dirty="0" smtClean="0">
                <a:ln w="31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データ</a:t>
            </a:r>
            <a:endParaRPr lang="en-US" altLang="ja-JP" sz="3200" b="1" u="sng" dirty="0" smtClean="0">
              <a:ln w="31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正方形/長方形 5"/>
          <p:cNvSpPr/>
          <p:nvPr/>
        </p:nvSpPr>
        <p:spPr>
          <a:xfrm>
            <a:off x="1187624" y="4869160"/>
            <a:ext cx="6336704" cy="369332"/>
          </a:xfrm>
          <a:prstGeom prst="rect">
            <a:avLst/>
          </a:prstGeom>
        </p:spPr>
        <p:txBody>
          <a:bodyPr wrap="square">
            <a:spAutoFit/>
          </a:bodyPr>
          <a:lstStyle/>
          <a:p>
            <a:pPr algn="ctr">
              <a:buNone/>
            </a:pPr>
            <a:r>
              <a:rPr lang="ja-JP" altLang="en-US" dirty="0" smtClean="0"/>
              <a:t>（フェルドシュタイン・ホリオカと同じ国を考えている）</a:t>
            </a:r>
            <a:endParaRPr lang="en-US" altLang="ja-JP" dirty="0" smtClean="0"/>
          </a:p>
        </p:txBody>
      </p:sp>
      <p:sp>
        <p:nvSpPr>
          <p:cNvPr id="7" name="テキスト ボックス 6"/>
          <p:cNvSpPr txBox="1"/>
          <p:nvPr/>
        </p:nvSpPr>
        <p:spPr>
          <a:xfrm>
            <a:off x="2555776" y="6021288"/>
            <a:ext cx="3744416" cy="369332"/>
          </a:xfrm>
          <a:prstGeom prst="rect">
            <a:avLst/>
          </a:prstGeom>
          <a:noFill/>
        </p:spPr>
        <p:txBody>
          <a:bodyPr wrap="square" rtlCol="0">
            <a:spAutoFit/>
          </a:bodyPr>
          <a:lstStyle/>
          <a:p>
            <a:pPr algn="ctr"/>
            <a:r>
              <a:rPr kumimoji="1" lang="ja-JP" altLang="en-US" dirty="0" smtClean="0"/>
              <a:t>データの出所</a:t>
            </a:r>
            <a:r>
              <a:rPr kumimoji="1" lang="en-US" altLang="ja-JP" dirty="0" smtClean="0"/>
              <a:t>:</a:t>
            </a:r>
            <a:r>
              <a:rPr kumimoji="1" lang="ja-JP" altLang="en-US" dirty="0" smtClean="0"/>
              <a:t>世界銀行</a:t>
            </a:r>
            <a:endParaRPr kumimoji="1" lang="ja-JP" altLang="en-US" dirty="0"/>
          </a:p>
        </p:txBody>
      </p:sp>
      <p:sp>
        <p:nvSpPr>
          <p:cNvPr id="9" name="角丸四角形吹き出し 8"/>
          <p:cNvSpPr/>
          <p:nvPr/>
        </p:nvSpPr>
        <p:spPr>
          <a:xfrm>
            <a:off x="0" y="1196752"/>
            <a:ext cx="1008112" cy="576064"/>
          </a:xfrm>
          <a:prstGeom prst="wedgeRoundRectCallout">
            <a:avLst>
              <a:gd name="adj1" fmla="val 65777"/>
              <a:gd name="adj2" fmla="val 8498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投資率</a:t>
            </a:r>
            <a:endParaRPr kumimoji="1" lang="ja-JP" altLang="en-US" dirty="0"/>
          </a:p>
        </p:txBody>
      </p:sp>
      <p:sp>
        <p:nvSpPr>
          <p:cNvPr id="10" name="角丸四角形吹き出し 9"/>
          <p:cNvSpPr/>
          <p:nvPr/>
        </p:nvSpPr>
        <p:spPr>
          <a:xfrm>
            <a:off x="2627784" y="836712"/>
            <a:ext cx="864096" cy="576064"/>
          </a:xfrm>
          <a:prstGeom prst="wedgeRoundRectCallout">
            <a:avLst>
              <a:gd name="adj1" fmla="val -2159"/>
              <a:gd name="adj2" fmla="val 1232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切片</a:t>
            </a:r>
            <a:endParaRPr kumimoji="1" lang="ja-JP" altLang="en-US" dirty="0"/>
          </a:p>
        </p:txBody>
      </p:sp>
      <p:sp>
        <p:nvSpPr>
          <p:cNvPr id="11" name="角丸四角形吹き出し 10"/>
          <p:cNvSpPr/>
          <p:nvPr/>
        </p:nvSpPr>
        <p:spPr>
          <a:xfrm>
            <a:off x="3491880" y="2708920"/>
            <a:ext cx="1080120" cy="432048"/>
          </a:xfrm>
          <a:prstGeom prst="wedgeRoundRectCallout">
            <a:avLst>
              <a:gd name="adj1" fmla="val -2143"/>
              <a:gd name="adj2" fmla="val -12720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傾き</a:t>
            </a:r>
            <a:endParaRPr kumimoji="1" lang="ja-JP" altLang="en-US" dirty="0"/>
          </a:p>
        </p:txBody>
      </p:sp>
      <p:sp>
        <p:nvSpPr>
          <p:cNvPr id="12" name="角丸四角形吹き出し 11"/>
          <p:cNvSpPr/>
          <p:nvPr/>
        </p:nvSpPr>
        <p:spPr>
          <a:xfrm>
            <a:off x="5292080" y="548680"/>
            <a:ext cx="1080120" cy="504056"/>
          </a:xfrm>
          <a:prstGeom prst="wedgeRoundRectCallout">
            <a:avLst>
              <a:gd name="adj1" fmla="val -42333"/>
              <a:gd name="adj2" fmla="val 117211"/>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貯蓄率</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60648"/>
            <a:ext cx="770485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000" dirty="0" smtClean="0"/>
              <a:t>表</a:t>
            </a:r>
            <a:r>
              <a:rPr kumimoji="1" lang="en-US" altLang="ja-JP" sz="2000" dirty="0" smtClean="0"/>
              <a:t>-2</a:t>
            </a:r>
            <a:r>
              <a:rPr kumimoji="1" lang="ja-JP" altLang="en-US" sz="2000" dirty="0" smtClean="0"/>
              <a:t>　フェルドシュタイン＝ホリオカの用いた貯蓄と投資の相関</a:t>
            </a:r>
            <a:endParaRPr kumimoji="1" lang="ja-JP" altLang="en-US" sz="2000" dirty="0"/>
          </a:p>
        </p:txBody>
      </p:sp>
      <p:graphicFrame>
        <p:nvGraphicFramePr>
          <p:cNvPr id="3" name="表 2"/>
          <p:cNvGraphicFramePr>
            <a:graphicFrameLocks noGrp="1"/>
          </p:cNvGraphicFramePr>
          <p:nvPr>
            <p:extLst>
              <p:ext uri="{D42A27DB-BD31-4B8C-83A1-F6EECF244321}">
                <p14:modId xmlns="" xmlns:p14="http://schemas.microsoft.com/office/powerpoint/2010/main" val="2324217747"/>
              </p:ext>
            </p:extLst>
          </p:nvPr>
        </p:nvGraphicFramePr>
        <p:xfrm>
          <a:off x="676712" y="1268760"/>
          <a:ext cx="6984776" cy="3816425"/>
        </p:xfrm>
        <a:graphic>
          <a:graphicData uri="http://schemas.openxmlformats.org/drawingml/2006/table">
            <a:tbl>
              <a:tblPr>
                <a:tableStyleId>{2D5ABB26-0587-4C30-8999-92F81FD0307C}</a:tableStyleId>
              </a:tblPr>
              <a:tblGrid>
                <a:gridCol w="1746194"/>
                <a:gridCol w="1746194"/>
                <a:gridCol w="1746194"/>
                <a:gridCol w="1746194"/>
              </a:tblGrid>
              <a:tr h="763285">
                <a:tc>
                  <a:txBody>
                    <a:bodyPr/>
                    <a:lstStyle/>
                    <a:p>
                      <a:pPr algn="ctr" fontAlgn="ctr"/>
                      <a:endParaRPr lang="ja-JP" altLang="en-US"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w="38100" cap="flat" cmpd="sng" algn="ctr">
                      <a:solidFill>
                        <a:srgbClr val="FF66CC"/>
                      </a:solidFill>
                      <a:prstDash val="solid"/>
                      <a:round/>
                      <a:headEnd type="none" w="med" len="med"/>
                      <a:tailEnd type="none" w="med" len="med"/>
                    </a:lnT>
                    <a:lnB w="12700" cap="flat" cmpd="sng" algn="ctr">
                      <a:solidFill>
                        <a:srgbClr val="FF4BE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2000" u="none" strike="noStrike" dirty="0">
                          <a:effectLst/>
                          <a:latin typeface="ＭＳ Ｐゴシック" pitchFamily="50" charset="-128"/>
                          <a:ea typeface="ＭＳ Ｐゴシック" pitchFamily="50" charset="-128"/>
                        </a:rPr>
                        <a:t>定数項</a:t>
                      </a:r>
                      <a:r>
                        <a:rPr lang="el-GR" sz="2000" u="none" strike="noStrike" dirty="0">
                          <a:effectLst/>
                          <a:latin typeface="ＭＳ Ｐゴシック" pitchFamily="50" charset="-128"/>
                          <a:ea typeface="ＭＳ Ｐゴシック" pitchFamily="50" charset="-128"/>
                        </a:rPr>
                        <a:t>α</a:t>
                      </a:r>
                      <a:endParaRPr lang="el-GR"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w="38100" cap="flat" cmpd="sng" algn="ctr">
                      <a:solidFill>
                        <a:srgbClr val="FF66CC"/>
                      </a:solidFill>
                      <a:prstDash val="solid"/>
                      <a:round/>
                      <a:headEnd type="none" w="med" len="med"/>
                      <a:tailEnd type="none" w="med" len="med"/>
                    </a:lnT>
                    <a:lnB w="12700" cap="flat" cmpd="sng" algn="ctr">
                      <a:solidFill>
                        <a:srgbClr val="FF4BE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sz="2000" u="none" strike="noStrike" dirty="0">
                          <a:effectLst/>
                          <a:latin typeface="ＭＳ Ｐゴシック" pitchFamily="50" charset="-128"/>
                          <a:ea typeface="ＭＳ Ｐゴシック" pitchFamily="50" charset="-128"/>
                        </a:rPr>
                        <a:t>β</a:t>
                      </a:r>
                      <a:endParaRPr lang="el-GR"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w="38100" cap="flat" cmpd="sng" algn="ctr">
                      <a:solidFill>
                        <a:srgbClr val="FF66CC"/>
                      </a:solidFill>
                      <a:prstDash val="solid"/>
                      <a:round/>
                      <a:headEnd type="none" w="med" len="med"/>
                      <a:tailEnd type="none" w="med" len="med"/>
                    </a:lnT>
                    <a:lnB w="12700" cap="flat" cmpd="sng" algn="ctr">
                      <a:solidFill>
                        <a:srgbClr val="FF4BE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u="none" strike="noStrike" dirty="0">
                          <a:effectLst/>
                          <a:latin typeface="ＭＳ Ｐゴシック" pitchFamily="50" charset="-128"/>
                          <a:ea typeface="ＭＳ Ｐゴシック" pitchFamily="50" charset="-128"/>
                        </a:rPr>
                        <a:t>R²</a:t>
                      </a:r>
                      <a:endParaRPr lang="en-US"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w="38100" cap="flat" cmpd="sng" algn="ctr">
                      <a:solidFill>
                        <a:srgbClr val="FF66CC"/>
                      </a:solidFill>
                      <a:prstDash val="solid"/>
                      <a:round/>
                      <a:headEnd type="none" w="med" len="med"/>
                      <a:tailEnd type="none" w="med" len="med"/>
                    </a:lnT>
                    <a:lnB w="12700" cap="flat" cmpd="sng" algn="ctr">
                      <a:solidFill>
                        <a:srgbClr val="FF4BEA"/>
                      </a:solidFill>
                      <a:prstDash val="solid"/>
                      <a:round/>
                      <a:headEnd type="none" w="med" len="med"/>
                      <a:tailEnd type="none" w="med" len="med"/>
                    </a:lnB>
                    <a:lnTlToBr w="12700" cmpd="sng">
                      <a:noFill/>
                      <a:prstDash val="solid"/>
                    </a:lnTlToBr>
                    <a:lnBlToTr w="12700" cmpd="sng">
                      <a:noFill/>
                      <a:prstDash val="solid"/>
                    </a:lnBlToTr>
                  </a:tcPr>
                </a:tc>
              </a:tr>
              <a:tr h="763285">
                <a:tc>
                  <a:txBody>
                    <a:bodyPr/>
                    <a:lstStyle/>
                    <a:p>
                      <a:pPr algn="ctr" fontAlgn="ctr"/>
                      <a:r>
                        <a:rPr lang="en-US" altLang="ja-JP" sz="2000" u="none" strike="noStrike" dirty="0">
                          <a:effectLst/>
                          <a:latin typeface="ＭＳ Ｐゴシック" pitchFamily="50" charset="-128"/>
                          <a:ea typeface="ＭＳ Ｐゴシック" pitchFamily="50" charset="-128"/>
                        </a:rPr>
                        <a:t>1960-74</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altLang="ja-JP" sz="2000" u="none" strike="noStrike" dirty="0">
                          <a:effectLst/>
                          <a:latin typeface="ＭＳ Ｐゴシック" pitchFamily="50" charset="-128"/>
                          <a:ea typeface="ＭＳ Ｐゴシック" pitchFamily="50" charset="-128"/>
                        </a:rPr>
                        <a:t>0.035</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altLang="ja-JP" sz="2000" u="none" strike="noStrike">
                          <a:effectLst/>
                          <a:latin typeface="ＭＳ Ｐゴシック" pitchFamily="50" charset="-128"/>
                          <a:ea typeface="ＭＳ Ｐゴシック" pitchFamily="50" charset="-128"/>
                        </a:rPr>
                        <a:t>0.887</a:t>
                      </a:r>
                      <a:endParaRPr lang="en-US" altLang="ja-JP" sz="2000" b="0" i="0" u="none" strike="noStrike">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altLang="ja-JP" sz="2000" u="none" strike="noStrike">
                          <a:effectLst/>
                          <a:latin typeface="ＭＳ Ｐゴシック" pitchFamily="50" charset="-128"/>
                          <a:ea typeface="ＭＳ Ｐゴシック" pitchFamily="50" charset="-128"/>
                        </a:rPr>
                        <a:t>0.91</a:t>
                      </a:r>
                      <a:endParaRPr lang="en-US" altLang="ja-JP" sz="2000" b="0" i="0" u="none" strike="noStrike">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lnTlToBr w="12700" cmpd="sng">
                      <a:noFill/>
                      <a:prstDash val="solid"/>
                    </a:lnTlToBr>
                    <a:lnBlToTr w="12700" cmpd="sng">
                      <a:noFill/>
                      <a:prstDash val="solid"/>
                    </a:lnBlToTr>
                  </a:tcPr>
                </a:tc>
              </a:tr>
              <a:tr h="763285">
                <a:tc>
                  <a:txBody>
                    <a:bodyPr/>
                    <a:lstStyle/>
                    <a:p>
                      <a:pPr algn="ctr" fontAlgn="ctr"/>
                      <a:r>
                        <a:rPr lang="en-US" altLang="ja-JP" sz="2000" u="none" strike="noStrike" dirty="0" smtClean="0">
                          <a:effectLst/>
                          <a:latin typeface="ＭＳ Ｐゴシック" pitchFamily="50" charset="-128"/>
                          <a:ea typeface="ＭＳ Ｐゴシック" pitchFamily="50" charset="-128"/>
                        </a:rPr>
                        <a:t>1960-64</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2000" u="none" strike="noStrike" dirty="0">
                          <a:effectLst/>
                          <a:latin typeface="ＭＳ Ｐゴシック" pitchFamily="50" charset="-128"/>
                          <a:ea typeface="ＭＳ Ｐゴシック" pitchFamily="50" charset="-128"/>
                        </a:rPr>
                        <a:t>0.029</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2000" u="none" strike="noStrike">
                          <a:effectLst/>
                          <a:latin typeface="ＭＳ Ｐゴシック" pitchFamily="50" charset="-128"/>
                          <a:ea typeface="ＭＳ Ｐゴシック" pitchFamily="50" charset="-128"/>
                        </a:rPr>
                        <a:t>0.909</a:t>
                      </a:r>
                      <a:endParaRPr lang="en-US" altLang="ja-JP" sz="2000" b="0" i="0" u="none" strike="noStrike">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2000" u="none" strike="noStrike">
                          <a:effectLst/>
                          <a:latin typeface="ＭＳ Ｐゴシック" pitchFamily="50" charset="-128"/>
                          <a:ea typeface="ＭＳ Ｐゴシック" pitchFamily="50" charset="-128"/>
                        </a:rPr>
                        <a:t>0.94</a:t>
                      </a:r>
                      <a:endParaRPr lang="en-US" altLang="ja-JP" sz="2000" b="0" i="0" u="none" strike="noStrike">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763285">
                <a:tc>
                  <a:txBody>
                    <a:bodyPr/>
                    <a:lstStyle/>
                    <a:p>
                      <a:pPr algn="ctr" fontAlgn="ctr"/>
                      <a:r>
                        <a:rPr lang="en-US" altLang="ja-JP" sz="2000" u="none" strike="noStrike" dirty="0">
                          <a:effectLst/>
                          <a:latin typeface="ＭＳ Ｐゴシック" pitchFamily="50" charset="-128"/>
                          <a:ea typeface="ＭＳ Ｐゴシック" pitchFamily="50" charset="-128"/>
                        </a:rPr>
                        <a:t>1965-69</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2000" u="none" strike="noStrike" dirty="0">
                          <a:effectLst/>
                          <a:latin typeface="ＭＳ Ｐゴシック" pitchFamily="50" charset="-128"/>
                          <a:ea typeface="ＭＳ Ｐゴシック" pitchFamily="50" charset="-128"/>
                        </a:rPr>
                        <a:t>0.039</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2000" u="none" strike="noStrike" dirty="0">
                          <a:effectLst/>
                          <a:latin typeface="ＭＳ Ｐゴシック" pitchFamily="50" charset="-128"/>
                          <a:ea typeface="ＭＳ Ｐゴシック" pitchFamily="50" charset="-128"/>
                        </a:rPr>
                        <a:t>0.872</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ja-JP" sz="2000" u="none" strike="noStrike">
                          <a:effectLst/>
                          <a:latin typeface="ＭＳ Ｐゴシック" pitchFamily="50" charset="-128"/>
                          <a:ea typeface="ＭＳ Ｐゴシック" pitchFamily="50" charset="-128"/>
                        </a:rPr>
                        <a:t>0.83</a:t>
                      </a:r>
                      <a:endParaRPr lang="en-US" altLang="ja-JP" sz="2000" b="0" i="0" u="none" strike="noStrike">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763285">
                <a:tc>
                  <a:txBody>
                    <a:bodyPr/>
                    <a:lstStyle/>
                    <a:p>
                      <a:pPr algn="ctr" fontAlgn="ctr"/>
                      <a:r>
                        <a:rPr lang="en-US" altLang="ja-JP" sz="2000" u="none" strike="noStrike">
                          <a:effectLst/>
                          <a:latin typeface="ＭＳ Ｐゴシック" pitchFamily="50" charset="-128"/>
                          <a:ea typeface="ＭＳ Ｐゴシック" pitchFamily="50" charset="-128"/>
                        </a:rPr>
                        <a:t>1970-74</a:t>
                      </a:r>
                      <a:endParaRPr lang="en-US" altLang="ja-JP" sz="2000" b="0" i="0" u="none" strike="noStrike">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w="38100" cap="flat" cmpd="sng" algn="ctr">
                      <a:solidFill>
                        <a:srgbClr val="FF66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2000" u="none" strike="noStrike" dirty="0">
                          <a:effectLst/>
                          <a:latin typeface="ＭＳ Ｐゴシック" pitchFamily="50" charset="-128"/>
                          <a:ea typeface="ＭＳ Ｐゴシック" pitchFamily="50" charset="-128"/>
                        </a:rPr>
                        <a:t>0.039</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w="38100" cap="flat" cmpd="sng" algn="ctr">
                      <a:solidFill>
                        <a:srgbClr val="FF66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2000" u="none" strike="noStrike" dirty="0">
                          <a:effectLst/>
                          <a:latin typeface="ＭＳ Ｐゴシック" pitchFamily="50" charset="-128"/>
                          <a:ea typeface="ＭＳ Ｐゴシック" pitchFamily="50" charset="-128"/>
                        </a:rPr>
                        <a:t>0.871</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w="38100" cap="flat" cmpd="sng" algn="ctr">
                      <a:solidFill>
                        <a:srgbClr val="FF66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2000" u="none" strike="noStrike" dirty="0">
                          <a:effectLst/>
                          <a:latin typeface="ＭＳ Ｐゴシック" pitchFamily="50" charset="-128"/>
                          <a:ea typeface="ＭＳ Ｐゴシック" pitchFamily="50" charset="-128"/>
                        </a:rPr>
                        <a:t>0.85</a:t>
                      </a:r>
                      <a:endParaRPr lang="en-US" altLang="ja-JP" sz="20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lnL>
                      <a:noFill/>
                    </a:lnL>
                    <a:lnR>
                      <a:noFill/>
                    </a:lnR>
                    <a:lnT>
                      <a:noFill/>
                    </a:lnT>
                    <a:lnB w="38100" cap="flat" cmpd="sng" algn="ctr">
                      <a:solidFill>
                        <a:srgbClr val="FF66CC"/>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正方形/長方形 3"/>
          <p:cNvSpPr/>
          <p:nvPr/>
        </p:nvSpPr>
        <p:spPr>
          <a:xfrm>
            <a:off x="4283968" y="1268760"/>
            <a:ext cx="1368152" cy="381642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角丸四角形吹き出し 4"/>
          <p:cNvSpPr/>
          <p:nvPr/>
        </p:nvSpPr>
        <p:spPr>
          <a:xfrm>
            <a:off x="6156176" y="764704"/>
            <a:ext cx="1656184" cy="504056"/>
          </a:xfrm>
          <a:prstGeom prst="wedgeRoundRectCallout">
            <a:avLst>
              <a:gd name="adj1" fmla="val 1953"/>
              <a:gd name="adj2" fmla="val 10857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相関係数</a:t>
            </a:r>
            <a:endParaRPr kumimoji="1" lang="ja-JP" altLang="en-US" dirty="0"/>
          </a:p>
        </p:txBody>
      </p:sp>
      <p:sp>
        <p:nvSpPr>
          <p:cNvPr id="7" name="正方形/長方形 6"/>
          <p:cNvSpPr/>
          <p:nvPr/>
        </p:nvSpPr>
        <p:spPr>
          <a:xfrm>
            <a:off x="2123728" y="5934670"/>
            <a:ext cx="446449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ja-JP" alt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正の相関あり</a:t>
            </a:r>
            <a:endParaRPr lang="ja-JP" alt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正方形/長方形 7"/>
          <p:cNvSpPr/>
          <p:nvPr/>
        </p:nvSpPr>
        <p:spPr>
          <a:xfrm>
            <a:off x="2483768" y="5085184"/>
            <a:ext cx="3416320" cy="523220"/>
          </a:xfrm>
          <a:prstGeom prst="rect">
            <a:avLst/>
          </a:prstGeom>
        </p:spPr>
        <p:txBody>
          <a:bodyPr wrap="none">
            <a:spAutoFit/>
          </a:bodyPr>
          <a:lstStyle/>
          <a:p>
            <a:r>
              <a:rPr lang="ja-JP" altLang="en-US" sz="2800" b="1" dirty="0" smtClean="0"/>
              <a:t>相関係数が１に近い</a:t>
            </a:r>
            <a:endParaRPr lang="ja-JP" altLang="en-US" sz="2800" b="1" dirty="0"/>
          </a:p>
        </p:txBody>
      </p:sp>
      <p:sp>
        <p:nvSpPr>
          <p:cNvPr id="9" name="等号 8"/>
          <p:cNvSpPr/>
          <p:nvPr/>
        </p:nvSpPr>
        <p:spPr>
          <a:xfrm rot="5400000">
            <a:off x="4067944" y="5517232"/>
            <a:ext cx="432048" cy="576064"/>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10" name="角丸四角形吹き出し 9"/>
          <p:cNvSpPr/>
          <p:nvPr/>
        </p:nvSpPr>
        <p:spPr>
          <a:xfrm>
            <a:off x="1907704" y="1628800"/>
            <a:ext cx="2088232" cy="648072"/>
          </a:xfrm>
          <a:prstGeom prst="wedgeRoundRectCallout">
            <a:avLst>
              <a:gd name="adj1" fmla="val 55802"/>
              <a:gd name="adj2" fmla="val 6808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いずれも高い数値</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24562" y="201510"/>
            <a:ext cx="5040560"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表</a:t>
            </a:r>
            <a:r>
              <a:rPr lang="en-US" altLang="ja-JP" dirty="0" smtClean="0"/>
              <a:t>-3</a:t>
            </a:r>
            <a:r>
              <a:rPr lang="ja-JP" altLang="en-US" dirty="0" smtClean="0"/>
              <a:t>　</a:t>
            </a:r>
            <a:r>
              <a:rPr lang="en-US" altLang="ja-JP" dirty="0" smtClean="0"/>
              <a:t>OECD</a:t>
            </a:r>
            <a:r>
              <a:rPr lang="ja-JP" altLang="en-US" dirty="0" smtClean="0"/>
              <a:t>諸国における貯蓄と投資の相関</a:t>
            </a:r>
            <a:endParaRPr kumimoji="1" lang="ja-JP" altLang="en-US" dirty="0"/>
          </a:p>
        </p:txBody>
      </p:sp>
      <p:sp>
        <p:nvSpPr>
          <p:cNvPr id="8" name="テキスト ボックス 7"/>
          <p:cNvSpPr txBox="1"/>
          <p:nvPr/>
        </p:nvSpPr>
        <p:spPr>
          <a:xfrm>
            <a:off x="2627784" y="6319299"/>
            <a:ext cx="2880320" cy="369332"/>
          </a:xfrm>
          <a:prstGeom prst="rect">
            <a:avLst/>
          </a:prstGeom>
          <a:noFill/>
        </p:spPr>
        <p:txBody>
          <a:bodyPr wrap="square" rtlCol="0">
            <a:spAutoFit/>
          </a:bodyPr>
          <a:lstStyle/>
          <a:p>
            <a:pPr algn="ctr"/>
            <a:r>
              <a:rPr lang="ja-JP" altLang="en-US" dirty="0" smtClean="0"/>
              <a:t>備考：</a:t>
            </a:r>
            <a:r>
              <a:rPr lang="en-US" altLang="ja-JP" dirty="0" smtClean="0"/>
              <a:t>(</a:t>
            </a:r>
            <a:r>
              <a:rPr lang="ja-JP" altLang="en-US" dirty="0" smtClean="0"/>
              <a:t>　</a:t>
            </a:r>
            <a:r>
              <a:rPr lang="en-US" altLang="ja-JP" dirty="0" smtClean="0"/>
              <a:t>)</a:t>
            </a:r>
            <a:r>
              <a:rPr lang="ja-JP" altLang="en-US" dirty="0" smtClean="0"/>
              <a:t>内は</a:t>
            </a:r>
            <a:r>
              <a:rPr lang="en-US" altLang="ja-JP" dirty="0" smtClean="0"/>
              <a:t>t</a:t>
            </a:r>
            <a:r>
              <a:rPr lang="ja-JP" altLang="en-US" dirty="0" smtClean="0"/>
              <a:t>値</a:t>
            </a:r>
            <a:endParaRPr kumimoji="1" lang="ja-JP" altLang="en-US" dirty="0"/>
          </a:p>
        </p:txBody>
      </p:sp>
      <p:graphicFrame>
        <p:nvGraphicFramePr>
          <p:cNvPr id="9" name="表 8"/>
          <p:cNvGraphicFramePr>
            <a:graphicFrameLocks noGrp="1"/>
          </p:cNvGraphicFramePr>
          <p:nvPr>
            <p:extLst>
              <p:ext uri="{D42A27DB-BD31-4B8C-83A1-F6EECF244321}">
                <p14:modId xmlns="" xmlns:p14="http://schemas.microsoft.com/office/powerpoint/2010/main" val="580232354"/>
              </p:ext>
            </p:extLst>
          </p:nvPr>
        </p:nvGraphicFramePr>
        <p:xfrm>
          <a:off x="899592" y="908725"/>
          <a:ext cx="6912768" cy="4618107"/>
        </p:xfrm>
        <a:graphic>
          <a:graphicData uri="http://schemas.openxmlformats.org/drawingml/2006/table">
            <a:tbl>
              <a:tblPr/>
              <a:tblGrid>
                <a:gridCol w="1566174"/>
                <a:gridCol w="1782198"/>
                <a:gridCol w="1782198"/>
                <a:gridCol w="1782198"/>
              </a:tblGrid>
              <a:tr h="355239">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w="38100" cap="flat" cmpd="sng" algn="ctr">
                      <a:solidFill>
                        <a:srgbClr val="FF4BEA"/>
                      </a:solidFill>
                      <a:prstDash val="solid"/>
                      <a:round/>
                      <a:headEnd type="none" w="med" len="med"/>
                      <a:tailEnd type="none" w="med" len="med"/>
                    </a:lnT>
                    <a:lnB w="12700" cap="flat" cmpd="sng" algn="ctr">
                      <a:solidFill>
                        <a:srgbClr val="FF4BEA"/>
                      </a:solidFill>
                      <a:prstDash val="solid"/>
                      <a:round/>
                      <a:headEnd type="none" w="med" len="med"/>
                      <a:tailEnd type="none" w="med" len="med"/>
                    </a:lnB>
                  </a:tcPr>
                </a:tc>
                <a:tc>
                  <a:txBody>
                    <a:bodyPr/>
                    <a:lstStyle/>
                    <a:p>
                      <a:pPr algn="ctr" fontAlgn="ctr"/>
                      <a:r>
                        <a:rPr lang="ja-JP" altLang="en-US" sz="2000" b="0" i="0" u="none" strike="noStrike">
                          <a:solidFill>
                            <a:srgbClr val="000000"/>
                          </a:solidFill>
                          <a:latin typeface="ＭＳ Ｐゴシック"/>
                        </a:rPr>
                        <a:t>定数項</a:t>
                      </a:r>
                      <a:r>
                        <a:rPr lang="el-GR" sz="2000" b="0" i="0" u="none" strike="noStrike">
                          <a:solidFill>
                            <a:srgbClr val="000000"/>
                          </a:solidFill>
                          <a:latin typeface="ＭＳ Ｐゴシック"/>
                        </a:rPr>
                        <a:t>α</a:t>
                      </a:r>
                    </a:p>
                  </a:txBody>
                  <a:tcPr marL="9525" marR="9525" marT="9525" marB="0" anchor="ctr">
                    <a:lnL>
                      <a:noFill/>
                    </a:lnL>
                    <a:lnR>
                      <a:noFill/>
                    </a:lnR>
                    <a:lnT w="38100" cap="flat" cmpd="sng" algn="ctr">
                      <a:solidFill>
                        <a:srgbClr val="FF4BEA"/>
                      </a:solidFill>
                      <a:prstDash val="solid"/>
                      <a:round/>
                      <a:headEnd type="none" w="med" len="med"/>
                      <a:tailEnd type="none" w="med" len="med"/>
                    </a:lnT>
                    <a:lnB w="12700" cap="flat" cmpd="sng" algn="ctr">
                      <a:solidFill>
                        <a:srgbClr val="FF4BEA"/>
                      </a:solidFill>
                      <a:prstDash val="solid"/>
                      <a:round/>
                      <a:headEnd type="none" w="med" len="med"/>
                      <a:tailEnd type="none" w="med" len="med"/>
                    </a:lnB>
                  </a:tcPr>
                </a:tc>
                <a:tc>
                  <a:txBody>
                    <a:bodyPr/>
                    <a:lstStyle/>
                    <a:p>
                      <a:pPr algn="ctr" fontAlgn="ctr"/>
                      <a:r>
                        <a:rPr lang="el-GR" sz="2000" b="0" i="0" u="none" strike="noStrike" dirty="0">
                          <a:solidFill>
                            <a:srgbClr val="000000"/>
                          </a:solidFill>
                          <a:latin typeface="ＭＳ Ｐゴシック"/>
                        </a:rPr>
                        <a:t>β</a:t>
                      </a:r>
                    </a:p>
                  </a:txBody>
                  <a:tcPr marL="9525" marR="9525" marT="9525" marB="0" anchor="ctr">
                    <a:lnL>
                      <a:noFill/>
                    </a:lnL>
                    <a:lnR>
                      <a:noFill/>
                    </a:lnR>
                    <a:lnT w="38100" cap="flat" cmpd="sng" algn="ctr">
                      <a:solidFill>
                        <a:srgbClr val="FF4BEA"/>
                      </a:solidFill>
                      <a:prstDash val="solid"/>
                      <a:round/>
                      <a:headEnd type="none" w="med" len="med"/>
                      <a:tailEnd type="none" w="med" len="med"/>
                    </a:lnT>
                    <a:lnB w="12700" cap="flat" cmpd="sng" algn="ctr">
                      <a:solidFill>
                        <a:srgbClr val="FF4BEA"/>
                      </a:solidFill>
                      <a:prstDash val="solid"/>
                      <a:round/>
                      <a:headEnd type="none" w="med" len="med"/>
                      <a:tailEnd type="none" w="med" len="med"/>
                    </a:lnB>
                  </a:tcPr>
                </a:tc>
                <a:tc>
                  <a:txBody>
                    <a:bodyPr/>
                    <a:lstStyle/>
                    <a:p>
                      <a:pPr algn="ctr" fontAlgn="ctr"/>
                      <a:r>
                        <a:rPr lang="en-US" sz="2000" b="0" i="0" u="none" strike="noStrike" dirty="0">
                          <a:solidFill>
                            <a:srgbClr val="000000"/>
                          </a:solidFill>
                          <a:latin typeface="ＭＳ Ｐゴシック"/>
                        </a:rPr>
                        <a:t>R</a:t>
                      </a:r>
                      <a:r>
                        <a:rPr lang="en-US" sz="2000" b="0" i="0" u="none" strike="noStrike" baseline="30000" dirty="0">
                          <a:solidFill>
                            <a:srgbClr val="000000"/>
                          </a:solidFill>
                          <a:latin typeface="ＭＳ Ｐゴシック"/>
                        </a:rPr>
                        <a:t>2</a:t>
                      </a:r>
                      <a:endParaRPr lang="en-US" sz="2000" b="0" i="0" u="none" strike="noStrike" dirty="0">
                        <a:solidFill>
                          <a:srgbClr val="000000"/>
                        </a:solidFill>
                        <a:latin typeface="ＭＳ Ｐゴシック"/>
                      </a:endParaRPr>
                    </a:p>
                  </a:txBody>
                  <a:tcPr marL="9525" marR="9525" marT="9525" marB="0" anchor="ctr">
                    <a:lnL>
                      <a:noFill/>
                    </a:lnL>
                    <a:lnR>
                      <a:noFill/>
                    </a:lnR>
                    <a:lnT w="38100" cap="flat" cmpd="sng" algn="ctr">
                      <a:solidFill>
                        <a:srgbClr val="FF4BEA"/>
                      </a:solidFill>
                      <a:prstDash val="solid"/>
                      <a:round/>
                      <a:headEnd type="none" w="med" len="med"/>
                      <a:tailEnd type="none" w="med" len="med"/>
                    </a:lnT>
                    <a:lnB w="12700" cap="flat" cmpd="sng" algn="ctr">
                      <a:solidFill>
                        <a:srgbClr val="FF4BEA"/>
                      </a:solidFill>
                      <a:prstDash val="solid"/>
                      <a:round/>
                      <a:headEnd type="none" w="med" len="med"/>
                      <a:tailEnd type="none" w="med" len="med"/>
                    </a:lnB>
                  </a:tcPr>
                </a:tc>
              </a:tr>
              <a:tr h="355239">
                <a:tc>
                  <a:txBody>
                    <a:bodyPr/>
                    <a:lstStyle/>
                    <a:p>
                      <a:pPr algn="ctr" fontAlgn="ctr"/>
                      <a:r>
                        <a:rPr lang="en-US" altLang="ja-JP" sz="2000" b="0" i="0" u="none" strike="noStrike" dirty="0">
                          <a:solidFill>
                            <a:srgbClr val="000000"/>
                          </a:solidFill>
                          <a:latin typeface="ＭＳ Ｐゴシック"/>
                        </a:rPr>
                        <a:t>1980-1984</a:t>
                      </a: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tcPr>
                </a:tc>
                <a:tc>
                  <a:txBody>
                    <a:bodyPr/>
                    <a:lstStyle/>
                    <a:p>
                      <a:pPr algn="ctr" fontAlgn="ctr"/>
                      <a:r>
                        <a:rPr lang="en-US" altLang="ja-JP" sz="2000" b="0" i="0" u="none" strike="noStrike">
                          <a:solidFill>
                            <a:srgbClr val="000000"/>
                          </a:solidFill>
                          <a:latin typeface="ＭＳ Ｐゴシック"/>
                        </a:rPr>
                        <a:t>0.112 </a:t>
                      </a: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tcPr>
                </a:tc>
                <a:tc>
                  <a:txBody>
                    <a:bodyPr/>
                    <a:lstStyle/>
                    <a:p>
                      <a:pPr algn="ctr" fontAlgn="ctr"/>
                      <a:r>
                        <a:rPr lang="en-US" altLang="ja-JP" sz="2000" b="0" i="0" u="none" strike="noStrike">
                          <a:solidFill>
                            <a:srgbClr val="000000"/>
                          </a:solidFill>
                          <a:latin typeface="ＭＳ Ｐゴシック"/>
                        </a:rPr>
                        <a:t>0.536 </a:t>
                      </a: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tcPr>
                </a:tc>
                <a:tc>
                  <a:txBody>
                    <a:bodyPr/>
                    <a:lstStyle/>
                    <a:p>
                      <a:pPr algn="ctr" fontAlgn="ctr"/>
                      <a:r>
                        <a:rPr lang="en-US" altLang="ja-JP" sz="2000" b="0" i="0" u="none" strike="noStrike">
                          <a:solidFill>
                            <a:srgbClr val="000000"/>
                          </a:solidFill>
                          <a:latin typeface="ＭＳ Ｐゴシック"/>
                        </a:rPr>
                        <a:t>0.35 </a:t>
                      </a: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tcPr>
                </a:tc>
              </a:tr>
              <a:tr h="355239">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(2.875)</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(3.030)</a:t>
                      </a:r>
                    </a:p>
                  </a:txBody>
                  <a:tcPr marL="9525" marR="9525" marT="9525" marB="0" anchor="ctr">
                    <a:lnL>
                      <a:noFill/>
                    </a:lnL>
                    <a:lnR>
                      <a:noFill/>
                    </a:lnR>
                    <a:lnT>
                      <a:noFill/>
                    </a:lnT>
                    <a:lnB>
                      <a:noFill/>
                    </a:lnB>
                  </a:tcPr>
                </a:tc>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tcPr>
                </a:tc>
              </a:tr>
              <a:tr h="355239">
                <a:tc>
                  <a:txBody>
                    <a:bodyPr/>
                    <a:lstStyle/>
                    <a:p>
                      <a:pPr algn="ctr" fontAlgn="ctr"/>
                      <a:r>
                        <a:rPr lang="en-US" altLang="ja-JP" sz="2000" b="0" i="0" u="none" strike="noStrike">
                          <a:solidFill>
                            <a:srgbClr val="000000"/>
                          </a:solidFill>
                          <a:latin typeface="ＭＳ Ｐゴシック"/>
                        </a:rPr>
                        <a:t>1985-1989</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0.104 </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0.535 </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0.47 </a:t>
                      </a:r>
                    </a:p>
                  </a:txBody>
                  <a:tcPr marL="9525" marR="9525" marT="9525" marB="0" anchor="ctr">
                    <a:lnL>
                      <a:noFill/>
                    </a:lnL>
                    <a:lnR>
                      <a:noFill/>
                    </a:lnR>
                    <a:lnT>
                      <a:noFill/>
                    </a:lnT>
                    <a:lnB>
                      <a:noFill/>
                    </a:lnB>
                  </a:tcPr>
                </a:tc>
              </a:tr>
              <a:tr h="355239">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(3.240)</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(3.810)</a:t>
                      </a:r>
                    </a:p>
                  </a:txBody>
                  <a:tcPr marL="9525" marR="9525" marT="9525" marB="0" anchor="ctr">
                    <a:lnL>
                      <a:noFill/>
                    </a:lnL>
                    <a:lnR>
                      <a:noFill/>
                    </a:lnR>
                    <a:lnT>
                      <a:noFill/>
                    </a:lnT>
                    <a:lnB>
                      <a:noFill/>
                    </a:lnB>
                  </a:tcPr>
                </a:tc>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r>
              <a:tr h="355239">
                <a:tc>
                  <a:txBody>
                    <a:bodyPr/>
                    <a:lstStyle/>
                    <a:p>
                      <a:pPr algn="ctr" fontAlgn="ctr"/>
                      <a:r>
                        <a:rPr lang="en-US" altLang="ja-JP" sz="2000" b="0" i="0" u="none" strike="noStrike">
                          <a:solidFill>
                            <a:srgbClr val="000000"/>
                          </a:solidFill>
                          <a:latin typeface="ＭＳ Ｐゴシック"/>
                        </a:rPr>
                        <a:t>1990-1994</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0.116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0.426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0.32 </a:t>
                      </a:r>
                    </a:p>
                  </a:txBody>
                  <a:tcPr marL="9525" marR="9525" marT="9525" marB="0" anchor="ctr">
                    <a:lnL>
                      <a:noFill/>
                    </a:lnL>
                    <a:lnR>
                      <a:noFill/>
                    </a:lnR>
                    <a:lnT>
                      <a:noFill/>
                    </a:lnT>
                    <a:lnB>
                      <a:noFill/>
                    </a:lnB>
                  </a:tcPr>
                </a:tc>
              </a:tr>
              <a:tr h="355239">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(3.419)</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(2.818)</a:t>
                      </a:r>
                    </a:p>
                  </a:txBody>
                  <a:tcPr marL="9525" marR="9525" marT="9525" marB="0" anchor="ctr">
                    <a:lnL>
                      <a:noFill/>
                    </a:lnL>
                    <a:lnR>
                      <a:noFill/>
                    </a:lnR>
                    <a:lnT>
                      <a:noFill/>
                    </a:lnT>
                    <a:lnB>
                      <a:noFill/>
                    </a:lnB>
                  </a:tcPr>
                </a:tc>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r>
              <a:tr h="355239">
                <a:tc>
                  <a:txBody>
                    <a:bodyPr/>
                    <a:lstStyle/>
                    <a:p>
                      <a:pPr algn="ctr" fontAlgn="ctr"/>
                      <a:r>
                        <a:rPr lang="en-US" altLang="ja-JP" sz="2000" b="0" i="0" u="none" strike="noStrike">
                          <a:solidFill>
                            <a:srgbClr val="000000"/>
                          </a:solidFill>
                          <a:latin typeface="ＭＳ Ｐゴシック"/>
                        </a:rPr>
                        <a:t>1995-1999</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0.167 </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0.182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0.08 </a:t>
                      </a:r>
                    </a:p>
                  </a:txBody>
                  <a:tcPr marL="9525" marR="9525" marT="9525" marB="0" anchor="ctr">
                    <a:lnL>
                      <a:noFill/>
                    </a:lnL>
                    <a:lnR>
                      <a:noFill/>
                    </a:lnR>
                    <a:lnT>
                      <a:noFill/>
                    </a:lnT>
                    <a:lnB>
                      <a:noFill/>
                    </a:lnB>
                  </a:tcPr>
                </a:tc>
              </a:tr>
              <a:tr h="355239">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(5.802)</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(1.493)</a:t>
                      </a:r>
                    </a:p>
                  </a:txBody>
                  <a:tcPr marL="9525" marR="9525" marT="9525" marB="0" anchor="ctr">
                    <a:lnL>
                      <a:noFill/>
                    </a:lnL>
                    <a:lnR>
                      <a:noFill/>
                    </a:lnR>
                    <a:lnT>
                      <a:noFill/>
                    </a:lnT>
                    <a:lnB>
                      <a:noFill/>
                    </a:lnB>
                  </a:tcPr>
                </a:tc>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tcPr>
                </a:tc>
              </a:tr>
              <a:tr h="355239">
                <a:tc>
                  <a:txBody>
                    <a:bodyPr/>
                    <a:lstStyle/>
                    <a:p>
                      <a:pPr algn="ctr" fontAlgn="ctr"/>
                      <a:r>
                        <a:rPr lang="en-US" altLang="ja-JP" sz="2000" b="0" i="0" u="none" strike="noStrike">
                          <a:solidFill>
                            <a:srgbClr val="000000"/>
                          </a:solidFill>
                          <a:latin typeface="ＭＳ Ｐゴシック"/>
                        </a:rPr>
                        <a:t>2000-2004</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0.187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0.092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0.01 </a:t>
                      </a:r>
                    </a:p>
                  </a:txBody>
                  <a:tcPr marL="9525" marR="9525" marT="9525" marB="0" anchor="ctr">
                    <a:lnL>
                      <a:noFill/>
                    </a:lnL>
                    <a:lnR>
                      <a:noFill/>
                    </a:lnR>
                    <a:lnT>
                      <a:noFill/>
                    </a:lnT>
                    <a:lnB>
                      <a:noFill/>
                    </a:lnB>
                  </a:tcPr>
                </a:tc>
              </a:tr>
              <a:tr h="355239">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(8.874)</a:t>
                      </a:r>
                    </a:p>
                  </a:txBody>
                  <a:tcPr marL="9525" marR="9525" marT="9525" marB="0" anchor="ctr">
                    <a:lnL>
                      <a:noFill/>
                    </a:lnL>
                    <a:lnR>
                      <a:noFill/>
                    </a:lnR>
                    <a:lnT>
                      <a:noFill/>
                    </a:lnT>
                    <a:lnB>
                      <a:noFill/>
                    </a:lnB>
                  </a:tcPr>
                </a:tc>
                <a:tc>
                  <a:txBody>
                    <a:bodyPr/>
                    <a:lstStyle/>
                    <a:p>
                      <a:pPr algn="ctr" fontAlgn="ctr"/>
                      <a:r>
                        <a:rPr lang="en-US" altLang="ja-JP" sz="2000" b="0" i="0" u="none" strike="noStrike" dirty="0">
                          <a:solidFill>
                            <a:srgbClr val="000000"/>
                          </a:solidFill>
                          <a:latin typeface="ＭＳ Ｐゴシック"/>
                        </a:rPr>
                        <a:t>(1.057)</a:t>
                      </a:r>
                    </a:p>
                  </a:txBody>
                  <a:tcPr marL="9525" marR="9525" marT="9525" marB="0" anchor="ctr">
                    <a:lnL>
                      <a:noFill/>
                    </a:lnL>
                    <a:lnR>
                      <a:noFill/>
                    </a:lnR>
                    <a:lnT>
                      <a:noFill/>
                    </a:lnT>
                    <a:lnB>
                      <a:noFill/>
                    </a:lnB>
                  </a:tcPr>
                </a:tc>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tcPr>
                </a:tc>
              </a:tr>
              <a:tr h="355239">
                <a:tc>
                  <a:txBody>
                    <a:bodyPr/>
                    <a:lstStyle/>
                    <a:p>
                      <a:pPr algn="ctr" fontAlgn="ctr"/>
                      <a:r>
                        <a:rPr lang="en-US" altLang="ja-JP" sz="2000" b="0" i="0" u="none" strike="noStrike">
                          <a:solidFill>
                            <a:srgbClr val="000000"/>
                          </a:solidFill>
                          <a:latin typeface="ＭＳ Ｐゴシック"/>
                        </a:rPr>
                        <a:t>2005-2009</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0.163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0.207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0.22 </a:t>
                      </a:r>
                    </a:p>
                  </a:txBody>
                  <a:tcPr marL="9525" marR="9525" marT="9525" marB="0" anchor="ctr">
                    <a:lnL>
                      <a:noFill/>
                    </a:lnL>
                    <a:lnR>
                      <a:noFill/>
                    </a:lnR>
                    <a:lnT>
                      <a:noFill/>
                    </a:lnT>
                    <a:lnB>
                      <a:noFill/>
                    </a:lnB>
                  </a:tcPr>
                </a:tc>
              </a:tr>
              <a:tr h="355239">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w="38100" cap="flat" cmpd="sng" algn="ctr">
                      <a:solidFill>
                        <a:srgbClr val="FF4BEA"/>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ＭＳ Ｐゴシック"/>
                        </a:rPr>
                        <a:t>(7.567)</a:t>
                      </a:r>
                    </a:p>
                  </a:txBody>
                  <a:tcPr marL="9525" marR="9525" marT="9525" marB="0" anchor="ctr">
                    <a:lnL>
                      <a:noFill/>
                    </a:lnL>
                    <a:lnR>
                      <a:noFill/>
                    </a:lnR>
                    <a:lnT>
                      <a:noFill/>
                    </a:lnT>
                    <a:lnB w="38100" cap="flat" cmpd="sng" algn="ctr">
                      <a:solidFill>
                        <a:srgbClr val="FF4BEA"/>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ＭＳ Ｐゴシック"/>
                        </a:rPr>
                        <a:t>(2.266)</a:t>
                      </a:r>
                    </a:p>
                  </a:txBody>
                  <a:tcPr marL="9525" marR="9525" marT="9525" marB="0" anchor="ctr">
                    <a:lnL>
                      <a:noFill/>
                    </a:lnL>
                    <a:lnR>
                      <a:noFill/>
                    </a:lnR>
                    <a:lnT>
                      <a:noFill/>
                    </a:lnT>
                    <a:lnB w="38100" cap="flat" cmpd="sng" algn="ctr">
                      <a:solidFill>
                        <a:srgbClr val="FF4BEA"/>
                      </a:solidFill>
                      <a:prstDash val="solid"/>
                      <a:round/>
                      <a:headEnd type="none" w="med" len="med"/>
                      <a:tailEnd type="none" w="med" len="med"/>
                    </a:lnB>
                  </a:tcPr>
                </a:tc>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w="38100" cap="flat" cmpd="sng" algn="ctr">
                      <a:solidFill>
                        <a:srgbClr val="FF4BEA"/>
                      </a:solidFill>
                      <a:prstDash val="solid"/>
                      <a:round/>
                      <a:headEnd type="none" w="med" len="med"/>
                      <a:tailEnd type="none" w="med" len="med"/>
                    </a:lnB>
                  </a:tcPr>
                </a:tc>
              </a:tr>
            </a:tbl>
          </a:graphicData>
        </a:graphic>
      </p:graphicFrame>
      <p:sp>
        <p:nvSpPr>
          <p:cNvPr id="5" name="正方形/長方形 4"/>
          <p:cNvSpPr/>
          <p:nvPr/>
        </p:nvSpPr>
        <p:spPr>
          <a:xfrm>
            <a:off x="4211960" y="908720"/>
            <a:ext cx="1800200" cy="4608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endParaRPr>
          </a:p>
        </p:txBody>
      </p:sp>
      <p:sp>
        <p:nvSpPr>
          <p:cNvPr id="15" name="円/楕円 14"/>
          <p:cNvSpPr/>
          <p:nvPr/>
        </p:nvSpPr>
        <p:spPr>
          <a:xfrm>
            <a:off x="4644008" y="4437112"/>
            <a:ext cx="1008112" cy="360040"/>
          </a:xfrm>
          <a:prstGeom prst="ellipse">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円/楕円 15"/>
          <p:cNvSpPr/>
          <p:nvPr/>
        </p:nvSpPr>
        <p:spPr>
          <a:xfrm>
            <a:off x="4644008" y="3717032"/>
            <a:ext cx="1008112" cy="360040"/>
          </a:xfrm>
          <a:prstGeom prst="ellipse">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下矢印 11"/>
          <p:cNvSpPr/>
          <p:nvPr/>
        </p:nvSpPr>
        <p:spPr>
          <a:xfrm rot="3515093">
            <a:off x="5642031" y="3465976"/>
            <a:ext cx="737756" cy="55899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4" name="下矢印 13"/>
          <p:cNvSpPr/>
          <p:nvPr/>
        </p:nvSpPr>
        <p:spPr>
          <a:xfrm rot="3574558">
            <a:off x="5658912" y="4246065"/>
            <a:ext cx="844810" cy="499343"/>
          </a:xfrm>
          <a:prstGeom prst="downArrow">
            <a:avLst>
              <a:gd name="adj1" fmla="val 43396"/>
              <a:gd name="adj2"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10" name="星 16 9"/>
          <p:cNvSpPr/>
          <p:nvPr/>
        </p:nvSpPr>
        <p:spPr>
          <a:xfrm>
            <a:off x="539552" y="1844824"/>
            <a:ext cx="5112568" cy="1944216"/>
          </a:xfrm>
          <a:prstGeom prst="star16">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2000" b="1" dirty="0" smtClean="0">
                <a:effectLst>
                  <a:outerShdw blurRad="38100" dist="38100" dir="2700000" algn="tl">
                    <a:srgbClr val="000000">
                      <a:alpha val="43137"/>
                    </a:srgbClr>
                  </a:outerShdw>
                </a:effectLst>
              </a:rPr>
              <a:t>推定結果は有意ではない</a:t>
            </a:r>
            <a:endParaRPr kumimoji="1" lang="en-US" altLang="ja-JP" sz="2000" b="1" dirty="0" smtClean="0">
              <a:effectLst>
                <a:outerShdw blurRad="38100" dist="38100" dir="2700000" algn="tl">
                  <a:srgbClr val="000000">
                    <a:alpha val="43137"/>
                  </a:srgbClr>
                </a:outerShdw>
              </a:effectLst>
            </a:endParaRPr>
          </a:p>
          <a:p>
            <a:pPr algn="ctr"/>
            <a:r>
              <a:rPr kumimoji="1" lang="ja-JP" altLang="en-US" sz="2000" b="1" dirty="0" smtClean="0">
                <a:effectLst>
                  <a:outerShdw blurRad="38100" dist="38100" dir="2700000" algn="tl">
                    <a:srgbClr val="000000">
                      <a:alpha val="43137"/>
                    </a:srgbClr>
                  </a:outerShdw>
                </a:effectLst>
              </a:rPr>
              <a:t>＝相関関係がない</a:t>
            </a:r>
            <a:endParaRPr kumimoji="1" lang="ja-JP" altLang="en-US" sz="2000" b="1" dirty="0">
              <a:effectLst>
                <a:outerShdw blurRad="38100" dist="38100" dir="2700000" algn="tl">
                  <a:srgbClr val="000000">
                    <a:alpha val="43137"/>
                  </a:srgbClr>
                </a:outerShdw>
              </a:effectLst>
            </a:endParaRPr>
          </a:p>
        </p:txBody>
      </p:sp>
      <p:sp>
        <p:nvSpPr>
          <p:cNvPr id="11" name="角丸四角形 10"/>
          <p:cNvSpPr/>
          <p:nvPr/>
        </p:nvSpPr>
        <p:spPr>
          <a:xfrm>
            <a:off x="467544" y="1628800"/>
            <a:ext cx="7200800" cy="296251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sz="2400" dirty="0" smtClean="0"/>
              <a:t>水野・萱野も著書</a:t>
            </a:r>
            <a:r>
              <a:rPr lang="en-US" altLang="ja-JP" sz="2400" dirty="0" smtClean="0"/>
              <a:t>『</a:t>
            </a:r>
            <a:r>
              <a:rPr lang="ja-JP" altLang="en-US" sz="2400" dirty="0" smtClean="0"/>
              <a:t>超マクロ展望　世界経済の真実</a:t>
            </a:r>
            <a:r>
              <a:rPr lang="en-US" altLang="ja-JP" sz="2400" dirty="0" smtClean="0"/>
              <a:t>』</a:t>
            </a:r>
            <a:r>
              <a:rPr lang="ja-JP" altLang="en-US" sz="2400" dirty="0" smtClean="0"/>
              <a:t>においてフェルドシュタイン＝ホリオカと同様の検証方法により</a:t>
            </a:r>
            <a:r>
              <a:rPr lang="en-US" altLang="ja-JP" sz="2400" dirty="0" smtClean="0">
                <a:latin typeface="+mn-ea"/>
              </a:rPr>
              <a:t>1995</a:t>
            </a:r>
            <a:r>
              <a:rPr lang="ja-JP" altLang="en-US" sz="2400" dirty="0" smtClean="0">
                <a:latin typeface="+mn-ea"/>
              </a:rPr>
              <a:t>年以降、アメリカは日本やアジアの新興国で余っている資金を自由に使えるようになり</a:t>
            </a:r>
            <a:r>
              <a:rPr lang="ja-JP" altLang="en-US" sz="2400" u="sng" dirty="0" smtClean="0">
                <a:solidFill>
                  <a:srgbClr val="FF0000"/>
                </a:solidFill>
                <a:effectLst>
                  <a:outerShdw blurRad="38100" dist="38100" dir="2700000" algn="tl">
                    <a:srgbClr val="000000">
                      <a:alpha val="43137"/>
                    </a:srgbClr>
                  </a:outerShdw>
                </a:effectLst>
                <a:latin typeface="+mn-ea"/>
              </a:rPr>
              <a:t>国際資本の完全移動性の実現</a:t>
            </a:r>
            <a:r>
              <a:rPr lang="ja-JP" altLang="en-US" sz="2400" dirty="0" smtClean="0">
                <a:latin typeface="+mn-ea"/>
              </a:rPr>
              <a:t>したという結果とも一致している</a:t>
            </a:r>
            <a:endParaRPr lang="en-US" altLang="ja-JP" sz="2400" dirty="0" smtClean="0">
              <a:latin typeface="+mn-ea"/>
            </a:endParaRPr>
          </a:p>
          <a:p>
            <a:pPr algn="ct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2" grpId="0" animBg="1"/>
      <p:bldP spid="14"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 xmlns:p14="http://schemas.microsoft.com/office/powerpoint/2010/main" val="775235959"/>
              </p:ext>
            </p:extLst>
          </p:nvPr>
        </p:nvGraphicFramePr>
        <p:xfrm>
          <a:off x="107504" y="1052736"/>
          <a:ext cx="4123420"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p:cNvGraphicFramePr>
            <a:graphicFrameLocks/>
          </p:cNvGraphicFramePr>
          <p:nvPr>
            <p:extLst>
              <p:ext uri="{D42A27DB-BD31-4B8C-83A1-F6EECF244321}">
                <p14:modId xmlns="" xmlns:p14="http://schemas.microsoft.com/office/powerpoint/2010/main" val="2698543203"/>
              </p:ext>
            </p:extLst>
          </p:nvPr>
        </p:nvGraphicFramePr>
        <p:xfrm>
          <a:off x="4067944" y="1052736"/>
          <a:ext cx="4032448"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p:cNvSpPr/>
          <p:nvPr/>
        </p:nvSpPr>
        <p:spPr>
          <a:xfrm>
            <a:off x="2052283" y="353068"/>
            <a:ext cx="4357283"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600" dirty="0" smtClean="0"/>
              <a:t>図</a:t>
            </a:r>
            <a:r>
              <a:rPr lang="en-US" altLang="ja-JP" sz="1600" dirty="0" smtClean="0"/>
              <a:t>-3</a:t>
            </a:r>
            <a:r>
              <a:rPr lang="ja-JP" altLang="en-US" sz="1600" dirty="0" smtClean="0"/>
              <a:t>　</a:t>
            </a:r>
            <a:r>
              <a:rPr lang="en-US" altLang="ja-JP" sz="1600" dirty="0" smtClean="0"/>
              <a:t>OECD</a:t>
            </a:r>
            <a:r>
              <a:rPr lang="ja-JP" altLang="en-US" sz="1600" dirty="0" smtClean="0"/>
              <a:t>諸国における貯蓄と投資の相関図</a:t>
            </a:r>
            <a:endParaRPr lang="ja-JP" altLang="en-US" sz="1600" dirty="0"/>
          </a:p>
        </p:txBody>
      </p:sp>
      <p:graphicFrame>
        <p:nvGraphicFramePr>
          <p:cNvPr id="5" name="グラフ 4"/>
          <p:cNvGraphicFramePr>
            <a:graphicFrameLocks/>
          </p:cNvGraphicFramePr>
          <p:nvPr>
            <p:extLst>
              <p:ext uri="{D42A27DB-BD31-4B8C-83A1-F6EECF244321}">
                <p14:modId xmlns="" xmlns:p14="http://schemas.microsoft.com/office/powerpoint/2010/main" val="1417562314"/>
              </p:ext>
            </p:extLst>
          </p:nvPr>
        </p:nvGraphicFramePr>
        <p:xfrm>
          <a:off x="107504" y="3933056"/>
          <a:ext cx="4123420" cy="208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グラフ 5"/>
          <p:cNvGraphicFramePr>
            <a:graphicFrameLocks/>
          </p:cNvGraphicFramePr>
          <p:nvPr>
            <p:extLst>
              <p:ext uri="{D42A27DB-BD31-4B8C-83A1-F6EECF244321}">
                <p14:modId xmlns="" xmlns:p14="http://schemas.microsoft.com/office/powerpoint/2010/main" val="2308895826"/>
              </p:ext>
            </p:extLst>
          </p:nvPr>
        </p:nvGraphicFramePr>
        <p:xfrm>
          <a:off x="4067944" y="3861048"/>
          <a:ext cx="3888432" cy="2304256"/>
        </p:xfrm>
        <a:graphic>
          <a:graphicData uri="http://schemas.openxmlformats.org/drawingml/2006/chart">
            <c:chart xmlns:c="http://schemas.openxmlformats.org/drawingml/2006/chart" xmlns:r="http://schemas.openxmlformats.org/officeDocument/2006/relationships" r:id="rId6"/>
          </a:graphicData>
        </a:graphic>
      </p:graphicFrame>
      <p:sp>
        <p:nvSpPr>
          <p:cNvPr id="7" name="角丸四角形 6"/>
          <p:cNvSpPr/>
          <p:nvPr/>
        </p:nvSpPr>
        <p:spPr>
          <a:xfrm>
            <a:off x="2555776" y="3068960"/>
            <a:ext cx="3312368" cy="5760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000" dirty="0" smtClean="0"/>
              <a:t>８０年代：大きな変化なし</a:t>
            </a:r>
            <a:endParaRPr kumimoji="1" lang="ja-JP" altLang="en-US" sz="2000" dirty="0"/>
          </a:p>
        </p:txBody>
      </p:sp>
      <p:sp>
        <p:nvSpPr>
          <p:cNvPr id="8" name="角丸四角形 7"/>
          <p:cNvSpPr/>
          <p:nvPr/>
        </p:nvSpPr>
        <p:spPr>
          <a:xfrm>
            <a:off x="2267744" y="6093296"/>
            <a:ext cx="4176464"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000" dirty="0" smtClean="0"/>
              <a:t>９０年代後半：傾きが緩やかに</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 xmlns:p14="http://schemas.microsoft.com/office/powerpoint/2010/main" val="3063887570"/>
              </p:ext>
            </p:extLst>
          </p:nvPr>
        </p:nvGraphicFramePr>
        <p:xfrm>
          <a:off x="0" y="980728"/>
          <a:ext cx="3995936" cy="2016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p:cNvGraphicFramePr>
            <a:graphicFrameLocks/>
          </p:cNvGraphicFramePr>
          <p:nvPr>
            <p:extLst>
              <p:ext uri="{D42A27DB-BD31-4B8C-83A1-F6EECF244321}">
                <p14:modId xmlns="" xmlns:p14="http://schemas.microsoft.com/office/powerpoint/2010/main" val="4080330737"/>
              </p:ext>
            </p:extLst>
          </p:nvPr>
        </p:nvGraphicFramePr>
        <p:xfrm>
          <a:off x="3923928" y="980728"/>
          <a:ext cx="4283968" cy="2016224"/>
        </p:xfrm>
        <a:graphic>
          <a:graphicData uri="http://schemas.openxmlformats.org/drawingml/2006/chart">
            <c:chart xmlns:c="http://schemas.openxmlformats.org/drawingml/2006/chart" xmlns:r="http://schemas.openxmlformats.org/officeDocument/2006/relationships" r:id="rId4"/>
          </a:graphicData>
        </a:graphic>
      </p:graphicFrame>
      <p:sp>
        <p:nvSpPr>
          <p:cNvPr id="5" name="角丸四角形 4"/>
          <p:cNvSpPr/>
          <p:nvPr/>
        </p:nvSpPr>
        <p:spPr>
          <a:xfrm>
            <a:off x="2411760" y="2852936"/>
            <a:ext cx="3816424" cy="576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dirty="0" smtClean="0"/>
              <a:t>2000</a:t>
            </a:r>
            <a:r>
              <a:rPr lang="ja-JP" altLang="en-US" dirty="0" smtClean="0"/>
              <a:t>年代</a:t>
            </a:r>
            <a:r>
              <a:rPr kumimoji="1" lang="ja-JP" altLang="en-US" dirty="0" smtClean="0"/>
              <a:t>：ほぼ水平</a:t>
            </a:r>
            <a:endParaRPr kumimoji="1" lang="en-US" altLang="ja-JP" dirty="0" smtClean="0"/>
          </a:p>
          <a:p>
            <a:pPr algn="ctr"/>
            <a:r>
              <a:rPr lang="ja-JP" altLang="en-US" dirty="0" smtClean="0"/>
              <a:t>後半：僅かに傾きが大きく</a:t>
            </a:r>
            <a:endParaRPr kumimoji="1" lang="ja-JP" altLang="en-US" dirty="0"/>
          </a:p>
        </p:txBody>
      </p:sp>
      <p:sp>
        <p:nvSpPr>
          <p:cNvPr id="6" name="テキスト ボックス 5"/>
          <p:cNvSpPr txBox="1"/>
          <p:nvPr/>
        </p:nvSpPr>
        <p:spPr>
          <a:xfrm>
            <a:off x="1331640" y="5042773"/>
            <a:ext cx="6192688" cy="1815227"/>
          </a:xfrm>
          <a:prstGeom prst="irregularSeal1">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smtClean="0"/>
              <a:t>グラフからも次第に国際市場が開放されていることがわかる</a:t>
            </a:r>
            <a:endParaRPr kumimoji="1" lang="ja-JP" altLang="en-US" dirty="0"/>
          </a:p>
        </p:txBody>
      </p:sp>
      <p:sp>
        <p:nvSpPr>
          <p:cNvPr id="8" name="テキスト ボックス 7"/>
          <p:cNvSpPr txBox="1"/>
          <p:nvPr/>
        </p:nvSpPr>
        <p:spPr>
          <a:xfrm>
            <a:off x="2555776" y="3645024"/>
            <a:ext cx="3528392" cy="1015663"/>
          </a:xfrm>
          <a:prstGeom prst="rect">
            <a:avLst/>
          </a:prstGeom>
          <a:noFill/>
        </p:spPr>
        <p:txBody>
          <a:bodyPr wrap="square" rtlCol="0">
            <a:spAutoFit/>
          </a:bodyPr>
          <a:lstStyle/>
          <a:p>
            <a:r>
              <a:rPr kumimoji="1" lang="en-US" altLang="ja-JP" sz="2000" dirty="0" smtClean="0"/>
              <a:t>80</a:t>
            </a:r>
            <a:r>
              <a:rPr kumimoji="1" lang="ja-JP" altLang="en-US" sz="2000" dirty="0" smtClean="0"/>
              <a:t>年代：変化なし</a:t>
            </a:r>
            <a:endParaRPr kumimoji="1" lang="en-US" altLang="ja-JP" sz="2000" dirty="0" smtClean="0"/>
          </a:p>
          <a:p>
            <a:r>
              <a:rPr lang="en-US" altLang="ja-JP" sz="2000" dirty="0" smtClean="0"/>
              <a:t>90</a:t>
            </a:r>
            <a:r>
              <a:rPr lang="ja-JP" altLang="en-US" sz="2000" dirty="0" smtClean="0"/>
              <a:t>年代：傾きが緩やかに</a:t>
            </a:r>
            <a:endParaRPr lang="en-US" altLang="ja-JP" sz="2000" dirty="0" smtClean="0"/>
          </a:p>
          <a:p>
            <a:r>
              <a:rPr kumimoji="1" lang="en-US" altLang="ja-JP" sz="2000" dirty="0" smtClean="0"/>
              <a:t>00</a:t>
            </a:r>
            <a:r>
              <a:rPr kumimoji="1" lang="ja-JP" altLang="en-US" sz="2000" dirty="0" smtClean="0"/>
              <a:t>年代：ほぼ水平に</a:t>
            </a:r>
            <a:endParaRPr kumimoji="1" lang="ja-JP" altLang="en-US" sz="2000" dirty="0"/>
          </a:p>
        </p:txBody>
      </p:sp>
      <p:sp>
        <p:nvSpPr>
          <p:cNvPr id="9" name="下矢印 8"/>
          <p:cNvSpPr/>
          <p:nvPr/>
        </p:nvSpPr>
        <p:spPr>
          <a:xfrm>
            <a:off x="3563888" y="4653136"/>
            <a:ext cx="1368152" cy="64807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23728" y="260649"/>
            <a:ext cx="489654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t>表</a:t>
            </a:r>
            <a:r>
              <a:rPr kumimoji="1" lang="en-US" altLang="ja-JP" dirty="0" smtClean="0"/>
              <a:t>-4</a:t>
            </a:r>
            <a:r>
              <a:rPr kumimoji="1" lang="ja-JP" altLang="en-US" dirty="0" smtClean="0"/>
              <a:t>　日本国内における貯蓄と投資の相関</a:t>
            </a:r>
            <a:endParaRPr kumimoji="1" lang="ja-JP" altLang="en-US" dirty="0"/>
          </a:p>
        </p:txBody>
      </p:sp>
      <p:graphicFrame>
        <p:nvGraphicFramePr>
          <p:cNvPr id="4" name="表 3"/>
          <p:cNvGraphicFramePr>
            <a:graphicFrameLocks noGrp="1"/>
          </p:cNvGraphicFramePr>
          <p:nvPr>
            <p:extLst>
              <p:ext uri="{D42A27DB-BD31-4B8C-83A1-F6EECF244321}">
                <p14:modId xmlns="" xmlns:p14="http://schemas.microsoft.com/office/powerpoint/2010/main" val="979192449"/>
              </p:ext>
            </p:extLst>
          </p:nvPr>
        </p:nvGraphicFramePr>
        <p:xfrm>
          <a:off x="395536" y="764703"/>
          <a:ext cx="7488832" cy="5544615"/>
        </p:xfrm>
        <a:graphic>
          <a:graphicData uri="http://schemas.openxmlformats.org/drawingml/2006/table">
            <a:tbl>
              <a:tblPr/>
              <a:tblGrid>
                <a:gridCol w="1872208"/>
                <a:gridCol w="1872208"/>
                <a:gridCol w="1872208"/>
                <a:gridCol w="1872208"/>
              </a:tblGrid>
              <a:tr h="369641">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w="38100" cap="flat" cmpd="sng" algn="ctr">
                      <a:solidFill>
                        <a:srgbClr val="FF4BEA"/>
                      </a:solidFill>
                      <a:prstDash val="solid"/>
                      <a:round/>
                      <a:headEnd type="none" w="med" len="med"/>
                      <a:tailEnd type="none" w="med" len="med"/>
                    </a:lnT>
                    <a:lnB w="12700" cap="flat" cmpd="sng" algn="ctr">
                      <a:solidFill>
                        <a:srgbClr val="FF4BEA"/>
                      </a:solidFill>
                      <a:prstDash val="solid"/>
                      <a:round/>
                      <a:headEnd type="none" w="med" len="med"/>
                      <a:tailEnd type="none" w="med" len="med"/>
                    </a:lnB>
                  </a:tcPr>
                </a:tc>
                <a:tc>
                  <a:txBody>
                    <a:bodyPr/>
                    <a:lstStyle/>
                    <a:p>
                      <a:pPr algn="ctr" fontAlgn="ctr"/>
                      <a:r>
                        <a:rPr lang="ja-JP" altLang="en-US" sz="2000" b="0" i="0" u="none" strike="noStrike">
                          <a:solidFill>
                            <a:srgbClr val="000000"/>
                          </a:solidFill>
                          <a:latin typeface="ＭＳ Ｐゴシック"/>
                        </a:rPr>
                        <a:t>定数項</a:t>
                      </a:r>
                      <a:r>
                        <a:rPr lang="el-GR" sz="2000" b="0" i="0" u="none" strike="noStrike">
                          <a:solidFill>
                            <a:srgbClr val="000000"/>
                          </a:solidFill>
                          <a:latin typeface="ＭＳ Ｐゴシック"/>
                        </a:rPr>
                        <a:t>α</a:t>
                      </a:r>
                    </a:p>
                  </a:txBody>
                  <a:tcPr marL="9525" marR="9525" marT="9525" marB="0" anchor="ctr">
                    <a:lnL>
                      <a:noFill/>
                    </a:lnL>
                    <a:lnR>
                      <a:noFill/>
                    </a:lnR>
                    <a:lnT w="38100" cap="flat" cmpd="sng" algn="ctr">
                      <a:solidFill>
                        <a:srgbClr val="FF4BEA"/>
                      </a:solidFill>
                      <a:prstDash val="solid"/>
                      <a:round/>
                      <a:headEnd type="none" w="med" len="med"/>
                      <a:tailEnd type="none" w="med" len="med"/>
                    </a:lnT>
                    <a:lnB w="12700" cap="flat" cmpd="sng" algn="ctr">
                      <a:solidFill>
                        <a:srgbClr val="FF4BEA"/>
                      </a:solidFill>
                      <a:prstDash val="solid"/>
                      <a:round/>
                      <a:headEnd type="none" w="med" len="med"/>
                      <a:tailEnd type="none" w="med" len="med"/>
                    </a:lnB>
                  </a:tcPr>
                </a:tc>
                <a:tc>
                  <a:txBody>
                    <a:bodyPr/>
                    <a:lstStyle/>
                    <a:p>
                      <a:pPr algn="ctr" fontAlgn="ctr"/>
                      <a:r>
                        <a:rPr lang="el-GR" sz="2000" b="0" i="0" u="none" strike="noStrike">
                          <a:solidFill>
                            <a:srgbClr val="000000"/>
                          </a:solidFill>
                          <a:latin typeface="ＭＳ Ｐゴシック"/>
                        </a:rPr>
                        <a:t>β</a:t>
                      </a:r>
                    </a:p>
                  </a:txBody>
                  <a:tcPr marL="9525" marR="9525" marT="9525" marB="0" anchor="ctr">
                    <a:lnL>
                      <a:noFill/>
                    </a:lnL>
                    <a:lnR>
                      <a:noFill/>
                    </a:lnR>
                    <a:lnT w="38100" cap="flat" cmpd="sng" algn="ctr">
                      <a:solidFill>
                        <a:srgbClr val="FF4BEA"/>
                      </a:solidFill>
                      <a:prstDash val="solid"/>
                      <a:round/>
                      <a:headEnd type="none" w="med" len="med"/>
                      <a:tailEnd type="none" w="med" len="med"/>
                    </a:lnT>
                    <a:lnB w="12700" cap="flat" cmpd="sng" algn="ctr">
                      <a:solidFill>
                        <a:srgbClr val="FF4BEA"/>
                      </a:solidFill>
                      <a:prstDash val="solid"/>
                      <a:round/>
                      <a:headEnd type="none" w="med" len="med"/>
                      <a:tailEnd type="none" w="med" len="med"/>
                    </a:lnB>
                  </a:tcPr>
                </a:tc>
                <a:tc>
                  <a:txBody>
                    <a:bodyPr/>
                    <a:lstStyle/>
                    <a:p>
                      <a:pPr algn="ctr" fontAlgn="ctr"/>
                      <a:r>
                        <a:rPr lang="en-US" sz="2000" b="0" i="0" u="none" strike="noStrike">
                          <a:solidFill>
                            <a:srgbClr val="000000"/>
                          </a:solidFill>
                          <a:latin typeface="ＭＳ Ｐゴシック"/>
                        </a:rPr>
                        <a:t>R</a:t>
                      </a:r>
                      <a:r>
                        <a:rPr lang="en-US" sz="2000" b="0" i="0" u="none" strike="noStrike" baseline="30000">
                          <a:solidFill>
                            <a:srgbClr val="000000"/>
                          </a:solidFill>
                          <a:latin typeface="ＭＳ Ｐゴシック"/>
                        </a:rPr>
                        <a:t>2</a:t>
                      </a:r>
                      <a:endParaRPr lang="en-US" sz="2000" b="0" i="0" u="none" strike="noStrike">
                        <a:solidFill>
                          <a:srgbClr val="000000"/>
                        </a:solidFill>
                        <a:latin typeface="ＭＳ Ｐゴシック"/>
                      </a:endParaRPr>
                    </a:p>
                  </a:txBody>
                  <a:tcPr marL="9525" marR="9525" marT="9525" marB="0" anchor="ctr">
                    <a:lnL>
                      <a:noFill/>
                    </a:lnL>
                    <a:lnR>
                      <a:noFill/>
                    </a:lnR>
                    <a:lnT w="38100" cap="flat" cmpd="sng" algn="ctr">
                      <a:solidFill>
                        <a:srgbClr val="FF4BEA"/>
                      </a:solidFill>
                      <a:prstDash val="solid"/>
                      <a:round/>
                      <a:headEnd type="none" w="med" len="med"/>
                      <a:tailEnd type="none" w="med" len="med"/>
                    </a:lnT>
                    <a:lnB w="12700" cap="flat" cmpd="sng" algn="ctr">
                      <a:solidFill>
                        <a:srgbClr val="FF4BEA"/>
                      </a:solidFill>
                      <a:prstDash val="solid"/>
                      <a:round/>
                      <a:headEnd type="none" w="med" len="med"/>
                      <a:tailEnd type="none" w="med" len="med"/>
                    </a:lnB>
                  </a:tcPr>
                </a:tc>
              </a:tr>
              <a:tr h="369641">
                <a:tc>
                  <a:txBody>
                    <a:bodyPr/>
                    <a:lstStyle/>
                    <a:p>
                      <a:pPr algn="ctr" fontAlgn="ctr"/>
                      <a:r>
                        <a:rPr lang="en-US" altLang="ja-JP" sz="2000" b="0" i="0" u="none" strike="noStrike">
                          <a:solidFill>
                            <a:srgbClr val="000000"/>
                          </a:solidFill>
                          <a:latin typeface="ＭＳ Ｐゴシック"/>
                        </a:rPr>
                        <a:t>1980-2009</a:t>
                      </a: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tcPr>
                </a:tc>
                <a:tc>
                  <a:txBody>
                    <a:bodyPr/>
                    <a:lstStyle/>
                    <a:p>
                      <a:pPr algn="ctr" fontAlgn="ctr"/>
                      <a:r>
                        <a:rPr lang="en-US" altLang="ja-JP" sz="2000" b="0" i="0" u="none" strike="noStrike">
                          <a:solidFill>
                            <a:srgbClr val="000000"/>
                          </a:solidFill>
                          <a:latin typeface="ＭＳ Ｐゴシック"/>
                        </a:rPr>
                        <a:t>0.010 </a:t>
                      </a: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tcPr>
                </a:tc>
                <a:tc>
                  <a:txBody>
                    <a:bodyPr/>
                    <a:lstStyle/>
                    <a:p>
                      <a:pPr algn="ctr" fontAlgn="ctr"/>
                      <a:r>
                        <a:rPr lang="en-US" altLang="ja-JP" sz="2000" b="0" i="0" u="none" strike="noStrike">
                          <a:solidFill>
                            <a:srgbClr val="000000"/>
                          </a:solidFill>
                          <a:latin typeface="ＭＳ Ｐゴシック"/>
                        </a:rPr>
                        <a:t>0.912 </a:t>
                      </a: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tcPr>
                </a:tc>
                <a:tc>
                  <a:txBody>
                    <a:bodyPr/>
                    <a:lstStyle/>
                    <a:p>
                      <a:pPr algn="ctr" fontAlgn="ctr"/>
                      <a:r>
                        <a:rPr lang="en-US" altLang="ja-JP" sz="2000" b="0" i="0" u="none" strike="noStrike">
                          <a:solidFill>
                            <a:srgbClr val="000000"/>
                          </a:solidFill>
                          <a:latin typeface="ＭＳ Ｐゴシック"/>
                        </a:rPr>
                        <a:t>0.92 </a:t>
                      </a:r>
                    </a:p>
                  </a:txBody>
                  <a:tcPr marL="9525" marR="9525" marT="9525" marB="0" anchor="ctr">
                    <a:lnL>
                      <a:noFill/>
                    </a:lnL>
                    <a:lnR>
                      <a:noFill/>
                    </a:lnR>
                    <a:lnT w="12700" cap="flat" cmpd="sng" algn="ctr">
                      <a:solidFill>
                        <a:srgbClr val="FF4BEA"/>
                      </a:solidFill>
                      <a:prstDash val="solid"/>
                      <a:round/>
                      <a:headEnd type="none" w="med" len="med"/>
                      <a:tailEnd type="none" w="med" len="med"/>
                    </a:lnT>
                    <a:lnB>
                      <a:noFill/>
                    </a:lnB>
                  </a:tcPr>
                </a:tc>
              </a:tr>
              <a:tr h="369641">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(0.719)</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(18.786)</a:t>
                      </a:r>
                    </a:p>
                  </a:txBody>
                  <a:tcPr marL="9525" marR="9525" marT="9525" marB="0" anchor="ctr">
                    <a:lnL>
                      <a:noFill/>
                    </a:lnL>
                    <a:lnR>
                      <a:noFill/>
                    </a:lnR>
                    <a:lnT>
                      <a:noFill/>
                    </a:lnT>
                    <a:lnB>
                      <a:noFill/>
                    </a:lnB>
                  </a:tcPr>
                </a:tc>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tcPr>
                </a:tc>
              </a:tr>
              <a:tr h="369641">
                <a:tc>
                  <a:txBody>
                    <a:bodyPr/>
                    <a:lstStyle/>
                    <a:p>
                      <a:pPr algn="ctr" fontAlgn="ctr"/>
                      <a:r>
                        <a:rPr lang="en-US" altLang="ja-JP" sz="2000" b="0" i="0" u="none" strike="noStrike">
                          <a:solidFill>
                            <a:srgbClr val="000000"/>
                          </a:solidFill>
                          <a:latin typeface="ＭＳ Ｐゴシック"/>
                        </a:rPr>
                        <a:t>1980-1984</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-0.275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1.862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0.60 </a:t>
                      </a:r>
                    </a:p>
                  </a:txBody>
                  <a:tcPr marL="9525" marR="9525" marT="9525" marB="0" anchor="ctr">
                    <a:lnL>
                      <a:noFill/>
                    </a:lnL>
                    <a:lnR>
                      <a:noFill/>
                    </a:lnR>
                    <a:lnT>
                      <a:noFill/>
                    </a:lnT>
                    <a:lnB>
                      <a:noFill/>
                    </a:lnB>
                  </a:tcPr>
                </a:tc>
              </a:tr>
              <a:tr h="369641">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(1.274)</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(2.656)</a:t>
                      </a:r>
                    </a:p>
                  </a:txBody>
                  <a:tcPr marL="9525" marR="9525" marT="9525" marB="0" anchor="ctr">
                    <a:lnL>
                      <a:noFill/>
                    </a:lnL>
                    <a:lnR>
                      <a:noFill/>
                    </a:lnR>
                    <a:lnT>
                      <a:noFill/>
                    </a:lnT>
                    <a:lnB>
                      <a:noFill/>
                    </a:lnB>
                  </a:tcPr>
                </a:tc>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r>
              <a:tr h="369641">
                <a:tc>
                  <a:txBody>
                    <a:bodyPr/>
                    <a:lstStyle/>
                    <a:p>
                      <a:pPr algn="ctr" fontAlgn="ctr"/>
                      <a:r>
                        <a:rPr lang="en-US" altLang="ja-JP" sz="2000" b="0" i="0" u="none" strike="noStrike">
                          <a:solidFill>
                            <a:srgbClr val="000000"/>
                          </a:solidFill>
                          <a:latin typeface="ＭＳ Ｐゴシック"/>
                        </a:rPr>
                        <a:t>1985-1989</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-0.349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1.992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0.90 </a:t>
                      </a:r>
                    </a:p>
                  </a:txBody>
                  <a:tcPr marL="9525" marR="9525" marT="9525" marB="0" anchor="ctr">
                    <a:lnL>
                      <a:noFill/>
                    </a:lnL>
                    <a:lnR>
                      <a:noFill/>
                    </a:lnR>
                    <a:lnT>
                      <a:noFill/>
                    </a:lnT>
                    <a:lnB>
                      <a:noFill/>
                    </a:lnB>
                  </a:tcPr>
                </a:tc>
              </a:tr>
              <a:tr h="369641">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(3.326)</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(6.148)</a:t>
                      </a:r>
                    </a:p>
                  </a:txBody>
                  <a:tcPr marL="9525" marR="9525" marT="9525" marB="0" anchor="ctr">
                    <a:lnL>
                      <a:noFill/>
                    </a:lnL>
                    <a:lnR>
                      <a:noFill/>
                    </a:lnR>
                    <a:lnT>
                      <a:noFill/>
                    </a:lnT>
                    <a:lnB>
                      <a:noFill/>
                    </a:lnB>
                  </a:tcPr>
                </a:tc>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r>
              <a:tr h="369641">
                <a:tc>
                  <a:txBody>
                    <a:bodyPr/>
                    <a:lstStyle/>
                    <a:p>
                      <a:pPr algn="ctr" fontAlgn="ctr"/>
                      <a:r>
                        <a:rPr lang="en-US" altLang="ja-JP" sz="2000" b="0" i="0" u="none" strike="noStrike">
                          <a:solidFill>
                            <a:srgbClr val="000000"/>
                          </a:solidFill>
                          <a:latin typeface="ＭＳ Ｐゴシック"/>
                        </a:rPr>
                        <a:t>1990-1994</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-0.086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1.208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0.94 </a:t>
                      </a:r>
                    </a:p>
                  </a:txBody>
                  <a:tcPr marL="9525" marR="9525" marT="9525" marB="0" anchor="ctr">
                    <a:lnL>
                      <a:noFill/>
                    </a:lnL>
                    <a:lnR>
                      <a:noFill/>
                    </a:lnR>
                    <a:lnT>
                      <a:noFill/>
                    </a:lnT>
                    <a:lnB>
                      <a:noFill/>
                    </a:lnB>
                  </a:tcPr>
                </a:tc>
              </a:tr>
              <a:tr h="369641">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(1.668)</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(7.661)</a:t>
                      </a:r>
                    </a:p>
                  </a:txBody>
                  <a:tcPr marL="9525" marR="9525" marT="9525" marB="0" anchor="ctr">
                    <a:lnL>
                      <a:noFill/>
                    </a:lnL>
                    <a:lnR>
                      <a:noFill/>
                    </a:lnR>
                    <a:lnT>
                      <a:noFill/>
                    </a:lnT>
                    <a:lnB>
                      <a:noFill/>
                    </a:lnB>
                  </a:tcPr>
                </a:tc>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r>
              <a:tr h="369641">
                <a:tc>
                  <a:txBody>
                    <a:bodyPr/>
                    <a:lstStyle/>
                    <a:p>
                      <a:pPr algn="ctr" fontAlgn="ctr"/>
                      <a:r>
                        <a:rPr lang="en-US" altLang="ja-JP" sz="2000" b="0" i="0" u="none" strike="noStrike">
                          <a:solidFill>
                            <a:srgbClr val="000000"/>
                          </a:solidFill>
                          <a:latin typeface="ＭＳ Ｐゴシック"/>
                        </a:rPr>
                        <a:t>1995-1999</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-0.071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1.204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0.91 </a:t>
                      </a:r>
                    </a:p>
                  </a:txBody>
                  <a:tcPr marL="9525" marR="9525" marT="9525" marB="0" anchor="ctr">
                    <a:lnL>
                      <a:noFill/>
                    </a:lnL>
                    <a:lnR>
                      <a:noFill/>
                    </a:lnR>
                    <a:lnT>
                      <a:noFill/>
                    </a:lnT>
                    <a:lnB>
                      <a:noFill/>
                    </a:lnB>
                  </a:tcPr>
                </a:tc>
              </a:tr>
              <a:tr h="369641">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(1.352)</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(6.531)</a:t>
                      </a:r>
                    </a:p>
                  </a:txBody>
                  <a:tcPr marL="9525" marR="9525" marT="9525" marB="0" anchor="ctr">
                    <a:lnL>
                      <a:noFill/>
                    </a:lnL>
                    <a:lnR>
                      <a:noFill/>
                    </a:lnR>
                    <a:lnT>
                      <a:noFill/>
                    </a:lnT>
                    <a:lnB>
                      <a:noFill/>
                    </a:lnB>
                  </a:tcPr>
                </a:tc>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r>
              <a:tr h="369641">
                <a:tc>
                  <a:txBody>
                    <a:bodyPr/>
                    <a:lstStyle/>
                    <a:p>
                      <a:pPr algn="ctr" fontAlgn="ctr"/>
                      <a:r>
                        <a:rPr lang="en-US" altLang="ja-JP" sz="2000" b="0" i="0" u="none" strike="noStrike">
                          <a:solidFill>
                            <a:srgbClr val="000000"/>
                          </a:solidFill>
                          <a:latin typeface="ＭＳ Ｐゴシック"/>
                        </a:rPr>
                        <a:t>2000-2004</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-0.030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1.063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0.78 </a:t>
                      </a:r>
                    </a:p>
                  </a:txBody>
                  <a:tcPr marL="9525" marR="9525" marT="9525" marB="0" anchor="ctr">
                    <a:lnL>
                      <a:noFill/>
                    </a:lnL>
                    <a:lnR>
                      <a:noFill/>
                    </a:lnR>
                    <a:lnT>
                      <a:noFill/>
                    </a:lnT>
                    <a:lnB>
                      <a:noFill/>
                    </a:lnB>
                  </a:tcPr>
                </a:tc>
              </a:tr>
              <a:tr h="369641">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(0.437)</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(3.938)</a:t>
                      </a:r>
                    </a:p>
                  </a:txBody>
                  <a:tcPr marL="9525" marR="9525" marT="9525" marB="0" anchor="ctr">
                    <a:lnL>
                      <a:noFill/>
                    </a:lnL>
                    <a:lnR>
                      <a:noFill/>
                    </a:lnR>
                    <a:lnT>
                      <a:noFill/>
                    </a:lnT>
                    <a:lnB>
                      <a:noFill/>
                    </a:lnB>
                  </a:tcPr>
                </a:tc>
                <a:tc>
                  <a:txBody>
                    <a:bodyPr/>
                    <a:lstStyle/>
                    <a:p>
                      <a:pPr algn="ctr" fontAlgn="ctr"/>
                      <a:endParaRPr lang="ja-JP" altLang="en-US" sz="2000" b="0" i="0" u="none" strike="noStrike">
                        <a:solidFill>
                          <a:srgbClr val="000000"/>
                        </a:solidFill>
                        <a:latin typeface="ＭＳ Ｐゴシック"/>
                      </a:endParaRPr>
                    </a:p>
                  </a:txBody>
                  <a:tcPr marL="9525" marR="9525" marT="9525" marB="0" anchor="ctr">
                    <a:lnL>
                      <a:noFill/>
                    </a:lnL>
                    <a:lnR>
                      <a:noFill/>
                    </a:lnR>
                    <a:lnT>
                      <a:noFill/>
                    </a:lnT>
                    <a:lnB>
                      <a:noFill/>
                    </a:lnB>
                  </a:tcPr>
                </a:tc>
              </a:tr>
              <a:tr h="369641">
                <a:tc>
                  <a:txBody>
                    <a:bodyPr/>
                    <a:lstStyle/>
                    <a:p>
                      <a:pPr algn="ctr" fontAlgn="ctr"/>
                      <a:r>
                        <a:rPr lang="en-US" altLang="ja-JP" sz="2000" b="0" i="0" u="none" strike="noStrike">
                          <a:solidFill>
                            <a:srgbClr val="000000"/>
                          </a:solidFill>
                          <a:latin typeface="ＭＳ Ｐゴシック"/>
                        </a:rPr>
                        <a:t>2005-2009</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0.053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0.739 </a:t>
                      </a:r>
                    </a:p>
                  </a:txBody>
                  <a:tcPr marL="9525" marR="9525" marT="9525" marB="0" anchor="ctr">
                    <a:lnL>
                      <a:noFill/>
                    </a:lnL>
                    <a:lnR>
                      <a:noFill/>
                    </a:lnR>
                    <a:lnT>
                      <a:noFill/>
                    </a:lnT>
                    <a:lnB>
                      <a:noFill/>
                    </a:lnB>
                  </a:tcPr>
                </a:tc>
                <a:tc>
                  <a:txBody>
                    <a:bodyPr/>
                    <a:lstStyle/>
                    <a:p>
                      <a:pPr algn="ctr" fontAlgn="ctr"/>
                      <a:r>
                        <a:rPr lang="en-US" altLang="ja-JP" sz="2000" b="0" i="0" u="none" strike="noStrike">
                          <a:solidFill>
                            <a:srgbClr val="000000"/>
                          </a:solidFill>
                          <a:latin typeface="ＭＳ Ｐゴシック"/>
                        </a:rPr>
                        <a:t>0.89 </a:t>
                      </a:r>
                    </a:p>
                  </a:txBody>
                  <a:tcPr marL="9525" marR="9525" marT="9525" marB="0" anchor="ctr">
                    <a:lnL>
                      <a:noFill/>
                    </a:lnL>
                    <a:lnR>
                      <a:noFill/>
                    </a:lnR>
                    <a:lnT>
                      <a:noFill/>
                    </a:lnT>
                    <a:lnB>
                      <a:noFill/>
                    </a:lnB>
                  </a:tcPr>
                </a:tc>
              </a:tr>
              <a:tr h="369641">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w="38100" cap="flat" cmpd="sng" algn="ctr">
                      <a:solidFill>
                        <a:srgbClr val="FF4BEA"/>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ＭＳ Ｐゴシック"/>
                        </a:rPr>
                        <a:t>(1.755)</a:t>
                      </a:r>
                    </a:p>
                  </a:txBody>
                  <a:tcPr marL="9525" marR="9525" marT="9525" marB="0" anchor="ctr">
                    <a:lnL>
                      <a:noFill/>
                    </a:lnL>
                    <a:lnR>
                      <a:noFill/>
                    </a:lnR>
                    <a:lnT>
                      <a:noFill/>
                    </a:lnT>
                    <a:lnB w="38100" cap="flat" cmpd="sng" algn="ctr">
                      <a:solidFill>
                        <a:srgbClr val="FF4BEA"/>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ＭＳ Ｐゴシック"/>
                        </a:rPr>
                        <a:t>(5.876)</a:t>
                      </a:r>
                    </a:p>
                  </a:txBody>
                  <a:tcPr marL="9525" marR="9525" marT="9525" marB="0" anchor="ctr">
                    <a:lnL>
                      <a:noFill/>
                    </a:lnL>
                    <a:lnR>
                      <a:noFill/>
                    </a:lnR>
                    <a:lnT>
                      <a:noFill/>
                    </a:lnT>
                    <a:lnB w="38100" cap="flat" cmpd="sng" algn="ctr">
                      <a:solidFill>
                        <a:srgbClr val="FF4BEA"/>
                      </a:solidFill>
                      <a:prstDash val="solid"/>
                      <a:round/>
                      <a:headEnd type="none" w="med" len="med"/>
                      <a:tailEnd type="none" w="med" len="med"/>
                    </a:lnB>
                  </a:tcPr>
                </a:tc>
                <a:tc>
                  <a:txBody>
                    <a:bodyPr/>
                    <a:lstStyle/>
                    <a:p>
                      <a:pPr algn="ctr"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w="38100" cap="flat" cmpd="sng" algn="ctr">
                      <a:solidFill>
                        <a:srgbClr val="FF4BEA"/>
                      </a:solidFill>
                      <a:prstDash val="solid"/>
                      <a:round/>
                      <a:headEnd type="none" w="med" len="med"/>
                      <a:tailEnd type="none" w="med" len="med"/>
                    </a:lnB>
                  </a:tcPr>
                </a:tc>
              </a:tr>
            </a:tbl>
          </a:graphicData>
        </a:graphic>
      </p:graphicFrame>
      <p:sp>
        <p:nvSpPr>
          <p:cNvPr id="5" name="テキスト ボックス 4"/>
          <p:cNvSpPr txBox="1"/>
          <p:nvPr/>
        </p:nvSpPr>
        <p:spPr>
          <a:xfrm>
            <a:off x="2555776" y="6362841"/>
            <a:ext cx="2880320" cy="369332"/>
          </a:xfrm>
          <a:prstGeom prst="rect">
            <a:avLst/>
          </a:prstGeom>
          <a:noFill/>
        </p:spPr>
        <p:txBody>
          <a:bodyPr wrap="square" rtlCol="0">
            <a:spAutoFit/>
          </a:bodyPr>
          <a:lstStyle/>
          <a:p>
            <a:pPr algn="ctr"/>
            <a:r>
              <a:rPr lang="ja-JP" altLang="en-US" dirty="0" smtClean="0"/>
              <a:t>備考：</a:t>
            </a:r>
            <a:r>
              <a:rPr lang="en-US" altLang="ja-JP" dirty="0" smtClean="0"/>
              <a:t>(</a:t>
            </a:r>
            <a:r>
              <a:rPr lang="ja-JP" altLang="en-US" dirty="0" smtClean="0"/>
              <a:t>　</a:t>
            </a:r>
            <a:r>
              <a:rPr lang="en-US" altLang="ja-JP" dirty="0" smtClean="0"/>
              <a:t>)</a:t>
            </a:r>
            <a:r>
              <a:rPr lang="ja-JP" altLang="en-US" dirty="0" smtClean="0"/>
              <a:t>内は</a:t>
            </a:r>
            <a:r>
              <a:rPr lang="en-US" altLang="ja-JP" dirty="0" smtClean="0"/>
              <a:t>t</a:t>
            </a:r>
            <a:r>
              <a:rPr lang="ja-JP" altLang="en-US" dirty="0" smtClean="0"/>
              <a:t>値</a:t>
            </a:r>
            <a:endParaRPr lang="en-US" altLang="ja-JP" dirty="0" smtClean="0"/>
          </a:p>
        </p:txBody>
      </p:sp>
      <p:sp>
        <p:nvSpPr>
          <p:cNvPr id="6" name="正方形/長方形 5"/>
          <p:cNvSpPr/>
          <p:nvPr/>
        </p:nvSpPr>
        <p:spPr>
          <a:xfrm>
            <a:off x="4283968" y="764704"/>
            <a:ext cx="1584176" cy="5544616"/>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円形吹き出し 7"/>
          <p:cNvSpPr/>
          <p:nvPr/>
        </p:nvSpPr>
        <p:spPr>
          <a:xfrm>
            <a:off x="1835696" y="836712"/>
            <a:ext cx="2088232" cy="936104"/>
          </a:xfrm>
          <a:prstGeom prst="wedgeEllipseCallout">
            <a:avLst>
              <a:gd name="adj1" fmla="val 68054"/>
              <a:gd name="adj2" fmla="val -4011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smtClean="0"/>
              <a:t>１に近い値</a:t>
            </a:r>
            <a:endParaRPr kumimoji="1" lang="ja-JP" altLang="en-US" dirty="0"/>
          </a:p>
        </p:txBody>
      </p:sp>
      <p:sp>
        <p:nvSpPr>
          <p:cNvPr id="9" name="円形吹き出し 8"/>
          <p:cNvSpPr/>
          <p:nvPr/>
        </p:nvSpPr>
        <p:spPr>
          <a:xfrm>
            <a:off x="3995936" y="1628800"/>
            <a:ext cx="3168352" cy="1008112"/>
          </a:xfrm>
          <a:prstGeom prst="wedgeEllipseCallout">
            <a:avLst>
              <a:gd name="adj1" fmla="val 47345"/>
              <a:gd name="adj2" fmla="val -11694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国際間のデータより１に近い</a:t>
            </a:r>
            <a:endParaRPr kumimoji="1" lang="ja-JP" altLang="en-US" dirty="0"/>
          </a:p>
        </p:txBody>
      </p:sp>
      <p:sp>
        <p:nvSpPr>
          <p:cNvPr id="7" name="爆発 2 6"/>
          <p:cNvSpPr/>
          <p:nvPr/>
        </p:nvSpPr>
        <p:spPr>
          <a:xfrm>
            <a:off x="179512" y="1268760"/>
            <a:ext cx="8640960" cy="4608512"/>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dirty="0" smtClean="0"/>
              <a:t>我々</a:t>
            </a:r>
            <a:r>
              <a:rPr kumimoji="1" lang="ja-JP" altLang="en-US" sz="3600" dirty="0" smtClean="0"/>
              <a:t>が調査した</a:t>
            </a:r>
            <a:r>
              <a:rPr kumimoji="1" lang="en-US" altLang="ja-JP" sz="3600" dirty="0" smtClean="0"/>
              <a:t>OECD16</a:t>
            </a:r>
            <a:r>
              <a:rPr kumimoji="1" lang="ja-JP" altLang="en-US" sz="3600" dirty="0" smtClean="0"/>
              <a:t>カ国の結果とは大きく異なる結果に！</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59632" y="260648"/>
            <a:ext cx="576064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t>表</a:t>
            </a:r>
            <a:r>
              <a:rPr kumimoji="1" lang="en-US" altLang="ja-JP" dirty="0" smtClean="0"/>
              <a:t>-4</a:t>
            </a:r>
            <a:r>
              <a:rPr kumimoji="1" lang="ja-JP" altLang="en-US" dirty="0" smtClean="0"/>
              <a:t>　日本における貯蓄と投資の相関（</a:t>
            </a:r>
            <a:r>
              <a:rPr kumimoji="1" lang="en-US" altLang="ja-JP" dirty="0" smtClean="0"/>
              <a:t>1980</a:t>
            </a:r>
            <a:r>
              <a:rPr kumimoji="1" lang="ja-JP" altLang="en-US" dirty="0" smtClean="0"/>
              <a:t>－</a:t>
            </a:r>
            <a:r>
              <a:rPr kumimoji="1" lang="en-US" altLang="ja-JP" dirty="0" smtClean="0"/>
              <a:t>2009</a:t>
            </a:r>
            <a:r>
              <a:rPr kumimoji="1" lang="ja-JP" altLang="en-US" dirty="0" smtClean="0"/>
              <a:t>）</a:t>
            </a:r>
            <a:endParaRPr kumimoji="1" lang="ja-JP" altLang="en-US" dirty="0"/>
          </a:p>
        </p:txBody>
      </p:sp>
      <p:graphicFrame>
        <p:nvGraphicFramePr>
          <p:cNvPr id="6" name="表 5"/>
          <p:cNvGraphicFramePr>
            <a:graphicFrameLocks noGrp="1"/>
          </p:cNvGraphicFramePr>
          <p:nvPr/>
        </p:nvGraphicFramePr>
        <p:xfrm>
          <a:off x="539550" y="1397000"/>
          <a:ext cx="7080450" cy="4696295"/>
        </p:xfrm>
        <a:graphic>
          <a:graphicData uri="http://schemas.openxmlformats.org/drawingml/2006/table">
            <a:tbl>
              <a:tblPr firstRow="1" bandRow="1">
                <a:tableStyleId>{3B4B98B0-60AC-42C2-AFA5-B58CD77FA1E5}</a:tableStyleId>
              </a:tblPr>
              <a:tblGrid>
                <a:gridCol w="1584178"/>
                <a:gridCol w="1248002"/>
                <a:gridCol w="1416090"/>
                <a:gridCol w="1416090"/>
                <a:gridCol w="1416090"/>
              </a:tblGrid>
              <a:tr h="791754">
                <a:tc>
                  <a:txBody>
                    <a:bodyPr/>
                    <a:lstStyle/>
                    <a:p>
                      <a:pPr algn="ct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ja-JP" sz="1800" b="0" i="0" u="none" strike="noStrike" dirty="0" smtClean="0">
                          <a:solidFill>
                            <a:srgbClr val="000000"/>
                          </a:solidFill>
                          <a:latin typeface="ＭＳ Ｐゴシック"/>
                        </a:rPr>
                        <a:t>β</a:t>
                      </a:r>
                    </a:p>
                  </a:txBody>
                  <a:tcPr anchor="ctr"/>
                </a:tc>
                <a:tc>
                  <a:txBody>
                    <a:bodyPr/>
                    <a:lstStyle/>
                    <a:p>
                      <a:pPr algn="ctr"/>
                      <a:r>
                        <a:rPr kumimoji="1" lang="en-US" altLang="ja-JP" b="0" dirty="0" smtClean="0">
                          <a:latin typeface="ＭＳ ゴシック" pitchFamily="49" charset="-128"/>
                          <a:ea typeface="ＭＳ ゴシック" pitchFamily="49" charset="-128"/>
                        </a:rPr>
                        <a:t>t</a:t>
                      </a:r>
                      <a:r>
                        <a:rPr kumimoji="1" lang="ja-JP" altLang="en-US" b="0" dirty="0" smtClean="0">
                          <a:latin typeface="ＭＳ ゴシック" pitchFamily="49" charset="-128"/>
                          <a:ea typeface="ＭＳ ゴシック" pitchFamily="49" charset="-128"/>
                        </a:rPr>
                        <a:t>値</a:t>
                      </a:r>
                      <a:endParaRPr kumimoji="1" lang="ja-JP" altLang="en-US" b="0" dirty="0">
                        <a:latin typeface="ＭＳ ゴシック" pitchFamily="49" charset="-128"/>
                        <a:ea typeface="ＭＳ ゴシック" pitchFamily="49"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0" i="0" u="none" strike="noStrike" dirty="0" smtClean="0">
                          <a:solidFill>
                            <a:srgbClr val="000000"/>
                          </a:solidFill>
                          <a:latin typeface="ＭＳ Ｐゴシック"/>
                        </a:rPr>
                        <a:t>R</a:t>
                      </a:r>
                      <a:r>
                        <a:rPr lang="en-US" altLang="ja-JP" sz="1800" b="0" i="0" u="none" strike="noStrike" baseline="30000" dirty="0" smtClean="0">
                          <a:solidFill>
                            <a:srgbClr val="000000"/>
                          </a:solidFill>
                          <a:latin typeface="ＭＳ Ｐゴシック"/>
                        </a:rPr>
                        <a:t>2</a:t>
                      </a:r>
                      <a:endParaRPr lang="en-US" altLang="ja-JP" sz="1800" b="0" i="0" u="none" strike="noStrike" dirty="0" smtClean="0">
                        <a:solidFill>
                          <a:srgbClr val="000000"/>
                        </a:solidFill>
                        <a:latin typeface="ＭＳ Ｐゴシック"/>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0" i="0" u="none" strike="noStrike" dirty="0" smtClean="0">
                          <a:solidFill>
                            <a:srgbClr val="000000"/>
                          </a:solidFill>
                          <a:latin typeface="ＭＳ Ｐゴシック"/>
                        </a:rPr>
                        <a:t>DW</a:t>
                      </a:r>
                      <a:r>
                        <a:rPr lang="ja-JP" altLang="en-US" sz="1800" b="0" i="0" u="none" strike="noStrike" dirty="0" smtClean="0">
                          <a:solidFill>
                            <a:srgbClr val="000000"/>
                          </a:solidFill>
                          <a:latin typeface="ＭＳ Ｐゴシック"/>
                        </a:rPr>
                        <a:t>値</a:t>
                      </a:r>
                      <a:endParaRPr lang="en-US" altLang="ja-JP" sz="1800" b="0" i="0" u="none" strike="noStrike" dirty="0" smtClean="0">
                        <a:solidFill>
                          <a:srgbClr val="000000"/>
                        </a:solidFill>
                        <a:latin typeface="ＭＳ Ｐゴシック"/>
                      </a:endParaRPr>
                    </a:p>
                  </a:txBody>
                  <a:tcPr anchor="ctr"/>
                </a:tc>
              </a:tr>
              <a:tr h="1366589">
                <a:tc>
                  <a:txBody>
                    <a:bodyPr/>
                    <a:lstStyle/>
                    <a:p>
                      <a:pPr algn="ctr"/>
                      <a:r>
                        <a:rPr kumimoji="1" lang="ja-JP" altLang="en-US" dirty="0" smtClean="0"/>
                        <a:t>最小</a:t>
                      </a:r>
                      <a:r>
                        <a:rPr kumimoji="1" lang="en-US" altLang="ja-JP" dirty="0" smtClean="0">
                          <a:latin typeface="ＭＳ Ｐゴシック" pitchFamily="50" charset="-128"/>
                          <a:ea typeface="ＭＳ Ｐゴシック" pitchFamily="50" charset="-128"/>
                        </a:rPr>
                        <a:t>2</a:t>
                      </a:r>
                      <a:r>
                        <a:rPr kumimoji="1" lang="ja-JP" altLang="en-US" dirty="0" smtClean="0"/>
                        <a:t>乗法（</a:t>
                      </a:r>
                      <a:r>
                        <a:rPr kumimoji="1" lang="en-US" altLang="ja-JP" dirty="0" smtClean="0"/>
                        <a:t>OLS</a:t>
                      </a:r>
                      <a:r>
                        <a:rPr kumimoji="1" lang="ja-JP" altLang="en-US" dirty="0" smtClean="0"/>
                        <a:t>）</a:t>
                      </a:r>
                      <a:endParaRPr kumimoji="1" lang="ja-JP" altLang="en-US" dirty="0"/>
                    </a:p>
                  </a:txBody>
                  <a:tcPr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0.911867</a:t>
                      </a:r>
                    </a:p>
                  </a:txBody>
                  <a:tcPr marL="0" marR="0" marT="0" marB="0"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18.78648</a:t>
                      </a:r>
                    </a:p>
                  </a:txBody>
                  <a:tcPr marL="0" marR="0" marT="0" marB="0"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0.923871</a:t>
                      </a:r>
                    </a:p>
                  </a:txBody>
                  <a:tcPr marL="0" marR="0" marT="0" marB="0" anchor="ctr"/>
                </a:tc>
                <a:tc>
                  <a:txBody>
                    <a:bodyPr/>
                    <a:lstStyle/>
                    <a:p>
                      <a:pPr algn="ctr"/>
                      <a:r>
                        <a:rPr kumimoji="1" lang="en-US" altLang="ja-JP" sz="1800" dirty="0" smtClean="0">
                          <a:solidFill>
                            <a:srgbClr val="FF0000"/>
                          </a:solidFill>
                          <a:latin typeface="ＭＳ Ｐゴシック" pitchFamily="50" charset="-128"/>
                          <a:ea typeface="ＭＳ Ｐゴシック" pitchFamily="50" charset="-128"/>
                        </a:rPr>
                        <a:t>0.590552</a:t>
                      </a:r>
                    </a:p>
                    <a:p>
                      <a:pPr algn="ctr"/>
                      <a:r>
                        <a:rPr kumimoji="1" lang="ja-JP" altLang="en-US" sz="1800" dirty="0" smtClean="0">
                          <a:solidFill>
                            <a:srgbClr val="FF0000"/>
                          </a:solidFill>
                          <a:latin typeface="ＭＳ Ｐゴシック" pitchFamily="50" charset="-128"/>
                          <a:ea typeface="ＭＳ Ｐゴシック" pitchFamily="50" charset="-128"/>
                        </a:rPr>
                        <a:t>（正の系列相関あり）</a:t>
                      </a:r>
                      <a:endParaRPr kumimoji="1" lang="ja-JP" altLang="en-US" sz="1800" dirty="0">
                        <a:solidFill>
                          <a:srgbClr val="FF0000"/>
                        </a:solidFill>
                        <a:latin typeface="ＭＳ Ｐゴシック" pitchFamily="50" charset="-128"/>
                        <a:ea typeface="ＭＳ Ｐゴシック" pitchFamily="50" charset="-128"/>
                      </a:endParaRPr>
                    </a:p>
                  </a:txBody>
                  <a:tcPr anchor="ctr"/>
                </a:tc>
              </a:tr>
              <a:tr h="1171363">
                <a:tc>
                  <a:txBody>
                    <a:bodyPr/>
                    <a:lstStyle/>
                    <a:p>
                      <a:pPr algn="ctr"/>
                      <a:r>
                        <a:rPr kumimoji="1" lang="ja-JP" altLang="en-US" sz="1800" dirty="0" smtClean="0"/>
                        <a:t>コクラン＝オーカット法</a:t>
                      </a:r>
                      <a:r>
                        <a:rPr kumimoji="1" lang="ja-JP" altLang="en-US" dirty="0" smtClean="0"/>
                        <a:t>（</a:t>
                      </a:r>
                      <a:r>
                        <a:rPr kumimoji="1" lang="en-US" altLang="ja-JP" dirty="0" smtClean="0"/>
                        <a:t>CO</a:t>
                      </a:r>
                      <a:r>
                        <a:rPr kumimoji="1" lang="ja-JP" altLang="en-US" dirty="0" smtClean="0"/>
                        <a:t>法）</a:t>
                      </a:r>
                      <a:endParaRPr kumimoji="1" lang="ja-JP" altLang="en-US" dirty="0"/>
                    </a:p>
                  </a:txBody>
                  <a:tcPr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0.846696</a:t>
                      </a:r>
                    </a:p>
                  </a:txBody>
                  <a:tcPr marL="0" marR="0" marT="0" marB="0"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9.385964</a:t>
                      </a:r>
                    </a:p>
                  </a:txBody>
                  <a:tcPr marL="0" marR="0" marT="0" marB="0"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0.756726</a:t>
                      </a:r>
                    </a:p>
                  </a:txBody>
                  <a:tcPr marL="0" marR="0" marT="0" marB="0" anchor="ctr"/>
                </a:tc>
                <a:tc>
                  <a:txBody>
                    <a:bodyPr/>
                    <a:lstStyle/>
                    <a:p>
                      <a:pPr algn="ctr"/>
                      <a:r>
                        <a:rPr kumimoji="1" lang="en-US" altLang="ja-JP" sz="1800" dirty="0" smtClean="0">
                          <a:latin typeface="ＭＳ Ｐゴシック" pitchFamily="50" charset="-128"/>
                          <a:ea typeface="ＭＳ Ｐゴシック" pitchFamily="50" charset="-128"/>
                        </a:rPr>
                        <a:t>1.506759</a:t>
                      </a:r>
                    </a:p>
                    <a:p>
                      <a:pPr algn="ctr"/>
                      <a:r>
                        <a:rPr kumimoji="1" lang="ja-JP" altLang="en-US" sz="1800" dirty="0" smtClean="0">
                          <a:latin typeface="ＭＳ Ｐゴシック" pitchFamily="50" charset="-128"/>
                          <a:ea typeface="ＭＳ Ｐゴシック" pitchFamily="50" charset="-128"/>
                        </a:rPr>
                        <a:t>（系列相関なし）</a:t>
                      </a:r>
                      <a:endParaRPr kumimoji="1" lang="en-US" altLang="ja-JP" sz="1800" dirty="0" smtClean="0">
                        <a:latin typeface="ＭＳ Ｐゴシック" pitchFamily="50" charset="-128"/>
                        <a:ea typeface="ＭＳ Ｐゴシック" pitchFamily="50" charset="-128"/>
                      </a:endParaRPr>
                    </a:p>
                  </a:txBody>
                  <a:tcPr anchor="ctr"/>
                </a:tc>
              </a:tr>
              <a:tr h="1366589">
                <a:tc>
                  <a:txBody>
                    <a:bodyPr/>
                    <a:lstStyle/>
                    <a:p>
                      <a:pPr algn="ctr"/>
                      <a:r>
                        <a:rPr kumimoji="1" lang="ja-JP" altLang="en-US" dirty="0" smtClean="0"/>
                        <a:t>一般化</a:t>
                      </a:r>
                      <a:endParaRPr kumimoji="1" lang="en-US" altLang="ja-JP" dirty="0" smtClean="0"/>
                    </a:p>
                    <a:p>
                      <a:pPr algn="ctr"/>
                      <a:r>
                        <a:rPr kumimoji="1" lang="ja-JP" altLang="en-US" dirty="0" smtClean="0"/>
                        <a:t>最小</a:t>
                      </a:r>
                      <a:r>
                        <a:rPr kumimoji="1" lang="en-US" altLang="ja-JP" dirty="0" smtClean="0">
                          <a:latin typeface="ＭＳ Ｐゴシック" pitchFamily="50" charset="-128"/>
                          <a:ea typeface="ＭＳ Ｐゴシック" pitchFamily="50" charset="-128"/>
                        </a:rPr>
                        <a:t>2</a:t>
                      </a:r>
                      <a:r>
                        <a:rPr kumimoji="1" lang="ja-JP" altLang="en-US" dirty="0" smtClean="0"/>
                        <a:t>乗法</a:t>
                      </a:r>
                      <a:endParaRPr kumimoji="1" lang="en-US" altLang="ja-JP" dirty="0" smtClean="0"/>
                    </a:p>
                    <a:p>
                      <a:pPr algn="ctr"/>
                      <a:r>
                        <a:rPr kumimoji="1" lang="ja-JP" altLang="en-US" dirty="0" smtClean="0"/>
                        <a:t>（</a:t>
                      </a:r>
                      <a:r>
                        <a:rPr kumimoji="1" lang="en-US" altLang="ja-JP" dirty="0" smtClean="0"/>
                        <a:t>GLS</a:t>
                      </a:r>
                      <a:r>
                        <a:rPr kumimoji="1" lang="ja-JP" altLang="en-US" dirty="0" smtClean="0"/>
                        <a:t>）</a:t>
                      </a:r>
                      <a:endParaRPr kumimoji="1" lang="ja-JP" altLang="en-US" dirty="0"/>
                    </a:p>
                  </a:txBody>
                  <a:tcPr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0.916707</a:t>
                      </a:r>
                    </a:p>
                  </a:txBody>
                  <a:tcPr marL="0" marR="0" marT="0" marB="0"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9.612591</a:t>
                      </a:r>
                    </a:p>
                  </a:txBody>
                  <a:tcPr marL="0" marR="0" marT="0" marB="0" anchor="ctr"/>
                </a:tc>
                <a:tc>
                  <a:txBody>
                    <a:bodyPr/>
                    <a:lstStyle/>
                    <a:p>
                      <a:pPr algn="ctr" fontAlgn="ctr"/>
                      <a:r>
                        <a:rPr lang="en-US" altLang="ja-JP" sz="1800" b="0" i="0" u="none" strike="noStrike" dirty="0">
                          <a:solidFill>
                            <a:srgbClr val="000000"/>
                          </a:solidFill>
                          <a:latin typeface="ＭＳ Ｐゴシック" pitchFamily="50" charset="-128"/>
                          <a:ea typeface="ＭＳ Ｐゴシック" pitchFamily="50" charset="-128"/>
                        </a:rPr>
                        <a:t>0.953102</a:t>
                      </a:r>
                    </a:p>
                  </a:txBody>
                  <a:tcPr marL="0" marR="0" marT="0" marB="0" anchor="ctr"/>
                </a:tc>
                <a:tc>
                  <a:txBody>
                    <a:bodyPr/>
                    <a:lstStyle/>
                    <a:p>
                      <a:pPr algn="ctr"/>
                      <a:r>
                        <a:rPr kumimoji="1" lang="en-US" altLang="ja-JP" sz="1800" dirty="0" smtClean="0">
                          <a:latin typeface="ＭＳ Ｐゴシック" pitchFamily="50" charset="-128"/>
                          <a:ea typeface="ＭＳ Ｐゴシック" pitchFamily="50" charset="-128"/>
                        </a:rPr>
                        <a:t>1.70386</a:t>
                      </a:r>
                    </a:p>
                    <a:p>
                      <a:pPr algn="ctr"/>
                      <a:r>
                        <a:rPr kumimoji="1" lang="ja-JP" altLang="en-US" sz="1800" smtClean="0">
                          <a:latin typeface="ＭＳ Ｐゴシック" pitchFamily="50" charset="-128"/>
                          <a:ea typeface="ＭＳ Ｐゴシック" pitchFamily="50" charset="-128"/>
                        </a:rPr>
                        <a:t>（系列相関無し）</a:t>
                      </a:r>
                      <a:endParaRPr kumimoji="1" lang="ja-JP" altLang="en-US" sz="1800" dirty="0">
                        <a:latin typeface="ＭＳ Ｐゴシック" pitchFamily="50" charset="-128"/>
                        <a:ea typeface="ＭＳ Ｐゴシック" pitchFamily="50" charset="-128"/>
                      </a:endParaRP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190" t="11474" r="38095"/>
          <a:stretch>
            <a:fillRect/>
          </a:stretch>
        </p:blipFill>
        <p:spPr bwMode="auto">
          <a:xfrm>
            <a:off x="899592" y="1916832"/>
            <a:ext cx="6624736" cy="4241859"/>
          </a:xfrm>
          <a:prstGeom prst="rect">
            <a:avLst/>
          </a:prstGeom>
          <a:noFill/>
          <a:ln w="9525">
            <a:noFill/>
            <a:miter lim="800000"/>
            <a:headEnd/>
            <a:tailEnd/>
          </a:ln>
        </p:spPr>
      </p:pic>
      <p:sp>
        <p:nvSpPr>
          <p:cNvPr id="5" name="正方形/長方形 4"/>
          <p:cNvSpPr/>
          <p:nvPr/>
        </p:nvSpPr>
        <p:spPr>
          <a:xfrm>
            <a:off x="1907704" y="1340768"/>
            <a:ext cx="4698722"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buNone/>
            </a:pPr>
            <a:r>
              <a:rPr lang="ja-JP" altLang="en-US" sz="2000" dirty="0" smtClean="0"/>
              <a:t>フェルドシュタイン・ホリオカ説</a:t>
            </a:r>
            <a:r>
              <a:rPr lang="en-US" altLang="ja-JP" sz="2000" dirty="0" smtClean="0"/>
              <a:t>(1980)</a:t>
            </a:r>
          </a:p>
        </p:txBody>
      </p:sp>
      <p:sp>
        <p:nvSpPr>
          <p:cNvPr id="4" name="テキスト ボックス 3"/>
          <p:cNvSpPr txBox="1"/>
          <p:nvPr/>
        </p:nvSpPr>
        <p:spPr>
          <a:xfrm>
            <a:off x="611560" y="260648"/>
            <a:ext cx="4536504" cy="584775"/>
          </a:xfrm>
          <a:prstGeom prst="rect">
            <a:avLst/>
          </a:prstGeom>
          <a:noFill/>
        </p:spPr>
        <p:txBody>
          <a:bodyPr wrap="squar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kumimoji="1" lang="ja-JP" altLang="en-US" sz="3200" b="1" u="sng" dirty="0" smtClean="0">
                <a:ln/>
                <a:solidFill>
                  <a:schemeClr val="accent5">
                    <a:tint val="50000"/>
                    <a:satMod val="180000"/>
                  </a:schemeClr>
                </a:solidFill>
              </a:rPr>
              <a:t>過去のデータとの比較</a:t>
            </a:r>
            <a:endParaRPr kumimoji="1" lang="ja-JP" altLang="en-US" sz="3200" b="1" u="sng" dirty="0">
              <a:ln/>
              <a:solidFill>
                <a:schemeClr val="accent5">
                  <a:tint val="50000"/>
                  <a:satMod val="180000"/>
                </a:schemeClr>
              </a:solidFill>
            </a:endParaRPr>
          </a:p>
        </p:txBody>
      </p:sp>
      <p:sp>
        <p:nvSpPr>
          <p:cNvPr id="6" name="テキスト ボックス 5"/>
          <p:cNvSpPr txBox="1"/>
          <p:nvPr/>
        </p:nvSpPr>
        <p:spPr>
          <a:xfrm>
            <a:off x="971600" y="6158691"/>
            <a:ext cx="720080" cy="369332"/>
          </a:xfrm>
          <a:prstGeom prst="rect">
            <a:avLst/>
          </a:prstGeom>
          <a:ln w="952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表</a:t>
            </a:r>
            <a:r>
              <a:rPr kumimoji="1" lang="en-US" altLang="ja-JP" dirty="0" smtClean="0"/>
              <a:t>-5</a:t>
            </a:r>
          </a:p>
        </p:txBody>
      </p:sp>
      <p:sp>
        <p:nvSpPr>
          <p:cNvPr id="7" name="正方形/長方形 6"/>
          <p:cNvSpPr/>
          <p:nvPr/>
        </p:nvSpPr>
        <p:spPr>
          <a:xfrm>
            <a:off x="4067944" y="2204864"/>
            <a:ext cx="1728192" cy="3816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95536" y="260648"/>
            <a:ext cx="3466728" cy="760080"/>
          </a:xfrm>
        </p:spPr>
        <p:txBody>
          <a:bodyPr/>
          <a:lstStyle/>
          <a:p>
            <a:pPr algn="ctr"/>
            <a:r>
              <a:rPr kumimoji="1" lang="ja-JP" altLang="en-US" dirty="0" smtClean="0"/>
              <a:t>動機について</a:t>
            </a:r>
            <a:endParaRPr kumimoji="1" lang="ja-JP" altLang="en-US" dirty="0"/>
          </a:p>
        </p:txBody>
      </p:sp>
      <p:pic>
        <p:nvPicPr>
          <p:cNvPr id="1026" name="Picture 2"/>
          <p:cNvPicPr>
            <a:picLocks noGrp="1" noChangeAspect="1" noChangeArrowheads="1"/>
          </p:cNvPicPr>
          <p:nvPr>
            <p:ph idx="1"/>
          </p:nvPr>
        </p:nvPicPr>
        <p:blipFill>
          <a:blip r:embed="rId3" cstate="print"/>
          <a:srcRect l="24906" r="1561" b="11771"/>
          <a:stretch>
            <a:fillRect/>
          </a:stretch>
        </p:blipFill>
        <p:spPr bwMode="auto">
          <a:xfrm>
            <a:off x="0" y="1412776"/>
            <a:ext cx="4223172" cy="50405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07904" y="1268760"/>
            <a:ext cx="4638648" cy="49685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827584" y="3731150"/>
            <a:ext cx="6696744"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2000" dirty="0"/>
              <a:t>貯蓄保険利回り、最低水準、１０月契約分、大手４生保０．９４％に。　日本経済新聞　</a:t>
            </a:r>
            <a:r>
              <a:rPr lang="en-US" altLang="ja-JP" sz="2000" dirty="0"/>
              <a:t>2011.11.17</a:t>
            </a:r>
          </a:p>
        </p:txBody>
      </p:sp>
      <p:sp>
        <p:nvSpPr>
          <p:cNvPr id="5" name="テキスト ボックス 4"/>
          <p:cNvSpPr txBox="1"/>
          <p:nvPr/>
        </p:nvSpPr>
        <p:spPr>
          <a:xfrm>
            <a:off x="827584" y="2276872"/>
            <a:ext cx="6696744"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2000" dirty="0"/>
              <a:t>長引く貿易収支の悪化、国内貯蓄は年間</a:t>
            </a:r>
            <a:r>
              <a:rPr lang="en-US" altLang="ja-JP" sz="2000" dirty="0"/>
              <a:t>10</a:t>
            </a:r>
            <a:r>
              <a:rPr lang="ja-JP" altLang="en-US" sz="2000" dirty="0"/>
              <a:t>兆円減少も　</a:t>
            </a:r>
            <a:endParaRPr lang="en-US" altLang="ja-JP" sz="2000" dirty="0" smtClean="0"/>
          </a:p>
          <a:p>
            <a:r>
              <a:rPr lang="ja-JP" altLang="en-US" sz="2000" dirty="0" smtClean="0"/>
              <a:t>ロイターニュース</a:t>
            </a:r>
            <a:r>
              <a:rPr lang="ja-JP" altLang="en-US" sz="2000" dirty="0"/>
              <a:t>　</a:t>
            </a:r>
            <a:r>
              <a:rPr lang="en-US" altLang="ja-JP" sz="2000" dirty="0"/>
              <a:t>2011.9.22</a:t>
            </a:r>
          </a:p>
        </p:txBody>
      </p:sp>
    </p:spTree>
    <p:extLst>
      <p:ext uri="{BB962C8B-B14F-4D97-AF65-F5344CB8AC3E}">
        <p14:creationId xmlns="" xmlns:p14="http://schemas.microsoft.com/office/powerpoint/2010/main" val="3650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23728" y="620688"/>
            <a:ext cx="3456384" cy="432048"/>
          </a:xfrm>
        </p:spPr>
        <p:style>
          <a:lnRef idx="1">
            <a:schemeClr val="accent4"/>
          </a:lnRef>
          <a:fillRef idx="2">
            <a:schemeClr val="accent4"/>
          </a:fillRef>
          <a:effectRef idx="1">
            <a:schemeClr val="accent4"/>
          </a:effectRef>
          <a:fontRef idx="minor">
            <a:schemeClr val="dk1"/>
          </a:fontRef>
        </p:style>
        <p:txBody>
          <a:bodyPr>
            <a:noAutofit/>
          </a:bodyPr>
          <a:lstStyle/>
          <a:p>
            <a:pPr algn="ctr">
              <a:buNone/>
            </a:pPr>
            <a:r>
              <a:rPr kumimoji="1" lang="ja-JP" altLang="en-US" sz="2400" dirty="0" smtClean="0"/>
              <a:t>経済財政白書</a:t>
            </a:r>
            <a:r>
              <a:rPr kumimoji="1" lang="en-US" altLang="ja-JP" sz="2400" dirty="0" smtClean="0"/>
              <a:t>(2003)</a:t>
            </a:r>
          </a:p>
          <a:p>
            <a:pPr algn="ctr">
              <a:buNone/>
            </a:pPr>
            <a:endParaRPr kumimoji="1" lang="ja-JP" altLang="en-US" sz="2400" dirty="0"/>
          </a:p>
        </p:txBody>
      </p:sp>
      <p:pic>
        <p:nvPicPr>
          <p:cNvPr id="4" name="Picture 3"/>
          <p:cNvPicPr>
            <a:picLocks noChangeAspect="1" noChangeArrowheads="1"/>
          </p:cNvPicPr>
          <p:nvPr/>
        </p:nvPicPr>
        <p:blipFill>
          <a:blip r:embed="rId2" cstate="print"/>
          <a:srcRect l="737" t="20428" r="48396" b="1624"/>
          <a:stretch>
            <a:fillRect/>
          </a:stretch>
        </p:blipFill>
        <p:spPr bwMode="auto">
          <a:xfrm>
            <a:off x="251520" y="1340768"/>
            <a:ext cx="7796534" cy="3960440"/>
          </a:xfrm>
          <a:prstGeom prst="rect">
            <a:avLst/>
          </a:prstGeom>
          <a:noFill/>
          <a:ln w="9525">
            <a:noFill/>
            <a:miter lim="800000"/>
            <a:headEnd/>
            <a:tailEnd/>
          </a:ln>
        </p:spPr>
      </p:pic>
      <p:sp>
        <p:nvSpPr>
          <p:cNvPr id="5" name="テキスト ボックス 4"/>
          <p:cNvSpPr txBox="1"/>
          <p:nvPr/>
        </p:nvSpPr>
        <p:spPr>
          <a:xfrm>
            <a:off x="755576" y="5445224"/>
            <a:ext cx="936104" cy="369332"/>
          </a:xfrm>
          <a:prstGeom prst="rect">
            <a:avLst/>
          </a:prstGeom>
          <a:noFill/>
        </p:spPr>
        <p:txBody>
          <a:bodyPr wrap="square" rtlCol="0">
            <a:spAutoFit/>
          </a:bodyPr>
          <a:lstStyle/>
          <a:p>
            <a:pPr algn="ctr"/>
            <a:r>
              <a:rPr kumimoji="1" lang="ja-JP" altLang="en-US" dirty="0" smtClean="0"/>
              <a:t>表</a:t>
            </a:r>
            <a:r>
              <a:rPr kumimoji="1" lang="en-US" altLang="ja-JP" dirty="0" smtClean="0"/>
              <a:t>-6</a:t>
            </a:r>
            <a:endParaRPr kumimoji="1" lang="ja-JP" altLang="en-US" dirty="0"/>
          </a:p>
        </p:txBody>
      </p:sp>
      <p:sp>
        <p:nvSpPr>
          <p:cNvPr id="8" name="正方形/長方形 7"/>
          <p:cNvSpPr/>
          <p:nvPr/>
        </p:nvSpPr>
        <p:spPr>
          <a:xfrm>
            <a:off x="4283968" y="1412776"/>
            <a:ext cx="1872208" cy="381642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6"/>
          <p:cNvSpPr>
            <a:spLocks noGrp="1"/>
          </p:cNvSpPr>
          <p:nvPr>
            <p:ph idx="1"/>
          </p:nvPr>
        </p:nvSpPr>
        <p:spPr>
          <a:xfrm>
            <a:off x="2195736" y="620688"/>
            <a:ext cx="3168352" cy="504056"/>
          </a:xfrm>
        </p:spPr>
        <p:style>
          <a:lnRef idx="1">
            <a:schemeClr val="accent5"/>
          </a:lnRef>
          <a:fillRef idx="2">
            <a:schemeClr val="accent5"/>
          </a:fillRef>
          <a:effectRef idx="1">
            <a:schemeClr val="accent5"/>
          </a:effectRef>
          <a:fontRef idx="minor">
            <a:schemeClr val="dk1"/>
          </a:fontRef>
        </p:style>
        <p:txBody>
          <a:bodyPr>
            <a:normAutofit/>
          </a:bodyPr>
          <a:lstStyle/>
          <a:p>
            <a:pPr algn="ctr">
              <a:buNone/>
            </a:pPr>
            <a:r>
              <a:rPr kumimoji="1" lang="ja-JP" altLang="en-US" dirty="0" smtClean="0"/>
              <a:t>通商白書</a:t>
            </a:r>
            <a:r>
              <a:rPr kumimoji="1" lang="en-US" altLang="ja-JP" dirty="0" smtClean="0"/>
              <a:t>(2006)</a:t>
            </a:r>
            <a:endParaRPr kumimoji="1" lang="ja-JP" altLang="en-US" dirty="0"/>
          </a:p>
        </p:txBody>
      </p:sp>
      <p:pic>
        <p:nvPicPr>
          <p:cNvPr id="32772" name="Picture 4"/>
          <p:cNvPicPr>
            <a:picLocks noChangeAspect="1" noChangeArrowheads="1"/>
          </p:cNvPicPr>
          <p:nvPr/>
        </p:nvPicPr>
        <p:blipFill>
          <a:blip r:embed="rId3" cstate="print"/>
          <a:srcRect/>
          <a:stretch>
            <a:fillRect/>
          </a:stretch>
        </p:blipFill>
        <p:spPr bwMode="auto">
          <a:xfrm>
            <a:off x="578682" y="1556792"/>
            <a:ext cx="7135955" cy="4032448"/>
          </a:xfrm>
          <a:prstGeom prst="rect">
            <a:avLst/>
          </a:prstGeom>
          <a:noFill/>
          <a:ln w="9525">
            <a:noFill/>
            <a:miter lim="800000"/>
            <a:headEnd/>
            <a:tailEnd/>
          </a:ln>
        </p:spPr>
      </p:pic>
      <p:sp>
        <p:nvSpPr>
          <p:cNvPr id="5" name="円形吹き出し 4"/>
          <p:cNvSpPr/>
          <p:nvPr/>
        </p:nvSpPr>
        <p:spPr>
          <a:xfrm>
            <a:off x="6588224" y="548680"/>
            <a:ext cx="2196752" cy="1584176"/>
          </a:xfrm>
          <a:prstGeom prst="wedgeEllipseCallout">
            <a:avLst>
              <a:gd name="adj1" fmla="val -52772"/>
              <a:gd name="adj2" fmla="val 4332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今回の結果は通商白書</a:t>
            </a:r>
            <a:r>
              <a:rPr kumimoji="1" lang="en-US" altLang="ja-JP" dirty="0" smtClean="0"/>
              <a:t>2006</a:t>
            </a:r>
            <a:r>
              <a:rPr kumimoji="1" lang="ja-JP" altLang="en-US" dirty="0" smtClean="0"/>
              <a:t>のデータに近い</a:t>
            </a:r>
            <a:endParaRPr kumimoji="1" lang="ja-JP" altLang="en-US" dirty="0"/>
          </a:p>
        </p:txBody>
      </p:sp>
      <p:sp>
        <p:nvSpPr>
          <p:cNvPr id="6" name="テキスト ボックス 5"/>
          <p:cNvSpPr txBox="1"/>
          <p:nvPr/>
        </p:nvSpPr>
        <p:spPr>
          <a:xfrm>
            <a:off x="611560" y="5589240"/>
            <a:ext cx="1008112" cy="369332"/>
          </a:xfrm>
          <a:prstGeom prst="rect">
            <a:avLst/>
          </a:prstGeom>
          <a:noFill/>
        </p:spPr>
        <p:txBody>
          <a:bodyPr wrap="square" rtlCol="0">
            <a:spAutoFit/>
          </a:bodyPr>
          <a:lstStyle/>
          <a:p>
            <a:pPr algn="ctr"/>
            <a:r>
              <a:rPr kumimoji="1" lang="ja-JP" altLang="en-US" dirty="0" smtClean="0"/>
              <a:t>表</a:t>
            </a:r>
            <a:r>
              <a:rPr kumimoji="1" lang="en-US" altLang="ja-JP" dirty="0" smtClean="0"/>
              <a:t>-7</a:t>
            </a:r>
            <a:endParaRPr kumimoji="1" lang="ja-JP" altLang="en-US" dirty="0"/>
          </a:p>
        </p:txBody>
      </p:sp>
      <p:sp>
        <p:nvSpPr>
          <p:cNvPr id="8" name="正方形/長方形 7"/>
          <p:cNvSpPr/>
          <p:nvPr/>
        </p:nvSpPr>
        <p:spPr>
          <a:xfrm>
            <a:off x="2843808" y="1988840"/>
            <a:ext cx="1512168" cy="27363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6923112" cy="804704"/>
          </a:xfrm>
        </p:spPr>
        <p:txBody>
          <a:bodyPr>
            <a:normAutofit/>
          </a:bodyPr>
          <a:lstStyle/>
          <a:p>
            <a:r>
              <a:rPr kumimoji="1" lang="ja-JP" altLang="en-US" dirty="0" smtClean="0"/>
              <a:t>貯蓄率の変化とこれからの日本</a:t>
            </a:r>
            <a:endParaRPr kumimoji="1" lang="ja-JP" altLang="en-US" dirty="0"/>
          </a:p>
        </p:txBody>
      </p:sp>
      <p:sp>
        <p:nvSpPr>
          <p:cNvPr id="5" name="テキスト ボックス 4"/>
          <p:cNvSpPr txBox="1"/>
          <p:nvPr/>
        </p:nvSpPr>
        <p:spPr>
          <a:xfrm>
            <a:off x="611560" y="836712"/>
            <a:ext cx="6624736" cy="707886"/>
          </a:xfrm>
          <a:prstGeom prst="rect">
            <a:avLst/>
          </a:prstGeom>
          <a:noFill/>
        </p:spPr>
        <p:txBody>
          <a:bodyPr wrap="square" rtlCol="0">
            <a:spAutoFit/>
          </a:bodyPr>
          <a:lstStyle/>
          <a:p>
            <a:pPr algn="ctr"/>
            <a:r>
              <a:rPr kumimoji="1" lang="ja-JP" altLang="en-US" sz="2000" dirty="0" smtClean="0"/>
              <a:t>国際的に見ると、国内貯蓄と国内投資の</a:t>
            </a:r>
            <a:endParaRPr kumimoji="1" lang="en-US" altLang="ja-JP" sz="2000" dirty="0" smtClean="0"/>
          </a:p>
          <a:p>
            <a:pPr algn="ctr"/>
            <a:r>
              <a:rPr kumimoji="1" lang="ja-JP" altLang="en-US" sz="2000" dirty="0" smtClean="0"/>
              <a:t>相関関係を示す数値が低くなってきて</a:t>
            </a:r>
            <a:r>
              <a:rPr lang="ja-JP" altLang="en-US" sz="2000" dirty="0" smtClean="0"/>
              <a:t>いる</a:t>
            </a:r>
            <a:endParaRPr kumimoji="1" lang="ja-JP" altLang="en-US" sz="2000" dirty="0"/>
          </a:p>
        </p:txBody>
      </p:sp>
      <p:sp>
        <p:nvSpPr>
          <p:cNvPr id="6" name="テキスト ボックス 5"/>
          <p:cNvSpPr txBox="1"/>
          <p:nvPr/>
        </p:nvSpPr>
        <p:spPr>
          <a:xfrm>
            <a:off x="1691680" y="2636912"/>
            <a:ext cx="4801314" cy="369332"/>
          </a:xfrm>
          <a:prstGeom prst="rect">
            <a:avLst/>
          </a:prstGeom>
          <a:noFill/>
        </p:spPr>
        <p:txBody>
          <a:bodyPr wrap="none" rtlCol="0">
            <a:spAutoFit/>
          </a:bodyPr>
          <a:lstStyle/>
          <a:p>
            <a:r>
              <a:rPr kumimoji="1" lang="ja-JP" altLang="en-US" dirty="0" smtClean="0"/>
              <a:t>しかし、日本は依然として相関関係がある。</a:t>
            </a:r>
            <a:endParaRPr kumimoji="1" lang="en-US" altLang="ja-JP" dirty="0" smtClean="0"/>
          </a:p>
        </p:txBody>
      </p:sp>
      <p:sp>
        <p:nvSpPr>
          <p:cNvPr id="7" name="下矢印 6"/>
          <p:cNvSpPr/>
          <p:nvPr/>
        </p:nvSpPr>
        <p:spPr>
          <a:xfrm>
            <a:off x="3203848" y="2996952"/>
            <a:ext cx="2088232" cy="48463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つまり</a:t>
            </a:r>
            <a:endParaRPr kumimoji="1" lang="ja-JP" altLang="en-US" dirty="0"/>
          </a:p>
        </p:txBody>
      </p:sp>
      <p:sp>
        <p:nvSpPr>
          <p:cNvPr id="8" name="下矢印 7"/>
          <p:cNvSpPr/>
          <p:nvPr/>
        </p:nvSpPr>
        <p:spPr>
          <a:xfrm>
            <a:off x="3563888" y="1556792"/>
            <a:ext cx="1224136"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1135360" y="2132856"/>
            <a:ext cx="5724644"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kumimoji="1" lang="ja-JP" altLang="en-US" sz="2400" dirty="0" smtClean="0"/>
              <a:t>つまり、国際金融市場が自由化している</a:t>
            </a:r>
            <a:endParaRPr kumimoji="1" lang="ja-JP" altLang="en-US" sz="2400" dirty="0"/>
          </a:p>
        </p:txBody>
      </p:sp>
      <p:graphicFrame>
        <p:nvGraphicFramePr>
          <p:cNvPr id="22" name="図表 21"/>
          <p:cNvGraphicFramePr/>
          <p:nvPr/>
        </p:nvGraphicFramePr>
        <p:xfrm>
          <a:off x="899592" y="3429000"/>
          <a:ext cx="655272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0" fill="hold"/>
                                        <p:tgtEl>
                                          <p:spTgt spid="22"/>
                                        </p:tgtEl>
                                        <p:attrNameLst>
                                          <p:attrName>ppt_x</p:attrName>
                                        </p:attrNameLst>
                                      </p:cBhvr>
                                      <p:tavLst>
                                        <p:tav tm="0">
                                          <p:val>
                                            <p:strVal val="#ppt_x"/>
                                          </p:val>
                                        </p:tav>
                                        <p:tav tm="100000">
                                          <p:val>
                                            <p:strVal val="#ppt_x"/>
                                          </p:val>
                                        </p:tav>
                                      </p:tavLst>
                                    </p:anim>
                                    <p:anim calcmode="lin" valueType="num">
                                      <p:cBhvr additive="base">
                                        <p:cTn id="35"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16" grpId="0" animBg="1"/>
      <p:bldGraphic spid="2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908720"/>
            <a:ext cx="6408712" cy="584775"/>
          </a:xfrm>
          <a:prstGeom prst="rect">
            <a:avLst/>
          </a:prstGeom>
          <a:noFill/>
        </p:spPr>
        <p:txBody>
          <a:bodyPr wrap="square" lIns="91440" tIns="45720" rIns="91440" bIns="45720">
            <a:spAutoFit/>
          </a:bodyPr>
          <a:lstStyle/>
          <a:p>
            <a:pPr algn="ctr"/>
            <a:r>
              <a:rPr lang="ja-JP"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今後の日本の成長のために！</a:t>
            </a:r>
            <a:endParaRPr lang="ja-JP" altLang="en-US"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テキスト ボックス 5"/>
          <p:cNvSpPr txBox="1"/>
          <p:nvPr/>
        </p:nvSpPr>
        <p:spPr>
          <a:xfrm>
            <a:off x="1043608" y="1988840"/>
            <a:ext cx="6264696" cy="523220"/>
          </a:xfrm>
          <a:prstGeom prst="rect">
            <a:avLst/>
          </a:prstGeom>
          <a:noFill/>
        </p:spPr>
        <p:txBody>
          <a:bodyPr wrap="square" rtlCol="0">
            <a:spAutoFit/>
          </a:bodyPr>
          <a:lstStyle/>
          <a:p>
            <a:r>
              <a:rPr kumimoji="1" lang="ja-JP" altLang="en-US" sz="2800" dirty="0" smtClean="0"/>
              <a:t>国内の政策によって、貯蓄率を上げる</a:t>
            </a:r>
            <a:endParaRPr kumimoji="1" lang="ja-JP" altLang="en-US" sz="2800" dirty="0"/>
          </a:p>
        </p:txBody>
      </p:sp>
      <p:sp>
        <p:nvSpPr>
          <p:cNvPr id="7" name="テキスト ボックス 6"/>
          <p:cNvSpPr txBox="1"/>
          <p:nvPr/>
        </p:nvSpPr>
        <p:spPr>
          <a:xfrm>
            <a:off x="899592" y="3501008"/>
            <a:ext cx="7366119" cy="523220"/>
          </a:xfrm>
          <a:prstGeom prst="rect">
            <a:avLst/>
          </a:prstGeom>
          <a:noFill/>
        </p:spPr>
        <p:txBody>
          <a:bodyPr wrap="none" rtlCol="0">
            <a:spAutoFit/>
          </a:bodyPr>
          <a:lstStyle/>
          <a:p>
            <a:r>
              <a:rPr kumimoji="1" lang="ja-JP" altLang="en-US" sz="2800" dirty="0" smtClean="0"/>
              <a:t>外国と交易を行うことで市場を活発化させる</a:t>
            </a:r>
            <a:endParaRPr kumimoji="1" lang="ja-JP" altLang="en-US" sz="2800" dirty="0"/>
          </a:p>
        </p:txBody>
      </p:sp>
      <p:sp>
        <p:nvSpPr>
          <p:cNvPr id="8" name="左中かっこ 7"/>
          <p:cNvSpPr/>
          <p:nvPr/>
        </p:nvSpPr>
        <p:spPr>
          <a:xfrm>
            <a:off x="611560" y="1916832"/>
            <a:ext cx="216024" cy="2304256"/>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p>
        </p:txBody>
      </p:sp>
      <p:sp>
        <p:nvSpPr>
          <p:cNvPr id="9" name="正方形/長方形 8"/>
          <p:cNvSpPr/>
          <p:nvPr/>
        </p:nvSpPr>
        <p:spPr>
          <a:xfrm>
            <a:off x="0" y="476672"/>
            <a:ext cx="3226049" cy="523220"/>
          </a:xfrm>
          <a:prstGeom prst="rect">
            <a:avLst/>
          </a:prstGeom>
          <a:noFill/>
        </p:spPr>
        <p:txBody>
          <a:bodyPr wrap="square" lIns="91440" tIns="45720" rIns="91440" bIns="45720">
            <a:spAutoFit/>
          </a:bodyPr>
          <a:lstStyle/>
          <a:p>
            <a:pPr algn="ctr"/>
            <a:r>
              <a:rPr lang="ja-JP"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そこで・・・</a:t>
            </a:r>
            <a:endParaRPr lang="ja-JP"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4355976" y="1124744"/>
            <a:ext cx="3672408" cy="36004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角丸四角形 11"/>
          <p:cNvSpPr/>
          <p:nvPr/>
        </p:nvSpPr>
        <p:spPr>
          <a:xfrm>
            <a:off x="467544" y="1196752"/>
            <a:ext cx="3744416" cy="352839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正方形/長方形 1"/>
          <p:cNvSpPr/>
          <p:nvPr/>
        </p:nvSpPr>
        <p:spPr>
          <a:xfrm>
            <a:off x="1115616" y="836712"/>
            <a:ext cx="237626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None/>
            </a:pPr>
            <a:r>
              <a:rPr lang="ja-JP" altLang="en-US" dirty="0" smtClean="0"/>
              <a:t>①貯蓄を増やす</a:t>
            </a:r>
            <a:endParaRPr lang="en-US" altLang="ja-JP" dirty="0" smtClean="0"/>
          </a:p>
        </p:txBody>
      </p:sp>
      <p:sp>
        <p:nvSpPr>
          <p:cNvPr id="3" name="正方形/長方形 2"/>
          <p:cNvSpPr/>
          <p:nvPr/>
        </p:nvSpPr>
        <p:spPr>
          <a:xfrm>
            <a:off x="1259632" y="2060848"/>
            <a:ext cx="3096344" cy="936104"/>
          </a:xfrm>
          <a:prstGeom prst="rect">
            <a:avLst/>
          </a:prstGeom>
        </p:spPr>
        <p:txBody>
          <a:bodyPr wrap="square">
            <a:spAutoFit/>
          </a:bodyPr>
          <a:lstStyle/>
          <a:p>
            <a:pPr>
              <a:buNone/>
            </a:pPr>
            <a:r>
              <a:rPr lang="ja-JP" altLang="en-US" dirty="0" smtClean="0"/>
              <a:t>子供手当て</a:t>
            </a:r>
            <a:endParaRPr lang="en-US" altLang="ja-JP" dirty="0" smtClean="0"/>
          </a:p>
          <a:p>
            <a:pPr>
              <a:buNone/>
            </a:pPr>
            <a:r>
              <a:rPr lang="ja-JP" altLang="en-US" dirty="0" smtClean="0"/>
              <a:t>育児休暇などの制度の充実</a:t>
            </a:r>
            <a:endParaRPr lang="en-US" altLang="ja-JP" dirty="0" smtClean="0"/>
          </a:p>
          <a:p>
            <a:pPr>
              <a:buNone/>
            </a:pPr>
            <a:r>
              <a:rPr lang="ja-JP" altLang="en-US" dirty="0" smtClean="0"/>
              <a:t>待機児童を減らす対策</a:t>
            </a:r>
            <a:endParaRPr lang="en-US" altLang="ja-JP" dirty="0" smtClean="0"/>
          </a:p>
        </p:txBody>
      </p:sp>
      <p:sp>
        <p:nvSpPr>
          <p:cNvPr id="4" name="正方形/長方形 3"/>
          <p:cNvSpPr/>
          <p:nvPr/>
        </p:nvSpPr>
        <p:spPr>
          <a:xfrm>
            <a:off x="1475656" y="3212976"/>
            <a:ext cx="1338828" cy="369332"/>
          </a:xfrm>
          <a:prstGeom prst="rect">
            <a:avLst/>
          </a:prstGeom>
        </p:spPr>
        <p:txBody>
          <a:bodyPr wrap="none">
            <a:spAutoFit/>
          </a:bodyPr>
          <a:lstStyle/>
          <a:p>
            <a:r>
              <a:rPr lang="ja-JP" altLang="en-US" b="1" u="sng" dirty="0" smtClean="0"/>
              <a:t>景気活性化</a:t>
            </a:r>
            <a:endParaRPr lang="ja-JP" altLang="en-US" b="1" u="sng" dirty="0"/>
          </a:p>
        </p:txBody>
      </p:sp>
      <p:sp>
        <p:nvSpPr>
          <p:cNvPr id="5" name="正方形/長方形 4"/>
          <p:cNvSpPr/>
          <p:nvPr/>
        </p:nvSpPr>
        <p:spPr>
          <a:xfrm>
            <a:off x="1259632" y="4149080"/>
            <a:ext cx="2031325" cy="369332"/>
          </a:xfrm>
          <a:prstGeom prst="rect">
            <a:avLst/>
          </a:prstGeom>
        </p:spPr>
        <p:txBody>
          <a:bodyPr wrap="none">
            <a:spAutoFit/>
          </a:bodyPr>
          <a:lstStyle/>
          <a:p>
            <a:pPr algn="ctr">
              <a:buNone/>
            </a:pPr>
            <a:r>
              <a:rPr lang="ja-JP" altLang="en-US" dirty="0" smtClean="0"/>
              <a:t>就職率を上げる　</a:t>
            </a:r>
            <a:endParaRPr lang="en-US" altLang="ja-JP" dirty="0" smtClean="0"/>
          </a:p>
        </p:txBody>
      </p:sp>
      <p:sp>
        <p:nvSpPr>
          <p:cNvPr id="6" name="正方形/長方形 5"/>
          <p:cNvSpPr/>
          <p:nvPr/>
        </p:nvSpPr>
        <p:spPr>
          <a:xfrm>
            <a:off x="1259632" y="1340768"/>
            <a:ext cx="1800493" cy="369332"/>
          </a:xfrm>
          <a:prstGeom prst="rect">
            <a:avLst/>
          </a:prstGeom>
        </p:spPr>
        <p:txBody>
          <a:bodyPr wrap="none">
            <a:spAutoFit/>
          </a:bodyPr>
          <a:lstStyle/>
          <a:p>
            <a:pPr algn="ctr">
              <a:buNone/>
            </a:pPr>
            <a:r>
              <a:rPr lang="ja-JP" altLang="en-US" b="1" u="sng" dirty="0" smtClean="0"/>
              <a:t>少子高齢化対策</a:t>
            </a:r>
            <a:endParaRPr lang="en-US" altLang="ja-JP" b="1" u="sng" dirty="0" smtClean="0"/>
          </a:p>
        </p:txBody>
      </p:sp>
      <p:sp>
        <p:nvSpPr>
          <p:cNvPr id="9" name="左中かっこ 8"/>
          <p:cNvSpPr/>
          <p:nvPr/>
        </p:nvSpPr>
        <p:spPr>
          <a:xfrm>
            <a:off x="1115616" y="2060848"/>
            <a:ext cx="72008"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下矢印 9"/>
          <p:cNvSpPr/>
          <p:nvPr/>
        </p:nvSpPr>
        <p:spPr>
          <a:xfrm>
            <a:off x="1907704" y="3645024"/>
            <a:ext cx="720080"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下矢印 10"/>
          <p:cNvSpPr/>
          <p:nvPr/>
        </p:nvSpPr>
        <p:spPr>
          <a:xfrm>
            <a:off x="1835696" y="1772816"/>
            <a:ext cx="792088" cy="21602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正方形/長方形 13"/>
          <p:cNvSpPr/>
          <p:nvPr/>
        </p:nvSpPr>
        <p:spPr>
          <a:xfrm>
            <a:off x="4716016" y="764704"/>
            <a:ext cx="272382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buNone/>
            </a:pPr>
            <a:r>
              <a:rPr lang="ja-JP" altLang="en-US" dirty="0" smtClean="0"/>
              <a:t>②市場の自由度を上げる</a:t>
            </a:r>
            <a:endParaRPr lang="en-US" altLang="ja-JP" dirty="0" smtClean="0"/>
          </a:p>
        </p:txBody>
      </p:sp>
      <p:sp>
        <p:nvSpPr>
          <p:cNvPr id="15" name="正方形/長方形 14"/>
          <p:cNvSpPr/>
          <p:nvPr/>
        </p:nvSpPr>
        <p:spPr>
          <a:xfrm>
            <a:off x="5148064" y="1412776"/>
            <a:ext cx="1289135" cy="369332"/>
          </a:xfrm>
          <a:prstGeom prst="rect">
            <a:avLst/>
          </a:prstGeom>
        </p:spPr>
        <p:txBody>
          <a:bodyPr wrap="none">
            <a:spAutoFit/>
          </a:bodyPr>
          <a:lstStyle/>
          <a:p>
            <a:r>
              <a:rPr lang="en-US" altLang="ja-JP" b="1" u="sng" dirty="0" smtClean="0"/>
              <a:t>TPP</a:t>
            </a:r>
            <a:r>
              <a:rPr lang="ja-JP" altLang="en-US" b="1" u="sng" dirty="0" smtClean="0"/>
              <a:t>の参加</a:t>
            </a:r>
            <a:endParaRPr lang="ja-JP" altLang="en-US" b="1" u="sng" dirty="0"/>
          </a:p>
        </p:txBody>
      </p:sp>
      <p:sp>
        <p:nvSpPr>
          <p:cNvPr id="16" name="正方形/長方形 15"/>
          <p:cNvSpPr/>
          <p:nvPr/>
        </p:nvSpPr>
        <p:spPr>
          <a:xfrm>
            <a:off x="5076056" y="1916832"/>
            <a:ext cx="2492990" cy="369332"/>
          </a:xfrm>
          <a:prstGeom prst="rect">
            <a:avLst/>
          </a:prstGeom>
        </p:spPr>
        <p:txBody>
          <a:bodyPr wrap="none">
            <a:spAutoFit/>
          </a:bodyPr>
          <a:lstStyle/>
          <a:p>
            <a:r>
              <a:rPr lang="ja-JP" altLang="en-US" b="1" u="sng" dirty="0" smtClean="0"/>
              <a:t>投資手数料の引き下げ</a:t>
            </a:r>
            <a:endParaRPr lang="ja-JP" altLang="en-US" b="1" u="sng" dirty="0"/>
          </a:p>
        </p:txBody>
      </p:sp>
      <p:sp>
        <p:nvSpPr>
          <p:cNvPr id="17" name="正方形/長方形 16"/>
          <p:cNvSpPr/>
          <p:nvPr/>
        </p:nvSpPr>
        <p:spPr>
          <a:xfrm>
            <a:off x="5076056" y="2780928"/>
            <a:ext cx="2262158" cy="369332"/>
          </a:xfrm>
          <a:prstGeom prst="rect">
            <a:avLst/>
          </a:prstGeom>
        </p:spPr>
        <p:txBody>
          <a:bodyPr wrap="none">
            <a:spAutoFit/>
          </a:bodyPr>
          <a:lstStyle/>
          <a:p>
            <a:r>
              <a:rPr lang="ja-JP" altLang="en-US" dirty="0" smtClean="0"/>
              <a:t>海外からの投資増加</a:t>
            </a:r>
            <a:endParaRPr lang="ja-JP" altLang="en-US" dirty="0"/>
          </a:p>
        </p:txBody>
      </p:sp>
      <p:sp>
        <p:nvSpPr>
          <p:cNvPr id="18" name="下矢印 17"/>
          <p:cNvSpPr/>
          <p:nvPr/>
        </p:nvSpPr>
        <p:spPr>
          <a:xfrm>
            <a:off x="5796136" y="2420888"/>
            <a:ext cx="792088" cy="21602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4788024" y="3284984"/>
            <a:ext cx="2664296" cy="369332"/>
          </a:xfrm>
          <a:prstGeom prst="rect">
            <a:avLst/>
          </a:prstGeom>
          <a:noFill/>
        </p:spPr>
        <p:txBody>
          <a:bodyPr wrap="square" rtlCol="0">
            <a:spAutoFit/>
          </a:bodyPr>
          <a:lstStyle/>
          <a:p>
            <a:pPr algn="ctr"/>
            <a:r>
              <a:rPr kumimoji="1" lang="ja-JP" altLang="en-US" b="1" u="sng" dirty="0" smtClean="0"/>
              <a:t>法人税の引き下げ</a:t>
            </a:r>
            <a:endParaRPr kumimoji="1" lang="ja-JP" altLang="en-US" b="1" u="sng" dirty="0"/>
          </a:p>
        </p:txBody>
      </p:sp>
      <p:sp>
        <p:nvSpPr>
          <p:cNvPr id="21" name="下矢印 20"/>
          <p:cNvSpPr/>
          <p:nvPr/>
        </p:nvSpPr>
        <p:spPr>
          <a:xfrm>
            <a:off x="5868144" y="3717032"/>
            <a:ext cx="720080" cy="21602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4" name="テキスト ボックス 23"/>
          <p:cNvSpPr txBox="1"/>
          <p:nvPr/>
        </p:nvSpPr>
        <p:spPr>
          <a:xfrm>
            <a:off x="5004048" y="4005064"/>
            <a:ext cx="2088232" cy="369332"/>
          </a:xfrm>
          <a:prstGeom prst="rect">
            <a:avLst/>
          </a:prstGeom>
          <a:noFill/>
        </p:spPr>
        <p:txBody>
          <a:bodyPr wrap="square" rtlCol="0">
            <a:spAutoFit/>
          </a:bodyPr>
          <a:lstStyle/>
          <a:p>
            <a:pPr algn="ctr"/>
            <a:r>
              <a:rPr kumimoji="1" lang="ja-JP" altLang="en-US" dirty="0" smtClean="0"/>
              <a:t>海外企業の誘致</a:t>
            </a:r>
            <a:endParaRPr kumimoji="1" lang="ja-JP" altLang="en-US" dirty="0"/>
          </a:p>
        </p:txBody>
      </p:sp>
      <p:sp>
        <p:nvSpPr>
          <p:cNvPr id="26" name="テキスト ボックス 25"/>
          <p:cNvSpPr txBox="1"/>
          <p:nvPr/>
        </p:nvSpPr>
        <p:spPr>
          <a:xfrm>
            <a:off x="4860032" y="4293096"/>
            <a:ext cx="3168352" cy="369332"/>
          </a:xfrm>
          <a:prstGeom prst="rect">
            <a:avLst/>
          </a:prstGeom>
          <a:noFill/>
        </p:spPr>
        <p:txBody>
          <a:bodyPr wrap="square" rtlCol="0">
            <a:spAutoFit/>
          </a:bodyPr>
          <a:lstStyle/>
          <a:p>
            <a:pPr algn="ctr"/>
            <a:r>
              <a:rPr kumimoji="1" lang="ja-JP" altLang="en-US" dirty="0" smtClean="0"/>
              <a:t>日本企業の海外流出防止</a:t>
            </a:r>
            <a:endParaRPr kumimoji="1" lang="ja-JP" altLang="en-US" dirty="0"/>
          </a:p>
        </p:txBody>
      </p:sp>
      <p:sp>
        <p:nvSpPr>
          <p:cNvPr id="27" name="左中かっこ 26"/>
          <p:cNvSpPr/>
          <p:nvPr/>
        </p:nvSpPr>
        <p:spPr>
          <a:xfrm>
            <a:off x="4860032" y="3933056"/>
            <a:ext cx="144016" cy="64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28"/>
          <p:cNvSpPr/>
          <p:nvPr/>
        </p:nvSpPr>
        <p:spPr>
          <a:xfrm>
            <a:off x="467544" y="5013176"/>
            <a:ext cx="3672408" cy="523220"/>
          </a:xfrm>
          <a:prstGeom prst="rect">
            <a:avLst/>
          </a:prstGeom>
        </p:spPr>
        <p:txBody>
          <a:bodyPr wrap="square">
            <a:spAutoFit/>
          </a:bodyPr>
          <a:lstStyle/>
          <a:p>
            <a:r>
              <a:rPr lang="ja-JP" altLang="en-US" sz="2800" b="1" dirty="0" smtClean="0"/>
              <a:t>所得増加⇒貯蓄増加</a:t>
            </a:r>
            <a:endParaRPr lang="ja-JP" altLang="en-US" sz="2800" b="1" dirty="0"/>
          </a:p>
        </p:txBody>
      </p:sp>
      <p:sp>
        <p:nvSpPr>
          <p:cNvPr id="30" name="正方形/長方形 29"/>
          <p:cNvSpPr/>
          <p:nvPr/>
        </p:nvSpPr>
        <p:spPr>
          <a:xfrm>
            <a:off x="5220072" y="5013176"/>
            <a:ext cx="2304256" cy="523220"/>
          </a:xfrm>
          <a:prstGeom prst="rect">
            <a:avLst/>
          </a:prstGeom>
        </p:spPr>
        <p:txBody>
          <a:bodyPr wrap="square">
            <a:spAutoFit/>
          </a:bodyPr>
          <a:lstStyle/>
          <a:p>
            <a:pPr>
              <a:buNone/>
            </a:pPr>
            <a:r>
              <a:rPr lang="ja-JP" altLang="en-US" sz="2800" b="1" dirty="0" smtClean="0"/>
              <a:t>市場の拡大</a:t>
            </a:r>
            <a:endParaRPr lang="ja-JP" altLang="en-US" sz="2800" b="1" dirty="0"/>
          </a:p>
        </p:txBody>
      </p:sp>
      <p:sp>
        <p:nvSpPr>
          <p:cNvPr id="31" name="タイトル 2"/>
          <p:cNvSpPr txBox="1">
            <a:spLocks/>
          </p:cNvSpPr>
          <p:nvPr/>
        </p:nvSpPr>
        <p:spPr>
          <a:xfrm>
            <a:off x="683568" y="0"/>
            <a:ext cx="5554960" cy="660688"/>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8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outerShdw blurRad="38100" dist="38100" dir="2700000" algn="tl">
                    <a:srgbClr val="000000">
                      <a:alpha val="43137"/>
                    </a:srgbClr>
                  </a:outerShdw>
                </a:effectLst>
                <a:uLnTx/>
                <a:uFillTx/>
                <a:latin typeface="+mj-lt"/>
                <a:ea typeface="+mj-ea"/>
                <a:cs typeface="+mj-cs"/>
              </a:rPr>
              <a:t>日本の成長のために・・・</a:t>
            </a:r>
            <a:endParaRPr kumimoji="1" lang="ja-JP"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260648"/>
            <a:ext cx="1576072" cy="1754326"/>
          </a:xfrm>
          <a:prstGeom prst="rect">
            <a:avLst/>
          </a:prstGeom>
          <a:noFill/>
        </p:spPr>
        <p:txBody>
          <a:bodyPr wrap="none" lIns="91440" tIns="45720" rIns="91440" bIns="45720">
            <a:spAutoFit/>
          </a:bodyPr>
          <a:lstStyle/>
          <a:p>
            <a:pPr algn="ctr"/>
            <a:r>
              <a:rPr lang="ja-JP" alt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結論</a:t>
            </a:r>
            <a:endParaRPr lang="en-US" altLang="ja-JP"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テキスト ボックス 2"/>
          <p:cNvSpPr txBox="1"/>
          <p:nvPr/>
        </p:nvSpPr>
        <p:spPr>
          <a:xfrm>
            <a:off x="683568" y="1124744"/>
            <a:ext cx="7488832" cy="1015663"/>
          </a:xfrm>
          <a:prstGeom prst="rect">
            <a:avLst/>
          </a:prstGeom>
          <a:noFill/>
        </p:spPr>
        <p:txBody>
          <a:bodyPr wrap="square" rtlCol="0">
            <a:spAutoFit/>
          </a:bodyPr>
          <a:lstStyle/>
          <a:p>
            <a:r>
              <a:rPr kumimoji="1" lang="ja-JP" altLang="en-US" sz="2000" dirty="0" smtClean="0"/>
              <a:t>我々の集めた</a:t>
            </a:r>
            <a:r>
              <a:rPr lang="ja-JP" altLang="en-US" sz="2000" dirty="0" smtClean="0"/>
              <a:t>データとフェルドシュタイン＝ホリオカのデータを比較すると</a:t>
            </a:r>
            <a:r>
              <a:rPr kumimoji="1" lang="ja-JP" altLang="en-US" sz="2000" dirty="0" smtClean="0"/>
              <a:t>国際的にみると相関係数が低いことから市場</a:t>
            </a:r>
            <a:r>
              <a:rPr lang="ja-JP" altLang="en-US" sz="2000" dirty="0" smtClean="0"/>
              <a:t>は開放が進んでいる</a:t>
            </a:r>
            <a:r>
              <a:rPr kumimoji="1" lang="ja-JP" altLang="en-US" sz="2000" dirty="0" smtClean="0"/>
              <a:t>ことがわかった</a:t>
            </a:r>
            <a:endParaRPr kumimoji="1" lang="ja-JP" altLang="en-US" sz="2000" dirty="0"/>
          </a:p>
        </p:txBody>
      </p:sp>
      <p:sp>
        <p:nvSpPr>
          <p:cNvPr id="4" name="下矢印 3"/>
          <p:cNvSpPr/>
          <p:nvPr/>
        </p:nvSpPr>
        <p:spPr>
          <a:xfrm>
            <a:off x="4211960" y="2204864"/>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99592" y="2780928"/>
            <a:ext cx="6853158" cy="400110"/>
          </a:xfrm>
          <a:prstGeom prst="rect">
            <a:avLst/>
          </a:prstGeom>
          <a:noFill/>
        </p:spPr>
        <p:txBody>
          <a:bodyPr wrap="none" rtlCol="0">
            <a:spAutoFit/>
          </a:bodyPr>
          <a:lstStyle/>
          <a:p>
            <a:r>
              <a:rPr kumimoji="1" lang="ja-JP" altLang="en-US" sz="2000" dirty="0" smtClean="0"/>
              <a:t>しかし、日本は依然として相関係数が高く、市場が閉鎖的</a:t>
            </a:r>
            <a:endParaRPr kumimoji="1" lang="ja-JP" altLang="en-US" sz="2000" dirty="0"/>
          </a:p>
        </p:txBody>
      </p:sp>
      <p:sp>
        <p:nvSpPr>
          <p:cNvPr id="7" name="下矢印 6"/>
          <p:cNvSpPr/>
          <p:nvPr/>
        </p:nvSpPr>
        <p:spPr>
          <a:xfrm>
            <a:off x="4211960" y="3356992"/>
            <a:ext cx="5040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0" y="4869160"/>
            <a:ext cx="8460432" cy="830997"/>
          </a:xfrm>
          <a:prstGeom prst="rect">
            <a:avLst/>
          </a:prstGeom>
          <a:noFill/>
        </p:spPr>
        <p:txBody>
          <a:bodyPr wrap="square" rtlCol="0">
            <a:spAutoFit/>
          </a:bodyPr>
          <a:lstStyle/>
          <a:p>
            <a:pPr algn="ctr"/>
            <a:r>
              <a:rPr kumimoji="1" lang="ja-JP" altLang="en-US" sz="2400" b="1" dirty="0" smtClean="0"/>
              <a:t>国内の貯蓄率を上げる政策や海外との交易を増やし</a:t>
            </a:r>
            <a:r>
              <a:rPr lang="ja-JP" altLang="en-US" sz="2400" b="1" dirty="0" smtClean="0"/>
              <a:t>、</a:t>
            </a:r>
            <a:endParaRPr lang="en-US" altLang="ja-JP" sz="2400" b="1" dirty="0" smtClean="0"/>
          </a:p>
          <a:p>
            <a:pPr algn="ctr"/>
            <a:r>
              <a:rPr kumimoji="1" lang="ja-JP" altLang="en-US" sz="2400" b="1" dirty="0" smtClean="0"/>
              <a:t>国際資本市場を開放していく政策が必要</a:t>
            </a:r>
            <a:endParaRPr kumimoji="1" lang="en-US" altLang="ja-JP" sz="2400" b="1" dirty="0" smtClean="0"/>
          </a:p>
        </p:txBody>
      </p:sp>
      <p:sp>
        <p:nvSpPr>
          <p:cNvPr id="9" name="正方形/長方形 8"/>
          <p:cNvSpPr/>
          <p:nvPr/>
        </p:nvSpPr>
        <p:spPr>
          <a:xfrm>
            <a:off x="251520" y="4221088"/>
            <a:ext cx="4624984" cy="461665"/>
          </a:xfrm>
          <a:prstGeom prst="rect">
            <a:avLst/>
          </a:prstGeom>
          <a:noFill/>
        </p:spPr>
        <p:txBody>
          <a:bodyPr wrap="none" lIns="91440" tIns="45720" rIns="91440" bIns="45720">
            <a:spAutoFit/>
          </a:bodyPr>
          <a:lstStyle/>
          <a:p>
            <a:pPr algn="ctr"/>
            <a:r>
              <a:rPr kumimoji="1" lang="ja-JP" altLang="en-US" sz="2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今後の日本の成長のためには・・・</a:t>
            </a:r>
            <a:endParaRPr lang="ja-JP" altLang="en-US" sz="2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23528" y="692696"/>
            <a:ext cx="7488832" cy="5688632"/>
          </a:xfrm>
        </p:spPr>
        <p:txBody>
          <a:bodyPr>
            <a:normAutofit lnSpcReduction="10000"/>
          </a:bodyPr>
          <a:lstStyle/>
          <a:p>
            <a:pPr>
              <a:buNone/>
            </a:pPr>
            <a:r>
              <a:rPr lang="ja-JP" altLang="en-US" sz="2000" dirty="0"/>
              <a:t>・</a:t>
            </a:r>
            <a:r>
              <a:rPr lang="en-US" altLang="ja-JP" sz="2000" dirty="0" err="1" smtClean="0"/>
              <a:t>Iwamoto_semi</a:t>
            </a:r>
            <a:r>
              <a:rPr lang="en-US" altLang="ja-JP" sz="2000" dirty="0" smtClean="0"/>
              <a:t> </a:t>
            </a:r>
            <a:r>
              <a:rPr lang="en-US" altLang="ja-JP" sz="2000" dirty="0"/>
              <a:t>(2002).</a:t>
            </a:r>
            <a:r>
              <a:rPr lang="en-US" altLang="ja-JP" sz="2000" dirty="0" smtClean="0"/>
              <a:t>pdf</a:t>
            </a:r>
          </a:p>
          <a:p>
            <a:pPr>
              <a:buNone/>
            </a:pPr>
            <a:r>
              <a:rPr lang="ja-JP" altLang="en-US" sz="2000" dirty="0" smtClean="0"/>
              <a:t>　国際</a:t>
            </a:r>
            <a:r>
              <a:rPr lang="ja-JP" altLang="en-US" sz="2000" dirty="0"/>
              <a:t>資本移動と為替レート</a:t>
            </a:r>
            <a:r>
              <a:rPr lang="ja-JP" altLang="en-US" sz="2000" dirty="0" smtClean="0"/>
              <a:t>制度</a:t>
            </a:r>
            <a:endParaRPr lang="en-US" altLang="ja-JP" sz="2000" dirty="0" smtClean="0"/>
          </a:p>
          <a:p>
            <a:pPr>
              <a:buNone/>
            </a:pPr>
            <a:r>
              <a:rPr lang="ja-JP" altLang="en-US" sz="2000" dirty="0" smtClean="0"/>
              <a:t>　岩本</a:t>
            </a:r>
            <a:r>
              <a:rPr lang="en-US" altLang="ja-JP" sz="2000" dirty="0"/>
              <a:t>, </a:t>
            </a:r>
            <a:r>
              <a:rPr lang="ja-JP" altLang="en-US" sz="2000" dirty="0" smtClean="0"/>
              <a:t>武和</a:t>
            </a:r>
            <a:endParaRPr lang="en-US" altLang="ja-JP" sz="2000" dirty="0" smtClean="0"/>
          </a:p>
          <a:p>
            <a:pPr>
              <a:buNone/>
            </a:pPr>
            <a:r>
              <a:rPr lang="ja-JP" altLang="en-US" sz="2000" dirty="0"/>
              <a:t>　</a:t>
            </a:r>
            <a:r>
              <a:rPr lang="en-US" altLang="ja-JP" sz="2000" dirty="0"/>
              <a:t>http://hdl.handle.net/2433/56899</a:t>
            </a:r>
          </a:p>
          <a:p>
            <a:pPr>
              <a:buNone/>
            </a:pPr>
            <a:endParaRPr lang="en-US" altLang="ja-JP" sz="2000" dirty="0" smtClean="0"/>
          </a:p>
          <a:p>
            <a:pPr>
              <a:buNone/>
            </a:pPr>
            <a:r>
              <a:rPr lang="ja-JP" altLang="en-US" sz="2000" b="1" dirty="0" smtClean="0"/>
              <a:t>・</a:t>
            </a:r>
            <a:r>
              <a:rPr lang="ja-JP" altLang="en-US" sz="2000" dirty="0" smtClean="0"/>
              <a:t>社会保障負担の高まりと経済成長について</a:t>
            </a:r>
            <a:r>
              <a:rPr lang="en-US" altLang="ja-JP" sz="2000" dirty="0" smtClean="0"/>
              <a:t/>
            </a:r>
            <a:br>
              <a:rPr lang="en-US" altLang="ja-JP" sz="2000" dirty="0" smtClean="0"/>
            </a:br>
            <a:r>
              <a:rPr lang="ja-JP" altLang="en-US" sz="2000" dirty="0" smtClean="0"/>
              <a:t>木下茂</a:t>
            </a:r>
            <a:r>
              <a:rPr lang="en-US" altLang="ja-JP" sz="2000" dirty="0" smtClean="0"/>
              <a:t/>
            </a:r>
            <a:br>
              <a:rPr lang="en-US" altLang="ja-JP" sz="2000" dirty="0" smtClean="0"/>
            </a:br>
            <a:r>
              <a:rPr lang="zh-TW" altLang="en-US" sz="2000" dirty="0" smtClean="0"/>
              <a:t>農協共済総合研究所</a:t>
            </a:r>
            <a:r>
              <a:rPr lang="ja-JP" altLang="en-US" sz="2000" dirty="0" smtClean="0"/>
              <a:t>調査研究</a:t>
            </a:r>
            <a:r>
              <a:rPr lang="en-US" altLang="ja-JP" sz="2000" dirty="0" smtClean="0"/>
              <a:t/>
            </a:r>
            <a:br>
              <a:rPr lang="en-US" altLang="ja-JP" sz="2000" dirty="0" smtClean="0"/>
            </a:br>
            <a:r>
              <a:rPr lang="en-US" altLang="ja-JP" sz="2000" dirty="0" smtClean="0"/>
              <a:t>sogo_57_kinoshita.pdf</a:t>
            </a:r>
          </a:p>
          <a:p>
            <a:pPr>
              <a:buNone/>
            </a:pPr>
            <a:endParaRPr kumimoji="1" lang="en-US" altLang="ja-JP" sz="2000" dirty="0"/>
          </a:p>
          <a:p>
            <a:pPr>
              <a:buNone/>
            </a:pPr>
            <a:r>
              <a:rPr lang="ja-JP" altLang="en-US" sz="2000" dirty="0" smtClean="0"/>
              <a:t>・「家計資金の流れ」フィナンシャル・レビュー　</a:t>
            </a:r>
            <a:r>
              <a:rPr lang="en-US" altLang="ja-JP" sz="2000" dirty="0" smtClean="0"/>
              <a:t>2008</a:t>
            </a:r>
          </a:p>
          <a:p>
            <a:pPr>
              <a:buNone/>
            </a:pPr>
            <a:r>
              <a:rPr lang="ja-JP" altLang="en-US" sz="2000" dirty="0"/>
              <a:t>　</a:t>
            </a:r>
            <a:r>
              <a:rPr lang="ja-JP" altLang="en-US" sz="2000" dirty="0" smtClean="0"/>
              <a:t>チャールズ・ユウジ・ホリオカ</a:t>
            </a:r>
            <a:endParaRPr lang="en-US" altLang="ja-JP" sz="2000" dirty="0" smtClean="0"/>
          </a:p>
          <a:p>
            <a:pPr>
              <a:buNone/>
            </a:pPr>
            <a:endParaRPr lang="en-US" altLang="ja-JP" sz="2000" dirty="0"/>
          </a:p>
          <a:p>
            <a:pPr>
              <a:buNone/>
            </a:pPr>
            <a:r>
              <a:rPr lang="ja-JP" altLang="en-US" sz="2000" dirty="0" smtClean="0"/>
              <a:t>・通商白書　</a:t>
            </a:r>
            <a:r>
              <a:rPr lang="en-US" altLang="ja-JP" sz="2000" dirty="0" smtClean="0"/>
              <a:t>2006</a:t>
            </a:r>
            <a:r>
              <a:rPr lang="ja-JP" altLang="en-US" sz="2000" dirty="0" smtClean="0"/>
              <a:t>　経済産業省　</a:t>
            </a:r>
            <a:r>
              <a:rPr lang="en-US" altLang="ja-JP" sz="2000" dirty="0"/>
              <a:t>http://www.meti.go.jp/report/tsuhaku2006</a:t>
            </a:r>
            <a:r>
              <a:rPr lang="en-US" altLang="ja-JP" sz="2000" dirty="0" smtClean="0"/>
              <a:t>/</a:t>
            </a:r>
          </a:p>
          <a:p>
            <a:pPr>
              <a:buNone/>
            </a:pPr>
            <a:endParaRPr lang="en-US" altLang="ja-JP" sz="2000" dirty="0"/>
          </a:p>
          <a:p>
            <a:pPr>
              <a:buNone/>
            </a:pPr>
            <a:r>
              <a:rPr lang="ja-JP" altLang="en-US" sz="2000" dirty="0" smtClean="0"/>
              <a:t>・年次経済財政報告　</a:t>
            </a:r>
            <a:r>
              <a:rPr lang="en-US" altLang="ja-JP" sz="2000" dirty="0" smtClean="0"/>
              <a:t>2003</a:t>
            </a:r>
            <a:r>
              <a:rPr lang="ja-JP" altLang="en-US" sz="2000" dirty="0" smtClean="0"/>
              <a:t>　内閣府　</a:t>
            </a:r>
            <a:r>
              <a:rPr lang="en-US" altLang="ja-JP" sz="2000" dirty="0"/>
              <a:t>http://www.cao.go.jp/</a:t>
            </a:r>
            <a:endParaRPr lang="en-US" altLang="ja-JP" sz="2000" dirty="0" smtClean="0"/>
          </a:p>
        </p:txBody>
      </p:sp>
      <p:sp>
        <p:nvSpPr>
          <p:cNvPr id="2" name="テキスト ボックス 1"/>
          <p:cNvSpPr txBox="1"/>
          <p:nvPr/>
        </p:nvSpPr>
        <p:spPr>
          <a:xfrm>
            <a:off x="395536" y="188640"/>
            <a:ext cx="5472608" cy="584775"/>
          </a:xfrm>
          <a:prstGeom prst="rect">
            <a:avLst/>
          </a:prstGeom>
          <a:noFill/>
        </p:spPr>
        <p:txBody>
          <a:bodyPr wrap="square" rtlCol="0">
            <a:spAutoFit/>
          </a:bodyPr>
          <a:lstStyle/>
          <a:p>
            <a:r>
              <a:rPr kumimoji="1" lang="ja-JP" altLang="en-US" sz="3200" dirty="0" smtClean="0"/>
              <a:t>参考文献</a:t>
            </a:r>
            <a:endParaRPr kumimoji="1" lang="ja-JP" alt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75656" y="2959240"/>
            <a:ext cx="5277407" cy="584775"/>
          </a:xfrm>
          <a:prstGeom prst="rect">
            <a:avLst/>
          </a:prstGeom>
          <a:noFill/>
        </p:spPr>
        <p:txBody>
          <a:bodyPr wrap="none" lIns="91440" tIns="45720" rIns="91440" bIns="45720">
            <a:spAutoFit/>
          </a:bodyPr>
          <a:lstStyle/>
          <a:p>
            <a:pPr algn="ctr"/>
            <a:r>
              <a:rPr lang="ja-JP" alt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ご清聴ありがとうございました</a:t>
            </a:r>
            <a:endParaRPr lang="ja-JP" alt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4005064"/>
            <a:ext cx="8208912" cy="1512168"/>
          </a:xfrm>
        </p:spPr>
        <p:txBody>
          <a:bodyPr>
            <a:noAutofit/>
          </a:bodyPr>
          <a:lstStyle/>
          <a:p>
            <a:pPr marL="0" indent="0" algn="ctr">
              <a:buNone/>
            </a:pPr>
            <a:endParaRPr lang="en-US" altLang="ja-JP" sz="3200" dirty="0" smtClean="0"/>
          </a:p>
          <a:p>
            <a:pPr marL="0" indent="0" algn="ctr">
              <a:buNone/>
            </a:pPr>
            <a:r>
              <a:rPr lang="ja-JP" altLang="en-US" sz="3200" dirty="0" smtClean="0"/>
              <a:t>そこで他の国の貯蓄率についても</a:t>
            </a:r>
            <a:endParaRPr lang="en-US" altLang="ja-JP" sz="3200" dirty="0" smtClean="0"/>
          </a:p>
          <a:p>
            <a:pPr marL="0" indent="0" algn="ctr">
              <a:buNone/>
            </a:pPr>
            <a:r>
              <a:rPr lang="ja-JP" altLang="en-US" sz="3200" dirty="0" smtClean="0"/>
              <a:t>興味をもったのでこのテーマにした。</a:t>
            </a:r>
            <a:endParaRPr lang="en-US" altLang="ja-JP" sz="3200" dirty="0"/>
          </a:p>
        </p:txBody>
      </p:sp>
      <p:sp>
        <p:nvSpPr>
          <p:cNvPr id="4" name="正方形/長方形 3"/>
          <p:cNvSpPr/>
          <p:nvPr/>
        </p:nvSpPr>
        <p:spPr>
          <a:xfrm>
            <a:off x="421319" y="1268760"/>
            <a:ext cx="7920880" cy="584775"/>
          </a:xfrm>
          <a:prstGeom prst="rect">
            <a:avLst/>
          </a:prstGeom>
        </p:spPr>
        <p:txBody>
          <a:bodyPr wrap="square">
            <a:spAutoFit/>
          </a:bodyPr>
          <a:lstStyle/>
          <a:p>
            <a:r>
              <a:rPr lang="ja-JP" altLang="en-US" sz="3200" dirty="0" smtClean="0"/>
              <a:t>近年の日本の家計貯蓄率は年々減少傾向</a:t>
            </a:r>
            <a:endParaRPr lang="en-US" altLang="ja-JP" sz="3200" dirty="0" smtClean="0"/>
          </a:p>
        </p:txBody>
      </p:sp>
      <p:sp>
        <p:nvSpPr>
          <p:cNvPr id="5" name="正方形/長方形 4"/>
          <p:cNvSpPr/>
          <p:nvPr/>
        </p:nvSpPr>
        <p:spPr>
          <a:xfrm>
            <a:off x="395536" y="2852935"/>
            <a:ext cx="7284366" cy="1077218"/>
          </a:xfrm>
          <a:prstGeom prst="rect">
            <a:avLst/>
          </a:prstGeom>
        </p:spPr>
        <p:txBody>
          <a:bodyPr wrap="none">
            <a:spAutoFit/>
          </a:bodyPr>
          <a:lstStyle/>
          <a:p>
            <a:r>
              <a:rPr lang="ja-JP" altLang="en-US" sz="3200" dirty="0"/>
              <a:t>⇒</a:t>
            </a:r>
            <a:r>
              <a:rPr lang="ja-JP" altLang="en-US" sz="3200" dirty="0" smtClean="0"/>
              <a:t>高齢化の影響</a:t>
            </a:r>
            <a:endParaRPr lang="en-US" altLang="ja-JP" sz="3200" dirty="0" smtClean="0"/>
          </a:p>
          <a:p>
            <a:r>
              <a:rPr lang="ja-JP" altLang="en-US" sz="3200" dirty="0" smtClean="0"/>
              <a:t>⇒可処分所得</a:t>
            </a:r>
            <a:r>
              <a:rPr lang="en-US" altLang="ja-JP" sz="3200" dirty="0" smtClean="0"/>
              <a:t>(</a:t>
            </a:r>
            <a:r>
              <a:rPr lang="ja-JP" altLang="en-US" sz="3200" dirty="0" smtClean="0"/>
              <a:t>給料・ボーナス）の減少</a:t>
            </a:r>
            <a:endParaRPr lang="en-US" altLang="ja-JP" sz="3200" dirty="0" smtClean="0"/>
          </a:p>
        </p:txBody>
      </p:sp>
      <p:sp>
        <p:nvSpPr>
          <p:cNvPr id="6" name="円/楕円 5"/>
          <p:cNvSpPr/>
          <p:nvPr/>
        </p:nvSpPr>
        <p:spPr>
          <a:xfrm>
            <a:off x="251520" y="404664"/>
            <a:ext cx="1512168"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3200" dirty="0" smtClean="0"/>
              <a:t>背景</a:t>
            </a:r>
            <a:endParaRPr kumimoji="1" lang="ja-JP" altLang="en-US" sz="3200" dirty="0"/>
          </a:p>
        </p:txBody>
      </p:sp>
      <p:sp>
        <p:nvSpPr>
          <p:cNvPr id="7" name="円/楕円 6"/>
          <p:cNvSpPr/>
          <p:nvPr/>
        </p:nvSpPr>
        <p:spPr>
          <a:xfrm>
            <a:off x="251520" y="2060848"/>
            <a:ext cx="1584176" cy="57606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3200" dirty="0" smtClean="0"/>
              <a:t>原因</a:t>
            </a:r>
            <a:endParaRPr kumimoji="1" lang="ja-JP" altLang="en-US" sz="3200" dirty="0"/>
          </a:p>
        </p:txBody>
      </p:sp>
    </p:spTree>
    <p:extLst>
      <p:ext uri="{BB962C8B-B14F-4D97-AF65-F5344CB8AC3E}">
        <p14:creationId xmlns="" xmlns:p14="http://schemas.microsoft.com/office/powerpoint/2010/main" val="30479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3394720" cy="864096"/>
          </a:xfrm>
        </p:spPr>
        <p:txBody>
          <a:bodyPr/>
          <a:lstStyle/>
          <a:p>
            <a:r>
              <a:rPr kumimoji="1" lang="ja-JP" altLang="en-US" dirty="0" smtClean="0"/>
              <a:t>貯蓄率の定義</a:t>
            </a:r>
            <a:endParaRPr kumimoji="1" lang="ja-JP" altLang="en-US" dirty="0"/>
          </a:p>
        </p:txBody>
      </p:sp>
      <p:sp>
        <p:nvSpPr>
          <p:cNvPr id="3" name="コンテンツ プレースホルダー 2"/>
          <p:cNvSpPr>
            <a:spLocks noGrp="1"/>
          </p:cNvSpPr>
          <p:nvPr>
            <p:ph idx="1"/>
          </p:nvPr>
        </p:nvSpPr>
        <p:spPr>
          <a:xfrm>
            <a:off x="179512" y="4437112"/>
            <a:ext cx="7704856" cy="1224136"/>
          </a:xfrm>
        </p:spPr>
        <p:txBody>
          <a:bodyPr>
            <a:normAutofit/>
          </a:bodyPr>
          <a:lstStyle/>
          <a:p>
            <a:pPr marL="0" indent="0">
              <a:buNone/>
            </a:pPr>
            <a:r>
              <a:rPr lang="ja-JP" altLang="en-US" dirty="0" smtClean="0"/>
              <a:t>（</a:t>
            </a:r>
            <a:r>
              <a:rPr lang="ja-JP" altLang="en-US" dirty="0"/>
              <a:t>粗国民可処分）所得から民間（家計と</a:t>
            </a:r>
            <a:r>
              <a:rPr lang="ja-JP" altLang="en-US" dirty="0" smtClean="0"/>
              <a:t>企業）と</a:t>
            </a:r>
            <a:r>
              <a:rPr lang="ja-JP" altLang="en-US" dirty="0"/>
              <a:t>一般政府の最終消費支出を差し引いたもの</a:t>
            </a:r>
          </a:p>
          <a:p>
            <a:endParaRPr kumimoji="1" lang="ja-JP" altLang="en-US" dirty="0"/>
          </a:p>
        </p:txBody>
      </p:sp>
      <p:sp>
        <p:nvSpPr>
          <p:cNvPr id="4" name="正方形/長方形 3"/>
          <p:cNvSpPr/>
          <p:nvPr/>
        </p:nvSpPr>
        <p:spPr>
          <a:xfrm>
            <a:off x="1187624" y="1268760"/>
            <a:ext cx="4176464" cy="461665"/>
          </a:xfrm>
          <a:prstGeom prst="rect">
            <a:avLst/>
          </a:prstGeom>
        </p:spPr>
        <p:txBody>
          <a:bodyPr wrap="square">
            <a:spAutoFit/>
          </a:bodyPr>
          <a:lstStyle/>
          <a:p>
            <a:r>
              <a:rPr lang="ja-JP" altLang="en-US" sz="2400" dirty="0" smtClean="0"/>
              <a:t>ここでは</a:t>
            </a:r>
            <a:r>
              <a:rPr lang="en-US" altLang="ja-JP" sz="2400" dirty="0" smtClean="0"/>
              <a:t>2</a:t>
            </a:r>
            <a:r>
              <a:rPr lang="ja-JP" altLang="en-US" sz="2400" dirty="0" err="1" smtClean="0"/>
              <a:t>つの</a:t>
            </a:r>
            <a:r>
              <a:rPr lang="ja-JP" altLang="en-US" sz="2400" dirty="0" smtClean="0"/>
              <a:t>貯蓄を扱う</a:t>
            </a:r>
            <a:endParaRPr lang="ja-JP" altLang="en-US" sz="2400" dirty="0"/>
          </a:p>
        </p:txBody>
      </p:sp>
      <p:sp>
        <p:nvSpPr>
          <p:cNvPr id="5" name="角丸四角形 4"/>
          <p:cNvSpPr/>
          <p:nvPr/>
        </p:nvSpPr>
        <p:spPr>
          <a:xfrm>
            <a:off x="251520" y="1988840"/>
            <a:ext cx="5112568" cy="43204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家計貯蓄率</a:t>
            </a:r>
            <a:r>
              <a:rPr lang="en-US" altLang="ja-JP" sz="2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(Household saving rate)</a:t>
            </a:r>
            <a:endParaRPr kumimoji="1" lang="ja-JP" altLang="en-US" sz="2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角丸四角形 5"/>
          <p:cNvSpPr/>
          <p:nvPr/>
        </p:nvSpPr>
        <p:spPr>
          <a:xfrm>
            <a:off x="107504" y="3789851"/>
            <a:ext cx="5256584" cy="36004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国内総貯蓄</a:t>
            </a:r>
            <a:r>
              <a:rPr lang="en-US" altLang="ja-JP" sz="2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(Gross nation savings)</a:t>
            </a:r>
            <a:endParaRPr kumimoji="1" lang="ja-JP" altLang="en-US" sz="2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正方形/長方形 6"/>
          <p:cNvSpPr/>
          <p:nvPr/>
        </p:nvSpPr>
        <p:spPr>
          <a:xfrm>
            <a:off x="251520" y="2636912"/>
            <a:ext cx="7848872" cy="830997"/>
          </a:xfrm>
          <a:prstGeom prst="rect">
            <a:avLst/>
          </a:prstGeom>
        </p:spPr>
        <p:txBody>
          <a:bodyPr wrap="square">
            <a:spAutoFit/>
          </a:bodyPr>
          <a:lstStyle/>
          <a:p>
            <a:r>
              <a:rPr lang="ja-JP" altLang="en-US" sz="2400" dirty="0" smtClean="0"/>
              <a:t>家計可処分所得に占める家計貯蓄額の割合</a:t>
            </a:r>
            <a:endParaRPr lang="en-US" altLang="ja-JP" sz="2400" dirty="0" smtClean="0"/>
          </a:p>
          <a:p>
            <a:r>
              <a:rPr lang="ja-JP" altLang="en-US" sz="2400" dirty="0" smtClean="0"/>
              <a:t>家計可処分所得から家計最終消費支出を控除したもの</a:t>
            </a:r>
            <a:endParaRPr lang="ja-JP" altLang="en-US" sz="2400" dirty="0"/>
          </a:p>
        </p:txBody>
      </p:sp>
    </p:spTree>
    <p:extLst>
      <p:ext uri="{BB962C8B-B14F-4D97-AF65-F5344CB8AC3E}">
        <p14:creationId xmlns="" xmlns:p14="http://schemas.microsoft.com/office/powerpoint/2010/main" val="45025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 xmlns:p14="http://schemas.microsoft.com/office/powerpoint/2010/main" val="360832526"/>
              </p:ext>
            </p:extLst>
          </p:nvPr>
        </p:nvGraphicFramePr>
        <p:xfrm>
          <a:off x="323528" y="1196752"/>
          <a:ext cx="7992888"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547664" y="332656"/>
            <a:ext cx="468052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2400" dirty="0" smtClean="0"/>
              <a:t>図</a:t>
            </a:r>
            <a:r>
              <a:rPr lang="en-US" altLang="ja-JP" sz="2400" dirty="0" smtClean="0"/>
              <a:t>-1</a:t>
            </a:r>
            <a:r>
              <a:rPr lang="ja-JP" altLang="en-US" sz="2400" dirty="0" smtClean="0"/>
              <a:t>　家計貯蓄率の国際比較</a:t>
            </a:r>
            <a:endParaRPr kumimoji="1" lang="ja-JP"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 xmlns:p14="http://schemas.microsoft.com/office/powerpoint/2010/main" val="3591857880"/>
              </p:ext>
            </p:extLst>
          </p:nvPr>
        </p:nvGraphicFramePr>
        <p:xfrm>
          <a:off x="323528" y="1052736"/>
          <a:ext cx="777686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051720" y="404664"/>
            <a:ext cx="4294765"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ja-JP" altLang="en-US" sz="2400" dirty="0" smtClean="0"/>
              <a:t>図</a:t>
            </a:r>
            <a:r>
              <a:rPr kumimoji="1" lang="en-US" altLang="ja-JP" sz="2400" dirty="0" smtClean="0"/>
              <a:t>-2</a:t>
            </a:r>
            <a:r>
              <a:rPr kumimoji="1" lang="ja-JP" altLang="en-US" sz="2400" dirty="0" smtClean="0"/>
              <a:t>　家計貯蓄率の国際比較</a:t>
            </a:r>
            <a:r>
              <a:rPr kumimoji="1" lang="en-US" altLang="ja-JP" sz="2400" dirty="0" smtClean="0"/>
              <a:t>2</a:t>
            </a:r>
            <a:endParaRPr kumimoji="1" lang="ja-JP"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44824"/>
            <a:ext cx="7812360" cy="1008112"/>
          </a:xfrm>
        </p:spPr>
        <p:txBody>
          <a:bodyPr>
            <a:normAutofit/>
          </a:bodyPr>
          <a:lstStyle/>
          <a:p>
            <a:pPr algn="ctr" eaLnBrk="1" hangingPunct="1">
              <a:buFont typeface="Arial" charset="0"/>
              <a:buNone/>
              <a:defRPr/>
            </a:pPr>
            <a:r>
              <a:rPr lang="ja-JP" altLang="en-US" sz="2400" dirty="0" smtClean="0">
                <a:latin typeface="+mj-ea"/>
                <a:ea typeface="+mj-ea"/>
              </a:rPr>
              <a:t>日本は</a:t>
            </a:r>
            <a:r>
              <a:rPr lang="en-US" altLang="ja-JP" sz="2400" dirty="0" smtClean="0">
                <a:latin typeface="+mj-ea"/>
                <a:ea typeface="+mj-ea"/>
              </a:rPr>
              <a:t>1993</a:t>
            </a:r>
            <a:r>
              <a:rPr lang="ja-JP" altLang="en-US" sz="2400" dirty="0" smtClean="0">
                <a:latin typeface="+mj-ea"/>
                <a:ea typeface="+mj-ea"/>
              </a:rPr>
              <a:t>年からずっと貯蓄率は下がっている。</a:t>
            </a:r>
            <a:endParaRPr lang="en-US" altLang="ja-JP" sz="2400" dirty="0" smtClean="0">
              <a:latin typeface="+mj-ea"/>
              <a:ea typeface="+mj-ea"/>
            </a:endParaRPr>
          </a:p>
          <a:p>
            <a:pPr algn="ctr" eaLnBrk="1" hangingPunct="1">
              <a:buFont typeface="Arial" charset="0"/>
              <a:buNone/>
              <a:defRPr/>
            </a:pPr>
            <a:r>
              <a:rPr lang="ja-JP" altLang="en-US" sz="2400" dirty="0" smtClean="0">
                <a:latin typeface="+mj-ea"/>
                <a:ea typeface="+mj-ea"/>
              </a:rPr>
              <a:t>これは高齢化が原因のひとつとされている。</a:t>
            </a:r>
            <a:endParaRPr lang="en-US" altLang="ja-JP" sz="2400" dirty="0" smtClean="0">
              <a:latin typeface="+mj-ea"/>
              <a:ea typeface="+mj-ea"/>
            </a:endParaRPr>
          </a:p>
          <a:p>
            <a:pPr algn="ctr" eaLnBrk="1" hangingPunct="1">
              <a:buFont typeface="Arial" charset="0"/>
              <a:buNone/>
              <a:defRPr/>
            </a:pPr>
            <a:endParaRPr lang="en-US" altLang="ja-JP" sz="2400" dirty="0" smtClean="0">
              <a:latin typeface="+mj-ea"/>
              <a:ea typeface="+mj-ea"/>
            </a:endParaRPr>
          </a:p>
          <a:p>
            <a:pPr algn="ctr" eaLnBrk="1" hangingPunct="1">
              <a:buFont typeface="Arial" charset="0"/>
              <a:buNone/>
              <a:defRPr/>
            </a:pPr>
            <a:endParaRPr lang="en-US" altLang="ja-JP" sz="2400" dirty="0" smtClean="0">
              <a:latin typeface="+mj-ea"/>
              <a:ea typeface="+mj-ea"/>
            </a:endParaRPr>
          </a:p>
          <a:p>
            <a:pPr algn="ctr" eaLnBrk="1" hangingPunct="1">
              <a:buFont typeface="Arial" charset="0"/>
              <a:buNone/>
              <a:defRPr/>
            </a:pPr>
            <a:endParaRPr lang="en-US" altLang="ja-JP" sz="2400" dirty="0" smtClean="0">
              <a:latin typeface="+mj-ea"/>
              <a:ea typeface="+mj-ea"/>
            </a:endParaRPr>
          </a:p>
          <a:p>
            <a:pPr algn="ctr" eaLnBrk="1" hangingPunct="1">
              <a:buFont typeface="Arial" charset="0"/>
              <a:buNone/>
              <a:defRPr/>
            </a:pPr>
            <a:endParaRPr lang="ja-JP" altLang="en-US" sz="2400" dirty="0">
              <a:latin typeface="+mj-ea"/>
              <a:ea typeface="+mj-ea"/>
            </a:endParaRPr>
          </a:p>
        </p:txBody>
      </p:sp>
      <p:sp>
        <p:nvSpPr>
          <p:cNvPr id="4" name="下矢印 3"/>
          <p:cNvSpPr/>
          <p:nvPr/>
        </p:nvSpPr>
        <p:spPr>
          <a:xfrm>
            <a:off x="3275856" y="3068960"/>
            <a:ext cx="1800150" cy="1152128"/>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grpSp>
        <p:nvGrpSpPr>
          <p:cNvPr id="40" name="グループ化 39"/>
          <p:cNvGrpSpPr/>
          <p:nvPr/>
        </p:nvGrpSpPr>
        <p:grpSpPr>
          <a:xfrm>
            <a:off x="2411760" y="332657"/>
            <a:ext cx="4959517" cy="1012521"/>
            <a:chOff x="2411760" y="4729091"/>
            <a:chExt cx="4959517" cy="1068017"/>
          </a:xfrm>
        </p:grpSpPr>
        <p:sp>
          <p:nvSpPr>
            <p:cNvPr id="9" name="正方形/長方形 8"/>
            <p:cNvSpPr/>
            <p:nvPr/>
          </p:nvSpPr>
          <p:spPr>
            <a:xfrm>
              <a:off x="2411760" y="5032912"/>
              <a:ext cx="1986884" cy="764196"/>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14.2</a:t>
              </a:r>
              <a:r>
                <a:rPr lang="ja-JP"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テキスト ボックス 9"/>
            <p:cNvSpPr txBox="1"/>
            <p:nvPr/>
          </p:nvSpPr>
          <p:spPr>
            <a:xfrm>
              <a:off x="2915816" y="4729091"/>
              <a:ext cx="917239" cy="422040"/>
            </a:xfrm>
            <a:prstGeom prst="rect">
              <a:avLst/>
            </a:prstGeom>
            <a:noFill/>
          </p:spPr>
          <p:txBody>
            <a:bodyPr wrap="none" rtlCol="0">
              <a:spAutoFit/>
            </a:bodyPr>
            <a:lstStyle/>
            <a:p>
              <a:r>
                <a:rPr kumimoji="1" lang="en-US" altLang="ja-JP" sz="2000" dirty="0" smtClean="0"/>
                <a:t>1993</a:t>
              </a:r>
              <a:r>
                <a:rPr kumimoji="1" lang="ja-JP" altLang="en-US" dirty="0" smtClean="0"/>
                <a:t>年</a:t>
              </a:r>
              <a:endParaRPr kumimoji="1" lang="ja-JP" altLang="en-US" dirty="0"/>
            </a:p>
          </p:txBody>
        </p:sp>
        <p:sp>
          <p:nvSpPr>
            <p:cNvPr id="11" name="テキスト ボックス 10"/>
            <p:cNvSpPr txBox="1"/>
            <p:nvPr/>
          </p:nvSpPr>
          <p:spPr>
            <a:xfrm>
              <a:off x="5511073" y="4729091"/>
              <a:ext cx="920252" cy="422040"/>
            </a:xfrm>
            <a:prstGeom prst="rect">
              <a:avLst/>
            </a:prstGeom>
            <a:noFill/>
          </p:spPr>
          <p:txBody>
            <a:bodyPr wrap="none" rtlCol="0">
              <a:spAutoFit/>
            </a:bodyPr>
            <a:lstStyle/>
            <a:p>
              <a:r>
                <a:rPr kumimoji="1" lang="en-US" altLang="ja-JP" sz="2000" dirty="0" smtClean="0"/>
                <a:t>2012</a:t>
              </a:r>
              <a:r>
                <a:rPr kumimoji="1" lang="ja-JP" altLang="en-US" dirty="0" smtClean="0"/>
                <a:t>年</a:t>
              </a:r>
              <a:endParaRPr kumimoji="1" lang="ja-JP" altLang="en-US" dirty="0"/>
            </a:p>
          </p:txBody>
        </p:sp>
        <p:sp>
          <p:nvSpPr>
            <p:cNvPr id="12" name="正方形/長方形 11"/>
            <p:cNvSpPr/>
            <p:nvPr/>
          </p:nvSpPr>
          <p:spPr>
            <a:xfrm>
              <a:off x="5713735" y="4938033"/>
              <a:ext cx="1657542" cy="764196"/>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7.5</a:t>
              </a:r>
              <a:r>
                <a:rPr lang="ja-JP"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右矢印 12"/>
            <p:cNvSpPr/>
            <p:nvPr/>
          </p:nvSpPr>
          <p:spPr>
            <a:xfrm>
              <a:off x="4644008" y="5260777"/>
              <a:ext cx="540431" cy="40110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sp>
        <p:nvSpPr>
          <p:cNvPr id="23" name="正方形/長方形 22"/>
          <p:cNvSpPr/>
          <p:nvPr/>
        </p:nvSpPr>
        <p:spPr>
          <a:xfrm>
            <a:off x="0" y="4581128"/>
            <a:ext cx="8136904" cy="954107"/>
          </a:xfrm>
          <a:prstGeom prst="rect">
            <a:avLst/>
          </a:prstGeom>
        </p:spPr>
        <p:txBody>
          <a:bodyPr wrap="square">
            <a:spAutoFit/>
          </a:bodyPr>
          <a:lstStyle/>
          <a:p>
            <a:pPr algn="ctr">
              <a:defRPr/>
            </a:pPr>
            <a:r>
              <a:rPr lang="ja-JP" altLang="en-US" sz="2800" dirty="0" smtClean="0">
                <a:latin typeface="+mj-ea"/>
              </a:rPr>
              <a:t>しかし</a:t>
            </a:r>
            <a:r>
              <a:rPr lang="en-US" altLang="ja-JP" sz="2800" dirty="0" smtClean="0">
                <a:latin typeface="+mj-ea"/>
              </a:rPr>
              <a:t>2008</a:t>
            </a:r>
            <a:r>
              <a:rPr lang="ja-JP" altLang="en-US" sz="2800" dirty="0" smtClean="0">
                <a:latin typeface="+mj-ea"/>
              </a:rPr>
              <a:t>年あたりのリーマンショックの</a:t>
            </a:r>
            <a:endParaRPr lang="en-US" altLang="ja-JP" sz="2800" dirty="0" smtClean="0">
              <a:latin typeface="+mj-ea"/>
            </a:endParaRPr>
          </a:p>
          <a:p>
            <a:pPr algn="ctr">
              <a:defRPr/>
            </a:pPr>
            <a:r>
              <a:rPr lang="ja-JP" altLang="en-US" sz="2800" dirty="0" smtClean="0">
                <a:latin typeface="+mj-ea"/>
              </a:rPr>
              <a:t>影響を受けており、近年では増加傾向にある。</a:t>
            </a:r>
            <a:endParaRPr lang="en-US" altLang="ja-JP" sz="2800" dirty="0" smtClean="0">
              <a:latin typeface="+mj-ea"/>
            </a:endParaRPr>
          </a:p>
        </p:txBody>
      </p:sp>
      <p:sp>
        <p:nvSpPr>
          <p:cNvPr id="24" name="テキスト ボックス 23"/>
          <p:cNvSpPr txBox="1"/>
          <p:nvPr/>
        </p:nvSpPr>
        <p:spPr>
          <a:xfrm>
            <a:off x="179512" y="548680"/>
            <a:ext cx="2016224" cy="576064"/>
          </a:xfrm>
          <a:prstGeom prst="ellipse">
            <a:avLst/>
          </a:prstGeom>
        </p:spPr>
        <p:style>
          <a:lnRef idx="1">
            <a:schemeClr val="accent5"/>
          </a:lnRef>
          <a:fillRef idx="2">
            <a:schemeClr val="accent5"/>
          </a:fillRef>
          <a:effectRef idx="1">
            <a:schemeClr val="accent5"/>
          </a:effectRef>
          <a:fontRef idx="minor">
            <a:schemeClr val="dk1"/>
          </a:fontRef>
        </p:style>
        <p:txBody>
          <a:bodyPr wrap="none" rtlCol="0">
            <a:noAutofit/>
          </a:bodyPr>
          <a:lstStyle/>
          <a:p>
            <a:pPr algn="ctr"/>
            <a:r>
              <a:rPr lang="ja-JP" altLang="en-US" sz="2000" dirty="0" smtClean="0"/>
              <a:t>日本の貯蓄率　</a:t>
            </a:r>
            <a:endParaRPr kumimoji="1" lang="ja-JP" alt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060848"/>
            <a:ext cx="8028384" cy="1569660"/>
          </a:xfrm>
          <a:prstGeom prst="rect">
            <a:avLst/>
          </a:prstGeom>
        </p:spPr>
        <p:txBody>
          <a:bodyPr wrap="square">
            <a:spAutoFit/>
          </a:bodyPr>
          <a:lstStyle/>
          <a:p>
            <a:pPr algn="ctr">
              <a:defRPr/>
            </a:pPr>
            <a:r>
              <a:rPr lang="ja-JP" altLang="en-US" sz="2400" dirty="0" smtClean="0">
                <a:latin typeface="+mj-ea"/>
              </a:rPr>
              <a:t>スウェーデン、デンマークは欧州諸国の中でも</a:t>
            </a:r>
            <a:r>
              <a:rPr lang="ja-JP" altLang="en-US" sz="2400" b="1" u="sng" dirty="0" smtClean="0">
                <a:latin typeface="+mj-ea"/>
              </a:rPr>
              <a:t>貯蓄率が低い</a:t>
            </a:r>
            <a:r>
              <a:rPr lang="ja-JP" altLang="en-US" sz="2400" dirty="0" smtClean="0">
                <a:latin typeface="+mj-ea"/>
              </a:rPr>
              <a:t>ことがわかる。</a:t>
            </a:r>
            <a:endParaRPr lang="en-US" altLang="ja-JP" sz="2400" dirty="0" smtClean="0">
              <a:latin typeface="+mj-ea"/>
            </a:endParaRPr>
          </a:p>
          <a:p>
            <a:pPr algn="ctr">
              <a:defRPr/>
            </a:pPr>
            <a:r>
              <a:rPr lang="ja-JP" altLang="en-US" sz="2400" dirty="0" smtClean="0">
                <a:latin typeface="+mj-ea"/>
              </a:rPr>
              <a:t>これは他の国より社会保障が充実していることが原因である</a:t>
            </a:r>
            <a:endParaRPr lang="en-US" altLang="ja-JP" sz="2400" dirty="0" smtClean="0">
              <a:latin typeface="+mj-ea"/>
            </a:endParaRPr>
          </a:p>
        </p:txBody>
      </p:sp>
      <p:sp>
        <p:nvSpPr>
          <p:cNvPr id="3" name="角丸四角形 2"/>
          <p:cNvSpPr/>
          <p:nvPr/>
        </p:nvSpPr>
        <p:spPr>
          <a:xfrm>
            <a:off x="395536" y="5085184"/>
            <a:ext cx="7524328" cy="919401"/>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ja-JP" altLang="en-US" sz="2400" dirty="0" smtClean="0">
                <a:latin typeface="+mj-ea"/>
              </a:rPr>
              <a:t>リーマンショックの影響により今まで安心していた国民が、不況に不安を感じ貯蓄する傾向にある。</a:t>
            </a:r>
            <a:endParaRPr lang="en-US" altLang="ja-JP" sz="2400" dirty="0" smtClean="0">
              <a:latin typeface="+mj-ea"/>
            </a:endParaRPr>
          </a:p>
        </p:txBody>
      </p:sp>
      <p:sp>
        <p:nvSpPr>
          <p:cNvPr id="4" name="下矢印 3"/>
          <p:cNvSpPr/>
          <p:nvPr/>
        </p:nvSpPr>
        <p:spPr>
          <a:xfrm>
            <a:off x="3347864" y="3789040"/>
            <a:ext cx="1584127" cy="108012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5" name="テキスト ボックス 14"/>
          <p:cNvSpPr txBox="1"/>
          <p:nvPr/>
        </p:nvSpPr>
        <p:spPr>
          <a:xfrm>
            <a:off x="5220072" y="548680"/>
            <a:ext cx="1418632" cy="369332"/>
          </a:xfrm>
          <a:prstGeom prst="rect">
            <a:avLst/>
          </a:prstGeom>
          <a:noFill/>
        </p:spPr>
        <p:txBody>
          <a:bodyPr wrap="square" rtlCol="0">
            <a:spAutoFit/>
          </a:bodyPr>
          <a:lstStyle/>
          <a:p>
            <a:pPr algn="ctr"/>
            <a:r>
              <a:rPr lang="ja-JP" altLang="en-US" dirty="0" smtClean="0"/>
              <a:t>デンマーク</a:t>
            </a:r>
            <a:endParaRPr lang="en-US" altLang="ja-JP" dirty="0" smtClean="0"/>
          </a:p>
        </p:txBody>
      </p:sp>
      <p:sp>
        <p:nvSpPr>
          <p:cNvPr id="16" name="テキスト ボックス 15"/>
          <p:cNvSpPr txBox="1"/>
          <p:nvPr/>
        </p:nvSpPr>
        <p:spPr>
          <a:xfrm>
            <a:off x="251520" y="575936"/>
            <a:ext cx="1107996" cy="369332"/>
          </a:xfrm>
          <a:prstGeom prst="rect">
            <a:avLst/>
          </a:prstGeom>
          <a:noFill/>
        </p:spPr>
        <p:txBody>
          <a:bodyPr wrap="none" rtlCol="0">
            <a:spAutoFit/>
          </a:bodyPr>
          <a:lstStyle/>
          <a:p>
            <a:pPr algn="ctr"/>
            <a:r>
              <a:rPr kumimoji="1" lang="ja-JP" altLang="en-US" dirty="0" smtClean="0"/>
              <a:t>スペイン</a:t>
            </a:r>
            <a:endParaRPr kumimoji="1" lang="ja-JP" altLang="en-US" dirty="0"/>
          </a:p>
        </p:txBody>
      </p:sp>
      <p:sp>
        <p:nvSpPr>
          <p:cNvPr id="17" name="テキスト ボックス 16"/>
          <p:cNvSpPr txBox="1"/>
          <p:nvPr/>
        </p:nvSpPr>
        <p:spPr>
          <a:xfrm>
            <a:off x="179512" y="1268760"/>
            <a:ext cx="1331640" cy="369332"/>
          </a:xfrm>
          <a:prstGeom prst="rect">
            <a:avLst/>
          </a:prstGeom>
          <a:noFill/>
        </p:spPr>
        <p:txBody>
          <a:bodyPr wrap="square" rtlCol="0">
            <a:spAutoFit/>
          </a:bodyPr>
          <a:lstStyle/>
          <a:p>
            <a:pPr algn="ctr"/>
            <a:r>
              <a:rPr kumimoji="1" lang="ja-JP" altLang="en-US" dirty="0" smtClean="0"/>
              <a:t>ベルギー</a:t>
            </a:r>
            <a:endParaRPr kumimoji="1" lang="ja-JP" altLang="en-US" dirty="0"/>
          </a:p>
        </p:txBody>
      </p:sp>
      <p:sp>
        <p:nvSpPr>
          <p:cNvPr id="18" name="テキスト ボックス 17"/>
          <p:cNvSpPr txBox="1"/>
          <p:nvPr/>
        </p:nvSpPr>
        <p:spPr>
          <a:xfrm>
            <a:off x="2813874" y="548680"/>
            <a:ext cx="1107997" cy="369332"/>
          </a:xfrm>
          <a:prstGeom prst="rect">
            <a:avLst/>
          </a:prstGeom>
          <a:noFill/>
        </p:spPr>
        <p:txBody>
          <a:bodyPr wrap="none" rtlCol="0">
            <a:spAutoFit/>
          </a:bodyPr>
          <a:lstStyle/>
          <a:p>
            <a:pPr algn="ctr"/>
            <a:r>
              <a:rPr kumimoji="1" lang="ja-JP" altLang="en-US" dirty="0" smtClean="0"/>
              <a:t>フランス</a:t>
            </a:r>
            <a:endParaRPr kumimoji="1" lang="ja-JP" altLang="en-US" dirty="0"/>
          </a:p>
        </p:txBody>
      </p:sp>
      <p:sp>
        <p:nvSpPr>
          <p:cNvPr id="19" name="テキスト ボックス 18"/>
          <p:cNvSpPr txBox="1"/>
          <p:nvPr/>
        </p:nvSpPr>
        <p:spPr>
          <a:xfrm>
            <a:off x="2909282" y="1259468"/>
            <a:ext cx="877163" cy="369332"/>
          </a:xfrm>
          <a:prstGeom prst="rect">
            <a:avLst/>
          </a:prstGeom>
          <a:noFill/>
        </p:spPr>
        <p:txBody>
          <a:bodyPr wrap="none" rtlCol="0">
            <a:spAutoFit/>
          </a:bodyPr>
          <a:lstStyle/>
          <a:p>
            <a:pPr algn="ctr"/>
            <a:r>
              <a:rPr kumimoji="1" lang="ja-JP" altLang="en-US" dirty="0" smtClean="0"/>
              <a:t>ドイツ</a:t>
            </a:r>
            <a:endParaRPr kumimoji="1" lang="ja-JP" altLang="en-US" dirty="0"/>
          </a:p>
        </p:txBody>
      </p:sp>
      <p:sp>
        <p:nvSpPr>
          <p:cNvPr id="20" name="正方形/長方形 19"/>
          <p:cNvSpPr/>
          <p:nvPr/>
        </p:nvSpPr>
        <p:spPr>
          <a:xfrm>
            <a:off x="1494215" y="1042917"/>
            <a:ext cx="1681870" cy="585883"/>
          </a:xfrm>
          <a:prstGeom prst="rect">
            <a:avLst/>
          </a:prstGeom>
          <a:noFill/>
        </p:spPr>
        <p:txBody>
          <a:bodyPr wrap="square" lIns="91440" tIns="45720" rIns="91440" bIns="45720">
            <a:spAutoFit/>
          </a:bodyPr>
          <a:lstStyle/>
          <a:p>
            <a:pPr algn="ctr"/>
            <a:r>
              <a:rPr lang="en-US" altLang="ja-JP"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11.0</a:t>
            </a:r>
            <a:endParaRPr lang="ja-JP" alt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1" name="正方形/長方形 20"/>
          <p:cNvSpPr/>
          <p:nvPr/>
        </p:nvSpPr>
        <p:spPr>
          <a:xfrm>
            <a:off x="4067944" y="975818"/>
            <a:ext cx="1031941" cy="585883"/>
          </a:xfrm>
          <a:prstGeom prst="rect">
            <a:avLst/>
          </a:prstGeom>
          <a:noFill/>
        </p:spPr>
        <p:txBody>
          <a:bodyPr wrap="none" lIns="91440" tIns="45720" rIns="91440" bIns="45720">
            <a:spAutoFit/>
          </a:bodyPr>
          <a:lstStyle/>
          <a:p>
            <a:pPr algn="ctr"/>
            <a:r>
              <a:rPr lang="en-US" altLang="ja-JP"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10.9</a:t>
            </a:r>
            <a:endParaRPr lang="ja-JP" alt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2" name="正方形/長方形 21"/>
          <p:cNvSpPr/>
          <p:nvPr/>
        </p:nvSpPr>
        <p:spPr>
          <a:xfrm>
            <a:off x="4051739" y="219471"/>
            <a:ext cx="1031941" cy="585883"/>
          </a:xfrm>
          <a:prstGeom prst="rect">
            <a:avLst/>
          </a:prstGeom>
          <a:noFill/>
        </p:spPr>
        <p:txBody>
          <a:bodyPr wrap="none" lIns="91440" tIns="45720" rIns="91440" bIns="45720">
            <a:spAutoFit/>
          </a:bodyPr>
          <a:lstStyle/>
          <a:p>
            <a:pPr algn="ctr"/>
            <a:r>
              <a:rPr lang="en-US" altLang="ja-JP"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15.3</a:t>
            </a:r>
            <a:endParaRPr lang="ja-JP" alt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3" name="正方形/長方形 22"/>
          <p:cNvSpPr/>
          <p:nvPr/>
        </p:nvSpPr>
        <p:spPr>
          <a:xfrm>
            <a:off x="1547664" y="332656"/>
            <a:ext cx="1477755" cy="585883"/>
          </a:xfrm>
          <a:prstGeom prst="rect">
            <a:avLst/>
          </a:prstGeom>
          <a:noFill/>
        </p:spPr>
        <p:txBody>
          <a:bodyPr wrap="square" lIns="91440" tIns="45720" rIns="91440" bIns="45720">
            <a:spAutoFit/>
          </a:bodyPr>
          <a:lstStyle/>
          <a:p>
            <a:pPr algn="ctr"/>
            <a:r>
              <a:rPr lang="en-US" altLang="ja-JP"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11.0</a:t>
            </a:r>
            <a:endParaRPr lang="ja-JP" alt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4" name="正方形/長方形 23"/>
          <p:cNvSpPr/>
          <p:nvPr/>
        </p:nvSpPr>
        <p:spPr>
          <a:xfrm>
            <a:off x="6660232" y="219470"/>
            <a:ext cx="935695" cy="585883"/>
          </a:xfrm>
          <a:prstGeom prst="rect">
            <a:avLst/>
          </a:prstGeom>
          <a:noFill/>
        </p:spPr>
        <p:txBody>
          <a:bodyPr wrap="none" lIns="91440" tIns="45720" rIns="91440" bIns="45720">
            <a:spAutoFit/>
          </a:bodyPr>
          <a:lstStyle/>
          <a:p>
            <a:pPr algn="ctr"/>
            <a:r>
              <a:rPr lang="en-US" altLang="ja-JP"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-1.4</a:t>
            </a:r>
            <a:endParaRPr lang="ja-JP" alt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キュート">
  <a:themeElements>
    <a:clrScheme name="ネオン">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メトロ">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1309</TotalTime>
  <Words>1892</Words>
  <Application>Microsoft Office PowerPoint</Application>
  <PresentationFormat>画面に合わせる (4:3)</PresentationFormat>
  <Paragraphs>431</Paragraphs>
  <Slides>37</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39" baseType="lpstr">
      <vt:lpstr>キュート</vt:lpstr>
      <vt:lpstr>数式</vt:lpstr>
      <vt:lpstr>貯蓄と支出について ～日本と外国のおサイフ事情～</vt:lpstr>
      <vt:lpstr> 目次</vt:lpstr>
      <vt:lpstr>動機について</vt:lpstr>
      <vt:lpstr>スライド 4</vt:lpstr>
      <vt:lpstr>貯蓄率の定義</vt:lpstr>
      <vt:lpstr>スライド 6</vt:lpstr>
      <vt:lpstr>スライド 7</vt:lpstr>
      <vt:lpstr>スライド 8</vt:lpstr>
      <vt:lpstr>スライド 9</vt:lpstr>
      <vt:lpstr>スライド 10</vt:lpstr>
      <vt:lpstr>貯蓄率の決定要因</vt:lpstr>
      <vt:lpstr>人口の年齢構成</vt:lpstr>
      <vt:lpstr>スライド 13</vt:lpstr>
      <vt:lpstr>社会保障制度の充実</vt:lpstr>
      <vt:lpstr>スライド 15</vt:lpstr>
      <vt:lpstr>家計可処分所得の伸び</vt:lpstr>
      <vt:lpstr>家計資産の水準(日本の動き)</vt:lpstr>
      <vt:lpstr>フェルドシュタイン＝ホリオカのパズル</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貯蓄率の変化とこれからの日本</vt:lpstr>
      <vt:lpstr>スライド 33</vt:lpstr>
      <vt:lpstr>スライド 34</vt:lpstr>
      <vt:lpstr>スライド 35</vt:lpstr>
      <vt:lpstr>スライド 36</vt:lpstr>
      <vt:lpstr>スライド 37</vt:lpstr>
    </vt:vector>
  </TitlesOfParts>
  <Company>南山大学 教育研究事務部 情報システム課</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名古屋キャンパス J棟利用者</dc:creator>
  <cp:lastModifiedBy>名古屋キャンパス J棟利用者</cp:lastModifiedBy>
  <cp:revision>294</cp:revision>
  <dcterms:created xsi:type="dcterms:W3CDTF">2011-10-27T06:50:15Z</dcterms:created>
  <dcterms:modified xsi:type="dcterms:W3CDTF">2011-11-24T07:45:58Z</dcterms:modified>
</cp:coreProperties>
</file>