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rawings/drawing4.xml" ContentType="application/vnd.openxmlformats-officedocument.drawingml.chartshapes+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rawings/drawing2.xml" ContentType="application/vnd.openxmlformats-officedocument.drawingml.chartshapes+xml"/>
  <Override PartName="/ppt/charts/chart19.xml" ContentType="application/vnd.openxmlformats-officedocument.drawingml.char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charts/chart17.xml" ContentType="application/vnd.openxmlformats-officedocument.drawingml.char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charts/chart13.xml" ContentType="application/vnd.openxmlformats-officedocument.drawingml.chart+xml"/>
  <Override PartName="/ppt/charts/chart15.xml" ContentType="application/vnd.openxmlformats-officedocument.drawingml.char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charts/chart11.xml" ContentType="application/vnd.openxmlformats-officedocument.drawingml.chart+xml"/>
  <Override PartName="/ppt/charts/chart7.xml" ContentType="application/vnd.openxmlformats-officedocument.drawingml.chart+xml"/>
  <Override PartName="/ppt/charts/chart20.xml" ContentType="application/vnd.openxmlformats-officedocument.drawingml.chart+xml"/>
  <Override PartName="/ppt/charts/chart3.xml" ContentType="application/vnd.openxmlformats-officedocument.drawingml.chart+xml"/>
  <Override PartName="/ppt/charts/chart5.xml" ContentType="application/vnd.openxmlformats-officedocument.drawingml.char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drawings/drawing5.xml" ContentType="application/vnd.openxmlformats-officedocument.drawingml.chartshapes+xml"/>
  <Override PartName="/ppt/diagrams/data1.xml" ContentType="application/vnd.openxmlformats-officedocument.drawingml.diagramData+xml"/>
  <Override PartName="/ppt/drawings/drawing6.xml" ContentType="application/vnd.openxmlformats-officedocument.drawingml.chartshapes+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drawings/drawing3.xml" ContentType="application/vnd.openxmlformats-officedocument.drawingml.chartshape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rawings/drawing1.xml" ContentType="application/vnd.openxmlformats-officedocument.drawingml.chartshapes+xml"/>
  <Override PartName="/ppt/charts/chart18.xml" ContentType="application/vnd.openxmlformats-officedocument.drawingml.chart+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charts/chart16.xml" ContentType="application/vnd.openxmlformats-officedocument.drawingml.char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charts/chart14.xml" ContentType="application/vnd.openxmlformats-officedocument.drawingml.char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Override PartName="/ppt/charts/chart12.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10.xml" ContentType="application/vnd.openxmlformats-officedocument.drawingml.chart+xml"/>
  <Default Extension="gif" ContentType="image/gif"/>
  <Override PartName="/ppt/charts/chart4.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6" r:id="rId2"/>
    <p:sldId id="271" r:id="rId3"/>
    <p:sldId id="272" r:id="rId4"/>
    <p:sldId id="273" r:id="rId5"/>
    <p:sldId id="274" r:id="rId6"/>
    <p:sldId id="275" r:id="rId7"/>
    <p:sldId id="276" r:id="rId8"/>
    <p:sldId id="277" r:id="rId9"/>
    <p:sldId id="278" r:id="rId10"/>
    <p:sldId id="279" r:id="rId11"/>
    <p:sldId id="280" r:id="rId12"/>
    <p:sldId id="281" r:id="rId13"/>
    <p:sldId id="282" r:id="rId14"/>
    <p:sldId id="283" r:id="rId15"/>
    <p:sldId id="284" r:id="rId16"/>
    <p:sldId id="285" r:id="rId17"/>
    <p:sldId id="256" r:id="rId18"/>
    <p:sldId id="257" r:id="rId19"/>
    <p:sldId id="258" r:id="rId20"/>
    <p:sldId id="259" r:id="rId21"/>
    <p:sldId id="261" r:id="rId22"/>
    <p:sldId id="262" r:id="rId23"/>
    <p:sldId id="263" r:id="rId24"/>
    <p:sldId id="264" r:id="rId25"/>
    <p:sldId id="265" r:id="rId26"/>
    <p:sldId id="266" r:id="rId27"/>
    <p:sldId id="270" r:id="rId28"/>
    <p:sldId id="267" r:id="rId29"/>
    <p:sldId id="268" r:id="rId30"/>
    <p:sldId id="269" r:id="rId31"/>
    <p:sldId id="287" r:id="rId3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22" autoAdjust="0"/>
    <p:restoredTop sz="94660"/>
  </p:normalViewPr>
  <p:slideViewPr>
    <p:cSldViewPr>
      <p:cViewPr varScale="1">
        <p:scale>
          <a:sx n="70" d="100"/>
          <a:sy n="70" d="100"/>
        </p:scale>
        <p:origin x="-52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E:\&#23487;&#38988;\&#26085;&#26412;&#23550;&#19990;&#30028;&#12288;&#36664;&#20986;&#20837;.xls"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E:\&#21517;&#21476;&#23627;&#12288;&#36664;&#20986;&#20837;&#30456;&#25163;&#22269;rank.xlsx" TargetMode="External"/></Relationships>
</file>

<file path=ppt/charts/_rels/chart11.xml.rels><?xml version="1.0" encoding="UTF-8" standalone="yes"?>
<Relationships xmlns="http://schemas.openxmlformats.org/package/2006/relationships"><Relationship Id="rId1" Type="http://schemas.openxmlformats.org/officeDocument/2006/relationships/oleObject" Target="file:///E:\&#22826;&#30000;&#20195;&#12476;&#12511;\&#12452;&#12531;&#12479;&#12540;&#12476;&#12511;&#12288;&#12487;&#12540;&#12479;\&#21462;&#25201;&#36008;&#29289;&#37327;.xls" TargetMode="External"/></Relationships>
</file>

<file path=ppt/charts/_rels/chart12.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JDELL6\STUDENT\&#21517;&#21476;&#23627;&#28207;&#12288;&#12467;&#12531;&#12486;&#12490;&#25126;&#30053;.xls" TargetMode="External"/></Relationships>
</file>

<file path=ppt/charts/_rels/chart13.xml.rels><?xml version="1.0" encoding="UTF-8" standalone="yes"?>
<Relationships xmlns="http://schemas.openxmlformats.org/package/2006/relationships"><Relationship Id="rId1" Type="http://schemas.openxmlformats.org/officeDocument/2006/relationships/oleObject" Target="file:///E:\&#8546;&#12476;&#12511;&#65281;\&#12452;&#12531;&#12479;&#12540;&#12476;&#12511;\&#27178;&#27996;&#12289;&#26481;&#20140;.xls" TargetMode="External"/></Relationships>
</file>

<file path=ppt/charts/_rels/chart14.xml.rels><?xml version="1.0" encoding="UTF-8" standalone="yes"?>
<Relationships xmlns="http://schemas.openxmlformats.org/package/2006/relationships"><Relationship Id="rId1" Type="http://schemas.openxmlformats.org/officeDocument/2006/relationships/oleObject" Target="file:///E:\&#8546;&#12476;&#12511;&#65281;\&#12452;&#12531;&#12479;&#12540;&#12476;&#12511;\&#27178;&#27996;&#12289;&#26481;&#20140;.xls" TargetMode="External"/></Relationships>
</file>

<file path=ppt/charts/_rels/chart15.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file:///E:\&#8546;&#12476;&#12511;&#65281;\&#12452;&#12531;&#12479;&#12540;&#12476;&#12511;\&#27178;&#27996;&#12289;&#26481;&#20140;.xls" TargetMode="External"/></Relationships>
</file>

<file path=ppt/charts/_rels/chart16.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oleObject" Target="file:///E:\&#8546;&#12476;&#12511;&#65281;\&#12452;&#12531;&#12479;&#12540;&#12476;&#12511;\&#27178;&#27996;&#12289;&#26481;&#20140;.xls" TargetMode="External"/></Relationships>
</file>

<file path=ppt/charts/_rels/chart17.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oleObject" Target="file:///G:\&#22826;&#30000;&#20195;&#12476;&#12511;&#8546;\&#12467;&#12500;&#12540;%20&#65374;%20&#27874;&#21450;&#12373;&#12435;.xls" TargetMode="External"/></Relationships>
</file>

<file path=ppt/charts/_rels/chart18.xml.rels><?xml version="1.0" encoding="UTF-8" standalone="yes"?>
<Relationships xmlns="http://schemas.openxmlformats.org/package/2006/relationships"><Relationship Id="rId1" Type="http://schemas.openxmlformats.org/officeDocument/2006/relationships/oleObject" Target="file:///G:\&#22826;&#30000;&#20195;&#12476;&#12511;&#8546;\&#12467;&#12500;&#12540;%20&#65374;%20&#27874;&#21450;&#12373;&#12435;.xls" TargetMode="External"/></Relationships>
</file>

<file path=ppt/charts/_rels/chart19.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oleObject" Target="file:///E:\&#22826;&#30000;&#20195;&#12476;&#12511;&#8546;\&#12467;&#12500;&#12540;%20&#65374;%20&#27874;&#21450;&#12373;&#12435;.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23487;&#38988;\&#26085;&#26412;&#23550;&#19990;&#30028;&#12288;&#36664;&#20986;&#20837;.xls" TargetMode="External"/></Relationships>
</file>

<file path=ppt/charts/_rels/chart20.xml.rels><?xml version="1.0" encoding="UTF-8" standalone="yes"?>
<Relationships xmlns="http://schemas.openxmlformats.org/package/2006/relationships"><Relationship Id="rId2" Type="http://schemas.openxmlformats.org/officeDocument/2006/relationships/chartUserShapes" Target="../drawings/drawing6.xml"/><Relationship Id="rId1" Type="http://schemas.openxmlformats.org/officeDocument/2006/relationships/oleObject" Target="file:///\\JDELL6\STUDENT\&#12452;&#12531;&#12479;&#12540;&#12531;&#12476;&#12511;&#12288;&#12464;&#12521;&#1250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E:\&#23487;&#38988;\&#23436;&#25104;&#65311;&#12288;&#21697;&#30446;&#21029;&#12288;&#36664;&#20986;&#20837;.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23487;&#38988;\&#23436;&#25104;&#65311;&#12288;&#21697;&#30446;&#21029;&#12288;&#36664;&#20986;&#20837;.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E:\&#23487;&#38988;\&#26085;&#26412;&#23550;&#19990;&#30028;&#12288;&#36664;&#20986;&#20837;.xls"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E:\&#23487;&#38988;\&#26085;&#26412;&#23550;&#19990;&#30028;&#12288;&#36664;&#20986;&#20837;.xls"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E:\&#23487;&#38988;\&#23436;&#25104;&#65311;&#12288;&#21697;&#30446;&#21029;&#12288;&#36664;&#20986;&#20837;.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E:\&#23487;&#38988;\&#23436;&#25104;&#65311;&#12288;&#21697;&#30446;&#21029;&#12288;&#36664;&#20986;&#20837;.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E:\&#21517;&#21476;&#23627;&#12288;&#36664;&#20986;&#20837;&#30456;&#25163;&#22269;rank.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a:pPr>
            <a:r>
              <a:rPr lang="en-US" altLang="ja-JP" sz="1600" b="0" dirty="0"/>
              <a:t>2001</a:t>
            </a:r>
            <a:r>
              <a:rPr lang="ja-JP" altLang="en-US" sz="1600" b="0" dirty="0"/>
              <a:t>年　財輸入</a:t>
            </a:r>
            <a:endParaRPr lang="en-US" altLang="ja-JP" sz="1600" b="0" dirty="0"/>
          </a:p>
        </c:rich>
      </c:tx>
      <c:layout>
        <c:manualLayout>
          <c:xMode val="edge"/>
          <c:yMode val="edge"/>
          <c:x val="7.3902750884822538E-2"/>
          <c:y val="2.9394882050142582E-2"/>
        </c:manualLayout>
      </c:layout>
    </c:title>
    <c:plotArea>
      <c:layout>
        <c:manualLayout>
          <c:layoutTarget val="inner"/>
          <c:xMode val="edge"/>
          <c:yMode val="edge"/>
          <c:x val="0.29803732125001986"/>
          <c:y val="0.19661395647397245"/>
          <c:w val="0.46376493881632175"/>
          <c:h val="0.72141212704760926"/>
        </c:manualLayout>
      </c:layout>
      <c:pieChart>
        <c:varyColors val="1"/>
        <c:ser>
          <c:idx val="0"/>
          <c:order val="0"/>
          <c:dLbls>
            <c:txPr>
              <a:bodyPr/>
              <a:lstStyle/>
              <a:p>
                <a:pPr>
                  <a:defRPr sz="1600">
                    <a:latin typeface="ＭＳ ゴシック" pitchFamily="49" charset="-128"/>
                    <a:ea typeface="ＭＳ ゴシック" pitchFamily="49" charset="-128"/>
                  </a:defRPr>
                </a:pPr>
                <a:endParaRPr lang="ja-JP"/>
              </a:p>
            </c:txPr>
            <c:showPercent val="1"/>
            <c:showLeaderLines val="1"/>
          </c:dLbls>
          <c:cat>
            <c:strRef>
              <c:f>世界!$L$11:$L$16</c:f>
              <c:strCache>
                <c:ptCount val="6"/>
                <c:pt idx="0">
                  <c:v>資本財</c:v>
                </c:pt>
                <c:pt idx="1">
                  <c:v>耐久消費財</c:v>
                </c:pt>
                <c:pt idx="2">
                  <c:v>工業用原料</c:v>
                </c:pt>
                <c:pt idx="3">
                  <c:v>非耐久消費財</c:v>
                </c:pt>
                <c:pt idx="4">
                  <c:v>食料及びその他の直接消費財</c:v>
                </c:pt>
                <c:pt idx="5">
                  <c:v>その他</c:v>
                </c:pt>
              </c:strCache>
            </c:strRef>
          </c:cat>
          <c:val>
            <c:numRef>
              <c:f>世界!$M$11:$M$16</c:f>
              <c:numCache>
                <c:formatCode>#,##0</c:formatCode>
                <c:ptCount val="6"/>
                <c:pt idx="0">
                  <c:v>95230890</c:v>
                </c:pt>
                <c:pt idx="1">
                  <c:v>30097190</c:v>
                </c:pt>
                <c:pt idx="2">
                  <c:v>143876561</c:v>
                </c:pt>
                <c:pt idx="3">
                  <c:v>30187945</c:v>
                </c:pt>
                <c:pt idx="4">
                  <c:v>42840183</c:v>
                </c:pt>
                <c:pt idx="5">
                  <c:v>8865266</c:v>
                </c:pt>
              </c:numCache>
            </c:numRef>
          </c:val>
        </c:ser>
        <c:dLbls>
          <c:showPercent val="1"/>
        </c:dLbls>
        <c:firstSliceAng val="0"/>
      </c:pieChart>
    </c:plotArea>
    <c:plotVisOnly val="1"/>
  </c:chart>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sz="2400" b="0"/>
            </a:pPr>
            <a:r>
              <a:rPr lang="ja-JP" altLang="en-US" sz="2400" b="0" dirty="0" smtClean="0"/>
              <a:t>輸出</a:t>
            </a:r>
            <a:endParaRPr lang="ja-JP" altLang="en-US" sz="2400" b="0" dirty="0"/>
          </a:p>
        </c:rich>
      </c:tx>
      <c:layout>
        <c:manualLayout>
          <c:xMode val="edge"/>
          <c:yMode val="edge"/>
          <c:x val="2.0144881021450366E-2"/>
          <c:y val="2.5643157704699621E-2"/>
        </c:manualLayout>
      </c:layout>
    </c:title>
    <c:plotArea>
      <c:layout>
        <c:manualLayout>
          <c:layoutTarget val="inner"/>
          <c:xMode val="edge"/>
          <c:yMode val="edge"/>
          <c:x val="0.16656496062992129"/>
          <c:y val="0.33370030581039833"/>
          <c:w val="0.68869723315835762"/>
          <c:h val="0.48524722483084132"/>
        </c:manualLayout>
      </c:layout>
      <c:pieChart>
        <c:varyColors val="1"/>
        <c:ser>
          <c:idx val="0"/>
          <c:order val="0"/>
          <c:dLbls>
            <c:dLbl>
              <c:idx val="5"/>
              <c:layout>
                <c:manualLayout>
                  <c:x val="-7.5571686351706122E-2"/>
                  <c:y val="-4.903253148402352E-2"/>
                </c:manualLayout>
              </c:layout>
              <c:showCatName val="1"/>
              <c:showPercent val="1"/>
            </c:dLbl>
            <c:dLbl>
              <c:idx val="6"/>
              <c:layout>
                <c:manualLayout>
                  <c:x val="3.81952646544182E-2"/>
                  <c:y val="-3.6336246959955791E-2"/>
                </c:manualLayout>
              </c:layout>
              <c:showCatName val="1"/>
              <c:showPercent val="1"/>
            </c:dLbl>
            <c:dLbl>
              <c:idx val="7"/>
              <c:layout>
                <c:manualLayout>
                  <c:x val="0.16690288713910803"/>
                  <c:y val="-4.2840424763418488E-3"/>
                </c:manualLayout>
              </c:layout>
              <c:showCatName val="1"/>
              <c:showPercent val="1"/>
            </c:dLbl>
            <c:numFmt formatCode="0.0%" sourceLinked="0"/>
            <c:txPr>
              <a:bodyPr/>
              <a:lstStyle/>
              <a:p>
                <a:pPr>
                  <a:defRPr sz="1400">
                    <a:latin typeface="ＭＳ ゴシック" pitchFamily="49" charset="-128"/>
                    <a:ea typeface="ＭＳ ゴシック" pitchFamily="49" charset="-128"/>
                  </a:defRPr>
                </a:pPr>
                <a:endParaRPr lang="ja-JP"/>
              </a:p>
            </c:txPr>
            <c:showCatName val="1"/>
            <c:showPercent val="1"/>
            <c:showLeaderLines val="1"/>
          </c:dLbls>
          <c:cat>
            <c:strRef>
              <c:f>rank2010!$H$4:$H$11</c:f>
              <c:strCache>
                <c:ptCount val="8"/>
                <c:pt idx="0">
                  <c:v>アジア</c:v>
                </c:pt>
                <c:pt idx="1">
                  <c:v>北米</c:v>
                </c:pt>
                <c:pt idx="2">
                  <c:v>西欧</c:v>
                </c:pt>
                <c:pt idx="3">
                  <c:v>中東</c:v>
                </c:pt>
                <c:pt idx="4">
                  <c:v>中南米</c:v>
                </c:pt>
                <c:pt idx="5">
                  <c:v>大洋州</c:v>
                </c:pt>
                <c:pt idx="6">
                  <c:v>中東欧・ロシア等</c:v>
                </c:pt>
                <c:pt idx="7">
                  <c:v>アフリカ</c:v>
                </c:pt>
              </c:strCache>
            </c:strRef>
          </c:cat>
          <c:val>
            <c:numRef>
              <c:f>rank2010!$I$4:$I$11</c:f>
              <c:numCache>
                <c:formatCode>0.0</c:formatCode>
                <c:ptCount val="8"/>
                <c:pt idx="0">
                  <c:v>39.57386882369434</c:v>
                </c:pt>
                <c:pt idx="1">
                  <c:v>24.108462040984222</c:v>
                </c:pt>
                <c:pt idx="2">
                  <c:v>13.707683140382063</c:v>
                </c:pt>
                <c:pt idx="3">
                  <c:v>6.7150900059828924</c:v>
                </c:pt>
                <c:pt idx="4">
                  <c:v>5.7918837372540564</c:v>
                </c:pt>
                <c:pt idx="5">
                  <c:v>4.21362492677906</c:v>
                </c:pt>
                <c:pt idx="6">
                  <c:v>3.8596769243817919</c:v>
                </c:pt>
                <c:pt idx="7">
                  <c:v>2.0297104005414242</c:v>
                </c:pt>
              </c:numCache>
            </c:numRef>
          </c:val>
        </c:ser>
        <c:dLbls>
          <c:showPercent val="1"/>
        </c:dLbls>
        <c:firstSliceAng val="0"/>
      </c:pieChart>
    </c:plotArea>
    <c:plotVisOnly val="1"/>
  </c:chart>
  <c:spPr>
    <a:ln>
      <a:solidFill>
        <a:schemeClr val="tx1"/>
      </a:solidFill>
    </a:ln>
  </c:spPr>
  <c:externalData r:id="rId1"/>
</c:chartSpace>
</file>

<file path=ppt/charts/chart11.xml><?xml version="1.0" encoding="utf-8"?>
<c:chartSpace xmlns:c="http://schemas.openxmlformats.org/drawingml/2006/chart" xmlns:a="http://schemas.openxmlformats.org/drawingml/2006/main" xmlns:r="http://schemas.openxmlformats.org/officeDocument/2006/relationships">
  <c:date1904 val="1"/>
  <c:lang val="ja-JP"/>
  <c:chart>
    <c:plotArea>
      <c:layout>
        <c:manualLayout>
          <c:layoutTarget val="inner"/>
          <c:xMode val="edge"/>
          <c:yMode val="edge"/>
          <c:x val="6.3729342859920282E-2"/>
          <c:y val="1.9904313019092484E-2"/>
          <c:w val="0.91312250899193093"/>
          <c:h val="0.77412387153850037"/>
        </c:manualLayout>
      </c:layout>
      <c:barChart>
        <c:barDir val="col"/>
        <c:grouping val="stacked"/>
        <c:ser>
          <c:idx val="0"/>
          <c:order val="0"/>
          <c:tx>
            <c:strRef>
              <c:f>Sheet1!$B$6:$B$7</c:f>
              <c:strCache>
                <c:ptCount val="1"/>
                <c:pt idx="0">
                  <c:v>外　国　貿　易 輸　出</c:v>
                </c:pt>
              </c:strCache>
            </c:strRef>
          </c:tx>
          <c:cat>
            <c:numRef>
              <c:f>Sheet1!$A$8:$A$17</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Sheet1!$B$8:$B$17</c:f>
              <c:numCache>
                <c:formatCode>#,##0;[Red]\-#,##0</c:formatCode>
                <c:ptCount val="10"/>
                <c:pt idx="0">
                  <c:v>32030890</c:v>
                </c:pt>
                <c:pt idx="1">
                  <c:v>38648279</c:v>
                </c:pt>
                <c:pt idx="2">
                  <c:v>40809508</c:v>
                </c:pt>
                <c:pt idx="3">
                  <c:v>44421960</c:v>
                </c:pt>
                <c:pt idx="4">
                  <c:v>46720406</c:v>
                </c:pt>
                <c:pt idx="5">
                  <c:v>51608676</c:v>
                </c:pt>
                <c:pt idx="6">
                  <c:v>55958586</c:v>
                </c:pt>
                <c:pt idx="7">
                  <c:v>56800278</c:v>
                </c:pt>
                <c:pt idx="8">
                  <c:v>39938838</c:v>
                </c:pt>
                <c:pt idx="9">
                  <c:v>50043104</c:v>
                </c:pt>
              </c:numCache>
            </c:numRef>
          </c:val>
        </c:ser>
        <c:ser>
          <c:idx val="1"/>
          <c:order val="1"/>
          <c:tx>
            <c:strRef>
              <c:f>Sheet1!$C$6:$C$7</c:f>
              <c:strCache>
                <c:ptCount val="1"/>
                <c:pt idx="0">
                  <c:v>外　国　貿　易 輸　入</c:v>
                </c:pt>
              </c:strCache>
            </c:strRef>
          </c:tx>
          <c:cat>
            <c:numRef>
              <c:f>Sheet1!$A$8:$A$17</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Sheet1!$C$8:$C$17</c:f>
              <c:numCache>
                <c:formatCode>#,##0;[Red]\-#,##0</c:formatCode>
                <c:ptCount val="10"/>
                <c:pt idx="0">
                  <c:v>70768583</c:v>
                </c:pt>
                <c:pt idx="1">
                  <c:v>69861073</c:v>
                </c:pt>
                <c:pt idx="2">
                  <c:v>73186370</c:v>
                </c:pt>
                <c:pt idx="3">
                  <c:v>74718753</c:v>
                </c:pt>
                <c:pt idx="4">
                  <c:v>75242887</c:v>
                </c:pt>
                <c:pt idx="5">
                  <c:v>80102629</c:v>
                </c:pt>
                <c:pt idx="6">
                  <c:v>78958424</c:v>
                </c:pt>
                <c:pt idx="7">
                  <c:v>81386870</c:v>
                </c:pt>
                <c:pt idx="8">
                  <c:v>68490177</c:v>
                </c:pt>
                <c:pt idx="9">
                  <c:v>76071167</c:v>
                </c:pt>
              </c:numCache>
            </c:numRef>
          </c:val>
        </c:ser>
        <c:ser>
          <c:idx val="2"/>
          <c:order val="2"/>
          <c:tx>
            <c:strRef>
              <c:f>Sheet1!$D$6:$D$7</c:f>
              <c:strCache>
                <c:ptCount val="1"/>
                <c:pt idx="0">
                  <c:v>内　国　貿　易 移　出</c:v>
                </c:pt>
              </c:strCache>
            </c:strRef>
          </c:tx>
          <c:cat>
            <c:numRef>
              <c:f>Sheet1!$A$8:$A$17</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Sheet1!$D$8:$D$17</c:f>
              <c:numCache>
                <c:formatCode>#,##0;[Red]\-#,##0</c:formatCode>
                <c:ptCount val="10"/>
                <c:pt idx="0">
                  <c:v>25066912</c:v>
                </c:pt>
                <c:pt idx="1">
                  <c:v>24215102</c:v>
                </c:pt>
                <c:pt idx="2">
                  <c:v>27925776</c:v>
                </c:pt>
                <c:pt idx="3">
                  <c:v>32792598</c:v>
                </c:pt>
                <c:pt idx="4">
                  <c:v>34642468</c:v>
                </c:pt>
                <c:pt idx="5">
                  <c:v>40504666</c:v>
                </c:pt>
                <c:pt idx="6">
                  <c:v>44252563</c:v>
                </c:pt>
                <c:pt idx="7">
                  <c:v>44624083</c:v>
                </c:pt>
                <c:pt idx="8">
                  <c:v>30311594</c:v>
                </c:pt>
                <c:pt idx="9">
                  <c:v>29956002</c:v>
                </c:pt>
              </c:numCache>
            </c:numRef>
          </c:val>
        </c:ser>
        <c:ser>
          <c:idx val="3"/>
          <c:order val="3"/>
          <c:tx>
            <c:strRef>
              <c:f>Sheet1!$E$6:$E$7</c:f>
              <c:strCache>
                <c:ptCount val="1"/>
                <c:pt idx="0">
                  <c:v>内　国　貿　易 移　入</c:v>
                </c:pt>
              </c:strCache>
            </c:strRef>
          </c:tx>
          <c:cat>
            <c:numRef>
              <c:f>Sheet1!$A$8:$A$17</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Sheet1!$E$8:$E$17</c:f>
              <c:numCache>
                <c:formatCode>#,##0;[Red]\-#,##0</c:formatCode>
                <c:ptCount val="10"/>
                <c:pt idx="0">
                  <c:v>28067200</c:v>
                </c:pt>
                <c:pt idx="1">
                  <c:v>28945626</c:v>
                </c:pt>
                <c:pt idx="2">
                  <c:v>30117211</c:v>
                </c:pt>
                <c:pt idx="3">
                  <c:v>30355713</c:v>
                </c:pt>
                <c:pt idx="4">
                  <c:v>30527954</c:v>
                </c:pt>
                <c:pt idx="5">
                  <c:v>35824620</c:v>
                </c:pt>
                <c:pt idx="6">
                  <c:v>36433024</c:v>
                </c:pt>
                <c:pt idx="7">
                  <c:v>35319265</c:v>
                </c:pt>
                <c:pt idx="8">
                  <c:v>26360807</c:v>
                </c:pt>
                <c:pt idx="9">
                  <c:v>29632626</c:v>
                </c:pt>
              </c:numCache>
            </c:numRef>
          </c:val>
        </c:ser>
        <c:overlap val="100"/>
        <c:axId val="112075904"/>
        <c:axId val="112077440"/>
      </c:barChart>
      <c:catAx>
        <c:axId val="112075904"/>
        <c:scaling>
          <c:orientation val="minMax"/>
        </c:scaling>
        <c:axPos val="b"/>
        <c:numFmt formatCode="General" sourceLinked="1"/>
        <c:tickLblPos val="nextTo"/>
        <c:crossAx val="112077440"/>
        <c:crosses val="autoZero"/>
        <c:auto val="1"/>
        <c:lblAlgn val="ctr"/>
        <c:lblOffset val="100"/>
      </c:catAx>
      <c:valAx>
        <c:axId val="112077440"/>
        <c:scaling>
          <c:orientation val="minMax"/>
        </c:scaling>
        <c:axPos val="l"/>
        <c:majorGridlines/>
        <c:numFmt formatCode="#,##0;[Red]\-#,##0" sourceLinked="1"/>
        <c:tickLblPos val="nextTo"/>
        <c:crossAx val="112075904"/>
        <c:crosses val="autoZero"/>
        <c:crossBetween val="between"/>
        <c:dispUnits>
          <c:builtInUnit val="millions"/>
        </c:dispUnits>
      </c:valAx>
    </c:plotArea>
    <c:legend>
      <c:legendPos val="b"/>
      <c:layout>
        <c:manualLayout>
          <c:xMode val="edge"/>
          <c:yMode val="edge"/>
          <c:x val="0.23611111111111124"/>
          <c:y val="0.8703612910666747"/>
          <c:w val="0.57870370370370372"/>
          <c:h val="0.11280251296795842"/>
        </c:manualLayout>
      </c:layout>
    </c:legend>
    <c:plotVisOnly val="1"/>
    <c:dispBlanksAs val="gap"/>
  </c:chart>
  <c:txPr>
    <a:bodyPr/>
    <a:lstStyle/>
    <a:p>
      <a:pPr>
        <a:defRPr sz="1500" baseline="0"/>
      </a:pPr>
      <a:endParaRPr lang="ja-JP"/>
    </a:p>
  </c:txPr>
  <c:externalData r:id="rId1"/>
</c:chartSpace>
</file>

<file path=ppt/charts/chart12.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a:pPr>
            <a:r>
              <a:rPr lang="ja-JP" altLang="en-US" dirty="0"/>
              <a:t>名古屋港　コンテナ貨物取引量推移</a:t>
            </a:r>
            <a:endParaRPr lang="en-US" altLang="ja-JP" dirty="0"/>
          </a:p>
        </c:rich>
      </c:tx>
      <c:layout/>
      <c:overlay val="1"/>
    </c:title>
    <c:plotArea>
      <c:layout>
        <c:manualLayout>
          <c:layoutTarget val="inner"/>
          <c:xMode val="edge"/>
          <c:yMode val="edge"/>
          <c:x val="8.2139490758365713E-2"/>
          <c:y val="0.15896793987659946"/>
          <c:w val="0.86080876260431116"/>
          <c:h val="0.67041348386764543"/>
        </c:manualLayout>
      </c:layout>
      <c:barChart>
        <c:barDir val="col"/>
        <c:grouping val="clustered"/>
        <c:ser>
          <c:idx val="0"/>
          <c:order val="0"/>
          <c:tx>
            <c:strRef>
              <c:f>Sheet1!$B$1:$B$2</c:f>
              <c:strCache>
                <c:ptCount val="1"/>
                <c:pt idx="0">
                  <c:v>輸出</c:v>
                </c:pt>
              </c:strCache>
            </c:strRef>
          </c:tx>
          <c:cat>
            <c:numRef>
              <c:f>Sheet1!$A$3:$A$12</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Sheet1!$B$3:$B$12</c:f>
              <c:numCache>
                <c:formatCode>#,##0;[Red]\-#,##0</c:formatCode>
                <c:ptCount val="10"/>
                <c:pt idx="0">
                  <c:v>14284838</c:v>
                </c:pt>
                <c:pt idx="1">
                  <c:v>15053061</c:v>
                </c:pt>
                <c:pt idx="2">
                  <c:v>16266632</c:v>
                </c:pt>
                <c:pt idx="3">
                  <c:v>18714121</c:v>
                </c:pt>
                <c:pt idx="4">
                  <c:v>19663519</c:v>
                </c:pt>
                <c:pt idx="5">
                  <c:v>21212015</c:v>
                </c:pt>
                <c:pt idx="6">
                  <c:v>22808288</c:v>
                </c:pt>
                <c:pt idx="7">
                  <c:v>23545819</c:v>
                </c:pt>
                <c:pt idx="8">
                  <c:v>17920701</c:v>
                </c:pt>
                <c:pt idx="9">
                  <c:v>22317346</c:v>
                </c:pt>
              </c:numCache>
            </c:numRef>
          </c:val>
        </c:ser>
        <c:ser>
          <c:idx val="1"/>
          <c:order val="1"/>
          <c:tx>
            <c:strRef>
              <c:f>Sheet1!$C$1:$C$2</c:f>
              <c:strCache>
                <c:ptCount val="1"/>
                <c:pt idx="0">
                  <c:v>輸入</c:v>
                </c:pt>
              </c:strCache>
            </c:strRef>
          </c:tx>
          <c:cat>
            <c:numRef>
              <c:f>Sheet1!$A$3:$A$12</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Sheet1!$C$3:$C$12</c:f>
              <c:numCache>
                <c:formatCode>#,##0;[Red]\-#,##0</c:formatCode>
                <c:ptCount val="10"/>
                <c:pt idx="0">
                  <c:v>17747759</c:v>
                </c:pt>
                <c:pt idx="1">
                  <c:v>17935345</c:v>
                </c:pt>
                <c:pt idx="2">
                  <c:v>19208080</c:v>
                </c:pt>
                <c:pt idx="3">
                  <c:v>20948815</c:v>
                </c:pt>
                <c:pt idx="4">
                  <c:v>21789699</c:v>
                </c:pt>
                <c:pt idx="5">
                  <c:v>23233939</c:v>
                </c:pt>
                <c:pt idx="6">
                  <c:v>23342359</c:v>
                </c:pt>
                <c:pt idx="7">
                  <c:v>22995422</c:v>
                </c:pt>
                <c:pt idx="8">
                  <c:v>18927601</c:v>
                </c:pt>
                <c:pt idx="9">
                  <c:v>22215762</c:v>
                </c:pt>
              </c:numCache>
            </c:numRef>
          </c:val>
        </c:ser>
        <c:axId val="111880448"/>
        <c:axId val="111886336"/>
      </c:barChart>
      <c:catAx>
        <c:axId val="111880448"/>
        <c:scaling>
          <c:orientation val="minMax"/>
        </c:scaling>
        <c:axPos val="b"/>
        <c:numFmt formatCode="General" sourceLinked="1"/>
        <c:tickLblPos val="nextTo"/>
        <c:crossAx val="111886336"/>
        <c:crosses val="autoZero"/>
        <c:auto val="1"/>
        <c:lblAlgn val="ctr"/>
        <c:lblOffset val="100"/>
      </c:catAx>
      <c:valAx>
        <c:axId val="111886336"/>
        <c:scaling>
          <c:orientation val="minMax"/>
        </c:scaling>
        <c:axPos val="l"/>
        <c:majorGridlines/>
        <c:numFmt formatCode="#,##0;[Red]\-#,##0" sourceLinked="1"/>
        <c:tickLblPos val="nextTo"/>
        <c:crossAx val="111880448"/>
        <c:crosses val="autoZero"/>
        <c:crossBetween val="between"/>
        <c:dispUnits>
          <c:builtInUnit val="millions"/>
        </c:dispUnits>
      </c:valAx>
    </c:plotArea>
    <c:legend>
      <c:legendPos val="b"/>
      <c:layout>
        <c:manualLayout>
          <c:xMode val="edge"/>
          <c:yMode val="edge"/>
          <c:x val="0.393024953125096"/>
          <c:y val="0.94666892762443988"/>
          <c:w val="0.16870385035861082"/>
          <c:h val="4.9693239790173503E-2"/>
        </c:manualLayout>
      </c:layout>
    </c:legend>
    <c:plotVisOnly val="1"/>
    <c:dispBlanksAs val="gap"/>
  </c:chart>
  <c:txPr>
    <a:bodyPr/>
    <a:lstStyle/>
    <a:p>
      <a:pPr>
        <a:defRPr sz="1500" baseline="0"/>
      </a:pPr>
      <a:endParaRPr lang="ja-JP"/>
    </a:p>
  </c:txPr>
  <c:externalData r:id="rId1"/>
  <c:userShapes r:id="rId2"/>
</c:chartSpace>
</file>

<file path=ppt/charts/chart13.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a:pPr>
            <a:r>
              <a:rPr lang="ja-JP"/>
              <a:t>横浜港　外貿貨物推移</a:t>
            </a:r>
          </a:p>
        </c:rich>
      </c:tx>
      <c:layout>
        <c:manualLayout>
          <c:xMode val="edge"/>
          <c:yMode val="edge"/>
          <c:x val="0.34638183619904844"/>
          <c:y val="3.4748728388069444E-2"/>
        </c:manualLayout>
      </c:layout>
    </c:title>
    <c:plotArea>
      <c:layout>
        <c:manualLayout>
          <c:layoutTarget val="inner"/>
          <c:xMode val="edge"/>
          <c:yMode val="edge"/>
          <c:x val="0.11035308694514168"/>
          <c:y val="0.17196684404159451"/>
          <c:w val="0.8139923012320659"/>
          <c:h val="0.6444505846732228"/>
        </c:manualLayout>
      </c:layout>
      <c:barChart>
        <c:barDir val="col"/>
        <c:grouping val="stacked"/>
        <c:ser>
          <c:idx val="0"/>
          <c:order val="0"/>
          <c:tx>
            <c:strRef>
              <c:f>Sheet1!$D$3</c:f>
              <c:strCache>
                <c:ptCount val="1"/>
                <c:pt idx="0">
                  <c:v>輸 出</c:v>
                </c:pt>
              </c:strCache>
            </c:strRef>
          </c:tx>
          <c:cat>
            <c:numRef>
              <c:f>Sheet1!$A$5:$A$14</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Sheet1!$D$5:$D$14</c:f>
              <c:numCache>
                <c:formatCode>#,##0</c:formatCode>
                <c:ptCount val="10"/>
                <c:pt idx="0">
                  <c:v>28064041</c:v>
                </c:pt>
                <c:pt idx="1">
                  <c:v>30675242</c:v>
                </c:pt>
                <c:pt idx="2">
                  <c:v>31968383</c:v>
                </c:pt>
                <c:pt idx="3">
                  <c:v>36450878</c:v>
                </c:pt>
                <c:pt idx="4">
                  <c:v>37940186</c:v>
                </c:pt>
                <c:pt idx="5">
                  <c:v>42379156</c:v>
                </c:pt>
                <c:pt idx="6">
                  <c:v>46303743</c:v>
                </c:pt>
                <c:pt idx="7">
                  <c:v>46897862</c:v>
                </c:pt>
                <c:pt idx="8">
                  <c:v>34549141</c:v>
                </c:pt>
                <c:pt idx="9">
                  <c:v>41921501</c:v>
                </c:pt>
              </c:numCache>
            </c:numRef>
          </c:val>
        </c:ser>
        <c:ser>
          <c:idx val="1"/>
          <c:order val="1"/>
          <c:tx>
            <c:strRef>
              <c:f>Sheet1!$E$3</c:f>
              <c:strCache>
                <c:ptCount val="1"/>
                <c:pt idx="0">
                  <c:v>輸 入</c:v>
                </c:pt>
              </c:strCache>
            </c:strRef>
          </c:tx>
          <c:cat>
            <c:numRef>
              <c:f>Sheet1!$A$5:$A$14</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Sheet1!$E$5:$E$14</c:f>
              <c:numCache>
                <c:formatCode>#,##0</c:formatCode>
                <c:ptCount val="10"/>
                <c:pt idx="0">
                  <c:v>43213202</c:v>
                </c:pt>
                <c:pt idx="1">
                  <c:v>41792261</c:v>
                </c:pt>
                <c:pt idx="2">
                  <c:v>45890027</c:v>
                </c:pt>
                <c:pt idx="3">
                  <c:v>41008982</c:v>
                </c:pt>
                <c:pt idx="4">
                  <c:v>42247786</c:v>
                </c:pt>
                <c:pt idx="5">
                  <c:v>44960416</c:v>
                </c:pt>
                <c:pt idx="6">
                  <c:v>44432952</c:v>
                </c:pt>
                <c:pt idx="7">
                  <c:v>44767491</c:v>
                </c:pt>
                <c:pt idx="8">
                  <c:v>40490759</c:v>
                </c:pt>
                <c:pt idx="9">
                  <c:v>45290981</c:v>
                </c:pt>
              </c:numCache>
            </c:numRef>
          </c:val>
        </c:ser>
        <c:ser>
          <c:idx val="2"/>
          <c:order val="2"/>
          <c:tx>
            <c:v>コンテナ貨物　輸出</c:v>
          </c:tx>
          <c:cat>
            <c:numRef>
              <c:f>Sheet1!$A$5:$A$14</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Sheet1!$G$5:$G$14</c:f>
              <c:numCache>
                <c:formatCode>#,##0</c:formatCode>
                <c:ptCount val="10"/>
                <c:pt idx="0">
                  <c:v>15121790</c:v>
                </c:pt>
                <c:pt idx="1">
                  <c:v>15970509</c:v>
                </c:pt>
                <c:pt idx="2">
                  <c:v>16810913</c:v>
                </c:pt>
                <c:pt idx="3">
                  <c:v>19463979</c:v>
                </c:pt>
                <c:pt idx="4">
                  <c:v>20292367</c:v>
                </c:pt>
                <c:pt idx="5">
                  <c:v>23351817</c:v>
                </c:pt>
                <c:pt idx="6">
                  <c:v>25776179</c:v>
                </c:pt>
                <c:pt idx="7">
                  <c:v>25869582</c:v>
                </c:pt>
                <c:pt idx="8">
                  <c:v>21045701</c:v>
                </c:pt>
                <c:pt idx="9">
                  <c:v>25540546</c:v>
                </c:pt>
              </c:numCache>
            </c:numRef>
          </c:val>
        </c:ser>
        <c:ser>
          <c:idx val="3"/>
          <c:order val="3"/>
          <c:tx>
            <c:v>コンテナ貨物　輸入</c:v>
          </c:tx>
          <c:cat>
            <c:numRef>
              <c:f>Sheet1!$A$5:$A$14</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Sheet1!$H$5:$H$14</c:f>
              <c:numCache>
                <c:formatCode>#,##0</c:formatCode>
                <c:ptCount val="10"/>
                <c:pt idx="0">
                  <c:v>19563550</c:v>
                </c:pt>
                <c:pt idx="1">
                  <c:v>19904673</c:v>
                </c:pt>
                <c:pt idx="2">
                  <c:v>20177217</c:v>
                </c:pt>
                <c:pt idx="3">
                  <c:v>21316899</c:v>
                </c:pt>
                <c:pt idx="4">
                  <c:v>22090371</c:v>
                </c:pt>
                <c:pt idx="5">
                  <c:v>24012038</c:v>
                </c:pt>
                <c:pt idx="6">
                  <c:v>25144253</c:v>
                </c:pt>
                <c:pt idx="7">
                  <c:v>24154324</c:v>
                </c:pt>
                <c:pt idx="8">
                  <c:v>20766597</c:v>
                </c:pt>
                <c:pt idx="9">
                  <c:v>23749556</c:v>
                </c:pt>
              </c:numCache>
            </c:numRef>
          </c:val>
        </c:ser>
        <c:overlap val="100"/>
        <c:axId val="111913600"/>
        <c:axId val="112128384"/>
      </c:barChart>
      <c:catAx>
        <c:axId val="111913600"/>
        <c:scaling>
          <c:orientation val="minMax"/>
        </c:scaling>
        <c:axPos val="b"/>
        <c:numFmt formatCode="General" sourceLinked="1"/>
        <c:tickLblPos val="nextTo"/>
        <c:crossAx val="112128384"/>
        <c:crosses val="autoZero"/>
        <c:auto val="1"/>
        <c:lblAlgn val="ctr"/>
        <c:lblOffset val="100"/>
      </c:catAx>
      <c:valAx>
        <c:axId val="112128384"/>
        <c:scaling>
          <c:orientation val="minMax"/>
        </c:scaling>
        <c:axPos val="l"/>
        <c:majorGridlines/>
        <c:numFmt formatCode="#,##0;\-#,##0" sourceLinked="0"/>
        <c:tickLblPos val="nextTo"/>
        <c:crossAx val="111913600"/>
        <c:crosses val="autoZero"/>
        <c:crossBetween val="between"/>
        <c:dispUnits>
          <c:builtInUnit val="millions"/>
        </c:dispUnits>
      </c:valAx>
    </c:plotArea>
    <c:legend>
      <c:legendPos val="b"/>
      <c:layout/>
    </c:legend>
    <c:plotVisOnly val="1"/>
    <c:dispBlanksAs val="gap"/>
  </c:chart>
  <c:txPr>
    <a:bodyPr/>
    <a:lstStyle/>
    <a:p>
      <a:pPr>
        <a:defRPr sz="1500" baseline="0"/>
      </a:pPr>
      <a:endParaRPr lang="ja-JP"/>
    </a:p>
  </c:txPr>
  <c:externalData r:id="rId1"/>
</c:chartSpace>
</file>

<file path=ppt/charts/chart14.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a:pPr>
            <a:r>
              <a:rPr lang="ja-JP"/>
              <a:t>横浜港　内貿貨物推移　</a:t>
            </a:r>
          </a:p>
        </c:rich>
      </c:tx>
      <c:layout/>
    </c:title>
    <c:plotArea>
      <c:layout>
        <c:manualLayout>
          <c:layoutTarget val="inner"/>
          <c:xMode val="edge"/>
          <c:yMode val="edge"/>
          <c:x val="6.5227244040626992E-2"/>
          <c:y val="0.14119544319115501"/>
          <c:w val="0.88306276351228707"/>
          <c:h val="0.64125742841163769"/>
        </c:manualLayout>
      </c:layout>
      <c:barChart>
        <c:barDir val="col"/>
        <c:grouping val="stacked"/>
        <c:ser>
          <c:idx val="0"/>
          <c:order val="0"/>
          <c:tx>
            <c:strRef>
              <c:f>Sheet1!$J$3</c:f>
              <c:strCache>
                <c:ptCount val="1"/>
                <c:pt idx="0">
                  <c:v>移 出</c:v>
                </c:pt>
              </c:strCache>
            </c:strRef>
          </c:tx>
          <c:cat>
            <c:numRef>
              <c:f>Sheet1!$A$5:$A$14</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Sheet1!$J$5:$J$14</c:f>
              <c:numCache>
                <c:formatCode>#,##0</c:formatCode>
                <c:ptCount val="10"/>
                <c:pt idx="0">
                  <c:v>20401511</c:v>
                </c:pt>
                <c:pt idx="1">
                  <c:v>20368658</c:v>
                </c:pt>
                <c:pt idx="2">
                  <c:v>22231706</c:v>
                </c:pt>
                <c:pt idx="3">
                  <c:v>20281801</c:v>
                </c:pt>
                <c:pt idx="4">
                  <c:v>21965754</c:v>
                </c:pt>
                <c:pt idx="5">
                  <c:v>21181171</c:v>
                </c:pt>
                <c:pt idx="6">
                  <c:v>21063593</c:v>
                </c:pt>
                <c:pt idx="7">
                  <c:v>21191682</c:v>
                </c:pt>
                <c:pt idx="8">
                  <c:v>16723565</c:v>
                </c:pt>
                <c:pt idx="9">
                  <c:v>17948583</c:v>
                </c:pt>
              </c:numCache>
            </c:numRef>
          </c:val>
        </c:ser>
        <c:ser>
          <c:idx val="1"/>
          <c:order val="1"/>
          <c:tx>
            <c:strRef>
              <c:f>Sheet1!$K$3</c:f>
              <c:strCache>
                <c:ptCount val="1"/>
                <c:pt idx="0">
                  <c:v>移 入</c:v>
                </c:pt>
              </c:strCache>
            </c:strRef>
          </c:tx>
          <c:cat>
            <c:numRef>
              <c:f>Sheet1!$A$5:$A$14</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Sheet1!$K$5:$K$14</c:f>
              <c:numCache>
                <c:formatCode>#,##0</c:formatCode>
                <c:ptCount val="10"/>
                <c:pt idx="0">
                  <c:v>24010138</c:v>
                </c:pt>
                <c:pt idx="1">
                  <c:v>25237500</c:v>
                </c:pt>
                <c:pt idx="2">
                  <c:v>25875885</c:v>
                </c:pt>
                <c:pt idx="3">
                  <c:v>29217875</c:v>
                </c:pt>
                <c:pt idx="4">
                  <c:v>31126622</c:v>
                </c:pt>
                <c:pt idx="5">
                  <c:v>29673258</c:v>
                </c:pt>
                <c:pt idx="6">
                  <c:v>29957054</c:v>
                </c:pt>
                <c:pt idx="7">
                  <c:v>28907396</c:v>
                </c:pt>
                <c:pt idx="8">
                  <c:v>23765297</c:v>
                </c:pt>
                <c:pt idx="9">
                  <c:v>24532213</c:v>
                </c:pt>
              </c:numCache>
            </c:numRef>
          </c:val>
        </c:ser>
        <c:ser>
          <c:idx val="2"/>
          <c:order val="2"/>
          <c:tx>
            <c:v>コンテナ貨物　移出</c:v>
          </c:tx>
          <c:cat>
            <c:numRef>
              <c:f>Sheet1!$A$5:$A$14</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Sheet1!$M$5:$M$14</c:f>
              <c:numCache>
                <c:formatCode>#,##0</c:formatCode>
                <c:ptCount val="10"/>
                <c:pt idx="0">
                  <c:v>324398</c:v>
                </c:pt>
                <c:pt idx="1">
                  <c:v>341357</c:v>
                </c:pt>
                <c:pt idx="2">
                  <c:v>451316</c:v>
                </c:pt>
                <c:pt idx="3">
                  <c:v>580899</c:v>
                </c:pt>
                <c:pt idx="4">
                  <c:v>768550</c:v>
                </c:pt>
                <c:pt idx="5">
                  <c:v>1086148</c:v>
                </c:pt>
                <c:pt idx="6">
                  <c:v>1274983</c:v>
                </c:pt>
                <c:pt idx="7">
                  <c:v>1418085</c:v>
                </c:pt>
                <c:pt idx="8">
                  <c:v>1264444</c:v>
                </c:pt>
                <c:pt idx="9">
                  <c:v>1439681</c:v>
                </c:pt>
              </c:numCache>
            </c:numRef>
          </c:val>
        </c:ser>
        <c:ser>
          <c:idx val="3"/>
          <c:order val="3"/>
          <c:tx>
            <c:v>コンテナ貨物　移入</c:v>
          </c:tx>
          <c:cat>
            <c:numRef>
              <c:f>Sheet1!$A$5:$A$14</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Sheet1!$N$5:$N$14</c:f>
              <c:numCache>
                <c:formatCode>#,##0</c:formatCode>
                <c:ptCount val="10"/>
                <c:pt idx="0">
                  <c:v>243901</c:v>
                </c:pt>
                <c:pt idx="1">
                  <c:v>291715</c:v>
                </c:pt>
                <c:pt idx="2">
                  <c:v>505003</c:v>
                </c:pt>
                <c:pt idx="3">
                  <c:v>746472</c:v>
                </c:pt>
                <c:pt idx="4">
                  <c:v>873367</c:v>
                </c:pt>
                <c:pt idx="5">
                  <c:v>1043022</c:v>
                </c:pt>
                <c:pt idx="6">
                  <c:v>869793</c:v>
                </c:pt>
                <c:pt idx="7">
                  <c:v>1019383</c:v>
                </c:pt>
                <c:pt idx="8">
                  <c:v>1157111</c:v>
                </c:pt>
                <c:pt idx="9">
                  <c:v>1402088</c:v>
                </c:pt>
              </c:numCache>
            </c:numRef>
          </c:val>
        </c:ser>
        <c:overlap val="100"/>
        <c:axId val="112221184"/>
        <c:axId val="112247552"/>
      </c:barChart>
      <c:catAx>
        <c:axId val="112221184"/>
        <c:scaling>
          <c:orientation val="minMax"/>
        </c:scaling>
        <c:axPos val="b"/>
        <c:numFmt formatCode="General" sourceLinked="1"/>
        <c:tickLblPos val="nextTo"/>
        <c:crossAx val="112247552"/>
        <c:crosses val="autoZero"/>
        <c:auto val="1"/>
        <c:lblAlgn val="ctr"/>
        <c:lblOffset val="100"/>
      </c:catAx>
      <c:valAx>
        <c:axId val="112247552"/>
        <c:scaling>
          <c:orientation val="minMax"/>
        </c:scaling>
        <c:axPos val="l"/>
        <c:majorGridlines/>
        <c:numFmt formatCode="#,##0" sourceLinked="1"/>
        <c:tickLblPos val="nextTo"/>
        <c:crossAx val="112221184"/>
        <c:crosses val="autoZero"/>
        <c:crossBetween val="between"/>
        <c:dispUnits>
          <c:builtInUnit val="millions"/>
        </c:dispUnits>
      </c:valAx>
    </c:plotArea>
    <c:legend>
      <c:legendPos val="b"/>
      <c:layout>
        <c:manualLayout>
          <c:xMode val="edge"/>
          <c:yMode val="edge"/>
          <c:x val="0.17366986732518866"/>
          <c:y val="0.88168051750959353"/>
          <c:w val="0.69467463421288189"/>
          <c:h val="6.645624135607979E-2"/>
        </c:manualLayout>
      </c:layout>
    </c:legend>
    <c:plotVisOnly val="1"/>
    <c:dispBlanksAs val="gap"/>
  </c:chart>
  <c:txPr>
    <a:bodyPr/>
    <a:lstStyle/>
    <a:p>
      <a:pPr>
        <a:defRPr sz="1500" baseline="0"/>
      </a:pPr>
      <a:endParaRPr lang="ja-JP"/>
    </a:p>
  </c:txPr>
  <c:externalData r:id="rId1"/>
</c:chartSpace>
</file>

<file path=ppt/charts/chart15.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a:pPr>
            <a:r>
              <a:rPr lang="ja-JP"/>
              <a:t>東京港　外貿貨物推移</a:t>
            </a:r>
          </a:p>
        </c:rich>
      </c:tx>
      <c:layout/>
    </c:title>
    <c:plotArea>
      <c:layout>
        <c:manualLayout>
          <c:layoutTarget val="inner"/>
          <c:xMode val="edge"/>
          <c:yMode val="edge"/>
          <c:x val="0.10793820706608186"/>
          <c:y val="0.15154469270856225"/>
          <c:w val="0.80242410502937112"/>
          <c:h val="0.69666887787661835"/>
        </c:manualLayout>
      </c:layout>
      <c:barChart>
        <c:barDir val="col"/>
        <c:grouping val="stacked"/>
        <c:ser>
          <c:idx val="0"/>
          <c:order val="0"/>
          <c:tx>
            <c:v>輸出</c:v>
          </c:tx>
          <c:cat>
            <c:numRef>
              <c:f>Sheet1!$A$19:$A$28</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Sheet1!$F$19:$F$28</c:f>
              <c:numCache>
                <c:formatCode>#,##0</c:formatCode>
                <c:ptCount val="10"/>
                <c:pt idx="0">
                  <c:v>15054858</c:v>
                </c:pt>
                <c:pt idx="1">
                  <c:v>16008849</c:v>
                </c:pt>
                <c:pt idx="2">
                  <c:v>17197803</c:v>
                </c:pt>
                <c:pt idx="3">
                  <c:v>18382322</c:v>
                </c:pt>
                <c:pt idx="4">
                  <c:v>18717399</c:v>
                </c:pt>
                <c:pt idx="5">
                  <c:v>17492342</c:v>
                </c:pt>
                <c:pt idx="6">
                  <c:v>17635901</c:v>
                </c:pt>
                <c:pt idx="7">
                  <c:v>13678997</c:v>
                </c:pt>
                <c:pt idx="8">
                  <c:v>12134684</c:v>
                </c:pt>
                <c:pt idx="9">
                  <c:v>13574996</c:v>
                </c:pt>
              </c:numCache>
            </c:numRef>
          </c:val>
        </c:ser>
        <c:ser>
          <c:idx val="1"/>
          <c:order val="1"/>
          <c:tx>
            <c:strRef>
              <c:f>Sheet1!$G$17</c:f>
              <c:strCache>
                <c:ptCount val="1"/>
                <c:pt idx="0">
                  <c:v>輸入</c:v>
                </c:pt>
              </c:strCache>
            </c:strRef>
          </c:tx>
          <c:cat>
            <c:numRef>
              <c:f>Sheet1!$A$19:$A$28</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Sheet1!$G$19:$G$28</c:f>
              <c:numCache>
                <c:formatCode>#,##0</c:formatCode>
                <c:ptCount val="10"/>
                <c:pt idx="0">
                  <c:v>23009440</c:v>
                </c:pt>
                <c:pt idx="1">
                  <c:v>23801094</c:v>
                </c:pt>
                <c:pt idx="2">
                  <c:v>26131475</c:v>
                </c:pt>
                <c:pt idx="3">
                  <c:v>27572157</c:v>
                </c:pt>
                <c:pt idx="4">
                  <c:v>27791809</c:v>
                </c:pt>
                <c:pt idx="5">
                  <c:v>28365935</c:v>
                </c:pt>
                <c:pt idx="6">
                  <c:v>28475670</c:v>
                </c:pt>
                <c:pt idx="7">
                  <c:v>31439927</c:v>
                </c:pt>
                <c:pt idx="8">
                  <c:v>28549563</c:v>
                </c:pt>
                <c:pt idx="9">
                  <c:v>31574692</c:v>
                </c:pt>
              </c:numCache>
            </c:numRef>
          </c:val>
        </c:ser>
        <c:ser>
          <c:idx val="2"/>
          <c:order val="2"/>
          <c:tx>
            <c:v>コンテナ貨物　輸出</c:v>
          </c:tx>
          <c:cat>
            <c:numRef>
              <c:f>Sheet1!$A$19:$A$28</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Sheet1!$I$19:$I$28</c:f>
              <c:numCache>
                <c:formatCode>#,##0;[Red]\-#,##0</c:formatCode>
                <c:ptCount val="10"/>
                <c:pt idx="0">
                  <c:v>13947263</c:v>
                </c:pt>
                <c:pt idx="1">
                  <c:v>15188182</c:v>
                </c:pt>
                <c:pt idx="2">
                  <c:v>15998178</c:v>
                </c:pt>
                <c:pt idx="3">
                  <c:v>17448042</c:v>
                </c:pt>
                <c:pt idx="4">
                  <c:v>17607442</c:v>
                </c:pt>
                <c:pt idx="5">
                  <c:v>16644500</c:v>
                </c:pt>
                <c:pt idx="6">
                  <c:v>16929104</c:v>
                </c:pt>
                <c:pt idx="7">
                  <c:v>13147739</c:v>
                </c:pt>
                <c:pt idx="8">
                  <c:v>11445589</c:v>
                </c:pt>
                <c:pt idx="9">
                  <c:v>12926218</c:v>
                </c:pt>
              </c:numCache>
            </c:numRef>
          </c:val>
        </c:ser>
        <c:ser>
          <c:idx val="3"/>
          <c:order val="3"/>
          <c:tx>
            <c:v>コンテナ貨物　輸入</c:v>
          </c:tx>
          <c:cat>
            <c:numRef>
              <c:f>Sheet1!$A$19:$A$28</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Sheet1!$J$19:$J$28</c:f>
              <c:numCache>
                <c:formatCode>#,##0;[Red]\-#,##0</c:formatCode>
                <c:ptCount val="10"/>
                <c:pt idx="0">
                  <c:v>20798954</c:v>
                </c:pt>
                <c:pt idx="1">
                  <c:v>21923967</c:v>
                </c:pt>
                <c:pt idx="2">
                  <c:v>24190392</c:v>
                </c:pt>
                <c:pt idx="3">
                  <c:v>25524054</c:v>
                </c:pt>
                <c:pt idx="4">
                  <c:v>25673461</c:v>
                </c:pt>
                <c:pt idx="5">
                  <c:v>26342716</c:v>
                </c:pt>
                <c:pt idx="6">
                  <c:v>26491934</c:v>
                </c:pt>
                <c:pt idx="7">
                  <c:v>29633917</c:v>
                </c:pt>
                <c:pt idx="8">
                  <c:v>26782396</c:v>
                </c:pt>
                <c:pt idx="9">
                  <c:v>29892749</c:v>
                </c:pt>
              </c:numCache>
            </c:numRef>
          </c:val>
        </c:ser>
        <c:overlap val="100"/>
        <c:axId val="112340352"/>
        <c:axId val="112366720"/>
      </c:barChart>
      <c:catAx>
        <c:axId val="112340352"/>
        <c:scaling>
          <c:orientation val="minMax"/>
        </c:scaling>
        <c:axPos val="b"/>
        <c:numFmt formatCode="General" sourceLinked="1"/>
        <c:tickLblPos val="nextTo"/>
        <c:crossAx val="112366720"/>
        <c:crosses val="autoZero"/>
        <c:auto val="1"/>
        <c:lblAlgn val="ctr"/>
        <c:lblOffset val="100"/>
      </c:catAx>
      <c:valAx>
        <c:axId val="112366720"/>
        <c:scaling>
          <c:orientation val="minMax"/>
        </c:scaling>
        <c:axPos val="l"/>
        <c:majorGridlines/>
        <c:numFmt formatCode="#,##0" sourceLinked="1"/>
        <c:tickLblPos val="nextTo"/>
        <c:crossAx val="112340352"/>
        <c:crosses val="autoZero"/>
        <c:crossBetween val="between"/>
        <c:dispUnits>
          <c:builtInUnit val="millions"/>
        </c:dispUnits>
      </c:valAx>
    </c:plotArea>
    <c:legend>
      <c:legendPos val="b"/>
      <c:layout>
        <c:manualLayout>
          <c:xMode val="edge"/>
          <c:yMode val="edge"/>
          <c:x val="0.18035481333383233"/>
          <c:y val="0.94014118446881623"/>
          <c:w val="0.67929693568928262"/>
          <c:h val="3.6140203713274088E-2"/>
        </c:manualLayout>
      </c:layout>
    </c:legend>
    <c:plotVisOnly val="1"/>
    <c:dispBlanksAs val="gap"/>
  </c:chart>
  <c:txPr>
    <a:bodyPr/>
    <a:lstStyle/>
    <a:p>
      <a:pPr>
        <a:defRPr sz="1500" baseline="0"/>
      </a:pPr>
      <a:endParaRPr lang="ja-JP"/>
    </a:p>
  </c:txPr>
  <c:externalData r:id="rId1"/>
  <c:userShapes r:id="rId2"/>
</c:chartSpace>
</file>

<file path=ppt/charts/chart16.xml><?xml version="1.0" encoding="utf-8"?>
<c:chartSpace xmlns:c="http://schemas.openxmlformats.org/drawingml/2006/chart" xmlns:a="http://schemas.openxmlformats.org/drawingml/2006/main" xmlns:r="http://schemas.openxmlformats.org/officeDocument/2006/relationships">
  <c:lang val="ja-JP"/>
  <c:chart>
    <c:title>
      <c:tx>
        <c:rich>
          <a:bodyPr/>
          <a:lstStyle/>
          <a:p>
            <a:pPr>
              <a:defRPr/>
            </a:pPr>
            <a:r>
              <a:rPr lang="ja-JP"/>
              <a:t>東京港　内貿貨物推移</a:t>
            </a:r>
          </a:p>
        </c:rich>
      </c:tx>
      <c:layout/>
    </c:title>
    <c:plotArea>
      <c:layout>
        <c:manualLayout>
          <c:layoutTarget val="inner"/>
          <c:xMode val="edge"/>
          <c:yMode val="edge"/>
          <c:x val="9.5858776581498842E-2"/>
          <c:y val="0.15179194710323093"/>
          <c:w val="0.85822285607156312"/>
          <c:h val="0.64527437691423262"/>
        </c:manualLayout>
      </c:layout>
      <c:barChart>
        <c:barDir val="col"/>
        <c:grouping val="stacked"/>
        <c:ser>
          <c:idx val="0"/>
          <c:order val="0"/>
          <c:tx>
            <c:v>移出</c:v>
          </c:tx>
          <c:cat>
            <c:numRef>
              <c:f>Sheet1!$A$19:$A$28</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Sheet1!$L$19:$L$28</c:f>
              <c:numCache>
                <c:formatCode>#,##0;[Red]\-#,##0</c:formatCode>
                <c:ptCount val="10"/>
                <c:pt idx="0">
                  <c:v>14035398</c:v>
                </c:pt>
                <c:pt idx="1">
                  <c:v>14583008</c:v>
                </c:pt>
                <c:pt idx="2">
                  <c:v>15645024</c:v>
                </c:pt>
                <c:pt idx="3">
                  <c:v>16073002</c:v>
                </c:pt>
                <c:pt idx="4">
                  <c:v>16235169</c:v>
                </c:pt>
                <c:pt idx="5">
                  <c:v>16334889</c:v>
                </c:pt>
                <c:pt idx="6">
                  <c:v>14933988</c:v>
                </c:pt>
                <c:pt idx="7">
                  <c:v>12454979</c:v>
                </c:pt>
                <c:pt idx="8" formatCode="#,##0">
                  <c:v>10475523</c:v>
                </c:pt>
                <c:pt idx="9" formatCode="#,##0">
                  <c:v>11433356</c:v>
                </c:pt>
              </c:numCache>
            </c:numRef>
          </c:val>
        </c:ser>
        <c:ser>
          <c:idx val="1"/>
          <c:order val="1"/>
          <c:tx>
            <c:v>移入</c:v>
          </c:tx>
          <c:cat>
            <c:numRef>
              <c:f>Sheet1!$A$19:$A$28</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Sheet1!$M$19:$M$28</c:f>
              <c:numCache>
                <c:formatCode>#,##0;[Red]\-#,##0</c:formatCode>
                <c:ptCount val="10"/>
                <c:pt idx="0">
                  <c:v>29956317</c:v>
                </c:pt>
                <c:pt idx="1">
                  <c:v>28126845</c:v>
                </c:pt>
                <c:pt idx="2">
                  <c:v>29499664</c:v>
                </c:pt>
                <c:pt idx="3">
                  <c:v>29399250</c:v>
                </c:pt>
                <c:pt idx="4">
                  <c:v>29287882</c:v>
                </c:pt>
                <c:pt idx="5">
                  <c:v>28618053</c:v>
                </c:pt>
                <c:pt idx="6">
                  <c:v>26583671</c:v>
                </c:pt>
                <c:pt idx="7">
                  <c:v>23782634</c:v>
                </c:pt>
                <c:pt idx="8" formatCode="#,##0">
                  <c:v>21253560</c:v>
                </c:pt>
                <c:pt idx="9" formatCode="#,##0">
                  <c:v>20932227</c:v>
                </c:pt>
              </c:numCache>
            </c:numRef>
          </c:val>
        </c:ser>
        <c:ser>
          <c:idx val="2"/>
          <c:order val="2"/>
          <c:tx>
            <c:v>コンテナ貨物　移出</c:v>
          </c:tx>
          <c:cat>
            <c:numRef>
              <c:f>Sheet1!$A$19:$A$28</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Sheet1!$O$19:$O$28</c:f>
              <c:numCache>
                <c:formatCode>#,##0;[Red]\-#,##0</c:formatCode>
                <c:ptCount val="10"/>
                <c:pt idx="0">
                  <c:v>1339115</c:v>
                </c:pt>
                <c:pt idx="1">
                  <c:v>1346666</c:v>
                </c:pt>
                <c:pt idx="2">
                  <c:v>1275948</c:v>
                </c:pt>
                <c:pt idx="3">
                  <c:v>1192223</c:v>
                </c:pt>
                <c:pt idx="4">
                  <c:v>1222191</c:v>
                </c:pt>
                <c:pt idx="5">
                  <c:v>1247392</c:v>
                </c:pt>
                <c:pt idx="6">
                  <c:v>1337473</c:v>
                </c:pt>
                <c:pt idx="7">
                  <c:v>1666856</c:v>
                </c:pt>
                <c:pt idx="8" formatCode="#,##0">
                  <c:v>1248452</c:v>
                </c:pt>
                <c:pt idx="9" formatCode="#,##0">
                  <c:v>1410511</c:v>
                </c:pt>
              </c:numCache>
            </c:numRef>
          </c:val>
        </c:ser>
        <c:ser>
          <c:idx val="3"/>
          <c:order val="3"/>
          <c:tx>
            <c:v>コンテナ貨物　移入</c:v>
          </c:tx>
          <c:cat>
            <c:numRef>
              <c:f>Sheet1!$A$19:$A$28</c:f>
              <c:numCache>
                <c:formatCode>General</c:formatCode>
                <c:ptCount val="10"/>
                <c:pt idx="0">
                  <c:v>2001</c:v>
                </c:pt>
                <c:pt idx="1">
                  <c:v>2002</c:v>
                </c:pt>
                <c:pt idx="2">
                  <c:v>2003</c:v>
                </c:pt>
                <c:pt idx="3">
                  <c:v>2004</c:v>
                </c:pt>
                <c:pt idx="4">
                  <c:v>2005</c:v>
                </c:pt>
                <c:pt idx="5">
                  <c:v>2006</c:v>
                </c:pt>
                <c:pt idx="6">
                  <c:v>2007</c:v>
                </c:pt>
                <c:pt idx="7">
                  <c:v>2008</c:v>
                </c:pt>
                <c:pt idx="8">
                  <c:v>2009</c:v>
                </c:pt>
                <c:pt idx="9">
                  <c:v>2010</c:v>
                </c:pt>
              </c:numCache>
            </c:numRef>
          </c:cat>
          <c:val>
            <c:numRef>
              <c:f>Sheet1!$P$19:$P$28</c:f>
              <c:numCache>
                <c:formatCode>#,##0;[Red]\-#,##0</c:formatCode>
                <c:ptCount val="10"/>
                <c:pt idx="0">
                  <c:v>915202</c:v>
                </c:pt>
                <c:pt idx="1">
                  <c:v>962428</c:v>
                </c:pt>
                <c:pt idx="2">
                  <c:v>1028965</c:v>
                </c:pt>
                <c:pt idx="3">
                  <c:v>945256</c:v>
                </c:pt>
                <c:pt idx="4">
                  <c:v>975770</c:v>
                </c:pt>
                <c:pt idx="5">
                  <c:v>988369</c:v>
                </c:pt>
                <c:pt idx="6">
                  <c:v>1148437</c:v>
                </c:pt>
                <c:pt idx="7">
                  <c:v>1428827</c:v>
                </c:pt>
                <c:pt idx="8" formatCode="#,##0">
                  <c:v>1228169</c:v>
                </c:pt>
                <c:pt idx="9" formatCode="#,##0">
                  <c:v>1245648</c:v>
                </c:pt>
              </c:numCache>
            </c:numRef>
          </c:val>
        </c:ser>
        <c:overlap val="100"/>
        <c:axId val="112447488"/>
        <c:axId val="112449024"/>
      </c:barChart>
      <c:catAx>
        <c:axId val="112447488"/>
        <c:scaling>
          <c:orientation val="minMax"/>
        </c:scaling>
        <c:axPos val="b"/>
        <c:numFmt formatCode="General" sourceLinked="1"/>
        <c:tickLblPos val="nextTo"/>
        <c:crossAx val="112449024"/>
        <c:crosses val="autoZero"/>
        <c:auto val="1"/>
        <c:lblAlgn val="ctr"/>
        <c:lblOffset val="100"/>
      </c:catAx>
      <c:valAx>
        <c:axId val="112449024"/>
        <c:scaling>
          <c:orientation val="minMax"/>
        </c:scaling>
        <c:axPos val="l"/>
        <c:majorGridlines/>
        <c:numFmt formatCode="#,##0;[Red]\-#,##0" sourceLinked="1"/>
        <c:tickLblPos val="nextTo"/>
        <c:crossAx val="112447488"/>
        <c:crosses val="autoZero"/>
        <c:crossBetween val="between"/>
        <c:dispUnits>
          <c:builtInUnit val="millions"/>
        </c:dispUnits>
      </c:valAx>
    </c:plotArea>
    <c:legend>
      <c:legendPos val="b"/>
      <c:layout>
        <c:manualLayout>
          <c:xMode val="edge"/>
          <c:yMode val="edge"/>
          <c:x val="0.1633570357276769"/>
          <c:y val="0.91335037352009063"/>
          <c:w val="0.70389803953077656"/>
          <c:h val="5.7697483980655932E-2"/>
        </c:manualLayout>
      </c:layout>
    </c:legend>
    <c:plotVisOnly val="1"/>
    <c:dispBlanksAs val="gap"/>
  </c:chart>
  <c:txPr>
    <a:bodyPr/>
    <a:lstStyle/>
    <a:p>
      <a:pPr>
        <a:defRPr sz="1500" baseline="0"/>
      </a:pPr>
      <a:endParaRPr lang="ja-JP"/>
    </a:p>
  </c:txPr>
  <c:externalData r:id="rId1"/>
  <c:userShapes r:id="rId2"/>
</c:chartSpace>
</file>

<file path=ppt/charts/chart17.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sz="4400"/>
            </a:pPr>
            <a:r>
              <a:rPr lang="ja-JP" altLang="en-US" sz="4400" dirty="0" smtClean="0"/>
              <a:t>生産</a:t>
            </a:r>
            <a:r>
              <a:rPr lang="ja-JP" altLang="en-US" sz="4400" dirty="0"/>
              <a:t>誘発額</a:t>
            </a:r>
            <a:r>
              <a:rPr lang="ja-JP" altLang="en-US" sz="4400" dirty="0" smtClean="0"/>
              <a:t>内訳比率</a:t>
            </a:r>
            <a:endParaRPr lang="ja-JP" altLang="en-US" sz="4400" dirty="0"/>
          </a:p>
        </c:rich>
      </c:tx>
      <c:layout>
        <c:manualLayout>
          <c:xMode val="edge"/>
          <c:yMode val="edge"/>
          <c:x val="0.20203642115257459"/>
          <c:y val="4.9509997960823955E-2"/>
        </c:manualLayout>
      </c:layout>
    </c:title>
    <c:plotArea>
      <c:layout>
        <c:manualLayout>
          <c:layoutTarget val="inner"/>
          <c:xMode val="edge"/>
          <c:yMode val="edge"/>
          <c:x val="0.18483474848247275"/>
          <c:y val="0.17010537742751927"/>
          <c:w val="0.61937488514115269"/>
          <c:h val="0.73246669007138443"/>
        </c:manualLayout>
      </c:layout>
      <c:doughnutChart>
        <c:varyColors val="1"/>
        <c:ser>
          <c:idx val="0"/>
          <c:order val="0"/>
          <c:dLbls>
            <c:dLbl>
              <c:idx val="0"/>
              <c:delete val="1"/>
            </c:dLbl>
            <c:txPr>
              <a:bodyPr/>
              <a:lstStyle/>
              <a:p>
                <a:pPr>
                  <a:defRPr sz="2400"/>
                </a:pPr>
                <a:endParaRPr lang="ja-JP"/>
              </a:p>
            </c:txPr>
            <c:showPercent val="1"/>
            <c:showLeaderLines val="1"/>
          </c:dLbls>
          <c:cat>
            <c:strRef>
              <c:f>Sheet2!$D$32:$D$33</c:f>
              <c:strCache>
                <c:ptCount val="2"/>
                <c:pt idx="0">
                  <c:v>愛知県</c:v>
                </c:pt>
                <c:pt idx="1">
                  <c:v>生産誘発額</c:v>
                </c:pt>
              </c:strCache>
            </c:strRef>
          </c:cat>
          <c:val>
            <c:numRef>
              <c:f>Sheet2!$E$32:$E$33</c:f>
              <c:numCache>
                <c:formatCode>General</c:formatCode>
                <c:ptCount val="2"/>
                <c:pt idx="0">
                  <c:v>79</c:v>
                </c:pt>
                <c:pt idx="1">
                  <c:v>9</c:v>
                </c:pt>
              </c:numCache>
            </c:numRef>
          </c:val>
        </c:ser>
        <c:dLbls>
          <c:showPercent val="1"/>
        </c:dLbls>
        <c:firstSliceAng val="0"/>
        <c:holeSize val="50"/>
      </c:doughnutChart>
    </c:plotArea>
    <c:legend>
      <c:legendPos val="r"/>
      <c:legendEntry>
        <c:idx val="0"/>
        <c:delete val="1"/>
      </c:legendEntry>
      <c:layout>
        <c:manualLayout>
          <c:xMode val="edge"/>
          <c:yMode val="edge"/>
          <c:x val="0.7184279376399626"/>
          <c:y val="0.16895429246584395"/>
          <c:w val="0.25527137521651777"/>
          <c:h val="0.15024380150419286"/>
        </c:manualLayout>
      </c:layout>
      <c:txPr>
        <a:bodyPr/>
        <a:lstStyle/>
        <a:p>
          <a:pPr>
            <a:defRPr sz="2400"/>
          </a:pPr>
          <a:endParaRPr lang="ja-JP"/>
        </a:p>
      </c:txPr>
    </c:legend>
    <c:plotVisOnly val="1"/>
  </c:chart>
  <c:externalData r:id="rId1"/>
  <c:userShapes r:id="rId2"/>
</c:chartSpace>
</file>

<file path=ppt/charts/chart18.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sz="3600"/>
            </a:pPr>
            <a:r>
              <a:rPr lang="ja-JP" altLang="en-US" sz="3600"/>
              <a:t>生産誘発額内訳</a:t>
            </a:r>
          </a:p>
        </c:rich>
      </c:tx>
      <c:layout>
        <c:manualLayout>
          <c:xMode val="edge"/>
          <c:yMode val="edge"/>
          <c:x val="0.29238127581783957"/>
          <c:y val="0"/>
        </c:manualLayout>
      </c:layout>
    </c:title>
    <c:plotArea>
      <c:layout>
        <c:manualLayout>
          <c:layoutTarget val="inner"/>
          <c:xMode val="edge"/>
          <c:yMode val="edge"/>
          <c:x val="0.21688789629435121"/>
          <c:y val="0.26738824885090345"/>
          <c:w val="0.57263763622223862"/>
          <c:h val="0.7324434881912345"/>
        </c:manualLayout>
      </c:layout>
      <c:pieChart>
        <c:varyColors val="1"/>
        <c:ser>
          <c:idx val="0"/>
          <c:order val="0"/>
          <c:dLbls>
            <c:dLbl>
              <c:idx val="0"/>
              <c:layout>
                <c:manualLayout>
                  <c:x val="-0.25471937882764722"/>
                  <c:y val="2.1288395957631202E-2"/>
                </c:manualLayout>
              </c:layout>
              <c:spPr/>
              <c:txPr>
                <a:bodyPr/>
                <a:lstStyle/>
                <a:p>
                  <a:pPr>
                    <a:defRPr sz="3600"/>
                  </a:pPr>
                  <a:endParaRPr lang="ja-JP"/>
                </a:p>
              </c:txPr>
              <c:showPercent val="1"/>
            </c:dLbl>
            <c:dLbl>
              <c:idx val="1"/>
              <c:layout>
                <c:manualLayout>
                  <c:x val="0.2277366579177604"/>
                  <c:y val="-0.14158515221226833"/>
                </c:manualLayout>
              </c:layout>
              <c:tx>
                <c:rich>
                  <a:bodyPr/>
                  <a:lstStyle/>
                  <a:p>
                    <a:r>
                      <a:rPr lang="en-US" altLang="en-US" sz="3200"/>
                      <a:t>40%</a:t>
                    </a:r>
                    <a:endParaRPr lang="en-US" altLang="ja-JP" sz="3200"/>
                  </a:p>
                </c:rich>
              </c:tx>
              <c:showPercent val="1"/>
            </c:dLbl>
            <c:dLbl>
              <c:idx val="2"/>
              <c:spPr/>
              <c:txPr>
                <a:bodyPr/>
                <a:lstStyle/>
                <a:p>
                  <a:pPr>
                    <a:defRPr sz="2000"/>
                  </a:pPr>
                  <a:endParaRPr lang="ja-JP"/>
                </a:p>
              </c:txPr>
            </c:dLbl>
            <c:showPercent val="1"/>
            <c:showLeaderLines val="1"/>
          </c:dLbls>
          <c:cat>
            <c:strRef>
              <c:f>Sheet2!$E$7:$E$11</c:f>
              <c:strCache>
                <c:ptCount val="5"/>
                <c:pt idx="0">
                  <c:v>自動車</c:v>
                </c:pt>
                <c:pt idx="1">
                  <c:v>その他</c:v>
                </c:pt>
                <c:pt idx="2">
                  <c:v>プラスチック製品</c:v>
                </c:pt>
                <c:pt idx="3">
                  <c:v>鉄鋼</c:v>
                </c:pt>
                <c:pt idx="4">
                  <c:v>一般機械</c:v>
                </c:pt>
              </c:strCache>
            </c:strRef>
          </c:cat>
          <c:val>
            <c:numRef>
              <c:f>Sheet2!$F$7:$F$11</c:f>
              <c:numCache>
                <c:formatCode>0.0_ </c:formatCode>
                <c:ptCount val="5"/>
                <c:pt idx="0" formatCode="General">
                  <c:v>46</c:v>
                </c:pt>
                <c:pt idx="1">
                  <c:v>39.546643367771047</c:v>
                </c:pt>
                <c:pt idx="2">
                  <c:v>7.1544088730584985</c:v>
                </c:pt>
                <c:pt idx="3">
                  <c:v>4.0562758298150685</c:v>
                </c:pt>
                <c:pt idx="4">
                  <c:v>3.268989844117502</c:v>
                </c:pt>
              </c:numCache>
            </c:numRef>
          </c:val>
        </c:ser>
        <c:dLbls>
          <c:showPercent val="1"/>
        </c:dLbls>
        <c:firstSliceAng val="0"/>
      </c:pieChart>
    </c:plotArea>
    <c:legend>
      <c:legendPos val="t"/>
      <c:layout>
        <c:manualLayout>
          <c:xMode val="edge"/>
          <c:yMode val="edge"/>
          <c:x val="0.2721821312783434"/>
          <c:y val="0.1156654428577705"/>
          <c:w val="0.44922218238377581"/>
          <c:h val="0.14950373731084146"/>
        </c:manualLayout>
      </c:layout>
      <c:txPr>
        <a:bodyPr/>
        <a:lstStyle/>
        <a:p>
          <a:pPr>
            <a:defRPr sz="1800"/>
          </a:pPr>
          <a:endParaRPr lang="ja-JP"/>
        </a:p>
      </c:txPr>
    </c:legend>
    <c:plotVisOnly val="1"/>
  </c:chart>
  <c:externalData r:id="rId1"/>
</c:chartSpace>
</file>

<file path=ppt/charts/chart19.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sz="2400"/>
            </a:pPr>
            <a:r>
              <a:rPr lang="ja-JP" altLang="en-US" sz="2400" dirty="0"/>
              <a:t>自動車産業の総生産額と生産誘発</a:t>
            </a:r>
            <a:r>
              <a:rPr lang="ja-JP" altLang="en-US" sz="2400" dirty="0" smtClean="0"/>
              <a:t>額内訳</a:t>
            </a:r>
            <a:endParaRPr lang="ja-JP" altLang="en-US" sz="2400" dirty="0"/>
          </a:p>
        </c:rich>
      </c:tx>
      <c:layout>
        <c:manualLayout>
          <c:xMode val="edge"/>
          <c:yMode val="edge"/>
          <c:x val="0.17757656655907175"/>
          <c:y val="6.8518528509555046E-2"/>
        </c:manualLayout>
      </c:layout>
    </c:title>
    <c:plotArea>
      <c:layout>
        <c:manualLayout>
          <c:layoutTarget val="inner"/>
          <c:xMode val="edge"/>
          <c:yMode val="edge"/>
          <c:x val="0.14851968503937052"/>
          <c:y val="0.11468559872638871"/>
          <c:w val="0.49744816272966008"/>
          <c:h val="0.78286923970569255"/>
        </c:manualLayout>
      </c:layout>
      <c:doughnutChart>
        <c:varyColors val="1"/>
        <c:ser>
          <c:idx val="0"/>
          <c:order val="0"/>
          <c:dLbls>
            <c:txPr>
              <a:bodyPr/>
              <a:lstStyle/>
              <a:p>
                <a:pPr>
                  <a:defRPr sz="3600"/>
                </a:pPr>
                <a:endParaRPr lang="ja-JP"/>
              </a:p>
            </c:txPr>
            <c:showPercent val="1"/>
            <c:showLeaderLines val="1"/>
          </c:dLbls>
          <c:cat>
            <c:strRef>
              <c:f>Sheet2!$D$42:$D$43</c:f>
              <c:strCache>
                <c:ptCount val="2"/>
                <c:pt idx="0">
                  <c:v>自動車産業生産誘発額</c:v>
                </c:pt>
                <c:pt idx="1">
                  <c:v>愛知</c:v>
                </c:pt>
              </c:strCache>
            </c:strRef>
          </c:cat>
          <c:val>
            <c:numRef>
              <c:f>Sheet2!$E$42:$E$43</c:f>
              <c:numCache>
                <c:formatCode>General</c:formatCode>
                <c:ptCount val="2"/>
                <c:pt idx="0" formatCode="#,##0;[Red]\-#,##0">
                  <c:v>4</c:v>
                </c:pt>
                <c:pt idx="1">
                  <c:v>11</c:v>
                </c:pt>
              </c:numCache>
            </c:numRef>
          </c:val>
        </c:ser>
        <c:dLbls>
          <c:showPercent val="1"/>
        </c:dLbls>
        <c:firstSliceAng val="0"/>
        <c:holeSize val="50"/>
      </c:doughnutChart>
    </c:plotArea>
    <c:legend>
      <c:legendPos val="r"/>
      <c:legendEntry>
        <c:idx val="1"/>
        <c:delete val="1"/>
      </c:legendEntry>
      <c:layout>
        <c:manualLayout>
          <c:xMode val="edge"/>
          <c:yMode val="edge"/>
          <c:x val="0.56138933980390149"/>
          <c:y val="0.15211098747608473"/>
          <c:w val="0.41594344261490457"/>
          <c:h val="9.9111125563010605E-2"/>
        </c:manualLayout>
      </c:layout>
      <c:txPr>
        <a:bodyPr/>
        <a:lstStyle/>
        <a:p>
          <a:pPr>
            <a:defRPr sz="2400"/>
          </a:pPr>
          <a:endParaRPr lang="ja-JP"/>
        </a:p>
      </c:txPr>
    </c:legend>
    <c:plotVisOnly val="1"/>
  </c:chart>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sz="1600" b="0"/>
            </a:pPr>
            <a:r>
              <a:rPr lang="en-US" altLang="ja-JP" sz="1600" b="0"/>
              <a:t>2010</a:t>
            </a:r>
            <a:r>
              <a:rPr lang="ja-JP" altLang="en-US" sz="1600" b="0"/>
              <a:t>年　財輸入</a:t>
            </a:r>
          </a:p>
        </c:rich>
      </c:tx>
      <c:layout>
        <c:manualLayout>
          <c:xMode val="edge"/>
          <c:yMode val="edge"/>
          <c:x val="0.46827034508907867"/>
          <c:y val="2.5689791119747202E-2"/>
        </c:manualLayout>
      </c:layout>
    </c:title>
    <c:plotArea>
      <c:layout>
        <c:manualLayout>
          <c:layoutTarget val="inner"/>
          <c:xMode val="edge"/>
          <c:yMode val="edge"/>
          <c:x val="0.63291107308158789"/>
          <c:y val="0.17149412229716152"/>
          <c:w val="0.22111725098842241"/>
          <c:h val="0.70212869250291166"/>
        </c:manualLayout>
      </c:layout>
      <c:pieChart>
        <c:varyColors val="1"/>
        <c:ser>
          <c:idx val="0"/>
          <c:order val="0"/>
          <c:dLbls>
            <c:txPr>
              <a:bodyPr/>
              <a:lstStyle/>
              <a:p>
                <a:pPr>
                  <a:defRPr sz="1600" baseline="0"/>
                </a:pPr>
                <a:endParaRPr lang="ja-JP"/>
              </a:p>
            </c:txPr>
            <c:showPercent val="1"/>
            <c:showLeaderLines val="1"/>
          </c:dLbls>
          <c:cat>
            <c:strRef>
              <c:f>世界!$O$11:$O$16</c:f>
              <c:strCache>
                <c:ptCount val="6"/>
                <c:pt idx="0">
                  <c:v>資本財</c:v>
                </c:pt>
                <c:pt idx="1">
                  <c:v>耐久消費財</c:v>
                </c:pt>
                <c:pt idx="2">
                  <c:v>工業用原料</c:v>
                </c:pt>
                <c:pt idx="3">
                  <c:v>非耐久消費財</c:v>
                </c:pt>
                <c:pt idx="4">
                  <c:v>食料及びその他の直接消費財</c:v>
                </c:pt>
                <c:pt idx="5">
                  <c:v>その他</c:v>
                </c:pt>
              </c:strCache>
            </c:strRef>
          </c:cat>
          <c:val>
            <c:numRef>
              <c:f>世界!$P$11:$P$16</c:f>
              <c:numCache>
                <c:formatCode>#,##0;[Red]\-#,##0</c:formatCode>
                <c:ptCount val="6"/>
                <c:pt idx="0">
                  <c:v>162942707</c:v>
                </c:pt>
                <c:pt idx="1">
                  <c:v>45564106</c:v>
                </c:pt>
                <c:pt idx="2">
                  <c:v>361877784</c:v>
                </c:pt>
                <c:pt idx="3">
                  <c:v>44651450</c:v>
                </c:pt>
                <c:pt idx="4">
                  <c:v>58761029</c:v>
                </c:pt>
                <c:pt idx="5">
                  <c:v>17578515</c:v>
                </c:pt>
              </c:numCache>
            </c:numRef>
          </c:val>
        </c:ser>
        <c:dLbls>
          <c:showPercent val="1"/>
        </c:dLbls>
        <c:firstSliceAng val="0"/>
      </c:pieChart>
    </c:plotArea>
    <c:legend>
      <c:legendPos val="b"/>
      <c:layout>
        <c:manualLayout>
          <c:xMode val="edge"/>
          <c:yMode val="edge"/>
          <c:x val="0.10916243760886916"/>
          <c:y val="0.9080305477913031"/>
          <c:w val="0.7784389909785786"/>
          <c:h val="8.1693535760796243E-2"/>
        </c:manualLayout>
      </c:layout>
      <c:spPr>
        <a:ln>
          <a:solidFill>
            <a:sysClr val="windowText" lastClr="000000"/>
          </a:solidFill>
        </a:ln>
      </c:spPr>
    </c:legend>
    <c:plotVisOnly val="1"/>
  </c:chart>
  <c:externalData r:id="rId1"/>
</c:chartSpace>
</file>

<file path=ppt/charts/chart20.xml><?xml version="1.0" encoding="utf-8"?>
<c:chartSpace xmlns:c="http://schemas.openxmlformats.org/drawingml/2006/chart" xmlns:a="http://schemas.openxmlformats.org/drawingml/2006/main" xmlns:r="http://schemas.openxmlformats.org/officeDocument/2006/relationships">
  <c:date1904 val="1"/>
  <c:lang val="ja-JP"/>
  <c:chart>
    <c:plotArea>
      <c:layout>
        <c:manualLayout>
          <c:layoutTarget val="inner"/>
          <c:xMode val="edge"/>
          <c:yMode val="edge"/>
          <c:x val="0.18284951881014874"/>
          <c:y val="0.17191676040494941"/>
          <c:w val="0.66719356955380715"/>
          <c:h val="0.66962692163479764"/>
        </c:manualLayout>
      </c:layout>
      <c:barChart>
        <c:barDir val="col"/>
        <c:grouping val="stacked"/>
        <c:ser>
          <c:idx val="0"/>
          <c:order val="0"/>
          <c:tx>
            <c:strRef>
              <c:f>Sheet1!$B$2</c:f>
              <c:strCache>
                <c:ptCount val="1"/>
                <c:pt idx="0">
                  <c:v>輸出</c:v>
                </c:pt>
              </c:strCache>
            </c:strRef>
          </c:tx>
          <c:cat>
            <c:strRef>
              <c:f>Sheet1!$A$3:$A$5</c:f>
              <c:strCache>
                <c:ptCount val="3"/>
                <c:pt idx="0">
                  <c:v>平成２０年</c:v>
                </c:pt>
                <c:pt idx="1">
                  <c:v>平成２１年</c:v>
                </c:pt>
                <c:pt idx="2">
                  <c:v>平成２２年</c:v>
                </c:pt>
              </c:strCache>
            </c:strRef>
          </c:cat>
          <c:val>
            <c:numRef>
              <c:f>Sheet1!$B$3:$B$5</c:f>
              <c:numCache>
                <c:formatCode>General</c:formatCode>
                <c:ptCount val="3"/>
                <c:pt idx="0" formatCode="#,##0">
                  <c:v>11083130</c:v>
                </c:pt>
                <c:pt idx="1">
                  <c:v>6766541</c:v>
                </c:pt>
                <c:pt idx="2">
                  <c:v>8940307</c:v>
                </c:pt>
              </c:numCache>
            </c:numRef>
          </c:val>
        </c:ser>
        <c:ser>
          <c:idx val="1"/>
          <c:order val="1"/>
          <c:tx>
            <c:strRef>
              <c:f>Sheet1!$C$2</c:f>
              <c:strCache>
                <c:ptCount val="1"/>
                <c:pt idx="0">
                  <c:v>輸入</c:v>
                </c:pt>
              </c:strCache>
            </c:strRef>
          </c:tx>
          <c:cat>
            <c:strRef>
              <c:f>Sheet1!$A$3:$A$5</c:f>
              <c:strCache>
                <c:ptCount val="3"/>
                <c:pt idx="0">
                  <c:v>平成２０年</c:v>
                </c:pt>
                <c:pt idx="1">
                  <c:v>平成２１年</c:v>
                </c:pt>
                <c:pt idx="2">
                  <c:v>平成２２年</c:v>
                </c:pt>
              </c:strCache>
            </c:strRef>
          </c:cat>
          <c:val>
            <c:numRef>
              <c:f>Sheet1!$C$3:$C$5</c:f>
              <c:numCache>
                <c:formatCode>General</c:formatCode>
                <c:ptCount val="3"/>
                <c:pt idx="0">
                  <c:v>5277042</c:v>
                </c:pt>
                <c:pt idx="1">
                  <c:v>3210935</c:v>
                </c:pt>
                <c:pt idx="2">
                  <c:v>3765609</c:v>
                </c:pt>
              </c:numCache>
            </c:numRef>
          </c:val>
        </c:ser>
        <c:overlap val="100"/>
        <c:axId val="112536960"/>
        <c:axId val="112538752"/>
      </c:barChart>
      <c:catAx>
        <c:axId val="112536960"/>
        <c:scaling>
          <c:orientation val="minMax"/>
        </c:scaling>
        <c:axPos val="b"/>
        <c:tickLblPos val="nextTo"/>
        <c:crossAx val="112538752"/>
        <c:crosses val="autoZero"/>
        <c:auto val="1"/>
        <c:lblAlgn val="ctr"/>
        <c:lblOffset val="100"/>
      </c:catAx>
      <c:valAx>
        <c:axId val="112538752"/>
        <c:scaling>
          <c:orientation val="minMax"/>
          <c:max val="20000000"/>
          <c:min val="0"/>
        </c:scaling>
        <c:axPos val="l"/>
        <c:majorGridlines/>
        <c:numFmt formatCode="#,##0" sourceLinked="1"/>
        <c:tickLblPos val="nextTo"/>
        <c:crossAx val="112536960"/>
        <c:crosses val="autoZero"/>
        <c:crossBetween val="between"/>
        <c:majorUnit val="5000000"/>
      </c:valAx>
    </c:plotArea>
    <c:legend>
      <c:legendPos val="r"/>
      <c:layout/>
    </c:legend>
    <c:plotVisOnly val="1"/>
  </c:chart>
  <c:spPr>
    <a:ln>
      <a:solidFill>
        <a:prstClr val="black">
          <a:alpha val="41000"/>
        </a:prstClr>
      </a:solidFill>
    </a:ln>
  </c:sp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sz="1600" b="0"/>
            </a:pPr>
            <a:r>
              <a:rPr lang="en-US" altLang="ja-JP" sz="1600" b="0" dirty="0"/>
              <a:t>2001</a:t>
            </a:r>
            <a:r>
              <a:rPr lang="ja-JP" altLang="en-US" sz="1600" b="0" dirty="0"/>
              <a:t>年　財輸入</a:t>
            </a:r>
            <a:endParaRPr lang="en-US" altLang="ja-JP" sz="1600" b="0" dirty="0"/>
          </a:p>
        </c:rich>
      </c:tx>
      <c:layout>
        <c:manualLayout>
          <c:xMode val="edge"/>
          <c:yMode val="edge"/>
          <c:x val="0.11634110018759658"/>
          <c:y val="0.10314073505308421"/>
        </c:manualLayout>
      </c:layout>
    </c:title>
    <c:plotArea>
      <c:layout>
        <c:manualLayout>
          <c:layoutTarget val="inner"/>
          <c:xMode val="edge"/>
          <c:yMode val="edge"/>
          <c:x val="0.31053499477175839"/>
          <c:y val="0.21691781226466644"/>
          <c:w val="0.39533825092463387"/>
          <c:h val="0.67774389793718937"/>
        </c:manualLayout>
      </c:layout>
      <c:pieChart>
        <c:varyColors val="1"/>
        <c:ser>
          <c:idx val="0"/>
          <c:order val="0"/>
          <c:dLbls>
            <c:txPr>
              <a:bodyPr/>
              <a:lstStyle/>
              <a:p>
                <a:pPr>
                  <a:defRPr sz="1600"/>
                </a:pPr>
                <a:endParaRPr lang="ja-JP"/>
              </a:p>
            </c:txPr>
            <c:showPercent val="1"/>
            <c:showLeaderLines val="1"/>
          </c:dLbls>
          <c:cat>
            <c:strRef>
              <c:f>Sheet1!$D$3:$D$11</c:f>
              <c:strCache>
                <c:ptCount val="9"/>
                <c:pt idx="0">
                  <c:v>原料別製品</c:v>
                </c:pt>
                <c:pt idx="1">
                  <c:v>輸送用機器</c:v>
                </c:pt>
                <c:pt idx="2">
                  <c:v>鉱物性燃料</c:v>
                </c:pt>
                <c:pt idx="3">
                  <c:v>電気機器</c:v>
                </c:pt>
                <c:pt idx="4">
                  <c:v>化学製品</c:v>
                </c:pt>
                <c:pt idx="5">
                  <c:v>一般機械</c:v>
                </c:pt>
                <c:pt idx="6">
                  <c:v>食料品</c:v>
                </c:pt>
                <c:pt idx="7">
                  <c:v>原料品</c:v>
                </c:pt>
                <c:pt idx="8">
                  <c:v>その他</c:v>
                </c:pt>
              </c:strCache>
            </c:strRef>
          </c:cat>
          <c:val>
            <c:numRef>
              <c:f>Sheet1!$F$3:$F$11</c:f>
              <c:numCache>
                <c:formatCode>0.0%</c:formatCode>
                <c:ptCount val="9"/>
                <c:pt idx="0">
                  <c:v>0.1653326541896204</c:v>
                </c:pt>
                <c:pt idx="1">
                  <c:v>0.14259687577246438</c:v>
                </c:pt>
                <c:pt idx="2">
                  <c:v>0.14075614107657086</c:v>
                </c:pt>
                <c:pt idx="3">
                  <c:v>9.3760672307887927E-2</c:v>
                </c:pt>
                <c:pt idx="4">
                  <c:v>8.5135158754004528E-2</c:v>
                </c:pt>
                <c:pt idx="5">
                  <c:v>7.490361458150413E-2</c:v>
                </c:pt>
                <c:pt idx="6">
                  <c:v>7.2024189501070729E-2</c:v>
                </c:pt>
                <c:pt idx="7">
                  <c:v>5.845879320490082E-2</c:v>
                </c:pt>
                <c:pt idx="8">
                  <c:v>0.16700000000000001</c:v>
                </c:pt>
              </c:numCache>
            </c:numRef>
          </c:val>
        </c:ser>
        <c:dLbls>
          <c:showPercent val="1"/>
        </c:dLbls>
        <c:firstSliceAng val="0"/>
      </c:pieChart>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sz="1600" b="0"/>
            </a:pPr>
            <a:r>
              <a:rPr lang="en-US" altLang="ja-JP" sz="1600" b="0"/>
              <a:t>2010</a:t>
            </a:r>
            <a:r>
              <a:rPr lang="ja-JP" altLang="en-US" sz="1600" b="0"/>
              <a:t>年　財輸入</a:t>
            </a:r>
          </a:p>
        </c:rich>
      </c:tx>
      <c:layout>
        <c:manualLayout>
          <c:xMode val="edge"/>
          <c:yMode val="edge"/>
          <c:x val="0.49295703864630425"/>
          <c:y val="7.8703703703703734E-2"/>
        </c:manualLayout>
      </c:layout>
    </c:title>
    <c:plotArea>
      <c:layout>
        <c:manualLayout>
          <c:layoutTarget val="inner"/>
          <c:xMode val="edge"/>
          <c:yMode val="edge"/>
          <c:x val="0.64041712831664321"/>
          <c:y val="0.18209900845727708"/>
          <c:w val="0.23408056894570167"/>
          <c:h val="0.66049358413531645"/>
        </c:manualLayout>
      </c:layout>
      <c:pieChart>
        <c:varyColors val="1"/>
        <c:ser>
          <c:idx val="0"/>
          <c:order val="0"/>
          <c:dLbls>
            <c:txPr>
              <a:bodyPr/>
              <a:lstStyle/>
              <a:p>
                <a:pPr>
                  <a:defRPr sz="1600"/>
                </a:pPr>
                <a:endParaRPr lang="ja-JP"/>
              </a:p>
            </c:txPr>
            <c:showPercent val="1"/>
            <c:showLeaderLines val="1"/>
          </c:dLbls>
          <c:cat>
            <c:strRef>
              <c:f>Sheet1!$A$3:$A$11</c:f>
              <c:strCache>
                <c:ptCount val="9"/>
                <c:pt idx="0">
                  <c:v>原料別製品</c:v>
                </c:pt>
                <c:pt idx="1">
                  <c:v>輸送用機器</c:v>
                </c:pt>
                <c:pt idx="2">
                  <c:v>鉱物性燃料</c:v>
                </c:pt>
                <c:pt idx="3">
                  <c:v>電気機器</c:v>
                </c:pt>
                <c:pt idx="4">
                  <c:v>化学製品</c:v>
                </c:pt>
                <c:pt idx="5">
                  <c:v>一般機械</c:v>
                </c:pt>
                <c:pt idx="6">
                  <c:v>食料品</c:v>
                </c:pt>
                <c:pt idx="7">
                  <c:v>原料品　</c:v>
                </c:pt>
                <c:pt idx="8">
                  <c:v>その他</c:v>
                </c:pt>
              </c:strCache>
            </c:strRef>
          </c:cat>
          <c:val>
            <c:numRef>
              <c:f>Sheet1!$B$3:$B$11</c:f>
              <c:numCache>
                <c:formatCode>0.0%</c:formatCode>
                <c:ptCount val="9"/>
                <c:pt idx="0">
                  <c:v>0.18693731738878291</c:v>
                </c:pt>
                <c:pt idx="1">
                  <c:v>4.1375290499527172E-2</c:v>
                </c:pt>
                <c:pt idx="2">
                  <c:v>0.22995048719303246</c:v>
                </c:pt>
                <c:pt idx="3">
                  <c:v>0.11925696233915042</c:v>
                </c:pt>
                <c:pt idx="4">
                  <c:v>7.9189535199983799E-2</c:v>
                </c:pt>
                <c:pt idx="5">
                  <c:v>8.0748351595505238E-2</c:v>
                </c:pt>
                <c:pt idx="6">
                  <c:v>5.7409902828389002E-2</c:v>
                </c:pt>
                <c:pt idx="7">
                  <c:v>6.4345983078627003E-2</c:v>
                </c:pt>
                <c:pt idx="8">
                  <c:v>0.14078616987700354</c:v>
                </c:pt>
              </c:numCache>
            </c:numRef>
          </c:val>
        </c:ser>
        <c:dLbls>
          <c:showPercent val="1"/>
        </c:dLbls>
        <c:firstSliceAng val="0"/>
      </c:pieChart>
    </c:plotArea>
    <c:legend>
      <c:legendPos val="b"/>
      <c:layout/>
      <c:spPr>
        <a:ln>
          <a:solidFill>
            <a:schemeClr val="tx1"/>
          </a:solidFill>
        </a:ln>
      </c:sp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sz="1600" b="0"/>
            </a:pPr>
            <a:r>
              <a:rPr lang="en-US" altLang="ja-JP" sz="1600" b="0"/>
              <a:t>2010</a:t>
            </a:r>
            <a:r>
              <a:rPr lang="ja-JP" altLang="en-US" sz="1600" b="0"/>
              <a:t>年　財輸出</a:t>
            </a:r>
          </a:p>
        </c:rich>
      </c:tx>
      <c:layout>
        <c:manualLayout>
          <c:xMode val="edge"/>
          <c:yMode val="edge"/>
          <c:x val="0.46887845794911825"/>
          <c:y val="0"/>
        </c:manualLayout>
      </c:layout>
      <c:spPr>
        <a:noFill/>
        <a:ln w="25400">
          <a:noFill/>
        </a:ln>
      </c:spPr>
    </c:title>
    <c:plotArea>
      <c:layout>
        <c:manualLayout>
          <c:layoutTarget val="inner"/>
          <c:xMode val="edge"/>
          <c:yMode val="edge"/>
          <c:x val="0.61737391497563077"/>
          <c:y val="0.1771674675036107"/>
          <c:w val="0.20983730421300292"/>
          <c:h val="0.67747472503055262"/>
        </c:manualLayout>
      </c:layout>
      <c:pieChart>
        <c:varyColors val="1"/>
        <c:ser>
          <c:idx val="0"/>
          <c:order val="0"/>
          <c:dLbls>
            <c:spPr>
              <a:noFill/>
              <a:ln w="25400">
                <a:noFill/>
              </a:ln>
            </c:spPr>
            <c:txPr>
              <a:bodyPr/>
              <a:lstStyle/>
              <a:p>
                <a:pPr>
                  <a:defRPr sz="1600">
                    <a:latin typeface="ＭＳ ゴシック" pitchFamily="49" charset="-128"/>
                    <a:ea typeface="ＭＳ ゴシック" pitchFamily="49" charset="-128"/>
                  </a:defRPr>
                </a:pPr>
                <a:endParaRPr lang="ja-JP"/>
              </a:p>
            </c:txPr>
            <c:showPercent val="1"/>
            <c:showLeaderLines val="1"/>
          </c:dLbls>
          <c:cat>
            <c:strRef>
              <c:f>世界!$I$11:$I$16</c:f>
              <c:strCache>
                <c:ptCount val="6"/>
                <c:pt idx="0">
                  <c:v>資本財</c:v>
                </c:pt>
                <c:pt idx="1">
                  <c:v>耐久消費財</c:v>
                </c:pt>
                <c:pt idx="2">
                  <c:v>工業用原料</c:v>
                </c:pt>
                <c:pt idx="3">
                  <c:v>非耐久消費財</c:v>
                </c:pt>
                <c:pt idx="4">
                  <c:v>食料及びその他の直接消費財</c:v>
                </c:pt>
                <c:pt idx="5">
                  <c:v>その他</c:v>
                </c:pt>
              </c:strCache>
            </c:strRef>
          </c:cat>
          <c:val>
            <c:numRef>
              <c:f>世界!$J$11:$J$16</c:f>
              <c:numCache>
                <c:formatCode>#,##0;[Red]\-#,##0</c:formatCode>
                <c:ptCount val="6"/>
                <c:pt idx="0">
                  <c:v>404174326</c:v>
                </c:pt>
                <c:pt idx="1">
                  <c:v>114415837</c:v>
                </c:pt>
                <c:pt idx="2">
                  <c:v>191743123</c:v>
                </c:pt>
                <c:pt idx="3">
                  <c:v>5106872</c:v>
                </c:pt>
                <c:pt idx="4">
                  <c:v>4370704</c:v>
                </c:pt>
                <c:pt idx="5">
                  <c:v>47214150</c:v>
                </c:pt>
              </c:numCache>
            </c:numRef>
          </c:val>
        </c:ser>
        <c:dLbls>
          <c:showPercent val="1"/>
        </c:dLbls>
        <c:firstSliceAng val="0"/>
      </c:pieChart>
      <c:spPr>
        <a:noFill/>
        <a:ln w="25400">
          <a:noFill/>
        </a:ln>
      </c:spPr>
    </c:plotArea>
    <c:legend>
      <c:legendPos val="b"/>
      <c:layout/>
      <c:spPr>
        <a:ln>
          <a:solidFill>
            <a:schemeClr val="tx1"/>
          </a:solidFill>
        </a:ln>
      </c:spPr>
    </c:legend>
    <c:plotVisOnly val="1"/>
    <c:dispBlanksAs val="zero"/>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sz="1600" b="0"/>
            </a:pPr>
            <a:r>
              <a:rPr lang="en-US" altLang="ja-JP" sz="1600" b="0"/>
              <a:t>2001</a:t>
            </a:r>
            <a:r>
              <a:rPr lang="ja-JP" altLang="en-US" sz="1600" b="0"/>
              <a:t>年　財輸出</a:t>
            </a:r>
          </a:p>
        </c:rich>
      </c:tx>
      <c:layout>
        <c:manualLayout>
          <c:xMode val="edge"/>
          <c:yMode val="edge"/>
          <c:x val="5.2105334106874693E-2"/>
          <c:y val="2.7847782994872016E-2"/>
        </c:manualLayout>
      </c:layout>
      <c:spPr>
        <a:noFill/>
        <a:ln w="25400">
          <a:noFill/>
        </a:ln>
      </c:spPr>
    </c:title>
    <c:plotArea>
      <c:layout>
        <c:manualLayout>
          <c:layoutTarget val="inner"/>
          <c:xMode val="edge"/>
          <c:yMode val="edge"/>
          <c:x val="0.27087859411298387"/>
          <c:y val="0.22288565159426726"/>
          <c:w val="0.47371356245835317"/>
          <c:h val="0.67504166203755589"/>
        </c:manualLayout>
      </c:layout>
      <c:pieChart>
        <c:varyColors val="1"/>
        <c:ser>
          <c:idx val="0"/>
          <c:order val="0"/>
          <c:dLbls>
            <c:numFmt formatCode="0%" sourceLinked="0"/>
            <c:spPr>
              <a:noFill/>
              <a:ln w="25400">
                <a:noFill/>
              </a:ln>
            </c:spPr>
            <c:txPr>
              <a:bodyPr/>
              <a:lstStyle/>
              <a:p>
                <a:pPr>
                  <a:defRPr sz="1600">
                    <a:latin typeface="ＭＳ ゴシック" pitchFamily="49" charset="-128"/>
                    <a:ea typeface="ＭＳ ゴシック" pitchFamily="49" charset="-128"/>
                  </a:defRPr>
                </a:pPr>
                <a:endParaRPr lang="ja-JP"/>
              </a:p>
            </c:txPr>
            <c:showPercent val="1"/>
            <c:showLeaderLines val="1"/>
          </c:dLbls>
          <c:cat>
            <c:strRef>
              <c:f>世界!$F$11:$F$16</c:f>
              <c:strCache>
                <c:ptCount val="6"/>
                <c:pt idx="0">
                  <c:v>資本財</c:v>
                </c:pt>
                <c:pt idx="1">
                  <c:v>耐久消費財</c:v>
                </c:pt>
                <c:pt idx="2">
                  <c:v>工業用原料</c:v>
                </c:pt>
                <c:pt idx="3">
                  <c:v>非耐久消費財</c:v>
                </c:pt>
                <c:pt idx="4">
                  <c:v>食料及びその他の直接消費財</c:v>
                </c:pt>
                <c:pt idx="5">
                  <c:v>その他</c:v>
                </c:pt>
              </c:strCache>
            </c:strRef>
          </c:cat>
          <c:val>
            <c:numRef>
              <c:f>世界!$G$11:$G$16</c:f>
              <c:numCache>
                <c:formatCode>#,##0</c:formatCode>
                <c:ptCount val="6"/>
                <c:pt idx="0">
                  <c:v>233085035</c:v>
                </c:pt>
                <c:pt idx="1">
                  <c:v>74900518</c:v>
                </c:pt>
                <c:pt idx="2">
                  <c:v>73887882</c:v>
                </c:pt>
                <c:pt idx="3">
                  <c:v>3139341</c:v>
                </c:pt>
                <c:pt idx="4">
                  <c:v>2785374</c:v>
                </c:pt>
                <c:pt idx="5">
                  <c:v>17356898</c:v>
                </c:pt>
              </c:numCache>
            </c:numRef>
          </c:val>
        </c:ser>
        <c:dLbls>
          <c:showPercent val="1"/>
        </c:dLbls>
        <c:firstSliceAng val="0"/>
      </c:pieChart>
      <c:spPr>
        <a:noFill/>
        <a:ln w="25400">
          <a:noFill/>
        </a:ln>
      </c:spPr>
    </c:plotArea>
    <c:plotVisOnly val="1"/>
    <c:dispBlanksAs val="zero"/>
  </c:chart>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sz="1600" b="0"/>
            </a:pPr>
            <a:r>
              <a:rPr lang="en-US" altLang="ja-JP" sz="1600" b="0"/>
              <a:t>2001</a:t>
            </a:r>
            <a:r>
              <a:rPr lang="ja-JP" altLang="en-US" sz="1600" b="0"/>
              <a:t>年　財輸出</a:t>
            </a:r>
          </a:p>
        </c:rich>
      </c:tx>
      <c:layout>
        <c:manualLayout>
          <c:xMode val="edge"/>
          <c:yMode val="edge"/>
          <c:x val="3.6686239066530152E-2"/>
          <c:y val="1.5641536905256141E-3"/>
        </c:manualLayout>
      </c:layout>
    </c:title>
    <c:plotArea>
      <c:layout>
        <c:manualLayout>
          <c:layoutTarget val="inner"/>
          <c:xMode val="edge"/>
          <c:yMode val="edge"/>
          <c:x val="0.16096572352821659"/>
          <c:y val="0.23424370976324271"/>
          <c:w val="0.21505893739534504"/>
          <c:h val="0.62819847502324477"/>
        </c:manualLayout>
      </c:layout>
      <c:pieChart>
        <c:varyColors val="1"/>
        <c:ser>
          <c:idx val="0"/>
          <c:order val="0"/>
          <c:dLbls>
            <c:txPr>
              <a:bodyPr/>
              <a:lstStyle/>
              <a:p>
                <a:pPr>
                  <a:defRPr sz="1600"/>
                </a:pPr>
                <a:endParaRPr lang="ja-JP"/>
              </a:p>
            </c:txPr>
            <c:showPercent val="1"/>
            <c:showLeaderLines val="1"/>
          </c:dLbls>
          <c:cat>
            <c:strRef>
              <c:f>Sheet1!$K$3:$K$11</c:f>
              <c:strCache>
                <c:ptCount val="9"/>
                <c:pt idx="0">
                  <c:v>輸送用機器</c:v>
                </c:pt>
                <c:pt idx="1">
                  <c:v>一般機械</c:v>
                </c:pt>
                <c:pt idx="2">
                  <c:v>電気機器</c:v>
                </c:pt>
                <c:pt idx="3">
                  <c:v>原料別製品</c:v>
                </c:pt>
                <c:pt idx="4">
                  <c:v>鉱物性燃料</c:v>
                </c:pt>
                <c:pt idx="5">
                  <c:v>化学製品</c:v>
                </c:pt>
                <c:pt idx="6">
                  <c:v>原料品</c:v>
                </c:pt>
                <c:pt idx="7">
                  <c:v>食料品</c:v>
                </c:pt>
                <c:pt idx="8">
                  <c:v>その他</c:v>
                </c:pt>
              </c:strCache>
            </c:strRef>
          </c:cat>
          <c:val>
            <c:numRef>
              <c:f>Sheet1!$M$3:$M$11</c:f>
              <c:numCache>
                <c:formatCode>0.0%</c:formatCode>
                <c:ptCount val="9"/>
                <c:pt idx="0">
                  <c:v>0.51759335424080954</c:v>
                </c:pt>
                <c:pt idx="1">
                  <c:v>0.21490677667749419</c:v>
                </c:pt>
                <c:pt idx="2">
                  <c:v>0.12018702168062929</c:v>
                </c:pt>
                <c:pt idx="3">
                  <c:v>7.5952267354267911E-2</c:v>
                </c:pt>
                <c:pt idx="4">
                  <c:v>7.1639388577470159E-4</c:v>
                </c:pt>
                <c:pt idx="5">
                  <c:v>2.2822884452343352E-2</c:v>
                </c:pt>
                <c:pt idx="6">
                  <c:v>3.1803377569390588E-3</c:v>
                </c:pt>
                <c:pt idx="7">
                  <c:v>2.8616675340585782E-3</c:v>
                </c:pt>
                <c:pt idx="8">
                  <c:v>4.1000000000000002E-2</c:v>
                </c:pt>
              </c:numCache>
            </c:numRef>
          </c:val>
        </c:ser>
        <c:dLbls>
          <c:showPercent val="1"/>
        </c:dLbls>
        <c:firstSliceAng val="0"/>
      </c:pieChart>
    </c:plotArea>
    <c:legend>
      <c:legendPos val="b"/>
      <c:layout/>
      <c:spPr>
        <a:ln>
          <a:solidFill>
            <a:sysClr val="windowText" lastClr="000000"/>
          </a:solidFill>
        </a:ln>
      </c:spPr>
    </c:legend>
    <c:plotVisOnly val="1"/>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sz="1600" b="0"/>
            </a:pPr>
            <a:r>
              <a:rPr lang="en-US" altLang="ja-JP" sz="1600" b="0"/>
              <a:t>2010</a:t>
            </a:r>
            <a:r>
              <a:rPr lang="ja-JP" altLang="en-US" sz="1600" b="0"/>
              <a:t>年　財輸出</a:t>
            </a:r>
          </a:p>
        </c:rich>
      </c:tx>
      <c:layout>
        <c:manualLayout>
          <c:xMode val="edge"/>
          <c:yMode val="edge"/>
          <c:x val="1.8862873260995797E-2"/>
          <c:y val="5.3890617091928376E-2"/>
        </c:manualLayout>
      </c:layout>
    </c:title>
    <c:plotArea>
      <c:layout>
        <c:manualLayout>
          <c:layoutTarget val="inner"/>
          <c:xMode val="edge"/>
          <c:yMode val="edge"/>
          <c:x val="0.28684209984898895"/>
          <c:y val="0.2532604401980027"/>
          <c:w val="0.45244458434659535"/>
          <c:h val="0.67866687651989821"/>
        </c:manualLayout>
      </c:layout>
      <c:pieChart>
        <c:varyColors val="1"/>
        <c:ser>
          <c:idx val="0"/>
          <c:order val="0"/>
          <c:dLbls>
            <c:txPr>
              <a:bodyPr/>
              <a:lstStyle/>
              <a:p>
                <a:pPr>
                  <a:defRPr sz="1600"/>
                </a:pPr>
                <a:endParaRPr lang="ja-JP"/>
              </a:p>
            </c:txPr>
            <c:showPercent val="1"/>
            <c:showLeaderLines val="1"/>
          </c:dLbls>
          <c:cat>
            <c:strRef>
              <c:f>Sheet1!$H$3:$H$11</c:f>
              <c:strCache>
                <c:ptCount val="9"/>
                <c:pt idx="0">
                  <c:v>輸送用機器</c:v>
                </c:pt>
                <c:pt idx="1">
                  <c:v>一般機械</c:v>
                </c:pt>
                <c:pt idx="2">
                  <c:v>電気機器</c:v>
                </c:pt>
                <c:pt idx="3">
                  <c:v>原料別製品</c:v>
                </c:pt>
                <c:pt idx="4">
                  <c:v>鉱物性燃料</c:v>
                </c:pt>
                <c:pt idx="5">
                  <c:v>化学製品</c:v>
                </c:pt>
                <c:pt idx="6">
                  <c:v>原料品</c:v>
                </c:pt>
                <c:pt idx="7">
                  <c:v>食料品</c:v>
                </c:pt>
                <c:pt idx="8">
                  <c:v>その他</c:v>
                </c:pt>
              </c:strCache>
            </c:strRef>
          </c:cat>
          <c:val>
            <c:numRef>
              <c:f>Sheet1!$I$3:$I$11</c:f>
              <c:numCache>
                <c:formatCode>0.0%</c:formatCode>
                <c:ptCount val="9"/>
                <c:pt idx="0">
                  <c:v>0.43898575078269986</c:v>
                </c:pt>
                <c:pt idx="1">
                  <c:v>0.24110608959022881</c:v>
                </c:pt>
                <c:pt idx="2">
                  <c:v>0.12548359710539544</c:v>
                </c:pt>
                <c:pt idx="3">
                  <c:v>0.10578595659459421</c:v>
                </c:pt>
                <c:pt idx="4">
                  <c:v>4.6343957689119877E-2</c:v>
                </c:pt>
                <c:pt idx="5">
                  <c:v>2.5208854850220152E-3</c:v>
                </c:pt>
                <c:pt idx="6">
                  <c:v>5.3589408270519065E-3</c:v>
                </c:pt>
                <c:pt idx="7">
                  <c:v>2.2169385515144898E-3</c:v>
                </c:pt>
                <c:pt idx="8">
                  <c:v>3.2197883374375805E-2</c:v>
                </c:pt>
              </c:numCache>
            </c:numRef>
          </c:val>
        </c:ser>
        <c:dLbls>
          <c:showPercent val="1"/>
        </c:dLbls>
        <c:firstSliceAng val="0"/>
      </c:pieChart>
    </c:plotArea>
    <c:plotVisOnly val="1"/>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ja-JP"/>
  <c:chart>
    <c:title>
      <c:tx>
        <c:rich>
          <a:bodyPr/>
          <a:lstStyle/>
          <a:p>
            <a:pPr>
              <a:defRPr sz="2400" b="0"/>
            </a:pPr>
            <a:r>
              <a:rPr lang="ja-JP" altLang="en-US" sz="2400" b="0" dirty="0" smtClean="0"/>
              <a:t>輸入</a:t>
            </a:r>
            <a:endParaRPr lang="en-US" altLang="ja-JP" sz="2400" b="0" dirty="0"/>
          </a:p>
        </c:rich>
      </c:tx>
      <c:layout>
        <c:manualLayout>
          <c:xMode val="edge"/>
          <c:yMode val="edge"/>
          <c:x val="2.8696063685231649E-4"/>
          <c:y val="3.6666238473503102E-2"/>
        </c:manualLayout>
      </c:layout>
    </c:title>
    <c:plotArea>
      <c:layout>
        <c:manualLayout>
          <c:layoutTarget val="inner"/>
          <c:xMode val="edge"/>
          <c:yMode val="edge"/>
          <c:x val="0.17460453112047394"/>
          <c:y val="0.16426022108654595"/>
          <c:w val="0.65602940485245265"/>
          <c:h val="0.81369361737585078"/>
        </c:manualLayout>
      </c:layout>
      <c:pieChart>
        <c:varyColors val="1"/>
        <c:ser>
          <c:idx val="0"/>
          <c:order val="0"/>
          <c:dLbls>
            <c:dLbl>
              <c:idx val="7"/>
              <c:layout>
                <c:manualLayout>
                  <c:x val="0.26197315179352576"/>
                  <c:y val="4.426593464807743E-3"/>
                </c:manualLayout>
              </c:layout>
              <c:showCatName val="1"/>
              <c:showPercent val="1"/>
            </c:dLbl>
            <c:numFmt formatCode="0.0%" sourceLinked="0"/>
            <c:txPr>
              <a:bodyPr/>
              <a:lstStyle/>
              <a:p>
                <a:pPr>
                  <a:defRPr sz="1400">
                    <a:latin typeface="ＭＳ ゴシック" pitchFamily="49" charset="-128"/>
                    <a:ea typeface="ＭＳ ゴシック" pitchFamily="49" charset="-128"/>
                  </a:defRPr>
                </a:pPr>
                <a:endParaRPr lang="ja-JP"/>
              </a:p>
            </c:txPr>
            <c:showCatName val="1"/>
            <c:showPercent val="1"/>
            <c:showLeaderLines val="1"/>
          </c:dLbls>
          <c:cat>
            <c:strRef>
              <c:f>rank2010!$T$4:$T$11</c:f>
              <c:strCache>
                <c:ptCount val="8"/>
                <c:pt idx="0">
                  <c:v>アジア</c:v>
                </c:pt>
                <c:pt idx="1">
                  <c:v>中東</c:v>
                </c:pt>
                <c:pt idx="2">
                  <c:v>西欧</c:v>
                </c:pt>
                <c:pt idx="3">
                  <c:v>北米</c:v>
                </c:pt>
                <c:pt idx="4">
                  <c:v>大洋州</c:v>
                </c:pt>
                <c:pt idx="5">
                  <c:v>中南米</c:v>
                </c:pt>
                <c:pt idx="6">
                  <c:v>中東欧・ロシア等</c:v>
                </c:pt>
                <c:pt idx="7">
                  <c:v>アフリカ</c:v>
                </c:pt>
              </c:strCache>
            </c:strRef>
          </c:cat>
          <c:val>
            <c:numRef>
              <c:f>rank2010!$U$4:$U$11</c:f>
              <c:numCache>
                <c:formatCode>0.0</c:formatCode>
                <c:ptCount val="8"/>
                <c:pt idx="0">
                  <c:v>48.739364922024478</c:v>
                </c:pt>
                <c:pt idx="1">
                  <c:v>22.003745055569116</c:v>
                </c:pt>
                <c:pt idx="2">
                  <c:v>8.8890424339651748</c:v>
                </c:pt>
                <c:pt idx="3">
                  <c:v>8.2852429183808258</c:v>
                </c:pt>
                <c:pt idx="4">
                  <c:v>5.1670237750281176</c:v>
                </c:pt>
                <c:pt idx="5">
                  <c:v>3.2490231875043776</c:v>
                </c:pt>
                <c:pt idx="6">
                  <c:v>2.244118807993698</c:v>
                </c:pt>
                <c:pt idx="7">
                  <c:v>1.4195345510880566</c:v>
                </c:pt>
              </c:numCache>
            </c:numRef>
          </c:val>
        </c:ser>
        <c:dLbls>
          <c:showPercent val="1"/>
        </c:dLbls>
        <c:firstSliceAng val="0"/>
      </c:pieChart>
    </c:plotArea>
    <c:plotVisOnly val="1"/>
  </c:chart>
  <c:spPr>
    <a:ln>
      <a:solidFill>
        <a:schemeClr val="tx1"/>
      </a:solidFill>
    </a:ln>
  </c:spPr>
  <c:externalData r:id="rId1"/>
</c:chartSpac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AAD2E2-C1E9-4CE8-BAD1-4D197874480C}" type="doc">
      <dgm:prSet loTypeId="urn:microsoft.com/office/officeart/2005/8/layout/hProcess9" loCatId="process" qsTypeId="urn:microsoft.com/office/officeart/2005/8/quickstyle/simple1" qsCatId="simple" csTypeId="urn:microsoft.com/office/officeart/2005/8/colors/accent1_2" csCatId="accent1" phldr="1"/>
      <dgm:spPr/>
    </dgm:pt>
    <dgm:pt modelId="{AF8B036B-2F8F-4238-8451-0FBD706D5AD2}">
      <dgm:prSet phldrT="[テキスト]"/>
      <dgm:spPr/>
      <dgm:t>
        <a:bodyPr/>
        <a:lstStyle/>
        <a:p>
          <a:r>
            <a:rPr kumimoji="1" lang="en-US" altLang="ja-JP" dirty="0" smtClean="0"/>
            <a:t>2008</a:t>
          </a:r>
          <a:r>
            <a:rPr kumimoji="1" lang="ja-JP" altLang="en-US" dirty="0" smtClean="0"/>
            <a:t>年、リーマンショック</a:t>
          </a:r>
          <a:endParaRPr kumimoji="1" lang="ja-JP" altLang="en-US" dirty="0"/>
        </a:p>
      </dgm:t>
    </dgm:pt>
    <dgm:pt modelId="{73C49224-E471-44DF-8D9C-6AA6F9F1D157}" type="parTrans" cxnId="{CE996633-2C0E-4648-B135-DB547F04FFA6}">
      <dgm:prSet/>
      <dgm:spPr/>
      <dgm:t>
        <a:bodyPr/>
        <a:lstStyle/>
        <a:p>
          <a:endParaRPr kumimoji="1" lang="ja-JP" altLang="en-US"/>
        </a:p>
      </dgm:t>
    </dgm:pt>
    <dgm:pt modelId="{4FBC1CEF-7CFF-47FC-B2A1-5CB9B3FD859A}" type="sibTrans" cxnId="{CE996633-2C0E-4648-B135-DB547F04FFA6}">
      <dgm:prSet/>
      <dgm:spPr/>
      <dgm:t>
        <a:bodyPr/>
        <a:lstStyle/>
        <a:p>
          <a:endParaRPr kumimoji="1" lang="ja-JP" altLang="en-US"/>
        </a:p>
      </dgm:t>
    </dgm:pt>
    <dgm:pt modelId="{FF5262AC-145B-4FDF-BE45-507095DB2135}">
      <dgm:prSet phldrT="[テキスト]"/>
      <dgm:spPr/>
      <dgm:t>
        <a:bodyPr/>
        <a:lstStyle/>
        <a:p>
          <a:r>
            <a:rPr kumimoji="1" lang="en-US" altLang="ja-JP" dirty="0" smtClean="0"/>
            <a:t>2009</a:t>
          </a:r>
          <a:r>
            <a:rPr kumimoji="1" lang="ja-JP" altLang="en-US" dirty="0" smtClean="0"/>
            <a:t>年、トヨタショック</a:t>
          </a:r>
          <a:endParaRPr kumimoji="1" lang="ja-JP" altLang="en-US" dirty="0"/>
        </a:p>
      </dgm:t>
    </dgm:pt>
    <dgm:pt modelId="{03439904-3D18-4E9D-B80A-CB6633D42D43}" type="parTrans" cxnId="{801A6B12-434D-4B43-8183-CDB1F79BE108}">
      <dgm:prSet/>
      <dgm:spPr/>
      <dgm:t>
        <a:bodyPr/>
        <a:lstStyle/>
        <a:p>
          <a:endParaRPr kumimoji="1" lang="ja-JP" altLang="en-US"/>
        </a:p>
      </dgm:t>
    </dgm:pt>
    <dgm:pt modelId="{0D72324E-5EF9-4F46-BF40-34DAAF0B1614}" type="sibTrans" cxnId="{801A6B12-434D-4B43-8183-CDB1F79BE108}">
      <dgm:prSet/>
      <dgm:spPr/>
      <dgm:t>
        <a:bodyPr/>
        <a:lstStyle/>
        <a:p>
          <a:endParaRPr kumimoji="1" lang="ja-JP" altLang="en-US"/>
        </a:p>
      </dgm:t>
    </dgm:pt>
    <dgm:pt modelId="{B9C63E43-04FE-454A-9B91-E3D57E26ECEA}">
      <dgm:prSet phldrT="[テキスト]"/>
      <dgm:spPr/>
      <dgm:t>
        <a:bodyPr/>
        <a:lstStyle/>
        <a:p>
          <a:r>
            <a:rPr kumimoji="1" lang="ja-JP" altLang="en-US" dirty="0" smtClean="0"/>
            <a:t>名古屋港の輸出量が大きく落ち込み</a:t>
          </a:r>
          <a:endParaRPr kumimoji="1" lang="ja-JP" altLang="en-US" dirty="0"/>
        </a:p>
      </dgm:t>
    </dgm:pt>
    <dgm:pt modelId="{AA5B50C9-242A-4939-8CF1-2DEF4A39AB0C}" type="parTrans" cxnId="{DEE288C2-100B-4416-9FF6-97EBECE8852A}">
      <dgm:prSet/>
      <dgm:spPr/>
      <dgm:t>
        <a:bodyPr/>
        <a:lstStyle/>
        <a:p>
          <a:endParaRPr kumimoji="1" lang="ja-JP" altLang="en-US"/>
        </a:p>
      </dgm:t>
    </dgm:pt>
    <dgm:pt modelId="{B982CD8C-D9EA-4957-80FB-AEBDA40C7756}" type="sibTrans" cxnId="{DEE288C2-100B-4416-9FF6-97EBECE8852A}">
      <dgm:prSet/>
      <dgm:spPr/>
      <dgm:t>
        <a:bodyPr/>
        <a:lstStyle/>
        <a:p>
          <a:endParaRPr kumimoji="1" lang="ja-JP" altLang="en-US"/>
        </a:p>
      </dgm:t>
    </dgm:pt>
    <dgm:pt modelId="{031DA82A-971B-4806-880F-58D4D497F668}" type="pres">
      <dgm:prSet presAssocID="{7AAAD2E2-C1E9-4CE8-BAD1-4D197874480C}" presName="CompostProcess" presStyleCnt="0">
        <dgm:presLayoutVars>
          <dgm:dir/>
          <dgm:resizeHandles val="exact"/>
        </dgm:presLayoutVars>
      </dgm:prSet>
      <dgm:spPr/>
    </dgm:pt>
    <dgm:pt modelId="{4B89CC3E-C4C3-4E23-B526-7108FACEC0C4}" type="pres">
      <dgm:prSet presAssocID="{7AAAD2E2-C1E9-4CE8-BAD1-4D197874480C}" presName="arrow" presStyleLbl="bgShp" presStyleIdx="0" presStyleCnt="1" custLinFactNeighborX="-29" custLinFactNeighborY="-24418"/>
      <dgm:spPr/>
    </dgm:pt>
    <dgm:pt modelId="{CFA305DD-C2C3-484D-99CD-E7462FF4DF61}" type="pres">
      <dgm:prSet presAssocID="{7AAAD2E2-C1E9-4CE8-BAD1-4D197874480C}" presName="linearProcess" presStyleCnt="0"/>
      <dgm:spPr/>
    </dgm:pt>
    <dgm:pt modelId="{EC4E40F9-BF7E-415A-89FB-D2F978192677}" type="pres">
      <dgm:prSet presAssocID="{AF8B036B-2F8F-4238-8451-0FBD706D5AD2}" presName="textNode" presStyleLbl="node1" presStyleIdx="0" presStyleCnt="3">
        <dgm:presLayoutVars>
          <dgm:bulletEnabled val="1"/>
        </dgm:presLayoutVars>
      </dgm:prSet>
      <dgm:spPr/>
      <dgm:t>
        <a:bodyPr/>
        <a:lstStyle/>
        <a:p>
          <a:endParaRPr kumimoji="1" lang="ja-JP" altLang="en-US"/>
        </a:p>
      </dgm:t>
    </dgm:pt>
    <dgm:pt modelId="{B612C420-D65F-448E-82DE-F8BEDA98D883}" type="pres">
      <dgm:prSet presAssocID="{4FBC1CEF-7CFF-47FC-B2A1-5CB9B3FD859A}" presName="sibTrans" presStyleCnt="0"/>
      <dgm:spPr/>
    </dgm:pt>
    <dgm:pt modelId="{ECF61F4C-6F21-4D0E-AFA2-084766708BD9}" type="pres">
      <dgm:prSet presAssocID="{FF5262AC-145B-4FDF-BE45-507095DB2135}" presName="textNode" presStyleLbl="node1" presStyleIdx="1" presStyleCnt="3">
        <dgm:presLayoutVars>
          <dgm:bulletEnabled val="1"/>
        </dgm:presLayoutVars>
      </dgm:prSet>
      <dgm:spPr/>
      <dgm:t>
        <a:bodyPr/>
        <a:lstStyle/>
        <a:p>
          <a:endParaRPr kumimoji="1" lang="ja-JP" altLang="en-US"/>
        </a:p>
      </dgm:t>
    </dgm:pt>
    <dgm:pt modelId="{4C5E0893-272B-4BEB-8AB0-16ED94719D5C}" type="pres">
      <dgm:prSet presAssocID="{0D72324E-5EF9-4F46-BF40-34DAAF0B1614}" presName="sibTrans" presStyleCnt="0"/>
      <dgm:spPr/>
    </dgm:pt>
    <dgm:pt modelId="{B5631DC2-7912-4523-A17D-E732D1C5A9D4}" type="pres">
      <dgm:prSet presAssocID="{B9C63E43-04FE-454A-9B91-E3D57E26ECEA}" presName="textNode" presStyleLbl="node1" presStyleIdx="2" presStyleCnt="3">
        <dgm:presLayoutVars>
          <dgm:bulletEnabled val="1"/>
        </dgm:presLayoutVars>
      </dgm:prSet>
      <dgm:spPr/>
      <dgm:t>
        <a:bodyPr/>
        <a:lstStyle/>
        <a:p>
          <a:endParaRPr kumimoji="1" lang="ja-JP" altLang="en-US"/>
        </a:p>
      </dgm:t>
    </dgm:pt>
  </dgm:ptLst>
  <dgm:cxnLst>
    <dgm:cxn modelId="{801A6B12-434D-4B43-8183-CDB1F79BE108}" srcId="{7AAAD2E2-C1E9-4CE8-BAD1-4D197874480C}" destId="{FF5262AC-145B-4FDF-BE45-507095DB2135}" srcOrd="1" destOrd="0" parTransId="{03439904-3D18-4E9D-B80A-CB6633D42D43}" sibTransId="{0D72324E-5EF9-4F46-BF40-34DAAF0B1614}"/>
    <dgm:cxn modelId="{CE996633-2C0E-4648-B135-DB547F04FFA6}" srcId="{7AAAD2E2-C1E9-4CE8-BAD1-4D197874480C}" destId="{AF8B036B-2F8F-4238-8451-0FBD706D5AD2}" srcOrd="0" destOrd="0" parTransId="{73C49224-E471-44DF-8D9C-6AA6F9F1D157}" sibTransId="{4FBC1CEF-7CFF-47FC-B2A1-5CB9B3FD859A}"/>
    <dgm:cxn modelId="{3404F74E-B6A3-430D-B98D-FF57C1189549}" type="presOf" srcId="{B9C63E43-04FE-454A-9B91-E3D57E26ECEA}" destId="{B5631DC2-7912-4523-A17D-E732D1C5A9D4}" srcOrd="0" destOrd="0" presId="urn:microsoft.com/office/officeart/2005/8/layout/hProcess9"/>
    <dgm:cxn modelId="{DEE288C2-100B-4416-9FF6-97EBECE8852A}" srcId="{7AAAD2E2-C1E9-4CE8-BAD1-4D197874480C}" destId="{B9C63E43-04FE-454A-9B91-E3D57E26ECEA}" srcOrd="2" destOrd="0" parTransId="{AA5B50C9-242A-4939-8CF1-2DEF4A39AB0C}" sibTransId="{B982CD8C-D9EA-4957-80FB-AEBDA40C7756}"/>
    <dgm:cxn modelId="{B9853EA5-187F-4ED0-A6E2-691C79BA0705}" type="presOf" srcId="{AF8B036B-2F8F-4238-8451-0FBD706D5AD2}" destId="{EC4E40F9-BF7E-415A-89FB-D2F978192677}" srcOrd="0" destOrd="0" presId="urn:microsoft.com/office/officeart/2005/8/layout/hProcess9"/>
    <dgm:cxn modelId="{26BA0D38-D4EC-44EE-AACA-4A4371008364}" type="presOf" srcId="{7AAAD2E2-C1E9-4CE8-BAD1-4D197874480C}" destId="{031DA82A-971B-4806-880F-58D4D497F668}" srcOrd="0" destOrd="0" presId="urn:microsoft.com/office/officeart/2005/8/layout/hProcess9"/>
    <dgm:cxn modelId="{43240A40-FC4B-49FC-A7F5-5A0763F1D433}" type="presOf" srcId="{FF5262AC-145B-4FDF-BE45-507095DB2135}" destId="{ECF61F4C-6F21-4D0E-AFA2-084766708BD9}" srcOrd="0" destOrd="0" presId="urn:microsoft.com/office/officeart/2005/8/layout/hProcess9"/>
    <dgm:cxn modelId="{52359A0C-7A9F-4134-9F96-11B5133CD194}" type="presParOf" srcId="{031DA82A-971B-4806-880F-58D4D497F668}" destId="{4B89CC3E-C4C3-4E23-B526-7108FACEC0C4}" srcOrd="0" destOrd="0" presId="urn:microsoft.com/office/officeart/2005/8/layout/hProcess9"/>
    <dgm:cxn modelId="{BE742EF5-F04E-4AAF-8CBE-6C3391596248}" type="presParOf" srcId="{031DA82A-971B-4806-880F-58D4D497F668}" destId="{CFA305DD-C2C3-484D-99CD-E7462FF4DF61}" srcOrd="1" destOrd="0" presId="urn:microsoft.com/office/officeart/2005/8/layout/hProcess9"/>
    <dgm:cxn modelId="{563CB123-FD5B-4440-B672-6236090428D3}" type="presParOf" srcId="{CFA305DD-C2C3-484D-99CD-E7462FF4DF61}" destId="{EC4E40F9-BF7E-415A-89FB-D2F978192677}" srcOrd="0" destOrd="0" presId="urn:microsoft.com/office/officeart/2005/8/layout/hProcess9"/>
    <dgm:cxn modelId="{D3B5C1A5-35AE-4A4D-987A-3308D5594165}" type="presParOf" srcId="{CFA305DD-C2C3-484D-99CD-E7462FF4DF61}" destId="{B612C420-D65F-448E-82DE-F8BEDA98D883}" srcOrd="1" destOrd="0" presId="urn:microsoft.com/office/officeart/2005/8/layout/hProcess9"/>
    <dgm:cxn modelId="{9455A40B-00A4-473D-9114-8862094161CF}" type="presParOf" srcId="{CFA305DD-C2C3-484D-99CD-E7462FF4DF61}" destId="{ECF61F4C-6F21-4D0E-AFA2-084766708BD9}" srcOrd="2" destOrd="0" presId="urn:microsoft.com/office/officeart/2005/8/layout/hProcess9"/>
    <dgm:cxn modelId="{21449119-0B6B-43D0-A72F-EE108CA36565}" type="presParOf" srcId="{CFA305DD-C2C3-484D-99CD-E7462FF4DF61}" destId="{4C5E0893-272B-4BEB-8AB0-16ED94719D5C}" srcOrd="3" destOrd="0" presId="urn:microsoft.com/office/officeart/2005/8/layout/hProcess9"/>
    <dgm:cxn modelId="{F05B72B5-629C-49C6-B61D-F6624A90CDC0}" type="presParOf" srcId="{CFA305DD-C2C3-484D-99CD-E7462FF4DF61}" destId="{B5631DC2-7912-4523-A17D-E732D1C5A9D4}" srcOrd="4"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B89CC3E-C4C3-4E23-B526-7108FACEC0C4}">
      <dsp:nvSpPr>
        <dsp:cNvPr id="0" name=""/>
        <dsp:cNvSpPr/>
      </dsp:nvSpPr>
      <dsp:spPr>
        <a:xfrm>
          <a:off x="455697" y="0"/>
          <a:ext cx="5181600" cy="3112119"/>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C4E40F9-BF7E-415A-89FB-D2F978192677}">
      <dsp:nvSpPr>
        <dsp:cNvPr id="0" name=""/>
        <dsp:cNvSpPr/>
      </dsp:nvSpPr>
      <dsp:spPr>
        <a:xfrm>
          <a:off x="206573" y="933635"/>
          <a:ext cx="1828800" cy="124484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kumimoji="1" lang="en-US" altLang="ja-JP" sz="2100" kern="1200" dirty="0" smtClean="0"/>
            <a:t>2008</a:t>
          </a:r>
          <a:r>
            <a:rPr kumimoji="1" lang="ja-JP" altLang="en-US" sz="2100" kern="1200" dirty="0" smtClean="0"/>
            <a:t>年、リーマンショック</a:t>
          </a:r>
          <a:endParaRPr kumimoji="1" lang="ja-JP" altLang="en-US" sz="2100" kern="1200" dirty="0"/>
        </a:p>
      </dsp:txBody>
      <dsp:txXfrm>
        <a:off x="206573" y="933635"/>
        <a:ext cx="1828800" cy="1244847"/>
      </dsp:txXfrm>
    </dsp:sp>
    <dsp:sp modelId="{ECF61F4C-6F21-4D0E-AFA2-084766708BD9}">
      <dsp:nvSpPr>
        <dsp:cNvPr id="0" name=""/>
        <dsp:cNvSpPr/>
      </dsp:nvSpPr>
      <dsp:spPr>
        <a:xfrm>
          <a:off x="2133599" y="933635"/>
          <a:ext cx="1828800" cy="124484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kumimoji="1" lang="en-US" altLang="ja-JP" sz="2100" kern="1200" dirty="0" smtClean="0"/>
            <a:t>2009</a:t>
          </a:r>
          <a:r>
            <a:rPr kumimoji="1" lang="ja-JP" altLang="en-US" sz="2100" kern="1200" dirty="0" smtClean="0"/>
            <a:t>年、トヨタショック</a:t>
          </a:r>
          <a:endParaRPr kumimoji="1" lang="ja-JP" altLang="en-US" sz="2100" kern="1200" dirty="0"/>
        </a:p>
      </dsp:txBody>
      <dsp:txXfrm>
        <a:off x="2133599" y="933635"/>
        <a:ext cx="1828800" cy="1244847"/>
      </dsp:txXfrm>
    </dsp:sp>
    <dsp:sp modelId="{B5631DC2-7912-4523-A17D-E732D1C5A9D4}">
      <dsp:nvSpPr>
        <dsp:cNvPr id="0" name=""/>
        <dsp:cNvSpPr/>
      </dsp:nvSpPr>
      <dsp:spPr>
        <a:xfrm>
          <a:off x="4060626" y="933635"/>
          <a:ext cx="1828800" cy="124484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kumimoji="1" lang="ja-JP" altLang="en-US" sz="2100" kern="1200" dirty="0" smtClean="0"/>
            <a:t>名古屋港の輸出量が大きく落ち込み</a:t>
          </a:r>
          <a:endParaRPr kumimoji="1" lang="ja-JP" altLang="en-US" sz="2100" kern="1200" dirty="0"/>
        </a:p>
      </dsp:txBody>
      <dsp:txXfrm>
        <a:off x="4060626" y="933635"/>
        <a:ext cx="1828800" cy="1244847"/>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0.7933</cdr:x>
      <cdr:y>0.14474</cdr:y>
    </cdr:from>
    <cdr:to>
      <cdr:x>1</cdr:x>
      <cdr:y>0.24586</cdr:y>
    </cdr:to>
    <cdr:sp macro="" textlink="">
      <cdr:nvSpPr>
        <cdr:cNvPr id="2" name="テキスト ボックス 1"/>
        <cdr:cNvSpPr txBox="1"/>
      </cdr:nvSpPr>
      <cdr:spPr>
        <a:xfrm xmlns:a="http://schemas.openxmlformats.org/drawingml/2006/main">
          <a:off x="6491064" y="792088"/>
          <a:ext cx="1624500" cy="55339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ja-JP" altLang="en-US" sz="1600" dirty="0"/>
            <a:t>単位</a:t>
          </a:r>
          <a:r>
            <a:rPr lang="ja-JP" altLang="en-US" sz="1100" dirty="0" smtClean="0"/>
            <a:t>：</a:t>
          </a:r>
          <a:r>
            <a:rPr lang="en-US" altLang="ja-JP" sz="1600" dirty="0" smtClean="0"/>
            <a:t>100</a:t>
          </a:r>
          <a:r>
            <a:rPr lang="ja-JP" altLang="en-US" sz="1600" dirty="0" smtClean="0"/>
            <a:t>万トン</a:t>
          </a:r>
          <a:endParaRPr lang="ja-JP" altLang="en-US" sz="1600" dirty="0"/>
        </a:p>
      </cdr:txBody>
    </cdr:sp>
  </cdr:relSizeAnchor>
</c:userShapes>
</file>

<file path=ppt/drawings/drawing2.xml><?xml version="1.0" encoding="utf-8"?>
<c:userShapes xmlns:c="http://schemas.openxmlformats.org/drawingml/2006/chart">
  <cdr:relSizeAnchor xmlns:cdr="http://schemas.openxmlformats.org/drawingml/2006/chartDrawing">
    <cdr:from>
      <cdr:x>0.72072</cdr:x>
      <cdr:y>0.16279</cdr:y>
    </cdr:from>
    <cdr:to>
      <cdr:x>0.92541</cdr:x>
      <cdr:y>0.25429</cdr:y>
    </cdr:to>
    <cdr:sp macro="" textlink="">
      <cdr:nvSpPr>
        <cdr:cNvPr id="2" name="テキスト ボックス 1"/>
        <cdr:cNvSpPr txBox="1"/>
      </cdr:nvSpPr>
      <cdr:spPr>
        <a:xfrm xmlns:a="http://schemas.openxmlformats.org/drawingml/2006/main">
          <a:off x="5760640" y="1008112"/>
          <a:ext cx="1636065" cy="566631"/>
        </a:xfrm>
        <a:prstGeom xmlns:a="http://schemas.openxmlformats.org/drawingml/2006/main" prst="rect">
          <a:avLst/>
        </a:prstGeom>
      </cdr:spPr>
      <cdr:txBody>
        <a:bodyPr xmlns:a="http://schemas.openxmlformats.org/drawingml/2006/main" wrap="square" rtlCol="0"/>
        <a:lstStyle xmlns:a="http://schemas.openxmlformats.org/drawingml/2006/main">
          <a:defPPr>
            <a:defRPr lang="ja-JP"/>
          </a:defPPr>
          <a:lvl1pPr marL="0" algn="l" defTabSz="914400" rtl="0" eaLnBrk="1" latinLnBrk="0" hangingPunct="1">
            <a:defRPr kumimoji="1" sz="1800" kern="1200">
              <a:solidFill>
                <a:sysClr val="windowText" lastClr="000000"/>
              </a:solidFill>
              <a:latin typeface="Century Schoolbook"/>
            </a:defRPr>
          </a:lvl1pPr>
          <a:lvl2pPr marL="457200" algn="l" defTabSz="914400" rtl="0" eaLnBrk="1" latinLnBrk="0" hangingPunct="1">
            <a:defRPr kumimoji="1" sz="1800" kern="1200">
              <a:solidFill>
                <a:sysClr val="windowText" lastClr="000000"/>
              </a:solidFill>
              <a:latin typeface="Century Schoolbook"/>
            </a:defRPr>
          </a:lvl2pPr>
          <a:lvl3pPr marL="914400" algn="l" defTabSz="914400" rtl="0" eaLnBrk="1" latinLnBrk="0" hangingPunct="1">
            <a:defRPr kumimoji="1" sz="1800" kern="1200">
              <a:solidFill>
                <a:sysClr val="windowText" lastClr="000000"/>
              </a:solidFill>
              <a:latin typeface="Century Schoolbook"/>
            </a:defRPr>
          </a:lvl3pPr>
          <a:lvl4pPr marL="1371600" algn="l" defTabSz="914400" rtl="0" eaLnBrk="1" latinLnBrk="0" hangingPunct="1">
            <a:defRPr kumimoji="1" sz="1800" kern="1200">
              <a:solidFill>
                <a:sysClr val="windowText" lastClr="000000"/>
              </a:solidFill>
              <a:latin typeface="Century Schoolbook"/>
            </a:defRPr>
          </a:lvl4pPr>
          <a:lvl5pPr marL="1828800" algn="l" defTabSz="914400" rtl="0" eaLnBrk="1" latinLnBrk="0" hangingPunct="1">
            <a:defRPr kumimoji="1" sz="1800" kern="1200">
              <a:solidFill>
                <a:sysClr val="windowText" lastClr="000000"/>
              </a:solidFill>
              <a:latin typeface="Century Schoolbook"/>
            </a:defRPr>
          </a:lvl5pPr>
          <a:lvl6pPr marL="2286000" algn="l" defTabSz="914400" rtl="0" eaLnBrk="1" latinLnBrk="0" hangingPunct="1">
            <a:defRPr kumimoji="1" sz="1800" kern="1200">
              <a:solidFill>
                <a:sysClr val="windowText" lastClr="000000"/>
              </a:solidFill>
              <a:latin typeface="Century Schoolbook"/>
            </a:defRPr>
          </a:lvl6pPr>
          <a:lvl7pPr marL="2743200" algn="l" defTabSz="914400" rtl="0" eaLnBrk="1" latinLnBrk="0" hangingPunct="1">
            <a:defRPr kumimoji="1" sz="1800" kern="1200">
              <a:solidFill>
                <a:sysClr val="windowText" lastClr="000000"/>
              </a:solidFill>
              <a:latin typeface="Century Schoolbook"/>
            </a:defRPr>
          </a:lvl7pPr>
          <a:lvl8pPr marL="3200400" algn="l" defTabSz="914400" rtl="0" eaLnBrk="1" latinLnBrk="0" hangingPunct="1">
            <a:defRPr kumimoji="1" sz="1800" kern="1200">
              <a:solidFill>
                <a:sysClr val="windowText" lastClr="000000"/>
              </a:solidFill>
              <a:latin typeface="Century Schoolbook"/>
            </a:defRPr>
          </a:lvl8pPr>
          <a:lvl9pPr marL="3657600" algn="l" defTabSz="914400" rtl="0" eaLnBrk="1" latinLnBrk="0" hangingPunct="1">
            <a:defRPr kumimoji="1" sz="1800" kern="1200">
              <a:solidFill>
                <a:sysClr val="windowText" lastClr="000000"/>
              </a:solidFill>
              <a:latin typeface="Century Schoolbook"/>
            </a:defRPr>
          </a:lvl9pPr>
        </a:lstStyle>
        <a:p xmlns:a="http://schemas.openxmlformats.org/drawingml/2006/main">
          <a:r>
            <a:rPr lang="ja-JP" altLang="en-US" sz="1600" dirty="0"/>
            <a:t>単位</a:t>
          </a:r>
          <a:r>
            <a:rPr lang="ja-JP" altLang="en-US" sz="1100" dirty="0" smtClean="0"/>
            <a:t>：</a:t>
          </a:r>
          <a:r>
            <a:rPr lang="en-US" altLang="ja-JP" sz="1600" dirty="0" smtClean="0"/>
            <a:t>100</a:t>
          </a:r>
          <a:r>
            <a:rPr lang="ja-JP" altLang="en-US" sz="1600" dirty="0" smtClean="0"/>
            <a:t>万トン</a:t>
          </a:r>
          <a:endParaRPr lang="ja-JP" altLang="en-US" sz="1600" dirty="0"/>
        </a:p>
      </cdr:txBody>
    </cdr:sp>
  </cdr:relSizeAnchor>
</c:userShapes>
</file>

<file path=ppt/drawings/drawing3.xml><?xml version="1.0" encoding="utf-8"?>
<c:userShapes xmlns:c="http://schemas.openxmlformats.org/drawingml/2006/chart">
  <cdr:relSizeAnchor xmlns:cdr="http://schemas.openxmlformats.org/drawingml/2006/chartDrawing">
    <cdr:from>
      <cdr:x>0.74249</cdr:x>
      <cdr:y>0.16416</cdr:y>
    </cdr:from>
    <cdr:to>
      <cdr:x>0.96002</cdr:x>
      <cdr:y>0.25427</cdr:y>
    </cdr:to>
    <cdr:sp macro="" textlink="">
      <cdr:nvSpPr>
        <cdr:cNvPr id="2" name="テキスト ボックス 1"/>
        <cdr:cNvSpPr txBox="1"/>
      </cdr:nvSpPr>
      <cdr:spPr>
        <a:xfrm xmlns:a="http://schemas.openxmlformats.org/drawingml/2006/main">
          <a:off x="5544616" y="1008112"/>
          <a:ext cx="1624427" cy="553380"/>
        </a:xfrm>
        <a:prstGeom xmlns:a="http://schemas.openxmlformats.org/drawingml/2006/main" prst="rect">
          <a:avLst/>
        </a:prstGeom>
      </cdr:spPr>
      <cdr:txBody>
        <a:bodyPr xmlns:a="http://schemas.openxmlformats.org/drawingml/2006/main" wrap="square" rtlCol="0"/>
        <a:lstStyle xmlns:a="http://schemas.openxmlformats.org/drawingml/2006/main">
          <a:defPPr>
            <a:defRPr lang="ja-JP"/>
          </a:defPPr>
          <a:lvl1pPr marL="0" algn="l" defTabSz="914400" rtl="0" eaLnBrk="1" latinLnBrk="0" hangingPunct="1">
            <a:defRPr kumimoji="1" sz="1800" kern="1200">
              <a:solidFill>
                <a:sysClr val="windowText" lastClr="000000"/>
              </a:solidFill>
              <a:latin typeface="Century Schoolbook"/>
            </a:defRPr>
          </a:lvl1pPr>
          <a:lvl2pPr marL="457200" algn="l" defTabSz="914400" rtl="0" eaLnBrk="1" latinLnBrk="0" hangingPunct="1">
            <a:defRPr kumimoji="1" sz="1800" kern="1200">
              <a:solidFill>
                <a:sysClr val="windowText" lastClr="000000"/>
              </a:solidFill>
              <a:latin typeface="Century Schoolbook"/>
            </a:defRPr>
          </a:lvl2pPr>
          <a:lvl3pPr marL="914400" algn="l" defTabSz="914400" rtl="0" eaLnBrk="1" latinLnBrk="0" hangingPunct="1">
            <a:defRPr kumimoji="1" sz="1800" kern="1200">
              <a:solidFill>
                <a:sysClr val="windowText" lastClr="000000"/>
              </a:solidFill>
              <a:latin typeface="Century Schoolbook"/>
            </a:defRPr>
          </a:lvl3pPr>
          <a:lvl4pPr marL="1371600" algn="l" defTabSz="914400" rtl="0" eaLnBrk="1" latinLnBrk="0" hangingPunct="1">
            <a:defRPr kumimoji="1" sz="1800" kern="1200">
              <a:solidFill>
                <a:sysClr val="windowText" lastClr="000000"/>
              </a:solidFill>
              <a:latin typeface="Century Schoolbook"/>
            </a:defRPr>
          </a:lvl4pPr>
          <a:lvl5pPr marL="1828800" algn="l" defTabSz="914400" rtl="0" eaLnBrk="1" latinLnBrk="0" hangingPunct="1">
            <a:defRPr kumimoji="1" sz="1800" kern="1200">
              <a:solidFill>
                <a:sysClr val="windowText" lastClr="000000"/>
              </a:solidFill>
              <a:latin typeface="Century Schoolbook"/>
            </a:defRPr>
          </a:lvl5pPr>
          <a:lvl6pPr marL="2286000" algn="l" defTabSz="914400" rtl="0" eaLnBrk="1" latinLnBrk="0" hangingPunct="1">
            <a:defRPr kumimoji="1" sz="1800" kern="1200">
              <a:solidFill>
                <a:sysClr val="windowText" lastClr="000000"/>
              </a:solidFill>
              <a:latin typeface="Century Schoolbook"/>
            </a:defRPr>
          </a:lvl6pPr>
          <a:lvl7pPr marL="2743200" algn="l" defTabSz="914400" rtl="0" eaLnBrk="1" latinLnBrk="0" hangingPunct="1">
            <a:defRPr kumimoji="1" sz="1800" kern="1200">
              <a:solidFill>
                <a:sysClr val="windowText" lastClr="000000"/>
              </a:solidFill>
              <a:latin typeface="Century Schoolbook"/>
            </a:defRPr>
          </a:lvl7pPr>
          <a:lvl8pPr marL="3200400" algn="l" defTabSz="914400" rtl="0" eaLnBrk="1" latinLnBrk="0" hangingPunct="1">
            <a:defRPr kumimoji="1" sz="1800" kern="1200">
              <a:solidFill>
                <a:sysClr val="windowText" lastClr="000000"/>
              </a:solidFill>
              <a:latin typeface="Century Schoolbook"/>
            </a:defRPr>
          </a:lvl8pPr>
          <a:lvl9pPr marL="3657600" algn="l" defTabSz="914400" rtl="0" eaLnBrk="1" latinLnBrk="0" hangingPunct="1">
            <a:defRPr kumimoji="1" sz="1800" kern="1200">
              <a:solidFill>
                <a:sysClr val="windowText" lastClr="000000"/>
              </a:solidFill>
              <a:latin typeface="Century Schoolbook"/>
            </a:defRPr>
          </a:lvl9pPr>
        </a:lstStyle>
        <a:p xmlns:a="http://schemas.openxmlformats.org/drawingml/2006/main">
          <a:r>
            <a:rPr lang="ja-JP" altLang="en-US" sz="1600" dirty="0"/>
            <a:t>単位</a:t>
          </a:r>
          <a:r>
            <a:rPr lang="ja-JP" altLang="en-US" sz="1100" dirty="0" smtClean="0"/>
            <a:t>：</a:t>
          </a:r>
          <a:r>
            <a:rPr lang="en-US" altLang="ja-JP" sz="1600" dirty="0" smtClean="0"/>
            <a:t>100</a:t>
          </a:r>
          <a:r>
            <a:rPr lang="ja-JP" altLang="en-US" sz="1600" dirty="0" smtClean="0"/>
            <a:t>万トン</a:t>
          </a:r>
          <a:endParaRPr lang="ja-JP" altLang="en-US" sz="1600" dirty="0"/>
        </a:p>
      </cdr:txBody>
    </cdr:sp>
  </cdr:relSizeAnchor>
</c:userShapes>
</file>

<file path=ppt/drawings/drawing4.xml><?xml version="1.0" encoding="utf-8"?>
<c:userShapes xmlns:c="http://schemas.openxmlformats.org/drawingml/2006/chart">
  <cdr:relSizeAnchor xmlns:cdr="http://schemas.openxmlformats.org/drawingml/2006/chartDrawing">
    <cdr:from>
      <cdr:x>0.36842</cdr:x>
      <cdr:y>0.42777</cdr:y>
    </cdr:from>
    <cdr:to>
      <cdr:x>0.61259</cdr:x>
      <cdr:y>0.63159</cdr:y>
    </cdr:to>
    <cdr:sp macro="" textlink="">
      <cdr:nvSpPr>
        <cdr:cNvPr id="2" name="テキスト ボックス 1"/>
        <cdr:cNvSpPr txBox="1"/>
      </cdr:nvSpPr>
      <cdr:spPr>
        <a:xfrm xmlns:a="http://schemas.openxmlformats.org/drawingml/2006/main">
          <a:off x="3024336" y="2852936"/>
          <a:ext cx="2004369" cy="1359349"/>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2400" dirty="0">
              <a:latin typeface="HGP創英角ｺﾞｼｯｸUB" pitchFamily="50" charset="-128"/>
              <a:ea typeface="HGP創英角ｺﾞｼｯｸUB" pitchFamily="50" charset="-128"/>
            </a:rPr>
            <a:t>愛知県総生産額</a:t>
          </a:r>
          <a:endParaRPr lang="en-US" altLang="ja-JP" sz="2400" dirty="0">
            <a:latin typeface="HGP創英角ｺﾞｼｯｸUB" pitchFamily="50" charset="-128"/>
            <a:ea typeface="HGP創英角ｺﾞｼｯｸUB" pitchFamily="50" charset="-128"/>
          </a:endParaRPr>
        </a:p>
        <a:p xmlns:a="http://schemas.openxmlformats.org/drawingml/2006/main">
          <a:endParaRPr lang="en-US" altLang="ja-JP" sz="2400" dirty="0">
            <a:latin typeface="HGP創英角ｺﾞｼｯｸUB" pitchFamily="50" charset="-128"/>
            <a:ea typeface="HGP創英角ｺﾞｼｯｸUB" pitchFamily="50" charset="-128"/>
          </a:endParaRPr>
        </a:p>
        <a:p xmlns:a="http://schemas.openxmlformats.org/drawingml/2006/main">
          <a:r>
            <a:rPr lang="ja-JP" altLang="en-US" sz="2400" dirty="0">
              <a:latin typeface="HGP創英角ｺﾞｼｯｸUB" pitchFamily="50" charset="-128"/>
              <a:ea typeface="HGP創英角ｺﾞｼｯｸUB" pitchFamily="50" charset="-128"/>
            </a:rPr>
            <a:t>　　</a:t>
          </a:r>
          <a:r>
            <a:rPr lang="en-US" altLang="ja-JP" sz="2400" dirty="0">
              <a:latin typeface="HGP創英角ｺﾞｼｯｸUB" pitchFamily="50" charset="-128"/>
              <a:ea typeface="HGP創英角ｺﾞｼｯｸUB" pitchFamily="50" charset="-128"/>
            </a:rPr>
            <a:t>79</a:t>
          </a:r>
          <a:r>
            <a:rPr lang="ja-JP" altLang="en-US" sz="2400" dirty="0">
              <a:latin typeface="HGP創英角ｺﾞｼｯｸUB" pitchFamily="50" charset="-128"/>
              <a:ea typeface="HGP創英角ｺﾞｼｯｸUB" pitchFamily="50" charset="-128"/>
            </a:rPr>
            <a:t>兆円</a:t>
          </a:r>
        </a:p>
      </cdr:txBody>
    </cdr:sp>
  </cdr:relSizeAnchor>
</c:userShapes>
</file>

<file path=ppt/drawings/drawing5.xml><?xml version="1.0" encoding="utf-8"?>
<c:userShapes xmlns:c="http://schemas.openxmlformats.org/drawingml/2006/chart">
  <cdr:relSizeAnchor xmlns:cdr="http://schemas.openxmlformats.org/drawingml/2006/chartDrawing">
    <cdr:from>
      <cdr:x>0.27311</cdr:x>
      <cdr:y>0.4055</cdr:y>
    </cdr:from>
    <cdr:to>
      <cdr:x>0.57728</cdr:x>
      <cdr:y>0.72025</cdr:y>
    </cdr:to>
    <cdr:sp macro="" textlink="">
      <cdr:nvSpPr>
        <cdr:cNvPr id="2" name="テキスト ボックス 1"/>
        <cdr:cNvSpPr txBox="1"/>
      </cdr:nvSpPr>
      <cdr:spPr>
        <a:xfrm xmlns:a="http://schemas.openxmlformats.org/drawingml/2006/main">
          <a:off x="2448272" y="2780928"/>
          <a:ext cx="2726729" cy="2158555"/>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r>
            <a:rPr lang="ja-JP" altLang="en-US" sz="2400" dirty="0">
              <a:latin typeface="HGP創英角ﾎﾟｯﾌﾟ体" pitchFamily="50" charset="-128"/>
              <a:ea typeface="HGP創英角ﾎﾟｯﾌﾟ体" pitchFamily="50" charset="-128"/>
            </a:rPr>
            <a:t>愛知県総生産額</a:t>
          </a:r>
          <a:endParaRPr lang="en-US" altLang="ja-JP" sz="2400" dirty="0">
            <a:latin typeface="HGP創英角ﾎﾟｯﾌﾟ体" pitchFamily="50" charset="-128"/>
            <a:ea typeface="HGP創英角ﾎﾟｯﾌﾟ体" pitchFamily="50" charset="-128"/>
          </a:endParaRPr>
        </a:p>
        <a:p xmlns:a="http://schemas.openxmlformats.org/drawingml/2006/main">
          <a:endParaRPr lang="en-US" altLang="ja-JP" sz="2400" dirty="0">
            <a:latin typeface="HGP創英角ﾎﾟｯﾌﾟ体" pitchFamily="50" charset="-128"/>
            <a:ea typeface="HGP創英角ﾎﾟｯﾌﾟ体" pitchFamily="50" charset="-128"/>
          </a:endParaRPr>
        </a:p>
        <a:p xmlns:a="http://schemas.openxmlformats.org/drawingml/2006/main">
          <a:r>
            <a:rPr lang="ja-JP" altLang="en-US" sz="2400" dirty="0">
              <a:latin typeface="HGP創英角ﾎﾟｯﾌﾟ体" pitchFamily="50" charset="-128"/>
              <a:ea typeface="HGP創英角ﾎﾟｯﾌﾟ体" pitchFamily="50" charset="-128"/>
            </a:rPr>
            <a:t>　　　</a:t>
          </a:r>
          <a:r>
            <a:rPr lang="en-US" altLang="ja-JP" sz="2400" dirty="0">
              <a:latin typeface="HGP創英角ﾎﾟｯﾌﾟ体" pitchFamily="50" charset="-128"/>
              <a:ea typeface="HGP創英角ﾎﾟｯﾌﾟ体" pitchFamily="50" charset="-128"/>
            </a:rPr>
            <a:t>15</a:t>
          </a:r>
          <a:r>
            <a:rPr lang="ja-JP" altLang="en-US" sz="2400" dirty="0">
              <a:latin typeface="HGP創英角ﾎﾟｯﾌﾟ体" pitchFamily="50" charset="-128"/>
              <a:ea typeface="HGP創英角ﾎﾟｯﾌﾟ体" pitchFamily="50" charset="-128"/>
            </a:rPr>
            <a:t>兆円</a:t>
          </a:r>
        </a:p>
      </cdr:txBody>
    </cdr:sp>
  </cdr:relSizeAnchor>
</c:userShapes>
</file>

<file path=ppt/drawings/drawing6.xml><?xml version="1.0" encoding="utf-8"?>
<c:userShapes xmlns:c="http://schemas.openxmlformats.org/drawingml/2006/chart">
  <cdr:relSizeAnchor xmlns:cdr="http://schemas.openxmlformats.org/drawingml/2006/chartDrawing">
    <cdr:from>
      <cdr:x>0.10833</cdr:x>
      <cdr:y>0.03571</cdr:y>
    </cdr:from>
    <cdr:to>
      <cdr:x>0.86458</cdr:x>
      <cdr:y>0.15714</cdr:y>
    </cdr:to>
    <cdr:sp macro="" textlink="">
      <cdr:nvSpPr>
        <cdr:cNvPr id="2" name="テキスト ボックス 1"/>
        <cdr:cNvSpPr txBox="1"/>
      </cdr:nvSpPr>
      <cdr:spPr>
        <a:xfrm xmlns:a="http://schemas.openxmlformats.org/drawingml/2006/main">
          <a:off x="495300" y="95249"/>
          <a:ext cx="3457575" cy="32385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ja-JP" altLang="en-US" sz="1400" b="1" baseline="0" smtClean="0">
              <a:latin typeface="+mn-lt"/>
              <a:ea typeface="+mn-ea"/>
              <a:cs typeface="+mn-cs"/>
            </a:rPr>
            <a:t>名古屋港貿易額年次比較</a:t>
          </a:r>
          <a:endParaRPr lang="ja-JP" altLang="en-US" sz="1400" b="1"/>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8" name="タイトル 7"/>
          <p:cNvSpPr>
            <a:spLocks noGrp="1"/>
          </p:cNvSpPr>
          <p:nvPr>
            <p:ph type="ctrTitle"/>
          </p:nvPr>
        </p:nvSpPr>
        <p:spPr>
          <a:xfrm>
            <a:off x="2286000" y="3124200"/>
            <a:ext cx="6172200" cy="1894362"/>
          </a:xfrm>
        </p:spPr>
        <p:txBody>
          <a:bodyPr/>
          <a:lstStyle>
            <a:lvl1pPr>
              <a:defRPr b="1"/>
            </a:lvl1pPr>
          </a:lstStyle>
          <a:p>
            <a:r>
              <a:rPr kumimoji="0" lang="ja-JP" altLang="en-US" smtClean="0"/>
              <a:t>マスタ タイトルの書式設定</a:t>
            </a:r>
            <a:endParaRPr kumimoji="0" lang="en-US"/>
          </a:p>
        </p:txBody>
      </p:sp>
      <p:sp>
        <p:nvSpPr>
          <p:cNvPr id="9" name="サブタイトル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 サブタイトルの書式設定</a:t>
            </a:r>
            <a:endParaRPr kumimoji="0" lang="en-US"/>
          </a:p>
        </p:txBody>
      </p:sp>
      <p:sp>
        <p:nvSpPr>
          <p:cNvPr id="28" name="日付プレースホルダ 27"/>
          <p:cNvSpPr>
            <a:spLocks noGrp="1"/>
          </p:cNvSpPr>
          <p:nvPr>
            <p:ph type="dt" sz="half" idx="10"/>
          </p:nvPr>
        </p:nvSpPr>
        <p:spPr bwMode="auto">
          <a:xfrm rot="5400000">
            <a:off x="7764621" y="1174097"/>
            <a:ext cx="2286000" cy="381000"/>
          </a:xfrm>
        </p:spPr>
        <p:txBody>
          <a:bodyPr/>
          <a:lstStyle/>
          <a:p>
            <a:fld id="{D15F77C9-5CAC-4808-9204-F3C1FC716C2E}" type="datetimeFigureOut">
              <a:rPr kumimoji="1" lang="ja-JP" altLang="en-US" smtClean="0"/>
              <a:pPr/>
              <a:t>2011/11/11</a:t>
            </a:fld>
            <a:endParaRPr kumimoji="1" lang="ja-JP" altLang="en-US"/>
          </a:p>
        </p:txBody>
      </p:sp>
      <p:sp>
        <p:nvSpPr>
          <p:cNvPr id="17" name="フッター プレースホルダ 16"/>
          <p:cNvSpPr>
            <a:spLocks noGrp="1"/>
          </p:cNvSpPr>
          <p:nvPr>
            <p:ph type="ftr" sz="quarter" idx="11"/>
          </p:nvPr>
        </p:nvSpPr>
        <p:spPr bwMode="auto">
          <a:xfrm rot="5400000">
            <a:off x="7077269" y="4181669"/>
            <a:ext cx="3657600" cy="384048"/>
          </a:xfrm>
        </p:spPr>
        <p:txBody>
          <a:bodyPr/>
          <a:lstStyle/>
          <a:p>
            <a:endParaRPr kumimoji="1" lang="ja-JP" altLang="en-US"/>
          </a:p>
        </p:txBody>
      </p:sp>
      <p:sp>
        <p:nvSpPr>
          <p:cNvPr id="10" name="正方形/長方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正方形/長方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コネクタ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コネクタ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コネクタ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正方形/長方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円/楕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円/楕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円/楕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スライド番号プレースホルダ 28"/>
          <p:cNvSpPr>
            <a:spLocks noGrp="1"/>
          </p:cNvSpPr>
          <p:nvPr>
            <p:ph type="sldNum" sz="quarter" idx="12"/>
          </p:nvPr>
        </p:nvSpPr>
        <p:spPr bwMode="auto">
          <a:xfrm>
            <a:off x="1325544" y="4928702"/>
            <a:ext cx="609600" cy="517524"/>
          </a:xfrm>
        </p:spPr>
        <p:txBody>
          <a:bodyPr/>
          <a:lstStyle/>
          <a:p>
            <a:fld id="{0C3BA3C5-5517-438F-80FC-E5DE7C354907}" type="slidenum">
              <a:rPr kumimoji="1" lang="ja-JP" altLang="en-US" smtClean="0"/>
              <a:pPr/>
              <a:t>&lt;#&gt;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D15F77C9-5CAC-4808-9204-F3C1FC716C2E}" type="datetimeFigureOut">
              <a:rPr kumimoji="1" lang="ja-JP" altLang="en-US" smtClean="0"/>
              <a:pPr/>
              <a:t>2011/11/11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C3BA3C5-5517-438F-80FC-E5DE7C354907}" type="slidenum">
              <a:rPr kumimoji="1" lang="ja-JP" altLang="en-US" smtClean="0"/>
              <a:pPr/>
              <a:t>&lt;#&gt;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676400" cy="5851525"/>
          </a:xfrm>
        </p:spPr>
        <p:txBody>
          <a:bodyPr vert="eaVert"/>
          <a:lstStyle/>
          <a:p>
            <a:r>
              <a:rPr kumimoji="0" lang="ja-JP" altLang="en-US" smtClean="0"/>
              <a:t>マスタ タイトルの書式設定</a:t>
            </a:r>
            <a:endParaRPr kumimoji="0" 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p:txBody>
          <a:bodyPr/>
          <a:lstStyle/>
          <a:p>
            <a:fld id="{D15F77C9-5CAC-4808-9204-F3C1FC716C2E}" type="datetimeFigureOut">
              <a:rPr kumimoji="1" lang="ja-JP" altLang="en-US" smtClean="0"/>
              <a:pPr/>
              <a:t>2011/11/11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0C3BA3C5-5517-438F-80FC-E5DE7C354907}" type="slidenum">
              <a:rPr kumimoji="1" lang="ja-JP" altLang="en-US" smtClean="0"/>
              <a:pPr/>
              <a:t>&lt;#&gt;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8" name="コンテンツ プレースホルダ 7"/>
          <p:cNvSpPr>
            <a:spLocks noGrp="1"/>
          </p:cNvSpPr>
          <p:nvPr>
            <p:ph sz="quarter" idx="1"/>
          </p:nvPr>
        </p:nvSpPr>
        <p:spPr>
          <a:xfrm>
            <a:off x="457200" y="1600200"/>
            <a:ext cx="7467600" cy="4873752"/>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 6"/>
          <p:cNvSpPr>
            <a:spLocks noGrp="1"/>
          </p:cNvSpPr>
          <p:nvPr>
            <p:ph type="dt" sz="half" idx="14"/>
          </p:nvPr>
        </p:nvSpPr>
        <p:spPr/>
        <p:txBody>
          <a:bodyPr rtlCol="0"/>
          <a:lstStyle/>
          <a:p>
            <a:fld id="{D15F77C9-5CAC-4808-9204-F3C1FC716C2E}" type="datetimeFigureOut">
              <a:rPr kumimoji="1" lang="ja-JP" altLang="en-US" smtClean="0"/>
              <a:pPr/>
              <a:t>2011/11/11</a:t>
            </a:fld>
            <a:endParaRPr kumimoji="1" lang="ja-JP" altLang="en-US"/>
          </a:p>
        </p:txBody>
      </p:sp>
      <p:sp>
        <p:nvSpPr>
          <p:cNvPr id="9" name="スライド番号プレースホルダ 8"/>
          <p:cNvSpPr>
            <a:spLocks noGrp="1"/>
          </p:cNvSpPr>
          <p:nvPr>
            <p:ph type="sldNum" sz="quarter" idx="15"/>
          </p:nvPr>
        </p:nvSpPr>
        <p:spPr/>
        <p:txBody>
          <a:bodyPr rtlCol="0"/>
          <a:lstStyle/>
          <a:p>
            <a:fld id="{0C3BA3C5-5517-438F-80FC-E5DE7C354907}" type="slidenum">
              <a:rPr kumimoji="1" lang="ja-JP" altLang="en-US" smtClean="0"/>
              <a:pPr/>
              <a:t>&lt;#&gt;</a:t>
            </a:fld>
            <a:endParaRPr kumimoji="1" lang="ja-JP" altLang="en-US"/>
          </a:p>
        </p:txBody>
      </p:sp>
      <p:sp>
        <p:nvSpPr>
          <p:cNvPr id="10" name="フッター プレースホルダ 9"/>
          <p:cNvSpPr>
            <a:spLocks noGrp="1"/>
          </p:cNvSpPr>
          <p:nvPr>
            <p:ph type="ftr" sz="quarter" idx="16"/>
          </p:nvPr>
        </p:nvSpPr>
        <p:spPr/>
        <p:txBody>
          <a:bodyPr rtlCol="0"/>
          <a:lstStyle/>
          <a:p>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0" y="2895600"/>
            <a:ext cx="6172200" cy="2053590"/>
          </a:xfrm>
        </p:spPr>
        <p:txBody>
          <a:bodyPr/>
          <a:lstStyle>
            <a:lvl1pPr algn="l">
              <a:buNone/>
              <a:defRPr sz="3000" b="1" cap="small"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 テキストの書式設定</a:t>
            </a:r>
          </a:p>
        </p:txBody>
      </p:sp>
      <p:sp>
        <p:nvSpPr>
          <p:cNvPr id="4" name="日付プレースホルダ 3"/>
          <p:cNvSpPr>
            <a:spLocks noGrp="1"/>
          </p:cNvSpPr>
          <p:nvPr>
            <p:ph type="dt" sz="half" idx="10"/>
          </p:nvPr>
        </p:nvSpPr>
        <p:spPr bwMode="auto">
          <a:xfrm rot="5400000">
            <a:off x="7763256" y="1170432"/>
            <a:ext cx="2286000" cy="381000"/>
          </a:xfrm>
        </p:spPr>
        <p:txBody>
          <a:bodyPr/>
          <a:lstStyle/>
          <a:p>
            <a:fld id="{D15F77C9-5CAC-4808-9204-F3C1FC716C2E}" type="datetimeFigureOut">
              <a:rPr kumimoji="1" lang="ja-JP" altLang="en-US" smtClean="0"/>
              <a:pPr/>
              <a:t>2011/11/11</a:t>
            </a:fld>
            <a:endParaRPr kumimoji="1" lang="ja-JP" altLang="en-US"/>
          </a:p>
        </p:txBody>
      </p:sp>
      <p:sp>
        <p:nvSpPr>
          <p:cNvPr id="5" name="フッター プレースホルダ 4"/>
          <p:cNvSpPr>
            <a:spLocks noGrp="1"/>
          </p:cNvSpPr>
          <p:nvPr>
            <p:ph type="ftr" sz="quarter" idx="11"/>
          </p:nvPr>
        </p:nvSpPr>
        <p:spPr bwMode="auto">
          <a:xfrm rot="5400000">
            <a:off x="7077456" y="4178808"/>
            <a:ext cx="3657600" cy="384048"/>
          </a:xfrm>
        </p:spPr>
        <p:txBody>
          <a:bodyPr/>
          <a:lstStyle/>
          <a:p>
            <a:endParaRPr kumimoji="1" lang="ja-JP" altLang="en-US"/>
          </a:p>
        </p:txBody>
      </p:sp>
      <p:sp>
        <p:nvSpPr>
          <p:cNvPr id="9" name="正方形/長方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コネクタ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コネクタ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正方形/長方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円/楕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円/楕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円/楕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コネクタ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スライド番号プレースホルダ 5"/>
          <p:cNvSpPr>
            <a:spLocks noGrp="1"/>
          </p:cNvSpPr>
          <p:nvPr>
            <p:ph type="sldNum" sz="quarter" idx="12"/>
          </p:nvPr>
        </p:nvSpPr>
        <p:spPr bwMode="auto">
          <a:xfrm>
            <a:off x="1340616" y="4928702"/>
            <a:ext cx="609600" cy="517524"/>
          </a:xfrm>
        </p:spPr>
        <p:txBody>
          <a:bodyPr/>
          <a:lstStyle/>
          <a:p>
            <a:fld id="{0C3BA3C5-5517-438F-80FC-E5DE7C354907}" type="slidenum">
              <a:rPr kumimoji="1" lang="ja-JP" altLang="en-US" smtClean="0"/>
              <a:pPr/>
              <a:t>&lt;#&gt;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5" name="日付プレースホルダ 4"/>
          <p:cNvSpPr>
            <a:spLocks noGrp="1"/>
          </p:cNvSpPr>
          <p:nvPr>
            <p:ph type="dt" sz="half" idx="10"/>
          </p:nvPr>
        </p:nvSpPr>
        <p:spPr/>
        <p:txBody>
          <a:bodyPr/>
          <a:lstStyle/>
          <a:p>
            <a:fld id="{D15F77C9-5CAC-4808-9204-F3C1FC716C2E}" type="datetimeFigureOut">
              <a:rPr kumimoji="1" lang="ja-JP" altLang="en-US" smtClean="0"/>
              <a:pPr/>
              <a:t>2011/11/11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0C3BA3C5-5517-438F-80FC-E5DE7C354907}" type="slidenum">
              <a:rPr kumimoji="1" lang="ja-JP" altLang="en-US" smtClean="0"/>
              <a:pPr/>
              <a:t>&lt;#&gt;</a:t>
            </a:fld>
            <a:endParaRPr kumimoji="1" lang="ja-JP" altLang="en-US"/>
          </a:p>
        </p:txBody>
      </p:sp>
      <p:sp>
        <p:nvSpPr>
          <p:cNvPr id="9" name="コンテンツ プレースホルダ 8"/>
          <p:cNvSpPr>
            <a:spLocks noGrp="1"/>
          </p:cNvSpPr>
          <p:nvPr>
            <p:ph sz="quarter" idx="1"/>
          </p:nvPr>
        </p:nvSpPr>
        <p:spPr>
          <a:xfrm>
            <a:off x="457200" y="1600200"/>
            <a:ext cx="36576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 10"/>
          <p:cNvSpPr>
            <a:spLocks noGrp="1"/>
          </p:cNvSpPr>
          <p:nvPr>
            <p:ph sz="quarter" idx="2"/>
          </p:nvPr>
        </p:nvSpPr>
        <p:spPr>
          <a:xfrm>
            <a:off x="4270248" y="1600200"/>
            <a:ext cx="3657600" cy="45720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7543800" cy="1143000"/>
          </a:xfrm>
        </p:spPr>
        <p:txBody>
          <a:bodyPr anchor="b"/>
          <a:lstStyle>
            <a:lvl1pPr>
              <a:defRPr/>
            </a:lvl1pPr>
          </a:lstStyle>
          <a:p>
            <a:r>
              <a:rPr kumimoji="0" lang="ja-JP" altLang="en-US" smtClean="0"/>
              <a:t>マスタ タイトルの書式設定</a:t>
            </a:r>
            <a:endParaRPr kumimoji="0" lang="en-US"/>
          </a:p>
        </p:txBody>
      </p:sp>
      <p:sp>
        <p:nvSpPr>
          <p:cNvPr id="7" name="日付プレースホルダ 6"/>
          <p:cNvSpPr>
            <a:spLocks noGrp="1"/>
          </p:cNvSpPr>
          <p:nvPr>
            <p:ph type="dt" sz="half" idx="10"/>
          </p:nvPr>
        </p:nvSpPr>
        <p:spPr/>
        <p:txBody>
          <a:bodyPr/>
          <a:lstStyle/>
          <a:p>
            <a:fld id="{D15F77C9-5CAC-4808-9204-F3C1FC716C2E}" type="datetimeFigureOut">
              <a:rPr kumimoji="1" lang="ja-JP" altLang="en-US" smtClean="0"/>
              <a:pPr/>
              <a:t>2011/11/11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0C3BA3C5-5517-438F-80FC-E5DE7C354907}" type="slidenum">
              <a:rPr kumimoji="1" lang="ja-JP" altLang="en-US" smtClean="0"/>
              <a:pPr/>
              <a:t>&lt;#&gt;</a:t>
            </a:fld>
            <a:endParaRPr kumimoji="1" lang="ja-JP" altLang="en-US"/>
          </a:p>
        </p:txBody>
      </p:sp>
      <p:sp>
        <p:nvSpPr>
          <p:cNvPr id="11" name="コンテンツ プレースホルダ 10"/>
          <p:cNvSpPr>
            <a:spLocks noGrp="1"/>
          </p:cNvSpPr>
          <p:nvPr>
            <p:ph sz="quarter" idx="2"/>
          </p:nvPr>
        </p:nvSpPr>
        <p:spPr>
          <a:xfrm>
            <a:off x="457200" y="2362200"/>
            <a:ext cx="3657600" cy="38862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 12"/>
          <p:cNvSpPr>
            <a:spLocks noGrp="1"/>
          </p:cNvSpPr>
          <p:nvPr>
            <p:ph sz="quarter" idx="4"/>
          </p:nvPr>
        </p:nvSpPr>
        <p:spPr>
          <a:xfrm>
            <a:off x="4371975" y="2362200"/>
            <a:ext cx="3657600" cy="3886200"/>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2" name="テキスト プレースホルダ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
        <p:nvSpPr>
          <p:cNvPr id="14" name="テキスト プレースホルダ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6" name="日付プレースホルダ 5"/>
          <p:cNvSpPr>
            <a:spLocks noGrp="1"/>
          </p:cNvSpPr>
          <p:nvPr>
            <p:ph type="dt" sz="half" idx="10"/>
          </p:nvPr>
        </p:nvSpPr>
        <p:spPr/>
        <p:txBody>
          <a:bodyPr rtlCol="0"/>
          <a:lstStyle/>
          <a:p>
            <a:fld id="{D15F77C9-5CAC-4808-9204-F3C1FC716C2E}" type="datetimeFigureOut">
              <a:rPr kumimoji="1" lang="ja-JP" altLang="en-US" smtClean="0"/>
              <a:pPr/>
              <a:t>2011/11/11</a:t>
            </a:fld>
            <a:endParaRPr kumimoji="1" lang="ja-JP" altLang="en-US"/>
          </a:p>
        </p:txBody>
      </p:sp>
      <p:sp>
        <p:nvSpPr>
          <p:cNvPr id="7" name="スライド番号プレースホルダ 6"/>
          <p:cNvSpPr>
            <a:spLocks noGrp="1"/>
          </p:cNvSpPr>
          <p:nvPr>
            <p:ph type="sldNum" sz="quarter" idx="11"/>
          </p:nvPr>
        </p:nvSpPr>
        <p:spPr/>
        <p:txBody>
          <a:bodyPr rtlCol="0"/>
          <a:lstStyle/>
          <a:p>
            <a:fld id="{0C3BA3C5-5517-438F-80FC-E5DE7C354907}" type="slidenum">
              <a:rPr kumimoji="1" lang="ja-JP" altLang="en-US" smtClean="0"/>
              <a:pPr/>
              <a:t>&lt;#&gt;</a:t>
            </a:fld>
            <a:endParaRPr kumimoji="1" lang="ja-JP" altLang="en-US"/>
          </a:p>
        </p:txBody>
      </p:sp>
      <p:sp>
        <p:nvSpPr>
          <p:cNvPr id="8" name="フッター プレースホルダ 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D15F77C9-5CAC-4808-9204-F3C1FC716C2E}" type="datetimeFigureOut">
              <a:rPr kumimoji="1" lang="ja-JP" altLang="en-US" smtClean="0"/>
              <a:pPr/>
              <a:t>2011/11/11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0C3BA3C5-5517-438F-80FC-E5DE7C354907}" type="slidenum">
              <a:rPr kumimoji="1" lang="ja-JP" altLang="en-US" smtClean="0"/>
              <a:pPr/>
              <a:t>&lt;#&gt;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bg>
      <p:bgRef idx="1001">
        <a:schemeClr val="bg1"/>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タイトル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ja-JP" altLang="en-US" smtClean="0"/>
              <a:t>マスタ タイトルの書式設定</a:t>
            </a:r>
            <a:endParaRPr kumimoji="0" lang="en-US"/>
          </a:p>
        </p:txBody>
      </p:sp>
      <p:sp>
        <p:nvSpPr>
          <p:cNvPr id="3" name="テキスト プレースホルダ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 テキストの書式設定</a:t>
            </a:r>
          </a:p>
        </p:txBody>
      </p:sp>
      <p:sp>
        <p:nvSpPr>
          <p:cNvPr id="8" name="直線コネクタ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コネクタ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コネクタ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正方形/長方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円/楕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コンテンツ プレースホルダ 17"/>
          <p:cNvSpPr>
            <a:spLocks noGrp="1"/>
          </p:cNvSpPr>
          <p:nvPr>
            <p:ph sz="quarter" idx="1"/>
          </p:nvPr>
        </p:nvSpPr>
        <p:spPr>
          <a:xfrm>
            <a:off x="304800" y="274320"/>
            <a:ext cx="5638800" cy="6327648"/>
          </a:xfrm>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1" name="日付プレースホルダ 20"/>
          <p:cNvSpPr>
            <a:spLocks noGrp="1"/>
          </p:cNvSpPr>
          <p:nvPr>
            <p:ph type="dt" sz="half" idx="14"/>
          </p:nvPr>
        </p:nvSpPr>
        <p:spPr/>
        <p:txBody>
          <a:bodyPr rtlCol="0"/>
          <a:lstStyle/>
          <a:p>
            <a:fld id="{D15F77C9-5CAC-4808-9204-F3C1FC716C2E}" type="datetimeFigureOut">
              <a:rPr kumimoji="1" lang="ja-JP" altLang="en-US" smtClean="0"/>
              <a:pPr/>
              <a:t>2011/11/11</a:t>
            </a:fld>
            <a:endParaRPr kumimoji="1" lang="ja-JP" altLang="en-US"/>
          </a:p>
        </p:txBody>
      </p:sp>
      <p:sp>
        <p:nvSpPr>
          <p:cNvPr id="22" name="スライド番号プレースホルダ 21"/>
          <p:cNvSpPr>
            <a:spLocks noGrp="1"/>
          </p:cNvSpPr>
          <p:nvPr>
            <p:ph type="sldNum" sz="quarter" idx="15"/>
          </p:nvPr>
        </p:nvSpPr>
        <p:spPr/>
        <p:txBody>
          <a:bodyPr rtlCol="0"/>
          <a:lstStyle/>
          <a:p>
            <a:fld id="{0C3BA3C5-5517-438F-80FC-E5DE7C354907}" type="slidenum">
              <a:rPr kumimoji="1" lang="ja-JP" altLang="en-US" smtClean="0"/>
              <a:pPr/>
              <a:t>&lt;#&gt;</a:t>
            </a:fld>
            <a:endParaRPr kumimoji="1" lang="ja-JP" altLang="en-US"/>
          </a:p>
        </p:txBody>
      </p:sp>
      <p:sp>
        <p:nvSpPr>
          <p:cNvPr id="23" name="フッター プレースホルダ 22"/>
          <p:cNvSpPr>
            <a:spLocks noGrp="1"/>
          </p:cNvSpPr>
          <p:nvPr>
            <p:ph type="ftr" sz="quarter" idx="16"/>
          </p:nvPr>
        </p:nvSpPr>
        <p:spPr/>
        <p:txBody>
          <a:bodyPr rtlCol="0"/>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直線コネクタ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円/楕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タイトル 1"/>
          <p:cNvSpPr>
            <a:spLocks noGrp="1"/>
          </p:cNvSpPr>
          <p:nvPr>
            <p:ph type="title"/>
          </p:nvPr>
        </p:nvSpPr>
        <p:spPr>
          <a:xfrm rot="5400000">
            <a:off x="3350133" y="3200400"/>
            <a:ext cx="6309360" cy="457200"/>
          </a:xfrm>
        </p:spPr>
        <p:txBody>
          <a:bodyPr anchor="b"/>
          <a:lstStyle>
            <a:lvl1pPr algn="l">
              <a:buNone/>
              <a:defRPr sz="2000" b="1"/>
            </a:lvl1pPr>
          </a:lstStyle>
          <a:p>
            <a:r>
              <a:rPr kumimoji="0" lang="ja-JP" altLang="en-US" smtClean="0"/>
              <a:t>マスタ タイトルの書式設定</a:t>
            </a:r>
            <a:endParaRPr kumimoji="0" lang="en-US"/>
          </a:p>
        </p:txBody>
      </p:sp>
      <p:sp>
        <p:nvSpPr>
          <p:cNvPr id="3" name="図プレースホルダ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ja-JP" altLang="en-US" smtClean="0"/>
              <a:t>アイコンをクリックして図を追加</a:t>
            </a:r>
            <a:endParaRPr kumimoji="0" lang="en-US" dirty="0"/>
          </a:p>
        </p:txBody>
      </p:sp>
      <p:sp>
        <p:nvSpPr>
          <p:cNvPr id="4" name="テキスト プレースホルダ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ja-JP" altLang="en-US" smtClean="0"/>
              <a:t>マスタ テキストの書式設定</a:t>
            </a:r>
          </a:p>
        </p:txBody>
      </p:sp>
      <p:sp>
        <p:nvSpPr>
          <p:cNvPr id="10" name="直線コネクタ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正方形/長方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コネクタ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コネクタ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コネクタ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付プレースホルダ 16"/>
          <p:cNvSpPr>
            <a:spLocks noGrp="1"/>
          </p:cNvSpPr>
          <p:nvPr>
            <p:ph type="dt" sz="half" idx="10"/>
          </p:nvPr>
        </p:nvSpPr>
        <p:spPr/>
        <p:txBody>
          <a:bodyPr rtlCol="0"/>
          <a:lstStyle/>
          <a:p>
            <a:fld id="{D15F77C9-5CAC-4808-9204-F3C1FC716C2E}" type="datetimeFigureOut">
              <a:rPr kumimoji="1" lang="ja-JP" altLang="en-US" smtClean="0"/>
              <a:pPr/>
              <a:t>2011/11/11</a:t>
            </a:fld>
            <a:endParaRPr kumimoji="1" lang="ja-JP" altLang="en-US"/>
          </a:p>
        </p:txBody>
      </p:sp>
      <p:sp>
        <p:nvSpPr>
          <p:cNvPr id="18" name="スライド番号プレースホルダ 17"/>
          <p:cNvSpPr>
            <a:spLocks noGrp="1"/>
          </p:cNvSpPr>
          <p:nvPr>
            <p:ph type="sldNum" sz="quarter" idx="11"/>
          </p:nvPr>
        </p:nvSpPr>
        <p:spPr/>
        <p:txBody>
          <a:bodyPr rtlCol="0"/>
          <a:lstStyle/>
          <a:p>
            <a:fld id="{0C3BA3C5-5517-438F-80FC-E5DE7C354907}" type="slidenum">
              <a:rPr kumimoji="1" lang="ja-JP" altLang="en-US" smtClean="0"/>
              <a:pPr/>
              <a:t>&lt;#&gt;</a:t>
            </a:fld>
            <a:endParaRPr kumimoji="1" lang="ja-JP" altLang="en-US"/>
          </a:p>
        </p:txBody>
      </p:sp>
      <p:sp>
        <p:nvSpPr>
          <p:cNvPr id="21" name="フッター プレースホルダ 20"/>
          <p:cNvSpPr>
            <a:spLocks noGrp="1"/>
          </p:cNvSpPr>
          <p:nvPr>
            <p:ph type="ftr" sz="quarter" idx="12"/>
          </p:nvPr>
        </p:nvSpPr>
        <p:spPr/>
        <p:txBody>
          <a:bodyPr rtlCol="0"/>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タイトル プレースホルダ 21"/>
          <p:cNvSpPr>
            <a:spLocks noGrp="1"/>
          </p:cNvSpPr>
          <p:nvPr>
            <p:ph type="title"/>
          </p:nvPr>
        </p:nvSpPr>
        <p:spPr>
          <a:xfrm>
            <a:off x="457200" y="274638"/>
            <a:ext cx="7467600" cy="1143000"/>
          </a:xfrm>
          <a:prstGeom prst="rect">
            <a:avLst/>
          </a:prstGeom>
        </p:spPr>
        <p:txBody>
          <a:bodyPr vert="horz" anchor="b">
            <a:normAutofit/>
          </a:bodyPr>
          <a:lstStyle/>
          <a:p>
            <a:r>
              <a:rPr kumimoji="0" lang="ja-JP" altLang="en-US" smtClean="0"/>
              <a:t>マスタ タイトルの書式設定</a:t>
            </a:r>
            <a:endParaRPr kumimoji="0" lang="en-US"/>
          </a:p>
        </p:txBody>
      </p:sp>
      <p:sp>
        <p:nvSpPr>
          <p:cNvPr id="13" name="テキスト プレースホルダ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ja-JP" altLang="en-US" smtClean="0"/>
              <a:t>マスタ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D15F77C9-5CAC-4808-9204-F3C1FC716C2E}" type="datetimeFigureOut">
              <a:rPr kumimoji="1" lang="ja-JP" altLang="en-US" smtClean="0"/>
              <a:pPr/>
              <a:t>2011/11/11</a:t>
            </a:fld>
            <a:endParaRPr kumimoji="1" lang="ja-JP" altLang="en-US"/>
          </a:p>
        </p:txBody>
      </p:sp>
      <p:sp>
        <p:nvSpPr>
          <p:cNvPr id="3" name="フッター プレースホルダ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kumimoji="1" lang="ja-JP" altLang="en-US"/>
          </a:p>
        </p:txBody>
      </p:sp>
      <p:sp>
        <p:nvSpPr>
          <p:cNvPr id="7" name="直線コネクタ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コネクタ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正方形/長方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円/楕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スライド番号プレースホルダ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C3BA3C5-5517-438F-80FC-E5DE7C354907}"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1"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1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chart" Target="../charts/chart17.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chart" Target="../charts/chart18.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chart" Target="../charts/chart19.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chart" Target="../charts/chart2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5" Type="http://schemas.openxmlformats.org/officeDocument/2006/relationships/chart" Target="../charts/chart4.xml"/><Relationship Id="rId4" Type="http://schemas.openxmlformats.org/officeDocument/2006/relationships/chart" Target="../charts/chart3.xml"/></Relationships>
</file>

<file path=ppt/slides/_rels/slide6.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chart" Target="../charts/chart7.xml"/></Relationships>
</file>

<file path=ppt/slides/_rels/slide7.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chart" Target="../charts/chart9.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1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1907704" y="1844824"/>
            <a:ext cx="6316216" cy="1894362"/>
          </a:xfrm>
        </p:spPr>
        <p:txBody>
          <a:bodyPr>
            <a:normAutofit/>
          </a:bodyPr>
          <a:lstStyle/>
          <a:p>
            <a:r>
              <a:rPr kumimoji="1" lang="ja-JP" altLang="en-US" sz="4400" dirty="0" smtClean="0">
                <a:solidFill>
                  <a:schemeClr val="tx1"/>
                </a:solidFill>
              </a:rPr>
              <a:t>名古屋港が愛知県にもたらす</a:t>
            </a:r>
            <a:r>
              <a:rPr lang="ja-JP" altLang="en-US" sz="4400" dirty="0" smtClean="0">
                <a:solidFill>
                  <a:schemeClr val="tx1"/>
                </a:solidFill>
              </a:rPr>
              <a:t>経済効果</a:t>
            </a:r>
            <a:endParaRPr kumimoji="1" lang="ja-JP" altLang="en-US" sz="4400" dirty="0">
              <a:solidFill>
                <a:schemeClr val="tx1"/>
              </a:solidFill>
            </a:endParaRPr>
          </a:p>
        </p:txBody>
      </p:sp>
      <p:sp>
        <p:nvSpPr>
          <p:cNvPr id="3" name="サブタイトル 2"/>
          <p:cNvSpPr>
            <a:spLocks noGrp="1"/>
          </p:cNvSpPr>
          <p:nvPr>
            <p:ph type="subTitle" idx="1"/>
          </p:nvPr>
        </p:nvSpPr>
        <p:spPr/>
        <p:txBody>
          <a:bodyPr/>
          <a:lstStyle/>
          <a:p>
            <a:endParaRPr kumimoji="1" lang="ja-JP"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 3"/>
          <p:cNvGraphicFramePr>
            <a:graphicFrameLocks noGrp="1"/>
          </p:cNvGraphicFramePr>
          <p:nvPr>
            <p:ph sz="quarter" idx="1"/>
          </p:nvPr>
        </p:nvGraphicFramePr>
        <p:xfrm>
          <a:off x="395536" y="404664"/>
          <a:ext cx="7859216" cy="590465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 3"/>
          <p:cNvGraphicFramePr>
            <a:graphicFrameLocks noGrp="1"/>
          </p:cNvGraphicFramePr>
          <p:nvPr>
            <p:ph idx="1"/>
          </p:nvPr>
        </p:nvGraphicFramePr>
        <p:xfrm>
          <a:off x="251520" y="188640"/>
          <a:ext cx="8496944" cy="6264696"/>
        </p:xfrm>
        <a:graphic>
          <a:graphicData uri="http://schemas.openxmlformats.org/drawingml/2006/chart">
            <c:chart xmlns:c="http://schemas.openxmlformats.org/drawingml/2006/chart" xmlns:r="http://schemas.openxmlformats.org/officeDocument/2006/relationships" r:id="rId2"/>
          </a:graphicData>
        </a:graphic>
      </p:graphicFrame>
      <p:sp>
        <p:nvSpPr>
          <p:cNvPr id="3" name="テキスト ボックス 1"/>
          <p:cNvSpPr txBox="1"/>
          <p:nvPr/>
        </p:nvSpPr>
        <p:spPr>
          <a:xfrm>
            <a:off x="6588224" y="1268760"/>
            <a:ext cx="1624500" cy="55339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600" dirty="0"/>
              <a:t>単位</a:t>
            </a:r>
            <a:r>
              <a:rPr lang="ja-JP" altLang="en-US" sz="1100" dirty="0" smtClean="0"/>
              <a:t>：</a:t>
            </a:r>
            <a:r>
              <a:rPr lang="en-US" altLang="ja-JP" sz="1600" dirty="0" smtClean="0"/>
              <a:t>100</a:t>
            </a:r>
            <a:r>
              <a:rPr lang="ja-JP" altLang="en-US" sz="1600" dirty="0" smtClean="0"/>
              <a:t>万トン</a:t>
            </a:r>
            <a:endParaRPr lang="ja-JP" altLang="en-US" sz="1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 3"/>
          <p:cNvGraphicFramePr>
            <a:graphicFrameLocks noGrp="1"/>
          </p:cNvGraphicFramePr>
          <p:nvPr>
            <p:ph idx="1"/>
          </p:nvPr>
        </p:nvGraphicFramePr>
        <p:xfrm>
          <a:off x="395536" y="332656"/>
          <a:ext cx="7859216" cy="6048970"/>
        </p:xfrm>
        <a:graphic>
          <a:graphicData uri="http://schemas.openxmlformats.org/drawingml/2006/chart">
            <c:chart xmlns:c="http://schemas.openxmlformats.org/drawingml/2006/chart" xmlns:r="http://schemas.openxmlformats.org/officeDocument/2006/relationships" r:id="rId2"/>
          </a:graphicData>
        </a:graphic>
      </p:graphicFrame>
      <p:sp>
        <p:nvSpPr>
          <p:cNvPr id="3" name="テキスト ボックス 1"/>
          <p:cNvSpPr txBox="1"/>
          <p:nvPr/>
        </p:nvSpPr>
        <p:spPr>
          <a:xfrm>
            <a:off x="6300192" y="1196752"/>
            <a:ext cx="1624500" cy="55339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600" dirty="0"/>
              <a:t>単位</a:t>
            </a:r>
            <a:r>
              <a:rPr lang="ja-JP" altLang="en-US" sz="1100" dirty="0" smtClean="0"/>
              <a:t>：</a:t>
            </a:r>
            <a:r>
              <a:rPr lang="en-US" altLang="ja-JP" sz="1600" dirty="0" smtClean="0"/>
              <a:t>100</a:t>
            </a:r>
            <a:r>
              <a:rPr lang="ja-JP" altLang="en-US" sz="1600" dirty="0" smtClean="0"/>
              <a:t>万トン</a:t>
            </a:r>
            <a:endParaRPr lang="ja-JP" altLang="en-US" sz="16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 3"/>
          <p:cNvGraphicFramePr>
            <a:graphicFrameLocks noGrp="1"/>
          </p:cNvGraphicFramePr>
          <p:nvPr>
            <p:ph idx="1"/>
          </p:nvPr>
        </p:nvGraphicFramePr>
        <p:xfrm>
          <a:off x="251520" y="188640"/>
          <a:ext cx="7992888" cy="61926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コンテンツ プレースホルダ 3"/>
          <p:cNvGraphicFramePr>
            <a:graphicFrameLocks noGrp="1"/>
          </p:cNvGraphicFramePr>
          <p:nvPr>
            <p:ph idx="1"/>
          </p:nvPr>
        </p:nvGraphicFramePr>
        <p:xfrm>
          <a:off x="539552" y="332656"/>
          <a:ext cx="7848872" cy="614116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477016" y="620688"/>
            <a:ext cx="7973207" cy="547260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cstate="print"/>
          <a:srcRect/>
          <a:stretch>
            <a:fillRect/>
          </a:stretch>
        </p:blipFill>
        <p:spPr bwMode="auto">
          <a:xfrm>
            <a:off x="251520" y="476672"/>
            <a:ext cx="8699788" cy="580845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2267744" y="836712"/>
            <a:ext cx="6172200" cy="1733578"/>
          </a:xfrm>
        </p:spPr>
        <p:txBody>
          <a:bodyPr>
            <a:normAutofit/>
          </a:bodyPr>
          <a:lstStyle/>
          <a:p>
            <a:r>
              <a:rPr kumimoji="1" lang="ja-JP" altLang="en-US" sz="6000" dirty="0" smtClean="0"/>
              <a:t>経済波及効果</a:t>
            </a:r>
            <a:endParaRPr kumimoji="1" lang="ja-JP" altLang="en-US" sz="6000" dirty="0"/>
          </a:p>
        </p:txBody>
      </p:sp>
      <p:sp>
        <p:nvSpPr>
          <p:cNvPr id="4" name="テキスト ボックス 3"/>
          <p:cNvSpPr txBox="1"/>
          <p:nvPr/>
        </p:nvSpPr>
        <p:spPr>
          <a:xfrm>
            <a:off x="2051720" y="3212976"/>
            <a:ext cx="6480720" cy="1384995"/>
          </a:xfrm>
          <a:prstGeom prst="rect">
            <a:avLst/>
          </a:prstGeom>
          <a:noFill/>
        </p:spPr>
        <p:txBody>
          <a:bodyPr wrap="square" rtlCol="0">
            <a:spAutoFit/>
          </a:bodyPr>
          <a:lstStyle/>
          <a:p>
            <a:r>
              <a:rPr kumimoji="1" lang="ja-JP" altLang="en-US" sz="2800" dirty="0" smtClean="0"/>
              <a:t>名古屋港が愛知県の産業にどれだけの経済波及効果があるのか、</a:t>
            </a:r>
            <a:r>
              <a:rPr kumimoji="1" lang="en-US" altLang="ja-JP" sz="2800" dirty="0" smtClean="0"/>
              <a:t>H22</a:t>
            </a:r>
            <a:r>
              <a:rPr kumimoji="1" lang="ja-JP" altLang="en-US" sz="2800" dirty="0" smtClean="0"/>
              <a:t>年のそれを調べてみた。</a:t>
            </a:r>
            <a:endParaRPr kumimoji="1" lang="ja-JP" altLang="en-US"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sz="quarter" idx="1"/>
          </p:nvPr>
        </p:nvSpPr>
        <p:spPr>
          <a:xfrm>
            <a:off x="251520" y="620688"/>
            <a:ext cx="8445624" cy="2664295"/>
          </a:xfrm>
        </p:spPr>
        <p:txBody>
          <a:bodyPr>
            <a:normAutofit fontScale="62500" lnSpcReduction="20000"/>
          </a:bodyPr>
          <a:lstStyle/>
          <a:p>
            <a:r>
              <a:rPr lang="zh-TW" altLang="en-US" b="1" dirty="0" smtClean="0"/>
              <a:t> </a:t>
            </a:r>
            <a:r>
              <a:rPr lang="ja-JP" altLang="en-US" sz="5800" b="1" dirty="0" smtClean="0"/>
              <a:t>経済波及</a:t>
            </a:r>
            <a:r>
              <a:rPr lang="ja-JP" altLang="en-US" sz="5800" b="1" dirty="0"/>
              <a:t>効果と</a:t>
            </a:r>
            <a:r>
              <a:rPr lang="ja-JP" altLang="en-US" sz="5800" b="1" dirty="0" smtClean="0"/>
              <a:t>は</a:t>
            </a:r>
            <a:endParaRPr lang="en-US" altLang="ja-JP" sz="5800" b="1" dirty="0" smtClean="0"/>
          </a:p>
          <a:p>
            <a:pPr>
              <a:buNone/>
            </a:pPr>
            <a:r>
              <a:rPr lang="ja-JP" altLang="en-US" sz="5100" dirty="0" smtClean="0"/>
              <a:t>　ある商品に需要が発生したとき、経済におけるさまざまな 取引の連鎖によって他の商品の需要が生み出され、それを製造するさまざまな産業の生産が誘発されること。</a:t>
            </a:r>
            <a:endParaRPr lang="en-US" altLang="zh-TW" sz="5100" b="1" dirty="0"/>
          </a:p>
        </p:txBody>
      </p:sp>
      <p:sp>
        <p:nvSpPr>
          <p:cNvPr id="4" name="正方形/長方形 3"/>
          <p:cNvSpPr/>
          <p:nvPr/>
        </p:nvSpPr>
        <p:spPr>
          <a:xfrm>
            <a:off x="251520" y="3429000"/>
            <a:ext cx="8424936" cy="151216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p:cNvSpPr txBox="1"/>
          <p:nvPr/>
        </p:nvSpPr>
        <p:spPr>
          <a:xfrm>
            <a:off x="467544" y="3573016"/>
            <a:ext cx="8136904" cy="1200329"/>
          </a:xfrm>
          <a:prstGeom prst="rect">
            <a:avLst/>
          </a:prstGeom>
          <a:noFill/>
        </p:spPr>
        <p:txBody>
          <a:bodyPr wrap="square" rtlCol="0">
            <a:spAutoFit/>
          </a:bodyPr>
          <a:lstStyle/>
          <a:p>
            <a:r>
              <a:rPr lang="ja-JP" altLang="en-US" sz="3600" b="1" dirty="0" smtClean="0">
                <a:latin typeface="+mn-ea"/>
              </a:rPr>
              <a:t>経済波及効果＝</a:t>
            </a:r>
            <a:r>
              <a:rPr lang="zh-TW" altLang="en-US" sz="3600" b="1" dirty="0" smtClean="0">
                <a:latin typeface="+mn-ea"/>
              </a:rPr>
              <a:t>直接効果＋第１次間接効果＋第２次間接効果</a:t>
            </a:r>
            <a:endParaRPr kumimoji="1" lang="ja-JP" altLang="en-US" sz="3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sz="quarter" idx="1"/>
          </p:nvPr>
        </p:nvSpPr>
        <p:spPr>
          <a:xfrm>
            <a:off x="457200" y="620688"/>
            <a:ext cx="7467600" cy="5853264"/>
          </a:xfrm>
        </p:spPr>
        <p:txBody>
          <a:bodyPr>
            <a:normAutofit/>
          </a:bodyPr>
          <a:lstStyle/>
          <a:p>
            <a:pPr>
              <a:buFont typeface="Wingdings" pitchFamily="2" charset="2"/>
              <a:buChar char="u"/>
            </a:pPr>
            <a:r>
              <a:rPr lang="ja-JP" altLang="en-US" sz="3600" b="1" dirty="0" smtClean="0"/>
              <a:t>第１次間接効果とは</a:t>
            </a:r>
            <a:endParaRPr lang="en-US" altLang="ja-JP" sz="3600" b="1" dirty="0" smtClean="0"/>
          </a:p>
          <a:p>
            <a:pPr>
              <a:buNone/>
            </a:pPr>
            <a:r>
              <a:rPr lang="ja-JP" altLang="en-US" b="1" dirty="0"/>
              <a:t>　</a:t>
            </a:r>
            <a:r>
              <a:rPr lang="ja-JP" altLang="en-US" dirty="0" smtClean="0"/>
              <a:t> </a:t>
            </a:r>
            <a:r>
              <a:rPr lang="ja-JP" altLang="en-US" sz="2800" dirty="0" smtClean="0"/>
              <a:t>⇒１次波及による生産額の増加分</a:t>
            </a:r>
            <a:endParaRPr lang="en-US" altLang="ja-JP" sz="2800" b="1" dirty="0" smtClean="0"/>
          </a:p>
          <a:p>
            <a:endParaRPr lang="en-US" altLang="ja-JP" sz="2800" b="1" dirty="0" smtClean="0"/>
          </a:p>
          <a:p>
            <a:r>
              <a:rPr lang="ja-JP" altLang="en-US" sz="3200" b="1" dirty="0" smtClean="0"/>
              <a:t>１次波及</a:t>
            </a:r>
            <a:endParaRPr lang="en-US" altLang="ja-JP" sz="3200" b="1" dirty="0" smtClean="0"/>
          </a:p>
          <a:p>
            <a:pPr>
              <a:buNone/>
            </a:pPr>
            <a:r>
              <a:rPr lang="ja-JP" altLang="en-US" sz="3600" dirty="0" smtClean="0"/>
              <a:t>　</a:t>
            </a:r>
            <a:r>
              <a:rPr lang="ja-JP" altLang="en-US" sz="2800" dirty="0" smtClean="0"/>
              <a:t>経済波及効果のうち、直接の生産の増加（直接効果）からの波及を１次波及と呼んでいる。</a:t>
            </a:r>
            <a:endParaRPr lang="en-US" altLang="zh-TW" sz="2800" b="1" dirty="0" smtClean="0"/>
          </a:p>
          <a:p>
            <a:pPr>
              <a:buNone/>
            </a:pPr>
            <a:endParaRPr lang="en-US" altLang="ja-JP" b="1" dirty="0" smtClean="0"/>
          </a:p>
          <a:p>
            <a:pPr>
              <a:buNone/>
            </a:pPr>
            <a:r>
              <a:rPr lang="en-US" altLang="ja-JP" sz="2800" dirty="0" smtClean="0"/>
              <a:t>Ex.</a:t>
            </a:r>
            <a:r>
              <a:rPr lang="ja-JP" altLang="en-US" sz="2800" dirty="0" smtClean="0"/>
              <a:t>自動車一台を新たに輸出することになった時、国内で新たな自動車部品が必要になりそれらの生産が増える。</a:t>
            </a:r>
            <a:endParaRPr kumimoji="1" lang="ja-JP" altLang="en-US" sz="2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コンテナ戦略とは</a:t>
            </a:r>
            <a:r>
              <a:rPr kumimoji="1" lang="ja-JP" altLang="en-US" dirty="0" smtClean="0"/>
              <a:t>？</a:t>
            </a:r>
            <a:endParaRPr kumimoji="1" lang="ja-JP" altLang="en-US" dirty="0"/>
          </a:p>
        </p:txBody>
      </p:sp>
      <p:sp>
        <p:nvSpPr>
          <p:cNvPr id="3" name="コンテンツ プレースホルダ 2"/>
          <p:cNvSpPr>
            <a:spLocks noGrp="1"/>
          </p:cNvSpPr>
          <p:nvPr>
            <p:ph sz="quarter" idx="1"/>
          </p:nvPr>
        </p:nvSpPr>
        <p:spPr/>
        <p:txBody>
          <a:bodyPr>
            <a:normAutofit fontScale="92500"/>
          </a:bodyPr>
          <a:lstStyle/>
          <a:p>
            <a:pPr>
              <a:buNone/>
            </a:pPr>
            <a:r>
              <a:rPr lang="ja-JP" altLang="en-US" dirty="0" smtClean="0">
                <a:latin typeface="+mj-ea"/>
                <a:ea typeface="+mj-ea"/>
              </a:rPr>
              <a:t>　</a:t>
            </a:r>
            <a:r>
              <a:rPr lang="ja-JP" altLang="en-US" sz="2800" dirty="0" smtClean="0">
                <a:latin typeface="+mj-ea"/>
                <a:ea typeface="+mj-ea"/>
              </a:rPr>
              <a:t>アジアに巨大港が完成するなか、国土交通省が２００９年</a:t>
            </a:r>
            <a:r>
              <a:rPr lang="en-US" altLang="ja-JP" sz="2800" dirty="0" smtClean="0">
                <a:latin typeface="+mj-ea"/>
                <a:ea typeface="+mj-ea"/>
              </a:rPr>
              <a:t>12</a:t>
            </a:r>
            <a:r>
              <a:rPr lang="ja-JP" altLang="en-US" sz="2800" dirty="0" smtClean="0">
                <a:latin typeface="+mj-ea"/>
                <a:ea typeface="+mj-ea"/>
              </a:rPr>
              <a:t>月、日本にも国際競争力のある拠点港（ハブポート）をつくろうと「国際コンテナ戦略港湾検討委員会」を設置した。１、２港を選んで重点投資する計画で、超大型船が寄港できるコンテナ岸壁の建設や、港湾運営の民営化などを推し進める。阪神港のほか、京浜</a:t>
            </a:r>
            <a:r>
              <a:rPr lang="en-US" altLang="ja-JP" sz="2800" dirty="0" smtClean="0">
                <a:latin typeface="+mj-ea"/>
                <a:ea typeface="+mj-ea"/>
              </a:rPr>
              <a:t>(</a:t>
            </a:r>
            <a:r>
              <a:rPr lang="ja-JP" altLang="en-US" sz="2800" dirty="0" smtClean="0">
                <a:latin typeface="+mj-ea"/>
                <a:ea typeface="+mj-ea"/>
              </a:rPr>
              <a:t>東京、横浜港など）、伊勢湾</a:t>
            </a:r>
            <a:r>
              <a:rPr lang="en-US" altLang="ja-JP" sz="2800" dirty="0" smtClean="0">
                <a:latin typeface="+mj-ea"/>
                <a:ea typeface="+mj-ea"/>
              </a:rPr>
              <a:t>(</a:t>
            </a:r>
            <a:r>
              <a:rPr lang="ja-JP" altLang="en-US" sz="2800" dirty="0" smtClean="0">
                <a:latin typeface="+mj-ea"/>
                <a:ea typeface="+mj-ea"/>
              </a:rPr>
              <a:t>名古屋港など）、北部九州</a:t>
            </a:r>
            <a:r>
              <a:rPr lang="en-US" altLang="ja-JP" sz="2800" dirty="0" smtClean="0">
                <a:latin typeface="+mj-ea"/>
                <a:ea typeface="+mj-ea"/>
              </a:rPr>
              <a:t>(</a:t>
            </a:r>
            <a:r>
              <a:rPr lang="ja-JP" altLang="en-US" sz="2800" dirty="0" smtClean="0">
                <a:latin typeface="+mj-ea"/>
                <a:ea typeface="+mj-ea"/>
              </a:rPr>
              <a:t>博多、北九州港</a:t>
            </a:r>
            <a:r>
              <a:rPr lang="en-US" altLang="ja-JP" sz="2800" dirty="0" smtClean="0">
                <a:latin typeface="+mj-ea"/>
                <a:ea typeface="+mj-ea"/>
              </a:rPr>
              <a:t>)</a:t>
            </a:r>
            <a:r>
              <a:rPr lang="ja-JP" altLang="en-US" sz="2800" dirty="0" smtClean="0">
                <a:latin typeface="+mj-ea"/>
                <a:ea typeface="+mj-ea"/>
              </a:rPr>
              <a:t>の</a:t>
            </a:r>
            <a:r>
              <a:rPr lang="en-US" altLang="ja-JP" sz="2800" dirty="0" smtClean="0">
                <a:latin typeface="+mj-ea"/>
                <a:ea typeface="+mj-ea"/>
              </a:rPr>
              <a:t>4</a:t>
            </a:r>
            <a:r>
              <a:rPr lang="ja-JP" altLang="en-US" sz="2800" dirty="0" smtClean="0">
                <a:latin typeface="+mj-ea"/>
                <a:ea typeface="+mj-ea"/>
              </a:rPr>
              <a:t>港が応募した。結果、２０１０年８月国際コンテナ戦略港湾は阪神港（神戸港、大阪港）、京浜港（東京港、川崎港、横浜港）に決定した。</a:t>
            </a:r>
            <a:endParaRPr lang="en-US" altLang="ja-JP" sz="2800" dirty="0" smtClean="0">
              <a:latin typeface="+mj-ea"/>
              <a:ea typeface="+mj-ea"/>
            </a:endParaRPr>
          </a:p>
          <a:p>
            <a:pPr>
              <a:buNone/>
            </a:pPr>
            <a:r>
              <a:rPr lang="ja-JP" altLang="en-US" dirty="0" smtClean="0">
                <a:latin typeface="+mj-ea"/>
                <a:ea typeface="+mj-ea"/>
              </a:rPr>
              <a:t>　</a:t>
            </a:r>
            <a:r>
              <a:rPr lang="en-US" altLang="ja-JP" dirty="0" smtClean="0">
                <a:latin typeface="+mj-ea"/>
                <a:ea typeface="+mj-ea"/>
              </a:rPr>
              <a:t>( </a:t>
            </a:r>
            <a:r>
              <a:rPr lang="ja-JP" altLang="en-US" dirty="0" smtClean="0">
                <a:latin typeface="+mj-ea"/>
                <a:ea typeface="+mj-ea"/>
              </a:rPr>
              <a:t>一部　</a:t>
            </a:r>
            <a:r>
              <a:rPr lang="en-US" altLang="ja-JP" dirty="0" smtClean="0">
                <a:latin typeface="+mj-ea"/>
                <a:ea typeface="+mj-ea"/>
              </a:rPr>
              <a:t>2010-06-09 </a:t>
            </a:r>
            <a:r>
              <a:rPr lang="ja-JP" altLang="en-US" dirty="0" smtClean="0">
                <a:latin typeface="+mj-ea"/>
                <a:ea typeface="+mj-ea"/>
              </a:rPr>
              <a:t>朝日新聞 朝刊 １経済　より </a:t>
            </a:r>
            <a:r>
              <a:rPr lang="en-US" altLang="ja-JP" dirty="0" smtClean="0">
                <a:latin typeface="+mj-ea"/>
                <a:ea typeface="+mj-ea"/>
              </a:rPr>
              <a:t>) </a:t>
            </a:r>
          </a:p>
          <a:p>
            <a:endParaRPr kumimoji="1" lang="ja-JP" alt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sz="quarter" idx="1"/>
          </p:nvPr>
        </p:nvSpPr>
        <p:spPr>
          <a:xfrm>
            <a:off x="467544" y="476672"/>
            <a:ext cx="8229600" cy="4104456"/>
          </a:xfrm>
        </p:spPr>
        <p:txBody>
          <a:bodyPr>
            <a:normAutofit/>
          </a:bodyPr>
          <a:lstStyle/>
          <a:p>
            <a:r>
              <a:rPr lang="ja-JP" altLang="en-US" sz="3200" b="1" dirty="0"/>
              <a:t>２</a:t>
            </a:r>
            <a:r>
              <a:rPr lang="ja-JP" altLang="en-US" sz="3200" b="1" dirty="0" smtClean="0"/>
              <a:t>次波及</a:t>
            </a:r>
            <a:endParaRPr lang="en-US" altLang="ja-JP" sz="3200" b="1" dirty="0" smtClean="0"/>
          </a:p>
          <a:p>
            <a:pPr>
              <a:buFont typeface="Wingdings" pitchFamily="2" charset="2"/>
              <a:buChar char="l"/>
            </a:pPr>
            <a:r>
              <a:rPr lang="ja-JP" altLang="en-US" b="1" dirty="0" smtClean="0"/>
              <a:t>　</a:t>
            </a:r>
            <a:r>
              <a:rPr lang="ja-JP" altLang="en-US" sz="2800" b="1" dirty="0" smtClean="0"/>
              <a:t>所得の増加　（</a:t>
            </a:r>
            <a:r>
              <a:rPr lang="ja-JP" altLang="en-US" sz="2800" dirty="0" smtClean="0"/>
              <a:t>経済波及効果によって生産が増加すると、そこで働く人の所得もその分増える。</a:t>
            </a:r>
            <a:r>
              <a:rPr lang="ja-JP" altLang="en-US" sz="2800" b="1" dirty="0" smtClean="0"/>
              <a:t>）</a:t>
            </a:r>
            <a:endParaRPr lang="en-US" altLang="ja-JP" sz="2800" b="1" dirty="0" smtClean="0"/>
          </a:p>
          <a:p>
            <a:pPr>
              <a:buFont typeface="Wingdings" pitchFamily="2" charset="2"/>
              <a:buChar char="l"/>
            </a:pPr>
            <a:r>
              <a:rPr lang="ja-JP" altLang="en-US" sz="2800" b="1" dirty="0" smtClean="0"/>
              <a:t>　消費の増加　（</a:t>
            </a:r>
            <a:r>
              <a:rPr lang="ja-JP" altLang="en-US" sz="2800" dirty="0" smtClean="0"/>
              <a:t>増えた所得で、買い物をすることにより、様々な製品の購入額が増える。つまり新たな需要が発生する。）</a:t>
            </a:r>
            <a:endParaRPr lang="en-US" altLang="ja-JP" sz="3200" b="1" dirty="0" smtClean="0"/>
          </a:p>
          <a:p>
            <a:pPr>
              <a:buFont typeface="Wingdings" pitchFamily="2" charset="2"/>
              <a:buChar char="u"/>
            </a:pPr>
            <a:r>
              <a:rPr lang="ja-JP" altLang="en-US" sz="3200" b="1" dirty="0" smtClean="0"/>
              <a:t>第２次間接効果とは</a:t>
            </a:r>
            <a:endParaRPr lang="en-US" altLang="ja-JP" sz="3200" b="1" dirty="0" smtClean="0"/>
          </a:p>
          <a:p>
            <a:pPr>
              <a:buNone/>
            </a:pPr>
            <a:r>
              <a:rPr lang="ja-JP" altLang="en-US" dirty="0" smtClean="0"/>
              <a:t>　　</a:t>
            </a:r>
            <a:r>
              <a:rPr lang="ja-JP" altLang="en-US" sz="2800" dirty="0" smtClean="0"/>
              <a:t>２次</a:t>
            </a:r>
            <a:r>
              <a:rPr kumimoji="1" lang="ja-JP" altLang="en-US" sz="2800" dirty="0" smtClean="0"/>
              <a:t>波及までの繰り返しである。</a:t>
            </a:r>
            <a:endParaRPr kumimoji="1" lang="en-US" altLang="ja-JP" sz="2800" dirty="0" smtClean="0"/>
          </a:p>
        </p:txBody>
      </p:sp>
      <p:sp>
        <p:nvSpPr>
          <p:cNvPr id="4" name="コンテンツ プレースホルダ 2"/>
          <p:cNvSpPr txBox="1">
            <a:spLocks/>
          </p:cNvSpPr>
          <p:nvPr/>
        </p:nvSpPr>
        <p:spPr>
          <a:xfrm>
            <a:off x="539552" y="4864568"/>
            <a:ext cx="7755632" cy="1993432"/>
          </a:xfrm>
          <a:prstGeom prst="rect">
            <a:avLst/>
          </a:prstGeom>
        </p:spPr>
        <p:txBody>
          <a:bodyPr vert="horz">
            <a:normAutofit/>
          </a:bodyPr>
          <a:lstStyle/>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1" lang="ja-JP" altLang="en-US" sz="3200" b="1" i="0" u="none" strike="noStrike" kern="1200" cap="none" spc="0" normalizeH="0" baseline="0" noProof="0" dirty="0" smtClean="0">
                <a:ln>
                  <a:noFill/>
                </a:ln>
                <a:solidFill>
                  <a:schemeClr val="tx1"/>
                </a:solidFill>
                <a:effectLst/>
                <a:uLnTx/>
                <a:uFillTx/>
                <a:latin typeface="+mn-ea"/>
                <a:ea typeface="+mn-ea"/>
                <a:cs typeface="+mn-cs"/>
              </a:rPr>
              <a:t>経済波及効果の算出</a:t>
            </a:r>
            <a:endParaRPr kumimoji="1" lang="en-US" altLang="ja-JP" sz="28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r>
              <a:rPr kumimoji="1" lang="ja-JP" altLang="en-US" sz="2800" b="0" i="0" u="none" strike="noStrike" kern="1200" cap="none" spc="0" normalizeH="0" baseline="0" noProof="0" dirty="0" smtClean="0">
                <a:ln>
                  <a:noFill/>
                </a:ln>
                <a:solidFill>
                  <a:schemeClr val="tx1"/>
                </a:solidFill>
                <a:effectLst/>
                <a:uLnTx/>
                <a:uFillTx/>
                <a:latin typeface="+mn-lt"/>
                <a:ea typeface="+mn-ea"/>
                <a:cs typeface="+mn-cs"/>
              </a:rPr>
              <a:t>波及効果は産業連関表の逆行列係数表を使って、「逆行列係数」</a:t>
            </a:r>
            <a:r>
              <a:rPr kumimoji="1" lang="en-US" altLang="ja-JP" sz="2800" b="0" i="0" u="none" strike="noStrike" kern="1200" cap="none" spc="0" normalizeH="0" baseline="0" noProof="0" dirty="0" smtClean="0">
                <a:ln>
                  <a:noFill/>
                </a:ln>
                <a:solidFill>
                  <a:schemeClr val="tx1"/>
                </a:solidFill>
                <a:effectLst/>
                <a:uLnTx/>
                <a:uFillTx/>
                <a:latin typeface="+mn-lt"/>
                <a:ea typeface="+mn-ea"/>
                <a:cs typeface="+mn-cs"/>
              </a:rPr>
              <a:t>×</a:t>
            </a:r>
            <a:r>
              <a:rPr kumimoji="1" lang="ja-JP" altLang="en-US" sz="2800" b="0" i="0" u="none" strike="noStrike" kern="1200" cap="none" spc="0" normalizeH="0" baseline="0" noProof="0" dirty="0" smtClean="0">
                <a:ln>
                  <a:noFill/>
                </a:ln>
                <a:solidFill>
                  <a:schemeClr val="tx1"/>
                </a:solidFill>
                <a:effectLst/>
                <a:uLnTx/>
                <a:uFillTx/>
                <a:latin typeface="+mn-lt"/>
                <a:ea typeface="+mn-ea"/>
                <a:cs typeface="+mn-cs"/>
              </a:rPr>
              <a:t>「最終需要額」で計算する。</a:t>
            </a:r>
            <a:endParaRPr kumimoji="1" lang="en-US" altLang="ja-JP" sz="28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1" lang="en-US" altLang="ja-JP" sz="28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1" lang="en-US" altLang="ja-JP" sz="3200" b="1"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None/>
              <a:tabLst/>
              <a:defRPr/>
            </a:pPr>
            <a:endParaRPr kumimoji="1" lang="en-US" altLang="ja-JP" sz="2800" b="0" i="0" u="none" strike="noStrike" kern="1200" cap="none" spc="0" normalizeH="0" baseline="0" noProof="0" dirty="0" smtClean="0">
              <a:ln>
                <a:noFill/>
              </a:ln>
              <a:solidFill>
                <a:schemeClr val="tx1"/>
              </a:solidFill>
              <a:effectLst/>
              <a:uLnTx/>
              <a:uFillTx/>
              <a:latin typeface="+mn-lt"/>
              <a:ea typeface="+mn-ea"/>
              <a:cs typeface="+mn-cs"/>
            </a:endParaRPr>
          </a:p>
          <a:p>
            <a:pPr marL="274320" marR="0" lvl="0" indent="-274320" algn="l" defTabSz="914400" rtl="0" eaLnBrk="1" fontAlgn="auto" latinLnBrk="0" hangingPunct="1">
              <a:lnSpc>
                <a:spcPct val="100000"/>
              </a:lnSpc>
              <a:spcBef>
                <a:spcPts val="600"/>
              </a:spcBef>
              <a:spcAft>
                <a:spcPts val="0"/>
              </a:spcAft>
              <a:buClr>
                <a:schemeClr val="accent1"/>
              </a:buClr>
              <a:buSzPct val="70000"/>
              <a:buFont typeface="Wingdings"/>
              <a:buChar char=""/>
              <a:tabLst/>
              <a:defRPr/>
            </a:pPr>
            <a:endParaRPr kumimoji="1" lang="ja-JP" altLang="en-US" sz="2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strVal val="#ppt_w*2.5"/>
                                          </p:val>
                                        </p:tav>
                                        <p:tav tm="100000">
                                          <p:val>
                                            <p:strVal val="#ppt_w"/>
                                          </p:val>
                                        </p:tav>
                                      </p:tavLst>
                                    </p:anim>
                                    <p:anim calcmode="lin" valueType="num">
                                      <p:cBhvr>
                                        <p:cTn id="8" dur="500" fill="hold"/>
                                        <p:tgtEl>
                                          <p:spTgt spid="4"/>
                                        </p:tgtEl>
                                        <p:attrNameLst>
                                          <p:attrName>ppt_h</p:attrName>
                                        </p:attrNameLst>
                                      </p:cBhvr>
                                      <p:tavLst>
                                        <p:tav tm="0">
                                          <p:val>
                                            <p:strVal val="#ppt_h*0.01"/>
                                          </p:val>
                                        </p:tav>
                                        <p:tav tm="100000">
                                          <p:val>
                                            <p:strVal val="#ppt_h"/>
                                          </p:val>
                                        </p:tav>
                                      </p:tavLst>
                                    </p:anim>
                                    <p:anim calcmode="lin" valueType="num">
                                      <p:cBhvr>
                                        <p:cTn id="9" dur="500" fill="hold"/>
                                        <p:tgtEl>
                                          <p:spTgt spid="4"/>
                                        </p:tgtEl>
                                        <p:attrNameLst>
                                          <p:attrName>ppt_x</p:attrName>
                                        </p:attrNameLst>
                                      </p:cBhvr>
                                      <p:tavLst>
                                        <p:tav tm="0">
                                          <p:val>
                                            <p:strVal val="#ppt_x"/>
                                          </p:val>
                                        </p:tav>
                                        <p:tav tm="100000">
                                          <p:val>
                                            <p:strVal val="#ppt_x"/>
                                          </p:val>
                                        </p:tav>
                                      </p:tavLst>
                                    </p:anim>
                                    <p:anim calcmode="lin" valueType="num">
                                      <p:cBhvr>
                                        <p:cTn id="10" dur="500" fill="hold"/>
                                        <p:tgtEl>
                                          <p:spTgt spid="4"/>
                                        </p:tgtEl>
                                        <p:attrNameLst>
                                          <p:attrName>ppt_y</p:attrName>
                                        </p:attrNameLst>
                                      </p:cBhvr>
                                      <p:tavLst>
                                        <p:tav tm="0">
                                          <p:val>
                                            <p:strVal val="#ppt_h+1"/>
                                          </p:val>
                                        </p:tav>
                                        <p:tav tm="100000">
                                          <p:val>
                                            <p:strVal val="#ppt_y"/>
                                          </p:val>
                                        </p:tav>
                                      </p:tavLst>
                                    </p:anim>
                                    <p:animEffect transition="in" filter="fade">
                                      <p:cBhvr>
                                        <p:cTn id="11"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Documents and Settings\09ee010\デスクトップ\kouzou.gif"/>
          <p:cNvPicPr>
            <a:picLocks noChangeAspect="1" noChangeArrowheads="1"/>
          </p:cNvPicPr>
          <p:nvPr/>
        </p:nvPicPr>
        <p:blipFill>
          <a:blip r:embed="rId2" cstate="print"/>
          <a:srcRect/>
          <a:stretch>
            <a:fillRect/>
          </a:stretch>
        </p:blipFill>
        <p:spPr bwMode="auto">
          <a:xfrm>
            <a:off x="395536" y="548680"/>
            <a:ext cx="8490461" cy="5904656"/>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sz="quarter" idx="1"/>
          </p:nvPr>
        </p:nvSpPr>
        <p:spPr/>
        <p:txBody>
          <a:bodyPr/>
          <a:lstStyle/>
          <a:p>
            <a:r>
              <a:rPr lang="ja-JP" altLang="en-US" sz="3200" dirty="0" smtClean="0"/>
              <a:t>縦（列）方向に見ると、財・サービスの生産にあたって投入された原材料及び粗付加価値の構成が示されている。</a:t>
            </a:r>
            <a:endParaRPr lang="en-US" altLang="ja-JP" sz="3200" dirty="0" smtClean="0"/>
          </a:p>
          <a:p>
            <a:endParaRPr lang="en-US" altLang="ja-JP" sz="3200" dirty="0" smtClean="0"/>
          </a:p>
          <a:p>
            <a:r>
              <a:rPr lang="ja-JP" altLang="en-US" sz="3200" dirty="0" smtClean="0"/>
              <a:t>横（行）方向に見ると、生産された財・サービスの販売（産出）先の構成が示されている。</a:t>
            </a:r>
          </a:p>
          <a:p>
            <a:endParaRPr kumimoji="1" lang="ja-JP" alt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H22</a:t>
            </a:r>
            <a:r>
              <a:rPr kumimoji="1" lang="ja-JP" altLang="en-US" dirty="0" smtClean="0"/>
              <a:t>年の名古屋港の輸出による愛知県への波及効果</a:t>
            </a:r>
            <a:endParaRPr kumimoji="1" lang="ja-JP" altLang="en-US" dirty="0"/>
          </a:p>
        </p:txBody>
      </p:sp>
      <p:sp>
        <p:nvSpPr>
          <p:cNvPr id="3" name="コンテンツ プレースホルダ 2"/>
          <p:cNvSpPr>
            <a:spLocks noGrp="1"/>
          </p:cNvSpPr>
          <p:nvPr>
            <p:ph sz="quarter" idx="1"/>
          </p:nvPr>
        </p:nvSpPr>
        <p:spPr/>
        <p:txBody>
          <a:bodyPr/>
          <a:lstStyle/>
          <a:p>
            <a:r>
              <a:rPr kumimoji="1" lang="ja-JP" altLang="en-US" dirty="0" smtClean="0"/>
              <a:t>使用データ　</a:t>
            </a:r>
            <a:endParaRPr kumimoji="1" lang="en-US" altLang="ja-JP" dirty="0" smtClean="0"/>
          </a:p>
          <a:p>
            <a:endParaRPr lang="en-US" altLang="ja-JP" dirty="0" smtClean="0"/>
          </a:p>
          <a:p>
            <a:r>
              <a:rPr kumimoji="1" lang="ja-JP" altLang="en-US" dirty="0" smtClean="0"/>
              <a:t>平成</a:t>
            </a:r>
            <a:r>
              <a:rPr kumimoji="1" lang="en-US" altLang="ja-JP" dirty="0" smtClean="0"/>
              <a:t>17</a:t>
            </a:r>
            <a:r>
              <a:rPr kumimoji="1" lang="ja-JP" altLang="en-US" dirty="0" smtClean="0"/>
              <a:t>年愛知県産業連関表</a:t>
            </a:r>
            <a:endParaRPr kumimoji="1" lang="en-US" altLang="ja-JP" dirty="0" smtClean="0"/>
          </a:p>
          <a:p>
            <a:endParaRPr kumimoji="1" lang="en-US" altLang="ja-JP" dirty="0" smtClean="0"/>
          </a:p>
          <a:p>
            <a:r>
              <a:rPr kumimoji="1" lang="ja-JP" altLang="en-US" dirty="0" smtClean="0"/>
              <a:t>平成</a:t>
            </a:r>
            <a:r>
              <a:rPr kumimoji="1" lang="en-US" altLang="ja-JP" dirty="0" smtClean="0"/>
              <a:t>22</a:t>
            </a:r>
            <a:r>
              <a:rPr kumimoji="1" lang="ja-JP" altLang="en-US" dirty="0" smtClean="0"/>
              <a:t>年名古屋港コンテナ輸出台数</a:t>
            </a:r>
            <a:endParaRPr kumimoji="1" lang="en-US" altLang="ja-JP" dirty="0" smtClean="0"/>
          </a:p>
          <a:p>
            <a:endParaRPr lang="en-US" altLang="ja-JP" dirty="0" smtClean="0"/>
          </a:p>
          <a:p>
            <a:r>
              <a:rPr kumimoji="1" lang="ja-JP" altLang="en-US" dirty="0" smtClean="0"/>
              <a:t>「平成</a:t>
            </a:r>
            <a:r>
              <a:rPr kumimoji="1" lang="en-US" altLang="ja-JP" dirty="0" smtClean="0"/>
              <a:t>20</a:t>
            </a:r>
            <a:r>
              <a:rPr kumimoji="1" lang="ja-JP" altLang="en-US" dirty="0" smtClean="0"/>
              <a:t>年全国輸出コンテナ台数貨物流動調査」により</a:t>
            </a:r>
            <a:r>
              <a:rPr kumimoji="1" lang="en-US" altLang="ja-JP" dirty="0" smtClean="0"/>
              <a:t>1</a:t>
            </a:r>
            <a:r>
              <a:rPr kumimoji="1" lang="ja-JP" altLang="en-US" dirty="0" smtClean="0"/>
              <a:t>トンを</a:t>
            </a:r>
            <a:r>
              <a:rPr kumimoji="1" lang="en-US" altLang="ja-JP" dirty="0" smtClean="0"/>
              <a:t>34.1</a:t>
            </a:r>
            <a:r>
              <a:rPr kumimoji="1" lang="ja-JP" altLang="en-US" dirty="0" smtClean="0"/>
              <a:t>万と換算した</a:t>
            </a:r>
            <a:endParaRPr kumimoji="1" lang="ja-JP"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p:cNvGraphicFramePr/>
          <p:nvPr/>
        </p:nvGraphicFramePr>
        <p:xfrm>
          <a:off x="0" y="0"/>
          <a:ext cx="8208911" cy="666936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グラフ 4"/>
          <p:cNvGraphicFramePr/>
          <p:nvPr/>
        </p:nvGraphicFramePr>
        <p:xfrm>
          <a:off x="467544" y="188640"/>
          <a:ext cx="7920880" cy="619268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p:cNvGraphicFramePr/>
          <p:nvPr/>
        </p:nvGraphicFramePr>
        <p:xfrm>
          <a:off x="179512" y="0"/>
          <a:ext cx="8964488" cy="68579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経済波及効果の例　</a:t>
            </a:r>
            <a:endParaRPr kumimoji="1" lang="ja-JP" altLang="en-US" dirty="0"/>
          </a:p>
        </p:txBody>
      </p:sp>
      <p:sp>
        <p:nvSpPr>
          <p:cNvPr id="3" name="コンテンツ プレースホルダ 2"/>
          <p:cNvSpPr>
            <a:spLocks noGrp="1"/>
          </p:cNvSpPr>
          <p:nvPr>
            <p:ph idx="1"/>
          </p:nvPr>
        </p:nvSpPr>
        <p:spPr>
          <a:xfrm>
            <a:off x="395536" y="1340768"/>
            <a:ext cx="8291264" cy="5256584"/>
          </a:xfrm>
        </p:spPr>
        <p:txBody>
          <a:bodyPr>
            <a:noAutofit/>
          </a:bodyPr>
          <a:lstStyle/>
          <a:p>
            <a:r>
              <a:rPr kumimoji="1" lang="ja-JP" altLang="en-US" dirty="0" smtClean="0"/>
              <a:t>ドラゴンズ日本一　（</a:t>
            </a:r>
            <a:r>
              <a:rPr lang="ja-JP" altLang="en-US" dirty="0" smtClean="0"/>
              <a:t>共立総合研究所試算）</a:t>
            </a:r>
            <a:r>
              <a:rPr kumimoji="1" lang="ja-JP" altLang="en-US" dirty="0" smtClean="0"/>
              <a:t>　　　</a:t>
            </a:r>
            <a:endParaRPr kumimoji="1" lang="en-US" altLang="ja-JP" dirty="0" smtClean="0"/>
          </a:p>
          <a:p>
            <a:pPr>
              <a:buNone/>
            </a:pPr>
            <a:r>
              <a:rPr kumimoji="1" lang="ja-JP" altLang="en-US" dirty="0" smtClean="0"/>
              <a:t>　　　　２１９億</a:t>
            </a:r>
            <a:r>
              <a:rPr kumimoji="1" lang="ja-JP" altLang="en-US" sz="2400" dirty="0" smtClean="0"/>
              <a:t>（愛知、岐阜、三重、石川、富山のみ）</a:t>
            </a:r>
            <a:endParaRPr kumimoji="1" lang="en-US" altLang="ja-JP" sz="2400" dirty="0" smtClean="0"/>
          </a:p>
          <a:p>
            <a:pPr>
              <a:buNone/>
            </a:pPr>
            <a:r>
              <a:rPr lang="ja-JP" altLang="en-US" sz="2400" dirty="0" smtClean="0"/>
              <a:t>　</a:t>
            </a:r>
            <a:r>
              <a:rPr lang="en-US" altLang="ja-JP" sz="2000" dirty="0" smtClean="0"/>
              <a:t>ex)</a:t>
            </a:r>
            <a:r>
              <a:rPr lang="ja-JP" altLang="en-US" sz="2400" dirty="0" smtClean="0"/>
              <a:t>入場料、セール売り上げ、新聞の売り上げ増加</a:t>
            </a:r>
            <a:endParaRPr lang="en-US" altLang="ja-JP" sz="2400" dirty="0" smtClean="0"/>
          </a:p>
          <a:p>
            <a:r>
              <a:rPr lang="ja-JP" altLang="en-US" dirty="0" smtClean="0"/>
              <a:t>なでしこジャパン優勝（ＣＭ総合研究所試算）</a:t>
            </a:r>
            <a:endParaRPr lang="en-US" altLang="ja-JP" dirty="0" smtClean="0"/>
          </a:p>
          <a:p>
            <a:pPr>
              <a:buNone/>
            </a:pPr>
            <a:r>
              <a:rPr lang="ja-JP" altLang="en-US" dirty="0" smtClean="0"/>
              <a:t>　　　　　１兆超</a:t>
            </a:r>
            <a:endParaRPr lang="en-US" altLang="ja-JP" dirty="0" smtClean="0"/>
          </a:p>
          <a:p>
            <a:pPr>
              <a:buNone/>
            </a:pPr>
            <a:r>
              <a:rPr lang="ja-JP" altLang="en-US" dirty="0" smtClean="0"/>
              <a:t>　</a:t>
            </a:r>
            <a:r>
              <a:rPr lang="en-US" altLang="ja-JP" sz="2000" dirty="0" smtClean="0"/>
              <a:t>ex)</a:t>
            </a:r>
            <a:r>
              <a:rPr lang="ja-JP" altLang="en-US" sz="2400" dirty="0" smtClean="0"/>
              <a:t>入場料、セール売り上げ、海外による日本製品の需要増加</a:t>
            </a:r>
            <a:endParaRPr lang="en-US" altLang="ja-JP" sz="2400" dirty="0" smtClean="0"/>
          </a:p>
          <a:p>
            <a:r>
              <a:rPr lang="en-US" altLang="ja-JP" dirty="0" smtClean="0"/>
              <a:t>TPP</a:t>
            </a:r>
            <a:r>
              <a:rPr lang="ja-JP" altLang="en-US" dirty="0" smtClean="0"/>
              <a:t>参加</a:t>
            </a:r>
            <a:endParaRPr lang="en-US" altLang="ja-JP" dirty="0" smtClean="0"/>
          </a:p>
          <a:p>
            <a:pPr>
              <a:buNone/>
            </a:pPr>
            <a:r>
              <a:rPr kumimoji="1" lang="en-US" altLang="ja-JP" dirty="0" smtClean="0"/>
              <a:t>             </a:t>
            </a:r>
            <a:r>
              <a:rPr kumimoji="1" lang="ja-JP" altLang="en-US" dirty="0" smtClean="0"/>
              <a:t>１０年で</a:t>
            </a:r>
            <a:r>
              <a:rPr kumimoji="1" lang="en-US" altLang="ja-JP" dirty="0" smtClean="0"/>
              <a:t> 2.7</a:t>
            </a:r>
            <a:r>
              <a:rPr kumimoji="1" lang="ja-JP" altLang="en-US" dirty="0" smtClean="0"/>
              <a:t>兆　（政府試算）</a:t>
            </a:r>
            <a:endParaRPr kumimoji="1" lang="en-US" altLang="ja-JP" dirty="0" smtClean="0"/>
          </a:p>
          <a:p>
            <a:pPr>
              <a:buNone/>
            </a:pPr>
            <a:r>
              <a:rPr lang="ja-JP" altLang="en-US" sz="2400" dirty="0" smtClean="0"/>
              <a:t>　</a:t>
            </a:r>
            <a:r>
              <a:rPr lang="en-US" altLang="ja-JP" sz="2000" dirty="0" smtClean="0"/>
              <a:t>ex</a:t>
            </a:r>
            <a:r>
              <a:rPr lang="en-US" altLang="ja-JP" sz="2400" dirty="0" smtClean="0"/>
              <a:t>)</a:t>
            </a:r>
            <a:r>
              <a:rPr lang="ja-JP" altLang="en-US" sz="2400" dirty="0" smtClean="0"/>
              <a:t>関税撤廃による輸出増加、規制緩和による貿易の活性化</a:t>
            </a:r>
            <a:endParaRPr kumimoji="1" lang="en-US" altLang="ja-JP" sz="2400" dirty="0" smtClean="0"/>
          </a:p>
        </p:txBody>
      </p:sp>
      <p:sp>
        <p:nvSpPr>
          <p:cNvPr id="4" name="右矢印 3"/>
          <p:cNvSpPr/>
          <p:nvPr/>
        </p:nvSpPr>
        <p:spPr>
          <a:xfrm>
            <a:off x="539552" y="1916832"/>
            <a:ext cx="690376" cy="412624"/>
          </a:xfrm>
          <a:prstGeom prst="right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右矢印 7"/>
          <p:cNvSpPr/>
          <p:nvPr/>
        </p:nvSpPr>
        <p:spPr>
          <a:xfrm>
            <a:off x="1403648" y="4509120"/>
            <a:ext cx="762384" cy="412624"/>
          </a:xfrm>
          <a:prstGeom prst="rightArrow">
            <a:avLst>
              <a:gd name="adj1" fmla="val 50000"/>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右矢印 8"/>
          <p:cNvSpPr/>
          <p:nvPr/>
        </p:nvSpPr>
        <p:spPr>
          <a:xfrm>
            <a:off x="611560" y="3212976"/>
            <a:ext cx="864096"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683568" y="836712"/>
            <a:ext cx="7488832" cy="5262979"/>
          </a:xfrm>
          <a:prstGeom prst="rect">
            <a:avLst/>
          </a:prstGeom>
          <a:noFill/>
        </p:spPr>
        <p:txBody>
          <a:bodyPr wrap="square" rtlCol="0">
            <a:spAutoFit/>
          </a:bodyPr>
          <a:lstStyle/>
          <a:p>
            <a:r>
              <a:rPr lang="ja-JP" altLang="en-US" sz="2000" dirty="0" smtClean="0"/>
              <a:t>　</a:t>
            </a:r>
            <a:r>
              <a:rPr lang="ja-JP" altLang="ja-JP" sz="2000" dirty="0" smtClean="0"/>
              <a:t>アメリカ</a:t>
            </a:r>
            <a:r>
              <a:rPr lang="ja-JP" altLang="ja-JP" sz="2000" dirty="0"/>
              <a:t>のリーマンショックに端を発した世界不況によって、トヨタ自動車が</a:t>
            </a:r>
            <a:r>
              <a:rPr lang="en-US" altLang="ja-JP" sz="2000" dirty="0"/>
              <a:t>2009</a:t>
            </a:r>
            <a:r>
              <a:rPr lang="ja-JP" altLang="ja-JP" sz="2000" dirty="0"/>
              <a:t>年度の営業利益見通しを一兆円下方修正した。「トヨタショック」と言われる日本経済を引っ張ってきたトヨタのこの衝撃的な経営判断による日本経済全体への負の波及効果が生じた。これにより、トヨタの０８年３月から９０００人いた期間従業員の</a:t>
            </a:r>
            <a:r>
              <a:rPr lang="ja-JP" altLang="ja-JP" sz="2000" dirty="0" smtClean="0"/>
              <a:t>削減</a:t>
            </a:r>
            <a:r>
              <a:rPr lang="ja-JP" altLang="en-US" sz="2000" dirty="0" smtClean="0"/>
              <a:t>などを始めた。</a:t>
            </a:r>
            <a:endParaRPr lang="ja-JP" altLang="ja-JP" sz="2000" dirty="0"/>
          </a:p>
          <a:p>
            <a:endParaRPr lang="en-US" altLang="ja-JP" dirty="0" smtClean="0"/>
          </a:p>
          <a:p>
            <a:endParaRPr lang="en-US" altLang="ja-JP" dirty="0"/>
          </a:p>
          <a:p>
            <a:r>
              <a:rPr lang="ja-JP" altLang="en-US" dirty="0" smtClean="0"/>
              <a:t>　</a:t>
            </a:r>
            <a:r>
              <a:rPr lang="ja-JP" altLang="ja-JP" dirty="0" smtClean="0"/>
              <a:t>自動車</a:t>
            </a:r>
            <a:r>
              <a:rPr lang="ja-JP" altLang="ja-JP" dirty="0"/>
              <a:t>部品の種類は３万点におよぶといわれ、トヨタの経営判断</a:t>
            </a:r>
            <a:r>
              <a:rPr lang="ja-JP" altLang="ja-JP" dirty="0" smtClean="0"/>
              <a:t>が数多く</a:t>
            </a:r>
            <a:r>
              <a:rPr lang="ja-JP" altLang="ja-JP" dirty="0"/>
              <a:t>の関連</a:t>
            </a:r>
            <a:r>
              <a:rPr lang="ja-JP" altLang="ja-JP" dirty="0" smtClean="0"/>
              <a:t>産業に</a:t>
            </a:r>
            <a:r>
              <a:rPr lang="ja-JP" altLang="ja-JP" dirty="0"/>
              <a:t>影響する</a:t>
            </a:r>
            <a:r>
              <a:rPr lang="ja-JP" altLang="ja-JP" dirty="0" smtClean="0"/>
              <a:t>。</a:t>
            </a:r>
            <a:endParaRPr lang="en-US" altLang="ja-JP" dirty="0" smtClean="0"/>
          </a:p>
          <a:p>
            <a:endParaRPr lang="en-US" altLang="ja-JP" dirty="0"/>
          </a:p>
          <a:p>
            <a:endParaRPr lang="en-US" altLang="ja-JP" dirty="0" smtClean="0"/>
          </a:p>
          <a:p>
            <a:endParaRPr lang="en-US" altLang="ja-JP" dirty="0" smtClean="0"/>
          </a:p>
          <a:p>
            <a:endParaRPr lang="en-US" altLang="ja-JP" dirty="0" smtClean="0"/>
          </a:p>
          <a:p>
            <a:endParaRPr lang="en-US" altLang="ja-JP" dirty="0"/>
          </a:p>
          <a:p>
            <a:r>
              <a:rPr lang="ja-JP" altLang="ja-JP" dirty="0" smtClean="0"/>
              <a:t>これ</a:t>
            </a:r>
            <a:r>
              <a:rPr lang="ja-JP" altLang="ja-JP" dirty="0"/>
              <a:t>により、輸送量の激しい落ち込みが生じ、名古屋港の輸出量も大きく落ち込んだ。</a:t>
            </a:r>
          </a:p>
          <a:p>
            <a:endParaRPr lang="ja-JP" altLang="ja-JP" dirty="0"/>
          </a:p>
        </p:txBody>
      </p:sp>
      <p:sp>
        <p:nvSpPr>
          <p:cNvPr id="8" name="下矢印 7"/>
          <p:cNvSpPr/>
          <p:nvPr/>
        </p:nvSpPr>
        <p:spPr>
          <a:xfrm>
            <a:off x="2411760" y="3717032"/>
            <a:ext cx="720080" cy="100811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円/楕円 8"/>
          <p:cNvSpPr/>
          <p:nvPr/>
        </p:nvSpPr>
        <p:spPr>
          <a:xfrm>
            <a:off x="3707904" y="3501008"/>
            <a:ext cx="3456384" cy="1296144"/>
          </a:xfrm>
          <a:prstGeom prst="ellipse">
            <a:avLst/>
          </a:prstGeom>
          <a:solidFill>
            <a:schemeClr val="tx2">
              <a:lumMod val="40000"/>
              <a:lumOff val="60000"/>
            </a:schemeClr>
          </a:solidFill>
          <a:ln>
            <a:solidFill>
              <a:schemeClr val="bg1">
                <a:lumMod val="9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dirty="0" smtClean="0"/>
          </a:p>
          <a:p>
            <a:pPr algn="ctr"/>
            <a:r>
              <a:rPr lang="ja-JP" altLang="en-US" dirty="0" smtClean="0"/>
              <a:t>名古屋港は自動車関連の輸出が半数以上を占めるので</a:t>
            </a:r>
            <a:endParaRPr lang="en-US" altLang="ja-JP" dirty="0" smtClean="0"/>
          </a:p>
          <a:p>
            <a:pPr algn="ctr"/>
            <a:endParaRPr kumimoji="1" lang="ja-JP" alt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図表 3"/>
          <p:cNvGraphicFramePr/>
          <p:nvPr/>
        </p:nvGraphicFramePr>
        <p:xfrm>
          <a:off x="1524000" y="1397000"/>
          <a:ext cx="6096000" cy="31121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テキスト ボックス 5"/>
          <p:cNvSpPr txBox="1"/>
          <p:nvPr/>
        </p:nvSpPr>
        <p:spPr>
          <a:xfrm>
            <a:off x="971600" y="4941168"/>
            <a:ext cx="6552728" cy="1077218"/>
          </a:xfrm>
          <a:prstGeom prst="rect">
            <a:avLst/>
          </a:prstGeom>
          <a:noFill/>
        </p:spPr>
        <p:txBody>
          <a:bodyPr wrap="square" rtlCol="0">
            <a:spAutoFit/>
          </a:bodyPr>
          <a:lstStyle/>
          <a:p>
            <a:r>
              <a:rPr kumimoji="1" lang="ja-JP" altLang="en-US" dirty="0" smtClean="0"/>
              <a:t>次ページの表の通り</a:t>
            </a:r>
            <a:r>
              <a:rPr lang="ja-JP" altLang="en-US" dirty="0" smtClean="0"/>
              <a:t>、名古屋港からの輸出量は</a:t>
            </a:r>
            <a:r>
              <a:rPr lang="en-US" altLang="ja-JP" dirty="0"/>
              <a:t>…</a:t>
            </a:r>
            <a:endParaRPr kumimoji="1" lang="en-US" altLang="ja-JP" dirty="0" smtClean="0"/>
          </a:p>
          <a:p>
            <a:endParaRPr lang="en-US" altLang="ja-JP" dirty="0" smtClean="0"/>
          </a:p>
          <a:p>
            <a:r>
              <a:rPr lang="ja-JP" altLang="en-US" dirty="0" smtClean="0"/>
              <a:t>　　　　　　　　　　</a:t>
            </a:r>
            <a:r>
              <a:rPr lang="ja-JP" altLang="ja-JP" sz="2800" b="1" u="sng" dirty="0" smtClean="0">
                <a:solidFill>
                  <a:schemeClr val="accent5">
                    <a:lumMod val="60000"/>
                    <a:lumOff val="40000"/>
                  </a:schemeClr>
                </a:solidFill>
              </a:rPr>
              <a:t>ほぼ</a:t>
            </a:r>
            <a:r>
              <a:rPr lang="ja-JP" altLang="ja-JP" sz="2800" b="1" u="sng" dirty="0">
                <a:solidFill>
                  <a:schemeClr val="accent5">
                    <a:lumMod val="60000"/>
                    <a:lumOff val="40000"/>
                  </a:schemeClr>
                </a:solidFill>
              </a:rPr>
              <a:t>半分にまで</a:t>
            </a:r>
            <a:r>
              <a:rPr lang="ja-JP" altLang="ja-JP" sz="2800" b="1" u="sng" dirty="0" smtClean="0">
                <a:solidFill>
                  <a:schemeClr val="accent5">
                    <a:lumMod val="60000"/>
                    <a:lumOff val="40000"/>
                  </a:schemeClr>
                </a:solidFill>
              </a:rPr>
              <a:t>落ち込む</a:t>
            </a:r>
            <a:r>
              <a:rPr lang="ja-JP" altLang="en-US" dirty="0" smtClean="0"/>
              <a:t>　</a:t>
            </a:r>
            <a:endParaRPr kumimoji="1" lang="ja-JP" altLang="en-US" dirty="0"/>
          </a:p>
        </p:txBody>
      </p:sp>
      <p:sp>
        <p:nvSpPr>
          <p:cNvPr id="7" name="テキスト ボックス 6"/>
          <p:cNvSpPr txBox="1"/>
          <p:nvPr/>
        </p:nvSpPr>
        <p:spPr>
          <a:xfrm>
            <a:off x="899592" y="692696"/>
            <a:ext cx="4104456" cy="461665"/>
          </a:xfrm>
          <a:prstGeom prst="rect">
            <a:avLst/>
          </a:prstGeom>
          <a:noFill/>
        </p:spPr>
        <p:txBody>
          <a:bodyPr wrap="square" rtlCol="0">
            <a:spAutoFit/>
          </a:bodyPr>
          <a:lstStyle/>
          <a:p>
            <a:pPr>
              <a:buFont typeface="Arial" pitchFamily="34" charset="0"/>
              <a:buChar char="•"/>
            </a:pPr>
            <a:r>
              <a:rPr kumimoji="1" lang="ja-JP" altLang="en-US" sz="2400" dirty="0" smtClean="0"/>
              <a:t>まとめると</a:t>
            </a:r>
            <a:r>
              <a:rPr kumimoji="1" lang="en-US" altLang="ja-JP" sz="2400" dirty="0" smtClean="0"/>
              <a:t>…</a:t>
            </a:r>
            <a:endParaRPr kumimoji="1" lang="ja-JP" altLang="en-US"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なぜコンテナ戦略</a:t>
            </a:r>
            <a:r>
              <a:rPr lang="ja-JP" altLang="en-US" dirty="0" smtClean="0"/>
              <a:t>は必要なのか？</a:t>
            </a:r>
            <a:endParaRPr kumimoji="1" lang="ja-JP" altLang="en-US" dirty="0"/>
          </a:p>
        </p:txBody>
      </p:sp>
      <p:sp>
        <p:nvSpPr>
          <p:cNvPr id="3" name="コンテンツ プレースホルダ 2"/>
          <p:cNvSpPr>
            <a:spLocks noGrp="1"/>
          </p:cNvSpPr>
          <p:nvPr>
            <p:ph sz="quarter" idx="1"/>
          </p:nvPr>
        </p:nvSpPr>
        <p:spPr/>
        <p:txBody>
          <a:bodyPr>
            <a:normAutofit fontScale="92500" lnSpcReduction="20000"/>
          </a:bodyPr>
          <a:lstStyle/>
          <a:p>
            <a:r>
              <a:rPr lang="ja-JP" altLang="en-US" b="1" dirty="0" smtClean="0"/>
              <a:t>コンテナ輸送のハブポートはアジアに集中している。</a:t>
            </a:r>
            <a:r>
              <a:rPr lang="ja-JP" altLang="en-US" dirty="0" smtClean="0"/>
              <a:t/>
            </a:r>
            <a:br>
              <a:rPr lang="ja-JP" altLang="en-US" dirty="0" smtClean="0"/>
            </a:br>
            <a:endParaRPr lang="en-US" altLang="ja-JP" dirty="0" smtClean="0"/>
          </a:p>
          <a:p>
            <a:r>
              <a:rPr lang="ja-JP" altLang="en-US" dirty="0" smtClean="0"/>
              <a:t>自動車や原料を除く殆どの荷物は合理的なコンテナ船で運ばれる。</a:t>
            </a:r>
            <a:endParaRPr lang="en-US" altLang="ja-JP" dirty="0" smtClean="0"/>
          </a:p>
          <a:p>
            <a:r>
              <a:rPr lang="en-US" altLang="ja-JP" dirty="0" smtClean="0"/>
              <a:t>EX</a:t>
            </a:r>
            <a:r>
              <a:rPr lang="ja-JP" altLang="en-US" dirty="0" smtClean="0"/>
              <a:t>）テレビ、オートバイ、カメラ、パソコン、醤油、牛肉、オレンジ</a:t>
            </a:r>
            <a:endParaRPr lang="en-US" altLang="ja-JP" dirty="0" smtClean="0"/>
          </a:p>
          <a:p>
            <a:r>
              <a:rPr lang="ja-JP" altLang="en-US" dirty="0" smtClean="0"/>
              <a:t>コンテナ輸送は航空会社の旅客輸送のようにハブポートを基点としたトランジット輸送が一般的のため、各国が世界のハブボート（貿易中継港）を目指してコンテナ船の誘致にしのぎを削っている。まさにコンテナ船の寄港回数はその港の活性度をはかるバロメータとも言える。</a:t>
            </a:r>
            <a:endParaRPr lang="en-US" altLang="ja-JP" dirty="0" smtClean="0"/>
          </a:p>
          <a:p>
            <a:r>
              <a:rPr lang="ja-JP" altLang="en-US" dirty="0" smtClean="0"/>
              <a:t>日本はハブポートとしての地位が低くなっているのが現状である。製品輸送の大部分はコンテナ輸送に依存するため、輸出を念頭に置いた家電やオートバイなどの製品設計やデザインには船用コンテナへの効率的な収納も考慮されている。</a:t>
            </a:r>
            <a:endParaRPr kumimoji="1" lang="ja-JP" alt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p:cNvGraphicFramePr/>
          <p:nvPr/>
        </p:nvGraphicFramePr>
        <p:xfrm>
          <a:off x="899592" y="764704"/>
          <a:ext cx="6984776" cy="518457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sz="4800" b="1" dirty="0" smtClean="0">
                <a:solidFill>
                  <a:schemeClr val="tx1"/>
                </a:solidFill>
              </a:rPr>
              <a:t>まとめ</a:t>
            </a:r>
            <a:endParaRPr kumimoji="1" lang="ja-JP" altLang="en-US" sz="4800" b="1" dirty="0">
              <a:solidFill>
                <a:schemeClr val="tx1"/>
              </a:solidFill>
            </a:endParaRPr>
          </a:p>
        </p:txBody>
      </p:sp>
      <p:sp>
        <p:nvSpPr>
          <p:cNvPr id="3" name="コンテンツ プレースホルダ 2"/>
          <p:cNvSpPr>
            <a:spLocks noGrp="1"/>
          </p:cNvSpPr>
          <p:nvPr>
            <p:ph sz="quarter" idx="1"/>
          </p:nvPr>
        </p:nvSpPr>
        <p:spPr/>
        <p:txBody>
          <a:bodyPr/>
          <a:lstStyle/>
          <a:p>
            <a:pPr>
              <a:buNone/>
            </a:pPr>
            <a:endParaRPr lang="ja-JP" altLang="en-US" dirty="0" smtClean="0"/>
          </a:p>
          <a:p>
            <a:r>
              <a:rPr lang="ja-JP" altLang="en-US" sz="3200" dirty="0" smtClean="0"/>
              <a:t>名古屋港は愛知県の産業に大きなプラスの影響を与える。</a:t>
            </a:r>
            <a:endParaRPr lang="en-US" altLang="ja-JP" sz="3200" dirty="0" smtClean="0"/>
          </a:p>
          <a:p>
            <a:r>
              <a:rPr lang="ja-JP" altLang="en-US" sz="3200" dirty="0" smtClean="0"/>
              <a:t>これからの名古屋港は国際競争力を高めるためにコンテナ貿易に力を入れるべきである。</a:t>
            </a:r>
          </a:p>
          <a:p>
            <a:r>
              <a:rPr lang="ja-JP" altLang="en-US" sz="3200" dirty="0" smtClean="0"/>
              <a:t>ハブポートとしての役割を果たせる港へと変わる努力が必要である。</a:t>
            </a:r>
            <a:endParaRPr lang="ja-JP" altLang="en-US" sz="3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387424"/>
            <a:ext cx="7467600" cy="1628800"/>
          </a:xfrm>
        </p:spPr>
        <p:txBody>
          <a:bodyPr>
            <a:normAutofit/>
          </a:bodyPr>
          <a:lstStyle/>
          <a:p>
            <a:pPr algn="ctr"/>
            <a:r>
              <a:rPr lang="ja-JP" altLang="en-US" b="1" dirty="0" smtClean="0"/>
              <a:t>アジアのハブポートの成功例</a:t>
            </a:r>
            <a:r>
              <a:rPr lang="en-US" altLang="ja-JP" dirty="0" smtClean="0"/>
              <a:t/>
            </a:r>
            <a:br>
              <a:rPr lang="en-US" altLang="ja-JP" dirty="0" smtClean="0"/>
            </a:br>
            <a:endParaRPr kumimoji="1" lang="ja-JP" altLang="en-US" dirty="0"/>
          </a:p>
        </p:txBody>
      </p:sp>
      <p:sp>
        <p:nvSpPr>
          <p:cNvPr id="3" name="コンテンツ プレースホルダ 2"/>
          <p:cNvSpPr>
            <a:spLocks noGrp="1"/>
          </p:cNvSpPr>
          <p:nvPr>
            <p:ph sz="quarter" idx="1"/>
          </p:nvPr>
        </p:nvSpPr>
        <p:spPr>
          <a:xfrm>
            <a:off x="457200" y="908720"/>
            <a:ext cx="7467600" cy="5565232"/>
          </a:xfrm>
        </p:spPr>
        <p:txBody>
          <a:bodyPr>
            <a:normAutofit/>
          </a:bodyPr>
          <a:lstStyle/>
          <a:p>
            <a:pPr>
              <a:buNone/>
            </a:pPr>
            <a:r>
              <a:rPr lang="ja-JP" altLang="en-US" dirty="0" smtClean="0"/>
              <a:t>例）シンガポール</a:t>
            </a:r>
            <a:endParaRPr lang="en-US" altLang="ja-JP" dirty="0" smtClean="0"/>
          </a:p>
          <a:p>
            <a:pPr>
              <a:buNone/>
            </a:pPr>
            <a:r>
              <a:rPr lang="ja-JP" altLang="en-US" dirty="0" smtClean="0"/>
              <a:t>シンガポール港の取扱コンテナ貨物取扱量</a:t>
            </a:r>
            <a:endParaRPr lang="en-US" altLang="ja-JP" dirty="0" smtClean="0"/>
          </a:p>
          <a:p>
            <a:pPr>
              <a:buNone/>
            </a:pPr>
            <a:r>
              <a:rPr lang="ja-JP" altLang="en-US" dirty="0" smtClean="0"/>
              <a:t>世界全体の約２割</a:t>
            </a:r>
            <a:endParaRPr lang="en-US" altLang="ja-JP" dirty="0" smtClean="0"/>
          </a:p>
          <a:p>
            <a:pPr>
              <a:buNone/>
            </a:pPr>
            <a:r>
              <a:rPr lang="ja-JP" altLang="en-US" dirty="0" smtClean="0"/>
              <a:t>１２３カ国の６００の港＆２００の航路</a:t>
            </a:r>
            <a:endParaRPr lang="en-US" altLang="ja-JP" dirty="0" smtClean="0"/>
          </a:p>
          <a:p>
            <a:pPr>
              <a:buNone/>
            </a:pPr>
            <a:r>
              <a:rPr lang="ja-JP" altLang="en-US" dirty="0" smtClean="0"/>
              <a:t>①立地条件</a:t>
            </a:r>
            <a:endParaRPr lang="en-US" altLang="ja-JP" dirty="0" smtClean="0"/>
          </a:p>
          <a:p>
            <a:pPr>
              <a:buNone/>
            </a:pPr>
            <a:r>
              <a:rPr lang="ja-JP" altLang="en-US" dirty="0" smtClean="0"/>
              <a:t>太平洋とインド洋を結ぶ貿易航路</a:t>
            </a:r>
            <a:endParaRPr lang="en-US" altLang="ja-JP" dirty="0" smtClean="0"/>
          </a:p>
          <a:p>
            <a:pPr>
              <a:buNone/>
            </a:pPr>
            <a:r>
              <a:rPr lang="ja-JP" altLang="en-US" dirty="0" smtClean="0"/>
              <a:t>海外輸送の中継基地としての役割</a:t>
            </a:r>
            <a:endParaRPr lang="en-US" altLang="ja-JP" dirty="0" smtClean="0"/>
          </a:p>
          <a:p>
            <a:pPr>
              <a:buNone/>
            </a:pPr>
            <a:r>
              <a:rPr lang="ja-JP" altLang="en-US" dirty="0" smtClean="0"/>
              <a:t>②地理的優位性</a:t>
            </a:r>
            <a:endParaRPr lang="en-US" altLang="ja-JP" dirty="0" smtClean="0"/>
          </a:p>
          <a:p>
            <a:pPr>
              <a:buNone/>
            </a:pPr>
            <a:r>
              <a:rPr lang="ja-JP" altLang="en-US" dirty="0" smtClean="0"/>
              <a:t>地震や台風などの自然災害をほとんど受けることがない</a:t>
            </a:r>
            <a:endParaRPr lang="en-US" altLang="ja-JP" dirty="0" smtClean="0"/>
          </a:p>
          <a:p>
            <a:pPr>
              <a:buNone/>
            </a:pPr>
            <a:r>
              <a:rPr lang="ja-JP" altLang="en-US" dirty="0" smtClean="0"/>
              <a:t>③インセンティブ制度の導入</a:t>
            </a:r>
            <a:endParaRPr lang="en-US" altLang="ja-JP" dirty="0" smtClean="0"/>
          </a:p>
          <a:p>
            <a:pPr>
              <a:buNone/>
            </a:pPr>
            <a:r>
              <a:rPr lang="ja-JP" altLang="en-US" dirty="0" smtClean="0"/>
              <a:t>取扱量に応じて料金減免など</a:t>
            </a:r>
            <a:endParaRPr lang="en-US" altLang="ja-JP" dirty="0" smtClean="0"/>
          </a:p>
          <a:p>
            <a:pPr>
              <a:buNone/>
            </a:pP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 2"/>
          <p:cNvSpPr>
            <a:spLocks noGrp="1"/>
          </p:cNvSpPr>
          <p:nvPr>
            <p:ph sz="quarter" idx="1"/>
          </p:nvPr>
        </p:nvSpPr>
        <p:spPr>
          <a:xfrm>
            <a:off x="323528" y="188640"/>
            <a:ext cx="7920880" cy="6285312"/>
          </a:xfrm>
        </p:spPr>
        <p:txBody>
          <a:bodyPr/>
          <a:lstStyle/>
          <a:p>
            <a:r>
              <a:rPr kumimoji="1" lang="ja-JP" altLang="en-US" dirty="0" smtClean="0">
                <a:latin typeface="+mj-ea"/>
                <a:ea typeface="+mj-ea"/>
              </a:rPr>
              <a:t>輸入品目別内訳～</a:t>
            </a:r>
            <a:endParaRPr kumimoji="1" lang="en-US" altLang="ja-JP" dirty="0" smtClean="0">
              <a:latin typeface="+mj-ea"/>
              <a:ea typeface="+mj-ea"/>
            </a:endParaRPr>
          </a:p>
          <a:p>
            <a:pPr>
              <a:buNone/>
            </a:pPr>
            <a:r>
              <a:rPr lang="ja-JP" altLang="en-US" sz="1800" dirty="0" smtClean="0">
                <a:latin typeface="+mj-ea"/>
                <a:ea typeface="+mj-ea"/>
              </a:rPr>
              <a:t>⇒日本</a:t>
            </a:r>
            <a:endParaRPr lang="en-US" altLang="ja-JP" sz="1800" dirty="0" smtClean="0">
              <a:latin typeface="+mj-ea"/>
              <a:ea typeface="+mj-ea"/>
            </a:endParaRPr>
          </a:p>
          <a:p>
            <a:pPr>
              <a:buNone/>
            </a:pPr>
            <a:endParaRPr lang="en-US" altLang="ja-JP" dirty="0" smtClean="0">
              <a:latin typeface="+mj-ea"/>
              <a:ea typeface="+mj-ea"/>
            </a:endParaRPr>
          </a:p>
          <a:p>
            <a:pPr>
              <a:buNone/>
            </a:pPr>
            <a:endParaRPr lang="en-US" altLang="ja-JP" dirty="0" smtClean="0">
              <a:latin typeface="+mj-ea"/>
              <a:ea typeface="+mj-ea"/>
            </a:endParaRPr>
          </a:p>
          <a:p>
            <a:pPr>
              <a:buNone/>
            </a:pPr>
            <a:endParaRPr lang="en-US" altLang="ja-JP" dirty="0" smtClean="0">
              <a:latin typeface="+mj-ea"/>
              <a:ea typeface="+mj-ea"/>
            </a:endParaRPr>
          </a:p>
          <a:p>
            <a:pPr>
              <a:buNone/>
            </a:pPr>
            <a:endParaRPr lang="en-US" altLang="ja-JP" dirty="0" smtClean="0">
              <a:latin typeface="+mj-ea"/>
              <a:ea typeface="+mj-ea"/>
            </a:endParaRPr>
          </a:p>
          <a:p>
            <a:pPr>
              <a:buNone/>
            </a:pPr>
            <a:endParaRPr lang="en-US" altLang="ja-JP" dirty="0" smtClean="0">
              <a:latin typeface="+mj-ea"/>
              <a:ea typeface="+mj-ea"/>
            </a:endParaRPr>
          </a:p>
          <a:p>
            <a:pPr>
              <a:buNone/>
            </a:pPr>
            <a:endParaRPr lang="en-US" altLang="ja-JP" dirty="0" smtClean="0">
              <a:latin typeface="+mj-ea"/>
              <a:ea typeface="+mj-ea"/>
            </a:endParaRPr>
          </a:p>
          <a:p>
            <a:pPr>
              <a:buNone/>
            </a:pPr>
            <a:r>
              <a:rPr lang="ja-JP" altLang="en-US" sz="1800" dirty="0" smtClean="0">
                <a:latin typeface="+mj-ea"/>
                <a:ea typeface="+mj-ea"/>
              </a:rPr>
              <a:t>⇒名古屋</a:t>
            </a:r>
            <a:endParaRPr lang="en-US" altLang="ja-JP" sz="1800" dirty="0" smtClean="0">
              <a:latin typeface="+mj-ea"/>
              <a:ea typeface="+mj-ea"/>
            </a:endParaRPr>
          </a:p>
          <a:p>
            <a:pPr>
              <a:buNone/>
            </a:pPr>
            <a:endParaRPr kumimoji="1" lang="en-US" altLang="ja-JP" dirty="0" smtClean="0">
              <a:latin typeface="+mj-ea"/>
              <a:ea typeface="+mj-ea"/>
            </a:endParaRPr>
          </a:p>
          <a:p>
            <a:pPr>
              <a:buNone/>
            </a:pPr>
            <a:endParaRPr kumimoji="1" lang="en-US" altLang="ja-JP" dirty="0" smtClean="0"/>
          </a:p>
          <a:p>
            <a:pPr>
              <a:buNone/>
            </a:pPr>
            <a:endParaRPr kumimoji="1" lang="ja-JP" altLang="en-US" dirty="0"/>
          </a:p>
        </p:txBody>
      </p:sp>
      <p:graphicFrame>
        <p:nvGraphicFramePr>
          <p:cNvPr id="8" name="グラフ 7"/>
          <p:cNvGraphicFramePr/>
          <p:nvPr/>
        </p:nvGraphicFramePr>
        <p:xfrm>
          <a:off x="251520" y="980728"/>
          <a:ext cx="3816424" cy="237626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グラフ 8"/>
          <p:cNvGraphicFramePr/>
          <p:nvPr/>
        </p:nvGraphicFramePr>
        <p:xfrm>
          <a:off x="323528" y="980728"/>
          <a:ext cx="7848872" cy="247179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グラフ 11"/>
          <p:cNvGraphicFramePr/>
          <p:nvPr/>
        </p:nvGraphicFramePr>
        <p:xfrm>
          <a:off x="0" y="3861048"/>
          <a:ext cx="4644008" cy="270892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グラフ 12"/>
          <p:cNvGraphicFramePr/>
          <p:nvPr/>
        </p:nvGraphicFramePr>
        <p:xfrm>
          <a:off x="467544" y="3933056"/>
          <a:ext cx="7740352" cy="2743200"/>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flipV="1">
            <a:off x="467544" y="188640"/>
            <a:ext cx="7457256" cy="72008"/>
          </a:xfrm>
        </p:spPr>
        <p:txBody>
          <a:bodyPr>
            <a:normAutofit fontScale="90000"/>
          </a:bodyPr>
          <a:lstStyle/>
          <a:p>
            <a:endParaRPr kumimoji="1" lang="ja-JP" altLang="en-US" sz="2400" dirty="0"/>
          </a:p>
        </p:txBody>
      </p:sp>
      <p:sp>
        <p:nvSpPr>
          <p:cNvPr id="3" name="コンテンツ プレースホルダ 2"/>
          <p:cNvSpPr>
            <a:spLocks noGrp="1"/>
          </p:cNvSpPr>
          <p:nvPr>
            <p:ph sz="quarter" idx="1"/>
          </p:nvPr>
        </p:nvSpPr>
        <p:spPr>
          <a:xfrm>
            <a:off x="313899" y="95534"/>
            <a:ext cx="7610901" cy="6378418"/>
          </a:xfrm>
        </p:spPr>
        <p:txBody>
          <a:bodyPr/>
          <a:lstStyle/>
          <a:p>
            <a:r>
              <a:rPr lang="ja-JP" altLang="en-US" dirty="0" smtClean="0"/>
              <a:t>輸出</a:t>
            </a:r>
            <a:r>
              <a:rPr kumimoji="1" lang="ja-JP" altLang="en-US" dirty="0" smtClean="0"/>
              <a:t>品目別内訳</a:t>
            </a:r>
            <a:endParaRPr kumimoji="1" lang="en-US" altLang="ja-JP" dirty="0" smtClean="0"/>
          </a:p>
          <a:p>
            <a:pPr>
              <a:buNone/>
            </a:pPr>
            <a:r>
              <a:rPr lang="ja-JP" altLang="en-US" sz="1800" dirty="0" smtClean="0"/>
              <a:t>⇒日本</a:t>
            </a:r>
            <a:endParaRPr lang="en-US" altLang="ja-JP" sz="1800" dirty="0" smtClean="0"/>
          </a:p>
          <a:p>
            <a:pPr>
              <a:buNone/>
            </a:pPr>
            <a:endParaRPr lang="en-US" altLang="ja-JP" dirty="0" smtClean="0"/>
          </a:p>
          <a:p>
            <a:pPr>
              <a:buNone/>
            </a:pPr>
            <a:endParaRPr lang="en-US" altLang="ja-JP" dirty="0" smtClean="0"/>
          </a:p>
          <a:p>
            <a:pPr>
              <a:buNone/>
            </a:pPr>
            <a:endParaRPr lang="en-US" altLang="ja-JP" dirty="0" smtClean="0"/>
          </a:p>
          <a:p>
            <a:pPr>
              <a:buNone/>
            </a:pPr>
            <a:endParaRPr lang="en-US" altLang="ja-JP" dirty="0" smtClean="0"/>
          </a:p>
          <a:p>
            <a:pPr>
              <a:buNone/>
            </a:pPr>
            <a:endParaRPr lang="en-US" altLang="ja-JP" dirty="0" smtClean="0"/>
          </a:p>
          <a:p>
            <a:pPr>
              <a:buNone/>
            </a:pPr>
            <a:endParaRPr lang="en-US" altLang="ja-JP" dirty="0" smtClean="0"/>
          </a:p>
          <a:p>
            <a:pPr>
              <a:buNone/>
            </a:pPr>
            <a:r>
              <a:rPr lang="ja-JP" altLang="en-US" sz="1800" dirty="0" smtClean="0"/>
              <a:t>⇒名古屋</a:t>
            </a:r>
            <a:endParaRPr lang="en-US" altLang="ja-JP" sz="1800" dirty="0" smtClean="0"/>
          </a:p>
          <a:p>
            <a:pPr>
              <a:buNone/>
            </a:pPr>
            <a:endParaRPr kumimoji="1" lang="en-US" altLang="ja-JP" dirty="0" smtClean="0"/>
          </a:p>
          <a:p>
            <a:pPr>
              <a:buNone/>
            </a:pPr>
            <a:endParaRPr kumimoji="1" lang="ja-JP" altLang="en-US" dirty="0"/>
          </a:p>
        </p:txBody>
      </p:sp>
      <p:graphicFrame>
        <p:nvGraphicFramePr>
          <p:cNvPr id="4" name="グラフ 3"/>
          <p:cNvGraphicFramePr>
            <a:graphicFrameLocks/>
          </p:cNvGraphicFramePr>
          <p:nvPr/>
        </p:nvGraphicFramePr>
        <p:xfrm>
          <a:off x="323528" y="1052736"/>
          <a:ext cx="8136904" cy="252028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グラフ 4"/>
          <p:cNvGraphicFramePr>
            <a:graphicFrameLocks/>
          </p:cNvGraphicFramePr>
          <p:nvPr/>
        </p:nvGraphicFramePr>
        <p:xfrm>
          <a:off x="395536" y="980728"/>
          <a:ext cx="4032447" cy="252028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グラフ 5"/>
          <p:cNvGraphicFramePr/>
          <p:nvPr/>
        </p:nvGraphicFramePr>
        <p:xfrm>
          <a:off x="323528" y="3861048"/>
          <a:ext cx="7992888" cy="273630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グラフ 6"/>
          <p:cNvGraphicFramePr/>
          <p:nvPr/>
        </p:nvGraphicFramePr>
        <p:xfrm>
          <a:off x="4427984" y="3789040"/>
          <a:ext cx="3888432" cy="2592288"/>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536" y="260648"/>
            <a:ext cx="7467600" cy="634082"/>
          </a:xfrm>
        </p:spPr>
        <p:txBody>
          <a:bodyPr/>
          <a:lstStyle/>
          <a:p>
            <a:r>
              <a:rPr lang="en-US" altLang="ja-JP" dirty="0" smtClean="0"/>
              <a:t>2.</a:t>
            </a:r>
            <a:r>
              <a:rPr lang="ja-JP" altLang="en-US" dirty="0" smtClean="0"/>
              <a:t>名古屋の貿易相手国（２０１０）　</a:t>
            </a:r>
            <a:endParaRPr kumimoji="1" lang="ja-JP" altLang="en-US" dirty="0"/>
          </a:p>
        </p:txBody>
      </p:sp>
      <p:graphicFrame>
        <p:nvGraphicFramePr>
          <p:cNvPr id="5" name="コンテンツ プレースホルダ 4"/>
          <p:cNvGraphicFramePr>
            <a:graphicFrameLocks noGrp="1"/>
          </p:cNvGraphicFramePr>
          <p:nvPr>
            <p:ph sz="quarter" idx="1"/>
          </p:nvPr>
        </p:nvGraphicFramePr>
        <p:xfrm>
          <a:off x="457200" y="981075"/>
          <a:ext cx="3657600" cy="51911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コンテンツ プレースホルダ 5"/>
          <p:cNvGraphicFramePr>
            <a:graphicFrameLocks noGrp="1"/>
          </p:cNvGraphicFramePr>
          <p:nvPr>
            <p:ph sz="quarter" idx="2"/>
          </p:nvPr>
        </p:nvGraphicFramePr>
        <p:xfrm>
          <a:off x="4270375" y="981075"/>
          <a:ext cx="3657600" cy="5191125"/>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323528" y="246436"/>
            <a:ext cx="7785873" cy="57028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467600" cy="490066"/>
          </a:xfrm>
        </p:spPr>
        <p:txBody>
          <a:bodyPr>
            <a:normAutofit/>
          </a:bodyPr>
          <a:lstStyle/>
          <a:p>
            <a:pPr algn="ctr"/>
            <a:r>
              <a:rPr kumimoji="1" lang="ja-JP" altLang="en-US" sz="1800" b="1" dirty="0" smtClean="0"/>
              <a:t>名古屋港の輸出入の推移</a:t>
            </a:r>
            <a:endParaRPr kumimoji="1" lang="ja-JP" altLang="en-US" sz="1800" b="1" dirty="0"/>
          </a:p>
        </p:txBody>
      </p:sp>
      <p:graphicFrame>
        <p:nvGraphicFramePr>
          <p:cNvPr id="6" name="コンテンツ プレースホルダ 5"/>
          <p:cNvGraphicFramePr>
            <a:graphicFrameLocks noGrp="1"/>
          </p:cNvGraphicFramePr>
          <p:nvPr>
            <p:ph idx="1"/>
          </p:nvPr>
        </p:nvGraphicFramePr>
        <p:xfrm>
          <a:off x="457200" y="1340768"/>
          <a:ext cx="8229600" cy="4785395"/>
        </p:xfrm>
        <a:graphic>
          <a:graphicData uri="http://schemas.openxmlformats.org/drawingml/2006/chart">
            <c:chart xmlns:c="http://schemas.openxmlformats.org/drawingml/2006/chart" xmlns:r="http://schemas.openxmlformats.org/officeDocument/2006/relationships" r:id="rId2"/>
          </a:graphicData>
        </a:graphic>
      </p:graphicFrame>
      <p:sp>
        <p:nvSpPr>
          <p:cNvPr id="4" name="テキスト ボックス 1"/>
          <p:cNvSpPr txBox="1"/>
          <p:nvPr/>
        </p:nvSpPr>
        <p:spPr>
          <a:xfrm>
            <a:off x="7020272" y="1772816"/>
            <a:ext cx="1624500" cy="553390"/>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ja-JP" altLang="en-US" sz="1600" dirty="0"/>
              <a:t>単位</a:t>
            </a:r>
            <a:r>
              <a:rPr lang="ja-JP" altLang="en-US" sz="1600" dirty="0" smtClean="0"/>
              <a:t>：</a:t>
            </a:r>
            <a:r>
              <a:rPr lang="en-US" altLang="ja-JP" sz="1600" dirty="0" smtClean="0"/>
              <a:t>100</a:t>
            </a:r>
            <a:r>
              <a:rPr lang="ja-JP" altLang="en-US" sz="1600" dirty="0" smtClean="0"/>
              <a:t>万トン</a:t>
            </a:r>
            <a:endParaRPr lang="ja-JP" altLang="en-US" sz="16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パイス">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スパイス">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235</TotalTime>
  <Words>483</Words>
  <Application>Microsoft Office PowerPoint</Application>
  <PresentationFormat>画面に合わせる (4:3)</PresentationFormat>
  <Paragraphs>146</Paragraphs>
  <Slides>31</Slides>
  <Notes>0</Notes>
  <HiddenSlides>0</HiddenSlides>
  <MMClips>0</MMClips>
  <ScaleCrop>false</ScaleCrop>
  <HeadingPairs>
    <vt:vector size="4" baseType="variant">
      <vt:variant>
        <vt:lpstr>テーマ</vt:lpstr>
      </vt:variant>
      <vt:variant>
        <vt:i4>1</vt:i4>
      </vt:variant>
      <vt:variant>
        <vt:lpstr>スライド タイトル</vt:lpstr>
      </vt:variant>
      <vt:variant>
        <vt:i4>31</vt:i4>
      </vt:variant>
    </vt:vector>
  </HeadingPairs>
  <TitlesOfParts>
    <vt:vector size="32" baseType="lpstr">
      <vt:lpstr>スパイス</vt:lpstr>
      <vt:lpstr>名古屋港が愛知県にもたらす経済効果</vt:lpstr>
      <vt:lpstr>コンテナ戦略とは？</vt:lpstr>
      <vt:lpstr>なぜコンテナ戦略は必要なのか？</vt:lpstr>
      <vt:lpstr>アジアのハブポートの成功例 </vt:lpstr>
      <vt:lpstr>スライド 5</vt:lpstr>
      <vt:lpstr>スライド 6</vt:lpstr>
      <vt:lpstr>2.名古屋の貿易相手国（２０１０）　</vt:lpstr>
      <vt:lpstr>スライド 8</vt:lpstr>
      <vt:lpstr>名古屋港の輸出入の推移</vt:lpstr>
      <vt:lpstr>スライド 10</vt:lpstr>
      <vt:lpstr>スライド 11</vt:lpstr>
      <vt:lpstr>スライド 12</vt:lpstr>
      <vt:lpstr>スライド 13</vt:lpstr>
      <vt:lpstr>スライド 14</vt:lpstr>
      <vt:lpstr>スライド 15</vt:lpstr>
      <vt:lpstr>スライド 16</vt:lpstr>
      <vt:lpstr>経済波及効果</vt:lpstr>
      <vt:lpstr>スライド 18</vt:lpstr>
      <vt:lpstr>スライド 19</vt:lpstr>
      <vt:lpstr>スライド 20</vt:lpstr>
      <vt:lpstr>スライド 21</vt:lpstr>
      <vt:lpstr>スライド 22</vt:lpstr>
      <vt:lpstr>H22年の名古屋港の輸出による愛知県への波及効果</vt:lpstr>
      <vt:lpstr>スライド 24</vt:lpstr>
      <vt:lpstr>スライド 25</vt:lpstr>
      <vt:lpstr>スライド 26</vt:lpstr>
      <vt:lpstr>経済波及効果の例　</vt:lpstr>
      <vt:lpstr>スライド 28</vt:lpstr>
      <vt:lpstr>スライド 29</vt:lpstr>
      <vt:lpstr>スライド 30</vt:lpstr>
      <vt:lpstr>まとめ</vt:lpstr>
    </vt:vector>
  </TitlesOfParts>
  <Company>南山大学 教育研究事務部 情報システム課</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波及効果</dc:title>
  <dc:creator>名古屋キャンパス J棟利用者</dc:creator>
  <cp:lastModifiedBy>南山大学 名古屋キャンパス</cp:lastModifiedBy>
  <cp:revision>83</cp:revision>
  <dcterms:created xsi:type="dcterms:W3CDTF">2011-10-27T07:07:56Z</dcterms:created>
  <dcterms:modified xsi:type="dcterms:W3CDTF">2011-11-11T05:53:27Z</dcterms:modified>
</cp:coreProperties>
</file>