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17" r:id="rId3"/>
    <p:sldId id="387" r:id="rId4"/>
    <p:sldId id="329" r:id="rId5"/>
    <p:sldId id="360" r:id="rId6"/>
    <p:sldId id="330" r:id="rId7"/>
    <p:sldId id="332" r:id="rId8"/>
    <p:sldId id="361" r:id="rId9"/>
    <p:sldId id="275" r:id="rId10"/>
    <p:sldId id="295" r:id="rId11"/>
    <p:sldId id="299" r:id="rId12"/>
    <p:sldId id="296" r:id="rId13"/>
    <p:sldId id="318" r:id="rId14"/>
    <p:sldId id="316" r:id="rId15"/>
    <p:sldId id="301" r:id="rId16"/>
    <p:sldId id="319" r:id="rId17"/>
    <p:sldId id="359" r:id="rId18"/>
    <p:sldId id="266" r:id="rId19"/>
    <p:sldId id="321" r:id="rId20"/>
    <p:sldId id="258" r:id="rId21"/>
    <p:sldId id="388" r:id="rId22"/>
    <p:sldId id="363" r:id="rId23"/>
    <p:sldId id="364" r:id="rId24"/>
    <p:sldId id="365" r:id="rId25"/>
    <p:sldId id="366" r:id="rId26"/>
    <p:sldId id="367" r:id="rId27"/>
    <p:sldId id="368" r:id="rId28"/>
    <p:sldId id="369" r:id="rId29"/>
    <p:sldId id="370" r:id="rId30"/>
    <p:sldId id="371" r:id="rId31"/>
    <p:sldId id="373" r:id="rId32"/>
    <p:sldId id="390" r:id="rId33"/>
    <p:sldId id="374" r:id="rId34"/>
    <p:sldId id="375" r:id="rId35"/>
    <p:sldId id="376" r:id="rId36"/>
    <p:sldId id="377" r:id="rId37"/>
    <p:sldId id="378" r:id="rId38"/>
    <p:sldId id="379" r:id="rId39"/>
    <p:sldId id="389" r:id="rId40"/>
    <p:sldId id="393" r:id="rId41"/>
    <p:sldId id="381" r:id="rId42"/>
    <p:sldId id="383" r:id="rId43"/>
    <p:sldId id="391" r:id="rId44"/>
    <p:sldId id="384" r:id="rId45"/>
    <p:sldId id="385" r:id="rId46"/>
    <p:sldId id="392"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5AC1"/>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4660"/>
  </p:normalViewPr>
  <p:slideViewPr>
    <p:cSldViewPr>
      <p:cViewPr varScale="1">
        <p:scale>
          <a:sx n="103" d="100"/>
          <a:sy n="103" d="100"/>
        </p:scale>
        <p:origin x="-2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dirty="0" smtClean="0"/>
              <a:t>待機児童数の推移</a:t>
            </a:r>
            <a:endParaRPr lang="ja-JP" altLang="en-US" dirty="0"/>
          </a:p>
        </c:rich>
      </c:tx>
      <c:layout>
        <c:manualLayout>
          <c:xMode val="edge"/>
          <c:yMode val="edge"/>
          <c:x val="0.23024188807077489"/>
          <c:y val="1.8390675879059827E-2"/>
        </c:manualLayout>
      </c:layout>
    </c:title>
    <c:plotArea>
      <c:layout/>
      <c:barChart>
        <c:barDir val="bar"/>
        <c:grouping val="stacked"/>
        <c:ser>
          <c:idx val="0"/>
          <c:order val="0"/>
          <c:tx>
            <c:strRef>
              <c:f>Sheet1!$B$1</c:f>
              <c:strCache>
                <c:ptCount val="1"/>
                <c:pt idx="0">
                  <c:v>待機児童数</c:v>
                </c:pt>
              </c:strCache>
            </c:strRef>
          </c:tx>
          <c:cat>
            <c:numRef>
              <c:f>Sheet1!$A$2:$A$5</c:f>
              <c:numCache>
                <c:formatCode>General</c:formatCode>
                <c:ptCount val="4"/>
                <c:pt idx="0">
                  <c:v>2010</c:v>
                </c:pt>
                <c:pt idx="1">
                  <c:v>2009</c:v>
                </c:pt>
                <c:pt idx="2">
                  <c:v>2008</c:v>
                </c:pt>
                <c:pt idx="3">
                  <c:v>2007</c:v>
                </c:pt>
              </c:numCache>
            </c:numRef>
          </c:cat>
          <c:val>
            <c:numRef>
              <c:f>Sheet1!$B$2:$B$5</c:f>
              <c:numCache>
                <c:formatCode>#,##0</c:formatCode>
                <c:ptCount val="4"/>
                <c:pt idx="0">
                  <c:v>26275</c:v>
                </c:pt>
                <c:pt idx="1">
                  <c:v>25384</c:v>
                </c:pt>
                <c:pt idx="2">
                  <c:v>19550</c:v>
                </c:pt>
                <c:pt idx="3">
                  <c:v>17926</c:v>
                </c:pt>
              </c:numCache>
            </c:numRef>
          </c:val>
        </c:ser>
        <c:overlap val="100"/>
        <c:axId val="121471360"/>
        <c:axId val="121472896"/>
      </c:barChart>
      <c:catAx>
        <c:axId val="121471360"/>
        <c:scaling>
          <c:orientation val="minMax"/>
        </c:scaling>
        <c:axPos val="l"/>
        <c:numFmt formatCode="General" sourceLinked="1"/>
        <c:tickLblPos val="nextTo"/>
        <c:crossAx val="121472896"/>
        <c:crosses val="autoZero"/>
        <c:auto val="1"/>
        <c:lblAlgn val="ctr"/>
        <c:lblOffset val="100"/>
      </c:catAx>
      <c:valAx>
        <c:axId val="121472896"/>
        <c:scaling>
          <c:orientation val="minMax"/>
        </c:scaling>
        <c:axPos val="b"/>
        <c:majorGridlines/>
        <c:numFmt formatCode="#,##0" sourceLinked="1"/>
        <c:tickLblPos val="nextTo"/>
        <c:crossAx val="121471360"/>
        <c:crosses val="autoZero"/>
        <c:crossBetween val="between"/>
      </c:valAx>
    </c:plotArea>
    <c:legend>
      <c:legendPos val="r"/>
      <c:layout>
        <c:manualLayout>
          <c:xMode val="edge"/>
          <c:yMode val="edge"/>
          <c:x val="0.73128810996948401"/>
          <c:y val="0.50162137218576863"/>
          <c:w val="0.19602482776200053"/>
          <c:h val="8.9713139683743559E-2"/>
        </c:manualLayout>
      </c:layout>
    </c:legend>
    <c:plotVisOnly val="1"/>
  </c:chart>
  <c:txPr>
    <a:bodyPr/>
    <a:lstStyle/>
    <a:p>
      <a:pPr>
        <a:defRPr sz="1800"/>
      </a:pPr>
      <a:endParaRPr lang="ja-JP"/>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都道府県待機児童データ</a:t>
            </a:r>
          </a:p>
        </c:rich>
      </c:tx>
      <c:layout/>
    </c:title>
    <c:plotArea>
      <c:layout/>
      <c:barChart>
        <c:barDir val="col"/>
        <c:grouping val="clustered"/>
        <c:ser>
          <c:idx val="0"/>
          <c:order val="0"/>
          <c:cat>
            <c:strRef>
              <c:f>Sheet1!$A$1:$A$8</c:f>
              <c:strCache>
                <c:ptCount val="8"/>
                <c:pt idx="0">
                  <c:v>東京都　一位</c:v>
                </c:pt>
                <c:pt idx="1">
                  <c:v>神奈川県　二位</c:v>
                </c:pt>
                <c:pt idx="2">
                  <c:v>沖縄県　三位</c:v>
                </c:pt>
                <c:pt idx="3">
                  <c:v>大阪府</c:v>
                </c:pt>
                <c:pt idx="4">
                  <c:v>千葉県</c:v>
                </c:pt>
                <c:pt idx="5">
                  <c:v>愛知県</c:v>
                </c:pt>
                <c:pt idx="6">
                  <c:v>兵庫県</c:v>
                </c:pt>
                <c:pt idx="7">
                  <c:v>福岡県</c:v>
                </c:pt>
              </c:strCache>
            </c:strRef>
          </c:cat>
          <c:val>
            <c:numRef>
              <c:f>Sheet1!$B$1:$B$8</c:f>
              <c:numCache>
                <c:formatCode>General</c:formatCode>
                <c:ptCount val="8"/>
                <c:pt idx="0">
                  <c:v>7855</c:v>
                </c:pt>
                <c:pt idx="1">
                  <c:v>3095</c:v>
                </c:pt>
                <c:pt idx="2">
                  <c:v>2295</c:v>
                </c:pt>
                <c:pt idx="3">
                  <c:v>1710</c:v>
                </c:pt>
                <c:pt idx="4">
                  <c:v>1432</c:v>
                </c:pt>
                <c:pt idx="5">
                  <c:v>1422</c:v>
                </c:pt>
                <c:pt idx="6">
                  <c:v>1071</c:v>
                </c:pt>
                <c:pt idx="7">
                  <c:v>1063</c:v>
                </c:pt>
              </c:numCache>
            </c:numRef>
          </c:val>
        </c:ser>
        <c:axId val="55603200"/>
        <c:axId val="55606656"/>
      </c:barChart>
      <c:catAx>
        <c:axId val="55603200"/>
        <c:scaling>
          <c:orientation val="minMax"/>
        </c:scaling>
        <c:axPos val="b"/>
        <c:majorTickMark val="none"/>
        <c:tickLblPos val="nextTo"/>
        <c:crossAx val="55606656"/>
        <c:crosses val="autoZero"/>
        <c:auto val="1"/>
        <c:lblAlgn val="ctr"/>
        <c:lblOffset val="100"/>
      </c:catAx>
      <c:valAx>
        <c:axId val="55606656"/>
        <c:scaling>
          <c:orientation val="minMax"/>
        </c:scaling>
        <c:axPos val="l"/>
        <c:majorGridlines/>
        <c:numFmt formatCode="General" sourceLinked="1"/>
        <c:majorTickMark val="none"/>
        <c:tickLblPos val="nextTo"/>
        <c:crossAx val="5560320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barChart>
        <c:barDir val="bar"/>
        <c:grouping val="clustered"/>
        <c:ser>
          <c:idx val="0"/>
          <c:order val="0"/>
          <c:tx>
            <c:strRef>
              <c:f>Sheet1!$B$1</c:f>
              <c:strCache>
                <c:ptCount val="1"/>
                <c:pt idx="0">
                  <c:v>保育料（保護者の最大負担額）</c:v>
                </c:pt>
              </c:strCache>
            </c:strRef>
          </c:tx>
          <c:cat>
            <c:strRef>
              <c:f>Sheet1!$A$2:$A$6</c:f>
              <c:strCache>
                <c:ptCount val="5"/>
                <c:pt idx="0">
                  <c:v>4、5歳児</c:v>
                </c:pt>
                <c:pt idx="1">
                  <c:v>3歳児</c:v>
                </c:pt>
                <c:pt idx="2">
                  <c:v>2歳児</c:v>
                </c:pt>
                <c:pt idx="3">
                  <c:v>1歳児</c:v>
                </c:pt>
                <c:pt idx="4">
                  <c:v>0歳児</c:v>
                </c:pt>
              </c:strCache>
            </c:strRef>
          </c:cat>
          <c:val>
            <c:numRef>
              <c:f>Sheet1!$B$2:$B$6</c:f>
              <c:numCache>
                <c:formatCode>General</c:formatCode>
                <c:ptCount val="5"/>
                <c:pt idx="0">
                  <c:v>22700</c:v>
                </c:pt>
                <c:pt idx="1">
                  <c:v>28700</c:v>
                </c:pt>
                <c:pt idx="2">
                  <c:v>63200</c:v>
                </c:pt>
                <c:pt idx="3">
                  <c:v>63200</c:v>
                </c:pt>
                <c:pt idx="4">
                  <c:v>63200</c:v>
                </c:pt>
              </c:numCache>
            </c:numRef>
          </c:val>
        </c:ser>
        <c:ser>
          <c:idx val="1"/>
          <c:order val="1"/>
          <c:tx>
            <c:strRef>
              <c:f>Sheet1!$C$1</c:f>
              <c:strCache>
                <c:ptCount val="1"/>
                <c:pt idx="0">
                  <c:v>園児1人にかかる費用</c:v>
                </c:pt>
              </c:strCache>
            </c:strRef>
          </c:tx>
          <c:spPr>
            <a:solidFill>
              <a:schemeClr val="bg1"/>
            </a:solidFill>
            <a:ln>
              <a:solidFill>
                <a:schemeClr val="tx1"/>
              </a:solidFill>
            </a:ln>
          </c:spPr>
          <c:cat>
            <c:strRef>
              <c:f>Sheet1!$A$2:$A$6</c:f>
              <c:strCache>
                <c:ptCount val="5"/>
                <c:pt idx="0">
                  <c:v>4、5歳児</c:v>
                </c:pt>
                <c:pt idx="1">
                  <c:v>3歳児</c:v>
                </c:pt>
                <c:pt idx="2">
                  <c:v>2歳児</c:v>
                </c:pt>
                <c:pt idx="3">
                  <c:v>1歳児</c:v>
                </c:pt>
                <c:pt idx="4">
                  <c:v>0歳児</c:v>
                </c:pt>
              </c:strCache>
            </c:strRef>
          </c:cat>
          <c:val>
            <c:numRef>
              <c:f>Sheet1!$C$2:$C$6</c:f>
              <c:numCache>
                <c:formatCode>General</c:formatCode>
                <c:ptCount val="5"/>
                <c:pt idx="0">
                  <c:v>101682</c:v>
                </c:pt>
                <c:pt idx="1">
                  <c:v>111846</c:v>
                </c:pt>
                <c:pt idx="2">
                  <c:v>187151</c:v>
                </c:pt>
                <c:pt idx="3">
                  <c:v>208863</c:v>
                </c:pt>
                <c:pt idx="4">
                  <c:v>421437</c:v>
                </c:pt>
              </c:numCache>
            </c:numRef>
          </c:val>
        </c:ser>
        <c:axId val="148994304"/>
        <c:axId val="149008384"/>
      </c:barChart>
      <c:catAx>
        <c:axId val="148994304"/>
        <c:scaling>
          <c:orientation val="minMax"/>
        </c:scaling>
        <c:axPos val="l"/>
        <c:tickLblPos val="nextTo"/>
        <c:crossAx val="149008384"/>
        <c:crosses val="autoZero"/>
        <c:auto val="1"/>
        <c:lblAlgn val="ctr"/>
        <c:lblOffset val="100"/>
      </c:catAx>
      <c:valAx>
        <c:axId val="149008384"/>
        <c:scaling>
          <c:orientation val="minMax"/>
        </c:scaling>
        <c:axPos val="b"/>
        <c:majorGridlines/>
        <c:numFmt formatCode="General" sourceLinked="1"/>
        <c:tickLblPos val="nextTo"/>
        <c:crossAx val="148994304"/>
        <c:crosses val="autoZero"/>
        <c:crossBetween val="between"/>
      </c:valAx>
    </c:plotArea>
    <c:legend>
      <c:legendPos val="r"/>
      <c:layout/>
    </c:legend>
    <c:plotVisOnly val="1"/>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育児休暇の取得率</a:t>
            </a:r>
          </a:p>
        </c:rich>
      </c:tx>
      <c:layout>
        <c:manualLayout>
          <c:xMode val="edge"/>
          <c:yMode val="edge"/>
          <c:x val="0.26671943020335476"/>
          <c:y val="1.80789695082283E-2"/>
        </c:manualLayout>
      </c:layout>
    </c:title>
    <c:plotArea>
      <c:layout>
        <c:manualLayout>
          <c:layoutTarget val="inner"/>
          <c:xMode val="edge"/>
          <c:yMode val="edge"/>
          <c:x val="0.10853944270506739"/>
          <c:y val="0.13378437436088939"/>
          <c:w val="0.77510816359851531"/>
          <c:h val="0.77135868912761096"/>
        </c:manualLayout>
      </c:layout>
      <c:barChart>
        <c:barDir val="bar"/>
        <c:grouping val="clustered"/>
        <c:ser>
          <c:idx val="0"/>
          <c:order val="0"/>
          <c:tx>
            <c:strRef>
              <c:f>Sheet1!$A$2</c:f>
              <c:strCache>
                <c:ptCount val="1"/>
                <c:pt idx="0">
                  <c:v>女性</c:v>
                </c:pt>
              </c:strCache>
            </c:strRef>
          </c:tx>
          <c:spPr>
            <a:solidFill>
              <a:schemeClr val="bg1"/>
            </a:solidFill>
            <a:ln>
              <a:solidFill>
                <a:schemeClr val="tx1"/>
              </a:solidFill>
            </a:ln>
          </c:spPr>
          <c:cat>
            <c:strRef>
              <c:f>Sheet1!$B$1:$C$1</c:f>
              <c:strCache>
                <c:ptCount val="2"/>
                <c:pt idx="0">
                  <c:v>スウェーデン</c:v>
                </c:pt>
                <c:pt idx="1">
                  <c:v>日本</c:v>
                </c:pt>
              </c:strCache>
            </c:strRef>
          </c:cat>
          <c:val>
            <c:numRef>
              <c:f>Sheet1!$B$2:$C$2</c:f>
              <c:numCache>
                <c:formatCode>0.00%</c:formatCode>
                <c:ptCount val="2"/>
                <c:pt idx="0">
                  <c:v>0.84000000000000064</c:v>
                </c:pt>
                <c:pt idx="1">
                  <c:v>0.70600000000000063</c:v>
                </c:pt>
              </c:numCache>
            </c:numRef>
          </c:val>
        </c:ser>
        <c:ser>
          <c:idx val="1"/>
          <c:order val="1"/>
          <c:tx>
            <c:strRef>
              <c:f>Sheet1!$A$3</c:f>
              <c:strCache>
                <c:ptCount val="1"/>
                <c:pt idx="0">
                  <c:v>男性</c:v>
                </c:pt>
              </c:strCache>
            </c:strRef>
          </c:tx>
          <c:spPr>
            <a:solidFill>
              <a:srgbClr val="0070C0"/>
            </a:solidFill>
          </c:spPr>
          <c:cat>
            <c:strRef>
              <c:f>Sheet1!$B$1:$C$1</c:f>
              <c:strCache>
                <c:ptCount val="2"/>
                <c:pt idx="0">
                  <c:v>スウェーデン</c:v>
                </c:pt>
                <c:pt idx="1">
                  <c:v>日本</c:v>
                </c:pt>
              </c:strCache>
            </c:strRef>
          </c:cat>
          <c:val>
            <c:numRef>
              <c:f>Sheet1!$B$3:$C$3</c:f>
              <c:numCache>
                <c:formatCode>0.00%</c:formatCode>
                <c:ptCount val="2"/>
                <c:pt idx="0">
                  <c:v>0.79200000000000004</c:v>
                </c:pt>
                <c:pt idx="1">
                  <c:v>5.6000000000000034E-3</c:v>
                </c:pt>
              </c:numCache>
            </c:numRef>
          </c:val>
        </c:ser>
        <c:axId val="64508672"/>
        <c:axId val="64510208"/>
      </c:barChart>
      <c:catAx>
        <c:axId val="64508672"/>
        <c:scaling>
          <c:orientation val="minMax"/>
        </c:scaling>
        <c:axPos val="l"/>
        <c:majorTickMark val="none"/>
        <c:tickLblPos val="nextTo"/>
        <c:crossAx val="64510208"/>
        <c:crosses val="autoZero"/>
        <c:auto val="1"/>
        <c:lblAlgn val="ctr"/>
        <c:lblOffset val="100"/>
      </c:catAx>
      <c:valAx>
        <c:axId val="64510208"/>
        <c:scaling>
          <c:orientation val="minMax"/>
        </c:scaling>
        <c:axPos val="b"/>
        <c:majorGridlines/>
        <c:numFmt formatCode="0.00%" sourceLinked="1"/>
        <c:majorTickMark val="none"/>
        <c:tickLblPos val="nextTo"/>
        <c:crossAx val="64508672"/>
        <c:crosses val="autoZero"/>
        <c:crossBetween val="between"/>
      </c:valAx>
    </c:plotArea>
    <c:legend>
      <c:legendPos val="r"/>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0.02114</cdr:x>
      <cdr:y>0.05556</cdr:y>
    </cdr:from>
    <cdr:to>
      <cdr:x>0.11628</cdr:x>
      <cdr:y>0.14815</cdr:y>
    </cdr:to>
    <cdr:sp macro="" textlink="">
      <cdr:nvSpPr>
        <cdr:cNvPr id="2" name="テキスト ボックス 1"/>
        <cdr:cNvSpPr txBox="1"/>
      </cdr:nvSpPr>
      <cdr:spPr>
        <a:xfrm xmlns:a="http://schemas.openxmlformats.org/drawingml/2006/main">
          <a:off x="142876" y="214314"/>
          <a:ext cx="642942" cy="3571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dirty="0" smtClean="0"/>
            <a:t>(</a:t>
          </a:r>
          <a:r>
            <a:rPr lang="ja-JP" altLang="en-US" sz="1800" dirty="0" smtClean="0"/>
            <a:t>年</a:t>
          </a:r>
          <a:r>
            <a:rPr lang="en-US" altLang="ja-JP" sz="1800" dirty="0" smtClean="0"/>
            <a:t>)</a:t>
          </a:r>
          <a:endParaRPr lang="ja-JP" altLang="en-US" sz="1800" dirty="0"/>
        </a:p>
      </cdr:txBody>
    </cdr:sp>
  </cdr:relSizeAnchor>
  <cdr:relSizeAnchor xmlns:cdr="http://schemas.openxmlformats.org/drawingml/2006/chartDrawing">
    <cdr:from>
      <cdr:x>0.77143</cdr:x>
      <cdr:y>0.8</cdr:y>
    </cdr:from>
    <cdr:to>
      <cdr:x>0.88148</cdr:x>
      <cdr:y>0.91111</cdr:y>
    </cdr:to>
    <cdr:sp macro="" textlink="">
      <cdr:nvSpPr>
        <cdr:cNvPr id="3" name="テキスト ボックス 2"/>
        <cdr:cNvSpPr txBox="1"/>
      </cdr:nvSpPr>
      <cdr:spPr>
        <a:xfrm xmlns:a="http://schemas.openxmlformats.org/drawingml/2006/main">
          <a:off x="5786478" y="3143272"/>
          <a:ext cx="825458" cy="436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t>（人）</a:t>
          </a:r>
          <a:endParaRPr lang="ja-JP" altLang="en-US" sz="1800" dirty="0"/>
        </a:p>
      </cdr:txBody>
    </cdr:sp>
  </cdr:relSizeAnchor>
  <cdr:relSizeAnchor xmlns:cdr="http://schemas.openxmlformats.org/drawingml/2006/chartDrawing">
    <cdr:from>
      <cdr:x>0.60215</cdr:x>
      <cdr:y>0.16667</cdr:y>
    </cdr:from>
    <cdr:to>
      <cdr:x>1</cdr:x>
      <cdr:y>1</cdr:y>
    </cdr:to>
    <cdr:sp macro="" textlink="">
      <cdr:nvSpPr>
        <cdr:cNvPr id="4" name="テキスト ボックス 3"/>
        <cdr:cNvSpPr txBox="1"/>
      </cdr:nvSpPr>
      <cdr:spPr>
        <a:xfrm xmlns:a="http://schemas.openxmlformats.org/drawingml/2006/main">
          <a:off x="5929354" y="714380"/>
          <a:ext cx="2643206" cy="3214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F5B4AC-4CEB-43DF-AB77-22EF7849D0BF}" type="datetimeFigureOut">
              <a:rPr kumimoji="1" lang="ja-JP" altLang="en-US" smtClean="0"/>
              <a:pPr/>
              <a:t>2011/11/11</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537E04-67EA-472D-8372-0479A5E7A7C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FBF31-EAE1-4737-B553-7508C730A20D}" type="datetimeFigureOut">
              <a:rPr kumimoji="1" lang="ja-JP" altLang="en-US" smtClean="0"/>
              <a:pPr/>
              <a:t>2011/11/11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94F56-D455-44B8-B028-F0DDFC828B08}" type="slidenum">
              <a:rPr kumimoji="1" lang="ja-JP" altLang="en-US" smtClean="0"/>
              <a:pPr/>
              <a:t>&lt;#&gt;</a:t>
            </a:fld>
            <a:endParaRPr kumimoji="1" lang="ja-JP" altLang="en-US"/>
          </a:p>
        </p:txBody>
      </p:sp>
    </p:spTree>
    <p:extLst>
      <p:ext uri="{BB962C8B-B14F-4D97-AF65-F5344CB8AC3E}">
        <p14:creationId xmlns:p14="http://schemas.microsoft.com/office/powerpoint/2010/main" xmlns="" val="9469288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政府や自治体からの補助金によって、価格が安価に抑えられており、これらが超過需要を生み出している。</a:t>
            </a:r>
          </a:p>
          <a:p>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18</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35</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5BA429C-B499-474D-9A6A-C18C22635761}" type="slidenum">
              <a:rPr kumimoji="1" lang="ja-JP" altLang="en-US" smtClean="0"/>
              <a:pPr/>
              <a:t>38</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供給量が増加→</a:t>
            </a:r>
            <a:r>
              <a:rPr lang="en-US" altLang="ja-JP" dirty="0" smtClean="0"/>
              <a:t>S</a:t>
            </a:r>
            <a:r>
              <a:rPr lang="ja-JP" altLang="en-US" smtClean="0"/>
              <a:t>シフト→赤分だけ解消</a:t>
            </a:r>
            <a:endParaRPr lang="ja-JP"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40</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配置基準</a:t>
            </a:r>
            <a:endParaRPr kumimoji="1" lang="en-US" altLang="ja-JP" dirty="0" smtClean="0"/>
          </a:p>
          <a:p>
            <a:r>
              <a:rPr kumimoji="1" lang="ja-JP" altLang="en-US" dirty="0" smtClean="0"/>
              <a:t>スウェーデン：０～２歳まで　保育者１人につき子ども４人</a:t>
            </a:r>
            <a:endParaRPr kumimoji="1" lang="en-US" altLang="ja-JP" dirty="0" smtClean="0"/>
          </a:p>
          <a:p>
            <a:r>
              <a:rPr kumimoji="1" lang="ja-JP" altLang="en-US" dirty="0" smtClean="0"/>
              <a:t>　　　　　　　</a:t>
            </a:r>
            <a:r>
              <a:rPr kumimoji="1" lang="ja-JP" altLang="en-US" baseline="0" dirty="0" smtClean="0"/>
              <a:t> </a:t>
            </a:r>
            <a:r>
              <a:rPr kumimoji="1" lang="ja-JP" altLang="en-US" dirty="0" smtClean="0"/>
              <a:t>就学前学校まで　保育者３人につき子ども１０～１５人</a:t>
            </a:r>
            <a:endParaRPr kumimoji="1" lang="en-US" altLang="ja-JP" dirty="0" smtClean="0"/>
          </a:p>
          <a:p>
            <a:r>
              <a:rPr kumimoji="1" lang="ja-JP" altLang="en-US" dirty="0" smtClean="0"/>
              <a:t>児童手当</a:t>
            </a:r>
            <a:endParaRPr kumimoji="1" lang="en-US" altLang="ja-JP" dirty="0" smtClean="0"/>
          </a:p>
          <a:p>
            <a:r>
              <a:rPr kumimoji="1" lang="ja-JP" altLang="en-US" dirty="0" smtClean="0"/>
              <a:t>スウェーデン：原則</a:t>
            </a:r>
            <a:r>
              <a:rPr kumimoji="1" lang="en-US" altLang="ja-JP" dirty="0" smtClean="0"/>
              <a:t>16</a:t>
            </a:r>
            <a:r>
              <a:rPr kumimoji="1" lang="ja-JP" altLang="en-US" dirty="0" smtClean="0"/>
              <a:t>歳未満。所得制限なし。</a:t>
            </a:r>
            <a:endParaRPr kumimoji="1" lang="en-US" altLang="ja-JP" dirty="0" smtClean="0"/>
          </a:p>
          <a:p>
            <a:r>
              <a:rPr kumimoji="1" lang="ja-JP" altLang="en-US" dirty="0" smtClean="0"/>
              <a:t>日本：就学前まで。所得制限あり。</a:t>
            </a:r>
            <a:endParaRPr kumimoji="1" lang="en-US" altLang="ja-JP" dirty="0" smtClean="0"/>
          </a:p>
          <a:p>
            <a:endParaRPr kumimoji="1" lang="en-US" altLang="ja-JP" dirty="0" smtClean="0"/>
          </a:p>
          <a:p>
            <a:r>
              <a:rPr kumimoji="1" lang="ja-JP" altLang="en-US" dirty="0" smtClean="0"/>
              <a:t>保育利用料</a:t>
            </a:r>
            <a:endParaRPr kumimoji="1" lang="en-US" altLang="ja-JP" dirty="0" smtClean="0"/>
          </a:p>
          <a:p>
            <a:r>
              <a:rPr kumimoji="1" lang="ja-JP" altLang="en-US" dirty="0" smtClean="0"/>
              <a:t>スウェーデン：親の収入と保育時間に比例して決まる。</a:t>
            </a:r>
            <a:endParaRPr kumimoji="1" lang="en-US" altLang="ja-JP" dirty="0" smtClean="0"/>
          </a:p>
          <a:p>
            <a:r>
              <a:rPr kumimoji="1" lang="ja-JP" altLang="en-US" dirty="0" smtClean="0"/>
              <a:t>日本：親の所得と子の年齢によって決まる。</a:t>
            </a:r>
            <a:endParaRPr kumimoji="1" lang="en-US" altLang="ja-JP" dirty="0" smtClean="0"/>
          </a:p>
          <a:p>
            <a:r>
              <a:rPr kumimoji="1" lang="en-US" altLang="zh-TW" dirty="0" smtClean="0"/>
              <a:t>http://www.esri.go.jp/jp/archive/hou/hou020/hou11c.pdf#search='</a:t>
            </a:r>
            <a:r>
              <a:rPr kumimoji="1" lang="zh-TW" altLang="en-US" dirty="0" smtClean="0"/>
              <a:t>スウェーデン 保育 日本 比較</a:t>
            </a:r>
            <a:r>
              <a:rPr kumimoji="1" lang="en-US" altLang="zh-TW" dirty="0" smtClean="0"/>
              <a:t>'</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42</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待機児童とは申込書を市町村に提出し、認可保育所の入所用件を満たしているのにもかかわらず、実際に入所を行えていない児童のことをいいます。</a:t>
            </a:r>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図は潜在的保育児童を含んでいません。</a:t>
            </a:r>
            <a:endParaRPr kumimoji="1" lang="en-US" altLang="ja-JP" dirty="0" smtClean="0"/>
          </a:p>
          <a:p>
            <a:r>
              <a:rPr kumimoji="1" lang="ja-JP" altLang="en-US" dirty="0" smtClean="0"/>
              <a:t>つまり、図で見た待機児童数以上に実際に入所したくてもできない児童がいるということです。</a:t>
            </a:r>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設置基準・・・（施設の広さ、保育士など職員数、給食設備、防災管理、衛生管理など）</a:t>
            </a:r>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ja-JP" dirty="0" smtClean="0"/>
              <a:t>待機児童解消のために</a:t>
            </a:r>
            <a:r>
              <a:rPr lang="ja-JP" altLang="en-US" dirty="0" smtClean="0"/>
              <a:t>新たに保育所を増やしたり、定員を増やすことで、今までは利用を考えていなかった人やあきらめていた人も利用を考えるようになる</a:t>
            </a:r>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法律　配置基準</a:t>
            </a:r>
            <a:endParaRPr kumimoji="1" lang="en-US" altLang="ja-JP" dirty="0" smtClean="0"/>
          </a:p>
          <a:p>
            <a:r>
              <a:rPr kumimoji="1" lang="ja-JP" altLang="en-US" dirty="0" smtClean="0"/>
              <a:t>賃金が低い⇔その割りに重労働</a:t>
            </a:r>
            <a:endParaRPr kumimoji="1" lang="en-US" altLang="ja-JP" dirty="0" smtClean="0"/>
          </a:p>
          <a:p>
            <a:r>
              <a:rPr kumimoji="1" lang="en-US" altLang="ja-JP" smtClean="0"/>
              <a:t>http://nensyu-labo.com/2nd_sikaku_nensyu.htm</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14</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おおむね</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BD94F56-D455-44B8-B028-F0DDFC828B08}" type="slidenum">
              <a:rPr kumimoji="1" lang="ja-JP" altLang="en-US" smtClean="0"/>
              <a:pPr/>
              <a:t>15</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4804B7-DF40-4C96-A8A2-1D20F2AB7AC9}" type="slidenum">
              <a:rPr kumimoji="1" lang="ja-JP" altLang="en-US" smtClean="0"/>
              <a:pPr/>
              <a:t>17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E9EDE7E-3355-44FE-ACF9-1218DA7B206D}" type="datetime1">
              <a:rPr kumimoji="1" lang="ja-JP" altLang="en-US" smtClean="0"/>
              <a:pPr/>
              <a:t>2011/11/11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9710926-C24F-4FF0-987D-935D7D93C78C}" type="datetime1">
              <a:rPr kumimoji="1" lang="ja-JP" altLang="en-US" smtClean="0"/>
              <a:pPr/>
              <a:t>2011/11/11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D4CF3E-4360-40DC-B51E-76DCEBC60414}" type="datetime1">
              <a:rPr kumimoji="1" lang="ja-JP" altLang="en-US" smtClean="0"/>
              <a:pPr/>
              <a:t>2011/11/11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AB3241-3D92-4738-A59C-C1D05AF7B432}" type="datetime1">
              <a:rPr kumimoji="1" lang="ja-JP" altLang="en-US" smtClean="0"/>
              <a:pPr/>
              <a:t>2011/11/11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3D0F99D-C575-48B8-8421-C2D66A17C534}" type="datetime1">
              <a:rPr kumimoji="1" lang="ja-JP" altLang="en-US" smtClean="0"/>
              <a:pPr/>
              <a:t>2011/11/11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D2E5CD-170E-412B-85EB-B92C783DC700}" type="datetime1">
              <a:rPr kumimoji="1" lang="ja-JP" altLang="en-US" smtClean="0"/>
              <a:pPr/>
              <a:t>2011/11/11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9557782-4594-4F04-A1C0-1F3E93C53EFC}" type="datetime1">
              <a:rPr kumimoji="1" lang="ja-JP" altLang="en-US" smtClean="0"/>
              <a:pPr/>
              <a:t>2011/11/11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4DCD057-7AB1-4EC0-9517-F12D9E5D5049}" type="datetime1">
              <a:rPr kumimoji="1" lang="ja-JP" altLang="en-US" smtClean="0"/>
              <a:pPr/>
              <a:t>2011/11/11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C946EE-93A5-4740-AB27-7B881B107140}" type="datetime1">
              <a:rPr kumimoji="1" lang="ja-JP" altLang="en-US" smtClean="0"/>
              <a:pPr/>
              <a:t>2011/11/11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C3A4CB9-C773-4C88-A8FB-B7FE46265C6D}" type="datetime1">
              <a:rPr kumimoji="1" lang="ja-JP" altLang="en-US" smtClean="0"/>
              <a:pPr/>
              <a:t>2011/11/11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69B0C3-9D9B-4C66-8D7C-E486F730AFA6}" type="datetime1">
              <a:rPr kumimoji="1" lang="ja-JP" altLang="en-US" smtClean="0"/>
              <a:pPr/>
              <a:t>2011/11/11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67109-6C4B-4476-B950-8CE62E37C706}" type="datetime1">
              <a:rPr kumimoji="1" lang="ja-JP" altLang="en-US" smtClean="0"/>
              <a:pPr/>
              <a:t>2011/11/11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A5B8B-904F-4F3D-9EEB-EAFFAA52DBE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mhlw.go.jp/stf/houdou/2r9852000001q77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dirty="0"/>
          </a:p>
        </p:txBody>
      </p:sp>
      <p:pic>
        <p:nvPicPr>
          <p:cNvPr id="1029" name="Picture 5" descr="C:\Users\e109251\AppData\Local\Microsoft\Windows\Temporary Internet Files\Content.IE5\KOSGGXH0\MP900431024[1].jpg"/>
          <p:cNvPicPr>
            <a:picLocks noChangeAspect="1" noChangeArrowheads="1"/>
          </p:cNvPicPr>
          <p:nvPr/>
        </p:nvPicPr>
        <p:blipFill>
          <a:blip r:embed="rId3" cstate="print"/>
          <a:srcRect/>
          <a:stretch>
            <a:fillRect/>
          </a:stretch>
        </p:blipFill>
        <p:spPr bwMode="auto">
          <a:xfrm>
            <a:off x="-214346" y="0"/>
            <a:ext cx="9525806" cy="6858000"/>
          </a:xfrm>
          <a:prstGeom prst="rect">
            <a:avLst/>
          </a:prstGeom>
          <a:noFill/>
        </p:spPr>
      </p:pic>
      <p:sp>
        <p:nvSpPr>
          <p:cNvPr id="2" name="タイトル 1"/>
          <p:cNvSpPr>
            <a:spLocks noGrp="1"/>
          </p:cNvSpPr>
          <p:nvPr>
            <p:ph type="ctrTitle"/>
          </p:nvPr>
        </p:nvSpPr>
        <p:spPr>
          <a:xfrm>
            <a:off x="1500166" y="4786322"/>
            <a:ext cx="7272366" cy="1470025"/>
          </a:xfrm>
        </p:spPr>
        <p:style>
          <a:lnRef idx="3">
            <a:schemeClr val="lt1"/>
          </a:lnRef>
          <a:fillRef idx="1">
            <a:schemeClr val="accent2"/>
          </a:fillRef>
          <a:effectRef idx="1">
            <a:schemeClr val="accent2"/>
          </a:effectRef>
          <a:fontRef idx="minor">
            <a:schemeClr val="lt1"/>
          </a:fontRef>
        </p:style>
        <p:txBody>
          <a:bodyPr>
            <a:noAutofit/>
          </a:bodyPr>
          <a:lstStyle/>
          <a:p>
            <a:r>
              <a:rPr kumimoji="1" lang="ja-JP" altLang="en-US" sz="9600" dirty="0" smtClean="0"/>
              <a:t>待機児童</a:t>
            </a:r>
            <a:endParaRPr kumimoji="1" lang="ja-JP" altLang="en-US" sz="9600" dirty="0"/>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1</a:t>
            </a:fld>
            <a:endParaRPr kumimoji="1" lang="ja-JP" altLang="en-US" dirty="0"/>
          </a:p>
        </p:txBody>
      </p:sp>
      <p:sp>
        <p:nvSpPr>
          <p:cNvPr id="6" name="テキスト ボックス 5"/>
          <p:cNvSpPr txBox="1"/>
          <p:nvPr/>
        </p:nvSpPr>
        <p:spPr>
          <a:xfrm>
            <a:off x="5143504" y="1000108"/>
            <a:ext cx="4143372" cy="1077218"/>
          </a:xfrm>
          <a:prstGeom prst="rect">
            <a:avLst/>
          </a:prstGeom>
          <a:noFill/>
        </p:spPr>
        <p:txBody>
          <a:bodyPr wrap="square" rtlCol="0">
            <a:spAutoFit/>
          </a:bodyPr>
          <a:lstStyle/>
          <a:p>
            <a:r>
              <a:rPr kumimoji="1" lang="ja-JP" altLang="en-US" sz="2400" b="1" dirty="0" smtClean="0"/>
              <a:t>中京大学　湯田ゼミナール</a:t>
            </a:r>
            <a:endParaRPr kumimoji="1" lang="en-US" altLang="ja-JP" sz="2400" b="1" dirty="0" smtClean="0"/>
          </a:p>
          <a:p>
            <a:r>
              <a:rPr lang="ja-JP" altLang="en-US" sz="2000" dirty="0" smtClean="0"/>
              <a:t>村松、田辺、服部、古田、塩澤</a:t>
            </a:r>
            <a:endParaRPr lang="en-US" altLang="ja-JP" sz="2000" dirty="0" smtClean="0"/>
          </a:p>
          <a:p>
            <a:r>
              <a:rPr kumimoji="1" lang="ja-JP" altLang="en-US" sz="2000" dirty="0" smtClean="0"/>
              <a:t>大西、近藤、中根、田中</a:t>
            </a:r>
            <a:endParaRPr kumimoji="1" lang="ja-JP"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285728"/>
            <a:ext cx="3471858" cy="868346"/>
          </a:xfrm>
        </p:spPr>
        <p:txBody>
          <a:bodyPr>
            <a:normAutofit/>
          </a:bodyPr>
          <a:lstStyle/>
          <a:p>
            <a:r>
              <a:rPr lang="ja-JP" altLang="en-US" sz="3200" dirty="0" smtClean="0"/>
              <a:t>～地域別分布～</a:t>
            </a:r>
            <a:endParaRPr kumimoji="1" lang="ja-JP" altLang="en-US" sz="3200" dirty="0"/>
          </a:p>
        </p:txBody>
      </p:sp>
      <p:sp>
        <p:nvSpPr>
          <p:cNvPr id="3" name="コンテンツ プレースホルダ 2"/>
          <p:cNvSpPr>
            <a:spLocks noGrp="1"/>
          </p:cNvSpPr>
          <p:nvPr>
            <p:ph idx="1"/>
          </p:nvPr>
        </p:nvSpPr>
        <p:spPr>
          <a:xfrm>
            <a:off x="539552" y="1556792"/>
            <a:ext cx="8229600" cy="4944042"/>
          </a:xfrm>
        </p:spPr>
        <p:txBody>
          <a:bodyPr>
            <a:normAutofit/>
          </a:bodyPr>
          <a:lstStyle/>
          <a:p>
            <a:pPr>
              <a:buNone/>
            </a:pPr>
            <a:endParaRPr lang="en-US" altLang="ja-JP" dirty="0" smtClean="0">
              <a:solidFill>
                <a:srgbClr val="00B0F0"/>
              </a:solidFill>
            </a:endParaRPr>
          </a:p>
          <a:p>
            <a:pPr>
              <a:buNone/>
            </a:pPr>
            <a:r>
              <a:rPr lang="ja-JP" altLang="en-US" sz="1600" dirty="0" smtClean="0"/>
              <a:t>　　　　　　　　　　　　　　　　　</a:t>
            </a:r>
            <a:endParaRPr lang="en-US" altLang="ja-JP" sz="1600" dirty="0" smtClean="0"/>
          </a:p>
          <a:p>
            <a:endParaRPr kumimoji="1" lang="ja-JP" altLang="en-US" dirty="0"/>
          </a:p>
        </p:txBody>
      </p:sp>
      <p:pic>
        <p:nvPicPr>
          <p:cNvPr id="2050" name="Picture 2" descr="C:\Users\e109251\AppData\Local\Microsoft\Windows\Temporary Internet Files\Content.IE5\JEB2KRRK\MC900079069[1].wmf"/>
          <p:cNvPicPr>
            <a:picLocks noChangeAspect="1" noChangeArrowheads="1"/>
          </p:cNvPicPr>
          <p:nvPr/>
        </p:nvPicPr>
        <p:blipFill>
          <a:blip r:embed="rId3" cstate="print"/>
          <a:srcRect/>
          <a:stretch>
            <a:fillRect/>
          </a:stretch>
        </p:blipFill>
        <p:spPr bwMode="auto">
          <a:xfrm>
            <a:off x="6643702" y="1785926"/>
            <a:ext cx="1857387" cy="3097229"/>
          </a:xfrm>
          <a:prstGeom prst="rect">
            <a:avLst/>
          </a:prstGeom>
          <a:noFill/>
        </p:spPr>
      </p:pic>
      <p:graphicFrame>
        <p:nvGraphicFramePr>
          <p:cNvPr id="6" name="グラフ 5"/>
          <p:cNvGraphicFramePr/>
          <p:nvPr/>
        </p:nvGraphicFramePr>
        <p:xfrm>
          <a:off x="500034" y="1142984"/>
          <a:ext cx="5643602" cy="3500462"/>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2143108" y="6357958"/>
            <a:ext cx="5357850" cy="307777"/>
          </a:xfrm>
          <a:prstGeom prst="rect">
            <a:avLst/>
          </a:prstGeom>
          <a:noFill/>
        </p:spPr>
        <p:txBody>
          <a:bodyPr wrap="square" rtlCol="0">
            <a:spAutoFit/>
          </a:bodyPr>
          <a:lstStyle/>
          <a:p>
            <a:r>
              <a:rPr lang="ja-JP" altLang="en-US" sz="1400" dirty="0" smtClean="0"/>
              <a:t>資料：都道府県別待機児童データ　平成２３年４月</a:t>
            </a:r>
            <a:r>
              <a:rPr lang="ja-JP" altLang="en-US" sz="1400" dirty="0" smtClean="0"/>
              <a:t>１日、日経新聞</a:t>
            </a:r>
            <a:endParaRPr kumimoji="1" lang="ja-JP" altLang="en-US" sz="1400" dirty="0"/>
          </a:p>
        </p:txBody>
      </p:sp>
      <p:sp>
        <p:nvSpPr>
          <p:cNvPr id="7" name="右矢印 6"/>
          <p:cNvSpPr/>
          <p:nvPr/>
        </p:nvSpPr>
        <p:spPr>
          <a:xfrm>
            <a:off x="714348" y="5072074"/>
            <a:ext cx="642942" cy="2857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00166" y="5000636"/>
            <a:ext cx="4857784" cy="584775"/>
          </a:xfrm>
          <a:prstGeom prst="rect">
            <a:avLst/>
          </a:prstGeom>
          <a:noFill/>
        </p:spPr>
        <p:txBody>
          <a:bodyPr wrap="square" rtlCol="0">
            <a:spAutoFit/>
          </a:bodyPr>
          <a:lstStyle/>
          <a:p>
            <a:r>
              <a:rPr kumimoji="1" lang="ja-JP" altLang="en-US" sz="3200" dirty="0" smtClean="0">
                <a:solidFill>
                  <a:srgbClr val="FF0000"/>
                </a:solidFill>
              </a:rPr>
              <a:t>待機児童は都市部に</a:t>
            </a:r>
            <a:r>
              <a:rPr kumimoji="1" lang="ja-JP" altLang="en-US" sz="3200" dirty="0" smtClean="0">
                <a:solidFill>
                  <a:srgbClr val="FF0000"/>
                </a:solidFill>
              </a:rPr>
              <a:t>多い</a:t>
            </a:r>
            <a:endParaRPr kumimoji="1" lang="en-US" altLang="ja-JP" sz="3200" dirty="0" smtClean="0">
              <a:solidFill>
                <a:srgbClr val="FF0000"/>
              </a:solidFill>
            </a:endParaRPr>
          </a:p>
        </p:txBody>
      </p:sp>
      <p:sp>
        <p:nvSpPr>
          <p:cNvPr id="10" name="スライド番号プレースホルダ 9"/>
          <p:cNvSpPr>
            <a:spLocks noGrp="1"/>
          </p:cNvSpPr>
          <p:nvPr>
            <p:ph type="sldNum" sz="quarter" idx="12"/>
          </p:nvPr>
        </p:nvSpPr>
        <p:spPr/>
        <p:txBody>
          <a:bodyPr/>
          <a:lstStyle/>
          <a:p>
            <a:fld id="{415A5B8B-904F-4F3D-9EEB-EAFFAA52DBEB}" type="slidenum">
              <a:rPr kumimoji="1" lang="ja-JP" altLang="en-US" smtClean="0"/>
              <a:pPr/>
              <a:t>10</a:t>
            </a:fld>
            <a:endParaRPr kumimoji="1" lang="ja-JP" altLang="en-US" dirty="0"/>
          </a:p>
        </p:txBody>
      </p:sp>
      <p:sp>
        <p:nvSpPr>
          <p:cNvPr id="11" name="テキスト ボックス 10"/>
          <p:cNvSpPr txBox="1"/>
          <p:nvPr/>
        </p:nvSpPr>
        <p:spPr>
          <a:xfrm>
            <a:off x="714348" y="5715016"/>
            <a:ext cx="3071834" cy="369332"/>
          </a:xfrm>
          <a:prstGeom prst="rect">
            <a:avLst/>
          </a:prstGeom>
          <a:noFill/>
        </p:spPr>
        <p:txBody>
          <a:bodyPr wrap="square" rtlCol="0">
            <a:spAutoFit/>
          </a:bodyPr>
          <a:lstStyle/>
          <a:p>
            <a:r>
              <a:rPr kumimoji="1" lang="ja-JP" altLang="en-US" dirty="0" smtClean="0"/>
              <a:t>＊市町村別　</a:t>
            </a:r>
            <a:r>
              <a:rPr kumimoji="1" lang="ja-JP" altLang="en-US" dirty="0" smtClean="0">
                <a:solidFill>
                  <a:srgbClr val="FF0000"/>
                </a:solidFill>
              </a:rPr>
              <a:t>名古屋市１位</a:t>
            </a:r>
            <a:r>
              <a:rPr kumimoji="1" lang="ja-JP" altLang="en-US" dirty="0" smtClean="0"/>
              <a:t>　</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85728"/>
            <a:ext cx="8229600" cy="1143000"/>
          </a:xfrm>
        </p:spPr>
        <p:txBody>
          <a:bodyPr/>
          <a:lstStyle/>
          <a:p>
            <a:r>
              <a:rPr lang="en-US" altLang="ja-JP" b="1" dirty="0" smtClean="0"/>
              <a:t>『</a:t>
            </a:r>
            <a:r>
              <a:rPr lang="ja-JP" altLang="en-US" b="1" dirty="0" smtClean="0"/>
              <a:t>待機児童が増加した背景</a:t>
            </a:r>
            <a:r>
              <a:rPr lang="en-US" altLang="ja-JP" b="1" dirty="0" smtClean="0"/>
              <a:t>』</a:t>
            </a:r>
            <a:endParaRPr kumimoji="1" lang="ja-JP" altLang="en-US" b="1" dirty="0"/>
          </a:p>
        </p:txBody>
      </p:sp>
      <p:sp>
        <p:nvSpPr>
          <p:cNvPr id="3" name="コンテンツ プレースホルダ 2"/>
          <p:cNvSpPr>
            <a:spLocks noGrp="1"/>
          </p:cNvSpPr>
          <p:nvPr>
            <p:ph idx="1"/>
          </p:nvPr>
        </p:nvSpPr>
        <p:spPr/>
        <p:txBody>
          <a:bodyPr>
            <a:normAutofit/>
          </a:bodyPr>
          <a:lstStyle/>
          <a:p>
            <a:pPr>
              <a:buNone/>
            </a:pPr>
            <a:r>
              <a:rPr lang="ja-JP" altLang="ja-JP" sz="4000" dirty="0">
                <a:solidFill>
                  <a:srgbClr val="00B0F0"/>
                </a:solidFill>
              </a:rPr>
              <a:t>●発生</a:t>
            </a:r>
            <a:r>
              <a:rPr lang="ja-JP" altLang="ja-JP" sz="4000" dirty="0" smtClean="0">
                <a:solidFill>
                  <a:srgbClr val="00B0F0"/>
                </a:solidFill>
              </a:rPr>
              <a:t>理由</a:t>
            </a:r>
            <a:r>
              <a:rPr lang="ja-JP" altLang="en-US" sz="4000" dirty="0" smtClean="0">
                <a:solidFill>
                  <a:srgbClr val="00B0F0"/>
                </a:solidFill>
              </a:rPr>
              <a:t>●</a:t>
            </a:r>
            <a:endParaRPr lang="en-US" altLang="ja-JP" sz="4000" dirty="0" smtClean="0">
              <a:solidFill>
                <a:srgbClr val="00B0F0"/>
              </a:solidFill>
            </a:endParaRPr>
          </a:p>
          <a:p>
            <a:pPr lvl="1">
              <a:buNone/>
            </a:pPr>
            <a:r>
              <a:rPr lang="ja-JP" altLang="en-US" dirty="0" smtClean="0"/>
              <a:t>■　</a:t>
            </a:r>
            <a:r>
              <a:rPr lang="ja-JP" altLang="ja-JP" b="1" dirty="0" smtClean="0"/>
              <a:t>呼び水</a:t>
            </a:r>
            <a:r>
              <a:rPr lang="ja-JP" altLang="ja-JP" dirty="0" smtClean="0"/>
              <a:t>効果（セイの法則）</a:t>
            </a:r>
            <a:endParaRPr lang="en-US" altLang="ja-JP" dirty="0" smtClean="0"/>
          </a:p>
          <a:p>
            <a:pPr lvl="1">
              <a:buNone/>
            </a:pPr>
            <a:r>
              <a:rPr lang="ja-JP" altLang="en-US" dirty="0" smtClean="0"/>
              <a:t>■</a:t>
            </a:r>
            <a:r>
              <a:rPr lang="ja-JP" altLang="en-US" dirty="0"/>
              <a:t>　</a:t>
            </a:r>
            <a:r>
              <a:rPr lang="ja-JP" altLang="ja-JP" dirty="0" smtClean="0"/>
              <a:t>供給</a:t>
            </a:r>
            <a:r>
              <a:rPr lang="ja-JP" altLang="ja-JP" dirty="0"/>
              <a:t>（労働者）</a:t>
            </a:r>
            <a:r>
              <a:rPr lang="ja-JP" altLang="ja-JP" dirty="0" smtClean="0"/>
              <a:t>不足</a:t>
            </a:r>
            <a:endParaRPr lang="en-US" altLang="ja-JP" dirty="0" smtClean="0"/>
          </a:p>
          <a:p>
            <a:pPr lvl="1">
              <a:buNone/>
            </a:pPr>
            <a:r>
              <a:rPr lang="ja-JP" altLang="en-US" dirty="0" smtClean="0"/>
              <a:t>■</a:t>
            </a:r>
            <a:r>
              <a:rPr lang="ja-JP" altLang="en-US" dirty="0"/>
              <a:t>　</a:t>
            </a:r>
            <a:r>
              <a:rPr lang="ja-JP" altLang="ja-JP" dirty="0" smtClean="0"/>
              <a:t>価格</a:t>
            </a:r>
            <a:r>
              <a:rPr lang="ja-JP" altLang="ja-JP" dirty="0"/>
              <a:t>設定の問題（補助金の存在</a:t>
            </a:r>
            <a:r>
              <a:rPr lang="ja-JP" altLang="ja-JP" dirty="0" smtClean="0"/>
              <a:t>）</a:t>
            </a:r>
            <a:endParaRPr lang="en-US" altLang="ja-JP" dirty="0" smtClean="0"/>
          </a:p>
          <a:p>
            <a:pPr lvl="1">
              <a:buNone/>
            </a:pPr>
            <a:endParaRPr lang="en-US" altLang="ja-JP" dirty="0" smtClean="0"/>
          </a:p>
          <a:p>
            <a:pPr>
              <a:buNone/>
            </a:pPr>
            <a:r>
              <a:rPr lang="ja-JP" altLang="en-US" dirty="0" smtClean="0"/>
              <a:t>　　</a:t>
            </a:r>
            <a:endParaRPr lang="ja-JP" altLang="ja-JP" dirty="0"/>
          </a:p>
          <a:p>
            <a:pPr>
              <a:buNone/>
            </a:pPr>
            <a:r>
              <a:rPr lang="ja-JP" altLang="en-US" sz="1800" dirty="0" smtClean="0"/>
              <a:t>　　　</a:t>
            </a:r>
            <a:endParaRPr lang="ja-JP" altLang="ja-JP" sz="1800" dirty="0"/>
          </a:p>
          <a:p>
            <a:pPr>
              <a:buNone/>
            </a:pPr>
            <a:endParaRPr kumimoji="1" lang="ja-JP" altLang="en-US" sz="1800" dirty="0"/>
          </a:p>
        </p:txBody>
      </p:sp>
      <p:sp>
        <p:nvSpPr>
          <p:cNvPr id="6" name="角丸四角形 5"/>
          <p:cNvSpPr/>
          <p:nvPr/>
        </p:nvSpPr>
        <p:spPr>
          <a:xfrm>
            <a:off x="1500166" y="2285992"/>
            <a:ext cx="3929090"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38100">
                <a:solidFill>
                  <a:schemeClr val="tx1"/>
                </a:solidFill>
              </a:ln>
              <a:solidFill>
                <a:srgbClr val="FF0000"/>
              </a:solidFill>
            </a:endParaRPr>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11</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346" y="214290"/>
            <a:ext cx="7329542" cy="1143000"/>
          </a:xfrm>
        </p:spPr>
        <p:txBody>
          <a:bodyPr>
            <a:normAutofit/>
          </a:bodyPr>
          <a:lstStyle/>
          <a:p>
            <a:r>
              <a:rPr lang="ja-JP" altLang="en-US" sz="4000" dirty="0" smtClean="0"/>
              <a:t>■</a:t>
            </a:r>
            <a:r>
              <a:rPr lang="ja-JP" altLang="ja-JP" sz="4000" dirty="0" smtClean="0"/>
              <a:t>呼び水効果（セイの法則）</a:t>
            </a:r>
            <a:endParaRPr kumimoji="1" lang="ja-JP" altLang="en-US" sz="4000" dirty="0"/>
          </a:p>
        </p:txBody>
      </p:sp>
      <p:sp>
        <p:nvSpPr>
          <p:cNvPr id="3" name="コンテンツ プレースホルダ 2"/>
          <p:cNvSpPr>
            <a:spLocks noGrp="1"/>
          </p:cNvSpPr>
          <p:nvPr>
            <p:ph idx="1"/>
          </p:nvPr>
        </p:nvSpPr>
        <p:spPr>
          <a:xfrm>
            <a:off x="457200" y="1428736"/>
            <a:ext cx="8229600" cy="4697427"/>
          </a:xfrm>
        </p:spPr>
        <p:txBody>
          <a:bodyPr>
            <a:normAutofit fontScale="85000" lnSpcReduction="20000"/>
          </a:bodyPr>
          <a:lstStyle/>
          <a:p>
            <a:pPr>
              <a:buNone/>
            </a:pPr>
            <a:r>
              <a:rPr lang="ja-JP" altLang="ja-JP" sz="4200" u="sng" dirty="0" smtClean="0"/>
              <a:t>供給が需要を作り出す</a:t>
            </a:r>
            <a:endParaRPr lang="en-US" altLang="ja-JP" sz="4200" u="sng" dirty="0" smtClean="0"/>
          </a:p>
          <a:p>
            <a:pPr>
              <a:buNone/>
            </a:pPr>
            <a:endParaRPr lang="en-US" altLang="ja-JP" dirty="0" smtClean="0"/>
          </a:p>
          <a:p>
            <a:pPr>
              <a:buNone/>
            </a:pPr>
            <a:r>
              <a:rPr lang="ja-JP" altLang="ja-JP" dirty="0" smtClean="0"/>
              <a:t>保育所の</a:t>
            </a:r>
            <a:r>
              <a:rPr lang="ja-JP" altLang="en-US" dirty="0" smtClean="0">
                <a:solidFill>
                  <a:srgbClr val="FF0000"/>
                </a:solidFill>
              </a:rPr>
              <a:t>数・</a:t>
            </a:r>
            <a:r>
              <a:rPr lang="ja-JP" altLang="ja-JP" dirty="0" smtClean="0">
                <a:solidFill>
                  <a:srgbClr val="FF0000"/>
                </a:solidFill>
              </a:rPr>
              <a:t>定員を</a:t>
            </a:r>
            <a:r>
              <a:rPr lang="ja-JP" altLang="en-US" dirty="0" smtClean="0">
                <a:solidFill>
                  <a:srgbClr val="FF0000"/>
                </a:solidFill>
              </a:rPr>
              <a:t>増加</a:t>
            </a:r>
            <a:endParaRPr lang="en-US" altLang="ja-JP" dirty="0" smtClean="0">
              <a:solidFill>
                <a:srgbClr val="FF0000"/>
              </a:solidFill>
            </a:endParaRPr>
          </a:p>
          <a:p>
            <a:pPr>
              <a:buNone/>
            </a:pPr>
            <a:r>
              <a:rPr lang="ja-JP" altLang="en-US" dirty="0" smtClean="0"/>
              <a:t>　　　　入所希望者</a:t>
            </a:r>
            <a:r>
              <a:rPr lang="ja-JP" altLang="ja-JP" dirty="0" smtClean="0"/>
              <a:t>が</a:t>
            </a:r>
            <a:r>
              <a:rPr lang="ja-JP" altLang="ja-JP" dirty="0" smtClean="0">
                <a:solidFill>
                  <a:srgbClr val="FF0000"/>
                </a:solidFill>
              </a:rPr>
              <a:t>ますます</a:t>
            </a:r>
            <a:r>
              <a:rPr lang="ja-JP" altLang="en-US" dirty="0" smtClean="0">
                <a:solidFill>
                  <a:srgbClr val="FF0000"/>
                </a:solidFill>
              </a:rPr>
              <a:t>増加</a:t>
            </a:r>
            <a:endParaRPr lang="en-US" altLang="ja-JP" dirty="0" smtClean="0">
              <a:solidFill>
                <a:srgbClr val="FF0000"/>
              </a:solidFill>
            </a:endParaRPr>
          </a:p>
          <a:p>
            <a:pPr>
              <a:buNone/>
            </a:pPr>
            <a:endParaRPr lang="en-US" altLang="ja-JP" dirty="0" smtClean="0"/>
          </a:p>
          <a:p>
            <a:pPr>
              <a:buNone/>
            </a:pPr>
            <a:r>
              <a:rPr lang="ja-JP" altLang="en-US" dirty="0" smtClean="0"/>
              <a:t>例：</a:t>
            </a:r>
            <a:r>
              <a:rPr lang="ja-JP" altLang="ja-JP" dirty="0" smtClean="0"/>
              <a:t>近所に新しい保育所ができることによって、</a:t>
            </a:r>
            <a:r>
              <a:rPr lang="ja-JP" altLang="en-US" dirty="0" smtClean="0"/>
              <a:t>今までは利用しようと思っていなかった人が利用を考える</a:t>
            </a:r>
            <a:endParaRPr lang="en-US" altLang="ja-JP" dirty="0" smtClean="0"/>
          </a:p>
          <a:p>
            <a:pPr>
              <a:buNone/>
            </a:pPr>
            <a:endParaRPr lang="en-US" altLang="ja-JP" dirty="0" smtClean="0"/>
          </a:p>
          <a:p>
            <a:pPr>
              <a:buNone/>
            </a:pPr>
            <a:r>
              <a:rPr lang="ja-JP" altLang="en-US" dirty="0" smtClean="0"/>
              <a:t>２０１０年度　供給</a:t>
            </a:r>
            <a:r>
              <a:rPr lang="en-US" altLang="ja-JP" dirty="0" smtClean="0"/>
              <a:t>(</a:t>
            </a:r>
            <a:r>
              <a:rPr lang="ja-JP" altLang="en-US" dirty="0" smtClean="0"/>
              <a:t>受入数</a:t>
            </a:r>
            <a:r>
              <a:rPr lang="en-US" altLang="ja-JP" dirty="0" smtClean="0"/>
              <a:t>)</a:t>
            </a:r>
            <a:r>
              <a:rPr lang="ja-JP" altLang="en-US" dirty="0" smtClean="0"/>
              <a:t>＋２２６４３人</a:t>
            </a:r>
            <a:endParaRPr lang="en-US" altLang="ja-JP" dirty="0" smtClean="0"/>
          </a:p>
          <a:p>
            <a:pPr>
              <a:buNone/>
            </a:pPr>
            <a:r>
              <a:rPr lang="ja-JP" altLang="en-US" dirty="0" smtClean="0"/>
              <a:t>　　　　　　　　　　　　　　　　　　</a:t>
            </a:r>
            <a:endParaRPr lang="en-US" altLang="ja-JP" dirty="0" smtClean="0"/>
          </a:p>
          <a:p>
            <a:pPr>
              <a:buNone/>
            </a:pPr>
            <a:r>
              <a:rPr lang="ja-JP" altLang="en-US" dirty="0" smtClean="0"/>
              <a:t>　　　　　　　　需要＋１８１５３人</a:t>
            </a:r>
            <a:endParaRPr lang="en-US" altLang="ja-JP" dirty="0" smtClean="0"/>
          </a:p>
          <a:p>
            <a:endParaRPr kumimoji="1" lang="ja-JP" altLang="en-US" dirty="0"/>
          </a:p>
        </p:txBody>
      </p:sp>
      <p:sp>
        <p:nvSpPr>
          <p:cNvPr id="4" name="下矢印 3"/>
          <p:cNvSpPr/>
          <p:nvPr/>
        </p:nvSpPr>
        <p:spPr>
          <a:xfrm>
            <a:off x="3203848" y="5229200"/>
            <a:ext cx="57606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755576" y="2708920"/>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a:buNone/>
            </a:pPr>
            <a:r>
              <a:rPr lang="ja-JP" altLang="ja-JP" sz="4000" dirty="0">
                <a:solidFill>
                  <a:srgbClr val="00B0F0"/>
                </a:solidFill>
              </a:rPr>
              <a:t>●発生</a:t>
            </a:r>
            <a:r>
              <a:rPr lang="ja-JP" altLang="ja-JP" sz="4000" dirty="0" smtClean="0">
                <a:solidFill>
                  <a:srgbClr val="00B0F0"/>
                </a:solidFill>
              </a:rPr>
              <a:t>理由</a:t>
            </a:r>
            <a:r>
              <a:rPr lang="ja-JP" altLang="en-US" sz="4000" dirty="0" smtClean="0">
                <a:solidFill>
                  <a:srgbClr val="00B0F0"/>
                </a:solidFill>
              </a:rPr>
              <a:t>●</a:t>
            </a:r>
            <a:endParaRPr lang="en-US" altLang="ja-JP" sz="4000" dirty="0" smtClean="0">
              <a:solidFill>
                <a:srgbClr val="00B0F0"/>
              </a:solidFill>
            </a:endParaRPr>
          </a:p>
          <a:p>
            <a:pPr lvl="1">
              <a:buNone/>
            </a:pPr>
            <a:r>
              <a:rPr lang="ja-JP" altLang="en-US" dirty="0" smtClean="0"/>
              <a:t>■　</a:t>
            </a:r>
            <a:r>
              <a:rPr lang="ja-JP" altLang="ja-JP" b="1" dirty="0" smtClean="0"/>
              <a:t>呼び水</a:t>
            </a:r>
            <a:r>
              <a:rPr lang="ja-JP" altLang="ja-JP" dirty="0" smtClean="0"/>
              <a:t>効果（セイの法則）</a:t>
            </a:r>
            <a:endParaRPr lang="en-US" altLang="ja-JP" dirty="0" smtClean="0"/>
          </a:p>
          <a:p>
            <a:pPr lvl="1">
              <a:buNone/>
            </a:pPr>
            <a:r>
              <a:rPr lang="ja-JP" altLang="en-US" dirty="0" smtClean="0"/>
              <a:t>■</a:t>
            </a:r>
            <a:r>
              <a:rPr lang="ja-JP" altLang="en-US" dirty="0"/>
              <a:t>　</a:t>
            </a:r>
            <a:r>
              <a:rPr lang="ja-JP" altLang="ja-JP" dirty="0" smtClean="0"/>
              <a:t>供給</a:t>
            </a:r>
            <a:r>
              <a:rPr lang="ja-JP" altLang="ja-JP" dirty="0"/>
              <a:t>（労働者）</a:t>
            </a:r>
            <a:r>
              <a:rPr lang="ja-JP" altLang="ja-JP" dirty="0" smtClean="0"/>
              <a:t>不足</a:t>
            </a:r>
            <a:endParaRPr lang="en-US" altLang="ja-JP" dirty="0" smtClean="0"/>
          </a:p>
          <a:p>
            <a:pPr lvl="1">
              <a:buNone/>
            </a:pPr>
            <a:r>
              <a:rPr lang="ja-JP" altLang="en-US" dirty="0" smtClean="0"/>
              <a:t>■</a:t>
            </a:r>
            <a:r>
              <a:rPr lang="ja-JP" altLang="en-US" dirty="0"/>
              <a:t>　</a:t>
            </a:r>
            <a:r>
              <a:rPr lang="ja-JP" altLang="ja-JP" dirty="0" smtClean="0"/>
              <a:t>価格</a:t>
            </a:r>
            <a:r>
              <a:rPr lang="ja-JP" altLang="ja-JP" dirty="0"/>
              <a:t>設定の問題（補助金の存在</a:t>
            </a:r>
            <a:r>
              <a:rPr lang="ja-JP" altLang="ja-JP" dirty="0" smtClean="0"/>
              <a:t>）</a:t>
            </a:r>
            <a:endParaRPr lang="en-US" altLang="ja-JP" dirty="0" smtClean="0"/>
          </a:p>
          <a:p>
            <a:pPr>
              <a:buNone/>
            </a:pPr>
            <a:r>
              <a:rPr lang="ja-JP" altLang="en-US" dirty="0" smtClean="0"/>
              <a:t>　　</a:t>
            </a:r>
            <a:endParaRPr lang="ja-JP" altLang="ja-JP" dirty="0"/>
          </a:p>
          <a:p>
            <a:pPr>
              <a:buNone/>
            </a:pPr>
            <a:r>
              <a:rPr lang="ja-JP" altLang="en-US" sz="1800" dirty="0" smtClean="0"/>
              <a:t>　　　</a:t>
            </a:r>
            <a:endParaRPr lang="ja-JP" altLang="ja-JP" sz="1800" dirty="0"/>
          </a:p>
          <a:p>
            <a:pPr>
              <a:buNone/>
            </a:pPr>
            <a:endParaRPr kumimoji="1" lang="ja-JP" altLang="en-US" sz="1800" dirty="0"/>
          </a:p>
        </p:txBody>
      </p:sp>
      <p:sp>
        <p:nvSpPr>
          <p:cNvPr id="6" name="角丸四角形 5"/>
          <p:cNvSpPr/>
          <p:nvPr/>
        </p:nvSpPr>
        <p:spPr>
          <a:xfrm>
            <a:off x="1428728" y="2786058"/>
            <a:ext cx="3286148"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38100">
                <a:solidFill>
                  <a:schemeClr val="tx1"/>
                </a:solidFill>
              </a:ln>
              <a:solidFill>
                <a:srgbClr val="FF0000"/>
              </a:solidFill>
            </a:endParaRPr>
          </a:p>
        </p:txBody>
      </p:sp>
      <p:sp>
        <p:nvSpPr>
          <p:cNvPr id="5" name="タイトル 4"/>
          <p:cNvSpPr>
            <a:spLocks noGrp="1"/>
          </p:cNvSpPr>
          <p:nvPr>
            <p:ph type="title"/>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13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472122" cy="1143000"/>
          </a:xfrm>
        </p:spPr>
        <p:txBody>
          <a:bodyPr>
            <a:normAutofit/>
          </a:bodyPr>
          <a:lstStyle/>
          <a:p>
            <a:r>
              <a:rPr lang="ja-JP" altLang="en-US" sz="4000" dirty="0" smtClean="0"/>
              <a:t>■</a:t>
            </a:r>
            <a:r>
              <a:rPr lang="ja-JP" altLang="ja-JP" sz="4000" dirty="0" smtClean="0"/>
              <a:t>供給（労働者）不足</a:t>
            </a:r>
            <a:endParaRPr kumimoji="1" lang="ja-JP" altLang="en-US" sz="4000" dirty="0"/>
          </a:p>
        </p:txBody>
      </p:sp>
      <p:sp>
        <p:nvSpPr>
          <p:cNvPr id="3" name="コンテンツ プレースホルダ 2"/>
          <p:cNvSpPr>
            <a:spLocks noGrp="1"/>
          </p:cNvSpPr>
          <p:nvPr>
            <p:ph idx="1"/>
          </p:nvPr>
        </p:nvSpPr>
        <p:spPr>
          <a:xfrm>
            <a:off x="457200" y="1600200"/>
            <a:ext cx="8258204" cy="4972072"/>
          </a:xfrm>
        </p:spPr>
        <p:txBody>
          <a:bodyPr>
            <a:normAutofit fontScale="70000" lnSpcReduction="20000"/>
          </a:bodyPr>
          <a:lstStyle/>
          <a:p>
            <a:pPr>
              <a:buNone/>
            </a:pPr>
            <a:r>
              <a:rPr lang="ja-JP" altLang="en-US" sz="5800" dirty="0" smtClean="0"/>
              <a:t>◆</a:t>
            </a:r>
            <a:r>
              <a:rPr lang="ja-JP" altLang="ja-JP" sz="5800" dirty="0" smtClean="0">
                <a:solidFill>
                  <a:srgbClr val="FF0000"/>
                </a:solidFill>
              </a:rPr>
              <a:t>保育士の数がそもそも足りない</a:t>
            </a:r>
            <a:endParaRPr lang="en-US" altLang="ja-JP" sz="5800" dirty="0" smtClean="0">
              <a:solidFill>
                <a:srgbClr val="FF0000"/>
              </a:solidFill>
            </a:endParaRPr>
          </a:p>
          <a:p>
            <a:pPr>
              <a:buNone/>
            </a:pPr>
            <a:r>
              <a:rPr lang="ja-JP" altLang="en-US" sz="2900" u="sng" dirty="0" smtClean="0"/>
              <a:t>＊理由①＊</a:t>
            </a:r>
            <a:endParaRPr lang="en-US" altLang="ja-JP" sz="2900" u="sng" dirty="0" smtClean="0"/>
          </a:p>
          <a:p>
            <a:pPr>
              <a:buNone/>
            </a:pPr>
            <a:r>
              <a:rPr lang="ja-JP" altLang="ja-JP" sz="4000" u="sng" dirty="0" smtClean="0"/>
              <a:t>仕事</a:t>
            </a:r>
            <a:r>
              <a:rPr lang="ja-JP" altLang="en-US" sz="4000" u="sng" dirty="0" smtClean="0"/>
              <a:t>が</a:t>
            </a:r>
            <a:r>
              <a:rPr lang="ja-JP" altLang="ja-JP" sz="4000" u="sng" dirty="0" smtClean="0"/>
              <a:t>賃金</a:t>
            </a:r>
            <a:r>
              <a:rPr lang="ja-JP" altLang="en-US" sz="4000" u="sng" dirty="0" smtClean="0"/>
              <a:t>の</a:t>
            </a:r>
            <a:r>
              <a:rPr lang="ja-JP" altLang="ja-JP" sz="4000" u="sng" dirty="0" smtClean="0"/>
              <a:t>割にきつい</a:t>
            </a:r>
            <a:endParaRPr lang="en-US" altLang="ja-JP" sz="4000" u="sng" dirty="0" smtClean="0"/>
          </a:p>
          <a:p>
            <a:pPr>
              <a:buNone/>
            </a:pPr>
            <a:r>
              <a:rPr lang="ja-JP" altLang="en-US" sz="4200" dirty="0" smtClean="0"/>
              <a:t>　</a:t>
            </a:r>
            <a:endParaRPr lang="en-US" altLang="ja-JP" sz="4200" dirty="0" smtClean="0"/>
          </a:p>
          <a:p>
            <a:pPr>
              <a:buNone/>
            </a:pPr>
            <a:r>
              <a:rPr lang="en-US" altLang="ja-JP" dirty="0" smtClean="0"/>
              <a:t>〈</a:t>
            </a:r>
            <a:r>
              <a:rPr lang="ja-JP" altLang="en-US" dirty="0" smtClean="0"/>
              <a:t>職種別時給ランキング</a:t>
            </a:r>
            <a:r>
              <a:rPr lang="en-US" altLang="ja-JP" dirty="0" smtClean="0"/>
              <a:t>〉</a:t>
            </a:r>
            <a:r>
              <a:rPr lang="ja-JP" altLang="en-US" dirty="0" smtClean="0"/>
              <a:t>　</a:t>
            </a:r>
            <a:endParaRPr lang="en-US" altLang="ja-JP" dirty="0" smtClean="0"/>
          </a:p>
          <a:p>
            <a:pPr>
              <a:buNone/>
            </a:pPr>
            <a:r>
              <a:rPr lang="ja-JP" altLang="en-US" dirty="0" smtClean="0">
                <a:solidFill>
                  <a:srgbClr val="FF0000"/>
                </a:solidFill>
              </a:rPr>
              <a:t>　</a:t>
            </a:r>
            <a:endParaRPr lang="en-US" altLang="ja-JP" dirty="0" smtClean="0">
              <a:solidFill>
                <a:srgbClr val="FF0000"/>
              </a:solidFill>
            </a:endParaRPr>
          </a:p>
          <a:p>
            <a:pPr>
              <a:buNone/>
            </a:pPr>
            <a:r>
              <a:rPr lang="ja-JP" altLang="en-US" b="1" dirty="0" smtClean="0">
                <a:solidFill>
                  <a:srgbClr val="FF0000"/>
                </a:solidFill>
              </a:rPr>
              <a:t>保育士</a:t>
            </a:r>
            <a:r>
              <a:rPr lang="ja-JP" altLang="en-US" b="1" dirty="0" smtClean="0"/>
              <a:t>　</a:t>
            </a:r>
            <a:r>
              <a:rPr lang="ja-JP" altLang="en-US" sz="3300" b="1" dirty="0" smtClean="0">
                <a:solidFill>
                  <a:srgbClr val="FF0000"/>
                </a:solidFill>
              </a:rPr>
              <a:t>第</a:t>
            </a:r>
            <a:r>
              <a:rPr lang="en-US" altLang="ja-JP" sz="3300" b="1" dirty="0" smtClean="0">
                <a:solidFill>
                  <a:srgbClr val="FF0000"/>
                </a:solidFill>
              </a:rPr>
              <a:t>95</a:t>
            </a:r>
            <a:r>
              <a:rPr lang="ja-JP" altLang="en-US" sz="3300" b="1" dirty="0" smtClean="0">
                <a:solidFill>
                  <a:srgbClr val="FF0000"/>
                </a:solidFill>
              </a:rPr>
              <a:t>位</a:t>
            </a:r>
            <a:r>
              <a:rPr lang="en-US" altLang="ja-JP" sz="3300" b="1" dirty="0" smtClean="0">
                <a:solidFill>
                  <a:srgbClr val="FF0000"/>
                </a:solidFill>
              </a:rPr>
              <a:t>(129</a:t>
            </a:r>
            <a:r>
              <a:rPr lang="ja-JP" altLang="en-US" sz="3300" b="1" dirty="0" smtClean="0">
                <a:solidFill>
                  <a:srgbClr val="FF0000"/>
                </a:solidFill>
              </a:rPr>
              <a:t>位中</a:t>
            </a:r>
            <a:r>
              <a:rPr lang="en-US" altLang="ja-JP" sz="3300" b="1" dirty="0" smtClean="0">
                <a:solidFill>
                  <a:srgbClr val="FF0000"/>
                </a:solidFill>
              </a:rPr>
              <a:t>)</a:t>
            </a:r>
            <a:r>
              <a:rPr lang="ja-JP" altLang="en-US" sz="3300" b="1" dirty="0" smtClean="0">
                <a:solidFill>
                  <a:srgbClr val="FF0000"/>
                </a:solidFill>
              </a:rPr>
              <a:t>　約１５５２円</a:t>
            </a:r>
            <a:r>
              <a:rPr lang="en-US" altLang="ja-JP" sz="3300" b="1" dirty="0" smtClean="0">
                <a:solidFill>
                  <a:srgbClr val="FF0000"/>
                </a:solidFill>
              </a:rPr>
              <a:t>/</a:t>
            </a:r>
            <a:r>
              <a:rPr lang="ja-JP" altLang="en-US" sz="3300" b="1" dirty="0" smtClean="0">
                <a:solidFill>
                  <a:srgbClr val="FF0000"/>
                </a:solidFill>
              </a:rPr>
              <a:t>時間</a:t>
            </a:r>
            <a:endParaRPr lang="en-US" altLang="ja-JP" sz="3300" b="1" dirty="0" smtClean="0">
              <a:solidFill>
                <a:srgbClr val="FF0000"/>
              </a:solidFill>
            </a:endParaRPr>
          </a:p>
          <a:p>
            <a:pPr>
              <a:buNone/>
            </a:pPr>
            <a:endParaRPr lang="en-US" altLang="ja-JP" sz="2800" dirty="0" smtClean="0"/>
          </a:p>
          <a:p>
            <a:pPr>
              <a:buNone/>
            </a:pPr>
            <a:r>
              <a:rPr lang="ja-JP" altLang="en-US" sz="2800" dirty="0" smtClean="0"/>
              <a:t>第１位</a:t>
            </a:r>
            <a:r>
              <a:rPr lang="ja-JP" altLang="en-US" sz="2800" dirty="0" smtClean="0"/>
              <a:t>　パイロット　　６３９７円　　</a:t>
            </a:r>
            <a:r>
              <a:rPr lang="ja-JP" altLang="en-US" sz="2800" dirty="0" smtClean="0">
                <a:solidFill>
                  <a:srgbClr val="FF0000"/>
                </a:solidFill>
              </a:rPr>
              <a:t>第</a:t>
            </a:r>
            <a:r>
              <a:rPr lang="en-US" altLang="ja-JP" sz="2800" dirty="0" smtClean="0">
                <a:solidFill>
                  <a:srgbClr val="FF0000"/>
                </a:solidFill>
              </a:rPr>
              <a:t>95</a:t>
            </a:r>
            <a:r>
              <a:rPr lang="ja-JP" altLang="en-US" sz="2800" dirty="0" smtClean="0">
                <a:solidFill>
                  <a:srgbClr val="FF0000"/>
                </a:solidFill>
              </a:rPr>
              <a:t>位　保育士　１５５２円</a:t>
            </a:r>
            <a:endParaRPr lang="en-US" altLang="ja-JP" sz="2800" dirty="0" smtClean="0">
              <a:solidFill>
                <a:srgbClr val="FF0000"/>
              </a:solidFill>
            </a:endParaRPr>
          </a:p>
          <a:p>
            <a:pPr>
              <a:buNone/>
            </a:pPr>
            <a:r>
              <a:rPr lang="ja-JP" altLang="en-US" sz="2800" dirty="0" smtClean="0"/>
              <a:t>第２位　大学教授　　５８４０円　　第</a:t>
            </a:r>
            <a:r>
              <a:rPr lang="en-US" altLang="ja-JP" sz="2800" dirty="0" smtClean="0"/>
              <a:t>106</a:t>
            </a:r>
            <a:r>
              <a:rPr lang="ja-JP" altLang="en-US" sz="2800" dirty="0" smtClean="0"/>
              <a:t>位　福祉施設看護員　</a:t>
            </a:r>
            <a:r>
              <a:rPr lang="en-US" altLang="ja-JP" sz="2800" dirty="0" smtClean="0"/>
              <a:t>1490</a:t>
            </a:r>
            <a:r>
              <a:rPr lang="ja-JP" altLang="en-US" sz="2800" dirty="0" smtClean="0"/>
              <a:t>円</a:t>
            </a:r>
            <a:endParaRPr lang="en-US" altLang="ja-JP" sz="2800" dirty="0" smtClean="0"/>
          </a:p>
          <a:p>
            <a:pPr>
              <a:buNone/>
            </a:pPr>
            <a:r>
              <a:rPr lang="ja-JP" altLang="en-US" sz="2800" dirty="0" smtClean="0"/>
              <a:t>第３位　弁護士　　　５８１９円　　　第</a:t>
            </a:r>
            <a:r>
              <a:rPr lang="en-US" altLang="ja-JP" sz="2800" dirty="0" smtClean="0"/>
              <a:t>111</a:t>
            </a:r>
            <a:r>
              <a:rPr lang="ja-JP" altLang="en-US" sz="2800" dirty="0" smtClean="0"/>
              <a:t>位　　ホームヘルパー　　１３８９円</a:t>
            </a:r>
            <a:endParaRPr lang="en-US" altLang="ja-JP" sz="2800" dirty="0" smtClean="0"/>
          </a:p>
          <a:p>
            <a:pPr>
              <a:buNone/>
            </a:pPr>
            <a:endParaRPr lang="en-US" altLang="ja-JP" sz="2800" dirty="0" smtClean="0"/>
          </a:p>
          <a:p>
            <a:pPr algn="r">
              <a:buNone/>
            </a:pPr>
            <a:r>
              <a:rPr lang="ja-JP" altLang="en-US" sz="2800" dirty="0"/>
              <a:t>　</a:t>
            </a:r>
            <a:endParaRPr lang="en-US" altLang="ja-JP" sz="2800" dirty="0" smtClean="0"/>
          </a:p>
          <a:p>
            <a:pPr algn="r">
              <a:buNone/>
            </a:pPr>
            <a:r>
              <a:rPr lang="ja-JP" altLang="en-US" sz="1400" dirty="0" smtClean="0"/>
              <a:t>資料</a:t>
            </a:r>
            <a:r>
              <a:rPr lang="ja-JP" altLang="en-US" sz="1400" dirty="0"/>
              <a:t>：平成</a:t>
            </a:r>
            <a:r>
              <a:rPr lang="en-US" altLang="ja-JP" sz="1400" dirty="0"/>
              <a:t>23</a:t>
            </a:r>
            <a:r>
              <a:rPr lang="ja-JP" altLang="en-US" sz="1400" dirty="0"/>
              <a:t>年</a:t>
            </a:r>
            <a:r>
              <a:rPr lang="en-US" altLang="ja-JP" sz="1400" dirty="0"/>
              <a:t>2</a:t>
            </a:r>
            <a:r>
              <a:rPr lang="ja-JP" altLang="en-US" sz="1400" dirty="0"/>
              <a:t>月発表「賃金構造基本統計調査」</a:t>
            </a:r>
            <a:r>
              <a:rPr lang="ja-JP" altLang="en-US" sz="2400" dirty="0"/>
              <a:t>　</a:t>
            </a:r>
            <a:endParaRPr lang="en-US" altLang="ja-JP" sz="2800" dirty="0" smtClean="0"/>
          </a:p>
        </p:txBody>
      </p:sp>
      <p:pic>
        <p:nvPicPr>
          <p:cNvPr id="2050" name="Picture 2" descr="C:\Users\e109251\AppData\Local\Microsoft\Windows\Temporary Internet Files\Content.IE5\YD1TGGTX\MC900440395[1].png"/>
          <p:cNvPicPr>
            <a:picLocks noChangeAspect="1" noChangeArrowheads="1"/>
          </p:cNvPicPr>
          <p:nvPr/>
        </p:nvPicPr>
        <p:blipFill>
          <a:blip r:embed="rId3" cstate="print"/>
          <a:srcRect/>
          <a:stretch>
            <a:fillRect/>
          </a:stretch>
        </p:blipFill>
        <p:spPr bwMode="auto">
          <a:xfrm>
            <a:off x="6929454" y="2143116"/>
            <a:ext cx="2396840" cy="2396840"/>
          </a:xfrm>
          <a:prstGeom prst="rect">
            <a:avLst/>
          </a:prstGeom>
          <a:noFill/>
        </p:spPr>
      </p:pic>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683568" y="2348880"/>
          <a:ext cx="7388894" cy="3008945"/>
        </p:xfrm>
        <a:graphic>
          <a:graphicData uri="http://schemas.openxmlformats.org/drawingml/2006/table">
            <a:tbl>
              <a:tblPr firstRow="1" bandRow="1">
                <a:tableStyleId>{5C22544A-7EE6-4342-B048-85BDC9FD1C3A}</a:tableStyleId>
              </a:tblPr>
              <a:tblGrid>
                <a:gridCol w="3694447"/>
                <a:gridCol w="3694447"/>
              </a:tblGrid>
              <a:tr h="601789">
                <a:tc>
                  <a:txBody>
                    <a:bodyPr/>
                    <a:lstStyle/>
                    <a:p>
                      <a:pPr algn="ctr"/>
                      <a:r>
                        <a:rPr kumimoji="1" lang="ja-JP" altLang="en-US" dirty="0" smtClean="0"/>
                        <a:t>子どもの年齢</a:t>
                      </a:r>
                      <a:endParaRPr kumimoji="1" lang="ja-JP" altLang="en-US" dirty="0"/>
                    </a:p>
                  </a:txBody>
                  <a:tcPr marL="109046" marR="109046"/>
                </a:tc>
                <a:tc>
                  <a:txBody>
                    <a:bodyPr/>
                    <a:lstStyle/>
                    <a:p>
                      <a:pPr algn="ctr"/>
                      <a:r>
                        <a:rPr kumimoji="1" lang="ja-JP" altLang="en-US" dirty="0" smtClean="0"/>
                        <a:t>保育士の配置人数</a:t>
                      </a:r>
                      <a:endParaRPr kumimoji="1" lang="ja-JP" altLang="en-US" dirty="0"/>
                    </a:p>
                  </a:txBody>
                  <a:tcPr marL="109046" marR="109046"/>
                </a:tc>
              </a:tr>
              <a:tr h="601789">
                <a:tc>
                  <a:txBody>
                    <a:bodyPr/>
                    <a:lstStyle/>
                    <a:p>
                      <a:pPr algn="ctr"/>
                      <a:r>
                        <a:rPr kumimoji="1" lang="en-US" altLang="ja-JP" dirty="0" smtClean="0"/>
                        <a:t>0</a:t>
                      </a:r>
                      <a:r>
                        <a:rPr kumimoji="1" lang="ja-JP" altLang="en-US" dirty="0" smtClean="0"/>
                        <a:t>歳児</a:t>
                      </a:r>
                      <a:endParaRPr kumimoji="1" lang="ja-JP" altLang="en-US" dirty="0"/>
                    </a:p>
                  </a:txBody>
                  <a:tcPr marL="109046" marR="109046"/>
                </a:tc>
                <a:tc>
                  <a:txBody>
                    <a:bodyPr/>
                    <a:lstStyle/>
                    <a:p>
                      <a:pPr algn="ctr"/>
                      <a:r>
                        <a:rPr lang="ja-JP" altLang="en-US" dirty="0" smtClean="0"/>
                        <a:t>概ね</a:t>
                      </a:r>
                      <a:r>
                        <a:rPr lang="en-US" altLang="ja-JP" dirty="0" smtClean="0">
                          <a:solidFill>
                            <a:srgbClr val="FF0000"/>
                          </a:solidFill>
                        </a:rPr>
                        <a:t>3</a:t>
                      </a:r>
                      <a:r>
                        <a:rPr lang="ja-JP" altLang="en-US" dirty="0" smtClean="0">
                          <a:solidFill>
                            <a:srgbClr val="FF0000"/>
                          </a:solidFill>
                        </a:rPr>
                        <a:t>人</a:t>
                      </a:r>
                      <a:r>
                        <a:rPr lang="ja-JP" altLang="en-US" dirty="0" smtClean="0"/>
                        <a:t>に保育士</a:t>
                      </a:r>
                      <a:r>
                        <a:rPr lang="en-US" altLang="ja-JP" dirty="0" smtClean="0"/>
                        <a:t>1</a:t>
                      </a:r>
                      <a:r>
                        <a:rPr lang="ja-JP" altLang="en-US" dirty="0" smtClean="0"/>
                        <a:t>人</a:t>
                      </a:r>
                      <a:endParaRPr kumimoji="1" lang="ja-JP" altLang="en-US" dirty="0"/>
                    </a:p>
                  </a:txBody>
                  <a:tcPr marL="109046" marR="109046"/>
                </a:tc>
              </a:tr>
              <a:tr h="601789">
                <a:tc>
                  <a:txBody>
                    <a:bodyPr/>
                    <a:lstStyle/>
                    <a:p>
                      <a:pPr algn="ctr"/>
                      <a:r>
                        <a:rPr kumimoji="1" lang="en-US" altLang="ja-JP" dirty="0" smtClean="0"/>
                        <a:t>1,2</a:t>
                      </a:r>
                      <a:r>
                        <a:rPr kumimoji="1" lang="ja-JP" altLang="en-US" dirty="0" smtClean="0"/>
                        <a:t>歳児</a:t>
                      </a:r>
                      <a:endParaRPr kumimoji="1" lang="ja-JP" altLang="en-US" dirty="0"/>
                    </a:p>
                  </a:txBody>
                  <a:tcPr marL="109046" marR="10904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概ね</a:t>
                      </a:r>
                      <a:r>
                        <a:rPr lang="en-US" altLang="ja-JP" dirty="0" smtClean="0">
                          <a:solidFill>
                            <a:srgbClr val="FF0000"/>
                          </a:solidFill>
                        </a:rPr>
                        <a:t>6</a:t>
                      </a:r>
                      <a:r>
                        <a:rPr lang="ja-JP" altLang="en-US" dirty="0" smtClean="0">
                          <a:solidFill>
                            <a:srgbClr val="FF0000"/>
                          </a:solidFill>
                        </a:rPr>
                        <a:t>人</a:t>
                      </a:r>
                      <a:r>
                        <a:rPr lang="ja-JP" altLang="en-US" dirty="0" smtClean="0"/>
                        <a:t>に保育士</a:t>
                      </a:r>
                      <a:r>
                        <a:rPr lang="en-US" altLang="ja-JP" dirty="0" smtClean="0"/>
                        <a:t>1</a:t>
                      </a:r>
                      <a:r>
                        <a:rPr lang="ja-JP" altLang="en-US" dirty="0" smtClean="0"/>
                        <a:t>人</a:t>
                      </a:r>
                      <a:endParaRPr kumimoji="1" lang="ja-JP" altLang="en-US" dirty="0" smtClean="0"/>
                    </a:p>
                  </a:txBody>
                  <a:tcPr marL="109046" marR="109046"/>
                </a:tc>
              </a:tr>
              <a:tr h="601789">
                <a:tc>
                  <a:txBody>
                    <a:bodyPr/>
                    <a:lstStyle/>
                    <a:p>
                      <a:pPr algn="ctr"/>
                      <a:r>
                        <a:rPr kumimoji="1" lang="en-US" altLang="ja-JP" dirty="0" smtClean="0"/>
                        <a:t>3</a:t>
                      </a:r>
                      <a:r>
                        <a:rPr kumimoji="1" lang="ja-JP" altLang="en-US" dirty="0" smtClean="0"/>
                        <a:t>歳児</a:t>
                      </a:r>
                      <a:endParaRPr kumimoji="1" lang="ja-JP" altLang="en-US" dirty="0"/>
                    </a:p>
                  </a:txBody>
                  <a:tcPr marL="109046" marR="10904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概ね</a:t>
                      </a:r>
                      <a:r>
                        <a:rPr lang="en-US" altLang="ja-JP" dirty="0" smtClean="0">
                          <a:solidFill>
                            <a:srgbClr val="FF0000"/>
                          </a:solidFill>
                        </a:rPr>
                        <a:t>20</a:t>
                      </a:r>
                      <a:r>
                        <a:rPr lang="ja-JP" altLang="en-US" dirty="0" smtClean="0">
                          <a:solidFill>
                            <a:srgbClr val="FF0000"/>
                          </a:solidFill>
                        </a:rPr>
                        <a:t>人</a:t>
                      </a:r>
                      <a:r>
                        <a:rPr lang="ja-JP" altLang="en-US" dirty="0" smtClean="0"/>
                        <a:t>に保育士</a:t>
                      </a:r>
                      <a:r>
                        <a:rPr lang="en-US" altLang="ja-JP" dirty="0" smtClean="0"/>
                        <a:t>1</a:t>
                      </a:r>
                      <a:r>
                        <a:rPr lang="ja-JP" altLang="en-US" dirty="0" smtClean="0"/>
                        <a:t>人</a:t>
                      </a:r>
                      <a:endParaRPr kumimoji="1" lang="ja-JP" altLang="en-US" dirty="0" smtClean="0"/>
                    </a:p>
                  </a:txBody>
                  <a:tcPr marL="109046" marR="109046"/>
                </a:tc>
              </a:tr>
              <a:tr h="601789">
                <a:tc>
                  <a:txBody>
                    <a:bodyPr/>
                    <a:lstStyle/>
                    <a:p>
                      <a:pPr algn="ctr"/>
                      <a:r>
                        <a:rPr kumimoji="1" lang="en-US" altLang="ja-JP" dirty="0" smtClean="0"/>
                        <a:t>4,5</a:t>
                      </a:r>
                      <a:r>
                        <a:rPr kumimoji="1" lang="ja-JP" altLang="en-US" dirty="0" smtClean="0"/>
                        <a:t>歳児</a:t>
                      </a:r>
                      <a:endParaRPr kumimoji="1" lang="ja-JP" altLang="en-US" dirty="0"/>
                    </a:p>
                  </a:txBody>
                  <a:tcPr marL="109046" marR="10904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dirty="0" smtClean="0"/>
                        <a:t>概ね</a:t>
                      </a:r>
                      <a:r>
                        <a:rPr lang="en-US" altLang="ja-JP" dirty="0" smtClean="0">
                          <a:solidFill>
                            <a:srgbClr val="FF0000"/>
                          </a:solidFill>
                        </a:rPr>
                        <a:t>30</a:t>
                      </a:r>
                      <a:r>
                        <a:rPr lang="ja-JP" altLang="en-US" dirty="0" smtClean="0">
                          <a:solidFill>
                            <a:srgbClr val="FF0000"/>
                          </a:solidFill>
                        </a:rPr>
                        <a:t>人</a:t>
                      </a:r>
                      <a:r>
                        <a:rPr lang="ja-JP" altLang="en-US" dirty="0" smtClean="0"/>
                        <a:t>に保育士</a:t>
                      </a:r>
                      <a:r>
                        <a:rPr lang="en-US" altLang="ja-JP" dirty="0" smtClean="0"/>
                        <a:t>1</a:t>
                      </a:r>
                      <a:r>
                        <a:rPr lang="ja-JP" altLang="en-US" dirty="0" smtClean="0"/>
                        <a:t>人</a:t>
                      </a:r>
                      <a:endParaRPr kumimoji="1" lang="ja-JP" altLang="en-US" dirty="0" smtClean="0"/>
                    </a:p>
                  </a:txBody>
                  <a:tcPr marL="109046" marR="109046"/>
                </a:tc>
              </a:tr>
            </a:tbl>
          </a:graphicData>
        </a:graphic>
      </p:graphicFrame>
      <p:sp>
        <p:nvSpPr>
          <p:cNvPr id="5" name="テキスト ボックス 4"/>
          <p:cNvSpPr txBox="1"/>
          <p:nvPr/>
        </p:nvSpPr>
        <p:spPr>
          <a:xfrm>
            <a:off x="1357290" y="5857892"/>
            <a:ext cx="4892686" cy="369332"/>
          </a:xfrm>
          <a:prstGeom prst="rect">
            <a:avLst/>
          </a:prstGeom>
          <a:noFill/>
        </p:spPr>
        <p:txBody>
          <a:bodyPr wrap="none" rtlCol="0">
            <a:spAutoFit/>
          </a:bodyPr>
          <a:lstStyle/>
          <a:p>
            <a:r>
              <a:rPr kumimoji="1" lang="ja-JP" altLang="en-US" dirty="0" smtClean="0"/>
              <a:t>・無認可では、配置基準を守られていない現状も</a:t>
            </a:r>
            <a:endParaRPr kumimoji="1" lang="ja-JP" altLang="en-US" dirty="0"/>
          </a:p>
        </p:txBody>
      </p:sp>
      <p:sp>
        <p:nvSpPr>
          <p:cNvPr id="6" name="テキスト ボックス 5"/>
          <p:cNvSpPr txBox="1"/>
          <p:nvPr/>
        </p:nvSpPr>
        <p:spPr>
          <a:xfrm>
            <a:off x="683568" y="1412776"/>
            <a:ext cx="5040560" cy="707886"/>
          </a:xfrm>
          <a:prstGeom prst="rect">
            <a:avLst/>
          </a:prstGeom>
          <a:noFill/>
        </p:spPr>
        <p:txBody>
          <a:bodyPr wrap="square" rtlCol="0">
            <a:spAutoFit/>
          </a:bodyPr>
          <a:lstStyle/>
          <a:p>
            <a:r>
              <a:rPr lang="ja-JP" altLang="en-US" sz="2000" u="sng" dirty="0" smtClean="0"/>
              <a:t>＊理由②＊</a:t>
            </a:r>
            <a:endParaRPr lang="en-US" altLang="ja-JP" sz="2000" u="sng" dirty="0" smtClean="0"/>
          </a:p>
          <a:p>
            <a:r>
              <a:rPr kumimoji="1" lang="ja-JP" altLang="en-US" sz="2000" u="sng" dirty="0" smtClean="0"/>
              <a:t>◆配置基準が厳しい</a:t>
            </a:r>
            <a:endParaRPr kumimoji="1" lang="ja-JP" altLang="en-US" sz="2000" u="sng" dirty="0"/>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15</a:t>
            </a:fld>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a:buNone/>
            </a:pPr>
            <a:r>
              <a:rPr lang="ja-JP" altLang="ja-JP" sz="4000" dirty="0">
                <a:solidFill>
                  <a:srgbClr val="00B0F0"/>
                </a:solidFill>
              </a:rPr>
              <a:t>●発生</a:t>
            </a:r>
            <a:r>
              <a:rPr lang="ja-JP" altLang="ja-JP" sz="4000" dirty="0" smtClean="0">
                <a:solidFill>
                  <a:srgbClr val="00B0F0"/>
                </a:solidFill>
              </a:rPr>
              <a:t>理由</a:t>
            </a:r>
            <a:r>
              <a:rPr lang="ja-JP" altLang="en-US" sz="4000" dirty="0" smtClean="0">
                <a:solidFill>
                  <a:srgbClr val="00B0F0"/>
                </a:solidFill>
              </a:rPr>
              <a:t>●</a:t>
            </a:r>
            <a:endParaRPr lang="en-US" altLang="ja-JP" sz="4000" dirty="0" smtClean="0">
              <a:solidFill>
                <a:srgbClr val="00B0F0"/>
              </a:solidFill>
            </a:endParaRPr>
          </a:p>
          <a:p>
            <a:pPr lvl="1">
              <a:buNone/>
            </a:pPr>
            <a:r>
              <a:rPr lang="ja-JP" altLang="en-US" dirty="0" smtClean="0"/>
              <a:t>■　</a:t>
            </a:r>
            <a:r>
              <a:rPr lang="ja-JP" altLang="ja-JP" b="1" dirty="0" smtClean="0"/>
              <a:t>呼び水</a:t>
            </a:r>
            <a:r>
              <a:rPr lang="ja-JP" altLang="ja-JP" dirty="0" smtClean="0"/>
              <a:t>効果（セイの法則）</a:t>
            </a:r>
            <a:endParaRPr lang="en-US" altLang="ja-JP" dirty="0" smtClean="0"/>
          </a:p>
          <a:p>
            <a:pPr lvl="1">
              <a:buNone/>
            </a:pPr>
            <a:r>
              <a:rPr lang="ja-JP" altLang="en-US" dirty="0" smtClean="0"/>
              <a:t>■</a:t>
            </a:r>
            <a:r>
              <a:rPr lang="ja-JP" altLang="en-US" dirty="0"/>
              <a:t>　</a:t>
            </a:r>
            <a:r>
              <a:rPr lang="ja-JP" altLang="ja-JP" dirty="0" smtClean="0"/>
              <a:t>供給</a:t>
            </a:r>
            <a:r>
              <a:rPr lang="ja-JP" altLang="ja-JP" dirty="0"/>
              <a:t>（労働者）</a:t>
            </a:r>
            <a:r>
              <a:rPr lang="ja-JP" altLang="ja-JP" dirty="0" smtClean="0"/>
              <a:t>不足</a:t>
            </a:r>
            <a:endParaRPr lang="en-US" altLang="ja-JP" dirty="0" smtClean="0"/>
          </a:p>
          <a:p>
            <a:pPr lvl="1">
              <a:buNone/>
            </a:pPr>
            <a:r>
              <a:rPr lang="ja-JP" altLang="en-US" dirty="0" smtClean="0"/>
              <a:t>■</a:t>
            </a:r>
            <a:r>
              <a:rPr lang="ja-JP" altLang="en-US" dirty="0"/>
              <a:t>　</a:t>
            </a:r>
            <a:r>
              <a:rPr lang="ja-JP" altLang="ja-JP" dirty="0" smtClean="0"/>
              <a:t>価格</a:t>
            </a:r>
            <a:r>
              <a:rPr lang="ja-JP" altLang="ja-JP" dirty="0"/>
              <a:t>設定の問題（補助金の存在</a:t>
            </a:r>
            <a:r>
              <a:rPr lang="ja-JP" altLang="ja-JP" dirty="0" smtClean="0"/>
              <a:t>）</a:t>
            </a:r>
            <a:endParaRPr lang="en-US" altLang="ja-JP" dirty="0" smtClean="0"/>
          </a:p>
          <a:p>
            <a:pPr>
              <a:buNone/>
            </a:pPr>
            <a:r>
              <a:rPr lang="ja-JP" altLang="en-US" dirty="0" smtClean="0"/>
              <a:t>　　</a:t>
            </a:r>
            <a:endParaRPr lang="ja-JP" altLang="ja-JP" dirty="0"/>
          </a:p>
          <a:p>
            <a:pPr>
              <a:buNone/>
            </a:pPr>
            <a:r>
              <a:rPr lang="ja-JP" altLang="en-US" sz="1800" dirty="0" smtClean="0"/>
              <a:t>　　　</a:t>
            </a:r>
            <a:endParaRPr lang="ja-JP" altLang="ja-JP" sz="1800" dirty="0"/>
          </a:p>
          <a:p>
            <a:pPr>
              <a:buNone/>
            </a:pPr>
            <a:endParaRPr kumimoji="1" lang="ja-JP" altLang="en-US" sz="1800" dirty="0"/>
          </a:p>
        </p:txBody>
      </p:sp>
      <p:sp>
        <p:nvSpPr>
          <p:cNvPr id="6" name="角丸四角形 5"/>
          <p:cNvSpPr/>
          <p:nvPr/>
        </p:nvSpPr>
        <p:spPr>
          <a:xfrm>
            <a:off x="1500166" y="3286124"/>
            <a:ext cx="5143536" cy="5715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38100">
                <a:solidFill>
                  <a:schemeClr val="tx1"/>
                </a:solidFill>
              </a:ln>
              <a:solidFill>
                <a:srgbClr val="FF0000"/>
              </a:solidFill>
            </a:endParaRPr>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16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2500298" y="221455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428596" y="1857364"/>
            <a:ext cx="2262158" cy="369332"/>
          </a:xfrm>
          <a:prstGeom prst="rect">
            <a:avLst/>
          </a:prstGeom>
          <a:noFill/>
        </p:spPr>
        <p:txBody>
          <a:bodyPr wrap="none" rtlCol="0">
            <a:spAutoFit/>
          </a:bodyPr>
          <a:lstStyle/>
          <a:p>
            <a:r>
              <a:rPr kumimoji="1" lang="en-US" altLang="ja-JP" dirty="0" smtClean="0"/>
              <a:t>〈</a:t>
            </a:r>
            <a:r>
              <a:rPr kumimoji="1" lang="ja-JP" altLang="en-US" dirty="0" smtClean="0"/>
              <a:t>保護者の負担割合</a:t>
            </a:r>
            <a:r>
              <a:rPr kumimoji="1" lang="en-US" altLang="ja-JP" dirty="0" smtClean="0"/>
              <a:t>〉</a:t>
            </a:r>
          </a:p>
        </p:txBody>
      </p:sp>
      <p:sp>
        <p:nvSpPr>
          <p:cNvPr id="5" name="テキスト ボックス 4"/>
          <p:cNvSpPr txBox="1"/>
          <p:nvPr/>
        </p:nvSpPr>
        <p:spPr>
          <a:xfrm>
            <a:off x="1214414" y="3143248"/>
            <a:ext cx="1143008" cy="369332"/>
          </a:xfrm>
          <a:prstGeom prst="rect">
            <a:avLst/>
          </a:prstGeom>
          <a:noFill/>
        </p:spPr>
        <p:txBody>
          <a:bodyPr wrap="square" rtlCol="0">
            <a:spAutoFit/>
          </a:bodyPr>
          <a:lstStyle/>
          <a:p>
            <a:r>
              <a:rPr kumimoji="1" lang="en-US" altLang="ja-JP" dirty="0" smtClean="0"/>
              <a:t>30.26</a:t>
            </a:r>
            <a:r>
              <a:rPr kumimoji="1" lang="ja-JP" altLang="en-US" dirty="0" smtClean="0"/>
              <a:t>％</a:t>
            </a:r>
            <a:endParaRPr kumimoji="1" lang="ja-JP" altLang="en-US" dirty="0"/>
          </a:p>
        </p:txBody>
      </p:sp>
      <p:sp>
        <p:nvSpPr>
          <p:cNvPr id="6" name="テキスト ボックス 5"/>
          <p:cNvSpPr txBox="1"/>
          <p:nvPr/>
        </p:nvSpPr>
        <p:spPr>
          <a:xfrm>
            <a:off x="1357290" y="2500306"/>
            <a:ext cx="714380" cy="369332"/>
          </a:xfrm>
          <a:prstGeom prst="rect">
            <a:avLst/>
          </a:prstGeom>
          <a:noFill/>
        </p:spPr>
        <p:txBody>
          <a:bodyPr wrap="square" rtlCol="0">
            <a:spAutoFit/>
          </a:bodyPr>
          <a:lstStyle/>
          <a:p>
            <a:r>
              <a:rPr kumimoji="1" lang="en-US" altLang="ja-JP" dirty="0" smtClean="0"/>
              <a:t>15</a:t>
            </a:r>
            <a:r>
              <a:rPr kumimoji="1" lang="ja-JP" altLang="en-US" dirty="0" smtClean="0"/>
              <a:t>％</a:t>
            </a:r>
            <a:endParaRPr kumimoji="1" lang="ja-JP" altLang="en-US" dirty="0"/>
          </a:p>
        </p:txBody>
      </p:sp>
      <p:sp>
        <p:nvSpPr>
          <p:cNvPr id="7" name="テキスト ボックス 6"/>
          <p:cNvSpPr txBox="1"/>
          <p:nvPr/>
        </p:nvSpPr>
        <p:spPr>
          <a:xfrm>
            <a:off x="1214414" y="3786190"/>
            <a:ext cx="1000132" cy="369332"/>
          </a:xfrm>
          <a:prstGeom prst="rect">
            <a:avLst/>
          </a:prstGeom>
          <a:noFill/>
        </p:spPr>
        <p:txBody>
          <a:bodyPr wrap="square" rtlCol="0">
            <a:spAutoFit/>
          </a:bodyPr>
          <a:lstStyle/>
          <a:p>
            <a:r>
              <a:rPr kumimoji="1" lang="en-US" altLang="ja-JP" dirty="0" smtClean="0"/>
              <a:t>33.77</a:t>
            </a:r>
            <a:r>
              <a:rPr kumimoji="1" lang="ja-JP" altLang="en-US" dirty="0" smtClean="0"/>
              <a:t>％</a:t>
            </a:r>
            <a:endParaRPr kumimoji="1" lang="ja-JP" altLang="en-US" dirty="0"/>
          </a:p>
        </p:txBody>
      </p:sp>
      <p:sp>
        <p:nvSpPr>
          <p:cNvPr id="8" name="テキスト ボックス 7"/>
          <p:cNvSpPr txBox="1"/>
          <p:nvPr/>
        </p:nvSpPr>
        <p:spPr>
          <a:xfrm>
            <a:off x="1214414" y="4429132"/>
            <a:ext cx="1071570" cy="369332"/>
          </a:xfrm>
          <a:prstGeom prst="rect">
            <a:avLst/>
          </a:prstGeom>
          <a:noFill/>
        </p:spPr>
        <p:txBody>
          <a:bodyPr wrap="square" rtlCol="0">
            <a:spAutoFit/>
          </a:bodyPr>
          <a:lstStyle/>
          <a:p>
            <a:r>
              <a:rPr kumimoji="1" lang="en-US" altLang="ja-JP" dirty="0" smtClean="0"/>
              <a:t>25.66</a:t>
            </a:r>
            <a:r>
              <a:rPr kumimoji="1" lang="ja-JP" altLang="en-US" dirty="0" smtClean="0"/>
              <a:t>％</a:t>
            </a:r>
            <a:endParaRPr kumimoji="1" lang="ja-JP" altLang="en-US" dirty="0"/>
          </a:p>
        </p:txBody>
      </p:sp>
      <p:sp>
        <p:nvSpPr>
          <p:cNvPr id="9" name="テキスト ボックス 8"/>
          <p:cNvSpPr txBox="1"/>
          <p:nvPr/>
        </p:nvSpPr>
        <p:spPr>
          <a:xfrm>
            <a:off x="571472" y="4357694"/>
            <a:ext cx="571504" cy="369332"/>
          </a:xfrm>
          <a:prstGeom prst="rect">
            <a:avLst/>
          </a:prstGeom>
          <a:noFill/>
        </p:spPr>
        <p:txBody>
          <a:bodyPr wrap="square" rtlCol="0">
            <a:spAutoFit/>
          </a:bodyPr>
          <a:lstStyle/>
          <a:p>
            <a:endParaRPr kumimoji="1" lang="ja-JP" altLang="en-US"/>
          </a:p>
        </p:txBody>
      </p:sp>
      <p:sp>
        <p:nvSpPr>
          <p:cNvPr id="10" name="テキスト ボックス 9"/>
          <p:cNvSpPr txBox="1"/>
          <p:nvPr/>
        </p:nvSpPr>
        <p:spPr>
          <a:xfrm>
            <a:off x="785786" y="428604"/>
            <a:ext cx="7572428" cy="584775"/>
          </a:xfrm>
          <a:prstGeom prst="rect">
            <a:avLst/>
          </a:prstGeom>
          <a:noFill/>
        </p:spPr>
        <p:txBody>
          <a:bodyPr wrap="square" rtlCol="0">
            <a:spAutoFit/>
          </a:bodyPr>
          <a:lstStyle/>
          <a:p>
            <a:r>
              <a:rPr kumimoji="1" lang="ja-JP" altLang="en-US" sz="3200" b="1" dirty="0" smtClean="0"/>
              <a:t>園児</a:t>
            </a:r>
            <a:r>
              <a:rPr kumimoji="1" lang="en-US" altLang="ja-JP" sz="3200" b="1" dirty="0" smtClean="0"/>
              <a:t>1</a:t>
            </a:r>
            <a:r>
              <a:rPr kumimoji="1" lang="ja-JP" altLang="en-US" sz="3200" b="1" dirty="0" smtClean="0"/>
              <a:t>人にかかる費用と保育料（月額）</a:t>
            </a:r>
            <a:endParaRPr kumimoji="1" lang="ja-JP" altLang="en-US" sz="3200" b="1" dirty="0"/>
          </a:p>
        </p:txBody>
      </p:sp>
      <p:sp>
        <p:nvSpPr>
          <p:cNvPr id="11" name="テキスト ボックス 10"/>
          <p:cNvSpPr txBox="1"/>
          <p:nvPr/>
        </p:nvSpPr>
        <p:spPr>
          <a:xfrm>
            <a:off x="6429388" y="5857892"/>
            <a:ext cx="646331" cy="369332"/>
          </a:xfrm>
          <a:prstGeom prst="rect">
            <a:avLst/>
          </a:prstGeom>
          <a:noFill/>
        </p:spPr>
        <p:txBody>
          <a:bodyPr wrap="none" rtlCol="0">
            <a:spAutoFit/>
          </a:bodyPr>
          <a:lstStyle/>
          <a:p>
            <a:r>
              <a:rPr kumimoji="1" lang="en-US" altLang="ja-JP" dirty="0" smtClean="0"/>
              <a:t>〈</a:t>
            </a:r>
            <a:r>
              <a:rPr kumimoji="1" lang="ja-JP" altLang="en-US" dirty="0" smtClean="0"/>
              <a:t>円</a:t>
            </a:r>
            <a:r>
              <a:rPr kumimoji="1" lang="en-US" altLang="ja-JP" dirty="0" smtClean="0"/>
              <a:t>〉</a:t>
            </a:r>
            <a:endParaRPr kumimoji="1" lang="ja-JP" altLang="en-US" dirty="0"/>
          </a:p>
        </p:txBody>
      </p:sp>
      <p:sp>
        <p:nvSpPr>
          <p:cNvPr id="12" name="テキスト ボックス 11"/>
          <p:cNvSpPr txBox="1"/>
          <p:nvPr/>
        </p:nvSpPr>
        <p:spPr>
          <a:xfrm>
            <a:off x="1214414" y="5143512"/>
            <a:ext cx="941283" cy="369332"/>
          </a:xfrm>
          <a:prstGeom prst="rect">
            <a:avLst/>
          </a:prstGeom>
          <a:noFill/>
        </p:spPr>
        <p:txBody>
          <a:bodyPr wrap="none" rtlCol="0">
            <a:spAutoFit/>
          </a:bodyPr>
          <a:lstStyle/>
          <a:p>
            <a:r>
              <a:rPr kumimoji="1" lang="en-US" altLang="ja-JP" dirty="0" smtClean="0"/>
              <a:t>22.32</a:t>
            </a:r>
            <a:r>
              <a:rPr kumimoji="1" lang="ja-JP" altLang="en-US" dirty="0" smtClean="0"/>
              <a:t>％</a:t>
            </a:r>
            <a:endParaRPr kumimoji="1" lang="ja-JP" altLang="en-US" dirty="0"/>
          </a:p>
        </p:txBody>
      </p:sp>
      <p:sp>
        <p:nvSpPr>
          <p:cNvPr id="13" name="テキスト ボックス 12"/>
          <p:cNvSpPr txBox="1"/>
          <p:nvPr/>
        </p:nvSpPr>
        <p:spPr>
          <a:xfrm>
            <a:off x="357158" y="6357958"/>
            <a:ext cx="6437083" cy="369332"/>
          </a:xfrm>
          <a:prstGeom prst="rect">
            <a:avLst/>
          </a:prstGeom>
          <a:noFill/>
        </p:spPr>
        <p:txBody>
          <a:bodyPr wrap="none" rtlCol="0">
            <a:spAutoFit/>
          </a:bodyPr>
          <a:lstStyle/>
          <a:p>
            <a:r>
              <a:rPr lang="ja-JP" altLang="en-US" dirty="0" smtClean="0"/>
              <a:t>出展</a:t>
            </a:r>
            <a:r>
              <a:rPr lang="en-US" altLang="ja-JP" dirty="0" smtClean="0"/>
              <a:t>http://www.city.itabashi.tokyo.jp/c_kurashi/008/008977.html</a:t>
            </a:r>
            <a:endParaRPr kumimoji="1" lang="ja-JP" altLang="en-US" dirty="0"/>
          </a:p>
        </p:txBody>
      </p:sp>
      <p:sp>
        <p:nvSpPr>
          <p:cNvPr id="14" name="スライド番号プレースホルダ 13"/>
          <p:cNvSpPr>
            <a:spLocks noGrp="1"/>
          </p:cNvSpPr>
          <p:nvPr>
            <p:ph type="sldNum" sz="quarter" idx="12"/>
          </p:nvPr>
        </p:nvSpPr>
        <p:spPr/>
        <p:txBody>
          <a:bodyPr/>
          <a:lstStyle/>
          <a:p>
            <a:fld id="{415A5B8B-904F-4F3D-9EEB-EAFFAA52DBEB}" type="slidenum">
              <a:rPr kumimoji="1" lang="ja-JP" altLang="en-US" smtClean="0"/>
              <a:pPr/>
              <a:t>17</a:t>
            </a:fld>
            <a:endParaRPr kumimoji="1" lang="ja-JP" altLang="en-US"/>
          </a:p>
        </p:txBody>
      </p:sp>
      <p:sp>
        <p:nvSpPr>
          <p:cNvPr id="15" name="テキスト ボックス 14"/>
          <p:cNvSpPr txBox="1"/>
          <p:nvPr/>
        </p:nvSpPr>
        <p:spPr>
          <a:xfrm>
            <a:off x="3428992" y="1643050"/>
            <a:ext cx="2714644" cy="369332"/>
          </a:xfrm>
          <a:prstGeom prst="rect">
            <a:avLst/>
          </a:prstGeom>
          <a:noFill/>
        </p:spPr>
        <p:txBody>
          <a:bodyPr wrap="square" rtlCol="0">
            <a:spAutoFit/>
          </a:bodyPr>
          <a:lstStyle/>
          <a:p>
            <a:r>
              <a:rPr kumimoji="1" lang="ja-JP" altLang="en-US" dirty="0" smtClean="0"/>
              <a:t>「東京都板橋区」の場合</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8596" y="1428736"/>
            <a:ext cx="8229600" cy="5197493"/>
          </a:xfrm>
        </p:spPr>
        <p:txBody>
          <a:bodyPr>
            <a:normAutofit/>
          </a:bodyPr>
          <a:lstStyle/>
          <a:p>
            <a:pPr>
              <a:buNone/>
            </a:pPr>
            <a:r>
              <a:rPr lang="ja-JP" altLang="en-US" sz="1800" dirty="0" smtClean="0"/>
              <a:t>●</a:t>
            </a:r>
            <a:r>
              <a:rPr lang="ja-JP" altLang="ja-JP" sz="1800" dirty="0" smtClean="0"/>
              <a:t> 価格設定の問題（補助金の存在）</a:t>
            </a:r>
            <a:r>
              <a:rPr lang="ja-JP" altLang="en-US" sz="1800" dirty="0" smtClean="0"/>
              <a:t>の経済モデル</a:t>
            </a:r>
            <a:endParaRPr lang="en-US" altLang="ja-JP" sz="1800" dirty="0" smtClean="0"/>
          </a:p>
          <a:p>
            <a:pPr>
              <a:buNone/>
            </a:pPr>
            <a:r>
              <a:rPr kumimoji="1" lang="ja-JP" altLang="en-US" sz="1800" dirty="0" smtClean="0"/>
              <a:t>　</a:t>
            </a:r>
            <a:r>
              <a:rPr kumimoji="1" lang="ja-JP" altLang="en-US" sz="1400" dirty="0" smtClean="0"/>
              <a:t>　</a:t>
            </a:r>
            <a:endParaRPr kumimoji="1" lang="en-US" altLang="ja-JP" sz="1400" dirty="0" smtClean="0"/>
          </a:p>
          <a:p>
            <a:pPr>
              <a:buNone/>
            </a:pPr>
            <a:r>
              <a:rPr kumimoji="1" lang="ja-JP" altLang="en-US" sz="1400" dirty="0" smtClean="0">
                <a:latin typeface="+mn-ea"/>
              </a:rPr>
              <a:t>（</a:t>
            </a:r>
            <a:r>
              <a:rPr kumimoji="1" lang="en-US" altLang="ja-JP" sz="1400" dirty="0" smtClean="0">
                <a:latin typeface="+mn-ea"/>
              </a:rPr>
              <a:t>p</a:t>
            </a:r>
            <a:r>
              <a:rPr kumimoji="1" lang="ja-JP" altLang="en-US" sz="1400" dirty="0" smtClean="0">
                <a:latin typeface="+mn-ea"/>
              </a:rPr>
              <a:t>：価格　ｐ＊：運営価格　ｐ‘：</a:t>
            </a:r>
            <a:r>
              <a:rPr lang="ja-JP" altLang="en-US" sz="1400" dirty="0">
                <a:latin typeface="+mn-ea"/>
              </a:rPr>
              <a:t>利用</a:t>
            </a:r>
            <a:r>
              <a:rPr lang="ja-JP" altLang="en-US" sz="1400" dirty="0" smtClean="0">
                <a:latin typeface="+mn-ea"/>
              </a:rPr>
              <a:t>者</a:t>
            </a:r>
            <a:r>
              <a:rPr lang="ja-JP" altLang="en-US" sz="1400" dirty="0">
                <a:latin typeface="+mn-ea"/>
              </a:rPr>
              <a:t>の直面</a:t>
            </a:r>
            <a:r>
              <a:rPr lang="ja-JP" altLang="en-US" sz="1400" dirty="0" smtClean="0">
                <a:latin typeface="+mn-ea"/>
              </a:rPr>
              <a:t>価格　</a:t>
            </a:r>
            <a:r>
              <a:rPr kumimoji="1" lang="ja-JP" altLang="en-US" sz="1400" dirty="0" smtClean="0">
                <a:latin typeface="+mn-ea"/>
              </a:rPr>
              <a:t>ｃｈ</a:t>
            </a:r>
            <a:r>
              <a:rPr kumimoji="1" lang="en-US" altLang="ja-JP" sz="1400" dirty="0" err="1" smtClean="0">
                <a:latin typeface="+mn-ea"/>
              </a:rPr>
              <a:t>i</a:t>
            </a:r>
            <a:r>
              <a:rPr kumimoji="1" lang="ja-JP" altLang="en-US" sz="1400" dirty="0" smtClean="0">
                <a:latin typeface="+mn-ea"/>
              </a:rPr>
              <a:t>ｌｄ：保育所入所を希望する児童数</a:t>
            </a:r>
            <a:endParaRPr kumimoji="1" lang="en-US" altLang="ja-JP" sz="1400" dirty="0" smtClean="0">
              <a:latin typeface="+mn-ea"/>
            </a:endParaRPr>
          </a:p>
          <a:p>
            <a:pPr>
              <a:buNone/>
            </a:pPr>
            <a:r>
              <a:rPr lang="ja-JP" altLang="en-US" sz="1400" dirty="0"/>
              <a:t>　</a:t>
            </a:r>
            <a:r>
              <a:rPr lang="ja-JP" altLang="en-US" sz="1400" dirty="0" smtClean="0"/>
              <a:t>　　</a:t>
            </a:r>
            <a:r>
              <a:rPr kumimoji="1" lang="ja-JP" altLang="en-US" sz="1400" dirty="0" smtClean="0"/>
              <a:t>ｃ＊：運営価格に</a:t>
            </a:r>
            <a:r>
              <a:rPr lang="ja-JP" altLang="en-US" sz="1400" dirty="0" smtClean="0"/>
              <a:t>おける入所希望者数　</a:t>
            </a:r>
            <a:r>
              <a:rPr kumimoji="1" lang="ja-JP" altLang="en-US" sz="1400" dirty="0" err="1" smtClean="0"/>
              <a:t>ｃ</a:t>
            </a:r>
            <a:r>
              <a:rPr kumimoji="1" lang="ja-JP" altLang="en-US" sz="1400" dirty="0" smtClean="0"/>
              <a:t>’：利用者直面価格における入所希望者数</a:t>
            </a:r>
            <a:endParaRPr kumimoji="1" lang="en-US" altLang="ja-JP" sz="1400" dirty="0" smtClean="0"/>
          </a:p>
          <a:p>
            <a:pPr>
              <a:buNone/>
            </a:pPr>
            <a:r>
              <a:rPr kumimoji="1" lang="ja-JP" altLang="en-US" sz="1400" dirty="0" smtClean="0"/>
              <a:t>　　　</a:t>
            </a:r>
            <a:r>
              <a:rPr kumimoji="1" lang="en-US" altLang="ja-JP" sz="1400" dirty="0" smtClean="0"/>
              <a:t>S</a:t>
            </a:r>
            <a:r>
              <a:rPr kumimoji="1" lang="ja-JP" altLang="en-US" sz="1400" dirty="0" smtClean="0"/>
              <a:t>：供給曲線　</a:t>
            </a:r>
            <a:r>
              <a:rPr kumimoji="1" lang="en-US" altLang="ja-JP" sz="1400" dirty="0" smtClean="0"/>
              <a:t>D</a:t>
            </a:r>
            <a:r>
              <a:rPr kumimoji="1" lang="ja-JP" altLang="en-US" sz="1400" dirty="0" smtClean="0"/>
              <a:t>：需要曲線）</a:t>
            </a:r>
            <a:endParaRPr kumimoji="1" lang="en-US" altLang="ja-JP" sz="1400" dirty="0" smtClean="0"/>
          </a:p>
          <a:p>
            <a:pPr>
              <a:buNone/>
            </a:pPr>
            <a:endParaRPr kumimoji="1" lang="en-US" altLang="ja-JP" sz="1800" dirty="0" smtClean="0"/>
          </a:p>
          <a:p>
            <a:pPr>
              <a:buNone/>
            </a:pPr>
            <a:endParaRPr lang="en-US" altLang="ja-JP" sz="1800" dirty="0"/>
          </a:p>
          <a:p>
            <a:pPr>
              <a:buNone/>
            </a:pPr>
            <a:r>
              <a:rPr kumimoji="1" lang="ja-JP" altLang="en-US" sz="1800" dirty="0" smtClean="0"/>
              <a:t>①認可外（補助金なし）　　　　　　　　　　　　②認可（補助金あり）</a:t>
            </a:r>
            <a:endParaRPr lang="ja-JP" altLang="en-US" sz="1800" dirty="0"/>
          </a:p>
          <a:p>
            <a:pPr>
              <a:buNone/>
            </a:pPr>
            <a:endParaRPr kumimoji="1" lang="ja-JP" altLang="en-US" sz="1800" dirty="0"/>
          </a:p>
        </p:txBody>
      </p:sp>
      <p:cxnSp>
        <p:nvCxnSpPr>
          <p:cNvPr id="14" name="直線矢印コネクタ 13"/>
          <p:cNvCxnSpPr/>
          <p:nvPr/>
        </p:nvCxnSpPr>
        <p:spPr>
          <a:xfrm rot="5400000" flipH="1" flipV="1">
            <a:off x="-35751" y="4679165"/>
            <a:ext cx="19288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28662" y="5643578"/>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5400000" flipH="1" flipV="1">
            <a:off x="4108447" y="4678371"/>
            <a:ext cx="19288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143504" y="5643578"/>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4348" y="5643578"/>
            <a:ext cx="35719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24" name="テキスト ボックス 23"/>
          <p:cNvSpPr txBox="1"/>
          <p:nvPr/>
        </p:nvSpPr>
        <p:spPr>
          <a:xfrm>
            <a:off x="642910" y="3643314"/>
            <a:ext cx="357190" cy="307777"/>
          </a:xfrm>
          <a:prstGeom prst="rect">
            <a:avLst/>
          </a:prstGeom>
          <a:noFill/>
        </p:spPr>
        <p:txBody>
          <a:bodyPr wrap="square" rtlCol="0">
            <a:spAutoFit/>
          </a:bodyPr>
          <a:lstStyle/>
          <a:p>
            <a:r>
              <a:rPr lang="ja-JP" altLang="en-US" sz="1400" dirty="0" err="1"/>
              <a:t>ｐ</a:t>
            </a:r>
            <a:endParaRPr kumimoji="1" lang="ja-JP" altLang="en-US" sz="1400" dirty="0"/>
          </a:p>
        </p:txBody>
      </p:sp>
      <p:sp>
        <p:nvSpPr>
          <p:cNvPr id="25" name="テキスト ボックス 24"/>
          <p:cNvSpPr txBox="1"/>
          <p:nvPr/>
        </p:nvSpPr>
        <p:spPr>
          <a:xfrm>
            <a:off x="2714612" y="5643578"/>
            <a:ext cx="785818" cy="307777"/>
          </a:xfrm>
          <a:prstGeom prst="rect">
            <a:avLst/>
          </a:prstGeom>
          <a:noFill/>
        </p:spPr>
        <p:txBody>
          <a:bodyPr wrap="square" rtlCol="0">
            <a:spAutoFit/>
          </a:bodyPr>
          <a:lstStyle/>
          <a:p>
            <a:r>
              <a:rPr lang="ja-JP" altLang="en-US" sz="1400" dirty="0"/>
              <a:t>ｃ</a:t>
            </a:r>
            <a:r>
              <a:rPr kumimoji="1" lang="ja-JP" altLang="en-US" sz="1400" dirty="0" smtClean="0"/>
              <a:t>ｈｉｌｄ</a:t>
            </a:r>
            <a:endParaRPr kumimoji="1" lang="ja-JP" altLang="en-US" sz="1400" dirty="0"/>
          </a:p>
        </p:txBody>
      </p:sp>
      <p:cxnSp>
        <p:nvCxnSpPr>
          <p:cNvPr id="27" name="直線コネクタ 26"/>
          <p:cNvCxnSpPr/>
          <p:nvPr/>
        </p:nvCxnSpPr>
        <p:spPr>
          <a:xfrm rot="5400000" flipH="1" flipV="1">
            <a:off x="1000100"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flipH="1" flipV="1">
            <a:off x="5143504" y="3786190"/>
            <a:ext cx="1785950" cy="178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6200000" flipH="1">
            <a:off x="1000100"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6200000" flipH="1">
            <a:off x="5143504"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643174" y="3643314"/>
            <a:ext cx="266420" cy="307777"/>
          </a:xfrm>
          <a:prstGeom prst="rect">
            <a:avLst/>
          </a:prstGeom>
          <a:noFill/>
        </p:spPr>
        <p:txBody>
          <a:bodyPr wrap="none" rtlCol="0">
            <a:spAutoFit/>
          </a:bodyPr>
          <a:lstStyle/>
          <a:p>
            <a:r>
              <a:rPr kumimoji="1" lang="en-US" altLang="ja-JP" sz="1400" dirty="0" smtClean="0"/>
              <a:t>S</a:t>
            </a:r>
            <a:endParaRPr kumimoji="1" lang="ja-JP" altLang="en-US" sz="1400" dirty="0"/>
          </a:p>
        </p:txBody>
      </p:sp>
      <p:sp>
        <p:nvSpPr>
          <p:cNvPr id="38" name="テキスト ボックス 37"/>
          <p:cNvSpPr txBox="1"/>
          <p:nvPr/>
        </p:nvSpPr>
        <p:spPr>
          <a:xfrm>
            <a:off x="2643174" y="5286388"/>
            <a:ext cx="357190" cy="307777"/>
          </a:xfrm>
          <a:prstGeom prst="rect">
            <a:avLst/>
          </a:prstGeom>
          <a:noFill/>
        </p:spPr>
        <p:txBody>
          <a:bodyPr wrap="square" rtlCol="0">
            <a:spAutoFit/>
          </a:bodyPr>
          <a:lstStyle/>
          <a:p>
            <a:r>
              <a:rPr kumimoji="1" lang="en-US" altLang="ja-JP" sz="1400" dirty="0" smtClean="0"/>
              <a:t>D</a:t>
            </a:r>
            <a:endParaRPr kumimoji="1" lang="ja-JP" altLang="en-US" sz="1400" dirty="0"/>
          </a:p>
        </p:txBody>
      </p:sp>
      <p:cxnSp>
        <p:nvCxnSpPr>
          <p:cNvPr id="42" name="直線コネクタ 41"/>
          <p:cNvCxnSpPr/>
          <p:nvPr/>
        </p:nvCxnSpPr>
        <p:spPr>
          <a:xfrm rot="10800000">
            <a:off x="928662" y="4714884"/>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1393009" y="5179231"/>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71472" y="4572008"/>
            <a:ext cx="500066" cy="307777"/>
          </a:xfrm>
          <a:prstGeom prst="rect">
            <a:avLst/>
          </a:prstGeom>
          <a:noFill/>
        </p:spPr>
        <p:txBody>
          <a:bodyPr wrap="square" rtlCol="0">
            <a:spAutoFit/>
          </a:bodyPr>
          <a:lstStyle/>
          <a:p>
            <a:r>
              <a:rPr lang="en-US" altLang="ja-JP" sz="1400" dirty="0"/>
              <a:t>p</a:t>
            </a:r>
            <a:r>
              <a:rPr lang="ja-JP" altLang="en-US" sz="1400" dirty="0" smtClean="0"/>
              <a:t>＊</a:t>
            </a:r>
            <a:endParaRPr kumimoji="1" lang="ja-JP" altLang="en-US" sz="1400" dirty="0"/>
          </a:p>
        </p:txBody>
      </p:sp>
      <p:sp>
        <p:nvSpPr>
          <p:cNvPr id="48" name="テキスト ボックス 47"/>
          <p:cNvSpPr txBox="1"/>
          <p:nvPr/>
        </p:nvSpPr>
        <p:spPr>
          <a:xfrm>
            <a:off x="1643042" y="5643578"/>
            <a:ext cx="439544" cy="307777"/>
          </a:xfrm>
          <a:prstGeom prst="rect">
            <a:avLst/>
          </a:prstGeom>
          <a:noFill/>
        </p:spPr>
        <p:txBody>
          <a:bodyPr wrap="none" rtlCol="0">
            <a:spAutoFit/>
          </a:bodyPr>
          <a:lstStyle/>
          <a:p>
            <a:r>
              <a:rPr lang="en-US" altLang="ja-JP" sz="1400" dirty="0"/>
              <a:t>c</a:t>
            </a:r>
            <a:r>
              <a:rPr lang="ja-JP" altLang="en-US" sz="1400" dirty="0" smtClean="0"/>
              <a:t>＊</a:t>
            </a:r>
            <a:endParaRPr kumimoji="1" lang="ja-JP" altLang="en-US" sz="1400" dirty="0"/>
          </a:p>
        </p:txBody>
      </p:sp>
      <p:cxnSp>
        <p:nvCxnSpPr>
          <p:cNvPr id="50" name="直線コネクタ 49"/>
          <p:cNvCxnSpPr/>
          <p:nvPr/>
        </p:nvCxnSpPr>
        <p:spPr>
          <a:xfrm rot="10800000">
            <a:off x="5072066" y="4714884"/>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536413" y="5179231"/>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072066" y="5286388"/>
            <a:ext cx="2286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786314" y="3643314"/>
            <a:ext cx="357190" cy="307777"/>
          </a:xfrm>
          <a:prstGeom prst="rect">
            <a:avLst/>
          </a:prstGeom>
          <a:noFill/>
        </p:spPr>
        <p:txBody>
          <a:bodyPr wrap="square" rtlCol="0">
            <a:spAutoFit/>
          </a:bodyPr>
          <a:lstStyle/>
          <a:p>
            <a:r>
              <a:rPr lang="ja-JP" altLang="en-US" sz="1400" dirty="0" err="1"/>
              <a:t>ｐ</a:t>
            </a:r>
            <a:endParaRPr kumimoji="1" lang="ja-JP" altLang="en-US" sz="1400" dirty="0"/>
          </a:p>
        </p:txBody>
      </p:sp>
      <p:sp>
        <p:nvSpPr>
          <p:cNvPr id="59" name="テキスト ボックス 58"/>
          <p:cNvSpPr txBox="1"/>
          <p:nvPr/>
        </p:nvSpPr>
        <p:spPr>
          <a:xfrm>
            <a:off x="4714876" y="4572008"/>
            <a:ext cx="500066" cy="307777"/>
          </a:xfrm>
          <a:prstGeom prst="rect">
            <a:avLst/>
          </a:prstGeom>
          <a:noFill/>
        </p:spPr>
        <p:txBody>
          <a:bodyPr wrap="square" rtlCol="0">
            <a:spAutoFit/>
          </a:bodyPr>
          <a:lstStyle/>
          <a:p>
            <a:r>
              <a:rPr lang="en-US" altLang="ja-JP" sz="1400" dirty="0"/>
              <a:t>p</a:t>
            </a:r>
            <a:r>
              <a:rPr lang="ja-JP" altLang="en-US" sz="1400" dirty="0" smtClean="0"/>
              <a:t>＊</a:t>
            </a:r>
            <a:endParaRPr kumimoji="1" lang="ja-JP" altLang="en-US" sz="1400" dirty="0"/>
          </a:p>
        </p:txBody>
      </p:sp>
      <p:sp>
        <p:nvSpPr>
          <p:cNvPr id="60" name="テキスト ボックス 59"/>
          <p:cNvSpPr txBox="1"/>
          <p:nvPr/>
        </p:nvSpPr>
        <p:spPr>
          <a:xfrm>
            <a:off x="4857752" y="5572140"/>
            <a:ext cx="35719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61" name="テキスト ボックス 60"/>
          <p:cNvSpPr txBox="1"/>
          <p:nvPr/>
        </p:nvSpPr>
        <p:spPr>
          <a:xfrm>
            <a:off x="5786446" y="5643578"/>
            <a:ext cx="439544" cy="307777"/>
          </a:xfrm>
          <a:prstGeom prst="rect">
            <a:avLst/>
          </a:prstGeom>
          <a:noFill/>
        </p:spPr>
        <p:txBody>
          <a:bodyPr wrap="none" rtlCol="0">
            <a:spAutoFit/>
          </a:bodyPr>
          <a:lstStyle/>
          <a:p>
            <a:r>
              <a:rPr lang="en-US" altLang="ja-JP" sz="1400" dirty="0"/>
              <a:t>c</a:t>
            </a:r>
            <a:r>
              <a:rPr lang="ja-JP" altLang="en-US" sz="1400" dirty="0" smtClean="0"/>
              <a:t>＊</a:t>
            </a:r>
            <a:endParaRPr kumimoji="1" lang="ja-JP" altLang="en-US" sz="1400" dirty="0"/>
          </a:p>
        </p:txBody>
      </p:sp>
      <p:sp>
        <p:nvSpPr>
          <p:cNvPr id="62" name="テキスト ボックス 61"/>
          <p:cNvSpPr txBox="1"/>
          <p:nvPr/>
        </p:nvSpPr>
        <p:spPr>
          <a:xfrm>
            <a:off x="7000892" y="5643578"/>
            <a:ext cx="785818" cy="307777"/>
          </a:xfrm>
          <a:prstGeom prst="rect">
            <a:avLst/>
          </a:prstGeom>
          <a:noFill/>
        </p:spPr>
        <p:txBody>
          <a:bodyPr wrap="square" rtlCol="0">
            <a:spAutoFit/>
          </a:bodyPr>
          <a:lstStyle/>
          <a:p>
            <a:r>
              <a:rPr lang="ja-JP" altLang="en-US" sz="1400" dirty="0"/>
              <a:t>ｃ</a:t>
            </a:r>
            <a:r>
              <a:rPr kumimoji="1" lang="ja-JP" altLang="en-US" sz="1400" dirty="0" smtClean="0"/>
              <a:t>ｈｉｌｄ</a:t>
            </a:r>
            <a:endParaRPr kumimoji="1" lang="ja-JP" altLang="en-US" sz="1400" dirty="0"/>
          </a:p>
        </p:txBody>
      </p:sp>
      <p:sp>
        <p:nvSpPr>
          <p:cNvPr id="63" name="テキスト ボックス 62"/>
          <p:cNvSpPr txBox="1"/>
          <p:nvPr/>
        </p:nvSpPr>
        <p:spPr>
          <a:xfrm>
            <a:off x="6929454" y="3643314"/>
            <a:ext cx="266420" cy="307777"/>
          </a:xfrm>
          <a:prstGeom prst="rect">
            <a:avLst/>
          </a:prstGeom>
          <a:noFill/>
        </p:spPr>
        <p:txBody>
          <a:bodyPr wrap="none" rtlCol="0">
            <a:spAutoFit/>
          </a:bodyPr>
          <a:lstStyle/>
          <a:p>
            <a:r>
              <a:rPr kumimoji="1" lang="en-US" altLang="ja-JP" sz="1400" dirty="0" smtClean="0"/>
              <a:t>S</a:t>
            </a:r>
            <a:endParaRPr kumimoji="1" lang="ja-JP" altLang="en-US" sz="1400" dirty="0"/>
          </a:p>
        </p:txBody>
      </p:sp>
      <p:sp>
        <p:nvSpPr>
          <p:cNvPr id="64" name="テキスト ボックス 63"/>
          <p:cNvSpPr txBox="1"/>
          <p:nvPr/>
        </p:nvSpPr>
        <p:spPr>
          <a:xfrm>
            <a:off x="6858016" y="5357826"/>
            <a:ext cx="357190" cy="307777"/>
          </a:xfrm>
          <a:prstGeom prst="rect">
            <a:avLst/>
          </a:prstGeom>
          <a:noFill/>
        </p:spPr>
        <p:txBody>
          <a:bodyPr wrap="square" rtlCol="0">
            <a:spAutoFit/>
          </a:bodyPr>
          <a:lstStyle/>
          <a:p>
            <a:r>
              <a:rPr kumimoji="1" lang="en-US" altLang="ja-JP" sz="1400" dirty="0" smtClean="0"/>
              <a:t>D</a:t>
            </a:r>
            <a:endParaRPr kumimoji="1" lang="ja-JP" altLang="en-US" sz="1400" dirty="0"/>
          </a:p>
        </p:txBody>
      </p:sp>
      <p:sp>
        <p:nvSpPr>
          <p:cNvPr id="65" name="テキスト ボックス 64"/>
          <p:cNvSpPr txBox="1"/>
          <p:nvPr/>
        </p:nvSpPr>
        <p:spPr>
          <a:xfrm>
            <a:off x="4714876" y="5143512"/>
            <a:ext cx="428628" cy="307777"/>
          </a:xfrm>
          <a:prstGeom prst="rect">
            <a:avLst/>
          </a:prstGeom>
          <a:noFill/>
        </p:spPr>
        <p:txBody>
          <a:bodyPr wrap="square" rtlCol="0">
            <a:spAutoFit/>
          </a:bodyPr>
          <a:lstStyle/>
          <a:p>
            <a:r>
              <a:rPr lang="en-US" altLang="ja-JP" sz="1400" dirty="0"/>
              <a:t>p</a:t>
            </a:r>
            <a:r>
              <a:rPr kumimoji="1" lang="ja-JP" altLang="en-US" sz="1400" dirty="0" smtClean="0"/>
              <a:t>‘</a:t>
            </a:r>
            <a:endParaRPr kumimoji="1" lang="ja-JP" altLang="en-US" sz="1400" dirty="0"/>
          </a:p>
        </p:txBody>
      </p:sp>
      <p:cxnSp>
        <p:nvCxnSpPr>
          <p:cNvPr id="67" name="直線コネクタ 66"/>
          <p:cNvCxnSpPr/>
          <p:nvPr/>
        </p:nvCxnSpPr>
        <p:spPr>
          <a:xfrm rot="5400000">
            <a:off x="6393669" y="5464983"/>
            <a:ext cx="35719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左右矢印 68"/>
          <p:cNvSpPr/>
          <p:nvPr/>
        </p:nvSpPr>
        <p:spPr>
          <a:xfrm>
            <a:off x="6072198" y="5572140"/>
            <a:ext cx="428628" cy="142876"/>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429388" y="5643578"/>
            <a:ext cx="349776" cy="307777"/>
          </a:xfrm>
          <a:prstGeom prst="rect">
            <a:avLst/>
          </a:prstGeom>
          <a:noFill/>
        </p:spPr>
        <p:txBody>
          <a:bodyPr wrap="none" rtlCol="0">
            <a:spAutoFit/>
          </a:bodyPr>
          <a:lstStyle/>
          <a:p>
            <a:r>
              <a:rPr lang="en-US" altLang="ja-JP" sz="1400" dirty="0"/>
              <a:t>c</a:t>
            </a:r>
            <a:r>
              <a:rPr kumimoji="1" lang="ja-JP" altLang="en-US" sz="1400" dirty="0" smtClean="0"/>
              <a:t>‘</a:t>
            </a:r>
            <a:endParaRPr kumimoji="1" lang="ja-JP" altLang="en-US" sz="1400" dirty="0"/>
          </a:p>
        </p:txBody>
      </p:sp>
      <p:cxnSp>
        <p:nvCxnSpPr>
          <p:cNvPr id="72" name="直線矢印コネクタ 71"/>
          <p:cNvCxnSpPr/>
          <p:nvPr/>
        </p:nvCxnSpPr>
        <p:spPr>
          <a:xfrm rot="5400000">
            <a:off x="6250793" y="4321975"/>
            <a:ext cx="1285884" cy="121444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500958" y="4071942"/>
            <a:ext cx="1082348" cy="523220"/>
          </a:xfrm>
          <a:prstGeom prst="rect">
            <a:avLst/>
          </a:prstGeom>
          <a:noFill/>
        </p:spPr>
        <p:txBody>
          <a:bodyPr wrap="none" rtlCol="0">
            <a:spAutoFit/>
          </a:bodyPr>
          <a:lstStyle/>
          <a:p>
            <a:r>
              <a:rPr kumimoji="1" lang="ja-JP" altLang="en-US" sz="1400" dirty="0" smtClean="0"/>
              <a:t>超過需要</a:t>
            </a:r>
            <a:endParaRPr kumimoji="1" lang="en-US" altLang="ja-JP" sz="1400" dirty="0" smtClean="0"/>
          </a:p>
          <a:p>
            <a:r>
              <a:rPr kumimoji="1" lang="ja-JP" altLang="en-US" sz="1400" b="1" dirty="0" smtClean="0"/>
              <a:t>（待機児童）</a:t>
            </a:r>
            <a:endParaRPr kumimoji="1" lang="ja-JP" altLang="en-US" sz="1400" b="1" dirty="0"/>
          </a:p>
        </p:txBody>
      </p:sp>
      <p:sp>
        <p:nvSpPr>
          <p:cNvPr id="75" name="フレーム 74"/>
          <p:cNvSpPr/>
          <p:nvPr/>
        </p:nvSpPr>
        <p:spPr>
          <a:xfrm>
            <a:off x="7500958" y="4000504"/>
            <a:ext cx="1000132" cy="642942"/>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下矢印 75"/>
          <p:cNvSpPr/>
          <p:nvPr/>
        </p:nvSpPr>
        <p:spPr>
          <a:xfrm>
            <a:off x="5072066" y="4786322"/>
            <a:ext cx="142876" cy="42862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矢印コネクタ 77"/>
          <p:cNvCxnSpPr/>
          <p:nvPr/>
        </p:nvCxnSpPr>
        <p:spPr>
          <a:xfrm>
            <a:off x="4286248" y="4572008"/>
            <a:ext cx="785818" cy="3571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214678" y="4071942"/>
            <a:ext cx="1773242" cy="523220"/>
          </a:xfrm>
          <a:prstGeom prst="rect">
            <a:avLst/>
          </a:prstGeom>
          <a:noFill/>
        </p:spPr>
        <p:txBody>
          <a:bodyPr wrap="none" rtlCol="0">
            <a:spAutoFit/>
          </a:bodyPr>
          <a:lstStyle/>
          <a:p>
            <a:r>
              <a:rPr kumimoji="1" lang="ja-JP" altLang="en-US" sz="1400" dirty="0" smtClean="0">
                <a:solidFill>
                  <a:srgbClr val="FF0000"/>
                </a:solidFill>
              </a:rPr>
              <a:t>補助金分低い価格で</a:t>
            </a:r>
            <a:endParaRPr kumimoji="1" lang="en-US" altLang="ja-JP" sz="1400" dirty="0" smtClean="0">
              <a:solidFill>
                <a:srgbClr val="FF0000"/>
              </a:solidFill>
            </a:endParaRPr>
          </a:p>
          <a:p>
            <a:r>
              <a:rPr kumimoji="1" lang="ja-JP" altLang="en-US" sz="1400" dirty="0" smtClean="0">
                <a:solidFill>
                  <a:srgbClr val="FF0000"/>
                </a:solidFill>
              </a:rPr>
              <a:t>提供できる</a:t>
            </a:r>
            <a:endParaRPr kumimoji="1" lang="ja-JP" altLang="en-US" sz="1400" dirty="0">
              <a:solidFill>
                <a:srgbClr val="FF0000"/>
              </a:solidFill>
            </a:endParaRPr>
          </a:p>
        </p:txBody>
      </p:sp>
      <p:sp>
        <p:nvSpPr>
          <p:cNvPr id="80" name="フレーム 79"/>
          <p:cNvSpPr/>
          <p:nvPr/>
        </p:nvSpPr>
        <p:spPr>
          <a:xfrm>
            <a:off x="3143240" y="4071942"/>
            <a:ext cx="1857388" cy="500066"/>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p:nvSpPr>
        <p:spPr>
          <a:xfrm>
            <a:off x="285720" y="285728"/>
            <a:ext cx="8358246" cy="707886"/>
          </a:xfrm>
          <a:prstGeom prst="rect">
            <a:avLst/>
          </a:prstGeom>
        </p:spPr>
        <p:txBody>
          <a:bodyPr wrap="square">
            <a:spAutoFit/>
          </a:bodyPr>
          <a:lstStyle/>
          <a:p>
            <a:r>
              <a:rPr lang="ja-JP" altLang="en-US" sz="4000" dirty="0" smtClean="0"/>
              <a:t>■</a:t>
            </a:r>
            <a:r>
              <a:rPr lang="ja-JP" altLang="ja-JP" sz="4000" dirty="0" smtClean="0"/>
              <a:t>価格設定の問題（補助金の存在）</a:t>
            </a:r>
            <a:endParaRPr lang="ja-JP" altLang="en-US" sz="4000" dirty="0"/>
          </a:p>
        </p:txBody>
      </p:sp>
      <p:sp>
        <p:nvSpPr>
          <p:cNvPr id="43" name="スライド番号プレースホルダ 42"/>
          <p:cNvSpPr>
            <a:spLocks noGrp="1"/>
          </p:cNvSpPr>
          <p:nvPr>
            <p:ph type="sldNum" sz="quarter" idx="12"/>
          </p:nvPr>
        </p:nvSpPr>
        <p:spPr/>
        <p:txBody>
          <a:bodyPr/>
          <a:lstStyle/>
          <a:p>
            <a:fld id="{415A5B8B-904F-4F3D-9EEB-EAFFAA52DBEB}"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pPr>
              <a:buNone/>
            </a:pPr>
            <a:r>
              <a:rPr lang="ja-JP" altLang="ja-JP" sz="4000" dirty="0">
                <a:solidFill>
                  <a:srgbClr val="00B0F0"/>
                </a:solidFill>
              </a:rPr>
              <a:t>●発生</a:t>
            </a:r>
            <a:r>
              <a:rPr lang="ja-JP" altLang="ja-JP" sz="4000" dirty="0" smtClean="0">
                <a:solidFill>
                  <a:srgbClr val="00B0F0"/>
                </a:solidFill>
              </a:rPr>
              <a:t>理由</a:t>
            </a:r>
            <a:r>
              <a:rPr lang="ja-JP" altLang="en-US" sz="4000" dirty="0" smtClean="0">
                <a:solidFill>
                  <a:srgbClr val="00B0F0"/>
                </a:solidFill>
              </a:rPr>
              <a:t>●</a:t>
            </a:r>
            <a:endParaRPr lang="en-US" altLang="ja-JP" sz="4000" dirty="0" smtClean="0">
              <a:solidFill>
                <a:srgbClr val="00B0F0"/>
              </a:solidFill>
            </a:endParaRPr>
          </a:p>
          <a:p>
            <a:pPr lvl="1">
              <a:buNone/>
            </a:pPr>
            <a:r>
              <a:rPr lang="ja-JP" altLang="en-US" dirty="0" smtClean="0"/>
              <a:t>■　</a:t>
            </a:r>
            <a:r>
              <a:rPr lang="ja-JP" altLang="ja-JP" b="1" dirty="0" smtClean="0"/>
              <a:t>呼び水</a:t>
            </a:r>
            <a:r>
              <a:rPr lang="ja-JP" altLang="ja-JP" dirty="0" smtClean="0"/>
              <a:t>効果（セイの法則）</a:t>
            </a:r>
            <a:endParaRPr lang="en-US" altLang="ja-JP" dirty="0" smtClean="0"/>
          </a:p>
          <a:p>
            <a:pPr lvl="1">
              <a:buNone/>
            </a:pPr>
            <a:r>
              <a:rPr lang="ja-JP" altLang="en-US" dirty="0" smtClean="0"/>
              <a:t>■</a:t>
            </a:r>
            <a:r>
              <a:rPr lang="ja-JP" altLang="en-US" dirty="0"/>
              <a:t>　</a:t>
            </a:r>
            <a:r>
              <a:rPr lang="ja-JP" altLang="ja-JP" dirty="0" smtClean="0"/>
              <a:t>供給</a:t>
            </a:r>
            <a:r>
              <a:rPr lang="ja-JP" altLang="ja-JP" dirty="0"/>
              <a:t>（労働者）</a:t>
            </a:r>
            <a:r>
              <a:rPr lang="ja-JP" altLang="ja-JP" dirty="0" smtClean="0"/>
              <a:t>不足</a:t>
            </a:r>
            <a:endParaRPr lang="en-US" altLang="ja-JP" dirty="0" smtClean="0"/>
          </a:p>
          <a:p>
            <a:pPr lvl="1">
              <a:buNone/>
            </a:pPr>
            <a:r>
              <a:rPr lang="ja-JP" altLang="en-US" dirty="0" smtClean="0"/>
              <a:t>■</a:t>
            </a:r>
            <a:r>
              <a:rPr lang="ja-JP" altLang="en-US" dirty="0"/>
              <a:t>　</a:t>
            </a:r>
            <a:r>
              <a:rPr lang="ja-JP" altLang="ja-JP" dirty="0" smtClean="0"/>
              <a:t>価格</a:t>
            </a:r>
            <a:r>
              <a:rPr lang="ja-JP" altLang="ja-JP" dirty="0"/>
              <a:t>設定の問題（補助金の存在</a:t>
            </a:r>
            <a:r>
              <a:rPr lang="ja-JP" altLang="ja-JP" dirty="0" smtClean="0"/>
              <a:t>）</a:t>
            </a:r>
            <a:endParaRPr lang="en-US" altLang="ja-JP" dirty="0" smtClean="0"/>
          </a:p>
          <a:p>
            <a:pPr lvl="1">
              <a:buNone/>
            </a:pPr>
            <a:endParaRPr lang="en-US" altLang="ja-JP" dirty="0" smtClean="0"/>
          </a:p>
          <a:p>
            <a:pPr>
              <a:buNone/>
            </a:pPr>
            <a:r>
              <a:rPr lang="ja-JP" altLang="en-US" dirty="0" smtClean="0"/>
              <a:t>　　</a:t>
            </a:r>
            <a:endParaRPr lang="ja-JP" altLang="ja-JP" dirty="0"/>
          </a:p>
          <a:p>
            <a:pPr>
              <a:buNone/>
            </a:pPr>
            <a:r>
              <a:rPr lang="ja-JP" altLang="en-US" sz="1800" dirty="0" smtClean="0"/>
              <a:t>　　　</a:t>
            </a:r>
            <a:endParaRPr lang="ja-JP" altLang="ja-JP" sz="1800" dirty="0"/>
          </a:p>
          <a:p>
            <a:pPr>
              <a:buNone/>
            </a:pPr>
            <a:endParaRPr kumimoji="1" lang="ja-JP" altLang="en-US" sz="1800" dirty="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t>目次</a:t>
            </a:r>
            <a:endParaRPr kumimoji="1" lang="ja-JP" altLang="en-US" sz="6000" dirty="0"/>
          </a:p>
        </p:txBody>
      </p:sp>
      <p:sp>
        <p:nvSpPr>
          <p:cNvPr id="3" name="コンテンツ プレースホルダ 2"/>
          <p:cNvSpPr>
            <a:spLocks noGrp="1"/>
          </p:cNvSpPr>
          <p:nvPr>
            <p:ph idx="1"/>
          </p:nvPr>
        </p:nvSpPr>
        <p:spPr>
          <a:xfrm>
            <a:off x="500034" y="1571612"/>
            <a:ext cx="8229600" cy="4525963"/>
          </a:xfrm>
        </p:spPr>
        <p:txBody>
          <a:bodyPr>
            <a:normAutofit/>
          </a:bodyPr>
          <a:lstStyle/>
          <a:p>
            <a:r>
              <a:rPr lang="ja-JP" altLang="en-US" sz="4800" dirty="0" smtClean="0">
                <a:solidFill>
                  <a:srgbClr val="0070C0"/>
                </a:solidFill>
              </a:rPr>
              <a:t>待機児童の全体像</a:t>
            </a:r>
            <a:endParaRPr lang="en-US" altLang="ja-JP" sz="4800" dirty="0" smtClean="0">
              <a:solidFill>
                <a:srgbClr val="0070C0"/>
              </a:solidFill>
            </a:endParaRPr>
          </a:p>
          <a:p>
            <a:r>
              <a:rPr lang="ja-JP" altLang="en-US" sz="4800" dirty="0" smtClean="0">
                <a:solidFill>
                  <a:srgbClr val="0070C0"/>
                </a:solidFill>
              </a:rPr>
              <a:t>外国（スウェーデン）との比較</a:t>
            </a:r>
            <a:endParaRPr lang="en-US" altLang="ja-JP" sz="4800" dirty="0" smtClean="0">
              <a:solidFill>
                <a:srgbClr val="0070C0"/>
              </a:solidFill>
            </a:endParaRPr>
          </a:p>
          <a:p>
            <a:r>
              <a:rPr kumimoji="1" lang="ja-JP" altLang="en-US" sz="4800" dirty="0" smtClean="0">
                <a:solidFill>
                  <a:srgbClr val="0070C0"/>
                </a:solidFill>
              </a:rPr>
              <a:t>日本の保育</a:t>
            </a:r>
            <a:endParaRPr kumimoji="1" lang="en-US" altLang="ja-JP" sz="4800" dirty="0" smtClean="0">
              <a:solidFill>
                <a:srgbClr val="0070C0"/>
              </a:solidFill>
            </a:endParaRPr>
          </a:p>
          <a:p>
            <a:r>
              <a:rPr lang="ja-JP" altLang="en-US" sz="4800" dirty="0" smtClean="0">
                <a:solidFill>
                  <a:srgbClr val="0070C0"/>
                </a:solidFill>
              </a:rPr>
              <a:t>解決策</a:t>
            </a:r>
            <a:endParaRPr kumimoji="1" lang="en-US" altLang="ja-JP" sz="4800" dirty="0" smtClean="0">
              <a:solidFill>
                <a:srgbClr val="0070C0"/>
              </a:solidFill>
            </a:endParaRPr>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rPr>
              <a:t>待機</a:t>
            </a:r>
            <a:r>
              <a:rPr lang="ja-JP" altLang="en-US" dirty="0" smtClean="0">
                <a:solidFill>
                  <a:srgbClr val="FF0000"/>
                </a:solidFill>
              </a:rPr>
              <a:t>児童が増加した背景</a:t>
            </a:r>
            <a:endParaRPr kumimoji="1" lang="ja-JP" altLang="en-US" dirty="0">
              <a:solidFill>
                <a:srgbClr val="FF0000"/>
              </a:solidFill>
            </a:endParaRPr>
          </a:p>
        </p:txBody>
      </p:sp>
      <p:sp>
        <p:nvSpPr>
          <p:cNvPr id="3" name="コンテンツ プレースホルダ 2"/>
          <p:cNvSpPr>
            <a:spLocks noGrp="1"/>
          </p:cNvSpPr>
          <p:nvPr>
            <p:ph idx="1"/>
          </p:nvPr>
        </p:nvSpPr>
        <p:spPr>
          <a:xfrm>
            <a:off x="428596" y="1571612"/>
            <a:ext cx="8229600" cy="4525963"/>
          </a:xfrm>
        </p:spPr>
        <p:txBody>
          <a:bodyPr>
            <a:normAutofit/>
          </a:bodyPr>
          <a:lstStyle/>
          <a:p>
            <a:pPr>
              <a:buNone/>
            </a:pPr>
            <a:r>
              <a:rPr lang="ja-JP" altLang="ja-JP" sz="4000" dirty="0"/>
              <a:t>●発生</a:t>
            </a:r>
            <a:r>
              <a:rPr lang="ja-JP" altLang="ja-JP" sz="4000" dirty="0" smtClean="0"/>
              <a:t>理由</a:t>
            </a:r>
            <a:r>
              <a:rPr lang="ja-JP" altLang="en-US" sz="4000" dirty="0" smtClean="0"/>
              <a:t>●</a:t>
            </a:r>
            <a:endParaRPr lang="en-US" altLang="ja-JP" sz="4000" dirty="0" smtClean="0"/>
          </a:p>
          <a:p>
            <a:pPr lvl="1">
              <a:buFont typeface="Wingdings" pitchFamily="2" charset="2"/>
              <a:buChar char="n"/>
            </a:pPr>
            <a:endParaRPr lang="en-US" altLang="ja-JP" sz="2400" dirty="0" smtClean="0"/>
          </a:p>
          <a:p>
            <a:pPr lvl="1">
              <a:buFont typeface="Wingdings" pitchFamily="2" charset="2"/>
              <a:buChar char="n"/>
            </a:pPr>
            <a:r>
              <a:rPr lang="ja-JP" altLang="en-US" sz="2400" dirty="0" smtClean="0"/>
              <a:t>　</a:t>
            </a:r>
            <a:r>
              <a:rPr lang="ja-JP" altLang="ja-JP" sz="2400" dirty="0" smtClean="0"/>
              <a:t>呼び水効果（セイの法則）</a:t>
            </a:r>
            <a:endParaRPr lang="en-US" altLang="ja-JP" sz="2400" dirty="0" smtClean="0"/>
          </a:p>
          <a:p>
            <a:pPr lvl="1">
              <a:buFont typeface="Wingdings" pitchFamily="2" charset="2"/>
              <a:buChar char="n"/>
            </a:pPr>
            <a:r>
              <a:rPr lang="ja-JP" altLang="en-US" sz="2400" dirty="0"/>
              <a:t>　</a:t>
            </a:r>
            <a:r>
              <a:rPr lang="ja-JP" altLang="ja-JP" sz="2400" dirty="0" smtClean="0"/>
              <a:t>供給</a:t>
            </a:r>
            <a:r>
              <a:rPr lang="ja-JP" altLang="ja-JP" sz="2400" dirty="0"/>
              <a:t>（労働者）</a:t>
            </a:r>
            <a:r>
              <a:rPr lang="ja-JP" altLang="ja-JP" sz="2400" dirty="0" smtClean="0"/>
              <a:t>不足</a:t>
            </a:r>
            <a:endParaRPr lang="en-US" altLang="ja-JP" sz="2400" dirty="0" smtClean="0"/>
          </a:p>
          <a:p>
            <a:pPr lvl="1">
              <a:buFont typeface="Wingdings" pitchFamily="2" charset="2"/>
              <a:buChar char="n"/>
            </a:pPr>
            <a:r>
              <a:rPr lang="ja-JP" altLang="en-US" sz="2400" dirty="0"/>
              <a:t>　</a:t>
            </a:r>
            <a:r>
              <a:rPr lang="ja-JP" altLang="ja-JP" sz="2400" dirty="0" smtClean="0"/>
              <a:t>価格</a:t>
            </a:r>
            <a:r>
              <a:rPr lang="ja-JP" altLang="ja-JP" sz="2400" dirty="0"/>
              <a:t>設定の問題（補助金の存在</a:t>
            </a:r>
            <a:r>
              <a:rPr lang="ja-JP" altLang="ja-JP" sz="2400" dirty="0" smtClean="0"/>
              <a:t>）</a:t>
            </a:r>
            <a:endParaRPr lang="en-US" altLang="ja-JP" sz="2400" dirty="0" smtClean="0"/>
          </a:p>
          <a:p>
            <a:pPr lvl="1">
              <a:buNone/>
            </a:pPr>
            <a:endParaRPr lang="en-US" altLang="ja-JP" sz="1600" dirty="0" smtClean="0"/>
          </a:p>
          <a:p>
            <a:pPr lvl="1">
              <a:buNone/>
            </a:pPr>
            <a:r>
              <a:rPr lang="ja-JP" altLang="en-US" dirty="0" smtClean="0"/>
              <a:t>　</a:t>
            </a:r>
            <a:endParaRPr lang="en-US" altLang="ja-JP" sz="2400" dirty="0" smtClean="0"/>
          </a:p>
          <a:p>
            <a:pPr>
              <a:buNone/>
            </a:pPr>
            <a:endParaRPr lang="ja-JP" altLang="ja-JP" sz="1800" dirty="0"/>
          </a:p>
          <a:p>
            <a:pPr>
              <a:buNone/>
            </a:pPr>
            <a:endParaRPr kumimoji="1" lang="ja-JP" altLang="en-US" sz="1800" dirty="0"/>
          </a:p>
        </p:txBody>
      </p:sp>
      <p:sp>
        <p:nvSpPr>
          <p:cNvPr id="10" name="右矢印 9"/>
          <p:cNvSpPr/>
          <p:nvPr/>
        </p:nvSpPr>
        <p:spPr>
          <a:xfrm>
            <a:off x="1571604" y="5000636"/>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43174" y="5000636"/>
            <a:ext cx="5457218" cy="923330"/>
          </a:xfrm>
          <a:prstGeom prst="rect">
            <a:avLst/>
          </a:prstGeom>
          <a:noFill/>
        </p:spPr>
        <p:txBody>
          <a:bodyPr wrap="square" rtlCol="0">
            <a:spAutoFit/>
          </a:bodyPr>
          <a:lstStyle/>
          <a:p>
            <a:r>
              <a:rPr kumimoji="1" lang="ja-JP" altLang="en-US" sz="5400" dirty="0" smtClean="0">
                <a:solidFill>
                  <a:srgbClr val="FF00FF"/>
                </a:solidFill>
              </a:rPr>
              <a:t>外国から学ぼう！</a:t>
            </a:r>
            <a:endParaRPr kumimoji="1" lang="ja-JP" altLang="en-US" sz="5400" dirty="0">
              <a:solidFill>
                <a:srgbClr val="FF00FF"/>
              </a:solidFill>
            </a:endParaRPr>
          </a:p>
        </p:txBody>
      </p:sp>
      <p:sp>
        <p:nvSpPr>
          <p:cNvPr id="4" name="右中かっこ 3"/>
          <p:cNvSpPr/>
          <p:nvPr/>
        </p:nvSpPr>
        <p:spPr>
          <a:xfrm>
            <a:off x="5572132" y="2500306"/>
            <a:ext cx="432048" cy="17962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022424" y="2636912"/>
            <a:ext cx="3121576" cy="1569660"/>
          </a:xfrm>
          <a:prstGeom prst="rect">
            <a:avLst/>
          </a:prstGeom>
          <a:noFill/>
        </p:spPr>
        <p:txBody>
          <a:bodyPr wrap="square" rtlCol="0">
            <a:spAutoFit/>
          </a:bodyPr>
          <a:lstStyle/>
          <a:p>
            <a:r>
              <a:rPr lang="ja-JP" altLang="en-US" sz="2400" dirty="0" smtClean="0"/>
              <a:t>政策を行っても</a:t>
            </a:r>
            <a:endParaRPr lang="en-US" altLang="ja-JP" sz="2400" dirty="0" smtClean="0"/>
          </a:p>
          <a:p>
            <a:r>
              <a:rPr lang="ja-JP" altLang="en-US" sz="2400" dirty="0" smtClean="0"/>
              <a:t>逆効果！</a:t>
            </a:r>
            <a:endParaRPr lang="en-US" altLang="ja-JP" sz="2400" dirty="0" smtClean="0"/>
          </a:p>
          <a:p>
            <a:r>
              <a:rPr kumimoji="1" lang="ja-JP" altLang="en-US" sz="2400" dirty="0" smtClean="0"/>
              <a:t>時代</a:t>
            </a:r>
            <a:r>
              <a:rPr lang="ja-JP" altLang="en-US" sz="2400" dirty="0" smtClean="0"/>
              <a:t>の流れにどう対応していくべきか？</a:t>
            </a:r>
            <a:endParaRPr kumimoji="1" lang="ja-JP" altLang="en-US" sz="2400" dirty="0"/>
          </a:p>
        </p:txBody>
      </p:sp>
      <p:sp>
        <p:nvSpPr>
          <p:cNvPr id="8" name="スライド番号プレースホルダ 7"/>
          <p:cNvSpPr>
            <a:spLocks noGrp="1"/>
          </p:cNvSpPr>
          <p:nvPr>
            <p:ph type="sldNum" sz="quarter" idx="12"/>
          </p:nvPr>
        </p:nvSpPr>
        <p:spPr/>
        <p:txBody>
          <a:bodyPr/>
          <a:lstStyle/>
          <a:p>
            <a:fld id="{415A5B8B-904F-4F3D-9EEB-EAFFAA52DBEB}"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5500694" cy="15716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dirty="0" smtClean="0">
                <a:solidFill>
                  <a:schemeClr val="bg1"/>
                </a:solidFill>
              </a:rPr>
              <a:t>外国との比較</a:t>
            </a:r>
            <a:endParaRPr kumimoji="1" lang="ja-JP" altLang="en-US" sz="6000" dirty="0">
              <a:solidFill>
                <a:schemeClr val="bg1"/>
              </a:solidFill>
            </a:endParaRPr>
          </a:p>
        </p:txBody>
      </p:sp>
      <p:sp>
        <p:nvSpPr>
          <p:cNvPr id="6" name="テキスト ボックス 5"/>
          <p:cNvSpPr txBox="1"/>
          <p:nvPr/>
        </p:nvSpPr>
        <p:spPr>
          <a:xfrm>
            <a:off x="857224" y="2500306"/>
            <a:ext cx="6643702" cy="2031325"/>
          </a:xfrm>
          <a:prstGeom prst="rect">
            <a:avLst/>
          </a:prstGeom>
          <a:noFill/>
        </p:spPr>
        <p:txBody>
          <a:bodyPr wrap="square" rtlCol="0">
            <a:spAutoFit/>
          </a:bodyPr>
          <a:lstStyle/>
          <a:p>
            <a:r>
              <a:rPr kumimoji="1" lang="en-US" altLang="ja-JP" sz="3600" dirty="0" smtClean="0"/>
              <a:t>1.</a:t>
            </a:r>
            <a:r>
              <a:rPr kumimoji="1" lang="ja-JP" altLang="en-US" sz="3600" dirty="0" smtClean="0"/>
              <a:t>スウェーデンの現状</a:t>
            </a:r>
            <a:endParaRPr kumimoji="1" lang="en-US" altLang="ja-JP" sz="3600" dirty="0" smtClean="0"/>
          </a:p>
          <a:p>
            <a:r>
              <a:rPr lang="en-US" altLang="ja-JP" sz="3600" dirty="0" smtClean="0"/>
              <a:t>2.</a:t>
            </a:r>
            <a:r>
              <a:rPr lang="ja-JP" altLang="en-US" sz="3600" dirty="0" smtClean="0"/>
              <a:t>育児休暇制度</a:t>
            </a:r>
            <a:endParaRPr lang="en-US" altLang="ja-JP" sz="3600" dirty="0" smtClean="0"/>
          </a:p>
          <a:p>
            <a:r>
              <a:rPr kumimoji="1" lang="en-US" altLang="ja-JP" sz="3600" dirty="0" smtClean="0"/>
              <a:t>3.</a:t>
            </a:r>
            <a:r>
              <a:rPr lang="ja-JP" altLang="en-US" sz="3600" dirty="0" smtClean="0"/>
              <a:t>幼保一元化</a:t>
            </a:r>
            <a:endParaRPr kumimoji="1" lang="en-US" altLang="ja-JP" sz="3600" dirty="0" smtClean="0"/>
          </a:p>
          <a:p>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417638"/>
          </a:xfrm>
        </p:spPr>
        <p:txBody>
          <a:bodyPr>
            <a:normAutofit/>
          </a:bodyPr>
          <a:lstStyle/>
          <a:p>
            <a:r>
              <a:rPr lang="en-US" altLang="ja-JP" sz="4000" dirty="0" smtClean="0"/>
              <a:t>『</a:t>
            </a:r>
            <a:r>
              <a:rPr lang="ja-JP" altLang="en-US" sz="4000" dirty="0" smtClean="0"/>
              <a:t>スウェーデン</a:t>
            </a:r>
            <a:r>
              <a:rPr kumimoji="1" lang="ja-JP" altLang="en-US" sz="4000" dirty="0" smtClean="0"/>
              <a:t>の保育施設</a:t>
            </a:r>
            <a:r>
              <a:rPr kumimoji="1" lang="en-US" altLang="ja-JP" sz="4000" dirty="0" smtClean="0"/>
              <a:t>』</a:t>
            </a:r>
            <a:endParaRPr kumimoji="1" lang="ja-JP" altLang="en-US" sz="4000" dirty="0"/>
          </a:p>
        </p:txBody>
      </p:sp>
      <p:graphicFrame>
        <p:nvGraphicFramePr>
          <p:cNvPr id="6" name="コンテンツ プレースホルダ 5"/>
          <p:cNvGraphicFramePr>
            <a:graphicFrameLocks noGrp="1"/>
          </p:cNvGraphicFramePr>
          <p:nvPr>
            <p:ph idx="1"/>
          </p:nvPr>
        </p:nvGraphicFramePr>
        <p:xfrm>
          <a:off x="285720" y="1214421"/>
          <a:ext cx="8644000" cy="5411809"/>
        </p:xfrm>
        <a:graphic>
          <a:graphicData uri="http://schemas.openxmlformats.org/drawingml/2006/table">
            <a:tbl>
              <a:tblPr firstRow="1" bandRow="1">
                <a:tableStyleId>{5C22544A-7EE6-4342-B048-85BDC9FD1C3A}</a:tableStyleId>
              </a:tblPr>
              <a:tblGrid>
                <a:gridCol w="571504"/>
                <a:gridCol w="2886096"/>
                <a:gridCol w="1728800"/>
                <a:gridCol w="1728800"/>
                <a:gridCol w="1728800"/>
              </a:tblGrid>
              <a:tr h="642487">
                <a:tc>
                  <a:txBody>
                    <a:bodyPr/>
                    <a:lstStyle/>
                    <a:p>
                      <a:endParaRPr kumimoji="1" lang="ja-JP" altLang="en-US" dirty="0"/>
                    </a:p>
                  </a:txBody>
                  <a:tcPr/>
                </a:tc>
                <a:tc>
                  <a:txBody>
                    <a:bodyPr/>
                    <a:lstStyle/>
                    <a:p>
                      <a:endParaRPr kumimoji="1" lang="ja-JP" altLang="en-US" dirty="0"/>
                    </a:p>
                  </a:txBody>
                  <a:tcPr/>
                </a:tc>
                <a:tc>
                  <a:txBody>
                    <a:bodyPr/>
                    <a:lstStyle/>
                    <a:p>
                      <a:pPr algn="ctr"/>
                      <a:r>
                        <a:rPr kumimoji="1" lang="ja-JP" altLang="en-US" dirty="0" smtClean="0"/>
                        <a:t>児童年齢</a:t>
                      </a:r>
                      <a:endParaRPr kumimoji="1" lang="ja-JP" altLang="en-US" dirty="0"/>
                    </a:p>
                  </a:txBody>
                  <a:tcPr anchor="ctr"/>
                </a:tc>
                <a:tc>
                  <a:txBody>
                    <a:bodyPr/>
                    <a:lstStyle/>
                    <a:p>
                      <a:pPr algn="ctr"/>
                      <a:r>
                        <a:rPr kumimoji="1" lang="ja-JP" altLang="en-US" dirty="0" smtClean="0"/>
                        <a:t>施設場所</a:t>
                      </a:r>
                      <a:endParaRPr kumimoji="1" lang="ja-JP" altLang="en-US" dirty="0"/>
                    </a:p>
                  </a:txBody>
                  <a:tcPr anchor="ctr"/>
                </a:tc>
                <a:tc>
                  <a:txBody>
                    <a:bodyPr/>
                    <a:lstStyle/>
                    <a:p>
                      <a:pPr algn="ctr"/>
                      <a:r>
                        <a:rPr kumimoji="1" lang="ja-JP" altLang="en-US" dirty="0" smtClean="0"/>
                        <a:t>開園時間</a:t>
                      </a:r>
                      <a:endParaRPr kumimoji="1" lang="ja-JP" altLang="en-US" dirty="0"/>
                    </a:p>
                  </a:txBody>
                  <a:tcPr anchor="ctr"/>
                </a:tc>
              </a:tr>
              <a:tr h="642487">
                <a:tc rowSpan="3">
                  <a:txBody>
                    <a:bodyPr/>
                    <a:lstStyle/>
                    <a:p>
                      <a:pPr algn="ctr"/>
                      <a:r>
                        <a:rPr kumimoji="1" lang="ja-JP" altLang="en-US" dirty="0" smtClean="0"/>
                        <a:t>就学前</a:t>
                      </a:r>
                      <a:endParaRPr kumimoji="1" lang="ja-JP" altLang="en-US" dirty="0"/>
                    </a:p>
                  </a:txBody>
                  <a:tcPr anchor="ctr"/>
                </a:tc>
                <a:tc>
                  <a:txBody>
                    <a:bodyPr/>
                    <a:lstStyle/>
                    <a:p>
                      <a:pPr algn="ctr"/>
                      <a:r>
                        <a:rPr kumimoji="1" lang="ja-JP" altLang="en-US" dirty="0" smtClean="0"/>
                        <a:t>就学前学校</a:t>
                      </a:r>
                      <a:endParaRPr kumimoji="1" lang="en-US" altLang="ja-JP" dirty="0" smtClean="0"/>
                    </a:p>
                  </a:txBody>
                  <a:tcPr anchor="ctr"/>
                </a:tc>
                <a:tc>
                  <a:txBody>
                    <a:bodyPr/>
                    <a:lstStyle/>
                    <a:p>
                      <a:pPr algn="ctr"/>
                      <a:r>
                        <a:rPr kumimoji="1" lang="en-US" altLang="ja-JP" dirty="0" smtClean="0"/>
                        <a:t>1</a:t>
                      </a:r>
                      <a:r>
                        <a:rPr kumimoji="1" lang="ja-JP" altLang="en-US" dirty="0" smtClean="0"/>
                        <a:t>～</a:t>
                      </a:r>
                      <a:r>
                        <a:rPr kumimoji="1" lang="en-US" altLang="ja-JP" dirty="0" smtClean="0"/>
                        <a:t>5</a:t>
                      </a:r>
                      <a:r>
                        <a:rPr kumimoji="1" lang="ja-JP" altLang="en-US" dirty="0" smtClean="0"/>
                        <a:t>歳</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ja-JP" altLang="en-US" dirty="0" smtClean="0"/>
                        <a:t>全日</a:t>
                      </a:r>
                      <a:endParaRPr kumimoji="1" lang="ja-JP" altLang="en-US" dirty="0"/>
                    </a:p>
                  </a:txBody>
                  <a:tcPr anchor="ctr"/>
                </a:tc>
              </a:tr>
              <a:tr h="642487">
                <a:tc vMerge="1">
                  <a:txBody>
                    <a:bodyPr/>
                    <a:lstStyle/>
                    <a:p>
                      <a:endParaRPr kumimoji="1" lang="ja-JP" altLang="en-US" dirty="0"/>
                    </a:p>
                  </a:txBody>
                  <a:tcPr/>
                </a:tc>
                <a:tc>
                  <a:txBody>
                    <a:bodyPr/>
                    <a:lstStyle/>
                    <a:p>
                      <a:pPr algn="ctr"/>
                      <a:r>
                        <a:rPr kumimoji="1" lang="ja-JP" altLang="en-US" dirty="0" smtClean="0"/>
                        <a:t>家庭保育室</a:t>
                      </a:r>
                      <a:endParaRPr kumimoji="1" lang="ja-JP" altLang="en-US" dirty="0"/>
                    </a:p>
                  </a:txBody>
                  <a:tcPr anchor="ctr"/>
                </a:tc>
                <a:tc>
                  <a:txBody>
                    <a:bodyPr/>
                    <a:lstStyle/>
                    <a:p>
                      <a:pPr algn="ctr"/>
                      <a:r>
                        <a:rPr kumimoji="1" lang="en-US" altLang="ja-JP" dirty="0" smtClean="0"/>
                        <a:t>1</a:t>
                      </a:r>
                      <a:r>
                        <a:rPr kumimoji="1" lang="ja-JP" altLang="en-US" dirty="0" smtClean="0"/>
                        <a:t>～</a:t>
                      </a:r>
                      <a:r>
                        <a:rPr kumimoji="1" lang="en-US" altLang="ja-JP" dirty="0" smtClean="0"/>
                        <a:t>5</a:t>
                      </a:r>
                      <a:r>
                        <a:rPr kumimoji="1" lang="ja-JP" altLang="en-US" dirty="0" smtClean="0"/>
                        <a:t>歳</a:t>
                      </a:r>
                      <a:endParaRPr kumimoji="1" lang="ja-JP" altLang="en-US" dirty="0"/>
                    </a:p>
                  </a:txBody>
                  <a:tcPr anchor="ctr"/>
                </a:tc>
                <a:tc>
                  <a:txBody>
                    <a:bodyPr/>
                    <a:lstStyle/>
                    <a:p>
                      <a:pPr algn="ctr"/>
                      <a:r>
                        <a:rPr kumimoji="1" lang="ja-JP" altLang="en-US" dirty="0" smtClean="0"/>
                        <a:t>保育者宅</a:t>
                      </a:r>
                      <a:endParaRPr kumimoji="1" lang="ja-JP" altLang="en-US" dirty="0"/>
                    </a:p>
                  </a:txBody>
                  <a:tcPr anchor="ctr"/>
                </a:tc>
                <a:tc>
                  <a:txBody>
                    <a:bodyPr/>
                    <a:lstStyle/>
                    <a:p>
                      <a:pPr algn="ctr"/>
                      <a:r>
                        <a:rPr kumimoji="1" lang="ja-JP" altLang="en-US" dirty="0" smtClean="0"/>
                        <a:t>全日</a:t>
                      </a:r>
                      <a:endParaRPr kumimoji="1" lang="ja-JP" altLang="en-US" dirty="0"/>
                    </a:p>
                  </a:txBody>
                  <a:tcPr anchor="ctr"/>
                </a:tc>
              </a:tr>
              <a:tr h="642487">
                <a:tc vMerge="1">
                  <a:txBody>
                    <a:bodyPr/>
                    <a:lstStyle/>
                    <a:p>
                      <a:endParaRPr kumimoji="1" lang="ja-JP" altLang="en-US" dirty="0"/>
                    </a:p>
                  </a:txBody>
                  <a:tcPr/>
                </a:tc>
                <a:tc>
                  <a:txBody>
                    <a:bodyPr/>
                    <a:lstStyle/>
                    <a:p>
                      <a:pPr algn="ctr"/>
                      <a:r>
                        <a:rPr kumimoji="1" lang="ja-JP" altLang="en-US" dirty="0" smtClean="0"/>
                        <a:t>公開就学前学校</a:t>
                      </a:r>
                      <a:endParaRPr kumimoji="1" lang="ja-JP" altLang="en-US" dirty="0"/>
                    </a:p>
                  </a:txBody>
                  <a:tcPr anchor="ctr"/>
                </a:tc>
                <a:tc>
                  <a:txBody>
                    <a:bodyPr/>
                    <a:lstStyle/>
                    <a:p>
                      <a:pPr algn="ctr"/>
                      <a:r>
                        <a:rPr kumimoji="1" lang="en-US" altLang="ja-JP" dirty="0" smtClean="0"/>
                        <a:t>1</a:t>
                      </a:r>
                      <a:r>
                        <a:rPr kumimoji="1" lang="ja-JP" altLang="en-US" dirty="0" smtClean="0"/>
                        <a:t>～</a:t>
                      </a:r>
                      <a:r>
                        <a:rPr kumimoji="1" lang="en-US" altLang="ja-JP" dirty="0" smtClean="0"/>
                        <a:t>5</a:t>
                      </a:r>
                      <a:r>
                        <a:rPr kumimoji="1" lang="ja-JP" altLang="en-US" dirty="0" smtClean="0"/>
                        <a:t>歳</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en-US" altLang="ja-JP" dirty="0" smtClean="0"/>
                        <a:t>2</a:t>
                      </a:r>
                      <a:r>
                        <a:rPr kumimoji="1" lang="ja-JP" altLang="en-US" dirty="0" smtClean="0"/>
                        <a:t>～</a:t>
                      </a:r>
                      <a:r>
                        <a:rPr kumimoji="1" lang="en-US" altLang="ja-JP" dirty="0" smtClean="0"/>
                        <a:t>3</a:t>
                      </a:r>
                      <a:r>
                        <a:rPr kumimoji="1" lang="ja-JP" altLang="en-US" dirty="0" smtClean="0"/>
                        <a:t>時間</a:t>
                      </a:r>
                      <a:endParaRPr kumimoji="1" lang="ja-JP" altLang="en-US" dirty="0"/>
                    </a:p>
                  </a:txBody>
                  <a:tcPr anchor="ctr"/>
                </a:tc>
              </a:tr>
              <a:tr h="642487">
                <a:tc rowSpan="4">
                  <a:txBody>
                    <a:bodyPr/>
                    <a:lstStyle/>
                    <a:p>
                      <a:pPr algn="ctr"/>
                      <a:r>
                        <a:rPr kumimoji="1" lang="ja-JP" altLang="en-US" dirty="0" smtClean="0"/>
                        <a:t>就学後</a:t>
                      </a:r>
                      <a:endParaRPr kumimoji="1" lang="ja-JP" altLang="en-US" dirty="0"/>
                    </a:p>
                  </a:txBody>
                  <a:tcPr anchor="ctr"/>
                </a:tc>
                <a:tc>
                  <a:txBody>
                    <a:bodyPr/>
                    <a:lstStyle/>
                    <a:p>
                      <a:pPr algn="ctr"/>
                      <a:r>
                        <a:rPr kumimoji="1" lang="ja-JP" altLang="en-US" dirty="0" smtClean="0"/>
                        <a:t>就学前クラス</a:t>
                      </a:r>
                      <a:endParaRPr kumimoji="1" lang="ja-JP" altLang="en-US" dirty="0"/>
                    </a:p>
                  </a:txBody>
                  <a:tcPr anchor="ctr"/>
                </a:tc>
                <a:tc>
                  <a:txBody>
                    <a:bodyPr/>
                    <a:lstStyle/>
                    <a:p>
                      <a:pPr algn="ctr"/>
                      <a:r>
                        <a:rPr kumimoji="1" lang="en-US" altLang="ja-JP" dirty="0" smtClean="0"/>
                        <a:t>6</a:t>
                      </a:r>
                      <a:r>
                        <a:rPr kumimoji="1" lang="ja-JP" altLang="en-US" dirty="0" smtClean="0"/>
                        <a:t>歳</a:t>
                      </a:r>
                      <a:endParaRPr kumimoji="1" lang="ja-JP" altLang="en-US" dirty="0"/>
                    </a:p>
                  </a:txBody>
                  <a:tcPr anchor="ctr"/>
                </a:tc>
                <a:tc>
                  <a:txBody>
                    <a:bodyPr/>
                    <a:lstStyle/>
                    <a:p>
                      <a:pPr algn="ctr"/>
                      <a:r>
                        <a:rPr kumimoji="1" lang="ja-JP" altLang="en-US" dirty="0" smtClean="0"/>
                        <a:t>学校内</a:t>
                      </a:r>
                      <a:endParaRPr kumimoji="1" lang="ja-JP" altLang="en-US" dirty="0"/>
                    </a:p>
                  </a:txBody>
                  <a:tcPr anchor="ctr"/>
                </a:tc>
                <a:tc>
                  <a:txBody>
                    <a:bodyPr/>
                    <a:lstStyle/>
                    <a:p>
                      <a:pPr algn="ctr"/>
                      <a:r>
                        <a:rPr kumimoji="1" lang="en-US" altLang="ja-JP" dirty="0" smtClean="0"/>
                        <a:t>3</a:t>
                      </a:r>
                      <a:r>
                        <a:rPr kumimoji="1" lang="ja-JP" altLang="en-US" dirty="0" smtClean="0"/>
                        <a:t>時間</a:t>
                      </a:r>
                      <a:endParaRPr kumimoji="1" lang="ja-JP" altLang="en-US" dirty="0"/>
                    </a:p>
                  </a:txBody>
                  <a:tcPr anchor="ctr"/>
                </a:tc>
              </a:tr>
              <a:tr h="691490">
                <a:tc vMerge="1">
                  <a:txBody>
                    <a:bodyPr/>
                    <a:lstStyle/>
                    <a:p>
                      <a:endParaRPr kumimoji="1" lang="ja-JP" altLang="en-US" dirty="0"/>
                    </a:p>
                  </a:txBody>
                  <a:tcPr/>
                </a:tc>
                <a:tc>
                  <a:txBody>
                    <a:bodyPr/>
                    <a:lstStyle/>
                    <a:p>
                      <a:pPr algn="ctr"/>
                      <a:r>
                        <a:rPr kumimoji="1" lang="ja-JP" altLang="en-US" dirty="0" smtClean="0"/>
                        <a:t>余暇センター</a:t>
                      </a:r>
                      <a:endParaRPr kumimoji="1" lang="ja-JP" altLang="en-US" dirty="0"/>
                    </a:p>
                  </a:txBody>
                  <a:tcPr anchor="ctr"/>
                </a:tc>
                <a:tc>
                  <a:txBody>
                    <a:bodyPr/>
                    <a:lstStyle/>
                    <a:p>
                      <a:pPr algn="ctr"/>
                      <a:r>
                        <a:rPr kumimoji="1" lang="en-US" altLang="ja-JP" dirty="0" smtClean="0"/>
                        <a:t>6</a:t>
                      </a:r>
                      <a:r>
                        <a:rPr kumimoji="1" lang="ja-JP" altLang="en-US" dirty="0" smtClean="0"/>
                        <a:t>～</a:t>
                      </a:r>
                      <a:r>
                        <a:rPr kumimoji="1" lang="en-US" altLang="ja-JP" dirty="0" smtClean="0"/>
                        <a:t>12</a:t>
                      </a:r>
                      <a:r>
                        <a:rPr kumimoji="1" lang="ja-JP" altLang="en-US" dirty="0" smtClean="0"/>
                        <a:t>歳</a:t>
                      </a:r>
                      <a:endParaRPr kumimoji="1" lang="ja-JP" altLang="en-US" dirty="0"/>
                    </a:p>
                  </a:txBody>
                  <a:tcPr anchor="ctr"/>
                </a:tc>
                <a:tc>
                  <a:txBody>
                    <a:bodyPr/>
                    <a:lstStyle/>
                    <a:p>
                      <a:pPr algn="ctr"/>
                      <a:r>
                        <a:rPr kumimoji="1" lang="ja-JP" altLang="en-US" dirty="0" smtClean="0"/>
                        <a:t>学校内</a:t>
                      </a:r>
                      <a:endParaRPr kumimoji="1" lang="ja-JP" altLang="en-US" dirty="0"/>
                    </a:p>
                  </a:txBody>
                  <a:tcPr anchor="ctr"/>
                </a:tc>
                <a:tc>
                  <a:txBody>
                    <a:bodyPr/>
                    <a:lstStyle/>
                    <a:p>
                      <a:pPr algn="ctr"/>
                      <a:r>
                        <a:rPr kumimoji="1" lang="ja-JP" altLang="en-US" dirty="0" smtClean="0"/>
                        <a:t>始業前</a:t>
                      </a:r>
                      <a:endParaRPr kumimoji="1" lang="en-US" altLang="ja-JP" dirty="0" smtClean="0"/>
                    </a:p>
                    <a:p>
                      <a:pPr algn="ctr"/>
                      <a:r>
                        <a:rPr kumimoji="1" lang="ja-JP" altLang="en-US" dirty="0" smtClean="0"/>
                        <a:t>放課後</a:t>
                      </a:r>
                      <a:endParaRPr kumimoji="1" lang="en-US" altLang="ja-JP" dirty="0" smtClean="0"/>
                    </a:p>
                    <a:p>
                      <a:pPr algn="ctr"/>
                      <a:r>
                        <a:rPr kumimoji="1" lang="ja-JP" altLang="en-US" dirty="0" smtClean="0"/>
                        <a:t>休暇中</a:t>
                      </a:r>
                      <a:endParaRPr kumimoji="1" lang="ja-JP" altLang="en-US" dirty="0"/>
                    </a:p>
                  </a:txBody>
                  <a:tcPr anchor="ctr"/>
                </a:tc>
              </a:tr>
              <a:tr h="642487">
                <a:tc vMerge="1">
                  <a:txBody>
                    <a:bodyPr/>
                    <a:lstStyle/>
                    <a:p>
                      <a:endParaRPr kumimoji="1" lang="ja-JP" altLang="en-US" dirty="0"/>
                    </a:p>
                  </a:txBody>
                  <a:tcPr/>
                </a:tc>
                <a:tc>
                  <a:txBody>
                    <a:bodyPr/>
                    <a:lstStyle/>
                    <a:p>
                      <a:pPr algn="ctr"/>
                      <a:r>
                        <a:rPr kumimoji="1" lang="ja-JP" altLang="en-US" dirty="0" smtClean="0"/>
                        <a:t>公開余暇センター</a:t>
                      </a:r>
                      <a:endParaRPr kumimoji="1" lang="ja-JP" altLang="en-US" dirty="0"/>
                    </a:p>
                  </a:txBody>
                  <a:tcPr anchor="ctr"/>
                </a:tc>
                <a:tc>
                  <a:txBody>
                    <a:bodyPr/>
                    <a:lstStyle/>
                    <a:p>
                      <a:pPr algn="ctr"/>
                      <a:r>
                        <a:rPr kumimoji="1" lang="en-US" altLang="ja-JP" dirty="0" smtClean="0"/>
                        <a:t>10</a:t>
                      </a:r>
                      <a:r>
                        <a:rPr kumimoji="1" lang="ja-JP" altLang="en-US" dirty="0" smtClean="0"/>
                        <a:t>～</a:t>
                      </a:r>
                      <a:r>
                        <a:rPr kumimoji="1" lang="en-US" altLang="ja-JP" dirty="0" smtClean="0"/>
                        <a:t>12</a:t>
                      </a:r>
                      <a:r>
                        <a:rPr kumimoji="1" lang="ja-JP" altLang="en-US" dirty="0" smtClean="0"/>
                        <a:t>歳</a:t>
                      </a:r>
                      <a:endParaRPr kumimoji="1" lang="ja-JP" altLang="en-US" dirty="0"/>
                    </a:p>
                  </a:txBody>
                  <a:tcPr anchor="ctr"/>
                </a:tc>
                <a:tc>
                  <a:txBody>
                    <a:bodyPr/>
                    <a:lstStyle/>
                    <a:p>
                      <a:pPr algn="ctr"/>
                      <a:endParaRPr kumimoji="1" lang="ja-JP" altLang="en-US" dirty="0"/>
                    </a:p>
                  </a:txBody>
                  <a:tcPr anchor="ctr"/>
                </a:tc>
                <a:tc>
                  <a:txBody>
                    <a:bodyPr/>
                    <a:lstStyle/>
                    <a:p>
                      <a:pPr algn="ctr"/>
                      <a:r>
                        <a:rPr kumimoji="1" lang="ja-JP" altLang="en-US" dirty="0" smtClean="0"/>
                        <a:t>放課後</a:t>
                      </a:r>
                      <a:endParaRPr kumimoji="1" lang="ja-JP" altLang="en-US" dirty="0"/>
                    </a:p>
                  </a:txBody>
                  <a:tcPr anchor="ctr"/>
                </a:tc>
              </a:tr>
              <a:tr h="642487">
                <a:tc vMerge="1">
                  <a:txBody>
                    <a:bodyPr/>
                    <a:lstStyle/>
                    <a:p>
                      <a:endParaRPr kumimoji="1" lang="ja-JP" altLang="en-US" dirty="0"/>
                    </a:p>
                  </a:txBody>
                  <a:tcPr/>
                </a:tc>
                <a:tc>
                  <a:txBody>
                    <a:bodyPr/>
                    <a:lstStyle/>
                    <a:p>
                      <a:pPr algn="ctr"/>
                      <a:r>
                        <a:rPr kumimoji="1" lang="ja-JP" altLang="en-US" dirty="0" smtClean="0"/>
                        <a:t>家庭保育室</a:t>
                      </a:r>
                      <a:endParaRPr kumimoji="1" lang="ja-JP" altLang="en-US" dirty="0"/>
                    </a:p>
                  </a:txBody>
                  <a:tcPr anchor="ctr"/>
                </a:tc>
                <a:tc>
                  <a:txBody>
                    <a:bodyPr/>
                    <a:lstStyle/>
                    <a:p>
                      <a:pPr algn="ctr"/>
                      <a:r>
                        <a:rPr kumimoji="1" lang="en-US" altLang="ja-JP" dirty="0" smtClean="0"/>
                        <a:t>6</a:t>
                      </a:r>
                      <a:r>
                        <a:rPr kumimoji="1" lang="ja-JP" altLang="en-US" dirty="0" smtClean="0"/>
                        <a:t>～</a:t>
                      </a:r>
                      <a:r>
                        <a:rPr kumimoji="1" lang="en-US" altLang="ja-JP" dirty="0" smtClean="0"/>
                        <a:t>12</a:t>
                      </a:r>
                      <a:r>
                        <a:rPr kumimoji="1" lang="ja-JP" altLang="en-US" dirty="0" smtClean="0"/>
                        <a:t>歳</a:t>
                      </a:r>
                      <a:endParaRPr kumimoji="1" lang="ja-JP" altLang="en-US" dirty="0"/>
                    </a:p>
                  </a:txBody>
                  <a:tcPr anchor="ctr"/>
                </a:tc>
                <a:tc>
                  <a:txBody>
                    <a:bodyPr/>
                    <a:lstStyle/>
                    <a:p>
                      <a:pPr algn="ctr"/>
                      <a:r>
                        <a:rPr kumimoji="1" lang="ja-JP" altLang="en-US" dirty="0" smtClean="0"/>
                        <a:t>保育者宅</a:t>
                      </a:r>
                      <a:endParaRPr kumimoji="1" lang="ja-JP" altLang="en-US" dirty="0"/>
                    </a:p>
                  </a:txBody>
                  <a:tcPr anchor="ctr"/>
                </a:tc>
                <a:tc>
                  <a:txBody>
                    <a:bodyPr/>
                    <a:lstStyle/>
                    <a:p>
                      <a:pPr algn="ctr"/>
                      <a:r>
                        <a:rPr kumimoji="1" lang="ja-JP" altLang="en-US" dirty="0" smtClean="0"/>
                        <a:t>全日</a:t>
                      </a:r>
                      <a:endParaRPr kumimoji="1" lang="ja-JP" altLang="en-US" dirty="0"/>
                    </a:p>
                  </a:txBody>
                  <a:tcPr anchor="ctr"/>
                </a:tc>
              </a:tr>
            </a:tbl>
          </a:graphicData>
        </a:graphic>
      </p:graphicFrame>
      <p:sp>
        <p:nvSpPr>
          <p:cNvPr id="4" name="角丸四角形 3"/>
          <p:cNvSpPr/>
          <p:nvPr/>
        </p:nvSpPr>
        <p:spPr>
          <a:xfrm>
            <a:off x="323528" y="1844824"/>
            <a:ext cx="8568952" cy="19442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就学前施設の入園資格</a:t>
            </a:r>
            <a:endParaRPr kumimoji="1" lang="ja-JP" altLang="en-US" dirty="0"/>
          </a:p>
        </p:txBody>
      </p:sp>
      <p:graphicFrame>
        <p:nvGraphicFramePr>
          <p:cNvPr id="8" name="コンテンツ プレースホルダ 7"/>
          <p:cNvGraphicFramePr>
            <a:graphicFrameLocks noGrp="1"/>
          </p:cNvGraphicFramePr>
          <p:nvPr>
            <p:ph idx="1"/>
          </p:nvPr>
        </p:nvGraphicFramePr>
        <p:xfrm>
          <a:off x="457200" y="1600200"/>
          <a:ext cx="8326532" cy="2804356"/>
        </p:xfrm>
        <a:graphic>
          <a:graphicData uri="http://schemas.openxmlformats.org/drawingml/2006/table">
            <a:tbl>
              <a:tblPr firstRow="1" bandRow="1">
                <a:tableStyleId>{5C22544A-7EE6-4342-B048-85BDC9FD1C3A}</a:tableStyleId>
              </a:tblPr>
              <a:tblGrid>
                <a:gridCol w="1835468"/>
                <a:gridCol w="6491064"/>
              </a:tblGrid>
              <a:tr h="460648">
                <a:tc>
                  <a:txBody>
                    <a:bodyPr/>
                    <a:lstStyle/>
                    <a:p>
                      <a:endParaRPr kumimoji="1" lang="ja-JP" altLang="en-US" dirty="0"/>
                    </a:p>
                  </a:txBody>
                  <a:tcPr/>
                </a:tc>
                <a:tc>
                  <a:txBody>
                    <a:bodyPr/>
                    <a:lstStyle/>
                    <a:p>
                      <a:pPr algn="ctr"/>
                      <a:r>
                        <a:rPr kumimoji="1" lang="ja-JP" altLang="en-US" dirty="0" smtClean="0"/>
                        <a:t>入園資格</a:t>
                      </a:r>
                      <a:endParaRPr kumimoji="1" lang="ja-JP" altLang="en-US" dirty="0"/>
                    </a:p>
                  </a:txBody>
                  <a:tcPr/>
                </a:tc>
              </a:tr>
              <a:tr h="781236">
                <a:tc>
                  <a:txBody>
                    <a:bodyPr/>
                    <a:lstStyle/>
                    <a:p>
                      <a:pPr algn="ctr"/>
                      <a:r>
                        <a:rPr kumimoji="1" lang="ja-JP" altLang="en-US" dirty="0" smtClean="0"/>
                        <a:t>就学前学校</a:t>
                      </a:r>
                      <a:endParaRPr kumimoji="1" lang="ja-JP" altLang="en-US" dirty="0"/>
                    </a:p>
                  </a:txBody>
                  <a:tcPr/>
                </a:tc>
                <a:tc>
                  <a:txBody>
                    <a:bodyPr/>
                    <a:lstStyle/>
                    <a:p>
                      <a:r>
                        <a:rPr kumimoji="1" lang="ja-JP" altLang="en-US" dirty="0" smtClean="0"/>
                        <a:t>親が就業、勉学、失業、育児休業中の１～５歳児</a:t>
                      </a:r>
                      <a:endParaRPr kumimoji="1" lang="en-US" altLang="ja-JP" dirty="0" smtClean="0"/>
                    </a:p>
                    <a:p>
                      <a:r>
                        <a:rPr kumimoji="1" lang="ja-JP" altLang="en-US" dirty="0" smtClean="0"/>
                        <a:t>及び、特に必要と認められる児童</a:t>
                      </a:r>
                      <a:endParaRPr kumimoji="1" lang="ja-JP" altLang="en-US" dirty="0"/>
                    </a:p>
                  </a:txBody>
                  <a:tcPr/>
                </a:tc>
              </a:tr>
              <a:tr h="781236">
                <a:tc>
                  <a:txBody>
                    <a:bodyPr/>
                    <a:lstStyle/>
                    <a:p>
                      <a:pPr algn="ctr"/>
                      <a:r>
                        <a:rPr kumimoji="1" lang="ja-JP" altLang="en-US" dirty="0" smtClean="0"/>
                        <a:t>家庭保育室</a:t>
                      </a:r>
                      <a:endParaRPr kumimoji="1" lang="ja-JP" altLang="en-US" dirty="0"/>
                    </a:p>
                  </a:txBody>
                  <a:tcPr/>
                </a:tc>
                <a:tc>
                  <a:txBody>
                    <a:bodyPr/>
                    <a:lstStyle/>
                    <a:p>
                      <a:r>
                        <a:rPr kumimoji="1" lang="ja-JP" altLang="en-US" dirty="0" smtClean="0"/>
                        <a:t>親が就業、勉学、失業、育児休業中の１～５歳児</a:t>
                      </a:r>
                      <a:endParaRPr kumimoji="1" lang="en-US" altLang="ja-JP" dirty="0" smtClean="0"/>
                    </a:p>
                    <a:p>
                      <a:r>
                        <a:rPr kumimoji="1" lang="ja-JP" altLang="en-US" dirty="0" smtClean="0"/>
                        <a:t>及び、特に必要と認められる児童</a:t>
                      </a:r>
                      <a:endParaRPr kumimoji="1" lang="en-US" altLang="ja-JP" dirty="0" smtClean="0"/>
                    </a:p>
                  </a:txBody>
                  <a:tcPr/>
                </a:tc>
              </a:tr>
              <a:tr h="781236">
                <a:tc>
                  <a:txBody>
                    <a:bodyPr/>
                    <a:lstStyle/>
                    <a:p>
                      <a:pPr algn="ctr"/>
                      <a:r>
                        <a:rPr kumimoji="1" lang="ja-JP" altLang="en-US" dirty="0" smtClean="0"/>
                        <a:t>公開就学前学校</a:t>
                      </a:r>
                      <a:endParaRPr kumimoji="1" lang="ja-JP" altLang="en-US" dirty="0"/>
                    </a:p>
                  </a:txBody>
                  <a:tcPr/>
                </a:tc>
                <a:tc>
                  <a:txBody>
                    <a:bodyPr/>
                    <a:lstStyle/>
                    <a:p>
                      <a:r>
                        <a:rPr kumimoji="1" lang="ja-JP" altLang="en-US" dirty="0" smtClean="0"/>
                        <a:t>就学前学校や家庭保育室に入っていない１～５歳児</a:t>
                      </a:r>
                      <a:endParaRPr kumimoji="1" lang="ja-JP" altLang="en-US" dirty="0"/>
                    </a:p>
                  </a:txBody>
                  <a:tcPr/>
                </a:tc>
              </a:tr>
            </a:tbl>
          </a:graphicData>
        </a:graphic>
      </p:graphicFrame>
      <p:sp>
        <p:nvSpPr>
          <p:cNvPr id="9" name="下矢印 8"/>
          <p:cNvSpPr/>
          <p:nvPr/>
        </p:nvSpPr>
        <p:spPr>
          <a:xfrm>
            <a:off x="3428992" y="4572008"/>
            <a:ext cx="22322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6"/>
          <p:cNvGrpSpPr/>
          <p:nvPr/>
        </p:nvGrpSpPr>
        <p:grpSpPr>
          <a:xfrm>
            <a:off x="467544" y="5013176"/>
            <a:ext cx="8280920" cy="1368152"/>
            <a:chOff x="467544" y="5013176"/>
            <a:chExt cx="8280920" cy="1368152"/>
          </a:xfrm>
        </p:grpSpPr>
        <p:sp>
          <p:nvSpPr>
            <p:cNvPr id="10" name="角丸四角形 9"/>
            <p:cNvSpPr/>
            <p:nvPr/>
          </p:nvSpPr>
          <p:spPr>
            <a:xfrm>
              <a:off x="467544" y="5013176"/>
              <a:ext cx="8280920"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3568" y="5229200"/>
              <a:ext cx="7776864" cy="830997"/>
            </a:xfrm>
            <a:prstGeom prst="rect">
              <a:avLst/>
            </a:prstGeom>
            <a:noFill/>
          </p:spPr>
          <p:txBody>
            <a:bodyPr wrap="square" rtlCol="0">
              <a:spAutoFit/>
            </a:bodyPr>
            <a:lstStyle/>
            <a:p>
              <a:r>
                <a:rPr kumimoji="1" lang="ja-JP" altLang="en-US" sz="2400" dirty="0" smtClean="0"/>
                <a:t>これらの入所基準は日本でいう</a:t>
              </a:r>
              <a:r>
                <a:rPr kumimoji="1" lang="ja-JP" altLang="en-US" sz="2400" dirty="0" smtClean="0">
                  <a:solidFill>
                    <a:srgbClr val="FF0000"/>
                  </a:solidFill>
                </a:rPr>
                <a:t>「保育に欠ける児童」</a:t>
              </a:r>
              <a:r>
                <a:rPr kumimoji="1" lang="ja-JP" altLang="en-US" sz="2400" dirty="0" smtClean="0"/>
                <a:t>であり</a:t>
              </a:r>
              <a:r>
                <a:rPr lang="ja-JP" altLang="en-US" sz="2400" dirty="0" smtClean="0"/>
                <a:t>、</a:t>
              </a:r>
              <a:endParaRPr lang="en-US" altLang="ja-JP" sz="2400" dirty="0" smtClean="0"/>
            </a:p>
            <a:p>
              <a:r>
                <a:rPr lang="ja-JP" altLang="en-US" sz="2400" dirty="0" smtClean="0"/>
                <a:t>日本の保育施設とは変わりない！！</a:t>
              </a:r>
              <a:endParaRPr kumimoji="1" lang="en-US" altLang="ja-JP" sz="2400" dirty="0" smtClean="0"/>
            </a:p>
          </p:txBody>
        </p:sp>
      </p:grpSp>
      <p:sp>
        <p:nvSpPr>
          <p:cNvPr id="12" name="スライド番号プレースホルダ 11"/>
          <p:cNvSpPr>
            <a:spLocks noGrp="1"/>
          </p:cNvSpPr>
          <p:nvPr>
            <p:ph type="sldNum" sz="quarter" idx="12"/>
          </p:nvPr>
        </p:nvSpPr>
        <p:spPr/>
        <p:txBody>
          <a:bodyPr/>
          <a:lstStyle/>
          <a:p>
            <a:fld id="{415A5B8B-904F-4F3D-9EEB-EAFFAA52DBEB}" type="slidenum">
              <a:rPr kumimoji="1" lang="ja-JP" altLang="en-US" smtClean="0"/>
              <a:pPr/>
              <a:t>23</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52"/>
            <a:ext cx="8229600" cy="1000132"/>
          </a:xfrm>
        </p:spPr>
        <p:txBody>
          <a:bodyPr/>
          <a:lstStyle/>
          <a:p>
            <a:r>
              <a:rPr kumimoji="1" lang="ja-JP" altLang="en-US" dirty="0" smtClean="0"/>
              <a:t>日本との違い</a:t>
            </a:r>
            <a:endParaRPr kumimoji="1" lang="ja-JP" altLang="en-US" dirty="0"/>
          </a:p>
        </p:txBody>
      </p:sp>
      <p:sp>
        <p:nvSpPr>
          <p:cNvPr id="3" name="コンテンツ プレースホルダ 2"/>
          <p:cNvSpPr>
            <a:spLocks noGrp="1"/>
          </p:cNvSpPr>
          <p:nvPr>
            <p:ph idx="1"/>
          </p:nvPr>
        </p:nvSpPr>
        <p:spPr>
          <a:xfrm>
            <a:off x="214282" y="1000108"/>
            <a:ext cx="8715436" cy="5643602"/>
          </a:xfrm>
        </p:spPr>
        <p:txBody>
          <a:bodyPr>
            <a:normAutofit/>
          </a:bodyPr>
          <a:lstStyle/>
          <a:p>
            <a:r>
              <a:rPr lang="ja-JP" altLang="en-US" sz="2400" dirty="0" smtClean="0"/>
              <a:t>現在の日本の状況</a:t>
            </a:r>
            <a:endParaRPr lang="en-US" altLang="ja-JP" sz="2400" dirty="0" smtClean="0"/>
          </a:p>
          <a:p>
            <a:pPr>
              <a:buNone/>
            </a:pPr>
            <a:r>
              <a:rPr kumimoji="1" lang="ja-JP" altLang="en-US" sz="2400" dirty="0" smtClean="0"/>
              <a:t>　　幼児教育と保育制度を分離して考えている</a:t>
            </a:r>
            <a:endParaRPr kumimoji="1" lang="en-US" altLang="ja-JP" sz="2400" dirty="0" smtClean="0"/>
          </a:p>
          <a:p>
            <a:pPr>
              <a:buNone/>
            </a:pPr>
            <a:r>
              <a:rPr kumimoji="1" lang="ja-JP" altLang="en-US" sz="2400" dirty="0" smtClean="0"/>
              <a:t>　　働く女性の増加</a:t>
            </a:r>
            <a:endParaRPr kumimoji="1" lang="en-US" altLang="ja-JP" sz="2400" dirty="0" smtClean="0"/>
          </a:p>
          <a:p>
            <a:pPr>
              <a:buNone/>
            </a:pPr>
            <a:r>
              <a:rPr kumimoji="1" lang="ja-JP" altLang="en-US" sz="2400" dirty="0" smtClean="0"/>
              <a:t>　　育児休暇制度があまり整っていない</a:t>
            </a:r>
            <a:endParaRPr kumimoji="1" lang="en-US" altLang="ja-JP" sz="2400" dirty="0" smtClean="0"/>
          </a:p>
          <a:p>
            <a:endParaRPr kumimoji="1" lang="en-US" altLang="ja-JP" sz="2400" dirty="0" smtClean="0"/>
          </a:p>
          <a:p>
            <a:r>
              <a:rPr lang="ja-JP" altLang="en-US" sz="2400" dirty="0" smtClean="0"/>
              <a:t>現在のスウェーデンの状況</a:t>
            </a:r>
            <a:endParaRPr lang="en-US" altLang="ja-JP" sz="2400" dirty="0" smtClean="0"/>
          </a:p>
          <a:p>
            <a:pPr>
              <a:buNone/>
            </a:pPr>
            <a:r>
              <a:rPr lang="ja-JP" altLang="en-US" sz="2400" dirty="0" smtClean="0"/>
              <a:t>　　幼児教育と保育制度を分離することはできない（幼保一元化）</a:t>
            </a:r>
            <a:endParaRPr lang="en-US" altLang="ja-JP" sz="2400" dirty="0" smtClean="0"/>
          </a:p>
          <a:p>
            <a:pPr>
              <a:buNone/>
            </a:pPr>
            <a:r>
              <a:rPr kumimoji="1" lang="ja-JP" altLang="en-US" sz="2400" dirty="0" smtClean="0"/>
              <a:t>　　世界的にみても女性就労率が高い</a:t>
            </a:r>
            <a:endParaRPr kumimoji="1" lang="en-US" altLang="ja-JP" sz="2400" dirty="0" smtClean="0"/>
          </a:p>
          <a:p>
            <a:pPr>
              <a:buNone/>
            </a:pPr>
            <a:r>
              <a:rPr lang="ja-JP" altLang="en-US" sz="2400" dirty="0" smtClean="0"/>
              <a:t>　　育児休暇制度が充実している</a:t>
            </a:r>
            <a:endParaRPr kumimoji="1" lang="en-US" altLang="ja-JP" sz="2400" dirty="0" smtClean="0"/>
          </a:p>
          <a:p>
            <a:pPr>
              <a:buNone/>
            </a:pPr>
            <a:endParaRPr lang="en-US" altLang="ja-JP" sz="2400" dirty="0" smtClean="0"/>
          </a:p>
          <a:p>
            <a:pPr algn="ctr">
              <a:buNone/>
            </a:pPr>
            <a:r>
              <a:rPr kumimoji="1" lang="ja-JP" altLang="en-US" sz="2400" dirty="0" smtClean="0"/>
              <a:t>日本と比べて</a:t>
            </a:r>
            <a:r>
              <a:rPr kumimoji="1" lang="ja-JP" altLang="en-US" sz="2400" dirty="0" smtClean="0">
                <a:solidFill>
                  <a:srgbClr val="FF0000"/>
                </a:solidFill>
              </a:rPr>
              <a:t>育児休暇制度</a:t>
            </a:r>
            <a:r>
              <a:rPr kumimoji="1" lang="ja-JP" altLang="en-US" sz="2400" dirty="0" smtClean="0"/>
              <a:t>がしっかりしている</a:t>
            </a:r>
            <a:endParaRPr kumimoji="1" lang="en-US" altLang="ja-JP" sz="2400" dirty="0" smtClean="0"/>
          </a:p>
          <a:p>
            <a:pPr algn="ctr">
              <a:buNone/>
            </a:pPr>
            <a:r>
              <a:rPr kumimoji="1" lang="ja-JP" altLang="en-US" sz="2400" dirty="0" smtClean="0">
                <a:solidFill>
                  <a:srgbClr val="FF0000"/>
                </a:solidFill>
              </a:rPr>
              <a:t>幼保一元化</a:t>
            </a:r>
            <a:r>
              <a:rPr kumimoji="1" lang="ja-JP" altLang="en-US" sz="2400" dirty="0" smtClean="0"/>
              <a:t>とは・・・</a:t>
            </a:r>
            <a:endParaRPr kumimoji="1" lang="en-US" altLang="ja-JP" sz="2400" dirty="0" smtClean="0"/>
          </a:p>
          <a:p>
            <a:endParaRPr kumimoji="1" lang="en-US" altLang="ja-JP" sz="2400" dirty="0" smtClean="0"/>
          </a:p>
          <a:p>
            <a:endParaRPr kumimoji="1" lang="en-US" altLang="ja-JP" sz="2400" dirty="0" smtClean="0"/>
          </a:p>
          <a:p>
            <a:endParaRPr kumimoji="1" lang="en-US" altLang="ja-JP" sz="2400" dirty="0" smtClean="0"/>
          </a:p>
        </p:txBody>
      </p:sp>
      <p:sp>
        <p:nvSpPr>
          <p:cNvPr id="7" name="下矢印 6"/>
          <p:cNvSpPr/>
          <p:nvPr/>
        </p:nvSpPr>
        <p:spPr>
          <a:xfrm>
            <a:off x="3571868" y="4929198"/>
            <a:ext cx="164307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785786" y="5286388"/>
            <a:ext cx="7500990" cy="114300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t>
            </a:r>
            <a:r>
              <a:rPr kumimoji="1" lang="ja-JP" altLang="en-US" dirty="0" smtClean="0"/>
              <a:t>日本とスウェーデンの</a:t>
            </a:r>
            <a:r>
              <a:rPr kumimoji="1" lang="en-US" altLang="ja-JP" dirty="0" smtClean="0"/>
              <a:t/>
            </a:r>
            <a:br>
              <a:rPr kumimoji="1" lang="en-US" altLang="ja-JP" dirty="0" smtClean="0"/>
            </a:br>
            <a:r>
              <a:rPr kumimoji="1" lang="ja-JP" altLang="en-US" dirty="0" smtClean="0"/>
              <a:t>育児休暇の違い</a:t>
            </a:r>
            <a:r>
              <a:rPr kumimoji="1" lang="en-US" altLang="ja-JP" dirty="0" smtClean="0"/>
              <a:t>』</a:t>
            </a:r>
            <a:endParaRPr kumimoji="1" lang="ja-JP" altLang="en-US" dirty="0"/>
          </a:p>
        </p:txBody>
      </p:sp>
      <p:graphicFrame>
        <p:nvGraphicFramePr>
          <p:cNvPr id="9" name="コンテンツ プレースホルダ 8"/>
          <p:cNvGraphicFramePr>
            <a:graphicFrameLocks noGrp="1"/>
          </p:cNvGraphicFramePr>
          <p:nvPr>
            <p:ph idx="1"/>
          </p:nvPr>
        </p:nvGraphicFramePr>
        <p:xfrm>
          <a:off x="214282" y="1571612"/>
          <a:ext cx="8572560" cy="4480560"/>
        </p:xfrm>
        <a:graphic>
          <a:graphicData uri="http://schemas.openxmlformats.org/drawingml/2006/table">
            <a:tbl>
              <a:tblPr firstRow="1" bandRow="1">
                <a:tableStyleId>{5C22544A-7EE6-4342-B048-85BDC9FD1C3A}</a:tableStyleId>
              </a:tblPr>
              <a:tblGrid>
                <a:gridCol w="2857521"/>
                <a:gridCol w="2991478"/>
                <a:gridCol w="2723561"/>
              </a:tblGrid>
              <a:tr h="320742">
                <a:tc>
                  <a:txBody>
                    <a:bodyPr/>
                    <a:lstStyle/>
                    <a:p>
                      <a:pPr algn="ctr"/>
                      <a:r>
                        <a:rPr kumimoji="1" lang="ja-JP" altLang="en-US" dirty="0" smtClean="0"/>
                        <a:t>育児休暇制度</a:t>
                      </a:r>
                      <a:endParaRPr kumimoji="1" lang="ja-JP" altLang="en-US" dirty="0"/>
                    </a:p>
                  </a:txBody>
                  <a:tcPr/>
                </a:tc>
                <a:tc>
                  <a:txBody>
                    <a:bodyPr/>
                    <a:lstStyle/>
                    <a:p>
                      <a:pPr algn="ctr"/>
                      <a:r>
                        <a:rPr kumimoji="1" lang="ja-JP" altLang="en-US" dirty="0" smtClean="0"/>
                        <a:t>日本</a:t>
                      </a:r>
                      <a:endParaRPr kumimoji="1" lang="ja-JP" altLang="en-US" dirty="0"/>
                    </a:p>
                  </a:txBody>
                  <a:tcPr/>
                </a:tc>
                <a:tc>
                  <a:txBody>
                    <a:bodyPr/>
                    <a:lstStyle/>
                    <a:p>
                      <a:pPr algn="ctr"/>
                      <a:r>
                        <a:rPr kumimoji="1" lang="ja-JP" altLang="en-US" dirty="0" smtClean="0"/>
                        <a:t>スウェーデン</a:t>
                      </a:r>
                      <a:endParaRPr kumimoji="1" lang="ja-JP" altLang="en-US" dirty="0"/>
                    </a:p>
                  </a:txBody>
                  <a:tcPr/>
                </a:tc>
              </a:tr>
              <a:tr h="1042412">
                <a:tc>
                  <a:txBody>
                    <a:bodyPr/>
                    <a:lstStyle/>
                    <a:p>
                      <a:r>
                        <a:rPr kumimoji="1" lang="ja-JP" altLang="en-US" dirty="0" smtClean="0"/>
                        <a:t>育児休業の概要</a:t>
                      </a:r>
                      <a:endParaRPr kumimoji="1" lang="ja-JP" altLang="en-US" dirty="0"/>
                    </a:p>
                  </a:txBody>
                  <a:tcPr/>
                </a:tc>
                <a:tc>
                  <a:txBody>
                    <a:bodyPr/>
                    <a:lstStyle/>
                    <a:p>
                      <a:r>
                        <a:rPr kumimoji="1" lang="ja-JP" altLang="en-US" dirty="0" smtClean="0">
                          <a:solidFill>
                            <a:srgbClr val="FF0000"/>
                          </a:solidFill>
                        </a:rPr>
                        <a:t>１歳</a:t>
                      </a:r>
                      <a:r>
                        <a:rPr kumimoji="1" lang="ja-JP" altLang="en-US" dirty="0" smtClean="0"/>
                        <a:t>になるまで（</a:t>
                      </a:r>
                      <a:r>
                        <a:rPr lang="ja-JP" altLang="en-US" dirty="0" smtClean="0"/>
                        <a:t>１歳を超えても必要と認められる一定の場合には１歳半まで）</a:t>
                      </a:r>
                      <a:br>
                        <a:rPr lang="ja-JP" altLang="en-US" dirty="0" smtClean="0"/>
                      </a:br>
                      <a:endParaRPr kumimoji="1" lang="ja-JP" altLang="en-US" dirty="0"/>
                    </a:p>
                  </a:txBody>
                  <a:tcPr/>
                </a:tc>
                <a:tc>
                  <a:txBody>
                    <a:bodyPr/>
                    <a:lstStyle/>
                    <a:p>
                      <a:r>
                        <a:rPr kumimoji="1" lang="ja-JP" altLang="en-US" dirty="0" smtClean="0">
                          <a:solidFill>
                            <a:srgbClr val="FF0000"/>
                          </a:solidFill>
                        </a:rPr>
                        <a:t>最大</a:t>
                      </a:r>
                      <a:r>
                        <a:rPr kumimoji="1" lang="en-US" altLang="ja-JP" dirty="0" smtClean="0">
                          <a:solidFill>
                            <a:srgbClr val="FF0000"/>
                          </a:solidFill>
                        </a:rPr>
                        <a:t>480</a:t>
                      </a:r>
                      <a:r>
                        <a:rPr kumimoji="1" lang="ja-JP" altLang="en-US" dirty="0" smtClean="0">
                          <a:solidFill>
                            <a:srgbClr val="FF0000"/>
                          </a:solidFill>
                        </a:rPr>
                        <a:t>日</a:t>
                      </a:r>
                      <a:r>
                        <a:rPr kumimoji="1" lang="ja-JP" altLang="en-US" dirty="0" smtClean="0"/>
                        <a:t>（</a:t>
                      </a:r>
                      <a:r>
                        <a:rPr kumimoji="1" lang="en-US" altLang="ja-JP" dirty="0" smtClean="0"/>
                        <a:t>16</a:t>
                      </a:r>
                      <a:r>
                        <a:rPr kumimoji="1" lang="ja-JP" altLang="en-US" dirty="0" smtClean="0"/>
                        <a:t>ヶ月）の育児休暇を</a:t>
                      </a:r>
                      <a:r>
                        <a:rPr kumimoji="1" lang="en-US" altLang="ja-JP" dirty="0" smtClean="0">
                          <a:solidFill>
                            <a:srgbClr val="FF0000"/>
                          </a:solidFill>
                        </a:rPr>
                        <a:t>8</a:t>
                      </a:r>
                      <a:r>
                        <a:rPr kumimoji="1" lang="ja-JP" altLang="en-US" dirty="0" smtClean="0">
                          <a:solidFill>
                            <a:srgbClr val="FF0000"/>
                          </a:solidFill>
                        </a:rPr>
                        <a:t>歳</a:t>
                      </a:r>
                      <a:r>
                        <a:rPr kumimoji="1" lang="ja-JP" altLang="en-US" dirty="0" smtClean="0"/>
                        <a:t>を迎えるまでにとることができる。</a:t>
                      </a:r>
                      <a:endParaRPr kumimoji="1" lang="ja-JP" altLang="en-US" dirty="0"/>
                    </a:p>
                  </a:txBody>
                  <a:tcPr/>
                </a:tc>
              </a:tr>
              <a:tr h="561299">
                <a:tc>
                  <a:txBody>
                    <a:bodyPr/>
                    <a:lstStyle/>
                    <a:p>
                      <a:pPr algn="l"/>
                      <a:r>
                        <a:rPr kumimoji="1" lang="ja-JP" altLang="en-US" dirty="0" smtClean="0"/>
                        <a:t>財源</a:t>
                      </a:r>
                      <a:endParaRPr kumimoji="1" lang="ja-JP" altLang="en-US" dirty="0"/>
                    </a:p>
                  </a:txBody>
                  <a:tcPr/>
                </a:tc>
                <a:tc>
                  <a:txBody>
                    <a:bodyPr/>
                    <a:lstStyle/>
                    <a:p>
                      <a:r>
                        <a:rPr kumimoji="1" lang="ja-JP" altLang="en-US" dirty="0" smtClean="0"/>
                        <a:t>雇用保険</a:t>
                      </a:r>
                      <a:endParaRPr kumimoji="1" lang="ja-JP" altLang="en-US" dirty="0"/>
                    </a:p>
                  </a:txBody>
                  <a:tcPr/>
                </a:tc>
                <a:tc>
                  <a:txBody>
                    <a:bodyPr/>
                    <a:lstStyle/>
                    <a:p>
                      <a:r>
                        <a:rPr lang="ja-JP" altLang="en-US" dirty="0" smtClean="0"/>
                        <a:t>事業主が支払う社会保険拠出</a:t>
                      </a:r>
                      <a:endParaRPr kumimoji="1" lang="ja-JP" altLang="en-US" dirty="0"/>
                    </a:p>
                  </a:txBody>
                  <a:tcPr/>
                </a:tc>
              </a:tr>
              <a:tr h="2004638">
                <a:tc>
                  <a:txBody>
                    <a:bodyPr/>
                    <a:lstStyle/>
                    <a:p>
                      <a:r>
                        <a:rPr kumimoji="1" lang="ja-JP" altLang="en-US" dirty="0" smtClean="0"/>
                        <a:t>育児休業中の手当て</a:t>
                      </a:r>
                      <a:endParaRPr kumimoji="1" lang="ja-JP" altLang="en-US" dirty="0"/>
                    </a:p>
                  </a:txBody>
                  <a:tcPr/>
                </a:tc>
                <a:tc>
                  <a:txBody>
                    <a:bodyPr/>
                    <a:lstStyle/>
                    <a:p>
                      <a:r>
                        <a:rPr lang="ja-JP" altLang="en-US" dirty="0" smtClean="0">
                          <a:solidFill>
                            <a:srgbClr val="FF0000"/>
                          </a:solidFill>
                        </a:rPr>
                        <a:t>給与の３０％</a:t>
                      </a:r>
                      <a:r>
                        <a:rPr lang="ja-JP" altLang="en-US" dirty="0" smtClean="0"/>
                        <a:t>保障及び休業終了時に休業中の給与１０％給付（雇用保険に加入している者のみが対象）</a:t>
                      </a:r>
                      <a:br>
                        <a:rPr lang="ja-JP" altLang="en-US" dirty="0" smtClean="0"/>
                      </a:br>
                      <a:endParaRPr kumimoji="1" lang="ja-JP" altLang="en-US" dirty="0"/>
                    </a:p>
                  </a:txBody>
                  <a:tcPr/>
                </a:tc>
                <a:tc>
                  <a:txBody>
                    <a:bodyPr/>
                    <a:lstStyle/>
                    <a:p>
                      <a:r>
                        <a:rPr lang="ja-JP" altLang="en-US" dirty="0" smtClean="0"/>
                        <a:t>８歳もしくは基礎学校１年を終了するまでの親に対して支給。両親あわせて合計</a:t>
                      </a:r>
                      <a:r>
                        <a:rPr lang="en-US" altLang="ja-JP" dirty="0" smtClean="0"/>
                        <a:t>480</a:t>
                      </a:r>
                      <a:r>
                        <a:rPr lang="ja-JP" altLang="en-US" dirty="0" smtClean="0"/>
                        <a:t>日まで。</a:t>
                      </a:r>
                      <a:r>
                        <a:rPr lang="en-US" altLang="ja-JP" dirty="0" smtClean="0"/>
                        <a:t>360</a:t>
                      </a:r>
                      <a:r>
                        <a:rPr lang="ja-JP" altLang="en-US" dirty="0" smtClean="0"/>
                        <a:t>日は育児休業により得られなかった</a:t>
                      </a:r>
                      <a:r>
                        <a:rPr lang="ja-JP" altLang="en-US" dirty="0" smtClean="0">
                          <a:solidFill>
                            <a:srgbClr val="FF0000"/>
                          </a:solidFill>
                        </a:rPr>
                        <a:t>給料の</a:t>
                      </a:r>
                      <a:r>
                        <a:rPr lang="en-US" altLang="ja-JP" dirty="0" smtClean="0">
                          <a:solidFill>
                            <a:srgbClr val="FF0000"/>
                          </a:solidFill>
                        </a:rPr>
                        <a:t>80</a:t>
                      </a:r>
                      <a:r>
                        <a:rPr lang="ja-JP" altLang="en-US" dirty="0" smtClean="0">
                          <a:solidFill>
                            <a:srgbClr val="FF0000"/>
                          </a:solidFill>
                        </a:rPr>
                        <a:t>％</a:t>
                      </a:r>
                      <a:r>
                        <a:rPr lang="ja-JP" altLang="en-US" dirty="0" smtClean="0"/>
                        <a:t>。残りの</a:t>
                      </a:r>
                      <a:r>
                        <a:rPr lang="en-US" altLang="ja-JP" dirty="0" smtClean="0"/>
                        <a:t>90</a:t>
                      </a:r>
                      <a:r>
                        <a:rPr lang="ja-JP" altLang="en-US" dirty="0" smtClean="0"/>
                        <a:t>日分は一律に月額</a:t>
                      </a:r>
                      <a:r>
                        <a:rPr lang="en-US" altLang="ja-JP" dirty="0" smtClean="0"/>
                        <a:t>5400</a:t>
                      </a:r>
                      <a:r>
                        <a:rPr lang="ja-JP" altLang="en-US" dirty="0" smtClean="0"/>
                        <a:t>クローナ（</a:t>
                      </a:r>
                      <a:r>
                        <a:rPr lang="en-US" altLang="ja-JP" dirty="0" smtClean="0"/>
                        <a:t>8.6</a:t>
                      </a:r>
                      <a:r>
                        <a:rPr lang="ja-JP" altLang="en-US" dirty="0" smtClean="0"/>
                        <a:t>万円）</a:t>
                      </a:r>
                      <a:endParaRPr lang="en-US" altLang="ja-JP" dirty="0" smtClean="0"/>
                    </a:p>
                  </a:txBody>
                  <a:tcPr/>
                </a:tc>
              </a:tr>
            </a:tbl>
          </a:graphicData>
        </a:graphic>
      </p:graphicFrame>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25</a:t>
            </a:fld>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育児休暇の取得の差</a:t>
            </a:r>
            <a:endParaRPr kumimoji="1" lang="ja-JP" altLang="en-US" dirty="0"/>
          </a:p>
        </p:txBody>
      </p:sp>
      <p:graphicFrame>
        <p:nvGraphicFramePr>
          <p:cNvPr id="4" name="コンテンツ プレースホルダ 3"/>
          <p:cNvGraphicFramePr>
            <a:graphicFrameLocks noGrp="1"/>
          </p:cNvGraphicFramePr>
          <p:nvPr>
            <p:ph idx="1"/>
          </p:nvPr>
        </p:nvGraphicFramePr>
        <p:xfrm>
          <a:off x="571472" y="1571612"/>
          <a:ext cx="8072494" cy="421484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6"/>
          <p:cNvGrpSpPr/>
          <p:nvPr/>
        </p:nvGrpSpPr>
        <p:grpSpPr>
          <a:xfrm>
            <a:off x="5357818" y="1285860"/>
            <a:ext cx="3643338" cy="2286016"/>
            <a:chOff x="5357818" y="1285860"/>
            <a:chExt cx="3643338" cy="2286016"/>
          </a:xfrm>
        </p:grpSpPr>
        <p:sp>
          <p:nvSpPr>
            <p:cNvPr id="5" name="円形吹き出し 4"/>
            <p:cNvSpPr/>
            <p:nvPr/>
          </p:nvSpPr>
          <p:spPr>
            <a:xfrm>
              <a:off x="5357818" y="1285860"/>
              <a:ext cx="3571900" cy="2286016"/>
            </a:xfrm>
            <a:prstGeom prst="wedgeEllipseCallou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500694" y="1785926"/>
              <a:ext cx="3500462" cy="1200329"/>
            </a:xfrm>
            <a:prstGeom prst="rect">
              <a:avLst/>
            </a:prstGeom>
            <a:noFill/>
          </p:spPr>
          <p:txBody>
            <a:bodyPr wrap="square" rtlCol="0">
              <a:spAutoFit/>
            </a:bodyPr>
            <a:lstStyle/>
            <a:p>
              <a:r>
                <a:rPr kumimoji="1" lang="ja-JP" altLang="en-US" sz="2400" dirty="0" smtClean="0"/>
                <a:t>女性は</a:t>
              </a:r>
              <a:r>
                <a:rPr kumimoji="1" lang="ja-JP" altLang="en-US" sz="2400" dirty="0" smtClean="0">
                  <a:solidFill>
                    <a:srgbClr val="FF0000"/>
                  </a:solidFill>
                </a:rPr>
                <a:t>８割以上</a:t>
              </a:r>
              <a:r>
                <a:rPr kumimoji="1" lang="ja-JP" altLang="en-US" sz="2400" dirty="0" smtClean="0"/>
                <a:t>！！</a:t>
              </a:r>
              <a:endParaRPr kumimoji="1" lang="en-US" altLang="ja-JP" sz="2400" dirty="0" smtClean="0"/>
            </a:p>
            <a:p>
              <a:r>
                <a:rPr lang="ja-JP" altLang="en-US" sz="2400" dirty="0" smtClean="0"/>
                <a:t>男性も</a:t>
              </a:r>
              <a:r>
                <a:rPr lang="ja-JP" altLang="en-US" sz="2400" dirty="0" smtClean="0">
                  <a:solidFill>
                    <a:srgbClr val="FF0000"/>
                  </a:solidFill>
                </a:rPr>
                <a:t>８割弱</a:t>
              </a:r>
              <a:r>
                <a:rPr lang="ja-JP" altLang="en-US" sz="2400" dirty="0" smtClean="0"/>
                <a:t>！！</a:t>
              </a:r>
              <a:endParaRPr lang="en-US" altLang="ja-JP" sz="2400" dirty="0" smtClean="0"/>
            </a:p>
            <a:p>
              <a:r>
                <a:rPr kumimoji="1" lang="ja-JP" altLang="en-US" sz="2400" dirty="0" smtClean="0"/>
                <a:t>男女ともに</a:t>
              </a:r>
              <a:r>
                <a:rPr kumimoji="1" lang="ja-JP" altLang="en-US" sz="2400" dirty="0" smtClean="0">
                  <a:solidFill>
                    <a:srgbClr val="FF0000"/>
                  </a:solidFill>
                </a:rPr>
                <a:t>取得率が高い</a:t>
              </a:r>
              <a:endParaRPr kumimoji="1" lang="ja-JP" altLang="en-US" sz="2400" dirty="0">
                <a:solidFill>
                  <a:srgbClr val="FF0000"/>
                </a:solidFill>
              </a:endParaRPr>
            </a:p>
          </p:txBody>
        </p:sp>
      </p:gr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26</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その他の対応</a:t>
            </a:r>
            <a:endParaRPr kumimoji="1" lang="ja-JP" altLang="en-US" dirty="0"/>
          </a:p>
        </p:txBody>
      </p:sp>
      <p:sp>
        <p:nvSpPr>
          <p:cNvPr id="3" name="コンテンツ プレースホルダ 2"/>
          <p:cNvSpPr>
            <a:spLocks noGrp="1"/>
          </p:cNvSpPr>
          <p:nvPr>
            <p:ph idx="1"/>
          </p:nvPr>
        </p:nvSpPr>
        <p:spPr>
          <a:xfrm>
            <a:off x="457200" y="1357298"/>
            <a:ext cx="8401080" cy="4768865"/>
          </a:xfrm>
        </p:spPr>
        <p:txBody>
          <a:bodyPr>
            <a:noAutofit/>
          </a:bodyPr>
          <a:lstStyle/>
          <a:p>
            <a:r>
              <a:rPr kumimoji="1" lang="ja-JP" altLang="en-US" sz="2700" u="sng" dirty="0" smtClean="0"/>
              <a:t>育児休業取得に対する対応</a:t>
            </a:r>
            <a:endParaRPr kumimoji="1" lang="en-US" altLang="ja-JP" sz="2700" u="sng" dirty="0" smtClean="0"/>
          </a:p>
          <a:p>
            <a:pPr>
              <a:buNone/>
            </a:pPr>
            <a:r>
              <a:rPr lang="ja-JP" altLang="en-US" sz="2700" dirty="0" smtClean="0"/>
              <a:t>　　育児休業中は約４分の３の企業が</a:t>
            </a:r>
            <a:r>
              <a:rPr lang="ja-JP" altLang="en-US" sz="2700" dirty="0" smtClean="0">
                <a:solidFill>
                  <a:srgbClr val="FF0000"/>
                </a:solidFill>
              </a:rPr>
              <a:t>臨時契約社員</a:t>
            </a:r>
            <a:r>
              <a:rPr lang="ja-JP" altLang="en-US" sz="2700" dirty="0" smtClean="0"/>
              <a:t>を雇用</a:t>
            </a:r>
            <a:endParaRPr lang="en-US" altLang="ja-JP" sz="2700" dirty="0" smtClean="0"/>
          </a:p>
          <a:p>
            <a:pPr>
              <a:buNone/>
            </a:pPr>
            <a:r>
              <a:rPr kumimoji="1" lang="ja-JP" altLang="en-US" sz="2700" dirty="0" smtClean="0"/>
              <a:t>　　育児休暇がとりやすい環境づくり</a:t>
            </a:r>
            <a:endParaRPr kumimoji="1" lang="en-US" altLang="ja-JP" sz="2700" dirty="0" smtClean="0"/>
          </a:p>
          <a:p>
            <a:endParaRPr lang="en-US" altLang="ja-JP" sz="2700" dirty="0" smtClean="0"/>
          </a:p>
          <a:p>
            <a:r>
              <a:rPr kumimoji="1" lang="ja-JP" altLang="en-US" sz="2700" u="sng" dirty="0" smtClean="0"/>
              <a:t>育児休業中の従業員に対する対応</a:t>
            </a:r>
            <a:endParaRPr kumimoji="1" lang="en-US" altLang="ja-JP" sz="2700" u="sng" dirty="0" smtClean="0"/>
          </a:p>
          <a:p>
            <a:pPr>
              <a:buNone/>
            </a:pPr>
            <a:r>
              <a:rPr lang="ja-JP" altLang="en-US" sz="2700" dirty="0" smtClean="0"/>
              <a:t>　　７割以上の企業は育児休暇中の従業員に対する</a:t>
            </a:r>
            <a:r>
              <a:rPr lang="ja-JP" altLang="en-US" sz="2700" dirty="0" smtClean="0">
                <a:solidFill>
                  <a:srgbClr val="FF0000"/>
                </a:solidFill>
              </a:rPr>
              <a:t>人事評価を行わない</a:t>
            </a:r>
            <a:endParaRPr lang="en-US" altLang="ja-JP" sz="2700" dirty="0" smtClean="0">
              <a:solidFill>
                <a:srgbClr val="FF0000"/>
              </a:solidFill>
            </a:endParaRPr>
          </a:p>
          <a:p>
            <a:endParaRPr kumimoji="1" lang="en-US" altLang="ja-JP" sz="2700" dirty="0" smtClean="0"/>
          </a:p>
          <a:p>
            <a:r>
              <a:rPr lang="ja-JP" altLang="en-US" sz="2700" u="sng" dirty="0" smtClean="0"/>
              <a:t>職場復帰後の仕事と育児の両立にしやすさ</a:t>
            </a:r>
            <a:endParaRPr lang="en-US" altLang="ja-JP" sz="2700" u="sng" dirty="0" smtClean="0"/>
          </a:p>
          <a:p>
            <a:pPr>
              <a:buNone/>
            </a:pPr>
            <a:r>
              <a:rPr kumimoji="1" lang="ja-JP" altLang="en-US" sz="2700" dirty="0" smtClean="0"/>
              <a:t>　　</a:t>
            </a:r>
            <a:r>
              <a:rPr kumimoji="1" lang="ja-JP" altLang="en-US" sz="2700" dirty="0" smtClean="0">
                <a:solidFill>
                  <a:srgbClr val="FF0000"/>
                </a:solidFill>
              </a:rPr>
              <a:t>勤務時間短縮制度・フレックスタイム制</a:t>
            </a:r>
            <a:r>
              <a:rPr kumimoji="1" lang="ja-JP" altLang="en-US" sz="2700" dirty="0" smtClean="0"/>
              <a:t>などの活用</a:t>
            </a:r>
            <a:endParaRPr kumimoji="1" lang="en-US" altLang="ja-JP" sz="2700" dirty="0" smtClean="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スウェーデンの育児休暇制度</a:t>
            </a:r>
            <a:endParaRPr kumimoji="1" lang="ja-JP" altLang="en-US" dirty="0"/>
          </a:p>
        </p:txBody>
      </p:sp>
      <p:sp>
        <p:nvSpPr>
          <p:cNvPr id="3" name="コンテンツ プレースホルダ 2"/>
          <p:cNvSpPr>
            <a:spLocks noGrp="1"/>
          </p:cNvSpPr>
          <p:nvPr>
            <p:ph idx="1"/>
          </p:nvPr>
        </p:nvSpPr>
        <p:spPr>
          <a:xfrm>
            <a:off x="457200" y="1500174"/>
            <a:ext cx="8401080" cy="4929222"/>
          </a:xfrm>
        </p:spPr>
        <p:txBody>
          <a:bodyPr>
            <a:normAutofit/>
          </a:bodyPr>
          <a:lstStyle/>
          <a:p>
            <a:pPr>
              <a:buNone/>
            </a:pPr>
            <a:r>
              <a:rPr kumimoji="1" lang="ja-JP" altLang="en-US" sz="2400" dirty="0" smtClean="0">
                <a:solidFill>
                  <a:srgbClr val="FF00FF"/>
                </a:solidFill>
              </a:rPr>
              <a:t>日本と比べて・・・</a:t>
            </a:r>
            <a:endParaRPr kumimoji="1" lang="en-US" altLang="ja-JP" sz="2400" dirty="0" smtClean="0">
              <a:solidFill>
                <a:srgbClr val="FF00FF"/>
              </a:solidFill>
            </a:endParaRPr>
          </a:p>
          <a:p>
            <a:r>
              <a:rPr kumimoji="1" lang="ja-JP" altLang="en-US" sz="2800" dirty="0" smtClean="0"/>
              <a:t>日数が長い</a:t>
            </a:r>
            <a:endParaRPr kumimoji="1" lang="en-US" altLang="ja-JP" sz="2800" dirty="0" smtClean="0"/>
          </a:p>
          <a:p>
            <a:r>
              <a:rPr lang="ja-JP" altLang="en-US" sz="2800" dirty="0" smtClean="0"/>
              <a:t>手当てが多い</a:t>
            </a:r>
            <a:endParaRPr lang="en-US" altLang="ja-JP" sz="2800" dirty="0" smtClean="0"/>
          </a:p>
          <a:p>
            <a:r>
              <a:rPr kumimoji="1" lang="ja-JP" altLang="en-US" sz="2800" dirty="0" smtClean="0"/>
              <a:t>女性だけでなく男性もとりやすい</a:t>
            </a:r>
            <a:endParaRPr kumimoji="1" lang="en-US" altLang="ja-JP" sz="2800" dirty="0" smtClean="0"/>
          </a:p>
          <a:p>
            <a:r>
              <a:rPr kumimoji="1" lang="ja-JP" altLang="en-US" sz="2800" dirty="0" smtClean="0"/>
              <a:t>フレックスタイム制の活用など職場復帰しやすい環境</a:t>
            </a:r>
            <a:endParaRPr kumimoji="1" lang="en-US" altLang="ja-JP" sz="2800" dirty="0" smtClean="0"/>
          </a:p>
          <a:p>
            <a:endParaRPr lang="en-US" altLang="ja-JP" sz="2400" dirty="0" smtClean="0"/>
          </a:p>
          <a:p>
            <a:pPr algn="ctr">
              <a:buNone/>
            </a:pPr>
            <a:endParaRPr lang="en-US" altLang="ja-JP" sz="2800" dirty="0" smtClean="0"/>
          </a:p>
          <a:p>
            <a:pPr algn="ctr">
              <a:buNone/>
            </a:pPr>
            <a:endParaRPr lang="en-US" altLang="ja-JP" sz="3600" dirty="0" smtClean="0"/>
          </a:p>
          <a:p>
            <a:pPr algn="ctr">
              <a:buNone/>
            </a:pPr>
            <a:r>
              <a:rPr lang="ja-JP" altLang="en-US" sz="3600" dirty="0" smtClean="0"/>
              <a:t>育児休暇制度が</a:t>
            </a:r>
            <a:r>
              <a:rPr lang="ja-JP" altLang="en-US" sz="3600" dirty="0" smtClean="0">
                <a:solidFill>
                  <a:srgbClr val="FF0000"/>
                </a:solidFill>
              </a:rPr>
              <a:t>効率的に機能</a:t>
            </a:r>
            <a:r>
              <a:rPr lang="ja-JP" altLang="en-US" sz="3600" dirty="0" smtClean="0"/>
              <a:t>している</a:t>
            </a:r>
            <a:endParaRPr kumimoji="1" lang="ja-JP" altLang="en-US" sz="3600" dirty="0"/>
          </a:p>
        </p:txBody>
      </p:sp>
      <p:sp>
        <p:nvSpPr>
          <p:cNvPr id="6" name="下矢印 5"/>
          <p:cNvSpPr/>
          <p:nvPr/>
        </p:nvSpPr>
        <p:spPr>
          <a:xfrm>
            <a:off x="3571868" y="4286256"/>
            <a:ext cx="1571636"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71472" y="5286388"/>
            <a:ext cx="8001056" cy="107157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 7"/>
          <p:cNvSpPr>
            <a:spLocks noGrp="1"/>
          </p:cNvSpPr>
          <p:nvPr>
            <p:ph type="sldNum" sz="quarter" idx="12"/>
          </p:nvPr>
        </p:nvSpPr>
        <p:spPr/>
        <p:txBody>
          <a:bodyPr/>
          <a:lstStyle/>
          <a:p>
            <a:fld id="{415A5B8B-904F-4F3D-9EEB-EAFFAA52DBEB}" type="slidenum">
              <a:rPr kumimoji="1" lang="ja-JP" altLang="en-US" smtClean="0"/>
              <a:pPr/>
              <a:t>28</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幼保一元化とは</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457200" y="1340768"/>
            <a:ext cx="8363272" cy="5184576"/>
          </a:xfrm>
        </p:spPr>
        <p:txBody>
          <a:bodyPr>
            <a:normAutofit/>
          </a:bodyPr>
          <a:lstStyle/>
          <a:p>
            <a:r>
              <a:rPr lang="ja-JP" altLang="en-US" sz="2800" dirty="0" smtClean="0"/>
              <a:t>幼稚園と保育所の機能を統合させて、１つの施設にすること</a:t>
            </a:r>
            <a:endParaRPr lang="en-US" altLang="ja-JP" sz="2800" dirty="0" smtClean="0"/>
          </a:p>
          <a:p>
            <a:r>
              <a:rPr lang="ja-JP" altLang="en-US" sz="2800" dirty="0" smtClean="0"/>
              <a:t>幼稚園と保育園の違い</a:t>
            </a:r>
            <a:endParaRPr lang="en-US" altLang="ja-JP" sz="2800" dirty="0" smtClean="0"/>
          </a:p>
          <a:p>
            <a:endParaRPr lang="en-US" altLang="ja-JP" sz="2800" dirty="0" smtClean="0"/>
          </a:p>
          <a:p>
            <a:endParaRPr lang="en-US" altLang="ja-JP" sz="2800" dirty="0" smtClean="0"/>
          </a:p>
          <a:p>
            <a:endParaRPr lang="en-US" altLang="ja-JP" sz="2800" dirty="0" smtClean="0"/>
          </a:p>
          <a:p>
            <a:endParaRPr lang="en-US" altLang="ja-JP" sz="2800" dirty="0" smtClean="0"/>
          </a:p>
          <a:p>
            <a:pPr lvl="1">
              <a:buNone/>
            </a:pPr>
            <a:endParaRPr lang="en-US" altLang="ja-JP" dirty="0" smtClean="0"/>
          </a:p>
          <a:p>
            <a:pPr lvl="1">
              <a:buNone/>
            </a:pPr>
            <a:endParaRPr lang="en-US" altLang="ja-JP" dirty="0" smtClean="0"/>
          </a:p>
          <a:p>
            <a:pPr lvl="1">
              <a:buNone/>
            </a:pPr>
            <a:endParaRPr lang="en-US" altLang="ja-JP" dirty="0" smtClean="0"/>
          </a:p>
        </p:txBody>
      </p:sp>
      <p:graphicFrame>
        <p:nvGraphicFramePr>
          <p:cNvPr id="5" name="表 4"/>
          <p:cNvGraphicFramePr>
            <a:graphicFrameLocks noGrp="1"/>
          </p:cNvGraphicFramePr>
          <p:nvPr/>
        </p:nvGraphicFramePr>
        <p:xfrm>
          <a:off x="539552" y="2786057"/>
          <a:ext cx="8208912" cy="2406343"/>
        </p:xfrm>
        <a:graphic>
          <a:graphicData uri="http://schemas.openxmlformats.org/drawingml/2006/table">
            <a:tbl>
              <a:tblPr firstRow="1" bandRow="1">
                <a:tableStyleId>{5C22544A-7EE6-4342-B048-85BDC9FD1C3A}</a:tableStyleId>
              </a:tblPr>
              <a:tblGrid>
                <a:gridCol w="936104"/>
                <a:gridCol w="3240360"/>
                <a:gridCol w="4032448"/>
              </a:tblGrid>
              <a:tr h="485388">
                <a:tc>
                  <a:txBody>
                    <a:bodyPr/>
                    <a:lstStyle/>
                    <a:p>
                      <a:endParaRPr kumimoji="1" lang="ja-JP" altLang="en-US" dirty="0"/>
                    </a:p>
                  </a:txBody>
                  <a:tcPr/>
                </a:tc>
                <a:tc>
                  <a:txBody>
                    <a:bodyPr/>
                    <a:lstStyle/>
                    <a:p>
                      <a:pPr algn="ctr"/>
                      <a:r>
                        <a:rPr kumimoji="1" lang="ja-JP" altLang="en-US" dirty="0" smtClean="0"/>
                        <a:t>幼稚園</a:t>
                      </a:r>
                      <a:endParaRPr kumimoji="1" lang="ja-JP" altLang="en-US" dirty="0"/>
                    </a:p>
                  </a:txBody>
                  <a:tcPr/>
                </a:tc>
                <a:tc>
                  <a:txBody>
                    <a:bodyPr/>
                    <a:lstStyle/>
                    <a:p>
                      <a:pPr algn="ctr"/>
                      <a:r>
                        <a:rPr kumimoji="1" lang="ja-JP" altLang="en-US" dirty="0" smtClean="0"/>
                        <a:t>保育園</a:t>
                      </a:r>
                      <a:endParaRPr kumimoji="1" lang="ja-JP" altLang="en-US" dirty="0"/>
                    </a:p>
                  </a:txBody>
                  <a:tcPr/>
                </a:tc>
              </a:tr>
              <a:tr h="406463">
                <a:tc>
                  <a:txBody>
                    <a:bodyPr/>
                    <a:lstStyle/>
                    <a:p>
                      <a:pPr algn="ctr"/>
                      <a:r>
                        <a:rPr kumimoji="1" lang="ja-JP" altLang="en-US" dirty="0" smtClean="0"/>
                        <a:t>法律</a:t>
                      </a:r>
                      <a:endParaRPr kumimoji="1" lang="en-US" altLang="ja-JP" dirty="0" smtClean="0"/>
                    </a:p>
                  </a:txBody>
                  <a:tcPr/>
                </a:tc>
                <a:tc>
                  <a:txBody>
                    <a:bodyPr/>
                    <a:lstStyle/>
                    <a:p>
                      <a:pPr algn="ctr"/>
                      <a:r>
                        <a:rPr kumimoji="1" lang="ja-JP" altLang="en-US" dirty="0" smtClean="0">
                          <a:solidFill>
                            <a:srgbClr val="FF0000"/>
                          </a:solidFill>
                        </a:rPr>
                        <a:t>学校教育法</a:t>
                      </a:r>
                      <a:endParaRPr kumimoji="1" lang="ja-JP" altLang="en-US" dirty="0">
                        <a:solidFill>
                          <a:srgbClr val="FF0000"/>
                        </a:solidFill>
                      </a:endParaRPr>
                    </a:p>
                  </a:txBody>
                  <a:tcPr/>
                </a:tc>
                <a:tc>
                  <a:txBody>
                    <a:bodyPr/>
                    <a:lstStyle/>
                    <a:p>
                      <a:pPr algn="ctr"/>
                      <a:r>
                        <a:rPr kumimoji="1" lang="ja-JP" altLang="en-US" dirty="0" smtClean="0">
                          <a:solidFill>
                            <a:srgbClr val="FF0000"/>
                          </a:solidFill>
                        </a:rPr>
                        <a:t>児童福祉法</a:t>
                      </a:r>
                      <a:endParaRPr kumimoji="1" lang="ja-JP" altLang="en-US" dirty="0">
                        <a:solidFill>
                          <a:srgbClr val="FF0000"/>
                        </a:solidFill>
                      </a:endParaRPr>
                    </a:p>
                  </a:txBody>
                  <a:tcPr/>
                </a:tc>
              </a:tr>
              <a:tr h="406463">
                <a:tc>
                  <a:txBody>
                    <a:bodyPr/>
                    <a:lstStyle/>
                    <a:p>
                      <a:pPr algn="ctr"/>
                      <a:r>
                        <a:rPr kumimoji="1" lang="ja-JP" altLang="en-US" dirty="0" smtClean="0"/>
                        <a:t>目的</a:t>
                      </a:r>
                      <a:endParaRPr kumimoji="1" lang="ja-JP" altLang="en-US" dirty="0"/>
                    </a:p>
                  </a:txBody>
                  <a:tcPr/>
                </a:tc>
                <a:tc>
                  <a:txBody>
                    <a:bodyPr/>
                    <a:lstStyle/>
                    <a:p>
                      <a:pPr algn="ctr"/>
                      <a:r>
                        <a:rPr kumimoji="1" lang="ja-JP" altLang="en-US" dirty="0" smtClean="0"/>
                        <a:t>心身の発達を助長すること</a:t>
                      </a:r>
                      <a:endParaRPr kumimoji="1" lang="ja-JP" altLang="en-US" dirty="0"/>
                    </a:p>
                  </a:txBody>
                  <a:tcPr/>
                </a:tc>
                <a:tc>
                  <a:txBody>
                    <a:bodyPr/>
                    <a:lstStyle/>
                    <a:p>
                      <a:pPr algn="ctr"/>
                      <a:r>
                        <a:rPr kumimoji="1" lang="ja-JP" altLang="en-US" dirty="0" smtClean="0"/>
                        <a:t>保育に欠ける乳児・幼児を保育すること</a:t>
                      </a:r>
                      <a:endParaRPr kumimoji="1" lang="ja-JP" altLang="en-US" dirty="0"/>
                    </a:p>
                  </a:txBody>
                  <a:tcPr/>
                </a:tc>
              </a:tr>
              <a:tr h="701566">
                <a:tc>
                  <a:txBody>
                    <a:bodyPr/>
                    <a:lstStyle/>
                    <a:p>
                      <a:pPr algn="ctr"/>
                      <a:r>
                        <a:rPr kumimoji="1" lang="ja-JP" altLang="en-US" dirty="0" smtClean="0"/>
                        <a:t>対象</a:t>
                      </a:r>
                      <a:endParaRPr kumimoji="1" lang="ja-JP" altLang="en-US" dirty="0"/>
                    </a:p>
                  </a:txBody>
                  <a:tcPr/>
                </a:tc>
                <a:tc>
                  <a:txBody>
                    <a:bodyPr/>
                    <a:lstStyle/>
                    <a:p>
                      <a:pPr algn="ctr"/>
                      <a:r>
                        <a:rPr kumimoji="1" lang="ja-JP" altLang="en-US" dirty="0" smtClean="0"/>
                        <a:t>満３歳から小学校就学に</a:t>
                      </a:r>
                      <a:endParaRPr kumimoji="1" lang="en-US" altLang="ja-JP" dirty="0" smtClean="0"/>
                    </a:p>
                    <a:p>
                      <a:pPr algn="ctr"/>
                      <a:r>
                        <a:rPr kumimoji="1" lang="ja-JP" altLang="en-US" dirty="0" smtClean="0"/>
                        <a:t>達するまでの幼児</a:t>
                      </a:r>
                      <a:endParaRPr kumimoji="1" lang="ja-JP" altLang="en-US" dirty="0"/>
                    </a:p>
                  </a:txBody>
                  <a:tcPr/>
                </a:tc>
                <a:tc>
                  <a:txBody>
                    <a:bodyPr/>
                    <a:lstStyle/>
                    <a:p>
                      <a:pPr algn="ctr"/>
                      <a:r>
                        <a:rPr kumimoji="1" lang="ja-JP" altLang="en-US" dirty="0" smtClean="0"/>
                        <a:t>乳児（１歳未満）～幼児（未就学児）</a:t>
                      </a:r>
                      <a:endParaRPr kumimoji="1" lang="ja-JP" altLang="en-US" dirty="0"/>
                    </a:p>
                  </a:txBody>
                  <a:tcPr/>
                </a:tc>
              </a:tr>
              <a:tr h="406463">
                <a:tc>
                  <a:txBody>
                    <a:bodyPr/>
                    <a:lstStyle/>
                    <a:p>
                      <a:pPr algn="ctr"/>
                      <a:r>
                        <a:rPr kumimoji="1" lang="ja-JP" altLang="en-US" dirty="0" smtClean="0"/>
                        <a:t>時間</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原則１日４時間（長期休業あり）</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原則１日８時間（長期休業なし）</a:t>
                      </a:r>
                    </a:p>
                  </a:txBody>
                  <a:tcPr/>
                </a:tc>
              </a:tr>
            </a:tbl>
          </a:graphicData>
        </a:graphic>
      </p:graphicFrame>
      <p:sp>
        <p:nvSpPr>
          <p:cNvPr id="7" name="下矢印 6"/>
          <p:cNvSpPr/>
          <p:nvPr/>
        </p:nvSpPr>
        <p:spPr>
          <a:xfrm>
            <a:off x="2411760" y="5301208"/>
            <a:ext cx="122413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6156176" y="5301208"/>
            <a:ext cx="115212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214414" y="5589240"/>
            <a:ext cx="3500462"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004048" y="5589240"/>
            <a:ext cx="3925670" cy="10081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357290" y="5877272"/>
            <a:ext cx="3214710" cy="400110"/>
          </a:xfrm>
          <a:prstGeom prst="rect">
            <a:avLst/>
          </a:prstGeom>
          <a:noFill/>
        </p:spPr>
        <p:txBody>
          <a:bodyPr wrap="square" rtlCol="0">
            <a:spAutoFit/>
          </a:bodyPr>
          <a:lstStyle/>
          <a:p>
            <a:r>
              <a:rPr lang="ja-JP" altLang="en-US" sz="2000" b="1" dirty="0" smtClean="0"/>
              <a:t>未就学児の教育を行う場所</a:t>
            </a:r>
            <a:endParaRPr kumimoji="1" lang="ja-JP" altLang="en-US" sz="2000" b="1" dirty="0"/>
          </a:p>
        </p:txBody>
      </p:sp>
      <p:sp>
        <p:nvSpPr>
          <p:cNvPr id="14" name="テキスト ボックス 13"/>
          <p:cNvSpPr txBox="1"/>
          <p:nvPr/>
        </p:nvSpPr>
        <p:spPr>
          <a:xfrm>
            <a:off x="5072066" y="5929330"/>
            <a:ext cx="3857652" cy="400110"/>
          </a:xfrm>
          <a:prstGeom prst="rect">
            <a:avLst/>
          </a:prstGeom>
          <a:noFill/>
        </p:spPr>
        <p:txBody>
          <a:bodyPr wrap="square" rtlCol="0">
            <a:spAutoFit/>
          </a:bodyPr>
          <a:lstStyle/>
          <a:p>
            <a:r>
              <a:rPr kumimoji="1" lang="ja-JP" altLang="en-US" sz="2000" b="1" dirty="0" smtClean="0"/>
              <a:t>保護者に代わって保育をする場所</a:t>
            </a:r>
            <a:endParaRPr kumimoji="1" lang="ja-JP" altLang="en-US" sz="2000" b="1" dirty="0"/>
          </a:p>
        </p:txBody>
      </p:sp>
      <p:sp>
        <p:nvSpPr>
          <p:cNvPr id="13" name="スライド番号プレースホルダ 12"/>
          <p:cNvSpPr>
            <a:spLocks noGrp="1"/>
          </p:cNvSpPr>
          <p:nvPr>
            <p:ph type="sldNum" sz="quarter" idx="12"/>
          </p:nvPr>
        </p:nvSpPr>
        <p:spPr/>
        <p:txBody>
          <a:bodyPr/>
          <a:lstStyle/>
          <a:p>
            <a:fld id="{415A5B8B-904F-4F3D-9EEB-EAFFAA52DBEB}"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869006"/>
          </a:xfrm>
        </p:spPr>
        <p:txBody>
          <a:bodyPr>
            <a:normAutofit/>
          </a:bodyPr>
          <a:lstStyle/>
          <a:p>
            <a:r>
              <a:rPr lang="en-US" altLang="ja-JP" dirty="0" smtClean="0">
                <a:solidFill>
                  <a:srgbClr val="0070C0"/>
                </a:solidFill>
              </a:rPr>
              <a:t/>
            </a:r>
            <a:br>
              <a:rPr lang="en-US" altLang="ja-JP" dirty="0" smtClean="0">
                <a:solidFill>
                  <a:srgbClr val="0070C0"/>
                </a:solidFill>
              </a:rPr>
            </a:br>
            <a:endParaRPr kumimoji="1" lang="ja-JP" altLang="en-US" dirty="0"/>
          </a:p>
        </p:txBody>
      </p:sp>
      <p:sp>
        <p:nvSpPr>
          <p:cNvPr id="8" name="正方形/長方形 7"/>
          <p:cNvSpPr/>
          <p:nvPr/>
        </p:nvSpPr>
        <p:spPr>
          <a:xfrm>
            <a:off x="0" y="0"/>
            <a:ext cx="5786446" cy="228599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dirty="0" smtClean="0">
                <a:solidFill>
                  <a:schemeClr val="bg1"/>
                </a:solidFill>
              </a:rPr>
              <a:t>待機児童の</a:t>
            </a:r>
            <a:r>
              <a:rPr lang="en-US" altLang="ja-JP" sz="6000" dirty="0" smtClean="0">
                <a:solidFill>
                  <a:schemeClr val="bg1"/>
                </a:solidFill>
              </a:rPr>
              <a:t/>
            </a:r>
            <a:br>
              <a:rPr lang="en-US" altLang="ja-JP" sz="6000" dirty="0" smtClean="0">
                <a:solidFill>
                  <a:schemeClr val="bg1"/>
                </a:solidFill>
              </a:rPr>
            </a:br>
            <a:r>
              <a:rPr lang="ja-JP" altLang="en-US" sz="6000" dirty="0" smtClean="0">
                <a:solidFill>
                  <a:schemeClr val="bg1"/>
                </a:solidFill>
              </a:rPr>
              <a:t>全体像</a:t>
            </a:r>
            <a:endParaRPr kumimoji="1" lang="ja-JP" altLang="en-US" sz="6000" dirty="0">
              <a:solidFill>
                <a:schemeClr val="bg1"/>
              </a:solidFill>
            </a:endParaRPr>
          </a:p>
        </p:txBody>
      </p:sp>
      <p:sp>
        <p:nvSpPr>
          <p:cNvPr id="10" name="テキスト ボックス 9"/>
          <p:cNvSpPr txBox="1"/>
          <p:nvPr/>
        </p:nvSpPr>
        <p:spPr>
          <a:xfrm>
            <a:off x="0" y="2643182"/>
            <a:ext cx="7429520" cy="3385542"/>
          </a:xfrm>
          <a:prstGeom prst="rect">
            <a:avLst/>
          </a:prstGeom>
          <a:noFill/>
        </p:spPr>
        <p:txBody>
          <a:bodyPr wrap="square" rtlCol="0">
            <a:spAutoFit/>
          </a:bodyPr>
          <a:lstStyle/>
          <a:p>
            <a:r>
              <a:rPr lang="ja-JP" altLang="en-US" sz="4000" dirty="0" smtClean="0">
                <a:ln>
                  <a:solidFill>
                    <a:schemeClr val="tx1"/>
                  </a:solidFill>
                </a:ln>
              </a:rPr>
              <a:t>１</a:t>
            </a:r>
            <a:r>
              <a:rPr lang="en-US" altLang="ja-JP" sz="4000" dirty="0" smtClean="0">
                <a:ln>
                  <a:solidFill>
                    <a:schemeClr val="tx1"/>
                  </a:solidFill>
                </a:ln>
              </a:rPr>
              <a:t>. </a:t>
            </a:r>
            <a:r>
              <a:rPr lang="ja-JP" altLang="en-US" sz="4000" dirty="0" smtClean="0">
                <a:ln>
                  <a:solidFill>
                    <a:schemeClr val="tx1"/>
                  </a:solidFill>
                </a:ln>
              </a:rPr>
              <a:t>待機児童の定義</a:t>
            </a:r>
            <a:endParaRPr lang="en-US" altLang="ja-JP" sz="4000" dirty="0" smtClean="0">
              <a:ln>
                <a:solidFill>
                  <a:schemeClr val="tx1"/>
                </a:solidFill>
              </a:ln>
            </a:endParaRPr>
          </a:p>
          <a:p>
            <a:r>
              <a:rPr lang="en-US" altLang="ja-JP" sz="4000" dirty="0" smtClean="0">
                <a:ln>
                  <a:solidFill>
                    <a:schemeClr val="tx1"/>
                  </a:solidFill>
                </a:ln>
              </a:rPr>
              <a:t>2.</a:t>
            </a:r>
            <a:r>
              <a:rPr lang="ja-JP" altLang="en-US" sz="4000" dirty="0" smtClean="0">
                <a:ln>
                  <a:solidFill>
                    <a:schemeClr val="tx1"/>
                  </a:solidFill>
                </a:ln>
              </a:rPr>
              <a:t>保育システム</a:t>
            </a:r>
            <a:r>
              <a:rPr lang="ja-JP" altLang="en-US" sz="4000" dirty="0" smtClean="0">
                <a:ln>
                  <a:solidFill>
                    <a:schemeClr val="tx1"/>
                  </a:solidFill>
                </a:ln>
              </a:rPr>
              <a:t>の</a:t>
            </a:r>
            <a:r>
              <a:rPr lang="ja-JP" altLang="en-US" sz="4000" dirty="0" smtClean="0">
                <a:ln>
                  <a:solidFill>
                    <a:schemeClr val="tx1"/>
                  </a:solidFill>
                </a:ln>
              </a:rPr>
              <a:t>種類</a:t>
            </a:r>
            <a:r>
              <a:rPr lang="ja-JP" altLang="en-US" sz="4000" dirty="0" smtClean="0">
                <a:ln>
                  <a:solidFill>
                    <a:schemeClr val="tx1"/>
                  </a:solidFill>
                </a:ln>
              </a:rPr>
              <a:t>と違い</a:t>
            </a:r>
            <a:endParaRPr lang="en-US" altLang="ja-JP" sz="4000" dirty="0" smtClean="0">
              <a:ln>
                <a:solidFill>
                  <a:schemeClr val="tx1"/>
                </a:solidFill>
              </a:ln>
            </a:endParaRPr>
          </a:p>
          <a:p>
            <a:r>
              <a:rPr lang="en-US" altLang="ja-JP" sz="4000" dirty="0" smtClean="0">
                <a:ln>
                  <a:solidFill>
                    <a:schemeClr val="tx1"/>
                  </a:solidFill>
                </a:ln>
              </a:rPr>
              <a:t>3.</a:t>
            </a:r>
            <a:r>
              <a:rPr lang="ja-JP" altLang="en-US" sz="4000" dirty="0" smtClean="0">
                <a:ln>
                  <a:solidFill>
                    <a:schemeClr val="tx1"/>
                  </a:solidFill>
                </a:ln>
              </a:rPr>
              <a:t>待機児童の現状</a:t>
            </a:r>
            <a:endParaRPr lang="en-US" altLang="ja-JP" sz="4000" dirty="0" smtClean="0">
              <a:ln>
                <a:solidFill>
                  <a:schemeClr val="tx1"/>
                </a:solidFill>
              </a:ln>
            </a:endParaRPr>
          </a:p>
          <a:p>
            <a:r>
              <a:rPr lang="en-US" altLang="ja-JP" sz="4000" dirty="0" smtClean="0">
                <a:ln>
                  <a:solidFill>
                    <a:schemeClr val="tx1"/>
                  </a:solidFill>
                </a:ln>
              </a:rPr>
              <a:t>4.</a:t>
            </a:r>
            <a:r>
              <a:rPr lang="ja-JP" altLang="en-US" sz="4000" dirty="0" smtClean="0">
                <a:ln>
                  <a:solidFill>
                    <a:schemeClr val="tx1"/>
                  </a:solidFill>
                </a:ln>
              </a:rPr>
              <a:t>待機児童が増加した背景</a:t>
            </a:r>
            <a:endParaRPr lang="en-US" altLang="ja-JP" sz="4000" dirty="0" smtClean="0">
              <a:ln>
                <a:solidFill>
                  <a:schemeClr val="tx1"/>
                </a:solidFill>
              </a:ln>
            </a:endParaRPr>
          </a:p>
          <a:p>
            <a:endParaRPr lang="en-US" altLang="ja-JP" dirty="0" smtClean="0"/>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一元化に至る理念</a:t>
            </a:r>
            <a:endParaRPr kumimoji="1" lang="ja-JP" altLang="en-US" sz="4000" dirty="0"/>
          </a:p>
        </p:txBody>
      </p:sp>
      <p:sp>
        <p:nvSpPr>
          <p:cNvPr id="3" name="コンテンツ プレースホルダ 2"/>
          <p:cNvSpPr>
            <a:spLocks noGrp="1"/>
          </p:cNvSpPr>
          <p:nvPr>
            <p:ph idx="1"/>
          </p:nvPr>
        </p:nvSpPr>
        <p:spPr>
          <a:xfrm>
            <a:off x="500034" y="1357298"/>
            <a:ext cx="8229600" cy="4697427"/>
          </a:xfrm>
        </p:spPr>
        <p:txBody>
          <a:bodyPr>
            <a:normAutofit/>
          </a:bodyPr>
          <a:lstStyle/>
          <a:p>
            <a:r>
              <a:rPr kumimoji="1" lang="ja-JP" altLang="en-US" sz="2400" dirty="0" smtClean="0"/>
              <a:t>乳幼児を対象とした</a:t>
            </a:r>
            <a:r>
              <a:rPr kumimoji="1" lang="ja-JP" altLang="en-US" sz="2400" dirty="0" smtClean="0">
                <a:solidFill>
                  <a:srgbClr val="FF0000"/>
                </a:solidFill>
              </a:rPr>
              <a:t>保育と教育は分離することができない</a:t>
            </a:r>
            <a:r>
              <a:rPr kumimoji="1" lang="ja-JP" altLang="en-US" sz="2400" dirty="0" smtClean="0"/>
              <a:t>という考え方</a:t>
            </a:r>
            <a:endParaRPr kumimoji="1" lang="en-US" altLang="ja-JP" sz="2400" dirty="0" smtClean="0"/>
          </a:p>
          <a:p>
            <a:pPr>
              <a:buNone/>
            </a:pPr>
            <a:r>
              <a:rPr lang="ja-JP" altLang="en-US" sz="2400" dirty="0"/>
              <a:t>　</a:t>
            </a:r>
            <a:r>
              <a:rPr lang="ja-JP" altLang="en-US" sz="2400" dirty="0" smtClean="0"/>
              <a:t>　　（</a:t>
            </a:r>
            <a:r>
              <a:rPr lang="ja-JP" altLang="en-US" sz="2400" dirty="0"/>
              <a:t>スウェーデンでは、保育と教育は別個のものと</a:t>
            </a:r>
            <a:r>
              <a:rPr lang="ja-JP" altLang="en-US" sz="2400" dirty="0" smtClean="0"/>
              <a:t>して</a:t>
            </a:r>
            <a:endParaRPr lang="en-US" altLang="ja-JP" sz="2400" dirty="0" smtClean="0"/>
          </a:p>
          <a:p>
            <a:pPr>
              <a:buNone/>
            </a:pPr>
            <a:r>
              <a:rPr lang="ja-JP" altLang="en-US" sz="2400" dirty="0" smtClean="0"/>
              <a:t>　　　　分ける</a:t>
            </a:r>
            <a:r>
              <a:rPr lang="ja-JP" altLang="en-US" sz="2400" dirty="0"/>
              <a:t>こと</a:t>
            </a:r>
            <a:r>
              <a:rPr lang="ja-JP" altLang="en-US" sz="2400" dirty="0" smtClean="0"/>
              <a:t>ができないという考え方が一般的）</a:t>
            </a:r>
            <a:endParaRPr lang="en-US" altLang="ja-JP" sz="2400" dirty="0" smtClean="0"/>
          </a:p>
          <a:p>
            <a:pPr>
              <a:buNone/>
            </a:pPr>
            <a:endParaRPr kumimoji="1" lang="en-US" altLang="ja-JP" sz="1050" dirty="0"/>
          </a:p>
          <a:p>
            <a:r>
              <a:rPr lang="ja-JP" altLang="en-US" sz="2400" dirty="0" smtClean="0"/>
              <a:t>就学前学校・就学前学級・小学校へと続く</a:t>
            </a:r>
            <a:r>
              <a:rPr lang="ja-JP" altLang="en-US" sz="2400" dirty="0" smtClean="0">
                <a:solidFill>
                  <a:srgbClr val="FF0000"/>
                </a:solidFill>
              </a:rPr>
              <a:t>学習プロセス</a:t>
            </a:r>
            <a:r>
              <a:rPr lang="ja-JP" altLang="en-US" sz="2400" dirty="0" smtClean="0"/>
              <a:t>を連続したかった</a:t>
            </a:r>
            <a:endParaRPr lang="en-US" altLang="ja-JP" sz="2400" dirty="0" smtClean="0"/>
          </a:p>
          <a:p>
            <a:pPr>
              <a:buNone/>
            </a:pPr>
            <a:endParaRPr kumimoji="1" lang="en-US" altLang="ja-JP" sz="1050" dirty="0" smtClean="0"/>
          </a:p>
          <a:p>
            <a:r>
              <a:rPr lang="ja-JP" altLang="en-US" sz="2400" dirty="0" smtClean="0"/>
              <a:t>大半の家庭で保育利用者が普及した結果、年長児を対象に</a:t>
            </a:r>
            <a:endParaRPr lang="en-US" altLang="ja-JP" sz="2400" dirty="0"/>
          </a:p>
          <a:p>
            <a:pPr>
              <a:buNone/>
            </a:pPr>
            <a:r>
              <a:rPr lang="ja-JP" altLang="en-US" sz="2400" dirty="0" smtClean="0"/>
              <a:t>　　</a:t>
            </a:r>
            <a:r>
              <a:rPr lang="ja-JP" altLang="en-US" sz="2400" dirty="0" smtClean="0">
                <a:solidFill>
                  <a:srgbClr val="FF0000"/>
                </a:solidFill>
              </a:rPr>
              <a:t>より教育的な内容</a:t>
            </a:r>
            <a:r>
              <a:rPr lang="ja-JP" altLang="en-US" sz="2400" dirty="0" smtClean="0"/>
              <a:t>が求められるようになってきた</a:t>
            </a:r>
            <a:endParaRPr lang="en-US" altLang="ja-JP" sz="2400" dirty="0"/>
          </a:p>
        </p:txBody>
      </p:sp>
      <p:pic>
        <p:nvPicPr>
          <p:cNvPr id="1026" name="Picture 2" descr="C:\Users\e109310\AppData\Local\Microsoft\Windows\Temporary Internet Files\Content.IE5\THIHFMNW\MP900409048[1].jpg"/>
          <p:cNvPicPr>
            <a:picLocks noChangeAspect="1" noChangeArrowheads="1"/>
          </p:cNvPicPr>
          <p:nvPr/>
        </p:nvPicPr>
        <p:blipFill>
          <a:blip r:embed="rId2" cstate="print"/>
          <a:srcRect/>
          <a:stretch>
            <a:fillRect/>
          </a:stretch>
        </p:blipFill>
        <p:spPr bwMode="auto">
          <a:xfrm>
            <a:off x="5786446" y="5143512"/>
            <a:ext cx="2361108" cy="1571612"/>
          </a:xfrm>
          <a:prstGeom prst="rect">
            <a:avLst/>
          </a:prstGeom>
          <a:noFill/>
        </p:spPr>
      </p:pic>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30</a:t>
            </a:fld>
            <a:endParaRPr kumimoji="1"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9007" y="928670"/>
            <a:ext cx="3980117" cy="769441"/>
          </a:xfrm>
          <a:prstGeom prst="rect">
            <a:avLst/>
          </a:prstGeom>
          <a:noFill/>
        </p:spPr>
        <p:txBody>
          <a:bodyPr wrap="square" rtlCol="0">
            <a:spAutoFit/>
          </a:bodyPr>
          <a:lstStyle/>
          <a:p>
            <a:r>
              <a:rPr lang="ja-JP" altLang="en-US" sz="4400" dirty="0" smtClean="0"/>
              <a:t>では・・・</a:t>
            </a:r>
            <a:endParaRPr kumimoji="1" lang="ja-JP" altLang="en-US" sz="4400" dirty="0"/>
          </a:p>
        </p:txBody>
      </p:sp>
      <p:sp>
        <p:nvSpPr>
          <p:cNvPr id="3" name="テキスト ボックス 2"/>
          <p:cNvSpPr txBox="1"/>
          <p:nvPr/>
        </p:nvSpPr>
        <p:spPr>
          <a:xfrm>
            <a:off x="571472" y="2571744"/>
            <a:ext cx="8358246" cy="1446550"/>
          </a:xfrm>
          <a:prstGeom prst="rect">
            <a:avLst/>
          </a:prstGeom>
          <a:noFill/>
        </p:spPr>
        <p:txBody>
          <a:bodyPr wrap="square" rtlCol="0">
            <a:spAutoFit/>
          </a:bodyPr>
          <a:lstStyle/>
          <a:p>
            <a:r>
              <a:rPr kumimoji="1" lang="ja-JP" altLang="en-US" sz="4400" dirty="0" smtClean="0"/>
              <a:t>現在の日本の保育の現状は</a:t>
            </a:r>
            <a:endParaRPr kumimoji="1" lang="en-US" altLang="ja-JP" sz="4400" dirty="0" smtClean="0"/>
          </a:p>
          <a:p>
            <a:r>
              <a:rPr lang="ja-JP" altLang="en-US" sz="4400" dirty="0" smtClean="0"/>
              <a:t>　　　　　　どうなっているのか・・・</a:t>
            </a:r>
            <a:endParaRPr kumimoji="1" lang="ja-JP" altLang="en-US" sz="4400" dirty="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31</a:t>
            </a:fld>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5500694" cy="15716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6000" dirty="0" smtClean="0">
                <a:solidFill>
                  <a:schemeClr val="bg1"/>
                </a:solidFill>
              </a:rPr>
              <a:t>日本の保育</a:t>
            </a:r>
            <a:endParaRPr kumimoji="1" lang="ja-JP" altLang="en-US" sz="6000" dirty="0">
              <a:solidFill>
                <a:schemeClr val="bg1"/>
              </a:solidFill>
            </a:endParaRPr>
          </a:p>
        </p:txBody>
      </p:sp>
      <p:sp>
        <p:nvSpPr>
          <p:cNvPr id="6" name="テキスト ボックス 5"/>
          <p:cNvSpPr txBox="1"/>
          <p:nvPr/>
        </p:nvSpPr>
        <p:spPr>
          <a:xfrm>
            <a:off x="1000100" y="2214554"/>
            <a:ext cx="4143404" cy="2031325"/>
          </a:xfrm>
          <a:prstGeom prst="rect">
            <a:avLst/>
          </a:prstGeom>
          <a:noFill/>
        </p:spPr>
        <p:txBody>
          <a:bodyPr wrap="square" rtlCol="0">
            <a:spAutoFit/>
          </a:bodyPr>
          <a:lstStyle/>
          <a:p>
            <a:r>
              <a:rPr kumimoji="1" lang="en-US" altLang="ja-JP" sz="3600" dirty="0" smtClean="0"/>
              <a:t>1.</a:t>
            </a:r>
            <a:r>
              <a:rPr kumimoji="1" lang="ja-JP" altLang="en-US" sz="3600" dirty="0" smtClean="0"/>
              <a:t>二元化からの流れ</a:t>
            </a:r>
            <a:endParaRPr kumimoji="1" lang="en-US" altLang="ja-JP" sz="3600" dirty="0" smtClean="0"/>
          </a:p>
          <a:p>
            <a:r>
              <a:rPr lang="en-US" altLang="ja-JP" sz="3600" dirty="0" smtClean="0"/>
              <a:t>2.</a:t>
            </a:r>
            <a:r>
              <a:rPr lang="ja-JP" altLang="en-US" sz="3600" dirty="0" smtClean="0"/>
              <a:t>認定子供園</a:t>
            </a:r>
            <a:endParaRPr lang="en-US" altLang="ja-JP" sz="3600" dirty="0" smtClean="0"/>
          </a:p>
          <a:p>
            <a:r>
              <a:rPr kumimoji="1" lang="en-US" altLang="ja-JP" sz="3600" dirty="0" smtClean="0"/>
              <a:t>3.</a:t>
            </a:r>
            <a:r>
              <a:rPr lang="ja-JP" altLang="en-US" sz="3600" dirty="0" smtClean="0"/>
              <a:t>外国から学ぶこと</a:t>
            </a:r>
            <a:endParaRPr kumimoji="1" lang="en-US" altLang="ja-JP" sz="3600" dirty="0" smtClean="0"/>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日本の二元化からの流れ</a:t>
            </a:r>
            <a:endParaRPr kumimoji="1" lang="ja-JP" altLang="en-US" dirty="0"/>
          </a:p>
        </p:txBody>
      </p:sp>
      <p:sp>
        <p:nvSpPr>
          <p:cNvPr id="3" name="コンテンツ プレースホルダ 2"/>
          <p:cNvSpPr>
            <a:spLocks noGrp="1"/>
          </p:cNvSpPr>
          <p:nvPr>
            <p:ph idx="1"/>
          </p:nvPr>
        </p:nvSpPr>
        <p:spPr>
          <a:xfrm>
            <a:off x="457200" y="1428736"/>
            <a:ext cx="8472518" cy="5000660"/>
          </a:xfrm>
        </p:spPr>
        <p:txBody>
          <a:bodyPr>
            <a:normAutofit fontScale="77500" lnSpcReduction="20000"/>
          </a:bodyPr>
          <a:lstStyle/>
          <a:p>
            <a:pPr>
              <a:buNone/>
            </a:pPr>
            <a:r>
              <a:rPr lang="en-US" altLang="ja-JP" dirty="0" smtClean="0"/>
              <a:t>1947</a:t>
            </a:r>
            <a:r>
              <a:rPr lang="ja-JP" altLang="en-US" dirty="0" smtClean="0"/>
              <a:t>年 児童福祉法と学校教育法制定</a:t>
            </a:r>
            <a:endParaRPr lang="en-US" altLang="ja-JP" dirty="0"/>
          </a:p>
          <a:p>
            <a:pPr>
              <a:buNone/>
            </a:pPr>
            <a:r>
              <a:rPr lang="ja-JP" altLang="en-US" sz="2400" dirty="0" smtClean="0"/>
              <a:t>　　　　　</a:t>
            </a:r>
            <a:endParaRPr lang="en-US" altLang="ja-JP" sz="2400" dirty="0" smtClean="0"/>
          </a:p>
          <a:p>
            <a:pPr>
              <a:buNone/>
            </a:pPr>
            <a:r>
              <a:rPr lang="ja-JP" altLang="en-US" dirty="0" smtClean="0"/>
              <a:t>　　　　　　</a:t>
            </a:r>
            <a:endParaRPr lang="en-US" altLang="ja-JP" dirty="0" smtClean="0"/>
          </a:p>
          <a:p>
            <a:pPr>
              <a:buNone/>
            </a:pPr>
            <a:endParaRPr lang="en-US" altLang="ja-JP" dirty="0" smtClean="0"/>
          </a:p>
          <a:p>
            <a:pPr>
              <a:buNone/>
            </a:pPr>
            <a:endParaRPr lang="en-US" altLang="ja-JP" dirty="0" smtClean="0"/>
          </a:p>
          <a:p>
            <a:pPr>
              <a:buNone/>
            </a:pPr>
            <a:r>
              <a:rPr lang="ja-JP" altLang="en-US" dirty="0" smtClean="0"/>
              <a:t>　　　　　⇒</a:t>
            </a:r>
            <a:r>
              <a:rPr lang="ja-JP" altLang="en-US" dirty="0" smtClean="0">
                <a:solidFill>
                  <a:srgbClr val="FF0000"/>
                </a:solidFill>
              </a:rPr>
              <a:t>行政上</a:t>
            </a:r>
            <a:r>
              <a:rPr lang="ja-JP" altLang="en-US" dirty="0" smtClean="0"/>
              <a:t>の</a:t>
            </a:r>
            <a:r>
              <a:rPr lang="ja-JP" altLang="en-US" dirty="0" smtClean="0">
                <a:solidFill>
                  <a:srgbClr val="FF0000"/>
                </a:solidFill>
              </a:rPr>
              <a:t>幼保二元化</a:t>
            </a:r>
            <a:r>
              <a:rPr lang="ja-JP" altLang="en-US" dirty="0" smtClean="0"/>
              <a:t>の道へ</a:t>
            </a:r>
            <a:endParaRPr lang="en-US" altLang="ja-JP" dirty="0" smtClean="0"/>
          </a:p>
          <a:p>
            <a:pPr>
              <a:buNone/>
            </a:pPr>
            <a:endParaRPr lang="en-US" altLang="ja-JP" dirty="0" smtClean="0"/>
          </a:p>
          <a:p>
            <a:pPr>
              <a:buNone/>
            </a:pPr>
            <a:r>
              <a:rPr lang="en-US" altLang="ja-JP" dirty="0" smtClean="0"/>
              <a:t>1964</a:t>
            </a:r>
            <a:r>
              <a:rPr lang="ja-JP" altLang="en-US" dirty="0" smtClean="0"/>
              <a:t>年 文部省が幼稚園教育要領を制定</a:t>
            </a:r>
            <a:endParaRPr lang="en-US" altLang="ja-JP" dirty="0" smtClean="0"/>
          </a:p>
          <a:p>
            <a:pPr>
              <a:buNone/>
            </a:pPr>
            <a:r>
              <a:rPr lang="en-US" altLang="ja-JP" dirty="0" smtClean="0"/>
              <a:t>1965</a:t>
            </a:r>
            <a:r>
              <a:rPr lang="ja-JP" altLang="en-US" dirty="0" smtClean="0"/>
              <a:t>年 厚生省が保育所保育指針を制定</a:t>
            </a:r>
            <a:endParaRPr lang="en-US" altLang="ja-JP" dirty="0" smtClean="0"/>
          </a:p>
          <a:p>
            <a:pPr>
              <a:buNone/>
            </a:pPr>
            <a:r>
              <a:rPr lang="ja-JP" altLang="en-US" dirty="0" smtClean="0"/>
              <a:t>　　　　　　⇒</a:t>
            </a:r>
            <a:r>
              <a:rPr lang="ja-JP" altLang="en-US" dirty="0" smtClean="0">
                <a:solidFill>
                  <a:srgbClr val="FF0000"/>
                </a:solidFill>
              </a:rPr>
              <a:t>事実上</a:t>
            </a:r>
            <a:r>
              <a:rPr lang="ja-JP" altLang="en-US" dirty="0" smtClean="0"/>
              <a:t>の</a:t>
            </a:r>
            <a:r>
              <a:rPr lang="ja-JP" altLang="en-US" dirty="0" smtClean="0">
                <a:solidFill>
                  <a:srgbClr val="FF0000"/>
                </a:solidFill>
              </a:rPr>
              <a:t>幼保二元化</a:t>
            </a:r>
            <a:r>
              <a:rPr lang="ja-JP" altLang="en-US" dirty="0" smtClean="0"/>
              <a:t>の道へ</a:t>
            </a:r>
            <a:endParaRPr lang="en-US" altLang="ja-JP" dirty="0" smtClean="0"/>
          </a:p>
          <a:p>
            <a:endParaRPr lang="en-US" altLang="ja-JP" dirty="0"/>
          </a:p>
          <a:p>
            <a:pPr>
              <a:buNone/>
            </a:pPr>
            <a:endParaRPr lang="en-US" altLang="ja-JP" dirty="0" smtClean="0"/>
          </a:p>
          <a:p>
            <a:pPr>
              <a:buNone/>
            </a:pPr>
            <a:r>
              <a:rPr lang="ja-JP" altLang="en-US" sz="2000" dirty="0" smtClean="0"/>
              <a:t/>
            </a:r>
            <a:br>
              <a:rPr lang="ja-JP" altLang="en-US" sz="2000" dirty="0" smtClean="0"/>
            </a:br>
            <a:endParaRPr kumimoji="1" lang="ja-JP" altLang="en-US" sz="2000" dirty="0"/>
          </a:p>
        </p:txBody>
      </p:sp>
      <p:sp>
        <p:nvSpPr>
          <p:cNvPr id="4" name="左大かっこ 3"/>
          <p:cNvSpPr/>
          <p:nvPr/>
        </p:nvSpPr>
        <p:spPr>
          <a:xfrm>
            <a:off x="1428728" y="5143512"/>
            <a:ext cx="73152" cy="9144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右大かっこ 4"/>
          <p:cNvSpPr/>
          <p:nvPr/>
        </p:nvSpPr>
        <p:spPr>
          <a:xfrm>
            <a:off x="6786578" y="5143512"/>
            <a:ext cx="142876" cy="85725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1785918" y="5214950"/>
            <a:ext cx="4786346" cy="369332"/>
          </a:xfrm>
          <a:prstGeom prst="rect">
            <a:avLst/>
          </a:prstGeom>
          <a:noFill/>
        </p:spPr>
        <p:txBody>
          <a:bodyPr wrap="square" rtlCol="0">
            <a:spAutoFit/>
          </a:bodyPr>
          <a:lstStyle/>
          <a:p>
            <a:r>
              <a:rPr kumimoji="1" lang="ja-JP" altLang="en-US" dirty="0" smtClean="0"/>
              <a:t>保育＝貧困家庭や共働き家庭の乳幼児が対象</a:t>
            </a:r>
            <a:endParaRPr kumimoji="1" lang="ja-JP" altLang="en-US" dirty="0"/>
          </a:p>
        </p:txBody>
      </p:sp>
      <p:sp>
        <p:nvSpPr>
          <p:cNvPr id="7" name="テキスト ボックス 6"/>
          <p:cNvSpPr txBox="1"/>
          <p:nvPr/>
        </p:nvSpPr>
        <p:spPr>
          <a:xfrm>
            <a:off x="1500166" y="5500702"/>
            <a:ext cx="5500726" cy="369332"/>
          </a:xfrm>
          <a:prstGeom prst="rect">
            <a:avLst/>
          </a:prstGeom>
          <a:noFill/>
        </p:spPr>
        <p:txBody>
          <a:bodyPr wrap="square" rtlCol="0">
            <a:spAutoFit/>
          </a:bodyPr>
          <a:lstStyle/>
          <a:p>
            <a:r>
              <a:rPr lang="ja-JP" altLang="en-US" dirty="0" smtClean="0"/>
              <a:t>幼稚園＝教育目的や専業主婦家庭の乳幼児が対象</a:t>
            </a:r>
            <a:endParaRPr kumimoji="1" lang="ja-JP" altLang="en-US" dirty="0"/>
          </a:p>
        </p:txBody>
      </p:sp>
      <p:graphicFrame>
        <p:nvGraphicFramePr>
          <p:cNvPr id="8" name="表 7"/>
          <p:cNvGraphicFramePr>
            <a:graphicFrameLocks noGrp="1"/>
          </p:cNvGraphicFramePr>
          <p:nvPr/>
        </p:nvGraphicFramePr>
        <p:xfrm>
          <a:off x="1500166" y="1928802"/>
          <a:ext cx="6096000" cy="1112520"/>
        </p:xfrm>
        <a:graphic>
          <a:graphicData uri="http://schemas.openxmlformats.org/drawingml/2006/table">
            <a:tbl>
              <a:tblPr firstRow="1" firstCol="1">
                <a:tableStyleId>{5C22544A-7EE6-4342-B048-85BDC9FD1C3A}</a:tableStyleId>
              </a:tblPr>
              <a:tblGrid>
                <a:gridCol w="2032000"/>
                <a:gridCol w="2032000"/>
                <a:gridCol w="2032000"/>
              </a:tblGrid>
              <a:tr h="370840">
                <a:tc>
                  <a:txBody>
                    <a:bodyPr/>
                    <a:lstStyle/>
                    <a:p>
                      <a:endParaRPr kumimoji="1" lang="ja-JP" altLang="en-US" dirty="0"/>
                    </a:p>
                  </a:txBody>
                  <a:tcPr/>
                </a:tc>
                <a:tc>
                  <a:txBody>
                    <a:bodyPr/>
                    <a:lstStyle/>
                    <a:p>
                      <a:r>
                        <a:rPr kumimoji="1" lang="ja-JP" altLang="en-US" dirty="0" smtClean="0"/>
                        <a:t>意義</a:t>
                      </a:r>
                      <a:endParaRPr kumimoji="1" lang="ja-JP" altLang="en-US" dirty="0"/>
                    </a:p>
                  </a:txBody>
                  <a:tcPr/>
                </a:tc>
                <a:tc>
                  <a:txBody>
                    <a:bodyPr/>
                    <a:lstStyle/>
                    <a:p>
                      <a:r>
                        <a:rPr kumimoji="1" lang="ja-JP" altLang="en-US" dirty="0" smtClean="0"/>
                        <a:t>運営方針</a:t>
                      </a:r>
                      <a:endParaRPr kumimoji="1" lang="ja-JP" altLang="en-US" dirty="0"/>
                    </a:p>
                  </a:txBody>
                  <a:tcPr/>
                </a:tc>
              </a:tr>
              <a:tr h="370840">
                <a:tc>
                  <a:txBody>
                    <a:bodyPr/>
                    <a:lstStyle/>
                    <a:p>
                      <a:r>
                        <a:rPr kumimoji="1" lang="ja-JP" altLang="en-US" dirty="0" smtClean="0"/>
                        <a:t>保育所</a:t>
                      </a:r>
                      <a:endParaRPr kumimoji="1" lang="ja-JP" altLang="en-US" dirty="0"/>
                    </a:p>
                  </a:txBody>
                  <a:tcPr/>
                </a:tc>
                <a:tc>
                  <a:txBody>
                    <a:bodyPr/>
                    <a:lstStyle/>
                    <a:p>
                      <a:r>
                        <a:rPr kumimoji="1" lang="ja-JP" altLang="en-US" dirty="0" smtClean="0"/>
                        <a:t>福祉施設</a:t>
                      </a:r>
                      <a:endParaRPr kumimoji="1" lang="ja-JP" altLang="en-US" dirty="0"/>
                    </a:p>
                  </a:txBody>
                  <a:tcPr/>
                </a:tc>
                <a:tc>
                  <a:txBody>
                    <a:bodyPr/>
                    <a:lstStyle/>
                    <a:p>
                      <a:r>
                        <a:rPr kumimoji="1" lang="ja-JP" altLang="en-US" dirty="0" smtClean="0"/>
                        <a:t>保育所保育指針</a:t>
                      </a:r>
                      <a:endParaRPr kumimoji="1" lang="ja-JP" altLang="en-US" dirty="0"/>
                    </a:p>
                  </a:txBody>
                  <a:tcPr/>
                </a:tc>
              </a:tr>
              <a:tr h="370840">
                <a:tc>
                  <a:txBody>
                    <a:bodyPr/>
                    <a:lstStyle/>
                    <a:p>
                      <a:r>
                        <a:rPr kumimoji="1" lang="ja-JP" altLang="en-US" dirty="0" smtClean="0"/>
                        <a:t>幼稚園</a:t>
                      </a:r>
                      <a:endParaRPr kumimoji="1" lang="ja-JP" altLang="en-US" dirty="0"/>
                    </a:p>
                  </a:txBody>
                  <a:tcPr/>
                </a:tc>
                <a:tc>
                  <a:txBody>
                    <a:bodyPr/>
                    <a:lstStyle/>
                    <a:p>
                      <a:r>
                        <a:rPr kumimoji="1" lang="ja-JP" altLang="en-US" dirty="0" smtClean="0"/>
                        <a:t>教育機関</a:t>
                      </a:r>
                      <a:endParaRPr kumimoji="1" lang="ja-JP" altLang="en-US" dirty="0"/>
                    </a:p>
                  </a:txBody>
                  <a:tcPr/>
                </a:tc>
                <a:tc>
                  <a:txBody>
                    <a:bodyPr/>
                    <a:lstStyle/>
                    <a:p>
                      <a:r>
                        <a:rPr kumimoji="1" lang="ja-JP" altLang="en-US" dirty="0" smtClean="0"/>
                        <a:t>幼稚園教育要領</a:t>
                      </a:r>
                      <a:endParaRPr kumimoji="1" lang="ja-JP" altLang="en-US" dirty="0"/>
                    </a:p>
                  </a:txBody>
                  <a:tcPr/>
                </a:tc>
              </a:tr>
            </a:tbl>
          </a:graphicData>
        </a:graphic>
      </p:graphicFrame>
      <p:sp>
        <p:nvSpPr>
          <p:cNvPr id="9" name="スライド番号プレースホルダ 8"/>
          <p:cNvSpPr>
            <a:spLocks noGrp="1"/>
          </p:cNvSpPr>
          <p:nvPr>
            <p:ph type="sldNum" sz="quarter" idx="12"/>
          </p:nvPr>
        </p:nvSpPr>
        <p:spPr/>
        <p:txBody>
          <a:bodyPr/>
          <a:lstStyle/>
          <a:p>
            <a:fld id="{415A5B8B-904F-4F3D-9EEB-EAFFAA52DBEB}"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109222\AppData\Local\Microsoft\Windows\Temporary Internet Files\Content.IE5\BVF9MBXR\MP900409516[1].jpg"/>
          <p:cNvPicPr>
            <a:picLocks noChangeAspect="1" noChangeArrowheads="1"/>
          </p:cNvPicPr>
          <p:nvPr/>
        </p:nvPicPr>
        <p:blipFill>
          <a:blip r:embed="rId2" cstate="print"/>
          <a:srcRect/>
          <a:stretch>
            <a:fillRect/>
          </a:stretch>
        </p:blipFill>
        <p:spPr bwMode="auto">
          <a:xfrm>
            <a:off x="5357818" y="4214818"/>
            <a:ext cx="2643182" cy="2643182"/>
          </a:xfrm>
          <a:prstGeom prst="rect">
            <a:avLst/>
          </a:prstGeom>
          <a:noFill/>
        </p:spPr>
      </p:pic>
      <p:sp>
        <p:nvSpPr>
          <p:cNvPr id="6" name="コンテンツ プレースホルダ 5"/>
          <p:cNvSpPr>
            <a:spLocks noGrp="1"/>
          </p:cNvSpPr>
          <p:nvPr>
            <p:ph idx="1"/>
          </p:nvPr>
        </p:nvSpPr>
        <p:spPr>
          <a:xfrm>
            <a:off x="428596" y="285728"/>
            <a:ext cx="8229600" cy="5840435"/>
          </a:xfrm>
        </p:spPr>
        <p:txBody>
          <a:bodyPr>
            <a:normAutofit/>
          </a:bodyPr>
          <a:lstStyle/>
          <a:p>
            <a:pPr>
              <a:buNone/>
            </a:pPr>
            <a:endParaRPr kumimoji="1" lang="en-US" altLang="ja-JP" sz="2400" dirty="0" smtClean="0"/>
          </a:p>
          <a:p>
            <a:pPr>
              <a:buNone/>
            </a:pPr>
            <a:r>
              <a:rPr kumimoji="1" lang="en-US" altLang="ja-JP" dirty="0" smtClean="0"/>
              <a:t>1990</a:t>
            </a:r>
            <a:r>
              <a:rPr kumimoji="1" lang="ja-JP" altLang="en-US" dirty="0" smtClean="0"/>
              <a:t>年　保育所保育指針改正</a:t>
            </a:r>
            <a:endParaRPr kumimoji="1" lang="en-US" altLang="ja-JP" dirty="0" smtClean="0"/>
          </a:p>
          <a:p>
            <a:pPr>
              <a:buNone/>
            </a:pPr>
            <a:r>
              <a:rPr lang="ja-JP" altLang="en-US" sz="2800" dirty="0" smtClean="0"/>
              <a:t>　　　　　　　</a:t>
            </a:r>
            <a:r>
              <a:rPr lang="en-US" altLang="ja-JP" sz="2400" dirty="0" smtClean="0">
                <a:solidFill>
                  <a:srgbClr val="FF0000"/>
                </a:solidFill>
              </a:rPr>
              <a:t>3</a:t>
            </a:r>
            <a:r>
              <a:rPr lang="ja-JP" altLang="en-US" sz="2400" dirty="0" smtClean="0">
                <a:solidFill>
                  <a:srgbClr val="FF0000"/>
                </a:solidFill>
              </a:rPr>
              <a:t>歳以上は教育の部分</a:t>
            </a:r>
            <a:r>
              <a:rPr lang="ja-JP" altLang="en-US" sz="2400" dirty="0" smtClean="0"/>
              <a:t>では、</a:t>
            </a:r>
            <a:r>
              <a:rPr lang="ja-JP" altLang="en-US" sz="2400" dirty="0" smtClean="0">
                <a:solidFill>
                  <a:srgbClr val="FF0000"/>
                </a:solidFill>
              </a:rPr>
              <a:t>幼稚園と歩調を合わ　　　</a:t>
            </a:r>
            <a:endParaRPr lang="en-US" altLang="ja-JP" sz="2400" dirty="0" smtClean="0">
              <a:solidFill>
                <a:srgbClr val="FF0000"/>
              </a:solidFill>
            </a:endParaRPr>
          </a:p>
          <a:p>
            <a:pPr>
              <a:buNone/>
            </a:pPr>
            <a:r>
              <a:rPr lang="ja-JP" altLang="en-US" sz="2400" dirty="0" smtClean="0">
                <a:solidFill>
                  <a:srgbClr val="FF0000"/>
                </a:solidFill>
              </a:rPr>
              <a:t>　　　　　　　　せる</a:t>
            </a:r>
            <a:r>
              <a:rPr lang="ja-JP" altLang="en-US" sz="2400" dirty="0" smtClean="0"/>
              <a:t>こと</a:t>
            </a:r>
            <a:endParaRPr lang="en-US" altLang="ja-JP" sz="2400" dirty="0" smtClean="0"/>
          </a:p>
          <a:p>
            <a:pPr>
              <a:buNone/>
            </a:pPr>
            <a:endParaRPr lang="en-US" altLang="ja-JP" dirty="0" smtClean="0"/>
          </a:p>
          <a:p>
            <a:pPr>
              <a:buNone/>
            </a:pPr>
            <a:r>
              <a:rPr kumimoji="1" lang="en-US" altLang="ja-JP" dirty="0" smtClean="0"/>
              <a:t>2008</a:t>
            </a:r>
            <a:r>
              <a:rPr kumimoji="1" lang="ja-JP" altLang="en-US" dirty="0" smtClean="0"/>
              <a:t>年　保育所保育指針改正</a:t>
            </a:r>
            <a:endParaRPr kumimoji="1" lang="en-US" altLang="ja-JP" dirty="0" smtClean="0"/>
          </a:p>
          <a:p>
            <a:pPr>
              <a:buNone/>
            </a:pPr>
            <a:r>
              <a:rPr lang="ja-JP" altLang="en-US" dirty="0" smtClean="0"/>
              <a:t>　　　　　　幼稚園教育要領改正</a:t>
            </a:r>
            <a:endParaRPr lang="en-US" altLang="ja-JP" dirty="0" smtClean="0"/>
          </a:p>
          <a:p>
            <a:pPr>
              <a:buNone/>
            </a:pPr>
            <a:r>
              <a:rPr kumimoji="1" lang="ja-JP" altLang="en-US" dirty="0" smtClean="0"/>
              <a:t>　　　　　⇒</a:t>
            </a:r>
            <a:r>
              <a:rPr kumimoji="1" lang="ja-JP" altLang="en-US" dirty="0" smtClean="0">
                <a:solidFill>
                  <a:srgbClr val="FF0000"/>
                </a:solidFill>
              </a:rPr>
              <a:t>幼保一元化</a:t>
            </a:r>
            <a:r>
              <a:rPr lang="ja-JP" altLang="en-US" dirty="0" smtClean="0">
                <a:solidFill>
                  <a:srgbClr val="FF0000"/>
                </a:solidFill>
              </a:rPr>
              <a:t>を導入</a:t>
            </a:r>
            <a:endParaRPr kumimoji="1" lang="en-US" altLang="ja-JP" dirty="0" smtClean="0">
              <a:solidFill>
                <a:srgbClr val="FF0000"/>
              </a:solidFill>
            </a:endParaRPr>
          </a:p>
          <a:p>
            <a:pPr>
              <a:buNone/>
            </a:pPr>
            <a:endParaRPr kumimoji="1" lang="ja-JP" altLang="en-US" dirty="0"/>
          </a:p>
        </p:txBody>
      </p:sp>
      <p:sp>
        <p:nvSpPr>
          <p:cNvPr id="7" name="右中かっこ 6"/>
          <p:cNvSpPr/>
          <p:nvPr/>
        </p:nvSpPr>
        <p:spPr>
          <a:xfrm>
            <a:off x="6072198" y="3071810"/>
            <a:ext cx="214314" cy="1000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 name="テキスト ボックス 7"/>
          <p:cNvSpPr txBox="1"/>
          <p:nvPr/>
        </p:nvSpPr>
        <p:spPr>
          <a:xfrm>
            <a:off x="6572264" y="3286124"/>
            <a:ext cx="2214578" cy="830997"/>
          </a:xfrm>
          <a:prstGeom prst="rect">
            <a:avLst/>
          </a:prstGeom>
          <a:noFill/>
        </p:spPr>
        <p:txBody>
          <a:bodyPr wrap="square" rtlCol="0">
            <a:spAutoFit/>
          </a:bodyPr>
          <a:lstStyle/>
          <a:p>
            <a:r>
              <a:rPr kumimoji="1" lang="ja-JP" altLang="en-US" sz="2400" dirty="0" smtClean="0">
                <a:solidFill>
                  <a:srgbClr val="FF0000"/>
                </a:solidFill>
              </a:rPr>
              <a:t>厚生労働省</a:t>
            </a:r>
            <a:r>
              <a:rPr kumimoji="1" lang="ja-JP" altLang="en-US" sz="2400" dirty="0" smtClean="0"/>
              <a:t>が告示</a:t>
            </a:r>
            <a:endParaRPr kumimoji="1" lang="ja-JP" altLang="en-US" sz="2400" dirty="0"/>
          </a:p>
        </p:txBody>
      </p:sp>
      <p:sp>
        <p:nvSpPr>
          <p:cNvPr id="9" name="スライド番号プレースホルダ 8"/>
          <p:cNvSpPr>
            <a:spLocks noGrp="1"/>
          </p:cNvSpPr>
          <p:nvPr>
            <p:ph type="sldNum" sz="quarter" idx="12"/>
          </p:nvPr>
        </p:nvSpPr>
        <p:spPr/>
        <p:txBody>
          <a:bodyPr/>
          <a:lstStyle/>
          <a:p>
            <a:fld id="{415A5B8B-904F-4F3D-9EEB-EAFFAA52DBEB}" type="slidenum">
              <a:rPr kumimoji="1" lang="ja-JP" altLang="en-US" smtClean="0"/>
              <a:pPr/>
              <a:t>34</a:t>
            </a:fld>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229600" cy="1143000"/>
          </a:xfrm>
        </p:spPr>
        <p:txBody>
          <a:bodyPr/>
          <a:lstStyle/>
          <a:p>
            <a:r>
              <a:rPr lang="ja-JP" altLang="en-US" dirty="0" smtClean="0"/>
              <a:t>　日本</a:t>
            </a:r>
            <a:endParaRPr kumimoji="1" lang="ja-JP" altLang="en-US" dirty="0"/>
          </a:p>
        </p:txBody>
      </p:sp>
      <p:graphicFrame>
        <p:nvGraphicFramePr>
          <p:cNvPr id="4" name="コンテンツ プレースホルダ 3"/>
          <p:cNvGraphicFramePr>
            <a:graphicFrameLocks noGrp="1"/>
          </p:cNvGraphicFramePr>
          <p:nvPr>
            <p:ph idx="1"/>
          </p:nvPr>
        </p:nvGraphicFramePr>
        <p:xfrm>
          <a:off x="179512" y="980728"/>
          <a:ext cx="8856984" cy="5029200"/>
        </p:xfrm>
        <a:graphic>
          <a:graphicData uri="http://schemas.openxmlformats.org/drawingml/2006/table">
            <a:tbl>
              <a:tblPr firstRow="1" bandRow="1">
                <a:tableStyleId>{5C22544A-7EE6-4342-B048-85BDC9FD1C3A}</a:tableStyleId>
              </a:tblPr>
              <a:tblGrid>
                <a:gridCol w="360040"/>
                <a:gridCol w="1030726"/>
                <a:gridCol w="1171172"/>
                <a:gridCol w="1317568"/>
                <a:gridCol w="1233062"/>
                <a:gridCol w="1440160"/>
                <a:gridCol w="2304256"/>
              </a:tblGrid>
              <a:tr h="595703">
                <a:tc>
                  <a:txBody>
                    <a:bodyPr/>
                    <a:lstStyle/>
                    <a:p>
                      <a:endParaRPr kumimoji="1" lang="ja-JP" altLang="en-US" dirty="0"/>
                    </a:p>
                  </a:txBody>
                  <a:tcPr/>
                </a:tc>
                <a:tc>
                  <a:txBody>
                    <a:bodyPr/>
                    <a:lstStyle/>
                    <a:p>
                      <a:endParaRPr kumimoji="1" lang="ja-JP" altLang="en-US" dirty="0"/>
                    </a:p>
                  </a:txBody>
                  <a:tcPr/>
                </a:tc>
                <a:tc>
                  <a:txBody>
                    <a:bodyPr/>
                    <a:lstStyle/>
                    <a:p>
                      <a:r>
                        <a:rPr kumimoji="1" lang="ja-JP" altLang="en-US" dirty="0" smtClean="0"/>
                        <a:t>自動年齢</a:t>
                      </a:r>
                      <a:endParaRPr kumimoji="1" lang="ja-JP" altLang="en-US" dirty="0"/>
                    </a:p>
                  </a:txBody>
                  <a:tcPr/>
                </a:tc>
                <a:tc>
                  <a:txBody>
                    <a:bodyPr/>
                    <a:lstStyle/>
                    <a:p>
                      <a:r>
                        <a:rPr kumimoji="1" lang="ja-JP" altLang="en-US" dirty="0" smtClean="0"/>
                        <a:t>監督官庁</a:t>
                      </a:r>
                      <a:endParaRPr kumimoji="1" lang="ja-JP" altLang="en-US" dirty="0"/>
                    </a:p>
                  </a:txBody>
                  <a:tcPr/>
                </a:tc>
                <a:tc>
                  <a:txBody>
                    <a:bodyPr/>
                    <a:lstStyle/>
                    <a:p>
                      <a:r>
                        <a:rPr kumimoji="1" lang="ja-JP" altLang="en-US" dirty="0" smtClean="0"/>
                        <a:t>閉演時間</a:t>
                      </a:r>
                      <a:endParaRPr kumimoji="1" lang="ja-JP" altLang="en-US" dirty="0"/>
                    </a:p>
                  </a:txBody>
                  <a:tcPr/>
                </a:tc>
                <a:tc>
                  <a:txBody>
                    <a:bodyPr/>
                    <a:lstStyle/>
                    <a:p>
                      <a:r>
                        <a:rPr kumimoji="1" lang="ja-JP" altLang="en-US" dirty="0" smtClean="0"/>
                        <a:t>根拠法令</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設立目的</a:t>
                      </a:r>
                    </a:p>
                    <a:p>
                      <a:endParaRPr kumimoji="1" lang="ja-JP" altLang="en-US" dirty="0"/>
                    </a:p>
                  </a:txBody>
                  <a:tcPr/>
                </a:tc>
              </a:tr>
              <a:tr h="851004">
                <a:tc rowSpan="2">
                  <a:txBody>
                    <a:bodyPr/>
                    <a:lstStyle/>
                    <a:p>
                      <a:pPr algn="ctr"/>
                      <a:r>
                        <a:rPr kumimoji="1" lang="ja-JP" altLang="en-US" b="1" dirty="0" smtClean="0"/>
                        <a:t>二元化</a:t>
                      </a:r>
                      <a:endParaRPr kumimoji="1" lang="ja-JP" altLang="en-US" b="1" dirty="0"/>
                    </a:p>
                  </a:txBody>
                  <a:tcPr vert="eaVert"/>
                </a:tc>
                <a:tc>
                  <a:txBody>
                    <a:bodyPr/>
                    <a:lstStyle/>
                    <a:p>
                      <a:r>
                        <a:rPr kumimoji="1" lang="ja-JP" altLang="en-US" dirty="0" smtClean="0"/>
                        <a:t>幼稚園</a:t>
                      </a:r>
                      <a:endParaRPr kumimoji="1" lang="ja-JP" altLang="en-US" dirty="0"/>
                    </a:p>
                  </a:txBody>
                  <a:tcPr/>
                </a:tc>
                <a:tc>
                  <a:txBody>
                    <a:bodyPr/>
                    <a:lstStyle/>
                    <a:p>
                      <a:r>
                        <a:rPr kumimoji="1" lang="ja-JP" altLang="en-US" dirty="0" smtClean="0"/>
                        <a:t>満</a:t>
                      </a:r>
                      <a:r>
                        <a:rPr kumimoji="1" lang="en-US" altLang="ja-JP" dirty="0" smtClean="0"/>
                        <a:t>3</a:t>
                      </a:r>
                      <a:r>
                        <a:rPr kumimoji="1" lang="ja-JP" altLang="en-US" dirty="0" smtClean="0"/>
                        <a:t>～</a:t>
                      </a:r>
                      <a:r>
                        <a:rPr kumimoji="1" lang="en-US" altLang="ja-JP" dirty="0" smtClean="0"/>
                        <a:t>5</a:t>
                      </a:r>
                      <a:r>
                        <a:rPr kumimoji="1" lang="ja-JP" altLang="en-US" dirty="0" smtClean="0"/>
                        <a:t>歳</a:t>
                      </a:r>
                      <a:endParaRPr kumimoji="1" lang="ja-JP" altLang="en-US" dirty="0"/>
                    </a:p>
                  </a:txBody>
                  <a:tcPr/>
                </a:tc>
                <a:tc>
                  <a:txBody>
                    <a:bodyPr/>
                    <a:lstStyle/>
                    <a:p>
                      <a:r>
                        <a:rPr kumimoji="1" lang="ja-JP" altLang="en-US" dirty="0" smtClean="0"/>
                        <a:t>文部科学省</a:t>
                      </a:r>
                      <a:endParaRPr kumimoji="1" lang="ja-JP" altLang="en-US" dirty="0"/>
                    </a:p>
                  </a:txBody>
                  <a:tcPr/>
                </a:tc>
                <a:tc>
                  <a:txBody>
                    <a:bodyPr/>
                    <a:lstStyle/>
                    <a:p>
                      <a:r>
                        <a:rPr kumimoji="1" lang="ja-JP" altLang="en-US" dirty="0" smtClean="0"/>
                        <a:t>午後</a:t>
                      </a:r>
                      <a:r>
                        <a:rPr kumimoji="1" lang="en-US" altLang="ja-JP" dirty="0" smtClean="0"/>
                        <a:t>4</a:t>
                      </a:r>
                      <a:r>
                        <a:rPr kumimoji="1" lang="ja-JP" altLang="en-US" dirty="0" smtClean="0"/>
                        <a:t>時</a:t>
                      </a:r>
                      <a:endParaRPr kumimoji="1" lang="ja-JP" altLang="en-US" dirty="0"/>
                    </a:p>
                  </a:txBody>
                  <a:tcPr/>
                </a:tc>
                <a:tc>
                  <a:txBody>
                    <a:bodyPr/>
                    <a:lstStyle/>
                    <a:p>
                      <a:r>
                        <a:rPr kumimoji="1" lang="ja-JP" altLang="en-US" dirty="0" smtClean="0"/>
                        <a:t>学校教育法</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「幼児の心身の発達を助長すること」</a:t>
                      </a:r>
                      <a:endParaRPr kumimoji="1" lang="en-US" altLang="ja-JP" dirty="0" smtClean="0"/>
                    </a:p>
                    <a:p>
                      <a:endParaRPr kumimoji="1" lang="ja-JP" altLang="en-US" dirty="0"/>
                    </a:p>
                  </a:txBody>
                  <a:tcPr/>
                </a:tc>
              </a:tr>
              <a:tr h="1361606">
                <a:tc vMerge="1">
                  <a:txBody>
                    <a:bodyPr/>
                    <a:lstStyle/>
                    <a:p>
                      <a:endParaRPr kumimoji="1" lang="ja-JP" altLang="en-US" dirty="0"/>
                    </a:p>
                  </a:txBody>
                  <a:tcPr/>
                </a:tc>
                <a:tc>
                  <a:txBody>
                    <a:bodyPr/>
                    <a:lstStyle/>
                    <a:p>
                      <a:r>
                        <a:rPr kumimoji="1" lang="ja-JP" altLang="en-US" dirty="0" smtClean="0"/>
                        <a:t>保育園</a:t>
                      </a:r>
                      <a:endParaRPr kumimoji="1" lang="ja-JP" altLang="en-US" dirty="0"/>
                    </a:p>
                  </a:txBody>
                  <a:tcPr/>
                </a:tc>
                <a:tc>
                  <a:txBody>
                    <a:bodyPr/>
                    <a:lstStyle/>
                    <a:p>
                      <a:r>
                        <a:rPr kumimoji="1" lang="en-US" altLang="ja-JP" dirty="0" smtClean="0"/>
                        <a:t>0</a:t>
                      </a:r>
                      <a:r>
                        <a:rPr kumimoji="1" lang="ja-JP" altLang="en-US" dirty="0" smtClean="0"/>
                        <a:t>～</a:t>
                      </a:r>
                      <a:r>
                        <a:rPr kumimoji="1" lang="en-US" altLang="ja-JP" dirty="0" smtClean="0"/>
                        <a:t>5</a:t>
                      </a:r>
                      <a:r>
                        <a:rPr kumimoji="1" lang="ja-JP" altLang="en-US" dirty="0" smtClean="0"/>
                        <a:t>歳</a:t>
                      </a:r>
                      <a:endParaRPr kumimoji="1" lang="ja-JP" altLang="en-US" dirty="0"/>
                    </a:p>
                  </a:txBody>
                  <a:tcPr/>
                </a:tc>
                <a:tc>
                  <a:txBody>
                    <a:bodyPr/>
                    <a:lstStyle/>
                    <a:p>
                      <a:r>
                        <a:rPr kumimoji="1" lang="ja-JP" altLang="en-US" dirty="0" smtClean="0"/>
                        <a:t>厚生労働省</a:t>
                      </a:r>
                      <a:endParaRPr kumimoji="1" lang="ja-JP" altLang="en-US" dirty="0"/>
                    </a:p>
                  </a:txBody>
                  <a:tcPr/>
                </a:tc>
                <a:tc>
                  <a:txBody>
                    <a:bodyPr/>
                    <a:lstStyle/>
                    <a:p>
                      <a:r>
                        <a:rPr kumimoji="1" lang="ja-JP" altLang="en-US" dirty="0" smtClean="0"/>
                        <a:t>基本午後</a:t>
                      </a:r>
                      <a:r>
                        <a:rPr kumimoji="1" lang="en-US" altLang="ja-JP" dirty="0" smtClean="0"/>
                        <a:t>5</a:t>
                      </a:r>
                      <a:r>
                        <a:rPr kumimoji="1" lang="ja-JP" altLang="en-US" dirty="0" smtClean="0"/>
                        <a:t>時（延長保育可能）</a:t>
                      </a:r>
                      <a:endParaRPr kumimoji="1" lang="ja-JP" altLang="en-US" dirty="0"/>
                    </a:p>
                  </a:txBody>
                  <a:tcPr/>
                </a:tc>
                <a:tc>
                  <a:txBody>
                    <a:bodyPr/>
                    <a:lstStyle/>
                    <a:p>
                      <a:r>
                        <a:rPr kumimoji="1" lang="ja-JP" altLang="en-US" dirty="0" smtClean="0"/>
                        <a:t>児童福祉法</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「日々の保護者の委託を受けて、保育に欠けるその乳児又は児童を保育すること」</a:t>
                      </a:r>
                    </a:p>
                    <a:p>
                      <a:endParaRPr kumimoji="1" lang="ja-JP" altLang="en-US" dirty="0"/>
                    </a:p>
                  </a:txBody>
                  <a:tcPr/>
                </a:tc>
              </a:tr>
              <a:tr h="1872208">
                <a:tc>
                  <a:txBody>
                    <a:bodyPr/>
                    <a:lstStyle/>
                    <a:p>
                      <a:pPr algn="ctr"/>
                      <a:r>
                        <a:rPr kumimoji="1" lang="ja-JP" altLang="en-US" b="1" dirty="0" smtClean="0"/>
                        <a:t>一元化</a:t>
                      </a:r>
                      <a:endParaRPr kumimoji="1" lang="ja-JP" altLang="en-US" b="1" dirty="0"/>
                    </a:p>
                  </a:txBody>
                  <a:tcPr vert="eaVert"/>
                </a:tc>
                <a:tc>
                  <a:txBody>
                    <a:bodyPr/>
                    <a:lstStyle/>
                    <a:p>
                      <a:r>
                        <a:rPr kumimoji="1" lang="ja-JP" altLang="en-US" dirty="0" smtClean="0"/>
                        <a:t>こども園</a:t>
                      </a:r>
                      <a:endParaRPr kumimoji="1" lang="ja-JP" altLang="en-US" dirty="0"/>
                    </a:p>
                  </a:txBody>
                  <a:tcPr/>
                </a:tc>
                <a:tc>
                  <a:txBody>
                    <a:bodyPr/>
                    <a:lstStyle/>
                    <a:p>
                      <a:r>
                        <a:rPr kumimoji="1" lang="ja-JP" altLang="en-US" dirty="0" smtClean="0"/>
                        <a:t>０～５歳</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n-lt"/>
                          <a:ea typeface="+mn-ea"/>
                          <a:cs typeface="+mn-cs"/>
                        </a:rPr>
                        <a:t>文部科学省、厚生労働省</a:t>
                      </a:r>
                      <a:endParaRPr kumimoji="1" lang="ja-JP" altLang="en-US" sz="1800" kern="1200" dirty="0">
                        <a:solidFill>
                          <a:schemeClr val="dk1"/>
                        </a:solidFill>
                        <a:latin typeface="+mn-lt"/>
                        <a:ea typeface="+mn-ea"/>
                        <a:cs typeface="+mn-cs"/>
                      </a:endParaRPr>
                    </a:p>
                  </a:txBody>
                  <a:tcPr/>
                </a:tc>
                <a:tc>
                  <a:txBody>
                    <a:bodyPr/>
                    <a:lstStyle/>
                    <a:p>
                      <a:r>
                        <a:rPr kumimoji="1" lang="ja-JP" altLang="en-US" sz="1800" kern="1200" dirty="0" smtClean="0">
                          <a:solidFill>
                            <a:schemeClr val="dk1"/>
                          </a:solidFill>
                          <a:latin typeface="+mn-lt"/>
                          <a:ea typeface="+mn-ea"/>
                          <a:cs typeface="+mn-cs"/>
                        </a:rPr>
                        <a:t>順次降園（延長保育可能）</a:t>
                      </a:r>
                      <a:endParaRPr kumimoji="1" lang="ja-JP" altLang="en-US" sz="1800" kern="1200" dirty="0">
                        <a:solidFill>
                          <a:schemeClr val="dk1"/>
                        </a:solidFill>
                        <a:latin typeface="+mn-lt"/>
                        <a:ea typeface="+mn-ea"/>
                        <a:cs typeface="+mn-cs"/>
                      </a:endParaRPr>
                    </a:p>
                  </a:txBody>
                  <a:tcPr/>
                </a:tc>
                <a:tc>
                  <a:txBody>
                    <a:bodyPr/>
                    <a:lstStyle/>
                    <a:p>
                      <a:r>
                        <a:rPr lang="ja-JP" altLang="en-US" dirty="0" smtClean="0"/>
                        <a:t>就学前の子どもに関する教育、保育等の総合的な提供の推進に関する法律</a:t>
                      </a:r>
                      <a:endParaRPr kumimoji="1" lang="ja-JP" altLang="en-US" dirty="0"/>
                    </a:p>
                  </a:txBody>
                  <a:tcPr/>
                </a:tc>
                <a:tc>
                  <a:txBody>
                    <a:bodyPr/>
                    <a:lstStyle/>
                    <a:p>
                      <a:r>
                        <a:rPr kumimoji="1" lang="ja-JP" altLang="en-US" dirty="0" smtClean="0"/>
                        <a:t>「小学校就学前の子どもが健やかに育成される環境整備に資すること」</a:t>
                      </a:r>
                      <a:endParaRPr kumimoji="1" lang="ja-JP" altLang="en-US" dirty="0"/>
                    </a:p>
                  </a:txBody>
                  <a:tcPr/>
                </a:tc>
              </a:tr>
            </a:tbl>
          </a:graphicData>
        </a:graphic>
      </p:graphicFrame>
      <p:sp>
        <p:nvSpPr>
          <p:cNvPr id="6" name="屈折矢印 5"/>
          <p:cNvSpPr/>
          <p:nvPr/>
        </p:nvSpPr>
        <p:spPr>
          <a:xfrm rot="5400000">
            <a:off x="841276" y="5935588"/>
            <a:ext cx="476672" cy="108012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1691680" y="6093297"/>
            <a:ext cx="7452320" cy="830997"/>
          </a:xfrm>
          <a:prstGeom prst="rect">
            <a:avLst/>
          </a:prstGeom>
        </p:spPr>
        <p:txBody>
          <a:bodyPr wrap="square">
            <a:spAutoFit/>
          </a:bodyPr>
          <a:lstStyle/>
          <a:p>
            <a:r>
              <a:rPr lang="ja-JP" altLang="en-US" sz="2400" dirty="0" smtClean="0">
                <a:solidFill>
                  <a:srgbClr val="FF0000"/>
                </a:solidFill>
              </a:rPr>
              <a:t>こども園は幼稚園と保育園の良いところを活かしながら制度の枠組みを超えた新たな仕組み</a:t>
            </a:r>
            <a:endParaRPr lang="ja-JP" altLang="en-US" sz="2400" dirty="0">
              <a:solidFill>
                <a:srgbClr val="FF0000"/>
              </a:solidFill>
            </a:endParaRPr>
          </a:p>
        </p:txBody>
      </p:sp>
      <p:sp>
        <p:nvSpPr>
          <p:cNvPr id="13" name="正方形/長方形 12"/>
          <p:cNvSpPr/>
          <p:nvPr/>
        </p:nvSpPr>
        <p:spPr>
          <a:xfrm>
            <a:off x="179512" y="4005064"/>
            <a:ext cx="8856984" cy="2016224"/>
          </a:xfrm>
          <a:prstGeom prst="rect">
            <a:avLst/>
          </a:prstGeom>
          <a:noFill/>
          <a:ln w="57150">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35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09222\AppData\Local\Microsoft\Windows\Temporary Internet Files\Content.IE5\VJT1ZBEC\MP900433108[1].jpg"/>
          <p:cNvPicPr>
            <a:picLocks noChangeAspect="1" noChangeArrowheads="1"/>
          </p:cNvPicPr>
          <p:nvPr/>
        </p:nvPicPr>
        <p:blipFill>
          <a:blip r:embed="rId2" cstate="print"/>
          <a:srcRect/>
          <a:stretch>
            <a:fillRect/>
          </a:stretch>
        </p:blipFill>
        <p:spPr bwMode="auto">
          <a:xfrm>
            <a:off x="2643174" y="3550870"/>
            <a:ext cx="5129226" cy="3307130"/>
          </a:xfrm>
          <a:prstGeom prst="rect">
            <a:avLst/>
          </a:prstGeom>
          <a:noFill/>
        </p:spPr>
      </p:pic>
      <p:sp>
        <p:nvSpPr>
          <p:cNvPr id="3" name="コンテンツ プレースホルダ 2"/>
          <p:cNvSpPr>
            <a:spLocks noGrp="1"/>
          </p:cNvSpPr>
          <p:nvPr>
            <p:ph idx="1"/>
          </p:nvPr>
        </p:nvSpPr>
        <p:spPr>
          <a:xfrm>
            <a:off x="214282" y="1000108"/>
            <a:ext cx="8472518" cy="5626121"/>
          </a:xfrm>
        </p:spPr>
        <p:txBody>
          <a:bodyPr>
            <a:noAutofit/>
          </a:bodyPr>
          <a:lstStyle/>
          <a:p>
            <a:r>
              <a:rPr kumimoji="1" lang="ja-JP" altLang="en-US" sz="2800" dirty="0" smtClean="0"/>
              <a:t>幼稚園・保育園は、文部科学省・厚生労働省なので</a:t>
            </a:r>
            <a:r>
              <a:rPr kumimoji="1" lang="ja-JP" altLang="en-US" sz="2800" dirty="0" smtClean="0">
                <a:solidFill>
                  <a:srgbClr val="FF0000"/>
                </a:solidFill>
              </a:rPr>
              <a:t>監督官庁が異なる</a:t>
            </a:r>
            <a:endParaRPr kumimoji="1" lang="en-US" altLang="ja-JP" sz="2800" dirty="0" smtClean="0">
              <a:solidFill>
                <a:srgbClr val="FF0000"/>
              </a:solidFill>
            </a:endParaRPr>
          </a:p>
          <a:p>
            <a:pPr>
              <a:buNone/>
            </a:pPr>
            <a:endParaRPr kumimoji="1" lang="en-US" altLang="ja-JP" sz="2800" dirty="0" smtClean="0"/>
          </a:p>
          <a:p>
            <a:r>
              <a:rPr lang="ja-JP" altLang="en-US" sz="2800" dirty="0" smtClean="0">
                <a:solidFill>
                  <a:srgbClr val="FF0000"/>
                </a:solidFill>
              </a:rPr>
              <a:t>権益争い</a:t>
            </a:r>
            <a:r>
              <a:rPr lang="ja-JP" altLang="en-US" sz="2800" dirty="0" smtClean="0"/>
              <a:t>が起こるため一元化</a:t>
            </a:r>
            <a:r>
              <a:rPr lang="en-US" altLang="ja-JP" sz="2800" dirty="0" smtClean="0"/>
              <a:t>(</a:t>
            </a:r>
            <a:r>
              <a:rPr lang="ja-JP" altLang="en-US" sz="2800" dirty="0" smtClean="0"/>
              <a:t>子ども園</a:t>
            </a:r>
            <a:r>
              <a:rPr lang="en-US" altLang="ja-JP" sz="2800" dirty="0" smtClean="0"/>
              <a:t>)</a:t>
            </a:r>
            <a:r>
              <a:rPr lang="ja-JP" altLang="en-US" sz="2800" dirty="0" smtClean="0"/>
              <a:t>までの道のりは遠い</a:t>
            </a:r>
            <a:endParaRPr lang="en-US" altLang="ja-JP" sz="2800" dirty="0" smtClean="0"/>
          </a:p>
          <a:p>
            <a:endParaRPr kumimoji="1" lang="en-US" altLang="ja-JP" sz="2800" dirty="0" smtClean="0"/>
          </a:p>
          <a:p>
            <a:r>
              <a:rPr lang="ja-JP" altLang="en-US" sz="2800" dirty="0" smtClean="0"/>
              <a:t>幼稚園・保育園の</a:t>
            </a:r>
            <a:r>
              <a:rPr lang="ja-JP" altLang="en-US" sz="2800" dirty="0" smtClean="0">
                <a:solidFill>
                  <a:srgbClr val="FF0000"/>
                </a:solidFill>
              </a:rPr>
              <a:t>質の違い</a:t>
            </a:r>
            <a:r>
              <a:rPr lang="ja-JP" altLang="en-US" sz="2800" dirty="0" smtClean="0"/>
              <a:t>で、合併進まず</a:t>
            </a:r>
            <a:endParaRPr lang="en-US" altLang="ja-JP" sz="2800" dirty="0" smtClean="0"/>
          </a:p>
          <a:p>
            <a:pPr>
              <a:buNone/>
            </a:pPr>
            <a:r>
              <a:rPr kumimoji="1" lang="ja-JP" altLang="en-US" sz="2800" dirty="0" smtClean="0"/>
              <a:t>　</a:t>
            </a:r>
            <a:r>
              <a:rPr lang="ja-JP" altLang="en-US" sz="2800" dirty="0" smtClean="0"/>
              <a:t>何故なら、</a:t>
            </a:r>
            <a:r>
              <a:rPr kumimoji="1" lang="ja-JP" altLang="en-US" sz="2800" dirty="0" smtClean="0"/>
              <a:t>幼稚園教育のほうが質が良い風潮があるからである</a:t>
            </a:r>
            <a:endParaRPr kumimoji="1" lang="en-US" altLang="ja-JP" sz="2800" dirty="0" smtClean="0"/>
          </a:p>
          <a:p>
            <a:pPr>
              <a:buNone/>
            </a:pPr>
            <a:endParaRPr lang="en-US" altLang="ja-JP" sz="2800" dirty="0" smtClean="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36</a:t>
            </a:fld>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e109222\AppData\Local\Microsoft\Windows\Temporary Internet Files\Content.IE5\KRL8B13X\MP900439336[1].jpg"/>
          <p:cNvPicPr>
            <a:picLocks noChangeAspect="1" noChangeArrowheads="1"/>
          </p:cNvPicPr>
          <p:nvPr/>
        </p:nvPicPr>
        <p:blipFill>
          <a:blip r:embed="rId2" cstate="print"/>
          <a:srcRect t="15626" r="2941"/>
          <a:stretch>
            <a:fillRect/>
          </a:stretch>
        </p:blipFill>
        <p:spPr bwMode="auto">
          <a:xfrm>
            <a:off x="6786546" y="0"/>
            <a:ext cx="2357454" cy="3085738"/>
          </a:xfrm>
          <a:prstGeom prst="rect">
            <a:avLst/>
          </a:prstGeom>
          <a:noFill/>
        </p:spPr>
      </p:pic>
      <p:sp>
        <p:nvSpPr>
          <p:cNvPr id="4" name="タイトル 3"/>
          <p:cNvSpPr>
            <a:spLocks noGrp="1"/>
          </p:cNvSpPr>
          <p:nvPr>
            <p:ph type="title"/>
          </p:nvPr>
        </p:nvSpPr>
        <p:spPr>
          <a:xfrm>
            <a:off x="428596" y="857232"/>
            <a:ext cx="8229600" cy="1143000"/>
          </a:xfrm>
        </p:spPr>
        <p:txBody>
          <a:bodyPr/>
          <a:lstStyle/>
          <a:p>
            <a:r>
              <a:rPr lang="ja-JP" altLang="en-US" dirty="0" smtClean="0"/>
              <a:t>認定こども園</a:t>
            </a:r>
            <a:endParaRPr kumimoji="1" lang="ja-JP" altLang="en-US" dirty="0"/>
          </a:p>
        </p:txBody>
      </p:sp>
      <p:sp>
        <p:nvSpPr>
          <p:cNvPr id="5" name="コンテンツ プレースホルダ 4"/>
          <p:cNvSpPr>
            <a:spLocks noGrp="1"/>
          </p:cNvSpPr>
          <p:nvPr>
            <p:ph idx="1"/>
          </p:nvPr>
        </p:nvSpPr>
        <p:spPr>
          <a:xfrm>
            <a:off x="214282" y="2017697"/>
            <a:ext cx="8572560" cy="4840303"/>
          </a:xfrm>
        </p:spPr>
        <p:txBody>
          <a:bodyPr/>
          <a:lstStyle/>
          <a:p>
            <a:pPr marL="514350" indent="-514350">
              <a:buFont typeface="+mj-ea"/>
              <a:buAutoNum type="circleNumDbPlain"/>
            </a:pPr>
            <a:endParaRPr lang="en-US" altLang="ja-JP" dirty="0" smtClean="0"/>
          </a:p>
          <a:p>
            <a:pPr marL="514350" indent="-514350">
              <a:buFont typeface="+mj-ea"/>
              <a:buAutoNum type="circleNumDbPlain"/>
            </a:pPr>
            <a:r>
              <a:rPr lang="ja-JP" altLang="en-US" dirty="0" smtClean="0"/>
              <a:t>就学前の子供に幼児教育・保育提供する機能</a:t>
            </a:r>
            <a:endParaRPr lang="en-US" altLang="ja-JP" dirty="0" smtClean="0"/>
          </a:p>
          <a:p>
            <a:pPr marL="514350" indent="-514350">
              <a:buFont typeface="+mj-ea"/>
              <a:buAutoNum type="circleNumDbPlain"/>
            </a:pPr>
            <a:r>
              <a:rPr lang="ja-JP" altLang="en-US" dirty="0" smtClean="0"/>
              <a:t>地域における子育て支援を行う機能</a:t>
            </a:r>
            <a:endParaRPr lang="en-US" altLang="ja-JP" dirty="0" smtClean="0"/>
          </a:p>
          <a:p>
            <a:pPr marL="514350" indent="-514350">
              <a:buNone/>
            </a:pPr>
            <a:r>
              <a:rPr lang="ja-JP" altLang="en-US" dirty="0"/>
              <a:t>　</a:t>
            </a:r>
            <a:r>
              <a:rPr lang="ja-JP" altLang="en-US" dirty="0" smtClean="0"/>
              <a:t>　　　　</a:t>
            </a:r>
            <a:endParaRPr lang="en-US" altLang="ja-JP" dirty="0" smtClean="0"/>
          </a:p>
          <a:p>
            <a:pPr marL="514350" indent="-514350">
              <a:buNone/>
            </a:pPr>
            <a:r>
              <a:rPr lang="ja-JP" altLang="en-US" dirty="0" smtClean="0"/>
              <a:t>　　幼稚園、保育所等のうち、以下の機能を備え、</a:t>
            </a:r>
            <a:r>
              <a:rPr lang="ja-JP" altLang="en-US" dirty="0" smtClean="0">
                <a:solidFill>
                  <a:srgbClr val="FF0000"/>
                </a:solidFill>
              </a:rPr>
              <a:t>認定基準</a:t>
            </a:r>
            <a:r>
              <a:rPr lang="ja-JP" altLang="en-US" dirty="0" smtClean="0"/>
              <a:t>を満たす施設は、都道府県知事から「認定こども園」の認定を受けることができます。</a:t>
            </a:r>
            <a:endParaRPr kumimoji="1" lang="ja-JP" altLang="en-US" dirty="0"/>
          </a:p>
        </p:txBody>
      </p:sp>
      <p:sp>
        <p:nvSpPr>
          <p:cNvPr id="6" name="下矢印 5"/>
          <p:cNvSpPr/>
          <p:nvPr/>
        </p:nvSpPr>
        <p:spPr>
          <a:xfrm>
            <a:off x="3643306" y="3857628"/>
            <a:ext cx="121444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 6"/>
          <p:cNvSpPr>
            <a:spLocks noGrp="1"/>
          </p:cNvSpPr>
          <p:nvPr>
            <p:ph type="sldNum" sz="quarter" idx="12"/>
          </p:nvPr>
        </p:nvSpPr>
        <p:spPr/>
        <p:txBody>
          <a:bodyPr/>
          <a:lstStyle/>
          <a:p>
            <a:fld id="{415A5B8B-904F-4F3D-9EEB-EAFFAA52DBEB}" type="slidenum">
              <a:rPr kumimoji="1" lang="ja-JP" altLang="en-US" smtClean="0"/>
              <a:pPr/>
              <a:t>37</a:t>
            </a:fld>
            <a:endParaRPr kumimoji="1"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e109222\AppData\Local\Microsoft\Windows\Temporary Internet Files\Content.IE5\KRL8B13X\MP900422312[1].jpg"/>
          <p:cNvPicPr>
            <a:picLocks noChangeAspect="1" noChangeArrowheads="1"/>
          </p:cNvPicPr>
          <p:nvPr/>
        </p:nvPicPr>
        <p:blipFill>
          <a:blip r:embed="rId3" cstate="print"/>
          <a:srcRect l="22291" t="39024" r="15010" b="1524"/>
          <a:stretch>
            <a:fillRect/>
          </a:stretch>
        </p:blipFill>
        <p:spPr bwMode="auto">
          <a:xfrm>
            <a:off x="6929454" y="142852"/>
            <a:ext cx="2071702" cy="2786082"/>
          </a:xfrm>
          <a:prstGeom prst="rect">
            <a:avLst/>
          </a:prstGeom>
          <a:noFill/>
        </p:spPr>
      </p:pic>
      <p:sp>
        <p:nvSpPr>
          <p:cNvPr id="4" name="タイトル 3"/>
          <p:cNvSpPr>
            <a:spLocks noGrp="1"/>
          </p:cNvSpPr>
          <p:nvPr>
            <p:ph type="title"/>
          </p:nvPr>
        </p:nvSpPr>
        <p:spPr>
          <a:xfrm>
            <a:off x="457200" y="274638"/>
            <a:ext cx="8229600" cy="796908"/>
          </a:xfrm>
        </p:spPr>
        <p:txBody>
          <a:bodyPr/>
          <a:lstStyle/>
          <a:p>
            <a:r>
              <a:rPr kumimoji="1" lang="ja-JP" altLang="en-US" dirty="0" smtClean="0"/>
              <a:t>認定基準</a:t>
            </a:r>
            <a:endParaRPr kumimoji="1" lang="ja-JP" altLang="en-US" dirty="0"/>
          </a:p>
        </p:txBody>
      </p:sp>
      <p:sp>
        <p:nvSpPr>
          <p:cNvPr id="5" name="コンテンツ プレースホルダ 4"/>
          <p:cNvSpPr>
            <a:spLocks noGrp="1"/>
          </p:cNvSpPr>
          <p:nvPr>
            <p:ph idx="1"/>
          </p:nvPr>
        </p:nvSpPr>
        <p:spPr>
          <a:xfrm>
            <a:off x="214282" y="1142984"/>
            <a:ext cx="8472518" cy="5286412"/>
          </a:xfrm>
        </p:spPr>
        <p:txBody>
          <a:bodyPr>
            <a:normAutofit fontScale="85000" lnSpcReduction="10000"/>
          </a:bodyPr>
          <a:lstStyle/>
          <a:p>
            <a:r>
              <a:rPr kumimoji="1" lang="ja-JP" altLang="en-US" dirty="0" smtClean="0">
                <a:solidFill>
                  <a:schemeClr val="tx2"/>
                </a:solidFill>
              </a:rPr>
              <a:t>認定配置</a:t>
            </a:r>
            <a:endParaRPr kumimoji="1" lang="en-US" altLang="ja-JP" dirty="0" smtClean="0">
              <a:solidFill>
                <a:schemeClr val="tx2"/>
              </a:solidFill>
            </a:endParaRPr>
          </a:p>
          <a:p>
            <a:pPr>
              <a:buNone/>
            </a:pPr>
            <a:r>
              <a:rPr lang="ja-JP" altLang="en-US" dirty="0" smtClean="0"/>
              <a:t>　</a:t>
            </a:r>
            <a:r>
              <a:rPr lang="ja-JP" altLang="en-US" sz="2800" dirty="0" smtClean="0"/>
              <a:t> ０～２歳児は保育所と同様の体制 </a:t>
            </a:r>
            <a:endParaRPr lang="en-US" altLang="ja-JP" sz="2800" dirty="0" smtClean="0"/>
          </a:p>
          <a:p>
            <a:pPr>
              <a:buNone/>
            </a:pPr>
            <a:r>
              <a:rPr lang="en-US" altLang="ja-JP" sz="2800" dirty="0" smtClean="0"/>
              <a:t>    </a:t>
            </a:r>
            <a:r>
              <a:rPr lang="ja-JP" altLang="en-US" sz="2800" dirty="0" smtClean="0"/>
              <a:t>３～５歳児は学級担任を配置し、長時間利用児には</a:t>
            </a:r>
            <a:endParaRPr lang="en-US" altLang="ja-JP" sz="2800" dirty="0" smtClean="0"/>
          </a:p>
          <a:p>
            <a:pPr>
              <a:buNone/>
            </a:pPr>
            <a:r>
              <a:rPr lang="ja-JP" altLang="en-US" sz="2800" dirty="0" smtClean="0"/>
              <a:t>　 個別対応が可能な体制 </a:t>
            </a:r>
            <a:endParaRPr kumimoji="1" lang="en-US" altLang="ja-JP" sz="2800" dirty="0" smtClean="0"/>
          </a:p>
          <a:p>
            <a:r>
              <a:rPr lang="ja-JP" altLang="en-US" dirty="0">
                <a:solidFill>
                  <a:schemeClr val="tx2"/>
                </a:solidFill>
              </a:rPr>
              <a:t>職員</a:t>
            </a:r>
            <a:r>
              <a:rPr lang="ja-JP" altLang="en-US" dirty="0" smtClean="0">
                <a:solidFill>
                  <a:schemeClr val="tx2"/>
                </a:solidFill>
              </a:rPr>
              <a:t>資格</a:t>
            </a:r>
            <a:endParaRPr lang="en-US" altLang="ja-JP" dirty="0" smtClean="0">
              <a:solidFill>
                <a:schemeClr val="tx2"/>
              </a:solidFill>
            </a:endParaRPr>
          </a:p>
          <a:p>
            <a:pPr>
              <a:buNone/>
            </a:pPr>
            <a:r>
              <a:rPr lang="ja-JP" altLang="en-US" sz="2800" dirty="0" smtClean="0"/>
              <a:t>　　０～２歳児は保育士資格保有者　　　　　　　　　　　　　　　　　　　</a:t>
            </a:r>
            <a:endParaRPr lang="en-US" altLang="ja-JP" sz="2800" dirty="0" smtClean="0"/>
          </a:p>
          <a:p>
            <a:pPr>
              <a:buNone/>
            </a:pPr>
            <a:r>
              <a:rPr lang="ja-JP" altLang="en-US" sz="2800" dirty="0"/>
              <a:t>　</a:t>
            </a:r>
            <a:r>
              <a:rPr lang="ja-JP" altLang="en-US" sz="2800" dirty="0" smtClean="0"/>
              <a:t>　３～５歳児は幼稚園教諭免許と保育士資格の併有が望ましい</a:t>
            </a:r>
            <a:endParaRPr lang="en-US" altLang="ja-JP" sz="4100" dirty="0" smtClean="0"/>
          </a:p>
          <a:p>
            <a:r>
              <a:rPr kumimoji="1" lang="ja-JP" altLang="en-US" dirty="0" smtClean="0">
                <a:solidFill>
                  <a:schemeClr val="tx2"/>
                </a:solidFill>
              </a:rPr>
              <a:t>教育・保育の内容</a:t>
            </a:r>
            <a:endParaRPr kumimoji="1" lang="en-US" altLang="ja-JP" dirty="0" smtClean="0">
              <a:solidFill>
                <a:schemeClr val="tx2"/>
              </a:solidFill>
            </a:endParaRPr>
          </a:p>
          <a:p>
            <a:pPr>
              <a:buNone/>
            </a:pPr>
            <a:r>
              <a:rPr lang="ja-JP" altLang="en-US" sz="2400" dirty="0" smtClean="0"/>
              <a:t>　　</a:t>
            </a:r>
            <a:r>
              <a:rPr lang="ja-JP" altLang="en-US" sz="2800" dirty="0" smtClean="0"/>
              <a:t>幼稚園教育要領と保育所保育指針の目標が</a:t>
            </a:r>
            <a:endParaRPr lang="en-US" altLang="ja-JP" sz="2800" dirty="0"/>
          </a:p>
          <a:p>
            <a:pPr>
              <a:buNone/>
            </a:pPr>
            <a:r>
              <a:rPr lang="ja-JP" altLang="en-US" sz="2800" dirty="0" smtClean="0"/>
              <a:t>　　達成される教育・保育を提供 </a:t>
            </a:r>
            <a:endParaRPr kumimoji="1" lang="en-US" altLang="ja-JP" sz="2800" dirty="0" smtClean="0"/>
          </a:p>
          <a:p>
            <a:r>
              <a:rPr lang="ja-JP" altLang="en-US" dirty="0">
                <a:solidFill>
                  <a:schemeClr val="tx2"/>
                </a:solidFill>
              </a:rPr>
              <a:t>子育て</a:t>
            </a:r>
            <a:r>
              <a:rPr lang="ja-JP" altLang="en-US" dirty="0" smtClean="0">
                <a:solidFill>
                  <a:schemeClr val="tx2"/>
                </a:solidFill>
              </a:rPr>
              <a:t>支援</a:t>
            </a:r>
            <a:endParaRPr lang="en-US" altLang="ja-JP" dirty="0" smtClean="0">
              <a:solidFill>
                <a:schemeClr val="tx2"/>
              </a:solidFill>
            </a:endParaRPr>
          </a:p>
          <a:p>
            <a:pPr>
              <a:buNone/>
            </a:pPr>
            <a:r>
              <a:rPr lang="ja-JP" altLang="en-US" sz="2400" dirty="0" smtClean="0"/>
              <a:t>　　</a:t>
            </a:r>
            <a:r>
              <a:rPr lang="ja-JP" altLang="en-US" sz="2800" dirty="0" smtClean="0"/>
              <a:t>保護者が利用したいと思ったときに利用可能な体制を確保</a:t>
            </a:r>
            <a:endParaRPr kumimoji="1" lang="ja-JP" altLang="en-US" sz="2800" dirty="0"/>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38</a:t>
            </a:fld>
            <a:endParaRPr kumimoji="1" lang="ja-JP"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14356"/>
          </a:xfrm>
        </p:spPr>
        <p:txBody>
          <a:bodyPr>
            <a:normAutofit fontScale="90000"/>
          </a:bodyPr>
          <a:lstStyle/>
          <a:p>
            <a:r>
              <a:rPr kumimoji="1" lang="ja-JP" altLang="en-US" dirty="0" smtClean="0"/>
              <a:t>メリット</a:t>
            </a:r>
            <a:endParaRPr kumimoji="1" lang="ja-JP" altLang="en-US" dirty="0"/>
          </a:p>
        </p:txBody>
      </p:sp>
      <p:sp>
        <p:nvSpPr>
          <p:cNvPr id="3" name="コンテンツ プレースホルダ 2"/>
          <p:cNvSpPr>
            <a:spLocks noGrp="1"/>
          </p:cNvSpPr>
          <p:nvPr>
            <p:ph idx="1"/>
          </p:nvPr>
        </p:nvSpPr>
        <p:spPr>
          <a:xfrm>
            <a:off x="285720" y="714356"/>
            <a:ext cx="8572560" cy="5929354"/>
          </a:xfrm>
        </p:spPr>
        <p:txBody>
          <a:bodyPr>
            <a:normAutofit lnSpcReduction="10000"/>
          </a:bodyPr>
          <a:lstStyle/>
          <a:p>
            <a:r>
              <a:rPr lang="ja-JP" altLang="en-US" sz="2400" u="sng" dirty="0" smtClean="0"/>
              <a:t>すべての保護者が施設を利用しやすい</a:t>
            </a:r>
            <a:endParaRPr lang="en-US" altLang="ja-JP" sz="2400" u="sng" dirty="0" smtClean="0"/>
          </a:p>
          <a:p>
            <a:pPr>
              <a:buNone/>
            </a:pPr>
            <a:r>
              <a:rPr lang="ja-JP" altLang="en-US" sz="2400" dirty="0" smtClean="0"/>
              <a:t>　　　親の就業条件にかかわらず入園できる（</a:t>
            </a:r>
            <a:r>
              <a:rPr lang="ja-JP" altLang="en-US" sz="2400" dirty="0" smtClean="0">
                <a:solidFill>
                  <a:srgbClr val="FF0000"/>
                </a:solidFill>
              </a:rPr>
              <a:t>幅広い選択</a:t>
            </a:r>
            <a:r>
              <a:rPr lang="ja-JP" altLang="en-US" sz="2400" dirty="0" smtClean="0"/>
              <a:t>）</a:t>
            </a:r>
            <a:endParaRPr lang="en-US" altLang="ja-JP" sz="2400" dirty="0" smtClean="0"/>
          </a:p>
          <a:p>
            <a:pPr>
              <a:buNone/>
            </a:pPr>
            <a:endParaRPr lang="en-US" altLang="ja-JP" sz="2400" dirty="0" smtClean="0"/>
          </a:p>
          <a:p>
            <a:pPr marL="514350" indent="-514350"/>
            <a:r>
              <a:rPr lang="ja-JP" altLang="en-US" sz="2400" u="sng" dirty="0" smtClean="0"/>
              <a:t>保育の質の向上</a:t>
            </a:r>
            <a:endParaRPr lang="en-US" altLang="ja-JP" sz="2400" u="sng" dirty="0" smtClean="0"/>
          </a:p>
          <a:p>
            <a:pPr marL="514350" indent="-514350">
              <a:buNone/>
            </a:pPr>
            <a:r>
              <a:rPr lang="ja-JP" altLang="en-US" sz="2400" dirty="0" smtClean="0"/>
              <a:t>　　　年齢の違う子供（０～５歳まで）が一緒に育っていく</a:t>
            </a:r>
            <a:endParaRPr lang="en-US" altLang="ja-JP" sz="2400" dirty="0" smtClean="0"/>
          </a:p>
          <a:p>
            <a:pPr marL="514350" indent="-514350">
              <a:buNone/>
            </a:pPr>
            <a:r>
              <a:rPr lang="ja-JP" altLang="en-US" sz="2400" dirty="0" smtClean="0"/>
              <a:t>　　　</a:t>
            </a:r>
            <a:r>
              <a:rPr lang="ja-JP" altLang="en-US" sz="2400" dirty="0" smtClean="0">
                <a:solidFill>
                  <a:srgbClr val="FF0000"/>
                </a:solidFill>
              </a:rPr>
              <a:t>ふれあい</a:t>
            </a:r>
            <a:r>
              <a:rPr lang="ja-JP" altLang="en-US" sz="2400" dirty="0">
                <a:solidFill>
                  <a:srgbClr val="FF0000"/>
                </a:solidFill>
              </a:rPr>
              <a:t>の場</a:t>
            </a:r>
            <a:r>
              <a:rPr lang="ja-JP" altLang="en-US" sz="2400" dirty="0"/>
              <a:t>を</a:t>
            </a:r>
            <a:r>
              <a:rPr lang="ja-JP" altLang="en-US" sz="2400" dirty="0" smtClean="0"/>
              <a:t>提供</a:t>
            </a:r>
            <a:endParaRPr lang="en-US" altLang="ja-JP" sz="2400" dirty="0" smtClean="0"/>
          </a:p>
          <a:p>
            <a:pPr marL="514350" indent="-514350">
              <a:buNone/>
            </a:pPr>
            <a:endParaRPr lang="ja-JP" altLang="en-US" sz="2400" dirty="0"/>
          </a:p>
          <a:p>
            <a:pPr marL="514350" indent="-514350"/>
            <a:r>
              <a:rPr kumimoji="1" lang="ja-JP" altLang="en-US" sz="2400" u="sng" dirty="0" smtClean="0"/>
              <a:t>地域の子育て家庭を支援</a:t>
            </a:r>
            <a:endParaRPr kumimoji="1" lang="en-US" altLang="ja-JP" sz="2400" u="sng" dirty="0" smtClean="0"/>
          </a:p>
          <a:p>
            <a:pPr marL="514350" indent="-514350">
              <a:buNone/>
            </a:pPr>
            <a:r>
              <a:rPr lang="ja-JP" altLang="en-US" sz="2400" dirty="0" smtClean="0"/>
              <a:t>　　　　子ども</a:t>
            </a:r>
            <a:r>
              <a:rPr lang="ja-JP" altLang="en-US" sz="2400" dirty="0"/>
              <a:t>が認定こども園に通っていなくても、</a:t>
            </a:r>
            <a:r>
              <a:rPr lang="ja-JP" altLang="en-US" sz="2400" dirty="0">
                <a:solidFill>
                  <a:srgbClr val="FF0000"/>
                </a:solidFill>
              </a:rPr>
              <a:t>「子育て相談」</a:t>
            </a:r>
            <a:r>
              <a:rPr lang="ja-JP" altLang="en-US" sz="2400" dirty="0" smtClean="0"/>
              <a:t>や</a:t>
            </a:r>
            <a:endParaRPr lang="en-US" altLang="ja-JP" sz="2400" dirty="0" smtClean="0"/>
          </a:p>
          <a:p>
            <a:pPr marL="514350" indent="-514350">
              <a:buNone/>
            </a:pPr>
            <a:r>
              <a:rPr lang="ja-JP" altLang="en-US" sz="2400" dirty="0" smtClean="0"/>
              <a:t>　　　　</a:t>
            </a:r>
            <a:r>
              <a:rPr lang="ja-JP" altLang="en-US" sz="2400" dirty="0" smtClean="0">
                <a:solidFill>
                  <a:srgbClr val="FF0000"/>
                </a:solidFill>
              </a:rPr>
              <a:t>「親子</a:t>
            </a:r>
            <a:r>
              <a:rPr lang="ja-JP" altLang="en-US" sz="2400" dirty="0">
                <a:solidFill>
                  <a:srgbClr val="FF0000"/>
                </a:solidFill>
              </a:rPr>
              <a:t>の集いの場」</a:t>
            </a:r>
            <a:r>
              <a:rPr lang="ja-JP" altLang="en-US" sz="2400" dirty="0"/>
              <a:t>を保護者に</a:t>
            </a:r>
            <a:r>
              <a:rPr lang="ja-JP" altLang="en-US" sz="2400" dirty="0" smtClean="0"/>
              <a:t>提供</a:t>
            </a:r>
            <a:endParaRPr lang="en-US" altLang="ja-JP" sz="2400" dirty="0" smtClean="0"/>
          </a:p>
          <a:p>
            <a:pPr marL="514350" indent="-514350">
              <a:buNone/>
            </a:pPr>
            <a:endParaRPr lang="en-US" altLang="ja-JP" sz="2400" dirty="0" smtClean="0"/>
          </a:p>
          <a:p>
            <a:r>
              <a:rPr lang="ja-JP" altLang="en-US" sz="2400" u="sng" dirty="0" smtClean="0"/>
              <a:t>定員割れの解決策として</a:t>
            </a:r>
            <a:endParaRPr lang="en-US" altLang="ja-JP" sz="2400" u="sng" dirty="0" smtClean="0"/>
          </a:p>
          <a:p>
            <a:pPr>
              <a:buNone/>
            </a:pPr>
            <a:r>
              <a:rPr lang="ja-JP" altLang="en-US" sz="2400" dirty="0" smtClean="0"/>
              <a:t>　　　一元化することで、預かり時間の長い保育園にかたより</a:t>
            </a:r>
            <a:endParaRPr lang="en-US" altLang="ja-JP" sz="2400" dirty="0" smtClean="0"/>
          </a:p>
          <a:p>
            <a:pPr>
              <a:buNone/>
            </a:pPr>
            <a:r>
              <a:rPr lang="ja-JP" altLang="en-US" sz="2400" dirty="0" smtClean="0"/>
              <a:t>　　　幼稚園が</a:t>
            </a:r>
            <a:r>
              <a:rPr lang="ja-JP" altLang="en-US" sz="2400" dirty="0" smtClean="0">
                <a:solidFill>
                  <a:srgbClr val="FF0000"/>
                </a:solidFill>
              </a:rPr>
              <a:t>定員割れするという問題</a:t>
            </a:r>
            <a:r>
              <a:rPr lang="ja-JP" altLang="en-US" sz="2400" dirty="0" smtClean="0"/>
              <a:t>を防げる</a:t>
            </a:r>
            <a:endParaRPr lang="en-US" altLang="ja-JP" sz="2400" dirty="0" smtClean="0"/>
          </a:p>
          <a:p>
            <a:pPr marL="514350" indent="-514350">
              <a:buNone/>
            </a:pPr>
            <a:endParaRPr kumimoji="1" lang="en-US" altLang="ja-JP"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a:xfrm>
            <a:off x="428596" y="0"/>
            <a:ext cx="8229600" cy="1143000"/>
          </a:xfrm>
        </p:spPr>
        <p:txBody>
          <a:bodyPr/>
          <a:lstStyle/>
          <a:p>
            <a:r>
              <a:rPr kumimoji="1" lang="en-US" altLang="ja-JP" b="1" dirty="0" smtClean="0"/>
              <a:t>『</a:t>
            </a:r>
            <a:r>
              <a:rPr kumimoji="1" lang="ja-JP" altLang="en-US" b="1" dirty="0" smtClean="0"/>
              <a:t>待機児童の定義</a:t>
            </a:r>
            <a:r>
              <a:rPr kumimoji="1" lang="en-US" altLang="ja-JP" b="1" dirty="0" smtClean="0"/>
              <a:t>』</a:t>
            </a:r>
            <a:endParaRPr kumimoji="1" lang="ja-JP" altLang="en-US" b="1" dirty="0"/>
          </a:p>
        </p:txBody>
      </p:sp>
      <p:pic>
        <p:nvPicPr>
          <p:cNvPr id="4" name="コンテンツ プレースホルダ 3" descr="お母さん.gif"/>
          <p:cNvPicPr>
            <a:picLocks noGrp="1" noChangeAspect="1"/>
          </p:cNvPicPr>
          <p:nvPr>
            <p:ph idx="1"/>
          </p:nvPr>
        </p:nvPicPr>
        <p:blipFill>
          <a:blip r:embed="rId3" cstate="print"/>
          <a:stretch>
            <a:fillRect/>
          </a:stretch>
        </p:blipFill>
        <p:spPr>
          <a:xfrm>
            <a:off x="0" y="2285992"/>
            <a:ext cx="2382823" cy="2382823"/>
          </a:xfrm>
        </p:spPr>
      </p:pic>
      <p:sp>
        <p:nvSpPr>
          <p:cNvPr id="6" name="右矢印 5"/>
          <p:cNvSpPr/>
          <p:nvPr/>
        </p:nvSpPr>
        <p:spPr>
          <a:xfrm rot="19381418">
            <a:off x="2025308" y="2938946"/>
            <a:ext cx="1673500" cy="642942"/>
          </a:xfrm>
          <a:prstGeom prst="rightArrow">
            <a:avLst>
              <a:gd name="adj1" fmla="val 63230"/>
              <a:gd name="adj2" fmla="val 500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t>提出</a:t>
            </a:r>
            <a:endParaRPr kumimoji="1" lang="ja-JP" altLang="en-US" dirty="0"/>
          </a:p>
        </p:txBody>
      </p:sp>
      <p:pic>
        <p:nvPicPr>
          <p:cNvPr id="9" name="図 8" descr="申込書.gif"/>
          <p:cNvPicPr>
            <a:picLocks noChangeAspect="1"/>
          </p:cNvPicPr>
          <p:nvPr/>
        </p:nvPicPr>
        <p:blipFill>
          <a:blip r:embed="rId4" cstate="print"/>
          <a:stretch>
            <a:fillRect/>
          </a:stretch>
        </p:blipFill>
        <p:spPr>
          <a:xfrm>
            <a:off x="2000232" y="2000240"/>
            <a:ext cx="714375" cy="952500"/>
          </a:xfrm>
          <a:prstGeom prst="rect">
            <a:avLst/>
          </a:prstGeom>
        </p:spPr>
      </p:pic>
      <p:grpSp>
        <p:nvGrpSpPr>
          <p:cNvPr id="2" name="グループ化 11"/>
          <p:cNvGrpSpPr/>
          <p:nvPr/>
        </p:nvGrpSpPr>
        <p:grpSpPr>
          <a:xfrm>
            <a:off x="3643306" y="1643050"/>
            <a:ext cx="2084813" cy="2043117"/>
            <a:chOff x="5286380" y="2071678"/>
            <a:chExt cx="2084813" cy="2043117"/>
          </a:xfrm>
        </p:grpSpPr>
        <p:pic>
          <p:nvPicPr>
            <p:cNvPr id="10" name="図 9" descr="市役所.gif"/>
            <p:cNvPicPr>
              <a:picLocks noChangeAspect="1"/>
            </p:cNvPicPr>
            <p:nvPr/>
          </p:nvPicPr>
          <p:blipFill>
            <a:blip r:embed="rId5" cstate="print"/>
            <a:stretch>
              <a:fillRect/>
            </a:stretch>
          </p:blipFill>
          <p:spPr>
            <a:xfrm>
              <a:off x="5286380" y="2071678"/>
              <a:ext cx="2084813" cy="2043117"/>
            </a:xfrm>
            <a:prstGeom prst="rect">
              <a:avLst/>
            </a:prstGeom>
          </p:spPr>
        </p:pic>
        <p:sp>
          <p:nvSpPr>
            <p:cNvPr id="11" name="テキスト ボックス 10"/>
            <p:cNvSpPr txBox="1"/>
            <p:nvPr/>
          </p:nvSpPr>
          <p:spPr>
            <a:xfrm>
              <a:off x="5357818" y="3357562"/>
              <a:ext cx="1214446" cy="369332"/>
            </a:xfrm>
            <a:prstGeom prst="rect">
              <a:avLst/>
            </a:prstGeom>
            <a:noFill/>
          </p:spPr>
          <p:txBody>
            <a:bodyPr wrap="square" rtlCol="0">
              <a:spAutoFit/>
            </a:bodyPr>
            <a:lstStyle/>
            <a:p>
              <a:pPr algn="ctr"/>
              <a:r>
                <a:rPr kumimoji="1" lang="ja-JP" altLang="en-US" b="1" u="sng" dirty="0" smtClean="0"/>
                <a:t>市町村</a:t>
              </a:r>
              <a:endParaRPr kumimoji="1" lang="ja-JP" altLang="en-US" b="1" u="sng" dirty="0"/>
            </a:p>
          </p:txBody>
        </p:sp>
      </p:grpSp>
      <p:sp>
        <p:nvSpPr>
          <p:cNvPr id="17" name="四角形吹き出し 16"/>
          <p:cNvSpPr/>
          <p:nvPr/>
        </p:nvSpPr>
        <p:spPr>
          <a:xfrm>
            <a:off x="0" y="1000108"/>
            <a:ext cx="2214578" cy="857256"/>
          </a:xfrm>
          <a:prstGeom prst="wedgeRectCallout">
            <a:avLst>
              <a:gd name="adj1" fmla="val 2125"/>
              <a:gd name="adj2" fmla="val 972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認可保育所に</a:t>
            </a:r>
            <a:endParaRPr kumimoji="1" lang="en-US" altLang="ja-JP" sz="2000" b="1" dirty="0" smtClean="0">
              <a:solidFill>
                <a:schemeClr val="tx1"/>
              </a:solidFill>
            </a:endParaRPr>
          </a:p>
          <a:p>
            <a:pPr algn="ctr"/>
            <a:r>
              <a:rPr kumimoji="1" lang="ja-JP" altLang="en-US" sz="2000" b="1" dirty="0" smtClean="0">
                <a:solidFill>
                  <a:schemeClr val="tx1"/>
                </a:solidFill>
              </a:rPr>
              <a:t>子どもを預けたい</a:t>
            </a:r>
            <a:endParaRPr kumimoji="1" lang="ja-JP" altLang="en-US" sz="2000" b="1" dirty="0">
              <a:solidFill>
                <a:schemeClr val="tx1"/>
              </a:solidFill>
            </a:endParaRPr>
          </a:p>
        </p:txBody>
      </p:sp>
      <p:grpSp>
        <p:nvGrpSpPr>
          <p:cNvPr id="3" name="グループ化 25"/>
          <p:cNvGrpSpPr/>
          <p:nvPr/>
        </p:nvGrpSpPr>
        <p:grpSpPr>
          <a:xfrm>
            <a:off x="5929322" y="1214422"/>
            <a:ext cx="2998097" cy="2337821"/>
            <a:chOff x="5929322" y="1214422"/>
            <a:chExt cx="2998097" cy="2337821"/>
          </a:xfrm>
        </p:grpSpPr>
        <p:sp>
          <p:nvSpPr>
            <p:cNvPr id="19" name="右矢印 18"/>
            <p:cNvSpPr/>
            <p:nvPr/>
          </p:nvSpPr>
          <p:spPr>
            <a:xfrm>
              <a:off x="5929322" y="2571744"/>
              <a:ext cx="1000132" cy="64294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smtClean="0"/>
                <a:t>入園</a:t>
              </a:r>
              <a:endParaRPr kumimoji="1" lang="ja-JP" altLang="en-US" b="1" dirty="0"/>
            </a:p>
          </p:txBody>
        </p:sp>
        <p:pic>
          <p:nvPicPr>
            <p:cNvPr id="21" name="図 20" descr="保育園.png"/>
            <p:cNvPicPr>
              <a:picLocks noChangeAspect="1"/>
            </p:cNvPicPr>
            <p:nvPr/>
          </p:nvPicPr>
          <p:blipFill>
            <a:blip r:embed="rId6" cstate="print"/>
            <a:stretch>
              <a:fillRect/>
            </a:stretch>
          </p:blipFill>
          <p:spPr>
            <a:xfrm>
              <a:off x="6357950" y="1214422"/>
              <a:ext cx="2569469" cy="2337821"/>
            </a:xfrm>
            <a:prstGeom prst="rect">
              <a:avLst/>
            </a:prstGeom>
          </p:spPr>
        </p:pic>
      </p:grpSp>
      <p:sp>
        <p:nvSpPr>
          <p:cNvPr id="18" name="正方形/長方形 17"/>
          <p:cNvSpPr/>
          <p:nvPr/>
        </p:nvSpPr>
        <p:spPr>
          <a:xfrm>
            <a:off x="3500430" y="1285860"/>
            <a:ext cx="2347930" cy="36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n>
                  <a:solidFill>
                    <a:schemeClr val="tx1"/>
                  </a:solidFill>
                </a:ln>
                <a:solidFill>
                  <a:schemeClr val="tx1"/>
                </a:solidFill>
              </a:rPr>
              <a:t>入所要件に該当</a:t>
            </a:r>
            <a:endParaRPr lang="en-US" altLang="ja-JP" dirty="0" smtClean="0">
              <a:ln>
                <a:solidFill>
                  <a:schemeClr val="tx1"/>
                </a:solidFill>
              </a:ln>
              <a:solidFill>
                <a:schemeClr val="tx1"/>
              </a:solidFill>
            </a:endParaRPr>
          </a:p>
        </p:txBody>
      </p:sp>
      <p:sp>
        <p:nvSpPr>
          <p:cNvPr id="20" name="下矢印 19"/>
          <p:cNvSpPr/>
          <p:nvPr/>
        </p:nvSpPr>
        <p:spPr>
          <a:xfrm>
            <a:off x="4357686" y="3714752"/>
            <a:ext cx="571504" cy="92869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b="1" dirty="0"/>
          </a:p>
        </p:txBody>
      </p:sp>
      <p:grpSp>
        <p:nvGrpSpPr>
          <p:cNvPr id="5" name="グループ化 27"/>
          <p:cNvGrpSpPr/>
          <p:nvPr/>
        </p:nvGrpSpPr>
        <p:grpSpPr>
          <a:xfrm>
            <a:off x="1857356" y="4143380"/>
            <a:ext cx="4659330" cy="2714620"/>
            <a:chOff x="1857356" y="4143380"/>
            <a:chExt cx="4659330" cy="2714620"/>
          </a:xfrm>
        </p:grpSpPr>
        <p:pic>
          <p:nvPicPr>
            <p:cNvPr id="22" name="図 21" descr="あかちゃん.jpg"/>
            <p:cNvPicPr>
              <a:picLocks noChangeAspect="1"/>
            </p:cNvPicPr>
            <p:nvPr/>
          </p:nvPicPr>
          <p:blipFill>
            <a:blip r:embed="rId7" cstate="print"/>
            <a:stretch>
              <a:fillRect/>
            </a:stretch>
          </p:blipFill>
          <p:spPr>
            <a:xfrm>
              <a:off x="4357686" y="4699000"/>
              <a:ext cx="2159000" cy="2159000"/>
            </a:xfrm>
            <a:prstGeom prst="rect">
              <a:avLst/>
            </a:prstGeom>
          </p:spPr>
        </p:pic>
        <p:sp>
          <p:nvSpPr>
            <p:cNvPr id="23" name="雲形吹き出し 22"/>
            <p:cNvSpPr/>
            <p:nvPr/>
          </p:nvSpPr>
          <p:spPr>
            <a:xfrm>
              <a:off x="1857356" y="4143380"/>
              <a:ext cx="2500330" cy="1428760"/>
            </a:xfrm>
            <a:prstGeom prst="cloudCallout">
              <a:avLst>
                <a:gd name="adj1" fmla="val 54902"/>
                <a:gd name="adj2" fmla="val 4403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smtClean="0">
                  <a:ln>
                    <a:solidFill>
                      <a:schemeClr val="bg1"/>
                    </a:solidFill>
                  </a:ln>
                </a:rPr>
                <a:t>実際に入所を行えていない児童</a:t>
              </a:r>
              <a:endParaRPr kumimoji="1" lang="ja-JP" altLang="en-US" dirty="0">
                <a:ln>
                  <a:solidFill>
                    <a:schemeClr val="bg1"/>
                  </a:solidFill>
                </a:ln>
              </a:endParaRPr>
            </a:p>
          </p:txBody>
        </p:sp>
      </p:grpSp>
      <p:grpSp>
        <p:nvGrpSpPr>
          <p:cNvPr id="7" name="グループ化 26"/>
          <p:cNvGrpSpPr/>
          <p:nvPr/>
        </p:nvGrpSpPr>
        <p:grpSpPr>
          <a:xfrm>
            <a:off x="1714480" y="3786190"/>
            <a:ext cx="5786478" cy="2928934"/>
            <a:chOff x="1285852" y="4429108"/>
            <a:chExt cx="5429288" cy="2428892"/>
          </a:xfrm>
        </p:grpSpPr>
        <p:sp>
          <p:nvSpPr>
            <p:cNvPr id="24" name="正方形/長方形 23"/>
            <p:cNvSpPr/>
            <p:nvPr/>
          </p:nvSpPr>
          <p:spPr>
            <a:xfrm>
              <a:off x="1357290" y="4429108"/>
              <a:ext cx="5357850" cy="2428892"/>
            </a:xfrm>
            <a:prstGeom prst="rect">
              <a:avLst/>
            </a:prstGeom>
            <a:noFill/>
            <a:ln w="762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テキスト ボックス 24"/>
            <p:cNvSpPr txBox="1"/>
            <p:nvPr/>
          </p:nvSpPr>
          <p:spPr>
            <a:xfrm>
              <a:off x="1285852" y="6027003"/>
              <a:ext cx="2786082" cy="830997"/>
            </a:xfrm>
            <a:prstGeom prst="rect">
              <a:avLst/>
            </a:prstGeom>
            <a:noFill/>
          </p:spPr>
          <p:txBody>
            <a:bodyPr wrap="square" rtlCol="0">
              <a:spAutoFit/>
            </a:bodyPr>
            <a:lstStyle/>
            <a:p>
              <a:r>
                <a:rPr kumimoji="1" lang="ja-JP" alt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待機児童</a:t>
              </a:r>
              <a:endParaRPr kumimoji="1" lang="ja-JP" alt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26" name="テキスト ボックス 25"/>
          <p:cNvSpPr txBox="1"/>
          <p:nvPr/>
        </p:nvSpPr>
        <p:spPr>
          <a:xfrm>
            <a:off x="7000892" y="1000108"/>
            <a:ext cx="1338828" cy="369332"/>
          </a:xfrm>
          <a:prstGeom prst="rect">
            <a:avLst/>
          </a:prstGeom>
          <a:noFill/>
        </p:spPr>
        <p:txBody>
          <a:bodyPr wrap="none" rtlCol="0">
            <a:spAutoFit/>
          </a:bodyPr>
          <a:lstStyle/>
          <a:p>
            <a:r>
              <a:rPr kumimoji="1" lang="ja-JP" altLang="en-US" b="1" dirty="0" smtClean="0"/>
              <a:t>認可保育所</a:t>
            </a:r>
            <a:endParaRPr kumimoji="1" lang="ja-JP" altLang="en-US" b="1" dirty="0"/>
          </a:p>
        </p:txBody>
      </p:sp>
      <p:sp>
        <p:nvSpPr>
          <p:cNvPr id="27" name="スライド番号プレースホルダ 26"/>
          <p:cNvSpPr>
            <a:spLocks noGrp="1"/>
          </p:cNvSpPr>
          <p:nvPr>
            <p:ph type="sldNum" sz="quarter" idx="12"/>
          </p:nvPr>
        </p:nvSpPr>
        <p:spPr/>
        <p:txBody>
          <a:bodyPr/>
          <a:lstStyle/>
          <a:p>
            <a:fld id="{415A5B8B-904F-4F3D-9EEB-EAFFAA52DBEB}" type="slidenum">
              <a:rPr kumimoji="1" lang="ja-JP" altLang="en-US" smtClean="0"/>
              <a:pPr/>
              <a:t>4</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28596" y="785794"/>
            <a:ext cx="8229600" cy="5840435"/>
          </a:xfrm>
        </p:spPr>
        <p:txBody>
          <a:bodyPr>
            <a:normAutofit/>
          </a:bodyPr>
          <a:lstStyle/>
          <a:p>
            <a:pPr>
              <a:buNone/>
            </a:pPr>
            <a:r>
              <a:rPr lang="ja-JP" altLang="en-US" sz="2400" u="sng" dirty="0" smtClean="0"/>
              <a:t>・</a:t>
            </a:r>
            <a:r>
              <a:rPr lang="ja-JP" altLang="ja-JP" sz="2400" u="sng" dirty="0" smtClean="0"/>
              <a:t> </a:t>
            </a:r>
            <a:r>
              <a:rPr lang="ja-JP" altLang="ja-JP" sz="2400" u="sng" dirty="0" smtClean="0"/>
              <a:t>価格設定の問題（補助金の存在</a:t>
            </a:r>
            <a:r>
              <a:rPr lang="ja-JP" altLang="ja-JP" sz="2400" u="sng" dirty="0" smtClean="0"/>
              <a:t>）</a:t>
            </a:r>
            <a:r>
              <a:rPr lang="ja-JP" altLang="en-US" sz="2400" u="sng" dirty="0" smtClean="0"/>
              <a:t>の緩和</a:t>
            </a:r>
            <a:endParaRPr lang="en-US" altLang="ja-JP" sz="2400" u="sng" dirty="0" smtClean="0"/>
          </a:p>
          <a:p>
            <a:pPr>
              <a:buNone/>
            </a:pPr>
            <a:r>
              <a:rPr kumimoji="1" lang="ja-JP" altLang="en-US" sz="2400" u="sng" dirty="0" smtClean="0"/>
              <a:t>　　</a:t>
            </a:r>
            <a:endParaRPr kumimoji="1" lang="en-US" altLang="ja-JP" sz="2400" u="sng" dirty="0" smtClean="0"/>
          </a:p>
          <a:p>
            <a:pPr>
              <a:buNone/>
            </a:pPr>
            <a:r>
              <a:rPr kumimoji="1" lang="ja-JP" altLang="en-US" sz="1400" dirty="0" smtClean="0">
                <a:latin typeface="+mn-ea"/>
              </a:rPr>
              <a:t>（</a:t>
            </a:r>
            <a:r>
              <a:rPr kumimoji="1" lang="en-US" altLang="ja-JP" sz="1400" dirty="0" smtClean="0">
                <a:latin typeface="+mn-ea"/>
              </a:rPr>
              <a:t>p</a:t>
            </a:r>
            <a:r>
              <a:rPr kumimoji="1" lang="ja-JP" altLang="en-US" sz="1400" dirty="0" smtClean="0">
                <a:latin typeface="+mn-ea"/>
              </a:rPr>
              <a:t>：価格　ｐ＊：運営価格　ｐ‘：</a:t>
            </a:r>
            <a:r>
              <a:rPr lang="ja-JP" altLang="en-US" sz="1400" dirty="0">
                <a:latin typeface="+mn-ea"/>
              </a:rPr>
              <a:t>利用</a:t>
            </a:r>
            <a:r>
              <a:rPr lang="ja-JP" altLang="en-US" sz="1400" dirty="0" smtClean="0">
                <a:latin typeface="+mn-ea"/>
              </a:rPr>
              <a:t>者</a:t>
            </a:r>
            <a:r>
              <a:rPr lang="ja-JP" altLang="en-US" sz="1400" dirty="0">
                <a:latin typeface="+mn-ea"/>
              </a:rPr>
              <a:t>の直面</a:t>
            </a:r>
            <a:r>
              <a:rPr lang="ja-JP" altLang="en-US" sz="1400" dirty="0" smtClean="0">
                <a:latin typeface="+mn-ea"/>
              </a:rPr>
              <a:t>価格　</a:t>
            </a:r>
            <a:r>
              <a:rPr kumimoji="1" lang="ja-JP" altLang="en-US" sz="1400" dirty="0" smtClean="0">
                <a:latin typeface="+mn-ea"/>
              </a:rPr>
              <a:t>ｃｈ</a:t>
            </a:r>
            <a:r>
              <a:rPr kumimoji="1" lang="en-US" altLang="ja-JP" sz="1400" dirty="0" err="1" smtClean="0">
                <a:latin typeface="+mn-ea"/>
              </a:rPr>
              <a:t>i</a:t>
            </a:r>
            <a:r>
              <a:rPr kumimoji="1" lang="ja-JP" altLang="en-US" sz="1400" dirty="0" smtClean="0">
                <a:latin typeface="+mn-ea"/>
              </a:rPr>
              <a:t>ｌｄ：保育所入所を希望する児童数</a:t>
            </a:r>
            <a:endParaRPr kumimoji="1" lang="en-US" altLang="ja-JP" sz="1400" dirty="0" smtClean="0">
              <a:latin typeface="+mn-ea"/>
            </a:endParaRPr>
          </a:p>
          <a:p>
            <a:pPr>
              <a:buNone/>
            </a:pPr>
            <a:r>
              <a:rPr lang="ja-JP" altLang="en-US" sz="1400" dirty="0"/>
              <a:t>　</a:t>
            </a:r>
            <a:r>
              <a:rPr lang="ja-JP" altLang="en-US" sz="1400" dirty="0" smtClean="0"/>
              <a:t>　　</a:t>
            </a:r>
            <a:r>
              <a:rPr kumimoji="1" lang="ja-JP" altLang="en-US" sz="1400" dirty="0" smtClean="0"/>
              <a:t>ｃ＊：運営価格に</a:t>
            </a:r>
            <a:r>
              <a:rPr lang="ja-JP" altLang="en-US" sz="1400" dirty="0" smtClean="0"/>
              <a:t>おける入所希望者数　</a:t>
            </a:r>
            <a:r>
              <a:rPr kumimoji="1" lang="ja-JP" altLang="en-US" sz="1400" dirty="0" err="1" smtClean="0"/>
              <a:t>ｃ</a:t>
            </a:r>
            <a:r>
              <a:rPr kumimoji="1" lang="ja-JP" altLang="en-US" sz="1400" dirty="0" smtClean="0"/>
              <a:t>’：利用者直面価格における入所希望者数</a:t>
            </a:r>
            <a:endParaRPr kumimoji="1" lang="en-US" altLang="ja-JP" sz="1400" dirty="0" smtClean="0"/>
          </a:p>
          <a:p>
            <a:pPr>
              <a:buNone/>
            </a:pPr>
            <a:r>
              <a:rPr kumimoji="1" lang="ja-JP" altLang="en-US" sz="1400" dirty="0" smtClean="0"/>
              <a:t>　　　</a:t>
            </a:r>
            <a:r>
              <a:rPr kumimoji="1" lang="en-US" altLang="ja-JP" sz="1400" dirty="0" smtClean="0"/>
              <a:t>S</a:t>
            </a:r>
            <a:r>
              <a:rPr kumimoji="1" lang="ja-JP" altLang="en-US" sz="1400" dirty="0" smtClean="0"/>
              <a:t>：供給曲線　</a:t>
            </a:r>
            <a:r>
              <a:rPr kumimoji="1" lang="en-US" altLang="ja-JP" sz="1400" dirty="0" smtClean="0"/>
              <a:t>D</a:t>
            </a:r>
            <a:r>
              <a:rPr kumimoji="1" lang="ja-JP" altLang="en-US" sz="1400" dirty="0" smtClean="0"/>
              <a:t>：需要曲線）</a:t>
            </a:r>
            <a:endParaRPr kumimoji="1" lang="en-US" altLang="ja-JP" sz="1400" dirty="0" smtClean="0"/>
          </a:p>
          <a:p>
            <a:pPr>
              <a:buNone/>
            </a:pPr>
            <a:endParaRPr kumimoji="1" lang="en-US" altLang="ja-JP" sz="1800" dirty="0" smtClean="0"/>
          </a:p>
          <a:p>
            <a:pPr>
              <a:buNone/>
            </a:pPr>
            <a:r>
              <a:rPr kumimoji="1" lang="ja-JP" altLang="en-US" sz="1800" dirty="0" smtClean="0"/>
              <a:t>　　　　　　　　　　　　</a:t>
            </a:r>
            <a:r>
              <a:rPr kumimoji="1" lang="ja-JP" altLang="en-US" sz="1800" dirty="0" smtClean="0"/>
              <a:t>　</a:t>
            </a:r>
            <a:endParaRPr lang="ja-JP" altLang="en-US" sz="1800" dirty="0"/>
          </a:p>
          <a:p>
            <a:pPr>
              <a:buNone/>
            </a:pPr>
            <a:endParaRPr kumimoji="1" lang="ja-JP" altLang="en-US" sz="1800" dirty="0"/>
          </a:p>
        </p:txBody>
      </p:sp>
      <p:cxnSp>
        <p:nvCxnSpPr>
          <p:cNvPr id="14" name="直線矢印コネクタ 13"/>
          <p:cNvCxnSpPr/>
          <p:nvPr/>
        </p:nvCxnSpPr>
        <p:spPr>
          <a:xfrm rot="5400000" flipH="1" flipV="1">
            <a:off x="-35751" y="4679165"/>
            <a:ext cx="19288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28662" y="5643578"/>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5400000" flipH="1" flipV="1">
            <a:off x="4108447" y="4678371"/>
            <a:ext cx="19288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143504" y="5643578"/>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4348" y="5643578"/>
            <a:ext cx="35719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24" name="テキスト ボックス 23"/>
          <p:cNvSpPr txBox="1"/>
          <p:nvPr/>
        </p:nvSpPr>
        <p:spPr>
          <a:xfrm>
            <a:off x="642910" y="3643314"/>
            <a:ext cx="357190" cy="307777"/>
          </a:xfrm>
          <a:prstGeom prst="rect">
            <a:avLst/>
          </a:prstGeom>
          <a:noFill/>
        </p:spPr>
        <p:txBody>
          <a:bodyPr wrap="square" rtlCol="0">
            <a:spAutoFit/>
          </a:bodyPr>
          <a:lstStyle/>
          <a:p>
            <a:r>
              <a:rPr lang="ja-JP" altLang="en-US" sz="1400" dirty="0" err="1" smtClean="0"/>
              <a:t>ｐ</a:t>
            </a:r>
            <a:endParaRPr kumimoji="1" lang="ja-JP" altLang="en-US" sz="1400" dirty="0"/>
          </a:p>
        </p:txBody>
      </p:sp>
      <p:sp>
        <p:nvSpPr>
          <p:cNvPr id="25" name="テキスト ボックス 24"/>
          <p:cNvSpPr txBox="1"/>
          <p:nvPr/>
        </p:nvSpPr>
        <p:spPr>
          <a:xfrm>
            <a:off x="2714612" y="5643578"/>
            <a:ext cx="785818" cy="307777"/>
          </a:xfrm>
          <a:prstGeom prst="rect">
            <a:avLst/>
          </a:prstGeom>
          <a:noFill/>
        </p:spPr>
        <p:txBody>
          <a:bodyPr wrap="square" rtlCol="0">
            <a:spAutoFit/>
          </a:bodyPr>
          <a:lstStyle/>
          <a:p>
            <a:r>
              <a:rPr lang="ja-JP" altLang="en-US" sz="1400" dirty="0"/>
              <a:t>ｃ</a:t>
            </a:r>
            <a:r>
              <a:rPr kumimoji="1" lang="ja-JP" altLang="en-US" sz="1400" dirty="0" smtClean="0"/>
              <a:t>ｈｉｌｄ</a:t>
            </a:r>
            <a:endParaRPr kumimoji="1" lang="ja-JP" altLang="en-US" sz="1400" dirty="0"/>
          </a:p>
        </p:txBody>
      </p:sp>
      <p:cxnSp>
        <p:nvCxnSpPr>
          <p:cNvPr id="27" name="直線コネクタ 26"/>
          <p:cNvCxnSpPr/>
          <p:nvPr/>
        </p:nvCxnSpPr>
        <p:spPr>
          <a:xfrm rot="5400000" flipH="1" flipV="1">
            <a:off x="1000100"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flipH="1" flipV="1">
            <a:off x="5143504" y="3786190"/>
            <a:ext cx="1785950" cy="178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6200000" flipH="1">
            <a:off x="1000100"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6200000" flipH="1">
            <a:off x="5143504" y="3857628"/>
            <a:ext cx="1714512" cy="1714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643174" y="3643314"/>
            <a:ext cx="266420" cy="307777"/>
          </a:xfrm>
          <a:prstGeom prst="rect">
            <a:avLst/>
          </a:prstGeom>
          <a:noFill/>
        </p:spPr>
        <p:txBody>
          <a:bodyPr wrap="none" rtlCol="0">
            <a:spAutoFit/>
          </a:bodyPr>
          <a:lstStyle/>
          <a:p>
            <a:r>
              <a:rPr kumimoji="1" lang="en-US" altLang="ja-JP" sz="1400" dirty="0" smtClean="0"/>
              <a:t>S</a:t>
            </a:r>
            <a:endParaRPr kumimoji="1" lang="ja-JP" altLang="en-US" sz="1400" dirty="0"/>
          </a:p>
        </p:txBody>
      </p:sp>
      <p:sp>
        <p:nvSpPr>
          <p:cNvPr id="38" name="テキスト ボックス 37"/>
          <p:cNvSpPr txBox="1"/>
          <p:nvPr/>
        </p:nvSpPr>
        <p:spPr>
          <a:xfrm>
            <a:off x="2643174" y="5286388"/>
            <a:ext cx="357190" cy="307777"/>
          </a:xfrm>
          <a:prstGeom prst="rect">
            <a:avLst/>
          </a:prstGeom>
          <a:noFill/>
        </p:spPr>
        <p:txBody>
          <a:bodyPr wrap="square" rtlCol="0">
            <a:spAutoFit/>
          </a:bodyPr>
          <a:lstStyle/>
          <a:p>
            <a:r>
              <a:rPr kumimoji="1" lang="en-US" altLang="ja-JP" sz="1400" dirty="0" smtClean="0"/>
              <a:t>D</a:t>
            </a:r>
            <a:endParaRPr kumimoji="1" lang="ja-JP" altLang="en-US" sz="1400" dirty="0"/>
          </a:p>
        </p:txBody>
      </p:sp>
      <p:cxnSp>
        <p:nvCxnSpPr>
          <p:cNvPr id="42" name="直線コネクタ 41"/>
          <p:cNvCxnSpPr/>
          <p:nvPr/>
        </p:nvCxnSpPr>
        <p:spPr>
          <a:xfrm rot="10800000">
            <a:off x="928662" y="4714884"/>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1393009" y="5179231"/>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71472" y="4572008"/>
            <a:ext cx="500066" cy="307777"/>
          </a:xfrm>
          <a:prstGeom prst="rect">
            <a:avLst/>
          </a:prstGeom>
          <a:noFill/>
        </p:spPr>
        <p:txBody>
          <a:bodyPr wrap="square" rtlCol="0">
            <a:spAutoFit/>
          </a:bodyPr>
          <a:lstStyle/>
          <a:p>
            <a:r>
              <a:rPr lang="en-US" altLang="ja-JP" sz="1400" dirty="0"/>
              <a:t>p</a:t>
            </a:r>
            <a:r>
              <a:rPr lang="ja-JP" altLang="en-US" sz="1400" dirty="0" smtClean="0"/>
              <a:t>＊</a:t>
            </a:r>
            <a:endParaRPr kumimoji="1" lang="ja-JP" altLang="en-US" sz="1400" dirty="0"/>
          </a:p>
        </p:txBody>
      </p:sp>
      <p:sp>
        <p:nvSpPr>
          <p:cNvPr id="48" name="テキスト ボックス 47"/>
          <p:cNvSpPr txBox="1"/>
          <p:nvPr/>
        </p:nvSpPr>
        <p:spPr>
          <a:xfrm>
            <a:off x="1643042" y="5643578"/>
            <a:ext cx="439544" cy="307777"/>
          </a:xfrm>
          <a:prstGeom prst="rect">
            <a:avLst/>
          </a:prstGeom>
          <a:noFill/>
        </p:spPr>
        <p:txBody>
          <a:bodyPr wrap="none" rtlCol="0">
            <a:spAutoFit/>
          </a:bodyPr>
          <a:lstStyle/>
          <a:p>
            <a:r>
              <a:rPr lang="en-US" altLang="ja-JP" sz="1400" dirty="0"/>
              <a:t>c</a:t>
            </a:r>
            <a:r>
              <a:rPr lang="ja-JP" altLang="en-US" sz="1400" dirty="0" smtClean="0"/>
              <a:t>＊</a:t>
            </a:r>
            <a:endParaRPr kumimoji="1" lang="ja-JP" altLang="en-US" sz="1400" dirty="0"/>
          </a:p>
        </p:txBody>
      </p:sp>
      <p:cxnSp>
        <p:nvCxnSpPr>
          <p:cNvPr id="50" name="直線コネクタ 49"/>
          <p:cNvCxnSpPr/>
          <p:nvPr/>
        </p:nvCxnSpPr>
        <p:spPr>
          <a:xfrm rot="10800000">
            <a:off x="5072066" y="4714884"/>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536413" y="5179231"/>
            <a:ext cx="92869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072066" y="5286388"/>
            <a:ext cx="2286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786314" y="3643314"/>
            <a:ext cx="357190" cy="307777"/>
          </a:xfrm>
          <a:prstGeom prst="rect">
            <a:avLst/>
          </a:prstGeom>
          <a:noFill/>
        </p:spPr>
        <p:txBody>
          <a:bodyPr wrap="square" rtlCol="0">
            <a:spAutoFit/>
          </a:bodyPr>
          <a:lstStyle/>
          <a:p>
            <a:r>
              <a:rPr lang="ja-JP" altLang="en-US" sz="1400" dirty="0" err="1"/>
              <a:t>ｐ</a:t>
            </a:r>
            <a:endParaRPr kumimoji="1" lang="ja-JP" altLang="en-US" sz="1400" dirty="0"/>
          </a:p>
        </p:txBody>
      </p:sp>
      <p:sp>
        <p:nvSpPr>
          <p:cNvPr id="59" name="テキスト ボックス 58"/>
          <p:cNvSpPr txBox="1"/>
          <p:nvPr/>
        </p:nvSpPr>
        <p:spPr>
          <a:xfrm>
            <a:off x="4714876" y="4572008"/>
            <a:ext cx="500066" cy="307777"/>
          </a:xfrm>
          <a:prstGeom prst="rect">
            <a:avLst/>
          </a:prstGeom>
          <a:noFill/>
        </p:spPr>
        <p:txBody>
          <a:bodyPr wrap="square" rtlCol="0">
            <a:spAutoFit/>
          </a:bodyPr>
          <a:lstStyle/>
          <a:p>
            <a:r>
              <a:rPr lang="en-US" altLang="ja-JP" sz="1400" dirty="0"/>
              <a:t>p</a:t>
            </a:r>
            <a:r>
              <a:rPr lang="ja-JP" altLang="en-US" sz="1400" dirty="0" smtClean="0"/>
              <a:t>＊</a:t>
            </a:r>
            <a:endParaRPr kumimoji="1" lang="ja-JP" altLang="en-US" sz="1400" dirty="0"/>
          </a:p>
        </p:txBody>
      </p:sp>
      <p:sp>
        <p:nvSpPr>
          <p:cNvPr id="60" name="テキスト ボックス 59"/>
          <p:cNvSpPr txBox="1"/>
          <p:nvPr/>
        </p:nvSpPr>
        <p:spPr>
          <a:xfrm>
            <a:off x="4857752" y="5572140"/>
            <a:ext cx="357190" cy="307777"/>
          </a:xfrm>
          <a:prstGeom prst="rect">
            <a:avLst/>
          </a:prstGeom>
          <a:noFill/>
        </p:spPr>
        <p:txBody>
          <a:bodyPr wrap="square" rtlCol="0">
            <a:spAutoFit/>
          </a:bodyPr>
          <a:lstStyle/>
          <a:p>
            <a:r>
              <a:rPr kumimoji="1" lang="en-US" altLang="ja-JP" sz="1400" dirty="0" smtClean="0"/>
              <a:t>0</a:t>
            </a:r>
            <a:endParaRPr kumimoji="1" lang="ja-JP" altLang="en-US" sz="1400" dirty="0"/>
          </a:p>
        </p:txBody>
      </p:sp>
      <p:sp>
        <p:nvSpPr>
          <p:cNvPr id="61" name="テキスト ボックス 60"/>
          <p:cNvSpPr txBox="1"/>
          <p:nvPr/>
        </p:nvSpPr>
        <p:spPr>
          <a:xfrm>
            <a:off x="5786446" y="5643578"/>
            <a:ext cx="439544" cy="307777"/>
          </a:xfrm>
          <a:prstGeom prst="rect">
            <a:avLst/>
          </a:prstGeom>
          <a:noFill/>
        </p:spPr>
        <p:txBody>
          <a:bodyPr wrap="none" rtlCol="0">
            <a:spAutoFit/>
          </a:bodyPr>
          <a:lstStyle/>
          <a:p>
            <a:r>
              <a:rPr lang="en-US" altLang="ja-JP" sz="1400" dirty="0"/>
              <a:t>c</a:t>
            </a:r>
            <a:r>
              <a:rPr lang="ja-JP" altLang="en-US" sz="1400" dirty="0" smtClean="0"/>
              <a:t>＊</a:t>
            </a:r>
            <a:endParaRPr kumimoji="1" lang="ja-JP" altLang="en-US" sz="1400" dirty="0"/>
          </a:p>
        </p:txBody>
      </p:sp>
      <p:sp>
        <p:nvSpPr>
          <p:cNvPr id="62" name="テキスト ボックス 61"/>
          <p:cNvSpPr txBox="1"/>
          <p:nvPr/>
        </p:nvSpPr>
        <p:spPr>
          <a:xfrm>
            <a:off x="7000892" y="5643578"/>
            <a:ext cx="785818" cy="307777"/>
          </a:xfrm>
          <a:prstGeom prst="rect">
            <a:avLst/>
          </a:prstGeom>
          <a:noFill/>
        </p:spPr>
        <p:txBody>
          <a:bodyPr wrap="square" rtlCol="0">
            <a:spAutoFit/>
          </a:bodyPr>
          <a:lstStyle/>
          <a:p>
            <a:r>
              <a:rPr lang="ja-JP" altLang="en-US" sz="1400" dirty="0"/>
              <a:t>ｃ</a:t>
            </a:r>
            <a:r>
              <a:rPr kumimoji="1" lang="ja-JP" altLang="en-US" sz="1400" dirty="0" smtClean="0"/>
              <a:t>ｈｉｌｄ</a:t>
            </a:r>
            <a:endParaRPr kumimoji="1" lang="ja-JP" altLang="en-US" sz="1400" dirty="0"/>
          </a:p>
        </p:txBody>
      </p:sp>
      <p:sp>
        <p:nvSpPr>
          <p:cNvPr id="63" name="テキスト ボックス 62"/>
          <p:cNvSpPr txBox="1"/>
          <p:nvPr/>
        </p:nvSpPr>
        <p:spPr>
          <a:xfrm>
            <a:off x="6929454" y="3643314"/>
            <a:ext cx="266420" cy="307777"/>
          </a:xfrm>
          <a:prstGeom prst="rect">
            <a:avLst/>
          </a:prstGeom>
          <a:noFill/>
        </p:spPr>
        <p:txBody>
          <a:bodyPr wrap="none" rtlCol="0">
            <a:spAutoFit/>
          </a:bodyPr>
          <a:lstStyle/>
          <a:p>
            <a:r>
              <a:rPr kumimoji="1" lang="en-US" altLang="ja-JP" sz="1400" dirty="0" smtClean="0"/>
              <a:t>S</a:t>
            </a:r>
            <a:endParaRPr kumimoji="1" lang="ja-JP" altLang="en-US" sz="1400" dirty="0"/>
          </a:p>
        </p:txBody>
      </p:sp>
      <p:sp>
        <p:nvSpPr>
          <p:cNvPr id="64" name="テキスト ボックス 63"/>
          <p:cNvSpPr txBox="1"/>
          <p:nvPr/>
        </p:nvSpPr>
        <p:spPr>
          <a:xfrm>
            <a:off x="6858016" y="5357826"/>
            <a:ext cx="357190" cy="307777"/>
          </a:xfrm>
          <a:prstGeom prst="rect">
            <a:avLst/>
          </a:prstGeom>
          <a:noFill/>
        </p:spPr>
        <p:txBody>
          <a:bodyPr wrap="square" rtlCol="0">
            <a:spAutoFit/>
          </a:bodyPr>
          <a:lstStyle/>
          <a:p>
            <a:r>
              <a:rPr kumimoji="1" lang="en-US" altLang="ja-JP" sz="1400" dirty="0" smtClean="0"/>
              <a:t>D</a:t>
            </a:r>
            <a:endParaRPr kumimoji="1" lang="ja-JP" altLang="en-US" sz="1400" dirty="0"/>
          </a:p>
        </p:txBody>
      </p:sp>
      <p:sp>
        <p:nvSpPr>
          <p:cNvPr id="65" name="テキスト ボックス 64"/>
          <p:cNvSpPr txBox="1"/>
          <p:nvPr/>
        </p:nvSpPr>
        <p:spPr>
          <a:xfrm>
            <a:off x="4714876" y="5143512"/>
            <a:ext cx="428628" cy="307777"/>
          </a:xfrm>
          <a:prstGeom prst="rect">
            <a:avLst/>
          </a:prstGeom>
          <a:noFill/>
        </p:spPr>
        <p:txBody>
          <a:bodyPr wrap="square" rtlCol="0">
            <a:spAutoFit/>
          </a:bodyPr>
          <a:lstStyle/>
          <a:p>
            <a:r>
              <a:rPr lang="en-US" altLang="ja-JP" sz="1400" dirty="0"/>
              <a:t>p</a:t>
            </a:r>
            <a:r>
              <a:rPr kumimoji="1" lang="ja-JP" altLang="en-US" sz="1400" dirty="0" smtClean="0"/>
              <a:t>‘</a:t>
            </a:r>
            <a:endParaRPr kumimoji="1" lang="ja-JP" altLang="en-US" sz="1400" dirty="0"/>
          </a:p>
        </p:txBody>
      </p:sp>
      <p:cxnSp>
        <p:nvCxnSpPr>
          <p:cNvPr id="67" name="直線コネクタ 66"/>
          <p:cNvCxnSpPr/>
          <p:nvPr/>
        </p:nvCxnSpPr>
        <p:spPr>
          <a:xfrm rot="5400000">
            <a:off x="6393669" y="5464983"/>
            <a:ext cx="35719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左右矢印 68"/>
          <p:cNvSpPr/>
          <p:nvPr/>
        </p:nvSpPr>
        <p:spPr>
          <a:xfrm>
            <a:off x="6072198" y="5572140"/>
            <a:ext cx="428628" cy="142876"/>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429388" y="5643578"/>
            <a:ext cx="349776" cy="307777"/>
          </a:xfrm>
          <a:prstGeom prst="rect">
            <a:avLst/>
          </a:prstGeom>
          <a:noFill/>
        </p:spPr>
        <p:txBody>
          <a:bodyPr wrap="none" rtlCol="0">
            <a:spAutoFit/>
          </a:bodyPr>
          <a:lstStyle/>
          <a:p>
            <a:r>
              <a:rPr lang="en-US" altLang="ja-JP" sz="1400" dirty="0"/>
              <a:t>c</a:t>
            </a:r>
            <a:r>
              <a:rPr kumimoji="1" lang="ja-JP" altLang="en-US" sz="1400" dirty="0" smtClean="0"/>
              <a:t>‘</a:t>
            </a:r>
            <a:endParaRPr kumimoji="1" lang="ja-JP" altLang="en-US" sz="1400" dirty="0"/>
          </a:p>
        </p:txBody>
      </p:sp>
      <p:sp>
        <p:nvSpPr>
          <p:cNvPr id="76" name="下矢印 75"/>
          <p:cNvSpPr/>
          <p:nvPr/>
        </p:nvSpPr>
        <p:spPr>
          <a:xfrm>
            <a:off x="5072066" y="4786322"/>
            <a:ext cx="142876" cy="42862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 42"/>
          <p:cNvSpPr>
            <a:spLocks noGrp="1"/>
          </p:cNvSpPr>
          <p:nvPr>
            <p:ph type="sldNum" sz="quarter" idx="12"/>
          </p:nvPr>
        </p:nvSpPr>
        <p:spPr/>
        <p:txBody>
          <a:bodyPr/>
          <a:lstStyle/>
          <a:p>
            <a:fld id="{415A5B8B-904F-4F3D-9EEB-EAFFAA52DBEB}" type="slidenum">
              <a:rPr kumimoji="1" lang="ja-JP" altLang="en-US" smtClean="0"/>
              <a:pPr/>
              <a:t>40</a:t>
            </a:fld>
            <a:endParaRPr kumimoji="1" lang="ja-JP" altLang="en-US"/>
          </a:p>
        </p:txBody>
      </p:sp>
      <p:sp>
        <p:nvSpPr>
          <p:cNvPr id="44" name="左矢印 43"/>
          <p:cNvSpPr/>
          <p:nvPr/>
        </p:nvSpPr>
        <p:spPr>
          <a:xfrm>
            <a:off x="3500430" y="4572008"/>
            <a:ext cx="1000132" cy="6429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48"/>
          <p:cNvCxnSpPr/>
          <p:nvPr/>
        </p:nvCxnSpPr>
        <p:spPr>
          <a:xfrm>
            <a:off x="928662" y="5286388"/>
            <a:ext cx="2286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5400000">
            <a:off x="2250265" y="5464983"/>
            <a:ext cx="35719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5400000" flipH="1" flipV="1">
            <a:off x="1643042" y="3929066"/>
            <a:ext cx="1714512" cy="17145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357554" y="3714752"/>
            <a:ext cx="356188" cy="307777"/>
          </a:xfrm>
          <a:prstGeom prst="rect">
            <a:avLst/>
          </a:prstGeom>
          <a:noFill/>
        </p:spPr>
        <p:txBody>
          <a:bodyPr wrap="none" rtlCol="0">
            <a:spAutoFit/>
          </a:bodyPr>
          <a:lstStyle/>
          <a:p>
            <a:r>
              <a:rPr kumimoji="1" lang="en-US" altLang="ja-JP" sz="1400" dirty="0" smtClean="0"/>
              <a:t>S</a:t>
            </a:r>
            <a:r>
              <a:rPr kumimoji="1" lang="ja-JP" altLang="en-US" sz="1400" dirty="0" smtClean="0"/>
              <a:t>‘</a:t>
            </a:r>
            <a:endParaRPr kumimoji="1" lang="ja-JP" altLang="en-US" sz="1400" dirty="0"/>
          </a:p>
        </p:txBody>
      </p:sp>
      <p:sp>
        <p:nvSpPr>
          <p:cNvPr id="55" name="下矢印 54"/>
          <p:cNvSpPr/>
          <p:nvPr/>
        </p:nvSpPr>
        <p:spPr>
          <a:xfrm rot="18667313">
            <a:off x="2415771" y="4211114"/>
            <a:ext cx="184955" cy="428628"/>
          </a:xfrm>
          <a:prstGeom prst="downArrow">
            <a:avLst>
              <a:gd name="adj1" fmla="val 27374"/>
              <a:gd name="adj2" fmla="val 5215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rot="5400000">
            <a:off x="1928794" y="5357826"/>
            <a:ext cx="571504"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2285984" y="5643578"/>
            <a:ext cx="349776" cy="307777"/>
          </a:xfrm>
          <a:prstGeom prst="rect">
            <a:avLst/>
          </a:prstGeom>
          <a:noFill/>
        </p:spPr>
        <p:txBody>
          <a:bodyPr wrap="none" rtlCol="0">
            <a:spAutoFit/>
          </a:bodyPr>
          <a:lstStyle/>
          <a:p>
            <a:r>
              <a:rPr lang="en-US" altLang="ja-JP" sz="1400" dirty="0"/>
              <a:t>c</a:t>
            </a:r>
            <a:r>
              <a:rPr kumimoji="1" lang="ja-JP" altLang="en-US" sz="1400" dirty="0" smtClean="0"/>
              <a:t>‘</a:t>
            </a:r>
            <a:endParaRPr kumimoji="1" lang="ja-JP" altLang="en-US" sz="1400" dirty="0"/>
          </a:p>
        </p:txBody>
      </p:sp>
      <p:sp>
        <p:nvSpPr>
          <p:cNvPr id="71" name="テキスト ボックス 70"/>
          <p:cNvSpPr txBox="1"/>
          <p:nvPr/>
        </p:nvSpPr>
        <p:spPr>
          <a:xfrm>
            <a:off x="2000232" y="5643578"/>
            <a:ext cx="460382" cy="307777"/>
          </a:xfrm>
          <a:prstGeom prst="rect">
            <a:avLst/>
          </a:prstGeom>
          <a:noFill/>
        </p:spPr>
        <p:txBody>
          <a:bodyPr wrap="none" rtlCol="0">
            <a:spAutoFit/>
          </a:bodyPr>
          <a:lstStyle/>
          <a:p>
            <a:r>
              <a:rPr lang="en-US" altLang="ja-JP" sz="1400" dirty="0" smtClean="0"/>
              <a:t>C</a:t>
            </a:r>
            <a:r>
              <a:rPr lang="ja-JP" altLang="en-US" sz="1400" dirty="0" smtClean="0"/>
              <a:t>‘’</a:t>
            </a:r>
            <a:endParaRPr kumimoji="1" lang="ja-JP" altLang="en-US" sz="1400" dirty="0"/>
          </a:p>
        </p:txBody>
      </p:sp>
      <p:sp>
        <p:nvSpPr>
          <p:cNvPr id="73" name="左右矢印 72"/>
          <p:cNvSpPr/>
          <p:nvPr/>
        </p:nvSpPr>
        <p:spPr>
          <a:xfrm>
            <a:off x="1857356" y="5500702"/>
            <a:ext cx="357190" cy="142876"/>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左右矢印 76"/>
          <p:cNvSpPr/>
          <p:nvPr/>
        </p:nvSpPr>
        <p:spPr>
          <a:xfrm>
            <a:off x="2214546" y="5500702"/>
            <a:ext cx="214314" cy="142876"/>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p:cNvCxnSpPr/>
          <p:nvPr/>
        </p:nvCxnSpPr>
        <p:spPr>
          <a:xfrm rot="10800000">
            <a:off x="2500298" y="5572140"/>
            <a:ext cx="121444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3714744" y="5715016"/>
            <a:ext cx="642942" cy="369332"/>
          </a:xfrm>
          <a:prstGeom prst="rect">
            <a:avLst/>
          </a:prstGeom>
          <a:noFill/>
        </p:spPr>
        <p:txBody>
          <a:bodyPr wrap="square" rtlCol="0">
            <a:spAutoFit/>
          </a:bodyPr>
          <a:lstStyle/>
          <a:p>
            <a:r>
              <a:rPr kumimoji="1" lang="ja-JP" altLang="en-US" dirty="0" smtClean="0"/>
              <a:t>解消</a:t>
            </a:r>
            <a:endParaRPr kumimoji="1" lang="ja-JP" altLang="en-US" dirty="0"/>
          </a:p>
        </p:txBody>
      </p:sp>
      <p:sp>
        <p:nvSpPr>
          <p:cNvPr id="91" name="フレーム 90"/>
          <p:cNvSpPr/>
          <p:nvPr/>
        </p:nvSpPr>
        <p:spPr>
          <a:xfrm>
            <a:off x="3714744" y="5715016"/>
            <a:ext cx="714380" cy="4286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52"/>
            <a:ext cx="8229600" cy="785818"/>
          </a:xfrm>
        </p:spPr>
        <p:txBody>
          <a:bodyPr>
            <a:normAutofit/>
          </a:bodyPr>
          <a:lstStyle/>
          <a:p>
            <a:r>
              <a:rPr lang="ja-JP" altLang="en-US" dirty="0" smtClean="0"/>
              <a:t>問題点</a:t>
            </a:r>
            <a:endParaRPr kumimoji="1" lang="ja-JP" altLang="en-US" dirty="0"/>
          </a:p>
        </p:txBody>
      </p:sp>
      <p:sp>
        <p:nvSpPr>
          <p:cNvPr id="3" name="コンテンツ プレースホルダ 2"/>
          <p:cNvSpPr>
            <a:spLocks noGrp="1"/>
          </p:cNvSpPr>
          <p:nvPr>
            <p:ph idx="1"/>
          </p:nvPr>
        </p:nvSpPr>
        <p:spPr>
          <a:xfrm>
            <a:off x="142844" y="1000108"/>
            <a:ext cx="8786874" cy="5126055"/>
          </a:xfrm>
        </p:spPr>
        <p:txBody>
          <a:bodyPr>
            <a:normAutofit/>
          </a:bodyPr>
          <a:lstStyle/>
          <a:p>
            <a:pPr marL="514350" indent="-514350">
              <a:buFont typeface="+mj-ea"/>
              <a:buAutoNum type="circleNumDbPlain"/>
            </a:pPr>
            <a:r>
              <a:rPr lang="ja-JP" altLang="en-US" dirty="0" smtClean="0"/>
              <a:t>文部科学省と厚生労働省の連携強化</a:t>
            </a:r>
            <a:endParaRPr lang="en-US" altLang="ja-JP" dirty="0" smtClean="0"/>
          </a:p>
          <a:p>
            <a:pPr marL="514350" indent="-514350">
              <a:buFont typeface="+mj-ea"/>
              <a:buAutoNum type="circleNumDbPlain"/>
            </a:pPr>
            <a:r>
              <a:rPr lang="ja-JP" altLang="en-US" dirty="0" smtClean="0"/>
              <a:t>会計事務処理の簡素化</a:t>
            </a:r>
            <a:endParaRPr lang="en-US" altLang="ja-JP" dirty="0" smtClean="0"/>
          </a:p>
          <a:p>
            <a:r>
              <a:rPr lang="ja-JP" altLang="en-US" sz="2400" dirty="0" smtClean="0"/>
              <a:t>幼稚園は文部科学省、保育所は厚生労働省の所管という管轄違いで補助金が片方からしか交付されない</a:t>
            </a:r>
            <a:endParaRPr lang="en-US" altLang="ja-JP" sz="2800" dirty="0"/>
          </a:p>
          <a:p>
            <a:r>
              <a:rPr lang="ja-JP" altLang="en-US" sz="2800" dirty="0" smtClean="0"/>
              <a:t> </a:t>
            </a:r>
            <a:r>
              <a:rPr lang="ja-JP" altLang="en-US" sz="2400" dirty="0" smtClean="0"/>
              <a:t>同じ施設なのに、食材費等会計処理が幼稚園と保育園で別々</a:t>
            </a:r>
            <a:endParaRPr lang="en-US" altLang="ja-JP" sz="2400" dirty="0" smtClean="0"/>
          </a:p>
          <a:p>
            <a:pPr>
              <a:buNone/>
            </a:pPr>
            <a:r>
              <a:rPr lang="ja-JP" altLang="en-US" sz="2400" dirty="0"/>
              <a:t>　</a:t>
            </a:r>
            <a:r>
              <a:rPr lang="ja-JP" altLang="en-US" sz="2400" dirty="0" smtClean="0"/>
              <a:t>　</a:t>
            </a:r>
            <a:r>
              <a:rPr lang="ja-JP" altLang="en-US" sz="3600" dirty="0" smtClean="0"/>
              <a:t>負担を増やしてまで認定こども園に移行するメリットがない</a:t>
            </a:r>
            <a:endParaRPr kumimoji="1" lang="en-US" altLang="ja-JP" sz="3600" dirty="0"/>
          </a:p>
          <a:p>
            <a:pPr>
              <a:buNone/>
            </a:pPr>
            <a:endParaRPr lang="en-US" altLang="ja-JP" sz="2400" dirty="0" smtClean="0"/>
          </a:p>
          <a:p>
            <a:pPr>
              <a:buNone/>
            </a:pPr>
            <a:endParaRPr kumimoji="1" lang="en-US" altLang="ja-JP" sz="2400" dirty="0"/>
          </a:p>
          <a:p>
            <a:pPr>
              <a:buNone/>
            </a:pPr>
            <a:r>
              <a:rPr lang="ja-JP" altLang="en-US" sz="2400" dirty="0" smtClean="0"/>
              <a:t>　　　　　　　</a:t>
            </a:r>
            <a:endParaRPr kumimoji="1" lang="ja-JP" altLang="en-US" dirty="0"/>
          </a:p>
        </p:txBody>
      </p:sp>
      <p:sp>
        <p:nvSpPr>
          <p:cNvPr id="4" name="下矢印 3"/>
          <p:cNvSpPr/>
          <p:nvPr/>
        </p:nvSpPr>
        <p:spPr>
          <a:xfrm>
            <a:off x="3857620" y="4429132"/>
            <a:ext cx="1571636" cy="785818"/>
          </a:xfrm>
          <a:prstGeom prst="downArrow">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爆発 1 4"/>
          <p:cNvSpPr/>
          <p:nvPr/>
        </p:nvSpPr>
        <p:spPr>
          <a:xfrm>
            <a:off x="1285852" y="4786298"/>
            <a:ext cx="6786610" cy="2071702"/>
          </a:xfrm>
          <a:prstGeom prst="irregularSeal1">
            <a:avLst/>
          </a:prstGeom>
          <a:solidFill>
            <a:srgbClr val="F6D616"/>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認定子ども園の数が</a:t>
            </a:r>
            <a:endParaRPr lang="en-US" altLang="ja-JP" sz="2800" dirty="0" smtClean="0">
              <a:solidFill>
                <a:schemeClr val="tx1"/>
              </a:solidFill>
            </a:endParaRPr>
          </a:p>
          <a:p>
            <a:pPr algn="ctr"/>
            <a:r>
              <a:rPr lang="ja-JP" altLang="en-US" sz="2800" dirty="0" smtClean="0">
                <a:solidFill>
                  <a:schemeClr val="tx1"/>
                </a:solidFill>
              </a:rPr>
              <a:t>伸びない要因！！</a:t>
            </a:r>
            <a:endParaRPr kumimoji="1" lang="ja-JP" altLang="en-US" sz="2800" dirty="0">
              <a:solidFill>
                <a:schemeClr val="tx1"/>
              </a:solidFill>
            </a:endParaRPr>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41</a:t>
            </a:fld>
            <a:endParaRPr kumimoji="1"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84" y="285728"/>
            <a:ext cx="8786874" cy="1143000"/>
          </a:xfrm>
        </p:spPr>
        <p:txBody>
          <a:bodyPr>
            <a:normAutofit/>
          </a:bodyPr>
          <a:lstStyle/>
          <a:p>
            <a:r>
              <a:rPr kumimoji="1" lang="ja-JP" altLang="en-US" dirty="0" smtClean="0"/>
              <a:t>スウェーデン</a:t>
            </a:r>
            <a:r>
              <a:rPr lang="ja-JP" altLang="en-US" dirty="0" smtClean="0"/>
              <a:t>から学ぶこと</a:t>
            </a:r>
            <a:endParaRPr kumimoji="1" lang="ja-JP" altLang="en-US" dirty="0"/>
          </a:p>
        </p:txBody>
      </p:sp>
      <p:sp>
        <p:nvSpPr>
          <p:cNvPr id="3" name="コンテンツ プレースホルダ 2"/>
          <p:cNvSpPr>
            <a:spLocks noGrp="1"/>
          </p:cNvSpPr>
          <p:nvPr>
            <p:ph idx="1"/>
          </p:nvPr>
        </p:nvSpPr>
        <p:spPr>
          <a:xfrm>
            <a:off x="395536" y="1556792"/>
            <a:ext cx="8229600" cy="5030019"/>
          </a:xfrm>
        </p:spPr>
        <p:txBody>
          <a:bodyPr/>
          <a:lstStyle/>
          <a:p>
            <a:r>
              <a:rPr kumimoji="1" lang="ja-JP" altLang="en-US" dirty="0" smtClean="0"/>
              <a:t>育児休業制度を</a:t>
            </a:r>
            <a:r>
              <a:rPr lang="ja-JP" altLang="en-US" dirty="0" smtClean="0"/>
              <a:t>手厚くさせる</a:t>
            </a:r>
          </a:p>
          <a:p>
            <a:pPr>
              <a:buNone/>
            </a:pPr>
            <a:endParaRPr lang="en-US" altLang="ja-JP" dirty="0" smtClean="0"/>
          </a:p>
          <a:p>
            <a:r>
              <a:rPr lang="ja-JP" altLang="en-US" dirty="0" smtClean="0"/>
              <a:t>保育一元化制度</a:t>
            </a:r>
            <a:endParaRPr lang="en-US" altLang="ja-JP" dirty="0" smtClean="0"/>
          </a:p>
        </p:txBody>
      </p:sp>
      <p:pic>
        <p:nvPicPr>
          <p:cNvPr id="1027" name="Picture 3" descr="C:\Users\e109251\AppData\Local\Microsoft\Windows\Temporary Internet Files\Content.IE5\RDPBXF70\MC900015882[1].wmf"/>
          <p:cNvPicPr>
            <a:picLocks noChangeAspect="1" noChangeArrowheads="1"/>
          </p:cNvPicPr>
          <p:nvPr/>
        </p:nvPicPr>
        <p:blipFill>
          <a:blip r:embed="rId3" cstate="print"/>
          <a:srcRect/>
          <a:stretch>
            <a:fillRect/>
          </a:stretch>
        </p:blipFill>
        <p:spPr bwMode="auto">
          <a:xfrm>
            <a:off x="7286644" y="857232"/>
            <a:ext cx="1734548" cy="1398102"/>
          </a:xfrm>
          <a:prstGeom prst="rect">
            <a:avLst/>
          </a:prstGeom>
          <a:noFill/>
          <a:effectLst/>
        </p:spPr>
      </p:pic>
      <p:pic>
        <p:nvPicPr>
          <p:cNvPr id="2050" name="Picture 2" descr="C:\Users\e109222\AppData\Local\Microsoft\Windows\Temporary Internet Files\Content.IE5\ZFUW8VS5\MP900427822[1].jpg"/>
          <p:cNvPicPr>
            <a:picLocks noChangeAspect="1" noChangeArrowheads="1"/>
          </p:cNvPicPr>
          <p:nvPr/>
        </p:nvPicPr>
        <p:blipFill>
          <a:blip r:embed="rId4" cstate="print"/>
          <a:srcRect/>
          <a:stretch>
            <a:fillRect/>
          </a:stretch>
        </p:blipFill>
        <p:spPr bwMode="auto">
          <a:xfrm>
            <a:off x="4000496" y="3214686"/>
            <a:ext cx="5000628" cy="3332450"/>
          </a:xfrm>
          <a:prstGeom prst="rect">
            <a:avLst/>
          </a:prstGeom>
          <a:noFill/>
        </p:spPr>
      </p:pic>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42</a:t>
            </a:fld>
            <a:endParaRPr kumimoji="1" lang="ja-JP"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5500694" cy="15716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6000" dirty="0" smtClean="0">
                <a:solidFill>
                  <a:schemeClr val="bg1"/>
                </a:solidFill>
              </a:rPr>
              <a:t>解決策</a:t>
            </a:r>
            <a:endParaRPr kumimoji="1" lang="ja-JP" altLang="en-US" sz="6000" dirty="0">
              <a:solidFill>
                <a:schemeClr val="bg1"/>
              </a:solidFill>
            </a:endParaRPr>
          </a:p>
        </p:txBody>
      </p:sp>
      <p:sp>
        <p:nvSpPr>
          <p:cNvPr id="6" name="テキスト ボックス 5"/>
          <p:cNvSpPr txBox="1"/>
          <p:nvPr/>
        </p:nvSpPr>
        <p:spPr>
          <a:xfrm>
            <a:off x="857224" y="2500306"/>
            <a:ext cx="4143404" cy="1200329"/>
          </a:xfrm>
          <a:prstGeom prst="rect">
            <a:avLst/>
          </a:prstGeom>
          <a:noFill/>
        </p:spPr>
        <p:txBody>
          <a:bodyPr wrap="square" rtlCol="0">
            <a:spAutoFit/>
          </a:bodyPr>
          <a:lstStyle/>
          <a:p>
            <a:r>
              <a:rPr kumimoji="1" lang="en-US" altLang="ja-JP" sz="3600" dirty="0" smtClean="0"/>
              <a:t>1.</a:t>
            </a:r>
            <a:r>
              <a:rPr lang="ja-JP" altLang="en-US" sz="3600" dirty="0" smtClean="0"/>
              <a:t>育児休暇の浸透</a:t>
            </a:r>
            <a:endParaRPr lang="en-US" altLang="ja-JP" sz="3600" dirty="0" smtClean="0"/>
          </a:p>
          <a:p>
            <a:r>
              <a:rPr lang="en-US" altLang="ja-JP" sz="3600" dirty="0" smtClean="0"/>
              <a:t>2.</a:t>
            </a:r>
            <a:r>
              <a:rPr lang="ja-JP" altLang="en-US" sz="3600" dirty="0" smtClean="0"/>
              <a:t>子供園の普及</a:t>
            </a:r>
            <a:endParaRPr lang="en-US" altLang="ja-JP" sz="36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109222\AppData\Local\Microsoft\Windows\Temporary Internet Files\Content.IE5\ZFUW8VS5\MP900427769[1].jpg"/>
          <p:cNvPicPr>
            <a:picLocks noChangeAspect="1" noChangeArrowheads="1"/>
          </p:cNvPicPr>
          <p:nvPr/>
        </p:nvPicPr>
        <p:blipFill>
          <a:blip r:embed="rId2" cstate="print"/>
          <a:srcRect/>
          <a:stretch>
            <a:fillRect/>
          </a:stretch>
        </p:blipFill>
        <p:spPr bwMode="auto">
          <a:xfrm>
            <a:off x="6643670" y="0"/>
            <a:ext cx="2500330" cy="3136780"/>
          </a:xfrm>
          <a:prstGeom prst="rect">
            <a:avLst/>
          </a:prstGeom>
          <a:ln>
            <a:noFill/>
          </a:ln>
          <a:effectLst>
            <a:softEdge rad="112500"/>
          </a:effectLst>
        </p:spPr>
      </p:pic>
      <p:sp>
        <p:nvSpPr>
          <p:cNvPr id="2" name="タイトル 1"/>
          <p:cNvSpPr>
            <a:spLocks noGrp="1"/>
          </p:cNvSpPr>
          <p:nvPr>
            <p:ph type="title"/>
          </p:nvPr>
        </p:nvSpPr>
        <p:spPr>
          <a:xfrm>
            <a:off x="457200" y="116632"/>
            <a:ext cx="8229600" cy="1224136"/>
          </a:xfrm>
        </p:spPr>
        <p:txBody>
          <a:bodyPr/>
          <a:lstStyle/>
          <a:p>
            <a:r>
              <a:rPr kumimoji="1" lang="ja-JP" altLang="en-US" dirty="0" smtClean="0"/>
              <a:t>解決策</a:t>
            </a:r>
            <a:endParaRPr kumimoji="1" lang="ja-JP" altLang="en-US" dirty="0"/>
          </a:p>
        </p:txBody>
      </p:sp>
      <p:sp>
        <p:nvSpPr>
          <p:cNvPr id="3" name="コンテンツ プレースホルダ 2"/>
          <p:cNvSpPr>
            <a:spLocks noGrp="1"/>
          </p:cNvSpPr>
          <p:nvPr>
            <p:ph idx="1"/>
          </p:nvPr>
        </p:nvSpPr>
        <p:spPr>
          <a:xfrm>
            <a:off x="251520" y="1124744"/>
            <a:ext cx="8640960" cy="5616624"/>
          </a:xfrm>
        </p:spPr>
        <p:txBody>
          <a:bodyPr/>
          <a:lstStyle/>
          <a:p>
            <a:r>
              <a:rPr kumimoji="1" lang="ja-JP" altLang="en-US" dirty="0" smtClean="0">
                <a:solidFill>
                  <a:schemeClr val="tx2"/>
                </a:solidFill>
              </a:rPr>
              <a:t>育児休暇の浸透</a:t>
            </a:r>
            <a:endParaRPr kumimoji="1" lang="en-US" altLang="ja-JP" dirty="0" smtClean="0">
              <a:solidFill>
                <a:schemeClr val="tx2"/>
              </a:solidFill>
            </a:endParaRPr>
          </a:p>
          <a:p>
            <a:pPr>
              <a:buNone/>
            </a:pPr>
            <a:r>
              <a:rPr lang="ja-JP" altLang="en-US" sz="2400" dirty="0" smtClean="0"/>
              <a:t>　　</a:t>
            </a:r>
            <a:r>
              <a:rPr lang="ja-JP" altLang="en-US" sz="2400" u="sng" dirty="0" smtClean="0"/>
              <a:t>義務化</a:t>
            </a:r>
            <a:endParaRPr lang="en-US" altLang="ja-JP" sz="2400" u="sng" dirty="0" smtClean="0"/>
          </a:p>
          <a:p>
            <a:pPr>
              <a:buNone/>
            </a:pPr>
            <a:r>
              <a:rPr lang="ja-JP" altLang="en-US" sz="2400" dirty="0" smtClean="0"/>
              <a:t>　　育児休暇をとるのが当たり前だという環境をつくることによって、気軽にとることができる</a:t>
            </a:r>
            <a:endParaRPr lang="en-US" altLang="ja-JP" sz="2400" dirty="0" smtClean="0"/>
          </a:p>
          <a:p>
            <a:endParaRPr lang="en-US" altLang="ja-JP" sz="2400" dirty="0" smtClean="0"/>
          </a:p>
          <a:p>
            <a:pPr>
              <a:buNone/>
            </a:pPr>
            <a:r>
              <a:rPr kumimoji="1" lang="ja-JP" altLang="en-US" sz="2400" dirty="0" smtClean="0"/>
              <a:t>　　</a:t>
            </a:r>
            <a:r>
              <a:rPr kumimoji="1" lang="ja-JP" altLang="en-US" sz="2400" u="sng" dirty="0" smtClean="0"/>
              <a:t>会社側の付加価値</a:t>
            </a:r>
            <a:endParaRPr kumimoji="1" lang="en-US" altLang="ja-JP" sz="2400" u="sng" dirty="0" smtClean="0"/>
          </a:p>
          <a:p>
            <a:pPr>
              <a:buNone/>
            </a:pPr>
            <a:r>
              <a:rPr kumimoji="1" lang="ja-JP" altLang="en-US" sz="2400" dirty="0" smtClean="0"/>
              <a:t>　　育児休暇の取得を積極的に行う企業には政府から補助金が与えられる</a:t>
            </a:r>
            <a:endParaRPr kumimoji="1" lang="en-US" altLang="ja-JP" sz="2400" dirty="0" smtClean="0"/>
          </a:p>
          <a:p>
            <a:pPr>
              <a:buNone/>
            </a:pPr>
            <a:r>
              <a:rPr lang="ja-JP" altLang="en-US" sz="2400" dirty="0" smtClean="0"/>
              <a:t>　　育児休暇の制度を整える企業は、福利厚生が整っている会社として認知度も上がり、イメージアップもできる！！</a:t>
            </a:r>
            <a:endParaRPr kumimoji="1" lang="en-US" altLang="ja-JP" sz="2400" dirty="0" smtClean="0"/>
          </a:p>
          <a:p>
            <a:endParaRPr kumimoji="1" lang="en-US" altLang="ja-JP" sz="2400" u="sng" dirty="0" smtClean="0"/>
          </a:p>
          <a:p>
            <a:pPr>
              <a:buNone/>
            </a:pPr>
            <a:r>
              <a:rPr lang="ja-JP" altLang="en-US" sz="2400" dirty="0" smtClean="0"/>
              <a:t>　　</a:t>
            </a:r>
            <a:endParaRPr kumimoji="1" lang="ja-JP" altLang="en-US" sz="2400" dirty="0"/>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44</a:t>
            </a:fld>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e109222\AppData\Local\Microsoft\Windows\Temporary Internet Files\Content.IE5\VJT1ZBEC\MP900430841[1].jpg"/>
          <p:cNvPicPr>
            <a:picLocks noChangeAspect="1" noChangeArrowheads="1"/>
          </p:cNvPicPr>
          <p:nvPr/>
        </p:nvPicPr>
        <p:blipFill>
          <a:blip r:embed="rId2" cstate="print"/>
          <a:srcRect/>
          <a:stretch>
            <a:fillRect/>
          </a:stretch>
        </p:blipFill>
        <p:spPr bwMode="auto">
          <a:xfrm>
            <a:off x="4857752" y="2285992"/>
            <a:ext cx="4286248" cy="4572008"/>
          </a:xfrm>
          <a:prstGeom prst="rect">
            <a:avLst/>
          </a:prstGeom>
          <a:noFill/>
        </p:spPr>
      </p:pic>
      <p:sp>
        <p:nvSpPr>
          <p:cNvPr id="2" name="タイトル 1"/>
          <p:cNvSpPr>
            <a:spLocks noGrp="1"/>
          </p:cNvSpPr>
          <p:nvPr>
            <p:ph type="title"/>
          </p:nvPr>
        </p:nvSpPr>
        <p:spPr>
          <a:xfrm>
            <a:off x="457200" y="274638"/>
            <a:ext cx="8229600" cy="922114"/>
          </a:xfrm>
        </p:spPr>
        <p:txBody>
          <a:bodyPr/>
          <a:lstStyle/>
          <a:p>
            <a:r>
              <a:rPr kumimoji="1" lang="ja-JP" altLang="en-US" dirty="0" smtClean="0"/>
              <a:t>解決策</a:t>
            </a:r>
            <a:endParaRPr kumimoji="1" lang="ja-JP" altLang="en-US" dirty="0"/>
          </a:p>
        </p:txBody>
      </p:sp>
      <p:sp>
        <p:nvSpPr>
          <p:cNvPr id="3" name="コンテンツ プレースホルダ 2"/>
          <p:cNvSpPr>
            <a:spLocks noGrp="1"/>
          </p:cNvSpPr>
          <p:nvPr>
            <p:ph idx="1"/>
          </p:nvPr>
        </p:nvSpPr>
        <p:spPr>
          <a:xfrm>
            <a:off x="457200" y="1124744"/>
            <a:ext cx="8229600" cy="5001419"/>
          </a:xfrm>
        </p:spPr>
        <p:txBody>
          <a:bodyPr>
            <a:normAutofit fontScale="92500" lnSpcReduction="10000"/>
          </a:bodyPr>
          <a:lstStyle/>
          <a:p>
            <a:r>
              <a:rPr lang="ja-JP" altLang="en-US" dirty="0" smtClean="0">
                <a:solidFill>
                  <a:schemeClr val="tx2"/>
                </a:solidFill>
              </a:rPr>
              <a:t>子ども園の普及</a:t>
            </a:r>
            <a:endParaRPr kumimoji="1" lang="en-US" altLang="ja-JP" dirty="0" smtClean="0">
              <a:solidFill>
                <a:schemeClr val="tx2"/>
              </a:solidFill>
            </a:endParaRPr>
          </a:p>
          <a:p>
            <a:pPr>
              <a:buNone/>
            </a:pPr>
            <a:r>
              <a:rPr lang="ja-JP" altLang="en-US" sz="2400" dirty="0" smtClean="0"/>
              <a:t>　　</a:t>
            </a:r>
            <a:r>
              <a:rPr lang="ja-JP" altLang="en-US" sz="2400" u="sng" dirty="0" smtClean="0"/>
              <a:t>管轄を１つにする</a:t>
            </a:r>
            <a:endParaRPr lang="en-US" altLang="ja-JP" sz="2400" u="sng" dirty="0" smtClean="0"/>
          </a:p>
          <a:p>
            <a:pPr>
              <a:buNone/>
            </a:pPr>
            <a:r>
              <a:rPr lang="ja-JP" altLang="en-US" sz="2400" dirty="0" smtClean="0"/>
              <a:t>　　管轄を１つにすることによって、会計事務処理などの簡素化や補助金を一本化することができ、子ども園というシステムが効率的に働く</a:t>
            </a:r>
            <a:endParaRPr lang="en-US" altLang="ja-JP" sz="2400" dirty="0" smtClean="0"/>
          </a:p>
          <a:p>
            <a:pPr>
              <a:buNone/>
            </a:pPr>
            <a:endParaRPr lang="en-US" altLang="ja-JP" sz="2400" dirty="0" smtClean="0"/>
          </a:p>
          <a:p>
            <a:pPr>
              <a:buNone/>
            </a:pPr>
            <a:r>
              <a:rPr lang="ja-JP" altLang="en-US" sz="2400" dirty="0" smtClean="0"/>
              <a:t>　　</a:t>
            </a:r>
            <a:r>
              <a:rPr lang="ja-JP" altLang="en-US" sz="2400" u="sng" dirty="0" smtClean="0"/>
              <a:t>資格を取りやすくする</a:t>
            </a:r>
            <a:endParaRPr lang="en-US" altLang="ja-JP" sz="2400" u="sng" dirty="0" smtClean="0"/>
          </a:p>
          <a:p>
            <a:pPr>
              <a:buNone/>
            </a:pPr>
            <a:r>
              <a:rPr lang="ja-JP" altLang="en-US" sz="2400" dirty="0" smtClean="0"/>
              <a:t>　　資格を取得する際、大学などの教育機関で</a:t>
            </a:r>
            <a:endParaRPr lang="en-US" altLang="ja-JP" sz="2400" dirty="0" smtClean="0"/>
          </a:p>
          <a:p>
            <a:pPr>
              <a:buNone/>
            </a:pPr>
            <a:r>
              <a:rPr lang="ja-JP" altLang="en-US" sz="2400" dirty="0" smtClean="0"/>
              <a:t>　　保育士と幼稚園教諭の両方の資格を取れるような</a:t>
            </a:r>
            <a:endParaRPr lang="en-US" altLang="ja-JP" sz="2400" dirty="0" smtClean="0"/>
          </a:p>
          <a:p>
            <a:pPr>
              <a:buNone/>
            </a:pPr>
            <a:r>
              <a:rPr lang="ja-JP" altLang="en-US" sz="2400" dirty="0" smtClean="0"/>
              <a:t>　　教育システムにする</a:t>
            </a:r>
            <a:endParaRPr lang="en-US" altLang="ja-JP" sz="2400" dirty="0" smtClean="0"/>
          </a:p>
          <a:p>
            <a:pPr>
              <a:buNone/>
            </a:pPr>
            <a:r>
              <a:rPr lang="ja-JP" altLang="en-US" sz="2000" dirty="0" smtClean="0"/>
              <a:t>　　　</a:t>
            </a:r>
            <a:endParaRPr lang="en-US" altLang="ja-JP" sz="2000" dirty="0" smtClean="0"/>
          </a:p>
          <a:p>
            <a:pPr>
              <a:buNone/>
            </a:pPr>
            <a:r>
              <a:rPr lang="ja-JP" altLang="en-US" sz="2400" dirty="0" smtClean="0"/>
              <a:t>　　</a:t>
            </a:r>
            <a:endParaRPr lang="en-US" altLang="ja-JP" sz="2400" u="sng" dirty="0" smtClean="0"/>
          </a:p>
          <a:p>
            <a:pPr>
              <a:buNone/>
            </a:pPr>
            <a:r>
              <a:rPr lang="ja-JP" altLang="en-US" sz="2400" dirty="0" smtClean="0"/>
              <a:t>　　</a:t>
            </a:r>
            <a:endParaRPr lang="en-US" altLang="ja-JP" sz="2400" dirty="0" smtClean="0"/>
          </a:p>
          <a:p>
            <a:endParaRPr kumimoji="1" lang="ja-JP" altLang="en-US" dirty="0"/>
          </a:p>
        </p:txBody>
      </p:sp>
      <p:sp>
        <p:nvSpPr>
          <p:cNvPr id="5" name="スライド番号プレースホルダ 4"/>
          <p:cNvSpPr>
            <a:spLocks noGrp="1"/>
          </p:cNvSpPr>
          <p:nvPr>
            <p:ph type="sldNum" sz="quarter" idx="12"/>
          </p:nvPr>
        </p:nvSpPr>
        <p:spPr/>
        <p:txBody>
          <a:bodyPr/>
          <a:lstStyle/>
          <a:p>
            <a:fld id="{415A5B8B-904F-4F3D-9EEB-EAFFAA52DBEB}" type="slidenum">
              <a:rPr kumimoji="1" lang="ja-JP" altLang="en-US" smtClean="0"/>
              <a:pPr/>
              <a:t>45</a:t>
            </a:fld>
            <a:endParaRPr kumimoji="1" lang="ja-JP"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参考文献・資料</a:t>
            </a: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ja-JP" altLang="en-US" sz="1800" dirty="0" smtClean="0"/>
              <a:t>・厚生労働省</a:t>
            </a:r>
            <a:r>
              <a:rPr lang="en-US" altLang="ja-JP" sz="1800" dirty="0" smtClean="0"/>
              <a:t> </a:t>
            </a:r>
            <a:r>
              <a:rPr lang="en-US" altLang="ja-JP" sz="1800" dirty="0" smtClean="0">
                <a:hlinkClick r:id="rId2"/>
              </a:rPr>
              <a:t>http://</a:t>
            </a:r>
            <a:r>
              <a:rPr lang="en-US" altLang="ja-JP" sz="1800" dirty="0" smtClean="0">
                <a:hlinkClick r:id="rId2"/>
              </a:rPr>
              <a:t>www.mhlw.go.jp/stf/houdou/2r9852000001q77g.html</a:t>
            </a:r>
            <a:endParaRPr lang="en-US" altLang="ja-JP" sz="1800" dirty="0" smtClean="0"/>
          </a:p>
          <a:p>
            <a:pPr>
              <a:buNone/>
            </a:pPr>
            <a:r>
              <a:rPr kumimoji="1" lang="ja-JP" altLang="en-US" sz="1800" dirty="0" smtClean="0"/>
              <a:t>・</a:t>
            </a:r>
            <a:r>
              <a:rPr lang="ja-JP" altLang="en-US" sz="1800" dirty="0" smtClean="0"/>
              <a:t>厚生労働省：保育所の現状（平成</a:t>
            </a:r>
            <a:r>
              <a:rPr lang="en-US" altLang="ja-JP" sz="1800" dirty="0" smtClean="0"/>
              <a:t>21</a:t>
            </a:r>
            <a:r>
              <a:rPr lang="ja-JP" altLang="en-US" sz="1800" dirty="0" smtClean="0"/>
              <a:t>年</a:t>
            </a:r>
            <a:r>
              <a:rPr lang="en-US" altLang="ja-JP" sz="1800" dirty="0" smtClean="0"/>
              <a:t>4</a:t>
            </a:r>
            <a:r>
              <a:rPr lang="ja-JP" altLang="en-US" sz="1800" dirty="0" smtClean="0"/>
              <a:t>月</a:t>
            </a:r>
            <a:r>
              <a:rPr lang="en-US" altLang="ja-JP" sz="1800" dirty="0" smtClean="0"/>
              <a:t>1</a:t>
            </a:r>
            <a:r>
              <a:rPr lang="ja-JP" altLang="en-US" sz="1800" dirty="0" smtClean="0"/>
              <a:t>日）等に</a:t>
            </a:r>
            <a:r>
              <a:rPr lang="ja-JP" altLang="en-US" sz="1800" dirty="0" smtClean="0"/>
              <a:t>ついて</a:t>
            </a:r>
            <a:endParaRPr lang="en-US" altLang="ja-JP" sz="1800" dirty="0" smtClean="0"/>
          </a:p>
          <a:p>
            <a:pPr>
              <a:buNone/>
            </a:pPr>
            <a:r>
              <a:rPr lang="ja-JP" altLang="en-US" sz="1800" dirty="0" smtClean="0"/>
              <a:t>・都道府県</a:t>
            </a:r>
            <a:r>
              <a:rPr lang="ja-JP" altLang="en-US" sz="1800" dirty="0" smtClean="0"/>
              <a:t>別待機児童データ　平成２３年４月</a:t>
            </a:r>
            <a:r>
              <a:rPr lang="ja-JP" altLang="en-US" sz="1800" dirty="0" smtClean="0"/>
              <a:t>１日</a:t>
            </a:r>
            <a:endParaRPr lang="en-US" altLang="ja-JP" sz="1800" dirty="0" smtClean="0"/>
          </a:p>
          <a:p>
            <a:pPr>
              <a:buNone/>
            </a:pPr>
            <a:r>
              <a:rPr lang="ja-JP" altLang="en-US" sz="1800" dirty="0" smtClean="0"/>
              <a:t>・</a:t>
            </a:r>
            <a:r>
              <a:rPr lang="ja-JP" altLang="en-US" sz="1800" dirty="0" smtClean="0"/>
              <a:t>日経新聞</a:t>
            </a:r>
            <a:endParaRPr lang="en-US" altLang="ja-JP" sz="1800" dirty="0" smtClean="0"/>
          </a:p>
          <a:p>
            <a:pPr>
              <a:buNone/>
            </a:pPr>
            <a:r>
              <a:rPr lang="ja-JP" altLang="en-US" sz="1800" dirty="0" smtClean="0"/>
              <a:t>・平成</a:t>
            </a:r>
            <a:r>
              <a:rPr lang="en-US" altLang="ja-JP" sz="1800" dirty="0" smtClean="0"/>
              <a:t>23</a:t>
            </a:r>
            <a:r>
              <a:rPr lang="ja-JP" altLang="en-US" sz="1800" dirty="0" smtClean="0"/>
              <a:t>年</a:t>
            </a:r>
            <a:r>
              <a:rPr lang="en-US" altLang="ja-JP" sz="1800" dirty="0" smtClean="0"/>
              <a:t>2</a:t>
            </a:r>
            <a:r>
              <a:rPr lang="ja-JP" altLang="en-US" sz="1800" dirty="0" smtClean="0"/>
              <a:t>月発表「賃金構造基本統計調査」</a:t>
            </a:r>
            <a:endParaRPr lang="en-US" altLang="ja-JP" sz="1800" dirty="0" smtClean="0"/>
          </a:p>
          <a:p>
            <a:pPr>
              <a:buNone/>
            </a:pPr>
            <a:r>
              <a:rPr lang="ja-JP" altLang="en-US" sz="1800" dirty="0" smtClean="0"/>
              <a:t>・</a:t>
            </a:r>
            <a:r>
              <a:rPr lang="ja-JP" altLang="en-US" sz="1800" dirty="0" smtClean="0"/>
              <a:t>園児</a:t>
            </a:r>
            <a:r>
              <a:rPr lang="en-US" altLang="ja-JP" sz="1800" dirty="0" smtClean="0"/>
              <a:t>1</a:t>
            </a:r>
            <a:r>
              <a:rPr lang="ja-JP" altLang="en-US" sz="1800" dirty="0" smtClean="0"/>
              <a:t>人にかかる費用と保育料（</a:t>
            </a:r>
            <a:r>
              <a:rPr lang="ja-JP" altLang="en-US" sz="1800" dirty="0" smtClean="0"/>
              <a:t>月額）</a:t>
            </a:r>
            <a:endParaRPr lang="ja-JP" altLang="en-US" sz="1800" dirty="0" smtClean="0"/>
          </a:p>
          <a:p>
            <a:pPr>
              <a:buNone/>
            </a:pPr>
            <a:r>
              <a:rPr lang="en-US" altLang="ja-JP" sz="1800" dirty="0" smtClean="0"/>
              <a:t> http://www.city.itabashi.tokyo.jp/c_kurashi/008/008977.html</a:t>
            </a:r>
            <a:endParaRPr lang="ja-JP" altLang="en-US" sz="1800" dirty="0" smtClean="0"/>
          </a:p>
          <a:p>
            <a:pPr>
              <a:buNone/>
            </a:pPr>
            <a:endParaRPr kumimoji="1" lang="ja-JP" altLang="en-US" sz="1800" dirty="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46</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待機児童数の推移</a:t>
            </a:r>
            <a:endParaRPr kumimoji="1" lang="ja-JP" altLang="en-US" dirty="0"/>
          </a:p>
        </p:txBody>
      </p:sp>
      <p:graphicFrame>
        <p:nvGraphicFramePr>
          <p:cNvPr id="5" name="コンテンツ プレースホルダ 4"/>
          <p:cNvGraphicFramePr>
            <a:graphicFrameLocks noGrp="1"/>
          </p:cNvGraphicFramePr>
          <p:nvPr>
            <p:ph idx="1"/>
          </p:nvPr>
        </p:nvGraphicFramePr>
        <p:xfrm>
          <a:off x="142844" y="1500174"/>
          <a:ext cx="7500958"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572000" y="6611779"/>
            <a:ext cx="4572000" cy="246221"/>
          </a:xfrm>
          <a:prstGeom prst="rect">
            <a:avLst/>
          </a:prstGeom>
          <a:noFill/>
        </p:spPr>
        <p:txBody>
          <a:bodyPr wrap="square" rtlCol="0">
            <a:spAutoFit/>
          </a:bodyPr>
          <a:lstStyle/>
          <a:p>
            <a:r>
              <a:rPr kumimoji="1" lang="ja-JP" altLang="en-US" sz="1000" dirty="0" smtClean="0"/>
              <a:t>出展　</a:t>
            </a:r>
            <a:r>
              <a:rPr lang="ja-JP" altLang="en-US" sz="1000" dirty="0" smtClean="0"/>
              <a:t>厚生労働省（</a:t>
            </a:r>
            <a:r>
              <a:rPr lang="en-US" altLang="ja-JP" sz="1000" dirty="0" smtClean="0"/>
              <a:t> http://www.mhlw.go.jp/stf/houdou/2r9852000001q77g.html </a:t>
            </a:r>
            <a:r>
              <a:rPr lang="ja-JP" altLang="en-US" sz="1000" dirty="0" smtClean="0"/>
              <a:t>）</a:t>
            </a:r>
            <a:endParaRPr kumimoji="1" lang="ja-JP" altLang="en-US" sz="1000" dirty="0"/>
          </a:p>
        </p:txBody>
      </p:sp>
      <p:sp>
        <p:nvSpPr>
          <p:cNvPr id="10" name="円形吹き出し 9"/>
          <p:cNvSpPr/>
          <p:nvPr/>
        </p:nvSpPr>
        <p:spPr>
          <a:xfrm>
            <a:off x="5786446" y="1428736"/>
            <a:ext cx="3357554" cy="1928826"/>
          </a:xfrm>
          <a:prstGeom prst="wedgeEllipseCallout">
            <a:avLst>
              <a:gd name="adj1" fmla="val -58402"/>
              <a:gd name="adj2" fmla="val 406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近年増加</a:t>
            </a:r>
            <a:endParaRPr kumimoji="1" lang="en-US" altLang="ja-JP"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kumimoji="1" lang="ja-JP"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傾向にある</a:t>
            </a:r>
            <a:endParaRPr kumimoji="1" lang="ja-JP"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下矢印 10"/>
          <p:cNvSpPr/>
          <p:nvPr/>
        </p:nvSpPr>
        <p:spPr>
          <a:xfrm rot="19257247">
            <a:off x="4555896" y="2372009"/>
            <a:ext cx="324689" cy="1424844"/>
          </a:xfrm>
          <a:prstGeom prst="down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スライド番号プレースホルダ 8"/>
          <p:cNvSpPr>
            <a:spLocks noGrp="1"/>
          </p:cNvSpPr>
          <p:nvPr>
            <p:ph type="sldNum" sz="quarter" idx="12"/>
          </p:nvPr>
        </p:nvSpPr>
        <p:spPr/>
        <p:txBody>
          <a:bodyPr/>
          <a:lstStyle/>
          <a:p>
            <a:fld id="{415A5B8B-904F-4F3D-9EEB-EAFFAA52DBEB}"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お母さん1.gif"/>
          <p:cNvPicPr>
            <a:picLocks noChangeAspect="1"/>
          </p:cNvPicPr>
          <p:nvPr/>
        </p:nvPicPr>
        <p:blipFill>
          <a:blip r:embed="rId3" cstate="print"/>
          <a:stretch>
            <a:fillRect/>
          </a:stretch>
        </p:blipFill>
        <p:spPr>
          <a:xfrm>
            <a:off x="5500694" y="3357562"/>
            <a:ext cx="2500330" cy="2913770"/>
          </a:xfrm>
          <a:prstGeom prst="rect">
            <a:avLst/>
          </a:prstGeom>
        </p:spPr>
      </p:pic>
      <p:sp>
        <p:nvSpPr>
          <p:cNvPr id="3" name="コンテンツ プレースホルダ 2"/>
          <p:cNvSpPr>
            <a:spLocks noGrp="1"/>
          </p:cNvSpPr>
          <p:nvPr>
            <p:ph idx="1"/>
          </p:nvPr>
        </p:nvSpPr>
        <p:spPr>
          <a:xfrm>
            <a:off x="428596" y="928670"/>
            <a:ext cx="8715404" cy="5411807"/>
          </a:xfrm>
        </p:spPr>
        <p:txBody>
          <a:bodyPr>
            <a:normAutofit/>
          </a:bodyPr>
          <a:lstStyle/>
          <a:p>
            <a:pPr>
              <a:buNone/>
            </a:pPr>
            <a:r>
              <a:rPr lang="ja-JP" altLang="en-US" sz="3600" b="1" u="sng" dirty="0" smtClean="0">
                <a:ln w="18000">
                  <a:solidFill>
                    <a:srgbClr val="0070C0"/>
                  </a:solidFill>
                  <a:prstDash val="solid"/>
                  <a:miter lim="800000"/>
                </a:ln>
                <a:noFill/>
                <a:effectLst>
                  <a:outerShdw blurRad="25500" dist="23000" dir="7020000" algn="tl">
                    <a:srgbClr val="000000">
                      <a:alpha val="50000"/>
                    </a:srgbClr>
                  </a:outerShdw>
                </a:effectLst>
              </a:rPr>
              <a:t>＊潜在的待機児童</a:t>
            </a:r>
            <a:endParaRPr lang="en-US" altLang="ja-JP" sz="3600" b="1" u="sng" dirty="0" smtClean="0">
              <a:ln w="18000">
                <a:solidFill>
                  <a:srgbClr val="0070C0"/>
                </a:solidFill>
                <a:prstDash val="solid"/>
                <a:miter lim="800000"/>
              </a:ln>
              <a:solidFill>
                <a:srgbClr val="00B0F0"/>
              </a:solidFill>
            </a:endParaRPr>
          </a:p>
          <a:p>
            <a:pPr marL="514350" indent="-514350">
              <a:buFont typeface="+mj-lt"/>
              <a:buAutoNum type="arabicPeriod"/>
            </a:pPr>
            <a:r>
              <a:rPr lang="ja-JP" altLang="en-US" sz="3600" dirty="0" smtClean="0"/>
              <a:t>保育サービスを</a:t>
            </a:r>
            <a:r>
              <a:rPr lang="ja-JP" altLang="en-US" sz="3600" dirty="0" smtClean="0">
                <a:solidFill>
                  <a:srgbClr val="FF0000"/>
                </a:solidFill>
              </a:rPr>
              <a:t>希望</a:t>
            </a:r>
            <a:r>
              <a:rPr lang="ja-JP" altLang="en-US" sz="3600" dirty="0" smtClean="0"/>
              <a:t>しながら、待機解消が望み薄として</a:t>
            </a:r>
            <a:r>
              <a:rPr lang="ja-JP" altLang="en-US" sz="3600" dirty="0" smtClean="0">
                <a:solidFill>
                  <a:srgbClr val="FF0000"/>
                </a:solidFill>
              </a:rPr>
              <a:t>申込書を提出</a:t>
            </a:r>
            <a:r>
              <a:rPr lang="ja-JP" altLang="en-US" sz="3600" dirty="0" smtClean="0"/>
              <a:t>しない</a:t>
            </a:r>
            <a:endParaRPr lang="en-US" altLang="ja-JP" sz="3600" dirty="0" smtClean="0"/>
          </a:p>
          <a:p>
            <a:pPr marL="514350" indent="-514350">
              <a:buFont typeface="+mj-lt"/>
              <a:buAutoNum type="arabicPeriod"/>
            </a:pPr>
            <a:r>
              <a:rPr lang="ja-JP" altLang="en-US" sz="3600" dirty="0" smtClean="0"/>
              <a:t>入所を</a:t>
            </a:r>
            <a:r>
              <a:rPr lang="ja-JP" altLang="en-US" sz="3600" dirty="0" smtClean="0">
                <a:solidFill>
                  <a:srgbClr val="FF0000"/>
                </a:solidFill>
              </a:rPr>
              <a:t>諦めている</a:t>
            </a:r>
            <a:endParaRPr lang="en-US" altLang="ja-JP" sz="1900" dirty="0" smtClean="0"/>
          </a:p>
          <a:p>
            <a:pPr>
              <a:buNone/>
            </a:pPr>
            <a:endParaRPr lang="en-US" altLang="ja-JP" sz="1900" dirty="0" smtClean="0"/>
          </a:p>
          <a:p>
            <a:pPr>
              <a:buNone/>
            </a:pPr>
            <a:endParaRPr kumimoji="1" lang="ja-JP" altLang="en-US" dirty="0"/>
          </a:p>
        </p:txBody>
      </p:sp>
      <p:sp>
        <p:nvSpPr>
          <p:cNvPr id="10" name="右矢印 9"/>
          <p:cNvSpPr/>
          <p:nvPr/>
        </p:nvSpPr>
        <p:spPr>
          <a:xfrm>
            <a:off x="428596" y="4000504"/>
            <a:ext cx="1357322" cy="107157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00232" y="4000504"/>
            <a:ext cx="3071834" cy="1077218"/>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sz="3200" dirty="0" smtClean="0"/>
              <a:t>待機児童に</a:t>
            </a:r>
            <a:endParaRPr kumimoji="1" lang="en-US" altLang="ja-JP" sz="3200" dirty="0" smtClean="0"/>
          </a:p>
          <a:p>
            <a:r>
              <a:rPr kumimoji="1" lang="ja-JP" altLang="en-US" sz="3200" dirty="0" smtClean="0"/>
              <a:t>カウントされない</a:t>
            </a:r>
            <a:endParaRPr kumimoji="1" lang="ja-JP" altLang="en-US" sz="3200" dirty="0"/>
          </a:p>
        </p:txBody>
      </p:sp>
      <p:sp>
        <p:nvSpPr>
          <p:cNvPr id="6" name="スライド番号プレースホルダ 5"/>
          <p:cNvSpPr>
            <a:spLocks noGrp="1"/>
          </p:cNvSpPr>
          <p:nvPr>
            <p:ph type="sldNum" sz="quarter" idx="12"/>
          </p:nvPr>
        </p:nvSpPr>
        <p:spPr/>
        <p:txBody>
          <a:bodyPr/>
          <a:lstStyle/>
          <a:p>
            <a:fld id="{415A5B8B-904F-4F3D-9EEB-EAFFAA52DBEB}"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保育所の分類</a:t>
            </a:r>
            <a:endParaRPr kumimoji="1" lang="ja-JP" altLang="en-US" dirty="0"/>
          </a:p>
        </p:txBody>
      </p:sp>
      <p:sp>
        <p:nvSpPr>
          <p:cNvPr id="3" name="コンテンツ プレースホルダ 2"/>
          <p:cNvSpPr>
            <a:spLocks noGrp="1"/>
          </p:cNvSpPr>
          <p:nvPr>
            <p:ph idx="1"/>
          </p:nvPr>
        </p:nvSpPr>
        <p:spPr>
          <a:xfrm>
            <a:off x="457200" y="1600200"/>
            <a:ext cx="8229600" cy="5114948"/>
          </a:xfrm>
        </p:spPr>
        <p:txBody>
          <a:bodyPr/>
          <a:lstStyle/>
          <a:p>
            <a:pPr>
              <a:buNone/>
            </a:pPr>
            <a:r>
              <a:rPr lang="ja-JP" altLang="en-US" dirty="0" smtClean="0">
                <a:ln>
                  <a:solidFill>
                    <a:srgbClr val="FF3399"/>
                  </a:solidFill>
                </a:ln>
              </a:rPr>
              <a:t>　</a:t>
            </a:r>
            <a:r>
              <a:rPr lang="ja-JP" altLang="en-US" b="1" u="sng" dirty="0" smtClean="0">
                <a:ln w="18000">
                  <a:solidFill>
                    <a:srgbClr val="FF3399"/>
                  </a:solidFill>
                  <a:prstDash val="solid"/>
                  <a:miter lim="800000"/>
                </a:ln>
                <a:noFill/>
                <a:effectLst>
                  <a:outerShdw blurRad="25500" dist="23000" dir="7020000" algn="tl">
                    <a:srgbClr val="000000">
                      <a:alpha val="50000"/>
                    </a:srgbClr>
                  </a:outerShdw>
                </a:effectLst>
              </a:rPr>
              <a:t>○</a:t>
            </a:r>
            <a:r>
              <a:rPr kumimoji="1" lang="ja-JP" altLang="en-US" b="1" u="sng" dirty="0" smtClean="0">
                <a:ln w="18000">
                  <a:solidFill>
                    <a:srgbClr val="FF3399"/>
                  </a:solidFill>
                  <a:prstDash val="solid"/>
                  <a:miter lim="800000"/>
                </a:ln>
                <a:noFill/>
                <a:effectLst>
                  <a:outerShdw blurRad="25500" dist="23000" dir="7020000" algn="tl">
                    <a:srgbClr val="000000">
                      <a:alpha val="50000"/>
                    </a:srgbClr>
                  </a:outerShdw>
                </a:effectLst>
              </a:rPr>
              <a:t>認可保育所</a:t>
            </a:r>
            <a:endParaRPr kumimoji="1" lang="en-US" altLang="ja-JP" u="sng" dirty="0" smtClean="0">
              <a:ln w="18000">
                <a:solidFill>
                  <a:srgbClr val="FF3399"/>
                </a:solidFill>
                <a:prstDash val="solid"/>
                <a:miter lim="800000"/>
              </a:ln>
              <a:solidFill>
                <a:srgbClr val="00B0F0"/>
              </a:solidFill>
            </a:endParaRPr>
          </a:p>
          <a:p>
            <a:pPr>
              <a:buNone/>
            </a:pPr>
            <a:r>
              <a:rPr lang="ja-JP" altLang="en-US" dirty="0" smtClean="0"/>
              <a:t>　国の定めた設置基準をクリアして都道府県</a:t>
            </a:r>
            <a:endParaRPr lang="en-US" altLang="ja-JP" dirty="0" smtClean="0"/>
          </a:p>
          <a:p>
            <a:pPr>
              <a:buNone/>
            </a:pPr>
            <a:r>
              <a:rPr lang="ja-JP" altLang="en-US" dirty="0" smtClean="0"/>
              <a:t>　知事に認可された保育施設</a:t>
            </a:r>
            <a:endParaRPr lang="en-US" altLang="ja-JP" dirty="0" smtClean="0"/>
          </a:p>
          <a:p>
            <a:pPr algn="r">
              <a:buNone/>
            </a:pPr>
            <a:r>
              <a:rPr lang="ja-JP" altLang="en-US" dirty="0" smtClean="0"/>
              <a:t>　　　　　　　　　　　　　　</a:t>
            </a:r>
            <a:r>
              <a:rPr lang="ja-JP" altLang="en-US" sz="2800" dirty="0" smtClean="0"/>
              <a:t>＊公的資金補助がある</a:t>
            </a:r>
            <a:endParaRPr lang="en-US" altLang="ja-JP" sz="2800" dirty="0" smtClean="0"/>
          </a:p>
          <a:p>
            <a:pPr>
              <a:buNone/>
            </a:pPr>
            <a:r>
              <a:rPr lang="ja-JP" altLang="en-US" dirty="0" smtClean="0">
                <a:ln>
                  <a:solidFill>
                    <a:srgbClr val="7030A0"/>
                  </a:solidFill>
                </a:ln>
              </a:rPr>
              <a:t>　</a:t>
            </a:r>
            <a:r>
              <a:rPr lang="ja-JP" altLang="en-US" b="1" u="sng" dirty="0" smtClean="0">
                <a:ln w="18000">
                  <a:solidFill>
                    <a:srgbClr val="FF3399"/>
                  </a:solidFill>
                  <a:prstDash val="solid"/>
                  <a:miter lim="800000"/>
                </a:ln>
                <a:noFill/>
                <a:effectLst>
                  <a:outerShdw blurRad="25500" dist="23000" dir="7020000" algn="tl">
                    <a:srgbClr val="000000">
                      <a:alpha val="50000"/>
                    </a:srgbClr>
                  </a:outerShdw>
                </a:effectLst>
              </a:rPr>
              <a:t>○認可外保育所</a:t>
            </a:r>
            <a:endParaRPr lang="en-US" altLang="ja-JP" u="sng" dirty="0" smtClean="0">
              <a:ln w="18000">
                <a:solidFill>
                  <a:srgbClr val="FF3399"/>
                </a:solidFill>
                <a:prstDash val="solid"/>
                <a:miter lim="800000"/>
              </a:ln>
              <a:noFill/>
            </a:endParaRPr>
          </a:p>
          <a:p>
            <a:pPr>
              <a:buNone/>
            </a:pPr>
            <a:r>
              <a:rPr kumimoji="1" lang="ja-JP" altLang="en-US" dirty="0" smtClean="0"/>
              <a:t>　　設置基準の関係で国の認可を受けて</a:t>
            </a:r>
            <a:endParaRPr kumimoji="1" lang="en-US" altLang="ja-JP" dirty="0" smtClean="0"/>
          </a:p>
          <a:p>
            <a:pPr>
              <a:buNone/>
            </a:pPr>
            <a:r>
              <a:rPr lang="ja-JP" altLang="en-US" dirty="0" smtClean="0"/>
              <a:t>　　</a:t>
            </a:r>
            <a:r>
              <a:rPr kumimoji="1" lang="ja-JP" altLang="en-US" dirty="0" smtClean="0"/>
              <a:t>いない保育施設</a:t>
            </a:r>
            <a:endParaRPr kumimoji="1" lang="en-US" altLang="ja-JP" dirty="0" smtClean="0"/>
          </a:p>
          <a:p>
            <a:pPr>
              <a:buNone/>
            </a:pPr>
            <a:r>
              <a:rPr kumimoji="1" lang="ja-JP" altLang="en-US" dirty="0" smtClean="0"/>
              <a:t>　　　　　　</a:t>
            </a:r>
            <a:r>
              <a:rPr lang="ja-JP" altLang="en-US" dirty="0" smtClean="0"/>
              <a:t>＊</a:t>
            </a:r>
            <a:r>
              <a:rPr kumimoji="1" lang="ja-JP" altLang="en-US" sz="2800" dirty="0" smtClean="0"/>
              <a:t>金額や、開所時間は、施設により異なる</a:t>
            </a:r>
            <a:endParaRPr kumimoji="1" lang="ja-JP" altLang="en-US" sz="2800" dirty="0"/>
          </a:p>
        </p:txBody>
      </p:sp>
      <p:sp>
        <p:nvSpPr>
          <p:cNvPr id="4" name="スライド番号プレースホルダ 3"/>
          <p:cNvSpPr>
            <a:spLocks noGrp="1"/>
          </p:cNvSpPr>
          <p:nvPr>
            <p:ph type="sldNum" sz="quarter" idx="12"/>
          </p:nvPr>
        </p:nvSpPr>
        <p:spPr/>
        <p:txBody>
          <a:bodyPr/>
          <a:lstStyle/>
          <a:p>
            <a:fld id="{415A5B8B-904F-4F3D-9EEB-EAFFAA52DBEB}"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メリット・デメリット</a:t>
            </a:r>
            <a:endParaRPr kumimoji="1" lang="ja-JP" altLang="en-US" dirty="0"/>
          </a:p>
        </p:txBody>
      </p:sp>
      <p:sp>
        <p:nvSpPr>
          <p:cNvPr id="3" name="テキスト プレースホルダ 2"/>
          <p:cNvSpPr>
            <a:spLocks noGrp="1"/>
          </p:cNvSpPr>
          <p:nvPr>
            <p:ph type="body" idx="1"/>
          </p:nvPr>
        </p:nvSpPr>
        <p:spPr>
          <a:xfrm>
            <a:off x="428596" y="1214422"/>
            <a:ext cx="4040188" cy="639762"/>
          </a:xfrm>
        </p:spPr>
        <p:txBody>
          <a:bodyPr/>
          <a:lstStyle/>
          <a:p>
            <a:r>
              <a:rPr lang="ja-JP" altLang="en-US" u="sng" dirty="0" smtClean="0">
                <a:ln w="18000">
                  <a:solidFill>
                    <a:srgbClr val="FF3399"/>
                  </a:solidFill>
                  <a:prstDash val="solid"/>
                  <a:miter lim="800000"/>
                </a:ln>
                <a:noFill/>
                <a:effectLst>
                  <a:outerShdw blurRad="25500" dist="23000" dir="7020000" algn="tl">
                    <a:srgbClr val="000000">
                      <a:alpha val="50000"/>
                    </a:srgbClr>
                  </a:outerShdw>
                </a:effectLst>
              </a:rPr>
              <a:t>○認可保育所</a:t>
            </a:r>
            <a:endParaRPr lang="en-US" altLang="ja-JP" u="sng" dirty="0" smtClean="0">
              <a:ln w="18000">
                <a:solidFill>
                  <a:srgbClr val="0070C0"/>
                </a:solidFill>
                <a:prstDash val="solid"/>
                <a:miter lim="800000"/>
              </a:ln>
              <a:solidFill>
                <a:srgbClr val="00B0F0"/>
              </a:solidFill>
            </a:endParaRPr>
          </a:p>
        </p:txBody>
      </p:sp>
      <p:sp>
        <p:nvSpPr>
          <p:cNvPr id="4" name="コンテンツ プレースホルダ 3"/>
          <p:cNvSpPr>
            <a:spLocks noGrp="1"/>
          </p:cNvSpPr>
          <p:nvPr>
            <p:ph sz="half" idx="2"/>
          </p:nvPr>
        </p:nvSpPr>
        <p:spPr>
          <a:xfrm>
            <a:off x="214282" y="2071678"/>
            <a:ext cx="4254502" cy="4540274"/>
          </a:xfrm>
          <a:ln>
            <a:noFill/>
          </a:ln>
        </p:spPr>
        <p:txBody>
          <a:bodyPr>
            <a:normAutofit/>
          </a:bodyPr>
          <a:lstStyle/>
          <a:p>
            <a:pPr>
              <a:buNone/>
            </a:pPr>
            <a:r>
              <a:rPr kumimoji="1" lang="ja-JP" altLang="en-US" sz="3000" b="1" dirty="0" smtClean="0">
                <a:ln>
                  <a:solidFill>
                    <a:schemeClr val="accent1"/>
                  </a:solidFill>
                </a:ln>
                <a:solidFill>
                  <a:schemeClr val="accent1"/>
                </a:solidFill>
              </a:rPr>
              <a:t>＊メリット</a:t>
            </a:r>
            <a:endParaRPr kumimoji="1" lang="en-US" altLang="ja-JP" sz="3000" b="1" dirty="0" smtClean="0">
              <a:ln>
                <a:solidFill>
                  <a:schemeClr val="accent1"/>
                </a:solidFill>
              </a:ln>
              <a:solidFill>
                <a:schemeClr val="accent1"/>
              </a:solidFill>
            </a:endParaRPr>
          </a:p>
          <a:p>
            <a:r>
              <a:rPr kumimoji="1" lang="ja-JP" altLang="en-US" dirty="0" smtClean="0"/>
              <a:t>料金が安い</a:t>
            </a:r>
            <a:endParaRPr kumimoji="1" lang="en-US" altLang="ja-JP" dirty="0" smtClean="0"/>
          </a:p>
          <a:p>
            <a:r>
              <a:rPr lang="ja-JP" altLang="en-US" dirty="0" smtClean="0"/>
              <a:t>設備が充実している</a:t>
            </a:r>
            <a:endParaRPr lang="en-US" altLang="ja-JP" dirty="0" smtClean="0"/>
          </a:p>
          <a:p>
            <a:pPr>
              <a:buNone/>
            </a:pPr>
            <a:endParaRPr kumimoji="1" lang="en-US" altLang="ja-JP" dirty="0" smtClean="0"/>
          </a:p>
          <a:p>
            <a:pPr>
              <a:buNone/>
            </a:pPr>
            <a:r>
              <a:rPr lang="ja-JP" altLang="en-US" sz="3000" b="1" dirty="0" smtClean="0">
                <a:ln>
                  <a:solidFill>
                    <a:schemeClr val="accent1"/>
                  </a:solidFill>
                </a:ln>
                <a:solidFill>
                  <a:schemeClr val="accent1"/>
                </a:solidFill>
              </a:rPr>
              <a:t>＊</a:t>
            </a:r>
            <a:r>
              <a:rPr lang="ja-JP" altLang="en-US" sz="3000" b="1" dirty="0" smtClean="0">
                <a:ln>
                  <a:solidFill>
                    <a:schemeClr val="accent1"/>
                  </a:solidFill>
                </a:ln>
                <a:solidFill>
                  <a:schemeClr val="accent1"/>
                </a:solidFill>
              </a:rPr>
              <a:t>デメリット</a:t>
            </a:r>
            <a:endParaRPr lang="en-US" altLang="ja-JP" sz="3000" dirty="0" smtClean="0"/>
          </a:p>
          <a:p>
            <a:r>
              <a:rPr lang="ja-JP" altLang="en-US" dirty="0" smtClean="0"/>
              <a:t>入所用件がある</a:t>
            </a:r>
            <a:endParaRPr lang="en-US" altLang="ja-JP" dirty="0" smtClean="0"/>
          </a:p>
          <a:p>
            <a:r>
              <a:rPr kumimoji="1" lang="ja-JP" altLang="en-US" dirty="0" smtClean="0"/>
              <a:t>夜間</a:t>
            </a:r>
            <a:r>
              <a:rPr kumimoji="1" lang="ja-JP" altLang="en-US" dirty="0" smtClean="0"/>
              <a:t>保育などの融通が利かない</a:t>
            </a:r>
            <a:endParaRPr kumimoji="1" lang="ja-JP" altLang="en-US" dirty="0"/>
          </a:p>
        </p:txBody>
      </p:sp>
      <p:sp>
        <p:nvSpPr>
          <p:cNvPr id="5" name="テキスト プレースホルダ 4"/>
          <p:cNvSpPr>
            <a:spLocks noGrp="1"/>
          </p:cNvSpPr>
          <p:nvPr>
            <p:ph type="body" sz="quarter" idx="3"/>
          </p:nvPr>
        </p:nvSpPr>
        <p:spPr>
          <a:xfrm>
            <a:off x="4572000" y="1214422"/>
            <a:ext cx="4041775" cy="639762"/>
          </a:xfrm>
        </p:spPr>
        <p:txBody>
          <a:bodyPr/>
          <a:lstStyle/>
          <a:p>
            <a:r>
              <a:rPr lang="ja-JP" altLang="en-US" u="sng" dirty="0" smtClean="0">
                <a:ln w="18000">
                  <a:solidFill>
                    <a:srgbClr val="FF3399"/>
                  </a:solidFill>
                  <a:prstDash val="solid"/>
                  <a:miter lim="800000"/>
                </a:ln>
                <a:noFill/>
                <a:effectLst>
                  <a:outerShdw blurRad="25500" dist="23000" dir="7020000" algn="tl">
                    <a:srgbClr val="000000">
                      <a:alpha val="50000"/>
                    </a:srgbClr>
                  </a:outerShdw>
                </a:effectLst>
              </a:rPr>
              <a:t>○認可外保育所</a:t>
            </a:r>
            <a:endParaRPr kumimoji="1" lang="ja-JP" altLang="en-US" dirty="0"/>
          </a:p>
        </p:txBody>
      </p:sp>
      <p:sp>
        <p:nvSpPr>
          <p:cNvPr id="6" name="コンテンツ プレースホルダ 5"/>
          <p:cNvSpPr>
            <a:spLocks noGrp="1"/>
          </p:cNvSpPr>
          <p:nvPr>
            <p:ph sz="quarter" idx="4"/>
          </p:nvPr>
        </p:nvSpPr>
        <p:spPr>
          <a:xfrm>
            <a:off x="4429124" y="2071678"/>
            <a:ext cx="4714876" cy="3951288"/>
          </a:xfrm>
        </p:spPr>
        <p:txBody>
          <a:bodyPr>
            <a:normAutofit/>
          </a:bodyPr>
          <a:lstStyle/>
          <a:p>
            <a:pPr>
              <a:buNone/>
            </a:pPr>
            <a:r>
              <a:rPr lang="ja-JP" altLang="en-US" sz="2800" b="1" dirty="0" smtClean="0">
                <a:ln>
                  <a:solidFill>
                    <a:schemeClr val="accent1"/>
                  </a:solidFill>
                </a:ln>
                <a:solidFill>
                  <a:schemeClr val="accent1"/>
                </a:solidFill>
              </a:rPr>
              <a:t>＊メリット</a:t>
            </a:r>
            <a:endParaRPr kumimoji="1" lang="en-US" altLang="ja-JP" sz="2800" dirty="0" smtClean="0"/>
          </a:p>
          <a:p>
            <a:r>
              <a:rPr lang="ja-JP" altLang="en-US" sz="2200" dirty="0" smtClean="0"/>
              <a:t>夜間保育などの融通が利く</a:t>
            </a:r>
            <a:endParaRPr lang="en-US" altLang="ja-JP" sz="2200" dirty="0" smtClean="0"/>
          </a:p>
          <a:p>
            <a:pPr>
              <a:buNone/>
            </a:pPr>
            <a:r>
              <a:rPr kumimoji="1" lang="ja-JP" altLang="en-US" sz="2200" dirty="0" smtClean="0"/>
              <a:t>　→あえて認可外保育所を</a:t>
            </a:r>
            <a:r>
              <a:rPr lang="ja-JP" altLang="en-US" sz="2200" dirty="0" smtClean="0"/>
              <a:t>選</a:t>
            </a:r>
            <a:r>
              <a:rPr kumimoji="1" lang="ja-JP" altLang="en-US" sz="2200" dirty="0" smtClean="0"/>
              <a:t>ぶ人も！</a:t>
            </a:r>
            <a:endParaRPr kumimoji="1" lang="en-US" altLang="ja-JP" sz="2200" dirty="0" smtClean="0"/>
          </a:p>
          <a:p>
            <a:r>
              <a:rPr lang="ja-JP" altLang="en-US" sz="2200" dirty="0" smtClean="0"/>
              <a:t>入所用件なし</a:t>
            </a:r>
            <a:endParaRPr lang="en-US" altLang="ja-JP" sz="2200" dirty="0" smtClean="0"/>
          </a:p>
          <a:p>
            <a:pPr>
              <a:buNone/>
            </a:pPr>
            <a:endParaRPr lang="en-US" altLang="ja-JP" sz="1100" dirty="0" smtClean="0"/>
          </a:p>
          <a:p>
            <a:pPr>
              <a:buNone/>
            </a:pPr>
            <a:r>
              <a:rPr lang="ja-JP" altLang="en-US" sz="2800" b="1" dirty="0" smtClean="0">
                <a:ln>
                  <a:solidFill>
                    <a:schemeClr val="accent1"/>
                  </a:solidFill>
                </a:ln>
                <a:solidFill>
                  <a:schemeClr val="accent1"/>
                </a:solidFill>
              </a:rPr>
              <a:t>＊デメリット</a:t>
            </a:r>
            <a:endParaRPr kumimoji="1" lang="en-US" altLang="ja-JP" sz="2800" dirty="0" smtClean="0"/>
          </a:p>
          <a:p>
            <a:r>
              <a:rPr lang="ja-JP" altLang="en-US" dirty="0" smtClean="0"/>
              <a:t>料金が高い</a:t>
            </a:r>
            <a:endParaRPr lang="en-US" altLang="ja-JP" dirty="0" smtClean="0"/>
          </a:p>
          <a:p>
            <a:r>
              <a:rPr kumimoji="1" lang="ja-JP" altLang="en-US" dirty="0" smtClean="0"/>
              <a:t>設備が充実していない場合がある</a:t>
            </a:r>
            <a:endParaRPr kumimoji="1" lang="en-US" altLang="ja-JP" dirty="0" smtClean="0"/>
          </a:p>
          <a:p>
            <a:endParaRPr kumimoji="1" lang="ja-JP" altLang="en-US" dirty="0"/>
          </a:p>
        </p:txBody>
      </p:sp>
      <p:cxnSp>
        <p:nvCxnSpPr>
          <p:cNvPr id="8" name="直線コネクタ 7"/>
          <p:cNvCxnSpPr/>
          <p:nvPr/>
        </p:nvCxnSpPr>
        <p:spPr>
          <a:xfrm rot="5400000">
            <a:off x="1750199" y="3893347"/>
            <a:ext cx="5357850" cy="0"/>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9" name="図 8" descr="img_988725_8409429_0.jpg"/>
          <p:cNvPicPr>
            <a:picLocks noChangeAspect="1"/>
          </p:cNvPicPr>
          <p:nvPr/>
        </p:nvPicPr>
        <p:blipFill>
          <a:blip r:embed="rId2" cstate="print"/>
          <a:stretch>
            <a:fillRect/>
          </a:stretch>
        </p:blipFill>
        <p:spPr>
          <a:xfrm>
            <a:off x="7143769" y="1119163"/>
            <a:ext cx="1357322" cy="1357322"/>
          </a:xfrm>
          <a:prstGeom prst="rect">
            <a:avLst/>
          </a:prstGeom>
        </p:spPr>
      </p:pic>
      <p:pic>
        <p:nvPicPr>
          <p:cNvPr id="10" name="図 9" descr="泣く子供3.gif"/>
          <p:cNvPicPr>
            <a:picLocks noChangeAspect="1"/>
          </p:cNvPicPr>
          <p:nvPr/>
        </p:nvPicPr>
        <p:blipFill>
          <a:blip r:embed="rId3" cstate="print"/>
          <a:stretch>
            <a:fillRect/>
          </a:stretch>
        </p:blipFill>
        <p:spPr>
          <a:xfrm>
            <a:off x="3000364" y="3548080"/>
            <a:ext cx="1166804" cy="1166804"/>
          </a:xfrm>
          <a:prstGeom prst="rect">
            <a:avLst/>
          </a:prstGeom>
        </p:spPr>
      </p:pic>
      <p:sp>
        <p:nvSpPr>
          <p:cNvPr id="11" name="スライド番号プレースホルダ 10"/>
          <p:cNvSpPr>
            <a:spLocks noGrp="1"/>
          </p:cNvSpPr>
          <p:nvPr>
            <p:ph type="sldNum" sz="quarter" idx="12"/>
          </p:nvPr>
        </p:nvSpPr>
        <p:spPr/>
        <p:txBody>
          <a:bodyPr/>
          <a:lstStyle/>
          <a:p>
            <a:fld id="{415A5B8B-904F-4F3D-9EEB-EAFFAA52DBEB}" type="slidenum">
              <a:rPr kumimoji="1" lang="ja-JP" altLang="en-US" smtClean="0"/>
              <a:pPr/>
              <a:t>8</a:t>
            </a:fld>
            <a:endParaRPr kumimoji="1" lang="ja-JP" altLang="en-US"/>
          </a:p>
        </p:txBody>
      </p:sp>
    </p:spTree>
    <p:extLst>
      <p:ext uri="{BB962C8B-B14F-4D97-AF65-F5344CB8AC3E}">
        <p14:creationId xmlns:p14="http://schemas.microsoft.com/office/powerpoint/2010/main" xmlns="" val="2160949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b="1" dirty="0" smtClean="0"/>
              <a:t>『</a:t>
            </a:r>
            <a:r>
              <a:rPr kumimoji="1" lang="ja-JP" altLang="en-US" b="1" dirty="0" smtClean="0"/>
              <a:t>待機児童の現状</a:t>
            </a:r>
            <a:r>
              <a:rPr kumimoji="1" lang="en-US" altLang="ja-JP" b="1" dirty="0" smtClean="0"/>
              <a:t>』</a:t>
            </a:r>
            <a:endParaRPr kumimoji="1" lang="ja-JP" altLang="en-US" sz="3100" b="1" dirty="0"/>
          </a:p>
        </p:txBody>
      </p:sp>
      <p:sp>
        <p:nvSpPr>
          <p:cNvPr id="3" name="コンテンツ プレースホルダ 2"/>
          <p:cNvSpPr>
            <a:spLocks noGrp="1"/>
          </p:cNvSpPr>
          <p:nvPr>
            <p:ph idx="1"/>
          </p:nvPr>
        </p:nvSpPr>
        <p:spPr>
          <a:xfrm>
            <a:off x="179512" y="1357298"/>
            <a:ext cx="8507288" cy="5286412"/>
          </a:xfrm>
        </p:spPr>
        <p:txBody>
          <a:bodyPr>
            <a:normAutofit/>
          </a:bodyPr>
          <a:lstStyle/>
          <a:p>
            <a:endParaRPr kumimoji="1" lang="en-US" altLang="ja-JP" dirty="0" smtClean="0"/>
          </a:p>
          <a:p>
            <a:endParaRPr lang="en-US" altLang="ja-JP" dirty="0"/>
          </a:p>
          <a:p>
            <a:endParaRPr kumimoji="1" lang="en-US" altLang="ja-JP" dirty="0" smtClean="0"/>
          </a:p>
          <a:p>
            <a:endParaRPr lang="en-US" altLang="ja-JP" dirty="0"/>
          </a:p>
          <a:p>
            <a:pPr>
              <a:buNone/>
            </a:pPr>
            <a:endParaRPr kumimoji="1" lang="en-US" altLang="ja-JP" dirty="0" smtClean="0"/>
          </a:p>
          <a:p>
            <a:pPr>
              <a:buNone/>
            </a:pPr>
            <a:endParaRPr kumimoji="1" lang="en-US" altLang="ja-JP" dirty="0" smtClean="0"/>
          </a:p>
          <a:p>
            <a:r>
              <a:rPr kumimoji="1" lang="ja-JP" altLang="en-US" sz="2800" dirty="0" smtClean="0"/>
              <a:t>低年齢児　全体</a:t>
            </a:r>
            <a:r>
              <a:rPr kumimoji="1" lang="ja-JP" altLang="en-US" sz="2800" dirty="0" smtClean="0"/>
              <a:t>の</a:t>
            </a:r>
            <a:r>
              <a:rPr kumimoji="1" lang="en-US" altLang="ja-JP" sz="2800" dirty="0" smtClean="0">
                <a:solidFill>
                  <a:srgbClr val="FF0000"/>
                </a:solidFill>
              </a:rPr>
              <a:t>81.9</a:t>
            </a:r>
            <a:r>
              <a:rPr kumimoji="1" lang="ja-JP" altLang="en-US" sz="2800" dirty="0" smtClean="0">
                <a:solidFill>
                  <a:srgbClr val="FF0000"/>
                </a:solidFill>
              </a:rPr>
              <a:t>％</a:t>
            </a:r>
            <a:endParaRPr kumimoji="1" lang="en-US" altLang="ja-JP" sz="2800" dirty="0" smtClean="0"/>
          </a:p>
          <a:p>
            <a:r>
              <a:rPr lang="ja-JP" altLang="en-US" sz="2800" dirty="0" smtClean="0"/>
              <a:t>特に</a:t>
            </a:r>
            <a:r>
              <a:rPr lang="en-US" altLang="ja-JP" sz="2800" dirty="0" smtClean="0">
                <a:solidFill>
                  <a:srgbClr val="FF0000"/>
                </a:solidFill>
              </a:rPr>
              <a:t>1</a:t>
            </a:r>
            <a:r>
              <a:rPr lang="ja-JP" altLang="en-US" sz="2800" dirty="0" smtClean="0">
                <a:solidFill>
                  <a:srgbClr val="FF0000"/>
                </a:solidFill>
              </a:rPr>
              <a:t>・</a:t>
            </a:r>
            <a:r>
              <a:rPr lang="en-US" altLang="ja-JP" sz="2800" dirty="0" smtClean="0">
                <a:solidFill>
                  <a:srgbClr val="FF0000"/>
                </a:solidFill>
              </a:rPr>
              <a:t>2</a:t>
            </a:r>
            <a:r>
              <a:rPr lang="ja-JP" altLang="en-US" sz="2800" dirty="0" smtClean="0">
                <a:solidFill>
                  <a:srgbClr val="FF0000"/>
                </a:solidFill>
              </a:rPr>
              <a:t>歳児</a:t>
            </a:r>
            <a:r>
              <a:rPr lang="ja-JP" altLang="en-US" sz="2800" dirty="0" smtClean="0"/>
              <a:t>が</a:t>
            </a:r>
            <a:r>
              <a:rPr lang="ja-JP" altLang="en-US" sz="2800" dirty="0" smtClean="0">
                <a:solidFill>
                  <a:srgbClr val="FF0000"/>
                </a:solidFill>
              </a:rPr>
              <a:t>多い</a:t>
            </a:r>
            <a:endParaRPr kumimoji="1" lang="ja-JP" altLang="en-US" sz="2800" dirty="0">
              <a:solidFill>
                <a:srgbClr val="FF0000"/>
              </a:solidFill>
            </a:endParaRPr>
          </a:p>
        </p:txBody>
      </p:sp>
      <p:sp>
        <p:nvSpPr>
          <p:cNvPr id="5" name="テキスト ボックス 4"/>
          <p:cNvSpPr txBox="1"/>
          <p:nvPr/>
        </p:nvSpPr>
        <p:spPr>
          <a:xfrm>
            <a:off x="4000496" y="6357958"/>
            <a:ext cx="4357686" cy="276999"/>
          </a:xfrm>
          <a:prstGeom prst="rect">
            <a:avLst/>
          </a:prstGeom>
          <a:noFill/>
        </p:spPr>
        <p:txBody>
          <a:bodyPr wrap="square" rtlCol="0">
            <a:spAutoFit/>
          </a:bodyPr>
          <a:lstStyle/>
          <a:p>
            <a:r>
              <a:rPr lang="ja-JP" altLang="en-US" sz="1200" dirty="0" smtClean="0"/>
              <a:t>資料：</a:t>
            </a:r>
            <a:r>
              <a:rPr kumimoji="1" lang="ja-JP" altLang="en-US" sz="1200" dirty="0" smtClean="0"/>
              <a:t>厚生労働省：保育所の現状（平成</a:t>
            </a:r>
            <a:r>
              <a:rPr kumimoji="1" lang="en-US" altLang="ja-JP" sz="1200" dirty="0" smtClean="0"/>
              <a:t>21</a:t>
            </a:r>
            <a:r>
              <a:rPr kumimoji="1" lang="ja-JP" altLang="en-US" sz="1200" dirty="0" smtClean="0"/>
              <a:t>年</a:t>
            </a:r>
            <a:r>
              <a:rPr kumimoji="1" lang="en-US" altLang="ja-JP" sz="1200" dirty="0" smtClean="0"/>
              <a:t>4</a:t>
            </a:r>
            <a:r>
              <a:rPr kumimoji="1" lang="ja-JP" altLang="en-US" sz="1200" dirty="0" smtClean="0"/>
              <a:t>月</a:t>
            </a:r>
            <a:r>
              <a:rPr kumimoji="1" lang="en-US" altLang="ja-JP" sz="1200" dirty="0" smtClean="0"/>
              <a:t>1</a:t>
            </a:r>
            <a:r>
              <a:rPr kumimoji="1" lang="ja-JP" altLang="en-US" sz="1200" dirty="0" smtClean="0"/>
              <a:t>日）等について</a:t>
            </a:r>
            <a:endParaRPr kumimoji="1" lang="ja-JP" altLang="en-US" sz="1200" dirty="0"/>
          </a:p>
        </p:txBody>
      </p:sp>
      <p:graphicFrame>
        <p:nvGraphicFramePr>
          <p:cNvPr id="4" name="表 3"/>
          <p:cNvGraphicFramePr>
            <a:graphicFrameLocks noGrp="1"/>
          </p:cNvGraphicFramePr>
          <p:nvPr/>
        </p:nvGraphicFramePr>
        <p:xfrm>
          <a:off x="500034" y="1785926"/>
          <a:ext cx="8143932" cy="3071832"/>
        </p:xfrm>
        <a:graphic>
          <a:graphicData uri="http://schemas.openxmlformats.org/drawingml/2006/table">
            <a:tbl>
              <a:tblPr firstRow="1" bandRow="1">
                <a:tableStyleId>{F5AB1C69-6EDB-4FF4-983F-18BD219EF322}</a:tableStyleId>
              </a:tblPr>
              <a:tblGrid>
                <a:gridCol w="2184474"/>
                <a:gridCol w="1620021"/>
                <a:gridCol w="1496439"/>
                <a:gridCol w="1421499"/>
                <a:gridCol w="1421499"/>
              </a:tblGrid>
              <a:tr h="511972">
                <a:tc>
                  <a:txBody>
                    <a:bodyPr/>
                    <a:lstStyle/>
                    <a:p>
                      <a:endParaRPr kumimoji="1" lang="ja-JP" altLang="en-US" dirty="0"/>
                    </a:p>
                  </a:txBody>
                  <a:tcPr/>
                </a:tc>
                <a:tc gridSpan="2">
                  <a:txBody>
                    <a:bodyPr/>
                    <a:lstStyle/>
                    <a:p>
                      <a:r>
                        <a:rPr kumimoji="1" lang="en-US" altLang="ja-JP" dirty="0" smtClean="0"/>
                        <a:t>21</a:t>
                      </a:r>
                      <a:r>
                        <a:rPr kumimoji="1" lang="ja-JP" altLang="en-US" dirty="0" smtClean="0"/>
                        <a:t>年利用児童数（</a:t>
                      </a:r>
                      <a:r>
                        <a:rPr kumimoji="1" lang="en-US" altLang="ja-JP" dirty="0" smtClean="0"/>
                        <a:t>%</a:t>
                      </a:r>
                      <a:r>
                        <a:rPr kumimoji="1" lang="ja-JP" altLang="en-US" dirty="0" smtClean="0"/>
                        <a:t>）</a:t>
                      </a:r>
                      <a:endParaRPr kumimoji="1" lang="ja-JP" altLang="en-US" dirty="0"/>
                    </a:p>
                  </a:txBody>
                  <a:tcPr/>
                </a:tc>
                <a:tc hMerge="1">
                  <a:txBody>
                    <a:bodyPr/>
                    <a:lstStyle/>
                    <a:p>
                      <a:endParaRPr kumimoji="1" lang="ja-JP" altLang="en-US"/>
                    </a:p>
                  </a:txBody>
                  <a:tcPr/>
                </a:tc>
                <a:tc gridSpan="2">
                  <a:txBody>
                    <a:bodyPr/>
                    <a:lstStyle/>
                    <a:p>
                      <a:r>
                        <a:rPr kumimoji="1" lang="en-US" altLang="ja-JP" dirty="0" smtClean="0"/>
                        <a:t>21</a:t>
                      </a:r>
                      <a:r>
                        <a:rPr kumimoji="1" lang="ja-JP" altLang="en-US" dirty="0" smtClean="0"/>
                        <a:t>年待機児童数（</a:t>
                      </a:r>
                      <a:r>
                        <a:rPr kumimoji="1" lang="en-US" altLang="ja-JP" dirty="0" smtClean="0"/>
                        <a:t>%</a:t>
                      </a:r>
                      <a:r>
                        <a:rPr kumimoji="1" lang="ja-JP" altLang="en-US" dirty="0" smtClean="0"/>
                        <a:t>）</a:t>
                      </a:r>
                      <a:endParaRPr kumimoji="1" lang="ja-JP" altLang="en-US" dirty="0"/>
                    </a:p>
                  </a:txBody>
                  <a:tcPr/>
                </a:tc>
                <a:tc hMerge="1">
                  <a:txBody>
                    <a:bodyPr/>
                    <a:lstStyle/>
                    <a:p>
                      <a:endParaRPr kumimoji="1" lang="ja-JP" altLang="en-US"/>
                    </a:p>
                  </a:txBody>
                  <a:tcPr/>
                </a:tc>
              </a:tr>
              <a:tr h="511972">
                <a:tc>
                  <a:txBody>
                    <a:bodyPr/>
                    <a:lstStyle/>
                    <a:p>
                      <a:r>
                        <a:rPr kumimoji="1" lang="ja-JP" altLang="en-US" dirty="0" smtClean="0">
                          <a:solidFill>
                            <a:srgbClr val="FF0000"/>
                          </a:solidFill>
                        </a:rPr>
                        <a:t>低年齢児（</a:t>
                      </a:r>
                      <a:r>
                        <a:rPr kumimoji="1" lang="en-US" altLang="ja-JP" dirty="0" smtClean="0">
                          <a:solidFill>
                            <a:srgbClr val="FF0000"/>
                          </a:solidFill>
                        </a:rPr>
                        <a:t>0~2</a:t>
                      </a:r>
                      <a:r>
                        <a:rPr kumimoji="1" lang="ja-JP" altLang="en-US" dirty="0" smtClean="0">
                          <a:solidFill>
                            <a:srgbClr val="FF0000"/>
                          </a:solidFill>
                        </a:rPr>
                        <a:t>歳）</a:t>
                      </a:r>
                      <a:endParaRPr kumimoji="1" lang="ja-JP" altLang="en-US" dirty="0">
                        <a:solidFill>
                          <a:srgbClr val="FF0000"/>
                        </a:solidFill>
                      </a:endParaRPr>
                    </a:p>
                  </a:txBody>
                  <a:tcPr/>
                </a:tc>
                <a:tc>
                  <a:txBody>
                    <a:bodyPr/>
                    <a:lstStyle/>
                    <a:p>
                      <a:pPr algn="r"/>
                      <a:r>
                        <a:rPr kumimoji="1" lang="en-US" altLang="ja-JP" dirty="0" smtClean="0"/>
                        <a:t>709,399</a:t>
                      </a:r>
                      <a:r>
                        <a:rPr kumimoji="1" lang="ja-JP" altLang="en-US" dirty="0" smtClean="0"/>
                        <a:t>人</a:t>
                      </a:r>
                      <a:endParaRPr kumimoji="1" lang="ja-JP" altLang="en-US" dirty="0"/>
                    </a:p>
                  </a:txBody>
                  <a:tcPr/>
                </a:tc>
                <a:tc>
                  <a:txBody>
                    <a:bodyPr/>
                    <a:lstStyle/>
                    <a:p>
                      <a:pPr algn="r"/>
                      <a:r>
                        <a:rPr kumimoji="1" lang="ja-JP" altLang="en-US" dirty="0" smtClean="0"/>
                        <a:t>（</a:t>
                      </a:r>
                      <a:r>
                        <a:rPr kumimoji="1" lang="en-US" altLang="ja-JP" dirty="0" smtClean="0"/>
                        <a:t>34.8</a:t>
                      </a:r>
                      <a:r>
                        <a:rPr kumimoji="1" lang="ja-JP" altLang="en-US" dirty="0" smtClean="0"/>
                        <a:t>％）</a:t>
                      </a:r>
                      <a:endParaRPr kumimoji="1" lang="ja-JP" altLang="en-US" dirty="0"/>
                    </a:p>
                  </a:txBody>
                  <a:tcPr/>
                </a:tc>
                <a:tc>
                  <a:txBody>
                    <a:bodyPr/>
                    <a:lstStyle/>
                    <a:p>
                      <a:pPr algn="r"/>
                      <a:r>
                        <a:rPr kumimoji="1" lang="en-US" altLang="ja-JP" dirty="0" smtClean="0"/>
                        <a:t>20,796</a:t>
                      </a:r>
                      <a:r>
                        <a:rPr kumimoji="1" lang="ja-JP" altLang="en-US" dirty="0" smtClean="0"/>
                        <a:t>人</a:t>
                      </a:r>
                      <a:endParaRPr kumimoji="1" lang="ja-JP" altLang="en-US" dirty="0"/>
                    </a:p>
                  </a:txBody>
                  <a:tcPr/>
                </a:tc>
                <a:tc>
                  <a:txBody>
                    <a:bodyPr/>
                    <a:lstStyle/>
                    <a:p>
                      <a:pPr algn="r"/>
                      <a:r>
                        <a:rPr kumimoji="1" lang="ja-JP" altLang="en-US" dirty="0" smtClean="0"/>
                        <a:t>（</a:t>
                      </a:r>
                      <a:r>
                        <a:rPr kumimoji="1" lang="en-US" altLang="ja-JP" dirty="0" smtClean="0"/>
                        <a:t>81.9%</a:t>
                      </a:r>
                      <a:r>
                        <a:rPr kumimoji="1" lang="ja-JP" altLang="en-US" dirty="0" smtClean="0"/>
                        <a:t>）</a:t>
                      </a:r>
                      <a:endParaRPr kumimoji="1" lang="ja-JP" altLang="en-US" dirty="0"/>
                    </a:p>
                  </a:txBody>
                  <a:tcPr/>
                </a:tc>
              </a:tr>
              <a:tr h="511972">
                <a:tc>
                  <a:txBody>
                    <a:bodyPr/>
                    <a:lstStyle/>
                    <a:p>
                      <a:r>
                        <a:rPr kumimoji="1" lang="ja-JP" altLang="en-US" dirty="0" smtClean="0"/>
                        <a:t>　　うち</a:t>
                      </a:r>
                      <a:r>
                        <a:rPr kumimoji="1" lang="en-US" altLang="ja-JP" dirty="0" smtClean="0"/>
                        <a:t>0</a:t>
                      </a:r>
                      <a:r>
                        <a:rPr kumimoji="1" lang="ja-JP" altLang="en-US" dirty="0" smtClean="0"/>
                        <a:t>歳児</a:t>
                      </a:r>
                      <a:endParaRPr kumimoji="1" lang="ja-JP" altLang="en-US" dirty="0"/>
                    </a:p>
                  </a:txBody>
                  <a:tcPr/>
                </a:tc>
                <a:tc>
                  <a:txBody>
                    <a:bodyPr/>
                    <a:lstStyle/>
                    <a:p>
                      <a:pPr algn="r"/>
                      <a:r>
                        <a:rPr kumimoji="1" lang="en-US" altLang="ja-JP" dirty="0" smtClean="0"/>
                        <a:t>92,606</a:t>
                      </a:r>
                      <a:r>
                        <a:rPr kumimoji="1" lang="ja-JP" altLang="en-US" dirty="0" smtClean="0"/>
                        <a:t>人　</a:t>
                      </a:r>
                      <a:endParaRPr kumimoji="1" lang="ja-JP" altLang="en-US" dirty="0"/>
                    </a:p>
                  </a:txBody>
                  <a:tcPr/>
                </a:tc>
                <a:tc>
                  <a:txBody>
                    <a:bodyPr/>
                    <a:lstStyle/>
                    <a:p>
                      <a:pPr algn="r"/>
                      <a:r>
                        <a:rPr kumimoji="1" lang="ja-JP" altLang="en-US" dirty="0" smtClean="0"/>
                        <a:t>（</a:t>
                      </a:r>
                      <a:r>
                        <a:rPr kumimoji="1" lang="en-US" altLang="ja-JP" dirty="0" smtClean="0"/>
                        <a:t>4.5</a:t>
                      </a:r>
                      <a:r>
                        <a:rPr kumimoji="1" lang="ja-JP" altLang="en-US" dirty="0" smtClean="0"/>
                        <a:t>％）</a:t>
                      </a:r>
                      <a:endParaRPr kumimoji="1" lang="ja-JP" altLang="en-US" dirty="0"/>
                    </a:p>
                  </a:txBody>
                  <a:tcPr/>
                </a:tc>
                <a:tc>
                  <a:txBody>
                    <a:bodyPr/>
                    <a:lstStyle/>
                    <a:p>
                      <a:pPr algn="r"/>
                      <a:r>
                        <a:rPr kumimoji="1" lang="en-US" altLang="ja-JP" dirty="0" smtClean="0"/>
                        <a:t>3,304</a:t>
                      </a:r>
                      <a:r>
                        <a:rPr kumimoji="1" lang="ja-JP" altLang="en-US" dirty="0" smtClean="0"/>
                        <a:t>人</a:t>
                      </a:r>
                      <a:endParaRPr kumimoji="1" lang="ja-JP" altLang="en-US" dirty="0"/>
                    </a:p>
                  </a:txBody>
                  <a:tcPr/>
                </a:tc>
                <a:tc>
                  <a:txBody>
                    <a:bodyPr/>
                    <a:lstStyle/>
                    <a:p>
                      <a:pPr algn="r"/>
                      <a:r>
                        <a:rPr kumimoji="1" lang="ja-JP" altLang="en-US" dirty="0" smtClean="0"/>
                        <a:t>（</a:t>
                      </a:r>
                      <a:r>
                        <a:rPr kumimoji="1" lang="en-US" altLang="ja-JP" dirty="0" smtClean="0"/>
                        <a:t>13.0</a:t>
                      </a:r>
                      <a:r>
                        <a:rPr kumimoji="1" lang="ja-JP" altLang="en-US" dirty="0" smtClean="0"/>
                        <a:t>％）</a:t>
                      </a:r>
                      <a:endParaRPr kumimoji="1" lang="ja-JP" altLang="en-US" dirty="0"/>
                    </a:p>
                  </a:txBody>
                  <a:tcPr/>
                </a:tc>
              </a:tr>
              <a:tr h="511972">
                <a:tc>
                  <a:txBody>
                    <a:bodyPr/>
                    <a:lstStyle/>
                    <a:p>
                      <a:r>
                        <a:rPr kumimoji="1" lang="ja-JP" altLang="en-US" dirty="0" smtClean="0"/>
                        <a:t>　　うち</a:t>
                      </a:r>
                      <a:r>
                        <a:rPr kumimoji="1" lang="en-US" altLang="ja-JP" dirty="0" smtClean="0">
                          <a:solidFill>
                            <a:srgbClr val="FF0000"/>
                          </a:solidFill>
                        </a:rPr>
                        <a:t>1</a:t>
                      </a:r>
                      <a:r>
                        <a:rPr kumimoji="1" lang="ja-JP" altLang="en-US" dirty="0" smtClean="0">
                          <a:solidFill>
                            <a:srgbClr val="FF0000"/>
                          </a:solidFill>
                        </a:rPr>
                        <a:t>・</a:t>
                      </a:r>
                      <a:r>
                        <a:rPr kumimoji="1" lang="en-US" altLang="ja-JP" dirty="0" smtClean="0">
                          <a:solidFill>
                            <a:srgbClr val="FF0000"/>
                          </a:solidFill>
                        </a:rPr>
                        <a:t>2</a:t>
                      </a:r>
                      <a:r>
                        <a:rPr kumimoji="1" lang="ja-JP" altLang="en-US" dirty="0" smtClean="0">
                          <a:solidFill>
                            <a:srgbClr val="FF0000"/>
                          </a:solidFill>
                        </a:rPr>
                        <a:t>歳児</a:t>
                      </a:r>
                      <a:endParaRPr kumimoji="1" lang="ja-JP" altLang="en-US" dirty="0">
                        <a:solidFill>
                          <a:srgbClr val="FF0000"/>
                        </a:solidFill>
                      </a:endParaRPr>
                    </a:p>
                  </a:txBody>
                  <a:tcPr/>
                </a:tc>
                <a:tc>
                  <a:txBody>
                    <a:bodyPr/>
                    <a:lstStyle/>
                    <a:p>
                      <a:pPr algn="r"/>
                      <a:r>
                        <a:rPr kumimoji="1" lang="en-US" altLang="ja-JP" dirty="0" smtClean="0"/>
                        <a:t>616,793</a:t>
                      </a:r>
                      <a:r>
                        <a:rPr kumimoji="1" lang="ja-JP" altLang="en-US" dirty="0" smtClean="0"/>
                        <a:t>人</a:t>
                      </a:r>
                      <a:endParaRPr kumimoji="1" lang="ja-JP" altLang="en-US" dirty="0"/>
                    </a:p>
                  </a:txBody>
                  <a:tcPr/>
                </a:tc>
                <a:tc>
                  <a:txBody>
                    <a:bodyPr/>
                    <a:lstStyle/>
                    <a:p>
                      <a:pPr algn="r"/>
                      <a:r>
                        <a:rPr kumimoji="1" lang="ja-JP" altLang="en-US" dirty="0" smtClean="0"/>
                        <a:t>（</a:t>
                      </a:r>
                      <a:r>
                        <a:rPr kumimoji="1" lang="en-US" altLang="ja-JP" dirty="0" smtClean="0"/>
                        <a:t>30.2</a:t>
                      </a:r>
                      <a:r>
                        <a:rPr kumimoji="1" lang="ja-JP" altLang="en-US" dirty="0" smtClean="0"/>
                        <a:t>％）</a:t>
                      </a:r>
                      <a:endParaRPr kumimoji="1" lang="ja-JP" altLang="en-US" dirty="0"/>
                    </a:p>
                  </a:txBody>
                  <a:tcPr/>
                </a:tc>
                <a:tc>
                  <a:txBody>
                    <a:bodyPr/>
                    <a:lstStyle/>
                    <a:p>
                      <a:pPr algn="r"/>
                      <a:r>
                        <a:rPr kumimoji="1" lang="en-US" altLang="ja-JP" dirty="0" smtClean="0"/>
                        <a:t>17,492</a:t>
                      </a:r>
                      <a:r>
                        <a:rPr kumimoji="1" lang="ja-JP" altLang="en-US" dirty="0" smtClean="0"/>
                        <a:t>人</a:t>
                      </a:r>
                      <a:endParaRPr kumimoji="1" lang="ja-JP" altLang="en-US" dirty="0"/>
                    </a:p>
                  </a:txBody>
                  <a:tcPr/>
                </a:tc>
                <a:tc>
                  <a:txBody>
                    <a:bodyPr/>
                    <a:lstStyle/>
                    <a:p>
                      <a:pPr algn="r"/>
                      <a:r>
                        <a:rPr kumimoji="1" lang="ja-JP" altLang="en-US" dirty="0" smtClean="0"/>
                        <a:t>（</a:t>
                      </a:r>
                      <a:r>
                        <a:rPr kumimoji="1" lang="en-US" altLang="ja-JP" dirty="0" smtClean="0"/>
                        <a:t>68.9</a:t>
                      </a:r>
                      <a:r>
                        <a:rPr kumimoji="1" lang="ja-JP" altLang="en-US" dirty="0" smtClean="0"/>
                        <a:t>％）</a:t>
                      </a:r>
                      <a:endParaRPr kumimoji="1" lang="ja-JP" altLang="en-US" dirty="0"/>
                    </a:p>
                  </a:txBody>
                  <a:tcPr/>
                </a:tc>
              </a:tr>
              <a:tr h="511972">
                <a:tc>
                  <a:txBody>
                    <a:bodyPr/>
                    <a:lstStyle/>
                    <a:p>
                      <a:r>
                        <a:rPr kumimoji="1" lang="en-US" altLang="ja-JP" dirty="0" smtClean="0"/>
                        <a:t>3</a:t>
                      </a:r>
                      <a:r>
                        <a:rPr kumimoji="1" lang="ja-JP" altLang="en-US" dirty="0" smtClean="0"/>
                        <a:t>歳以上児</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1,331,575</a:t>
                      </a:r>
                      <a:r>
                        <a:rPr kumimoji="1" lang="ja-JP" altLang="en-US" dirty="0" smtClean="0"/>
                        <a:t>人</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r"/>
                      <a:r>
                        <a:rPr kumimoji="1" lang="ja-JP" altLang="en-US" dirty="0" smtClean="0"/>
                        <a:t>（</a:t>
                      </a:r>
                      <a:r>
                        <a:rPr kumimoji="1" lang="en-US" altLang="ja-JP" dirty="0" smtClean="0"/>
                        <a:t>65.2</a:t>
                      </a:r>
                      <a:r>
                        <a:rPr kumimoji="1" lang="ja-JP" altLang="en-US" dirty="0" smtClean="0"/>
                        <a:t>％）</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4,588</a:t>
                      </a:r>
                      <a:r>
                        <a:rPr kumimoji="1" lang="ja-JP" altLang="en-US" dirty="0" smtClean="0"/>
                        <a:t>人</a:t>
                      </a:r>
                      <a:endParaRPr kumimoji="1" lang="ja-JP" altLang="en-US" dirty="0"/>
                    </a:p>
                  </a:txBody>
                  <a:tcPr>
                    <a:lnB w="12700" cap="flat" cmpd="sng" algn="ctr">
                      <a:solidFill>
                        <a:schemeClr val="tx1"/>
                      </a:solidFill>
                      <a:prstDash val="solid"/>
                      <a:round/>
                      <a:headEnd type="none" w="med" len="med"/>
                      <a:tailEnd type="none" w="med" len="med"/>
                    </a:lnB>
                  </a:tcPr>
                </a:tc>
                <a:tc>
                  <a:txBody>
                    <a:bodyPr/>
                    <a:lstStyle/>
                    <a:p>
                      <a:pPr algn="r"/>
                      <a:r>
                        <a:rPr kumimoji="1" lang="ja-JP" altLang="en-US" dirty="0" smtClean="0"/>
                        <a:t>（</a:t>
                      </a:r>
                      <a:r>
                        <a:rPr kumimoji="1" lang="en-US" altLang="ja-JP" dirty="0" smtClean="0"/>
                        <a:t>18.1</a:t>
                      </a:r>
                      <a:r>
                        <a:rPr kumimoji="1" lang="ja-JP" altLang="en-US" dirty="0" smtClean="0"/>
                        <a:t>％）</a:t>
                      </a:r>
                      <a:endParaRPr kumimoji="1" lang="ja-JP" altLang="en-US" dirty="0"/>
                    </a:p>
                  </a:txBody>
                  <a:tcPr>
                    <a:lnB w="12700" cap="flat" cmpd="sng" algn="ctr">
                      <a:solidFill>
                        <a:schemeClr val="tx1"/>
                      </a:solidFill>
                      <a:prstDash val="solid"/>
                      <a:round/>
                      <a:headEnd type="none" w="med" len="med"/>
                      <a:tailEnd type="none" w="med" len="med"/>
                    </a:lnB>
                  </a:tcPr>
                </a:tc>
              </a:tr>
              <a:tr h="511972">
                <a:tc>
                  <a:txBody>
                    <a:bodyPr/>
                    <a:lstStyle/>
                    <a:p>
                      <a:r>
                        <a:rPr kumimoji="1" lang="ja-JP" altLang="en-US" dirty="0" smtClean="0"/>
                        <a:t>全年齢児</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en-US" altLang="ja-JP" dirty="0" smtClean="0"/>
                        <a:t>2,040,974</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ja-JP" altLang="en-US" dirty="0" smtClean="0"/>
                        <a:t>（</a:t>
                      </a:r>
                      <a:r>
                        <a:rPr kumimoji="1" lang="en-US" altLang="ja-JP" dirty="0" smtClean="0"/>
                        <a:t>100.0</a:t>
                      </a:r>
                      <a:r>
                        <a:rPr kumimoji="1" lang="ja-JP" altLang="en-US" dirty="0" smtClean="0"/>
                        <a:t>％）</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en-US" altLang="ja-JP" dirty="0" smtClean="0"/>
                        <a:t>25,384</a:t>
                      </a:r>
                      <a:r>
                        <a:rPr kumimoji="1" lang="ja-JP" altLang="en-US" dirty="0" smtClean="0"/>
                        <a:t>人</a:t>
                      </a:r>
                      <a:endParaRPr kumimoji="1" lang="ja-JP" altLang="en-US" dirty="0"/>
                    </a:p>
                  </a:txBody>
                  <a:tcPr>
                    <a:lnT w="12700" cap="flat" cmpd="sng" algn="ctr">
                      <a:solidFill>
                        <a:schemeClr val="tx1"/>
                      </a:solidFill>
                      <a:prstDash val="solid"/>
                      <a:round/>
                      <a:headEnd type="none" w="med" len="med"/>
                      <a:tailEnd type="none" w="med" len="med"/>
                    </a:lnT>
                  </a:tcPr>
                </a:tc>
                <a:tc>
                  <a:txBody>
                    <a:bodyPr/>
                    <a:lstStyle/>
                    <a:p>
                      <a:pPr algn="r"/>
                      <a:r>
                        <a:rPr kumimoji="1" lang="ja-JP" altLang="en-US" dirty="0" smtClean="0"/>
                        <a:t>（</a:t>
                      </a:r>
                      <a:r>
                        <a:rPr kumimoji="1" lang="en-US" altLang="ja-JP" dirty="0" smtClean="0"/>
                        <a:t>100.0</a:t>
                      </a:r>
                      <a:r>
                        <a:rPr kumimoji="1" lang="ja-JP" altLang="en-US" dirty="0" smtClean="0"/>
                        <a:t>％）</a:t>
                      </a:r>
                      <a:endParaRPr kumimoji="1" lang="ja-JP" altLang="en-US" dirty="0"/>
                    </a:p>
                  </a:txBody>
                  <a:tcPr>
                    <a:lnT w="12700" cap="flat" cmpd="sng" algn="ctr">
                      <a:solidFill>
                        <a:schemeClr val="tx1"/>
                      </a:solidFill>
                      <a:prstDash val="solid"/>
                      <a:round/>
                      <a:headEnd type="none" w="med" len="med"/>
                      <a:tailEnd type="none" w="med" len="med"/>
                    </a:lnT>
                  </a:tcPr>
                </a:tc>
              </a:tr>
            </a:tbl>
          </a:graphicData>
        </a:graphic>
      </p:graphicFrame>
      <p:sp>
        <p:nvSpPr>
          <p:cNvPr id="6" name="テキスト ボックス 5"/>
          <p:cNvSpPr txBox="1"/>
          <p:nvPr/>
        </p:nvSpPr>
        <p:spPr>
          <a:xfrm>
            <a:off x="357158" y="1214422"/>
            <a:ext cx="3357586" cy="584775"/>
          </a:xfrm>
          <a:prstGeom prst="rect">
            <a:avLst/>
          </a:prstGeom>
          <a:noFill/>
        </p:spPr>
        <p:txBody>
          <a:bodyPr wrap="square" rtlCol="0">
            <a:spAutoFit/>
          </a:bodyPr>
          <a:lstStyle/>
          <a:p>
            <a:r>
              <a:rPr kumimoji="1" lang="ja-JP" altLang="en-US" sz="3200" dirty="0" smtClean="0"/>
              <a:t>～年齢区分別～</a:t>
            </a:r>
            <a:endParaRPr kumimoji="1" lang="ja-JP" altLang="en-US" sz="3200" dirty="0"/>
          </a:p>
        </p:txBody>
      </p:sp>
      <p:cxnSp>
        <p:nvCxnSpPr>
          <p:cNvPr id="8" name="直線コネクタ 7"/>
          <p:cNvCxnSpPr/>
          <p:nvPr/>
        </p:nvCxnSpPr>
        <p:spPr>
          <a:xfrm>
            <a:off x="500034" y="2786058"/>
            <a:ext cx="81439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0034" y="3857628"/>
            <a:ext cx="81439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0034" y="4357694"/>
            <a:ext cx="81439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0034" y="2285992"/>
            <a:ext cx="814393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ドーナツ 12"/>
          <p:cNvSpPr/>
          <p:nvPr/>
        </p:nvSpPr>
        <p:spPr>
          <a:xfrm>
            <a:off x="7500958" y="2143116"/>
            <a:ext cx="1214446" cy="642942"/>
          </a:xfrm>
          <a:prstGeom prst="donut">
            <a:avLst>
              <a:gd name="adj" fmla="val 116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4" name="ドーナツ 13"/>
          <p:cNvSpPr/>
          <p:nvPr/>
        </p:nvSpPr>
        <p:spPr>
          <a:xfrm>
            <a:off x="7500958" y="3214686"/>
            <a:ext cx="1214446" cy="642942"/>
          </a:xfrm>
          <a:prstGeom prst="donut">
            <a:avLst>
              <a:gd name="adj" fmla="val 11693"/>
            </a:avLst>
          </a:prstGeom>
          <a:solidFill>
            <a:srgbClr val="FF00FF"/>
          </a:solidFill>
          <a:ln>
            <a:solidFill>
              <a:srgbClr val="C65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5" name="スライド番号プレースホルダ 14"/>
          <p:cNvSpPr>
            <a:spLocks noGrp="1"/>
          </p:cNvSpPr>
          <p:nvPr>
            <p:ph type="sldNum" sz="quarter" idx="12"/>
          </p:nvPr>
        </p:nvSpPr>
        <p:spPr/>
        <p:txBody>
          <a:bodyPr/>
          <a:lstStyle/>
          <a:p>
            <a:fld id="{415A5B8B-904F-4F3D-9EEB-EAFFAA52DBEB}"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1857</Words>
  <Application>Microsoft Office PowerPoint</Application>
  <PresentationFormat>画面に合わせる (4:3)</PresentationFormat>
  <Paragraphs>625</Paragraphs>
  <Slides>46</Slides>
  <Notes>14</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待機児童</vt:lpstr>
      <vt:lpstr>目次</vt:lpstr>
      <vt:lpstr> </vt:lpstr>
      <vt:lpstr>『待機児童の定義』</vt:lpstr>
      <vt:lpstr>待機児童数の推移</vt:lpstr>
      <vt:lpstr>スライド 6</vt:lpstr>
      <vt:lpstr>保育所の分類</vt:lpstr>
      <vt:lpstr>メリット・デメリット</vt:lpstr>
      <vt:lpstr>『待機児童の現状』</vt:lpstr>
      <vt:lpstr>～地域別分布～</vt:lpstr>
      <vt:lpstr>『待機児童が増加した背景』</vt:lpstr>
      <vt:lpstr>■呼び水効果（セイの法則）</vt:lpstr>
      <vt:lpstr>スライド 13</vt:lpstr>
      <vt:lpstr>■供給（労働者）不足</vt:lpstr>
      <vt:lpstr>スライド 15</vt:lpstr>
      <vt:lpstr>スライド 16</vt:lpstr>
      <vt:lpstr>スライド 17</vt:lpstr>
      <vt:lpstr>スライド 18</vt:lpstr>
      <vt:lpstr>スライド 19</vt:lpstr>
      <vt:lpstr>待機児童が増加した背景</vt:lpstr>
      <vt:lpstr>スライド 21</vt:lpstr>
      <vt:lpstr>『スウェーデンの保育施設』</vt:lpstr>
      <vt:lpstr>就学前施設の入園資格</vt:lpstr>
      <vt:lpstr>日本との違い</vt:lpstr>
      <vt:lpstr>『日本とスウェーデンの 育児休暇の違い』</vt:lpstr>
      <vt:lpstr>育児休暇の取得の差</vt:lpstr>
      <vt:lpstr>その他の対応</vt:lpstr>
      <vt:lpstr>スウェーデンの育児休暇制度</vt:lpstr>
      <vt:lpstr>『幼保一元化とは』</vt:lpstr>
      <vt:lpstr>一元化に至る理念</vt:lpstr>
      <vt:lpstr>スライド 31</vt:lpstr>
      <vt:lpstr>スライド 32</vt:lpstr>
      <vt:lpstr>日本の二元化からの流れ</vt:lpstr>
      <vt:lpstr>スライド 34</vt:lpstr>
      <vt:lpstr>　日本</vt:lpstr>
      <vt:lpstr>スライド 36</vt:lpstr>
      <vt:lpstr>認定こども園</vt:lpstr>
      <vt:lpstr>認定基準</vt:lpstr>
      <vt:lpstr>メリット</vt:lpstr>
      <vt:lpstr>スライド 40</vt:lpstr>
      <vt:lpstr>問題点</vt:lpstr>
      <vt:lpstr>スウェーデンから学ぶこと</vt:lpstr>
      <vt:lpstr>スライド 43</vt:lpstr>
      <vt:lpstr>解決策</vt:lpstr>
      <vt:lpstr>解決策</vt:lpstr>
      <vt:lpstr>参考文献・資料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待機児童</dc:title>
  <dc:creator>e109310</dc:creator>
  <cp:lastModifiedBy>e109310</cp:lastModifiedBy>
  <cp:revision>166</cp:revision>
  <dcterms:created xsi:type="dcterms:W3CDTF">2011-09-06T04:15:51Z</dcterms:created>
  <dcterms:modified xsi:type="dcterms:W3CDTF">2011-11-11T08:01:01Z</dcterms:modified>
</cp:coreProperties>
</file>