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04" r:id="rId1"/>
  </p:sldMasterIdLst>
  <p:sldIdLst>
    <p:sldId id="256" r:id="rId2"/>
    <p:sldId id="257" r:id="rId3"/>
    <p:sldId id="261" r:id="rId4"/>
    <p:sldId id="259" r:id="rId5"/>
    <p:sldId id="276" r:id="rId6"/>
    <p:sldId id="260" r:id="rId7"/>
    <p:sldId id="288" r:id="rId8"/>
    <p:sldId id="263" r:id="rId9"/>
    <p:sldId id="265" r:id="rId10"/>
    <p:sldId id="294" r:id="rId11"/>
    <p:sldId id="290" r:id="rId12"/>
    <p:sldId id="289" r:id="rId13"/>
    <p:sldId id="266" r:id="rId14"/>
    <p:sldId id="281" r:id="rId15"/>
    <p:sldId id="271" r:id="rId16"/>
    <p:sldId id="268" r:id="rId17"/>
    <p:sldId id="269" r:id="rId18"/>
    <p:sldId id="279" r:id="rId19"/>
    <p:sldId id="280" r:id="rId20"/>
    <p:sldId id="278" r:id="rId21"/>
    <p:sldId id="270" r:id="rId22"/>
    <p:sldId id="291" r:id="rId23"/>
    <p:sldId id="262" r:id="rId24"/>
    <p:sldId id="282" r:id="rId25"/>
    <p:sldId id="283" r:id="rId26"/>
    <p:sldId id="292" r:id="rId27"/>
    <p:sldId id="295" r:id="rId28"/>
    <p:sldId id="272" r:id="rId29"/>
    <p:sldId id="273" r:id="rId30"/>
    <p:sldId id="274"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9" autoAdjust="0"/>
    <p:restoredTop sz="94660"/>
  </p:normalViewPr>
  <p:slideViewPr>
    <p:cSldViewPr>
      <p:cViewPr>
        <p:scale>
          <a:sx n="75" d="100"/>
          <a:sy n="75" d="100"/>
        </p:scale>
        <p:origin x="-11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smtClean="0"/>
              <a:t>三社の比較</a:t>
            </a:r>
            <a:endParaRPr lang="ja-JP" altLang="en-US" dirty="0"/>
          </a:p>
        </c:rich>
      </c:tx>
      <c:layout/>
      <c:overlay val="0"/>
    </c:title>
    <c:autoTitleDeleted val="0"/>
    <c:plotArea>
      <c:layout/>
      <c:barChart>
        <c:barDir val="bar"/>
        <c:grouping val="clustered"/>
        <c:varyColors val="0"/>
        <c:ser>
          <c:idx val="0"/>
          <c:order val="0"/>
          <c:tx>
            <c:strRef>
              <c:f>Sheet1!$B$1</c:f>
              <c:strCache>
                <c:ptCount val="1"/>
                <c:pt idx="0">
                  <c:v>2000年3月期</c:v>
                </c:pt>
              </c:strCache>
            </c:strRef>
          </c:tx>
          <c:spPr>
            <a:solidFill>
              <a:srgbClr val="00B0F0"/>
            </a:solidFill>
          </c:spPr>
          <c:invertIfNegative val="0"/>
          <c:dLbls>
            <c:dLblPos val="inEnd"/>
            <c:showLegendKey val="0"/>
            <c:showVal val="1"/>
            <c:showCatName val="0"/>
            <c:showSerName val="0"/>
            <c:showPercent val="0"/>
            <c:showBubbleSize val="0"/>
            <c:showLeaderLines val="0"/>
          </c:dLbls>
          <c:cat>
            <c:strRef>
              <c:f>Sheet1!$A$2:$A$4</c:f>
              <c:strCache>
                <c:ptCount val="3"/>
                <c:pt idx="0">
                  <c:v>日　立</c:v>
                </c:pt>
                <c:pt idx="1">
                  <c:v>東　芝</c:v>
                </c:pt>
                <c:pt idx="2">
                  <c:v>三　菱</c:v>
                </c:pt>
              </c:strCache>
            </c:strRef>
          </c:cat>
          <c:val>
            <c:numRef>
              <c:f>Sheet1!$B$2:$B$4</c:f>
              <c:numCache>
                <c:formatCode>General</c:formatCode>
                <c:ptCount val="3"/>
                <c:pt idx="0">
                  <c:v>40689</c:v>
                </c:pt>
                <c:pt idx="1">
                  <c:v>33671</c:v>
                </c:pt>
                <c:pt idx="2">
                  <c:v>20785</c:v>
                </c:pt>
              </c:numCache>
            </c:numRef>
          </c:val>
        </c:ser>
        <c:ser>
          <c:idx val="1"/>
          <c:order val="1"/>
          <c:tx>
            <c:strRef>
              <c:f>Sheet1!$C$1</c:f>
              <c:strCache>
                <c:ptCount val="1"/>
                <c:pt idx="0">
                  <c:v>２００９年9月期</c:v>
                </c:pt>
              </c:strCache>
            </c:strRef>
          </c:tx>
          <c:spPr>
            <a:solidFill>
              <a:srgbClr val="FF0000"/>
            </a:solidFill>
          </c:spPr>
          <c:invertIfNegative val="0"/>
          <c:dLbls>
            <c:dLblPos val="inEnd"/>
            <c:showLegendKey val="0"/>
            <c:showVal val="1"/>
            <c:showCatName val="0"/>
            <c:showSerName val="0"/>
            <c:showPercent val="0"/>
            <c:showBubbleSize val="0"/>
            <c:showLeaderLines val="0"/>
          </c:dLbls>
          <c:cat>
            <c:strRef>
              <c:f>Sheet1!$A$2:$A$4</c:f>
              <c:strCache>
                <c:ptCount val="3"/>
                <c:pt idx="0">
                  <c:v>日　立</c:v>
                </c:pt>
                <c:pt idx="1">
                  <c:v>東　芝</c:v>
                </c:pt>
                <c:pt idx="2">
                  <c:v>三　菱</c:v>
                </c:pt>
              </c:strCache>
            </c:strRef>
          </c:cat>
          <c:val>
            <c:numRef>
              <c:f>Sheet1!$C$2:$C$4</c:f>
              <c:numCache>
                <c:formatCode>General</c:formatCode>
                <c:ptCount val="3"/>
                <c:pt idx="0">
                  <c:v>8353</c:v>
                </c:pt>
                <c:pt idx="1">
                  <c:v>19069</c:v>
                </c:pt>
                <c:pt idx="2">
                  <c:v>12325</c:v>
                </c:pt>
              </c:numCache>
            </c:numRef>
          </c:val>
        </c:ser>
        <c:dLbls>
          <c:showLegendKey val="0"/>
          <c:showVal val="0"/>
          <c:showCatName val="0"/>
          <c:showSerName val="0"/>
          <c:showPercent val="0"/>
          <c:showBubbleSize val="0"/>
        </c:dLbls>
        <c:gapWidth val="75"/>
        <c:overlap val="40"/>
        <c:axId val="189269504"/>
        <c:axId val="189271040"/>
      </c:barChart>
      <c:catAx>
        <c:axId val="189269504"/>
        <c:scaling>
          <c:orientation val="minMax"/>
        </c:scaling>
        <c:delete val="0"/>
        <c:axPos val="l"/>
        <c:majorTickMark val="none"/>
        <c:minorTickMark val="none"/>
        <c:tickLblPos val="nextTo"/>
        <c:crossAx val="189271040"/>
        <c:crosses val="autoZero"/>
        <c:auto val="1"/>
        <c:lblAlgn val="ctr"/>
        <c:lblOffset val="100"/>
        <c:noMultiLvlLbl val="0"/>
      </c:catAx>
      <c:valAx>
        <c:axId val="189271040"/>
        <c:scaling>
          <c:orientation val="minMax"/>
        </c:scaling>
        <c:delete val="0"/>
        <c:axPos val="b"/>
        <c:majorGridlines/>
        <c:numFmt formatCode="General" sourceLinked="1"/>
        <c:majorTickMark val="none"/>
        <c:minorTickMark val="none"/>
        <c:tickLblPos val="nextTo"/>
        <c:crossAx val="189269504"/>
        <c:crosses val="autoZero"/>
        <c:crossBetween val="between"/>
      </c:valAx>
    </c:plotArea>
    <c:legend>
      <c:legendPos val="r"/>
      <c:layout/>
      <c:overlay val="0"/>
    </c:legend>
    <c:plotVisOnly val="1"/>
    <c:dispBlanksAs val="gap"/>
    <c:showDLblsOverMax val="0"/>
  </c:chart>
  <c:spPr>
    <a:noFill/>
    <a:effectLst>
      <a:outerShdw blurRad="50800" dist="50800" dir="5400000" algn="ctr" rotWithShape="0">
        <a:srgbClr val="000000">
          <a:alpha val="0"/>
        </a:srgbClr>
      </a:outerShdw>
    </a:effectLst>
  </c:spPr>
  <c:txPr>
    <a:bodyPr/>
    <a:lstStyle/>
    <a:p>
      <a:pPr>
        <a:defRPr sz="1800"/>
      </a:pPr>
      <a:endParaRPr lang="ja-JP"/>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93181-D5A8-44A7-B2CB-4ED63ECE9CE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kumimoji="1" lang="ja-JP" altLang="en-US"/>
        </a:p>
      </dgm:t>
    </dgm:pt>
    <dgm:pt modelId="{57D2A348-BD03-441C-996F-A44E2FABDA69}">
      <dgm:prSet phldrT="[テキスト]"/>
      <dgm:spPr/>
      <dgm:t>
        <a:bodyPr/>
        <a:lstStyle/>
        <a:p>
          <a:r>
            <a:rPr lang="ja-JP" altLang="en-US" dirty="0" smtClean="0">
              <a:solidFill>
                <a:schemeClr val="tx1"/>
              </a:solidFill>
            </a:rPr>
            <a:t>９８年に社長となった町田勝彦氏が就任直後</a:t>
          </a:r>
          <a:endParaRPr lang="en-US" altLang="ja-JP" dirty="0" smtClean="0">
            <a:solidFill>
              <a:schemeClr val="tx1"/>
            </a:solidFill>
          </a:endParaRPr>
        </a:p>
        <a:p>
          <a:r>
            <a:rPr kumimoji="1" lang="en-US" altLang="ja-JP" dirty="0" smtClean="0">
              <a:solidFill>
                <a:schemeClr val="bg2">
                  <a:lumMod val="10000"/>
                </a:schemeClr>
              </a:solidFill>
            </a:rPr>
            <a:t>TV</a:t>
          </a:r>
          <a:r>
            <a:rPr kumimoji="1" lang="ja-JP" altLang="en-US" dirty="0" smtClean="0">
              <a:solidFill>
                <a:schemeClr val="bg2">
                  <a:lumMod val="10000"/>
                </a:schemeClr>
              </a:solidFill>
            </a:rPr>
            <a:t>をブラウン管から液晶メインに大規模な転換、投資</a:t>
          </a:r>
          <a:endParaRPr kumimoji="1" lang="en-US" altLang="ja-JP" dirty="0" smtClean="0">
            <a:solidFill>
              <a:schemeClr val="bg2">
                <a:lumMod val="10000"/>
              </a:schemeClr>
            </a:solidFill>
          </a:endParaRPr>
        </a:p>
      </dgm:t>
    </dgm:pt>
    <dgm:pt modelId="{4B870BB9-8C80-48B2-A855-46DDA3DDB096}" type="parTrans" cxnId="{5F8DF7C2-B3C3-41BE-A5FD-14553591F989}">
      <dgm:prSet/>
      <dgm:spPr/>
      <dgm:t>
        <a:bodyPr/>
        <a:lstStyle/>
        <a:p>
          <a:endParaRPr kumimoji="1" lang="ja-JP" altLang="en-US"/>
        </a:p>
      </dgm:t>
    </dgm:pt>
    <dgm:pt modelId="{3E5385E1-77B7-4E6D-A440-D9EB531097FD}" type="sibTrans" cxnId="{5F8DF7C2-B3C3-41BE-A5FD-14553591F989}">
      <dgm:prSet/>
      <dgm:spPr/>
      <dgm:t>
        <a:bodyPr/>
        <a:lstStyle/>
        <a:p>
          <a:endParaRPr kumimoji="1" lang="ja-JP" altLang="en-US"/>
        </a:p>
      </dgm:t>
    </dgm:pt>
    <dgm:pt modelId="{803B419C-FF3F-4137-8C84-6A4C9644DC88}">
      <dgm:prSet phldrT="[テキスト]"/>
      <dgm:spPr/>
      <dgm:t>
        <a:bodyPr/>
        <a:lstStyle/>
        <a:p>
          <a:r>
            <a:rPr kumimoji="1" lang="ja-JP" altLang="en-US" dirty="0" smtClean="0">
              <a:solidFill>
                <a:schemeClr val="bg2">
                  <a:lumMod val="10000"/>
                </a:schemeClr>
              </a:solidFill>
            </a:rPr>
            <a:t>０８年のリーマンショックと海外企業の台頭、経営戦略の失敗などで失墜</a:t>
          </a:r>
          <a:r>
            <a:rPr lang="en-US" altLang="ja-JP" dirty="0" smtClean="0">
              <a:solidFill>
                <a:srgbClr val="FF0000"/>
              </a:solidFill>
            </a:rPr>
            <a:t>2012</a:t>
          </a:r>
          <a:r>
            <a:rPr lang="ja-JP" altLang="en-US" dirty="0" smtClean="0">
              <a:solidFill>
                <a:srgbClr val="FF0000"/>
              </a:solidFill>
            </a:rPr>
            <a:t>年３月期過去最大の赤字</a:t>
          </a:r>
          <a:endParaRPr kumimoji="1" lang="ja-JP" altLang="en-US" dirty="0">
            <a:solidFill>
              <a:srgbClr val="FF0000"/>
            </a:solidFill>
          </a:endParaRPr>
        </a:p>
      </dgm:t>
    </dgm:pt>
    <dgm:pt modelId="{F9F968A1-F91C-4823-8577-729D5E6D9F66}" type="parTrans" cxnId="{DDFA7DBA-FCDB-4BF1-8393-EEA09AC7B1E0}">
      <dgm:prSet/>
      <dgm:spPr/>
      <dgm:t>
        <a:bodyPr/>
        <a:lstStyle/>
        <a:p>
          <a:endParaRPr kumimoji="1" lang="ja-JP" altLang="en-US"/>
        </a:p>
      </dgm:t>
    </dgm:pt>
    <dgm:pt modelId="{7D6B654F-50E7-473C-A0C3-B460794367BE}" type="sibTrans" cxnId="{DDFA7DBA-FCDB-4BF1-8393-EEA09AC7B1E0}">
      <dgm:prSet/>
      <dgm:spPr/>
      <dgm:t>
        <a:bodyPr/>
        <a:lstStyle/>
        <a:p>
          <a:endParaRPr kumimoji="1" lang="ja-JP" altLang="en-US"/>
        </a:p>
      </dgm:t>
    </dgm:pt>
    <dgm:pt modelId="{C950FD70-71FB-4C6C-B89E-4369DD7C5E41}">
      <dgm:prSet phldrT="[テキスト]"/>
      <dgm:spPr/>
      <dgm:t>
        <a:bodyPr/>
        <a:lstStyle/>
        <a:p>
          <a:r>
            <a:rPr lang="ja-JP" dirty="0" smtClean="0">
              <a:solidFill>
                <a:schemeClr val="tx1"/>
              </a:solidFill>
            </a:rPr>
            <a:t>2000年代中盤以降</a:t>
          </a:r>
          <a:endParaRPr lang="en-US" altLang="ja-JP" dirty="0" smtClean="0">
            <a:solidFill>
              <a:schemeClr val="tx1"/>
            </a:solidFill>
          </a:endParaRPr>
        </a:p>
        <a:p>
          <a:r>
            <a:rPr kumimoji="1" lang="ja-JP" altLang="en-US" dirty="0" smtClean="0">
              <a:solidFill>
                <a:schemeClr val="bg2">
                  <a:lumMod val="10000"/>
                </a:schemeClr>
              </a:solidFill>
            </a:rPr>
            <a:t>半導体や液晶、亀山モデルなどによりブランド拡大</a:t>
          </a:r>
          <a:r>
            <a:rPr kumimoji="1" lang="ja-JP" altLang="en-US" dirty="0" smtClean="0">
              <a:solidFill>
                <a:srgbClr val="0070C0"/>
              </a:solidFill>
              <a:latin typeface="+mn-lt"/>
            </a:rPr>
            <a:t>２００８年３月期過去最高の黒字</a:t>
          </a:r>
          <a:endParaRPr kumimoji="1" lang="ja-JP" altLang="en-US" dirty="0">
            <a:solidFill>
              <a:srgbClr val="0070C0"/>
            </a:solidFill>
            <a:latin typeface="+mn-lt"/>
          </a:endParaRPr>
        </a:p>
      </dgm:t>
    </dgm:pt>
    <dgm:pt modelId="{8CA733E1-04C0-478A-8634-B02F325489E4}" type="sibTrans" cxnId="{AA6BD9DA-F322-48F0-81AD-3E540DC28615}">
      <dgm:prSet/>
      <dgm:spPr/>
      <dgm:t>
        <a:bodyPr/>
        <a:lstStyle/>
        <a:p>
          <a:endParaRPr kumimoji="1" lang="ja-JP" altLang="en-US"/>
        </a:p>
      </dgm:t>
    </dgm:pt>
    <dgm:pt modelId="{6A0CDB03-587D-4EA3-A9C2-C063E1B9ED26}" type="parTrans" cxnId="{AA6BD9DA-F322-48F0-81AD-3E540DC28615}">
      <dgm:prSet/>
      <dgm:spPr/>
      <dgm:t>
        <a:bodyPr/>
        <a:lstStyle/>
        <a:p>
          <a:endParaRPr kumimoji="1" lang="ja-JP" altLang="en-US"/>
        </a:p>
      </dgm:t>
    </dgm:pt>
    <dgm:pt modelId="{4249D05B-AFE3-4C22-809B-2BA44654D310}" type="pres">
      <dgm:prSet presAssocID="{DAF93181-D5A8-44A7-B2CB-4ED63ECE9CE8}" presName="outerComposite" presStyleCnt="0">
        <dgm:presLayoutVars>
          <dgm:chMax val="5"/>
          <dgm:dir/>
          <dgm:resizeHandles val="exact"/>
        </dgm:presLayoutVars>
      </dgm:prSet>
      <dgm:spPr/>
      <dgm:t>
        <a:bodyPr/>
        <a:lstStyle/>
        <a:p>
          <a:endParaRPr kumimoji="1" lang="ja-JP" altLang="en-US"/>
        </a:p>
      </dgm:t>
    </dgm:pt>
    <dgm:pt modelId="{44A15AFE-E6A3-4741-BCA9-6F05314B2887}" type="pres">
      <dgm:prSet presAssocID="{DAF93181-D5A8-44A7-B2CB-4ED63ECE9CE8}" presName="dummyMaxCanvas" presStyleCnt="0">
        <dgm:presLayoutVars/>
      </dgm:prSet>
      <dgm:spPr/>
    </dgm:pt>
    <dgm:pt modelId="{45DFAAFF-EBCC-48F9-B9D3-165AF639A12E}" type="pres">
      <dgm:prSet presAssocID="{DAF93181-D5A8-44A7-B2CB-4ED63ECE9CE8}" presName="ThreeNodes_1" presStyleLbl="node1" presStyleIdx="0" presStyleCnt="3" custLinFactNeighborX="0" custLinFactNeighborY="0">
        <dgm:presLayoutVars>
          <dgm:bulletEnabled val="1"/>
        </dgm:presLayoutVars>
      </dgm:prSet>
      <dgm:spPr/>
      <dgm:t>
        <a:bodyPr/>
        <a:lstStyle/>
        <a:p>
          <a:endParaRPr kumimoji="1" lang="ja-JP" altLang="en-US"/>
        </a:p>
      </dgm:t>
    </dgm:pt>
    <dgm:pt modelId="{A09C3D1F-8D41-4E3D-AEF1-F38939528E3F}" type="pres">
      <dgm:prSet presAssocID="{DAF93181-D5A8-44A7-B2CB-4ED63ECE9CE8}" presName="ThreeNodes_2" presStyleLbl="node1" presStyleIdx="1" presStyleCnt="3">
        <dgm:presLayoutVars>
          <dgm:bulletEnabled val="1"/>
        </dgm:presLayoutVars>
      </dgm:prSet>
      <dgm:spPr/>
      <dgm:t>
        <a:bodyPr/>
        <a:lstStyle/>
        <a:p>
          <a:endParaRPr kumimoji="1" lang="ja-JP" altLang="en-US"/>
        </a:p>
      </dgm:t>
    </dgm:pt>
    <dgm:pt modelId="{F1D561B2-4DFA-4F92-9068-E2E3FB4F3163}" type="pres">
      <dgm:prSet presAssocID="{DAF93181-D5A8-44A7-B2CB-4ED63ECE9CE8}" presName="ThreeNodes_3" presStyleLbl="node1" presStyleIdx="2" presStyleCnt="3">
        <dgm:presLayoutVars>
          <dgm:bulletEnabled val="1"/>
        </dgm:presLayoutVars>
      </dgm:prSet>
      <dgm:spPr/>
      <dgm:t>
        <a:bodyPr/>
        <a:lstStyle/>
        <a:p>
          <a:endParaRPr kumimoji="1" lang="ja-JP" altLang="en-US"/>
        </a:p>
      </dgm:t>
    </dgm:pt>
    <dgm:pt modelId="{F0291E9A-B173-4529-BB61-82F793EC22D8}" type="pres">
      <dgm:prSet presAssocID="{DAF93181-D5A8-44A7-B2CB-4ED63ECE9CE8}" presName="ThreeConn_1-2" presStyleLbl="fgAccFollowNode1" presStyleIdx="0" presStyleCnt="2">
        <dgm:presLayoutVars>
          <dgm:bulletEnabled val="1"/>
        </dgm:presLayoutVars>
      </dgm:prSet>
      <dgm:spPr/>
      <dgm:t>
        <a:bodyPr/>
        <a:lstStyle/>
        <a:p>
          <a:endParaRPr kumimoji="1" lang="ja-JP" altLang="en-US"/>
        </a:p>
      </dgm:t>
    </dgm:pt>
    <dgm:pt modelId="{A41DD1EC-376A-4A63-93E9-6BDC42259485}" type="pres">
      <dgm:prSet presAssocID="{DAF93181-D5A8-44A7-B2CB-4ED63ECE9CE8}" presName="ThreeConn_2-3" presStyleLbl="fgAccFollowNode1" presStyleIdx="1" presStyleCnt="2">
        <dgm:presLayoutVars>
          <dgm:bulletEnabled val="1"/>
        </dgm:presLayoutVars>
      </dgm:prSet>
      <dgm:spPr/>
      <dgm:t>
        <a:bodyPr/>
        <a:lstStyle/>
        <a:p>
          <a:endParaRPr kumimoji="1" lang="ja-JP" altLang="en-US"/>
        </a:p>
      </dgm:t>
    </dgm:pt>
    <dgm:pt modelId="{62167C1E-5CFB-4224-80C2-C87B3DE21120}" type="pres">
      <dgm:prSet presAssocID="{DAF93181-D5A8-44A7-B2CB-4ED63ECE9CE8}" presName="ThreeNodes_1_text" presStyleLbl="node1" presStyleIdx="2" presStyleCnt="3">
        <dgm:presLayoutVars>
          <dgm:bulletEnabled val="1"/>
        </dgm:presLayoutVars>
      </dgm:prSet>
      <dgm:spPr/>
      <dgm:t>
        <a:bodyPr/>
        <a:lstStyle/>
        <a:p>
          <a:endParaRPr kumimoji="1" lang="ja-JP" altLang="en-US"/>
        </a:p>
      </dgm:t>
    </dgm:pt>
    <dgm:pt modelId="{F7C17CFD-746E-4E50-A0F4-140E35CC599B}" type="pres">
      <dgm:prSet presAssocID="{DAF93181-D5A8-44A7-B2CB-4ED63ECE9CE8}" presName="ThreeNodes_2_text" presStyleLbl="node1" presStyleIdx="2" presStyleCnt="3">
        <dgm:presLayoutVars>
          <dgm:bulletEnabled val="1"/>
        </dgm:presLayoutVars>
      </dgm:prSet>
      <dgm:spPr/>
      <dgm:t>
        <a:bodyPr/>
        <a:lstStyle/>
        <a:p>
          <a:endParaRPr kumimoji="1" lang="ja-JP" altLang="en-US"/>
        </a:p>
      </dgm:t>
    </dgm:pt>
    <dgm:pt modelId="{F7BA78FD-B061-4A35-9AE5-0981DF944347}" type="pres">
      <dgm:prSet presAssocID="{DAF93181-D5A8-44A7-B2CB-4ED63ECE9CE8}" presName="ThreeNodes_3_text" presStyleLbl="node1" presStyleIdx="2" presStyleCnt="3">
        <dgm:presLayoutVars>
          <dgm:bulletEnabled val="1"/>
        </dgm:presLayoutVars>
      </dgm:prSet>
      <dgm:spPr/>
      <dgm:t>
        <a:bodyPr/>
        <a:lstStyle/>
        <a:p>
          <a:endParaRPr kumimoji="1" lang="ja-JP" altLang="en-US"/>
        </a:p>
      </dgm:t>
    </dgm:pt>
  </dgm:ptLst>
  <dgm:cxnLst>
    <dgm:cxn modelId="{0B477B33-3509-4453-8F30-8652A6611CE5}" type="presOf" srcId="{8CA733E1-04C0-478A-8634-B02F325489E4}" destId="{A41DD1EC-376A-4A63-93E9-6BDC42259485}" srcOrd="0" destOrd="0" presId="urn:microsoft.com/office/officeart/2005/8/layout/vProcess5"/>
    <dgm:cxn modelId="{0251C358-4D6C-4A8B-9C85-22A5D1E47EBB}" type="presOf" srcId="{DAF93181-D5A8-44A7-B2CB-4ED63ECE9CE8}" destId="{4249D05B-AFE3-4C22-809B-2BA44654D310}" srcOrd="0" destOrd="0" presId="urn:microsoft.com/office/officeart/2005/8/layout/vProcess5"/>
    <dgm:cxn modelId="{FB08219F-E210-43DB-AAFB-E40D697FC257}" type="presOf" srcId="{803B419C-FF3F-4137-8C84-6A4C9644DC88}" destId="{F7BA78FD-B061-4A35-9AE5-0981DF944347}" srcOrd="1" destOrd="0" presId="urn:microsoft.com/office/officeart/2005/8/layout/vProcess5"/>
    <dgm:cxn modelId="{AA6BD9DA-F322-48F0-81AD-3E540DC28615}" srcId="{DAF93181-D5A8-44A7-B2CB-4ED63ECE9CE8}" destId="{C950FD70-71FB-4C6C-B89E-4369DD7C5E41}" srcOrd="1" destOrd="0" parTransId="{6A0CDB03-587D-4EA3-A9C2-C063E1B9ED26}" sibTransId="{8CA733E1-04C0-478A-8634-B02F325489E4}"/>
    <dgm:cxn modelId="{E26AE07F-1734-413F-B320-0DB8BC80C37C}" type="presOf" srcId="{803B419C-FF3F-4137-8C84-6A4C9644DC88}" destId="{F1D561B2-4DFA-4F92-9068-E2E3FB4F3163}" srcOrd="0" destOrd="0" presId="urn:microsoft.com/office/officeart/2005/8/layout/vProcess5"/>
    <dgm:cxn modelId="{32D46113-F712-41F0-8F6D-0F2C00A8D71B}" type="presOf" srcId="{3E5385E1-77B7-4E6D-A440-D9EB531097FD}" destId="{F0291E9A-B173-4529-BB61-82F793EC22D8}" srcOrd="0" destOrd="0" presId="urn:microsoft.com/office/officeart/2005/8/layout/vProcess5"/>
    <dgm:cxn modelId="{5F8DF7C2-B3C3-41BE-A5FD-14553591F989}" srcId="{DAF93181-D5A8-44A7-B2CB-4ED63ECE9CE8}" destId="{57D2A348-BD03-441C-996F-A44E2FABDA69}" srcOrd="0" destOrd="0" parTransId="{4B870BB9-8C80-48B2-A855-46DDA3DDB096}" sibTransId="{3E5385E1-77B7-4E6D-A440-D9EB531097FD}"/>
    <dgm:cxn modelId="{AC29CC31-E071-46ED-B7C6-CB6FF8DEC5FE}" type="presOf" srcId="{57D2A348-BD03-441C-996F-A44E2FABDA69}" destId="{45DFAAFF-EBCC-48F9-B9D3-165AF639A12E}" srcOrd="0" destOrd="0" presId="urn:microsoft.com/office/officeart/2005/8/layout/vProcess5"/>
    <dgm:cxn modelId="{DDFA7DBA-FCDB-4BF1-8393-EEA09AC7B1E0}" srcId="{DAF93181-D5A8-44A7-B2CB-4ED63ECE9CE8}" destId="{803B419C-FF3F-4137-8C84-6A4C9644DC88}" srcOrd="2" destOrd="0" parTransId="{F9F968A1-F91C-4823-8577-729D5E6D9F66}" sibTransId="{7D6B654F-50E7-473C-A0C3-B460794367BE}"/>
    <dgm:cxn modelId="{580CB136-D5E3-4D7C-A104-F0539F7A4F84}" type="presOf" srcId="{C950FD70-71FB-4C6C-B89E-4369DD7C5E41}" destId="{F7C17CFD-746E-4E50-A0F4-140E35CC599B}" srcOrd="1" destOrd="0" presId="urn:microsoft.com/office/officeart/2005/8/layout/vProcess5"/>
    <dgm:cxn modelId="{DD1DD864-7C1B-4586-AF3C-2F6FB4B910DA}" type="presOf" srcId="{57D2A348-BD03-441C-996F-A44E2FABDA69}" destId="{62167C1E-5CFB-4224-80C2-C87B3DE21120}" srcOrd="1" destOrd="0" presId="urn:microsoft.com/office/officeart/2005/8/layout/vProcess5"/>
    <dgm:cxn modelId="{79AA6C9C-AE0A-4FAD-9C4B-88CE893B78D6}" type="presOf" srcId="{C950FD70-71FB-4C6C-B89E-4369DD7C5E41}" destId="{A09C3D1F-8D41-4E3D-AEF1-F38939528E3F}" srcOrd="0" destOrd="0" presId="urn:microsoft.com/office/officeart/2005/8/layout/vProcess5"/>
    <dgm:cxn modelId="{1560B2EB-CBB2-4F57-8AAC-A21813F162F4}" type="presParOf" srcId="{4249D05B-AFE3-4C22-809B-2BA44654D310}" destId="{44A15AFE-E6A3-4741-BCA9-6F05314B2887}" srcOrd="0" destOrd="0" presId="urn:microsoft.com/office/officeart/2005/8/layout/vProcess5"/>
    <dgm:cxn modelId="{A0B997E3-78B4-4523-A906-7CF3E1416D5C}" type="presParOf" srcId="{4249D05B-AFE3-4C22-809B-2BA44654D310}" destId="{45DFAAFF-EBCC-48F9-B9D3-165AF639A12E}" srcOrd="1" destOrd="0" presId="urn:microsoft.com/office/officeart/2005/8/layout/vProcess5"/>
    <dgm:cxn modelId="{09AF1BAC-39A1-4035-B808-7F07EA4A5A31}" type="presParOf" srcId="{4249D05B-AFE3-4C22-809B-2BA44654D310}" destId="{A09C3D1F-8D41-4E3D-AEF1-F38939528E3F}" srcOrd="2" destOrd="0" presId="urn:microsoft.com/office/officeart/2005/8/layout/vProcess5"/>
    <dgm:cxn modelId="{5C1CD7F3-DDB9-411D-8659-404B27DA45F2}" type="presParOf" srcId="{4249D05B-AFE3-4C22-809B-2BA44654D310}" destId="{F1D561B2-4DFA-4F92-9068-E2E3FB4F3163}" srcOrd="3" destOrd="0" presId="urn:microsoft.com/office/officeart/2005/8/layout/vProcess5"/>
    <dgm:cxn modelId="{EEFF63A3-78F4-4576-8EB2-9BC12F574912}" type="presParOf" srcId="{4249D05B-AFE3-4C22-809B-2BA44654D310}" destId="{F0291E9A-B173-4529-BB61-82F793EC22D8}" srcOrd="4" destOrd="0" presId="urn:microsoft.com/office/officeart/2005/8/layout/vProcess5"/>
    <dgm:cxn modelId="{B5D333CF-05F0-4F33-9C6B-96927105C2B5}" type="presParOf" srcId="{4249D05B-AFE3-4C22-809B-2BA44654D310}" destId="{A41DD1EC-376A-4A63-93E9-6BDC42259485}" srcOrd="5" destOrd="0" presId="urn:microsoft.com/office/officeart/2005/8/layout/vProcess5"/>
    <dgm:cxn modelId="{9032B0E4-7B3B-4BEE-A86C-AF5A2464C1EB}" type="presParOf" srcId="{4249D05B-AFE3-4C22-809B-2BA44654D310}" destId="{62167C1E-5CFB-4224-80C2-C87B3DE21120}" srcOrd="6" destOrd="0" presId="urn:microsoft.com/office/officeart/2005/8/layout/vProcess5"/>
    <dgm:cxn modelId="{1564DA37-3A31-4BD8-A8C4-9AAF90F1437C}" type="presParOf" srcId="{4249D05B-AFE3-4C22-809B-2BA44654D310}" destId="{F7C17CFD-746E-4E50-A0F4-140E35CC599B}" srcOrd="7" destOrd="0" presId="urn:microsoft.com/office/officeart/2005/8/layout/vProcess5"/>
    <dgm:cxn modelId="{EA227382-A455-4E6B-BD63-AD4C640B6660}" type="presParOf" srcId="{4249D05B-AFE3-4C22-809B-2BA44654D310}" destId="{F7BA78FD-B061-4A35-9AE5-0981DF94434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C7CA2D-1C95-41A9-9A50-A0BF9740737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kumimoji="1" lang="ja-JP" altLang="en-US"/>
        </a:p>
      </dgm:t>
    </dgm:pt>
    <dgm:pt modelId="{3A6A3CBA-E071-4D24-8C34-C6DCFAC5F477}">
      <dgm:prSet phldrT="[テキスト]" custT="1"/>
      <dgm:spPr/>
      <dgm:t>
        <a:bodyPr/>
        <a:lstStyle/>
        <a:p>
          <a:r>
            <a:rPr kumimoji="1" lang="ja-JP" altLang="en-US" sz="1800" dirty="0" smtClean="0">
              <a:solidFill>
                <a:schemeClr val="tx1"/>
              </a:solidFill>
            </a:rPr>
            <a:t>２００４年頃プラズマテレビの価格が下がり始める</a:t>
          </a:r>
          <a:endParaRPr kumimoji="1" lang="ja-JP" altLang="en-US" sz="1800" dirty="0">
            <a:solidFill>
              <a:schemeClr val="tx1"/>
            </a:solidFill>
          </a:endParaRPr>
        </a:p>
      </dgm:t>
    </dgm:pt>
    <dgm:pt modelId="{FF9A0C0C-8DB9-4955-89AD-07E5E41A6688}" type="parTrans" cxnId="{894A5B2F-A8AF-4A0B-BA23-58FF746EF507}">
      <dgm:prSet/>
      <dgm:spPr/>
      <dgm:t>
        <a:bodyPr/>
        <a:lstStyle/>
        <a:p>
          <a:endParaRPr kumimoji="1" lang="ja-JP" altLang="en-US"/>
        </a:p>
      </dgm:t>
    </dgm:pt>
    <dgm:pt modelId="{AD0505CE-95AA-47D1-9CAD-B1300076A194}" type="sibTrans" cxnId="{894A5B2F-A8AF-4A0B-BA23-58FF746EF507}">
      <dgm:prSet/>
      <dgm:spPr/>
      <dgm:t>
        <a:bodyPr/>
        <a:lstStyle/>
        <a:p>
          <a:endParaRPr kumimoji="1" lang="ja-JP" altLang="en-US"/>
        </a:p>
      </dgm:t>
    </dgm:pt>
    <dgm:pt modelId="{9784978F-8D86-4CC5-B5AB-7EFEAB075772}">
      <dgm:prSet phldrT="[テキスト]" custT="1"/>
      <dgm:spPr/>
      <dgm:t>
        <a:bodyPr/>
        <a:lstStyle/>
        <a:p>
          <a:r>
            <a:rPr kumimoji="1" lang="ja-JP" altLang="en-US" sz="2000" dirty="0" smtClean="0">
              <a:solidFill>
                <a:schemeClr val="tx1"/>
              </a:solidFill>
            </a:rPr>
            <a:t>２０１１年頃プラズマ製造の工場建設に投資する</a:t>
          </a:r>
          <a:endParaRPr kumimoji="1" lang="ja-JP" altLang="en-US" sz="2000" dirty="0">
            <a:solidFill>
              <a:schemeClr val="tx1"/>
            </a:solidFill>
          </a:endParaRPr>
        </a:p>
      </dgm:t>
    </dgm:pt>
    <dgm:pt modelId="{46B2CF30-DAB9-46A6-A802-CFDE4215B83C}" type="parTrans" cxnId="{B54661A2-5840-473E-9FFB-F602454FC1F5}">
      <dgm:prSet/>
      <dgm:spPr/>
      <dgm:t>
        <a:bodyPr/>
        <a:lstStyle/>
        <a:p>
          <a:endParaRPr kumimoji="1" lang="ja-JP" altLang="en-US"/>
        </a:p>
      </dgm:t>
    </dgm:pt>
    <dgm:pt modelId="{BB9030C9-6C33-4EC6-BB3E-BA2F13643DF3}" type="sibTrans" cxnId="{B54661A2-5840-473E-9FFB-F602454FC1F5}">
      <dgm:prSet/>
      <dgm:spPr/>
      <dgm:t>
        <a:bodyPr/>
        <a:lstStyle/>
        <a:p>
          <a:endParaRPr kumimoji="1" lang="ja-JP" altLang="en-US"/>
        </a:p>
      </dgm:t>
    </dgm:pt>
    <dgm:pt modelId="{C068000B-BF67-4280-AEBF-AC273DCDD65A}">
      <dgm:prSet phldrT="[テキスト]" custT="1"/>
      <dgm:spPr/>
      <dgm:t>
        <a:bodyPr/>
        <a:lstStyle/>
        <a:p>
          <a:r>
            <a:rPr kumimoji="1" lang="ja-JP" altLang="en-US" sz="2000" dirty="0" smtClean="0">
              <a:solidFill>
                <a:schemeClr val="tx1"/>
              </a:solidFill>
            </a:rPr>
            <a:t>テレビ用の薄型パネルの価格が下がる</a:t>
          </a:r>
          <a:endParaRPr kumimoji="1" lang="ja-JP" altLang="en-US" sz="2000" dirty="0">
            <a:solidFill>
              <a:schemeClr val="tx1"/>
            </a:solidFill>
          </a:endParaRPr>
        </a:p>
      </dgm:t>
    </dgm:pt>
    <dgm:pt modelId="{D651CDC2-ADAA-42C1-9D90-270467247FE9}" type="parTrans" cxnId="{F8E5487C-54B1-4C66-96CA-66F7BF552676}">
      <dgm:prSet/>
      <dgm:spPr/>
      <dgm:t>
        <a:bodyPr/>
        <a:lstStyle/>
        <a:p>
          <a:endParaRPr kumimoji="1" lang="ja-JP" altLang="en-US"/>
        </a:p>
      </dgm:t>
    </dgm:pt>
    <dgm:pt modelId="{6AF61EE3-4AC7-4D34-B55D-48F4F4FFAC8E}" type="sibTrans" cxnId="{F8E5487C-54B1-4C66-96CA-66F7BF552676}">
      <dgm:prSet/>
      <dgm:spPr/>
      <dgm:t>
        <a:bodyPr/>
        <a:lstStyle/>
        <a:p>
          <a:endParaRPr kumimoji="1" lang="ja-JP" altLang="en-US"/>
        </a:p>
      </dgm:t>
    </dgm:pt>
    <dgm:pt modelId="{848C6C67-FE7D-4165-9D2F-31CCF815F421}">
      <dgm:prSet phldrT="[テキスト]" custT="1"/>
      <dgm:spPr/>
      <dgm:t>
        <a:bodyPr/>
        <a:lstStyle/>
        <a:p>
          <a:r>
            <a:rPr kumimoji="1" lang="ja-JP" altLang="en-US" sz="2000" dirty="0" smtClean="0">
              <a:solidFill>
                <a:schemeClr val="tx1"/>
              </a:solidFill>
            </a:rPr>
            <a:t>価格競争についていけず</a:t>
          </a:r>
          <a:endParaRPr kumimoji="1" lang="ja-JP" altLang="en-US" sz="2000" dirty="0">
            <a:solidFill>
              <a:schemeClr val="tx1"/>
            </a:solidFill>
          </a:endParaRPr>
        </a:p>
      </dgm:t>
    </dgm:pt>
    <dgm:pt modelId="{54FC0302-33A9-4AC7-B54E-45C2264FBA59}" type="parTrans" cxnId="{D6324F0B-1C97-4EF0-B56C-D02FAE9D07BF}">
      <dgm:prSet/>
      <dgm:spPr/>
      <dgm:t>
        <a:bodyPr/>
        <a:lstStyle/>
        <a:p>
          <a:endParaRPr kumimoji="1" lang="ja-JP" altLang="en-US"/>
        </a:p>
      </dgm:t>
    </dgm:pt>
    <dgm:pt modelId="{90BF2128-519F-41EC-A135-C90D6BECFA25}" type="sibTrans" cxnId="{D6324F0B-1C97-4EF0-B56C-D02FAE9D07BF}">
      <dgm:prSet/>
      <dgm:spPr/>
      <dgm:t>
        <a:bodyPr/>
        <a:lstStyle/>
        <a:p>
          <a:endParaRPr kumimoji="1" lang="ja-JP" altLang="en-US"/>
        </a:p>
      </dgm:t>
    </dgm:pt>
    <dgm:pt modelId="{9E1FBE28-A893-40E7-905A-38319FB56252}" type="pres">
      <dgm:prSet presAssocID="{27C7CA2D-1C95-41A9-9A50-A0BF9740737E}" presName="Name0" presStyleCnt="0">
        <dgm:presLayoutVars>
          <dgm:dir/>
          <dgm:animLvl val="lvl"/>
          <dgm:resizeHandles val="exact"/>
        </dgm:presLayoutVars>
      </dgm:prSet>
      <dgm:spPr/>
      <dgm:t>
        <a:bodyPr/>
        <a:lstStyle/>
        <a:p>
          <a:endParaRPr kumimoji="1" lang="ja-JP" altLang="en-US"/>
        </a:p>
      </dgm:t>
    </dgm:pt>
    <dgm:pt modelId="{82372444-12CF-4C31-A7EE-443C52A4A11F}" type="pres">
      <dgm:prSet presAssocID="{848C6C67-FE7D-4165-9D2F-31CCF815F421}" presName="boxAndChildren" presStyleCnt="0"/>
      <dgm:spPr/>
    </dgm:pt>
    <dgm:pt modelId="{0101125F-E05B-492E-B774-9ED3F1E512A8}" type="pres">
      <dgm:prSet presAssocID="{848C6C67-FE7D-4165-9D2F-31CCF815F421}" presName="parentTextBox" presStyleLbl="node1" presStyleIdx="0" presStyleCnt="4"/>
      <dgm:spPr/>
      <dgm:t>
        <a:bodyPr/>
        <a:lstStyle/>
        <a:p>
          <a:endParaRPr kumimoji="1" lang="ja-JP" altLang="en-US"/>
        </a:p>
      </dgm:t>
    </dgm:pt>
    <dgm:pt modelId="{4FB60FF0-1D4E-4124-BA72-F2C2FD336C0A}" type="pres">
      <dgm:prSet presAssocID="{6AF61EE3-4AC7-4D34-B55D-48F4F4FFAC8E}" presName="sp" presStyleCnt="0"/>
      <dgm:spPr/>
    </dgm:pt>
    <dgm:pt modelId="{97A2DBD9-A286-4B59-9D52-E778C3150A49}" type="pres">
      <dgm:prSet presAssocID="{C068000B-BF67-4280-AEBF-AC273DCDD65A}" presName="arrowAndChildren" presStyleCnt="0"/>
      <dgm:spPr/>
    </dgm:pt>
    <dgm:pt modelId="{3BD3E3C0-2875-4C9B-B00A-F84259C6B7EC}" type="pres">
      <dgm:prSet presAssocID="{C068000B-BF67-4280-AEBF-AC273DCDD65A}" presName="parentTextArrow" presStyleLbl="node1" presStyleIdx="1" presStyleCnt="4"/>
      <dgm:spPr/>
      <dgm:t>
        <a:bodyPr/>
        <a:lstStyle/>
        <a:p>
          <a:endParaRPr kumimoji="1" lang="ja-JP" altLang="en-US"/>
        </a:p>
      </dgm:t>
    </dgm:pt>
    <dgm:pt modelId="{3D8B8C68-69B8-459B-A114-D80FBFA1D917}" type="pres">
      <dgm:prSet presAssocID="{BB9030C9-6C33-4EC6-BB3E-BA2F13643DF3}" presName="sp" presStyleCnt="0"/>
      <dgm:spPr/>
    </dgm:pt>
    <dgm:pt modelId="{FB386537-B56F-4D9B-9FEC-9114BCFEA9B2}" type="pres">
      <dgm:prSet presAssocID="{9784978F-8D86-4CC5-B5AB-7EFEAB075772}" presName="arrowAndChildren" presStyleCnt="0"/>
      <dgm:spPr/>
    </dgm:pt>
    <dgm:pt modelId="{8CA56500-C23E-49C8-91FE-E9F1777E2650}" type="pres">
      <dgm:prSet presAssocID="{9784978F-8D86-4CC5-B5AB-7EFEAB075772}" presName="parentTextArrow" presStyleLbl="node1" presStyleIdx="2" presStyleCnt="4"/>
      <dgm:spPr/>
      <dgm:t>
        <a:bodyPr/>
        <a:lstStyle/>
        <a:p>
          <a:endParaRPr kumimoji="1" lang="ja-JP" altLang="en-US"/>
        </a:p>
      </dgm:t>
    </dgm:pt>
    <dgm:pt modelId="{03159EC0-4C58-40F0-8B4D-1E903942146D}" type="pres">
      <dgm:prSet presAssocID="{AD0505CE-95AA-47D1-9CAD-B1300076A194}" presName="sp" presStyleCnt="0"/>
      <dgm:spPr/>
    </dgm:pt>
    <dgm:pt modelId="{BCA57DC2-5D1D-49BA-B0EB-50F97EFAB8B3}" type="pres">
      <dgm:prSet presAssocID="{3A6A3CBA-E071-4D24-8C34-C6DCFAC5F477}" presName="arrowAndChildren" presStyleCnt="0"/>
      <dgm:spPr/>
    </dgm:pt>
    <dgm:pt modelId="{11217902-E687-477B-A833-BBA9EF9169E3}" type="pres">
      <dgm:prSet presAssocID="{3A6A3CBA-E071-4D24-8C34-C6DCFAC5F477}" presName="parentTextArrow" presStyleLbl="node1" presStyleIdx="3" presStyleCnt="4" custLinFactNeighborY="-6543"/>
      <dgm:spPr/>
      <dgm:t>
        <a:bodyPr/>
        <a:lstStyle/>
        <a:p>
          <a:endParaRPr kumimoji="1" lang="ja-JP" altLang="en-US"/>
        </a:p>
      </dgm:t>
    </dgm:pt>
  </dgm:ptLst>
  <dgm:cxnLst>
    <dgm:cxn modelId="{DDDBA66A-007E-4AE4-A2C7-BA7C367F3635}" type="presOf" srcId="{C068000B-BF67-4280-AEBF-AC273DCDD65A}" destId="{3BD3E3C0-2875-4C9B-B00A-F84259C6B7EC}" srcOrd="0" destOrd="0" presId="urn:microsoft.com/office/officeart/2005/8/layout/process4"/>
    <dgm:cxn modelId="{B54661A2-5840-473E-9FFB-F602454FC1F5}" srcId="{27C7CA2D-1C95-41A9-9A50-A0BF9740737E}" destId="{9784978F-8D86-4CC5-B5AB-7EFEAB075772}" srcOrd="1" destOrd="0" parTransId="{46B2CF30-DAB9-46A6-A802-CFDE4215B83C}" sibTransId="{BB9030C9-6C33-4EC6-BB3E-BA2F13643DF3}"/>
    <dgm:cxn modelId="{CA389640-D05B-4857-A126-D3DCF190196F}" type="presOf" srcId="{848C6C67-FE7D-4165-9D2F-31CCF815F421}" destId="{0101125F-E05B-492E-B774-9ED3F1E512A8}" srcOrd="0" destOrd="0" presId="urn:microsoft.com/office/officeart/2005/8/layout/process4"/>
    <dgm:cxn modelId="{ACFCB3DC-BAD4-4C3D-9316-39225C99E787}" type="presOf" srcId="{9784978F-8D86-4CC5-B5AB-7EFEAB075772}" destId="{8CA56500-C23E-49C8-91FE-E9F1777E2650}" srcOrd="0" destOrd="0" presId="urn:microsoft.com/office/officeart/2005/8/layout/process4"/>
    <dgm:cxn modelId="{894A5B2F-A8AF-4A0B-BA23-58FF746EF507}" srcId="{27C7CA2D-1C95-41A9-9A50-A0BF9740737E}" destId="{3A6A3CBA-E071-4D24-8C34-C6DCFAC5F477}" srcOrd="0" destOrd="0" parTransId="{FF9A0C0C-8DB9-4955-89AD-07E5E41A6688}" sibTransId="{AD0505CE-95AA-47D1-9CAD-B1300076A194}"/>
    <dgm:cxn modelId="{A32AA367-5A80-45E3-9D46-230C8ECD690F}" type="presOf" srcId="{27C7CA2D-1C95-41A9-9A50-A0BF9740737E}" destId="{9E1FBE28-A893-40E7-905A-38319FB56252}" srcOrd="0" destOrd="0" presId="urn:microsoft.com/office/officeart/2005/8/layout/process4"/>
    <dgm:cxn modelId="{D6324F0B-1C97-4EF0-B56C-D02FAE9D07BF}" srcId="{27C7CA2D-1C95-41A9-9A50-A0BF9740737E}" destId="{848C6C67-FE7D-4165-9D2F-31CCF815F421}" srcOrd="3" destOrd="0" parTransId="{54FC0302-33A9-4AC7-B54E-45C2264FBA59}" sibTransId="{90BF2128-519F-41EC-A135-C90D6BECFA25}"/>
    <dgm:cxn modelId="{3FD12342-A34A-4DBB-BD60-822C266007F2}" type="presOf" srcId="{3A6A3CBA-E071-4D24-8C34-C6DCFAC5F477}" destId="{11217902-E687-477B-A833-BBA9EF9169E3}" srcOrd="0" destOrd="0" presId="urn:microsoft.com/office/officeart/2005/8/layout/process4"/>
    <dgm:cxn modelId="{F8E5487C-54B1-4C66-96CA-66F7BF552676}" srcId="{27C7CA2D-1C95-41A9-9A50-A0BF9740737E}" destId="{C068000B-BF67-4280-AEBF-AC273DCDD65A}" srcOrd="2" destOrd="0" parTransId="{D651CDC2-ADAA-42C1-9D90-270467247FE9}" sibTransId="{6AF61EE3-4AC7-4D34-B55D-48F4F4FFAC8E}"/>
    <dgm:cxn modelId="{2D8E0148-CFBC-443F-89B8-26E55FC93ECA}" type="presParOf" srcId="{9E1FBE28-A893-40E7-905A-38319FB56252}" destId="{82372444-12CF-4C31-A7EE-443C52A4A11F}" srcOrd="0" destOrd="0" presId="urn:microsoft.com/office/officeart/2005/8/layout/process4"/>
    <dgm:cxn modelId="{19FB8CA7-294D-4D63-AA62-ED1159A571F0}" type="presParOf" srcId="{82372444-12CF-4C31-A7EE-443C52A4A11F}" destId="{0101125F-E05B-492E-B774-9ED3F1E512A8}" srcOrd="0" destOrd="0" presId="urn:microsoft.com/office/officeart/2005/8/layout/process4"/>
    <dgm:cxn modelId="{B1AF6DC3-D8FF-462A-9BEF-A6645EDC777B}" type="presParOf" srcId="{9E1FBE28-A893-40E7-905A-38319FB56252}" destId="{4FB60FF0-1D4E-4124-BA72-F2C2FD336C0A}" srcOrd="1" destOrd="0" presId="urn:microsoft.com/office/officeart/2005/8/layout/process4"/>
    <dgm:cxn modelId="{3525C47A-9423-4819-93A7-6672664CFFA7}" type="presParOf" srcId="{9E1FBE28-A893-40E7-905A-38319FB56252}" destId="{97A2DBD9-A286-4B59-9D52-E778C3150A49}" srcOrd="2" destOrd="0" presId="urn:microsoft.com/office/officeart/2005/8/layout/process4"/>
    <dgm:cxn modelId="{3CFAB964-8808-4906-8484-B8686C2A4AEE}" type="presParOf" srcId="{97A2DBD9-A286-4B59-9D52-E778C3150A49}" destId="{3BD3E3C0-2875-4C9B-B00A-F84259C6B7EC}" srcOrd="0" destOrd="0" presId="urn:microsoft.com/office/officeart/2005/8/layout/process4"/>
    <dgm:cxn modelId="{A5E3C54A-8ACD-448C-AD33-21F6B5970F96}" type="presParOf" srcId="{9E1FBE28-A893-40E7-905A-38319FB56252}" destId="{3D8B8C68-69B8-459B-A114-D80FBFA1D917}" srcOrd="3" destOrd="0" presId="urn:microsoft.com/office/officeart/2005/8/layout/process4"/>
    <dgm:cxn modelId="{BBA69A3C-6BF4-4CE1-B6CC-F9D6DF0C2E6F}" type="presParOf" srcId="{9E1FBE28-A893-40E7-905A-38319FB56252}" destId="{FB386537-B56F-4D9B-9FEC-9114BCFEA9B2}" srcOrd="4" destOrd="0" presId="urn:microsoft.com/office/officeart/2005/8/layout/process4"/>
    <dgm:cxn modelId="{802A2A77-8465-4653-BDBB-9BB31482A70D}" type="presParOf" srcId="{FB386537-B56F-4D9B-9FEC-9114BCFEA9B2}" destId="{8CA56500-C23E-49C8-91FE-E9F1777E2650}" srcOrd="0" destOrd="0" presId="urn:microsoft.com/office/officeart/2005/8/layout/process4"/>
    <dgm:cxn modelId="{486EB353-9D8D-4143-A131-06BFF4167370}" type="presParOf" srcId="{9E1FBE28-A893-40E7-905A-38319FB56252}" destId="{03159EC0-4C58-40F0-8B4D-1E903942146D}" srcOrd="5" destOrd="0" presId="urn:microsoft.com/office/officeart/2005/8/layout/process4"/>
    <dgm:cxn modelId="{1CB4708D-170E-41EE-95F0-ECF8FD202D95}" type="presParOf" srcId="{9E1FBE28-A893-40E7-905A-38319FB56252}" destId="{BCA57DC2-5D1D-49BA-B0EB-50F97EFAB8B3}" srcOrd="6" destOrd="0" presId="urn:microsoft.com/office/officeart/2005/8/layout/process4"/>
    <dgm:cxn modelId="{29BCA3D2-516B-4130-AE6D-2289C5E9E76E}" type="presParOf" srcId="{BCA57DC2-5D1D-49BA-B0EB-50F97EFAB8B3}" destId="{11217902-E687-477B-A833-BBA9EF9169E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09A849-B5F1-44AF-9BD5-6E1E15FD8A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984899F-D534-40D5-8806-A4D6184623AB}">
      <dgm:prSet phldrT="[テキスト]"/>
      <dgm:spPr/>
      <dgm:t>
        <a:bodyPr/>
        <a:lstStyle/>
        <a:p>
          <a:r>
            <a:rPr kumimoji="1" lang="ja-JP" altLang="en-US" dirty="0" smtClean="0">
              <a:solidFill>
                <a:schemeClr val="tx1"/>
              </a:solidFill>
            </a:rPr>
            <a:t>リーマンショック以降収益力回復のために子会社を４社から２社に統合</a:t>
          </a:r>
          <a:endParaRPr kumimoji="1" lang="ja-JP" altLang="en-US" dirty="0"/>
        </a:p>
      </dgm:t>
    </dgm:pt>
    <dgm:pt modelId="{B4010FE4-AA5B-40EE-AA2D-3F11C824FF14}" type="parTrans" cxnId="{F161FA79-C419-4E60-B3DC-54FEA80800BB}">
      <dgm:prSet/>
      <dgm:spPr/>
      <dgm:t>
        <a:bodyPr/>
        <a:lstStyle/>
        <a:p>
          <a:endParaRPr kumimoji="1" lang="ja-JP" altLang="en-US"/>
        </a:p>
      </dgm:t>
    </dgm:pt>
    <dgm:pt modelId="{947AF593-C0F5-4A6C-BB6B-CBF84DCBE397}" type="sibTrans" cxnId="{F161FA79-C419-4E60-B3DC-54FEA80800BB}">
      <dgm:prSet/>
      <dgm:spPr/>
      <dgm:t>
        <a:bodyPr/>
        <a:lstStyle/>
        <a:p>
          <a:endParaRPr kumimoji="1" lang="ja-JP" altLang="en-US"/>
        </a:p>
      </dgm:t>
    </dgm:pt>
    <dgm:pt modelId="{68B6E38E-877E-4E10-88CD-3D11068EEDDE}">
      <dgm:prSet phldrT="[テキスト]"/>
      <dgm:spPr/>
      <dgm:t>
        <a:bodyPr/>
        <a:lstStyle/>
        <a:p>
          <a:r>
            <a:rPr lang="ja-JP" altLang="en-US" dirty="0" smtClean="0">
              <a:solidFill>
                <a:schemeClr val="tx1"/>
              </a:solidFill>
            </a:rPr>
            <a:t>日立製作所と運営を一体化を強めるため</a:t>
          </a:r>
          <a:endParaRPr kumimoji="1" lang="ja-JP" altLang="en-US" dirty="0"/>
        </a:p>
      </dgm:t>
    </dgm:pt>
    <dgm:pt modelId="{59A3A9BB-AFB6-422D-82B7-6A4913AF1380}" type="parTrans" cxnId="{E266B9BB-1479-403A-8FD5-196B16DF6BB8}">
      <dgm:prSet/>
      <dgm:spPr/>
      <dgm:t>
        <a:bodyPr/>
        <a:lstStyle/>
        <a:p>
          <a:endParaRPr kumimoji="1" lang="ja-JP" altLang="en-US"/>
        </a:p>
      </dgm:t>
    </dgm:pt>
    <dgm:pt modelId="{DC065064-52EC-499E-8281-F8E6000FDADE}" type="sibTrans" cxnId="{E266B9BB-1479-403A-8FD5-196B16DF6BB8}">
      <dgm:prSet/>
      <dgm:spPr/>
      <dgm:t>
        <a:bodyPr/>
        <a:lstStyle/>
        <a:p>
          <a:endParaRPr kumimoji="1" lang="ja-JP" altLang="en-US"/>
        </a:p>
      </dgm:t>
    </dgm:pt>
    <dgm:pt modelId="{EDAC9ED5-E2D9-49D7-9F9E-3DD5789AC3BA}">
      <dgm:prSet phldrT="[テキスト]"/>
      <dgm:spPr/>
      <dgm:t>
        <a:bodyPr/>
        <a:lstStyle/>
        <a:p>
          <a:r>
            <a:rPr lang="ja-JP" altLang="en-US" dirty="0" smtClean="0">
              <a:solidFill>
                <a:schemeClr val="tx1"/>
              </a:solidFill>
            </a:rPr>
            <a:t>子会社を完全子会社化で再編しなおす</a:t>
          </a:r>
          <a:endParaRPr kumimoji="1" lang="ja-JP" altLang="en-US" dirty="0"/>
        </a:p>
      </dgm:t>
    </dgm:pt>
    <dgm:pt modelId="{F136F29C-2AC9-469B-A605-E2728229C817}" type="parTrans" cxnId="{812B39ED-E5A9-480F-9AA3-1FBCE6882809}">
      <dgm:prSet/>
      <dgm:spPr/>
      <dgm:t>
        <a:bodyPr/>
        <a:lstStyle/>
        <a:p>
          <a:endParaRPr kumimoji="1" lang="ja-JP" altLang="en-US"/>
        </a:p>
      </dgm:t>
    </dgm:pt>
    <dgm:pt modelId="{A0D30C06-4CE0-449E-957B-9A0DEE027B3F}" type="sibTrans" cxnId="{812B39ED-E5A9-480F-9AA3-1FBCE6882809}">
      <dgm:prSet/>
      <dgm:spPr/>
      <dgm:t>
        <a:bodyPr/>
        <a:lstStyle/>
        <a:p>
          <a:endParaRPr kumimoji="1" lang="ja-JP" altLang="en-US"/>
        </a:p>
      </dgm:t>
    </dgm:pt>
    <dgm:pt modelId="{147F17EE-9A38-4C23-B0F4-A25A4B8B8386}">
      <dgm:prSet phldrT="[テキスト]"/>
      <dgm:spPr/>
      <dgm:t>
        <a:bodyPr/>
        <a:lstStyle/>
        <a:p>
          <a:r>
            <a:rPr lang="ja-JP" altLang="en-US" dirty="0" smtClean="0">
              <a:solidFill>
                <a:schemeClr val="tx1"/>
              </a:solidFill>
            </a:rPr>
            <a:t>大規模なメリットを得るため</a:t>
          </a:r>
          <a:endParaRPr kumimoji="1" lang="ja-JP" altLang="en-US" dirty="0"/>
        </a:p>
      </dgm:t>
    </dgm:pt>
    <dgm:pt modelId="{3B57F425-CBDE-430E-8B85-3BFF209A310E}" type="parTrans" cxnId="{20973C2E-075C-418B-B53F-05DAE2DBDA20}">
      <dgm:prSet/>
      <dgm:spPr/>
      <dgm:t>
        <a:bodyPr/>
        <a:lstStyle/>
        <a:p>
          <a:endParaRPr kumimoji="1" lang="ja-JP" altLang="en-US"/>
        </a:p>
      </dgm:t>
    </dgm:pt>
    <dgm:pt modelId="{2388A6D9-EFD8-49B7-98F3-6161BBAB078B}" type="sibTrans" cxnId="{20973C2E-075C-418B-B53F-05DAE2DBDA20}">
      <dgm:prSet/>
      <dgm:spPr/>
      <dgm:t>
        <a:bodyPr/>
        <a:lstStyle/>
        <a:p>
          <a:endParaRPr kumimoji="1" lang="ja-JP" altLang="en-US"/>
        </a:p>
      </dgm:t>
    </dgm:pt>
    <dgm:pt modelId="{807C4A70-7B07-4313-9E0F-3EF653FD6CAD}" type="pres">
      <dgm:prSet presAssocID="{F709A849-B5F1-44AF-9BD5-6E1E15FD8A39}" presName="linear" presStyleCnt="0">
        <dgm:presLayoutVars>
          <dgm:animLvl val="lvl"/>
          <dgm:resizeHandles val="exact"/>
        </dgm:presLayoutVars>
      </dgm:prSet>
      <dgm:spPr/>
      <dgm:t>
        <a:bodyPr/>
        <a:lstStyle/>
        <a:p>
          <a:endParaRPr kumimoji="1" lang="ja-JP" altLang="en-US"/>
        </a:p>
      </dgm:t>
    </dgm:pt>
    <dgm:pt modelId="{AF488B77-A544-4890-BACC-23B974B36AE9}" type="pres">
      <dgm:prSet presAssocID="{4984899F-D534-40D5-8806-A4D6184623AB}" presName="parentText" presStyleLbl="node1" presStyleIdx="0" presStyleCnt="2">
        <dgm:presLayoutVars>
          <dgm:chMax val="0"/>
          <dgm:bulletEnabled val="1"/>
        </dgm:presLayoutVars>
      </dgm:prSet>
      <dgm:spPr/>
      <dgm:t>
        <a:bodyPr/>
        <a:lstStyle/>
        <a:p>
          <a:endParaRPr kumimoji="1" lang="ja-JP" altLang="en-US"/>
        </a:p>
      </dgm:t>
    </dgm:pt>
    <dgm:pt modelId="{0E124A63-BF78-497D-9F7E-0D96C550736F}" type="pres">
      <dgm:prSet presAssocID="{4984899F-D534-40D5-8806-A4D6184623AB}" presName="childText" presStyleLbl="revTx" presStyleIdx="0" presStyleCnt="2">
        <dgm:presLayoutVars>
          <dgm:bulletEnabled val="1"/>
        </dgm:presLayoutVars>
      </dgm:prSet>
      <dgm:spPr/>
      <dgm:t>
        <a:bodyPr/>
        <a:lstStyle/>
        <a:p>
          <a:endParaRPr kumimoji="1" lang="ja-JP" altLang="en-US"/>
        </a:p>
      </dgm:t>
    </dgm:pt>
    <dgm:pt modelId="{1016B01C-8042-4DC4-8E87-E469F39DFE3C}" type="pres">
      <dgm:prSet presAssocID="{EDAC9ED5-E2D9-49D7-9F9E-3DD5789AC3BA}" presName="parentText" presStyleLbl="node1" presStyleIdx="1" presStyleCnt="2">
        <dgm:presLayoutVars>
          <dgm:chMax val="0"/>
          <dgm:bulletEnabled val="1"/>
        </dgm:presLayoutVars>
      </dgm:prSet>
      <dgm:spPr/>
      <dgm:t>
        <a:bodyPr/>
        <a:lstStyle/>
        <a:p>
          <a:endParaRPr kumimoji="1" lang="ja-JP" altLang="en-US"/>
        </a:p>
      </dgm:t>
    </dgm:pt>
    <dgm:pt modelId="{1FCEBF1E-BF48-499B-B2EE-7A36E0713E68}" type="pres">
      <dgm:prSet presAssocID="{EDAC9ED5-E2D9-49D7-9F9E-3DD5789AC3BA}" presName="childText" presStyleLbl="revTx" presStyleIdx="1" presStyleCnt="2">
        <dgm:presLayoutVars>
          <dgm:bulletEnabled val="1"/>
        </dgm:presLayoutVars>
      </dgm:prSet>
      <dgm:spPr/>
      <dgm:t>
        <a:bodyPr/>
        <a:lstStyle/>
        <a:p>
          <a:endParaRPr kumimoji="1" lang="ja-JP" altLang="en-US"/>
        </a:p>
      </dgm:t>
    </dgm:pt>
  </dgm:ptLst>
  <dgm:cxnLst>
    <dgm:cxn modelId="{E266B9BB-1479-403A-8FD5-196B16DF6BB8}" srcId="{4984899F-D534-40D5-8806-A4D6184623AB}" destId="{68B6E38E-877E-4E10-88CD-3D11068EEDDE}" srcOrd="0" destOrd="0" parTransId="{59A3A9BB-AFB6-422D-82B7-6A4913AF1380}" sibTransId="{DC065064-52EC-499E-8281-F8E6000FDADE}"/>
    <dgm:cxn modelId="{812B39ED-E5A9-480F-9AA3-1FBCE6882809}" srcId="{F709A849-B5F1-44AF-9BD5-6E1E15FD8A39}" destId="{EDAC9ED5-E2D9-49D7-9F9E-3DD5789AC3BA}" srcOrd="1" destOrd="0" parTransId="{F136F29C-2AC9-469B-A605-E2728229C817}" sibTransId="{A0D30C06-4CE0-449E-957B-9A0DEE027B3F}"/>
    <dgm:cxn modelId="{0757AF15-61AE-497B-A0BD-7F44101E574C}" type="presOf" srcId="{4984899F-D534-40D5-8806-A4D6184623AB}" destId="{AF488B77-A544-4890-BACC-23B974B36AE9}" srcOrd="0" destOrd="0" presId="urn:microsoft.com/office/officeart/2005/8/layout/vList2"/>
    <dgm:cxn modelId="{20973C2E-075C-418B-B53F-05DAE2DBDA20}" srcId="{EDAC9ED5-E2D9-49D7-9F9E-3DD5789AC3BA}" destId="{147F17EE-9A38-4C23-B0F4-A25A4B8B8386}" srcOrd="0" destOrd="0" parTransId="{3B57F425-CBDE-430E-8B85-3BFF209A310E}" sibTransId="{2388A6D9-EFD8-49B7-98F3-6161BBAB078B}"/>
    <dgm:cxn modelId="{C7EB66D3-E9A7-47DD-913B-04607363AE6B}" type="presOf" srcId="{147F17EE-9A38-4C23-B0F4-A25A4B8B8386}" destId="{1FCEBF1E-BF48-499B-B2EE-7A36E0713E68}" srcOrd="0" destOrd="0" presId="urn:microsoft.com/office/officeart/2005/8/layout/vList2"/>
    <dgm:cxn modelId="{6F58A18E-0F2B-4A7D-8018-9B8810251E7F}" type="presOf" srcId="{68B6E38E-877E-4E10-88CD-3D11068EEDDE}" destId="{0E124A63-BF78-497D-9F7E-0D96C550736F}" srcOrd="0" destOrd="0" presId="urn:microsoft.com/office/officeart/2005/8/layout/vList2"/>
    <dgm:cxn modelId="{CEE7D042-BD0B-48BA-90C9-030A9F05A82D}" type="presOf" srcId="{F709A849-B5F1-44AF-9BD5-6E1E15FD8A39}" destId="{807C4A70-7B07-4313-9E0F-3EF653FD6CAD}" srcOrd="0" destOrd="0" presId="urn:microsoft.com/office/officeart/2005/8/layout/vList2"/>
    <dgm:cxn modelId="{AB739BB6-BF3F-4F03-8BD1-E3F47EA1F84A}" type="presOf" srcId="{EDAC9ED5-E2D9-49D7-9F9E-3DD5789AC3BA}" destId="{1016B01C-8042-4DC4-8E87-E469F39DFE3C}" srcOrd="0" destOrd="0" presId="urn:microsoft.com/office/officeart/2005/8/layout/vList2"/>
    <dgm:cxn modelId="{F161FA79-C419-4E60-B3DC-54FEA80800BB}" srcId="{F709A849-B5F1-44AF-9BD5-6E1E15FD8A39}" destId="{4984899F-D534-40D5-8806-A4D6184623AB}" srcOrd="0" destOrd="0" parTransId="{B4010FE4-AA5B-40EE-AA2D-3F11C824FF14}" sibTransId="{947AF593-C0F5-4A6C-BB6B-CBF84DCBE397}"/>
    <dgm:cxn modelId="{E8259781-4437-4FAD-B5CA-AC288925B9C6}" type="presParOf" srcId="{807C4A70-7B07-4313-9E0F-3EF653FD6CAD}" destId="{AF488B77-A544-4890-BACC-23B974B36AE9}" srcOrd="0" destOrd="0" presId="urn:microsoft.com/office/officeart/2005/8/layout/vList2"/>
    <dgm:cxn modelId="{AA313BF8-748C-48B5-A4C9-EDA862ECE51C}" type="presParOf" srcId="{807C4A70-7B07-4313-9E0F-3EF653FD6CAD}" destId="{0E124A63-BF78-497D-9F7E-0D96C550736F}" srcOrd="1" destOrd="0" presId="urn:microsoft.com/office/officeart/2005/8/layout/vList2"/>
    <dgm:cxn modelId="{9C3D4C5D-EB3F-48E3-99F6-7105E73119B3}" type="presParOf" srcId="{807C4A70-7B07-4313-9E0F-3EF653FD6CAD}" destId="{1016B01C-8042-4DC4-8E87-E469F39DFE3C}" srcOrd="2" destOrd="0" presId="urn:microsoft.com/office/officeart/2005/8/layout/vList2"/>
    <dgm:cxn modelId="{9B3EF9CA-BC51-4F05-8980-2D3EA94779DE}" type="presParOf" srcId="{807C4A70-7B07-4313-9E0F-3EF653FD6CAD}" destId="{1FCEBF1E-BF48-499B-B2EE-7A36E0713E6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DE9DED-6823-476A-8C77-989095F575F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kumimoji="1" lang="ja-JP" altLang="en-US"/>
        </a:p>
      </dgm:t>
    </dgm:pt>
    <dgm:pt modelId="{5E430758-707E-4C39-9C16-079444582A2A}">
      <dgm:prSet custT="1"/>
      <dgm:spPr/>
      <dgm:t>
        <a:bodyPr/>
        <a:lstStyle/>
        <a:p>
          <a:r>
            <a:rPr lang="ja-JP" altLang="en-US" sz="1800" dirty="0" smtClean="0">
              <a:solidFill>
                <a:schemeClr val="tx1"/>
              </a:solidFill>
            </a:rPr>
            <a:t>１．収益性に乏しい携帯電話事業を</a:t>
          </a:r>
          <a:r>
            <a:rPr lang="en-US" altLang="ja-JP" sz="1800" dirty="0" smtClean="0">
              <a:solidFill>
                <a:schemeClr val="tx1"/>
              </a:solidFill>
            </a:rPr>
            <a:t>08</a:t>
          </a:r>
          <a:r>
            <a:rPr lang="ja-JP" altLang="en-US" sz="1800" dirty="0" smtClean="0">
              <a:solidFill>
                <a:schemeClr val="tx1"/>
              </a:solidFill>
            </a:rPr>
            <a:t>年に撤退</a:t>
          </a:r>
          <a:endParaRPr lang="ja-JP" altLang="en-US" sz="1800" dirty="0">
            <a:solidFill>
              <a:schemeClr val="tx1"/>
            </a:solidFill>
          </a:endParaRPr>
        </a:p>
      </dgm:t>
    </dgm:pt>
    <dgm:pt modelId="{1005F99C-83BE-47F7-8BCD-7BC772143863}" type="parTrans" cxnId="{4AC518D1-7BBF-492D-A7FB-A7516CD03536}">
      <dgm:prSet/>
      <dgm:spPr/>
      <dgm:t>
        <a:bodyPr/>
        <a:lstStyle/>
        <a:p>
          <a:endParaRPr kumimoji="1" lang="ja-JP" altLang="en-US"/>
        </a:p>
      </dgm:t>
    </dgm:pt>
    <dgm:pt modelId="{87806641-9E20-41E2-A4BC-74916FC9B2D8}" type="sibTrans" cxnId="{4AC518D1-7BBF-492D-A7FB-A7516CD03536}">
      <dgm:prSet/>
      <dgm:spPr/>
      <dgm:t>
        <a:bodyPr/>
        <a:lstStyle/>
        <a:p>
          <a:endParaRPr kumimoji="1" lang="ja-JP" altLang="en-US"/>
        </a:p>
      </dgm:t>
    </dgm:pt>
    <dgm:pt modelId="{D5941EE6-7FBE-4A8D-A868-DE23392B5548}">
      <dgm:prSet custT="1"/>
      <dgm:spPr/>
      <dgm:t>
        <a:bodyPr/>
        <a:lstStyle/>
        <a:p>
          <a:r>
            <a:rPr lang="en-US" altLang="ja-JP" sz="1800" dirty="0" smtClean="0">
              <a:solidFill>
                <a:schemeClr val="tx1"/>
              </a:solidFill>
            </a:rPr>
            <a:t>2</a:t>
          </a:r>
          <a:r>
            <a:rPr lang="ja-JP" altLang="en-US" sz="1800" dirty="0" smtClean="0">
              <a:solidFill>
                <a:schemeClr val="tx1"/>
              </a:solidFill>
            </a:rPr>
            <a:t>・家電や自動車など個人消費財に比べて、需要変動が小さい法人向け事業に「選択と集中」した</a:t>
          </a:r>
          <a:endParaRPr lang="ja-JP" altLang="en-US" sz="1800" dirty="0">
            <a:solidFill>
              <a:schemeClr val="tx1"/>
            </a:solidFill>
          </a:endParaRPr>
        </a:p>
      </dgm:t>
    </dgm:pt>
    <dgm:pt modelId="{D4556E96-5D71-49DA-BC34-55C8C5A0A371}" type="parTrans" cxnId="{76E4B3C3-64C5-409A-96AA-344C98F54893}">
      <dgm:prSet/>
      <dgm:spPr/>
      <dgm:t>
        <a:bodyPr/>
        <a:lstStyle/>
        <a:p>
          <a:endParaRPr kumimoji="1" lang="ja-JP" altLang="en-US"/>
        </a:p>
      </dgm:t>
    </dgm:pt>
    <dgm:pt modelId="{0D2AF1DA-D27E-493F-96CF-F9BA52903249}" type="sibTrans" cxnId="{76E4B3C3-64C5-409A-96AA-344C98F54893}">
      <dgm:prSet/>
      <dgm:spPr/>
      <dgm:t>
        <a:bodyPr/>
        <a:lstStyle/>
        <a:p>
          <a:endParaRPr kumimoji="1" lang="ja-JP" altLang="en-US"/>
        </a:p>
      </dgm:t>
    </dgm:pt>
    <dgm:pt modelId="{B96CD3D5-4F71-46A0-8A80-332F59F1B501}">
      <dgm:prSet custT="1"/>
      <dgm:spPr/>
      <dgm:t>
        <a:bodyPr/>
        <a:lstStyle/>
        <a:p>
          <a:r>
            <a:rPr lang="ja-JP" altLang="en-US" sz="1800" dirty="0" smtClean="0">
              <a:solidFill>
                <a:schemeClr val="tx1"/>
              </a:solidFill>
            </a:rPr>
            <a:t>赤字転落を防いだ。</a:t>
          </a:r>
          <a:endParaRPr lang="ja-JP" altLang="en-US" sz="1800" dirty="0">
            <a:solidFill>
              <a:schemeClr val="tx1"/>
            </a:solidFill>
          </a:endParaRPr>
        </a:p>
      </dgm:t>
    </dgm:pt>
    <dgm:pt modelId="{63EA1E69-4742-4B94-ABF0-D29C50F240B4}" type="parTrans" cxnId="{E58A54BE-8B2D-4BD1-8B30-FF4F436D3C5E}">
      <dgm:prSet/>
      <dgm:spPr/>
      <dgm:t>
        <a:bodyPr/>
        <a:lstStyle/>
        <a:p>
          <a:endParaRPr kumimoji="1" lang="ja-JP" altLang="en-US"/>
        </a:p>
      </dgm:t>
    </dgm:pt>
    <dgm:pt modelId="{C9D366B9-0F81-4301-A895-C7EAB1D727D1}" type="sibTrans" cxnId="{E58A54BE-8B2D-4BD1-8B30-FF4F436D3C5E}">
      <dgm:prSet/>
      <dgm:spPr/>
      <dgm:t>
        <a:bodyPr/>
        <a:lstStyle/>
        <a:p>
          <a:endParaRPr kumimoji="1" lang="ja-JP" altLang="en-US"/>
        </a:p>
      </dgm:t>
    </dgm:pt>
    <dgm:pt modelId="{D3D76E84-B81B-4542-A4E9-20D70D642FF8}">
      <dgm:prSet custT="1"/>
      <dgm:spPr/>
      <dgm:t>
        <a:bodyPr/>
        <a:lstStyle/>
        <a:p>
          <a:r>
            <a:rPr lang="ja-JP" altLang="en-US" sz="1800" dirty="0" smtClean="0">
              <a:solidFill>
                <a:schemeClr val="tx1"/>
              </a:solidFill>
            </a:rPr>
            <a:t>企業経営が悪化している中で今後とも、「選択と集中」を強めるのかについては慎重な構え</a:t>
          </a:r>
          <a:endParaRPr lang="ja-JP" altLang="en-US" sz="1800" dirty="0">
            <a:solidFill>
              <a:schemeClr val="tx1"/>
            </a:solidFill>
          </a:endParaRPr>
        </a:p>
      </dgm:t>
    </dgm:pt>
    <dgm:pt modelId="{E52590B1-28D5-43FA-B3B3-42617A5614C2}" type="parTrans" cxnId="{E5B09498-E8E1-4F6E-B3CF-E9D768944C2C}">
      <dgm:prSet/>
      <dgm:spPr/>
      <dgm:t>
        <a:bodyPr/>
        <a:lstStyle/>
        <a:p>
          <a:endParaRPr kumimoji="1" lang="ja-JP" altLang="en-US"/>
        </a:p>
      </dgm:t>
    </dgm:pt>
    <dgm:pt modelId="{91894386-3F33-4CFD-A1E3-FAC4AEE5FB56}" type="sibTrans" cxnId="{E5B09498-E8E1-4F6E-B3CF-E9D768944C2C}">
      <dgm:prSet/>
      <dgm:spPr/>
      <dgm:t>
        <a:bodyPr/>
        <a:lstStyle/>
        <a:p>
          <a:endParaRPr kumimoji="1" lang="ja-JP" altLang="en-US"/>
        </a:p>
      </dgm:t>
    </dgm:pt>
    <dgm:pt modelId="{A3240FF7-5027-47F7-8DCB-114F14481E60}">
      <dgm:prSet custT="1"/>
      <dgm:spPr/>
      <dgm:t>
        <a:bodyPr/>
        <a:lstStyle/>
        <a:p>
          <a:r>
            <a:rPr lang="ja-JP" altLang="en-US" sz="1800" dirty="0" smtClean="0">
              <a:solidFill>
                <a:schemeClr val="tx1"/>
              </a:solidFill>
            </a:rPr>
            <a:t>赤字がなくなったことも大きくプラスに転じた。</a:t>
          </a:r>
          <a:endParaRPr kumimoji="1" lang="ja-JP" altLang="en-US" sz="1800" dirty="0">
            <a:solidFill>
              <a:schemeClr val="tx1"/>
            </a:solidFill>
          </a:endParaRPr>
        </a:p>
      </dgm:t>
    </dgm:pt>
    <dgm:pt modelId="{011D3C8A-BA95-411D-BEE7-4966BADE3DB0}" type="sibTrans" cxnId="{1F06DFF1-3B40-4FF6-A7E3-EB73EC4C0A3D}">
      <dgm:prSet/>
      <dgm:spPr/>
      <dgm:t>
        <a:bodyPr/>
        <a:lstStyle/>
        <a:p>
          <a:endParaRPr kumimoji="1" lang="ja-JP" altLang="en-US"/>
        </a:p>
      </dgm:t>
    </dgm:pt>
    <dgm:pt modelId="{1365C201-07D0-4092-A87E-822E850277FA}" type="parTrans" cxnId="{1F06DFF1-3B40-4FF6-A7E3-EB73EC4C0A3D}">
      <dgm:prSet/>
      <dgm:spPr/>
      <dgm:t>
        <a:bodyPr/>
        <a:lstStyle/>
        <a:p>
          <a:endParaRPr kumimoji="1" lang="ja-JP" altLang="en-US"/>
        </a:p>
      </dgm:t>
    </dgm:pt>
    <dgm:pt modelId="{A35DCE1C-1920-442A-9554-6D4BFADA7CA0}" type="pres">
      <dgm:prSet presAssocID="{15DE9DED-6823-476A-8C77-989095F575F5}" presName="Name0" presStyleCnt="0">
        <dgm:presLayoutVars>
          <dgm:dir/>
          <dgm:animLvl val="lvl"/>
          <dgm:resizeHandles val="exact"/>
        </dgm:presLayoutVars>
      </dgm:prSet>
      <dgm:spPr/>
      <dgm:t>
        <a:bodyPr/>
        <a:lstStyle/>
        <a:p>
          <a:endParaRPr kumimoji="1" lang="ja-JP" altLang="en-US"/>
        </a:p>
      </dgm:t>
    </dgm:pt>
    <dgm:pt modelId="{8EBCA7C9-F251-4370-9670-BBC131665C70}" type="pres">
      <dgm:prSet presAssocID="{D3D76E84-B81B-4542-A4E9-20D70D642FF8}" presName="boxAndChildren" presStyleCnt="0"/>
      <dgm:spPr/>
    </dgm:pt>
    <dgm:pt modelId="{8DA4BDEB-C601-444C-9EED-5D8D3CDD729A}" type="pres">
      <dgm:prSet presAssocID="{D3D76E84-B81B-4542-A4E9-20D70D642FF8}" presName="parentTextBox" presStyleLbl="node1" presStyleIdx="0" presStyleCnt="5"/>
      <dgm:spPr/>
      <dgm:t>
        <a:bodyPr/>
        <a:lstStyle/>
        <a:p>
          <a:endParaRPr kumimoji="1" lang="ja-JP" altLang="en-US"/>
        </a:p>
      </dgm:t>
    </dgm:pt>
    <dgm:pt modelId="{28A47F1D-CE27-4837-A37B-55AAF61F3CFB}" type="pres">
      <dgm:prSet presAssocID="{C9D366B9-0F81-4301-A895-C7EAB1D727D1}" presName="sp" presStyleCnt="0"/>
      <dgm:spPr/>
    </dgm:pt>
    <dgm:pt modelId="{7D030561-41B1-47A7-AE8F-6ACD416C4681}" type="pres">
      <dgm:prSet presAssocID="{B96CD3D5-4F71-46A0-8A80-332F59F1B501}" presName="arrowAndChildren" presStyleCnt="0"/>
      <dgm:spPr/>
    </dgm:pt>
    <dgm:pt modelId="{47A2D367-B00E-41E6-808B-461E79725A9E}" type="pres">
      <dgm:prSet presAssocID="{B96CD3D5-4F71-46A0-8A80-332F59F1B501}" presName="parentTextArrow" presStyleLbl="node1" presStyleIdx="1" presStyleCnt="5"/>
      <dgm:spPr/>
      <dgm:t>
        <a:bodyPr/>
        <a:lstStyle/>
        <a:p>
          <a:endParaRPr kumimoji="1" lang="ja-JP" altLang="en-US"/>
        </a:p>
      </dgm:t>
    </dgm:pt>
    <dgm:pt modelId="{BEDB5087-9538-4A29-AD8F-3897B93B6F53}" type="pres">
      <dgm:prSet presAssocID="{87806641-9E20-41E2-A4BC-74916FC9B2D8}" presName="sp" presStyleCnt="0"/>
      <dgm:spPr/>
    </dgm:pt>
    <dgm:pt modelId="{F944B0BE-F114-4C70-AB3D-B8879F549BC7}" type="pres">
      <dgm:prSet presAssocID="{5E430758-707E-4C39-9C16-079444582A2A}" presName="arrowAndChildren" presStyleCnt="0"/>
      <dgm:spPr/>
    </dgm:pt>
    <dgm:pt modelId="{E32CA33B-4338-4901-B2F3-677B23232A4E}" type="pres">
      <dgm:prSet presAssocID="{5E430758-707E-4C39-9C16-079444582A2A}" presName="parentTextArrow" presStyleLbl="node1" presStyleIdx="2" presStyleCnt="5" custLinFactY="-97771" custLinFactNeighborY="-100000"/>
      <dgm:spPr/>
      <dgm:t>
        <a:bodyPr/>
        <a:lstStyle/>
        <a:p>
          <a:endParaRPr kumimoji="1" lang="ja-JP" altLang="en-US"/>
        </a:p>
      </dgm:t>
    </dgm:pt>
    <dgm:pt modelId="{AA24307F-2654-4976-B4B5-A725D0A2687C}" type="pres">
      <dgm:prSet presAssocID="{0D2AF1DA-D27E-493F-96CF-F9BA52903249}" presName="sp" presStyleCnt="0"/>
      <dgm:spPr/>
    </dgm:pt>
    <dgm:pt modelId="{40C84130-0830-498F-A385-B00A1254D97B}" type="pres">
      <dgm:prSet presAssocID="{D5941EE6-7FBE-4A8D-A868-DE23392B5548}" presName="arrowAndChildren" presStyleCnt="0"/>
      <dgm:spPr/>
    </dgm:pt>
    <dgm:pt modelId="{56F3311E-A05F-4C65-A103-797108068810}" type="pres">
      <dgm:prSet presAssocID="{D5941EE6-7FBE-4A8D-A868-DE23392B5548}" presName="parentTextArrow" presStyleLbl="node1" presStyleIdx="3" presStyleCnt="5" custLinFactY="9330" custLinFactNeighborX="-1181" custLinFactNeighborY="100000"/>
      <dgm:spPr/>
      <dgm:t>
        <a:bodyPr/>
        <a:lstStyle/>
        <a:p>
          <a:endParaRPr kumimoji="1" lang="ja-JP" altLang="en-US"/>
        </a:p>
      </dgm:t>
    </dgm:pt>
    <dgm:pt modelId="{1B869709-4E91-438D-B487-48D77F2AF00B}" type="pres">
      <dgm:prSet presAssocID="{011D3C8A-BA95-411D-BEE7-4966BADE3DB0}" presName="sp" presStyleCnt="0"/>
      <dgm:spPr/>
    </dgm:pt>
    <dgm:pt modelId="{D8D36DE9-BAD4-44A5-8BA9-2BA394192DCF}" type="pres">
      <dgm:prSet presAssocID="{A3240FF7-5027-47F7-8DCB-114F14481E60}" presName="arrowAndChildren" presStyleCnt="0"/>
      <dgm:spPr/>
    </dgm:pt>
    <dgm:pt modelId="{64B0E1A5-3938-4DB4-B3A0-BEF0C0D8B267}" type="pres">
      <dgm:prSet presAssocID="{A3240FF7-5027-47F7-8DCB-114F14481E60}" presName="parentTextArrow" presStyleLbl="node1" presStyleIdx="4" presStyleCnt="5" custLinFactY="9012" custLinFactNeighborX="-1181" custLinFactNeighborY="100000"/>
      <dgm:spPr/>
      <dgm:t>
        <a:bodyPr/>
        <a:lstStyle/>
        <a:p>
          <a:endParaRPr kumimoji="1" lang="ja-JP" altLang="en-US"/>
        </a:p>
      </dgm:t>
    </dgm:pt>
  </dgm:ptLst>
  <dgm:cxnLst>
    <dgm:cxn modelId="{1F06DFF1-3B40-4FF6-A7E3-EB73EC4C0A3D}" srcId="{15DE9DED-6823-476A-8C77-989095F575F5}" destId="{A3240FF7-5027-47F7-8DCB-114F14481E60}" srcOrd="0" destOrd="0" parTransId="{1365C201-07D0-4092-A87E-822E850277FA}" sibTransId="{011D3C8A-BA95-411D-BEE7-4966BADE3DB0}"/>
    <dgm:cxn modelId="{C787680F-D8AF-49EF-9A91-7F86D042F756}" type="presOf" srcId="{5E430758-707E-4C39-9C16-079444582A2A}" destId="{E32CA33B-4338-4901-B2F3-677B23232A4E}" srcOrd="0" destOrd="0" presId="urn:microsoft.com/office/officeart/2005/8/layout/process4"/>
    <dgm:cxn modelId="{9E254869-A36D-4110-9291-01D48F5C681E}" type="presOf" srcId="{D5941EE6-7FBE-4A8D-A868-DE23392B5548}" destId="{56F3311E-A05F-4C65-A103-797108068810}" srcOrd="0" destOrd="0" presId="urn:microsoft.com/office/officeart/2005/8/layout/process4"/>
    <dgm:cxn modelId="{38DA5666-2CCA-4A25-AEDD-151D54E85F0E}" type="presOf" srcId="{15DE9DED-6823-476A-8C77-989095F575F5}" destId="{A35DCE1C-1920-442A-9554-6D4BFADA7CA0}" srcOrd="0" destOrd="0" presId="urn:microsoft.com/office/officeart/2005/8/layout/process4"/>
    <dgm:cxn modelId="{4AC518D1-7BBF-492D-A7FB-A7516CD03536}" srcId="{15DE9DED-6823-476A-8C77-989095F575F5}" destId="{5E430758-707E-4C39-9C16-079444582A2A}" srcOrd="2" destOrd="0" parTransId="{1005F99C-83BE-47F7-8BCD-7BC772143863}" sibTransId="{87806641-9E20-41E2-A4BC-74916FC9B2D8}"/>
    <dgm:cxn modelId="{4F67D43A-ED47-4D06-A519-4F3E74D216C8}" type="presOf" srcId="{D3D76E84-B81B-4542-A4E9-20D70D642FF8}" destId="{8DA4BDEB-C601-444C-9EED-5D8D3CDD729A}" srcOrd="0" destOrd="0" presId="urn:microsoft.com/office/officeart/2005/8/layout/process4"/>
    <dgm:cxn modelId="{E5B09498-E8E1-4F6E-B3CF-E9D768944C2C}" srcId="{15DE9DED-6823-476A-8C77-989095F575F5}" destId="{D3D76E84-B81B-4542-A4E9-20D70D642FF8}" srcOrd="4" destOrd="0" parTransId="{E52590B1-28D5-43FA-B3B3-42617A5614C2}" sibTransId="{91894386-3F33-4CFD-A1E3-FAC4AEE5FB56}"/>
    <dgm:cxn modelId="{AFBB2AEF-DDCC-4C3B-AC28-B43BBD30D9B0}" type="presOf" srcId="{B96CD3D5-4F71-46A0-8A80-332F59F1B501}" destId="{47A2D367-B00E-41E6-808B-461E79725A9E}" srcOrd="0" destOrd="0" presId="urn:microsoft.com/office/officeart/2005/8/layout/process4"/>
    <dgm:cxn modelId="{76E4B3C3-64C5-409A-96AA-344C98F54893}" srcId="{15DE9DED-6823-476A-8C77-989095F575F5}" destId="{D5941EE6-7FBE-4A8D-A868-DE23392B5548}" srcOrd="1" destOrd="0" parTransId="{D4556E96-5D71-49DA-BC34-55C8C5A0A371}" sibTransId="{0D2AF1DA-D27E-493F-96CF-F9BA52903249}"/>
    <dgm:cxn modelId="{E58A54BE-8B2D-4BD1-8B30-FF4F436D3C5E}" srcId="{15DE9DED-6823-476A-8C77-989095F575F5}" destId="{B96CD3D5-4F71-46A0-8A80-332F59F1B501}" srcOrd="3" destOrd="0" parTransId="{63EA1E69-4742-4B94-ABF0-D29C50F240B4}" sibTransId="{C9D366B9-0F81-4301-A895-C7EAB1D727D1}"/>
    <dgm:cxn modelId="{1AB9258D-6A52-4297-9520-4B0156CC360F}" type="presOf" srcId="{A3240FF7-5027-47F7-8DCB-114F14481E60}" destId="{64B0E1A5-3938-4DB4-B3A0-BEF0C0D8B267}" srcOrd="0" destOrd="0" presId="urn:microsoft.com/office/officeart/2005/8/layout/process4"/>
    <dgm:cxn modelId="{A217BF30-7686-4077-845D-82449447BB58}" type="presParOf" srcId="{A35DCE1C-1920-442A-9554-6D4BFADA7CA0}" destId="{8EBCA7C9-F251-4370-9670-BBC131665C70}" srcOrd="0" destOrd="0" presId="urn:microsoft.com/office/officeart/2005/8/layout/process4"/>
    <dgm:cxn modelId="{8CDA8252-4B18-4674-A590-1EBBE6520BD7}" type="presParOf" srcId="{8EBCA7C9-F251-4370-9670-BBC131665C70}" destId="{8DA4BDEB-C601-444C-9EED-5D8D3CDD729A}" srcOrd="0" destOrd="0" presId="urn:microsoft.com/office/officeart/2005/8/layout/process4"/>
    <dgm:cxn modelId="{757467CD-0CAD-44D2-A4CE-4851B949B9A9}" type="presParOf" srcId="{A35DCE1C-1920-442A-9554-6D4BFADA7CA0}" destId="{28A47F1D-CE27-4837-A37B-55AAF61F3CFB}" srcOrd="1" destOrd="0" presId="urn:microsoft.com/office/officeart/2005/8/layout/process4"/>
    <dgm:cxn modelId="{5CD72745-C753-4A81-B3AF-6B2D27E9AFA3}" type="presParOf" srcId="{A35DCE1C-1920-442A-9554-6D4BFADA7CA0}" destId="{7D030561-41B1-47A7-AE8F-6ACD416C4681}" srcOrd="2" destOrd="0" presId="urn:microsoft.com/office/officeart/2005/8/layout/process4"/>
    <dgm:cxn modelId="{38FAA665-A00D-45A6-90CF-D41DAEB36E64}" type="presParOf" srcId="{7D030561-41B1-47A7-AE8F-6ACD416C4681}" destId="{47A2D367-B00E-41E6-808B-461E79725A9E}" srcOrd="0" destOrd="0" presId="urn:microsoft.com/office/officeart/2005/8/layout/process4"/>
    <dgm:cxn modelId="{3E00C934-DD87-4632-8A07-7D909156B953}" type="presParOf" srcId="{A35DCE1C-1920-442A-9554-6D4BFADA7CA0}" destId="{BEDB5087-9538-4A29-AD8F-3897B93B6F53}" srcOrd="3" destOrd="0" presId="urn:microsoft.com/office/officeart/2005/8/layout/process4"/>
    <dgm:cxn modelId="{A4EF6BB3-FE02-41A6-87EB-DD18FAEDDFBD}" type="presParOf" srcId="{A35DCE1C-1920-442A-9554-6D4BFADA7CA0}" destId="{F944B0BE-F114-4C70-AB3D-B8879F549BC7}" srcOrd="4" destOrd="0" presId="urn:microsoft.com/office/officeart/2005/8/layout/process4"/>
    <dgm:cxn modelId="{12115468-64BA-4E09-AA43-3D673D072D99}" type="presParOf" srcId="{F944B0BE-F114-4C70-AB3D-B8879F549BC7}" destId="{E32CA33B-4338-4901-B2F3-677B23232A4E}" srcOrd="0" destOrd="0" presId="urn:microsoft.com/office/officeart/2005/8/layout/process4"/>
    <dgm:cxn modelId="{DBC2DB0F-2D2D-4574-BDA8-81BCD02EF74F}" type="presParOf" srcId="{A35DCE1C-1920-442A-9554-6D4BFADA7CA0}" destId="{AA24307F-2654-4976-B4B5-A725D0A2687C}" srcOrd="5" destOrd="0" presId="urn:microsoft.com/office/officeart/2005/8/layout/process4"/>
    <dgm:cxn modelId="{F9499F97-DA32-4521-8379-D37862BBC5CF}" type="presParOf" srcId="{A35DCE1C-1920-442A-9554-6D4BFADA7CA0}" destId="{40C84130-0830-498F-A385-B00A1254D97B}" srcOrd="6" destOrd="0" presId="urn:microsoft.com/office/officeart/2005/8/layout/process4"/>
    <dgm:cxn modelId="{4EFED951-BCC9-460B-ACFB-F4EE2DFE30A5}" type="presParOf" srcId="{40C84130-0830-498F-A385-B00A1254D97B}" destId="{56F3311E-A05F-4C65-A103-797108068810}" srcOrd="0" destOrd="0" presId="urn:microsoft.com/office/officeart/2005/8/layout/process4"/>
    <dgm:cxn modelId="{C1805238-3228-4B10-BD68-C40D17211FA7}" type="presParOf" srcId="{A35DCE1C-1920-442A-9554-6D4BFADA7CA0}" destId="{1B869709-4E91-438D-B487-48D77F2AF00B}" srcOrd="7" destOrd="0" presId="urn:microsoft.com/office/officeart/2005/8/layout/process4"/>
    <dgm:cxn modelId="{5704DA23-F450-4A1B-8045-454CF3223BB8}" type="presParOf" srcId="{A35DCE1C-1920-442A-9554-6D4BFADA7CA0}" destId="{D8D36DE9-BAD4-44A5-8BA9-2BA394192DCF}" srcOrd="8" destOrd="0" presId="urn:microsoft.com/office/officeart/2005/8/layout/process4"/>
    <dgm:cxn modelId="{33FD87D5-5BAF-45C7-9AAB-E26A8B5602C0}" type="presParOf" srcId="{D8D36DE9-BAD4-44A5-8BA9-2BA394192DCF}" destId="{64B0E1A5-3938-4DB4-B3A0-BEF0C0D8B26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2DEF65-0C41-4F02-933F-E3BE7819CFD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kumimoji="1" lang="ja-JP" altLang="en-US"/>
        </a:p>
      </dgm:t>
    </dgm:pt>
    <dgm:pt modelId="{60AA2F14-CD43-40EA-A792-2A2048CDC556}">
      <dgm:prSet phldrT="[テキスト]" custT="1"/>
      <dgm:spPr/>
      <dgm:t>
        <a:bodyPr/>
        <a:lstStyle/>
        <a:p>
          <a:r>
            <a:rPr kumimoji="1" lang="en-US" altLang="ja-JP" sz="2900" smtClean="0">
              <a:solidFill>
                <a:schemeClr val="tx1">
                  <a:lumMod val="95000"/>
                  <a:lumOff val="5000"/>
                </a:schemeClr>
              </a:solidFill>
            </a:rPr>
            <a:t>64k</a:t>
          </a:r>
          <a:r>
            <a:rPr kumimoji="1" lang="ja-JP" altLang="en-US" sz="2900" dirty="0" smtClean="0">
              <a:solidFill>
                <a:schemeClr val="tx1">
                  <a:lumMod val="95000"/>
                  <a:lumOff val="5000"/>
                </a:schemeClr>
              </a:solidFill>
            </a:rPr>
            <a:t>の</a:t>
          </a:r>
          <a:r>
            <a:rPr kumimoji="1" lang="en-US" altLang="ja-JP" sz="2900" dirty="0" smtClean="0">
              <a:solidFill>
                <a:schemeClr val="tx1">
                  <a:lumMod val="95000"/>
                  <a:lumOff val="5000"/>
                </a:schemeClr>
              </a:solidFill>
            </a:rPr>
            <a:t>DRAM</a:t>
          </a:r>
          <a:r>
            <a:rPr kumimoji="1" lang="ja-JP" altLang="en-US" sz="2900" dirty="0" smtClean="0">
              <a:solidFill>
                <a:schemeClr val="tx1">
                  <a:lumMod val="95000"/>
                  <a:lumOff val="5000"/>
                </a:schemeClr>
              </a:solidFill>
            </a:rPr>
            <a:t>の開発に成功</a:t>
          </a:r>
          <a:r>
            <a:rPr kumimoji="1" lang="ja-JP" altLang="en-US" sz="2000" dirty="0" smtClean="0">
              <a:solidFill>
                <a:schemeClr val="tx1">
                  <a:lumMod val="95000"/>
                  <a:lumOff val="5000"/>
                </a:schemeClr>
              </a:solidFill>
            </a:rPr>
            <a:t>（１９８６年）</a:t>
          </a:r>
          <a:endParaRPr kumimoji="1" lang="ja-JP" altLang="en-US" sz="2000" dirty="0">
            <a:solidFill>
              <a:schemeClr val="tx1">
                <a:lumMod val="95000"/>
                <a:lumOff val="5000"/>
              </a:schemeClr>
            </a:solidFill>
          </a:endParaRPr>
        </a:p>
      </dgm:t>
    </dgm:pt>
    <dgm:pt modelId="{480A8D67-B87A-4D90-8CF3-3ACE5DC33458}" type="parTrans" cxnId="{264058DA-73A1-4AE3-9E5E-0D0A91607324}">
      <dgm:prSet/>
      <dgm:spPr/>
      <dgm:t>
        <a:bodyPr/>
        <a:lstStyle/>
        <a:p>
          <a:endParaRPr kumimoji="1" lang="ja-JP" altLang="en-US"/>
        </a:p>
      </dgm:t>
    </dgm:pt>
    <dgm:pt modelId="{574C4555-8F3E-47A3-96B9-DA06CFDD7D8E}" type="sibTrans" cxnId="{264058DA-73A1-4AE3-9E5E-0D0A91607324}">
      <dgm:prSet/>
      <dgm:spPr/>
      <dgm:t>
        <a:bodyPr/>
        <a:lstStyle/>
        <a:p>
          <a:endParaRPr kumimoji="1" lang="ja-JP" altLang="en-US"/>
        </a:p>
      </dgm:t>
    </dgm:pt>
    <dgm:pt modelId="{73AF7C21-8FE5-411D-B1DA-E970E3818B56}">
      <dgm:prSet phldrT="[テキスト]"/>
      <dgm:spPr/>
      <dgm:t>
        <a:bodyPr/>
        <a:lstStyle/>
        <a:p>
          <a:r>
            <a:rPr lang="ja-JP" dirty="0" smtClean="0">
              <a:solidFill>
                <a:schemeClr val="tx1">
                  <a:lumMod val="95000"/>
                  <a:lumOff val="5000"/>
                </a:schemeClr>
              </a:solidFill>
            </a:rPr>
            <a:t>旧世代メモリ</a:t>
          </a:r>
          <a:r>
            <a:rPr lang="ja-JP" altLang="en-US" dirty="0" smtClean="0">
              <a:solidFill>
                <a:schemeClr val="tx1">
                  <a:lumMod val="95000"/>
                  <a:lumOff val="5000"/>
                </a:schemeClr>
              </a:solidFill>
            </a:rPr>
            <a:t>に</a:t>
          </a:r>
          <a:r>
            <a:rPr kumimoji="1" lang="ja-JP" altLang="en-US" dirty="0" smtClean="0">
              <a:solidFill>
                <a:schemeClr val="tx1">
                  <a:lumMod val="95000"/>
                  <a:lumOff val="5000"/>
                </a:schemeClr>
              </a:solidFill>
            </a:rPr>
            <a:t>大規模な投資し</a:t>
          </a:r>
          <a:r>
            <a:rPr kumimoji="1" lang="en-US" altLang="ja-JP" dirty="0" smtClean="0">
              <a:solidFill>
                <a:schemeClr val="tx1">
                  <a:lumMod val="95000"/>
                  <a:lumOff val="5000"/>
                </a:schemeClr>
              </a:solidFill>
            </a:rPr>
            <a:t>DRAM</a:t>
          </a:r>
          <a:r>
            <a:rPr kumimoji="1" lang="ja-JP" altLang="en-US" dirty="0" smtClean="0">
              <a:solidFill>
                <a:schemeClr val="tx1">
                  <a:lumMod val="95000"/>
                  <a:lumOff val="5000"/>
                </a:schemeClr>
              </a:solidFill>
            </a:rPr>
            <a:t>のシェア</a:t>
          </a:r>
          <a:r>
            <a:rPr kumimoji="1" lang="ja-JP" altLang="en-US" dirty="0" smtClean="0">
              <a:solidFill>
                <a:srgbClr val="FFFF00"/>
              </a:solidFill>
            </a:rPr>
            <a:t>１</a:t>
          </a:r>
          <a:r>
            <a:rPr kumimoji="1" lang="ja-JP" altLang="en-US" dirty="0" smtClean="0">
              <a:solidFill>
                <a:schemeClr val="accent3"/>
              </a:solidFill>
            </a:rPr>
            <a:t>（１９９２年）</a:t>
          </a:r>
          <a:endParaRPr kumimoji="1" lang="ja-JP" altLang="en-US" dirty="0">
            <a:solidFill>
              <a:schemeClr val="accent3"/>
            </a:solidFill>
          </a:endParaRPr>
        </a:p>
      </dgm:t>
    </dgm:pt>
    <dgm:pt modelId="{8B114FE4-369B-4B61-B83A-6B44E6E9CD46}" type="parTrans" cxnId="{0230CF5C-8852-40B5-B1C0-AB800EA8E25E}">
      <dgm:prSet/>
      <dgm:spPr/>
      <dgm:t>
        <a:bodyPr/>
        <a:lstStyle/>
        <a:p>
          <a:endParaRPr kumimoji="1" lang="ja-JP" altLang="en-US"/>
        </a:p>
      </dgm:t>
    </dgm:pt>
    <dgm:pt modelId="{8DAAEB49-29D9-4F7C-9388-533D04D33307}" type="sibTrans" cxnId="{0230CF5C-8852-40B5-B1C0-AB800EA8E25E}">
      <dgm:prSet/>
      <dgm:spPr/>
      <dgm:t>
        <a:bodyPr/>
        <a:lstStyle/>
        <a:p>
          <a:endParaRPr kumimoji="1" lang="ja-JP" altLang="en-US"/>
        </a:p>
      </dgm:t>
    </dgm:pt>
    <dgm:pt modelId="{65D2B7C2-19B1-4A4B-ADCB-A562BB273F6E}">
      <dgm:prSet phldrT="[テキスト]"/>
      <dgm:spPr/>
      <dgm:t>
        <a:bodyPr/>
        <a:lstStyle/>
        <a:p>
          <a:r>
            <a:rPr kumimoji="1" lang="ja-JP" altLang="en-US" dirty="0" smtClean="0">
              <a:solidFill>
                <a:schemeClr val="tx1">
                  <a:lumMod val="95000"/>
                  <a:lumOff val="5000"/>
                </a:schemeClr>
              </a:solidFill>
            </a:rPr>
            <a:t>１９８８年ごろから携帯事業に参入し成功する</a:t>
          </a:r>
          <a:endParaRPr kumimoji="1" lang="ja-JP" altLang="en-US" dirty="0">
            <a:solidFill>
              <a:schemeClr val="tx1">
                <a:lumMod val="95000"/>
                <a:lumOff val="5000"/>
              </a:schemeClr>
            </a:solidFill>
          </a:endParaRPr>
        </a:p>
      </dgm:t>
    </dgm:pt>
    <dgm:pt modelId="{77CA3C71-DF4B-4313-87BA-1DA5D0E3384D}" type="parTrans" cxnId="{46DDB42A-D63A-4125-AE64-5326121ACB1E}">
      <dgm:prSet/>
      <dgm:spPr/>
      <dgm:t>
        <a:bodyPr/>
        <a:lstStyle/>
        <a:p>
          <a:endParaRPr kumimoji="1" lang="ja-JP" altLang="en-US"/>
        </a:p>
      </dgm:t>
    </dgm:pt>
    <dgm:pt modelId="{4883B2C0-0B19-4560-AC64-0C16FB286FF3}" type="sibTrans" cxnId="{46DDB42A-D63A-4125-AE64-5326121ACB1E}">
      <dgm:prSet/>
      <dgm:spPr/>
      <dgm:t>
        <a:bodyPr/>
        <a:lstStyle/>
        <a:p>
          <a:endParaRPr kumimoji="1" lang="ja-JP" altLang="en-US"/>
        </a:p>
      </dgm:t>
    </dgm:pt>
    <dgm:pt modelId="{45719EC7-E741-4E3A-92EA-9B63DEEEF19C}" type="pres">
      <dgm:prSet presAssocID="{A52DEF65-0C41-4F02-933F-E3BE7819CFD3}" presName="outerComposite" presStyleCnt="0">
        <dgm:presLayoutVars>
          <dgm:chMax val="5"/>
          <dgm:dir/>
          <dgm:resizeHandles val="exact"/>
        </dgm:presLayoutVars>
      </dgm:prSet>
      <dgm:spPr/>
      <dgm:t>
        <a:bodyPr/>
        <a:lstStyle/>
        <a:p>
          <a:endParaRPr kumimoji="1" lang="ja-JP" altLang="en-US"/>
        </a:p>
      </dgm:t>
    </dgm:pt>
    <dgm:pt modelId="{014A1B9F-F30F-40A2-8D4E-56BBDAE0A009}" type="pres">
      <dgm:prSet presAssocID="{A52DEF65-0C41-4F02-933F-E3BE7819CFD3}" presName="dummyMaxCanvas" presStyleCnt="0">
        <dgm:presLayoutVars/>
      </dgm:prSet>
      <dgm:spPr/>
    </dgm:pt>
    <dgm:pt modelId="{7F597187-1678-4845-B26D-B9ED005E213B}" type="pres">
      <dgm:prSet presAssocID="{A52DEF65-0C41-4F02-933F-E3BE7819CFD3}" presName="ThreeNodes_1" presStyleLbl="node1" presStyleIdx="0" presStyleCnt="3" custLinFactNeighborX="8824" custLinFactNeighborY="5826">
        <dgm:presLayoutVars>
          <dgm:bulletEnabled val="1"/>
        </dgm:presLayoutVars>
      </dgm:prSet>
      <dgm:spPr/>
      <dgm:t>
        <a:bodyPr/>
        <a:lstStyle/>
        <a:p>
          <a:endParaRPr kumimoji="1" lang="ja-JP" altLang="en-US"/>
        </a:p>
      </dgm:t>
    </dgm:pt>
    <dgm:pt modelId="{B71ECCE7-7925-4F22-B92F-8429F48FC5EF}" type="pres">
      <dgm:prSet presAssocID="{A52DEF65-0C41-4F02-933F-E3BE7819CFD3}" presName="ThreeNodes_2" presStyleLbl="node1" presStyleIdx="1" presStyleCnt="3">
        <dgm:presLayoutVars>
          <dgm:bulletEnabled val="1"/>
        </dgm:presLayoutVars>
      </dgm:prSet>
      <dgm:spPr/>
      <dgm:t>
        <a:bodyPr/>
        <a:lstStyle/>
        <a:p>
          <a:endParaRPr kumimoji="1" lang="ja-JP" altLang="en-US"/>
        </a:p>
      </dgm:t>
    </dgm:pt>
    <dgm:pt modelId="{9B346614-BC4E-4E56-BDBD-524166EF5F23}" type="pres">
      <dgm:prSet presAssocID="{A52DEF65-0C41-4F02-933F-E3BE7819CFD3}" presName="ThreeNodes_3" presStyleLbl="node1" presStyleIdx="2" presStyleCnt="3" custLinFactNeighborX="-1260" custLinFactNeighborY="-311">
        <dgm:presLayoutVars>
          <dgm:bulletEnabled val="1"/>
        </dgm:presLayoutVars>
      </dgm:prSet>
      <dgm:spPr/>
      <dgm:t>
        <a:bodyPr/>
        <a:lstStyle/>
        <a:p>
          <a:endParaRPr kumimoji="1" lang="ja-JP" altLang="en-US"/>
        </a:p>
      </dgm:t>
    </dgm:pt>
    <dgm:pt modelId="{AB92DD51-9476-4EB6-98F4-9E74EA265A09}" type="pres">
      <dgm:prSet presAssocID="{A52DEF65-0C41-4F02-933F-E3BE7819CFD3}" presName="ThreeConn_1-2" presStyleLbl="fgAccFollowNode1" presStyleIdx="0" presStyleCnt="2">
        <dgm:presLayoutVars>
          <dgm:bulletEnabled val="1"/>
        </dgm:presLayoutVars>
      </dgm:prSet>
      <dgm:spPr/>
      <dgm:t>
        <a:bodyPr/>
        <a:lstStyle/>
        <a:p>
          <a:endParaRPr kumimoji="1" lang="ja-JP" altLang="en-US"/>
        </a:p>
      </dgm:t>
    </dgm:pt>
    <dgm:pt modelId="{44EBEF78-5296-4F53-8C10-63153117C0FE}" type="pres">
      <dgm:prSet presAssocID="{A52DEF65-0C41-4F02-933F-E3BE7819CFD3}" presName="ThreeConn_2-3" presStyleLbl="fgAccFollowNode1" presStyleIdx="1" presStyleCnt="2">
        <dgm:presLayoutVars>
          <dgm:bulletEnabled val="1"/>
        </dgm:presLayoutVars>
      </dgm:prSet>
      <dgm:spPr/>
      <dgm:t>
        <a:bodyPr/>
        <a:lstStyle/>
        <a:p>
          <a:endParaRPr kumimoji="1" lang="ja-JP" altLang="en-US"/>
        </a:p>
      </dgm:t>
    </dgm:pt>
    <dgm:pt modelId="{A08C2D8E-3869-4241-9DDB-96E645219559}" type="pres">
      <dgm:prSet presAssocID="{A52DEF65-0C41-4F02-933F-E3BE7819CFD3}" presName="ThreeNodes_1_text" presStyleLbl="node1" presStyleIdx="2" presStyleCnt="3">
        <dgm:presLayoutVars>
          <dgm:bulletEnabled val="1"/>
        </dgm:presLayoutVars>
      </dgm:prSet>
      <dgm:spPr/>
      <dgm:t>
        <a:bodyPr/>
        <a:lstStyle/>
        <a:p>
          <a:endParaRPr kumimoji="1" lang="ja-JP" altLang="en-US"/>
        </a:p>
      </dgm:t>
    </dgm:pt>
    <dgm:pt modelId="{64570291-0571-4FD7-ACBC-376BDD4C88F5}" type="pres">
      <dgm:prSet presAssocID="{A52DEF65-0C41-4F02-933F-E3BE7819CFD3}" presName="ThreeNodes_2_text" presStyleLbl="node1" presStyleIdx="2" presStyleCnt="3">
        <dgm:presLayoutVars>
          <dgm:bulletEnabled val="1"/>
        </dgm:presLayoutVars>
      </dgm:prSet>
      <dgm:spPr/>
      <dgm:t>
        <a:bodyPr/>
        <a:lstStyle/>
        <a:p>
          <a:endParaRPr kumimoji="1" lang="ja-JP" altLang="en-US"/>
        </a:p>
      </dgm:t>
    </dgm:pt>
    <dgm:pt modelId="{3A74006C-1133-4093-BDD2-D9C7383A3C73}" type="pres">
      <dgm:prSet presAssocID="{A52DEF65-0C41-4F02-933F-E3BE7819CFD3}" presName="ThreeNodes_3_text" presStyleLbl="node1" presStyleIdx="2" presStyleCnt="3">
        <dgm:presLayoutVars>
          <dgm:bulletEnabled val="1"/>
        </dgm:presLayoutVars>
      </dgm:prSet>
      <dgm:spPr/>
      <dgm:t>
        <a:bodyPr/>
        <a:lstStyle/>
        <a:p>
          <a:endParaRPr kumimoji="1" lang="ja-JP" altLang="en-US"/>
        </a:p>
      </dgm:t>
    </dgm:pt>
  </dgm:ptLst>
  <dgm:cxnLst>
    <dgm:cxn modelId="{CE7B6442-6915-4AAC-9D6E-AE4225EC44B2}" type="presOf" srcId="{65D2B7C2-19B1-4A4B-ADCB-A562BB273F6E}" destId="{9B346614-BC4E-4E56-BDBD-524166EF5F23}" srcOrd="0" destOrd="0" presId="urn:microsoft.com/office/officeart/2005/8/layout/vProcess5"/>
    <dgm:cxn modelId="{700484F5-3074-4667-BDE5-161BB27FD26F}" type="presOf" srcId="{60AA2F14-CD43-40EA-A792-2A2048CDC556}" destId="{A08C2D8E-3869-4241-9DDB-96E645219559}" srcOrd="1" destOrd="0" presId="urn:microsoft.com/office/officeart/2005/8/layout/vProcess5"/>
    <dgm:cxn modelId="{46DDB42A-D63A-4125-AE64-5326121ACB1E}" srcId="{A52DEF65-0C41-4F02-933F-E3BE7819CFD3}" destId="{65D2B7C2-19B1-4A4B-ADCB-A562BB273F6E}" srcOrd="2" destOrd="0" parTransId="{77CA3C71-DF4B-4313-87BA-1DA5D0E3384D}" sibTransId="{4883B2C0-0B19-4560-AC64-0C16FB286FF3}"/>
    <dgm:cxn modelId="{D8A7CC3F-DC2E-49C9-8D74-6329142AED37}" type="presOf" srcId="{73AF7C21-8FE5-411D-B1DA-E970E3818B56}" destId="{64570291-0571-4FD7-ACBC-376BDD4C88F5}" srcOrd="1" destOrd="0" presId="urn:microsoft.com/office/officeart/2005/8/layout/vProcess5"/>
    <dgm:cxn modelId="{3B7E16A0-B313-4F4F-997C-B25A5EEAE246}" type="presOf" srcId="{60AA2F14-CD43-40EA-A792-2A2048CDC556}" destId="{7F597187-1678-4845-B26D-B9ED005E213B}" srcOrd="0" destOrd="0" presId="urn:microsoft.com/office/officeart/2005/8/layout/vProcess5"/>
    <dgm:cxn modelId="{0230CF5C-8852-40B5-B1C0-AB800EA8E25E}" srcId="{A52DEF65-0C41-4F02-933F-E3BE7819CFD3}" destId="{73AF7C21-8FE5-411D-B1DA-E970E3818B56}" srcOrd="1" destOrd="0" parTransId="{8B114FE4-369B-4B61-B83A-6B44E6E9CD46}" sibTransId="{8DAAEB49-29D9-4F7C-9388-533D04D33307}"/>
    <dgm:cxn modelId="{EC2B1292-033A-49EE-BAA2-19C7D517870B}" type="presOf" srcId="{65D2B7C2-19B1-4A4B-ADCB-A562BB273F6E}" destId="{3A74006C-1133-4093-BDD2-D9C7383A3C73}" srcOrd="1" destOrd="0" presId="urn:microsoft.com/office/officeart/2005/8/layout/vProcess5"/>
    <dgm:cxn modelId="{9E7FB8FC-7EC9-4EE0-82E6-EF8194789CD4}" type="presOf" srcId="{A52DEF65-0C41-4F02-933F-E3BE7819CFD3}" destId="{45719EC7-E741-4E3A-92EA-9B63DEEEF19C}" srcOrd="0" destOrd="0" presId="urn:microsoft.com/office/officeart/2005/8/layout/vProcess5"/>
    <dgm:cxn modelId="{BBEA5523-EEAB-48E1-8BA7-709ED9630DA2}" type="presOf" srcId="{8DAAEB49-29D9-4F7C-9388-533D04D33307}" destId="{44EBEF78-5296-4F53-8C10-63153117C0FE}" srcOrd="0" destOrd="0" presId="urn:microsoft.com/office/officeart/2005/8/layout/vProcess5"/>
    <dgm:cxn modelId="{264058DA-73A1-4AE3-9E5E-0D0A91607324}" srcId="{A52DEF65-0C41-4F02-933F-E3BE7819CFD3}" destId="{60AA2F14-CD43-40EA-A792-2A2048CDC556}" srcOrd="0" destOrd="0" parTransId="{480A8D67-B87A-4D90-8CF3-3ACE5DC33458}" sibTransId="{574C4555-8F3E-47A3-96B9-DA06CFDD7D8E}"/>
    <dgm:cxn modelId="{390EA44F-4ED2-46ED-B00F-30263F517CC6}" type="presOf" srcId="{574C4555-8F3E-47A3-96B9-DA06CFDD7D8E}" destId="{AB92DD51-9476-4EB6-98F4-9E74EA265A09}" srcOrd="0" destOrd="0" presId="urn:microsoft.com/office/officeart/2005/8/layout/vProcess5"/>
    <dgm:cxn modelId="{114E48DF-1289-41B6-BE42-C1A528218F4D}" type="presOf" srcId="{73AF7C21-8FE5-411D-B1DA-E970E3818B56}" destId="{B71ECCE7-7925-4F22-B92F-8429F48FC5EF}" srcOrd="0" destOrd="0" presId="urn:microsoft.com/office/officeart/2005/8/layout/vProcess5"/>
    <dgm:cxn modelId="{D7843D3E-8F7F-4401-9903-C0624DF25558}" type="presParOf" srcId="{45719EC7-E741-4E3A-92EA-9B63DEEEF19C}" destId="{014A1B9F-F30F-40A2-8D4E-56BBDAE0A009}" srcOrd="0" destOrd="0" presId="urn:microsoft.com/office/officeart/2005/8/layout/vProcess5"/>
    <dgm:cxn modelId="{CAA43F4B-C9DA-4D6A-894E-E6612325E51C}" type="presParOf" srcId="{45719EC7-E741-4E3A-92EA-9B63DEEEF19C}" destId="{7F597187-1678-4845-B26D-B9ED005E213B}" srcOrd="1" destOrd="0" presId="urn:microsoft.com/office/officeart/2005/8/layout/vProcess5"/>
    <dgm:cxn modelId="{122D720F-34F7-46FB-ACE6-987666B20B9F}" type="presParOf" srcId="{45719EC7-E741-4E3A-92EA-9B63DEEEF19C}" destId="{B71ECCE7-7925-4F22-B92F-8429F48FC5EF}" srcOrd="2" destOrd="0" presId="urn:microsoft.com/office/officeart/2005/8/layout/vProcess5"/>
    <dgm:cxn modelId="{EA12B4FA-BC4C-4892-A27F-21DA21D53F17}" type="presParOf" srcId="{45719EC7-E741-4E3A-92EA-9B63DEEEF19C}" destId="{9B346614-BC4E-4E56-BDBD-524166EF5F23}" srcOrd="3" destOrd="0" presId="urn:microsoft.com/office/officeart/2005/8/layout/vProcess5"/>
    <dgm:cxn modelId="{0D8CE07D-E278-4A53-B7D8-DA402CD72EF5}" type="presParOf" srcId="{45719EC7-E741-4E3A-92EA-9B63DEEEF19C}" destId="{AB92DD51-9476-4EB6-98F4-9E74EA265A09}" srcOrd="4" destOrd="0" presId="urn:microsoft.com/office/officeart/2005/8/layout/vProcess5"/>
    <dgm:cxn modelId="{0CEF46FA-9DD7-4A0C-8A91-63A90B42C9DB}" type="presParOf" srcId="{45719EC7-E741-4E3A-92EA-9B63DEEEF19C}" destId="{44EBEF78-5296-4F53-8C10-63153117C0FE}" srcOrd="5" destOrd="0" presId="urn:microsoft.com/office/officeart/2005/8/layout/vProcess5"/>
    <dgm:cxn modelId="{12AA1065-09DB-4CBB-83A0-9CC4D4C20DB2}" type="presParOf" srcId="{45719EC7-E741-4E3A-92EA-9B63DEEEF19C}" destId="{A08C2D8E-3869-4241-9DDB-96E645219559}" srcOrd="6" destOrd="0" presId="urn:microsoft.com/office/officeart/2005/8/layout/vProcess5"/>
    <dgm:cxn modelId="{7E40D568-ABFC-4FD3-8583-BC9B5D9CC2DC}" type="presParOf" srcId="{45719EC7-E741-4E3A-92EA-9B63DEEEF19C}" destId="{64570291-0571-4FD7-ACBC-376BDD4C88F5}" srcOrd="7" destOrd="0" presId="urn:microsoft.com/office/officeart/2005/8/layout/vProcess5"/>
    <dgm:cxn modelId="{69D011FC-FFA9-4683-A0BA-496FC8AD8D40}" type="presParOf" srcId="{45719EC7-E741-4E3A-92EA-9B63DEEEF19C}" destId="{3A74006C-1133-4093-BDD2-D9C7383A3C7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FAAFF-EBCC-48F9-B9D3-165AF639A12E}">
      <dsp:nvSpPr>
        <dsp:cNvPr id="0" name=""/>
        <dsp:cNvSpPr/>
      </dsp:nvSpPr>
      <dsp:spPr>
        <a:xfrm>
          <a:off x="0" y="0"/>
          <a:ext cx="6181886" cy="1188132"/>
        </a:xfrm>
        <a:prstGeom prst="roundRect">
          <a:avLst>
            <a:gd name="adj" fmla="val 10000"/>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ja-JP" altLang="en-US" sz="1800" kern="1200" dirty="0" smtClean="0">
              <a:solidFill>
                <a:schemeClr val="tx1"/>
              </a:solidFill>
            </a:rPr>
            <a:t>９８年に社長となった町田勝彦氏が就任直後</a:t>
          </a:r>
          <a:endParaRPr lang="en-US" altLang="ja-JP" sz="1800" kern="1200" dirty="0" smtClean="0">
            <a:solidFill>
              <a:schemeClr val="tx1"/>
            </a:solidFill>
          </a:endParaRPr>
        </a:p>
        <a:p>
          <a:pPr lvl="0" algn="l" defTabSz="800100">
            <a:lnSpc>
              <a:spcPct val="90000"/>
            </a:lnSpc>
            <a:spcBef>
              <a:spcPct val="0"/>
            </a:spcBef>
            <a:spcAft>
              <a:spcPct val="35000"/>
            </a:spcAft>
          </a:pPr>
          <a:r>
            <a:rPr kumimoji="1" lang="en-US" altLang="ja-JP" sz="1800" kern="1200" dirty="0" smtClean="0">
              <a:solidFill>
                <a:schemeClr val="bg2">
                  <a:lumMod val="10000"/>
                </a:schemeClr>
              </a:solidFill>
            </a:rPr>
            <a:t>TV</a:t>
          </a:r>
          <a:r>
            <a:rPr kumimoji="1" lang="ja-JP" altLang="en-US" sz="1800" kern="1200" dirty="0" smtClean="0">
              <a:solidFill>
                <a:schemeClr val="bg2">
                  <a:lumMod val="10000"/>
                </a:schemeClr>
              </a:solidFill>
            </a:rPr>
            <a:t>をブラウン管から液晶メインに大規模な転換、投資</a:t>
          </a:r>
          <a:endParaRPr kumimoji="1" lang="en-US" altLang="ja-JP" sz="1800" kern="1200" dirty="0" smtClean="0">
            <a:solidFill>
              <a:schemeClr val="bg2">
                <a:lumMod val="10000"/>
              </a:schemeClr>
            </a:solidFill>
          </a:endParaRPr>
        </a:p>
      </dsp:txBody>
      <dsp:txXfrm>
        <a:off x="34799" y="34799"/>
        <a:ext cx="4899800" cy="1118534"/>
      </dsp:txXfrm>
    </dsp:sp>
    <dsp:sp modelId="{A09C3D1F-8D41-4E3D-AEF1-F38939528E3F}">
      <dsp:nvSpPr>
        <dsp:cNvPr id="0" name=""/>
        <dsp:cNvSpPr/>
      </dsp:nvSpPr>
      <dsp:spPr>
        <a:xfrm>
          <a:off x="545460" y="1386153"/>
          <a:ext cx="6181886" cy="1188132"/>
        </a:xfrm>
        <a:prstGeom prst="roundRect">
          <a:avLst>
            <a:gd name="adj" fmla="val 10000"/>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ja-JP" sz="1800" kern="1200" dirty="0" smtClean="0">
              <a:solidFill>
                <a:schemeClr val="tx1"/>
              </a:solidFill>
            </a:rPr>
            <a:t>2000年代中盤以降</a:t>
          </a:r>
          <a:endParaRPr lang="en-US" altLang="ja-JP" sz="1800" kern="1200" dirty="0" smtClean="0">
            <a:solidFill>
              <a:schemeClr val="tx1"/>
            </a:solidFill>
          </a:endParaRPr>
        </a:p>
        <a:p>
          <a:pPr lvl="0" algn="l" defTabSz="800100">
            <a:lnSpc>
              <a:spcPct val="90000"/>
            </a:lnSpc>
            <a:spcBef>
              <a:spcPct val="0"/>
            </a:spcBef>
            <a:spcAft>
              <a:spcPct val="35000"/>
            </a:spcAft>
          </a:pPr>
          <a:r>
            <a:rPr kumimoji="1" lang="ja-JP" altLang="en-US" sz="1800" kern="1200" dirty="0" smtClean="0">
              <a:solidFill>
                <a:schemeClr val="bg2">
                  <a:lumMod val="10000"/>
                </a:schemeClr>
              </a:solidFill>
            </a:rPr>
            <a:t>半導体や液晶、亀山モデルなどによりブランド拡大</a:t>
          </a:r>
          <a:r>
            <a:rPr kumimoji="1" lang="ja-JP" altLang="en-US" sz="1800" kern="1200" dirty="0" smtClean="0">
              <a:solidFill>
                <a:srgbClr val="0070C0"/>
              </a:solidFill>
              <a:latin typeface="+mn-lt"/>
            </a:rPr>
            <a:t>２００８年３月期過去最高の黒字</a:t>
          </a:r>
          <a:endParaRPr kumimoji="1" lang="ja-JP" altLang="en-US" sz="1800" kern="1200" dirty="0">
            <a:solidFill>
              <a:srgbClr val="0070C0"/>
            </a:solidFill>
            <a:latin typeface="+mn-lt"/>
          </a:endParaRPr>
        </a:p>
      </dsp:txBody>
      <dsp:txXfrm>
        <a:off x="580259" y="1420952"/>
        <a:ext cx="4794542" cy="1118534"/>
      </dsp:txXfrm>
    </dsp:sp>
    <dsp:sp modelId="{F1D561B2-4DFA-4F92-9068-E2E3FB4F3163}">
      <dsp:nvSpPr>
        <dsp:cNvPr id="0" name=""/>
        <dsp:cNvSpPr/>
      </dsp:nvSpPr>
      <dsp:spPr>
        <a:xfrm>
          <a:off x="1090921" y="2772307"/>
          <a:ext cx="6181886" cy="1188132"/>
        </a:xfrm>
        <a:prstGeom prst="roundRect">
          <a:avLst>
            <a:gd name="adj" fmla="val 10000"/>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solidFill>
                <a:schemeClr val="bg2">
                  <a:lumMod val="10000"/>
                </a:schemeClr>
              </a:solidFill>
            </a:rPr>
            <a:t>０８年のリーマンショックと海外企業の台頭、経営戦略の失敗などで失墜</a:t>
          </a:r>
          <a:r>
            <a:rPr lang="en-US" altLang="ja-JP" sz="1800" kern="1200" dirty="0" smtClean="0">
              <a:solidFill>
                <a:srgbClr val="FF0000"/>
              </a:solidFill>
            </a:rPr>
            <a:t>2012</a:t>
          </a:r>
          <a:r>
            <a:rPr lang="ja-JP" altLang="en-US" sz="1800" kern="1200" dirty="0" smtClean="0">
              <a:solidFill>
                <a:srgbClr val="FF0000"/>
              </a:solidFill>
            </a:rPr>
            <a:t>年３月期過去最大の赤字</a:t>
          </a:r>
          <a:endParaRPr kumimoji="1" lang="ja-JP" altLang="en-US" sz="1800" kern="1200" dirty="0">
            <a:solidFill>
              <a:srgbClr val="FF0000"/>
            </a:solidFill>
          </a:endParaRPr>
        </a:p>
      </dsp:txBody>
      <dsp:txXfrm>
        <a:off x="1125720" y="2807106"/>
        <a:ext cx="4794542" cy="1118534"/>
      </dsp:txXfrm>
    </dsp:sp>
    <dsp:sp modelId="{F0291E9A-B173-4529-BB61-82F793EC22D8}">
      <dsp:nvSpPr>
        <dsp:cNvPr id="0" name=""/>
        <dsp:cNvSpPr/>
      </dsp:nvSpPr>
      <dsp:spPr>
        <a:xfrm>
          <a:off x="5409601" y="901000"/>
          <a:ext cx="772285" cy="772285"/>
        </a:xfrm>
        <a:prstGeom prst="downArrow">
          <a:avLst>
            <a:gd name="adj1" fmla="val 55000"/>
            <a:gd name="adj2" fmla="val 45000"/>
          </a:avLst>
        </a:prstGeom>
        <a:solidFill>
          <a:schemeClr val="accent1">
            <a:alpha val="90000"/>
            <a:tint val="40000"/>
            <a:hueOff val="0"/>
            <a:satOff val="0"/>
            <a:lumOff val="0"/>
            <a:alphaOff val="0"/>
          </a:schemeClr>
        </a:solidFill>
        <a:ln w="195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5583365" y="901000"/>
        <a:ext cx="424757" cy="581144"/>
      </dsp:txXfrm>
    </dsp:sp>
    <dsp:sp modelId="{A41DD1EC-376A-4A63-93E9-6BDC42259485}">
      <dsp:nvSpPr>
        <dsp:cNvPr id="0" name=""/>
        <dsp:cNvSpPr/>
      </dsp:nvSpPr>
      <dsp:spPr>
        <a:xfrm>
          <a:off x="5955061" y="2279233"/>
          <a:ext cx="772285" cy="772285"/>
        </a:xfrm>
        <a:prstGeom prst="downArrow">
          <a:avLst>
            <a:gd name="adj1" fmla="val 55000"/>
            <a:gd name="adj2" fmla="val 45000"/>
          </a:avLst>
        </a:prstGeom>
        <a:solidFill>
          <a:schemeClr val="accent1">
            <a:alpha val="90000"/>
            <a:tint val="40000"/>
            <a:hueOff val="0"/>
            <a:satOff val="0"/>
            <a:lumOff val="0"/>
            <a:alphaOff val="0"/>
          </a:schemeClr>
        </a:solidFill>
        <a:ln w="195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kumimoji="1" lang="ja-JP" altLang="en-US" sz="3500" kern="1200"/>
        </a:p>
      </dsp:txBody>
      <dsp:txXfrm>
        <a:off x="6128825" y="2279233"/>
        <a:ext cx="424757" cy="581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1125F-E05B-492E-B774-9ED3F1E512A8}">
      <dsp:nvSpPr>
        <dsp:cNvPr id="0" name=""/>
        <dsp:cNvSpPr/>
      </dsp:nvSpPr>
      <dsp:spPr>
        <a:xfrm>
          <a:off x="0" y="3333360"/>
          <a:ext cx="6096000" cy="729257"/>
        </a:xfrm>
        <a:prstGeom prst="rec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rPr>
            <a:t>価格競争についていけず</a:t>
          </a:r>
          <a:endParaRPr kumimoji="1" lang="ja-JP" altLang="en-US" sz="2000" kern="1200" dirty="0">
            <a:solidFill>
              <a:schemeClr val="tx1"/>
            </a:solidFill>
          </a:endParaRPr>
        </a:p>
      </dsp:txBody>
      <dsp:txXfrm>
        <a:off x="0" y="3333360"/>
        <a:ext cx="6096000" cy="729257"/>
      </dsp:txXfrm>
    </dsp:sp>
    <dsp:sp modelId="{3BD3E3C0-2875-4C9B-B00A-F84259C6B7EC}">
      <dsp:nvSpPr>
        <dsp:cNvPr id="0" name=""/>
        <dsp:cNvSpPr/>
      </dsp:nvSpPr>
      <dsp:spPr>
        <a:xfrm rot="10800000">
          <a:off x="0" y="2222700"/>
          <a:ext cx="6096000" cy="1121598"/>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rPr>
            <a:t>テレビ用の薄型パネルの価格が下がる</a:t>
          </a:r>
          <a:endParaRPr kumimoji="1" lang="ja-JP" altLang="en-US" sz="2000" kern="1200" dirty="0">
            <a:solidFill>
              <a:schemeClr val="tx1"/>
            </a:solidFill>
          </a:endParaRPr>
        </a:p>
      </dsp:txBody>
      <dsp:txXfrm rot="10800000">
        <a:off x="0" y="2222700"/>
        <a:ext cx="6096000" cy="728781"/>
      </dsp:txXfrm>
    </dsp:sp>
    <dsp:sp modelId="{8CA56500-C23E-49C8-91FE-E9F1777E2650}">
      <dsp:nvSpPr>
        <dsp:cNvPr id="0" name=""/>
        <dsp:cNvSpPr/>
      </dsp:nvSpPr>
      <dsp:spPr>
        <a:xfrm rot="10800000">
          <a:off x="0" y="1112041"/>
          <a:ext cx="6096000" cy="1121598"/>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kumimoji="1" lang="ja-JP" altLang="en-US" sz="2000" kern="1200" dirty="0" smtClean="0">
              <a:solidFill>
                <a:schemeClr val="tx1"/>
              </a:solidFill>
            </a:rPr>
            <a:t>２０１１年頃プラズマ製造の工場建設に投資する</a:t>
          </a:r>
          <a:endParaRPr kumimoji="1" lang="ja-JP" altLang="en-US" sz="2000" kern="1200" dirty="0">
            <a:solidFill>
              <a:schemeClr val="tx1"/>
            </a:solidFill>
          </a:endParaRPr>
        </a:p>
      </dsp:txBody>
      <dsp:txXfrm rot="10800000">
        <a:off x="0" y="1112041"/>
        <a:ext cx="6096000" cy="728781"/>
      </dsp:txXfrm>
    </dsp:sp>
    <dsp:sp modelId="{11217902-E687-477B-A833-BBA9EF9169E3}">
      <dsp:nvSpPr>
        <dsp:cNvPr id="0" name=""/>
        <dsp:cNvSpPr/>
      </dsp:nvSpPr>
      <dsp:spPr>
        <a:xfrm rot="10800000">
          <a:off x="0" y="0"/>
          <a:ext cx="6096000" cy="1121598"/>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rPr>
            <a:t>２００４年頃プラズマテレビの価格が下がり始める</a:t>
          </a:r>
          <a:endParaRPr kumimoji="1" lang="ja-JP" altLang="en-US" sz="1800" kern="1200" dirty="0">
            <a:solidFill>
              <a:schemeClr val="tx1"/>
            </a:solidFill>
          </a:endParaRPr>
        </a:p>
      </dsp:txBody>
      <dsp:txXfrm rot="10800000">
        <a:off x="0" y="0"/>
        <a:ext cx="6096000" cy="7287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88B77-A544-4890-BACC-23B974B36AE9}">
      <dsp:nvSpPr>
        <dsp:cNvPr id="0" name=""/>
        <dsp:cNvSpPr/>
      </dsp:nvSpPr>
      <dsp:spPr>
        <a:xfrm>
          <a:off x="0" y="8646"/>
          <a:ext cx="7416824" cy="1389960"/>
        </a:xfrm>
        <a:prstGeom prst="roundRec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kumimoji="1" lang="ja-JP" altLang="en-US" sz="3300" kern="1200" dirty="0" smtClean="0">
              <a:solidFill>
                <a:schemeClr val="tx1"/>
              </a:solidFill>
            </a:rPr>
            <a:t>リーマンショック以降収益力回復のために子会社を４社から２社に統合</a:t>
          </a:r>
          <a:endParaRPr kumimoji="1" lang="ja-JP" altLang="en-US" sz="3300" kern="1200" dirty="0"/>
        </a:p>
      </dsp:txBody>
      <dsp:txXfrm>
        <a:off x="67852" y="76498"/>
        <a:ext cx="7281120" cy="1254256"/>
      </dsp:txXfrm>
    </dsp:sp>
    <dsp:sp modelId="{0E124A63-BF78-497D-9F7E-0D96C550736F}">
      <dsp:nvSpPr>
        <dsp:cNvPr id="0" name=""/>
        <dsp:cNvSpPr/>
      </dsp:nvSpPr>
      <dsp:spPr>
        <a:xfrm>
          <a:off x="0" y="1398606"/>
          <a:ext cx="7416824"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8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ja-JP" altLang="en-US" sz="2600" kern="1200" dirty="0" smtClean="0">
              <a:solidFill>
                <a:schemeClr val="tx1"/>
              </a:solidFill>
            </a:rPr>
            <a:t>日立製作所と運営を一体化を強めるため</a:t>
          </a:r>
          <a:endParaRPr kumimoji="1" lang="ja-JP" altLang="en-US" sz="2600" kern="1200" dirty="0"/>
        </a:p>
      </dsp:txBody>
      <dsp:txXfrm>
        <a:off x="0" y="1398606"/>
        <a:ext cx="7416824" cy="546480"/>
      </dsp:txXfrm>
    </dsp:sp>
    <dsp:sp modelId="{1016B01C-8042-4DC4-8E87-E469F39DFE3C}">
      <dsp:nvSpPr>
        <dsp:cNvPr id="0" name=""/>
        <dsp:cNvSpPr/>
      </dsp:nvSpPr>
      <dsp:spPr>
        <a:xfrm>
          <a:off x="0" y="1945086"/>
          <a:ext cx="7416824" cy="1389960"/>
        </a:xfrm>
        <a:prstGeom prst="roundRec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ja-JP" altLang="en-US" sz="3300" kern="1200" dirty="0" smtClean="0">
              <a:solidFill>
                <a:schemeClr val="tx1"/>
              </a:solidFill>
            </a:rPr>
            <a:t>子会社を完全子会社化で再編しなおす</a:t>
          </a:r>
          <a:endParaRPr kumimoji="1" lang="ja-JP" altLang="en-US" sz="3300" kern="1200" dirty="0"/>
        </a:p>
      </dsp:txBody>
      <dsp:txXfrm>
        <a:off x="67852" y="2012938"/>
        <a:ext cx="7281120" cy="1254256"/>
      </dsp:txXfrm>
    </dsp:sp>
    <dsp:sp modelId="{1FCEBF1E-BF48-499B-B2EE-7A36E0713E68}">
      <dsp:nvSpPr>
        <dsp:cNvPr id="0" name=""/>
        <dsp:cNvSpPr/>
      </dsp:nvSpPr>
      <dsp:spPr>
        <a:xfrm>
          <a:off x="0" y="3335046"/>
          <a:ext cx="7416824"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8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ja-JP" altLang="en-US" sz="2600" kern="1200" dirty="0" smtClean="0">
              <a:solidFill>
                <a:schemeClr val="tx1"/>
              </a:solidFill>
            </a:rPr>
            <a:t>大規模なメリットを得るため</a:t>
          </a:r>
          <a:endParaRPr kumimoji="1" lang="ja-JP" altLang="en-US" sz="2600" kern="1200" dirty="0"/>
        </a:p>
      </dsp:txBody>
      <dsp:txXfrm>
        <a:off x="0" y="3335046"/>
        <a:ext cx="7416824" cy="546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4BDEB-C601-444C-9EED-5D8D3CDD729A}">
      <dsp:nvSpPr>
        <dsp:cNvPr id="0" name=""/>
        <dsp:cNvSpPr/>
      </dsp:nvSpPr>
      <dsp:spPr>
        <a:xfrm>
          <a:off x="0" y="3709792"/>
          <a:ext cx="8136903" cy="608622"/>
        </a:xfrm>
        <a:prstGeom prst="rec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ja-JP" altLang="en-US" sz="1800" kern="1200" dirty="0" smtClean="0">
              <a:solidFill>
                <a:schemeClr val="tx1"/>
              </a:solidFill>
            </a:rPr>
            <a:t>企業経営が悪化している中で今後とも、「選択と集中」を強めるのかについては慎重な構え</a:t>
          </a:r>
          <a:endParaRPr lang="ja-JP" altLang="en-US" sz="1800" kern="1200" dirty="0">
            <a:solidFill>
              <a:schemeClr val="tx1"/>
            </a:solidFill>
          </a:endParaRPr>
        </a:p>
      </dsp:txBody>
      <dsp:txXfrm>
        <a:off x="0" y="3709792"/>
        <a:ext cx="8136903" cy="608622"/>
      </dsp:txXfrm>
    </dsp:sp>
    <dsp:sp modelId="{47A2D367-B00E-41E6-808B-461E79725A9E}">
      <dsp:nvSpPr>
        <dsp:cNvPr id="0" name=""/>
        <dsp:cNvSpPr/>
      </dsp:nvSpPr>
      <dsp:spPr>
        <a:xfrm rot="10800000">
          <a:off x="0" y="2782860"/>
          <a:ext cx="8136903" cy="936061"/>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ja-JP" altLang="en-US" sz="1800" kern="1200" dirty="0" smtClean="0">
              <a:solidFill>
                <a:schemeClr val="tx1"/>
              </a:solidFill>
            </a:rPr>
            <a:t>赤字転落を防いだ。</a:t>
          </a:r>
          <a:endParaRPr lang="ja-JP" altLang="en-US" sz="1800" kern="1200" dirty="0">
            <a:solidFill>
              <a:schemeClr val="tx1"/>
            </a:solidFill>
          </a:endParaRPr>
        </a:p>
      </dsp:txBody>
      <dsp:txXfrm rot="10800000">
        <a:off x="0" y="2782860"/>
        <a:ext cx="8136903" cy="608224"/>
      </dsp:txXfrm>
    </dsp:sp>
    <dsp:sp modelId="{E32CA33B-4338-4901-B2F3-677B23232A4E}">
      <dsp:nvSpPr>
        <dsp:cNvPr id="0" name=""/>
        <dsp:cNvSpPr/>
      </dsp:nvSpPr>
      <dsp:spPr>
        <a:xfrm rot="10800000">
          <a:off x="0" y="4671"/>
          <a:ext cx="8136903" cy="936061"/>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ja-JP" altLang="en-US" sz="1800" kern="1200" dirty="0" smtClean="0">
              <a:solidFill>
                <a:schemeClr val="tx1"/>
              </a:solidFill>
            </a:rPr>
            <a:t>１．収益性に乏しい携帯電話事業を</a:t>
          </a:r>
          <a:r>
            <a:rPr lang="en-US" altLang="ja-JP" sz="1800" kern="1200" dirty="0" smtClean="0">
              <a:solidFill>
                <a:schemeClr val="tx1"/>
              </a:solidFill>
            </a:rPr>
            <a:t>08</a:t>
          </a:r>
          <a:r>
            <a:rPr lang="ja-JP" altLang="en-US" sz="1800" kern="1200" dirty="0" smtClean="0">
              <a:solidFill>
                <a:schemeClr val="tx1"/>
              </a:solidFill>
            </a:rPr>
            <a:t>年に撤退</a:t>
          </a:r>
          <a:endParaRPr lang="ja-JP" altLang="en-US" sz="1800" kern="1200" dirty="0">
            <a:solidFill>
              <a:schemeClr val="tx1"/>
            </a:solidFill>
          </a:endParaRPr>
        </a:p>
      </dsp:txBody>
      <dsp:txXfrm rot="10800000">
        <a:off x="0" y="4671"/>
        <a:ext cx="8136903" cy="608224"/>
      </dsp:txXfrm>
    </dsp:sp>
    <dsp:sp modelId="{56F3311E-A05F-4C65-A103-797108068810}">
      <dsp:nvSpPr>
        <dsp:cNvPr id="0" name=""/>
        <dsp:cNvSpPr/>
      </dsp:nvSpPr>
      <dsp:spPr>
        <a:xfrm rot="10800000">
          <a:off x="0" y="1952392"/>
          <a:ext cx="8136903" cy="936061"/>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altLang="ja-JP" sz="1800" kern="1200" dirty="0" smtClean="0">
              <a:solidFill>
                <a:schemeClr val="tx1"/>
              </a:solidFill>
            </a:rPr>
            <a:t>2</a:t>
          </a:r>
          <a:r>
            <a:rPr lang="ja-JP" altLang="en-US" sz="1800" kern="1200" dirty="0" smtClean="0">
              <a:solidFill>
                <a:schemeClr val="tx1"/>
              </a:solidFill>
            </a:rPr>
            <a:t>・家電や自動車など個人消費財に比べて、需要変動が小さい法人向け事業に「選択と集中」した</a:t>
          </a:r>
          <a:endParaRPr lang="ja-JP" altLang="en-US" sz="1800" kern="1200" dirty="0">
            <a:solidFill>
              <a:schemeClr val="tx1"/>
            </a:solidFill>
          </a:endParaRPr>
        </a:p>
      </dsp:txBody>
      <dsp:txXfrm rot="10800000">
        <a:off x="0" y="1952392"/>
        <a:ext cx="8136903" cy="608224"/>
      </dsp:txXfrm>
    </dsp:sp>
    <dsp:sp modelId="{64B0E1A5-3938-4DB4-B3A0-BEF0C0D8B267}">
      <dsp:nvSpPr>
        <dsp:cNvPr id="0" name=""/>
        <dsp:cNvSpPr/>
      </dsp:nvSpPr>
      <dsp:spPr>
        <a:xfrm rot="10800000">
          <a:off x="0" y="1022484"/>
          <a:ext cx="8136903" cy="936061"/>
        </a:xfrm>
        <a:prstGeom prst="upArrowCallout">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ja-JP" altLang="en-US" sz="1800" kern="1200" dirty="0" smtClean="0">
              <a:solidFill>
                <a:schemeClr val="tx1"/>
              </a:solidFill>
            </a:rPr>
            <a:t>赤字がなくなったことも大きくプラスに転じた。</a:t>
          </a:r>
          <a:endParaRPr kumimoji="1" lang="ja-JP" altLang="en-US" sz="1800" kern="1200" dirty="0">
            <a:solidFill>
              <a:schemeClr val="tx1"/>
            </a:solidFill>
          </a:endParaRPr>
        </a:p>
      </dsp:txBody>
      <dsp:txXfrm rot="10800000">
        <a:off x="0" y="1022484"/>
        <a:ext cx="8136903" cy="608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97187-1678-4845-B26D-B9ED005E213B}">
      <dsp:nvSpPr>
        <dsp:cNvPr id="0" name=""/>
        <dsp:cNvSpPr/>
      </dsp:nvSpPr>
      <dsp:spPr>
        <a:xfrm>
          <a:off x="504057" y="72013"/>
          <a:ext cx="5712346" cy="1236069"/>
        </a:xfrm>
        <a:prstGeom prst="roundRect">
          <a:avLst>
            <a:gd name="adj" fmla="val 10000"/>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kumimoji="1" lang="en-US" altLang="ja-JP" sz="2900" kern="1200" smtClean="0">
              <a:solidFill>
                <a:schemeClr val="tx1">
                  <a:lumMod val="95000"/>
                  <a:lumOff val="5000"/>
                </a:schemeClr>
              </a:solidFill>
            </a:rPr>
            <a:t>64k</a:t>
          </a:r>
          <a:r>
            <a:rPr kumimoji="1" lang="ja-JP" altLang="en-US" sz="2900" kern="1200" dirty="0" smtClean="0">
              <a:solidFill>
                <a:schemeClr val="tx1">
                  <a:lumMod val="95000"/>
                  <a:lumOff val="5000"/>
                </a:schemeClr>
              </a:solidFill>
            </a:rPr>
            <a:t>の</a:t>
          </a:r>
          <a:r>
            <a:rPr kumimoji="1" lang="en-US" altLang="ja-JP" sz="2900" kern="1200" dirty="0" smtClean="0">
              <a:solidFill>
                <a:schemeClr val="tx1">
                  <a:lumMod val="95000"/>
                  <a:lumOff val="5000"/>
                </a:schemeClr>
              </a:solidFill>
            </a:rPr>
            <a:t>DRAM</a:t>
          </a:r>
          <a:r>
            <a:rPr kumimoji="1" lang="ja-JP" altLang="en-US" sz="2900" kern="1200" dirty="0" smtClean="0">
              <a:solidFill>
                <a:schemeClr val="tx1">
                  <a:lumMod val="95000"/>
                  <a:lumOff val="5000"/>
                </a:schemeClr>
              </a:solidFill>
            </a:rPr>
            <a:t>の開発に成功</a:t>
          </a:r>
          <a:r>
            <a:rPr kumimoji="1" lang="ja-JP" altLang="en-US" sz="2000" kern="1200" dirty="0" smtClean="0">
              <a:solidFill>
                <a:schemeClr val="tx1">
                  <a:lumMod val="95000"/>
                  <a:lumOff val="5000"/>
                </a:schemeClr>
              </a:solidFill>
            </a:rPr>
            <a:t>（１９８６年）</a:t>
          </a:r>
          <a:endParaRPr kumimoji="1" lang="ja-JP" altLang="en-US" sz="2000" kern="1200" dirty="0">
            <a:solidFill>
              <a:schemeClr val="tx1">
                <a:lumMod val="95000"/>
                <a:lumOff val="5000"/>
              </a:schemeClr>
            </a:solidFill>
          </a:endParaRPr>
        </a:p>
      </dsp:txBody>
      <dsp:txXfrm>
        <a:off x="540260" y="108216"/>
        <a:ext cx="4378531" cy="1163663"/>
      </dsp:txXfrm>
    </dsp:sp>
    <dsp:sp modelId="{B71ECCE7-7925-4F22-B92F-8429F48FC5EF}">
      <dsp:nvSpPr>
        <dsp:cNvPr id="0" name=""/>
        <dsp:cNvSpPr/>
      </dsp:nvSpPr>
      <dsp:spPr>
        <a:xfrm>
          <a:off x="504030" y="1442081"/>
          <a:ext cx="5712346" cy="1236069"/>
        </a:xfrm>
        <a:prstGeom prst="roundRect">
          <a:avLst>
            <a:gd name="adj" fmla="val 10000"/>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ja-JP" sz="2200" kern="1200" dirty="0" smtClean="0">
              <a:solidFill>
                <a:schemeClr val="tx1">
                  <a:lumMod val="95000"/>
                  <a:lumOff val="5000"/>
                </a:schemeClr>
              </a:solidFill>
            </a:rPr>
            <a:t>旧世代メモリ</a:t>
          </a:r>
          <a:r>
            <a:rPr lang="ja-JP" altLang="en-US" sz="2200" kern="1200" dirty="0" smtClean="0">
              <a:solidFill>
                <a:schemeClr val="tx1">
                  <a:lumMod val="95000"/>
                  <a:lumOff val="5000"/>
                </a:schemeClr>
              </a:solidFill>
            </a:rPr>
            <a:t>に</a:t>
          </a:r>
          <a:r>
            <a:rPr kumimoji="1" lang="ja-JP" altLang="en-US" sz="2200" kern="1200" dirty="0" smtClean="0">
              <a:solidFill>
                <a:schemeClr val="tx1">
                  <a:lumMod val="95000"/>
                  <a:lumOff val="5000"/>
                </a:schemeClr>
              </a:solidFill>
            </a:rPr>
            <a:t>大規模な投資し</a:t>
          </a:r>
          <a:r>
            <a:rPr kumimoji="1" lang="en-US" altLang="ja-JP" sz="2200" kern="1200" dirty="0" smtClean="0">
              <a:solidFill>
                <a:schemeClr val="tx1">
                  <a:lumMod val="95000"/>
                  <a:lumOff val="5000"/>
                </a:schemeClr>
              </a:solidFill>
            </a:rPr>
            <a:t>DRAM</a:t>
          </a:r>
          <a:r>
            <a:rPr kumimoji="1" lang="ja-JP" altLang="en-US" sz="2200" kern="1200" dirty="0" smtClean="0">
              <a:solidFill>
                <a:schemeClr val="tx1">
                  <a:lumMod val="95000"/>
                  <a:lumOff val="5000"/>
                </a:schemeClr>
              </a:solidFill>
            </a:rPr>
            <a:t>のシェア</a:t>
          </a:r>
          <a:r>
            <a:rPr kumimoji="1" lang="ja-JP" altLang="en-US" sz="2200" kern="1200" dirty="0" smtClean="0">
              <a:solidFill>
                <a:srgbClr val="FFFF00"/>
              </a:solidFill>
            </a:rPr>
            <a:t>１</a:t>
          </a:r>
          <a:r>
            <a:rPr kumimoji="1" lang="ja-JP" altLang="en-US" sz="2200" kern="1200" dirty="0" smtClean="0">
              <a:solidFill>
                <a:schemeClr val="accent3"/>
              </a:solidFill>
            </a:rPr>
            <a:t>（１９９２年）</a:t>
          </a:r>
          <a:endParaRPr kumimoji="1" lang="ja-JP" altLang="en-US" sz="2200" kern="1200" dirty="0">
            <a:solidFill>
              <a:schemeClr val="accent3"/>
            </a:solidFill>
          </a:endParaRPr>
        </a:p>
      </dsp:txBody>
      <dsp:txXfrm>
        <a:off x="540233" y="1478284"/>
        <a:ext cx="4332464" cy="1163663"/>
      </dsp:txXfrm>
    </dsp:sp>
    <dsp:sp modelId="{9B346614-BC4E-4E56-BDBD-524166EF5F23}">
      <dsp:nvSpPr>
        <dsp:cNvPr id="0" name=""/>
        <dsp:cNvSpPr/>
      </dsp:nvSpPr>
      <dsp:spPr>
        <a:xfrm>
          <a:off x="936085" y="2880318"/>
          <a:ext cx="5712346" cy="1236069"/>
        </a:xfrm>
        <a:prstGeom prst="roundRect">
          <a:avLst>
            <a:gd name="adj" fmla="val 10000"/>
          </a:avLst>
        </a:prstGeom>
        <a:solidFill>
          <a:schemeClr val="accent1">
            <a:hueOff val="0"/>
            <a:satOff val="0"/>
            <a:lumOff val="0"/>
            <a:alphaOff val="0"/>
          </a:schemeClr>
        </a:solidFill>
        <a:ln w="195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kumimoji="1" lang="ja-JP" altLang="en-US" sz="2200" kern="1200" dirty="0" smtClean="0">
              <a:solidFill>
                <a:schemeClr val="tx1">
                  <a:lumMod val="95000"/>
                  <a:lumOff val="5000"/>
                </a:schemeClr>
              </a:solidFill>
            </a:rPr>
            <a:t>１９８８年ごろから携帯事業に参入し成功する</a:t>
          </a:r>
          <a:endParaRPr kumimoji="1" lang="ja-JP" altLang="en-US" sz="2200" kern="1200" dirty="0">
            <a:solidFill>
              <a:schemeClr val="tx1">
                <a:lumMod val="95000"/>
                <a:lumOff val="5000"/>
              </a:schemeClr>
            </a:solidFill>
          </a:endParaRPr>
        </a:p>
      </dsp:txBody>
      <dsp:txXfrm>
        <a:off x="972288" y="2916521"/>
        <a:ext cx="4332464" cy="1163663"/>
      </dsp:txXfrm>
    </dsp:sp>
    <dsp:sp modelId="{AB92DD51-9476-4EB6-98F4-9E74EA265A09}">
      <dsp:nvSpPr>
        <dsp:cNvPr id="0" name=""/>
        <dsp:cNvSpPr/>
      </dsp:nvSpPr>
      <dsp:spPr>
        <a:xfrm>
          <a:off x="4908901" y="937352"/>
          <a:ext cx="803445" cy="803445"/>
        </a:xfrm>
        <a:prstGeom prst="downArrow">
          <a:avLst>
            <a:gd name="adj1" fmla="val 55000"/>
            <a:gd name="adj2" fmla="val 45000"/>
          </a:avLst>
        </a:prstGeom>
        <a:solidFill>
          <a:schemeClr val="accent1">
            <a:alpha val="90000"/>
            <a:tint val="40000"/>
            <a:hueOff val="0"/>
            <a:satOff val="0"/>
            <a:lumOff val="0"/>
            <a:alphaOff val="0"/>
          </a:schemeClr>
        </a:solidFill>
        <a:ln w="195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5089676" y="937352"/>
        <a:ext cx="441895" cy="604592"/>
      </dsp:txXfrm>
    </dsp:sp>
    <dsp:sp modelId="{44EBEF78-5296-4F53-8C10-63153117C0FE}">
      <dsp:nvSpPr>
        <dsp:cNvPr id="0" name=""/>
        <dsp:cNvSpPr/>
      </dsp:nvSpPr>
      <dsp:spPr>
        <a:xfrm>
          <a:off x="5412932" y="2371193"/>
          <a:ext cx="803445" cy="803445"/>
        </a:xfrm>
        <a:prstGeom prst="downArrow">
          <a:avLst>
            <a:gd name="adj1" fmla="val 55000"/>
            <a:gd name="adj2" fmla="val 45000"/>
          </a:avLst>
        </a:prstGeom>
        <a:solidFill>
          <a:schemeClr val="accent1">
            <a:alpha val="90000"/>
            <a:tint val="40000"/>
            <a:hueOff val="0"/>
            <a:satOff val="0"/>
            <a:lumOff val="0"/>
            <a:alphaOff val="0"/>
          </a:schemeClr>
        </a:solidFill>
        <a:ln w="195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5593707" y="2371193"/>
        <a:ext cx="441895" cy="6045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0.76996</cdr:x>
      <cdr:y>0.88133</cdr:y>
    </cdr:from>
    <cdr:to>
      <cdr:x>0.86675</cdr:x>
      <cdr:y>0.98619</cdr:y>
    </cdr:to>
    <cdr:sp macro="" textlink="">
      <cdr:nvSpPr>
        <cdr:cNvPr id="2" name="正方形/長方形 1"/>
        <cdr:cNvSpPr/>
      </cdr:nvSpPr>
      <cdr:spPr>
        <a:xfrm xmlns:a="http://schemas.openxmlformats.org/drawingml/2006/main">
          <a:off x="6301010" y="3690863"/>
          <a:ext cx="792088" cy="439142"/>
        </a:xfrm>
        <a:prstGeom xmlns:a="http://schemas.openxmlformats.org/drawingml/2006/main" prst="rect">
          <a:avLst/>
        </a:prstGeom>
        <a:solidFill xmlns:a="http://schemas.openxmlformats.org/drawingml/2006/main">
          <a:schemeClr val="tx1">
            <a:alpha val="0"/>
          </a:schemeClr>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sz="2000" dirty="0" smtClean="0">
              <a:solidFill>
                <a:schemeClr val="tx1"/>
              </a:solidFill>
            </a:rPr>
            <a:t>億円</a:t>
          </a:r>
          <a:endParaRPr lang="ja-JP" sz="2000" dirty="0">
            <a:solidFill>
              <a:schemeClr val="tx1"/>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fld id="{883C9890-05F0-4EB1-A46B-576D8EBE7584}" type="datetimeFigureOut">
              <a:rPr kumimoji="1" lang="ja-JP" altLang="en-US" smtClean="0"/>
              <a:pPr/>
              <a:t>2012/11/9</a:t>
            </a:fld>
            <a:endParaRPr kumimoji="1"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endParaRPr kumimoji="1" lang="ja-JP" altLang="en-US"/>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nvGrpSpPr>
          <p:cNvPr id="2"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32" name="フッター プレースホルダー 31"/>
          <p:cNvSpPr>
            <a:spLocks noGrp="1"/>
          </p:cNvSpPr>
          <p:nvPr>
            <p:ph type="ftr" sz="quarter" idx="11"/>
          </p:nvPr>
        </p:nvSpPr>
        <p:spPr>
          <a:xfrm>
            <a:off x="2199600" y="0"/>
            <a:ext cx="4500000" cy="361347"/>
          </a:xfrm>
        </p:spPr>
        <p:txBody>
          <a:bodyPr/>
          <a:lstStyle/>
          <a:p>
            <a:endParaRPr kumimoji="1" lang="ja-JP" altLang="en-US"/>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25" name="フッター プレースホルダー 24"/>
          <p:cNvSpPr>
            <a:spLocks noGrp="1"/>
          </p:cNvSpPr>
          <p:nvPr>
            <p:ph type="ftr" sz="quarter" idx="11"/>
          </p:nvPr>
        </p:nvSpPr>
        <p:spPr>
          <a:xfrm>
            <a:off x="2199600" y="0"/>
            <a:ext cx="4500000" cy="361347"/>
          </a:xfrm>
        </p:spPr>
        <p:txBody>
          <a:bodyPr/>
          <a:lstStyle/>
          <a:p>
            <a:endParaRPr kumimoji="1" lang="ja-JP" altLang="en-US"/>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a:xfrm>
            <a:off x="2199599" y="0"/>
            <a:ext cx="4500000" cy="360000"/>
          </a:xfrm>
        </p:spPr>
        <p:txBody>
          <a:bodyPr/>
          <a:lstStyle/>
          <a:p>
            <a:endParaRPr kumimoji="1"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a:xfrm>
            <a:off x="2199600" y="0"/>
            <a:ext cx="4500000" cy="360000"/>
          </a:xfrm>
        </p:spPr>
        <p:txBody>
          <a:bodyPr/>
          <a:lstStyle/>
          <a:p>
            <a:endParaRPr kumimoji="1"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grpSp>
        <p:nvGrpSpPr>
          <p:cNvPr id="7" name="グループ化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8" name="グループ化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9" name="グループ化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nvGrpSpPr>
          <p:cNvPr id="10" name="グループ化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11" name="グループ化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883C9890-05F0-4EB1-A46B-576D8EBE7584}" type="datetimeFigureOut">
              <a:rPr kumimoji="1" lang="ja-JP" altLang="en-US" smtClean="0"/>
              <a:pPr/>
              <a:t>2012/11/9</a:t>
            </a:fld>
            <a:endParaRPr kumimoji="1" lang="ja-JP" altLang="en-US"/>
          </a:p>
        </p:txBody>
      </p:sp>
      <p:sp>
        <p:nvSpPr>
          <p:cNvPr id="6" name="フッター プレースホルダー 5"/>
          <p:cNvSpPr>
            <a:spLocks noGrp="1"/>
          </p:cNvSpPr>
          <p:nvPr>
            <p:ph type="ftr" sz="quarter" idx="11"/>
          </p:nvPr>
        </p:nvSpPr>
        <p:spPr>
          <a:xfrm>
            <a:off x="2199600" y="0"/>
            <a:ext cx="4500000" cy="360000"/>
          </a:xfrm>
        </p:spPr>
        <p:txBody>
          <a:bodyPr/>
          <a:lstStyle/>
          <a:p>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fld id="{883C9890-05F0-4EB1-A46B-576D8EBE7584}" type="datetimeFigureOut">
              <a:rPr kumimoji="1" lang="ja-JP" altLang="en-US" smtClean="0"/>
              <a:pPr/>
              <a:t>2012/11/9</a:t>
            </a:fld>
            <a:endParaRPr kumimoji="1" lang="ja-JP" altLang="en-US"/>
          </a:p>
        </p:txBody>
      </p:sp>
      <p:sp>
        <p:nvSpPr>
          <p:cNvPr id="8" name="フッター プレースホルダー 7"/>
          <p:cNvSpPr>
            <a:spLocks noGrp="1"/>
          </p:cNvSpPr>
          <p:nvPr>
            <p:ph type="ftr" sz="quarter" idx="11"/>
          </p:nvPr>
        </p:nvSpPr>
        <p:spPr>
          <a:xfrm>
            <a:off x="2199600" y="0"/>
            <a:ext cx="4500000" cy="360000"/>
          </a:xfrm>
        </p:spPr>
        <p:txBody>
          <a:bodyPr/>
          <a:lstStyle/>
          <a:p>
            <a:endParaRPr kumimoji="1" lang="ja-JP" altLang="en-US"/>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endParaRPr kumimoji="1" lang="ja-JP" altLang="en-US"/>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3" name="フッター プレースホルダー 2"/>
          <p:cNvSpPr>
            <a:spLocks noGrp="1"/>
          </p:cNvSpPr>
          <p:nvPr>
            <p:ph type="ftr" sz="quarter" idx="11"/>
          </p:nvPr>
        </p:nvSpPr>
        <p:spPr>
          <a:xfrm>
            <a:off x="2199600" y="0"/>
            <a:ext cx="4500000" cy="360000"/>
          </a:xfrm>
        </p:spPr>
        <p:txBody>
          <a:bodyPr/>
          <a:lstStyle/>
          <a:p>
            <a:endParaRPr kumimoji="1" lang="ja-JP" altLang="en-US"/>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fld id="{883C9890-05F0-4EB1-A46B-576D8EBE7584}" type="datetimeFigureOut">
              <a:rPr kumimoji="1" lang="ja-JP" altLang="en-US" smtClean="0"/>
              <a:pPr/>
              <a:t>2012/11/9</a:t>
            </a:fld>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
        <p:nvSpPr>
          <p:cNvPr id="10" name="フッター プレースホルダー 9"/>
          <p:cNvSpPr>
            <a:spLocks noGrp="1"/>
          </p:cNvSpPr>
          <p:nvPr>
            <p:ph type="ftr" sz="quarter" idx="11"/>
          </p:nvPr>
        </p:nvSpPr>
        <p:spPr>
          <a:xfrm>
            <a:off x="2199599" y="0"/>
            <a:ext cx="4500000" cy="360000"/>
          </a:xfrm>
        </p:spPr>
        <p:txBody>
          <a:body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883C9890-05F0-4EB1-A46B-576D8EBE7584}" type="datetimeFigureOut">
              <a:rPr kumimoji="1" lang="ja-JP" altLang="en-US" smtClean="0"/>
              <a:pPr/>
              <a:t>2012/11/9</a:t>
            </a:fld>
            <a:endParaRPr kumimoji="1" lang="ja-JP" altLang="en-US"/>
          </a:p>
        </p:txBody>
      </p:sp>
      <p:sp>
        <p:nvSpPr>
          <p:cNvPr id="6" name="フッター プレースホルダー 5"/>
          <p:cNvSpPr>
            <a:spLocks noGrp="1"/>
          </p:cNvSpPr>
          <p:nvPr>
            <p:ph type="ftr" sz="quarter" idx="11"/>
          </p:nvPr>
        </p:nvSpPr>
        <p:spPr>
          <a:xfrm>
            <a:off x="2199600" y="0"/>
            <a:ext cx="4500000" cy="361347"/>
          </a:xfrm>
        </p:spPr>
        <p:txBody>
          <a:bodyPr/>
          <a:lstStyle/>
          <a:p>
            <a:endParaRPr kumimoji="1"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BBA0B4B6-4F94-4882-9974-D99BD323DB62}"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fld id="{883C9890-05F0-4EB1-A46B-576D8EBE7584}" type="datetimeFigureOut">
              <a:rPr kumimoji="1" lang="ja-JP" altLang="en-US" smtClean="0"/>
              <a:pPr/>
              <a:t>2012/11/9</a:t>
            </a:fld>
            <a:endParaRPr kumimoji="1" lang="ja-JP" altLang="en-US"/>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endParaRPr kumimoji="1" lang="ja-JP" altLang="en-US"/>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BBA0B4B6-4F94-4882-9974-D99BD323DB62}" type="slidenum">
              <a:rPr kumimoji="1" lang="ja-JP" altLang="en-US" smtClean="0"/>
              <a:pPr/>
              <a:t>‹#›</a:t>
            </a:fld>
            <a:endParaRPr kumimoji="1" lang="ja-JP" altLang="en-US"/>
          </a:p>
        </p:txBody>
      </p:sp>
      <p:grpSp>
        <p:nvGrpSpPr>
          <p:cNvPr id="2" name="グループ化 1"/>
          <p:cNvGrpSpPr>
            <a:grpSpLocks/>
          </p:cNvGrpSpPr>
          <p:nvPr/>
        </p:nvGrpSpPr>
        <p:grpSpPr bwMode="auto">
          <a:xfrm>
            <a:off x="-27819" y="-13"/>
            <a:ext cx="9171027" cy="6856554"/>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4705" r:id="rId1"/>
    <p:sldLayoutId id="2147484706" r:id="rId2"/>
    <p:sldLayoutId id="2147484707" r:id="rId3"/>
    <p:sldLayoutId id="2147484708" r:id="rId4"/>
    <p:sldLayoutId id="2147484709" r:id="rId5"/>
    <p:sldLayoutId id="2147484710" r:id="rId6"/>
    <p:sldLayoutId id="2147484711" r:id="rId7"/>
    <p:sldLayoutId id="2147484712" r:id="rId8"/>
    <p:sldLayoutId id="2147484713" r:id="rId9"/>
    <p:sldLayoutId id="2147484714" r:id="rId10"/>
    <p:sldLayoutId id="2147484715"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blab.jp/blog/wp-content/uploads/2011/12/004.p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j-display.com/product/index.html" TargetMode="External"/><Relationship Id="rId3" Type="http://schemas.openxmlformats.org/officeDocument/2006/relationships/hyperlink" Target="http://www.nikkei.com/article/DGXNASDD1203F_S2A310C1000000/" TargetMode="External"/><Relationship Id="rId7" Type="http://schemas.openxmlformats.org/officeDocument/2006/relationships/hyperlink" Target="http://www.nikkei.com/article/DGXNASDD1203F_S2A310C1000000/?df=2" TargetMode="External"/><Relationship Id="rId2" Type="http://schemas.openxmlformats.org/officeDocument/2006/relationships/hyperlink" Target="http://www.innovation.co.jp/suggest/suggest12.html" TargetMode="External"/><Relationship Id="rId1" Type="http://schemas.openxmlformats.org/officeDocument/2006/relationships/slideLayout" Target="../slideLayouts/slideLayout2.xml"/><Relationship Id="rId6" Type="http://schemas.openxmlformats.org/officeDocument/2006/relationships/hyperlink" Target="http://biz.bcnranking.jp/article/serial/corp-map/1205/120531-129949.html" TargetMode="External"/><Relationship Id="rId5" Type="http://schemas.openxmlformats.org/officeDocument/2006/relationships/hyperlink" Target="http://business.nikkeibp.co.jp/" TargetMode="External"/><Relationship Id="rId4" Type="http://schemas.openxmlformats.org/officeDocument/2006/relationships/hyperlink" Target="http://www.wasedajuku.com/wasemaga/bando/2012/08/post_164.html" TargetMode="External"/><Relationship Id="rId9" Type="http://schemas.openxmlformats.org/officeDocument/2006/relationships/hyperlink" Target="http://av.watch.impress.co.jp/docs/news/20111115_491095.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家電業界の選択</a:t>
            </a:r>
            <a:r>
              <a:rPr lang="ja-JP" altLang="en-US" dirty="0"/>
              <a:t>と集中</a:t>
            </a:r>
            <a:endParaRPr kumimoji="1" lang="ja-JP" altLang="en-US" dirty="0"/>
          </a:p>
        </p:txBody>
      </p:sp>
      <p:sp>
        <p:nvSpPr>
          <p:cNvPr id="3" name="サブタイトル 2"/>
          <p:cNvSpPr>
            <a:spLocks noGrp="1"/>
          </p:cNvSpPr>
          <p:nvPr>
            <p:ph type="subTitle" idx="1"/>
          </p:nvPr>
        </p:nvSpPr>
        <p:spPr>
          <a:xfrm>
            <a:off x="755576" y="3645024"/>
            <a:ext cx="7776864" cy="2160240"/>
          </a:xfrm>
        </p:spPr>
        <p:txBody>
          <a:bodyPr>
            <a:normAutofit fontScale="85000" lnSpcReduction="20000"/>
          </a:bodyPr>
          <a:lstStyle/>
          <a:p>
            <a:r>
              <a:rPr kumimoji="1" lang="ja-JP" altLang="en-US" dirty="0" smtClean="0"/>
              <a:t>浦野</a:t>
            </a:r>
            <a:endParaRPr kumimoji="1" lang="en-US" altLang="ja-JP" dirty="0" smtClean="0"/>
          </a:p>
          <a:p>
            <a:r>
              <a:rPr kumimoji="1" lang="ja-JP" altLang="en-US" dirty="0" smtClean="0"/>
              <a:t>小林</a:t>
            </a:r>
            <a:endParaRPr kumimoji="1" lang="en-US" altLang="ja-JP" dirty="0" smtClean="0"/>
          </a:p>
          <a:p>
            <a:r>
              <a:rPr lang="ja-JP" altLang="en-US" dirty="0" smtClean="0"/>
              <a:t>日比</a:t>
            </a:r>
            <a:endParaRPr lang="en-US" altLang="ja-JP" dirty="0" smtClean="0"/>
          </a:p>
          <a:p>
            <a:r>
              <a:rPr kumimoji="1" lang="ja-JP" altLang="en-US" dirty="0"/>
              <a:t>道</a:t>
            </a:r>
            <a:r>
              <a:rPr kumimoji="1" lang="ja-JP" altLang="en-US" dirty="0" smtClean="0"/>
              <a:t>塚</a:t>
            </a:r>
            <a:endParaRPr kumimoji="1" lang="en-US" altLang="ja-JP" dirty="0" smtClean="0"/>
          </a:p>
          <a:p>
            <a:r>
              <a:rPr lang="ja-JP" altLang="en-US" dirty="0"/>
              <a:t>藤井</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パナソニックの選択と集中</a:t>
            </a:r>
            <a:endParaRPr kumimoji="1" lang="ja-JP" altLang="en-US" sz="3600" dirty="0"/>
          </a:p>
        </p:txBody>
      </p:sp>
      <p:sp>
        <p:nvSpPr>
          <p:cNvPr id="4" name="テキスト ボックス 3"/>
          <p:cNvSpPr txBox="1"/>
          <p:nvPr/>
        </p:nvSpPr>
        <p:spPr>
          <a:xfrm>
            <a:off x="2411760" y="1484784"/>
            <a:ext cx="4968552" cy="461665"/>
          </a:xfrm>
          <a:prstGeom prst="rect">
            <a:avLst/>
          </a:prstGeom>
          <a:noFill/>
        </p:spPr>
        <p:txBody>
          <a:bodyPr wrap="square" rtlCol="0">
            <a:spAutoFit/>
          </a:bodyPr>
          <a:lstStyle/>
          <a:p>
            <a:r>
              <a:rPr kumimoji="1" lang="ja-JP" altLang="en-US" sz="2400" dirty="0" smtClean="0"/>
              <a:t>２０１２年度の戦略と</a:t>
            </a:r>
            <a:r>
              <a:rPr lang="ja-JP" altLang="en-US" sz="2400" dirty="0"/>
              <a:t>して</a:t>
            </a:r>
            <a:endParaRPr kumimoji="1" lang="ja-JP" altLang="en-US" sz="2400" dirty="0"/>
          </a:p>
        </p:txBody>
      </p:sp>
      <p:sp>
        <p:nvSpPr>
          <p:cNvPr id="5" name="角丸四角形 4"/>
          <p:cNvSpPr/>
          <p:nvPr/>
        </p:nvSpPr>
        <p:spPr>
          <a:xfrm>
            <a:off x="1259632" y="2204864"/>
            <a:ext cx="295232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液晶テレビ向けのパネルの生産を縮小する</a:t>
            </a:r>
          </a:p>
        </p:txBody>
      </p:sp>
      <p:sp>
        <p:nvSpPr>
          <p:cNvPr id="6" name="角丸四角形 5"/>
          <p:cNvSpPr/>
          <p:nvPr/>
        </p:nvSpPr>
        <p:spPr>
          <a:xfrm>
            <a:off x="4716016" y="2204864"/>
            <a:ext cx="3024336"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液晶テレビのパネルの受注の大半を外部に委託</a:t>
            </a:r>
          </a:p>
        </p:txBody>
      </p:sp>
      <p:sp>
        <p:nvSpPr>
          <p:cNvPr id="7" name="角丸四角形 6"/>
          <p:cNvSpPr/>
          <p:nvPr/>
        </p:nvSpPr>
        <p:spPr>
          <a:xfrm>
            <a:off x="1259632" y="4509120"/>
            <a:ext cx="295232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プラズマパネルでは「電子黒板」などのテレビ以外の市場を開拓</a:t>
            </a:r>
          </a:p>
        </p:txBody>
      </p:sp>
      <p:sp>
        <p:nvSpPr>
          <p:cNvPr id="8" name="角丸四角形 7"/>
          <p:cNvSpPr/>
          <p:nvPr/>
        </p:nvSpPr>
        <p:spPr>
          <a:xfrm>
            <a:off x="4716016" y="4509120"/>
            <a:ext cx="3024336"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車載用のリチウムイオン電池</a:t>
            </a:r>
          </a:p>
        </p:txBody>
      </p:sp>
    </p:spTree>
    <p:extLst>
      <p:ext uri="{BB962C8B-B14F-4D97-AF65-F5344CB8AC3E}">
        <p14:creationId xmlns:p14="http://schemas.microsoft.com/office/powerpoint/2010/main" val="33837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normAutofit/>
          </a:bodyPr>
          <a:lstStyle/>
          <a:p>
            <a:r>
              <a:rPr lang="ja-JP" altLang="en-US" dirty="0"/>
              <a:t>家電業界の選択と集中</a:t>
            </a:r>
            <a:endParaRPr kumimoji="1" lang="ja-JP" altLang="en-US" dirty="0"/>
          </a:p>
        </p:txBody>
      </p:sp>
      <p:graphicFrame>
        <p:nvGraphicFramePr>
          <p:cNvPr id="3" name="図表 2"/>
          <p:cNvGraphicFramePr/>
          <p:nvPr>
            <p:extLst>
              <p:ext uri="{D42A27DB-BD31-4B8C-83A1-F6EECF244321}">
                <p14:modId xmlns:p14="http://schemas.microsoft.com/office/powerpoint/2010/main" val="3032877397"/>
              </p:ext>
            </p:extLst>
          </p:nvPr>
        </p:nvGraphicFramePr>
        <p:xfrm>
          <a:off x="971600" y="2204864"/>
          <a:ext cx="7416824" cy="3890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テキスト ボックス 3"/>
          <p:cNvSpPr txBox="1"/>
          <p:nvPr/>
        </p:nvSpPr>
        <p:spPr>
          <a:xfrm>
            <a:off x="1115616" y="1377752"/>
            <a:ext cx="6768752" cy="923330"/>
          </a:xfrm>
          <a:prstGeom prst="rect">
            <a:avLst/>
          </a:prstGeom>
          <a:noFill/>
        </p:spPr>
        <p:txBody>
          <a:bodyPr wrap="square" rtlCol="0">
            <a:spAutoFit/>
          </a:bodyPr>
          <a:lstStyle/>
          <a:p>
            <a:pPr algn="ctr"/>
            <a:r>
              <a:rPr lang="ja-JP" altLang="en-US" sz="3600" dirty="0"/>
              <a:t>日立の選択と集中</a:t>
            </a:r>
            <a:endParaRPr lang="en-US" altLang="ja-JP" sz="3600" dirty="0"/>
          </a:p>
          <a:p>
            <a:endParaRPr kumimoji="1" lang="ja-JP" altLang="en-US" dirty="0"/>
          </a:p>
        </p:txBody>
      </p:sp>
    </p:spTree>
    <p:extLst>
      <p:ext uri="{BB962C8B-B14F-4D97-AF65-F5344CB8AC3E}">
        <p14:creationId xmlns:p14="http://schemas.microsoft.com/office/powerpoint/2010/main" val="276803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97768"/>
            <a:ext cx="8229600" cy="1143000"/>
          </a:xfrm>
        </p:spPr>
        <p:txBody>
          <a:bodyPr>
            <a:normAutofit/>
          </a:bodyPr>
          <a:lstStyle/>
          <a:p>
            <a:r>
              <a:rPr kumimoji="1" lang="ja-JP" altLang="en-US" dirty="0" smtClean="0"/>
              <a:t>家電業界の集中と選択</a:t>
            </a:r>
            <a:endParaRPr kumimoji="1" lang="ja-JP" altLang="en-US" dirty="0"/>
          </a:p>
        </p:txBody>
      </p:sp>
      <p:sp>
        <p:nvSpPr>
          <p:cNvPr id="3" name="コンテンツ プレースホルダ 2"/>
          <p:cNvSpPr>
            <a:spLocks noGrp="1"/>
          </p:cNvSpPr>
          <p:nvPr>
            <p:ph idx="1"/>
          </p:nvPr>
        </p:nvSpPr>
        <p:spPr>
          <a:xfrm>
            <a:off x="539552" y="1364432"/>
            <a:ext cx="8183880" cy="4187952"/>
          </a:xfrm>
        </p:spPr>
        <p:txBody>
          <a:bodyPr>
            <a:normAutofit/>
          </a:bodyPr>
          <a:lstStyle/>
          <a:p>
            <a:pPr algn="ctr">
              <a:buNone/>
            </a:pPr>
            <a:r>
              <a:rPr lang="ja-JP" altLang="en-US" sz="3600" dirty="0" smtClean="0"/>
              <a:t>三菱の選択と集中</a:t>
            </a:r>
            <a:endParaRPr lang="en-US" altLang="ja-JP" sz="2400" dirty="0" smtClean="0"/>
          </a:p>
          <a:p>
            <a:pPr>
              <a:buNone/>
            </a:pPr>
            <a:endParaRPr kumimoji="1" lang="ja-JP" altLang="en-US" sz="3600" dirty="0"/>
          </a:p>
        </p:txBody>
      </p:sp>
      <p:sp>
        <p:nvSpPr>
          <p:cNvPr id="5" name="正方形/長方形 4"/>
          <p:cNvSpPr/>
          <p:nvPr/>
        </p:nvSpPr>
        <p:spPr>
          <a:xfrm>
            <a:off x="6156176" y="1340768"/>
            <a:ext cx="4572000" cy="369332"/>
          </a:xfrm>
          <a:prstGeom prst="rect">
            <a:avLst/>
          </a:prstGeom>
        </p:spPr>
        <p:txBody>
          <a:bodyPr>
            <a:spAutoFit/>
          </a:bodyPr>
          <a:lstStyle/>
          <a:p>
            <a:r>
              <a:rPr lang="ja-JP" altLang="en-US" dirty="0"/>
              <a:t>   </a:t>
            </a:r>
          </a:p>
        </p:txBody>
      </p:sp>
      <p:graphicFrame>
        <p:nvGraphicFramePr>
          <p:cNvPr id="6" name="図表 5"/>
          <p:cNvGraphicFramePr/>
          <p:nvPr>
            <p:extLst>
              <p:ext uri="{D42A27DB-BD31-4B8C-83A1-F6EECF244321}">
                <p14:modId xmlns:p14="http://schemas.microsoft.com/office/powerpoint/2010/main" val="486629024"/>
              </p:ext>
            </p:extLst>
          </p:nvPr>
        </p:nvGraphicFramePr>
        <p:xfrm>
          <a:off x="467544" y="2132856"/>
          <a:ext cx="8136904"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93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家電業界の集中と選択</a:t>
            </a:r>
            <a:endParaRPr kumimoji="1" lang="ja-JP" altLang="en-US" dirty="0"/>
          </a:p>
        </p:txBody>
      </p:sp>
      <p:sp>
        <p:nvSpPr>
          <p:cNvPr id="3" name="コンテンツ プレースホルダ 2"/>
          <p:cNvSpPr>
            <a:spLocks noGrp="1"/>
          </p:cNvSpPr>
          <p:nvPr>
            <p:ph idx="1"/>
          </p:nvPr>
        </p:nvSpPr>
        <p:spPr>
          <a:xfrm>
            <a:off x="395536" y="1484784"/>
            <a:ext cx="8229600" cy="4687200"/>
          </a:xfrm>
        </p:spPr>
        <p:txBody>
          <a:bodyPr>
            <a:normAutofit/>
          </a:bodyPr>
          <a:lstStyle/>
          <a:p>
            <a:pPr algn="ctr">
              <a:buNone/>
            </a:pPr>
            <a:r>
              <a:rPr kumimoji="1" lang="ja-JP" altLang="en-US" sz="3600" dirty="0" smtClean="0"/>
              <a:t>東芝の選択と集中</a:t>
            </a:r>
            <a:endParaRPr kumimoji="1" lang="en-US" altLang="ja-JP" sz="3600" dirty="0" smtClean="0"/>
          </a:p>
          <a:p>
            <a:pPr algn="ctr">
              <a:buNone/>
            </a:pPr>
            <a:r>
              <a:rPr lang="ja-JP" altLang="en-US" sz="2400" dirty="0" smtClean="0"/>
              <a:t>半導体と原子力発電事業がメイン</a:t>
            </a:r>
            <a:endParaRPr lang="en-US" altLang="ja-JP" sz="2400" dirty="0" smtClean="0"/>
          </a:p>
          <a:p>
            <a:pPr algn="ctr">
              <a:buNone/>
            </a:pPr>
            <a:r>
              <a:rPr lang="ja-JP" altLang="en-US" sz="2400" dirty="0" smtClean="0"/>
              <a:t>どちらもリスクがでかい</a:t>
            </a:r>
            <a:endParaRPr lang="en-US" altLang="ja-JP" sz="2400" dirty="0" smtClean="0"/>
          </a:p>
          <a:p>
            <a:pPr>
              <a:buNone/>
            </a:pPr>
            <a:r>
              <a:rPr kumimoji="1" lang="ja-JP" altLang="en-US" sz="2400" dirty="0" smtClean="0"/>
              <a:t>→半導体の主力製品はリーマンショック後激しく価格が下落</a:t>
            </a:r>
            <a:endParaRPr kumimoji="1" lang="en-US" altLang="ja-JP" sz="2400" dirty="0" smtClean="0"/>
          </a:p>
          <a:p>
            <a:pPr>
              <a:buNone/>
            </a:pPr>
            <a:r>
              <a:rPr kumimoji="1" lang="ja-JP" altLang="en-US" sz="2400" dirty="0" smtClean="0"/>
              <a:t>→原子力発電事業は、新興国では工事が遅れて当たり前</a:t>
            </a:r>
            <a:endParaRPr kumimoji="1" lang="en-US" altLang="ja-JP" sz="2400" dirty="0" smtClean="0"/>
          </a:p>
          <a:p>
            <a:pPr>
              <a:buNone/>
            </a:pPr>
            <a:endParaRPr kumimoji="1" lang="en-US" altLang="ja-JP" sz="2400" dirty="0" smtClean="0"/>
          </a:p>
          <a:p>
            <a:pPr>
              <a:buNone/>
            </a:pPr>
            <a:r>
              <a:rPr kumimoji="1" lang="ja-JP" altLang="en-US" sz="2400" dirty="0" smtClean="0"/>
              <a:t>現在は、液晶パネルの子会社を売却、スマホによる半導体の需要拡大、原子力発電事業も順調に伸びている</a:t>
            </a:r>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ジャパンディスプレイ</a:t>
            </a:r>
            <a:endParaRPr kumimoji="1" lang="ja-JP" altLang="en-US" dirty="0"/>
          </a:p>
        </p:txBody>
      </p:sp>
      <p:sp>
        <p:nvSpPr>
          <p:cNvPr id="4" name="角丸四角形 3"/>
          <p:cNvSpPr/>
          <p:nvPr/>
        </p:nvSpPr>
        <p:spPr>
          <a:xfrm>
            <a:off x="3563888" y="1700808"/>
            <a:ext cx="187220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ソニー</a:t>
            </a:r>
            <a:endParaRPr kumimoji="1" lang="ja-JP" altLang="en-US" dirty="0">
              <a:solidFill>
                <a:schemeClr val="tx1"/>
              </a:solidFill>
            </a:endParaRPr>
          </a:p>
        </p:txBody>
      </p:sp>
      <p:sp>
        <p:nvSpPr>
          <p:cNvPr id="5" name="角丸四角形 4"/>
          <p:cNvSpPr/>
          <p:nvPr/>
        </p:nvSpPr>
        <p:spPr>
          <a:xfrm>
            <a:off x="703164" y="3785406"/>
            <a:ext cx="187220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東芝</a:t>
            </a:r>
            <a:endParaRPr kumimoji="1" lang="ja-JP" altLang="en-US" sz="2400" dirty="0">
              <a:solidFill>
                <a:schemeClr val="tx1"/>
              </a:solidFill>
            </a:endParaRPr>
          </a:p>
        </p:txBody>
      </p:sp>
      <p:sp>
        <p:nvSpPr>
          <p:cNvPr id="6" name="角丸四角形 5"/>
          <p:cNvSpPr/>
          <p:nvPr/>
        </p:nvSpPr>
        <p:spPr>
          <a:xfrm>
            <a:off x="6505252" y="3785406"/>
            <a:ext cx="187220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日立製作所</a:t>
            </a:r>
            <a:endParaRPr kumimoji="1" lang="ja-JP" altLang="en-US" sz="2400" dirty="0">
              <a:solidFill>
                <a:schemeClr val="tx1"/>
              </a:solidFill>
            </a:endParaRPr>
          </a:p>
        </p:txBody>
      </p:sp>
      <p:sp>
        <p:nvSpPr>
          <p:cNvPr id="7" name="右矢印 6"/>
          <p:cNvSpPr/>
          <p:nvPr/>
        </p:nvSpPr>
        <p:spPr>
          <a:xfrm>
            <a:off x="2699792" y="4145446"/>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矢印 7"/>
          <p:cNvSpPr/>
          <p:nvPr/>
        </p:nvSpPr>
        <p:spPr>
          <a:xfrm>
            <a:off x="5936952" y="4145446"/>
            <a:ext cx="504056"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4283968" y="3022464"/>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347864" y="3679304"/>
            <a:ext cx="2520280" cy="1364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ジャパンディスプレイ</a:t>
            </a:r>
            <a:endParaRPr kumimoji="1" lang="ja-JP" altLang="en-US" sz="2400" dirty="0">
              <a:solidFill>
                <a:schemeClr val="tx1"/>
              </a:solidFill>
            </a:endParaRPr>
          </a:p>
        </p:txBody>
      </p:sp>
      <p:sp>
        <p:nvSpPr>
          <p:cNvPr id="11" name="テキスト ボックス 10"/>
          <p:cNvSpPr txBox="1"/>
          <p:nvPr/>
        </p:nvSpPr>
        <p:spPr>
          <a:xfrm>
            <a:off x="971600" y="5589240"/>
            <a:ext cx="7272808" cy="1200329"/>
          </a:xfrm>
          <a:prstGeom prst="rect">
            <a:avLst/>
          </a:prstGeom>
          <a:noFill/>
        </p:spPr>
        <p:txBody>
          <a:bodyPr wrap="square" rtlCol="0">
            <a:spAutoFit/>
          </a:bodyPr>
          <a:lstStyle/>
          <a:p>
            <a:r>
              <a:rPr lang="ja-JP" altLang="en-US" sz="2400" dirty="0"/>
              <a:t>・</a:t>
            </a:r>
            <a:r>
              <a:rPr kumimoji="1" lang="ja-JP" altLang="en-US" sz="2400" dirty="0" smtClean="0"/>
              <a:t>三社の</a:t>
            </a:r>
            <a:r>
              <a:rPr lang="ja-JP" altLang="en-US" sz="2400" dirty="0"/>
              <a:t>中小型液晶事業を統合</a:t>
            </a:r>
            <a:r>
              <a:rPr lang="ja-JP" altLang="en-US" sz="2400" dirty="0" smtClean="0"/>
              <a:t>する</a:t>
            </a:r>
            <a:endParaRPr lang="en-US" altLang="ja-JP" sz="2400" dirty="0" smtClean="0"/>
          </a:p>
          <a:p>
            <a:r>
              <a:rPr lang="ja-JP" altLang="en-US" sz="2400" dirty="0" smtClean="0"/>
              <a:t>（２０１１</a:t>
            </a:r>
            <a:r>
              <a:rPr lang="ja-JP" altLang="ja-JP" sz="2400" dirty="0" smtClean="0"/>
              <a:t>年</a:t>
            </a:r>
            <a:r>
              <a:rPr lang="ja-JP" altLang="en-US" sz="2400" dirty="0"/>
              <a:t>１１</a:t>
            </a:r>
            <a:r>
              <a:rPr lang="ja-JP" altLang="ja-JP" sz="2400" dirty="0" smtClean="0"/>
              <a:t>月</a:t>
            </a:r>
            <a:r>
              <a:rPr lang="ja-JP" altLang="en-US" sz="2400" dirty="0"/>
              <a:t>１５</a:t>
            </a:r>
            <a:r>
              <a:rPr lang="ja-JP" altLang="en-US" sz="2400" dirty="0" smtClean="0"/>
              <a:t>日</a:t>
            </a:r>
            <a:r>
              <a:rPr lang="ja-JP" altLang="ja-JP" sz="2400" dirty="0" smtClean="0"/>
              <a:t>に</a:t>
            </a:r>
            <a:r>
              <a:rPr lang="ja-JP" altLang="ja-JP" sz="2400" dirty="0"/>
              <a:t>正式契約</a:t>
            </a:r>
            <a:r>
              <a:rPr lang="ja-JP" altLang="ja-JP" sz="2400" dirty="0" smtClean="0"/>
              <a:t>締結</a:t>
            </a:r>
            <a:r>
              <a:rPr lang="ja-JP" altLang="en-US" sz="2400" dirty="0" smtClean="0"/>
              <a:t>）　　　　　　　　（２０１２年４月１日事業活動開始）</a:t>
            </a:r>
            <a:endParaRPr kumimoji="1" lang="ja-JP" altLang="en-US" sz="2400" dirty="0"/>
          </a:p>
        </p:txBody>
      </p:sp>
    </p:spTree>
    <p:extLst>
      <p:ext uri="{BB962C8B-B14F-4D97-AF65-F5344CB8AC3E}">
        <p14:creationId xmlns:p14="http://schemas.microsoft.com/office/powerpoint/2010/main" val="281616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80">
                                          <p:stCondLst>
                                            <p:cond delay="0"/>
                                          </p:stCondLst>
                                        </p:cTn>
                                        <p:tgtEl>
                                          <p:spTgt spid="10"/>
                                        </p:tgtEl>
                                      </p:cBhvr>
                                    </p:animEffect>
                                    <p:anim calcmode="lin" valueType="num">
                                      <p:cBhvr>
                                        <p:cTn id="3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3" dur="26">
                                          <p:stCondLst>
                                            <p:cond delay="650"/>
                                          </p:stCondLst>
                                        </p:cTn>
                                        <p:tgtEl>
                                          <p:spTgt spid="10"/>
                                        </p:tgtEl>
                                      </p:cBhvr>
                                      <p:to x="100000" y="60000"/>
                                    </p:animScale>
                                    <p:animScale>
                                      <p:cBhvr>
                                        <p:cTn id="44" dur="166" decel="50000">
                                          <p:stCondLst>
                                            <p:cond delay="676"/>
                                          </p:stCondLst>
                                        </p:cTn>
                                        <p:tgtEl>
                                          <p:spTgt spid="10"/>
                                        </p:tgtEl>
                                      </p:cBhvr>
                                      <p:to x="100000" y="100000"/>
                                    </p:animScale>
                                    <p:animScale>
                                      <p:cBhvr>
                                        <p:cTn id="45" dur="26">
                                          <p:stCondLst>
                                            <p:cond delay="1312"/>
                                          </p:stCondLst>
                                        </p:cTn>
                                        <p:tgtEl>
                                          <p:spTgt spid="10"/>
                                        </p:tgtEl>
                                      </p:cBhvr>
                                      <p:to x="100000" y="80000"/>
                                    </p:animScale>
                                    <p:animScale>
                                      <p:cBhvr>
                                        <p:cTn id="46" dur="166" decel="50000">
                                          <p:stCondLst>
                                            <p:cond delay="1338"/>
                                          </p:stCondLst>
                                        </p:cTn>
                                        <p:tgtEl>
                                          <p:spTgt spid="10"/>
                                        </p:tgtEl>
                                      </p:cBhvr>
                                      <p:to x="100000" y="100000"/>
                                    </p:animScale>
                                    <p:animScale>
                                      <p:cBhvr>
                                        <p:cTn id="47" dur="26">
                                          <p:stCondLst>
                                            <p:cond delay="1642"/>
                                          </p:stCondLst>
                                        </p:cTn>
                                        <p:tgtEl>
                                          <p:spTgt spid="10"/>
                                        </p:tgtEl>
                                      </p:cBhvr>
                                      <p:to x="100000" y="90000"/>
                                    </p:animScale>
                                    <p:animScale>
                                      <p:cBhvr>
                                        <p:cTn id="48" dur="166" decel="50000">
                                          <p:stCondLst>
                                            <p:cond delay="1668"/>
                                          </p:stCondLst>
                                        </p:cTn>
                                        <p:tgtEl>
                                          <p:spTgt spid="10"/>
                                        </p:tgtEl>
                                      </p:cBhvr>
                                      <p:to x="100000" y="100000"/>
                                    </p:animScale>
                                    <p:animScale>
                                      <p:cBhvr>
                                        <p:cTn id="49" dur="26">
                                          <p:stCondLst>
                                            <p:cond delay="1808"/>
                                          </p:stCondLst>
                                        </p:cTn>
                                        <p:tgtEl>
                                          <p:spTgt spid="10"/>
                                        </p:tgtEl>
                                      </p:cBhvr>
                                      <p:to x="100000" y="95000"/>
                                    </p:animScale>
                                    <p:animScale>
                                      <p:cBhvr>
                                        <p:cTn id="50" dur="166" decel="50000">
                                          <p:stCondLst>
                                            <p:cond delay="1834"/>
                                          </p:stCondLst>
                                        </p:cTn>
                                        <p:tgtEl>
                                          <p:spTgt spid="10"/>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animEffect transition="in" filter="barn(inVertical)">
                                      <p:cBhvr>
                                        <p:cTn id="55" dur="500"/>
                                        <p:tgtEl>
                                          <p:spTgt spid="11">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11">
                                            <p:txEl>
                                              <p:pRg st="1" end="1"/>
                                            </p:txEl>
                                          </p:spTgt>
                                        </p:tgtEl>
                                        <p:attrNameLst>
                                          <p:attrName>style.visibility</p:attrName>
                                        </p:attrNameLst>
                                      </p:cBhvr>
                                      <p:to>
                                        <p:strVal val="visible"/>
                                      </p:to>
                                    </p:set>
                                    <p:animEffect transition="in" filter="barn(inVertical)">
                                      <p:cBhvr>
                                        <p:cTn id="60"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ジャパンディスプレイ</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5" name="角丸四角形 4"/>
          <p:cNvSpPr/>
          <p:nvPr/>
        </p:nvSpPr>
        <p:spPr>
          <a:xfrm>
            <a:off x="1043608" y="1700808"/>
            <a:ext cx="705678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スマートフォン・タブレットなどの急成長市場</a:t>
            </a:r>
            <a:endParaRPr kumimoji="1" lang="ja-JP" altLang="en-US" sz="2400" dirty="0">
              <a:solidFill>
                <a:schemeClr val="tx1"/>
              </a:solidFill>
            </a:endParaRPr>
          </a:p>
        </p:txBody>
      </p:sp>
      <p:sp>
        <p:nvSpPr>
          <p:cNvPr id="6" name="角丸四角形 5"/>
          <p:cNvSpPr/>
          <p:nvPr/>
        </p:nvSpPr>
        <p:spPr>
          <a:xfrm>
            <a:off x="1043608" y="3356992"/>
            <a:ext cx="705678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車載・メディカルなど</a:t>
            </a:r>
            <a:endParaRPr lang="en-US" altLang="ja-JP" sz="2800" dirty="0" smtClean="0">
              <a:solidFill>
                <a:schemeClr val="tx1"/>
              </a:solidFill>
            </a:endParaRPr>
          </a:p>
          <a:p>
            <a:pPr algn="ctr"/>
            <a:r>
              <a:rPr kumimoji="1" lang="ja-JP" altLang="en-US" sz="2800" dirty="0" smtClean="0">
                <a:solidFill>
                  <a:schemeClr val="tx1"/>
                </a:solidFill>
              </a:rPr>
              <a:t>高度な品質・信頼性が求められる市場</a:t>
            </a:r>
            <a:endParaRPr kumimoji="1" lang="ja-JP" altLang="en-US" sz="2800" dirty="0">
              <a:solidFill>
                <a:schemeClr val="tx1"/>
              </a:solidFill>
            </a:endParaRPr>
          </a:p>
        </p:txBody>
      </p:sp>
      <p:sp>
        <p:nvSpPr>
          <p:cNvPr id="7" name="角丸四角形 6"/>
          <p:cNvSpPr/>
          <p:nvPr/>
        </p:nvSpPr>
        <p:spPr>
          <a:xfrm>
            <a:off x="1043608" y="4941168"/>
            <a:ext cx="705678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DSC</a:t>
            </a:r>
            <a:r>
              <a:rPr kumimoji="1" lang="ja-JP" altLang="en-US" sz="2800" dirty="0" smtClean="0">
                <a:solidFill>
                  <a:schemeClr val="tx1"/>
                </a:solidFill>
              </a:rPr>
              <a:t>（一眼）を始めとする</a:t>
            </a:r>
            <a:endParaRPr kumimoji="1" lang="en-US" altLang="ja-JP" sz="2800" dirty="0" smtClean="0">
              <a:solidFill>
                <a:schemeClr val="tx1"/>
              </a:solidFill>
            </a:endParaRPr>
          </a:p>
          <a:p>
            <a:pPr algn="ctr"/>
            <a:r>
              <a:rPr kumimoji="1" lang="ja-JP" altLang="en-US" sz="2800" dirty="0" smtClean="0">
                <a:solidFill>
                  <a:schemeClr val="tx1"/>
                </a:solidFill>
              </a:rPr>
              <a:t>コンシューマ関連の付加価値分野</a:t>
            </a:r>
            <a:endParaRPr kumimoji="1" lang="ja-JP" altLang="en-US" sz="2800" dirty="0">
              <a:solidFill>
                <a:schemeClr val="tx1"/>
              </a:solidFill>
            </a:endParaRPr>
          </a:p>
        </p:txBody>
      </p:sp>
    </p:spTree>
    <p:extLst>
      <p:ext uri="{BB962C8B-B14F-4D97-AF65-F5344CB8AC3E}">
        <p14:creationId xmlns:p14="http://schemas.microsoft.com/office/powerpoint/2010/main" val="163167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492896"/>
            <a:ext cx="8183880" cy="1051560"/>
          </a:xfrm>
        </p:spPr>
        <p:txBody>
          <a:bodyPr>
            <a:normAutofit/>
          </a:bodyPr>
          <a:lstStyle/>
          <a:p>
            <a:pPr algn="ctr"/>
            <a:r>
              <a:rPr lang="ja-JP" altLang="en-US" sz="5400" dirty="0" smtClean="0"/>
              <a:t>海外企業</a:t>
            </a:r>
            <a:endParaRPr kumimoji="1" lang="ja-JP" alt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海外企業の選択と集中</a:t>
            </a:r>
            <a:endParaRPr kumimoji="1" lang="ja-JP" altLang="en-US" dirty="0"/>
          </a:p>
        </p:txBody>
      </p:sp>
      <p:sp>
        <p:nvSpPr>
          <p:cNvPr id="3" name="コンテンツ プレースホルダ 2"/>
          <p:cNvSpPr>
            <a:spLocks noGrp="1"/>
          </p:cNvSpPr>
          <p:nvPr>
            <p:ph idx="1"/>
          </p:nvPr>
        </p:nvSpPr>
        <p:spPr/>
        <p:txBody>
          <a:bodyPr/>
          <a:lstStyle/>
          <a:p>
            <a:pPr algn="ctr">
              <a:buNone/>
            </a:pPr>
            <a:r>
              <a:rPr kumimoji="1" lang="ja-JP" altLang="en-US" sz="3600" dirty="0" smtClean="0"/>
              <a:t>サムスンの選択と集中</a:t>
            </a:r>
            <a:endParaRPr kumimoji="1" lang="en-US" altLang="ja-JP" sz="3600" dirty="0" smtClean="0"/>
          </a:p>
          <a:p>
            <a:pPr>
              <a:buNone/>
            </a:pPr>
            <a:endParaRPr kumimoji="1" lang="en-US" altLang="ja-JP" sz="3600" dirty="0" smtClean="0"/>
          </a:p>
          <a:p>
            <a:pPr>
              <a:buNone/>
            </a:pPr>
            <a:endParaRPr kumimoji="1" lang="en-US" altLang="ja-JP" sz="3600" dirty="0" smtClean="0"/>
          </a:p>
          <a:p>
            <a:pPr>
              <a:buNone/>
            </a:pPr>
            <a:endParaRPr kumimoji="1" lang="en-US" altLang="ja-JP" dirty="0" smtClean="0"/>
          </a:p>
          <a:p>
            <a:pPr>
              <a:buNone/>
            </a:pPr>
            <a:endParaRPr kumimoji="1" lang="en-US" altLang="ja-JP" sz="3600" dirty="0" smtClean="0"/>
          </a:p>
          <a:p>
            <a:pPr>
              <a:buNone/>
            </a:pPr>
            <a:endParaRPr kumimoji="1" lang="ja-JP" altLang="en-US" dirty="0"/>
          </a:p>
        </p:txBody>
      </p:sp>
      <p:graphicFrame>
        <p:nvGraphicFramePr>
          <p:cNvPr id="4" name="図表 3"/>
          <p:cNvGraphicFramePr/>
          <p:nvPr>
            <p:extLst>
              <p:ext uri="{D42A27DB-BD31-4B8C-83A1-F6EECF244321}">
                <p14:modId xmlns:p14="http://schemas.microsoft.com/office/powerpoint/2010/main" val="3839215206"/>
              </p:ext>
            </p:extLst>
          </p:nvPr>
        </p:nvGraphicFramePr>
        <p:xfrm>
          <a:off x="899592" y="1628800"/>
          <a:ext cx="6720408"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APPLE</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smtClean="0"/>
              <a:t>１９９６年時</a:t>
            </a:r>
            <a:r>
              <a:rPr lang="en-US" altLang="ja-JP" dirty="0" smtClean="0"/>
              <a:t>Mac</a:t>
            </a:r>
            <a:r>
              <a:rPr lang="ja-JP" altLang="en-US" dirty="0" smtClean="0"/>
              <a:t>のみで赤字であった。</a:t>
            </a:r>
            <a:endParaRPr lang="en-US" altLang="ja-JP" dirty="0" smtClean="0"/>
          </a:p>
          <a:p>
            <a:r>
              <a:rPr lang="ja-JP" altLang="en-US" dirty="0" smtClean="0"/>
              <a:t>その後　</a:t>
            </a:r>
            <a:r>
              <a:rPr lang="en-US" altLang="ja-JP" dirty="0" smtClean="0"/>
              <a:t>Apple</a:t>
            </a:r>
            <a:r>
              <a:rPr lang="ja-JP" altLang="ja-JP" dirty="0" smtClean="0"/>
              <a:t>の</a:t>
            </a:r>
            <a:r>
              <a:rPr lang="en-US" altLang="ja-JP" dirty="0" err="1" smtClean="0"/>
              <a:t>iPod,iPhone,iPad</a:t>
            </a:r>
            <a:r>
              <a:rPr lang="en-US" altLang="ja-JP" dirty="0" err="1"/>
              <a:t>,</a:t>
            </a:r>
            <a:r>
              <a:rPr lang="en-US" altLang="ja-JP" dirty="0" err="1" smtClean="0"/>
              <a:t>Mac</a:t>
            </a:r>
            <a:r>
              <a:rPr lang="ja-JP" altLang="ja-JP" dirty="0"/>
              <a:t>の</a:t>
            </a:r>
            <a:r>
              <a:rPr lang="ja-JP" altLang="ja-JP" dirty="0" smtClean="0"/>
              <a:t>たった「</a:t>
            </a:r>
            <a:r>
              <a:rPr lang="ja-JP" altLang="en-US" dirty="0" smtClean="0"/>
              <a:t>４つ</a:t>
            </a:r>
            <a:r>
              <a:rPr lang="ja-JP" altLang="ja-JP" dirty="0" smtClean="0"/>
              <a:t>」</a:t>
            </a:r>
            <a:r>
              <a:rPr lang="ja-JP" altLang="en-US" dirty="0" smtClean="0"/>
              <a:t>が</a:t>
            </a:r>
            <a:r>
              <a:rPr lang="ja-JP" altLang="ja-JP" dirty="0"/>
              <a:t>売れ筋の</a:t>
            </a:r>
            <a:r>
              <a:rPr lang="ja-JP" altLang="ja-JP" dirty="0" smtClean="0"/>
              <a:t>商品</a:t>
            </a:r>
            <a:r>
              <a:rPr lang="ja-JP" altLang="en-US" dirty="0" smtClean="0"/>
              <a:t>となった！</a:t>
            </a:r>
            <a:endParaRPr lang="en-US" altLang="ja-JP" dirty="0" smtClean="0"/>
          </a:p>
          <a:p>
            <a:endParaRPr lang="en-US" altLang="ja-JP" dirty="0" smtClean="0"/>
          </a:p>
          <a:p>
            <a:pPr marL="0" indent="0">
              <a:buNone/>
            </a:pPr>
            <a:r>
              <a:rPr lang="ja-JP" altLang="ja-JP" dirty="0" smtClean="0"/>
              <a:t>日本メーカー</a:t>
            </a:r>
            <a:r>
              <a:rPr lang="ja-JP" altLang="en-US" dirty="0" smtClean="0"/>
              <a:t>の</a:t>
            </a:r>
            <a:r>
              <a:rPr lang="ja-JP" altLang="ja-JP" dirty="0" smtClean="0"/>
              <a:t>商品</a:t>
            </a:r>
            <a:r>
              <a:rPr lang="ja-JP" altLang="ja-JP" dirty="0"/>
              <a:t>は星の</a:t>
            </a:r>
            <a:r>
              <a:rPr lang="ja-JP" altLang="ja-JP" dirty="0" smtClean="0"/>
              <a:t>数？！</a:t>
            </a:r>
            <a:endParaRPr lang="en-US" altLang="ja-JP" dirty="0"/>
          </a:p>
          <a:p>
            <a:pPr marL="0" indent="0">
              <a:buNone/>
            </a:pPr>
            <a:r>
              <a:rPr lang="ja-JP" altLang="ja-JP" dirty="0" smtClean="0"/>
              <a:t>例えば</a:t>
            </a:r>
            <a:r>
              <a:rPr lang="ja-JP" altLang="en-US" dirty="0"/>
              <a:t>、</a:t>
            </a:r>
            <a:r>
              <a:rPr lang="ja-JP" altLang="ja-JP" dirty="0" smtClean="0"/>
              <a:t>日本メーカー</a:t>
            </a:r>
            <a:r>
              <a:rPr lang="ja-JP" altLang="en-US" dirty="0" smtClean="0"/>
              <a:t>の</a:t>
            </a:r>
            <a:r>
              <a:rPr lang="ja-JP" altLang="ja-JP" dirty="0" smtClean="0"/>
              <a:t>サイト</a:t>
            </a:r>
            <a:r>
              <a:rPr lang="ja-JP" altLang="ja-JP" dirty="0"/>
              <a:t>を見てみる</a:t>
            </a:r>
            <a:r>
              <a:rPr lang="ja-JP" altLang="ja-JP" dirty="0" smtClean="0"/>
              <a:t>と分野が</a:t>
            </a:r>
            <a:r>
              <a:rPr lang="ja-JP" altLang="en-US" dirty="0" smtClean="0"/>
              <a:t>多数</a:t>
            </a:r>
            <a:r>
              <a:rPr lang="ja-JP" altLang="ja-JP" dirty="0" smtClean="0"/>
              <a:t>＝</a:t>
            </a:r>
            <a:r>
              <a:rPr lang="ja-JP" altLang="ja-JP" dirty="0"/>
              <a:t>「デジタル</a:t>
            </a:r>
            <a:r>
              <a:rPr lang="ja-JP" altLang="ja-JP" dirty="0" smtClean="0"/>
              <a:t>・</a:t>
            </a:r>
            <a:r>
              <a:rPr lang="ja-JP" altLang="ja-JP" dirty="0"/>
              <a:t>動画像の圧縮規格</a:t>
            </a:r>
            <a:r>
              <a:rPr lang="ja-JP" altLang="ja-JP" dirty="0" smtClean="0"/>
              <a:t>」</a:t>
            </a:r>
            <a:r>
              <a:rPr lang="ja-JP" altLang="ja-JP" dirty="0"/>
              <a:t>「 パソコン・周辺機器</a:t>
            </a:r>
            <a:r>
              <a:rPr lang="ja-JP" altLang="ja-JP" dirty="0" smtClean="0"/>
              <a:t>」「 </a:t>
            </a:r>
            <a:r>
              <a:rPr lang="ja-JP" altLang="ja-JP" dirty="0"/>
              <a:t>携帯電話」「 生活家電</a:t>
            </a:r>
            <a:r>
              <a:rPr lang="ja-JP" altLang="ja-JP" dirty="0" smtClean="0"/>
              <a:t>」</a:t>
            </a:r>
            <a:r>
              <a:rPr lang="en-US" altLang="ja-JP" dirty="0" err="1" smtClean="0"/>
              <a:t>est</a:t>
            </a:r>
            <a:endParaRPr lang="en-US" altLang="ja-JP" dirty="0" smtClean="0"/>
          </a:p>
          <a:p>
            <a:pPr marL="0" indent="0">
              <a:buNone/>
            </a:pPr>
            <a:endParaRPr lang="ja-JP" altLang="ja-JP" dirty="0"/>
          </a:p>
          <a:p>
            <a:pPr marL="0" indent="0">
              <a:buNone/>
            </a:pPr>
            <a:endParaRPr kumimoji="1" lang="ja-JP" altLang="en-US" dirty="0"/>
          </a:p>
        </p:txBody>
      </p:sp>
    </p:spTree>
    <p:extLst>
      <p:ext uri="{BB962C8B-B14F-4D97-AF65-F5344CB8AC3E}">
        <p14:creationId xmlns:p14="http://schemas.microsoft.com/office/powerpoint/2010/main" val="231751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APPLE</a:t>
            </a:r>
            <a:endParaRPr kumimoji="1" lang="ja-JP" altLang="en-US" dirty="0"/>
          </a:p>
        </p:txBody>
      </p:sp>
      <p:sp>
        <p:nvSpPr>
          <p:cNvPr id="3" name="コンテンツ プレースホルダー 2"/>
          <p:cNvSpPr>
            <a:spLocks noGrp="1"/>
          </p:cNvSpPr>
          <p:nvPr>
            <p:ph idx="1"/>
          </p:nvPr>
        </p:nvSpPr>
        <p:spPr>
          <a:xfrm>
            <a:off x="539552" y="1844824"/>
            <a:ext cx="8183880" cy="4187952"/>
          </a:xfrm>
        </p:spPr>
        <p:txBody>
          <a:bodyPr>
            <a:normAutofit/>
          </a:bodyPr>
          <a:lstStyle/>
          <a:p>
            <a:pPr marL="0" indent="0">
              <a:buNone/>
            </a:pPr>
            <a:r>
              <a:rPr lang="ja-JP" altLang="ja-JP" sz="3200" b="1" dirty="0" smtClean="0">
                <a:solidFill>
                  <a:srgbClr val="00B0F0"/>
                </a:solidFill>
              </a:rPr>
              <a:t>日本</a:t>
            </a:r>
            <a:r>
              <a:rPr lang="ja-JP" altLang="ja-JP" sz="3200" b="1" dirty="0">
                <a:solidFill>
                  <a:srgbClr val="00B0F0"/>
                </a:solidFill>
              </a:rPr>
              <a:t>の家電メーカーは「小ロット多品種」</a:t>
            </a:r>
            <a:r>
              <a:rPr lang="en-US" altLang="ja-JP" sz="3600" b="1" dirty="0">
                <a:solidFill>
                  <a:srgbClr val="00B0F0"/>
                </a:solidFill>
              </a:rPr>
              <a:t/>
            </a:r>
            <a:br>
              <a:rPr lang="en-US" altLang="ja-JP" sz="3600" b="1" dirty="0">
                <a:solidFill>
                  <a:srgbClr val="00B0F0"/>
                </a:solidFill>
              </a:rPr>
            </a:br>
            <a:endParaRPr lang="en-US" altLang="ja-JP" sz="3600" b="1" dirty="0" smtClean="0">
              <a:solidFill>
                <a:srgbClr val="00B0F0"/>
              </a:solidFill>
            </a:endParaRPr>
          </a:p>
          <a:p>
            <a:pPr marL="0" indent="0">
              <a:buNone/>
            </a:pPr>
            <a:endParaRPr lang="en-US" altLang="ja-JP" sz="3600" b="1" dirty="0">
              <a:solidFill>
                <a:srgbClr val="FFFF00"/>
              </a:solidFill>
            </a:endParaRPr>
          </a:p>
          <a:p>
            <a:pPr marL="0" indent="0">
              <a:buNone/>
            </a:pPr>
            <a:r>
              <a:rPr lang="en-US" altLang="ja-JP" sz="3600" b="1" dirty="0" smtClean="0">
                <a:solidFill>
                  <a:srgbClr val="FF0000"/>
                </a:solidFill>
              </a:rPr>
              <a:t>Apple</a:t>
            </a:r>
            <a:r>
              <a:rPr lang="ja-JP" altLang="ja-JP" sz="3600" b="1" dirty="0">
                <a:solidFill>
                  <a:srgbClr val="FF0000"/>
                </a:solidFill>
              </a:rPr>
              <a:t>は「大ロット少品種」〜「</a:t>
            </a:r>
            <a:r>
              <a:rPr lang="en-US" altLang="ja-JP" sz="3600" b="1" dirty="0">
                <a:solidFill>
                  <a:srgbClr val="FF0000"/>
                </a:solidFill>
              </a:rPr>
              <a:t>1</a:t>
            </a:r>
            <a:r>
              <a:rPr lang="ja-JP" altLang="ja-JP" sz="3600" b="1" dirty="0">
                <a:solidFill>
                  <a:srgbClr val="FF0000"/>
                </a:solidFill>
              </a:rPr>
              <a:t>点集中主義」の徹しているわけです。</a:t>
            </a:r>
            <a:r>
              <a:rPr lang="en-US" altLang="ja-JP" sz="3600" b="1" dirty="0">
                <a:solidFill>
                  <a:srgbClr val="FF0000"/>
                </a:solidFill>
              </a:rPr>
              <a:t> </a:t>
            </a:r>
            <a:endParaRPr lang="ja-JP" altLang="ja-JP" sz="3600" dirty="0">
              <a:solidFill>
                <a:srgbClr val="FF0000"/>
              </a:solidFill>
            </a:endParaRPr>
          </a:p>
          <a:p>
            <a:pPr marL="0" indent="0">
              <a:buNone/>
            </a:pPr>
            <a:endParaRPr kumimoji="1" lang="ja-JP" altLang="en-US" sz="3600" dirty="0">
              <a:solidFill>
                <a:srgbClr val="FF0000"/>
              </a:solidFill>
            </a:endParaRPr>
          </a:p>
        </p:txBody>
      </p:sp>
    </p:spTree>
    <p:extLst>
      <p:ext uri="{BB962C8B-B14F-4D97-AF65-F5344CB8AC3E}">
        <p14:creationId xmlns:p14="http://schemas.microsoft.com/office/powerpoint/2010/main" val="48667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目次</a:t>
            </a:r>
            <a:endParaRPr kumimoji="1" lang="ja-JP" altLang="en-US" dirty="0"/>
          </a:p>
        </p:txBody>
      </p:sp>
      <p:sp>
        <p:nvSpPr>
          <p:cNvPr id="3" name="コンテンツ プレースホルダ 2"/>
          <p:cNvSpPr>
            <a:spLocks noGrp="1"/>
          </p:cNvSpPr>
          <p:nvPr>
            <p:ph idx="1"/>
          </p:nvPr>
        </p:nvSpPr>
        <p:spPr>
          <a:xfrm>
            <a:off x="395536" y="1484784"/>
            <a:ext cx="8363272" cy="4752528"/>
          </a:xfrm>
        </p:spPr>
        <p:txBody>
          <a:bodyPr>
            <a:normAutofit fontScale="77500" lnSpcReduction="20000"/>
          </a:bodyPr>
          <a:lstStyle/>
          <a:p>
            <a:r>
              <a:rPr lang="ja-JP" altLang="en-US" sz="2800" dirty="0" smtClean="0"/>
              <a:t>はじめに</a:t>
            </a:r>
            <a:endParaRPr lang="en-US" altLang="ja-JP" sz="2800" dirty="0" smtClean="0"/>
          </a:p>
          <a:p>
            <a:pPr>
              <a:buNone/>
            </a:pPr>
            <a:endParaRPr lang="en-US" altLang="ja-JP" sz="2800" dirty="0" smtClean="0"/>
          </a:p>
          <a:p>
            <a:r>
              <a:rPr lang="ja-JP" altLang="en-US" sz="2800" dirty="0" smtClean="0"/>
              <a:t>選択と集中について　</a:t>
            </a:r>
            <a:endParaRPr lang="en-US" altLang="ja-JP" sz="2800" dirty="0" smtClean="0"/>
          </a:p>
          <a:p>
            <a:pPr marL="0" indent="0">
              <a:buNone/>
            </a:pPr>
            <a:r>
              <a:rPr lang="ja-JP" altLang="en-US" sz="2800" dirty="0" smtClean="0"/>
              <a:t>　　</a:t>
            </a:r>
            <a:endParaRPr lang="en-US" altLang="ja-JP" sz="2800" dirty="0" smtClean="0"/>
          </a:p>
          <a:p>
            <a:r>
              <a:rPr lang="ja-JP" altLang="en-US" sz="2800" dirty="0" smtClean="0"/>
              <a:t>ジャックウェルチ</a:t>
            </a:r>
            <a:endParaRPr lang="en-US" altLang="ja-JP" sz="2800" dirty="0" smtClean="0"/>
          </a:p>
          <a:p>
            <a:endParaRPr lang="en-US" altLang="ja-JP" sz="2800" dirty="0" smtClean="0"/>
          </a:p>
          <a:p>
            <a:r>
              <a:rPr kumimoji="1" lang="ja-JP" altLang="en-US" sz="2800" dirty="0" smtClean="0"/>
              <a:t>家電業界</a:t>
            </a:r>
            <a:endParaRPr kumimoji="1" lang="en-US" altLang="ja-JP" sz="2800" dirty="0" smtClean="0"/>
          </a:p>
          <a:p>
            <a:pPr>
              <a:buNone/>
            </a:pPr>
            <a:endParaRPr kumimoji="1" lang="en-US" altLang="ja-JP" sz="2800" dirty="0" smtClean="0"/>
          </a:p>
          <a:p>
            <a:r>
              <a:rPr kumimoji="1" lang="ja-JP" altLang="en-US" sz="2800" dirty="0" smtClean="0"/>
              <a:t>新たな動き</a:t>
            </a:r>
            <a:endParaRPr kumimoji="1" lang="en-US" altLang="ja-JP" sz="2800" dirty="0" smtClean="0"/>
          </a:p>
          <a:p>
            <a:pPr marL="0" indent="0">
              <a:buNone/>
            </a:pPr>
            <a:endParaRPr kumimoji="1" lang="en-US" altLang="ja-JP" sz="2800" dirty="0" smtClean="0"/>
          </a:p>
          <a:p>
            <a:r>
              <a:rPr lang="ja-JP" altLang="en-US" sz="2800" dirty="0" smtClean="0"/>
              <a:t>比較優位</a:t>
            </a:r>
            <a:endParaRPr lang="en-US" altLang="ja-JP" sz="2800" dirty="0" smtClean="0"/>
          </a:p>
          <a:p>
            <a:pPr marL="0" indent="0">
              <a:buNone/>
            </a:pPr>
            <a:endParaRPr lang="en-US" altLang="ja-JP" sz="2800" dirty="0" smtClean="0"/>
          </a:p>
          <a:p>
            <a:r>
              <a:rPr kumimoji="1" lang="ja-JP" altLang="en-US" sz="2800" dirty="0" smtClean="0"/>
              <a:t>まとめ</a:t>
            </a:r>
            <a:endParaRPr kumimoji="1" lang="en-US" altLang="ja-JP" sz="2800" dirty="0" smtClean="0"/>
          </a:p>
          <a:p>
            <a:pPr>
              <a:buNone/>
            </a:pPr>
            <a:endParaRPr kumimoji="1"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 calcmode="lin" valueType="num">
                                      <p:cBhvr>
                                        <p:cTn id="56"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APPLE</a:t>
            </a:r>
            <a:endParaRPr kumimoji="1" lang="ja-JP" altLang="en-US" dirty="0"/>
          </a:p>
        </p:txBody>
      </p:sp>
      <p:pic>
        <p:nvPicPr>
          <p:cNvPr id="4" name="コンテンツ プレースホルダー 3" descr="http://blab.jp/blog/wp-content/uploads/2011/12/004-1024x284.png">
            <a:hlinkClick r:id="rId2"/>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76672"/>
            <a:ext cx="8183562" cy="2269659"/>
          </a:xfrm>
          <a:prstGeom prst="rect">
            <a:avLst/>
          </a:prstGeom>
          <a:noFill/>
          <a:ln>
            <a:noFill/>
          </a:ln>
        </p:spPr>
      </p:pic>
      <p:sp>
        <p:nvSpPr>
          <p:cNvPr id="7" name="正方形/長方形 6"/>
          <p:cNvSpPr/>
          <p:nvPr/>
        </p:nvSpPr>
        <p:spPr>
          <a:xfrm>
            <a:off x="611560" y="2924944"/>
            <a:ext cx="7776864" cy="2031325"/>
          </a:xfrm>
          <a:prstGeom prst="rect">
            <a:avLst/>
          </a:prstGeom>
        </p:spPr>
        <p:txBody>
          <a:bodyPr wrap="square">
            <a:spAutoFit/>
          </a:bodyPr>
          <a:lstStyle/>
          <a:p>
            <a:r>
              <a:rPr lang="en-US" altLang="ja-JP" b="1" dirty="0"/>
              <a:t>Apple</a:t>
            </a:r>
            <a:r>
              <a:rPr lang="ja-JP" altLang="ja-JP" b="1" dirty="0"/>
              <a:t>の営業利益率は何と！</a:t>
            </a:r>
            <a:r>
              <a:rPr lang="en-US" altLang="ja-JP" b="1" dirty="0"/>
              <a:t>50.30%</a:t>
            </a:r>
            <a:r>
              <a:rPr lang="ja-JP" altLang="ja-JP" b="1" dirty="0"/>
              <a:t>！・・・日本の代表的な某家電メーカーは</a:t>
            </a:r>
            <a:r>
              <a:rPr lang="en-US" altLang="ja-JP" b="1" dirty="0"/>
              <a:t>2.06%</a:t>
            </a:r>
            <a:r>
              <a:rPr lang="ja-JP" altLang="ja-JP" b="1" dirty="0"/>
              <a:t>です。</a:t>
            </a:r>
            <a:r>
              <a:rPr lang="en-US" altLang="ja-JP" b="1" dirty="0"/>
              <a:t/>
            </a:r>
            <a:br>
              <a:rPr lang="en-US" altLang="ja-JP" b="1" dirty="0"/>
            </a:br>
            <a:r>
              <a:rPr lang="ja-JP" altLang="ja-JP" b="1" dirty="0"/>
              <a:t>従業員</a:t>
            </a:r>
            <a:r>
              <a:rPr lang="en-US" altLang="ja-JP" b="1" dirty="0"/>
              <a:t>1</a:t>
            </a:r>
            <a:r>
              <a:rPr lang="ja-JP" altLang="ja-JP" b="1" dirty="0"/>
              <a:t>人当たりの営業利益は</a:t>
            </a:r>
            <a:r>
              <a:rPr lang="en-US" altLang="ja-JP" b="1" dirty="0"/>
              <a:t>Apple</a:t>
            </a:r>
            <a:r>
              <a:rPr lang="ja-JP" altLang="ja-JP" b="1" dirty="0"/>
              <a:t>が</a:t>
            </a:r>
            <a:r>
              <a:rPr lang="en-US" altLang="ja-JP" b="1" dirty="0"/>
              <a:t>3,157</a:t>
            </a:r>
            <a:r>
              <a:rPr lang="ja-JP" altLang="ja-JP" b="1" dirty="0"/>
              <a:t>万円、日本の家電メーカーは</a:t>
            </a:r>
            <a:r>
              <a:rPr lang="en-US" altLang="ja-JP" b="1" dirty="0"/>
              <a:t> 48</a:t>
            </a:r>
            <a:r>
              <a:rPr lang="ja-JP" altLang="ja-JP" b="1" dirty="0"/>
              <a:t>万円</a:t>
            </a:r>
            <a:r>
              <a:rPr lang="en-US" altLang="ja-JP" b="1" dirty="0"/>
              <a:t> </a:t>
            </a:r>
            <a:r>
              <a:rPr lang="ja-JP" altLang="ja-JP" b="1" dirty="0" err="1"/>
              <a:t>。</a:t>
            </a:r>
            <a:endParaRPr lang="ja-JP" altLang="ja-JP" dirty="0"/>
          </a:p>
          <a:p>
            <a:r>
              <a:rPr lang="en-US" altLang="ja-JP" b="1" dirty="0"/>
              <a:t>Apple</a:t>
            </a:r>
            <a:r>
              <a:rPr lang="ja-JP" altLang="ja-JP" b="1" dirty="0"/>
              <a:t>「売れる商品だけを世界へ！」</a:t>
            </a:r>
            <a:r>
              <a:rPr lang="en-US" altLang="ja-JP" b="1" dirty="0"/>
              <a:t/>
            </a:r>
            <a:br>
              <a:rPr lang="en-US" altLang="ja-JP" b="1" dirty="0"/>
            </a:br>
            <a:r>
              <a:rPr lang="ja-JP" altLang="ja-JP" b="1" dirty="0"/>
              <a:t>日本の家電メーカーは「狭い市場で消耗戦を繰り広げる」というのが現状です。</a:t>
            </a:r>
            <a:endParaRPr lang="ja-JP" altLang="en-US" dirty="0"/>
          </a:p>
        </p:txBody>
      </p:sp>
    </p:spTree>
    <p:extLst>
      <p:ext uri="{BB962C8B-B14F-4D97-AF65-F5344CB8AC3E}">
        <p14:creationId xmlns:p14="http://schemas.microsoft.com/office/powerpoint/2010/main" val="56218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564904"/>
            <a:ext cx="8183880" cy="1051560"/>
          </a:xfrm>
        </p:spPr>
        <p:txBody>
          <a:bodyPr/>
          <a:lstStyle/>
          <a:p>
            <a:pPr algn="ctr"/>
            <a:r>
              <a:rPr kumimoji="1" lang="ja-JP" altLang="en-US" dirty="0" smtClean="0"/>
              <a:t>新たな動き</a:t>
            </a:r>
            <a:endParaRPr kumimoji="1" lang="ja-JP" altLang="en-US" dirty="0"/>
          </a:p>
        </p:txBody>
      </p:sp>
    </p:spTree>
    <p:extLst>
      <p:ext uri="{BB962C8B-B14F-4D97-AF65-F5344CB8AC3E}">
        <p14:creationId xmlns:p14="http://schemas.microsoft.com/office/powerpoint/2010/main" val="22577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ソニーの選択と集中</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旧社長</a:t>
            </a:r>
            <a:endParaRPr lang="en-US" altLang="ja-JP" dirty="0" smtClean="0"/>
          </a:p>
          <a:p>
            <a:pPr marL="0" indent="0">
              <a:buNone/>
            </a:pPr>
            <a:r>
              <a:rPr lang="ja-JP" altLang="en-US" dirty="0"/>
              <a:t>取締役会</a:t>
            </a:r>
            <a:r>
              <a:rPr lang="ja-JP" altLang="en-US" dirty="0" smtClean="0"/>
              <a:t>議長　ハワード</a:t>
            </a:r>
            <a:r>
              <a:rPr lang="ja-JP" altLang="en-US" dirty="0"/>
              <a:t>・ストリンガー 取締役 代表執行役 会長 兼 社長 兼 </a:t>
            </a:r>
            <a:r>
              <a:rPr lang="en-US" altLang="ja-JP" dirty="0" smtClean="0"/>
              <a:t>CEO</a:t>
            </a:r>
          </a:p>
          <a:p>
            <a:pPr marL="0" indent="0">
              <a:buNone/>
            </a:pPr>
            <a:r>
              <a:rPr lang="ja-JP" altLang="en-US" dirty="0" smtClean="0"/>
              <a:t>新</a:t>
            </a:r>
            <a:r>
              <a:rPr kumimoji="1" lang="ja-JP" altLang="en-US" dirty="0" smtClean="0"/>
              <a:t>社長（２０１２年４月１日）</a:t>
            </a:r>
            <a:endParaRPr kumimoji="1" lang="en-US" altLang="ja-JP" dirty="0" smtClean="0"/>
          </a:p>
          <a:p>
            <a:pPr marL="0" indent="0">
              <a:buNone/>
            </a:pPr>
            <a:r>
              <a:rPr lang="ja-JP" altLang="en-US" dirty="0" smtClean="0"/>
              <a:t>代表</a:t>
            </a:r>
            <a:r>
              <a:rPr lang="ja-JP" altLang="en-US" dirty="0"/>
              <a:t>執行役社長 兼 </a:t>
            </a:r>
            <a:r>
              <a:rPr lang="en-US" altLang="ja-JP" dirty="0" smtClean="0"/>
              <a:t>CEO</a:t>
            </a:r>
            <a:r>
              <a:rPr lang="ja-JP" altLang="en-US" dirty="0" smtClean="0"/>
              <a:t>　平井</a:t>
            </a:r>
            <a:r>
              <a:rPr lang="ja-JP" altLang="en-US" dirty="0"/>
              <a:t>一夫氏</a:t>
            </a:r>
            <a:endParaRPr kumimoji="1" lang="ja-JP" altLang="en-US" dirty="0"/>
          </a:p>
        </p:txBody>
      </p:sp>
    </p:spTree>
    <p:extLst>
      <p:ext uri="{BB962C8B-B14F-4D97-AF65-F5344CB8AC3E}">
        <p14:creationId xmlns:p14="http://schemas.microsoft.com/office/powerpoint/2010/main" val="252141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ソニーの選択と集中</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lgn="ctr">
              <a:buNone/>
            </a:pPr>
            <a:endParaRPr lang="en-US" altLang="ja-JP" dirty="0" smtClean="0"/>
          </a:p>
          <a:p>
            <a:pPr>
              <a:buFont typeface="Wingdings" pitchFamily="2" charset="2"/>
              <a:buChar char="u"/>
            </a:pPr>
            <a:r>
              <a:rPr lang="en-US" altLang="ja-JP" sz="2800" dirty="0" smtClean="0"/>
              <a:t>DI</a:t>
            </a:r>
            <a:r>
              <a:rPr lang="ja-JP" altLang="ja-JP" sz="2800" dirty="0" smtClean="0"/>
              <a:t>（デジタル</a:t>
            </a:r>
            <a:r>
              <a:rPr lang="ja-JP" altLang="en-US" sz="2800" dirty="0" smtClean="0"/>
              <a:t>イメージング</a:t>
            </a:r>
            <a:r>
              <a:rPr lang="ja-JP" altLang="ja-JP" sz="2800" dirty="0" smtClean="0"/>
              <a:t>）</a:t>
            </a:r>
            <a:r>
              <a:rPr lang="ja-JP" altLang="en-US" sz="2800" dirty="0"/>
              <a:t>紙文書などをデジタル化する技術</a:t>
            </a:r>
            <a:endParaRPr lang="en-US" altLang="ja-JP" sz="2800" dirty="0" smtClean="0"/>
          </a:p>
          <a:p>
            <a:pPr>
              <a:buFont typeface="Wingdings" pitchFamily="2" charset="2"/>
              <a:buChar char="u"/>
            </a:pPr>
            <a:r>
              <a:rPr lang="ja-JP" altLang="ja-JP" sz="2800" dirty="0" smtClean="0"/>
              <a:t>ゲーム、スマートモバイル</a:t>
            </a:r>
            <a:r>
              <a:rPr lang="ja-JP" altLang="ja-JP" sz="2800" dirty="0"/>
              <a:t>（スマートフォン、タブレット端末）</a:t>
            </a:r>
            <a:r>
              <a:rPr lang="ja-JP" altLang="ja-JP" sz="2800" dirty="0" smtClean="0"/>
              <a:t>　</a:t>
            </a:r>
            <a:endParaRPr lang="en-US" altLang="ja-JP" sz="2800" dirty="0" smtClean="0"/>
          </a:p>
          <a:p>
            <a:pPr>
              <a:buFont typeface="Wingdings" pitchFamily="2" charset="2"/>
              <a:buChar char="u"/>
            </a:pPr>
            <a:r>
              <a:rPr lang="ja-JP" altLang="ja-JP" sz="2800" dirty="0" smtClean="0"/>
              <a:t>テレビの立て直し</a:t>
            </a:r>
            <a:r>
              <a:rPr lang="ja-JP" altLang="en-US" sz="2800" dirty="0" smtClean="0"/>
              <a:t>（アセットライトの強化</a:t>
            </a:r>
            <a:r>
              <a:rPr lang="ja-JP" altLang="en-US" sz="2800" dirty="0"/>
              <a:t>）</a:t>
            </a:r>
            <a:endParaRPr lang="en-US" altLang="ja-JP" sz="2800" dirty="0" smtClean="0"/>
          </a:p>
          <a:p>
            <a:pPr>
              <a:buFont typeface="Wingdings" pitchFamily="2" charset="2"/>
              <a:buChar char="u"/>
            </a:pPr>
            <a:r>
              <a:rPr lang="ja-JP" altLang="ja-JP" sz="2800" dirty="0" smtClean="0"/>
              <a:t>事業ポートフォリオの改革</a:t>
            </a:r>
            <a:r>
              <a:rPr lang="ja-JP" altLang="en-US" sz="2800" dirty="0"/>
              <a:t>（コモディティ化した商品の事業構造を</a:t>
            </a:r>
            <a:r>
              <a:rPr lang="ja-JP" altLang="en-US" sz="2800" dirty="0" smtClean="0"/>
              <a:t>見直す）</a:t>
            </a:r>
            <a:endParaRPr lang="en-US" altLang="ja-JP" sz="2800" dirty="0" smtClean="0"/>
          </a:p>
          <a:p>
            <a:pPr>
              <a:buFont typeface="Wingdings" pitchFamily="2" charset="2"/>
              <a:buChar char="u"/>
            </a:pPr>
            <a:r>
              <a:rPr lang="ja-JP" altLang="ja-JP" sz="2800" dirty="0" smtClean="0"/>
              <a:t>イノベーションの加速</a:t>
            </a:r>
            <a:r>
              <a:rPr lang="ja-JP" altLang="en-US" sz="2800" dirty="0" smtClean="0"/>
              <a:t>（</a:t>
            </a:r>
            <a:r>
              <a:rPr lang="ja-JP" altLang="en-US" sz="2800" dirty="0"/>
              <a:t>メディカルエリアの事業推進と、</a:t>
            </a:r>
            <a:r>
              <a:rPr lang="en-US" altLang="ja-JP" sz="2800" dirty="0"/>
              <a:t>R&amp;D</a:t>
            </a:r>
            <a:r>
              <a:rPr lang="ja-JP" altLang="en-US" sz="2800" dirty="0"/>
              <a:t>部門と事業本部</a:t>
            </a:r>
            <a:r>
              <a:rPr lang="ja-JP" altLang="en-US" sz="2800" dirty="0" smtClean="0"/>
              <a:t>の調整の強化）</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36912"/>
            <a:ext cx="8183880" cy="1051560"/>
          </a:xfrm>
        </p:spPr>
        <p:txBody>
          <a:bodyPr/>
          <a:lstStyle/>
          <a:p>
            <a:pPr algn="ctr"/>
            <a:r>
              <a:rPr kumimoji="1" lang="ja-JP" altLang="en-US" dirty="0" smtClean="0"/>
              <a:t>比較優位</a:t>
            </a:r>
            <a:endParaRPr kumimoji="1" lang="ja-JP" altLang="en-US" dirty="0"/>
          </a:p>
        </p:txBody>
      </p:sp>
    </p:spTree>
    <p:extLst>
      <p:ext uri="{BB962C8B-B14F-4D97-AF65-F5344CB8AC3E}">
        <p14:creationId xmlns:p14="http://schemas.microsoft.com/office/powerpoint/2010/main" val="315659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比較優位</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比較優位とは、自由貿易の状況においてできる考え方</a:t>
            </a:r>
            <a:r>
              <a:rPr lang="ja-JP" altLang="en-US" dirty="0" smtClean="0"/>
              <a:t>の</a:t>
            </a:r>
            <a:r>
              <a:rPr lang="ja-JP" altLang="en-US" dirty="0"/>
              <a:t>１</a:t>
            </a:r>
            <a:r>
              <a:rPr lang="ja-JP" altLang="en-US" dirty="0" smtClean="0"/>
              <a:t>つ</a:t>
            </a:r>
            <a:r>
              <a:rPr lang="ja-JP" altLang="en-US" dirty="0"/>
              <a:t>。経済学者であるデヴィッド・リカードにより発案された</a:t>
            </a:r>
            <a:r>
              <a:rPr lang="ja-JP" altLang="en-US" dirty="0" smtClean="0"/>
              <a:t>。</a:t>
            </a:r>
            <a:r>
              <a:rPr lang="ja-JP" altLang="en-US" dirty="0"/>
              <a:t/>
            </a:r>
            <a:br>
              <a:rPr lang="ja-JP" altLang="en-US" dirty="0"/>
            </a:br>
            <a:r>
              <a:rPr lang="ja-JP" altLang="en-US" dirty="0"/>
              <a:t/>
            </a:r>
            <a:br>
              <a:rPr lang="ja-JP" altLang="en-US" dirty="0"/>
            </a:br>
            <a:r>
              <a:rPr lang="ja-JP" altLang="en-US" dirty="0"/>
              <a:t>比較優位の原則とは</a:t>
            </a:r>
            <a:r>
              <a:rPr lang="ja-JP" altLang="en-US" dirty="0" smtClean="0"/>
              <a:t>、</a:t>
            </a:r>
            <a:r>
              <a:rPr lang="ja-JP" altLang="en-US" dirty="0"/>
              <a:t>２</a:t>
            </a:r>
            <a:r>
              <a:rPr lang="ja-JP" altLang="en-US" dirty="0" smtClean="0"/>
              <a:t>つの</a:t>
            </a:r>
            <a:r>
              <a:rPr lang="ja-JP" altLang="en-US" dirty="0"/>
              <a:t>経済主体</a:t>
            </a:r>
            <a:r>
              <a:rPr lang="ja-JP" altLang="en-US" dirty="0" smtClean="0"/>
              <a:t>が</a:t>
            </a:r>
            <a:r>
              <a:rPr lang="ja-JP" altLang="en-US" dirty="0"/>
              <a:t>２</a:t>
            </a:r>
            <a:r>
              <a:rPr lang="ja-JP" altLang="en-US" dirty="0" smtClean="0"/>
              <a:t>種類</a:t>
            </a:r>
            <a:r>
              <a:rPr lang="ja-JP" altLang="en-US" dirty="0"/>
              <a:t>の</a:t>
            </a:r>
            <a:r>
              <a:rPr lang="ja-JP" altLang="en-US" dirty="0" smtClean="0"/>
              <a:t>モノや</a:t>
            </a:r>
            <a:r>
              <a:rPr lang="ja-JP" altLang="en-US" dirty="0"/>
              <a:t>サービスを提供するときには、互いに比較優位</a:t>
            </a:r>
            <a:r>
              <a:rPr lang="ja-JP" altLang="en-US" dirty="0" smtClean="0"/>
              <a:t>を持つ</a:t>
            </a:r>
            <a:r>
              <a:rPr lang="ja-JP" altLang="en-US" dirty="0"/>
              <a:t>モノやサービス</a:t>
            </a:r>
            <a:r>
              <a:rPr lang="ja-JP" altLang="en-US" dirty="0" smtClean="0"/>
              <a:t>に特化</a:t>
            </a:r>
            <a:r>
              <a:rPr lang="ja-JP" altLang="en-US" dirty="0"/>
              <a:t>し、もう一方のモノ</a:t>
            </a:r>
            <a:r>
              <a:rPr lang="ja-JP" altLang="en-US" dirty="0" smtClean="0"/>
              <a:t>やサービス</a:t>
            </a:r>
            <a:r>
              <a:rPr lang="ja-JP" altLang="en-US" dirty="0"/>
              <a:t>は相手に委託する方が好ましいことを</a:t>
            </a:r>
            <a:r>
              <a:rPr lang="ja-JP" altLang="en-US" dirty="0" smtClean="0"/>
              <a:t>示す原則</a:t>
            </a:r>
            <a:r>
              <a:rPr lang="ja-JP" altLang="en-US" dirty="0"/>
              <a:t>をいいます</a:t>
            </a:r>
            <a:endParaRPr kumimoji="1" lang="ja-JP" altLang="en-US" dirty="0"/>
          </a:p>
        </p:txBody>
      </p:sp>
    </p:spTree>
    <p:extLst>
      <p:ext uri="{BB962C8B-B14F-4D97-AF65-F5344CB8AC3E}">
        <p14:creationId xmlns:p14="http://schemas.microsoft.com/office/powerpoint/2010/main" val="197110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0648"/>
            <a:ext cx="8229600" cy="1143000"/>
          </a:xfrm>
        </p:spPr>
        <p:txBody>
          <a:bodyPr/>
          <a:lstStyle/>
          <a:p>
            <a:r>
              <a:rPr kumimoji="1" lang="ja-JP" altLang="en-US" dirty="0" smtClean="0"/>
              <a:t>比較優位</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363391971"/>
              </p:ext>
            </p:extLst>
          </p:nvPr>
        </p:nvGraphicFramePr>
        <p:xfrm>
          <a:off x="251520" y="1397000"/>
          <a:ext cx="8424936" cy="2248023"/>
        </p:xfrm>
        <a:graphic>
          <a:graphicData uri="http://schemas.openxmlformats.org/drawingml/2006/table">
            <a:tbl>
              <a:tblPr firstRow="1" bandRow="1">
                <a:tableStyleId>{5C22544A-7EE6-4342-B048-85BDC9FD1C3A}</a:tableStyleId>
              </a:tblPr>
              <a:tblGrid>
                <a:gridCol w="2808312"/>
                <a:gridCol w="2808312"/>
                <a:gridCol w="2808312"/>
              </a:tblGrid>
              <a:tr h="749341">
                <a:tc>
                  <a:txBody>
                    <a:bodyPr/>
                    <a:lstStyle/>
                    <a:p>
                      <a:endParaRPr kumimoji="1" lang="ja-JP" altLang="en-US" dirty="0"/>
                    </a:p>
                  </a:txBody>
                  <a:tcPr/>
                </a:tc>
                <a:tc>
                  <a:txBody>
                    <a:bodyPr/>
                    <a:lstStyle/>
                    <a:p>
                      <a:r>
                        <a:rPr kumimoji="1" lang="ja-JP" altLang="en-US" sz="2400" dirty="0" smtClean="0"/>
                        <a:t>サムスン</a:t>
                      </a:r>
                      <a:endParaRPr kumimoji="1" lang="ja-JP" altLang="en-US" sz="2400" dirty="0"/>
                    </a:p>
                  </a:txBody>
                  <a:tcPr/>
                </a:tc>
                <a:tc>
                  <a:txBody>
                    <a:bodyPr/>
                    <a:lstStyle/>
                    <a:p>
                      <a:r>
                        <a:rPr kumimoji="1" lang="ja-JP" altLang="en-US" sz="2400" dirty="0" smtClean="0"/>
                        <a:t>日本メーカー</a:t>
                      </a:r>
                      <a:endParaRPr kumimoji="1" lang="ja-JP" altLang="en-US" sz="2400" dirty="0"/>
                    </a:p>
                  </a:txBody>
                  <a:tcPr/>
                </a:tc>
              </a:tr>
              <a:tr h="749341">
                <a:tc>
                  <a:txBody>
                    <a:bodyPr/>
                    <a:lstStyle/>
                    <a:p>
                      <a:r>
                        <a:rPr kumimoji="1" lang="en-US" altLang="ja-JP" sz="2400" dirty="0" smtClean="0"/>
                        <a:t>TV</a:t>
                      </a:r>
                      <a:r>
                        <a:rPr kumimoji="1" lang="ja-JP" altLang="en-US" sz="2400" dirty="0" smtClean="0"/>
                        <a:t>生産</a:t>
                      </a:r>
                      <a:endParaRPr kumimoji="1" lang="ja-JP" altLang="en-US" sz="2400" dirty="0"/>
                    </a:p>
                  </a:txBody>
                  <a:tcPr/>
                </a:tc>
                <a:tc>
                  <a:txBody>
                    <a:bodyPr/>
                    <a:lstStyle/>
                    <a:p>
                      <a:r>
                        <a:rPr kumimoji="1" lang="ja-JP" altLang="en-US" sz="2400" dirty="0" smtClean="0"/>
                        <a:t>４台／時間</a:t>
                      </a:r>
                      <a:endParaRPr kumimoji="1" lang="ja-JP" altLang="en-US" sz="2400" dirty="0"/>
                    </a:p>
                  </a:txBody>
                  <a:tcPr/>
                </a:tc>
                <a:tc>
                  <a:txBody>
                    <a:bodyPr/>
                    <a:lstStyle/>
                    <a:p>
                      <a:r>
                        <a:rPr kumimoji="1" lang="ja-JP" altLang="en-US" sz="2400" dirty="0" smtClean="0"/>
                        <a:t>１台</a:t>
                      </a:r>
                      <a:r>
                        <a:rPr kumimoji="1" lang="ja-JP" altLang="en-US" sz="2400" dirty="0" smtClean="0"/>
                        <a:t>／時間</a:t>
                      </a:r>
                      <a:endParaRPr kumimoji="1" lang="ja-JP" altLang="en-US" sz="2400" dirty="0"/>
                    </a:p>
                  </a:txBody>
                  <a:tcPr/>
                </a:tc>
              </a:tr>
              <a:tr h="749341">
                <a:tc>
                  <a:txBody>
                    <a:bodyPr/>
                    <a:lstStyle/>
                    <a:p>
                      <a:r>
                        <a:rPr kumimoji="1" lang="ja-JP" altLang="en-US" sz="2400" dirty="0" smtClean="0"/>
                        <a:t>駆動用バッテリー</a:t>
                      </a:r>
                      <a:endParaRPr kumimoji="1" lang="ja-JP" altLang="en-US" sz="2400" dirty="0"/>
                    </a:p>
                  </a:txBody>
                  <a:tcPr/>
                </a:tc>
                <a:tc>
                  <a:txBody>
                    <a:bodyPr/>
                    <a:lstStyle/>
                    <a:p>
                      <a:r>
                        <a:rPr kumimoji="1" lang="ja-JP" altLang="en-US" sz="2400" dirty="0" smtClean="0"/>
                        <a:t>２０台</a:t>
                      </a:r>
                      <a:r>
                        <a:rPr kumimoji="1" lang="ja-JP" altLang="en-US" sz="2400" dirty="0" smtClean="0"/>
                        <a:t>／時間</a:t>
                      </a:r>
                      <a:endParaRPr kumimoji="1" lang="ja-JP" altLang="en-US" sz="2400" dirty="0"/>
                    </a:p>
                  </a:txBody>
                  <a:tcPr/>
                </a:tc>
                <a:tc>
                  <a:txBody>
                    <a:bodyPr/>
                    <a:lstStyle/>
                    <a:p>
                      <a:r>
                        <a:rPr kumimoji="1" lang="ja-JP" altLang="en-US" sz="2400" dirty="0" smtClean="0"/>
                        <a:t>１０台</a:t>
                      </a:r>
                      <a:r>
                        <a:rPr kumimoji="1" lang="ja-JP" altLang="en-US" sz="2400" dirty="0" smtClean="0"/>
                        <a:t>／時間</a:t>
                      </a:r>
                      <a:endParaRPr kumimoji="1" lang="ja-JP" altLang="en-US" sz="2400" dirty="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7799636"/>
              </p:ext>
            </p:extLst>
          </p:nvPr>
        </p:nvGraphicFramePr>
        <p:xfrm>
          <a:off x="395537" y="4077072"/>
          <a:ext cx="8352927" cy="2376263"/>
        </p:xfrm>
        <a:graphic>
          <a:graphicData uri="http://schemas.openxmlformats.org/drawingml/2006/table">
            <a:tbl>
              <a:tblPr firstRow="1" bandRow="1">
                <a:tableStyleId>{5C22544A-7EE6-4342-B048-85BDC9FD1C3A}</a:tableStyleId>
              </a:tblPr>
              <a:tblGrid>
                <a:gridCol w="2784309"/>
                <a:gridCol w="2784309"/>
                <a:gridCol w="2784309"/>
              </a:tblGrid>
              <a:tr h="637747">
                <a:tc>
                  <a:txBody>
                    <a:bodyPr/>
                    <a:lstStyle/>
                    <a:p>
                      <a:endParaRPr kumimoji="1" lang="ja-JP" altLang="en-US" sz="2400" dirty="0"/>
                    </a:p>
                  </a:txBody>
                  <a:tcPr/>
                </a:tc>
                <a:tc>
                  <a:txBody>
                    <a:bodyPr/>
                    <a:lstStyle/>
                    <a:p>
                      <a:r>
                        <a:rPr kumimoji="1" lang="ja-JP" altLang="en-US" sz="2400" dirty="0" smtClean="0"/>
                        <a:t>サムスン</a:t>
                      </a:r>
                      <a:endParaRPr kumimoji="1" lang="ja-JP" altLang="en-US" sz="2400" dirty="0"/>
                    </a:p>
                  </a:txBody>
                  <a:tcPr/>
                </a:tc>
                <a:tc>
                  <a:txBody>
                    <a:bodyPr/>
                    <a:lstStyle/>
                    <a:p>
                      <a:r>
                        <a:rPr kumimoji="1" lang="ja-JP" altLang="en-US" sz="2400" dirty="0" smtClean="0"/>
                        <a:t>日本メーカー</a:t>
                      </a:r>
                      <a:endParaRPr kumimoji="1" lang="ja-JP" altLang="en-US" sz="2400" dirty="0"/>
                    </a:p>
                  </a:txBody>
                  <a:tcPr/>
                </a:tc>
              </a:tr>
              <a:tr h="1100769">
                <a:tc>
                  <a:txBody>
                    <a:bodyPr/>
                    <a:lstStyle/>
                    <a:p>
                      <a:r>
                        <a:rPr kumimoji="1" lang="ja-JP" altLang="en-US" sz="2400" dirty="0" smtClean="0"/>
                        <a:t>犠牲になる</a:t>
                      </a:r>
                      <a:r>
                        <a:rPr kumimoji="1" lang="ja-JP" altLang="en-US" sz="2400" dirty="0" smtClean="0"/>
                        <a:t>バッテリー</a:t>
                      </a:r>
                      <a:endParaRPr kumimoji="1" lang="ja-JP" altLang="en-US" sz="2400" dirty="0"/>
                    </a:p>
                  </a:txBody>
                  <a:tcPr/>
                </a:tc>
                <a:tc>
                  <a:txBody>
                    <a:bodyPr/>
                    <a:lstStyle/>
                    <a:p>
                      <a:r>
                        <a:rPr kumimoji="1" lang="ja-JP" altLang="en-US" sz="2400" dirty="0" smtClean="0"/>
                        <a:t>２０／４台</a:t>
                      </a:r>
                      <a:endParaRPr kumimoji="1" lang="ja-JP" altLang="en-US" sz="2400" dirty="0"/>
                    </a:p>
                  </a:txBody>
                  <a:tcPr/>
                </a:tc>
                <a:tc>
                  <a:txBody>
                    <a:bodyPr/>
                    <a:lstStyle/>
                    <a:p>
                      <a:r>
                        <a:rPr kumimoji="1" lang="ja-JP" altLang="en-US" sz="2400" dirty="0" smtClean="0"/>
                        <a:t>１０／１台</a:t>
                      </a:r>
                      <a:endParaRPr kumimoji="1" lang="ja-JP" altLang="en-US" sz="2400" dirty="0"/>
                    </a:p>
                  </a:txBody>
                  <a:tcPr/>
                </a:tc>
              </a:tr>
              <a:tr h="637747">
                <a:tc>
                  <a:txBody>
                    <a:bodyPr/>
                    <a:lstStyle/>
                    <a:p>
                      <a:r>
                        <a:rPr kumimoji="1" lang="ja-JP" altLang="en-US" sz="2400" dirty="0" smtClean="0"/>
                        <a:t>犠牲になる</a:t>
                      </a:r>
                      <a:r>
                        <a:rPr kumimoji="1" lang="en-US" altLang="ja-JP" sz="2400" dirty="0" smtClean="0"/>
                        <a:t>TV</a:t>
                      </a:r>
                      <a:endParaRPr kumimoji="1" lang="ja-JP" altLang="en-US" sz="2400" dirty="0"/>
                    </a:p>
                  </a:txBody>
                  <a:tcPr/>
                </a:tc>
                <a:tc>
                  <a:txBody>
                    <a:bodyPr/>
                    <a:lstStyle/>
                    <a:p>
                      <a:r>
                        <a:rPr kumimoji="1" lang="ja-JP" altLang="en-US" sz="2400" dirty="0" smtClean="0"/>
                        <a:t>４／２０台</a:t>
                      </a:r>
                      <a:endParaRPr kumimoji="1" lang="ja-JP" altLang="en-US" sz="2400" dirty="0"/>
                    </a:p>
                  </a:txBody>
                  <a:tcPr/>
                </a:tc>
                <a:tc>
                  <a:txBody>
                    <a:bodyPr/>
                    <a:lstStyle/>
                    <a:p>
                      <a:r>
                        <a:rPr kumimoji="1" lang="ja-JP" altLang="en-US" sz="2400" dirty="0" smtClean="0"/>
                        <a:t>１／１０台</a:t>
                      </a:r>
                      <a:endParaRPr kumimoji="1" lang="ja-JP" alt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比較優位</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447552771"/>
              </p:ext>
            </p:extLst>
          </p:nvPr>
        </p:nvGraphicFramePr>
        <p:xfrm>
          <a:off x="179512" y="1614488"/>
          <a:ext cx="8784975" cy="2246559"/>
        </p:xfrm>
        <a:graphic>
          <a:graphicData uri="http://schemas.openxmlformats.org/drawingml/2006/table">
            <a:tbl>
              <a:tblPr firstRow="1" bandRow="1">
                <a:tableStyleId>{5C22544A-7EE6-4342-B048-85BDC9FD1C3A}</a:tableStyleId>
              </a:tblPr>
              <a:tblGrid>
                <a:gridCol w="2928325"/>
                <a:gridCol w="2928325"/>
                <a:gridCol w="2928325"/>
              </a:tblGrid>
              <a:tr h="488435">
                <a:tc>
                  <a:txBody>
                    <a:bodyPr/>
                    <a:lstStyle/>
                    <a:p>
                      <a:endParaRPr kumimoji="1" lang="ja-JP" altLang="en-US" sz="2400" dirty="0"/>
                    </a:p>
                  </a:txBody>
                  <a:tcPr/>
                </a:tc>
                <a:tc>
                  <a:txBody>
                    <a:bodyPr/>
                    <a:lstStyle/>
                    <a:p>
                      <a:r>
                        <a:rPr kumimoji="1" lang="ja-JP" altLang="en-US" sz="2400" dirty="0" smtClean="0"/>
                        <a:t>サムスン</a:t>
                      </a:r>
                      <a:endParaRPr kumimoji="1" lang="ja-JP" altLang="en-US" sz="2400" dirty="0"/>
                    </a:p>
                  </a:txBody>
                  <a:tcPr/>
                </a:tc>
                <a:tc>
                  <a:txBody>
                    <a:bodyPr/>
                    <a:lstStyle/>
                    <a:p>
                      <a:r>
                        <a:rPr kumimoji="1" lang="ja-JP" altLang="en-US" sz="2400" dirty="0" smtClean="0"/>
                        <a:t>日本メーカー</a:t>
                      </a:r>
                      <a:endParaRPr kumimoji="1" lang="ja-JP" altLang="en-US" sz="2400" dirty="0"/>
                    </a:p>
                  </a:txBody>
                  <a:tcPr/>
                </a:tc>
              </a:tr>
              <a:tr h="8791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犠牲になるバッテリー</a:t>
                      </a:r>
                    </a:p>
                  </a:txBody>
                  <a:tcPr/>
                </a:tc>
                <a:tc>
                  <a:txBody>
                    <a:bodyPr/>
                    <a:lstStyle/>
                    <a:p>
                      <a:r>
                        <a:rPr kumimoji="1" lang="ja-JP" altLang="en-US" sz="2400" dirty="0" smtClean="0"/>
                        <a:t>５台　　</a:t>
                      </a:r>
                      <a:r>
                        <a:rPr kumimoji="1" lang="ja-JP" altLang="en-US" sz="2400" dirty="0" smtClean="0">
                          <a:solidFill>
                            <a:srgbClr val="FF0000"/>
                          </a:solidFill>
                        </a:rPr>
                        <a:t>○</a:t>
                      </a:r>
                      <a:endParaRPr kumimoji="1" lang="ja-JP" altLang="en-US" sz="2400" dirty="0">
                        <a:solidFill>
                          <a:srgbClr val="FF0000"/>
                        </a:solidFill>
                      </a:endParaRPr>
                    </a:p>
                  </a:txBody>
                  <a:tcPr/>
                </a:tc>
                <a:tc>
                  <a:txBody>
                    <a:bodyPr/>
                    <a:lstStyle/>
                    <a:p>
                      <a:r>
                        <a:rPr kumimoji="1" lang="ja-JP" altLang="en-US" sz="2400" dirty="0" smtClean="0"/>
                        <a:t>１０台　　</a:t>
                      </a:r>
                      <a:r>
                        <a:rPr kumimoji="1" lang="en-US" altLang="ja-JP" sz="3600" dirty="0" smtClean="0">
                          <a:solidFill>
                            <a:srgbClr val="FF0000"/>
                          </a:solidFill>
                        </a:rPr>
                        <a:t>×</a:t>
                      </a:r>
                      <a:endParaRPr kumimoji="1" lang="ja-JP" altLang="en-US" sz="2400" dirty="0">
                        <a:solidFill>
                          <a:srgbClr val="FF0000"/>
                        </a:solidFill>
                      </a:endParaRPr>
                    </a:p>
                  </a:txBody>
                  <a:tcPr/>
                </a:tc>
              </a:tr>
              <a:tr h="878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犠牲になる</a:t>
                      </a:r>
                      <a:r>
                        <a:rPr kumimoji="1" lang="en-US" altLang="ja-JP" sz="2400" dirty="0" smtClean="0"/>
                        <a:t>TV</a:t>
                      </a:r>
                      <a:endParaRPr kumimoji="1" lang="ja-JP" altLang="en-US" sz="2400" dirty="0" smtClean="0"/>
                    </a:p>
                  </a:txBody>
                  <a:tcPr/>
                </a:tc>
                <a:tc>
                  <a:txBody>
                    <a:bodyPr/>
                    <a:lstStyle/>
                    <a:p>
                      <a:r>
                        <a:rPr kumimoji="1" lang="ja-JP" altLang="en-US" sz="2400" dirty="0" smtClean="0"/>
                        <a:t>１／５台　　</a:t>
                      </a:r>
                      <a:r>
                        <a:rPr kumimoji="1" lang="en-US" altLang="ja-JP" sz="3600" dirty="0" smtClean="0">
                          <a:solidFill>
                            <a:srgbClr val="FF0000"/>
                          </a:solidFill>
                        </a:rPr>
                        <a:t>×</a:t>
                      </a:r>
                      <a:endParaRPr kumimoji="1" lang="ja-JP" altLang="en-US" sz="2400" dirty="0">
                        <a:solidFill>
                          <a:srgbClr val="FF0000"/>
                        </a:solidFill>
                      </a:endParaRPr>
                    </a:p>
                  </a:txBody>
                  <a:tcPr/>
                </a:tc>
                <a:tc>
                  <a:txBody>
                    <a:bodyPr/>
                    <a:lstStyle/>
                    <a:p>
                      <a:r>
                        <a:rPr kumimoji="1" lang="ja-JP" altLang="en-US" sz="2400" dirty="0" smtClean="0"/>
                        <a:t>１／１０台</a:t>
                      </a:r>
                      <a:r>
                        <a:rPr kumimoji="1" lang="ja-JP" altLang="en-US" sz="2400" dirty="0" smtClean="0">
                          <a:solidFill>
                            <a:srgbClr val="FF0000"/>
                          </a:solidFill>
                        </a:rPr>
                        <a:t>　○</a:t>
                      </a:r>
                      <a:endParaRPr kumimoji="1" lang="en-US" altLang="ja-JP" sz="2400" dirty="0" smtClean="0">
                        <a:solidFill>
                          <a:srgbClr val="FF0000"/>
                        </a:solidFill>
                      </a:endParaRPr>
                    </a:p>
                  </a:txBody>
                  <a:tcPr/>
                </a:tc>
              </a:tr>
            </a:tbl>
          </a:graphicData>
        </a:graphic>
      </p:graphicFrame>
      <p:sp>
        <p:nvSpPr>
          <p:cNvPr id="15" name="テキスト ボックス 14"/>
          <p:cNvSpPr txBox="1"/>
          <p:nvPr/>
        </p:nvSpPr>
        <p:spPr>
          <a:xfrm>
            <a:off x="179512" y="4581128"/>
            <a:ext cx="8712968" cy="830997"/>
          </a:xfrm>
          <a:prstGeom prst="rect">
            <a:avLst/>
          </a:prstGeom>
          <a:noFill/>
        </p:spPr>
        <p:txBody>
          <a:bodyPr wrap="square" rtlCol="0">
            <a:spAutoFit/>
          </a:bodyPr>
          <a:lstStyle/>
          <a:p>
            <a:r>
              <a:rPr lang="ja-JP" altLang="en-US" sz="2400" dirty="0"/>
              <a:t>・</a:t>
            </a:r>
            <a:r>
              <a:rPr lang="ja-JP" altLang="en-US" sz="2400" dirty="0" smtClean="0"/>
              <a:t>サムスンは</a:t>
            </a:r>
            <a:r>
              <a:rPr lang="en-US" altLang="ja-JP" sz="2400" dirty="0" smtClean="0"/>
              <a:t>TV</a:t>
            </a:r>
            <a:r>
              <a:rPr lang="ja-JP" altLang="en-US" sz="2400" dirty="0" smtClean="0"/>
              <a:t>作りに比較優位を持ち、日本メーカーはバッテリー</a:t>
            </a:r>
            <a:r>
              <a:rPr lang="ja-JP" altLang="en-US" sz="2400" dirty="0"/>
              <a:t>作り</a:t>
            </a:r>
            <a:r>
              <a:rPr lang="ja-JP" altLang="en-US" sz="2400" dirty="0" smtClean="0"/>
              <a:t>に比較優位を持つ</a:t>
            </a:r>
            <a:endParaRPr kumimoji="1" lang="ja-JP" altLang="en-US" sz="2400" dirty="0"/>
          </a:p>
        </p:txBody>
      </p:sp>
    </p:spTree>
    <p:extLst>
      <p:ext uri="{BB962C8B-B14F-4D97-AF65-F5344CB8AC3E}">
        <p14:creationId xmlns:p14="http://schemas.microsoft.com/office/powerpoint/2010/main" val="346550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36912"/>
            <a:ext cx="8183880" cy="1051560"/>
          </a:xfrm>
        </p:spPr>
        <p:txBody>
          <a:bodyPr/>
          <a:lstStyle/>
          <a:p>
            <a:pPr algn="ctr"/>
            <a:r>
              <a:rPr kumimoji="1" lang="ja-JP" altLang="en-US" dirty="0" smtClean="0"/>
              <a:t>まとめ</a:t>
            </a:r>
            <a:endParaRPr kumimoji="1" lang="ja-JP" altLang="en-US" dirty="0"/>
          </a:p>
        </p:txBody>
      </p:sp>
    </p:spTree>
    <p:extLst>
      <p:ext uri="{BB962C8B-B14F-4D97-AF65-F5344CB8AC3E}">
        <p14:creationId xmlns:p14="http://schemas.microsoft.com/office/powerpoint/2010/main" val="102865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smtClean="0"/>
              <a:t>家電業界の選択と集中</a:t>
            </a:r>
            <a:r>
              <a:rPr lang="ja-JP" altLang="en-US" dirty="0" smtClean="0"/>
              <a:t>を見てきたが、選択と集中のリスク回避ができたところや、その時代にあったものに集中できたところが成功している。</a:t>
            </a:r>
            <a:endParaRPr lang="en-US" altLang="ja-JP" dirty="0" smtClean="0"/>
          </a:p>
          <a:p>
            <a:pPr marL="0" indent="0">
              <a:buNone/>
            </a:pPr>
            <a:endParaRPr lang="en-US" altLang="ja-JP" dirty="0" smtClean="0"/>
          </a:p>
          <a:p>
            <a:r>
              <a:rPr lang="ja-JP" altLang="en-US" dirty="0" smtClean="0"/>
              <a:t>これからの日本企業は、いいもの高品質なものを高く売るばかりではなくサムスンなどの価格の安さの追求も必要である。</a:t>
            </a:r>
            <a:endParaRPr lang="en-US" altLang="ja-JP" dirty="0" smtClean="0"/>
          </a:p>
          <a:p>
            <a:endParaRPr kumimoji="1" lang="en-US" altLang="ja-JP" dirty="0" smtClean="0"/>
          </a:p>
          <a:p>
            <a:r>
              <a:rPr lang="ja-JP" altLang="en-US" dirty="0" smtClean="0"/>
              <a:t>日本企業は技術投資を重電（電力設備）などに集中して海外企業と渡り合うべきである。</a:t>
            </a:r>
            <a:endParaRPr lang="en-US" altLang="ja-JP" dirty="0" smtClean="0"/>
          </a:p>
          <a:p>
            <a:endParaRPr kumimoji="1" lang="en-US" altLang="ja-JP" dirty="0"/>
          </a:p>
          <a:p>
            <a:r>
              <a:rPr lang="ja-JP" altLang="en-US" dirty="0" smtClean="0"/>
              <a:t>また選択と集中がし易くなるような政府の働き掛けも必要である。</a:t>
            </a:r>
            <a:endParaRPr lang="en-US" altLang="ja-JP" dirty="0" smtClean="0"/>
          </a:p>
          <a:p>
            <a:endParaRPr kumimoji="1" lang="en-US" altLang="ja-JP" dirty="0"/>
          </a:p>
          <a:p>
            <a:endParaRPr kumimoji="1" lang="en-US" altLang="ja-JP" dirty="0" smtClean="0"/>
          </a:p>
        </p:txBody>
      </p:sp>
    </p:spTree>
    <p:extLst>
      <p:ext uri="{BB962C8B-B14F-4D97-AF65-F5344CB8AC3E}">
        <p14:creationId xmlns:p14="http://schemas.microsoft.com/office/powerpoint/2010/main" val="420122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t>はじめに</a:t>
            </a:r>
            <a:endParaRPr kumimoji="1" lang="ja-JP" altLang="en-US" sz="5400" dirty="0"/>
          </a:p>
        </p:txBody>
      </p:sp>
      <p:sp>
        <p:nvSpPr>
          <p:cNvPr id="3" name="コンテンツ プレースホルダ 2"/>
          <p:cNvSpPr>
            <a:spLocks noGrp="1"/>
          </p:cNvSpPr>
          <p:nvPr>
            <p:ph idx="1"/>
          </p:nvPr>
        </p:nvSpPr>
        <p:spPr>
          <a:xfrm>
            <a:off x="539552" y="1628800"/>
            <a:ext cx="8183880" cy="3672408"/>
          </a:xfrm>
        </p:spPr>
        <p:txBody>
          <a:bodyPr>
            <a:normAutofit/>
          </a:bodyPr>
          <a:lstStyle/>
          <a:p>
            <a:pPr>
              <a:buNone/>
            </a:pPr>
            <a:r>
              <a:rPr lang="ja-JP" altLang="en-US" sz="3600" dirty="0" smtClean="0"/>
              <a:t>この不況の中生活に身近な家電業界はどのように選択して集中しているのかを調べ、この不況を乗り越える打開策を考察する。</a:t>
            </a:r>
            <a:endParaRPr lang="en-US" altLang="ja-JP"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539552" y="1484784"/>
            <a:ext cx="8147248" cy="4554832"/>
          </a:xfrm>
        </p:spPr>
        <p:txBody>
          <a:bodyPr>
            <a:normAutofit/>
          </a:bodyPr>
          <a:lstStyle/>
          <a:p>
            <a:r>
              <a:rPr lang="en-US" altLang="ja-JP" sz="2000" dirty="0">
                <a:hlinkClick r:id="rId2"/>
              </a:rPr>
              <a:t>http://</a:t>
            </a:r>
            <a:r>
              <a:rPr lang="en-US" altLang="ja-JP" sz="2000" dirty="0" smtClean="0">
                <a:hlinkClick r:id="rId2"/>
              </a:rPr>
              <a:t>www.innovation.co.jp/suggest/suggest12.html</a:t>
            </a:r>
            <a:endParaRPr lang="en-US" altLang="ja-JP" sz="2000" dirty="0" smtClean="0"/>
          </a:p>
          <a:p>
            <a:r>
              <a:rPr lang="en-US" altLang="ja-JP" sz="2000" dirty="0">
                <a:hlinkClick r:id="rId3"/>
              </a:rPr>
              <a:t>http://www.nikkei.com/article/DGXNASDD1203F_S2A310C1000000</a:t>
            </a:r>
            <a:r>
              <a:rPr lang="en-US" altLang="ja-JP" sz="2000" dirty="0" smtClean="0">
                <a:hlinkClick r:id="rId3"/>
              </a:rPr>
              <a:t>/</a:t>
            </a:r>
            <a:endParaRPr lang="en-US" altLang="ja-JP" sz="2000" dirty="0" smtClean="0"/>
          </a:p>
          <a:p>
            <a:r>
              <a:rPr lang="en-US" altLang="ja-JP" sz="2000" dirty="0">
                <a:hlinkClick r:id="rId4"/>
              </a:rPr>
              <a:t>http://</a:t>
            </a:r>
            <a:r>
              <a:rPr lang="en-US" altLang="ja-JP" sz="2000" dirty="0" smtClean="0">
                <a:hlinkClick r:id="rId4"/>
              </a:rPr>
              <a:t>www.wasedajuku.com/wasemaga/bando/2012/08/post_164.html</a:t>
            </a:r>
            <a:endParaRPr lang="en-US" altLang="ja-JP" sz="2000" dirty="0" smtClean="0"/>
          </a:p>
          <a:p>
            <a:r>
              <a:rPr lang="en-US" altLang="ja-JP" sz="2000" dirty="0"/>
              <a:t>http://</a:t>
            </a:r>
            <a:r>
              <a:rPr lang="en-US" altLang="ja-JP" sz="2000" dirty="0" smtClean="0"/>
              <a:t>av.watch.impress.co.jp/docs/news/20120202_509437.html</a:t>
            </a:r>
            <a:r>
              <a:rPr lang="en-US" altLang="ja-JP" sz="2000" dirty="0">
                <a:hlinkClick r:id="rId5"/>
              </a:rPr>
              <a:t>http://business.nikkeibp.co.jp</a:t>
            </a:r>
            <a:endParaRPr lang="en-US" altLang="ja-JP" sz="2000" dirty="0"/>
          </a:p>
          <a:p>
            <a:r>
              <a:rPr lang="en-US" altLang="ja-JP" sz="2000" dirty="0">
                <a:hlinkClick r:id="rId6"/>
              </a:rPr>
              <a:t>http://biz.bcnranking.jp/article/serial/corp-map/1205/120531-129949.html</a:t>
            </a:r>
            <a:endParaRPr lang="en-US" altLang="ja-JP" sz="2000" dirty="0"/>
          </a:p>
          <a:p>
            <a:r>
              <a:rPr lang="en-US" altLang="ja-JP" sz="2000" dirty="0">
                <a:hlinkClick r:id="rId7"/>
              </a:rPr>
              <a:t>http://www.nikkei.com/article/DGXNASDD1203F_S2A310C1000000/?df=2</a:t>
            </a:r>
            <a:endParaRPr lang="en-US" altLang="ja-JP" sz="2000" dirty="0"/>
          </a:p>
          <a:p>
            <a:r>
              <a:rPr lang="en-US" altLang="ja-JP" sz="2000" dirty="0">
                <a:hlinkClick r:id="rId8"/>
              </a:rPr>
              <a:t>http://www.j-display.com/product/index.html</a:t>
            </a:r>
            <a:endParaRPr lang="en-US" altLang="ja-JP" sz="2000" dirty="0"/>
          </a:p>
          <a:p>
            <a:r>
              <a:rPr lang="en-US" altLang="ja-JP" sz="2000" dirty="0">
                <a:hlinkClick r:id="rId9"/>
              </a:rPr>
              <a:t>http://</a:t>
            </a:r>
            <a:r>
              <a:rPr lang="en-US" altLang="ja-JP" sz="2000" dirty="0" smtClean="0">
                <a:hlinkClick r:id="rId9"/>
              </a:rPr>
              <a:t>av.watch.impress.co.jp/docs/news/20111115_491095.html</a:t>
            </a:r>
            <a:endParaRPr lang="en-US" altLang="ja-JP" sz="2000" dirty="0" smtClean="0"/>
          </a:p>
          <a:p>
            <a:r>
              <a:rPr lang="en-US" altLang="ja-JP" sz="2000" dirty="0"/>
              <a:t>http://www.ne.jp/asahi/british/pub/econ/comparative.html</a:t>
            </a:r>
          </a:p>
          <a:p>
            <a:endParaRPr kumimoji="1" lang="ja-JP" altLang="en-US" sz="2000" dirty="0"/>
          </a:p>
        </p:txBody>
      </p:sp>
    </p:spTree>
    <p:extLst>
      <p:ext uri="{BB962C8B-B14F-4D97-AF65-F5344CB8AC3E}">
        <p14:creationId xmlns:p14="http://schemas.microsoft.com/office/powerpoint/2010/main" val="2780815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選択と集中とは？</a:t>
            </a:r>
            <a:endParaRPr kumimoji="1" lang="ja-JP" altLang="en-US" dirty="0"/>
          </a:p>
        </p:txBody>
      </p:sp>
      <p:sp>
        <p:nvSpPr>
          <p:cNvPr id="3" name="コンテンツ プレースホルダ 2"/>
          <p:cNvSpPr>
            <a:spLocks noGrp="1"/>
          </p:cNvSpPr>
          <p:nvPr>
            <p:ph idx="1"/>
          </p:nvPr>
        </p:nvSpPr>
        <p:spPr/>
        <p:txBody>
          <a:bodyPr>
            <a:normAutofit/>
          </a:bodyPr>
          <a:lstStyle/>
          <a:p>
            <a:pPr>
              <a:buFont typeface="Arial" pitchFamily="34" charset="0"/>
              <a:buChar char="•"/>
            </a:pPr>
            <a:r>
              <a:rPr kumimoji="1" lang="ja-JP" altLang="en-US" b="1" spc="300" dirty="0" smtClean="0">
                <a:ln w="11430" cmpd="sng">
                  <a:solidFill>
                    <a:schemeClr val="accent1">
                      <a:tint val="10000"/>
                    </a:schemeClr>
                  </a:solidFill>
                  <a:prstDash val="solid"/>
                  <a:miter lim="800000"/>
                </a:ln>
                <a:solidFill>
                  <a:schemeClr val="accent3">
                    <a:lumMod val="75000"/>
                  </a:schemeClr>
                </a:solidFill>
                <a:effectLst>
                  <a:glow rad="45500">
                    <a:schemeClr val="accent1">
                      <a:satMod val="220000"/>
                      <a:alpha val="35000"/>
                    </a:schemeClr>
                  </a:glow>
                </a:effectLst>
              </a:rPr>
              <a:t>選択と集中</a:t>
            </a:r>
            <a:endParaRPr kumimoji="1" lang="en-US" altLang="ja-JP" b="1" spc="300" dirty="0" smtClean="0">
              <a:ln w="11430" cmpd="sng">
                <a:solidFill>
                  <a:schemeClr val="accent1">
                    <a:tint val="10000"/>
                  </a:schemeClr>
                </a:solidFill>
                <a:prstDash val="solid"/>
                <a:miter lim="800000"/>
              </a:ln>
              <a:solidFill>
                <a:schemeClr val="accent3">
                  <a:lumMod val="75000"/>
                </a:schemeClr>
              </a:solidFill>
              <a:effectLst>
                <a:glow rad="45500">
                  <a:schemeClr val="accent1">
                    <a:satMod val="220000"/>
                    <a:alpha val="35000"/>
                  </a:schemeClr>
                </a:glow>
              </a:effectLst>
            </a:endParaRPr>
          </a:p>
          <a:p>
            <a:pPr marL="0" indent="0">
              <a:buNone/>
            </a:pPr>
            <a:r>
              <a:rPr lang="ja-JP" altLang="en-US" dirty="0" smtClean="0">
                <a:solidFill>
                  <a:schemeClr val="accent6">
                    <a:lumMod val="50000"/>
                  </a:schemeClr>
                </a:solidFill>
              </a:rPr>
              <a:t>自社</a:t>
            </a:r>
            <a:r>
              <a:rPr lang="ja-JP" altLang="en-US" dirty="0">
                <a:solidFill>
                  <a:schemeClr val="accent6">
                    <a:lumMod val="50000"/>
                  </a:schemeClr>
                </a:solidFill>
              </a:rPr>
              <a:t>の得意な事業領域を明確に</a:t>
            </a:r>
            <a:r>
              <a:rPr lang="ja-JP" altLang="en-US" dirty="0" smtClean="0">
                <a:solidFill>
                  <a:schemeClr val="accent6">
                    <a:lumMod val="50000"/>
                  </a:schemeClr>
                </a:solidFill>
              </a:rPr>
              <a:t>して経営</a:t>
            </a:r>
            <a:r>
              <a:rPr lang="ja-JP" altLang="en-US" dirty="0">
                <a:solidFill>
                  <a:schemeClr val="accent6">
                    <a:lumMod val="50000"/>
                  </a:schemeClr>
                </a:solidFill>
              </a:rPr>
              <a:t>の資源</a:t>
            </a:r>
            <a:r>
              <a:rPr lang="ja-JP" altLang="en-US" dirty="0" smtClean="0">
                <a:solidFill>
                  <a:schemeClr val="accent6">
                    <a:lumMod val="50000"/>
                  </a:schemeClr>
                </a:solidFill>
              </a:rPr>
              <a:t>を集中的</a:t>
            </a:r>
            <a:r>
              <a:rPr lang="ja-JP" altLang="en-US" dirty="0">
                <a:solidFill>
                  <a:schemeClr val="accent6">
                    <a:lumMod val="50000"/>
                  </a:schemeClr>
                </a:solidFill>
              </a:rPr>
              <a:t>に投下</a:t>
            </a:r>
            <a:r>
              <a:rPr lang="ja-JP" altLang="en-US" dirty="0" smtClean="0">
                <a:solidFill>
                  <a:schemeClr val="accent6">
                    <a:lumMod val="50000"/>
                  </a:schemeClr>
                </a:solidFill>
              </a:rPr>
              <a:t>することによって利益増を狙う戦略</a:t>
            </a:r>
            <a:r>
              <a:rPr lang="ja-JP" altLang="en-US" dirty="0">
                <a:solidFill>
                  <a:schemeClr val="accent6">
                    <a:lumMod val="50000"/>
                  </a:schemeClr>
                </a:solidFill>
              </a:rPr>
              <a:t>。</a:t>
            </a:r>
          </a:p>
          <a:p>
            <a:pPr marL="0" indent="0">
              <a:buNone/>
            </a:pPr>
            <a:endParaRPr kumimoji="1" lang="en-US" altLang="ja-JP" dirty="0" smtClean="0"/>
          </a:p>
          <a:p>
            <a:pPr marL="0" indent="0">
              <a:buNone/>
            </a:pPr>
            <a:r>
              <a:rPr lang="ja-JP" altLang="en-US"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リスク</a:t>
            </a:r>
            <a:endParaRPr lang="en-US" altLang="ja-JP"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a:p>
            <a:pPr marL="0" indent="0">
              <a:buNone/>
            </a:pPr>
            <a:r>
              <a:rPr lang="ja-JP" altLang="en-US" dirty="0" smtClean="0"/>
              <a:t>「</a:t>
            </a:r>
            <a:r>
              <a:rPr lang="ja-JP" altLang="en-US" dirty="0"/>
              <a:t>当たりはずれが大きい</a:t>
            </a:r>
            <a:r>
              <a:rPr lang="ja-JP" altLang="en-US" dirty="0" smtClean="0"/>
              <a:t>」</a:t>
            </a:r>
            <a:endParaRPr lang="en-US" altLang="ja-JP" dirty="0" smtClean="0"/>
          </a:p>
          <a:p>
            <a:pPr marL="0" indent="0">
              <a:buNone/>
            </a:pPr>
            <a:r>
              <a:rPr lang="ja-JP" altLang="en-US" dirty="0" smtClean="0"/>
              <a:t>「</a:t>
            </a:r>
            <a:r>
              <a:rPr lang="ja-JP" altLang="en-US" dirty="0"/>
              <a:t>長期的視野がない」</a:t>
            </a:r>
            <a:endParaRPr lang="en-US" altLang="ja-JP" dirty="0"/>
          </a:p>
          <a:p>
            <a:pPr marL="0" indent="0">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ジャックウェルチ</a:t>
            </a:r>
            <a:endParaRPr kumimoji="1" lang="ja-JP" altLang="en-US" dirty="0"/>
          </a:p>
        </p:txBody>
      </p:sp>
      <p:sp>
        <p:nvSpPr>
          <p:cNvPr id="4" name="正方形/長方形 3"/>
          <p:cNvSpPr/>
          <p:nvPr/>
        </p:nvSpPr>
        <p:spPr>
          <a:xfrm>
            <a:off x="3869928" y="2042468"/>
            <a:ext cx="446449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ドラッカー博士</a:t>
            </a:r>
            <a:endParaRPr lang="en-US" altLang="ja-JP" sz="2400" dirty="0">
              <a:solidFill>
                <a:schemeClr val="tx1"/>
              </a:solidFill>
            </a:endParaRPr>
          </a:p>
          <a:p>
            <a:r>
              <a:rPr lang="ja-JP" altLang="en-US" sz="2400" dirty="0">
                <a:solidFill>
                  <a:schemeClr val="tx1"/>
                </a:solidFill>
              </a:rPr>
              <a:t>　　「強みの上に立ちなさい」</a:t>
            </a:r>
          </a:p>
        </p:txBody>
      </p:sp>
      <p:sp>
        <p:nvSpPr>
          <p:cNvPr id="5" name="下矢印 4"/>
          <p:cNvSpPr/>
          <p:nvPr/>
        </p:nvSpPr>
        <p:spPr>
          <a:xfrm>
            <a:off x="5500712" y="3506799"/>
            <a:ext cx="93610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283968" y="4293096"/>
            <a:ext cx="30529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chemeClr val="tx1"/>
                </a:solidFill>
              </a:rPr>
              <a:t>No.</a:t>
            </a:r>
            <a:r>
              <a:rPr lang="ja-JP" altLang="en-US" sz="2800" dirty="0" smtClean="0">
                <a:solidFill>
                  <a:schemeClr val="tx1"/>
                </a:solidFill>
              </a:rPr>
              <a:t>１</a:t>
            </a:r>
            <a:r>
              <a:rPr lang="en-US" altLang="ja-JP" sz="2800" dirty="0" smtClean="0">
                <a:solidFill>
                  <a:schemeClr val="tx1"/>
                </a:solidFill>
              </a:rPr>
              <a:t>No.</a:t>
            </a:r>
            <a:r>
              <a:rPr lang="ja-JP" altLang="en-US" sz="2800" dirty="0" smtClean="0">
                <a:solidFill>
                  <a:schemeClr val="tx1"/>
                </a:solidFill>
              </a:rPr>
              <a:t>２戦略</a:t>
            </a:r>
            <a:endParaRPr lang="ja-JP" altLang="en-US" sz="2800" dirty="0">
              <a:solidFill>
                <a:schemeClr val="tx1"/>
              </a:solidFill>
            </a:endParaRPr>
          </a:p>
        </p:txBody>
      </p:sp>
      <p:sp>
        <p:nvSpPr>
          <p:cNvPr id="7" name="正方形/長方形 6"/>
          <p:cNvSpPr/>
          <p:nvPr/>
        </p:nvSpPr>
        <p:spPr>
          <a:xfrm>
            <a:off x="3714328" y="5373216"/>
            <a:ext cx="45365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１</a:t>
            </a:r>
            <a:r>
              <a:rPr lang="ja-JP" altLang="en-US" sz="3200" dirty="0" smtClean="0">
                <a:solidFill>
                  <a:schemeClr val="tx1"/>
                </a:solidFill>
              </a:rPr>
              <a:t>位か</a:t>
            </a:r>
            <a:r>
              <a:rPr lang="ja-JP" altLang="en-US" sz="3200" dirty="0">
                <a:solidFill>
                  <a:schemeClr val="tx1"/>
                </a:solidFill>
              </a:rPr>
              <a:t>２</a:t>
            </a:r>
            <a:r>
              <a:rPr lang="ja-JP" altLang="en-US" sz="3200" dirty="0" smtClean="0">
                <a:solidFill>
                  <a:schemeClr val="tx1"/>
                </a:solidFill>
              </a:rPr>
              <a:t>位以外</a:t>
            </a:r>
            <a:r>
              <a:rPr lang="ja-JP" altLang="en-US" sz="3200" dirty="0">
                <a:solidFill>
                  <a:schemeClr val="tx1"/>
                </a:solidFill>
              </a:rPr>
              <a:t>の事業は再建か閉鎖か売却</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343943"/>
            <a:ext cx="2116137"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310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p:cTn id="33" dur="500" fill="hold"/>
                                        <p:tgtEl>
                                          <p:spTgt spid="1026"/>
                                        </p:tgtEl>
                                        <p:attrNameLst>
                                          <p:attrName>ppt_w</p:attrName>
                                        </p:attrNameLst>
                                      </p:cBhvr>
                                      <p:tavLst>
                                        <p:tav tm="0">
                                          <p:val>
                                            <p:fltVal val="0"/>
                                          </p:val>
                                        </p:tav>
                                        <p:tav tm="100000">
                                          <p:val>
                                            <p:strVal val="#ppt_w"/>
                                          </p:val>
                                        </p:tav>
                                      </p:tavLst>
                                    </p:anim>
                                    <p:anim calcmode="lin" valueType="num">
                                      <p:cBhvr>
                                        <p:cTn id="34" dur="500" fill="hold"/>
                                        <p:tgtEl>
                                          <p:spTgt spid="1026"/>
                                        </p:tgtEl>
                                        <p:attrNameLst>
                                          <p:attrName>ppt_h</p:attrName>
                                        </p:attrNameLst>
                                      </p:cBhvr>
                                      <p:tavLst>
                                        <p:tav tm="0">
                                          <p:val>
                                            <p:fltVal val="0"/>
                                          </p:val>
                                        </p:tav>
                                        <p:tav tm="100000">
                                          <p:val>
                                            <p:strVal val="#ppt_h"/>
                                          </p:val>
                                        </p:tav>
                                      </p:tavLst>
                                    </p:anim>
                                    <p:animEffect transition="in" filter="fade">
                                      <p:cBhvr>
                                        <p:cTn id="3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520" y="188640"/>
            <a:ext cx="8229600" cy="1143000"/>
          </a:xfrm>
        </p:spPr>
        <p:txBody>
          <a:bodyPr/>
          <a:lstStyle/>
          <a:p>
            <a:r>
              <a:rPr kumimoji="1" lang="ja-JP" altLang="en-US" dirty="0" smtClean="0"/>
              <a:t>家電業界</a:t>
            </a:r>
            <a:endParaRPr kumimoji="1" lang="ja-JP" altLang="en-US" dirty="0"/>
          </a:p>
        </p:txBody>
      </p:sp>
      <p:sp>
        <p:nvSpPr>
          <p:cNvPr id="3" name="コンテンツ プレースホルダ 2"/>
          <p:cNvSpPr>
            <a:spLocks noGrp="1"/>
          </p:cNvSpPr>
          <p:nvPr>
            <p:ph sz="half" idx="1"/>
          </p:nvPr>
        </p:nvSpPr>
        <p:spPr>
          <a:xfrm>
            <a:off x="683568" y="1484784"/>
            <a:ext cx="3816424" cy="4104456"/>
          </a:xfrm>
        </p:spPr>
        <p:txBody>
          <a:bodyPr>
            <a:normAutofit/>
          </a:bodyPr>
          <a:lstStyle/>
          <a:p>
            <a:pPr marL="0" indent="0">
              <a:buNone/>
            </a:pPr>
            <a:r>
              <a:rPr lang="ja-JP" altLang="en-US" dirty="0" smtClean="0"/>
              <a:t>日本企業</a:t>
            </a:r>
            <a:endParaRPr lang="en-US" altLang="ja-JP" dirty="0" smtClean="0"/>
          </a:p>
          <a:p>
            <a:pPr marL="0" indent="0">
              <a:buNone/>
            </a:pPr>
            <a:endParaRPr lang="en-US" altLang="ja-JP" dirty="0"/>
          </a:p>
          <a:p>
            <a:r>
              <a:rPr lang="ja-JP" altLang="en-US" dirty="0" smtClean="0"/>
              <a:t>シャープ</a:t>
            </a:r>
            <a:endParaRPr kumimoji="1" lang="en-US" altLang="ja-JP" dirty="0" smtClean="0"/>
          </a:p>
          <a:p>
            <a:r>
              <a:rPr lang="ja-JP" altLang="en-US" dirty="0" smtClean="0"/>
              <a:t>ソニー</a:t>
            </a:r>
            <a:endParaRPr kumimoji="1" lang="en-US" altLang="ja-JP" dirty="0" smtClean="0"/>
          </a:p>
          <a:p>
            <a:r>
              <a:rPr lang="ja-JP" altLang="en-US" dirty="0" smtClean="0"/>
              <a:t>パナソニック</a:t>
            </a:r>
            <a:endParaRPr lang="en-US" altLang="ja-JP" dirty="0" smtClean="0"/>
          </a:p>
          <a:p>
            <a:r>
              <a:rPr lang="ja-JP" altLang="en-US" dirty="0" smtClean="0"/>
              <a:t>日立</a:t>
            </a:r>
            <a:endParaRPr lang="en-US" altLang="ja-JP" dirty="0" smtClean="0"/>
          </a:p>
          <a:p>
            <a:r>
              <a:rPr lang="ja-JP" altLang="en-US" dirty="0" smtClean="0"/>
              <a:t>三菱</a:t>
            </a:r>
            <a:endParaRPr lang="en-US" altLang="ja-JP" dirty="0" smtClean="0"/>
          </a:p>
          <a:p>
            <a:r>
              <a:rPr lang="ja-JP" altLang="en-US" dirty="0"/>
              <a:t>東芝</a:t>
            </a:r>
            <a:endParaRPr lang="en-US" altLang="ja-JP" dirty="0" smtClean="0"/>
          </a:p>
          <a:p>
            <a:endParaRPr lang="en-US" altLang="ja-JP" dirty="0" smtClean="0"/>
          </a:p>
        </p:txBody>
      </p:sp>
      <p:sp>
        <p:nvSpPr>
          <p:cNvPr id="4" name="コンテンツ プレースホルダ 3"/>
          <p:cNvSpPr>
            <a:spLocks noGrp="1"/>
          </p:cNvSpPr>
          <p:nvPr>
            <p:ph sz="half" idx="2"/>
          </p:nvPr>
        </p:nvSpPr>
        <p:spPr>
          <a:xfrm>
            <a:off x="4860032" y="1340768"/>
            <a:ext cx="3931920" cy="4389120"/>
          </a:xfrm>
        </p:spPr>
        <p:txBody>
          <a:bodyPr>
            <a:normAutofit/>
          </a:bodyPr>
          <a:lstStyle/>
          <a:p>
            <a:pPr marL="0" indent="0">
              <a:lnSpc>
                <a:spcPct val="150000"/>
              </a:lnSpc>
              <a:buNone/>
            </a:pPr>
            <a:r>
              <a:rPr kumimoji="1" lang="ja-JP" altLang="en-US" dirty="0" smtClean="0"/>
              <a:t>海外企業</a:t>
            </a:r>
            <a:endParaRPr kumimoji="1" lang="en-US" altLang="ja-JP" dirty="0" smtClean="0"/>
          </a:p>
          <a:p>
            <a:pPr marL="0" indent="0">
              <a:lnSpc>
                <a:spcPct val="150000"/>
              </a:lnSpc>
              <a:buNone/>
            </a:pPr>
            <a:r>
              <a:rPr lang="ja-JP" altLang="en-US" dirty="0" smtClean="0"/>
              <a:t>　　　　　　　　　　　　　　　　　　　　　　　　　　　　　　　</a:t>
            </a:r>
            <a:endParaRPr lang="en-US" altLang="ja-JP" dirty="0"/>
          </a:p>
          <a:p>
            <a:pPr>
              <a:lnSpc>
                <a:spcPct val="150000"/>
              </a:lnSpc>
            </a:pPr>
            <a:r>
              <a:rPr kumimoji="1" lang="ja-JP" altLang="en-US" dirty="0" smtClean="0"/>
              <a:t>サムスン電子</a:t>
            </a:r>
            <a:endParaRPr lang="en-US" altLang="ja-JP" dirty="0"/>
          </a:p>
          <a:p>
            <a:pPr>
              <a:lnSpc>
                <a:spcPct val="150000"/>
              </a:lnSpc>
            </a:pPr>
            <a:r>
              <a:rPr kumimoji="1" lang="en-US" altLang="ja-JP" dirty="0" smtClean="0"/>
              <a:t>APPLE</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ircle(in)">
                                      <p:cBhvr>
                                        <p:cTn id="24" dur="2000"/>
                                        <p:tgtEl>
                                          <p:spTgt spid="3">
                                            <p:txEl>
                                              <p:pRg st="6" end="6"/>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par>
                                <p:cTn id="28" presetID="2" presetClass="entr" presetSubtype="4" fill="hold" nodeType="with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2" presetID="6" presetClass="entr" presetSubtype="16" fill="hold"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circle(in)">
                                      <p:cBhvr>
                                        <p:cTn id="34" dur="2000"/>
                                        <p:tgtEl>
                                          <p:spTgt spid="4">
                                            <p:txEl>
                                              <p:pRg st="1" end="1"/>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circle(in)">
                                      <p:cBhvr>
                                        <p:cTn id="37" dur="2000"/>
                                        <p:tgtEl>
                                          <p:spTgt spid="4">
                                            <p:txEl>
                                              <p:pRg st="2" end="2"/>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circle(in)">
                                      <p:cBhvr>
                                        <p:cTn id="40"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alpha val="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517232"/>
            <a:ext cx="8183880" cy="1051560"/>
          </a:xfrm>
        </p:spPr>
        <p:txBody>
          <a:bodyPr/>
          <a:lstStyle/>
          <a:p>
            <a:r>
              <a:rPr kumimoji="1" lang="ja-JP" altLang="en-US" dirty="0" smtClean="0"/>
              <a:t>時価総額比較</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14623646"/>
              </p:ext>
            </p:extLst>
          </p:nvPr>
        </p:nvGraphicFramePr>
        <p:xfrm>
          <a:off x="539552" y="1196752"/>
          <a:ext cx="8183562" cy="4187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081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家電業界の選択と集中</a:t>
            </a:r>
            <a:endParaRPr kumimoji="1" lang="ja-JP" altLang="en-US" dirty="0"/>
          </a:p>
        </p:txBody>
      </p:sp>
      <p:sp>
        <p:nvSpPr>
          <p:cNvPr id="3" name="コンテンツ プレースホルダ 2"/>
          <p:cNvSpPr>
            <a:spLocks noGrp="1"/>
          </p:cNvSpPr>
          <p:nvPr>
            <p:ph idx="1"/>
          </p:nvPr>
        </p:nvSpPr>
        <p:spPr>
          <a:xfrm>
            <a:off x="395536" y="1484784"/>
            <a:ext cx="8229600" cy="4687200"/>
          </a:xfrm>
        </p:spPr>
        <p:txBody>
          <a:bodyPr/>
          <a:lstStyle/>
          <a:p>
            <a:pPr algn="ctr">
              <a:buNone/>
            </a:pPr>
            <a:r>
              <a:rPr kumimoji="1" lang="ja-JP" altLang="en-US" sz="3600" dirty="0" smtClean="0"/>
              <a:t>シャープの選択と</a:t>
            </a:r>
            <a:r>
              <a:rPr lang="ja-JP" altLang="en-US" sz="3600" dirty="0" smtClean="0"/>
              <a:t>集中</a:t>
            </a:r>
            <a:endParaRPr lang="en-US" altLang="ja-JP" sz="3600" dirty="0" smtClean="0"/>
          </a:p>
          <a:p>
            <a:pPr>
              <a:buNone/>
            </a:pPr>
            <a:endParaRPr lang="en-US" altLang="ja-JP" dirty="0" smtClean="0"/>
          </a:p>
          <a:p>
            <a:pPr>
              <a:buNone/>
            </a:pPr>
            <a:endParaRPr lang="en-US" altLang="ja-JP" dirty="0" smtClean="0"/>
          </a:p>
          <a:p>
            <a:pPr>
              <a:buNone/>
            </a:pPr>
            <a:endParaRPr lang="en-US" altLang="ja-JP" dirty="0" smtClean="0"/>
          </a:p>
        </p:txBody>
      </p:sp>
      <p:graphicFrame>
        <p:nvGraphicFramePr>
          <p:cNvPr id="4" name="図表 3"/>
          <p:cNvGraphicFramePr/>
          <p:nvPr>
            <p:extLst>
              <p:ext uri="{D42A27DB-BD31-4B8C-83A1-F6EECF244321}">
                <p14:modId xmlns:p14="http://schemas.microsoft.com/office/powerpoint/2010/main" val="46833214"/>
              </p:ext>
            </p:extLst>
          </p:nvPr>
        </p:nvGraphicFramePr>
        <p:xfrm>
          <a:off x="755576" y="2348880"/>
          <a:ext cx="7272808"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家電業界の選択と集中</a:t>
            </a:r>
            <a:endParaRPr kumimoji="1" lang="ja-JP" altLang="en-US" dirty="0"/>
          </a:p>
        </p:txBody>
      </p:sp>
      <p:sp>
        <p:nvSpPr>
          <p:cNvPr id="3" name="コンテンツ プレースホルダ 2"/>
          <p:cNvSpPr>
            <a:spLocks noGrp="1"/>
          </p:cNvSpPr>
          <p:nvPr>
            <p:ph idx="1"/>
          </p:nvPr>
        </p:nvSpPr>
        <p:spPr>
          <a:xfrm>
            <a:off x="395536" y="1412776"/>
            <a:ext cx="8229600" cy="4687200"/>
          </a:xfrm>
        </p:spPr>
        <p:txBody>
          <a:bodyPr>
            <a:normAutofit/>
          </a:bodyPr>
          <a:lstStyle/>
          <a:p>
            <a:pPr algn="ctr">
              <a:buNone/>
            </a:pPr>
            <a:r>
              <a:rPr kumimoji="1" lang="ja-JP" altLang="en-US" sz="3600" dirty="0" smtClean="0"/>
              <a:t>パナソニック</a:t>
            </a:r>
            <a:r>
              <a:rPr lang="ja-JP" altLang="en-US" sz="3600" dirty="0" smtClean="0"/>
              <a:t>の選択と集中</a:t>
            </a:r>
            <a:endParaRPr lang="en-US" altLang="ja-JP" sz="3600" dirty="0" smtClean="0"/>
          </a:p>
          <a:p>
            <a:pPr>
              <a:buNone/>
            </a:pPr>
            <a:endParaRPr kumimoji="1" lang="ja-JP" altLang="en-US" sz="3600" dirty="0"/>
          </a:p>
        </p:txBody>
      </p:sp>
      <p:graphicFrame>
        <p:nvGraphicFramePr>
          <p:cNvPr id="4" name="図表 3"/>
          <p:cNvGraphicFramePr/>
          <p:nvPr>
            <p:extLst>
              <p:ext uri="{D42A27DB-BD31-4B8C-83A1-F6EECF244321}">
                <p14:modId xmlns:p14="http://schemas.microsoft.com/office/powerpoint/2010/main" val="2570266791"/>
              </p:ext>
            </p:extLst>
          </p:nvPr>
        </p:nvGraphicFramePr>
        <p:xfrm>
          <a:off x="1475656"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みや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1205</TotalTime>
  <Words>973</Words>
  <Application>Microsoft Office PowerPoint</Application>
  <PresentationFormat>画面に合わせる (4:3)</PresentationFormat>
  <Paragraphs>190</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みやび</vt:lpstr>
      <vt:lpstr>家電業界の選択と集中</vt:lpstr>
      <vt:lpstr>目次</vt:lpstr>
      <vt:lpstr>はじめに</vt:lpstr>
      <vt:lpstr>選択と集中とは？</vt:lpstr>
      <vt:lpstr>ジャックウェルチ</vt:lpstr>
      <vt:lpstr>家電業界</vt:lpstr>
      <vt:lpstr>時価総額比較</vt:lpstr>
      <vt:lpstr>家電業界の選択と集中</vt:lpstr>
      <vt:lpstr>家電業界の選択と集中</vt:lpstr>
      <vt:lpstr>パナソニックの選択と集中</vt:lpstr>
      <vt:lpstr>家電業界の選択と集中</vt:lpstr>
      <vt:lpstr>家電業界の集中と選択</vt:lpstr>
      <vt:lpstr>家電業界の集中と選択</vt:lpstr>
      <vt:lpstr>ジャパンディスプレイ</vt:lpstr>
      <vt:lpstr>ジャパンディスプレイ</vt:lpstr>
      <vt:lpstr>海外企業</vt:lpstr>
      <vt:lpstr>海外企業の選択と集中</vt:lpstr>
      <vt:lpstr>APPLE</vt:lpstr>
      <vt:lpstr>APPLE</vt:lpstr>
      <vt:lpstr>APPLE</vt:lpstr>
      <vt:lpstr>新たな動き</vt:lpstr>
      <vt:lpstr>ソニーの選択と集中</vt:lpstr>
      <vt:lpstr>ソニーの選択と集中</vt:lpstr>
      <vt:lpstr>比較優位</vt:lpstr>
      <vt:lpstr>比較優位</vt:lpstr>
      <vt:lpstr>比較優位</vt:lpstr>
      <vt:lpstr>比較優位</vt:lpstr>
      <vt:lpstr>まとめ</vt:lpstr>
      <vt:lpstr>まとめ</vt:lpstr>
      <vt:lpstr>参考文献</vt:lpstr>
    </vt:vector>
  </TitlesOfParts>
  <Company>名古屋学院大学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家電業界の選択と集中</dc:title>
  <dc:creator>名古屋学院大学</dc:creator>
  <cp:lastModifiedBy>名古屋学院大学</cp:lastModifiedBy>
  <cp:revision>87</cp:revision>
  <dcterms:created xsi:type="dcterms:W3CDTF">2012-10-11T01:06:52Z</dcterms:created>
  <dcterms:modified xsi:type="dcterms:W3CDTF">2012-11-09T08:57:55Z</dcterms:modified>
</cp:coreProperties>
</file>