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rawings/drawing2.xml" ContentType="application/vnd.openxmlformats-officedocument.drawingml.chartshap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charts/chart7.xml" ContentType="application/vnd.openxmlformats-officedocument.drawingml.chart+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charts/chart5.xml" ContentType="application/vnd.openxmlformats-officedocument.drawingml.chart+xml"/>
  <Override PartName="/ppt/drawings/drawing7.xml" ContentType="application/vnd.openxmlformats-officedocument.drawingml.chartshapes+xml"/>
  <Override PartName="/ppt/drawings/drawing11.xml" ContentType="application/vnd.openxmlformats-officedocument.drawingml.chartshapes+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colors4.xml" ContentType="application/vnd.openxmlformats-officedocument.drawingml.diagramColors+xml"/>
  <Override PartName="/ppt/drawings/drawing5.xml" ContentType="application/vnd.openxmlformats-officedocument.drawingml.chartshape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rawings/drawing3.xml" ContentType="application/vnd.openxmlformats-officedocument.drawingml.chartshapes+xml"/>
  <Default Extension="png" ContentType="image/png"/>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diagrams/quickStyle3.xml" ContentType="application/vnd.openxmlformats-officedocument.drawingml.diagramStyl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charts/chart8.xml" ContentType="application/vnd.openxmlformats-officedocument.drawingml.chart+xml"/>
  <Override PartName="/ppt/charts/chart12.xml" ContentType="application/vnd.openxmlformats-officedocument.drawingml.char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charts/chart10.xml" ContentType="application/vnd.openxmlformats-officedocument.drawingml.char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charts/chart4.xml" ContentType="application/vnd.openxmlformats-officedocument.drawingml.chart+xml"/>
  <Override PartName="/ppt/drawings/drawing8.xml" ContentType="application/vnd.openxmlformats-officedocument.drawingml.chartshapes+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rawings/drawing6.xml" ContentType="application/vnd.openxmlformats-officedocument.drawingml.chartshapes+xml"/>
  <Override PartName="/ppt/drawings/drawing10.xml" ContentType="application/vnd.openxmlformats-officedocument.drawingml.chartshape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diagrams/layout7.xml" ContentType="application/vnd.openxmlformats-officedocument.drawingml.diagram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diagrams/layout3.xml" ContentType="application/vnd.openxmlformats-officedocument.drawingml.diagramLayout+xml"/>
  <Override PartName="/ppt/diagrams/data4.xml" ContentType="application/vnd.openxmlformats-officedocument.drawingml.diagramData+xml"/>
  <Override PartName="/ppt/drawings/drawing9.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301" r:id="rId3"/>
    <p:sldId id="324" r:id="rId4"/>
    <p:sldId id="273" r:id="rId5"/>
    <p:sldId id="323" r:id="rId6"/>
    <p:sldId id="327" r:id="rId7"/>
    <p:sldId id="270" r:id="rId8"/>
    <p:sldId id="271" r:id="rId9"/>
    <p:sldId id="303" r:id="rId10"/>
    <p:sldId id="258" r:id="rId11"/>
    <p:sldId id="259" r:id="rId12"/>
    <p:sldId id="310" r:id="rId13"/>
    <p:sldId id="276" r:id="rId14"/>
    <p:sldId id="322" r:id="rId15"/>
    <p:sldId id="275" r:id="rId16"/>
    <p:sldId id="274" r:id="rId17"/>
    <p:sldId id="279" r:id="rId18"/>
    <p:sldId id="260" r:id="rId19"/>
    <p:sldId id="287" r:id="rId20"/>
    <p:sldId id="325" r:id="rId21"/>
    <p:sldId id="261" r:id="rId22"/>
    <p:sldId id="277" r:id="rId23"/>
    <p:sldId id="262" r:id="rId24"/>
    <p:sldId id="307" r:id="rId25"/>
    <p:sldId id="311" r:id="rId26"/>
    <p:sldId id="320" r:id="rId27"/>
    <p:sldId id="280" r:id="rId28"/>
    <p:sldId id="321" r:id="rId29"/>
    <p:sldId id="266" r:id="rId30"/>
    <p:sldId id="284" r:id="rId31"/>
    <p:sldId id="278" r:id="rId32"/>
    <p:sldId id="267" r:id="rId33"/>
    <p:sldId id="318" r:id="rId34"/>
    <p:sldId id="331" r:id="rId35"/>
    <p:sldId id="312" r:id="rId36"/>
    <p:sldId id="326" r:id="rId37"/>
    <p:sldId id="329" r:id="rId38"/>
    <p:sldId id="330" r:id="rId3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94601" autoAdjust="0"/>
  </p:normalViewPr>
  <p:slideViewPr>
    <p:cSldViewPr>
      <p:cViewPr varScale="1">
        <p:scale>
          <a:sx n="103" d="100"/>
          <a:sy n="103" d="100"/>
        </p:scale>
        <p:origin x="-414" y="-84"/>
      </p:cViewPr>
      <p:guideLst>
        <p:guide orient="horz" pos="2160"/>
        <p:guide pos="2880"/>
      </p:guideLst>
    </p:cSldViewPr>
  </p:slideViewPr>
  <p:outlineViewPr>
    <p:cViewPr>
      <p:scale>
        <a:sx n="33" d="100"/>
        <a:sy n="33" d="100"/>
      </p:scale>
      <p:origin x="0" y="11994"/>
    </p:cViewPr>
  </p:outlineViewPr>
  <p:notesTextViewPr>
    <p:cViewPr>
      <p:scale>
        <a:sx n="100" d="100"/>
        <a:sy n="100" d="100"/>
      </p:scale>
      <p:origin x="0" y="0"/>
    </p:cViewPr>
  </p:notesTextViewPr>
  <p:notesViewPr>
    <p:cSldViewPr>
      <p:cViewPr varScale="1">
        <p:scale>
          <a:sx n="75" d="100"/>
          <a:sy n="75" d="100"/>
        </p:scale>
        <p:origin x="-2232" y="-114"/>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______5.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E:\&#23567;&#26891;&#23439;&#19968;&#12288;&#12476;&#12511;\&#36027;&#29992;&#21454;&#30410;\&#29983;&#29987;&#65302;&#65296;&#13199;&#12354;&#12383;&#12426;&#29983;&#29987;&#36027;&#2999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23567;&#26891;&#23439;&#19968;&#12288;&#12476;&#12511;\&#36027;&#29992;&#21454;&#30410;\&#36786;&#26989;&#12288;&#21454;&#30410;&#36027;&#2999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20117;&#19978;\&#36786;&#29987;&#29289;&#36009;&#22770;&#37329;&#38989;&#12391;&#12415;&#12383;&#31282;&#20316;&#37096;&#38272;&#12398;&#32076;&#21942;&#20307;&#25968;.xls"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edcsv3\win_home\c103047\&#23567;&#26891;&#23439;&#19968;&#12288;&#12476;&#12511;\&#24180;&#40802;&#21454;&#20837;\&#36786;&#26989;&#23601;&#26989;&#32773;&#24180;&#40802;&#27083;&#25104;.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edcsv3\win_home\c103047\&#23567;&#26891;&#23439;&#19968;&#12288;&#12476;&#12511;\&#24180;&#40802;&#21454;&#20837;\&#36942;&#21435;&#65297;&#24180;&#38291;&#36786;&#29987;&#29289;&#36009;&#22770;&#38989;.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edcsv3\win_home\c103047\&#23567;&#26891;&#23439;&#19968;&#12288;&#12476;&#12511;\&#24180;&#40802;&#21454;&#20837;\&#32076;&#21942;&#37096;&#38272;&#12398;&#24847;&#2152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______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23567;&#26891;&#23439;&#19968;&#12288;&#12476;&#12511;\&#33258;&#32102;&#29575;\&#39135;&#26009;&#33258;&#32102;&#29575;&#25512;&#31227;.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F:\&#23567;&#26891;&#23439;&#19968;&#12288;&#12476;&#12511;\&#19990;&#30028;&#20154;&#21475;&#25512;&#31227;.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______3.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E:\&#23567;&#26891;&#23439;&#19968;&#12288;&#12476;&#12511;\&#36027;&#29992;&#21454;&#30410;\&#29983;&#29987;&#65302;&#65296;&#13199;&#12354;&#12383;&#12426;&#29983;&#29987;&#36027;&#29992;.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F:\&#12476;&#12511;&#12288;&#12362;&#12368;&#12425;\&#26368;&#26032;\&#27665;&#38291;&#20107;&#26989;&#32773;&#32102;&#19982;&#20998;&#24067;.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E:\&#20117;&#19978;\&#36786;&#26989;&#25152;&#29305;&#21029;&#32076;&#21942;&#20307;&#25968;&#20998;&#24067;&#12464;&#12521;&#12501;.xlsx" TargetMode="Externa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______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style val="31"/>
  <c:chart>
    <c:autoTitleDeleted val="1"/>
    <c:plotArea>
      <c:layout>
        <c:manualLayout>
          <c:layoutTarget val="inner"/>
          <c:xMode val="edge"/>
          <c:yMode val="edge"/>
          <c:x val="0.16874890548884441"/>
          <c:y val="5.6066098125352126E-2"/>
          <c:w val="0.76978334798958703"/>
          <c:h val="0.80564015991783733"/>
        </c:manualLayout>
      </c:layout>
      <c:scatterChart>
        <c:scatterStyle val="smoothMarker"/>
        <c:ser>
          <c:idx val="0"/>
          <c:order val="0"/>
          <c:tx>
            <c:strRef>
              <c:f>Sheet1!$B$1</c:f>
              <c:strCache>
                <c:ptCount val="1"/>
                <c:pt idx="0">
                  <c:v>Y の値</c:v>
                </c:pt>
              </c:strCache>
            </c:strRef>
          </c:tx>
          <c:marker>
            <c:symbol val="none"/>
          </c:marker>
          <c:xVal>
            <c:numRef>
              <c:f>Sheet1!$A$2:$A$5</c:f>
              <c:numCache>
                <c:formatCode>General</c:formatCode>
                <c:ptCount val="4"/>
                <c:pt idx="0">
                  <c:v>1</c:v>
                </c:pt>
                <c:pt idx="1">
                  <c:v>2</c:v>
                </c:pt>
                <c:pt idx="2">
                  <c:v>3</c:v>
                </c:pt>
              </c:numCache>
            </c:numRef>
          </c:xVal>
          <c:yVal>
            <c:numRef>
              <c:f>Sheet1!$B$2:$B$5</c:f>
              <c:numCache>
                <c:formatCode>General</c:formatCode>
                <c:ptCount val="4"/>
                <c:pt idx="0">
                  <c:v>12</c:v>
                </c:pt>
                <c:pt idx="1">
                  <c:v>5</c:v>
                </c:pt>
                <c:pt idx="2">
                  <c:v>-2</c:v>
                </c:pt>
              </c:numCache>
            </c:numRef>
          </c:yVal>
          <c:smooth val="1"/>
        </c:ser>
        <c:axId val="225933184"/>
        <c:axId val="225951744"/>
      </c:scatterChart>
      <c:valAx>
        <c:axId val="225933184"/>
        <c:scaling>
          <c:orientation val="minMax"/>
        </c:scaling>
        <c:axPos val="b"/>
        <c:title>
          <c:tx>
            <c:rich>
              <a:bodyPr/>
              <a:lstStyle/>
              <a:p>
                <a:pPr>
                  <a:defRPr/>
                </a:pPr>
                <a:r>
                  <a:rPr lang="ja-JP"/>
                  <a:t>数量</a:t>
                </a:r>
              </a:p>
            </c:rich>
          </c:tx>
          <c:layout>
            <c:manualLayout>
              <c:xMode val="edge"/>
              <c:yMode val="edge"/>
              <c:x val="0.76567222286036063"/>
              <c:y val="0.91286847942918981"/>
            </c:manualLayout>
          </c:layout>
        </c:title>
        <c:numFmt formatCode="General" sourceLinked="1"/>
        <c:tickLblPos val="nextTo"/>
        <c:crossAx val="225951744"/>
        <c:crosses val="autoZero"/>
        <c:crossBetween val="midCat"/>
      </c:valAx>
      <c:valAx>
        <c:axId val="225951744"/>
        <c:scaling>
          <c:orientation val="minMax"/>
          <c:max val="10"/>
          <c:min val="2"/>
        </c:scaling>
        <c:axPos val="l"/>
        <c:title>
          <c:tx>
            <c:rich>
              <a:bodyPr rot="0" vert="wordArtVertRtl"/>
              <a:lstStyle/>
              <a:p>
                <a:pPr>
                  <a:defRPr/>
                </a:pPr>
                <a:r>
                  <a:rPr lang="ja-JP"/>
                  <a:t>価格</a:t>
                </a:r>
              </a:p>
            </c:rich>
          </c:tx>
          <c:layout>
            <c:manualLayout>
              <c:xMode val="edge"/>
              <c:yMode val="edge"/>
              <c:x val="0"/>
              <c:y val="7.4385339201699832E-2"/>
            </c:manualLayout>
          </c:layout>
        </c:title>
        <c:numFmt formatCode="General" sourceLinked="1"/>
        <c:tickLblPos val="nextTo"/>
        <c:crossAx val="225933184"/>
        <c:crosses val="autoZero"/>
        <c:crossBetween val="midCat"/>
      </c:valAx>
    </c:plotArea>
    <c:plotVisOnly val="1"/>
    <c:dispBlanksAs val="gap"/>
  </c:chart>
  <c:txPr>
    <a:bodyPr/>
    <a:lstStyle/>
    <a:p>
      <a:pPr>
        <a:defRPr sz="1800"/>
      </a:pPr>
      <a:endParaRPr lang="ja-JP"/>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Sheet1!$B$1</c:f>
              <c:strCache>
                <c:ptCount val="1"/>
                <c:pt idx="0">
                  <c:v>販売なし</c:v>
                </c:pt>
              </c:strCache>
            </c:strRef>
          </c:tx>
          <c:cat>
            <c:strRef>
              <c:f>Sheet1!$A$2:$A$5</c:f>
              <c:strCache>
                <c:ptCount val="4"/>
                <c:pt idx="0">
                  <c:v>平成17年</c:v>
                </c:pt>
                <c:pt idx="1">
                  <c:v>平成12年</c:v>
                </c:pt>
                <c:pt idx="2">
                  <c:v>平成７年</c:v>
                </c:pt>
                <c:pt idx="3">
                  <c:v>平成２年</c:v>
                </c:pt>
              </c:strCache>
            </c:strRef>
          </c:cat>
          <c:val>
            <c:numRef>
              <c:f>Sheet1!$B$2:$B$5</c:f>
              <c:numCache>
                <c:formatCode>General</c:formatCode>
                <c:ptCount val="4"/>
                <c:pt idx="0">
                  <c:v>227106</c:v>
                </c:pt>
                <c:pt idx="1">
                  <c:v>181971</c:v>
                </c:pt>
                <c:pt idx="2">
                  <c:v>163800</c:v>
                </c:pt>
                <c:pt idx="3">
                  <c:v>245200</c:v>
                </c:pt>
              </c:numCache>
            </c:numRef>
          </c:val>
        </c:ser>
        <c:ser>
          <c:idx val="1"/>
          <c:order val="1"/>
          <c:tx>
            <c:strRef>
              <c:f>Sheet1!$C$1</c:f>
              <c:strCache>
                <c:ptCount val="1"/>
                <c:pt idx="0">
                  <c:v>5０万未満</c:v>
                </c:pt>
              </c:strCache>
            </c:strRef>
          </c:tx>
          <c:cat>
            <c:strRef>
              <c:f>Sheet1!$A$2:$A$5</c:f>
              <c:strCache>
                <c:ptCount val="4"/>
                <c:pt idx="0">
                  <c:v>平成17年</c:v>
                </c:pt>
                <c:pt idx="1">
                  <c:v>平成12年</c:v>
                </c:pt>
                <c:pt idx="2">
                  <c:v>平成７年</c:v>
                </c:pt>
                <c:pt idx="3">
                  <c:v>平成２年</c:v>
                </c:pt>
              </c:strCache>
            </c:strRef>
          </c:cat>
          <c:val>
            <c:numRef>
              <c:f>Sheet1!$C$2:$C$5</c:f>
              <c:numCache>
                <c:formatCode>General</c:formatCode>
                <c:ptCount val="4"/>
                <c:pt idx="0">
                  <c:v>557818</c:v>
                </c:pt>
                <c:pt idx="1">
                  <c:v>751267</c:v>
                </c:pt>
                <c:pt idx="2">
                  <c:v>745590</c:v>
                </c:pt>
                <c:pt idx="3">
                  <c:v>556710</c:v>
                </c:pt>
              </c:numCache>
            </c:numRef>
          </c:val>
        </c:ser>
        <c:ser>
          <c:idx val="2"/>
          <c:order val="2"/>
          <c:tx>
            <c:strRef>
              <c:f>Sheet1!$D$1</c:f>
              <c:strCache>
                <c:ptCount val="1"/>
                <c:pt idx="0">
                  <c:v>50～100</c:v>
                </c:pt>
              </c:strCache>
            </c:strRef>
          </c:tx>
          <c:cat>
            <c:strRef>
              <c:f>Sheet1!$A$2:$A$5</c:f>
              <c:strCache>
                <c:ptCount val="4"/>
                <c:pt idx="0">
                  <c:v>平成17年</c:v>
                </c:pt>
                <c:pt idx="1">
                  <c:v>平成12年</c:v>
                </c:pt>
                <c:pt idx="2">
                  <c:v>平成７年</c:v>
                </c:pt>
                <c:pt idx="3">
                  <c:v>平成２年</c:v>
                </c:pt>
              </c:strCache>
            </c:strRef>
          </c:cat>
          <c:val>
            <c:numRef>
              <c:f>Sheet1!$D$2:$D$5</c:f>
              <c:numCache>
                <c:formatCode>General</c:formatCode>
                <c:ptCount val="4"/>
                <c:pt idx="0">
                  <c:v>340779</c:v>
                </c:pt>
                <c:pt idx="1">
                  <c:v>440608</c:v>
                </c:pt>
                <c:pt idx="2">
                  <c:v>523319</c:v>
                </c:pt>
                <c:pt idx="3">
                  <c:v>558196</c:v>
                </c:pt>
              </c:numCache>
            </c:numRef>
          </c:val>
        </c:ser>
        <c:ser>
          <c:idx val="3"/>
          <c:order val="3"/>
          <c:tx>
            <c:strRef>
              <c:f>Sheet1!$E$1</c:f>
              <c:strCache>
                <c:ptCount val="1"/>
                <c:pt idx="0">
                  <c:v>100～200</c:v>
                </c:pt>
              </c:strCache>
            </c:strRef>
          </c:tx>
          <c:cat>
            <c:strRef>
              <c:f>Sheet1!$A$2:$A$5</c:f>
              <c:strCache>
                <c:ptCount val="4"/>
                <c:pt idx="0">
                  <c:v>平成17年</c:v>
                </c:pt>
                <c:pt idx="1">
                  <c:v>平成12年</c:v>
                </c:pt>
                <c:pt idx="2">
                  <c:v>平成７年</c:v>
                </c:pt>
                <c:pt idx="3">
                  <c:v>平成２年</c:v>
                </c:pt>
              </c:strCache>
            </c:strRef>
          </c:cat>
          <c:val>
            <c:numRef>
              <c:f>Sheet1!$E$2:$E$5</c:f>
              <c:numCache>
                <c:formatCode>General</c:formatCode>
                <c:ptCount val="4"/>
                <c:pt idx="0">
                  <c:v>291485</c:v>
                </c:pt>
                <c:pt idx="1">
                  <c:v>333875</c:v>
                </c:pt>
                <c:pt idx="2">
                  <c:v>421977</c:v>
                </c:pt>
                <c:pt idx="3">
                  <c:v>566710</c:v>
                </c:pt>
              </c:numCache>
            </c:numRef>
          </c:val>
        </c:ser>
        <c:ser>
          <c:idx val="4"/>
          <c:order val="4"/>
          <c:tx>
            <c:strRef>
              <c:f>Sheet1!$F$1</c:f>
              <c:strCache>
                <c:ptCount val="1"/>
                <c:pt idx="0">
                  <c:v>200万超</c:v>
                </c:pt>
              </c:strCache>
            </c:strRef>
          </c:tx>
          <c:cat>
            <c:strRef>
              <c:f>Sheet1!$A$2:$A$5</c:f>
              <c:strCache>
                <c:ptCount val="4"/>
                <c:pt idx="0">
                  <c:v>平成17年</c:v>
                </c:pt>
                <c:pt idx="1">
                  <c:v>平成12年</c:v>
                </c:pt>
                <c:pt idx="2">
                  <c:v>平成７年</c:v>
                </c:pt>
                <c:pt idx="3">
                  <c:v>平成２年</c:v>
                </c:pt>
              </c:strCache>
            </c:strRef>
          </c:cat>
          <c:val>
            <c:numRef>
              <c:f>Sheet1!$F$2:$F$5</c:f>
              <c:numCache>
                <c:formatCode>General</c:formatCode>
                <c:ptCount val="4"/>
                <c:pt idx="0">
                  <c:v>546236</c:v>
                </c:pt>
                <c:pt idx="1">
                  <c:v>629188</c:v>
                </c:pt>
                <c:pt idx="2">
                  <c:v>796616</c:v>
                </c:pt>
                <c:pt idx="3">
                  <c:v>800694</c:v>
                </c:pt>
              </c:numCache>
            </c:numRef>
          </c:val>
        </c:ser>
        <c:overlap val="100"/>
        <c:axId val="256420480"/>
        <c:axId val="256455040"/>
      </c:barChart>
      <c:catAx>
        <c:axId val="256420480"/>
        <c:scaling>
          <c:orientation val="minMax"/>
        </c:scaling>
        <c:axPos val="l"/>
        <c:tickLblPos val="nextTo"/>
        <c:crossAx val="256455040"/>
        <c:crosses val="autoZero"/>
        <c:auto val="1"/>
        <c:lblAlgn val="ctr"/>
        <c:lblOffset val="100"/>
      </c:catAx>
      <c:valAx>
        <c:axId val="256455040"/>
        <c:scaling>
          <c:orientation val="minMax"/>
        </c:scaling>
        <c:axPos val="b"/>
        <c:majorGridlines/>
        <c:numFmt formatCode="0%" sourceLinked="1"/>
        <c:tickLblPos val="nextTo"/>
        <c:crossAx val="256420480"/>
        <c:crosses val="autoZero"/>
        <c:crossBetween val="between"/>
      </c:valAx>
    </c:plotArea>
    <c:legend>
      <c:legendPos val="r"/>
      <c:layout/>
    </c:legend>
    <c:plotVisOnly val="1"/>
    <c:dispBlanksAs val="gap"/>
  </c:chart>
  <c:txPr>
    <a:bodyPr/>
    <a:lstStyle/>
    <a:p>
      <a:pPr>
        <a:defRPr sz="1800"/>
      </a:pPr>
      <a:endParaRPr lang="ja-JP"/>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sz="2400" dirty="0"/>
              <a:t>生産６０㎏あたり生産費用</a:t>
            </a:r>
          </a:p>
        </c:rich>
      </c:tx>
      <c:layout/>
      <c:overlay val="1"/>
    </c:title>
    <c:plotArea>
      <c:layout/>
      <c:lineChart>
        <c:grouping val="standard"/>
        <c:ser>
          <c:idx val="0"/>
          <c:order val="0"/>
          <c:tx>
            <c:strRef>
              <c:f>Sheet1!$C$1</c:f>
              <c:strCache>
                <c:ptCount val="1"/>
                <c:pt idx="0">
                  <c:v>費用合計</c:v>
                </c:pt>
              </c:strCache>
            </c:strRef>
          </c:tx>
          <c:cat>
            <c:strRef>
              <c:f>Sheet1!$B$2:$B$9</c:f>
              <c:strCache>
                <c:ptCount val="8"/>
                <c:pt idx="0">
                  <c:v>0.5ha未満</c:v>
                </c:pt>
                <c:pt idx="1">
                  <c:v>0.5～1.0ha</c:v>
                </c:pt>
                <c:pt idx="2">
                  <c:v>1.0～2.0ha</c:v>
                </c:pt>
                <c:pt idx="3">
                  <c:v>2.0～3.0ha</c:v>
                </c:pt>
                <c:pt idx="4">
                  <c:v>3.0～5.0ha</c:v>
                </c:pt>
                <c:pt idx="5">
                  <c:v>5.0～10.0ha</c:v>
                </c:pt>
                <c:pt idx="6">
                  <c:v>10.0～15.0ha</c:v>
                </c:pt>
                <c:pt idx="7">
                  <c:v>15.0ha以上</c:v>
                </c:pt>
              </c:strCache>
            </c:strRef>
          </c:cat>
          <c:val>
            <c:numRef>
              <c:f>Sheet1!$C$2:$C$9</c:f>
              <c:numCache>
                <c:formatCode>General</c:formatCode>
                <c:ptCount val="8"/>
                <c:pt idx="0">
                  <c:v>22663</c:v>
                </c:pt>
                <c:pt idx="1">
                  <c:v>19073</c:v>
                </c:pt>
                <c:pt idx="2">
                  <c:v>14672</c:v>
                </c:pt>
                <c:pt idx="3">
                  <c:v>12646</c:v>
                </c:pt>
                <c:pt idx="4">
                  <c:v>11180</c:v>
                </c:pt>
                <c:pt idx="5">
                  <c:v>10637</c:v>
                </c:pt>
                <c:pt idx="6">
                  <c:v>10226</c:v>
                </c:pt>
                <c:pt idx="7">
                  <c:v>8853</c:v>
                </c:pt>
              </c:numCache>
            </c:numRef>
          </c:val>
        </c:ser>
        <c:ser>
          <c:idx val="1"/>
          <c:order val="1"/>
          <c:tx>
            <c:strRef>
              <c:f>Sheet1!$D$1</c:f>
              <c:strCache>
                <c:ptCount val="1"/>
                <c:pt idx="0">
                  <c:v>物</c:v>
                </c:pt>
              </c:strCache>
            </c:strRef>
          </c:tx>
          <c:cat>
            <c:strRef>
              <c:f>Sheet1!$B$2:$B$9</c:f>
              <c:strCache>
                <c:ptCount val="8"/>
                <c:pt idx="0">
                  <c:v>0.5ha未満</c:v>
                </c:pt>
                <c:pt idx="1">
                  <c:v>0.5～1.0ha</c:v>
                </c:pt>
                <c:pt idx="2">
                  <c:v>1.0～2.0ha</c:v>
                </c:pt>
                <c:pt idx="3">
                  <c:v>2.0～3.0ha</c:v>
                </c:pt>
                <c:pt idx="4">
                  <c:v>3.0～5.0ha</c:v>
                </c:pt>
                <c:pt idx="5">
                  <c:v>5.0～10.0ha</c:v>
                </c:pt>
                <c:pt idx="6">
                  <c:v>10.0～15.0ha</c:v>
                </c:pt>
                <c:pt idx="7">
                  <c:v>15.0ha以上</c:v>
                </c:pt>
              </c:strCache>
            </c:strRef>
          </c:cat>
          <c:val>
            <c:numRef>
              <c:f>Sheet1!$D$2:$D$9</c:f>
              <c:numCache>
                <c:formatCode>General</c:formatCode>
                <c:ptCount val="8"/>
                <c:pt idx="0">
                  <c:v>15468</c:v>
                </c:pt>
                <c:pt idx="1">
                  <c:v>13420</c:v>
                </c:pt>
                <c:pt idx="2">
                  <c:v>9870</c:v>
                </c:pt>
                <c:pt idx="3">
                  <c:v>8609</c:v>
                </c:pt>
                <c:pt idx="4">
                  <c:v>7765</c:v>
                </c:pt>
                <c:pt idx="5">
                  <c:v>7538</c:v>
                </c:pt>
                <c:pt idx="6">
                  <c:v>7320</c:v>
                </c:pt>
                <c:pt idx="7">
                  <c:v>6479</c:v>
                </c:pt>
              </c:numCache>
            </c:numRef>
          </c:val>
        </c:ser>
        <c:ser>
          <c:idx val="2"/>
          <c:order val="2"/>
          <c:tx>
            <c:strRef>
              <c:f>Sheet1!$E$1</c:f>
              <c:strCache>
                <c:ptCount val="1"/>
                <c:pt idx="0">
                  <c:v>労働費</c:v>
                </c:pt>
              </c:strCache>
            </c:strRef>
          </c:tx>
          <c:cat>
            <c:strRef>
              <c:f>Sheet1!$B$2:$B$9</c:f>
              <c:strCache>
                <c:ptCount val="8"/>
                <c:pt idx="0">
                  <c:v>0.5ha未満</c:v>
                </c:pt>
                <c:pt idx="1">
                  <c:v>0.5～1.0ha</c:v>
                </c:pt>
                <c:pt idx="2">
                  <c:v>1.0～2.0ha</c:v>
                </c:pt>
                <c:pt idx="3">
                  <c:v>2.0～3.0ha</c:v>
                </c:pt>
                <c:pt idx="4">
                  <c:v>3.0～5.0ha</c:v>
                </c:pt>
                <c:pt idx="5">
                  <c:v>5.0～10.0ha</c:v>
                </c:pt>
                <c:pt idx="6">
                  <c:v>10.0～15.0ha</c:v>
                </c:pt>
                <c:pt idx="7">
                  <c:v>15.0ha以上</c:v>
                </c:pt>
              </c:strCache>
            </c:strRef>
          </c:cat>
          <c:val>
            <c:numRef>
              <c:f>Sheet1!$E$2:$E$9</c:f>
              <c:numCache>
                <c:formatCode>General</c:formatCode>
                <c:ptCount val="8"/>
                <c:pt idx="0">
                  <c:v>7195</c:v>
                </c:pt>
                <c:pt idx="1">
                  <c:v>5653</c:v>
                </c:pt>
                <c:pt idx="2">
                  <c:v>4802</c:v>
                </c:pt>
                <c:pt idx="3">
                  <c:v>4037</c:v>
                </c:pt>
                <c:pt idx="4">
                  <c:v>3415</c:v>
                </c:pt>
                <c:pt idx="5">
                  <c:v>3099</c:v>
                </c:pt>
                <c:pt idx="6">
                  <c:v>2906</c:v>
                </c:pt>
                <c:pt idx="7">
                  <c:v>2374</c:v>
                </c:pt>
              </c:numCache>
            </c:numRef>
          </c:val>
        </c:ser>
        <c:marker val="1"/>
        <c:axId val="225408896"/>
        <c:axId val="225410432"/>
      </c:lineChart>
      <c:catAx>
        <c:axId val="225408896"/>
        <c:scaling>
          <c:orientation val="minMax"/>
        </c:scaling>
        <c:axPos val="b"/>
        <c:tickLblPos val="nextTo"/>
        <c:txPr>
          <a:bodyPr/>
          <a:lstStyle/>
          <a:p>
            <a:pPr>
              <a:defRPr sz="1200"/>
            </a:pPr>
            <a:endParaRPr lang="ja-JP"/>
          </a:p>
        </c:txPr>
        <c:crossAx val="225410432"/>
        <c:crosses val="autoZero"/>
        <c:auto val="1"/>
        <c:lblAlgn val="ctr"/>
        <c:lblOffset val="100"/>
      </c:catAx>
      <c:valAx>
        <c:axId val="225410432"/>
        <c:scaling>
          <c:orientation val="minMax"/>
        </c:scaling>
        <c:axPos val="l"/>
        <c:majorGridlines/>
        <c:numFmt formatCode="General" sourceLinked="1"/>
        <c:tickLblPos val="nextTo"/>
        <c:txPr>
          <a:bodyPr/>
          <a:lstStyle/>
          <a:p>
            <a:pPr>
              <a:defRPr sz="1400"/>
            </a:pPr>
            <a:endParaRPr lang="ja-JP"/>
          </a:p>
        </c:txPr>
        <c:crossAx val="225408896"/>
        <c:crosses val="autoZero"/>
        <c:crossBetween val="between"/>
      </c:valAx>
    </c:plotArea>
    <c:legend>
      <c:legendPos val="r"/>
      <c:layout>
        <c:manualLayout>
          <c:xMode val="edge"/>
          <c:yMode val="edge"/>
          <c:x val="0.88271604938271475"/>
          <c:y val="0.15335699582762463"/>
          <c:w val="0.10802469135802487"/>
          <c:h val="0.64723749830265753"/>
        </c:manualLayout>
      </c:layout>
      <c:txPr>
        <a:bodyPr/>
        <a:lstStyle/>
        <a:p>
          <a:pPr>
            <a:defRPr sz="1200"/>
          </a:pPr>
          <a:endParaRPr lang="ja-JP"/>
        </a:p>
      </c:txPr>
    </c:legend>
    <c:plotVisOnly val="1"/>
    <c:dispBlanksAs val="gap"/>
  </c:chart>
  <c:externalData r:id="rId1"/>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2000"/>
            </a:pPr>
            <a:r>
              <a:rPr lang="ja-JP" altLang="en-US" sz="2000" dirty="0"/>
              <a:t>農業生産性（付加価値額）</a:t>
            </a:r>
          </a:p>
        </c:rich>
      </c:tx>
      <c:layout>
        <c:manualLayout>
          <c:xMode val="edge"/>
          <c:yMode val="edge"/>
          <c:x val="0.22726074171284144"/>
          <c:y val="0"/>
        </c:manualLayout>
      </c:layout>
    </c:title>
    <c:plotArea>
      <c:layout>
        <c:manualLayout>
          <c:layoutTarget val="inner"/>
          <c:xMode val="edge"/>
          <c:yMode val="edge"/>
          <c:x val="0.15144041022650007"/>
          <c:y val="0.14447776086547798"/>
          <c:w val="0.60107113346942909"/>
          <c:h val="0.72855345923066539"/>
        </c:manualLayout>
      </c:layout>
      <c:lineChart>
        <c:grouping val="standard"/>
        <c:ser>
          <c:idx val="0"/>
          <c:order val="0"/>
          <c:tx>
            <c:strRef>
              <c:f>Sheet1!$A$19</c:f>
              <c:strCache>
                <c:ptCount val="1"/>
                <c:pt idx="0">
                  <c:v>自営農業労働１時間当たり</c:v>
                </c:pt>
              </c:strCache>
            </c:strRef>
          </c:tx>
          <c:cat>
            <c:strRef>
              <c:f>Sheet1!$E$5:$N$13</c:f>
              <c:strCache>
                <c:ptCount val="10"/>
                <c:pt idx="0">
                  <c:v>0.5ha未満</c:v>
                </c:pt>
                <c:pt idx="1">
                  <c:v>0.5～1.0</c:v>
                </c:pt>
                <c:pt idx="2">
                  <c:v>1.0～2.0</c:v>
                </c:pt>
                <c:pt idx="3">
                  <c:v>2.0～3.0</c:v>
                </c:pt>
                <c:pt idx="4">
                  <c:v>3.0～5.0</c:v>
                </c:pt>
                <c:pt idx="5">
                  <c:v>5.0～7.0</c:v>
                </c:pt>
                <c:pt idx="6">
                  <c:v>7.0～10.0</c:v>
                </c:pt>
                <c:pt idx="7">
                  <c:v>10.0～15.0</c:v>
                </c:pt>
                <c:pt idx="8">
                  <c:v>15.0～20.0</c:v>
                </c:pt>
                <c:pt idx="9">
                  <c:v>20.0ha以上</c:v>
                </c:pt>
              </c:strCache>
            </c:strRef>
          </c:cat>
          <c:val>
            <c:numRef>
              <c:f>Sheet1!$B$19:$K$19</c:f>
              <c:numCache>
                <c:formatCode>#\ ##0_ ;"△ "?\ ??0\ </c:formatCode>
                <c:ptCount val="10"/>
                <c:pt idx="0">
                  <c:v>-194</c:v>
                </c:pt>
                <c:pt idx="1">
                  <c:v>96</c:v>
                </c:pt>
                <c:pt idx="2">
                  <c:v>569</c:v>
                </c:pt>
                <c:pt idx="3">
                  <c:v>972</c:v>
                </c:pt>
                <c:pt idx="4">
                  <c:v>1252</c:v>
                </c:pt>
                <c:pt idx="5">
                  <c:v>1522</c:v>
                </c:pt>
                <c:pt idx="6">
                  <c:v>1571</c:v>
                </c:pt>
                <c:pt idx="7">
                  <c:v>1972</c:v>
                </c:pt>
                <c:pt idx="8">
                  <c:v>2516</c:v>
                </c:pt>
                <c:pt idx="9">
                  <c:v>2908</c:v>
                </c:pt>
              </c:numCache>
            </c:numRef>
          </c:val>
        </c:ser>
        <c:ser>
          <c:idx val="1"/>
          <c:order val="1"/>
          <c:tx>
            <c:strRef>
              <c:f>Sheet1!$A$20</c:f>
              <c:strCache>
                <c:ptCount val="1"/>
                <c:pt idx="0">
                  <c:v>農業固定資産千円当たり</c:v>
                </c:pt>
              </c:strCache>
            </c:strRef>
          </c:tx>
          <c:cat>
            <c:strRef>
              <c:f>Sheet1!$E$5:$N$13</c:f>
              <c:strCache>
                <c:ptCount val="10"/>
                <c:pt idx="0">
                  <c:v>0.5ha未満</c:v>
                </c:pt>
                <c:pt idx="1">
                  <c:v>0.5～1.0</c:v>
                </c:pt>
                <c:pt idx="2">
                  <c:v>1.0～2.0</c:v>
                </c:pt>
                <c:pt idx="3">
                  <c:v>2.0～3.0</c:v>
                </c:pt>
                <c:pt idx="4">
                  <c:v>3.0～5.0</c:v>
                </c:pt>
                <c:pt idx="5">
                  <c:v>5.0～7.0</c:v>
                </c:pt>
                <c:pt idx="6">
                  <c:v>7.0～10.0</c:v>
                </c:pt>
                <c:pt idx="7">
                  <c:v>10.0～15.0</c:v>
                </c:pt>
                <c:pt idx="8">
                  <c:v>15.0～20.0</c:v>
                </c:pt>
                <c:pt idx="9">
                  <c:v>20.0ha以上</c:v>
                </c:pt>
              </c:strCache>
            </c:strRef>
          </c:cat>
          <c:val>
            <c:numRef>
              <c:f>Sheet1!$B$20:$K$20</c:f>
              <c:numCache>
                <c:formatCode>#\ ##0_ ;"△ "?\ ??0\ </c:formatCode>
                <c:ptCount val="10"/>
                <c:pt idx="0">
                  <c:v>-66</c:v>
                </c:pt>
                <c:pt idx="1">
                  <c:v>26</c:v>
                </c:pt>
                <c:pt idx="2">
                  <c:v>173</c:v>
                </c:pt>
                <c:pt idx="3">
                  <c:v>398</c:v>
                </c:pt>
                <c:pt idx="4">
                  <c:v>396</c:v>
                </c:pt>
                <c:pt idx="5">
                  <c:v>534</c:v>
                </c:pt>
                <c:pt idx="6">
                  <c:v>495</c:v>
                </c:pt>
                <c:pt idx="7">
                  <c:v>631</c:v>
                </c:pt>
                <c:pt idx="8">
                  <c:v>638</c:v>
                </c:pt>
                <c:pt idx="9">
                  <c:v>587</c:v>
                </c:pt>
              </c:numCache>
            </c:numRef>
          </c:val>
        </c:ser>
        <c:marker val="1"/>
        <c:axId val="225481088"/>
        <c:axId val="225482624"/>
      </c:lineChart>
      <c:catAx>
        <c:axId val="225481088"/>
        <c:scaling>
          <c:orientation val="minMax"/>
        </c:scaling>
        <c:axPos val="b"/>
        <c:majorTickMark val="none"/>
        <c:tickLblPos val="nextTo"/>
        <c:txPr>
          <a:bodyPr/>
          <a:lstStyle/>
          <a:p>
            <a:pPr>
              <a:defRPr sz="1400"/>
            </a:pPr>
            <a:endParaRPr lang="ja-JP"/>
          </a:p>
        </c:txPr>
        <c:crossAx val="225482624"/>
        <c:crosses val="autoZero"/>
        <c:auto val="1"/>
        <c:lblAlgn val="ctr"/>
        <c:lblOffset val="100"/>
      </c:catAx>
      <c:valAx>
        <c:axId val="225482624"/>
        <c:scaling>
          <c:orientation val="minMax"/>
        </c:scaling>
        <c:axPos val="l"/>
        <c:majorGridlines/>
        <c:numFmt formatCode="#\ ##0_ ;&quot;△ &quot;?\ ??0\ " sourceLinked="1"/>
        <c:majorTickMark val="none"/>
        <c:tickLblPos val="nextTo"/>
        <c:txPr>
          <a:bodyPr/>
          <a:lstStyle/>
          <a:p>
            <a:pPr>
              <a:defRPr sz="1600"/>
            </a:pPr>
            <a:endParaRPr lang="ja-JP"/>
          </a:p>
        </c:txPr>
        <c:crossAx val="225481088"/>
        <c:crosses val="autoZero"/>
        <c:crossBetween val="between"/>
      </c:valAx>
    </c:plotArea>
    <c:legend>
      <c:legendPos val="r"/>
      <c:layout>
        <c:manualLayout>
          <c:xMode val="edge"/>
          <c:yMode val="edge"/>
          <c:x val="0.7243364197530866"/>
          <c:y val="0.26980799445333514"/>
          <c:w val="0.26640432098765537"/>
          <c:h val="0.55747252021282556"/>
        </c:manualLayout>
      </c:layout>
      <c:txPr>
        <a:bodyPr/>
        <a:lstStyle/>
        <a:p>
          <a:pPr>
            <a:defRPr sz="1600"/>
          </a:pPr>
          <a:endParaRPr lang="ja-JP"/>
        </a:p>
      </c:txPr>
    </c:legend>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2000"/>
            </a:pPr>
            <a:r>
              <a:rPr lang="ja-JP" altLang="en-US" sz="3200" dirty="0" smtClean="0"/>
              <a:t>経営規模別 農業経営体数</a:t>
            </a:r>
            <a:endParaRPr lang="ja-JP" altLang="en-US" sz="3200" dirty="0"/>
          </a:p>
        </c:rich>
      </c:tx>
      <c:layout>
        <c:manualLayout>
          <c:xMode val="edge"/>
          <c:yMode val="edge"/>
          <c:x val="0.1889049747456894"/>
          <c:y val="5.060270394981551E-2"/>
        </c:manualLayout>
      </c:layout>
    </c:title>
    <c:plotArea>
      <c:layout>
        <c:manualLayout>
          <c:layoutTarget val="inner"/>
          <c:xMode val="edge"/>
          <c:yMode val="edge"/>
          <c:x val="0.18199665142807844"/>
          <c:y val="0.14980898322126548"/>
          <c:w val="0.54654441517517471"/>
          <c:h val="0.72977374522688021"/>
        </c:manualLayout>
      </c:layout>
      <c:pieChart>
        <c:varyColors val="1"/>
        <c:ser>
          <c:idx val="0"/>
          <c:order val="0"/>
          <c:dLbls>
            <c:dLbl>
              <c:idx val="2"/>
              <c:layout>
                <c:manualLayout>
                  <c:x val="6.294170395261053E-3"/>
                  <c:y val="2.9950788321330673E-2"/>
                </c:manualLayout>
              </c:layout>
              <c:dLblPos val="bestFit"/>
              <c:showVal val="1"/>
            </c:dLbl>
            <c:dLbl>
              <c:idx val="3"/>
              <c:layout>
                <c:manualLayout>
                  <c:x val="1.5986809158771251E-3"/>
                  <c:y val="3.2982053907881059E-2"/>
                </c:manualLayout>
              </c:layout>
              <c:dLblPos val="bestFit"/>
              <c:showVal val="1"/>
            </c:dLbl>
            <c:spPr>
              <a:solidFill>
                <a:schemeClr val="bg1"/>
              </a:solidFill>
            </c:spPr>
            <c:txPr>
              <a:bodyPr/>
              <a:lstStyle/>
              <a:p>
                <a:pPr>
                  <a:defRPr sz="1400"/>
                </a:pPr>
                <a:endParaRPr lang="ja-JP"/>
              </a:p>
            </c:txPr>
            <c:dLblPos val="bestFit"/>
            <c:showVal val="1"/>
            <c:showLeaderLines val="1"/>
          </c:dLbls>
          <c:cat>
            <c:strRef>
              <c:f>Sheet1!$A$14:$A$17</c:f>
              <c:strCache>
                <c:ptCount val="4"/>
                <c:pt idx="0">
                  <c:v>経営耕地が１ha未満</c:v>
                </c:pt>
                <c:pt idx="1">
                  <c:v>1ha～3ha</c:v>
                </c:pt>
                <c:pt idx="2">
                  <c:v>3ha～5ha</c:v>
                </c:pt>
                <c:pt idx="3">
                  <c:v>5ha以上</c:v>
                </c:pt>
              </c:strCache>
            </c:strRef>
          </c:cat>
          <c:val>
            <c:numRef>
              <c:f>Sheet1!$C$14:$C$17</c:f>
              <c:numCache>
                <c:formatCode>0.0%</c:formatCode>
                <c:ptCount val="4"/>
                <c:pt idx="0">
                  <c:v>0.71564676288973572</c:v>
                </c:pt>
                <c:pt idx="1">
                  <c:v>0.2176813207328479</c:v>
                </c:pt>
                <c:pt idx="2">
                  <c:v>3.3994236525422911E-2</c:v>
                </c:pt>
                <c:pt idx="3">
                  <c:v>3.2677679851993671E-2</c:v>
                </c:pt>
              </c:numCache>
            </c:numRef>
          </c:val>
        </c:ser>
        <c:dLbls>
          <c:showVal val="1"/>
        </c:dLbls>
        <c:firstSliceAng val="0"/>
      </c:pieChart>
    </c:plotArea>
    <c:legend>
      <c:legendPos val="r"/>
      <c:layout/>
      <c:txPr>
        <a:bodyPr/>
        <a:lstStyle/>
        <a:p>
          <a:pPr>
            <a:defRPr sz="1400"/>
          </a:pPr>
          <a:endParaRPr lang="ja-JP"/>
        </a:p>
      </c:txPr>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sz="2400" dirty="0"/>
              <a:t>農業就業者年齢構成</a:t>
            </a:r>
          </a:p>
        </c:rich>
      </c:tx>
      <c:layout>
        <c:manualLayout>
          <c:xMode val="edge"/>
          <c:yMode val="edge"/>
          <c:x val="0.33113043161271538"/>
          <c:y val="0"/>
        </c:manualLayout>
      </c:layout>
    </c:title>
    <c:plotArea>
      <c:layout>
        <c:manualLayout>
          <c:layoutTarget val="inner"/>
          <c:xMode val="edge"/>
          <c:yMode val="edge"/>
          <c:x val="0.31956626667998755"/>
          <c:y val="0.11623637259677699"/>
          <c:w val="0.51462683484008964"/>
          <c:h val="0.79480151604776661"/>
        </c:manualLayout>
      </c:layout>
      <c:pieChart>
        <c:varyColors val="1"/>
        <c:ser>
          <c:idx val="0"/>
          <c:order val="0"/>
          <c:dPt>
            <c:idx val="5"/>
            <c:explosion val="11"/>
          </c:dPt>
          <c:dLbls>
            <c:dLbl>
              <c:idx val="0"/>
              <c:layout>
                <c:manualLayout>
                  <c:x val="-3.1055215320307288E-2"/>
                  <c:y val="7.0243696646318842E-4"/>
                </c:manualLayout>
              </c:layout>
              <c:tx>
                <c:rich>
                  <a:bodyPr/>
                  <a:lstStyle/>
                  <a:p>
                    <a:r>
                      <a:rPr lang="ja-JP" altLang="en-US" sz="1200" dirty="0" smtClean="0"/>
                      <a:t>１５～２９歳</a:t>
                    </a:r>
                    <a:endParaRPr lang="en-US" altLang="ja-JP" sz="1200" dirty="0" smtClean="0"/>
                  </a:p>
                  <a:p>
                    <a:r>
                      <a:rPr lang="en-US" altLang="en-US" sz="1200" dirty="0" smtClean="0"/>
                      <a:t>3.5</a:t>
                    </a:r>
                    <a:r>
                      <a:rPr lang="en-US" altLang="ja-JP" sz="1200" dirty="0"/>
                      <a:t>%</a:t>
                    </a:r>
                    <a:endParaRPr lang="en-US" altLang="en-US" sz="1200" dirty="0"/>
                  </a:p>
                </c:rich>
              </c:tx>
              <c:showVal val="1"/>
            </c:dLbl>
            <c:dLbl>
              <c:idx val="1"/>
              <c:layout>
                <c:manualLayout>
                  <c:x val="-9.5235491396908727E-3"/>
                  <c:y val="-1.1297543516185925E-4"/>
                </c:manualLayout>
              </c:layout>
              <c:tx>
                <c:rich>
                  <a:bodyPr/>
                  <a:lstStyle/>
                  <a:p>
                    <a:r>
                      <a:rPr lang="ja-JP" altLang="en-US" sz="1200" dirty="0" smtClean="0"/>
                      <a:t>３０～３９歳</a:t>
                    </a:r>
                    <a:endParaRPr lang="en-US" altLang="ja-JP" sz="1200" dirty="0" smtClean="0"/>
                  </a:p>
                  <a:p>
                    <a:r>
                      <a:rPr lang="en-US" altLang="en-US" sz="1200" dirty="0" smtClean="0"/>
                      <a:t>3.3</a:t>
                    </a:r>
                    <a:r>
                      <a:rPr lang="en-US" altLang="ja-JP" sz="1200" dirty="0"/>
                      <a:t>%</a:t>
                    </a:r>
                    <a:endParaRPr lang="en-US" altLang="en-US" sz="1200" dirty="0"/>
                  </a:p>
                </c:rich>
              </c:tx>
              <c:showVal val="1"/>
            </c:dLbl>
            <c:dLbl>
              <c:idx val="2"/>
              <c:layout>
                <c:manualLayout>
                  <c:x val="1.2415791776027999E-2"/>
                  <c:y val="3.2944537694010012E-2"/>
                </c:manualLayout>
              </c:layout>
              <c:tx>
                <c:rich>
                  <a:bodyPr/>
                  <a:lstStyle/>
                  <a:p>
                    <a:r>
                      <a:rPr lang="ja-JP" altLang="en-US" sz="1200" dirty="0" smtClean="0"/>
                      <a:t>４０～４９歳</a:t>
                    </a:r>
                    <a:endParaRPr lang="en-US" altLang="ja-JP" sz="1200" dirty="0" smtClean="0"/>
                  </a:p>
                  <a:p>
                    <a:r>
                      <a:rPr lang="en-US" altLang="en-US" sz="1200" dirty="0" smtClean="0"/>
                      <a:t>5.6</a:t>
                    </a:r>
                    <a:r>
                      <a:rPr lang="en-US" altLang="ja-JP" sz="1200" dirty="0"/>
                      <a:t>%</a:t>
                    </a:r>
                    <a:endParaRPr lang="en-US" altLang="en-US" sz="1200" dirty="0"/>
                  </a:p>
                </c:rich>
              </c:tx>
              <c:showVal val="1"/>
            </c:dLbl>
            <c:dLbl>
              <c:idx val="3"/>
              <c:layout>
                <c:manualLayout>
                  <c:x val="-0.10969014289880463"/>
                  <c:y val="5.5706460543423403E-2"/>
                </c:manualLayout>
              </c:layout>
              <c:tx>
                <c:rich>
                  <a:bodyPr/>
                  <a:lstStyle/>
                  <a:p>
                    <a:r>
                      <a:rPr lang="ja-JP" altLang="en-US" sz="1200" dirty="0" smtClean="0"/>
                      <a:t>５０～５９歳</a:t>
                    </a:r>
                    <a:endParaRPr lang="en-US" altLang="ja-JP" sz="1200" dirty="0" smtClean="0"/>
                  </a:p>
                  <a:p>
                    <a:r>
                      <a:rPr lang="en-US" altLang="en-US" sz="1200" dirty="0" smtClean="0"/>
                      <a:t>13.7</a:t>
                    </a:r>
                    <a:r>
                      <a:rPr lang="en-US" altLang="ja-JP" sz="1200" dirty="0"/>
                      <a:t>%</a:t>
                    </a:r>
                    <a:endParaRPr lang="en-US" altLang="en-US" sz="1200" dirty="0"/>
                  </a:p>
                </c:rich>
              </c:tx>
              <c:showVal val="1"/>
            </c:dLbl>
            <c:dLbl>
              <c:idx val="4"/>
              <c:layout/>
              <c:tx>
                <c:rich>
                  <a:bodyPr/>
                  <a:lstStyle/>
                  <a:p>
                    <a:r>
                      <a:rPr lang="ja-JP" altLang="en-US" sz="1200" dirty="0" smtClean="0"/>
                      <a:t>６０～６４歳</a:t>
                    </a:r>
                    <a:endParaRPr lang="en-US" altLang="ja-JP" sz="1200" dirty="0" smtClean="0"/>
                  </a:p>
                  <a:p>
                    <a:r>
                      <a:rPr lang="en-US" altLang="en-US" sz="1200" dirty="0" smtClean="0"/>
                      <a:t>12.2</a:t>
                    </a:r>
                    <a:r>
                      <a:rPr lang="en-US" altLang="ja-JP" sz="1200" dirty="0"/>
                      <a:t>%</a:t>
                    </a:r>
                    <a:endParaRPr lang="en-US" altLang="en-US" sz="1200" dirty="0"/>
                  </a:p>
                </c:rich>
              </c:tx>
              <c:showVal val="1"/>
            </c:dLbl>
            <c:dLbl>
              <c:idx val="5"/>
              <c:layout>
                <c:manualLayout>
                  <c:x val="0.21554386113961194"/>
                  <c:y val="-9.3353409450232391E-2"/>
                </c:manualLayout>
              </c:layout>
              <c:tx>
                <c:rich>
                  <a:bodyPr/>
                  <a:lstStyle/>
                  <a:p>
                    <a:r>
                      <a:rPr lang="ja-JP" altLang="en-US" sz="1800" dirty="0" smtClean="0"/>
                      <a:t>６５歳以上</a:t>
                    </a:r>
                    <a:endParaRPr lang="en-US" altLang="ja-JP" sz="1800" dirty="0" smtClean="0"/>
                  </a:p>
                  <a:p>
                    <a:r>
                      <a:rPr lang="en-US" altLang="en-US" sz="1800" dirty="0" smtClean="0"/>
                      <a:t>61.6</a:t>
                    </a:r>
                    <a:r>
                      <a:rPr lang="en-US" altLang="ja-JP" sz="1800" dirty="0"/>
                      <a:t>%</a:t>
                    </a:r>
                    <a:endParaRPr lang="en-US" altLang="en-US" sz="1800" dirty="0"/>
                  </a:p>
                </c:rich>
              </c:tx>
              <c:showVal val="1"/>
            </c:dLbl>
            <c:spPr>
              <a:solidFill>
                <a:schemeClr val="bg1"/>
              </a:solidFill>
            </c:spPr>
            <c:showVal val="1"/>
            <c:showLeaderLines val="1"/>
          </c:dLbls>
          <c:cat>
            <c:strRef>
              <c:f>Sheet1!$D$9:$D$14</c:f>
              <c:strCache>
                <c:ptCount val="6"/>
                <c:pt idx="0">
                  <c:v>１５歳～２９歳</c:v>
                </c:pt>
                <c:pt idx="1">
                  <c:v>３０歳～３９歳</c:v>
                </c:pt>
                <c:pt idx="2">
                  <c:v>４０歳～４９歳</c:v>
                </c:pt>
                <c:pt idx="3">
                  <c:v>５０歳～５９歳</c:v>
                </c:pt>
                <c:pt idx="4">
                  <c:v>６０歳～６４歳</c:v>
                </c:pt>
                <c:pt idx="5">
                  <c:v>６５歳以上</c:v>
                </c:pt>
              </c:strCache>
            </c:strRef>
          </c:cat>
          <c:val>
            <c:numRef>
              <c:f>Sheet1!$E$9:$E$14</c:f>
              <c:numCache>
                <c:formatCode>General</c:formatCode>
                <c:ptCount val="6"/>
                <c:pt idx="0">
                  <c:v>3.5</c:v>
                </c:pt>
                <c:pt idx="1">
                  <c:v>3.3</c:v>
                </c:pt>
                <c:pt idx="2">
                  <c:v>5.6</c:v>
                </c:pt>
                <c:pt idx="3">
                  <c:v>13.7</c:v>
                </c:pt>
                <c:pt idx="4">
                  <c:v>12.2</c:v>
                </c:pt>
                <c:pt idx="5">
                  <c:v>61.6</c:v>
                </c:pt>
              </c:numCache>
            </c:numRef>
          </c:val>
        </c:ser>
        <c:firstSliceAng val="0"/>
      </c:pieChart>
    </c:plotArea>
    <c:plotVisOnly val="1"/>
    <c:dispBlanksAs val="zero"/>
  </c:chart>
  <c:externalData r:id="rId1"/>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a:t>過去１年間の農産物販売額</a:t>
            </a:r>
          </a:p>
        </c:rich>
      </c:tx>
      <c:layout/>
    </c:title>
    <c:plotArea>
      <c:layout/>
      <c:barChart>
        <c:barDir val="bar"/>
        <c:grouping val="percentStacked"/>
        <c:ser>
          <c:idx val="0"/>
          <c:order val="0"/>
          <c:tx>
            <c:strRef>
              <c:f>Sheet1!$C$3</c:f>
              <c:strCache>
                <c:ptCount val="1"/>
                <c:pt idx="0">
                  <c:v>１００万円未満</c:v>
                </c:pt>
              </c:strCache>
            </c:strRef>
          </c:tx>
          <c:cat>
            <c:strRef>
              <c:f>Sheet1!$B$4:$B$7</c:f>
              <c:strCache>
                <c:ptCount val="4"/>
                <c:pt idx="0">
                  <c:v>３９歳以下</c:v>
                </c:pt>
                <c:pt idx="1">
                  <c:v>４０歳～４９歳</c:v>
                </c:pt>
                <c:pt idx="2">
                  <c:v>５０歳～５９歳</c:v>
                </c:pt>
                <c:pt idx="3">
                  <c:v>６０歳以上</c:v>
                </c:pt>
              </c:strCache>
            </c:strRef>
          </c:cat>
          <c:val>
            <c:numRef>
              <c:f>Sheet1!$C$4:$C$7</c:f>
              <c:numCache>
                <c:formatCode>General</c:formatCode>
                <c:ptCount val="4"/>
                <c:pt idx="0">
                  <c:v>7</c:v>
                </c:pt>
                <c:pt idx="1">
                  <c:v>23.1</c:v>
                </c:pt>
                <c:pt idx="2">
                  <c:v>44.9</c:v>
                </c:pt>
                <c:pt idx="3">
                  <c:v>61.3</c:v>
                </c:pt>
              </c:numCache>
            </c:numRef>
          </c:val>
        </c:ser>
        <c:ser>
          <c:idx val="1"/>
          <c:order val="1"/>
          <c:tx>
            <c:strRef>
              <c:f>Sheet1!$D$3</c:f>
              <c:strCache>
                <c:ptCount val="1"/>
                <c:pt idx="0">
                  <c:v>１００～３００万円</c:v>
                </c:pt>
              </c:strCache>
            </c:strRef>
          </c:tx>
          <c:cat>
            <c:strRef>
              <c:f>Sheet1!$B$4:$B$7</c:f>
              <c:strCache>
                <c:ptCount val="4"/>
                <c:pt idx="0">
                  <c:v>３９歳以下</c:v>
                </c:pt>
                <c:pt idx="1">
                  <c:v>４０歳～４９歳</c:v>
                </c:pt>
                <c:pt idx="2">
                  <c:v>５０歳～５９歳</c:v>
                </c:pt>
                <c:pt idx="3">
                  <c:v>６０歳以上</c:v>
                </c:pt>
              </c:strCache>
            </c:strRef>
          </c:cat>
          <c:val>
            <c:numRef>
              <c:f>Sheet1!$D$4:$D$7</c:f>
              <c:numCache>
                <c:formatCode>General</c:formatCode>
                <c:ptCount val="4"/>
                <c:pt idx="0">
                  <c:v>20.8</c:v>
                </c:pt>
                <c:pt idx="1">
                  <c:v>24.1</c:v>
                </c:pt>
                <c:pt idx="2">
                  <c:v>34.200000000000003</c:v>
                </c:pt>
                <c:pt idx="3">
                  <c:v>28.7</c:v>
                </c:pt>
              </c:numCache>
            </c:numRef>
          </c:val>
        </c:ser>
        <c:ser>
          <c:idx val="2"/>
          <c:order val="2"/>
          <c:tx>
            <c:strRef>
              <c:f>Sheet1!$E$3</c:f>
              <c:strCache>
                <c:ptCount val="1"/>
                <c:pt idx="0">
                  <c:v>３００～５００万円</c:v>
                </c:pt>
              </c:strCache>
            </c:strRef>
          </c:tx>
          <c:cat>
            <c:strRef>
              <c:f>Sheet1!$B$4:$B$7</c:f>
              <c:strCache>
                <c:ptCount val="4"/>
                <c:pt idx="0">
                  <c:v>３９歳以下</c:v>
                </c:pt>
                <c:pt idx="1">
                  <c:v>４０歳～４９歳</c:v>
                </c:pt>
                <c:pt idx="2">
                  <c:v>５０歳～５９歳</c:v>
                </c:pt>
                <c:pt idx="3">
                  <c:v>６０歳以上</c:v>
                </c:pt>
              </c:strCache>
            </c:strRef>
          </c:cat>
          <c:val>
            <c:numRef>
              <c:f>Sheet1!$E$4:$E$7</c:f>
              <c:numCache>
                <c:formatCode>General</c:formatCode>
                <c:ptCount val="4"/>
                <c:pt idx="0">
                  <c:v>13.1</c:v>
                </c:pt>
                <c:pt idx="1">
                  <c:v>19</c:v>
                </c:pt>
                <c:pt idx="2">
                  <c:v>8.5</c:v>
                </c:pt>
                <c:pt idx="3">
                  <c:v>7.7</c:v>
                </c:pt>
              </c:numCache>
            </c:numRef>
          </c:val>
        </c:ser>
        <c:ser>
          <c:idx val="3"/>
          <c:order val="3"/>
          <c:tx>
            <c:strRef>
              <c:f>Sheet1!$F$3</c:f>
              <c:strCache>
                <c:ptCount val="1"/>
                <c:pt idx="0">
                  <c:v>５００万円以上</c:v>
                </c:pt>
              </c:strCache>
            </c:strRef>
          </c:tx>
          <c:cat>
            <c:strRef>
              <c:f>Sheet1!$B$4:$B$7</c:f>
              <c:strCache>
                <c:ptCount val="4"/>
                <c:pt idx="0">
                  <c:v>３９歳以下</c:v>
                </c:pt>
                <c:pt idx="1">
                  <c:v>４０歳～４９歳</c:v>
                </c:pt>
                <c:pt idx="2">
                  <c:v>５０歳～５９歳</c:v>
                </c:pt>
                <c:pt idx="3">
                  <c:v>６０歳以上</c:v>
                </c:pt>
              </c:strCache>
            </c:strRef>
          </c:cat>
          <c:val>
            <c:numRef>
              <c:f>Sheet1!$F$4:$F$7</c:f>
              <c:numCache>
                <c:formatCode>General</c:formatCode>
                <c:ptCount val="4"/>
                <c:pt idx="0">
                  <c:v>58.7</c:v>
                </c:pt>
                <c:pt idx="1">
                  <c:v>33.1</c:v>
                </c:pt>
                <c:pt idx="2">
                  <c:v>12.4</c:v>
                </c:pt>
                <c:pt idx="3">
                  <c:v>2.2999999999999998</c:v>
                </c:pt>
              </c:numCache>
            </c:numRef>
          </c:val>
        </c:ser>
        <c:overlap val="100"/>
        <c:axId val="225538432"/>
        <c:axId val="225539968"/>
      </c:barChart>
      <c:catAx>
        <c:axId val="225538432"/>
        <c:scaling>
          <c:orientation val="minMax"/>
        </c:scaling>
        <c:axPos val="l"/>
        <c:tickLblPos val="nextTo"/>
        <c:crossAx val="225539968"/>
        <c:crosses val="autoZero"/>
        <c:auto val="1"/>
        <c:lblAlgn val="ctr"/>
        <c:lblOffset val="100"/>
      </c:catAx>
      <c:valAx>
        <c:axId val="225539968"/>
        <c:scaling>
          <c:orientation val="minMax"/>
        </c:scaling>
        <c:axPos val="b"/>
        <c:majorGridlines/>
        <c:numFmt formatCode="0%" sourceLinked="1"/>
        <c:tickLblPos val="nextTo"/>
        <c:crossAx val="225538432"/>
        <c:crosses val="autoZero"/>
        <c:crossBetween val="between"/>
      </c:valAx>
    </c:plotArea>
    <c:legend>
      <c:legendPos val="r"/>
      <c:layout/>
    </c:legend>
    <c:plotVisOnly val="1"/>
    <c:dispBlanksAs val="gap"/>
  </c:chart>
  <c:externalData r:id="rId1"/>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sz="2000" dirty="0"/>
              <a:t>主な経営部門の意向　経営部門</a:t>
            </a:r>
          </a:p>
        </c:rich>
      </c:tx>
      <c:layout>
        <c:manualLayout>
          <c:xMode val="edge"/>
          <c:yMode val="edge"/>
          <c:x val="0.28794270520257392"/>
          <c:y val="0"/>
        </c:manualLayout>
      </c:layout>
    </c:title>
    <c:plotArea>
      <c:layout>
        <c:manualLayout>
          <c:layoutTarget val="inner"/>
          <c:xMode val="edge"/>
          <c:yMode val="edge"/>
          <c:x val="5.6861461025787513E-2"/>
          <c:y val="0.11283100897285922"/>
          <c:w val="0.74664378550282562"/>
          <c:h val="0.82013150499617693"/>
        </c:manualLayout>
      </c:layout>
      <c:barChart>
        <c:barDir val="col"/>
        <c:grouping val="percentStacked"/>
        <c:ser>
          <c:idx val="0"/>
          <c:order val="0"/>
          <c:tx>
            <c:strRef>
              <c:f>Sheet1!$C$3</c:f>
              <c:strCache>
                <c:ptCount val="1"/>
                <c:pt idx="0">
                  <c:v>拡大したい</c:v>
                </c:pt>
              </c:strCache>
            </c:strRef>
          </c:tx>
          <c:cat>
            <c:strRef>
              <c:f>Sheet1!$B$4:$B$7</c:f>
              <c:strCache>
                <c:ptCount val="4"/>
                <c:pt idx="0">
                  <c:v>３９歳以下</c:v>
                </c:pt>
                <c:pt idx="1">
                  <c:v>４０歳～４９歳</c:v>
                </c:pt>
                <c:pt idx="2">
                  <c:v>５０歳～５９歳</c:v>
                </c:pt>
                <c:pt idx="3">
                  <c:v>６０歳以上</c:v>
                </c:pt>
              </c:strCache>
            </c:strRef>
          </c:cat>
          <c:val>
            <c:numRef>
              <c:f>Sheet1!$C$4:$C$7</c:f>
              <c:numCache>
                <c:formatCode>General</c:formatCode>
                <c:ptCount val="4"/>
                <c:pt idx="0">
                  <c:v>37.4</c:v>
                </c:pt>
                <c:pt idx="1">
                  <c:v>34.9</c:v>
                </c:pt>
                <c:pt idx="2">
                  <c:v>15.7</c:v>
                </c:pt>
                <c:pt idx="3">
                  <c:v>6.4</c:v>
                </c:pt>
              </c:numCache>
            </c:numRef>
          </c:val>
        </c:ser>
        <c:ser>
          <c:idx val="1"/>
          <c:order val="1"/>
          <c:tx>
            <c:strRef>
              <c:f>Sheet1!$D$3</c:f>
              <c:strCache>
                <c:ptCount val="1"/>
                <c:pt idx="0">
                  <c:v>縮小したい</c:v>
                </c:pt>
              </c:strCache>
            </c:strRef>
          </c:tx>
          <c:cat>
            <c:strRef>
              <c:f>Sheet1!$B$4:$B$7</c:f>
              <c:strCache>
                <c:ptCount val="4"/>
                <c:pt idx="0">
                  <c:v>３９歳以下</c:v>
                </c:pt>
                <c:pt idx="1">
                  <c:v>４０歳～４９歳</c:v>
                </c:pt>
                <c:pt idx="2">
                  <c:v>５０歳～５９歳</c:v>
                </c:pt>
                <c:pt idx="3">
                  <c:v>６０歳以上</c:v>
                </c:pt>
              </c:strCache>
            </c:strRef>
          </c:cat>
          <c:val>
            <c:numRef>
              <c:f>Sheet1!$D$4:$D$7</c:f>
              <c:numCache>
                <c:formatCode>General</c:formatCode>
                <c:ptCount val="4"/>
                <c:pt idx="0">
                  <c:v>2.8</c:v>
                </c:pt>
                <c:pt idx="1">
                  <c:v>7.5</c:v>
                </c:pt>
                <c:pt idx="2">
                  <c:v>4.4000000000000004</c:v>
                </c:pt>
                <c:pt idx="3">
                  <c:v>14.3</c:v>
                </c:pt>
              </c:numCache>
            </c:numRef>
          </c:val>
        </c:ser>
        <c:ser>
          <c:idx val="2"/>
          <c:order val="2"/>
          <c:tx>
            <c:strRef>
              <c:f>Sheet1!$E$3</c:f>
              <c:strCache>
                <c:ptCount val="1"/>
                <c:pt idx="0">
                  <c:v>維持したい</c:v>
                </c:pt>
              </c:strCache>
            </c:strRef>
          </c:tx>
          <c:cat>
            <c:strRef>
              <c:f>Sheet1!$B$4:$B$7</c:f>
              <c:strCache>
                <c:ptCount val="4"/>
                <c:pt idx="0">
                  <c:v>３９歳以下</c:v>
                </c:pt>
                <c:pt idx="1">
                  <c:v>４０歳～４９歳</c:v>
                </c:pt>
                <c:pt idx="2">
                  <c:v>５０歳～５９歳</c:v>
                </c:pt>
                <c:pt idx="3">
                  <c:v>６０歳以上</c:v>
                </c:pt>
              </c:strCache>
            </c:strRef>
          </c:cat>
          <c:val>
            <c:numRef>
              <c:f>Sheet1!$E$4:$E$7</c:f>
              <c:numCache>
                <c:formatCode>General</c:formatCode>
                <c:ptCount val="4"/>
                <c:pt idx="0">
                  <c:v>56.7</c:v>
                </c:pt>
                <c:pt idx="1">
                  <c:v>53.3</c:v>
                </c:pt>
                <c:pt idx="2">
                  <c:v>75</c:v>
                </c:pt>
                <c:pt idx="3">
                  <c:v>76.3</c:v>
                </c:pt>
              </c:numCache>
            </c:numRef>
          </c:val>
        </c:ser>
        <c:ser>
          <c:idx val="3"/>
          <c:order val="3"/>
          <c:tx>
            <c:strRef>
              <c:f>Sheet1!$F$3</c:f>
              <c:strCache>
                <c:ptCount val="1"/>
                <c:pt idx="0">
                  <c:v>転換したい</c:v>
                </c:pt>
              </c:strCache>
            </c:strRef>
          </c:tx>
          <c:cat>
            <c:strRef>
              <c:f>Sheet1!$B$4:$B$7</c:f>
              <c:strCache>
                <c:ptCount val="4"/>
                <c:pt idx="0">
                  <c:v>３９歳以下</c:v>
                </c:pt>
                <c:pt idx="1">
                  <c:v>４０歳～４９歳</c:v>
                </c:pt>
                <c:pt idx="2">
                  <c:v>５０歳～５９歳</c:v>
                </c:pt>
                <c:pt idx="3">
                  <c:v>６０歳以上</c:v>
                </c:pt>
              </c:strCache>
            </c:strRef>
          </c:cat>
          <c:val>
            <c:numRef>
              <c:f>Sheet1!$F$4:$F$7</c:f>
              <c:numCache>
                <c:formatCode>General</c:formatCode>
                <c:ptCount val="4"/>
                <c:pt idx="0">
                  <c:v>3.2</c:v>
                </c:pt>
                <c:pt idx="1">
                  <c:v>3.6</c:v>
                </c:pt>
                <c:pt idx="2">
                  <c:v>4</c:v>
                </c:pt>
                <c:pt idx="3">
                  <c:v>3</c:v>
                </c:pt>
              </c:numCache>
            </c:numRef>
          </c:val>
        </c:ser>
        <c:overlap val="100"/>
        <c:axId val="225568256"/>
        <c:axId val="225569792"/>
      </c:barChart>
      <c:catAx>
        <c:axId val="225568256"/>
        <c:scaling>
          <c:orientation val="minMax"/>
        </c:scaling>
        <c:axPos val="b"/>
        <c:tickLblPos val="nextTo"/>
        <c:txPr>
          <a:bodyPr/>
          <a:lstStyle/>
          <a:p>
            <a:pPr>
              <a:defRPr sz="1600" b="1"/>
            </a:pPr>
            <a:endParaRPr lang="ja-JP"/>
          </a:p>
        </c:txPr>
        <c:crossAx val="225569792"/>
        <c:crosses val="autoZero"/>
        <c:auto val="1"/>
        <c:lblAlgn val="ctr"/>
        <c:lblOffset val="100"/>
      </c:catAx>
      <c:valAx>
        <c:axId val="225569792"/>
        <c:scaling>
          <c:orientation val="minMax"/>
        </c:scaling>
        <c:axPos val="l"/>
        <c:majorGridlines/>
        <c:numFmt formatCode="0%" sourceLinked="1"/>
        <c:tickLblPos val="nextTo"/>
        <c:txPr>
          <a:bodyPr/>
          <a:lstStyle/>
          <a:p>
            <a:pPr>
              <a:defRPr sz="1400"/>
            </a:pPr>
            <a:endParaRPr lang="ja-JP"/>
          </a:p>
        </c:txPr>
        <c:crossAx val="225568256"/>
        <c:crosses val="autoZero"/>
        <c:crossBetween val="between"/>
      </c:valAx>
    </c:plotArea>
    <c:legend>
      <c:legendPos val="r"/>
      <c:layout>
        <c:manualLayout>
          <c:xMode val="edge"/>
          <c:yMode val="edge"/>
          <c:x val="0.82829288703714821"/>
          <c:y val="0.32904311801612679"/>
          <c:w val="0.16872506349182542"/>
          <c:h val="0.39318639303235509"/>
        </c:manualLayout>
      </c:layout>
      <c:txPr>
        <a:bodyPr/>
        <a:lstStyle/>
        <a:p>
          <a:pPr>
            <a:defRPr sz="1600" b="1"/>
          </a:pPr>
          <a:endParaRPr lang="ja-JP"/>
        </a:p>
      </c:txPr>
    </c:legend>
    <c:plotVisOnly val="1"/>
    <c:dispBlanksAs val="gap"/>
  </c:chart>
  <c:externalData r:id="rId1"/>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sz="2400" dirty="0"/>
              <a:t>新規就農者数</a:t>
            </a:r>
          </a:p>
        </c:rich>
      </c:tx>
      <c:layout>
        <c:manualLayout>
          <c:xMode val="edge"/>
          <c:yMode val="edge"/>
          <c:x val="0.41171296296296556"/>
          <c:y val="1.9642228626261523E-2"/>
        </c:manualLayout>
      </c:layout>
      <c:overlay val="1"/>
    </c:title>
    <c:plotArea>
      <c:layout/>
      <c:barChart>
        <c:barDir val="col"/>
        <c:grouping val="stacked"/>
        <c:ser>
          <c:idx val="2"/>
          <c:order val="0"/>
          <c:tx>
            <c:strRef>
              <c:f>Sheet1!$A$3</c:f>
              <c:strCache>
                <c:ptCount val="1"/>
                <c:pt idx="0">
                  <c:v>新規自営農業就農者</c:v>
                </c:pt>
              </c:strCache>
            </c:strRef>
          </c:tx>
          <c:cat>
            <c:strRef>
              <c:f>Sheet1!$B$1:$G$1</c:f>
              <c:strCache>
                <c:ptCount val="6"/>
                <c:pt idx="0">
                  <c:v>平成１８年</c:v>
                </c:pt>
                <c:pt idx="1">
                  <c:v>平成１９年</c:v>
                </c:pt>
                <c:pt idx="2">
                  <c:v>平成２０年</c:v>
                </c:pt>
                <c:pt idx="3">
                  <c:v>平成２１年</c:v>
                </c:pt>
                <c:pt idx="4">
                  <c:v>平成２２年</c:v>
                </c:pt>
                <c:pt idx="5">
                  <c:v>平成２３年</c:v>
                </c:pt>
              </c:strCache>
            </c:strRef>
          </c:cat>
          <c:val>
            <c:numRef>
              <c:f>Sheet1!$B$3:$G$3</c:f>
              <c:numCache>
                <c:formatCode>General</c:formatCode>
                <c:ptCount val="6"/>
                <c:pt idx="0">
                  <c:v>72350</c:v>
                </c:pt>
                <c:pt idx="1">
                  <c:v>64420</c:v>
                </c:pt>
                <c:pt idx="2">
                  <c:v>49640</c:v>
                </c:pt>
                <c:pt idx="3">
                  <c:v>57400</c:v>
                </c:pt>
                <c:pt idx="4">
                  <c:v>44800</c:v>
                </c:pt>
                <c:pt idx="5">
                  <c:v>47100</c:v>
                </c:pt>
              </c:numCache>
            </c:numRef>
          </c:val>
        </c:ser>
        <c:ser>
          <c:idx val="3"/>
          <c:order val="1"/>
          <c:tx>
            <c:strRef>
              <c:f>Sheet1!$A$4</c:f>
              <c:strCache>
                <c:ptCount val="1"/>
                <c:pt idx="0">
                  <c:v>新規雇用就農者</c:v>
                </c:pt>
              </c:strCache>
            </c:strRef>
          </c:tx>
          <c:cat>
            <c:strRef>
              <c:f>Sheet1!$B$1:$G$1</c:f>
              <c:strCache>
                <c:ptCount val="6"/>
                <c:pt idx="0">
                  <c:v>平成１８年</c:v>
                </c:pt>
                <c:pt idx="1">
                  <c:v>平成１９年</c:v>
                </c:pt>
                <c:pt idx="2">
                  <c:v>平成２０年</c:v>
                </c:pt>
                <c:pt idx="3">
                  <c:v>平成２１年</c:v>
                </c:pt>
                <c:pt idx="4">
                  <c:v>平成２２年</c:v>
                </c:pt>
                <c:pt idx="5">
                  <c:v>平成２３年</c:v>
                </c:pt>
              </c:strCache>
            </c:strRef>
          </c:cat>
          <c:val>
            <c:numRef>
              <c:f>Sheet1!$B$4:$G$4</c:f>
              <c:numCache>
                <c:formatCode>General</c:formatCode>
                <c:ptCount val="6"/>
                <c:pt idx="0">
                  <c:v>6510</c:v>
                </c:pt>
                <c:pt idx="1">
                  <c:v>7290</c:v>
                </c:pt>
                <c:pt idx="2">
                  <c:v>8400</c:v>
                </c:pt>
                <c:pt idx="3">
                  <c:v>7570</c:v>
                </c:pt>
                <c:pt idx="4">
                  <c:v>8040</c:v>
                </c:pt>
                <c:pt idx="5">
                  <c:v>8920</c:v>
                </c:pt>
              </c:numCache>
            </c:numRef>
          </c:val>
        </c:ser>
        <c:ser>
          <c:idx val="0"/>
          <c:order val="2"/>
          <c:tx>
            <c:strRef>
              <c:f>Sheet1!$A$5</c:f>
              <c:strCache>
                <c:ptCount val="1"/>
                <c:pt idx="0">
                  <c:v>新規参入者</c:v>
                </c:pt>
              </c:strCache>
            </c:strRef>
          </c:tx>
          <c:cat>
            <c:strRef>
              <c:f>Sheet1!$B$1:$G$1</c:f>
              <c:strCache>
                <c:ptCount val="6"/>
                <c:pt idx="0">
                  <c:v>平成１８年</c:v>
                </c:pt>
                <c:pt idx="1">
                  <c:v>平成１９年</c:v>
                </c:pt>
                <c:pt idx="2">
                  <c:v>平成２０年</c:v>
                </c:pt>
                <c:pt idx="3">
                  <c:v>平成２１年</c:v>
                </c:pt>
                <c:pt idx="4">
                  <c:v>平成２２年</c:v>
                </c:pt>
                <c:pt idx="5">
                  <c:v>平成２３年</c:v>
                </c:pt>
              </c:strCache>
            </c:strRef>
          </c:cat>
          <c:val>
            <c:numRef>
              <c:f>Sheet1!$B$5:$G$5</c:f>
              <c:numCache>
                <c:formatCode>General</c:formatCode>
                <c:ptCount val="6"/>
                <c:pt idx="0">
                  <c:v>2180</c:v>
                </c:pt>
                <c:pt idx="1">
                  <c:v>1750</c:v>
                </c:pt>
                <c:pt idx="2">
                  <c:v>1960</c:v>
                </c:pt>
                <c:pt idx="3">
                  <c:v>1850</c:v>
                </c:pt>
                <c:pt idx="4">
                  <c:v>1730</c:v>
                </c:pt>
                <c:pt idx="5">
                  <c:v>2100</c:v>
                </c:pt>
              </c:numCache>
            </c:numRef>
          </c:val>
        </c:ser>
        <c:overlap val="100"/>
        <c:axId val="225787264"/>
        <c:axId val="225797248"/>
      </c:barChart>
      <c:catAx>
        <c:axId val="225787264"/>
        <c:scaling>
          <c:orientation val="minMax"/>
        </c:scaling>
        <c:axPos val="b"/>
        <c:tickLblPos val="nextTo"/>
        <c:crossAx val="225797248"/>
        <c:crosses val="autoZero"/>
        <c:auto val="1"/>
        <c:lblAlgn val="ctr"/>
        <c:lblOffset val="100"/>
      </c:catAx>
      <c:valAx>
        <c:axId val="225797248"/>
        <c:scaling>
          <c:orientation val="minMax"/>
        </c:scaling>
        <c:axPos val="l"/>
        <c:majorGridlines/>
        <c:numFmt formatCode="General" sourceLinked="1"/>
        <c:tickLblPos val="nextTo"/>
        <c:crossAx val="225787264"/>
        <c:crosses val="autoZero"/>
        <c:crossBetween val="between"/>
      </c:valAx>
    </c:plotArea>
    <c:legend>
      <c:legendPos val="r"/>
      <c:layout/>
    </c:legend>
    <c:plotVisOnly val="1"/>
    <c:dispBlanksAs val="gap"/>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sz="3200" dirty="0"/>
              <a:t>年齢別新規就農者</a:t>
            </a:r>
          </a:p>
        </c:rich>
      </c:tx>
      <c:layout/>
    </c:title>
    <c:plotArea>
      <c:layout>
        <c:manualLayout>
          <c:layoutTarget val="inner"/>
          <c:xMode val="edge"/>
          <c:yMode val="edge"/>
          <c:x val="0.30743044619422588"/>
          <c:y val="0.13368037328667237"/>
          <c:w val="0.45736132983377081"/>
          <c:h val="0.7622688830562846"/>
        </c:manualLayout>
      </c:layout>
      <c:doughnutChart>
        <c:varyColors val="1"/>
        <c:ser>
          <c:idx val="0"/>
          <c:order val="0"/>
          <c:dLbls>
            <c:dLbl>
              <c:idx val="2"/>
              <c:layout>
                <c:manualLayout>
                  <c:x val="2.2222222222222251E-2"/>
                  <c:y val="-3.2407407407407648E-2"/>
                </c:manualLayout>
              </c:layout>
              <c:showVal val="1"/>
              <c:showCatName val="1"/>
            </c:dLbl>
            <c:spPr>
              <a:solidFill>
                <a:schemeClr val="bg1"/>
              </a:solidFill>
            </c:spPr>
            <c:txPr>
              <a:bodyPr/>
              <a:lstStyle/>
              <a:p>
                <a:pPr>
                  <a:defRPr sz="1800"/>
                </a:pPr>
                <a:endParaRPr lang="ja-JP"/>
              </a:p>
            </c:txPr>
            <c:showVal val="1"/>
            <c:showCatName val="1"/>
            <c:showLeaderLines val="1"/>
          </c:dLbls>
          <c:cat>
            <c:strRef>
              <c:f>Sheet1!$A$35:$A$37</c:f>
              <c:strCache>
                <c:ptCount val="3"/>
                <c:pt idx="0">
                  <c:v>３９歳以下</c:v>
                </c:pt>
                <c:pt idx="1">
                  <c:v>４０～５９歳</c:v>
                </c:pt>
                <c:pt idx="2">
                  <c:v>６０歳以上</c:v>
                </c:pt>
              </c:strCache>
            </c:strRef>
          </c:cat>
          <c:val>
            <c:numRef>
              <c:f>Sheet1!$B$35:$B$37</c:f>
              <c:numCache>
                <c:formatCode>General</c:formatCode>
                <c:ptCount val="3"/>
                <c:pt idx="0">
                  <c:v>14220</c:v>
                </c:pt>
                <c:pt idx="1">
                  <c:v>12610</c:v>
                </c:pt>
                <c:pt idx="2">
                  <c:v>31290</c:v>
                </c:pt>
              </c:numCache>
            </c:numRef>
          </c:val>
        </c:ser>
        <c:firstSliceAng val="0"/>
        <c:holeSize val="50"/>
      </c:doughnutChart>
    </c:plotArea>
    <c:plotVisOnly val="1"/>
    <c:dispBlanksAs val="zero"/>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style val="32"/>
  <c:chart>
    <c:autoTitleDeleted val="1"/>
    <c:plotArea>
      <c:layout>
        <c:manualLayout>
          <c:layoutTarget val="inner"/>
          <c:xMode val="edge"/>
          <c:yMode val="edge"/>
          <c:x val="0.19157830815429744"/>
          <c:y val="7.2579353927994916E-2"/>
          <c:w val="0.77601938379961888"/>
          <c:h val="0.80672300027665766"/>
        </c:manualLayout>
      </c:layout>
      <c:scatterChart>
        <c:scatterStyle val="lineMarker"/>
        <c:ser>
          <c:idx val="0"/>
          <c:order val="0"/>
          <c:tx>
            <c:strRef>
              <c:f>Sheet1!$B$1</c:f>
              <c:strCache>
                <c:ptCount val="1"/>
                <c:pt idx="0">
                  <c:v>Y の値</c:v>
                </c:pt>
              </c:strCache>
            </c:strRef>
          </c:tx>
          <c:marker>
            <c:symbol val="none"/>
          </c:marker>
          <c:xVal>
            <c:numRef>
              <c:f>Sheet1!$A$2:$A$4</c:f>
              <c:numCache>
                <c:formatCode>General</c:formatCode>
                <c:ptCount val="3"/>
                <c:pt idx="0">
                  <c:v>-2</c:v>
                </c:pt>
                <c:pt idx="1">
                  <c:v>2</c:v>
                </c:pt>
                <c:pt idx="2">
                  <c:v>6</c:v>
                </c:pt>
              </c:numCache>
            </c:numRef>
          </c:xVal>
          <c:yVal>
            <c:numRef>
              <c:f>Sheet1!$B$2:$B$4</c:f>
              <c:numCache>
                <c:formatCode>General</c:formatCode>
                <c:ptCount val="3"/>
                <c:pt idx="0">
                  <c:v>9</c:v>
                </c:pt>
                <c:pt idx="1">
                  <c:v>6</c:v>
                </c:pt>
                <c:pt idx="2">
                  <c:v>3</c:v>
                </c:pt>
              </c:numCache>
            </c:numRef>
          </c:yVal>
        </c:ser>
        <c:axId val="78523392"/>
        <c:axId val="78533760"/>
      </c:scatterChart>
      <c:valAx>
        <c:axId val="78523392"/>
        <c:scaling>
          <c:orientation val="minMax"/>
          <c:max val="4"/>
          <c:min val="0"/>
        </c:scaling>
        <c:axPos val="b"/>
        <c:title>
          <c:tx>
            <c:rich>
              <a:bodyPr/>
              <a:lstStyle/>
              <a:p>
                <a:pPr>
                  <a:defRPr/>
                </a:pPr>
                <a:r>
                  <a:rPr lang="ja-JP" altLang="en-US" dirty="0" smtClean="0"/>
                  <a:t>数量</a:t>
                </a:r>
                <a:endParaRPr lang="ja-JP" altLang="en-US" dirty="0"/>
              </a:p>
            </c:rich>
          </c:tx>
          <c:layout>
            <c:manualLayout>
              <c:xMode val="edge"/>
              <c:yMode val="edge"/>
              <c:x val="0.79717760012676486"/>
              <c:y val="0.90178651173834656"/>
            </c:manualLayout>
          </c:layout>
        </c:title>
        <c:numFmt formatCode="General" sourceLinked="1"/>
        <c:tickLblPos val="nextTo"/>
        <c:crossAx val="78533760"/>
        <c:crosses val="autoZero"/>
        <c:crossBetween val="midCat"/>
      </c:valAx>
      <c:valAx>
        <c:axId val="78533760"/>
        <c:scaling>
          <c:orientation val="minMax"/>
          <c:max val="10"/>
          <c:min val="2"/>
        </c:scaling>
        <c:axPos val="l"/>
        <c:title>
          <c:tx>
            <c:rich>
              <a:bodyPr rot="0" vert="wordArtVertRtl"/>
              <a:lstStyle/>
              <a:p>
                <a:pPr>
                  <a:defRPr/>
                </a:pPr>
                <a:r>
                  <a:rPr lang="ja-JP" altLang="en-US" dirty="0" smtClean="0"/>
                  <a:t>価格</a:t>
                </a:r>
                <a:endParaRPr lang="ja-JP" altLang="en-US" dirty="0"/>
              </a:p>
            </c:rich>
          </c:tx>
          <c:layout>
            <c:manualLayout>
              <c:xMode val="edge"/>
              <c:yMode val="edge"/>
              <c:x val="1.6457920285066183E-2"/>
              <c:y val="9.8994719540966267E-2"/>
            </c:manualLayout>
          </c:layout>
        </c:title>
        <c:numFmt formatCode="General" sourceLinked="1"/>
        <c:tickLblPos val="nextTo"/>
        <c:crossAx val="78523392"/>
        <c:crosses val="autoZero"/>
        <c:crossBetween val="midCat"/>
      </c:valAx>
    </c:plotArea>
    <c:plotVisOnly val="1"/>
    <c:dispBlanksAs val="gap"/>
  </c:chart>
  <c:txPr>
    <a:bodyPr/>
    <a:lstStyle/>
    <a:p>
      <a:pPr>
        <a:defRPr sz="1800"/>
      </a:pPr>
      <a:endParaRPr lang="ja-JP"/>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a:t>食料自給率推移</a:t>
            </a:r>
          </a:p>
        </c:rich>
      </c:tx>
      <c:layout/>
      <c:overlay val="1"/>
    </c:title>
    <c:plotArea>
      <c:layout>
        <c:manualLayout>
          <c:layoutTarget val="inner"/>
          <c:xMode val="edge"/>
          <c:yMode val="edge"/>
          <c:x val="6.1059589773500456E-2"/>
          <c:y val="3.7293499748009572E-2"/>
          <c:w val="0.74712012908148484"/>
          <c:h val="0.79910714972944685"/>
        </c:manualLayout>
      </c:layout>
      <c:lineChart>
        <c:grouping val="standard"/>
        <c:ser>
          <c:idx val="1"/>
          <c:order val="0"/>
          <c:tx>
            <c:strRef>
              <c:f>Sheet1!$A$2</c:f>
              <c:strCache>
                <c:ptCount val="1"/>
                <c:pt idx="0">
                  <c:v>カロリーベース</c:v>
                </c:pt>
              </c:strCache>
            </c:strRef>
          </c:tx>
          <c:marker>
            <c:symbol val="none"/>
          </c:marker>
          <c:cat>
            <c:strRef>
              <c:f>Sheet1!$B$1:$AV$1</c:f>
              <c:strCache>
                <c:ptCount val="47"/>
                <c:pt idx="0">
                  <c:v>昭和４０</c:v>
                </c:pt>
                <c:pt idx="1">
                  <c:v>41</c:v>
                </c:pt>
                <c:pt idx="2">
                  <c:v>42</c:v>
                </c:pt>
                <c:pt idx="3">
                  <c:v>43</c:v>
                </c:pt>
                <c:pt idx="4">
                  <c:v>44</c:v>
                </c:pt>
                <c:pt idx="5">
                  <c:v>45</c:v>
                </c:pt>
                <c:pt idx="6">
                  <c:v>46</c:v>
                </c:pt>
                <c:pt idx="7">
                  <c:v>47</c:v>
                </c:pt>
                <c:pt idx="8">
                  <c:v>48</c:v>
                </c:pt>
                <c:pt idx="9">
                  <c:v>49</c:v>
                </c:pt>
                <c:pt idx="10">
                  <c:v>50</c:v>
                </c:pt>
                <c:pt idx="11">
                  <c:v>51</c:v>
                </c:pt>
                <c:pt idx="12">
                  <c:v>52</c:v>
                </c:pt>
                <c:pt idx="13">
                  <c:v>53</c:v>
                </c:pt>
                <c:pt idx="14">
                  <c:v>54</c:v>
                </c:pt>
                <c:pt idx="15">
                  <c:v>55</c:v>
                </c:pt>
                <c:pt idx="16">
                  <c:v>56</c:v>
                </c:pt>
                <c:pt idx="17">
                  <c:v>57</c:v>
                </c:pt>
                <c:pt idx="18">
                  <c:v>58</c:v>
                </c:pt>
                <c:pt idx="19">
                  <c:v>59</c:v>
                </c:pt>
                <c:pt idx="20">
                  <c:v>60</c:v>
                </c:pt>
                <c:pt idx="21">
                  <c:v>61</c:v>
                </c:pt>
                <c:pt idx="22">
                  <c:v>62</c:v>
                </c:pt>
                <c:pt idx="23">
                  <c:v>63</c:v>
                </c:pt>
                <c:pt idx="24">
                  <c:v>平成元年</c:v>
                </c:pt>
                <c:pt idx="25">
                  <c:v>2</c:v>
                </c:pt>
                <c:pt idx="26">
                  <c:v>3</c:v>
                </c:pt>
                <c:pt idx="27">
                  <c:v>4</c:v>
                </c:pt>
                <c:pt idx="28">
                  <c:v>5</c:v>
                </c:pt>
                <c:pt idx="29">
                  <c:v>6</c:v>
                </c:pt>
                <c:pt idx="30">
                  <c:v>7</c:v>
                </c:pt>
                <c:pt idx="31">
                  <c:v>8</c:v>
                </c:pt>
                <c:pt idx="32">
                  <c:v>9</c:v>
                </c:pt>
                <c:pt idx="33">
                  <c:v>10</c:v>
                </c:pt>
                <c:pt idx="34">
                  <c:v>11</c:v>
                </c:pt>
                <c:pt idx="35">
                  <c:v>12</c:v>
                </c:pt>
                <c:pt idx="36">
                  <c:v>13</c:v>
                </c:pt>
                <c:pt idx="37">
                  <c:v>14</c:v>
                </c:pt>
                <c:pt idx="38">
                  <c:v>15</c:v>
                </c:pt>
                <c:pt idx="39">
                  <c:v>16</c:v>
                </c:pt>
                <c:pt idx="40">
                  <c:v>17</c:v>
                </c:pt>
                <c:pt idx="41">
                  <c:v>18</c:v>
                </c:pt>
                <c:pt idx="42">
                  <c:v>19</c:v>
                </c:pt>
                <c:pt idx="43">
                  <c:v>20</c:v>
                </c:pt>
                <c:pt idx="44">
                  <c:v>21</c:v>
                </c:pt>
                <c:pt idx="45">
                  <c:v>22</c:v>
                </c:pt>
                <c:pt idx="46">
                  <c:v>23</c:v>
                </c:pt>
              </c:strCache>
            </c:strRef>
          </c:cat>
          <c:val>
            <c:numRef>
              <c:f>Sheet1!$B$2:$AV$2</c:f>
              <c:numCache>
                <c:formatCode>General</c:formatCode>
                <c:ptCount val="47"/>
                <c:pt idx="0">
                  <c:v>73</c:v>
                </c:pt>
                <c:pt idx="1">
                  <c:v>68</c:v>
                </c:pt>
                <c:pt idx="2">
                  <c:v>66</c:v>
                </c:pt>
                <c:pt idx="3">
                  <c:v>65</c:v>
                </c:pt>
                <c:pt idx="4">
                  <c:v>62</c:v>
                </c:pt>
                <c:pt idx="5">
                  <c:v>60</c:v>
                </c:pt>
                <c:pt idx="6">
                  <c:v>58</c:v>
                </c:pt>
                <c:pt idx="7">
                  <c:v>57</c:v>
                </c:pt>
                <c:pt idx="8">
                  <c:v>55</c:v>
                </c:pt>
                <c:pt idx="9">
                  <c:v>55</c:v>
                </c:pt>
                <c:pt idx="10">
                  <c:v>54</c:v>
                </c:pt>
                <c:pt idx="11">
                  <c:v>53</c:v>
                </c:pt>
                <c:pt idx="12">
                  <c:v>53</c:v>
                </c:pt>
                <c:pt idx="13">
                  <c:v>54</c:v>
                </c:pt>
                <c:pt idx="14">
                  <c:v>54</c:v>
                </c:pt>
                <c:pt idx="15">
                  <c:v>53</c:v>
                </c:pt>
                <c:pt idx="16">
                  <c:v>52</c:v>
                </c:pt>
                <c:pt idx="17">
                  <c:v>53</c:v>
                </c:pt>
                <c:pt idx="18">
                  <c:v>52</c:v>
                </c:pt>
                <c:pt idx="19">
                  <c:v>53</c:v>
                </c:pt>
                <c:pt idx="20">
                  <c:v>53</c:v>
                </c:pt>
                <c:pt idx="21">
                  <c:v>51</c:v>
                </c:pt>
                <c:pt idx="22">
                  <c:v>50</c:v>
                </c:pt>
                <c:pt idx="23">
                  <c:v>50</c:v>
                </c:pt>
                <c:pt idx="24">
                  <c:v>49</c:v>
                </c:pt>
                <c:pt idx="25">
                  <c:v>48</c:v>
                </c:pt>
                <c:pt idx="26">
                  <c:v>46</c:v>
                </c:pt>
                <c:pt idx="27">
                  <c:v>46</c:v>
                </c:pt>
                <c:pt idx="28">
                  <c:v>37</c:v>
                </c:pt>
                <c:pt idx="29">
                  <c:v>46</c:v>
                </c:pt>
                <c:pt idx="30">
                  <c:v>43</c:v>
                </c:pt>
                <c:pt idx="31">
                  <c:v>42</c:v>
                </c:pt>
                <c:pt idx="32">
                  <c:v>41</c:v>
                </c:pt>
                <c:pt idx="33">
                  <c:v>40</c:v>
                </c:pt>
                <c:pt idx="34">
                  <c:v>40</c:v>
                </c:pt>
                <c:pt idx="35">
                  <c:v>40</c:v>
                </c:pt>
                <c:pt idx="36">
                  <c:v>40</c:v>
                </c:pt>
                <c:pt idx="37">
                  <c:v>40</c:v>
                </c:pt>
                <c:pt idx="38">
                  <c:v>40</c:v>
                </c:pt>
                <c:pt idx="39">
                  <c:v>40</c:v>
                </c:pt>
                <c:pt idx="40">
                  <c:v>40</c:v>
                </c:pt>
                <c:pt idx="41">
                  <c:v>39</c:v>
                </c:pt>
                <c:pt idx="42">
                  <c:v>40</c:v>
                </c:pt>
                <c:pt idx="43">
                  <c:v>41</c:v>
                </c:pt>
                <c:pt idx="44">
                  <c:v>40</c:v>
                </c:pt>
                <c:pt idx="45">
                  <c:v>39</c:v>
                </c:pt>
                <c:pt idx="46">
                  <c:v>39</c:v>
                </c:pt>
              </c:numCache>
            </c:numRef>
          </c:val>
        </c:ser>
        <c:ser>
          <c:idx val="2"/>
          <c:order val="1"/>
          <c:tx>
            <c:strRef>
              <c:f>Sheet1!$A$3</c:f>
              <c:strCache>
                <c:ptCount val="1"/>
                <c:pt idx="0">
                  <c:v>生産額ベース</c:v>
                </c:pt>
              </c:strCache>
            </c:strRef>
          </c:tx>
          <c:marker>
            <c:symbol val="none"/>
          </c:marker>
          <c:cat>
            <c:strRef>
              <c:f>Sheet1!$B$1:$AV$1</c:f>
              <c:strCache>
                <c:ptCount val="47"/>
                <c:pt idx="0">
                  <c:v>昭和４０</c:v>
                </c:pt>
                <c:pt idx="1">
                  <c:v>41</c:v>
                </c:pt>
                <c:pt idx="2">
                  <c:v>42</c:v>
                </c:pt>
                <c:pt idx="3">
                  <c:v>43</c:v>
                </c:pt>
                <c:pt idx="4">
                  <c:v>44</c:v>
                </c:pt>
                <c:pt idx="5">
                  <c:v>45</c:v>
                </c:pt>
                <c:pt idx="6">
                  <c:v>46</c:v>
                </c:pt>
                <c:pt idx="7">
                  <c:v>47</c:v>
                </c:pt>
                <c:pt idx="8">
                  <c:v>48</c:v>
                </c:pt>
                <c:pt idx="9">
                  <c:v>49</c:v>
                </c:pt>
                <c:pt idx="10">
                  <c:v>50</c:v>
                </c:pt>
                <c:pt idx="11">
                  <c:v>51</c:v>
                </c:pt>
                <c:pt idx="12">
                  <c:v>52</c:v>
                </c:pt>
                <c:pt idx="13">
                  <c:v>53</c:v>
                </c:pt>
                <c:pt idx="14">
                  <c:v>54</c:v>
                </c:pt>
                <c:pt idx="15">
                  <c:v>55</c:v>
                </c:pt>
                <c:pt idx="16">
                  <c:v>56</c:v>
                </c:pt>
                <c:pt idx="17">
                  <c:v>57</c:v>
                </c:pt>
                <c:pt idx="18">
                  <c:v>58</c:v>
                </c:pt>
                <c:pt idx="19">
                  <c:v>59</c:v>
                </c:pt>
                <c:pt idx="20">
                  <c:v>60</c:v>
                </c:pt>
                <c:pt idx="21">
                  <c:v>61</c:v>
                </c:pt>
                <c:pt idx="22">
                  <c:v>62</c:v>
                </c:pt>
                <c:pt idx="23">
                  <c:v>63</c:v>
                </c:pt>
                <c:pt idx="24">
                  <c:v>平成元年</c:v>
                </c:pt>
                <c:pt idx="25">
                  <c:v>2</c:v>
                </c:pt>
                <c:pt idx="26">
                  <c:v>3</c:v>
                </c:pt>
                <c:pt idx="27">
                  <c:v>4</c:v>
                </c:pt>
                <c:pt idx="28">
                  <c:v>5</c:v>
                </c:pt>
                <c:pt idx="29">
                  <c:v>6</c:v>
                </c:pt>
                <c:pt idx="30">
                  <c:v>7</c:v>
                </c:pt>
                <c:pt idx="31">
                  <c:v>8</c:v>
                </c:pt>
                <c:pt idx="32">
                  <c:v>9</c:v>
                </c:pt>
                <c:pt idx="33">
                  <c:v>10</c:v>
                </c:pt>
                <c:pt idx="34">
                  <c:v>11</c:v>
                </c:pt>
                <c:pt idx="35">
                  <c:v>12</c:v>
                </c:pt>
                <c:pt idx="36">
                  <c:v>13</c:v>
                </c:pt>
                <c:pt idx="37">
                  <c:v>14</c:v>
                </c:pt>
                <c:pt idx="38">
                  <c:v>15</c:v>
                </c:pt>
                <c:pt idx="39">
                  <c:v>16</c:v>
                </c:pt>
                <c:pt idx="40">
                  <c:v>17</c:v>
                </c:pt>
                <c:pt idx="41">
                  <c:v>18</c:v>
                </c:pt>
                <c:pt idx="42">
                  <c:v>19</c:v>
                </c:pt>
                <c:pt idx="43">
                  <c:v>20</c:v>
                </c:pt>
                <c:pt idx="44">
                  <c:v>21</c:v>
                </c:pt>
                <c:pt idx="45">
                  <c:v>22</c:v>
                </c:pt>
                <c:pt idx="46">
                  <c:v>23</c:v>
                </c:pt>
              </c:strCache>
            </c:strRef>
          </c:cat>
          <c:val>
            <c:numRef>
              <c:f>Sheet1!$B$3:$AV$3</c:f>
              <c:numCache>
                <c:formatCode>General</c:formatCode>
                <c:ptCount val="47"/>
                <c:pt idx="0">
                  <c:v>86</c:v>
                </c:pt>
                <c:pt idx="1">
                  <c:v>86</c:v>
                </c:pt>
                <c:pt idx="2">
                  <c:v>91</c:v>
                </c:pt>
                <c:pt idx="3">
                  <c:v>91</c:v>
                </c:pt>
                <c:pt idx="4">
                  <c:v>89</c:v>
                </c:pt>
                <c:pt idx="5">
                  <c:v>85</c:v>
                </c:pt>
                <c:pt idx="6">
                  <c:v>80</c:v>
                </c:pt>
                <c:pt idx="7">
                  <c:v>83</c:v>
                </c:pt>
                <c:pt idx="8">
                  <c:v>81</c:v>
                </c:pt>
                <c:pt idx="9">
                  <c:v>78</c:v>
                </c:pt>
                <c:pt idx="10">
                  <c:v>83</c:v>
                </c:pt>
                <c:pt idx="11">
                  <c:v>80</c:v>
                </c:pt>
                <c:pt idx="12">
                  <c:v>85</c:v>
                </c:pt>
                <c:pt idx="13">
                  <c:v>85</c:v>
                </c:pt>
                <c:pt idx="14">
                  <c:v>81</c:v>
                </c:pt>
                <c:pt idx="15">
                  <c:v>77</c:v>
                </c:pt>
                <c:pt idx="16">
                  <c:v>78</c:v>
                </c:pt>
                <c:pt idx="17">
                  <c:v>78</c:v>
                </c:pt>
                <c:pt idx="18">
                  <c:v>79</c:v>
                </c:pt>
                <c:pt idx="19">
                  <c:v>71</c:v>
                </c:pt>
                <c:pt idx="20">
                  <c:v>82</c:v>
                </c:pt>
                <c:pt idx="21">
                  <c:v>83</c:v>
                </c:pt>
                <c:pt idx="22">
                  <c:v>81</c:v>
                </c:pt>
                <c:pt idx="23">
                  <c:v>77</c:v>
                </c:pt>
                <c:pt idx="24">
                  <c:v>77</c:v>
                </c:pt>
                <c:pt idx="25">
                  <c:v>75</c:v>
                </c:pt>
                <c:pt idx="26">
                  <c:v>74</c:v>
                </c:pt>
                <c:pt idx="27">
                  <c:v>76</c:v>
                </c:pt>
                <c:pt idx="28">
                  <c:v>72</c:v>
                </c:pt>
                <c:pt idx="29">
                  <c:v>78</c:v>
                </c:pt>
                <c:pt idx="30">
                  <c:v>74</c:v>
                </c:pt>
                <c:pt idx="31">
                  <c:v>71</c:v>
                </c:pt>
                <c:pt idx="32">
                  <c:v>71</c:v>
                </c:pt>
                <c:pt idx="33">
                  <c:v>70</c:v>
                </c:pt>
                <c:pt idx="34">
                  <c:v>72</c:v>
                </c:pt>
                <c:pt idx="35">
                  <c:v>71</c:v>
                </c:pt>
                <c:pt idx="36">
                  <c:v>70</c:v>
                </c:pt>
                <c:pt idx="37">
                  <c:v>69</c:v>
                </c:pt>
                <c:pt idx="38">
                  <c:v>70</c:v>
                </c:pt>
                <c:pt idx="39">
                  <c:v>69</c:v>
                </c:pt>
                <c:pt idx="40">
                  <c:v>69</c:v>
                </c:pt>
                <c:pt idx="41">
                  <c:v>68</c:v>
                </c:pt>
                <c:pt idx="42">
                  <c:v>66</c:v>
                </c:pt>
                <c:pt idx="43">
                  <c:v>65</c:v>
                </c:pt>
                <c:pt idx="44">
                  <c:v>70</c:v>
                </c:pt>
                <c:pt idx="45">
                  <c:v>70</c:v>
                </c:pt>
                <c:pt idx="46">
                  <c:v>66</c:v>
                </c:pt>
              </c:numCache>
            </c:numRef>
          </c:val>
        </c:ser>
        <c:marker val="1"/>
        <c:axId val="224584448"/>
        <c:axId val="224586368"/>
      </c:lineChart>
      <c:catAx>
        <c:axId val="224584448"/>
        <c:scaling>
          <c:orientation val="minMax"/>
        </c:scaling>
        <c:axPos val="b"/>
        <c:title>
          <c:tx>
            <c:rich>
              <a:bodyPr/>
              <a:lstStyle/>
              <a:p>
                <a:pPr>
                  <a:defRPr/>
                </a:pPr>
                <a:r>
                  <a:rPr lang="ja-JP" altLang="en-US"/>
                  <a:t>年度</a:t>
                </a:r>
              </a:p>
            </c:rich>
          </c:tx>
          <c:layout/>
        </c:title>
        <c:tickLblPos val="nextTo"/>
        <c:crossAx val="224586368"/>
        <c:crosses val="autoZero"/>
        <c:auto val="1"/>
        <c:lblAlgn val="ctr"/>
        <c:lblOffset val="100"/>
      </c:catAx>
      <c:valAx>
        <c:axId val="224586368"/>
        <c:scaling>
          <c:orientation val="minMax"/>
        </c:scaling>
        <c:axPos val="l"/>
        <c:majorGridlines/>
        <c:title>
          <c:tx>
            <c:rich>
              <a:bodyPr rot="-5400000" vert="horz"/>
              <a:lstStyle/>
              <a:p>
                <a:pPr>
                  <a:defRPr/>
                </a:pPr>
                <a:r>
                  <a:rPr lang="ja-JP" altLang="en-US"/>
                  <a:t>自給率（％）</a:t>
                </a:r>
              </a:p>
            </c:rich>
          </c:tx>
          <c:layout/>
        </c:title>
        <c:numFmt formatCode="General" sourceLinked="1"/>
        <c:tickLblPos val="nextTo"/>
        <c:crossAx val="224584448"/>
        <c:crosses val="autoZero"/>
        <c:crossBetween val="between"/>
      </c:valAx>
    </c:plotArea>
    <c:legend>
      <c:legendPos val="r"/>
      <c:layout>
        <c:manualLayout>
          <c:xMode val="edge"/>
          <c:yMode val="edge"/>
          <c:x val="0.81909881867735923"/>
          <c:y val="0.18687017495247121"/>
          <c:w val="0.1704024951050927"/>
          <c:h val="0.49722708415113775"/>
        </c:manualLayout>
      </c:layout>
    </c:legend>
    <c:plotVisOnly val="1"/>
    <c:dispBlanksAs val="gap"/>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1517509964032265"/>
          <c:y val="8.5092829967898742E-2"/>
          <c:w val="0.72640662972683956"/>
          <c:h val="0.77943854158772397"/>
        </c:manualLayout>
      </c:layout>
      <c:lineChart>
        <c:grouping val="standard"/>
        <c:ser>
          <c:idx val="0"/>
          <c:order val="0"/>
          <c:tx>
            <c:strRef>
              <c:f>Sheet1!$B$1</c:f>
              <c:strCache>
                <c:ptCount val="1"/>
                <c:pt idx="0">
                  <c:v>世界</c:v>
                </c:pt>
              </c:strCache>
            </c:strRef>
          </c:tx>
          <c:cat>
            <c:numRef>
              <c:f>Sheet1!$A$2:$A$22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Sheet1!$B$2:$B$22</c:f>
              <c:numCache>
                <c:formatCode>#,##0</c:formatCode>
                <c:ptCount val="21"/>
                <c:pt idx="0">
                  <c:v>2532</c:v>
                </c:pt>
                <c:pt idx="1">
                  <c:v>2773</c:v>
                </c:pt>
                <c:pt idx="2">
                  <c:v>3038</c:v>
                </c:pt>
                <c:pt idx="3">
                  <c:v>3333</c:v>
                </c:pt>
                <c:pt idx="4">
                  <c:v>3696</c:v>
                </c:pt>
                <c:pt idx="5">
                  <c:v>4076</c:v>
                </c:pt>
                <c:pt idx="6">
                  <c:v>4453</c:v>
                </c:pt>
                <c:pt idx="7">
                  <c:v>4863</c:v>
                </c:pt>
                <c:pt idx="8">
                  <c:v>5306</c:v>
                </c:pt>
                <c:pt idx="9">
                  <c:v>5726</c:v>
                </c:pt>
                <c:pt idx="10">
                  <c:v>6123</c:v>
                </c:pt>
                <c:pt idx="11">
                  <c:v>6507</c:v>
                </c:pt>
                <c:pt idx="12">
                  <c:v>6896</c:v>
                </c:pt>
                <c:pt idx="13">
                  <c:v>7284</c:v>
                </c:pt>
                <c:pt idx="14">
                  <c:v>7657</c:v>
                </c:pt>
                <c:pt idx="15">
                  <c:v>8003</c:v>
                </c:pt>
                <c:pt idx="16">
                  <c:v>8321</c:v>
                </c:pt>
                <c:pt idx="17">
                  <c:v>8612</c:v>
                </c:pt>
                <c:pt idx="18">
                  <c:v>8874</c:v>
                </c:pt>
                <c:pt idx="19">
                  <c:v>9106</c:v>
                </c:pt>
                <c:pt idx="20">
                  <c:v>9306</c:v>
                </c:pt>
              </c:numCache>
            </c:numRef>
          </c:val>
        </c:ser>
        <c:ser>
          <c:idx val="1"/>
          <c:order val="1"/>
          <c:tx>
            <c:strRef>
              <c:f>Sheet1!$C$1</c:f>
              <c:strCache>
                <c:ptCount val="1"/>
                <c:pt idx="0">
                  <c:v>アジア</c:v>
                </c:pt>
              </c:strCache>
            </c:strRef>
          </c:tx>
          <c:cat>
            <c:numRef>
              <c:f>Sheet1!$A$2:$A$22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Sheet1!$C$2:$C$22</c:f>
              <c:numCache>
                <c:formatCode>#,##0</c:formatCode>
                <c:ptCount val="21"/>
                <c:pt idx="0">
                  <c:v>1403</c:v>
                </c:pt>
                <c:pt idx="1">
                  <c:v>1549</c:v>
                </c:pt>
                <c:pt idx="2">
                  <c:v>1708</c:v>
                </c:pt>
                <c:pt idx="3">
                  <c:v>1886</c:v>
                </c:pt>
                <c:pt idx="4">
                  <c:v>2135</c:v>
                </c:pt>
                <c:pt idx="5">
                  <c:v>2393</c:v>
                </c:pt>
                <c:pt idx="6">
                  <c:v>2638</c:v>
                </c:pt>
                <c:pt idx="7">
                  <c:v>2907</c:v>
                </c:pt>
                <c:pt idx="8">
                  <c:v>3199</c:v>
                </c:pt>
                <c:pt idx="9">
                  <c:v>3470</c:v>
                </c:pt>
                <c:pt idx="10">
                  <c:v>3719</c:v>
                </c:pt>
                <c:pt idx="11">
                  <c:v>3945</c:v>
                </c:pt>
                <c:pt idx="12">
                  <c:v>4164</c:v>
                </c:pt>
                <c:pt idx="13">
                  <c:v>4375</c:v>
                </c:pt>
                <c:pt idx="14">
                  <c:v>4566</c:v>
                </c:pt>
                <c:pt idx="15">
                  <c:v>4730</c:v>
                </c:pt>
                <c:pt idx="16">
                  <c:v>4868</c:v>
                </c:pt>
                <c:pt idx="17">
                  <c:v>4978</c:v>
                </c:pt>
                <c:pt idx="18">
                  <c:v>5061</c:v>
                </c:pt>
                <c:pt idx="19">
                  <c:v>5115</c:v>
                </c:pt>
                <c:pt idx="20">
                  <c:v>5142</c:v>
                </c:pt>
              </c:numCache>
            </c:numRef>
          </c:val>
        </c:ser>
        <c:ser>
          <c:idx val="2"/>
          <c:order val="2"/>
          <c:tx>
            <c:strRef>
              <c:f>Sheet1!$D$1</c:f>
              <c:strCache>
                <c:ptCount val="1"/>
                <c:pt idx="0">
                  <c:v>北アメリカ</c:v>
                </c:pt>
              </c:strCache>
            </c:strRef>
          </c:tx>
          <c:cat>
            <c:numRef>
              <c:f>Sheet1!$A$2:$A$22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Sheet1!$D$2:$D$22</c:f>
              <c:numCache>
                <c:formatCode>#,##0</c:formatCode>
                <c:ptCount val="21"/>
                <c:pt idx="0">
                  <c:v>227</c:v>
                </c:pt>
                <c:pt idx="1">
                  <c:v>250</c:v>
                </c:pt>
                <c:pt idx="2">
                  <c:v>277</c:v>
                </c:pt>
                <c:pt idx="3">
                  <c:v>303</c:v>
                </c:pt>
                <c:pt idx="4">
                  <c:v>326</c:v>
                </c:pt>
                <c:pt idx="5">
                  <c:v>350</c:v>
                </c:pt>
                <c:pt idx="6">
                  <c:v>376</c:v>
                </c:pt>
                <c:pt idx="7">
                  <c:v>401</c:v>
                </c:pt>
                <c:pt idx="8">
                  <c:v>429</c:v>
                </c:pt>
                <c:pt idx="9">
                  <c:v>457</c:v>
                </c:pt>
                <c:pt idx="10">
                  <c:v>487</c:v>
                </c:pt>
                <c:pt idx="11">
                  <c:v>515</c:v>
                </c:pt>
                <c:pt idx="12">
                  <c:v>542</c:v>
                </c:pt>
                <c:pt idx="13">
                  <c:v>569</c:v>
                </c:pt>
                <c:pt idx="14">
                  <c:v>595</c:v>
                </c:pt>
                <c:pt idx="15">
                  <c:v>619</c:v>
                </c:pt>
                <c:pt idx="16">
                  <c:v>642</c:v>
                </c:pt>
                <c:pt idx="17">
                  <c:v>662</c:v>
                </c:pt>
                <c:pt idx="18">
                  <c:v>680</c:v>
                </c:pt>
                <c:pt idx="19">
                  <c:v>696</c:v>
                </c:pt>
                <c:pt idx="20">
                  <c:v>710</c:v>
                </c:pt>
              </c:numCache>
            </c:numRef>
          </c:val>
        </c:ser>
        <c:ser>
          <c:idx val="3"/>
          <c:order val="3"/>
          <c:tx>
            <c:strRef>
              <c:f>Sheet1!$E$1</c:f>
              <c:strCache>
                <c:ptCount val="1"/>
                <c:pt idx="0">
                  <c:v>南アメリカ</c:v>
                </c:pt>
              </c:strCache>
            </c:strRef>
          </c:tx>
          <c:cat>
            <c:numRef>
              <c:f>Sheet1!$A$2:$A$22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Sheet1!$E$2:$E$22</c:f>
              <c:numCache>
                <c:formatCode>#,##0</c:formatCode>
                <c:ptCount val="21"/>
                <c:pt idx="0">
                  <c:v>112</c:v>
                </c:pt>
                <c:pt idx="1">
                  <c:v>129</c:v>
                </c:pt>
                <c:pt idx="2">
                  <c:v>148</c:v>
                </c:pt>
                <c:pt idx="3">
                  <c:v>169</c:v>
                </c:pt>
                <c:pt idx="4">
                  <c:v>191</c:v>
                </c:pt>
                <c:pt idx="5">
                  <c:v>215</c:v>
                </c:pt>
                <c:pt idx="6">
                  <c:v>241</c:v>
                </c:pt>
                <c:pt idx="7">
                  <c:v>268</c:v>
                </c:pt>
                <c:pt idx="8">
                  <c:v>296</c:v>
                </c:pt>
                <c:pt idx="9">
                  <c:v>322</c:v>
                </c:pt>
                <c:pt idx="10">
                  <c:v>347</c:v>
                </c:pt>
                <c:pt idx="11">
                  <c:v>371</c:v>
                </c:pt>
                <c:pt idx="12">
                  <c:v>393</c:v>
                </c:pt>
                <c:pt idx="13">
                  <c:v>413</c:v>
                </c:pt>
                <c:pt idx="14">
                  <c:v>431</c:v>
                </c:pt>
                <c:pt idx="15">
                  <c:v>448</c:v>
                </c:pt>
                <c:pt idx="16">
                  <c:v>461</c:v>
                </c:pt>
                <c:pt idx="17">
                  <c:v>472</c:v>
                </c:pt>
                <c:pt idx="18">
                  <c:v>480</c:v>
                </c:pt>
                <c:pt idx="19">
                  <c:v>486</c:v>
                </c:pt>
                <c:pt idx="20">
                  <c:v>488</c:v>
                </c:pt>
              </c:numCache>
            </c:numRef>
          </c:val>
        </c:ser>
        <c:ser>
          <c:idx val="4"/>
          <c:order val="4"/>
          <c:tx>
            <c:strRef>
              <c:f>Sheet1!$F$1</c:f>
              <c:strCache>
                <c:ptCount val="1"/>
                <c:pt idx="0">
                  <c:v>ヨーロッパ</c:v>
                </c:pt>
              </c:strCache>
            </c:strRef>
          </c:tx>
          <c:cat>
            <c:numRef>
              <c:f>Sheet1!$A$2:$A$22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Sheet1!$F$2:$F$22</c:f>
              <c:numCache>
                <c:formatCode>#,##0</c:formatCode>
                <c:ptCount val="21"/>
                <c:pt idx="0">
                  <c:v>547</c:v>
                </c:pt>
                <c:pt idx="1">
                  <c:v>575</c:v>
                </c:pt>
                <c:pt idx="2">
                  <c:v>604</c:v>
                </c:pt>
                <c:pt idx="3">
                  <c:v>634</c:v>
                </c:pt>
                <c:pt idx="4">
                  <c:v>656</c:v>
                </c:pt>
                <c:pt idx="5">
                  <c:v>676</c:v>
                </c:pt>
                <c:pt idx="6">
                  <c:v>693</c:v>
                </c:pt>
                <c:pt idx="7">
                  <c:v>707</c:v>
                </c:pt>
                <c:pt idx="8">
                  <c:v>720</c:v>
                </c:pt>
                <c:pt idx="9">
                  <c:v>727</c:v>
                </c:pt>
                <c:pt idx="10">
                  <c:v>727</c:v>
                </c:pt>
                <c:pt idx="11">
                  <c:v>731</c:v>
                </c:pt>
                <c:pt idx="12">
                  <c:v>738</c:v>
                </c:pt>
                <c:pt idx="13">
                  <c:v>742</c:v>
                </c:pt>
                <c:pt idx="14">
                  <c:v>744</c:v>
                </c:pt>
                <c:pt idx="15">
                  <c:v>744</c:v>
                </c:pt>
                <c:pt idx="16">
                  <c:v>741</c:v>
                </c:pt>
                <c:pt idx="17">
                  <c:v>737</c:v>
                </c:pt>
                <c:pt idx="18">
                  <c:v>732</c:v>
                </c:pt>
                <c:pt idx="19">
                  <c:v>726</c:v>
                </c:pt>
                <c:pt idx="20">
                  <c:v>719</c:v>
                </c:pt>
              </c:numCache>
            </c:numRef>
          </c:val>
        </c:ser>
        <c:ser>
          <c:idx val="5"/>
          <c:order val="5"/>
          <c:tx>
            <c:strRef>
              <c:f>Sheet1!$G$1</c:f>
              <c:strCache>
                <c:ptCount val="1"/>
                <c:pt idx="0">
                  <c:v>アフ
リカ</c:v>
                </c:pt>
              </c:strCache>
            </c:strRef>
          </c:tx>
          <c:cat>
            <c:numRef>
              <c:f>Sheet1!$A$2:$A$22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Sheet1!$G$2:$G$22</c:f>
              <c:numCache>
                <c:formatCode>#,##0</c:formatCode>
                <c:ptCount val="21"/>
                <c:pt idx="0">
                  <c:v>230</c:v>
                </c:pt>
                <c:pt idx="1">
                  <c:v>256</c:v>
                </c:pt>
                <c:pt idx="2">
                  <c:v>287</c:v>
                </c:pt>
                <c:pt idx="3">
                  <c:v>324</c:v>
                </c:pt>
                <c:pt idx="4">
                  <c:v>368</c:v>
                </c:pt>
                <c:pt idx="5">
                  <c:v>420</c:v>
                </c:pt>
                <c:pt idx="6">
                  <c:v>483</c:v>
                </c:pt>
                <c:pt idx="7">
                  <c:v>555</c:v>
                </c:pt>
                <c:pt idx="8">
                  <c:v>635</c:v>
                </c:pt>
                <c:pt idx="9">
                  <c:v>721</c:v>
                </c:pt>
                <c:pt idx="10">
                  <c:v>811</c:v>
                </c:pt>
                <c:pt idx="11">
                  <c:v>911</c:v>
                </c:pt>
                <c:pt idx="12">
                  <c:v>1022</c:v>
                </c:pt>
                <c:pt idx="13">
                  <c:v>1145</c:v>
                </c:pt>
                <c:pt idx="14">
                  <c:v>1278</c:v>
                </c:pt>
                <c:pt idx="15">
                  <c:v>1417</c:v>
                </c:pt>
                <c:pt idx="16">
                  <c:v>1562</c:v>
                </c:pt>
                <c:pt idx="17">
                  <c:v>1713</c:v>
                </c:pt>
                <c:pt idx="18">
                  <c:v>1870</c:v>
                </c:pt>
                <c:pt idx="19">
                  <c:v>2030</c:v>
                </c:pt>
                <c:pt idx="20">
                  <c:v>2192</c:v>
                </c:pt>
              </c:numCache>
            </c:numRef>
          </c:val>
        </c:ser>
        <c:ser>
          <c:idx val="6"/>
          <c:order val="6"/>
          <c:tx>
            <c:strRef>
              <c:f>Sheet1!$H$1</c:f>
              <c:strCache>
                <c:ptCount val="1"/>
                <c:pt idx="0">
                  <c:v>オセアニア</c:v>
                </c:pt>
              </c:strCache>
            </c:strRef>
          </c:tx>
          <c:cat>
            <c:numRef>
              <c:f>Sheet1!$A$2:$A$22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Sheet1!$H$2:$H$22</c:f>
              <c:numCache>
                <c:formatCode>#,##0</c:formatCode>
                <c:ptCount val="21"/>
                <c:pt idx="0">
                  <c:v>13</c:v>
                </c:pt>
                <c:pt idx="1">
                  <c:v>14</c:v>
                </c:pt>
                <c:pt idx="2">
                  <c:v>16</c:v>
                </c:pt>
                <c:pt idx="3">
                  <c:v>17</c:v>
                </c:pt>
                <c:pt idx="4">
                  <c:v>20</c:v>
                </c:pt>
                <c:pt idx="5">
                  <c:v>21</c:v>
                </c:pt>
                <c:pt idx="6">
                  <c:v>23</c:v>
                </c:pt>
                <c:pt idx="7">
                  <c:v>25</c:v>
                </c:pt>
                <c:pt idx="8">
                  <c:v>27</c:v>
                </c:pt>
                <c:pt idx="9">
                  <c:v>29</c:v>
                </c:pt>
                <c:pt idx="10">
                  <c:v>31</c:v>
                </c:pt>
                <c:pt idx="11">
                  <c:v>34</c:v>
                </c:pt>
                <c:pt idx="12">
                  <c:v>37</c:v>
                </c:pt>
                <c:pt idx="13">
                  <c:v>39</c:v>
                </c:pt>
                <c:pt idx="14">
                  <c:v>42</c:v>
                </c:pt>
                <c:pt idx="15">
                  <c:v>45</c:v>
                </c:pt>
                <c:pt idx="16">
                  <c:v>47</c:v>
                </c:pt>
                <c:pt idx="17">
                  <c:v>49</c:v>
                </c:pt>
                <c:pt idx="18">
                  <c:v>51</c:v>
                </c:pt>
                <c:pt idx="19">
                  <c:v>53</c:v>
                </c:pt>
                <c:pt idx="20">
                  <c:v>55</c:v>
                </c:pt>
              </c:numCache>
            </c:numRef>
          </c:val>
        </c:ser>
        <c:marker val="1"/>
        <c:axId val="225303168"/>
        <c:axId val="225321728"/>
      </c:lineChart>
      <c:catAx>
        <c:axId val="225303168"/>
        <c:scaling>
          <c:orientation val="minMax"/>
        </c:scaling>
        <c:axPos val="b"/>
        <c:title>
          <c:tx>
            <c:rich>
              <a:bodyPr/>
              <a:lstStyle/>
              <a:p>
                <a:pPr>
                  <a:defRPr/>
                </a:pPr>
                <a:r>
                  <a:rPr lang="ja-JP"/>
                  <a:t>年次</a:t>
                </a:r>
              </a:p>
            </c:rich>
          </c:tx>
          <c:layout/>
        </c:title>
        <c:numFmt formatCode="General" sourceLinked="1"/>
        <c:tickLblPos val="nextTo"/>
        <c:crossAx val="225321728"/>
        <c:crosses val="autoZero"/>
        <c:auto val="1"/>
        <c:lblAlgn val="ctr"/>
        <c:lblOffset val="100"/>
      </c:catAx>
      <c:valAx>
        <c:axId val="225321728"/>
        <c:scaling>
          <c:orientation val="minMax"/>
        </c:scaling>
        <c:axPos val="l"/>
        <c:majorGridlines/>
        <c:title>
          <c:tx>
            <c:rich>
              <a:bodyPr rot="-5400000" vert="horz"/>
              <a:lstStyle/>
              <a:p>
                <a:pPr>
                  <a:defRPr/>
                </a:pPr>
                <a:r>
                  <a:rPr lang="ja-JP"/>
                  <a:t>人口（百万人）</a:t>
                </a:r>
              </a:p>
            </c:rich>
          </c:tx>
          <c:layout/>
        </c:title>
        <c:numFmt formatCode="#,##0" sourceLinked="1"/>
        <c:tickLblPos val="nextTo"/>
        <c:crossAx val="225303168"/>
        <c:crosses val="autoZero"/>
        <c:crossBetween val="between"/>
      </c:valAx>
    </c:plotArea>
    <c:legend>
      <c:legendPos val="r"/>
      <c:layout/>
    </c:legend>
    <c:plotVisOnly val="1"/>
    <c:dispBlanksAs val="gap"/>
  </c:chart>
  <c:txPr>
    <a:bodyPr/>
    <a:lstStyle/>
    <a:p>
      <a:pPr>
        <a:defRPr sz="1200"/>
      </a:pPr>
      <a:endParaRPr lang="ja-JP"/>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plotArea>
      <c:layout/>
      <c:lineChart>
        <c:grouping val="standard"/>
        <c:ser>
          <c:idx val="0"/>
          <c:order val="0"/>
          <c:tx>
            <c:strRef>
              <c:f>Sheet1!$B$1</c:f>
              <c:strCache>
                <c:ptCount val="1"/>
                <c:pt idx="0">
                  <c:v>生産量</c:v>
                </c:pt>
              </c:strCache>
            </c:strRef>
          </c:tx>
          <c:marker>
            <c:symbol val="none"/>
          </c:marker>
          <c:cat>
            <c:numRef>
              <c:f>Sheet1!$A$2:$A$44</c:f>
              <c:numCache>
                <c:formatCode>General</c:formatCode>
                <c:ptCount val="43"/>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numCache>
            </c:numRef>
          </c:cat>
          <c:val>
            <c:numRef>
              <c:f>Sheet1!$B$2:$B$44</c:f>
              <c:numCache>
                <c:formatCode>#,##0.0</c:formatCode>
                <c:ptCount val="43"/>
                <c:pt idx="0">
                  <c:v>1078.7060000000001</c:v>
                </c:pt>
                <c:pt idx="1">
                  <c:v>1177.258</c:v>
                </c:pt>
                <c:pt idx="2">
                  <c:v>1140.6099999999999</c:v>
                </c:pt>
                <c:pt idx="3">
                  <c:v>1252.9549999999999</c:v>
                </c:pt>
                <c:pt idx="4">
                  <c:v>1203.498</c:v>
                </c:pt>
                <c:pt idx="5">
                  <c:v>1236.5350000000001</c:v>
                </c:pt>
                <c:pt idx="6">
                  <c:v>1341.7529999999999</c:v>
                </c:pt>
                <c:pt idx="7">
                  <c:v>1318.999</c:v>
                </c:pt>
                <c:pt idx="8">
                  <c:v>1445.1419999999998</c:v>
                </c:pt>
                <c:pt idx="9">
                  <c:v>1409.2349999999999</c:v>
                </c:pt>
                <c:pt idx="10">
                  <c:v>1429.2380000000001</c:v>
                </c:pt>
                <c:pt idx="11">
                  <c:v>1481.9080000000001</c:v>
                </c:pt>
                <c:pt idx="12">
                  <c:v>1532.992</c:v>
                </c:pt>
                <c:pt idx="13">
                  <c:v>1469.4390000000001</c:v>
                </c:pt>
                <c:pt idx="14">
                  <c:v>1631.7529999999999</c:v>
                </c:pt>
                <c:pt idx="15">
                  <c:v>1646.5070000000001</c:v>
                </c:pt>
                <c:pt idx="16">
                  <c:v>1664.0239999999999</c:v>
                </c:pt>
                <c:pt idx="17">
                  <c:v>1600.953</c:v>
                </c:pt>
                <c:pt idx="18">
                  <c:v>1550.2339999999999</c:v>
                </c:pt>
                <c:pt idx="19">
                  <c:v>1672.6599999999999</c:v>
                </c:pt>
                <c:pt idx="20">
                  <c:v>1769.019</c:v>
                </c:pt>
                <c:pt idx="21">
                  <c:v>1708.9780000000001</c:v>
                </c:pt>
                <c:pt idx="22">
                  <c:v>1785.5729999999999</c:v>
                </c:pt>
                <c:pt idx="23">
                  <c:v>1710.7819999999999</c:v>
                </c:pt>
                <c:pt idx="24">
                  <c:v>1756.6219999999998</c:v>
                </c:pt>
                <c:pt idx="25">
                  <c:v>1707.249</c:v>
                </c:pt>
                <c:pt idx="26">
                  <c:v>1871.9260000000011</c:v>
                </c:pt>
                <c:pt idx="27">
                  <c:v>1879.0260000000001</c:v>
                </c:pt>
                <c:pt idx="28">
                  <c:v>1876.807</c:v>
                </c:pt>
                <c:pt idx="29">
                  <c:v>1874.086</c:v>
                </c:pt>
                <c:pt idx="30">
                  <c:v>1846.008</c:v>
                </c:pt>
                <c:pt idx="31">
                  <c:v>1879.6399999999999</c:v>
                </c:pt>
                <c:pt idx="32">
                  <c:v>1821.443</c:v>
                </c:pt>
                <c:pt idx="33">
                  <c:v>1863.55</c:v>
                </c:pt>
                <c:pt idx="34">
                  <c:v>2043.1689999999999</c:v>
                </c:pt>
                <c:pt idx="35">
                  <c:v>2016.481</c:v>
                </c:pt>
                <c:pt idx="36">
                  <c:v>2004.74</c:v>
                </c:pt>
                <c:pt idx="37">
                  <c:v>2125.4560000000001</c:v>
                </c:pt>
                <c:pt idx="38">
                  <c:v>2242.6329999999998</c:v>
                </c:pt>
                <c:pt idx="39">
                  <c:v>2240.598</c:v>
                </c:pt>
                <c:pt idx="40">
                  <c:v>2198.6219999999998</c:v>
                </c:pt>
                <c:pt idx="41">
                  <c:v>2309.3920000000012</c:v>
                </c:pt>
                <c:pt idx="42">
                  <c:v>2228.2730000000001</c:v>
                </c:pt>
              </c:numCache>
            </c:numRef>
          </c:val>
        </c:ser>
        <c:ser>
          <c:idx val="1"/>
          <c:order val="1"/>
          <c:tx>
            <c:strRef>
              <c:f>Sheet1!$C$1</c:f>
              <c:strCache>
                <c:ptCount val="1"/>
                <c:pt idx="0">
                  <c:v>消費量</c:v>
                </c:pt>
              </c:strCache>
            </c:strRef>
          </c:tx>
          <c:marker>
            <c:symbol val="none"/>
          </c:marker>
          <c:cat>
            <c:numRef>
              <c:f>Sheet1!$A$2:$A$44</c:f>
              <c:numCache>
                <c:formatCode>General</c:formatCode>
                <c:ptCount val="43"/>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numCache>
            </c:numRef>
          </c:cat>
          <c:val>
            <c:numRef>
              <c:f>Sheet1!$C$2:$C$44</c:f>
              <c:numCache>
                <c:formatCode>#,##0.0</c:formatCode>
                <c:ptCount val="43"/>
                <c:pt idx="0">
                  <c:v>1107.951</c:v>
                </c:pt>
                <c:pt idx="1">
                  <c:v>1149.9739999999999</c:v>
                </c:pt>
                <c:pt idx="2">
                  <c:v>1173.6209999999999</c:v>
                </c:pt>
                <c:pt idx="3">
                  <c:v>1229.8109999999999</c:v>
                </c:pt>
                <c:pt idx="4">
                  <c:v>1190.4639999999999</c:v>
                </c:pt>
                <c:pt idx="5">
                  <c:v>1211.8339999999998</c:v>
                </c:pt>
                <c:pt idx="6">
                  <c:v>1272.7629999999999</c:v>
                </c:pt>
                <c:pt idx="7">
                  <c:v>1319.4370000000001</c:v>
                </c:pt>
                <c:pt idx="8">
                  <c:v>1380.0639999999999</c:v>
                </c:pt>
                <c:pt idx="9">
                  <c:v>1415.6939999999972</c:v>
                </c:pt>
                <c:pt idx="10">
                  <c:v>1439.934</c:v>
                </c:pt>
                <c:pt idx="11">
                  <c:v>1457.8039999999999</c:v>
                </c:pt>
                <c:pt idx="12">
                  <c:v>1474.6369999999999</c:v>
                </c:pt>
                <c:pt idx="13">
                  <c:v>1500.9180000000001</c:v>
                </c:pt>
                <c:pt idx="14">
                  <c:v>1548.9839999999999</c:v>
                </c:pt>
                <c:pt idx="15">
                  <c:v>1552.701</c:v>
                </c:pt>
                <c:pt idx="16">
                  <c:v>1601.375</c:v>
                </c:pt>
                <c:pt idx="17">
                  <c:v>1639.7170000000001</c:v>
                </c:pt>
                <c:pt idx="18">
                  <c:v>1620.4010000000001</c:v>
                </c:pt>
                <c:pt idx="19">
                  <c:v>1676.7260000000001</c:v>
                </c:pt>
                <c:pt idx="20">
                  <c:v>1706.972</c:v>
                </c:pt>
                <c:pt idx="21">
                  <c:v>1713.6079999999999</c:v>
                </c:pt>
                <c:pt idx="22">
                  <c:v>1736.066</c:v>
                </c:pt>
                <c:pt idx="23">
                  <c:v>1739.6929999999998</c:v>
                </c:pt>
                <c:pt idx="24">
                  <c:v>1762.289</c:v>
                </c:pt>
                <c:pt idx="25">
                  <c:v>1740.895</c:v>
                </c:pt>
                <c:pt idx="26">
                  <c:v>1808.8819999999998</c:v>
                </c:pt>
                <c:pt idx="27">
                  <c:v>1820.8839999999998</c:v>
                </c:pt>
                <c:pt idx="28">
                  <c:v>1835.3129999999999</c:v>
                </c:pt>
                <c:pt idx="29">
                  <c:v>1855.875</c:v>
                </c:pt>
                <c:pt idx="30">
                  <c:v>1861.1849999999972</c:v>
                </c:pt>
                <c:pt idx="31">
                  <c:v>1904.7660000000001</c:v>
                </c:pt>
                <c:pt idx="32">
                  <c:v>1909.4260000000011</c:v>
                </c:pt>
                <c:pt idx="33">
                  <c:v>1935.944</c:v>
                </c:pt>
                <c:pt idx="34">
                  <c:v>1989.5619999999999</c:v>
                </c:pt>
                <c:pt idx="35">
                  <c:v>2020.0309999999999</c:v>
                </c:pt>
                <c:pt idx="36">
                  <c:v>2044.9390000000001</c:v>
                </c:pt>
                <c:pt idx="37">
                  <c:v>2096.826</c:v>
                </c:pt>
                <c:pt idx="38">
                  <c:v>2151.7550000000001</c:v>
                </c:pt>
                <c:pt idx="39">
                  <c:v>2188.7979999999998</c:v>
                </c:pt>
                <c:pt idx="40">
                  <c:v>2230</c:v>
                </c:pt>
                <c:pt idx="41">
                  <c:v>2302.15</c:v>
                </c:pt>
                <c:pt idx="42">
                  <c:v>2275.38</c:v>
                </c:pt>
              </c:numCache>
            </c:numRef>
          </c:val>
        </c:ser>
        <c:marker val="1"/>
        <c:axId val="256620800"/>
        <c:axId val="256660608"/>
      </c:lineChart>
      <c:catAx>
        <c:axId val="256620800"/>
        <c:scaling>
          <c:orientation val="minMax"/>
        </c:scaling>
        <c:axPos val="b"/>
        <c:numFmt formatCode="General" sourceLinked="1"/>
        <c:tickLblPos val="nextTo"/>
        <c:crossAx val="256660608"/>
        <c:crosses val="autoZero"/>
        <c:auto val="1"/>
        <c:lblAlgn val="ctr"/>
        <c:lblOffset val="100"/>
      </c:catAx>
      <c:valAx>
        <c:axId val="256660608"/>
        <c:scaling>
          <c:orientation val="minMax"/>
        </c:scaling>
        <c:axPos val="l"/>
        <c:majorGridlines/>
        <c:numFmt formatCode="#,##0.0" sourceLinked="1"/>
        <c:tickLblPos val="nextTo"/>
        <c:crossAx val="256620800"/>
        <c:crosses val="autoZero"/>
        <c:crossBetween val="between"/>
      </c:valAx>
    </c:plotArea>
    <c:legend>
      <c:legendPos val="r"/>
      <c:layout/>
    </c:legend>
    <c:plotVisOnly val="1"/>
  </c:chart>
  <c:txPr>
    <a:bodyPr/>
    <a:lstStyle/>
    <a:p>
      <a:pPr>
        <a:defRPr sz="1800"/>
      </a:pPr>
      <a:endParaRPr lang="ja-JP"/>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sz="2400" dirty="0" smtClean="0"/>
              <a:t>米価格</a:t>
            </a:r>
            <a:endParaRPr lang="ja-JP" altLang="en-US" sz="2400" dirty="0"/>
          </a:p>
        </c:rich>
      </c:tx>
      <c:layout/>
      <c:overlay val="1"/>
    </c:title>
    <c:view3D>
      <c:rAngAx val="1"/>
    </c:view3D>
    <c:plotArea>
      <c:layout/>
      <c:bar3DChart>
        <c:barDir val="col"/>
        <c:grouping val="clustered"/>
        <c:ser>
          <c:idx val="0"/>
          <c:order val="0"/>
          <c:cat>
            <c:strRef>
              <c:f>Sheet2!$B$1:$C$1</c:f>
              <c:strCache>
                <c:ptCount val="2"/>
                <c:pt idx="0">
                  <c:v>２００６年</c:v>
                </c:pt>
                <c:pt idx="1">
                  <c:v>２００８年</c:v>
                </c:pt>
              </c:strCache>
            </c:strRef>
          </c:cat>
          <c:val>
            <c:numRef>
              <c:f>Sheet2!$B$2:$C$2</c:f>
              <c:numCache>
                <c:formatCode>0%</c:formatCode>
                <c:ptCount val="2"/>
                <c:pt idx="0">
                  <c:v>1</c:v>
                </c:pt>
                <c:pt idx="1">
                  <c:v>3.17</c:v>
                </c:pt>
              </c:numCache>
            </c:numRef>
          </c:val>
        </c:ser>
        <c:shape val="cylinder"/>
        <c:axId val="225327360"/>
        <c:axId val="225361920"/>
        <c:axId val="0"/>
      </c:bar3DChart>
      <c:catAx>
        <c:axId val="225327360"/>
        <c:scaling>
          <c:orientation val="minMax"/>
        </c:scaling>
        <c:axPos val="b"/>
        <c:tickLblPos val="nextTo"/>
        <c:crossAx val="225361920"/>
        <c:crosses val="autoZero"/>
        <c:auto val="1"/>
        <c:lblAlgn val="ctr"/>
        <c:lblOffset val="100"/>
      </c:catAx>
      <c:valAx>
        <c:axId val="225361920"/>
        <c:scaling>
          <c:orientation val="minMax"/>
        </c:scaling>
        <c:axPos val="l"/>
        <c:numFmt formatCode="0%" sourceLinked="1"/>
        <c:tickLblPos val="nextTo"/>
        <c:crossAx val="225327360"/>
        <c:crosses val="autoZero"/>
        <c:crossBetween val="between"/>
      </c:valAx>
    </c:plotArea>
    <c:plotVisOnly val="1"/>
  </c:chart>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ja-JP"/>
  <c:chart>
    <c:autoTitleDeleted val="1"/>
    <c:plotArea>
      <c:layout>
        <c:manualLayout>
          <c:layoutTarget val="inner"/>
          <c:xMode val="edge"/>
          <c:yMode val="edge"/>
          <c:x val="1.5717090392823303E-3"/>
          <c:y val="0"/>
          <c:w val="0.96385069209650842"/>
          <c:h val="0.98553636181417137"/>
        </c:manualLayout>
      </c:layout>
      <c:pieChart>
        <c:varyColors val="1"/>
        <c:ser>
          <c:idx val="0"/>
          <c:order val="0"/>
          <c:dLbls>
            <c:dLbl>
              <c:idx val="0"/>
              <c:layout/>
              <c:tx>
                <c:rich>
                  <a:bodyPr/>
                  <a:lstStyle/>
                  <a:p>
                    <a:r>
                      <a:rPr lang="en-US" altLang="ja-JP" dirty="0">
                        <a:latin typeface="HGPｺﾞｼｯｸE" pitchFamily="50" charset="-128"/>
                        <a:ea typeface="HGPｺﾞｼｯｸE" pitchFamily="50" charset="-128"/>
                      </a:rPr>
                      <a:t>100</a:t>
                    </a:r>
                    <a:r>
                      <a:rPr lang="ja-JP" altLang="en-US" dirty="0">
                        <a:latin typeface="HGPｺﾞｼｯｸE" pitchFamily="50" charset="-128"/>
                        <a:ea typeface="HGPｺﾞｼｯｸE" pitchFamily="50" charset="-128"/>
                      </a:rPr>
                      <a:t>万円以下</a:t>
                    </a:r>
                    <a:r>
                      <a:rPr lang="en-US" altLang="ja-JP" dirty="0">
                        <a:latin typeface="HGPｺﾞｼｯｸE" pitchFamily="50" charset="-128"/>
                        <a:ea typeface="HGPｺﾞｼｯｸE" pitchFamily="50" charset="-128"/>
                      </a:rPr>
                      <a:t>, 8.6%</a:t>
                    </a:r>
                  </a:p>
                </c:rich>
              </c:tx>
              <c:dLblPos val="inEnd"/>
              <c:showVal val="1"/>
              <c:showCatName val="1"/>
            </c:dLbl>
            <c:spPr>
              <a:solidFill>
                <a:schemeClr val="bg1">
                  <a:lumMod val="95000"/>
                </a:schemeClr>
              </a:solidFill>
            </c:spPr>
            <c:txPr>
              <a:bodyPr/>
              <a:lstStyle/>
              <a:p>
                <a:pPr>
                  <a:defRPr sz="1800"/>
                </a:pPr>
                <a:endParaRPr lang="ja-JP"/>
              </a:p>
            </c:txPr>
            <c:dLblPos val="inEnd"/>
            <c:showVal val="1"/>
            <c:showCatName val="1"/>
            <c:showLeaderLines val="1"/>
          </c:dLbls>
          <c:cat>
            <c:strRef>
              <c:f>Sheet1!$A$3:$A$4</c:f>
              <c:strCache>
                <c:ptCount val="2"/>
                <c:pt idx="0">
                  <c:v>100万円以下</c:v>
                </c:pt>
                <c:pt idx="1">
                  <c:v>100万円超 </c:v>
                </c:pt>
              </c:strCache>
            </c:strRef>
          </c:cat>
          <c:val>
            <c:numRef>
              <c:f>Sheet1!$C$3:$C$4</c:f>
              <c:numCache>
                <c:formatCode>0.0%</c:formatCode>
                <c:ptCount val="2"/>
                <c:pt idx="0">
                  <c:v>8.6000000000000021E-2</c:v>
                </c:pt>
                <c:pt idx="1">
                  <c:v>0.91300000000000003</c:v>
                </c:pt>
              </c:numCache>
            </c:numRef>
          </c:val>
        </c:ser>
        <c:firstSliceAng val="0"/>
      </c:pieChart>
    </c:plotArea>
    <c:plotVisOnly val="1"/>
  </c:chart>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1.7760266219668381E-2"/>
          <c:y val="2.6672821621709253E-2"/>
          <c:w val="0.96066876557948055"/>
          <c:h val="0.97332717837829164"/>
        </c:manualLayout>
      </c:layout>
      <c:pieChart>
        <c:varyColors val="1"/>
        <c:ser>
          <c:idx val="0"/>
          <c:order val="0"/>
          <c:dLbls>
            <c:dLbl>
              <c:idx val="0"/>
              <c:layout/>
              <c:tx>
                <c:rich>
                  <a:bodyPr/>
                  <a:lstStyle/>
                  <a:p>
                    <a:r>
                      <a:rPr lang="zh-TW" altLang="en-US" sz="1800" dirty="0" smtClean="0">
                        <a:latin typeface="HGPｺﾞｼｯｸE" pitchFamily="50" charset="-128"/>
                        <a:ea typeface="HGPｺﾞｼｯｸE" pitchFamily="50" charset="-128"/>
                      </a:rPr>
                      <a:t>１００万円</a:t>
                    </a:r>
                    <a:r>
                      <a:rPr lang="ja-JP" altLang="en-US" sz="1800" dirty="0" smtClean="0">
                        <a:latin typeface="HGPｺﾞｼｯｸE" pitchFamily="50" charset="-128"/>
                        <a:ea typeface="HGPｺﾞｼｯｸE" pitchFamily="50" charset="-128"/>
                      </a:rPr>
                      <a:t>以下</a:t>
                    </a:r>
                    <a:r>
                      <a:rPr lang="en-US" altLang="zh-TW" sz="1800" dirty="0" smtClean="0">
                        <a:latin typeface="HGPｺﾞｼｯｸE" pitchFamily="50" charset="-128"/>
                        <a:ea typeface="HGPｺﾞｼｯｸE" pitchFamily="50" charset="-128"/>
                      </a:rPr>
                      <a:t>, </a:t>
                    </a:r>
                    <a:r>
                      <a:rPr lang="en-US" altLang="zh-TW" sz="1800" dirty="0">
                        <a:latin typeface="HGPｺﾞｼｯｸE" pitchFamily="50" charset="-128"/>
                        <a:ea typeface="HGPｺﾞｼｯｸE" pitchFamily="50" charset="-128"/>
                      </a:rPr>
                      <a:t>70.3%</a:t>
                    </a:r>
                  </a:p>
                </c:rich>
              </c:tx>
              <c:dLblPos val="bestFit"/>
              <c:showVal val="1"/>
              <c:showCatName val="1"/>
            </c:dLbl>
            <c:dLbl>
              <c:idx val="1"/>
              <c:layout/>
              <c:tx>
                <c:rich>
                  <a:bodyPr/>
                  <a:lstStyle/>
                  <a:p>
                    <a:r>
                      <a:rPr lang="zh-TW" altLang="en-US" sz="1800" dirty="0" smtClean="0">
                        <a:latin typeface="HGPｺﾞｼｯｸE" pitchFamily="50" charset="-128"/>
                        <a:ea typeface="HGPｺﾞｼｯｸE" pitchFamily="50" charset="-128"/>
                      </a:rPr>
                      <a:t>１００万</a:t>
                    </a:r>
                    <a:r>
                      <a:rPr lang="ja-JP" altLang="en-US" sz="1800" dirty="0" smtClean="0">
                        <a:latin typeface="HGPｺﾞｼｯｸE" pitchFamily="50" charset="-128"/>
                        <a:ea typeface="HGPｺﾞｼｯｸE" pitchFamily="50" charset="-128"/>
                      </a:rPr>
                      <a:t>円超</a:t>
                    </a:r>
                    <a:r>
                      <a:rPr lang="en-US" altLang="zh-TW" sz="1800" dirty="0" smtClean="0">
                        <a:latin typeface="HGPｺﾞｼｯｸE" pitchFamily="50" charset="-128"/>
                        <a:ea typeface="HGPｺﾞｼｯｸE" pitchFamily="50" charset="-128"/>
                      </a:rPr>
                      <a:t>, </a:t>
                    </a:r>
                    <a:r>
                      <a:rPr lang="en-US" altLang="zh-TW" sz="1800" dirty="0">
                        <a:latin typeface="HGPｺﾞｼｯｸE" pitchFamily="50" charset="-128"/>
                        <a:ea typeface="HGPｺﾞｼｯｸE" pitchFamily="50" charset="-128"/>
                      </a:rPr>
                      <a:t>29.7%</a:t>
                    </a:r>
                  </a:p>
                </c:rich>
              </c:tx>
              <c:dLblPos val="bestFit"/>
              <c:showVal val="1"/>
              <c:showCatName val="1"/>
            </c:dLbl>
            <c:spPr>
              <a:solidFill>
                <a:schemeClr val="bg1"/>
              </a:solidFill>
            </c:spPr>
            <c:txPr>
              <a:bodyPr/>
              <a:lstStyle/>
              <a:p>
                <a:pPr>
                  <a:defRPr sz="1400"/>
                </a:pPr>
                <a:endParaRPr lang="ja-JP"/>
              </a:p>
            </c:txPr>
            <c:dLblPos val="bestFit"/>
            <c:showVal val="1"/>
            <c:showCatName val="1"/>
            <c:showLeaderLines val="1"/>
          </c:dLbls>
          <c:cat>
            <c:strRef>
              <c:f>Sheet3!$H$2:$H$3</c:f>
              <c:strCache>
                <c:ptCount val="2"/>
                <c:pt idx="0">
                  <c:v>農業所得１００万円未満</c:v>
                </c:pt>
                <c:pt idx="1">
                  <c:v>農業所得１００万円以上</c:v>
                </c:pt>
              </c:strCache>
            </c:strRef>
          </c:cat>
          <c:val>
            <c:numRef>
              <c:f>Sheet3!$J$2:$J$3</c:f>
              <c:numCache>
                <c:formatCode>0.0%</c:formatCode>
                <c:ptCount val="2"/>
                <c:pt idx="0">
                  <c:v>0.70300000000000062</c:v>
                </c:pt>
                <c:pt idx="1">
                  <c:v>0.29700000000000032</c:v>
                </c:pt>
              </c:numCache>
            </c:numRef>
          </c:val>
        </c:ser>
        <c:dLbls>
          <c:showVal val="1"/>
        </c:dLbls>
        <c:firstSliceAng val="0"/>
      </c:pieChart>
    </c:plotArea>
    <c:plotVisOnly val="1"/>
  </c:chart>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6302051094851733"/>
          <c:y val="0"/>
          <c:w val="0.70020651300182335"/>
          <c:h val="0.86840209921177769"/>
        </c:manualLayout>
      </c:layout>
      <c:barChart>
        <c:barDir val="bar"/>
        <c:grouping val="percentStacked"/>
        <c:ser>
          <c:idx val="0"/>
          <c:order val="0"/>
          <c:tx>
            <c:strRef>
              <c:f>Sheet1!$B$1</c:f>
              <c:strCache>
                <c:ptCount val="1"/>
                <c:pt idx="0">
                  <c:v>主業</c:v>
                </c:pt>
              </c:strCache>
            </c:strRef>
          </c:tx>
          <c:cat>
            <c:strRef>
              <c:f>Sheet1!$A$2:$A$8</c:f>
              <c:strCache>
                <c:ptCount val="7"/>
                <c:pt idx="0">
                  <c:v>平成２</c:v>
                </c:pt>
                <c:pt idx="1">
                  <c:v>平成７</c:v>
                </c:pt>
                <c:pt idx="2">
                  <c:v>平成１２</c:v>
                </c:pt>
                <c:pt idx="3">
                  <c:v>平成１７</c:v>
                </c:pt>
                <c:pt idx="4">
                  <c:v>平成２２</c:v>
                </c:pt>
                <c:pt idx="5">
                  <c:v>平成２３</c:v>
                </c:pt>
                <c:pt idx="6">
                  <c:v>平成２４</c:v>
                </c:pt>
              </c:strCache>
            </c:strRef>
          </c:cat>
          <c:val>
            <c:numRef>
              <c:f>Sheet1!$B$2:$B$8</c:f>
              <c:numCache>
                <c:formatCode>General</c:formatCode>
                <c:ptCount val="7"/>
                <c:pt idx="0">
                  <c:v>82</c:v>
                </c:pt>
                <c:pt idx="1">
                  <c:v>67.8</c:v>
                </c:pt>
                <c:pt idx="2">
                  <c:v>50</c:v>
                </c:pt>
                <c:pt idx="3">
                  <c:v>42.9</c:v>
                </c:pt>
                <c:pt idx="4">
                  <c:v>36</c:v>
                </c:pt>
                <c:pt idx="5">
                  <c:v>35.6</c:v>
                </c:pt>
                <c:pt idx="6">
                  <c:v>34.300000000000004</c:v>
                </c:pt>
              </c:numCache>
            </c:numRef>
          </c:val>
        </c:ser>
        <c:ser>
          <c:idx val="1"/>
          <c:order val="1"/>
          <c:tx>
            <c:strRef>
              <c:f>Sheet1!$C$1</c:f>
              <c:strCache>
                <c:ptCount val="1"/>
                <c:pt idx="0">
                  <c:v>準主業　</c:v>
                </c:pt>
              </c:strCache>
            </c:strRef>
          </c:tx>
          <c:cat>
            <c:strRef>
              <c:f>Sheet1!$A$2:$A$8</c:f>
              <c:strCache>
                <c:ptCount val="7"/>
                <c:pt idx="0">
                  <c:v>平成２</c:v>
                </c:pt>
                <c:pt idx="1">
                  <c:v>平成７</c:v>
                </c:pt>
                <c:pt idx="2">
                  <c:v>平成１２</c:v>
                </c:pt>
                <c:pt idx="3">
                  <c:v>平成１７</c:v>
                </c:pt>
                <c:pt idx="4">
                  <c:v>平成２２</c:v>
                </c:pt>
                <c:pt idx="5">
                  <c:v>平成２３</c:v>
                </c:pt>
                <c:pt idx="6">
                  <c:v>平成２４</c:v>
                </c:pt>
              </c:strCache>
            </c:strRef>
          </c:cat>
          <c:val>
            <c:numRef>
              <c:f>Sheet1!$C$2:$C$8</c:f>
              <c:numCache>
                <c:formatCode>General</c:formatCode>
                <c:ptCount val="7"/>
                <c:pt idx="0">
                  <c:v>95.4</c:v>
                </c:pt>
                <c:pt idx="1">
                  <c:v>69.5</c:v>
                </c:pt>
                <c:pt idx="2">
                  <c:v>59.9</c:v>
                </c:pt>
                <c:pt idx="3">
                  <c:v>44.3</c:v>
                </c:pt>
                <c:pt idx="4">
                  <c:v>38.9</c:v>
                </c:pt>
                <c:pt idx="5">
                  <c:v>36.300000000000004</c:v>
                </c:pt>
                <c:pt idx="6">
                  <c:v>34.4</c:v>
                </c:pt>
              </c:numCache>
            </c:numRef>
          </c:val>
        </c:ser>
        <c:ser>
          <c:idx val="2"/>
          <c:order val="2"/>
          <c:tx>
            <c:strRef>
              <c:f>Sheet1!$D$1</c:f>
              <c:strCache>
                <c:ptCount val="1"/>
                <c:pt idx="0">
                  <c:v>副業的</c:v>
                </c:pt>
              </c:strCache>
            </c:strRef>
          </c:tx>
          <c:cat>
            <c:strRef>
              <c:f>Sheet1!$A$2:$A$8</c:f>
              <c:strCache>
                <c:ptCount val="7"/>
                <c:pt idx="0">
                  <c:v>平成２</c:v>
                </c:pt>
                <c:pt idx="1">
                  <c:v>平成７</c:v>
                </c:pt>
                <c:pt idx="2">
                  <c:v>平成１２</c:v>
                </c:pt>
                <c:pt idx="3">
                  <c:v>平成１７</c:v>
                </c:pt>
                <c:pt idx="4">
                  <c:v>平成２２</c:v>
                </c:pt>
                <c:pt idx="5">
                  <c:v>平成２３</c:v>
                </c:pt>
                <c:pt idx="6">
                  <c:v>平成２４</c:v>
                </c:pt>
              </c:strCache>
            </c:strRef>
          </c:cat>
          <c:val>
            <c:numRef>
              <c:f>Sheet1!$D$2:$D$8</c:f>
              <c:numCache>
                <c:formatCode>General</c:formatCode>
                <c:ptCount val="7"/>
                <c:pt idx="0">
                  <c:v>119.6</c:v>
                </c:pt>
                <c:pt idx="1">
                  <c:v>127.9</c:v>
                </c:pt>
                <c:pt idx="2">
                  <c:v>123.7</c:v>
                </c:pt>
                <c:pt idx="3">
                  <c:v>109.1</c:v>
                </c:pt>
                <c:pt idx="4">
                  <c:v>88.3</c:v>
                </c:pt>
                <c:pt idx="5">
                  <c:v>84.3</c:v>
                </c:pt>
                <c:pt idx="6">
                  <c:v>81.7</c:v>
                </c:pt>
              </c:numCache>
            </c:numRef>
          </c:val>
        </c:ser>
        <c:overlap val="100"/>
        <c:axId val="258202624"/>
        <c:axId val="256320256"/>
      </c:barChart>
      <c:catAx>
        <c:axId val="258202624"/>
        <c:scaling>
          <c:orientation val="maxMin"/>
        </c:scaling>
        <c:axPos val="l"/>
        <c:tickLblPos val="nextTo"/>
        <c:crossAx val="256320256"/>
        <c:crosses val="autoZero"/>
        <c:auto val="1"/>
        <c:lblAlgn val="ctr"/>
        <c:lblOffset val="100"/>
      </c:catAx>
      <c:valAx>
        <c:axId val="256320256"/>
        <c:scaling>
          <c:orientation val="minMax"/>
        </c:scaling>
        <c:axPos val="t"/>
        <c:majorGridlines/>
        <c:numFmt formatCode="0%" sourceLinked="1"/>
        <c:tickLblPos val="nextTo"/>
        <c:crossAx val="258202624"/>
        <c:crosses val="autoZero"/>
        <c:crossBetween val="between"/>
        <c:majorUnit val="0.1"/>
      </c:valAx>
    </c:plotArea>
    <c:legend>
      <c:legendPos val="r"/>
      <c:layout>
        <c:manualLayout>
          <c:xMode val="edge"/>
          <c:yMode val="edge"/>
          <c:x val="0.83491020838954477"/>
          <c:y val="0.39468674936501397"/>
          <c:w val="0.16508979161045598"/>
          <c:h val="0.2531981599745623"/>
        </c:manualLayout>
      </c:layout>
    </c:legend>
    <c:plotVisOnly val="1"/>
    <c:dispBlanksAs val="gap"/>
  </c:chart>
  <c:txPr>
    <a:bodyPr/>
    <a:lstStyle/>
    <a:p>
      <a:pPr>
        <a:defRPr sz="1800"/>
      </a:pPr>
      <a:endParaRPr lang="ja-JP"/>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4B1278-4A37-42E9-85EE-519CCC662868}" type="doc">
      <dgm:prSet loTypeId="urn:microsoft.com/office/officeart/2005/8/layout/hProcess9" loCatId="process" qsTypeId="urn:microsoft.com/office/officeart/2005/8/quickstyle/3d1" qsCatId="3D" csTypeId="urn:microsoft.com/office/officeart/2005/8/colors/accent1_2" csCatId="accent1" phldr="1"/>
      <dgm:spPr/>
    </dgm:pt>
    <dgm:pt modelId="{4BC50C2D-05DE-45E2-B1BD-652466947457}">
      <dgm:prSet phldrT="[テキスト]"/>
      <dgm:spPr/>
      <dgm:t>
        <a:bodyPr/>
        <a:lstStyle/>
        <a:p>
          <a:r>
            <a:rPr kumimoji="1" lang="ja-JP" altLang="en-US" dirty="0" smtClean="0"/>
            <a:t>種まき</a:t>
          </a:r>
          <a:endParaRPr kumimoji="1" lang="ja-JP" altLang="en-US" dirty="0"/>
        </a:p>
      </dgm:t>
    </dgm:pt>
    <dgm:pt modelId="{25806E46-52EA-44FA-9F55-A4431302306C}" type="parTrans" cxnId="{2C73F9AD-101F-4FE8-B85F-925ACC068947}">
      <dgm:prSet/>
      <dgm:spPr/>
      <dgm:t>
        <a:bodyPr/>
        <a:lstStyle/>
        <a:p>
          <a:endParaRPr kumimoji="1" lang="ja-JP" altLang="en-US"/>
        </a:p>
      </dgm:t>
    </dgm:pt>
    <dgm:pt modelId="{746554E4-4A8B-4B7D-B6F0-58813D5A1A1F}" type="sibTrans" cxnId="{2C73F9AD-101F-4FE8-B85F-925ACC068947}">
      <dgm:prSet/>
      <dgm:spPr/>
      <dgm:t>
        <a:bodyPr/>
        <a:lstStyle/>
        <a:p>
          <a:endParaRPr kumimoji="1" lang="ja-JP" altLang="en-US"/>
        </a:p>
      </dgm:t>
    </dgm:pt>
    <dgm:pt modelId="{E939CFB2-5E4D-4B2B-9585-9965B6593334}">
      <dgm:prSet phldrT="[テキスト]"/>
      <dgm:spPr/>
      <dgm:t>
        <a:bodyPr/>
        <a:lstStyle/>
        <a:p>
          <a:r>
            <a:rPr kumimoji="1" lang="ja-JP" altLang="en-US" dirty="0" smtClean="0"/>
            <a:t>収穫</a:t>
          </a:r>
          <a:endParaRPr kumimoji="1" lang="ja-JP" altLang="en-US" dirty="0"/>
        </a:p>
      </dgm:t>
    </dgm:pt>
    <dgm:pt modelId="{EBA3BB2D-945D-4882-9FEB-50B3CFDD459D}" type="parTrans" cxnId="{042ACDE6-E1D0-4FA3-B182-054278B5A8AF}">
      <dgm:prSet/>
      <dgm:spPr/>
      <dgm:t>
        <a:bodyPr/>
        <a:lstStyle/>
        <a:p>
          <a:endParaRPr kumimoji="1" lang="ja-JP" altLang="en-US"/>
        </a:p>
      </dgm:t>
    </dgm:pt>
    <dgm:pt modelId="{6EF3B648-E0EC-4AA3-9FFB-EBF53AC7E139}" type="sibTrans" cxnId="{042ACDE6-E1D0-4FA3-B182-054278B5A8AF}">
      <dgm:prSet/>
      <dgm:spPr/>
      <dgm:t>
        <a:bodyPr/>
        <a:lstStyle/>
        <a:p>
          <a:endParaRPr kumimoji="1" lang="ja-JP" altLang="en-US"/>
        </a:p>
      </dgm:t>
    </dgm:pt>
    <dgm:pt modelId="{08865CCF-E7CE-49EC-89FD-02BF5E3F423C}" type="pres">
      <dgm:prSet presAssocID="{5D4B1278-4A37-42E9-85EE-519CCC662868}" presName="CompostProcess" presStyleCnt="0">
        <dgm:presLayoutVars>
          <dgm:dir/>
          <dgm:resizeHandles val="exact"/>
        </dgm:presLayoutVars>
      </dgm:prSet>
      <dgm:spPr/>
    </dgm:pt>
    <dgm:pt modelId="{7ACF9D9E-F377-46AC-81E6-964AB48837BF}" type="pres">
      <dgm:prSet presAssocID="{5D4B1278-4A37-42E9-85EE-519CCC662868}" presName="arrow" presStyleLbl="bgShp" presStyleIdx="0" presStyleCnt="1"/>
      <dgm:spPr/>
    </dgm:pt>
    <dgm:pt modelId="{3DAAFC7E-E6CE-442F-B1EB-720A346634E4}" type="pres">
      <dgm:prSet presAssocID="{5D4B1278-4A37-42E9-85EE-519CCC662868}" presName="linearProcess" presStyleCnt="0"/>
      <dgm:spPr/>
    </dgm:pt>
    <dgm:pt modelId="{C2F71E07-72EF-42BB-86FB-1F77B5AB2E77}" type="pres">
      <dgm:prSet presAssocID="{4BC50C2D-05DE-45E2-B1BD-652466947457}" presName="textNode" presStyleLbl="node1" presStyleIdx="0" presStyleCnt="2">
        <dgm:presLayoutVars>
          <dgm:bulletEnabled val="1"/>
        </dgm:presLayoutVars>
      </dgm:prSet>
      <dgm:spPr/>
      <dgm:t>
        <a:bodyPr/>
        <a:lstStyle/>
        <a:p>
          <a:endParaRPr kumimoji="1" lang="ja-JP" altLang="en-US"/>
        </a:p>
      </dgm:t>
    </dgm:pt>
    <dgm:pt modelId="{220BB1FD-4212-4746-BC14-3D9EB6DCB55E}" type="pres">
      <dgm:prSet presAssocID="{746554E4-4A8B-4B7D-B6F0-58813D5A1A1F}" presName="sibTrans" presStyleCnt="0"/>
      <dgm:spPr/>
    </dgm:pt>
    <dgm:pt modelId="{582E7A89-3421-4388-B183-DBCF33570182}" type="pres">
      <dgm:prSet presAssocID="{E939CFB2-5E4D-4B2B-9585-9965B6593334}" presName="textNode" presStyleLbl="node1" presStyleIdx="1" presStyleCnt="2">
        <dgm:presLayoutVars>
          <dgm:bulletEnabled val="1"/>
        </dgm:presLayoutVars>
      </dgm:prSet>
      <dgm:spPr/>
      <dgm:t>
        <a:bodyPr/>
        <a:lstStyle/>
        <a:p>
          <a:endParaRPr kumimoji="1" lang="ja-JP" altLang="en-US"/>
        </a:p>
      </dgm:t>
    </dgm:pt>
  </dgm:ptLst>
  <dgm:cxnLst>
    <dgm:cxn modelId="{56056D02-C504-4CB0-8DB3-79B82A1E7E03}" type="presOf" srcId="{4BC50C2D-05DE-45E2-B1BD-652466947457}" destId="{C2F71E07-72EF-42BB-86FB-1F77B5AB2E77}" srcOrd="0" destOrd="0" presId="urn:microsoft.com/office/officeart/2005/8/layout/hProcess9"/>
    <dgm:cxn modelId="{BF7E0B0C-9AEB-4A06-9393-7C71A38238C8}" type="presOf" srcId="{5D4B1278-4A37-42E9-85EE-519CCC662868}" destId="{08865CCF-E7CE-49EC-89FD-02BF5E3F423C}" srcOrd="0" destOrd="0" presId="urn:microsoft.com/office/officeart/2005/8/layout/hProcess9"/>
    <dgm:cxn modelId="{EA550081-8DC9-4247-9297-3533535DFE56}" type="presOf" srcId="{E939CFB2-5E4D-4B2B-9585-9965B6593334}" destId="{582E7A89-3421-4388-B183-DBCF33570182}" srcOrd="0" destOrd="0" presId="urn:microsoft.com/office/officeart/2005/8/layout/hProcess9"/>
    <dgm:cxn modelId="{2C73F9AD-101F-4FE8-B85F-925ACC068947}" srcId="{5D4B1278-4A37-42E9-85EE-519CCC662868}" destId="{4BC50C2D-05DE-45E2-B1BD-652466947457}" srcOrd="0" destOrd="0" parTransId="{25806E46-52EA-44FA-9F55-A4431302306C}" sibTransId="{746554E4-4A8B-4B7D-B6F0-58813D5A1A1F}"/>
    <dgm:cxn modelId="{042ACDE6-E1D0-4FA3-B182-054278B5A8AF}" srcId="{5D4B1278-4A37-42E9-85EE-519CCC662868}" destId="{E939CFB2-5E4D-4B2B-9585-9965B6593334}" srcOrd="1" destOrd="0" parTransId="{EBA3BB2D-945D-4882-9FEB-50B3CFDD459D}" sibTransId="{6EF3B648-E0EC-4AA3-9FFB-EBF53AC7E139}"/>
    <dgm:cxn modelId="{98332CF0-737F-4BA4-8297-1C08524B5429}" type="presParOf" srcId="{08865CCF-E7CE-49EC-89FD-02BF5E3F423C}" destId="{7ACF9D9E-F377-46AC-81E6-964AB48837BF}" srcOrd="0" destOrd="0" presId="urn:microsoft.com/office/officeart/2005/8/layout/hProcess9"/>
    <dgm:cxn modelId="{9C80055E-7F0B-4818-B516-202546CBAB78}" type="presParOf" srcId="{08865CCF-E7CE-49EC-89FD-02BF5E3F423C}" destId="{3DAAFC7E-E6CE-442F-B1EB-720A346634E4}" srcOrd="1" destOrd="0" presId="urn:microsoft.com/office/officeart/2005/8/layout/hProcess9"/>
    <dgm:cxn modelId="{D43D1E51-FAF5-4271-8138-E0C2D1D27BE6}" type="presParOf" srcId="{3DAAFC7E-E6CE-442F-B1EB-720A346634E4}" destId="{C2F71E07-72EF-42BB-86FB-1F77B5AB2E77}" srcOrd="0" destOrd="0" presId="urn:microsoft.com/office/officeart/2005/8/layout/hProcess9"/>
    <dgm:cxn modelId="{46D4EEBF-9774-4D6C-A1D5-B027AF34883C}" type="presParOf" srcId="{3DAAFC7E-E6CE-442F-B1EB-720A346634E4}" destId="{220BB1FD-4212-4746-BC14-3D9EB6DCB55E}" srcOrd="1" destOrd="0" presId="urn:microsoft.com/office/officeart/2005/8/layout/hProcess9"/>
    <dgm:cxn modelId="{74D21624-3F53-4FD6-B92D-CACDB0BFB644}" type="presParOf" srcId="{3DAAFC7E-E6CE-442F-B1EB-720A346634E4}" destId="{582E7A89-3421-4388-B183-DBCF33570182}" srcOrd="2"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4B1278-4A37-42E9-85EE-519CCC662868}" type="doc">
      <dgm:prSet loTypeId="urn:microsoft.com/office/officeart/2005/8/layout/hProcess9" loCatId="process" qsTypeId="urn:microsoft.com/office/officeart/2005/8/quickstyle/3d1" qsCatId="3D" csTypeId="urn:microsoft.com/office/officeart/2005/8/colors/accent6_2" csCatId="accent6" phldr="1"/>
      <dgm:spPr/>
    </dgm:pt>
    <dgm:pt modelId="{4BC50C2D-05DE-45E2-B1BD-652466947457}">
      <dgm:prSet phldrT="[テキスト]"/>
      <dgm:spPr/>
      <dgm:t>
        <a:bodyPr/>
        <a:lstStyle/>
        <a:p>
          <a:r>
            <a:rPr kumimoji="1" lang="ja-JP" altLang="en-US" dirty="0" smtClean="0"/>
            <a:t>投入</a:t>
          </a:r>
          <a:endParaRPr kumimoji="1" lang="ja-JP" altLang="en-US" dirty="0"/>
        </a:p>
      </dgm:t>
    </dgm:pt>
    <dgm:pt modelId="{25806E46-52EA-44FA-9F55-A4431302306C}" type="parTrans" cxnId="{2C73F9AD-101F-4FE8-B85F-925ACC068947}">
      <dgm:prSet/>
      <dgm:spPr/>
      <dgm:t>
        <a:bodyPr/>
        <a:lstStyle/>
        <a:p>
          <a:endParaRPr kumimoji="1" lang="ja-JP" altLang="en-US"/>
        </a:p>
      </dgm:t>
    </dgm:pt>
    <dgm:pt modelId="{746554E4-4A8B-4B7D-B6F0-58813D5A1A1F}" type="sibTrans" cxnId="{2C73F9AD-101F-4FE8-B85F-925ACC068947}">
      <dgm:prSet/>
      <dgm:spPr/>
      <dgm:t>
        <a:bodyPr/>
        <a:lstStyle/>
        <a:p>
          <a:endParaRPr kumimoji="1" lang="ja-JP" altLang="en-US"/>
        </a:p>
      </dgm:t>
    </dgm:pt>
    <dgm:pt modelId="{E939CFB2-5E4D-4B2B-9585-9965B6593334}">
      <dgm:prSet phldrT="[テキスト]"/>
      <dgm:spPr/>
      <dgm:t>
        <a:bodyPr/>
        <a:lstStyle/>
        <a:p>
          <a:r>
            <a:rPr kumimoji="1" lang="ja-JP" altLang="en-US" dirty="0" smtClean="0"/>
            <a:t>完成</a:t>
          </a:r>
          <a:endParaRPr kumimoji="1" lang="ja-JP" altLang="en-US" dirty="0"/>
        </a:p>
      </dgm:t>
    </dgm:pt>
    <dgm:pt modelId="{EBA3BB2D-945D-4882-9FEB-50B3CFDD459D}" type="parTrans" cxnId="{042ACDE6-E1D0-4FA3-B182-054278B5A8AF}">
      <dgm:prSet/>
      <dgm:spPr/>
      <dgm:t>
        <a:bodyPr/>
        <a:lstStyle/>
        <a:p>
          <a:endParaRPr kumimoji="1" lang="ja-JP" altLang="en-US"/>
        </a:p>
      </dgm:t>
    </dgm:pt>
    <dgm:pt modelId="{6EF3B648-E0EC-4AA3-9FFB-EBF53AC7E139}" type="sibTrans" cxnId="{042ACDE6-E1D0-4FA3-B182-054278B5A8AF}">
      <dgm:prSet/>
      <dgm:spPr/>
      <dgm:t>
        <a:bodyPr/>
        <a:lstStyle/>
        <a:p>
          <a:endParaRPr kumimoji="1" lang="ja-JP" altLang="en-US"/>
        </a:p>
      </dgm:t>
    </dgm:pt>
    <dgm:pt modelId="{08865CCF-E7CE-49EC-89FD-02BF5E3F423C}" type="pres">
      <dgm:prSet presAssocID="{5D4B1278-4A37-42E9-85EE-519CCC662868}" presName="CompostProcess" presStyleCnt="0">
        <dgm:presLayoutVars>
          <dgm:dir/>
          <dgm:resizeHandles val="exact"/>
        </dgm:presLayoutVars>
      </dgm:prSet>
      <dgm:spPr/>
    </dgm:pt>
    <dgm:pt modelId="{7ACF9D9E-F377-46AC-81E6-964AB48837BF}" type="pres">
      <dgm:prSet presAssocID="{5D4B1278-4A37-42E9-85EE-519CCC662868}" presName="arrow" presStyleLbl="bgShp" presStyleIdx="0" presStyleCnt="1"/>
      <dgm:spPr/>
    </dgm:pt>
    <dgm:pt modelId="{3DAAFC7E-E6CE-442F-B1EB-720A346634E4}" type="pres">
      <dgm:prSet presAssocID="{5D4B1278-4A37-42E9-85EE-519CCC662868}" presName="linearProcess" presStyleCnt="0"/>
      <dgm:spPr/>
    </dgm:pt>
    <dgm:pt modelId="{C2F71E07-72EF-42BB-86FB-1F77B5AB2E77}" type="pres">
      <dgm:prSet presAssocID="{4BC50C2D-05DE-45E2-B1BD-652466947457}" presName="textNode" presStyleLbl="node1" presStyleIdx="0" presStyleCnt="2">
        <dgm:presLayoutVars>
          <dgm:bulletEnabled val="1"/>
        </dgm:presLayoutVars>
      </dgm:prSet>
      <dgm:spPr/>
      <dgm:t>
        <a:bodyPr/>
        <a:lstStyle/>
        <a:p>
          <a:endParaRPr kumimoji="1" lang="ja-JP" altLang="en-US"/>
        </a:p>
      </dgm:t>
    </dgm:pt>
    <dgm:pt modelId="{220BB1FD-4212-4746-BC14-3D9EB6DCB55E}" type="pres">
      <dgm:prSet presAssocID="{746554E4-4A8B-4B7D-B6F0-58813D5A1A1F}" presName="sibTrans" presStyleCnt="0"/>
      <dgm:spPr/>
    </dgm:pt>
    <dgm:pt modelId="{582E7A89-3421-4388-B183-DBCF33570182}" type="pres">
      <dgm:prSet presAssocID="{E939CFB2-5E4D-4B2B-9585-9965B6593334}" presName="textNode" presStyleLbl="node1" presStyleIdx="1" presStyleCnt="2">
        <dgm:presLayoutVars>
          <dgm:bulletEnabled val="1"/>
        </dgm:presLayoutVars>
      </dgm:prSet>
      <dgm:spPr/>
      <dgm:t>
        <a:bodyPr/>
        <a:lstStyle/>
        <a:p>
          <a:endParaRPr kumimoji="1" lang="ja-JP" altLang="en-US"/>
        </a:p>
      </dgm:t>
    </dgm:pt>
  </dgm:ptLst>
  <dgm:cxnLst>
    <dgm:cxn modelId="{1F658BB9-BCA0-4E2B-A4A5-5C90E33A3BE5}" type="presOf" srcId="{5D4B1278-4A37-42E9-85EE-519CCC662868}" destId="{08865CCF-E7CE-49EC-89FD-02BF5E3F423C}" srcOrd="0" destOrd="0" presId="urn:microsoft.com/office/officeart/2005/8/layout/hProcess9"/>
    <dgm:cxn modelId="{0F1FA75F-A4A1-44C2-B755-0B175FC6B1EE}" type="presOf" srcId="{E939CFB2-5E4D-4B2B-9585-9965B6593334}" destId="{582E7A89-3421-4388-B183-DBCF33570182}" srcOrd="0" destOrd="0" presId="urn:microsoft.com/office/officeart/2005/8/layout/hProcess9"/>
    <dgm:cxn modelId="{2C73F9AD-101F-4FE8-B85F-925ACC068947}" srcId="{5D4B1278-4A37-42E9-85EE-519CCC662868}" destId="{4BC50C2D-05DE-45E2-B1BD-652466947457}" srcOrd="0" destOrd="0" parTransId="{25806E46-52EA-44FA-9F55-A4431302306C}" sibTransId="{746554E4-4A8B-4B7D-B6F0-58813D5A1A1F}"/>
    <dgm:cxn modelId="{2D4EE289-E232-481A-A117-CA6DAFF6501D}" type="presOf" srcId="{4BC50C2D-05DE-45E2-B1BD-652466947457}" destId="{C2F71E07-72EF-42BB-86FB-1F77B5AB2E77}" srcOrd="0" destOrd="0" presId="urn:microsoft.com/office/officeart/2005/8/layout/hProcess9"/>
    <dgm:cxn modelId="{042ACDE6-E1D0-4FA3-B182-054278B5A8AF}" srcId="{5D4B1278-4A37-42E9-85EE-519CCC662868}" destId="{E939CFB2-5E4D-4B2B-9585-9965B6593334}" srcOrd="1" destOrd="0" parTransId="{EBA3BB2D-945D-4882-9FEB-50B3CFDD459D}" sibTransId="{6EF3B648-E0EC-4AA3-9FFB-EBF53AC7E139}"/>
    <dgm:cxn modelId="{2609E320-B622-4DD3-B5CC-ECA2035297BE}" type="presParOf" srcId="{08865CCF-E7CE-49EC-89FD-02BF5E3F423C}" destId="{7ACF9D9E-F377-46AC-81E6-964AB48837BF}" srcOrd="0" destOrd="0" presId="urn:microsoft.com/office/officeart/2005/8/layout/hProcess9"/>
    <dgm:cxn modelId="{2CAFA87B-C3AD-48C4-A066-F3C0303D62DF}" type="presParOf" srcId="{08865CCF-E7CE-49EC-89FD-02BF5E3F423C}" destId="{3DAAFC7E-E6CE-442F-B1EB-720A346634E4}" srcOrd="1" destOrd="0" presId="urn:microsoft.com/office/officeart/2005/8/layout/hProcess9"/>
    <dgm:cxn modelId="{7D631E12-0517-49D5-960B-4016FFF09637}" type="presParOf" srcId="{3DAAFC7E-E6CE-442F-B1EB-720A346634E4}" destId="{C2F71E07-72EF-42BB-86FB-1F77B5AB2E77}" srcOrd="0" destOrd="0" presId="urn:microsoft.com/office/officeart/2005/8/layout/hProcess9"/>
    <dgm:cxn modelId="{AA23413E-6741-4D72-9896-40DC64032631}" type="presParOf" srcId="{3DAAFC7E-E6CE-442F-B1EB-720A346634E4}" destId="{220BB1FD-4212-4746-BC14-3D9EB6DCB55E}" srcOrd="1" destOrd="0" presId="urn:microsoft.com/office/officeart/2005/8/layout/hProcess9"/>
    <dgm:cxn modelId="{E29B308F-DC2B-475C-B354-77BC881B3354}" type="presParOf" srcId="{3DAAFC7E-E6CE-442F-B1EB-720A346634E4}" destId="{582E7A89-3421-4388-B183-DBCF33570182}" srcOrd="2" destOrd="0" presId="urn:microsoft.com/office/officeart/2005/8/layout/hProcess9"/>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6DD3F4-72BD-40CC-ADB1-4EE6598AF4F5}" type="doc">
      <dgm:prSet loTypeId="urn:microsoft.com/office/officeart/2005/8/layout/arrow2" loCatId="process" qsTypeId="urn:microsoft.com/office/officeart/2005/8/quickstyle/simple1" qsCatId="simple" csTypeId="urn:microsoft.com/office/officeart/2005/8/colors/accent1_2" csCatId="accent1" phldr="1"/>
      <dgm:spPr/>
    </dgm:pt>
    <dgm:pt modelId="{2DDB3685-FCF8-428E-A885-9BCC560378AF}">
      <dgm:prSet phldrT="[テキスト]"/>
      <dgm:spPr/>
      <dgm:t>
        <a:bodyPr/>
        <a:lstStyle/>
        <a:p>
          <a:r>
            <a:rPr kumimoji="1" lang="ja-JP" altLang="en-US" dirty="0" smtClean="0">
              <a:latin typeface="HGPｺﾞｼｯｸE" pitchFamily="50" charset="-128"/>
              <a:ea typeface="HGPｺﾞｼｯｸE" pitchFamily="50" charset="-128"/>
            </a:rPr>
            <a:t>４月</a:t>
          </a:r>
          <a:endParaRPr kumimoji="1" lang="en-US" altLang="ja-JP" dirty="0" smtClean="0">
            <a:latin typeface="HGPｺﾞｼｯｸE" pitchFamily="50" charset="-128"/>
            <a:ea typeface="HGPｺﾞｼｯｸE" pitchFamily="50" charset="-128"/>
          </a:endParaRPr>
        </a:p>
        <a:p>
          <a:r>
            <a:rPr kumimoji="1" lang="ja-JP" altLang="en-US" dirty="0" smtClean="0">
              <a:latin typeface="HGPｺﾞｼｯｸE" pitchFamily="50" charset="-128"/>
              <a:ea typeface="HGPｺﾞｼｯｸE" pitchFamily="50" charset="-128"/>
            </a:rPr>
            <a:t>耕耘機</a:t>
          </a:r>
          <a:endParaRPr kumimoji="1" lang="ja-JP" altLang="en-US" dirty="0">
            <a:latin typeface="HGPｺﾞｼｯｸE" pitchFamily="50" charset="-128"/>
            <a:ea typeface="HGPｺﾞｼｯｸE" pitchFamily="50" charset="-128"/>
          </a:endParaRPr>
        </a:p>
      </dgm:t>
    </dgm:pt>
    <dgm:pt modelId="{222446D6-1958-44FB-8409-0C70DBFA581E}" type="parTrans" cxnId="{0A35D686-C5F3-40FD-B515-83811CDF9035}">
      <dgm:prSet/>
      <dgm:spPr/>
      <dgm:t>
        <a:bodyPr/>
        <a:lstStyle/>
        <a:p>
          <a:endParaRPr kumimoji="1" lang="ja-JP" altLang="en-US"/>
        </a:p>
      </dgm:t>
    </dgm:pt>
    <dgm:pt modelId="{DF3DBE4B-B07A-435B-AE83-5970CCA59BE7}" type="sibTrans" cxnId="{0A35D686-C5F3-40FD-B515-83811CDF9035}">
      <dgm:prSet/>
      <dgm:spPr/>
      <dgm:t>
        <a:bodyPr/>
        <a:lstStyle/>
        <a:p>
          <a:endParaRPr kumimoji="1" lang="ja-JP" altLang="en-US"/>
        </a:p>
      </dgm:t>
    </dgm:pt>
    <dgm:pt modelId="{58F5C93D-EC38-4EF6-BC3A-520AADBBA65F}">
      <dgm:prSet phldrT="[テキスト]"/>
      <dgm:spPr/>
      <dgm:t>
        <a:bodyPr/>
        <a:lstStyle/>
        <a:p>
          <a:r>
            <a:rPr kumimoji="1" lang="ja-JP" altLang="en-US" dirty="0" smtClean="0">
              <a:latin typeface="HGPｺﾞｼｯｸE" pitchFamily="50" charset="-128"/>
              <a:ea typeface="HGPｺﾞｼｯｸE" pitchFamily="50" charset="-128"/>
            </a:rPr>
            <a:t>５月</a:t>
          </a:r>
          <a:endParaRPr kumimoji="1" lang="en-US" altLang="ja-JP" dirty="0" smtClean="0">
            <a:latin typeface="HGPｺﾞｼｯｸE" pitchFamily="50" charset="-128"/>
            <a:ea typeface="HGPｺﾞｼｯｸE" pitchFamily="50" charset="-128"/>
          </a:endParaRPr>
        </a:p>
        <a:p>
          <a:r>
            <a:rPr kumimoji="1" lang="ja-JP" altLang="en-US" dirty="0" smtClean="0">
              <a:latin typeface="HGPｺﾞｼｯｸE" pitchFamily="50" charset="-128"/>
              <a:ea typeface="HGPｺﾞｼｯｸE" pitchFamily="50" charset="-128"/>
            </a:rPr>
            <a:t>田植え機</a:t>
          </a:r>
          <a:endParaRPr kumimoji="1" lang="en-US" altLang="ja-JP" dirty="0" smtClean="0">
            <a:latin typeface="HGPｺﾞｼｯｸE" pitchFamily="50" charset="-128"/>
            <a:ea typeface="HGPｺﾞｼｯｸE" pitchFamily="50" charset="-128"/>
          </a:endParaRPr>
        </a:p>
      </dgm:t>
    </dgm:pt>
    <dgm:pt modelId="{9EBF7010-AA18-418C-8405-524C869BDEC0}" type="parTrans" cxnId="{0EEDAE1A-3D57-4981-B0F4-4F496D03635C}">
      <dgm:prSet/>
      <dgm:spPr/>
      <dgm:t>
        <a:bodyPr/>
        <a:lstStyle/>
        <a:p>
          <a:endParaRPr kumimoji="1" lang="ja-JP" altLang="en-US"/>
        </a:p>
      </dgm:t>
    </dgm:pt>
    <dgm:pt modelId="{604B3735-AD29-4910-97C5-29C0495FFC0B}" type="sibTrans" cxnId="{0EEDAE1A-3D57-4981-B0F4-4F496D03635C}">
      <dgm:prSet/>
      <dgm:spPr/>
      <dgm:t>
        <a:bodyPr/>
        <a:lstStyle/>
        <a:p>
          <a:endParaRPr kumimoji="1" lang="ja-JP" altLang="en-US"/>
        </a:p>
      </dgm:t>
    </dgm:pt>
    <dgm:pt modelId="{DCCCC94B-7D28-4C7D-9987-A3161546EE7D}">
      <dgm:prSet phldrT="[テキスト]"/>
      <dgm:spPr/>
      <dgm:t>
        <a:bodyPr/>
        <a:lstStyle/>
        <a:p>
          <a:r>
            <a:rPr kumimoji="1" lang="ja-JP" altLang="en-US" dirty="0" smtClean="0">
              <a:latin typeface="HGPｺﾞｼｯｸE" pitchFamily="50" charset="-128"/>
              <a:ea typeface="HGPｺﾞｼｯｸE" pitchFamily="50" charset="-128"/>
            </a:rPr>
            <a:t>９月</a:t>
          </a:r>
          <a:endParaRPr kumimoji="1" lang="en-US" altLang="ja-JP" dirty="0" smtClean="0">
            <a:latin typeface="HGPｺﾞｼｯｸE" pitchFamily="50" charset="-128"/>
            <a:ea typeface="HGPｺﾞｼｯｸE" pitchFamily="50" charset="-128"/>
          </a:endParaRPr>
        </a:p>
        <a:p>
          <a:r>
            <a:rPr kumimoji="1" lang="ja-JP" altLang="en-US" dirty="0" smtClean="0">
              <a:latin typeface="HGPｺﾞｼｯｸE" pitchFamily="50" charset="-128"/>
              <a:ea typeface="HGPｺﾞｼｯｸE" pitchFamily="50" charset="-128"/>
            </a:rPr>
            <a:t>コンバイン</a:t>
          </a:r>
          <a:endParaRPr kumimoji="1" lang="ja-JP" altLang="en-US" dirty="0">
            <a:latin typeface="HGPｺﾞｼｯｸE" pitchFamily="50" charset="-128"/>
            <a:ea typeface="HGPｺﾞｼｯｸE" pitchFamily="50" charset="-128"/>
          </a:endParaRPr>
        </a:p>
      </dgm:t>
    </dgm:pt>
    <dgm:pt modelId="{4A2F8D4B-4AF8-41EC-843B-4DC81B48B4C7}" type="parTrans" cxnId="{DF34AAEA-482D-4642-A120-8708AE9A6EC5}">
      <dgm:prSet/>
      <dgm:spPr/>
      <dgm:t>
        <a:bodyPr/>
        <a:lstStyle/>
        <a:p>
          <a:endParaRPr kumimoji="1" lang="ja-JP" altLang="en-US"/>
        </a:p>
      </dgm:t>
    </dgm:pt>
    <dgm:pt modelId="{6EBF4C90-3483-4976-868B-827DC0A50D06}" type="sibTrans" cxnId="{DF34AAEA-482D-4642-A120-8708AE9A6EC5}">
      <dgm:prSet/>
      <dgm:spPr/>
      <dgm:t>
        <a:bodyPr/>
        <a:lstStyle/>
        <a:p>
          <a:endParaRPr kumimoji="1" lang="ja-JP" altLang="en-US"/>
        </a:p>
      </dgm:t>
    </dgm:pt>
    <dgm:pt modelId="{462231D8-C2D4-4886-8245-20E3C7109C6C}" type="pres">
      <dgm:prSet presAssocID="{2F6DD3F4-72BD-40CC-ADB1-4EE6598AF4F5}" presName="arrowDiagram" presStyleCnt="0">
        <dgm:presLayoutVars>
          <dgm:chMax val="5"/>
          <dgm:dir/>
          <dgm:resizeHandles val="exact"/>
        </dgm:presLayoutVars>
      </dgm:prSet>
      <dgm:spPr/>
    </dgm:pt>
    <dgm:pt modelId="{A8A6B1A5-8E66-4E8D-9CB3-41DF1B550D6F}" type="pres">
      <dgm:prSet presAssocID="{2F6DD3F4-72BD-40CC-ADB1-4EE6598AF4F5}" presName="arrow" presStyleLbl="bgShp" presStyleIdx="0" presStyleCnt="1" custScaleY="100781"/>
      <dgm:spPr>
        <a:solidFill>
          <a:schemeClr val="tx2">
            <a:lumMod val="60000"/>
            <a:lumOff val="40000"/>
          </a:schemeClr>
        </a:solidFill>
      </dgm:spPr>
    </dgm:pt>
    <dgm:pt modelId="{A66A9F5E-A28B-4B03-B567-3ECE6EB45D28}" type="pres">
      <dgm:prSet presAssocID="{2F6DD3F4-72BD-40CC-ADB1-4EE6598AF4F5}" presName="arrowDiagram3" presStyleCnt="0"/>
      <dgm:spPr/>
    </dgm:pt>
    <dgm:pt modelId="{C5E0C560-5DEF-4343-9E7C-8C5194DFCE2F}" type="pres">
      <dgm:prSet presAssocID="{2DDB3685-FCF8-428E-A885-9BCC560378AF}" presName="bullet3a" presStyleLbl="node1" presStyleIdx="0" presStyleCnt="3"/>
      <dgm:spPr/>
    </dgm:pt>
    <dgm:pt modelId="{FB7E0198-678C-4E71-820E-C92016E1DDF2}" type="pres">
      <dgm:prSet presAssocID="{2DDB3685-FCF8-428E-A885-9BCC560378AF}" presName="textBox3a" presStyleLbl="revTx" presStyleIdx="0" presStyleCnt="3">
        <dgm:presLayoutVars>
          <dgm:bulletEnabled val="1"/>
        </dgm:presLayoutVars>
      </dgm:prSet>
      <dgm:spPr/>
      <dgm:t>
        <a:bodyPr/>
        <a:lstStyle/>
        <a:p>
          <a:endParaRPr kumimoji="1" lang="ja-JP" altLang="en-US"/>
        </a:p>
      </dgm:t>
    </dgm:pt>
    <dgm:pt modelId="{63B870E8-AC14-4430-A5EB-9B7A7DED0848}" type="pres">
      <dgm:prSet presAssocID="{58F5C93D-EC38-4EF6-BC3A-520AADBBA65F}" presName="bullet3b" presStyleLbl="node1" presStyleIdx="1" presStyleCnt="3"/>
      <dgm:spPr/>
    </dgm:pt>
    <dgm:pt modelId="{7768CE87-586C-4B2C-8995-67931F31AF47}" type="pres">
      <dgm:prSet presAssocID="{58F5C93D-EC38-4EF6-BC3A-520AADBBA65F}" presName="textBox3b" presStyleLbl="revTx" presStyleIdx="1" presStyleCnt="3" custScaleX="133593" custLinFactNeighborX="-20720" custLinFactNeighborY="12963">
        <dgm:presLayoutVars>
          <dgm:bulletEnabled val="1"/>
        </dgm:presLayoutVars>
      </dgm:prSet>
      <dgm:spPr/>
      <dgm:t>
        <a:bodyPr/>
        <a:lstStyle/>
        <a:p>
          <a:endParaRPr kumimoji="1" lang="ja-JP" altLang="en-US"/>
        </a:p>
      </dgm:t>
    </dgm:pt>
    <dgm:pt modelId="{D48A26C4-9567-46C3-9E73-70589E981568}" type="pres">
      <dgm:prSet presAssocID="{DCCCC94B-7D28-4C7D-9987-A3161546EE7D}" presName="bullet3c" presStyleLbl="node1" presStyleIdx="2" presStyleCnt="3"/>
      <dgm:spPr/>
    </dgm:pt>
    <dgm:pt modelId="{C6F9FF5E-B357-4FE0-8AF9-43FAB07A4962}" type="pres">
      <dgm:prSet presAssocID="{DCCCC94B-7D28-4C7D-9987-A3161546EE7D}" presName="textBox3c" presStyleLbl="revTx" presStyleIdx="2" presStyleCnt="3" custScaleX="150081">
        <dgm:presLayoutVars>
          <dgm:bulletEnabled val="1"/>
        </dgm:presLayoutVars>
      </dgm:prSet>
      <dgm:spPr/>
      <dgm:t>
        <a:bodyPr/>
        <a:lstStyle/>
        <a:p>
          <a:endParaRPr kumimoji="1" lang="ja-JP" altLang="en-US"/>
        </a:p>
      </dgm:t>
    </dgm:pt>
  </dgm:ptLst>
  <dgm:cxnLst>
    <dgm:cxn modelId="{0EEDAE1A-3D57-4981-B0F4-4F496D03635C}" srcId="{2F6DD3F4-72BD-40CC-ADB1-4EE6598AF4F5}" destId="{58F5C93D-EC38-4EF6-BC3A-520AADBBA65F}" srcOrd="1" destOrd="0" parTransId="{9EBF7010-AA18-418C-8405-524C869BDEC0}" sibTransId="{604B3735-AD29-4910-97C5-29C0495FFC0B}"/>
    <dgm:cxn modelId="{0A35D686-C5F3-40FD-B515-83811CDF9035}" srcId="{2F6DD3F4-72BD-40CC-ADB1-4EE6598AF4F5}" destId="{2DDB3685-FCF8-428E-A885-9BCC560378AF}" srcOrd="0" destOrd="0" parTransId="{222446D6-1958-44FB-8409-0C70DBFA581E}" sibTransId="{DF3DBE4B-B07A-435B-AE83-5970CCA59BE7}"/>
    <dgm:cxn modelId="{FFD3A6DF-F9BB-49CC-AABB-5FF8FB48E17B}" type="presOf" srcId="{2F6DD3F4-72BD-40CC-ADB1-4EE6598AF4F5}" destId="{462231D8-C2D4-4886-8245-20E3C7109C6C}" srcOrd="0" destOrd="0" presId="urn:microsoft.com/office/officeart/2005/8/layout/arrow2"/>
    <dgm:cxn modelId="{DF34AAEA-482D-4642-A120-8708AE9A6EC5}" srcId="{2F6DD3F4-72BD-40CC-ADB1-4EE6598AF4F5}" destId="{DCCCC94B-7D28-4C7D-9987-A3161546EE7D}" srcOrd="2" destOrd="0" parTransId="{4A2F8D4B-4AF8-41EC-843B-4DC81B48B4C7}" sibTransId="{6EBF4C90-3483-4976-868B-827DC0A50D06}"/>
    <dgm:cxn modelId="{4C58FDFB-2FD9-4A28-8528-CA998AD220E5}" type="presOf" srcId="{58F5C93D-EC38-4EF6-BC3A-520AADBBA65F}" destId="{7768CE87-586C-4B2C-8995-67931F31AF47}" srcOrd="0" destOrd="0" presId="urn:microsoft.com/office/officeart/2005/8/layout/arrow2"/>
    <dgm:cxn modelId="{F5302BF6-0106-41E4-9397-E8CED5EAE8FA}" type="presOf" srcId="{DCCCC94B-7D28-4C7D-9987-A3161546EE7D}" destId="{C6F9FF5E-B357-4FE0-8AF9-43FAB07A4962}" srcOrd="0" destOrd="0" presId="urn:microsoft.com/office/officeart/2005/8/layout/arrow2"/>
    <dgm:cxn modelId="{A0D7FDE6-1B64-475E-89B0-B297333C0AE3}" type="presOf" srcId="{2DDB3685-FCF8-428E-A885-9BCC560378AF}" destId="{FB7E0198-678C-4E71-820E-C92016E1DDF2}" srcOrd="0" destOrd="0" presId="urn:microsoft.com/office/officeart/2005/8/layout/arrow2"/>
    <dgm:cxn modelId="{C4D5156A-E212-46C7-BC77-91222687679C}" type="presParOf" srcId="{462231D8-C2D4-4886-8245-20E3C7109C6C}" destId="{A8A6B1A5-8E66-4E8D-9CB3-41DF1B550D6F}" srcOrd="0" destOrd="0" presId="urn:microsoft.com/office/officeart/2005/8/layout/arrow2"/>
    <dgm:cxn modelId="{5AF5DBF0-8867-408A-9994-32685E416BFE}" type="presParOf" srcId="{462231D8-C2D4-4886-8245-20E3C7109C6C}" destId="{A66A9F5E-A28B-4B03-B567-3ECE6EB45D28}" srcOrd="1" destOrd="0" presId="urn:microsoft.com/office/officeart/2005/8/layout/arrow2"/>
    <dgm:cxn modelId="{4CD78792-5B7E-4574-B07D-C26053584B04}" type="presParOf" srcId="{A66A9F5E-A28B-4B03-B567-3ECE6EB45D28}" destId="{C5E0C560-5DEF-4343-9E7C-8C5194DFCE2F}" srcOrd="0" destOrd="0" presId="urn:microsoft.com/office/officeart/2005/8/layout/arrow2"/>
    <dgm:cxn modelId="{A1B470C0-EFFC-44E0-B79E-1E50CD9FB371}" type="presParOf" srcId="{A66A9F5E-A28B-4B03-B567-3ECE6EB45D28}" destId="{FB7E0198-678C-4E71-820E-C92016E1DDF2}" srcOrd="1" destOrd="0" presId="urn:microsoft.com/office/officeart/2005/8/layout/arrow2"/>
    <dgm:cxn modelId="{02BA20E9-8BBA-4479-8373-4FEA7F66313D}" type="presParOf" srcId="{A66A9F5E-A28B-4B03-B567-3ECE6EB45D28}" destId="{63B870E8-AC14-4430-A5EB-9B7A7DED0848}" srcOrd="2" destOrd="0" presId="urn:microsoft.com/office/officeart/2005/8/layout/arrow2"/>
    <dgm:cxn modelId="{5D7058F2-E3D5-4909-B739-81FEE0F1C994}" type="presParOf" srcId="{A66A9F5E-A28B-4B03-B567-3ECE6EB45D28}" destId="{7768CE87-586C-4B2C-8995-67931F31AF47}" srcOrd="3" destOrd="0" presId="urn:microsoft.com/office/officeart/2005/8/layout/arrow2"/>
    <dgm:cxn modelId="{3FEAE775-AC62-486D-AE0B-705EEA8C5F07}" type="presParOf" srcId="{A66A9F5E-A28B-4B03-B567-3ECE6EB45D28}" destId="{D48A26C4-9567-46C3-9E73-70589E981568}" srcOrd="4" destOrd="0" presId="urn:microsoft.com/office/officeart/2005/8/layout/arrow2"/>
    <dgm:cxn modelId="{EFE79AC5-6F0B-4B4A-A4C9-D76BCA14A513}" type="presParOf" srcId="{A66A9F5E-A28B-4B03-B567-3ECE6EB45D28}" destId="{C6F9FF5E-B357-4FE0-8AF9-43FAB07A4962}"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641395-7728-4EB8-80A5-F83EE35CA29F}" type="doc">
      <dgm:prSet loTypeId="urn:microsoft.com/office/officeart/2005/8/layout/arrow2" loCatId="process" qsTypeId="urn:microsoft.com/office/officeart/2005/8/quickstyle/simple1" qsCatId="simple" csTypeId="urn:microsoft.com/office/officeart/2005/8/colors/accent1_2" csCatId="accent1" phldr="1"/>
      <dgm:spPr/>
    </dgm:pt>
    <dgm:pt modelId="{56502C47-7E1C-4233-B714-D265F14EE943}">
      <dgm:prSet phldrT="[テキスト]" custT="1"/>
      <dgm:spPr/>
      <dgm:t>
        <a:bodyPr/>
        <a:lstStyle/>
        <a:p>
          <a:r>
            <a:rPr kumimoji="1" lang="ja-JP" altLang="en-US" sz="2000" dirty="0" smtClean="0">
              <a:latin typeface="HGPｺﾞｼｯｸE" pitchFamily="50" charset="-128"/>
              <a:ea typeface="HGPｺﾞｼｯｸE" pitchFamily="50" charset="-128"/>
            </a:rPr>
            <a:t>プレス機械</a:t>
          </a:r>
          <a:endParaRPr kumimoji="1" lang="en-US" altLang="ja-JP" sz="2000" dirty="0" smtClean="0">
            <a:latin typeface="HGPｺﾞｼｯｸE" pitchFamily="50" charset="-128"/>
            <a:ea typeface="HGPｺﾞｼｯｸE" pitchFamily="50" charset="-128"/>
          </a:endParaRPr>
        </a:p>
        <a:p>
          <a:endParaRPr kumimoji="1" lang="ja-JP" altLang="en-US" sz="1600" dirty="0"/>
        </a:p>
      </dgm:t>
    </dgm:pt>
    <dgm:pt modelId="{1244F743-0696-4F95-9AE3-87CD7D45B412}" type="parTrans" cxnId="{40C7E8FE-6907-4F82-A199-D888066835F3}">
      <dgm:prSet/>
      <dgm:spPr/>
      <dgm:t>
        <a:bodyPr/>
        <a:lstStyle/>
        <a:p>
          <a:endParaRPr kumimoji="1" lang="ja-JP" altLang="en-US"/>
        </a:p>
      </dgm:t>
    </dgm:pt>
    <dgm:pt modelId="{C601F085-591E-42E8-B0C9-2B5434706333}" type="sibTrans" cxnId="{40C7E8FE-6907-4F82-A199-D888066835F3}">
      <dgm:prSet/>
      <dgm:spPr/>
      <dgm:t>
        <a:bodyPr/>
        <a:lstStyle/>
        <a:p>
          <a:endParaRPr kumimoji="1" lang="ja-JP" altLang="en-US"/>
        </a:p>
      </dgm:t>
    </dgm:pt>
    <dgm:pt modelId="{4737A9AA-A3AA-4281-976C-9FB5B1C3727F}">
      <dgm:prSet phldrT="[テキスト]" custT="1"/>
      <dgm:spPr/>
      <dgm:t>
        <a:bodyPr/>
        <a:lstStyle/>
        <a:p>
          <a:r>
            <a:rPr kumimoji="1" lang="ja-JP" altLang="en-US" sz="2000" dirty="0" smtClean="0">
              <a:latin typeface="HGPｺﾞｼｯｸE" pitchFamily="50" charset="-128"/>
              <a:ea typeface="HGPｺﾞｼｯｸE" pitchFamily="50" charset="-128"/>
            </a:rPr>
            <a:t>溶接機械</a:t>
          </a:r>
          <a:endParaRPr kumimoji="1" lang="ja-JP" altLang="en-US" sz="2000" dirty="0">
            <a:latin typeface="HGPｺﾞｼｯｸE" pitchFamily="50" charset="-128"/>
            <a:ea typeface="HGPｺﾞｼｯｸE" pitchFamily="50" charset="-128"/>
          </a:endParaRPr>
        </a:p>
      </dgm:t>
    </dgm:pt>
    <dgm:pt modelId="{41845AEF-AA74-4BF7-BA95-B902938F4F76}" type="parTrans" cxnId="{FF4076BA-0F73-4028-9903-73FF46DA57B4}">
      <dgm:prSet/>
      <dgm:spPr/>
      <dgm:t>
        <a:bodyPr/>
        <a:lstStyle/>
        <a:p>
          <a:endParaRPr kumimoji="1" lang="ja-JP" altLang="en-US"/>
        </a:p>
      </dgm:t>
    </dgm:pt>
    <dgm:pt modelId="{6E306BD0-A993-45EE-9A44-AA886C76BCE8}" type="sibTrans" cxnId="{FF4076BA-0F73-4028-9903-73FF46DA57B4}">
      <dgm:prSet/>
      <dgm:spPr/>
      <dgm:t>
        <a:bodyPr/>
        <a:lstStyle/>
        <a:p>
          <a:endParaRPr kumimoji="1" lang="ja-JP" altLang="en-US"/>
        </a:p>
      </dgm:t>
    </dgm:pt>
    <dgm:pt modelId="{10F552D0-7235-43A7-9D74-0B6381B775FE}">
      <dgm:prSet phldrT="[テキスト]" custT="1"/>
      <dgm:spPr/>
      <dgm:t>
        <a:bodyPr/>
        <a:lstStyle/>
        <a:p>
          <a:r>
            <a:rPr kumimoji="1" lang="ja-JP" altLang="en-US" sz="2000" dirty="0" smtClean="0">
              <a:latin typeface="HGPｺﾞｼｯｸE" pitchFamily="50" charset="-128"/>
              <a:ea typeface="HGPｺﾞｼｯｸE" pitchFamily="50" charset="-128"/>
            </a:rPr>
            <a:t>組み立て機械</a:t>
          </a:r>
          <a:endParaRPr kumimoji="1" lang="ja-JP" altLang="en-US" sz="2000" dirty="0">
            <a:latin typeface="HGPｺﾞｼｯｸE" pitchFamily="50" charset="-128"/>
            <a:ea typeface="HGPｺﾞｼｯｸE" pitchFamily="50" charset="-128"/>
          </a:endParaRPr>
        </a:p>
      </dgm:t>
    </dgm:pt>
    <dgm:pt modelId="{39E5BC8D-25DD-4472-8AB8-799B799AA5F3}" type="parTrans" cxnId="{CB4575E7-6D43-4129-87BD-247D935CCE52}">
      <dgm:prSet/>
      <dgm:spPr/>
      <dgm:t>
        <a:bodyPr/>
        <a:lstStyle/>
        <a:p>
          <a:endParaRPr kumimoji="1" lang="ja-JP" altLang="en-US"/>
        </a:p>
      </dgm:t>
    </dgm:pt>
    <dgm:pt modelId="{22E4830F-7BF2-4C74-9C48-A1F34CD4063F}" type="sibTrans" cxnId="{CB4575E7-6D43-4129-87BD-247D935CCE52}">
      <dgm:prSet/>
      <dgm:spPr/>
      <dgm:t>
        <a:bodyPr/>
        <a:lstStyle/>
        <a:p>
          <a:endParaRPr kumimoji="1" lang="ja-JP" altLang="en-US"/>
        </a:p>
      </dgm:t>
    </dgm:pt>
    <dgm:pt modelId="{F5EF99C4-8FFC-42B7-ACC1-2FB0553FF453}" type="pres">
      <dgm:prSet presAssocID="{62641395-7728-4EB8-80A5-F83EE35CA29F}" presName="arrowDiagram" presStyleCnt="0">
        <dgm:presLayoutVars>
          <dgm:chMax val="5"/>
          <dgm:dir/>
          <dgm:resizeHandles val="exact"/>
        </dgm:presLayoutVars>
      </dgm:prSet>
      <dgm:spPr/>
    </dgm:pt>
    <dgm:pt modelId="{B6F83AC4-2DA9-4CCA-B7A3-DA71C7CA17CF}" type="pres">
      <dgm:prSet presAssocID="{62641395-7728-4EB8-80A5-F83EE35CA29F}" presName="arrow" presStyleLbl="bgShp" presStyleIdx="0" presStyleCnt="1"/>
      <dgm:spPr>
        <a:solidFill>
          <a:schemeClr val="accent6">
            <a:lumMod val="75000"/>
          </a:schemeClr>
        </a:solidFill>
      </dgm:spPr>
    </dgm:pt>
    <dgm:pt modelId="{E9070FAD-1E70-4626-9890-363147EF1AA5}" type="pres">
      <dgm:prSet presAssocID="{62641395-7728-4EB8-80A5-F83EE35CA29F}" presName="arrowDiagram3" presStyleCnt="0"/>
      <dgm:spPr/>
    </dgm:pt>
    <dgm:pt modelId="{B37BA572-61B1-4E14-A892-F0045D9B5349}" type="pres">
      <dgm:prSet presAssocID="{56502C47-7E1C-4233-B714-D265F14EE943}" presName="bullet3a" presStyleLbl="node1" presStyleIdx="0" presStyleCnt="3"/>
      <dgm:spPr/>
    </dgm:pt>
    <dgm:pt modelId="{19680E30-3B84-433C-8486-CB16C22758D7}" type="pres">
      <dgm:prSet presAssocID="{56502C47-7E1C-4233-B714-D265F14EE943}" presName="textBox3a" presStyleLbl="revTx" presStyleIdx="0" presStyleCnt="3" custScaleX="137892">
        <dgm:presLayoutVars>
          <dgm:bulletEnabled val="1"/>
        </dgm:presLayoutVars>
      </dgm:prSet>
      <dgm:spPr/>
      <dgm:t>
        <a:bodyPr/>
        <a:lstStyle/>
        <a:p>
          <a:endParaRPr kumimoji="1" lang="ja-JP" altLang="en-US"/>
        </a:p>
      </dgm:t>
    </dgm:pt>
    <dgm:pt modelId="{A01ADB31-C25D-492D-B28A-FB1FF6BD4D90}" type="pres">
      <dgm:prSet presAssocID="{4737A9AA-A3AA-4281-976C-9FB5B1C3727F}" presName="bullet3b" presStyleLbl="node1" presStyleIdx="1" presStyleCnt="3"/>
      <dgm:spPr/>
    </dgm:pt>
    <dgm:pt modelId="{656F34DF-748A-4027-A4BA-5C642351101E}" type="pres">
      <dgm:prSet presAssocID="{4737A9AA-A3AA-4281-976C-9FB5B1C3727F}" presName="textBox3b" presStyleLbl="revTx" presStyleIdx="1" presStyleCnt="3" custScaleX="131503">
        <dgm:presLayoutVars>
          <dgm:bulletEnabled val="1"/>
        </dgm:presLayoutVars>
      </dgm:prSet>
      <dgm:spPr/>
      <dgm:t>
        <a:bodyPr/>
        <a:lstStyle/>
        <a:p>
          <a:endParaRPr kumimoji="1" lang="ja-JP" altLang="en-US"/>
        </a:p>
      </dgm:t>
    </dgm:pt>
    <dgm:pt modelId="{BB88BABF-FF04-4C3B-9622-1F4B77DB4B3F}" type="pres">
      <dgm:prSet presAssocID="{10F552D0-7235-43A7-9D74-0B6381B775FE}" presName="bullet3c" presStyleLbl="node1" presStyleIdx="2" presStyleCnt="3"/>
      <dgm:spPr/>
    </dgm:pt>
    <dgm:pt modelId="{DE447747-2844-4953-8901-8EBE3039704B}" type="pres">
      <dgm:prSet presAssocID="{10F552D0-7235-43A7-9D74-0B6381B775FE}" presName="textBox3c" presStyleLbl="revTx" presStyleIdx="2" presStyleCnt="3" custScaleX="161403">
        <dgm:presLayoutVars>
          <dgm:bulletEnabled val="1"/>
        </dgm:presLayoutVars>
      </dgm:prSet>
      <dgm:spPr/>
      <dgm:t>
        <a:bodyPr/>
        <a:lstStyle/>
        <a:p>
          <a:endParaRPr kumimoji="1" lang="ja-JP" altLang="en-US"/>
        </a:p>
      </dgm:t>
    </dgm:pt>
  </dgm:ptLst>
  <dgm:cxnLst>
    <dgm:cxn modelId="{26F41019-0BD5-476F-A959-89474DEFFC07}" type="presOf" srcId="{56502C47-7E1C-4233-B714-D265F14EE943}" destId="{19680E30-3B84-433C-8486-CB16C22758D7}" srcOrd="0" destOrd="0" presId="urn:microsoft.com/office/officeart/2005/8/layout/arrow2"/>
    <dgm:cxn modelId="{40C7E8FE-6907-4F82-A199-D888066835F3}" srcId="{62641395-7728-4EB8-80A5-F83EE35CA29F}" destId="{56502C47-7E1C-4233-B714-D265F14EE943}" srcOrd="0" destOrd="0" parTransId="{1244F743-0696-4F95-9AE3-87CD7D45B412}" sibTransId="{C601F085-591E-42E8-B0C9-2B5434706333}"/>
    <dgm:cxn modelId="{AB33AE5B-11DD-4940-A461-717DFCF90CA7}" type="presOf" srcId="{62641395-7728-4EB8-80A5-F83EE35CA29F}" destId="{F5EF99C4-8FFC-42B7-ACC1-2FB0553FF453}" srcOrd="0" destOrd="0" presId="urn:microsoft.com/office/officeart/2005/8/layout/arrow2"/>
    <dgm:cxn modelId="{CB4575E7-6D43-4129-87BD-247D935CCE52}" srcId="{62641395-7728-4EB8-80A5-F83EE35CA29F}" destId="{10F552D0-7235-43A7-9D74-0B6381B775FE}" srcOrd="2" destOrd="0" parTransId="{39E5BC8D-25DD-4472-8AB8-799B799AA5F3}" sibTransId="{22E4830F-7BF2-4C74-9C48-A1F34CD4063F}"/>
    <dgm:cxn modelId="{38109225-342E-450A-9BE2-0A521EB288E3}" type="presOf" srcId="{4737A9AA-A3AA-4281-976C-9FB5B1C3727F}" destId="{656F34DF-748A-4027-A4BA-5C642351101E}" srcOrd="0" destOrd="0" presId="urn:microsoft.com/office/officeart/2005/8/layout/arrow2"/>
    <dgm:cxn modelId="{A1A0848A-357E-4392-A6BF-9E77E9C6DBDE}" type="presOf" srcId="{10F552D0-7235-43A7-9D74-0B6381B775FE}" destId="{DE447747-2844-4953-8901-8EBE3039704B}" srcOrd="0" destOrd="0" presId="urn:microsoft.com/office/officeart/2005/8/layout/arrow2"/>
    <dgm:cxn modelId="{FF4076BA-0F73-4028-9903-73FF46DA57B4}" srcId="{62641395-7728-4EB8-80A5-F83EE35CA29F}" destId="{4737A9AA-A3AA-4281-976C-9FB5B1C3727F}" srcOrd="1" destOrd="0" parTransId="{41845AEF-AA74-4BF7-BA95-B902938F4F76}" sibTransId="{6E306BD0-A993-45EE-9A44-AA886C76BCE8}"/>
    <dgm:cxn modelId="{20EF1ABC-3E99-4C1D-B878-0DAD38CBC743}" type="presParOf" srcId="{F5EF99C4-8FFC-42B7-ACC1-2FB0553FF453}" destId="{B6F83AC4-2DA9-4CCA-B7A3-DA71C7CA17CF}" srcOrd="0" destOrd="0" presId="urn:microsoft.com/office/officeart/2005/8/layout/arrow2"/>
    <dgm:cxn modelId="{C95DCB49-CE7E-4F95-A6F5-7137613F7C73}" type="presParOf" srcId="{F5EF99C4-8FFC-42B7-ACC1-2FB0553FF453}" destId="{E9070FAD-1E70-4626-9890-363147EF1AA5}" srcOrd="1" destOrd="0" presId="urn:microsoft.com/office/officeart/2005/8/layout/arrow2"/>
    <dgm:cxn modelId="{6402348A-6B75-4D2C-B4F2-6A86DE22F10F}" type="presParOf" srcId="{E9070FAD-1E70-4626-9890-363147EF1AA5}" destId="{B37BA572-61B1-4E14-A892-F0045D9B5349}" srcOrd="0" destOrd="0" presId="urn:microsoft.com/office/officeart/2005/8/layout/arrow2"/>
    <dgm:cxn modelId="{519C9139-1A34-4833-B8B0-C81AC2EB20AD}" type="presParOf" srcId="{E9070FAD-1E70-4626-9890-363147EF1AA5}" destId="{19680E30-3B84-433C-8486-CB16C22758D7}" srcOrd="1" destOrd="0" presId="urn:microsoft.com/office/officeart/2005/8/layout/arrow2"/>
    <dgm:cxn modelId="{0738AA29-113B-4F72-AE14-240F479EF5EB}" type="presParOf" srcId="{E9070FAD-1E70-4626-9890-363147EF1AA5}" destId="{A01ADB31-C25D-492D-B28A-FB1FF6BD4D90}" srcOrd="2" destOrd="0" presId="urn:microsoft.com/office/officeart/2005/8/layout/arrow2"/>
    <dgm:cxn modelId="{6F097B74-5CED-467B-A71A-5C71D48E4A40}" type="presParOf" srcId="{E9070FAD-1E70-4626-9890-363147EF1AA5}" destId="{656F34DF-748A-4027-A4BA-5C642351101E}" srcOrd="3" destOrd="0" presId="urn:microsoft.com/office/officeart/2005/8/layout/arrow2"/>
    <dgm:cxn modelId="{FD9119CC-C77E-4F22-AD72-988A2BDF42A3}" type="presParOf" srcId="{E9070FAD-1E70-4626-9890-363147EF1AA5}" destId="{BB88BABF-FF04-4C3B-9622-1F4B77DB4B3F}" srcOrd="4" destOrd="0" presId="urn:microsoft.com/office/officeart/2005/8/layout/arrow2"/>
    <dgm:cxn modelId="{00394D5E-3B34-4371-A5E1-629E8F3839BE}" type="presParOf" srcId="{E9070FAD-1E70-4626-9890-363147EF1AA5}" destId="{DE447747-2844-4953-8901-8EBE3039704B}" srcOrd="5" destOrd="0" presId="urn:microsoft.com/office/officeart/2005/8/layout/arrow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5D8A66A-C264-42AF-82B0-0AF9262D1AAA}"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kumimoji="1" lang="ja-JP" altLang="en-US"/>
        </a:p>
      </dgm:t>
    </dgm:pt>
    <dgm:pt modelId="{4539E099-B8A7-460D-B309-4FF418F0FBD8}">
      <dgm:prSet phldrT="[テキスト]"/>
      <dgm:spPr/>
      <dgm:t>
        <a:bodyPr/>
        <a:lstStyle/>
        <a:p>
          <a:r>
            <a:rPr kumimoji="1" lang="ja-JP" altLang="en-US" dirty="0" smtClean="0"/>
            <a:t>減反政策</a:t>
          </a:r>
          <a:endParaRPr kumimoji="1" lang="ja-JP" altLang="en-US" dirty="0"/>
        </a:p>
      </dgm:t>
    </dgm:pt>
    <dgm:pt modelId="{649208BE-1C61-444C-A87A-A2ED91A51CDF}" type="parTrans" cxnId="{DD2127A6-41FE-4903-AB15-A69F2C649A52}">
      <dgm:prSet/>
      <dgm:spPr/>
      <dgm:t>
        <a:bodyPr/>
        <a:lstStyle/>
        <a:p>
          <a:endParaRPr kumimoji="1" lang="ja-JP" altLang="en-US"/>
        </a:p>
      </dgm:t>
    </dgm:pt>
    <dgm:pt modelId="{AC612ECD-EB38-447D-A42A-79CC5E62D3E4}" type="sibTrans" cxnId="{DD2127A6-41FE-4903-AB15-A69F2C649A52}">
      <dgm:prSet/>
      <dgm:spPr/>
      <dgm:t>
        <a:bodyPr/>
        <a:lstStyle/>
        <a:p>
          <a:endParaRPr kumimoji="1" lang="ja-JP" altLang="en-US"/>
        </a:p>
      </dgm:t>
    </dgm:pt>
    <dgm:pt modelId="{C60583CB-8608-4A32-A6CB-C2E62FC55022}">
      <dgm:prSet phldrT="[テキスト]"/>
      <dgm:spPr/>
      <dgm:t>
        <a:bodyPr/>
        <a:lstStyle/>
        <a:p>
          <a:r>
            <a:rPr kumimoji="1" lang="ja-JP" altLang="en-US" dirty="0" smtClean="0"/>
            <a:t>高米価維持→零細農家、兼業が残る</a:t>
          </a:r>
          <a:endParaRPr kumimoji="1" lang="ja-JP" altLang="en-US" dirty="0"/>
        </a:p>
      </dgm:t>
    </dgm:pt>
    <dgm:pt modelId="{79FAD1B9-159E-4851-A296-2725EA8FF8A8}" type="parTrans" cxnId="{B523DFA2-0CD7-4DAA-9D6F-90989D860CD6}">
      <dgm:prSet/>
      <dgm:spPr/>
      <dgm:t>
        <a:bodyPr/>
        <a:lstStyle/>
        <a:p>
          <a:endParaRPr kumimoji="1" lang="ja-JP" altLang="en-US"/>
        </a:p>
      </dgm:t>
    </dgm:pt>
    <dgm:pt modelId="{B6FAA560-E40D-4BDF-ABAE-416E0E0BFDAE}" type="sibTrans" cxnId="{B523DFA2-0CD7-4DAA-9D6F-90989D860CD6}">
      <dgm:prSet/>
      <dgm:spPr/>
      <dgm:t>
        <a:bodyPr/>
        <a:lstStyle/>
        <a:p>
          <a:endParaRPr kumimoji="1" lang="ja-JP" altLang="en-US"/>
        </a:p>
      </dgm:t>
    </dgm:pt>
    <dgm:pt modelId="{4E3971A6-22B4-4153-AB1F-C7C9C5E26316}">
      <dgm:prSet phldrT="[テキスト]"/>
      <dgm:spPr/>
      <dgm:t>
        <a:bodyPr/>
        <a:lstStyle/>
        <a:p>
          <a:r>
            <a:rPr kumimoji="1" lang="ja-JP" altLang="en-US" dirty="0" smtClean="0"/>
            <a:t>直接払い</a:t>
          </a:r>
          <a:endParaRPr kumimoji="1" lang="ja-JP" altLang="en-US" dirty="0"/>
        </a:p>
      </dgm:t>
    </dgm:pt>
    <dgm:pt modelId="{5CDD0E87-5283-49AE-8FC7-B72249353707}" type="parTrans" cxnId="{80C28BA8-62B2-4206-B9B7-25E02C6F7375}">
      <dgm:prSet/>
      <dgm:spPr/>
      <dgm:t>
        <a:bodyPr/>
        <a:lstStyle/>
        <a:p>
          <a:endParaRPr kumimoji="1" lang="ja-JP" altLang="en-US"/>
        </a:p>
      </dgm:t>
    </dgm:pt>
    <dgm:pt modelId="{43E6CA17-A318-4880-BA87-7E776827603F}" type="sibTrans" cxnId="{80C28BA8-62B2-4206-B9B7-25E02C6F7375}">
      <dgm:prSet/>
      <dgm:spPr/>
      <dgm:t>
        <a:bodyPr/>
        <a:lstStyle/>
        <a:p>
          <a:endParaRPr kumimoji="1" lang="ja-JP" altLang="en-US"/>
        </a:p>
      </dgm:t>
    </dgm:pt>
    <dgm:pt modelId="{988BC0AE-359C-4361-8F31-9C333C6BE25A}">
      <dgm:prSet phldrT="[テキスト]"/>
      <dgm:spPr/>
      <dgm:t>
        <a:bodyPr/>
        <a:lstStyle/>
        <a:p>
          <a:r>
            <a:rPr kumimoji="1" lang="ja-JP" altLang="en-US" dirty="0" smtClean="0"/>
            <a:t>規模別（生産高別、面積規模別）に補助金給付</a:t>
          </a:r>
          <a:endParaRPr kumimoji="1" lang="ja-JP" altLang="en-US" dirty="0"/>
        </a:p>
      </dgm:t>
    </dgm:pt>
    <dgm:pt modelId="{071EA432-BB51-4089-A9F4-8DD674167449}" type="parTrans" cxnId="{E3A7F7AC-D909-42EE-B1FA-E66039786EC7}">
      <dgm:prSet/>
      <dgm:spPr/>
      <dgm:t>
        <a:bodyPr/>
        <a:lstStyle/>
        <a:p>
          <a:endParaRPr kumimoji="1" lang="ja-JP" altLang="en-US"/>
        </a:p>
      </dgm:t>
    </dgm:pt>
    <dgm:pt modelId="{068ACE0A-213C-41B5-BD34-BA12291609BA}" type="sibTrans" cxnId="{E3A7F7AC-D909-42EE-B1FA-E66039786EC7}">
      <dgm:prSet/>
      <dgm:spPr/>
      <dgm:t>
        <a:bodyPr/>
        <a:lstStyle/>
        <a:p>
          <a:endParaRPr kumimoji="1" lang="ja-JP" altLang="en-US"/>
        </a:p>
      </dgm:t>
    </dgm:pt>
    <dgm:pt modelId="{5984510B-4487-488F-BBC3-63A9171E6C40}">
      <dgm:prSet phldrT="[テキスト]"/>
      <dgm:spPr/>
      <dgm:t>
        <a:bodyPr/>
        <a:lstStyle/>
        <a:p>
          <a:r>
            <a:rPr kumimoji="1" lang="ja-JP" altLang="en-US" dirty="0" smtClean="0"/>
            <a:t>主業農家は規模拡大できない</a:t>
          </a:r>
          <a:endParaRPr kumimoji="1" lang="ja-JP" altLang="en-US" dirty="0"/>
        </a:p>
      </dgm:t>
    </dgm:pt>
    <dgm:pt modelId="{37F1D295-BA97-4F8B-877A-DC7C8B2D0A65}" type="parTrans" cxnId="{3D0F32E1-1998-4146-908A-12720605E76B}">
      <dgm:prSet/>
      <dgm:spPr/>
      <dgm:t>
        <a:bodyPr/>
        <a:lstStyle/>
        <a:p>
          <a:endParaRPr kumimoji="1" lang="ja-JP" altLang="en-US"/>
        </a:p>
      </dgm:t>
    </dgm:pt>
    <dgm:pt modelId="{DF7D38EC-9507-476C-97EC-7E6D34F91BD3}" type="sibTrans" cxnId="{3D0F32E1-1998-4146-908A-12720605E76B}">
      <dgm:prSet/>
      <dgm:spPr/>
      <dgm:t>
        <a:bodyPr/>
        <a:lstStyle/>
        <a:p>
          <a:endParaRPr kumimoji="1" lang="ja-JP" altLang="en-US"/>
        </a:p>
      </dgm:t>
    </dgm:pt>
    <dgm:pt modelId="{8BCE3CF8-6AF6-460D-8767-333A1D12ADFE}">
      <dgm:prSet phldrT="[テキスト]"/>
      <dgm:spPr/>
      <dgm:t>
        <a:bodyPr/>
        <a:lstStyle/>
        <a:p>
          <a:r>
            <a:rPr kumimoji="1" lang="ja-JP" altLang="en-US" dirty="0" smtClean="0"/>
            <a:t>対象者を絞れる→所得の多い兼業農家</a:t>
          </a:r>
          <a:r>
            <a:rPr kumimoji="1" lang="en-US" altLang="ja-JP" dirty="0" smtClean="0"/>
            <a:t>×</a:t>
          </a:r>
          <a:endParaRPr kumimoji="1" lang="ja-JP" altLang="en-US" dirty="0"/>
        </a:p>
      </dgm:t>
    </dgm:pt>
    <dgm:pt modelId="{1A3FDFB2-4C9D-47AB-9373-EC9B26859C72}" type="parTrans" cxnId="{D153291A-D8F5-444C-99C4-0EFBC27470F2}">
      <dgm:prSet/>
      <dgm:spPr/>
      <dgm:t>
        <a:bodyPr/>
        <a:lstStyle/>
        <a:p>
          <a:endParaRPr kumimoji="1" lang="ja-JP" altLang="en-US"/>
        </a:p>
      </dgm:t>
    </dgm:pt>
    <dgm:pt modelId="{0164C043-CBF1-4CC2-9F28-04376999C62B}" type="sibTrans" cxnId="{D153291A-D8F5-444C-99C4-0EFBC27470F2}">
      <dgm:prSet/>
      <dgm:spPr/>
      <dgm:t>
        <a:bodyPr/>
        <a:lstStyle/>
        <a:p>
          <a:endParaRPr kumimoji="1" lang="ja-JP" altLang="en-US"/>
        </a:p>
      </dgm:t>
    </dgm:pt>
    <dgm:pt modelId="{A70E88EC-5FA6-495F-9B65-23DBE7B987A9}">
      <dgm:prSet phldrT="[テキスト]"/>
      <dgm:spPr/>
      <dgm:t>
        <a:bodyPr/>
        <a:lstStyle/>
        <a:p>
          <a:r>
            <a:rPr lang="ja-JP" altLang="en-US" dirty="0" smtClean="0"/>
            <a:t>規模大→補助金額大　規模小→補助金小</a:t>
          </a:r>
          <a:r>
            <a:rPr lang="en-US" altLang="ja-JP" dirty="0" smtClean="0"/>
            <a:t>or</a:t>
          </a:r>
          <a:r>
            <a:rPr lang="ja-JP" altLang="en-US" dirty="0" smtClean="0"/>
            <a:t>なし</a:t>
          </a:r>
          <a:endParaRPr kumimoji="1" lang="ja-JP" altLang="en-US" dirty="0"/>
        </a:p>
      </dgm:t>
    </dgm:pt>
    <dgm:pt modelId="{A032C85C-C7A4-4DC0-A459-4988859D162C}" type="parTrans" cxnId="{9A8D0921-D8E0-4DE9-811C-E6284CC3B3EF}">
      <dgm:prSet/>
      <dgm:spPr/>
      <dgm:t>
        <a:bodyPr/>
        <a:lstStyle/>
        <a:p>
          <a:endParaRPr kumimoji="1" lang="ja-JP" altLang="en-US"/>
        </a:p>
      </dgm:t>
    </dgm:pt>
    <dgm:pt modelId="{5A8718A9-8374-4720-84FE-0D95D51C8FF3}" type="sibTrans" cxnId="{9A8D0921-D8E0-4DE9-811C-E6284CC3B3EF}">
      <dgm:prSet/>
      <dgm:spPr/>
      <dgm:t>
        <a:bodyPr/>
        <a:lstStyle/>
        <a:p>
          <a:endParaRPr kumimoji="1" lang="ja-JP" altLang="en-US"/>
        </a:p>
      </dgm:t>
    </dgm:pt>
    <dgm:pt modelId="{C1788A0A-3701-4DE6-B1F8-50EDA5815505}" type="pres">
      <dgm:prSet presAssocID="{55D8A66A-C264-42AF-82B0-0AF9262D1AAA}" presName="linear" presStyleCnt="0">
        <dgm:presLayoutVars>
          <dgm:animLvl val="lvl"/>
          <dgm:resizeHandles val="exact"/>
        </dgm:presLayoutVars>
      </dgm:prSet>
      <dgm:spPr/>
      <dgm:t>
        <a:bodyPr/>
        <a:lstStyle/>
        <a:p>
          <a:endParaRPr kumimoji="1" lang="ja-JP" altLang="en-US"/>
        </a:p>
      </dgm:t>
    </dgm:pt>
    <dgm:pt modelId="{1A919CDB-988C-460F-8446-0726AAE70F5A}" type="pres">
      <dgm:prSet presAssocID="{4539E099-B8A7-460D-B309-4FF418F0FBD8}" presName="parentText" presStyleLbl="node1" presStyleIdx="0" presStyleCnt="2" custLinFactNeighborX="1001" custLinFactNeighborY="-30960">
        <dgm:presLayoutVars>
          <dgm:chMax val="0"/>
          <dgm:bulletEnabled val="1"/>
        </dgm:presLayoutVars>
      </dgm:prSet>
      <dgm:spPr/>
      <dgm:t>
        <a:bodyPr/>
        <a:lstStyle/>
        <a:p>
          <a:endParaRPr kumimoji="1" lang="ja-JP" altLang="en-US"/>
        </a:p>
      </dgm:t>
    </dgm:pt>
    <dgm:pt modelId="{1C729ADD-F2FB-4ECD-ACCE-9507FF166743}" type="pres">
      <dgm:prSet presAssocID="{4539E099-B8A7-460D-B309-4FF418F0FBD8}" presName="childText" presStyleLbl="revTx" presStyleIdx="0" presStyleCnt="2">
        <dgm:presLayoutVars>
          <dgm:bulletEnabled val="1"/>
        </dgm:presLayoutVars>
      </dgm:prSet>
      <dgm:spPr/>
      <dgm:t>
        <a:bodyPr/>
        <a:lstStyle/>
        <a:p>
          <a:endParaRPr kumimoji="1" lang="ja-JP" altLang="en-US"/>
        </a:p>
      </dgm:t>
    </dgm:pt>
    <dgm:pt modelId="{8281FAC8-D225-45ED-B840-2F8E51B59D97}" type="pres">
      <dgm:prSet presAssocID="{4E3971A6-22B4-4153-AB1F-C7C9C5E26316}" presName="parentText" presStyleLbl="node1" presStyleIdx="1" presStyleCnt="2" custLinFactNeighborX="1876" custLinFactNeighborY="-599">
        <dgm:presLayoutVars>
          <dgm:chMax val="0"/>
          <dgm:bulletEnabled val="1"/>
        </dgm:presLayoutVars>
      </dgm:prSet>
      <dgm:spPr/>
      <dgm:t>
        <a:bodyPr/>
        <a:lstStyle/>
        <a:p>
          <a:endParaRPr kumimoji="1" lang="ja-JP" altLang="en-US"/>
        </a:p>
      </dgm:t>
    </dgm:pt>
    <dgm:pt modelId="{A8352EF5-CCD1-4666-9D1C-B19E0642EE86}" type="pres">
      <dgm:prSet presAssocID="{4E3971A6-22B4-4153-AB1F-C7C9C5E26316}" presName="childText" presStyleLbl="revTx" presStyleIdx="1" presStyleCnt="2">
        <dgm:presLayoutVars>
          <dgm:bulletEnabled val="1"/>
        </dgm:presLayoutVars>
      </dgm:prSet>
      <dgm:spPr/>
      <dgm:t>
        <a:bodyPr/>
        <a:lstStyle/>
        <a:p>
          <a:endParaRPr kumimoji="1" lang="ja-JP" altLang="en-US"/>
        </a:p>
      </dgm:t>
    </dgm:pt>
  </dgm:ptLst>
  <dgm:cxnLst>
    <dgm:cxn modelId="{17EE4F6F-3CD3-4983-8973-AE2833BBDB17}" type="presOf" srcId="{C60583CB-8608-4A32-A6CB-C2E62FC55022}" destId="{1C729ADD-F2FB-4ECD-ACCE-9507FF166743}" srcOrd="0" destOrd="0" presId="urn:microsoft.com/office/officeart/2005/8/layout/vList2"/>
    <dgm:cxn modelId="{2C432A71-8900-4179-A91F-D24F7D345EF5}" type="presOf" srcId="{55D8A66A-C264-42AF-82B0-0AF9262D1AAA}" destId="{C1788A0A-3701-4DE6-B1F8-50EDA5815505}" srcOrd="0" destOrd="0" presId="urn:microsoft.com/office/officeart/2005/8/layout/vList2"/>
    <dgm:cxn modelId="{B523DFA2-0CD7-4DAA-9D6F-90989D860CD6}" srcId="{4539E099-B8A7-460D-B309-4FF418F0FBD8}" destId="{C60583CB-8608-4A32-A6CB-C2E62FC55022}" srcOrd="0" destOrd="0" parTransId="{79FAD1B9-159E-4851-A296-2725EA8FF8A8}" sibTransId="{B6FAA560-E40D-4BDF-ABAE-416E0E0BFDAE}"/>
    <dgm:cxn modelId="{D153291A-D8F5-444C-99C4-0EFBC27470F2}" srcId="{4E3971A6-22B4-4153-AB1F-C7C9C5E26316}" destId="{8BCE3CF8-6AF6-460D-8767-333A1D12ADFE}" srcOrd="1" destOrd="0" parTransId="{1A3FDFB2-4C9D-47AB-9373-EC9B26859C72}" sibTransId="{0164C043-CBF1-4CC2-9F28-04376999C62B}"/>
    <dgm:cxn modelId="{27F8657C-BDBD-4428-BB9E-E45330B26963}" type="presOf" srcId="{5984510B-4487-488F-BBC3-63A9171E6C40}" destId="{1C729ADD-F2FB-4ECD-ACCE-9507FF166743}" srcOrd="0" destOrd="1" presId="urn:microsoft.com/office/officeart/2005/8/layout/vList2"/>
    <dgm:cxn modelId="{5B86C5AE-BF7B-4556-970A-2C13EE86AAEE}" type="presOf" srcId="{A70E88EC-5FA6-495F-9B65-23DBE7B987A9}" destId="{A8352EF5-CCD1-4666-9D1C-B19E0642EE86}" srcOrd="0" destOrd="2" presId="urn:microsoft.com/office/officeart/2005/8/layout/vList2"/>
    <dgm:cxn modelId="{E3A7F7AC-D909-42EE-B1FA-E66039786EC7}" srcId="{4E3971A6-22B4-4153-AB1F-C7C9C5E26316}" destId="{988BC0AE-359C-4361-8F31-9C333C6BE25A}" srcOrd="0" destOrd="0" parTransId="{071EA432-BB51-4089-A9F4-8DD674167449}" sibTransId="{068ACE0A-213C-41B5-BD34-BA12291609BA}"/>
    <dgm:cxn modelId="{9A8D0921-D8E0-4DE9-811C-E6284CC3B3EF}" srcId="{4E3971A6-22B4-4153-AB1F-C7C9C5E26316}" destId="{A70E88EC-5FA6-495F-9B65-23DBE7B987A9}" srcOrd="2" destOrd="0" parTransId="{A032C85C-C7A4-4DC0-A459-4988859D162C}" sibTransId="{5A8718A9-8374-4720-84FE-0D95D51C8FF3}"/>
    <dgm:cxn modelId="{28291E82-4455-48DD-AF90-CCCCF391F78C}" type="presOf" srcId="{988BC0AE-359C-4361-8F31-9C333C6BE25A}" destId="{A8352EF5-CCD1-4666-9D1C-B19E0642EE86}" srcOrd="0" destOrd="0" presId="urn:microsoft.com/office/officeart/2005/8/layout/vList2"/>
    <dgm:cxn modelId="{80C28BA8-62B2-4206-B9B7-25E02C6F7375}" srcId="{55D8A66A-C264-42AF-82B0-0AF9262D1AAA}" destId="{4E3971A6-22B4-4153-AB1F-C7C9C5E26316}" srcOrd="1" destOrd="0" parTransId="{5CDD0E87-5283-49AE-8FC7-B72249353707}" sibTransId="{43E6CA17-A318-4880-BA87-7E776827603F}"/>
    <dgm:cxn modelId="{DD2127A6-41FE-4903-AB15-A69F2C649A52}" srcId="{55D8A66A-C264-42AF-82B0-0AF9262D1AAA}" destId="{4539E099-B8A7-460D-B309-4FF418F0FBD8}" srcOrd="0" destOrd="0" parTransId="{649208BE-1C61-444C-A87A-A2ED91A51CDF}" sibTransId="{AC612ECD-EB38-447D-A42A-79CC5E62D3E4}"/>
    <dgm:cxn modelId="{3D0F32E1-1998-4146-908A-12720605E76B}" srcId="{4539E099-B8A7-460D-B309-4FF418F0FBD8}" destId="{5984510B-4487-488F-BBC3-63A9171E6C40}" srcOrd="1" destOrd="0" parTransId="{37F1D295-BA97-4F8B-877A-DC7C8B2D0A65}" sibTransId="{DF7D38EC-9507-476C-97EC-7E6D34F91BD3}"/>
    <dgm:cxn modelId="{7C55EE5D-0A5E-4394-9355-18F7894B4A50}" type="presOf" srcId="{8BCE3CF8-6AF6-460D-8767-333A1D12ADFE}" destId="{A8352EF5-CCD1-4666-9D1C-B19E0642EE86}" srcOrd="0" destOrd="1" presId="urn:microsoft.com/office/officeart/2005/8/layout/vList2"/>
    <dgm:cxn modelId="{E155BE84-F946-4C25-BC3C-1889BF58FEB0}" type="presOf" srcId="{4E3971A6-22B4-4153-AB1F-C7C9C5E26316}" destId="{8281FAC8-D225-45ED-B840-2F8E51B59D97}" srcOrd="0" destOrd="0" presId="urn:microsoft.com/office/officeart/2005/8/layout/vList2"/>
    <dgm:cxn modelId="{88A360FD-95EA-4E9A-A858-5DA9E8429609}" type="presOf" srcId="{4539E099-B8A7-460D-B309-4FF418F0FBD8}" destId="{1A919CDB-988C-460F-8446-0726AAE70F5A}" srcOrd="0" destOrd="0" presId="urn:microsoft.com/office/officeart/2005/8/layout/vList2"/>
    <dgm:cxn modelId="{8554569B-D307-4FC9-8716-E41E59D65F72}" type="presParOf" srcId="{C1788A0A-3701-4DE6-B1F8-50EDA5815505}" destId="{1A919CDB-988C-460F-8446-0726AAE70F5A}" srcOrd="0" destOrd="0" presId="urn:microsoft.com/office/officeart/2005/8/layout/vList2"/>
    <dgm:cxn modelId="{16175209-045C-4EFD-B49E-E164BD7BD7CD}" type="presParOf" srcId="{C1788A0A-3701-4DE6-B1F8-50EDA5815505}" destId="{1C729ADD-F2FB-4ECD-ACCE-9507FF166743}" srcOrd="1" destOrd="0" presId="urn:microsoft.com/office/officeart/2005/8/layout/vList2"/>
    <dgm:cxn modelId="{1A65F411-13A7-4033-B62E-2106AF18B54C}" type="presParOf" srcId="{C1788A0A-3701-4DE6-B1F8-50EDA5815505}" destId="{8281FAC8-D225-45ED-B840-2F8E51B59D97}" srcOrd="2" destOrd="0" presId="urn:microsoft.com/office/officeart/2005/8/layout/vList2"/>
    <dgm:cxn modelId="{F0A493BE-41C4-4B29-A71B-0DB9CB79F461}" type="presParOf" srcId="{C1788A0A-3701-4DE6-B1F8-50EDA5815505}" destId="{A8352EF5-CCD1-4666-9D1C-B19E0642EE86}"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785FA1-9786-49DA-8278-A8DEE43A8B74}"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kumimoji="1" lang="ja-JP" altLang="en-US"/>
        </a:p>
      </dgm:t>
    </dgm:pt>
    <dgm:pt modelId="{C62730B3-C312-4570-99E5-6EA90C6ED73C}">
      <dgm:prSet phldrT="[テキスト]" custT="1"/>
      <dgm:spPr/>
      <dgm:t>
        <a:bodyPr/>
        <a:lstStyle/>
        <a:p>
          <a:r>
            <a:rPr kumimoji="1" lang="ja-JP" altLang="en-US" sz="1800" dirty="0" smtClean="0"/>
            <a:t>農地面積増加</a:t>
          </a:r>
          <a:endParaRPr kumimoji="1" lang="ja-JP" altLang="en-US" sz="1800" dirty="0"/>
        </a:p>
      </dgm:t>
    </dgm:pt>
    <dgm:pt modelId="{35BAF7D9-1296-4856-8067-E20CB380D97F}" type="parTrans" cxnId="{1F312DB8-AFAD-4BA0-A7B3-E15DA7B1E326}">
      <dgm:prSet/>
      <dgm:spPr/>
      <dgm:t>
        <a:bodyPr/>
        <a:lstStyle/>
        <a:p>
          <a:endParaRPr kumimoji="1" lang="ja-JP" altLang="en-US"/>
        </a:p>
      </dgm:t>
    </dgm:pt>
    <dgm:pt modelId="{A896AF76-ED55-4480-8D6C-CD7B659850A3}" type="sibTrans" cxnId="{1F312DB8-AFAD-4BA0-A7B3-E15DA7B1E326}">
      <dgm:prSet/>
      <dgm:spPr/>
      <dgm:t>
        <a:bodyPr/>
        <a:lstStyle/>
        <a:p>
          <a:endParaRPr kumimoji="1" lang="ja-JP" altLang="en-US"/>
        </a:p>
      </dgm:t>
    </dgm:pt>
    <dgm:pt modelId="{57691657-04C8-42C1-B04B-42D09C2E39F0}">
      <dgm:prSet phldrT="[テキスト]"/>
      <dgm:spPr/>
      <dgm:t>
        <a:bodyPr/>
        <a:lstStyle/>
        <a:p>
          <a:r>
            <a:rPr kumimoji="1" lang="ja-JP" altLang="en-US" dirty="0" smtClean="0"/>
            <a:t>４７万</a:t>
          </a:r>
          <a:r>
            <a:rPr kumimoji="1" lang="en-US" altLang="ja-JP" dirty="0" smtClean="0"/>
            <a:t>ha</a:t>
          </a:r>
          <a:r>
            <a:rPr kumimoji="1" lang="ja-JP" altLang="en-US" dirty="0" smtClean="0"/>
            <a:t>増加</a:t>
          </a:r>
          <a:endParaRPr kumimoji="1" lang="ja-JP" altLang="en-US" dirty="0"/>
        </a:p>
      </dgm:t>
    </dgm:pt>
    <dgm:pt modelId="{3B6268F0-28D3-46EB-AA23-F6F9856B2C3A}" type="parTrans" cxnId="{C55EE44D-FAF4-4E79-83CE-8D526BAE4217}">
      <dgm:prSet/>
      <dgm:spPr/>
      <dgm:t>
        <a:bodyPr/>
        <a:lstStyle/>
        <a:p>
          <a:endParaRPr kumimoji="1" lang="ja-JP" altLang="en-US"/>
        </a:p>
      </dgm:t>
    </dgm:pt>
    <dgm:pt modelId="{C4880BC7-2DCE-4FD0-BC00-2DA4710E7034}" type="sibTrans" cxnId="{C55EE44D-FAF4-4E79-83CE-8D526BAE4217}">
      <dgm:prSet/>
      <dgm:spPr/>
      <dgm:t>
        <a:bodyPr/>
        <a:lstStyle/>
        <a:p>
          <a:endParaRPr kumimoji="1" lang="ja-JP" altLang="en-US"/>
        </a:p>
      </dgm:t>
    </dgm:pt>
    <dgm:pt modelId="{F570B973-4395-4503-B89C-026B80F32B7F}">
      <dgm:prSet phldrT="[テキスト]" custT="1"/>
      <dgm:spPr/>
      <dgm:t>
        <a:bodyPr/>
        <a:lstStyle/>
        <a:p>
          <a:r>
            <a:rPr kumimoji="1" lang="ja-JP" altLang="en-US" sz="1800" dirty="0" smtClean="0"/>
            <a:t>生産量増加</a:t>
          </a:r>
          <a:endParaRPr kumimoji="1" lang="ja-JP" altLang="en-US" sz="1800" dirty="0"/>
        </a:p>
      </dgm:t>
    </dgm:pt>
    <dgm:pt modelId="{4F4D7CF7-5523-4D42-9C7C-BE81265D41F9}" type="parTrans" cxnId="{5DB86FE3-5DE0-4FC0-9756-495BBC828707}">
      <dgm:prSet/>
      <dgm:spPr/>
      <dgm:t>
        <a:bodyPr/>
        <a:lstStyle/>
        <a:p>
          <a:endParaRPr kumimoji="1" lang="ja-JP" altLang="en-US"/>
        </a:p>
      </dgm:t>
    </dgm:pt>
    <dgm:pt modelId="{516962B3-4D62-4F8F-B144-273548D45699}" type="sibTrans" cxnId="{5DB86FE3-5DE0-4FC0-9756-495BBC828707}">
      <dgm:prSet/>
      <dgm:spPr/>
      <dgm:t>
        <a:bodyPr/>
        <a:lstStyle/>
        <a:p>
          <a:endParaRPr kumimoji="1" lang="ja-JP" altLang="en-US"/>
        </a:p>
      </dgm:t>
    </dgm:pt>
    <dgm:pt modelId="{8961D942-D9CC-432E-B2BC-F9D2ED56A5BA}">
      <dgm:prSet phldrT="[テキスト]"/>
      <dgm:spPr/>
      <dgm:t>
        <a:bodyPr/>
        <a:lstStyle/>
        <a:p>
          <a:r>
            <a:rPr kumimoji="1" lang="ja-JP" altLang="en-US" dirty="0" smtClean="0"/>
            <a:t>９０万㌧増加</a:t>
          </a:r>
          <a:endParaRPr kumimoji="1" lang="ja-JP" altLang="en-US" dirty="0"/>
        </a:p>
      </dgm:t>
    </dgm:pt>
    <dgm:pt modelId="{983F56C9-E8C1-4462-BED9-0A4B86BCC4C2}" type="parTrans" cxnId="{6303CC6B-4BC1-4A4E-AEF9-DAFCD47C3D8E}">
      <dgm:prSet/>
      <dgm:spPr/>
      <dgm:t>
        <a:bodyPr/>
        <a:lstStyle/>
        <a:p>
          <a:endParaRPr kumimoji="1" lang="ja-JP" altLang="en-US"/>
        </a:p>
      </dgm:t>
    </dgm:pt>
    <dgm:pt modelId="{2A7473B6-2D2D-48FF-9591-8BA902255C73}" type="sibTrans" cxnId="{6303CC6B-4BC1-4A4E-AEF9-DAFCD47C3D8E}">
      <dgm:prSet/>
      <dgm:spPr/>
      <dgm:t>
        <a:bodyPr/>
        <a:lstStyle/>
        <a:p>
          <a:endParaRPr kumimoji="1" lang="ja-JP" altLang="en-US"/>
        </a:p>
      </dgm:t>
    </dgm:pt>
    <dgm:pt modelId="{BCE40345-B6FA-40FF-93E4-64DC0B139B4F}">
      <dgm:prSet phldrT="[テキスト]" custT="1"/>
      <dgm:spPr/>
      <dgm:t>
        <a:bodyPr/>
        <a:lstStyle/>
        <a:p>
          <a:r>
            <a:rPr kumimoji="1" lang="ja-JP" altLang="en-US" sz="1800" dirty="0" smtClean="0"/>
            <a:t>価格下落</a:t>
          </a:r>
          <a:endParaRPr kumimoji="1" lang="en-US" altLang="ja-JP" sz="1800" dirty="0" smtClean="0"/>
        </a:p>
        <a:p>
          <a:endParaRPr kumimoji="1" lang="ja-JP" altLang="en-US" sz="1300" dirty="0"/>
        </a:p>
      </dgm:t>
    </dgm:pt>
    <dgm:pt modelId="{8A4C0AC2-A4F7-47AC-9D7A-E134C249A827}" type="parTrans" cxnId="{58F4C776-44A8-4EBD-955B-2BA41C2DB3D7}">
      <dgm:prSet/>
      <dgm:spPr/>
      <dgm:t>
        <a:bodyPr/>
        <a:lstStyle/>
        <a:p>
          <a:endParaRPr kumimoji="1" lang="ja-JP" altLang="en-US"/>
        </a:p>
      </dgm:t>
    </dgm:pt>
    <dgm:pt modelId="{7EC3121D-054D-4580-B5E5-1BC6500C0F7C}" type="sibTrans" cxnId="{58F4C776-44A8-4EBD-955B-2BA41C2DB3D7}">
      <dgm:prSet/>
      <dgm:spPr/>
      <dgm:t>
        <a:bodyPr/>
        <a:lstStyle/>
        <a:p>
          <a:endParaRPr kumimoji="1" lang="ja-JP" altLang="en-US"/>
        </a:p>
      </dgm:t>
    </dgm:pt>
    <dgm:pt modelId="{01FFAFB9-D0CA-4400-BF08-2AB504F457BC}">
      <dgm:prSet phldrT="[テキスト]"/>
      <dgm:spPr/>
      <dgm:t>
        <a:bodyPr/>
        <a:lstStyle/>
        <a:p>
          <a:r>
            <a:rPr kumimoji="1" lang="ja-JP" altLang="en-US" dirty="0" smtClean="0"/>
            <a:t>１４１８５円→９９９５円</a:t>
          </a:r>
          <a:endParaRPr kumimoji="1" lang="ja-JP" altLang="en-US" dirty="0"/>
        </a:p>
      </dgm:t>
    </dgm:pt>
    <dgm:pt modelId="{C0D63289-EC8A-4C28-8CD3-390538EBCF6B}" type="parTrans" cxnId="{54BBB6CB-6FD8-4813-9C87-12D7E562A353}">
      <dgm:prSet/>
      <dgm:spPr/>
      <dgm:t>
        <a:bodyPr/>
        <a:lstStyle/>
        <a:p>
          <a:endParaRPr kumimoji="1" lang="ja-JP" altLang="en-US"/>
        </a:p>
      </dgm:t>
    </dgm:pt>
    <dgm:pt modelId="{191CB77D-8B5D-4AF9-B9B5-45DC417A1384}" type="sibTrans" cxnId="{54BBB6CB-6FD8-4813-9C87-12D7E562A353}">
      <dgm:prSet/>
      <dgm:spPr/>
      <dgm:t>
        <a:bodyPr/>
        <a:lstStyle/>
        <a:p>
          <a:endParaRPr kumimoji="1" lang="ja-JP" altLang="en-US"/>
        </a:p>
      </dgm:t>
    </dgm:pt>
    <dgm:pt modelId="{97D66023-34B3-42C1-A6D9-650E53F9368E}" type="pres">
      <dgm:prSet presAssocID="{AA785FA1-9786-49DA-8278-A8DEE43A8B74}" presName="linearFlow" presStyleCnt="0">
        <dgm:presLayoutVars>
          <dgm:dir/>
          <dgm:animLvl val="lvl"/>
          <dgm:resizeHandles val="exact"/>
        </dgm:presLayoutVars>
      </dgm:prSet>
      <dgm:spPr/>
      <dgm:t>
        <a:bodyPr/>
        <a:lstStyle/>
        <a:p>
          <a:endParaRPr kumimoji="1" lang="ja-JP" altLang="en-US"/>
        </a:p>
      </dgm:t>
    </dgm:pt>
    <dgm:pt modelId="{60888CF0-130F-4DAF-9A22-441D89476A15}" type="pres">
      <dgm:prSet presAssocID="{C62730B3-C312-4570-99E5-6EA90C6ED73C}" presName="composite" presStyleCnt="0"/>
      <dgm:spPr/>
      <dgm:t>
        <a:bodyPr/>
        <a:lstStyle/>
        <a:p>
          <a:endParaRPr kumimoji="1" lang="ja-JP" altLang="en-US"/>
        </a:p>
      </dgm:t>
    </dgm:pt>
    <dgm:pt modelId="{BAA85FAE-5C0E-45E9-BB08-D1A4B4B5B87C}" type="pres">
      <dgm:prSet presAssocID="{C62730B3-C312-4570-99E5-6EA90C6ED73C}" presName="parentText" presStyleLbl="alignNode1" presStyleIdx="0" presStyleCnt="3">
        <dgm:presLayoutVars>
          <dgm:chMax val="1"/>
          <dgm:bulletEnabled val="1"/>
        </dgm:presLayoutVars>
      </dgm:prSet>
      <dgm:spPr/>
      <dgm:t>
        <a:bodyPr/>
        <a:lstStyle/>
        <a:p>
          <a:endParaRPr kumimoji="1" lang="ja-JP" altLang="en-US"/>
        </a:p>
      </dgm:t>
    </dgm:pt>
    <dgm:pt modelId="{2382BA4A-D8D1-4678-A98A-EFBB73602B5C}" type="pres">
      <dgm:prSet presAssocID="{C62730B3-C312-4570-99E5-6EA90C6ED73C}" presName="descendantText" presStyleLbl="alignAcc1" presStyleIdx="0" presStyleCnt="3">
        <dgm:presLayoutVars>
          <dgm:bulletEnabled val="1"/>
        </dgm:presLayoutVars>
      </dgm:prSet>
      <dgm:spPr/>
      <dgm:t>
        <a:bodyPr/>
        <a:lstStyle/>
        <a:p>
          <a:endParaRPr kumimoji="1" lang="ja-JP" altLang="en-US"/>
        </a:p>
      </dgm:t>
    </dgm:pt>
    <dgm:pt modelId="{547A2997-9DD3-47A0-82F6-C8EBF7A9E86D}" type="pres">
      <dgm:prSet presAssocID="{A896AF76-ED55-4480-8D6C-CD7B659850A3}" presName="sp" presStyleCnt="0"/>
      <dgm:spPr/>
      <dgm:t>
        <a:bodyPr/>
        <a:lstStyle/>
        <a:p>
          <a:endParaRPr kumimoji="1" lang="ja-JP" altLang="en-US"/>
        </a:p>
      </dgm:t>
    </dgm:pt>
    <dgm:pt modelId="{5B0A9458-8C90-403D-ADF5-D6CD7FA31795}" type="pres">
      <dgm:prSet presAssocID="{F570B973-4395-4503-B89C-026B80F32B7F}" presName="composite" presStyleCnt="0"/>
      <dgm:spPr/>
      <dgm:t>
        <a:bodyPr/>
        <a:lstStyle/>
        <a:p>
          <a:endParaRPr kumimoji="1" lang="ja-JP" altLang="en-US"/>
        </a:p>
      </dgm:t>
    </dgm:pt>
    <dgm:pt modelId="{42DE7546-1E3B-444A-9CA5-ED190091FACA}" type="pres">
      <dgm:prSet presAssocID="{F570B973-4395-4503-B89C-026B80F32B7F}" presName="parentText" presStyleLbl="alignNode1" presStyleIdx="1" presStyleCnt="3">
        <dgm:presLayoutVars>
          <dgm:chMax val="1"/>
          <dgm:bulletEnabled val="1"/>
        </dgm:presLayoutVars>
      </dgm:prSet>
      <dgm:spPr/>
      <dgm:t>
        <a:bodyPr/>
        <a:lstStyle/>
        <a:p>
          <a:endParaRPr kumimoji="1" lang="ja-JP" altLang="en-US"/>
        </a:p>
      </dgm:t>
    </dgm:pt>
    <dgm:pt modelId="{A900F270-821E-4BE5-8E68-13682BF807EC}" type="pres">
      <dgm:prSet presAssocID="{F570B973-4395-4503-B89C-026B80F32B7F}" presName="descendantText" presStyleLbl="alignAcc1" presStyleIdx="1" presStyleCnt="3">
        <dgm:presLayoutVars>
          <dgm:bulletEnabled val="1"/>
        </dgm:presLayoutVars>
      </dgm:prSet>
      <dgm:spPr/>
      <dgm:t>
        <a:bodyPr/>
        <a:lstStyle/>
        <a:p>
          <a:endParaRPr kumimoji="1" lang="ja-JP" altLang="en-US"/>
        </a:p>
      </dgm:t>
    </dgm:pt>
    <dgm:pt modelId="{53CEC19A-11E6-49F6-AAC3-9CBA30FD276F}" type="pres">
      <dgm:prSet presAssocID="{516962B3-4D62-4F8F-B144-273548D45699}" presName="sp" presStyleCnt="0"/>
      <dgm:spPr/>
      <dgm:t>
        <a:bodyPr/>
        <a:lstStyle/>
        <a:p>
          <a:endParaRPr kumimoji="1" lang="ja-JP" altLang="en-US"/>
        </a:p>
      </dgm:t>
    </dgm:pt>
    <dgm:pt modelId="{17AB3805-F6F1-43F3-869D-01427ADAE825}" type="pres">
      <dgm:prSet presAssocID="{BCE40345-B6FA-40FF-93E4-64DC0B139B4F}" presName="composite" presStyleCnt="0"/>
      <dgm:spPr/>
      <dgm:t>
        <a:bodyPr/>
        <a:lstStyle/>
        <a:p>
          <a:endParaRPr kumimoji="1" lang="ja-JP" altLang="en-US"/>
        </a:p>
      </dgm:t>
    </dgm:pt>
    <dgm:pt modelId="{586DF63A-2A3E-4D7B-91CC-DD7895BD477A}" type="pres">
      <dgm:prSet presAssocID="{BCE40345-B6FA-40FF-93E4-64DC0B139B4F}" presName="parentText" presStyleLbl="alignNode1" presStyleIdx="2" presStyleCnt="3">
        <dgm:presLayoutVars>
          <dgm:chMax val="1"/>
          <dgm:bulletEnabled val="1"/>
        </dgm:presLayoutVars>
      </dgm:prSet>
      <dgm:spPr/>
      <dgm:t>
        <a:bodyPr/>
        <a:lstStyle/>
        <a:p>
          <a:endParaRPr kumimoji="1" lang="ja-JP" altLang="en-US"/>
        </a:p>
      </dgm:t>
    </dgm:pt>
    <dgm:pt modelId="{8A41C827-D7DC-4276-A903-545AE2CF76ED}" type="pres">
      <dgm:prSet presAssocID="{BCE40345-B6FA-40FF-93E4-64DC0B139B4F}" presName="descendantText" presStyleLbl="alignAcc1" presStyleIdx="2" presStyleCnt="3">
        <dgm:presLayoutVars>
          <dgm:bulletEnabled val="1"/>
        </dgm:presLayoutVars>
      </dgm:prSet>
      <dgm:spPr/>
      <dgm:t>
        <a:bodyPr/>
        <a:lstStyle/>
        <a:p>
          <a:endParaRPr kumimoji="1" lang="ja-JP" altLang="en-US"/>
        </a:p>
      </dgm:t>
    </dgm:pt>
  </dgm:ptLst>
  <dgm:cxnLst>
    <dgm:cxn modelId="{328DCD7E-75E3-4FE4-843A-E7D2ED955557}" type="presOf" srcId="{BCE40345-B6FA-40FF-93E4-64DC0B139B4F}" destId="{586DF63A-2A3E-4D7B-91CC-DD7895BD477A}" srcOrd="0" destOrd="0" presId="urn:microsoft.com/office/officeart/2005/8/layout/chevron2"/>
    <dgm:cxn modelId="{C55EE44D-FAF4-4E79-83CE-8D526BAE4217}" srcId="{C62730B3-C312-4570-99E5-6EA90C6ED73C}" destId="{57691657-04C8-42C1-B04B-42D09C2E39F0}" srcOrd="0" destOrd="0" parTransId="{3B6268F0-28D3-46EB-AA23-F6F9856B2C3A}" sibTransId="{C4880BC7-2DCE-4FD0-BC00-2DA4710E7034}"/>
    <dgm:cxn modelId="{9BFF16AE-D5CD-440C-9D53-2E27A6A884B2}" type="presOf" srcId="{AA785FA1-9786-49DA-8278-A8DEE43A8B74}" destId="{97D66023-34B3-42C1-A6D9-650E53F9368E}" srcOrd="0" destOrd="0" presId="urn:microsoft.com/office/officeart/2005/8/layout/chevron2"/>
    <dgm:cxn modelId="{DA9952DF-7758-4416-8934-510006D71AB6}" type="presOf" srcId="{57691657-04C8-42C1-B04B-42D09C2E39F0}" destId="{2382BA4A-D8D1-4678-A98A-EFBB73602B5C}" srcOrd="0" destOrd="0" presId="urn:microsoft.com/office/officeart/2005/8/layout/chevron2"/>
    <dgm:cxn modelId="{3F4CC55A-0995-45F2-8862-EB6B2BA8C577}" type="presOf" srcId="{01FFAFB9-D0CA-4400-BF08-2AB504F457BC}" destId="{8A41C827-D7DC-4276-A903-545AE2CF76ED}" srcOrd="0" destOrd="0" presId="urn:microsoft.com/office/officeart/2005/8/layout/chevron2"/>
    <dgm:cxn modelId="{54BBB6CB-6FD8-4813-9C87-12D7E562A353}" srcId="{BCE40345-B6FA-40FF-93E4-64DC0B139B4F}" destId="{01FFAFB9-D0CA-4400-BF08-2AB504F457BC}" srcOrd="0" destOrd="0" parTransId="{C0D63289-EC8A-4C28-8CD3-390538EBCF6B}" sibTransId="{191CB77D-8B5D-4AF9-B9B5-45DC417A1384}"/>
    <dgm:cxn modelId="{1F312DB8-AFAD-4BA0-A7B3-E15DA7B1E326}" srcId="{AA785FA1-9786-49DA-8278-A8DEE43A8B74}" destId="{C62730B3-C312-4570-99E5-6EA90C6ED73C}" srcOrd="0" destOrd="0" parTransId="{35BAF7D9-1296-4856-8067-E20CB380D97F}" sibTransId="{A896AF76-ED55-4480-8D6C-CD7B659850A3}"/>
    <dgm:cxn modelId="{3C73600C-E108-4222-9608-87D22FCB39D7}" type="presOf" srcId="{8961D942-D9CC-432E-B2BC-F9D2ED56A5BA}" destId="{A900F270-821E-4BE5-8E68-13682BF807EC}" srcOrd="0" destOrd="0" presId="urn:microsoft.com/office/officeart/2005/8/layout/chevron2"/>
    <dgm:cxn modelId="{5DB86FE3-5DE0-4FC0-9756-495BBC828707}" srcId="{AA785FA1-9786-49DA-8278-A8DEE43A8B74}" destId="{F570B973-4395-4503-B89C-026B80F32B7F}" srcOrd="1" destOrd="0" parTransId="{4F4D7CF7-5523-4D42-9C7C-BE81265D41F9}" sibTransId="{516962B3-4D62-4F8F-B144-273548D45699}"/>
    <dgm:cxn modelId="{9350F91D-1828-4D71-BE2B-788FC009AA83}" type="presOf" srcId="{F570B973-4395-4503-B89C-026B80F32B7F}" destId="{42DE7546-1E3B-444A-9CA5-ED190091FACA}" srcOrd="0" destOrd="0" presId="urn:microsoft.com/office/officeart/2005/8/layout/chevron2"/>
    <dgm:cxn modelId="{6303CC6B-4BC1-4A4E-AEF9-DAFCD47C3D8E}" srcId="{F570B973-4395-4503-B89C-026B80F32B7F}" destId="{8961D942-D9CC-432E-B2BC-F9D2ED56A5BA}" srcOrd="0" destOrd="0" parTransId="{983F56C9-E8C1-4462-BED9-0A4B86BCC4C2}" sibTransId="{2A7473B6-2D2D-48FF-9591-8BA902255C73}"/>
    <dgm:cxn modelId="{278ADA82-1FBA-4D9F-B62D-F78B89C88E3B}" type="presOf" srcId="{C62730B3-C312-4570-99E5-6EA90C6ED73C}" destId="{BAA85FAE-5C0E-45E9-BB08-D1A4B4B5B87C}" srcOrd="0" destOrd="0" presId="urn:microsoft.com/office/officeart/2005/8/layout/chevron2"/>
    <dgm:cxn modelId="{58F4C776-44A8-4EBD-955B-2BA41C2DB3D7}" srcId="{AA785FA1-9786-49DA-8278-A8DEE43A8B74}" destId="{BCE40345-B6FA-40FF-93E4-64DC0B139B4F}" srcOrd="2" destOrd="0" parTransId="{8A4C0AC2-A4F7-47AC-9D7A-E134C249A827}" sibTransId="{7EC3121D-054D-4580-B5E5-1BC6500C0F7C}"/>
    <dgm:cxn modelId="{D29A1699-D13A-4924-A877-D96287219523}" type="presParOf" srcId="{97D66023-34B3-42C1-A6D9-650E53F9368E}" destId="{60888CF0-130F-4DAF-9A22-441D89476A15}" srcOrd="0" destOrd="0" presId="urn:microsoft.com/office/officeart/2005/8/layout/chevron2"/>
    <dgm:cxn modelId="{197B5C22-F7FD-408A-8028-503B86B8C370}" type="presParOf" srcId="{60888CF0-130F-4DAF-9A22-441D89476A15}" destId="{BAA85FAE-5C0E-45E9-BB08-D1A4B4B5B87C}" srcOrd="0" destOrd="0" presId="urn:microsoft.com/office/officeart/2005/8/layout/chevron2"/>
    <dgm:cxn modelId="{F534ED5F-B801-4A16-BB51-B58795345C5B}" type="presParOf" srcId="{60888CF0-130F-4DAF-9A22-441D89476A15}" destId="{2382BA4A-D8D1-4678-A98A-EFBB73602B5C}" srcOrd="1" destOrd="0" presId="urn:microsoft.com/office/officeart/2005/8/layout/chevron2"/>
    <dgm:cxn modelId="{69187444-C772-44AC-89DA-E4325154C346}" type="presParOf" srcId="{97D66023-34B3-42C1-A6D9-650E53F9368E}" destId="{547A2997-9DD3-47A0-82F6-C8EBF7A9E86D}" srcOrd="1" destOrd="0" presId="urn:microsoft.com/office/officeart/2005/8/layout/chevron2"/>
    <dgm:cxn modelId="{E7EAB393-759B-45FC-871F-3ED09F6F9C97}" type="presParOf" srcId="{97D66023-34B3-42C1-A6D9-650E53F9368E}" destId="{5B0A9458-8C90-403D-ADF5-D6CD7FA31795}" srcOrd="2" destOrd="0" presId="urn:microsoft.com/office/officeart/2005/8/layout/chevron2"/>
    <dgm:cxn modelId="{D8F3DBFF-E8B6-4FB3-BAD6-108576C76B4A}" type="presParOf" srcId="{5B0A9458-8C90-403D-ADF5-D6CD7FA31795}" destId="{42DE7546-1E3B-444A-9CA5-ED190091FACA}" srcOrd="0" destOrd="0" presId="urn:microsoft.com/office/officeart/2005/8/layout/chevron2"/>
    <dgm:cxn modelId="{BDC89EA1-BA70-41FC-809D-6347483FE386}" type="presParOf" srcId="{5B0A9458-8C90-403D-ADF5-D6CD7FA31795}" destId="{A900F270-821E-4BE5-8E68-13682BF807EC}" srcOrd="1" destOrd="0" presId="urn:microsoft.com/office/officeart/2005/8/layout/chevron2"/>
    <dgm:cxn modelId="{C2D6265A-D4FE-4C04-81FB-098D6DEDB0DD}" type="presParOf" srcId="{97D66023-34B3-42C1-A6D9-650E53F9368E}" destId="{53CEC19A-11E6-49F6-AAC3-9CBA30FD276F}" srcOrd="3" destOrd="0" presId="urn:microsoft.com/office/officeart/2005/8/layout/chevron2"/>
    <dgm:cxn modelId="{05C73603-9E3A-4AE4-B1A3-ACD7B58B2A0A}" type="presParOf" srcId="{97D66023-34B3-42C1-A6D9-650E53F9368E}" destId="{17AB3805-F6F1-43F3-869D-01427ADAE825}" srcOrd="4" destOrd="0" presId="urn:microsoft.com/office/officeart/2005/8/layout/chevron2"/>
    <dgm:cxn modelId="{51CF206D-60E1-4FCE-8707-DF1C43DDB570}" type="presParOf" srcId="{17AB3805-F6F1-43F3-869D-01427ADAE825}" destId="{586DF63A-2A3E-4D7B-91CC-DD7895BD477A}" srcOrd="0" destOrd="0" presId="urn:microsoft.com/office/officeart/2005/8/layout/chevron2"/>
    <dgm:cxn modelId="{D61B2BB0-592A-4564-B92F-CB53C59DB962}" type="presParOf" srcId="{17AB3805-F6F1-43F3-869D-01427ADAE825}" destId="{8A41C827-D7DC-4276-A903-545AE2CF76E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A58A66F-39F5-4C04-8BE0-0A57E04E1F53}"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kumimoji="1" lang="ja-JP" altLang="en-US"/>
        </a:p>
      </dgm:t>
    </dgm:pt>
    <dgm:pt modelId="{14444773-7E61-4161-B9ED-25BE7A287409}">
      <dgm:prSet phldrT="[テキスト]"/>
      <dgm:spPr/>
      <dgm:t>
        <a:bodyPr/>
        <a:lstStyle/>
        <a:p>
          <a:r>
            <a:rPr kumimoji="1" lang="ja-JP" altLang="en-US" dirty="0" smtClean="0"/>
            <a:t>不足支払</a:t>
          </a:r>
          <a:endParaRPr kumimoji="1" lang="en-US" altLang="ja-JP" dirty="0" smtClean="0"/>
        </a:p>
      </dgm:t>
    </dgm:pt>
    <dgm:pt modelId="{BFC69E48-8568-4DB3-8F34-C88374685382}" type="parTrans" cxnId="{BBD8CD3D-6CDD-4672-88B0-41833B8E3332}">
      <dgm:prSet/>
      <dgm:spPr/>
      <dgm:t>
        <a:bodyPr/>
        <a:lstStyle/>
        <a:p>
          <a:endParaRPr kumimoji="1" lang="ja-JP" altLang="en-US"/>
        </a:p>
      </dgm:t>
    </dgm:pt>
    <dgm:pt modelId="{7772BEB7-B7B8-48AC-8545-265D78FD8FB3}" type="sibTrans" cxnId="{BBD8CD3D-6CDD-4672-88B0-41833B8E3332}">
      <dgm:prSet/>
      <dgm:spPr/>
      <dgm:t>
        <a:bodyPr/>
        <a:lstStyle/>
        <a:p>
          <a:endParaRPr kumimoji="1" lang="ja-JP" altLang="en-US"/>
        </a:p>
      </dgm:t>
    </dgm:pt>
    <dgm:pt modelId="{5BE46401-E0D1-44B7-B0D0-77F4E926D7CF}">
      <dgm:prSet phldrT="[テキスト]"/>
      <dgm:spPr/>
      <dgm:t>
        <a:bodyPr/>
        <a:lstStyle/>
        <a:p>
          <a:r>
            <a:rPr kumimoji="1" lang="ja-JP" altLang="en-US" dirty="0" smtClean="0"/>
            <a:t>財政負担：－１５２９７億円</a:t>
          </a:r>
          <a:endParaRPr kumimoji="1" lang="ja-JP" altLang="en-US" dirty="0"/>
        </a:p>
      </dgm:t>
    </dgm:pt>
    <dgm:pt modelId="{35B300E0-9DDC-4A46-B782-4A5B1EE678D3}" type="parTrans" cxnId="{CE1DE469-9719-4ABF-8FC8-C5E9E8869AB3}">
      <dgm:prSet/>
      <dgm:spPr/>
      <dgm:t>
        <a:bodyPr/>
        <a:lstStyle/>
        <a:p>
          <a:endParaRPr kumimoji="1" lang="ja-JP" altLang="en-US"/>
        </a:p>
      </dgm:t>
    </dgm:pt>
    <dgm:pt modelId="{3DD0150F-1452-4C30-8678-A9B1B12CD69D}" type="sibTrans" cxnId="{CE1DE469-9719-4ABF-8FC8-C5E9E8869AB3}">
      <dgm:prSet/>
      <dgm:spPr/>
      <dgm:t>
        <a:bodyPr/>
        <a:lstStyle/>
        <a:p>
          <a:endParaRPr kumimoji="1" lang="ja-JP" altLang="en-US"/>
        </a:p>
      </dgm:t>
    </dgm:pt>
    <dgm:pt modelId="{0B53ADD2-FCAB-4FE5-9DA5-10454F977A41}">
      <dgm:prSet phldrT="[テキスト]"/>
      <dgm:spPr/>
      <dgm:t>
        <a:bodyPr/>
        <a:lstStyle/>
        <a:p>
          <a:r>
            <a:rPr kumimoji="1" lang="ja-JP" altLang="en-US" dirty="0" smtClean="0"/>
            <a:t>１００％デカップリング不足支払</a:t>
          </a:r>
          <a:endParaRPr kumimoji="1" lang="ja-JP" altLang="en-US" dirty="0"/>
        </a:p>
      </dgm:t>
    </dgm:pt>
    <dgm:pt modelId="{CAC88451-3832-45C3-9F85-E6C201AA4D3A}" type="parTrans" cxnId="{B1D37680-3A26-44EB-87B1-42CAC8F466DC}">
      <dgm:prSet/>
      <dgm:spPr/>
      <dgm:t>
        <a:bodyPr/>
        <a:lstStyle/>
        <a:p>
          <a:endParaRPr kumimoji="1" lang="ja-JP" altLang="en-US"/>
        </a:p>
      </dgm:t>
    </dgm:pt>
    <dgm:pt modelId="{20CBABAB-0729-4130-8997-36AEA3EA2E2E}" type="sibTrans" cxnId="{B1D37680-3A26-44EB-87B1-42CAC8F466DC}">
      <dgm:prSet/>
      <dgm:spPr/>
      <dgm:t>
        <a:bodyPr/>
        <a:lstStyle/>
        <a:p>
          <a:endParaRPr kumimoji="1" lang="ja-JP" altLang="en-US"/>
        </a:p>
      </dgm:t>
    </dgm:pt>
    <dgm:pt modelId="{34BD3A51-7F30-4E02-9D20-7A1C2E81C8CA}">
      <dgm:prSet phldrT="[テキスト]"/>
      <dgm:spPr/>
      <dgm:t>
        <a:bodyPr/>
        <a:lstStyle/>
        <a:p>
          <a:r>
            <a:rPr kumimoji="1" lang="ja-JP" altLang="en-US" dirty="0" smtClean="0"/>
            <a:t>財政負担：－６６０８億円</a:t>
          </a:r>
          <a:endParaRPr kumimoji="1" lang="ja-JP" altLang="en-US" dirty="0"/>
        </a:p>
      </dgm:t>
    </dgm:pt>
    <dgm:pt modelId="{97E64ADC-42EC-4AD3-92FC-7E7F27EEB09D}" type="parTrans" cxnId="{E8C6EAF6-B5F1-48DE-A3A8-9E8373D4C3AE}">
      <dgm:prSet/>
      <dgm:spPr/>
      <dgm:t>
        <a:bodyPr/>
        <a:lstStyle/>
        <a:p>
          <a:endParaRPr kumimoji="1" lang="ja-JP" altLang="en-US"/>
        </a:p>
      </dgm:t>
    </dgm:pt>
    <dgm:pt modelId="{F966C563-9CAB-4207-82BF-FA332A715DFE}" type="sibTrans" cxnId="{E8C6EAF6-B5F1-48DE-A3A8-9E8373D4C3AE}">
      <dgm:prSet/>
      <dgm:spPr/>
      <dgm:t>
        <a:bodyPr/>
        <a:lstStyle/>
        <a:p>
          <a:endParaRPr kumimoji="1" lang="ja-JP" altLang="en-US"/>
        </a:p>
      </dgm:t>
    </dgm:pt>
    <dgm:pt modelId="{FFA851B7-BB82-44E4-B82A-15930EDE6872}">
      <dgm:prSet phldrT="[テキスト]"/>
      <dgm:spPr/>
      <dgm:t>
        <a:bodyPr/>
        <a:lstStyle/>
        <a:p>
          <a:r>
            <a:rPr kumimoji="1" lang="ja-JP" altLang="en-US" dirty="0" smtClean="0"/>
            <a:t>消費者余剰：１３２４９億円（６９８４億円）</a:t>
          </a:r>
          <a:endParaRPr kumimoji="1" lang="ja-JP" altLang="en-US" dirty="0"/>
        </a:p>
      </dgm:t>
    </dgm:pt>
    <dgm:pt modelId="{25361955-7250-4EDC-B181-BBCC27405A52}" type="parTrans" cxnId="{AB032385-B9A5-4202-982E-FC46CBCCE9CE}">
      <dgm:prSet/>
      <dgm:spPr/>
      <dgm:t>
        <a:bodyPr/>
        <a:lstStyle/>
        <a:p>
          <a:endParaRPr kumimoji="1" lang="ja-JP" altLang="en-US"/>
        </a:p>
      </dgm:t>
    </dgm:pt>
    <dgm:pt modelId="{A218FA2C-54DB-42D8-81E3-743764AA5B67}" type="sibTrans" cxnId="{AB032385-B9A5-4202-982E-FC46CBCCE9CE}">
      <dgm:prSet/>
      <dgm:spPr/>
      <dgm:t>
        <a:bodyPr/>
        <a:lstStyle/>
        <a:p>
          <a:endParaRPr kumimoji="1" lang="ja-JP" altLang="en-US"/>
        </a:p>
      </dgm:t>
    </dgm:pt>
    <dgm:pt modelId="{D31A1C19-9D0A-4935-93C7-21F0BD1E4267}">
      <dgm:prSet phldrT="[テキスト]"/>
      <dgm:spPr/>
      <dgm:t>
        <a:bodyPr/>
        <a:lstStyle/>
        <a:p>
          <a:r>
            <a:rPr kumimoji="1" lang="ja-JP" altLang="en-US" dirty="0" smtClean="0"/>
            <a:t>生産者余剰：１３６７億円（７１７７億円）</a:t>
          </a:r>
          <a:endParaRPr kumimoji="1" lang="ja-JP" altLang="en-US" dirty="0"/>
        </a:p>
      </dgm:t>
    </dgm:pt>
    <dgm:pt modelId="{85BE7CD3-3A2C-47FE-AD4C-DFDECBE32201}" type="parTrans" cxnId="{4BDD9D8B-E614-4B6B-965C-9DAB3CCB41B0}">
      <dgm:prSet/>
      <dgm:spPr/>
      <dgm:t>
        <a:bodyPr/>
        <a:lstStyle/>
        <a:p>
          <a:endParaRPr kumimoji="1" lang="ja-JP" altLang="en-US"/>
        </a:p>
      </dgm:t>
    </dgm:pt>
    <dgm:pt modelId="{24F9D6DA-5576-46DA-8A60-0C116524E13F}" type="sibTrans" cxnId="{4BDD9D8B-E614-4B6B-965C-9DAB3CCB41B0}">
      <dgm:prSet/>
      <dgm:spPr/>
      <dgm:t>
        <a:bodyPr/>
        <a:lstStyle/>
        <a:p>
          <a:endParaRPr kumimoji="1" lang="ja-JP" altLang="en-US"/>
        </a:p>
      </dgm:t>
    </dgm:pt>
    <dgm:pt modelId="{B1C4E0AC-4F65-488F-98F8-ECEBB8E2DC8E}">
      <dgm:prSet phldrT="[テキスト]"/>
      <dgm:spPr/>
      <dgm:t>
        <a:bodyPr/>
        <a:lstStyle/>
        <a:p>
          <a:r>
            <a:rPr kumimoji="1" lang="ja-JP" altLang="en-US" dirty="0" smtClean="0"/>
            <a:t>厚生損失：６８２億円（１１３７億円）</a:t>
          </a:r>
          <a:endParaRPr kumimoji="1" lang="ja-JP" altLang="en-US" dirty="0"/>
        </a:p>
      </dgm:t>
    </dgm:pt>
    <dgm:pt modelId="{3DBE5364-C7ED-44EB-B7AA-6FBEA47A4D5B}" type="parTrans" cxnId="{4728263E-1125-4D78-982A-F5C01917C58F}">
      <dgm:prSet/>
      <dgm:spPr/>
      <dgm:t>
        <a:bodyPr/>
        <a:lstStyle/>
        <a:p>
          <a:endParaRPr kumimoji="1" lang="ja-JP" altLang="en-US"/>
        </a:p>
      </dgm:t>
    </dgm:pt>
    <dgm:pt modelId="{F6949171-C1DF-4A77-AD5C-D0D3476CA803}" type="sibTrans" cxnId="{4728263E-1125-4D78-982A-F5C01917C58F}">
      <dgm:prSet/>
      <dgm:spPr/>
      <dgm:t>
        <a:bodyPr/>
        <a:lstStyle/>
        <a:p>
          <a:endParaRPr kumimoji="1" lang="ja-JP" altLang="en-US"/>
        </a:p>
      </dgm:t>
    </dgm:pt>
    <dgm:pt modelId="{44666187-7D0C-47E2-ABCB-63BDCC6B96E8}">
      <dgm:prSet phldrT="[テキスト]"/>
      <dgm:spPr/>
      <dgm:t>
        <a:bodyPr/>
        <a:lstStyle/>
        <a:p>
          <a:r>
            <a:rPr kumimoji="1" lang="ja-JP" altLang="en-US" dirty="0" smtClean="0"/>
            <a:t>消費者余剰：６２６５億円（０億円）</a:t>
          </a:r>
          <a:endParaRPr kumimoji="1" lang="ja-JP" altLang="en-US" dirty="0"/>
        </a:p>
      </dgm:t>
    </dgm:pt>
    <dgm:pt modelId="{191A10D6-14F6-4E54-8114-2B80FA64F144}" type="parTrans" cxnId="{770F6B1E-6FEC-45D0-8C9E-0C377967CF20}">
      <dgm:prSet/>
      <dgm:spPr/>
      <dgm:t>
        <a:bodyPr/>
        <a:lstStyle/>
        <a:p>
          <a:endParaRPr kumimoji="1" lang="ja-JP" altLang="en-US"/>
        </a:p>
      </dgm:t>
    </dgm:pt>
    <dgm:pt modelId="{97180984-48E7-46D1-A9C6-8BF5CEB84087}" type="sibTrans" cxnId="{770F6B1E-6FEC-45D0-8C9E-0C377967CF20}">
      <dgm:prSet/>
      <dgm:spPr/>
      <dgm:t>
        <a:bodyPr/>
        <a:lstStyle/>
        <a:p>
          <a:endParaRPr kumimoji="1" lang="ja-JP" altLang="en-US"/>
        </a:p>
      </dgm:t>
    </dgm:pt>
    <dgm:pt modelId="{94C9A136-0F4E-49A5-927A-6DF29B79336C}">
      <dgm:prSet phldrT="[テキスト]"/>
      <dgm:spPr/>
      <dgm:t>
        <a:bodyPr/>
        <a:lstStyle/>
        <a:p>
          <a:r>
            <a:rPr kumimoji="1" lang="ja-JP" altLang="en-US" dirty="0" smtClean="0"/>
            <a:t>生産者余剰：７９８億円（６６０８億円）</a:t>
          </a:r>
          <a:endParaRPr kumimoji="1" lang="ja-JP" altLang="en-US" dirty="0"/>
        </a:p>
      </dgm:t>
    </dgm:pt>
    <dgm:pt modelId="{7B502577-ED30-4499-8BE1-B7FCE13A647E}" type="parTrans" cxnId="{BEE0CB48-EAEF-4C14-A386-B1CF5E03076E}">
      <dgm:prSet/>
      <dgm:spPr/>
      <dgm:t>
        <a:bodyPr/>
        <a:lstStyle/>
        <a:p>
          <a:endParaRPr kumimoji="1" lang="ja-JP" altLang="en-US"/>
        </a:p>
      </dgm:t>
    </dgm:pt>
    <dgm:pt modelId="{AF52C5AA-A5E0-46C1-9079-8DE89E224453}" type="sibTrans" cxnId="{BEE0CB48-EAEF-4C14-A386-B1CF5E03076E}">
      <dgm:prSet/>
      <dgm:spPr/>
      <dgm:t>
        <a:bodyPr/>
        <a:lstStyle/>
        <a:p>
          <a:endParaRPr kumimoji="1" lang="ja-JP" altLang="en-US"/>
        </a:p>
      </dgm:t>
    </dgm:pt>
    <dgm:pt modelId="{FFA85EFF-FA9E-4E40-98AF-D509AA2F9FC2}">
      <dgm:prSet phldrT="[テキスト]"/>
      <dgm:spPr/>
      <dgm:t>
        <a:bodyPr/>
        <a:lstStyle/>
        <a:p>
          <a:r>
            <a:rPr kumimoji="1" lang="ja-JP" altLang="en-US" dirty="0" smtClean="0"/>
            <a:t>厚生損失：－４５５億円（０億円）</a:t>
          </a:r>
          <a:endParaRPr kumimoji="1" lang="ja-JP" altLang="en-US" dirty="0"/>
        </a:p>
      </dgm:t>
    </dgm:pt>
    <dgm:pt modelId="{D93A04B2-5EFB-4AD1-A32B-1397EDDFAC04}" type="parTrans" cxnId="{C0EBAE5B-18AE-42E2-9F22-B8E43671D7D3}">
      <dgm:prSet/>
      <dgm:spPr/>
      <dgm:t>
        <a:bodyPr/>
        <a:lstStyle/>
        <a:p>
          <a:endParaRPr kumimoji="1" lang="ja-JP" altLang="en-US"/>
        </a:p>
      </dgm:t>
    </dgm:pt>
    <dgm:pt modelId="{4ACECD6A-3E6E-4A17-B360-571F8E432E57}" type="sibTrans" cxnId="{C0EBAE5B-18AE-42E2-9F22-B8E43671D7D3}">
      <dgm:prSet/>
      <dgm:spPr/>
      <dgm:t>
        <a:bodyPr/>
        <a:lstStyle/>
        <a:p>
          <a:endParaRPr kumimoji="1" lang="ja-JP" altLang="en-US"/>
        </a:p>
      </dgm:t>
    </dgm:pt>
    <dgm:pt modelId="{9F5F2679-80A5-4956-B0EB-5E38D403068A}" type="pres">
      <dgm:prSet presAssocID="{5A58A66F-39F5-4C04-8BE0-0A57E04E1F53}" presName="linear" presStyleCnt="0">
        <dgm:presLayoutVars>
          <dgm:animLvl val="lvl"/>
          <dgm:resizeHandles val="exact"/>
        </dgm:presLayoutVars>
      </dgm:prSet>
      <dgm:spPr/>
      <dgm:t>
        <a:bodyPr/>
        <a:lstStyle/>
        <a:p>
          <a:endParaRPr kumimoji="1" lang="ja-JP" altLang="en-US"/>
        </a:p>
      </dgm:t>
    </dgm:pt>
    <dgm:pt modelId="{A7A143B5-BFCE-452E-99C2-0D46994EC7AD}" type="pres">
      <dgm:prSet presAssocID="{14444773-7E61-4161-B9ED-25BE7A287409}" presName="parentText" presStyleLbl="node1" presStyleIdx="0" presStyleCnt="2" custLinFactNeighborY="2530">
        <dgm:presLayoutVars>
          <dgm:chMax val="0"/>
          <dgm:bulletEnabled val="1"/>
        </dgm:presLayoutVars>
      </dgm:prSet>
      <dgm:spPr/>
      <dgm:t>
        <a:bodyPr/>
        <a:lstStyle/>
        <a:p>
          <a:endParaRPr kumimoji="1" lang="ja-JP" altLang="en-US"/>
        </a:p>
      </dgm:t>
    </dgm:pt>
    <dgm:pt modelId="{98BC2222-9725-48AB-A3B6-012EDE386B00}" type="pres">
      <dgm:prSet presAssocID="{14444773-7E61-4161-B9ED-25BE7A287409}" presName="childText" presStyleLbl="revTx" presStyleIdx="0" presStyleCnt="2">
        <dgm:presLayoutVars>
          <dgm:bulletEnabled val="1"/>
        </dgm:presLayoutVars>
      </dgm:prSet>
      <dgm:spPr/>
      <dgm:t>
        <a:bodyPr/>
        <a:lstStyle/>
        <a:p>
          <a:endParaRPr kumimoji="1" lang="ja-JP" altLang="en-US"/>
        </a:p>
      </dgm:t>
    </dgm:pt>
    <dgm:pt modelId="{95F5B3C2-08B5-4449-B93D-9C171F36871E}" type="pres">
      <dgm:prSet presAssocID="{0B53ADD2-FCAB-4FE5-9DA5-10454F977A41}" presName="parentText" presStyleLbl="node1" presStyleIdx="1" presStyleCnt="2">
        <dgm:presLayoutVars>
          <dgm:chMax val="0"/>
          <dgm:bulletEnabled val="1"/>
        </dgm:presLayoutVars>
      </dgm:prSet>
      <dgm:spPr/>
      <dgm:t>
        <a:bodyPr/>
        <a:lstStyle/>
        <a:p>
          <a:endParaRPr kumimoji="1" lang="ja-JP" altLang="en-US"/>
        </a:p>
      </dgm:t>
    </dgm:pt>
    <dgm:pt modelId="{937A0AEB-1920-4DC5-957F-6C1A32C5D258}" type="pres">
      <dgm:prSet presAssocID="{0B53ADD2-FCAB-4FE5-9DA5-10454F977A41}" presName="childText" presStyleLbl="revTx" presStyleIdx="1" presStyleCnt="2">
        <dgm:presLayoutVars>
          <dgm:bulletEnabled val="1"/>
        </dgm:presLayoutVars>
      </dgm:prSet>
      <dgm:spPr/>
      <dgm:t>
        <a:bodyPr/>
        <a:lstStyle/>
        <a:p>
          <a:endParaRPr kumimoji="1" lang="ja-JP" altLang="en-US"/>
        </a:p>
      </dgm:t>
    </dgm:pt>
  </dgm:ptLst>
  <dgm:cxnLst>
    <dgm:cxn modelId="{C0EBAE5B-18AE-42E2-9F22-B8E43671D7D3}" srcId="{0B53ADD2-FCAB-4FE5-9DA5-10454F977A41}" destId="{FFA85EFF-FA9E-4E40-98AF-D509AA2F9FC2}" srcOrd="3" destOrd="0" parTransId="{D93A04B2-5EFB-4AD1-A32B-1397EDDFAC04}" sibTransId="{4ACECD6A-3E6E-4A17-B360-571F8E432E57}"/>
    <dgm:cxn modelId="{4BDD9D8B-E614-4B6B-965C-9DAB3CCB41B0}" srcId="{14444773-7E61-4161-B9ED-25BE7A287409}" destId="{D31A1C19-9D0A-4935-93C7-21F0BD1E4267}" srcOrd="2" destOrd="0" parTransId="{85BE7CD3-3A2C-47FE-AD4C-DFDECBE32201}" sibTransId="{24F9D6DA-5576-46DA-8A60-0C116524E13F}"/>
    <dgm:cxn modelId="{E8C6EAF6-B5F1-48DE-A3A8-9E8373D4C3AE}" srcId="{0B53ADD2-FCAB-4FE5-9DA5-10454F977A41}" destId="{34BD3A51-7F30-4E02-9D20-7A1C2E81C8CA}" srcOrd="0" destOrd="0" parTransId="{97E64ADC-42EC-4AD3-92FC-7E7F27EEB09D}" sibTransId="{F966C563-9CAB-4207-82BF-FA332A715DFE}"/>
    <dgm:cxn modelId="{3AE0C7D8-F4D1-4212-A351-251F4456C296}" type="presOf" srcId="{0B53ADD2-FCAB-4FE5-9DA5-10454F977A41}" destId="{95F5B3C2-08B5-4449-B93D-9C171F36871E}" srcOrd="0" destOrd="0" presId="urn:microsoft.com/office/officeart/2005/8/layout/vList2"/>
    <dgm:cxn modelId="{8BF8E027-4276-4A27-8A5F-FD42FB0BE76A}" type="presOf" srcId="{FFA85EFF-FA9E-4E40-98AF-D509AA2F9FC2}" destId="{937A0AEB-1920-4DC5-957F-6C1A32C5D258}" srcOrd="0" destOrd="3" presId="urn:microsoft.com/office/officeart/2005/8/layout/vList2"/>
    <dgm:cxn modelId="{8BBFE23F-C9A0-43F5-8FB3-3EDEE4CDBF58}" type="presOf" srcId="{B1C4E0AC-4F65-488F-98F8-ECEBB8E2DC8E}" destId="{98BC2222-9725-48AB-A3B6-012EDE386B00}" srcOrd="0" destOrd="3" presId="urn:microsoft.com/office/officeart/2005/8/layout/vList2"/>
    <dgm:cxn modelId="{9463501D-7E77-4A93-8A01-D73A28439052}" type="presOf" srcId="{94C9A136-0F4E-49A5-927A-6DF29B79336C}" destId="{937A0AEB-1920-4DC5-957F-6C1A32C5D258}" srcOrd="0" destOrd="2" presId="urn:microsoft.com/office/officeart/2005/8/layout/vList2"/>
    <dgm:cxn modelId="{AB032385-B9A5-4202-982E-FC46CBCCE9CE}" srcId="{14444773-7E61-4161-B9ED-25BE7A287409}" destId="{FFA851B7-BB82-44E4-B82A-15930EDE6872}" srcOrd="1" destOrd="0" parTransId="{25361955-7250-4EDC-B181-BBCC27405A52}" sibTransId="{A218FA2C-54DB-42D8-81E3-743764AA5B67}"/>
    <dgm:cxn modelId="{B1D37680-3A26-44EB-87B1-42CAC8F466DC}" srcId="{5A58A66F-39F5-4C04-8BE0-0A57E04E1F53}" destId="{0B53ADD2-FCAB-4FE5-9DA5-10454F977A41}" srcOrd="1" destOrd="0" parTransId="{CAC88451-3832-45C3-9F85-E6C201AA4D3A}" sibTransId="{20CBABAB-0729-4130-8997-36AEA3EA2E2E}"/>
    <dgm:cxn modelId="{BEE0CB48-EAEF-4C14-A386-B1CF5E03076E}" srcId="{0B53ADD2-FCAB-4FE5-9DA5-10454F977A41}" destId="{94C9A136-0F4E-49A5-927A-6DF29B79336C}" srcOrd="2" destOrd="0" parTransId="{7B502577-ED30-4499-8BE1-B7FCE13A647E}" sibTransId="{AF52C5AA-A5E0-46C1-9079-8DE89E224453}"/>
    <dgm:cxn modelId="{974694EF-2AEE-4E2E-8EDF-FD0758F4A77B}" type="presOf" srcId="{5BE46401-E0D1-44B7-B0D0-77F4E926D7CF}" destId="{98BC2222-9725-48AB-A3B6-012EDE386B00}" srcOrd="0" destOrd="0" presId="urn:microsoft.com/office/officeart/2005/8/layout/vList2"/>
    <dgm:cxn modelId="{C5334393-D3C1-4CD1-B5B0-908453BB102A}" type="presOf" srcId="{44666187-7D0C-47E2-ABCB-63BDCC6B96E8}" destId="{937A0AEB-1920-4DC5-957F-6C1A32C5D258}" srcOrd="0" destOrd="1" presId="urn:microsoft.com/office/officeart/2005/8/layout/vList2"/>
    <dgm:cxn modelId="{BBD8CD3D-6CDD-4672-88B0-41833B8E3332}" srcId="{5A58A66F-39F5-4C04-8BE0-0A57E04E1F53}" destId="{14444773-7E61-4161-B9ED-25BE7A287409}" srcOrd="0" destOrd="0" parTransId="{BFC69E48-8568-4DB3-8F34-C88374685382}" sibTransId="{7772BEB7-B7B8-48AC-8545-265D78FD8FB3}"/>
    <dgm:cxn modelId="{CE1DE469-9719-4ABF-8FC8-C5E9E8869AB3}" srcId="{14444773-7E61-4161-B9ED-25BE7A287409}" destId="{5BE46401-E0D1-44B7-B0D0-77F4E926D7CF}" srcOrd="0" destOrd="0" parTransId="{35B300E0-9DDC-4A46-B782-4A5B1EE678D3}" sibTransId="{3DD0150F-1452-4C30-8678-A9B1B12CD69D}"/>
    <dgm:cxn modelId="{8A749063-406E-4737-BD93-F8CAC779AA87}" type="presOf" srcId="{FFA851B7-BB82-44E4-B82A-15930EDE6872}" destId="{98BC2222-9725-48AB-A3B6-012EDE386B00}" srcOrd="0" destOrd="1" presId="urn:microsoft.com/office/officeart/2005/8/layout/vList2"/>
    <dgm:cxn modelId="{6C4D197E-CA7D-48D0-BCF5-B38A616C2F62}" type="presOf" srcId="{34BD3A51-7F30-4E02-9D20-7A1C2E81C8CA}" destId="{937A0AEB-1920-4DC5-957F-6C1A32C5D258}" srcOrd="0" destOrd="0" presId="urn:microsoft.com/office/officeart/2005/8/layout/vList2"/>
    <dgm:cxn modelId="{4728263E-1125-4D78-982A-F5C01917C58F}" srcId="{14444773-7E61-4161-B9ED-25BE7A287409}" destId="{B1C4E0AC-4F65-488F-98F8-ECEBB8E2DC8E}" srcOrd="3" destOrd="0" parTransId="{3DBE5364-C7ED-44EB-B7AA-6FBEA47A4D5B}" sibTransId="{F6949171-C1DF-4A77-AD5C-D0D3476CA803}"/>
    <dgm:cxn modelId="{2867B121-F4C6-43EB-A9FF-74CE64A44DF2}" type="presOf" srcId="{5A58A66F-39F5-4C04-8BE0-0A57E04E1F53}" destId="{9F5F2679-80A5-4956-B0EB-5E38D403068A}" srcOrd="0" destOrd="0" presId="urn:microsoft.com/office/officeart/2005/8/layout/vList2"/>
    <dgm:cxn modelId="{903E20A9-FC6D-4FB7-971D-378A8337E45E}" type="presOf" srcId="{14444773-7E61-4161-B9ED-25BE7A287409}" destId="{A7A143B5-BFCE-452E-99C2-0D46994EC7AD}" srcOrd="0" destOrd="0" presId="urn:microsoft.com/office/officeart/2005/8/layout/vList2"/>
    <dgm:cxn modelId="{770F6B1E-6FEC-45D0-8C9E-0C377967CF20}" srcId="{0B53ADD2-FCAB-4FE5-9DA5-10454F977A41}" destId="{44666187-7D0C-47E2-ABCB-63BDCC6B96E8}" srcOrd="1" destOrd="0" parTransId="{191A10D6-14F6-4E54-8114-2B80FA64F144}" sibTransId="{97180984-48E7-46D1-A9C6-8BF5CEB84087}"/>
    <dgm:cxn modelId="{03DFCAF7-DAED-4EA3-9318-CFEE3205933D}" type="presOf" srcId="{D31A1C19-9D0A-4935-93C7-21F0BD1E4267}" destId="{98BC2222-9725-48AB-A3B6-012EDE386B00}" srcOrd="0" destOrd="2" presId="urn:microsoft.com/office/officeart/2005/8/layout/vList2"/>
    <dgm:cxn modelId="{DBEE77EF-E2D7-4290-8192-23B6E03A965C}" type="presParOf" srcId="{9F5F2679-80A5-4956-B0EB-5E38D403068A}" destId="{A7A143B5-BFCE-452E-99C2-0D46994EC7AD}" srcOrd="0" destOrd="0" presId="urn:microsoft.com/office/officeart/2005/8/layout/vList2"/>
    <dgm:cxn modelId="{8B55820C-77C7-40FC-A990-34129E9D010F}" type="presParOf" srcId="{9F5F2679-80A5-4956-B0EB-5E38D403068A}" destId="{98BC2222-9725-48AB-A3B6-012EDE386B00}" srcOrd="1" destOrd="0" presId="urn:microsoft.com/office/officeart/2005/8/layout/vList2"/>
    <dgm:cxn modelId="{78A88028-DB7D-4BF8-BA20-16A886E60550}" type="presParOf" srcId="{9F5F2679-80A5-4956-B0EB-5E38D403068A}" destId="{95F5B3C2-08B5-4449-B93D-9C171F36871E}" srcOrd="2" destOrd="0" presId="urn:microsoft.com/office/officeart/2005/8/layout/vList2"/>
    <dgm:cxn modelId="{5071E0DD-E090-414F-AE14-08684E79C036}" type="presParOf" srcId="{9F5F2679-80A5-4956-B0EB-5E38D403068A}" destId="{937A0AEB-1920-4DC5-957F-6C1A32C5D258}"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CF9D9E-F377-46AC-81E6-964AB48837BF}">
      <dsp:nvSpPr>
        <dsp:cNvPr id="0" name=""/>
        <dsp:cNvSpPr/>
      </dsp:nvSpPr>
      <dsp:spPr>
        <a:xfrm>
          <a:off x="320410" y="0"/>
          <a:ext cx="3631315" cy="3184127"/>
        </a:xfrm>
        <a:prstGeom prst="rightArrow">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C2F71E07-72EF-42BB-86FB-1F77B5AB2E77}">
      <dsp:nvSpPr>
        <dsp:cNvPr id="0" name=""/>
        <dsp:cNvSpPr/>
      </dsp:nvSpPr>
      <dsp:spPr>
        <a:xfrm>
          <a:off x="1043" y="955238"/>
          <a:ext cx="2060763" cy="127365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kumimoji="1" lang="ja-JP" altLang="en-US" sz="4500" kern="1200" dirty="0" smtClean="0"/>
            <a:t>種まき</a:t>
          </a:r>
          <a:endParaRPr kumimoji="1" lang="ja-JP" altLang="en-US" sz="4500" kern="1200" dirty="0"/>
        </a:p>
      </dsp:txBody>
      <dsp:txXfrm>
        <a:off x="1043" y="955238"/>
        <a:ext cx="2060763" cy="1273651"/>
      </dsp:txXfrm>
    </dsp:sp>
    <dsp:sp modelId="{582E7A89-3421-4388-B183-DBCF33570182}">
      <dsp:nvSpPr>
        <dsp:cNvPr id="0" name=""/>
        <dsp:cNvSpPr/>
      </dsp:nvSpPr>
      <dsp:spPr>
        <a:xfrm>
          <a:off x="2210329" y="955238"/>
          <a:ext cx="2060763" cy="127365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kumimoji="1" lang="ja-JP" altLang="en-US" sz="4500" kern="1200" dirty="0" smtClean="0"/>
            <a:t>収穫</a:t>
          </a:r>
          <a:endParaRPr kumimoji="1" lang="ja-JP" altLang="en-US" sz="4500" kern="1200" dirty="0"/>
        </a:p>
      </dsp:txBody>
      <dsp:txXfrm>
        <a:off x="2210329" y="955238"/>
        <a:ext cx="2060763" cy="127365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CF9D9E-F377-46AC-81E6-964AB48837BF}">
      <dsp:nvSpPr>
        <dsp:cNvPr id="0" name=""/>
        <dsp:cNvSpPr/>
      </dsp:nvSpPr>
      <dsp:spPr>
        <a:xfrm>
          <a:off x="320410" y="0"/>
          <a:ext cx="3631315" cy="3184127"/>
        </a:xfrm>
        <a:prstGeom prst="rightArrow">
          <a:avLst/>
        </a:prstGeom>
        <a:gradFill rotWithShape="0">
          <a:gsLst>
            <a:gs pos="0">
              <a:schemeClr val="accent6">
                <a:tint val="40000"/>
                <a:hueOff val="0"/>
                <a:satOff val="0"/>
                <a:lumOff val="0"/>
                <a:alphaOff val="0"/>
                <a:shade val="51000"/>
                <a:satMod val="130000"/>
              </a:schemeClr>
            </a:gs>
            <a:gs pos="80000">
              <a:schemeClr val="accent6">
                <a:tint val="40000"/>
                <a:hueOff val="0"/>
                <a:satOff val="0"/>
                <a:lumOff val="0"/>
                <a:alphaOff val="0"/>
                <a:shade val="93000"/>
                <a:satMod val="130000"/>
              </a:schemeClr>
            </a:gs>
            <a:gs pos="100000">
              <a:schemeClr val="accent6">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C2F71E07-72EF-42BB-86FB-1F77B5AB2E77}">
      <dsp:nvSpPr>
        <dsp:cNvPr id="0" name=""/>
        <dsp:cNvSpPr/>
      </dsp:nvSpPr>
      <dsp:spPr>
        <a:xfrm>
          <a:off x="199317" y="955238"/>
          <a:ext cx="1842358" cy="1273651"/>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kumimoji="1" lang="ja-JP" altLang="en-US" sz="5100" kern="1200" dirty="0" smtClean="0"/>
            <a:t>投入</a:t>
          </a:r>
          <a:endParaRPr kumimoji="1" lang="ja-JP" altLang="en-US" sz="5100" kern="1200" dirty="0"/>
        </a:p>
      </dsp:txBody>
      <dsp:txXfrm>
        <a:off x="199317" y="955238"/>
        <a:ext cx="1842358" cy="1273651"/>
      </dsp:txXfrm>
    </dsp:sp>
    <dsp:sp modelId="{582E7A89-3421-4388-B183-DBCF33570182}">
      <dsp:nvSpPr>
        <dsp:cNvPr id="0" name=""/>
        <dsp:cNvSpPr/>
      </dsp:nvSpPr>
      <dsp:spPr>
        <a:xfrm>
          <a:off x="2230459" y="955238"/>
          <a:ext cx="1842358" cy="1273651"/>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kumimoji="1" lang="ja-JP" altLang="en-US" sz="5100" kern="1200" dirty="0" smtClean="0"/>
            <a:t>完成</a:t>
          </a:r>
          <a:endParaRPr kumimoji="1" lang="ja-JP" altLang="en-US" sz="5100" kern="1200" dirty="0"/>
        </a:p>
      </dsp:txBody>
      <dsp:txXfrm>
        <a:off x="2230459" y="955238"/>
        <a:ext cx="1842358" cy="127365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A6B1A5-8E66-4E8D-9CB3-41DF1B550D6F}">
      <dsp:nvSpPr>
        <dsp:cNvPr id="0" name=""/>
        <dsp:cNvSpPr/>
      </dsp:nvSpPr>
      <dsp:spPr>
        <a:xfrm>
          <a:off x="0" y="612072"/>
          <a:ext cx="4344143" cy="2736294"/>
        </a:xfrm>
        <a:prstGeom prst="swooshArrow">
          <a:avLst>
            <a:gd name="adj1" fmla="val 25000"/>
            <a:gd name="adj2" fmla="val 25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dsp:style>
    </dsp:sp>
    <dsp:sp modelId="{C5E0C560-5DEF-4343-9E7C-8C5194DFCE2F}">
      <dsp:nvSpPr>
        <dsp:cNvPr id="0" name=""/>
        <dsp:cNvSpPr/>
      </dsp:nvSpPr>
      <dsp:spPr>
        <a:xfrm>
          <a:off x="551706" y="2496630"/>
          <a:ext cx="112947" cy="11294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7E0198-678C-4E71-820E-C92016E1DDF2}">
      <dsp:nvSpPr>
        <dsp:cNvPr id="0" name=""/>
        <dsp:cNvSpPr/>
      </dsp:nvSpPr>
      <dsp:spPr>
        <a:xfrm>
          <a:off x="608180" y="2553103"/>
          <a:ext cx="1012185" cy="784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849" tIns="0" rIns="0" bIns="0" numCol="1" spcCol="1270" anchor="t" anchorCtr="0">
          <a:noAutofit/>
        </a:bodyPr>
        <a:lstStyle/>
        <a:p>
          <a:pPr lvl="0" algn="l" defTabSz="977900">
            <a:lnSpc>
              <a:spcPct val="90000"/>
            </a:lnSpc>
            <a:spcBef>
              <a:spcPct val="0"/>
            </a:spcBef>
            <a:spcAft>
              <a:spcPct val="35000"/>
            </a:spcAft>
          </a:pPr>
          <a:r>
            <a:rPr kumimoji="1" lang="ja-JP" altLang="en-US" sz="2200" kern="1200" dirty="0" smtClean="0">
              <a:latin typeface="HGPｺﾞｼｯｸE" pitchFamily="50" charset="-128"/>
              <a:ea typeface="HGPｺﾞｼｯｸE" pitchFamily="50" charset="-128"/>
            </a:rPr>
            <a:t>４月</a:t>
          </a:r>
          <a:endParaRPr kumimoji="1" lang="en-US" altLang="ja-JP" sz="2200" kern="1200" dirty="0" smtClean="0">
            <a:latin typeface="HGPｺﾞｼｯｸE" pitchFamily="50" charset="-128"/>
            <a:ea typeface="HGPｺﾞｼｯｸE" pitchFamily="50" charset="-128"/>
          </a:endParaRPr>
        </a:p>
        <a:p>
          <a:pPr lvl="0" algn="l" defTabSz="977900">
            <a:lnSpc>
              <a:spcPct val="90000"/>
            </a:lnSpc>
            <a:spcBef>
              <a:spcPct val="0"/>
            </a:spcBef>
            <a:spcAft>
              <a:spcPct val="35000"/>
            </a:spcAft>
          </a:pPr>
          <a:r>
            <a:rPr kumimoji="1" lang="ja-JP" altLang="en-US" sz="2200" kern="1200" dirty="0" smtClean="0">
              <a:latin typeface="HGPｺﾞｼｯｸE" pitchFamily="50" charset="-128"/>
              <a:ea typeface="HGPｺﾞｼｯｸE" pitchFamily="50" charset="-128"/>
            </a:rPr>
            <a:t>耕耘機</a:t>
          </a:r>
          <a:endParaRPr kumimoji="1" lang="ja-JP" altLang="en-US" sz="2200" kern="1200" dirty="0">
            <a:latin typeface="HGPｺﾞｼｯｸE" pitchFamily="50" charset="-128"/>
            <a:ea typeface="HGPｺﾞｼｯｸE" pitchFamily="50" charset="-128"/>
          </a:endParaRPr>
        </a:p>
      </dsp:txBody>
      <dsp:txXfrm>
        <a:off x="608180" y="2553103"/>
        <a:ext cx="1012185" cy="784661"/>
      </dsp:txXfrm>
    </dsp:sp>
    <dsp:sp modelId="{63B870E8-AC14-4430-A5EB-9B7A7DED0848}">
      <dsp:nvSpPr>
        <dsp:cNvPr id="0" name=""/>
        <dsp:cNvSpPr/>
      </dsp:nvSpPr>
      <dsp:spPr>
        <a:xfrm>
          <a:off x="1548687" y="1758668"/>
          <a:ext cx="204174" cy="2041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68CE87-586C-4B2C-8995-67931F31AF47}">
      <dsp:nvSpPr>
        <dsp:cNvPr id="0" name=""/>
        <dsp:cNvSpPr/>
      </dsp:nvSpPr>
      <dsp:spPr>
        <a:xfrm>
          <a:off x="1259629" y="2052220"/>
          <a:ext cx="1392833" cy="1477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188" tIns="0" rIns="0" bIns="0" numCol="1" spcCol="1270" anchor="t" anchorCtr="0">
          <a:noAutofit/>
        </a:bodyPr>
        <a:lstStyle/>
        <a:p>
          <a:pPr lvl="0" algn="l" defTabSz="977900">
            <a:lnSpc>
              <a:spcPct val="90000"/>
            </a:lnSpc>
            <a:spcBef>
              <a:spcPct val="0"/>
            </a:spcBef>
            <a:spcAft>
              <a:spcPct val="35000"/>
            </a:spcAft>
          </a:pPr>
          <a:r>
            <a:rPr kumimoji="1" lang="ja-JP" altLang="en-US" sz="2200" kern="1200" dirty="0" smtClean="0">
              <a:latin typeface="HGPｺﾞｼｯｸE" pitchFamily="50" charset="-128"/>
              <a:ea typeface="HGPｺﾞｼｯｸE" pitchFamily="50" charset="-128"/>
            </a:rPr>
            <a:t>５月</a:t>
          </a:r>
          <a:endParaRPr kumimoji="1" lang="en-US" altLang="ja-JP" sz="2200" kern="1200" dirty="0" smtClean="0">
            <a:latin typeface="HGPｺﾞｼｯｸE" pitchFamily="50" charset="-128"/>
            <a:ea typeface="HGPｺﾞｼｯｸE" pitchFamily="50" charset="-128"/>
          </a:endParaRPr>
        </a:p>
        <a:p>
          <a:pPr lvl="0" algn="l" defTabSz="977900">
            <a:lnSpc>
              <a:spcPct val="90000"/>
            </a:lnSpc>
            <a:spcBef>
              <a:spcPct val="0"/>
            </a:spcBef>
            <a:spcAft>
              <a:spcPct val="35000"/>
            </a:spcAft>
          </a:pPr>
          <a:r>
            <a:rPr kumimoji="1" lang="ja-JP" altLang="en-US" sz="2200" kern="1200" dirty="0" smtClean="0">
              <a:latin typeface="HGPｺﾞｼｯｸE" pitchFamily="50" charset="-128"/>
              <a:ea typeface="HGPｺﾞｼｯｸE" pitchFamily="50" charset="-128"/>
            </a:rPr>
            <a:t>田植え機</a:t>
          </a:r>
          <a:endParaRPr kumimoji="1" lang="en-US" altLang="ja-JP" sz="2200" kern="1200" dirty="0" smtClean="0">
            <a:latin typeface="HGPｺﾞｼｯｸE" pitchFamily="50" charset="-128"/>
            <a:ea typeface="HGPｺﾞｼｯｸE" pitchFamily="50" charset="-128"/>
          </a:endParaRPr>
        </a:p>
      </dsp:txBody>
      <dsp:txXfrm>
        <a:off x="1259629" y="2052220"/>
        <a:ext cx="1392833" cy="1477008"/>
      </dsp:txXfrm>
    </dsp:sp>
    <dsp:sp modelId="{D48A26C4-9567-46C3-9E73-70589E981568}">
      <dsp:nvSpPr>
        <dsp:cNvPr id="0" name=""/>
        <dsp:cNvSpPr/>
      </dsp:nvSpPr>
      <dsp:spPr>
        <a:xfrm>
          <a:off x="2747671" y="1309592"/>
          <a:ext cx="282369" cy="282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F9FF5E-B357-4FE0-8AF9-43FAB07A4962}">
      <dsp:nvSpPr>
        <dsp:cNvPr id="0" name=""/>
        <dsp:cNvSpPr/>
      </dsp:nvSpPr>
      <dsp:spPr>
        <a:xfrm>
          <a:off x="2627784" y="1450777"/>
          <a:ext cx="1564736" cy="1886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622" tIns="0" rIns="0" bIns="0" numCol="1" spcCol="1270" anchor="t" anchorCtr="0">
          <a:noAutofit/>
        </a:bodyPr>
        <a:lstStyle/>
        <a:p>
          <a:pPr lvl="0" algn="l" defTabSz="977900">
            <a:lnSpc>
              <a:spcPct val="90000"/>
            </a:lnSpc>
            <a:spcBef>
              <a:spcPct val="0"/>
            </a:spcBef>
            <a:spcAft>
              <a:spcPct val="35000"/>
            </a:spcAft>
          </a:pPr>
          <a:r>
            <a:rPr kumimoji="1" lang="ja-JP" altLang="en-US" sz="2200" kern="1200" dirty="0" smtClean="0">
              <a:latin typeface="HGPｺﾞｼｯｸE" pitchFamily="50" charset="-128"/>
              <a:ea typeface="HGPｺﾞｼｯｸE" pitchFamily="50" charset="-128"/>
            </a:rPr>
            <a:t>９月</a:t>
          </a:r>
          <a:endParaRPr kumimoji="1" lang="en-US" altLang="ja-JP" sz="2200" kern="1200" dirty="0" smtClean="0">
            <a:latin typeface="HGPｺﾞｼｯｸE" pitchFamily="50" charset="-128"/>
            <a:ea typeface="HGPｺﾞｼｯｸE" pitchFamily="50" charset="-128"/>
          </a:endParaRPr>
        </a:p>
        <a:p>
          <a:pPr lvl="0" algn="l" defTabSz="977900">
            <a:lnSpc>
              <a:spcPct val="90000"/>
            </a:lnSpc>
            <a:spcBef>
              <a:spcPct val="0"/>
            </a:spcBef>
            <a:spcAft>
              <a:spcPct val="35000"/>
            </a:spcAft>
          </a:pPr>
          <a:r>
            <a:rPr kumimoji="1" lang="ja-JP" altLang="en-US" sz="2200" kern="1200" dirty="0" smtClean="0">
              <a:latin typeface="HGPｺﾞｼｯｸE" pitchFamily="50" charset="-128"/>
              <a:ea typeface="HGPｺﾞｼｯｸE" pitchFamily="50" charset="-128"/>
            </a:rPr>
            <a:t>コンバイン</a:t>
          </a:r>
          <a:endParaRPr kumimoji="1" lang="ja-JP" altLang="en-US" sz="2200" kern="1200" dirty="0">
            <a:latin typeface="HGPｺﾞｼｯｸE" pitchFamily="50" charset="-128"/>
            <a:ea typeface="HGPｺﾞｼｯｸE" pitchFamily="50" charset="-128"/>
          </a:endParaRPr>
        </a:p>
      </dsp:txBody>
      <dsp:txXfrm>
        <a:off x="2627784" y="1450777"/>
        <a:ext cx="1564736" cy="188698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F83AC4-2DA9-4CCA-B7A3-DA71C7CA17CF}">
      <dsp:nvSpPr>
        <dsp:cNvPr id="0" name=""/>
        <dsp:cNvSpPr/>
      </dsp:nvSpPr>
      <dsp:spPr>
        <a:xfrm>
          <a:off x="0" y="181625"/>
          <a:ext cx="4488160" cy="2805099"/>
        </a:xfrm>
        <a:prstGeom prst="swooshArrow">
          <a:avLst>
            <a:gd name="adj1" fmla="val 25000"/>
            <a:gd name="adj2" fmla="val 25000"/>
          </a:avLst>
        </a:prstGeom>
        <a:solidFill>
          <a:schemeClr val="accent6">
            <a:lumMod val="75000"/>
          </a:schemeClr>
        </a:solidFill>
        <a:ln>
          <a:noFill/>
        </a:ln>
        <a:effectLst/>
      </dsp:spPr>
      <dsp:style>
        <a:lnRef idx="0">
          <a:scrgbClr r="0" g="0" b="0"/>
        </a:lnRef>
        <a:fillRef idx="1">
          <a:scrgbClr r="0" g="0" b="0"/>
        </a:fillRef>
        <a:effectRef idx="0">
          <a:scrgbClr r="0" g="0" b="0"/>
        </a:effectRef>
        <a:fontRef idx="minor"/>
      </dsp:style>
    </dsp:sp>
    <dsp:sp modelId="{B37BA572-61B1-4E14-A892-F0045D9B5349}">
      <dsp:nvSpPr>
        <dsp:cNvPr id="0" name=""/>
        <dsp:cNvSpPr/>
      </dsp:nvSpPr>
      <dsp:spPr>
        <a:xfrm>
          <a:off x="569996" y="2117706"/>
          <a:ext cx="116692" cy="1166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680E30-3B84-433C-8486-CB16C22758D7}">
      <dsp:nvSpPr>
        <dsp:cNvPr id="0" name=""/>
        <dsp:cNvSpPr/>
      </dsp:nvSpPr>
      <dsp:spPr>
        <a:xfrm>
          <a:off x="430216" y="2176052"/>
          <a:ext cx="1441993" cy="81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833" tIns="0" rIns="0" bIns="0" numCol="1" spcCol="1270" anchor="t" anchorCtr="0">
          <a:noAutofit/>
        </a:bodyPr>
        <a:lstStyle/>
        <a:p>
          <a:pPr lvl="0" algn="l"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プレス機械</a:t>
          </a:r>
          <a:endParaRPr kumimoji="1" lang="en-US" altLang="ja-JP" sz="2000" kern="1200" dirty="0" smtClean="0">
            <a:latin typeface="HGPｺﾞｼｯｸE" pitchFamily="50" charset="-128"/>
            <a:ea typeface="HGPｺﾞｼｯｸE" pitchFamily="50" charset="-128"/>
          </a:endParaRPr>
        </a:p>
        <a:p>
          <a:pPr lvl="0" algn="l" defTabSz="889000">
            <a:lnSpc>
              <a:spcPct val="90000"/>
            </a:lnSpc>
            <a:spcBef>
              <a:spcPct val="0"/>
            </a:spcBef>
            <a:spcAft>
              <a:spcPct val="35000"/>
            </a:spcAft>
          </a:pPr>
          <a:endParaRPr kumimoji="1" lang="ja-JP" altLang="en-US" sz="1600" kern="1200" dirty="0"/>
        </a:p>
      </dsp:txBody>
      <dsp:txXfrm>
        <a:off x="430216" y="2176052"/>
        <a:ext cx="1441993" cy="810673"/>
      </dsp:txXfrm>
    </dsp:sp>
    <dsp:sp modelId="{A01ADB31-C25D-492D-B28A-FB1FF6BD4D90}">
      <dsp:nvSpPr>
        <dsp:cNvPr id="0" name=""/>
        <dsp:cNvSpPr/>
      </dsp:nvSpPr>
      <dsp:spPr>
        <a:xfrm>
          <a:off x="1600029" y="1355279"/>
          <a:ext cx="210943" cy="2109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6F34DF-748A-4027-A4BA-5C642351101E}">
      <dsp:nvSpPr>
        <dsp:cNvPr id="0" name=""/>
        <dsp:cNvSpPr/>
      </dsp:nvSpPr>
      <dsp:spPr>
        <a:xfrm>
          <a:off x="1535832" y="1460751"/>
          <a:ext cx="1416495" cy="15259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75" tIns="0" rIns="0" bIns="0" numCol="1" spcCol="1270" anchor="t" anchorCtr="0">
          <a:noAutofit/>
        </a:bodyPr>
        <a:lstStyle/>
        <a:p>
          <a:pPr lvl="0" algn="l"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溶接機械</a:t>
          </a:r>
          <a:endParaRPr kumimoji="1" lang="ja-JP" altLang="en-US" sz="2000" kern="1200" dirty="0">
            <a:latin typeface="HGPｺﾞｼｯｸE" pitchFamily="50" charset="-128"/>
            <a:ea typeface="HGPｺﾞｼｯｸE" pitchFamily="50" charset="-128"/>
          </a:endParaRPr>
        </a:p>
      </dsp:txBody>
      <dsp:txXfrm>
        <a:off x="1535832" y="1460751"/>
        <a:ext cx="1416495" cy="1525974"/>
      </dsp:txXfrm>
    </dsp:sp>
    <dsp:sp modelId="{BB88BABF-FF04-4C3B-9622-1F4B77DB4B3F}">
      <dsp:nvSpPr>
        <dsp:cNvPr id="0" name=""/>
        <dsp:cNvSpPr/>
      </dsp:nvSpPr>
      <dsp:spPr>
        <a:xfrm>
          <a:off x="2838761" y="891316"/>
          <a:ext cx="291730" cy="291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447747-2844-4953-8901-8EBE3039704B}">
      <dsp:nvSpPr>
        <dsp:cNvPr id="0" name=""/>
        <dsp:cNvSpPr/>
      </dsp:nvSpPr>
      <dsp:spPr>
        <a:xfrm>
          <a:off x="2653922" y="1037181"/>
          <a:ext cx="1738565" cy="1949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582" tIns="0" rIns="0" bIns="0" numCol="1" spcCol="1270" anchor="t" anchorCtr="0">
          <a:noAutofit/>
        </a:bodyPr>
        <a:lstStyle/>
        <a:p>
          <a:pPr lvl="0" algn="l" defTabSz="889000">
            <a:lnSpc>
              <a:spcPct val="90000"/>
            </a:lnSpc>
            <a:spcBef>
              <a:spcPct val="0"/>
            </a:spcBef>
            <a:spcAft>
              <a:spcPct val="35000"/>
            </a:spcAft>
          </a:pPr>
          <a:r>
            <a:rPr kumimoji="1" lang="ja-JP" altLang="en-US" sz="2000" kern="1200" dirty="0" smtClean="0">
              <a:latin typeface="HGPｺﾞｼｯｸE" pitchFamily="50" charset="-128"/>
              <a:ea typeface="HGPｺﾞｼｯｸE" pitchFamily="50" charset="-128"/>
            </a:rPr>
            <a:t>組み立て機械</a:t>
          </a:r>
          <a:endParaRPr kumimoji="1" lang="ja-JP" altLang="en-US" sz="2000" kern="1200" dirty="0">
            <a:latin typeface="HGPｺﾞｼｯｸE" pitchFamily="50" charset="-128"/>
            <a:ea typeface="HGPｺﾞｼｯｸE" pitchFamily="50" charset="-128"/>
          </a:endParaRPr>
        </a:p>
      </dsp:txBody>
      <dsp:txXfrm>
        <a:off x="2653922" y="1037181"/>
        <a:ext cx="1738565" cy="194954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919CDB-988C-460F-8446-0726AAE70F5A}">
      <dsp:nvSpPr>
        <dsp:cNvPr id="0" name=""/>
        <dsp:cNvSpPr/>
      </dsp:nvSpPr>
      <dsp:spPr>
        <a:xfrm>
          <a:off x="0" y="0"/>
          <a:ext cx="8229599" cy="93073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kumimoji="1" lang="ja-JP" altLang="en-US" sz="3700" kern="1200" dirty="0" smtClean="0"/>
            <a:t>減反政策</a:t>
          </a:r>
          <a:endParaRPr kumimoji="1" lang="ja-JP" altLang="en-US" sz="3700" kern="1200" dirty="0"/>
        </a:p>
      </dsp:txBody>
      <dsp:txXfrm>
        <a:off x="0" y="0"/>
        <a:ext cx="8229599" cy="930735"/>
      </dsp:txXfrm>
    </dsp:sp>
    <dsp:sp modelId="{1C729ADD-F2FB-4ECD-ACCE-9507FF166743}">
      <dsp:nvSpPr>
        <dsp:cNvPr id="0" name=""/>
        <dsp:cNvSpPr/>
      </dsp:nvSpPr>
      <dsp:spPr>
        <a:xfrm>
          <a:off x="0" y="1133954"/>
          <a:ext cx="8229599" cy="105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a:lnSpc>
              <a:spcPct val="90000"/>
            </a:lnSpc>
            <a:spcBef>
              <a:spcPct val="0"/>
            </a:spcBef>
            <a:spcAft>
              <a:spcPct val="20000"/>
            </a:spcAft>
            <a:buChar char="••"/>
          </a:pPr>
          <a:r>
            <a:rPr kumimoji="1" lang="ja-JP" altLang="en-US" sz="2900" kern="1200" dirty="0" smtClean="0"/>
            <a:t>高米価維持→零細農家、兼業が残る</a:t>
          </a:r>
          <a:endParaRPr kumimoji="1" lang="ja-JP" altLang="en-US" sz="2900" kern="1200" dirty="0"/>
        </a:p>
        <a:p>
          <a:pPr marL="285750" lvl="1" indent="-285750" algn="l" defTabSz="1289050">
            <a:lnSpc>
              <a:spcPct val="90000"/>
            </a:lnSpc>
            <a:spcBef>
              <a:spcPct val="0"/>
            </a:spcBef>
            <a:spcAft>
              <a:spcPct val="20000"/>
            </a:spcAft>
            <a:buChar char="••"/>
          </a:pPr>
          <a:r>
            <a:rPr kumimoji="1" lang="ja-JP" altLang="en-US" sz="2900" kern="1200" dirty="0" smtClean="0"/>
            <a:t>主業農家は規模拡大できない</a:t>
          </a:r>
          <a:endParaRPr kumimoji="1" lang="ja-JP" altLang="en-US" sz="2900" kern="1200" dirty="0"/>
        </a:p>
      </dsp:txBody>
      <dsp:txXfrm>
        <a:off x="0" y="1133954"/>
        <a:ext cx="8229599" cy="1053112"/>
      </dsp:txXfrm>
    </dsp:sp>
    <dsp:sp modelId="{8281FAC8-D225-45ED-B840-2F8E51B59D97}">
      <dsp:nvSpPr>
        <dsp:cNvPr id="0" name=""/>
        <dsp:cNvSpPr/>
      </dsp:nvSpPr>
      <dsp:spPr>
        <a:xfrm>
          <a:off x="0" y="2177432"/>
          <a:ext cx="8229599" cy="93073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kumimoji="1" lang="ja-JP" altLang="en-US" sz="3700" kern="1200" dirty="0" smtClean="0"/>
            <a:t>直接払い</a:t>
          </a:r>
          <a:endParaRPr kumimoji="1" lang="ja-JP" altLang="en-US" sz="3700" kern="1200" dirty="0"/>
        </a:p>
      </dsp:txBody>
      <dsp:txXfrm>
        <a:off x="0" y="2177432"/>
        <a:ext cx="8229599" cy="930735"/>
      </dsp:txXfrm>
    </dsp:sp>
    <dsp:sp modelId="{A8352EF5-CCD1-4666-9D1C-B19E0642EE86}">
      <dsp:nvSpPr>
        <dsp:cNvPr id="0" name=""/>
        <dsp:cNvSpPr/>
      </dsp:nvSpPr>
      <dsp:spPr>
        <a:xfrm>
          <a:off x="0" y="3117801"/>
          <a:ext cx="8229599" cy="1608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a:lnSpc>
              <a:spcPct val="90000"/>
            </a:lnSpc>
            <a:spcBef>
              <a:spcPct val="0"/>
            </a:spcBef>
            <a:spcAft>
              <a:spcPct val="20000"/>
            </a:spcAft>
            <a:buChar char="••"/>
          </a:pPr>
          <a:r>
            <a:rPr kumimoji="1" lang="ja-JP" altLang="en-US" sz="2900" kern="1200" dirty="0" smtClean="0"/>
            <a:t>規模別（生産高別、面積規模別）に補助金給付</a:t>
          </a:r>
          <a:endParaRPr kumimoji="1" lang="ja-JP" altLang="en-US" sz="2900" kern="1200" dirty="0"/>
        </a:p>
        <a:p>
          <a:pPr marL="285750" lvl="1" indent="-285750" algn="l" defTabSz="1289050">
            <a:lnSpc>
              <a:spcPct val="90000"/>
            </a:lnSpc>
            <a:spcBef>
              <a:spcPct val="0"/>
            </a:spcBef>
            <a:spcAft>
              <a:spcPct val="20000"/>
            </a:spcAft>
            <a:buChar char="••"/>
          </a:pPr>
          <a:r>
            <a:rPr kumimoji="1" lang="ja-JP" altLang="en-US" sz="2900" kern="1200" dirty="0" smtClean="0"/>
            <a:t>対象者を絞れる→所得の多い兼業農家</a:t>
          </a:r>
          <a:r>
            <a:rPr kumimoji="1" lang="en-US" altLang="ja-JP" sz="2900" kern="1200" dirty="0" smtClean="0"/>
            <a:t>×</a:t>
          </a:r>
          <a:endParaRPr kumimoji="1" lang="ja-JP" altLang="en-US" sz="2900" kern="1200" dirty="0"/>
        </a:p>
        <a:p>
          <a:pPr marL="285750" lvl="1" indent="-285750" algn="l" defTabSz="1289050">
            <a:lnSpc>
              <a:spcPct val="90000"/>
            </a:lnSpc>
            <a:spcBef>
              <a:spcPct val="0"/>
            </a:spcBef>
            <a:spcAft>
              <a:spcPct val="20000"/>
            </a:spcAft>
            <a:buChar char="••"/>
          </a:pPr>
          <a:r>
            <a:rPr lang="ja-JP" altLang="en-US" sz="2900" kern="1200" dirty="0" smtClean="0"/>
            <a:t>規模大→補助金額大　規模小→補助金小</a:t>
          </a:r>
          <a:r>
            <a:rPr lang="en-US" altLang="ja-JP" sz="2900" kern="1200" dirty="0" smtClean="0"/>
            <a:t>or</a:t>
          </a:r>
          <a:r>
            <a:rPr lang="ja-JP" altLang="en-US" sz="2900" kern="1200" dirty="0" smtClean="0"/>
            <a:t>なし</a:t>
          </a:r>
          <a:endParaRPr kumimoji="1" lang="ja-JP" altLang="en-US" sz="2900" kern="1200" dirty="0"/>
        </a:p>
      </dsp:txBody>
      <dsp:txXfrm>
        <a:off x="0" y="3117801"/>
        <a:ext cx="8229599" cy="160839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A85FAE-5C0E-45E9-BB08-D1A4B4B5B87C}">
      <dsp:nvSpPr>
        <dsp:cNvPr id="0" name=""/>
        <dsp:cNvSpPr/>
      </dsp:nvSpPr>
      <dsp:spPr>
        <a:xfrm rot="5400000">
          <a:off x="-254292" y="258774"/>
          <a:ext cx="1695281" cy="118669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t>農地面積増加</a:t>
          </a:r>
          <a:endParaRPr kumimoji="1" lang="ja-JP" altLang="en-US" sz="1800" kern="1200" dirty="0"/>
        </a:p>
      </dsp:txBody>
      <dsp:txXfrm rot="5400000">
        <a:off x="-254292" y="258774"/>
        <a:ext cx="1695281" cy="1186697"/>
      </dsp:txXfrm>
    </dsp:sp>
    <dsp:sp modelId="{2382BA4A-D8D1-4678-A98A-EFBB73602B5C}">
      <dsp:nvSpPr>
        <dsp:cNvPr id="0" name=""/>
        <dsp:cNvSpPr/>
      </dsp:nvSpPr>
      <dsp:spPr>
        <a:xfrm rot="5400000">
          <a:off x="4156892" y="-2965712"/>
          <a:ext cx="1102512" cy="704290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4048" tIns="34290" rIns="34290" bIns="34290" numCol="1" spcCol="1270" anchor="ctr" anchorCtr="0">
          <a:noAutofit/>
        </a:bodyPr>
        <a:lstStyle/>
        <a:p>
          <a:pPr marL="285750" lvl="1" indent="-285750" algn="l" defTabSz="2400300">
            <a:lnSpc>
              <a:spcPct val="90000"/>
            </a:lnSpc>
            <a:spcBef>
              <a:spcPct val="0"/>
            </a:spcBef>
            <a:spcAft>
              <a:spcPct val="15000"/>
            </a:spcAft>
            <a:buChar char="••"/>
          </a:pPr>
          <a:r>
            <a:rPr kumimoji="1" lang="ja-JP" altLang="en-US" sz="5400" kern="1200" dirty="0" smtClean="0"/>
            <a:t>４７万</a:t>
          </a:r>
          <a:r>
            <a:rPr kumimoji="1" lang="en-US" altLang="ja-JP" sz="5400" kern="1200" dirty="0" smtClean="0"/>
            <a:t>ha</a:t>
          </a:r>
          <a:r>
            <a:rPr kumimoji="1" lang="ja-JP" altLang="en-US" sz="5400" kern="1200" dirty="0" smtClean="0"/>
            <a:t>増加</a:t>
          </a:r>
          <a:endParaRPr kumimoji="1" lang="ja-JP" altLang="en-US" sz="5400" kern="1200" dirty="0"/>
        </a:p>
      </dsp:txBody>
      <dsp:txXfrm rot="5400000">
        <a:off x="4156892" y="-2965712"/>
        <a:ext cx="1102512" cy="7042902"/>
      </dsp:txXfrm>
    </dsp:sp>
    <dsp:sp modelId="{42DE7546-1E3B-444A-9CA5-ED190091FACA}">
      <dsp:nvSpPr>
        <dsp:cNvPr id="0" name=""/>
        <dsp:cNvSpPr/>
      </dsp:nvSpPr>
      <dsp:spPr>
        <a:xfrm rot="5400000">
          <a:off x="-254292" y="1761211"/>
          <a:ext cx="1695281" cy="118669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t>生産量増加</a:t>
          </a:r>
          <a:endParaRPr kumimoji="1" lang="ja-JP" altLang="en-US" sz="1800" kern="1200" dirty="0"/>
        </a:p>
      </dsp:txBody>
      <dsp:txXfrm rot="5400000">
        <a:off x="-254292" y="1761211"/>
        <a:ext cx="1695281" cy="1186697"/>
      </dsp:txXfrm>
    </dsp:sp>
    <dsp:sp modelId="{A900F270-821E-4BE5-8E68-13682BF807EC}">
      <dsp:nvSpPr>
        <dsp:cNvPr id="0" name=""/>
        <dsp:cNvSpPr/>
      </dsp:nvSpPr>
      <dsp:spPr>
        <a:xfrm rot="5400000">
          <a:off x="4157182" y="-1463565"/>
          <a:ext cx="1101933" cy="704290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4048" tIns="34290" rIns="34290" bIns="34290" numCol="1" spcCol="1270" anchor="ctr" anchorCtr="0">
          <a:noAutofit/>
        </a:bodyPr>
        <a:lstStyle/>
        <a:p>
          <a:pPr marL="285750" lvl="1" indent="-285750" algn="l" defTabSz="2400300">
            <a:lnSpc>
              <a:spcPct val="90000"/>
            </a:lnSpc>
            <a:spcBef>
              <a:spcPct val="0"/>
            </a:spcBef>
            <a:spcAft>
              <a:spcPct val="15000"/>
            </a:spcAft>
            <a:buChar char="••"/>
          </a:pPr>
          <a:r>
            <a:rPr kumimoji="1" lang="ja-JP" altLang="en-US" sz="5400" kern="1200" dirty="0" smtClean="0"/>
            <a:t>９０万㌧増加</a:t>
          </a:r>
          <a:endParaRPr kumimoji="1" lang="ja-JP" altLang="en-US" sz="5400" kern="1200" dirty="0"/>
        </a:p>
      </dsp:txBody>
      <dsp:txXfrm rot="5400000">
        <a:off x="4157182" y="-1463565"/>
        <a:ext cx="1101933" cy="7042902"/>
      </dsp:txXfrm>
    </dsp:sp>
    <dsp:sp modelId="{586DF63A-2A3E-4D7B-91CC-DD7895BD477A}">
      <dsp:nvSpPr>
        <dsp:cNvPr id="0" name=""/>
        <dsp:cNvSpPr/>
      </dsp:nvSpPr>
      <dsp:spPr>
        <a:xfrm rot="5400000">
          <a:off x="-254292" y="3263648"/>
          <a:ext cx="1695281" cy="118669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t>価格下落</a:t>
          </a:r>
          <a:endParaRPr kumimoji="1" lang="en-US" altLang="ja-JP" sz="1800" kern="1200" dirty="0" smtClean="0"/>
        </a:p>
        <a:p>
          <a:pPr lvl="0" algn="ctr" defTabSz="800100">
            <a:lnSpc>
              <a:spcPct val="90000"/>
            </a:lnSpc>
            <a:spcBef>
              <a:spcPct val="0"/>
            </a:spcBef>
            <a:spcAft>
              <a:spcPct val="35000"/>
            </a:spcAft>
          </a:pPr>
          <a:endParaRPr kumimoji="1" lang="ja-JP" altLang="en-US" sz="1300" kern="1200" dirty="0"/>
        </a:p>
      </dsp:txBody>
      <dsp:txXfrm rot="5400000">
        <a:off x="-254292" y="3263648"/>
        <a:ext cx="1695281" cy="1186697"/>
      </dsp:txXfrm>
    </dsp:sp>
    <dsp:sp modelId="{8A41C827-D7DC-4276-A903-545AE2CF76ED}">
      <dsp:nvSpPr>
        <dsp:cNvPr id="0" name=""/>
        <dsp:cNvSpPr/>
      </dsp:nvSpPr>
      <dsp:spPr>
        <a:xfrm rot="5400000">
          <a:off x="4157182" y="38871"/>
          <a:ext cx="1101933" cy="704290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4048" tIns="34290" rIns="34290" bIns="34290" numCol="1" spcCol="1270" anchor="ctr" anchorCtr="0">
          <a:noAutofit/>
        </a:bodyPr>
        <a:lstStyle/>
        <a:p>
          <a:pPr marL="285750" lvl="1" indent="-285750" algn="l" defTabSz="2400300">
            <a:lnSpc>
              <a:spcPct val="90000"/>
            </a:lnSpc>
            <a:spcBef>
              <a:spcPct val="0"/>
            </a:spcBef>
            <a:spcAft>
              <a:spcPct val="15000"/>
            </a:spcAft>
            <a:buChar char="••"/>
          </a:pPr>
          <a:r>
            <a:rPr kumimoji="1" lang="ja-JP" altLang="en-US" sz="5400" kern="1200" dirty="0" smtClean="0"/>
            <a:t>１４１８５円→９９９５円</a:t>
          </a:r>
          <a:endParaRPr kumimoji="1" lang="ja-JP" altLang="en-US" sz="5400" kern="1200" dirty="0"/>
        </a:p>
      </dsp:txBody>
      <dsp:txXfrm rot="5400000">
        <a:off x="4157182" y="38871"/>
        <a:ext cx="1101933" cy="704290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A143B5-BFCE-452E-99C2-0D46994EC7AD}">
      <dsp:nvSpPr>
        <dsp:cNvPr id="0" name=""/>
        <dsp:cNvSpPr/>
      </dsp:nvSpPr>
      <dsp:spPr>
        <a:xfrm>
          <a:off x="0" y="56450"/>
          <a:ext cx="8640960" cy="77980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kumimoji="1" lang="ja-JP" altLang="en-US" sz="3100" kern="1200" dirty="0" smtClean="0"/>
            <a:t>不足支払</a:t>
          </a:r>
          <a:endParaRPr kumimoji="1" lang="en-US" altLang="ja-JP" sz="3100" kern="1200" dirty="0" smtClean="0"/>
        </a:p>
      </dsp:txBody>
      <dsp:txXfrm>
        <a:off x="0" y="56450"/>
        <a:ext cx="8640960" cy="779804"/>
      </dsp:txXfrm>
    </dsp:sp>
    <dsp:sp modelId="{98BC2222-9725-48AB-A3B6-012EDE386B00}">
      <dsp:nvSpPr>
        <dsp:cNvPr id="0" name=""/>
        <dsp:cNvSpPr/>
      </dsp:nvSpPr>
      <dsp:spPr>
        <a:xfrm>
          <a:off x="0" y="791608"/>
          <a:ext cx="8640960" cy="1764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50" tIns="39370" rIns="220472" bIns="39370" numCol="1" spcCol="1270" anchor="t" anchorCtr="0">
          <a:noAutofit/>
        </a:bodyPr>
        <a:lstStyle/>
        <a:p>
          <a:pPr marL="228600" lvl="1" indent="-228600" algn="l" defTabSz="1066800">
            <a:lnSpc>
              <a:spcPct val="90000"/>
            </a:lnSpc>
            <a:spcBef>
              <a:spcPct val="0"/>
            </a:spcBef>
            <a:spcAft>
              <a:spcPct val="20000"/>
            </a:spcAft>
            <a:buChar char="••"/>
          </a:pPr>
          <a:r>
            <a:rPr kumimoji="1" lang="ja-JP" altLang="en-US" sz="2400" kern="1200" dirty="0" smtClean="0"/>
            <a:t>財政負担：－１５２９７億円</a:t>
          </a:r>
          <a:endParaRPr kumimoji="1" lang="ja-JP" altLang="en-US" sz="2400" kern="1200" dirty="0"/>
        </a:p>
        <a:p>
          <a:pPr marL="228600" lvl="1" indent="-228600" algn="l" defTabSz="1066800">
            <a:lnSpc>
              <a:spcPct val="90000"/>
            </a:lnSpc>
            <a:spcBef>
              <a:spcPct val="0"/>
            </a:spcBef>
            <a:spcAft>
              <a:spcPct val="20000"/>
            </a:spcAft>
            <a:buChar char="••"/>
          </a:pPr>
          <a:r>
            <a:rPr kumimoji="1" lang="ja-JP" altLang="en-US" sz="2400" kern="1200" dirty="0" smtClean="0"/>
            <a:t>消費者余剰：１３２４９億円（６９８４億円）</a:t>
          </a:r>
          <a:endParaRPr kumimoji="1" lang="ja-JP" altLang="en-US" sz="2400" kern="1200" dirty="0"/>
        </a:p>
        <a:p>
          <a:pPr marL="228600" lvl="1" indent="-228600" algn="l" defTabSz="1066800">
            <a:lnSpc>
              <a:spcPct val="90000"/>
            </a:lnSpc>
            <a:spcBef>
              <a:spcPct val="0"/>
            </a:spcBef>
            <a:spcAft>
              <a:spcPct val="20000"/>
            </a:spcAft>
            <a:buChar char="••"/>
          </a:pPr>
          <a:r>
            <a:rPr kumimoji="1" lang="ja-JP" altLang="en-US" sz="2400" kern="1200" dirty="0" smtClean="0"/>
            <a:t>生産者余剰：１３６７億円（７１７７億円）</a:t>
          </a:r>
          <a:endParaRPr kumimoji="1" lang="ja-JP" altLang="en-US" sz="2400" kern="1200" dirty="0"/>
        </a:p>
        <a:p>
          <a:pPr marL="228600" lvl="1" indent="-228600" algn="l" defTabSz="1066800">
            <a:lnSpc>
              <a:spcPct val="90000"/>
            </a:lnSpc>
            <a:spcBef>
              <a:spcPct val="0"/>
            </a:spcBef>
            <a:spcAft>
              <a:spcPct val="20000"/>
            </a:spcAft>
            <a:buChar char="••"/>
          </a:pPr>
          <a:r>
            <a:rPr kumimoji="1" lang="ja-JP" altLang="en-US" sz="2400" kern="1200" dirty="0" smtClean="0"/>
            <a:t>厚生損失：６８２億円（１１３７億円）</a:t>
          </a:r>
          <a:endParaRPr kumimoji="1" lang="ja-JP" altLang="en-US" sz="2400" kern="1200" dirty="0"/>
        </a:p>
      </dsp:txBody>
      <dsp:txXfrm>
        <a:off x="0" y="791608"/>
        <a:ext cx="8640960" cy="1764675"/>
      </dsp:txXfrm>
    </dsp:sp>
    <dsp:sp modelId="{95F5B3C2-08B5-4449-B93D-9C171F36871E}">
      <dsp:nvSpPr>
        <dsp:cNvPr id="0" name=""/>
        <dsp:cNvSpPr/>
      </dsp:nvSpPr>
      <dsp:spPr>
        <a:xfrm>
          <a:off x="0" y="2556283"/>
          <a:ext cx="8640960" cy="77980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kumimoji="1" lang="ja-JP" altLang="en-US" sz="3100" kern="1200" dirty="0" smtClean="0"/>
            <a:t>１００％デカップリング不足支払</a:t>
          </a:r>
          <a:endParaRPr kumimoji="1" lang="ja-JP" altLang="en-US" sz="3100" kern="1200" dirty="0"/>
        </a:p>
      </dsp:txBody>
      <dsp:txXfrm>
        <a:off x="0" y="2556283"/>
        <a:ext cx="8640960" cy="779804"/>
      </dsp:txXfrm>
    </dsp:sp>
    <dsp:sp modelId="{937A0AEB-1920-4DC5-957F-6C1A32C5D258}">
      <dsp:nvSpPr>
        <dsp:cNvPr id="0" name=""/>
        <dsp:cNvSpPr/>
      </dsp:nvSpPr>
      <dsp:spPr>
        <a:xfrm>
          <a:off x="0" y="3336088"/>
          <a:ext cx="8640960" cy="1764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50" tIns="39370" rIns="220472" bIns="39370" numCol="1" spcCol="1270" anchor="t" anchorCtr="0">
          <a:noAutofit/>
        </a:bodyPr>
        <a:lstStyle/>
        <a:p>
          <a:pPr marL="228600" lvl="1" indent="-228600" algn="l" defTabSz="1066800">
            <a:lnSpc>
              <a:spcPct val="90000"/>
            </a:lnSpc>
            <a:spcBef>
              <a:spcPct val="0"/>
            </a:spcBef>
            <a:spcAft>
              <a:spcPct val="20000"/>
            </a:spcAft>
            <a:buChar char="••"/>
          </a:pPr>
          <a:r>
            <a:rPr kumimoji="1" lang="ja-JP" altLang="en-US" sz="2400" kern="1200" dirty="0" smtClean="0"/>
            <a:t>財政負担：－６６０８億円</a:t>
          </a:r>
          <a:endParaRPr kumimoji="1" lang="ja-JP" altLang="en-US" sz="2400" kern="1200" dirty="0"/>
        </a:p>
        <a:p>
          <a:pPr marL="228600" lvl="1" indent="-228600" algn="l" defTabSz="1066800">
            <a:lnSpc>
              <a:spcPct val="90000"/>
            </a:lnSpc>
            <a:spcBef>
              <a:spcPct val="0"/>
            </a:spcBef>
            <a:spcAft>
              <a:spcPct val="20000"/>
            </a:spcAft>
            <a:buChar char="••"/>
          </a:pPr>
          <a:r>
            <a:rPr kumimoji="1" lang="ja-JP" altLang="en-US" sz="2400" kern="1200" dirty="0" smtClean="0"/>
            <a:t>消費者余剰：６２６５億円（０億円）</a:t>
          </a:r>
          <a:endParaRPr kumimoji="1" lang="ja-JP" altLang="en-US" sz="2400" kern="1200" dirty="0"/>
        </a:p>
        <a:p>
          <a:pPr marL="228600" lvl="1" indent="-228600" algn="l" defTabSz="1066800">
            <a:lnSpc>
              <a:spcPct val="90000"/>
            </a:lnSpc>
            <a:spcBef>
              <a:spcPct val="0"/>
            </a:spcBef>
            <a:spcAft>
              <a:spcPct val="20000"/>
            </a:spcAft>
            <a:buChar char="••"/>
          </a:pPr>
          <a:r>
            <a:rPr kumimoji="1" lang="ja-JP" altLang="en-US" sz="2400" kern="1200" dirty="0" smtClean="0"/>
            <a:t>生産者余剰：７９８億円（６６０８億円）</a:t>
          </a:r>
          <a:endParaRPr kumimoji="1" lang="ja-JP" altLang="en-US" sz="2400" kern="1200" dirty="0"/>
        </a:p>
        <a:p>
          <a:pPr marL="228600" lvl="1" indent="-228600" algn="l" defTabSz="1066800">
            <a:lnSpc>
              <a:spcPct val="90000"/>
            </a:lnSpc>
            <a:spcBef>
              <a:spcPct val="0"/>
            </a:spcBef>
            <a:spcAft>
              <a:spcPct val="20000"/>
            </a:spcAft>
            <a:buChar char="••"/>
          </a:pPr>
          <a:r>
            <a:rPr kumimoji="1" lang="ja-JP" altLang="en-US" sz="2400" kern="1200" dirty="0" smtClean="0"/>
            <a:t>厚生損失：－４５５億円（０億円）</a:t>
          </a:r>
          <a:endParaRPr kumimoji="1" lang="ja-JP" altLang="en-US" sz="2400" kern="1200" dirty="0"/>
        </a:p>
      </dsp:txBody>
      <dsp:txXfrm>
        <a:off x="0" y="3336088"/>
        <a:ext cx="8640960" cy="176467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0.83771</cdr:x>
      <cdr:y>0.57895</cdr:y>
    </cdr:from>
    <cdr:to>
      <cdr:x>0.83771</cdr:x>
      <cdr:y>0.88083</cdr:y>
    </cdr:to>
    <cdr:sp macro="" textlink="">
      <cdr:nvSpPr>
        <cdr:cNvPr id="3" name="直線コネクタ 2"/>
        <cdr:cNvSpPr/>
      </cdr:nvSpPr>
      <cdr:spPr>
        <a:xfrm xmlns:a="http://schemas.openxmlformats.org/drawingml/2006/main">
          <a:off x="3528392" y="2376264"/>
          <a:ext cx="0" cy="1239081"/>
        </a:xfrm>
        <a:prstGeom xmlns:a="http://schemas.openxmlformats.org/drawingml/2006/main" prst="line">
          <a:avLst/>
        </a:prstGeom>
        <a:ln xmlns:a="http://schemas.openxmlformats.org/drawingml/2006/main">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10.xml><?xml version="1.0" encoding="utf-8"?>
<c:userShapes xmlns:c="http://schemas.openxmlformats.org/drawingml/2006/chart">
  <cdr:relSizeAnchor xmlns:cdr="http://schemas.openxmlformats.org/drawingml/2006/chartDrawing">
    <cdr:from>
      <cdr:x>0.74225</cdr:x>
      <cdr:y>0.89846</cdr:y>
    </cdr:from>
    <cdr:to>
      <cdr:x>0.75775</cdr:x>
      <cdr:y>0.91323</cdr:y>
    </cdr:to>
    <cdr:sp macro="" textlink="">
      <cdr:nvSpPr>
        <cdr:cNvPr id="2" name="テキスト ボックス 1"/>
        <cdr:cNvSpPr txBox="1"/>
      </cdr:nvSpPr>
      <cdr:spPr>
        <a:xfrm xmlns:a="http://schemas.openxmlformats.org/drawingml/2006/main">
          <a:off x="3648075" y="2781301"/>
          <a:ext cx="76200" cy="4571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0.82375</cdr:x>
      <cdr:y>0.84955</cdr:y>
    </cdr:from>
    <cdr:to>
      <cdr:x>0.99225</cdr:x>
      <cdr:y>0.99077</cdr:y>
    </cdr:to>
    <cdr:sp macro="" textlink="">
      <cdr:nvSpPr>
        <cdr:cNvPr id="3" name="テキスト ボックス 2"/>
        <cdr:cNvSpPr txBox="1"/>
      </cdr:nvSpPr>
      <cdr:spPr>
        <a:xfrm xmlns:a="http://schemas.openxmlformats.org/drawingml/2006/main">
          <a:off x="6779095" y="3845024"/>
          <a:ext cx="1386725" cy="63916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ja-JP" altLang="en-US" sz="1400" dirty="0"/>
            <a:t>新規就農者就業状態調査</a:t>
          </a:r>
        </a:p>
      </cdr:txBody>
    </cdr:sp>
  </cdr:relSizeAnchor>
</c:userShapes>
</file>

<file path=ppt/drawings/drawing11.xml><?xml version="1.0" encoding="utf-8"?>
<c:userShapes xmlns:c="http://schemas.openxmlformats.org/drawingml/2006/chart">
  <cdr:relSizeAnchor xmlns:cdr="http://schemas.openxmlformats.org/drawingml/2006/chartDrawing">
    <cdr:from>
      <cdr:x>0.465</cdr:x>
      <cdr:y>0.41998</cdr:y>
    </cdr:from>
    <cdr:to>
      <cdr:x>0.61375</cdr:x>
      <cdr:y>0.62681</cdr:y>
    </cdr:to>
    <cdr:sp macro="" textlink="">
      <cdr:nvSpPr>
        <cdr:cNvPr id="2" name="テキスト ボックス 1"/>
        <cdr:cNvSpPr txBox="1"/>
      </cdr:nvSpPr>
      <cdr:spPr>
        <a:xfrm xmlns:a="http://schemas.openxmlformats.org/drawingml/2006/main">
          <a:off x="3917595" y="2298386"/>
          <a:ext cx="1253209" cy="11318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dirty="0" smtClean="0"/>
            <a:t>２３年度</a:t>
          </a:r>
          <a:endParaRPr lang="ja-JP" altLang="en-US" sz="2400" dirty="0"/>
        </a:p>
      </cdr:txBody>
    </cdr:sp>
  </cdr:relSizeAnchor>
  <cdr:relSizeAnchor xmlns:cdr="http://schemas.openxmlformats.org/drawingml/2006/chartDrawing">
    <cdr:from>
      <cdr:x>0.01709</cdr:x>
      <cdr:y>0.77632</cdr:y>
    </cdr:from>
    <cdr:to>
      <cdr:x>0.48718</cdr:x>
      <cdr:y>0.93421</cdr:y>
    </cdr:to>
    <cdr:sp macro="" textlink="">
      <cdr:nvSpPr>
        <cdr:cNvPr id="3" name="フローチャート: 処理 2"/>
        <cdr:cNvSpPr/>
      </cdr:nvSpPr>
      <cdr:spPr>
        <a:xfrm xmlns:a="http://schemas.openxmlformats.org/drawingml/2006/main">
          <a:off x="144016" y="4248472"/>
          <a:ext cx="3960440" cy="864096"/>
        </a:xfrm>
        <a:prstGeom xmlns:a="http://schemas.openxmlformats.org/drawingml/2006/main" prst="flowChartProcess">
          <a:avLst/>
        </a:prstGeom>
        <a:solidFill xmlns:a="http://schemas.openxmlformats.org/drawingml/2006/main">
          <a:schemeClr val="accent3">
            <a:lumMod val="60000"/>
            <a:lumOff val="40000"/>
          </a:schemeClr>
        </a:solidFill>
        <a:ln xmlns:a="http://schemas.openxmlformats.org/drawingml/2006/main">
          <a:solidFill>
            <a:schemeClr val="accent3">
              <a:lumMod val="50000"/>
            </a:schemeClr>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3200" dirty="0"/>
            <a:t>半数以上</a:t>
          </a:r>
          <a:r>
            <a:rPr lang="ja-JP" altLang="en-US" sz="3200" dirty="0" smtClean="0"/>
            <a:t>が</a:t>
          </a:r>
          <a:r>
            <a:rPr lang="en-US" altLang="ja-JP" sz="3200" dirty="0" smtClean="0"/>
            <a:t>60</a:t>
          </a:r>
          <a:r>
            <a:rPr lang="ja-JP" altLang="en-US" sz="3200" dirty="0" smtClean="0"/>
            <a:t>歳以上</a:t>
          </a:r>
          <a:endParaRPr lang="ja-JP" sz="3200" dirty="0"/>
        </a:p>
      </cdr:txBody>
    </cdr:sp>
  </cdr:relSizeAnchor>
</c:userShapes>
</file>

<file path=ppt/drawings/drawing2.xml><?xml version="1.0" encoding="utf-8"?>
<c:userShapes xmlns:c="http://schemas.openxmlformats.org/drawingml/2006/chart">
  <cdr:relSizeAnchor xmlns:cdr="http://schemas.openxmlformats.org/drawingml/2006/chartDrawing">
    <cdr:from>
      <cdr:x>0.84514</cdr:x>
      <cdr:y>0.75953</cdr:y>
    </cdr:from>
    <cdr:to>
      <cdr:x>0.99213</cdr:x>
      <cdr:y>0.95015</cdr:y>
    </cdr:to>
    <cdr:sp macro="" textlink="">
      <cdr:nvSpPr>
        <cdr:cNvPr id="2" name="テキスト ボックス 1"/>
        <cdr:cNvSpPr txBox="1"/>
      </cdr:nvSpPr>
      <cdr:spPr>
        <a:xfrm xmlns:a="http://schemas.openxmlformats.org/drawingml/2006/main">
          <a:off x="6134101" y="2466975"/>
          <a:ext cx="1066800" cy="619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dirty="0"/>
            <a:t>農林水産省</a:t>
          </a:r>
          <a:r>
            <a:rPr lang="ja-JP" altLang="en-US" sz="1100" dirty="0" smtClean="0"/>
            <a:t>ｈｐ</a:t>
          </a:r>
          <a:endParaRPr lang="en-US" altLang="ja-JP" sz="1100" dirty="0" smtClean="0"/>
        </a:p>
        <a:p xmlns:a="http://schemas.openxmlformats.org/drawingml/2006/main">
          <a:r>
            <a:rPr lang="ja-JP" altLang="en-US" dirty="0" smtClean="0"/>
            <a:t>データより作成</a:t>
          </a:r>
          <a:endParaRPr lang="ja-JP" alt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0.19068</cdr:x>
      <cdr:y>0.40908</cdr:y>
    </cdr:from>
    <cdr:to>
      <cdr:x>0.21313</cdr:x>
      <cdr:y>0.61309</cdr:y>
    </cdr:to>
    <cdr:sp macro="" textlink="">
      <cdr:nvSpPr>
        <cdr:cNvPr id="2" name="正方形/長方形 1"/>
        <cdr:cNvSpPr/>
      </cdr:nvSpPr>
      <cdr:spPr>
        <a:xfrm xmlns:a="http://schemas.openxmlformats.org/drawingml/2006/main">
          <a:off x="1569243" y="1851501"/>
          <a:ext cx="184731" cy="92333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0.87624</cdr:x>
      <cdr:y>0.83364</cdr:y>
    </cdr:from>
    <cdr:to>
      <cdr:x>0.99874</cdr:x>
      <cdr:y>0.99274</cdr:y>
    </cdr:to>
    <cdr:sp macro="" textlink="">
      <cdr:nvSpPr>
        <cdr:cNvPr id="3" name="テキスト ボックス 2"/>
        <cdr:cNvSpPr txBox="1"/>
      </cdr:nvSpPr>
      <cdr:spPr>
        <a:xfrm xmlns:a="http://schemas.openxmlformats.org/drawingml/2006/main">
          <a:off x="7211144" y="3773016"/>
          <a:ext cx="1008112" cy="72008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ja-JP" altLang="en-US" sz="1100" dirty="0" smtClean="0">
              <a:latin typeface="Arial Unicode MS" pitchFamily="50" charset="-128"/>
              <a:ea typeface="Arial Unicode MS" pitchFamily="50" charset="-128"/>
              <a:cs typeface="Arial Unicode MS" pitchFamily="50" charset="-128"/>
            </a:rPr>
            <a:t>統計局</a:t>
          </a:r>
          <a:r>
            <a:rPr lang="en-US" altLang="ja-JP" sz="1100" dirty="0" smtClean="0">
              <a:latin typeface="Arial Unicode MS" pitchFamily="50" charset="-128"/>
              <a:ea typeface="Arial Unicode MS" pitchFamily="50" charset="-128"/>
              <a:cs typeface="Arial Unicode MS" pitchFamily="50" charset="-128"/>
            </a:rPr>
            <a:t>HP</a:t>
          </a:r>
        </a:p>
        <a:p xmlns:a="http://schemas.openxmlformats.org/drawingml/2006/main">
          <a:r>
            <a:rPr lang="ja-JP" altLang="en-US" b="1" dirty="0" smtClean="0">
              <a:latin typeface="Arial Unicode MS" pitchFamily="50" charset="-128"/>
              <a:ea typeface="Arial Unicode MS" pitchFamily="50" charset="-128"/>
              <a:cs typeface="Arial Unicode MS" pitchFamily="50" charset="-128"/>
            </a:rPr>
            <a:t>世界人口の推移（</a:t>
          </a:r>
          <a:r>
            <a:rPr lang="en-US" altLang="ja-JP" b="1" dirty="0" smtClean="0">
              <a:latin typeface="Arial Unicode MS" pitchFamily="50" charset="-128"/>
              <a:ea typeface="Arial Unicode MS" pitchFamily="50" charset="-128"/>
              <a:cs typeface="Arial Unicode MS" pitchFamily="50" charset="-128"/>
            </a:rPr>
            <a:t>1950</a:t>
          </a:r>
          <a:r>
            <a:rPr lang="ja-JP" altLang="en-US" b="1" dirty="0" smtClean="0">
              <a:latin typeface="Arial Unicode MS" pitchFamily="50" charset="-128"/>
              <a:ea typeface="Arial Unicode MS" pitchFamily="50" charset="-128"/>
              <a:cs typeface="Arial Unicode MS" pitchFamily="50" charset="-128"/>
            </a:rPr>
            <a:t>～</a:t>
          </a:r>
          <a:r>
            <a:rPr lang="en-US" altLang="ja-JP" b="1" dirty="0" smtClean="0">
              <a:latin typeface="Arial Unicode MS" pitchFamily="50" charset="-128"/>
              <a:ea typeface="Arial Unicode MS" pitchFamily="50" charset="-128"/>
              <a:cs typeface="Arial Unicode MS" pitchFamily="50" charset="-128"/>
            </a:rPr>
            <a:t>2050</a:t>
          </a:r>
          <a:r>
            <a:rPr lang="ja-JP" altLang="en-US" b="1" dirty="0" smtClean="0">
              <a:latin typeface="Arial Unicode MS" pitchFamily="50" charset="-128"/>
              <a:ea typeface="Arial Unicode MS" pitchFamily="50" charset="-128"/>
              <a:cs typeface="Arial Unicode MS" pitchFamily="50" charset="-128"/>
            </a:rPr>
            <a:t>年）</a:t>
          </a:r>
          <a:endParaRPr lang="en-US" altLang="ja-JP" sz="1100" dirty="0" smtClean="0">
            <a:latin typeface="Arial Unicode MS" pitchFamily="50" charset="-128"/>
            <a:ea typeface="Arial Unicode MS" pitchFamily="50" charset="-128"/>
            <a:cs typeface="Arial Unicode MS" pitchFamily="50" charset="-128"/>
          </a:endParaRPr>
        </a:p>
        <a:p xmlns:a="http://schemas.openxmlformats.org/drawingml/2006/main">
          <a:endParaRPr lang="en-US" altLang="ja-JP" sz="1100" dirty="0" smtClean="0"/>
        </a:p>
        <a:p xmlns:a="http://schemas.openxmlformats.org/drawingml/2006/main">
          <a:endParaRPr lang="ja-JP" altLang="en-US" sz="1100" dirty="0"/>
        </a:p>
      </cdr:txBody>
    </cdr:sp>
  </cdr:relSizeAnchor>
  <cdr:relSizeAnchor xmlns:cdr="http://schemas.openxmlformats.org/drawingml/2006/chartDrawing">
    <cdr:from>
      <cdr:x>0.66625</cdr:x>
      <cdr:y>0.21315</cdr:y>
    </cdr:from>
    <cdr:to>
      <cdr:x>0.80625</cdr:x>
      <cdr:y>0.37225</cdr:y>
    </cdr:to>
    <cdr:sp macro="" textlink="">
      <cdr:nvSpPr>
        <cdr:cNvPr id="5" name="テキスト ボックス 4"/>
        <cdr:cNvSpPr txBox="1"/>
      </cdr:nvSpPr>
      <cdr:spPr>
        <a:xfrm xmlns:a="http://schemas.openxmlformats.org/drawingml/2006/main">
          <a:off x="5482952" y="964704"/>
          <a:ext cx="1152144" cy="7200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800" dirty="0"/>
        </a:p>
      </cdr:txBody>
    </cdr:sp>
  </cdr:relSizeAnchor>
</c:userShapes>
</file>

<file path=ppt/drawings/drawing4.xml><?xml version="1.0" encoding="utf-8"?>
<c:userShapes xmlns:c="http://schemas.openxmlformats.org/drawingml/2006/chart">
  <cdr:relSizeAnchor xmlns:cdr="http://schemas.openxmlformats.org/drawingml/2006/chartDrawing">
    <cdr:from>
      <cdr:x>0.24194</cdr:x>
      <cdr:y>0.3267</cdr:y>
    </cdr:from>
    <cdr:to>
      <cdr:x>0.5</cdr:x>
      <cdr:y>0.47191</cdr:y>
    </cdr:to>
    <cdr:sp macro="" textlink="">
      <cdr:nvSpPr>
        <cdr:cNvPr id="2" name="テキスト ボックス 1"/>
        <cdr:cNvSpPr txBox="1"/>
      </cdr:nvSpPr>
      <cdr:spPr>
        <a:xfrm xmlns:a="http://schemas.openxmlformats.org/drawingml/2006/main">
          <a:off x="1080120" y="1296144"/>
          <a:ext cx="1152128"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0.47931</cdr:x>
      <cdr:y>0.39628</cdr:y>
    </cdr:from>
    <cdr:to>
      <cdr:x>0.52069</cdr:x>
      <cdr:y>0.62902</cdr:y>
    </cdr:to>
    <cdr:sp macro="" textlink="">
      <cdr:nvSpPr>
        <cdr:cNvPr id="3" name="正方形/長方形 2"/>
        <cdr:cNvSpPr/>
      </cdr:nvSpPr>
      <cdr:spPr>
        <a:xfrm xmlns:a="http://schemas.openxmlformats.org/drawingml/2006/main">
          <a:off x="2139880" y="1572188"/>
          <a:ext cx="184730" cy="92333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endParaRPr lang="ja-JP" alt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cdr:txBody>
    </cdr:sp>
  </cdr:relSizeAnchor>
  <cdr:relSizeAnchor xmlns:cdr="http://schemas.openxmlformats.org/drawingml/2006/chartDrawing">
    <cdr:from>
      <cdr:x>0.09677</cdr:x>
      <cdr:y>0.2904</cdr:y>
    </cdr:from>
    <cdr:to>
      <cdr:x>0.59677</cdr:x>
      <cdr:y>0.4378</cdr:y>
    </cdr:to>
    <cdr:sp macro="" textlink="">
      <cdr:nvSpPr>
        <cdr:cNvPr id="4" name="正方形/長方形 3"/>
        <cdr:cNvSpPr/>
      </cdr:nvSpPr>
      <cdr:spPr>
        <a:xfrm xmlns:a="http://schemas.openxmlformats.org/drawingml/2006/main">
          <a:off x="432029" y="1152114"/>
          <a:ext cx="2232248" cy="584775"/>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ja-JP" alt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３．１７倍</a:t>
          </a:r>
          <a:endParaRPr lang="ja-JP" alt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0.6741</cdr:x>
      <cdr:y>0.93298</cdr:y>
    </cdr:from>
    <cdr:to>
      <cdr:x>0.99314</cdr:x>
      <cdr:y>1</cdr:y>
    </cdr:to>
    <cdr:sp macro="" textlink="">
      <cdr:nvSpPr>
        <cdr:cNvPr id="2" name="テキスト ボックス 1"/>
        <cdr:cNvSpPr txBox="1"/>
      </cdr:nvSpPr>
      <cdr:spPr>
        <a:xfrm xmlns:a="http://schemas.openxmlformats.org/drawingml/2006/main">
          <a:off x="3743326" y="3314701"/>
          <a:ext cx="1771650"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a:t>国税庁　統計情報より引用</a:t>
          </a:r>
        </a:p>
      </cdr:txBody>
    </cdr:sp>
  </cdr:relSizeAnchor>
</c:userShapes>
</file>

<file path=ppt/drawings/drawing6.xml><?xml version="1.0" encoding="utf-8"?>
<c:userShapes xmlns:c="http://schemas.openxmlformats.org/drawingml/2006/chart">
  <cdr:relSizeAnchor xmlns:cdr="http://schemas.openxmlformats.org/drawingml/2006/chartDrawing">
    <cdr:from>
      <cdr:x>0.6787</cdr:x>
      <cdr:y>0.71503</cdr:y>
    </cdr:from>
    <cdr:to>
      <cdr:x>0.97653</cdr:x>
      <cdr:y>0.95337</cdr:y>
    </cdr:to>
    <cdr:sp macro="" textlink="">
      <cdr:nvSpPr>
        <cdr:cNvPr id="2" name="テキスト ボックス 1"/>
        <cdr:cNvSpPr txBox="1"/>
      </cdr:nvSpPr>
      <cdr:spPr>
        <a:xfrm xmlns:a="http://schemas.openxmlformats.org/drawingml/2006/main">
          <a:off x="3581400" y="2628900"/>
          <a:ext cx="1571625" cy="8763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0.74802</cdr:x>
      <cdr:y>0.91879</cdr:y>
    </cdr:from>
    <cdr:to>
      <cdr:x>1</cdr:x>
      <cdr:y>1</cdr:y>
    </cdr:to>
    <cdr:sp macro="" textlink="">
      <cdr:nvSpPr>
        <cdr:cNvPr id="3" name="テキスト ボックス 2"/>
        <cdr:cNvSpPr txBox="1"/>
      </cdr:nvSpPr>
      <cdr:spPr>
        <a:xfrm xmlns:a="http://schemas.openxmlformats.org/drawingml/2006/main">
          <a:off x="3023319" y="3630389"/>
          <a:ext cx="1018456" cy="3208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dirty="0"/>
            <a:t>農林水産省</a:t>
          </a:r>
          <a:endParaRPr lang="en-US" altLang="ja-JP" dirty="0"/>
        </a:p>
        <a:p xmlns:a="http://schemas.openxmlformats.org/drawingml/2006/main">
          <a:endParaRPr lang="ja-JP" altLang="en-US" dirty="0"/>
        </a:p>
      </cdr:txBody>
    </cdr:sp>
  </cdr:relSizeAnchor>
</c:userShapes>
</file>

<file path=ppt/drawings/drawing7.xml><?xml version="1.0" encoding="utf-8"?>
<c:userShapes xmlns:c="http://schemas.openxmlformats.org/drawingml/2006/chart">
  <cdr:relSizeAnchor xmlns:cdr="http://schemas.openxmlformats.org/drawingml/2006/chartDrawing">
    <cdr:from>
      <cdr:x>0.70898</cdr:x>
      <cdr:y>0.86885</cdr:y>
    </cdr:from>
    <cdr:to>
      <cdr:x>0.99219</cdr:x>
      <cdr:y>0.97705</cdr:y>
    </cdr:to>
    <cdr:sp macro="" textlink="">
      <cdr:nvSpPr>
        <cdr:cNvPr id="2" name="テキスト ボックス 1"/>
        <cdr:cNvSpPr txBox="1"/>
      </cdr:nvSpPr>
      <cdr:spPr>
        <a:xfrm xmlns:a="http://schemas.openxmlformats.org/drawingml/2006/main">
          <a:off x="3457575" y="2524126"/>
          <a:ext cx="1381125" cy="31432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0.74483</cdr:x>
      <cdr:y>0.88462</cdr:y>
    </cdr:from>
    <cdr:to>
      <cdr:x>1</cdr:x>
      <cdr:y>0.98077</cdr:y>
    </cdr:to>
    <cdr:sp macro="" textlink="">
      <cdr:nvSpPr>
        <cdr:cNvPr id="3" name="テキスト ボックス 2"/>
        <cdr:cNvSpPr txBox="1"/>
      </cdr:nvSpPr>
      <cdr:spPr>
        <a:xfrm xmlns:a="http://schemas.openxmlformats.org/drawingml/2006/main">
          <a:off x="4114801" y="3067049"/>
          <a:ext cx="1409699" cy="33337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r"/>
          <a:r>
            <a:rPr lang="ja-JP" altLang="en-US" sz="1200" dirty="0"/>
            <a:t>農業経営統計調査</a:t>
          </a:r>
          <a:endParaRPr lang="en-US" altLang="ja-JP" sz="1200" dirty="0"/>
        </a:p>
        <a:p xmlns:a="http://schemas.openxmlformats.org/drawingml/2006/main">
          <a:endParaRPr lang="en-US" altLang="ja-JP" sz="1100" dirty="0"/>
        </a:p>
        <a:p xmlns:a="http://schemas.openxmlformats.org/drawingml/2006/main">
          <a:endParaRPr lang="ja-JP" altLang="en-US" sz="1100" dirty="0"/>
        </a:p>
      </cdr:txBody>
    </cdr:sp>
  </cdr:relSizeAnchor>
</c:userShapes>
</file>

<file path=ppt/drawings/drawing8.xml><?xml version="1.0" encoding="utf-8"?>
<c:userShapes xmlns:c="http://schemas.openxmlformats.org/drawingml/2006/chart">
  <cdr:relSizeAnchor xmlns:cdr="http://schemas.openxmlformats.org/drawingml/2006/chartDrawing">
    <cdr:from>
      <cdr:x>0.63158</cdr:x>
      <cdr:y>0.91818</cdr:y>
    </cdr:from>
    <cdr:to>
      <cdr:x>0.98911</cdr:x>
      <cdr:y>0.98485</cdr:y>
    </cdr:to>
    <cdr:sp macro="" textlink="">
      <cdr:nvSpPr>
        <cdr:cNvPr id="2" name="テキスト ボックス 1"/>
        <cdr:cNvSpPr txBox="1"/>
      </cdr:nvSpPr>
      <cdr:spPr>
        <a:xfrm xmlns:a="http://schemas.openxmlformats.org/drawingml/2006/main">
          <a:off x="3314701" y="2886075"/>
          <a:ext cx="1876425" cy="2095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0.7395</cdr:x>
      <cdr:y>0.91026</cdr:y>
    </cdr:from>
    <cdr:to>
      <cdr:x>0.98874</cdr:x>
      <cdr:y>0.97157</cdr:y>
    </cdr:to>
    <cdr:sp macro="" textlink="">
      <cdr:nvSpPr>
        <cdr:cNvPr id="3" name="テキスト ボックス 2"/>
        <cdr:cNvSpPr txBox="1"/>
      </cdr:nvSpPr>
      <cdr:spPr>
        <a:xfrm xmlns:a="http://schemas.openxmlformats.org/drawingml/2006/main">
          <a:off x="6336704" y="5112568"/>
          <a:ext cx="2135751" cy="34435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ja-JP" altLang="en-US" sz="1100" dirty="0"/>
            <a:t>２０１０年　世界農林業センサス</a:t>
          </a:r>
        </a:p>
      </cdr:txBody>
    </cdr:sp>
  </cdr:relSizeAnchor>
  <cdr:relSizeAnchor xmlns:cdr="http://schemas.openxmlformats.org/drawingml/2006/chartDrawing">
    <cdr:from>
      <cdr:x>0.02625</cdr:x>
      <cdr:y>0.72973</cdr:y>
    </cdr:from>
    <cdr:to>
      <cdr:x>0.2975</cdr:x>
      <cdr:y>0.89189</cdr:y>
    </cdr:to>
    <cdr:sp macro="" textlink="">
      <cdr:nvSpPr>
        <cdr:cNvPr id="4" name="テキスト ボックス 3"/>
        <cdr:cNvSpPr txBox="1"/>
      </cdr:nvSpPr>
      <cdr:spPr>
        <a:xfrm xmlns:a="http://schemas.openxmlformats.org/drawingml/2006/main">
          <a:off x="216024" y="3888432"/>
          <a:ext cx="2232248" cy="8640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0.01681</cdr:x>
      <cdr:y>0.58974</cdr:y>
    </cdr:from>
    <cdr:to>
      <cdr:x>0.30252</cdr:x>
      <cdr:y>0.76542</cdr:y>
    </cdr:to>
    <cdr:sp macro="" textlink="">
      <cdr:nvSpPr>
        <cdr:cNvPr id="8" name="四角形吹き出し 7"/>
        <cdr:cNvSpPr/>
      </cdr:nvSpPr>
      <cdr:spPr>
        <a:xfrm xmlns:a="http://schemas.openxmlformats.org/drawingml/2006/main" rot="10800000">
          <a:off x="144016" y="3312368"/>
          <a:ext cx="2448272" cy="986704"/>
        </a:xfrm>
        <a:prstGeom xmlns:a="http://schemas.openxmlformats.org/drawingml/2006/main" prst="wedgeRectCallout">
          <a:avLst>
            <a:gd name="adj1" fmla="val -65641"/>
            <a:gd name="adj2" fmla="val 28189"/>
          </a:avLst>
        </a:prstGeom>
        <a:solidFill xmlns:a="http://schemas.openxmlformats.org/drawingml/2006/main">
          <a:schemeClr val="accent6">
            <a:lumMod val="60000"/>
            <a:lumOff val="40000"/>
          </a:schemeClr>
        </a:solidFill>
        <a:ln xmlns:a="http://schemas.openxmlformats.org/drawingml/2006/main">
          <a:solidFill>
            <a:schemeClr val="accent6">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0.02521</cdr:x>
      <cdr:y>0.61538</cdr:y>
    </cdr:from>
    <cdr:to>
      <cdr:x>0.31396</cdr:x>
      <cdr:y>0.75052</cdr:y>
    </cdr:to>
    <cdr:sp macro="" textlink="">
      <cdr:nvSpPr>
        <cdr:cNvPr id="9" name="テキスト ボックス 8"/>
        <cdr:cNvSpPr txBox="1"/>
      </cdr:nvSpPr>
      <cdr:spPr>
        <a:xfrm xmlns:a="http://schemas.openxmlformats.org/drawingml/2006/main">
          <a:off x="216024" y="3456384"/>
          <a:ext cx="2474250" cy="7590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800" dirty="0" smtClean="0"/>
            <a:t>６５歳以上の高齢者が</a:t>
          </a:r>
          <a:endParaRPr lang="en-US" altLang="ja-JP" sz="1800" dirty="0" smtClean="0"/>
        </a:p>
        <a:p xmlns:a="http://schemas.openxmlformats.org/drawingml/2006/main">
          <a:pPr algn="ctr"/>
          <a:r>
            <a:rPr lang="ja-JP" altLang="en-US" sz="2000" dirty="0"/>
            <a:t>６割以上</a:t>
          </a:r>
          <a:endParaRPr lang="en-US" altLang="ja-JP" sz="2000" dirty="0" smtClean="0"/>
        </a:p>
      </cdr:txBody>
    </cdr:sp>
  </cdr:relSizeAnchor>
</c:userShapes>
</file>

<file path=ppt/drawings/drawing9.xml><?xml version="1.0" encoding="utf-8"?>
<c:userShapes xmlns:c="http://schemas.openxmlformats.org/drawingml/2006/chart">
  <cdr:relSizeAnchor xmlns:cdr="http://schemas.openxmlformats.org/drawingml/2006/chartDrawing">
    <cdr:from>
      <cdr:x>0.73425</cdr:x>
      <cdr:y>0.81818</cdr:y>
    </cdr:from>
    <cdr:to>
      <cdr:x>0.99213</cdr:x>
      <cdr:y>0.97492</cdr:y>
    </cdr:to>
    <cdr:sp macro="" textlink="">
      <cdr:nvSpPr>
        <cdr:cNvPr id="2" name="テキスト ボックス 1"/>
        <cdr:cNvSpPr txBox="1"/>
      </cdr:nvSpPr>
      <cdr:spPr>
        <a:xfrm xmlns:a="http://schemas.openxmlformats.org/drawingml/2006/main">
          <a:off x="3552825" y="2486026"/>
          <a:ext cx="1247775" cy="4762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ja-JP" altLang="en-US" sz="1100"/>
            <a:t>新規就農者就業状態調査</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AD5E1911-93B6-498D-98A0-68B0843F054C}" type="datetimeFigureOut">
              <a:rPr kumimoji="1" lang="ja-JP" altLang="en-US" smtClean="0"/>
              <a:pPr/>
              <a:t>2012/11/13</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4E8ECBAD-AE75-472F-9497-1771F4F068D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57A61A39-0E7E-4FA2-8BAB-792CE7781EA9}" type="datetimeFigureOut">
              <a:rPr kumimoji="1" lang="ja-JP" altLang="en-US" smtClean="0"/>
              <a:pPr/>
              <a:t>2012/11/13</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62DC912-9072-42AA-9608-15128E47930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49601C4-F4EE-465C-AE9D-23A8EEBFD7D9}" type="datetime1">
              <a:rPr kumimoji="1" lang="ja-JP" altLang="en-US" smtClean="0"/>
              <a:pPr/>
              <a:t>2012/11/13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A3017A7-727E-41BD-8404-2E38008AB192}"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E71B6EA-D60D-4C32-9226-46B94CB07EF5}" type="datetime1">
              <a:rPr kumimoji="1" lang="ja-JP" altLang="en-US" smtClean="0"/>
              <a:pPr/>
              <a:t>2012/11/13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A3017A7-727E-41BD-8404-2E38008AB192}"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DE2DC26-A489-4FCB-96D3-AD3879C8BFB3}" type="datetime1">
              <a:rPr kumimoji="1" lang="ja-JP" altLang="en-US" smtClean="0"/>
              <a:pPr/>
              <a:t>2012/11/13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A3017A7-727E-41BD-8404-2E38008AB192}"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8FA0F2E-247D-443C-86B1-446425B1B467}" type="datetime1">
              <a:rPr kumimoji="1" lang="ja-JP" altLang="en-US" smtClean="0"/>
              <a:pPr/>
              <a:t>2012/11/13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A3017A7-727E-41BD-8404-2E38008AB192}"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CE02A89-389B-4BA1-B8F3-AB11F531C4AB}" type="datetime1">
              <a:rPr kumimoji="1" lang="ja-JP" altLang="en-US" smtClean="0"/>
              <a:pPr/>
              <a:t>2012/11/13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A3017A7-727E-41BD-8404-2E38008AB192}"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2FEF05-7AA5-48D7-8630-5ED825B889CD}" type="datetime1">
              <a:rPr kumimoji="1" lang="ja-JP" altLang="en-US" smtClean="0"/>
              <a:pPr/>
              <a:t>2012/11/13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A3017A7-727E-41BD-8404-2E38008AB192}"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2D2685B-82BF-4A3C-B2DE-E7A4DB029C3E}" type="datetime1">
              <a:rPr kumimoji="1" lang="ja-JP" altLang="en-US" smtClean="0"/>
              <a:pPr/>
              <a:t>2012/11/13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A3017A7-727E-41BD-8404-2E38008AB192}"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51E928B-B2C4-43F4-9319-A95F09A5014C}" type="datetime1">
              <a:rPr kumimoji="1" lang="ja-JP" altLang="en-US" smtClean="0"/>
              <a:pPr/>
              <a:t>2012/11/13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A3017A7-727E-41BD-8404-2E38008AB192}"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356A115-7196-4DC6-8522-3E52D0926E08}" type="datetime1">
              <a:rPr kumimoji="1" lang="ja-JP" altLang="en-US" smtClean="0"/>
              <a:pPr/>
              <a:t>2012/11/13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A3017A7-727E-41BD-8404-2E38008AB192}"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4560D58-3FC2-4153-B290-A43A785E4E58}" type="datetime1">
              <a:rPr kumimoji="1" lang="ja-JP" altLang="en-US" smtClean="0"/>
              <a:pPr/>
              <a:t>2012/11/13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A3017A7-727E-41BD-8404-2E38008AB192}"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65132DD-20B2-4260-8C2B-A39F32614B12}" type="datetime1">
              <a:rPr kumimoji="1" lang="ja-JP" altLang="en-US" smtClean="0"/>
              <a:pPr/>
              <a:t>2012/11/13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A3017A7-727E-41BD-8404-2E38008AB192}"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2B311-357C-4D55-A588-4C0DC74F1D6C}" type="datetime1">
              <a:rPr kumimoji="1" lang="ja-JP" altLang="en-US" smtClean="0"/>
              <a:pPr/>
              <a:t>2012/11/13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017A7-727E-41BD-8404-2E38008AB19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農業の未来を考える</a:t>
            </a: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日本の農業をよくするために</a:t>
            </a:r>
            <a:endParaRPr kumimoji="1" lang="ja-JP" altLang="en-US" dirty="0"/>
          </a:p>
        </p:txBody>
      </p:sp>
      <p:sp>
        <p:nvSpPr>
          <p:cNvPr id="4" name="スライド番号プレースホルダ 3"/>
          <p:cNvSpPr>
            <a:spLocks noGrp="1"/>
          </p:cNvSpPr>
          <p:nvPr>
            <p:ph type="sldNum" sz="quarter" idx="12"/>
          </p:nvPr>
        </p:nvSpPr>
        <p:spPr/>
        <p:txBody>
          <a:bodyPr/>
          <a:lstStyle/>
          <a:p>
            <a:fld id="{CA3017A7-727E-41BD-8404-2E38008AB192}" type="slidenum">
              <a:rPr kumimoji="1" lang="ja-JP" altLang="en-US" smtClean="0"/>
              <a:pPr/>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t>２．農業の問題</a:t>
            </a:r>
            <a:endParaRPr kumimoji="1" lang="ja-JP" altLang="en-US" dirty="0"/>
          </a:p>
        </p:txBody>
      </p:sp>
      <p:sp>
        <p:nvSpPr>
          <p:cNvPr id="5" name="サブタイトル 4"/>
          <p:cNvSpPr>
            <a:spLocks noGrp="1"/>
          </p:cNvSpPr>
          <p:nvPr>
            <p:ph type="subTitle" idx="1"/>
          </p:nvPr>
        </p:nvSpPr>
        <p:spPr/>
        <p:txBody>
          <a:bodyPr/>
          <a:lstStyle/>
          <a:p>
            <a:r>
              <a:rPr kumimoji="1" lang="ja-JP" altLang="en-US" dirty="0" smtClean="0"/>
              <a:t>食糧自給率と食糧安保</a:t>
            </a:r>
            <a:endParaRPr kumimoji="1" lang="ja-JP" altLang="en-US" dirty="0"/>
          </a:p>
        </p:txBody>
      </p:sp>
      <p:sp>
        <p:nvSpPr>
          <p:cNvPr id="6" name="スライド番号プレースホルダ 5"/>
          <p:cNvSpPr>
            <a:spLocks noGrp="1"/>
          </p:cNvSpPr>
          <p:nvPr>
            <p:ph type="sldNum" sz="quarter" idx="12"/>
          </p:nvPr>
        </p:nvSpPr>
        <p:spPr/>
        <p:txBody>
          <a:bodyPr/>
          <a:lstStyle/>
          <a:p>
            <a:fld id="{CA3017A7-727E-41BD-8404-2E38008AB192}"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食糧自給率</a:t>
            </a:r>
            <a:endParaRPr kumimoji="1" lang="ja-JP" altLang="en-US" dirty="0"/>
          </a:p>
        </p:txBody>
      </p:sp>
      <p:graphicFrame>
        <p:nvGraphicFramePr>
          <p:cNvPr id="8" name="コンテンツ プレースホルダ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10" name="正方形/長方形 9"/>
          <p:cNvSpPr/>
          <p:nvPr/>
        </p:nvSpPr>
        <p:spPr>
          <a:xfrm>
            <a:off x="1763688" y="3933056"/>
            <a:ext cx="2664296" cy="12241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1835696" y="4077072"/>
            <a:ext cx="2520280" cy="646331"/>
          </a:xfrm>
          <a:prstGeom prst="rect">
            <a:avLst/>
          </a:prstGeom>
          <a:noFill/>
        </p:spPr>
        <p:txBody>
          <a:bodyPr wrap="square" rtlCol="0">
            <a:spAutoFit/>
          </a:bodyPr>
          <a:lstStyle/>
          <a:p>
            <a:r>
              <a:rPr kumimoji="1" lang="ja-JP" altLang="en-US" dirty="0" smtClean="0"/>
              <a:t>カロ</a:t>
            </a:r>
            <a:r>
              <a:rPr lang="ja-JP" altLang="en-US" dirty="0" smtClean="0"/>
              <a:t>リ</a:t>
            </a:r>
            <a:r>
              <a:rPr kumimoji="1" lang="ja-JP" altLang="en-US" dirty="0" smtClean="0"/>
              <a:t>ーベースで</a:t>
            </a:r>
            <a:endParaRPr kumimoji="1" lang="en-US" altLang="ja-JP" dirty="0" smtClean="0"/>
          </a:p>
          <a:p>
            <a:r>
              <a:rPr kumimoji="1" lang="ja-JP" altLang="en-US" dirty="0" smtClean="0"/>
              <a:t>戦後から</a:t>
            </a:r>
            <a:r>
              <a:rPr kumimoji="1" lang="ja-JP" altLang="en-US" dirty="0" smtClean="0">
                <a:solidFill>
                  <a:srgbClr val="FF0000"/>
                </a:solidFill>
              </a:rPr>
              <a:t>約２０％下落</a:t>
            </a:r>
            <a:endParaRPr kumimoji="1" lang="ja-JP" altLang="en-US" dirty="0">
              <a:solidFill>
                <a:srgbClr val="FF0000"/>
              </a:solidFill>
            </a:endParaRPr>
          </a:p>
        </p:txBody>
      </p:sp>
      <p:sp>
        <p:nvSpPr>
          <p:cNvPr id="6" name="スライド番号プレースホルダ 5"/>
          <p:cNvSpPr>
            <a:spLocks noGrp="1"/>
          </p:cNvSpPr>
          <p:nvPr>
            <p:ph type="sldNum" sz="quarter" idx="12"/>
          </p:nvPr>
        </p:nvSpPr>
        <p:spPr/>
        <p:txBody>
          <a:bodyPr/>
          <a:lstStyle/>
          <a:p>
            <a:fld id="{CA3017A7-727E-41BD-8404-2E38008AB192}"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188640"/>
            <a:ext cx="7416824" cy="648072"/>
          </a:xfrm>
        </p:spPr>
        <p:txBody>
          <a:bodyPr>
            <a:noAutofit/>
          </a:bodyPr>
          <a:lstStyle/>
          <a:p>
            <a:r>
              <a:rPr kumimoji="1" lang="ja-JP" altLang="en-US" sz="2400" dirty="0" smtClean="0"/>
              <a:t>国内生産のみで生活する場合の一日の食事例</a:t>
            </a:r>
            <a:r>
              <a:rPr kumimoji="1" lang="en-US" altLang="ja-JP" sz="2400" dirty="0" smtClean="0"/>
              <a:t/>
            </a:r>
            <a:br>
              <a:rPr kumimoji="1" lang="en-US" altLang="ja-JP" sz="2400" dirty="0" smtClean="0"/>
            </a:br>
            <a:r>
              <a:rPr kumimoji="1" lang="ja-JP" altLang="en-US" sz="1400" dirty="0" smtClean="0"/>
              <a:t>（１日２０２０</a:t>
            </a:r>
            <a:r>
              <a:rPr kumimoji="1" lang="en-US" altLang="ja-JP" sz="1400" dirty="0" smtClean="0"/>
              <a:t>cal</a:t>
            </a:r>
            <a:r>
              <a:rPr lang="ja-JP" altLang="en-US" sz="1400" dirty="0" smtClean="0"/>
              <a:t>摂取するとした場合</a:t>
            </a:r>
            <a:r>
              <a:rPr kumimoji="1" lang="ja-JP" altLang="en-US" sz="1400" dirty="0" smtClean="0"/>
              <a:t>）</a:t>
            </a:r>
            <a:endParaRPr kumimoji="1" lang="ja-JP" altLang="en-US" sz="1400" dirty="0"/>
          </a:p>
        </p:txBody>
      </p:sp>
      <p:sp>
        <p:nvSpPr>
          <p:cNvPr id="6" name="コンテンツ プレースホルダ 5"/>
          <p:cNvSpPr>
            <a:spLocks noGrp="1"/>
          </p:cNvSpPr>
          <p:nvPr>
            <p:ph idx="1"/>
          </p:nvPr>
        </p:nvSpPr>
        <p:spPr>
          <a:xfrm>
            <a:off x="1331640" y="5949280"/>
            <a:ext cx="6264696" cy="720080"/>
          </a:xfrm>
        </p:spPr>
        <p:txBody>
          <a:bodyPr>
            <a:noAutofit/>
          </a:bodyPr>
          <a:lstStyle/>
          <a:p>
            <a:pPr>
              <a:buNone/>
            </a:pPr>
            <a:r>
              <a:rPr kumimoji="1" lang="ja-JP" altLang="en-US" sz="1400" dirty="0" smtClean="0">
                <a:latin typeface="HGS創英角ｺﾞｼｯｸUB" pitchFamily="50" charset="-128"/>
                <a:ea typeface="HGS創英角ｺﾞｼｯｸUB" pitchFamily="50" charset="-128"/>
              </a:rPr>
              <a:t>２日に１杯　みそ汁、２日に１杯　うどん、３日に２パック　納豆、</a:t>
            </a:r>
            <a:endParaRPr kumimoji="1" lang="en-US" altLang="ja-JP" sz="1400" dirty="0" smtClean="0">
              <a:latin typeface="HGS創英角ｺﾞｼｯｸUB" pitchFamily="50" charset="-128"/>
              <a:ea typeface="HGS創英角ｺﾞｼｯｸUB" pitchFamily="50" charset="-128"/>
            </a:endParaRPr>
          </a:p>
          <a:p>
            <a:pPr>
              <a:buNone/>
            </a:pPr>
            <a:r>
              <a:rPr kumimoji="1" lang="ja-JP" altLang="en-US" sz="1400" dirty="0" smtClean="0">
                <a:latin typeface="HGS創英角ｺﾞｼｯｸUB" pitchFamily="50" charset="-128"/>
                <a:ea typeface="HGS創英角ｺﾞｼｯｸUB" pitchFamily="50" charset="-128"/>
              </a:rPr>
              <a:t>６日に１</a:t>
            </a:r>
            <a:r>
              <a:rPr lang="ja-JP" altLang="en-US" sz="1400" dirty="0" smtClean="0">
                <a:latin typeface="HGS創英角ｺﾞｼｯｸUB" pitchFamily="50" charset="-128"/>
                <a:ea typeface="HGS創英角ｺﾞｼｯｸUB" pitchFamily="50" charset="-128"/>
              </a:rPr>
              <a:t>杯　牛乳　７日に１個　卵　９日に１食　食肉（約１００グラム）</a:t>
            </a:r>
            <a:endParaRPr kumimoji="1" lang="ja-JP" altLang="en-US" sz="1400" dirty="0">
              <a:latin typeface="HGS創英角ｺﾞｼｯｸUB" pitchFamily="50" charset="-128"/>
              <a:ea typeface="HGS創英角ｺﾞｼｯｸUB" pitchFamily="50" charset="-128"/>
            </a:endParaRPr>
          </a:p>
        </p:txBody>
      </p:sp>
      <p:pic>
        <p:nvPicPr>
          <p:cNvPr id="1028" name="Picture 4" descr="C:\Users\c103146\AppData\Local\Microsoft\Windows\Temporary Internet Files\Content.IE5\FENW40KZ\MC900228441[1].wmf"/>
          <p:cNvPicPr>
            <a:picLocks noChangeAspect="1" noChangeArrowheads="1"/>
          </p:cNvPicPr>
          <p:nvPr/>
        </p:nvPicPr>
        <p:blipFill>
          <a:blip r:embed="rId2" cstate="print"/>
          <a:srcRect/>
          <a:stretch>
            <a:fillRect/>
          </a:stretch>
        </p:blipFill>
        <p:spPr bwMode="auto">
          <a:xfrm>
            <a:off x="971600" y="2564904"/>
            <a:ext cx="1238957" cy="1008112"/>
          </a:xfrm>
          <a:prstGeom prst="rect">
            <a:avLst/>
          </a:prstGeom>
          <a:noFill/>
        </p:spPr>
      </p:pic>
      <p:sp>
        <p:nvSpPr>
          <p:cNvPr id="9" name="テキスト ボックス 8"/>
          <p:cNvSpPr txBox="1"/>
          <p:nvPr/>
        </p:nvSpPr>
        <p:spPr>
          <a:xfrm>
            <a:off x="323528" y="764704"/>
            <a:ext cx="936104" cy="307777"/>
          </a:xfrm>
          <a:prstGeom prst="rect">
            <a:avLst/>
          </a:prstGeom>
          <a:noFill/>
        </p:spPr>
        <p:txBody>
          <a:bodyPr wrap="square" rtlCol="0">
            <a:spAutoFit/>
          </a:bodyPr>
          <a:lstStyle/>
          <a:p>
            <a:r>
              <a:rPr kumimoji="1" lang="ja-JP" altLang="en-US" sz="1400" dirty="0" smtClean="0">
                <a:latin typeface="HGP創英角ﾎﾟｯﾌﾟ体" pitchFamily="50" charset="-128"/>
                <a:ea typeface="HGP創英角ﾎﾟｯﾌﾟ体" pitchFamily="50" charset="-128"/>
              </a:rPr>
              <a:t>朝食</a:t>
            </a:r>
            <a:endParaRPr kumimoji="1" lang="ja-JP" altLang="en-US" sz="1400" dirty="0">
              <a:latin typeface="HGP創英角ﾎﾟｯﾌﾟ体" pitchFamily="50" charset="-128"/>
              <a:ea typeface="HGP創英角ﾎﾟｯﾌﾟ体" pitchFamily="50" charset="-128"/>
            </a:endParaRPr>
          </a:p>
        </p:txBody>
      </p:sp>
      <p:pic>
        <p:nvPicPr>
          <p:cNvPr id="1029" name="Picture 5" descr="C:\Users\c103146\AppData\Local\Microsoft\Windows\Temporary Internet Files\Content.IE5\H2SQ7F9T\MC900250830[1].wmf"/>
          <p:cNvPicPr>
            <a:picLocks noChangeAspect="1" noChangeArrowheads="1"/>
          </p:cNvPicPr>
          <p:nvPr/>
        </p:nvPicPr>
        <p:blipFill>
          <a:blip r:embed="rId3" cstate="print"/>
          <a:srcRect/>
          <a:stretch>
            <a:fillRect/>
          </a:stretch>
        </p:blipFill>
        <p:spPr bwMode="auto">
          <a:xfrm>
            <a:off x="899592" y="4005064"/>
            <a:ext cx="1080120" cy="1067550"/>
          </a:xfrm>
          <a:prstGeom prst="rect">
            <a:avLst/>
          </a:prstGeom>
          <a:noFill/>
        </p:spPr>
      </p:pic>
      <p:sp>
        <p:nvSpPr>
          <p:cNvPr id="11" name="テキスト ボックス 10"/>
          <p:cNvSpPr txBox="1"/>
          <p:nvPr/>
        </p:nvSpPr>
        <p:spPr>
          <a:xfrm>
            <a:off x="323528" y="2348880"/>
            <a:ext cx="648072" cy="307777"/>
          </a:xfrm>
          <a:prstGeom prst="rect">
            <a:avLst/>
          </a:prstGeom>
          <a:noFill/>
        </p:spPr>
        <p:txBody>
          <a:bodyPr wrap="square" rtlCol="0">
            <a:spAutoFit/>
          </a:bodyPr>
          <a:lstStyle/>
          <a:p>
            <a:r>
              <a:rPr lang="ja-JP" altLang="en-US" sz="1400" dirty="0" smtClean="0">
                <a:latin typeface="HGP創英角ﾎﾟｯﾌﾟ体" pitchFamily="50" charset="-128"/>
                <a:ea typeface="HGP創英角ﾎﾟｯﾌﾟ体" pitchFamily="50" charset="-128"/>
              </a:rPr>
              <a:t>昼食</a:t>
            </a:r>
            <a:endParaRPr kumimoji="1" lang="ja-JP" altLang="en-US" sz="1400" dirty="0">
              <a:latin typeface="HGP創英角ﾎﾟｯﾌﾟ体" pitchFamily="50" charset="-128"/>
              <a:ea typeface="HGP創英角ﾎﾟｯﾌﾟ体" pitchFamily="50" charset="-128"/>
            </a:endParaRPr>
          </a:p>
        </p:txBody>
      </p:sp>
      <p:sp>
        <p:nvSpPr>
          <p:cNvPr id="13" name="テキスト ボックス 12"/>
          <p:cNvSpPr txBox="1"/>
          <p:nvPr/>
        </p:nvSpPr>
        <p:spPr>
          <a:xfrm>
            <a:off x="611560" y="2060848"/>
            <a:ext cx="7488832" cy="276999"/>
          </a:xfrm>
          <a:prstGeom prst="rect">
            <a:avLst/>
          </a:prstGeom>
          <a:noFill/>
        </p:spPr>
        <p:txBody>
          <a:bodyPr wrap="square" rtlCol="0">
            <a:spAutoFit/>
          </a:bodyPr>
          <a:lstStyle/>
          <a:p>
            <a:r>
              <a:rPr kumimoji="1" lang="ja-JP" altLang="en-US" sz="1200" dirty="0" smtClean="0">
                <a:latin typeface="HGS創英角ｺﾞｼｯｸUB" pitchFamily="50" charset="-128"/>
                <a:ea typeface="HGS創英角ｺﾞｼｯｸUB" pitchFamily="50" charset="-128"/>
              </a:rPr>
              <a:t>ご飯１杯（精米７５グラム分）　　粉吹きいも（ジャガイモ３００グラム分）　　　</a:t>
            </a:r>
            <a:r>
              <a:rPr lang="ja-JP" altLang="en-US" sz="1200" dirty="0" smtClean="0">
                <a:latin typeface="HGS創英角ｺﾞｼｯｸUB" pitchFamily="50" charset="-128"/>
                <a:ea typeface="HGS創英角ｺﾞｼｯｸUB" pitchFamily="50" charset="-128"/>
              </a:rPr>
              <a:t>野菜９０グラム分</a:t>
            </a:r>
            <a:endParaRPr kumimoji="1" lang="ja-JP" altLang="en-US" sz="1200" dirty="0">
              <a:latin typeface="HGS創英角ｺﾞｼｯｸUB" pitchFamily="50" charset="-128"/>
              <a:ea typeface="HGS創英角ｺﾞｼｯｸUB" pitchFamily="50" charset="-128"/>
            </a:endParaRPr>
          </a:p>
        </p:txBody>
      </p:sp>
      <p:pic>
        <p:nvPicPr>
          <p:cNvPr id="1030" name="Picture 6" descr="C:\Users\c103146\AppData\Local\Microsoft\Windows\Temporary Internet Files\Content.IE5\NKZ22P0T\MC900331282[1].wmf"/>
          <p:cNvPicPr>
            <a:picLocks noChangeAspect="1" noChangeArrowheads="1"/>
          </p:cNvPicPr>
          <p:nvPr/>
        </p:nvPicPr>
        <p:blipFill>
          <a:blip r:embed="rId4" cstate="print"/>
          <a:srcRect/>
          <a:stretch>
            <a:fillRect/>
          </a:stretch>
        </p:blipFill>
        <p:spPr bwMode="auto">
          <a:xfrm>
            <a:off x="3635896" y="2492896"/>
            <a:ext cx="1329850" cy="1054940"/>
          </a:xfrm>
          <a:prstGeom prst="rect">
            <a:avLst/>
          </a:prstGeom>
          <a:noFill/>
        </p:spPr>
      </p:pic>
      <p:pic>
        <p:nvPicPr>
          <p:cNvPr id="15" name="Picture 6" descr="C:\Users\c103146\AppData\Local\Microsoft\Windows\Temporary Internet Files\Content.IE5\NKZ22P0T\MC900331282[1].wmf"/>
          <p:cNvPicPr>
            <a:picLocks noChangeAspect="1" noChangeArrowheads="1"/>
          </p:cNvPicPr>
          <p:nvPr/>
        </p:nvPicPr>
        <p:blipFill>
          <a:blip r:embed="rId4" cstate="print"/>
          <a:srcRect/>
          <a:stretch>
            <a:fillRect/>
          </a:stretch>
        </p:blipFill>
        <p:spPr bwMode="auto">
          <a:xfrm>
            <a:off x="3635896" y="980728"/>
            <a:ext cx="1329850" cy="1054940"/>
          </a:xfrm>
          <a:prstGeom prst="rect">
            <a:avLst/>
          </a:prstGeom>
          <a:noFill/>
        </p:spPr>
      </p:pic>
      <p:pic>
        <p:nvPicPr>
          <p:cNvPr id="1031" name="Picture 7" descr="C:\Users\c103146\AppData\Local\Microsoft\Windows\Temporary Internet Files\Content.IE5\0XIVJP3T\MC900391504[1].wmf"/>
          <p:cNvPicPr>
            <a:picLocks noChangeAspect="1" noChangeArrowheads="1"/>
          </p:cNvPicPr>
          <p:nvPr/>
        </p:nvPicPr>
        <p:blipFill>
          <a:blip r:embed="rId5" cstate="print"/>
          <a:srcRect/>
          <a:stretch>
            <a:fillRect/>
          </a:stretch>
        </p:blipFill>
        <p:spPr bwMode="auto">
          <a:xfrm>
            <a:off x="6300192" y="908720"/>
            <a:ext cx="1296144" cy="1135108"/>
          </a:xfrm>
          <a:prstGeom prst="rect">
            <a:avLst/>
          </a:prstGeom>
          <a:noFill/>
        </p:spPr>
      </p:pic>
      <p:sp>
        <p:nvSpPr>
          <p:cNvPr id="17" name="テキスト ボックス 16"/>
          <p:cNvSpPr txBox="1"/>
          <p:nvPr/>
        </p:nvSpPr>
        <p:spPr>
          <a:xfrm>
            <a:off x="755576" y="3573016"/>
            <a:ext cx="7920880" cy="276999"/>
          </a:xfrm>
          <a:prstGeom prst="rect">
            <a:avLst/>
          </a:prstGeom>
          <a:noFill/>
        </p:spPr>
        <p:txBody>
          <a:bodyPr wrap="square" rtlCol="0">
            <a:spAutoFit/>
          </a:bodyPr>
          <a:lstStyle/>
          <a:p>
            <a:r>
              <a:rPr lang="ja-JP" altLang="en-US" sz="1200" dirty="0" smtClean="0">
                <a:latin typeface="HGS創英角ｺﾞｼｯｸUB" pitchFamily="50" charset="-128"/>
                <a:ea typeface="HGS創英角ｺﾞｼｯｸUB" pitchFamily="50" charset="-128"/>
              </a:rPr>
              <a:t>焼き芋</a:t>
            </a:r>
            <a:r>
              <a:rPr kumimoji="1" lang="ja-JP" altLang="en-US" sz="1200" dirty="0" smtClean="0">
                <a:latin typeface="HGS創英角ｺﾞｼｯｸUB" pitchFamily="50" charset="-128"/>
                <a:ea typeface="HGS創英角ｺﾞｼｯｸUB" pitchFamily="50" charset="-128"/>
              </a:rPr>
              <a:t>２本（２００グラム分）　ふかしいも一個（１５０グラム分）　リンゴ１</a:t>
            </a:r>
            <a:r>
              <a:rPr kumimoji="1" lang="en-US" altLang="ja-JP" sz="1200" dirty="0" smtClean="0">
                <a:latin typeface="HGS創英角ｺﾞｼｯｸUB" pitchFamily="50" charset="-128"/>
                <a:ea typeface="HGS創英角ｺﾞｼｯｸUB" pitchFamily="50" charset="-128"/>
              </a:rPr>
              <a:t>/</a:t>
            </a:r>
            <a:r>
              <a:rPr kumimoji="1" lang="ja-JP" altLang="en-US" sz="1200" dirty="0" smtClean="0">
                <a:latin typeface="HGS創英角ｺﾞｼｯｸUB" pitchFamily="50" charset="-128"/>
                <a:ea typeface="HGS創英角ｺﾞｼｯｸUB" pitchFamily="50" charset="-128"/>
              </a:rPr>
              <a:t>４個分（５０グラム相当）</a:t>
            </a:r>
            <a:endParaRPr kumimoji="1" lang="ja-JP" altLang="en-US" sz="1200" dirty="0">
              <a:latin typeface="HGS創英角ｺﾞｼｯｸUB" pitchFamily="50" charset="-128"/>
              <a:ea typeface="HGS創英角ｺﾞｼｯｸUB" pitchFamily="50" charset="-128"/>
            </a:endParaRPr>
          </a:p>
        </p:txBody>
      </p:sp>
      <p:pic>
        <p:nvPicPr>
          <p:cNvPr id="1032" name="Picture 8" descr="C:\Users\c103146\AppData\Local\Microsoft\Windows\Temporary Internet Files\Content.IE5\H2SQ7F9T\MC900227866[1].wmf"/>
          <p:cNvPicPr>
            <a:picLocks noChangeAspect="1" noChangeArrowheads="1"/>
          </p:cNvPicPr>
          <p:nvPr/>
        </p:nvPicPr>
        <p:blipFill>
          <a:blip r:embed="rId6" cstate="print"/>
          <a:srcRect/>
          <a:stretch>
            <a:fillRect/>
          </a:stretch>
        </p:blipFill>
        <p:spPr bwMode="auto">
          <a:xfrm>
            <a:off x="6444208" y="2492896"/>
            <a:ext cx="864096" cy="956266"/>
          </a:xfrm>
          <a:prstGeom prst="rect">
            <a:avLst/>
          </a:prstGeom>
          <a:noFill/>
        </p:spPr>
      </p:pic>
      <p:sp>
        <p:nvSpPr>
          <p:cNvPr id="19" name="テキスト ボックス 18"/>
          <p:cNvSpPr txBox="1"/>
          <p:nvPr/>
        </p:nvSpPr>
        <p:spPr>
          <a:xfrm>
            <a:off x="323528" y="3789040"/>
            <a:ext cx="648072" cy="307777"/>
          </a:xfrm>
          <a:prstGeom prst="rect">
            <a:avLst/>
          </a:prstGeom>
          <a:noFill/>
        </p:spPr>
        <p:txBody>
          <a:bodyPr wrap="square" rtlCol="0">
            <a:spAutoFit/>
          </a:bodyPr>
          <a:lstStyle/>
          <a:p>
            <a:r>
              <a:rPr kumimoji="1" lang="ja-JP" altLang="en-US" sz="1400" dirty="0" smtClean="0">
                <a:latin typeface="HGP創英角ﾎﾟｯﾌﾟ体" pitchFamily="50" charset="-128"/>
                <a:ea typeface="HGP創英角ﾎﾟｯﾌﾟ体" pitchFamily="50" charset="-128"/>
              </a:rPr>
              <a:t>夕食</a:t>
            </a:r>
            <a:endParaRPr kumimoji="1" lang="ja-JP" altLang="en-US" sz="1400" dirty="0">
              <a:latin typeface="HGP創英角ﾎﾟｯﾌﾟ体" pitchFamily="50" charset="-128"/>
              <a:ea typeface="HGP創英角ﾎﾟｯﾌﾟ体" pitchFamily="50" charset="-128"/>
            </a:endParaRPr>
          </a:p>
        </p:txBody>
      </p:sp>
      <p:pic>
        <p:nvPicPr>
          <p:cNvPr id="20" name="Picture 5" descr="C:\Users\c103146\AppData\Local\Microsoft\Windows\Temporary Internet Files\Content.IE5\H2SQ7F9T\MC900250830[1].wmf"/>
          <p:cNvPicPr>
            <a:picLocks noChangeAspect="1" noChangeArrowheads="1"/>
          </p:cNvPicPr>
          <p:nvPr/>
        </p:nvPicPr>
        <p:blipFill>
          <a:blip r:embed="rId3" cstate="print"/>
          <a:srcRect/>
          <a:stretch>
            <a:fillRect/>
          </a:stretch>
        </p:blipFill>
        <p:spPr bwMode="auto">
          <a:xfrm>
            <a:off x="1043608" y="980728"/>
            <a:ext cx="1080120" cy="1067550"/>
          </a:xfrm>
          <a:prstGeom prst="rect">
            <a:avLst/>
          </a:prstGeom>
          <a:noFill/>
        </p:spPr>
      </p:pic>
      <p:sp>
        <p:nvSpPr>
          <p:cNvPr id="21" name="テキスト ボックス 20"/>
          <p:cNvSpPr txBox="1"/>
          <p:nvPr/>
        </p:nvSpPr>
        <p:spPr>
          <a:xfrm>
            <a:off x="467544" y="5085184"/>
            <a:ext cx="8424936" cy="276999"/>
          </a:xfrm>
          <a:prstGeom prst="rect">
            <a:avLst/>
          </a:prstGeom>
          <a:noFill/>
        </p:spPr>
        <p:txBody>
          <a:bodyPr wrap="square" rtlCol="0">
            <a:spAutoFit/>
          </a:bodyPr>
          <a:lstStyle/>
          <a:p>
            <a:r>
              <a:rPr lang="ja-JP" altLang="en-US" sz="1200" dirty="0" smtClean="0">
                <a:latin typeface="HGS創英角ｺﾞｼｯｸUB" pitchFamily="50" charset="-128"/>
                <a:ea typeface="HGS創英角ｺﾞｼｯｸUB" pitchFamily="50" charset="-128"/>
              </a:rPr>
              <a:t>ご飯１杯（精米７５グラム分）　　　焼き芋１個分（１００グラム分）　　　焼き魚一切（魚の切り身７５グラム分）</a:t>
            </a:r>
            <a:endParaRPr kumimoji="1" lang="ja-JP" altLang="en-US" sz="1200" dirty="0"/>
          </a:p>
        </p:txBody>
      </p:sp>
      <p:pic>
        <p:nvPicPr>
          <p:cNvPr id="22" name="Picture 4" descr="C:\Users\c103146\AppData\Local\Microsoft\Windows\Temporary Internet Files\Content.IE5\FENW40KZ\MC900228441[1].wmf"/>
          <p:cNvPicPr>
            <a:picLocks noChangeAspect="1" noChangeArrowheads="1"/>
          </p:cNvPicPr>
          <p:nvPr/>
        </p:nvPicPr>
        <p:blipFill>
          <a:blip r:embed="rId2" cstate="print"/>
          <a:srcRect/>
          <a:stretch>
            <a:fillRect/>
          </a:stretch>
        </p:blipFill>
        <p:spPr bwMode="auto">
          <a:xfrm>
            <a:off x="3635896" y="4005064"/>
            <a:ext cx="1238957" cy="1008112"/>
          </a:xfrm>
          <a:prstGeom prst="rect">
            <a:avLst/>
          </a:prstGeom>
          <a:noFill/>
        </p:spPr>
      </p:pic>
      <p:pic>
        <p:nvPicPr>
          <p:cNvPr id="1034" name="Picture 10" descr="C:\Users\c103146\AppData\Local\Microsoft\Windows\Temporary Internet Files\Content.IE5\FENW40KZ\MC900215936[1].wmf"/>
          <p:cNvPicPr>
            <a:picLocks noChangeAspect="1" noChangeArrowheads="1"/>
          </p:cNvPicPr>
          <p:nvPr/>
        </p:nvPicPr>
        <p:blipFill>
          <a:blip r:embed="rId7" cstate="print"/>
          <a:srcRect/>
          <a:stretch>
            <a:fillRect/>
          </a:stretch>
        </p:blipFill>
        <p:spPr bwMode="auto">
          <a:xfrm>
            <a:off x="6444208" y="3933056"/>
            <a:ext cx="1224136" cy="1090201"/>
          </a:xfrm>
          <a:prstGeom prst="rect">
            <a:avLst/>
          </a:prstGeom>
          <a:noFill/>
        </p:spPr>
      </p:pic>
      <p:sp>
        <p:nvSpPr>
          <p:cNvPr id="27" name="加算記号 26"/>
          <p:cNvSpPr/>
          <p:nvPr/>
        </p:nvSpPr>
        <p:spPr>
          <a:xfrm>
            <a:off x="4067944" y="5301208"/>
            <a:ext cx="720080" cy="57606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スライド番号プレースホルダ 22"/>
          <p:cNvSpPr>
            <a:spLocks noGrp="1"/>
          </p:cNvSpPr>
          <p:nvPr>
            <p:ph type="sldNum" sz="quarter" idx="12"/>
          </p:nvPr>
        </p:nvSpPr>
        <p:spPr/>
        <p:txBody>
          <a:bodyPr/>
          <a:lstStyle/>
          <a:p>
            <a:fld id="{CA3017A7-727E-41BD-8404-2E38008AB192}" type="slidenum">
              <a:rPr kumimoji="1" lang="ja-JP" altLang="en-US" smtClean="0"/>
              <a:pPr/>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人口増加</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8" name="爆発 2 7"/>
          <p:cNvSpPr/>
          <p:nvPr/>
        </p:nvSpPr>
        <p:spPr>
          <a:xfrm>
            <a:off x="2915816" y="1844824"/>
            <a:ext cx="2664296" cy="1512168"/>
          </a:xfrm>
          <a:prstGeom prst="irregularSeal2">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rgbClr val="FF0000"/>
              </a:solidFill>
            </a:endParaRPr>
          </a:p>
        </p:txBody>
      </p:sp>
      <p:sp>
        <p:nvSpPr>
          <p:cNvPr id="9" name="テキスト ボックス 8"/>
          <p:cNvSpPr txBox="1"/>
          <p:nvPr/>
        </p:nvSpPr>
        <p:spPr>
          <a:xfrm>
            <a:off x="3491880" y="2276872"/>
            <a:ext cx="1584176" cy="646331"/>
          </a:xfrm>
          <a:prstGeom prst="rect">
            <a:avLst/>
          </a:prstGeom>
          <a:noFill/>
        </p:spPr>
        <p:txBody>
          <a:bodyPr wrap="square" rtlCol="0">
            <a:spAutoFit/>
          </a:bodyPr>
          <a:lstStyle/>
          <a:p>
            <a:r>
              <a:rPr kumimoji="1" lang="ja-JP" altLang="en-US" dirty="0" smtClean="0"/>
              <a:t>２０５０年には９０億人越</a:t>
            </a:r>
            <a:r>
              <a:rPr lang="ja-JP" altLang="en-US" dirty="0" smtClean="0"/>
              <a:t>え</a:t>
            </a:r>
            <a:endParaRPr kumimoji="1" lang="en-US" altLang="ja-JP" dirty="0" smtClean="0"/>
          </a:p>
        </p:txBody>
      </p:sp>
      <p:sp>
        <p:nvSpPr>
          <p:cNvPr id="10" name="スライド番号プレースホルダ 9"/>
          <p:cNvSpPr>
            <a:spLocks noGrp="1"/>
          </p:cNvSpPr>
          <p:nvPr>
            <p:ph type="sldNum" sz="quarter" idx="12"/>
          </p:nvPr>
        </p:nvSpPr>
        <p:spPr/>
        <p:txBody>
          <a:bodyPr/>
          <a:lstStyle/>
          <a:p>
            <a:fld id="{CA3017A7-727E-41BD-8404-2E38008AB192}" type="slidenum">
              <a:rPr kumimoji="1" lang="ja-JP" altLang="en-US" smtClean="0"/>
              <a:pPr/>
              <a:t>13</a:t>
            </a:fld>
            <a:endParaRPr kumimoji="1" lang="ja-JP" altLang="en-US"/>
          </a:p>
        </p:txBody>
      </p:sp>
      <p:sp>
        <p:nvSpPr>
          <p:cNvPr id="7" name="正方形/長方形 6"/>
          <p:cNvSpPr/>
          <p:nvPr/>
        </p:nvSpPr>
        <p:spPr>
          <a:xfrm>
            <a:off x="4788024" y="1412776"/>
            <a:ext cx="3744416"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食糧需要増</a:t>
            </a:r>
            <a:endParaRPr lang="ja-JP" alt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世界の穀物需給</a:t>
            </a:r>
            <a:endParaRPr kumimoji="1" lang="ja-JP" altLang="en-US" dirty="0"/>
          </a:p>
        </p:txBody>
      </p:sp>
      <p:graphicFrame>
        <p:nvGraphicFramePr>
          <p:cNvPr id="5" name="コンテンツ プレースホルダ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異常気象による被害</a:t>
            </a:r>
            <a:endParaRPr kumimoji="1" lang="ja-JP" altLang="en-US" dirty="0"/>
          </a:p>
        </p:txBody>
      </p:sp>
      <p:pic>
        <p:nvPicPr>
          <p:cNvPr id="8" name="コンテンツ プレースホルダ 7" descr="異常気象　被害.jpg"/>
          <p:cNvPicPr>
            <a:picLocks noGrp="1" noChangeAspect="1"/>
          </p:cNvPicPr>
          <p:nvPr>
            <p:ph idx="1"/>
          </p:nvPr>
        </p:nvPicPr>
        <p:blipFill>
          <a:blip r:embed="rId2" cstate="print"/>
          <a:stretch>
            <a:fillRect/>
          </a:stretch>
        </p:blipFill>
        <p:spPr>
          <a:xfrm>
            <a:off x="0" y="1124744"/>
            <a:ext cx="9666330" cy="5472608"/>
          </a:xfrm>
        </p:spPr>
      </p:pic>
      <p:sp>
        <p:nvSpPr>
          <p:cNvPr id="11" name="正方形/長方形 10"/>
          <p:cNvSpPr/>
          <p:nvPr/>
        </p:nvSpPr>
        <p:spPr>
          <a:xfrm>
            <a:off x="6516216" y="3717032"/>
            <a:ext cx="2843808" cy="1200329"/>
          </a:xfrm>
          <a:prstGeom prst="rect">
            <a:avLst/>
          </a:prstGeom>
        </p:spPr>
        <p:txBody>
          <a:bodyPr wrap="square">
            <a:spAutoFit/>
          </a:bodyPr>
          <a:lstStyle/>
          <a:p>
            <a:r>
              <a:rPr lang="ja-JP" altLang="en-US" dirty="0" smtClean="0"/>
              <a:t>全国地球温暖化防止活動推進センターウェブサイト（</a:t>
            </a:r>
            <a:r>
              <a:rPr lang="en-US" dirty="0" smtClean="0"/>
              <a:t>http://www.jccca.org/）</a:t>
            </a:r>
            <a:r>
              <a:rPr lang="ja-JP" altLang="en-US" dirty="0" smtClean="0"/>
              <a:t>より引用</a:t>
            </a:r>
            <a:endParaRPr lang="ja-JP" altLang="en-US" dirty="0"/>
          </a:p>
        </p:txBody>
      </p:sp>
      <p:sp>
        <p:nvSpPr>
          <p:cNvPr id="5" name="スライド番号プレースホルダ 4"/>
          <p:cNvSpPr>
            <a:spLocks noGrp="1"/>
          </p:cNvSpPr>
          <p:nvPr>
            <p:ph type="sldNum" sz="quarter" idx="12"/>
          </p:nvPr>
        </p:nvSpPr>
        <p:spPr/>
        <p:txBody>
          <a:bodyPr/>
          <a:lstStyle/>
          <a:p>
            <a:fld id="{CA3017A7-727E-41BD-8404-2E38008AB192}"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右矢印 11"/>
          <p:cNvSpPr/>
          <p:nvPr/>
        </p:nvSpPr>
        <p:spPr>
          <a:xfrm rot="18949398">
            <a:off x="5552107" y="3632919"/>
            <a:ext cx="1357192" cy="883723"/>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食糧危機の例</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2008</a:t>
            </a:r>
            <a:r>
              <a:rPr kumimoji="1" lang="ja-JP" altLang="en-US" dirty="0" smtClean="0"/>
              <a:t>年食料危機　</a:t>
            </a:r>
            <a:endParaRPr kumimoji="1" lang="en-US" altLang="ja-JP" dirty="0" smtClean="0"/>
          </a:p>
          <a:p>
            <a:pPr>
              <a:buNone/>
            </a:pPr>
            <a:r>
              <a:rPr kumimoji="1" lang="en-US" altLang="ja-JP" dirty="0" smtClean="0"/>
              <a:t>2006</a:t>
            </a:r>
            <a:r>
              <a:rPr kumimoji="1" lang="ja-JP" altLang="en-US" dirty="0" smtClean="0"/>
              <a:t>年価格との比較</a:t>
            </a:r>
            <a:endParaRPr kumimoji="1" lang="en-US" altLang="ja-JP" dirty="0" smtClean="0"/>
          </a:p>
          <a:p>
            <a:pPr>
              <a:buNone/>
            </a:pPr>
            <a:r>
              <a:rPr kumimoji="1" lang="ja-JP" altLang="en-US" dirty="0" smtClean="0"/>
              <a:t>コメ→２１７％増</a:t>
            </a:r>
            <a:endParaRPr kumimoji="1" lang="en-US" altLang="ja-JP" dirty="0" smtClean="0"/>
          </a:p>
          <a:p>
            <a:pPr>
              <a:buNone/>
            </a:pPr>
            <a:r>
              <a:rPr lang="ja-JP" altLang="en-US" dirty="0" smtClean="0"/>
              <a:t>小麦→１３６％増</a:t>
            </a:r>
            <a:endParaRPr lang="en-US" altLang="ja-JP" dirty="0" smtClean="0"/>
          </a:p>
          <a:p>
            <a:pPr>
              <a:buNone/>
            </a:pPr>
            <a:r>
              <a:rPr kumimoji="1" lang="ja-JP" altLang="en-US" dirty="0" smtClean="0"/>
              <a:t>トウモロコシ→１２５％増</a:t>
            </a:r>
            <a:endParaRPr kumimoji="1" lang="en-US" altLang="ja-JP" dirty="0" smtClean="0"/>
          </a:p>
          <a:p>
            <a:pPr>
              <a:buNone/>
            </a:pPr>
            <a:r>
              <a:rPr lang="ja-JP" altLang="en-US" dirty="0" smtClean="0"/>
              <a:t>大豆→１０７％増</a:t>
            </a:r>
            <a:endParaRPr lang="en-US" altLang="ja-JP" dirty="0" smtClean="0"/>
          </a:p>
          <a:p>
            <a:pPr>
              <a:buNone/>
            </a:pPr>
            <a:endParaRPr kumimoji="1" lang="ja-JP" altLang="en-US" dirty="0"/>
          </a:p>
        </p:txBody>
      </p:sp>
      <p:sp>
        <p:nvSpPr>
          <p:cNvPr id="6" name="テキスト ボックス 5"/>
          <p:cNvSpPr txBox="1"/>
          <p:nvPr/>
        </p:nvSpPr>
        <p:spPr>
          <a:xfrm>
            <a:off x="6228184" y="6453336"/>
            <a:ext cx="2915816" cy="369332"/>
          </a:xfrm>
          <a:prstGeom prst="rect">
            <a:avLst/>
          </a:prstGeom>
          <a:noFill/>
        </p:spPr>
        <p:txBody>
          <a:bodyPr wrap="square" rtlCol="0">
            <a:spAutoFit/>
          </a:bodyPr>
          <a:lstStyle/>
          <a:p>
            <a:r>
              <a:rPr kumimoji="1" lang="ja-JP" altLang="en-US" dirty="0" smtClean="0"/>
              <a:t>数値は</a:t>
            </a:r>
            <a:r>
              <a:rPr kumimoji="1" lang="en-US" altLang="ja-JP" dirty="0" smtClean="0"/>
              <a:t>Wikipedia</a:t>
            </a:r>
            <a:r>
              <a:rPr kumimoji="1" lang="ja-JP" altLang="en-US" dirty="0" smtClean="0"/>
              <a:t>より引用</a:t>
            </a:r>
            <a:endParaRPr kumimoji="1" lang="ja-JP" altLang="en-US" dirty="0"/>
          </a:p>
        </p:txBody>
      </p:sp>
      <p:graphicFrame>
        <p:nvGraphicFramePr>
          <p:cNvPr id="8" name="グラフ 7"/>
          <p:cNvGraphicFramePr/>
          <p:nvPr/>
        </p:nvGraphicFramePr>
        <p:xfrm>
          <a:off x="4572000" y="2492896"/>
          <a:ext cx="4464496" cy="3967336"/>
        </p:xfrm>
        <a:graphic>
          <a:graphicData uri="http://schemas.openxmlformats.org/drawingml/2006/chart">
            <c:chart xmlns:c="http://schemas.openxmlformats.org/drawingml/2006/chart" xmlns:r="http://schemas.openxmlformats.org/officeDocument/2006/relationships" r:id="rId2"/>
          </a:graphicData>
        </a:graphic>
      </p:graphicFrame>
      <p:sp>
        <p:nvSpPr>
          <p:cNvPr id="7" name="スライド番号プレースホルダ 6"/>
          <p:cNvSpPr>
            <a:spLocks noGrp="1"/>
          </p:cNvSpPr>
          <p:nvPr>
            <p:ph type="sldNum" sz="quarter" idx="12"/>
          </p:nvPr>
        </p:nvSpPr>
        <p:spPr/>
        <p:txBody>
          <a:bodyPr/>
          <a:lstStyle/>
          <a:p>
            <a:fld id="{CA3017A7-727E-41BD-8404-2E38008AB192}"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t>２．農業の問題</a:t>
            </a:r>
            <a:endParaRPr kumimoji="1" lang="ja-JP" altLang="en-US" dirty="0"/>
          </a:p>
        </p:txBody>
      </p:sp>
      <p:sp>
        <p:nvSpPr>
          <p:cNvPr id="5" name="サブタイトル 4"/>
          <p:cNvSpPr>
            <a:spLocks noGrp="1"/>
          </p:cNvSpPr>
          <p:nvPr>
            <p:ph type="subTitle" idx="1"/>
          </p:nvPr>
        </p:nvSpPr>
        <p:spPr/>
        <p:txBody>
          <a:bodyPr/>
          <a:lstStyle/>
          <a:p>
            <a:r>
              <a:rPr kumimoji="1" lang="ja-JP" altLang="en-US" dirty="0" smtClean="0"/>
              <a:t>自立できない農家</a:t>
            </a:r>
            <a:endParaRPr kumimoji="1" lang="ja-JP" altLang="en-US" dirty="0"/>
          </a:p>
        </p:txBody>
      </p:sp>
      <p:sp>
        <p:nvSpPr>
          <p:cNvPr id="6" name="スライド番号プレースホルダ 5"/>
          <p:cNvSpPr>
            <a:spLocks noGrp="1"/>
          </p:cNvSpPr>
          <p:nvPr>
            <p:ph type="sldNum" sz="quarter" idx="12"/>
          </p:nvPr>
        </p:nvSpPr>
        <p:spPr/>
        <p:txBody>
          <a:bodyPr/>
          <a:lstStyle/>
          <a:p>
            <a:fld id="{CA3017A7-727E-41BD-8404-2E38008AB192}" type="slidenum">
              <a:rPr kumimoji="1" lang="ja-JP" altLang="en-US" smtClean="0"/>
              <a:pPr/>
              <a:t>17</a:t>
            </a:fld>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給与所得者と農家の所得比較</a:t>
            </a:r>
            <a:endParaRPr kumimoji="1" lang="ja-JP" altLang="en-US" dirty="0"/>
          </a:p>
        </p:txBody>
      </p:sp>
      <p:sp>
        <p:nvSpPr>
          <p:cNvPr id="9" name="テキスト プレースホルダ 8"/>
          <p:cNvSpPr>
            <a:spLocks noGrp="1"/>
          </p:cNvSpPr>
          <p:nvPr>
            <p:ph type="body" idx="1"/>
          </p:nvPr>
        </p:nvSpPr>
        <p:spPr/>
        <p:txBody>
          <a:bodyPr>
            <a:normAutofit/>
          </a:bodyPr>
          <a:lstStyle/>
          <a:p>
            <a:pPr algn="ctr"/>
            <a:r>
              <a:rPr kumimoji="1" lang="ja-JP" altLang="en-US" sz="3200" dirty="0" smtClean="0"/>
              <a:t>民間給与</a:t>
            </a:r>
            <a:endParaRPr kumimoji="1" lang="ja-JP" altLang="en-US" sz="3200" dirty="0"/>
          </a:p>
        </p:txBody>
      </p:sp>
      <p:graphicFrame>
        <p:nvGraphicFramePr>
          <p:cNvPr id="8" name="コンテンツ プレースホルダ 7"/>
          <p:cNvGraphicFramePr>
            <a:graphicFrameLocks noGrp="1"/>
          </p:cNvGraphicFramePr>
          <p:nvPr>
            <p:ph sz="half" idx="2"/>
          </p:nvPr>
        </p:nvGraphicFramePr>
        <p:xfrm>
          <a:off x="539552" y="2276871"/>
          <a:ext cx="3957836" cy="3849291"/>
        </p:xfrm>
        <a:graphic>
          <a:graphicData uri="http://schemas.openxmlformats.org/drawingml/2006/chart">
            <c:chart xmlns:c="http://schemas.openxmlformats.org/drawingml/2006/chart" xmlns:r="http://schemas.openxmlformats.org/officeDocument/2006/relationships" r:id="rId2"/>
          </a:graphicData>
        </a:graphic>
      </p:graphicFrame>
      <p:sp>
        <p:nvSpPr>
          <p:cNvPr id="11" name="テキスト プレースホルダ 10"/>
          <p:cNvSpPr>
            <a:spLocks noGrp="1"/>
          </p:cNvSpPr>
          <p:nvPr>
            <p:ph type="body" sz="quarter" idx="3"/>
          </p:nvPr>
        </p:nvSpPr>
        <p:spPr/>
        <p:txBody>
          <a:bodyPr>
            <a:normAutofit/>
          </a:bodyPr>
          <a:lstStyle/>
          <a:p>
            <a:pPr algn="ctr"/>
            <a:r>
              <a:rPr kumimoji="1" lang="ja-JP" altLang="en-US" sz="3200" dirty="0" smtClean="0"/>
              <a:t>農業所得</a:t>
            </a:r>
            <a:endParaRPr kumimoji="1" lang="ja-JP" altLang="en-US" sz="3200" dirty="0"/>
          </a:p>
        </p:txBody>
      </p:sp>
      <p:graphicFrame>
        <p:nvGraphicFramePr>
          <p:cNvPr id="7" name="コンテンツ プレースホルダ 6"/>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10" name="スライド番号プレースホルダ 9"/>
          <p:cNvSpPr>
            <a:spLocks noGrp="1"/>
          </p:cNvSpPr>
          <p:nvPr>
            <p:ph type="sldNum" sz="quarter" idx="12"/>
          </p:nvPr>
        </p:nvSpPr>
        <p:spPr/>
        <p:txBody>
          <a:bodyPr/>
          <a:lstStyle/>
          <a:p>
            <a:fld id="{CA3017A7-727E-41BD-8404-2E38008AB192}" type="slidenum">
              <a:rPr kumimoji="1" lang="ja-JP" altLang="en-US" smtClean="0"/>
              <a:pPr/>
              <a:t>18</a:t>
            </a:fld>
            <a:endParaRPr kumimoji="1"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lstStyle/>
          <a:p>
            <a:r>
              <a:rPr kumimoji="1" lang="ja-JP" altLang="en-US" dirty="0" smtClean="0"/>
              <a:t>主業農家の割合</a:t>
            </a:r>
            <a:endParaRPr kumimoji="1" lang="ja-JP" altLang="en-US" dirty="0"/>
          </a:p>
        </p:txBody>
      </p:sp>
      <p:sp>
        <p:nvSpPr>
          <p:cNvPr id="3" name="コンテンツ プレースホルダ 2"/>
          <p:cNvSpPr>
            <a:spLocks noGrp="1"/>
          </p:cNvSpPr>
          <p:nvPr>
            <p:ph idx="1"/>
          </p:nvPr>
        </p:nvSpPr>
        <p:spPr>
          <a:xfrm>
            <a:off x="457200" y="5445224"/>
            <a:ext cx="8229600" cy="792088"/>
          </a:xfrm>
        </p:spPr>
        <p:txBody>
          <a:bodyPr>
            <a:normAutofit/>
          </a:bodyPr>
          <a:lstStyle/>
          <a:p>
            <a:pPr>
              <a:buNone/>
            </a:pPr>
            <a:endParaRPr lang="en-US" altLang="ja-JP" dirty="0" smtClean="0"/>
          </a:p>
          <a:p>
            <a:pPr>
              <a:buNone/>
            </a:pPr>
            <a:endParaRPr lang="en-US" altLang="ja-JP" dirty="0"/>
          </a:p>
        </p:txBody>
      </p:sp>
      <p:graphicFrame>
        <p:nvGraphicFramePr>
          <p:cNvPr id="5" name="グラフ 4"/>
          <p:cNvGraphicFramePr/>
          <p:nvPr/>
        </p:nvGraphicFramePr>
        <p:xfrm>
          <a:off x="251520" y="1124744"/>
          <a:ext cx="8352928"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6" name="フリーフォーム 5"/>
          <p:cNvSpPr/>
          <p:nvPr/>
        </p:nvSpPr>
        <p:spPr>
          <a:xfrm>
            <a:off x="5292080" y="1988840"/>
            <a:ext cx="1008112" cy="2448272"/>
          </a:xfrm>
          <a:custGeom>
            <a:avLst/>
            <a:gdLst>
              <a:gd name="connsiteX0" fmla="*/ 0 w 1296144"/>
              <a:gd name="connsiteY0" fmla="*/ 2736304 h 3384376"/>
              <a:gd name="connsiteX1" fmla="*/ 324036 w 1296144"/>
              <a:gd name="connsiteY1" fmla="*/ 2736304 h 3384376"/>
              <a:gd name="connsiteX2" fmla="*/ 324036 w 1296144"/>
              <a:gd name="connsiteY2" fmla="*/ 0 h 3384376"/>
              <a:gd name="connsiteX3" fmla="*/ 972108 w 1296144"/>
              <a:gd name="connsiteY3" fmla="*/ 0 h 3384376"/>
              <a:gd name="connsiteX4" fmla="*/ 972108 w 1296144"/>
              <a:gd name="connsiteY4" fmla="*/ 2736304 h 3384376"/>
              <a:gd name="connsiteX5" fmla="*/ 1296144 w 1296144"/>
              <a:gd name="connsiteY5" fmla="*/ 2736304 h 3384376"/>
              <a:gd name="connsiteX6" fmla="*/ 648072 w 1296144"/>
              <a:gd name="connsiteY6" fmla="*/ 3384376 h 3384376"/>
              <a:gd name="connsiteX7" fmla="*/ 0 w 1296144"/>
              <a:gd name="connsiteY7" fmla="*/ 2736304 h 3384376"/>
              <a:gd name="connsiteX0" fmla="*/ 0 w 1296144"/>
              <a:gd name="connsiteY0" fmla="*/ 2736304 h 3384376"/>
              <a:gd name="connsiteX1" fmla="*/ 324036 w 1296144"/>
              <a:gd name="connsiteY1" fmla="*/ 2736304 h 3384376"/>
              <a:gd name="connsiteX2" fmla="*/ 504056 w 1296144"/>
              <a:gd name="connsiteY2" fmla="*/ 144016 h 3384376"/>
              <a:gd name="connsiteX3" fmla="*/ 972108 w 1296144"/>
              <a:gd name="connsiteY3" fmla="*/ 0 h 3384376"/>
              <a:gd name="connsiteX4" fmla="*/ 972108 w 1296144"/>
              <a:gd name="connsiteY4" fmla="*/ 2736304 h 3384376"/>
              <a:gd name="connsiteX5" fmla="*/ 1296144 w 1296144"/>
              <a:gd name="connsiteY5" fmla="*/ 2736304 h 3384376"/>
              <a:gd name="connsiteX6" fmla="*/ 648072 w 1296144"/>
              <a:gd name="connsiteY6" fmla="*/ 3384376 h 3384376"/>
              <a:gd name="connsiteX7" fmla="*/ 0 w 1296144"/>
              <a:gd name="connsiteY7" fmla="*/ 2736304 h 3384376"/>
              <a:gd name="connsiteX0" fmla="*/ 0 w 1296144"/>
              <a:gd name="connsiteY0" fmla="*/ 2592288 h 3240360"/>
              <a:gd name="connsiteX1" fmla="*/ 324036 w 1296144"/>
              <a:gd name="connsiteY1" fmla="*/ 2592288 h 3240360"/>
              <a:gd name="connsiteX2" fmla="*/ 504056 w 1296144"/>
              <a:gd name="connsiteY2" fmla="*/ 0 h 3240360"/>
              <a:gd name="connsiteX3" fmla="*/ 864096 w 1296144"/>
              <a:gd name="connsiteY3" fmla="*/ 0 h 3240360"/>
              <a:gd name="connsiteX4" fmla="*/ 972108 w 1296144"/>
              <a:gd name="connsiteY4" fmla="*/ 2592288 h 3240360"/>
              <a:gd name="connsiteX5" fmla="*/ 1296144 w 1296144"/>
              <a:gd name="connsiteY5" fmla="*/ 2592288 h 3240360"/>
              <a:gd name="connsiteX6" fmla="*/ 648072 w 1296144"/>
              <a:gd name="connsiteY6" fmla="*/ 3240360 h 3240360"/>
              <a:gd name="connsiteX7" fmla="*/ 0 w 1296144"/>
              <a:gd name="connsiteY7" fmla="*/ 2592288 h 3240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6144" h="3240360">
                <a:moveTo>
                  <a:pt x="0" y="2592288"/>
                </a:moveTo>
                <a:lnTo>
                  <a:pt x="324036" y="2592288"/>
                </a:lnTo>
                <a:lnTo>
                  <a:pt x="504056" y="0"/>
                </a:lnTo>
                <a:lnTo>
                  <a:pt x="864096" y="0"/>
                </a:lnTo>
                <a:lnTo>
                  <a:pt x="972108" y="2592288"/>
                </a:lnTo>
                <a:lnTo>
                  <a:pt x="1296144" y="2592288"/>
                </a:lnTo>
                <a:lnTo>
                  <a:pt x="648072" y="3240360"/>
                </a:lnTo>
                <a:lnTo>
                  <a:pt x="0" y="2592288"/>
                </a:lnTo>
                <a:close/>
              </a:path>
            </a:pathLst>
          </a:custGeom>
          <a:gradFill flip="none" rotWithShape="1">
            <a:gsLst>
              <a:gs pos="31000">
                <a:schemeClr val="accent2">
                  <a:tint val="50000"/>
                  <a:satMod val="300000"/>
                </a:schemeClr>
              </a:gs>
              <a:gs pos="42000">
                <a:schemeClr val="accent2">
                  <a:tint val="37000"/>
                  <a:satMod val="300000"/>
                </a:schemeClr>
              </a:gs>
              <a:gs pos="100000">
                <a:schemeClr val="accent2">
                  <a:tint val="15000"/>
                  <a:satMod val="350000"/>
                </a:schemeClr>
              </a:gs>
            </a:gsLst>
            <a:lin ang="16200000" scaled="1"/>
            <a:tileRect/>
          </a:grad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en-US" altLang="ja-JP" dirty="0" smtClean="0"/>
          </a:p>
        </p:txBody>
      </p:sp>
      <p:sp>
        <p:nvSpPr>
          <p:cNvPr id="7" name="テキスト ボックス 6"/>
          <p:cNvSpPr txBox="1"/>
          <p:nvPr/>
        </p:nvSpPr>
        <p:spPr>
          <a:xfrm>
            <a:off x="5508104" y="2492896"/>
            <a:ext cx="615553" cy="1656184"/>
          </a:xfrm>
          <a:prstGeom prst="rect">
            <a:avLst/>
          </a:prstGeom>
          <a:noFill/>
        </p:spPr>
        <p:txBody>
          <a:bodyPr vert="eaVert" wrap="square" rtlCol="0">
            <a:spAutoFit/>
          </a:bodyPr>
          <a:lstStyle/>
          <a:p>
            <a:r>
              <a:rPr lang="ja-JP" altLang="en-US" sz="2800" dirty="0" smtClean="0"/>
              <a:t>増加</a:t>
            </a:r>
            <a:endParaRPr kumimoji="1" lang="ja-JP" altLang="en-US" sz="2800" dirty="0"/>
          </a:p>
        </p:txBody>
      </p:sp>
      <p:sp>
        <p:nvSpPr>
          <p:cNvPr id="8" name="スライド番号プレースホルダ 7"/>
          <p:cNvSpPr>
            <a:spLocks noGrp="1"/>
          </p:cNvSpPr>
          <p:nvPr>
            <p:ph type="sldNum" sz="quarter" idx="12"/>
          </p:nvPr>
        </p:nvSpPr>
        <p:spPr/>
        <p:txBody>
          <a:bodyPr/>
          <a:lstStyle/>
          <a:p>
            <a:fld id="{CA3017A7-727E-41BD-8404-2E38008AB192}" type="slidenum">
              <a:rPr kumimoji="1" lang="ja-JP" altLang="en-US" smtClean="0"/>
              <a:pPr/>
              <a:t>19</a:t>
            </a:fld>
            <a:endParaRPr kumimoji="1" lang="ja-JP" altLang="en-US"/>
          </a:p>
        </p:txBody>
      </p:sp>
      <p:sp>
        <p:nvSpPr>
          <p:cNvPr id="9" name="テキスト ボックス 8"/>
          <p:cNvSpPr txBox="1"/>
          <p:nvPr/>
        </p:nvSpPr>
        <p:spPr>
          <a:xfrm>
            <a:off x="611560" y="5661248"/>
            <a:ext cx="7632848" cy="646331"/>
          </a:xfrm>
          <a:prstGeom prst="rect">
            <a:avLst/>
          </a:prstGeom>
          <a:noFill/>
        </p:spPr>
        <p:txBody>
          <a:bodyPr wrap="square" rtlCol="0">
            <a:spAutoFit/>
          </a:bodyPr>
          <a:lstStyle/>
          <a:p>
            <a:r>
              <a:rPr lang="ja-JP" altLang="en-US" dirty="0" smtClean="0"/>
              <a:t>副業的農家：調査期日前</a:t>
            </a:r>
            <a:r>
              <a:rPr lang="en-US" altLang="ja-JP" dirty="0" smtClean="0"/>
              <a:t>1</a:t>
            </a:r>
            <a:r>
              <a:rPr lang="ja-JP" altLang="en-US" dirty="0" smtClean="0"/>
              <a:t>年間に自営農業に</a:t>
            </a:r>
            <a:r>
              <a:rPr lang="en-US" altLang="ja-JP" dirty="0" smtClean="0"/>
              <a:t>60</a:t>
            </a:r>
            <a:r>
              <a:rPr lang="ja-JP" altLang="en-US" dirty="0" smtClean="0"/>
              <a:t>日以上従事している</a:t>
            </a:r>
            <a:r>
              <a:rPr lang="en-US" altLang="ja-JP" dirty="0" smtClean="0"/>
              <a:t>65</a:t>
            </a:r>
            <a:r>
              <a:rPr lang="ja-JP" altLang="en-US" dirty="0" smtClean="0"/>
              <a:t>歳未満の世帯員がいない農家</a:t>
            </a:r>
            <a:endParaRPr lang="en-US" altLang="ja-JP"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28800"/>
            <a:ext cx="8229600" cy="4497363"/>
          </a:xfrm>
        </p:spPr>
        <p:txBody>
          <a:bodyPr/>
          <a:lstStyle/>
          <a:p>
            <a:pPr marL="0" indent="0">
              <a:buNone/>
            </a:pPr>
            <a:r>
              <a:rPr kumimoji="1" lang="ja-JP" altLang="en-US" dirty="0" smtClean="0"/>
              <a:t>・目次</a:t>
            </a:r>
            <a:endParaRPr kumimoji="1" lang="en-US" altLang="ja-JP" dirty="0" smtClean="0"/>
          </a:p>
          <a:p>
            <a:pPr marL="514350" indent="-514350">
              <a:buFont typeface="+mj-lt"/>
              <a:buAutoNum type="arabicPeriod"/>
            </a:pPr>
            <a:r>
              <a:rPr kumimoji="1" lang="ja-JP" altLang="en-US" dirty="0" smtClean="0"/>
              <a:t>農業の特徴（工業との比較）</a:t>
            </a:r>
            <a:endParaRPr kumimoji="1" lang="en-US" altLang="ja-JP" dirty="0" smtClean="0"/>
          </a:p>
          <a:p>
            <a:pPr marL="514350" indent="-514350">
              <a:buFont typeface="+mj-lt"/>
              <a:buAutoNum type="arabicPeriod"/>
            </a:pPr>
            <a:r>
              <a:rPr lang="ja-JP" altLang="en-US" dirty="0"/>
              <a:t>農業の</a:t>
            </a:r>
            <a:r>
              <a:rPr lang="ja-JP" altLang="en-US" dirty="0" smtClean="0"/>
              <a:t>問題</a:t>
            </a:r>
            <a:endParaRPr lang="en-US" altLang="ja-JP" dirty="0"/>
          </a:p>
          <a:p>
            <a:pPr marL="514350" indent="-514350">
              <a:buFont typeface="+mj-lt"/>
              <a:buAutoNum type="arabicPeriod"/>
            </a:pPr>
            <a:r>
              <a:rPr lang="ja-JP" altLang="en-US" dirty="0" smtClean="0"/>
              <a:t>原因の分析</a:t>
            </a:r>
            <a:endParaRPr lang="en-US" altLang="ja-JP" dirty="0" smtClean="0"/>
          </a:p>
          <a:p>
            <a:pPr marL="514350" indent="-514350">
              <a:buFont typeface="+mj-lt"/>
              <a:buAutoNum type="arabicPeriod"/>
            </a:pPr>
            <a:r>
              <a:rPr lang="ja-JP" altLang="en-US" dirty="0" smtClean="0"/>
              <a:t>小規模農家が維持されてしまう理由</a:t>
            </a:r>
            <a:endParaRPr lang="en-US" altLang="ja-JP" dirty="0" smtClean="0"/>
          </a:p>
          <a:p>
            <a:pPr marL="514350" indent="-514350">
              <a:buFont typeface="+mj-lt"/>
              <a:buAutoNum type="arabicPeriod"/>
            </a:pPr>
            <a:r>
              <a:rPr lang="ja-JP" altLang="en-US" dirty="0" smtClean="0"/>
              <a:t>改善プランの提案</a:t>
            </a:r>
            <a:endParaRPr lang="en-US" altLang="ja-JP" dirty="0" smtClean="0"/>
          </a:p>
          <a:p>
            <a:pPr marL="514350" indent="-514350">
              <a:buFont typeface="+mj-lt"/>
              <a:buAutoNum type="arabicPeriod"/>
            </a:pPr>
            <a:endParaRPr lang="en-US" altLang="ja-JP" dirty="0" smtClean="0"/>
          </a:p>
          <a:p>
            <a:pPr marL="514350" indent="-514350">
              <a:buFont typeface="+mj-lt"/>
              <a:buAutoNum type="arabicPeriod"/>
            </a:pPr>
            <a:endParaRPr kumimoji="1" lang="en-US" altLang="ja-JP" dirty="0" smtClean="0"/>
          </a:p>
          <a:p>
            <a:pPr marL="0" indent="0">
              <a:buNone/>
            </a:pPr>
            <a:endParaRPr kumimoji="1" lang="ja-JP" altLang="en-US" dirty="0"/>
          </a:p>
        </p:txBody>
      </p:sp>
      <p:sp>
        <p:nvSpPr>
          <p:cNvPr id="4" name="スライド番号プレースホルダ 3"/>
          <p:cNvSpPr>
            <a:spLocks noGrp="1"/>
          </p:cNvSpPr>
          <p:nvPr>
            <p:ph type="sldNum" sz="quarter" idx="12"/>
          </p:nvPr>
        </p:nvSpPr>
        <p:spPr/>
        <p:txBody>
          <a:bodyPr/>
          <a:lstStyle/>
          <a:p>
            <a:fld id="{CA3017A7-727E-41BD-8404-2E38008AB192}" type="slidenum">
              <a:rPr kumimoji="1" lang="ja-JP" altLang="en-US" smtClean="0"/>
              <a:pPr/>
              <a:t>2</a:t>
            </a:fld>
            <a:endParaRPr kumimoji="1" lang="ja-JP" altLang="en-US"/>
          </a:p>
        </p:txBody>
      </p:sp>
    </p:spTree>
    <p:extLst>
      <p:ext uri="{BB962C8B-B14F-4D97-AF65-F5344CB8AC3E}">
        <p14:creationId xmlns:p14="http://schemas.microsoft.com/office/powerpoint/2010/main" xmlns="" val="3038174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農産物販売規模</a:t>
            </a:r>
            <a:r>
              <a:rPr kumimoji="1" lang="ja-JP" altLang="en-US" dirty="0" smtClean="0"/>
              <a:t>別農家数</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３．原因分析</a:t>
            </a:r>
            <a:endParaRPr kumimoji="1" lang="ja-JP" altLang="en-US" dirty="0"/>
          </a:p>
        </p:txBody>
      </p:sp>
      <p:sp>
        <p:nvSpPr>
          <p:cNvPr id="4" name="サブタイトル 3"/>
          <p:cNvSpPr>
            <a:spLocks noGrp="1"/>
          </p:cNvSpPr>
          <p:nvPr>
            <p:ph type="subTitle" idx="1"/>
          </p:nvPr>
        </p:nvSpPr>
        <p:spPr/>
        <p:txBody>
          <a:bodyPr/>
          <a:lstStyle/>
          <a:p>
            <a:r>
              <a:rPr kumimoji="1" lang="ja-JP" altLang="en-US" dirty="0" smtClean="0"/>
              <a:t>小規模農家と生産性</a:t>
            </a:r>
            <a:endParaRPr kumimoji="1" lang="ja-JP" altLang="en-US" dirty="0"/>
          </a:p>
        </p:txBody>
      </p:sp>
      <p:sp>
        <p:nvSpPr>
          <p:cNvPr id="5" name="スライド番号プレースホルダ 4"/>
          <p:cNvSpPr>
            <a:spLocks noGrp="1"/>
          </p:cNvSpPr>
          <p:nvPr>
            <p:ph type="sldNum" sz="quarter" idx="12"/>
          </p:nvPr>
        </p:nvSpPr>
        <p:spPr/>
        <p:txBody>
          <a:bodyPr/>
          <a:lstStyle/>
          <a:p>
            <a:fld id="{CA3017A7-727E-41BD-8404-2E38008AB192}" type="slidenum">
              <a:rPr kumimoji="1" lang="ja-JP" altLang="en-US" smtClean="0"/>
              <a:pPr/>
              <a:t>21</a:t>
            </a:fld>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規模の生産性（米）</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340768"/>
          <a:ext cx="8229600" cy="5184576"/>
        </p:xfrm>
        <a:graphic>
          <a:graphicData uri="http://schemas.openxmlformats.org/drawingml/2006/chart">
            <c:chart xmlns:c="http://schemas.openxmlformats.org/drawingml/2006/chart" xmlns:r="http://schemas.openxmlformats.org/officeDocument/2006/relationships" r:id="rId2"/>
          </a:graphicData>
        </a:graphic>
      </p:graphicFrame>
      <p:sp>
        <p:nvSpPr>
          <p:cNvPr id="5" name="円形吹き出し 4"/>
          <p:cNvSpPr/>
          <p:nvPr/>
        </p:nvSpPr>
        <p:spPr>
          <a:xfrm>
            <a:off x="4211960" y="1916832"/>
            <a:ext cx="3096344" cy="1368152"/>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５ｈａあたりまで徐々に低減</a:t>
            </a:r>
            <a:endParaRPr kumimoji="1" lang="ja-JP" altLang="en-US" dirty="0"/>
          </a:p>
        </p:txBody>
      </p:sp>
      <p:sp>
        <p:nvSpPr>
          <p:cNvPr id="6" name="スライド番号プレースホルダ 5"/>
          <p:cNvSpPr>
            <a:spLocks noGrp="1"/>
          </p:cNvSpPr>
          <p:nvPr>
            <p:ph type="sldNum" sz="quarter" idx="12"/>
          </p:nvPr>
        </p:nvSpPr>
        <p:spPr/>
        <p:txBody>
          <a:bodyPr/>
          <a:lstStyle/>
          <a:p>
            <a:fld id="{CA3017A7-727E-41BD-8404-2E38008AB192}" type="slidenum">
              <a:rPr kumimoji="1" lang="ja-JP" altLang="en-US" smtClean="0"/>
              <a:pPr/>
              <a:t>22</a:t>
            </a:fld>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規模の生産性（米）</a:t>
            </a:r>
            <a:endParaRPr kumimoji="1" lang="ja-JP" altLang="en-US" dirty="0"/>
          </a:p>
        </p:txBody>
      </p:sp>
      <p:graphicFrame>
        <p:nvGraphicFramePr>
          <p:cNvPr id="4" name="コンテンツ プレースホルダ 3"/>
          <p:cNvGraphicFramePr>
            <a:graphicFrameLocks noGrp="1"/>
          </p:cNvGraphicFramePr>
          <p:nvPr>
            <p:ph idx="1"/>
          </p:nvPr>
        </p:nvGraphicFramePr>
        <p:xfrm>
          <a:off x="395536" y="1268760"/>
          <a:ext cx="8229600" cy="4813995"/>
        </p:xfrm>
        <a:graphic>
          <a:graphicData uri="http://schemas.openxmlformats.org/drawingml/2006/chart">
            <c:chart xmlns:c="http://schemas.openxmlformats.org/drawingml/2006/chart" xmlns:r="http://schemas.openxmlformats.org/officeDocument/2006/relationships" r:id="rId2"/>
          </a:graphicData>
        </a:graphic>
      </p:graphicFrame>
      <p:sp>
        <p:nvSpPr>
          <p:cNvPr id="5" name="スライド番号プレースホルダ 4"/>
          <p:cNvSpPr>
            <a:spLocks noGrp="1"/>
          </p:cNvSpPr>
          <p:nvPr>
            <p:ph type="sldNum" sz="quarter" idx="12"/>
          </p:nvPr>
        </p:nvSpPr>
        <p:spPr/>
        <p:txBody>
          <a:bodyPr/>
          <a:lstStyle/>
          <a:p>
            <a:fld id="{CA3017A7-727E-41BD-8404-2E38008AB192}" type="slidenum">
              <a:rPr kumimoji="1" lang="ja-JP" altLang="en-US" smtClean="0"/>
              <a:pPr/>
              <a:t>23</a:t>
            </a:fld>
            <a:endParaRPr kumimoji="1"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660232" y="5229200"/>
            <a:ext cx="2160240" cy="646331"/>
          </a:xfrm>
          <a:prstGeom prst="rect">
            <a:avLst/>
          </a:prstGeom>
          <a:noFill/>
        </p:spPr>
        <p:txBody>
          <a:bodyPr wrap="square" rtlCol="0">
            <a:spAutoFit/>
          </a:bodyPr>
          <a:lstStyle/>
          <a:p>
            <a:r>
              <a:rPr kumimoji="1" lang="ja-JP" altLang="en-US" dirty="0" smtClean="0"/>
              <a:t>２０１０年世界農林業センサス</a:t>
            </a:r>
            <a:endParaRPr kumimoji="1" lang="ja-JP" altLang="en-US" dirty="0"/>
          </a:p>
        </p:txBody>
      </p:sp>
      <p:graphicFrame>
        <p:nvGraphicFramePr>
          <p:cNvPr id="10" name="コンテンツ プレースホルダ 9"/>
          <p:cNvGraphicFramePr>
            <a:graphicFrameLocks noGrp="1"/>
          </p:cNvGraphicFramePr>
          <p:nvPr>
            <p:ph idx="1"/>
          </p:nvPr>
        </p:nvGraphicFramePr>
        <p:xfrm>
          <a:off x="179512" y="0"/>
          <a:ext cx="8712968" cy="6525343"/>
        </p:xfrm>
        <a:graphic>
          <a:graphicData uri="http://schemas.openxmlformats.org/drawingml/2006/chart">
            <c:chart xmlns:c="http://schemas.openxmlformats.org/drawingml/2006/chart" xmlns:r="http://schemas.openxmlformats.org/officeDocument/2006/relationships" r:id="rId2"/>
          </a:graphicData>
        </a:graphic>
      </p:graphicFrame>
      <p:sp>
        <p:nvSpPr>
          <p:cNvPr id="5" name="爆発 2 4"/>
          <p:cNvSpPr/>
          <p:nvPr/>
        </p:nvSpPr>
        <p:spPr>
          <a:xfrm>
            <a:off x="251520" y="3789040"/>
            <a:ext cx="4320480" cy="2736304"/>
          </a:xfrm>
          <a:prstGeom prst="irregularSeal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１ｈａ未満が７０％以上</a:t>
            </a:r>
            <a:endParaRPr kumimoji="1" lang="ja-JP" altLang="en-US" sz="2400" dirty="0"/>
          </a:p>
        </p:txBody>
      </p:sp>
      <p:sp>
        <p:nvSpPr>
          <p:cNvPr id="6" name="スライド番号プレースホルダ 5"/>
          <p:cNvSpPr>
            <a:spLocks noGrp="1"/>
          </p:cNvSpPr>
          <p:nvPr>
            <p:ph type="sldNum" sz="quarter" idx="12"/>
          </p:nvPr>
        </p:nvSpPr>
        <p:spPr/>
        <p:txBody>
          <a:bodyPr/>
          <a:lstStyle/>
          <a:p>
            <a:fld id="{CA3017A7-727E-41BD-8404-2E38008AB192}" type="slidenum">
              <a:rPr kumimoji="1" lang="ja-JP" altLang="en-US" smtClean="0"/>
              <a:pPr/>
              <a:t>24</a:t>
            </a:fld>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４．小規模農家が維持されてしまう理由</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A3017A7-727E-41BD-8404-2E38008AB192}" type="slidenum">
              <a:rPr kumimoji="1" lang="ja-JP" altLang="en-US" smtClean="0"/>
              <a:pPr/>
              <a:t>25</a:t>
            </a:fld>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9672" y="188640"/>
            <a:ext cx="5688632" cy="792088"/>
          </a:xfrm>
        </p:spPr>
        <p:txBody>
          <a:bodyPr/>
          <a:lstStyle/>
          <a:p>
            <a:r>
              <a:rPr kumimoji="1" lang="ja-JP" altLang="en-US" dirty="0" smtClean="0"/>
              <a:t>農業の高齢化</a:t>
            </a:r>
            <a:endParaRPr kumimoji="1" lang="ja-JP" altLang="en-US" dirty="0"/>
          </a:p>
        </p:txBody>
      </p:sp>
      <p:graphicFrame>
        <p:nvGraphicFramePr>
          <p:cNvPr id="4" name="コンテンツ プレースホルダ 3"/>
          <p:cNvGraphicFramePr>
            <a:graphicFrameLocks noGrp="1"/>
          </p:cNvGraphicFramePr>
          <p:nvPr>
            <p:ph idx="1"/>
          </p:nvPr>
        </p:nvGraphicFramePr>
        <p:xfrm>
          <a:off x="323528" y="980728"/>
          <a:ext cx="8568952"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年齢別農産物販売額</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スライド番号プレースホルダ 4"/>
          <p:cNvSpPr>
            <a:spLocks noGrp="1"/>
          </p:cNvSpPr>
          <p:nvPr>
            <p:ph type="sldNum" sz="quarter" idx="12"/>
          </p:nvPr>
        </p:nvSpPr>
        <p:spPr/>
        <p:txBody>
          <a:bodyPr/>
          <a:lstStyle/>
          <a:p>
            <a:fld id="{CA3017A7-727E-41BD-8404-2E38008AB192}" type="slidenum">
              <a:rPr kumimoji="1" lang="ja-JP" altLang="en-US" smtClean="0"/>
              <a:pPr/>
              <a:t>27</a:t>
            </a:fld>
            <a:endParaRPr kumimoji="1"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31640" y="0"/>
            <a:ext cx="6264696" cy="980728"/>
          </a:xfrm>
        </p:spPr>
        <p:txBody>
          <a:bodyPr/>
          <a:lstStyle/>
          <a:p>
            <a:r>
              <a:rPr kumimoji="1" lang="ja-JP" altLang="en-US" dirty="0" smtClean="0"/>
              <a:t>年齢別規模拡大意欲</a:t>
            </a:r>
            <a:endParaRPr kumimoji="1" lang="ja-JP" altLang="en-US" dirty="0"/>
          </a:p>
        </p:txBody>
      </p:sp>
      <p:graphicFrame>
        <p:nvGraphicFramePr>
          <p:cNvPr id="4" name="コンテンツ プレースホルダ 3"/>
          <p:cNvGraphicFramePr>
            <a:graphicFrameLocks noGrp="1"/>
          </p:cNvGraphicFramePr>
          <p:nvPr>
            <p:ph idx="1"/>
          </p:nvPr>
        </p:nvGraphicFramePr>
        <p:xfrm>
          <a:off x="251520" y="980728"/>
          <a:ext cx="8517632" cy="5472608"/>
        </p:xfrm>
        <a:graphic>
          <a:graphicData uri="http://schemas.openxmlformats.org/drawingml/2006/chart">
            <c:chart xmlns:c="http://schemas.openxmlformats.org/drawingml/2006/chart" xmlns:r="http://schemas.openxmlformats.org/officeDocument/2006/relationships" r:id="rId2"/>
          </a:graphicData>
        </a:graphic>
      </p:graphicFrame>
      <p:sp>
        <p:nvSpPr>
          <p:cNvPr id="5" name="角丸四角形 4"/>
          <p:cNvSpPr/>
          <p:nvPr/>
        </p:nvSpPr>
        <p:spPr>
          <a:xfrm>
            <a:off x="4860032" y="2780928"/>
            <a:ext cx="1728192" cy="720080"/>
          </a:xfrm>
          <a:prstGeom prst="round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932040" y="2852936"/>
            <a:ext cx="1512168" cy="646331"/>
          </a:xfrm>
          <a:prstGeom prst="rect">
            <a:avLst/>
          </a:prstGeom>
          <a:noFill/>
        </p:spPr>
        <p:txBody>
          <a:bodyPr wrap="square" rtlCol="0">
            <a:spAutoFit/>
          </a:bodyPr>
          <a:lstStyle/>
          <a:p>
            <a:pPr algn="ctr"/>
            <a:r>
              <a:rPr kumimoji="1" lang="ja-JP" altLang="en-US" dirty="0" smtClean="0"/>
              <a:t>維持したい人が多い</a:t>
            </a:r>
            <a:endParaRPr kumimoji="1" lang="ja-JP" altLang="en-US" dirty="0"/>
          </a:p>
        </p:txBody>
      </p:sp>
      <p:sp>
        <p:nvSpPr>
          <p:cNvPr id="7" name="角丸四角形 6"/>
          <p:cNvSpPr/>
          <p:nvPr/>
        </p:nvSpPr>
        <p:spPr>
          <a:xfrm>
            <a:off x="1475656" y="4797152"/>
            <a:ext cx="1728192" cy="648072"/>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拡大したい人が多い</a:t>
            </a:r>
            <a:endParaRPr kumimoji="1" lang="ja-JP" altLang="en-US"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新規就農者数推移</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スライド番号プレースホルダ 4"/>
          <p:cNvSpPr>
            <a:spLocks noGrp="1"/>
          </p:cNvSpPr>
          <p:nvPr>
            <p:ph type="sldNum" sz="quarter" idx="12"/>
          </p:nvPr>
        </p:nvSpPr>
        <p:spPr/>
        <p:txBody>
          <a:bodyPr/>
          <a:lstStyle/>
          <a:p>
            <a:fld id="{CA3017A7-727E-41BD-8404-2E38008AB192}" type="slidenum">
              <a:rPr kumimoji="1" lang="ja-JP" altLang="en-US" smtClean="0"/>
              <a:pPr/>
              <a:t>29</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減反政策とは？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米を高価格に維持するために、作付面積を制限する政策。減反に協力した面積の分だけ、一定の補助金をもらうことができる。</a:t>
            </a:r>
            <a:endParaRPr kumimoji="1" lang="en-US" altLang="ja-JP" dirty="0" smtClean="0"/>
          </a:p>
          <a:p>
            <a:r>
              <a:rPr lang="ja-JP" altLang="en-US" dirty="0" smtClean="0"/>
              <a:t>現在までに約</a:t>
            </a:r>
            <a:r>
              <a:rPr lang="en-US" altLang="ja-JP" dirty="0" smtClean="0"/>
              <a:t>100</a:t>
            </a:r>
            <a:r>
              <a:rPr lang="ja-JP" altLang="en-US" dirty="0" smtClean="0"/>
              <a:t>万ヘクタールの土地を減反してきた。</a:t>
            </a:r>
            <a:endParaRPr lang="en-US" altLang="ja-JP" dirty="0" smtClean="0"/>
          </a:p>
          <a:p>
            <a:endParaRPr lang="en-US" altLang="ja-JP"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年齢別新規就農者</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xmlns="" val="380301471"/>
              </p:ext>
            </p:extLst>
          </p:nvPr>
        </p:nvGraphicFramePr>
        <p:xfrm>
          <a:off x="323528" y="1196752"/>
          <a:ext cx="8424936" cy="5472608"/>
        </p:xfrm>
        <a:graphic>
          <a:graphicData uri="http://schemas.openxmlformats.org/drawingml/2006/chart">
            <c:chart xmlns:c="http://schemas.openxmlformats.org/drawingml/2006/chart" xmlns:r="http://schemas.openxmlformats.org/officeDocument/2006/relationships" r:id="rId2"/>
          </a:graphicData>
        </a:graphic>
      </p:graphicFrame>
      <p:sp>
        <p:nvSpPr>
          <p:cNvPr id="5" name="スライド番号プレースホルダ 4"/>
          <p:cNvSpPr>
            <a:spLocks noGrp="1"/>
          </p:cNvSpPr>
          <p:nvPr>
            <p:ph type="sldNum" sz="quarter" idx="12"/>
          </p:nvPr>
        </p:nvSpPr>
        <p:spPr/>
        <p:txBody>
          <a:bodyPr/>
          <a:lstStyle/>
          <a:p>
            <a:fld id="{CA3017A7-727E-41BD-8404-2E38008AB192}" type="slidenum">
              <a:rPr kumimoji="1" lang="ja-JP" altLang="en-US" smtClean="0"/>
              <a:pPr/>
              <a:t>30</a:t>
            </a:fld>
            <a:endParaRPr kumimoji="1" lang="ja-JP"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減反政策による小規模農家の維持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減反政策によりコメの価格が高止まりし、小規模で経営をしていても、自ら消費する部分を自ら生産するというメリットが増えることとなるため小規模農家が維持される。</a:t>
            </a:r>
            <a:endParaRPr kumimoji="1" lang="en-US" altLang="ja-JP" dirty="0" smtClean="0"/>
          </a:p>
          <a:p>
            <a:r>
              <a:rPr lang="ja-JP" altLang="en-US" dirty="0" smtClean="0"/>
              <a:t>小規模でも補助金がもらえるため生産を続ける動機づけとなる。</a:t>
            </a:r>
            <a:r>
              <a:rPr kumimoji="1" lang="en-US" altLang="ja-JP"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CA3017A7-727E-41BD-8404-2E38008AB192}" type="slidenum">
              <a:rPr kumimoji="1" lang="ja-JP" altLang="en-US" smtClean="0"/>
              <a:pPr/>
              <a:t>31</a:t>
            </a:fld>
            <a:endParaRPr kumimoji="1"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５．改善プランの提案</a:t>
            </a:r>
            <a:endParaRPr kumimoji="1" lang="ja-JP" altLang="en-US" dirty="0"/>
          </a:p>
        </p:txBody>
      </p:sp>
      <p:sp>
        <p:nvSpPr>
          <p:cNvPr id="4" name="サブタイトル 3"/>
          <p:cNvSpPr>
            <a:spLocks noGrp="1"/>
          </p:cNvSpPr>
          <p:nvPr>
            <p:ph type="subTitle" idx="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A3017A7-727E-41BD-8404-2E38008AB192}" type="slidenum">
              <a:rPr kumimoji="1" lang="ja-JP" altLang="en-US" smtClean="0"/>
              <a:pPr/>
              <a:t>32</a:t>
            </a:fld>
            <a:endParaRPr kumimoji="1" lang="ja-JP"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116632"/>
            <a:ext cx="7200800" cy="936104"/>
          </a:xfrm>
        </p:spPr>
        <p:txBody>
          <a:bodyPr/>
          <a:lstStyle/>
          <a:p>
            <a:r>
              <a:rPr kumimoji="1" lang="ja-JP" altLang="en-US" dirty="0" smtClean="0"/>
              <a:t>生産調整から直接支払へ</a:t>
            </a:r>
            <a:endParaRPr kumimoji="1" lang="ja-JP" altLang="en-US" dirty="0"/>
          </a:p>
        </p:txBody>
      </p:sp>
      <p:sp>
        <p:nvSpPr>
          <p:cNvPr id="3" name="コンテンツ プレースホルダ 2"/>
          <p:cNvSpPr>
            <a:spLocks noGrp="1"/>
          </p:cNvSpPr>
          <p:nvPr>
            <p:ph idx="1"/>
          </p:nvPr>
        </p:nvSpPr>
        <p:spPr>
          <a:xfrm>
            <a:off x="323528" y="1196752"/>
            <a:ext cx="8229600" cy="5256584"/>
          </a:xfrm>
        </p:spPr>
        <p:txBody>
          <a:bodyPr>
            <a:normAutofit fontScale="92500" lnSpcReduction="20000"/>
          </a:bodyPr>
          <a:lstStyle/>
          <a:p>
            <a:pPr>
              <a:buNone/>
            </a:pPr>
            <a:r>
              <a:rPr kumimoji="1" lang="ja-JP" altLang="en-US" dirty="0" smtClean="0"/>
              <a:t>減反を解除し、減反にかかる補償金も撤廃</a:t>
            </a:r>
            <a:endParaRPr kumimoji="1" lang="en-US" altLang="ja-JP" dirty="0" smtClean="0"/>
          </a:p>
          <a:p>
            <a:pPr>
              <a:buNone/>
            </a:pPr>
            <a:endParaRPr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a:p>
            <a:pPr>
              <a:buNone/>
            </a:pPr>
            <a:endParaRPr kumimoji="1" lang="en-US" altLang="ja-JP" dirty="0" smtClean="0"/>
          </a:p>
          <a:p>
            <a:pPr>
              <a:buNone/>
            </a:pPr>
            <a:endParaRPr kumimoji="1" lang="en-US" altLang="ja-JP" dirty="0" smtClean="0"/>
          </a:p>
          <a:p>
            <a:pPr>
              <a:buNone/>
            </a:pPr>
            <a:endParaRPr kumimoji="1" lang="en-US" altLang="ja-JP" dirty="0" smtClean="0"/>
          </a:p>
          <a:p>
            <a:pPr>
              <a:buNone/>
            </a:pPr>
            <a:r>
              <a:rPr kumimoji="1" lang="ja-JP" altLang="en-US" dirty="0" smtClean="0"/>
              <a:t>生産量増</a:t>
            </a:r>
            <a:r>
              <a:rPr lang="en-US" altLang="ja-JP" dirty="0" smtClean="0"/>
              <a:t>+</a:t>
            </a:r>
            <a:r>
              <a:rPr lang="ja-JP" altLang="en-US" dirty="0" smtClean="0"/>
              <a:t>価格低下</a:t>
            </a:r>
            <a:endParaRPr kumimoji="1" lang="ja-JP" altLang="en-US" dirty="0"/>
          </a:p>
        </p:txBody>
      </p:sp>
      <p:sp>
        <p:nvSpPr>
          <p:cNvPr id="7" name="右矢印 6"/>
          <p:cNvSpPr/>
          <p:nvPr/>
        </p:nvSpPr>
        <p:spPr>
          <a:xfrm>
            <a:off x="4067944" y="5445224"/>
            <a:ext cx="1152128" cy="720080"/>
          </a:xfrm>
          <a:prstGeom prst="rightArrow">
            <a:avLst>
              <a:gd name="adj1" fmla="val 3204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5580112" y="5013176"/>
            <a:ext cx="2808312" cy="720080"/>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消費者余剰の増大</a:t>
            </a:r>
            <a:endParaRPr kumimoji="1" lang="ja-JP" altLang="en-US" dirty="0"/>
          </a:p>
        </p:txBody>
      </p:sp>
      <p:sp>
        <p:nvSpPr>
          <p:cNvPr id="9" name="角丸四角形 8"/>
          <p:cNvSpPr/>
          <p:nvPr/>
        </p:nvSpPr>
        <p:spPr>
          <a:xfrm>
            <a:off x="5580112" y="5805264"/>
            <a:ext cx="280831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農家全体の</a:t>
            </a:r>
            <a:r>
              <a:rPr lang="ja-JP" altLang="en-US" dirty="0" smtClean="0"/>
              <a:t>所得</a:t>
            </a:r>
            <a:r>
              <a:rPr kumimoji="1" lang="ja-JP" altLang="en-US" dirty="0" smtClean="0"/>
              <a:t>は減少</a:t>
            </a:r>
            <a:endParaRPr kumimoji="1" lang="ja-JP" altLang="en-US" dirty="0"/>
          </a:p>
        </p:txBody>
      </p:sp>
      <p:sp>
        <p:nvSpPr>
          <p:cNvPr id="10" name="角丸四角形 9"/>
          <p:cNvSpPr/>
          <p:nvPr/>
        </p:nvSpPr>
        <p:spPr>
          <a:xfrm>
            <a:off x="5868144" y="2132856"/>
            <a:ext cx="2664296" cy="93610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補助金分が浮く</a:t>
            </a:r>
            <a:endParaRPr kumimoji="1" lang="ja-JP" altLang="en-US" dirty="0"/>
          </a:p>
        </p:txBody>
      </p:sp>
      <p:sp>
        <p:nvSpPr>
          <p:cNvPr id="11" name="右矢印 10"/>
          <p:cNvSpPr/>
          <p:nvPr/>
        </p:nvSpPr>
        <p:spPr>
          <a:xfrm rot="5400000">
            <a:off x="6516216" y="1628800"/>
            <a:ext cx="504056" cy="648072"/>
          </a:xfrm>
          <a:prstGeom prst="rightArrow">
            <a:avLst>
              <a:gd name="adj1" fmla="val 39889"/>
              <a:gd name="adj2" fmla="val 42670"/>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X:\Users\Desktop\図1.png"/>
          <p:cNvPicPr>
            <a:picLocks noChangeAspect="1" noChangeArrowheads="1"/>
          </p:cNvPicPr>
          <p:nvPr/>
        </p:nvPicPr>
        <p:blipFill>
          <a:blip r:embed="rId2" cstate="print"/>
          <a:srcRect/>
          <a:stretch>
            <a:fillRect/>
          </a:stretch>
        </p:blipFill>
        <p:spPr bwMode="auto">
          <a:xfrm>
            <a:off x="376798" y="1556792"/>
            <a:ext cx="5282974" cy="3888432"/>
          </a:xfrm>
          <a:prstGeom prst="rect">
            <a:avLst/>
          </a:prstGeom>
          <a:noFill/>
        </p:spPr>
      </p:pic>
      <p:sp>
        <p:nvSpPr>
          <p:cNvPr id="12" name="スライド番号プレースホルダ 11"/>
          <p:cNvSpPr>
            <a:spLocks noGrp="1"/>
          </p:cNvSpPr>
          <p:nvPr>
            <p:ph type="sldNum" sz="quarter" idx="12"/>
          </p:nvPr>
        </p:nvSpPr>
        <p:spPr/>
        <p:txBody>
          <a:bodyPr/>
          <a:lstStyle/>
          <a:p>
            <a:fld id="{CA3017A7-727E-41BD-8404-2E38008AB192}" type="slidenum">
              <a:rPr kumimoji="1" lang="ja-JP" altLang="en-US" smtClean="0"/>
              <a:pPr/>
              <a:t>33</a:t>
            </a:fld>
            <a:endParaRPr kumimoji="1" lang="ja-JP"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直接払いにすることによるメリット</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直接支払い額の試算</a:t>
            </a:r>
            <a:r>
              <a:rPr kumimoji="1" lang="en-US" altLang="ja-JP" dirty="0" smtClean="0"/>
              <a:t/>
            </a:r>
            <a:br>
              <a:rPr kumimoji="1" lang="en-US" altLang="ja-JP" dirty="0" smtClean="0"/>
            </a:br>
            <a:r>
              <a:rPr kumimoji="1" lang="ja-JP" altLang="en-US" dirty="0" smtClean="0"/>
              <a:t>（使用モデルの紹介</a:t>
            </a:r>
            <a:r>
              <a:rPr lang="ja-JP" altLang="en-US" dirty="0" smtClean="0"/>
              <a:t>）</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a:buNone/>
            </a:pPr>
            <a:r>
              <a:rPr lang="ja-JP" altLang="en-US" dirty="0" smtClean="0"/>
              <a:t>・需要・供給曲線のモデル</a:t>
            </a:r>
            <a:endParaRPr lang="en-US" altLang="ja-JP" dirty="0" smtClean="0"/>
          </a:p>
          <a:p>
            <a:pPr>
              <a:buNone/>
            </a:pPr>
            <a:r>
              <a:rPr lang="ja-JP" altLang="en-US" dirty="0" smtClean="0"/>
              <a:t>　　需要曲線：</a:t>
            </a:r>
            <a:endParaRPr lang="en-US" altLang="ja-JP" dirty="0" smtClean="0"/>
          </a:p>
          <a:p>
            <a:pPr>
              <a:buNone/>
            </a:pPr>
            <a:r>
              <a:rPr lang="ja-JP" altLang="en-US" dirty="0" smtClean="0"/>
              <a:t>　　供給曲線：</a:t>
            </a:r>
            <a:endParaRPr lang="en-US" altLang="ja-JP" dirty="0" smtClean="0"/>
          </a:p>
          <a:p>
            <a:pPr>
              <a:buNone/>
            </a:pPr>
            <a:r>
              <a:rPr lang="ja-JP" altLang="en-US" dirty="0" smtClean="0"/>
              <a:t>・平成１９年産米のデータ</a:t>
            </a:r>
            <a:endParaRPr lang="en-US" altLang="ja-JP" dirty="0" smtClean="0"/>
          </a:p>
          <a:p>
            <a:pPr>
              <a:buNone/>
            </a:pPr>
            <a:r>
              <a:rPr lang="ja-JP" altLang="en-US" dirty="0" smtClean="0"/>
              <a:t>　　米価：</a:t>
            </a:r>
            <a:r>
              <a:rPr lang="en-US" altLang="ja-JP" dirty="0" smtClean="0"/>
              <a:t>.14185</a:t>
            </a:r>
            <a:r>
              <a:rPr lang="ja-JP" altLang="en-US" dirty="0" smtClean="0"/>
              <a:t>円</a:t>
            </a:r>
            <a:r>
              <a:rPr lang="en-US" altLang="ja-JP" dirty="0" smtClean="0"/>
              <a:t>/60kg</a:t>
            </a:r>
          </a:p>
          <a:p>
            <a:pPr>
              <a:buNone/>
            </a:pPr>
            <a:r>
              <a:rPr lang="ja-JP" altLang="en-US" dirty="0" smtClean="0"/>
              <a:t>　　生産量：</a:t>
            </a:r>
            <a:r>
              <a:rPr lang="en-US" altLang="ja-JP" dirty="0" smtClean="0"/>
              <a:t>855</a:t>
            </a:r>
            <a:r>
              <a:rPr lang="ja-JP" altLang="en-US" dirty="0" smtClean="0"/>
              <a:t>万㌧</a:t>
            </a:r>
            <a:endParaRPr lang="en-US" altLang="ja-JP" dirty="0" smtClean="0"/>
          </a:p>
          <a:p>
            <a:pPr>
              <a:buNone/>
            </a:pPr>
            <a:r>
              <a:rPr lang="ja-JP" altLang="en-US" dirty="0" smtClean="0"/>
              <a:t>・需要弾力性：</a:t>
            </a:r>
            <a:r>
              <a:rPr lang="en-US" altLang="ja-JP" dirty="0" smtClean="0"/>
              <a:t>-0.2899</a:t>
            </a:r>
          </a:p>
          <a:p>
            <a:pPr>
              <a:buNone/>
            </a:pPr>
            <a:r>
              <a:rPr lang="ja-JP" altLang="en-US" dirty="0" smtClean="0"/>
              <a:t>・供給弾力性：</a:t>
            </a:r>
            <a:r>
              <a:rPr lang="en-US" altLang="ja-JP" dirty="0" smtClean="0"/>
              <a:t>0.4405</a:t>
            </a:r>
          </a:p>
          <a:p>
            <a:pPr>
              <a:buNone/>
            </a:pP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endParaRPr lang="ja-JP" alt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5125" name="Rectangle 5"/>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12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5128" name="Rectangle 8"/>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3"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15816" y="1988840"/>
            <a:ext cx="2629676" cy="648072"/>
          </a:xfrm>
          <a:prstGeom prst="rect">
            <a:avLst/>
          </a:prstGeom>
          <a:noFill/>
        </p:spPr>
      </p:pic>
      <p:sp>
        <p:nvSpPr>
          <p:cNvPr id="513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5129"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15816" y="2564904"/>
            <a:ext cx="2736304" cy="669396"/>
          </a:xfrm>
          <a:prstGeom prst="rect">
            <a:avLst/>
          </a:prstGeom>
          <a:noFill/>
        </p:spPr>
      </p:pic>
      <p:sp>
        <p:nvSpPr>
          <p:cNvPr id="5131" name="Rectangle 11"/>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スライド番号プレースホルダ 14"/>
          <p:cNvSpPr>
            <a:spLocks noGrp="1"/>
          </p:cNvSpPr>
          <p:nvPr>
            <p:ph type="sldNum" sz="quarter" idx="12"/>
          </p:nvPr>
        </p:nvSpPr>
        <p:spPr/>
        <p:txBody>
          <a:bodyPr/>
          <a:lstStyle/>
          <a:p>
            <a:fld id="{CA3017A7-727E-41BD-8404-2E38008AB192}" type="slidenum">
              <a:rPr kumimoji="1" lang="ja-JP" altLang="en-US" smtClean="0"/>
              <a:pPr/>
              <a:t>35</a:t>
            </a:fld>
            <a:endParaRPr kumimoji="1" lang="ja-JP" altLang="en-US"/>
          </a:p>
        </p:txBody>
      </p:sp>
      <p:sp>
        <p:nvSpPr>
          <p:cNvPr id="16" name="テキスト ボックス 15"/>
          <p:cNvSpPr txBox="1"/>
          <p:nvPr/>
        </p:nvSpPr>
        <p:spPr>
          <a:xfrm>
            <a:off x="4067944" y="6093296"/>
            <a:ext cx="4248472" cy="369332"/>
          </a:xfrm>
          <a:prstGeom prst="rect">
            <a:avLst/>
          </a:prstGeom>
          <a:noFill/>
        </p:spPr>
        <p:txBody>
          <a:bodyPr wrap="square" rtlCol="0">
            <a:spAutoFit/>
          </a:bodyPr>
          <a:lstStyle/>
          <a:p>
            <a:r>
              <a:rPr lang="ja-JP" altLang="en-US" dirty="0" smtClean="0"/>
              <a:t>荒幡克己「米生産調整の経済分析」より</a:t>
            </a: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直接支払額の試算</a:t>
            </a:r>
            <a:r>
              <a:rPr kumimoji="1" lang="en-US" altLang="ja-JP" dirty="0" smtClean="0"/>
              <a:t/>
            </a:r>
            <a:br>
              <a:rPr kumimoji="1" lang="en-US" altLang="ja-JP" dirty="0" smtClean="0"/>
            </a:br>
            <a:r>
              <a:rPr lang="ja-JP" altLang="en-US" dirty="0" smtClean="0"/>
              <a:t>（減反廃止）</a:t>
            </a:r>
            <a:endParaRPr kumimoji="1" lang="ja-JP" altLang="en-US" dirty="0"/>
          </a:p>
        </p:txBody>
      </p:sp>
      <p:graphicFrame>
        <p:nvGraphicFramePr>
          <p:cNvPr id="5" name="コンテンツ プレースホルダ 4"/>
          <p:cNvGraphicFramePr>
            <a:graphicFrameLocks noGrp="1"/>
          </p:cNvGraphicFramePr>
          <p:nvPr>
            <p:ph idx="1"/>
          </p:nvPr>
        </p:nvGraphicFramePr>
        <p:xfrm>
          <a:off x="457200" y="1600200"/>
          <a:ext cx="8229600" cy="470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 3"/>
          <p:cNvSpPr>
            <a:spLocks noGrp="1"/>
          </p:cNvSpPr>
          <p:nvPr>
            <p:ph type="sldNum" sz="quarter" idx="12"/>
          </p:nvPr>
        </p:nvSpPr>
        <p:spPr/>
        <p:txBody>
          <a:bodyPr/>
          <a:lstStyle/>
          <a:p>
            <a:fld id="{CA3017A7-727E-41BD-8404-2E38008AB192}" type="slidenum">
              <a:rPr kumimoji="1" lang="ja-JP" altLang="en-US" smtClean="0"/>
              <a:pPr/>
              <a:t>36</a:t>
            </a:fld>
            <a:endParaRPr kumimoji="1" lang="ja-JP" altLang="en-US" dirty="0"/>
          </a:p>
        </p:txBody>
      </p:sp>
      <p:sp>
        <p:nvSpPr>
          <p:cNvPr id="7" name="テキスト ボックス 6"/>
          <p:cNvSpPr txBox="1"/>
          <p:nvPr/>
        </p:nvSpPr>
        <p:spPr>
          <a:xfrm>
            <a:off x="2987824" y="5949280"/>
            <a:ext cx="5184576" cy="369332"/>
          </a:xfrm>
          <a:prstGeom prst="rect">
            <a:avLst/>
          </a:prstGeom>
          <a:noFill/>
        </p:spPr>
        <p:txBody>
          <a:bodyPr wrap="square" rtlCol="0">
            <a:spAutoFit/>
          </a:bodyPr>
          <a:lstStyle/>
          <a:p>
            <a:r>
              <a:rPr kumimoji="1" lang="ja-JP" altLang="en-US" dirty="0" smtClean="0"/>
              <a:t>（参考）山下一仁の試算：１６２７４円→９６９１円</a:t>
            </a:r>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直接支払額の試算</a:t>
            </a:r>
            <a:r>
              <a:rPr kumimoji="1" lang="en-US" altLang="ja-JP" dirty="0" smtClean="0"/>
              <a:t/>
            </a:r>
            <a:br>
              <a:rPr kumimoji="1" lang="en-US" altLang="ja-JP" dirty="0" smtClean="0"/>
            </a:br>
            <a:r>
              <a:rPr lang="ja-JP" altLang="en-US" dirty="0" smtClean="0"/>
              <a:t>（直接支払いの補助金給付）</a:t>
            </a:r>
            <a:endParaRPr kumimoji="1" lang="ja-JP" altLang="en-US" dirty="0"/>
          </a:p>
        </p:txBody>
      </p:sp>
      <p:sp>
        <p:nvSpPr>
          <p:cNvPr id="3" name="コンテンツ プレースホルダ 2"/>
          <p:cNvSpPr>
            <a:spLocks noGrp="1"/>
          </p:cNvSpPr>
          <p:nvPr>
            <p:ph idx="1"/>
          </p:nvPr>
        </p:nvSpPr>
        <p:spPr/>
        <p:txBody>
          <a:bodyPr/>
          <a:lstStyle/>
          <a:p>
            <a:pPr>
              <a:buNone/>
            </a:pPr>
            <a:endParaRPr kumimoji="1" lang="en-US" altLang="ja-JP" dirty="0" smtClean="0"/>
          </a:p>
          <a:p>
            <a:pPr>
              <a:buNone/>
            </a:pPr>
            <a:r>
              <a:rPr lang="en-US" altLang="ja-JP"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CA3017A7-727E-41BD-8404-2E38008AB192}" type="slidenum">
              <a:rPr kumimoji="1" lang="ja-JP" altLang="en-US" smtClean="0"/>
              <a:pPr/>
              <a:t>37</a:t>
            </a:fld>
            <a:endParaRPr kumimoji="1" lang="ja-JP" altLang="en-US"/>
          </a:p>
        </p:txBody>
      </p:sp>
      <p:graphicFrame>
        <p:nvGraphicFramePr>
          <p:cNvPr id="7" name="図表 6"/>
          <p:cNvGraphicFramePr/>
          <p:nvPr/>
        </p:nvGraphicFramePr>
        <p:xfrm>
          <a:off x="179512" y="1484784"/>
          <a:ext cx="864096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テキスト ボックス 7"/>
          <p:cNvSpPr txBox="1"/>
          <p:nvPr/>
        </p:nvSpPr>
        <p:spPr>
          <a:xfrm>
            <a:off x="5796136" y="6021288"/>
            <a:ext cx="3096344" cy="646331"/>
          </a:xfrm>
          <a:prstGeom prst="rect">
            <a:avLst/>
          </a:prstGeom>
          <a:noFill/>
        </p:spPr>
        <p:txBody>
          <a:bodyPr wrap="square" rtlCol="0">
            <a:spAutoFit/>
          </a:bodyPr>
          <a:lstStyle/>
          <a:p>
            <a:r>
              <a:rPr kumimoji="1" lang="en-US" altLang="ja-JP" dirty="0" smtClean="0"/>
              <a:t>※()</a:t>
            </a:r>
            <a:r>
              <a:rPr lang="ja-JP" altLang="en-US" dirty="0" smtClean="0"/>
              <a:t>は減反廃止後から直接支払いへの</a:t>
            </a:r>
            <a:r>
              <a:rPr kumimoji="1" lang="ja-JP" altLang="en-US" dirty="0" smtClean="0"/>
              <a:t>変化</a:t>
            </a:r>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荒幡克己「米生産調整の経済分析」</a:t>
            </a:r>
            <a:endParaRPr lang="en-US" altLang="ja-JP" dirty="0" smtClean="0"/>
          </a:p>
          <a:p>
            <a:r>
              <a:rPr kumimoji="1" lang="ja-JP" altLang="en-US" dirty="0" smtClean="0"/>
              <a:t>山下一仁「国民と消費者重視の農政改革」</a:t>
            </a:r>
            <a:r>
              <a:rPr kumimoji="1" lang="en-US" altLang="ja-JP" dirty="0" smtClean="0"/>
              <a:t>｢</a:t>
            </a:r>
            <a:r>
              <a:rPr kumimoji="1" lang="ja-JP" altLang="en-US" dirty="0" smtClean="0"/>
              <a:t>農業ビッグバンの経済学」</a:t>
            </a:r>
            <a:endParaRPr kumimoji="1" lang="en-US" altLang="ja-JP" dirty="0" smtClean="0"/>
          </a:p>
          <a:p>
            <a:r>
              <a:rPr lang="ja-JP" altLang="en-US" dirty="0" smtClean="0"/>
              <a:t>寺西俊一、石田信隆「農林水産業を見つめなおす」「農林水産業の再生を考える」</a:t>
            </a:r>
            <a:endParaRPr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CA3017A7-727E-41BD-8404-2E38008AB192}" type="slidenum">
              <a:rPr kumimoji="1" lang="ja-JP" altLang="en-US" smtClean="0"/>
              <a:pPr/>
              <a:t>38</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t>１</a:t>
            </a:r>
            <a:r>
              <a:rPr kumimoji="1" lang="en-US" altLang="ja-JP" dirty="0" smtClean="0"/>
              <a:t>.</a:t>
            </a:r>
            <a:r>
              <a:rPr kumimoji="1" lang="ja-JP" altLang="en-US" dirty="0" smtClean="0"/>
              <a:t>農業の特徴</a:t>
            </a:r>
            <a:r>
              <a:rPr kumimoji="1" lang="en-US" altLang="ja-JP" dirty="0" smtClean="0"/>
              <a:t>(</a:t>
            </a:r>
            <a:r>
              <a:rPr kumimoji="1" lang="ja-JP" altLang="en-US" dirty="0" smtClean="0"/>
              <a:t>工業との比較）</a:t>
            </a:r>
            <a:endParaRPr kumimoji="1" lang="ja-JP" altLang="en-US" dirty="0"/>
          </a:p>
        </p:txBody>
      </p:sp>
      <p:sp>
        <p:nvSpPr>
          <p:cNvPr id="5" name="サブタイトル 4"/>
          <p:cNvSpPr>
            <a:spLocks noGrp="1"/>
          </p:cNvSpPr>
          <p:nvPr>
            <p:ph type="subTitle" idx="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A3017A7-727E-41BD-8404-2E38008AB192}"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農業の特徴</a:t>
            </a:r>
            <a:endParaRPr kumimoji="1" lang="ja-JP" altLang="en-US" dirty="0"/>
          </a:p>
        </p:txBody>
      </p:sp>
      <p:sp>
        <p:nvSpPr>
          <p:cNvPr id="3" name="コンテンツ プレースホルダ 2"/>
          <p:cNvSpPr>
            <a:spLocks noGrp="1"/>
          </p:cNvSpPr>
          <p:nvPr>
            <p:ph idx="1"/>
          </p:nvPr>
        </p:nvSpPr>
        <p:spPr>
          <a:xfrm>
            <a:off x="457200" y="1268760"/>
            <a:ext cx="8229600" cy="5112568"/>
          </a:xfrm>
        </p:spPr>
        <p:txBody>
          <a:bodyPr>
            <a:normAutofit/>
          </a:bodyPr>
          <a:lstStyle/>
          <a:p>
            <a:r>
              <a:rPr kumimoji="1" lang="ja-JP" altLang="en-US" dirty="0" smtClean="0"/>
              <a:t>価格に対し非弾力的</a:t>
            </a:r>
            <a:endParaRPr kumimoji="1" lang="en-US" altLang="ja-JP" dirty="0" smtClean="0"/>
          </a:p>
          <a:p>
            <a:pPr>
              <a:buNone/>
            </a:pPr>
            <a:r>
              <a:rPr lang="ja-JP" altLang="en-US" dirty="0" smtClean="0"/>
              <a:t>　</a:t>
            </a:r>
            <a:r>
              <a:rPr lang="ja-JP" altLang="en-US" sz="2800" dirty="0" smtClean="0"/>
              <a:t>　→</a:t>
            </a:r>
            <a:r>
              <a:rPr lang="ja-JP" altLang="en-US" sz="2800" u="sng" dirty="0" smtClean="0"/>
              <a:t>多少の生産の増減</a:t>
            </a:r>
            <a:r>
              <a:rPr lang="ja-JP" altLang="en-US" sz="2800" dirty="0" smtClean="0"/>
              <a:t>によって価格が大きく上下</a:t>
            </a:r>
            <a:endParaRPr lang="en-US" altLang="ja-JP" sz="2800" dirty="0" smtClean="0"/>
          </a:p>
          <a:p>
            <a:pPr>
              <a:buNone/>
            </a:pPr>
            <a:r>
              <a:rPr lang="ja-JP" altLang="en-US" sz="2800" dirty="0" smtClean="0"/>
              <a:t>　　　　豊作→価格下落　不作→価格高騰</a:t>
            </a:r>
            <a:endParaRPr lang="en-US" altLang="ja-JP" sz="2800" dirty="0" smtClean="0"/>
          </a:p>
          <a:p>
            <a:r>
              <a:rPr kumimoji="1" lang="ja-JP" altLang="en-US" dirty="0" smtClean="0"/>
              <a:t>生産期間が長い</a:t>
            </a:r>
            <a:endParaRPr kumimoji="1" lang="en-US" altLang="ja-JP" dirty="0" smtClean="0"/>
          </a:p>
          <a:p>
            <a:pPr>
              <a:buNone/>
            </a:pPr>
            <a:r>
              <a:rPr lang="ja-JP" altLang="en-US" sz="2400" dirty="0" smtClean="0"/>
              <a:t>　　</a:t>
            </a:r>
            <a:r>
              <a:rPr lang="ja-JP" altLang="en-US" sz="2800" dirty="0" smtClean="0"/>
              <a:t>→将来の価格の予想が困難</a:t>
            </a:r>
            <a:endParaRPr lang="en-US" altLang="ja-JP" sz="2800" dirty="0" smtClean="0"/>
          </a:p>
          <a:p>
            <a:pPr>
              <a:buNone/>
            </a:pPr>
            <a:r>
              <a:rPr lang="ja-JP" altLang="en-US" sz="2800" dirty="0" smtClean="0"/>
              <a:t>　　→生産過剰の可能性大</a:t>
            </a:r>
            <a:endParaRPr lang="en-US" altLang="ja-JP" sz="2800" dirty="0" smtClean="0"/>
          </a:p>
          <a:p>
            <a:r>
              <a:rPr kumimoji="1" lang="ja-JP" altLang="en-US" dirty="0" smtClean="0"/>
              <a:t>機械稼働率が低い</a:t>
            </a:r>
            <a:endParaRPr kumimoji="1" lang="en-US" altLang="ja-JP" dirty="0" smtClean="0"/>
          </a:p>
          <a:p>
            <a:pPr>
              <a:buNone/>
            </a:pPr>
            <a:r>
              <a:rPr lang="ja-JP" altLang="en-US" dirty="0" smtClean="0"/>
              <a:t>　　</a:t>
            </a:r>
            <a:r>
              <a:rPr lang="ja-JP" altLang="en-US" sz="3000" dirty="0" smtClean="0"/>
              <a:t>→年に季節ごとの使用、農家間貸し借り</a:t>
            </a:r>
            <a:r>
              <a:rPr lang="en-US" altLang="ja-JP" sz="3000" dirty="0" smtClean="0"/>
              <a:t>×</a:t>
            </a:r>
          </a:p>
          <a:p>
            <a:r>
              <a:rPr kumimoji="1" lang="ja-JP" altLang="en-US" dirty="0" smtClean="0"/>
              <a:t>環境との関わりが強い</a:t>
            </a:r>
            <a:endParaRPr lang="en-US" altLang="ja-JP"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16632"/>
            <a:ext cx="8229600" cy="1143000"/>
          </a:xfrm>
        </p:spPr>
        <p:txBody>
          <a:bodyPr>
            <a:normAutofit/>
          </a:bodyPr>
          <a:lstStyle/>
          <a:p>
            <a:r>
              <a:rPr lang="ja-JP" altLang="en-US" dirty="0" smtClean="0"/>
              <a:t>価格弾力性</a:t>
            </a:r>
            <a:endParaRPr kumimoji="1" lang="ja-JP" altLang="en-US" dirty="0"/>
          </a:p>
        </p:txBody>
      </p:sp>
      <p:sp>
        <p:nvSpPr>
          <p:cNvPr id="4" name="テキスト プレースホルダ 3"/>
          <p:cNvSpPr>
            <a:spLocks noGrp="1"/>
          </p:cNvSpPr>
          <p:nvPr>
            <p:ph type="body" idx="1"/>
          </p:nvPr>
        </p:nvSpPr>
        <p:spPr>
          <a:xfrm>
            <a:off x="467544" y="1196752"/>
            <a:ext cx="4040188" cy="639762"/>
          </a:xfrm>
        </p:spPr>
        <p:txBody>
          <a:bodyPr>
            <a:noAutofit/>
          </a:bodyPr>
          <a:lstStyle/>
          <a:p>
            <a:pPr algn="ctr"/>
            <a:r>
              <a:rPr kumimoji="1" lang="ja-JP" altLang="en-US" sz="4000" dirty="0" smtClean="0"/>
              <a:t>農業</a:t>
            </a:r>
            <a:endParaRPr kumimoji="1" lang="ja-JP" altLang="en-US" sz="4000" dirty="0"/>
          </a:p>
        </p:txBody>
      </p:sp>
      <p:sp>
        <p:nvSpPr>
          <p:cNvPr id="5" name="コンテンツ プレースホルダ 4"/>
          <p:cNvSpPr>
            <a:spLocks noGrp="1"/>
          </p:cNvSpPr>
          <p:nvPr>
            <p:ph sz="half" idx="2"/>
          </p:nvPr>
        </p:nvSpPr>
        <p:spPr>
          <a:xfrm>
            <a:off x="467544" y="1772816"/>
            <a:ext cx="4040188" cy="3951288"/>
          </a:xfrm>
        </p:spPr>
        <p:txBody>
          <a:bodyPr/>
          <a:lstStyle/>
          <a:p>
            <a:r>
              <a:rPr kumimoji="1" lang="ja-JP" altLang="en-US" dirty="0" smtClean="0">
                <a:latin typeface="HGPｺﾞｼｯｸE" pitchFamily="50" charset="-128"/>
                <a:ea typeface="HGPｺﾞｼｯｸE" pitchFamily="50" charset="-128"/>
              </a:rPr>
              <a:t>価格に対し非弾力的</a:t>
            </a:r>
            <a:endParaRPr kumimoji="1" lang="en-US" altLang="ja-JP" dirty="0" smtClean="0">
              <a:latin typeface="HGPｺﾞｼｯｸE" pitchFamily="50" charset="-128"/>
              <a:ea typeface="HGPｺﾞｼｯｸE" pitchFamily="50" charset="-128"/>
            </a:endParaRPr>
          </a:p>
          <a:p>
            <a:pPr>
              <a:buNone/>
            </a:pPr>
            <a:endParaRPr kumimoji="1" lang="ja-JP" altLang="en-US" dirty="0"/>
          </a:p>
        </p:txBody>
      </p:sp>
      <p:sp>
        <p:nvSpPr>
          <p:cNvPr id="6" name="テキスト プレースホルダ 5"/>
          <p:cNvSpPr>
            <a:spLocks noGrp="1"/>
          </p:cNvSpPr>
          <p:nvPr>
            <p:ph type="body" sz="quarter" idx="3"/>
          </p:nvPr>
        </p:nvSpPr>
        <p:spPr>
          <a:xfrm>
            <a:off x="4644008" y="1196752"/>
            <a:ext cx="4041775" cy="639762"/>
          </a:xfrm>
        </p:spPr>
        <p:txBody>
          <a:bodyPr>
            <a:noAutofit/>
          </a:bodyPr>
          <a:lstStyle/>
          <a:p>
            <a:pPr algn="ctr"/>
            <a:r>
              <a:rPr kumimoji="1" lang="ja-JP" altLang="en-US" sz="4000" dirty="0" smtClean="0"/>
              <a:t>工業</a:t>
            </a:r>
            <a:endParaRPr kumimoji="1" lang="ja-JP" altLang="en-US" sz="4000" dirty="0"/>
          </a:p>
        </p:txBody>
      </p:sp>
      <p:sp>
        <p:nvSpPr>
          <p:cNvPr id="7" name="コンテンツ プレースホルダ 6"/>
          <p:cNvSpPr>
            <a:spLocks noGrp="1"/>
          </p:cNvSpPr>
          <p:nvPr>
            <p:ph sz="quarter" idx="4"/>
          </p:nvPr>
        </p:nvSpPr>
        <p:spPr>
          <a:xfrm>
            <a:off x="4644008" y="1772816"/>
            <a:ext cx="4041775" cy="3951288"/>
          </a:xfrm>
        </p:spPr>
        <p:txBody>
          <a:bodyPr/>
          <a:lstStyle/>
          <a:p>
            <a:r>
              <a:rPr kumimoji="1" lang="ja-JP" altLang="en-US" dirty="0" smtClean="0">
                <a:latin typeface="HGPｺﾞｼｯｸE" pitchFamily="50" charset="-128"/>
                <a:ea typeface="HGPｺﾞｼｯｸE" pitchFamily="50" charset="-128"/>
              </a:rPr>
              <a:t>価格に対し弾力的</a:t>
            </a:r>
            <a:endParaRPr kumimoji="1" lang="ja-JP" altLang="en-US" dirty="0">
              <a:latin typeface="HGPｺﾞｼｯｸE" pitchFamily="50" charset="-128"/>
              <a:ea typeface="HGPｺﾞｼｯｸE" pitchFamily="50" charset="-128"/>
            </a:endParaRPr>
          </a:p>
        </p:txBody>
      </p:sp>
      <p:graphicFrame>
        <p:nvGraphicFramePr>
          <p:cNvPr id="8" name="グラフ 7"/>
          <p:cNvGraphicFramePr/>
          <p:nvPr/>
        </p:nvGraphicFramePr>
        <p:xfrm>
          <a:off x="251520" y="2276872"/>
          <a:ext cx="4320480" cy="41360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グラフ 8"/>
          <p:cNvGraphicFramePr/>
          <p:nvPr/>
        </p:nvGraphicFramePr>
        <p:xfrm>
          <a:off x="4572000" y="2204864"/>
          <a:ext cx="4211960" cy="4104456"/>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直線コネクタ 10"/>
          <p:cNvCxnSpPr/>
          <p:nvPr/>
        </p:nvCxnSpPr>
        <p:spPr>
          <a:xfrm>
            <a:off x="971600" y="3789040"/>
            <a:ext cx="496855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971600" y="4581128"/>
            <a:ext cx="7128792" cy="572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411760" y="3789040"/>
            <a:ext cx="0" cy="208823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2627784" y="4581128"/>
            <a:ext cx="0" cy="1224136"/>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endCxn id="36" idx="3"/>
          </p:cNvCxnSpPr>
          <p:nvPr/>
        </p:nvCxnSpPr>
        <p:spPr>
          <a:xfrm>
            <a:off x="5940152" y="3789040"/>
            <a:ext cx="0" cy="205222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左右矢印 34"/>
          <p:cNvSpPr/>
          <p:nvPr/>
        </p:nvSpPr>
        <p:spPr>
          <a:xfrm>
            <a:off x="2411760" y="5733256"/>
            <a:ext cx="216024" cy="144016"/>
          </a:xfrm>
          <a:prstGeom prst="lef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左右矢印 35"/>
          <p:cNvSpPr/>
          <p:nvPr/>
        </p:nvSpPr>
        <p:spPr>
          <a:xfrm>
            <a:off x="5940152" y="5733256"/>
            <a:ext cx="2160240" cy="216024"/>
          </a:xfrm>
          <a:prstGeom prst="lef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左右矢印 36"/>
          <p:cNvSpPr/>
          <p:nvPr/>
        </p:nvSpPr>
        <p:spPr>
          <a:xfrm rot="5400000">
            <a:off x="716712" y="4043928"/>
            <a:ext cx="797808" cy="288032"/>
          </a:xfrm>
          <a:prstGeom prst="leftRightArrow">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a:off x="755576" y="4653136"/>
            <a:ext cx="1512168" cy="792088"/>
          </a:xfrm>
          <a:prstGeom prst="ellipse">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多少の生産増減で価格が大きく変化</a:t>
            </a:r>
            <a:endParaRPr kumimoji="1" lang="ja-JP" altLang="en-US" sz="12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生産期間</a:t>
            </a:r>
            <a:endParaRPr kumimoji="1" lang="ja-JP" altLang="en-US" dirty="0"/>
          </a:p>
        </p:txBody>
      </p:sp>
      <p:sp>
        <p:nvSpPr>
          <p:cNvPr id="3" name="テキスト プレースホルダ 2"/>
          <p:cNvSpPr>
            <a:spLocks noGrp="1"/>
          </p:cNvSpPr>
          <p:nvPr>
            <p:ph type="body" idx="1"/>
          </p:nvPr>
        </p:nvSpPr>
        <p:spPr/>
        <p:txBody>
          <a:bodyPr>
            <a:normAutofit fontScale="25000" lnSpcReduction="20000"/>
          </a:bodyPr>
          <a:lstStyle/>
          <a:p>
            <a:endParaRPr lang="ja-JP" altLang="en-US" dirty="0" smtClean="0"/>
          </a:p>
          <a:p>
            <a:pPr algn="ctr"/>
            <a:r>
              <a:rPr kumimoji="1" lang="ja-JP" altLang="en-US" sz="16000" dirty="0" smtClean="0"/>
              <a:t>農業</a:t>
            </a:r>
            <a:endParaRPr kumimoji="1" lang="ja-JP" altLang="en-US" sz="16000" dirty="0"/>
          </a:p>
        </p:txBody>
      </p:sp>
      <p:sp>
        <p:nvSpPr>
          <p:cNvPr id="4" name="コンテンツ プレースホルダ 3"/>
          <p:cNvSpPr>
            <a:spLocks noGrp="1"/>
          </p:cNvSpPr>
          <p:nvPr>
            <p:ph sz="half" idx="2"/>
          </p:nvPr>
        </p:nvSpPr>
        <p:spPr/>
        <p:txBody>
          <a:bodyPr/>
          <a:lstStyle/>
          <a:p>
            <a:r>
              <a:rPr lang="ja-JP" altLang="en-US" dirty="0" smtClean="0">
                <a:latin typeface="HGPｺﾞｼｯｸE" pitchFamily="50" charset="-128"/>
                <a:ea typeface="HGPｺﾞｼｯｸE" pitchFamily="50" charset="-128"/>
              </a:rPr>
              <a:t>生産に長期を要する</a:t>
            </a:r>
            <a:endParaRPr kumimoji="1" lang="ja-JP" altLang="en-US" dirty="0">
              <a:latin typeface="HGPｺﾞｼｯｸE" pitchFamily="50" charset="-128"/>
              <a:ea typeface="HGPｺﾞｼｯｸE" pitchFamily="50" charset="-128"/>
            </a:endParaRPr>
          </a:p>
        </p:txBody>
      </p:sp>
      <p:sp>
        <p:nvSpPr>
          <p:cNvPr id="5" name="テキスト プレースホルダ 4"/>
          <p:cNvSpPr>
            <a:spLocks noGrp="1"/>
          </p:cNvSpPr>
          <p:nvPr>
            <p:ph type="body" sz="quarter" idx="3"/>
          </p:nvPr>
        </p:nvSpPr>
        <p:spPr/>
        <p:txBody>
          <a:bodyPr>
            <a:noAutofit/>
          </a:bodyPr>
          <a:lstStyle/>
          <a:p>
            <a:pPr algn="ctr"/>
            <a:r>
              <a:rPr kumimoji="1" lang="ja-JP" altLang="en-US" sz="3600" dirty="0" smtClean="0"/>
              <a:t>工業</a:t>
            </a:r>
            <a:endParaRPr kumimoji="1" lang="ja-JP" altLang="en-US" sz="3600" dirty="0"/>
          </a:p>
        </p:txBody>
      </p:sp>
      <p:sp>
        <p:nvSpPr>
          <p:cNvPr id="6" name="コンテンツ プレースホルダ 5"/>
          <p:cNvSpPr>
            <a:spLocks noGrp="1"/>
          </p:cNvSpPr>
          <p:nvPr>
            <p:ph sz="quarter" idx="4"/>
          </p:nvPr>
        </p:nvSpPr>
        <p:spPr/>
        <p:txBody>
          <a:bodyPr/>
          <a:lstStyle/>
          <a:p>
            <a:r>
              <a:rPr kumimoji="1" lang="ja-JP" altLang="en-US" dirty="0" smtClean="0">
                <a:latin typeface="HGPｺﾞｼｯｸE" pitchFamily="50" charset="-128"/>
                <a:ea typeface="HGPｺﾞｼｯｸE" pitchFamily="50" charset="-128"/>
              </a:rPr>
              <a:t>短期で生産可能</a:t>
            </a:r>
            <a:endParaRPr kumimoji="1" lang="ja-JP" altLang="en-US" dirty="0">
              <a:latin typeface="HGPｺﾞｼｯｸE" pitchFamily="50" charset="-128"/>
              <a:ea typeface="HGPｺﾞｼｯｸE" pitchFamily="50" charset="-128"/>
            </a:endParaRPr>
          </a:p>
        </p:txBody>
      </p:sp>
      <p:graphicFrame>
        <p:nvGraphicFramePr>
          <p:cNvPr id="8" name="図表 7"/>
          <p:cNvGraphicFramePr/>
          <p:nvPr/>
        </p:nvGraphicFramePr>
        <p:xfrm>
          <a:off x="179512" y="2852936"/>
          <a:ext cx="4272136" cy="3184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図表 9"/>
          <p:cNvGraphicFramePr/>
          <p:nvPr/>
        </p:nvGraphicFramePr>
        <p:xfrm>
          <a:off x="4871864" y="2852936"/>
          <a:ext cx="4272136" cy="31841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6" name="正方形/長方形 15"/>
          <p:cNvSpPr/>
          <p:nvPr/>
        </p:nvSpPr>
        <p:spPr>
          <a:xfrm>
            <a:off x="141040" y="5445224"/>
            <a:ext cx="4435831" cy="923330"/>
          </a:xfrm>
          <a:prstGeom prst="rect">
            <a:avLst/>
          </a:prstGeom>
          <a:noFill/>
        </p:spPr>
        <p:txBody>
          <a:bodyPr wrap="none" lIns="91440" tIns="45720" rIns="91440" bIns="45720">
            <a:spAutoFit/>
          </a:bodyPr>
          <a:lstStyle/>
          <a:p>
            <a:pPr algn="ctr"/>
            <a:r>
              <a:rPr lang="ja-JP" altLang="en-US" sz="5400" b="1"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半年～数十年</a:t>
            </a:r>
            <a:endParaRPr lang="ja-JP" altLang="en-US" sz="5400" b="1" dirty="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endParaRPr>
          </a:p>
        </p:txBody>
      </p:sp>
      <p:sp>
        <p:nvSpPr>
          <p:cNvPr id="17" name="正方形/長方形 16"/>
          <p:cNvSpPr/>
          <p:nvPr/>
        </p:nvSpPr>
        <p:spPr>
          <a:xfrm>
            <a:off x="6071344" y="5445224"/>
            <a:ext cx="1601722" cy="923330"/>
          </a:xfrm>
          <a:prstGeom prst="rect">
            <a:avLst/>
          </a:prstGeom>
          <a:noFill/>
        </p:spPr>
        <p:txBody>
          <a:bodyPr wrap="none" lIns="91440" tIns="45720" rIns="91440" bIns="45720">
            <a:spAutoFit/>
          </a:bodyPr>
          <a:lstStyle/>
          <a:p>
            <a:pPr algn="ctr"/>
            <a:r>
              <a:rPr lang="ja-JP" altLang="en-US" sz="54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rPr>
              <a:t>数日</a:t>
            </a:r>
            <a:endParaRPr lang="ja-JP" altLang="en-US" sz="5400" b="1" dirty="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endParaRPr>
          </a:p>
        </p:txBody>
      </p:sp>
      <p:sp>
        <p:nvSpPr>
          <p:cNvPr id="11" name="スライド番号プレースホルダ 10"/>
          <p:cNvSpPr>
            <a:spLocks noGrp="1"/>
          </p:cNvSpPr>
          <p:nvPr>
            <p:ph type="sldNum" sz="quarter" idx="12"/>
          </p:nvPr>
        </p:nvSpPr>
        <p:spPr/>
        <p:txBody>
          <a:bodyPr/>
          <a:lstStyle/>
          <a:p>
            <a:fld id="{CA3017A7-727E-41BD-8404-2E38008AB192}"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機械稼働率</a:t>
            </a:r>
            <a:endParaRPr kumimoji="1" lang="ja-JP" altLang="en-US" dirty="0"/>
          </a:p>
        </p:txBody>
      </p:sp>
      <p:sp>
        <p:nvSpPr>
          <p:cNvPr id="3" name="テキスト プレースホルダ 2"/>
          <p:cNvSpPr>
            <a:spLocks noGrp="1"/>
          </p:cNvSpPr>
          <p:nvPr>
            <p:ph type="body" idx="1"/>
          </p:nvPr>
        </p:nvSpPr>
        <p:spPr/>
        <p:txBody>
          <a:bodyPr>
            <a:noAutofit/>
          </a:bodyPr>
          <a:lstStyle/>
          <a:p>
            <a:pPr algn="ctr"/>
            <a:r>
              <a:rPr kumimoji="1" lang="ja-JP" altLang="en-US" sz="4000" dirty="0" smtClean="0"/>
              <a:t>農業</a:t>
            </a:r>
            <a:endParaRPr kumimoji="1" lang="ja-JP" altLang="en-US" sz="4000" dirty="0"/>
          </a:p>
        </p:txBody>
      </p:sp>
      <p:sp>
        <p:nvSpPr>
          <p:cNvPr id="4" name="コンテンツ プレースホルダ 3"/>
          <p:cNvSpPr>
            <a:spLocks noGrp="1"/>
          </p:cNvSpPr>
          <p:nvPr>
            <p:ph sz="half" idx="2"/>
          </p:nvPr>
        </p:nvSpPr>
        <p:spPr/>
        <p:txBody>
          <a:bodyPr/>
          <a:lstStyle/>
          <a:p>
            <a:r>
              <a:rPr lang="ja-JP" altLang="en-US" dirty="0" smtClean="0">
                <a:latin typeface="HGPｺﾞｼｯｸE" pitchFamily="50" charset="-128"/>
                <a:ea typeface="HGPｺﾞｼｯｸE" pitchFamily="50" charset="-128"/>
              </a:rPr>
              <a:t>稼働率低い</a:t>
            </a:r>
            <a:endParaRPr kumimoji="1" lang="ja-JP" altLang="en-US" dirty="0">
              <a:latin typeface="HGPｺﾞｼｯｸE" pitchFamily="50" charset="-128"/>
              <a:ea typeface="HGPｺﾞｼｯｸE" pitchFamily="50" charset="-128"/>
            </a:endParaRPr>
          </a:p>
        </p:txBody>
      </p:sp>
      <p:sp>
        <p:nvSpPr>
          <p:cNvPr id="5" name="テキスト プレースホルダ 4"/>
          <p:cNvSpPr>
            <a:spLocks noGrp="1"/>
          </p:cNvSpPr>
          <p:nvPr>
            <p:ph type="body" sz="quarter" idx="3"/>
          </p:nvPr>
        </p:nvSpPr>
        <p:spPr/>
        <p:txBody>
          <a:bodyPr>
            <a:noAutofit/>
          </a:bodyPr>
          <a:lstStyle/>
          <a:p>
            <a:pPr algn="ctr"/>
            <a:r>
              <a:rPr kumimoji="1" lang="ja-JP" altLang="en-US" sz="4000" dirty="0" smtClean="0"/>
              <a:t>工業</a:t>
            </a:r>
            <a:endParaRPr kumimoji="1" lang="ja-JP" altLang="en-US" sz="4000" dirty="0"/>
          </a:p>
        </p:txBody>
      </p:sp>
      <p:sp>
        <p:nvSpPr>
          <p:cNvPr id="6" name="コンテンツ プレースホルダ 5"/>
          <p:cNvSpPr>
            <a:spLocks noGrp="1"/>
          </p:cNvSpPr>
          <p:nvPr>
            <p:ph sz="quarter" idx="4"/>
          </p:nvPr>
        </p:nvSpPr>
        <p:spPr/>
        <p:txBody>
          <a:bodyPr>
            <a:normAutofit/>
          </a:bodyPr>
          <a:lstStyle/>
          <a:p>
            <a:r>
              <a:rPr kumimoji="1" lang="ja-JP" altLang="en-US" dirty="0" smtClean="0">
                <a:latin typeface="HGPｺﾞｼｯｸE" pitchFamily="50" charset="-128"/>
                <a:ea typeface="HGPｺﾞｼｯｸE" pitchFamily="50" charset="-128"/>
              </a:rPr>
              <a:t>稼働率高い</a:t>
            </a:r>
            <a:endParaRPr kumimoji="1" lang="ja-JP" altLang="en-US" dirty="0">
              <a:latin typeface="HGPｺﾞｼｯｸE" pitchFamily="50" charset="-128"/>
              <a:ea typeface="HGPｺﾞｼｯｸE" pitchFamily="50" charset="-128"/>
            </a:endParaRPr>
          </a:p>
        </p:txBody>
      </p:sp>
      <p:graphicFrame>
        <p:nvGraphicFramePr>
          <p:cNvPr id="7" name="図表 6"/>
          <p:cNvGraphicFramePr/>
          <p:nvPr/>
        </p:nvGraphicFramePr>
        <p:xfrm>
          <a:off x="0" y="2492896"/>
          <a:ext cx="4344144"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図表 7"/>
          <p:cNvGraphicFramePr/>
          <p:nvPr/>
        </p:nvGraphicFramePr>
        <p:xfrm>
          <a:off x="4499992" y="2852936"/>
          <a:ext cx="4488160" cy="31683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正方形/長方形 8"/>
          <p:cNvSpPr/>
          <p:nvPr/>
        </p:nvSpPr>
        <p:spPr>
          <a:xfrm>
            <a:off x="5292080" y="5661248"/>
            <a:ext cx="2967480" cy="923330"/>
          </a:xfrm>
          <a:prstGeom prst="rect">
            <a:avLst/>
          </a:prstGeom>
          <a:noFill/>
        </p:spPr>
        <p:txBody>
          <a:bodyPr wrap="none" lIns="91440" tIns="45720" rIns="91440" bIns="45720">
            <a:spAutoFit/>
          </a:bodyPr>
          <a:lstStyle/>
          <a:p>
            <a:pPr algn="ctr"/>
            <a:r>
              <a:rPr lang="ja-JP" alt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年中稼働</a:t>
            </a:r>
            <a:endParaRPr lang="ja-JP"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正方形/長方形 9"/>
          <p:cNvSpPr/>
          <p:nvPr/>
        </p:nvSpPr>
        <p:spPr>
          <a:xfrm>
            <a:off x="1043608" y="5733256"/>
            <a:ext cx="2730236" cy="923330"/>
          </a:xfrm>
          <a:prstGeom prst="rect">
            <a:avLst/>
          </a:prstGeom>
          <a:noFill/>
        </p:spPr>
        <p:txBody>
          <a:bodyPr wrap="none" lIns="91440" tIns="45720" rIns="91440" bIns="45720">
            <a:spAutoFit/>
          </a:bodyPr>
          <a:lstStyle/>
          <a:p>
            <a:pPr algn="ctr"/>
            <a:r>
              <a:rPr lang="ja-JP" altLang="en-US" sz="5400" b="1" dirty="0" smtClean="0">
                <a:ln w="1905"/>
                <a:solidFill>
                  <a:srgbClr val="0070C0"/>
                </a:solidFill>
                <a:effectLst>
                  <a:innerShdw blurRad="69850" dist="43180" dir="5400000">
                    <a:srgbClr val="000000">
                      <a:alpha val="65000"/>
                    </a:srgbClr>
                  </a:innerShdw>
                </a:effectLst>
              </a:rPr>
              <a:t>季節ごと</a:t>
            </a:r>
            <a:endParaRPr lang="ja-JP" altLang="en-US" sz="5400" b="1" cap="none" spc="0" dirty="0">
              <a:ln w="1905"/>
              <a:solidFill>
                <a:srgbClr val="0070C0"/>
              </a:solidFill>
              <a:effectLst>
                <a:innerShdw blurRad="69850" dist="43180" dir="5400000">
                  <a:srgbClr val="000000">
                    <a:alpha val="65000"/>
                  </a:srgbClr>
                </a:innerShdw>
              </a:effectLst>
            </a:endParaRPr>
          </a:p>
        </p:txBody>
      </p:sp>
      <p:sp>
        <p:nvSpPr>
          <p:cNvPr id="11" name="スライド番号プレースホルダ 10"/>
          <p:cNvSpPr>
            <a:spLocks noGrp="1"/>
          </p:cNvSpPr>
          <p:nvPr>
            <p:ph type="sldNum" sz="quarter" idx="12"/>
          </p:nvPr>
        </p:nvSpPr>
        <p:spPr/>
        <p:txBody>
          <a:bodyPr/>
          <a:lstStyle/>
          <a:p>
            <a:fld id="{CA3017A7-727E-41BD-8404-2E38008AB192}"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pPr>
              <a:buFont typeface="Wingdings" pitchFamily="2" charset="2"/>
              <a:buChar char="l"/>
            </a:pPr>
            <a:r>
              <a:rPr kumimoji="1" lang="ja-JP" altLang="en-US" dirty="0" smtClean="0"/>
              <a:t>農業は工業と比べ効率的に生産が行えない面がある。</a:t>
            </a:r>
            <a:endParaRPr kumimoji="1" lang="en-US" altLang="ja-JP" dirty="0" smtClean="0"/>
          </a:p>
          <a:p>
            <a:pPr>
              <a:buFont typeface="Wingdings" pitchFamily="2" charset="2"/>
              <a:buChar char="l"/>
            </a:pPr>
            <a:r>
              <a:rPr lang="ja-JP" altLang="en-US" dirty="0" smtClean="0"/>
              <a:t>農業</a:t>
            </a:r>
            <a:r>
              <a:rPr lang="ja-JP" altLang="en-US" smtClean="0"/>
              <a:t>は工業と比べリスクが高く不安定</a:t>
            </a:r>
            <a:endParaRPr kumimoji="1" lang="en-US" altLang="ja-JP" dirty="0" smtClean="0"/>
          </a:p>
          <a:p>
            <a:pPr>
              <a:buNone/>
            </a:pPr>
            <a:r>
              <a:rPr lang="en-US" altLang="ja-JP" dirty="0" smtClean="0"/>
              <a:t>	</a:t>
            </a:r>
            <a:r>
              <a:rPr lang="ja-JP" altLang="en-US" dirty="0" smtClean="0"/>
              <a:t>→市場原理に任せるだけではうまくいかない</a:t>
            </a:r>
            <a:endParaRPr lang="en-US" altLang="ja-JP" dirty="0" smtClean="0"/>
          </a:p>
          <a:p>
            <a:pPr>
              <a:buNone/>
            </a:pPr>
            <a:r>
              <a:rPr kumimoji="1" lang="en-US" altLang="ja-JP" dirty="0" smtClean="0"/>
              <a:t>	</a:t>
            </a:r>
            <a:r>
              <a:rPr kumimoji="1" lang="ja-JP" altLang="en-US" dirty="0" smtClean="0"/>
              <a:t>→政府などのある程度の介入が必要となる</a:t>
            </a:r>
            <a:r>
              <a:rPr kumimoji="1" lang="en-US" altLang="ja-JP" dirty="0" smtClean="0"/>
              <a:t>	</a:t>
            </a:r>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CA3017A7-727E-41BD-8404-2E38008AB192}"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2253</TotalTime>
  <Words>948</Words>
  <Application>Microsoft Office PowerPoint</Application>
  <PresentationFormat>画面に合わせる (4:3)</PresentationFormat>
  <Paragraphs>261</Paragraphs>
  <Slides>38</Slides>
  <Notes>0</Notes>
  <HiddenSlides>0</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Office テーマ</vt:lpstr>
      <vt:lpstr>農業の未来を考える </vt:lpstr>
      <vt:lpstr>スライド 2</vt:lpstr>
      <vt:lpstr>減反政策とは？</vt:lpstr>
      <vt:lpstr>１.農業の特徴(工業との比較）</vt:lpstr>
      <vt:lpstr>農業の特徴</vt:lpstr>
      <vt:lpstr>価格弾力性</vt:lpstr>
      <vt:lpstr>生産期間</vt:lpstr>
      <vt:lpstr>機械稼働率</vt:lpstr>
      <vt:lpstr>まとめ</vt:lpstr>
      <vt:lpstr>２．農業の問題</vt:lpstr>
      <vt:lpstr>食糧自給率</vt:lpstr>
      <vt:lpstr>国内生産のみで生活する場合の一日の食事例 （１日２０２０cal摂取するとした場合）</vt:lpstr>
      <vt:lpstr>人口増加</vt:lpstr>
      <vt:lpstr>世界の穀物需給</vt:lpstr>
      <vt:lpstr>異常気象による被害</vt:lpstr>
      <vt:lpstr>食糧危機の例</vt:lpstr>
      <vt:lpstr>２．農業の問題</vt:lpstr>
      <vt:lpstr>給与所得者と農家の所得比較</vt:lpstr>
      <vt:lpstr>主業農家の割合</vt:lpstr>
      <vt:lpstr>農産物販売規模別農家数</vt:lpstr>
      <vt:lpstr>３．原因分析</vt:lpstr>
      <vt:lpstr>規模の生産性（米）</vt:lpstr>
      <vt:lpstr>規模の生産性（米）</vt:lpstr>
      <vt:lpstr>スライド 24</vt:lpstr>
      <vt:lpstr>４．小規模農家が維持されてしまう理由</vt:lpstr>
      <vt:lpstr>農業の高齢化</vt:lpstr>
      <vt:lpstr>年齢別農産物販売額</vt:lpstr>
      <vt:lpstr>年齢別規模拡大意欲</vt:lpstr>
      <vt:lpstr>新規就農者数推移</vt:lpstr>
      <vt:lpstr>年齢別新規就農者</vt:lpstr>
      <vt:lpstr>減反政策による小規模農家の維持</vt:lpstr>
      <vt:lpstr>５．改善プランの提案</vt:lpstr>
      <vt:lpstr>生産調整から直接支払へ</vt:lpstr>
      <vt:lpstr>直接払いにすることによるメリット</vt:lpstr>
      <vt:lpstr>直接支払い額の試算 （使用モデルの紹介）</vt:lpstr>
      <vt:lpstr>直接支払額の試算 （減反廃止）</vt:lpstr>
      <vt:lpstr>直接支払額の試算 （直接支払いの補助金給付）</vt:lpstr>
      <vt:lpstr>参考文献</vt:lpstr>
    </vt:vector>
  </TitlesOfParts>
  <Company>FJ-WORK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農業の未来を考える </dc:title>
  <dc:creator>名古屋市立大学</dc:creator>
  <cp:lastModifiedBy>経済学部</cp:lastModifiedBy>
  <cp:revision>253</cp:revision>
  <dcterms:created xsi:type="dcterms:W3CDTF">2012-09-18T04:36:01Z</dcterms:created>
  <dcterms:modified xsi:type="dcterms:W3CDTF">2012-11-13T04:19:44Z</dcterms:modified>
</cp:coreProperties>
</file>