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307" r:id="rId3"/>
    <p:sldId id="308" r:id="rId4"/>
    <p:sldId id="258" r:id="rId5"/>
    <p:sldId id="309" r:id="rId6"/>
    <p:sldId id="292" r:id="rId7"/>
    <p:sldId id="264" r:id="rId8"/>
    <p:sldId id="318" r:id="rId9"/>
    <p:sldId id="319" r:id="rId10"/>
    <p:sldId id="320" r:id="rId11"/>
    <p:sldId id="265" r:id="rId12"/>
    <p:sldId id="310" r:id="rId13"/>
    <p:sldId id="296" r:id="rId14"/>
    <p:sldId id="311" r:id="rId15"/>
    <p:sldId id="279" r:id="rId16"/>
    <p:sldId id="275" r:id="rId17"/>
    <p:sldId id="298" r:id="rId18"/>
    <p:sldId id="299" r:id="rId19"/>
    <p:sldId id="300" r:id="rId20"/>
    <p:sldId id="305" r:id="rId21"/>
    <p:sldId id="312" r:id="rId22"/>
    <p:sldId id="313" r:id="rId23"/>
    <p:sldId id="314" r:id="rId24"/>
    <p:sldId id="303" r:id="rId25"/>
    <p:sldId id="315" r:id="rId26"/>
    <p:sldId id="316" r:id="rId27"/>
    <p:sldId id="293" r:id="rId28"/>
    <p:sldId id="294" r:id="rId29"/>
    <p:sldId id="295" r:id="rId30"/>
    <p:sldId id="317" r:id="rId3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2151" autoAdjust="0"/>
  </p:normalViewPr>
  <p:slideViewPr>
    <p:cSldViewPr>
      <p:cViewPr>
        <p:scale>
          <a:sx n="66" d="100"/>
          <a:sy n="66" d="100"/>
        </p:scale>
        <p:origin x="-1698" y="-486"/>
      </p:cViewPr>
      <p:guideLst>
        <p:guide orient="horz" pos="2160"/>
        <p:guide pos="2880"/>
      </p:guideLst>
    </p:cSldViewPr>
  </p:slideViewPr>
  <p:outlineViewPr>
    <p:cViewPr>
      <p:scale>
        <a:sx n="33" d="100"/>
        <a:sy n="33" d="100"/>
      </p:scale>
      <p:origin x="0" y="40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12469;&#12502;&#12476;&#12511;&#12288;&#36039;&#26009;&#65298;\&#12473;&#12521;&#12452;&#12489;&#29992;&#38306;&#36899;&#36039;&#26009;.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61385729561573"/>
          <c:y val="6.8286434000533636E-2"/>
          <c:w val="0.43274995139496492"/>
          <c:h val="0.8113475600629414"/>
        </c:manualLayout>
      </c:layout>
      <c:pieChart>
        <c:varyColors val="1"/>
        <c:ser>
          <c:idx val="0"/>
          <c:order val="0"/>
          <c:dLbls>
            <c:txPr>
              <a:bodyPr/>
              <a:lstStyle/>
              <a:p>
                <a:pPr>
                  <a:defRPr sz="3200"/>
                </a:pPr>
                <a:endParaRPr lang="ja-JP"/>
              </a:p>
            </c:txPr>
            <c:dLblPos val="bestFit"/>
            <c:showLegendKey val="0"/>
            <c:showVal val="1"/>
            <c:showCatName val="0"/>
            <c:showSerName val="0"/>
            <c:showPercent val="0"/>
            <c:showBubbleSize val="0"/>
            <c:showLeaderLines val="1"/>
          </c:dLbls>
          <c:cat>
            <c:strRef>
              <c:f>アンケート集計!$K$15:$K$17</c:f>
              <c:strCache>
                <c:ptCount val="3"/>
                <c:pt idx="0">
                  <c:v>低下している</c:v>
                </c:pt>
                <c:pt idx="1">
                  <c:v>低下していない</c:v>
                </c:pt>
                <c:pt idx="2">
                  <c:v>未回答</c:v>
                </c:pt>
              </c:strCache>
            </c:strRef>
          </c:cat>
          <c:val>
            <c:numRef>
              <c:f>アンケート集計!$N$15:$N$17</c:f>
              <c:numCache>
                <c:formatCode>0%</c:formatCode>
                <c:ptCount val="3"/>
                <c:pt idx="0">
                  <c:v>0.80018761726078846</c:v>
                </c:pt>
                <c:pt idx="1">
                  <c:v>0.18667917448405252</c:v>
                </c:pt>
                <c:pt idx="2">
                  <c:v>1.3133208255159477E-2</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8254544570817544"/>
          <c:y val="0.13398734279589844"/>
          <c:w val="0.28967677651404683"/>
          <c:h val="0.30381527289262839"/>
        </c:manualLayout>
      </c:layout>
      <c:overlay val="0"/>
      <c:txPr>
        <a:bodyPr/>
        <a:lstStyle/>
        <a:p>
          <a:pPr>
            <a:defRPr sz="2400"/>
          </a:pPr>
          <a:endParaRPr lang="ja-JP"/>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[スライド用関連資料.xlsx]Sheet1!$A$2</c:f>
              <c:strCache>
                <c:ptCount val="1"/>
                <c:pt idx="0">
                  <c:v>GDP消費（10億円）</c:v>
                </c:pt>
              </c:strCache>
            </c:strRef>
          </c:tx>
          <c:marker>
            <c:symbol val="none"/>
          </c:marker>
          <c:cat>
            <c:numRef>
              <c:f>[スライド用関連資料.xlsx]Sheet1!$B$1:$BE$1</c:f>
              <c:numCache>
                <c:formatCode>General</c:formatCode>
                <c:ptCount val="56"/>
                <c:pt idx="0">
                  <c:v>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pt idx="16">
                  <c:v>71</c:v>
                </c:pt>
                <c:pt idx="17">
                  <c:v>72</c:v>
                </c:pt>
                <c:pt idx="18">
                  <c:v>73</c:v>
                </c:pt>
                <c:pt idx="19">
                  <c:v>74</c:v>
                </c:pt>
                <c:pt idx="20">
                  <c:v>75</c:v>
                </c:pt>
                <c:pt idx="21">
                  <c:v>76</c:v>
                </c:pt>
                <c:pt idx="22">
                  <c:v>77</c:v>
                </c:pt>
                <c:pt idx="23">
                  <c:v>78</c:v>
                </c:pt>
                <c:pt idx="24">
                  <c:v>79</c:v>
                </c:pt>
                <c:pt idx="25">
                  <c:v>80</c:v>
                </c:pt>
                <c:pt idx="26">
                  <c:v>81</c:v>
                </c:pt>
                <c:pt idx="27">
                  <c:v>82</c:v>
                </c:pt>
                <c:pt idx="28">
                  <c:v>83</c:v>
                </c:pt>
                <c:pt idx="29">
                  <c:v>84</c:v>
                </c:pt>
                <c:pt idx="30">
                  <c:v>85</c:v>
                </c:pt>
                <c:pt idx="31">
                  <c:v>86</c:v>
                </c:pt>
                <c:pt idx="32">
                  <c:v>87</c:v>
                </c:pt>
                <c:pt idx="33">
                  <c:v>88</c:v>
                </c:pt>
                <c:pt idx="34">
                  <c:v>89</c:v>
                </c:pt>
                <c:pt idx="35">
                  <c:v>90</c:v>
                </c:pt>
                <c:pt idx="36">
                  <c:v>91</c:v>
                </c:pt>
                <c:pt idx="37">
                  <c:v>92</c:v>
                </c:pt>
                <c:pt idx="38">
                  <c:v>93</c:v>
                </c:pt>
                <c:pt idx="39">
                  <c:v>94</c:v>
                </c:pt>
                <c:pt idx="40">
                  <c:v>95</c:v>
                </c:pt>
                <c:pt idx="41">
                  <c:v>96</c:v>
                </c:pt>
                <c:pt idx="42">
                  <c:v>97</c:v>
                </c:pt>
                <c:pt idx="43">
                  <c:v>98</c:v>
                </c:pt>
                <c:pt idx="44">
                  <c:v>99</c:v>
                </c:pt>
                <c:pt idx="45">
                  <c:v>0</c:v>
                </c:pt>
                <c:pt idx="46">
                  <c:v>1</c:v>
                </c:pt>
                <c:pt idx="47">
                  <c:v>2</c:v>
                </c:pt>
                <c:pt idx="48">
                  <c:v>3</c:v>
                </c:pt>
                <c:pt idx="49">
                  <c:v>4</c:v>
                </c:pt>
                <c:pt idx="50">
                  <c:v>5</c:v>
                </c:pt>
                <c:pt idx="51">
                  <c:v>6</c:v>
                </c:pt>
                <c:pt idx="52">
                  <c:v>7</c:v>
                </c:pt>
                <c:pt idx="53">
                  <c:v>8</c:v>
                </c:pt>
                <c:pt idx="54">
                  <c:v>9</c:v>
                </c:pt>
                <c:pt idx="55">
                  <c:v>10</c:v>
                </c:pt>
              </c:numCache>
            </c:numRef>
          </c:cat>
          <c:val>
            <c:numRef>
              <c:f>[スライド用関連資料.xlsx]Sheet1!$B$2:$BE$2</c:f>
              <c:numCache>
                <c:formatCode>General</c:formatCode>
                <c:ptCount val="56"/>
                <c:pt idx="0">
                  <c:v>30697</c:v>
                </c:pt>
                <c:pt idx="1">
                  <c:v>33433</c:v>
                </c:pt>
                <c:pt idx="2">
                  <c:v>36142</c:v>
                </c:pt>
                <c:pt idx="3">
                  <c:v>38418</c:v>
                </c:pt>
                <c:pt idx="4">
                  <c:v>41634</c:v>
                </c:pt>
                <c:pt idx="5">
                  <c:v>46232</c:v>
                </c:pt>
                <c:pt idx="6">
                  <c:v>51039</c:v>
                </c:pt>
                <c:pt idx="7">
                  <c:v>54892</c:v>
                </c:pt>
                <c:pt idx="8">
                  <c:v>59715</c:v>
                </c:pt>
                <c:pt idx="9">
                  <c:v>66152</c:v>
                </c:pt>
                <c:pt idx="10">
                  <c:v>69963</c:v>
                </c:pt>
                <c:pt idx="11">
                  <c:v>76977</c:v>
                </c:pt>
                <c:pt idx="12">
                  <c:v>84976</c:v>
                </c:pt>
                <c:pt idx="13">
                  <c:v>92232</c:v>
                </c:pt>
                <c:pt idx="14">
                  <c:v>101769</c:v>
                </c:pt>
                <c:pt idx="15">
                  <c:v>109287</c:v>
                </c:pt>
                <c:pt idx="16">
                  <c:v>115291</c:v>
                </c:pt>
                <c:pt idx="17">
                  <c:v>125640</c:v>
                </c:pt>
                <c:pt idx="18">
                  <c:v>136705</c:v>
                </c:pt>
                <c:pt idx="19">
                  <c:v>136590</c:v>
                </c:pt>
                <c:pt idx="20">
                  <c:v>142605</c:v>
                </c:pt>
                <c:pt idx="21">
                  <c:v>146752</c:v>
                </c:pt>
                <c:pt idx="22">
                  <c:v>152671</c:v>
                </c:pt>
                <c:pt idx="23">
                  <c:v>160700</c:v>
                </c:pt>
                <c:pt idx="24">
                  <c:v>171113</c:v>
                </c:pt>
                <c:pt idx="25">
                  <c:v>167313</c:v>
                </c:pt>
                <c:pt idx="26">
                  <c:v>170254</c:v>
                </c:pt>
                <c:pt idx="27">
                  <c:v>178049</c:v>
                </c:pt>
                <c:pt idx="28">
                  <c:v>183916</c:v>
                </c:pt>
                <c:pt idx="29">
                  <c:v>189252</c:v>
                </c:pt>
                <c:pt idx="30">
                  <c:v>197044</c:v>
                </c:pt>
                <c:pt idx="31">
                  <c:v>204369</c:v>
                </c:pt>
                <c:pt idx="32">
                  <c:v>213285</c:v>
                </c:pt>
                <c:pt idx="33">
                  <c:v>224263</c:v>
                </c:pt>
                <c:pt idx="34">
                  <c:v>235098</c:v>
                </c:pt>
                <c:pt idx="35">
                  <c:v>247309</c:v>
                </c:pt>
                <c:pt idx="36">
                  <c:v>252716</c:v>
                </c:pt>
                <c:pt idx="37">
                  <c:v>258038</c:v>
                </c:pt>
                <c:pt idx="38">
                  <c:v>260635</c:v>
                </c:pt>
                <c:pt idx="39">
                  <c:v>266571</c:v>
                </c:pt>
                <c:pt idx="40">
                  <c:v>271574</c:v>
                </c:pt>
                <c:pt idx="41">
                  <c:v>278296</c:v>
                </c:pt>
                <c:pt idx="42">
                  <c:v>280348</c:v>
                </c:pt>
                <c:pt idx="43">
                  <c:v>277903</c:v>
                </c:pt>
                <c:pt idx="44">
                  <c:v>280693</c:v>
                </c:pt>
                <c:pt idx="45">
                  <c:v>282772</c:v>
                </c:pt>
                <c:pt idx="46">
                  <c:v>287392</c:v>
                </c:pt>
                <c:pt idx="47">
                  <c:v>290544</c:v>
                </c:pt>
                <c:pt idx="48">
                  <c:v>291731</c:v>
                </c:pt>
                <c:pt idx="49">
                  <c:v>296438</c:v>
                </c:pt>
                <c:pt idx="50">
                  <c:v>300390</c:v>
                </c:pt>
                <c:pt idx="51">
                  <c:v>304966</c:v>
                </c:pt>
                <c:pt idx="52">
                  <c:v>309857</c:v>
                </c:pt>
                <c:pt idx="53">
                  <c:v>307754</c:v>
                </c:pt>
                <c:pt idx="54">
                  <c:v>304706</c:v>
                </c:pt>
                <c:pt idx="55">
                  <c:v>299999</c:v>
                </c:pt>
              </c:numCache>
            </c:numRef>
          </c:val>
          <c:smooth val="0"/>
        </c:ser>
        <c:dLbls>
          <c:showLegendKey val="0"/>
          <c:showVal val="0"/>
          <c:showCatName val="0"/>
          <c:showSerName val="0"/>
          <c:showPercent val="0"/>
          <c:showBubbleSize val="0"/>
        </c:dLbls>
        <c:marker val="1"/>
        <c:smooth val="0"/>
        <c:axId val="82011648"/>
        <c:axId val="82770560"/>
      </c:lineChart>
      <c:catAx>
        <c:axId val="82011648"/>
        <c:scaling>
          <c:orientation val="minMax"/>
        </c:scaling>
        <c:delete val="0"/>
        <c:axPos val="b"/>
        <c:numFmt formatCode="General" sourceLinked="1"/>
        <c:majorTickMark val="out"/>
        <c:minorTickMark val="none"/>
        <c:tickLblPos val="nextTo"/>
        <c:crossAx val="82770560"/>
        <c:crosses val="autoZero"/>
        <c:auto val="1"/>
        <c:lblAlgn val="ctr"/>
        <c:lblOffset val="100"/>
        <c:noMultiLvlLbl val="0"/>
      </c:catAx>
      <c:valAx>
        <c:axId val="82770560"/>
        <c:scaling>
          <c:orientation val="minMax"/>
        </c:scaling>
        <c:delete val="0"/>
        <c:axPos val="l"/>
        <c:majorGridlines/>
        <c:numFmt formatCode="General" sourceLinked="1"/>
        <c:majorTickMark val="out"/>
        <c:minorTickMark val="none"/>
        <c:tickLblPos val="nextTo"/>
        <c:crossAx val="82011648"/>
        <c:crosses val="autoZero"/>
        <c:crossBetween val="between"/>
      </c:valAx>
    </c:plotArea>
    <c:legend>
      <c:legendPos val="r"/>
      <c:legendEntry>
        <c:idx val="0"/>
        <c:txPr>
          <a:bodyPr/>
          <a:lstStyle/>
          <a:p>
            <a:pPr>
              <a:defRPr sz="1400"/>
            </a:pPr>
            <a:endParaRPr lang="ja-JP"/>
          </a:p>
        </c:txPr>
      </c:legendEntry>
      <c:layout>
        <c:manualLayout>
          <c:xMode val="edge"/>
          <c:yMode val="edge"/>
          <c:x val="0.71692807262256686"/>
          <c:y val="0.28973371791893104"/>
          <c:w val="0.27108021487826894"/>
          <c:h val="0.25932395292037602"/>
        </c:manualLayout>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743007938088602E-2"/>
          <c:y val="2.8192398997164605E-2"/>
          <c:w val="0.62410008914938209"/>
          <c:h val="0.82581603340971832"/>
        </c:manualLayout>
      </c:layout>
      <c:lineChart>
        <c:grouping val="standard"/>
        <c:varyColors val="0"/>
        <c:ser>
          <c:idx val="2"/>
          <c:order val="0"/>
          <c:tx>
            <c:strRef>
              <c:f>'家計の目的別最終消費支出の構成(実質・固定基準年方式)'!$B$6</c:f>
              <c:strCache>
                <c:ptCount val="1"/>
                <c:pt idx="0">
                  <c:v>　１．食料・非アルコール飲料</c:v>
                </c:pt>
              </c:strCache>
            </c:strRef>
          </c:tx>
          <c:marker>
            <c:symbol val="none"/>
          </c:marker>
          <c:cat>
            <c:numRef>
              <c:f>'家計の目的別最終消費支出の構成(実質・固定基準年方式)'!$C$3:$L$3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'家計の目的別最終消費支出の構成(実質・固定基準年方式)'!$C$6:$L$6</c:f>
              <c:numCache>
                <c:formatCode>#,##0.00</c:formatCode>
                <c:ptCount val="10"/>
                <c:pt idx="0">
                  <c:v>40559.699999999997</c:v>
                </c:pt>
                <c:pt idx="1">
                  <c:v>40529.5</c:v>
                </c:pt>
                <c:pt idx="2">
                  <c:v>40198.9</c:v>
                </c:pt>
                <c:pt idx="3">
                  <c:v>39793.300000000003</c:v>
                </c:pt>
                <c:pt idx="4">
                  <c:v>39158.9</c:v>
                </c:pt>
                <c:pt idx="5">
                  <c:v>38356.9</c:v>
                </c:pt>
                <c:pt idx="6">
                  <c:v>38335.800000000003</c:v>
                </c:pt>
                <c:pt idx="7">
                  <c:v>37248.800000000003</c:v>
                </c:pt>
                <c:pt idx="8">
                  <c:v>37442.699999999997</c:v>
                </c:pt>
                <c:pt idx="9">
                  <c:v>37734.1</c:v>
                </c:pt>
              </c:numCache>
            </c:numRef>
          </c:val>
          <c:smooth val="0"/>
        </c:ser>
        <c:ser>
          <c:idx val="0"/>
          <c:order val="1"/>
          <c:tx>
            <c:strRef>
              <c:f>'家計の目的別最終消費支出の構成(実質・固定基準年方式)'!$B$7</c:f>
              <c:strCache>
                <c:ptCount val="1"/>
                <c:pt idx="0">
                  <c:v>　２．アルコール飲料・たばこ</c:v>
                </c:pt>
              </c:strCache>
            </c:strRef>
          </c:tx>
          <c:marker>
            <c:symbol val="none"/>
          </c:marker>
          <c:cat>
            <c:numRef>
              <c:f>'家計の目的別最終消費支出の構成(実質・固定基準年方式)'!$C$3:$L$3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'家計の目的別最終消費支出の構成(実質・固定基準年方式)'!$C$7:$L$7</c:f>
              <c:numCache>
                <c:formatCode>#,##0.00</c:formatCode>
                <c:ptCount val="10"/>
                <c:pt idx="0">
                  <c:v>9166.4</c:v>
                </c:pt>
                <c:pt idx="1">
                  <c:v>9007.7000000000007</c:v>
                </c:pt>
                <c:pt idx="2">
                  <c:v>8552.7000000000007</c:v>
                </c:pt>
                <c:pt idx="3">
                  <c:v>8288.1</c:v>
                </c:pt>
                <c:pt idx="4">
                  <c:v>8171.8</c:v>
                </c:pt>
                <c:pt idx="5">
                  <c:v>7694.1</c:v>
                </c:pt>
                <c:pt idx="6">
                  <c:v>7427.2</c:v>
                </c:pt>
                <c:pt idx="7">
                  <c:v>7139.3</c:v>
                </c:pt>
                <c:pt idx="8">
                  <c:v>7066.7</c:v>
                </c:pt>
                <c:pt idx="9">
                  <c:v>6482.3</c:v>
                </c:pt>
              </c:numCache>
            </c:numRef>
          </c:val>
          <c:smooth val="0"/>
        </c:ser>
        <c:ser>
          <c:idx val="1"/>
          <c:order val="2"/>
          <c:tx>
            <c:strRef>
              <c:f>'家計の目的別最終消費支出の構成(実質・固定基準年方式)'!$B$8</c:f>
              <c:strCache>
                <c:ptCount val="1"/>
                <c:pt idx="0">
                  <c:v>　３．被服・履物</c:v>
                </c:pt>
              </c:strCache>
            </c:strRef>
          </c:tx>
          <c:marker>
            <c:symbol val="none"/>
          </c:marker>
          <c:cat>
            <c:numRef>
              <c:f>'家計の目的別最終消費支出の構成(実質・固定基準年方式)'!$C$3:$L$3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'家計の目的別最終消費支出の構成(実質・固定基準年方式)'!$C$8:$L$8</c:f>
              <c:numCache>
                <c:formatCode>#,##0.00</c:formatCode>
                <c:ptCount val="10"/>
                <c:pt idx="0">
                  <c:v>11778</c:v>
                </c:pt>
                <c:pt idx="1">
                  <c:v>10737.8</c:v>
                </c:pt>
                <c:pt idx="2">
                  <c:v>10351</c:v>
                </c:pt>
                <c:pt idx="3">
                  <c:v>9780.4</c:v>
                </c:pt>
                <c:pt idx="4">
                  <c:v>9812.7999999999993</c:v>
                </c:pt>
                <c:pt idx="5">
                  <c:v>9884.1</c:v>
                </c:pt>
                <c:pt idx="6">
                  <c:v>9563</c:v>
                </c:pt>
                <c:pt idx="7">
                  <c:v>9356.2999999999993</c:v>
                </c:pt>
                <c:pt idx="8">
                  <c:v>9265.1</c:v>
                </c:pt>
                <c:pt idx="9">
                  <c:v>9074.2999999999993</c:v>
                </c:pt>
              </c:numCache>
            </c:numRef>
          </c:val>
          <c:smooth val="0"/>
        </c:ser>
        <c:ser>
          <c:idx val="3"/>
          <c:order val="3"/>
          <c:tx>
            <c:strRef>
              <c:f>'家計の目的別最終消費支出の構成(実質・固定基準年方式)'!$B$9</c:f>
              <c:strCache>
                <c:ptCount val="1"/>
                <c:pt idx="0">
                  <c:v>　４．住居・電気・ガス・水道</c:v>
                </c:pt>
              </c:strCache>
            </c:strRef>
          </c:tx>
          <c:marker>
            <c:symbol val="none"/>
          </c:marker>
          <c:cat>
            <c:numRef>
              <c:f>'家計の目的別最終消費支出の構成(実質・固定基準年方式)'!$C$3:$L$3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'家計の目的別最終消費支出の構成(実質・固定基準年方式)'!$C$9:$L$9</c:f>
              <c:numCache>
                <c:formatCode>#,##0.00</c:formatCode>
                <c:ptCount val="10"/>
                <c:pt idx="0">
                  <c:v>63541</c:v>
                </c:pt>
                <c:pt idx="1">
                  <c:v>65095.7</c:v>
                </c:pt>
                <c:pt idx="2">
                  <c:v>66079</c:v>
                </c:pt>
                <c:pt idx="3">
                  <c:v>67597.3</c:v>
                </c:pt>
                <c:pt idx="4">
                  <c:v>69152.100000000006</c:v>
                </c:pt>
                <c:pt idx="5">
                  <c:v>70036.100000000006</c:v>
                </c:pt>
                <c:pt idx="6">
                  <c:v>71264.5</c:v>
                </c:pt>
                <c:pt idx="7">
                  <c:v>71569.399999999994</c:v>
                </c:pt>
                <c:pt idx="8">
                  <c:v>72219</c:v>
                </c:pt>
                <c:pt idx="9">
                  <c:v>73502.3</c:v>
                </c:pt>
              </c:numCache>
            </c:numRef>
          </c:val>
          <c:smooth val="0"/>
        </c:ser>
        <c:ser>
          <c:idx val="4"/>
          <c:order val="4"/>
          <c:tx>
            <c:strRef>
              <c:f>'家計の目的別最終消費支出の構成(実質・固定基準年方式)'!$B$10</c:f>
              <c:strCache>
                <c:ptCount val="1"/>
                <c:pt idx="0">
                  <c:v>　５．家具・家庭用機器・家事サービス</c:v>
                </c:pt>
              </c:strCache>
            </c:strRef>
          </c:tx>
          <c:marker>
            <c:symbol val="none"/>
          </c:marker>
          <c:cat>
            <c:numRef>
              <c:f>'家計の目的別最終消費支出の構成(実質・固定基準年方式)'!$C$3:$L$3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'家計の目的別最終消費支出の構成(実質・固定基準年方式)'!$C$10:$L$10</c:f>
              <c:numCache>
                <c:formatCode>#,##0.00</c:formatCode>
                <c:ptCount val="10"/>
                <c:pt idx="0">
                  <c:v>10596.8</c:v>
                </c:pt>
                <c:pt idx="1">
                  <c:v>10888.2</c:v>
                </c:pt>
                <c:pt idx="2">
                  <c:v>11249.7</c:v>
                </c:pt>
                <c:pt idx="3">
                  <c:v>11416.9</c:v>
                </c:pt>
                <c:pt idx="4">
                  <c:v>11914.1</c:v>
                </c:pt>
                <c:pt idx="5">
                  <c:v>11645.3</c:v>
                </c:pt>
                <c:pt idx="6">
                  <c:v>11760.2</c:v>
                </c:pt>
                <c:pt idx="7">
                  <c:v>12111.3</c:v>
                </c:pt>
                <c:pt idx="8">
                  <c:v>12468.5</c:v>
                </c:pt>
                <c:pt idx="9">
                  <c:v>14338.4</c:v>
                </c:pt>
              </c:numCache>
            </c:numRef>
          </c:val>
          <c:smooth val="0"/>
        </c:ser>
        <c:ser>
          <c:idx val="5"/>
          <c:order val="5"/>
          <c:tx>
            <c:strRef>
              <c:f>'家計の目的別最終消費支出の構成(実質・固定基準年方式)'!$B$11</c:f>
              <c:strCache>
                <c:ptCount val="1"/>
                <c:pt idx="0">
                  <c:v>　６．保健・医療</c:v>
                </c:pt>
              </c:strCache>
            </c:strRef>
          </c:tx>
          <c:marker>
            <c:symbol val="none"/>
          </c:marker>
          <c:cat>
            <c:numRef>
              <c:f>'家計の目的別最終消費支出の構成(実質・固定基準年方式)'!$C$3:$L$3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'家計の目的別最終消費支出の構成(実質・固定基準年方式)'!$C$11:$L$11</c:f>
              <c:numCache>
                <c:formatCode>#,##0.00</c:formatCode>
                <c:ptCount val="10"/>
                <c:pt idx="0">
                  <c:v>10327.299999999999</c:v>
                </c:pt>
                <c:pt idx="1">
                  <c:v>10500.4</c:v>
                </c:pt>
                <c:pt idx="2">
                  <c:v>10988.2</c:v>
                </c:pt>
                <c:pt idx="3">
                  <c:v>10886.8</c:v>
                </c:pt>
                <c:pt idx="4">
                  <c:v>11026.5</c:v>
                </c:pt>
                <c:pt idx="5">
                  <c:v>11107.5</c:v>
                </c:pt>
                <c:pt idx="6">
                  <c:v>11197.4</c:v>
                </c:pt>
                <c:pt idx="7">
                  <c:v>11474.1</c:v>
                </c:pt>
                <c:pt idx="8">
                  <c:v>12027.9</c:v>
                </c:pt>
                <c:pt idx="9">
                  <c:v>12533.5</c:v>
                </c:pt>
              </c:numCache>
            </c:numRef>
          </c:val>
          <c:smooth val="0"/>
        </c:ser>
        <c:ser>
          <c:idx val="6"/>
          <c:order val="6"/>
          <c:tx>
            <c:strRef>
              <c:f>'家計の目的別最終消費支出の構成(実質・固定基準年方式)'!$B$12</c:f>
              <c:strCache>
                <c:ptCount val="1"/>
                <c:pt idx="0">
                  <c:v>　７．交通</c:v>
                </c:pt>
              </c:strCache>
            </c:strRef>
          </c:tx>
          <c:marker>
            <c:symbol val="none"/>
          </c:marker>
          <c:cat>
            <c:numRef>
              <c:f>'家計の目的別最終消費支出の構成(実質・固定基準年方式)'!$C$3:$L$3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'家計の目的別最終消費支出の構成(実質・固定基準年方式)'!$C$12:$L$12</c:f>
              <c:numCache>
                <c:formatCode>#,##0.00</c:formatCode>
                <c:ptCount val="10"/>
                <c:pt idx="0">
                  <c:v>30340.7</c:v>
                </c:pt>
                <c:pt idx="1">
                  <c:v>30972.5</c:v>
                </c:pt>
                <c:pt idx="2">
                  <c:v>31302.400000000001</c:v>
                </c:pt>
                <c:pt idx="3">
                  <c:v>31226.3</c:v>
                </c:pt>
                <c:pt idx="4">
                  <c:v>32205.1</c:v>
                </c:pt>
                <c:pt idx="5">
                  <c:v>32034.6</c:v>
                </c:pt>
                <c:pt idx="6">
                  <c:v>31348.2</c:v>
                </c:pt>
                <c:pt idx="7">
                  <c:v>29629.9</c:v>
                </c:pt>
                <c:pt idx="8">
                  <c:v>30359.1</c:v>
                </c:pt>
                <c:pt idx="9">
                  <c:v>29383.8</c:v>
                </c:pt>
              </c:numCache>
            </c:numRef>
          </c:val>
          <c:smooth val="0"/>
        </c:ser>
        <c:ser>
          <c:idx val="7"/>
          <c:order val="7"/>
          <c:tx>
            <c:strRef>
              <c:f>'家計の目的別最終消費支出の構成(実質・固定基準年方式)'!$B$13</c:f>
              <c:strCache>
                <c:ptCount val="1"/>
                <c:pt idx="0">
                  <c:v>　８．通信</c:v>
                </c:pt>
              </c:strCache>
            </c:strRef>
          </c:tx>
          <c:marker>
            <c:symbol val="none"/>
          </c:marker>
          <c:cat>
            <c:numRef>
              <c:f>'家計の目的別最終消費支出の構成(実質・固定基準年方式)'!$C$3:$L$3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'家計の目的別最終消費支出の構成(実質・固定基準年方式)'!$C$13:$L$13</c:f>
              <c:numCache>
                <c:formatCode>#,##0.00</c:formatCode>
                <c:ptCount val="10"/>
                <c:pt idx="0">
                  <c:v>6669.1</c:v>
                </c:pt>
                <c:pt idx="1">
                  <c:v>6844</c:v>
                </c:pt>
                <c:pt idx="2">
                  <c:v>7015.8</c:v>
                </c:pt>
                <c:pt idx="3">
                  <c:v>7154.7</c:v>
                </c:pt>
                <c:pt idx="4">
                  <c:v>7318.8</c:v>
                </c:pt>
                <c:pt idx="5">
                  <c:v>7783.3</c:v>
                </c:pt>
                <c:pt idx="6">
                  <c:v>8231.2999999999993</c:v>
                </c:pt>
                <c:pt idx="7">
                  <c:v>8338.2000000000007</c:v>
                </c:pt>
                <c:pt idx="8">
                  <c:v>8742.2000000000007</c:v>
                </c:pt>
                <c:pt idx="9">
                  <c:v>9002.7999999999993</c:v>
                </c:pt>
              </c:numCache>
            </c:numRef>
          </c:val>
          <c:smooth val="0"/>
        </c:ser>
        <c:ser>
          <c:idx val="8"/>
          <c:order val="8"/>
          <c:tx>
            <c:strRef>
              <c:f>'家計の目的別最終消費支出の構成(実質・固定基準年方式)'!$B$14</c:f>
              <c:strCache>
                <c:ptCount val="1"/>
                <c:pt idx="0">
                  <c:v>　９．娯楽・レジャー・文化</c:v>
                </c:pt>
              </c:strCache>
            </c:strRef>
          </c:tx>
          <c:spPr>
            <a:ln w="57150">
              <a:solidFill>
                <a:srgbClr val="FF0000"/>
              </a:solidFill>
            </a:ln>
          </c:spPr>
          <c:marker>
            <c:symbol val="none"/>
          </c:marker>
          <c:cat>
            <c:numRef>
              <c:f>'家計の目的別最終消費支出の構成(実質・固定基準年方式)'!$C$3:$L$3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'家計の目的別最終消費支出の構成(実質・固定基準年方式)'!$C$14:$L$14</c:f>
              <c:numCache>
                <c:formatCode>#,##0.00</c:formatCode>
                <c:ptCount val="10"/>
                <c:pt idx="0">
                  <c:v>27774.6</c:v>
                </c:pt>
                <c:pt idx="1">
                  <c:v>28500.9</c:v>
                </c:pt>
                <c:pt idx="2">
                  <c:v>29404.5</c:v>
                </c:pt>
                <c:pt idx="3">
                  <c:v>29395.200000000001</c:v>
                </c:pt>
                <c:pt idx="4">
                  <c:v>30659</c:v>
                </c:pt>
                <c:pt idx="5">
                  <c:v>32286.1</c:v>
                </c:pt>
                <c:pt idx="6">
                  <c:v>33955.300000000003</c:v>
                </c:pt>
                <c:pt idx="7">
                  <c:v>35803.599999999999</c:v>
                </c:pt>
                <c:pt idx="8">
                  <c:v>41042.699999999997</c:v>
                </c:pt>
                <c:pt idx="9">
                  <c:v>52128.4</c:v>
                </c:pt>
              </c:numCache>
            </c:numRef>
          </c:val>
          <c:smooth val="0"/>
        </c:ser>
        <c:ser>
          <c:idx val="9"/>
          <c:order val="9"/>
          <c:tx>
            <c:strRef>
              <c:f>'家計の目的別最終消費支出の構成(実質・固定基準年方式)'!$B$15</c:f>
              <c:strCache>
                <c:ptCount val="1"/>
                <c:pt idx="0">
                  <c:v>１０．教育</c:v>
                </c:pt>
              </c:strCache>
            </c:strRef>
          </c:tx>
          <c:marker>
            <c:symbol val="none"/>
          </c:marker>
          <c:cat>
            <c:numRef>
              <c:f>'家計の目的別最終消費支出の構成(実質・固定基準年方式)'!$C$3:$L$3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'家計の目的別最終消費支出の構成(実質・固定基準年方式)'!$C$15:$L$15</c:f>
              <c:numCache>
                <c:formatCode>#,##0.00</c:formatCode>
                <c:ptCount val="10"/>
                <c:pt idx="0">
                  <c:v>5887.5</c:v>
                </c:pt>
                <c:pt idx="1">
                  <c:v>6035.4</c:v>
                </c:pt>
                <c:pt idx="2">
                  <c:v>6180.2</c:v>
                </c:pt>
                <c:pt idx="3">
                  <c:v>6323.5</c:v>
                </c:pt>
                <c:pt idx="4">
                  <c:v>6378.7</c:v>
                </c:pt>
                <c:pt idx="5">
                  <c:v>6434.6</c:v>
                </c:pt>
                <c:pt idx="6">
                  <c:v>6392.1</c:v>
                </c:pt>
                <c:pt idx="7">
                  <c:v>6348.1</c:v>
                </c:pt>
                <c:pt idx="8">
                  <c:v>6552.5</c:v>
                </c:pt>
                <c:pt idx="9">
                  <c:v>6215.9</c:v>
                </c:pt>
              </c:numCache>
            </c:numRef>
          </c:val>
          <c:smooth val="0"/>
        </c:ser>
        <c:ser>
          <c:idx val="10"/>
          <c:order val="10"/>
          <c:tx>
            <c:strRef>
              <c:f>'家計の目的別最終消費支出の構成(実質・固定基準年方式)'!$B$16</c:f>
              <c:strCache>
                <c:ptCount val="1"/>
                <c:pt idx="0">
                  <c:v>１１．外食・宿泊</c:v>
                </c:pt>
              </c:strCache>
            </c:strRef>
          </c:tx>
          <c:marker>
            <c:symbol val="none"/>
          </c:marker>
          <c:cat>
            <c:numRef>
              <c:f>'家計の目的別最終消費支出の構成(実質・固定基準年方式)'!$C$3:$L$3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'家計の目的別最終消費支出の構成(実質・固定基準年方式)'!$C$16:$L$16</c:f>
              <c:numCache>
                <c:formatCode>#,##0.00</c:formatCode>
                <c:ptCount val="10"/>
                <c:pt idx="0">
                  <c:v>20181.5</c:v>
                </c:pt>
                <c:pt idx="1">
                  <c:v>19607.400000000001</c:v>
                </c:pt>
                <c:pt idx="2">
                  <c:v>18869.900000000001</c:v>
                </c:pt>
                <c:pt idx="3">
                  <c:v>18195.5</c:v>
                </c:pt>
                <c:pt idx="4">
                  <c:v>17979.599999999999</c:v>
                </c:pt>
                <c:pt idx="5">
                  <c:v>18391.099999999999</c:v>
                </c:pt>
                <c:pt idx="6">
                  <c:v>18642.8</c:v>
                </c:pt>
                <c:pt idx="7">
                  <c:v>18283.8</c:v>
                </c:pt>
                <c:pt idx="8">
                  <c:v>17962.599999999999</c:v>
                </c:pt>
                <c:pt idx="9">
                  <c:v>17670.900000000001</c:v>
                </c:pt>
              </c:numCache>
            </c:numRef>
          </c:val>
          <c:smooth val="0"/>
        </c:ser>
        <c:ser>
          <c:idx val="11"/>
          <c:order val="11"/>
          <c:tx>
            <c:strRef>
              <c:f>'家計の目的別最終消費支出の構成(実質・固定基準年方式)'!$B$17</c:f>
              <c:strCache>
                <c:ptCount val="1"/>
                <c:pt idx="0">
                  <c:v>１２．その他</c:v>
                </c:pt>
              </c:strCache>
            </c:strRef>
          </c:tx>
          <c:marker>
            <c:symbol val="none"/>
          </c:marker>
          <c:cat>
            <c:numRef>
              <c:f>'家計の目的別最終消費支出の構成(実質・固定基準年方式)'!$C$3:$L$3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'家計の目的別最終消費支出の構成(実質・固定基準年方式)'!$C$17:$L$17</c:f>
              <c:numCache>
                <c:formatCode>#,##0.00</c:formatCode>
                <c:ptCount val="10"/>
                <c:pt idx="0">
                  <c:v>36078.699999999997</c:v>
                </c:pt>
                <c:pt idx="1">
                  <c:v>37062.800000000003</c:v>
                </c:pt>
                <c:pt idx="2">
                  <c:v>36850.6</c:v>
                </c:pt>
                <c:pt idx="3">
                  <c:v>38377.9</c:v>
                </c:pt>
                <c:pt idx="4">
                  <c:v>40895.300000000003</c:v>
                </c:pt>
                <c:pt idx="5">
                  <c:v>41845.699999999997</c:v>
                </c:pt>
                <c:pt idx="6">
                  <c:v>42991.8</c:v>
                </c:pt>
                <c:pt idx="7">
                  <c:v>39432</c:v>
                </c:pt>
                <c:pt idx="8">
                  <c:v>38936.199999999997</c:v>
                </c:pt>
                <c:pt idx="9">
                  <c:v>38606.699999999997</c:v>
                </c:pt>
              </c:numCache>
            </c:numRef>
          </c:val>
          <c:smooth val="0"/>
        </c:ser>
        <c:ser>
          <c:idx val="13"/>
          <c:order val="12"/>
          <c:tx>
            <c:strRef>
              <c:f>'家計の目的別最終消費支出の構成(実質・固定基準年方式)'!$B$21</c:f>
              <c:strCache>
                <c:ptCount val="1"/>
                <c:pt idx="0">
                  <c:v>　　（再掲）持ち家の帰属家賃</c:v>
                </c:pt>
              </c:strCache>
            </c:strRef>
          </c:tx>
          <c:marker>
            <c:symbol val="none"/>
          </c:marker>
          <c:cat>
            <c:numRef>
              <c:f>'家計の目的別最終消費支出の構成(実質・固定基準年方式)'!$C$3:$L$3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'家計の目的別最終消費支出の構成(実質・固定基準年方式)'!$C$21:$L$21</c:f>
              <c:numCache>
                <c:formatCode>#,##0.00</c:formatCode>
                <c:ptCount val="10"/>
                <c:pt idx="0">
                  <c:v>42312</c:v>
                </c:pt>
                <c:pt idx="1">
                  <c:v>43227.199999999997</c:v>
                </c:pt>
                <c:pt idx="2">
                  <c:v>44135.6</c:v>
                </c:pt>
                <c:pt idx="3">
                  <c:v>45004.5</c:v>
                </c:pt>
                <c:pt idx="4">
                  <c:v>45863.4</c:v>
                </c:pt>
                <c:pt idx="5">
                  <c:v>46757.3</c:v>
                </c:pt>
                <c:pt idx="6">
                  <c:v>47555.3</c:v>
                </c:pt>
                <c:pt idx="7">
                  <c:v>48279.7</c:v>
                </c:pt>
                <c:pt idx="8">
                  <c:v>48848.9</c:v>
                </c:pt>
                <c:pt idx="9">
                  <c:v>49394</c:v>
                </c:pt>
              </c:numCache>
            </c:numRef>
          </c:val>
          <c:smooth val="0"/>
        </c:ser>
        <c:dLbls>
          <c:showLegendKey val="0"/>
          <c:showVal val="0"/>
          <c:showCatName val="0"/>
          <c:showSerName val="0"/>
          <c:showPercent val="0"/>
          <c:showBubbleSize val="0"/>
        </c:dLbls>
        <c:marker val="1"/>
        <c:smooth val="0"/>
        <c:axId val="121509376"/>
        <c:axId val="121510912"/>
      </c:lineChart>
      <c:catAx>
        <c:axId val="121509376"/>
        <c:scaling>
          <c:orientation val="minMax"/>
        </c:scaling>
        <c:delete val="0"/>
        <c:axPos val="b"/>
        <c:numFmt formatCode="General" sourceLinked="1"/>
        <c:majorTickMark val="out"/>
        <c:minorTickMark val="none"/>
        <c:tickLblPos val="nextTo"/>
        <c:crossAx val="121510912"/>
        <c:crosses val="autoZero"/>
        <c:auto val="1"/>
        <c:lblAlgn val="ctr"/>
        <c:lblOffset val="100"/>
        <c:noMultiLvlLbl val="0"/>
      </c:catAx>
      <c:valAx>
        <c:axId val="121510912"/>
        <c:scaling>
          <c:orientation val="minMax"/>
        </c:scaling>
        <c:delete val="0"/>
        <c:axPos val="l"/>
        <c:majorGridlines/>
        <c:numFmt formatCode="#,##0.00" sourceLinked="1"/>
        <c:majorTickMark val="out"/>
        <c:minorTickMark val="none"/>
        <c:tickLblPos val="nextTo"/>
        <c:crossAx val="121509376"/>
        <c:crosses val="autoZero"/>
        <c:crossBetween val="between"/>
      </c:valAx>
    </c:plotArea>
    <c:legend>
      <c:legendPos val="r"/>
      <c:layout>
        <c:manualLayout>
          <c:xMode val="edge"/>
          <c:yMode val="edge"/>
          <c:x val="0.70884309708747073"/>
          <c:y val="0.14313237903083104"/>
          <c:w val="0.28212341499037374"/>
          <c:h val="0.65533181683038355"/>
        </c:manualLayout>
      </c:layout>
      <c:overlay val="0"/>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ja-JP"/>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心の豊かさ</c:v>
          </c:tx>
          <c:marker>
            <c:symbol val="none"/>
          </c:marker>
          <c:cat>
            <c:numRef>
              <c:f>豊かさの数値データ!$B$2:$B$40</c:f>
              <c:numCache>
                <c:formatCode>General</c:formatCode>
                <c:ptCount val="39"/>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pt idx="32">
                  <c:v>2001</c:v>
                </c:pt>
                <c:pt idx="33">
                  <c:v>2002</c:v>
                </c:pt>
                <c:pt idx="34">
                  <c:v>2003</c:v>
                </c:pt>
                <c:pt idx="35">
                  <c:v>2004</c:v>
                </c:pt>
                <c:pt idx="36">
                  <c:v>2005</c:v>
                </c:pt>
                <c:pt idx="37">
                  <c:v>2006</c:v>
                </c:pt>
                <c:pt idx="38">
                  <c:v>2007</c:v>
                </c:pt>
              </c:numCache>
            </c:numRef>
          </c:cat>
          <c:val>
            <c:numRef>
              <c:f>豊かさの数値データ!$D$2:$D$40</c:f>
              <c:numCache>
                <c:formatCode>General</c:formatCode>
                <c:ptCount val="39"/>
                <c:pt idx="0">
                  <c:v>37.299999999999997</c:v>
                </c:pt>
                <c:pt idx="1">
                  <c:v>35.299999999999997</c:v>
                </c:pt>
                <c:pt idx="2">
                  <c:v>36</c:v>
                </c:pt>
                <c:pt idx="3">
                  <c:v>36.1</c:v>
                </c:pt>
                <c:pt idx="4">
                  <c:v>38.799999999999997</c:v>
                </c:pt>
                <c:pt idx="5">
                  <c:v>36.799999999999997</c:v>
                </c:pt>
                <c:pt idx="6">
                  <c:v>41.3</c:v>
                </c:pt>
                <c:pt idx="7">
                  <c:v>39.9</c:v>
                </c:pt>
                <c:pt idx="8">
                  <c:v>41.1</c:v>
                </c:pt>
                <c:pt idx="9">
                  <c:v>39.5</c:v>
                </c:pt>
                <c:pt idx="10">
                  <c:v>40.9</c:v>
                </c:pt>
                <c:pt idx="11">
                  <c:v>42.2</c:v>
                </c:pt>
                <c:pt idx="12">
                  <c:v>44.3</c:v>
                </c:pt>
                <c:pt idx="13">
                  <c:v>44.8</c:v>
                </c:pt>
                <c:pt idx="14">
                  <c:v>46.4</c:v>
                </c:pt>
                <c:pt idx="15">
                  <c:v>46.5</c:v>
                </c:pt>
                <c:pt idx="16">
                  <c:v>49.6</c:v>
                </c:pt>
                <c:pt idx="17">
                  <c:v>49.1</c:v>
                </c:pt>
                <c:pt idx="18">
                  <c:v>49.6</c:v>
                </c:pt>
                <c:pt idx="19">
                  <c:v>50.3</c:v>
                </c:pt>
                <c:pt idx="20">
                  <c:v>49.3</c:v>
                </c:pt>
                <c:pt idx="21">
                  <c:v>53</c:v>
                </c:pt>
                <c:pt idx="22">
                  <c:v>52</c:v>
                </c:pt>
                <c:pt idx="23">
                  <c:v>57.2</c:v>
                </c:pt>
                <c:pt idx="24">
                  <c:v>57.4</c:v>
                </c:pt>
                <c:pt idx="25">
                  <c:v>57.2</c:v>
                </c:pt>
                <c:pt idx="26">
                  <c:v>56.8</c:v>
                </c:pt>
                <c:pt idx="27">
                  <c:v>58.8</c:v>
                </c:pt>
                <c:pt idx="28">
                  <c:v>56.3</c:v>
                </c:pt>
                <c:pt idx="29">
                  <c:v>57</c:v>
                </c:pt>
                <c:pt idx="30">
                  <c:v>60.7</c:v>
                </c:pt>
                <c:pt idx="31">
                  <c:v>60</c:v>
                </c:pt>
                <c:pt idx="32">
                  <c:v>59</c:v>
                </c:pt>
                <c:pt idx="33">
                  <c:v>57.8</c:v>
                </c:pt>
                <c:pt idx="34">
                  <c:v>62.9</c:v>
                </c:pt>
                <c:pt idx="35">
                  <c:v>62.6</c:v>
                </c:pt>
                <c:pt idx="36">
                  <c:v>62.6</c:v>
                </c:pt>
                <c:pt idx="37">
                  <c:v>60.5</c:v>
                </c:pt>
                <c:pt idx="38">
                  <c:v>60</c:v>
                </c:pt>
              </c:numCache>
            </c:numRef>
          </c:val>
          <c:smooth val="0"/>
        </c:ser>
        <c:ser>
          <c:idx val="1"/>
          <c:order val="1"/>
          <c:tx>
            <c:v>物の豊かさ</c:v>
          </c:tx>
          <c:marker>
            <c:symbol val="none"/>
          </c:marker>
          <c:cat>
            <c:numRef>
              <c:f>豊かさの数値データ!$B$2:$B$40</c:f>
              <c:numCache>
                <c:formatCode>General</c:formatCode>
                <c:ptCount val="39"/>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pt idx="32">
                  <c:v>2001</c:v>
                </c:pt>
                <c:pt idx="33">
                  <c:v>2002</c:v>
                </c:pt>
                <c:pt idx="34">
                  <c:v>2003</c:v>
                </c:pt>
                <c:pt idx="35">
                  <c:v>2004</c:v>
                </c:pt>
                <c:pt idx="36">
                  <c:v>2005</c:v>
                </c:pt>
                <c:pt idx="37">
                  <c:v>2006</c:v>
                </c:pt>
                <c:pt idx="38">
                  <c:v>2007</c:v>
                </c:pt>
              </c:numCache>
            </c:numRef>
          </c:cat>
          <c:val>
            <c:numRef>
              <c:f>豊かさの数値データ!$E$2:$E$40</c:f>
              <c:numCache>
                <c:formatCode>General</c:formatCode>
                <c:ptCount val="39"/>
                <c:pt idx="0">
                  <c:v>40</c:v>
                </c:pt>
                <c:pt idx="1">
                  <c:v>40.299999999999997</c:v>
                </c:pt>
                <c:pt idx="2">
                  <c:v>41.6</c:v>
                </c:pt>
                <c:pt idx="3">
                  <c:v>41.3</c:v>
                </c:pt>
                <c:pt idx="4">
                  <c:v>40.9</c:v>
                </c:pt>
                <c:pt idx="5">
                  <c:v>41.3</c:v>
                </c:pt>
                <c:pt idx="6">
                  <c:v>40.700000000000003</c:v>
                </c:pt>
                <c:pt idx="7">
                  <c:v>41.4</c:v>
                </c:pt>
                <c:pt idx="8">
                  <c:v>40.1</c:v>
                </c:pt>
                <c:pt idx="9">
                  <c:v>40.4</c:v>
                </c:pt>
                <c:pt idx="10">
                  <c:v>40.299999999999997</c:v>
                </c:pt>
                <c:pt idx="11">
                  <c:v>39.799999999999997</c:v>
                </c:pt>
                <c:pt idx="12">
                  <c:v>38.799999999999997</c:v>
                </c:pt>
                <c:pt idx="13">
                  <c:v>37.6</c:v>
                </c:pt>
                <c:pt idx="14">
                  <c:v>36.799999999999997</c:v>
                </c:pt>
                <c:pt idx="15">
                  <c:v>36.799999999999997</c:v>
                </c:pt>
                <c:pt idx="16">
                  <c:v>32.9</c:v>
                </c:pt>
                <c:pt idx="17">
                  <c:v>32.700000000000003</c:v>
                </c:pt>
                <c:pt idx="18">
                  <c:v>34</c:v>
                </c:pt>
                <c:pt idx="19">
                  <c:v>32</c:v>
                </c:pt>
                <c:pt idx="20">
                  <c:v>32.700000000000003</c:v>
                </c:pt>
                <c:pt idx="21">
                  <c:v>30.8</c:v>
                </c:pt>
                <c:pt idx="22">
                  <c:v>30.5</c:v>
                </c:pt>
                <c:pt idx="23">
                  <c:v>27.3</c:v>
                </c:pt>
                <c:pt idx="24">
                  <c:v>29</c:v>
                </c:pt>
                <c:pt idx="25">
                  <c:v>30</c:v>
                </c:pt>
                <c:pt idx="26">
                  <c:v>28.1</c:v>
                </c:pt>
                <c:pt idx="27">
                  <c:v>27.9</c:v>
                </c:pt>
                <c:pt idx="28">
                  <c:v>30.1</c:v>
                </c:pt>
                <c:pt idx="29">
                  <c:v>29.3</c:v>
                </c:pt>
                <c:pt idx="30">
                  <c:v>27.4</c:v>
                </c:pt>
                <c:pt idx="31">
                  <c:v>28.7</c:v>
                </c:pt>
                <c:pt idx="32">
                  <c:v>29.1</c:v>
                </c:pt>
                <c:pt idx="33">
                  <c:v>28.4</c:v>
                </c:pt>
                <c:pt idx="34">
                  <c:v>30.4</c:v>
                </c:pt>
                <c:pt idx="35">
                  <c:v>28.6</c:v>
                </c:pt>
                <c:pt idx="36">
                  <c:v>30.2</c:v>
                </c:pt>
                <c:pt idx="37">
                  <c:v>30.2</c:v>
                </c:pt>
                <c:pt idx="38">
                  <c:v>31.1</c:v>
                </c:pt>
              </c:numCache>
            </c:numRef>
          </c:val>
          <c:smooth val="0"/>
        </c:ser>
        <c:dLbls>
          <c:showLegendKey val="0"/>
          <c:showVal val="0"/>
          <c:showCatName val="0"/>
          <c:showSerName val="0"/>
          <c:showPercent val="0"/>
          <c:showBubbleSize val="0"/>
        </c:dLbls>
        <c:marker val="1"/>
        <c:smooth val="0"/>
        <c:axId val="125515648"/>
        <c:axId val="125517184"/>
      </c:lineChart>
      <c:catAx>
        <c:axId val="125515648"/>
        <c:scaling>
          <c:orientation val="minMax"/>
        </c:scaling>
        <c:delete val="0"/>
        <c:axPos val="b"/>
        <c:numFmt formatCode="General" sourceLinked="1"/>
        <c:majorTickMark val="out"/>
        <c:minorTickMark val="none"/>
        <c:tickLblPos val="nextTo"/>
        <c:crossAx val="125517184"/>
        <c:crosses val="autoZero"/>
        <c:auto val="1"/>
        <c:lblAlgn val="ctr"/>
        <c:lblOffset val="100"/>
        <c:noMultiLvlLbl val="0"/>
      </c:catAx>
      <c:valAx>
        <c:axId val="125517184"/>
        <c:scaling>
          <c:orientation val="minMax"/>
        </c:scaling>
        <c:delete val="0"/>
        <c:axPos val="l"/>
        <c:majorGridlines/>
        <c:numFmt formatCode="General" sourceLinked="1"/>
        <c:majorTickMark val="out"/>
        <c:minorTickMark val="none"/>
        <c:tickLblPos val="nextTo"/>
        <c:crossAx val="125515648"/>
        <c:crosses val="autoZero"/>
        <c:crossBetween val="between"/>
      </c:valAx>
    </c:plotArea>
    <c:legend>
      <c:legendPos val="r"/>
      <c:layout/>
      <c:overlay val="0"/>
      <c:txPr>
        <a:bodyPr/>
        <a:lstStyle/>
        <a:p>
          <a:pPr>
            <a:defRPr sz="1800"/>
          </a:pPr>
          <a:endParaRPr lang="ja-JP"/>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6ADB1-84D7-4366-948A-D2779381F65F}" type="doc">
      <dgm:prSet loTypeId="urn:microsoft.com/office/officeart/2005/8/layout/vProcess5" loCatId="process" qsTypeId="urn:microsoft.com/office/officeart/2005/8/quickstyle/simple2" qsCatId="simple" csTypeId="urn:microsoft.com/office/officeart/2005/8/colors/accent2_3" csCatId="accent2" phldr="1"/>
      <dgm:spPr/>
      <dgm:t>
        <a:bodyPr/>
        <a:lstStyle/>
        <a:p>
          <a:endParaRPr kumimoji="1" lang="ja-JP" altLang="en-US"/>
        </a:p>
      </dgm:t>
    </dgm:pt>
    <dgm:pt modelId="{7C318B8E-6124-4F30-BB02-CFF9A94E3A4D}">
      <dgm:prSet phldrT="[テキスト]"/>
      <dgm:spPr/>
      <dgm:t>
        <a:bodyPr/>
        <a:lstStyle/>
        <a:p>
          <a:r>
            <a:rPr kumimoji="1" lang="ja-JP" altLang="en-US" dirty="0" smtClean="0"/>
            <a:t>１，モラルとは</a:t>
          </a:r>
          <a:endParaRPr kumimoji="1" lang="en-US" altLang="ja-JP" dirty="0" smtClean="0"/>
        </a:p>
        <a:p>
          <a:r>
            <a:rPr kumimoji="1" lang="ja-JP" altLang="en-US" dirty="0" smtClean="0"/>
            <a:t>　その仮定と定義について</a:t>
          </a:r>
          <a:endParaRPr kumimoji="1" lang="ja-JP" altLang="en-US" dirty="0"/>
        </a:p>
      </dgm:t>
    </dgm:pt>
    <dgm:pt modelId="{3FBDA22F-C580-4762-9E53-25A47157B1A7}" type="parTrans" cxnId="{ADA3C88A-89DA-4167-A367-AA47C3E9B073}">
      <dgm:prSet/>
      <dgm:spPr/>
      <dgm:t>
        <a:bodyPr/>
        <a:lstStyle/>
        <a:p>
          <a:endParaRPr kumimoji="1" lang="ja-JP" altLang="en-US"/>
        </a:p>
      </dgm:t>
    </dgm:pt>
    <dgm:pt modelId="{DC8AC446-FFF2-4870-A6DC-803EB3BBE163}" type="sibTrans" cxnId="{ADA3C88A-89DA-4167-A367-AA47C3E9B073}">
      <dgm:prSet/>
      <dgm:spPr/>
      <dgm:t>
        <a:bodyPr/>
        <a:lstStyle/>
        <a:p>
          <a:endParaRPr kumimoji="1" lang="ja-JP" altLang="en-US"/>
        </a:p>
      </dgm:t>
    </dgm:pt>
    <dgm:pt modelId="{4AD8A3BA-B085-4369-B104-6CF942E21A15}">
      <dgm:prSet phldrT="[テキスト]"/>
      <dgm:spPr/>
      <dgm:t>
        <a:bodyPr/>
        <a:lstStyle/>
        <a:p>
          <a:r>
            <a:rPr kumimoji="1" lang="ja-JP" altLang="en-US" dirty="0" smtClean="0"/>
            <a:t>２，経済的要因</a:t>
          </a:r>
          <a:endParaRPr kumimoji="1" lang="en-US" altLang="ja-JP" dirty="0" smtClean="0"/>
        </a:p>
        <a:p>
          <a:r>
            <a:rPr kumimoji="1" lang="ja-JP" altLang="en-US" dirty="0" smtClean="0"/>
            <a:t>　経済的観点から時代の変化を見る</a:t>
          </a:r>
          <a:endParaRPr kumimoji="1" lang="ja-JP" altLang="en-US" dirty="0"/>
        </a:p>
      </dgm:t>
    </dgm:pt>
    <dgm:pt modelId="{31B79092-9B45-473F-9DE4-1F2D14A8C980}" type="parTrans" cxnId="{C0CB97D9-47F3-434A-9219-3B35ABD2C7B9}">
      <dgm:prSet/>
      <dgm:spPr/>
      <dgm:t>
        <a:bodyPr/>
        <a:lstStyle/>
        <a:p>
          <a:endParaRPr kumimoji="1" lang="ja-JP" altLang="en-US"/>
        </a:p>
      </dgm:t>
    </dgm:pt>
    <dgm:pt modelId="{C3A10CB7-34F6-4D3B-B688-BB0D78A422BE}" type="sibTrans" cxnId="{C0CB97D9-47F3-434A-9219-3B35ABD2C7B9}">
      <dgm:prSet/>
      <dgm:spPr/>
      <dgm:t>
        <a:bodyPr/>
        <a:lstStyle/>
        <a:p>
          <a:endParaRPr kumimoji="1" lang="ja-JP" altLang="en-US"/>
        </a:p>
      </dgm:t>
    </dgm:pt>
    <dgm:pt modelId="{AA28C2DD-74FE-4FB6-842A-80E7ACC7A90B}">
      <dgm:prSet phldrT="[テキスト]"/>
      <dgm:spPr/>
      <dgm:t>
        <a:bodyPr/>
        <a:lstStyle/>
        <a:p>
          <a:r>
            <a:rPr kumimoji="1" lang="ja-JP" altLang="en-US" dirty="0" smtClean="0"/>
            <a:t>３，結論</a:t>
          </a:r>
          <a:endParaRPr kumimoji="1" lang="en-US" altLang="ja-JP" dirty="0" smtClean="0"/>
        </a:p>
        <a:p>
          <a:r>
            <a:rPr kumimoji="1" lang="ja-JP" altLang="en-US" dirty="0" smtClean="0"/>
            <a:t>　モラルと経済について　</a:t>
          </a:r>
          <a:endParaRPr kumimoji="1" lang="ja-JP" altLang="en-US" dirty="0"/>
        </a:p>
      </dgm:t>
    </dgm:pt>
    <dgm:pt modelId="{B13190D0-653D-4559-8E04-A8EB5DBE668E}" type="parTrans" cxnId="{56B89E02-ED36-409C-A5A1-F616E5CAC66D}">
      <dgm:prSet/>
      <dgm:spPr/>
      <dgm:t>
        <a:bodyPr/>
        <a:lstStyle/>
        <a:p>
          <a:endParaRPr kumimoji="1" lang="ja-JP" altLang="en-US"/>
        </a:p>
      </dgm:t>
    </dgm:pt>
    <dgm:pt modelId="{15430F63-1D6A-4AF1-A281-AE2FAD82842D}" type="sibTrans" cxnId="{56B89E02-ED36-409C-A5A1-F616E5CAC66D}">
      <dgm:prSet/>
      <dgm:spPr/>
      <dgm:t>
        <a:bodyPr/>
        <a:lstStyle/>
        <a:p>
          <a:endParaRPr kumimoji="1" lang="ja-JP" altLang="en-US"/>
        </a:p>
      </dgm:t>
    </dgm:pt>
    <dgm:pt modelId="{912A5157-8096-4C16-8C14-63156FBCDF97}" type="pres">
      <dgm:prSet presAssocID="{0666ADB1-84D7-4366-948A-D2779381F65F}" presName="outerComposite" presStyleCnt="0">
        <dgm:presLayoutVars>
          <dgm:chMax val="5"/>
          <dgm:dir/>
          <dgm:resizeHandles val="exact"/>
        </dgm:presLayoutVars>
      </dgm:prSet>
      <dgm:spPr/>
      <dgm:t>
        <a:bodyPr/>
        <a:lstStyle/>
        <a:p>
          <a:endParaRPr kumimoji="1" lang="ja-JP" altLang="en-US"/>
        </a:p>
      </dgm:t>
    </dgm:pt>
    <dgm:pt modelId="{156158C1-C61A-4051-81AC-AA71D9891D9A}" type="pres">
      <dgm:prSet presAssocID="{0666ADB1-84D7-4366-948A-D2779381F65F}" presName="dummyMaxCanvas" presStyleCnt="0">
        <dgm:presLayoutVars/>
      </dgm:prSet>
      <dgm:spPr/>
    </dgm:pt>
    <dgm:pt modelId="{8AC2439F-919E-4804-B3A2-B4486ED51C58}" type="pres">
      <dgm:prSet presAssocID="{0666ADB1-84D7-4366-948A-D2779381F65F}" presName="ThreeNodes_1" presStyleLbl="node1" presStyleIdx="0" presStyleCnt="3" custLinFactNeighborX="443" custLinFactNeighborY="3383">
        <dgm:presLayoutVars>
          <dgm:bulletEnabled val="1"/>
        </dgm:presLayoutVars>
      </dgm:prSet>
      <dgm:spPr/>
      <dgm:t>
        <a:bodyPr/>
        <a:lstStyle/>
        <a:p>
          <a:endParaRPr kumimoji="1" lang="ja-JP" altLang="en-US"/>
        </a:p>
      </dgm:t>
    </dgm:pt>
    <dgm:pt modelId="{EFB08026-B607-4487-BA04-4CB9E602C428}" type="pres">
      <dgm:prSet presAssocID="{0666ADB1-84D7-4366-948A-D2779381F65F}" presName="ThreeNodes_2" presStyleLbl="node1" presStyleIdx="1" presStyleCnt="3">
        <dgm:presLayoutVars>
          <dgm:bulletEnabled val="1"/>
        </dgm:presLayoutVars>
      </dgm:prSet>
      <dgm:spPr/>
      <dgm:t>
        <a:bodyPr/>
        <a:lstStyle/>
        <a:p>
          <a:endParaRPr kumimoji="1" lang="ja-JP" altLang="en-US"/>
        </a:p>
      </dgm:t>
    </dgm:pt>
    <dgm:pt modelId="{CBFA9A20-1044-4B8E-87CC-2FFCB64A8EED}" type="pres">
      <dgm:prSet presAssocID="{0666ADB1-84D7-4366-948A-D2779381F65F}" presName="ThreeNodes_3" presStyleLbl="node1" presStyleIdx="2" presStyleCnt="3">
        <dgm:presLayoutVars>
          <dgm:bulletEnabled val="1"/>
        </dgm:presLayoutVars>
      </dgm:prSet>
      <dgm:spPr/>
      <dgm:t>
        <a:bodyPr/>
        <a:lstStyle/>
        <a:p>
          <a:endParaRPr kumimoji="1" lang="ja-JP" altLang="en-US"/>
        </a:p>
      </dgm:t>
    </dgm:pt>
    <dgm:pt modelId="{DAEDD379-3A6B-4477-9F7E-D0B191DE74E2}" type="pres">
      <dgm:prSet presAssocID="{0666ADB1-84D7-4366-948A-D2779381F65F}" presName="ThreeConn_1-2" presStyleLbl="fgAccFollowNode1" presStyleIdx="0" presStyleCnt="2">
        <dgm:presLayoutVars>
          <dgm:bulletEnabled val="1"/>
        </dgm:presLayoutVars>
      </dgm:prSet>
      <dgm:spPr/>
      <dgm:t>
        <a:bodyPr/>
        <a:lstStyle/>
        <a:p>
          <a:endParaRPr kumimoji="1" lang="ja-JP" altLang="en-US"/>
        </a:p>
      </dgm:t>
    </dgm:pt>
    <dgm:pt modelId="{36B504FA-C5A8-4AEE-B4AF-58368E2F7493}" type="pres">
      <dgm:prSet presAssocID="{0666ADB1-84D7-4366-948A-D2779381F65F}" presName="ThreeConn_2-3" presStyleLbl="fgAccFollowNode1" presStyleIdx="1" presStyleCnt="2">
        <dgm:presLayoutVars>
          <dgm:bulletEnabled val="1"/>
        </dgm:presLayoutVars>
      </dgm:prSet>
      <dgm:spPr/>
      <dgm:t>
        <a:bodyPr/>
        <a:lstStyle/>
        <a:p>
          <a:endParaRPr kumimoji="1" lang="ja-JP" altLang="en-US"/>
        </a:p>
      </dgm:t>
    </dgm:pt>
    <dgm:pt modelId="{9A5CA235-F5C9-4212-83A1-52C308A3A5E7}" type="pres">
      <dgm:prSet presAssocID="{0666ADB1-84D7-4366-948A-D2779381F65F}" presName="ThreeNodes_1_text" presStyleLbl="node1" presStyleIdx="2" presStyleCnt="3">
        <dgm:presLayoutVars>
          <dgm:bulletEnabled val="1"/>
        </dgm:presLayoutVars>
      </dgm:prSet>
      <dgm:spPr/>
      <dgm:t>
        <a:bodyPr/>
        <a:lstStyle/>
        <a:p>
          <a:endParaRPr kumimoji="1" lang="ja-JP" altLang="en-US"/>
        </a:p>
      </dgm:t>
    </dgm:pt>
    <dgm:pt modelId="{5200DD13-ED2E-4D9D-82CA-CCEC7CB16082}" type="pres">
      <dgm:prSet presAssocID="{0666ADB1-84D7-4366-948A-D2779381F65F}" presName="ThreeNodes_2_text" presStyleLbl="node1" presStyleIdx="2" presStyleCnt="3">
        <dgm:presLayoutVars>
          <dgm:bulletEnabled val="1"/>
        </dgm:presLayoutVars>
      </dgm:prSet>
      <dgm:spPr/>
      <dgm:t>
        <a:bodyPr/>
        <a:lstStyle/>
        <a:p>
          <a:endParaRPr kumimoji="1" lang="ja-JP" altLang="en-US"/>
        </a:p>
      </dgm:t>
    </dgm:pt>
    <dgm:pt modelId="{0D1B439D-9F8C-4078-B353-42F77A4D690D}" type="pres">
      <dgm:prSet presAssocID="{0666ADB1-84D7-4366-948A-D2779381F65F}" presName="ThreeNodes_3_text" presStyleLbl="node1" presStyleIdx="2" presStyleCnt="3">
        <dgm:presLayoutVars>
          <dgm:bulletEnabled val="1"/>
        </dgm:presLayoutVars>
      </dgm:prSet>
      <dgm:spPr/>
      <dgm:t>
        <a:bodyPr/>
        <a:lstStyle/>
        <a:p>
          <a:endParaRPr kumimoji="1" lang="ja-JP" altLang="en-US"/>
        </a:p>
      </dgm:t>
    </dgm:pt>
  </dgm:ptLst>
  <dgm:cxnLst>
    <dgm:cxn modelId="{C0CB97D9-47F3-434A-9219-3B35ABD2C7B9}" srcId="{0666ADB1-84D7-4366-948A-D2779381F65F}" destId="{4AD8A3BA-B085-4369-B104-6CF942E21A15}" srcOrd="1" destOrd="0" parTransId="{31B79092-9B45-473F-9DE4-1F2D14A8C980}" sibTransId="{C3A10CB7-34F6-4D3B-B688-BB0D78A422BE}"/>
    <dgm:cxn modelId="{FF8A0585-A574-4F07-A19D-0B729AC47E2E}" type="presOf" srcId="{7C318B8E-6124-4F30-BB02-CFF9A94E3A4D}" destId="{8AC2439F-919E-4804-B3A2-B4486ED51C58}" srcOrd="0" destOrd="0" presId="urn:microsoft.com/office/officeart/2005/8/layout/vProcess5"/>
    <dgm:cxn modelId="{22D537BB-4510-4474-8C6C-BEE6EA3C58CC}" type="presOf" srcId="{AA28C2DD-74FE-4FB6-842A-80E7ACC7A90B}" destId="{0D1B439D-9F8C-4078-B353-42F77A4D690D}" srcOrd="1" destOrd="0" presId="urn:microsoft.com/office/officeart/2005/8/layout/vProcess5"/>
    <dgm:cxn modelId="{FFDC823A-B24F-469A-A4D2-0504DB54B159}" type="presOf" srcId="{AA28C2DD-74FE-4FB6-842A-80E7ACC7A90B}" destId="{CBFA9A20-1044-4B8E-87CC-2FFCB64A8EED}" srcOrd="0" destOrd="0" presId="urn:microsoft.com/office/officeart/2005/8/layout/vProcess5"/>
    <dgm:cxn modelId="{9257678A-6101-4D1A-BBEF-B7CE9065B6AB}" type="presOf" srcId="{4AD8A3BA-B085-4369-B104-6CF942E21A15}" destId="{EFB08026-B607-4487-BA04-4CB9E602C428}" srcOrd="0" destOrd="0" presId="urn:microsoft.com/office/officeart/2005/8/layout/vProcess5"/>
    <dgm:cxn modelId="{6C9FE0DB-766E-4A4E-9A20-6EC3C3B501B6}" type="presOf" srcId="{7C318B8E-6124-4F30-BB02-CFF9A94E3A4D}" destId="{9A5CA235-F5C9-4212-83A1-52C308A3A5E7}" srcOrd="1" destOrd="0" presId="urn:microsoft.com/office/officeart/2005/8/layout/vProcess5"/>
    <dgm:cxn modelId="{213D18AC-290A-4AAC-A1A9-F86C844E2649}" type="presOf" srcId="{C3A10CB7-34F6-4D3B-B688-BB0D78A422BE}" destId="{36B504FA-C5A8-4AEE-B4AF-58368E2F7493}" srcOrd="0" destOrd="0" presId="urn:microsoft.com/office/officeart/2005/8/layout/vProcess5"/>
    <dgm:cxn modelId="{D8A1B60E-F187-4B3D-82F0-44C3604F8CBD}" type="presOf" srcId="{0666ADB1-84D7-4366-948A-D2779381F65F}" destId="{912A5157-8096-4C16-8C14-63156FBCDF97}" srcOrd="0" destOrd="0" presId="urn:microsoft.com/office/officeart/2005/8/layout/vProcess5"/>
    <dgm:cxn modelId="{56B89E02-ED36-409C-A5A1-F616E5CAC66D}" srcId="{0666ADB1-84D7-4366-948A-D2779381F65F}" destId="{AA28C2DD-74FE-4FB6-842A-80E7ACC7A90B}" srcOrd="2" destOrd="0" parTransId="{B13190D0-653D-4559-8E04-A8EB5DBE668E}" sibTransId="{15430F63-1D6A-4AF1-A281-AE2FAD82842D}"/>
    <dgm:cxn modelId="{ADA3C88A-89DA-4167-A367-AA47C3E9B073}" srcId="{0666ADB1-84D7-4366-948A-D2779381F65F}" destId="{7C318B8E-6124-4F30-BB02-CFF9A94E3A4D}" srcOrd="0" destOrd="0" parTransId="{3FBDA22F-C580-4762-9E53-25A47157B1A7}" sibTransId="{DC8AC446-FFF2-4870-A6DC-803EB3BBE163}"/>
    <dgm:cxn modelId="{109D0061-189A-448B-B9D9-D3387A5A5C37}" type="presOf" srcId="{DC8AC446-FFF2-4870-A6DC-803EB3BBE163}" destId="{DAEDD379-3A6B-4477-9F7E-D0B191DE74E2}" srcOrd="0" destOrd="0" presId="urn:microsoft.com/office/officeart/2005/8/layout/vProcess5"/>
    <dgm:cxn modelId="{944FA5A2-3069-4F45-ABF6-BE420488FA75}" type="presOf" srcId="{4AD8A3BA-B085-4369-B104-6CF942E21A15}" destId="{5200DD13-ED2E-4D9D-82CA-CCEC7CB16082}" srcOrd="1" destOrd="0" presId="urn:microsoft.com/office/officeart/2005/8/layout/vProcess5"/>
    <dgm:cxn modelId="{E68C8038-AC74-43BC-8147-993D3DFA55D9}" type="presParOf" srcId="{912A5157-8096-4C16-8C14-63156FBCDF97}" destId="{156158C1-C61A-4051-81AC-AA71D9891D9A}" srcOrd="0" destOrd="0" presId="urn:microsoft.com/office/officeart/2005/8/layout/vProcess5"/>
    <dgm:cxn modelId="{9145D4FA-6940-4A11-9951-BE209BCE4971}" type="presParOf" srcId="{912A5157-8096-4C16-8C14-63156FBCDF97}" destId="{8AC2439F-919E-4804-B3A2-B4486ED51C58}" srcOrd="1" destOrd="0" presId="urn:microsoft.com/office/officeart/2005/8/layout/vProcess5"/>
    <dgm:cxn modelId="{FCBE7DD6-A11B-427D-927B-B28198F02760}" type="presParOf" srcId="{912A5157-8096-4C16-8C14-63156FBCDF97}" destId="{EFB08026-B607-4487-BA04-4CB9E602C428}" srcOrd="2" destOrd="0" presId="urn:microsoft.com/office/officeart/2005/8/layout/vProcess5"/>
    <dgm:cxn modelId="{0329A7C5-D73D-4345-82B9-8353349B4B4F}" type="presParOf" srcId="{912A5157-8096-4C16-8C14-63156FBCDF97}" destId="{CBFA9A20-1044-4B8E-87CC-2FFCB64A8EED}" srcOrd="3" destOrd="0" presId="urn:microsoft.com/office/officeart/2005/8/layout/vProcess5"/>
    <dgm:cxn modelId="{1CC3B0F1-438F-4FAF-99CA-7213DAA94BA7}" type="presParOf" srcId="{912A5157-8096-4C16-8C14-63156FBCDF97}" destId="{DAEDD379-3A6B-4477-9F7E-D0B191DE74E2}" srcOrd="4" destOrd="0" presId="urn:microsoft.com/office/officeart/2005/8/layout/vProcess5"/>
    <dgm:cxn modelId="{38E4A5C0-CB85-497B-BFE3-2A9154A86960}" type="presParOf" srcId="{912A5157-8096-4C16-8C14-63156FBCDF97}" destId="{36B504FA-C5A8-4AEE-B4AF-58368E2F7493}" srcOrd="5" destOrd="0" presId="urn:microsoft.com/office/officeart/2005/8/layout/vProcess5"/>
    <dgm:cxn modelId="{BE760CF6-CD60-4EBD-9F67-2963954D295B}" type="presParOf" srcId="{912A5157-8096-4C16-8C14-63156FBCDF97}" destId="{9A5CA235-F5C9-4212-83A1-52C308A3A5E7}" srcOrd="6" destOrd="0" presId="urn:microsoft.com/office/officeart/2005/8/layout/vProcess5"/>
    <dgm:cxn modelId="{5965EAD9-2988-4F8C-8AA1-17DA5109D07A}" type="presParOf" srcId="{912A5157-8096-4C16-8C14-63156FBCDF97}" destId="{5200DD13-ED2E-4D9D-82CA-CCEC7CB16082}" srcOrd="7" destOrd="0" presId="urn:microsoft.com/office/officeart/2005/8/layout/vProcess5"/>
    <dgm:cxn modelId="{E1AC04FE-0C17-4F5C-82C6-7354AD6D2279}" type="presParOf" srcId="{912A5157-8096-4C16-8C14-63156FBCDF97}" destId="{0D1B439D-9F8C-4078-B353-42F77A4D690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CB2895-FAC1-4828-942A-BF10A0CED1BA}" type="doc">
      <dgm:prSet loTypeId="urn:microsoft.com/office/officeart/2005/8/layout/arrow2" loCatId="process" qsTypeId="urn:microsoft.com/office/officeart/2005/8/quickstyle/3d1" qsCatId="3D" csTypeId="urn:microsoft.com/office/officeart/2005/8/colors/accent1_2" csCatId="accent1" phldr="1"/>
      <dgm:spPr/>
      <dgm:t>
        <a:bodyPr/>
        <a:lstStyle/>
        <a:p>
          <a:endParaRPr kumimoji="1" lang="ja-JP" altLang="en-US"/>
        </a:p>
      </dgm:t>
    </dgm:pt>
    <dgm:pt modelId="{CEF9AD77-CCB6-411F-B4DF-B098DD6CE204}">
      <dgm:prSet phldrT="[テキスト]"/>
      <dgm:spPr/>
      <dgm:t>
        <a:bodyPr/>
        <a:lstStyle/>
        <a:p>
          <a:r>
            <a:rPr kumimoji="1" lang="en-US" altLang="ja-JP" dirty="0" smtClean="0"/>
            <a:t>1</a:t>
          </a:r>
          <a:r>
            <a:rPr kumimoji="1" lang="ja-JP" altLang="en-US" dirty="0" smtClean="0"/>
            <a:t>次産業</a:t>
          </a:r>
          <a:endParaRPr kumimoji="1" lang="ja-JP" altLang="en-US" dirty="0"/>
        </a:p>
      </dgm:t>
    </dgm:pt>
    <dgm:pt modelId="{7A158FF7-5CDB-46D0-AB59-9BD52C296BA5}" type="parTrans" cxnId="{B77997D5-F904-4BB7-B8A1-9B907A99DA9C}">
      <dgm:prSet/>
      <dgm:spPr/>
      <dgm:t>
        <a:bodyPr/>
        <a:lstStyle/>
        <a:p>
          <a:endParaRPr kumimoji="1" lang="ja-JP" altLang="en-US"/>
        </a:p>
      </dgm:t>
    </dgm:pt>
    <dgm:pt modelId="{A2A97A9D-1017-4A72-9D97-D9A2880A2F65}" type="sibTrans" cxnId="{B77997D5-F904-4BB7-B8A1-9B907A99DA9C}">
      <dgm:prSet/>
      <dgm:spPr/>
      <dgm:t>
        <a:bodyPr/>
        <a:lstStyle/>
        <a:p>
          <a:endParaRPr kumimoji="1" lang="ja-JP" altLang="en-US"/>
        </a:p>
      </dgm:t>
    </dgm:pt>
    <dgm:pt modelId="{57BBC912-217D-454B-99BA-E5EF5AEBA7F6}">
      <dgm:prSet phldrT="[テキスト]"/>
      <dgm:spPr/>
      <dgm:t>
        <a:bodyPr/>
        <a:lstStyle/>
        <a:p>
          <a:r>
            <a:rPr kumimoji="1" lang="ja-JP" altLang="en-US" dirty="0" smtClean="0"/>
            <a:t>農業、林業</a:t>
          </a:r>
          <a:endParaRPr kumimoji="1" lang="ja-JP" altLang="en-US" dirty="0"/>
        </a:p>
      </dgm:t>
    </dgm:pt>
    <dgm:pt modelId="{5821C546-0F3A-4AFF-A558-A92ED561F06F}" type="parTrans" cxnId="{D73F219C-CDB9-4BA8-A77F-966D4DB9C9C4}">
      <dgm:prSet/>
      <dgm:spPr/>
      <dgm:t>
        <a:bodyPr/>
        <a:lstStyle/>
        <a:p>
          <a:endParaRPr kumimoji="1" lang="ja-JP" altLang="en-US"/>
        </a:p>
      </dgm:t>
    </dgm:pt>
    <dgm:pt modelId="{33CC0D14-19D5-4632-95DC-2616AE58FD0B}" type="sibTrans" cxnId="{D73F219C-CDB9-4BA8-A77F-966D4DB9C9C4}">
      <dgm:prSet/>
      <dgm:spPr/>
      <dgm:t>
        <a:bodyPr/>
        <a:lstStyle/>
        <a:p>
          <a:endParaRPr kumimoji="1" lang="ja-JP" altLang="en-US"/>
        </a:p>
      </dgm:t>
    </dgm:pt>
    <dgm:pt modelId="{58A3A9C4-F4CC-4030-9B01-4913487E4EE4}">
      <dgm:prSet phldrT="[テキスト]"/>
      <dgm:spPr/>
      <dgm:t>
        <a:bodyPr/>
        <a:lstStyle/>
        <a:p>
          <a:r>
            <a:rPr kumimoji="1" lang="ja-JP" altLang="en-US" dirty="0" smtClean="0"/>
            <a:t>漁業</a:t>
          </a:r>
          <a:endParaRPr kumimoji="1" lang="ja-JP" altLang="en-US" dirty="0"/>
        </a:p>
      </dgm:t>
    </dgm:pt>
    <dgm:pt modelId="{E6F2DCAD-127F-476B-9217-657B3EB2CB25}" type="parTrans" cxnId="{A6556993-E6EF-4147-8ED0-DFF79A9E340A}">
      <dgm:prSet/>
      <dgm:spPr/>
      <dgm:t>
        <a:bodyPr/>
        <a:lstStyle/>
        <a:p>
          <a:endParaRPr kumimoji="1" lang="ja-JP" altLang="en-US"/>
        </a:p>
      </dgm:t>
    </dgm:pt>
    <dgm:pt modelId="{7E26D687-9CE6-472B-BC2E-B5549CB437EE}" type="sibTrans" cxnId="{A6556993-E6EF-4147-8ED0-DFF79A9E340A}">
      <dgm:prSet/>
      <dgm:spPr/>
      <dgm:t>
        <a:bodyPr/>
        <a:lstStyle/>
        <a:p>
          <a:endParaRPr kumimoji="1" lang="ja-JP" altLang="en-US"/>
        </a:p>
      </dgm:t>
    </dgm:pt>
    <dgm:pt modelId="{3E3F2C99-B5BA-406B-AB83-DFE33F8B79ED}">
      <dgm:prSet phldrT="[テキスト]"/>
      <dgm:spPr/>
      <dgm:t>
        <a:bodyPr/>
        <a:lstStyle/>
        <a:p>
          <a:r>
            <a:rPr kumimoji="1" lang="en-US" altLang="ja-JP" dirty="0" smtClean="0"/>
            <a:t>2</a:t>
          </a:r>
          <a:r>
            <a:rPr kumimoji="1" lang="ja-JP" altLang="en-US" dirty="0" smtClean="0"/>
            <a:t>次産業</a:t>
          </a:r>
          <a:endParaRPr kumimoji="1" lang="ja-JP" altLang="en-US" dirty="0"/>
        </a:p>
      </dgm:t>
    </dgm:pt>
    <dgm:pt modelId="{C9C93FB6-C485-4DD9-91A0-07087CA0B503}" type="parTrans" cxnId="{7C59E6F8-6658-4F3D-9D70-55AFCBC352E8}">
      <dgm:prSet/>
      <dgm:spPr/>
      <dgm:t>
        <a:bodyPr/>
        <a:lstStyle/>
        <a:p>
          <a:endParaRPr kumimoji="1" lang="ja-JP" altLang="en-US"/>
        </a:p>
      </dgm:t>
    </dgm:pt>
    <dgm:pt modelId="{ED1753F2-FA52-48A3-B311-8F546AEC2455}" type="sibTrans" cxnId="{7C59E6F8-6658-4F3D-9D70-55AFCBC352E8}">
      <dgm:prSet/>
      <dgm:spPr/>
      <dgm:t>
        <a:bodyPr/>
        <a:lstStyle/>
        <a:p>
          <a:endParaRPr kumimoji="1" lang="ja-JP" altLang="en-US"/>
        </a:p>
      </dgm:t>
    </dgm:pt>
    <dgm:pt modelId="{F407A908-B7F9-4A1F-ACD8-B9FFB74DCF87}">
      <dgm:prSet phldrT="[テキスト]"/>
      <dgm:spPr/>
      <dgm:t>
        <a:bodyPr/>
        <a:lstStyle/>
        <a:p>
          <a:r>
            <a:rPr kumimoji="1" lang="ja-JP" altLang="en-US" dirty="0" smtClean="0"/>
            <a:t>採取業</a:t>
          </a:r>
          <a:endParaRPr kumimoji="1" lang="ja-JP" altLang="en-US" dirty="0"/>
        </a:p>
      </dgm:t>
    </dgm:pt>
    <dgm:pt modelId="{A33A507F-D0AC-4764-9A99-D9E2265EB1B8}" type="parTrans" cxnId="{17D99509-3C95-4BCE-9468-AA26B36D6419}">
      <dgm:prSet/>
      <dgm:spPr/>
      <dgm:t>
        <a:bodyPr/>
        <a:lstStyle/>
        <a:p>
          <a:endParaRPr kumimoji="1" lang="ja-JP" altLang="en-US"/>
        </a:p>
      </dgm:t>
    </dgm:pt>
    <dgm:pt modelId="{8FA08B8B-0E34-4BC5-A3CB-EA89E9BF59D2}" type="sibTrans" cxnId="{17D99509-3C95-4BCE-9468-AA26B36D6419}">
      <dgm:prSet/>
      <dgm:spPr/>
      <dgm:t>
        <a:bodyPr/>
        <a:lstStyle/>
        <a:p>
          <a:endParaRPr kumimoji="1" lang="ja-JP" altLang="en-US"/>
        </a:p>
      </dgm:t>
    </dgm:pt>
    <dgm:pt modelId="{F8F81714-7B0E-45A5-A77C-CDC516E3097A}">
      <dgm:prSet phldrT="[テキスト]"/>
      <dgm:spPr/>
      <dgm:t>
        <a:bodyPr/>
        <a:lstStyle/>
        <a:p>
          <a:r>
            <a:rPr kumimoji="1" lang="en-US" altLang="ja-JP" dirty="0" smtClean="0"/>
            <a:t>3</a:t>
          </a:r>
          <a:r>
            <a:rPr kumimoji="1" lang="ja-JP" altLang="en-US" dirty="0" smtClean="0"/>
            <a:t>次産業</a:t>
          </a:r>
          <a:endParaRPr kumimoji="1" lang="ja-JP" altLang="en-US" dirty="0"/>
        </a:p>
      </dgm:t>
    </dgm:pt>
    <dgm:pt modelId="{F8512B9F-9CD2-4A11-A502-0A8492A95A77}" type="parTrans" cxnId="{AECAD4BA-3CFA-4CB6-99D8-FE42F191829C}">
      <dgm:prSet/>
      <dgm:spPr/>
      <dgm:t>
        <a:bodyPr/>
        <a:lstStyle/>
        <a:p>
          <a:endParaRPr kumimoji="1" lang="ja-JP" altLang="en-US"/>
        </a:p>
      </dgm:t>
    </dgm:pt>
    <dgm:pt modelId="{881D6D90-401A-4782-9B51-6D56E24F84BD}" type="sibTrans" cxnId="{AECAD4BA-3CFA-4CB6-99D8-FE42F191829C}">
      <dgm:prSet/>
      <dgm:spPr/>
      <dgm:t>
        <a:bodyPr/>
        <a:lstStyle/>
        <a:p>
          <a:endParaRPr kumimoji="1" lang="ja-JP" altLang="en-US"/>
        </a:p>
      </dgm:t>
    </dgm:pt>
    <dgm:pt modelId="{B5F7A99F-087E-4E4C-892D-F522C3BA00D9}">
      <dgm:prSet phldrT="[テキスト]"/>
      <dgm:spPr/>
      <dgm:t>
        <a:bodyPr/>
        <a:lstStyle/>
        <a:p>
          <a:r>
            <a:rPr kumimoji="1" lang="ja-JP" altLang="en-US" dirty="0" smtClean="0"/>
            <a:t>電気・ガス・水道業</a:t>
          </a:r>
          <a:endParaRPr kumimoji="1" lang="ja-JP" altLang="en-US" dirty="0"/>
        </a:p>
      </dgm:t>
    </dgm:pt>
    <dgm:pt modelId="{8EC80A7A-9414-4FC7-B912-24C070F590A2}" type="parTrans" cxnId="{A1466278-D681-428C-80B4-9449C20460B1}">
      <dgm:prSet/>
      <dgm:spPr/>
      <dgm:t>
        <a:bodyPr/>
        <a:lstStyle/>
        <a:p>
          <a:endParaRPr kumimoji="1" lang="ja-JP" altLang="en-US"/>
        </a:p>
      </dgm:t>
    </dgm:pt>
    <dgm:pt modelId="{5CC86C2B-B8F9-4C13-A0B8-A3D448AB28FD}" type="sibTrans" cxnId="{A1466278-D681-428C-80B4-9449C20460B1}">
      <dgm:prSet/>
      <dgm:spPr/>
      <dgm:t>
        <a:bodyPr/>
        <a:lstStyle/>
        <a:p>
          <a:endParaRPr kumimoji="1" lang="ja-JP" altLang="en-US"/>
        </a:p>
      </dgm:t>
    </dgm:pt>
    <dgm:pt modelId="{5ACB981D-2D99-4AAB-9C2D-57AB8A44C62C}">
      <dgm:prSet phldrT="[テキスト]"/>
      <dgm:spPr/>
      <dgm:t>
        <a:bodyPr/>
        <a:lstStyle/>
        <a:p>
          <a:r>
            <a:rPr kumimoji="1" lang="ja-JP" altLang="en-US" dirty="0" smtClean="0"/>
            <a:t>通信、運輸、金融</a:t>
          </a:r>
          <a:endParaRPr kumimoji="1" lang="ja-JP" altLang="en-US" dirty="0"/>
        </a:p>
      </dgm:t>
    </dgm:pt>
    <dgm:pt modelId="{678B670E-086B-4466-AFCE-9C751814BA18}" type="parTrans" cxnId="{0D98F915-659D-4E19-B71C-9CEC0A869D4C}">
      <dgm:prSet/>
      <dgm:spPr/>
      <dgm:t>
        <a:bodyPr/>
        <a:lstStyle/>
        <a:p>
          <a:endParaRPr kumimoji="1" lang="ja-JP" altLang="en-US"/>
        </a:p>
      </dgm:t>
    </dgm:pt>
    <dgm:pt modelId="{D8E9DB7D-1ECB-4014-89D9-934C992DC9B0}" type="sibTrans" cxnId="{0D98F915-659D-4E19-B71C-9CEC0A869D4C}">
      <dgm:prSet/>
      <dgm:spPr/>
      <dgm:t>
        <a:bodyPr/>
        <a:lstStyle/>
        <a:p>
          <a:endParaRPr kumimoji="1" lang="ja-JP" altLang="en-US"/>
        </a:p>
      </dgm:t>
    </dgm:pt>
    <dgm:pt modelId="{C0D0E98A-E361-4CF9-B69E-3E42BCF4CD9A}">
      <dgm:prSet phldrT="[テキスト]"/>
      <dgm:spPr/>
      <dgm:t>
        <a:bodyPr/>
        <a:lstStyle/>
        <a:p>
          <a:r>
            <a:rPr kumimoji="1" lang="ja-JP" altLang="en-US" dirty="0" smtClean="0"/>
            <a:t>建設業</a:t>
          </a:r>
          <a:endParaRPr kumimoji="1" lang="ja-JP" altLang="en-US" dirty="0"/>
        </a:p>
      </dgm:t>
    </dgm:pt>
    <dgm:pt modelId="{8C1EF46C-0A89-4CE4-99E5-138633141A77}" type="parTrans" cxnId="{E1E2327E-C66A-4C1F-8775-D4994E77E35E}">
      <dgm:prSet/>
      <dgm:spPr/>
      <dgm:t>
        <a:bodyPr/>
        <a:lstStyle/>
        <a:p>
          <a:endParaRPr kumimoji="1" lang="ja-JP" altLang="en-US"/>
        </a:p>
      </dgm:t>
    </dgm:pt>
    <dgm:pt modelId="{AAF2353C-11CA-4ED6-868B-F449CF4F4A1A}" type="sibTrans" cxnId="{E1E2327E-C66A-4C1F-8775-D4994E77E35E}">
      <dgm:prSet/>
      <dgm:spPr/>
      <dgm:t>
        <a:bodyPr/>
        <a:lstStyle/>
        <a:p>
          <a:endParaRPr kumimoji="1" lang="ja-JP" altLang="en-US"/>
        </a:p>
      </dgm:t>
    </dgm:pt>
    <dgm:pt modelId="{7C6C55C3-0B54-4C46-ADD1-01575D3D279D}">
      <dgm:prSet phldrT="[テキスト]"/>
      <dgm:spPr/>
      <dgm:t>
        <a:bodyPr/>
        <a:lstStyle/>
        <a:p>
          <a:r>
            <a:rPr kumimoji="1" lang="ja-JP" altLang="en-US" dirty="0" smtClean="0"/>
            <a:t>製造業</a:t>
          </a:r>
          <a:endParaRPr kumimoji="1" lang="ja-JP" altLang="en-US" dirty="0"/>
        </a:p>
      </dgm:t>
    </dgm:pt>
    <dgm:pt modelId="{9AD6FF84-6F2B-4D9D-80F6-CB3300455F10}" type="parTrans" cxnId="{3DC21050-9E41-4B3A-8EFE-F83B32E109A6}">
      <dgm:prSet/>
      <dgm:spPr/>
      <dgm:t>
        <a:bodyPr/>
        <a:lstStyle/>
        <a:p>
          <a:endParaRPr kumimoji="1" lang="ja-JP" altLang="en-US"/>
        </a:p>
      </dgm:t>
    </dgm:pt>
    <dgm:pt modelId="{D212C56B-3958-4AA4-B5C5-E72AB041320D}" type="sibTrans" cxnId="{3DC21050-9E41-4B3A-8EFE-F83B32E109A6}">
      <dgm:prSet/>
      <dgm:spPr/>
      <dgm:t>
        <a:bodyPr/>
        <a:lstStyle/>
        <a:p>
          <a:endParaRPr kumimoji="1" lang="ja-JP" altLang="en-US"/>
        </a:p>
      </dgm:t>
    </dgm:pt>
    <dgm:pt modelId="{FDC00BE6-2AC9-4157-9102-5A72CAB982B3}">
      <dgm:prSet phldrT="[テキスト]"/>
      <dgm:spPr/>
      <dgm:t>
        <a:bodyPr/>
        <a:lstStyle/>
        <a:p>
          <a:r>
            <a:rPr kumimoji="1" lang="ja-JP" altLang="en-US" dirty="0" smtClean="0"/>
            <a:t>医療、福祉</a:t>
          </a:r>
          <a:endParaRPr kumimoji="1" lang="ja-JP" altLang="en-US" dirty="0"/>
        </a:p>
      </dgm:t>
    </dgm:pt>
    <dgm:pt modelId="{B1857AD1-375C-4E8B-A368-FD47BB95FC18}" type="parTrans" cxnId="{6EC67859-B44B-4FE0-95EB-1DFCD4258279}">
      <dgm:prSet/>
      <dgm:spPr/>
      <dgm:t>
        <a:bodyPr/>
        <a:lstStyle/>
        <a:p>
          <a:endParaRPr kumimoji="1" lang="ja-JP" altLang="en-US"/>
        </a:p>
      </dgm:t>
    </dgm:pt>
    <dgm:pt modelId="{6456C067-73D7-4C30-B1A9-FFEA4948DBF0}" type="sibTrans" cxnId="{6EC67859-B44B-4FE0-95EB-1DFCD4258279}">
      <dgm:prSet/>
      <dgm:spPr/>
      <dgm:t>
        <a:bodyPr/>
        <a:lstStyle/>
        <a:p>
          <a:endParaRPr kumimoji="1" lang="ja-JP" altLang="en-US"/>
        </a:p>
      </dgm:t>
    </dgm:pt>
    <dgm:pt modelId="{BD705540-DB6F-431C-8434-D4CE86214FEB}">
      <dgm:prSet phldrT="[テキスト]"/>
      <dgm:spPr/>
      <dgm:t>
        <a:bodyPr/>
        <a:lstStyle/>
        <a:p>
          <a:r>
            <a:rPr kumimoji="1" lang="ja-JP" altLang="en-US" dirty="0" smtClean="0"/>
            <a:t>サービス業　</a:t>
          </a:r>
          <a:endParaRPr kumimoji="1" lang="ja-JP" altLang="en-US" dirty="0"/>
        </a:p>
      </dgm:t>
    </dgm:pt>
    <dgm:pt modelId="{8C1BB46F-8311-4457-B86F-BF0F095DC4A6}" type="parTrans" cxnId="{917F429C-CBB8-491B-983B-2E57A1642B4F}">
      <dgm:prSet/>
      <dgm:spPr/>
      <dgm:t>
        <a:bodyPr/>
        <a:lstStyle/>
        <a:p>
          <a:endParaRPr kumimoji="1" lang="ja-JP" altLang="en-US"/>
        </a:p>
      </dgm:t>
    </dgm:pt>
    <dgm:pt modelId="{C0373624-C5B6-4C91-8674-07D748563273}" type="sibTrans" cxnId="{917F429C-CBB8-491B-983B-2E57A1642B4F}">
      <dgm:prSet/>
      <dgm:spPr/>
      <dgm:t>
        <a:bodyPr/>
        <a:lstStyle/>
        <a:p>
          <a:endParaRPr kumimoji="1" lang="ja-JP" altLang="en-US"/>
        </a:p>
      </dgm:t>
    </dgm:pt>
    <dgm:pt modelId="{CAED96F0-937D-44FD-8B60-E3A1D368B85C}" type="pres">
      <dgm:prSet presAssocID="{DACB2895-FAC1-4828-942A-BF10A0CED1BA}" presName="arrowDiagram" presStyleCnt="0">
        <dgm:presLayoutVars>
          <dgm:chMax val="5"/>
          <dgm:dir/>
          <dgm:resizeHandles val="exact"/>
        </dgm:presLayoutVars>
      </dgm:prSet>
      <dgm:spPr/>
      <dgm:t>
        <a:bodyPr/>
        <a:lstStyle/>
        <a:p>
          <a:endParaRPr kumimoji="1" lang="ja-JP" altLang="en-US"/>
        </a:p>
      </dgm:t>
    </dgm:pt>
    <dgm:pt modelId="{E4F465BE-9E71-4D64-89DA-962F5CFB33B9}" type="pres">
      <dgm:prSet presAssocID="{DACB2895-FAC1-4828-942A-BF10A0CED1BA}" presName="arrow" presStyleLbl="bgShp" presStyleIdx="0" presStyleCnt="1"/>
      <dgm:spPr/>
    </dgm:pt>
    <dgm:pt modelId="{50D2C9A3-8C40-495D-A275-DE84EB0A2EB6}" type="pres">
      <dgm:prSet presAssocID="{DACB2895-FAC1-4828-942A-BF10A0CED1BA}" presName="arrowDiagram3" presStyleCnt="0"/>
      <dgm:spPr/>
    </dgm:pt>
    <dgm:pt modelId="{4F95F869-56CB-492B-853F-29FA6E321DEA}" type="pres">
      <dgm:prSet presAssocID="{CEF9AD77-CCB6-411F-B4DF-B098DD6CE204}" presName="bullet3a" presStyleLbl="node1" presStyleIdx="0" presStyleCnt="3"/>
      <dgm:spPr/>
    </dgm:pt>
    <dgm:pt modelId="{2B55572A-9288-4476-B819-EB4570BB69E5}" type="pres">
      <dgm:prSet presAssocID="{CEF9AD77-CCB6-411F-B4DF-B098DD6CE204}" presName="textBox3a" presStyleLbl="revTx" presStyleIdx="0" presStyleCnt="3">
        <dgm:presLayoutVars>
          <dgm:bulletEnabled val="1"/>
        </dgm:presLayoutVars>
      </dgm:prSet>
      <dgm:spPr/>
      <dgm:t>
        <a:bodyPr/>
        <a:lstStyle/>
        <a:p>
          <a:endParaRPr kumimoji="1" lang="ja-JP" altLang="en-US"/>
        </a:p>
      </dgm:t>
    </dgm:pt>
    <dgm:pt modelId="{0C881309-C121-4D7F-85B0-B28939FF8084}" type="pres">
      <dgm:prSet presAssocID="{3E3F2C99-B5BA-406B-AB83-DFE33F8B79ED}" presName="bullet3b" presStyleLbl="node1" presStyleIdx="1" presStyleCnt="3"/>
      <dgm:spPr/>
    </dgm:pt>
    <dgm:pt modelId="{FBA832B0-7812-42A9-B487-AA7D2846D352}" type="pres">
      <dgm:prSet presAssocID="{3E3F2C99-B5BA-406B-AB83-DFE33F8B79ED}" presName="textBox3b" presStyleLbl="revTx" presStyleIdx="1" presStyleCnt="3">
        <dgm:presLayoutVars>
          <dgm:bulletEnabled val="1"/>
        </dgm:presLayoutVars>
      </dgm:prSet>
      <dgm:spPr/>
      <dgm:t>
        <a:bodyPr/>
        <a:lstStyle/>
        <a:p>
          <a:endParaRPr kumimoji="1" lang="ja-JP" altLang="en-US"/>
        </a:p>
      </dgm:t>
    </dgm:pt>
    <dgm:pt modelId="{7E3A45D3-AB69-4D39-9D8D-138BC9C7C672}" type="pres">
      <dgm:prSet presAssocID="{F8F81714-7B0E-45A5-A77C-CDC516E3097A}" presName="bullet3c" presStyleLbl="node1" presStyleIdx="2" presStyleCnt="3"/>
      <dgm:spPr/>
    </dgm:pt>
    <dgm:pt modelId="{B474E787-64E9-45D7-B147-492FEFBDD61D}" type="pres">
      <dgm:prSet presAssocID="{F8F81714-7B0E-45A5-A77C-CDC516E3097A}" presName="textBox3c" presStyleLbl="revTx" presStyleIdx="2" presStyleCnt="3" custScaleX="185109" custScaleY="79597" custLinFactNeighborX="26940" custLinFactNeighborY="-2289">
        <dgm:presLayoutVars>
          <dgm:bulletEnabled val="1"/>
        </dgm:presLayoutVars>
      </dgm:prSet>
      <dgm:spPr/>
      <dgm:t>
        <a:bodyPr/>
        <a:lstStyle/>
        <a:p>
          <a:endParaRPr kumimoji="1" lang="ja-JP" altLang="en-US"/>
        </a:p>
      </dgm:t>
    </dgm:pt>
  </dgm:ptLst>
  <dgm:cxnLst>
    <dgm:cxn modelId="{D048DF10-31B9-406C-84C6-147F4050DCED}" type="presOf" srcId="{F8F81714-7B0E-45A5-A77C-CDC516E3097A}" destId="{B474E787-64E9-45D7-B147-492FEFBDD61D}" srcOrd="0" destOrd="0" presId="urn:microsoft.com/office/officeart/2005/8/layout/arrow2"/>
    <dgm:cxn modelId="{916EE99A-9A13-4D65-B7AE-CBE34913D5C0}" type="presOf" srcId="{B5F7A99F-087E-4E4C-892D-F522C3BA00D9}" destId="{B474E787-64E9-45D7-B147-492FEFBDD61D}" srcOrd="0" destOrd="1" presId="urn:microsoft.com/office/officeart/2005/8/layout/arrow2"/>
    <dgm:cxn modelId="{B77997D5-F904-4BB7-B8A1-9B907A99DA9C}" srcId="{DACB2895-FAC1-4828-942A-BF10A0CED1BA}" destId="{CEF9AD77-CCB6-411F-B4DF-B098DD6CE204}" srcOrd="0" destOrd="0" parTransId="{7A158FF7-5CDB-46D0-AB59-9BD52C296BA5}" sibTransId="{A2A97A9D-1017-4A72-9D97-D9A2880A2F65}"/>
    <dgm:cxn modelId="{17D99509-3C95-4BCE-9468-AA26B36D6419}" srcId="{3E3F2C99-B5BA-406B-AB83-DFE33F8B79ED}" destId="{F407A908-B7F9-4A1F-ACD8-B9FFB74DCF87}" srcOrd="0" destOrd="0" parTransId="{A33A507F-D0AC-4764-9A99-D9E2265EB1B8}" sibTransId="{8FA08B8B-0E34-4BC5-A3CB-EA89E9BF59D2}"/>
    <dgm:cxn modelId="{12DBAF64-94DA-4FC6-B5E5-5B79DCF86B10}" type="presOf" srcId="{57BBC912-217D-454B-99BA-E5EF5AEBA7F6}" destId="{2B55572A-9288-4476-B819-EB4570BB69E5}" srcOrd="0" destOrd="1" presId="urn:microsoft.com/office/officeart/2005/8/layout/arrow2"/>
    <dgm:cxn modelId="{7C59E6F8-6658-4F3D-9D70-55AFCBC352E8}" srcId="{DACB2895-FAC1-4828-942A-BF10A0CED1BA}" destId="{3E3F2C99-B5BA-406B-AB83-DFE33F8B79ED}" srcOrd="1" destOrd="0" parTransId="{C9C93FB6-C485-4DD9-91A0-07087CA0B503}" sibTransId="{ED1753F2-FA52-48A3-B311-8F546AEC2455}"/>
    <dgm:cxn modelId="{A5D7B694-735C-4146-9404-0EB5CC6AB764}" type="presOf" srcId="{58A3A9C4-F4CC-4030-9B01-4913487E4EE4}" destId="{2B55572A-9288-4476-B819-EB4570BB69E5}" srcOrd="0" destOrd="2" presId="urn:microsoft.com/office/officeart/2005/8/layout/arrow2"/>
    <dgm:cxn modelId="{D2409C73-5FC6-41DE-964D-3CC3C3B0B236}" type="presOf" srcId="{FDC00BE6-2AC9-4157-9102-5A72CAB982B3}" destId="{B474E787-64E9-45D7-B147-492FEFBDD61D}" srcOrd="0" destOrd="3" presId="urn:microsoft.com/office/officeart/2005/8/layout/arrow2"/>
    <dgm:cxn modelId="{466DECDF-A836-4351-80CE-F15D4992AAAD}" type="presOf" srcId="{DACB2895-FAC1-4828-942A-BF10A0CED1BA}" destId="{CAED96F0-937D-44FD-8B60-E3A1D368B85C}" srcOrd="0" destOrd="0" presId="urn:microsoft.com/office/officeart/2005/8/layout/arrow2"/>
    <dgm:cxn modelId="{917F429C-CBB8-491B-983B-2E57A1642B4F}" srcId="{F8F81714-7B0E-45A5-A77C-CDC516E3097A}" destId="{BD705540-DB6F-431C-8434-D4CE86214FEB}" srcOrd="3" destOrd="0" parTransId="{8C1BB46F-8311-4457-B86F-BF0F095DC4A6}" sibTransId="{C0373624-C5B6-4C91-8674-07D748563273}"/>
    <dgm:cxn modelId="{6EC67859-B44B-4FE0-95EB-1DFCD4258279}" srcId="{F8F81714-7B0E-45A5-A77C-CDC516E3097A}" destId="{FDC00BE6-2AC9-4157-9102-5A72CAB982B3}" srcOrd="2" destOrd="0" parTransId="{B1857AD1-375C-4E8B-A368-FD47BB95FC18}" sibTransId="{6456C067-73D7-4C30-B1A9-FFEA4948DBF0}"/>
    <dgm:cxn modelId="{7899406E-C450-4BD7-B451-B7219D33FF08}" type="presOf" srcId="{3E3F2C99-B5BA-406B-AB83-DFE33F8B79ED}" destId="{FBA832B0-7812-42A9-B487-AA7D2846D352}" srcOrd="0" destOrd="0" presId="urn:microsoft.com/office/officeart/2005/8/layout/arrow2"/>
    <dgm:cxn modelId="{A6556993-E6EF-4147-8ED0-DFF79A9E340A}" srcId="{CEF9AD77-CCB6-411F-B4DF-B098DD6CE204}" destId="{58A3A9C4-F4CC-4030-9B01-4913487E4EE4}" srcOrd="1" destOrd="0" parTransId="{E6F2DCAD-127F-476B-9217-657B3EB2CB25}" sibTransId="{7E26D687-9CE6-472B-BC2E-B5549CB437EE}"/>
    <dgm:cxn modelId="{DA5B6235-B8FC-42F0-A1D5-949B33CCE3CB}" type="presOf" srcId="{7C6C55C3-0B54-4C46-ADD1-01575D3D279D}" destId="{FBA832B0-7812-42A9-B487-AA7D2846D352}" srcOrd="0" destOrd="3" presId="urn:microsoft.com/office/officeart/2005/8/layout/arrow2"/>
    <dgm:cxn modelId="{0D98F915-659D-4E19-B71C-9CEC0A869D4C}" srcId="{F8F81714-7B0E-45A5-A77C-CDC516E3097A}" destId="{5ACB981D-2D99-4AAB-9C2D-57AB8A44C62C}" srcOrd="1" destOrd="0" parTransId="{678B670E-086B-4466-AFCE-9C751814BA18}" sibTransId="{D8E9DB7D-1ECB-4014-89D9-934C992DC9B0}"/>
    <dgm:cxn modelId="{E1E2327E-C66A-4C1F-8775-D4994E77E35E}" srcId="{3E3F2C99-B5BA-406B-AB83-DFE33F8B79ED}" destId="{C0D0E98A-E361-4CF9-B69E-3E42BCF4CD9A}" srcOrd="1" destOrd="0" parTransId="{8C1EF46C-0A89-4CE4-99E5-138633141A77}" sibTransId="{AAF2353C-11CA-4ED6-868B-F449CF4F4A1A}"/>
    <dgm:cxn modelId="{A1466278-D681-428C-80B4-9449C20460B1}" srcId="{F8F81714-7B0E-45A5-A77C-CDC516E3097A}" destId="{B5F7A99F-087E-4E4C-892D-F522C3BA00D9}" srcOrd="0" destOrd="0" parTransId="{8EC80A7A-9414-4FC7-B912-24C070F590A2}" sibTransId="{5CC86C2B-B8F9-4C13-A0B8-A3D448AB28FD}"/>
    <dgm:cxn modelId="{3DC21050-9E41-4B3A-8EFE-F83B32E109A6}" srcId="{3E3F2C99-B5BA-406B-AB83-DFE33F8B79ED}" destId="{7C6C55C3-0B54-4C46-ADD1-01575D3D279D}" srcOrd="2" destOrd="0" parTransId="{9AD6FF84-6F2B-4D9D-80F6-CB3300455F10}" sibTransId="{D212C56B-3958-4AA4-B5C5-E72AB041320D}"/>
    <dgm:cxn modelId="{BBFC8107-92DA-40ED-BD14-C5E08A6C1A5D}" type="presOf" srcId="{F407A908-B7F9-4A1F-ACD8-B9FFB74DCF87}" destId="{FBA832B0-7812-42A9-B487-AA7D2846D352}" srcOrd="0" destOrd="1" presId="urn:microsoft.com/office/officeart/2005/8/layout/arrow2"/>
    <dgm:cxn modelId="{0B9FBC79-2661-47DC-A037-63665D0C478B}" type="presOf" srcId="{BD705540-DB6F-431C-8434-D4CE86214FEB}" destId="{B474E787-64E9-45D7-B147-492FEFBDD61D}" srcOrd="0" destOrd="4" presId="urn:microsoft.com/office/officeart/2005/8/layout/arrow2"/>
    <dgm:cxn modelId="{AECAD4BA-3CFA-4CB6-99D8-FE42F191829C}" srcId="{DACB2895-FAC1-4828-942A-BF10A0CED1BA}" destId="{F8F81714-7B0E-45A5-A77C-CDC516E3097A}" srcOrd="2" destOrd="0" parTransId="{F8512B9F-9CD2-4A11-A502-0A8492A95A77}" sibTransId="{881D6D90-401A-4782-9B51-6D56E24F84BD}"/>
    <dgm:cxn modelId="{96A6F724-1FD8-463A-BC4E-0DA031E6602A}" type="presOf" srcId="{5ACB981D-2D99-4AAB-9C2D-57AB8A44C62C}" destId="{B474E787-64E9-45D7-B147-492FEFBDD61D}" srcOrd="0" destOrd="2" presId="urn:microsoft.com/office/officeart/2005/8/layout/arrow2"/>
    <dgm:cxn modelId="{29917744-8655-4FA7-9E38-CA33C91CE831}" type="presOf" srcId="{C0D0E98A-E361-4CF9-B69E-3E42BCF4CD9A}" destId="{FBA832B0-7812-42A9-B487-AA7D2846D352}" srcOrd="0" destOrd="2" presId="urn:microsoft.com/office/officeart/2005/8/layout/arrow2"/>
    <dgm:cxn modelId="{D73F219C-CDB9-4BA8-A77F-966D4DB9C9C4}" srcId="{CEF9AD77-CCB6-411F-B4DF-B098DD6CE204}" destId="{57BBC912-217D-454B-99BA-E5EF5AEBA7F6}" srcOrd="0" destOrd="0" parTransId="{5821C546-0F3A-4AFF-A558-A92ED561F06F}" sibTransId="{33CC0D14-19D5-4632-95DC-2616AE58FD0B}"/>
    <dgm:cxn modelId="{3C9C1E57-6BF6-4717-87B8-FC632C87C6A4}" type="presOf" srcId="{CEF9AD77-CCB6-411F-B4DF-B098DD6CE204}" destId="{2B55572A-9288-4476-B819-EB4570BB69E5}" srcOrd="0" destOrd="0" presId="urn:microsoft.com/office/officeart/2005/8/layout/arrow2"/>
    <dgm:cxn modelId="{FE3D6682-8DB2-4078-8F34-67D4E763F9E1}" type="presParOf" srcId="{CAED96F0-937D-44FD-8B60-E3A1D368B85C}" destId="{E4F465BE-9E71-4D64-89DA-962F5CFB33B9}" srcOrd="0" destOrd="0" presId="urn:microsoft.com/office/officeart/2005/8/layout/arrow2"/>
    <dgm:cxn modelId="{8F9AF3B0-F8AC-4D56-A45B-68544E8A5BA5}" type="presParOf" srcId="{CAED96F0-937D-44FD-8B60-E3A1D368B85C}" destId="{50D2C9A3-8C40-495D-A275-DE84EB0A2EB6}" srcOrd="1" destOrd="0" presId="urn:microsoft.com/office/officeart/2005/8/layout/arrow2"/>
    <dgm:cxn modelId="{0F273013-4737-4CB8-A1FF-8C32B25E48AF}" type="presParOf" srcId="{50D2C9A3-8C40-495D-A275-DE84EB0A2EB6}" destId="{4F95F869-56CB-492B-853F-29FA6E321DEA}" srcOrd="0" destOrd="0" presId="urn:microsoft.com/office/officeart/2005/8/layout/arrow2"/>
    <dgm:cxn modelId="{5C12DCA0-42B6-4E3E-97BF-2CD8CD3A8472}" type="presParOf" srcId="{50D2C9A3-8C40-495D-A275-DE84EB0A2EB6}" destId="{2B55572A-9288-4476-B819-EB4570BB69E5}" srcOrd="1" destOrd="0" presId="urn:microsoft.com/office/officeart/2005/8/layout/arrow2"/>
    <dgm:cxn modelId="{44367AAE-CD6F-47E0-9B2E-E41A6E69EEF6}" type="presParOf" srcId="{50D2C9A3-8C40-495D-A275-DE84EB0A2EB6}" destId="{0C881309-C121-4D7F-85B0-B28939FF8084}" srcOrd="2" destOrd="0" presId="urn:microsoft.com/office/officeart/2005/8/layout/arrow2"/>
    <dgm:cxn modelId="{0CCD8AC4-BD63-4CF8-AB1F-73BE68CCBAA0}" type="presParOf" srcId="{50D2C9A3-8C40-495D-A275-DE84EB0A2EB6}" destId="{FBA832B0-7812-42A9-B487-AA7D2846D352}" srcOrd="3" destOrd="0" presId="urn:microsoft.com/office/officeart/2005/8/layout/arrow2"/>
    <dgm:cxn modelId="{99B568A9-642A-4B4F-AB8C-B33E728BE1BE}" type="presParOf" srcId="{50D2C9A3-8C40-495D-A275-DE84EB0A2EB6}" destId="{7E3A45D3-AB69-4D39-9D8D-138BC9C7C672}" srcOrd="4" destOrd="0" presId="urn:microsoft.com/office/officeart/2005/8/layout/arrow2"/>
    <dgm:cxn modelId="{13365021-F0EE-400A-8F6F-2C38591818A3}" type="presParOf" srcId="{50D2C9A3-8C40-495D-A275-DE84EB0A2EB6}" destId="{B474E787-64E9-45D7-B147-492FEFBDD61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2439F-919E-4804-B3A2-B4486ED51C58}">
      <dsp:nvSpPr>
        <dsp:cNvPr id="0" name=""/>
        <dsp:cNvSpPr/>
      </dsp:nvSpPr>
      <dsp:spPr>
        <a:xfrm>
          <a:off x="28470" y="41245"/>
          <a:ext cx="6426714" cy="1219200"/>
        </a:xfrm>
        <a:prstGeom prst="roundRect">
          <a:avLst>
            <a:gd name="adj" fmla="val 10000"/>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shade val="8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kumimoji="1" lang="ja-JP" altLang="en-US" sz="2500" kern="1200" dirty="0" smtClean="0"/>
            <a:t>１，モラルとは</a:t>
          </a:r>
          <a:endParaRPr kumimoji="1" lang="en-US" altLang="ja-JP" sz="2500" kern="1200" dirty="0" smtClean="0"/>
        </a:p>
        <a:p>
          <a:pPr lvl="0" algn="l" defTabSz="1111250">
            <a:lnSpc>
              <a:spcPct val="90000"/>
            </a:lnSpc>
            <a:spcBef>
              <a:spcPct val="0"/>
            </a:spcBef>
            <a:spcAft>
              <a:spcPct val="35000"/>
            </a:spcAft>
          </a:pPr>
          <a:r>
            <a:rPr kumimoji="1" lang="ja-JP" altLang="en-US" sz="2500" kern="1200" dirty="0" smtClean="0"/>
            <a:t>　その仮定と定義について</a:t>
          </a:r>
          <a:endParaRPr kumimoji="1" lang="ja-JP" altLang="en-US" sz="2500" kern="1200" dirty="0"/>
        </a:p>
      </dsp:txBody>
      <dsp:txXfrm>
        <a:off x="64179" y="76954"/>
        <a:ext cx="5111102" cy="1147782"/>
      </dsp:txXfrm>
    </dsp:sp>
    <dsp:sp modelId="{EFB08026-B607-4487-BA04-4CB9E602C428}">
      <dsp:nvSpPr>
        <dsp:cNvPr id="0" name=""/>
        <dsp:cNvSpPr/>
      </dsp:nvSpPr>
      <dsp:spPr>
        <a:xfrm>
          <a:off x="567062" y="1422399"/>
          <a:ext cx="6426714" cy="1219200"/>
        </a:xfrm>
        <a:prstGeom prst="roundRect">
          <a:avLst>
            <a:gd name="adj" fmla="val 10000"/>
          </a:avLst>
        </a:prstGeom>
        <a:solidFill>
          <a:schemeClr val="accent2">
            <a:shade val="80000"/>
            <a:hueOff val="301476"/>
            <a:satOff val="-19508"/>
            <a:lumOff val="17811"/>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shade val="80000"/>
              <a:hueOff val="301476"/>
              <a:satOff val="-19508"/>
              <a:lumOff val="17811"/>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kumimoji="1" lang="ja-JP" altLang="en-US" sz="2500" kern="1200" dirty="0" smtClean="0"/>
            <a:t>２，経済的要因</a:t>
          </a:r>
          <a:endParaRPr kumimoji="1" lang="en-US" altLang="ja-JP" sz="2500" kern="1200" dirty="0" smtClean="0"/>
        </a:p>
        <a:p>
          <a:pPr lvl="0" algn="l" defTabSz="1111250">
            <a:lnSpc>
              <a:spcPct val="90000"/>
            </a:lnSpc>
            <a:spcBef>
              <a:spcPct val="0"/>
            </a:spcBef>
            <a:spcAft>
              <a:spcPct val="35000"/>
            </a:spcAft>
          </a:pPr>
          <a:r>
            <a:rPr kumimoji="1" lang="ja-JP" altLang="en-US" sz="2500" kern="1200" dirty="0" smtClean="0"/>
            <a:t>　経済的観点から時代の変化を見る</a:t>
          </a:r>
          <a:endParaRPr kumimoji="1" lang="ja-JP" altLang="en-US" sz="2500" kern="1200" dirty="0"/>
        </a:p>
      </dsp:txBody>
      <dsp:txXfrm>
        <a:off x="602771" y="1458108"/>
        <a:ext cx="4995753" cy="1147782"/>
      </dsp:txXfrm>
    </dsp:sp>
    <dsp:sp modelId="{CBFA9A20-1044-4B8E-87CC-2FFCB64A8EED}">
      <dsp:nvSpPr>
        <dsp:cNvPr id="0" name=""/>
        <dsp:cNvSpPr/>
      </dsp:nvSpPr>
      <dsp:spPr>
        <a:xfrm>
          <a:off x="1134125" y="2844799"/>
          <a:ext cx="6426714" cy="1219200"/>
        </a:xfrm>
        <a:prstGeom prst="roundRect">
          <a:avLst>
            <a:gd name="adj" fmla="val 10000"/>
          </a:avLst>
        </a:prstGeom>
        <a:solidFill>
          <a:schemeClr val="accent2">
            <a:shade val="80000"/>
            <a:hueOff val="602953"/>
            <a:satOff val="-39016"/>
            <a:lumOff val="35622"/>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shade val="80000"/>
              <a:hueOff val="602953"/>
              <a:satOff val="-39016"/>
              <a:lumOff val="35622"/>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kumimoji="1" lang="ja-JP" altLang="en-US" sz="2500" kern="1200" dirty="0" smtClean="0"/>
            <a:t>３，結論</a:t>
          </a:r>
          <a:endParaRPr kumimoji="1" lang="en-US" altLang="ja-JP" sz="2500" kern="1200" dirty="0" smtClean="0"/>
        </a:p>
        <a:p>
          <a:pPr lvl="0" algn="l" defTabSz="1111250">
            <a:lnSpc>
              <a:spcPct val="90000"/>
            </a:lnSpc>
            <a:spcBef>
              <a:spcPct val="0"/>
            </a:spcBef>
            <a:spcAft>
              <a:spcPct val="35000"/>
            </a:spcAft>
          </a:pPr>
          <a:r>
            <a:rPr kumimoji="1" lang="ja-JP" altLang="en-US" sz="2500" kern="1200" dirty="0" smtClean="0"/>
            <a:t>　モラルと経済について　</a:t>
          </a:r>
          <a:endParaRPr kumimoji="1" lang="ja-JP" altLang="en-US" sz="2500" kern="1200" dirty="0"/>
        </a:p>
      </dsp:txBody>
      <dsp:txXfrm>
        <a:off x="1169834" y="2880508"/>
        <a:ext cx="4995753" cy="1147782"/>
      </dsp:txXfrm>
    </dsp:sp>
    <dsp:sp modelId="{DAEDD379-3A6B-4477-9F7E-D0B191DE74E2}">
      <dsp:nvSpPr>
        <dsp:cNvPr id="0" name=""/>
        <dsp:cNvSpPr/>
      </dsp:nvSpPr>
      <dsp:spPr>
        <a:xfrm>
          <a:off x="5634234" y="924560"/>
          <a:ext cx="792480" cy="792480"/>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5812542" y="924560"/>
        <a:ext cx="435864" cy="596341"/>
      </dsp:txXfrm>
    </dsp:sp>
    <dsp:sp modelId="{36B504FA-C5A8-4AEE-B4AF-58368E2F7493}">
      <dsp:nvSpPr>
        <dsp:cNvPr id="0" name=""/>
        <dsp:cNvSpPr/>
      </dsp:nvSpPr>
      <dsp:spPr>
        <a:xfrm>
          <a:off x="6201297" y="2338832"/>
          <a:ext cx="792480" cy="792480"/>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6379605" y="2338832"/>
        <a:ext cx="435864" cy="596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465BE-9E71-4D64-89DA-962F5CFB33B9}">
      <dsp:nvSpPr>
        <dsp:cNvPr id="0" name=""/>
        <dsp:cNvSpPr/>
      </dsp:nvSpPr>
      <dsp:spPr>
        <a:xfrm>
          <a:off x="578210" y="0"/>
          <a:ext cx="7023099" cy="4389437"/>
        </a:xfrm>
        <a:prstGeom prst="swooshArrow">
          <a:avLst>
            <a:gd name="adj1" fmla="val 25000"/>
            <a:gd name="adj2" fmla="val 25000"/>
          </a:avLst>
        </a:prstGeom>
        <a:gradFill rotWithShape="0">
          <a:gsLst>
            <a:gs pos="0">
              <a:schemeClr val="accent1">
                <a:tint val="40000"/>
                <a:hueOff val="0"/>
                <a:satOff val="0"/>
                <a:lumOff val="0"/>
                <a:alphaOff val="0"/>
                <a:tint val="98000"/>
                <a:shade val="25000"/>
                <a:satMod val="250000"/>
              </a:schemeClr>
            </a:gs>
            <a:gs pos="68000">
              <a:schemeClr val="accent1">
                <a:tint val="40000"/>
                <a:hueOff val="0"/>
                <a:satOff val="0"/>
                <a:lumOff val="0"/>
                <a:alphaOff val="0"/>
                <a:tint val="86000"/>
                <a:satMod val="115000"/>
              </a:schemeClr>
            </a:gs>
            <a:gs pos="100000">
              <a:schemeClr val="accent1">
                <a:tint val="40000"/>
                <a:hueOff val="0"/>
                <a:satOff val="0"/>
                <a:lumOff val="0"/>
                <a:alphaOff val="0"/>
                <a:tint val="50000"/>
                <a:satMod val="150000"/>
              </a:schemeClr>
            </a:gs>
          </a:gsLst>
          <a:path path="circle">
            <a:fillToRect l="50000" t="130000" r="50000" b="-3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F95F869-56CB-492B-853F-29FA6E321DEA}">
      <dsp:nvSpPr>
        <dsp:cNvPr id="0" name=""/>
        <dsp:cNvSpPr/>
      </dsp:nvSpPr>
      <dsp:spPr>
        <a:xfrm>
          <a:off x="1470143" y="3029589"/>
          <a:ext cx="182600" cy="182600"/>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B55572A-9288-4476-B819-EB4570BB69E5}">
      <dsp:nvSpPr>
        <dsp:cNvPr id="0" name=""/>
        <dsp:cNvSpPr/>
      </dsp:nvSpPr>
      <dsp:spPr>
        <a:xfrm>
          <a:off x="1561444" y="3120889"/>
          <a:ext cx="1636382" cy="1268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56" tIns="0" rIns="0" bIns="0" numCol="1" spcCol="1270" anchor="t" anchorCtr="0">
          <a:noAutofit/>
        </a:bodyPr>
        <a:lstStyle/>
        <a:p>
          <a:pPr lvl="0" algn="l" defTabSz="1200150">
            <a:lnSpc>
              <a:spcPct val="90000"/>
            </a:lnSpc>
            <a:spcBef>
              <a:spcPct val="0"/>
            </a:spcBef>
            <a:spcAft>
              <a:spcPct val="35000"/>
            </a:spcAft>
          </a:pPr>
          <a:r>
            <a:rPr kumimoji="1" lang="en-US" altLang="ja-JP" sz="2700" kern="1200" dirty="0" smtClean="0"/>
            <a:t>1</a:t>
          </a:r>
          <a:r>
            <a:rPr kumimoji="1" lang="ja-JP" altLang="en-US" sz="2700" kern="1200" dirty="0" smtClean="0"/>
            <a:t>次産業</a:t>
          </a:r>
          <a:endParaRPr kumimoji="1" lang="ja-JP" altLang="en-US" sz="2700" kern="1200" dirty="0"/>
        </a:p>
        <a:p>
          <a:pPr marL="228600" lvl="1" indent="-228600" algn="l" defTabSz="933450">
            <a:lnSpc>
              <a:spcPct val="90000"/>
            </a:lnSpc>
            <a:spcBef>
              <a:spcPct val="0"/>
            </a:spcBef>
            <a:spcAft>
              <a:spcPct val="15000"/>
            </a:spcAft>
            <a:buChar char="••"/>
          </a:pPr>
          <a:r>
            <a:rPr kumimoji="1" lang="ja-JP" altLang="en-US" sz="2100" kern="1200" dirty="0" smtClean="0"/>
            <a:t>農業、林業</a:t>
          </a:r>
          <a:endParaRPr kumimoji="1" lang="ja-JP" altLang="en-US" sz="2100" kern="1200" dirty="0"/>
        </a:p>
        <a:p>
          <a:pPr marL="228600" lvl="1" indent="-228600" algn="l" defTabSz="933450">
            <a:lnSpc>
              <a:spcPct val="90000"/>
            </a:lnSpc>
            <a:spcBef>
              <a:spcPct val="0"/>
            </a:spcBef>
            <a:spcAft>
              <a:spcPct val="15000"/>
            </a:spcAft>
            <a:buChar char="••"/>
          </a:pPr>
          <a:r>
            <a:rPr kumimoji="1" lang="ja-JP" altLang="en-US" sz="2100" kern="1200" dirty="0" smtClean="0"/>
            <a:t>漁業</a:t>
          </a:r>
          <a:endParaRPr kumimoji="1" lang="ja-JP" altLang="en-US" sz="2100" kern="1200" dirty="0"/>
        </a:p>
      </dsp:txBody>
      <dsp:txXfrm>
        <a:off x="1561444" y="3120889"/>
        <a:ext cx="1636382" cy="1268547"/>
      </dsp:txXfrm>
    </dsp:sp>
    <dsp:sp modelId="{0C881309-C121-4D7F-85B0-B28939FF8084}">
      <dsp:nvSpPr>
        <dsp:cNvPr id="0" name=""/>
        <dsp:cNvSpPr/>
      </dsp:nvSpPr>
      <dsp:spPr>
        <a:xfrm>
          <a:off x="3081945" y="1836540"/>
          <a:ext cx="330085" cy="330085"/>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A832B0-7812-42A9-B487-AA7D2846D352}">
      <dsp:nvSpPr>
        <dsp:cNvPr id="0" name=""/>
        <dsp:cNvSpPr/>
      </dsp:nvSpPr>
      <dsp:spPr>
        <a:xfrm>
          <a:off x="3246987" y="2001583"/>
          <a:ext cx="1685543" cy="238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06" tIns="0" rIns="0" bIns="0" numCol="1" spcCol="1270" anchor="t" anchorCtr="0">
          <a:noAutofit/>
        </a:bodyPr>
        <a:lstStyle/>
        <a:p>
          <a:pPr lvl="0" algn="l" defTabSz="1200150">
            <a:lnSpc>
              <a:spcPct val="90000"/>
            </a:lnSpc>
            <a:spcBef>
              <a:spcPct val="0"/>
            </a:spcBef>
            <a:spcAft>
              <a:spcPct val="35000"/>
            </a:spcAft>
          </a:pPr>
          <a:r>
            <a:rPr kumimoji="1" lang="en-US" altLang="ja-JP" sz="2700" kern="1200" dirty="0" smtClean="0"/>
            <a:t>2</a:t>
          </a:r>
          <a:r>
            <a:rPr kumimoji="1" lang="ja-JP" altLang="en-US" sz="2700" kern="1200" dirty="0" smtClean="0"/>
            <a:t>次産業</a:t>
          </a:r>
          <a:endParaRPr kumimoji="1" lang="ja-JP" altLang="en-US" sz="2700" kern="1200" dirty="0"/>
        </a:p>
        <a:p>
          <a:pPr marL="228600" lvl="1" indent="-228600" algn="l" defTabSz="933450">
            <a:lnSpc>
              <a:spcPct val="90000"/>
            </a:lnSpc>
            <a:spcBef>
              <a:spcPct val="0"/>
            </a:spcBef>
            <a:spcAft>
              <a:spcPct val="15000"/>
            </a:spcAft>
            <a:buChar char="••"/>
          </a:pPr>
          <a:r>
            <a:rPr kumimoji="1" lang="ja-JP" altLang="en-US" sz="2100" kern="1200" dirty="0" smtClean="0"/>
            <a:t>採取業</a:t>
          </a:r>
          <a:endParaRPr kumimoji="1" lang="ja-JP" altLang="en-US" sz="2100" kern="1200" dirty="0"/>
        </a:p>
        <a:p>
          <a:pPr marL="228600" lvl="1" indent="-228600" algn="l" defTabSz="933450">
            <a:lnSpc>
              <a:spcPct val="90000"/>
            </a:lnSpc>
            <a:spcBef>
              <a:spcPct val="0"/>
            </a:spcBef>
            <a:spcAft>
              <a:spcPct val="15000"/>
            </a:spcAft>
            <a:buChar char="••"/>
          </a:pPr>
          <a:r>
            <a:rPr kumimoji="1" lang="ja-JP" altLang="en-US" sz="2100" kern="1200" dirty="0" smtClean="0"/>
            <a:t>建設業</a:t>
          </a:r>
          <a:endParaRPr kumimoji="1" lang="ja-JP" altLang="en-US" sz="2100" kern="1200" dirty="0"/>
        </a:p>
        <a:p>
          <a:pPr marL="228600" lvl="1" indent="-228600" algn="l" defTabSz="933450">
            <a:lnSpc>
              <a:spcPct val="90000"/>
            </a:lnSpc>
            <a:spcBef>
              <a:spcPct val="0"/>
            </a:spcBef>
            <a:spcAft>
              <a:spcPct val="15000"/>
            </a:spcAft>
            <a:buChar char="••"/>
          </a:pPr>
          <a:r>
            <a:rPr kumimoji="1" lang="ja-JP" altLang="en-US" sz="2100" kern="1200" dirty="0" smtClean="0"/>
            <a:t>製造業</a:t>
          </a:r>
          <a:endParaRPr kumimoji="1" lang="ja-JP" altLang="en-US" sz="2100" kern="1200" dirty="0"/>
        </a:p>
      </dsp:txBody>
      <dsp:txXfrm>
        <a:off x="3246987" y="2001583"/>
        <a:ext cx="1685543" cy="2387853"/>
      </dsp:txXfrm>
    </dsp:sp>
    <dsp:sp modelId="{7E3A45D3-AB69-4D39-9D8D-138BC9C7C672}">
      <dsp:nvSpPr>
        <dsp:cNvPr id="0" name=""/>
        <dsp:cNvSpPr/>
      </dsp:nvSpPr>
      <dsp:spPr>
        <a:xfrm>
          <a:off x="5020320" y="1110527"/>
          <a:ext cx="456501" cy="456501"/>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74E787-64E9-45D7-B147-492FEFBDD61D}">
      <dsp:nvSpPr>
        <dsp:cNvPr id="0" name=""/>
        <dsp:cNvSpPr/>
      </dsp:nvSpPr>
      <dsp:spPr>
        <a:xfrm>
          <a:off x="4985381" y="1580161"/>
          <a:ext cx="3120093" cy="2428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91" tIns="0" rIns="0" bIns="0" numCol="1" spcCol="1270" anchor="t" anchorCtr="0">
          <a:noAutofit/>
        </a:bodyPr>
        <a:lstStyle/>
        <a:p>
          <a:pPr lvl="0" algn="l" defTabSz="1200150">
            <a:lnSpc>
              <a:spcPct val="90000"/>
            </a:lnSpc>
            <a:spcBef>
              <a:spcPct val="0"/>
            </a:spcBef>
            <a:spcAft>
              <a:spcPct val="35000"/>
            </a:spcAft>
          </a:pPr>
          <a:r>
            <a:rPr kumimoji="1" lang="en-US" altLang="ja-JP" sz="2700" kern="1200" dirty="0" smtClean="0"/>
            <a:t>3</a:t>
          </a:r>
          <a:r>
            <a:rPr kumimoji="1" lang="ja-JP" altLang="en-US" sz="2700" kern="1200" dirty="0" smtClean="0"/>
            <a:t>次産業</a:t>
          </a:r>
          <a:endParaRPr kumimoji="1" lang="ja-JP" altLang="en-US" sz="2700" kern="1200" dirty="0"/>
        </a:p>
        <a:p>
          <a:pPr marL="228600" lvl="1" indent="-228600" algn="l" defTabSz="933450">
            <a:lnSpc>
              <a:spcPct val="90000"/>
            </a:lnSpc>
            <a:spcBef>
              <a:spcPct val="0"/>
            </a:spcBef>
            <a:spcAft>
              <a:spcPct val="15000"/>
            </a:spcAft>
            <a:buChar char="••"/>
          </a:pPr>
          <a:r>
            <a:rPr kumimoji="1" lang="ja-JP" altLang="en-US" sz="2100" kern="1200" dirty="0" smtClean="0"/>
            <a:t>電気・ガス・水道業</a:t>
          </a:r>
          <a:endParaRPr kumimoji="1" lang="ja-JP" altLang="en-US" sz="2100" kern="1200" dirty="0"/>
        </a:p>
        <a:p>
          <a:pPr marL="228600" lvl="1" indent="-228600" algn="l" defTabSz="933450">
            <a:lnSpc>
              <a:spcPct val="90000"/>
            </a:lnSpc>
            <a:spcBef>
              <a:spcPct val="0"/>
            </a:spcBef>
            <a:spcAft>
              <a:spcPct val="15000"/>
            </a:spcAft>
            <a:buChar char="••"/>
          </a:pPr>
          <a:r>
            <a:rPr kumimoji="1" lang="ja-JP" altLang="en-US" sz="2100" kern="1200" dirty="0" smtClean="0"/>
            <a:t>通信、運輸、金融</a:t>
          </a:r>
          <a:endParaRPr kumimoji="1" lang="ja-JP" altLang="en-US" sz="2100" kern="1200" dirty="0"/>
        </a:p>
        <a:p>
          <a:pPr marL="228600" lvl="1" indent="-228600" algn="l" defTabSz="933450">
            <a:lnSpc>
              <a:spcPct val="90000"/>
            </a:lnSpc>
            <a:spcBef>
              <a:spcPct val="0"/>
            </a:spcBef>
            <a:spcAft>
              <a:spcPct val="15000"/>
            </a:spcAft>
            <a:buChar char="••"/>
          </a:pPr>
          <a:r>
            <a:rPr kumimoji="1" lang="ja-JP" altLang="en-US" sz="2100" kern="1200" dirty="0" smtClean="0"/>
            <a:t>医療、福祉</a:t>
          </a:r>
          <a:endParaRPr kumimoji="1" lang="ja-JP" altLang="en-US" sz="2100" kern="1200" dirty="0"/>
        </a:p>
        <a:p>
          <a:pPr marL="228600" lvl="1" indent="-228600" algn="l" defTabSz="933450">
            <a:lnSpc>
              <a:spcPct val="90000"/>
            </a:lnSpc>
            <a:spcBef>
              <a:spcPct val="0"/>
            </a:spcBef>
            <a:spcAft>
              <a:spcPct val="15000"/>
            </a:spcAft>
            <a:buChar char="••"/>
          </a:pPr>
          <a:r>
            <a:rPr kumimoji="1" lang="ja-JP" altLang="en-US" sz="2100" kern="1200" dirty="0" smtClean="0"/>
            <a:t>サービス業　</a:t>
          </a:r>
          <a:endParaRPr kumimoji="1" lang="ja-JP" altLang="en-US" sz="2100" kern="1200" dirty="0"/>
        </a:p>
      </dsp:txBody>
      <dsp:txXfrm>
        <a:off x="4985381" y="1580161"/>
        <a:ext cx="3120093" cy="242823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0.78644</cdr:x>
      <cdr:y>0.88194</cdr:y>
    </cdr:from>
    <cdr:to>
      <cdr:x>0.98774</cdr:x>
      <cdr:y>0.96991</cdr:y>
    </cdr:to>
    <cdr:sp macro="" textlink="">
      <cdr:nvSpPr>
        <cdr:cNvPr id="2" name="テキスト ボックス 1"/>
        <cdr:cNvSpPr txBox="1"/>
      </cdr:nvSpPr>
      <cdr:spPr>
        <a:xfrm xmlns:a="http://schemas.openxmlformats.org/drawingml/2006/main">
          <a:off x="6663114" y="3890833"/>
          <a:ext cx="1705531" cy="388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a:t>年（</a:t>
          </a:r>
          <a:r>
            <a:rPr lang="en-US" altLang="ja-JP" sz="1100" dirty="0"/>
            <a:t>1955</a:t>
          </a:r>
          <a:r>
            <a:rPr lang="ja-JP" altLang="en-US" sz="1100" dirty="0"/>
            <a:t>～</a:t>
          </a:r>
          <a:r>
            <a:rPr lang="en-US" altLang="ja-JP" sz="1100" dirty="0"/>
            <a:t>2010</a:t>
          </a:r>
          <a:r>
            <a:rPr lang="ja-JP" altLang="en-US" sz="11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2E8DF0-BEFF-4FC9-B67A-31343B7DCC4A}" type="datetimeFigureOut">
              <a:rPr kumimoji="1" lang="ja-JP" altLang="en-US" smtClean="0"/>
              <a:pPr/>
              <a:t>2012/11/9</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C3A874-EAAE-495B-8C5B-4D1587E2B32B}" type="slidenum">
              <a:rPr kumimoji="1" lang="ja-JP" altLang="en-US" smtClean="0"/>
              <a:pPr/>
              <a:t>‹#›</a:t>
            </a:fld>
            <a:endParaRPr kumimoji="1" lang="ja-JP" altLang="en-US"/>
          </a:p>
        </p:txBody>
      </p:sp>
    </p:spTree>
    <p:extLst>
      <p:ext uri="{BB962C8B-B14F-4D97-AF65-F5344CB8AC3E}">
        <p14:creationId xmlns:p14="http://schemas.microsoft.com/office/powerpoint/2010/main" val="1289113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モラルと経済の関係性について。発表の主な流れを説明します。</a:t>
            </a:r>
            <a:endParaRPr kumimoji="1" lang="en-US" altLang="ja-JP" dirty="0" smtClean="0"/>
          </a:p>
          <a:p>
            <a:r>
              <a:rPr kumimoji="1" lang="ja-JP" altLang="en-US" dirty="0" smtClean="0"/>
              <a:t>まず、「</a:t>
            </a:r>
            <a:r>
              <a:rPr kumimoji="1" lang="en-US" altLang="ja-JP" dirty="0" smtClean="0"/>
              <a:t>1</a:t>
            </a:r>
            <a:r>
              <a:rPr kumimoji="1" lang="ja-JP" altLang="en-US" dirty="0" err="1" smtClean="0"/>
              <a:t>，</a:t>
            </a:r>
            <a:r>
              <a:rPr kumimoji="1" lang="ja-JP" altLang="en-US" dirty="0" smtClean="0"/>
              <a:t>モラルとは」。私たちがなぜモラルと経済というテーマにしたのか、問題提起とその発端について。</a:t>
            </a:r>
            <a:endParaRPr kumimoji="1" lang="en-US" altLang="ja-JP" dirty="0" smtClean="0"/>
          </a:p>
          <a:p>
            <a:r>
              <a:rPr kumimoji="1" lang="ja-JP" altLang="en-US" dirty="0" smtClean="0"/>
              <a:t>次に経済的要因</a:t>
            </a:r>
            <a:endParaRPr kumimoji="1" lang="en-US" altLang="ja-JP" dirty="0" smtClean="0"/>
          </a:p>
          <a:p>
            <a:r>
              <a:rPr kumimoji="1" lang="ja-JP" altLang="en-US" dirty="0" smtClean="0"/>
              <a:t>１．２を踏まえて結論</a:t>
            </a:r>
            <a:endParaRPr kumimoji="1" lang="ja-JP" altLang="en-US" dirty="0"/>
          </a:p>
        </p:txBody>
      </p:sp>
      <p:sp>
        <p:nvSpPr>
          <p:cNvPr id="4" name="スライド番号プレースホルダ 3"/>
          <p:cNvSpPr>
            <a:spLocks noGrp="1"/>
          </p:cNvSpPr>
          <p:nvPr>
            <p:ph type="sldNum" sz="quarter" idx="10"/>
          </p:nvPr>
        </p:nvSpPr>
        <p:spPr/>
        <p:txBody>
          <a:bodyPr/>
          <a:lstStyle/>
          <a:p>
            <a:fld id="{FAC3A874-EAAE-495B-8C5B-4D1587E2B32B}" type="slidenum">
              <a:rPr kumimoji="1" lang="ja-JP" altLang="en-US" smtClean="0"/>
              <a:pPr/>
              <a:t>2</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cap="none" normalizeH="0" baseline="0" dirty="0" smtClean="0">
                <a:ln>
                  <a:noFill/>
                </a:ln>
                <a:solidFill>
                  <a:schemeClr val="tx1"/>
                </a:solidFill>
                <a:effectLst/>
                <a:latin typeface="Arial" pitchFamily="34" charset="0"/>
                <a:ea typeface="平成明朝"/>
                <a:cs typeface="ＭＳ Ｐゴシック" pitchFamily="50" charset="-128"/>
              </a:rPr>
              <a:t>資料出所：国民生活に関する世論調査 （平成</a:t>
            </a:r>
            <a:r>
              <a:rPr lang="en-US" altLang="ja-JP" sz="1200" dirty="0" smtClean="0">
                <a:latin typeface="Arial" pitchFamily="34" charset="0"/>
                <a:ea typeface="平成明朝"/>
                <a:cs typeface="ＭＳ Ｐゴシック" pitchFamily="50" charset="-128"/>
              </a:rPr>
              <a:t>22</a:t>
            </a:r>
            <a:r>
              <a:rPr kumimoji="1" lang="ja-JP" altLang="en-US" sz="1200" b="0" i="0" u="none" strike="noStrike" cap="none" normalizeH="0" baseline="0" dirty="0" smtClean="0">
                <a:ln>
                  <a:noFill/>
                </a:ln>
                <a:solidFill>
                  <a:schemeClr val="tx1"/>
                </a:solidFill>
                <a:effectLst/>
                <a:latin typeface="Arial" pitchFamily="34" charset="0"/>
                <a:ea typeface="平成明朝"/>
                <a:cs typeface="ＭＳ Ｐゴシック" pitchFamily="50" charset="-128"/>
              </a:rPr>
              <a:t>年</a:t>
            </a:r>
            <a:r>
              <a:rPr kumimoji="1" lang="en-US" altLang="ja-JP" sz="1200" b="0" i="0" u="none" strike="noStrike" cap="none" normalizeH="0" baseline="0" dirty="0" smtClean="0">
                <a:ln>
                  <a:noFill/>
                </a:ln>
                <a:solidFill>
                  <a:schemeClr val="tx1"/>
                </a:solidFill>
                <a:effectLst/>
                <a:latin typeface="Arial" pitchFamily="34" charset="0"/>
                <a:ea typeface="平成明朝"/>
                <a:cs typeface="ＭＳ Ｐゴシック" pitchFamily="50" charset="-128"/>
              </a:rPr>
              <a:t>6</a:t>
            </a:r>
            <a:r>
              <a:rPr kumimoji="1" lang="ja-JP" altLang="en-US" sz="1200" b="0" i="0" u="none" strike="noStrike" cap="none" normalizeH="0" baseline="0" dirty="0" smtClean="0">
                <a:ln>
                  <a:noFill/>
                </a:ln>
                <a:solidFill>
                  <a:schemeClr val="tx1"/>
                </a:solidFill>
                <a:effectLst/>
                <a:latin typeface="Arial" pitchFamily="34" charset="0"/>
                <a:ea typeface="平成明朝"/>
                <a:cs typeface="ＭＳ Ｐゴシック" pitchFamily="50" charset="-128"/>
              </a:rPr>
              <a:t>月：内閣府）</a:t>
            </a:r>
            <a:endPar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注）心の豊かさ：「物質的にある程度豊かになったので、これからは心の豊かさやゆとりのある生活をすることに重きを置きたい」</a:t>
            </a:r>
            <a:br>
              <a:rPr kumimoji="1" lang="ja-JP" altLang="en-US" sz="1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br>
            <a:r>
              <a:rPr kumimoji="1" lang="ja-JP" altLang="en-US" sz="1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物の豊かさ：「まだまだ物質的な面で生活を豊かにすることに重きをおきたい</a:t>
            </a:r>
            <a:r>
              <a:rPr kumimoji="1" lang="ja-JP" altLang="en-US" sz="1200" b="1" i="0" u="none" strike="noStrike" cap="none" normalizeH="0" baseline="0" dirty="0" smtClean="0">
                <a:ln>
                  <a:noFill/>
                </a:ln>
                <a:solidFill>
                  <a:schemeClr val="tx1"/>
                </a:solidFill>
                <a:effectLst/>
                <a:latin typeface="Arial" pitchFamily="34" charset="0"/>
                <a:ea typeface="ＭＳ Ｐゴシック" pitchFamily="50" charset="-128"/>
              </a:rPr>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55E8724C-4551-4671-B3B4-906D148E371C}" type="slidenum">
              <a:rPr kumimoji="1" lang="ja-JP" altLang="en-US" smtClean="0"/>
              <a:pPr/>
              <a:t>25</a:t>
            </a:fld>
            <a:endParaRPr kumimoji="1" lang="ja-JP" altLang="en-US"/>
          </a:p>
        </p:txBody>
      </p:sp>
    </p:spTree>
    <p:extLst>
      <p:ext uri="{BB962C8B-B14F-4D97-AF65-F5344CB8AC3E}">
        <p14:creationId xmlns:p14="http://schemas.microsoft.com/office/powerpoint/2010/main" val="3299947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これ以降はかなり曖昧、あやふやな文章です。集まれたときにディスカッションしてブラッシュアップしましょう</a:t>
            </a:r>
            <a:endParaRPr kumimoji="1" lang="ja-JP" altLang="en-US" dirty="0"/>
          </a:p>
        </p:txBody>
      </p:sp>
      <p:sp>
        <p:nvSpPr>
          <p:cNvPr id="4" name="スライド番号プレースホルダ 3"/>
          <p:cNvSpPr>
            <a:spLocks noGrp="1"/>
          </p:cNvSpPr>
          <p:nvPr>
            <p:ph type="sldNum" sz="quarter" idx="10"/>
          </p:nvPr>
        </p:nvSpPr>
        <p:spPr/>
        <p:txBody>
          <a:bodyPr/>
          <a:lstStyle/>
          <a:p>
            <a:fld id="{FAC3A874-EAAE-495B-8C5B-4D1587E2B32B}" type="slidenum">
              <a:rPr kumimoji="1" lang="ja-JP" altLang="en-US" smtClean="0"/>
              <a:pPr/>
              <a:t>27</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アンケート設問「低下していないと思う理由」差し込む予定</a:t>
            </a:r>
            <a:endParaRPr kumimoji="1" lang="ja-JP" altLang="en-US" dirty="0"/>
          </a:p>
        </p:txBody>
      </p:sp>
      <p:sp>
        <p:nvSpPr>
          <p:cNvPr id="4" name="スライド番号プレースホルダ 3"/>
          <p:cNvSpPr>
            <a:spLocks noGrp="1"/>
          </p:cNvSpPr>
          <p:nvPr>
            <p:ph type="sldNum" sz="quarter" idx="10"/>
          </p:nvPr>
        </p:nvSpPr>
        <p:spPr/>
        <p:txBody>
          <a:bodyPr/>
          <a:lstStyle/>
          <a:p>
            <a:fld id="{FAC3A874-EAAE-495B-8C5B-4D1587E2B32B}" type="slidenum">
              <a:rPr kumimoji="1" lang="ja-JP" altLang="en-US" smtClean="0"/>
              <a:pPr/>
              <a:t>28</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一応の帰結になります。</a:t>
            </a:r>
            <a:endParaRPr kumimoji="1" lang="ja-JP" altLang="en-US" dirty="0"/>
          </a:p>
        </p:txBody>
      </p:sp>
      <p:sp>
        <p:nvSpPr>
          <p:cNvPr id="4" name="スライド番号プレースホルダ 3"/>
          <p:cNvSpPr>
            <a:spLocks noGrp="1"/>
          </p:cNvSpPr>
          <p:nvPr>
            <p:ph type="sldNum" sz="quarter" idx="10"/>
          </p:nvPr>
        </p:nvSpPr>
        <p:spPr/>
        <p:txBody>
          <a:bodyPr/>
          <a:lstStyle/>
          <a:p>
            <a:fld id="{FAC3A874-EAAE-495B-8C5B-4D1587E2B32B}" type="slidenum">
              <a:rPr kumimoji="1" lang="ja-JP" altLang="en-US" smtClean="0"/>
              <a:pPr/>
              <a:t>29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C3A874-EAAE-495B-8C5B-4D1587E2B32B}" type="slidenum">
              <a:rPr kumimoji="1" lang="ja-JP" altLang="en-US" smtClean="0"/>
              <a:pPr/>
              <a:t>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モラルについてほかの人たちはどう思っているのか、意識調査として、１８歳以上、上は８０代までの１０６６人にアンケートを行いました。</a:t>
            </a:r>
            <a:endParaRPr kumimoji="1" lang="en-US" altLang="ja-JP" dirty="0" smtClean="0"/>
          </a:p>
          <a:p>
            <a:r>
              <a:rPr kumimoji="1" lang="ja-JP" altLang="en-US" dirty="0" smtClean="0"/>
              <a:t>その中で、「モラルが低下していると思いますか」という質問に対し、全体の約８割を占める、８５３人から低下していると思うという回答が得られました。</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AC3A874-EAAE-495B-8C5B-4D1587E2B32B}" type="slidenum">
              <a:rPr kumimoji="1" lang="ja-JP" altLang="en-US" smtClean="0"/>
              <a:pPr/>
              <a:t>5</a:t>
            </a:fld>
            <a:endParaRPr kumimoji="1" lang="ja-JP" altLang="en-US"/>
          </a:p>
        </p:txBody>
      </p:sp>
    </p:spTree>
    <p:extLst>
      <p:ext uri="{BB962C8B-B14F-4D97-AF65-F5344CB8AC3E}">
        <p14:creationId xmlns:p14="http://schemas.microsoft.com/office/powerpoint/2010/main" val="784829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ここら辺でアンケート設問「モラルは低下しているか？」を差し込む予定</a:t>
            </a:r>
            <a:endParaRPr kumimoji="1" lang="ja-JP" altLang="en-US" dirty="0"/>
          </a:p>
        </p:txBody>
      </p:sp>
      <p:sp>
        <p:nvSpPr>
          <p:cNvPr id="4" name="スライド番号プレースホルダ 3"/>
          <p:cNvSpPr>
            <a:spLocks noGrp="1"/>
          </p:cNvSpPr>
          <p:nvPr>
            <p:ph type="sldNum" sz="quarter" idx="10"/>
          </p:nvPr>
        </p:nvSpPr>
        <p:spPr/>
        <p:txBody>
          <a:bodyPr/>
          <a:lstStyle/>
          <a:p>
            <a:fld id="{FAC3A874-EAAE-495B-8C5B-4D1587E2B32B}" type="slidenum">
              <a:rPr kumimoji="1" lang="ja-JP" altLang="en-US" smtClean="0"/>
              <a:pPr/>
              <a:t>6</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ここら辺でアンケート設問「モラルとは？」を差し込む</a:t>
            </a:r>
            <a:r>
              <a:rPr kumimoji="1" lang="ja-JP" altLang="en-US" dirty="0" err="1" smtClean="0"/>
              <a:t>る</a:t>
            </a:r>
            <a:r>
              <a:rPr kumimoji="1" lang="ja-JP" altLang="en-US" dirty="0" smtClean="0"/>
              <a:t>予定</a:t>
            </a:r>
            <a:endParaRPr kumimoji="1" lang="ja-JP" altLang="en-US" dirty="0"/>
          </a:p>
        </p:txBody>
      </p:sp>
      <p:sp>
        <p:nvSpPr>
          <p:cNvPr id="4" name="スライド番号プレースホルダ 3"/>
          <p:cNvSpPr>
            <a:spLocks noGrp="1"/>
          </p:cNvSpPr>
          <p:nvPr>
            <p:ph type="sldNum" sz="quarter" idx="10"/>
          </p:nvPr>
        </p:nvSpPr>
        <p:spPr/>
        <p:txBody>
          <a:bodyPr/>
          <a:lstStyle/>
          <a:p>
            <a:fld id="{FAC3A874-EAAE-495B-8C5B-4D1587E2B32B}" type="slidenum">
              <a:rPr kumimoji="1" lang="ja-JP" altLang="en-US" smtClean="0"/>
              <a:pPr/>
              <a:t>7</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この前にあった国富論のスライドは歴史を説明しただけのモノだったんで削除しました　説明をするにしても話で充分でしょう</a:t>
            </a:r>
            <a:endParaRPr kumimoji="1" lang="ja-JP" altLang="en-US" dirty="0"/>
          </a:p>
        </p:txBody>
      </p:sp>
      <p:sp>
        <p:nvSpPr>
          <p:cNvPr id="4" name="スライド番号プレースホルダ 3"/>
          <p:cNvSpPr>
            <a:spLocks noGrp="1"/>
          </p:cNvSpPr>
          <p:nvPr>
            <p:ph type="sldNum" sz="quarter" idx="10"/>
          </p:nvPr>
        </p:nvSpPr>
        <p:spPr/>
        <p:txBody>
          <a:bodyPr/>
          <a:lstStyle/>
          <a:p>
            <a:fld id="{FAC3A874-EAAE-495B-8C5B-4D1587E2B32B}" type="slidenum">
              <a:rPr kumimoji="1" lang="ja-JP" altLang="en-US" smtClean="0"/>
              <a:pPr/>
              <a:t>15</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指摘があったためタイトルだけ変更しました。</a:t>
            </a:r>
            <a:endParaRPr kumimoji="1" lang="ja-JP" altLang="en-US" dirty="0"/>
          </a:p>
        </p:txBody>
      </p:sp>
      <p:sp>
        <p:nvSpPr>
          <p:cNvPr id="4" name="スライド番号プレースホルダ 3"/>
          <p:cNvSpPr>
            <a:spLocks noGrp="1"/>
          </p:cNvSpPr>
          <p:nvPr>
            <p:ph type="sldNum" sz="quarter" idx="10"/>
          </p:nvPr>
        </p:nvSpPr>
        <p:spPr/>
        <p:txBody>
          <a:bodyPr/>
          <a:lstStyle/>
          <a:p>
            <a:fld id="{FAC3A874-EAAE-495B-8C5B-4D1587E2B32B}" type="slidenum">
              <a:rPr kumimoji="1" lang="ja-JP" altLang="en-US" smtClean="0"/>
              <a:pPr/>
              <a:t>16</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買いたいもの・買えるものがたくさんになっていった時代から、その後大体のものがそろって豊かになった時代へと移る。耐久消費財が世の中に普及したことで豊かになった</a:t>
            </a:r>
            <a:r>
              <a:rPr kumimoji="1" lang="en-US" altLang="ja-JP" dirty="0" smtClean="0"/>
              <a:t>(</a:t>
            </a:r>
            <a:r>
              <a:rPr kumimoji="1" lang="ja-JP" altLang="en-US" dirty="0" smtClean="0"/>
              <a:t>成熟期</a:t>
            </a:r>
            <a:r>
              <a:rPr kumimoji="1" lang="en-US" altLang="ja-JP" dirty="0" smtClean="0"/>
              <a:t>)</a:t>
            </a:r>
            <a:r>
              <a:rPr kumimoji="1" lang="ja-JP" altLang="en-US" dirty="0" smtClean="0"/>
              <a:t>ことを示す。</a:t>
            </a:r>
            <a:endParaRPr kumimoji="1" lang="ja-JP" altLang="en-US" dirty="0"/>
          </a:p>
        </p:txBody>
      </p:sp>
      <p:sp>
        <p:nvSpPr>
          <p:cNvPr id="4" name="スライド番号プレースホルダー 3"/>
          <p:cNvSpPr>
            <a:spLocks noGrp="1"/>
          </p:cNvSpPr>
          <p:nvPr>
            <p:ph type="sldNum" sz="quarter" idx="10"/>
          </p:nvPr>
        </p:nvSpPr>
        <p:spPr/>
        <p:txBody>
          <a:bodyPr/>
          <a:lstStyle/>
          <a:p>
            <a:fld id="{55E8724C-4551-4671-B3B4-906D148E371C}" type="slidenum">
              <a:rPr kumimoji="1" lang="ja-JP" altLang="en-US" smtClean="0"/>
              <a:pPr/>
              <a:t>17</a:t>
            </a:fld>
            <a:endParaRPr kumimoji="1" lang="ja-JP" altLang="en-US"/>
          </a:p>
        </p:txBody>
      </p:sp>
    </p:spTree>
    <p:extLst>
      <p:ext uri="{BB962C8B-B14F-4D97-AF65-F5344CB8AC3E}">
        <p14:creationId xmlns:p14="http://schemas.microsoft.com/office/powerpoint/2010/main" val="264497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成熟経済の説明として、一人あたり</a:t>
            </a:r>
            <a:r>
              <a:rPr kumimoji="1" lang="en-US" altLang="ja-JP" dirty="0" smtClean="0"/>
              <a:t>GDP</a:t>
            </a:r>
            <a:r>
              <a:rPr kumimoji="1" lang="ja-JP" altLang="en-US" dirty="0" smtClean="0"/>
              <a:t>が増加しているため豊かになったことと成長率の低下を示す。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5E8724C-4551-4671-B3B4-906D148E371C}" type="slidenum">
              <a:rPr kumimoji="1" lang="ja-JP" altLang="en-US" smtClean="0"/>
              <a:pPr/>
              <a:t>19</a:t>
            </a:fld>
            <a:endParaRPr kumimoji="1" lang="ja-JP" altLang="en-US"/>
          </a:p>
        </p:txBody>
      </p:sp>
    </p:spTree>
    <p:extLst>
      <p:ext uri="{BB962C8B-B14F-4D97-AF65-F5344CB8AC3E}">
        <p14:creationId xmlns:p14="http://schemas.microsoft.com/office/powerpoint/2010/main" val="388418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p:txBody>
          <a:bodyPr/>
          <a:lstStyle/>
          <a:p>
            <a:fld id="{AB25E0B9-733F-40BC-A631-E913A92A2A35}" type="datetimeFigureOut">
              <a:rPr kumimoji="1" lang="ja-JP" altLang="en-US" smtClean="0"/>
              <a:pPr/>
              <a:t>2012/11/9</a:t>
            </a:fld>
            <a:endParaRPr kumimoji="1" lang="ja-JP" altLang="en-US"/>
          </a:p>
        </p:txBody>
      </p:sp>
      <p:sp>
        <p:nvSpPr>
          <p:cNvPr id="19" name="フッター プレースホルダ 18"/>
          <p:cNvSpPr>
            <a:spLocks noGrp="1"/>
          </p:cNvSpPr>
          <p:nvPr>
            <p:ph type="ftr" sz="quarter" idx="11"/>
          </p:nvPr>
        </p:nvSpPr>
        <p:spPr/>
        <p:txBody>
          <a:bodyPr/>
          <a:lstStyle/>
          <a:p>
            <a:endParaRPr kumimoji="1" lang="ja-JP" altLang="en-US"/>
          </a:p>
        </p:txBody>
      </p:sp>
      <p:sp>
        <p:nvSpPr>
          <p:cNvPr id="27" name="スライド番号プレースホルダ 26"/>
          <p:cNvSpPr>
            <a:spLocks noGrp="1"/>
          </p:cNvSpPr>
          <p:nvPr>
            <p:ph type="sldNum" sz="quarter" idx="12"/>
          </p:nvPr>
        </p:nvSpPr>
        <p:spPr/>
        <p:txBody>
          <a:bodyPr/>
          <a:lstStyle/>
          <a:p>
            <a:fld id="{495BD082-37DD-4660-9AF8-DD3CB9877581}"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AB25E0B9-733F-40BC-A631-E913A92A2A35}" type="datetimeFigureOut">
              <a:rPr kumimoji="1" lang="ja-JP" altLang="en-US" smtClean="0"/>
              <a:pPr/>
              <a:t>2012/11/9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95BD082-37DD-4660-9AF8-DD3CB987758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AB25E0B9-733F-40BC-A631-E913A92A2A35}" type="datetimeFigureOut">
              <a:rPr kumimoji="1" lang="ja-JP" altLang="en-US" smtClean="0"/>
              <a:pPr/>
              <a:t>2012/11/9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95BD082-37DD-4660-9AF8-DD3CB987758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AB25E0B9-733F-40BC-A631-E913A92A2A35}" type="datetimeFigureOut">
              <a:rPr kumimoji="1" lang="ja-JP" altLang="en-US" smtClean="0"/>
              <a:pPr/>
              <a:t>2012/11/9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95BD082-37DD-4660-9AF8-DD3CB987758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AB25E0B9-733F-40BC-A631-E913A92A2A35}" type="datetimeFigureOut">
              <a:rPr kumimoji="1" lang="ja-JP" altLang="en-US" smtClean="0"/>
              <a:pPr/>
              <a:t>2012/11/9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95BD082-37DD-4660-9AF8-DD3CB9877581}"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AB25E0B9-733F-40BC-A631-E913A92A2A35}" type="datetimeFigureOut">
              <a:rPr kumimoji="1" lang="ja-JP" altLang="en-US" smtClean="0"/>
              <a:pPr/>
              <a:t>2012/11/9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95BD082-37DD-4660-9AF8-DD3CB987758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fld id="{AB25E0B9-733F-40BC-A631-E913A92A2A35}" type="datetimeFigureOut">
              <a:rPr kumimoji="1" lang="ja-JP" altLang="en-US" smtClean="0"/>
              <a:pPr/>
              <a:t>2012/11/9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95BD082-37DD-4660-9AF8-DD3CB987758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AB25E0B9-733F-40BC-A631-E913A92A2A35}" type="datetimeFigureOut">
              <a:rPr kumimoji="1" lang="ja-JP" altLang="en-US" smtClean="0"/>
              <a:pPr/>
              <a:t>2012/11/9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95BD082-37DD-4660-9AF8-DD3CB987758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B25E0B9-733F-40BC-A631-E913A92A2A35}" type="datetimeFigureOut">
              <a:rPr kumimoji="1" lang="ja-JP" altLang="en-US" smtClean="0"/>
              <a:pPr/>
              <a:t>2012/11/9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95BD082-37DD-4660-9AF8-DD3CB987758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AB25E0B9-733F-40BC-A631-E913A92A2A35}" type="datetimeFigureOut">
              <a:rPr kumimoji="1" lang="ja-JP" altLang="en-US" smtClean="0"/>
              <a:pPr/>
              <a:t>2012/11/9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95BD082-37DD-4660-9AF8-DD3CB987758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1 つの角を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タイトル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AB25E0B9-733F-40BC-A631-E913A92A2A35}" type="datetimeFigureOut">
              <a:rPr kumimoji="1" lang="ja-JP" altLang="en-US" smtClean="0"/>
              <a:pPr/>
              <a:t>2012/11/9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a:xfrm>
            <a:off x="8077200" y="6356350"/>
            <a:ext cx="609600" cy="365125"/>
          </a:xfrm>
        </p:spPr>
        <p:txBody>
          <a:bodyPr/>
          <a:lstStyle/>
          <a:p>
            <a:fld id="{495BD082-37DD-4660-9AF8-DD3CB9877581}" type="slidenum">
              <a:rPr kumimoji="1" lang="ja-JP" altLang="en-US" smtClean="0"/>
              <a:pPr/>
              <a:t>‹#›</a:t>
            </a:fld>
            <a:endParaRPr kumimoji="1" lang="ja-JP" altLang="en-US"/>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フリーフォーム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フリーフォーム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フリーフォーム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タイトル プレースホル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B25E0B9-733F-40BC-A631-E913A92A2A35}" type="datetimeFigureOut">
              <a:rPr kumimoji="1" lang="ja-JP" altLang="en-US" smtClean="0"/>
              <a:pPr/>
              <a:t>2012/11/9</a:t>
            </a:fld>
            <a:endParaRPr kumimoji="1" lang="ja-JP" altLang="en-US"/>
          </a:p>
        </p:txBody>
      </p:sp>
      <p:sp>
        <p:nvSpPr>
          <p:cNvPr id="22"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95BD082-37DD-4660-9AF8-DD3CB9877581}" type="slidenum">
              <a:rPr kumimoji="1" lang="ja-JP" altLang="en-US" smtClean="0"/>
              <a:pPr/>
              <a:t>‹#›</a:t>
            </a:fld>
            <a:endParaRPr kumimoji="1" lang="ja-JP" altLang="en-US"/>
          </a:p>
        </p:txBody>
      </p:sp>
      <p:grpSp>
        <p:nvGrpSpPr>
          <p:cNvPr id="2" name="グループ化 1"/>
          <p:cNvGrpSpPr/>
          <p:nvPr/>
        </p:nvGrpSpPr>
        <p:grpSpPr>
          <a:xfrm>
            <a:off x="-19017" y="202408"/>
            <a:ext cx="9180548" cy="649224"/>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僕、私のモラル</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成熟経済を迎えた日本</a:t>
            </a:r>
            <a:endParaRPr kumimoji="1" lang="ja-JP" altLang="en-US" dirty="0"/>
          </a:p>
        </p:txBody>
      </p:sp>
      <p:sp>
        <p:nvSpPr>
          <p:cNvPr id="4" name="テキスト ボックス 3"/>
          <p:cNvSpPr txBox="1"/>
          <p:nvPr/>
        </p:nvSpPr>
        <p:spPr>
          <a:xfrm>
            <a:off x="4499992" y="6021288"/>
            <a:ext cx="4001098" cy="369332"/>
          </a:xfrm>
          <a:prstGeom prst="rect">
            <a:avLst/>
          </a:prstGeom>
          <a:noFill/>
        </p:spPr>
        <p:txBody>
          <a:bodyPr wrap="square" rtlCol="0">
            <a:spAutoFit/>
          </a:bodyPr>
          <a:lstStyle/>
          <a:p>
            <a:r>
              <a:rPr kumimoji="1" lang="ja-JP" altLang="en-US" dirty="0" smtClean="0"/>
              <a:t>山本　内田　平塚　藤井　三輪田　山田</a:t>
            </a:r>
            <a:endParaRPr kumimoji="1" lang="ja-JP" altLang="en-US" dirty="0"/>
          </a:p>
        </p:txBody>
      </p:sp>
    </p:spTree>
    <p:extLst>
      <p:ext uri="{BB962C8B-B14F-4D97-AF65-F5344CB8AC3E}">
        <p14:creationId xmlns:p14="http://schemas.microsoft.com/office/powerpoint/2010/main" val="4137151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0648"/>
            <a:ext cx="8229600" cy="1143000"/>
          </a:xfrm>
        </p:spPr>
        <p:txBody>
          <a:bodyPr>
            <a:normAutofit/>
          </a:bodyPr>
          <a:lstStyle/>
          <a:p>
            <a:r>
              <a:rPr lang="ja-JP" altLang="en-US" sz="4400" dirty="0" smtClean="0"/>
              <a:t>現代人が考えるモラル</a:t>
            </a:r>
            <a:endParaRPr lang="en-US" altLang="ja-JP" sz="4400" dirty="0" smtClean="0"/>
          </a:p>
        </p:txBody>
      </p:sp>
      <p:sp>
        <p:nvSpPr>
          <p:cNvPr id="3" name="コンテンツ プレースホルダ 2"/>
          <p:cNvSpPr>
            <a:spLocks noGrp="1"/>
          </p:cNvSpPr>
          <p:nvPr>
            <p:ph idx="1"/>
          </p:nvPr>
        </p:nvSpPr>
        <p:spPr>
          <a:xfrm>
            <a:off x="457200" y="1600200"/>
            <a:ext cx="8229600" cy="4932000"/>
          </a:xfrm>
        </p:spPr>
        <p:txBody>
          <a:bodyPr>
            <a:normAutofit/>
          </a:bodyPr>
          <a:lstStyle/>
          <a:p>
            <a:pPr>
              <a:buNone/>
            </a:pPr>
            <a:r>
              <a:rPr lang="ja-JP" altLang="en-US" sz="3600" dirty="0" smtClean="0"/>
              <a:t>多数回答</a:t>
            </a:r>
            <a:endParaRPr lang="en-US" altLang="ja-JP" sz="3600" dirty="0" smtClean="0"/>
          </a:p>
          <a:p>
            <a:r>
              <a:rPr lang="ja-JP" altLang="ja-JP" dirty="0" smtClean="0"/>
              <a:t>一般的常識</a:t>
            </a:r>
          </a:p>
          <a:p>
            <a:r>
              <a:rPr lang="ja-JP" altLang="ja-JP" dirty="0" smtClean="0"/>
              <a:t>人への気遣い</a:t>
            </a:r>
          </a:p>
          <a:p>
            <a:r>
              <a:rPr lang="ja-JP" altLang="ja-JP" dirty="0" smtClean="0"/>
              <a:t>周りを気にする・マナーを守る</a:t>
            </a:r>
          </a:p>
          <a:p>
            <a:pPr>
              <a:buNone/>
            </a:pPr>
            <a:endParaRPr kumimoji="1" lang="en-US" altLang="ja-JP" dirty="0" smtClean="0"/>
          </a:p>
          <a:p>
            <a:pPr>
              <a:buNone/>
            </a:pPr>
            <a:r>
              <a:rPr kumimoji="1" lang="ja-JP" altLang="en-US" sz="3600" dirty="0" smtClean="0"/>
              <a:t>→</a:t>
            </a:r>
            <a:r>
              <a:rPr kumimoji="1" lang="en-US" altLang="ja-JP" sz="3600" dirty="0" smtClean="0"/>
              <a:t>PICK</a:t>
            </a:r>
            <a:r>
              <a:rPr lang="ja-JP" altLang="en-US" sz="3600" dirty="0" smtClean="0"/>
              <a:t> </a:t>
            </a:r>
            <a:r>
              <a:rPr lang="en-US" altLang="ja-JP" sz="3600" dirty="0" smtClean="0"/>
              <a:t>UP</a:t>
            </a:r>
          </a:p>
          <a:p>
            <a:r>
              <a:rPr lang="ja-JP" altLang="ja-JP" dirty="0" smtClean="0"/>
              <a:t>人との付き合い方</a:t>
            </a:r>
          </a:p>
          <a:p>
            <a:r>
              <a:rPr lang="ja-JP" altLang="ja-JP" dirty="0" smtClean="0"/>
              <a:t>そのような雰囲気・感覚</a:t>
            </a:r>
          </a:p>
          <a:p>
            <a:endParaRPr kumimoji="1" lang="ja-JP" altLang="en-US" dirty="0"/>
          </a:p>
        </p:txBody>
      </p:sp>
    </p:spTree>
    <p:extLst>
      <p:ext uri="{BB962C8B-B14F-4D97-AF65-F5344CB8AC3E}">
        <p14:creationId xmlns:p14="http://schemas.microsoft.com/office/powerpoint/2010/main" val="253614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続き</a:t>
            </a:r>
            <a:endParaRPr kumimoji="1" lang="ja-JP" altLang="en-US" sz="4400" dirty="0"/>
          </a:p>
        </p:txBody>
      </p:sp>
      <p:sp>
        <p:nvSpPr>
          <p:cNvPr id="3" name="コンテンツ プレースホルダ 2"/>
          <p:cNvSpPr>
            <a:spLocks noGrp="1"/>
          </p:cNvSpPr>
          <p:nvPr>
            <p:ph idx="1"/>
          </p:nvPr>
        </p:nvSpPr>
        <p:spPr/>
        <p:txBody>
          <a:bodyPr/>
          <a:lstStyle/>
          <a:p>
            <a:pPr>
              <a:buNone/>
            </a:pPr>
            <a:r>
              <a:rPr lang="ja-JP" altLang="en-US" dirty="0" smtClean="0"/>
              <a:t>精神的且つ</a:t>
            </a:r>
            <a:r>
              <a:rPr kumimoji="1" lang="ja-JP" altLang="en-US" dirty="0" smtClean="0"/>
              <a:t>道徳的に常識人と思われる行為・思想を</a:t>
            </a:r>
            <a:endParaRPr kumimoji="1" lang="en-US" altLang="ja-JP" dirty="0" smtClean="0"/>
          </a:p>
          <a:p>
            <a:pPr>
              <a:buNone/>
            </a:pPr>
            <a:endParaRPr lang="en-US" altLang="ja-JP" dirty="0" smtClean="0"/>
          </a:p>
          <a:p>
            <a:pPr>
              <a:buNone/>
            </a:pPr>
            <a:endParaRPr kumimoji="1" lang="en-US" altLang="ja-JP" dirty="0" smtClean="0"/>
          </a:p>
          <a:p>
            <a:pPr>
              <a:buNone/>
            </a:pPr>
            <a:endParaRPr lang="en-US" altLang="ja-JP" dirty="0" smtClean="0"/>
          </a:p>
          <a:p>
            <a:pPr>
              <a:buNone/>
            </a:pPr>
            <a:endParaRPr kumimoji="1" lang="en-US" altLang="ja-JP" dirty="0" smtClean="0"/>
          </a:p>
          <a:p>
            <a:pPr algn="ctr">
              <a:buNone/>
            </a:pPr>
            <a:r>
              <a:rPr lang="ja-JP" altLang="en-US" dirty="0" smtClean="0"/>
              <a:t>モラルは低下しているのか？</a:t>
            </a:r>
            <a:endParaRPr kumimoji="1" lang="en-US" altLang="ja-JP" dirty="0" smtClean="0"/>
          </a:p>
          <a:p>
            <a:pPr>
              <a:buNone/>
            </a:pPr>
            <a:endParaRPr lang="en-US" altLang="ja-JP" dirty="0" smtClean="0"/>
          </a:p>
          <a:p>
            <a:pPr>
              <a:buNone/>
            </a:pPr>
            <a:endParaRPr kumimoji="1" lang="en-US" altLang="ja-JP" dirty="0" smtClean="0"/>
          </a:p>
          <a:p>
            <a:pPr>
              <a:buNone/>
            </a:pPr>
            <a:endParaRPr lang="en-US" altLang="ja-JP" dirty="0" smtClean="0"/>
          </a:p>
          <a:p>
            <a:pPr>
              <a:buNone/>
            </a:pPr>
            <a:endParaRPr kumimoji="1" lang="en-US" altLang="ja-JP" dirty="0" smtClean="0"/>
          </a:p>
          <a:p>
            <a:pPr>
              <a:buNone/>
            </a:pPr>
            <a:endParaRPr kumimoji="1" lang="en-US" altLang="ja-JP" dirty="0" smtClean="0"/>
          </a:p>
          <a:p>
            <a:pPr>
              <a:buNone/>
            </a:pPr>
            <a:endParaRPr kumimoji="1" lang="ja-JP" altLang="en-US" dirty="0"/>
          </a:p>
        </p:txBody>
      </p:sp>
      <p:sp>
        <p:nvSpPr>
          <p:cNvPr id="4" name="正方形/長方形 3"/>
          <p:cNvSpPr/>
          <p:nvPr/>
        </p:nvSpPr>
        <p:spPr>
          <a:xfrm>
            <a:off x="2289162" y="2967335"/>
            <a:ext cx="4565673" cy="923330"/>
          </a:xfrm>
          <a:prstGeom prst="rect">
            <a:avLst/>
          </a:prstGeom>
          <a:noFill/>
        </p:spPr>
        <p:txBody>
          <a:bodyPr wrap="none" lIns="91440" tIns="45720" rIns="91440" bIns="45720">
            <a:spAutoFit/>
          </a:bodyPr>
          <a:lstStyle/>
          <a:p>
            <a:pPr algn="ctr"/>
            <a:r>
              <a:rPr lang="ja-JP" alt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モラルとする！</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800" decel="100000"/>
                                        <p:tgtEl>
                                          <p:spTgt spid="3">
                                            <p:txEl>
                                              <p:pRg st="5" end="5"/>
                                            </p:txEl>
                                          </p:spTgt>
                                        </p:tgtEl>
                                      </p:cBhvr>
                                    </p:animEffect>
                                    <p:anim calcmode="lin" valueType="num">
                                      <p:cBhvr>
                                        <p:cTn id="13"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altLang="ja-JP" dirty="0" smtClean="0"/>
              <a:t>2</a:t>
            </a:r>
            <a:r>
              <a:rPr lang="ja-JP" altLang="en-US" dirty="0" err="1" smtClean="0"/>
              <a:t>，</a:t>
            </a:r>
            <a:r>
              <a:rPr lang="ja-JP" altLang="en-US" dirty="0" smtClean="0"/>
              <a:t>経済的要因</a:t>
            </a:r>
            <a:endParaRPr kumimoji="1" lang="ja-JP" altLang="en-US" dirty="0"/>
          </a:p>
        </p:txBody>
      </p:sp>
      <p:sp>
        <p:nvSpPr>
          <p:cNvPr id="5" name="テキスト プレースホルダー 4"/>
          <p:cNvSpPr>
            <a:spLocks noGrp="1"/>
          </p:cNvSpPr>
          <p:nvPr>
            <p:ph type="body" idx="1"/>
          </p:nvPr>
        </p:nvSpPr>
        <p:spPr/>
        <p:txBody>
          <a:bodyPr/>
          <a:lstStyle/>
          <a:p>
            <a:r>
              <a:rPr kumimoji="1" lang="ja-JP" altLang="en-US" dirty="0" smtClean="0"/>
              <a:t>モラルの“低下”という言葉から時間経過に着目し、経済的観点で時代の変化</a:t>
            </a:r>
            <a:r>
              <a:rPr lang="ja-JP" altLang="en-US" dirty="0" smtClean="0"/>
              <a:t>を考える。</a:t>
            </a:r>
            <a:endParaRPr kumimoji="1" lang="ja-JP" altLang="en-US" dirty="0"/>
          </a:p>
        </p:txBody>
      </p:sp>
    </p:spTree>
    <p:extLst>
      <p:ext uri="{BB962C8B-B14F-4D97-AF65-F5344CB8AC3E}">
        <p14:creationId xmlns:p14="http://schemas.microsoft.com/office/powerpoint/2010/main" val="319906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ペティ＝クラークの法則</a:t>
            </a:r>
            <a:endParaRPr kumimoji="1" lang="ja-JP" altLang="en-US" sz="4400" dirty="0"/>
          </a:p>
        </p:txBody>
      </p:sp>
      <p:sp>
        <p:nvSpPr>
          <p:cNvPr id="3" name="コンテンツ プレースホルダ 2"/>
          <p:cNvSpPr>
            <a:spLocks noGrp="1"/>
          </p:cNvSpPr>
          <p:nvPr>
            <p:ph idx="1"/>
          </p:nvPr>
        </p:nvSpPr>
        <p:spPr/>
        <p:txBody>
          <a:bodyPr/>
          <a:lstStyle/>
          <a:p>
            <a:pPr>
              <a:buNone/>
            </a:pPr>
            <a:endParaRPr lang="ja-JP" altLang="ja-JP" b="1" dirty="0" smtClean="0"/>
          </a:p>
          <a:p>
            <a:pPr>
              <a:buNone/>
            </a:pPr>
            <a:endParaRPr lang="en-US" altLang="ja-JP" dirty="0" smtClean="0">
              <a:latin typeface="+mn-ea"/>
            </a:endParaRPr>
          </a:p>
          <a:p>
            <a:pPr>
              <a:buNone/>
            </a:pPr>
            <a:r>
              <a:rPr lang="ja-JP" altLang="ja-JP" dirty="0" smtClean="0">
                <a:latin typeface="+mn-ea"/>
              </a:rPr>
              <a:t>経済社会・産業社会の発展につれて、第一次</a:t>
            </a:r>
            <a:endParaRPr lang="en-US" altLang="ja-JP" dirty="0" smtClean="0">
              <a:latin typeface="+mn-ea"/>
            </a:endParaRPr>
          </a:p>
          <a:p>
            <a:pPr>
              <a:buNone/>
            </a:pPr>
            <a:r>
              <a:rPr lang="ja-JP" altLang="ja-JP" dirty="0" smtClean="0">
                <a:latin typeface="+mn-ea"/>
              </a:rPr>
              <a:t>産業から第二次産業、第二次から第三次産業</a:t>
            </a:r>
            <a:endParaRPr lang="en-US" altLang="ja-JP" dirty="0" smtClean="0">
              <a:latin typeface="+mn-ea"/>
            </a:endParaRPr>
          </a:p>
          <a:p>
            <a:pPr>
              <a:buNone/>
            </a:pPr>
            <a:r>
              <a:rPr lang="ja-JP" altLang="ja-JP" dirty="0" err="1" smtClean="0">
                <a:latin typeface="+mn-ea"/>
              </a:rPr>
              <a:t>へと</a:t>
            </a:r>
            <a:r>
              <a:rPr lang="ja-JP" altLang="ja-JP" dirty="0" smtClean="0">
                <a:latin typeface="+mn-ea"/>
              </a:rPr>
              <a:t>就業人口の比率および国民所得に占める</a:t>
            </a:r>
            <a:endParaRPr lang="en-US" altLang="ja-JP" dirty="0" smtClean="0">
              <a:latin typeface="+mn-ea"/>
            </a:endParaRPr>
          </a:p>
          <a:p>
            <a:pPr>
              <a:buNone/>
            </a:pPr>
            <a:r>
              <a:rPr lang="ja-JP" altLang="ja-JP" dirty="0" smtClean="0">
                <a:latin typeface="+mn-ea"/>
              </a:rPr>
              <a:t>比率の重点がシフトしていくという法則</a:t>
            </a:r>
          </a:p>
          <a:p>
            <a:pPr>
              <a:buNone/>
            </a:pP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産業構造の変化</a:t>
            </a:r>
            <a:endParaRPr kumimoji="1" lang="ja-JP" altLang="en-US" sz="4400" dirty="0"/>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1265908785"/>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テキスト ボックス 7"/>
          <p:cNvSpPr txBox="1"/>
          <p:nvPr/>
        </p:nvSpPr>
        <p:spPr>
          <a:xfrm>
            <a:off x="1000100" y="4143380"/>
            <a:ext cx="1785950" cy="523220"/>
          </a:xfrm>
          <a:prstGeom prst="rect">
            <a:avLst/>
          </a:prstGeom>
          <a:noFill/>
        </p:spPr>
        <p:txBody>
          <a:bodyPr wrap="square" rtlCol="0">
            <a:spAutoFit/>
          </a:bodyPr>
          <a:lstStyle/>
          <a:p>
            <a:r>
              <a:rPr kumimoji="1" lang="en-US" altLang="ja-JP" sz="2800" dirty="0" smtClean="0"/>
              <a:t>1920~1940</a:t>
            </a:r>
            <a:endParaRPr kumimoji="1" lang="ja-JP" altLang="en-US" sz="2800" dirty="0"/>
          </a:p>
        </p:txBody>
      </p:sp>
      <p:sp>
        <p:nvSpPr>
          <p:cNvPr id="9" name="テキスト ボックス 8"/>
          <p:cNvSpPr txBox="1"/>
          <p:nvPr/>
        </p:nvSpPr>
        <p:spPr>
          <a:xfrm>
            <a:off x="2395242" y="3000372"/>
            <a:ext cx="1891006" cy="523220"/>
          </a:xfrm>
          <a:prstGeom prst="rect">
            <a:avLst/>
          </a:prstGeom>
          <a:noFill/>
        </p:spPr>
        <p:txBody>
          <a:bodyPr wrap="square" rtlCol="0">
            <a:spAutoFit/>
          </a:bodyPr>
          <a:lstStyle/>
          <a:p>
            <a:r>
              <a:rPr kumimoji="1" lang="en-US" altLang="ja-JP" sz="2800" dirty="0" smtClean="0"/>
              <a:t>1950~1970</a:t>
            </a:r>
            <a:endParaRPr kumimoji="1" lang="ja-JP" altLang="en-US" sz="2800" dirty="0"/>
          </a:p>
        </p:txBody>
      </p:sp>
      <p:sp>
        <p:nvSpPr>
          <p:cNvPr id="10" name="テキスト ボックス 9"/>
          <p:cNvSpPr txBox="1"/>
          <p:nvPr/>
        </p:nvSpPr>
        <p:spPr>
          <a:xfrm>
            <a:off x="4841234" y="2285992"/>
            <a:ext cx="1891006" cy="523220"/>
          </a:xfrm>
          <a:prstGeom prst="rect">
            <a:avLst/>
          </a:prstGeom>
          <a:noFill/>
        </p:spPr>
        <p:txBody>
          <a:bodyPr wrap="square" rtlCol="0">
            <a:spAutoFit/>
          </a:bodyPr>
          <a:lstStyle/>
          <a:p>
            <a:r>
              <a:rPr kumimoji="1" lang="en-US" altLang="ja-JP" sz="2800" dirty="0" smtClean="0"/>
              <a:t>1970~</a:t>
            </a:r>
            <a:endParaRPr kumimoji="1" lang="ja-JP" altLang="en-US" sz="2800" dirty="0"/>
          </a:p>
        </p:txBody>
      </p:sp>
    </p:spTree>
    <p:extLst>
      <p:ext uri="{BB962C8B-B14F-4D97-AF65-F5344CB8AC3E}">
        <p14:creationId xmlns:p14="http://schemas.microsoft.com/office/powerpoint/2010/main" val="136817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
                                            <p:graphicEl>
                                              <a:dgm id="{E4F465BE-9E71-4D64-89DA-962F5CFB33B9}"/>
                                            </p:graphicEl>
                                          </p:spTgt>
                                        </p:tgtEl>
                                        <p:attrNameLst>
                                          <p:attrName>style.visibility</p:attrName>
                                        </p:attrNameLst>
                                      </p:cBhvr>
                                      <p:to>
                                        <p:strVal val="visible"/>
                                      </p:to>
                                    </p:set>
                                    <p:animEffect transition="in" filter="strips(upRight)">
                                      <p:cBhvr>
                                        <p:cTn id="7" dur="1000"/>
                                        <p:tgtEl>
                                          <p:spTgt spid="4">
                                            <p:graphicEl>
                                              <a:dgm id="{E4F465BE-9E71-4D64-89DA-962F5CFB33B9}"/>
                                            </p:graphic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
                                            <p:graphicEl>
                                              <a:dgm id="{4F95F869-56CB-492B-853F-29FA6E321DEA}"/>
                                            </p:graphicEl>
                                          </p:spTgt>
                                        </p:tgtEl>
                                        <p:attrNameLst>
                                          <p:attrName>style.visibility</p:attrName>
                                        </p:attrNameLst>
                                      </p:cBhvr>
                                      <p:to>
                                        <p:strVal val="visible"/>
                                      </p:to>
                                    </p:set>
                                    <p:animEffect transition="in" filter="fade">
                                      <p:cBhvr>
                                        <p:cTn id="10" dur="500"/>
                                        <p:tgtEl>
                                          <p:spTgt spid="4">
                                            <p:graphicEl>
                                              <a:dgm id="{4F95F869-56CB-492B-853F-29FA6E321DEA}"/>
                                            </p:graphic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
                                            <p:graphicEl>
                                              <a:dgm id="{2B55572A-9288-4476-B819-EB4570BB69E5}"/>
                                            </p:graphicEl>
                                          </p:spTgt>
                                        </p:tgtEl>
                                        <p:attrNameLst>
                                          <p:attrName>style.visibility</p:attrName>
                                        </p:attrNameLst>
                                      </p:cBhvr>
                                      <p:to>
                                        <p:strVal val="visible"/>
                                      </p:to>
                                    </p:set>
                                    <p:animEffect transition="in" filter="fade">
                                      <p:cBhvr>
                                        <p:cTn id="13" dur="500"/>
                                        <p:tgtEl>
                                          <p:spTgt spid="4">
                                            <p:graphicEl>
                                              <a:dgm id="{2B55572A-9288-4476-B819-EB4570BB69E5}"/>
                                            </p:graphic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
                                            <p:graphicEl>
                                              <a:dgm id="{0C881309-C121-4D7F-85B0-B28939FF8084}"/>
                                            </p:graphicEl>
                                          </p:spTgt>
                                        </p:tgtEl>
                                        <p:attrNameLst>
                                          <p:attrName>style.visibility</p:attrName>
                                        </p:attrNameLst>
                                      </p:cBhvr>
                                      <p:to>
                                        <p:strVal val="visible"/>
                                      </p:to>
                                    </p:set>
                                    <p:animEffect transition="in" filter="fade">
                                      <p:cBhvr>
                                        <p:cTn id="16" dur="500"/>
                                        <p:tgtEl>
                                          <p:spTgt spid="4">
                                            <p:graphicEl>
                                              <a:dgm id="{0C881309-C121-4D7F-85B0-B28939FF8084}"/>
                                            </p:graphicEl>
                                          </p:spTgt>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
                                            <p:graphicEl>
                                              <a:dgm id="{FBA832B0-7812-42A9-B487-AA7D2846D352}"/>
                                            </p:graphicEl>
                                          </p:spTgt>
                                        </p:tgtEl>
                                        <p:attrNameLst>
                                          <p:attrName>style.visibility</p:attrName>
                                        </p:attrNameLst>
                                      </p:cBhvr>
                                      <p:to>
                                        <p:strVal val="visible"/>
                                      </p:to>
                                    </p:set>
                                    <p:animEffect transition="in" filter="fade">
                                      <p:cBhvr>
                                        <p:cTn id="19" dur="500"/>
                                        <p:tgtEl>
                                          <p:spTgt spid="4">
                                            <p:graphicEl>
                                              <a:dgm id="{FBA832B0-7812-42A9-B487-AA7D2846D352}"/>
                                            </p:graphicEl>
                                          </p:spTgt>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graphicEl>
                                              <a:dgm id="{7E3A45D3-AB69-4D39-9D8D-138BC9C7C672}"/>
                                            </p:graphicEl>
                                          </p:spTgt>
                                        </p:tgtEl>
                                        <p:attrNameLst>
                                          <p:attrName>style.visibility</p:attrName>
                                        </p:attrNameLst>
                                      </p:cBhvr>
                                      <p:to>
                                        <p:strVal val="visible"/>
                                      </p:to>
                                    </p:set>
                                    <p:animEffect transition="in" filter="fade">
                                      <p:cBhvr>
                                        <p:cTn id="22" dur="500"/>
                                        <p:tgtEl>
                                          <p:spTgt spid="4">
                                            <p:graphicEl>
                                              <a:dgm id="{7E3A45D3-AB69-4D39-9D8D-138BC9C7C672}"/>
                                            </p:graphicEl>
                                          </p:spTgt>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
                                            <p:graphicEl>
                                              <a:dgm id="{B474E787-64E9-45D7-B147-492FEFBDD61D}"/>
                                            </p:graphicEl>
                                          </p:spTgt>
                                        </p:tgtEl>
                                        <p:attrNameLst>
                                          <p:attrName>style.visibility</p:attrName>
                                        </p:attrNameLst>
                                      </p:cBhvr>
                                      <p:to>
                                        <p:strVal val="visible"/>
                                      </p:to>
                                    </p:set>
                                    <p:animEffect transition="in" filter="fade">
                                      <p:cBhvr>
                                        <p:cTn id="25" dur="500"/>
                                        <p:tgtEl>
                                          <p:spTgt spid="4">
                                            <p:graphicEl>
                                              <a:dgm id="{B474E787-64E9-45D7-B147-492FEFBDD61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p:bldSub>
      </p:bldGraphic>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消費選択</a:t>
            </a:r>
            <a:endParaRPr kumimoji="1" lang="ja-JP" altLang="en-US" sz="4400" dirty="0"/>
          </a:p>
        </p:txBody>
      </p:sp>
      <p:sp>
        <p:nvSpPr>
          <p:cNvPr id="3" name="コンテンツ プレースホルダ 2"/>
          <p:cNvSpPr>
            <a:spLocks noGrp="1"/>
          </p:cNvSpPr>
          <p:nvPr>
            <p:ph idx="1"/>
          </p:nvPr>
        </p:nvSpPr>
        <p:spPr>
          <a:xfrm>
            <a:off x="500034" y="1974871"/>
            <a:ext cx="8229600" cy="4525963"/>
          </a:xfrm>
        </p:spPr>
        <p:txBody>
          <a:bodyPr>
            <a:normAutofit/>
          </a:bodyPr>
          <a:lstStyle/>
          <a:p>
            <a:pPr>
              <a:buNone/>
            </a:pPr>
            <a:r>
              <a:rPr kumimoji="1" lang="ja-JP" altLang="en-US" dirty="0" smtClean="0"/>
              <a:t>豊かさとは</a:t>
            </a:r>
            <a:endParaRPr lang="en-US" altLang="ja-JP" dirty="0" smtClean="0"/>
          </a:p>
          <a:p>
            <a:pPr>
              <a:buFont typeface="Wingdings" pitchFamily="2" charset="2"/>
              <a:buChar char="Ø"/>
            </a:pPr>
            <a:r>
              <a:rPr lang="ja-JP" altLang="en-US" dirty="0" smtClean="0">
                <a:latin typeface="+mn-ea"/>
              </a:rPr>
              <a:t>　</a:t>
            </a:r>
            <a:r>
              <a:rPr lang="ja-JP" altLang="ja-JP" dirty="0" smtClean="0">
                <a:latin typeface="+mn-ea"/>
              </a:rPr>
              <a:t>如何に低価格で質の高い多種多様なモノを選択して消費できるか</a:t>
            </a:r>
            <a:endParaRPr lang="en-US" altLang="ja-JP" dirty="0" smtClean="0">
              <a:latin typeface="+mn-ea"/>
            </a:endParaRPr>
          </a:p>
          <a:p>
            <a:pPr>
              <a:buNone/>
            </a:pPr>
            <a:endParaRPr kumimoji="1" lang="en-US" altLang="ja-JP" dirty="0" smtClean="0">
              <a:latin typeface="+mn-ea"/>
            </a:endParaRPr>
          </a:p>
          <a:p>
            <a:pPr>
              <a:buNone/>
            </a:pPr>
            <a:r>
              <a:rPr kumimoji="1" lang="ja-JP" altLang="en-US" dirty="0" smtClean="0">
                <a:latin typeface="+mn-ea"/>
              </a:rPr>
              <a:t>購入品目</a:t>
            </a:r>
            <a:endParaRPr kumimoji="1" lang="en-US" altLang="ja-JP" dirty="0" smtClean="0">
              <a:latin typeface="+mn-ea"/>
            </a:endParaRPr>
          </a:p>
          <a:p>
            <a:pPr>
              <a:buFont typeface="Wingdings" pitchFamily="2" charset="2"/>
              <a:buChar char="Ø"/>
            </a:pPr>
            <a:r>
              <a:rPr lang="ja-JP" altLang="en-US" dirty="0" smtClean="0">
                <a:latin typeface="+mn-ea"/>
              </a:rPr>
              <a:t>　国内製品と輸入品に分類される</a:t>
            </a:r>
            <a:endParaRPr lang="en-US" altLang="ja-JP" dirty="0" smtClean="0">
              <a:latin typeface="+mn-ea"/>
            </a:endParaRPr>
          </a:p>
          <a:p>
            <a:pPr>
              <a:buFont typeface="Wingdings" pitchFamily="2" charset="2"/>
              <a:buChar char="Ø"/>
            </a:pPr>
            <a:r>
              <a:rPr lang="ja-JP" altLang="en-US" dirty="0" smtClean="0">
                <a:latin typeface="+mn-ea"/>
              </a:rPr>
              <a:t>　輸入品が購入できるのはその国が豊かであり、貿易をしているからである。</a:t>
            </a:r>
            <a:endParaRPr lang="ja-JP" altLang="ja-JP" dirty="0" smtClean="0">
              <a:latin typeface="+mn-ea"/>
            </a:endParaRPr>
          </a:p>
          <a:p>
            <a:pPr>
              <a:buNone/>
            </a:pP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400" dirty="0" smtClean="0"/>
              <a:t>GDP</a:t>
            </a:r>
            <a:r>
              <a:rPr kumimoji="1" lang="ja-JP" altLang="en-US" sz="4400" dirty="0" smtClean="0"/>
              <a:t>の消費項目抜粋グラフ</a:t>
            </a:r>
            <a:endParaRPr kumimoji="1" lang="ja-JP" altLang="en-US" sz="4400" dirty="0"/>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388108858"/>
              </p:ext>
            </p:extLst>
          </p:nvPr>
        </p:nvGraphicFramePr>
        <p:xfrm>
          <a:off x="395536" y="2071679"/>
          <a:ext cx="8434140" cy="4093626"/>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2843808" y="6340678"/>
            <a:ext cx="4968552" cy="369332"/>
          </a:xfrm>
          <a:prstGeom prst="rect">
            <a:avLst/>
          </a:prstGeom>
          <a:noFill/>
        </p:spPr>
        <p:txBody>
          <a:bodyPr wrap="square" rtlCol="0">
            <a:spAutoFit/>
          </a:bodyPr>
          <a:lstStyle/>
          <a:p>
            <a:r>
              <a:rPr kumimoji="1" lang="ja-JP" altLang="en-US" dirty="0" smtClean="0"/>
              <a:t>出所：内閣府　「四半期別</a:t>
            </a:r>
            <a:r>
              <a:rPr kumimoji="1" lang="en-US" altLang="ja-JP" dirty="0" smtClean="0"/>
              <a:t>GDP</a:t>
            </a:r>
            <a:r>
              <a:rPr kumimoji="1" lang="ja-JP" altLang="en-US" dirty="0" smtClean="0"/>
              <a:t>速報」から作成</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400" dirty="0" smtClean="0"/>
              <a:t>耐久消費財の普及率</a:t>
            </a:r>
            <a:endParaRPr kumimoji="1" lang="ja-JP" altLang="en-US" sz="4400" dirty="0"/>
          </a:p>
        </p:txBody>
      </p:sp>
      <p:pic>
        <p:nvPicPr>
          <p:cNvPr id="1026" name="Picture 2" descr="C:\Users\myu\Pictures\img03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20" t="4824" r="61497" b="78930"/>
          <a:stretch/>
        </p:blipFill>
        <p:spPr bwMode="auto">
          <a:xfrm>
            <a:off x="971600" y="1372126"/>
            <a:ext cx="6440062" cy="404052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115616" y="1340768"/>
            <a:ext cx="4104456" cy="461665"/>
          </a:xfrm>
          <a:prstGeom prst="rect">
            <a:avLst/>
          </a:prstGeom>
          <a:noFill/>
        </p:spPr>
        <p:txBody>
          <a:bodyPr wrap="square" rtlCol="0">
            <a:spAutoFit/>
          </a:bodyPr>
          <a:lstStyle/>
          <a:p>
            <a:r>
              <a:rPr kumimoji="1" lang="ja-JP" altLang="en-US" sz="2400" b="1" dirty="0" smtClean="0">
                <a:solidFill>
                  <a:srgbClr val="FF0000"/>
                </a:solidFill>
              </a:rPr>
              <a:t>大体の家電製品が普及した</a:t>
            </a:r>
            <a:endParaRPr kumimoji="1" lang="ja-JP" altLang="en-US" sz="2400" b="1" dirty="0">
              <a:solidFill>
                <a:srgbClr val="FF0000"/>
              </a:solidFill>
            </a:endParaRPr>
          </a:p>
        </p:txBody>
      </p:sp>
      <p:grpSp>
        <p:nvGrpSpPr>
          <p:cNvPr id="8" name="グループ化 7"/>
          <p:cNvGrpSpPr/>
          <p:nvPr/>
        </p:nvGrpSpPr>
        <p:grpSpPr>
          <a:xfrm>
            <a:off x="4932040" y="1340186"/>
            <a:ext cx="2160240" cy="1872208"/>
            <a:chOff x="5148064" y="1268760"/>
            <a:chExt cx="2592288" cy="2371850"/>
          </a:xfrm>
        </p:grpSpPr>
        <p:sp>
          <p:nvSpPr>
            <p:cNvPr id="3" name="円/楕円 2"/>
            <p:cNvSpPr/>
            <p:nvPr/>
          </p:nvSpPr>
          <p:spPr>
            <a:xfrm>
              <a:off x="5436096" y="1268760"/>
              <a:ext cx="2304256" cy="2371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5148064" y="1684840"/>
              <a:ext cx="432048" cy="1599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p:cNvGrpSpPr/>
          <p:nvPr/>
        </p:nvGrpSpPr>
        <p:grpSpPr>
          <a:xfrm>
            <a:off x="2339752" y="5882554"/>
            <a:ext cx="4608512" cy="584775"/>
            <a:chOff x="2339752" y="5882554"/>
            <a:chExt cx="4608512" cy="584775"/>
          </a:xfrm>
        </p:grpSpPr>
        <p:sp>
          <p:nvSpPr>
            <p:cNvPr id="5" name="テキスト ボックス 4"/>
            <p:cNvSpPr txBox="1"/>
            <p:nvPr/>
          </p:nvSpPr>
          <p:spPr>
            <a:xfrm>
              <a:off x="3260181" y="5882554"/>
              <a:ext cx="3688083"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3200" dirty="0" smtClean="0"/>
                <a:t>成熟経済への移行</a:t>
              </a:r>
              <a:endParaRPr kumimoji="1" lang="ja-JP" altLang="en-US" sz="3200" dirty="0"/>
            </a:p>
          </p:txBody>
        </p:sp>
        <p:sp>
          <p:nvSpPr>
            <p:cNvPr id="6" name="右矢印 5"/>
            <p:cNvSpPr/>
            <p:nvPr/>
          </p:nvSpPr>
          <p:spPr>
            <a:xfrm>
              <a:off x="2339752" y="5951920"/>
              <a:ext cx="792088" cy="446041"/>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grpSp>
      <p:sp>
        <p:nvSpPr>
          <p:cNvPr id="11" name="テキスト ボックス 10"/>
          <p:cNvSpPr txBox="1"/>
          <p:nvPr/>
        </p:nvSpPr>
        <p:spPr>
          <a:xfrm>
            <a:off x="3851920" y="5412646"/>
            <a:ext cx="4320480" cy="369332"/>
          </a:xfrm>
          <a:prstGeom prst="rect">
            <a:avLst/>
          </a:prstGeom>
          <a:noFill/>
        </p:spPr>
        <p:txBody>
          <a:bodyPr wrap="square" rtlCol="0">
            <a:spAutoFit/>
          </a:bodyPr>
          <a:lstStyle/>
          <a:p>
            <a:r>
              <a:rPr lang="ja-JP" altLang="en-US" dirty="0" smtClean="0"/>
              <a:t>出典：</a:t>
            </a:r>
            <a:r>
              <a:rPr kumimoji="1" lang="ja-JP" altLang="en-US" dirty="0" smtClean="0"/>
              <a:t>内閣府　「消費動向調査」</a:t>
            </a:r>
            <a:endParaRPr kumimoji="1" lang="ja-JP" altLang="en-US" dirty="0"/>
          </a:p>
        </p:txBody>
      </p:sp>
    </p:spTree>
    <p:extLst>
      <p:ext uri="{BB962C8B-B14F-4D97-AF65-F5344CB8AC3E}">
        <p14:creationId xmlns:p14="http://schemas.microsoft.com/office/powerpoint/2010/main" val="296918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trips(downRigh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成熟経済とは</a:t>
            </a:r>
            <a:endParaRPr kumimoji="1" lang="ja-JP" altLang="en-US" sz="4400" dirty="0"/>
          </a:p>
        </p:txBody>
      </p:sp>
      <p:sp>
        <p:nvSpPr>
          <p:cNvPr id="3" name="コンテンツ プレースホルダ 2"/>
          <p:cNvSpPr>
            <a:spLocks noGrp="1"/>
          </p:cNvSpPr>
          <p:nvPr>
            <p:ph idx="1"/>
          </p:nvPr>
        </p:nvSpPr>
        <p:spPr>
          <a:xfrm>
            <a:off x="428596" y="2000240"/>
            <a:ext cx="8229600" cy="4357718"/>
          </a:xfrm>
        </p:spPr>
        <p:txBody>
          <a:bodyPr/>
          <a:lstStyle/>
          <a:p>
            <a:r>
              <a:rPr kumimoji="1" lang="en-US" altLang="ja-JP" dirty="0" smtClean="0"/>
              <a:t>19</a:t>
            </a:r>
            <a:r>
              <a:rPr lang="en-US" altLang="ja-JP" dirty="0"/>
              <a:t>8</a:t>
            </a:r>
            <a:r>
              <a:rPr kumimoji="1" lang="en-US" altLang="ja-JP" dirty="0" smtClean="0"/>
              <a:t>0</a:t>
            </a:r>
            <a:r>
              <a:rPr kumimoji="1" lang="ja-JP" altLang="en-US" dirty="0" smtClean="0"/>
              <a:t>年代から</a:t>
            </a:r>
            <a:r>
              <a:rPr kumimoji="1" lang="en-US" altLang="ja-JP" dirty="0" smtClean="0"/>
              <a:t>90</a:t>
            </a:r>
            <a:r>
              <a:rPr kumimoji="1" lang="ja-JP" altLang="en-US" dirty="0" smtClean="0"/>
              <a:t>年代を境に変化</a:t>
            </a:r>
            <a:endParaRPr kumimoji="1" lang="en-US" altLang="ja-JP" dirty="0" smtClean="0"/>
          </a:p>
          <a:p>
            <a:r>
              <a:rPr lang="ja-JP" altLang="en-US" dirty="0"/>
              <a:t>発展途上社会</a:t>
            </a:r>
            <a:r>
              <a:rPr lang="ja-JP" altLang="en-US" dirty="0" smtClean="0"/>
              <a:t>から成熟社会へ</a:t>
            </a:r>
            <a:endParaRPr lang="en-US" altLang="ja-JP" dirty="0" smtClean="0"/>
          </a:p>
          <a:p>
            <a:r>
              <a:rPr kumimoji="1" lang="ja-JP" altLang="en-US" dirty="0" smtClean="0"/>
              <a:t>特徴</a:t>
            </a:r>
            <a:endParaRPr kumimoji="1" lang="en-US" altLang="ja-JP" dirty="0" smtClean="0"/>
          </a:p>
          <a:p>
            <a:pPr lvl="1"/>
            <a:r>
              <a:rPr kumimoji="1" lang="ja-JP" altLang="en-US" dirty="0" smtClean="0"/>
              <a:t>供給過剰</a:t>
            </a:r>
            <a:endParaRPr kumimoji="1" lang="en-US" altLang="ja-JP" dirty="0" smtClean="0"/>
          </a:p>
          <a:p>
            <a:pPr lvl="1"/>
            <a:r>
              <a:rPr kumimoji="1" lang="ja-JP" altLang="en-US" dirty="0" smtClean="0"/>
              <a:t>物欲の低下とお金への執着</a:t>
            </a:r>
            <a:endParaRPr kumimoji="1" lang="en-US" altLang="ja-JP" dirty="0" smtClean="0"/>
          </a:p>
          <a:p>
            <a:pPr lvl="1"/>
            <a:r>
              <a:rPr lang="ja-JP" altLang="en-US" dirty="0"/>
              <a:t>長期的</a:t>
            </a:r>
            <a:r>
              <a:rPr lang="ja-JP" altLang="en-US" dirty="0" smtClean="0"/>
              <a:t>不況</a:t>
            </a:r>
            <a:endParaRPr lang="en-US" altLang="ja-JP" dirty="0" smtClean="0"/>
          </a:p>
          <a:p>
            <a:pPr lvl="1"/>
            <a:endParaRPr kumimoji="1" lang="en-US" altLang="ja-JP" dirty="0" smtClean="0"/>
          </a:p>
          <a:p>
            <a:pPr lvl="1"/>
            <a:endParaRPr kumimoji="1" lang="ja-JP" altLang="en-US" dirty="0"/>
          </a:p>
        </p:txBody>
      </p:sp>
    </p:spTree>
    <p:extLst>
      <p:ext uri="{BB962C8B-B14F-4D97-AF65-F5344CB8AC3E}">
        <p14:creationId xmlns:p14="http://schemas.microsoft.com/office/powerpoint/2010/main" val="491603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305800" cy="1143000"/>
          </a:xfrm>
        </p:spPr>
        <p:txBody>
          <a:bodyPr>
            <a:normAutofit/>
          </a:bodyPr>
          <a:lstStyle/>
          <a:p>
            <a:r>
              <a:rPr kumimoji="1" lang="ja-JP" altLang="en-US" sz="4400" dirty="0" smtClean="0"/>
              <a:t>経済成長率からみた時代区分</a:t>
            </a:r>
            <a:endParaRPr kumimoji="1" lang="ja-JP" altLang="en-US" sz="4400" dirty="0"/>
          </a:p>
        </p:txBody>
      </p:sp>
      <p:grpSp>
        <p:nvGrpSpPr>
          <p:cNvPr id="5" name="グループ化 4"/>
          <p:cNvGrpSpPr/>
          <p:nvPr/>
        </p:nvGrpSpPr>
        <p:grpSpPr>
          <a:xfrm>
            <a:off x="1199989" y="1556792"/>
            <a:ext cx="5832648" cy="4464496"/>
            <a:chOff x="1362967" y="1571612"/>
            <a:chExt cx="5214974" cy="4929222"/>
          </a:xfrm>
        </p:grpSpPr>
        <p:grpSp>
          <p:nvGrpSpPr>
            <p:cNvPr id="6" name="グループ化 5"/>
            <p:cNvGrpSpPr/>
            <p:nvPr/>
          </p:nvGrpSpPr>
          <p:grpSpPr>
            <a:xfrm>
              <a:off x="1362967" y="1571612"/>
              <a:ext cx="5214974" cy="4929222"/>
              <a:chOff x="1571604" y="1571612"/>
              <a:chExt cx="5214974" cy="4929222"/>
            </a:xfrm>
          </p:grpSpPr>
          <p:grpSp>
            <p:nvGrpSpPr>
              <p:cNvPr id="8" name="グループ化 7"/>
              <p:cNvGrpSpPr/>
              <p:nvPr/>
            </p:nvGrpSpPr>
            <p:grpSpPr>
              <a:xfrm>
                <a:off x="1571604" y="1571612"/>
                <a:ext cx="5214974" cy="4929222"/>
                <a:chOff x="1571604" y="1571612"/>
                <a:chExt cx="5214974" cy="4929222"/>
              </a:xfrm>
            </p:grpSpPr>
            <p:pic>
              <p:nvPicPr>
                <p:cNvPr id="10" name="図 9"/>
                <p:cNvPicPr/>
                <p:nvPr/>
              </p:nvPicPr>
              <p:blipFill>
                <a:blip r:embed="rId3">
                  <a:extLst>
                    <a:ext uri="{28A0092B-C50C-407E-A947-70E740481C1C}">
                      <a14:useLocalDpi xmlns:a14="http://schemas.microsoft.com/office/drawing/2010/main" val="0"/>
                    </a:ext>
                  </a:extLst>
                </a:blip>
                <a:stretch>
                  <a:fillRect/>
                </a:stretch>
              </p:blipFill>
              <p:spPr>
                <a:xfrm>
                  <a:off x="1571604" y="1571612"/>
                  <a:ext cx="5214974" cy="4929222"/>
                </a:xfrm>
                <a:prstGeom prst="rect">
                  <a:avLst/>
                </a:prstGeom>
              </p:spPr>
            </p:pic>
            <p:sp>
              <p:nvSpPr>
                <p:cNvPr id="11" name="正方形/長方形 10"/>
                <p:cNvSpPr/>
                <p:nvPr/>
              </p:nvSpPr>
              <p:spPr>
                <a:xfrm>
                  <a:off x="5429256" y="3357562"/>
                  <a:ext cx="798928"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正方形/長方形 8"/>
              <p:cNvSpPr/>
              <p:nvPr/>
            </p:nvSpPr>
            <p:spPr>
              <a:xfrm>
                <a:off x="3203848" y="4149080"/>
                <a:ext cx="79208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 name="直線コネクタ 6"/>
            <p:cNvCxnSpPr/>
            <p:nvPr/>
          </p:nvCxnSpPr>
          <p:spPr>
            <a:xfrm flipV="1">
              <a:off x="3595215" y="4070802"/>
              <a:ext cx="0" cy="144016"/>
            </a:xfrm>
            <a:prstGeom prst="line">
              <a:avLst/>
            </a:prstGeom>
            <a:ln w="158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2" name="正方形/長方形 11"/>
          <p:cNvSpPr/>
          <p:nvPr/>
        </p:nvSpPr>
        <p:spPr>
          <a:xfrm>
            <a:off x="4724792" y="6203535"/>
            <a:ext cx="3366627" cy="338554"/>
          </a:xfrm>
          <a:prstGeom prst="rect">
            <a:avLst/>
          </a:prstGeom>
        </p:spPr>
        <p:txBody>
          <a:bodyPr wrap="none">
            <a:spAutoFit/>
          </a:bodyPr>
          <a:lstStyle/>
          <a:p>
            <a:r>
              <a:rPr lang="zh-TW" altLang="en-US" sz="1600" dirty="0">
                <a:latin typeface="+mn-ea"/>
              </a:rPr>
              <a:t>出所：内閣府「国民経済計算</a:t>
            </a:r>
            <a:r>
              <a:rPr lang="zh-TW" altLang="en-US" sz="1600" dirty="0" smtClean="0">
                <a:latin typeface="+mn-ea"/>
              </a:rPr>
              <a:t>年報</a:t>
            </a:r>
            <a:r>
              <a:rPr lang="ja-JP" altLang="en-US" sz="1600" dirty="0" smtClean="0">
                <a:latin typeface="+mn-ea"/>
              </a:rPr>
              <a:t>」</a:t>
            </a:r>
            <a:endParaRPr lang="ja-JP" altLang="en-US" sz="1600" dirty="0">
              <a:latin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2754745402"/>
              </p:ext>
            </p:extLst>
          </p:nvPr>
        </p:nvGraphicFramePr>
        <p:xfrm>
          <a:off x="971600" y="2173312"/>
          <a:ext cx="756084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タイトル 4"/>
          <p:cNvSpPr>
            <a:spLocks noGrp="1"/>
          </p:cNvSpPr>
          <p:nvPr>
            <p:ph type="title"/>
          </p:nvPr>
        </p:nvSpPr>
        <p:spPr/>
        <p:txBody>
          <a:bodyPr>
            <a:normAutofit/>
          </a:bodyPr>
          <a:lstStyle/>
          <a:p>
            <a:r>
              <a:rPr kumimoji="1" lang="ja-JP" altLang="en-US" sz="4400" dirty="0" smtClean="0"/>
              <a:t>発表内容について</a:t>
            </a:r>
            <a:endParaRPr kumimoji="1" lang="ja-JP" altLang="en-US" sz="4400" dirty="0"/>
          </a:p>
        </p:txBody>
      </p:sp>
    </p:spTree>
    <p:extLst>
      <p:ext uri="{BB962C8B-B14F-4D97-AF65-F5344CB8AC3E}">
        <p14:creationId xmlns:p14="http://schemas.microsoft.com/office/powerpoint/2010/main" val="365952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graphicEl>
                                              <a:dgm id="{8AC2439F-919E-4804-B3A2-B4486ED51C58}"/>
                                            </p:graphicEl>
                                          </p:spTgt>
                                        </p:tgtEl>
                                        <p:attrNameLst>
                                          <p:attrName>style.visibility</p:attrName>
                                        </p:attrNameLst>
                                      </p:cBhvr>
                                      <p:to>
                                        <p:strVal val="visible"/>
                                      </p:to>
                                    </p:set>
                                    <p:animEffect transition="in" filter="fade">
                                      <p:cBhvr>
                                        <p:cTn id="7" dur="1000"/>
                                        <p:tgtEl>
                                          <p:spTgt spid="4">
                                            <p:graphicEl>
                                              <a:dgm id="{8AC2439F-919E-4804-B3A2-B4486ED51C58}"/>
                                            </p:graphicEl>
                                          </p:spTgt>
                                        </p:tgtEl>
                                      </p:cBhvr>
                                    </p:animEffect>
                                    <p:anim calcmode="lin" valueType="num">
                                      <p:cBhvr>
                                        <p:cTn id="8" dur="1000" fill="hold"/>
                                        <p:tgtEl>
                                          <p:spTgt spid="4">
                                            <p:graphicEl>
                                              <a:dgm id="{8AC2439F-919E-4804-B3A2-B4486ED51C58}"/>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8AC2439F-919E-4804-B3A2-B4486ED51C5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graphicEl>
                                              <a:dgm id="{DAEDD379-3A6B-4477-9F7E-D0B191DE74E2}"/>
                                            </p:graphicEl>
                                          </p:spTgt>
                                        </p:tgtEl>
                                        <p:attrNameLst>
                                          <p:attrName>style.visibility</p:attrName>
                                        </p:attrNameLst>
                                      </p:cBhvr>
                                      <p:to>
                                        <p:strVal val="visible"/>
                                      </p:to>
                                    </p:set>
                                    <p:animEffect transition="in" filter="fade">
                                      <p:cBhvr>
                                        <p:cTn id="14" dur="1000"/>
                                        <p:tgtEl>
                                          <p:spTgt spid="4">
                                            <p:graphicEl>
                                              <a:dgm id="{DAEDD379-3A6B-4477-9F7E-D0B191DE74E2}"/>
                                            </p:graphicEl>
                                          </p:spTgt>
                                        </p:tgtEl>
                                      </p:cBhvr>
                                    </p:animEffect>
                                    <p:anim calcmode="lin" valueType="num">
                                      <p:cBhvr>
                                        <p:cTn id="15" dur="1000" fill="hold"/>
                                        <p:tgtEl>
                                          <p:spTgt spid="4">
                                            <p:graphicEl>
                                              <a:dgm id="{DAEDD379-3A6B-4477-9F7E-D0B191DE74E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DAEDD379-3A6B-4477-9F7E-D0B191DE74E2}"/>
                                            </p:graphic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4">
                                            <p:graphicEl>
                                              <a:dgm id="{EFB08026-B607-4487-BA04-4CB9E602C428}"/>
                                            </p:graphicEl>
                                          </p:spTgt>
                                        </p:tgtEl>
                                        <p:attrNameLst>
                                          <p:attrName>style.visibility</p:attrName>
                                        </p:attrNameLst>
                                      </p:cBhvr>
                                      <p:to>
                                        <p:strVal val="visible"/>
                                      </p:to>
                                    </p:set>
                                    <p:animEffect transition="in" filter="fade">
                                      <p:cBhvr>
                                        <p:cTn id="20" dur="1000"/>
                                        <p:tgtEl>
                                          <p:spTgt spid="4">
                                            <p:graphicEl>
                                              <a:dgm id="{EFB08026-B607-4487-BA04-4CB9E602C428}"/>
                                            </p:graphicEl>
                                          </p:spTgt>
                                        </p:tgtEl>
                                      </p:cBhvr>
                                    </p:animEffect>
                                    <p:anim calcmode="lin" valueType="num">
                                      <p:cBhvr>
                                        <p:cTn id="21" dur="1000" fill="hold"/>
                                        <p:tgtEl>
                                          <p:spTgt spid="4">
                                            <p:graphicEl>
                                              <a:dgm id="{EFB08026-B607-4487-BA04-4CB9E602C428}"/>
                                            </p:graphicEl>
                                          </p:spTgt>
                                        </p:tgtEl>
                                        <p:attrNameLst>
                                          <p:attrName>ppt_x</p:attrName>
                                        </p:attrNameLst>
                                      </p:cBhvr>
                                      <p:tavLst>
                                        <p:tav tm="0">
                                          <p:val>
                                            <p:strVal val="#ppt_x"/>
                                          </p:val>
                                        </p:tav>
                                        <p:tav tm="100000">
                                          <p:val>
                                            <p:strVal val="#ppt_x"/>
                                          </p:val>
                                        </p:tav>
                                      </p:tavLst>
                                    </p:anim>
                                    <p:anim calcmode="lin" valueType="num">
                                      <p:cBhvr>
                                        <p:cTn id="22" dur="1000" fill="hold"/>
                                        <p:tgtEl>
                                          <p:spTgt spid="4">
                                            <p:graphicEl>
                                              <a:dgm id="{EFB08026-B607-4487-BA04-4CB9E602C428}"/>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4">
                                            <p:graphicEl>
                                              <a:dgm id="{36B504FA-C5A8-4AEE-B4AF-58368E2F7493}"/>
                                            </p:graphicEl>
                                          </p:spTgt>
                                        </p:tgtEl>
                                        <p:attrNameLst>
                                          <p:attrName>style.visibility</p:attrName>
                                        </p:attrNameLst>
                                      </p:cBhvr>
                                      <p:to>
                                        <p:strVal val="visible"/>
                                      </p:to>
                                    </p:set>
                                    <p:animEffect transition="in" filter="fade">
                                      <p:cBhvr>
                                        <p:cTn id="27" dur="1000"/>
                                        <p:tgtEl>
                                          <p:spTgt spid="4">
                                            <p:graphicEl>
                                              <a:dgm id="{36B504FA-C5A8-4AEE-B4AF-58368E2F7493}"/>
                                            </p:graphicEl>
                                          </p:spTgt>
                                        </p:tgtEl>
                                      </p:cBhvr>
                                    </p:animEffect>
                                    <p:anim calcmode="lin" valueType="num">
                                      <p:cBhvr>
                                        <p:cTn id="28" dur="1000" fill="hold"/>
                                        <p:tgtEl>
                                          <p:spTgt spid="4">
                                            <p:graphicEl>
                                              <a:dgm id="{36B504FA-C5A8-4AEE-B4AF-58368E2F7493}"/>
                                            </p:graphicEl>
                                          </p:spTgt>
                                        </p:tgtEl>
                                        <p:attrNameLst>
                                          <p:attrName>ppt_x</p:attrName>
                                        </p:attrNameLst>
                                      </p:cBhvr>
                                      <p:tavLst>
                                        <p:tav tm="0">
                                          <p:val>
                                            <p:strVal val="#ppt_x"/>
                                          </p:val>
                                        </p:tav>
                                        <p:tav tm="100000">
                                          <p:val>
                                            <p:strVal val="#ppt_x"/>
                                          </p:val>
                                        </p:tav>
                                      </p:tavLst>
                                    </p:anim>
                                    <p:anim calcmode="lin" valueType="num">
                                      <p:cBhvr>
                                        <p:cTn id="29" dur="1000" fill="hold"/>
                                        <p:tgtEl>
                                          <p:spTgt spid="4">
                                            <p:graphicEl>
                                              <a:dgm id="{36B504FA-C5A8-4AEE-B4AF-58368E2F7493}"/>
                                            </p:graphic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7" presetClass="entr" presetSubtype="0" fill="hold" grpId="0" nodeType="afterEffect">
                                  <p:stCondLst>
                                    <p:cond delay="0"/>
                                  </p:stCondLst>
                                  <p:childTnLst>
                                    <p:set>
                                      <p:cBhvr>
                                        <p:cTn id="32" dur="1" fill="hold">
                                          <p:stCondLst>
                                            <p:cond delay="0"/>
                                          </p:stCondLst>
                                        </p:cTn>
                                        <p:tgtEl>
                                          <p:spTgt spid="4">
                                            <p:graphicEl>
                                              <a:dgm id="{CBFA9A20-1044-4B8E-87CC-2FFCB64A8EED}"/>
                                            </p:graphicEl>
                                          </p:spTgt>
                                        </p:tgtEl>
                                        <p:attrNameLst>
                                          <p:attrName>style.visibility</p:attrName>
                                        </p:attrNameLst>
                                      </p:cBhvr>
                                      <p:to>
                                        <p:strVal val="visible"/>
                                      </p:to>
                                    </p:set>
                                    <p:animEffect transition="in" filter="fade">
                                      <p:cBhvr>
                                        <p:cTn id="33" dur="1000"/>
                                        <p:tgtEl>
                                          <p:spTgt spid="4">
                                            <p:graphicEl>
                                              <a:dgm id="{CBFA9A20-1044-4B8E-87CC-2FFCB64A8EED}"/>
                                            </p:graphicEl>
                                          </p:spTgt>
                                        </p:tgtEl>
                                      </p:cBhvr>
                                    </p:animEffect>
                                    <p:anim calcmode="lin" valueType="num">
                                      <p:cBhvr>
                                        <p:cTn id="34" dur="1000" fill="hold"/>
                                        <p:tgtEl>
                                          <p:spTgt spid="4">
                                            <p:graphicEl>
                                              <a:dgm id="{CBFA9A20-1044-4B8E-87CC-2FFCB64A8EED}"/>
                                            </p:graphicEl>
                                          </p:spTgt>
                                        </p:tgtEl>
                                        <p:attrNameLst>
                                          <p:attrName>ppt_x</p:attrName>
                                        </p:attrNameLst>
                                      </p:cBhvr>
                                      <p:tavLst>
                                        <p:tav tm="0">
                                          <p:val>
                                            <p:strVal val="#ppt_x"/>
                                          </p:val>
                                        </p:tav>
                                        <p:tav tm="100000">
                                          <p:val>
                                            <p:strVal val="#ppt_x"/>
                                          </p:val>
                                        </p:tav>
                                      </p:tavLst>
                                    </p:anim>
                                    <p:anim calcmode="lin" valueType="num">
                                      <p:cBhvr>
                                        <p:cTn id="35" dur="1000" fill="hold"/>
                                        <p:tgtEl>
                                          <p:spTgt spid="4">
                                            <p:graphicEl>
                                              <a:dgm id="{CBFA9A20-1044-4B8E-87CC-2FFCB64A8EE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p:spPr>
        <p:txBody>
          <a:bodyPr>
            <a:normAutofit/>
          </a:bodyPr>
          <a:lstStyle/>
          <a:p>
            <a:r>
              <a:rPr lang="ja-JP" altLang="ja-JP" sz="4400" b="1" dirty="0"/>
              <a:t>年間労働時間の推移</a:t>
            </a:r>
            <a:endParaRPr kumimoji="1" lang="ja-JP" altLang="en-US" sz="4400" dirty="0"/>
          </a:p>
        </p:txBody>
      </p:sp>
      <p:pic>
        <p:nvPicPr>
          <p:cNvPr id="4" name="コンテンツ プレースホルダ 3" descr="労働時間減少資料.JPG"/>
          <p:cNvPicPr>
            <a:picLocks noGrp="1" noChangeAspect="1"/>
          </p:cNvPicPr>
          <p:nvPr>
            <p:ph idx="1"/>
          </p:nvPr>
        </p:nvPicPr>
        <p:blipFill>
          <a:blip r:embed="rId2" cstate="print"/>
          <a:stretch>
            <a:fillRect/>
          </a:stretch>
        </p:blipFill>
        <p:spPr>
          <a:xfrm>
            <a:off x="395536" y="1434435"/>
            <a:ext cx="7776864" cy="4082797"/>
          </a:xfrm>
        </p:spPr>
      </p:pic>
      <p:sp>
        <p:nvSpPr>
          <p:cNvPr id="8" name="角丸四角形 7"/>
          <p:cNvSpPr/>
          <p:nvPr/>
        </p:nvSpPr>
        <p:spPr>
          <a:xfrm>
            <a:off x="1259632" y="5445224"/>
            <a:ext cx="6624736" cy="11247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完全週休制の影響もあるものの昭和４５年に比べ総労働時間が短縮され、それに伴い余暇時間</a:t>
            </a:r>
            <a:r>
              <a:rPr lang="ja-JP" altLang="en-US" dirty="0" smtClean="0"/>
              <a:t>も確実に増加している。</a:t>
            </a:r>
            <a:endParaRPr kumimoji="1" lang="ja-JP" altLang="en-US" dirty="0"/>
          </a:p>
        </p:txBody>
      </p:sp>
      <p:sp>
        <p:nvSpPr>
          <p:cNvPr id="6" name="テキスト ボックス 5"/>
          <p:cNvSpPr txBox="1"/>
          <p:nvPr/>
        </p:nvSpPr>
        <p:spPr>
          <a:xfrm>
            <a:off x="5220072" y="1844544"/>
            <a:ext cx="3600400" cy="369332"/>
          </a:xfrm>
          <a:prstGeom prst="rect">
            <a:avLst/>
          </a:prstGeom>
          <a:noFill/>
        </p:spPr>
        <p:txBody>
          <a:bodyPr wrap="square" rtlCol="0">
            <a:spAutoFit/>
          </a:bodyPr>
          <a:lstStyle/>
          <a:p>
            <a:r>
              <a:rPr kumimoji="1" lang="ja-JP" altLang="en-US" dirty="0" smtClean="0"/>
              <a:t>出典：経済産業省「産業活動分析」</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 3" descr="消費マインドへの連携.JPG"/>
          <p:cNvPicPr>
            <a:picLocks noChangeAspect="1"/>
          </p:cNvPicPr>
          <p:nvPr/>
        </p:nvPicPr>
        <p:blipFill rotWithShape="1">
          <a:blip r:embed="rId2" cstate="print"/>
          <a:srcRect t="9616"/>
          <a:stretch/>
        </p:blipFill>
        <p:spPr>
          <a:xfrm>
            <a:off x="0" y="1760366"/>
            <a:ext cx="9098068" cy="4116906"/>
          </a:xfrm>
          <a:prstGeom prst="rect">
            <a:avLst/>
          </a:prstGeom>
        </p:spPr>
      </p:pic>
      <p:sp>
        <p:nvSpPr>
          <p:cNvPr id="2" name="テキスト ボックス 1"/>
          <p:cNvSpPr txBox="1"/>
          <p:nvPr/>
        </p:nvSpPr>
        <p:spPr>
          <a:xfrm>
            <a:off x="1547664" y="5877272"/>
            <a:ext cx="7200800" cy="369332"/>
          </a:xfrm>
          <a:prstGeom prst="rect">
            <a:avLst/>
          </a:prstGeom>
          <a:noFill/>
        </p:spPr>
        <p:txBody>
          <a:bodyPr wrap="square" rtlCol="0">
            <a:spAutoFit/>
          </a:bodyPr>
          <a:lstStyle/>
          <a:p>
            <a:r>
              <a:rPr kumimoji="1" lang="ja-JP" altLang="en-US" dirty="0" smtClean="0"/>
              <a:t>出典：経済産業省「産業活動分析」</a:t>
            </a:r>
            <a:endParaRPr kumimoji="1" lang="ja-JP" altLang="en-US" dirty="0"/>
          </a:p>
        </p:txBody>
      </p:sp>
      <p:sp>
        <p:nvSpPr>
          <p:cNvPr id="6" name="タイトル 5"/>
          <p:cNvSpPr>
            <a:spLocks noGrp="1"/>
          </p:cNvSpPr>
          <p:nvPr>
            <p:ph type="title"/>
          </p:nvPr>
        </p:nvSpPr>
        <p:spPr/>
        <p:txBody>
          <a:bodyPr>
            <a:noAutofit/>
          </a:bodyPr>
          <a:lstStyle/>
          <a:p>
            <a:r>
              <a:rPr kumimoji="1" lang="ja-JP" altLang="en-US" sz="4400" dirty="0" smtClean="0"/>
              <a:t>レジャー・余暇活動の要因分解</a:t>
            </a:r>
            <a:r>
              <a:rPr kumimoji="1" lang="en-US" altLang="ja-JP" sz="4400" dirty="0" smtClean="0"/>
              <a:t/>
            </a:r>
            <a:br>
              <a:rPr kumimoji="1" lang="en-US" altLang="ja-JP" sz="4400" dirty="0" smtClean="0"/>
            </a:br>
            <a:r>
              <a:rPr kumimoji="1" lang="en-US" altLang="ja-JP" sz="4400" dirty="0" smtClean="0"/>
              <a:t>						</a:t>
            </a:r>
            <a:r>
              <a:rPr kumimoji="1" lang="ja-JP" altLang="en-US" sz="3600" dirty="0" smtClean="0"/>
              <a:t>（前年同期比）</a:t>
            </a:r>
            <a:endParaRPr kumimoji="1" lang="ja-JP" altLang="en-US" sz="3600" dirty="0"/>
          </a:p>
        </p:txBody>
      </p:sp>
    </p:spTree>
    <p:extLst>
      <p:ext uri="{BB962C8B-B14F-4D97-AF65-F5344CB8AC3E}">
        <p14:creationId xmlns:p14="http://schemas.microsoft.com/office/powerpoint/2010/main" val="2432252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107504" y="4005064"/>
            <a:ext cx="8229600" cy="2511152"/>
          </a:xfrm>
        </p:spPr>
        <p:txBody>
          <a:bodyPr>
            <a:noAutofit/>
          </a:bodyPr>
          <a:lstStyle/>
          <a:p>
            <a:pPr algn="ctr"/>
            <a:r>
              <a:rPr lang="ja-JP" altLang="en-US" sz="3600" dirty="0">
                <a:solidFill>
                  <a:srgbClr val="FF0000"/>
                </a:solidFill>
              </a:rPr>
              <a:t>「レジャー・余暇活動の増加</a:t>
            </a:r>
            <a:r>
              <a:rPr lang="en-US" altLang="ja-JP" sz="3600" dirty="0">
                <a:solidFill>
                  <a:srgbClr val="FF0000"/>
                </a:solidFill>
              </a:rPr>
              <a:t/>
            </a:r>
            <a:br>
              <a:rPr lang="en-US" altLang="ja-JP" sz="3600" dirty="0">
                <a:solidFill>
                  <a:srgbClr val="FF0000"/>
                </a:solidFill>
              </a:rPr>
            </a:br>
            <a:r>
              <a:rPr lang="ja-JP" altLang="ja-JP" sz="3600" dirty="0">
                <a:solidFill>
                  <a:srgbClr val="FF0000"/>
                </a:solidFill>
              </a:rPr>
              <a:t>＝労働時間の短縮</a:t>
            </a:r>
            <a:r>
              <a:rPr lang="en-US" altLang="ja-JP" sz="3600" dirty="0">
                <a:solidFill>
                  <a:srgbClr val="FF0000"/>
                </a:solidFill>
              </a:rPr>
              <a:t/>
            </a:r>
            <a:br>
              <a:rPr lang="en-US" altLang="ja-JP" sz="3600" dirty="0">
                <a:solidFill>
                  <a:srgbClr val="FF0000"/>
                </a:solidFill>
              </a:rPr>
            </a:br>
            <a:r>
              <a:rPr lang="ja-JP" altLang="ja-JP" sz="3600" dirty="0">
                <a:solidFill>
                  <a:srgbClr val="FF0000"/>
                </a:solidFill>
              </a:rPr>
              <a:t>＝余暇の増加</a:t>
            </a:r>
            <a:r>
              <a:rPr lang="ja-JP" altLang="en-US" sz="3600" dirty="0">
                <a:solidFill>
                  <a:srgbClr val="FF0000"/>
                </a:solidFill>
              </a:rPr>
              <a:t>」の証明</a:t>
            </a:r>
            <a:r>
              <a:rPr lang="en-US" altLang="ja-JP" sz="3600" dirty="0"/>
              <a:t/>
            </a:r>
            <a:br>
              <a:rPr lang="en-US" altLang="ja-JP" sz="3600" dirty="0"/>
            </a:br>
            <a:endParaRPr kumimoji="1" lang="ja-JP" altLang="en-US" sz="3600" dirty="0"/>
          </a:p>
        </p:txBody>
      </p:sp>
      <p:sp>
        <p:nvSpPr>
          <p:cNvPr id="6" name="コンテンツ プレースホルダー 5"/>
          <p:cNvSpPr>
            <a:spLocks noGrp="1"/>
          </p:cNvSpPr>
          <p:nvPr>
            <p:ph idx="4294967295"/>
          </p:nvPr>
        </p:nvSpPr>
        <p:spPr>
          <a:xfrm>
            <a:off x="395536" y="1052736"/>
            <a:ext cx="8137525" cy="2592288"/>
          </a:xfrm>
          <a:ln/>
        </p:spPr>
        <p:style>
          <a:lnRef idx="2">
            <a:schemeClr val="accent6"/>
          </a:lnRef>
          <a:fillRef idx="1">
            <a:schemeClr val="lt1"/>
          </a:fillRef>
          <a:effectRef idx="0">
            <a:schemeClr val="accent6"/>
          </a:effectRef>
          <a:fontRef idx="minor">
            <a:schemeClr val="dk1"/>
          </a:fontRef>
        </p:style>
        <p:txBody>
          <a:bodyPr/>
          <a:lstStyle/>
          <a:p>
            <a:pPr marL="0" indent="0">
              <a:buNone/>
            </a:pPr>
            <a:endParaRPr kumimoji="1" lang="en-US" altLang="ja-JP" dirty="0"/>
          </a:p>
          <a:p>
            <a:r>
              <a:rPr lang="ja-JP" altLang="en-US" dirty="0" smtClean="0"/>
              <a:t>マインド要因の上昇　＝消費マインドの上昇</a:t>
            </a:r>
            <a:endParaRPr lang="en-US" altLang="ja-JP" dirty="0" smtClean="0"/>
          </a:p>
          <a:p>
            <a:pPr marL="0" indent="0" algn="r">
              <a:buNone/>
            </a:pPr>
            <a:r>
              <a:rPr lang="ja-JP" altLang="en-US" sz="2000" dirty="0" smtClean="0"/>
              <a:t>（</a:t>
            </a:r>
            <a:r>
              <a:rPr lang="ja-JP" altLang="ja-JP" sz="2000" dirty="0" smtClean="0"/>
              <a:t>消費</a:t>
            </a:r>
            <a:r>
              <a:rPr lang="ja-JP" altLang="ja-JP" sz="2000" dirty="0"/>
              <a:t>マインド</a:t>
            </a:r>
            <a:r>
              <a:rPr lang="ja-JP" altLang="en-US" sz="2000" dirty="0"/>
              <a:t>＝</a:t>
            </a:r>
            <a:r>
              <a:rPr lang="ja-JP" altLang="ja-JP" sz="2000" dirty="0"/>
              <a:t>消費者の購入意欲の</a:t>
            </a:r>
            <a:r>
              <a:rPr lang="ja-JP" altLang="ja-JP" sz="2000" dirty="0" smtClean="0"/>
              <a:t>こと</a:t>
            </a:r>
            <a:r>
              <a:rPr lang="ja-JP" altLang="en-US" sz="2000" dirty="0" smtClean="0"/>
              <a:t>）</a:t>
            </a:r>
            <a:endParaRPr lang="en-US" altLang="ja-JP" dirty="0" smtClean="0"/>
          </a:p>
          <a:p>
            <a:r>
              <a:rPr lang="ja-JP" altLang="en-US" dirty="0" smtClean="0"/>
              <a:t>所得要因の上昇　　　＝所得の増加</a:t>
            </a:r>
            <a:endParaRPr lang="en-US" altLang="ja-JP" dirty="0" smtClean="0"/>
          </a:p>
          <a:p>
            <a:r>
              <a:rPr lang="ja-JP" altLang="en-US" dirty="0"/>
              <a:t>労働時間要因</a:t>
            </a:r>
            <a:r>
              <a:rPr lang="ja-JP" altLang="en-US" dirty="0" smtClean="0"/>
              <a:t>の上昇＝余暇の増加</a:t>
            </a:r>
            <a:endParaRPr lang="en-US" altLang="ja-JP" dirty="0" smtClean="0"/>
          </a:p>
          <a:p>
            <a:pPr marL="0" indent="0">
              <a:buNone/>
            </a:pPr>
            <a:endParaRPr lang="en-US" altLang="ja-JP" dirty="0" smtClean="0"/>
          </a:p>
          <a:p>
            <a:pPr lvl="1"/>
            <a:endParaRPr kumimoji="1" lang="ja-JP" altLang="en-US" dirty="0"/>
          </a:p>
        </p:txBody>
      </p:sp>
    </p:spTree>
    <p:extLst>
      <p:ext uri="{BB962C8B-B14F-4D97-AF65-F5344CB8AC3E}">
        <p14:creationId xmlns:p14="http://schemas.microsoft.com/office/powerpoint/2010/main" val="3062278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852704"/>
          </a:xfrm>
        </p:spPr>
        <p:txBody>
          <a:bodyPr>
            <a:normAutofit/>
          </a:bodyPr>
          <a:lstStyle/>
          <a:p>
            <a:r>
              <a:rPr kumimoji="1" lang="ja-JP" altLang="en-US" sz="4400" dirty="0" smtClean="0"/>
              <a:t>１６年以降の傾向・・・</a:t>
            </a:r>
            <a:endParaRPr kumimoji="1" lang="ja-JP" altLang="en-US" sz="44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941126515"/>
              </p:ext>
            </p:extLst>
          </p:nvPr>
        </p:nvGraphicFramePr>
        <p:xfrm>
          <a:off x="899592" y="1484785"/>
          <a:ext cx="7931224" cy="4392487"/>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547664" y="6228020"/>
            <a:ext cx="6048672" cy="369332"/>
          </a:xfrm>
          <a:prstGeom prst="rect">
            <a:avLst/>
          </a:prstGeom>
        </p:spPr>
        <p:txBody>
          <a:bodyPr wrap="square">
            <a:spAutoFit/>
          </a:bodyPr>
          <a:lstStyle/>
          <a:p>
            <a:r>
              <a:rPr lang="ja-JP" altLang="en-US" dirty="0" smtClean="0"/>
              <a:t>出所：総務省「家計</a:t>
            </a:r>
            <a:r>
              <a:rPr lang="ja-JP" altLang="en-US" dirty="0"/>
              <a:t>の目的別最終消費支出の</a:t>
            </a:r>
            <a:r>
              <a:rPr lang="ja-JP" altLang="en-US" dirty="0" smtClean="0"/>
              <a:t>構成」から作成</a:t>
            </a:r>
            <a:endParaRPr lang="ja-JP" altLang="en-US" dirty="0"/>
          </a:p>
        </p:txBody>
      </p:sp>
    </p:spTree>
    <p:extLst>
      <p:ext uri="{BB962C8B-B14F-4D97-AF65-F5344CB8AC3E}">
        <p14:creationId xmlns:p14="http://schemas.microsoft.com/office/powerpoint/2010/main" val="3998367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1143000"/>
          </a:xfrm>
        </p:spPr>
        <p:txBody>
          <a:bodyPr/>
          <a:lstStyle/>
          <a:p>
            <a:r>
              <a:rPr kumimoji="1" lang="ja-JP" altLang="en-US" sz="4400" dirty="0" smtClean="0"/>
              <a:t>以上のことから</a:t>
            </a:r>
            <a:r>
              <a:rPr kumimoji="1" lang="ja-JP" altLang="en-US" dirty="0" smtClean="0"/>
              <a:t>、</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元年から平成４年にかけてはバブル期の影響により</a:t>
            </a:r>
            <a:r>
              <a:rPr lang="ja-JP" altLang="ja-JP" dirty="0"/>
              <a:t>レジャー・余暇活動指数の急速な</a:t>
            </a:r>
            <a:r>
              <a:rPr lang="ja-JP" altLang="ja-JP" dirty="0" smtClean="0"/>
              <a:t>上昇</a:t>
            </a:r>
            <a:r>
              <a:rPr lang="ja-JP" altLang="en-US" dirty="0" smtClean="0"/>
              <a:t>はあるが、それ以降の平成１６年には消費マインドの上昇に寄与し労働時間要因や</a:t>
            </a:r>
            <a:r>
              <a:rPr lang="ja-JP" altLang="en-US" smtClean="0"/>
              <a:t>所得要因も</a:t>
            </a:r>
            <a:r>
              <a:rPr lang="ja-JP" altLang="en-US" dirty="0" smtClean="0"/>
              <a:t>プラスになっている。</a:t>
            </a:r>
            <a:endParaRPr lang="en-US" altLang="ja-JP" dirty="0" smtClean="0"/>
          </a:p>
          <a:p>
            <a:r>
              <a:rPr lang="ja-JP" altLang="en-US" dirty="0" smtClean="0">
                <a:solidFill>
                  <a:srgbClr val="FF0000"/>
                </a:solidFill>
              </a:rPr>
              <a:t>「</a:t>
            </a:r>
            <a:r>
              <a:rPr lang="ja-JP" altLang="ja-JP" dirty="0" smtClean="0">
                <a:solidFill>
                  <a:srgbClr val="FF0000"/>
                </a:solidFill>
              </a:rPr>
              <a:t>レジャー</a:t>
            </a:r>
            <a:r>
              <a:rPr lang="ja-JP" altLang="ja-JP" dirty="0">
                <a:solidFill>
                  <a:srgbClr val="FF0000"/>
                </a:solidFill>
              </a:rPr>
              <a:t>・余暇活動の増加＝所得の増加＝消費マインドの</a:t>
            </a:r>
            <a:r>
              <a:rPr lang="ja-JP" altLang="ja-JP" dirty="0" smtClean="0">
                <a:solidFill>
                  <a:srgbClr val="FF0000"/>
                </a:solidFill>
              </a:rPr>
              <a:t>上昇</a:t>
            </a:r>
            <a:r>
              <a:rPr lang="ja-JP" altLang="en-US" dirty="0" smtClean="0">
                <a:solidFill>
                  <a:srgbClr val="FF0000"/>
                </a:solidFill>
              </a:rPr>
              <a:t>」</a:t>
            </a:r>
            <a:r>
              <a:rPr lang="ja-JP" altLang="ja-JP" dirty="0" smtClean="0"/>
              <a:t>が</a:t>
            </a:r>
            <a:r>
              <a:rPr lang="ja-JP" altLang="en-US" dirty="0" smtClean="0"/>
              <a:t>成立</a:t>
            </a:r>
            <a:endParaRPr lang="en-US" altLang="ja-JP" dirty="0" smtClean="0"/>
          </a:p>
          <a:p>
            <a:r>
              <a:rPr lang="ja-JP" altLang="en-US" dirty="0"/>
              <a:t>１６年以降</a:t>
            </a:r>
            <a:r>
              <a:rPr lang="ja-JP" altLang="en-US" dirty="0" smtClean="0"/>
              <a:t>も続いている</a:t>
            </a:r>
            <a:endParaRPr lang="ja-JP" altLang="ja-JP" dirty="0"/>
          </a:p>
          <a:p>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58" y="285728"/>
            <a:ext cx="8305800" cy="846980"/>
          </a:xfrm>
        </p:spPr>
        <p:txBody>
          <a:bodyPr>
            <a:normAutofit/>
          </a:bodyPr>
          <a:lstStyle/>
          <a:p>
            <a:r>
              <a:rPr kumimoji="1" lang="ja-JP" altLang="en-US" sz="4400" dirty="0" smtClean="0"/>
              <a:t>豊かさの変化</a:t>
            </a:r>
            <a:endParaRPr kumimoji="1" lang="ja-JP" altLang="en-US" sz="4400" dirty="0"/>
          </a:p>
        </p:txBody>
      </p:sp>
      <p:sp>
        <p:nvSpPr>
          <p:cNvPr id="4" name="テキスト ボックス 3"/>
          <p:cNvSpPr txBox="1"/>
          <p:nvPr/>
        </p:nvSpPr>
        <p:spPr>
          <a:xfrm>
            <a:off x="899592" y="5787261"/>
            <a:ext cx="7416824" cy="954107"/>
          </a:xfrm>
          <a:prstGeom prst="rect">
            <a:avLst/>
          </a:prstGeom>
          <a:noFill/>
        </p:spPr>
        <p:txBody>
          <a:bodyPr wrap="square" rtlCol="0">
            <a:spAutoFit/>
          </a:bodyPr>
          <a:lstStyle/>
          <a:p>
            <a:r>
              <a:rPr kumimoji="1" lang="ja-JP" altLang="en-US" sz="2800" dirty="0" smtClean="0"/>
              <a:t>物の豊かさよりも心の豊かさを求める人が増えていることがわかる</a:t>
            </a:r>
            <a:endParaRPr kumimoji="1" lang="ja-JP" altLang="en-US" sz="2800" dirty="0"/>
          </a:p>
        </p:txBody>
      </p:sp>
      <p:sp>
        <p:nvSpPr>
          <p:cNvPr id="5" name="正方形/長方形 4"/>
          <p:cNvSpPr/>
          <p:nvPr/>
        </p:nvSpPr>
        <p:spPr>
          <a:xfrm>
            <a:off x="4499992" y="5466710"/>
            <a:ext cx="4248472" cy="338554"/>
          </a:xfrm>
          <a:prstGeom prst="rect">
            <a:avLst/>
          </a:prstGeom>
        </p:spPr>
        <p:txBody>
          <a:bodyPr wrap="square">
            <a:spAutoFit/>
          </a:bodyPr>
          <a:lstStyle/>
          <a:p>
            <a:pPr lvl="0">
              <a:defRPr/>
            </a:pPr>
            <a:r>
              <a:rPr lang="ja-JP" altLang="ja-JP" sz="1600" dirty="0" smtClean="0">
                <a:latin typeface="Arial" pitchFamily="34" charset="0"/>
                <a:ea typeface="平成明朝"/>
                <a:cs typeface="ＭＳ Ｐゴシック" pitchFamily="50" charset="-128"/>
              </a:rPr>
              <a:t>出所：</a:t>
            </a:r>
            <a:r>
              <a:rPr lang="ja-JP" altLang="en-US" sz="1600" dirty="0" smtClean="0">
                <a:latin typeface="Arial" pitchFamily="34" charset="0"/>
                <a:ea typeface="平成明朝"/>
                <a:cs typeface="ＭＳ Ｐゴシック" pitchFamily="50" charset="-128"/>
              </a:rPr>
              <a:t>内閣府　</a:t>
            </a:r>
            <a:r>
              <a:rPr lang="ja-JP" altLang="en-US" sz="1600" dirty="0" smtClean="0">
                <a:latin typeface="Arial" pitchFamily="34" charset="0"/>
                <a:ea typeface="平成明朝"/>
                <a:cs typeface="ＭＳ Ｐゴシック" pitchFamily="50" charset="-128"/>
              </a:rPr>
              <a:t>「</a:t>
            </a:r>
            <a:r>
              <a:rPr lang="ja-JP" altLang="ja-JP" sz="1600" dirty="0" smtClean="0">
                <a:latin typeface="Arial" pitchFamily="34" charset="0"/>
                <a:ea typeface="平成明朝"/>
                <a:cs typeface="ＭＳ Ｐゴシック" pitchFamily="50" charset="-128"/>
              </a:rPr>
              <a:t>国民</a:t>
            </a:r>
            <a:r>
              <a:rPr lang="ja-JP" altLang="ja-JP" sz="1600" dirty="0">
                <a:latin typeface="Arial" pitchFamily="34" charset="0"/>
                <a:ea typeface="平成明朝"/>
                <a:cs typeface="ＭＳ Ｐゴシック" pitchFamily="50" charset="-128"/>
              </a:rPr>
              <a:t>生活に関する世論</a:t>
            </a:r>
            <a:r>
              <a:rPr lang="ja-JP" altLang="ja-JP" sz="1600" dirty="0" smtClean="0">
                <a:latin typeface="Arial" pitchFamily="34" charset="0"/>
                <a:ea typeface="平成明朝"/>
                <a:cs typeface="ＭＳ Ｐゴシック" pitchFamily="50" charset="-128"/>
              </a:rPr>
              <a:t>調査</a:t>
            </a:r>
            <a:r>
              <a:rPr lang="ja-JP" altLang="en-US" sz="1600" dirty="0" smtClean="0">
                <a:latin typeface="Arial" pitchFamily="34" charset="0"/>
                <a:ea typeface="平成明朝"/>
                <a:cs typeface="ＭＳ Ｐゴシック" pitchFamily="50" charset="-128"/>
              </a:rPr>
              <a:t>」</a:t>
            </a:r>
            <a:endParaRPr lang="ja-JP" altLang="en-US" sz="1600" dirty="0">
              <a:latin typeface="Arial" pitchFamily="34" charset="0"/>
              <a:ea typeface="ＭＳ Ｐゴシック" pitchFamily="50" charset="-128"/>
              <a:cs typeface="ＭＳ Ｐゴシック"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3544514242"/>
              </p:ext>
            </p:extLst>
          </p:nvPr>
        </p:nvGraphicFramePr>
        <p:xfrm>
          <a:off x="755576" y="1196752"/>
          <a:ext cx="7920879" cy="4179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584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altLang="ja-JP" dirty="0" smtClean="0"/>
              <a:t>3</a:t>
            </a:r>
            <a:r>
              <a:rPr kumimoji="1" lang="ja-JP" altLang="en-US" dirty="0" err="1" smtClean="0"/>
              <a:t>，</a:t>
            </a:r>
            <a:r>
              <a:rPr kumimoji="1" lang="ja-JP" altLang="en-US" dirty="0" smtClean="0"/>
              <a:t>結論</a:t>
            </a:r>
            <a:endParaRPr kumimoji="1" lang="ja-JP" altLang="en-US" dirty="0"/>
          </a:p>
        </p:txBody>
      </p:sp>
      <p:sp>
        <p:nvSpPr>
          <p:cNvPr id="4" name="テキスト プレースホルダ 3"/>
          <p:cNvSpPr>
            <a:spLocks noGrp="1"/>
          </p:cNvSpPr>
          <p:nvPr>
            <p:ph type="body" idx="1"/>
          </p:nvPr>
        </p:nvSpPr>
        <p:spPr/>
        <p:txBody>
          <a:bodyPr/>
          <a:lstStyle/>
          <a:p>
            <a:r>
              <a:rPr kumimoji="1" lang="ja-JP" altLang="en-US" dirty="0" smtClean="0"/>
              <a:t>１・２をふまえて、私たちが出した結論について。</a:t>
            </a:r>
            <a:endParaRPr kumimoji="1" lang="ja-JP" altLang="en-US" dirty="0"/>
          </a:p>
        </p:txBody>
      </p:sp>
    </p:spTree>
    <p:extLst>
      <p:ext uri="{BB962C8B-B14F-4D97-AF65-F5344CB8AC3E}">
        <p14:creationId xmlns:p14="http://schemas.microsoft.com/office/powerpoint/2010/main" val="2683400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1143000"/>
          </a:xfrm>
        </p:spPr>
        <p:txBody>
          <a:bodyPr>
            <a:normAutofit/>
          </a:bodyPr>
          <a:lstStyle/>
          <a:p>
            <a:r>
              <a:rPr lang="ja-JP" altLang="en-US" sz="4400" dirty="0" smtClean="0"/>
              <a:t>以上のことから</a:t>
            </a:r>
            <a:endParaRPr kumimoji="1" lang="ja-JP" altLang="en-US" sz="4400" dirty="0"/>
          </a:p>
        </p:txBody>
      </p:sp>
      <p:sp>
        <p:nvSpPr>
          <p:cNvPr id="3" name="コンテンツ プレースホルダ 2"/>
          <p:cNvSpPr>
            <a:spLocks noGrp="1"/>
          </p:cNvSpPr>
          <p:nvPr>
            <p:ph idx="1"/>
          </p:nvPr>
        </p:nvSpPr>
        <p:spPr/>
        <p:txBody>
          <a:bodyPr/>
          <a:lstStyle/>
          <a:p>
            <a:pPr>
              <a:buNone/>
            </a:pPr>
            <a:r>
              <a:rPr lang="ja-JP" altLang="en-US" dirty="0" smtClean="0"/>
              <a:t>自分の身の周りが物量的に満たされてきて、比較的に消費</a:t>
            </a:r>
            <a:endParaRPr lang="en-US" altLang="ja-JP" dirty="0" smtClean="0"/>
          </a:p>
          <a:p>
            <a:pPr>
              <a:buNone/>
            </a:pPr>
            <a:r>
              <a:rPr lang="ja-JP" altLang="en-US" dirty="0" smtClean="0"/>
              <a:t>が落ち着く</a:t>
            </a:r>
            <a:endParaRPr lang="en-US" altLang="ja-JP" dirty="0" smtClean="0"/>
          </a:p>
          <a:p>
            <a:pPr>
              <a:buNone/>
            </a:pPr>
            <a:endParaRPr lang="en-US" altLang="ja-JP" dirty="0" smtClean="0"/>
          </a:p>
          <a:p>
            <a:pPr>
              <a:buNone/>
            </a:pPr>
            <a:r>
              <a:rPr lang="ja-JP" altLang="en-US" dirty="0" smtClean="0"/>
              <a:t>成熟経済になり　物的欲求ではなく心理的欲求に重きを置</a:t>
            </a:r>
            <a:endParaRPr lang="en-US" altLang="ja-JP" dirty="0" smtClean="0"/>
          </a:p>
          <a:p>
            <a:pPr>
              <a:buNone/>
            </a:pPr>
            <a:r>
              <a:rPr lang="ja-JP" altLang="en-US" dirty="0" smtClean="0"/>
              <a:t>く様になった。</a:t>
            </a:r>
            <a:endParaRPr lang="en-US" altLang="ja-JP" dirty="0" smtClean="0"/>
          </a:p>
          <a:p>
            <a:pPr>
              <a:buNone/>
            </a:pPr>
            <a:endParaRPr lang="en-US" altLang="ja-JP" dirty="0" smtClean="0"/>
          </a:p>
          <a:p>
            <a:pPr>
              <a:buNone/>
            </a:pPr>
            <a:r>
              <a:rPr lang="ja-JP" altLang="en-US" dirty="0" smtClean="0"/>
              <a:t>経済とモラルは関連している！！</a:t>
            </a:r>
            <a:endParaRPr lang="en-US" altLang="ja-JP" dirty="0" smtClean="0"/>
          </a:p>
          <a:p>
            <a:pPr>
              <a:buNone/>
            </a:pPr>
            <a:endParaRPr lang="en-US" altLang="ja-JP" dirty="0" smtClean="0"/>
          </a:p>
          <a:p>
            <a:pPr>
              <a:buNone/>
            </a:pPr>
            <a:endParaRPr lang="en-US" altLang="ja-JP" dirty="0" smtClean="0"/>
          </a:p>
          <a:p>
            <a:pPr>
              <a:buNone/>
            </a:pPr>
            <a:endParaRPr kumimoji="1"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48680"/>
            <a:ext cx="8229600" cy="1143000"/>
          </a:xfrm>
        </p:spPr>
        <p:txBody>
          <a:bodyPr/>
          <a:lstStyle/>
          <a:p>
            <a:r>
              <a:rPr kumimoji="1" lang="ja-JP" altLang="en-US" sz="4400" dirty="0" smtClean="0"/>
              <a:t>そして</a:t>
            </a:r>
            <a:endParaRPr kumimoji="1" lang="ja-JP" altLang="en-US" sz="4400" dirty="0"/>
          </a:p>
        </p:txBody>
      </p:sp>
      <p:sp>
        <p:nvSpPr>
          <p:cNvPr id="3" name="コンテンツ プレースホルダ 2"/>
          <p:cNvSpPr>
            <a:spLocks noGrp="1"/>
          </p:cNvSpPr>
          <p:nvPr>
            <p:ph idx="1"/>
          </p:nvPr>
        </p:nvSpPr>
        <p:spPr/>
        <p:txBody>
          <a:bodyPr>
            <a:normAutofit lnSpcReduction="10000"/>
          </a:bodyPr>
          <a:lstStyle/>
          <a:p>
            <a:pPr>
              <a:buNone/>
            </a:pPr>
            <a:r>
              <a:rPr lang="ja-JP" altLang="en-US" dirty="0" smtClean="0"/>
              <a:t>時間的にも精神的にも余裕があると自分の周</a:t>
            </a:r>
            <a:endParaRPr lang="en-US" altLang="ja-JP" dirty="0" smtClean="0"/>
          </a:p>
          <a:p>
            <a:pPr>
              <a:buNone/>
            </a:pPr>
            <a:r>
              <a:rPr lang="ja-JP" altLang="en-US" dirty="0" err="1" smtClean="0"/>
              <a:t>りの</a:t>
            </a:r>
            <a:r>
              <a:rPr lang="ja-JP" altLang="en-US" dirty="0" smtClean="0"/>
              <a:t>ヒトやコトを考える余裕が生まれる</a:t>
            </a:r>
            <a:endParaRPr lang="en-US" altLang="ja-JP" dirty="0" smtClean="0"/>
          </a:p>
          <a:p>
            <a:pPr>
              <a:buNone/>
            </a:pPr>
            <a:endParaRPr kumimoji="1" lang="en-US" altLang="ja-JP" dirty="0" smtClean="0"/>
          </a:p>
          <a:p>
            <a:pPr>
              <a:buNone/>
            </a:pPr>
            <a:endParaRPr lang="en-US" altLang="ja-JP" dirty="0" smtClean="0"/>
          </a:p>
          <a:p>
            <a:pPr>
              <a:buNone/>
            </a:pPr>
            <a:r>
              <a:rPr kumimoji="1" lang="ja-JP" altLang="en-US" dirty="0" smtClean="0"/>
              <a:t>その人のなかで周りの目に対する自分の行動や、他人</a:t>
            </a:r>
            <a:r>
              <a:rPr lang="ja-JP" altLang="en-US" dirty="0" smtClean="0"/>
              <a:t>の</a:t>
            </a:r>
            <a:endParaRPr lang="en-US" altLang="ja-JP" dirty="0" smtClean="0"/>
          </a:p>
          <a:p>
            <a:pPr>
              <a:buNone/>
            </a:pPr>
            <a:r>
              <a:rPr lang="ja-JP" altLang="en-US" dirty="0" smtClean="0"/>
              <a:t>行動が以前よりも気になってくる。</a:t>
            </a:r>
            <a:endParaRPr lang="en-US" altLang="ja-JP" dirty="0" smtClean="0"/>
          </a:p>
          <a:p>
            <a:pPr>
              <a:buNone/>
            </a:pPr>
            <a:r>
              <a:rPr lang="ja-JP" altLang="en-US" dirty="0" smtClean="0"/>
              <a:t>その人のなかでその人なりのモラルが意識されてくる。</a:t>
            </a:r>
            <a:endParaRPr lang="en-US" altLang="ja-JP" dirty="0" smtClean="0"/>
          </a:p>
          <a:p>
            <a:pPr>
              <a:buNone/>
            </a:pPr>
            <a:endParaRPr lang="en-US" altLang="ja-JP" dirty="0" smtClean="0"/>
          </a:p>
          <a:p>
            <a:pPr>
              <a:buNone/>
            </a:pPr>
            <a:endParaRPr lang="en-US" altLang="ja-JP" dirty="0" smtClean="0"/>
          </a:p>
          <a:p>
            <a:pPr>
              <a:buNone/>
            </a:pPr>
            <a:r>
              <a:rPr lang="ja-JP" altLang="en-US" dirty="0" smtClean="0"/>
              <a:t>成熟経済に移り、皆がモラルを意識しだした</a:t>
            </a:r>
            <a:endParaRPr lang="en-US" altLang="ja-JP" dirty="0" smtClean="0"/>
          </a:p>
          <a:p>
            <a:pPr>
              <a:buNone/>
            </a:pPr>
            <a:endParaRPr lang="en-US" altLang="ja-JP" dirty="0" smtClean="0"/>
          </a:p>
          <a:p>
            <a:pPr>
              <a:buNone/>
            </a:pPr>
            <a:endParaRPr lang="en-US" altLang="ja-JP" dirty="0" smtClean="0"/>
          </a:p>
          <a:p>
            <a:pPr>
              <a:buNone/>
            </a:pPr>
            <a:endParaRPr lang="en-US" altLang="ja-JP" dirty="0" smtClean="0"/>
          </a:p>
          <a:p>
            <a:pPr>
              <a:buNone/>
            </a:pPr>
            <a:endParaRPr lang="en-US" altLang="ja-JP" dirty="0" smtClean="0"/>
          </a:p>
          <a:p>
            <a:pPr>
              <a:buNone/>
            </a:pPr>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pPr>
              <a:buNone/>
            </a:pPr>
            <a:r>
              <a:rPr kumimoji="1" lang="ja-JP" altLang="en-US" dirty="0" smtClean="0"/>
              <a:t>モラルは年代・その当時の生活様式・場所・によって形を変</a:t>
            </a:r>
            <a:endParaRPr kumimoji="1" lang="en-US" altLang="ja-JP" dirty="0" smtClean="0"/>
          </a:p>
          <a:p>
            <a:pPr>
              <a:buNone/>
            </a:pPr>
            <a:r>
              <a:rPr kumimoji="1" lang="ja-JP" altLang="en-US" dirty="0" smtClean="0"/>
              <a:t>えてゆく</a:t>
            </a:r>
            <a:endParaRPr kumimoji="1" lang="en-US" altLang="ja-JP" dirty="0" smtClean="0"/>
          </a:p>
          <a:p>
            <a:pPr>
              <a:buNone/>
            </a:pPr>
            <a:endParaRPr lang="en-US" altLang="ja-JP" dirty="0" smtClean="0"/>
          </a:p>
          <a:p>
            <a:pPr>
              <a:buNone/>
            </a:pPr>
            <a:r>
              <a:rPr lang="ja-JP" altLang="en-US" dirty="0" smtClean="0"/>
              <a:t>人が他人に求める「集団で生活する一人の人間の考える</a:t>
            </a:r>
            <a:endParaRPr lang="en-US" altLang="ja-JP" dirty="0" smtClean="0"/>
          </a:p>
          <a:p>
            <a:pPr>
              <a:buNone/>
            </a:pPr>
            <a:r>
              <a:rPr lang="ja-JP" altLang="en-US" dirty="0" smtClean="0"/>
              <a:t>常識」の平均的なハードルが高くなった。</a:t>
            </a:r>
            <a:endParaRPr lang="en-US" altLang="ja-JP" dirty="0" smtClean="0"/>
          </a:p>
          <a:p>
            <a:pPr>
              <a:buNone/>
            </a:pPr>
            <a:endParaRPr lang="en-US" altLang="ja-JP" dirty="0" smtClean="0"/>
          </a:p>
          <a:p>
            <a:pPr>
              <a:buNone/>
            </a:pPr>
            <a:r>
              <a:rPr lang="ja-JP" altLang="en-US" dirty="0" smtClean="0"/>
              <a:t>私たちは、モラルが低下しているということではなく、今の</a:t>
            </a:r>
            <a:endParaRPr lang="en-US" altLang="ja-JP" dirty="0" smtClean="0"/>
          </a:p>
          <a:p>
            <a:pPr>
              <a:buNone/>
            </a:pPr>
            <a:r>
              <a:rPr lang="ja-JP" altLang="en-US" dirty="0" smtClean="0"/>
              <a:t>モラルそのものの質が向上したと考察しました。</a:t>
            </a:r>
            <a:endParaRPr lang="en-US" altLang="ja-JP" dirty="0" smtClean="0"/>
          </a:p>
          <a:p>
            <a:pPr>
              <a:buNone/>
            </a:pPr>
            <a:endParaRPr lang="en-US" altLang="ja-JP" dirty="0" smtClean="0"/>
          </a:p>
          <a:p>
            <a:pPr>
              <a:buNone/>
            </a:pPr>
            <a:endParaRPr lang="en-US" altLang="ja-JP" dirty="0" smtClean="0"/>
          </a:p>
          <a:p>
            <a:pPr>
              <a:buNone/>
            </a:pPr>
            <a:endParaRPr kumimoji="1" lang="en-US" altLang="ja-JP" dirty="0" smtClean="0"/>
          </a:p>
          <a:p>
            <a:pPr>
              <a:buNone/>
            </a:pP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altLang="ja-JP" dirty="0" smtClean="0"/>
              <a:t>1</a:t>
            </a:r>
            <a:r>
              <a:rPr kumimoji="1" lang="ja-JP" altLang="en-US" dirty="0" err="1" smtClean="0"/>
              <a:t>，</a:t>
            </a:r>
            <a:r>
              <a:rPr kumimoji="1" lang="ja-JP" altLang="en-US" dirty="0" smtClean="0"/>
              <a:t>モラルとは</a:t>
            </a:r>
            <a:endParaRPr kumimoji="1" lang="ja-JP" altLang="en-US" dirty="0"/>
          </a:p>
        </p:txBody>
      </p:sp>
      <p:sp>
        <p:nvSpPr>
          <p:cNvPr id="5" name="テキスト プレースホルダー 4"/>
          <p:cNvSpPr>
            <a:spLocks noGrp="1"/>
          </p:cNvSpPr>
          <p:nvPr>
            <p:ph type="body" idx="1"/>
          </p:nvPr>
        </p:nvSpPr>
        <p:spPr/>
        <p:txBody>
          <a:bodyPr/>
          <a:lstStyle/>
          <a:p>
            <a:r>
              <a:rPr kumimoji="1" lang="ja-JP" altLang="en-US" dirty="0" smtClean="0"/>
              <a:t>問題提起から仮定を立てるまでの流れ。</a:t>
            </a:r>
            <a:endParaRPr kumimoji="1" lang="en-US" altLang="ja-JP" dirty="0" smtClean="0"/>
          </a:p>
          <a:p>
            <a:r>
              <a:rPr lang="ja-JP" altLang="en-US" dirty="0" smtClean="0"/>
              <a:t>人々のモラルに対する意識とモラルとは何なのか、その定義について考える。</a:t>
            </a:r>
            <a:endParaRPr kumimoji="1" lang="ja-JP" altLang="en-US" dirty="0"/>
          </a:p>
        </p:txBody>
      </p:sp>
    </p:spTree>
    <p:extLst>
      <p:ext uri="{BB962C8B-B14F-4D97-AF65-F5344CB8AC3E}">
        <p14:creationId xmlns:p14="http://schemas.microsoft.com/office/powerpoint/2010/main" val="276232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80728"/>
            <a:ext cx="8229600" cy="794352"/>
          </a:xfrm>
        </p:spPr>
        <p:txBody>
          <a:bodyPr>
            <a:normAutofit/>
          </a:bodyPr>
          <a:lstStyle/>
          <a:p>
            <a:r>
              <a:rPr lang="ja-JP" altLang="en-US" sz="4400" dirty="0" smtClean="0"/>
              <a:t>引用・参考</a:t>
            </a:r>
            <a:endParaRPr kumimoji="1" lang="ja-JP" altLang="en-US" sz="4400" dirty="0"/>
          </a:p>
        </p:txBody>
      </p:sp>
      <p:sp>
        <p:nvSpPr>
          <p:cNvPr id="3" name="コンテンツ プレースホルダ 2"/>
          <p:cNvSpPr>
            <a:spLocks noGrp="1"/>
          </p:cNvSpPr>
          <p:nvPr>
            <p:ph idx="1"/>
          </p:nvPr>
        </p:nvSpPr>
        <p:spPr/>
        <p:txBody>
          <a:bodyPr>
            <a:normAutofit fontScale="85000" lnSpcReduction="20000"/>
          </a:bodyPr>
          <a:lstStyle/>
          <a:p>
            <a:r>
              <a:rPr lang="ja-JP" altLang="en-US" dirty="0" smtClean="0"/>
              <a:t>ペティ＝クラークの</a:t>
            </a:r>
            <a:endParaRPr lang="en-US" altLang="ja-JP" dirty="0" smtClean="0"/>
          </a:p>
          <a:p>
            <a:r>
              <a:rPr kumimoji="1" lang="ja-JP" altLang="en-US" dirty="0" smtClean="0"/>
              <a:t>産業構造</a:t>
            </a:r>
            <a:endParaRPr kumimoji="1" lang="en-US" altLang="ja-JP" dirty="0" smtClean="0"/>
          </a:p>
          <a:p>
            <a:pPr>
              <a:buNone/>
            </a:pPr>
            <a:endParaRPr kumimoji="1" lang="en-US" altLang="ja-JP" dirty="0" smtClean="0"/>
          </a:p>
          <a:p>
            <a:r>
              <a:rPr lang="ja-JP" altLang="en-US" dirty="0" smtClean="0"/>
              <a:t>デフレ</a:t>
            </a:r>
            <a:r>
              <a:rPr lang="ja-JP" altLang="en-US" dirty="0"/>
              <a:t>の正体　</a:t>
            </a:r>
            <a:r>
              <a:rPr lang="en-US" altLang="ja-JP" dirty="0"/>
              <a:t>―</a:t>
            </a:r>
            <a:r>
              <a:rPr lang="ja-JP" altLang="en-US" sz="2800" dirty="0" smtClean="0"/>
              <a:t>経済</a:t>
            </a:r>
            <a:r>
              <a:rPr lang="ja-JP" altLang="en-US" sz="2800" dirty="0"/>
              <a:t>は「人口の波」で動く</a:t>
            </a:r>
            <a:endParaRPr lang="en-US" altLang="ja-JP" sz="2800" dirty="0"/>
          </a:p>
          <a:p>
            <a:pPr marL="0" indent="0">
              <a:buNone/>
            </a:pPr>
            <a:r>
              <a:rPr lang="en-US" altLang="ja-JP" sz="2800" dirty="0"/>
              <a:t>				</a:t>
            </a:r>
            <a:r>
              <a:rPr lang="ja-JP" altLang="en-US" sz="2800" dirty="0"/>
              <a:t>藻谷浩介著　角川</a:t>
            </a:r>
            <a:r>
              <a:rPr lang="en-US" altLang="ja-JP" sz="2800" dirty="0"/>
              <a:t>one</a:t>
            </a:r>
            <a:r>
              <a:rPr lang="ja-JP" altLang="en-US" sz="2800" dirty="0"/>
              <a:t>テーマ</a:t>
            </a:r>
            <a:r>
              <a:rPr lang="en-US" altLang="ja-JP" sz="2800" dirty="0" smtClean="0"/>
              <a:t>21</a:t>
            </a:r>
            <a:endParaRPr lang="en-US" altLang="ja-JP" sz="2800" dirty="0"/>
          </a:p>
          <a:p>
            <a:r>
              <a:rPr lang="ja-JP" altLang="en-US" sz="2800" dirty="0"/>
              <a:t>内閣府統計ページ　　</a:t>
            </a:r>
            <a:r>
              <a:rPr lang="es-ES_tradnl" altLang="ja-JP" sz="2800" dirty="0"/>
              <a:t>http://www.esri.cao.go.jp/ </a:t>
            </a:r>
            <a:r>
              <a:rPr lang="ja-JP" altLang="en-US" dirty="0" smtClean="0"/>
              <a:t>　</a:t>
            </a:r>
            <a:endParaRPr lang="en-US" altLang="ja-JP" dirty="0" smtClean="0"/>
          </a:p>
          <a:p>
            <a:r>
              <a:rPr lang="en-US" altLang="ja-JP" dirty="0" smtClean="0"/>
              <a:t>e-Stat</a:t>
            </a:r>
            <a:r>
              <a:rPr lang="ja-JP" altLang="en-US" dirty="0"/>
              <a:t>　</a:t>
            </a:r>
            <a:endParaRPr lang="en-US" altLang="ja-JP" dirty="0" smtClean="0"/>
          </a:p>
          <a:p>
            <a:pPr marL="0" indent="0">
              <a:buNone/>
            </a:pPr>
            <a:r>
              <a:rPr lang="ja-JP" altLang="en-US" dirty="0" smtClean="0"/>
              <a:t>　</a:t>
            </a:r>
            <a:r>
              <a:rPr lang="en-US" altLang="ja-JP" dirty="0" smtClean="0"/>
              <a:t>http</a:t>
            </a:r>
            <a:r>
              <a:rPr lang="en-US" altLang="ja-JP" dirty="0"/>
              <a:t>://www.e-stat.go.jp/SG1/estat/eStatTopPortal.do</a:t>
            </a:r>
          </a:p>
          <a:p>
            <a:r>
              <a:rPr kumimoji="1" lang="ja-JP" altLang="en-US" dirty="0" smtClean="0"/>
              <a:t>「成熟</a:t>
            </a:r>
            <a:r>
              <a:rPr lang="ja-JP" altLang="en-US" dirty="0" smtClean="0"/>
              <a:t>社会の経済学」－長期不況をどう克服するか</a:t>
            </a:r>
            <a:endParaRPr lang="en-US" altLang="ja-JP" dirty="0" smtClean="0"/>
          </a:p>
          <a:p>
            <a:pPr marL="0" indent="0">
              <a:buNone/>
            </a:pPr>
            <a:r>
              <a:rPr lang="ja-JP" altLang="en-US" dirty="0" smtClean="0"/>
              <a:t>　</a:t>
            </a:r>
            <a:r>
              <a:rPr lang="en-US" altLang="ja-JP" dirty="0" smtClean="0"/>
              <a:t>				</a:t>
            </a:r>
            <a:r>
              <a:rPr lang="ja-JP" altLang="en-US" dirty="0" smtClean="0"/>
              <a:t>小野</a:t>
            </a:r>
            <a:r>
              <a:rPr lang="ja-JP" altLang="en-US" dirty="0"/>
              <a:t>善康・</a:t>
            </a:r>
            <a:r>
              <a:rPr lang="ja-JP" altLang="en-US" dirty="0" smtClean="0"/>
              <a:t>著</a:t>
            </a:r>
            <a:endParaRPr lang="en-US" altLang="ja-JP" dirty="0" smtClean="0"/>
          </a:p>
          <a:p>
            <a:r>
              <a:rPr lang="ja-JP" altLang="en-US" dirty="0" smtClean="0"/>
              <a:t>未来経済研究室</a:t>
            </a:r>
            <a:endParaRPr lang="en-US" altLang="ja-JP" dirty="0" smtClean="0"/>
          </a:p>
          <a:p>
            <a:pPr marL="0" indent="0">
              <a:buNone/>
            </a:pPr>
            <a:r>
              <a:rPr lang="ja-JP" altLang="en-US" dirty="0"/>
              <a:t>　</a:t>
            </a:r>
            <a:r>
              <a:rPr lang="en-US" altLang="ja-JP" dirty="0" smtClean="0"/>
              <a:t>http</a:t>
            </a:r>
            <a:r>
              <a:rPr lang="en-US" altLang="ja-JP" dirty="0"/>
              <a:t>://</a:t>
            </a:r>
            <a:r>
              <a:rPr lang="en-US" altLang="ja-JP" dirty="0" smtClean="0"/>
              <a:t>www.study-mirai.org/works/salesnote0706.htm</a:t>
            </a:r>
          </a:p>
          <a:p>
            <a:endParaRPr kumimoji="1" lang="ja-JP" altLang="en-US" dirty="0"/>
          </a:p>
        </p:txBody>
      </p:sp>
    </p:spTree>
    <p:extLst>
      <p:ext uri="{BB962C8B-B14F-4D97-AF65-F5344CB8AC3E}">
        <p14:creationId xmlns:p14="http://schemas.microsoft.com/office/powerpoint/2010/main" val="2076795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88640"/>
            <a:ext cx="8229600" cy="1143000"/>
          </a:xfrm>
        </p:spPr>
        <p:txBody>
          <a:bodyPr>
            <a:normAutofit/>
          </a:bodyPr>
          <a:lstStyle/>
          <a:p>
            <a:r>
              <a:rPr lang="ja-JP" altLang="en-US" sz="4400" dirty="0" smtClean="0"/>
              <a:t>問題提起</a:t>
            </a:r>
            <a:endParaRPr kumimoji="1" lang="ja-JP" altLang="en-US" sz="4400" dirty="0"/>
          </a:p>
        </p:txBody>
      </p:sp>
      <p:sp>
        <p:nvSpPr>
          <p:cNvPr id="7" name="テキスト ボックス 6"/>
          <p:cNvSpPr txBox="1"/>
          <p:nvPr/>
        </p:nvSpPr>
        <p:spPr>
          <a:xfrm>
            <a:off x="1547664" y="2132856"/>
            <a:ext cx="6696744" cy="3539430"/>
          </a:xfrm>
          <a:prstGeom prst="rect">
            <a:avLst/>
          </a:prstGeom>
          <a:noFill/>
        </p:spPr>
        <p:txBody>
          <a:bodyPr wrap="square" rtlCol="0">
            <a:spAutoFit/>
          </a:bodyPr>
          <a:lstStyle/>
          <a:p>
            <a:pPr algn="ctr"/>
            <a:r>
              <a:rPr lang="ja-JP" altLang="en-US" sz="3200" dirty="0" smtClean="0"/>
              <a:t>電車で高校生が床に座っていた</a:t>
            </a:r>
            <a:endParaRPr lang="en-US" altLang="ja-JP" sz="3200" dirty="0" smtClean="0"/>
          </a:p>
          <a:p>
            <a:pPr algn="ctr"/>
            <a:endParaRPr lang="en-US" altLang="ja-JP" sz="3200" dirty="0" smtClean="0"/>
          </a:p>
          <a:p>
            <a:pPr algn="ctr"/>
            <a:endParaRPr lang="en-US" altLang="ja-JP" sz="3200" dirty="0" smtClean="0"/>
          </a:p>
          <a:p>
            <a:pPr algn="ctr"/>
            <a:r>
              <a:rPr kumimoji="1" lang="ja-JP" altLang="en-US" sz="3200" dirty="0" smtClean="0"/>
              <a:t>モラルが低下しているのでは？</a:t>
            </a:r>
            <a:endParaRPr kumimoji="1" lang="en-US" altLang="ja-JP" sz="3200" dirty="0" smtClean="0"/>
          </a:p>
          <a:p>
            <a:pPr algn="ctr"/>
            <a:endParaRPr lang="en-US" altLang="ja-JP" sz="3200" dirty="0" smtClean="0"/>
          </a:p>
          <a:p>
            <a:pPr algn="ctr"/>
            <a:r>
              <a:rPr kumimoji="1" lang="ja-JP" altLang="en-US" sz="3200" dirty="0" smtClean="0"/>
              <a:t>モラルと経済の関連性について考えるようになった。</a:t>
            </a:r>
            <a:endParaRPr kumimoji="1" lang="ja-JP" altLang="en-US" sz="3200" dirty="0"/>
          </a:p>
        </p:txBody>
      </p:sp>
      <p:pic>
        <p:nvPicPr>
          <p:cNvPr id="1026" name="Picture 2" descr="C:\Users\NGUUSER\AppData\Local\Microsoft\Windows\Temporary Internet Files\Content.IE5\GH62OD75\MC900234968[1].wmf"/>
          <p:cNvPicPr>
            <a:picLocks noChangeAspect="1" noChangeArrowheads="1"/>
          </p:cNvPicPr>
          <p:nvPr/>
        </p:nvPicPr>
        <p:blipFill>
          <a:blip r:embed="rId3" cstate="print"/>
          <a:srcRect/>
          <a:stretch>
            <a:fillRect/>
          </a:stretch>
        </p:blipFill>
        <p:spPr bwMode="auto">
          <a:xfrm>
            <a:off x="467544" y="2924944"/>
            <a:ext cx="849478" cy="1726387"/>
          </a:xfrm>
          <a:prstGeom prst="rect">
            <a:avLst/>
          </a:prstGeom>
          <a:noFill/>
        </p:spPr>
      </p:pic>
    </p:spTree>
    <p:extLst>
      <p:ext uri="{BB962C8B-B14F-4D97-AF65-F5344CB8AC3E}">
        <p14:creationId xmlns:p14="http://schemas.microsoft.com/office/powerpoint/2010/main" val="398464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507288" cy="1143000"/>
          </a:xfrm>
        </p:spPr>
        <p:txBody>
          <a:bodyPr>
            <a:normAutofit/>
          </a:bodyPr>
          <a:lstStyle/>
          <a:p>
            <a:r>
              <a:rPr kumimoji="1" lang="ja-JP" altLang="en-US" sz="4400" dirty="0" smtClean="0"/>
              <a:t>モラルは低下している？</a:t>
            </a:r>
            <a:endParaRPr kumimoji="1" lang="ja-JP" altLang="en-US" sz="4400"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000055826"/>
              </p:ext>
            </p:extLst>
          </p:nvPr>
        </p:nvGraphicFramePr>
        <p:xfrm>
          <a:off x="467544" y="1844824"/>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285720" y="5857892"/>
            <a:ext cx="8501122" cy="584775"/>
          </a:xfrm>
          <a:prstGeom prst="rect">
            <a:avLst/>
          </a:prstGeom>
          <a:noFill/>
        </p:spPr>
        <p:txBody>
          <a:bodyPr wrap="square" rtlCol="0">
            <a:spAutoFit/>
          </a:bodyPr>
          <a:lstStyle/>
          <a:p>
            <a:pPr algn="ctr"/>
            <a:r>
              <a:rPr kumimoji="1" lang="ja-JP" altLang="en-US" sz="3200" dirty="0" smtClean="0"/>
              <a:t>８割の人が低下していると思っている！！</a:t>
            </a:r>
            <a:endParaRPr kumimoji="1" lang="ja-JP" altLang="en-US" sz="3200" dirty="0"/>
          </a:p>
        </p:txBody>
      </p:sp>
      <p:sp>
        <p:nvSpPr>
          <p:cNvPr id="3" name="テキスト ボックス 2"/>
          <p:cNvSpPr txBox="1"/>
          <p:nvPr/>
        </p:nvSpPr>
        <p:spPr>
          <a:xfrm>
            <a:off x="6876256" y="4725144"/>
            <a:ext cx="1440160" cy="784830"/>
          </a:xfrm>
          <a:prstGeom prst="rect">
            <a:avLst/>
          </a:prstGeom>
          <a:noFill/>
        </p:spPr>
        <p:txBody>
          <a:bodyPr wrap="square" rtlCol="0">
            <a:spAutoFit/>
          </a:bodyPr>
          <a:lstStyle/>
          <a:p>
            <a:r>
              <a:rPr kumimoji="1" lang="ja-JP" altLang="en-US" sz="900" dirty="0" smtClean="0"/>
              <a:t>アンケート実施期間</a:t>
            </a:r>
            <a:endParaRPr kumimoji="1" lang="en-US" altLang="ja-JP" sz="900" dirty="0" smtClean="0"/>
          </a:p>
          <a:p>
            <a:r>
              <a:rPr kumimoji="1" lang="ja-JP" altLang="en-US" sz="900" dirty="0" smtClean="0"/>
              <a:t>　２０１２</a:t>
            </a:r>
            <a:r>
              <a:rPr kumimoji="1" lang="en-US" altLang="ja-JP" sz="900" dirty="0" smtClean="0"/>
              <a:t>/</a:t>
            </a:r>
            <a:r>
              <a:rPr kumimoji="1" lang="ja-JP" altLang="en-US" sz="900" dirty="0" smtClean="0"/>
              <a:t>１０</a:t>
            </a:r>
            <a:r>
              <a:rPr kumimoji="1" lang="en-US" altLang="ja-JP" sz="900" dirty="0" smtClean="0"/>
              <a:t>/</a:t>
            </a:r>
            <a:r>
              <a:rPr kumimoji="1" lang="ja-JP" altLang="en-US" sz="900" dirty="0" smtClean="0"/>
              <a:t>１７～３０</a:t>
            </a:r>
            <a:endParaRPr kumimoji="1" lang="en-US" altLang="ja-JP" sz="900" dirty="0" smtClean="0"/>
          </a:p>
          <a:p>
            <a:r>
              <a:rPr kumimoji="1" lang="ja-JP" altLang="en-US" sz="900" dirty="0" smtClean="0"/>
              <a:t>回答者数</a:t>
            </a:r>
            <a:endParaRPr kumimoji="1" lang="en-US" altLang="ja-JP" sz="900" dirty="0" smtClean="0"/>
          </a:p>
          <a:p>
            <a:r>
              <a:rPr lang="ja-JP" altLang="en-US" sz="900" dirty="0"/>
              <a:t>　</a:t>
            </a:r>
            <a:r>
              <a:rPr lang="ja-JP" altLang="en-US" sz="900" dirty="0" smtClean="0"/>
              <a:t>１０６６人</a:t>
            </a:r>
            <a:endParaRPr kumimoji="1" lang="en-US" altLang="ja-JP" sz="900" dirty="0" smtClean="0"/>
          </a:p>
          <a:p>
            <a:endParaRPr kumimoji="1" lang="ja-JP" altLang="en-US" sz="900" dirty="0"/>
          </a:p>
        </p:txBody>
      </p:sp>
    </p:spTree>
    <p:extLst>
      <p:ext uri="{BB962C8B-B14F-4D97-AF65-F5344CB8AC3E}">
        <p14:creationId xmlns:p14="http://schemas.microsoft.com/office/powerpoint/2010/main" val="269673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仮定</a:t>
            </a:r>
            <a:endParaRPr kumimoji="1" lang="ja-JP" altLang="en-US" sz="4400"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dirty="0" smtClean="0"/>
              <a:t>モラルと経済は関連している？</a:t>
            </a:r>
            <a:endParaRPr kumimoji="1" lang="en-US" altLang="ja-JP" dirty="0" smtClean="0"/>
          </a:p>
          <a:p>
            <a:pPr marL="0" indent="0">
              <a:buNone/>
            </a:pPr>
            <a:r>
              <a:rPr lang="ja-JP" altLang="en-US" dirty="0"/>
              <a:t>人々</a:t>
            </a:r>
            <a:r>
              <a:rPr lang="ja-JP" altLang="en-US" dirty="0" smtClean="0"/>
              <a:t>がモラルを考えられるようになったのは、精神的に余裕が生まれた。</a:t>
            </a:r>
            <a:endParaRPr lang="en-US" altLang="ja-JP" dirty="0" smtClean="0"/>
          </a:p>
          <a:p>
            <a:pPr marL="0" indent="0">
              <a:buNone/>
            </a:pPr>
            <a:r>
              <a:rPr kumimoji="1" lang="ja-JP" altLang="en-US" dirty="0" smtClean="0"/>
              <a:t>つまり、様々なことを考えることができるように</a:t>
            </a:r>
            <a:r>
              <a:rPr lang="ja-JP" altLang="en-US" dirty="0"/>
              <a:t>なったの</a:t>
            </a:r>
            <a:r>
              <a:rPr lang="ja-JP" altLang="en-US" dirty="0" smtClean="0"/>
              <a:t>は経済全体が潤ってきた為？</a:t>
            </a: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r>
              <a:rPr kumimoji="1" lang="ja-JP" altLang="en-US" smtClean="0"/>
              <a:t>人々は今のモラルをどのように考えているのか？</a:t>
            </a:r>
            <a:endParaRPr kumimoji="1" lang="ja-JP" altLang="en-US" dirty="0"/>
          </a:p>
        </p:txBody>
      </p:sp>
      <p:sp>
        <p:nvSpPr>
          <p:cNvPr id="4" name="下矢印 3"/>
          <p:cNvSpPr/>
          <p:nvPr/>
        </p:nvSpPr>
        <p:spPr>
          <a:xfrm>
            <a:off x="3563888" y="4523972"/>
            <a:ext cx="792088"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38337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smtClean="0"/>
              <a:t>モラルとは？</a:t>
            </a:r>
            <a:endParaRPr kumimoji="1" lang="ja-JP" altLang="en-US" sz="4400" dirty="0"/>
          </a:p>
        </p:txBody>
      </p:sp>
      <p:sp>
        <p:nvSpPr>
          <p:cNvPr id="3" name="コンテンツ プレースホルダ 2"/>
          <p:cNvSpPr>
            <a:spLocks noGrp="1"/>
          </p:cNvSpPr>
          <p:nvPr>
            <p:ph idx="1"/>
          </p:nvPr>
        </p:nvSpPr>
        <p:spPr/>
        <p:txBody>
          <a:bodyPr>
            <a:normAutofit/>
          </a:bodyPr>
          <a:lstStyle/>
          <a:p>
            <a:pPr>
              <a:buNone/>
            </a:pPr>
            <a:r>
              <a:rPr lang="ja-JP" altLang="en-US" dirty="0" smtClean="0"/>
              <a:t>自覚がありながら行ってはいけないことを行</a:t>
            </a:r>
            <a:r>
              <a:rPr lang="ja-JP" altLang="en-US" dirty="0" err="1" smtClean="0"/>
              <a:t>っ</a:t>
            </a:r>
            <a:endParaRPr lang="en-US" altLang="ja-JP" dirty="0" smtClean="0"/>
          </a:p>
          <a:p>
            <a:pPr>
              <a:buNone/>
            </a:pPr>
            <a:r>
              <a:rPr lang="ja-JP" altLang="en-US" dirty="0" smtClean="0"/>
              <a:t>てしまうことが多い</a:t>
            </a:r>
            <a:endParaRPr lang="en-US" altLang="ja-JP" dirty="0" smtClean="0"/>
          </a:p>
          <a:p>
            <a:pPr>
              <a:buNone/>
            </a:pPr>
            <a:endParaRPr kumimoji="1" lang="en-US" altLang="ja-JP" dirty="0" smtClean="0"/>
          </a:p>
          <a:p>
            <a:pPr>
              <a:buNone/>
            </a:pPr>
            <a:endParaRPr lang="en-US" altLang="ja-JP" dirty="0" smtClean="0"/>
          </a:p>
          <a:p>
            <a:pPr>
              <a:buNone/>
            </a:pPr>
            <a:r>
              <a:rPr lang="ja-JP" altLang="en-US" dirty="0" smtClean="0"/>
              <a:t>しかし、モラルという言葉が抽象的である</a:t>
            </a:r>
            <a:endParaRPr lang="en-US" altLang="ja-JP" dirty="0" smtClean="0"/>
          </a:p>
          <a:p>
            <a:pPr>
              <a:buNone/>
            </a:pPr>
            <a:endParaRPr lang="en-US" altLang="ja-JP" dirty="0" smtClean="0"/>
          </a:p>
          <a:p>
            <a:pPr>
              <a:buNone/>
            </a:pPr>
            <a:endParaRPr kumimoji="1" lang="ja-JP" altLang="en-US" dirty="0"/>
          </a:p>
        </p:txBody>
      </p:sp>
      <p:sp>
        <p:nvSpPr>
          <p:cNvPr id="4" name="下矢印 3"/>
          <p:cNvSpPr/>
          <p:nvPr/>
        </p:nvSpPr>
        <p:spPr>
          <a:xfrm>
            <a:off x="3779912" y="2924944"/>
            <a:ext cx="936104"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04664"/>
            <a:ext cx="8229600" cy="1143000"/>
          </a:xfrm>
        </p:spPr>
        <p:txBody>
          <a:bodyPr>
            <a:normAutofit/>
          </a:bodyPr>
          <a:lstStyle/>
          <a:p>
            <a:r>
              <a:rPr lang="ja-JP" altLang="en-US" sz="4400" dirty="0" smtClean="0"/>
              <a:t>アンケートによって得られた回答</a:t>
            </a:r>
            <a:endParaRPr kumimoji="1" lang="ja-JP" altLang="en-US" sz="4400" dirty="0"/>
          </a:p>
        </p:txBody>
      </p:sp>
      <p:sp>
        <p:nvSpPr>
          <p:cNvPr id="3" name="コンテンツ プレースホルダ 2"/>
          <p:cNvSpPr>
            <a:spLocks noGrp="1"/>
          </p:cNvSpPr>
          <p:nvPr>
            <p:ph idx="1"/>
          </p:nvPr>
        </p:nvSpPr>
        <p:spPr>
          <a:xfrm>
            <a:off x="467544" y="1628800"/>
            <a:ext cx="8229600" cy="4932000"/>
          </a:xfrm>
        </p:spPr>
        <p:txBody>
          <a:bodyPr>
            <a:normAutofit/>
          </a:bodyPr>
          <a:lstStyle/>
          <a:p>
            <a:pPr>
              <a:buNone/>
            </a:pPr>
            <a:r>
              <a:rPr lang="ja-JP" altLang="en-US" sz="3600" dirty="0" smtClean="0"/>
              <a:t>モラルの低下を感じる場所・理由</a:t>
            </a:r>
            <a:r>
              <a:rPr lang="en-US" altLang="ja-JP" sz="3600" dirty="0" smtClean="0"/>
              <a:t>(</a:t>
            </a:r>
            <a:r>
              <a:rPr lang="ja-JP" altLang="en-US" sz="3600" dirty="0" smtClean="0"/>
              <a:t>例</a:t>
            </a:r>
            <a:r>
              <a:rPr lang="en-US" altLang="ja-JP" sz="3600" dirty="0" smtClean="0"/>
              <a:t>)</a:t>
            </a:r>
          </a:p>
          <a:p>
            <a:pPr>
              <a:buNone/>
            </a:pPr>
            <a:endParaRPr lang="en-US" altLang="ja-JP" dirty="0" smtClean="0"/>
          </a:p>
          <a:p>
            <a:r>
              <a:rPr lang="ja-JP" altLang="en-US" dirty="0" smtClean="0"/>
              <a:t>公共交通機関</a:t>
            </a:r>
            <a:r>
              <a:rPr lang="ja-JP" altLang="ja-JP" dirty="0" smtClean="0"/>
              <a:t>内</a:t>
            </a:r>
            <a:r>
              <a:rPr lang="ja-JP" altLang="en-US" dirty="0" smtClean="0"/>
              <a:t>における行為</a:t>
            </a:r>
            <a:endParaRPr lang="en-US" altLang="ja-JP" dirty="0" smtClean="0"/>
          </a:p>
          <a:p>
            <a:pPr>
              <a:buNone/>
            </a:pPr>
            <a:r>
              <a:rPr lang="ja-JP" altLang="en-US" dirty="0" smtClean="0"/>
              <a:t>　</a:t>
            </a:r>
            <a:r>
              <a:rPr lang="en-US" altLang="ja-JP" dirty="0" smtClean="0"/>
              <a:t>(</a:t>
            </a:r>
            <a:r>
              <a:rPr lang="ja-JP" altLang="ja-JP" dirty="0" smtClean="0"/>
              <a:t>化粧、</a:t>
            </a:r>
            <a:r>
              <a:rPr lang="ja-JP" altLang="en-US" dirty="0" smtClean="0"/>
              <a:t>携帯電話の使用</a:t>
            </a:r>
            <a:r>
              <a:rPr lang="ja-JP" altLang="ja-JP" dirty="0" smtClean="0"/>
              <a:t>、食事等</a:t>
            </a:r>
            <a:r>
              <a:rPr lang="en-US" altLang="ja-JP" dirty="0" smtClean="0"/>
              <a:t>)</a:t>
            </a:r>
          </a:p>
          <a:p>
            <a:pPr>
              <a:buNone/>
            </a:pPr>
            <a:endParaRPr lang="en-US" altLang="ja-JP" dirty="0" smtClean="0"/>
          </a:p>
          <a:p>
            <a:r>
              <a:rPr lang="ja-JP" altLang="ja-JP" dirty="0" smtClean="0"/>
              <a:t>ポイ捨て</a:t>
            </a:r>
            <a:r>
              <a:rPr lang="en-US" altLang="ja-JP" dirty="0" smtClean="0"/>
              <a:t>(</a:t>
            </a:r>
            <a:r>
              <a:rPr lang="ja-JP" altLang="ja-JP" dirty="0" smtClean="0"/>
              <a:t>タバコのポイ捨ては</a:t>
            </a:r>
            <a:r>
              <a:rPr lang="ja-JP" altLang="en-US" dirty="0" smtClean="0"/>
              <a:t>次項</a:t>
            </a:r>
            <a:r>
              <a:rPr lang="en-US" altLang="ja-JP" dirty="0" smtClean="0"/>
              <a:t>)</a:t>
            </a:r>
            <a:endParaRPr lang="ja-JP" altLang="ja-JP" dirty="0" smtClean="0"/>
          </a:p>
          <a:p>
            <a:pPr>
              <a:buNone/>
            </a:pPr>
            <a:endParaRPr lang="en-US" altLang="ja-JP" dirty="0" smtClean="0"/>
          </a:p>
          <a:p>
            <a:r>
              <a:rPr lang="ja-JP" altLang="ja-JP" dirty="0" smtClean="0"/>
              <a:t>煙草関連　</a:t>
            </a:r>
            <a:r>
              <a:rPr lang="en-US" altLang="ja-JP" dirty="0" smtClean="0"/>
              <a:t>(</a:t>
            </a:r>
            <a:r>
              <a:rPr lang="ja-JP" altLang="ja-JP" dirty="0" smtClean="0"/>
              <a:t>歩き煙草、タバコのポイ捨て</a:t>
            </a:r>
            <a:r>
              <a:rPr lang="ja-JP" altLang="en-US" dirty="0" smtClean="0"/>
              <a:t>等</a:t>
            </a:r>
            <a:r>
              <a:rPr lang="en-US" altLang="ja-JP" dirty="0" smtClean="0"/>
              <a:t>)</a:t>
            </a:r>
            <a:endParaRPr kumimoji="1" lang="ja-JP" altLang="en-US" dirty="0"/>
          </a:p>
        </p:txBody>
      </p:sp>
    </p:spTree>
    <p:extLst>
      <p:ext uri="{BB962C8B-B14F-4D97-AF65-F5344CB8AC3E}">
        <p14:creationId xmlns:p14="http://schemas.microsoft.com/office/powerpoint/2010/main" val="3596329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332656"/>
            <a:ext cx="8229600" cy="1143000"/>
          </a:xfrm>
        </p:spPr>
        <p:txBody>
          <a:bodyPr>
            <a:normAutofit/>
          </a:bodyPr>
          <a:lstStyle/>
          <a:p>
            <a:r>
              <a:rPr lang="ja-JP" altLang="en-US" sz="4400" dirty="0" smtClean="0"/>
              <a:t>アンケートによって得られた回答</a:t>
            </a:r>
            <a:endParaRPr kumimoji="1" lang="ja-JP" altLang="en-US" sz="4400" dirty="0"/>
          </a:p>
        </p:txBody>
      </p:sp>
      <p:sp>
        <p:nvSpPr>
          <p:cNvPr id="6" name="コンテンツ プレースホルダ 2"/>
          <p:cNvSpPr txBox="1">
            <a:spLocks/>
          </p:cNvSpPr>
          <p:nvPr/>
        </p:nvSpPr>
        <p:spPr>
          <a:xfrm>
            <a:off x="467544" y="1628800"/>
            <a:ext cx="8229600" cy="493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schemeClr val="tx1"/>
                </a:solidFill>
                <a:effectLst/>
                <a:uLnTx/>
                <a:uFillTx/>
                <a:latin typeface="+mn-lt"/>
                <a:ea typeface="+mn-ea"/>
                <a:cs typeface="+mn-cs"/>
              </a:rPr>
              <a:t>モラルの低下を感じない場所・理由</a:t>
            </a:r>
            <a:r>
              <a:rPr kumimoji="1" lang="en-US" altLang="ja-JP" sz="36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3600" b="0" i="0" u="none" strike="noStrike" kern="1200" cap="none" spc="0" normalizeH="0" baseline="0" noProof="0" dirty="0" smtClean="0">
                <a:ln>
                  <a:noFill/>
                </a:ln>
                <a:solidFill>
                  <a:schemeClr val="tx1"/>
                </a:solidFill>
                <a:effectLst/>
                <a:uLnTx/>
                <a:uFillTx/>
                <a:latin typeface="+mn-lt"/>
                <a:ea typeface="+mn-ea"/>
                <a:cs typeface="+mn-cs"/>
              </a:rPr>
              <a:t>例</a:t>
            </a:r>
            <a:r>
              <a:rPr kumimoji="1" lang="en-US" altLang="ja-JP" sz="36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altLang="ja-JP" sz="3600" dirty="0" smtClean="0"/>
          </a:p>
          <a:p>
            <a:pPr marL="342900" lvl="0" indent="-342900">
              <a:spcBef>
                <a:spcPct val="20000"/>
              </a:spcBef>
              <a:buFont typeface="Arial" pitchFamily="34" charset="0"/>
              <a:buChar char="•"/>
            </a:pPr>
            <a:r>
              <a:rPr lang="ja-JP" altLang="en-US" sz="3200" dirty="0" smtClean="0"/>
              <a:t>生まれていないのでわからない</a:t>
            </a:r>
            <a:endParaRPr lang="en-US" altLang="ja-JP" sz="3200" dirty="0" smtClean="0"/>
          </a:p>
          <a:p>
            <a:pPr marL="342900" lvl="0" indent="-342900">
              <a:spcBef>
                <a:spcPct val="20000"/>
              </a:spcBef>
              <a:buFont typeface="Arial" pitchFamily="34" charset="0"/>
              <a:buChar char="•"/>
            </a:pPr>
            <a:endParaRPr lang="en-US" altLang="ja-JP" sz="3200" dirty="0" smtClean="0"/>
          </a:p>
          <a:p>
            <a:pPr marL="342900" lvl="0" indent="-342900">
              <a:spcBef>
                <a:spcPct val="20000"/>
              </a:spcBef>
              <a:buFont typeface="Arial" pitchFamily="34" charset="0"/>
              <a:buChar char="•"/>
            </a:pPr>
            <a:r>
              <a:rPr lang="ja-JP" altLang="en-US" sz="3200" dirty="0" smtClean="0"/>
              <a:t>過去との比較ができない</a:t>
            </a:r>
            <a:r>
              <a:rPr lang="en-US" altLang="ja-JP" sz="3200" dirty="0" smtClean="0"/>
              <a:t>(</a:t>
            </a:r>
            <a:r>
              <a:rPr lang="ja-JP" altLang="en-US" sz="3200" dirty="0" smtClean="0"/>
              <a:t>時代錯誤</a:t>
            </a:r>
            <a:r>
              <a:rPr lang="en-US" altLang="ja-JP" sz="3200" dirty="0" smtClean="0"/>
              <a:t>)</a:t>
            </a:r>
            <a:endParaRPr lang="ja-JP" altLang="en-US" sz="3200" dirty="0" smtClean="0"/>
          </a:p>
          <a:p>
            <a:pPr marL="342900" lvl="0" indent="-342900">
              <a:spcBef>
                <a:spcPct val="20000"/>
              </a:spcBef>
            </a:pPr>
            <a:endParaRPr lang="ja-JP" altLang="en-US" sz="3200" dirty="0" smtClean="0"/>
          </a:p>
          <a:p>
            <a:pPr marL="342900" lvl="0" indent="-342900">
              <a:spcBef>
                <a:spcPct val="20000"/>
              </a:spcBef>
              <a:buFont typeface="Arial" pitchFamily="34" charset="0"/>
              <a:buChar char="•"/>
            </a:pPr>
            <a:r>
              <a:rPr lang="ja-JP" altLang="en-US" sz="3200" dirty="0" smtClean="0"/>
              <a:t>モラルの種類は変化したが、</a:t>
            </a:r>
            <a:endParaRPr lang="en-US" altLang="ja-JP" sz="3200" dirty="0" smtClean="0"/>
          </a:p>
          <a:p>
            <a:pPr marL="342900" lvl="0" indent="-342900">
              <a:spcBef>
                <a:spcPct val="20000"/>
              </a:spcBef>
            </a:pPr>
            <a:r>
              <a:rPr lang="ja-JP" altLang="en-US" sz="3200" dirty="0" smtClean="0"/>
              <a:t>　　　　　　　　　　　　　　　　量は相対的に減った</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883249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1315</TotalTime>
  <Words>1285</Words>
  <Application>Microsoft Office PowerPoint</Application>
  <PresentationFormat>画面に合わせる (4:3)</PresentationFormat>
  <Paragraphs>225</Paragraphs>
  <Slides>30</Slides>
  <Notes>13</Notes>
  <HiddenSlides>0</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リゾート</vt:lpstr>
      <vt:lpstr>僕、私のモラル</vt:lpstr>
      <vt:lpstr>発表内容について</vt:lpstr>
      <vt:lpstr>1，モラルとは</vt:lpstr>
      <vt:lpstr>問題提起</vt:lpstr>
      <vt:lpstr>モラルは低下している？</vt:lpstr>
      <vt:lpstr>仮定</vt:lpstr>
      <vt:lpstr>モラルとは？</vt:lpstr>
      <vt:lpstr>アンケートによって得られた回答</vt:lpstr>
      <vt:lpstr>アンケートによって得られた回答</vt:lpstr>
      <vt:lpstr>現代人が考えるモラル</vt:lpstr>
      <vt:lpstr>続き</vt:lpstr>
      <vt:lpstr>2，経済的要因</vt:lpstr>
      <vt:lpstr>ペティ＝クラークの法則</vt:lpstr>
      <vt:lpstr>産業構造の変化</vt:lpstr>
      <vt:lpstr>消費選択</vt:lpstr>
      <vt:lpstr>GDPの消費項目抜粋グラフ</vt:lpstr>
      <vt:lpstr>耐久消費財の普及率</vt:lpstr>
      <vt:lpstr>成熟経済とは</vt:lpstr>
      <vt:lpstr>経済成長率からみた時代区分</vt:lpstr>
      <vt:lpstr>年間労働時間の推移</vt:lpstr>
      <vt:lpstr>レジャー・余暇活動の要因分解       （前年同期比）</vt:lpstr>
      <vt:lpstr>「レジャー・余暇活動の増加 ＝労働時間の短縮 ＝余暇の増加」の証明 </vt:lpstr>
      <vt:lpstr>１６年以降の傾向・・・</vt:lpstr>
      <vt:lpstr>以上のことから、</vt:lpstr>
      <vt:lpstr>豊かさの変化</vt:lpstr>
      <vt:lpstr>3，結論</vt:lpstr>
      <vt:lpstr>以上のことから</vt:lpstr>
      <vt:lpstr>そして</vt:lpstr>
      <vt:lpstr>PowerPoint プレゼンテーション</vt:lpstr>
      <vt:lpstr>引用・参考</vt:lpstr>
    </vt:vector>
  </TitlesOfParts>
  <Company>名古屋学院大学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僕、私のモラル</dc:title>
  <dc:creator>学術情報センター</dc:creator>
  <cp:lastModifiedBy>学術情報センター</cp:lastModifiedBy>
  <cp:revision>126</cp:revision>
  <dcterms:created xsi:type="dcterms:W3CDTF">2012-07-27T06:02:59Z</dcterms:created>
  <dcterms:modified xsi:type="dcterms:W3CDTF">2012-11-09T07:58:13Z</dcterms:modified>
</cp:coreProperties>
</file>