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40" r:id="rId2"/>
    <p:sldMasterId id="2147483864" r:id="rId3"/>
    <p:sldMasterId id="2147484032" r:id="rId4"/>
    <p:sldMasterId id="2147484056" r:id="rId5"/>
    <p:sldMasterId id="2147484080" r:id="rId6"/>
    <p:sldMasterId id="2147484104" r:id="rId7"/>
    <p:sldMasterId id="2147484116" r:id="rId8"/>
    <p:sldMasterId id="2147484128" r:id="rId9"/>
    <p:sldMasterId id="2147484140" r:id="rId10"/>
    <p:sldMasterId id="2147484152" r:id="rId11"/>
    <p:sldMasterId id="2147484164" r:id="rId12"/>
    <p:sldMasterId id="2147484176" r:id="rId13"/>
    <p:sldMasterId id="2147484188" r:id="rId14"/>
    <p:sldMasterId id="2147484200" r:id="rId15"/>
    <p:sldMasterId id="2147484212" r:id="rId16"/>
    <p:sldMasterId id="2147484224" r:id="rId17"/>
    <p:sldMasterId id="2147484236" r:id="rId18"/>
  </p:sldMasterIdLst>
  <p:notesMasterIdLst>
    <p:notesMasterId r:id="rId59"/>
  </p:notesMasterIdLst>
  <p:sldIdLst>
    <p:sldId id="256" r:id="rId19"/>
    <p:sldId id="364" r:id="rId20"/>
    <p:sldId id="337" r:id="rId21"/>
    <p:sldId id="363" r:id="rId22"/>
    <p:sldId id="346" r:id="rId23"/>
    <p:sldId id="348" r:id="rId24"/>
    <p:sldId id="349" r:id="rId25"/>
    <p:sldId id="350" r:id="rId26"/>
    <p:sldId id="381" r:id="rId27"/>
    <p:sldId id="347" r:id="rId28"/>
    <p:sldId id="384" r:id="rId29"/>
    <p:sldId id="385" r:id="rId30"/>
    <p:sldId id="376" r:id="rId31"/>
    <p:sldId id="387" r:id="rId32"/>
    <p:sldId id="386" r:id="rId33"/>
    <p:sldId id="362" r:id="rId34"/>
    <p:sldId id="351" r:id="rId35"/>
    <p:sldId id="352" r:id="rId36"/>
    <p:sldId id="374" r:id="rId37"/>
    <p:sldId id="388" r:id="rId38"/>
    <p:sldId id="353" r:id="rId39"/>
    <p:sldId id="354" r:id="rId40"/>
    <p:sldId id="355" r:id="rId41"/>
    <p:sldId id="356" r:id="rId42"/>
    <p:sldId id="357" r:id="rId43"/>
    <p:sldId id="368" r:id="rId44"/>
    <p:sldId id="338" r:id="rId45"/>
    <p:sldId id="389" r:id="rId46"/>
    <p:sldId id="344" r:id="rId47"/>
    <p:sldId id="378" r:id="rId48"/>
    <p:sldId id="341" r:id="rId49"/>
    <p:sldId id="383" r:id="rId50"/>
    <p:sldId id="343" r:id="rId51"/>
    <p:sldId id="382" r:id="rId52"/>
    <p:sldId id="379" r:id="rId53"/>
    <p:sldId id="380" r:id="rId54"/>
    <p:sldId id="287" r:id="rId55"/>
    <p:sldId id="370" r:id="rId56"/>
    <p:sldId id="371" r:id="rId57"/>
    <p:sldId id="369" r:id="rId5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8897" autoAdjust="0"/>
  </p:normalViewPr>
  <p:slideViewPr>
    <p:cSldViewPr>
      <p:cViewPr>
        <p:scale>
          <a:sx n="80" d="100"/>
          <a:sy n="80" d="100"/>
        </p:scale>
        <p:origin x="-107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ww.soumu.go.jp/johotsusintokei/whitepaper/ja/h24/excel/n220118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NGUUSER\Documents\&#24773;&#22577;&#36890;&#20449;&#27231;&#22120;&#12398;&#26222;&#21450;&#295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__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__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53114556012583E-2"/>
          <c:y val="0.10278935962126103"/>
          <c:w val="0.88962347877536352"/>
          <c:h val="0.8334924801360648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Sheet1!$B$3:$G$3</c:f>
              <c:strCache>
                <c:ptCount val="6"/>
                <c:pt idx="0">
                  <c:v>２００８年</c:v>
                </c:pt>
                <c:pt idx="1">
                  <c:v>２００９年</c:v>
                </c:pt>
                <c:pt idx="2">
                  <c:v>２０１０年</c:v>
                </c:pt>
                <c:pt idx="3">
                  <c:v>２０１１年</c:v>
                </c:pt>
                <c:pt idx="4">
                  <c:v>２０１２年</c:v>
                </c:pt>
                <c:pt idx="5">
                  <c:v>２０１３年（予測）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49</c:v>
                </c:pt>
                <c:pt idx="1">
                  <c:v>371</c:v>
                </c:pt>
                <c:pt idx="2">
                  <c:v>1400</c:v>
                </c:pt>
                <c:pt idx="3">
                  <c:v>2385</c:v>
                </c:pt>
                <c:pt idx="4">
                  <c:v>2794</c:v>
                </c:pt>
                <c:pt idx="5">
                  <c:v>3394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"/>
        <c:axId val="107078784"/>
        <c:axId val="107474944"/>
      </c:barChart>
      <c:catAx>
        <c:axId val="10707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200" b="0"/>
            </a:pPr>
            <a:endParaRPr lang="ja-JP"/>
          </a:p>
        </c:txPr>
        <c:crossAx val="107474944"/>
        <c:crosses val="autoZero"/>
        <c:auto val="1"/>
        <c:lblAlgn val="ctr"/>
        <c:lblOffset val="100"/>
        <c:tickLblSkip val="1"/>
        <c:noMultiLvlLbl val="0"/>
      </c:catAx>
      <c:valAx>
        <c:axId val="1074749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ja-JP" sz="1100" dirty="0"/>
                  <a:t>（億円）</a:t>
                </a:r>
              </a:p>
            </c:rich>
          </c:tx>
          <c:layout>
            <c:manualLayout>
              <c:xMode val="edge"/>
              <c:yMode val="edge"/>
              <c:x val="1.7318084801779033E-2"/>
              <c:y val="1.535963757830752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07078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28881957388195E-2"/>
          <c:y val="5.459235968124352E-2"/>
          <c:w val="0.78526693325932273"/>
          <c:h val="0.83241688012031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携帯電話・ＰＨＳ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Sheet1!$C$3:$G$3</c:f>
              <c:strCache>
                <c:ptCount val="5"/>
                <c:pt idx="0">
                  <c:v>２００７年</c:v>
                </c:pt>
                <c:pt idx="1">
                  <c:v>２００８年</c:v>
                </c:pt>
                <c:pt idx="2">
                  <c:v>２００９年</c:v>
                </c:pt>
                <c:pt idx="3">
                  <c:v>２０１０年</c:v>
                </c:pt>
                <c:pt idx="4">
                  <c:v>２０１１年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95</c:v>
                </c:pt>
                <c:pt idx="1">
                  <c:v>95.6</c:v>
                </c:pt>
                <c:pt idx="2">
                  <c:v>96.3</c:v>
                </c:pt>
                <c:pt idx="3">
                  <c:v>93.2</c:v>
                </c:pt>
                <c:pt idx="4">
                  <c:v>94.5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パソコン</c:v>
                </c:pt>
              </c:strCache>
            </c:strRef>
          </c:tx>
          <c:spPr>
            <a:ln w="47625"/>
          </c:spPr>
          <c:marker>
            <c:symbol val="none"/>
          </c:marker>
          <c:dPt>
            <c:idx val="1"/>
            <c:bubble3D val="0"/>
          </c:dPt>
          <c:dLbls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Sheet1!$C$3:$G$3</c:f>
              <c:strCache>
                <c:ptCount val="5"/>
                <c:pt idx="0">
                  <c:v>２００７年</c:v>
                </c:pt>
                <c:pt idx="1">
                  <c:v>２００８年</c:v>
                </c:pt>
                <c:pt idx="2">
                  <c:v>２００９年</c:v>
                </c:pt>
                <c:pt idx="3">
                  <c:v>２０１０年</c:v>
                </c:pt>
                <c:pt idx="4">
                  <c:v>２０１１年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85</c:v>
                </c:pt>
                <c:pt idx="1">
                  <c:v>85.9</c:v>
                </c:pt>
                <c:pt idx="2">
                  <c:v>87.2</c:v>
                </c:pt>
                <c:pt idx="3">
                  <c:v>83.4</c:v>
                </c:pt>
                <c:pt idx="4">
                  <c:v>77.400000000000006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スマートフォン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Sheet1!$C$3:$G$3</c:f>
              <c:strCache>
                <c:ptCount val="5"/>
                <c:pt idx="0">
                  <c:v>２００７年</c:v>
                </c:pt>
                <c:pt idx="1">
                  <c:v>２００８年</c:v>
                </c:pt>
                <c:pt idx="2">
                  <c:v>２００９年</c:v>
                </c:pt>
                <c:pt idx="3">
                  <c:v>２０１０年</c:v>
                </c:pt>
                <c:pt idx="4">
                  <c:v>２０１１年</c:v>
                </c:pt>
              </c:strCache>
            </c:strRef>
          </c:cat>
          <c:val>
            <c:numRef>
              <c:f>Sheet1!$C$6:$G$6</c:f>
              <c:numCache>
                <c:formatCode>General</c:formatCode>
                <c:ptCount val="5"/>
                <c:pt idx="3">
                  <c:v>9.6999999999999993</c:v>
                </c:pt>
                <c:pt idx="4">
                  <c:v>29.3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00000"/>
        <c:axId val="108401792"/>
      </c:lineChart>
      <c:catAx>
        <c:axId val="108400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ja-JP"/>
          </a:p>
        </c:txPr>
        <c:crossAx val="108401792"/>
        <c:crosses val="autoZero"/>
        <c:auto val="1"/>
        <c:lblAlgn val="ctr"/>
        <c:lblOffset val="100"/>
        <c:noMultiLvlLbl val="0"/>
      </c:catAx>
      <c:valAx>
        <c:axId val="10840179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ja-JP" altLang="en-US" sz="1600"/>
                  <a:t>（</a:t>
                </a:r>
                <a:r>
                  <a:rPr lang="en-US" altLang="ja-JP" sz="1600"/>
                  <a:t>%</a:t>
                </a:r>
                <a:r>
                  <a:rPr lang="ja-JP" altLang="en-US" sz="1600"/>
                  <a:t>）</a:t>
                </a:r>
              </a:p>
            </c:rich>
          </c:tx>
          <c:layout>
            <c:manualLayout>
              <c:xMode val="edge"/>
              <c:yMode val="edge"/>
              <c:x val="0"/>
              <c:y val="1.1884031064849641E-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0840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09198696010301"/>
          <c:y val="0.50185435123607347"/>
          <c:w val="0.1302048705960675"/>
          <c:h val="0.40673030150009898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2002年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小4</c:v>
                </c:pt>
                <c:pt idx="1">
                  <c:v>小5</c:v>
                </c:pt>
                <c:pt idx="2">
                  <c:v>小6</c:v>
                </c:pt>
                <c:pt idx="3">
                  <c:v>中1</c:v>
                </c:pt>
                <c:pt idx="4">
                  <c:v>中2</c:v>
                </c:pt>
                <c:pt idx="5">
                  <c:v>中3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0.113</c:v>
                </c:pt>
                <c:pt idx="1">
                  <c:v>0.16400000000000001</c:v>
                </c:pt>
                <c:pt idx="2">
                  <c:v>0.22900000000000001</c:v>
                </c:pt>
                <c:pt idx="3">
                  <c:v>0.32300000000000006</c:v>
                </c:pt>
                <c:pt idx="4">
                  <c:v>0.39000000000000007</c:v>
                </c:pt>
                <c:pt idx="5">
                  <c:v>0.51200000000000001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98144"/>
        <c:axId val="40199680"/>
      </c:barChart>
      <c:catAx>
        <c:axId val="4019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40199680"/>
        <c:crosses val="autoZero"/>
        <c:auto val="1"/>
        <c:lblAlgn val="ctr"/>
        <c:lblOffset val="100"/>
        <c:noMultiLvlLbl val="0"/>
      </c:catAx>
      <c:valAx>
        <c:axId val="40199680"/>
        <c:scaling>
          <c:orientation val="minMax"/>
          <c:max val="0.8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0198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28591791687702E-2"/>
          <c:y val="1.6602217167188918E-2"/>
          <c:w val="0.82894196242346263"/>
          <c:h val="0.8715084054067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知っている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小学生</c:v>
                </c:pt>
                <c:pt idx="1">
                  <c:v>中学生</c:v>
                </c:pt>
                <c:pt idx="2">
                  <c:v>高校生</c:v>
                </c:pt>
                <c:pt idx="3">
                  <c:v>父親</c:v>
                </c:pt>
                <c:pt idx="4">
                  <c:v>母親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3.500000000000001E-2</c:v>
                </c:pt>
                <c:pt idx="1">
                  <c:v>7.0999999999999994E-2</c:v>
                </c:pt>
                <c:pt idx="2">
                  <c:v>0.13800000000000001</c:v>
                </c:pt>
                <c:pt idx="3">
                  <c:v>0.32300000000000006</c:v>
                </c:pt>
                <c:pt idx="4">
                  <c:v>0.16500000000000001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45632"/>
        <c:axId val="41451520"/>
      </c:barChart>
      <c:catAx>
        <c:axId val="4144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41451520"/>
        <c:crosses val="autoZero"/>
        <c:auto val="1"/>
        <c:lblAlgn val="ctr"/>
        <c:lblOffset val="100"/>
        <c:noMultiLvlLbl val="0"/>
      </c:catAx>
      <c:valAx>
        <c:axId val="41451520"/>
        <c:scaling>
          <c:orientation val="minMax"/>
          <c:max val="0.4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1445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使っている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小学生</c:v>
                </c:pt>
                <c:pt idx="1">
                  <c:v>中学生</c:v>
                </c:pt>
                <c:pt idx="2">
                  <c:v>高校生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1.2E-2</c:v>
                </c:pt>
                <c:pt idx="1">
                  <c:v>8.0000000000000019E-3</c:v>
                </c:pt>
                <c:pt idx="2">
                  <c:v>1.0999999999999998E-2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638528"/>
        <c:axId val="39640064"/>
      </c:barChart>
      <c:catAx>
        <c:axId val="39638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39640064"/>
        <c:crosses val="autoZero"/>
        <c:auto val="1"/>
        <c:lblAlgn val="ctr"/>
        <c:lblOffset val="100"/>
        <c:noMultiLvlLbl val="0"/>
      </c:catAx>
      <c:valAx>
        <c:axId val="39640064"/>
        <c:scaling>
          <c:orientation val="minMax"/>
          <c:max val="0.1"/>
          <c:min val="0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3963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679200979803"/>
          <c:y val="1.381722569529752E-2"/>
          <c:w val="0.81081490724182503"/>
          <c:h val="0.8505587600278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Sheet1!$C$3:$C$7</c:f>
              <c:strCache>
                <c:ptCount val="1"/>
                <c:pt idx="0">
                  <c:v>101.43 138.3 20.25 6.74 6.19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Sheet1!$B$3:$B$7</c:f>
              <c:strCache>
                <c:ptCount val="5"/>
                <c:pt idx="0">
                  <c:v>GREE</c:v>
                </c:pt>
                <c:pt idx="1">
                  <c:v>DeNa</c:v>
                </c:pt>
                <c:pt idx="2">
                  <c:v>Ameba</c:v>
                </c:pt>
                <c:pt idx="3">
                  <c:v>モブキャスト</c:v>
                </c:pt>
                <c:pt idx="4">
                  <c:v>mixi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101.43</c:v>
                </c:pt>
                <c:pt idx="1">
                  <c:v>138.30000000000001</c:v>
                </c:pt>
                <c:pt idx="2">
                  <c:v>20.25</c:v>
                </c:pt>
                <c:pt idx="3">
                  <c:v>6.74</c:v>
                </c:pt>
                <c:pt idx="4">
                  <c:v>6.1899999999999995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108427904"/>
        <c:axId val="108450560"/>
      </c:barChart>
      <c:catAx>
        <c:axId val="108427904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ja-JP" altLang="en-US" sz="1600" dirty="0" smtClean="0"/>
                  <a:t>（億円）</a:t>
                </a:r>
                <a:endParaRPr lang="ja-JP" altLang="en-US" sz="1600" dirty="0"/>
              </a:p>
            </c:rich>
          </c:tx>
          <c:layout>
            <c:manualLayout>
              <c:xMode val="edge"/>
              <c:yMode val="edge"/>
              <c:x val="0.89716402399164452"/>
              <c:y val="0.94817790276010194"/>
            </c:manualLayout>
          </c:layout>
          <c:overlay val="0"/>
        </c:title>
        <c:majorTickMark val="in"/>
        <c:minorTickMark val="none"/>
        <c:tickLblPos val="none"/>
        <c:crossAx val="108450560"/>
        <c:crosses val="autoZero"/>
        <c:auto val="1"/>
        <c:lblAlgn val="ctr"/>
        <c:lblOffset val="100"/>
        <c:noMultiLvlLbl val="0"/>
      </c:catAx>
      <c:valAx>
        <c:axId val="108450560"/>
        <c:scaling>
          <c:orientation val="minMax"/>
        </c:scaling>
        <c:delete val="0"/>
        <c:axPos val="b"/>
        <c:majorGridlines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0842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sz="3200" dirty="0" smtClean="0"/>
              <a:t>月額最高課金金額</a:t>
            </a:r>
            <a:endParaRPr lang="en-US" altLang="ja-JP" sz="3200" dirty="0" smtClean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031003937007874"/>
          <c:y val="0.11407407407407409"/>
          <c:w val="0.72133584864391964"/>
          <c:h val="0.750595800524934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Sheet1!$A$5:$A$13</c:f>
              <c:strCache>
                <c:ptCount val="9"/>
                <c:pt idx="0">
                  <c:v>\200000以上</c:v>
                </c:pt>
                <c:pt idx="1">
                  <c:v>\100001～￥200000</c:v>
                </c:pt>
                <c:pt idx="2">
                  <c:v>\50001～\100000</c:v>
                </c:pt>
                <c:pt idx="3">
                  <c:v>\20001～\50000</c:v>
                </c:pt>
                <c:pt idx="4">
                  <c:v>\10001～\20000</c:v>
                </c:pt>
                <c:pt idx="5">
                  <c:v>\5001～\10000</c:v>
                </c:pt>
                <c:pt idx="6">
                  <c:v>\3001～￥5000</c:v>
                </c:pt>
                <c:pt idx="7">
                  <c:v>\1001～\3000</c:v>
                </c:pt>
                <c:pt idx="8">
                  <c:v>\1～\1000</c:v>
                </c:pt>
              </c:strCache>
            </c:strRef>
          </c:cat>
          <c:val>
            <c:numRef>
              <c:f>Sheet1!$B$5:$B$13</c:f>
              <c:numCache>
                <c:formatCode>0.0%</c:formatCode>
                <c:ptCount val="9"/>
                <c:pt idx="0">
                  <c:v>6.0000000000000071E-3</c:v>
                </c:pt>
                <c:pt idx="1">
                  <c:v>1.2E-2</c:v>
                </c:pt>
                <c:pt idx="2">
                  <c:v>1.7999999999999999E-2</c:v>
                </c:pt>
                <c:pt idx="3">
                  <c:v>3.5999999999999997E-2</c:v>
                </c:pt>
                <c:pt idx="4">
                  <c:v>0.10600000000000002</c:v>
                </c:pt>
                <c:pt idx="5">
                  <c:v>0.1240000000000001</c:v>
                </c:pt>
                <c:pt idx="6">
                  <c:v>0.16400000000000001</c:v>
                </c:pt>
                <c:pt idx="7">
                  <c:v>0.28800000000000031</c:v>
                </c:pt>
                <c:pt idx="8">
                  <c:v>0.24700000000000019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75296896"/>
        <c:axId val="175298432"/>
      </c:barChart>
      <c:catAx>
        <c:axId val="175296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75298432"/>
        <c:crosses val="autoZero"/>
        <c:auto val="1"/>
        <c:lblAlgn val="ctr"/>
        <c:lblOffset val="100"/>
        <c:noMultiLvlLbl val="0"/>
      </c:catAx>
      <c:valAx>
        <c:axId val="17529843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7529689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開発費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0人</c:v>
                </c:pt>
                <c:pt idx="1">
                  <c:v>100人</c:v>
                </c:pt>
                <c:pt idx="2">
                  <c:v>1000人</c:v>
                </c:pt>
                <c:pt idx="3">
                  <c:v>10000人</c:v>
                </c:pt>
                <c:pt idx="4">
                  <c:v>会員数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広告宣伝費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0人</c:v>
                </c:pt>
                <c:pt idx="1">
                  <c:v>100人</c:v>
                </c:pt>
                <c:pt idx="2">
                  <c:v>1000人</c:v>
                </c:pt>
                <c:pt idx="3">
                  <c:v>10000人</c:v>
                </c:pt>
                <c:pt idx="4">
                  <c:v>会員数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サポート費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0人</c:v>
                </c:pt>
                <c:pt idx="1">
                  <c:v>100人</c:v>
                </c:pt>
                <c:pt idx="2">
                  <c:v>1000人</c:v>
                </c:pt>
                <c:pt idx="3">
                  <c:v>10000人</c:v>
                </c:pt>
                <c:pt idx="4">
                  <c:v>会員数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18</c:v>
                </c:pt>
                <c:pt idx="3">
                  <c:v>27</c:v>
                </c:pt>
                <c:pt idx="4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サーバ費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0人</c:v>
                </c:pt>
                <c:pt idx="1">
                  <c:v>100人</c:v>
                </c:pt>
                <c:pt idx="2">
                  <c:v>1000人</c:v>
                </c:pt>
                <c:pt idx="3">
                  <c:v>10000人</c:v>
                </c:pt>
                <c:pt idx="4">
                  <c:v>会員数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18</c:v>
                </c:pt>
                <c:pt idx="3">
                  <c:v>27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06560"/>
        <c:axId val="175508096"/>
      </c:areaChart>
      <c:catAx>
        <c:axId val="175506560"/>
        <c:scaling>
          <c:orientation val="minMax"/>
        </c:scaling>
        <c:delete val="0"/>
        <c:axPos val="b"/>
        <c:numFmt formatCode="yyyy/mm/dd" sourceLinked="1"/>
        <c:majorTickMark val="out"/>
        <c:minorTickMark val="none"/>
        <c:tickLblPos val="nextTo"/>
        <c:crossAx val="175508096"/>
        <c:crosses val="autoZero"/>
        <c:auto val="1"/>
        <c:lblAlgn val="ctr"/>
        <c:lblOffset val="100"/>
        <c:noMultiLvlLbl val="0"/>
      </c:catAx>
      <c:valAx>
        <c:axId val="1755080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5506560"/>
        <c:crosses val="autoZero"/>
        <c:crossBetween val="midCat"/>
        <c:majorUnit val="50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29325136713188E-3"/>
          <c:y val="4.3102964805379444E-3"/>
          <c:w val="0.97427671854124476"/>
          <c:h val="0.9569873017021851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開発費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0人</c:v>
                </c:pt>
                <c:pt idx="1">
                  <c:v>100人</c:v>
                </c:pt>
                <c:pt idx="2">
                  <c:v>1000人</c:v>
                </c:pt>
                <c:pt idx="3">
                  <c:v>10000人</c:v>
                </c:pt>
                <c:pt idx="4">
                  <c:v>会員数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広告宣伝費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0人</c:v>
                </c:pt>
                <c:pt idx="1">
                  <c:v>100人</c:v>
                </c:pt>
                <c:pt idx="2">
                  <c:v>1000人</c:v>
                </c:pt>
                <c:pt idx="3">
                  <c:v>10000人</c:v>
                </c:pt>
                <c:pt idx="4">
                  <c:v>会員数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サポート費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0人</c:v>
                </c:pt>
                <c:pt idx="1">
                  <c:v>100人</c:v>
                </c:pt>
                <c:pt idx="2">
                  <c:v>1000人</c:v>
                </c:pt>
                <c:pt idx="3">
                  <c:v>10000人</c:v>
                </c:pt>
                <c:pt idx="4">
                  <c:v>会員数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18</c:v>
                </c:pt>
                <c:pt idx="3">
                  <c:v>27</c:v>
                </c:pt>
                <c:pt idx="4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サーバ費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0人</c:v>
                </c:pt>
                <c:pt idx="1">
                  <c:v>100人</c:v>
                </c:pt>
                <c:pt idx="2">
                  <c:v>1000人</c:v>
                </c:pt>
                <c:pt idx="3">
                  <c:v>10000人</c:v>
                </c:pt>
                <c:pt idx="4">
                  <c:v>会員数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18</c:v>
                </c:pt>
                <c:pt idx="3">
                  <c:v>27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66848"/>
        <c:axId val="175568384"/>
      </c:areaChart>
      <c:catAx>
        <c:axId val="175566848"/>
        <c:scaling>
          <c:orientation val="minMax"/>
        </c:scaling>
        <c:delete val="1"/>
        <c:axPos val="b"/>
        <c:numFmt formatCode="yyyy/mm/dd" sourceLinked="1"/>
        <c:majorTickMark val="out"/>
        <c:minorTickMark val="none"/>
        <c:tickLblPos val="none"/>
        <c:crossAx val="175568384"/>
        <c:crosses val="autoZero"/>
        <c:auto val="1"/>
        <c:lblAlgn val="ctr"/>
        <c:lblOffset val="100"/>
        <c:noMultiLvlLbl val="0"/>
      </c:catAx>
      <c:valAx>
        <c:axId val="175568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5566848"/>
        <c:crosses val="autoZero"/>
        <c:crossBetween val="midCat"/>
        <c:majorUnit val="50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0.20988</cdr:y>
    </cdr:from>
    <cdr:to>
      <cdr:x>0.13718</cdr:x>
      <cdr:y>0.33702</cdr:y>
    </cdr:to>
    <cdr:pic>
      <cdr:nvPicPr>
        <cdr:cNvPr id="2" name="図 1" descr="20111206-mobcast_henkou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224135"/>
          <a:ext cx="1168449" cy="7415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0.00845</cdr:x>
      <cdr:y>0.74074</cdr:y>
    </cdr:from>
    <cdr:to>
      <cdr:x>0.13322</cdr:x>
      <cdr:y>0.82727</cdr:y>
    </cdr:to>
    <cdr:pic>
      <cdr:nvPicPr>
        <cdr:cNvPr id="3" name="図 2" descr="chanpic_449_8613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4320479"/>
          <a:ext cx="1062745" cy="5046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0.00845</cdr:x>
      <cdr:y>0.02469</cdr:y>
    </cdr:from>
    <cdr:to>
      <cdr:x>0.12123</cdr:x>
      <cdr:y>0.15963</cdr:y>
    </cdr:to>
    <cdr:pic>
      <cdr:nvPicPr>
        <cdr:cNvPr id="4" name="図 3" descr="untitled.bmp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144015"/>
          <a:ext cx="960568" cy="7870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0.40741</cdr:y>
    </cdr:from>
    <cdr:to>
      <cdr:x>0.1306</cdr:x>
      <cdr:y>0.47358</cdr:y>
    </cdr:to>
    <cdr:pic>
      <cdr:nvPicPr>
        <cdr:cNvPr id="6" name="図 5" descr="ameba_only_logo_ver8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376263"/>
          <a:ext cx="1112403" cy="3859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0.53086</cdr:y>
    </cdr:from>
    <cdr:to>
      <cdr:x>0.14374</cdr:x>
      <cdr:y>0.71937</cdr:y>
    </cdr:to>
    <cdr:pic>
      <cdr:nvPicPr>
        <cdr:cNvPr id="7" name="図 6" descr="20120118-dena_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-179512" y="3096343"/>
          <a:ext cx="1224324" cy="10994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0.07609</cdr:x>
      <cdr:y>0.84323</cdr:y>
    </cdr:from>
    <cdr:to>
      <cdr:x>0.18344</cdr:x>
      <cdr:y>1</cdr:y>
    </cdr:to>
    <cdr:sp macro="" textlink="">
      <cdr:nvSpPr>
        <cdr:cNvPr id="8" name="テキスト ボックス 7"/>
        <cdr:cNvSpPr txBox="1"/>
      </cdr:nvSpPr>
      <cdr:spPr>
        <a:xfrm xmlns:a="http://schemas.openxmlformats.org/drawingml/2006/main">
          <a:off x="648072" y="56886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0.22656</cdr:x>
      <cdr:y>0.9375</cdr:y>
    </cdr:from>
    <cdr:to>
      <cdr:x>0.92188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071670" y="6429396"/>
          <a:ext cx="6357982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0.09984</cdr:x>
      <cdr:y>0.92055</cdr:y>
    </cdr:from>
    <cdr:to>
      <cdr:x>0.88975</cdr:x>
      <cdr:y>0.98305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912979" y="6313136"/>
          <a:ext cx="7222909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ja-JP" altLang="en-US" sz="1400" dirty="0" smtClean="0"/>
            <a:t>出典：</a:t>
          </a:r>
          <a:r>
            <a:rPr lang="en-US" altLang="ja-JP" sz="1400" dirty="0" smtClean="0"/>
            <a:t> Venture Now</a:t>
          </a:r>
        </a:p>
        <a:p xmlns:a="http://schemas.openxmlformats.org/drawingml/2006/main">
          <a:r>
            <a:rPr lang="ja-JP" altLang="en-US" sz="1400" dirty="0">
              <a:latin typeface="+mn-lt"/>
              <a:ea typeface="+mn-ea"/>
              <a:cs typeface="+mn-cs"/>
            </a:rPr>
            <a:t>　</a:t>
          </a:r>
          <a:r>
            <a:rPr lang="ja-JP" altLang="en-US" sz="1400" dirty="0" smtClean="0">
              <a:latin typeface="+mn-lt"/>
              <a:ea typeface="+mn-ea"/>
              <a:cs typeface="+mn-cs"/>
            </a:rPr>
            <a:t>　　　</a:t>
          </a:r>
          <a:r>
            <a:rPr lang="ja-JP" altLang="ja-JP" sz="1400" dirty="0" smtClean="0">
              <a:latin typeface="+mn-lt"/>
              <a:ea typeface="+mn-ea"/>
              <a:cs typeface="+mn-cs"/>
            </a:rPr>
            <a:t>ソーシャルゲーム</a:t>
          </a:r>
          <a:r>
            <a:rPr lang="ja-JP" altLang="ja-JP" sz="1400" dirty="0">
              <a:latin typeface="+mn-lt"/>
              <a:ea typeface="+mn-ea"/>
              <a:cs typeface="+mn-cs"/>
            </a:rPr>
            <a:t>の経験者（男女）</a:t>
          </a:r>
          <a:r>
            <a:rPr lang="en-US" altLang="ja-JP" sz="1400" dirty="0">
              <a:latin typeface="+mn-lt"/>
              <a:ea typeface="+mn-ea"/>
              <a:cs typeface="+mn-cs"/>
            </a:rPr>
            <a:t>500</a:t>
          </a:r>
          <a:r>
            <a:rPr lang="ja-JP" altLang="ja-JP" sz="1400" dirty="0" smtClean="0">
              <a:latin typeface="+mn-lt"/>
              <a:ea typeface="+mn-ea"/>
              <a:cs typeface="+mn-cs"/>
            </a:rPr>
            <a:t>人対象「</a:t>
          </a:r>
          <a:r>
            <a:rPr lang="ja-JP" altLang="ja-JP" sz="1400" dirty="0">
              <a:latin typeface="+mn-lt"/>
              <a:ea typeface="+mn-ea"/>
              <a:cs typeface="+mn-cs"/>
            </a:rPr>
            <a:t>ソーシャルゲームに関する実態調査」</a:t>
          </a:r>
          <a:endParaRPr lang="ja-JP" altLang="en-US" sz="1400" dirty="0" smtClean="0"/>
        </a:p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0.57605</cdr:x>
      <cdr:y>0.36631</cdr:y>
    </cdr:from>
    <cdr:to>
      <cdr:x>0.75013</cdr:x>
      <cdr:y>0.44848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004048" y="1925976"/>
          <a:ext cx="151216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 smtClean="0">
              <a:solidFill>
                <a:schemeClr val="bg1"/>
              </a:solidFill>
            </a:rPr>
            <a:t>サーバー費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0.57605</cdr:x>
      <cdr:y>0.54435</cdr:y>
    </cdr:from>
    <cdr:to>
      <cdr:x>0.71447</cdr:x>
      <cdr:y>0.71826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5004048" y="2862080"/>
          <a:ext cx="12024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 smtClean="0">
              <a:solidFill>
                <a:schemeClr val="bg1"/>
              </a:solidFill>
            </a:rPr>
            <a:t>サポート費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0.58434</cdr:x>
      <cdr:y>0.695</cdr:y>
    </cdr:from>
    <cdr:to>
      <cdr:x>0.6896</cdr:x>
      <cdr:y>0.86891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5076056" y="36541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>
              <a:solidFill>
                <a:schemeClr val="bg1"/>
              </a:solidFill>
            </a:rPr>
            <a:t>広告</a:t>
          </a:r>
          <a:r>
            <a:rPr lang="ja-JP" altLang="en-US" sz="2000" b="1" dirty="0" smtClean="0">
              <a:solidFill>
                <a:schemeClr val="bg1"/>
              </a:solidFill>
            </a:rPr>
            <a:t>宣伝費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0.6175</cdr:x>
      <cdr:y>0.80456</cdr:y>
    </cdr:from>
    <cdr:to>
      <cdr:x>0.72276</cdr:x>
      <cdr:y>0.97848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5364088" y="42302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 smtClean="0">
              <a:solidFill>
                <a:schemeClr val="bg1"/>
              </a:solidFill>
            </a:rPr>
            <a:t>開発費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0.75556</cdr:x>
      <cdr:y>0.32812</cdr:y>
    </cdr:from>
    <cdr:to>
      <cdr:x>0.92964</cdr:x>
      <cdr:y>0.46944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896544" y="936104"/>
          <a:ext cx="1128164" cy="403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 smtClean="0">
              <a:solidFill>
                <a:schemeClr val="bg1"/>
              </a:solidFill>
            </a:rPr>
            <a:t>サーバー費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0.77381</cdr:x>
      <cdr:y>0.51074</cdr:y>
    </cdr:from>
    <cdr:to>
      <cdr:x>0.91223</cdr:x>
      <cdr:y>0.68465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680520" y="1340768"/>
          <a:ext cx="837257" cy="456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 smtClean="0">
              <a:solidFill>
                <a:schemeClr val="bg1"/>
              </a:solidFill>
            </a:rPr>
            <a:t>サポート費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</cdr:x>
      <cdr:y>0.68305</cdr:y>
    </cdr:from>
    <cdr:to>
      <cdr:x>0.85526</cdr:x>
      <cdr:y>0.85696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4752528" y="2088232"/>
          <a:ext cx="667001" cy="531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>
              <a:solidFill>
                <a:schemeClr val="bg1"/>
              </a:solidFill>
            </a:rPr>
            <a:t>広告</a:t>
          </a:r>
          <a:r>
            <a:rPr lang="ja-JP" altLang="en-US" sz="2000" b="1" dirty="0" smtClean="0">
              <a:solidFill>
                <a:schemeClr val="bg1"/>
              </a:solidFill>
            </a:rPr>
            <a:t>宣伝費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0.77273</cdr:x>
      <cdr:y>0.80082</cdr:y>
    </cdr:from>
    <cdr:to>
      <cdr:x>0.87799</cdr:x>
      <cdr:y>0.97474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4896544" y="2448272"/>
          <a:ext cx="667001" cy="53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 smtClean="0">
              <a:solidFill>
                <a:schemeClr val="bg1"/>
              </a:solidFill>
            </a:rPr>
            <a:t>開発費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B5604-9B05-4337-B97D-068573AAB459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1B4CE-0B06-40FD-88EB-AC8327F75F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74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1B4CE-0B06-40FD-88EB-AC8327F75F5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36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6CE7-B13B-4051-8794-C3A8B087C24A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570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107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51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69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8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429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836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855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079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49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599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389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981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133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097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88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688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76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099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899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369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981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287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968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188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931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993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2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74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907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2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337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14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247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377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34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744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848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72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45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743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670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569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216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17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169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048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317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7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220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652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55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335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5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360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641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510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338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324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698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182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322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435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896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975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194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107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983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823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6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306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718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231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392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676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960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066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244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6717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911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71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5856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817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641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394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508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65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8998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108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00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644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84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603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818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346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383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10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971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904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367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8149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4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2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4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1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99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10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43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96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14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8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5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5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74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52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2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07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7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16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75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51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64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98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29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15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7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16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90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62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6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6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01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40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97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7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04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78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46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13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0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0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08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4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7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31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34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008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092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9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50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09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11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3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95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91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8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11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6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574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1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410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84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47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518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435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88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2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703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394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89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047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910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213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309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322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0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7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991379-3376-4F71-9DAD-B6BFDB5BBAB2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27697E-679D-459A-8E72-212A38372F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9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2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5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3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1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760B-D893-4A7C-8D2C-1DE95CAAC3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EA0F-0C2C-4A74-A6BF-2AF1CE9AE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5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F3DE-BB2F-4C73-A2A9-A482A4E61D6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DC7D-DEDD-4D41-A497-FA792B05D71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9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6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7576-0E0F-4D1A-92BF-42A88EF9D13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D980-0BA6-41F3-A969-6E2DE515DDC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.itmedia.co.jp/gg/articles/1207/23/news106.html" TargetMode="External"/><Relationship Id="rId2" Type="http://schemas.openxmlformats.org/officeDocument/2006/relationships/hyperlink" Target="http://media.looops.net/sociama/2012/08/03/socialapp-3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tanaka.sakura.ad.jp/archives/001073.html" TargetMode="External"/><Relationship Id="rId4" Type="http://schemas.openxmlformats.org/officeDocument/2006/relationships/hyperlink" Target="http://www.spikeartstudios.com/news/gree-kakin-seig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7198568" cy="1152128"/>
          </a:xfrm>
        </p:spPr>
        <p:txBody>
          <a:bodyPr>
            <a:normAutofit/>
          </a:bodyPr>
          <a:lstStyle/>
          <a:p>
            <a:pPr lvl="1" algn="ctr"/>
            <a:r>
              <a:rPr kumimoji="1" lang="ja-JP" altLang="en-US" sz="4800" dirty="0" smtClean="0"/>
              <a:t>現在のソーシャルゲーム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23728" y="4149080"/>
            <a:ext cx="6400800" cy="2088232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名古屋学院大学　黒田ゼミ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　　　　　安藤訓子　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鈴木寛之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　　　　　　　　矢谷彩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94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450-20110218162433117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0000">
            <a:off x="800078" y="506534"/>
            <a:ext cx="3126721" cy="4466744"/>
          </a:xfrm>
          <a:prstGeom prst="rect">
            <a:avLst/>
          </a:prstGeom>
        </p:spPr>
      </p:pic>
      <p:pic>
        <p:nvPicPr>
          <p:cNvPr id="5" name="図 4" descr="keitai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0000">
            <a:off x="3887056" y="3027143"/>
            <a:ext cx="5129022" cy="384676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1600" y="2636912"/>
            <a:ext cx="757611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4400" dirty="0" smtClean="0">
                <a:ln w="12700">
                  <a:solidFill>
                    <a:prstClr val="white"/>
                  </a:solidFill>
                </a:ln>
                <a:solidFill>
                  <a:srgbClr val="EEECE1">
                    <a:lumMod val="25000"/>
                  </a:srgbClr>
                </a:solidFill>
              </a:rPr>
              <a:t>携帯電話・スマートフｫンの普及</a:t>
            </a:r>
            <a:endParaRPr lang="ja-JP" altLang="en-US" sz="4400" dirty="0">
              <a:ln w="12700">
                <a:solidFill>
                  <a:prstClr val="white"/>
                </a:solidFill>
              </a:ln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"/>
          </p:nvPr>
        </p:nvSpPr>
        <p:spPr>
          <a:solidFill>
            <a:srgbClr val="92D05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kumimoji="1" lang="en-US" altLang="ja-JP" dirty="0" smtClean="0"/>
              <a:t>2002</a:t>
            </a:r>
            <a:r>
              <a:rPr kumimoji="1" lang="ja-JP" altLang="en-US" dirty="0" smtClean="0"/>
              <a:t>年の携帯・</a:t>
            </a:r>
            <a:r>
              <a:rPr kumimoji="1" lang="en-US" altLang="ja-JP" dirty="0" smtClean="0"/>
              <a:t>PHS</a:t>
            </a:r>
            <a:r>
              <a:rPr kumimoji="1" lang="ja-JP" altLang="en-US" dirty="0" smtClean="0"/>
              <a:t>の所有率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>
          <a:xfrm>
            <a:off x="4343400" y="1556792"/>
            <a:ext cx="3657600" cy="658368"/>
          </a:xfrm>
        </p:spPr>
        <p:txBody>
          <a:bodyPr/>
          <a:lstStyle/>
          <a:p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年の携帯・</a:t>
            </a:r>
            <a:r>
              <a:rPr kumimoji="1" lang="en-US" altLang="ja-JP" dirty="0" smtClean="0"/>
              <a:t>PHS</a:t>
            </a:r>
            <a:r>
              <a:rPr lang="ja-JP" altLang="en-US" dirty="0" smtClean="0"/>
              <a:t>の所持数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77574" y="332656"/>
            <a:ext cx="6918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携帯所有率</a:t>
            </a:r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の拡大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18154563"/>
              </p:ext>
            </p:extLst>
          </p:nvPr>
        </p:nvGraphicFramePr>
        <p:xfrm>
          <a:off x="323527" y="2348880"/>
          <a:ext cx="38134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56" y="2276872"/>
            <a:ext cx="409145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49970" y="635834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出典：教育情報サイト</a:t>
            </a:r>
            <a:r>
              <a:rPr kumimoji="1" lang="en-US" altLang="ja-JP" sz="1200" dirty="0" smtClean="0"/>
              <a:t>『</a:t>
            </a:r>
            <a:r>
              <a:rPr kumimoji="1" lang="ja-JP" altLang="en-US" sz="1200" dirty="0" smtClean="0"/>
              <a:t>携帯所有率</a:t>
            </a:r>
            <a:r>
              <a:rPr kumimoji="1" lang="en-US" altLang="ja-JP" sz="1200" dirty="0" smtClean="0"/>
              <a:t>』</a:t>
            </a:r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36955" y="648145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出典：社会実情データ図録</a:t>
            </a:r>
            <a:r>
              <a:rPr lang="en-US" altLang="ja-JP" sz="1400" dirty="0" smtClean="0"/>
              <a:t>『</a:t>
            </a:r>
            <a:r>
              <a:rPr lang="ja-JP" altLang="en-US" sz="1400" dirty="0" smtClean="0"/>
              <a:t>携帯電話の普及率</a:t>
            </a:r>
            <a:r>
              <a:rPr lang="en-US" altLang="ja-JP" sz="1400" dirty="0" smtClean="0"/>
              <a:t>』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04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27584" y="188640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1" lang="ja-JP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携帯を持つ年齢層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7" y="1340768"/>
            <a:ext cx="802607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下矢印 1"/>
          <p:cNvSpPr/>
          <p:nvPr/>
        </p:nvSpPr>
        <p:spPr>
          <a:xfrm rot="10800000">
            <a:off x="1791152" y="1772816"/>
            <a:ext cx="1268679" cy="18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6519259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出典：教育情報サイト</a:t>
            </a:r>
            <a:r>
              <a:rPr lang="en-US" altLang="ja-JP" sz="1200" dirty="0">
                <a:solidFill>
                  <a:prstClr val="black"/>
                </a:solidFill>
              </a:rPr>
              <a:t>『</a:t>
            </a:r>
            <a:r>
              <a:rPr lang="ja-JP" altLang="en-US" sz="1200" dirty="0">
                <a:solidFill>
                  <a:prstClr val="black"/>
                </a:solidFill>
              </a:rPr>
              <a:t>携帯所有率</a:t>
            </a:r>
            <a:r>
              <a:rPr lang="en-US" altLang="ja-JP" sz="1200" dirty="0">
                <a:solidFill>
                  <a:prstClr val="black"/>
                </a:solidFill>
              </a:rPr>
              <a:t>』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23928" y="6503869"/>
            <a:ext cx="3817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400" dirty="0">
                <a:solidFill>
                  <a:prstClr val="black"/>
                </a:solidFill>
              </a:rPr>
              <a:t>出典：社会実情データ図録</a:t>
            </a:r>
            <a:r>
              <a:rPr lang="en-US" altLang="ja-JP" sz="1400" dirty="0">
                <a:solidFill>
                  <a:prstClr val="black"/>
                </a:solidFill>
              </a:rPr>
              <a:t>『</a:t>
            </a:r>
            <a:r>
              <a:rPr lang="ja-JP" altLang="en-US" sz="1400" dirty="0">
                <a:solidFill>
                  <a:prstClr val="black"/>
                </a:solidFill>
              </a:rPr>
              <a:t>携帯電話の普及率</a:t>
            </a:r>
            <a:r>
              <a:rPr lang="en-US" altLang="ja-JP" sz="1400" dirty="0">
                <a:solidFill>
                  <a:prstClr val="black"/>
                </a:solidFill>
              </a:rPr>
              <a:t>』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930617" y="260648"/>
            <a:ext cx="7282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C0099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フィルタリング・サービス</a:t>
            </a:r>
            <a:endParaRPr lang="ja-JP" alt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CC0099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3688" y="1632000"/>
            <a:ext cx="741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不法サイト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(</a:t>
            </a: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違法</a:t>
            </a:r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と思われる薬物、不適切な薬物利用</a:t>
            </a:r>
            <a:r>
              <a:rPr lang="en-US" altLang="ja-JP" sz="20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)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2179531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>
                <a:solidFill>
                  <a:schemeClr val="accent3">
                    <a:lumMod val="75000"/>
                  </a:schemeClr>
                </a:solidFill>
              </a:rPr>
              <a:t>主張</a:t>
            </a:r>
            <a:r>
              <a:rPr lang="ja-JP" altLang="en-US" sz="2000" dirty="0" smtClean="0">
                <a:solidFill>
                  <a:schemeClr val="accent3">
                    <a:lumMod val="75000"/>
                  </a:schemeClr>
                </a:solidFill>
              </a:rPr>
              <a:t>サイト</a:t>
            </a:r>
            <a:r>
              <a:rPr lang="ja-JP" altLang="ja-JP" sz="2000" dirty="0" smtClean="0">
                <a:solidFill>
                  <a:schemeClr val="accent3">
                    <a:lumMod val="75000"/>
                  </a:schemeClr>
                </a:solidFill>
              </a:rPr>
              <a:t>（軍事・テロ・、武器・兵器・中傷、自殺・家出</a:t>
            </a:r>
            <a:r>
              <a:rPr lang="ja-JP" altLang="en-US" sz="2000" dirty="0" smtClean="0">
                <a:solidFill>
                  <a:schemeClr val="accent3">
                    <a:lumMod val="75000"/>
                  </a:schemeClr>
                </a:solidFill>
              </a:rPr>
              <a:t>）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267876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solidFill>
                  <a:schemeClr val="accent1">
                    <a:lumMod val="75000"/>
                  </a:schemeClr>
                </a:solidFill>
              </a:rPr>
              <a:t>アダルト（性行為、ヌード画像、性風俗</a:t>
            </a:r>
            <a:r>
              <a:rPr lang="ja-JP" altLang="ja-JP" sz="2000" dirty="0" smtClean="0">
                <a:solidFill>
                  <a:schemeClr val="accent1">
                    <a:lumMod val="75000"/>
                  </a:schemeClr>
                </a:solidFill>
              </a:rPr>
              <a:t>、）</a:t>
            </a:r>
            <a:endParaRPr lang="ja-JP" altLang="ja-JP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307887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solidFill>
                  <a:schemeClr val="accent2">
                    <a:lumMod val="75000"/>
                  </a:schemeClr>
                </a:solidFill>
              </a:rPr>
              <a:t>出会い（出会い・異性紹介、結婚紹介）</a:t>
            </a:r>
            <a:endParaRPr kumimoji="1" lang="ja-JP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3710" y="3571448"/>
            <a:ext cx="799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solidFill>
                  <a:schemeClr val="accent1">
                    <a:lumMod val="75000"/>
                  </a:schemeClr>
                </a:solidFill>
              </a:rPr>
              <a:t>成人嗜好（娯楽誌、喫煙、飲酒</a:t>
            </a:r>
            <a:r>
              <a:rPr lang="ja-JP" altLang="ja-JP" sz="2000" dirty="0" smtClean="0">
                <a:solidFill>
                  <a:schemeClr val="accent1">
                    <a:lumMod val="75000"/>
                  </a:schemeClr>
                </a:solidFill>
              </a:rPr>
              <a:t>、フェチ</a:t>
            </a:r>
            <a:r>
              <a:rPr lang="ja-JP" altLang="ja-JP" sz="2000" dirty="0">
                <a:solidFill>
                  <a:schemeClr val="accent1">
                    <a:lumMod val="75000"/>
                  </a:schemeClr>
                </a:solidFill>
              </a:rPr>
              <a:t>画像、文章による性的表現</a:t>
            </a:r>
            <a:r>
              <a:rPr lang="ja-JP" altLang="ja-JP" sz="2000" dirty="0" smtClean="0">
                <a:solidFill>
                  <a:schemeClr val="accent1">
                    <a:lumMod val="75000"/>
                  </a:schemeClr>
                </a:solidFill>
              </a:rPr>
              <a:t>、）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91680" y="467532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などの危険サイト・有害サイトへのアクセス制限するもの。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6938" y="5679769"/>
            <a:ext cx="524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accent1">
                    <a:lumMod val="75000"/>
                  </a:schemeClr>
                </a:solidFill>
              </a:rPr>
              <a:t>認知度は？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3710" y="4095963"/>
            <a:ext cx="7694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DejaVu Sans" pitchFamily="34" charset="0"/>
                <a:cs typeface="DejaVu Sans" pitchFamily="34" charset="0"/>
              </a:rPr>
              <a:t>コミュニケーション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(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DejaVu Sans" pitchFamily="34" charset="0"/>
                <a:cs typeface="DejaVu Sans" pitchFamily="34" charset="0"/>
              </a:rPr>
              <a:t>ウェブチャット、掲示板、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IT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DejaVu Sans" pitchFamily="34" charset="0"/>
                <a:cs typeface="DejaVu Sans" pitchFamily="34" charset="0"/>
              </a:rPr>
              <a:t>掲示板、</a:t>
            </a:r>
            <a:r>
              <a:rPr lang="en-US" altLang="ja-JP" sz="2200" b="1" u="dbl" dirty="0" smtClean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DejaVu Sans" pitchFamily="34" charset="0"/>
                <a:ea typeface="DejaVu Sans" pitchFamily="34" charset="0"/>
                <a:cs typeface="DejaVu Sans" pitchFamily="34" charset="0"/>
              </a:rPr>
              <a:t>SNS</a:t>
            </a:r>
            <a:r>
              <a:rPr lang="ja-JP" altLang="en-US" sz="2200" b="1" u="dbl" dirty="0" smtClean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DejaVu Sans" pitchFamily="34" charset="0"/>
                <a:cs typeface="DejaVu Sans" pitchFamily="34" charset="0"/>
              </a:rPr>
              <a:t>サイト</a:t>
            </a:r>
            <a:r>
              <a:rPr lang="en-US" altLang="ja-JP" sz="2000" b="1" dirty="0" smtClean="0">
                <a:solidFill>
                  <a:schemeClr val="accent2">
                    <a:lumMod val="50000"/>
                  </a:schemeClr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)</a:t>
            </a:r>
            <a:endParaRPr kumimoji="1" lang="ja-JP" altLang="en-US" sz="2000" b="1" dirty="0">
              <a:solidFill>
                <a:schemeClr val="accent2">
                  <a:lumMod val="50000"/>
                </a:schemeClr>
              </a:solidFill>
              <a:latin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  <p:bldP spid="8" grpId="0"/>
      <p:bldP spid="9" grpId="0"/>
      <p:bldP spid="10" grpId="0"/>
      <p:bldP spid="11" grpId="0"/>
      <p:bldP spid="4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356543"/>
            <a:ext cx="906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フィルタリング・サービス認知度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89453571"/>
              </p:ext>
            </p:extLst>
          </p:nvPr>
        </p:nvGraphicFramePr>
        <p:xfrm>
          <a:off x="714624" y="1201453"/>
          <a:ext cx="7632848" cy="459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845287" y="5730261"/>
            <a:ext cx="759469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あまり知られていない！</a:t>
            </a:r>
            <a:endParaRPr lang="ja-JP" altLang="en-US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40500"/>
            <a:ext cx="2451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203109"/>
            <a:ext cx="7915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フィルタリング・サービス使用率</a:t>
            </a:r>
            <a:endParaRPr lang="ja-JP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9028129"/>
              </p:ext>
            </p:extLst>
          </p:nvPr>
        </p:nvGraphicFramePr>
        <p:xfrm>
          <a:off x="755576" y="910996"/>
          <a:ext cx="7554987" cy="439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481836" y="5301208"/>
            <a:ext cx="7742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使用率・認知度ともに低い</a:t>
            </a:r>
            <a:endParaRPr lang="ja-JP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77078" y="6262534"/>
            <a:ext cx="2845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出典：教育情報サイト</a:t>
            </a:r>
            <a:r>
              <a:rPr lang="en-US" altLang="ja-JP" sz="1400" dirty="0"/>
              <a:t>『</a:t>
            </a:r>
            <a:r>
              <a:rPr lang="ja-JP" altLang="en-US" sz="1400" dirty="0"/>
              <a:t>携帯所有率</a:t>
            </a:r>
            <a:r>
              <a:rPr lang="en-US" altLang="ja-JP" sz="1400" dirty="0"/>
              <a:t>』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27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　　　　ジュニア層も</a:t>
            </a:r>
            <a:r>
              <a:rPr kumimoji="1" lang="en-US" altLang="ja-JP" dirty="0" smtClean="0"/>
              <a:t>SNS</a:t>
            </a:r>
            <a:r>
              <a:rPr kumimoji="1" lang="ja-JP" altLang="en-US" dirty="0" smtClean="0"/>
              <a:t>やソーシャルゲームを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利用することが出来る</a:t>
            </a:r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5517232"/>
            <a:ext cx="7104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市場拡大の要因のひとつであるといえる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2664296" cy="312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１ヶ月の平均総収入</a:t>
            </a:r>
            <a:r>
              <a:rPr kumimoji="1" lang="ja-JP" altLang="en-US" sz="3200" dirty="0" smtClean="0"/>
              <a:t>（２０１２年の第１四半期）</a:t>
            </a:r>
            <a:endParaRPr kumimoji="1" lang="ja-JP" altLang="en-US" sz="3200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179512" y="764704"/>
          <a:ext cx="8517632" cy="58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2267744" y="6425954"/>
            <a:ext cx="914400" cy="4320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/>
              <a:t>出典：各会社ホームページ　</a:t>
            </a:r>
            <a:r>
              <a:rPr lang="en-US" altLang="ja-JP" sz="1800" dirty="0" smtClean="0"/>
              <a:t>『</a:t>
            </a:r>
            <a:r>
              <a:rPr lang="ja-JP" altLang="en-US" sz="1800" dirty="0" smtClean="0"/>
              <a:t>売上内訳</a:t>
            </a:r>
            <a:r>
              <a:rPr lang="en-US" altLang="ja-JP" sz="1800" dirty="0" smtClean="0"/>
              <a:t>』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8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ソーシャルゲーム２強</a:t>
            </a:r>
            <a:endParaRPr kumimoji="1" lang="ja-JP" altLang="en-US" dirty="0"/>
          </a:p>
        </p:txBody>
      </p:sp>
      <p:pic>
        <p:nvPicPr>
          <p:cNvPr id="4" name="図 3" descr="chanpic_449_86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221088"/>
            <a:ext cx="4608512" cy="1296144"/>
          </a:xfrm>
          <a:prstGeom prst="rect">
            <a:avLst/>
          </a:prstGeom>
        </p:spPr>
      </p:pic>
      <p:pic>
        <p:nvPicPr>
          <p:cNvPr id="5" name="図 4" descr="おｋｋ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420888"/>
            <a:ext cx="4409924" cy="16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92D050"/>
                </a:solidFill>
              </a:rPr>
              <a:t>グリー</a:t>
            </a:r>
            <a:r>
              <a:rPr kumimoji="1" lang="ja-JP" altLang="en-US" dirty="0" smtClean="0"/>
              <a:t>と</a:t>
            </a:r>
            <a:r>
              <a:rPr kumimoji="1" lang="ja-JP" altLang="en-US" dirty="0" smtClean="0">
                <a:solidFill>
                  <a:srgbClr val="0070C0"/>
                </a:solidFill>
              </a:rPr>
              <a:t>ＤｅＮａ</a:t>
            </a:r>
            <a:r>
              <a:rPr kumimoji="1" lang="ja-JP" altLang="en-US" dirty="0" smtClean="0"/>
              <a:t>の会社概要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ja-JP" altLang="en-US" sz="2500" dirty="0" smtClean="0">
                <a:solidFill>
                  <a:srgbClr val="0070C0"/>
                </a:solidFill>
              </a:rPr>
              <a:t>ＤｅＮａについて</a:t>
            </a:r>
            <a:endParaRPr lang="en-US" altLang="ja-JP" sz="2500" dirty="0" smtClean="0">
              <a:solidFill>
                <a:srgbClr val="0070C0"/>
              </a:solidFill>
            </a:endParaRPr>
          </a:p>
          <a:p>
            <a:r>
              <a:rPr lang="ja-JP" altLang="en-US" sz="2000" b="1" dirty="0" smtClean="0"/>
              <a:t>モバイル向け、ポータルサイトの企画・運営を行う大手企業の１つ。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横浜ＤｅＮａベイスターズ</a:t>
            </a:r>
            <a:endParaRPr lang="en-US" altLang="ja-JP" sz="2000" b="1" dirty="0" smtClean="0"/>
          </a:p>
          <a:p>
            <a:pPr marL="0" indent="0">
              <a:buNone/>
            </a:pPr>
            <a:endParaRPr lang="en-US" altLang="ja-JP" sz="2000" b="1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 smtClean="0">
                <a:solidFill>
                  <a:srgbClr val="92D050"/>
                </a:solidFill>
              </a:rPr>
              <a:t>グリーについて</a:t>
            </a:r>
            <a:endParaRPr lang="en-US" altLang="ja-JP" sz="2400" b="1" dirty="0" smtClean="0">
              <a:solidFill>
                <a:srgbClr val="92D050"/>
              </a:solidFill>
            </a:endParaRPr>
          </a:p>
          <a:p>
            <a:r>
              <a:rPr lang="ja-JP" altLang="en-US" sz="2000" b="1" dirty="0" smtClean="0"/>
              <a:t>日本</a:t>
            </a:r>
            <a:r>
              <a:rPr lang="ja-JP" altLang="en-US" sz="2000" b="1" dirty="0"/>
              <a:t>の大手インターネット企業の</a:t>
            </a:r>
            <a:r>
              <a:rPr lang="en-US" altLang="ja-JP" sz="2000" b="1" dirty="0"/>
              <a:t>1</a:t>
            </a:r>
            <a:r>
              <a:rPr lang="ja-JP" altLang="en-US" sz="2000" b="1" dirty="0" smtClean="0"/>
              <a:t>つ。</a:t>
            </a:r>
            <a:endParaRPr lang="en-US" altLang="ja-JP" sz="2000" b="1" dirty="0" smtClean="0"/>
          </a:p>
          <a:p>
            <a:pPr marL="0" indent="0">
              <a:buNone/>
            </a:pPr>
            <a:endParaRPr lang="en-US" altLang="ja-JP" sz="2000" b="1" dirty="0"/>
          </a:p>
          <a:p>
            <a:r>
              <a:rPr lang="ja-JP" altLang="en-US" sz="2000" b="1" dirty="0" smtClean="0"/>
              <a:t>創業者</a:t>
            </a:r>
            <a:r>
              <a:rPr lang="ja-JP" altLang="en-US" sz="2000" b="1" dirty="0"/>
              <a:t>の田中</a:t>
            </a:r>
            <a:r>
              <a:rPr lang="ja-JP" altLang="en-US" sz="2000" b="1" dirty="0" smtClean="0"/>
              <a:t>良和の個人的な趣味によって作られた。</a:t>
            </a:r>
            <a:endParaRPr lang="en-US" altLang="ja-JP" sz="20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72152"/>
            <a:ext cx="2984218" cy="15010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22924"/>
            <a:ext cx="2376264" cy="15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915000" cy="115212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CC0099"/>
                </a:solidFill>
              </a:rPr>
              <a:t>はじめに</a:t>
            </a:r>
            <a:endParaRPr kumimoji="1" lang="ja-JP" altLang="en-US" sz="4000" b="1" dirty="0">
              <a:solidFill>
                <a:srgbClr val="CC0099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611616" cy="3888432"/>
          </a:xfrm>
        </p:spPr>
        <p:txBody>
          <a:bodyPr>
            <a:normAutofit fontScale="92500"/>
          </a:bodyPr>
          <a:lstStyle/>
          <a:p>
            <a:r>
              <a:rPr kumimoji="1" lang="en-US" altLang="ja-JP" sz="4000" dirty="0" smtClean="0">
                <a:latin typeface="+mn-ea"/>
              </a:rPr>
              <a:t>SNS</a:t>
            </a:r>
            <a:r>
              <a:rPr lang="ja-JP" altLang="en-US" sz="4000" dirty="0" smtClean="0">
                <a:latin typeface="+mn-ea"/>
              </a:rPr>
              <a:t>とソーシャルゲーム市場が　　　　急成長する理由とは</a:t>
            </a:r>
            <a:endParaRPr lang="en-US" altLang="ja-JP" sz="4000" dirty="0" smtClean="0">
              <a:latin typeface="+mn-ea"/>
            </a:endParaRPr>
          </a:p>
          <a:p>
            <a:pPr>
              <a:buNone/>
            </a:pPr>
            <a:endParaRPr kumimoji="1"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ソーシャルゲーム２強（</a:t>
            </a:r>
            <a:r>
              <a:rPr lang="en-US" altLang="ja-JP" sz="4000" dirty="0" err="1" smtClean="0">
                <a:latin typeface="+mn-ea"/>
              </a:rPr>
              <a:t>DeNa</a:t>
            </a:r>
            <a:r>
              <a:rPr lang="ja-JP" altLang="en-US" sz="4000" dirty="0" smtClean="0">
                <a:latin typeface="+mn-ea"/>
              </a:rPr>
              <a:t>・</a:t>
            </a:r>
            <a:r>
              <a:rPr lang="en-US" altLang="ja-JP" sz="4000" dirty="0" smtClean="0">
                <a:latin typeface="+mn-ea"/>
              </a:rPr>
              <a:t>GREE</a:t>
            </a:r>
            <a:r>
              <a:rPr lang="ja-JP" altLang="en-US" sz="4000" dirty="0" smtClean="0">
                <a:latin typeface="+mn-ea"/>
              </a:rPr>
              <a:t>）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課金システム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61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143000"/>
          </a:xfrm>
        </p:spPr>
        <p:txBody>
          <a:bodyPr/>
          <a:lstStyle/>
          <a:p>
            <a:r>
              <a:rPr lang="ja-JP" altLang="en-US" dirty="0">
                <a:solidFill>
                  <a:srgbClr val="92D050"/>
                </a:solidFill>
              </a:rPr>
              <a:t>グリー</a:t>
            </a:r>
            <a:r>
              <a:rPr lang="ja-JP" altLang="en-US" dirty="0"/>
              <a:t>と</a:t>
            </a:r>
            <a:r>
              <a:rPr lang="ja-JP" altLang="en-US" dirty="0" smtClean="0">
                <a:solidFill>
                  <a:srgbClr val="0070C0"/>
                </a:solidFill>
              </a:rPr>
              <a:t>ＤｅＮａ</a:t>
            </a:r>
            <a:r>
              <a:rPr lang="ja-JP" altLang="en-US" dirty="0" smtClean="0"/>
              <a:t>の決算報告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9914072"/>
              </p:ext>
            </p:extLst>
          </p:nvPr>
        </p:nvGraphicFramePr>
        <p:xfrm>
          <a:off x="539552" y="1160748"/>
          <a:ext cx="7992885" cy="2376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577"/>
                <a:gridCol w="1598577"/>
                <a:gridCol w="1598577"/>
                <a:gridCol w="1598577"/>
                <a:gridCol w="1598577"/>
              </a:tblGrid>
              <a:tr h="634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  <a:latin typeface="+mn-ea"/>
                          <a:ea typeface="+mn-ea"/>
                        </a:rPr>
                        <a:t>DeNa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+mn-ea"/>
                          <a:ea typeface="+mn-ea"/>
                        </a:rPr>
                        <a:t>売上高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  <a:latin typeface="+mn-ea"/>
                          <a:ea typeface="+mn-ea"/>
                        </a:rPr>
                        <a:t>営業利益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34931"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+mn-ea"/>
                          <a:ea typeface="+mn-ea"/>
                        </a:rPr>
                        <a:t>百万円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前年比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+mn-ea"/>
                          <a:ea typeface="+mn-ea"/>
                        </a:rPr>
                        <a:t>百万円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前年比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63493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 dirty="0" smtClean="0">
                          <a:effectLst/>
                          <a:latin typeface="+mn-ea"/>
                          <a:ea typeface="+mn-ea"/>
                        </a:rPr>
                        <a:t>2011</a:t>
                      </a:r>
                      <a:r>
                        <a:rPr lang="ja-JP" altLang="en-US" sz="2000" u="none" strike="noStrike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2000" u="none" strike="noStrike" dirty="0">
                          <a:effectLst/>
                          <a:latin typeface="+mn-ea"/>
                          <a:ea typeface="+mn-ea"/>
                        </a:rPr>
                        <a:t>月期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112,728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  <a:latin typeface="+mn-ea"/>
                          <a:ea typeface="+mn-ea"/>
                        </a:rPr>
                        <a:t>　　　　</a:t>
                      </a:r>
                      <a:r>
                        <a:rPr lang="en-US" altLang="ja-JP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134,30</a:t>
                      </a:r>
                      <a:r>
                        <a:rPr lang="en-US" altLang="ja-JP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56,096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  <a:latin typeface="+mn-ea"/>
                          <a:ea typeface="+mn-ea"/>
                        </a:rPr>
                        <a:t>　　　　</a:t>
                      </a:r>
                      <a:r>
                        <a:rPr lang="en-US" altLang="ja-JP" sz="2000" b="1" u="none" strike="noStrike" dirty="0" smtClean="0">
                          <a:effectLst/>
                          <a:latin typeface="+mn-ea"/>
                          <a:ea typeface="+mn-ea"/>
                        </a:rPr>
                        <a:t>163,80</a:t>
                      </a:r>
                      <a:r>
                        <a:rPr lang="en-US" altLang="ja-JP" sz="2000" b="1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714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 dirty="0" smtClean="0">
                          <a:effectLst/>
                          <a:latin typeface="+mn-ea"/>
                          <a:ea typeface="+mn-ea"/>
                        </a:rPr>
                        <a:t>2010</a:t>
                      </a:r>
                      <a:r>
                        <a:rPr lang="ja-JP" altLang="en-US" sz="2000" u="none" strike="noStrike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ja-JP" altLang="en-US" sz="2000" u="none" strike="noStrike" dirty="0">
                          <a:effectLst/>
                          <a:latin typeface="+mn-ea"/>
                          <a:ea typeface="+mn-ea"/>
                        </a:rPr>
                        <a:t>３月期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48,105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  <a:latin typeface="+mn-ea"/>
                          <a:ea typeface="+mn-ea"/>
                        </a:rPr>
                        <a:t>　　　　　</a:t>
                      </a:r>
                      <a:r>
                        <a:rPr lang="en-US" altLang="ja-JP" sz="2000" u="none" strike="noStrike" dirty="0" smtClean="0">
                          <a:effectLst/>
                          <a:latin typeface="+mn-ea"/>
                          <a:ea typeface="+mn-ea"/>
                        </a:rPr>
                        <a:t>27,90</a:t>
                      </a:r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21,265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  <a:latin typeface="+mn-ea"/>
                          <a:ea typeface="+mn-ea"/>
                        </a:rPr>
                        <a:t>　　　　　</a:t>
                      </a:r>
                      <a:r>
                        <a:rPr lang="en-US" altLang="ja-JP" sz="2000" u="none" strike="noStrike" dirty="0" smtClean="0">
                          <a:effectLst/>
                          <a:latin typeface="+mn-ea"/>
                          <a:ea typeface="+mn-ea"/>
                        </a:rPr>
                        <a:t>34,20</a:t>
                      </a:r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59665812"/>
              </p:ext>
            </p:extLst>
          </p:nvPr>
        </p:nvGraphicFramePr>
        <p:xfrm>
          <a:off x="467544" y="3789040"/>
          <a:ext cx="8064895" cy="25202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6840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>
                          <a:effectLst/>
                        </a:rPr>
                        <a:t>　　グリー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売上高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営業利益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+mn-ea"/>
                          <a:ea typeface="+mn-ea"/>
                        </a:rPr>
                        <a:t>百万円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前年比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+mn-ea"/>
                          <a:ea typeface="+mn-ea"/>
                        </a:rPr>
                        <a:t>百万円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前年比</a:t>
                      </a:r>
                      <a:endParaRPr lang="en-US" altLang="ja-JP" sz="20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  <a:latin typeface="+mn-ea"/>
                          <a:ea typeface="+mn-ea"/>
                        </a:rPr>
                        <a:t>2011</a:t>
                      </a:r>
                      <a:r>
                        <a:rPr lang="ja-JP" altLang="en-US" sz="2000" u="none" strike="noStrike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ja-JP" altLang="en-US" sz="2000" u="none" strike="noStrike" dirty="0">
                          <a:effectLst/>
                          <a:latin typeface="+mn-ea"/>
                          <a:ea typeface="+mn-ea"/>
                        </a:rPr>
                        <a:t>月期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12,410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81,5%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  <a:latin typeface="+mn-ea"/>
                          <a:ea typeface="+mn-ea"/>
                        </a:rPr>
                        <a:t>6,221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  <a:latin typeface="+mn-ea"/>
                          <a:ea typeface="+mn-ea"/>
                        </a:rPr>
                        <a:t>57,9%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  <a:latin typeface="+mn-ea"/>
                          <a:ea typeface="+mn-ea"/>
                        </a:rPr>
                        <a:t>2010</a:t>
                      </a:r>
                      <a:r>
                        <a:rPr lang="ja-JP" altLang="en-US" sz="2000" u="none" strike="noStrike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ja-JP" altLang="en-US" sz="2000" u="none" strike="noStrike" dirty="0">
                          <a:effectLst/>
                          <a:latin typeface="+mn-ea"/>
                          <a:ea typeface="+mn-ea"/>
                        </a:rPr>
                        <a:t>月期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6,837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245,2%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3,939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  <a:latin typeface="+mn-ea"/>
                          <a:ea typeface="+mn-ea"/>
                        </a:rPr>
                        <a:t>182,0%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ドーナツ 4"/>
          <p:cNvSpPr/>
          <p:nvPr/>
        </p:nvSpPr>
        <p:spPr>
          <a:xfrm>
            <a:off x="4067944" y="2348880"/>
            <a:ext cx="1440160" cy="82830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7344308" y="2348880"/>
            <a:ext cx="1620180" cy="82830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6360301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出典：グリー決算報告書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631993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出典：</a:t>
            </a:r>
            <a:r>
              <a:rPr kumimoji="1" lang="en-US" altLang="ja-JP" sz="1400" dirty="0" err="1" smtClean="0"/>
              <a:t>DeNa</a:t>
            </a:r>
            <a:r>
              <a:rPr kumimoji="1" lang="ja-JP" altLang="en-US" sz="1400" dirty="0" smtClean="0"/>
              <a:t>決算報告書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92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3600" dirty="0" smtClean="0"/>
              <a:t>　</a:t>
            </a:r>
            <a:endParaRPr kumimoji="1" lang="en-US" altLang="ja-JP" sz="3600" dirty="0" smtClean="0"/>
          </a:p>
          <a:p>
            <a:pPr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なぜこの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社は、</a:t>
            </a:r>
            <a:endParaRPr lang="en-US" altLang="ja-JP" sz="3600" dirty="0" smtClean="0"/>
          </a:p>
          <a:p>
            <a:pPr>
              <a:buNone/>
            </a:pPr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　　他社を差し置いてダントツなのか？</a:t>
            </a:r>
            <a:endParaRPr kumimoji="1" lang="en-US" altLang="ja-JP" sz="3600" dirty="0" smtClean="0"/>
          </a:p>
          <a:p>
            <a:pPr>
              <a:buNone/>
            </a:pPr>
            <a:endParaRPr lang="en-US" altLang="ja-JP" sz="3600" dirty="0"/>
          </a:p>
          <a:p>
            <a:pPr>
              <a:buNone/>
            </a:pPr>
            <a:r>
              <a:rPr kumimoji="1" lang="ja-JP" altLang="en-US" sz="3600" dirty="0" smtClean="0"/>
              <a:t>　　</a:t>
            </a:r>
            <a:endParaRPr kumimoji="1" lang="en-US" altLang="ja-JP" sz="3600" dirty="0" smtClean="0"/>
          </a:p>
          <a:p>
            <a:pPr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774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hanpic_449_86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2808312" cy="95829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55776" y="980728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２００４年からＳＮＳを展開していた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1484784"/>
            <a:ext cx="423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prstClr val="black"/>
                </a:solidFill>
              </a:rPr>
              <a:t>２００７年からソーシャルゲームを導入</a:t>
            </a:r>
            <a:r>
              <a:rPr lang="ja-JP" altLang="en-US" dirty="0" smtClean="0">
                <a:solidFill>
                  <a:prstClr val="black"/>
                </a:solidFill>
              </a:rPr>
              <a:t>する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1988840"/>
            <a:ext cx="395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２００７年８月の時点で利用者２００万人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2492896"/>
            <a:ext cx="5349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　　　　　ゲームユーザーの確保は出来ていた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 smtClean="0">
                <a:solidFill>
                  <a:prstClr val="black"/>
                </a:solidFill>
              </a:rPr>
              <a:t>ＳＮＳ利用者は続々と増えるー</a:t>
            </a:r>
            <a:r>
              <a:rPr lang="ja-JP" altLang="en-US" dirty="0" smtClean="0">
                <a:solidFill>
                  <a:srgbClr val="FF0000"/>
                </a:solidFill>
              </a:rPr>
              <a:t>２００９年４月</a:t>
            </a:r>
            <a:r>
              <a:rPr lang="en-US" altLang="ja-JP" dirty="0" smtClean="0">
                <a:solidFill>
                  <a:prstClr val="black"/>
                </a:solidFill>
              </a:rPr>
              <a:t>1000</a:t>
            </a:r>
            <a:r>
              <a:rPr lang="ja-JP" altLang="en-US" dirty="0" smtClean="0">
                <a:solidFill>
                  <a:prstClr val="black"/>
                </a:solidFill>
              </a:rPr>
              <a:t>万人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</a:rPr>
              <a:t>　　　　　　　　　　　　　　　　　　　　　　　　９月</a:t>
            </a:r>
            <a:r>
              <a:rPr lang="en-US" altLang="ja-JP" dirty="0" smtClean="0">
                <a:solidFill>
                  <a:prstClr val="black"/>
                </a:solidFill>
              </a:rPr>
              <a:t>1500</a:t>
            </a:r>
            <a:r>
              <a:rPr lang="ja-JP" altLang="en-US" dirty="0" smtClean="0">
                <a:solidFill>
                  <a:prstClr val="black"/>
                </a:solidFill>
              </a:rPr>
              <a:t>万人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" name="図 9" descr="おｋｋ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356992"/>
            <a:ext cx="3041772" cy="100811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907704" y="5229200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prstClr val="black"/>
                </a:solidFill>
              </a:rPr>
              <a:t>２００９年　本格的にソーシャルゲーム市場参入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95736" y="5733256"/>
            <a:ext cx="421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２０１０年１０月　</a:t>
            </a:r>
            <a:r>
              <a:rPr lang="ja-JP" altLang="en-US" b="1" dirty="0" smtClean="0">
                <a:solidFill>
                  <a:prstClr val="black"/>
                </a:solidFill>
              </a:rPr>
              <a:t>Ｙａｈｏｏ！モバゲー</a:t>
            </a:r>
            <a:r>
              <a:rPr lang="ja-JP" altLang="en-US" dirty="0" smtClean="0">
                <a:solidFill>
                  <a:prstClr val="black"/>
                </a:solidFill>
              </a:rPr>
              <a:t>を展開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31640" y="6237312"/>
            <a:ext cx="672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（同年１１月にはＹａｈｏｏのみで利用者１００万人－</a:t>
            </a:r>
            <a:r>
              <a:rPr lang="en-US" altLang="ja-JP" dirty="0" smtClean="0">
                <a:solidFill>
                  <a:prstClr val="black"/>
                </a:solidFill>
              </a:rPr>
              <a:t>2011</a:t>
            </a:r>
            <a:r>
              <a:rPr lang="ja-JP" altLang="en-US" dirty="0" smtClean="0">
                <a:solidFill>
                  <a:prstClr val="black"/>
                </a:solidFill>
              </a:rPr>
              <a:t>年３００万人）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07704" y="4365104"/>
            <a:ext cx="474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２００６年　ＳＮＳ「モバゲータウン」サービス開始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55776" y="47971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２００８年</a:t>
            </a:r>
            <a:r>
              <a:rPr lang="ja-JP" altLang="en-US" dirty="0" smtClean="0">
                <a:solidFill>
                  <a:prstClr val="black"/>
                </a:solidFill>
              </a:rPr>
              <a:t>　利用者１０００万人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1988840"/>
            <a:ext cx="72571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共通</a:t>
            </a:r>
            <a:r>
              <a:rPr lang="ja-JP" altLang="en-US" sz="3200" dirty="0" smtClean="0">
                <a:solidFill>
                  <a:prstClr val="black"/>
                </a:solidFill>
              </a:rPr>
              <a:t>するもの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ja-JP" altLang="en-US" sz="3200" dirty="0" smtClean="0">
                <a:solidFill>
                  <a:prstClr val="black"/>
                </a:solidFill>
              </a:rPr>
              <a:t>　　もともとＳＮＳサイトであった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endParaRPr lang="en-US" altLang="ja-JP" sz="3200" dirty="0" smtClean="0">
              <a:solidFill>
                <a:prstClr val="black"/>
              </a:solidFill>
            </a:endParaRPr>
          </a:p>
          <a:p>
            <a:r>
              <a:rPr lang="ja-JP" altLang="en-US" sz="3200" dirty="0">
                <a:solidFill>
                  <a:prstClr val="black"/>
                </a:solidFill>
              </a:rPr>
              <a:t>　</a:t>
            </a:r>
            <a:r>
              <a:rPr lang="ja-JP" altLang="en-US" sz="3200" dirty="0" smtClean="0">
                <a:solidFill>
                  <a:prstClr val="black"/>
                </a:solidFill>
              </a:rPr>
              <a:t>　多大なユーザー数が確保できている。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r>
              <a:rPr lang="ja-JP" altLang="en-US" sz="3200" dirty="0">
                <a:solidFill>
                  <a:prstClr val="black"/>
                </a:solidFill>
              </a:rPr>
              <a:t>　</a:t>
            </a:r>
            <a:r>
              <a:rPr lang="ja-JP" altLang="en-US" sz="3200" dirty="0" smtClean="0">
                <a:solidFill>
                  <a:prstClr val="black"/>
                </a:solidFill>
              </a:rPr>
              <a:t>　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3024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3054858" cy="26611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86916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dirty="0"/>
              <a:t>「</a:t>
            </a:r>
            <a:r>
              <a:rPr kumimoji="1" lang="ja-JP" altLang="en-US" dirty="0" smtClean="0"/>
              <a:t>ユーザー数が多いほど価値が高い」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476672"/>
            <a:ext cx="287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ＳＮＳにおいて・・・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1196752"/>
            <a:ext cx="5857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</a:rPr>
              <a:t>つながれること相手が多いことが重要</a:t>
            </a:r>
            <a:endParaRPr lang="ja-JP" altLang="en-US" sz="28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2276872"/>
            <a:ext cx="63273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ソーシャルゲームも同様</a:t>
            </a:r>
            <a:endParaRPr lang="en-US" altLang="ja-JP" sz="36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en-US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人が多いほうが盛り上がる</a:t>
            </a:r>
            <a:endParaRPr lang="en-US" altLang="ja-JP" sz="36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en-US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</a:t>
            </a:r>
            <a:endParaRPr lang="ja-JP" altLang="en-US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2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ja-JP" altLang="en-US" dirty="0" smtClean="0"/>
              <a:t>　　先行した　　　　　　　</a:t>
            </a:r>
            <a:r>
              <a:rPr lang="ja-JP" altLang="en-US" dirty="0" smtClean="0"/>
              <a:t>は、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ユーザー数を獲得できている。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r>
              <a:rPr lang="ja-JP" altLang="en-US" dirty="0" smtClean="0"/>
              <a:t>　　ユーザー数が多い＞少ない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先行企業＞後発企業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（グリー・モバゲーなど）　（アメーバ・モブキャストなど）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人々は</a:t>
            </a:r>
            <a:r>
              <a:rPr lang="ja-JP" altLang="en-US" dirty="0" smtClean="0">
                <a:solidFill>
                  <a:srgbClr val="FF0000"/>
                </a:solidFill>
              </a:rPr>
              <a:t>先行サービス</a:t>
            </a:r>
            <a:r>
              <a:rPr lang="ja-JP" altLang="en-US" dirty="0" smtClean="0"/>
              <a:t>を選ぶ。</a:t>
            </a:r>
            <a:endParaRPr lang="en-US" altLang="ja-JP" dirty="0"/>
          </a:p>
          <a:p>
            <a:pPr>
              <a:buNone/>
            </a:pPr>
            <a:r>
              <a:rPr kumimoji="1" lang="ja-JP" altLang="en-US" dirty="0" smtClean="0"/>
              <a:t>　　　　　</a:t>
            </a:r>
            <a:r>
              <a:rPr lang="ja-JP" altLang="en-US" dirty="0" smtClean="0"/>
              <a:t>ソーシャル業界では自然と成り立つ</a:t>
            </a:r>
            <a:endParaRPr kumimoji="1" lang="ja-JP" altLang="en-US" dirty="0"/>
          </a:p>
        </p:txBody>
      </p:sp>
      <p:pic>
        <p:nvPicPr>
          <p:cNvPr id="4" name="図 3" descr="おｋ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196752"/>
            <a:ext cx="1440160" cy="550649"/>
          </a:xfrm>
          <a:prstGeom prst="rect">
            <a:avLst/>
          </a:prstGeom>
        </p:spPr>
      </p:pic>
      <p:pic>
        <p:nvPicPr>
          <p:cNvPr id="5" name="図 4" descr="chanpic_449_86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96116"/>
            <a:ext cx="1368152" cy="4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7624" y="2060848"/>
            <a:ext cx="6661921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solidFill>
                  <a:srgbClr val="FF0000"/>
                </a:solidFill>
              </a:rPr>
              <a:t>ネットワーク外部性</a:t>
            </a:r>
            <a:r>
              <a:rPr kumimoji="1" lang="ja-JP" altLang="en-US" sz="3600" dirty="0" smtClean="0"/>
              <a:t>が働いている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3789040"/>
            <a:ext cx="7558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　　　　　　</a:t>
            </a:r>
            <a:r>
              <a:rPr lang="ja-JP" altLang="ja-JP" sz="2800" dirty="0" smtClean="0"/>
              <a:t>サービス</a:t>
            </a:r>
            <a:r>
              <a:rPr lang="ja-JP" altLang="ja-JP" sz="2800" dirty="0"/>
              <a:t>の利用者が増加すると</a:t>
            </a:r>
            <a:r>
              <a:rPr lang="ja-JP" altLang="ja-JP" sz="2800" dirty="0" smtClean="0"/>
              <a:t>、</a:t>
            </a:r>
            <a:endParaRPr lang="en-US" altLang="ja-JP" sz="2800" dirty="0" smtClean="0"/>
          </a:p>
          <a:p>
            <a:r>
              <a:rPr lang="ja-JP" altLang="ja-JP" sz="2800" dirty="0" smtClean="0"/>
              <a:t>その</a:t>
            </a:r>
            <a:r>
              <a:rPr lang="ja-JP" altLang="ja-JP" sz="2800" dirty="0"/>
              <a:t>財・サービスの利便性や効用が増加する</a:t>
            </a:r>
            <a:r>
              <a:rPr lang="ja-JP" altLang="ja-JP" sz="2800" dirty="0" smtClean="0"/>
              <a:t>こと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500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コンテンツ プレースホルダ 7" descr="14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183" y="332656"/>
            <a:ext cx="9144027" cy="5929330"/>
          </a:xfrm>
        </p:spPr>
      </p:pic>
      <p:sp>
        <p:nvSpPr>
          <p:cNvPr id="3" name="円/楕円 2"/>
          <p:cNvSpPr/>
          <p:nvPr/>
        </p:nvSpPr>
        <p:spPr>
          <a:xfrm>
            <a:off x="1651296" y="4421732"/>
            <a:ext cx="4824536" cy="1677187"/>
          </a:xfrm>
          <a:prstGeom prst="ellipse">
            <a:avLst/>
          </a:pr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無料ユーザーの役割</a:t>
            </a:r>
            <a:endParaRPr kumimoji="1" lang="ja-JP" altLang="en-US" dirty="0"/>
          </a:p>
        </p:txBody>
      </p:sp>
      <p:pic>
        <p:nvPicPr>
          <p:cNvPr id="6" name="図プレースホルダ 5" descr="20110106-graph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278576" cy="5011478"/>
          </a:xfrm>
        </p:spPr>
      </p:pic>
      <p:sp>
        <p:nvSpPr>
          <p:cNvPr id="2" name="テキスト ボックス 1"/>
          <p:cNvSpPr txBox="1"/>
          <p:nvPr/>
        </p:nvSpPr>
        <p:spPr>
          <a:xfrm>
            <a:off x="5364088" y="65253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出典</a:t>
            </a:r>
            <a:r>
              <a:rPr lang="en-US" altLang="ja-JP" dirty="0"/>
              <a:t>: Venture Now</a:t>
            </a:r>
          </a:p>
        </p:txBody>
      </p:sp>
    </p:spTree>
    <p:extLst>
      <p:ext uri="{BB962C8B-B14F-4D97-AF65-F5344CB8AC3E}">
        <p14:creationId xmlns:p14="http://schemas.microsoft.com/office/powerpoint/2010/main" val="20086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課金する人・課金しない人</a:t>
            </a:r>
            <a:endParaRPr kumimoji="1" lang="ja-JP" altLang="en-US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①ゲームに費やす時間がないけど他のプレイヤーに負けたくない人</a:t>
            </a:r>
            <a:endParaRPr lang="en-US" altLang="ja-JP" dirty="0"/>
          </a:p>
          <a:p>
            <a:r>
              <a:rPr lang="ja-JP" altLang="en-US" dirty="0"/>
              <a:t>②オモチャやカードを大人買いしてしまうタイプの人</a:t>
            </a:r>
            <a:endParaRPr lang="en-US" altLang="ja-JP" dirty="0"/>
          </a:p>
          <a:p>
            <a:r>
              <a:rPr lang="ja-JP" altLang="en-US" dirty="0"/>
              <a:t>③誰よりも強くなって№１になりたい人</a:t>
            </a:r>
            <a:endParaRPr lang="en-US" altLang="ja-JP" dirty="0"/>
          </a:p>
          <a:p>
            <a:r>
              <a:rPr lang="ja-JP" altLang="en-US" dirty="0"/>
              <a:t>④欲しい物を買い集めることによってストレス解消する人</a:t>
            </a:r>
          </a:p>
          <a:p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①無料じゃないとやる気ない人</a:t>
            </a:r>
            <a:endParaRPr lang="en-US" altLang="ja-JP" dirty="0"/>
          </a:p>
          <a:p>
            <a:r>
              <a:rPr lang="ja-JP" altLang="en-US" dirty="0"/>
              <a:t>②お金を払って現実に存在しない物を購入するのがバカバカしい人</a:t>
            </a:r>
            <a:endParaRPr lang="en-US" altLang="ja-JP" dirty="0"/>
          </a:p>
          <a:p>
            <a:r>
              <a:rPr lang="ja-JP" altLang="en-US" dirty="0"/>
              <a:t>③ゲームに使える程のお金に余裕がない人</a:t>
            </a:r>
            <a:endParaRPr lang="en-US" altLang="ja-JP" dirty="0"/>
          </a:p>
          <a:p>
            <a:r>
              <a:rPr lang="ja-JP" altLang="en-US" dirty="0"/>
              <a:t>④そもそもソーシャルゲームに興味があまりない人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9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4800" b="1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本日のメニュー</a:t>
            </a:r>
            <a:endParaRPr kumimoji="1" lang="ja-JP" altLang="en-US" sz="4800" b="1" dirty="0">
              <a:solidFill>
                <a:srgbClr val="7030A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7704856" cy="4248472"/>
          </a:xfrm>
        </p:spPr>
        <p:txBody>
          <a:bodyPr>
            <a:noAutofit/>
          </a:bodyPr>
          <a:lstStyle/>
          <a:p>
            <a:r>
              <a:rPr lang="ja-JP" altLang="en-US" sz="3200" b="1" dirty="0" smtClean="0">
                <a:latin typeface="+mn-ea"/>
              </a:rPr>
              <a:t>ＳＮＳ、ソーシャルゲームとは</a:t>
            </a:r>
            <a:endParaRPr lang="en-US" altLang="ja-JP" sz="3200" b="1" dirty="0" smtClean="0">
              <a:latin typeface="+mn-ea"/>
            </a:endParaRPr>
          </a:p>
          <a:p>
            <a:r>
              <a:rPr lang="ja-JP" altLang="en-US" sz="3200" b="1" dirty="0" smtClean="0">
                <a:latin typeface="+mn-ea"/>
              </a:rPr>
              <a:t>ソーシャルゲーム市場拡大の要因</a:t>
            </a:r>
            <a:endParaRPr lang="en-US" altLang="ja-JP" sz="3200" b="1" dirty="0" smtClean="0">
              <a:latin typeface="+mn-ea"/>
            </a:endParaRPr>
          </a:p>
          <a:p>
            <a:r>
              <a:rPr lang="ja-JP" altLang="en-US" sz="3200" b="1" dirty="0" smtClean="0">
                <a:latin typeface="+mn-ea"/>
              </a:rPr>
              <a:t>ソーシャルゲーム２強の理由</a:t>
            </a:r>
            <a:endParaRPr lang="en-US" altLang="ja-JP" sz="3200" b="1" dirty="0" smtClean="0">
              <a:latin typeface="+mn-ea"/>
            </a:endParaRPr>
          </a:p>
          <a:p>
            <a:r>
              <a:rPr kumimoji="1" lang="ja-JP" altLang="en-US" sz="3200" b="1" dirty="0" smtClean="0">
                <a:latin typeface="+mn-ea"/>
              </a:rPr>
              <a:t>課金システム</a:t>
            </a:r>
            <a:endParaRPr kumimoji="1" lang="en-US" altLang="ja-JP" sz="3200" b="1" dirty="0" smtClean="0">
              <a:latin typeface="+mn-ea"/>
            </a:endParaRPr>
          </a:p>
          <a:p>
            <a:r>
              <a:rPr lang="ja-JP" altLang="en-US" sz="3200" b="1" dirty="0" smtClean="0">
                <a:latin typeface="+mn-ea"/>
              </a:rPr>
              <a:t>無料ユーザーと企業のコスト</a:t>
            </a:r>
            <a:endParaRPr kumimoji="1" lang="en-US" altLang="ja-JP" sz="3200" dirty="0" smtClean="0">
              <a:latin typeface="+mn-ea"/>
            </a:endParaRPr>
          </a:p>
          <a:p>
            <a:r>
              <a:rPr kumimoji="1" lang="ja-JP" altLang="en-US" sz="3200" b="1" dirty="0" smtClean="0">
                <a:latin typeface="+mn-ea"/>
              </a:rPr>
              <a:t>ゲームの宣伝</a:t>
            </a:r>
            <a:endParaRPr kumimoji="1" lang="en-US" altLang="ja-JP" sz="3200" b="1" dirty="0" smtClean="0">
              <a:latin typeface="+mn-ea"/>
            </a:endParaRPr>
          </a:p>
          <a:p>
            <a:r>
              <a:rPr lang="ja-JP" altLang="en-US" sz="3200" b="1" dirty="0" smtClean="0">
                <a:latin typeface="+mn-ea"/>
              </a:rPr>
              <a:t>まとめ</a:t>
            </a:r>
            <a:endParaRPr lang="en-US" altLang="ja-JP" sz="3200" b="1" dirty="0" smtClean="0">
              <a:latin typeface="+mn-ea"/>
            </a:endParaRPr>
          </a:p>
          <a:p>
            <a:r>
              <a:rPr lang="ja-JP" altLang="en-US" sz="3200" b="1" dirty="0" smtClean="0">
                <a:latin typeface="+mn-ea"/>
              </a:rPr>
              <a:t>引用サイト</a:t>
            </a:r>
            <a:endParaRPr lang="en-US" altLang="ja-JP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ja-JP" sz="3200" dirty="0"/>
          </a:p>
          <a:p>
            <a:endParaRPr lang="en-US" altLang="ja-JP" sz="3200" dirty="0"/>
          </a:p>
          <a:p>
            <a:endParaRPr kumimoji="1"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15137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891314"/>
              </p:ext>
            </p:extLst>
          </p:nvPr>
        </p:nvGraphicFramePr>
        <p:xfrm>
          <a:off x="-13387" y="-3816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規制の発端・原因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4876" y="1285860"/>
            <a:ext cx="4429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①金の価値を知らない子供　　　　　　　　　がゲームに金を使う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57752" y="2928934"/>
            <a:ext cx="42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②親の元に携帯料金の知らせが届く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NGUUSER\AppData\Local\Microsoft\Windows\Temporary Internet Files\Content.IE5\4Q3MLCCN\MC9004242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256"/>
            <a:ext cx="1635125" cy="1577975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6000760" y="585789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prstClr val="black"/>
                </a:solidFill>
              </a:rPr>
              <a:t>すると・・・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8748" y="1889434"/>
            <a:ext cx="5553975" cy="43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agesCAHK7BBC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428750"/>
            <a:ext cx="3286125" cy="2178050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0" y="3929066"/>
            <a:ext cx="49291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この金額はなんだ！？</a:t>
            </a:r>
            <a:endParaRPr lang="ja-JP" altLang="en-US" sz="6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830736"/>
            <a:ext cx="3808965" cy="237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月間利用限度額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4400" dirty="0" smtClean="0"/>
              <a:t>グリー</a:t>
            </a:r>
            <a:endParaRPr lang="en-US" altLang="ja-JP" sz="4400" dirty="0" smtClean="0"/>
          </a:p>
          <a:p>
            <a:pPr>
              <a:buNone/>
            </a:pPr>
            <a:r>
              <a:rPr kumimoji="1" lang="ja-JP" altLang="en-US" dirty="0" smtClean="0"/>
              <a:t>　１５歳以下　月間５０００円（税込）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１６歳～１９歳以下　月間１００００円（税込）</a:t>
            </a:r>
            <a:endParaRPr lang="en-US" altLang="ja-JP" dirty="0"/>
          </a:p>
          <a:p>
            <a:r>
              <a:rPr kumimoji="1" lang="ja-JP" altLang="en-US" sz="4400" dirty="0" smtClean="0"/>
              <a:t>モバゲー</a:t>
            </a:r>
            <a:endParaRPr kumimoji="1" lang="en-US" altLang="ja-JP" sz="4400" dirty="0" smtClean="0"/>
          </a:p>
          <a:p>
            <a:pPr>
              <a:buNone/>
            </a:pPr>
            <a:r>
              <a:rPr kumimoji="1" lang="ja-JP" altLang="en-US" dirty="0" smtClean="0"/>
              <a:t>　１５歳以下　月間５０００円（税込）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１８歳未満　月間１００００（税込）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80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ソーシャルゲームのコスト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00430" y="6488668"/>
            <a:ext cx="535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出典</a:t>
            </a:r>
            <a:r>
              <a:rPr lang="en-US" altLang="ja-JP" dirty="0"/>
              <a:t>: Venture Now</a:t>
            </a:r>
          </a:p>
        </p:txBody>
      </p:sp>
    </p:spTree>
    <p:extLst>
      <p:ext uri="{BB962C8B-B14F-4D97-AF65-F5344CB8AC3E}">
        <p14:creationId xmlns:p14="http://schemas.microsoft.com/office/powerpoint/2010/main" val="42516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051720" y="332656"/>
          <a:ext cx="669674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3528" y="3495492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コスト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3557047"/>
            <a:ext cx="664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　＝　　（固定費用）　　　＋　　　（変動費用）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4581128"/>
            <a:ext cx="873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＝（広告宣伝費・開発費）　＋　（サーバー費・サポート費）</a:t>
            </a:r>
            <a:endParaRPr kumimoji="1" lang="ja-JP" altLang="en-US" sz="2800" dirty="0"/>
          </a:p>
        </p:txBody>
      </p:sp>
      <p:sp>
        <p:nvSpPr>
          <p:cNvPr id="10" name="円/楕円 9"/>
          <p:cNvSpPr/>
          <p:nvPr/>
        </p:nvSpPr>
        <p:spPr>
          <a:xfrm>
            <a:off x="0" y="0"/>
            <a:ext cx="3995936" cy="17008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一人加入するごとに　　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９円</a:t>
            </a:r>
            <a:r>
              <a:rPr kumimoji="1" lang="ja-JP" altLang="en-US" sz="2400" dirty="0" smtClean="0"/>
              <a:t>かかるとする</a:t>
            </a:r>
            <a:endParaRPr kumimoji="1" lang="ja-JP" altLang="en-US" sz="2400" dirty="0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数式" r:id="rId4" imgW="914400" imgH="215640" progId="Equation.3">
                  <p:embed/>
                </p:oleObj>
              </mc:Choice>
              <mc:Fallback>
                <p:oleObj name="数式" r:id="rId4" imgW="9144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827584" y="5589240"/>
          <a:ext cx="813690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数式" r:id="rId6" imgW="3124080" imgH="203040" progId="Equation.3">
                  <p:embed/>
                </p:oleObj>
              </mc:Choice>
              <mc:Fallback>
                <p:oleObj name="数式" r:id="rId6" imgW="31240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589240"/>
                        <a:ext cx="8136904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630953" y="3095382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→会員数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/楕円 12"/>
          <p:cNvSpPr/>
          <p:nvPr/>
        </p:nvSpPr>
        <p:spPr>
          <a:xfrm>
            <a:off x="4067944" y="3140968"/>
            <a:ext cx="1224136" cy="792088"/>
          </a:xfrm>
          <a:prstGeom prst="ellipse">
            <a:avLst/>
          </a:prstGeom>
          <a:solidFill>
            <a:schemeClr val="bg1"/>
          </a:solidFill>
          <a:ln w="50800" cap="rnd">
            <a:solidFill>
              <a:srgbClr val="FF0000">
                <a:alpha val="9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43608" y="404664"/>
          <a:ext cx="60118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数式" r:id="rId3" imgW="2120760" imgH="203040" progId="Equation.3">
                  <p:embed/>
                </p:oleObj>
              </mc:Choice>
              <mc:Fallback>
                <p:oleObj name="数式" r:id="rId3" imgW="2120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4664"/>
                        <a:ext cx="60118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5536" y="1556792"/>
            <a:ext cx="4937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ユーザー１人当たりのコスト</a:t>
            </a:r>
            <a:endParaRPr kumimoji="1" lang="ja-JP" altLang="en-US" sz="3200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771800" y="2420888"/>
          <a:ext cx="4679950" cy="126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数式" r:id="rId5" imgW="1587240" imgH="406080" progId="Equation.3">
                  <p:embed/>
                </p:oleObj>
              </mc:Choice>
              <mc:Fallback>
                <p:oleObj name="数式" r:id="rId5" imgW="158724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420888"/>
                        <a:ext cx="4679950" cy="1268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フローチャート: 処理 13"/>
          <p:cNvSpPr/>
          <p:nvPr/>
        </p:nvSpPr>
        <p:spPr>
          <a:xfrm>
            <a:off x="323528" y="4365104"/>
            <a:ext cx="8136904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ユーザー数が大きいほど、コストが小さくなっていく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27784" y="537321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規模の経済性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4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5564"/>
            <a:ext cx="8064896" cy="9451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1">
                    <a:lumMod val="75000"/>
                  </a:schemeClr>
                </a:solidFill>
              </a:rPr>
              <a:t>ゲームの宣伝戦略</a:t>
            </a:r>
            <a:endParaRPr kumimoji="1" lang="ja-JP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13260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売るため・知ってもらうためには・・</a:t>
            </a:r>
            <a:r>
              <a:rPr kumimoji="1" lang="ja-JP" altLang="en-US" dirty="0" smtClean="0"/>
              <a:t>・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3601807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今→楽しくやっている</a:t>
            </a:r>
            <a:r>
              <a:rPr lang="ja-JP" alt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よという印象付け。</a:t>
            </a:r>
            <a:endParaRPr lang="ja-JP" alt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1626084"/>
            <a:ext cx="77048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昔は→わかりやすく伝えること</a:t>
            </a:r>
            <a:endParaRPr lang="ja-JP" alt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円形吹き出し 8"/>
          <p:cNvSpPr/>
          <p:nvPr/>
        </p:nvSpPr>
        <p:spPr>
          <a:xfrm rot="686835">
            <a:off x="480309" y="2492896"/>
            <a:ext cx="3384376" cy="1080120"/>
          </a:xfrm>
          <a:prstGeom prst="wedgeEllipseCallout">
            <a:avLst>
              <a:gd name="adj1" fmla="val 130787"/>
              <a:gd name="adj2" fmla="val -15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9858" y="2852936"/>
            <a:ext cx="230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自分にもできる！！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と感じさせる。</a:t>
            </a:r>
            <a:endParaRPr kumimoji="1" lang="ja-JP" altLang="en-US" dirty="0"/>
          </a:p>
        </p:txBody>
      </p:sp>
      <p:sp>
        <p:nvSpPr>
          <p:cNvPr id="11" name="雲形吹き出し 10"/>
          <p:cNvSpPr/>
          <p:nvPr/>
        </p:nvSpPr>
        <p:spPr>
          <a:xfrm>
            <a:off x="1117273" y="4509118"/>
            <a:ext cx="4415727" cy="1872208"/>
          </a:xfrm>
          <a:prstGeom prst="cloudCallout">
            <a:avLst>
              <a:gd name="adj1" fmla="val -66390"/>
              <a:gd name="adj2" fmla="val -4495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32949" y="503565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楽しそう！！私もやってみたい！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買いたい！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06226" y="2523946"/>
            <a:ext cx="25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商品の説明ばかり・・・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33000" y="4725144"/>
            <a:ext cx="343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実際</a:t>
            </a:r>
            <a:r>
              <a:rPr lang="ja-JP" altLang="en-US" dirty="0" smtClean="0"/>
              <a:t>にやっている</a:t>
            </a:r>
            <a:r>
              <a:rPr lang="ja-JP" altLang="en-US" dirty="0"/>
              <a:t>ところ</a:t>
            </a:r>
            <a:r>
              <a:rPr lang="ja-JP" altLang="en-US" dirty="0" smtClean="0"/>
              <a:t>を見せる。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242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9712" y="177281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ネットワーク外部性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4581128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規模の経済性</a:t>
            </a:r>
            <a:endParaRPr kumimoji="1" lang="ja-JP" altLang="en-US" sz="4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31409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＋</a:t>
            </a:r>
            <a:endParaRPr kumimoji="1" lang="ja-JP" altLang="en-US" sz="4000" dirty="0"/>
          </a:p>
        </p:txBody>
      </p:sp>
      <p:sp>
        <p:nvSpPr>
          <p:cNvPr id="7" name="右カーブ矢印 6"/>
          <p:cNvSpPr/>
          <p:nvPr/>
        </p:nvSpPr>
        <p:spPr>
          <a:xfrm>
            <a:off x="683568" y="2276872"/>
            <a:ext cx="1224136" cy="28083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右カーブ矢印 12"/>
          <p:cNvSpPr/>
          <p:nvPr/>
        </p:nvSpPr>
        <p:spPr>
          <a:xfrm rot="10800000">
            <a:off x="6732240" y="2204864"/>
            <a:ext cx="1224136" cy="28083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7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magesCAJBDE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2304256" cy="30723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現代経済を見ていく上で、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欠かせない、重要なキーワード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090663"/>
          </a:xfrm>
        </p:spPr>
        <p:txBody>
          <a:bodyPr>
            <a:normAutofit/>
          </a:bodyPr>
          <a:lstStyle/>
          <a:p>
            <a:r>
              <a:rPr kumimoji="1" lang="en-US" altLang="ja-JP" sz="6600" dirty="0" smtClean="0"/>
              <a:t>SNS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200" dirty="0" smtClean="0"/>
              <a:t>（ソーシャル・ネットワーキング・サービス）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352928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>
                <a:solidFill>
                  <a:schemeClr val="tx1"/>
                </a:solidFill>
              </a:rPr>
              <a:t>インターネット上で人との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tx1"/>
                </a:solidFill>
              </a:rPr>
              <a:t>コミュニケーションが出来る場を提供するサイト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kumimoji="1" lang="ja-JP" altLang="en-US" dirty="0" smtClean="0"/>
              <a:t>参考ＵＲＬ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328592"/>
          </a:xfrm>
        </p:spPr>
        <p:txBody>
          <a:bodyPr>
            <a:normAutofit/>
          </a:bodyPr>
          <a:lstStyle/>
          <a:p>
            <a:r>
              <a:rPr lang="ja-JP" altLang="ja-JP" sz="2400" dirty="0" smtClean="0"/>
              <a:t>『</a:t>
            </a:r>
            <a:r>
              <a:rPr lang="ja-JP" altLang="ja-JP" sz="2400" dirty="0"/>
              <a:t>国内ソーシャルアプリの市場動向徹底</a:t>
            </a:r>
            <a:r>
              <a:rPr lang="ja-JP" altLang="ja-JP" sz="2400" dirty="0" smtClean="0"/>
              <a:t>まと</a:t>
            </a:r>
            <a:r>
              <a:rPr lang="ja-JP" altLang="en-US" sz="2400" dirty="0" smtClean="0"/>
              <a:t>め</a:t>
            </a:r>
            <a:r>
              <a:rPr lang="en-US" altLang="ja-JP" sz="2400" u="sng" dirty="0" smtClean="0">
                <a:hlinkClick r:id="rId2"/>
              </a:rPr>
              <a:t>http</a:t>
            </a:r>
            <a:r>
              <a:rPr lang="en-US" altLang="ja-JP" sz="2400" u="sng" dirty="0">
                <a:hlinkClick r:id="rId2"/>
              </a:rPr>
              <a:t>://media.looops.net/sociama/2012/08/03/socialapp-3</a:t>
            </a:r>
            <a:r>
              <a:rPr lang="en-US" altLang="ja-JP" sz="2400" u="sng" dirty="0" smtClean="0">
                <a:hlinkClick r:id="rId2"/>
              </a:rPr>
              <a:t>/</a:t>
            </a:r>
            <a:endParaRPr lang="ja-JP" altLang="ja-JP" sz="2400" dirty="0"/>
          </a:p>
          <a:p>
            <a:r>
              <a:rPr lang="ja-JP" altLang="ja-JP" sz="2400" dirty="0"/>
              <a:t>『ガジェットニュース　ソーシャルゲームを含むオンラインゲーム市場規模は</a:t>
            </a:r>
            <a:r>
              <a:rPr lang="en-US" altLang="ja-JP" sz="2400" dirty="0"/>
              <a:t>4200</a:t>
            </a:r>
            <a:r>
              <a:rPr lang="ja-JP" altLang="ja-JP" sz="2400" dirty="0"/>
              <a:t>億円に』</a:t>
            </a:r>
          </a:p>
          <a:p>
            <a:pPr marL="0" indent="0">
              <a:buNone/>
            </a:pPr>
            <a:r>
              <a:rPr lang="en-US" altLang="ja-JP" sz="2400" u="sng" dirty="0" smtClean="0">
                <a:hlinkClick r:id="rId3"/>
              </a:rPr>
              <a:t>http</a:t>
            </a:r>
            <a:r>
              <a:rPr lang="en-US" altLang="ja-JP" sz="2400" u="sng" dirty="0">
                <a:hlinkClick r:id="rId3"/>
              </a:rPr>
              <a:t>://</a:t>
            </a:r>
            <a:r>
              <a:rPr lang="en-US" altLang="ja-JP" sz="2400" u="sng" dirty="0" smtClean="0">
                <a:hlinkClick r:id="rId3"/>
              </a:rPr>
              <a:t>gadget.itmedia.co.jp/gg/articles/1207/23/news106.html</a:t>
            </a:r>
            <a:endParaRPr lang="en-US" altLang="ja-JP" sz="2400" u="sng" dirty="0" smtClean="0"/>
          </a:p>
          <a:p>
            <a:r>
              <a:rPr lang="en-US" altLang="ja-JP" sz="2400" dirty="0" smtClean="0"/>
              <a:t>『</a:t>
            </a:r>
            <a:r>
              <a:rPr lang="ja-JP" altLang="en-US" sz="2400" dirty="0" smtClean="0"/>
              <a:t>月間利用限度額について</a:t>
            </a:r>
            <a:r>
              <a:rPr lang="en-US" altLang="ja-JP" sz="2400" dirty="0" smtClean="0"/>
              <a:t>』</a:t>
            </a:r>
            <a:endParaRPr lang="ja-JP" altLang="ja-JP" sz="2400" dirty="0"/>
          </a:p>
          <a:p>
            <a:pPr marL="0" indent="0">
              <a:buNone/>
            </a:pPr>
            <a:r>
              <a:rPr lang="en-US" altLang="ja-JP" sz="2400" u="sng" dirty="0">
                <a:hlinkClick r:id="rId4"/>
              </a:rPr>
              <a:t>http://www.spikeartstudios.com/news/gree-kakin-seigen</a:t>
            </a:r>
            <a:r>
              <a:rPr lang="en-US" altLang="ja-JP" sz="2400" u="sng" dirty="0" smtClean="0">
                <a:hlinkClick r:id="rId4"/>
              </a:rPr>
              <a:t>/</a:t>
            </a:r>
            <a:endParaRPr lang="en-US" altLang="ja-JP" sz="2400" u="sng" dirty="0" smtClean="0"/>
          </a:p>
          <a:p>
            <a:r>
              <a:rPr lang="en-US" altLang="ja-JP" sz="2400" dirty="0" smtClean="0"/>
              <a:t>『</a:t>
            </a:r>
            <a:r>
              <a:rPr lang="ja-JP" altLang="en-US" sz="2400" dirty="0" smtClean="0"/>
              <a:t>無料の携帯ソーシャルゲームが成り立つ訳</a:t>
            </a:r>
            <a:r>
              <a:rPr lang="en-US" altLang="ja-JP" sz="2400" dirty="0" smtClean="0"/>
              <a:t>』</a:t>
            </a:r>
            <a:endParaRPr lang="ja-JP" altLang="ja-JP" sz="2400" dirty="0"/>
          </a:p>
          <a:p>
            <a:pPr marL="0" indent="0">
              <a:buNone/>
            </a:pPr>
            <a:r>
              <a:rPr lang="en-US" altLang="ja-JP" sz="2400" u="sng" dirty="0" smtClean="0">
                <a:hlinkClick r:id="rId5"/>
              </a:rPr>
              <a:t>http</a:t>
            </a:r>
            <a:r>
              <a:rPr lang="en-US" altLang="ja-JP" sz="2400" u="sng" dirty="0">
                <a:hlinkClick r:id="rId5"/>
              </a:rPr>
              <a:t>://</a:t>
            </a:r>
            <a:r>
              <a:rPr lang="en-US" altLang="ja-JP" sz="2400" u="sng" dirty="0" smtClean="0">
                <a:hlinkClick r:id="rId5"/>
              </a:rPr>
              <a:t>tanaka.sakura.ad.jp/archives/001073.html</a:t>
            </a:r>
            <a:endParaRPr lang="en-US" altLang="ja-JP" sz="2400" u="sng" dirty="0" smtClean="0"/>
          </a:p>
          <a:p>
            <a:pPr marL="0" indent="0">
              <a:buNone/>
            </a:pPr>
            <a:endParaRPr lang="ja-JP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76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412776"/>
            <a:ext cx="4536504" cy="2175561"/>
          </a:xfrm>
          <a:prstGeom prst="rect">
            <a:avLst/>
          </a:prstGeom>
        </p:spPr>
      </p:pic>
      <p:pic>
        <p:nvPicPr>
          <p:cNvPr id="7" name="図 6" descr="chanpic_449_86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5148064" cy="1224136"/>
          </a:xfrm>
          <a:prstGeom prst="rect">
            <a:avLst/>
          </a:prstGeom>
        </p:spPr>
      </p:pic>
      <p:pic>
        <p:nvPicPr>
          <p:cNvPr id="9" name="図 8" descr="おｋｋ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653136"/>
            <a:ext cx="4392488" cy="1590384"/>
          </a:xfrm>
          <a:prstGeom prst="rect">
            <a:avLst/>
          </a:prstGeom>
        </p:spPr>
      </p:pic>
      <p:pic>
        <p:nvPicPr>
          <p:cNvPr id="10" name="図 9" descr="imagesCA3G0BR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48680"/>
            <a:ext cx="3960440" cy="12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11760" y="1052736"/>
            <a:ext cx="4033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ソーシャルゲーム</a:t>
            </a:r>
            <a:endParaRPr lang="ja-JP" altLang="en-US" sz="40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2492896"/>
            <a:ext cx="783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prstClr val="black"/>
                </a:solidFill>
              </a:rPr>
              <a:t>ソーシャル・ネットワーキング・サービス（ＳＮＳ）上で</a:t>
            </a:r>
            <a:endParaRPr lang="en-US" altLang="ja-JP" sz="2800" b="1" dirty="0">
              <a:solidFill>
                <a:prstClr val="black"/>
              </a:solidFill>
            </a:endParaRPr>
          </a:p>
          <a:p>
            <a:r>
              <a:rPr lang="ja-JP" altLang="en-US" sz="2800" b="1" dirty="0" smtClean="0">
                <a:solidFill>
                  <a:prstClr val="black"/>
                </a:solidFill>
              </a:rPr>
              <a:t>　　　　　　　提供されるオンラインゲーム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4365104"/>
            <a:ext cx="78502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prstClr val="black"/>
                </a:solidFill>
              </a:rPr>
              <a:t>ユーザー同士がコミュニケーションをしながら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r>
              <a:rPr lang="ja-JP" altLang="en-US" sz="3200" dirty="0">
                <a:solidFill>
                  <a:prstClr val="black"/>
                </a:solidFill>
              </a:rPr>
              <a:t>　</a:t>
            </a:r>
            <a:r>
              <a:rPr lang="ja-JP" altLang="en-US" sz="3200" dirty="0" smtClean="0">
                <a:solidFill>
                  <a:prstClr val="black"/>
                </a:solidFill>
              </a:rPr>
              <a:t>　　　　　　遊ぶことができる</a:t>
            </a:r>
            <a:endParaRPr lang="en-US" altLang="ja-JP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kumimoji="1" lang="ja-JP" altLang="en-US" dirty="0" smtClean="0"/>
              <a:t>ソーシャルゲーム市場の拡大</a:t>
            </a:r>
            <a:endParaRPr kumimoji="1" lang="ja-JP" altLang="en-US" dirty="0"/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964488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11560" y="6309320"/>
            <a:ext cx="764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出典：　（株）矢野経済研究所「ソーシャルゲーム市場に関する調査結果</a:t>
            </a:r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04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3768" y="4293096"/>
            <a:ext cx="4100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>
                <a:solidFill>
                  <a:srgbClr val="FF0000"/>
                </a:solidFill>
              </a:rPr>
              <a:t>急激に拡大！！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1680" y="1556792"/>
            <a:ext cx="58400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2008</a:t>
            </a:r>
            <a:r>
              <a:rPr kumimoji="1" lang="ja-JP" altLang="en-US" sz="3200" dirty="0" smtClean="0"/>
              <a:t>年から</a:t>
            </a:r>
            <a:r>
              <a:rPr kumimoji="1" lang="en-US" altLang="ja-JP" sz="3200" dirty="0" smtClean="0"/>
              <a:t>2012</a:t>
            </a:r>
            <a:r>
              <a:rPr kumimoji="1" lang="ja-JP" altLang="en-US" sz="3200" dirty="0" smtClean="0"/>
              <a:t>年の４年間で、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57</a:t>
            </a:r>
            <a:r>
              <a:rPr kumimoji="1" lang="ja-JP" altLang="en-US" sz="3200" dirty="0" smtClean="0"/>
              <a:t>倍の利益を生み出している</a:t>
            </a:r>
            <a:r>
              <a:rPr kumimoji="1" lang="en-US" altLang="ja-JP" sz="3200" dirty="0" smtClean="0"/>
              <a:t>…</a:t>
            </a:r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971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情報通信機器の普及率（世帯）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964488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123728" y="6309320"/>
            <a:ext cx="453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出典：総務省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平成２３年通信利用動向調査</a:t>
            </a:r>
            <a:r>
              <a:rPr kumimoji="1" lang="en-US" altLang="ja-JP" dirty="0" smtClean="0"/>
              <a:t>』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1427</TotalTime>
  <Words>834</Words>
  <Application>Microsoft Office PowerPoint</Application>
  <PresentationFormat>画面に合わせる (4:3)</PresentationFormat>
  <Paragraphs>228</Paragraphs>
  <Slides>40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18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59" baseType="lpstr">
      <vt:lpstr>スパイス</vt:lpstr>
      <vt:lpstr>8_Office テーマ</vt:lpstr>
      <vt:lpstr>10_Office テーマ</vt:lpstr>
      <vt:lpstr>Office テーマ</vt:lpstr>
      <vt:lpstr>2_Office テーマ</vt:lpstr>
      <vt:lpstr>4_Office テーマ</vt:lpstr>
      <vt:lpstr>5_Office テーマ</vt:lpstr>
      <vt:lpstr>6_Office テーマ</vt:lpstr>
      <vt:lpstr>7_Office テーマ</vt:lpstr>
      <vt:lpstr>11_Office テーマ</vt:lpstr>
      <vt:lpstr>12_Office テーマ</vt:lpstr>
      <vt:lpstr>13_Office テーマ</vt:lpstr>
      <vt:lpstr>14_Office テーマ</vt:lpstr>
      <vt:lpstr>15_Office テーマ</vt:lpstr>
      <vt:lpstr>16_Office テーマ</vt:lpstr>
      <vt:lpstr>17_Office テーマ</vt:lpstr>
      <vt:lpstr>18_Office テーマ</vt:lpstr>
      <vt:lpstr>19_Office テーマ</vt:lpstr>
      <vt:lpstr>数式</vt:lpstr>
      <vt:lpstr>現在のソーシャルゲーム</vt:lpstr>
      <vt:lpstr>はじめに</vt:lpstr>
      <vt:lpstr>本日のメニュー</vt:lpstr>
      <vt:lpstr>SNS （ソーシャル・ネットワーキング・サービス）</vt:lpstr>
      <vt:lpstr>PowerPoint プレゼンテーション</vt:lpstr>
      <vt:lpstr>PowerPoint プレゼンテーション</vt:lpstr>
      <vt:lpstr>ソーシャルゲーム市場の拡大</vt:lpstr>
      <vt:lpstr>PowerPoint プレゼンテーション</vt:lpstr>
      <vt:lpstr>情報通信機器の普及率（世帯）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１ヶ月の平均総収入（２０１２年の第１四半期）</vt:lpstr>
      <vt:lpstr>ソーシャルゲーム２強</vt:lpstr>
      <vt:lpstr>グリーとＤｅＮａの会社概要</vt:lpstr>
      <vt:lpstr>グリーとＤｅＮａの決算報告</vt:lpstr>
      <vt:lpstr>PowerPoint プレゼンテーション</vt:lpstr>
      <vt:lpstr>PowerPoint プレゼンテーション</vt:lpstr>
      <vt:lpstr>PowerPoint プレゼンテーション</vt:lpstr>
      <vt:lpstr>「ユーザー数が多いほど価値が高い」</vt:lpstr>
      <vt:lpstr>PowerPoint プレゼンテーション</vt:lpstr>
      <vt:lpstr>PowerPoint プレゼンテーション</vt:lpstr>
      <vt:lpstr>PowerPoint プレゼンテーション</vt:lpstr>
      <vt:lpstr>無料ユーザーの役割</vt:lpstr>
      <vt:lpstr>課金する人・課金しない人</vt:lpstr>
      <vt:lpstr>PowerPoint プレゼンテーション</vt:lpstr>
      <vt:lpstr>規制の発端・原因</vt:lpstr>
      <vt:lpstr>PowerPoint プレゼンテーション</vt:lpstr>
      <vt:lpstr>月間利用限度額</vt:lpstr>
      <vt:lpstr>ソーシャルゲームのコスト</vt:lpstr>
      <vt:lpstr>PowerPoint プレゼンテーション</vt:lpstr>
      <vt:lpstr>PowerPoint プレゼンテーション</vt:lpstr>
      <vt:lpstr>ゲームの宣伝戦略</vt:lpstr>
      <vt:lpstr>PowerPoint プレゼンテーション</vt:lpstr>
      <vt:lpstr>現代経済を見ていく上で、 欠かせない、重要なキーワード</vt:lpstr>
      <vt:lpstr>参考ＵＲＬ</vt:lpstr>
    </vt:vector>
  </TitlesOfParts>
  <Company>名古屋学院大学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現在のソーシャルゲーム</dc:title>
  <dc:creator>名古屋学院大学</dc:creator>
  <cp:lastModifiedBy>学術情報センター</cp:lastModifiedBy>
  <cp:revision>79</cp:revision>
  <dcterms:created xsi:type="dcterms:W3CDTF">2012-08-13T10:51:29Z</dcterms:created>
  <dcterms:modified xsi:type="dcterms:W3CDTF">2012-11-09T07:14:43Z</dcterms:modified>
</cp:coreProperties>
</file>