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4" r:id="rId2"/>
    <p:sldId id="328" r:id="rId3"/>
    <p:sldId id="305" r:id="rId4"/>
    <p:sldId id="307" r:id="rId5"/>
    <p:sldId id="308" r:id="rId6"/>
    <p:sldId id="309" r:id="rId7"/>
    <p:sldId id="310"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03" r:id="rId25"/>
    <p:sldId id="257" r:id="rId26"/>
    <p:sldId id="258" r:id="rId27"/>
    <p:sldId id="266" r:id="rId28"/>
    <p:sldId id="267" r:id="rId29"/>
    <p:sldId id="261" r:id="rId30"/>
    <p:sldId id="262" r:id="rId31"/>
    <p:sldId id="275" r:id="rId32"/>
    <p:sldId id="260" r:id="rId33"/>
    <p:sldId id="301" r:id="rId34"/>
    <p:sldId id="277" r:id="rId35"/>
    <p:sldId id="269" r:id="rId36"/>
    <p:sldId id="270" r:id="rId37"/>
    <p:sldId id="268" r:id="rId38"/>
    <p:sldId id="298" r:id="rId39"/>
    <p:sldId id="278"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4"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gfs\rt\std\e110270\&#12380;&#12415;&#12368;&#12425;&#1240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0025238164673858"/>
          <c:y val="0.10437336761259401"/>
          <c:w val="0.79907723340138226"/>
          <c:h val="0.6899570840553011"/>
        </c:manualLayout>
      </c:layout>
      <c:lineChart>
        <c:grouping val="standard"/>
        <c:ser>
          <c:idx val="0"/>
          <c:order val="0"/>
          <c:tx>
            <c:strRef>
              <c:f>Sheet1!$A$3</c:f>
              <c:strCache>
                <c:ptCount val="1"/>
                <c:pt idx="0">
                  <c:v>法人税</c:v>
                </c:pt>
              </c:strCache>
            </c:strRef>
          </c:tx>
          <c:cat>
            <c:strRef>
              <c:f>Sheet1!$B$2:$AB$2</c:f>
              <c:strCache>
                <c:ptCount val="27"/>
                <c:pt idx="0">
                  <c:v>昭和60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strCache>
            </c:strRef>
          </c:cat>
          <c:val>
            <c:numRef>
              <c:f>Sheet1!$B$3:$AB$3</c:f>
              <c:numCache>
                <c:formatCode>General</c:formatCode>
                <c:ptCount val="27"/>
                <c:pt idx="0">
                  <c:v>15.4</c:v>
                </c:pt>
                <c:pt idx="1">
                  <c:v>16.8</c:v>
                </c:pt>
                <c:pt idx="2">
                  <c:v>17.399999999999999</c:v>
                </c:pt>
                <c:pt idx="3" formatCode="0.0_ ">
                  <c:v>18</c:v>
                </c:pt>
                <c:pt idx="4">
                  <c:v>21.4</c:v>
                </c:pt>
                <c:pt idx="5" formatCode="0.0_ ">
                  <c:v>26</c:v>
                </c:pt>
                <c:pt idx="6">
                  <c:v>26.7</c:v>
                </c:pt>
                <c:pt idx="7">
                  <c:v>23.2</c:v>
                </c:pt>
                <c:pt idx="8">
                  <c:v>23.7</c:v>
                </c:pt>
                <c:pt idx="9">
                  <c:v>20.399999999999999</c:v>
                </c:pt>
                <c:pt idx="10">
                  <c:v>26</c:v>
                </c:pt>
                <c:pt idx="11" formatCode="0.0_ ">
                  <c:v>26.927272727272701</c:v>
                </c:pt>
                <c:pt idx="12">
                  <c:v>19.2</c:v>
                </c:pt>
                <c:pt idx="13" formatCode="0.0_ ">
                  <c:v>17</c:v>
                </c:pt>
                <c:pt idx="14">
                  <c:v>15.4</c:v>
                </c:pt>
                <c:pt idx="15">
                  <c:v>18.8</c:v>
                </c:pt>
                <c:pt idx="16">
                  <c:v>17.8</c:v>
                </c:pt>
                <c:pt idx="17">
                  <c:v>14.8</c:v>
                </c:pt>
                <c:pt idx="18">
                  <c:v>13.9</c:v>
                </c:pt>
                <c:pt idx="19">
                  <c:v>14.7</c:v>
                </c:pt>
                <c:pt idx="20">
                  <c:v>15.6</c:v>
                </c:pt>
                <c:pt idx="21">
                  <c:v>14.1</c:v>
                </c:pt>
                <c:pt idx="22">
                  <c:v>16.100000000000001</c:v>
                </c:pt>
                <c:pt idx="23" formatCode="0.0_ ">
                  <c:v>15</c:v>
                </c:pt>
                <c:pt idx="24">
                  <c:v>12.9</c:v>
                </c:pt>
                <c:pt idx="25" formatCode="0.0_ ">
                  <c:v>13</c:v>
                </c:pt>
                <c:pt idx="26">
                  <c:v>13.5</c:v>
                </c:pt>
              </c:numCache>
            </c:numRef>
          </c:val>
        </c:ser>
        <c:ser>
          <c:idx val="1"/>
          <c:order val="1"/>
          <c:tx>
            <c:strRef>
              <c:f>Sheet1!$A$4</c:f>
              <c:strCache>
                <c:ptCount val="1"/>
                <c:pt idx="0">
                  <c:v>所得税</c:v>
                </c:pt>
              </c:strCache>
            </c:strRef>
          </c:tx>
          <c:cat>
            <c:strRef>
              <c:f>Sheet1!$B$2:$AB$2</c:f>
              <c:strCache>
                <c:ptCount val="27"/>
                <c:pt idx="0">
                  <c:v>昭和60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strCache>
            </c:strRef>
          </c:cat>
          <c:val>
            <c:numRef>
              <c:f>Sheet1!$B$4:$AB$4</c:f>
              <c:numCache>
                <c:formatCode>General</c:formatCode>
                <c:ptCount val="27"/>
                <c:pt idx="0" formatCode="0.0_ ">
                  <c:v>12</c:v>
                </c:pt>
                <c:pt idx="1">
                  <c:v>13.1</c:v>
                </c:pt>
                <c:pt idx="2" formatCode="0.0_ ">
                  <c:v>15.8</c:v>
                </c:pt>
                <c:pt idx="3">
                  <c:v>18.399999999999999</c:v>
                </c:pt>
                <c:pt idx="4" formatCode="0.0_ ">
                  <c:v>19</c:v>
                </c:pt>
                <c:pt idx="5">
                  <c:v>18.399999999999999</c:v>
                </c:pt>
                <c:pt idx="6" formatCode="0.0_ ">
                  <c:v>16.600000000000001</c:v>
                </c:pt>
                <c:pt idx="7">
                  <c:v>13.7</c:v>
                </c:pt>
                <c:pt idx="8" formatCode="0.0_ ">
                  <c:v>12.1</c:v>
                </c:pt>
                <c:pt idx="9">
                  <c:v>12.4</c:v>
                </c:pt>
                <c:pt idx="10" formatCode="0.0_ ">
                  <c:v>14.48666666666673</c:v>
                </c:pt>
                <c:pt idx="11" formatCode="0.0_ ">
                  <c:v>14.36606060606063</c:v>
                </c:pt>
                <c:pt idx="12" formatCode="0.0_ ">
                  <c:v>13.5</c:v>
                </c:pt>
                <c:pt idx="13">
                  <c:v>11.4</c:v>
                </c:pt>
                <c:pt idx="14" formatCode="0.0_ ">
                  <c:v>10.8</c:v>
                </c:pt>
                <c:pt idx="15">
                  <c:v>11.7</c:v>
                </c:pt>
                <c:pt idx="16" formatCode="0.0_ ">
                  <c:v>10.3</c:v>
                </c:pt>
                <c:pt idx="17">
                  <c:v>9.5</c:v>
                </c:pt>
                <c:pt idx="18" formatCode="0.0_ ">
                  <c:v>10.1</c:v>
                </c:pt>
                <c:pt idx="19">
                  <c:v>11.4</c:v>
                </c:pt>
                <c:pt idx="20" formatCode="0.0_ ">
                  <c:v>13.3</c:v>
                </c:pt>
                <c:pt idx="21">
                  <c:v>14.9</c:v>
                </c:pt>
                <c:pt idx="22" formatCode="0.0_ ">
                  <c:v>14.7</c:v>
                </c:pt>
                <c:pt idx="23" formatCode="0.0_ ">
                  <c:v>10</c:v>
                </c:pt>
                <c:pt idx="24" formatCode="0.0_ ">
                  <c:v>6.4</c:v>
                </c:pt>
                <c:pt idx="25" formatCode="0.0_ ">
                  <c:v>9</c:v>
                </c:pt>
                <c:pt idx="26" formatCode="0.0_ ">
                  <c:v>7.8</c:v>
                </c:pt>
              </c:numCache>
            </c:numRef>
          </c:val>
        </c:ser>
        <c:ser>
          <c:idx val="2"/>
          <c:order val="2"/>
          <c:tx>
            <c:strRef>
              <c:f>Sheet1!$A$5</c:f>
              <c:strCache>
                <c:ptCount val="1"/>
                <c:pt idx="0">
                  <c:v>消費税</c:v>
                </c:pt>
              </c:strCache>
            </c:strRef>
          </c:tx>
          <c:cat>
            <c:strRef>
              <c:f>Sheet1!$B$2:$AB$2</c:f>
              <c:strCache>
                <c:ptCount val="27"/>
                <c:pt idx="0">
                  <c:v>昭和60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strCache>
            </c:strRef>
          </c:cat>
          <c:val>
            <c:numRef>
              <c:f>Sheet1!$B$5:$AB$5</c:f>
              <c:numCache>
                <c:formatCode>General</c:formatCode>
                <c:ptCount val="27"/>
                <c:pt idx="4">
                  <c:v>3.3</c:v>
                </c:pt>
                <c:pt idx="5">
                  <c:v>4.5999999999999996</c:v>
                </c:pt>
                <c:pt idx="6" formatCode="0.0_ ">
                  <c:v>5</c:v>
                </c:pt>
                <c:pt idx="7">
                  <c:v>5.2</c:v>
                </c:pt>
                <c:pt idx="8">
                  <c:v>5.6</c:v>
                </c:pt>
                <c:pt idx="9">
                  <c:v>5.6</c:v>
                </c:pt>
                <c:pt idx="10">
                  <c:v>5.8</c:v>
                </c:pt>
                <c:pt idx="11">
                  <c:v>6.1</c:v>
                </c:pt>
                <c:pt idx="12">
                  <c:v>9.3000000000000007</c:v>
                </c:pt>
                <c:pt idx="13">
                  <c:v>10.1</c:v>
                </c:pt>
                <c:pt idx="14">
                  <c:v>10.4</c:v>
                </c:pt>
                <c:pt idx="15">
                  <c:v>9.8000000000000007</c:v>
                </c:pt>
                <c:pt idx="16">
                  <c:v>9.8000000000000007</c:v>
                </c:pt>
                <c:pt idx="17">
                  <c:v>9.8000000000000007</c:v>
                </c:pt>
                <c:pt idx="18">
                  <c:v>9.7000000000000011</c:v>
                </c:pt>
                <c:pt idx="19" formatCode="0.0_ ">
                  <c:v>10</c:v>
                </c:pt>
                <c:pt idx="20">
                  <c:v>10.6</c:v>
                </c:pt>
                <c:pt idx="21">
                  <c:v>10.5</c:v>
                </c:pt>
                <c:pt idx="22">
                  <c:v>10.3</c:v>
                </c:pt>
                <c:pt idx="23" formatCode="0.0_ ">
                  <c:v>10</c:v>
                </c:pt>
                <c:pt idx="24">
                  <c:v>9.8000000000000007</c:v>
                </c:pt>
                <c:pt idx="25" formatCode="0.0_ ">
                  <c:v>10</c:v>
                </c:pt>
                <c:pt idx="26">
                  <c:v>10.200000000000001</c:v>
                </c:pt>
              </c:numCache>
            </c:numRef>
          </c:val>
        </c:ser>
        <c:ser>
          <c:idx val="3"/>
          <c:order val="3"/>
          <c:tx>
            <c:strRef>
              <c:f>Sheet1!$A$6</c:f>
              <c:strCache>
                <c:ptCount val="1"/>
                <c:pt idx="0">
                  <c:v>物品税等</c:v>
                </c:pt>
              </c:strCache>
            </c:strRef>
          </c:tx>
          <c:cat>
            <c:strRef>
              <c:f>Sheet1!$B$2:$AB$2</c:f>
              <c:strCache>
                <c:ptCount val="27"/>
                <c:pt idx="0">
                  <c:v>昭和60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strCache>
            </c:strRef>
          </c:cat>
          <c:val>
            <c:numRef>
              <c:f>Sheet1!$B$6:$AB$6</c:f>
              <c:numCache>
                <c:formatCode>General</c:formatCode>
                <c:ptCount val="27"/>
                <c:pt idx="0">
                  <c:v>1.6</c:v>
                </c:pt>
                <c:pt idx="1">
                  <c:v>1.7000000000000004</c:v>
                </c:pt>
                <c:pt idx="2" formatCode="0.0_ ">
                  <c:v>2</c:v>
                </c:pt>
                <c:pt idx="3">
                  <c:v>2.2000000000000002</c:v>
                </c:pt>
              </c:numCache>
            </c:numRef>
          </c:val>
        </c:ser>
        <c:ser>
          <c:idx val="4"/>
          <c:order val="4"/>
          <c:tx>
            <c:strRef>
              <c:f>Sheet1!$A$7</c:f>
              <c:strCache>
                <c:ptCount val="1"/>
                <c:pt idx="0">
                  <c:v>相続税</c:v>
                </c:pt>
              </c:strCache>
            </c:strRef>
          </c:tx>
          <c:cat>
            <c:strRef>
              <c:f>Sheet1!$B$2:$AB$2</c:f>
              <c:strCache>
                <c:ptCount val="27"/>
                <c:pt idx="0">
                  <c:v>昭和60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strCache>
            </c:strRef>
          </c:cat>
          <c:val>
            <c:numRef>
              <c:f>Sheet1!$B$7:$AB$7</c:f>
              <c:numCache>
                <c:formatCode>General</c:formatCode>
                <c:ptCount val="27"/>
                <c:pt idx="0">
                  <c:v>1.1000000000000001</c:v>
                </c:pt>
                <c:pt idx="1">
                  <c:v>1.4</c:v>
                </c:pt>
                <c:pt idx="2">
                  <c:v>1.8</c:v>
                </c:pt>
                <c:pt idx="3">
                  <c:v>1.8</c:v>
                </c:pt>
                <c:pt idx="4">
                  <c:v>2</c:v>
                </c:pt>
                <c:pt idx="5">
                  <c:v>1.9</c:v>
                </c:pt>
                <c:pt idx="6">
                  <c:v>2.6</c:v>
                </c:pt>
                <c:pt idx="7">
                  <c:v>2.7</c:v>
                </c:pt>
                <c:pt idx="8">
                  <c:v>2.9</c:v>
                </c:pt>
                <c:pt idx="9">
                  <c:v>2.7</c:v>
                </c:pt>
                <c:pt idx="10" formatCode="0.0_ ">
                  <c:v>3.1466666666666701</c:v>
                </c:pt>
                <c:pt idx="11" formatCode="0.0_ ">
                  <c:v>3.3387878787878802</c:v>
                </c:pt>
                <c:pt idx="12">
                  <c:v>2.4</c:v>
                </c:pt>
                <c:pt idx="13">
                  <c:v>1.9</c:v>
                </c:pt>
                <c:pt idx="14">
                  <c:v>1.9</c:v>
                </c:pt>
                <c:pt idx="15">
                  <c:v>1.8</c:v>
                </c:pt>
                <c:pt idx="16">
                  <c:v>1.7000000000000004</c:v>
                </c:pt>
                <c:pt idx="17">
                  <c:v>1.5</c:v>
                </c:pt>
                <c:pt idx="18">
                  <c:v>1.4</c:v>
                </c:pt>
                <c:pt idx="19">
                  <c:v>1.4</c:v>
                </c:pt>
                <c:pt idx="20">
                  <c:v>1.6</c:v>
                </c:pt>
                <c:pt idx="21">
                  <c:v>1.5</c:v>
                </c:pt>
                <c:pt idx="22">
                  <c:v>1.5</c:v>
                </c:pt>
                <c:pt idx="23" formatCode="0.0_ ">
                  <c:v>1.5</c:v>
                </c:pt>
                <c:pt idx="24">
                  <c:v>1.3</c:v>
                </c:pt>
                <c:pt idx="25" formatCode="0.0_ ">
                  <c:v>1.3</c:v>
                </c:pt>
                <c:pt idx="26">
                  <c:v>1.4</c:v>
                </c:pt>
              </c:numCache>
            </c:numRef>
          </c:val>
        </c:ser>
        <c:marker val="1"/>
        <c:axId val="60697600"/>
        <c:axId val="60736256"/>
      </c:lineChart>
      <c:catAx>
        <c:axId val="60697600"/>
        <c:scaling>
          <c:orientation val="minMax"/>
        </c:scaling>
        <c:axPos val="b"/>
        <c:tickLblPos val="nextTo"/>
        <c:crossAx val="60736256"/>
        <c:crosses val="autoZero"/>
        <c:auto val="1"/>
        <c:lblAlgn val="ctr"/>
        <c:lblOffset val="100"/>
      </c:catAx>
      <c:valAx>
        <c:axId val="60736256"/>
        <c:scaling>
          <c:orientation val="minMax"/>
        </c:scaling>
        <c:axPos val="l"/>
        <c:majorGridlines/>
        <c:numFmt formatCode="General" sourceLinked="0"/>
        <c:tickLblPos val="nextTo"/>
        <c:crossAx val="60697600"/>
        <c:crosses val="autoZero"/>
        <c:crossBetween val="between"/>
      </c:valAx>
    </c:plotArea>
    <c:legend>
      <c:legendPos val="r"/>
      <c:layout>
        <c:manualLayout>
          <c:xMode val="edge"/>
          <c:yMode val="edge"/>
          <c:x val="0.89969135802469347"/>
          <c:y val="0.37314688608810986"/>
          <c:w val="9.1049382716049648E-2"/>
          <c:h val="0.25370622782378027"/>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消費税収入の推移（単純計算）</a:t>
            </a:r>
          </a:p>
        </c:rich>
      </c:tx>
      <c:layout/>
    </c:title>
    <c:plotArea>
      <c:layout/>
      <c:barChart>
        <c:barDir val="col"/>
        <c:grouping val="stacked"/>
        <c:ser>
          <c:idx val="0"/>
          <c:order val="0"/>
          <c:tx>
            <c:strRef>
              <c:f>Sheet1!$C$3</c:f>
              <c:strCache>
                <c:ptCount val="1"/>
                <c:pt idx="0">
                  <c:v>10</c:v>
                </c:pt>
              </c:strCache>
            </c:strRef>
          </c:tx>
          <c:cat>
            <c:numRef>
              <c:f>Sheet1!$D$3:$D$5</c:f>
              <c:numCache>
                <c:formatCode>0%</c:formatCode>
                <c:ptCount val="3"/>
                <c:pt idx="0">
                  <c:v>5.0000000000000024E-2</c:v>
                </c:pt>
                <c:pt idx="1">
                  <c:v>8.0000000000000043E-2</c:v>
                </c:pt>
                <c:pt idx="2">
                  <c:v>0.1</c:v>
                </c:pt>
              </c:numCache>
            </c:numRef>
          </c:cat>
          <c:val>
            <c:numRef>
              <c:f>Sheet1!$C$3:$C$5</c:f>
              <c:numCache>
                <c:formatCode>General</c:formatCode>
                <c:ptCount val="3"/>
                <c:pt idx="0">
                  <c:v>10</c:v>
                </c:pt>
                <c:pt idx="1">
                  <c:v>16</c:v>
                </c:pt>
                <c:pt idx="2">
                  <c:v>20</c:v>
                </c:pt>
              </c:numCache>
            </c:numRef>
          </c:val>
        </c:ser>
        <c:overlap val="100"/>
        <c:axId val="61283328"/>
        <c:axId val="61317888"/>
      </c:barChart>
      <c:catAx>
        <c:axId val="61283328"/>
        <c:scaling>
          <c:orientation val="minMax"/>
        </c:scaling>
        <c:axPos val="b"/>
        <c:numFmt formatCode="0%" sourceLinked="1"/>
        <c:tickLblPos val="nextTo"/>
        <c:crossAx val="61317888"/>
        <c:crosses val="autoZero"/>
        <c:auto val="1"/>
        <c:lblAlgn val="ctr"/>
        <c:lblOffset val="100"/>
      </c:catAx>
      <c:valAx>
        <c:axId val="61317888"/>
        <c:scaling>
          <c:orientation val="minMax"/>
        </c:scaling>
        <c:axPos val="l"/>
        <c:majorGridlines/>
        <c:title>
          <c:tx>
            <c:rich>
              <a:bodyPr rot="0" vert="horz"/>
              <a:lstStyle/>
              <a:p>
                <a:pPr>
                  <a:defRPr/>
                </a:pPr>
                <a:r>
                  <a:rPr lang="ja-JP" altLang="en-US"/>
                  <a:t>（兆）</a:t>
                </a:r>
              </a:p>
            </c:rich>
          </c:tx>
          <c:layout>
            <c:manualLayout>
              <c:xMode val="edge"/>
              <c:yMode val="edge"/>
              <c:x val="3.888888888888889E-2"/>
              <c:y val="0.16810549722951287"/>
            </c:manualLayout>
          </c:layout>
        </c:title>
        <c:numFmt formatCode="General" sourceLinked="1"/>
        <c:tickLblPos val="nextTo"/>
        <c:crossAx val="61283328"/>
        <c:crosses val="autoZero"/>
        <c:crossBetween val="between"/>
      </c:valAx>
    </c:plotArea>
    <c:legend>
      <c:legendPos val="r"/>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0.03993</cdr:x>
      <cdr:y>0.04104</cdr:y>
    </cdr:from>
    <cdr:to>
      <cdr:x>0.10733</cdr:x>
      <cdr:y>0.08839</cdr:y>
    </cdr:to>
    <cdr:sp macro="" textlink="">
      <cdr:nvSpPr>
        <cdr:cNvPr id="3" name="角丸四角形 2"/>
        <cdr:cNvSpPr/>
      </cdr:nvSpPr>
      <cdr:spPr>
        <a:xfrm xmlns:a="http://schemas.openxmlformats.org/drawingml/2006/main">
          <a:off x="328586" y="185726"/>
          <a:ext cx="554697" cy="21431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00" dirty="0">
              <a:solidFill>
                <a:schemeClr val="tx1"/>
              </a:solidFill>
            </a:rPr>
            <a:t>（兆）</a:t>
          </a:r>
          <a:endParaRPr lang="ja-JP" sz="1000" dirty="0">
            <a:solidFill>
              <a:schemeClr val="tx1"/>
            </a:solidFill>
          </a:endParaRPr>
        </a:p>
      </cdr:txBody>
    </cdr:sp>
  </cdr:relSizeAnchor>
  <cdr:relSizeAnchor xmlns:cdr="http://schemas.openxmlformats.org/drawingml/2006/chartDrawing">
    <cdr:from>
      <cdr:x>0.40234</cdr:x>
      <cdr:y>0.55273</cdr:y>
    </cdr:from>
    <cdr:to>
      <cdr:x>0.48046</cdr:x>
      <cdr:y>0.58429</cdr:y>
    </cdr:to>
    <cdr:sp macro="" textlink="">
      <cdr:nvSpPr>
        <cdr:cNvPr id="7" name="右矢印 6"/>
        <cdr:cNvSpPr/>
      </cdr:nvSpPr>
      <cdr:spPr>
        <a:xfrm xmlns:a="http://schemas.openxmlformats.org/drawingml/2006/main" rot="19480125">
          <a:off x="3311087" y="2501617"/>
          <a:ext cx="642942" cy="142876"/>
        </a:xfrm>
        <a:prstGeom xmlns:a="http://schemas.openxmlformats.org/drawingml/2006/main" prst="rightArrow">
          <a:avLst/>
        </a:prstGeom>
        <a:solidFill xmlns:a="http://schemas.openxmlformats.org/drawingml/2006/main">
          <a:srgbClr val="00B05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0.47468</cdr:x>
      <cdr:y>0.10575</cdr:y>
    </cdr:from>
    <cdr:to>
      <cdr:x>0.50846</cdr:x>
      <cdr:y>0.35764</cdr:y>
    </cdr:to>
    <cdr:sp macro="" textlink="">
      <cdr:nvSpPr>
        <cdr:cNvPr id="8" name="右矢印 7"/>
        <cdr:cNvSpPr/>
      </cdr:nvSpPr>
      <cdr:spPr>
        <a:xfrm xmlns:a="http://schemas.openxmlformats.org/drawingml/2006/main" rot="3956681">
          <a:off x="3475399" y="909676"/>
          <a:ext cx="1140056" cy="277942"/>
        </a:xfrm>
        <a:prstGeom xmlns:a="http://schemas.openxmlformats.org/drawingml/2006/main" prst="rightArrow">
          <a:avLst/>
        </a:prstGeom>
        <a:solidFill xmlns:a="http://schemas.openxmlformats.org/drawingml/2006/main">
          <a:srgbClr val="00B0F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0.33007</cdr:x>
      <cdr:y>0.41873</cdr:y>
    </cdr:from>
    <cdr:to>
      <cdr:x>0.43384</cdr:x>
      <cdr:y>0.54988</cdr:y>
    </cdr:to>
    <cdr:sp macro="" textlink="">
      <cdr:nvSpPr>
        <cdr:cNvPr id="2" name="右矢印 1"/>
        <cdr:cNvSpPr/>
      </cdr:nvSpPr>
      <cdr:spPr>
        <a:xfrm xmlns:a="http://schemas.openxmlformats.org/drawingml/2006/main" rot="20486204">
          <a:off x="2499420" y="1824728"/>
          <a:ext cx="785818" cy="571504"/>
        </a:xfrm>
        <a:prstGeom xmlns:a="http://schemas.openxmlformats.org/drawingml/2006/main" prst="right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0.61309</cdr:x>
      <cdr:y>0.28759</cdr:y>
    </cdr:from>
    <cdr:to>
      <cdr:x>0.71686</cdr:x>
      <cdr:y>0.41873</cdr:y>
    </cdr:to>
    <cdr:sp macro="" textlink="">
      <cdr:nvSpPr>
        <cdr:cNvPr id="3" name="右矢印 2"/>
        <cdr:cNvSpPr/>
      </cdr:nvSpPr>
      <cdr:spPr>
        <a:xfrm xmlns:a="http://schemas.openxmlformats.org/drawingml/2006/main" rot="20486204">
          <a:off x="4642560" y="1253224"/>
          <a:ext cx="785818" cy="571504"/>
        </a:xfrm>
        <a:prstGeom xmlns:a="http://schemas.openxmlformats.org/drawingml/2006/main" prst="righ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0.12264</cdr:x>
      <cdr:y>0.60656</cdr:y>
    </cdr:from>
    <cdr:to>
      <cdr:x>0.33962</cdr:x>
      <cdr:y>0.81967</cdr:y>
    </cdr:to>
    <cdr:sp macro="" textlink="">
      <cdr:nvSpPr>
        <cdr:cNvPr id="5" name="円/楕円 4"/>
        <cdr:cNvSpPr/>
      </cdr:nvSpPr>
      <cdr:spPr>
        <a:xfrm xmlns:a="http://schemas.openxmlformats.org/drawingml/2006/main">
          <a:off x="928694" y="2643206"/>
          <a:ext cx="1643066" cy="928674"/>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3200" dirty="0" smtClean="0">
              <a:solidFill>
                <a:schemeClr val="bg2">
                  <a:lumMod val="10000"/>
                </a:schemeClr>
              </a:solidFill>
            </a:rPr>
            <a:t>１０兆</a:t>
          </a:r>
          <a:endParaRPr lang="ja-JP" sz="3200" dirty="0">
            <a:solidFill>
              <a:schemeClr val="bg2">
                <a:lumMod val="10000"/>
              </a:schemeClr>
            </a:solidFill>
          </a:endParaRPr>
        </a:p>
      </cdr:txBody>
    </cdr:sp>
  </cdr:relSizeAnchor>
  <cdr:relSizeAnchor xmlns:cdr="http://schemas.openxmlformats.org/drawingml/2006/chartDrawing">
    <cdr:from>
      <cdr:x>0.40566</cdr:x>
      <cdr:y>0.54098</cdr:y>
    </cdr:from>
    <cdr:to>
      <cdr:x>0.62264</cdr:x>
      <cdr:y>0.7541</cdr:y>
    </cdr:to>
    <cdr:sp macro="" textlink="">
      <cdr:nvSpPr>
        <cdr:cNvPr id="6" name="円/楕円 5"/>
        <cdr:cNvSpPr/>
      </cdr:nvSpPr>
      <cdr:spPr>
        <a:xfrm xmlns:a="http://schemas.openxmlformats.org/drawingml/2006/main">
          <a:off x="3071834" y="2357454"/>
          <a:ext cx="1643074" cy="928694"/>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3200" dirty="0" smtClean="0">
              <a:solidFill>
                <a:schemeClr val="bg2">
                  <a:lumMod val="10000"/>
                </a:schemeClr>
              </a:solidFill>
            </a:rPr>
            <a:t>１６兆</a:t>
          </a:r>
          <a:endParaRPr lang="ja-JP" sz="3200" dirty="0">
            <a:solidFill>
              <a:schemeClr val="bg2">
                <a:lumMod val="10000"/>
              </a:schemeClr>
            </a:solidFill>
          </a:endParaRPr>
        </a:p>
      </cdr:txBody>
    </cdr:sp>
  </cdr:relSizeAnchor>
  <cdr:relSizeAnchor xmlns:cdr="http://schemas.openxmlformats.org/drawingml/2006/chartDrawing">
    <cdr:from>
      <cdr:x>0.68868</cdr:x>
      <cdr:y>0.37705</cdr:y>
    </cdr:from>
    <cdr:to>
      <cdr:x>0.90566</cdr:x>
      <cdr:y>0.59016</cdr:y>
    </cdr:to>
    <cdr:sp macro="" textlink="">
      <cdr:nvSpPr>
        <cdr:cNvPr id="7" name="円/楕円 6"/>
        <cdr:cNvSpPr/>
      </cdr:nvSpPr>
      <cdr:spPr>
        <a:xfrm xmlns:a="http://schemas.openxmlformats.org/drawingml/2006/main">
          <a:off x="5214974" y="1643074"/>
          <a:ext cx="1643074" cy="928694"/>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3200" dirty="0">
              <a:solidFill>
                <a:schemeClr val="bg2">
                  <a:lumMod val="10000"/>
                </a:schemeClr>
              </a:solidFill>
            </a:rPr>
            <a:t>２０</a:t>
          </a:r>
          <a:r>
            <a:rPr lang="ja-JP" altLang="en-US" sz="3200" dirty="0" smtClean="0">
              <a:solidFill>
                <a:schemeClr val="bg2">
                  <a:lumMod val="10000"/>
                </a:schemeClr>
              </a:solidFill>
            </a:rPr>
            <a:t>兆</a:t>
          </a:r>
          <a:endParaRPr lang="ja-JP" sz="3200" dirty="0">
            <a:solidFill>
              <a:schemeClr val="bg2">
                <a:lumMod val="1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A6AB1-87D5-403F-8378-83BE6854E654}" type="datetimeFigureOut">
              <a:rPr kumimoji="1" lang="ja-JP" altLang="en-US" smtClean="0"/>
              <a:pPr/>
              <a:t>2012/11/9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D93D9-C425-4A0C-B236-6BF359E1329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説明は軽く！</a:t>
            </a:r>
            <a:endParaRPr kumimoji="1" lang="ja-JP" altLang="en-US" dirty="0"/>
          </a:p>
        </p:txBody>
      </p:sp>
      <p:sp>
        <p:nvSpPr>
          <p:cNvPr id="4" name="スライド番号プレースホルダ 3"/>
          <p:cNvSpPr>
            <a:spLocks noGrp="1"/>
          </p:cNvSpPr>
          <p:nvPr>
            <p:ph type="sldNum" sz="quarter" idx="10"/>
          </p:nvPr>
        </p:nvSpPr>
        <p:spPr/>
        <p:txBody>
          <a:bodyPr/>
          <a:lstStyle/>
          <a:p>
            <a:fld id="{7D8D93D9-C425-4A0C-B236-6BF359E13293}" type="slidenum">
              <a:rPr kumimoji="1" lang="ja-JP" altLang="en-US" smtClean="0"/>
              <a:pPr/>
              <a:t>14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平成</a:t>
            </a:r>
            <a:r>
              <a:rPr kumimoji="1" lang="en-US" altLang="ja-JP" dirty="0" smtClean="0"/>
              <a:t>9</a:t>
            </a:r>
            <a:r>
              <a:rPr kumimoji="1" lang="ja-JP" altLang="en-US" dirty="0" smtClean="0"/>
              <a:t>年に消費税</a:t>
            </a:r>
            <a:r>
              <a:rPr kumimoji="1" lang="en-US" altLang="ja-JP" dirty="0" smtClean="0"/>
              <a:t>3</a:t>
            </a:r>
            <a:r>
              <a:rPr kumimoji="1" lang="ja-JP" altLang="en-US" dirty="0" smtClean="0"/>
              <a:t>％→</a:t>
            </a:r>
            <a:r>
              <a:rPr kumimoji="1" lang="en-US" altLang="ja-JP" dirty="0" smtClean="0"/>
              <a:t>5</a:t>
            </a:r>
            <a:r>
              <a:rPr kumimoji="1" lang="ja-JP" altLang="en-US" dirty="0" smtClean="0"/>
              <a:t>％に増税、消費税収も増加している。法人税率は平成</a:t>
            </a:r>
            <a:r>
              <a:rPr kumimoji="1" lang="en-US" altLang="ja-JP" dirty="0" smtClean="0"/>
              <a:t>8</a:t>
            </a:r>
            <a:r>
              <a:rPr kumimoji="1" lang="ja-JP" altLang="en-US" dirty="0" smtClean="0"/>
              <a:t>年から</a:t>
            </a:r>
            <a:r>
              <a:rPr kumimoji="1" lang="en-US" altLang="ja-JP" dirty="0" smtClean="0"/>
              <a:t>9</a:t>
            </a:r>
            <a:r>
              <a:rPr kumimoji="1" lang="ja-JP" altLang="en-US" dirty="0" smtClean="0"/>
              <a:t>年にかけ</a:t>
            </a:r>
            <a:r>
              <a:rPr kumimoji="1" lang="en-US" altLang="ja-JP" dirty="0" smtClean="0"/>
              <a:t>2.5</a:t>
            </a:r>
            <a:r>
              <a:rPr kumimoji="1" lang="ja-JP" altLang="en-US" dirty="0" smtClean="0"/>
              <a:t>％減少したこともあり大きく減少。</a:t>
            </a:r>
            <a:r>
              <a:rPr kumimoji="1" lang="en-US" altLang="ja-JP" dirty="0" smtClean="0"/>
              <a:t>8</a:t>
            </a:r>
            <a:r>
              <a:rPr kumimoji="1" lang="ja-JP" altLang="en-US" dirty="0" smtClean="0"/>
              <a:t>年から</a:t>
            </a:r>
            <a:r>
              <a:rPr kumimoji="1" lang="en-US" altLang="ja-JP" dirty="0" smtClean="0"/>
              <a:t>3</a:t>
            </a:r>
            <a:r>
              <a:rPr kumimoji="1" lang="ja-JP" altLang="en-US" dirty="0" smtClean="0"/>
              <a:t>年連続で税率を減少させたこともあり、連続で減少している。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3D0C21F2-8738-41B7-96AA-545500267254}" type="slidenum">
              <a:rPr kumimoji="1" lang="ja-JP" altLang="en-US" smtClean="0"/>
              <a:pPr/>
              <a:t>21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先のスライドを数値化したもの。桁は億円。</a:t>
            </a:r>
            <a:r>
              <a:rPr kumimoji="1" lang="en-US" altLang="ja-JP" dirty="0" smtClean="0"/>
              <a:t>1997</a:t>
            </a:r>
            <a:r>
              <a:rPr kumimoji="1" lang="ja-JP" altLang="en-US" dirty="0" smtClean="0"/>
              <a:t>年に</a:t>
            </a:r>
            <a:r>
              <a:rPr kumimoji="1" lang="en-US" altLang="ja-JP" dirty="0" smtClean="0"/>
              <a:t>3</a:t>
            </a:r>
            <a:r>
              <a:rPr kumimoji="1" lang="ja-JP" altLang="en-US" dirty="0" smtClean="0"/>
              <a:t>→</a:t>
            </a:r>
            <a:r>
              <a:rPr kumimoji="1" lang="en-US" altLang="ja-JP" dirty="0" smtClean="0"/>
              <a:t>5</a:t>
            </a:r>
            <a:r>
              <a:rPr kumimoji="1" lang="ja-JP" altLang="en-US" dirty="0" smtClean="0"/>
              <a:t>に増税。</a:t>
            </a:r>
            <a:r>
              <a:rPr kumimoji="1" lang="en-US" altLang="ja-JP" dirty="0" smtClean="0"/>
              <a:t>1995</a:t>
            </a:r>
            <a:r>
              <a:rPr kumimoji="1" lang="ja-JP" altLang="en-US" dirty="0" smtClean="0"/>
              <a:t>年の数値と</a:t>
            </a:r>
            <a:r>
              <a:rPr kumimoji="1" lang="en-US" altLang="ja-JP" dirty="0" smtClean="0"/>
              <a:t>2000</a:t>
            </a:r>
            <a:r>
              <a:rPr kumimoji="1" lang="ja-JP" altLang="en-US" dirty="0" smtClean="0"/>
              <a:t>年数値を比較すると消費税収が大きく上昇しているのがわかる。法人税に関しては、</a:t>
            </a:r>
            <a:r>
              <a:rPr kumimoji="1" lang="en-US" altLang="ja-JP" dirty="0" smtClean="0"/>
              <a:t>1988</a:t>
            </a:r>
            <a:r>
              <a:rPr kumimoji="1" lang="ja-JP" altLang="en-US" dirty="0" smtClean="0"/>
              <a:t>年以降何度も税率を減少させているため、税収が減少している。</a:t>
            </a:r>
            <a:r>
              <a:rPr kumimoji="1" lang="en-US" altLang="ja-JP" dirty="0" smtClean="0"/>
              <a:t>1988</a:t>
            </a:r>
            <a:r>
              <a:rPr kumimoji="1" lang="ja-JP" altLang="en-US" dirty="0" smtClean="0"/>
              <a:t>年にも減税したが、表の</a:t>
            </a:r>
            <a:r>
              <a:rPr kumimoji="1" lang="en-US" altLang="ja-JP" dirty="0" smtClean="0"/>
              <a:t>1985</a:t>
            </a:r>
            <a:r>
              <a:rPr kumimoji="1" lang="ja-JP" altLang="en-US" dirty="0" smtClean="0"/>
              <a:t>年から</a:t>
            </a:r>
            <a:r>
              <a:rPr kumimoji="1" lang="en-US" altLang="ja-JP" dirty="0" smtClean="0"/>
              <a:t>1990</a:t>
            </a:r>
            <a:r>
              <a:rPr kumimoji="1" lang="ja-JP" altLang="en-US" dirty="0" smtClean="0"/>
              <a:t>年にかけて数値が上昇している理由として、高度経済成長期によって日本全体が好景気で企業からの法人税収が上昇していたと言えることができる。それ以降は、バブルの崩壊と消費増税に伴う法人減税によって法人税収は減少している。</a:t>
            </a:r>
            <a:endParaRPr kumimoji="1" lang="en-US" altLang="ja-JP" dirty="0" smtClean="0"/>
          </a:p>
          <a:p>
            <a:r>
              <a:rPr kumimoji="1" lang="ja-JP" altLang="en-US" dirty="0" smtClean="0"/>
              <a:t>所得税も</a:t>
            </a:r>
            <a:r>
              <a:rPr kumimoji="1" lang="en-US" altLang="ja-JP" dirty="0" smtClean="0"/>
              <a:t>1988</a:t>
            </a:r>
            <a:r>
              <a:rPr kumimoji="1" lang="ja-JP" altLang="en-US" dirty="0" smtClean="0"/>
              <a:t>年以降税率は減少している。税率減少後も税収が増加した理由は、法人税同様高度経済成長期による影響が大きいと考えられる。バブル崩壊以降は、減税と景気後退に伴い税収減となっている。</a:t>
            </a:r>
            <a:endParaRPr kumimoji="1" lang="ja-JP" altLang="en-US" dirty="0"/>
          </a:p>
        </p:txBody>
      </p:sp>
      <p:sp>
        <p:nvSpPr>
          <p:cNvPr id="4" name="スライド番号プレースホルダ 3"/>
          <p:cNvSpPr>
            <a:spLocks noGrp="1"/>
          </p:cNvSpPr>
          <p:nvPr>
            <p:ph type="sldNum" sz="quarter" idx="10"/>
          </p:nvPr>
        </p:nvSpPr>
        <p:spPr/>
        <p:txBody>
          <a:bodyPr/>
          <a:lstStyle/>
          <a:p>
            <a:fld id="{AE7497F2-9C65-4681-B281-4B4223A1FBF1}" type="slidenum">
              <a:rPr kumimoji="1" lang="ja-JP" altLang="en-US" smtClean="0"/>
              <a:pPr/>
              <a:t>22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消費増税に伴い法人減税や所得税の減税がされていたが、それを踏まえ税収全体をグラフで見る。消費税導入時期に税収が飛躍的に伸びている。理由として消費税の導入だけでなく、高度経済成長期による好景気によるものといえることができる。</a:t>
            </a:r>
            <a:r>
              <a:rPr kumimoji="1" lang="en-US" altLang="ja-JP" dirty="0" smtClean="0"/>
              <a:t>3</a:t>
            </a:r>
            <a:r>
              <a:rPr kumimoji="1" lang="ja-JP" altLang="en-US" dirty="0" smtClean="0"/>
              <a:t>％から</a:t>
            </a:r>
            <a:r>
              <a:rPr kumimoji="1" lang="en-US" altLang="ja-JP" dirty="0" smtClean="0"/>
              <a:t>5</a:t>
            </a:r>
            <a:r>
              <a:rPr kumimoji="1" lang="ja-JP" altLang="en-US" dirty="0" smtClean="0"/>
              <a:t>％に増税した平成</a:t>
            </a:r>
            <a:r>
              <a:rPr kumimoji="1" lang="en-US" altLang="ja-JP" dirty="0" smtClean="0"/>
              <a:t>9</a:t>
            </a:r>
            <a:r>
              <a:rPr kumimoji="1" lang="ja-JP" altLang="en-US" dirty="0" smtClean="0"/>
              <a:t>年以降は税収は減少していっている。これは、消費増税に伴う他項目の税収減によるものが原因だと言えることができる。　過去の結果から、消費増税によって税収が増えるわけではないということが言える。</a:t>
            </a:r>
            <a:endParaRPr kumimoji="1" lang="ja-JP" altLang="en-US" dirty="0"/>
          </a:p>
        </p:txBody>
      </p:sp>
      <p:sp>
        <p:nvSpPr>
          <p:cNvPr id="4" name="スライド番号プレースホルダ 3"/>
          <p:cNvSpPr>
            <a:spLocks noGrp="1"/>
          </p:cNvSpPr>
          <p:nvPr>
            <p:ph type="sldNum" sz="quarter" idx="10"/>
          </p:nvPr>
        </p:nvSpPr>
        <p:spPr/>
        <p:txBody>
          <a:bodyPr/>
          <a:lstStyle/>
          <a:p>
            <a:fld id="{3D0C21F2-8738-41B7-96AA-545500267254}" type="slidenum">
              <a:rPr kumimoji="1" lang="ja-JP" altLang="en-US" smtClean="0"/>
              <a:pPr/>
              <a:t>23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自動車税について話します</a:t>
            </a:r>
            <a:endParaRPr kumimoji="1" lang="ja-JP" altLang="en-US" dirty="0"/>
          </a:p>
        </p:txBody>
      </p:sp>
      <p:sp>
        <p:nvSpPr>
          <p:cNvPr id="4" name="スライド番号プレースホルダ 3"/>
          <p:cNvSpPr>
            <a:spLocks noGrp="1"/>
          </p:cNvSpPr>
          <p:nvPr>
            <p:ph type="sldNum" sz="quarter" idx="10"/>
          </p:nvPr>
        </p:nvSpPr>
        <p:spPr/>
        <p:txBody>
          <a:bodyPr/>
          <a:lstStyle/>
          <a:p>
            <a:fld id="{7D8D93D9-C425-4A0C-B236-6BF359E13293}" type="slidenum">
              <a:rPr kumimoji="1" lang="ja-JP" altLang="en-US" smtClean="0"/>
              <a:pPr/>
              <a:t>27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増税後は</a:t>
            </a:r>
            <a:endParaRPr kumimoji="1" lang="ja-JP" altLang="en-US" dirty="0"/>
          </a:p>
        </p:txBody>
      </p:sp>
      <p:sp>
        <p:nvSpPr>
          <p:cNvPr id="4" name="スライド番号プレースホルダ 3"/>
          <p:cNvSpPr>
            <a:spLocks noGrp="1"/>
          </p:cNvSpPr>
          <p:nvPr>
            <p:ph type="sldNum" sz="quarter" idx="10"/>
          </p:nvPr>
        </p:nvSpPr>
        <p:spPr/>
        <p:txBody>
          <a:bodyPr/>
          <a:lstStyle/>
          <a:p>
            <a:fld id="{7D8D93D9-C425-4A0C-B236-6BF359E13293}" type="slidenum">
              <a:rPr kumimoji="1" lang="ja-JP" altLang="en-US" smtClean="0"/>
              <a:pPr/>
              <a:t>28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色がついた部分を見てもらうとわかるように安い車を買う人ほど減税による恩恵が受けられない。</a:t>
            </a:r>
            <a:endParaRPr kumimoji="1" lang="en-US" altLang="ja-JP" dirty="0" smtClean="0"/>
          </a:p>
          <a:p>
            <a:r>
              <a:rPr kumimoji="1" lang="ja-JP" altLang="en-US" dirty="0" smtClean="0"/>
              <a:t>低所得者に不利な増税、減税の仕組みになってしまっている。</a:t>
            </a:r>
            <a:endParaRPr kumimoji="1" lang="ja-JP" altLang="en-US" dirty="0"/>
          </a:p>
        </p:txBody>
      </p:sp>
      <p:sp>
        <p:nvSpPr>
          <p:cNvPr id="4" name="スライド番号プレースホルダ 3"/>
          <p:cNvSpPr>
            <a:spLocks noGrp="1"/>
          </p:cNvSpPr>
          <p:nvPr>
            <p:ph type="sldNum" sz="quarter" idx="10"/>
          </p:nvPr>
        </p:nvSpPr>
        <p:spPr/>
        <p:txBody>
          <a:bodyPr/>
          <a:lstStyle/>
          <a:p>
            <a:fld id="{7D8D93D9-C425-4A0C-B236-6BF359E13293}" type="slidenum">
              <a:rPr kumimoji="1" lang="ja-JP" altLang="en-US" smtClean="0"/>
              <a:pPr/>
              <a:t>30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CC7F9B-0C61-4C55-B113-5FFBC05036E9}"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001452-68A6-4317-9227-918977B4FF0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C7F9B-0C61-4C55-B113-5FFBC05036E9}" type="datetimeFigureOut">
              <a:rPr kumimoji="1" lang="ja-JP" altLang="en-US" smtClean="0"/>
              <a:pPr/>
              <a:t>2012/11/9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01452-68A6-4317-9227-918977B4FF0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消費増税</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風神ゼミ</a:t>
            </a:r>
            <a:r>
              <a:rPr lang="ja-JP" altLang="en-US" dirty="0" smtClean="0"/>
              <a:t>２班</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899592" y="260648"/>
            <a:ext cx="7162800" cy="5819775"/>
          </a:xfrm>
          <a:prstGeom prst="rect">
            <a:avLst/>
          </a:prstGeom>
          <a:noFill/>
          <a:ln w="9525">
            <a:noFill/>
            <a:miter lim="800000"/>
            <a:headEnd/>
            <a:tailEnd/>
          </a:ln>
        </p:spPr>
      </p:pic>
      <p:sp>
        <p:nvSpPr>
          <p:cNvPr id="5" name="正方形/長方形 4"/>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①</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4294967295"/>
          </p:nvPr>
        </p:nvSpPr>
        <p:spPr>
          <a:xfrm>
            <a:off x="214282" y="357166"/>
            <a:ext cx="8572560" cy="6072230"/>
          </a:xfrm>
        </p:spPr>
        <p:txBody>
          <a:bodyPr/>
          <a:lstStyle/>
          <a:p>
            <a:r>
              <a:rPr lang="ja-JP" altLang="en-US" dirty="0" smtClean="0"/>
              <a:t>例えば、</a:t>
            </a:r>
            <a:r>
              <a:rPr lang="en-US" altLang="ja-JP" dirty="0" smtClean="0"/>
              <a:t>A</a:t>
            </a:r>
            <a:r>
              <a:rPr lang="ja-JP" altLang="en-US" dirty="0" err="1" smtClean="0"/>
              <a:t>さんが</a:t>
            </a:r>
            <a:r>
              <a:rPr lang="ja-JP" altLang="en-US" dirty="0" smtClean="0"/>
              <a:t>コンビニで買い物をしました。その際には必ず消費税が含まれているので税金を払っていることになります。</a:t>
            </a:r>
            <a:endParaRPr lang="en-US" altLang="ja-JP" dirty="0" smtClean="0"/>
          </a:p>
          <a:p>
            <a:endParaRPr kumimoji="1" lang="ja-JP" altLang="en-US" dirty="0"/>
          </a:p>
        </p:txBody>
      </p:sp>
      <p:pic>
        <p:nvPicPr>
          <p:cNvPr id="3075" name="Picture 3"/>
          <p:cNvPicPr>
            <a:picLocks noChangeAspect="1" noChangeArrowheads="1"/>
          </p:cNvPicPr>
          <p:nvPr/>
        </p:nvPicPr>
        <p:blipFill>
          <a:blip r:embed="rId2" cstate="print"/>
          <a:srcRect/>
          <a:stretch>
            <a:fillRect/>
          </a:stretch>
        </p:blipFill>
        <p:spPr bwMode="auto">
          <a:xfrm>
            <a:off x="285720" y="1928802"/>
            <a:ext cx="4152900" cy="3295650"/>
          </a:xfrm>
          <a:prstGeom prst="rect">
            <a:avLst/>
          </a:prstGeom>
          <a:noFill/>
          <a:ln w="9525">
            <a:noFill/>
            <a:miter lim="800000"/>
            <a:headEnd/>
            <a:tailEnd/>
          </a:ln>
          <a:effectLst/>
        </p:spPr>
      </p:pic>
      <p:sp>
        <p:nvSpPr>
          <p:cNvPr id="6" name="右矢印 5"/>
          <p:cNvSpPr/>
          <p:nvPr/>
        </p:nvSpPr>
        <p:spPr>
          <a:xfrm>
            <a:off x="4643438" y="2214554"/>
            <a:ext cx="192882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76" name="Picture 4"/>
          <p:cNvPicPr>
            <a:picLocks noChangeAspect="1" noChangeArrowheads="1"/>
          </p:cNvPicPr>
          <p:nvPr/>
        </p:nvPicPr>
        <p:blipFill>
          <a:blip r:embed="rId3" cstate="print"/>
          <a:srcRect/>
          <a:stretch>
            <a:fillRect/>
          </a:stretch>
        </p:blipFill>
        <p:spPr bwMode="auto">
          <a:xfrm>
            <a:off x="6500826" y="4714884"/>
            <a:ext cx="2257429" cy="1664376"/>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cstate="print"/>
          <a:srcRect/>
          <a:stretch>
            <a:fillRect/>
          </a:stretch>
        </p:blipFill>
        <p:spPr bwMode="auto">
          <a:xfrm>
            <a:off x="6643702" y="1500174"/>
            <a:ext cx="2219325" cy="1876425"/>
          </a:xfrm>
          <a:prstGeom prst="rect">
            <a:avLst/>
          </a:prstGeom>
          <a:noFill/>
          <a:ln w="9525">
            <a:noFill/>
            <a:miter lim="800000"/>
            <a:headEnd/>
            <a:tailEnd/>
          </a:ln>
          <a:effectLst/>
        </p:spPr>
      </p:pic>
      <p:sp>
        <p:nvSpPr>
          <p:cNvPr id="11" name="加算記号 10"/>
          <p:cNvSpPr/>
          <p:nvPr/>
        </p:nvSpPr>
        <p:spPr>
          <a:xfrm>
            <a:off x="7143768" y="3643314"/>
            <a:ext cx="1000132" cy="10715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形吹き出し 11"/>
          <p:cNvSpPr/>
          <p:nvPr/>
        </p:nvSpPr>
        <p:spPr>
          <a:xfrm>
            <a:off x="3071802" y="3143248"/>
            <a:ext cx="2928958" cy="1500198"/>
          </a:xfrm>
          <a:prstGeom prst="cloudCallout">
            <a:avLst>
              <a:gd name="adj1" fmla="val 59557"/>
              <a:gd name="adj2" fmla="val 444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00B050"/>
                </a:solidFill>
              </a:rPr>
              <a:t>購入と同時に</a:t>
            </a:r>
            <a:endParaRPr kumimoji="1" lang="en-US" altLang="ja-JP" sz="2000" dirty="0" smtClean="0">
              <a:solidFill>
                <a:srgbClr val="00B050"/>
              </a:solidFill>
            </a:endParaRPr>
          </a:p>
          <a:p>
            <a:pPr algn="ctr"/>
            <a:r>
              <a:rPr lang="ja-JP" altLang="en-US" sz="2000" dirty="0" smtClean="0">
                <a:solidFill>
                  <a:srgbClr val="00B050"/>
                </a:solidFill>
              </a:rPr>
              <a:t>発生する。</a:t>
            </a:r>
            <a:endParaRPr kumimoji="1" lang="ja-JP" altLang="en-US" sz="2000" dirty="0">
              <a:solidFill>
                <a:srgbClr val="00B050"/>
              </a:solidFill>
            </a:endParaRPr>
          </a:p>
        </p:txBody>
      </p:sp>
      <p:sp>
        <p:nvSpPr>
          <p:cNvPr id="9" name="正方形/長方形 8"/>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⑨</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Horizont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1"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2"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4294967295"/>
          </p:nvPr>
        </p:nvSpPr>
        <p:spPr>
          <a:xfrm>
            <a:off x="142844" y="571480"/>
            <a:ext cx="8358246" cy="5786478"/>
          </a:xfrm>
        </p:spPr>
        <p:txBody>
          <a:bodyPr/>
          <a:lstStyle/>
          <a:p>
            <a:pPr>
              <a:buNone/>
            </a:pPr>
            <a:r>
              <a:rPr lang="en-US" altLang="ja-JP" dirty="0" smtClean="0"/>
              <a:t>B</a:t>
            </a:r>
            <a:r>
              <a:rPr lang="ja-JP" altLang="en-US" dirty="0" err="1" smtClean="0"/>
              <a:t>さんは</a:t>
            </a:r>
            <a:r>
              <a:rPr lang="ja-JP" altLang="en-US" dirty="0" smtClean="0"/>
              <a:t>世間に出回らないお金を持ってます。（宗教家とか？やくざとか？）</a:t>
            </a: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r>
              <a:rPr lang="ja-JP" altLang="en-US" dirty="0" smtClean="0"/>
              <a:t>買い物したらそのお金の中からでも税金は支払われています。　絶対脱税できない。</a:t>
            </a:r>
          </a:p>
          <a:p>
            <a:endParaRPr kumimoji="1" lang="ja-JP" altLang="en-US" dirty="0"/>
          </a:p>
        </p:txBody>
      </p:sp>
      <p:pic>
        <p:nvPicPr>
          <p:cNvPr id="1028" name="Picture 4"/>
          <p:cNvPicPr>
            <a:picLocks noChangeAspect="1" noChangeArrowheads="1"/>
          </p:cNvPicPr>
          <p:nvPr/>
        </p:nvPicPr>
        <p:blipFill>
          <a:blip r:embed="rId2" cstate="print"/>
          <a:srcRect/>
          <a:stretch>
            <a:fillRect/>
          </a:stretch>
        </p:blipFill>
        <p:spPr bwMode="auto">
          <a:xfrm>
            <a:off x="928662" y="2714620"/>
            <a:ext cx="1719289" cy="22860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5500694" y="1142984"/>
            <a:ext cx="3223921" cy="4097292"/>
          </a:xfrm>
          <a:prstGeom prst="rect">
            <a:avLst/>
          </a:prstGeom>
          <a:noFill/>
          <a:ln w="9525">
            <a:noFill/>
            <a:miter lim="800000"/>
            <a:headEnd/>
            <a:tailEnd/>
          </a:ln>
          <a:effectLst/>
        </p:spPr>
      </p:pic>
      <p:sp>
        <p:nvSpPr>
          <p:cNvPr id="5" name="正方形/長方形 4"/>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⑩</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amond(in)">
                                      <p:cBhvr>
                                        <p:cTn id="12" dur="1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消費税増税のメリット</a:t>
            </a:r>
            <a:endParaRPr kumimoji="1" lang="ja-JP" altLang="en-US" dirty="0"/>
          </a:p>
        </p:txBody>
      </p:sp>
      <p:sp>
        <p:nvSpPr>
          <p:cNvPr id="3" name="コンテンツ プレースホルダ 2"/>
          <p:cNvSpPr>
            <a:spLocks noGrp="1"/>
          </p:cNvSpPr>
          <p:nvPr>
            <p:ph idx="1"/>
          </p:nvPr>
        </p:nvSpPr>
        <p:spPr/>
        <p:txBody>
          <a:bodyPr/>
          <a:lstStyle/>
          <a:p>
            <a:r>
              <a:rPr lang="ja-JP" altLang="ja-JP" dirty="0"/>
              <a:t>行政</a:t>
            </a:r>
            <a:r>
              <a:rPr lang="ja-JP" altLang="ja-JP" dirty="0" smtClean="0"/>
              <a:t>サービス、社会保障等々</a:t>
            </a:r>
            <a:r>
              <a:rPr lang="ja-JP" altLang="ja-JP" dirty="0"/>
              <a:t>が</a:t>
            </a:r>
            <a:r>
              <a:rPr lang="ja-JP" altLang="ja-JP" dirty="0" smtClean="0"/>
              <a:t>充実</a:t>
            </a:r>
            <a:endParaRPr lang="en-US" altLang="ja-JP" dirty="0" smtClean="0"/>
          </a:p>
          <a:p>
            <a:pPr>
              <a:buNone/>
            </a:pPr>
            <a:r>
              <a:rPr kumimoji="1" lang="ja-JP" altLang="en-US" dirty="0" smtClean="0"/>
              <a:t>　　→</a:t>
            </a:r>
            <a:r>
              <a:rPr lang="ja-JP" altLang="ja-JP" dirty="0" smtClean="0"/>
              <a:t>年金の</a:t>
            </a:r>
            <a:r>
              <a:rPr lang="ja-JP" altLang="en-US" dirty="0" smtClean="0"/>
              <a:t>納付期間が短くなる可能性（２５年から１０年</a:t>
            </a:r>
            <a:endParaRPr lang="ja-JP" altLang="ja-JP" dirty="0"/>
          </a:p>
          <a:p>
            <a:pPr>
              <a:buNone/>
            </a:pPr>
            <a:endParaRPr lang="en-US" altLang="ja-JP" dirty="0" smtClean="0"/>
          </a:p>
          <a:p>
            <a:pPr>
              <a:buNone/>
            </a:pPr>
            <a:r>
              <a:rPr lang="ja-JP" altLang="ja-JP" dirty="0" smtClean="0"/>
              <a:t>・</a:t>
            </a:r>
            <a:r>
              <a:rPr lang="ja-JP" altLang="ja-JP" dirty="0"/>
              <a:t>導入前に駆け込み的に需要が</a:t>
            </a:r>
            <a:r>
              <a:rPr lang="ja-JP" altLang="ja-JP" dirty="0" smtClean="0"/>
              <a:t>上がる</a:t>
            </a:r>
            <a:r>
              <a:rPr lang="ja-JP" altLang="en-US" dirty="0" smtClean="0"/>
              <a:t>。</a:t>
            </a: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ja-JP" altLang="ja-JP" dirty="0"/>
          </a:p>
          <a:p>
            <a:pPr>
              <a:buNone/>
            </a:pPr>
            <a:endParaRPr lang="en-US" altLang="ja-JP" dirty="0" smtClean="0"/>
          </a:p>
          <a:p>
            <a:pPr>
              <a:buNone/>
            </a:pPr>
            <a:endParaRPr lang="en-US" altLang="ja-JP" dirty="0" smtClean="0"/>
          </a:p>
          <a:p>
            <a:pPr>
              <a:buNone/>
            </a:pPr>
            <a:endParaRPr lang="ja-JP" altLang="ja-JP" dirty="0" smtClean="0"/>
          </a:p>
          <a:p>
            <a:endParaRPr kumimoji="1" lang="ja-JP" altLang="en-US" dirty="0"/>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⑪</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消費税増税デメリット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財布に厳しい</a:t>
            </a:r>
            <a:endParaRPr kumimoji="1" lang="en-US" altLang="ja-JP" dirty="0" smtClean="0"/>
          </a:p>
          <a:p>
            <a:r>
              <a:rPr lang="ja-JP" altLang="ja-JP" dirty="0" smtClean="0"/>
              <a:t>一時的</a:t>
            </a:r>
            <a:r>
              <a:rPr lang="ja-JP" altLang="ja-JP" dirty="0"/>
              <a:t>に</a:t>
            </a:r>
            <a:r>
              <a:rPr lang="ja-JP" altLang="ja-JP" dirty="0" smtClean="0"/>
              <a:t>買い渋り</a:t>
            </a:r>
            <a:r>
              <a:rPr lang="ja-JP" altLang="en-US" dirty="0" smtClean="0"/>
              <a:t>→景気</a:t>
            </a:r>
            <a:r>
              <a:rPr lang="ja-JP" altLang="en-US" dirty="0"/>
              <a:t>の</a:t>
            </a:r>
            <a:r>
              <a:rPr lang="ja-JP" altLang="en-US" dirty="0" smtClean="0"/>
              <a:t>悪化？</a:t>
            </a:r>
            <a:endParaRPr lang="en-US" altLang="ja-JP" dirty="0" smtClean="0"/>
          </a:p>
          <a:p>
            <a:r>
              <a:rPr lang="ja-JP" altLang="en-US" b="1" u="sng" dirty="0"/>
              <a:t>橋本内閣の</a:t>
            </a:r>
            <a:r>
              <a:rPr lang="ja-JP" altLang="en-US" b="1" u="sng" dirty="0" smtClean="0"/>
              <a:t>ときに３％から５％に引き上げたとき効果がなく、逆に不況が悪化したので今回も意味がないのでは？</a:t>
            </a:r>
            <a:endParaRPr lang="en-US" altLang="ja-JP" b="1" u="sng" dirty="0" smtClean="0"/>
          </a:p>
          <a:p>
            <a:r>
              <a:rPr lang="ja-JP" altLang="en-US" dirty="0" smtClean="0"/>
              <a:t>用途が不鮮明</a:t>
            </a:r>
            <a:endParaRPr lang="en-US" altLang="ja-JP" dirty="0" smtClean="0"/>
          </a:p>
          <a:p>
            <a:endParaRPr lang="en-US" altLang="ja-JP" dirty="0" smtClean="0"/>
          </a:p>
          <a:p>
            <a:endParaRPr lang="ja-JP" altLang="ja-JP" dirty="0"/>
          </a:p>
          <a:p>
            <a:endParaRPr kumimoji="1" lang="ja-JP" altLang="en-US" dirty="0"/>
          </a:p>
        </p:txBody>
      </p:sp>
      <p:sp>
        <p:nvSpPr>
          <p:cNvPr id="7" name="正方形/長方形 6"/>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⑫</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消費税デメリット：個人の負担量</a:t>
            </a:r>
            <a:endParaRPr kumimoji="1" lang="ja-JP" altLang="en-US" dirty="0"/>
          </a:p>
        </p:txBody>
      </p:sp>
      <p:sp>
        <p:nvSpPr>
          <p:cNvPr id="8" name="テキスト プレースホルダ 7"/>
          <p:cNvSpPr>
            <a:spLocks noGrp="1"/>
          </p:cNvSpPr>
          <p:nvPr>
            <p:ph type="body" idx="1"/>
          </p:nvPr>
        </p:nvSpPr>
        <p:spPr>
          <a:xfrm>
            <a:off x="428596" y="1928802"/>
            <a:ext cx="8258204" cy="674701"/>
          </a:xfrm>
        </p:spPr>
        <p:txBody>
          <a:bodyPr>
            <a:normAutofit fontScale="77500" lnSpcReduction="20000"/>
          </a:bodyPr>
          <a:lstStyle/>
          <a:p>
            <a:r>
              <a:rPr lang="ja-JP" altLang="en-US" dirty="0" smtClean="0"/>
              <a:t>月収が１００万円の</a:t>
            </a:r>
            <a:r>
              <a:rPr lang="en-US" altLang="ja-JP" dirty="0" smtClean="0"/>
              <a:t>A</a:t>
            </a:r>
            <a:r>
              <a:rPr lang="ja-JP" altLang="en-US" dirty="0" smtClean="0"/>
              <a:t>さん、５０万円の</a:t>
            </a:r>
            <a:r>
              <a:rPr lang="en-US" altLang="ja-JP" dirty="0" smtClean="0"/>
              <a:t>B</a:t>
            </a:r>
            <a:r>
              <a:rPr lang="ja-JP" altLang="en-US" dirty="0" smtClean="0"/>
              <a:t>さん、２０万円の</a:t>
            </a:r>
            <a:r>
              <a:rPr lang="en-US" altLang="ja-JP" dirty="0" smtClean="0"/>
              <a:t>C</a:t>
            </a:r>
            <a:r>
              <a:rPr lang="ja-JP" altLang="en-US" dirty="0" err="1" smtClean="0"/>
              <a:t>さんが</a:t>
            </a:r>
            <a:r>
              <a:rPr lang="ja-JP" altLang="en-US" dirty="0" smtClean="0"/>
              <a:t>いたとします。</a:t>
            </a:r>
            <a:endParaRPr lang="en-US" altLang="ja-JP" dirty="0" smtClean="0"/>
          </a:p>
          <a:p>
            <a:r>
              <a:rPr lang="ja-JP" altLang="en-US" dirty="0" smtClean="0"/>
              <a:t>三人とも５万円の薄型テレビ（あくおす）を買ったとしましょう。</a:t>
            </a:r>
            <a:endParaRPr lang="en-US" altLang="ja-JP" dirty="0" smtClean="0"/>
          </a:p>
          <a:p>
            <a:endParaRPr kumimoji="1" lang="ja-JP" altLang="en-US" dirty="0"/>
          </a:p>
        </p:txBody>
      </p:sp>
      <p:sp>
        <p:nvSpPr>
          <p:cNvPr id="3" name="コンテンツ プレースホルダ 2"/>
          <p:cNvSpPr>
            <a:spLocks noGrp="1"/>
          </p:cNvSpPr>
          <p:nvPr>
            <p:ph sz="half" idx="2"/>
          </p:nvPr>
        </p:nvSpPr>
        <p:spPr/>
        <p:txBody>
          <a:bodyPr>
            <a:normAutofit/>
          </a:bodyPr>
          <a:lstStyle/>
          <a:p>
            <a:endParaRPr lang="en-US" altLang="ja-JP" dirty="0" smtClean="0"/>
          </a:p>
          <a:p>
            <a:pPr>
              <a:buNone/>
            </a:pPr>
            <a:r>
              <a:rPr lang="ja-JP" altLang="en-US" dirty="0" smtClean="0"/>
              <a:t>　　　　５％の場合</a:t>
            </a:r>
            <a:endParaRPr lang="en-US" altLang="ja-JP" dirty="0"/>
          </a:p>
          <a:p>
            <a:r>
              <a:rPr lang="en-US" altLang="ja-JP" dirty="0" smtClean="0"/>
              <a:t>A</a:t>
            </a:r>
            <a:r>
              <a:rPr lang="ja-JP" altLang="en-US" dirty="0" smtClean="0"/>
              <a:t>さん　　２５００</a:t>
            </a:r>
            <a:r>
              <a:rPr lang="en-US" altLang="ja-JP" dirty="0" smtClean="0"/>
              <a:t>÷</a:t>
            </a:r>
            <a:r>
              <a:rPr lang="ja-JP" altLang="en-US" dirty="0" smtClean="0"/>
              <a:t>１００万</a:t>
            </a:r>
            <a:r>
              <a:rPr lang="en-US" altLang="ja-JP" dirty="0" smtClean="0"/>
              <a:t>×100</a:t>
            </a:r>
            <a:r>
              <a:rPr lang="ja-JP" altLang="en-US" dirty="0" smtClean="0"/>
              <a:t>（％）＝</a:t>
            </a:r>
            <a:r>
              <a:rPr lang="en-US" altLang="ja-JP" dirty="0" smtClean="0">
                <a:solidFill>
                  <a:srgbClr val="FF0000"/>
                </a:solidFill>
              </a:rPr>
              <a:t>0.25</a:t>
            </a:r>
            <a:r>
              <a:rPr lang="ja-JP" altLang="en-US" dirty="0" smtClean="0">
                <a:solidFill>
                  <a:srgbClr val="FF0000"/>
                </a:solidFill>
              </a:rPr>
              <a:t>％</a:t>
            </a:r>
            <a:endParaRPr lang="en-US" altLang="ja-JP" dirty="0" smtClean="0">
              <a:solidFill>
                <a:srgbClr val="FF0000"/>
              </a:solidFill>
            </a:endParaRPr>
          </a:p>
          <a:p>
            <a:r>
              <a:rPr lang="en-US" altLang="ja-JP" dirty="0" smtClean="0"/>
              <a:t>B</a:t>
            </a:r>
            <a:r>
              <a:rPr lang="ja-JP" altLang="en-US" dirty="0" smtClean="0"/>
              <a:t>さん　　２５００</a:t>
            </a:r>
            <a:r>
              <a:rPr lang="en-US" altLang="ja-JP" dirty="0" smtClean="0"/>
              <a:t>÷</a:t>
            </a:r>
            <a:r>
              <a:rPr lang="ja-JP" altLang="en-US" dirty="0" smtClean="0"/>
              <a:t>５０万</a:t>
            </a:r>
            <a:r>
              <a:rPr lang="en-US" altLang="ja-JP" dirty="0" smtClean="0"/>
              <a:t>×100</a:t>
            </a:r>
            <a:r>
              <a:rPr lang="ja-JP" altLang="en-US" dirty="0" smtClean="0"/>
              <a:t>（％）＝</a:t>
            </a:r>
            <a:r>
              <a:rPr lang="en-US" altLang="ja-JP" dirty="0" smtClean="0">
                <a:solidFill>
                  <a:srgbClr val="FF0000"/>
                </a:solidFill>
              </a:rPr>
              <a:t>0.5</a:t>
            </a:r>
            <a:r>
              <a:rPr lang="ja-JP" altLang="en-US" dirty="0">
                <a:solidFill>
                  <a:srgbClr val="FF0000"/>
                </a:solidFill>
              </a:rPr>
              <a:t>％</a:t>
            </a:r>
            <a:endParaRPr lang="en-US" altLang="ja-JP" dirty="0" smtClean="0">
              <a:solidFill>
                <a:srgbClr val="FF0000"/>
              </a:solidFill>
            </a:endParaRPr>
          </a:p>
          <a:p>
            <a:r>
              <a:rPr lang="en-US" altLang="ja-JP" dirty="0" smtClean="0"/>
              <a:t>C</a:t>
            </a:r>
            <a:r>
              <a:rPr lang="ja-JP" altLang="en-US" dirty="0" smtClean="0"/>
              <a:t>さん　　２５００</a:t>
            </a:r>
            <a:r>
              <a:rPr lang="en-US" altLang="ja-JP" dirty="0" smtClean="0"/>
              <a:t>÷</a:t>
            </a:r>
            <a:r>
              <a:rPr lang="ja-JP" altLang="en-US" dirty="0" smtClean="0"/>
              <a:t>２０万</a:t>
            </a:r>
            <a:r>
              <a:rPr lang="en-US" altLang="ja-JP" dirty="0" smtClean="0"/>
              <a:t>×100</a:t>
            </a:r>
            <a:r>
              <a:rPr lang="ja-JP" altLang="en-US" dirty="0" smtClean="0"/>
              <a:t>（％）＝</a:t>
            </a:r>
            <a:r>
              <a:rPr lang="en-US" altLang="ja-JP" dirty="0" smtClean="0">
                <a:solidFill>
                  <a:srgbClr val="FF0000"/>
                </a:solidFill>
              </a:rPr>
              <a:t>1.25</a:t>
            </a:r>
            <a:r>
              <a:rPr lang="ja-JP" altLang="en-US" dirty="0" smtClean="0">
                <a:solidFill>
                  <a:srgbClr val="FF0000"/>
                </a:solidFill>
              </a:rPr>
              <a:t>％</a:t>
            </a:r>
            <a:endParaRPr lang="en-US" altLang="ja-JP" dirty="0" smtClean="0">
              <a:solidFill>
                <a:srgbClr val="FF0000"/>
              </a:solidFill>
            </a:endParaRPr>
          </a:p>
          <a:p>
            <a:endParaRPr lang="en-US" altLang="ja-JP" dirty="0" smtClean="0"/>
          </a:p>
          <a:p>
            <a:endParaRPr kumimoji="1" lang="ja-JP" altLang="en-US" dirty="0"/>
          </a:p>
        </p:txBody>
      </p:sp>
      <p:sp>
        <p:nvSpPr>
          <p:cNvPr id="10" name="コンテンツ プレースホルダ 9"/>
          <p:cNvSpPr>
            <a:spLocks noGrp="1"/>
          </p:cNvSpPr>
          <p:nvPr>
            <p:ph sz="quarter" idx="4"/>
          </p:nvPr>
        </p:nvSpPr>
        <p:spPr/>
        <p:txBody>
          <a:bodyPr/>
          <a:lstStyle/>
          <a:p>
            <a:endParaRPr kumimoji="1" lang="en-US" altLang="ja-JP" dirty="0" smtClean="0"/>
          </a:p>
          <a:p>
            <a:pPr>
              <a:buNone/>
            </a:pPr>
            <a:r>
              <a:rPr kumimoji="1" lang="ja-JP" altLang="en-US" dirty="0" smtClean="0"/>
              <a:t>　　　　　１０％の場合</a:t>
            </a:r>
            <a:endParaRPr kumimoji="1" lang="en-US" altLang="ja-JP" dirty="0" smtClean="0"/>
          </a:p>
          <a:p>
            <a:r>
              <a:rPr lang="en-US" altLang="ja-JP" dirty="0" smtClean="0"/>
              <a:t>A</a:t>
            </a:r>
            <a:r>
              <a:rPr lang="ja-JP" altLang="en-US" dirty="0" smtClean="0"/>
              <a:t>さん　　５０００</a:t>
            </a:r>
            <a:r>
              <a:rPr lang="en-US" altLang="ja-JP" dirty="0" smtClean="0"/>
              <a:t>÷</a:t>
            </a:r>
            <a:r>
              <a:rPr lang="ja-JP" altLang="en-US" dirty="0" smtClean="0"/>
              <a:t>１００万</a:t>
            </a:r>
            <a:r>
              <a:rPr lang="en-US" altLang="ja-JP" dirty="0" smtClean="0"/>
              <a:t>×100</a:t>
            </a:r>
            <a:r>
              <a:rPr lang="ja-JP" altLang="en-US" dirty="0" smtClean="0"/>
              <a:t>（％）＝</a:t>
            </a:r>
            <a:r>
              <a:rPr lang="en-US" altLang="ja-JP" dirty="0" smtClean="0">
                <a:solidFill>
                  <a:srgbClr val="FF0000"/>
                </a:solidFill>
              </a:rPr>
              <a:t>0.5</a:t>
            </a:r>
            <a:r>
              <a:rPr lang="ja-JP" altLang="en-US" dirty="0" smtClean="0">
                <a:solidFill>
                  <a:srgbClr val="FF0000"/>
                </a:solidFill>
              </a:rPr>
              <a:t>％</a:t>
            </a:r>
            <a:endParaRPr lang="en-US" altLang="ja-JP" dirty="0" smtClean="0">
              <a:solidFill>
                <a:srgbClr val="FF0000"/>
              </a:solidFill>
            </a:endParaRPr>
          </a:p>
          <a:p>
            <a:r>
              <a:rPr lang="en-US" altLang="ja-JP" dirty="0" smtClean="0"/>
              <a:t>B</a:t>
            </a:r>
            <a:r>
              <a:rPr lang="ja-JP" altLang="en-US" dirty="0" smtClean="0"/>
              <a:t>さん　　５０００</a:t>
            </a:r>
            <a:r>
              <a:rPr lang="en-US" altLang="ja-JP" dirty="0" smtClean="0"/>
              <a:t>÷</a:t>
            </a:r>
            <a:r>
              <a:rPr lang="ja-JP" altLang="en-US" dirty="0" smtClean="0"/>
              <a:t>５０万</a:t>
            </a:r>
            <a:r>
              <a:rPr lang="en-US" altLang="ja-JP" dirty="0" smtClean="0"/>
              <a:t>×100</a:t>
            </a:r>
            <a:r>
              <a:rPr lang="ja-JP" altLang="en-US" dirty="0" smtClean="0"/>
              <a:t>（％）＝</a:t>
            </a:r>
            <a:r>
              <a:rPr lang="en-US" altLang="ja-JP" dirty="0">
                <a:solidFill>
                  <a:srgbClr val="FF0000"/>
                </a:solidFill>
              </a:rPr>
              <a:t>1.0</a:t>
            </a:r>
            <a:r>
              <a:rPr lang="ja-JP" altLang="en-US" dirty="0" smtClean="0">
                <a:solidFill>
                  <a:srgbClr val="FF0000"/>
                </a:solidFill>
              </a:rPr>
              <a:t>％</a:t>
            </a:r>
            <a:endParaRPr lang="en-US" altLang="ja-JP" dirty="0" smtClean="0">
              <a:solidFill>
                <a:srgbClr val="FF0000"/>
              </a:solidFill>
            </a:endParaRPr>
          </a:p>
          <a:p>
            <a:r>
              <a:rPr lang="en-US" altLang="ja-JP" dirty="0" smtClean="0"/>
              <a:t>C</a:t>
            </a:r>
            <a:r>
              <a:rPr lang="ja-JP" altLang="en-US" dirty="0" smtClean="0"/>
              <a:t>さん　　５０００</a:t>
            </a:r>
            <a:r>
              <a:rPr lang="en-US" altLang="ja-JP" dirty="0" smtClean="0"/>
              <a:t>÷</a:t>
            </a:r>
            <a:r>
              <a:rPr lang="ja-JP" altLang="en-US" dirty="0" smtClean="0"/>
              <a:t>２０万</a:t>
            </a:r>
            <a:r>
              <a:rPr lang="en-US" altLang="ja-JP" dirty="0" smtClean="0"/>
              <a:t>×100</a:t>
            </a:r>
            <a:r>
              <a:rPr lang="ja-JP" altLang="en-US" dirty="0" smtClean="0"/>
              <a:t>（％）＝</a:t>
            </a:r>
            <a:r>
              <a:rPr lang="en-US" altLang="ja-JP" dirty="0" smtClean="0">
                <a:solidFill>
                  <a:srgbClr val="FF0000"/>
                </a:solidFill>
              </a:rPr>
              <a:t>2.5</a:t>
            </a:r>
            <a:r>
              <a:rPr lang="ja-JP" altLang="en-US" dirty="0" smtClean="0">
                <a:solidFill>
                  <a:srgbClr val="FF0000"/>
                </a:solidFill>
              </a:rPr>
              <a:t>％</a:t>
            </a:r>
            <a:endParaRPr lang="en-US" altLang="ja-JP" dirty="0" smtClean="0">
              <a:solidFill>
                <a:srgbClr val="FF0000"/>
              </a:solidFill>
            </a:endParaRPr>
          </a:p>
          <a:p>
            <a:pPr>
              <a:buNone/>
            </a:pPr>
            <a:endParaRPr kumimoji="1" lang="ja-JP" altLang="en-US" dirty="0"/>
          </a:p>
        </p:txBody>
      </p:sp>
      <p:sp>
        <p:nvSpPr>
          <p:cNvPr id="6" name="正方形/長方形 5"/>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⑬</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4294967295"/>
          </p:nvPr>
        </p:nvSpPr>
        <p:spPr>
          <a:xfrm>
            <a:off x="0" y="500063"/>
            <a:ext cx="8229600" cy="5626100"/>
          </a:xfrm>
        </p:spPr>
        <p:txBody>
          <a:bodyPr>
            <a:normAutofit lnSpcReduction="10000"/>
          </a:bodyPr>
          <a:lstStyle/>
          <a:p>
            <a:pPr>
              <a:buNone/>
            </a:pPr>
            <a:r>
              <a:rPr lang="ja-JP" altLang="en-US" dirty="0" smtClean="0"/>
              <a:t>Ａさん　</a:t>
            </a:r>
            <a:endParaRPr lang="en-US" altLang="ja-JP" dirty="0" smtClean="0"/>
          </a:p>
          <a:p>
            <a:pPr>
              <a:buNone/>
            </a:pPr>
            <a:r>
              <a:rPr lang="en-US" altLang="ja-JP" dirty="0" smtClean="0"/>
              <a:t>100</a:t>
            </a:r>
            <a:r>
              <a:rPr lang="ja-JP" altLang="en-US" dirty="0" smtClean="0"/>
              <a:t>万円あたり</a:t>
            </a:r>
            <a:r>
              <a:rPr lang="en-US" altLang="ja-JP" dirty="0" smtClean="0"/>
              <a:t>2500</a:t>
            </a:r>
            <a:r>
              <a:rPr lang="ja-JP" altLang="en-US" dirty="0" smtClean="0"/>
              <a:t>円＝</a:t>
            </a:r>
            <a:r>
              <a:rPr lang="en-US" altLang="ja-JP" dirty="0" smtClean="0"/>
              <a:t>0.25</a:t>
            </a:r>
            <a:r>
              <a:rPr lang="ja-JP" altLang="en-US" dirty="0" smtClean="0"/>
              <a:t>％</a:t>
            </a:r>
            <a:endParaRPr lang="en-US" altLang="ja-JP" dirty="0" smtClean="0"/>
          </a:p>
          <a:p>
            <a:pPr>
              <a:buNone/>
            </a:pPr>
            <a:r>
              <a:rPr kumimoji="1" lang="ja-JP" altLang="en-US" dirty="0" smtClean="0"/>
              <a:t>Ｃさん</a:t>
            </a:r>
            <a:endParaRPr kumimoji="1" lang="en-US" altLang="ja-JP" dirty="0" smtClean="0"/>
          </a:p>
          <a:p>
            <a:pPr>
              <a:buNone/>
            </a:pPr>
            <a:r>
              <a:rPr lang="en-US" altLang="ja-JP" dirty="0" smtClean="0"/>
              <a:t>20</a:t>
            </a:r>
            <a:r>
              <a:rPr lang="ja-JP" altLang="en-US" dirty="0" smtClean="0"/>
              <a:t>万円あたり</a:t>
            </a:r>
            <a:r>
              <a:rPr lang="en-US" altLang="ja-JP" dirty="0" smtClean="0"/>
              <a:t>2500</a:t>
            </a:r>
            <a:r>
              <a:rPr lang="ja-JP" altLang="en-US" dirty="0" smtClean="0"/>
              <a:t>円＝</a:t>
            </a:r>
            <a:r>
              <a:rPr lang="en-US" altLang="ja-JP" dirty="0" smtClean="0"/>
              <a:t>1.25</a:t>
            </a:r>
            <a:r>
              <a:rPr lang="ja-JP" altLang="en-US" dirty="0" smtClean="0"/>
              <a:t>％</a:t>
            </a:r>
            <a:endParaRPr lang="en-US" altLang="ja-JP" dirty="0" smtClean="0"/>
          </a:p>
          <a:p>
            <a:pPr>
              <a:buNone/>
            </a:pPr>
            <a:endParaRPr kumimoji="1" lang="en-US" altLang="ja-JP" dirty="0" smtClean="0"/>
          </a:p>
          <a:p>
            <a:pPr>
              <a:buNone/>
            </a:pPr>
            <a:endParaRPr lang="en-US" altLang="ja-JP" dirty="0" smtClean="0"/>
          </a:p>
          <a:p>
            <a:pPr>
              <a:buNone/>
            </a:pPr>
            <a:r>
              <a:rPr kumimoji="1" lang="ja-JP" altLang="en-US" dirty="0" smtClean="0"/>
              <a:t>Ａさん</a:t>
            </a:r>
            <a:endParaRPr kumimoji="1" lang="en-US" altLang="ja-JP" dirty="0" smtClean="0"/>
          </a:p>
          <a:p>
            <a:pPr>
              <a:buNone/>
            </a:pPr>
            <a:r>
              <a:rPr lang="en-US" altLang="ja-JP" dirty="0" smtClean="0"/>
              <a:t>100</a:t>
            </a:r>
            <a:r>
              <a:rPr lang="ja-JP" altLang="en-US" dirty="0" smtClean="0"/>
              <a:t>万円あたり</a:t>
            </a:r>
            <a:r>
              <a:rPr lang="en-US" altLang="ja-JP" dirty="0" smtClean="0"/>
              <a:t>5000</a:t>
            </a:r>
            <a:r>
              <a:rPr lang="ja-JP" altLang="en-US" dirty="0" smtClean="0"/>
              <a:t>円＝</a:t>
            </a:r>
            <a:r>
              <a:rPr lang="en-US" altLang="ja-JP" dirty="0" smtClean="0"/>
              <a:t>0.5</a:t>
            </a:r>
            <a:r>
              <a:rPr lang="ja-JP" altLang="en-US" dirty="0" smtClean="0"/>
              <a:t>％</a:t>
            </a:r>
            <a:endParaRPr lang="en-US" altLang="ja-JP" dirty="0" smtClean="0"/>
          </a:p>
          <a:p>
            <a:pPr>
              <a:buNone/>
            </a:pPr>
            <a:r>
              <a:rPr lang="ja-JP" altLang="en-US" dirty="0" smtClean="0"/>
              <a:t>Ｃさん</a:t>
            </a:r>
            <a:endParaRPr lang="en-US" altLang="ja-JP" dirty="0" smtClean="0"/>
          </a:p>
          <a:p>
            <a:pPr>
              <a:buNone/>
            </a:pPr>
            <a:r>
              <a:rPr lang="en-US" altLang="ja-JP" dirty="0" smtClean="0"/>
              <a:t>20</a:t>
            </a:r>
            <a:r>
              <a:rPr lang="ja-JP" altLang="en-US" dirty="0" smtClean="0"/>
              <a:t>万円あたり</a:t>
            </a:r>
            <a:r>
              <a:rPr lang="en-US" altLang="ja-JP" dirty="0" smtClean="0"/>
              <a:t>5000</a:t>
            </a:r>
            <a:r>
              <a:rPr lang="ja-JP" altLang="en-US" dirty="0" smtClean="0"/>
              <a:t>円＝</a:t>
            </a:r>
            <a:r>
              <a:rPr lang="en-US" altLang="ja-JP" dirty="0" smtClean="0"/>
              <a:t>2.5</a:t>
            </a:r>
            <a:r>
              <a:rPr lang="ja-JP" altLang="en-US" dirty="0" smtClean="0"/>
              <a:t>％</a:t>
            </a:r>
            <a:endParaRPr kumimoji="1" lang="ja-JP" altLang="en-US" dirty="0"/>
          </a:p>
        </p:txBody>
      </p:sp>
      <p:sp>
        <p:nvSpPr>
          <p:cNvPr id="4" name="星 7 3"/>
          <p:cNvSpPr/>
          <p:nvPr/>
        </p:nvSpPr>
        <p:spPr>
          <a:xfrm>
            <a:off x="5429256" y="1071546"/>
            <a:ext cx="3143272" cy="1785950"/>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差が</a:t>
            </a:r>
            <a:r>
              <a:rPr kumimoji="1" lang="en-US" altLang="ja-JP" sz="2800" dirty="0" smtClean="0">
                <a:solidFill>
                  <a:schemeClr val="bg1"/>
                </a:solidFill>
              </a:rPr>
              <a:t>1</a:t>
            </a:r>
            <a:r>
              <a:rPr kumimoji="1" lang="ja-JP" altLang="en-US" sz="2800" dirty="0" smtClean="0">
                <a:solidFill>
                  <a:schemeClr val="bg1"/>
                </a:solidFill>
              </a:rPr>
              <a:t>％</a:t>
            </a:r>
            <a:endParaRPr kumimoji="1" lang="ja-JP" altLang="en-US" sz="2800" dirty="0">
              <a:solidFill>
                <a:schemeClr val="bg1"/>
              </a:solidFill>
            </a:endParaRPr>
          </a:p>
        </p:txBody>
      </p:sp>
      <p:sp>
        <p:nvSpPr>
          <p:cNvPr id="5" name="上矢印 4"/>
          <p:cNvSpPr/>
          <p:nvPr/>
        </p:nvSpPr>
        <p:spPr>
          <a:xfrm rot="10800000">
            <a:off x="3643306" y="3071810"/>
            <a:ext cx="1643074" cy="64294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7 5"/>
          <p:cNvSpPr/>
          <p:nvPr/>
        </p:nvSpPr>
        <p:spPr>
          <a:xfrm rot="19728140">
            <a:off x="603125" y="-276645"/>
            <a:ext cx="6580429" cy="6648409"/>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solidFill>
                  <a:srgbClr val="FF0000"/>
                </a:solidFill>
              </a:rPr>
              <a:t>差が</a:t>
            </a:r>
            <a:r>
              <a:rPr lang="en-US" altLang="ja-JP" sz="6600" dirty="0" smtClean="0">
                <a:solidFill>
                  <a:srgbClr val="FF0000"/>
                </a:solidFill>
              </a:rPr>
              <a:t>2</a:t>
            </a:r>
            <a:r>
              <a:rPr kumimoji="1" lang="ja-JP" altLang="en-US" sz="6600" dirty="0" smtClean="0">
                <a:solidFill>
                  <a:srgbClr val="FF0000"/>
                </a:solidFill>
              </a:rPr>
              <a:t>％！</a:t>
            </a:r>
            <a:endParaRPr kumimoji="1" lang="ja-JP" altLang="en-US" sz="6600" dirty="0">
              <a:solidFill>
                <a:srgbClr val="FF0000"/>
              </a:solidFill>
            </a:endParaRPr>
          </a:p>
        </p:txBody>
      </p:sp>
      <p:sp>
        <p:nvSpPr>
          <p:cNvPr id="7" name="正方形/長方形 6"/>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⑭</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これによると・・・</a:t>
            </a:r>
            <a:endParaRPr kumimoji="1" lang="ja-JP" altLang="en-US" dirty="0"/>
          </a:p>
        </p:txBody>
      </p:sp>
      <p:sp>
        <p:nvSpPr>
          <p:cNvPr id="8" name="コンテンツ プレースホルダ 7"/>
          <p:cNvSpPr>
            <a:spLocks noGrp="1"/>
          </p:cNvSpPr>
          <p:nvPr>
            <p:ph idx="1"/>
          </p:nvPr>
        </p:nvSpPr>
        <p:spPr/>
        <p:txBody>
          <a:bodyPr/>
          <a:lstStyle/>
          <a:p>
            <a:r>
              <a:rPr kumimoji="1" lang="ja-JP" altLang="en-US" dirty="0" smtClean="0"/>
              <a:t>同じ金額を払っていても収入によって負担割合が変わってくる。それが５％から１０％になると負担する</a:t>
            </a:r>
            <a:r>
              <a:rPr lang="ja-JP" altLang="en-US" dirty="0" smtClean="0"/>
              <a:t>割合も増える。なので、個人へのダメージが変わってきます。</a:t>
            </a:r>
            <a:endParaRPr lang="en-US" altLang="ja-JP" dirty="0" smtClean="0"/>
          </a:p>
          <a:p>
            <a:pPr>
              <a:buNone/>
            </a:pPr>
            <a:r>
              <a:rPr lang="ja-JP" altLang="en-US" dirty="0"/>
              <a:t>　</a:t>
            </a:r>
            <a:r>
              <a:rPr lang="ja-JP" altLang="en-US" dirty="0" smtClean="0"/>
              <a:t>　</a:t>
            </a:r>
            <a:endParaRPr lang="en-US" altLang="ja-JP" dirty="0" smtClean="0"/>
          </a:p>
          <a:p>
            <a:pPr>
              <a:buNone/>
            </a:pPr>
            <a:r>
              <a:rPr lang="ja-JP" altLang="en-US" dirty="0" smtClean="0"/>
              <a:t>以上のことから</a:t>
            </a:r>
            <a:r>
              <a:rPr kumimoji="1" lang="ja-JP" altLang="en-US" dirty="0" smtClean="0"/>
              <a:t>増税</a:t>
            </a:r>
            <a:r>
              <a:rPr lang="ja-JP" altLang="en-US" dirty="0" smtClean="0"/>
              <a:t>によって</a:t>
            </a:r>
            <a:r>
              <a:rPr kumimoji="1" lang="ja-JP" altLang="en-US" dirty="0" smtClean="0"/>
              <a:t>今まで以上の格差が生まれます。</a:t>
            </a:r>
            <a:endParaRPr kumimoji="1" lang="en-US" altLang="ja-JP" dirty="0" smtClean="0"/>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⑮</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増税に</a:t>
            </a:r>
            <a:r>
              <a:rPr lang="ja-JP" altLang="en-US" dirty="0" smtClean="0"/>
              <a:t>よる影響</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過去増税により自殺者過去最大に！（三万人</a:t>
            </a:r>
            <a:r>
              <a:rPr lang="ja-JP" altLang="en-US" dirty="0" smtClean="0"/>
              <a:t>）生活保護需給世帯数、完全失業率の増加によるもの</a:t>
            </a:r>
            <a:endParaRPr lang="ja-JP" altLang="ja-JP" dirty="0" smtClean="0"/>
          </a:p>
          <a:p>
            <a:endParaRPr kumimoji="1" lang="ja-JP" altLang="en-US" dirty="0"/>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⑯</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071546"/>
            <a:ext cx="9246882" cy="5357850"/>
          </a:xfrm>
          <a:prstGeom prst="rect">
            <a:avLst/>
          </a:prstGeom>
          <a:noFill/>
          <a:ln w="9525">
            <a:noFill/>
            <a:miter lim="800000"/>
            <a:headEnd/>
            <a:tailEnd/>
          </a:ln>
          <a:effectLst/>
        </p:spPr>
      </p:pic>
      <p:cxnSp>
        <p:nvCxnSpPr>
          <p:cNvPr id="6" name="直線矢印コネクタ 5"/>
          <p:cNvCxnSpPr/>
          <p:nvPr/>
        </p:nvCxnSpPr>
        <p:spPr>
          <a:xfrm rot="5400000" flipH="1" flipV="1">
            <a:off x="5286380" y="2428868"/>
            <a:ext cx="78581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四角形吹き出し 7"/>
          <p:cNvSpPr/>
          <p:nvPr/>
        </p:nvSpPr>
        <p:spPr>
          <a:xfrm>
            <a:off x="2143108" y="1643050"/>
            <a:ext cx="3214710" cy="714380"/>
          </a:xfrm>
          <a:prstGeom prst="wedgeRectCallout">
            <a:avLst>
              <a:gd name="adj1" fmla="val 64351"/>
              <a:gd name="adj2" fmla="val 8591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3</a:t>
            </a:r>
            <a:r>
              <a:rPr kumimoji="1" lang="ja-JP" altLang="en-US" dirty="0" smtClean="0">
                <a:solidFill>
                  <a:schemeClr val="bg1"/>
                </a:solidFill>
              </a:rPr>
              <a:t>％から</a:t>
            </a:r>
            <a:r>
              <a:rPr kumimoji="1" lang="en-US" altLang="ja-JP" dirty="0" smtClean="0">
                <a:solidFill>
                  <a:schemeClr val="bg1"/>
                </a:solidFill>
              </a:rPr>
              <a:t>5</a:t>
            </a:r>
            <a:r>
              <a:rPr kumimoji="1" lang="ja-JP" altLang="en-US" dirty="0" smtClean="0">
                <a:solidFill>
                  <a:schemeClr val="bg1"/>
                </a:solidFill>
              </a:rPr>
              <a:t>％に増税した</a:t>
            </a:r>
            <a:r>
              <a:rPr kumimoji="1" lang="en-US" altLang="ja-JP" dirty="0" smtClean="0">
                <a:solidFill>
                  <a:schemeClr val="bg1"/>
                </a:solidFill>
              </a:rPr>
              <a:t>1997</a:t>
            </a:r>
            <a:r>
              <a:rPr kumimoji="1" lang="ja-JP" altLang="en-US" dirty="0" smtClean="0">
                <a:solidFill>
                  <a:schemeClr val="bg1"/>
                </a:solidFill>
              </a:rPr>
              <a:t>年の翌年に大幅に増加</a:t>
            </a:r>
            <a:endParaRPr kumimoji="1" lang="ja-JP" altLang="en-US" dirty="0">
              <a:solidFill>
                <a:schemeClr val="bg1"/>
              </a:solidFill>
            </a:endParaRPr>
          </a:p>
        </p:txBody>
      </p:sp>
      <p:graphicFrame>
        <p:nvGraphicFramePr>
          <p:cNvPr id="9" name="表 8"/>
          <p:cNvGraphicFramePr>
            <a:graphicFrameLocks noGrp="1"/>
          </p:cNvGraphicFramePr>
          <p:nvPr/>
        </p:nvGraphicFramePr>
        <p:xfrm>
          <a:off x="7286644" y="6404632"/>
          <a:ext cx="1371600" cy="167640"/>
        </p:xfrm>
        <a:graphic>
          <a:graphicData uri="http://schemas.openxmlformats.org/drawingml/2006/table">
            <a:tbl>
              <a:tblPr/>
              <a:tblGrid>
                <a:gridCol w="1371600"/>
              </a:tblGrid>
              <a:tr h="142876">
                <a:tc>
                  <a:txBody>
                    <a:bodyPr/>
                    <a:lstStyle/>
                    <a:p>
                      <a:pPr algn="l" fontAlgn="ctr"/>
                      <a:r>
                        <a:rPr lang="zh-TW" altLang="en-US" sz="1100" b="0" i="0" u="none" strike="noStrike" dirty="0">
                          <a:solidFill>
                            <a:srgbClr val="000000"/>
                          </a:solidFill>
                          <a:latin typeface="ＭＳ Ｐゴシック"/>
                        </a:rPr>
                        <a:t>引用元：警視庁</a:t>
                      </a:r>
                    </a:p>
                  </a:txBody>
                  <a:tcPr marL="0" marR="0" marT="0" marB="0" anchor="ctr">
                    <a:lnL>
                      <a:noFill/>
                    </a:lnL>
                    <a:lnR>
                      <a:noFill/>
                    </a:lnR>
                    <a:lnT>
                      <a:noFill/>
                    </a:lnT>
                    <a:lnB>
                      <a:noFill/>
                    </a:lnB>
                  </a:tcPr>
                </a:tc>
              </a:tr>
            </a:tbl>
          </a:graphicData>
        </a:graphic>
      </p:graphicFrame>
      <p:sp>
        <p:nvSpPr>
          <p:cNvPr id="7" name="正方形/長方形 6"/>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⑰</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type="body" orient="vert" idx="4294967295"/>
          </p:nvPr>
        </p:nvSpPr>
        <p:spPr>
          <a:xfrm>
            <a:off x="428596" y="1714488"/>
            <a:ext cx="8229600" cy="4411654"/>
          </a:xfrm>
        </p:spPr>
        <p:txBody>
          <a:bodyPr/>
          <a:lstStyle/>
          <a:p>
            <a:r>
              <a:rPr kumimoji="1" lang="ja-JP" altLang="en-US" dirty="0" smtClean="0"/>
              <a:t>メリット、デメリットと両方挙げた</a:t>
            </a:r>
            <a:r>
              <a:rPr lang="ja-JP" altLang="en-US" dirty="0" smtClean="0"/>
              <a:t>が過去の増税ではよい結果が出ていないという点で</a:t>
            </a:r>
            <a:r>
              <a:rPr kumimoji="1" lang="ja-JP" altLang="en-US" dirty="0" smtClean="0"/>
              <a:t>デメリットのほうが</a:t>
            </a:r>
            <a:r>
              <a:rPr lang="ja-JP" altLang="en-US" dirty="0" smtClean="0"/>
              <a:t>強いのではないか。</a:t>
            </a:r>
            <a:endParaRPr lang="en-US" altLang="ja-JP" dirty="0" smtClean="0"/>
          </a:p>
          <a:p>
            <a:pPr>
              <a:buNone/>
            </a:pPr>
            <a:r>
              <a:rPr lang="ja-JP" altLang="en-US" dirty="0" smtClean="0"/>
              <a:t>　過去の税収の推移、今回の増税による変化から見てみる。</a:t>
            </a:r>
            <a:endParaRPr lang="en-US" altLang="ja-JP" dirty="0" smtClean="0"/>
          </a:p>
          <a:p>
            <a:endParaRPr lang="en-US" altLang="ja-JP" dirty="0" smtClean="0"/>
          </a:p>
          <a:p>
            <a:endParaRPr kumimoji="1" lang="ja-JP" altLang="en-US" dirty="0"/>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⑱</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Autofit/>
          </a:bodyPr>
          <a:lstStyle/>
          <a:p>
            <a:r>
              <a:rPr kumimoji="1" lang="ja-JP" altLang="en-US" sz="8800" b="1" dirty="0" smtClean="0">
                <a:solidFill>
                  <a:schemeClr val="accent2">
                    <a:lumMod val="75000"/>
                  </a:schemeClr>
                </a:solidFill>
                <a:latin typeface="HGP行書体" pitchFamily="66" charset="-128"/>
                <a:ea typeface="HGP行書体" pitchFamily="66" charset="-128"/>
              </a:rPr>
              <a:t>風神ゼミ２班</a:t>
            </a:r>
            <a:endParaRPr kumimoji="1" lang="ja-JP" altLang="en-US" sz="8800" b="1" dirty="0">
              <a:solidFill>
                <a:schemeClr val="accent2">
                  <a:lumMod val="75000"/>
                </a:schemeClr>
              </a:solidFill>
              <a:latin typeface="HGP行書体" pitchFamily="66" charset="-128"/>
              <a:ea typeface="HGP行書体" pitchFamily="66" charset="-128"/>
            </a:endParaRPr>
          </a:p>
        </p:txBody>
      </p:sp>
      <p:sp>
        <p:nvSpPr>
          <p:cNvPr id="3" name="コンテンツ プレースホルダ 2"/>
          <p:cNvSpPr>
            <a:spLocks noGrp="1"/>
          </p:cNvSpPr>
          <p:nvPr>
            <p:ph idx="1"/>
          </p:nvPr>
        </p:nvSpPr>
        <p:spPr/>
        <p:txBody>
          <a:bodyPr>
            <a:normAutofit/>
          </a:bodyPr>
          <a:lstStyle/>
          <a:p>
            <a:r>
              <a:rPr kumimoji="1" lang="ja-JP" altLang="en-US" sz="4400" b="1" dirty="0" smtClean="0">
                <a:solidFill>
                  <a:srgbClr val="002060"/>
                </a:solidFill>
                <a:latin typeface="HGP行書体" pitchFamily="66" charset="-128"/>
                <a:ea typeface="HGP行書体" pitchFamily="66" charset="-128"/>
              </a:rPr>
              <a:t>広瀬大貴　　　　　・</a:t>
            </a:r>
            <a:r>
              <a:rPr lang="ja-JP" altLang="en-US" sz="4400" b="1" dirty="0" smtClean="0">
                <a:solidFill>
                  <a:srgbClr val="002060"/>
                </a:solidFill>
                <a:latin typeface="HGP行書体" pitchFamily="66" charset="-128"/>
                <a:ea typeface="HGP行書体" pitchFamily="66" charset="-128"/>
              </a:rPr>
              <a:t>和波義</a:t>
            </a:r>
            <a:r>
              <a:rPr lang="ja-JP" altLang="en-US" sz="4400" b="1" dirty="0" smtClean="0">
                <a:solidFill>
                  <a:srgbClr val="002060"/>
                </a:solidFill>
                <a:latin typeface="HGP行書体" pitchFamily="66" charset="-128"/>
                <a:ea typeface="HGP行書体" pitchFamily="66" charset="-128"/>
              </a:rPr>
              <a:t>剛</a:t>
            </a:r>
            <a:endParaRPr lang="en-US" altLang="ja-JP" sz="4400" b="1" dirty="0" smtClean="0">
              <a:solidFill>
                <a:srgbClr val="002060"/>
              </a:solidFill>
              <a:latin typeface="HGP行書体" pitchFamily="66" charset="-128"/>
              <a:ea typeface="HGP行書体" pitchFamily="66" charset="-128"/>
            </a:endParaRPr>
          </a:p>
          <a:p>
            <a:r>
              <a:rPr lang="ja-JP" altLang="en-US" sz="4400" b="1" dirty="0" smtClean="0">
                <a:solidFill>
                  <a:srgbClr val="002060"/>
                </a:solidFill>
                <a:latin typeface="HGP行書体" pitchFamily="66" charset="-128"/>
                <a:ea typeface="HGP行書体" pitchFamily="66" charset="-128"/>
              </a:rPr>
              <a:t>平野幸兵　　　　　　</a:t>
            </a:r>
            <a:r>
              <a:rPr lang="ja-JP" altLang="en-US" sz="4400" b="1" dirty="0" smtClean="0">
                <a:solidFill>
                  <a:srgbClr val="002060"/>
                </a:solidFill>
                <a:latin typeface="HGP行書体" pitchFamily="66" charset="-128"/>
                <a:ea typeface="HGP行書体" pitchFamily="66" charset="-128"/>
              </a:rPr>
              <a:t>室賀</a:t>
            </a:r>
            <a:r>
              <a:rPr lang="ja-JP" altLang="en-US" sz="4400" b="1" dirty="0" smtClean="0">
                <a:solidFill>
                  <a:srgbClr val="002060"/>
                </a:solidFill>
                <a:latin typeface="HGP行書体" pitchFamily="66" charset="-128"/>
                <a:ea typeface="HGP行書体" pitchFamily="66" charset="-128"/>
              </a:rPr>
              <a:t>隆太郎</a:t>
            </a:r>
            <a:endParaRPr lang="en-US" altLang="ja-JP" sz="4400" b="1" dirty="0" smtClean="0">
              <a:solidFill>
                <a:srgbClr val="002060"/>
              </a:solidFill>
              <a:latin typeface="HGP行書体" pitchFamily="66" charset="-128"/>
              <a:ea typeface="HGP行書体" pitchFamily="66" charset="-128"/>
            </a:endParaRPr>
          </a:p>
          <a:p>
            <a:r>
              <a:rPr lang="ja-JP" altLang="en-US" sz="4400" b="1" dirty="0" smtClean="0">
                <a:solidFill>
                  <a:srgbClr val="002060"/>
                </a:solidFill>
                <a:latin typeface="HGP行書体" pitchFamily="66" charset="-128"/>
                <a:ea typeface="HGP行書体" pitchFamily="66" charset="-128"/>
              </a:rPr>
              <a:t>平井聡太　　　　　　</a:t>
            </a:r>
            <a:r>
              <a:rPr lang="ja-JP" altLang="en-US" sz="4400" b="1" dirty="0" smtClean="0">
                <a:solidFill>
                  <a:srgbClr val="002060"/>
                </a:solidFill>
                <a:latin typeface="HGP行書体" pitchFamily="66" charset="-128"/>
                <a:ea typeface="HGP行書体" pitchFamily="66" charset="-128"/>
              </a:rPr>
              <a:t>矢川滉</a:t>
            </a:r>
            <a:r>
              <a:rPr lang="ja-JP" altLang="en-US" sz="4400" b="1" dirty="0" smtClean="0">
                <a:solidFill>
                  <a:srgbClr val="002060"/>
                </a:solidFill>
                <a:latin typeface="HGP行書体" pitchFamily="66" charset="-128"/>
                <a:ea typeface="HGP行書体" pitchFamily="66" charset="-128"/>
              </a:rPr>
              <a:t>太</a:t>
            </a:r>
            <a:endParaRPr lang="en-US" altLang="ja-JP" sz="4400" b="1" dirty="0" smtClean="0">
              <a:solidFill>
                <a:srgbClr val="002060"/>
              </a:solidFill>
              <a:latin typeface="HGP行書体" pitchFamily="66" charset="-128"/>
              <a:ea typeface="HGP行書体" pitchFamily="66" charset="-128"/>
            </a:endParaRPr>
          </a:p>
          <a:p>
            <a:r>
              <a:rPr kumimoji="1" lang="ja-JP" altLang="en-US" sz="4400" b="1" dirty="0" smtClean="0">
                <a:solidFill>
                  <a:srgbClr val="002060"/>
                </a:solidFill>
                <a:latin typeface="HGP行書体" pitchFamily="66" charset="-128"/>
                <a:ea typeface="HGP行書体" pitchFamily="66" charset="-128"/>
              </a:rPr>
              <a:t>福井健史　　　　　　山本恭也</a:t>
            </a:r>
            <a:endParaRPr kumimoji="1" lang="en-US" altLang="ja-JP" sz="4400" b="1" dirty="0" smtClean="0">
              <a:solidFill>
                <a:srgbClr val="002060"/>
              </a:solidFill>
              <a:latin typeface="HGP行書体" pitchFamily="66" charset="-128"/>
              <a:ea typeface="HGP行書体" pitchFamily="66" charset="-128"/>
            </a:endParaRPr>
          </a:p>
          <a:p>
            <a:r>
              <a:rPr lang="ja-JP" altLang="en-US" sz="4400" b="1" dirty="0" smtClean="0">
                <a:solidFill>
                  <a:srgbClr val="002060"/>
                </a:solidFill>
                <a:latin typeface="HGP行書体" pitchFamily="66" charset="-128"/>
                <a:ea typeface="HGP行書体" pitchFamily="66" charset="-128"/>
              </a:rPr>
              <a:t>若尾真吾　　　　　　吉沢亮</a:t>
            </a:r>
            <a:endParaRPr lang="en-US" altLang="ja-JP" sz="4400" b="1" dirty="0" smtClean="0">
              <a:solidFill>
                <a:srgbClr val="002060"/>
              </a:solidFill>
              <a:latin typeface="HGP行書体" pitchFamily="66" charset="-128"/>
              <a:ea typeface="HGP行書体" pitchFamily="66" charset="-128"/>
            </a:endParaRPr>
          </a:p>
          <a:p>
            <a:pPr>
              <a:buNone/>
            </a:pPr>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過去の増税時の税収の変化</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
        <p:nvSpPr>
          <p:cNvPr id="6" name="正方形/長方形 5"/>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⑲</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税収内訳推移</a:t>
            </a:r>
            <a:endParaRPr kumimoji="1" lang="ja-JP" altLang="en-US"/>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円形吹き出し 4"/>
          <p:cNvSpPr/>
          <p:nvPr/>
        </p:nvSpPr>
        <p:spPr>
          <a:xfrm>
            <a:off x="2571736" y="5715016"/>
            <a:ext cx="1428760" cy="928694"/>
          </a:xfrm>
          <a:prstGeom prst="wedgeEllipseCallout">
            <a:avLst>
              <a:gd name="adj1" fmla="val -62491"/>
              <a:gd name="adj2" fmla="val -73308"/>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accent6">
                    <a:lumMod val="50000"/>
                  </a:schemeClr>
                </a:solidFill>
              </a:rPr>
              <a:t>消費税導入</a:t>
            </a:r>
            <a:endParaRPr kumimoji="1" lang="ja-JP" altLang="en-US" dirty="0">
              <a:solidFill>
                <a:schemeClr val="accent6">
                  <a:lumMod val="50000"/>
                </a:schemeClr>
              </a:solidFill>
            </a:endParaRPr>
          </a:p>
        </p:txBody>
      </p:sp>
      <p:sp>
        <p:nvSpPr>
          <p:cNvPr id="6" name="円形吹き出し 5"/>
          <p:cNvSpPr/>
          <p:nvPr/>
        </p:nvSpPr>
        <p:spPr>
          <a:xfrm>
            <a:off x="4929190" y="5857892"/>
            <a:ext cx="1785950" cy="785818"/>
          </a:xfrm>
          <a:prstGeom prst="wedgeEllipseCallout">
            <a:avLst>
              <a:gd name="adj1" fmla="val -82893"/>
              <a:gd name="adj2" fmla="val -10299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B050"/>
                </a:solidFill>
              </a:rPr>
              <a:t>3</a:t>
            </a:r>
            <a:r>
              <a:rPr kumimoji="1" lang="ja-JP" altLang="en-US" dirty="0" smtClean="0">
                <a:solidFill>
                  <a:srgbClr val="00B050"/>
                </a:solidFill>
              </a:rPr>
              <a:t>％から</a:t>
            </a:r>
            <a:endParaRPr kumimoji="1" lang="en-US" altLang="ja-JP" dirty="0" smtClean="0">
              <a:solidFill>
                <a:srgbClr val="00B050"/>
              </a:solidFill>
            </a:endParaRPr>
          </a:p>
          <a:p>
            <a:pPr algn="ctr"/>
            <a:r>
              <a:rPr lang="en-US" altLang="ja-JP" dirty="0" smtClean="0">
                <a:solidFill>
                  <a:srgbClr val="00B050"/>
                </a:solidFill>
              </a:rPr>
              <a:t>5</a:t>
            </a:r>
            <a:r>
              <a:rPr lang="ja-JP" altLang="en-US" dirty="0" smtClean="0">
                <a:solidFill>
                  <a:srgbClr val="00B050"/>
                </a:solidFill>
              </a:rPr>
              <a:t>％に増税</a:t>
            </a:r>
            <a:endParaRPr kumimoji="1" lang="ja-JP" altLang="en-US" dirty="0">
              <a:solidFill>
                <a:srgbClr val="00B050"/>
              </a:solidFill>
            </a:endParaRPr>
          </a:p>
        </p:txBody>
      </p:sp>
      <p:sp>
        <p:nvSpPr>
          <p:cNvPr id="7" name="正方形/長方形 6"/>
          <p:cNvSpPr/>
          <p:nvPr/>
        </p:nvSpPr>
        <p:spPr>
          <a:xfrm>
            <a:off x="7143768" y="6286520"/>
            <a:ext cx="1800493" cy="369332"/>
          </a:xfrm>
          <a:prstGeom prst="rect">
            <a:avLst/>
          </a:prstGeom>
        </p:spPr>
        <p:txBody>
          <a:bodyPr wrap="none">
            <a:spAutoFit/>
          </a:bodyPr>
          <a:lstStyle/>
          <a:p>
            <a:r>
              <a:rPr lang="ja-JP" altLang="en-US" dirty="0"/>
              <a:t>＜参考＞財務省</a:t>
            </a:r>
          </a:p>
        </p:txBody>
      </p:sp>
      <p:sp>
        <p:nvSpPr>
          <p:cNvPr id="8" name="正方形/長方形 7"/>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⑳</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各税の内訳</a:t>
            </a:r>
            <a:endParaRPr kumimoji="1" lang="ja-JP" alt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67544" y="1700808"/>
            <a:ext cx="8229600" cy="4374682"/>
          </a:xfrm>
          <a:prstGeom prst="rect">
            <a:avLst/>
          </a:prstGeom>
          <a:noFill/>
          <a:ln w="9525">
            <a:solidFill>
              <a:srgbClr val="00B050"/>
            </a:solidFill>
            <a:miter lim="800000"/>
            <a:headEnd/>
            <a:tailEnd/>
          </a:ln>
          <a:effectLst/>
        </p:spPr>
      </p:pic>
      <p:sp>
        <p:nvSpPr>
          <p:cNvPr id="4" name="正方形/長方形 3"/>
          <p:cNvSpPr/>
          <p:nvPr/>
        </p:nvSpPr>
        <p:spPr>
          <a:xfrm>
            <a:off x="3563888" y="3068960"/>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43570" y="3068960"/>
            <a:ext cx="101666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563888" y="2276872"/>
            <a:ext cx="1008112"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52120" y="2276872"/>
            <a:ext cx="1008112"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563888" y="2060848"/>
            <a:ext cx="1008112"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52120" y="2060848"/>
            <a:ext cx="1008112"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143768" y="6357958"/>
            <a:ext cx="1800493" cy="369332"/>
          </a:xfrm>
          <a:prstGeom prst="rect">
            <a:avLst/>
          </a:prstGeom>
        </p:spPr>
        <p:txBody>
          <a:bodyPr wrap="none">
            <a:spAutoFit/>
          </a:bodyPr>
          <a:lstStyle/>
          <a:p>
            <a:r>
              <a:rPr lang="ja-JP" altLang="en-US" dirty="0" smtClean="0"/>
              <a:t>＜参考＞財務省</a:t>
            </a:r>
            <a:endParaRPr lang="ja-JP" altLang="en-US" dirty="0"/>
          </a:p>
        </p:txBody>
      </p:sp>
      <p:sp>
        <p:nvSpPr>
          <p:cNvPr id="12" name="正方形/長方形 11"/>
          <p:cNvSpPr/>
          <p:nvPr/>
        </p:nvSpPr>
        <p:spPr>
          <a:xfrm>
            <a:off x="-3208" y="5934670"/>
            <a:ext cx="886781" cy="923330"/>
          </a:xfrm>
          <a:prstGeom prst="rect">
            <a:avLst/>
          </a:prstGeom>
          <a:noFill/>
        </p:spPr>
        <p:txBody>
          <a:bodyPr wrap="none" lIns="91440" tIns="45720" rIns="91440" bIns="45720">
            <a:spAutoFit/>
          </a:bodyPr>
          <a:lstStyle/>
          <a:p>
            <a:pPr algn="ctr"/>
            <a:r>
              <a:rPr lang="en-US" altLang="ja-JP"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10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一般会計税収の推移</a:t>
            </a:r>
            <a:endParaRPr kumimoji="1" lang="ja-JP" altLang="en-US" dirty="0"/>
          </a:p>
        </p:txBody>
      </p:sp>
      <p:pic>
        <p:nvPicPr>
          <p:cNvPr id="4" name="コンテンツ プレースホルダ 3" descr="010.gif"/>
          <p:cNvPicPr>
            <a:picLocks noGrp="1" noChangeAspect="1"/>
          </p:cNvPicPr>
          <p:nvPr>
            <p:ph idx="1"/>
          </p:nvPr>
        </p:nvPicPr>
        <p:blipFill>
          <a:blip r:embed="rId3" cstate="print"/>
          <a:stretch>
            <a:fillRect/>
          </a:stretch>
        </p:blipFill>
        <p:spPr>
          <a:xfrm>
            <a:off x="1000100" y="1500174"/>
            <a:ext cx="7118963" cy="4525963"/>
          </a:xfrm>
        </p:spPr>
      </p:pic>
      <p:sp>
        <p:nvSpPr>
          <p:cNvPr id="6" name="角丸四角形吹き出し 5"/>
          <p:cNvSpPr/>
          <p:nvPr/>
        </p:nvSpPr>
        <p:spPr>
          <a:xfrm>
            <a:off x="1571604" y="1643050"/>
            <a:ext cx="914400" cy="612648"/>
          </a:xfrm>
          <a:prstGeom prst="wedgeRoundRectCallout">
            <a:avLst>
              <a:gd name="adj1" fmla="val 37500"/>
              <a:gd name="adj2" fmla="val 95149"/>
              <a:gd name="adj3" fmla="val 1666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B050"/>
                </a:solidFill>
              </a:rPr>
              <a:t>消費税導入</a:t>
            </a:r>
            <a:endParaRPr kumimoji="1" lang="ja-JP" altLang="en-US" sz="1600" b="1" dirty="0">
              <a:solidFill>
                <a:srgbClr val="00B050"/>
              </a:solidFill>
            </a:endParaRPr>
          </a:p>
        </p:txBody>
      </p:sp>
      <p:sp>
        <p:nvSpPr>
          <p:cNvPr id="7" name="角丸四角形吹き出し 6"/>
          <p:cNvSpPr/>
          <p:nvPr/>
        </p:nvSpPr>
        <p:spPr>
          <a:xfrm>
            <a:off x="4000496" y="1643050"/>
            <a:ext cx="1109664" cy="584074"/>
          </a:xfrm>
          <a:prstGeom prst="wedgeRoundRectCallout">
            <a:avLst>
              <a:gd name="adj1" fmla="val -32292"/>
              <a:gd name="adj2" fmla="val 118470"/>
              <a:gd name="adj3" fmla="val 1666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B050"/>
                </a:solidFill>
              </a:rPr>
              <a:t>３％→５％</a:t>
            </a:r>
            <a:endParaRPr kumimoji="1" lang="ja-JP" altLang="en-US" sz="1400" b="1" dirty="0">
              <a:solidFill>
                <a:srgbClr val="00B050"/>
              </a:solidFill>
            </a:endParaRPr>
          </a:p>
        </p:txBody>
      </p:sp>
      <p:cxnSp>
        <p:nvCxnSpPr>
          <p:cNvPr id="16" name="直線矢印コネクタ 15"/>
          <p:cNvCxnSpPr/>
          <p:nvPr/>
        </p:nvCxnSpPr>
        <p:spPr>
          <a:xfrm rot="5400000" flipH="1" flipV="1">
            <a:off x="2250265" y="2393149"/>
            <a:ext cx="857256" cy="50006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357686" y="3000372"/>
            <a:ext cx="1500198" cy="10715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215206" y="6215082"/>
            <a:ext cx="1800493" cy="369332"/>
          </a:xfrm>
          <a:prstGeom prst="rect">
            <a:avLst/>
          </a:prstGeom>
        </p:spPr>
        <p:txBody>
          <a:bodyPr wrap="none">
            <a:spAutoFit/>
          </a:bodyPr>
          <a:lstStyle/>
          <a:p>
            <a:r>
              <a:rPr lang="ja-JP" altLang="en-US" dirty="0" smtClean="0"/>
              <a:t>＜参考＞財務省</a:t>
            </a:r>
            <a:endParaRPr lang="ja-JP" altLang="en-US" dirty="0"/>
          </a:p>
        </p:txBody>
      </p:sp>
      <p:sp>
        <p:nvSpPr>
          <p:cNvPr id="10" name="正方形/長方形 9"/>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71472" y="714356"/>
            <a:ext cx="8218917" cy="21236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じゃあ今回の増税で</a:t>
            </a:r>
            <a:r>
              <a:rPr lang="ja-JP" alt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a:t>
            </a:r>
            <a:endParaRPr lang="en-US" altLang="ja-JP"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ja-JP"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何がどう変わるのか？</a:t>
            </a:r>
            <a:endParaRPr lang="en-US" altLang="ja-JP"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今回の増税による</a:t>
            </a:r>
            <a:r>
              <a:rPr lang="ja-JP" altLang="en-US" dirty="0"/>
              <a:t>変化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t>　　</a:t>
            </a:r>
            <a:endParaRPr kumimoji="1" lang="en-US" altLang="ja-JP" dirty="0" smtClean="0">
              <a:solidFill>
                <a:srgbClr val="FF0000"/>
              </a:solidFill>
            </a:endParaRPr>
          </a:p>
          <a:p>
            <a:pPr>
              <a:buNone/>
            </a:pPr>
            <a:endParaRPr lang="en-US" altLang="ja-JP" dirty="0"/>
          </a:p>
          <a:p>
            <a:pPr>
              <a:buNone/>
            </a:pPr>
            <a:r>
              <a:rPr kumimoji="1" lang="ja-JP" altLang="en-US" dirty="0" smtClean="0"/>
              <a:t>それに伴い減税される項目</a:t>
            </a:r>
            <a:endParaRPr kumimoji="1" lang="en-US" altLang="ja-JP" dirty="0" smtClean="0"/>
          </a:p>
          <a:p>
            <a:pPr>
              <a:buNone/>
            </a:pPr>
            <a:r>
              <a:rPr lang="ja-JP" altLang="en-US" sz="4000" dirty="0" smtClean="0"/>
              <a:t>①自動車重量税、自動車所得税廃止</a:t>
            </a:r>
            <a:endParaRPr lang="en-US" altLang="ja-JP" sz="4000" dirty="0" smtClean="0"/>
          </a:p>
          <a:p>
            <a:pPr>
              <a:buNone/>
            </a:pPr>
            <a:r>
              <a:rPr kumimoji="1" lang="ja-JP" altLang="en-US" sz="4000" dirty="0" smtClean="0"/>
              <a:t>②住宅</a:t>
            </a:r>
            <a:r>
              <a:rPr kumimoji="1" lang="ja-JP" altLang="en-US" sz="4000" dirty="0"/>
              <a:t>ローン</a:t>
            </a:r>
            <a:r>
              <a:rPr kumimoji="1" lang="ja-JP" altLang="en-US" sz="4000" dirty="0" smtClean="0"/>
              <a:t>減税　２０１４年以降</a:t>
            </a:r>
            <a:r>
              <a:rPr kumimoji="1" lang="en-US" altLang="ja-JP" sz="4000" dirty="0" smtClean="0"/>
              <a:t>500</a:t>
            </a:r>
            <a:r>
              <a:rPr kumimoji="1" lang="ja-JP" altLang="en-US" sz="4000" dirty="0" smtClean="0"/>
              <a:t>万円の水準で維持（</a:t>
            </a:r>
            <a:r>
              <a:rPr lang="ja-JP" altLang="en-US" sz="4000" dirty="0" smtClean="0"/>
              <a:t>今は</a:t>
            </a:r>
            <a:r>
              <a:rPr lang="en-US" altLang="ja-JP" sz="4000" dirty="0" smtClean="0"/>
              <a:t>200</a:t>
            </a:r>
            <a:r>
              <a:rPr lang="ja-JP" altLang="en-US" sz="4000" dirty="0" smtClean="0"/>
              <a:t>万円</a:t>
            </a:r>
            <a:r>
              <a:rPr kumimoji="1" lang="ja-JP" altLang="en-US" sz="4000" dirty="0" smtClean="0"/>
              <a:t>）</a:t>
            </a:r>
            <a:endParaRPr kumimoji="1" lang="en-US" altLang="ja-JP" sz="4000" dirty="0" smtClean="0"/>
          </a:p>
          <a:p>
            <a:pPr>
              <a:buNone/>
            </a:pPr>
            <a:r>
              <a:rPr lang="ja-JP" altLang="en-US" sz="4000" smtClean="0"/>
              <a:t>③消費税</a:t>
            </a:r>
            <a:r>
              <a:rPr lang="ja-JP" altLang="en-US" sz="4000" dirty="0" smtClean="0"/>
              <a:t>還付金の存在</a:t>
            </a:r>
            <a:endParaRPr kumimoji="1" lang="en-US" altLang="ja-JP" sz="4000" dirty="0" smtClean="0"/>
          </a:p>
        </p:txBody>
      </p:sp>
      <p:sp>
        <p:nvSpPr>
          <p:cNvPr id="4" name="正方形/長方形 3"/>
          <p:cNvSpPr/>
          <p:nvPr/>
        </p:nvSpPr>
        <p:spPr>
          <a:xfrm>
            <a:off x="1751832" y="1571612"/>
            <a:ext cx="59378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消費増税５％→８％</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正方形/長方形 4"/>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消費増税による税収変化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現在の税収　約１０兆</a:t>
            </a:r>
            <a:endParaRPr lang="en-US" altLang="ja-JP" dirty="0" smtClean="0"/>
          </a:p>
          <a:p>
            <a:endParaRPr kumimoji="1" lang="ja-JP" altLang="en-US" dirty="0"/>
          </a:p>
        </p:txBody>
      </p:sp>
      <p:graphicFrame>
        <p:nvGraphicFramePr>
          <p:cNvPr id="5" name="グラフ 4"/>
          <p:cNvGraphicFramePr/>
          <p:nvPr/>
        </p:nvGraphicFramePr>
        <p:xfrm>
          <a:off x="642910" y="2143116"/>
          <a:ext cx="7572428"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4282" y="214290"/>
            <a:ext cx="809625" cy="1704975"/>
          </a:xfrm>
          <a:prstGeom prst="rect">
            <a:avLst/>
          </a:prstGeom>
          <a:noFill/>
          <a:ln w="9525">
            <a:noFill/>
            <a:miter lim="800000"/>
            <a:headEnd/>
            <a:tailEnd/>
          </a:ln>
          <a:effectLst/>
        </p:spPr>
      </p:pic>
      <p:pic>
        <p:nvPicPr>
          <p:cNvPr id="3" name="図 2" descr="images.jpg"/>
          <p:cNvPicPr>
            <a:picLocks noChangeAspect="1"/>
          </p:cNvPicPr>
          <p:nvPr/>
        </p:nvPicPr>
        <p:blipFill>
          <a:blip r:embed="rId4" cstate="print"/>
          <a:stretch>
            <a:fillRect/>
          </a:stretch>
        </p:blipFill>
        <p:spPr>
          <a:xfrm>
            <a:off x="1214414" y="785794"/>
            <a:ext cx="2190750" cy="1076325"/>
          </a:xfrm>
          <a:prstGeom prst="rect">
            <a:avLst/>
          </a:prstGeom>
        </p:spPr>
      </p:pic>
      <p:sp>
        <p:nvSpPr>
          <p:cNvPr id="4" name="テキスト ボックス 3"/>
          <p:cNvSpPr txBox="1"/>
          <p:nvPr/>
        </p:nvSpPr>
        <p:spPr>
          <a:xfrm>
            <a:off x="642910" y="1857364"/>
            <a:ext cx="3214710" cy="954107"/>
          </a:xfrm>
          <a:prstGeom prst="rect">
            <a:avLst/>
          </a:prstGeom>
          <a:noFill/>
        </p:spPr>
        <p:txBody>
          <a:bodyPr wrap="square" rtlCol="0">
            <a:spAutoFit/>
          </a:bodyPr>
          <a:lstStyle/>
          <a:p>
            <a:r>
              <a:rPr kumimoji="1" lang="ja-JP" altLang="en-US" sz="2800" b="1" dirty="0" smtClean="0"/>
              <a:t>新車　購入価格</a:t>
            </a:r>
            <a:endParaRPr kumimoji="1" lang="en-US" altLang="ja-JP" sz="2800" b="1" dirty="0" smtClean="0"/>
          </a:p>
          <a:p>
            <a:r>
              <a:rPr lang="ja-JP" altLang="en-US" sz="2800" b="1" dirty="0" smtClean="0"/>
              <a:t>　　</a:t>
            </a:r>
            <a:r>
              <a:rPr kumimoji="1" lang="ja-JP" altLang="en-US" sz="2800" b="1" dirty="0" smtClean="0"/>
              <a:t>６００万円（税抜）</a:t>
            </a:r>
            <a:endParaRPr kumimoji="1" lang="ja-JP" altLang="en-US" sz="2800" b="1" dirty="0"/>
          </a:p>
        </p:txBody>
      </p:sp>
      <p:sp>
        <p:nvSpPr>
          <p:cNvPr id="5" name="テキスト ボックス 4"/>
          <p:cNvSpPr txBox="1"/>
          <p:nvPr/>
        </p:nvSpPr>
        <p:spPr>
          <a:xfrm>
            <a:off x="500034" y="2857496"/>
            <a:ext cx="3429024" cy="584775"/>
          </a:xfrm>
          <a:prstGeom prst="rect">
            <a:avLst/>
          </a:prstGeom>
          <a:noFill/>
        </p:spPr>
        <p:txBody>
          <a:bodyPr wrap="square" rtlCol="0">
            <a:spAutoFit/>
          </a:bodyPr>
          <a:lstStyle/>
          <a:p>
            <a:r>
              <a:rPr kumimoji="1" lang="ja-JP" altLang="en-US" sz="3200" b="1" dirty="0" smtClean="0"/>
              <a:t>消費税　３０万円</a:t>
            </a:r>
            <a:endParaRPr kumimoji="1" lang="ja-JP" altLang="en-US" sz="3200" b="1" dirty="0"/>
          </a:p>
        </p:txBody>
      </p:sp>
      <p:sp>
        <p:nvSpPr>
          <p:cNvPr id="6" name="加算記号 5"/>
          <p:cNvSpPr/>
          <p:nvPr/>
        </p:nvSpPr>
        <p:spPr>
          <a:xfrm>
            <a:off x="1357290" y="3286124"/>
            <a:ext cx="1500198" cy="1285884"/>
          </a:xfrm>
          <a:prstGeom prst="mathPlus">
            <a:avLst>
              <a:gd name="adj1" fmla="val 14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4348" y="4500570"/>
            <a:ext cx="2786082" cy="1077218"/>
          </a:xfrm>
          <a:prstGeom prst="rect">
            <a:avLst/>
          </a:prstGeom>
          <a:noFill/>
        </p:spPr>
        <p:txBody>
          <a:bodyPr wrap="square" rtlCol="0">
            <a:spAutoFit/>
          </a:bodyPr>
          <a:lstStyle/>
          <a:p>
            <a:r>
              <a:rPr kumimoji="1" lang="ja-JP" altLang="en-US" sz="3200" b="1" dirty="0" smtClean="0">
                <a:solidFill>
                  <a:srgbClr val="FF0000"/>
                </a:solidFill>
              </a:rPr>
              <a:t>自動車所得税　５％　３０万円</a:t>
            </a:r>
            <a:endParaRPr kumimoji="1" lang="ja-JP" altLang="en-US" sz="3200" b="1" dirty="0">
              <a:solidFill>
                <a:srgbClr val="FF0000"/>
              </a:solidFill>
            </a:endParaRPr>
          </a:p>
        </p:txBody>
      </p:sp>
      <p:sp>
        <p:nvSpPr>
          <p:cNvPr id="9" name="テキスト ボックス 8"/>
          <p:cNvSpPr txBox="1"/>
          <p:nvPr/>
        </p:nvSpPr>
        <p:spPr>
          <a:xfrm>
            <a:off x="714348" y="5572140"/>
            <a:ext cx="2643206" cy="1077218"/>
          </a:xfrm>
          <a:prstGeom prst="rect">
            <a:avLst/>
          </a:prstGeom>
          <a:noFill/>
        </p:spPr>
        <p:txBody>
          <a:bodyPr wrap="square" rtlCol="0">
            <a:spAutoFit/>
          </a:bodyPr>
          <a:lstStyle/>
          <a:p>
            <a:r>
              <a:rPr kumimoji="1" lang="ja-JP" altLang="en-US" sz="3200" b="1" dirty="0" smtClean="0">
                <a:solidFill>
                  <a:srgbClr val="FF0000"/>
                </a:solidFill>
              </a:rPr>
              <a:t>自動車重量税　</a:t>
            </a:r>
            <a:endParaRPr kumimoji="1" lang="en-US" altLang="ja-JP" sz="3200" b="1" dirty="0" smtClean="0">
              <a:solidFill>
                <a:srgbClr val="FF0000"/>
              </a:solidFill>
            </a:endParaRPr>
          </a:p>
          <a:p>
            <a:r>
              <a:rPr lang="ja-JP" altLang="en-US" sz="3200" b="1" dirty="0" smtClean="0">
                <a:solidFill>
                  <a:srgbClr val="FF0000"/>
                </a:solidFill>
              </a:rPr>
              <a:t>　　</a:t>
            </a:r>
            <a:r>
              <a:rPr kumimoji="1" lang="ja-JP" altLang="en-US" sz="3200" b="1" dirty="0" smtClean="0">
                <a:solidFill>
                  <a:srgbClr val="FF0000"/>
                </a:solidFill>
              </a:rPr>
              <a:t>５</a:t>
            </a:r>
            <a:r>
              <a:rPr lang="ja-JP" altLang="en-US" sz="3200" b="1" dirty="0" smtClean="0">
                <a:solidFill>
                  <a:srgbClr val="FF0000"/>
                </a:solidFill>
              </a:rPr>
              <a:t>万円</a:t>
            </a:r>
            <a:endParaRPr kumimoji="1" lang="ja-JP" altLang="en-US" sz="3200" b="1" dirty="0">
              <a:solidFill>
                <a:srgbClr val="FF0000"/>
              </a:solidFill>
            </a:endParaRPr>
          </a:p>
        </p:txBody>
      </p:sp>
      <p:sp>
        <p:nvSpPr>
          <p:cNvPr id="11" name="正方形/長方形 10"/>
          <p:cNvSpPr/>
          <p:nvPr/>
        </p:nvSpPr>
        <p:spPr>
          <a:xfrm>
            <a:off x="1071538" y="0"/>
            <a:ext cx="6909264" cy="923330"/>
          </a:xfrm>
          <a:prstGeom prst="rect">
            <a:avLst/>
          </a:prstGeom>
          <a:noFill/>
        </p:spPr>
        <p:txBody>
          <a:bodyPr wrap="none" lIns="91440" tIns="45720" rIns="91440" bIns="45720">
            <a:spAutoFit/>
          </a:bodyPr>
          <a:lstStyle/>
          <a:p>
            <a:pPr algn="ctr"/>
            <a:r>
              <a:rPr lang="ja-JP"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①自動車関連　増税前</a:t>
            </a:r>
            <a:endParaRPr lang="ja-JP"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正方形/長方形 11"/>
          <p:cNvSpPr/>
          <p:nvPr/>
        </p:nvSpPr>
        <p:spPr>
          <a:xfrm rot="20909104">
            <a:off x="67875" y="3431921"/>
            <a:ext cx="5160388" cy="1200329"/>
          </a:xfrm>
          <a:prstGeom prst="rect">
            <a:avLst/>
          </a:prstGeom>
          <a:solidFill>
            <a:srgbClr val="FFFF00"/>
          </a:solidFill>
          <a:ln>
            <a:solidFill>
              <a:schemeClr val="accent1"/>
            </a:solidFill>
          </a:ln>
        </p:spPr>
        <p:txBody>
          <a:bodyPr wrap="none" lIns="91440" tIns="45720" rIns="91440" bIns="45720">
            <a:spAutoFit/>
          </a:bodyPr>
          <a:lstStyle/>
          <a:p>
            <a:pPr algn="ctr"/>
            <a:r>
              <a:rPr lang="ja-JP" alt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合計６５万円</a:t>
            </a:r>
            <a:endParaRPr lang="ja-JP" alt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 name="図 9" descr="imagesCANFZB9K.jpg"/>
          <p:cNvPicPr>
            <a:picLocks noChangeAspect="1"/>
          </p:cNvPicPr>
          <p:nvPr/>
        </p:nvPicPr>
        <p:blipFill>
          <a:blip r:embed="rId5" cstate="print"/>
          <a:stretch>
            <a:fillRect/>
          </a:stretch>
        </p:blipFill>
        <p:spPr>
          <a:xfrm>
            <a:off x="5214942" y="785794"/>
            <a:ext cx="3286148" cy="5848562"/>
          </a:xfrm>
          <a:prstGeom prst="rect">
            <a:avLst/>
          </a:prstGeom>
        </p:spPr>
      </p:pic>
      <p:sp>
        <p:nvSpPr>
          <p:cNvPr id="13" name="爆発 2 12"/>
          <p:cNvSpPr/>
          <p:nvPr/>
        </p:nvSpPr>
        <p:spPr>
          <a:xfrm>
            <a:off x="2357422" y="3786190"/>
            <a:ext cx="3429024" cy="2500330"/>
          </a:xfrm>
          <a:prstGeom prst="irregularSeal2">
            <a:avLst/>
          </a:prstGeom>
          <a:solidFill>
            <a:srgbClr val="00B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二重課税</a:t>
            </a:r>
            <a:endParaRPr kumimoji="1" lang="ja-JP" altLang="en-US" sz="3600" dirty="0">
              <a:solidFill>
                <a:srgbClr val="FF0000"/>
              </a:solidFill>
            </a:endParaRPr>
          </a:p>
        </p:txBody>
      </p:sp>
      <p:sp>
        <p:nvSpPr>
          <p:cNvPr id="14" name="正方形/長方形 13"/>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26</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4"/>
                                        </p:tgtEl>
                                        <p:attrNameLst>
                                          <p:attrName>fillcolor</p:attrName>
                                        </p:attrNameLst>
                                      </p:cBhvr>
                                      <p:tavLst>
                                        <p:tav tm="0">
                                          <p:val>
                                            <p:clrVal>
                                              <a:schemeClr val="accent2"/>
                                            </p:clrVal>
                                          </p:val>
                                        </p:tav>
                                        <p:tav tm="50000">
                                          <p:val>
                                            <p:clrVal>
                                              <a:schemeClr val="hlink"/>
                                            </p:clrVal>
                                          </p:val>
                                        </p:tav>
                                      </p:tavLst>
                                    </p:anim>
                                    <p:set>
                                      <p:cBhvr>
                                        <p:cTn id="20" dur="5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ou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ou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P spid="9"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4282" y="214290"/>
            <a:ext cx="809625" cy="1704975"/>
          </a:xfrm>
          <a:prstGeom prst="rect">
            <a:avLst/>
          </a:prstGeom>
          <a:noFill/>
          <a:ln w="9525">
            <a:noFill/>
            <a:miter lim="800000"/>
            <a:headEnd/>
            <a:tailEnd/>
          </a:ln>
          <a:effectLst/>
        </p:spPr>
      </p:pic>
      <p:pic>
        <p:nvPicPr>
          <p:cNvPr id="3" name="図 2" descr="images.jpg"/>
          <p:cNvPicPr>
            <a:picLocks noChangeAspect="1"/>
          </p:cNvPicPr>
          <p:nvPr/>
        </p:nvPicPr>
        <p:blipFill>
          <a:blip r:embed="rId4" cstate="print"/>
          <a:stretch>
            <a:fillRect/>
          </a:stretch>
        </p:blipFill>
        <p:spPr>
          <a:xfrm>
            <a:off x="1214414" y="785794"/>
            <a:ext cx="2190750" cy="1076325"/>
          </a:xfrm>
          <a:prstGeom prst="rect">
            <a:avLst/>
          </a:prstGeom>
        </p:spPr>
      </p:pic>
      <p:sp>
        <p:nvSpPr>
          <p:cNvPr id="4" name="テキスト ボックス 3"/>
          <p:cNvSpPr txBox="1"/>
          <p:nvPr/>
        </p:nvSpPr>
        <p:spPr>
          <a:xfrm>
            <a:off x="642910" y="1857364"/>
            <a:ext cx="3214710" cy="954107"/>
          </a:xfrm>
          <a:prstGeom prst="rect">
            <a:avLst/>
          </a:prstGeom>
          <a:noFill/>
        </p:spPr>
        <p:txBody>
          <a:bodyPr wrap="square" rtlCol="0">
            <a:spAutoFit/>
          </a:bodyPr>
          <a:lstStyle/>
          <a:p>
            <a:r>
              <a:rPr kumimoji="1" lang="ja-JP" altLang="en-US" sz="2800" b="1" dirty="0" smtClean="0"/>
              <a:t>新車　購入価格</a:t>
            </a:r>
            <a:endParaRPr kumimoji="1" lang="en-US" altLang="ja-JP" sz="2800" b="1" dirty="0" smtClean="0"/>
          </a:p>
          <a:p>
            <a:r>
              <a:rPr lang="ja-JP" altLang="en-US" sz="2800" b="1" dirty="0" smtClean="0"/>
              <a:t>　　</a:t>
            </a:r>
            <a:r>
              <a:rPr kumimoji="1" lang="ja-JP" altLang="en-US" sz="2800" b="1" dirty="0" smtClean="0"/>
              <a:t>６００万円（税抜）</a:t>
            </a:r>
            <a:endParaRPr kumimoji="1" lang="ja-JP" altLang="en-US" sz="2800" b="1" dirty="0"/>
          </a:p>
        </p:txBody>
      </p:sp>
      <p:sp>
        <p:nvSpPr>
          <p:cNvPr id="5" name="テキスト ボックス 4"/>
          <p:cNvSpPr txBox="1"/>
          <p:nvPr/>
        </p:nvSpPr>
        <p:spPr>
          <a:xfrm>
            <a:off x="500034" y="2857496"/>
            <a:ext cx="3429024" cy="584775"/>
          </a:xfrm>
          <a:prstGeom prst="rect">
            <a:avLst/>
          </a:prstGeom>
          <a:noFill/>
        </p:spPr>
        <p:txBody>
          <a:bodyPr wrap="square" rtlCol="0">
            <a:spAutoFit/>
          </a:bodyPr>
          <a:lstStyle/>
          <a:p>
            <a:r>
              <a:rPr kumimoji="1" lang="ja-JP" altLang="en-US" sz="3200" b="1" dirty="0" smtClean="0"/>
              <a:t>消費税　３０万円</a:t>
            </a:r>
            <a:endParaRPr kumimoji="1" lang="ja-JP" altLang="en-US" sz="3200" b="1" dirty="0"/>
          </a:p>
        </p:txBody>
      </p:sp>
      <p:sp>
        <p:nvSpPr>
          <p:cNvPr id="6" name="加算記号 5"/>
          <p:cNvSpPr/>
          <p:nvPr/>
        </p:nvSpPr>
        <p:spPr>
          <a:xfrm>
            <a:off x="1357290" y="3286124"/>
            <a:ext cx="1500198" cy="1285884"/>
          </a:xfrm>
          <a:prstGeom prst="mathPlus">
            <a:avLst>
              <a:gd name="adj1" fmla="val 14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4348" y="4500570"/>
            <a:ext cx="2786082" cy="1077218"/>
          </a:xfrm>
          <a:prstGeom prst="rect">
            <a:avLst/>
          </a:prstGeom>
          <a:noFill/>
        </p:spPr>
        <p:txBody>
          <a:bodyPr wrap="square" rtlCol="0">
            <a:spAutoFit/>
          </a:bodyPr>
          <a:lstStyle/>
          <a:p>
            <a:r>
              <a:rPr kumimoji="1" lang="ja-JP" altLang="en-US" sz="3200" b="1" dirty="0" smtClean="0">
                <a:solidFill>
                  <a:srgbClr val="FF0000"/>
                </a:solidFill>
              </a:rPr>
              <a:t>自動車所得税　５％　３０万円</a:t>
            </a:r>
            <a:endParaRPr kumimoji="1" lang="ja-JP" altLang="en-US" sz="3200" b="1" dirty="0">
              <a:solidFill>
                <a:srgbClr val="FF0000"/>
              </a:solidFill>
            </a:endParaRPr>
          </a:p>
        </p:txBody>
      </p:sp>
      <p:sp>
        <p:nvSpPr>
          <p:cNvPr id="9" name="テキスト ボックス 8"/>
          <p:cNvSpPr txBox="1"/>
          <p:nvPr/>
        </p:nvSpPr>
        <p:spPr>
          <a:xfrm>
            <a:off x="714348" y="5572140"/>
            <a:ext cx="2643206" cy="1077218"/>
          </a:xfrm>
          <a:prstGeom prst="rect">
            <a:avLst/>
          </a:prstGeom>
          <a:noFill/>
        </p:spPr>
        <p:txBody>
          <a:bodyPr wrap="square" rtlCol="0">
            <a:spAutoFit/>
          </a:bodyPr>
          <a:lstStyle/>
          <a:p>
            <a:r>
              <a:rPr kumimoji="1" lang="ja-JP" altLang="en-US" sz="3200" b="1" dirty="0" smtClean="0">
                <a:solidFill>
                  <a:srgbClr val="FF0000"/>
                </a:solidFill>
              </a:rPr>
              <a:t>自動車重量税　</a:t>
            </a:r>
            <a:endParaRPr kumimoji="1" lang="en-US" altLang="ja-JP" sz="3200" b="1" dirty="0" smtClean="0">
              <a:solidFill>
                <a:srgbClr val="FF0000"/>
              </a:solidFill>
            </a:endParaRPr>
          </a:p>
          <a:p>
            <a:r>
              <a:rPr lang="ja-JP" altLang="en-US" sz="3200" b="1" dirty="0" smtClean="0">
                <a:solidFill>
                  <a:srgbClr val="FF0000"/>
                </a:solidFill>
              </a:rPr>
              <a:t>　　</a:t>
            </a:r>
            <a:r>
              <a:rPr kumimoji="1" lang="ja-JP" altLang="en-US" sz="3200" b="1" dirty="0" smtClean="0">
                <a:solidFill>
                  <a:srgbClr val="FF0000"/>
                </a:solidFill>
              </a:rPr>
              <a:t>５</a:t>
            </a:r>
            <a:r>
              <a:rPr lang="ja-JP" altLang="en-US" sz="3200" b="1" dirty="0" smtClean="0">
                <a:solidFill>
                  <a:srgbClr val="FF0000"/>
                </a:solidFill>
              </a:rPr>
              <a:t>万円</a:t>
            </a:r>
            <a:endParaRPr kumimoji="1" lang="ja-JP" altLang="en-US" sz="3200" b="1" dirty="0">
              <a:solidFill>
                <a:srgbClr val="FF0000"/>
              </a:solidFill>
            </a:endParaRPr>
          </a:p>
        </p:txBody>
      </p:sp>
      <p:sp>
        <p:nvSpPr>
          <p:cNvPr id="11" name="正方形/長方形 10"/>
          <p:cNvSpPr/>
          <p:nvPr/>
        </p:nvSpPr>
        <p:spPr>
          <a:xfrm>
            <a:off x="3071802" y="0"/>
            <a:ext cx="2271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増税後</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右矢印 11"/>
          <p:cNvSpPr/>
          <p:nvPr/>
        </p:nvSpPr>
        <p:spPr>
          <a:xfrm>
            <a:off x="3786182" y="3214686"/>
            <a:ext cx="1285884" cy="157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857752" y="2857496"/>
            <a:ext cx="3429024" cy="584775"/>
          </a:xfrm>
          <a:prstGeom prst="rect">
            <a:avLst/>
          </a:prstGeom>
          <a:noFill/>
        </p:spPr>
        <p:txBody>
          <a:bodyPr wrap="square" rtlCol="0">
            <a:spAutoFit/>
          </a:bodyPr>
          <a:lstStyle/>
          <a:p>
            <a:r>
              <a:rPr kumimoji="1" lang="ja-JP" altLang="en-US" sz="3200" b="1" dirty="0" smtClean="0"/>
              <a:t>消費税　４８万円</a:t>
            </a:r>
            <a:endParaRPr kumimoji="1" lang="ja-JP" altLang="en-US" sz="3200" b="1" dirty="0"/>
          </a:p>
        </p:txBody>
      </p:sp>
      <p:sp>
        <p:nvSpPr>
          <p:cNvPr id="14" name="テキスト ボックス 13"/>
          <p:cNvSpPr txBox="1"/>
          <p:nvPr/>
        </p:nvSpPr>
        <p:spPr>
          <a:xfrm>
            <a:off x="5143504" y="4071942"/>
            <a:ext cx="2786082" cy="1077218"/>
          </a:xfrm>
          <a:prstGeom prst="rect">
            <a:avLst/>
          </a:prstGeom>
          <a:noFill/>
        </p:spPr>
        <p:txBody>
          <a:bodyPr wrap="square" rtlCol="0">
            <a:spAutoFit/>
          </a:bodyPr>
          <a:lstStyle/>
          <a:p>
            <a:r>
              <a:rPr kumimoji="1" lang="ja-JP" altLang="en-US" sz="3200" b="1" dirty="0" smtClean="0">
                <a:solidFill>
                  <a:srgbClr val="FF0000"/>
                </a:solidFill>
              </a:rPr>
              <a:t>自動車所得税　５％　３０万円</a:t>
            </a:r>
            <a:endParaRPr kumimoji="1" lang="ja-JP" altLang="en-US" sz="3200" b="1" dirty="0">
              <a:solidFill>
                <a:srgbClr val="FF0000"/>
              </a:solidFill>
            </a:endParaRPr>
          </a:p>
        </p:txBody>
      </p:sp>
      <p:sp>
        <p:nvSpPr>
          <p:cNvPr id="15" name="テキスト ボックス 14"/>
          <p:cNvSpPr txBox="1"/>
          <p:nvPr/>
        </p:nvSpPr>
        <p:spPr>
          <a:xfrm>
            <a:off x="5072066" y="5214950"/>
            <a:ext cx="2643206" cy="1077218"/>
          </a:xfrm>
          <a:prstGeom prst="rect">
            <a:avLst/>
          </a:prstGeom>
          <a:noFill/>
        </p:spPr>
        <p:txBody>
          <a:bodyPr wrap="square" rtlCol="0">
            <a:spAutoFit/>
          </a:bodyPr>
          <a:lstStyle/>
          <a:p>
            <a:r>
              <a:rPr kumimoji="1" lang="ja-JP" altLang="en-US" sz="3200" b="1" dirty="0" smtClean="0">
                <a:solidFill>
                  <a:srgbClr val="FF0000"/>
                </a:solidFill>
              </a:rPr>
              <a:t>自動車重量税　</a:t>
            </a:r>
            <a:endParaRPr kumimoji="1" lang="en-US" altLang="ja-JP" sz="3200" b="1" dirty="0" smtClean="0">
              <a:solidFill>
                <a:srgbClr val="FF0000"/>
              </a:solidFill>
            </a:endParaRPr>
          </a:p>
          <a:p>
            <a:r>
              <a:rPr lang="ja-JP" altLang="en-US" sz="3200" b="1" dirty="0" smtClean="0">
                <a:solidFill>
                  <a:srgbClr val="FF0000"/>
                </a:solidFill>
              </a:rPr>
              <a:t>　　</a:t>
            </a:r>
            <a:r>
              <a:rPr kumimoji="1" lang="ja-JP" altLang="en-US" sz="3200" b="1" dirty="0" smtClean="0">
                <a:solidFill>
                  <a:srgbClr val="FF0000"/>
                </a:solidFill>
              </a:rPr>
              <a:t>５</a:t>
            </a:r>
            <a:r>
              <a:rPr lang="ja-JP" altLang="en-US" sz="3200" b="1" dirty="0" smtClean="0">
                <a:solidFill>
                  <a:srgbClr val="FF0000"/>
                </a:solidFill>
              </a:rPr>
              <a:t>万円</a:t>
            </a:r>
            <a:endParaRPr kumimoji="1" lang="ja-JP" altLang="en-US" sz="3200" b="1" dirty="0">
              <a:solidFill>
                <a:srgbClr val="FF0000"/>
              </a:solidFill>
            </a:endParaRPr>
          </a:p>
        </p:txBody>
      </p:sp>
      <p:sp>
        <p:nvSpPr>
          <p:cNvPr id="16" name="加算記号 15"/>
          <p:cNvSpPr/>
          <p:nvPr/>
        </p:nvSpPr>
        <p:spPr>
          <a:xfrm rot="2683303">
            <a:off x="4748517" y="3426197"/>
            <a:ext cx="3286148" cy="3071810"/>
          </a:xfrm>
          <a:prstGeom prst="mathPlus">
            <a:avLst>
              <a:gd name="adj1" fmla="val 984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00562" y="4500570"/>
            <a:ext cx="3919663" cy="923330"/>
          </a:xfrm>
          <a:prstGeom prst="rect">
            <a:avLst/>
          </a:prstGeom>
          <a:solidFill>
            <a:srgbClr val="92D050"/>
          </a:solid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合計４８万円</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図 17" descr="ますお.bmp"/>
          <p:cNvPicPr>
            <a:picLocks noChangeAspect="1"/>
          </p:cNvPicPr>
          <p:nvPr/>
        </p:nvPicPr>
        <p:blipFill>
          <a:blip r:embed="rId5" cstate="print"/>
          <a:stretch>
            <a:fillRect/>
          </a:stretch>
        </p:blipFill>
        <p:spPr>
          <a:xfrm>
            <a:off x="4643438" y="857232"/>
            <a:ext cx="4071966" cy="3053975"/>
          </a:xfrm>
          <a:prstGeom prst="rect">
            <a:avLst/>
          </a:prstGeom>
        </p:spPr>
      </p:pic>
      <p:sp>
        <p:nvSpPr>
          <p:cNvPr id="19" name="正方形/長方形 18"/>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27</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 y="25"/>
          <a:ext cx="9001156" cy="6643672"/>
        </p:xfrm>
        <a:graphic>
          <a:graphicData uri="http://schemas.openxmlformats.org/drawingml/2006/table">
            <a:tbl>
              <a:tblPr/>
              <a:tblGrid>
                <a:gridCol w="970135"/>
                <a:gridCol w="607388"/>
                <a:gridCol w="607388"/>
                <a:gridCol w="607388"/>
                <a:gridCol w="607388"/>
                <a:gridCol w="607388"/>
                <a:gridCol w="607388"/>
                <a:gridCol w="607388"/>
                <a:gridCol w="607388"/>
                <a:gridCol w="607388"/>
                <a:gridCol w="607388"/>
                <a:gridCol w="708621"/>
                <a:gridCol w="641132"/>
                <a:gridCol w="607388"/>
              </a:tblGrid>
              <a:tr h="214312">
                <a:tc gridSpan="2">
                  <a:txBody>
                    <a:bodyPr/>
                    <a:lstStyle/>
                    <a:p>
                      <a:pPr algn="l" fontAlgn="ctr"/>
                      <a:r>
                        <a:rPr lang="ja-JP" altLang="en-US" sz="700" b="0" i="0" u="none" strike="noStrike">
                          <a:solidFill>
                            <a:srgbClr val="000000"/>
                          </a:solidFill>
                          <a:latin typeface="ＭＳ Ｐゴシック"/>
                        </a:rPr>
                        <a:t>取得価格（課税価格）</a:t>
                      </a: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r>
              <a:tr h="214312">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経過年数</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新車</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１年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1.5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２年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2.5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6</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l" fontAlgn="ctr"/>
                      <a:r>
                        <a:rPr lang="zh-TW" altLang="en-US" sz="700" b="0" i="0" u="none" strike="noStrike">
                          <a:solidFill>
                            <a:srgbClr val="000000"/>
                          </a:solidFill>
                          <a:latin typeface="ＭＳ Ｐゴシック"/>
                        </a:rPr>
                        <a:t>購入価格</a:t>
                      </a:r>
                      <a:r>
                        <a:rPr lang="en-US" altLang="zh-TW" sz="700" b="0" i="0" u="none" strike="noStrike">
                          <a:solidFill>
                            <a:srgbClr val="000000"/>
                          </a:solidFill>
                          <a:latin typeface="ＭＳ Ｐゴシック"/>
                        </a:rPr>
                        <a:t>(</a:t>
                      </a:r>
                      <a:r>
                        <a:rPr lang="zh-TW" altLang="en-US" sz="700" b="0" i="0" u="none" strike="noStrike">
                          <a:solidFill>
                            <a:srgbClr val="000000"/>
                          </a:solidFill>
                          <a:latin typeface="ＭＳ Ｐゴシック"/>
                        </a:rPr>
                        <a:t>万円</a:t>
                      </a:r>
                      <a:r>
                        <a:rPr lang="en-US" altLang="zh-TW" sz="700" b="0" i="0" u="none" strike="noStrike">
                          <a:solidFill>
                            <a:srgbClr val="000000"/>
                          </a:solidFill>
                          <a:latin typeface="ＭＳ Ｐゴシック"/>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残価率</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136.2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112.2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92.8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52.2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35.4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29.2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24.2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204.3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168.3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139.2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94.8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78.3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64.5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53.1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36.3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272.4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224.4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185.6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152.8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104.4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70.8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58.4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48.4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340.5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280.5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191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107.5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88.5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408.6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336.6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278.4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229.2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189.6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156.6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106.2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87.6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72.6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476.7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392.7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324.8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267.4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221.2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182.7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123.9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102.2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84.7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544.8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448.8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371.2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305.6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252.8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208.8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116.8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96.8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612.9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504.9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417.6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343.8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284.4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234.9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193.5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159.3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131.4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108.9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749.1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617.1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510.4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420.2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347.6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287.1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236.5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194.7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160.6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133.1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1200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817.2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673.2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556.8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458.4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379.2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212.4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175.2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145.2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r>
              <a:tr h="214312">
                <a:tc gridSpan="2">
                  <a:txBody>
                    <a:bodyPr/>
                    <a:lstStyle/>
                    <a:p>
                      <a:pPr algn="l" fontAlgn="ctr"/>
                      <a:r>
                        <a:rPr lang="zh-TW" altLang="en-US" sz="700" b="0" i="0" u="none" strike="noStrike">
                          <a:solidFill>
                            <a:srgbClr val="000000"/>
                          </a:solidFill>
                          <a:latin typeface="ＭＳ Ｐゴシック"/>
                        </a:rPr>
                        <a:t>税額（自動車所得税）</a:t>
                      </a: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r>
              <a:tr h="214312">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経過年数</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新車</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１年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1.5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２年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2.5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6</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l" fontAlgn="ctr"/>
                      <a:r>
                        <a:rPr lang="zh-TW" altLang="en-US" sz="700" b="0" i="0" u="none" strike="noStrike">
                          <a:solidFill>
                            <a:srgbClr val="000000"/>
                          </a:solidFill>
                          <a:latin typeface="ＭＳ Ｐゴシック"/>
                        </a:rPr>
                        <a:t>購入価格</a:t>
                      </a:r>
                      <a:r>
                        <a:rPr lang="en-US" altLang="zh-TW" sz="700" b="0" i="0" u="none" strike="noStrike">
                          <a:solidFill>
                            <a:srgbClr val="000000"/>
                          </a:solidFill>
                          <a:latin typeface="ＭＳ Ｐゴシック"/>
                        </a:rPr>
                        <a:t>(</a:t>
                      </a:r>
                      <a:r>
                        <a:rPr lang="zh-TW" altLang="en-US" sz="700" b="0" i="0" u="none" strike="noStrike">
                          <a:solidFill>
                            <a:srgbClr val="000000"/>
                          </a:solidFill>
                          <a:latin typeface="ＭＳ Ｐゴシック"/>
                        </a:rPr>
                        <a:t>万円</a:t>
                      </a:r>
                      <a:r>
                        <a:rPr lang="en-US" altLang="zh-TW" sz="700" b="0" i="0" u="none" strike="noStrike">
                          <a:solidFill>
                            <a:srgbClr val="000000"/>
                          </a:solidFill>
                          <a:latin typeface="ＭＳ Ｐゴシック"/>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残価率</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34050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68100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56100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46400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38200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31600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26100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102150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84150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69600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57300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47400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39150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32250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26550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136200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112200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92800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76400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63200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52200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35400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29200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170250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140250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95500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79000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65250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53750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44250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36500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30250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4312">
                <a:tc>
                  <a:txBody>
                    <a:bodyPr/>
                    <a:lstStyle/>
                    <a:p>
                      <a:pPr algn="r" fontAlgn="ctr"/>
                      <a:r>
                        <a:rPr lang="en-US" altLang="ja-JP" sz="700" b="0" i="0" u="none" strike="noStrike">
                          <a:solidFill>
                            <a:srgbClr val="000000"/>
                          </a:solidFill>
                          <a:latin typeface="ＭＳ Ｐゴシック"/>
                        </a:rPr>
                        <a:t>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204300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168300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139200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114600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94800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78300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64500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53100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43800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36300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238350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196350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162400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133700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110600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91350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75250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61950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42350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272400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224400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185600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152800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126400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104400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86000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70800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58400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48400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306450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252450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208800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171900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142200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117450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96750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79650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65700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54450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340500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280500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232000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191000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158000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130500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107500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88500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60500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374550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308550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255200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210100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173800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143550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118250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97350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80300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66550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55000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312">
                <a:tc>
                  <a:txBody>
                    <a:bodyPr/>
                    <a:lstStyle/>
                    <a:p>
                      <a:pPr algn="r" fontAlgn="ctr"/>
                      <a:r>
                        <a:rPr lang="en-US" altLang="ja-JP" sz="700" b="0" i="0" u="none" strike="noStrike">
                          <a:solidFill>
                            <a:srgbClr val="000000"/>
                          </a:solidFill>
                          <a:latin typeface="ＭＳ Ｐゴシック"/>
                        </a:rPr>
                        <a:t>1200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408600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336600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278400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229200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189600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156600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129000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106200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87600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solidFill>
                            <a:srgbClr val="000000"/>
                          </a:solidFill>
                          <a:latin typeface="ＭＳ Ｐゴシック"/>
                        </a:rPr>
                        <a:t>72600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dirty="0">
                          <a:solidFill>
                            <a:srgbClr val="000000"/>
                          </a:solidFill>
                          <a:latin typeface="ＭＳ Ｐゴシック"/>
                        </a:rPr>
                        <a:t>60000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8000" dirty="0" smtClean="0">
                <a:solidFill>
                  <a:schemeClr val="bg1"/>
                </a:solidFill>
                <a:latin typeface="HGP行書体" pitchFamily="66" charset="-128"/>
                <a:ea typeface="HGP行書体" pitchFamily="66" charset="-128"/>
              </a:rPr>
              <a:t>目次</a:t>
            </a:r>
            <a:endParaRPr kumimoji="1" lang="ja-JP" altLang="en-US" sz="8000" dirty="0">
              <a:solidFill>
                <a:schemeClr val="bg1"/>
              </a:solidFill>
              <a:latin typeface="HGP行書体" pitchFamily="66" charset="-128"/>
              <a:ea typeface="HGP行書体" pitchFamily="66" charset="-128"/>
            </a:endParaRPr>
          </a:p>
        </p:txBody>
      </p:sp>
      <p:sp>
        <p:nvSpPr>
          <p:cNvPr id="3" name="コンテンツ プレースホルダ 2"/>
          <p:cNvSpPr>
            <a:spLocks noGrp="1"/>
          </p:cNvSpPr>
          <p:nvPr>
            <p:ph idx="1"/>
          </p:nvPr>
        </p:nvSpPr>
        <p:spPr/>
        <p:txBody>
          <a:bodyPr>
            <a:normAutofit fontScale="92500" lnSpcReduction="10000"/>
          </a:bodyPr>
          <a:lstStyle/>
          <a:p>
            <a:pPr marL="514350" indent="-514350">
              <a:buFont typeface="+mj-lt"/>
              <a:buAutoNum type="arabicPeriod"/>
            </a:pPr>
            <a:r>
              <a:rPr kumimoji="1" lang="ja-JP" altLang="en-US" sz="4800" dirty="0" smtClean="0">
                <a:solidFill>
                  <a:srgbClr val="00B0F0"/>
                </a:solidFill>
              </a:rPr>
              <a:t>目的　　　</a:t>
            </a:r>
            <a:endParaRPr kumimoji="1" lang="en-US" altLang="ja-JP" sz="4800" dirty="0" smtClean="0">
              <a:solidFill>
                <a:srgbClr val="00B0F0"/>
              </a:solidFill>
            </a:endParaRPr>
          </a:p>
          <a:p>
            <a:pPr marL="514350" indent="-514350">
              <a:buFont typeface="+mj-lt"/>
              <a:buAutoNum type="arabicPeriod"/>
            </a:pPr>
            <a:r>
              <a:rPr lang="ja-JP" altLang="en-US" sz="4800" dirty="0" smtClean="0">
                <a:solidFill>
                  <a:srgbClr val="00B0F0"/>
                </a:solidFill>
              </a:rPr>
              <a:t>先行研究</a:t>
            </a:r>
            <a:r>
              <a:rPr lang="en-US" altLang="ja-JP" sz="4800" dirty="0" smtClean="0">
                <a:solidFill>
                  <a:srgbClr val="00B0F0"/>
                </a:solidFill>
              </a:rPr>
              <a:t>1</a:t>
            </a:r>
            <a:r>
              <a:rPr lang="ja-JP" altLang="en-US" sz="4800" dirty="0" smtClean="0">
                <a:solidFill>
                  <a:srgbClr val="00B0F0"/>
                </a:solidFill>
              </a:rPr>
              <a:t>、２</a:t>
            </a:r>
            <a:endParaRPr lang="en-US" altLang="ja-JP" sz="4800" dirty="0" smtClean="0">
              <a:solidFill>
                <a:srgbClr val="00B0F0"/>
              </a:solidFill>
            </a:endParaRPr>
          </a:p>
          <a:p>
            <a:pPr marL="514350" indent="-514350">
              <a:buFont typeface="+mj-lt"/>
              <a:buAutoNum type="arabicPeriod"/>
            </a:pPr>
            <a:r>
              <a:rPr kumimoji="1" lang="ja-JP" altLang="en-US" sz="4800" dirty="0" smtClean="0">
                <a:solidFill>
                  <a:srgbClr val="00B0F0"/>
                </a:solidFill>
              </a:rPr>
              <a:t>メリット・デメリット</a:t>
            </a:r>
            <a:endParaRPr kumimoji="1" lang="en-US" altLang="ja-JP" sz="4800" dirty="0" smtClean="0">
              <a:solidFill>
                <a:srgbClr val="00B0F0"/>
              </a:solidFill>
            </a:endParaRPr>
          </a:p>
          <a:p>
            <a:pPr marL="514350" indent="-514350">
              <a:buFont typeface="+mj-lt"/>
              <a:buAutoNum type="arabicPeriod"/>
            </a:pPr>
            <a:r>
              <a:rPr lang="ja-JP" altLang="en-US" sz="4800" dirty="0" smtClean="0">
                <a:solidFill>
                  <a:srgbClr val="00B0F0"/>
                </a:solidFill>
              </a:rPr>
              <a:t>過去の税収</a:t>
            </a:r>
            <a:endParaRPr lang="en-US" altLang="ja-JP" sz="4800" dirty="0" smtClean="0">
              <a:solidFill>
                <a:srgbClr val="00B0F0"/>
              </a:solidFill>
            </a:endParaRPr>
          </a:p>
          <a:p>
            <a:pPr marL="514350" indent="-514350">
              <a:buFont typeface="+mj-lt"/>
              <a:buAutoNum type="arabicPeriod"/>
            </a:pPr>
            <a:r>
              <a:rPr lang="ja-JP" altLang="en-US" sz="4800" dirty="0" smtClean="0">
                <a:solidFill>
                  <a:srgbClr val="00B0F0"/>
                </a:solidFill>
              </a:rPr>
              <a:t>増税による変化</a:t>
            </a:r>
            <a:endParaRPr lang="en-US" altLang="ja-JP" sz="4800" dirty="0" smtClean="0">
              <a:solidFill>
                <a:srgbClr val="00B0F0"/>
              </a:solidFill>
            </a:endParaRPr>
          </a:p>
          <a:p>
            <a:pPr marL="514350" indent="-514350">
              <a:buFont typeface="+mj-lt"/>
              <a:buAutoNum type="arabicPeriod"/>
            </a:pPr>
            <a:r>
              <a:rPr lang="ja-JP" altLang="en-US" sz="4800" dirty="0" smtClean="0">
                <a:solidFill>
                  <a:srgbClr val="00B0F0"/>
                </a:solidFill>
              </a:rPr>
              <a:t>まとめ</a:t>
            </a:r>
            <a:endParaRPr lang="en-US" altLang="ja-JP" sz="4800" dirty="0" smtClean="0">
              <a:solidFill>
                <a:srgbClr val="00B0F0"/>
              </a:solidFill>
            </a:endParaRPr>
          </a:p>
          <a:p>
            <a:pPr marL="514350" indent="-514350">
              <a:buFont typeface="+mj-lt"/>
              <a:buAutoNum type="arabicPeriod"/>
            </a:pPr>
            <a:endParaRPr kumimoji="1" lang="ja-JP" altLang="en-US" dirty="0">
              <a:solidFill>
                <a:schemeClr val="bg1"/>
              </a:solidFill>
            </a:endParaRPr>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②</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0" y="24"/>
          <a:ext cx="9143999" cy="6857975"/>
        </p:xfrm>
        <a:graphic>
          <a:graphicData uri="http://schemas.openxmlformats.org/drawingml/2006/table">
            <a:tbl>
              <a:tblPr/>
              <a:tblGrid>
                <a:gridCol w="985530"/>
                <a:gridCol w="617027"/>
                <a:gridCol w="617027"/>
                <a:gridCol w="617027"/>
                <a:gridCol w="617027"/>
                <a:gridCol w="617027"/>
                <a:gridCol w="617027"/>
                <a:gridCol w="617027"/>
                <a:gridCol w="617027"/>
                <a:gridCol w="617027"/>
                <a:gridCol w="617027"/>
                <a:gridCol w="719866"/>
                <a:gridCol w="651306"/>
                <a:gridCol w="617027"/>
              </a:tblGrid>
              <a:tr h="221225">
                <a:tc gridSpan="2">
                  <a:txBody>
                    <a:bodyPr/>
                    <a:lstStyle/>
                    <a:p>
                      <a:pPr algn="l" fontAlgn="ctr"/>
                      <a:r>
                        <a:rPr lang="zh-CN" altLang="en-US" sz="700" b="0" i="0" u="none" strike="noStrike" dirty="0">
                          <a:solidFill>
                            <a:srgbClr val="000000"/>
                          </a:solidFill>
                          <a:latin typeface="ＭＳ Ｐゴシック"/>
                        </a:rPr>
                        <a:t>税額（消費税増税分）</a:t>
                      </a: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r>
              <a:tr h="221225">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経過年数</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新車</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１年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1.5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２年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2.5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6</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l" fontAlgn="ctr"/>
                      <a:r>
                        <a:rPr lang="zh-TW" altLang="en-US" sz="700" b="0" i="0" u="none" strike="noStrike">
                          <a:solidFill>
                            <a:srgbClr val="000000"/>
                          </a:solidFill>
                          <a:latin typeface="ＭＳ Ｐゴシック"/>
                        </a:rPr>
                        <a:t>購入価格</a:t>
                      </a:r>
                      <a:r>
                        <a:rPr lang="en-US" altLang="zh-TW" sz="700" b="0" i="0" u="none" strike="noStrike">
                          <a:solidFill>
                            <a:srgbClr val="000000"/>
                          </a:solidFill>
                          <a:latin typeface="ＭＳ Ｐゴシック"/>
                        </a:rPr>
                        <a:t>(</a:t>
                      </a:r>
                      <a:r>
                        <a:rPr lang="zh-TW" altLang="en-US" sz="700" b="0" i="0" u="none" strike="noStrike">
                          <a:solidFill>
                            <a:srgbClr val="000000"/>
                          </a:solidFill>
                          <a:latin typeface="ＭＳ Ｐゴシック"/>
                        </a:rPr>
                        <a:t>万円</a:t>
                      </a:r>
                      <a:r>
                        <a:rPr lang="en-US" altLang="zh-TW" sz="700" b="0" i="0" u="none" strike="noStrike">
                          <a:solidFill>
                            <a:srgbClr val="000000"/>
                          </a:solidFill>
                          <a:latin typeface="ＭＳ Ｐゴシック"/>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残価率</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20430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16830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11460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7830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5310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3630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40860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33660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15660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10620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7260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61290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50490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41760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34380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28440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23490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19350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15930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13140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10890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81720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67320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55680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45840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102150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84150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69600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57300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47400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39150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32250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26550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122580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100980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83520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68760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56880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46980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38700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31860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21780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143010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117810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97440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80220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66360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54810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45150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37170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30660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25410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163440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134640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111360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91680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75840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62640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51600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42480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35040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29040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183870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151470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125280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103140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85320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70470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58050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47790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39420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32670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204300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168300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139200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114600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94800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78300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64500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53100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36300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330000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224730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185130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153120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126060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104280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86130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70950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58410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48180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39930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360000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245160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201960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167040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137520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113760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93960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77400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63720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52560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43560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solidFill>
                          <a:srgbClr val="000000"/>
                        </a:solidFill>
                        <a:latin typeface="ＭＳ Ｐゴシック"/>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r>
              <a:tr h="221225">
                <a:tc gridSpan="2">
                  <a:txBody>
                    <a:bodyPr/>
                    <a:lstStyle/>
                    <a:p>
                      <a:pPr algn="l" fontAlgn="ctr"/>
                      <a:r>
                        <a:rPr lang="zh-TW" altLang="en-US" sz="700" b="0" i="0" u="none" strike="noStrike">
                          <a:solidFill>
                            <a:srgbClr val="000000"/>
                          </a:solidFill>
                          <a:latin typeface="ＭＳ Ｐゴシック"/>
                        </a:rPr>
                        <a:t>消費増税分</a:t>
                      </a:r>
                      <a:r>
                        <a:rPr lang="en-US" altLang="zh-TW" sz="700" b="0" i="0" u="none" strike="noStrike">
                          <a:solidFill>
                            <a:srgbClr val="000000"/>
                          </a:solidFill>
                          <a:latin typeface="ＭＳ Ｐゴシック"/>
                        </a:rPr>
                        <a:t>-</a:t>
                      </a:r>
                      <a:r>
                        <a:rPr lang="zh-TW" altLang="en-US" sz="700" b="0" i="0" u="none" strike="noStrike">
                          <a:solidFill>
                            <a:srgbClr val="000000"/>
                          </a:solidFill>
                          <a:latin typeface="ＭＳ Ｐゴシック"/>
                        </a:rPr>
                        <a:t>自動車所得税</a:t>
                      </a: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5715" marR="5715" marT="5715" marB="0" anchor="ctr">
                    <a:lnL>
                      <a:noFill/>
                    </a:lnL>
                    <a:lnR>
                      <a:noFill/>
                    </a:lnR>
                    <a:lnT>
                      <a:noFill/>
                    </a:lnT>
                    <a:lnB w="6350" cap="flat" cmpd="sng" algn="ctr">
                      <a:solidFill>
                        <a:srgbClr val="000000"/>
                      </a:solidFill>
                      <a:prstDash val="solid"/>
                      <a:round/>
                      <a:headEnd type="none" w="med" len="med"/>
                      <a:tailEnd type="none" w="med" len="med"/>
                    </a:lnB>
                  </a:tcPr>
                </a:tc>
              </a:tr>
              <a:tr h="221225">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経過年数</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新車</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１年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1.5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２年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2.5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3.5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4.5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5.5</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latin typeface="ＭＳ Ｐゴシック"/>
                        </a:rPr>
                        <a:t>6</a:t>
                      </a:r>
                      <a:r>
                        <a:rPr lang="ja-JP" altLang="en-US" sz="700" b="0" i="0" u="none" strike="noStrike">
                          <a:solidFill>
                            <a:srgbClr val="000000"/>
                          </a:solidFill>
                          <a:latin typeface="ＭＳ Ｐゴシック"/>
                        </a:rPr>
                        <a:t>年</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l" fontAlgn="ctr"/>
                      <a:r>
                        <a:rPr lang="zh-TW" altLang="en-US" sz="700" b="0" i="0" u="none" strike="noStrike">
                          <a:solidFill>
                            <a:srgbClr val="000000"/>
                          </a:solidFill>
                          <a:latin typeface="ＭＳ Ｐゴシック"/>
                        </a:rPr>
                        <a:t>購入価格</a:t>
                      </a:r>
                      <a:r>
                        <a:rPr lang="en-US" altLang="zh-TW" sz="700" b="0" i="0" u="none" strike="noStrike">
                          <a:solidFill>
                            <a:srgbClr val="000000"/>
                          </a:solidFill>
                          <a:latin typeface="ＭＳ Ｐゴシック"/>
                        </a:rPr>
                        <a:t>(</a:t>
                      </a:r>
                      <a:r>
                        <a:rPr lang="zh-TW" altLang="en-US" sz="700" b="0" i="0" u="none" strike="noStrike">
                          <a:solidFill>
                            <a:srgbClr val="000000"/>
                          </a:solidFill>
                          <a:latin typeface="ＭＳ Ｐゴシック"/>
                        </a:rPr>
                        <a:t>万円</a:t>
                      </a:r>
                      <a:r>
                        <a:rPr lang="en-US" altLang="zh-TW" sz="700" b="0" i="0" u="none" strike="noStrike">
                          <a:solidFill>
                            <a:srgbClr val="000000"/>
                          </a:solidFill>
                          <a:latin typeface="ＭＳ Ｐゴシック"/>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残価率</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0.681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0.561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0.464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0.261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0.215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-13620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16830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13920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11460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9480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7830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6450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5310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4380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3630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21225">
                <a:tc>
                  <a:txBody>
                    <a:bodyPr/>
                    <a:lstStyle/>
                    <a:p>
                      <a:pPr algn="r" fontAlgn="ctr"/>
                      <a:r>
                        <a:rPr lang="en-US" altLang="ja-JP" sz="700" b="0" i="0" u="none" strike="noStrike">
                          <a:solidFill>
                            <a:srgbClr val="000000"/>
                          </a:solidFill>
                          <a:latin typeface="ＭＳ Ｐゴシック"/>
                        </a:rPr>
                        <a:t>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-18560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-12640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10620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8760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7260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21225">
                <a:tc>
                  <a:txBody>
                    <a:bodyPr/>
                    <a:lstStyle/>
                    <a:p>
                      <a:pPr algn="r" fontAlgn="ctr"/>
                      <a:r>
                        <a:rPr lang="en-US" altLang="ja-JP" sz="700" b="0" i="0" u="none" strike="noStrike">
                          <a:solidFill>
                            <a:srgbClr val="000000"/>
                          </a:solidFill>
                          <a:latin typeface="ＭＳ Ｐゴシック"/>
                        </a:rPr>
                        <a:t>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-40860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-33660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-27840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-15660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-10620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13140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10890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9000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21225">
                <a:tc>
                  <a:txBody>
                    <a:bodyPr/>
                    <a:lstStyle/>
                    <a:p>
                      <a:pPr algn="r" fontAlgn="ctr"/>
                      <a:r>
                        <a:rPr lang="en-US" altLang="ja-JP" sz="700" b="0" i="0" u="none" strike="noStrike">
                          <a:solidFill>
                            <a:srgbClr val="000000"/>
                          </a:solidFill>
                          <a:latin typeface="ＭＳ Ｐゴシック"/>
                        </a:rPr>
                        <a:t>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-54480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-44880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-30560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-20880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-14160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-11680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ctr"/>
                      <a:r>
                        <a:rPr lang="en-US" altLang="ja-JP" sz="700" b="0" i="0" u="none" strike="noStrike">
                          <a:solidFill>
                            <a:srgbClr val="000000"/>
                          </a:solidFill>
                          <a:latin typeface="ＭＳ Ｐゴシック"/>
                        </a:rPr>
                        <a:t>12000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21225">
                <a:tc>
                  <a:txBody>
                    <a:bodyPr/>
                    <a:lstStyle/>
                    <a:p>
                      <a:pPr algn="r" fontAlgn="ctr"/>
                      <a:r>
                        <a:rPr lang="en-US" altLang="ja-JP" sz="700" b="0" i="0" u="none" strike="noStrike">
                          <a:solidFill>
                            <a:srgbClr val="000000"/>
                          </a:solidFill>
                          <a:latin typeface="ＭＳ Ｐゴシック"/>
                        </a:rPr>
                        <a:t>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-68100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-56100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-46400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-38200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latin typeface="ＭＳ Ｐゴシック"/>
                        </a:rPr>
                        <a:t>-12100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21225">
                <a:tc>
                  <a:txBody>
                    <a:bodyPr/>
                    <a:lstStyle/>
                    <a:p>
                      <a:pPr algn="r" fontAlgn="ctr"/>
                      <a:r>
                        <a:rPr lang="en-US" altLang="ja-JP" sz="700" b="0" i="0" u="none" strike="noStrike">
                          <a:solidFill>
                            <a:srgbClr val="000000"/>
                          </a:solidFill>
                          <a:latin typeface="ＭＳ Ｐゴシック"/>
                        </a:rPr>
                        <a:t>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-81720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-67320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-55680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-45840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-37920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-25800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-17520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-95340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-78540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latin typeface="ＭＳ Ｐゴシック"/>
                        </a:rPr>
                        <a:t>-64960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-53480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-44240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-36540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-30100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-24780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-16940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-108960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-89760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-74240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-61120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-50560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-41760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-34400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-28320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-23360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-19360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900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-122580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-100980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-83520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-68760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-56880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-46980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-38700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-31860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-26280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-21780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-18000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-136200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-112200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-92800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-76400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-63200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-52200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-43000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-35400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-29200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-149820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-123420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-102080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-84040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-69520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-57420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-47300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-38940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-32120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-26620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-22000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25">
                <a:tc>
                  <a:txBody>
                    <a:bodyPr/>
                    <a:lstStyle/>
                    <a:p>
                      <a:pPr algn="r" fontAlgn="ctr"/>
                      <a:r>
                        <a:rPr lang="en-US" altLang="ja-JP" sz="700" b="0" i="0" u="none" strike="noStrike">
                          <a:solidFill>
                            <a:srgbClr val="000000"/>
                          </a:solidFill>
                          <a:latin typeface="ＭＳ Ｐゴシック"/>
                        </a:rPr>
                        <a:t>1200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-240000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-163440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-134640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-111360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-91680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-75840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-62640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-51600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-42480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-35040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-29040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latin typeface="ＭＳ Ｐゴシック"/>
                        </a:rPr>
                        <a:t>-24000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正方形/長方形 3"/>
          <p:cNvSpPr/>
          <p:nvPr/>
        </p:nvSpPr>
        <p:spPr>
          <a:xfrm>
            <a:off x="1214414" y="1857364"/>
            <a:ext cx="6272871" cy="2585323"/>
          </a:xfrm>
          <a:prstGeom prst="rect">
            <a:avLst/>
          </a:prstGeom>
          <a:solidFill>
            <a:srgbClr val="92D05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安い車を買う人ほど</a:t>
            </a:r>
            <a:endParaRPr lang="en-US" altLang="ja-JP"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減税分による恩恵が</a:t>
            </a:r>
            <a:endParaRPr lang="en-US" altLang="ja-JP"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受けられない</a:t>
            </a:r>
            <a:endParaRPr lang="ja-JP"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1687175" cy="7515225"/>
          </a:xfrm>
          <a:prstGeom prst="rect">
            <a:avLst/>
          </a:prstGeom>
          <a:noFill/>
          <a:ln w="9525">
            <a:noFill/>
            <a:miter lim="800000"/>
            <a:headEnd/>
            <a:tailEnd/>
          </a:ln>
          <a:effectLst/>
        </p:spPr>
      </p:pic>
      <p:sp>
        <p:nvSpPr>
          <p:cNvPr id="4" name="円/楕円 3"/>
          <p:cNvSpPr/>
          <p:nvPr/>
        </p:nvSpPr>
        <p:spPr>
          <a:xfrm>
            <a:off x="2714612" y="4714884"/>
            <a:ext cx="1928826" cy="57150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714612" y="2428868"/>
            <a:ext cx="1928826" cy="57150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2844" y="3286124"/>
            <a:ext cx="8715848" cy="1107996"/>
          </a:xfrm>
          <a:prstGeom prst="rect">
            <a:avLst/>
          </a:prstGeom>
          <a:solidFill>
            <a:schemeClr val="accent4">
              <a:lumMod val="60000"/>
              <a:lumOff val="40000"/>
            </a:schemeClr>
          </a:solidFill>
        </p:spPr>
        <p:txBody>
          <a:bodyPr wrap="none" lIns="91440" tIns="45720" rIns="91440" bIns="45720">
            <a:spAutoFit/>
          </a:bodyPr>
          <a:lstStyle/>
          <a:p>
            <a:pPr algn="ctr"/>
            <a:r>
              <a:rPr lang="ja-JP" altLang="en-U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合計で約１兆円の減税</a:t>
            </a:r>
            <a:endParaRPr lang="ja-JP"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正方形/長方形 6"/>
          <p:cNvSpPr/>
          <p:nvPr/>
        </p:nvSpPr>
        <p:spPr>
          <a:xfrm>
            <a:off x="0" y="6143644"/>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30</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②住宅ローン減税</a:t>
            </a:r>
            <a:endParaRPr kumimoji="1" lang="ja-JP" altLang="en-US" dirty="0"/>
          </a:p>
        </p:txBody>
      </p:sp>
      <p:sp>
        <p:nvSpPr>
          <p:cNvPr id="3" name="コンテンツ プレースホルダ 2"/>
          <p:cNvSpPr>
            <a:spLocks noGrp="1"/>
          </p:cNvSpPr>
          <p:nvPr>
            <p:ph idx="1"/>
          </p:nvPr>
        </p:nvSpPr>
        <p:spPr/>
        <p:txBody>
          <a:bodyPr/>
          <a:lstStyle/>
          <a:p>
            <a:pPr>
              <a:buNone/>
            </a:pPr>
            <a:endParaRPr lang="en-US" altLang="ja-JP" dirty="0" smtClean="0"/>
          </a:p>
          <a:p>
            <a:endParaRPr lang="en-US" altLang="ja-JP" dirty="0" smtClean="0"/>
          </a:p>
        </p:txBody>
      </p:sp>
      <p:pic>
        <p:nvPicPr>
          <p:cNvPr id="4" name="図 3"/>
          <p:cNvPicPr/>
          <p:nvPr/>
        </p:nvPicPr>
        <p:blipFill>
          <a:blip r:embed="rId2" cstate="print"/>
          <a:srcRect/>
          <a:stretch>
            <a:fillRect/>
          </a:stretch>
        </p:blipFill>
        <p:spPr bwMode="auto">
          <a:xfrm>
            <a:off x="642910" y="1142984"/>
            <a:ext cx="7500990" cy="5572140"/>
          </a:xfrm>
          <a:prstGeom prst="rect">
            <a:avLst/>
          </a:prstGeom>
          <a:noFill/>
          <a:ln w="9525">
            <a:noFill/>
            <a:miter lim="800000"/>
            <a:headEnd/>
            <a:tailEnd/>
          </a:ln>
        </p:spPr>
      </p:pic>
      <p:sp>
        <p:nvSpPr>
          <p:cNvPr id="5" name="角丸四角形 4"/>
          <p:cNvSpPr/>
          <p:nvPr/>
        </p:nvSpPr>
        <p:spPr>
          <a:xfrm>
            <a:off x="2000232" y="5143512"/>
            <a:ext cx="6286544" cy="4286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42976" y="642918"/>
            <a:ext cx="5858599" cy="1754326"/>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一般的な家庭で</a:t>
            </a:r>
            <a:endParaRPr lang="en-US" altLang="ja-JP"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約２００万円の減税</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角丸四角形 6"/>
          <p:cNvSpPr/>
          <p:nvPr/>
        </p:nvSpPr>
        <p:spPr>
          <a:xfrm>
            <a:off x="6500826" y="3714752"/>
            <a:ext cx="1428760" cy="2928958"/>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214310" y="2428868"/>
            <a:ext cx="5448928" cy="2585323"/>
          </a:xfrm>
          <a:prstGeom prst="rect">
            <a:avLst/>
          </a:prstGeom>
          <a:solidFill>
            <a:schemeClr val="accent3">
              <a:lumMod val="60000"/>
              <a:lumOff val="4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高い家</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を買える</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人</a:t>
            </a:r>
            <a:endPar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（収入の多い人）</a:t>
            </a:r>
            <a:endParaRPr lang="en-US" altLang="ja-JP"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ja-JP" alt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ほど</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負担が減る</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正方形/長方形 8"/>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31</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8" y="0"/>
            <a:ext cx="7500990" cy="5402498"/>
          </a:xfrm>
          <a:prstGeom prst="rect">
            <a:avLst/>
          </a:prstGeom>
          <a:noFill/>
          <a:ln w="9525">
            <a:noFill/>
            <a:miter lim="800000"/>
            <a:headEnd/>
            <a:tailEnd/>
          </a:ln>
          <a:effectLst/>
        </p:spPr>
      </p:pic>
      <p:sp>
        <p:nvSpPr>
          <p:cNvPr id="3" name="正方形/長方形 2"/>
          <p:cNvSpPr/>
          <p:nvPr/>
        </p:nvSpPr>
        <p:spPr>
          <a:xfrm>
            <a:off x="-93078" y="5286388"/>
            <a:ext cx="9467656"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200</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万</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８１万＝</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兆</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円億円</a:t>
            </a:r>
            <a:endParaRPr lang="ja-JP" alt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正方形/長方形 3"/>
          <p:cNvSpPr/>
          <p:nvPr/>
        </p:nvSpPr>
        <p:spPr>
          <a:xfrm>
            <a:off x="-142908" y="5214950"/>
            <a:ext cx="9467656"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200</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万</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８１万＝</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兆</a:t>
            </a:r>
            <a:r>
              <a:rPr lang="en-US" altLang="ja-JP"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ja-JP"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円億円</a:t>
            </a:r>
            <a:endParaRPr lang="ja-JP" alt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正方形/長方形 4"/>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32</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③消費税還付金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増税をしたら大企業が得をし、中小企業がダメージを受ける、といわれている</a:t>
            </a:r>
            <a:endParaRPr kumimoji="1" lang="en-US" altLang="ja-JP" dirty="0" smtClean="0"/>
          </a:p>
          <a:p>
            <a:endParaRPr kumimoji="1" lang="en-US" altLang="ja-JP" dirty="0" smtClean="0"/>
          </a:p>
        </p:txBody>
      </p:sp>
      <p:sp>
        <p:nvSpPr>
          <p:cNvPr id="4" name="正方形/長方形 3"/>
          <p:cNvSpPr/>
          <p:nvPr/>
        </p:nvSpPr>
        <p:spPr>
          <a:xfrm>
            <a:off x="1357290" y="2571744"/>
            <a:ext cx="6131808" cy="2123658"/>
          </a:xfrm>
          <a:prstGeom prst="rect">
            <a:avLst/>
          </a:prstGeom>
          <a:noFill/>
        </p:spPr>
        <p:txBody>
          <a:bodyPr wrap="none" lIns="91440" tIns="45720" rIns="91440" bIns="45720">
            <a:spAutoFit/>
          </a:bodyPr>
          <a:lstStyle/>
          <a:p>
            <a:pPr algn="ctr"/>
            <a:r>
              <a:rPr lang="ja-JP" alt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消費税還付金の</a:t>
            </a:r>
            <a:endParaRPr lang="en-US" altLang="ja-JP"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ja-JP" alt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存在！！</a:t>
            </a:r>
            <a:endParaRPr lang="ja-JP" alt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図 4" descr="imagesCAUBRC2Y.jpg"/>
          <p:cNvPicPr>
            <a:picLocks noChangeAspect="1"/>
          </p:cNvPicPr>
          <p:nvPr/>
        </p:nvPicPr>
        <p:blipFill>
          <a:blip r:embed="rId2" cstate="print"/>
          <a:stretch>
            <a:fillRect/>
          </a:stretch>
        </p:blipFill>
        <p:spPr>
          <a:xfrm>
            <a:off x="6215074" y="4000504"/>
            <a:ext cx="2038350" cy="2247900"/>
          </a:xfrm>
          <a:prstGeom prst="rect">
            <a:avLst/>
          </a:prstGeom>
        </p:spPr>
      </p:pic>
      <p:sp>
        <p:nvSpPr>
          <p:cNvPr id="6" name="正方形/長方形 5"/>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33</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smtClean="0"/>
              <a:t>消費税還付金とは</a:t>
            </a:r>
            <a:endParaRPr kumimoji="1" lang="ja-JP" altLang="en-US" sz="6000" dirty="0"/>
          </a:p>
        </p:txBody>
      </p:sp>
      <p:pic>
        <p:nvPicPr>
          <p:cNvPr id="3" name="図 2" descr="imageCAG1ENTA.jpg"/>
          <p:cNvPicPr>
            <a:picLocks noChangeAspect="1"/>
          </p:cNvPicPr>
          <p:nvPr/>
        </p:nvPicPr>
        <p:blipFill>
          <a:blip r:embed="rId3" cstate="print"/>
          <a:stretch>
            <a:fillRect/>
          </a:stretch>
        </p:blipFill>
        <p:spPr>
          <a:xfrm>
            <a:off x="323528" y="1340768"/>
            <a:ext cx="1718097" cy="1656184"/>
          </a:xfrm>
          <a:prstGeom prst="rect">
            <a:avLst/>
          </a:prstGeom>
        </p:spPr>
      </p:pic>
      <p:pic>
        <p:nvPicPr>
          <p:cNvPr id="6" name="図 5" descr="imageCAG1ENTA.jpg"/>
          <p:cNvPicPr>
            <a:picLocks noChangeAspect="1"/>
          </p:cNvPicPr>
          <p:nvPr/>
        </p:nvPicPr>
        <p:blipFill>
          <a:blip r:embed="rId3" cstate="print"/>
          <a:stretch>
            <a:fillRect/>
          </a:stretch>
        </p:blipFill>
        <p:spPr>
          <a:xfrm>
            <a:off x="251520" y="4653136"/>
            <a:ext cx="1656184" cy="1596502"/>
          </a:xfrm>
          <a:prstGeom prst="rect">
            <a:avLst/>
          </a:prstGeom>
        </p:spPr>
      </p:pic>
      <p:pic>
        <p:nvPicPr>
          <p:cNvPr id="7" name="図 6" descr="imageCAJJEO0I.jpg"/>
          <p:cNvPicPr>
            <a:picLocks noChangeAspect="1"/>
          </p:cNvPicPr>
          <p:nvPr/>
        </p:nvPicPr>
        <p:blipFill>
          <a:blip r:embed="rId4" cstate="print"/>
          <a:stretch>
            <a:fillRect/>
          </a:stretch>
        </p:blipFill>
        <p:spPr>
          <a:xfrm>
            <a:off x="7380312" y="5085184"/>
            <a:ext cx="1510928" cy="1510928"/>
          </a:xfrm>
          <a:prstGeom prst="rect">
            <a:avLst/>
          </a:prstGeom>
        </p:spPr>
      </p:pic>
      <p:pic>
        <p:nvPicPr>
          <p:cNvPr id="8" name="図 7" descr="imageCA7A31NP.jpg"/>
          <p:cNvPicPr>
            <a:picLocks noChangeAspect="1"/>
          </p:cNvPicPr>
          <p:nvPr/>
        </p:nvPicPr>
        <p:blipFill>
          <a:blip r:embed="rId5" cstate="print"/>
          <a:stretch>
            <a:fillRect/>
          </a:stretch>
        </p:blipFill>
        <p:spPr>
          <a:xfrm>
            <a:off x="6948264" y="1412776"/>
            <a:ext cx="1656184" cy="1656184"/>
          </a:xfrm>
          <a:prstGeom prst="rect">
            <a:avLst/>
          </a:prstGeom>
        </p:spPr>
      </p:pic>
      <p:sp>
        <p:nvSpPr>
          <p:cNvPr id="11" name="左矢印 10"/>
          <p:cNvSpPr/>
          <p:nvPr/>
        </p:nvSpPr>
        <p:spPr>
          <a:xfrm>
            <a:off x="1835696" y="2204864"/>
            <a:ext cx="1728192"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1,500</a:t>
            </a:r>
            <a:r>
              <a:rPr kumimoji="1" lang="ja-JP" altLang="en-US" dirty="0" smtClean="0"/>
              <a:t>（税含</a:t>
            </a:r>
            <a:endParaRPr kumimoji="1" lang="ja-JP" altLang="en-US" dirty="0"/>
          </a:p>
        </p:txBody>
      </p:sp>
      <p:sp>
        <p:nvSpPr>
          <p:cNvPr id="12" name="左矢印 11"/>
          <p:cNvSpPr/>
          <p:nvPr/>
        </p:nvSpPr>
        <p:spPr>
          <a:xfrm>
            <a:off x="1907704" y="5517232"/>
            <a:ext cx="165618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1,500</a:t>
            </a:r>
            <a:r>
              <a:rPr kumimoji="1" lang="ja-JP" altLang="en-US" dirty="0" smtClean="0"/>
              <a:t>（税含</a:t>
            </a:r>
            <a:endParaRPr kumimoji="1" lang="ja-JP" altLang="en-US" dirty="0"/>
          </a:p>
        </p:txBody>
      </p:sp>
      <p:grpSp>
        <p:nvGrpSpPr>
          <p:cNvPr id="15" name="グループ化 14"/>
          <p:cNvGrpSpPr/>
          <p:nvPr/>
        </p:nvGrpSpPr>
        <p:grpSpPr>
          <a:xfrm>
            <a:off x="2123728" y="1196752"/>
            <a:ext cx="1512168" cy="1008112"/>
            <a:chOff x="2123728" y="1196752"/>
            <a:chExt cx="1512168" cy="1008112"/>
          </a:xfrm>
        </p:grpSpPr>
        <p:sp>
          <p:nvSpPr>
            <p:cNvPr id="9" name="右矢印 8"/>
            <p:cNvSpPr/>
            <p:nvPr/>
          </p:nvSpPr>
          <p:spPr>
            <a:xfrm>
              <a:off x="2123728" y="1700808"/>
              <a:ext cx="15121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imageCABGGES8.jpg"/>
            <p:cNvPicPr>
              <a:picLocks noChangeAspect="1"/>
            </p:cNvPicPr>
            <p:nvPr/>
          </p:nvPicPr>
          <p:blipFill>
            <a:blip r:embed="rId6" cstate="print"/>
            <a:stretch>
              <a:fillRect/>
            </a:stretch>
          </p:blipFill>
          <p:spPr>
            <a:xfrm>
              <a:off x="2483768" y="1196752"/>
              <a:ext cx="590550" cy="585788"/>
            </a:xfrm>
            <a:prstGeom prst="rect">
              <a:avLst/>
            </a:prstGeom>
          </p:spPr>
        </p:pic>
      </p:grpSp>
      <p:grpSp>
        <p:nvGrpSpPr>
          <p:cNvPr id="16" name="グループ化 31"/>
          <p:cNvGrpSpPr/>
          <p:nvPr/>
        </p:nvGrpSpPr>
        <p:grpSpPr>
          <a:xfrm>
            <a:off x="2051720" y="4653136"/>
            <a:ext cx="1512168" cy="864096"/>
            <a:chOff x="2051720" y="4653136"/>
            <a:chExt cx="1512168" cy="864096"/>
          </a:xfrm>
        </p:grpSpPr>
        <p:sp>
          <p:nvSpPr>
            <p:cNvPr id="10" name="右矢印 9"/>
            <p:cNvSpPr/>
            <p:nvPr/>
          </p:nvSpPr>
          <p:spPr>
            <a:xfrm>
              <a:off x="2051720" y="5013176"/>
              <a:ext cx="15121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imageCAFOS2EP.jpg"/>
            <p:cNvPicPr>
              <a:picLocks noChangeAspect="1"/>
            </p:cNvPicPr>
            <p:nvPr/>
          </p:nvPicPr>
          <p:blipFill>
            <a:blip r:embed="rId7" cstate="print"/>
            <a:stretch>
              <a:fillRect/>
            </a:stretch>
          </p:blipFill>
          <p:spPr>
            <a:xfrm>
              <a:off x="2267744" y="4653136"/>
              <a:ext cx="792088" cy="432048"/>
            </a:xfrm>
            <a:prstGeom prst="rect">
              <a:avLst/>
            </a:prstGeom>
          </p:spPr>
        </p:pic>
      </p:grpSp>
      <p:grpSp>
        <p:nvGrpSpPr>
          <p:cNvPr id="25" name="グループ化 15"/>
          <p:cNvGrpSpPr/>
          <p:nvPr/>
        </p:nvGrpSpPr>
        <p:grpSpPr>
          <a:xfrm>
            <a:off x="5652120" y="1196752"/>
            <a:ext cx="1512168" cy="1008112"/>
            <a:chOff x="2123728" y="1196752"/>
            <a:chExt cx="1512168" cy="1008112"/>
          </a:xfrm>
        </p:grpSpPr>
        <p:sp>
          <p:nvSpPr>
            <p:cNvPr id="17" name="右矢印 16"/>
            <p:cNvSpPr/>
            <p:nvPr/>
          </p:nvSpPr>
          <p:spPr>
            <a:xfrm>
              <a:off x="2123728" y="1700808"/>
              <a:ext cx="15121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imageCABGGES8.jpg"/>
            <p:cNvPicPr>
              <a:picLocks noChangeAspect="1"/>
            </p:cNvPicPr>
            <p:nvPr/>
          </p:nvPicPr>
          <p:blipFill>
            <a:blip r:embed="rId6" cstate="print"/>
            <a:stretch>
              <a:fillRect/>
            </a:stretch>
          </p:blipFill>
          <p:spPr>
            <a:xfrm>
              <a:off x="2483768" y="1196752"/>
              <a:ext cx="590550" cy="585788"/>
            </a:xfrm>
            <a:prstGeom prst="rect">
              <a:avLst/>
            </a:prstGeom>
          </p:spPr>
        </p:pic>
      </p:grpSp>
      <p:sp>
        <p:nvSpPr>
          <p:cNvPr id="19" name="左矢印 18"/>
          <p:cNvSpPr/>
          <p:nvPr/>
        </p:nvSpPr>
        <p:spPr>
          <a:xfrm>
            <a:off x="5436096" y="2276872"/>
            <a:ext cx="1728192"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2,000</a:t>
            </a:r>
            <a:endParaRPr kumimoji="1" lang="ja-JP" altLang="en-US" dirty="0"/>
          </a:p>
        </p:txBody>
      </p:sp>
      <p:sp>
        <p:nvSpPr>
          <p:cNvPr id="20" name="左矢印 19"/>
          <p:cNvSpPr/>
          <p:nvPr/>
        </p:nvSpPr>
        <p:spPr>
          <a:xfrm>
            <a:off x="5436096" y="5589240"/>
            <a:ext cx="1728192"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2,000</a:t>
            </a:r>
            <a:endParaRPr kumimoji="1" lang="ja-JP" altLang="en-US" dirty="0"/>
          </a:p>
        </p:txBody>
      </p:sp>
      <p:grpSp>
        <p:nvGrpSpPr>
          <p:cNvPr id="26" name="グループ化 32"/>
          <p:cNvGrpSpPr/>
          <p:nvPr/>
        </p:nvGrpSpPr>
        <p:grpSpPr>
          <a:xfrm>
            <a:off x="5580112" y="4653136"/>
            <a:ext cx="1512168" cy="864096"/>
            <a:chOff x="5580112" y="4653136"/>
            <a:chExt cx="1512168" cy="864096"/>
          </a:xfrm>
        </p:grpSpPr>
        <p:sp>
          <p:nvSpPr>
            <p:cNvPr id="21" name="右矢印 20"/>
            <p:cNvSpPr/>
            <p:nvPr/>
          </p:nvSpPr>
          <p:spPr>
            <a:xfrm>
              <a:off x="5580112" y="5013176"/>
              <a:ext cx="15121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imageCAFOS2EP.jpg"/>
            <p:cNvPicPr>
              <a:picLocks noChangeAspect="1"/>
            </p:cNvPicPr>
            <p:nvPr/>
          </p:nvPicPr>
          <p:blipFill>
            <a:blip r:embed="rId7" cstate="print"/>
            <a:stretch>
              <a:fillRect/>
            </a:stretch>
          </p:blipFill>
          <p:spPr>
            <a:xfrm>
              <a:off x="5796136" y="4653136"/>
              <a:ext cx="792088" cy="432048"/>
            </a:xfrm>
            <a:prstGeom prst="rect">
              <a:avLst/>
            </a:prstGeom>
          </p:spPr>
        </p:pic>
      </p:grpSp>
      <p:pic>
        <p:nvPicPr>
          <p:cNvPr id="4" name="図 3" descr="imageCAQHBP5O.jpg"/>
          <p:cNvPicPr>
            <a:picLocks noChangeAspect="1"/>
          </p:cNvPicPr>
          <p:nvPr/>
        </p:nvPicPr>
        <p:blipFill>
          <a:blip r:embed="rId8" cstate="print"/>
          <a:stretch>
            <a:fillRect/>
          </a:stretch>
        </p:blipFill>
        <p:spPr>
          <a:xfrm>
            <a:off x="3635896" y="1556792"/>
            <a:ext cx="1728192" cy="1385533"/>
          </a:xfrm>
          <a:prstGeom prst="rect">
            <a:avLst/>
          </a:prstGeom>
        </p:spPr>
      </p:pic>
      <p:sp>
        <p:nvSpPr>
          <p:cNvPr id="23" name="円/楕円 22"/>
          <p:cNvSpPr/>
          <p:nvPr/>
        </p:nvSpPr>
        <p:spPr>
          <a:xfrm>
            <a:off x="3275856" y="2780928"/>
            <a:ext cx="2448272"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FF00"/>
                </a:solidFill>
              </a:rPr>
              <a:t>＋５００</a:t>
            </a:r>
            <a:endParaRPr kumimoji="1" lang="ja-JP" altLang="en-US" sz="2400" b="1" dirty="0">
              <a:solidFill>
                <a:srgbClr val="FFFF00"/>
              </a:solidFill>
            </a:endParaRPr>
          </a:p>
        </p:txBody>
      </p:sp>
      <p:pic>
        <p:nvPicPr>
          <p:cNvPr id="5" name="図 4" descr="imageCAGXCP1U.jpg"/>
          <p:cNvPicPr>
            <a:picLocks noChangeAspect="1"/>
          </p:cNvPicPr>
          <p:nvPr/>
        </p:nvPicPr>
        <p:blipFill>
          <a:blip r:embed="rId9" cstate="print"/>
          <a:stretch>
            <a:fillRect/>
          </a:stretch>
        </p:blipFill>
        <p:spPr>
          <a:xfrm>
            <a:off x="3635896" y="5085184"/>
            <a:ext cx="1728192" cy="1299493"/>
          </a:xfrm>
          <a:prstGeom prst="rect">
            <a:avLst/>
          </a:prstGeom>
        </p:spPr>
      </p:pic>
      <p:sp>
        <p:nvSpPr>
          <p:cNvPr id="24" name="円/楕円 23"/>
          <p:cNvSpPr/>
          <p:nvPr/>
        </p:nvSpPr>
        <p:spPr>
          <a:xfrm>
            <a:off x="3275856" y="4365104"/>
            <a:ext cx="2448272"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00"/>
                </a:solidFill>
              </a:rPr>
              <a:t>＋５００</a:t>
            </a:r>
          </a:p>
        </p:txBody>
      </p:sp>
      <p:sp>
        <p:nvSpPr>
          <p:cNvPr id="27" name="爆発 1 26"/>
          <p:cNvSpPr/>
          <p:nvPr/>
        </p:nvSpPr>
        <p:spPr>
          <a:xfrm>
            <a:off x="4572000" y="2924944"/>
            <a:ext cx="2016224" cy="115212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税負担</a:t>
            </a:r>
            <a:endParaRPr kumimoji="1" lang="ja-JP" altLang="en-US" dirty="0">
              <a:solidFill>
                <a:srgbClr val="FF0000"/>
              </a:solidFill>
            </a:endParaRPr>
          </a:p>
        </p:txBody>
      </p:sp>
      <p:sp>
        <p:nvSpPr>
          <p:cNvPr id="28" name="爆発 1 27"/>
          <p:cNvSpPr/>
          <p:nvPr/>
        </p:nvSpPr>
        <p:spPr>
          <a:xfrm>
            <a:off x="7020272" y="2924944"/>
            <a:ext cx="2016224" cy="115212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税負担</a:t>
            </a:r>
            <a:endParaRPr kumimoji="1" lang="ja-JP" altLang="en-US" dirty="0">
              <a:solidFill>
                <a:srgbClr val="FF0000"/>
              </a:solidFill>
            </a:endParaRPr>
          </a:p>
        </p:txBody>
      </p:sp>
      <p:sp>
        <p:nvSpPr>
          <p:cNvPr id="29" name="左右矢印 28"/>
          <p:cNvSpPr/>
          <p:nvPr/>
        </p:nvSpPr>
        <p:spPr>
          <a:xfrm>
            <a:off x="6228184" y="3212976"/>
            <a:ext cx="1008112" cy="576064"/>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爆発 1 29"/>
          <p:cNvSpPr/>
          <p:nvPr/>
        </p:nvSpPr>
        <p:spPr>
          <a:xfrm>
            <a:off x="7127776" y="4653136"/>
            <a:ext cx="2016224" cy="115212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税負担</a:t>
            </a:r>
            <a:endParaRPr kumimoji="1" lang="ja-JP" altLang="en-US" dirty="0">
              <a:solidFill>
                <a:srgbClr val="FF0000"/>
              </a:solidFill>
            </a:endParaRPr>
          </a:p>
        </p:txBody>
      </p:sp>
      <p:sp>
        <p:nvSpPr>
          <p:cNvPr id="31" name="乗算記号 30"/>
          <p:cNvSpPr/>
          <p:nvPr/>
        </p:nvSpPr>
        <p:spPr>
          <a:xfrm>
            <a:off x="6516216" y="4509120"/>
            <a:ext cx="3168352" cy="1440160"/>
          </a:xfrm>
          <a:prstGeom prst="mathMultiply">
            <a:avLst>
              <a:gd name="adj1" fmla="val 17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34</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p:transition advTm="584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righ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ppt_w</p:attrName>
                                        </p:attrNameLst>
                                      </p:cBhvr>
                                      <p:tavLst>
                                        <p:tav tm="0">
                                          <p:val>
                                            <p:strVal val="#ppt_w*0.70"/>
                                          </p:val>
                                        </p:tav>
                                        <p:tav tm="100000">
                                          <p:val>
                                            <p:strVal val="#ppt_w"/>
                                          </p:val>
                                        </p:tav>
                                      </p:tavLst>
                                    </p:anim>
                                    <p:anim calcmode="lin" valueType="num">
                                      <p:cBhvr>
                                        <p:cTn id="88" dur="1000" fill="hold"/>
                                        <p:tgtEl>
                                          <p:spTgt spid="27"/>
                                        </p:tgtEl>
                                        <p:attrNameLst>
                                          <p:attrName>ppt_h</p:attrName>
                                        </p:attrNameLst>
                                      </p:cBhvr>
                                      <p:tavLst>
                                        <p:tav tm="0">
                                          <p:val>
                                            <p:strVal val="#ppt_h"/>
                                          </p:val>
                                        </p:tav>
                                        <p:tav tm="100000">
                                          <p:val>
                                            <p:strVal val="#ppt_h"/>
                                          </p:val>
                                        </p:tav>
                                      </p:tavLst>
                                    </p:anim>
                                    <p:animEffect transition="in" filter="fade">
                                      <p:cBhvr>
                                        <p:cTn id="89" dur="1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1000" fill="hold"/>
                                        <p:tgtEl>
                                          <p:spTgt spid="28"/>
                                        </p:tgtEl>
                                        <p:attrNameLst>
                                          <p:attrName>ppt_w</p:attrName>
                                        </p:attrNameLst>
                                      </p:cBhvr>
                                      <p:tavLst>
                                        <p:tav tm="0">
                                          <p:val>
                                            <p:strVal val="#ppt_w*0.70"/>
                                          </p:val>
                                        </p:tav>
                                        <p:tav tm="100000">
                                          <p:val>
                                            <p:strVal val="#ppt_w"/>
                                          </p:val>
                                        </p:tav>
                                      </p:tavLst>
                                    </p:anim>
                                    <p:anim calcmode="lin" valueType="num">
                                      <p:cBhvr>
                                        <p:cTn id="95" dur="1000" fill="hold"/>
                                        <p:tgtEl>
                                          <p:spTgt spid="28"/>
                                        </p:tgtEl>
                                        <p:attrNameLst>
                                          <p:attrName>ppt_h</p:attrName>
                                        </p:attrNameLst>
                                      </p:cBhvr>
                                      <p:tavLst>
                                        <p:tav tm="0">
                                          <p:val>
                                            <p:strVal val="#ppt_h"/>
                                          </p:val>
                                        </p:tav>
                                        <p:tav tm="100000">
                                          <p:val>
                                            <p:strVal val="#ppt_h"/>
                                          </p:val>
                                        </p:tav>
                                      </p:tavLst>
                                    </p:anim>
                                    <p:animEffect transition="in" filter="fade">
                                      <p:cBhvr>
                                        <p:cTn id="96" dur="10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linds(horizont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1000" fill="hold"/>
                                        <p:tgtEl>
                                          <p:spTgt spid="30"/>
                                        </p:tgtEl>
                                        <p:attrNameLst>
                                          <p:attrName>ppt_w</p:attrName>
                                        </p:attrNameLst>
                                      </p:cBhvr>
                                      <p:tavLst>
                                        <p:tav tm="0">
                                          <p:val>
                                            <p:strVal val="#ppt_w*0.70"/>
                                          </p:val>
                                        </p:tav>
                                        <p:tav tm="100000">
                                          <p:val>
                                            <p:strVal val="#ppt_w"/>
                                          </p:val>
                                        </p:tav>
                                      </p:tavLst>
                                    </p:anim>
                                    <p:anim calcmode="lin" valueType="num">
                                      <p:cBhvr>
                                        <p:cTn id="107" dur="1000" fill="hold"/>
                                        <p:tgtEl>
                                          <p:spTgt spid="30"/>
                                        </p:tgtEl>
                                        <p:attrNameLst>
                                          <p:attrName>ppt_h</p:attrName>
                                        </p:attrNameLst>
                                      </p:cBhvr>
                                      <p:tavLst>
                                        <p:tav tm="0">
                                          <p:val>
                                            <p:strVal val="#ppt_h"/>
                                          </p:val>
                                        </p:tav>
                                        <p:tav tm="100000">
                                          <p:val>
                                            <p:strVal val="#ppt_h"/>
                                          </p:val>
                                        </p:tav>
                                      </p:tavLst>
                                    </p:anim>
                                    <p:animEffect transition="in" filter="fade">
                                      <p:cBhvr>
                                        <p:cTn id="108" dur="10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3" grpId="0" animBg="1"/>
      <p:bldP spid="24" grpId="0" animBg="1"/>
      <p:bldP spid="27" grpId="0" animBg="1"/>
      <p:bldP spid="28" grpId="0" animBg="1"/>
      <p:bldP spid="29" grpId="0" animBg="1"/>
      <p:bldP spid="30"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CAQHBP5O.jpg"/>
          <p:cNvPicPr>
            <a:picLocks noChangeAspect="1"/>
          </p:cNvPicPr>
          <p:nvPr/>
        </p:nvPicPr>
        <p:blipFill>
          <a:blip r:embed="rId3" cstate="print"/>
          <a:stretch>
            <a:fillRect/>
          </a:stretch>
        </p:blipFill>
        <p:spPr>
          <a:xfrm>
            <a:off x="611560" y="908720"/>
            <a:ext cx="1728192" cy="1385533"/>
          </a:xfrm>
          <a:prstGeom prst="rect">
            <a:avLst/>
          </a:prstGeom>
        </p:spPr>
      </p:pic>
      <p:pic>
        <p:nvPicPr>
          <p:cNvPr id="3" name="図 2" descr="imageCAGXCP1U.jpg"/>
          <p:cNvPicPr>
            <a:picLocks noChangeAspect="1"/>
          </p:cNvPicPr>
          <p:nvPr/>
        </p:nvPicPr>
        <p:blipFill>
          <a:blip r:embed="rId4" cstate="print"/>
          <a:stretch>
            <a:fillRect/>
          </a:stretch>
        </p:blipFill>
        <p:spPr>
          <a:xfrm>
            <a:off x="611560" y="3645024"/>
            <a:ext cx="1728192" cy="1299493"/>
          </a:xfrm>
          <a:prstGeom prst="rect">
            <a:avLst/>
          </a:prstGeom>
        </p:spPr>
      </p:pic>
      <p:sp>
        <p:nvSpPr>
          <p:cNvPr id="5" name="テキスト ボックス 4"/>
          <p:cNvSpPr txBox="1"/>
          <p:nvPr/>
        </p:nvSpPr>
        <p:spPr>
          <a:xfrm>
            <a:off x="2771800" y="836712"/>
            <a:ext cx="2376264" cy="1569660"/>
          </a:xfrm>
          <a:prstGeom prst="rect">
            <a:avLst/>
          </a:prstGeom>
          <a:noFill/>
        </p:spPr>
        <p:txBody>
          <a:bodyPr wrap="square" rtlCol="0">
            <a:spAutoFit/>
          </a:bodyPr>
          <a:lstStyle/>
          <a:p>
            <a:r>
              <a:rPr kumimoji="1" lang="ja-JP" altLang="en-US" sz="3200" dirty="0" smtClean="0"/>
              <a:t>売上　</a:t>
            </a:r>
            <a:r>
              <a:rPr kumimoji="1" lang="en-US" altLang="ja-JP" sz="3200" dirty="0" smtClean="0"/>
              <a:t>2,000</a:t>
            </a:r>
          </a:p>
          <a:p>
            <a:r>
              <a:rPr lang="ja-JP" altLang="en-US" sz="3200" dirty="0" smtClean="0"/>
              <a:t>仕入　</a:t>
            </a:r>
            <a:r>
              <a:rPr lang="en-US" altLang="ja-JP" sz="3200" dirty="0" smtClean="0"/>
              <a:t>1,500</a:t>
            </a:r>
          </a:p>
          <a:p>
            <a:r>
              <a:rPr kumimoji="1" lang="ja-JP" altLang="en-US" sz="3200" dirty="0" smtClean="0"/>
              <a:t>差引　</a:t>
            </a:r>
            <a:r>
              <a:rPr lang="en-US" altLang="ja-JP" sz="3200" dirty="0" smtClean="0"/>
              <a:t>+500</a:t>
            </a:r>
            <a:endParaRPr kumimoji="1" lang="ja-JP" altLang="en-US" sz="3200" dirty="0"/>
          </a:p>
        </p:txBody>
      </p:sp>
      <p:sp>
        <p:nvSpPr>
          <p:cNvPr id="6" name="テキスト ボックス 5"/>
          <p:cNvSpPr txBox="1"/>
          <p:nvPr/>
        </p:nvSpPr>
        <p:spPr>
          <a:xfrm>
            <a:off x="2771800" y="3501008"/>
            <a:ext cx="2376264" cy="1569660"/>
          </a:xfrm>
          <a:prstGeom prst="rect">
            <a:avLst/>
          </a:prstGeom>
          <a:noFill/>
        </p:spPr>
        <p:txBody>
          <a:bodyPr wrap="square" rtlCol="0">
            <a:spAutoFit/>
          </a:bodyPr>
          <a:lstStyle/>
          <a:p>
            <a:r>
              <a:rPr kumimoji="1" lang="ja-JP" altLang="en-US" sz="3200" dirty="0" smtClean="0"/>
              <a:t>売上　</a:t>
            </a:r>
            <a:r>
              <a:rPr kumimoji="1" lang="en-US" altLang="ja-JP" sz="3200" dirty="0" smtClean="0"/>
              <a:t>2,000</a:t>
            </a:r>
          </a:p>
          <a:p>
            <a:r>
              <a:rPr lang="ja-JP" altLang="en-US" sz="3200" dirty="0" smtClean="0"/>
              <a:t>仕入　</a:t>
            </a:r>
            <a:r>
              <a:rPr lang="en-US" altLang="ja-JP" sz="3200" dirty="0" smtClean="0"/>
              <a:t>1,500</a:t>
            </a:r>
          </a:p>
          <a:p>
            <a:r>
              <a:rPr kumimoji="1" lang="ja-JP" altLang="en-US" sz="3200" dirty="0" smtClean="0"/>
              <a:t>差引　</a:t>
            </a:r>
            <a:r>
              <a:rPr lang="en-US" altLang="ja-JP" sz="3200" dirty="0" smtClean="0"/>
              <a:t>+500</a:t>
            </a:r>
            <a:endParaRPr kumimoji="1" lang="ja-JP" altLang="en-US" sz="3200" dirty="0"/>
          </a:p>
        </p:txBody>
      </p:sp>
      <p:sp>
        <p:nvSpPr>
          <p:cNvPr id="7" name="ドーナツ 6"/>
          <p:cNvSpPr/>
          <p:nvPr/>
        </p:nvSpPr>
        <p:spPr>
          <a:xfrm>
            <a:off x="2627784" y="1268760"/>
            <a:ext cx="2520280" cy="648072"/>
          </a:xfrm>
          <a:prstGeom prst="donut">
            <a:avLst>
              <a:gd name="adj" fmla="val 4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p:nvSpPr>
        <p:spPr>
          <a:xfrm>
            <a:off x="2627784" y="4005064"/>
            <a:ext cx="2520280" cy="648072"/>
          </a:xfrm>
          <a:prstGeom prst="donut">
            <a:avLst>
              <a:gd name="adj" fmla="val 4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p:cNvSpPr/>
          <p:nvPr/>
        </p:nvSpPr>
        <p:spPr>
          <a:xfrm>
            <a:off x="3059832" y="1268760"/>
            <a:ext cx="1728358" cy="707886"/>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課税済</a:t>
            </a:r>
            <a:endParaRPr lang="ja-JP"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正方形/長方形 10"/>
          <p:cNvSpPr/>
          <p:nvPr/>
        </p:nvSpPr>
        <p:spPr>
          <a:xfrm>
            <a:off x="3131840" y="3933056"/>
            <a:ext cx="1728358" cy="707886"/>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課税済</a:t>
            </a:r>
            <a:endParaRPr lang="ja-JP"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テキスト ボックス 13"/>
          <p:cNvSpPr txBox="1"/>
          <p:nvPr/>
        </p:nvSpPr>
        <p:spPr>
          <a:xfrm>
            <a:off x="5508104" y="1124744"/>
            <a:ext cx="3024336" cy="523220"/>
          </a:xfrm>
          <a:prstGeom prst="rect">
            <a:avLst/>
          </a:prstGeom>
          <a:noFill/>
        </p:spPr>
        <p:txBody>
          <a:bodyPr wrap="square" rtlCol="0">
            <a:spAutoFit/>
          </a:bodyPr>
          <a:lstStyle/>
          <a:p>
            <a:r>
              <a:rPr kumimoji="1" lang="en-US" altLang="ja-JP" sz="2800" dirty="0" smtClean="0"/>
              <a:t>2,000×5%=100</a:t>
            </a:r>
          </a:p>
        </p:txBody>
      </p:sp>
      <p:sp>
        <p:nvSpPr>
          <p:cNvPr id="15" name="テキスト ボックス 14"/>
          <p:cNvSpPr txBox="1"/>
          <p:nvPr/>
        </p:nvSpPr>
        <p:spPr>
          <a:xfrm>
            <a:off x="5580112" y="1772816"/>
            <a:ext cx="3168352" cy="523220"/>
          </a:xfrm>
          <a:prstGeom prst="rect">
            <a:avLst/>
          </a:prstGeom>
          <a:noFill/>
        </p:spPr>
        <p:txBody>
          <a:bodyPr wrap="square" rtlCol="0">
            <a:spAutoFit/>
          </a:bodyPr>
          <a:lstStyle/>
          <a:p>
            <a:r>
              <a:rPr kumimoji="1" lang="en-US" altLang="ja-JP" sz="2800" dirty="0" smtClean="0"/>
              <a:t>1,500×5%=75</a:t>
            </a:r>
            <a:endParaRPr kumimoji="1" lang="ja-JP" altLang="en-US" sz="2800" dirty="0"/>
          </a:p>
        </p:txBody>
      </p:sp>
      <p:sp>
        <p:nvSpPr>
          <p:cNvPr id="16" name="テキスト ボックス 15"/>
          <p:cNvSpPr txBox="1"/>
          <p:nvPr/>
        </p:nvSpPr>
        <p:spPr>
          <a:xfrm>
            <a:off x="4860032" y="2348880"/>
            <a:ext cx="3312368" cy="646331"/>
          </a:xfrm>
          <a:prstGeom prst="rect">
            <a:avLst/>
          </a:prstGeom>
          <a:noFill/>
        </p:spPr>
        <p:txBody>
          <a:bodyPr wrap="square" rtlCol="0">
            <a:spAutoFit/>
          </a:bodyPr>
          <a:lstStyle/>
          <a:p>
            <a:r>
              <a:rPr kumimoji="1" lang="en-US" altLang="ja-JP" sz="3600" dirty="0" smtClean="0"/>
              <a:t>100</a:t>
            </a:r>
            <a:r>
              <a:rPr kumimoji="1" lang="ja-JP" altLang="en-US" sz="3600" dirty="0" smtClean="0"/>
              <a:t>－</a:t>
            </a:r>
            <a:r>
              <a:rPr kumimoji="1" lang="en-US" altLang="ja-JP" sz="3600" dirty="0" smtClean="0"/>
              <a:t>75</a:t>
            </a:r>
            <a:r>
              <a:rPr lang="en-US" altLang="ja-JP" sz="3600" dirty="0" smtClean="0"/>
              <a:t>=</a:t>
            </a:r>
            <a:r>
              <a:rPr lang="ja-JP" altLang="en-US" sz="3600" dirty="0" smtClean="0"/>
              <a:t>　</a:t>
            </a:r>
            <a:r>
              <a:rPr lang="en-US" altLang="ja-JP" sz="3600" b="1" dirty="0" smtClean="0">
                <a:solidFill>
                  <a:srgbClr val="FF0000"/>
                </a:solidFill>
              </a:rPr>
              <a:t>25</a:t>
            </a:r>
            <a:endParaRPr kumimoji="1" lang="ja-JP" altLang="en-US" sz="3600" b="1" dirty="0">
              <a:solidFill>
                <a:srgbClr val="FF0000"/>
              </a:solidFill>
            </a:endParaRPr>
          </a:p>
        </p:txBody>
      </p:sp>
      <p:sp>
        <p:nvSpPr>
          <p:cNvPr id="17" name="テキスト ボックス 16"/>
          <p:cNvSpPr txBox="1"/>
          <p:nvPr/>
        </p:nvSpPr>
        <p:spPr>
          <a:xfrm>
            <a:off x="5652120" y="3501008"/>
            <a:ext cx="2880320" cy="523220"/>
          </a:xfrm>
          <a:prstGeom prst="rect">
            <a:avLst/>
          </a:prstGeom>
          <a:noFill/>
        </p:spPr>
        <p:txBody>
          <a:bodyPr wrap="square" rtlCol="0">
            <a:spAutoFit/>
          </a:bodyPr>
          <a:lstStyle/>
          <a:p>
            <a:r>
              <a:rPr kumimoji="1" lang="en-US" altLang="ja-JP" sz="2800" dirty="0" smtClean="0"/>
              <a:t>2,000×5%=100</a:t>
            </a:r>
            <a:endParaRPr kumimoji="1" lang="ja-JP" altLang="en-US" sz="2800" dirty="0"/>
          </a:p>
        </p:txBody>
      </p:sp>
      <p:sp>
        <p:nvSpPr>
          <p:cNvPr id="18" name="テキスト ボックス 17"/>
          <p:cNvSpPr txBox="1"/>
          <p:nvPr/>
        </p:nvSpPr>
        <p:spPr>
          <a:xfrm>
            <a:off x="5652120" y="4149080"/>
            <a:ext cx="2664296" cy="523220"/>
          </a:xfrm>
          <a:prstGeom prst="rect">
            <a:avLst/>
          </a:prstGeom>
          <a:noFill/>
        </p:spPr>
        <p:txBody>
          <a:bodyPr wrap="square" rtlCol="0">
            <a:spAutoFit/>
          </a:bodyPr>
          <a:lstStyle/>
          <a:p>
            <a:r>
              <a:rPr kumimoji="1" lang="en-US" altLang="ja-JP" sz="2800" dirty="0" smtClean="0"/>
              <a:t>1,500×5%=75</a:t>
            </a:r>
            <a:endParaRPr kumimoji="1" lang="ja-JP" altLang="en-US" sz="2800" dirty="0"/>
          </a:p>
        </p:txBody>
      </p:sp>
      <p:sp>
        <p:nvSpPr>
          <p:cNvPr id="19" name="テキスト ボックス 18"/>
          <p:cNvSpPr txBox="1"/>
          <p:nvPr/>
        </p:nvSpPr>
        <p:spPr>
          <a:xfrm>
            <a:off x="5580112" y="4797152"/>
            <a:ext cx="2736304" cy="646331"/>
          </a:xfrm>
          <a:prstGeom prst="rect">
            <a:avLst/>
          </a:prstGeom>
          <a:noFill/>
        </p:spPr>
        <p:txBody>
          <a:bodyPr wrap="square" rtlCol="0">
            <a:spAutoFit/>
          </a:bodyPr>
          <a:lstStyle/>
          <a:p>
            <a:r>
              <a:rPr kumimoji="1" lang="en-US" altLang="ja-JP" sz="3600" dirty="0" smtClean="0"/>
              <a:t>0</a:t>
            </a:r>
            <a:r>
              <a:rPr kumimoji="1" lang="ja-JP" altLang="en-US" sz="3600" dirty="0" smtClean="0"/>
              <a:t>－</a:t>
            </a:r>
            <a:r>
              <a:rPr kumimoji="1" lang="en-US" altLang="ja-JP" sz="3600" dirty="0" smtClean="0"/>
              <a:t>75=</a:t>
            </a:r>
            <a:r>
              <a:rPr kumimoji="1" lang="ja-JP" altLang="en-US" sz="3600" dirty="0" smtClean="0">
                <a:solidFill>
                  <a:srgbClr val="FF0000"/>
                </a:solidFill>
              </a:rPr>
              <a:t>－</a:t>
            </a:r>
            <a:r>
              <a:rPr lang="en-US" altLang="ja-JP" sz="3600" dirty="0" smtClean="0">
                <a:solidFill>
                  <a:srgbClr val="FF0000"/>
                </a:solidFill>
              </a:rPr>
              <a:t>75</a:t>
            </a:r>
            <a:endParaRPr kumimoji="1" lang="ja-JP" altLang="en-US" sz="3600" dirty="0">
              <a:solidFill>
                <a:srgbClr val="FF0000"/>
              </a:solidFill>
            </a:endParaRPr>
          </a:p>
        </p:txBody>
      </p:sp>
      <p:sp>
        <p:nvSpPr>
          <p:cNvPr id="20" name="角丸四角形 19"/>
          <p:cNvSpPr/>
          <p:nvPr/>
        </p:nvSpPr>
        <p:spPr>
          <a:xfrm>
            <a:off x="1214414" y="4786322"/>
            <a:ext cx="6000792" cy="1857388"/>
          </a:xfrm>
          <a:prstGeom prst="round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solidFill>
                  <a:srgbClr val="FF0000"/>
                </a:solidFill>
              </a:rPr>
              <a:t>輸出業者が得をする仕組み</a:t>
            </a:r>
            <a:endParaRPr kumimoji="1" lang="ja-JP" altLang="en-US" sz="6600" dirty="0">
              <a:solidFill>
                <a:srgbClr val="FF0000"/>
              </a:solidFill>
            </a:endParaRPr>
          </a:p>
        </p:txBody>
      </p:sp>
      <p:sp>
        <p:nvSpPr>
          <p:cNvPr id="21" name="正方形/長方形 20"/>
          <p:cNvSpPr/>
          <p:nvPr/>
        </p:nvSpPr>
        <p:spPr>
          <a:xfrm rot="1249429">
            <a:off x="7186463" y="3238368"/>
            <a:ext cx="1882247" cy="769441"/>
          </a:xfrm>
          <a:prstGeom prst="rect">
            <a:avLst/>
          </a:prstGeom>
          <a:solidFill>
            <a:srgbClr val="00B0F0"/>
          </a:solidFill>
        </p:spPr>
        <p:txBody>
          <a:bodyPr wrap="none" lIns="91440" tIns="45720" rIns="91440" bIns="45720">
            <a:spAutoFit/>
          </a:bodyPr>
          <a:lstStyle/>
          <a:p>
            <a:pPr algn="ct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非課税</a:t>
            </a:r>
            <a:endParaRPr lang="ja-JP" alt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正方形/長方形 21"/>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35</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p:transition advTm="347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4"/>
                                        </p:tgtEl>
                                        <p:attrNameLst>
                                          <p:attrName>style.visibility</p:attrName>
                                        </p:attrNameLst>
                                      </p:cBhvr>
                                      <p:to>
                                        <p:strVal val="visible"/>
                                      </p:to>
                                    </p:set>
                                    <p:anim calcmode="discrete" valueType="clr">
                                      <p:cBhvr override="childStyle">
                                        <p:cTn id="5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4"/>
                                        </p:tgtEl>
                                        <p:attrNameLst>
                                          <p:attrName>fillcolor</p:attrName>
                                        </p:attrNameLst>
                                      </p:cBhvr>
                                      <p:tavLst>
                                        <p:tav tm="0">
                                          <p:val>
                                            <p:clrVal>
                                              <a:schemeClr val="accent2"/>
                                            </p:clrVal>
                                          </p:val>
                                        </p:tav>
                                        <p:tav tm="50000">
                                          <p:val>
                                            <p:clrVal>
                                              <a:schemeClr val="hlink"/>
                                            </p:clrVal>
                                          </p:val>
                                        </p:tav>
                                      </p:tavLst>
                                    </p:anim>
                                    <p:set>
                                      <p:cBhvr>
                                        <p:cTn id="55" dur="80"/>
                                        <p:tgtEl>
                                          <p:spTgt spid="14"/>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5"/>
                                        </p:tgtEl>
                                        <p:attrNameLst>
                                          <p:attrName>style.visibility</p:attrName>
                                        </p:attrNameLst>
                                      </p:cBhvr>
                                      <p:to>
                                        <p:strVal val="visible"/>
                                      </p:to>
                                    </p:set>
                                    <p:anim calcmode="discrete" valueType="clr">
                                      <p:cBhvr override="childStyle">
                                        <p:cTn id="6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gtEl>
                                        <p:attrNameLst>
                                          <p:attrName>fillcolor</p:attrName>
                                        </p:attrNameLst>
                                      </p:cBhvr>
                                      <p:tavLst>
                                        <p:tav tm="0">
                                          <p:val>
                                            <p:clrVal>
                                              <a:schemeClr val="accent2"/>
                                            </p:clrVal>
                                          </p:val>
                                        </p:tav>
                                        <p:tav tm="50000">
                                          <p:val>
                                            <p:clrVal>
                                              <a:schemeClr val="hlink"/>
                                            </p:clrVal>
                                          </p:val>
                                        </p:tav>
                                      </p:tavLst>
                                    </p:anim>
                                    <p:set>
                                      <p:cBhvr>
                                        <p:cTn id="62" dur="80"/>
                                        <p:tgtEl>
                                          <p:spTgt spid="1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6"/>
                                        </p:tgtEl>
                                        <p:attrNameLst>
                                          <p:attrName>style.visibility</p:attrName>
                                        </p:attrNameLst>
                                      </p:cBhvr>
                                      <p:to>
                                        <p:strVal val="visible"/>
                                      </p:to>
                                    </p:set>
                                    <p:anim calcmode="discrete" valueType="clr">
                                      <p:cBhvr override="childStyle">
                                        <p:cTn id="6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6"/>
                                        </p:tgtEl>
                                        <p:attrNameLst>
                                          <p:attrName>fillcolor</p:attrName>
                                        </p:attrNameLst>
                                      </p:cBhvr>
                                      <p:tavLst>
                                        <p:tav tm="0">
                                          <p:val>
                                            <p:clrVal>
                                              <a:schemeClr val="accent2"/>
                                            </p:clrVal>
                                          </p:val>
                                        </p:tav>
                                        <p:tav tm="50000">
                                          <p:val>
                                            <p:clrVal>
                                              <a:schemeClr val="hlink"/>
                                            </p:clrVal>
                                          </p:val>
                                        </p:tav>
                                      </p:tavLst>
                                    </p:anim>
                                    <p:set>
                                      <p:cBhvr>
                                        <p:cTn id="69" dur="80"/>
                                        <p:tgtEl>
                                          <p:spTgt spid="16"/>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17"/>
                                        </p:tgtEl>
                                        <p:attrNameLst>
                                          <p:attrName>style.visibility</p:attrName>
                                        </p:attrNameLst>
                                      </p:cBhvr>
                                      <p:to>
                                        <p:strVal val="visible"/>
                                      </p:to>
                                    </p:set>
                                    <p:anim calcmode="discrete" valueType="clr">
                                      <p:cBhvr override="childStyle">
                                        <p:cTn id="7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17"/>
                                        </p:tgtEl>
                                        <p:attrNameLst>
                                          <p:attrName>fillcolor</p:attrName>
                                        </p:attrNameLst>
                                      </p:cBhvr>
                                      <p:tavLst>
                                        <p:tav tm="0">
                                          <p:val>
                                            <p:clrVal>
                                              <a:schemeClr val="accent2"/>
                                            </p:clrVal>
                                          </p:val>
                                        </p:tav>
                                        <p:tav tm="50000">
                                          <p:val>
                                            <p:clrVal>
                                              <a:schemeClr val="hlink"/>
                                            </p:clrVal>
                                          </p:val>
                                        </p:tav>
                                      </p:tavLst>
                                    </p:anim>
                                    <p:set>
                                      <p:cBhvr>
                                        <p:cTn id="76" dur="80"/>
                                        <p:tgtEl>
                                          <p:spTgt spid="17"/>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18"/>
                                        </p:tgtEl>
                                        <p:attrNameLst>
                                          <p:attrName>style.visibility</p:attrName>
                                        </p:attrNameLst>
                                      </p:cBhvr>
                                      <p:to>
                                        <p:strVal val="visible"/>
                                      </p:to>
                                    </p:set>
                                    <p:anim calcmode="discrete" valueType="clr">
                                      <p:cBhvr override="childStyle">
                                        <p:cTn id="8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18"/>
                                        </p:tgtEl>
                                        <p:attrNameLst>
                                          <p:attrName>fillcolor</p:attrName>
                                        </p:attrNameLst>
                                      </p:cBhvr>
                                      <p:tavLst>
                                        <p:tav tm="0">
                                          <p:val>
                                            <p:clrVal>
                                              <a:schemeClr val="accent2"/>
                                            </p:clrVal>
                                          </p:val>
                                        </p:tav>
                                        <p:tav tm="50000">
                                          <p:val>
                                            <p:clrVal>
                                              <a:schemeClr val="hlink"/>
                                            </p:clrVal>
                                          </p:val>
                                        </p:tav>
                                      </p:tavLst>
                                    </p:anim>
                                    <p:set>
                                      <p:cBhvr>
                                        <p:cTn id="83" dur="80"/>
                                        <p:tgtEl>
                                          <p:spTgt spid="18"/>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7" presetClass="entr" presetSubtype="0" fill="hold" grpId="0" nodeType="clickEffect">
                                  <p:stCondLst>
                                    <p:cond delay="0"/>
                                  </p:stCondLst>
                                  <p:iterate type="lt">
                                    <p:tmPct val="50000"/>
                                  </p:iterate>
                                  <p:childTnLst>
                                    <p:set>
                                      <p:cBhvr>
                                        <p:cTn id="93" dur="1" fill="hold">
                                          <p:stCondLst>
                                            <p:cond delay="0"/>
                                          </p:stCondLst>
                                        </p:cTn>
                                        <p:tgtEl>
                                          <p:spTgt spid="19"/>
                                        </p:tgtEl>
                                        <p:attrNameLst>
                                          <p:attrName>style.visibility</p:attrName>
                                        </p:attrNameLst>
                                      </p:cBhvr>
                                      <p:to>
                                        <p:strVal val="visible"/>
                                      </p:to>
                                    </p:set>
                                    <p:anim calcmode="discrete" valueType="clr">
                                      <p:cBhvr override="childStyle">
                                        <p:cTn id="9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9"/>
                                        </p:tgtEl>
                                        <p:attrNameLst>
                                          <p:attrName>fillcolor</p:attrName>
                                        </p:attrNameLst>
                                      </p:cBhvr>
                                      <p:tavLst>
                                        <p:tav tm="0">
                                          <p:val>
                                            <p:clrVal>
                                              <a:schemeClr val="accent2"/>
                                            </p:clrVal>
                                          </p:val>
                                        </p:tav>
                                        <p:tav tm="50000">
                                          <p:val>
                                            <p:clrVal>
                                              <a:schemeClr val="hlink"/>
                                            </p:clrVal>
                                          </p:val>
                                        </p:tav>
                                      </p:tavLst>
                                    </p:anim>
                                    <p:set>
                                      <p:cBhvr>
                                        <p:cTn id="96" dur="80"/>
                                        <p:tgtEl>
                                          <p:spTgt spid="19"/>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down)">
                                      <p:cBhvr>
                                        <p:cTn id="10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0" grpId="0" animBg="1"/>
      <p:bldP spid="11" grpId="0" animBg="1"/>
      <p:bldP spid="14" grpId="0"/>
      <p:bldP spid="15" grpId="0"/>
      <p:bldP spid="16" grpId="0"/>
      <p:bldP spid="17" grpId="0"/>
      <p:bldP spid="18" grpId="0"/>
      <p:bldP spid="19" grpId="0"/>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増税分６兆</a:t>
            </a:r>
            <a:endParaRPr kumimoji="1" lang="en-US" altLang="ja-JP" dirty="0" smtClean="0"/>
          </a:p>
          <a:p>
            <a:r>
              <a:rPr lang="ja-JP" altLang="en-US" dirty="0" smtClean="0"/>
              <a:t>他に住宅エコポイントの付加、法人税の減税を含めると・・・・？</a:t>
            </a:r>
            <a:endParaRPr lang="en-US" altLang="ja-JP" dirty="0" smtClean="0"/>
          </a:p>
          <a:p>
            <a:r>
              <a:rPr lang="en-US" altLang="ja-JP" dirty="0" smtClean="0"/>
              <a:t>10</a:t>
            </a:r>
            <a:r>
              <a:rPr lang="ja-JP" altLang="en-US" dirty="0" smtClean="0"/>
              <a:t>年度の還付金の合計は</a:t>
            </a:r>
            <a:r>
              <a:rPr lang="en-US" altLang="ja-JP" dirty="0" smtClean="0"/>
              <a:t>3</a:t>
            </a:r>
            <a:r>
              <a:rPr lang="ja-JP" altLang="en-US" dirty="0" smtClean="0"/>
              <a:t>兆</a:t>
            </a:r>
            <a:r>
              <a:rPr lang="en-US" altLang="ja-JP" dirty="0" smtClean="0"/>
              <a:t>3762</a:t>
            </a:r>
            <a:r>
              <a:rPr lang="ja-JP" altLang="en-US" dirty="0" smtClean="0"/>
              <a:t>億円（政府予算）　</a:t>
            </a:r>
            <a:endParaRPr lang="en-US" altLang="ja-JP" dirty="0" smtClean="0"/>
          </a:p>
          <a:p>
            <a:r>
              <a:rPr kumimoji="1" lang="ja-JP" altLang="en-US" dirty="0" smtClean="0"/>
              <a:t>８％になると</a:t>
            </a:r>
            <a:r>
              <a:rPr kumimoji="1" lang="en-US" altLang="ja-JP" dirty="0" smtClean="0"/>
              <a:t>2</a:t>
            </a:r>
            <a:r>
              <a:rPr kumimoji="1" lang="ja-JP" altLang="en-US" dirty="0" smtClean="0"/>
              <a:t>兆</a:t>
            </a:r>
            <a:r>
              <a:rPr kumimoji="1" lang="en-US" altLang="ja-JP" dirty="0" smtClean="0"/>
              <a:t>257</a:t>
            </a:r>
            <a:r>
              <a:rPr kumimoji="1" lang="ja-JP" altLang="en-US" dirty="0" smtClean="0"/>
              <a:t>億円</a:t>
            </a:r>
            <a:endParaRPr kumimoji="1" lang="en-US" altLang="ja-JP" dirty="0" smtClean="0"/>
          </a:p>
          <a:p>
            <a:r>
              <a:rPr lang="ja-JP" altLang="en-US" dirty="0" smtClean="0"/>
              <a:t>自動車所得税＋自動車重量税＝約１兆円</a:t>
            </a:r>
            <a:endParaRPr kumimoji="1" lang="ja-JP" altLang="en-US" dirty="0"/>
          </a:p>
        </p:txBody>
      </p:sp>
      <p:sp>
        <p:nvSpPr>
          <p:cNvPr id="4" name="正方形/長方形 3"/>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36</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減税のまとめ</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自動車所得税＋自動車重量税＝約１兆円</a:t>
            </a:r>
          </a:p>
          <a:p>
            <a:r>
              <a:rPr kumimoji="1" lang="ja-JP" altLang="en-US" dirty="0" smtClean="0"/>
              <a:t>住宅ローン減税</a:t>
            </a:r>
            <a:endParaRPr kumimoji="1" lang="en-US" altLang="ja-JP" dirty="0" smtClean="0"/>
          </a:p>
          <a:p>
            <a:r>
              <a:rPr lang="ja-JP" altLang="en-US" dirty="0" smtClean="0"/>
              <a:t>２００万円</a:t>
            </a:r>
            <a:r>
              <a:rPr lang="en-US" altLang="ja-JP" dirty="0" smtClean="0"/>
              <a:t>×</a:t>
            </a:r>
            <a:r>
              <a:rPr lang="ja-JP" altLang="en-US" dirty="0" smtClean="0"/>
              <a:t>８０万戸＝１兆６千億円</a:t>
            </a:r>
            <a:endParaRPr lang="en-US" altLang="ja-JP" dirty="0" smtClean="0"/>
          </a:p>
          <a:p>
            <a:r>
              <a:rPr kumimoji="1" lang="ja-JP" altLang="en-US" dirty="0" smtClean="0"/>
              <a:t>消費税還付金＝約</a:t>
            </a:r>
            <a:r>
              <a:rPr lang="en-US" altLang="ja-JP" dirty="0" smtClean="0"/>
              <a:t>2</a:t>
            </a:r>
            <a:r>
              <a:rPr lang="ja-JP" altLang="en-US" dirty="0" smtClean="0"/>
              <a:t>兆円</a:t>
            </a:r>
            <a:endParaRPr lang="en-US" altLang="ja-JP" dirty="0" smtClean="0"/>
          </a:p>
          <a:p>
            <a:endParaRPr kumimoji="1" lang="en-US" altLang="ja-JP" dirty="0" smtClean="0"/>
          </a:p>
        </p:txBody>
      </p:sp>
      <p:sp>
        <p:nvSpPr>
          <p:cNvPr id="4" name="正方形/長方形 3"/>
          <p:cNvSpPr/>
          <p:nvPr/>
        </p:nvSpPr>
        <p:spPr>
          <a:xfrm>
            <a:off x="668696" y="4500570"/>
            <a:ext cx="699101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合計</a:t>
            </a:r>
            <a:r>
              <a:rPr lang="en-US" altLang="ja-JP"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ja-JP"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兆</a:t>
            </a:r>
            <a:r>
              <a:rPr lang="en-US" altLang="ja-JP"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ja-JP"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千億円！</a:t>
            </a:r>
            <a:endParaRPr lang="ja-JP" alt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正方形/長方形 4"/>
          <p:cNvSpPr/>
          <p:nvPr/>
        </p:nvSpPr>
        <p:spPr>
          <a:xfrm>
            <a:off x="0" y="5934670"/>
            <a:ext cx="886781"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37</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以上のことから安定財源が得られる消費税で</a:t>
            </a:r>
            <a:r>
              <a:rPr lang="ja-JP" altLang="en-US" dirty="0" smtClean="0"/>
              <a:t>はあるが、ほかの減税などを考え、また過去の増税時の状況を</a:t>
            </a:r>
            <a:r>
              <a:rPr lang="ja-JP" altLang="en-US" dirty="0" smtClean="0"/>
              <a:t>見るとよくなっていない。</a:t>
            </a:r>
            <a:endParaRPr lang="en-US" altLang="ja-JP" dirty="0" smtClean="0"/>
          </a:p>
          <a:p>
            <a:r>
              <a:rPr lang="ja-JP" altLang="en-US" dirty="0" smtClean="0"/>
              <a:t>消費税</a:t>
            </a:r>
            <a:r>
              <a:rPr lang="ja-JP" altLang="en-US" dirty="0" smtClean="0"/>
              <a:t>を増税したことで継続的に税収が増えるとは今までのスライドからは言えない。</a:t>
            </a:r>
            <a:endParaRPr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消費税増税は私たちの生活に直接影響を及ぼす</a:t>
            </a:r>
            <a:r>
              <a:rPr lang="ja-JP" altLang="en-US" dirty="0" smtClean="0"/>
              <a:t>身近な問題。</a:t>
            </a:r>
            <a:endParaRPr lang="en-US" altLang="ja-JP" dirty="0" smtClean="0"/>
          </a:p>
          <a:p>
            <a:r>
              <a:rPr lang="ja-JP" altLang="en-US" dirty="0" smtClean="0"/>
              <a:t>今ある時事問題の中で一番身近で一般人が興味を持つことなので調べました。</a:t>
            </a:r>
            <a:endParaRPr lang="en-US" altLang="ja-JP" dirty="0" smtClean="0"/>
          </a:p>
          <a:p>
            <a:endParaRPr lang="en-US" altLang="ja-JP" dirty="0" smtClean="0"/>
          </a:p>
          <a:p>
            <a:endParaRPr kumimoji="1" lang="ja-JP" altLang="en-US" dirty="0"/>
          </a:p>
        </p:txBody>
      </p:sp>
      <p:pic>
        <p:nvPicPr>
          <p:cNvPr id="4" name="図 3" descr="img_1147269_31805483_1.jpg"/>
          <p:cNvPicPr>
            <a:picLocks noChangeAspect="1"/>
          </p:cNvPicPr>
          <p:nvPr/>
        </p:nvPicPr>
        <p:blipFill>
          <a:blip r:embed="rId2" cstate="print"/>
          <a:stretch>
            <a:fillRect/>
          </a:stretch>
        </p:blipFill>
        <p:spPr>
          <a:xfrm>
            <a:off x="1285852" y="3643314"/>
            <a:ext cx="3857652" cy="2893239"/>
          </a:xfrm>
          <a:prstGeom prst="rect">
            <a:avLst/>
          </a:prstGeom>
        </p:spPr>
      </p:pic>
      <p:sp>
        <p:nvSpPr>
          <p:cNvPr id="5" name="正方形/長方形 4"/>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③</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先行研究</a:t>
            </a:r>
            <a:endParaRPr kumimoji="1" lang="ja-JP" altLang="en-US" dirty="0"/>
          </a:p>
        </p:txBody>
      </p:sp>
      <p:sp>
        <p:nvSpPr>
          <p:cNvPr id="3" name="コンテンツ プレースホルダ 2"/>
          <p:cNvSpPr>
            <a:spLocks noGrp="1"/>
          </p:cNvSpPr>
          <p:nvPr>
            <p:ph idx="1"/>
          </p:nvPr>
        </p:nvSpPr>
        <p:spPr/>
        <p:txBody>
          <a:bodyPr/>
          <a:lstStyle/>
          <a:p>
            <a:r>
              <a:rPr kumimoji="1" lang="ja-JP" altLang="en-US" sz="4000" b="1" dirty="0" smtClean="0">
                <a:solidFill>
                  <a:srgbClr val="00B050"/>
                </a:solidFill>
              </a:rPr>
              <a:t>消費税が１０％になった場合</a:t>
            </a:r>
            <a:endParaRPr lang="en-US" altLang="ja-JP" sz="4000" b="1" dirty="0">
              <a:solidFill>
                <a:srgbClr val="00B050"/>
              </a:solidFill>
            </a:endParaRPr>
          </a:p>
          <a:p>
            <a:r>
              <a:rPr kumimoji="1" lang="ja-JP" altLang="en-US" dirty="0" smtClean="0"/>
              <a:t>日本の生産額は</a:t>
            </a:r>
            <a:r>
              <a:rPr kumimoji="1" lang="en-US" altLang="ja-JP" b="1" dirty="0" smtClean="0">
                <a:solidFill>
                  <a:srgbClr val="FF0000"/>
                </a:solidFill>
              </a:rPr>
              <a:t>11</a:t>
            </a:r>
            <a:r>
              <a:rPr kumimoji="1" lang="ja-JP" altLang="en-US" b="1" dirty="0" smtClean="0">
                <a:solidFill>
                  <a:srgbClr val="FF0000"/>
                </a:solidFill>
              </a:rPr>
              <a:t>兆</a:t>
            </a:r>
            <a:r>
              <a:rPr kumimoji="1" lang="en-US" altLang="ja-JP" b="1" dirty="0" smtClean="0">
                <a:solidFill>
                  <a:srgbClr val="FF0000"/>
                </a:solidFill>
              </a:rPr>
              <a:t>6670</a:t>
            </a:r>
            <a:r>
              <a:rPr kumimoji="1" lang="ja-JP" altLang="en-US" b="1" dirty="0" smtClean="0">
                <a:solidFill>
                  <a:srgbClr val="FF0000"/>
                </a:solidFill>
              </a:rPr>
              <a:t>億円減</a:t>
            </a:r>
            <a:endParaRPr kumimoji="1" lang="en-US" altLang="ja-JP" b="1" dirty="0" smtClean="0">
              <a:solidFill>
                <a:srgbClr val="FF0000"/>
              </a:solidFill>
            </a:endParaRPr>
          </a:p>
          <a:p>
            <a:r>
              <a:rPr lang="en-US" altLang="ja-JP" dirty="0" smtClean="0"/>
              <a:t>GDP</a:t>
            </a:r>
            <a:r>
              <a:rPr lang="ja-JP" altLang="en-US" dirty="0" smtClean="0"/>
              <a:t>は</a:t>
            </a:r>
            <a:r>
              <a:rPr lang="en-US" altLang="ja-JP" b="1" dirty="0" smtClean="0">
                <a:solidFill>
                  <a:srgbClr val="FF0000"/>
                </a:solidFill>
              </a:rPr>
              <a:t>6</a:t>
            </a:r>
            <a:r>
              <a:rPr lang="ja-JP" altLang="en-US" b="1" dirty="0" smtClean="0">
                <a:solidFill>
                  <a:srgbClr val="FF0000"/>
                </a:solidFill>
              </a:rPr>
              <a:t>兆</a:t>
            </a:r>
            <a:r>
              <a:rPr lang="en-US" altLang="ja-JP" b="1" dirty="0" smtClean="0">
                <a:solidFill>
                  <a:srgbClr val="FF0000"/>
                </a:solidFill>
              </a:rPr>
              <a:t>5600</a:t>
            </a:r>
            <a:r>
              <a:rPr lang="ja-JP" altLang="en-US" b="1" dirty="0" smtClean="0">
                <a:solidFill>
                  <a:srgbClr val="FF0000"/>
                </a:solidFill>
              </a:rPr>
              <a:t>億円減</a:t>
            </a:r>
            <a:endParaRPr lang="en-US" altLang="ja-JP" b="1" dirty="0" smtClean="0">
              <a:solidFill>
                <a:srgbClr val="FF0000"/>
              </a:solidFill>
            </a:endParaRPr>
          </a:p>
          <a:p>
            <a:r>
              <a:rPr lang="ja-JP" altLang="en-US" sz="4000" b="1" dirty="0">
                <a:solidFill>
                  <a:srgbClr val="00B050"/>
                </a:solidFill>
              </a:rPr>
              <a:t>なぜ</a:t>
            </a:r>
            <a:r>
              <a:rPr lang="ja-JP" altLang="en-US" sz="4000" b="1" dirty="0" smtClean="0">
                <a:solidFill>
                  <a:srgbClr val="00B050"/>
                </a:solidFill>
              </a:rPr>
              <a:t>？</a:t>
            </a:r>
            <a:endParaRPr lang="en-US" altLang="ja-JP" sz="4000" b="1" dirty="0">
              <a:solidFill>
                <a:srgbClr val="00B050"/>
              </a:solidFill>
            </a:endParaRPr>
          </a:p>
          <a:p>
            <a:r>
              <a:rPr lang="ja-JP" altLang="en-US" dirty="0"/>
              <a:t>ビジネスの</a:t>
            </a:r>
            <a:r>
              <a:rPr lang="ja-JP" altLang="en-US" dirty="0">
                <a:solidFill>
                  <a:srgbClr val="FF0000"/>
                </a:solidFill>
              </a:rPr>
              <a:t>海外</a:t>
            </a:r>
            <a:r>
              <a:rPr lang="ja-JP" altLang="en-US" dirty="0" smtClean="0">
                <a:solidFill>
                  <a:srgbClr val="FF0000"/>
                </a:solidFill>
              </a:rPr>
              <a:t>移転</a:t>
            </a:r>
            <a:endParaRPr lang="en-US" altLang="ja-JP" dirty="0" smtClean="0">
              <a:solidFill>
                <a:srgbClr val="FF0000"/>
              </a:solidFill>
            </a:endParaRPr>
          </a:p>
          <a:p>
            <a:r>
              <a:rPr lang="ja-JP" altLang="en-US" dirty="0" smtClean="0"/>
              <a:t>オークションの加速</a:t>
            </a:r>
            <a:endParaRPr lang="en-US" altLang="ja-JP" dirty="0"/>
          </a:p>
          <a:p>
            <a:pPr>
              <a:buNone/>
            </a:pPr>
            <a:endParaRPr lang="ja-JP" altLang="en-US" sz="4000" b="1" dirty="0">
              <a:solidFill>
                <a:srgbClr val="00B050"/>
              </a:solidFill>
            </a:endParaRPr>
          </a:p>
        </p:txBody>
      </p:sp>
      <p:sp>
        <p:nvSpPr>
          <p:cNvPr id="4" name="角丸四角形吹き出し 3"/>
          <p:cNvSpPr/>
          <p:nvPr/>
        </p:nvSpPr>
        <p:spPr>
          <a:xfrm>
            <a:off x="5148064" y="3140968"/>
            <a:ext cx="3456384" cy="2448272"/>
          </a:xfrm>
          <a:prstGeom prst="wedgeRoundRectCallout">
            <a:avLst>
              <a:gd name="adj1" fmla="val -59848"/>
              <a:gd name="adj2" fmla="val -35211"/>
              <a:gd name="adj3" fmla="val 16667"/>
            </a:avLst>
          </a:prstGeom>
          <a:solidFill>
            <a:srgbClr val="E9E9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002060"/>
                </a:solidFill>
              </a:rPr>
              <a:t>・短期的な税収増加</a:t>
            </a:r>
            <a:endParaRPr kumimoji="1" lang="en-US" altLang="ja-JP" sz="2400" b="1" dirty="0" smtClean="0">
              <a:solidFill>
                <a:srgbClr val="002060"/>
              </a:solidFill>
            </a:endParaRPr>
          </a:p>
          <a:p>
            <a:r>
              <a:rPr lang="ja-JP" altLang="en-US" sz="2400" b="1" dirty="0" smtClean="0">
                <a:solidFill>
                  <a:srgbClr val="002060"/>
                </a:solidFill>
              </a:rPr>
              <a:t>・すぐに元の水準に</a:t>
            </a:r>
            <a:endParaRPr lang="en-US" altLang="ja-JP" sz="2400" b="1" dirty="0" smtClean="0">
              <a:solidFill>
                <a:srgbClr val="002060"/>
              </a:solidFill>
            </a:endParaRPr>
          </a:p>
          <a:p>
            <a:r>
              <a:rPr kumimoji="1" lang="ja-JP" altLang="en-US" sz="2400" b="1" dirty="0" smtClean="0">
                <a:solidFill>
                  <a:srgbClr val="002060"/>
                </a:solidFill>
              </a:rPr>
              <a:t>・失業率の増加</a:t>
            </a:r>
            <a:endParaRPr kumimoji="1" lang="en-US" altLang="ja-JP" sz="2400" b="1" dirty="0" smtClean="0">
              <a:solidFill>
                <a:srgbClr val="002060"/>
              </a:solidFill>
            </a:endParaRPr>
          </a:p>
          <a:p>
            <a:r>
              <a:rPr lang="ja-JP" altLang="en-US" sz="2400" b="1" dirty="0" smtClean="0">
                <a:solidFill>
                  <a:srgbClr val="002060"/>
                </a:solidFill>
              </a:rPr>
              <a:t>・生活保護者の増加</a:t>
            </a:r>
            <a:endParaRPr lang="en-US" altLang="ja-JP" sz="2400" b="1" dirty="0" smtClean="0">
              <a:solidFill>
                <a:srgbClr val="002060"/>
              </a:solidFill>
            </a:endParaRPr>
          </a:p>
          <a:p>
            <a:r>
              <a:rPr kumimoji="1" lang="ja-JP" altLang="en-US" sz="2400" b="1" dirty="0" smtClean="0">
                <a:solidFill>
                  <a:srgbClr val="002060"/>
                </a:solidFill>
              </a:rPr>
              <a:t>・生活保護費増加</a:t>
            </a:r>
            <a:endParaRPr kumimoji="1" lang="en-US" altLang="ja-JP" sz="2400" b="1" dirty="0" smtClean="0">
              <a:solidFill>
                <a:srgbClr val="002060"/>
              </a:solidFill>
            </a:endParaRPr>
          </a:p>
        </p:txBody>
      </p:sp>
      <p:sp>
        <p:nvSpPr>
          <p:cNvPr id="5" name="正方形/長方形 4"/>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④</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p:transition advTm="11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先行研究２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家計の生活水準を表す</a:t>
            </a:r>
            <a:endParaRPr kumimoji="1" lang="en-US" altLang="ja-JP" dirty="0" smtClean="0"/>
          </a:p>
          <a:p>
            <a:pPr>
              <a:buNone/>
            </a:pPr>
            <a:r>
              <a:rPr lang="ja-JP" altLang="en-US" sz="4400" b="1" dirty="0">
                <a:solidFill>
                  <a:srgbClr val="FF0000"/>
                </a:solidFill>
              </a:rPr>
              <a:t>　</a:t>
            </a:r>
            <a:r>
              <a:rPr lang="ja-JP" altLang="en-US" sz="4400" b="1" dirty="0" smtClean="0">
                <a:solidFill>
                  <a:srgbClr val="FF0000"/>
                </a:solidFill>
              </a:rPr>
              <a:t>　　　</a:t>
            </a:r>
            <a:r>
              <a:rPr kumimoji="1" lang="ja-JP" altLang="en-US" sz="4400" b="1" dirty="0" smtClean="0">
                <a:solidFill>
                  <a:srgbClr val="FF0000"/>
                </a:solidFill>
              </a:rPr>
              <a:t>「実質可処分所得」</a:t>
            </a:r>
            <a:endParaRPr kumimoji="1" lang="en-US" altLang="ja-JP" sz="4400" b="1" dirty="0" smtClean="0">
              <a:solidFill>
                <a:srgbClr val="FF0000"/>
              </a:solidFill>
            </a:endParaRPr>
          </a:p>
          <a:p>
            <a:r>
              <a:rPr lang="ja-JP" altLang="en-US" dirty="0"/>
              <a:t>実質可処分</a:t>
            </a:r>
            <a:r>
              <a:rPr lang="ja-JP" altLang="en-US" dirty="0" smtClean="0"/>
              <a:t>所得</a:t>
            </a:r>
            <a:endParaRPr lang="en-US" altLang="ja-JP" dirty="0" smtClean="0"/>
          </a:p>
          <a:p>
            <a:pPr>
              <a:buNone/>
            </a:pPr>
            <a:r>
              <a:rPr lang="ja-JP" altLang="en-US" dirty="0"/>
              <a:t>　</a:t>
            </a:r>
            <a:r>
              <a:rPr lang="ja-JP" altLang="en-US" dirty="0" smtClean="0"/>
              <a:t>　＝収入－（所得税</a:t>
            </a:r>
            <a:r>
              <a:rPr lang="en-US" altLang="ja-JP" dirty="0" smtClean="0"/>
              <a:t>+</a:t>
            </a:r>
            <a:r>
              <a:rPr lang="ja-JP" altLang="en-US" dirty="0" smtClean="0"/>
              <a:t>住民税</a:t>
            </a:r>
            <a:r>
              <a:rPr lang="en-US" altLang="ja-JP" dirty="0" smtClean="0"/>
              <a:t>+</a:t>
            </a:r>
            <a:r>
              <a:rPr lang="ja-JP" altLang="en-US" dirty="0" smtClean="0"/>
              <a:t>社会保険料）</a:t>
            </a:r>
            <a:endParaRPr lang="en-US" altLang="ja-JP" dirty="0" smtClean="0"/>
          </a:p>
          <a:p>
            <a:pPr>
              <a:buNone/>
            </a:pPr>
            <a:endParaRPr lang="en-US" altLang="ja-JP" dirty="0" smtClean="0"/>
          </a:p>
        </p:txBody>
      </p:sp>
      <p:sp>
        <p:nvSpPr>
          <p:cNvPr id="4" name="正方形/長方形 3"/>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⑤</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39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mageCABG2SWY.jpg"/>
          <p:cNvPicPr>
            <a:picLocks noChangeAspect="1"/>
          </p:cNvPicPr>
          <p:nvPr/>
        </p:nvPicPr>
        <p:blipFill>
          <a:blip r:embed="rId3" cstate="print"/>
          <a:stretch>
            <a:fillRect/>
          </a:stretch>
        </p:blipFill>
        <p:spPr>
          <a:xfrm>
            <a:off x="323529" y="3389956"/>
            <a:ext cx="2520280" cy="3133913"/>
          </a:xfrm>
          <a:prstGeom prst="rect">
            <a:avLst/>
          </a:prstGeom>
        </p:spPr>
      </p:pic>
      <p:pic>
        <p:nvPicPr>
          <p:cNvPr id="4" name="図 3" descr="image.jpg"/>
          <p:cNvPicPr>
            <a:picLocks noChangeAspect="1"/>
          </p:cNvPicPr>
          <p:nvPr/>
        </p:nvPicPr>
        <p:blipFill>
          <a:blip r:embed="rId4" cstate="print"/>
          <a:stretch>
            <a:fillRect/>
          </a:stretch>
        </p:blipFill>
        <p:spPr>
          <a:xfrm>
            <a:off x="395535" y="188640"/>
            <a:ext cx="2928325" cy="2736304"/>
          </a:xfrm>
          <a:prstGeom prst="rect">
            <a:avLst/>
          </a:prstGeom>
        </p:spPr>
      </p:pic>
      <p:sp>
        <p:nvSpPr>
          <p:cNvPr id="5" name="右矢印 4"/>
          <p:cNvSpPr/>
          <p:nvPr/>
        </p:nvSpPr>
        <p:spPr>
          <a:xfrm>
            <a:off x="3203848" y="980728"/>
            <a:ext cx="2664296"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FF00"/>
                </a:solidFill>
              </a:rPr>
              <a:t>2012</a:t>
            </a:r>
            <a:r>
              <a:rPr kumimoji="1" lang="ja-JP" altLang="en-US" sz="2400" dirty="0" smtClean="0">
                <a:solidFill>
                  <a:srgbClr val="FFFF00"/>
                </a:solidFill>
              </a:rPr>
              <a:t>年には・・・</a:t>
            </a:r>
            <a:endParaRPr kumimoji="1" lang="ja-JP" altLang="en-US" sz="2400" dirty="0">
              <a:solidFill>
                <a:srgbClr val="FFFF00"/>
              </a:solidFill>
            </a:endParaRPr>
          </a:p>
        </p:txBody>
      </p:sp>
      <p:sp>
        <p:nvSpPr>
          <p:cNvPr id="7" name="テキスト ボックス 6"/>
          <p:cNvSpPr txBox="1"/>
          <p:nvPr/>
        </p:nvSpPr>
        <p:spPr>
          <a:xfrm>
            <a:off x="6660232" y="1124744"/>
            <a:ext cx="1296144" cy="369332"/>
          </a:xfrm>
          <a:prstGeom prst="rect">
            <a:avLst/>
          </a:prstGeom>
          <a:noFill/>
        </p:spPr>
        <p:txBody>
          <a:bodyPr wrap="square" rtlCol="0">
            <a:spAutoFit/>
          </a:bodyPr>
          <a:lstStyle/>
          <a:p>
            <a:endParaRPr kumimoji="1" lang="ja-JP" altLang="en-US" dirty="0"/>
          </a:p>
        </p:txBody>
      </p:sp>
      <p:sp>
        <p:nvSpPr>
          <p:cNvPr id="8" name="テキスト ボックス 7"/>
          <p:cNvSpPr txBox="1"/>
          <p:nvPr/>
        </p:nvSpPr>
        <p:spPr>
          <a:xfrm>
            <a:off x="5796136" y="1412776"/>
            <a:ext cx="3096344" cy="954107"/>
          </a:xfrm>
          <a:prstGeom prst="rect">
            <a:avLst/>
          </a:prstGeom>
          <a:noFill/>
        </p:spPr>
        <p:txBody>
          <a:bodyPr wrap="square" rtlCol="0">
            <a:spAutoFit/>
          </a:bodyPr>
          <a:lstStyle/>
          <a:p>
            <a:r>
              <a:rPr kumimoji="1" lang="ja-JP" altLang="en-US" sz="2800" b="1" dirty="0" smtClean="0"/>
              <a:t>可処分所得</a:t>
            </a:r>
            <a:endParaRPr kumimoji="1" lang="en-US" altLang="ja-JP" sz="2800" b="1" dirty="0" smtClean="0"/>
          </a:p>
          <a:p>
            <a:r>
              <a:rPr lang="ja-JP" altLang="en-US" sz="2800" b="1" dirty="0" smtClean="0"/>
              <a:t>▲</a:t>
            </a:r>
            <a:r>
              <a:rPr lang="en-US" altLang="ja-JP" sz="2800" b="1" dirty="0"/>
              <a:t>1.2</a:t>
            </a:r>
            <a:r>
              <a:rPr lang="ja-JP" altLang="en-US" sz="2800" b="1" dirty="0" smtClean="0"/>
              <a:t>％～</a:t>
            </a:r>
            <a:r>
              <a:rPr lang="ja-JP" altLang="en-US" sz="2800" b="1" dirty="0" smtClean="0">
                <a:solidFill>
                  <a:srgbClr val="FF0000"/>
                </a:solidFill>
              </a:rPr>
              <a:t>＋</a:t>
            </a:r>
            <a:r>
              <a:rPr lang="en-US" altLang="ja-JP" sz="2800" b="1" dirty="0" smtClean="0">
                <a:solidFill>
                  <a:srgbClr val="FF0000"/>
                </a:solidFill>
              </a:rPr>
              <a:t>1.8</a:t>
            </a:r>
            <a:r>
              <a:rPr lang="ja-JP" altLang="en-US" sz="2800" b="1" dirty="0" smtClean="0">
                <a:solidFill>
                  <a:srgbClr val="FF0000"/>
                </a:solidFill>
              </a:rPr>
              <a:t>％</a:t>
            </a:r>
            <a:endParaRPr lang="en-US" altLang="ja-JP" sz="2800" b="1" dirty="0" smtClean="0">
              <a:solidFill>
                <a:srgbClr val="FF0000"/>
              </a:solidFill>
            </a:endParaRPr>
          </a:p>
        </p:txBody>
      </p:sp>
      <p:sp>
        <p:nvSpPr>
          <p:cNvPr id="9" name="テキスト ボックス 8"/>
          <p:cNvSpPr txBox="1"/>
          <p:nvPr/>
        </p:nvSpPr>
        <p:spPr>
          <a:xfrm>
            <a:off x="5940152" y="4149080"/>
            <a:ext cx="3024336" cy="1231106"/>
          </a:xfrm>
          <a:prstGeom prst="rect">
            <a:avLst/>
          </a:prstGeom>
          <a:noFill/>
        </p:spPr>
        <p:txBody>
          <a:bodyPr wrap="square" rtlCol="0">
            <a:spAutoFit/>
          </a:bodyPr>
          <a:lstStyle/>
          <a:p>
            <a:r>
              <a:rPr lang="ja-JP" altLang="en-US" sz="2800" b="1" dirty="0"/>
              <a:t>可処分所得</a:t>
            </a:r>
            <a:endParaRPr lang="en-US" altLang="ja-JP" sz="2800" b="1" dirty="0"/>
          </a:p>
          <a:p>
            <a:r>
              <a:rPr lang="ja-JP" altLang="en-US" sz="2800" b="1" dirty="0" smtClean="0"/>
              <a:t>▲</a:t>
            </a:r>
            <a:r>
              <a:rPr lang="en-US" altLang="ja-JP" sz="2800" b="1" dirty="0" smtClean="0"/>
              <a:t>4.1</a:t>
            </a:r>
            <a:r>
              <a:rPr lang="ja-JP" altLang="en-US" sz="2800" b="1" dirty="0" smtClean="0"/>
              <a:t>％～</a:t>
            </a:r>
            <a:r>
              <a:rPr lang="en-US" altLang="ja-JP" sz="2800" b="1" dirty="0" smtClean="0"/>
              <a:t>2.5</a:t>
            </a:r>
            <a:r>
              <a:rPr lang="ja-JP" altLang="en-US" sz="2800" b="1" dirty="0" smtClean="0"/>
              <a:t>％</a:t>
            </a:r>
            <a:endParaRPr lang="en-US" altLang="ja-JP" sz="2800" b="1" dirty="0" smtClean="0">
              <a:solidFill>
                <a:srgbClr val="FF0000"/>
              </a:solidFill>
            </a:endParaRPr>
          </a:p>
          <a:p>
            <a:endParaRPr kumimoji="1" lang="ja-JP" altLang="en-US" dirty="0"/>
          </a:p>
        </p:txBody>
      </p:sp>
      <p:sp>
        <p:nvSpPr>
          <p:cNvPr id="11" name="右矢印 10"/>
          <p:cNvSpPr/>
          <p:nvPr/>
        </p:nvSpPr>
        <p:spPr>
          <a:xfrm>
            <a:off x="3275856" y="3789040"/>
            <a:ext cx="2664296"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FF00"/>
                </a:solidFill>
              </a:rPr>
              <a:t>2012</a:t>
            </a:r>
            <a:r>
              <a:rPr kumimoji="1" lang="ja-JP" altLang="en-US" sz="2400" dirty="0" smtClean="0">
                <a:solidFill>
                  <a:srgbClr val="FFFF00"/>
                </a:solidFill>
              </a:rPr>
              <a:t>年には・・・</a:t>
            </a:r>
            <a:endParaRPr kumimoji="1" lang="ja-JP" altLang="en-US" sz="2400" dirty="0">
              <a:solidFill>
                <a:srgbClr val="FFFF00"/>
              </a:solidFill>
            </a:endParaRPr>
          </a:p>
        </p:txBody>
      </p:sp>
      <p:sp>
        <p:nvSpPr>
          <p:cNvPr id="12" name="正方形/長方形 11"/>
          <p:cNvSpPr/>
          <p:nvPr/>
        </p:nvSpPr>
        <p:spPr>
          <a:xfrm rot="614739">
            <a:off x="1434908" y="3988921"/>
            <a:ext cx="63786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子供手当ての影響！</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正方形/長方形 9"/>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⑥</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p:transition advTm="125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消費税のメリット①</a:t>
            </a:r>
            <a:endParaRPr kumimoji="1" lang="ja-JP" altLang="en-US" dirty="0"/>
          </a:p>
        </p:txBody>
      </p:sp>
      <p:sp>
        <p:nvSpPr>
          <p:cNvPr id="3" name="コンテンツ プレースホルダ 2"/>
          <p:cNvSpPr>
            <a:spLocks noGrp="1"/>
          </p:cNvSpPr>
          <p:nvPr>
            <p:ph idx="1"/>
          </p:nvPr>
        </p:nvSpPr>
        <p:spPr>
          <a:xfrm>
            <a:off x="500034" y="1285860"/>
            <a:ext cx="8229600" cy="4525963"/>
          </a:xfrm>
        </p:spPr>
        <p:txBody>
          <a:bodyPr>
            <a:normAutofit/>
          </a:bodyPr>
          <a:lstStyle/>
          <a:p>
            <a:pPr>
              <a:buNone/>
            </a:pPr>
            <a:r>
              <a:rPr lang="ja-JP" altLang="en-US" sz="4400" dirty="0" smtClean="0">
                <a:latin typeface="+mj-ea"/>
                <a:ea typeface="+mj-ea"/>
              </a:rPr>
              <a:t>・平等</a:t>
            </a:r>
            <a:endParaRPr kumimoji="1" lang="en-US" altLang="ja-JP" sz="4400" dirty="0" smtClean="0">
              <a:latin typeface="+mj-ea"/>
              <a:ea typeface="+mj-ea"/>
            </a:endParaRPr>
          </a:p>
          <a:p>
            <a:pPr>
              <a:buNone/>
            </a:pPr>
            <a:r>
              <a:rPr lang="ja-JP" altLang="en-US" sz="4400" dirty="0" smtClean="0">
                <a:latin typeface="+mj-ea"/>
                <a:ea typeface="+mj-ea"/>
              </a:rPr>
              <a:t>・安定した税収を得られる</a:t>
            </a:r>
            <a:endParaRPr lang="en-US" altLang="ja-JP" sz="4400" dirty="0" smtClean="0">
              <a:latin typeface="+mj-ea"/>
              <a:ea typeface="+mj-ea"/>
            </a:endParaRPr>
          </a:p>
          <a:p>
            <a:pPr>
              <a:buNone/>
            </a:pPr>
            <a:r>
              <a:rPr lang="ja-JP" altLang="en-US" sz="4400" dirty="0" smtClean="0">
                <a:latin typeface="+mj-ea"/>
              </a:rPr>
              <a:t>・年齢・職種に関係なく誰もが支払う（高齢者からも平等にとれる税なので、少子高齢社会に適している）</a:t>
            </a:r>
            <a:endParaRPr lang="en-US" altLang="ja-JP" sz="4400" dirty="0" smtClean="0">
              <a:latin typeface="+mj-ea"/>
            </a:endParaRPr>
          </a:p>
          <a:p>
            <a:pPr>
              <a:buNone/>
            </a:pPr>
            <a:endParaRPr kumimoji="1" lang="en-US" altLang="ja-JP" sz="4400" dirty="0">
              <a:latin typeface="+mj-ea"/>
              <a:ea typeface="+mj-ea"/>
            </a:endParaRPr>
          </a:p>
          <a:p>
            <a:pPr>
              <a:buNone/>
            </a:pPr>
            <a:endParaRPr kumimoji="1" lang="en-US" altLang="ja-JP" sz="4400" dirty="0" smtClean="0">
              <a:latin typeface="+mj-ea"/>
              <a:ea typeface="+mj-ea"/>
            </a:endParaRPr>
          </a:p>
        </p:txBody>
      </p:sp>
      <p:pic>
        <p:nvPicPr>
          <p:cNvPr id="5122" name="Picture 2"/>
          <p:cNvPicPr>
            <a:picLocks noChangeAspect="1" noChangeArrowheads="1"/>
          </p:cNvPicPr>
          <p:nvPr/>
        </p:nvPicPr>
        <p:blipFill>
          <a:blip r:embed="rId2" cstate="print"/>
          <a:srcRect/>
          <a:stretch>
            <a:fillRect/>
          </a:stretch>
        </p:blipFill>
        <p:spPr bwMode="auto">
          <a:xfrm>
            <a:off x="6929454" y="5010148"/>
            <a:ext cx="1819684" cy="1847852"/>
          </a:xfrm>
          <a:prstGeom prst="rect">
            <a:avLst/>
          </a:prstGeom>
          <a:noFill/>
          <a:ln w="9525">
            <a:noFill/>
            <a:miter lim="800000"/>
            <a:headEnd/>
            <a:tailEnd/>
          </a:ln>
          <a:effectLst/>
        </p:spPr>
      </p:pic>
      <p:sp>
        <p:nvSpPr>
          <p:cNvPr id="5" name="円形吹き出し 4"/>
          <p:cNvSpPr/>
          <p:nvPr/>
        </p:nvSpPr>
        <p:spPr>
          <a:xfrm>
            <a:off x="3643306" y="5143512"/>
            <a:ext cx="2643206" cy="857256"/>
          </a:xfrm>
          <a:prstGeom prst="wedgeEllipseCallout">
            <a:avLst>
              <a:gd name="adj1" fmla="val 62700"/>
              <a:gd name="adj2" fmla="val 585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rPr>
              <a:t>きっつい</a:t>
            </a:r>
            <a:r>
              <a:rPr kumimoji="1" lang="ja-JP" altLang="en-US" dirty="0" err="1" smtClean="0">
                <a:solidFill>
                  <a:srgbClr val="C00000"/>
                </a:solidFill>
              </a:rPr>
              <a:t>わ</a:t>
            </a:r>
            <a:r>
              <a:rPr kumimoji="1" lang="ja-JP" altLang="en-US" dirty="0" smtClean="0">
                <a:solidFill>
                  <a:srgbClr val="C00000"/>
                </a:solidFill>
              </a:rPr>
              <a:t>～</a:t>
            </a:r>
            <a:endParaRPr kumimoji="1" lang="ja-JP" altLang="en-US" dirty="0">
              <a:solidFill>
                <a:srgbClr val="C00000"/>
              </a:solidFill>
            </a:endParaRPr>
          </a:p>
        </p:txBody>
      </p:sp>
      <p:sp>
        <p:nvSpPr>
          <p:cNvPr id="7" name="正方形/長方形 6"/>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⑦</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メリット②</a:t>
            </a:r>
            <a:endParaRPr kumimoji="1" lang="ja-JP" altLang="en-US" dirty="0"/>
          </a:p>
        </p:txBody>
      </p:sp>
      <p:sp>
        <p:nvSpPr>
          <p:cNvPr id="3" name="コンテンツ プレースホルダ 2"/>
          <p:cNvSpPr>
            <a:spLocks noGrp="1"/>
          </p:cNvSpPr>
          <p:nvPr>
            <p:ph idx="1"/>
          </p:nvPr>
        </p:nvSpPr>
        <p:spPr>
          <a:xfrm>
            <a:off x="457200" y="1600200"/>
            <a:ext cx="8401080" cy="4972072"/>
          </a:xfrm>
        </p:spPr>
        <p:txBody>
          <a:bodyPr>
            <a:normAutofit/>
          </a:bodyPr>
          <a:lstStyle/>
          <a:p>
            <a:pPr>
              <a:buNone/>
            </a:pPr>
            <a:endParaRPr lang="en-US" altLang="ja-JP" dirty="0"/>
          </a:p>
          <a:p>
            <a:pPr>
              <a:buNone/>
            </a:pPr>
            <a:endParaRPr lang="en-US" altLang="ja-JP" dirty="0" smtClean="0"/>
          </a:p>
          <a:p>
            <a:pPr>
              <a:buNone/>
            </a:pPr>
            <a:endParaRPr lang="en-US" altLang="ja-JP" dirty="0"/>
          </a:p>
          <a:p>
            <a:endParaRPr kumimoji="1" lang="ja-JP" altLang="en-US" dirty="0"/>
          </a:p>
        </p:txBody>
      </p:sp>
      <p:pic>
        <p:nvPicPr>
          <p:cNvPr id="2051" name="Picture 3"/>
          <p:cNvPicPr>
            <a:picLocks noChangeAspect="1" noChangeArrowheads="1"/>
          </p:cNvPicPr>
          <p:nvPr/>
        </p:nvPicPr>
        <p:blipFill>
          <a:blip r:embed="rId2" cstate="print"/>
          <a:srcRect/>
          <a:stretch>
            <a:fillRect/>
          </a:stretch>
        </p:blipFill>
        <p:spPr bwMode="auto">
          <a:xfrm>
            <a:off x="5143504" y="451311"/>
            <a:ext cx="3308620" cy="6406689"/>
          </a:xfrm>
          <a:prstGeom prst="rect">
            <a:avLst/>
          </a:prstGeom>
          <a:noFill/>
          <a:ln w="9525">
            <a:noFill/>
            <a:miter lim="800000"/>
            <a:headEnd/>
            <a:tailEnd/>
          </a:ln>
          <a:effectLst/>
        </p:spPr>
      </p:pic>
      <p:sp>
        <p:nvSpPr>
          <p:cNvPr id="7" name="円形吹き出し 6"/>
          <p:cNvSpPr/>
          <p:nvPr/>
        </p:nvSpPr>
        <p:spPr>
          <a:xfrm>
            <a:off x="142844" y="1428736"/>
            <a:ext cx="4572032" cy="4214842"/>
          </a:xfrm>
          <a:prstGeom prst="wedgeEllipseCallout">
            <a:avLst>
              <a:gd name="adj1" fmla="val 60999"/>
              <a:gd name="adj2" fmla="val 288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42910" y="2143116"/>
            <a:ext cx="3500462" cy="2862322"/>
          </a:xfrm>
          <a:prstGeom prst="rect">
            <a:avLst/>
          </a:prstGeom>
          <a:noFill/>
        </p:spPr>
        <p:txBody>
          <a:bodyPr wrap="square" rtlCol="0">
            <a:spAutoFit/>
          </a:bodyPr>
          <a:lstStyle/>
          <a:p>
            <a:r>
              <a:rPr kumimoji="1" lang="ja-JP" altLang="en-US" sz="6000" dirty="0" smtClean="0">
                <a:solidFill>
                  <a:srgbClr val="FF0000"/>
                </a:solidFill>
              </a:rPr>
              <a:t>絶対に</a:t>
            </a:r>
            <a:endParaRPr kumimoji="1" lang="en-US" altLang="ja-JP" sz="6000" dirty="0" smtClean="0">
              <a:solidFill>
                <a:srgbClr val="FF0000"/>
              </a:solidFill>
            </a:endParaRPr>
          </a:p>
          <a:p>
            <a:r>
              <a:rPr kumimoji="1" lang="ja-JP" altLang="en-US" sz="6000" dirty="0" smtClean="0">
                <a:solidFill>
                  <a:srgbClr val="FF0000"/>
                </a:solidFill>
              </a:rPr>
              <a:t>脱税できない！！</a:t>
            </a:r>
            <a:endParaRPr kumimoji="1" lang="ja-JP" altLang="en-US" sz="6000" dirty="0">
              <a:solidFill>
                <a:srgbClr val="FF0000"/>
              </a:solidFill>
            </a:endParaRPr>
          </a:p>
        </p:txBody>
      </p:sp>
      <p:sp>
        <p:nvSpPr>
          <p:cNvPr id="9" name="正方形/長方形 8"/>
          <p:cNvSpPr/>
          <p:nvPr/>
        </p:nvSpPr>
        <p:spPr>
          <a:xfrm>
            <a:off x="0" y="5934670"/>
            <a:ext cx="880369" cy="923330"/>
          </a:xfrm>
          <a:prstGeom prst="rect">
            <a:avLst/>
          </a:prstGeom>
          <a:noFill/>
        </p:spPr>
        <p:txBody>
          <a:bodyPr wrap="none" lIns="91440" tIns="45720" rIns="91440" bIns="45720">
            <a:spAutoFit/>
          </a:bodyPr>
          <a:lstStyle/>
          <a:p>
            <a:pPr algn="ct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⑧</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dissolve">
                                      <p:cBhvr>
                                        <p:cTn id="16" dur="500"/>
                                        <p:tgtEl>
                                          <p:spTgt spid="8">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dissolv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2|0.7|0.7|0.5|4.3"/>
</p:tagLst>
</file>

<file path=ppt/tags/tag3.xml><?xml version="1.0" encoding="utf-8"?>
<p:tagLst xmlns:a="http://schemas.openxmlformats.org/drawingml/2006/main" xmlns:r="http://schemas.openxmlformats.org/officeDocument/2006/relationships" xmlns:p="http://schemas.openxmlformats.org/presentationml/2006/main">
  <p:tag name="TIMING" val="|2.9|1.6|1.1|1.6|0.8|1.2|15.4|0.9|1.3|0.8|3.9|0.7|1.7|0.6|1.1|1.3|12.5|1.1|2.4|0.8|1.1"/>
</p:tagLst>
</file>

<file path=ppt/tags/tag4.xml><?xml version="1.0" encoding="utf-8"?>
<p:tagLst xmlns:a="http://schemas.openxmlformats.org/drawingml/2006/main" xmlns:r="http://schemas.openxmlformats.org/officeDocument/2006/relationships" xmlns:p="http://schemas.openxmlformats.org/presentationml/2006/main">
  <p:tag name="TIMING" val="|0.5|0.6|0.5|1.1|2.2|1.4|1.1|1.3|2.6|6.3|6.1|1.2|3.6|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2290</Words>
  <Application>Microsoft Office PowerPoint</Application>
  <PresentationFormat>画面に合わせる (4:3)</PresentationFormat>
  <Paragraphs>1062</Paragraphs>
  <Slides>39</Slides>
  <Notes>7</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消費増税</vt:lpstr>
      <vt:lpstr>風神ゼミ２班</vt:lpstr>
      <vt:lpstr>目次</vt:lpstr>
      <vt:lpstr>目的</vt:lpstr>
      <vt:lpstr>先行研究</vt:lpstr>
      <vt:lpstr>先行研究２</vt:lpstr>
      <vt:lpstr>スライド 7</vt:lpstr>
      <vt:lpstr>消費税のメリット①</vt:lpstr>
      <vt:lpstr>メリット②</vt:lpstr>
      <vt:lpstr>スライド 10</vt:lpstr>
      <vt:lpstr>スライド 11</vt:lpstr>
      <vt:lpstr>消費税増税のメリット</vt:lpstr>
      <vt:lpstr>消費税増税デメリット</vt:lpstr>
      <vt:lpstr>消費税デメリット：個人の負担量</vt:lpstr>
      <vt:lpstr>スライド 15</vt:lpstr>
      <vt:lpstr>これによると・・・</vt:lpstr>
      <vt:lpstr>増税による影響</vt:lpstr>
      <vt:lpstr>スライド 18</vt:lpstr>
      <vt:lpstr>スライド 19</vt:lpstr>
      <vt:lpstr>過去の増税時の税収の変化</vt:lpstr>
      <vt:lpstr>税収内訳推移</vt:lpstr>
      <vt:lpstr>各税の内訳</vt:lpstr>
      <vt:lpstr>一般会計税収の推移</vt:lpstr>
      <vt:lpstr>スライド 24</vt:lpstr>
      <vt:lpstr>今回の増税による変化</vt:lpstr>
      <vt:lpstr>消費増税による税収変化</vt:lpstr>
      <vt:lpstr>スライド 27</vt:lpstr>
      <vt:lpstr>スライド 28</vt:lpstr>
      <vt:lpstr>スライド 29</vt:lpstr>
      <vt:lpstr>スライド 30</vt:lpstr>
      <vt:lpstr>スライド 31</vt:lpstr>
      <vt:lpstr>②住宅ローン減税</vt:lpstr>
      <vt:lpstr>スライド 33</vt:lpstr>
      <vt:lpstr>③消費税還付金</vt:lpstr>
      <vt:lpstr>消費税還付金とは</vt:lpstr>
      <vt:lpstr>スライド 36</vt:lpstr>
      <vt:lpstr>計</vt:lpstr>
      <vt:lpstr>減税のまとめ</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e110267</dc:creator>
  <cp:lastModifiedBy>e110267</cp:lastModifiedBy>
  <cp:revision>42</cp:revision>
  <dcterms:created xsi:type="dcterms:W3CDTF">2012-10-31T04:04:08Z</dcterms:created>
  <dcterms:modified xsi:type="dcterms:W3CDTF">2012-11-09T07:30:56Z</dcterms:modified>
</cp:coreProperties>
</file>