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39.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37.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38.xml" ContentType="application/vnd.openxmlformats-officedocument.presentationml.notesSlide+xml"/>
  <Override PartName="/ppt/notesSlides/notesSlide28.xml" ContentType="application/vnd.openxmlformats-officedocument.presentationml.notesSlide+xml"/>
  <Override PartName="/ppt/notesSlides/notesSlide40.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40.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slides/slide35.xml" Type="http://schemas.openxmlformats.org/officeDocument/2006/relationships/slide" Id="rId40"/><Relationship Target="theme/theme1.xml" Type="http://schemas.openxmlformats.org/officeDocument/2006/relationships/theme" Id="rId1"/><Relationship Target="slides/slide17.xml" Type="http://schemas.openxmlformats.org/officeDocument/2006/relationships/slide" Id="rId22"/><Relationship Target="slides/slide36.xml" Type="http://schemas.openxmlformats.org/officeDocument/2006/relationships/slide" Id="rId41"/><Relationship Target="slideMasters/slideMaster1.xml" Type="http://schemas.openxmlformats.org/officeDocument/2006/relationships/slideMaster" Id="rId4"/><Relationship Target="slides/slide18.xml" Type="http://schemas.openxmlformats.org/officeDocument/2006/relationships/slide" Id="rId23"/><Relationship Target="slides/slide37.xml" Type="http://schemas.openxmlformats.org/officeDocument/2006/relationships/slide" Id="rId42"/><Relationship Target="tableStyles.xml" Type="http://schemas.openxmlformats.org/officeDocument/2006/relationships/tableStyles" Id="rId3"/><Relationship Target="slides/slide19.xml" Type="http://schemas.openxmlformats.org/officeDocument/2006/relationships/slide" Id="rId24"/><Relationship Target="slides/slide38.xml" Type="http://schemas.openxmlformats.org/officeDocument/2006/relationships/slide" Id="rId43"/><Relationship Target="slides/slide39.xml" Type="http://schemas.openxmlformats.org/officeDocument/2006/relationships/slide" Id="rId44"/><Relationship Target="slides/slide40.xml" Type="http://schemas.openxmlformats.org/officeDocument/2006/relationships/slide" Id="rId45"/><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t" anchorCtr="0"/>
          <a:lstStyle>
            <a:lvl1pPr algn="l" rtl="0" marR="0" indent="0" marL="0">
              <a:defRPr strike="noStrike" u="none" b="0" cap="none" baseline="0" sz="1200" i="0"/>
            </a:lvl1pPr>
            <a:lvl2pPr>
              <a:defRPr/>
            </a:lvl2pPr>
            <a:lvl3pPr>
              <a:defRPr/>
            </a:lvl3pPr>
            <a:lvl4pPr>
              <a:defRPr/>
            </a:lvl4pPr>
            <a:lvl5pPr>
              <a:defRPr/>
            </a:lvl5pPr>
            <a:lvl6pPr>
              <a:defRPr/>
            </a:lvl6pPr>
            <a:lvl7pPr>
              <a:defRPr/>
            </a:lvl7pPr>
            <a:lvl8pPr>
              <a:defRPr/>
            </a:lvl8pPr>
            <a:lvl9pPr>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t" anchorCtr="0"/>
          <a:lstStyle>
            <a:lvl1pPr algn="r" rtl="0" marR="0" indent="0" marL="0">
              <a:defRPr strike="noStrike" u="none" b="0" cap="none" baseline="0" sz="1200" i="0"/>
            </a:lvl1pPr>
            <a:lvl2pPr>
              <a:defRPr/>
            </a:lvl2pPr>
            <a:lvl3pPr>
              <a:defRPr/>
            </a:lvl3pPr>
            <a:lvl4pPr>
              <a:defRPr/>
            </a:lvl4pPr>
            <a:lvl5pPr>
              <a:defRPr/>
            </a:lvl5pPr>
            <a:lvl6pPr>
              <a:defRPr/>
            </a:lvl6pPr>
            <a:lvl7pPr>
              <a:defRPr/>
            </a:lvl7pPr>
            <a:lvl8pPr>
              <a:defRPr/>
            </a:lvl8pPr>
            <a:lvl9pPr>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6" name="Shape 6"/>
          <p:cNvSpPr txBox="1"/>
          <p:nvPr>
            <p:ph idx="11" type="ftr"/>
          </p:nvPr>
        </p:nvSpPr>
        <p:spPr>
          <a:xfrm>
            <a:off y="8685213" x="0"/>
            <a:ext cy="457200" cx="2971799"/>
          </a:xfrm>
          <a:prstGeom prst="rect">
            <a:avLst/>
          </a:prstGeom>
          <a:noFill/>
          <a:ln>
            <a:noFill/>
          </a:ln>
        </p:spPr>
        <p:txBody>
          <a:bodyPr bIns="91425" rIns="91425" lIns="91425" tIns="91425" anchor="b" anchorCtr="0"/>
          <a:lstStyle>
            <a:lvl1pPr algn="l" rtl="0" marR="0" indent="0" marL="0">
              <a:defRPr strike="noStrike" u="none" b="0" cap="none" baseline="0" sz="1200" i="0"/>
            </a:lvl1pPr>
            <a:lvl2pPr>
              <a:defRPr/>
            </a:lvl2pPr>
            <a:lvl3pPr>
              <a:defRPr/>
            </a:lvl3pPr>
            <a:lvl4pPr>
              <a:defRPr/>
            </a:lvl4pPr>
            <a:lvl5pPr>
              <a:defRPr/>
            </a:lvl5pPr>
            <a:lvl6pPr>
              <a:defRPr/>
            </a:lvl6pPr>
            <a:lvl7pPr>
              <a:defRPr/>
            </a:lvl7pPr>
            <a:lvl8pPr>
              <a:defRPr/>
            </a:lvl8pPr>
            <a:lvl9pPr>
              <a:defRPr/>
            </a:lvl9pPr>
          </a:lstStyle>
          <a:p/>
        </p:txBody>
      </p:sp>
      <p:sp>
        <p:nvSpPr>
          <p:cNvPr id="7" name="Shape 7"/>
          <p:cNvSpPr txBox="1"/>
          <p:nvPr>
            <p:ph idx="12" type="sldNum"/>
          </p:nvPr>
        </p:nvSpPr>
        <p:spPr>
          <a:xfrm>
            <a:off y="8685213" x="3884612"/>
            <a:ext cy="457200" cx="2971799"/>
          </a:xfrm>
          <a:prstGeom prst="rect">
            <a:avLst/>
          </a:prstGeom>
          <a:noFill/>
          <a:ln>
            <a:noFill/>
          </a:ln>
        </p:spPr>
        <p:txBody>
          <a:bodyPr bIns="91425" rIns="91425" lIns="91425" tIns="91425" anchor="b" anchorCtr="0"/>
          <a:lstStyle>
            <a:lvl1pPr algn="r" rtl="0" marR="0" indent="0" marL="0">
              <a:defRPr strike="noStrike" u="none" b="0" cap="none" baseline="0" sz="1200" i="0"/>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89" name="Shape 89"/>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buNone/>
            </a:pPr>
            <a:r>
              <a:rPr strike="noStrike" u="none" b="0" cap="none" baseline="0" sz="1800" lang="ja" i="0"/>
              <a:t>【導入】</a:t>
            </a:r>
          </a:p>
          <a:p>
            <a:r>
              <a:t/>
            </a:r>
          </a:p>
          <a:p>
            <a:pPr>
              <a:buNone/>
            </a:pPr>
            <a:r>
              <a:rPr strike="noStrike" u="none" b="0" cap="none" baseline="0" sz="1800" lang="ja" i="0"/>
              <a:t>　私たち板倉ゼミは、国際経済に関心を持ち、急速な成長を遂げるアジアの成長を日本に取り込む方法を研究しています。</a:t>
            </a:r>
          </a:p>
          <a:p>
            <a:pPr>
              <a:buNone/>
            </a:pPr>
            <a:r>
              <a:rPr strike="noStrike" u="none" b="0" cap="none" baseline="0" sz="1800" lang="ja" i="0"/>
              <a:t>その中で、日系企業の海外、中でも成長著しいアジアへの進出が、日本の経済に+の影響があるか否か、という視点で研究を進めてきました。</a:t>
            </a:r>
          </a:p>
          <a:p>
            <a:pPr>
              <a:buNone/>
            </a:pPr>
            <a:r>
              <a:rPr strike="noStrike" u="none" b="0" cap="none" baseline="0" sz="1800" lang="ja" i="0"/>
              <a:t>そこで、多くの日系企業が既に進出し、CHINA＋１として注目され、生産拠点となっているタイ、それに対して、物流拠点、</a:t>
            </a:r>
          </a:p>
          <a:p>
            <a:pPr>
              <a:buNone/>
            </a:pPr>
            <a:r>
              <a:rPr strike="noStrike" u="none" b="0" cap="none" baseline="0" sz="1800" lang="ja" i="0"/>
              <a:t>地域統括というアジアのハブとして発展しているシンガポールに焦点を当てることにしました。</a:t>
            </a:r>
          </a:p>
          <a:p>
            <a:pPr>
              <a:buNone/>
            </a:pPr>
            <a:r>
              <a:rPr strike="noStrike" u="none" b="0" cap="none" baseline="0" sz="1800" lang="ja" i="0"/>
              <a:t>制度・状況・進出企業について調査していくうちに、海外で得た利益を日本に還流する理論として、</a:t>
            </a:r>
          </a:p>
          <a:p>
            <a:pPr>
              <a:buNone/>
            </a:pPr>
            <a:r>
              <a:rPr strike="noStrike" u="none" b="0" cap="none" baseline="0" sz="1800" lang="ja" i="0"/>
              <a:t>日本が継続的に成長していくためのブースト・プロダクティビティ・サイクルというモデルにたどり着きました。</a:t>
            </a:r>
          </a:p>
          <a:p>
            <a:pPr>
              <a:buNone/>
            </a:pPr>
            <a:r>
              <a:rPr strike="noStrike" u="none" b="0" cap="none" baseline="0" sz="1800" lang="ja" i="0"/>
              <a:t>　それではこれから説明していこうと思います</a:t>
            </a:r>
          </a:p>
          <a:p>
            <a:r>
              <a:t/>
            </a:r>
          </a:p>
          <a:p>
            <a:r>
              <a:t/>
            </a:r>
          </a:p>
          <a:p>
            <a:pPr>
              <a:buNone/>
            </a:pPr>
            <a:r>
              <a:rPr strike="noStrike" u="none" b="0" cap="none" baseline="0" sz="1800" lang="ja" i="0"/>
              <a:t>タイトル、どのような目的でこれをやったのか、調査の内容</a:t>
            </a:r>
          </a:p>
          <a:p>
            <a:r>
              <a:t/>
            </a:r>
          </a:p>
          <a:p>
            <a:pPr>
              <a:buNone/>
            </a:pPr>
            <a:r>
              <a:rPr strike="noStrike" u="none" b="0" cap="none" baseline="0" sz="1800" lang="ja" i="0"/>
              <a:t>なつきの文を短縮</a:t>
            </a:r>
          </a:p>
          <a:p>
            <a:r>
              <a:t/>
            </a:r>
          </a:p>
          <a:p>
            <a:r>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1" name="Shape 171"/>
        <p:cNvGrpSpPr/>
        <p:nvPr/>
      </p:nvGrpSpPr>
      <p:grpSpPr>
        <a:xfrm>
          <a:off y="0" x="0"/>
          <a:ext cy="0" cx="0"/>
          <a:chOff y="0" x="0"/>
          <a:chExt cy="0" cx="0"/>
        </a:xfrm>
      </p:grpSpPr>
      <p:sp>
        <p:nvSpPr>
          <p:cNvPr id="172" name="Shape 17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73" name="Shape 173"/>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800" lang="ja" i="0"/>
              <a:t>&lt;memo&gt;</a:t>
            </a:r>
          </a:p>
          <a:p>
            <a:pPr>
              <a:buNone/>
            </a:pPr>
            <a:r>
              <a:rPr strike="noStrike" u="none" b="0" cap="none" baseline="0" sz="1800" lang="ja" i="0"/>
              <a:t>この2011年のレポートで大事なのは</a:t>
            </a:r>
          </a:p>
          <a:p>
            <a:pPr>
              <a:buNone/>
            </a:pPr>
            <a:r>
              <a:rPr strike="noStrike" u="none" b="0" cap="none" baseline="0" sz="1800" lang="ja" i="0"/>
              <a:t>生産比率増加傾向にある</a:t>
            </a:r>
          </a:p>
          <a:p>
            <a:pPr>
              <a:buNone/>
            </a:pPr>
            <a:r>
              <a:rPr strike="noStrike" u="none" b="0" cap="none" baseline="0" sz="1800" lang="ja" i="0"/>
              <a:t>空洞化現状ではそこまで進んでいない</a:t>
            </a:r>
          </a:p>
          <a:p>
            <a:pPr>
              <a:buNone/>
            </a:pPr>
            <a:r>
              <a:rPr strike="noStrike" u="none" b="0" cap="none" baseline="0" sz="1800" lang="ja" i="0"/>
              <a:t>今後防ぐために・・・</a:t>
            </a:r>
          </a:p>
        </p:txBody>
      </p:sp>
      <p:sp>
        <p:nvSpPr>
          <p:cNvPr id="174" name="Shape 174"/>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2" name="Shape 182"/>
        <p:cNvGrpSpPr/>
        <p:nvPr/>
      </p:nvGrpSpPr>
      <p:grpSpPr>
        <a:xfrm>
          <a:off y="0" x="0"/>
          <a:ext cy="0" cx="0"/>
          <a:chOff y="0" x="0"/>
          <a:chExt cy="0" cx="0"/>
        </a:xfrm>
      </p:grpSpPr>
      <p:sp>
        <p:nvSpPr>
          <p:cNvPr id="183" name="Shape 18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84" name="Shape 184"/>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200" lang="ja" i="0">
                <a:solidFill>
                  <a:schemeClr val="dk1"/>
                </a:solidFill>
                <a:latin typeface="Calibri"/>
                <a:ea typeface="Calibri"/>
                <a:cs typeface="Calibri"/>
                <a:sym typeface="Calibri"/>
              </a:rPr>
              <a:t>＜本稿の位置づけ＞ </a:t>
            </a:r>
          </a:p>
          <a:p>
            <a:pPr>
              <a:buNone/>
            </a:pPr>
            <a:r>
              <a:rPr strike="noStrike" u="none" b="0" cap="none" baseline="0" sz="1200" lang="ja" i="0">
                <a:solidFill>
                  <a:schemeClr val="dk1"/>
                </a:solidFill>
                <a:latin typeface="Calibri"/>
                <a:ea typeface="Calibri"/>
                <a:cs typeface="Calibri"/>
                <a:sym typeface="Calibri"/>
              </a:rPr>
              <a:t>　本稿では、タイ、シンガポールに進出する日系企業が、先行論文で述べられている課題を本当に抱えているのかどうか、進出するそれぞれの国の現状を正確に把握するという位置づけであります。</a:t>
            </a:r>
          </a:p>
          <a:p>
            <a:pPr>
              <a:buNone/>
            </a:pPr>
            <a:r>
              <a:rPr strike="noStrike" u="none" b="0" cap="none" baseline="0" sz="1200" lang="ja" i="0">
                <a:solidFill>
                  <a:schemeClr val="dk1"/>
                </a:solidFill>
                <a:latin typeface="Calibri"/>
                <a:ea typeface="Calibri"/>
                <a:cs typeface="Calibri"/>
                <a:sym typeface="Calibri"/>
              </a:rPr>
              <a:t>　この目的意識のもと、私たちは、9月上旬に海外現地調査にてタイ、シンガポールの日系企業訪問を行いました。現地進出企業の実情を聞きとり調査し、その結果をまとめたことに本稿の意義があると考えます。</a:t>
            </a:r>
          </a:p>
          <a:p>
            <a:r>
              <a:t/>
            </a:r>
          </a:p>
          <a:p>
            <a:r>
              <a:t/>
            </a:r>
          </a:p>
          <a:p>
            <a:pPr>
              <a:buNone/>
            </a:pPr>
            <a:r>
              <a:rPr strike="noStrike" u="none" b="0" cap="none" baseline="0" sz="1800" lang="ja" i="0"/>
              <a:t>&lt;memo&gt;</a:t>
            </a:r>
          </a:p>
          <a:p>
            <a:pPr>
              <a:buNone/>
            </a:pPr>
            <a:r>
              <a:rPr strike="noStrike" u="none" b="0" cap="none" baseline="0" sz="1800" lang="ja" i="0"/>
              <a:t>本稿の意義は</a:t>
            </a:r>
          </a:p>
          <a:p>
            <a:pPr>
              <a:buNone/>
            </a:pPr>
            <a:r>
              <a:rPr strike="noStrike" u="none" b="0" cap="none" baseline="0" sz="1800" lang="ja" i="0"/>
              <a:t>先行研究で述べられている</a:t>
            </a:r>
          </a:p>
          <a:p>
            <a:pPr>
              <a:buNone/>
            </a:pPr>
            <a:r>
              <a:rPr strike="noStrike" u="none" b="0" cap="none" baseline="0" sz="1800" lang="ja" i="0"/>
              <a:t>海外進出、その利益の環流、研究開発への投資につなげていくこと</a:t>
            </a:r>
          </a:p>
          <a:p>
            <a:pPr>
              <a:buNone/>
            </a:pPr>
            <a:r>
              <a:rPr strike="noStrike" u="none" b="0" cap="none" baseline="0" sz="1800" lang="ja" i="0"/>
              <a:t>現状どう動いているかを確認する</a:t>
            </a:r>
          </a:p>
          <a:p>
            <a:r>
              <a:t/>
            </a:r>
          </a:p>
        </p:txBody>
      </p:sp>
      <p:sp>
        <p:nvSpPr>
          <p:cNvPr id="185" name="Shape 185"/>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8" name="Shape 188"/>
        <p:cNvGrpSpPr/>
        <p:nvPr/>
      </p:nvGrpSpPr>
      <p:grpSpPr>
        <a:xfrm>
          <a:off y="0" x="0"/>
          <a:ext cy="0" cx="0"/>
          <a:chOff y="0" x="0"/>
          <a:chExt cy="0" cx="0"/>
        </a:xfrm>
      </p:grpSpPr>
      <p:sp>
        <p:nvSpPr>
          <p:cNvPr id="189" name="Shape 18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90" name="Shape 190"/>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800" lang="ja" i="0"/>
              <a:t>【さきな・なつき】</a:t>
            </a:r>
          </a:p>
          <a:p>
            <a:r>
              <a:t/>
            </a:r>
          </a:p>
          <a:p>
            <a:r>
              <a:t/>
            </a:r>
          </a:p>
        </p:txBody>
      </p:sp>
      <p:sp>
        <p:nvSpPr>
          <p:cNvPr id="191" name="Shape 191"/>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0" name="Shape 200"/>
        <p:cNvGrpSpPr/>
        <p:nvPr/>
      </p:nvGrpSpPr>
      <p:grpSpPr>
        <a:xfrm>
          <a:off y="0" x="0"/>
          <a:ext cy="0" cx="0"/>
          <a:chOff y="0" x="0"/>
          <a:chExt cy="0" cx="0"/>
        </a:xfrm>
      </p:grpSpPr>
      <p:sp>
        <p:nvSpPr>
          <p:cNvPr id="201" name="Shape 20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02" name="Shape 202"/>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200" lang="ja" i="0">
                <a:solidFill>
                  <a:schemeClr val="dk1"/>
                </a:solidFill>
                <a:latin typeface="Calibri"/>
                <a:ea typeface="Calibri"/>
                <a:cs typeface="Calibri"/>
                <a:sym typeface="Calibri"/>
              </a:rPr>
              <a:t>日系企業の海外進出（外需取り込み）による好循環サイクルをまとめた理論として私達がオリジナルに考案した「ブースト・プロダクティビティ・サイクル」を説明します。</a:t>
            </a:r>
            <a:br>
              <a:rPr strike="noStrike" u="none" b="0" cap="none" baseline="0" sz="1200" lang="ja" i="0">
                <a:solidFill>
                  <a:schemeClr val="dk1"/>
                </a:solidFill>
                <a:latin typeface="Calibri"/>
                <a:ea typeface="Calibri"/>
                <a:cs typeface="Calibri"/>
                <a:sym typeface="Calibri"/>
              </a:rPr>
            </a:br>
            <a:r>
              <a:rPr strike="noStrike" u="none" b="0" cap="none" baseline="0" sz="1200" lang="ja" i="0">
                <a:solidFill>
                  <a:schemeClr val="dk1"/>
                </a:solidFill>
                <a:latin typeface="Calibri"/>
                <a:ea typeface="Calibri"/>
                <a:cs typeface="Calibri"/>
                <a:sym typeface="Calibri"/>
              </a:rPr>
              <a:t> (ブーストとは英語で引き上げる、押し上げるといった意味で、最終的に国の可処分所得をあげるために、企業の生産性をあげるという意味合いです。)</a:t>
            </a:r>
          </a:p>
          <a:p>
            <a:pPr>
              <a:buNone/>
            </a:pPr>
            <a:br>
              <a:rPr strike="noStrike" u="none" b="0" cap="none" baseline="0" sz="1200" lang="ja" i="0">
                <a:solidFill>
                  <a:schemeClr val="dk1"/>
                </a:solidFill>
                <a:latin typeface="Calibri"/>
                <a:ea typeface="Calibri"/>
                <a:cs typeface="Calibri"/>
                <a:sym typeface="Calibri"/>
              </a:rPr>
            </a:br>
            <a:r>
              <a:rPr strike="noStrike" u="none" b="0" cap="none" baseline="0" sz="1200" lang="ja" i="0">
                <a:solidFill>
                  <a:schemeClr val="dk1"/>
                </a:solidFill>
                <a:latin typeface="Calibri"/>
                <a:ea typeface="Calibri"/>
                <a:cs typeface="Calibri"/>
                <a:sym typeface="Calibri"/>
              </a:rPr>
              <a:t>　はじめに、このサイクルの一連の動きを述べます。</a:t>
            </a:r>
          </a:p>
          <a:p>
            <a:pPr>
              <a:buNone/>
            </a:pPr>
            <a:r>
              <a:rPr strike="noStrike" u="none" b="0" cap="none" baseline="0" sz="1200" lang="ja" i="0">
                <a:solidFill>
                  <a:schemeClr val="dk1"/>
                </a:solidFill>
                <a:latin typeface="Calibri"/>
                <a:ea typeface="Calibri"/>
                <a:cs typeface="Calibri"/>
                <a:sym typeface="Calibri"/>
              </a:rPr>
              <a:t>まず、新たに日本企業に海外へ進出してもらいます。そこで生み出した利益を日本に還元する。</a:t>
            </a:r>
          </a:p>
          <a:p>
            <a:pPr>
              <a:buNone/>
            </a:pPr>
            <a:r>
              <a:rPr strike="noStrike" u="none" b="0" cap="none" baseline="0" sz="1200" lang="ja" i="0">
                <a:solidFill>
                  <a:schemeClr val="dk1"/>
                </a:solidFill>
                <a:latin typeface="Calibri"/>
                <a:ea typeface="Calibri"/>
                <a:cs typeface="Calibri"/>
                <a:sym typeface="Calibri"/>
              </a:rPr>
              <a:t>その利益を日本国内での人材育成や研究開発にあてる。このプロセスから、企業の生産性となるものが高まります。</a:t>
            </a:r>
            <a:br>
              <a:rPr strike="noStrike" u="none" b="0" cap="none" baseline="0" sz="1200" lang="ja" i="0">
                <a:solidFill>
                  <a:schemeClr val="dk1"/>
                </a:solidFill>
                <a:latin typeface="Calibri"/>
                <a:ea typeface="Calibri"/>
                <a:cs typeface="Calibri"/>
                <a:sym typeface="Calibri"/>
              </a:rPr>
            </a:br>
            <a:r>
              <a:rPr strike="noStrike" u="none" b="0" cap="none" baseline="0" sz="1200" lang="ja" i="0">
                <a:solidFill>
                  <a:schemeClr val="dk1"/>
                </a:solidFill>
                <a:latin typeface="Calibri"/>
                <a:ea typeface="Calibri"/>
                <a:cs typeface="Calibri"/>
                <a:sym typeface="Calibri"/>
              </a:rPr>
              <a:t>これが、GDPの増加につながり、さらに投資を行うことができたり、企業のポテンシャルが上がったりすることが期待されます。</a:t>
            </a:r>
            <a:br>
              <a:rPr strike="noStrike" u="none" b="0" cap="none" baseline="0" sz="1200" lang="ja" i="0">
                <a:solidFill>
                  <a:schemeClr val="dk1"/>
                </a:solidFill>
                <a:latin typeface="Calibri"/>
                <a:ea typeface="Calibri"/>
                <a:cs typeface="Calibri"/>
                <a:sym typeface="Calibri"/>
              </a:rPr>
            </a:br>
            <a:r>
              <a:rPr strike="noStrike" u="none" b="0" cap="none" baseline="0" sz="1200" lang="ja" i="0">
                <a:solidFill>
                  <a:schemeClr val="dk1"/>
                </a:solidFill>
                <a:latin typeface="Calibri"/>
                <a:ea typeface="Calibri"/>
                <a:cs typeface="Calibri"/>
                <a:sym typeface="Calibri"/>
              </a:rPr>
              <a:t>ここからさらに、外需を取り込む動きを促進できる。これが、サイクルの一連の動きです。</a:t>
            </a:r>
          </a:p>
          <a:p>
            <a:r>
              <a:t/>
            </a:r>
          </a:p>
        </p:txBody>
      </p:sp>
      <p:sp>
        <p:nvSpPr>
          <p:cNvPr id="203" name="Shape 203"/>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0" name="Shape 210"/>
        <p:cNvGrpSpPr/>
        <p:nvPr/>
      </p:nvGrpSpPr>
      <p:grpSpPr>
        <a:xfrm>
          <a:off y="0" x="0"/>
          <a:ext cy="0" cx="0"/>
          <a:chOff y="0" x="0"/>
          <a:chExt cy="0" cx="0"/>
        </a:xfrm>
      </p:grpSpPr>
      <p:sp>
        <p:nvSpPr>
          <p:cNvPr id="211" name="Shape 21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12" name="Shape 212"/>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800" lang="ja" i="0"/>
              <a:t>私たちは、このサイクルがうまく循環すれば日本の持続的成長が叶う理想のロジックだと仮定し、</a:t>
            </a:r>
          </a:p>
          <a:p>
            <a:pPr>
              <a:buNone/>
            </a:pPr>
            <a:r>
              <a:rPr strike="noStrike" u="none" b="0" cap="none" baseline="0" sz="1800" lang="ja" i="0"/>
              <a:t>もしこのサイクルがうまく循環していないとすれば、そこに政策提言の余地があると考えました。</a:t>
            </a:r>
            <a:br>
              <a:rPr strike="noStrike" u="none" b="0" cap="none" baseline="0" sz="1800" lang="ja" i="0"/>
            </a:br>
            <a:br>
              <a:rPr strike="noStrike" u="none" b="0" cap="none" baseline="0" sz="1800" lang="ja" i="0"/>
            </a:br>
            <a:r>
              <a:rPr strike="noStrike" u="none" b="0" cap="none" baseline="0" sz="1800" lang="ja" i="0"/>
              <a:t>このサイクルが上手く回っているかどうかを、日本に本社をおく自動車業界のグローバル企業への聞き取り調査をすることで分析しました。</a:t>
            </a:r>
            <a:br>
              <a:rPr strike="noStrike" u="none" b="0" cap="none" baseline="0" sz="1800" lang="ja" i="0"/>
            </a:br>
            <a:r>
              <a:rPr strike="noStrike" u="none" b="0" cap="none" baseline="0" sz="1800" lang="ja" i="0"/>
              <a:t>日本本社と、現地（タイ・シンガポール）の支社に伺いました。</a:t>
            </a:r>
          </a:p>
          <a:p>
            <a:r>
              <a:t/>
            </a:r>
          </a:p>
          <a:p>
            <a:pPr>
              <a:buNone/>
            </a:pPr>
            <a:r>
              <a:rPr strike="noStrike" u="none" b="0" cap="none" baseline="0" sz="1800" lang="ja" i="0"/>
              <a:t>おもな質問の軸足　二つ</a:t>
            </a:r>
          </a:p>
          <a:p>
            <a:pPr>
              <a:buNone/>
            </a:pPr>
            <a:r>
              <a:rPr strike="noStrike" u="none" b="0" cap="none" baseline="0" sz="1200" lang="ja" i="0">
                <a:solidFill>
                  <a:schemeClr val="dk1"/>
                </a:solidFill>
                <a:latin typeface="Calibri"/>
                <a:ea typeface="Calibri"/>
                <a:cs typeface="Calibri"/>
                <a:sym typeface="Calibri"/>
              </a:rPr>
              <a:t>ひとつは、海外進出した企業が本当に利益を日本に還元できているのかということである。</a:t>
            </a:r>
          </a:p>
          <a:p>
            <a:r>
              <a:t/>
            </a:r>
          </a:p>
          <a:p>
            <a:pPr>
              <a:buNone/>
            </a:pPr>
            <a:r>
              <a:rPr strike="noStrike" u="none" b="0" cap="none" baseline="0" sz="1200" lang="ja" i="0">
                <a:solidFill>
                  <a:schemeClr val="dk1"/>
                </a:solidFill>
                <a:latin typeface="Calibri"/>
                <a:ea typeface="Calibri"/>
                <a:cs typeface="Calibri"/>
                <a:sym typeface="Calibri"/>
              </a:rPr>
              <a:t>　もうひとつは、日本に還元された利益をどういう目的で使用しているかということである。</a:t>
            </a:r>
          </a:p>
          <a:p>
            <a:pPr>
              <a:buNone/>
            </a:pPr>
            <a:r>
              <a:rPr strike="noStrike" u="none" b="0" cap="none" baseline="0" sz="1200" lang="ja" i="0">
                <a:solidFill>
                  <a:schemeClr val="dk1"/>
                </a:solidFill>
                <a:latin typeface="Calibri"/>
                <a:ea typeface="Calibri"/>
                <a:cs typeface="Calibri"/>
                <a:sym typeface="Calibri"/>
              </a:rPr>
              <a:t> </a:t>
            </a:r>
          </a:p>
          <a:p>
            <a:r>
              <a:t/>
            </a:r>
          </a:p>
        </p:txBody>
      </p:sp>
      <p:sp>
        <p:nvSpPr>
          <p:cNvPr id="213" name="Shape 213"/>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8" name="Shape 218"/>
        <p:cNvGrpSpPr/>
        <p:nvPr/>
      </p:nvGrpSpPr>
      <p:grpSpPr>
        <a:xfrm>
          <a:off y="0" x="0"/>
          <a:ext cy="0" cx="0"/>
          <a:chOff y="0" x="0"/>
          <a:chExt cy="0" cx="0"/>
        </a:xfrm>
      </p:grpSpPr>
      <p:sp>
        <p:nvSpPr>
          <p:cNvPr id="219" name="Shape 21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20" name="Shape 220"/>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800" lang="ja" i="0"/>
              <a:t>各社に聞き取り調査をした結果わかったサイクルの阻害要因をまとめるとこのようなものになります。</a:t>
            </a:r>
          </a:p>
        </p:txBody>
      </p:sp>
      <p:sp>
        <p:nvSpPr>
          <p:cNvPr id="221" name="Shape 221"/>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8" name="Shape 228"/>
        <p:cNvGrpSpPr/>
        <p:nvPr/>
      </p:nvGrpSpPr>
      <p:grpSpPr>
        <a:xfrm>
          <a:off y="0" x="0"/>
          <a:ext cy="0" cx="0"/>
          <a:chOff y="0" x="0"/>
          <a:chExt cy="0" cx="0"/>
        </a:xfrm>
      </p:grpSpPr>
      <p:sp>
        <p:nvSpPr>
          <p:cNvPr id="229" name="Shape 22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30" name="Shape 230"/>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800" lang="ja" i="0"/>
              <a:t>原文のままよむ</a:t>
            </a:r>
          </a:p>
        </p:txBody>
      </p:sp>
      <p:sp>
        <p:nvSpPr>
          <p:cNvPr id="231" name="Shape 231"/>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4" name="Shape 244"/>
        <p:cNvGrpSpPr/>
        <p:nvPr/>
      </p:nvGrpSpPr>
      <p:grpSpPr>
        <a:xfrm>
          <a:off y="0" x="0"/>
          <a:ext cy="0" cx="0"/>
          <a:chOff y="0" x="0"/>
          <a:chExt cy="0" cx="0"/>
        </a:xfrm>
      </p:grpSpPr>
      <p:sp>
        <p:nvSpPr>
          <p:cNvPr id="245" name="Shape 24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46" name="Shape 246"/>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200" lang="ja" i="0">
                <a:solidFill>
                  <a:schemeClr val="dk1"/>
                </a:solidFill>
                <a:latin typeface="Calibri"/>
                <a:ea typeface="Calibri"/>
                <a:cs typeface="Calibri"/>
                <a:sym typeface="Calibri"/>
              </a:rPr>
              <a:t>日系企業の海外進出（外需取り込み）による好循環サイクルをまとめた理論として私達がオリジナルに考案した「ブースト・プロダクティビティ・サイクル」を説明します。</a:t>
            </a:r>
          </a:p>
          <a:p>
            <a:pPr>
              <a:buNone/>
            </a:pPr>
            <a:r>
              <a:rPr strike="noStrike" u="none" b="0" cap="none" baseline="0" sz="1200" lang="ja" i="0">
                <a:solidFill>
                  <a:schemeClr val="dk1"/>
                </a:solidFill>
                <a:latin typeface="Calibri"/>
                <a:ea typeface="Calibri"/>
                <a:cs typeface="Calibri"/>
                <a:sym typeface="Calibri"/>
              </a:rPr>
              <a:t>　はじめに、このサイクルの一連の動きを述べます。</a:t>
            </a:r>
          </a:p>
          <a:p>
            <a:pPr>
              <a:buNone/>
            </a:pPr>
            <a:r>
              <a:rPr strike="noStrike" u="none" b="0" cap="none" baseline="0" sz="1200" lang="ja" i="0">
                <a:solidFill>
                  <a:schemeClr val="dk1"/>
                </a:solidFill>
                <a:latin typeface="Calibri"/>
                <a:ea typeface="Calibri"/>
                <a:cs typeface="Calibri"/>
                <a:sym typeface="Calibri"/>
              </a:rPr>
              <a:t>まず、新たに日本企業に海外へ進出してもらいます。そこで生み出した利益を日本に還元する。</a:t>
            </a:r>
          </a:p>
          <a:p>
            <a:pPr>
              <a:buNone/>
            </a:pPr>
            <a:r>
              <a:rPr strike="noStrike" u="none" b="0" cap="none" baseline="0" sz="1200" lang="ja" i="0">
                <a:solidFill>
                  <a:schemeClr val="dk1"/>
                </a:solidFill>
                <a:latin typeface="Calibri"/>
                <a:ea typeface="Calibri"/>
                <a:cs typeface="Calibri"/>
                <a:sym typeface="Calibri"/>
              </a:rPr>
              <a:t>その利益を日本国内での人材育成や研究開発にあてる。このプロセスから、企業の生産性となるものが高まります。</a:t>
            </a:r>
            <a:br>
              <a:rPr strike="noStrike" u="none" b="0" cap="none" baseline="0" sz="1200" lang="ja" i="0">
                <a:solidFill>
                  <a:schemeClr val="dk1"/>
                </a:solidFill>
                <a:latin typeface="Calibri"/>
                <a:ea typeface="Calibri"/>
                <a:cs typeface="Calibri"/>
                <a:sym typeface="Calibri"/>
              </a:rPr>
            </a:br>
            <a:r>
              <a:rPr strike="noStrike" u="none" b="0" cap="none" baseline="0" sz="1200" lang="ja" i="0">
                <a:solidFill>
                  <a:schemeClr val="dk1"/>
                </a:solidFill>
                <a:latin typeface="Calibri"/>
                <a:ea typeface="Calibri"/>
                <a:cs typeface="Calibri"/>
                <a:sym typeface="Calibri"/>
              </a:rPr>
              <a:t>これが、GDPの増加につながり、さらに投資を行うことができたり、企業のポテンシャルが上がったりすることが期待されます。</a:t>
            </a:r>
            <a:br>
              <a:rPr strike="noStrike" u="none" b="0" cap="none" baseline="0" sz="1200" lang="ja" i="0">
                <a:solidFill>
                  <a:schemeClr val="dk1"/>
                </a:solidFill>
                <a:latin typeface="Calibri"/>
                <a:ea typeface="Calibri"/>
                <a:cs typeface="Calibri"/>
                <a:sym typeface="Calibri"/>
              </a:rPr>
            </a:br>
            <a:r>
              <a:rPr strike="noStrike" u="none" b="0" cap="none" baseline="0" sz="1200" lang="ja" i="0">
                <a:solidFill>
                  <a:schemeClr val="dk1"/>
                </a:solidFill>
                <a:latin typeface="Calibri"/>
                <a:ea typeface="Calibri"/>
                <a:cs typeface="Calibri"/>
                <a:sym typeface="Calibri"/>
              </a:rPr>
              <a:t>ここからさらに、外需を取り込む動きを促進できる。これが、サイクルの一連の動きです。</a:t>
            </a:r>
          </a:p>
          <a:p>
            <a:r>
              <a:t/>
            </a:r>
          </a:p>
          <a:p>
            <a:pPr>
              <a:buNone/>
            </a:pPr>
            <a:r>
              <a:rPr strike="noStrike" u="none" b="0" cap="none" baseline="0" sz="1800" lang="ja" i="0"/>
              <a:t>次から各矢印における現状と、課題と、それにたいする政策提言を順に述べます。</a:t>
            </a:r>
          </a:p>
          <a:p>
            <a:r>
              <a:t/>
            </a:r>
          </a:p>
        </p:txBody>
      </p:sp>
      <p:sp>
        <p:nvSpPr>
          <p:cNvPr id="247" name="Shape 247"/>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6" name="Shape 256"/>
        <p:cNvGrpSpPr/>
        <p:nvPr/>
      </p:nvGrpSpPr>
      <p:grpSpPr>
        <a:xfrm>
          <a:off y="0" x="0"/>
          <a:ext cy="0" cx="0"/>
          <a:chOff y="0" x="0"/>
          <a:chExt cy="0" cx="0"/>
        </a:xfrm>
      </p:grpSpPr>
      <p:sp>
        <p:nvSpPr>
          <p:cNvPr id="257" name="Shape 25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58" name="Shape 258"/>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p:txBody>
      </p:sp>
      <p:sp>
        <p:nvSpPr>
          <p:cNvPr id="259" name="Shape 259"/>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6" name="Shape 266"/>
        <p:cNvGrpSpPr/>
        <p:nvPr/>
      </p:nvGrpSpPr>
      <p:grpSpPr>
        <a:xfrm>
          <a:off y="0" x="0"/>
          <a:ext cy="0" cx="0"/>
          <a:chOff y="0" x="0"/>
          <a:chExt cy="0" cx="0"/>
        </a:xfrm>
      </p:grpSpPr>
      <p:sp>
        <p:nvSpPr>
          <p:cNvPr id="267" name="Shape 26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68" name="Shape 268"/>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800" lang="ja" i="0"/>
              <a:t>現在、海外で得た利益を日本国内に還流を促すために政府が作った制度としてこのようなものがあります。</a:t>
            </a:r>
          </a:p>
        </p:txBody>
      </p:sp>
      <p:sp>
        <p:nvSpPr>
          <p:cNvPr id="269" name="Shape 269"/>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94" name="Shape 9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9" name="Shape 279"/>
        <p:cNvGrpSpPr/>
        <p:nvPr/>
      </p:nvGrpSpPr>
      <p:grpSpPr>
        <a:xfrm>
          <a:off y="0" x="0"/>
          <a:ext cy="0" cx="0"/>
          <a:chOff y="0" x="0"/>
          <a:chExt cy="0" cx="0"/>
        </a:xfrm>
      </p:grpSpPr>
      <p:sp>
        <p:nvSpPr>
          <p:cNvPr id="280" name="Shape 28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281" name="Shape 28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800" lang="ja" i="0"/>
              <a:t>制度として日本政府は益税不算入制度つくった</a:t>
            </a:r>
          </a:p>
          <a:p>
            <a:pPr>
              <a:buNone/>
            </a:pPr>
            <a:r>
              <a:rPr strike="noStrike" u="none" b="0" cap="none" baseline="0" sz="1800" lang="ja" i="0"/>
              <a:t>けど企業は使っていない</a:t>
            </a:r>
          </a:p>
          <a:p>
            <a:pPr>
              <a:buNone/>
            </a:pPr>
            <a:r>
              <a:rPr strike="noStrike" u="none" b="0" cap="none" baseline="0" sz="1800" lang="ja" i="0"/>
              <a:t>	何故？（そもそも認知度が低い）</a:t>
            </a:r>
          </a:p>
          <a:p>
            <a:r>
              <a:t/>
            </a:r>
          </a:p>
          <a:p>
            <a:pPr>
              <a:buNone/>
            </a:pPr>
            <a:r>
              <a:rPr strike="noStrike" u="none" b="0" cap="none" baseline="0" sz="1800" lang="ja" i="0"/>
              <a:t>この制度を使えばメリットがあるということをもっと政府が情報発信するべき</a:t>
            </a:r>
          </a:p>
          <a:p>
            <a:r>
              <a:t/>
            </a:r>
          </a:p>
          <a:p>
            <a:pPr>
              <a:buNone/>
            </a:pPr>
            <a:r>
              <a:rPr strike="noStrike" u="none" b="0" cap="none" baseline="0" sz="1800" lang="ja" i="0"/>
              <a:t>国と企業の認識のズレ、動機　オブジェクティブ</a:t>
            </a:r>
          </a:p>
          <a:p>
            <a:r>
              <a:t/>
            </a:r>
          </a:p>
          <a:p>
            <a:pPr>
              <a:buNone/>
            </a:pPr>
            <a:r>
              <a:rPr strike="noStrike" u="none" b="0" cap="none" baseline="0" sz="1800" lang="ja" i="0"/>
              <a:t>法人税が諸外国と比較して高い</a:t>
            </a:r>
          </a:p>
          <a:p>
            <a:pPr>
              <a:buNone/>
            </a:pPr>
            <a:r>
              <a:rPr strike="noStrike" u="none" b="0" cap="none" baseline="0" sz="1800" lang="ja" i="0"/>
              <a:t>→日本と現地間での資金移動の際に、課税されてしまう。（ここのコストを下げたい）</a:t>
            </a:r>
          </a:p>
          <a:p>
            <a:r>
              <a:t/>
            </a:r>
          </a:p>
          <a:p>
            <a:r>
              <a:t/>
            </a:r>
          </a:p>
          <a:p>
            <a:r>
              <a:t/>
            </a:r>
          </a:p>
        </p:txBody>
      </p:sp>
      <p:sp>
        <p:nvSpPr>
          <p:cNvPr id="282" name="Shape 28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0" name="Shape 290"/>
        <p:cNvGrpSpPr/>
        <p:nvPr/>
      </p:nvGrpSpPr>
      <p:grpSpPr>
        <a:xfrm>
          <a:off y="0" x="0"/>
          <a:ext cy="0" cx="0"/>
          <a:chOff y="0" x="0"/>
          <a:chExt cy="0" cx="0"/>
        </a:xfrm>
      </p:grpSpPr>
      <p:sp>
        <p:nvSpPr>
          <p:cNvPr id="291" name="Shape 29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92" name="Shape 29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6" name="Shape 306"/>
        <p:cNvGrpSpPr/>
        <p:nvPr/>
      </p:nvGrpSpPr>
      <p:grpSpPr>
        <a:xfrm>
          <a:off y="0" x="0"/>
          <a:ext cy="0" cx="0"/>
          <a:chOff y="0" x="0"/>
          <a:chExt cy="0" cx="0"/>
        </a:xfrm>
      </p:grpSpPr>
      <p:sp>
        <p:nvSpPr>
          <p:cNvPr id="307" name="Shape 30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08" name="Shape 30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3" name="Shape 313"/>
        <p:cNvGrpSpPr/>
        <p:nvPr/>
      </p:nvGrpSpPr>
      <p:grpSpPr>
        <a:xfrm>
          <a:off y="0" x="0"/>
          <a:ext cy="0" cx="0"/>
          <a:chOff y="0" x="0"/>
          <a:chExt cy="0" cx="0"/>
        </a:xfrm>
      </p:grpSpPr>
      <p:sp>
        <p:nvSpPr>
          <p:cNvPr id="314" name="Shape 31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315" name="Shape 315"/>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p:txBody>
      </p:sp>
      <p:sp>
        <p:nvSpPr>
          <p:cNvPr id="316" name="Shape 316"/>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0" name="Shape 320"/>
        <p:cNvGrpSpPr/>
        <p:nvPr/>
      </p:nvGrpSpPr>
      <p:grpSpPr>
        <a:xfrm>
          <a:off y="0" x="0"/>
          <a:ext cy="0" cx="0"/>
          <a:chOff y="0" x="0"/>
          <a:chExt cy="0" cx="0"/>
        </a:xfrm>
      </p:grpSpPr>
      <p:sp>
        <p:nvSpPr>
          <p:cNvPr id="321" name="Shape 32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22" name="Shape 32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6" name="Shape 326"/>
        <p:cNvGrpSpPr/>
        <p:nvPr/>
      </p:nvGrpSpPr>
      <p:grpSpPr>
        <a:xfrm>
          <a:off y="0" x="0"/>
          <a:ext cy="0" cx="0"/>
          <a:chOff y="0" x="0"/>
          <a:chExt cy="0" cx="0"/>
        </a:xfrm>
      </p:grpSpPr>
      <p:sp>
        <p:nvSpPr>
          <p:cNvPr id="327" name="Shape 327"/>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28" name="Shape 32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1" name="Shape 331"/>
        <p:cNvGrpSpPr/>
        <p:nvPr/>
      </p:nvGrpSpPr>
      <p:grpSpPr>
        <a:xfrm>
          <a:off y="0" x="0"/>
          <a:ext cy="0" cx="0"/>
          <a:chOff y="0" x="0"/>
          <a:chExt cy="0" cx="0"/>
        </a:xfrm>
      </p:grpSpPr>
      <p:sp>
        <p:nvSpPr>
          <p:cNvPr id="332" name="Shape 33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33" name="Shape 33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0" name="Shape 340"/>
        <p:cNvGrpSpPr/>
        <p:nvPr/>
      </p:nvGrpSpPr>
      <p:grpSpPr>
        <a:xfrm>
          <a:off y="0" x="0"/>
          <a:ext cy="0" cx="0"/>
          <a:chOff y="0" x="0"/>
          <a:chExt cy="0" cx="0"/>
        </a:xfrm>
      </p:grpSpPr>
      <p:sp>
        <p:nvSpPr>
          <p:cNvPr id="341" name="Shape 34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342" name="Shape 342"/>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200" lang="ja" i="0">
                <a:solidFill>
                  <a:schemeClr val="dk1"/>
                </a:solidFill>
                <a:latin typeface="Calibri"/>
                <a:ea typeface="Calibri"/>
                <a:cs typeface="Calibri"/>
                <a:sym typeface="Calibri"/>
              </a:rPr>
              <a:t>現在、海外現地法人から還元された配当金は日本でどのように活用されているかというと、こちらのグラフから、ほとんどの産業において研究開発費・設備投資に活用されており、日本での研究開発が重要視されているということがわかります。</a:t>
            </a:r>
          </a:p>
          <a:p>
            <a:pPr>
              <a:buNone/>
            </a:pPr>
            <a:r>
              <a:rPr strike="noStrike" u="none" b="0" cap="none" baseline="0" sz="1200" lang="ja" i="0">
                <a:solidFill>
                  <a:schemeClr val="dk1"/>
                </a:solidFill>
                <a:latin typeface="Calibri"/>
                <a:ea typeface="Calibri"/>
                <a:cs typeface="Calibri"/>
                <a:sym typeface="Calibri"/>
              </a:rPr>
              <a:t>このことから、研究開発に関しては、さきほどのＢＰＣの利益還流から研究開発につながる矢印がきちんと流れているということができます。</a:t>
            </a:r>
          </a:p>
          <a:p>
            <a:r>
              <a:t/>
            </a:r>
          </a:p>
        </p:txBody>
      </p:sp>
      <p:sp>
        <p:nvSpPr>
          <p:cNvPr id="343" name="Shape 343"/>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9" name="Shape 349"/>
        <p:cNvGrpSpPr/>
        <p:nvPr/>
      </p:nvGrpSpPr>
      <p:grpSpPr>
        <a:xfrm>
          <a:off y="0" x="0"/>
          <a:ext cy="0" cx="0"/>
          <a:chOff y="0" x="0"/>
          <a:chExt cy="0" cx="0"/>
        </a:xfrm>
      </p:grpSpPr>
      <p:sp>
        <p:nvSpPr>
          <p:cNvPr id="350" name="Shape 35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351" name="Shape 35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Calibri"/>
              <a:buNone/>
            </a:pPr>
            <a:r>
              <a:rPr strike="noStrike" u="none" b="0" cap="none" baseline="0" sz="1200" lang="ja" i="0">
                <a:solidFill>
                  <a:schemeClr val="dk1"/>
                </a:solidFill>
                <a:latin typeface="Calibri"/>
                <a:ea typeface="Calibri"/>
                <a:cs typeface="Calibri"/>
                <a:sym typeface="Calibri"/>
              </a:rPr>
              <a:t>では、人材育成に関しては、海外現地法人からの配当金が人材育成にどのくらい投資されているのかという実証はとれなかったのですが、企業の人材教育投資の現状としてこちらの資料から、来期に向けて人材育成の予算は製造業・非製造業ともに変わらないと答えた企業が半数以上にもあがっています。</a:t>
            </a:r>
          </a:p>
          <a:p>
            <a:r>
              <a:t/>
            </a:r>
          </a:p>
        </p:txBody>
      </p:sp>
      <p:sp>
        <p:nvSpPr>
          <p:cNvPr id="352" name="Shape 35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9" name="Shape 359"/>
        <p:cNvGrpSpPr/>
        <p:nvPr/>
      </p:nvGrpSpPr>
      <p:grpSpPr>
        <a:xfrm>
          <a:off y="0" x="0"/>
          <a:ext cy="0" cx="0"/>
          <a:chOff y="0" x="0"/>
          <a:chExt cy="0" cx="0"/>
        </a:xfrm>
      </p:grpSpPr>
      <p:sp>
        <p:nvSpPr>
          <p:cNvPr id="360" name="Shape 36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361" name="Shape 36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200" lang="ja" i="0">
                <a:solidFill>
                  <a:schemeClr val="dk1"/>
                </a:solidFill>
                <a:latin typeface="Calibri"/>
                <a:ea typeface="Calibri"/>
                <a:cs typeface="Calibri"/>
                <a:sym typeface="Calibri"/>
              </a:rPr>
              <a:t>次に、こちらのグラフを見てください。このグラフから人材育成を重視していると回答した企業は66.6%と多くの企業が人材育成を重視しているといえます。しかし、一方で人材育成の成果が上がっていると回答した企業が35％であることに対して、成果が上がっていないと回答した企業は約50%と割合が多いことが分かります。</a:t>
            </a:r>
          </a:p>
          <a:p>
            <a:pPr>
              <a:buNone/>
            </a:pPr>
            <a:r>
              <a:rPr strike="noStrike" u="none" b="0" cap="none" baseline="0" sz="1200" lang="ja" i="0">
                <a:solidFill>
                  <a:schemeClr val="dk1"/>
                </a:solidFill>
                <a:latin typeface="Calibri"/>
                <a:ea typeface="Calibri"/>
                <a:cs typeface="Calibri"/>
                <a:sym typeface="Calibri"/>
              </a:rPr>
              <a:t>さきほどの資料と合わせますと、企業は人材育成を重要と感じているが、投資した分に対して成果が上がらないために、予算を増加させるという意向にはなりにくいのではないかと私たちは考えました。</a:t>
            </a:r>
          </a:p>
          <a:p>
            <a:pPr>
              <a:buNone/>
            </a:pPr>
            <a:r>
              <a:rPr strike="noStrike" u="none" b="0" cap="none" baseline="0" sz="1200" lang="ja" i="0">
                <a:solidFill>
                  <a:schemeClr val="dk1"/>
                </a:solidFill>
                <a:latin typeface="Calibri"/>
                <a:ea typeface="Calibri"/>
                <a:cs typeface="Calibri"/>
                <a:sym typeface="Calibri"/>
              </a:rPr>
              <a:t> </a:t>
            </a:r>
          </a:p>
          <a:p>
            <a:r>
              <a:t/>
            </a:r>
          </a:p>
        </p:txBody>
      </p:sp>
      <p:sp>
        <p:nvSpPr>
          <p:cNvPr id="362" name="Shape 36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99" name="Shape 9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6" name="Shape 366"/>
        <p:cNvGrpSpPr/>
        <p:nvPr/>
      </p:nvGrpSpPr>
      <p:grpSpPr>
        <a:xfrm>
          <a:off y="0" x="0"/>
          <a:ext cy="0" cx="0"/>
          <a:chOff y="0" x="0"/>
          <a:chExt cy="0" cx="0"/>
        </a:xfrm>
      </p:grpSpPr>
      <p:sp>
        <p:nvSpPr>
          <p:cNvPr id="367" name="Shape 36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368" name="Shape 368"/>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200" lang="ja" i="0">
                <a:solidFill>
                  <a:schemeClr val="dk1"/>
                </a:solidFill>
                <a:latin typeface="Calibri"/>
                <a:ea typeface="Calibri"/>
                <a:cs typeface="Calibri"/>
                <a:sym typeface="Calibri"/>
              </a:rPr>
              <a:t>また、こちらのアンケート結果からは、企業は人材育成の方法として、主にＯＪＴを実施しており、また重要視していることがわかります。よって、OJTの結果として、成果が出ていないということだとも考えられます。</a:t>
            </a:r>
          </a:p>
          <a:p>
            <a:pPr>
              <a:buNone/>
            </a:pPr>
            <a:r>
              <a:rPr strike="noStrike" u="none" b="0" cap="none" baseline="0" sz="1200" lang="ja" i="0">
                <a:solidFill>
                  <a:schemeClr val="dk1"/>
                </a:solidFill>
                <a:latin typeface="Calibri"/>
                <a:ea typeface="Calibri"/>
                <a:cs typeface="Calibri"/>
                <a:sym typeface="Calibri"/>
              </a:rPr>
              <a:t> </a:t>
            </a:r>
          </a:p>
          <a:p>
            <a:r>
              <a:t/>
            </a:r>
          </a:p>
        </p:txBody>
      </p:sp>
      <p:sp>
        <p:nvSpPr>
          <p:cNvPr id="369" name="Shape 369"/>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9" name="Shape 379"/>
        <p:cNvGrpSpPr/>
        <p:nvPr/>
      </p:nvGrpSpPr>
      <p:grpSpPr>
        <a:xfrm>
          <a:off y="0" x="0"/>
          <a:ext cy="0" cx="0"/>
          <a:chOff y="0" x="0"/>
          <a:chExt cy="0" cx="0"/>
        </a:xfrm>
      </p:grpSpPr>
      <p:sp>
        <p:nvSpPr>
          <p:cNvPr id="380" name="Shape 38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381" name="Shape 38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200" lang="ja" i="0">
                <a:solidFill>
                  <a:schemeClr val="dk1"/>
                </a:solidFill>
                <a:latin typeface="Calibri"/>
                <a:ea typeface="Calibri"/>
                <a:cs typeface="Calibri"/>
                <a:sym typeface="Calibri"/>
              </a:rPr>
              <a:t>今までの資料から</a:t>
            </a:r>
          </a:p>
          <a:p>
            <a:pPr>
              <a:buNone/>
            </a:pPr>
            <a:r>
              <a:rPr strike="noStrike" u="none" b="0" cap="none" baseline="0" sz="1200" lang="ja" i="0">
                <a:solidFill>
                  <a:schemeClr val="dk1"/>
                </a:solidFill>
                <a:latin typeface="Calibri"/>
                <a:ea typeface="Calibri"/>
                <a:cs typeface="Calibri"/>
                <a:sym typeface="Calibri"/>
              </a:rPr>
              <a:t>・資金を費やしても成果として表れない</a:t>
            </a:r>
          </a:p>
          <a:p>
            <a:pPr>
              <a:buNone/>
            </a:pPr>
            <a:r>
              <a:rPr strike="noStrike" u="none" b="0" cap="none" baseline="0" sz="1200" lang="ja" i="0">
                <a:solidFill>
                  <a:schemeClr val="dk1"/>
                </a:solidFill>
                <a:latin typeface="Calibri"/>
                <a:ea typeface="Calibri"/>
                <a:cs typeface="Calibri"/>
                <a:sym typeface="Calibri"/>
              </a:rPr>
              <a:t>・OJTの限界だと私たちは捉えて、Off-JTを導入するか就職する前からの教育などを改善するべき</a:t>
            </a:r>
          </a:p>
          <a:p>
            <a:pPr>
              <a:buNone/>
            </a:pPr>
            <a:r>
              <a:rPr strike="noStrike" u="none" b="0" cap="none" baseline="0" sz="1200" lang="ja" i="0">
                <a:solidFill>
                  <a:schemeClr val="dk1"/>
                </a:solidFill>
                <a:latin typeface="Calibri"/>
                <a:ea typeface="Calibri"/>
                <a:cs typeface="Calibri"/>
                <a:sym typeface="Calibri"/>
              </a:rPr>
              <a:t>だと考察しました。</a:t>
            </a:r>
          </a:p>
          <a:p>
            <a:pPr>
              <a:buNone/>
            </a:pPr>
            <a:r>
              <a:rPr strike="noStrike" u="none" b="0" cap="none" baseline="0" sz="1200" lang="ja" i="0">
                <a:solidFill>
                  <a:schemeClr val="dk1"/>
                </a:solidFill>
                <a:latin typeface="Calibri"/>
                <a:ea typeface="Calibri"/>
                <a:cs typeface="Calibri"/>
                <a:sym typeface="Calibri"/>
              </a:rPr>
              <a:t>さらに、海外現地調査により、企業が必要としている人材とは、これら３つの能力を持った人材であるということがわかりました。これは、海外進出によって日本が外需を取込む際に必要とされる人材ともいえ、ブースト・プロダクティビティ・サイクルをうまく回していくためには、このような人材を育成する人材教育が必要だと考えました。</a:t>
            </a:r>
          </a:p>
          <a:p>
            <a:pPr>
              <a:buNone/>
            </a:pPr>
            <a:r>
              <a:rPr strike="noStrike" u="none" b="0" cap="none" baseline="0" sz="1200" lang="ja" i="0">
                <a:solidFill>
                  <a:schemeClr val="dk1"/>
                </a:solidFill>
                <a:latin typeface="Calibri"/>
                <a:ea typeface="Calibri"/>
                <a:cs typeface="Calibri"/>
                <a:sym typeface="Calibri"/>
              </a:rPr>
              <a:t>そこで、わたしたちが考えた政策提言は、</a:t>
            </a:r>
          </a:p>
          <a:p>
            <a:pPr>
              <a:buNone/>
            </a:pPr>
            <a:r>
              <a:rPr strike="noStrike" u="none" b="0" cap="none" baseline="0" sz="1200" lang="ja" i="0">
                <a:solidFill>
                  <a:schemeClr val="dk1"/>
                </a:solidFill>
                <a:latin typeface="Calibri"/>
                <a:ea typeface="Calibri"/>
                <a:cs typeface="Calibri"/>
                <a:sym typeface="Calibri"/>
              </a:rPr>
              <a:t>有用な人材を育てる教育制度、また教育機関を国が力をいれて支援していくというものです。</a:t>
            </a:r>
          </a:p>
          <a:p>
            <a:pPr>
              <a:buNone/>
            </a:pPr>
            <a:r>
              <a:rPr strike="noStrike" u="none" b="0" cap="none" baseline="0" sz="1200" lang="ja" i="0">
                <a:solidFill>
                  <a:schemeClr val="dk1"/>
                </a:solidFill>
                <a:latin typeface="Calibri"/>
                <a:ea typeface="Calibri"/>
                <a:cs typeface="Calibri"/>
                <a:sym typeface="Calibri"/>
              </a:rPr>
              <a:t>→文部科学省から大学などへ支援</a:t>
            </a:r>
          </a:p>
          <a:p>
            <a:r>
              <a:t/>
            </a:r>
          </a:p>
        </p:txBody>
      </p:sp>
      <p:sp>
        <p:nvSpPr>
          <p:cNvPr id="382" name="Shape 38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5" name="Shape 385"/>
        <p:cNvGrpSpPr/>
        <p:nvPr/>
      </p:nvGrpSpPr>
      <p:grpSpPr>
        <a:xfrm>
          <a:off y="0" x="0"/>
          <a:ext cy="0" cx="0"/>
          <a:chOff y="0" x="0"/>
          <a:chExt cy="0" cx="0"/>
        </a:xfrm>
      </p:grpSpPr>
      <p:sp>
        <p:nvSpPr>
          <p:cNvPr id="386" name="Shape 38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387" name="Shape 38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1" name="Shape 391"/>
        <p:cNvGrpSpPr/>
        <p:nvPr/>
      </p:nvGrpSpPr>
      <p:grpSpPr>
        <a:xfrm>
          <a:off y="0" x="0"/>
          <a:ext cy="0" cx="0"/>
          <a:chOff y="0" x="0"/>
          <a:chExt cy="0" cx="0"/>
        </a:xfrm>
      </p:grpSpPr>
      <p:sp>
        <p:nvSpPr>
          <p:cNvPr id="392" name="Shape 39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393" name="Shape 393"/>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800" lang="ja" i="0"/>
              <a:t>私たちが特に着目したのは『研究開発と収益の繋がりが低い』『研究開発に力を入れる分野の選択と集中が進展していない』である</a:t>
            </a:r>
          </a:p>
          <a:p>
            <a:r>
              <a:t/>
            </a:r>
          </a:p>
        </p:txBody>
      </p:sp>
      <p:sp>
        <p:nvSpPr>
          <p:cNvPr id="394" name="Shape 394"/>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9" name="Shape 399"/>
        <p:cNvGrpSpPr/>
        <p:nvPr/>
      </p:nvGrpSpPr>
      <p:grpSpPr>
        <a:xfrm>
          <a:off y="0" x="0"/>
          <a:ext cy="0" cx="0"/>
          <a:chOff y="0" x="0"/>
          <a:chExt cy="0" cx="0"/>
        </a:xfrm>
      </p:grpSpPr>
      <p:sp>
        <p:nvSpPr>
          <p:cNvPr id="400" name="Shape 40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401" name="Shape 40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800" lang="ja" i="0"/>
              <a:t>人材育成、研究開発から生産性向上へのプロセスにおいて研究開発と収益のつながりが弱いこと、研究開発が十分に収益回収に役立っていないこと、そして研究開発に力を入れる産業の選択と集中がうまくできていないという2点を問題として考えました。これには研究開発の成果に対する投資がアメリカなどに比べて弱いこと、ニーズの多様化などの時代にあった開発ができていないことが収益とのつながりの弱さの原因と考えられます。まず研究開発と収益のつながりの強化についてだが繋がりが弱いため国や各機関の研究開発助成金が効率よく働いていないのが現状である。このつながりの改善が１つ目の課題として挙げられます。また産業の選択と集中ですがこれは政府の政策で解決することができるもので、企業の負担がほかの障壁に比べ小さいです。これはシンガポール政府が実際に産業分野の選択と集中を行いその研究機関を設置、研究開発を手助けしていることからもうかがえます。</a:t>
            </a:r>
          </a:p>
          <a:p>
            <a:pPr>
              <a:buNone/>
            </a:pPr>
            <a:r>
              <a:rPr strike="noStrike" u="none" b="0" cap="none" baseline="0" sz="1800" lang="ja" i="0"/>
              <a:t>いじょうのような課題と改善策から、私たちが提言するのは研究開発のアウトソーシングを行うことです。具体的には、企業が技術コンサル、商社、大学の研究機関と連携して、効率よく研究開発を行うことがあげられます。</a:t>
            </a:r>
          </a:p>
          <a:p>
            <a:pPr>
              <a:buNone/>
            </a:pPr>
            <a:r>
              <a:rPr strike="noStrike" u="none" b="0" cap="none" baseline="0" sz="1800" lang="ja" i="0"/>
              <a:t>産業分野の選択と集中の改善については、潜在的収益率の高い産業を常にちょうさしのびる見込みのある分野を早期発見し投資することが必要だと考えられます。</a:t>
            </a:r>
          </a:p>
        </p:txBody>
      </p:sp>
      <p:sp>
        <p:nvSpPr>
          <p:cNvPr id="402" name="Shape 40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6" name="Shape 406"/>
        <p:cNvGrpSpPr/>
        <p:nvPr/>
      </p:nvGrpSpPr>
      <p:grpSpPr>
        <a:xfrm>
          <a:off y="0" x="0"/>
          <a:ext cy="0" cx="0"/>
          <a:chOff y="0" x="0"/>
          <a:chExt cy="0" cx="0"/>
        </a:xfrm>
      </p:grpSpPr>
      <p:sp>
        <p:nvSpPr>
          <p:cNvPr id="407" name="Shape 407"/>
          <p:cNvSpPr txBox="1"/>
          <p:nvPr>
            <p:ph idx="1" type="body"/>
          </p:nvPr>
        </p:nvSpPr>
        <p:spPr>
          <a:xfrm>
            <a:off y="4343400" x="685800"/>
            <a:ext cy="4114800" cx="5486399"/>
          </a:xfrm>
          <a:prstGeom prst="rect">
            <a:avLst/>
          </a:prstGeom>
        </p:spPr>
        <p:txBody>
          <a:bodyPr bIns="91425" rIns="91425" lIns="91425" tIns="91425" anchor="ctr" anchorCtr="0">
            <a:noAutofit/>
          </a:bodyPr>
          <a:lstStyle/>
          <a:p>
            <a:pPr rtl="0" lvl="0">
              <a:buClr>
                <a:schemeClr val="dk1"/>
              </a:buClr>
              <a:buSzPct val="61111"/>
              <a:buFont typeface="Arial"/>
              <a:buNone/>
            </a:pPr>
            <a:r>
              <a:rPr sz="1800" lang="ja">
                <a:solidFill>
                  <a:schemeClr val="dk1"/>
                </a:solidFill>
              </a:rPr>
              <a:t>人材育成、研究開発から生産性向上へのプロセスにおいて研究開発と収益のつながりが弱いこと、研究開発が十分に収益回収に役立っていないこと、そして研究開発に力を入れる産業の選択と集中がうまくできていないという2点を問題として考えました。これには研究開発の成果に対する投資がアメリカなどに比べて弱いこと、ニーズの多様化などの時代にあった開発ができていないことが収益とのつながりの弱さの原因と考えられます。まず研究開発と収益のつながりの強化についてだが繋がりが弱いため国や各機関の研究開発助成金が効率よく働いていないのが現状である。このつながりの改善が１つ目の課題として挙げられます。また産業の選択と集中ですがこれは政府の政策で解決することができるもので、企業の負担がほかの障壁に比べ小さいです。これはシンガポール政府が実際に産業分野の選択と集中を行いその研究機関を設置、研究開発を手助けしていることからもうかがえます。</a:t>
            </a:r>
          </a:p>
          <a:p>
            <a:pPr rtl="0" lvl="0">
              <a:buClr>
                <a:schemeClr val="dk1"/>
              </a:buClr>
              <a:buSzPct val="61111"/>
              <a:buFont typeface="Arial"/>
              <a:buNone/>
            </a:pPr>
            <a:r>
              <a:rPr sz="1800" lang="ja">
                <a:solidFill>
                  <a:schemeClr val="dk1"/>
                </a:solidFill>
              </a:rPr>
              <a:t>いじょうのような課題と改善策から、私たちが提言するのは研究開発のアウトソーシングを行うことです。具体的には、企業が技術コンサル、商社、大学の研究機関と連携して、効率よく研究開発を行うことがあげられます。</a:t>
            </a:r>
          </a:p>
          <a:p>
            <a:pPr rtl="0" lvl="0">
              <a:buClr>
                <a:schemeClr val="dk1"/>
              </a:buClr>
              <a:buSzPct val="61111"/>
              <a:buFont typeface="Arial"/>
              <a:buNone/>
            </a:pPr>
            <a:r>
              <a:rPr sz="1800" lang="ja">
                <a:solidFill>
                  <a:schemeClr val="dk1"/>
                </a:solidFill>
              </a:rPr>
              <a:t>産業分野の選択と集中の改善については、潜在的収益率の高い産業を常にちょうさしのびる見込みのある分野を早期発見し投資することが必要だと考えられます。</a:t>
            </a:r>
          </a:p>
          <a:p>
            <a:r>
              <a:t/>
            </a:r>
          </a:p>
        </p:txBody>
      </p:sp>
      <p:sp>
        <p:nvSpPr>
          <p:cNvPr id="408" name="Shape 40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7" name="Shape 417"/>
        <p:cNvGrpSpPr/>
        <p:nvPr/>
      </p:nvGrpSpPr>
      <p:grpSpPr>
        <a:xfrm>
          <a:off y="0" x="0"/>
          <a:ext cy="0" cx="0"/>
          <a:chOff y="0" x="0"/>
          <a:chExt cy="0" cx="0"/>
        </a:xfrm>
      </p:grpSpPr>
      <p:sp>
        <p:nvSpPr>
          <p:cNvPr id="418" name="Shape 41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419" name="Shape 419"/>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p:txBody>
      </p:sp>
      <p:sp>
        <p:nvSpPr>
          <p:cNvPr id="420" name="Shape 420"/>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2" name="Shape 432"/>
        <p:cNvGrpSpPr/>
        <p:nvPr/>
      </p:nvGrpSpPr>
      <p:grpSpPr>
        <a:xfrm>
          <a:off y="0" x="0"/>
          <a:ext cy="0" cx="0"/>
          <a:chOff y="0" x="0"/>
          <a:chExt cy="0" cx="0"/>
        </a:xfrm>
      </p:grpSpPr>
      <p:sp>
        <p:nvSpPr>
          <p:cNvPr id="433" name="Shape 43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434" name="Shape 434"/>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rtl="0" lvl="0">
              <a:buNone/>
            </a:pPr>
            <a:r>
              <a:rPr lang="ja"/>
              <a:t>2013年版の通商白書に基づいて、</a:t>
            </a:r>
            <a:r>
              <a:rPr lang="ja">
                <a:solidFill>
                  <a:schemeClr val="dk1"/>
                </a:solidFill>
              </a:rPr>
              <a:t>生産性と外需との関係を見ると、</a:t>
            </a:r>
            <a:r>
              <a:rPr lang="ja"/>
              <a:t>生産性が高い企業がFDIを行う傾向があります。</a:t>
            </a:r>
            <a:r>
              <a:rPr lang="ja">
                <a:solidFill>
                  <a:schemeClr val="dk1"/>
                </a:solidFill>
              </a:rPr>
              <a:t>FDIを行うことにより、生産性が上がります。そして、また新たにFDIを行います。</a:t>
            </a:r>
          </a:p>
          <a:p>
            <a:pPr rtl="0" lvl="0">
              <a:buNone/>
            </a:pPr>
            <a:r>
              <a:rPr lang="ja">
                <a:solidFill>
                  <a:schemeClr val="dk1"/>
                </a:solidFill>
              </a:rPr>
              <a:t>以上に従って、ブスート プロダクティビティ サイクルは成り立てます。生産性と外需取り込みはお互いに促進しているの相互関係と見られています。</a:t>
            </a:r>
          </a:p>
        </p:txBody>
      </p:sp>
      <p:sp>
        <p:nvSpPr>
          <p:cNvPr id="435" name="Shape 435"/>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4" name="Shape 444"/>
        <p:cNvGrpSpPr/>
        <p:nvPr/>
      </p:nvGrpSpPr>
      <p:grpSpPr>
        <a:xfrm>
          <a:off y="0" x="0"/>
          <a:ext cy="0" cx="0"/>
          <a:chOff y="0" x="0"/>
          <a:chExt cy="0" cx="0"/>
        </a:xfrm>
      </p:grpSpPr>
      <p:sp>
        <p:nvSpPr>
          <p:cNvPr id="445" name="Shape 44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
        <p:nvSpPr>
          <p:cNvPr id="446" name="Shape 446"/>
          <p:cNvSpPr txBox="1"/>
          <p:nvPr>
            <p:ph idx="1" type="body"/>
          </p:nvPr>
        </p:nvSpPr>
        <p:spPr>
          <a:xfrm>
            <a:off y="4343400" x="685800"/>
            <a:ext cy="4114800" cx="5486399"/>
          </a:xfrm>
          <a:prstGeom prst="rect">
            <a:avLst/>
          </a:prstGeom>
        </p:spPr>
        <p:txBody>
          <a:bodyPr bIns="91425" rIns="91425" lIns="91425" tIns="91425" anchor="ctr" anchorCtr="0">
            <a:noAutofit/>
          </a:bodyPr>
          <a:lstStyle/>
          <a:p>
            <a:pPr rtl="0" lvl="0">
              <a:buNone/>
            </a:pPr>
            <a:r>
              <a:rPr lang="ja"/>
              <a:t>しかし、今まで、財務省のデータを踏まえて、</a:t>
            </a:r>
            <a:r>
              <a:rPr lang="ja">
                <a:solidFill>
                  <a:schemeClr val="dk1"/>
                </a:solidFill>
              </a:rPr>
              <a:t>FDI（若しくは外需の取り込み）は決して投入したら、すぐに効果が現れる投資ではないです。</a:t>
            </a:r>
          </a:p>
          <a:p>
            <a:pPr rtl="0" lvl="0">
              <a:buNone/>
            </a:pPr>
            <a:r>
              <a:rPr lang="ja">
                <a:solidFill>
                  <a:schemeClr val="dk1"/>
                </a:solidFill>
              </a:rPr>
              <a:t>まず、生産性をアップすることは少なくとも四年間が必要です。現地インフラ整備のペースは生産性アップに緊密か関わっています。</a:t>
            </a:r>
          </a:p>
          <a:p>
            <a:pPr>
              <a:buNone/>
            </a:pPr>
            <a:r>
              <a:rPr lang="ja">
                <a:solidFill>
                  <a:schemeClr val="dk1"/>
                </a:solidFill>
              </a:rPr>
              <a:t>それによって、直ちに利益を回収することも不可能です。（ブスート プロダクティビティ サイクルは各会社が自社の状況を十分把握している上に、将来のグローバル化の中で勝ち抜けるために、作ったモデルです。）</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2" name="Shape 452"/>
        <p:cNvGrpSpPr/>
        <p:nvPr/>
      </p:nvGrpSpPr>
      <p:grpSpPr>
        <a:xfrm>
          <a:off y="0" x="0"/>
          <a:ext cy="0" cx="0"/>
          <a:chOff y="0" x="0"/>
          <a:chExt cy="0" cx="0"/>
        </a:xfrm>
      </p:grpSpPr>
      <p:sp>
        <p:nvSpPr>
          <p:cNvPr id="453" name="Shape 45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
        <p:nvSpPr>
          <p:cNvPr id="454" name="Shape 45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12" name="Shape 112"/>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200" lang="ja" i="0">
                <a:solidFill>
                  <a:schemeClr val="dk1"/>
                </a:solidFill>
                <a:latin typeface="Calibri"/>
                <a:ea typeface="Calibri"/>
                <a:cs typeface="Calibri"/>
                <a:sym typeface="Calibri"/>
              </a:rPr>
              <a:t>　今、我が国は少子高齢化という重大な社会構造変化に直面している。</a:t>
            </a:r>
          </a:p>
          <a:p>
            <a:pPr>
              <a:buNone/>
            </a:pPr>
            <a:r>
              <a:rPr strike="noStrike" u="none" b="0" cap="none" baseline="0" sz="1200" lang="ja" i="0">
                <a:solidFill>
                  <a:schemeClr val="dk1"/>
                </a:solidFill>
                <a:latin typeface="Calibri"/>
                <a:ea typeface="Calibri"/>
                <a:cs typeface="Calibri"/>
                <a:sym typeface="Calibri"/>
              </a:rPr>
              <a:t>　少子高齢化は日本の内需を縮小させ、持続的経済成長を妨げるため、日本は外需を取り込むことが不可欠である。</a:t>
            </a:r>
          </a:p>
          <a:p>
            <a:pPr>
              <a:buNone/>
            </a:pPr>
            <a:r>
              <a:rPr strike="noStrike" u="none" b="0" cap="none" baseline="0" sz="1200" lang="ja" i="0">
                <a:solidFill>
                  <a:schemeClr val="dk1"/>
                </a:solidFill>
                <a:latin typeface="Calibri"/>
                <a:ea typeface="Calibri"/>
                <a:cs typeface="Calibri"/>
                <a:sym typeface="Calibri"/>
              </a:rPr>
              <a:t>　急速に少子高齢化が進む我が国において、国民の生活水準の維持・向上や日本経済を持続的に発展させていくためには、国の「可処分所得」を増加させる必要性がある。国民が十分な「可処分所得」を獲得できなければ、国民の消費は停滞し、内需が縮小する。また、子育てを安心して行うための社会基盤等に対する十分な社会投資ができなくなり、可処分所得の減少が更なる少子高齢化を招くという悪循環に陥る可能性がある。</a:t>
            </a:r>
          </a:p>
          <a:p>
            <a:pPr>
              <a:buNone/>
            </a:pPr>
            <a:r>
              <a:rPr strike="noStrike" u="none" b="0" cap="none" baseline="0" sz="1200" lang="ja" i="0">
                <a:solidFill>
                  <a:schemeClr val="dk1"/>
                </a:solidFill>
                <a:latin typeface="Calibri"/>
                <a:ea typeface="Calibri"/>
                <a:cs typeface="Calibri"/>
                <a:sym typeface="Calibri"/>
              </a:rPr>
              <a:t>　今後、日本は少子高齢化の中にあっても「可処分所得」を拡大し、「持続する成長力」を備えることが必要である。</a:t>
            </a:r>
          </a:p>
          <a:p>
            <a:pPr>
              <a:buNone/>
            </a:pPr>
            <a:r>
              <a:rPr strike="noStrike" u="none" b="0" cap="none" baseline="0" sz="1200" lang="ja" i="0">
                <a:solidFill>
                  <a:schemeClr val="dk1"/>
                </a:solidFill>
                <a:latin typeface="Calibri"/>
                <a:ea typeface="Calibri"/>
                <a:cs typeface="Calibri"/>
                <a:sym typeface="Calibri"/>
              </a:rPr>
              <a:t>　ここまで、国の「可処分所得」の増加が内需拡大、少子高齢化改善に寄与することを説明した。</a:t>
            </a:r>
          </a:p>
          <a:p>
            <a:pPr>
              <a:buNone/>
            </a:pPr>
            <a:r>
              <a:rPr strike="noStrike" u="none" b="0" cap="none" baseline="0" sz="1200" lang="ja" i="0">
                <a:solidFill>
                  <a:schemeClr val="dk1"/>
                </a:solidFill>
                <a:latin typeface="Calibri"/>
                <a:ea typeface="Calibri"/>
                <a:cs typeface="Calibri"/>
                <a:sym typeface="Calibri"/>
              </a:rPr>
              <a:t> </a:t>
            </a:r>
          </a:p>
          <a:p>
            <a:pPr>
              <a:buNone/>
            </a:pPr>
            <a:r>
              <a:rPr strike="noStrike" u="none" b="0" cap="none" baseline="0" sz="1200" lang="ja" i="0">
                <a:solidFill>
                  <a:schemeClr val="dk1"/>
                </a:solidFill>
                <a:latin typeface="Calibri"/>
                <a:ea typeface="Calibri"/>
                <a:cs typeface="Calibri"/>
                <a:sym typeface="Calibri"/>
              </a:rPr>
              <a:t>　</a:t>
            </a:r>
          </a:p>
        </p:txBody>
      </p:sp>
      <p:sp>
        <p:nvSpPr>
          <p:cNvPr id="113" name="Shape 113"/>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8" name="Shape 458"/>
        <p:cNvGrpSpPr/>
        <p:nvPr/>
      </p:nvGrpSpPr>
      <p:grpSpPr>
        <a:xfrm>
          <a:off y="0" x="0"/>
          <a:ext cy="0" cx="0"/>
          <a:chOff y="0" x="0"/>
          <a:chExt cy="0" cx="0"/>
        </a:xfrm>
      </p:grpSpPr>
      <p:sp>
        <p:nvSpPr>
          <p:cNvPr id="459" name="Shape 459"/>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460" name="Shape 46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20" name="Shape 120"/>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200" lang="ja" i="0">
                <a:solidFill>
                  <a:schemeClr val="dk1"/>
                </a:solidFill>
                <a:latin typeface="Calibri"/>
                <a:ea typeface="Calibri"/>
                <a:cs typeface="Calibri"/>
                <a:sym typeface="Calibri"/>
              </a:rPr>
              <a:t>それでは、国の「可処分所得」はどのようにして増加させることができるのだろうか。</a:t>
            </a:r>
          </a:p>
          <a:p>
            <a:pPr>
              <a:buNone/>
            </a:pPr>
            <a:r>
              <a:rPr strike="noStrike" u="none" b="0" cap="none" baseline="0" sz="1200" lang="ja" i="0">
                <a:solidFill>
                  <a:schemeClr val="dk1"/>
                </a:solidFill>
                <a:latin typeface="Calibri"/>
                <a:ea typeface="Calibri"/>
                <a:cs typeface="Calibri"/>
                <a:sym typeface="Calibri"/>
              </a:rPr>
              <a:t>　「可処分所得」とは「GDP＋所得収支＋経常移転収支」を合計したものであり、ここから、国の「可処分所得」はGDP成長と海外資産からの収益である所得収支の増加を図ることで増加することが分かる。</a:t>
            </a:r>
          </a:p>
          <a:p>
            <a:pPr>
              <a:buNone/>
            </a:pPr>
            <a:r>
              <a:rPr strike="noStrike" u="none" b="0" cap="none" baseline="0" sz="1200" lang="ja" i="0">
                <a:solidFill>
                  <a:schemeClr val="dk1"/>
                </a:solidFill>
                <a:latin typeface="Calibri"/>
                <a:ea typeface="Calibri"/>
                <a:cs typeface="Calibri"/>
                <a:sym typeface="Calibri"/>
              </a:rPr>
              <a:t>国の「可処分所得」増加の源泉としては、GDP成長のための生産性の向上と所得収支の拡大が重要なカギであると言える。</a:t>
            </a:r>
          </a:p>
          <a:p>
            <a:r>
              <a:t/>
            </a:r>
          </a:p>
        </p:txBody>
      </p:sp>
      <p:sp>
        <p:nvSpPr>
          <p:cNvPr id="121" name="Shape 121"/>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30" name="Shape 130"/>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200" lang="ja" i="0">
                <a:solidFill>
                  <a:schemeClr val="dk1"/>
                </a:solidFill>
                <a:latin typeface="Calibri"/>
                <a:ea typeface="Calibri"/>
                <a:cs typeface="Calibri"/>
                <a:sym typeface="Calibri"/>
              </a:rPr>
              <a:t>具体的にGDP成長のための生産性の向上を図るためには、</a:t>
            </a:r>
          </a:p>
          <a:p>
            <a:pPr>
              <a:buNone/>
            </a:pPr>
            <a:r>
              <a:rPr strike="noStrike" u="none" b="0" cap="none" baseline="0" sz="1200" lang="ja" i="0">
                <a:solidFill>
                  <a:schemeClr val="dk1"/>
                </a:solidFill>
                <a:latin typeface="Calibri"/>
                <a:ea typeface="Calibri"/>
                <a:cs typeface="Calibri"/>
                <a:sym typeface="Calibri"/>
              </a:rPr>
              <a:t>１つ目に、相対的に生産性の高い部門の経済活動を拡大すること</a:t>
            </a:r>
          </a:p>
          <a:p>
            <a:pPr>
              <a:buNone/>
            </a:pPr>
            <a:r>
              <a:rPr strike="noStrike" u="none" b="0" cap="none" baseline="0" sz="1200" lang="ja" i="0">
                <a:solidFill>
                  <a:schemeClr val="dk1"/>
                </a:solidFill>
                <a:latin typeface="Calibri"/>
                <a:ea typeface="Calibri"/>
                <a:cs typeface="Calibri"/>
                <a:sym typeface="Calibri"/>
              </a:rPr>
              <a:t>2つ目に、経済を構成する各部門がそれぞれの生産性を上昇させること</a:t>
            </a:r>
          </a:p>
          <a:p>
            <a:pPr>
              <a:buNone/>
            </a:pPr>
            <a:r>
              <a:rPr strike="noStrike" u="none" b="0" cap="none" baseline="0" sz="1200" lang="ja" i="0">
                <a:solidFill>
                  <a:schemeClr val="dk1"/>
                </a:solidFill>
                <a:latin typeface="Calibri"/>
                <a:ea typeface="Calibri"/>
                <a:cs typeface="Calibri"/>
                <a:sym typeface="Calibri"/>
              </a:rPr>
              <a:t>によって達成できる。高生産性部門の経済活動拡大のためには、経済連携等の推進や新興国等への戦略的取り組みにより外需を獲得していくことが重要である。一方で、各部門の生産性上昇のためには、海外の優れた人材、企業の取り組みなどによりイノベーションを促進することが重要である。私たちの研究では、特に後者に着目している。</a:t>
            </a:r>
          </a:p>
          <a:p>
            <a:pPr>
              <a:buNone/>
            </a:pPr>
            <a:r>
              <a:rPr strike="noStrike" u="none" b="0" cap="none" baseline="0" sz="1200" lang="ja" i="0">
                <a:solidFill>
                  <a:schemeClr val="dk1"/>
                </a:solidFill>
                <a:latin typeface="Calibri"/>
                <a:ea typeface="Calibri"/>
                <a:cs typeface="Calibri"/>
                <a:sym typeface="Calibri"/>
              </a:rPr>
              <a:t>　</a:t>
            </a:r>
          </a:p>
        </p:txBody>
      </p:sp>
      <p:sp>
        <p:nvSpPr>
          <p:cNvPr id="131" name="Shape 131"/>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9" name="Shape 149"/>
        <p:cNvGrpSpPr/>
        <p:nvPr/>
      </p:nvGrpSpPr>
      <p:grpSpPr>
        <a:xfrm>
          <a:off y="0" x="0"/>
          <a:ext cy="0" cx="0"/>
          <a:chOff y="0" x="0"/>
          <a:chExt cy="0" cx="0"/>
        </a:xfrm>
      </p:grpSpPr>
      <p:sp>
        <p:nvSpPr>
          <p:cNvPr id="150" name="Shape 15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51" name="Shape 151"/>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dk1"/>
              </a:buClr>
              <a:buSzPct val="25000"/>
              <a:buFont typeface="Calibri"/>
              <a:buNone/>
            </a:pPr>
            <a:r>
              <a:rPr strike="noStrike" u="none" b="0" cap="none" baseline="0" sz="1200" lang="ja" i="0">
                <a:solidFill>
                  <a:schemeClr val="dk1"/>
                </a:solidFill>
                <a:latin typeface="Calibri"/>
                <a:ea typeface="Calibri"/>
                <a:cs typeface="Calibri"/>
                <a:sym typeface="Calibri"/>
              </a:rPr>
              <a:t>また、所得収支の拡大を図るために、日本企業の海外直接投資の利益を還元する方法について検討していく。</a:t>
            </a:r>
          </a:p>
          <a:p>
            <a:r>
              <a:t/>
            </a:r>
          </a:p>
        </p:txBody>
      </p:sp>
      <p:sp>
        <p:nvSpPr>
          <p:cNvPr id="152" name="Shape 152"/>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5" name="Shape 155"/>
        <p:cNvGrpSpPr/>
        <p:nvPr/>
      </p:nvGrpSpPr>
      <p:grpSpPr>
        <a:xfrm>
          <a:off y="0" x="0"/>
          <a:ext cy="0" cx="0"/>
          <a:chOff y="0" x="0"/>
          <a:chExt cy="0" cx="0"/>
        </a:xfrm>
      </p:grpSpPr>
      <p:sp>
        <p:nvSpPr>
          <p:cNvPr id="156" name="Shape 15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57" name="Shape 15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1" name="Shape 161"/>
        <p:cNvGrpSpPr/>
        <p:nvPr/>
      </p:nvGrpSpPr>
      <p:grpSpPr>
        <a:xfrm>
          <a:off y="0" x="0"/>
          <a:ext cy="0" cx="0"/>
          <a:chOff y="0" x="0"/>
          <a:chExt cy="0" cx="0"/>
        </a:xfrm>
      </p:grpSpPr>
      <p:sp>
        <p:nvSpPr>
          <p:cNvPr id="162" name="Shape 16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63" name="Shape 163"/>
          <p:cNvSpPr txBox="1"/>
          <p:nvPr>
            <p:ph idx="1" type="body"/>
          </p:nvPr>
        </p:nvSpPr>
        <p:spPr>
          <a:xfrm>
            <a:off y="4343400" x="685800"/>
            <a:ext cy="4114800" cx="5486399"/>
          </a:xfrm>
          <a:prstGeom prst="rect">
            <a:avLst/>
          </a:prstGeom>
          <a:noFill/>
          <a:ln>
            <a:noFill/>
          </a:ln>
        </p:spPr>
        <p:txBody>
          <a:bodyPr bIns="45700" rIns="91425" lIns="91425" tIns="45700" anchor="t" anchorCtr="0">
            <a:noAutofit/>
          </a:bodyPr>
          <a:lstStyle/>
          <a:p>
            <a:pPr>
              <a:buNone/>
            </a:pPr>
            <a:r>
              <a:rPr strike="noStrike" u="none" b="0" cap="none" baseline="0" sz="1200" lang="ja" i="0">
                <a:solidFill>
                  <a:schemeClr val="dk1"/>
                </a:solidFill>
                <a:latin typeface="Calibri"/>
                <a:ea typeface="Calibri"/>
                <a:cs typeface="Calibri"/>
                <a:sym typeface="Calibri"/>
              </a:rPr>
              <a:t>
</a:t>
            </a:r>
            <a:r>
              <a:rPr strike="noStrike" u="none" b="0" cap="none" baseline="0" sz="1200" lang="ja" i="0">
                <a:solidFill>
                  <a:schemeClr val="dk1"/>
                </a:solidFill>
                <a:latin typeface="Calibri"/>
                <a:ea typeface="Calibri"/>
                <a:cs typeface="Calibri"/>
                <a:sym typeface="Calibri"/>
              </a:rPr>
              <a:t>&lt;memo&gt;</a:t>
            </a:r>
          </a:p>
          <a:p>
            <a:pPr>
              <a:buNone/>
            </a:pPr>
            <a:r>
              <a:rPr strike="noStrike" u="none" b="0" cap="none" baseline="0" sz="1200" lang="ja" i="0">
                <a:solidFill>
                  <a:schemeClr val="dk1"/>
                </a:solidFill>
                <a:latin typeface="Calibri"/>
                <a:ea typeface="Calibri"/>
                <a:cs typeface="Calibri"/>
                <a:sym typeface="Calibri"/>
              </a:rPr>
              <a:t>タイトルあえて言わない</a:t>
            </a:r>
          </a:p>
          <a:p>
            <a:pPr>
              <a:buNone/>
            </a:pPr>
            <a:r>
              <a:rPr strike="noStrike" u="none" b="0" cap="none" baseline="0" sz="1200" lang="ja" i="0">
                <a:solidFill>
                  <a:schemeClr val="dk1"/>
                </a:solidFill>
                <a:latin typeface="Calibri"/>
                <a:ea typeface="Calibri"/>
                <a:cs typeface="Calibri"/>
                <a:sym typeface="Calibri"/>
              </a:rPr>
              <a:t>主な内容、軽く</a:t>
            </a:r>
          </a:p>
          <a:p>
            <a:pPr>
              <a:buNone/>
            </a:pPr>
            <a:r>
              <a:rPr strike="noStrike" u="none" b="0" cap="none" baseline="0" sz="1200" lang="ja" i="0">
                <a:solidFill>
                  <a:schemeClr val="dk1"/>
                </a:solidFill>
                <a:latin typeface="Calibri"/>
                <a:ea typeface="Calibri"/>
                <a:cs typeface="Calibri"/>
                <a:sym typeface="Calibri"/>
              </a:rPr>
              <a:t>一番大事なところだけ</a:t>
            </a:r>
          </a:p>
          <a:p>
            <a:pPr>
              <a:buNone/>
            </a:pPr>
            <a:r>
              <a:rPr strike="noStrike" u="none" b="0" cap="none" baseline="0" sz="1200" lang="ja" i="0">
                <a:solidFill>
                  <a:schemeClr val="dk1"/>
                </a:solidFill>
                <a:latin typeface="Calibri"/>
                <a:ea typeface="Calibri"/>
                <a:cs typeface="Calibri"/>
                <a:sym typeface="Calibri"/>
              </a:rPr>
              <a:t>プロセスイノベーションの説明いれる。（ここにおけるプロセスイノベーションの定義とは・・・</a:t>
            </a:r>
          </a:p>
          <a:p>
            <a:r>
              <a:t/>
            </a:r>
          </a:p>
          <a:p>
            <a:r>
              <a:t/>
            </a:r>
          </a:p>
          <a:p>
            <a:r>
              <a:t/>
            </a:r>
          </a:p>
        </p:txBody>
      </p:sp>
      <p:sp>
        <p:nvSpPr>
          <p:cNvPr id="164" name="Shape 164"/>
          <p:cNvSpPr txBox="1"/>
          <p:nvPr>
            <p:ph idx="12" type="sldNum"/>
          </p:nvPr>
        </p:nvSpPr>
        <p:spPr>
          <a:xfrm>
            <a:off y="8685213"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None/>
            </a:pPr>
            <a:r>
              <a:rPr lang="ja"/>
              <a:t> </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タイトル スライド">
    <p:spTree>
      <p:nvGrpSpPr>
        <p:cNvPr id="14" name="Shape 14"/>
        <p:cNvGrpSpPr/>
        <p:nvPr/>
      </p:nvGrpSpPr>
      <p:grpSpPr>
        <a:xfrm>
          <a:off y="0" x="0"/>
          <a:ext cy="0" cx="0"/>
          <a:chOff y="0" x="0"/>
          <a:chExt cy="0" cx="0"/>
        </a:xfrm>
      </p:grpSpPr>
      <p:sp>
        <p:nvSpPr>
          <p:cNvPr id="15" name="Shape 15"/>
          <p:cNvSpPr txBox="1"/>
          <p:nvPr>
            <p:ph type="ctrTitle"/>
          </p:nvPr>
        </p:nvSpPr>
        <p:spPr>
          <a:xfrm>
            <a:off y="2130425" x="685800"/>
            <a:ext cy="1470024" cx="7772400"/>
          </a:xfrm>
          <a:prstGeom prst="rect">
            <a:avLst/>
          </a:prstGeom>
          <a:noFill/>
          <a:ln>
            <a:noFill/>
          </a:ln>
        </p:spPr>
        <p:txBody>
          <a:bodyPr bIns="91425" rIns="91425" lIns="91425" tIns="91425" anchor="ctr" anchorCtr="0"/>
          <a:lstStyle>
            <a:lvl1pPr algn="ctr" rtl="0" marR="0" indent="0" marL="0">
              <a:spcBef>
                <a:spcPts val="0"/>
              </a:spcBef>
              <a:buClr>
                <a:schemeClr val="dk1"/>
              </a:buClr>
              <a:buFont typeface="Calibri"/>
              <a:buNone/>
              <a:defRPr strike="noStrike" u="none" b="0" cap="none" baseline="0" sz="4400" i="0">
                <a:solidFill>
                  <a:schemeClr val="dk1"/>
                </a:solidFill>
                <a:latin typeface="Calibri"/>
                <a:ea typeface="Calibri"/>
                <a:cs typeface="Calibri"/>
                <a:sym typeface="Calibri"/>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16" name="Shape 16"/>
          <p:cNvSpPr txBox="1"/>
          <p:nvPr>
            <p:ph idx="1" type="subTitle"/>
          </p:nvPr>
        </p:nvSpPr>
        <p:spPr>
          <a:xfrm>
            <a:off y="3886200" x="1371600"/>
            <a:ext cy="1752600" cx="6400799"/>
          </a:xfrm>
          <a:prstGeom prst="rect">
            <a:avLst/>
          </a:prstGeom>
          <a:noFill/>
          <a:ln>
            <a:noFill/>
          </a:ln>
        </p:spPr>
        <p:txBody>
          <a:bodyPr bIns="91425" rIns="91425" lIns="91425" tIns="91425" anchor="t" anchorCtr="0"/>
          <a:lstStyle>
            <a:lvl1pPr algn="ctr" rtl="0" marR="0" indent="0" marL="0">
              <a:spcBef>
                <a:spcPts val="640"/>
              </a:spcBef>
              <a:buClr>
                <a:srgbClr val="888888"/>
              </a:buClr>
              <a:buFont typeface="Calibri"/>
              <a:buNone/>
              <a:defRPr strike="noStrike" u="none" b="0" cap="none" baseline="0" sz="3200" i="0">
                <a:solidFill>
                  <a:srgbClr val="888888"/>
                </a:solidFill>
                <a:latin typeface="Calibri"/>
                <a:ea typeface="Calibri"/>
                <a:cs typeface="Calibri"/>
                <a:sym typeface="Calibri"/>
              </a:defRPr>
            </a:lvl1pPr>
            <a:lvl2pPr algn="ctr" rtl="0" marR="0" indent="0" marL="457200">
              <a:spcBef>
                <a:spcPts val="560"/>
              </a:spcBef>
              <a:buClr>
                <a:srgbClr val="888888"/>
              </a:buClr>
              <a:buFont typeface="Calibri"/>
              <a:buNone/>
              <a:defRPr strike="noStrike" u="none" b="0" cap="none" baseline="0" sz="2800" i="0">
                <a:solidFill>
                  <a:srgbClr val="888888"/>
                </a:solidFill>
                <a:latin typeface="Calibri"/>
                <a:ea typeface="Calibri"/>
                <a:cs typeface="Calibri"/>
                <a:sym typeface="Calibri"/>
              </a:defRPr>
            </a:lvl2pPr>
            <a:lvl3pPr algn="ctr" rtl="0" marR="0" indent="0" marL="914400">
              <a:spcBef>
                <a:spcPts val="480"/>
              </a:spcBef>
              <a:buClr>
                <a:srgbClr val="888888"/>
              </a:buClr>
              <a:buFont typeface="Calibri"/>
              <a:buNone/>
              <a:defRPr strike="noStrike" u="none" b="0" cap="none" baseline="0" sz="2400" i="0">
                <a:solidFill>
                  <a:srgbClr val="888888"/>
                </a:solidFill>
                <a:latin typeface="Calibri"/>
                <a:ea typeface="Calibri"/>
                <a:cs typeface="Calibri"/>
                <a:sym typeface="Calibri"/>
              </a:defRPr>
            </a:lvl3pPr>
            <a:lvl4pPr algn="ctr" rtl="0" marR="0" indent="0" marL="1371600">
              <a:spcBef>
                <a:spcPts val="400"/>
              </a:spcBef>
              <a:buClr>
                <a:srgbClr val="888888"/>
              </a:buClr>
              <a:buFont typeface="Calibri"/>
              <a:buNone/>
              <a:defRPr strike="noStrike" u="none" b="0" cap="none" baseline="0" sz="2000" i="0">
                <a:solidFill>
                  <a:srgbClr val="888888"/>
                </a:solidFill>
                <a:latin typeface="Calibri"/>
                <a:ea typeface="Calibri"/>
                <a:cs typeface="Calibri"/>
                <a:sym typeface="Calibri"/>
              </a:defRPr>
            </a:lvl4pPr>
            <a:lvl5pPr algn="ctr" rtl="0" marR="0" indent="0" marL="1828800">
              <a:spcBef>
                <a:spcPts val="400"/>
              </a:spcBef>
              <a:buClr>
                <a:srgbClr val="888888"/>
              </a:buClr>
              <a:buFont typeface="Calibri"/>
              <a:buNone/>
              <a:defRPr strike="noStrike" u="none" b="0" cap="none" baseline="0" sz="2000" i="0">
                <a:solidFill>
                  <a:srgbClr val="888888"/>
                </a:solidFill>
                <a:latin typeface="Calibri"/>
                <a:ea typeface="Calibri"/>
                <a:cs typeface="Calibri"/>
                <a:sym typeface="Calibri"/>
              </a:defRPr>
            </a:lvl5pPr>
            <a:lvl6pPr algn="ctr" rtl="0" marR="0" indent="0" marL="2286000">
              <a:spcBef>
                <a:spcPts val="400"/>
              </a:spcBef>
              <a:buClr>
                <a:srgbClr val="888888"/>
              </a:buClr>
              <a:buFont typeface="Calibri"/>
              <a:buNone/>
              <a:defRPr strike="noStrike" u="none" b="0" cap="none" baseline="0" sz="2000" i="0">
                <a:solidFill>
                  <a:srgbClr val="888888"/>
                </a:solidFill>
                <a:latin typeface="Calibri"/>
                <a:ea typeface="Calibri"/>
                <a:cs typeface="Calibri"/>
                <a:sym typeface="Calibri"/>
              </a:defRPr>
            </a:lvl6pPr>
            <a:lvl7pPr algn="ctr" rtl="0" marR="0" indent="0" marL="2743200">
              <a:spcBef>
                <a:spcPts val="400"/>
              </a:spcBef>
              <a:buClr>
                <a:srgbClr val="888888"/>
              </a:buClr>
              <a:buFont typeface="Calibri"/>
              <a:buNone/>
              <a:defRPr strike="noStrike" u="none" b="0" cap="none" baseline="0" sz="2000" i="0">
                <a:solidFill>
                  <a:srgbClr val="888888"/>
                </a:solidFill>
                <a:latin typeface="Calibri"/>
                <a:ea typeface="Calibri"/>
                <a:cs typeface="Calibri"/>
                <a:sym typeface="Calibri"/>
              </a:defRPr>
            </a:lvl7pPr>
            <a:lvl8pPr algn="ctr" rtl="0" marR="0" indent="0" marL="3200400">
              <a:spcBef>
                <a:spcPts val="400"/>
              </a:spcBef>
              <a:buClr>
                <a:srgbClr val="888888"/>
              </a:buClr>
              <a:buFont typeface="Calibri"/>
              <a:buNone/>
              <a:defRPr strike="noStrike" u="none" b="0" cap="none" baseline="0" sz="2000" i="0">
                <a:solidFill>
                  <a:srgbClr val="888888"/>
                </a:solidFill>
                <a:latin typeface="Calibri"/>
                <a:ea typeface="Calibri"/>
                <a:cs typeface="Calibri"/>
                <a:sym typeface="Calibri"/>
              </a:defRPr>
            </a:lvl8pPr>
            <a:lvl9pPr algn="ctr" rtl="0" marR="0" indent="0" marL="3657600">
              <a:spcBef>
                <a:spcPts val="400"/>
              </a:spcBef>
              <a:buClr>
                <a:srgbClr val="888888"/>
              </a:buClr>
              <a:buFont typeface="Calibri"/>
              <a:buNone/>
              <a:defRPr strike="noStrike" u="none" b="0" cap="none" baseline="0" sz="2000" i="0">
                <a:solidFill>
                  <a:srgbClr val="888888"/>
                </a:solidFill>
                <a:latin typeface="Calibri"/>
                <a:ea typeface="Calibri"/>
                <a:cs typeface="Calibri"/>
                <a:sym typeface="Calibri"/>
              </a:defRPr>
            </a:lvl9pPr>
          </a:lstStyle>
          <a:p/>
        </p:txBody>
      </p:sp>
      <p:sp>
        <p:nvSpPr>
          <p:cNvPr id="17" name="Shape 17"/>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18" name="Shape 18"/>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19" name="Shape 19"/>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タイトルと縦書きテキスト">
    <p:spTree>
      <p:nvGrpSpPr>
        <p:cNvPr id="71" name="Shape 71"/>
        <p:cNvGrpSpPr/>
        <p:nvPr/>
      </p:nvGrpSpPr>
      <p:grpSpPr>
        <a:xfrm>
          <a:off y="0" x="0"/>
          <a:ext cy="0" cx="0"/>
          <a:chOff y="0" x="0"/>
          <a:chExt cy="0" cx="0"/>
        </a:xfrm>
      </p:grpSpPr>
      <p:sp>
        <p:nvSpPr>
          <p:cNvPr id="72" name="Shape 72"/>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73" name="Shape 73"/>
          <p:cNvSpPr txBox="1"/>
          <p:nvPr>
            <p:ph idx="1" type="body"/>
          </p:nvPr>
        </p:nvSpPr>
        <p:spPr>
          <a:xfrm rot="5400000">
            <a:off y="-251618" x="2309018"/>
            <a:ext cy="8229600" cx="4525963"/>
          </a:xfrm>
          <a:prstGeom prst="rect">
            <a:avLst/>
          </a:prstGeom>
          <a:noFill/>
          <a:ln>
            <a:noFill/>
          </a:ln>
        </p:spPr>
        <p:txBody>
          <a:bodyPr bIns="91425" rIns="91425" lIns="91425" tIns="91425" anchor="t" anchorCtr="0"/>
          <a:lstStyle>
            <a:lvl1pPr algn="l" rtl="0" indent="-139700" marL="342900">
              <a:spcBef>
                <a:spcPts val="640"/>
              </a:spcBef>
              <a:buClr>
                <a:schemeClr val="dk1"/>
              </a:buClr>
              <a:buFont typeface="Calibri"/>
              <a:buChar char="•"/>
              <a:defRPr sz="3200">
                <a:solidFill>
                  <a:schemeClr val="dk1"/>
                </a:solidFill>
                <a:latin typeface="Calibri"/>
                <a:ea typeface="Calibri"/>
                <a:cs typeface="Calibri"/>
                <a:sym typeface="Calibri"/>
              </a:defRPr>
            </a:lvl1pPr>
            <a:lvl2pPr algn="l" rtl="0" indent="-107950" marL="742950">
              <a:spcBef>
                <a:spcPts val="560"/>
              </a:spcBef>
              <a:buClr>
                <a:schemeClr val="dk1"/>
              </a:buClr>
              <a:buFont typeface="Calibri"/>
              <a:buChar char="–"/>
              <a:defRPr sz="2800">
                <a:solidFill>
                  <a:schemeClr val="dk1"/>
                </a:solidFill>
                <a:latin typeface="Calibri"/>
                <a:ea typeface="Calibri"/>
                <a:cs typeface="Calibri"/>
                <a:sym typeface="Calibri"/>
              </a:defRPr>
            </a:lvl2pPr>
            <a:lvl3pPr algn="l" rtl="0" indent="-76200" marL="1143000">
              <a:spcBef>
                <a:spcPts val="480"/>
              </a:spcBef>
              <a:buClr>
                <a:schemeClr val="dk1"/>
              </a:buClr>
              <a:buFont typeface="Calibri"/>
              <a:buChar char="•"/>
              <a:defRPr sz="2400">
                <a:solidFill>
                  <a:schemeClr val="dk1"/>
                </a:solidFill>
                <a:latin typeface="Calibri"/>
                <a:ea typeface="Calibri"/>
                <a:cs typeface="Calibri"/>
                <a:sym typeface="Calibri"/>
              </a:defRPr>
            </a:lvl3pPr>
            <a:lvl4pPr algn="l" rtl="0" indent="-101600" marL="1600200">
              <a:spcBef>
                <a:spcPts val="400"/>
              </a:spcBef>
              <a:buClr>
                <a:schemeClr val="dk1"/>
              </a:buClr>
              <a:buFont typeface="Calibri"/>
              <a:buChar char="–"/>
              <a:defRPr sz="2000">
                <a:solidFill>
                  <a:schemeClr val="dk1"/>
                </a:solidFill>
                <a:latin typeface="Calibri"/>
                <a:ea typeface="Calibri"/>
                <a:cs typeface="Calibri"/>
                <a:sym typeface="Calibri"/>
              </a:defRPr>
            </a:lvl4pPr>
            <a:lvl5pPr algn="l" rtl="0" indent="-101600" marL="2057400">
              <a:spcBef>
                <a:spcPts val="400"/>
              </a:spcBef>
              <a:buClr>
                <a:schemeClr val="dk1"/>
              </a:buClr>
              <a:buFont typeface="Calibri"/>
              <a:buChar char="»"/>
              <a:defRPr sz="2000">
                <a:solidFill>
                  <a:schemeClr val="dk1"/>
                </a:solidFill>
                <a:latin typeface="Calibri"/>
                <a:ea typeface="Calibri"/>
                <a:cs typeface="Calibri"/>
                <a:sym typeface="Calibri"/>
              </a:defRPr>
            </a:lvl5pPr>
            <a:lvl6pPr algn="l" rtl="0" indent="-101600" marL="2514600">
              <a:spcBef>
                <a:spcPts val="400"/>
              </a:spcBef>
              <a:buClr>
                <a:schemeClr val="dk1"/>
              </a:buClr>
              <a:buFont typeface="Calibri"/>
              <a:buChar char="•"/>
              <a:defRPr sz="2000">
                <a:solidFill>
                  <a:schemeClr val="dk1"/>
                </a:solidFill>
                <a:latin typeface="Calibri"/>
                <a:ea typeface="Calibri"/>
                <a:cs typeface="Calibri"/>
                <a:sym typeface="Calibri"/>
              </a:defRPr>
            </a:lvl6pPr>
            <a:lvl7pPr algn="l" rtl="0" indent="-101600" marL="2971800">
              <a:spcBef>
                <a:spcPts val="400"/>
              </a:spcBef>
              <a:buClr>
                <a:schemeClr val="dk1"/>
              </a:buClr>
              <a:buFont typeface="Calibri"/>
              <a:buChar char="•"/>
              <a:defRPr sz="2000">
                <a:solidFill>
                  <a:schemeClr val="dk1"/>
                </a:solidFill>
                <a:latin typeface="Calibri"/>
                <a:ea typeface="Calibri"/>
                <a:cs typeface="Calibri"/>
                <a:sym typeface="Calibri"/>
              </a:defRPr>
            </a:lvl7pPr>
            <a:lvl8pPr algn="l" rtl="0" indent="-101600" marL="3429000">
              <a:spcBef>
                <a:spcPts val="400"/>
              </a:spcBef>
              <a:buClr>
                <a:schemeClr val="dk1"/>
              </a:buClr>
              <a:buFont typeface="Calibri"/>
              <a:buChar char="•"/>
              <a:defRPr sz="2000">
                <a:solidFill>
                  <a:schemeClr val="dk1"/>
                </a:solidFill>
                <a:latin typeface="Calibri"/>
                <a:ea typeface="Calibri"/>
                <a:cs typeface="Calibri"/>
                <a:sym typeface="Calibri"/>
              </a:defRPr>
            </a:lvl8pPr>
            <a:lvl9pPr algn="l" rtl="0" indent="-101600" marL="3886200">
              <a:spcBef>
                <a:spcPts val="400"/>
              </a:spcBef>
              <a:buClr>
                <a:schemeClr val="dk1"/>
              </a:buClr>
              <a:buFont typeface="Calibri"/>
              <a:buChar char="•"/>
              <a:defRPr sz="2000">
                <a:solidFill>
                  <a:schemeClr val="dk1"/>
                </a:solidFill>
                <a:latin typeface="Calibri"/>
                <a:ea typeface="Calibri"/>
                <a:cs typeface="Calibri"/>
                <a:sym typeface="Calibri"/>
              </a:defRPr>
            </a:lvl9pPr>
          </a:lstStyle>
          <a:p/>
        </p:txBody>
      </p:sp>
      <p:sp>
        <p:nvSpPr>
          <p:cNvPr id="74" name="Shape 74"/>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75" name="Shape 75"/>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76" name="Shape 76"/>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縦書きタイトルと縦書きテキスト">
    <p:spTree>
      <p:nvGrpSpPr>
        <p:cNvPr id="77" name="Shape 77"/>
        <p:cNvGrpSpPr/>
        <p:nvPr/>
      </p:nvGrpSpPr>
      <p:grpSpPr>
        <a:xfrm>
          <a:off y="0" x="0"/>
          <a:ext cy="0" cx="0"/>
          <a:chOff y="0" x="0"/>
          <a:chExt cy="0" cx="0"/>
        </a:xfrm>
      </p:grpSpPr>
      <p:sp>
        <p:nvSpPr>
          <p:cNvPr id="78" name="Shape 78"/>
          <p:cNvSpPr txBox="1"/>
          <p:nvPr>
            <p:ph type="title"/>
          </p:nvPr>
        </p:nvSpPr>
        <p:spPr>
          <a:xfrm rot="5400000">
            <a:off y="2171700" x="4732337"/>
            <a:ext cy="2057400" cx="5851525"/>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79" name="Shape 79"/>
          <p:cNvSpPr txBox="1"/>
          <p:nvPr>
            <p:ph idx="1" type="body"/>
          </p:nvPr>
        </p:nvSpPr>
        <p:spPr>
          <a:xfrm rot="5400000">
            <a:off y="190500" x="541337"/>
            <a:ext cy="6019799" cx="5851525"/>
          </a:xfrm>
          <a:prstGeom prst="rect">
            <a:avLst/>
          </a:prstGeom>
          <a:noFill/>
          <a:ln>
            <a:noFill/>
          </a:ln>
        </p:spPr>
        <p:txBody>
          <a:bodyPr bIns="91425" rIns="91425" lIns="91425" tIns="91425" anchor="t" anchorCtr="0"/>
          <a:lstStyle>
            <a:lvl1pPr algn="l" rtl="0" indent="-139700" marL="342900">
              <a:spcBef>
                <a:spcPts val="640"/>
              </a:spcBef>
              <a:buClr>
                <a:schemeClr val="dk1"/>
              </a:buClr>
              <a:buFont typeface="Calibri"/>
              <a:buChar char="•"/>
              <a:defRPr sz="3200">
                <a:solidFill>
                  <a:schemeClr val="dk1"/>
                </a:solidFill>
                <a:latin typeface="Calibri"/>
                <a:ea typeface="Calibri"/>
                <a:cs typeface="Calibri"/>
                <a:sym typeface="Calibri"/>
              </a:defRPr>
            </a:lvl1pPr>
            <a:lvl2pPr algn="l" rtl="0" indent="-107950" marL="742950">
              <a:spcBef>
                <a:spcPts val="560"/>
              </a:spcBef>
              <a:buClr>
                <a:schemeClr val="dk1"/>
              </a:buClr>
              <a:buFont typeface="Calibri"/>
              <a:buChar char="–"/>
              <a:defRPr sz="2800">
                <a:solidFill>
                  <a:schemeClr val="dk1"/>
                </a:solidFill>
                <a:latin typeface="Calibri"/>
                <a:ea typeface="Calibri"/>
                <a:cs typeface="Calibri"/>
                <a:sym typeface="Calibri"/>
              </a:defRPr>
            </a:lvl2pPr>
            <a:lvl3pPr algn="l" rtl="0" indent="-76200" marL="1143000">
              <a:spcBef>
                <a:spcPts val="480"/>
              </a:spcBef>
              <a:buClr>
                <a:schemeClr val="dk1"/>
              </a:buClr>
              <a:buFont typeface="Calibri"/>
              <a:buChar char="•"/>
              <a:defRPr sz="2400">
                <a:solidFill>
                  <a:schemeClr val="dk1"/>
                </a:solidFill>
                <a:latin typeface="Calibri"/>
                <a:ea typeface="Calibri"/>
                <a:cs typeface="Calibri"/>
                <a:sym typeface="Calibri"/>
              </a:defRPr>
            </a:lvl3pPr>
            <a:lvl4pPr algn="l" rtl="0" indent="-101600" marL="1600200">
              <a:spcBef>
                <a:spcPts val="400"/>
              </a:spcBef>
              <a:buClr>
                <a:schemeClr val="dk1"/>
              </a:buClr>
              <a:buFont typeface="Calibri"/>
              <a:buChar char="–"/>
              <a:defRPr sz="2000">
                <a:solidFill>
                  <a:schemeClr val="dk1"/>
                </a:solidFill>
                <a:latin typeface="Calibri"/>
                <a:ea typeface="Calibri"/>
                <a:cs typeface="Calibri"/>
                <a:sym typeface="Calibri"/>
              </a:defRPr>
            </a:lvl4pPr>
            <a:lvl5pPr algn="l" rtl="0" indent="-101600" marL="2057400">
              <a:spcBef>
                <a:spcPts val="400"/>
              </a:spcBef>
              <a:buClr>
                <a:schemeClr val="dk1"/>
              </a:buClr>
              <a:buFont typeface="Calibri"/>
              <a:buChar char="»"/>
              <a:defRPr sz="2000">
                <a:solidFill>
                  <a:schemeClr val="dk1"/>
                </a:solidFill>
                <a:latin typeface="Calibri"/>
                <a:ea typeface="Calibri"/>
                <a:cs typeface="Calibri"/>
                <a:sym typeface="Calibri"/>
              </a:defRPr>
            </a:lvl5pPr>
            <a:lvl6pPr algn="l" rtl="0" indent="-101600" marL="2514600">
              <a:spcBef>
                <a:spcPts val="400"/>
              </a:spcBef>
              <a:buClr>
                <a:schemeClr val="dk1"/>
              </a:buClr>
              <a:buFont typeface="Calibri"/>
              <a:buChar char="•"/>
              <a:defRPr sz="2000">
                <a:solidFill>
                  <a:schemeClr val="dk1"/>
                </a:solidFill>
                <a:latin typeface="Calibri"/>
                <a:ea typeface="Calibri"/>
                <a:cs typeface="Calibri"/>
                <a:sym typeface="Calibri"/>
              </a:defRPr>
            </a:lvl6pPr>
            <a:lvl7pPr algn="l" rtl="0" indent="-101600" marL="2971800">
              <a:spcBef>
                <a:spcPts val="400"/>
              </a:spcBef>
              <a:buClr>
                <a:schemeClr val="dk1"/>
              </a:buClr>
              <a:buFont typeface="Calibri"/>
              <a:buChar char="•"/>
              <a:defRPr sz="2000">
                <a:solidFill>
                  <a:schemeClr val="dk1"/>
                </a:solidFill>
                <a:latin typeface="Calibri"/>
                <a:ea typeface="Calibri"/>
                <a:cs typeface="Calibri"/>
                <a:sym typeface="Calibri"/>
              </a:defRPr>
            </a:lvl7pPr>
            <a:lvl8pPr algn="l" rtl="0" indent="-101600" marL="3429000">
              <a:spcBef>
                <a:spcPts val="400"/>
              </a:spcBef>
              <a:buClr>
                <a:schemeClr val="dk1"/>
              </a:buClr>
              <a:buFont typeface="Calibri"/>
              <a:buChar char="•"/>
              <a:defRPr sz="2000">
                <a:solidFill>
                  <a:schemeClr val="dk1"/>
                </a:solidFill>
                <a:latin typeface="Calibri"/>
                <a:ea typeface="Calibri"/>
                <a:cs typeface="Calibri"/>
                <a:sym typeface="Calibri"/>
              </a:defRPr>
            </a:lvl8pPr>
            <a:lvl9pPr algn="l" rtl="0" indent="-101600" marL="3886200">
              <a:spcBef>
                <a:spcPts val="400"/>
              </a:spcBef>
              <a:buClr>
                <a:schemeClr val="dk1"/>
              </a:buClr>
              <a:buFont typeface="Calibri"/>
              <a:buChar char="•"/>
              <a:defRPr sz="2000">
                <a:solidFill>
                  <a:schemeClr val="dk1"/>
                </a:solidFill>
                <a:latin typeface="Calibri"/>
                <a:ea typeface="Calibri"/>
                <a:cs typeface="Calibri"/>
                <a:sym typeface="Calibri"/>
              </a:defRPr>
            </a:lvl9pPr>
          </a:lstStyle>
          <a:p/>
        </p:txBody>
      </p:sp>
      <p:sp>
        <p:nvSpPr>
          <p:cNvPr id="80" name="Shape 80"/>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81" name="Shape 81"/>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82" name="Shape 82"/>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タイトルとコンテンツ">
    <p:spTree>
      <p:nvGrpSpPr>
        <p:cNvPr id="20" name="Shape 20"/>
        <p:cNvGrpSpPr/>
        <p:nvPr/>
      </p:nvGrpSpPr>
      <p:grpSpPr>
        <a:xfrm>
          <a:off y="0" x="0"/>
          <a:ext cy="0" cx="0"/>
          <a:chOff y="0" x="0"/>
          <a:chExt cy="0" cx="0"/>
        </a:xfrm>
      </p:grpSpPr>
      <p:sp>
        <p:nvSpPr>
          <p:cNvPr id="21" name="Shape 21"/>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22" name="Shape 22"/>
          <p:cNvSpPr txBox="1"/>
          <p:nvPr>
            <p:ph idx="1" type="body"/>
          </p:nvPr>
        </p:nvSpPr>
        <p:spPr>
          <a:xfrm>
            <a:off y="1600200" x="457200"/>
            <a:ext cy="4525963" cx="8229600"/>
          </a:xfrm>
          <a:prstGeom prst="rect">
            <a:avLst/>
          </a:prstGeom>
          <a:noFill/>
          <a:ln>
            <a:noFill/>
          </a:ln>
        </p:spPr>
        <p:txBody>
          <a:bodyPr bIns="91425" rIns="91425" lIns="91425" tIns="91425" anchor="t" anchorCtr="0"/>
          <a:lstStyle>
            <a:lvl1pPr algn="l" rtl="0" indent="-139700" marL="342900">
              <a:spcBef>
                <a:spcPts val="640"/>
              </a:spcBef>
              <a:buClr>
                <a:schemeClr val="dk1"/>
              </a:buClr>
              <a:buFont typeface="Calibri"/>
              <a:buChar char="•"/>
              <a:defRPr sz="3200">
                <a:solidFill>
                  <a:schemeClr val="dk1"/>
                </a:solidFill>
                <a:latin typeface="Calibri"/>
                <a:ea typeface="Calibri"/>
                <a:cs typeface="Calibri"/>
                <a:sym typeface="Calibri"/>
              </a:defRPr>
            </a:lvl1pPr>
            <a:lvl2pPr algn="l" rtl="0" indent="-107950" marL="742950">
              <a:spcBef>
                <a:spcPts val="560"/>
              </a:spcBef>
              <a:buClr>
                <a:schemeClr val="dk1"/>
              </a:buClr>
              <a:buFont typeface="Calibri"/>
              <a:buChar char="–"/>
              <a:defRPr sz="2800">
                <a:solidFill>
                  <a:schemeClr val="dk1"/>
                </a:solidFill>
                <a:latin typeface="Calibri"/>
                <a:ea typeface="Calibri"/>
                <a:cs typeface="Calibri"/>
                <a:sym typeface="Calibri"/>
              </a:defRPr>
            </a:lvl2pPr>
            <a:lvl3pPr algn="l" rtl="0" indent="-76200" marL="1143000">
              <a:spcBef>
                <a:spcPts val="480"/>
              </a:spcBef>
              <a:buClr>
                <a:schemeClr val="dk1"/>
              </a:buClr>
              <a:buFont typeface="Calibri"/>
              <a:buChar char="•"/>
              <a:defRPr sz="2400">
                <a:solidFill>
                  <a:schemeClr val="dk1"/>
                </a:solidFill>
                <a:latin typeface="Calibri"/>
                <a:ea typeface="Calibri"/>
                <a:cs typeface="Calibri"/>
                <a:sym typeface="Calibri"/>
              </a:defRPr>
            </a:lvl3pPr>
            <a:lvl4pPr algn="l" rtl="0" indent="-101600" marL="1600200">
              <a:spcBef>
                <a:spcPts val="400"/>
              </a:spcBef>
              <a:buClr>
                <a:schemeClr val="dk1"/>
              </a:buClr>
              <a:buFont typeface="Calibri"/>
              <a:buChar char="–"/>
              <a:defRPr sz="2000">
                <a:solidFill>
                  <a:schemeClr val="dk1"/>
                </a:solidFill>
                <a:latin typeface="Calibri"/>
                <a:ea typeface="Calibri"/>
                <a:cs typeface="Calibri"/>
                <a:sym typeface="Calibri"/>
              </a:defRPr>
            </a:lvl4pPr>
            <a:lvl5pPr algn="l" rtl="0" indent="-101600" marL="2057400">
              <a:spcBef>
                <a:spcPts val="400"/>
              </a:spcBef>
              <a:buClr>
                <a:schemeClr val="dk1"/>
              </a:buClr>
              <a:buFont typeface="Calibri"/>
              <a:buChar char="»"/>
              <a:defRPr sz="2000">
                <a:solidFill>
                  <a:schemeClr val="dk1"/>
                </a:solidFill>
                <a:latin typeface="Calibri"/>
                <a:ea typeface="Calibri"/>
                <a:cs typeface="Calibri"/>
                <a:sym typeface="Calibri"/>
              </a:defRPr>
            </a:lvl5pPr>
            <a:lvl6pPr algn="l" rtl="0" indent="-101600" marL="2514600">
              <a:spcBef>
                <a:spcPts val="400"/>
              </a:spcBef>
              <a:buClr>
                <a:schemeClr val="dk1"/>
              </a:buClr>
              <a:buFont typeface="Calibri"/>
              <a:buChar char="•"/>
              <a:defRPr sz="2000">
                <a:solidFill>
                  <a:schemeClr val="dk1"/>
                </a:solidFill>
                <a:latin typeface="Calibri"/>
                <a:ea typeface="Calibri"/>
                <a:cs typeface="Calibri"/>
                <a:sym typeface="Calibri"/>
              </a:defRPr>
            </a:lvl6pPr>
            <a:lvl7pPr algn="l" rtl="0" indent="-101600" marL="2971800">
              <a:spcBef>
                <a:spcPts val="400"/>
              </a:spcBef>
              <a:buClr>
                <a:schemeClr val="dk1"/>
              </a:buClr>
              <a:buFont typeface="Calibri"/>
              <a:buChar char="•"/>
              <a:defRPr sz="2000">
                <a:solidFill>
                  <a:schemeClr val="dk1"/>
                </a:solidFill>
                <a:latin typeface="Calibri"/>
                <a:ea typeface="Calibri"/>
                <a:cs typeface="Calibri"/>
                <a:sym typeface="Calibri"/>
              </a:defRPr>
            </a:lvl7pPr>
            <a:lvl8pPr algn="l" rtl="0" indent="-101600" marL="3429000">
              <a:spcBef>
                <a:spcPts val="400"/>
              </a:spcBef>
              <a:buClr>
                <a:schemeClr val="dk1"/>
              </a:buClr>
              <a:buFont typeface="Calibri"/>
              <a:buChar char="•"/>
              <a:defRPr sz="2000">
                <a:solidFill>
                  <a:schemeClr val="dk1"/>
                </a:solidFill>
                <a:latin typeface="Calibri"/>
                <a:ea typeface="Calibri"/>
                <a:cs typeface="Calibri"/>
                <a:sym typeface="Calibri"/>
              </a:defRPr>
            </a:lvl8pPr>
            <a:lvl9pPr algn="l" rtl="0" indent="-101600" marL="3886200">
              <a:spcBef>
                <a:spcPts val="400"/>
              </a:spcBef>
              <a:buClr>
                <a:schemeClr val="dk1"/>
              </a:buClr>
              <a:buFont typeface="Calibri"/>
              <a:buChar char="•"/>
              <a:defRPr sz="2000">
                <a:solidFill>
                  <a:schemeClr val="dk1"/>
                </a:solidFill>
                <a:latin typeface="Calibri"/>
                <a:ea typeface="Calibri"/>
                <a:cs typeface="Calibri"/>
                <a:sym typeface="Calibri"/>
              </a:defRPr>
            </a:lvl9pPr>
          </a:lstStyle>
          <a:p/>
        </p:txBody>
      </p:sp>
      <p:sp>
        <p:nvSpPr>
          <p:cNvPr id="23" name="Shape 23"/>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24" name="Shape 24"/>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25" name="Shape 25"/>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セクション見出し">
    <p:spTree>
      <p:nvGrpSpPr>
        <p:cNvPr id="26" name="Shape 26"/>
        <p:cNvGrpSpPr/>
        <p:nvPr/>
      </p:nvGrpSpPr>
      <p:grpSpPr>
        <a:xfrm>
          <a:off y="0" x="0"/>
          <a:ext cy="0" cx="0"/>
          <a:chOff y="0" x="0"/>
          <a:chExt cy="0" cx="0"/>
        </a:xfrm>
      </p:grpSpPr>
      <p:sp>
        <p:nvSpPr>
          <p:cNvPr id="27" name="Shape 27"/>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defRPr b="1" cap="small" sz="4000"/>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28" name="Shape 28"/>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buClr>
                <a:srgbClr val="888888"/>
              </a:buClr>
              <a:buFont typeface="Calibri"/>
              <a:buNone/>
              <a:defRPr sz="2000">
                <a:solidFill>
                  <a:srgbClr val="888888"/>
                </a:solidFill>
              </a:defRPr>
            </a:lvl1pPr>
            <a:lvl2pPr rtl="0" indent="0" marL="457200">
              <a:buClr>
                <a:srgbClr val="888888"/>
              </a:buClr>
              <a:buFont typeface="Calibri"/>
              <a:buNone/>
              <a:defRPr sz="1800">
                <a:solidFill>
                  <a:srgbClr val="888888"/>
                </a:solidFill>
              </a:defRPr>
            </a:lvl2pPr>
            <a:lvl3pPr rtl="0" indent="0" marL="914400">
              <a:buClr>
                <a:srgbClr val="888888"/>
              </a:buClr>
              <a:buFont typeface="Calibri"/>
              <a:buNone/>
              <a:defRPr sz="1600">
                <a:solidFill>
                  <a:srgbClr val="888888"/>
                </a:solidFill>
              </a:defRPr>
            </a:lvl3pPr>
            <a:lvl4pPr rtl="0" indent="0" marL="1371600">
              <a:buClr>
                <a:srgbClr val="888888"/>
              </a:buClr>
              <a:buFont typeface="Calibri"/>
              <a:buNone/>
              <a:defRPr sz="1400">
                <a:solidFill>
                  <a:srgbClr val="888888"/>
                </a:solidFill>
              </a:defRPr>
            </a:lvl4pPr>
            <a:lvl5pPr rtl="0" indent="0" marL="1828800">
              <a:buClr>
                <a:srgbClr val="888888"/>
              </a:buClr>
              <a:buFont typeface="Calibri"/>
              <a:buNone/>
              <a:defRPr sz="1400">
                <a:solidFill>
                  <a:srgbClr val="888888"/>
                </a:solidFill>
              </a:defRPr>
            </a:lvl5pPr>
            <a:lvl6pPr rtl="0" indent="0" marL="2286000">
              <a:buClr>
                <a:srgbClr val="888888"/>
              </a:buClr>
              <a:buFont typeface="Calibri"/>
              <a:buNone/>
              <a:defRPr sz="1400">
                <a:solidFill>
                  <a:srgbClr val="888888"/>
                </a:solidFill>
              </a:defRPr>
            </a:lvl6pPr>
            <a:lvl7pPr rtl="0" indent="0" marL="2743200">
              <a:buClr>
                <a:srgbClr val="888888"/>
              </a:buClr>
              <a:buFont typeface="Calibri"/>
              <a:buNone/>
              <a:defRPr sz="1400">
                <a:solidFill>
                  <a:srgbClr val="888888"/>
                </a:solidFill>
              </a:defRPr>
            </a:lvl7pPr>
            <a:lvl8pPr rtl="0" indent="0" marL="3200400">
              <a:buClr>
                <a:srgbClr val="888888"/>
              </a:buClr>
              <a:buFont typeface="Calibri"/>
              <a:buNone/>
              <a:defRPr sz="1400">
                <a:solidFill>
                  <a:srgbClr val="888888"/>
                </a:solidFill>
              </a:defRPr>
            </a:lvl8pPr>
            <a:lvl9pPr rtl="0" indent="0" marL="3657600">
              <a:buClr>
                <a:srgbClr val="888888"/>
              </a:buClr>
              <a:buFont typeface="Calibri"/>
              <a:buNone/>
              <a:defRPr sz="1400">
                <a:solidFill>
                  <a:srgbClr val="888888"/>
                </a:solidFill>
              </a:defRPr>
            </a:lvl9pPr>
          </a:lstStyle>
          <a:p/>
        </p:txBody>
      </p:sp>
      <p:sp>
        <p:nvSpPr>
          <p:cNvPr id="29" name="Shape 29"/>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30" name="Shape 30"/>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31" name="Shape 31"/>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2 つのコンテンツ">
    <p:spTree>
      <p:nvGrpSpPr>
        <p:cNvPr id="32" name="Shape 32"/>
        <p:cNvGrpSpPr/>
        <p:nvPr/>
      </p:nvGrpSpPr>
      <p:grpSpPr>
        <a:xfrm>
          <a:off y="0" x="0"/>
          <a:ext cy="0" cx="0"/>
          <a:chOff y="0" x="0"/>
          <a:chExt cy="0" cx="0"/>
        </a:xfrm>
      </p:grpSpPr>
      <p:sp>
        <p:nvSpPr>
          <p:cNvPr id="33" name="Shape 33"/>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34" name="Shape 34"/>
          <p:cNvSpPr txBox="1"/>
          <p:nvPr>
            <p:ph idx="1" type="body"/>
          </p:nvPr>
        </p:nvSpPr>
        <p:spPr>
          <a:xfrm>
            <a:off y="1600200" x="457200"/>
            <a:ext cy="4525963" cx="4038599"/>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
        <p:nvSpPr>
          <p:cNvPr id="35" name="Shape 35"/>
          <p:cNvSpPr txBox="1"/>
          <p:nvPr>
            <p:ph idx="2" type="body"/>
          </p:nvPr>
        </p:nvSpPr>
        <p:spPr>
          <a:xfrm>
            <a:off y="1600200" x="4648200"/>
            <a:ext cy="4525963" cx="4038599"/>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
        <p:nvSpPr>
          <p:cNvPr id="36" name="Shape 36"/>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37" name="Shape 37"/>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38" name="Shape 38"/>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比較">
    <p:spTree>
      <p:nvGrpSpPr>
        <p:cNvPr id="39" name="Shape 39"/>
        <p:cNvGrpSpPr/>
        <p:nvPr/>
      </p:nvGrpSpPr>
      <p:grpSpPr>
        <a:xfrm>
          <a:off y="0" x="0"/>
          <a:ext cy="0" cx="0"/>
          <a:chOff y="0" x="0"/>
          <a:chExt cy="0" cx="0"/>
        </a:xfrm>
      </p:grpSpPr>
      <p:sp>
        <p:nvSpPr>
          <p:cNvPr id="40" name="Shape 40"/>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41" name="Shape 41"/>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buFont typeface="Calibri"/>
              <a:buNone/>
              <a:defRPr b="1" sz="2400"/>
            </a:lvl1pPr>
            <a:lvl2pPr rtl="0" indent="0" marL="457200">
              <a:buFont typeface="Calibri"/>
              <a:buNone/>
              <a:defRPr b="1" sz="2000"/>
            </a:lvl2pPr>
            <a:lvl3pPr rtl="0" indent="0" marL="914400">
              <a:buFont typeface="Calibri"/>
              <a:buNone/>
              <a:defRPr b="1" sz="1800"/>
            </a:lvl3pPr>
            <a:lvl4pPr rtl="0" indent="0" marL="1371600">
              <a:buFont typeface="Calibri"/>
              <a:buNone/>
              <a:defRPr b="1" sz="1600"/>
            </a:lvl4pPr>
            <a:lvl5pPr rtl="0" indent="0" marL="1828800">
              <a:buFont typeface="Calibri"/>
              <a:buNone/>
              <a:defRPr b="1" sz="1600"/>
            </a:lvl5pPr>
            <a:lvl6pPr rtl="0" indent="0" marL="2286000">
              <a:buFont typeface="Calibri"/>
              <a:buNone/>
              <a:defRPr b="1" sz="1600"/>
            </a:lvl6pPr>
            <a:lvl7pPr rtl="0" indent="0" marL="2743200">
              <a:buFont typeface="Calibri"/>
              <a:buNone/>
              <a:defRPr b="1" sz="1600"/>
            </a:lvl7pPr>
            <a:lvl8pPr rtl="0" indent="0" marL="3200400">
              <a:buFont typeface="Calibri"/>
              <a:buNone/>
              <a:defRPr b="1" sz="1600"/>
            </a:lvl8pPr>
            <a:lvl9pPr rtl="0" indent="0" marL="3657600">
              <a:buFont typeface="Calibri"/>
              <a:buNone/>
              <a:defRPr b="1" sz="1600"/>
            </a:lvl9pPr>
          </a:lstStyle>
          <a:p/>
        </p:txBody>
      </p:sp>
      <p:sp>
        <p:nvSpPr>
          <p:cNvPr id="42" name="Shape 42"/>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
        <p:nvSpPr>
          <p:cNvPr id="43" name="Shape 43"/>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buFont typeface="Calibri"/>
              <a:buNone/>
              <a:defRPr b="1" sz="2400"/>
            </a:lvl1pPr>
            <a:lvl2pPr rtl="0" indent="0" marL="457200">
              <a:buFont typeface="Calibri"/>
              <a:buNone/>
              <a:defRPr b="1" sz="2000"/>
            </a:lvl2pPr>
            <a:lvl3pPr rtl="0" indent="0" marL="914400">
              <a:buFont typeface="Calibri"/>
              <a:buNone/>
              <a:defRPr b="1" sz="1800"/>
            </a:lvl3pPr>
            <a:lvl4pPr rtl="0" indent="0" marL="1371600">
              <a:buFont typeface="Calibri"/>
              <a:buNone/>
              <a:defRPr b="1" sz="1600"/>
            </a:lvl4pPr>
            <a:lvl5pPr rtl="0" indent="0" marL="1828800">
              <a:buFont typeface="Calibri"/>
              <a:buNone/>
              <a:defRPr b="1" sz="1600"/>
            </a:lvl5pPr>
            <a:lvl6pPr rtl="0" indent="0" marL="2286000">
              <a:buFont typeface="Calibri"/>
              <a:buNone/>
              <a:defRPr b="1" sz="1600"/>
            </a:lvl6pPr>
            <a:lvl7pPr rtl="0" indent="0" marL="2743200">
              <a:buFont typeface="Calibri"/>
              <a:buNone/>
              <a:defRPr b="1" sz="1600"/>
            </a:lvl7pPr>
            <a:lvl8pPr rtl="0" indent="0" marL="3200400">
              <a:buFont typeface="Calibri"/>
              <a:buNone/>
              <a:defRPr b="1" sz="1600"/>
            </a:lvl8pPr>
            <a:lvl9pPr rtl="0" indent="0" marL="3657600">
              <a:buFont typeface="Calibri"/>
              <a:buNone/>
              <a:defRPr b="1" sz="1600"/>
            </a:lvl9pPr>
          </a:lstStyle>
          <a:p/>
        </p:txBody>
      </p:sp>
      <p:sp>
        <p:nvSpPr>
          <p:cNvPr id="44" name="Shape 44"/>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
        <p:nvSpPr>
          <p:cNvPr id="45" name="Shape 45"/>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46" name="Shape 46"/>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47" name="Shape 47"/>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タイトルのみ">
    <p:spTree>
      <p:nvGrpSpPr>
        <p:cNvPr id="48" name="Shape 48"/>
        <p:cNvGrpSpPr/>
        <p:nvPr/>
      </p:nvGrpSpPr>
      <p:grpSpPr>
        <a:xfrm>
          <a:off y="0" x="0"/>
          <a:ext cy="0" cx="0"/>
          <a:chOff y="0" x="0"/>
          <a:chExt cy="0" cx="0"/>
        </a:xfrm>
      </p:grpSpPr>
      <p:sp>
        <p:nvSpPr>
          <p:cNvPr id="49" name="Shape 49"/>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50" name="Shape 50"/>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51" name="Shape 51"/>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52" name="Shape 52"/>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白紙">
    <p:spTree>
      <p:nvGrpSpPr>
        <p:cNvPr id="53" name="Shape 53"/>
        <p:cNvGrpSpPr/>
        <p:nvPr/>
      </p:nvGrpSpPr>
      <p:grpSpPr>
        <a:xfrm>
          <a:off y="0" x="0"/>
          <a:ext cy="0" cx="0"/>
          <a:chOff y="0" x="0"/>
          <a:chExt cy="0" cx="0"/>
        </a:xfrm>
      </p:grpSpPr>
      <p:sp>
        <p:nvSpPr>
          <p:cNvPr id="54" name="Shape 54"/>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55" name="Shape 55"/>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56" name="Shape 56"/>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タイトル付きのコンテンツ">
    <p:spTree>
      <p:nvGrpSpPr>
        <p:cNvPr id="57" name="Shape 57"/>
        <p:cNvGrpSpPr/>
        <p:nvPr/>
      </p:nvGrpSpPr>
      <p:grpSpPr>
        <a:xfrm>
          <a:off y="0" x="0"/>
          <a:ext cy="0" cx="0"/>
          <a:chOff y="0" x="0"/>
          <a:chExt cy="0" cx="0"/>
        </a:xfrm>
      </p:grpSpPr>
      <p:sp>
        <p:nvSpPr>
          <p:cNvPr id="58" name="Shape 58"/>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defRPr b="1" sz="2000"/>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59" name="Shape 59"/>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p:txBody>
      </p:sp>
      <p:sp>
        <p:nvSpPr>
          <p:cNvPr id="60" name="Shape 60"/>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buFont typeface="Calibri"/>
              <a:buNone/>
              <a:defRPr sz="1400"/>
            </a:lvl1pPr>
            <a:lvl2pPr rtl="0" indent="0" marL="457200">
              <a:buFont typeface="Calibri"/>
              <a:buNone/>
              <a:defRPr sz="1200"/>
            </a:lvl2pPr>
            <a:lvl3pPr rtl="0" indent="0" marL="914400">
              <a:buFont typeface="Calibri"/>
              <a:buNone/>
              <a:defRPr sz="1000"/>
            </a:lvl3pPr>
            <a:lvl4pPr rtl="0" indent="0" marL="1371600">
              <a:buFont typeface="Calibri"/>
              <a:buNone/>
              <a:defRPr sz="900"/>
            </a:lvl4pPr>
            <a:lvl5pPr rtl="0" indent="0" marL="1828800">
              <a:buFont typeface="Calibri"/>
              <a:buNone/>
              <a:defRPr sz="900"/>
            </a:lvl5pPr>
            <a:lvl6pPr rtl="0" indent="0" marL="2286000">
              <a:buFont typeface="Calibri"/>
              <a:buNone/>
              <a:defRPr sz="900"/>
            </a:lvl6pPr>
            <a:lvl7pPr rtl="0" indent="0" marL="2743200">
              <a:buFont typeface="Calibri"/>
              <a:buNone/>
              <a:defRPr sz="900"/>
            </a:lvl7pPr>
            <a:lvl8pPr rtl="0" indent="0" marL="3200400">
              <a:buFont typeface="Calibri"/>
              <a:buNone/>
              <a:defRPr sz="900"/>
            </a:lvl8pPr>
            <a:lvl9pPr rtl="0" indent="0" marL="3657600">
              <a:buFont typeface="Calibri"/>
              <a:buNone/>
              <a:defRPr sz="900"/>
            </a:lvl9pPr>
          </a:lstStyle>
          <a:p/>
        </p:txBody>
      </p:sp>
      <p:sp>
        <p:nvSpPr>
          <p:cNvPr id="61" name="Shape 61"/>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62" name="Shape 62"/>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63" name="Shape 63"/>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タイトル付きの図">
    <p:spTree>
      <p:nvGrpSpPr>
        <p:cNvPr id="64" name="Shape 64"/>
        <p:cNvGrpSpPr/>
        <p:nvPr/>
      </p:nvGrpSpPr>
      <p:grpSpPr>
        <a:xfrm>
          <a:off y="0" x="0"/>
          <a:ext cy="0" cx="0"/>
          <a:chOff y="0" x="0"/>
          <a:chExt cy="0" cx="0"/>
        </a:xfrm>
      </p:grpSpPr>
      <p:sp>
        <p:nvSpPr>
          <p:cNvPr id="65" name="Shape 65"/>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defRPr b="1" sz="2000"/>
            </a:lvl1pPr>
            <a:lvl2pPr rtl="0">
              <a:defRPr/>
            </a:lvl2pPr>
            <a:lvl3pPr rtl="0">
              <a:defRPr/>
            </a:lvl3pPr>
            <a:lvl4pPr rtl="0">
              <a:defRPr/>
            </a:lvl4pPr>
            <a:lvl5pPr rtl="0">
              <a:defRPr/>
            </a:lvl5pPr>
            <a:lvl6pPr rtl="0">
              <a:defRPr/>
            </a:lvl6pPr>
            <a:lvl7pPr rtl="0">
              <a:defRPr/>
            </a:lvl7pPr>
            <a:lvl8pPr rtl="0">
              <a:defRPr/>
            </a:lvl8pPr>
            <a:lvl9pPr rtl="0">
              <a:defRPr/>
            </a:lvl9pPr>
          </a:lstStyle>
          <a:p/>
        </p:txBody>
      </p:sp>
      <p:sp>
        <p:nvSpPr>
          <p:cNvPr id="66" name="Shape 66"/>
          <p:cNvSpPr/>
          <p:nvPr>
            <p:ph idx="2" type="pic"/>
          </p:nvPr>
        </p:nvSpPr>
        <p:spPr>
          <a:xfrm>
            <a:off y="612775" x="1792288"/>
            <a:ext cy="4114800" cx="5486399"/>
          </a:xfrm>
          <a:prstGeom prst="rect">
            <a:avLst/>
          </a:prstGeom>
          <a:noFill/>
          <a:ln>
            <a:noFill/>
          </a:ln>
        </p:spPr>
        <p:txBody>
          <a:bodyPr bIns="91425" rIns="91425" lIns="91425" tIns="91425" anchor="ctr" anchorCtr="0"/>
          <a:lstStyle>
            <a:lvl1pPr algn="l" rtl="0" marR="0" indent="0" marL="0">
              <a:buClr>
                <a:srgbClr val="888888"/>
              </a:buClr>
              <a:buFont typeface="Calibri"/>
              <a:buNone/>
              <a:defRPr strike="noStrike" u="none" b="0" cap="none" baseline="0" sz="3200" i="0">
                <a:solidFill>
                  <a:srgbClr val="888888"/>
                </a:solidFill>
                <a:latin typeface="Calibri"/>
                <a:ea typeface="Calibri"/>
                <a:cs typeface="Calibri"/>
                <a:sym typeface="Calibri"/>
              </a:defRPr>
            </a:lvl1pPr>
            <a:lvl2pPr algn="l" rtl="0" marR="0" indent="0" marL="457200">
              <a:buClr>
                <a:schemeClr val="dk1"/>
              </a:buClr>
              <a:buFont typeface="Calibri"/>
              <a:buNone/>
              <a:defRPr strike="noStrike" u="none" b="0" cap="none" baseline="0" sz="2800" i="0">
                <a:solidFill>
                  <a:schemeClr val="dk1"/>
                </a:solidFill>
                <a:latin typeface="Calibri"/>
                <a:ea typeface="Calibri"/>
                <a:cs typeface="Calibri"/>
                <a:sym typeface="Calibri"/>
              </a:defRPr>
            </a:lvl2pPr>
            <a:lvl3pPr algn="l" rtl="0" marR="0" indent="0" marL="914400">
              <a:buClr>
                <a:schemeClr val="dk1"/>
              </a:buClr>
              <a:buFont typeface="Calibri"/>
              <a:buNone/>
              <a:defRPr strike="noStrike" u="none" b="0" cap="none" baseline="0" sz="2400" i="0">
                <a:solidFill>
                  <a:schemeClr val="dk1"/>
                </a:solidFill>
                <a:latin typeface="Calibri"/>
                <a:ea typeface="Calibri"/>
                <a:cs typeface="Calibri"/>
                <a:sym typeface="Calibri"/>
              </a:defRPr>
            </a:lvl3pPr>
            <a:lvl4pPr algn="l" rtl="0" marR="0" indent="0" marL="1371600">
              <a:buClr>
                <a:schemeClr val="dk1"/>
              </a:buClr>
              <a:buFont typeface="Calibri"/>
              <a:buNone/>
              <a:defRPr strike="noStrike" u="none" b="0" cap="none" baseline="0" sz="2000" i="0">
                <a:solidFill>
                  <a:schemeClr val="dk1"/>
                </a:solidFill>
                <a:latin typeface="Calibri"/>
                <a:ea typeface="Calibri"/>
                <a:cs typeface="Calibri"/>
                <a:sym typeface="Calibri"/>
              </a:defRPr>
            </a:lvl4pPr>
            <a:lvl5pPr algn="l" rtl="0" marR="0" indent="0" marL="1828800">
              <a:buClr>
                <a:schemeClr val="dk1"/>
              </a:buClr>
              <a:buFont typeface="Calibri"/>
              <a:buNone/>
              <a:defRPr strike="noStrike" u="none" b="0" cap="none" baseline="0" sz="2000" i="0">
                <a:solidFill>
                  <a:schemeClr val="dk1"/>
                </a:solidFill>
                <a:latin typeface="Calibri"/>
                <a:ea typeface="Calibri"/>
                <a:cs typeface="Calibri"/>
                <a:sym typeface="Calibri"/>
              </a:defRPr>
            </a:lvl5pPr>
            <a:lvl6pPr algn="l" rtl="0" marR="0" indent="0" marL="2286000">
              <a:buClr>
                <a:schemeClr val="dk1"/>
              </a:buClr>
              <a:buFont typeface="Calibri"/>
              <a:buNone/>
              <a:defRPr strike="noStrike" u="none" b="0" cap="none" baseline="0" sz="2000" i="0">
                <a:solidFill>
                  <a:schemeClr val="dk1"/>
                </a:solidFill>
                <a:latin typeface="Calibri"/>
                <a:ea typeface="Calibri"/>
                <a:cs typeface="Calibri"/>
                <a:sym typeface="Calibri"/>
              </a:defRPr>
            </a:lvl6pPr>
            <a:lvl7pPr algn="l" rtl="0" marR="0" indent="0" marL="2743200">
              <a:buClr>
                <a:schemeClr val="dk1"/>
              </a:buClr>
              <a:buFont typeface="Calibri"/>
              <a:buNone/>
              <a:defRPr strike="noStrike" u="none" b="0" cap="none" baseline="0" sz="2000" i="0">
                <a:solidFill>
                  <a:schemeClr val="dk1"/>
                </a:solidFill>
                <a:latin typeface="Calibri"/>
                <a:ea typeface="Calibri"/>
                <a:cs typeface="Calibri"/>
                <a:sym typeface="Calibri"/>
              </a:defRPr>
            </a:lvl7pPr>
            <a:lvl8pPr algn="l" rtl="0" marR="0" indent="0" marL="3200400">
              <a:buClr>
                <a:schemeClr val="dk1"/>
              </a:buClr>
              <a:buFont typeface="Calibri"/>
              <a:buNone/>
              <a:defRPr strike="noStrike" u="none" b="0" cap="none" baseline="0" sz="2000" i="0">
                <a:solidFill>
                  <a:schemeClr val="dk1"/>
                </a:solidFill>
                <a:latin typeface="Calibri"/>
                <a:ea typeface="Calibri"/>
                <a:cs typeface="Calibri"/>
                <a:sym typeface="Calibri"/>
              </a:defRPr>
            </a:lvl8pPr>
            <a:lvl9pPr algn="l" rtl="0" marR="0" indent="0" marL="3657600">
              <a:buClr>
                <a:schemeClr val="dk1"/>
              </a:buClr>
              <a:buFont typeface="Calibri"/>
              <a:buNone/>
              <a:defRPr strike="noStrike" u="none" b="0" cap="none" baseline="0" sz="2000" i="0">
                <a:solidFill>
                  <a:schemeClr val="dk1"/>
                </a:solidFill>
                <a:latin typeface="Calibri"/>
                <a:ea typeface="Calibri"/>
                <a:cs typeface="Calibri"/>
                <a:sym typeface="Calibri"/>
              </a:defRPr>
            </a:lvl9pPr>
          </a:lstStyle>
          <a:p/>
        </p:txBody>
      </p:sp>
      <p:sp>
        <p:nvSpPr>
          <p:cNvPr id="67" name="Shape 67"/>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buFont typeface="Calibri"/>
              <a:buNone/>
              <a:defRPr sz="1400"/>
            </a:lvl1pPr>
            <a:lvl2pPr rtl="0" indent="0" marL="457200">
              <a:buFont typeface="Calibri"/>
              <a:buNone/>
              <a:defRPr sz="1200"/>
            </a:lvl2pPr>
            <a:lvl3pPr rtl="0" indent="0" marL="914400">
              <a:buFont typeface="Calibri"/>
              <a:buNone/>
              <a:defRPr sz="1000"/>
            </a:lvl3pPr>
            <a:lvl4pPr rtl="0" indent="0" marL="1371600">
              <a:buFont typeface="Calibri"/>
              <a:buNone/>
              <a:defRPr sz="900"/>
            </a:lvl4pPr>
            <a:lvl5pPr rtl="0" indent="0" marL="1828800">
              <a:buFont typeface="Calibri"/>
              <a:buNone/>
              <a:defRPr sz="900"/>
            </a:lvl5pPr>
            <a:lvl6pPr rtl="0" indent="0" marL="2286000">
              <a:buFont typeface="Calibri"/>
              <a:buNone/>
              <a:defRPr sz="900"/>
            </a:lvl6pPr>
            <a:lvl7pPr rtl="0" indent="0" marL="2743200">
              <a:buFont typeface="Calibri"/>
              <a:buNone/>
              <a:defRPr sz="900"/>
            </a:lvl7pPr>
            <a:lvl8pPr rtl="0" indent="0" marL="3200400">
              <a:buFont typeface="Calibri"/>
              <a:buNone/>
              <a:defRPr sz="900"/>
            </a:lvl8pPr>
            <a:lvl9pPr rtl="0" indent="0" marL="3657600">
              <a:buFont typeface="Calibri"/>
              <a:buNone/>
              <a:defRPr sz="900"/>
            </a:lvl9pPr>
          </a:lstStyle>
          <a:p/>
        </p:txBody>
      </p:sp>
      <p:sp>
        <p:nvSpPr>
          <p:cNvPr id="68" name="Shape 68"/>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69" name="Shape 69"/>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70" name="Shape 70"/>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2.xml" Type="http://schemas.openxmlformats.org/officeDocument/2006/relationships/theme" Id="rId12"/><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10.xml" Type="http://schemas.openxmlformats.org/officeDocument/2006/relationships/slideLayout" Id="rId10"/><Relationship Target="../slideLayouts/slideLayout4.xml" Type="http://schemas.openxmlformats.org/officeDocument/2006/relationships/slideLayout" Id="rId4"/><Relationship Target="../slideLayouts/slideLayout11.xml" Type="http://schemas.openxmlformats.org/officeDocument/2006/relationships/slideLayout" Id="rId11"/><Relationship Target="../slideLayouts/slideLayout3.xml" Type="http://schemas.openxmlformats.org/officeDocument/2006/relationships/slideLayout" Id="rId3"/><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marR="0" indent="0" marL="0">
              <a:spcBef>
                <a:spcPts val="0"/>
              </a:spcBef>
              <a:buClr>
                <a:schemeClr val="dk1"/>
              </a:buClr>
              <a:buFont typeface="Calibri"/>
              <a:buNone/>
              <a:defRPr strike="noStrike" u="none" b="0" cap="none" baseline="0" sz="4400" i="0">
                <a:solidFill>
                  <a:schemeClr val="dk1"/>
                </a:solidFill>
                <a:latin typeface="Calibri"/>
                <a:ea typeface="Calibri"/>
                <a:cs typeface="Calibri"/>
                <a:sym typeface="Calibri"/>
              </a:defRPr>
            </a:lvl1pPr>
            <a:lvl2pPr algn="l" rtl="0" marR="0" indent="0" marL="0">
              <a:defRPr/>
            </a:lvl2pPr>
            <a:lvl3pPr algn="l" rtl="0" marR="0" indent="0" marL="0">
              <a:defRPr/>
            </a:lvl3pPr>
            <a:lvl4pPr algn="l" rtl="0" marR="0" indent="0" marL="0">
              <a:defRPr/>
            </a:lvl4pPr>
            <a:lvl5pPr algn="l" rtl="0" marR="0" indent="0" marL="0">
              <a:defRPr/>
            </a:lvl5pPr>
            <a:lvl6pPr algn="l" rtl="0" marR="0" indent="0" marL="0">
              <a:defRPr/>
            </a:lvl6pPr>
            <a:lvl7pPr algn="l" rtl="0" marR="0" indent="0" marL="0">
              <a:defRPr/>
            </a:lvl7pPr>
            <a:lvl8pPr algn="l" rtl="0" marR="0" indent="0" marL="0">
              <a:defRPr/>
            </a:lvl8pPr>
            <a:lvl9pPr algn="l" rtl="0" marR="0" indent="0" marL="0">
              <a:defRPr/>
            </a:lvl9pPr>
          </a:lstStyle>
          <a:p/>
        </p:txBody>
      </p:sp>
      <p:sp>
        <p:nvSpPr>
          <p:cNvPr id="10" name="Shape 10"/>
          <p:cNvSpPr txBox="1"/>
          <p:nvPr>
            <p:ph idx="1" type="body"/>
          </p:nvPr>
        </p:nvSpPr>
        <p:spPr>
          <a:xfrm>
            <a:off y="1600200" x="457200"/>
            <a:ext cy="4525963" cx="8229600"/>
          </a:xfrm>
          <a:prstGeom prst="rect">
            <a:avLst/>
          </a:prstGeom>
          <a:noFill/>
          <a:ln>
            <a:noFill/>
          </a:ln>
        </p:spPr>
        <p:txBody>
          <a:bodyPr bIns="91425" rIns="91425" lIns="91425" tIns="91425" anchor="t" anchorCtr="0"/>
          <a:lstStyle>
            <a:lvl1pPr algn="l" rtl="0" marR="0" indent="-139700" marL="342900">
              <a:spcBef>
                <a:spcPts val="640"/>
              </a:spcBef>
              <a:buClr>
                <a:schemeClr val="dk1"/>
              </a:buClr>
              <a:buFont typeface="Calibri"/>
              <a:buChar char="•"/>
              <a:defRPr strike="noStrike" u="none" b="0" cap="none" baseline="0" sz="3200" i="0">
                <a:solidFill>
                  <a:schemeClr val="dk1"/>
                </a:solidFill>
                <a:latin typeface="Calibri"/>
                <a:ea typeface="Calibri"/>
                <a:cs typeface="Calibri"/>
                <a:sym typeface="Calibri"/>
              </a:defRPr>
            </a:lvl1pPr>
            <a:lvl2pPr algn="l" rtl="0" marR="0" indent="-107950" marL="742950">
              <a:spcBef>
                <a:spcPts val="560"/>
              </a:spcBef>
              <a:buClr>
                <a:schemeClr val="dk1"/>
              </a:buClr>
              <a:buFont typeface="Calibri"/>
              <a:buChar char="–"/>
              <a:defRPr strike="noStrike" u="none" b="0" cap="none" baseline="0" sz="2800" i="0">
                <a:solidFill>
                  <a:schemeClr val="dk1"/>
                </a:solidFill>
                <a:latin typeface="Calibri"/>
                <a:ea typeface="Calibri"/>
                <a:cs typeface="Calibri"/>
                <a:sym typeface="Calibri"/>
              </a:defRPr>
            </a:lvl2pPr>
            <a:lvl3pPr algn="l" rtl="0" marR="0" indent="-76200" marL="1143000">
              <a:spcBef>
                <a:spcPts val="480"/>
              </a:spcBef>
              <a:buClr>
                <a:schemeClr val="dk1"/>
              </a:buClr>
              <a:buFont typeface="Calibri"/>
              <a:buChar char="•"/>
              <a:defRPr strike="noStrike" u="none" b="0" cap="none" baseline="0" sz="2400" i="0">
                <a:solidFill>
                  <a:schemeClr val="dk1"/>
                </a:solidFill>
                <a:latin typeface="Calibri"/>
                <a:ea typeface="Calibri"/>
                <a:cs typeface="Calibri"/>
                <a:sym typeface="Calibri"/>
              </a:defRPr>
            </a:lvl3pPr>
            <a:lvl4pPr algn="l" rtl="0" marR="0" indent="-101600" marL="1600200">
              <a:spcBef>
                <a:spcPts val="400"/>
              </a:spcBef>
              <a:buClr>
                <a:schemeClr val="dk1"/>
              </a:buClr>
              <a:buFont typeface="Calibri"/>
              <a:buChar char="–"/>
              <a:defRPr strike="noStrike" u="none" b="0" cap="none" baseline="0" sz="2000" i="0">
                <a:solidFill>
                  <a:schemeClr val="dk1"/>
                </a:solidFill>
                <a:latin typeface="Calibri"/>
                <a:ea typeface="Calibri"/>
                <a:cs typeface="Calibri"/>
                <a:sym typeface="Calibri"/>
              </a:defRPr>
            </a:lvl4pPr>
            <a:lvl5pPr algn="l" rtl="0" marR="0" indent="-101600" marL="2057400">
              <a:spcBef>
                <a:spcPts val="400"/>
              </a:spcBef>
              <a:buClr>
                <a:schemeClr val="dk1"/>
              </a:buClr>
              <a:buFont typeface="Calibri"/>
              <a:buChar char="»"/>
              <a:defRPr strike="noStrike" u="none" b="0" cap="none" baseline="0" sz="2000" i="0">
                <a:solidFill>
                  <a:schemeClr val="dk1"/>
                </a:solidFill>
                <a:latin typeface="Calibri"/>
                <a:ea typeface="Calibri"/>
                <a:cs typeface="Calibri"/>
                <a:sym typeface="Calibri"/>
              </a:defRPr>
            </a:lvl5pPr>
            <a:lvl6pPr algn="l" rtl="0" marR="0" indent="-101600" marL="2514600">
              <a:spcBef>
                <a:spcPts val="400"/>
              </a:spcBef>
              <a:buClr>
                <a:schemeClr val="dk1"/>
              </a:buClr>
              <a:buFont typeface="Calibri"/>
              <a:buChar char="•"/>
              <a:defRPr strike="noStrike" u="none" b="0" cap="none" baseline="0" sz="2000" i="0">
                <a:solidFill>
                  <a:schemeClr val="dk1"/>
                </a:solidFill>
                <a:latin typeface="Calibri"/>
                <a:ea typeface="Calibri"/>
                <a:cs typeface="Calibri"/>
                <a:sym typeface="Calibri"/>
              </a:defRPr>
            </a:lvl6pPr>
            <a:lvl7pPr algn="l" rtl="0" marR="0" indent="-101600" marL="2971800">
              <a:spcBef>
                <a:spcPts val="400"/>
              </a:spcBef>
              <a:buClr>
                <a:schemeClr val="dk1"/>
              </a:buClr>
              <a:buFont typeface="Calibri"/>
              <a:buChar char="•"/>
              <a:defRPr strike="noStrike" u="none" b="0" cap="none" baseline="0" sz="2000" i="0">
                <a:solidFill>
                  <a:schemeClr val="dk1"/>
                </a:solidFill>
                <a:latin typeface="Calibri"/>
                <a:ea typeface="Calibri"/>
                <a:cs typeface="Calibri"/>
                <a:sym typeface="Calibri"/>
              </a:defRPr>
            </a:lvl7pPr>
            <a:lvl8pPr algn="l" rtl="0" marR="0" indent="-101600" marL="3429000">
              <a:spcBef>
                <a:spcPts val="400"/>
              </a:spcBef>
              <a:buClr>
                <a:schemeClr val="dk1"/>
              </a:buClr>
              <a:buFont typeface="Calibri"/>
              <a:buChar char="•"/>
              <a:defRPr strike="noStrike" u="none" b="0" cap="none" baseline="0" sz="2000" i="0">
                <a:solidFill>
                  <a:schemeClr val="dk1"/>
                </a:solidFill>
                <a:latin typeface="Calibri"/>
                <a:ea typeface="Calibri"/>
                <a:cs typeface="Calibri"/>
                <a:sym typeface="Calibri"/>
              </a:defRPr>
            </a:lvl8pPr>
            <a:lvl9pPr algn="l" rtl="0" marR="0" indent="-101600" marL="3886200">
              <a:spcBef>
                <a:spcPts val="400"/>
              </a:spcBef>
              <a:buClr>
                <a:schemeClr val="dk1"/>
              </a:buClr>
              <a:buFont typeface="Calibri"/>
              <a:buChar char="•"/>
              <a:defRPr strike="noStrike" u="none" b="0" cap="none" baseline="0" sz="2000" i="0">
                <a:solidFill>
                  <a:schemeClr val="dk1"/>
                </a:solidFill>
                <a:latin typeface="Calibri"/>
                <a:ea typeface="Calibri"/>
                <a:cs typeface="Calibri"/>
                <a:sym typeface="Calibri"/>
              </a:defRPr>
            </a:lvl9pPr>
          </a:lstStyle>
          <a:p/>
        </p:txBody>
      </p:sp>
      <p:sp>
        <p:nvSpPr>
          <p:cNvPr id="11" name="Shape 11"/>
          <p:cNvSpPr txBox="1"/>
          <p:nvPr>
            <p:ph idx="10" type="dt"/>
          </p:nvPr>
        </p:nvSpPr>
        <p:spPr>
          <a:xfrm>
            <a:off y="6356350" x="457200"/>
            <a:ext cy="365125" cx="2133599"/>
          </a:xfrm>
          <a:prstGeom prst="rect">
            <a:avLst/>
          </a:prstGeom>
          <a:noFill/>
          <a:ln>
            <a:noFill/>
          </a:ln>
        </p:spPr>
        <p:txBody>
          <a:bodyPr bIns="91425" rIns="91425" lIns="91425" tIns="91425" anchor="ctr" anchorCtr="0"/>
          <a:lstStyle>
            <a:lvl1pPr algn="l"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12" name="Shape 12"/>
          <p:cNvSpPr txBox="1"/>
          <p:nvPr>
            <p:ph idx="11" type="ftr"/>
          </p:nvPr>
        </p:nvSpPr>
        <p:spPr>
          <a:xfrm>
            <a:off y="6356350" x="3124200"/>
            <a:ext cy="365125" cx="2895600"/>
          </a:xfrm>
          <a:prstGeom prst="rect">
            <a:avLst/>
          </a:prstGeom>
          <a:noFill/>
          <a:ln>
            <a:noFill/>
          </a:ln>
        </p:spPr>
        <p:txBody>
          <a:bodyPr bIns="91425" rIns="91425" lIns="91425" tIns="91425" anchor="ctr" anchorCtr="0"/>
          <a:lstStyle>
            <a:lvl1pPr algn="ct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
        <p:nvSpPr>
          <p:cNvPr id="13" name="Shape 13"/>
          <p:cNvSpPr txBox="1"/>
          <p:nvPr>
            <p:ph idx="12" type="sldNum"/>
          </p:nvPr>
        </p:nvSpPr>
        <p:spPr>
          <a:xfrm>
            <a:off y="6356350" x="6553200"/>
            <a:ext cy="365125" cx="2133599"/>
          </a:xfrm>
          <a:prstGeom prst="rect">
            <a:avLst/>
          </a:prstGeom>
          <a:noFill/>
          <a:ln>
            <a:noFill/>
          </a:ln>
        </p:spPr>
        <p:txBody>
          <a:bodyPr bIns="91425" rIns="91425" lIns="91425" tIns="91425" anchor="ctr" anchorCtr="0"/>
          <a:lstStyle>
            <a:lvl1pPr algn="r" rtl="0" marR="0" indent="0" marL="0">
              <a:defRPr strike="noStrike" u="none" b="0" cap="none" baseline="0" sz="1200" i="0">
                <a:solidFill>
                  <a:srgbClr val="888888"/>
                </a:solidFill>
                <a:latin typeface="Calibri"/>
                <a:ea typeface="Calibri"/>
                <a:cs typeface="Calibri"/>
                <a:sym typeface="Calibri"/>
              </a:defRPr>
            </a:lvl1pPr>
            <a:lvl2pPr algn="l" rtl="0" marR="0" indent="0" marL="457200">
              <a:defRPr strike="noStrike" u="none" b="0" cap="none" baseline="0" sz="1800" i="0">
                <a:solidFill>
                  <a:schemeClr val="dk1"/>
                </a:solidFill>
                <a:latin typeface="Calibri"/>
                <a:ea typeface="Calibri"/>
                <a:cs typeface="Calibri"/>
                <a:sym typeface="Calibri"/>
              </a:defRPr>
            </a:lvl2pPr>
            <a:lvl3pPr algn="l" rtl="0" marR="0" indent="0" marL="914400">
              <a:defRPr strike="noStrike" u="none" b="0" cap="none" baseline="0" sz="1800" i="0">
                <a:solidFill>
                  <a:schemeClr val="dk1"/>
                </a:solidFill>
                <a:latin typeface="Calibri"/>
                <a:ea typeface="Calibri"/>
                <a:cs typeface="Calibri"/>
                <a:sym typeface="Calibri"/>
              </a:defRPr>
            </a:lvl3pPr>
            <a:lvl4pPr algn="l" rtl="0" marR="0" indent="0" marL="1371600">
              <a:defRPr strike="noStrike" u="none" b="0" cap="none" baseline="0" sz="1800" i="0">
                <a:solidFill>
                  <a:schemeClr val="dk1"/>
                </a:solidFill>
                <a:latin typeface="Calibri"/>
                <a:ea typeface="Calibri"/>
                <a:cs typeface="Calibri"/>
                <a:sym typeface="Calibri"/>
              </a:defRPr>
            </a:lvl4pPr>
            <a:lvl5pPr algn="l" rtl="0" marR="0" indent="0" marL="1828800">
              <a:defRPr strike="noStrike" u="none" b="0" cap="none" baseline="0" sz="1800" i="0">
                <a:solidFill>
                  <a:schemeClr val="dk1"/>
                </a:solidFill>
                <a:latin typeface="Calibri"/>
                <a:ea typeface="Calibri"/>
                <a:cs typeface="Calibri"/>
                <a:sym typeface="Calibri"/>
              </a:defRPr>
            </a:lvl5pPr>
            <a:lvl6pPr algn="l" rtl="0" marR="0" indent="0" marL="2286000">
              <a:defRPr strike="noStrike" u="none" b="0" cap="none" baseline="0" sz="1800" i="0">
                <a:solidFill>
                  <a:schemeClr val="dk1"/>
                </a:solidFill>
                <a:latin typeface="Calibri"/>
                <a:ea typeface="Calibri"/>
                <a:cs typeface="Calibri"/>
                <a:sym typeface="Calibri"/>
              </a:defRPr>
            </a:lvl6pPr>
            <a:lvl7pPr algn="l" rtl="0" marR="0" indent="0" marL="2743200">
              <a:defRPr strike="noStrike" u="none" b="0" cap="none" baseline="0" sz="1800" i="0">
                <a:solidFill>
                  <a:schemeClr val="dk1"/>
                </a:solidFill>
                <a:latin typeface="Calibri"/>
                <a:ea typeface="Calibri"/>
                <a:cs typeface="Calibri"/>
                <a:sym typeface="Calibri"/>
              </a:defRPr>
            </a:lvl7pPr>
            <a:lvl8pPr algn="l" rtl="0" marR="0" indent="0" marL="3200400">
              <a:defRPr strike="noStrike" u="none" b="0" cap="none" baseline="0" sz="1800" i="0">
                <a:solidFill>
                  <a:schemeClr val="dk1"/>
                </a:solidFill>
                <a:latin typeface="Calibri"/>
                <a:ea typeface="Calibri"/>
                <a:cs typeface="Calibri"/>
                <a:sym typeface="Calibri"/>
              </a:defRPr>
            </a:lvl8pPr>
            <a:lvl9pPr algn="l" rtl="0" marR="0" indent="0" marL="3657600">
              <a:defRPr strike="noStrike" u="none" b="0" cap="none" baseline="0" sz="1800" i="0">
                <a:solidFill>
                  <a:schemeClr val="dk1"/>
                </a:solidFill>
                <a:latin typeface="Calibri"/>
                <a:ea typeface="Calibri"/>
                <a:cs typeface="Calibri"/>
                <a:sym typeface="Calibri"/>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7.xml" Type="http://schemas.openxmlformats.org/officeDocument/2006/relationships/slideLayout" Id="rId1"/><Relationship Target="../media/image01.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7.xml" Type="http://schemas.openxmlformats.org/officeDocument/2006/relationships/slideLayout" Id="rId1"/><Relationship Target="../media/image04.png" Type="http://schemas.openxmlformats.org/officeDocument/2006/relationships/image" Id="rId4"/><Relationship Target="../media/image02.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7.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7.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7.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6.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6.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7.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7.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7.xml" Type="http://schemas.openxmlformats.org/officeDocument/2006/relationships/slideLayout" Id="rId1"/><Relationship Target="../media/image00.gif" Type="http://schemas.openxmlformats.org/officeDocument/2006/relationships/image" Id="rId4"/><Relationship Target="../media/image03.jp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7.xml" Type="http://schemas.openxmlformats.org/officeDocument/2006/relationships/slideLayout" Id="rId1"/><Relationship Target="../media/image00.gif"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7.xml" Type="http://schemas.openxmlformats.org/officeDocument/2006/relationships/slideLayout" Id="rId1"/><Relationship Target="../media/image09.gif" Type="http://schemas.openxmlformats.org/officeDocument/2006/relationships/image" Id="rId4"/><Relationship Target="../media/image05.jpg" Type="http://schemas.openxmlformats.org/officeDocument/2006/relationships/image" Id="rId3"/><Relationship Target="../media/image00.gif" Type="http://schemas.openxmlformats.org/officeDocument/2006/relationships/image" Id="rId5"/></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1.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1.xml" Type="http://schemas.openxmlformats.org/officeDocument/2006/relationships/slideLayout" Id="rId1"/><Relationship Target="../media/image10.png" Type="http://schemas.openxmlformats.org/officeDocument/2006/relationships/image" Id="rId3"/></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1.xml" Type="http://schemas.openxmlformats.org/officeDocument/2006/relationships/slideLayout" Id="rId1"/><Relationship Target="../media/image07.png"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1.xml" Type="http://schemas.openxmlformats.org/officeDocument/2006/relationships/slideLayout" Id="rId1"/><Relationship Target="../media/image06.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7.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1.xml" Type="http://schemas.openxmlformats.org/officeDocument/2006/relationships/slideLayout" Id="rId1"/><Relationship Target="../media/image08.png" Type="http://schemas.openxmlformats.org/officeDocument/2006/relationships/image" Id="rId3"/></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1.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1.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2.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2.xml" Type="http://schemas.openxmlformats.org/officeDocument/2006/relationships/slideLayout" Id="rId1"/></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1.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7.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7.xml" Type="http://schemas.openxmlformats.org/officeDocument/2006/relationships/slideLayout" Id="rId1"/></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7.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7.xml" Type="http://schemas.openxmlformats.org/officeDocument/2006/relationships/slideLayout" Id="rId1"/></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7.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7.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7.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7.xml" Type="http://schemas.openxmlformats.org/officeDocument/2006/relationships/slideLayout" Id="rId1"/><Relationship Target="../media/image03.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7.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7.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y="0" x="0"/>
          <a:ext cy="0" cx="0"/>
          <a:chOff y="0" x="0"/>
          <a:chExt cy="0" cx="0"/>
        </a:xfrm>
      </p:grpSpPr>
      <p:sp>
        <p:nvSpPr>
          <p:cNvPr id="84" name="Shape 84"/>
          <p:cNvSpPr txBox="1"/>
          <p:nvPr>
            <p:ph type="ctrTitle"/>
          </p:nvPr>
        </p:nvSpPr>
        <p:spPr>
          <a:xfrm>
            <a:off y="2852935" x="683568"/>
            <a:ext cy="1546473" cx="7772400"/>
          </a:xfrm>
          <a:prstGeom prst="rect">
            <a:avLst/>
          </a:prstGeom>
          <a:noFill/>
          <a:ln>
            <a:noFill/>
          </a:ln>
        </p:spPr>
        <p:txBody>
          <a:bodyPr bIns="91425" rIns="91425" lIns="91425" tIns="91425" anchor="b" anchorCtr="0">
            <a:noAutofit/>
          </a:bodyPr>
          <a:lstStyle/>
          <a:p>
            <a:pPr algn="ctr" rtl="0" lvl="0" marR="0" indent="0" marL="0">
              <a:spcBef>
                <a:spcPts val="0"/>
              </a:spcBef>
              <a:buClr>
                <a:schemeClr val="dk1"/>
              </a:buClr>
              <a:buSzPct val="25000"/>
              <a:buFont typeface="Arial"/>
              <a:buNone/>
            </a:pPr>
            <a:r>
              <a:rPr strike="noStrike" u="none" b="0" cap="none" baseline="0" sz="3000" lang="ja" i="0">
                <a:solidFill>
                  <a:schemeClr val="dk1"/>
                </a:solidFill>
                <a:latin typeface="Arial"/>
                <a:ea typeface="Arial"/>
                <a:cs typeface="Arial"/>
                <a:sym typeface="Arial"/>
              </a:rPr>
              <a:t>～日系企業の海外進出によって</a:t>
            </a:r>
            <a:br>
              <a:rPr strike="noStrike" u="none" b="0" cap="none" baseline="0" sz="3000" lang="ja" i="0">
                <a:solidFill>
                  <a:schemeClr val="dk1"/>
                </a:solidFill>
                <a:latin typeface="Arial"/>
                <a:ea typeface="Arial"/>
                <a:cs typeface="Arial"/>
                <a:sym typeface="Arial"/>
              </a:rPr>
            </a:br>
            <a:r>
              <a:rPr strike="noStrike" u="none" b="0" cap="none" baseline="0" sz="3000" lang="ja" i="0">
                <a:solidFill>
                  <a:schemeClr val="dk1"/>
                </a:solidFill>
                <a:latin typeface="Arial"/>
                <a:ea typeface="Arial"/>
                <a:cs typeface="Arial"/>
                <a:sym typeface="Arial"/>
              </a:rPr>
              <a:t>日本の持続的経済成長は可能か～</a:t>
            </a:r>
          </a:p>
        </p:txBody>
      </p:sp>
      <p:sp>
        <p:nvSpPr>
          <p:cNvPr id="85" name="Shape 85"/>
          <p:cNvSpPr txBox="1"/>
          <p:nvPr>
            <p:ph idx="1" type="subTitle"/>
          </p:nvPr>
        </p:nvSpPr>
        <p:spPr>
          <a:xfrm>
            <a:off y="5013176" x="611560"/>
            <a:ext cy="1046400" cx="7772400"/>
          </a:xfrm>
          <a:prstGeom prst="rect">
            <a:avLst/>
          </a:prstGeom>
          <a:noFill/>
          <a:ln>
            <a:noFill/>
          </a:ln>
        </p:spPr>
        <p:txBody>
          <a:bodyPr bIns="91425" rIns="91425" lIns="91425" tIns="91425" anchor="t" anchorCtr="0">
            <a:noAutofit/>
          </a:bodyPr>
          <a:lstStyle/>
          <a:p>
            <a:pPr algn="ctr" rtl="0" lvl="0" marR="0" indent="0" marL="0">
              <a:spcBef>
                <a:spcPts val="0"/>
              </a:spcBef>
              <a:buClr>
                <a:srgbClr val="000000"/>
              </a:buClr>
              <a:buSzPct val="25000"/>
              <a:buFont typeface="Arial"/>
              <a:buNone/>
            </a:pPr>
            <a:r>
              <a:rPr strike="noStrike" u="none" b="0" cap="none" baseline="0" sz="2800" lang="ja" i="0">
                <a:solidFill>
                  <a:schemeClr val="dk1"/>
                </a:solidFill>
                <a:latin typeface="Arial"/>
                <a:ea typeface="Arial"/>
                <a:cs typeface="Arial"/>
                <a:sym typeface="Arial"/>
              </a:rPr>
              <a:t>名古屋市立大学経済学部</a:t>
            </a:r>
          </a:p>
          <a:p>
            <a:pPr algn="ctr" rtl="0" lvl="0" marR="0" indent="0" marL="0">
              <a:spcBef>
                <a:spcPts val="560"/>
              </a:spcBef>
              <a:buClr>
                <a:srgbClr val="000000"/>
              </a:buClr>
              <a:buSzPct val="25000"/>
              <a:buFont typeface="Arial"/>
              <a:buNone/>
            </a:pPr>
            <a:r>
              <a:rPr strike="noStrike" u="none" b="0" cap="none" baseline="0" sz="2800" lang="ja" i="0">
                <a:solidFill>
                  <a:schemeClr val="dk1"/>
                </a:solidFill>
                <a:latin typeface="Arial"/>
                <a:ea typeface="Arial"/>
                <a:cs typeface="Arial"/>
                <a:sym typeface="Arial"/>
              </a:rPr>
              <a:t>板倉ゼミ</a:t>
            </a:r>
          </a:p>
          <a:p>
            <a:r>
              <a:t/>
            </a:r>
          </a:p>
        </p:txBody>
      </p:sp>
      <p:sp>
        <p:nvSpPr>
          <p:cNvPr id="86" name="Shape 86"/>
          <p:cNvSpPr txBox="1"/>
          <p:nvPr/>
        </p:nvSpPr>
        <p:spPr>
          <a:xfrm>
            <a:off y="476672" x="539552"/>
            <a:ext cy="2585322" cx="8136903"/>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1" cap="none" baseline="0" sz="5400" lang="ja" i="0">
                <a:solidFill>
                  <a:schemeClr val="dk1"/>
                </a:solidFill>
                <a:latin typeface="Arial"/>
                <a:ea typeface="Arial"/>
                <a:cs typeface="Arial"/>
                <a:sym typeface="Arial"/>
              </a:rPr>
              <a:t>ブースト・</a:t>
            </a:r>
          </a:p>
          <a:p>
            <a:pPr algn="ctr" rtl="0" lvl="0" marR="0" indent="0" marL="0">
              <a:buSzPct val="25000"/>
              <a:buNone/>
            </a:pPr>
            <a:r>
              <a:rPr strike="noStrike" u="none" b="1" cap="none" baseline="0" sz="5400" lang="ja" i="0">
                <a:solidFill>
                  <a:schemeClr val="dk1"/>
                </a:solidFill>
                <a:latin typeface="Arial"/>
                <a:ea typeface="Arial"/>
                <a:cs typeface="Arial"/>
                <a:sym typeface="Arial"/>
              </a:rPr>
              <a:t>プロダクティビティ・</a:t>
            </a:r>
          </a:p>
          <a:p>
            <a:pPr algn="ctr" rtl="0" lvl="0" marR="0" indent="0" marL="0">
              <a:buSzPct val="25000"/>
              <a:buNone/>
            </a:pPr>
            <a:r>
              <a:rPr strike="noStrike" u="none" b="1" cap="none" baseline="0" sz="5400" lang="ja" i="0">
                <a:solidFill>
                  <a:schemeClr val="dk1"/>
                </a:solidFill>
                <a:latin typeface="Arial"/>
                <a:ea typeface="Arial"/>
                <a:cs typeface="Arial"/>
                <a:sym typeface="Arial"/>
              </a:rPr>
              <a:t>サイクル</a:t>
            </a:r>
          </a:p>
        </p:txBody>
      </p:sp>
    </p:spTree>
  </p:cSld>
  <p:clrMapOvr>
    <a:masterClrMapping/>
  </p:clrMapOvr>
  <p:transition spd="slow">
    <p:push/>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y="0" x="0"/>
          <a:ext cy="0" cx="0"/>
          <a:chOff y="0" x="0"/>
          <a:chExt cy="0" cx="0"/>
        </a:xfrm>
      </p:grpSpPr>
      <p:sp>
        <p:nvSpPr>
          <p:cNvPr id="166" name="Shape 166"/>
          <p:cNvSpPr/>
          <p:nvPr/>
        </p:nvSpPr>
        <p:spPr>
          <a:xfrm>
            <a:off y="692695" x="827583"/>
            <a:ext cy="923329" cx="7704855"/>
          </a:xfrm>
          <a:prstGeom prst="rect">
            <a:avLst/>
          </a:prstGeom>
          <a:solidFill>
            <a:srgbClr val="F2DADA"/>
          </a:solidFill>
          <a:ln>
            <a:noFill/>
          </a:ln>
        </p:spPr>
        <p:txBody>
          <a:bodyPr bIns="45700" rIns="91425" lIns="91425" tIns="45700" anchor="t" anchorCtr="0">
            <a:noAutofit/>
          </a:bodyPr>
          <a:lstStyle/>
          <a:p>
            <a:pPr algn="l" rtl="0" lvl="0" marR="0" indent="0" marL="0">
              <a:spcBef>
                <a:spcPts val="0"/>
              </a:spcBef>
              <a:buSzPct val="25000"/>
              <a:buNone/>
            </a:pPr>
            <a:r>
              <a:rPr strike="noStrike" u="none" b="1" cap="none" baseline="0" sz="1800" lang="ja" i="0">
                <a:solidFill>
                  <a:srgbClr val="FF0000"/>
                </a:solidFill>
                <a:latin typeface="Calibri"/>
                <a:ea typeface="Calibri"/>
                <a:cs typeface="Calibri"/>
                <a:sym typeface="Calibri"/>
              </a:rPr>
              <a:t>みずほ総合研究所(2011)</a:t>
            </a:r>
          </a:p>
          <a:p>
            <a:pPr algn="l" rtl="0" lvl="0" marR="0" indent="0" marL="0">
              <a:buSzPct val="25000"/>
              <a:buNone/>
            </a:pPr>
            <a:r>
              <a:rPr strike="noStrike" u="none" b="1" cap="none" baseline="0" sz="1800" lang="ja" i="0">
                <a:solidFill>
                  <a:srgbClr val="FF0000"/>
                </a:solidFill>
                <a:latin typeface="Calibri"/>
                <a:ea typeface="Calibri"/>
                <a:cs typeface="Calibri"/>
                <a:sym typeface="Calibri"/>
              </a:rPr>
              <a:t>みずほリポート</a:t>
            </a:r>
          </a:p>
          <a:p>
            <a:pPr algn="l" rtl="0" lvl="0" marR="0" indent="0" marL="0">
              <a:buSzPct val="25000"/>
              <a:buNone/>
            </a:pPr>
            <a:r>
              <a:rPr strike="noStrike" u="none" b="1" cap="none" baseline="0" sz="1800" lang="ja" i="0">
                <a:solidFill>
                  <a:srgbClr val="FF0000"/>
                </a:solidFill>
                <a:latin typeface="Calibri"/>
                <a:ea typeface="Calibri"/>
                <a:cs typeface="Calibri"/>
                <a:sym typeface="Calibri"/>
              </a:rPr>
              <a:t>「製造業の海外移転について～日本の製造業は『空洞化』しているのか～」</a:t>
            </a:r>
          </a:p>
        </p:txBody>
      </p:sp>
      <p:sp>
        <p:nvSpPr>
          <p:cNvPr id="167" name="Shape 167"/>
          <p:cNvSpPr/>
          <p:nvPr/>
        </p:nvSpPr>
        <p:spPr>
          <a:xfrm>
            <a:off y="1916832" x="899591"/>
            <a:ext cy="369332" cx="7344815"/>
          </a:xfrm>
          <a:prstGeom prst="rect">
            <a:avLst/>
          </a:prstGeom>
          <a:noFill/>
          <a:ln>
            <a:noFill/>
          </a:ln>
        </p:spPr>
        <p:txBody>
          <a:bodyPr bIns="45700" rIns="91425" lIns="91425" tIns="45700" anchor="t" anchorCtr="0">
            <a:noAutofit/>
          </a:bodyPr>
          <a:lstStyle/>
          <a:p>
            <a:pPr algn="ctr" rtl="0" lvl="0" marR="0" indent="-347472" marL="347472">
              <a:spcBef>
                <a:spcPts val="0"/>
              </a:spcBef>
              <a:buSzPct val="25000"/>
              <a:buNone/>
            </a:pPr>
            <a:r>
              <a:rPr strike="noStrike" u="none" b="0" cap="none" baseline="0" sz="1800" lang="ja" i="0">
                <a:solidFill>
                  <a:srgbClr val="FF0000"/>
                </a:solidFill>
                <a:latin typeface="Calibri"/>
                <a:ea typeface="Calibri"/>
                <a:cs typeface="Calibri"/>
                <a:sym typeface="Calibri"/>
              </a:rPr>
              <a:t>海外生産比率は増加傾向にある</a:t>
            </a:r>
          </a:p>
        </p:txBody>
      </p:sp>
      <p:sp>
        <p:nvSpPr>
          <p:cNvPr id="168" name="Shape 168"/>
          <p:cNvSpPr/>
          <p:nvPr/>
        </p:nvSpPr>
        <p:spPr>
          <a:xfrm>
            <a:off y="4293096" x="937266"/>
            <a:ext cy="1785103" cx="7200799"/>
          </a:xfrm>
          <a:prstGeom prst="rect">
            <a:avLst/>
          </a:prstGeom>
          <a:noFill/>
          <a:ln>
            <a:noFill/>
          </a:ln>
        </p:spPr>
        <p:txBody>
          <a:bodyPr bIns="45700" rIns="91425" lIns="91425" tIns="45700" anchor="t" anchorCtr="0">
            <a:noAutofit/>
          </a:bodyPr>
          <a:lstStyle/>
          <a:p>
            <a:pPr algn="l" rtl="0" lvl="0" marR="0" indent="-347472" marL="347472">
              <a:spcBef>
                <a:spcPts val="0"/>
              </a:spcBef>
              <a:buSzPct val="25000"/>
              <a:buNone/>
            </a:pPr>
            <a:r>
              <a:rPr strike="noStrike" u="none" b="0" cap="none" baseline="0" sz="1800" lang="ja" i="0">
                <a:solidFill>
                  <a:schemeClr val="dk1"/>
                </a:solidFill>
                <a:latin typeface="Calibri"/>
                <a:ea typeface="Calibri"/>
                <a:cs typeface="Calibri"/>
                <a:sym typeface="Calibri"/>
              </a:rPr>
              <a:t>・空洞化を回避するための課題：</a:t>
            </a:r>
          </a:p>
          <a:p>
            <a:pPr algn="l" rtl="0" lvl="0" marR="0" indent="0" marL="0">
              <a:spcBef>
                <a:spcPts val="768"/>
              </a:spcBef>
              <a:buSzPct val="25000"/>
              <a:buNone/>
            </a:pPr>
            <a:r>
              <a:rPr strike="noStrike" u="none" b="0" cap="none" baseline="0" sz="1800" lang="ja" i="0">
                <a:solidFill>
                  <a:schemeClr val="dk1"/>
                </a:solidFill>
                <a:latin typeface="Calibri"/>
                <a:ea typeface="Calibri"/>
                <a:cs typeface="Calibri"/>
                <a:sym typeface="Calibri"/>
              </a:rPr>
              <a:t>国内における高付加価値製品への生産転換</a:t>
            </a:r>
          </a:p>
          <a:p>
            <a:r>
              <a:t/>
            </a:r>
          </a:p>
          <a:p>
            <a:pPr algn="l" rtl="0" lvl="0" marR="0" indent="0" marL="0">
              <a:spcBef>
                <a:spcPts val="768"/>
              </a:spcBef>
              <a:buSzPct val="25000"/>
              <a:buNone/>
            </a:pPr>
            <a:r>
              <a:rPr strike="noStrike" u="none" b="0" cap="none" baseline="0" sz="1800" lang="ja" i="0">
                <a:solidFill>
                  <a:schemeClr val="dk1"/>
                </a:solidFill>
                <a:latin typeface="Calibri"/>
                <a:ea typeface="Calibri"/>
                <a:cs typeface="Calibri"/>
                <a:sym typeface="Calibri"/>
              </a:rPr>
              <a:t>「外需獲得→日本への還流→高付加価値化」のための投資につなげていくための政策が必要！</a:t>
            </a:r>
          </a:p>
        </p:txBody>
      </p:sp>
      <p:sp>
        <p:nvSpPr>
          <p:cNvPr id="169" name="Shape 169"/>
          <p:cNvSpPr txBox="1"/>
          <p:nvPr/>
        </p:nvSpPr>
        <p:spPr>
          <a:xfrm>
            <a:off y="2996951" x="832592"/>
            <a:ext cy="1013097" cx="748883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ja" i="0">
                <a:solidFill>
                  <a:schemeClr val="dk1"/>
                </a:solidFill>
                <a:latin typeface="Calibri"/>
                <a:ea typeface="Calibri"/>
                <a:cs typeface="Calibri"/>
                <a:sym typeface="Calibri"/>
              </a:rPr>
              <a:t>特に海外市場の拡大が海外生産拡大に大きな影響を与えている</a:t>
            </a:r>
          </a:p>
          <a:p>
            <a:pPr algn="l" rtl="0" lvl="0" marR="0" indent="0" marL="0">
              <a:spcBef>
                <a:spcPts val="720"/>
              </a:spcBef>
              <a:buSzPct val="25000"/>
              <a:buNone/>
            </a:pPr>
            <a:r>
              <a:rPr strike="noStrike" u="none" b="0" cap="none" baseline="0" sz="1800" lang="ja" i="0">
                <a:solidFill>
                  <a:schemeClr val="dk1"/>
                </a:solidFill>
                <a:latin typeface="Calibri"/>
                <a:ea typeface="Calibri"/>
                <a:cs typeface="Calibri"/>
                <a:sym typeface="Calibri"/>
              </a:rPr>
              <a:t>（海外生産シフトの国内生産への影響：売上高ベースで▲約２４兆円；名目GDP比約５％）</a:t>
            </a:r>
          </a:p>
        </p:txBody>
      </p:sp>
      <p:sp>
        <p:nvSpPr>
          <p:cNvPr id="170" name="Shape 170"/>
          <p:cNvSpPr/>
          <p:nvPr/>
        </p:nvSpPr>
        <p:spPr>
          <a:xfrm>
            <a:off y="2345472" x="4144962"/>
            <a:ext cy="457199" cx="854074"/>
          </a:xfrm>
          <a:prstGeom prst="rect">
            <a:avLst/>
          </a:prstGeom>
          <a:blipFill>
            <a:blip r:embed="rId3"/>
            <a:stretch>
              <a:fillRect/>
            </a:stretch>
          </a:blipFill>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y="0" x="0"/>
          <a:ext cy="0" cx="0"/>
          <a:chOff y="0" x="0"/>
          <a:chExt cy="0" cx="0"/>
        </a:xfrm>
      </p:grpSpPr>
      <p:sp>
        <p:nvSpPr>
          <p:cNvPr id="176" name="Shape 176"/>
          <p:cNvSpPr/>
          <p:nvPr/>
        </p:nvSpPr>
        <p:spPr>
          <a:xfrm>
            <a:off y="1758374" x="755575"/>
            <a:ext cy="2158889" cx="3240360"/>
          </a:xfrm>
          <a:prstGeom prst="rect">
            <a:avLst/>
          </a:prstGeom>
          <a:blipFill>
            <a:blip r:embed="rId3"/>
            <a:stretch>
              <a:fillRect/>
            </a:stretch>
          </a:blipFill>
        </p:spPr>
      </p:sp>
      <p:sp>
        <p:nvSpPr>
          <p:cNvPr id="177" name="Shape 177"/>
          <p:cNvSpPr/>
          <p:nvPr/>
        </p:nvSpPr>
        <p:spPr>
          <a:xfrm>
            <a:off y="1758799" x="5076055"/>
            <a:ext cy="2176000" cx="3264001"/>
          </a:xfrm>
          <a:prstGeom prst="rect">
            <a:avLst/>
          </a:prstGeom>
          <a:blipFill>
            <a:blip r:embed="rId4"/>
            <a:stretch>
              <a:fillRect/>
            </a:stretch>
          </a:blipFill>
        </p:spPr>
      </p:sp>
      <p:sp>
        <p:nvSpPr>
          <p:cNvPr id="178" name="Shape 178"/>
          <p:cNvSpPr/>
          <p:nvPr/>
        </p:nvSpPr>
        <p:spPr>
          <a:xfrm>
            <a:off y="476672" x="2939146"/>
            <a:ext cy="584774" cx="312136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1" cap="none" baseline="0" sz="3200" lang="ja" i="0">
                <a:solidFill>
                  <a:schemeClr val="dk1"/>
                </a:solidFill>
                <a:latin typeface="Calibri"/>
                <a:ea typeface="Calibri"/>
                <a:cs typeface="Calibri"/>
                <a:sym typeface="Calibri"/>
              </a:rPr>
              <a:t>本稿の位置づけ </a:t>
            </a:r>
          </a:p>
        </p:txBody>
      </p:sp>
      <p:sp>
        <p:nvSpPr>
          <p:cNvPr id="179" name="Shape 179"/>
          <p:cNvSpPr txBox="1"/>
          <p:nvPr/>
        </p:nvSpPr>
        <p:spPr>
          <a:xfrm>
            <a:off y="1266555" x="1043608"/>
            <a:ext cy="461664" cx="2664295"/>
          </a:xfrm>
          <a:prstGeom prst="rect">
            <a:avLst/>
          </a:prstGeom>
          <a:solidFill>
            <a:srgbClr val="F2DADA"/>
          </a:solid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2400" lang="ja" i="0">
                <a:solidFill>
                  <a:schemeClr val="dk1"/>
                </a:solidFill>
                <a:latin typeface="Calibri"/>
                <a:ea typeface="Calibri"/>
                <a:cs typeface="Calibri"/>
                <a:sym typeface="Calibri"/>
              </a:rPr>
              <a:t>シンガポール</a:t>
            </a:r>
          </a:p>
        </p:txBody>
      </p:sp>
      <p:sp>
        <p:nvSpPr>
          <p:cNvPr id="180" name="Shape 180"/>
          <p:cNvSpPr txBox="1"/>
          <p:nvPr/>
        </p:nvSpPr>
        <p:spPr>
          <a:xfrm>
            <a:off y="1266557" x="6059983"/>
            <a:ext cy="461664" cx="1296143"/>
          </a:xfrm>
          <a:prstGeom prst="rect">
            <a:avLst/>
          </a:prstGeom>
          <a:solidFill>
            <a:srgbClr val="F2DADA"/>
          </a:solid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2400" lang="ja" i="0">
                <a:solidFill>
                  <a:schemeClr val="dk1"/>
                </a:solidFill>
                <a:latin typeface="Calibri"/>
                <a:ea typeface="Calibri"/>
                <a:cs typeface="Calibri"/>
                <a:sym typeface="Calibri"/>
              </a:rPr>
              <a:t>タイ</a:t>
            </a:r>
          </a:p>
        </p:txBody>
      </p:sp>
      <p:sp>
        <p:nvSpPr>
          <p:cNvPr id="181" name="Shape 181"/>
          <p:cNvSpPr/>
          <p:nvPr/>
        </p:nvSpPr>
        <p:spPr>
          <a:xfrm>
            <a:off y="4149080" x="899098"/>
            <a:ext cy="2232248" cx="7584481"/>
          </a:xfrm>
          <a:prstGeom prst="rect">
            <a:avLst/>
          </a:prstGeom>
          <a:solidFill>
            <a:schemeClr val="lt1"/>
          </a:solidFill>
          <a:ln w="9525" cap="flat">
            <a:solidFill>
              <a:schemeClr val="lt1"/>
            </a:solidFill>
            <a:prstDash val="solid"/>
            <a:round/>
            <a:headEnd w="med" len="med" type="none"/>
            <a:tailEnd w="med" len="med" type="none"/>
          </a:ln>
        </p:spPr>
        <p:txBody>
          <a:bodyPr bIns="45700" rIns="91425" lIns="91425" tIns="45700" anchor="ctr" anchorCtr="0">
            <a:noAutofit/>
          </a:bodyPr>
          <a:lstStyle/>
          <a:p>
            <a:pPr algn="l" rtl="0" lvl="0" marR="0" indent="0" marL="0">
              <a:spcBef>
                <a:spcPts val="0"/>
              </a:spcBef>
              <a:buSzPct val="25000"/>
              <a:buNone/>
            </a:pPr>
            <a:r>
              <a:rPr strike="noStrike" u="none" b="0" cap="none" baseline="0" sz="1800" lang="ja" i="0">
                <a:solidFill>
                  <a:schemeClr val="dk1"/>
                </a:solidFill>
                <a:latin typeface="Calibri"/>
                <a:ea typeface="Calibri"/>
                <a:cs typeface="Calibri"/>
                <a:sym typeface="Calibri"/>
              </a:rPr>
              <a:t>本稿は</a:t>
            </a:r>
          </a:p>
          <a:p>
            <a:r>
              <a:t/>
            </a:r>
          </a:p>
          <a:p>
            <a:pPr algn="l" rtl="0" lvl="0" marR="0" indent="0" marL="0">
              <a:buSzPct val="25000"/>
              <a:buNone/>
            </a:pPr>
            <a:r>
              <a:rPr strike="noStrike" u="none" b="0" cap="none" baseline="0" sz="1800" lang="ja" i="0">
                <a:solidFill>
                  <a:schemeClr val="dk1"/>
                </a:solidFill>
                <a:latin typeface="Calibri"/>
                <a:ea typeface="Calibri"/>
                <a:cs typeface="Calibri"/>
                <a:sym typeface="Calibri"/>
              </a:rPr>
              <a:t>・</a:t>
            </a:r>
            <a:r>
              <a:rPr strike="noStrike" u="none" b="0" cap="none" baseline="0" sz="1800" lang="ja" i="0">
                <a:solidFill>
                  <a:srgbClr val="FF0000"/>
                </a:solidFill>
                <a:latin typeface="Calibri"/>
                <a:ea typeface="Calibri"/>
                <a:cs typeface="Calibri"/>
                <a:sym typeface="Calibri"/>
              </a:rPr>
              <a:t>タイ、シンガポールに進出する日系企業が先行論文で述べられている課題を本当に抱えているかの把握</a:t>
            </a:r>
          </a:p>
          <a:p>
            <a:r>
              <a:t/>
            </a:r>
          </a:p>
          <a:p>
            <a:pPr algn="l" rtl="0" lvl="0" marR="0" indent="0" marL="0">
              <a:buSzPct val="25000"/>
              <a:buNone/>
            </a:pPr>
            <a:r>
              <a:rPr strike="noStrike" u="none" b="0" cap="none" baseline="0" sz="1800" lang="ja" i="0">
                <a:solidFill>
                  <a:schemeClr val="dk1"/>
                </a:solidFill>
                <a:latin typeface="Calibri"/>
                <a:ea typeface="Calibri"/>
                <a:cs typeface="Calibri"/>
                <a:sym typeface="Calibri"/>
              </a:rPr>
              <a:t>・</a:t>
            </a:r>
            <a:r>
              <a:rPr strike="noStrike" u="none" b="0" cap="none" baseline="0" sz="1800" lang="ja" i="0">
                <a:solidFill>
                  <a:srgbClr val="FF0000"/>
                </a:solidFill>
                <a:latin typeface="Calibri"/>
                <a:ea typeface="Calibri"/>
                <a:cs typeface="Calibri"/>
                <a:sym typeface="Calibri"/>
              </a:rPr>
              <a:t>二つの国への現地進出企業の現状を正確に把握</a:t>
            </a:r>
          </a:p>
          <a:p>
            <a:r>
              <a:t/>
            </a:r>
          </a:p>
          <a:p>
            <a:pPr algn="l" rtl="0" lvl="0" marR="0" indent="0" marL="0">
              <a:buSzPct val="25000"/>
              <a:buNone/>
            </a:pPr>
            <a:r>
              <a:rPr strike="noStrike" u="none" b="0" cap="none" baseline="0" sz="1800" lang="ja" i="0">
                <a:solidFill>
                  <a:schemeClr val="dk1"/>
                </a:solidFill>
                <a:latin typeface="Calibri"/>
                <a:ea typeface="Calibri"/>
                <a:cs typeface="Calibri"/>
                <a:sym typeface="Calibri"/>
              </a:rPr>
              <a:t>この二点の位置づけである。</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y="0" x="0"/>
          <a:ext cy="0" cx="0"/>
          <a:chOff y="0" x="0"/>
          <a:chExt cy="0" cx="0"/>
        </a:xfrm>
      </p:grpSpPr>
      <p:sp>
        <p:nvSpPr>
          <p:cNvPr id="187" name="Shape 187"/>
          <p:cNvSpPr txBox="1"/>
          <p:nvPr/>
        </p:nvSpPr>
        <p:spPr>
          <a:xfrm>
            <a:off y="2352655" x="323528"/>
            <a:ext cy="1107995" cx="8532440"/>
          </a:xfrm>
          <a:prstGeom prst="rect">
            <a:avLst/>
          </a:prstGeom>
          <a:noFill/>
          <a:ln>
            <a:noFill/>
          </a:ln>
        </p:spPr>
        <p:txBody>
          <a:bodyPr bIns="45700" rIns="91425" lIns="91425" tIns="45700" anchor="ctr" anchorCtr="0">
            <a:noAutofit/>
          </a:bodyPr>
          <a:lstStyle/>
          <a:p>
            <a:pPr algn="ctr" rtl="0" lvl="0" marR="0" indent="0" marL="0">
              <a:spcBef>
                <a:spcPts val="0"/>
              </a:spcBef>
              <a:buSzPct val="25000"/>
              <a:buNone/>
            </a:pPr>
            <a:r>
              <a:rPr strike="noStrike" u="none" b="1" cap="none" baseline="0" sz="6600" lang="ja" i="0">
                <a:solidFill>
                  <a:schemeClr val="dk1"/>
                </a:solidFill>
                <a:latin typeface="Arial"/>
                <a:ea typeface="Arial"/>
                <a:cs typeface="Arial"/>
                <a:sym typeface="Arial"/>
              </a:rPr>
              <a:t>理論・分析</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y="0" x="0"/>
          <a:ext cy="0" cx="0"/>
          <a:chOff y="0" x="0"/>
          <a:chExt cy="0" cx="0"/>
        </a:xfrm>
      </p:grpSpPr>
      <p:grpSp>
        <p:nvGrpSpPr>
          <p:cNvPr id="193" name="Shape 193"/>
          <p:cNvGrpSpPr/>
          <p:nvPr/>
        </p:nvGrpSpPr>
        <p:grpSpPr>
          <a:xfrm>
            <a:off y="1780174" x="1596922"/>
            <a:ext cy="4897604" cx="5973817"/>
            <a:chOff y="-208665" x="193273"/>
            <a:chExt cy="4897604" cx="5973817"/>
          </a:xfrm>
        </p:grpSpPr>
        <p:sp>
          <p:nvSpPr>
            <p:cNvPr id="194" name="Shape 194"/>
            <p:cNvSpPr/>
            <p:nvPr/>
          </p:nvSpPr>
          <p:spPr>
            <a:xfrm>
              <a:off y="-208665" x="1911580"/>
              <a:ext cy="1373362" cx="2537205"/>
            </a:xfrm>
            <a:prstGeom prst="roundRect">
              <a:avLst>
                <a:gd fmla="val 16667" name="adj"/>
              </a:avLst>
            </a:prstGeom>
            <a:solidFill>
              <a:srgbClr val="BF504D"/>
            </a:solidFill>
            <a:ln w="25400" cap="flat">
              <a:solidFill>
                <a:schemeClr val="lt1"/>
              </a:solidFill>
              <a:prstDash val="solid"/>
              <a:round/>
              <a:headEnd w="med" len="med" type="none"/>
              <a:tailEnd w="med" len="med" type="none"/>
            </a:ln>
          </p:spPr>
          <p:txBody>
            <a:bodyPr bIns="106675" rIns="106675" lIns="106675" tIns="106675" anchor="ctr" anchorCtr="0">
              <a:noAutofit/>
            </a:bodyPr>
            <a:lstStyle/>
            <a:p>
              <a:pPr algn="ctr" rtl="0" lvl="0" marR="0" indent="0" marL="0">
                <a:lnSpc>
                  <a:spcPct val="90000"/>
                </a:lnSpc>
                <a:spcBef>
                  <a:spcPts val="0"/>
                </a:spcBef>
                <a:spcAft>
                  <a:spcPts val="980"/>
                </a:spcAft>
                <a:buSzPct val="25000"/>
                <a:buNone/>
              </a:pPr>
              <a:r>
                <a:rPr strike="noStrike" u="none" b="1" cap="none" baseline="0" sz="2800" lang="ja" i="0">
                  <a:solidFill>
                    <a:schemeClr val="lt1"/>
                  </a:solidFill>
                  <a:latin typeface="Arial"/>
                  <a:ea typeface="Arial"/>
                  <a:cs typeface="Arial"/>
                  <a:sym typeface="Arial"/>
                </a:rPr>
                <a:t>外需取り込み</a:t>
              </a:r>
            </a:p>
          </p:txBody>
        </p:sp>
        <p:sp>
          <p:nvSpPr>
            <p:cNvPr id="195" name="Shape 195"/>
            <p:cNvSpPr/>
            <p:nvPr/>
          </p:nvSpPr>
          <p:spPr>
            <a:xfrm>
              <a:off y="1509638" x="3629885"/>
              <a:ext cy="1373362" cx="2537205"/>
            </a:xfrm>
            <a:prstGeom prst="roundRect">
              <a:avLst>
                <a:gd fmla="val 16667" name="adj"/>
              </a:avLst>
            </a:prstGeom>
            <a:solidFill>
              <a:schemeClr val="accent3"/>
            </a:solidFill>
            <a:ln w="25400" cap="flat">
              <a:solidFill>
                <a:schemeClr val="lt1"/>
              </a:solidFill>
              <a:prstDash val="solid"/>
              <a:round/>
              <a:headEnd w="med" len="med" type="none"/>
              <a:tailEnd w="med" len="med" type="none"/>
            </a:ln>
          </p:spPr>
          <p:txBody>
            <a:bodyPr bIns="106675" rIns="106675" lIns="106675" tIns="106675" anchor="ctr" anchorCtr="0">
              <a:noAutofit/>
            </a:bodyPr>
            <a:lstStyle/>
            <a:p>
              <a:pPr algn="ctr" rtl="0" lvl="0" marR="0" indent="0" marL="0">
                <a:lnSpc>
                  <a:spcPct val="90000"/>
                </a:lnSpc>
                <a:spcBef>
                  <a:spcPts val="0"/>
                </a:spcBef>
                <a:spcAft>
                  <a:spcPts val="980"/>
                </a:spcAft>
                <a:buSzPct val="25000"/>
                <a:buNone/>
              </a:pPr>
              <a:r>
                <a:rPr strike="noStrike" u="none" b="1" cap="none" baseline="0" sz="2800" lang="ja" i="0">
                  <a:solidFill>
                    <a:schemeClr val="lt1"/>
                  </a:solidFill>
                  <a:latin typeface="Arial"/>
                  <a:ea typeface="Arial"/>
                  <a:cs typeface="Arial"/>
                  <a:sym typeface="Arial"/>
                </a:rPr>
                <a:t>国富還流</a:t>
              </a:r>
            </a:p>
          </p:txBody>
        </p:sp>
        <p:sp>
          <p:nvSpPr>
            <p:cNvPr id="196" name="Shape 196"/>
            <p:cNvSpPr/>
            <p:nvPr/>
          </p:nvSpPr>
          <p:spPr>
            <a:xfrm>
              <a:off y="3140316" x="1911580"/>
              <a:ext cy="1548622" cx="2537205"/>
            </a:xfrm>
            <a:prstGeom prst="roundRect">
              <a:avLst>
                <a:gd fmla="val 16667" name="adj"/>
              </a:avLst>
            </a:prstGeom>
            <a:solidFill>
              <a:schemeClr val="accent4"/>
            </a:solidFill>
            <a:ln w="25400" cap="flat">
              <a:solidFill>
                <a:schemeClr val="lt1"/>
              </a:solidFill>
              <a:prstDash val="solid"/>
              <a:round/>
              <a:headEnd w="med" len="med" type="none"/>
              <a:tailEnd w="med" len="med" type="none"/>
            </a:ln>
          </p:spPr>
          <p:txBody>
            <a:bodyPr bIns="106675" rIns="106675" lIns="106675" tIns="106675" anchor="ctr" anchorCtr="0">
              <a:noAutofit/>
            </a:bodyPr>
            <a:lstStyle/>
            <a:p>
              <a:pPr algn="ctr" rtl="0" lvl="0" marR="0" indent="0" marL="0">
                <a:lnSpc>
                  <a:spcPct val="75000"/>
                </a:lnSpc>
                <a:spcBef>
                  <a:spcPts val="0"/>
                </a:spcBef>
                <a:spcAft>
                  <a:spcPts val="0"/>
                </a:spcAft>
                <a:buSzPct val="25000"/>
                <a:buNone/>
              </a:pPr>
              <a:r>
                <a:rPr strike="noStrike" u="none" b="1" cap="none" baseline="0" sz="2800" lang="ja" i="0">
                  <a:solidFill>
                    <a:schemeClr val="lt1"/>
                  </a:solidFill>
                  <a:latin typeface="Arial"/>
                  <a:ea typeface="Arial"/>
                  <a:cs typeface="Arial"/>
                  <a:sym typeface="Arial"/>
                </a:rPr>
                <a:t>人材育成</a:t>
              </a:r>
            </a:p>
            <a:p>
              <a:pPr algn="ctr" rtl="0" lvl="0" marR="0" indent="0" marL="0">
                <a:lnSpc>
                  <a:spcPct val="75000"/>
                </a:lnSpc>
                <a:spcBef>
                  <a:spcPts val="980"/>
                </a:spcBef>
                <a:spcAft>
                  <a:spcPts val="980"/>
                </a:spcAft>
                <a:buSzPct val="25000"/>
                <a:buNone/>
              </a:pPr>
              <a:r>
                <a:rPr strike="noStrike" u="none" b="1" cap="none" baseline="0" sz="2800" lang="ja" i="0">
                  <a:solidFill>
                    <a:schemeClr val="lt1"/>
                  </a:solidFill>
                  <a:latin typeface="Arial"/>
                  <a:ea typeface="Arial"/>
                  <a:cs typeface="Arial"/>
                  <a:sym typeface="Arial"/>
                </a:rPr>
                <a:t>研究開発</a:t>
              </a:r>
            </a:p>
          </p:txBody>
        </p:sp>
        <p:sp>
          <p:nvSpPr>
            <p:cNvPr id="197" name="Shape 197"/>
            <p:cNvSpPr/>
            <p:nvPr/>
          </p:nvSpPr>
          <p:spPr>
            <a:xfrm>
              <a:off y="1509638" x="193273"/>
              <a:ext cy="1373362" cx="2537205"/>
            </a:xfrm>
            <a:prstGeom prst="roundRect">
              <a:avLst>
                <a:gd fmla="val 16667" name="adj"/>
              </a:avLst>
            </a:prstGeom>
            <a:solidFill>
              <a:srgbClr val="49ACC5"/>
            </a:solidFill>
            <a:ln w="25400" cap="flat">
              <a:solidFill>
                <a:schemeClr val="lt1"/>
              </a:solidFill>
              <a:prstDash val="solid"/>
              <a:round/>
              <a:headEnd w="med" len="med" type="none"/>
              <a:tailEnd w="med" len="med" type="none"/>
            </a:ln>
          </p:spPr>
          <p:txBody>
            <a:bodyPr bIns="106675" rIns="106675" lIns="106675" tIns="106675" anchor="ctr" anchorCtr="0">
              <a:noAutofit/>
            </a:bodyPr>
            <a:lstStyle/>
            <a:p>
              <a:pPr algn="ctr" rtl="0" lvl="0" marR="0" indent="0" marL="0">
                <a:lnSpc>
                  <a:spcPct val="90000"/>
                </a:lnSpc>
                <a:spcBef>
                  <a:spcPts val="0"/>
                </a:spcBef>
                <a:spcAft>
                  <a:spcPts val="980"/>
                </a:spcAft>
                <a:buSzPct val="25000"/>
                <a:buNone/>
              </a:pPr>
              <a:r>
                <a:rPr strike="noStrike" u="none" b="1" cap="none" baseline="0" sz="2800" lang="ja" i="0">
                  <a:solidFill>
                    <a:schemeClr val="lt1"/>
                  </a:solidFill>
                  <a:latin typeface="Arial"/>
                  <a:ea typeface="Arial"/>
                  <a:cs typeface="Arial"/>
                  <a:sym typeface="Arial"/>
                </a:rPr>
                <a:t>生産性UP</a:t>
              </a:r>
            </a:p>
          </p:txBody>
        </p:sp>
      </p:grpSp>
      <p:sp>
        <p:nvSpPr>
          <p:cNvPr id="198" name="Shape 198"/>
          <p:cNvSpPr txBox="1"/>
          <p:nvPr/>
        </p:nvSpPr>
        <p:spPr>
          <a:xfrm>
            <a:off y="552266" x="1115616"/>
            <a:ext cy="523219" cx="721367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1" cap="none" baseline="0" sz="2800" lang="ja" i="0">
                <a:solidFill>
                  <a:srgbClr val="000000"/>
                </a:solidFill>
                <a:latin typeface="Arial"/>
                <a:ea typeface="Arial"/>
                <a:cs typeface="Arial"/>
                <a:sym typeface="Arial"/>
              </a:rPr>
              <a:t>ブースト・プロダクティビティ・サイクル</a:t>
            </a:r>
          </a:p>
        </p:txBody>
      </p:sp>
      <p:cxnSp>
        <p:nvCxnSpPr>
          <p:cNvPr id="199" name="Shape 199"/>
          <p:cNvCxnSpPr/>
          <p:nvPr/>
        </p:nvCxnSpPr>
        <p:spPr>
          <a:xfrm>
            <a:off y="980728" x="899591"/>
            <a:ext cy="0" cx="7632848"/>
          </a:xfrm>
          <a:prstGeom prst="straightConnector1">
            <a:avLst/>
          </a:prstGeom>
          <a:noFill/>
          <a:ln w="38100" cap="flat">
            <a:solidFill>
              <a:schemeClr val="accent6"/>
            </a:solidFill>
            <a:prstDash val="solid"/>
            <a:round/>
            <a:headEnd w="med" len="med" type="none"/>
            <a:tailEnd w="med" len="med" type="none"/>
          </a:ln>
        </p:spPr>
      </p:cxn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y="0" x="0"/>
          <a:ext cy="0" cx="0"/>
          <a:chOff y="0" x="0"/>
          <a:chExt cy="0" cx="0"/>
        </a:xfrm>
      </p:grpSpPr>
      <p:sp>
        <p:nvSpPr>
          <p:cNvPr id="205" name="Shape 205"/>
          <p:cNvSpPr/>
          <p:nvPr/>
        </p:nvSpPr>
        <p:spPr>
          <a:xfrm>
            <a:off y="3933055" x="3131840"/>
            <a:ext cy="2088232" cx="5904656"/>
          </a:xfrm>
          <a:prstGeom prst="cloudCallout">
            <a:avLst>
              <a:gd fmla="val 40556" name="adj1"/>
              <a:gd fmla="val 82705" name="adj2"/>
            </a:avLst>
          </a:prstGeom>
          <a:solidFill>
            <a:schemeClr val="lt1"/>
          </a:solidFill>
          <a:ln w="25400" cap="flat">
            <a:solidFill>
              <a:schemeClr val="accent2"/>
            </a:solidFill>
            <a:prstDash val="solid"/>
            <a:round/>
            <a:headEnd w="med" len="med" type="none"/>
            <a:tailEnd w="med" len="med" type="none"/>
          </a:ln>
        </p:spPr>
        <p:txBody>
          <a:bodyPr bIns="45700" rIns="91425" lIns="91425" tIns="45700" anchor="ctr" anchorCtr="0">
            <a:noAutofit/>
          </a:bodyPr>
          <a:lstStyle/>
          <a:p/>
        </p:txBody>
      </p:sp>
      <p:sp>
        <p:nvSpPr>
          <p:cNvPr id="206" name="Shape 206"/>
          <p:cNvSpPr/>
          <p:nvPr/>
        </p:nvSpPr>
        <p:spPr>
          <a:xfrm rot="198039">
            <a:off y="1916832" x="467544"/>
            <a:ext cy="2016224" cx="5904655"/>
          </a:xfrm>
          <a:prstGeom prst="cloudCallout">
            <a:avLst>
              <a:gd fmla="val -37842" name="adj1"/>
              <a:gd fmla="val 90758" name="adj2"/>
            </a:avLst>
          </a:prstGeom>
          <a:solidFill>
            <a:schemeClr val="lt1"/>
          </a:solidFill>
          <a:ln w="25400" cap="flat">
            <a:solidFill>
              <a:schemeClr val="accent3"/>
            </a:solidFill>
            <a:prstDash val="solid"/>
            <a:round/>
            <a:headEnd w="med" len="med" type="none"/>
            <a:tailEnd w="med" len="med" type="none"/>
          </a:ln>
        </p:spPr>
        <p:txBody>
          <a:bodyPr bIns="45700" rIns="91425" lIns="91425" tIns="45700" anchor="ctr" anchorCtr="0">
            <a:noAutofit/>
          </a:bodyPr>
          <a:lstStyle/>
          <a:p/>
        </p:txBody>
      </p:sp>
      <p:sp>
        <p:nvSpPr>
          <p:cNvPr id="207" name="Shape 207"/>
          <p:cNvSpPr txBox="1"/>
          <p:nvPr/>
        </p:nvSpPr>
        <p:spPr>
          <a:xfrm>
            <a:off y="2505090" x="1331640"/>
            <a:ext cy="707886" cx="428065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000" lang="ja" i="0">
                <a:solidFill>
                  <a:schemeClr val="dk1"/>
                </a:solidFill>
                <a:latin typeface="Arial"/>
                <a:ea typeface="Arial"/>
                <a:cs typeface="Arial"/>
                <a:sym typeface="Arial"/>
              </a:rPr>
              <a:t>海外進出した企業が本当に</a:t>
            </a:r>
          </a:p>
          <a:p>
            <a:pPr algn="l" rtl="0" lvl="0" marR="0" indent="0" marL="0">
              <a:buSzPct val="25000"/>
              <a:buNone/>
            </a:pPr>
            <a:r>
              <a:rPr strike="noStrike" u="none" b="0" cap="none" baseline="0" sz="2000" lang="ja" i="0">
                <a:solidFill>
                  <a:schemeClr val="dk1"/>
                </a:solidFill>
                <a:latin typeface="Arial"/>
                <a:ea typeface="Arial"/>
                <a:cs typeface="Arial"/>
                <a:sym typeface="Arial"/>
              </a:rPr>
              <a:t>利益を日本に還元できているのか？ </a:t>
            </a:r>
          </a:p>
        </p:txBody>
      </p:sp>
      <p:sp>
        <p:nvSpPr>
          <p:cNvPr id="208" name="Shape 208"/>
          <p:cNvSpPr txBox="1"/>
          <p:nvPr/>
        </p:nvSpPr>
        <p:spPr>
          <a:xfrm>
            <a:off y="4593321" x="4139951"/>
            <a:ext cy="707886" cx="400878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000" lang="ja" i="0">
                <a:solidFill>
                  <a:schemeClr val="dk1"/>
                </a:solidFill>
                <a:latin typeface="Arial"/>
                <a:ea typeface="Arial"/>
                <a:cs typeface="Arial"/>
                <a:sym typeface="Arial"/>
              </a:rPr>
              <a:t>日本に還元された利益を</a:t>
            </a:r>
          </a:p>
          <a:p>
            <a:pPr algn="l" rtl="0" lvl="0" marR="0" indent="0" marL="0">
              <a:buSzPct val="25000"/>
              <a:buNone/>
            </a:pPr>
            <a:r>
              <a:rPr strike="noStrike" u="none" b="0" cap="none" baseline="0" sz="2000" lang="ja" i="0">
                <a:solidFill>
                  <a:schemeClr val="dk1"/>
                </a:solidFill>
                <a:latin typeface="Arial"/>
                <a:ea typeface="Arial"/>
                <a:cs typeface="Arial"/>
                <a:sym typeface="Arial"/>
              </a:rPr>
              <a:t>どういう目的で使用しているか？ </a:t>
            </a:r>
          </a:p>
        </p:txBody>
      </p:sp>
      <p:sp>
        <p:nvSpPr>
          <p:cNvPr id="209" name="Shape 209"/>
          <p:cNvSpPr txBox="1"/>
          <p:nvPr/>
        </p:nvSpPr>
        <p:spPr>
          <a:xfrm>
            <a:off y="260647" x="313037"/>
            <a:ext cy="1200327" cx="7552836"/>
          </a:xfrm>
          <a:prstGeom prst="rect">
            <a:avLst/>
          </a:prstGeom>
          <a:solidFill>
            <a:srgbClr val="FBD4B4"/>
          </a:solid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ja" i="0">
                <a:solidFill>
                  <a:schemeClr val="dk1"/>
                </a:solidFill>
                <a:latin typeface="Arial"/>
                <a:ea typeface="Arial"/>
                <a:cs typeface="Arial"/>
                <a:sym typeface="Arial"/>
              </a:rPr>
              <a:t>ブースト・プロダクティビティ・サイクルが</a:t>
            </a:r>
            <a:br>
              <a:rPr strike="noStrike" u="none" b="0" cap="none" baseline="0" sz="2400" lang="ja" i="0">
                <a:solidFill>
                  <a:schemeClr val="dk1"/>
                </a:solidFill>
                <a:latin typeface="Arial"/>
                <a:ea typeface="Arial"/>
                <a:cs typeface="Arial"/>
                <a:sym typeface="Arial"/>
              </a:rPr>
            </a:br>
            <a:r>
              <a:rPr strike="noStrike" u="none" b="0" cap="none" baseline="0" sz="2400" lang="ja" i="0">
                <a:solidFill>
                  <a:schemeClr val="dk1"/>
                </a:solidFill>
                <a:latin typeface="Arial"/>
                <a:ea typeface="Arial"/>
                <a:cs typeface="Arial"/>
                <a:sym typeface="Arial"/>
              </a:rPr>
              <a:t>実際の企業で正常に機能しているのかを確かめるため</a:t>
            </a:r>
          </a:p>
          <a:p>
            <a:pPr algn="l" rtl="0" lvl="0" marR="0" indent="0" marL="0">
              <a:buSzPct val="25000"/>
              <a:buNone/>
            </a:pPr>
            <a:r>
              <a:rPr strike="noStrike" u="none" b="0" cap="none" baseline="0" sz="2400" lang="ja" i="0">
                <a:solidFill>
                  <a:schemeClr val="dk1"/>
                </a:solidFill>
                <a:latin typeface="Arial"/>
                <a:ea typeface="Arial"/>
                <a:cs typeface="Arial"/>
                <a:sym typeface="Arial"/>
              </a:rPr>
              <a:t>企業訪問（日本本社、タイ・シンガポールの子会社）</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y="0" x="0"/>
          <a:ext cy="0" cx="0"/>
          <a:chOff y="0" x="0"/>
          <a:chExt cy="0" cx="0"/>
        </a:xfrm>
      </p:grpSpPr>
      <p:sp>
        <p:nvSpPr>
          <p:cNvPr id="215" name="Shape 215"/>
          <p:cNvSpPr txBox="1"/>
          <p:nvPr>
            <p:ph type="title"/>
          </p:nvPr>
        </p:nvSpPr>
        <p:spPr>
          <a:xfrm>
            <a:off y="490662" x="251519"/>
            <a:ext cy="634081" cx="8568951"/>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Arial"/>
              <a:buNone/>
            </a:pPr>
            <a:r>
              <a:rPr strike="noStrike" u="none" b="0" cap="none" baseline="0" sz="2800" lang="ja" i="0">
                <a:solidFill>
                  <a:schemeClr val="dk1"/>
                </a:solidFill>
                <a:latin typeface="Arial"/>
                <a:ea typeface="Arial"/>
                <a:cs typeface="Arial"/>
                <a:sym typeface="Arial"/>
              </a:rPr>
              <a:t>現地企業へのヒアリング調査からわかる</a:t>
            </a:r>
            <a:br>
              <a:rPr strike="noStrike" u="none" b="0" cap="none" baseline="0" sz="2800" lang="ja" i="0">
                <a:solidFill>
                  <a:schemeClr val="dk1"/>
                </a:solidFill>
                <a:latin typeface="Arial"/>
                <a:ea typeface="Arial"/>
                <a:cs typeface="Arial"/>
                <a:sym typeface="Arial"/>
              </a:rPr>
            </a:br>
            <a:r>
              <a:rPr strike="noStrike" u="none" b="0" cap="none" baseline="0" sz="2800" lang="ja" i="0">
                <a:solidFill>
                  <a:schemeClr val="dk1"/>
                </a:solidFill>
                <a:latin typeface="Arial"/>
                <a:ea typeface="Arial"/>
                <a:cs typeface="Arial"/>
                <a:sym typeface="Arial"/>
              </a:rPr>
              <a:t>ブースト・プロダクティビティ・サイクルの阻害要因</a:t>
            </a:r>
          </a:p>
        </p:txBody>
      </p:sp>
      <p:sp>
        <p:nvSpPr>
          <p:cNvPr id="216" name="Shape 216"/>
          <p:cNvSpPr txBox="1"/>
          <p:nvPr/>
        </p:nvSpPr>
        <p:spPr>
          <a:xfrm>
            <a:off y="1980703" x="755575"/>
            <a:ext cy="4616647" cx="7704855"/>
          </a:xfrm>
          <a:prstGeom prst="rect">
            <a:avLst/>
          </a:prstGeom>
          <a:noFill/>
          <a:ln>
            <a:noFill/>
          </a:ln>
        </p:spPr>
        <p:txBody>
          <a:bodyPr bIns="45700" rIns="91425" lIns="91425" tIns="45700" anchor="t" anchorCtr="0">
            <a:noAutofit/>
          </a:bodyPr>
          <a:lstStyle/>
          <a:p>
            <a:pPr algn="l" rtl="0" lvl="0" marR="0" indent="-285750" marL="285750">
              <a:spcBef>
                <a:spcPts val="0"/>
              </a:spcBef>
              <a:buClr>
                <a:schemeClr val="dk1"/>
              </a:buClr>
              <a:buSzPct val="100000"/>
              <a:buFont typeface="Arial"/>
              <a:buChar char="◆"/>
            </a:pPr>
            <a:r>
              <a:rPr strike="noStrike" u="none" b="0" cap="none" baseline="0" sz="2400" lang="ja" i="0">
                <a:solidFill>
                  <a:schemeClr val="dk1"/>
                </a:solidFill>
                <a:latin typeface="Arial"/>
                <a:ea typeface="Arial"/>
                <a:cs typeface="Arial"/>
                <a:sym typeface="Arial"/>
              </a:rPr>
              <a:t>日本からの直接出資が少ないため還元額も少ない</a:t>
            </a:r>
          </a:p>
          <a:p>
            <a:r>
              <a:t/>
            </a:r>
          </a:p>
          <a:p>
            <a:pPr algn="l" rtl="0" lvl="0" marR="0" indent="-285750" marL="285750">
              <a:buClr>
                <a:schemeClr val="dk1"/>
              </a:buClr>
              <a:buSzPct val="100000"/>
              <a:buFont typeface="Arial"/>
              <a:buChar char="◆"/>
            </a:pPr>
            <a:r>
              <a:rPr strike="noStrike" u="none" b="0" cap="none" baseline="0" sz="2400" lang="ja" i="0">
                <a:solidFill>
                  <a:schemeClr val="dk1"/>
                </a:solidFill>
                <a:latin typeface="Arial"/>
                <a:ea typeface="Arial"/>
                <a:cs typeface="Arial"/>
                <a:sym typeface="Arial"/>
              </a:rPr>
              <a:t>財務状況的に日本に戻す余裕がないため、現地でうまく資金を回したい</a:t>
            </a:r>
          </a:p>
          <a:p>
            <a:pPr algn="l" rtl="0" lvl="0" marR="0" indent="-285750" marL="285750">
              <a:buClr>
                <a:schemeClr val="dk1"/>
              </a:buClr>
              <a:buSzPct val="100000"/>
              <a:buFont typeface="Arial"/>
              <a:buChar char="◆"/>
            </a:pPr>
            <a:r>
              <a:rPr strike="noStrike" u="none" b="0" cap="none" baseline="0" sz="2400" lang="ja" i="0">
                <a:solidFill>
                  <a:schemeClr val="dk1"/>
                </a:solidFill>
                <a:latin typeface="Arial"/>
                <a:ea typeface="Arial"/>
                <a:cs typeface="Arial"/>
                <a:sym typeface="Arial"/>
              </a:rPr>
              <a:t>日本の税率が高く、シンガポールの税率が低い</a:t>
            </a:r>
          </a:p>
          <a:p>
            <a:r>
              <a:t/>
            </a:r>
          </a:p>
          <a:p>
            <a:pPr algn="l" rtl="0" lvl="0" marR="0" indent="-285750" marL="285750">
              <a:buClr>
                <a:schemeClr val="dk1"/>
              </a:buClr>
              <a:buSzPct val="100000"/>
              <a:buFont typeface="Arial"/>
              <a:buChar char="◆"/>
            </a:pPr>
            <a:r>
              <a:rPr strike="noStrike" u="none" b="0" cap="none" baseline="0" sz="2400" lang="ja" i="0">
                <a:solidFill>
                  <a:schemeClr val="dk1"/>
                </a:solidFill>
                <a:latin typeface="Arial"/>
                <a:ea typeface="Arial"/>
                <a:cs typeface="Arial"/>
                <a:sym typeface="Arial"/>
              </a:rPr>
              <a:t>取引などに関する意思決定に迅速さが要求され、</a:t>
            </a:r>
            <a:br>
              <a:rPr strike="noStrike" u="none" b="0" cap="none" baseline="0" sz="2400" lang="ja" i="0">
                <a:solidFill>
                  <a:schemeClr val="dk1"/>
                </a:solidFill>
                <a:latin typeface="Arial"/>
                <a:ea typeface="Arial"/>
                <a:cs typeface="Arial"/>
                <a:sym typeface="Arial"/>
              </a:rPr>
            </a:br>
            <a:r>
              <a:rPr strike="noStrike" u="none" b="0" cap="none" baseline="0" sz="2400" lang="ja" i="0">
                <a:solidFill>
                  <a:schemeClr val="dk1"/>
                </a:solidFill>
                <a:latin typeface="Arial"/>
                <a:ea typeface="Arial"/>
                <a:cs typeface="Arial"/>
                <a:sym typeface="Arial"/>
              </a:rPr>
              <a:t>一旦日本に戻す時間的余裕がない</a:t>
            </a:r>
          </a:p>
          <a:p>
            <a:r>
              <a:t/>
            </a:r>
          </a:p>
          <a:p>
            <a:r>
              <a:t/>
            </a:r>
          </a:p>
          <a:p>
            <a:r>
              <a:t/>
            </a:r>
          </a:p>
          <a:p>
            <a:r>
              <a:t/>
            </a:r>
          </a:p>
        </p:txBody>
      </p:sp>
      <p:cxnSp>
        <p:nvCxnSpPr>
          <p:cNvPr id="217" name="Shape 217"/>
          <p:cNvCxnSpPr/>
          <p:nvPr/>
        </p:nvCxnSpPr>
        <p:spPr>
          <a:xfrm>
            <a:off y="1484783" x="323528"/>
            <a:ext cy="0" cx="8496944"/>
          </a:xfrm>
          <a:prstGeom prst="straightConnector1">
            <a:avLst/>
          </a:prstGeom>
          <a:noFill/>
          <a:ln w="57150" cap="flat">
            <a:solidFill>
              <a:schemeClr val="accent6"/>
            </a:solidFill>
            <a:prstDash val="dash"/>
            <a:round/>
            <a:headEnd w="med" len="med" type="none"/>
            <a:tailEnd w="med" len="med" type="none"/>
          </a:ln>
        </p:spPr>
      </p:cxn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y="0" x="0"/>
          <a:ext cy="0" cx="0"/>
          <a:chOff y="0" x="0"/>
          <a:chExt cy="0" cx="0"/>
        </a:xfrm>
      </p:grpSpPr>
      <p:sp>
        <p:nvSpPr>
          <p:cNvPr id="223" name="Shape 223"/>
          <p:cNvSpPr/>
          <p:nvPr/>
        </p:nvSpPr>
        <p:spPr>
          <a:xfrm>
            <a:off y="2348880" x="2843808"/>
            <a:ext cy="792087" cx="3456383"/>
          </a:xfrm>
          <a:prstGeom prst="roundRect">
            <a:avLst>
              <a:gd fmla="val 16667" name="adj"/>
            </a:avLst>
          </a:prstGeom>
          <a:solidFill>
            <a:schemeClr val="accent2"/>
          </a:solidFill>
          <a:ln w="25400" cap="flat">
            <a:solidFill>
              <a:srgbClr val="8C3A38"/>
            </a:solidFill>
            <a:prstDash val="solid"/>
            <a:round/>
            <a:headEnd w="med" len="med" type="none"/>
            <a:tailEnd w="med" len="med" type="none"/>
          </a:ln>
        </p:spPr>
        <p:txBody>
          <a:bodyPr bIns="45700" rIns="91425" lIns="91425" tIns="45700" anchor="ctr" anchorCtr="0">
            <a:noAutofit/>
          </a:bodyPr>
          <a:lstStyle/>
          <a:p/>
        </p:txBody>
      </p:sp>
      <p:sp>
        <p:nvSpPr>
          <p:cNvPr id="224" name="Shape 224"/>
          <p:cNvSpPr/>
          <p:nvPr/>
        </p:nvSpPr>
        <p:spPr>
          <a:xfrm>
            <a:off y="3212975" x="4211960"/>
            <a:ext cy="792087" cx="2808311"/>
          </a:xfrm>
          <a:prstGeom prst="roundRect">
            <a:avLst>
              <a:gd fmla="val 16667" name="adj"/>
            </a:avLst>
          </a:prstGeom>
          <a:solidFill>
            <a:schemeClr val="accent5"/>
          </a:solidFill>
          <a:ln w="25400" cap="flat">
            <a:solidFill>
              <a:srgbClr val="377E91"/>
            </a:solidFill>
            <a:prstDash val="solid"/>
            <a:round/>
            <a:headEnd w="med" len="med" type="none"/>
            <a:tailEnd w="med" len="med" type="none"/>
          </a:ln>
        </p:spPr>
        <p:txBody>
          <a:bodyPr bIns="45700" rIns="91425" lIns="91425" tIns="45700" anchor="ctr" anchorCtr="0">
            <a:noAutofit/>
          </a:bodyPr>
          <a:lstStyle/>
          <a:p/>
        </p:txBody>
      </p:sp>
      <p:sp>
        <p:nvSpPr>
          <p:cNvPr id="225" name="Shape 225"/>
          <p:cNvSpPr txBox="1"/>
          <p:nvPr>
            <p:ph type="title"/>
          </p:nvPr>
        </p:nvSpPr>
        <p:spPr>
          <a:xfrm>
            <a:off y="629816"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rgbClr val="000000"/>
              </a:buClr>
              <a:buSzPct val="25000"/>
              <a:buFont typeface="Arial"/>
              <a:buNone/>
            </a:pPr>
            <a:r>
              <a:rPr strike="noStrike" u="none" b="1" cap="none" baseline="0" sz="3200" lang="ja" i="0">
                <a:solidFill>
                  <a:srgbClr val="000000"/>
                </a:solidFill>
                <a:latin typeface="Arial"/>
                <a:ea typeface="Arial"/>
                <a:cs typeface="Arial"/>
                <a:sym typeface="Arial"/>
              </a:rPr>
              <a:t>つまり企業は</a:t>
            </a:r>
          </a:p>
        </p:txBody>
      </p:sp>
      <p:sp>
        <p:nvSpPr>
          <p:cNvPr id="226" name="Shape 226"/>
          <p:cNvSpPr txBox="1"/>
          <p:nvPr/>
        </p:nvSpPr>
        <p:spPr>
          <a:xfrm>
            <a:off y="2705168" x="62270"/>
            <a:ext cy="1143000" cx="91440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1" cap="none" baseline="0" sz="5000" lang="ja" i="0">
                <a:solidFill>
                  <a:srgbClr val="000000"/>
                </a:solidFill>
                <a:latin typeface="Arial"/>
                <a:ea typeface="Arial"/>
                <a:cs typeface="Arial"/>
                <a:sym typeface="Arial"/>
              </a:rPr>
              <a:t>還流に </a:t>
            </a:r>
            <a:r>
              <a:rPr strike="noStrike" u="none" b="1" cap="none" baseline="0" sz="5000" lang="ja" i="0">
                <a:solidFill>
                  <a:schemeClr val="lt1"/>
                </a:solidFill>
                <a:latin typeface="Arial"/>
                <a:ea typeface="Arial"/>
                <a:cs typeface="Arial"/>
                <a:sym typeface="Arial"/>
              </a:rPr>
              <a:t>デメリット </a:t>
            </a:r>
            <a:r>
              <a:rPr strike="noStrike" u="none" b="1" cap="none" baseline="0" sz="5000" lang="ja" i="0">
                <a:solidFill>
                  <a:srgbClr val="000000"/>
                </a:solidFill>
                <a:latin typeface="Arial"/>
                <a:ea typeface="Arial"/>
                <a:cs typeface="Arial"/>
                <a:sym typeface="Arial"/>
              </a:rPr>
              <a:t>があり</a:t>
            </a:r>
          </a:p>
          <a:p>
            <a:pPr algn="ctr" rtl="0" lvl="0" marR="0" indent="0" marL="0">
              <a:lnSpc>
                <a:spcPct val="100000"/>
              </a:lnSpc>
              <a:spcBef>
                <a:spcPts val="0"/>
              </a:spcBef>
              <a:spcAft>
                <a:spcPts val="0"/>
              </a:spcAft>
              <a:buClr>
                <a:srgbClr val="000000"/>
              </a:buClr>
              <a:buSzPct val="25000"/>
              <a:buFont typeface="Arial"/>
              <a:buNone/>
            </a:pPr>
            <a:r>
              <a:rPr strike="noStrike" u="none" b="1" cap="none" baseline="0" sz="5000" lang="ja" i="0">
                <a:solidFill>
                  <a:srgbClr val="000000"/>
                </a:solidFill>
                <a:latin typeface="Arial"/>
                <a:ea typeface="Arial"/>
                <a:cs typeface="Arial"/>
                <a:sym typeface="Arial"/>
              </a:rPr>
              <a:t>内部留保には </a:t>
            </a:r>
            <a:r>
              <a:rPr strike="noStrike" u="none" b="1" cap="none" baseline="0" sz="5000" lang="ja" i="0">
                <a:solidFill>
                  <a:schemeClr val="lt1"/>
                </a:solidFill>
                <a:latin typeface="Arial"/>
                <a:ea typeface="Arial"/>
                <a:cs typeface="Arial"/>
                <a:sym typeface="Arial"/>
              </a:rPr>
              <a:t>メリット </a:t>
            </a:r>
            <a:r>
              <a:rPr strike="noStrike" u="none" b="1" cap="none" baseline="0" sz="5000" lang="ja" i="0">
                <a:solidFill>
                  <a:srgbClr val="000000"/>
                </a:solidFill>
                <a:latin typeface="Arial"/>
                <a:ea typeface="Arial"/>
                <a:cs typeface="Arial"/>
                <a:sym typeface="Arial"/>
              </a:rPr>
              <a:t>がある</a:t>
            </a:r>
          </a:p>
        </p:txBody>
      </p:sp>
      <p:sp>
        <p:nvSpPr>
          <p:cNvPr id="227" name="Shape 227"/>
          <p:cNvSpPr txBox="1"/>
          <p:nvPr/>
        </p:nvSpPr>
        <p:spPr>
          <a:xfrm>
            <a:off y="4653135" x="467543"/>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1" cap="none" baseline="0" sz="3200" lang="ja" i="0">
                <a:solidFill>
                  <a:srgbClr val="000000"/>
                </a:solidFill>
                <a:latin typeface="Arial"/>
                <a:ea typeface="Arial"/>
                <a:cs typeface="Arial"/>
                <a:sym typeface="Arial"/>
              </a:rPr>
              <a:t>と認識していることがわかる</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23"/>
                                        </p:tgtEl>
                                        <p:attrNameLst>
                                          <p:attrName>style.visibility</p:attrName>
                                        </p:attrNameLst>
                                      </p:cBhvr>
                                      <p:to>
                                        <p:strVal val="visible"/>
                                      </p:to>
                                    </p:set>
                                    <p:animEffect transition="in" filter="fade">
                                      <p:cBhvr>
                                        <p:cTn dur="500"/>
                                        <p:tgtEl>
                                          <p:spTgt spid="223"/>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24"/>
                                        </p:tgtEl>
                                        <p:attrNameLst>
                                          <p:attrName>style.visibility</p:attrName>
                                        </p:attrNameLst>
                                      </p:cBhvr>
                                      <p:to>
                                        <p:strVal val="visible"/>
                                      </p:to>
                                    </p:set>
                                    <p:animEffect transition="in" filter="fade">
                                      <p:cBhvr>
                                        <p:cTn dur="500"/>
                                        <p:tgtEl>
                                          <p:spTgt spid="2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y="0" x="0"/>
          <a:ext cy="0" cx="0"/>
          <a:chOff y="0" x="0"/>
          <a:chExt cy="0" cx="0"/>
        </a:xfrm>
      </p:grpSpPr>
      <p:grpSp>
        <p:nvGrpSpPr>
          <p:cNvPr id="233" name="Shape 233"/>
          <p:cNvGrpSpPr/>
          <p:nvPr/>
        </p:nvGrpSpPr>
        <p:grpSpPr>
          <a:xfrm>
            <a:off y="1780174" x="1596922"/>
            <a:ext cy="4897604" cx="5973817"/>
            <a:chOff y="-208665" x="193273"/>
            <a:chExt cy="4897604" cx="5973817"/>
          </a:xfrm>
        </p:grpSpPr>
        <p:sp>
          <p:nvSpPr>
            <p:cNvPr id="234" name="Shape 234"/>
            <p:cNvSpPr/>
            <p:nvPr/>
          </p:nvSpPr>
          <p:spPr>
            <a:xfrm>
              <a:off y="-208665" x="1911580"/>
              <a:ext cy="1373362" cx="2537205"/>
            </a:xfrm>
            <a:prstGeom prst="roundRect">
              <a:avLst>
                <a:gd fmla="val 16667" name="adj"/>
              </a:avLst>
            </a:prstGeom>
            <a:solidFill>
              <a:srgbClr val="BF504D"/>
            </a:solidFill>
            <a:ln w="25400" cap="flat">
              <a:solidFill>
                <a:schemeClr val="lt1"/>
              </a:solidFill>
              <a:prstDash val="solid"/>
              <a:round/>
              <a:headEnd w="med" len="med" type="none"/>
              <a:tailEnd w="med" len="med" type="none"/>
            </a:ln>
          </p:spPr>
          <p:txBody>
            <a:bodyPr bIns="106675" rIns="106675" lIns="106675" tIns="106675" anchor="ctr" anchorCtr="0">
              <a:noAutofit/>
            </a:bodyPr>
            <a:lstStyle/>
            <a:p>
              <a:pPr algn="ctr" rtl="0" lvl="0" marR="0" indent="0" marL="0">
                <a:lnSpc>
                  <a:spcPct val="90000"/>
                </a:lnSpc>
                <a:spcBef>
                  <a:spcPts val="0"/>
                </a:spcBef>
                <a:spcAft>
                  <a:spcPts val="980"/>
                </a:spcAft>
                <a:buSzPct val="25000"/>
                <a:buNone/>
              </a:pPr>
              <a:r>
                <a:rPr strike="noStrike" u="none" b="0" cap="none" baseline="0" sz="2800" lang="ja" i="0">
                  <a:solidFill>
                    <a:schemeClr val="lt1"/>
                  </a:solidFill>
                  <a:latin typeface="Arial"/>
                  <a:ea typeface="Arial"/>
                  <a:cs typeface="Arial"/>
                  <a:sym typeface="Arial"/>
                </a:rPr>
                <a:t>外需取り込み</a:t>
              </a:r>
            </a:p>
          </p:txBody>
        </p:sp>
        <p:sp>
          <p:nvSpPr>
            <p:cNvPr id="235" name="Shape 235"/>
            <p:cNvSpPr/>
            <p:nvPr/>
          </p:nvSpPr>
          <p:spPr>
            <a:xfrm>
              <a:off y="1509638" x="3629885"/>
              <a:ext cy="1373362" cx="2537205"/>
            </a:xfrm>
            <a:prstGeom prst="roundRect">
              <a:avLst>
                <a:gd fmla="val 16667" name="adj"/>
              </a:avLst>
            </a:prstGeom>
            <a:solidFill>
              <a:schemeClr val="accent3"/>
            </a:solidFill>
            <a:ln w="25400" cap="flat">
              <a:solidFill>
                <a:schemeClr val="lt1"/>
              </a:solidFill>
              <a:prstDash val="solid"/>
              <a:round/>
              <a:headEnd w="med" len="med" type="none"/>
              <a:tailEnd w="med" len="med" type="none"/>
            </a:ln>
          </p:spPr>
          <p:txBody>
            <a:bodyPr bIns="106675" rIns="106675" lIns="106675" tIns="106675" anchor="ctr" anchorCtr="0">
              <a:noAutofit/>
            </a:bodyPr>
            <a:lstStyle/>
            <a:p>
              <a:pPr algn="ctr" rtl="0" lvl="0" marR="0" indent="0" marL="0">
                <a:lnSpc>
                  <a:spcPct val="90000"/>
                </a:lnSpc>
                <a:spcBef>
                  <a:spcPts val="0"/>
                </a:spcBef>
                <a:spcAft>
                  <a:spcPts val="980"/>
                </a:spcAft>
                <a:buSzPct val="25000"/>
                <a:buNone/>
              </a:pPr>
              <a:r>
                <a:rPr strike="noStrike" u="none" b="0" cap="none" baseline="0" sz="2800" lang="ja" i="0">
                  <a:solidFill>
                    <a:schemeClr val="lt1"/>
                  </a:solidFill>
                  <a:latin typeface="Arial"/>
                  <a:ea typeface="Arial"/>
                  <a:cs typeface="Arial"/>
                  <a:sym typeface="Arial"/>
                </a:rPr>
                <a:t>国富還流</a:t>
              </a:r>
            </a:p>
          </p:txBody>
        </p:sp>
        <p:sp>
          <p:nvSpPr>
            <p:cNvPr id="236" name="Shape 236"/>
            <p:cNvSpPr/>
            <p:nvPr/>
          </p:nvSpPr>
          <p:spPr>
            <a:xfrm>
              <a:off y="3140316" x="1911580"/>
              <a:ext cy="1548622" cx="2537205"/>
            </a:xfrm>
            <a:prstGeom prst="roundRect">
              <a:avLst>
                <a:gd fmla="val 16667" name="adj"/>
              </a:avLst>
            </a:prstGeom>
            <a:solidFill>
              <a:schemeClr val="accent4"/>
            </a:solidFill>
            <a:ln w="25400" cap="flat">
              <a:solidFill>
                <a:schemeClr val="lt1"/>
              </a:solidFill>
              <a:prstDash val="solid"/>
              <a:round/>
              <a:headEnd w="med" len="med" type="none"/>
              <a:tailEnd w="med" len="med" type="none"/>
            </a:ln>
          </p:spPr>
          <p:txBody>
            <a:bodyPr bIns="106675" rIns="106675" lIns="106675" tIns="106675" anchor="ctr" anchorCtr="0">
              <a:noAutofit/>
            </a:bodyPr>
            <a:lstStyle/>
            <a:p>
              <a:pPr algn="ctr" rtl="0" lvl="0" marR="0" indent="0" marL="0">
                <a:lnSpc>
                  <a:spcPct val="75000"/>
                </a:lnSpc>
                <a:spcBef>
                  <a:spcPts val="0"/>
                </a:spcBef>
                <a:spcAft>
                  <a:spcPts val="0"/>
                </a:spcAft>
                <a:buSzPct val="25000"/>
                <a:buNone/>
              </a:pPr>
              <a:r>
                <a:rPr strike="noStrike" u="none" b="0" cap="none" baseline="0" sz="2800" lang="ja" i="0">
                  <a:solidFill>
                    <a:schemeClr val="lt1"/>
                  </a:solidFill>
                  <a:latin typeface="Arial"/>
                  <a:ea typeface="Arial"/>
                  <a:cs typeface="Arial"/>
                  <a:sym typeface="Arial"/>
                </a:rPr>
                <a:t>人材育成</a:t>
              </a:r>
            </a:p>
            <a:p>
              <a:pPr algn="ctr" rtl="0" lvl="0" marR="0" indent="0" marL="0">
                <a:lnSpc>
                  <a:spcPct val="75000"/>
                </a:lnSpc>
                <a:spcBef>
                  <a:spcPts val="980"/>
                </a:spcBef>
                <a:spcAft>
                  <a:spcPts val="980"/>
                </a:spcAft>
                <a:buSzPct val="25000"/>
                <a:buNone/>
              </a:pPr>
              <a:r>
                <a:rPr strike="noStrike" u="none" b="0" cap="none" baseline="0" sz="2800" lang="ja" i="0">
                  <a:solidFill>
                    <a:schemeClr val="lt1"/>
                  </a:solidFill>
                  <a:latin typeface="Arial"/>
                  <a:ea typeface="Arial"/>
                  <a:cs typeface="Arial"/>
                  <a:sym typeface="Arial"/>
                </a:rPr>
                <a:t>研究開発</a:t>
              </a:r>
            </a:p>
          </p:txBody>
        </p:sp>
        <p:sp>
          <p:nvSpPr>
            <p:cNvPr id="237" name="Shape 237"/>
            <p:cNvSpPr/>
            <p:nvPr/>
          </p:nvSpPr>
          <p:spPr>
            <a:xfrm>
              <a:off y="1509638" x="193273"/>
              <a:ext cy="1373362" cx="2537205"/>
            </a:xfrm>
            <a:prstGeom prst="roundRect">
              <a:avLst>
                <a:gd fmla="val 16667" name="adj"/>
              </a:avLst>
            </a:prstGeom>
            <a:solidFill>
              <a:srgbClr val="49ACC5"/>
            </a:solidFill>
            <a:ln w="25400" cap="flat">
              <a:solidFill>
                <a:schemeClr val="lt1"/>
              </a:solidFill>
              <a:prstDash val="solid"/>
              <a:round/>
              <a:headEnd w="med" len="med" type="none"/>
              <a:tailEnd w="med" len="med" type="none"/>
            </a:ln>
          </p:spPr>
          <p:txBody>
            <a:bodyPr bIns="106675" rIns="106675" lIns="106675" tIns="106675" anchor="ctr" anchorCtr="0">
              <a:noAutofit/>
            </a:bodyPr>
            <a:lstStyle/>
            <a:p>
              <a:pPr algn="ctr" rtl="0" lvl="0" marR="0" indent="0" marL="0">
                <a:lnSpc>
                  <a:spcPct val="90000"/>
                </a:lnSpc>
                <a:spcBef>
                  <a:spcPts val="0"/>
                </a:spcBef>
                <a:spcAft>
                  <a:spcPts val="980"/>
                </a:spcAft>
                <a:buSzPct val="25000"/>
                <a:buNone/>
              </a:pPr>
              <a:r>
                <a:rPr strike="noStrike" u="none" b="0" cap="none" baseline="0" sz="2800" lang="ja" i="0">
                  <a:solidFill>
                    <a:schemeClr val="lt1"/>
                  </a:solidFill>
                  <a:latin typeface="Arial"/>
                  <a:ea typeface="Arial"/>
                  <a:cs typeface="Arial"/>
                  <a:sym typeface="Arial"/>
                </a:rPr>
                <a:t>生産性UP</a:t>
              </a:r>
            </a:p>
          </p:txBody>
        </p:sp>
      </p:grpSp>
      <p:sp>
        <p:nvSpPr>
          <p:cNvPr id="238" name="Shape 238"/>
          <p:cNvSpPr txBox="1"/>
          <p:nvPr/>
        </p:nvSpPr>
        <p:spPr>
          <a:xfrm>
            <a:off y="552266" x="1115616"/>
            <a:ext cy="523219" cx="7213678"/>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2800" lang="ja" i="0">
                <a:solidFill>
                  <a:srgbClr val="000000"/>
                </a:solidFill>
                <a:latin typeface="Arial"/>
                <a:ea typeface="Arial"/>
                <a:cs typeface="Arial"/>
                <a:sym typeface="Arial"/>
              </a:rPr>
              <a:t>各ポイントにおける現状と課題と政策</a:t>
            </a:r>
          </a:p>
        </p:txBody>
      </p:sp>
      <p:cxnSp>
        <p:nvCxnSpPr>
          <p:cNvPr id="239" name="Shape 239"/>
          <p:cNvCxnSpPr/>
          <p:nvPr/>
        </p:nvCxnSpPr>
        <p:spPr>
          <a:xfrm>
            <a:off y="980728" x="899591"/>
            <a:ext cy="0" cx="7632848"/>
          </a:xfrm>
          <a:prstGeom prst="straightConnector1">
            <a:avLst/>
          </a:prstGeom>
          <a:noFill/>
          <a:ln w="38100" cap="flat">
            <a:solidFill>
              <a:schemeClr val="accent6"/>
            </a:solidFill>
            <a:prstDash val="solid"/>
            <a:round/>
            <a:headEnd w="med" len="med" type="none"/>
            <a:tailEnd w="med" len="med" type="none"/>
          </a:ln>
        </p:spPr>
      </p:cxnSp>
      <p:sp>
        <p:nvSpPr>
          <p:cNvPr id="240" name="Shape 240"/>
          <p:cNvSpPr/>
          <p:nvPr/>
        </p:nvSpPr>
        <p:spPr>
          <a:xfrm>
            <a:off y="2204864" x="6228183"/>
            <a:ext cy="864095" cx="1224135"/>
          </a:xfrm>
          <a:prstGeom prst="wedgeRectCallout">
            <a:avLst>
              <a:gd fmla="val -52432" name="adj1"/>
              <a:gd fmla="val 67539" name="adj2"/>
            </a:avLst>
          </a:prstGeom>
          <a:solidFill>
            <a:schemeClr val="lt1"/>
          </a:solidFill>
          <a:ln w="9525" cap="flat">
            <a:solidFill>
              <a:schemeClr val="accent6"/>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1800" lang="ja" i="0">
                <a:solidFill>
                  <a:schemeClr val="dk1"/>
                </a:solidFill>
                <a:latin typeface="Calibri"/>
                <a:ea typeface="Calibri"/>
                <a:cs typeface="Calibri"/>
                <a:sym typeface="Calibri"/>
              </a:rPr>
              <a:t>（ⅰ）</a:t>
            </a:r>
          </a:p>
        </p:txBody>
      </p:sp>
      <p:sp>
        <p:nvSpPr>
          <p:cNvPr id="241" name="Shape 241"/>
          <p:cNvSpPr/>
          <p:nvPr/>
        </p:nvSpPr>
        <p:spPr>
          <a:xfrm>
            <a:off y="5157192" x="6516216"/>
            <a:ext cy="864095" cx="1224135"/>
          </a:xfrm>
          <a:prstGeom prst="wedgeRectCallout">
            <a:avLst>
              <a:gd fmla="val -82519" name="adj1"/>
              <a:gd fmla="val -60329" name="adj2"/>
            </a:avLst>
          </a:prstGeom>
          <a:solidFill>
            <a:schemeClr val="lt1"/>
          </a:solidFill>
          <a:ln w="9525" cap="flat">
            <a:solidFill>
              <a:schemeClr val="accent6"/>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1800" lang="ja" i="0">
                <a:solidFill>
                  <a:schemeClr val="dk1"/>
                </a:solidFill>
                <a:latin typeface="Calibri"/>
                <a:ea typeface="Calibri"/>
                <a:cs typeface="Calibri"/>
                <a:sym typeface="Calibri"/>
              </a:rPr>
              <a:t>（ⅱ）</a:t>
            </a:r>
          </a:p>
        </p:txBody>
      </p:sp>
      <p:sp>
        <p:nvSpPr>
          <p:cNvPr id="242" name="Shape 242"/>
          <p:cNvSpPr/>
          <p:nvPr/>
        </p:nvSpPr>
        <p:spPr>
          <a:xfrm>
            <a:off y="5229200" x="1475655"/>
            <a:ext cy="864095" cx="1224135"/>
          </a:xfrm>
          <a:prstGeom prst="wedgeRectCallout">
            <a:avLst>
              <a:gd fmla="val 82439" name="adj1"/>
              <a:gd fmla="val -54450" name="adj2"/>
            </a:avLst>
          </a:prstGeom>
          <a:solidFill>
            <a:schemeClr val="lt1"/>
          </a:solidFill>
          <a:ln w="9525" cap="flat">
            <a:solidFill>
              <a:schemeClr val="accent6"/>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1800" lang="ja" i="0">
                <a:solidFill>
                  <a:schemeClr val="dk1"/>
                </a:solidFill>
                <a:latin typeface="Calibri"/>
                <a:ea typeface="Calibri"/>
                <a:cs typeface="Calibri"/>
                <a:sym typeface="Calibri"/>
              </a:rPr>
              <a:t>（ⅲ）</a:t>
            </a:r>
          </a:p>
        </p:txBody>
      </p:sp>
      <p:sp>
        <p:nvSpPr>
          <p:cNvPr id="243" name="Shape 243"/>
          <p:cNvSpPr/>
          <p:nvPr/>
        </p:nvSpPr>
        <p:spPr>
          <a:xfrm>
            <a:off y="2060848" x="1619671"/>
            <a:ext cy="864095" cx="1224135"/>
          </a:xfrm>
          <a:prstGeom prst="wedgeRectCallout">
            <a:avLst>
              <a:gd fmla="val 46127" name="adj1"/>
              <a:gd fmla="val 70479" name="adj2"/>
            </a:avLst>
          </a:prstGeom>
          <a:solidFill>
            <a:schemeClr val="lt1"/>
          </a:solidFill>
          <a:ln w="9525" cap="flat">
            <a:solidFill>
              <a:schemeClr val="accent6"/>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1800" lang="ja" i="0">
                <a:solidFill>
                  <a:schemeClr val="dk1"/>
                </a:solidFill>
                <a:latin typeface="Calibri"/>
                <a:ea typeface="Calibri"/>
                <a:cs typeface="Calibri"/>
                <a:sym typeface="Calibri"/>
              </a:rPr>
              <a:t>（ⅳ）</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8" name="Shape 248"/>
        <p:cNvGrpSpPr/>
        <p:nvPr/>
      </p:nvGrpSpPr>
      <p:grpSpPr>
        <a:xfrm>
          <a:off y="0" x="0"/>
          <a:ext cy="0" cx="0"/>
          <a:chOff y="0" x="0"/>
          <a:chExt cy="0" cx="0"/>
        </a:xfrm>
      </p:grpSpPr>
      <p:sp>
        <p:nvSpPr>
          <p:cNvPr id="249" name="Shape 249"/>
          <p:cNvSpPr txBox="1"/>
          <p:nvPr>
            <p:ph type="ctrTitle"/>
          </p:nvPr>
        </p:nvSpPr>
        <p:spPr>
          <a:xfrm>
            <a:off y="44623" x="685800"/>
            <a:ext cy="1470024" cx="7772400"/>
          </a:xfrm>
          <a:prstGeom prst="rect">
            <a:avLst/>
          </a:prstGeom>
          <a:noFill/>
          <a:ln>
            <a:noFill/>
          </a:ln>
        </p:spPr>
        <p:txBody>
          <a:bodyPr bIns="45700" rIns="91425" lIns="91425" tIns="45700" anchor="ctr" anchorCtr="0">
            <a:noAutofit/>
          </a:bodyPr>
          <a:lstStyle/>
          <a:p>
            <a:pPr algn="ctr" rtl="0" lvl="0" marR="0" indent="0" marL="0">
              <a:spcBef>
                <a:spcPts val="0"/>
              </a:spcBef>
              <a:buClr>
                <a:srgbClr val="000000"/>
              </a:buClr>
              <a:buSzPct val="25000"/>
              <a:buFont typeface="Arial"/>
              <a:buNone/>
            </a:pPr>
            <a:r>
              <a:rPr strike="noStrike" u="none" b="0" cap="none" baseline="0" sz="4400" lang="ja" i="0">
                <a:solidFill>
                  <a:srgbClr val="000000"/>
                </a:solidFill>
                <a:latin typeface="Arial"/>
                <a:ea typeface="Arial"/>
                <a:cs typeface="Arial"/>
                <a:sym typeface="Arial"/>
              </a:rPr>
              <a:t>(ⅰ)外需取り込み→国富環流</a:t>
            </a:r>
          </a:p>
        </p:txBody>
      </p:sp>
      <p:cxnSp>
        <p:nvCxnSpPr>
          <p:cNvPr id="250" name="Shape 250"/>
          <p:cNvCxnSpPr/>
          <p:nvPr/>
        </p:nvCxnSpPr>
        <p:spPr>
          <a:xfrm>
            <a:off y="1052736" x="899591"/>
            <a:ext cy="0" cx="7632848"/>
          </a:xfrm>
          <a:prstGeom prst="straightConnector1">
            <a:avLst/>
          </a:prstGeom>
          <a:noFill/>
          <a:ln w="38100" cap="flat">
            <a:solidFill>
              <a:schemeClr val="accent6"/>
            </a:solidFill>
            <a:prstDash val="solid"/>
            <a:round/>
            <a:headEnd w="med" len="med" type="none"/>
            <a:tailEnd w="med" len="med" type="none"/>
          </a:ln>
        </p:spPr>
      </p:cxnSp>
      <p:grpSp>
        <p:nvGrpSpPr>
          <p:cNvPr id="251" name="Shape 251"/>
          <p:cNvGrpSpPr/>
          <p:nvPr/>
        </p:nvGrpSpPr>
        <p:grpSpPr>
          <a:xfrm>
            <a:off y="3925182" x="1476086"/>
            <a:ext cy="1055410" cx="6455176"/>
            <a:chOff y="1504294" x="430"/>
            <a:chExt cy="1055410" cx="6455176"/>
          </a:xfrm>
        </p:grpSpPr>
        <p:sp>
          <p:nvSpPr>
            <p:cNvPr id="252" name="Shape 252"/>
            <p:cNvSpPr/>
            <p:nvPr/>
          </p:nvSpPr>
          <p:spPr>
            <a:xfrm>
              <a:off y="1504294" x="430"/>
              <a:ext cy="1055410" cx="2875784"/>
            </a:xfrm>
            <a:prstGeom prst="roundRect">
              <a:avLst>
                <a:gd fmla="val 10000" name="adj"/>
              </a:avLst>
            </a:prstGeom>
            <a:solidFill>
              <a:srgbClr val="BF504D"/>
            </a:solidFill>
            <a:ln w="25400" cap="flat">
              <a:solidFill>
                <a:schemeClr val="lt1"/>
              </a:solidFill>
              <a:prstDash val="solid"/>
              <a:round/>
              <a:headEnd w="med" len="med" type="none"/>
              <a:tailEnd w="med" len="med" type="none"/>
            </a:ln>
          </p:spPr>
          <p:txBody>
            <a:bodyPr bIns="114300" rIns="114300" lIns="114300" tIns="114300" anchor="ctr" anchorCtr="0">
              <a:noAutofit/>
            </a:bodyPr>
            <a:lstStyle/>
            <a:p>
              <a:pPr algn="ctr" rtl="0" lvl="0" marR="0" indent="0" marL="0">
                <a:lnSpc>
                  <a:spcPct val="90000"/>
                </a:lnSpc>
                <a:spcBef>
                  <a:spcPts val="0"/>
                </a:spcBef>
                <a:spcAft>
                  <a:spcPts val="1050"/>
                </a:spcAft>
                <a:buSzPct val="25000"/>
                <a:buNone/>
              </a:pPr>
              <a:r>
                <a:rPr strike="noStrike" u="none" b="0" cap="none" baseline="0" sz="3000" lang="ja" i="0">
                  <a:solidFill>
                    <a:schemeClr val="lt1"/>
                  </a:solidFill>
                  <a:latin typeface="Arial"/>
                  <a:ea typeface="Arial"/>
                  <a:cs typeface="Arial"/>
                  <a:sym typeface="Arial"/>
                </a:rPr>
                <a:t>外需取り込み</a:t>
              </a:r>
            </a:p>
          </p:txBody>
        </p:sp>
        <p:sp>
          <p:nvSpPr>
            <p:cNvPr id="253" name="Shape 253"/>
            <p:cNvSpPr/>
            <p:nvPr/>
          </p:nvSpPr>
          <p:spPr>
            <a:xfrm>
              <a:off y="1813881" x="3052117"/>
              <a:ext cy="436235" cx="372911"/>
            </a:xfrm>
            <a:prstGeom prst="rightArrow">
              <a:avLst>
                <a:gd fmla="val 60000" name="adj1"/>
                <a:gd fmla="val 50000" name="adj2"/>
              </a:avLst>
            </a:prstGeom>
            <a:solidFill>
              <a:srgbClr val="BF504D"/>
            </a:solidFill>
            <a:ln>
              <a:noFill/>
            </a:ln>
          </p:spPr>
          <p:txBody>
            <a:bodyPr bIns="0" rIns="0" lIns="0" tIns="0" anchor="ctr" anchorCtr="0">
              <a:noAutofit/>
            </a:bodyPr>
            <a:lstStyle/>
            <a:p/>
          </p:txBody>
        </p:sp>
        <p:sp>
          <p:nvSpPr>
            <p:cNvPr id="254" name="Shape 254"/>
            <p:cNvSpPr/>
            <p:nvPr/>
          </p:nvSpPr>
          <p:spPr>
            <a:xfrm>
              <a:off y="1504294" x="3579823"/>
              <a:ext cy="1055410" cx="2875784"/>
            </a:xfrm>
            <a:prstGeom prst="roundRect">
              <a:avLst>
                <a:gd fmla="val 10000" name="adj"/>
              </a:avLst>
            </a:prstGeom>
            <a:solidFill>
              <a:schemeClr val="accent3"/>
            </a:solidFill>
            <a:ln w="25400" cap="flat">
              <a:solidFill>
                <a:schemeClr val="lt1"/>
              </a:solidFill>
              <a:prstDash val="solid"/>
              <a:round/>
              <a:headEnd w="med" len="med" type="none"/>
              <a:tailEnd w="med" len="med" type="none"/>
            </a:ln>
          </p:spPr>
          <p:txBody>
            <a:bodyPr bIns="114300" rIns="114300" lIns="114300" tIns="114300" anchor="ctr" anchorCtr="0">
              <a:noAutofit/>
            </a:bodyPr>
            <a:lstStyle/>
            <a:p>
              <a:pPr algn="ctr" rtl="0" lvl="0" marR="0" indent="0" marL="0">
                <a:lnSpc>
                  <a:spcPct val="90000"/>
                </a:lnSpc>
                <a:spcBef>
                  <a:spcPts val="0"/>
                </a:spcBef>
                <a:spcAft>
                  <a:spcPts val="1050"/>
                </a:spcAft>
                <a:buSzPct val="25000"/>
                <a:buNone/>
              </a:pPr>
              <a:r>
                <a:rPr strike="noStrike" u="none" b="0" cap="none" baseline="0" sz="3000" lang="ja" i="0">
                  <a:solidFill>
                    <a:schemeClr val="lt1"/>
                  </a:solidFill>
                  <a:latin typeface="Arial"/>
                  <a:ea typeface="Arial"/>
                  <a:cs typeface="Arial"/>
                  <a:sym typeface="Arial"/>
                </a:rPr>
                <a:t>国富還流</a:t>
              </a:r>
            </a:p>
          </p:txBody>
        </p:sp>
      </p:grpSp>
      <p:sp>
        <p:nvSpPr>
          <p:cNvPr id="255" name="Shape 255"/>
          <p:cNvSpPr/>
          <p:nvPr/>
        </p:nvSpPr>
        <p:spPr>
          <a:xfrm>
            <a:off y="1916832" x="3563887"/>
            <a:ext cy="1224135" cx="2448271"/>
          </a:xfrm>
          <a:prstGeom prst="wedgeRoundRectCallout">
            <a:avLst>
              <a:gd fmla="val -4519" name="adj1"/>
              <a:gd fmla="val 93409" name="adj2"/>
              <a:gd fmla="val 16667" name="adj3"/>
            </a:avLst>
          </a:prstGeom>
          <a:noFill/>
          <a:ln w="9525" cap="flat">
            <a:solidFill>
              <a:schemeClr val="accent6"/>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400" lang="ja" i="0">
                <a:solidFill>
                  <a:schemeClr val="dk1"/>
                </a:solidFill>
                <a:latin typeface="Arial"/>
                <a:ea typeface="Arial"/>
                <a:cs typeface="Arial"/>
                <a:sym typeface="Arial"/>
              </a:rPr>
              <a:t>QUESTION</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0" name="Shape 260"/>
        <p:cNvGrpSpPr/>
        <p:nvPr/>
      </p:nvGrpSpPr>
      <p:grpSpPr>
        <a:xfrm>
          <a:off y="0" x="0"/>
          <a:ext cy="0" cx="0"/>
          <a:chOff y="0" x="0"/>
          <a:chExt cy="0" cx="0"/>
        </a:xfrm>
      </p:grpSpPr>
      <p:sp>
        <p:nvSpPr>
          <p:cNvPr id="261" name="Shape 261"/>
          <p:cNvSpPr/>
          <p:nvPr/>
        </p:nvSpPr>
        <p:spPr>
          <a:xfrm>
            <a:off y="1556791" x="827583"/>
            <a:ext cy="1728191" cx="7488831"/>
          </a:xfrm>
          <a:prstGeom prst="roundRect">
            <a:avLst>
              <a:gd fmla="val 16667" name="adj"/>
            </a:avLst>
          </a:prstGeom>
          <a:solidFill>
            <a:schemeClr val="accent5"/>
          </a:solidFill>
          <a:ln w="25400" cap="flat">
            <a:solidFill>
              <a:srgbClr val="377E91"/>
            </a:solidFill>
            <a:prstDash val="solid"/>
            <a:round/>
            <a:headEnd w="med" len="med" type="none"/>
            <a:tailEnd w="med" len="med" type="none"/>
          </a:ln>
        </p:spPr>
        <p:txBody>
          <a:bodyPr bIns="45700" rIns="91425" lIns="91425" tIns="45700" anchor="ctr" anchorCtr="0">
            <a:noAutofit/>
          </a:bodyPr>
          <a:lstStyle/>
          <a:p/>
        </p:txBody>
      </p:sp>
      <p:sp>
        <p:nvSpPr>
          <p:cNvPr id="262" name="Shape 262"/>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rgbClr val="000000"/>
              </a:buClr>
              <a:buSzPct val="25000"/>
              <a:buFont typeface="Arial"/>
              <a:buNone/>
            </a:pPr>
            <a:r>
              <a:rPr strike="noStrike" u="none" b="1" cap="none" baseline="0" sz="4800" lang="ja" i="0">
                <a:solidFill>
                  <a:srgbClr val="000000"/>
                </a:solidFill>
                <a:latin typeface="Arial"/>
                <a:ea typeface="Arial"/>
                <a:cs typeface="Arial"/>
                <a:sym typeface="Arial"/>
              </a:rPr>
              <a:t>現状の制度</a:t>
            </a:r>
          </a:p>
        </p:txBody>
      </p:sp>
      <p:sp>
        <p:nvSpPr>
          <p:cNvPr id="263" name="Shape 263"/>
          <p:cNvSpPr/>
          <p:nvPr/>
        </p:nvSpPr>
        <p:spPr>
          <a:xfrm>
            <a:off y="1766425" x="0"/>
            <a:ext cy="1446550" cx="9144000"/>
          </a:xfrm>
          <a:prstGeom prst="rect">
            <a:avLst/>
          </a:prstGeom>
          <a:noFill/>
          <a:ln>
            <a:noFill/>
          </a:ln>
        </p:spPr>
        <p:txBody>
          <a:bodyPr bIns="45700" rIns="91425" lIns="91425" tIns="45700" anchor="t" anchorCtr="0">
            <a:noAutofit/>
          </a:bodyPr>
          <a:lstStyle/>
          <a:p>
            <a:pPr algn="ctr" rtl="0" lvl="0" marR="0" indent="-342900" marL="342900">
              <a:spcBef>
                <a:spcPts val="0"/>
              </a:spcBef>
              <a:buSzPct val="25000"/>
              <a:buNone/>
            </a:pPr>
            <a:r>
              <a:rPr strike="noStrike" u="none" b="0" cap="none" baseline="0" sz="4000" lang="ja" i="0">
                <a:solidFill>
                  <a:schemeClr val="dk1"/>
                </a:solidFill>
                <a:latin typeface="Arial"/>
                <a:ea typeface="Arial"/>
                <a:cs typeface="Arial"/>
                <a:sym typeface="Arial"/>
              </a:rPr>
              <a:t>外国子会社配当益金不算入制度　</a:t>
            </a:r>
          </a:p>
          <a:p>
            <a:pPr algn="ctr" rtl="0" lvl="0" marR="0" indent="-342900" marL="342900">
              <a:spcBef>
                <a:spcPts val="800"/>
              </a:spcBef>
              <a:buSzPct val="25000"/>
              <a:buNone/>
            </a:pPr>
            <a:r>
              <a:rPr strike="noStrike" u="none" b="0" cap="none" baseline="0" sz="4000" lang="ja" i="0">
                <a:solidFill>
                  <a:schemeClr val="dk1"/>
                </a:solidFill>
                <a:latin typeface="Arial"/>
                <a:ea typeface="Arial"/>
                <a:cs typeface="Arial"/>
                <a:sym typeface="Arial"/>
              </a:rPr>
              <a:t>2009年度税制改正</a:t>
            </a:r>
          </a:p>
        </p:txBody>
      </p:sp>
      <p:sp>
        <p:nvSpPr>
          <p:cNvPr id="264" name="Shape 264"/>
          <p:cNvSpPr/>
          <p:nvPr/>
        </p:nvSpPr>
        <p:spPr>
          <a:xfrm>
            <a:off y="4005064" x="539552"/>
            <a:ext cy="830996" cx="8099623"/>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ja" i="0">
                <a:solidFill>
                  <a:schemeClr val="dk1"/>
                </a:solidFill>
                <a:latin typeface="Arial"/>
                <a:ea typeface="Arial"/>
                <a:cs typeface="Arial"/>
                <a:sym typeface="Arial"/>
              </a:rPr>
              <a:t>1,日本親会社が外国子会社から受ける配当は、その配当（源泉税控除前）の</a:t>
            </a:r>
            <a:r>
              <a:rPr strike="noStrike" u="none" b="0" cap="none" baseline="0" sz="2400" lang="ja" i="0">
                <a:solidFill>
                  <a:srgbClr val="FF0000"/>
                </a:solidFill>
                <a:latin typeface="Arial"/>
                <a:ea typeface="Arial"/>
                <a:cs typeface="Arial"/>
                <a:sym typeface="Arial"/>
              </a:rPr>
              <a:t>95%</a:t>
            </a:r>
            <a:r>
              <a:rPr strike="noStrike" u="none" b="0" cap="none" baseline="0" sz="2400" lang="ja" i="0">
                <a:solidFill>
                  <a:schemeClr val="dk1"/>
                </a:solidFill>
                <a:latin typeface="Arial"/>
                <a:ea typeface="Arial"/>
                <a:cs typeface="Arial"/>
                <a:sym typeface="Arial"/>
              </a:rPr>
              <a:t>が益金不算入とされる。</a:t>
            </a:r>
          </a:p>
        </p:txBody>
      </p:sp>
      <p:sp>
        <p:nvSpPr>
          <p:cNvPr id="265" name="Shape 265"/>
          <p:cNvSpPr/>
          <p:nvPr/>
        </p:nvSpPr>
        <p:spPr>
          <a:xfrm>
            <a:off y="5229200" x="539552"/>
            <a:ext cy="1200329" cx="8095752"/>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ja" i="0">
                <a:solidFill>
                  <a:schemeClr val="dk1"/>
                </a:solidFill>
                <a:latin typeface="Arial"/>
                <a:ea typeface="Arial"/>
                <a:cs typeface="Arial"/>
                <a:sym typeface="Arial"/>
              </a:rPr>
              <a:t>2,外国子会社配当益金不算入制度の適用対象となる配当に係る源泉税については、直接外国税額控除の対象外となり、損金にも算入されない。</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64"/>
                                        </p:tgtEl>
                                        <p:attrNameLst>
                                          <p:attrName>style.visibility</p:attrName>
                                        </p:attrNameLst>
                                      </p:cBhvr>
                                      <p:to>
                                        <p:strVal val="visible"/>
                                      </p:to>
                                    </p:set>
                                    <p:animEffect transition="in" filter="fade">
                                      <p:cBhvr>
                                        <p:cTn dur="500"/>
                                        <p:tgtEl>
                                          <p:spTgt spid="26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65"/>
                                        </p:tgtEl>
                                        <p:attrNameLst>
                                          <p:attrName>style.visibility</p:attrName>
                                        </p:attrNameLst>
                                      </p:cBhvr>
                                      <p:to>
                                        <p:strVal val="visible"/>
                                      </p:to>
                                    </p:set>
                                    <p:animEffect transition="in" filter="fade">
                                      <p:cBhvr>
                                        <p:cTn dur="500"/>
                                        <p:tgtEl>
                                          <p:spTgt spid="2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nvSpPr>
        <p:spPr>
          <a:xfrm>
            <a:off y="2660718" x="216023"/>
            <a:ext cy="1200329" cx="8532440"/>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1" cap="none" baseline="0" sz="7200" lang="ja" i="0">
                <a:solidFill>
                  <a:srgbClr val="000000"/>
                </a:solidFill>
                <a:latin typeface="Arial"/>
                <a:ea typeface="Arial"/>
                <a:cs typeface="Arial"/>
                <a:sym typeface="Arial"/>
              </a:rPr>
              <a:t>現状分析・問題意識</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y="0" x="0"/>
          <a:ext cy="0" cx="0"/>
          <a:chOff y="0" x="0"/>
          <a:chExt cy="0" cx="0"/>
        </a:xfrm>
      </p:grpSpPr>
      <p:sp>
        <p:nvSpPr>
          <p:cNvPr id="271" name="Shape 271"/>
          <p:cNvSpPr/>
          <p:nvPr/>
        </p:nvSpPr>
        <p:spPr>
          <a:xfrm>
            <a:off y="1484783" x="4853210"/>
            <a:ext cy="5184575" cx="4207716"/>
          </a:xfrm>
          <a:prstGeom prst="roundRect">
            <a:avLst>
              <a:gd fmla="val 16667" name="adj"/>
            </a:avLst>
          </a:prstGeom>
          <a:solidFill>
            <a:schemeClr val="lt1"/>
          </a:solidFill>
          <a:ln w="25400" cap="flat">
            <a:solidFill>
              <a:schemeClr val="accent2"/>
            </a:solidFill>
            <a:prstDash val="solid"/>
            <a:round/>
            <a:headEnd w="med" len="med" type="none"/>
            <a:tailEnd w="med" len="med" type="none"/>
          </a:ln>
        </p:spPr>
        <p:txBody>
          <a:bodyPr bIns="45700" rIns="91425" lIns="91425" tIns="45700" anchor="ctr" anchorCtr="0">
            <a:noAutofit/>
          </a:bodyPr>
          <a:lstStyle/>
          <a:p/>
        </p:txBody>
      </p:sp>
      <p:sp>
        <p:nvSpPr>
          <p:cNvPr id="272" name="Shape 272"/>
          <p:cNvSpPr/>
          <p:nvPr/>
        </p:nvSpPr>
        <p:spPr>
          <a:xfrm>
            <a:off y="1484783" x="84915"/>
            <a:ext cy="5184575" cx="4239527"/>
          </a:xfrm>
          <a:prstGeom prst="roundRect">
            <a:avLst>
              <a:gd fmla="val 16667" name="adj"/>
            </a:avLst>
          </a:prstGeom>
          <a:solidFill>
            <a:schemeClr val="lt1"/>
          </a:solidFill>
          <a:ln w="25400" cap="flat">
            <a:solidFill>
              <a:schemeClr val="accent3"/>
            </a:solidFill>
            <a:prstDash val="solid"/>
            <a:round/>
            <a:headEnd w="med" len="med" type="none"/>
            <a:tailEnd w="med" len="med" type="none"/>
          </a:ln>
        </p:spPr>
        <p:txBody>
          <a:bodyPr bIns="45700" rIns="91425" lIns="91425" tIns="45700" anchor="ctr" anchorCtr="0">
            <a:noAutofit/>
          </a:bodyPr>
          <a:lstStyle/>
          <a:p/>
        </p:txBody>
      </p:sp>
      <p:sp>
        <p:nvSpPr>
          <p:cNvPr id="273" name="Shape 273"/>
          <p:cNvSpPr/>
          <p:nvPr/>
        </p:nvSpPr>
        <p:spPr>
          <a:xfrm>
            <a:off y="2348880" x="6245655"/>
            <a:ext cy="2354635" cx="1926745"/>
          </a:xfrm>
          <a:prstGeom prst="rect">
            <a:avLst/>
          </a:prstGeom>
          <a:blipFill>
            <a:blip r:embed="rId3"/>
            <a:stretch>
              <a:fillRect/>
            </a:stretch>
          </a:blipFill>
        </p:spPr>
      </p:sp>
      <p:sp>
        <p:nvSpPr>
          <p:cNvPr id="274" name="Shape 274"/>
          <p:cNvSpPr/>
          <p:nvPr/>
        </p:nvSpPr>
        <p:spPr>
          <a:xfrm>
            <a:off y="4797151" x="5040560"/>
            <a:ext cy="1200329" cx="4572000"/>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1" cap="none" baseline="0" sz="2400" lang="ja" i="0">
                <a:solidFill>
                  <a:schemeClr val="dk1"/>
                </a:solidFill>
                <a:latin typeface="Arial"/>
                <a:ea typeface="Arial"/>
                <a:cs typeface="Arial"/>
                <a:sym typeface="Arial"/>
              </a:rPr>
              <a:t>国側</a:t>
            </a:r>
          </a:p>
          <a:p>
            <a:pPr algn="l" rtl="0" lvl="0" marR="0" indent="0" marL="0">
              <a:buSzPct val="25000"/>
              <a:buNone/>
            </a:pPr>
            <a:r>
              <a:rPr strike="noStrike" u="none" b="0" cap="none" baseline="0" sz="2400" lang="ja" i="0">
                <a:solidFill>
                  <a:schemeClr val="dk1"/>
                </a:solidFill>
                <a:latin typeface="Arial"/>
                <a:ea typeface="Arial"/>
                <a:cs typeface="Arial"/>
                <a:sym typeface="Arial"/>
              </a:rPr>
              <a:t>制定した課税に対する制度を</a:t>
            </a:r>
          </a:p>
          <a:p>
            <a:pPr algn="l" rtl="0" lvl="0" marR="0" indent="0" marL="0">
              <a:buSzPct val="25000"/>
              <a:buNone/>
            </a:pPr>
            <a:r>
              <a:rPr strike="noStrike" u="none" b="0" cap="none" baseline="0" sz="2400" lang="ja" i="0">
                <a:solidFill>
                  <a:schemeClr val="dk1"/>
                </a:solidFill>
                <a:latin typeface="Arial"/>
                <a:ea typeface="Arial"/>
                <a:cs typeface="Arial"/>
                <a:sym typeface="Arial"/>
              </a:rPr>
              <a:t>企業が周知していない。</a:t>
            </a:r>
          </a:p>
        </p:txBody>
      </p:sp>
      <p:sp>
        <p:nvSpPr>
          <p:cNvPr id="275" name="Shape 275"/>
          <p:cNvSpPr/>
          <p:nvPr/>
        </p:nvSpPr>
        <p:spPr>
          <a:xfrm>
            <a:off y="2276872" x="-612575"/>
            <a:ext cy="2448272" cx="4025272"/>
          </a:xfrm>
          <a:prstGeom prst="rect">
            <a:avLst/>
          </a:prstGeom>
          <a:blipFill>
            <a:blip r:embed="rId4"/>
            <a:stretch>
              <a:fillRect/>
            </a:stretch>
          </a:blipFill>
        </p:spPr>
      </p:sp>
      <p:sp>
        <p:nvSpPr>
          <p:cNvPr id="276" name="Shape 276"/>
          <p:cNvSpPr/>
          <p:nvPr/>
        </p:nvSpPr>
        <p:spPr>
          <a:xfrm>
            <a:off y="4797151" x="0"/>
            <a:ext cy="1569660" cx="464400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1" cap="none" baseline="0" sz="2400" lang="ja" i="0">
                <a:solidFill>
                  <a:schemeClr val="dk1"/>
                </a:solidFill>
                <a:latin typeface="Arial"/>
                <a:ea typeface="Arial"/>
                <a:cs typeface="Arial"/>
                <a:sym typeface="Arial"/>
              </a:rPr>
              <a:t>企業側</a:t>
            </a:r>
          </a:p>
          <a:p>
            <a:pPr algn="l" rtl="0" lvl="0" marR="0" indent="0" marL="0">
              <a:buSzPct val="25000"/>
              <a:buNone/>
            </a:pPr>
            <a:r>
              <a:rPr strike="noStrike" u="none" b="0" cap="none" baseline="0" sz="2400" lang="ja" i="0">
                <a:solidFill>
                  <a:schemeClr val="dk1"/>
                </a:solidFill>
                <a:latin typeface="Arial"/>
                <a:ea typeface="Arial"/>
                <a:cs typeface="Arial"/>
                <a:sym typeface="Arial"/>
              </a:rPr>
              <a:t>日本へ送金するメリットがない</a:t>
            </a:r>
          </a:p>
          <a:p>
            <a:r>
              <a:t/>
            </a:r>
          </a:p>
          <a:p>
            <a:pPr algn="l" rtl="0" lvl="0" marR="0" indent="0" marL="0">
              <a:buSzPct val="25000"/>
              <a:buNone/>
            </a:pPr>
            <a:r>
              <a:rPr strike="noStrike" u="none" b="0" cap="none" baseline="0" sz="2400" lang="ja" i="0">
                <a:solidFill>
                  <a:schemeClr val="dk1"/>
                </a:solidFill>
                <a:latin typeface="Arial"/>
                <a:ea typeface="Arial"/>
                <a:cs typeface="Arial"/>
                <a:sym typeface="Arial"/>
              </a:rPr>
              <a:t>→現地での方が魅力的である。</a:t>
            </a:r>
          </a:p>
        </p:txBody>
      </p:sp>
      <p:sp>
        <p:nvSpPr>
          <p:cNvPr id="277" name="Shape 277"/>
          <p:cNvSpPr/>
          <p:nvPr/>
        </p:nvSpPr>
        <p:spPr>
          <a:xfrm>
            <a:off y="2132856" x="2483767"/>
            <a:ext cy="2592287" cx="3672407"/>
          </a:xfrm>
          <a:prstGeom prst="roundRect">
            <a:avLst>
              <a:gd fmla="val 16667" name="adj"/>
            </a:avLst>
          </a:prstGeom>
          <a:solidFill>
            <a:schemeClr val="lt1"/>
          </a:solidFill>
          <a:ln w="25400" cap="flat">
            <a:solidFill>
              <a:schemeClr val="accent5"/>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1" cap="none" baseline="0" sz="4400" lang="ja" i="0">
                <a:solidFill>
                  <a:schemeClr val="dk1"/>
                </a:solidFill>
                <a:latin typeface="Calibri"/>
                <a:ea typeface="Calibri"/>
                <a:cs typeface="Calibri"/>
                <a:sym typeface="Calibri"/>
              </a:rPr>
              <a:t>国と企業の</a:t>
            </a:r>
          </a:p>
          <a:p>
            <a:pPr algn="ctr" rtl="0" lvl="0" marR="0" indent="0" marL="0">
              <a:buSzPct val="25000"/>
              <a:buNone/>
            </a:pPr>
            <a:r>
              <a:rPr strike="noStrike" u="none" b="1" cap="none" baseline="0" sz="4400" lang="ja" i="0">
                <a:solidFill>
                  <a:schemeClr val="dk1"/>
                </a:solidFill>
                <a:latin typeface="Calibri"/>
                <a:ea typeface="Calibri"/>
                <a:cs typeface="Calibri"/>
                <a:sym typeface="Calibri"/>
              </a:rPr>
              <a:t>認識のズレ</a:t>
            </a:r>
          </a:p>
        </p:txBody>
      </p:sp>
      <p:sp>
        <p:nvSpPr>
          <p:cNvPr id="278" name="Shape 278"/>
          <p:cNvSpPr txBox="1"/>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rgbClr val="000000"/>
              </a:buClr>
              <a:buSzPct val="25000"/>
              <a:buFont typeface="Arial"/>
              <a:buNone/>
            </a:pPr>
            <a:r>
              <a:rPr strike="noStrike" u="none" b="1" cap="none" baseline="0" sz="4800" lang="ja" i="0">
                <a:solidFill>
                  <a:srgbClr val="000000"/>
                </a:solidFill>
                <a:latin typeface="Arial"/>
                <a:ea typeface="Arial"/>
                <a:cs typeface="Arial"/>
                <a:sym typeface="Arial"/>
              </a:rPr>
              <a:t>日本への利益還流が滞る要因</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77"/>
                                        </p:tgtEl>
                                        <p:attrNameLst>
                                          <p:attrName>style.visibility</p:attrName>
                                        </p:attrNameLst>
                                      </p:cBhvr>
                                      <p:to>
                                        <p:strVal val="visible"/>
                                      </p:to>
                                    </p:set>
                                    <p:animEffect transition="in" filter="fade">
                                      <p:cBhvr>
                                        <p:cTn dur="500"/>
                                        <p:tgtEl>
                                          <p:spTgt spid="2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y="0" x="0"/>
          <a:ext cy="0" cx="0"/>
          <a:chOff y="0" x="0"/>
          <a:chExt cy="0" cx="0"/>
        </a:xfrm>
      </p:grpSpPr>
      <p:sp>
        <p:nvSpPr>
          <p:cNvPr id="284" name="Shape 284"/>
          <p:cNvSpPr/>
          <p:nvPr/>
        </p:nvSpPr>
        <p:spPr>
          <a:xfrm>
            <a:off y="2132856" x="871716"/>
            <a:ext cy="2448272" cx="4025272"/>
          </a:xfrm>
          <a:prstGeom prst="rect">
            <a:avLst/>
          </a:prstGeom>
          <a:blipFill>
            <a:blip r:embed="rId3"/>
            <a:stretch>
              <a:fillRect/>
            </a:stretch>
          </a:blipFill>
        </p:spPr>
      </p:sp>
      <p:sp>
        <p:nvSpPr>
          <p:cNvPr id="285" name="Shape 285"/>
          <p:cNvSpPr/>
          <p:nvPr/>
        </p:nvSpPr>
        <p:spPr>
          <a:xfrm>
            <a:off y="2204864" x="4040067"/>
            <a:ext cy="1656183" cx="3312367"/>
          </a:xfrm>
          <a:prstGeom prst="wedgeRoundRectCallout">
            <a:avLst>
              <a:gd fmla="val -62666" name="adj1"/>
              <a:gd fmla="val 71067" name="adj2"/>
              <a:gd fmla="val 16667" name="adj3"/>
            </a:avLst>
          </a:prstGeom>
          <a:solidFill>
            <a:schemeClr val="lt1"/>
          </a:solidFill>
          <a:ln w="25400" cap="flat">
            <a:solidFill>
              <a:schemeClr val="accent3"/>
            </a:solidFill>
            <a:prstDash val="solid"/>
            <a:round/>
            <a:headEnd w="med" len="med" type="none"/>
            <a:tailEnd w="med" len="med" type="none"/>
          </a:ln>
        </p:spPr>
        <p:txBody>
          <a:bodyPr bIns="45700" rIns="91425" lIns="91425" tIns="45700" anchor="ctr" anchorCtr="0">
            <a:noAutofit/>
          </a:bodyPr>
          <a:lstStyle/>
          <a:p>
            <a:pPr algn="ctr" rtl="0" lvl="0" marR="0" indent="-342900" marL="342900">
              <a:spcBef>
                <a:spcPts val="0"/>
              </a:spcBef>
              <a:buSzPct val="25000"/>
              <a:buNone/>
            </a:pPr>
            <a:r>
              <a:rPr strike="noStrike" u="none" b="0" cap="none" baseline="0" sz="2800" lang="ja" i="0">
                <a:solidFill>
                  <a:srgbClr val="000000"/>
                </a:solidFill>
                <a:latin typeface="Arial"/>
                <a:ea typeface="Arial"/>
                <a:cs typeface="Arial"/>
                <a:sym typeface="Arial"/>
              </a:rPr>
              <a:t>現地で出た利益は</a:t>
            </a:r>
          </a:p>
          <a:p>
            <a:pPr algn="ctr" rtl="0" lvl="0" marR="0" indent="-342900" marL="342900">
              <a:spcBef>
                <a:spcPts val="560"/>
              </a:spcBef>
              <a:buSzPct val="25000"/>
              <a:buNone/>
            </a:pPr>
            <a:r>
              <a:rPr strike="noStrike" u="none" b="0" cap="none" baseline="0" sz="2800" lang="ja" i="0">
                <a:solidFill>
                  <a:srgbClr val="000000"/>
                </a:solidFill>
                <a:latin typeface="Arial"/>
                <a:ea typeface="Arial"/>
                <a:cs typeface="Arial"/>
                <a:sym typeface="Arial"/>
              </a:rPr>
              <a:t>現地で使いたい。</a:t>
            </a:r>
          </a:p>
        </p:txBody>
      </p:sp>
      <p:sp>
        <p:nvSpPr>
          <p:cNvPr id="286" name="Shape 286"/>
          <p:cNvSpPr/>
          <p:nvPr/>
        </p:nvSpPr>
        <p:spPr>
          <a:xfrm>
            <a:off y="1700808" x="3464003"/>
            <a:ext cy="461664" cx="2339102"/>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ja" i="0">
                <a:solidFill>
                  <a:srgbClr val="000000"/>
                </a:solidFill>
                <a:latin typeface="Arial"/>
                <a:ea typeface="Arial"/>
                <a:cs typeface="Arial"/>
                <a:sym typeface="Arial"/>
              </a:rPr>
              <a:t>調査対象法人は</a:t>
            </a:r>
          </a:p>
        </p:txBody>
      </p:sp>
      <p:sp>
        <p:nvSpPr>
          <p:cNvPr id="287" name="Shape 287"/>
          <p:cNvSpPr/>
          <p:nvPr/>
        </p:nvSpPr>
        <p:spPr>
          <a:xfrm>
            <a:off y="3861048" x="6416332"/>
            <a:ext cy="461664" cx="1107995"/>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ja" i="0">
                <a:solidFill>
                  <a:srgbClr val="000000"/>
                </a:solidFill>
                <a:latin typeface="Arial"/>
                <a:ea typeface="Arial"/>
                <a:cs typeface="Arial"/>
                <a:sym typeface="Arial"/>
              </a:rPr>
              <a:t>と返答</a:t>
            </a:r>
          </a:p>
        </p:txBody>
      </p:sp>
      <p:sp>
        <p:nvSpPr>
          <p:cNvPr id="288" name="Shape 288"/>
          <p:cNvSpPr txBox="1"/>
          <p:nvPr/>
        </p:nvSpPr>
        <p:spPr>
          <a:xfrm>
            <a:off y="274637" x="457200"/>
            <a:ext cy="1143000" cx="8229600"/>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4400" lang="ja" i="0">
                <a:solidFill>
                  <a:schemeClr val="dk1"/>
                </a:solidFill>
                <a:latin typeface="Arial"/>
                <a:ea typeface="Arial"/>
                <a:cs typeface="Arial"/>
                <a:sym typeface="Arial"/>
              </a:rPr>
              <a:t>現地調査の結果</a:t>
            </a:r>
          </a:p>
        </p:txBody>
      </p:sp>
      <p:sp>
        <p:nvSpPr>
          <p:cNvPr id="289" name="Shape 289"/>
          <p:cNvSpPr/>
          <p:nvPr/>
        </p:nvSpPr>
        <p:spPr>
          <a:xfrm>
            <a:off y="5157192" x="0"/>
            <a:ext cy="1348060" cx="9144000"/>
          </a:xfrm>
          <a:prstGeom prst="rect">
            <a:avLst/>
          </a:prstGeom>
          <a:no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2400" lang="ja" i="0">
                <a:solidFill>
                  <a:srgbClr val="000000"/>
                </a:solidFill>
                <a:latin typeface="Arial"/>
                <a:ea typeface="Arial"/>
                <a:cs typeface="Arial"/>
                <a:sym typeface="Arial"/>
              </a:rPr>
              <a:t>どの企業も日本へ配当を戻すことに</a:t>
            </a:r>
            <a:r>
              <a:rPr strike="noStrike" u="none" b="0" cap="none" baseline="0" sz="2400" lang="ja" i="0">
                <a:solidFill>
                  <a:schemeClr val="accent2"/>
                </a:solidFill>
                <a:latin typeface="Arial"/>
                <a:ea typeface="Arial"/>
                <a:cs typeface="Arial"/>
                <a:sym typeface="Arial"/>
              </a:rPr>
              <a:t>違和感</a:t>
            </a:r>
          </a:p>
          <a:p>
            <a:pPr algn="ctr" rtl="0" lvl="0" marR="0" indent="0" marL="0">
              <a:spcBef>
                <a:spcPts val="480"/>
              </a:spcBef>
              <a:buSzPct val="25000"/>
              <a:buNone/>
            </a:pPr>
            <a:r>
              <a:rPr strike="noStrike" u="none" b="0" cap="none" baseline="0" sz="2400" lang="ja" i="0">
                <a:solidFill>
                  <a:srgbClr val="000000"/>
                </a:solidFill>
                <a:latin typeface="Arial"/>
                <a:ea typeface="Arial"/>
                <a:cs typeface="Arial"/>
                <a:sym typeface="Arial"/>
              </a:rPr>
              <a:t>　</a:t>
            </a:r>
          </a:p>
          <a:p>
            <a:pPr algn="ctr" rtl="0" lvl="0" marR="0" indent="0" marL="0">
              <a:spcBef>
                <a:spcPts val="480"/>
              </a:spcBef>
              <a:buSzPct val="25000"/>
              <a:buNone/>
            </a:pPr>
            <a:r>
              <a:rPr strike="noStrike" u="none" b="0" cap="none" baseline="0" sz="2400" lang="ja" i="0">
                <a:solidFill>
                  <a:srgbClr val="000000"/>
                </a:solidFill>
                <a:latin typeface="Arial"/>
                <a:ea typeface="Arial"/>
                <a:cs typeface="Arial"/>
                <a:sym typeface="Arial"/>
              </a:rPr>
              <a:t>→なぜ、こちらの利益を日本に戻さなくてはならないのか。</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85">
                                            <p:txEl>
                                              <p:pRg st="0" end="0"/>
                                            </p:txEl>
                                          </p:spTgt>
                                        </p:tgtEl>
                                        <p:attrNameLst>
                                          <p:attrName>style.visibility</p:attrName>
                                        </p:attrNameLst>
                                      </p:cBhvr>
                                      <p:to>
                                        <p:strVal val="visible"/>
                                      </p:to>
                                    </p:set>
                                    <p:animEffect transition="in" filter="fade">
                                      <p:cBhvr>
                                        <p:cTn dur="500"/>
                                        <p:tgtEl>
                                          <p:spTgt spid="285">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85">
                                            <p:txEl>
                                              <p:pRg st="1" end="1"/>
                                            </p:txEl>
                                          </p:spTgt>
                                        </p:tgtEl>
                                        <p:attrNameLst>
                                          <p:attrName>style.visibility</p:attrName>
                                        </p:attrNameLst>
                                      </p:cBhvr>
                                      <p:to>
                                        <p:strVal val="visible"/>
                                      </p:to>
                                    </p:set>
                                    <p:animEffect transition="in" filter="fade">
                                      <p:cBhvr>
                                        <p:cTn dur="500"/>
                                        <p:tgtEl>
                                          <p:spTgt spid="285">
                                            <p:txEl>
                                              <p:pRg st="1" end="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3" name="Shape 293"/>
        <p:cNvGrpSpPr/>
        <p:nvPr/>
      </p:nvGrpSpPr>
      <p:grpSpPr>
        <a:xfrm>
          <a:off y="0" x="0"/>
          <a:ext cy="0" cx="0"/>
          <a:chOff y="0" x="0"/>
          <a:chExt cy="0" cx="0"/>
        </a:xfrm>
      </p:grpSpPr>
      <p:sp>
        <p:nvSpPr>
          <p:cNvPr id="294" name="Shape 294"/>
          <p:cNvSpPr/>
          <p:nvPr/>
        </p:nvSpPr>
        <p:spPr>
          <a:xfrm>
            <a:off y="1196751" x="5940151"/>
            <a:ext cy="2808311" cx="2574399"/>
          </a:xfrm>
          <a:prstGeom prst="roundRect">
            <a:avLst>
              <a:gd fmla="val 16667" name="adj"/>
            </a:avLst>
          </a:prstGeom>
          <a:solidFill>
            <a:schemeClr val="lt1"/>
          </a:solidFill>
          <a:ln w="25400" cap="flat">
            <a:solidFill>
              <a:schemeClr val="accent2"/>
            </a:solidFill>
            <a:prstDash val="solid"/>
            <a:round/>
            <a:headEnd w="med" len="med" type="none"/>
            <a:tailEnd w="med" len="med" type="none"/>
          </a:ln>
        </p:spPr>
        <p:txBody>
          <a:bodyPr bIns="45700" rIns="91425" lIns="91425" tIns="45700" anchor="ctr" anchorCtr="0">
            <a:noAutofit/>
          </a:bodyPr>
          <a:lstStyle/>
          <a:p/>
        </p:txBody>
      </p:sp>
      <p:grpSp>
        <p:nvGrpSpPr>
          <p:cNvPr id="295" name="Shape 295"/>
          <p:cNvGrpSpPr/>
          <p:nvPr/>
        </p:nvGrpSpPr>
        <p:grpSpPr>
          <a:xfrm>
            <a:off y="1180985" x="207962"/>
            <a:ext cy="3337426" cx="2627783"/>
            <a:chOff y="1212517" x="0"/>
            <a:chExt cy="3337426" cx="2627783"/>
          </a:xfrm>
        </p:grpSpPr>
        <p:sp>
          <p:nvSpPr>
            <p:cNvPr id="296" name="Shape 296"/>
            <p:cNvSpPr/>
            <p:nvPr/>
          </p:nvSpPr>
          <p:spPr>
            <a:xfrm>
              <a:off y="1340767" x="0"/>
              <a:ext cy="2468846" cx="2304256"/>
            </a:xfrm>
            <a:prstGeom prst="rect">
              <a:avLst/>
            </a:prstGeom>
            <a:blipFill>
              <a:blip r:embed="rId3"/>
              <a:stretch>
                <a:fillRect/>
              </a:stretch>
            </a:blipFill>
          </p:spPr>
        </p:sp>
        <p:sp>
          <p:nvSpPr>
            <p:cNvPr id="297" name="Shape 297"/>
            <p:cNvSpPr/>
            <p:nvPr/>
          </p:nvSpPr>
          <p:spPr>
            <a:xfrm>
              <a:off y="1212517" x="53384"/>
              <a:ext cy="2808311" cx="2574399"/>
            </a:xfrm>
            <a:prstGeom prst="roundRect">
              <a:avLst>
                <a:gd fmla="val 16667" name="adj"/>
              </a:avLst>
            </a:prstGeom>
            <a:noFill/>
            <a:ln w="25400" cap="flat">
              <a:solidFill>
                <a:schemeClr val="accent2"/>
              </a:solidFill>
              <a:prstDash val="solid"/>
              <a:round/>
              <a:headEnd w="med" len="med" type="none"/>
              <a:tailEnd w="med" len="med" type="none"/>
            </a:ln>
          </p:spPr>
          <p:txBody>
            <a:bodyPr bIns="45700" rIns="91425" lIns="91425" tIns="45700" anchor="ctr" anchorCtr="0">
              <a:noAutofit/>
            </a:bodyPr>
            <a:lstStyle/>
            <a:p/>
          </p:txBody>
        </p:sp>
        <p:sp>
          <p:nvSpPr>
            <p:cNvPr id="298" name="Shape 298"/>
            <p:cNvSpPr/>
            <p:nvPr/>
          </p:nvSpPr>
          <p:spPr>
            <a:xfrm>
              <a:off y="4180612" x="475606"/>
              <a:ext cy="369332" cx="1569660"/>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1" cap="none" baseline="0" sz="1800" lang="ja" i="0">
                  <a:solidFill>
                    <a:srgbClr val="000000"/>
                  </a:solidFill>
                  <a:latin typeface="Arial"/>
                  <a:ea typeface="Arial"/>
                  <a:cs typeface="Arial"/>
                  <a:sym typeface="Arial"/>
                </a:rPr>
                <a:t>節税のため。</a:t>
              </a:r>
            </a:p>
          </p:txBody>
        </p:sp>
      </p:grpSp>
      <p:sp>
        <p:nvSpPr>
          <p:cNvPr id="299" name="Shape 299"/>
          <p:cNvSpPr/>
          <p:nvPr/>
        </p:nvSpPr>
        <p:spPr>
          <a:xfrm>
            <a:off y="1156275" x="3005711"/>
            <a:ext cy="2808311" cx="2574399"/>
          </a:xfrm>
          <a:prstGeom prst="roundRect">
            <a:avLst>
              <a:gd fmla="val 16667" name="adj"/>
            </a:avLst>
          </a:prstGeom>
          <a:solidFill>
            <a:schemeClr val="lt1"/>
          </a:solidFill>
          <a:ln w="25400" cap="flat">
            <a:solidFill>
              <a:schemeClr val="accent2"/>
            </a:solidFill>
            <a:prstDash val="solid"/>
            <a:round/>
            <a:headEnd w="med" len="med" type="none"/>
            <a:tailEnd w="med" len="med" type="none"/>
          </a:ln>
        </p:spPr>
        <p:txBody>
          <a:bodyPr bIns="45700" rIns="91425" lIns="91425" tIns="45700" anchor="ctr" anchorCtr="0">
            <a:noAutofit/>
          </a:bodyPr>
          <a:lstStyle/>
          <a:p/>
        </p:txBody>
      </p:sp>
      <p:sp>
        <p:nvSpPr>
          <p:cNvPr id="300" name="Shape 300"/>
          <p:cNvSpPr/>
          <p:nvPr/>
        </p:nvSpPr>
        <p:spPr>
          <a:xfrm>
            <a:off y="1268759" x="2051719"/>
            <a:ext cy="2676525" cx="4400550"/>
          </a:xfrm>
          <a:prstGeom prst="rect">
            <a:avLst/>
          </a:prstGeom>
          <a:blipFill>
            <a:blip r:embed="rId4"/>
            <a:stretch>
              <a:fillRect/>
            </a:stretch>
          </a:blipFill>
        </p:spPr>
      </p:sp>
      <p:sp>
        <p:nvSpPr>
          <p:cNvPr id="301" name="Shape 301"/>
          <p:cNvSpPr/>
          <p:nvPr/>
        </p:nvSpPr>
        <p:spPr>
          <a:xfrm>
            <a:off y="4149080" x="2915816"/>
            <a:ext cy="646331" cx="269979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1" cap="none" baseline="0" sz="1800" lang="ja" i="0">
                <a:solidFill>
                  <a:srgbClr val="000000"/>
                </a:solidFill>
                <a:latin typeface="Arial"/>
                <a:ea typeface="Arial"/>
                <a:cs typeface="Arial"/>
                <a:sym typeface="Arial"/>
              </a:rPr>
              <a:t>スピーディな経営拡大を行うため。</a:t>
            </a:r>
          </a:p>
        </p:txBody>
      </p:sp>
      <p:sp>
        <p:nvSpPr>
          <p:cNvPr id="302" name="Shape 302"/>
          <p:cNvSpPr/>
          <p:nvPr/>
        </p:nvSpPr>
        <p:spPr>
          <a:xfrm>
            <a:off y="404663" x="0"/>
            <a:ext cy="830996" cx="9144000"/>
          </a:xfrm>
          <a:prstGeom prst="rect">
            <a:avLst/>
          </a:prstGeom>
          <a:noFill/>
          <a:ln>
            <a:noFill/>
          </a:ln>
        </p:spPr>
        <p:txBody>
          <a:bodyPr bIns="45700" rIns="91425" lIns="91425" tIns="45700" anchor="t" anchorCtr="0">
            <a:noAutofit/>
          </a:bodyPr>
          <a:lstStyle/>
          <a:p>
            <a:pPr algn="ctr" rtl="0" lvl="0" marR="0" indent="-342900" marL="342900">
              <a:spcBef>
                <a:spcPts val="0"/>
              </a:spcBef>
              <a:buSzPct val="25000"/>
              <a:buNone/>
            </a:pPr>
            <a:r>
              <a:rPr strike="noStrike" u="none" b="1" cap="none" baseline="0" sz="4800" lang="ja" i="0">
                <a:solidFill>
                  <a:srgbClr val="000000"/>
                </a:solidFill>
                <a:latin typeface="Arial"/>
                <a:ea typeface="Arial"/>
                <a:cs typeface="Arial"/>
                <a:sym typeface="Arial"/>
              </a:rPr>
              <a:t>還流しない理由とは…</a:t>
            </a:r>
          </a:p>
        </p:txBody>
      </p:sp>
      <p:sp>
        <p:nvSpPr>
          <p:cNvPr id="303" name="Shape 303"/>
          <p:cNvSpPr/>
          <p:nvPr/>
        </p:nvSpPr>
        <p:spPr>
          <a:xfrm>
            <a:off y="1340767" x="5227246"/>
            <a:ext cy="2448272" cx="4025272"/>
          </a:xfrm>
          <a:prstGeom prst="rect">
            <a:avLst/>
          </a:prstGeom>
          <a:blipFill>
            <a:blip r:embed="rId5"/>
            <a:stretch>
              <a:fillRect/>
            </a:stretch>
          </a:blipFill>
        </p:spPr>
      </p:sp>
      <p:sp>
        <p:nvSpPr>
          <p:cNvPr id="304" name="Shape 304"/>
          <p:cNvSpPr/>
          <p:nvPr/>
        </p:nvSpPr>
        <p:spPr>
          <a:xfrm>
            <a:off y="4077071" x="6012160"/>
            <a:ext cy="923329" cx="252027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1" cap="none" baseline="0" sz="1800" lang="ja" i="0">
                <a:solidFill>
                  <a:srgbClr val="000000"/>
                </a:solidFill>
                <a:latin typeface="Arial"/>
                <a:ea typeface="Arial"/>
                <a:cs typeface="Arial"/>
                <a:sym typeface="Arial"/>
              </a:rPr>
              <a:t>本社と現地での経営を分離させることを望む企業も。</a:t>
            </a:r>
          </a:p>
        </p:txBody>
      </p:sp>
      <p:sp>
        <p:nvSpPr>
          <p:cNvPr id="305" name="Shape 305"/>
          <p:cNvSpPr/>
          <p:nvPr/>
        </p:nvSpPr>
        <p:spPr>
          <a:xfrm>
            <a:off y="5780782" x="0"/>
            <a:ext cy="1175705" cx="9144000"/>
          </a:xfrm>
          <a:prstGeom prst="rect">
            <a:avLst/>
          </a:prstGeom>
          <a:noFill/>
          <a:ln>
            <a:noFill/>
          </a:ln>
        </p:spPr>
        <p:txBody>
          <a:bodyPr bIns="45700" rIns="91425" lIns="91425" tIns="45700" anchor="t" anchorCtr="0">
            <a:noAutofit/>
          </a:bodyPr>
          <a:lstStyle/>
          <a:p>
            <a:pPr algn="ctr" rtl="0" lvl="0" marR="0" indent="-342900" marL="342900">
              <a:spcBef>
                <a:spcPts val="0"/>
              </a:spcBef>
              <a:buSzPct val="25000"/>
              <a:buNone/>
            </a:pPr>
            <a:r>
              <a:rPr strike="noStrike" u="none" b="1" cap="none" baseline="0" sz="3200" lang="ja" i="0">
                <a:solidFill>
                  <a:srgbClr val="000000"/>
                </a:solidFill>
                <a:latin typeface="Arial"/>
                <a:ea typeface="Arial"/>
                <a:cs typeface="Arial"/>
                <a:sym typeface="Arial"/>
              </a:rPr>
              <a:t>→企業と国と両者が利益を</a:t>
            </a:r>
          </a:p>
          <a:p>
            <a:pPr algn="ctr" rtl="0" lvl="0" marR="0" indent="-342900" marL="342900">
              <a:spcBef>
                <a:spcPts val="640"/>
              </a:spcBef>
              <a:buSzPct val="25000"/>
              <a:buNone/>
            </a:pPr>
            <a:r>
              <a:rPr strike="noStrike" u="none" b="1" cap="none" baseline="0" sz="3200" lang="ja" i="0">
                <a:solidFill>
                  <a:srgbClr val="000000"/>
                </a:solidFill>
                <a:latin typeface="Arial"/>
                <a:ea typeface="Arial"/>
                <a:cs typeface="Arial"/>
                <a:sym typeface="Arial"/>
              </a:rPr>
              <a:t>得るための制度が必要となる。</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9" name="Shape 309"/>
        <p:cNvGrpSpPr/>
        <p:nvPr/>
      </p:nvGrpSpPr>
      <p:grpSpPr>
        <a:xfrm>
          <a:off y="0" x="0"/>
          <a:ext cy="0" cx="0"/>
          <a:chOff y="0" x="0"/>
          <a:chExt cy="0" cx="0"/>
        </a:xfrm>
      </p:grpSpPr>
      <p:sp>
        <p:nvSpPr>
          <p:cNvPr id="310" name="Shape 310"/>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ja" i="0">
                <a:solidFill>
                  <a:schemeClr val="dk1"/>
                </a:solidFill>
                <a:latin typeface="Calibri"/>
                <a:ea typeface="Calibri"/>
                <a:cs typeface="Calibri"/>
                <a:sym typeface="Calibri"/>
              </a:rPr>
              <a:t>現地調査からの考察</a:t>
            </a:r>
          </a:p>
        </p:txBody>
      </p:sp>
      <p:sp>
        <p:nvSpPr>
          <p:cNvPr id="311" name="Shape 311"/>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spcBef>
                <a:spcPts val="640"/>
              </a:spcBef>
              <a:buClr>
                <a:schemeClr val="dk1"/>
              </a:buClr>
              <a:buSzPct val="177777"/>
              <a:buFont typeface="Calibri"/>
              <a:buChar char="•"/>
            </a:pPr>
            <a:r>
              <a:rPr strike="noStrike" u="none" b="0" cap="none" baseline="0" sz="1800" lang="ja" i="0">
                <a:solidFill>
                  <a:schemeClr val="dk1"/>
                </a:solidFill>
                <a:latin typeface="Calibri"/>
                <a:ea typeface="Calibri"/>
                <a:cs typeface="Calibri"/>
                <a:sym typeface="Calibri"/>
              </a:rPr>
              <a:t>
</a:t>
            </a:r>
            <a:r>
              <a:rPr strike="noStrike" u="none" b="0" cap="none" baseline="0" sz="3200" lang="ja" i="0">
                <a:solidFill>
                  <a:schemeClr val="dk1"/>
                </a:solidFill>
                <a:latin typeface="Calibri"/>
                <a:ea typeface="Calibri"/>
                <a:cs typeface="Calibri"/>
                <a:sym typeface="Calibri"/>
              </a:rPr>
              <a:t>この制度の効果が十分に発揮されていない</a:t>
            </a:r>
          </a:p>
          <a:p>
            <a:r>
              <a:t/>
            </a:r>
          </a:p>
          <a:p>
            <a:r>
              <a:t/>
            </a:r>
          </a:p>
          <a:p>
            <a:r>
              <a:t/>
            </a:r>
          </a:p>
          <a:p>
            <a:pPr algn="l" rtl="0" lvl="0" marR="0" indent="0" marL="0">
              <a:spcBef>
                <a:spcPts val="640"/>
              </a:spcBef>
              <a:buClr>
                <a:schemeClr val="dk1"/>
              </a:buClr>
              <a:buSzPct val="25000"/>
              <a:buFont typeface="Calibri"/>
              <a:buNone/>
            </a:pPr>
            <a:r>
              <a:rPr strike="noStrike" u="none" b="0" cap="none" baseline="0" sz="3200" lang="ja" i="0">
                <a:solidFill>
                  <a:schemeClr val="dk1"/>
                </a:solidFill>
                <a:latin typeface="Calibri"/>
                <a:ea typeface="Calibri"/>
                <a:cs typeface="Calibri"/>
                <a:sym typeface="Calibri"/>
              </a:rPr>
              <a:t>国の目的と企業活動目的にずれが生じている</a:t>
            </a:r>
          </a:p>
          <a:p>
            <a:r>
              <a:t/>
            </a:r>
          </a:p>
        </p:txBody>
      </p:sp>
      <p:sp>
        <p:nvSpPr>
          <p:cNvPr id="312" name="Shape 312"/>
          <p:cNvSpPr/>
          <p:nvPr/>
        </p:nvSpPr>
        <p:spPr>
          <a:xfrm>
            <a:off y="3164396" x="3635896"/>
            <a:ext cy="1080120" cx="1480457"/>
          </a:xfrm>
          <a:prstGeom prst="upArrow">
            <a:avLst>
              <a:gd fmla="val 50000" name="adj1"/>
              <a:gd fmla="val 50000" name="adj2"/>
            </a:avLst>
          </a:prstGeom>
          <a:solidFill>
            <a:schemeClr val="lt1"/>
          </a:solidFill>
          <a:ln w="25400" cap="flat">
            <a:solidFill>
              <a:schemeClr val="accent1"/>
            </a:solidFill>
            <a:prstDash val="solid"/>
            <a:round/>
            <a:headEnd w="med" len="med" type="none"/>
            <a:tailEnd w="med" len="med" type="none"/>
          </a:ln>
        </p:spPr>
        <p:txBody>
          <a:bodyPr bIns="45700" rIns="91425" lIns="91425" tIns="45700" anchor="ctr" anchorCtr="0">
            <a:noAutofit/>
          </a:bodyPr>
          <a:lstStyle/>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7" name="Shape 317"/>
        <p:cNvGrpSpPr/>
        <p:nvPr/>
      </p:nvGrpSpPr>
      <p:grpSpPr>
        <a:xfrm>
          <a:off y="0" x="0"/>
          <a:ext cy="0" cx="0"/>
          <a:chOff y="0" x="0"/>
          <a:chExt cy="0" cx="0"/>
        </a:xfrm>
      </p:grpSpPr>
      <p:sp>
        <p:nvSpPr>
          <p:cNvPr id="318" name="Shape 318"/>
          <p:cNvSpPr txBox="1"/>
          <p:nvPr>
            <p:ph type="title"/>
          </p:nvPr>
        </p:nvSpPr>
        <p:spPr>
          <a:xfrm>
            <a:off y="274637" x="203200"/>
            <a:ext cy="1143000" cx="8940799"/>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ja" i="0">
                <a:solidFill>
                  <a:schemeClr val="dk1"/>
                </a:solidFill>
                <a:latin typeface="Calibri"/>
                <a:ea typeface="Calibri"/>
                <a:cs typeface="Calibri"/>
                <a:sym typeface="Calibri"/>
              </a:rPr>
              <a:t>利益還流を持続させるためには</a:t>
            </a:r>
          </a:p>
        </p:txBody>
      </p:sp>
      <p:sp>
        <p:nvSpPr>
          <p:cNvPr id="319" name="Shape 319"/>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100000"/>
              <a:buFont typeface="Calibri"/>
              <a:buChar char="•"/>
            </a:pPr>
            <a:r>
              <a:rPr strike="noStrike" u="none" b="0" cap="none" baseline="0" sz="3200" lang="ja" i="0">
                <a:solidFill>
                  <a:schemeClr val="dk1"/>
                </a:solidFill>
                <a:latin typeface="Calibri"/>
                <a:ea typeface="Calibri"/>
                <a:cs typeface="Calibri"/>
                <a:sym typeface="Calibri"/>
              </a:rPr>
              <a:t>法人税を減少させ、資金移動のデメリットを少なくする。</a:t>
            </a:r>
          </a:p>
          <a:p>
            <a:r>
              <a:t/>
            </a:r>
          </a:p>
          <a:p>
            <a:r>
              <a:t/>
            </a:r>
          </a:p>
          <a:p>
            <a:pPr algn="l" rtl="0" lvl="0" marR="0" indent="-342900" marL="342900">
              <a:spcBef>
                <a:spcPts val="640"/>
              </a:spcBef>
              <a:buClr>
                <a:schemeClr val="dk1"/>
              </a:buClr>
              <a:buSzPct val="100000"/>
              <a:buFont typeface="Calibri"/>
              <a:buChar char="•"/>
            </a:pPr>
            <a:r>
              <a:rPr strike="noStrike" u="none" b="0" cap="none" baseline="0" sz="3200" lang="ja" i="0">
                <a:solidFill>
                  <a:schemeClr val="dk1"/>
                </a:solidFill>
                <a:latin typeface="Calibri"/>
                <a:ea typeface="Calibri"/>
                <a:cs typeface="Calibri"/>
                <a:sym typeface="Calibri"/>
              </a:rPr>
              <a:t>資金の有効な使い方、またそれに対する補助を政府から行う。</a:t>
            </a:r>
          </a:p>
          <a:p>
            <a:pPr algn="l" rtl="0" lvl="0" marR="0" indent="-342900" marL="342900">
              <a:spcBef>
                <a:spcPts val="640"/>
              </a:spcBef>
              <a:buClr>
                <a:schemeClr val="dk1"/>
              </a:buClr>
              <a:buSzPct val="25000"/>
              <a:buFont typeface="Calibri"/>
              <a:buNone/>
            </a:pPr>
            <a:r>
              <a:rPr strike="noStrike" u="none" b="0" cap="none" baseline="0" sz="3200" lang="ja" i="0">
                <a:solidFill>
                  <a:schemeClr val="dk1"/>
                </a:solidFill>
                <a:latin typeface="Calibri"/>
                <a:ea typeface="Calibri"/>
                <a:cs typeface="Calibri"/>
                <a:sym typeface="Calibri"/>
              </a:rPr>
              <a:t>　→資本や資金の移動が自由にならなければ、効率性は上昇しない。</a:t>
            </a:r>
          </a:p>
          <a:p>
            <a:r>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3" name="Shape 323"/>
        <p:cNvGrpSpPr/>
        <p:nvPr/>
      </p:nvGrpSpPr>
      <p:grpSpPr>
        <a:xfrm>
          <a:off y="0" x="0"/>
          <a:ext cy="0" cx="0"/>
          <a:chOff y="0" x="0"/>
          <a:chExt cy="0" cx="0"/>
        </a:xfrm>
      </p:grpSpPr>
      <p:sp>
        <p:nvSpPr>
          <p:cNvPr id="324" name="Shape 324"/>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ja" i="0">
                <a:solidFill>
                  <a:schemeClr val="dk1"/>
                </a:solidFill>
                <a:latin typeface="Calibri"/>
                <a:ea typeface="Calibri"/>
                <a:cs typeface="Calibri"/>
                <a:sym typeface="Calibri"/>
              </a:rPr>
              <a:t>政策提言</a:t>
            </a:r>
          </a:p>
        </p:txBody>
      </p:sp>
      <p:sp>
        <p:nvSpPr>
          <p:cNvPr id="325" name="Shape 325"/>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0" marL="0">
              <a:spcBef>
                <a:spcPts val="640"/>
              </a:spcBef>
              <a:buClr>
                <a:schemeClr val="dk1"/>
              </a:buClr>
              <a:buSzPct val="25000"/>
              <a:buFont typeface="Calibri"/>
              <a:buNone/>
            </a:pPr>
            <a:r>
              <a:rPr lang="ja"/>
              <a:t>
</a:t>
            </a:r>
            <a:r>
              <a:rPr strike="noStrike" u="none" b="0" cap="none" baseline="0" sz="3200" lang="ja" i="0">
                <a:solidFill>
                  <a:schemeClr val="dk1"/>
                </a:solidFill>
                <a:latin typeface="Calibri"/>
                <a:ea typeface="Calibri"/>
                <a:cs typeface="Calibri"/>
                <a:sym typeface="Calibri"/>
              </a:rPr>
              <a:t>①制度の中での控除を</a:t>
            </a:r>
          </a:p>
          <a:p>
            <a:pPr algn="ctr" rtl="0" lvl="0" marR="0" indent="0" marL="0">
              <a:spcBef>
                <a:spcPts val="800"/>
              </a:spcBef>
              <a:buClr>
                <a:schemeClr val="dk1"/>
              </a:buClr>
              <a:buSzPct val="25000"/>
              <a:buFont typeface="Calibri"/>
              <a:buNone/>
            </a:pPr>
            <a:r>
              <a:rPr strike="noStrike" u="sng" b="0" cap="none" baseline="0" sz="4000" lang="ja" i="0">
                <a:solidFill>
                  <a:schemeClr val="dk1"/>
                </a:solidFill>
                <a:latin typeface="Calibri"/>
                <a:ea typeface="Calibri"/>
                <a:cs typeface="Calibri"/>
                <a:sym typeface="Calibri"/>
              </a:rPr>
              <a:t>95%→100%にする。</a:t>
            </a:r>
          </a:p>
          <a:p>
            <a:r>
              <a:t/>
            </a:r>
          </a:p>
          <a:p>
            <a:pPr algn="l" rtl="0" lvl="0" marR="0" indent="0" marL="0">
              <a:spcBef>
                <a:spcPts val="640"/>
              </a:spcBef>
              <a:buClr>
                <a:schemeClr val="dk1"/>
              </a:buClr>
              <a:buSzPct val="25000"/>
              <a:buFont typeface="Calibri"/>
              <a:buNone/>
            </a:pPr>
            <a:r>
              <a:rPr strike="noStrike" u="none" b="0" cap="none" baseline="0" sz="3200" lang="ja" i="0">
                <a:solidFill>
                  <a:schemeClr val="dk1"/>
                </a:solidFill>
                <a:latin typeface="Calibri"/>
                <a:ea typeface="Calibri"/>
                <a:cs typeface="Calibri"/>
                <a:sym typeface="Calibri"/>
              </a:rPr>
              <a:t>②この制度を企業に周知させる。</a:t>
            </a:r>
          </a:p>
          <a:p>
            <a:r>
              <a:t/>
            </a:r>
          </a:p>
          <a:p>
            <a:pPr algn="l" rtl="0" lvl="0" marR="0" indent="0" marL="0">
              <a:spcBef>
                <a:spcPts val="640"/>
              </a:spcBef>
              <a:buClr>
                <a:schemeClr val="dk1"/>
              </a:buClr>
              <a:buSzPct val="25000"/>
              <a:buFont typeface="Calibri"/>
              <a:buNone/>
            </a:pPr>
            <a:r>
              <a:rPr sz="2400" lang="ja"/>
              <a:t>③法人税率の引き下げ</a:t>
            </a:r>
            <a:r>
              <a:rPr strike="noStrike" u="none" b="0" cap="none" baseline="0" sz="3200" lang="ja" i="0">
                <a:solidFill>
                  <a:schemeClr val="dk1"/>
                </a:solidFill>
                <a:latin typeface="Calibri"/>
                <a:ea typeface="Calibri"/>
                <a:cs typeface="Calibri"/>
                <a:sym typeface="Calibri"/>
              </a:rPr>
              <a:t>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9" name="Shape 329"/>
        <p:cNvGrpSpPr/>
        <p:nvPr/>
      </p:nvGrpSpPr>
      <p:grpSpPr>
        <a:xfrm>
          <a:off y="0" x="0"/>
          <a:ext cy="0" cx="0"/>
          <a:chOff y="0" x="0"/>
          <a:chExt cy="0" cx="0"/>
        </a:xfrm>
      </p:grpSpPr>
      <p:sp>
        <p:nvSpPr>
          <p:cNvPr id="330" name="Shape 330"/>
          <p:cNvSpPr txBox="1"/>
          <p:nvPr>
            <p:ph type="ctrTitle"/>
          </p:nvPr>
        </p:nvSpPr>
        <p:spPr>
          <a:xfrm>
            <a:off y="2130425" x="685800"/>
            <a:ext cy="1470024" cx="77724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3600" lang="ja" i="0">
                <a:solidFill>
                  <a:schemeClr val="dk1"/>
                </a:solidFill>
                <a:latin typeface="Calibri"/>
                <a:ea typeface="Calibri"/>
                <a:cs typeface="Calibri"/>
                <a:sym typeface="Calibri"/>
              </a:rPr>
              <a:t>(ⅱ)国富環流→研究開発・人材育成</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4" name="Shape 334"/>
        <p:cNvGrpSpPr/>
        <p:nvPr/>
      </p:nvGrpSpPr>
      <p:grpSpPr>
        <a:xfrm>
          <a:off y="0" x="0"/>
          <a:ext cy="0" cx="0"/>
          <a:chOff y="0" x="0"/>
          <a:chExt cy="0" cx="0"/>
        </a:xfrm>
      </p:grpSpPr>
      <p:sp>
        <p:nvSpPr>
          <p:cNvPr id="335" name="Shape 335"/>
          <p:cNvSpPr txBox="1"/>
          <p:nvPr>
            <p:ph type="ctrTitle"/>
          </p:nvPr>
        </p:nvSpPr>
        <p:spPr>
          <a:xfrm>
            <a:off y="116631" x="251519"/>
            <a:ext cy="936103" cx="864096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3600" lang="ja" i="0">
                <a:solidFill>
                  <a:schemeClr val="dk1"/>
                </a:solidFill>
                <a:latin typeface="Calibri"/>
                <a:ea typeface="Calibri"/>
                <a:cs typeface="Calibri"/>
                <a:sym typeface="Calibri"/>
              </a:rPr>
              <a:t>(ⅱ)利益還流→研究開発・人材育成</a:t>
            </a:r>
          </a:p>
        </p:txBody>
      </p:sp>
      <p:sp>
        <p:nvSpPr>
          <p:cNvPr id="336" name="Shape 336"/>
          <p:cNvSpPr txBox="1"/>
          <p:nvPr>
            <p:ph idx="1" type="subTitle"/>
          </p:nvPr>
        </p:nvSpPr>
        <p:spPr>
          <a:xfrm>
            <a:off y="908720" x="323528"/>
            <a:ext cy="5328591" cx="8280919"/>
          </a:xfrm>
          <a:prstGeom prst="rect">
            <a:avLst/>
          </a:prstGeom>
          <a:noFill/>
          <a:ln>
            <a:noFill/>
          </a:ln>
        </p:spPr>
        <p:txBody>
          <a:bodyPr bIns="45700" rIns="91425" lIns="91425" tIns="45700" anchor="t" anchorCtr="0">
            <a:noAutofit/>
          </a:bodyPr>
          <a:lstStyle/>
          <a:p>
            <a:pPr algn="l" rtl="0" lvl="0" marR="0" indent="0" marL="0">
              <a:spcBef>
                <a:spcPts val="0"/>
              </a:spcBef>
              <a:buClr>
                <a:schemeClr val="dk1"/>
              </a:buClr>
              <a:buSzPct val="25000"/>
              <a:buFont typeface="Calibri"/>
              <a:buNone/>
            </a:pPr>
            <a:r>
              <a:rPr strike="noStrike" u="none" b="0" cap="none" baseline="0" sz="2800" lang="ja" i="0">
                <a:solidFill>
                  <a:schemeClr val="dk1"/>
                </a:solidFill>
                <a:latin typeface="Calibri"/>
                <a:ea typeface="Calibri"/>
                <a:cs typeface="Calibri"/>
                <a:sym typeface="Calibri"/>
              </a:rPr>
              <a:t>・研究開発</a:t>
            </a:r>
          </a:p>
          <a:p>
            <a:r>
              <a:t/>
            </a:r>
          </a:p>
        </p:txBody>
      </p:sp>
      <p:sp>
        <p:nvSpPr>
          <p:cNvPr id="337" name="Shape 337"/>
          <p:cNvSpPr txBox="1"/>
          <p:nvPr/>
        </p:nvSpPr>
        <p:spPr>
          <a:xfrm>
            <a:off y="6093292" x="2555775"/>
            <a:ext cy="584774" cx="6426134"/>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3200" lang="ja" i="0">
                <a:solidFill>
                  <a:schemeClr val="dk1"/>
                </a:solidFill>
                <a:latin typeface="Calibri"/>
                <a:ea typeface="Calibri"/>
                <a:cs typeface="Calibri"/>
                <a:sym typeface="Calibri"/>
              </a:rPr>
              <a:t>⇒研究開発には資金がまわっている</a:t>
            </a:r>
          </a:p>
        </p:txBody>
      </p:sp>
      <p:sp>
        <p:nvSpPr>
          <p:cNvPr id="338" name="Shape 338"/>
          <p:cNvSpPr txBox="1"/>
          <p:nvPr/>
        </p:nvSpPr>
        <p:spPr>
          <a:xfrm>
            <a:off y="1415773" x="414118"/>
            <a:ext cy="369332" cx="5184575"/>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ja" i="0">
                <a:solidFill>
                  <a:schemeClr val="dk1"/>
                </a:solidFill>
                <a:latin typeface="Calibri"/>
                <a:ea typeface="Calibri"/>
                <a:cs typeface="Calibri"/>
                <a:sym typeface="Calibri"/>
              </a:rPr>
              <a:t>現地法人からの配当金の国内における活用用途</a:t>
            </a:r>
          </a:p>
        </p:txBody>
      </p:sp>
      <p:sp>
        <p:nvSpPr>
          <p:cNvPr id="339" name="Shape 339"/>
          <p:cNvSpPr/>
          <p:nvPr/>
        </p:nvSpPr>
        <p:spPr>
          <a:xfrm>
            <a:off y="1785105" x="424381"/>
            <a:ext cy="4591261" cx="8136538"/>
          </a:xfrm>
          <a:prstGeom prst="rect">
            <a:avLst/>
          </a:prstGeom>
          <a:blipFill>
            <a:blip r:embed="rId3"/>
            <a:stretch>
              <a:fillRect/>
            </a:stretch>
          </a:blipFill>
        </p:spPr>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4" name="Shape 344"/>
        <p:cNvGrpSpPr/>
        <p:nvPr/>
      </p:nvGrpSpPr>
      <p:grpSpPr>
        <a:xfrm>
          <a:off y="0" x="0"/>
          <a:ext cy="0" cx="0"/>
          <a:chOff y="0" x="0"/>
          <a:chExt cy="0" cx="0"/>
        </a:xfrm>
      </p:grpSpPr>
      <p:sp>
        <p:nvSpPr>
          <p:cNvPr id="345" name="Shape 345"/>
          <p:cNvSpPr txBox="1"/>
          <p:nvPr/>
        </p:nvSpPr>
        <p:spPr>
          <a:xfrm>
            <a:off y="404663" x="395536"/>
            <a:ext cy="523219" cx="1872207"/>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800" lang="ja" i="0">
                <a:solidFill>
                  <a:schemeClr val="dk1"/>
                </a:solidFill>
                <a:latin typeface="Calibri"/>
                <a:ea typeface="Calibri"/>
                <a:cs typeface="Calibri"/>
                <a:sym typeface="Calibri"/>
              </a:rPr>
              <a:t>・人材育成</a:t>
            </a:r>
          </a:p>
        </p:txBody>
      </p:sp>
      <p:sp>
        <p:nvSpPr>
          <p:cNvPr id="346" name="Shape 346"/>
          <p:cNvSpPr/>
          <p:nvPr/>
        </p:nvSpPr>
        <p:spPr>
          <a:xfrm>
            <a:off y="1988840" x="179511"/>
            <a:ext cy="3060232" cx="8784975"/>
          </a:xfrm>
          <a:prstGeom prst="rect">
            <a:avLst/>
          </a:prstGeom>
          <a:blipFill>
            <a:blip r:embed="rId3"/>
            <a:stretch>
              <a:fillRect/>
            </a:stretch>
          </a:blipFill>
        </p:spPr>
      </p:sp>
      <p:sp>
        <p:nvSpPr>
          <p:cNvPr id="347" name="Shape 347"/>
          <p:cNvSpPr txBox="1"/>
          <p:nvPr/>
        </p:nvSpPr>
        <p:spPr>
          <a:xfrm>
            <a:off y="1527175" x="2771800"/>
            <a:ext cy="461664" cx="36003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ja" i="0">
                <a:solidFill>
                  <a:schemeClr val="dk1"/>
                </a:solidFill>
                <a:latin typeface="Calibri"/>
                <a:ea typeface="Calibri"/>
                <a:cs typeface="Calibri"/>
                <a:sym typeface="Calibri"/>
              </a:rPr>
              <a:t>来期教育予算の見直し</a:t>
            </a:r>
          </a:p>
        </p:txBody>
      </p:sp>
      <p:sp>
        <p:nvSpPr>
          <p:cNvPr id="348" name="Shape 348"/>
          <p:cNvSpPr txBox="1"/>
          <p:nvPr/>
        </p:nvSpPr>
        <p:spPr>
          <a:xfrm>
            <a:off y="5229200" x="1223628"/>
            <a:ext cy="338554" cx="6696744"/>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600" lang="ja" i="0">
                <a:solidFill>
                  <a:schemeClr val="dk1"/>
                </a:solidFill>
                <a:latin typeface="Calibri"/>
                <a:ea typeface="Calibri"/>
                <a:cs typeface="Calibri"/>
                <a:sym typeface="Calibri"/>
              </a:rPr>
              <a:t>出典：産業能率大学（2010）「経済危機下の人材開発に関する実態調査」</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3" name="Shape 353"/>
        <p:cNvGrpSpPr/>
        <p:nvPr/>
      </p:nvGrpSpPr>
      <p:grpSpPr>
        <a:xfrm>
          <a:off y="0" x="0"/>
          <a:ext cy="0" cx="0"/>
          <a:chOff y="0" x="0"/>
          <a:chExt cy="0" cx="0"/>
        </a:xfrm>
      </p:grpSpPr>
      <p:sp>
        <p:nvSpPr>
          <p:cNvPr id="354" name="Shape 354"/>
          <p:cNvSpPr/>
          <p:nvPr/>
        </p:nvSpPr>
        <p:spPr>
          <a:xfrm>
            <a:off y="644025" x="15489"/>
            <a:ext cy="4820521" cx="5492613"/>
          </a:xfrm>
          <a:prstGeom prst="rect">
            <a:avLst/>
          </a:prstGeom>
          <a:blipFill>
            <a:blip r:embed="rId3"/>
            <a:stretch>
              <a:fillRect/>
            </a:stretch>
          </a:blipFill>
        </p:spPr>
      </p:sp>
      <p:sp>
        <p:nvSpPr>
          <p:cNvPr id="355" name="Shape 355"/>
          <p:cNvSpPr txBox="1"/>
          <p:nvPr/>
        </p:nvSpPr>
        <p:spPr>
          <a:xfrm>
            <a:off y="5428092" x="887600"/>
            <a:ext cy="523219" cx="3456383"/>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ja" i="0">
                <a:solidFill>
                  <a:schemeClr val="dk1"/>
                </a:solidFill>
                <a:latin typeface="Calibri"/>
                <a:ea typeface="Calibri"/>
                <a:cs typeface="Calibri"/>
                <a:sym typeface="Calibri"/>
              </a:rPr>
              <a:t>出典：商工総合研究所(平成23年)「中小企業における人材の活用等の実態調査」</a:t>
            </a:r>
          </a:p>
        </p:txBody>
      </p:sp>
      <p:sp>
        <p:nvSpPr>
          <p:cNvPr id="356" name="Shape 356"/>
          <p:cNvSpPr/>
          <p:nvPr/>
        </p:nvSpPr>
        <p:spPr>
          <a:xfrm rot="436636">
            <a:off y="3735897" x="4059881"/>
            <a:ext cy="3216880" cx="5050145"/>
          </a:xfrm>
          <a:prstGeom prst="irregularSeal1">
            <a:avLst/>
          </a:prstGeom>
          <a:solidFill>
            <a:schemeClr val="lt1"/>
          </a:solidFill>
          <a:ln w="9525" cap="flat">
            <a:solidFill>
              <a:schemeClr val="dk1"/>
            </a:solidFill>
            <a:prstDash val="solid"/>
            <a:round/>
            <a:headEnd w="med" len="med" type="none"/>
            <a:tailEnd w="med" len="med" type="none"/>
          </a:ln>
        </p:spPr>
        <p:txBody>
          <a:bodyPr bIns="45700" rIns="91425" lIns="91425" tIns="45700" anchor="ctr" anchorCtr="0">
            <a:noAutofit/>
          </a:bodyPr>
          <a:lstStyle/>
          <a:p/>
        </p:txBody>
      </p:sp>
      <p:sp>
        <p:nvSpPr>
          <p:cNvPr id="357" name="Shape 357"/>
          <p:cNvSpPr txBox="1"/>
          <p:nvPr/>
        </p:nvSpPr>
        <p:spPr>
          <a:xfrm>
            <a:off y="1340767" x="4932039"/>
            <a:ext cy="2585322" cx="3902928"/>
          </a:xfrm>
          <a:prstGeom prst="rect">
            <a:avLst/>
          </a:prstGeom>
          <a:noFill/>
          <a:ln w="9525" cap="flat">
            <a:solidFill>
              <a:schemeClr val="dk1"/>
            </a:solidFill>
            <a:prstDash val="solid"/>
            <a:round/>
            <a:headEnd w="med" len="med" type="none"/>
            <a:tailEnd w="med" len="med" type="none"/>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ja" i="0">
                <a:solidFill>
                  <a:srgbClr val="538CD5"/>
                </a:solidFill>
                <a:latin typeface="Calibri"/>
                <a:ea typeface="Calibri"/>
                <a:cs typeface="Calibri"/>
                <a:sym typeface="Calibri"/>
              </a:rPr>
              <a:t>■</a:t>
            </a:r>
            <a:r>
              <a:rPr strike="noStrike" u="none" b="0" cap="none" baseline="0" sz="1800" lang="ja" i="0">
                <a:solidFill>
                  <a:schemeClr val="dk1"/>
                </a:solidFill>
                <a:latin typeface="Calibri"/>
                <a:ea typeface="Calibri"/>
                <a:cs typeface="Calibri"/>
                <a:sym typeface="Calibri"/>
              </a:rPr>
              <a:t>重視しているが、人材育成の成果が上がっていない</a:t>
            </a:r>
          </a:p>
          <a:p>
            <a:pPr algn="l" rtl="0" lvl="0" marR="0" indent="0" marL="0">
              <a:buSzPct val="25000"/>
              <a:buNone/>
            </a:pPr>
            <a:r>
              <a:rPr strike="noStrike" u="none" b="0" cap="none" baseline="0" sz="1800" lang="ja" i="0">
                <a:solidFill>
                  <a:srgbClr val="7F2525"/>
                </a:solidFill>
                <a:latin typeface="Calibri"/>
                <a:ea typeface="Calibri"/>
                <a:cs typeface="Calibri"/>
                <a:sym typeface="Calibri"/>
              </a:rPr>
              <a:t>■</a:t>
            </a:r>
            <a:r>
              <a:rPr strike="noStrike" u="none" b="0" cap="none" baseline="0" sz="1800" lang="ja" i="0">
                <a:solidFill>
                  <a:schemeClr val="dk1"/>
                </a:solidFill>
                <a:latin typeface="Calibri"/>
                <a:ea typeface="Calibri"/>
                <a:cs typeface="Calibri"/>
                <a:sym typeface="Calibri"/>
              </a:rPr>
              <a:t>重視しており、人材育成の成果が上がっている</a:t>
            </a:r>
          </a:p>
          <a:p>
            <a:pPr algn="l" rtl="0" lvl="0" marR="0" indent="0" marL="0">
              <a:buSzPct val="25000"/>
              <a:buNone/>
            </a:pPr>
            <a:r>
              <a:rPr strike="noStrike" u="none" b="0" cap="none" baseline="0" sz="1800" lang="ja" i="0">
                <a:solidFill>
                  <a:srgbClr val="97B240"/>
                </a:solidFill>
                <a:latin typeface="Calibri"/>
                <a:ea typeface="Calibri"/>
                <a:cs typeface="Calibri"/>
                <a:sym typeface="Calibri"/>
              </a:rPr>
              <a:t>■</a:t>
            </a:r>
            <a:r>
              <a:rPr strike="noStrike" u="none" b="0" cap="none" baseline="0" sz="1800" lang="ja" i="0">
                <a:solidFill>
                  <a:schemeClr val="dk1"/>
                </a:solidFill>
                <a:latin typeface="Calibri"/>
                <a:ea typeface="Calibri"/>
                <a:cs typeface="Calibri"/>
                <a:sym typeface="Calibri"/>
              </a:rPr>
              <a:t>なんともいえない</a:t>
            </a:r>
          </a:p>
          <a:p>
            <a:pPr algn="l" rtl="0" lvl="0" marR="0" indent="0" marL="0">
              <a:buSzPct val="25000"/>
              <a:buNone/>
            </a:pPr>
            <a:r>
              <a:rPr strike="noStrike" u="none" b="0" cap="none" baseline="0" sz="1800" lang="ja" i="0">
                <a:solidFill>
                  <a:srgbClr val="88679D"/>
                </a:solidFill>
                <a:latin typeface="Calibri"/>
                <a:ea typeface="Calibri"/>
                <a:cs typeface="Calibri"/>
                <a:sym typeface="Calibri"/>
              </a:rPr>
              <a:t>■</a:t>
            </a:r>
            <a:r>
              <a:rPr strike="noStrike" u="none" b="0" cap="none" baseline="0" sz="1800" lang="ja" i="0">
                <a:solidFill>
                  <a:schemeClr val="dk1"/>
                </a:solidFill>
                <a:latin typeface="Calibri"/>
                <a:ea typeface="Calibri"/>
                <a:cs typeface="Calibri"/>
                <a:sym typeface="Calibri"/>
              </a:rPr>
              <a:t>重視しておらず、従業員の自主性に任せているが、人材は育っている</a:t>
            </a:r>
          </a:p>
          <a:p>
            <a:pPr algn="l" rtl="0" lvl="0" marR="0" indent="0" marL="0">
              <a:buSzPct val="25000"/>
              <a:buNone/>
            </a:pPr>
            <a:r>
              <a:rPr strike="noStrike" u="none" b="0" cap="none" baseline="0" sz="1800" lang="ja" i="0">
                <a:solidFill>
                  <a:srgbClr val="19B1B9"/>
                </a:solidFill>
                <a:latin typeface="Calibri"/>
                <a:ea typeface="Calibri"/>
                <a:cs typeface="Calibri"/>
                <a:sym typeface="Calibri"/>
              </a:rPr>
              <a:t>■</a:t>
            </a:r>
            <a:r>
              <a:rPr strike="noStrike" u="none" b="0" cap="none" baseline="0" sz="1800" lang="ja" i="0">
                <a:solidFill>
                  <a:schemeClr val="dk1"/>
                </a:solidFill>
                <a:latin typeface="Calibri"/>
                <a:ea typeface="Calibri"/>
                <a:cs typeface="Calibri"/>
                <a:sym typeface="Calibri"/>
              </a:rPr>
              <a:t>重視しておらず、従業員の自主性に任せているため、人材が育っていない</a:t>
            </a:r>
          </a:p>
        </p:txBody>
      </p:sp>
      <p:sp>
        <p:nvSpPr>
          <p:cNvPr id="358" name="Shape 358"/>
          <p:cNvSpPr txBox="1"/>
          <p:nvPr/>
        </p:nvSpPr>
        <p:spPr>
          <a:xfrm rot="347877">
            <a:off y="4600442" x="5128906"/>
            <a:ext cy="1200328" cx="3041173"/>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ja" i="0">
                <a:solidFill>
                  <a:schemeClr val="dk1"/>
                </a:solidFill>
                <a:latin typeface="Calibri"/>
                <a:ea typeface="Calibri"/>
                <a:cs typeface="Calibri"/>
                <a:sym typeface="Calibri"/>
              </a:rPr>
              <a:t>約半数の企業が人材育成の成果があがってないと感じている！</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23" fill="hold" presetSubtype="16" presetClass="entr" nodeType="clickEffect">
                                  <p:stCondLst>
                                    <p:cond delay="0"/>
                                  </p:stCondLst>
                                  <p:childTnLst>
                                    <p:set>
                                      <p:cBhvr>
                                        <p:cTn dur="1" fill="hold">
                                          <p:stCondLst>
                                            <p:cond delay="0"/>
                                          </p:stCondLst>
                                        </p:cTn>
                                        <p:tgtEl>
                                          <p:spTgt spid="356"/>
                                        </p:tgtEl>
                                        <p:attrNameLst>
                                          <p:attrName>style.visibility</p:attrName>
                                        </p:attrNameLst>
                                      </p:cBhvr>
                                      <p:to>
                                        <p:strVal val="visible"/>
                                      </p:to>
                                    </p:set>
                                    <p:anim calcmode="lin" valueType="num">
                                      <p:cBhvr additive="base">
                                        <p:cTn dur="500"/>
                                        <p:tgtEl>
                                          <p:spTgt spid="356"/>
                                        </p:tgtEl>
                                        <p:attrNameLst>
                                          <p:attrName>ppt_w</p:attrName>
                                        </p:attrNameLst>
                                      </p:cBhvr>
                                      <p:tavLst>
                                        <p:tav tm="0" fmla="">
                                          <p:val>
                                            <p:strVal val="0"/>
                                          </p:val>
                                        </p:tav>
                                        <p:tav tm="100000" fmla="">
                                          <p:val>
                                            <p:strVal val="#ppt_w"/>
                                          </p:val>
                                        </p:tav>
                                      </p:tavLst>
                                    </p:anim>
                                    <p:anim calcmode="lin" valueType="num">
                                      <p:cBhvr additive="base">
                                        <p:cTn dur="500"/>
                                        <p:tgtEl>
                                          <p:spTgt spid="356"/>
                                        </p:tgtEl>
                                        <p:attrNameLst>
                                          <p:attrName>ppt_h</p:attrName>
                                        </p:attrNameLst>
                                      </p:cBhvr>
                                      <p:tavLst>
                                        <p:tav tm="0" fmla="">
                                          <p:val>
                                            <p:strVal val="0"/>
                                          </p:val>
                                        </p:tav>
                                        <p:tav tm="100000" fmla="">
                                          <p:val>
                                            <p:strVal val="#ppt_h"/>
                                          </p:val>
                                        </p:tav>
                                      </p:tavLst>
                                    </p:anim>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58"/>
                                        </p:tgtEl>
                                        <p:attrNameLst>
                                          <p:attrName>style.visibility</p:attrName>
                                        </p:attrNameLst>
                                      </p:cBhvr>
                                      <p:to>
                                        <p:strVal val="visible"/>
                                      </p:to>
                                    </p:set>
                                    <p:animEffect transition="in" filter="fade">
                                      <p:cBhvr>
                                        <p:cTn dur="500"/>
                                        <p:tgtEl>
                                          <p:spTgt spid="3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y="0" x="0"/>
          <a:ext cy="0" cx="0"/>
          <a:chOff y="0" x="0"/>
          <a:chExt cy="0" cx="0"/>
        </a:xfrm>
      </p:grpSpPr>
      <p:sp>
        <p:nvSpPr>
          <p:cNvPr id="96" name="Shape 96"/>
          <p:cNvSpPr txBox="1"/>
          <p:nvPr/>
        </p:nvSpPr>
        <p:spPr>
          <a:xfrm>
            <a:off y="1714500" x="1752600"/>
            <a:ext cy="369332" cx="7896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ja" i="0">
                <a:solidFill>
                  <a:schemeClr val="dk1"/>
                </a:solidFill>
                <a:latin typeface="Calibri"/>
                <a:ea typeface="Calibri"/>
                <a:cs typeface="Calibri"/>
                <a:sym typeface="Calibri"/>
              </a:rPr>
              <a:t>グラフ</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3" name="Shape 363"/>
        <p:cNvGrpSpPr/>
        <p:nvPr/>
      </p:nvGrpSpPr>
      <p:grpSpPr>
        <a:xfrm>
          <a:off y="0" x="0"/>
          <a:ext cy="0" cx="0"/>
          <a:chOff y="0" x="0"/>
          <a:chExt cy="0" cx="0"/>
        </a:xfrm>
      </p:grpSpPr>
      <p:sp>
        <p:nvSpPr>
          <p:cNvPr id="364" name="Shape 364"/>
          <p:cNvSpPr/>
          <p:nvPr/>
        </p:nvSpPr>
        <p:spPr>
          <a:xfrm>
            <a:off y="116631" x="109098"/>
            <a:ext cy="6192688" cx="9011505"/>
          </a:xfrm>
          <a:prstGeom prst="rect">
            <a:avLst/>
          </a:prstGeom>
          <a:blipFill>
            <a:blip r:embed="rId3"/>
            <a:stretch>
              <a:fillRect/>
            </a:stretch>
          </a:blipFill>
        </p:spPr>
      </p:sp>
      <p:sp>
        <p:nvSpPr>
          <p:cNvPr id="365" name="Shape 365"/>
          <p:cNvSpPr txBox="1"/>
          <p:nvPr/>
        </p:nvSpPr>
        <p:spPr>
          <a:xfrm>
            <a:off y="6309319" x="827583"/>
            <a:ext cy="338554" cx="748883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600" lang="ja" i="0">
                <a:solidFill>
                  <a:schemeClr val="dk1"/>
                </a:solidFill>
                <a:latin typeface="Calibri"/>
                <a:ea typeface="Calibri"/>
                <a:cs typeface="Calibri"/>
                <a:sym typeface="Calibri"/>
              </a:rPr>
              <a:t>出典：商工総合研究所(平成23年)「中小企業における人材の活用等の実態調査」</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0" name="Shape 370"/>
        <p:cNvGrpSpPr/>
        <p:nvPr/>
      </p:nvGrpSpPr>
      <p:grpSpPr>
        <a:xfrm>
          <a:off y="0" x="0"/>
          <a:ext cy="0" cx="0"/>
          <a:chOff y="0" x="0"/>
          <a:chExt cy="0" cx="0"/>
        </a:xfrm>
      </p:grpSpPr>
      <p:sp>
        <p:nvSpPr>
          <p:cNvPr id="371" name="Shape 371"/>
          <p:cNvSpPr txBox="1"/>
          <p:nvPr>
            <p:ph idx="1" type="subTitle"/>
          </p:nvPr>
        </p:nvSpPr>
        <p:spPr>
          <a:xfrm>
            <a:off y="5115257" x="251519"/>
            <a:ext cy="1410085" cx="8640960"/>
          </a:xfrm>
          <a:prstGeom prst="rect">
            <a:avLst/>
          </a:prstGeom>
          <a:noFill/>
          <a:ln>
            <a:noFill/>
          </a:ln>
        </p:spPr>
        <p:txBody>
          <a:bodyPr bIns="45700" rIns="91425" lIns="91425" tIns="45700" anchor="t" anchorCtr="0">
            <a:noAutofit/>
          </a:bodyPr>
          <a:lstStyle/>
          <a:p>
            <a:pPr algn="l" rtl="0" lvl="0" marR="0" indent="0" marL="0">
              <a:spcBef>
                <a:spcPts val="640"/>
              </a:spcBef>
              <a:buClr>
                <a:srgbClr val="888888"/>
              </a:buClr>
              <a:buSzPct val="25000"/>
              <a:buFont typeface="Calibri"/>
              <a:buNone/>
            </a:pPr>
            <a:r>
              <a:rPr strike="noStrike" u="none" b="0" cap="none" baseline="0" sz="1800" lang="ja" i="0">
                <a:solidFill>
                  <a:schemeClr val="dk1"/>
                </a:solidFill>
                <a:latin typeface="Calibri"/>
                <a:ea typeface="Calibri"/>
                <a:cs typeface="Calibri"/>
                <a:sym typeface="Calibri"/>
              </a:rPr>
              <a:t>
</a:t>
            </a:r>
          </a:p>
          <a:p>
            <a:r>
              <a:t/>
            </a:r>
          </a:p>
        </p:txBody>
      </p:sp>
      <p:sp>
        <p:nvSpPr>
          <p:cNvPr id="372" name="Shape 372"/>
          <p:cNvSpPr/>
          <p:nvPr/>
        </p:nvSpPr>
        <p:spPr>
          <a:xfrm>
            <a:off y="1772816" x="451343"/>
            <a:ext cy="2147755" cx="8388931"/>
          </a:xfrm>
          <a:prstGeom prst="roundRect">
            <a:avLst>
              <a:gd fmla="val 16667" name="adj"/>
            </a:avLst>
          </a:prstGeom>
          <a:solidFill>
            <a:schemeClr val="lt1"/>
          </a:solidFill>
          <a:ln w="9525" cap="flat">
            <a:solidFill>
              <a:schemeClr val="dk1"/>
            </a:solidFill>
            <a:prstDash val="solid"/>
            <a:round/>
            <a:headEnd w="med" len="med" type="none"/>
            <a:tailEnd w="med" len="med" type="none"/>
          </a:ln>
        </p:spPr>
        <p:txBody>
          <a:bodyPr bIns="45700" rIns="91425" lIns="91425" tIns="45700" anchor="ctr" anchorCtr="0">
            <a:noAutofit/>
          </a:bodyPr>
          <a:lstStyle/>
          <a:p/>
        </p:txBody>
      </p:sp>
      <p:sp>
        <p:nvSpPr>
          <p:cNvPr id="373" name="Shape 373"/>
          <p:cNvSpPr txBox="1"/>
          <p:nvPr/>
        </p:nvSpPr>
        <p:spPr>
          <a:xfrm>
            <a:off y="1862182" x="547652"/>
            <a:ext cy="1938991" cx="8228713"/>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1" cap="none" baseline="0" sz="2400" lang="ja" i="0">
                <a:solidFill>
                  <a:schemeClr val="dk1"/>
                </a:solidFill>
                <a:latin typeface="Calibri"/>
                <a:ea typeface="Calibri"/>
                <a:cs typeface="Calibri"/>
                <a:sym typeface="Calibri"/>
              </a:rPr>
              <a:t>企業が必要とする人材</a:t>
            </a:r>
          </a:p>
          <a:p>
            <a:pPr algn="l" rtl="0" lvl="0" marR="0" indent="0" marL="0">
              <a:buSzPct val="25000"/>
              <a:buNone/>
            </a:pPr>
            <a:r>
              <a:rPr strike="noStrike" u="none" b="0" cap="none" baseline="0" sz="2400" lang="ja" i="0">
                <a:solidFill>
                  <a:schemeClr val="dk1"/>
                </a:solidFill>
                <a:latin typeface="Calibri"/>
                <a:ea typeface="Calibri"/>
                <a:cs typeface="Calibri"/>
                <a:sym typeface="Calibri"/>
              </a:rPr>
              <a:t>　・現地の文化や習慣がきちんと理解できる</a:t>
            </a:r>
          </a:p>
          <a:p>
            <a:pPr algn="l" rtl="0" lvl="0" marR="0" indent="0" marL="0">
              <a:buSzPct val="25000"/>
              <a:buNone/>
            </a:pPr>
            <a:r>
              <a:rPr strike="noStrike" u="none" b="0" cap="none" baseline="0" sz="2400" lang="ja" i="0">
                <a:solidFill>
                  <a:schemeClr val="dk1"/>
                </a:solidFill>
                <a:latin typeface="Calibri"/>
                <a:ea typeface="Calibri"/>
                <a:cs typeface="Calibri"/>
                <a:sym typeface="Calibri"/>
              </a:rPr>
              <a:t>　・本社の理念を正しく理解し、伝えることができる</a:t>
            </a:r>
          </a:p>
          <a:p>
            <a:pPr algn="l" rtl="0" lvl="0" marR="0" indent="0" marL="0">
              <a:buSzPct val="25000"/>
              <a:buNone/>
            </a:pPr>
            <a:r>
              <a:rPr strike="noStrike" u="none" b="0" cap="none" baseline="0" sz="2400" lang="ja" i="0">
                <a:solidFill>
                  <a:schemeClr val="dk1"/>
                </a:solidFill>
                <a:latin typeface="Calibri"/>
                <a:ea typeface="Calibri"/>
                <a:cs typeface="Calibri"/>
                <a:sym typeface="Calibri"/>
              </a:rPr>
              <a:t>　・現地とコミュニケーションがとれる</a:t>
            </a:r>
          </a:p>
          <a:p>
            <a:pPr algn="l" rtl="0" lvl="0" marR="0" indent="0" marL="0">
              <a:buSzPct val="25000"/>
              <a:buNone/>
            </a:pPr>
            <a:r>
              <a:rPr strike="noStrike" u="none" b="0" cap="none" baseline="0" sz="2400" lang="ja" i="0">
                <a:solidFill>
                  <a:schemeClr val="dk1"/>
                </a:solidFill>
                <a:latin typeface="Calibri"/>
                <a:ea typeface="Calibri"/>
                <a:cs typeface="Calibri"/>
                <a:sym typeface="Calibri"/>
              </a:rPr>
              <a:t>＝</a:t>
            </a:r>
            <a:r>
              <a:rPr strike="noStrike" u="none" b="0" cap="none" baseline="0" sz="2400" lang="ja" i="0">
                <a:solidFill>
                  <a:srgbClr val="FF0000"/>
                </a:solidFill>
                <a:latin typeface="Calibri"/>
                <a:ea typeface="Calibri"/>
                <a:cs typeface="Calibri"/>
                <a:sym typeface="Calibri"/>
              </a:rPr>
              <a:t>日本が海外進出先して外需を取込む際に必要とされる人材</a:t>
            </a:r>
          </a:p>
        </p:txBody>
      </p:sp>
      <p:sp>
        <p:nvSpPr>
          <p:cNvPr id="374" name="Shape 374"/>
          <p:cNvSpPr/>
          <p:nvPr/>
        </p:nvSpPr>
        <p:spPr>
          <a:xfrm>
            <a:off y="313621" x="467543"/>
            <a:ext cy="1152128" cx="8388931"/>
          </a:xfrm>
          <a:prstGeom prst="roundRect">
            <a:avLst>
              <a:gd fmla="val 16667" name="adj"/>
            </a:avLst>
          </a:prstGeom>
          <a:solidFill>
            <a:schemeClr val="lt1"/>
          </a:solidFill>
          <a:ln w="9525" cap="flat">
            <a:solidFill>
              <a:schemeClr val="dk1"/>
            </a:solidFill>
            <a:prstDash val="solid"/>
            <a:round/>
            <a:headEnd w="med" len="med" type="none"/>
            <a:tailEnd w="med" len="med" type="none"/>
          </a:ln>
        </p:spPr>
        <p:txBody>
          <a:bodyPr bIns="45700" rIns="91425" lIns="91425" tIns="45700" anchor="ctr" anchorCtr="0">
            <a:noAutofit/>
          </a:bodyPr>
          <a:lstStyle/>
          <a:p/>
        </p:txBody>
      </p:sp>
      <p:sp>
        <p:nvSpPr>
          <p:cNvPr id="375" name="Shape 375"/>
          <p:cNvSpPr txBox="1"/>
          <p:nvPr/>
        </p:nvSpPr>
        <p:spPr>
          <a:xfrm>
            <a:off y="493222" x="721372"/>
            <a:ext cy="830996" cx="784887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ja" i="0">
                <a:solidFill>
                  <a:schemeClr val="dk1"/>
                </a:solidFill>
                <a:latin typeface="Calibri"/>
                <a:ea typeface="Calibri"/>
                <a:cs typeface="Calibri"/>
                <a:sym typeface="Calibri"/>
              </a:rPr>
              <a:t>・Off-JTを導入する又は就職前からの教育を改善するべき。</a:t>
            </a:r>
          </a:p>
          <a:p>
            <a:pPr algn="l" rtl="0" lvl="0" marR="0" indent="0" marL="0">
              <a:buSzPct val="25000"/>
              <a:buNone/>
            </a:pPr>
            <a:r>
              <a:rPr strike="noStrike" u="none" b="0" cap="none" baseline="0" sz="2400" lang="ja" i="0">
                <a:solidFill>
                  <a:schemeClr val="dk1"/>
                </a:solidFill>
                <a:latin typeface="Calibri"/>
                <a:ea typeface="Calibri"/>
                <a:cs typeface="Calibri"/>
                <a:sym typeface="Calibri"/>
              </a:rPr>
              <a:t>・資金を費やしても成果が出づらい。</a:t>
            </a:r>
          </a:p>
        </p:txBody>
      </p:sp>
      <p:sp>
        <p:nvSpPr>
          <p:cNvPr id="376" name="Shape 376"/>
          <p:cNvSpPr/>
          <p:nvPr/>
        </p:nvSpPr>
        <p:spPr>
          <a:xfrm>
            <a:off y="1124744" x="3887923"/>
            <a:ext cy="1067636" cx="1260139"/>
          </a:xfrm>
          <a:prstGeom prst="mathPlus">
            <a:avLst>
              <a:gd fmla="val 23520" name="adj1"/>
            </a:avLst>
          </a:prstGeom>
          <a:solidFill>
            <a:srgbClr val="F2F2F2"/>
          </a:solidFill>
          <a:ln w="25400" cap="flat">
            <a:solidFill>
              <a:srgbClr val="395E8A"/>
            </a:solidFill>
            <a:prstDash val="solid"/>
            <a:round/>
            <a:headEnd w="med" len="med" type="none"/>
            <a:tailEnd w="med" len="med" type="none"/>
          </a:ln>
        </p:spPr>
        <p:txBody>
          <a:bodyPr bIns="45700" rIns="91425" lIns="91425" tIns="45700" anchor="ctr" anchorCtr="0">
            <a:noAutofit/>
          </a:bodyPr>
          <a:lstStyle/>
          <a:p/>
        </p:txBody>
      </p:sp>
      <p:sp>
        <p:nvSpPr>
          <p:cNvPr id="377" name="Shape 377"/>
          <p:cNvSpPr txBox="1"/>
          <p:nvPr/>
        </p:nvSpPr>
        <p:spPr>
          <a:xfrm>
            <a:off y="4869160" x="287523"/>
            <a:ext cy="2308323" cx="856895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3600" lang="ja" i="0">
                <a:solidFill>
                  <a:schemeClr val="dk1"/>
                </a:solidFill>
                <a:latin typeface="Calibri"/>
                <a:ea typeface="Calibri"/>
                <a:cs typeface="Calibri"/>
                <a:sym typeface="Calibri"/>
              </a:rPr>
              <a:t>・</a:t>
            </a:r>
            <a:r>
              <a:rPr strike="noStrike" u="sng" b="0" cap="none" baseline="0" sz="3600" lang="ja" i="0">
                <a:solidFill>
                  <a:srgbClr val="FF0000"/>
                </a:solidFill>
                <a:latin typeface="Calibri"/>
                <a:ea typeface="Calibri"/>
                <a:cs typeface="Calibri"/>
                <a:sym typeface="Calibri"/>
              </a:rPr>
              <a:t>有用な人材を育てる教育制度、また教育機関を国が力をいれて支援していく</a:t>
            </a:r>
          </a:p>
          <a:p>
            <a:pPr algn="l" rtl="0" lvl="0" marR="0" indent="0" marL="0">
              <a:buSzPct val="25000"/>
              <a:buNone/>
            </a:pPr>
            <a:r>
              <a:rPr strike="noStrike" u="none" b="0" cap="none" baseline="0" sz="3600" lang="ja" i="0">
                <a:solidFill>
                  <a:schemeClr val="dk1"/>
                </a:solidFill>
                <a:latin typeface="Calibri"/>
                <a:ea typeface="Calibri"/>
                <a:cs typeface="Calibri"/>
                <a:sym typeface="Calibri"/>
              </a:rPr>
              <a:t>→文部科学省から大学などへ支援</a:t>
            </a:r>
            <a:br>
              <a:rPr strike="noStrike" u="none" b="0" cap="none" baseline="0" sz="3600" lang="ja" i="0">
                <a:solidFill>
                  <a:schemeClr val="dk1"/>
                </a:solidFill>
                <a:latin typeface="Calibri"/>
                <a:ea typeface="Calibri"/>
                <a:cs typeface="Calibri"/>
                <a:sym typeface="Calibri"/>
              </a:rPr>
            </a:br>
            <a:r>
              <a:rPr strike="noStrike" u="none" b="0" cap="none" baseline="0" sz="3600" lang="ja" i="0">
                <a:solidFill>
                  <a:schemeClr val="dk1"/>
                </a:solidFill>
                <a:latin typeface="Calibri"/>
                <a:ea typeface="Calibri"/>
                <a:cs typeface="Calibri"/>
                <a:sym typeface="Calibri"/>
              </a:rPr>
              <a:t>上手なアウトソーシング</a:t>
            </a:r>
          </a:p>
        </p:txBody>
      </p:sp>
      <p:sp>
        <p:nvSpPr>
          <p:cNvPr id="378" name="Shape 378"/>
          <p:cNvSpPr/>
          <p:nvPr/>
        </p:nvSpPr>
        <p:spPr>
          <a:xfrm>
            <a:off y="3920571" x="3131840"/>
            <a:ext cy="948587" cx="2880320"/>
          </a:xfrm>
          <a:prstGeom prst="downArrow">
            <a:avLst>
              <a:gd fmla="val 50000" name="adj1"/>
              <a:gd fmla="val 64127" name="adj2"/>
            </a:avLst>
          </a:prstGeom>
          <a:solidFill>
            <a:srgbClr val="F2F2F2"/>
          </a:solidFill>
          <a:ln w="25400" cap="flat">
            <a:solidFill>
              <a:srgbClr val="395E8A"/>
            </a:solidFill>
            <a:prstDash val="solid"/>
            <a:round/>
            <a:headEnd w="med" len="med" type="none"/>
            <a:tailEnd w="med" len="med" type="none"/>
          </a:ln>
        </p:spPr>
        <p:txBody>
          <a:bodyPr bIns="45700" rIns="91425" lIns="91425" tIns="45700" anchor="ctr" anchorCtr="0">
            <a:noAutofit/>
          </a:bodyPr>
          <a:lstStyle/>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3" name="Shape 383"/>
        <p:cNvGrpSpPr/>
        <p:nvPr/>
      </p:nvGrpSpPr>
      <p:grpSpPr>
        <a:xfrm>
          <a:off y="0" x="0"/>
          <a:ext cy="0" cx="0"/>
          <a:chOff y="0" x="0"/>
          <a:chExt cy="0" cx="0"/>
        </a:xfrm>
      </p:grpSpPr>
      <p:sp>
        <p:nvSpPr>
          <p:cNvPr id="384" name="Shape 384"/>
          <p:cNvSpPr txBox="1"/>
          <p:nvPr>
            <p:ph type="ctrTitle"/>
          </p:nvPr>
        </p:nvSpPr>
        <p:spPr>
          <a:xfrm>
            <a:off y="2130425" x="685800"/>
            <a:ext cy="1470024" cx="77724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3600" lang="ja" i="0">
                <a:solidFill>
                  <a:schemeClr val="dk1"/>
                </a:solidFill>
                <a:latin typeface="Calibri"/>
                <a:ea typeface="Calibri"/>
                <a:cs typeface="Calibri"/>
                <a:sym typeface="Calibri"/>
              </a:rPr>
              <a:t>(ⅲ)研究開発・人材育成→生産性UP</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8" name="Shape 388"/>
        <p:cNvGrpSpPr/>
        <p:nvPr/>
      </p:nvGrpSpPr>
      <p:grpSpPr>
        <a:xfrm>
          <a:off y="0" x="0"/>
          <a:ext cy="0" cx="0"/>
          <a:chOff y="0" x="0"/>
          <a:chExt cy="0" cx="0"/>
        </a:xfrm>
      </p:grpSpPr>
      <p:sp>
        <p:nvSpPr>
          <p:cNvPr id="389" name="Shape 389"/>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ja" i="0">
                <a:solidFill>
                  <a:schemeClr val="dk1"/>
                </a:solidFill>
                <a:latin typeface="Calibri"/>
                <a:ea typeface="Calibri"/>
                <a:cs typeface="Calibri"/>
                <a:sym typeface="Calibri"/>
              </a:rPr>
              <a:t>生産性UPを妨げる4つの障壁</a:t>
            </a:r>
          </a:p>
        </p:txBody>
      </p:sp>
      <p:sp>
        <p:nvSpPr>
          <p:cNvPr id="390" name="Shape 390"/>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100000"/>
              <a:buFont typeface="Calibri"/>
              <a:buChar char="•"/>
            </a:pPr>
            <a:r>
              <a:rPr strike="noStrike" u="none" b="0" cap="none" baseline="0" sz="3200" lang="ja" i="0">
                <a:solidFill>
                  <a:schemeClr val="dk1"/>
                </a:solidFill>
                <a:latin typeface="Calibri"/>
                <a:ea typeface="Calibri"/>
                <a:cs typeface="Calibri"/>
                <a:sym typeface="Calibri"/>
              </a:rPr>
              <a:t>研究開発と収益の繋がりが低い</a:t>
            </a:r>
          </a:p>
          <a:p>
            <a:r>
              <a:t/>
            </a:r>
          </a:p>
          <a:p>
            <a:pPr algn="l" rtl="0" lvl="0" marR="0" indent="-342900" marL="342900">
              <a:spcBef>
                <a:spcPts val="640"/>
              </a:spcBef>
              <a:buClr>
                <a:schemeClr val="dk1"/>
              </a:buClr>
              <a:buSzPct val="100000"/>
              <a:buFont typeface="Calibri"/>
              <a:buChar char="•"/>
            </a:pPr>
            <a:r>
              <a:rPr strike="noStrike" u="none" b="0" cap="none" baseline="0" sz="3200" lang="ja" i="0">
                <a:solidFill>
                  <a:schemeClr val="dk1"/>
                </a:solidFill>
                <a:latin typeface="Calibri"/>
                <a:ea typeface="Calibri"/>
                <a:cs typeface="Calibri"/>
                <a:sym typeface="Calibri"/>
              </a:rPr>
              <a:t>研究開発に力を入れる分野の選択と集中が進展していない</a:t>
            </a:r>
          </a:p>
          <a:p>
            <a:r>
              <a:t/>
            </a:r>
          </a:p>
          <a:p>
            <a:pPr algn="l" rtl="0" lvl="0" marR="0" indent="-342900" marL="342900">
              <a:spcBef>
                <a:spcPts val="640"/>
              </a:spcBef>
              <a:buClr>
                <a:schemeClr val="dk1"/>
              </a:buClr>
              <a:buSzPct val="100000"/>
              <a:buFont typeface="Calibri"/>
              <a:buChar char="•"/>
            </a:pPr>
            <a:r>
              <a:rPr strike="noStrike" u="none" b="0" cap="none" baseline="0" sz="3200" lang="ja" i="0">
                <a:solidFill>
                  <a:schemeClr val="dk1"/>
                </a:solidFill>
                <a:latin typeface="Calibri"/>
                <a:ea typeface="Calibri"/>
                <a:cs typeface="Calibri"/>
                <a:sym typeface="Calibri"/>
              </a:rPr>
              <a:t>研究開発に対する投資が少ない</a:t>
            </a:r>
          </a:p>
          <a:p>
            <a:r>
              <a:t/>
            </a:r>
          </a:p>
          <a:p>
            <a:pPr algn="l" rtl="0" lvl="0" marR="0" indent="-342900" marL="342900">
              <a:spcBef>
                <a:spcPts val="640"/>
              </a:spcBef>
              <a:buClr>
                <a:schemeClr val="dk1"/>
              </a:buClr>
              <a:buSzPct val="100000"/>
              <a:buFont typeface="Calibri"/>
              <a:buChar char="•"/>
            </a:pPr>
            <a:r>
              <a:rPr strike="noStrike" u="none" b="0" cap="none" baseline="0" sz="3200" lang="ja" i="0">
                <a:solidFill>
                  <a:schemeClr val="dk1"/>
                </a:solidFill>
                <a:latin typeface="Calibri"/>
                <a:ea typeface="Calibri"/>
                <a:cs typeface="Calibri"/>
                <a:sym typeface="Calibri"/>
              </a:rPr>
              <a:t>時代に合った開発が進んでいない</a:t>
            </a:r>
          </a:p>
          <a:p>
            <a:r>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5" name="Shape 395"/>
        <p:cNvGrpSpPr/>
        <p:nvPr/>
      </p:nvGrpSpPr>
      <p:grpSpPr>
        <a:xfrm>
          <a:off y="0" x="0"/>
          <a:ext cy="0" cx="0"/>
          <a:chOff y="0" x="0"/>
          <a:chExt cy="0" cx="0"/>
        </a:xfrm>
      </p:grpSpPr>
      <p:sp>
        <p:nvSpPr>
          <p:cNvPr id="396" name="Shape 396"/>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ja" i="0">
                <a:solidFill>
                  <a:schemeClr val="dk1"/>
                </a:solidFill>
                <a:latin typeface="Calibri"/>
                <a:ea typeface="Calibri"/>
                <a:cs typeface="Calibri"/>
                <a:sym typeface="Calibri"/>
              </a:rPr>
              <a:t>研究開発と収益の繋がりの強化</a:t>
            </a:r>
          </a:p>
        </p:txBody>
      </p:sp>
      <p:sp>
        <p:nvSpPr>
          <p:cNvPr id="397" name="Shape 397"/>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139700" marL="342900">
              <a:spcBef>
                <a:spcPts val="640"/>
              </a:spcBef>
              <a:buClr>
                <a:schemeClr val="dk1"/>
              </a:buClr>
              <a:buSzPct val="177777"/>
              <a:buFont typeface="Calibri"/>
              <a:buNone/>
            </a:pPr>
            <a:r>
              <a:rPr strike="noStrike" u="none" b="0" cap="none" baseline="0" sz="1800" lang="ja" i="0">
                <a:solidFill>
                  <a:schemeClr val="dk1"/>
                </a:solidFill>
                <a:latin typeface="Calibri"/>
                <a:ea typeface="Calibri"/>
                <a:cs typeface="Calibri"/>
                <a:sym typeface="Calibri"/>
              </a:rPr>
              <a:t>
</a:t>
            </a:r>
          </a:p>
        </p:txBody>
      </p:sp>
      <p:sp>
        <p:nvSpPr>
          <p:cNvPr id="398" name="Shape 398"/>
          <p:cNvSpPr/>
          <p:nvPr/>
        </p:nvSpPr>
        <p:spPr>
          <a:xfrm>
            <a:off y="2414791" x="0"/>
            <a:ext cy="2554544" cx="9144000"/>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1" cap="none" baseline="0" sz="4000" lang="ja" i="0">
                <a:solidFill>
                  <a:schemeClr val="dk1"/>
                </a:solidFill>
                <a:latin typeface="Calibri"/>
                <a:ea typeface="Calibri"/>
                <a:cs typeface="Calibri"/>
                <a:sym typeface="Calibri"/>
              </a:rPr>
              <a:t>●研究開発のアウトソーシング</a:t>
            </a:r>
          </a:p>
          <a:p>
            <a:pPr algn="l" rtl="0" lvl="0" marR="0" indent="0" marL="0">
              <a:buSzPct val="25000"/>
              <a:buNone/>
            </a:pPr>
            <a:r>
              <a:rPr strike="noStrike" u="none" b="0" cap="none" baseline="0" sz="4000" lang="ja" i="0">
                <a:solidFill>
                  <a:schemeClr val="dk1"/>
                </a:solidFill>
                <a:latin typeface="Calibri"/>
                <a:ea typeface="Calibri"/>
                <a:cs typeface="Calibri"/>
                <a:sym typeface="Calibri"/>
              </a:rPr>
              <a:t>→企業が技術コンサル、商社、大学の研究機関と連携して、効率よく研究開発を行う</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3" name="Shape 403"/>
        <p:cNvGrpSpPr/>
        <p:nvPr/>
      </p:nvGrpSpPr>
      <p:grpSpPr>
        <a:xfrm>
          <a:off y="0" x="0"/>
          <a:ext cy="0" cx="0"/>
          <a:chOff y="0" x="0"/>
          <a:chExt cy="0" cx="0"/>
        </a:xfrm>
      </p:grpSpPr>
      <p:sp>
        <p:nvSpPr>
          <p:cNvPr id="404" name="Shape 404"/>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900" lang="ja" i="0">
                <a:solidFill>
                  <a:schemeClr val="dk1"/>
                </a:solidFill>
                <a:latin typeface="Calibri"/>
                <a:ea typeface="Calibri"/>
                <a:cs typeface="Calibri"/>
                <a:sym typeface="Calibri"/>
              </a:rPr>
              <a:t>産業分野の選択と集中</a:t>
            </a:r>
          </a:p>
        </p:txBody>
      </p:sp>
      <p:sp>
        <p:nvSpPr>
          <p:cNvPr id="405" name="Shape 405"/>
          <p:cNvSpPr txBox="1"/>
          <p:nvPr>
            <p:ph idx="1" type="body"/>
          </p:nvPr>
        </p:nvSpPr>
        <p:spPr>
          <a:xfrm>
            <a:off y="1600200" x="457200"/>
            <a:ext cy="4525963" cx="8229600"/>
          </a:xfrm>
          <a:prstGeom prst="rect">
            <a:avLst/>
          </a:prstGeom>
          <a:noFill/>
          <a:ln>
            <a:noFill/>
          </a:ln>
        </p:spPr>
        <p:txBody>
          <a:bodyPr bIns="45700" rIns="91425" lIns="91425" tIns="45700" anchor="t" anchorCtr="0">
            <a:noAutofit/>
          </a:bodyPr>
          <a:lstStyle/>
          <a:p>
            <a:pPr algn="l" rtl="0" lvl="0" marR="0" indent="-342900" marL="342900">
              <a:spcBef>
                <a:spcPts val="0"/>
              </a:spcBef>
              <a:buClr>
                <a:schemeClr val="dk1"/>
              </a:buClr>
              <a:buSzPct val="100000"/>
              <a:buFont typeface="Calibri"/>
              <a:buChar char="•"/>
            </a:pPr>
            <a:r>
              <a:rPr strike="noStrike" u="none" b="0" cap="none" baseline="0" sz="3200" lang="ja" i="0">
                <a:solidFill>
                  <a:schemeClr val="dk1"/>
                </a:solidFill>
                <a:latin typeface="Calibri"/>
                <a:ea typeface="Calibri"/>
                <a:cs typeface="Calibri"/>
                <a:sym typeface="Calibri"/>
              </a:rPr>
              <a:t>潜在的収益率の高い産業の調査の常態化</a:t>
            </a:r>
          </a:p>
          <a:p>
            <a:r>
              <a:t/>
            </a:r>
          </a:p>
          <a:p>
            <a:r>
              <a:t/>
            </a:r>
          </a:p>
          <a:p>
            <a:pPr algn="l" rtl="0" lvl="0" marR="0" indent="-342900" marL="342900">
              <a:spcBef>
                <a:spcPts val="640"/>
              </a:spcBef>
              <a:buClr>
                <a:schemeClr val="dk1"/>
              </a:buClr>
              <a:buSzPct val="100000"/>
              <a:buFont typeface="Calibri"/>
              <a:buChar char="•"/>
            </a:pPr>
            <a:r>
              <a:rPr strike="noStrike" u="none" b="0" cap="none" baseline="0" sz="3200" lang="ja" i="0">
                <a:solidFill>
                  <a:schemeClr val="dk1"/>
                </a:solidFill>
                <a:latin typeface="Calibri"/>
                <a:ea typeface="Calibri"/>
                <a:cs typeface="Calibri"/>
                <a:sym typeface="Calibri"/>
              </a:rPr>
              <a:t>成長見込みのある分野の早期発見と投資</a:t>
            </a:r>
          </a:p>
          <a:p>
            <a:r>
              <a:t/>
            </a:r>
          </a:p>
          <a:p>
            <a:r>
              <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9" name="Shape 409"/>
        <p:cNvGrpSpPr/>
        <p:nvPr/>
      </p:nvGrpSpPr>
      <p:grpSpPr>
        <a:xfrm>
          <a:off y="0" x="0"/>
          <a:ext cy="0" cx="0"/>
          <a:chOff y="0" x="0"/>
          <a:chExt cy="0" cx="0"/>
        </a:xfrm>
      </p:grpSpPr>
      <p:cxnSp>
        <p:nvCxnSpPr>
          <p:cNvPr id="410" name="Shape 410"/>
          <p:cNvCxnSpPr/>
          <p:nvPr/>
        </p:nvCxnSpPr>
        <p:spPr>
          <a:xfrm>
            <a:off y="1052736" x="899591"/>
            <a:ext cy="0" cx="7632900"/>
          </a:xfrm>
          <a:prstGeom prst="straightConnector1">
            <a:avLst/>
          </a:prstGeom>
          <a:noFill/>
          <a:ln w="38100" cap="flat">
            <a:solidFill>
              <a:schemeClr val="accent6"/>
            </a:solidFill>
            <a:prstDash val="solid"/>
            <a:round/>
            <a:headEnd w="med" len="med" type="none"/>
            <a:tailEnd w="med" len="med" type="none"/>
          </a:ln>
        </p:spPr>
      </p:cxnSp>
      <p:grpSp>
        <p:nvGrpSpPr>
          <p:cNvPr id="411" name="Shape 411"/>
          <p:cNvGrpSpPr/>
          <p:nvPr/>
        </p:nvGrpSpPr>
        <p:grpSpPr>
          <a:xfrm>
            <a:off y="3756674" x="1476074"/>
            <a:ext cy="1224009" cx="6455199"/>
            <a:chOff y="1454492" x="423"/>
            <a:chExt cy="1105200" cx="6455199"/>
          </a:xfrm>
        </p:grpSpPr>
        <p:sp>
          <p:nvSpPr>
            <p:cNvPr id="412" name="Shape 412"/>
            <p:cNvSpPr/>
            <p:nvPr/>
          </p:nvSpPr>
          <p:spPr>
            <a:xfrm>
              <a:off y="1454492" x="423"/>
              <a:ext cy="1105200" cx="2875799"/>
            </a:xfrm>
            <a:prstGeom prst="roundRect">
              <a:avLst>
                <a:gd fmla="val 10000" name="adj"/>
              </a:avLst>
            </a:prstGeom>
            <a:solidFill>
              <a:srgbClr val="49ACC5"/>
            </a:solidFill>
            <a:ln w="25400" cap="flat">
              <a:solidFill>
                <a:schemeClr val="lt1"/>
              </a:solidFill>
              <a:prstDash val="solid"/>
              <a:round/>
              <a:headEnd w="med" len="med" type="none"/>
              <a:tailEnd w="med" len="med" type="none"/>
            </a:ln>
          </p:spPr>
          <p:txBody>
            <a:bodyPr bIns="114300" rIns="114300" lIns="114300" tIns="114300" anchor="ctr" anchorCtr="0">
              <a:noAutofit/>
            </a:bodyPr>
            <a:lstStyle/>
            <a:p>
              <a:pPr algn="ctr" rtl="0" lvl="0" marR="0" indent="0" marL="0">
                <a:lnSpc>
                  <a:spcPct val="90000"/>
                </a:lnSpc>
                <a:spcBef>
                  <a:spcPts val="0"/>
                </a:spcBef>
                <a:spcAft>
                  <a:spcPts val="1050"/>
                </a:spcAft>
                <a:buSzPct val="25000"/>
                <a:buNone/>
              </a:pPr>
              <a:r>
                <a:rPr sz="4400" lang="ja">
                  <a:solidFill>
                    <a:schemeClr val="dk1"/>
                  </a:solidFill>
                  <a:latin typeface="Calibri"/>
                  <a:ea typeface="Calibri"/>
                  <a:cs typeface="Calibri"/>
                  <a:sym typeface="Calibri"/>
                </a:rPr>
                <a:t>生産性UP</a:t>
              </a:r>
            </a:p>
          </p:txBody>
        </p:sp>
        <p:sp>
          <p:nvSpPr>
            <p:cNvPr id="413" name="Shape 413"/>
            <p:cNvSpPr/>
            <p:nvPr/>
          </p:nvSpPr>
          <p:spPr>
            <a:xfrm>
              <a:off y="1813881" x="3052117"/>
              <a:ext cy="436200" cx="372900"/>
            </a:xfrm>
            <a:prstGeom prst="rightArrow">
              <a:avLst>
                <a:gd fmla="val 60000" name="adj1"/>
                <a:gd fmla="val 50000" name="adj2"/>
              </a:avLst>
            </a:prstGeom>
            <a:solidFill>
              <a:srgbClr val="BF504D"/>
            </a:solidFill>
            <a:ln>
              <a:noFill/>
            </a:ln>
          </p:spPr>
          <p:txBody>
            <a:bodyPr bIns="0" rIns="0" lIns="0" tIns="0" anchor="ctr" anchorCtr="0">
              <a:noAutofit/>
            </a:bodyPr>
            <a:lstStyle/>
            <a:p/>
          </p:txBody>
        </p:sp>
        <p:sp>
          <p:nvSpPr>
            <p:cNvPr id="414" name="Shape 414"/>
            <p:cNvSpPr/>
            <p:nvPr/>
          </p:nvSpPr>
          <p:spPr>
            <a:xfrm>
              <a:off y="1454493" x="3579823"/>
              <a:ext cy="1105200" cx="2875799"/>
            </a:xfrm>
            <a:prstGeom prst="roundRect">
              <a:avLst>
                <a:gd fmla="val 10000" name="adj"/>
              </a:avLst>
            </a:prstGeom>
            <a:solidFill>
              <a:srgbClr val="BF504D"/>
            </a:solidFill>
            <a:ln w="25400" cap="flat">
              <a:solidFill>
                <a:schemeClr val="lt1"/>
              </a:solidFill>
              <a:prstDash val="solid"/>
              <a:round/>
              <a:headEnd w="med" len="med" type="none"/>
              <a:tailEnd w="med" len="med" type="none"/>
            </a:ln>
          </p:spPr>
          <p:txBody>
            <a:bodyPr bIns="114300" rIns="114300" lIns="114300" tIns="114300" anchor="ctr" anchorCtr="0">
              <a:noAutofit/>
            </a:bodyPr>
            <a:lstStyle/>
            <a:p>
              <a:pPr algn="ctr" rtl="0" lvl="0" marR="0" indent="0" marL="0">
                <a:lnSpc>
                  <a:spcPct val="90000"/>
                </a:lnSpc>
                <a:spcBef>
                  <a:spcPts val="0"/>
                </a:spcBef>
                <a:spcAft>
                  <a:spcPts val="1050"/>
                </a:spcAft>
                <a:buSzPct val="25000"/>
                <a:buNone/>
              </a:pPr>
              <a:r>
                <a:rPr sz="4400" lang="ja">
                  <a:solidFill>
                    <a:schemeClr val="dk1"/>
                  </a:solidFill>
                  <a:latin typeface="Calibri"/>
                  <a:ea typeface="Calibri"/>
                  <a:cs typeface="Calibri"/>
                  <a:sym typeface="Calibri"/>
                </a:rPr>
                <a:t>外需取り込み</a:t>
              </a:r>
            </a:p>
          </p:txBody>
        </p:sp>
      </p:grpSp>
      <p:sp>
        <p:nvSpPr>
          <p:cNvPr id="415" name="Shape 415"/>
          <p:cNvSpPr/>
          <p:nvPr/>
        </p:nvSpPr>
        <p:spPr>
          <a:xfrm>
            <a:off y="1916832" x="3563887"/>
            <a:ext cy="1223999" cx="2448300"/>
          </a:xfrm>
          <a:prstGeom prst="wedgeRoundRectCallout">
            <a:avLst>
              <a:gd fmla="val -4519" name="adj1"/>
              <a:gd fmla="val 93409" name="adj2"/>
              <a:gd fmla="val 16667" name="adj3"/>
            </a:avLst>
          </a:prstGeom>
          <a:noFill/>
          <a:ln w="9525" cap="flat">
            <a:solidFill>
              <a:schemeClr val="accent6"/>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2400" lang="ja" i="0">
                <a:solidFill>
                  <a:schemeClr val="dk1"/>
                </a:solidFill>
                <a:latin typeface="Arial"/>
                <a:ea typeface="Arial"/>
                <a:cs typeface="Arial"/>
                <a:sym typeface="Arial"/>
              </a:rPr>
              <a:t>QUESTION</a:t>
            </a:r>
            <a:r>
              <a:rPr sz="2400" lang="ja">
                <a:solidFill>
                  <a:schemeClr val="dk1"/>
                </a:solidFill>
              </a:rPr>
              <a:t>？</a:t>
            </a:r>
          </a:p>
        </p:txBody>
      </p:sp>
      <p:sp>
        <p:nvSpPr>
          <p:cNvPr id="416" name="Shape 416"/>
          <p:cNvSpPr txBox="1"/>
          <p:nvPr>
            <p:ph type="ctrTitle"/>
          </p:nvPr>
        </p:nvSpPr>
        <p:spPr>
          <a:xfrm>
            <a:off y="-3175" x="685800"/>
            <a:ext cy="1470000" cx="7772400"/>
          </a:xfrm>
          <a:prstGeom prst="rect">
            <a:avLst/>
          </a:prstGeom>
          <a:noFill/>
          <a:ln>
            <a:noFill/>
          </a:ln>
        </p:spPr>
        <p:txBody>
          <a:bodyPr bIns="45700" rIns="91425" lIns="91425" tIns="45700" anchor="ctr" anchorCtr="0">
            <a:noAutofit/>
          </a:bodyPr>
          <a:lstStyle/>
          <a:p>
            <a:pPr algn="ctr" rtl="0" lvl="0" marR="0" indent="0" marL="0">
              <a:spcBef>
                <a:spcPts val="0"/>
              </a:spcBef>
              <a:buClr>
                <a:schemeClr val="dk1"/>
              </a:buClr>
              <a:buSzPct val="25000"/>
              <a:buFont typeface="Calibri"/>
              <a:buNone/>
            </a:pPr>
            <a:r>
              <a:rPr strike="noStrike" u="none" b="0" cap="none" baseline="0" sz="4400" lang="ja" i="0">
                <a:solidFill>
                  <a:schemeClr val="dk1"/>
                </a:solidFill>
                <a:latin typeface="Calibri"/>
                <a:ea typeface="Calibri"/>
                <a:cs typeface="Calibri"/>
                <a:sym typeface="Calibri"/>
              </a:rPr>
              <a:t>(ⅳ)生産性UP →外需取り込み</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1" name="Shape 421"/>
        <p:cNvGrpSpPr/>
        <p:nvPr/>
      </p:nvGrpSpPr>
      <p:grpSpPr>
        <a:xfrm>
          <a:off y="0" x="0"/>
          <a:ext cy="0" cx="0"/>
          <a:chOff y="0" x="0"/>
          <a:chExt cy="0" cx="0"/>
        </a:xfrm>
      </p:grpSpPr>
      <p:sp>
        <p:nvSpPr>
          <p:cNvPr id="422" name="Shape 422"/>
          <p:cNvSpPr/>
          <p:nvPr/>
        </p:nvSpPr>
        <p:spPr>
          <a:xfrm>
            <a:off y="4946987" x="3022475"/>
            <a:ext cy="369299" cx="26408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ja" i="0">
                <a:solidFill>
                  <a:schemeClr val="dk1"/>
                </a:solidFill>
                <a:latin typeface="Calibri"/>
                <a:ea typeface="Calibri"/>
                <a:cs typeface="Calibri"/>
                <a:sym typeface="Calibri"/>
              </a:rPr>
              <a:t> </a:t>
            </a:r>
          </a:p>
        </p:txBody>
      </p:sp>
      <p:sp>
        <p:nvSpPr>
          <p:cNvPr id="423" name="Shape 423"/>
          <p:cNvSpPr txBox="1"/>
          <p:nvPr/>
        </p:nvSpPr>
        <p:spPr>
          <a:xfrm>
            <a:off y="322850" x="814549"/>
            <a:ext cy="572999" cx="7076100"/>
          </a:xfrm>
          <a:prstGeom prst="rect">
            <a:avLst/>
          </a:prstGeom>
          <a:noFill/>
          <a:ln>
            <a:noFill/>
          </a:ln>
        </p:spPr>
        <p:txBody>
          <a:bodyPr bIns="45700" rIns="91425" lIns="91425" tIns="45700" anchor="t" anchorCtr="0">
            <a:noAutofit/>
          </a:bodyPr>
          <a:lstStyle/>
          <a:p>
            <a:pPr algn="ctr" rtl="0" lvl="0">
              <a:buClr>
                <a:schemeClr val="dk1"/>
              </a:buClr>
              <a:buSzPct val="25000"/>
              <a:buFont typeface="Calibri"/>
              <a:buNone/>
            </a:pPr>
            <a:r>
              <a:rPr sz="3600" lang="ja">
                <a:solidFill>
                  <a:schemeClr val="dk1"/>
                </a:solidFill>
                <a:latin typeface="Calibri"/>
                <a:ea typeface="Calibri"/>
                <a:cs typeface="Calibri"/>
                <a:sym typeface="Calibri"/>
              </a:rPr>
              <a:t>(ⅳ)生産性UP →外需取り込み</a:t>
            </a:r>
          </a:p>
          <a:p>
            <a:r>
              <a:t/>
            </a:r>
          </a:p>
          <a:p>
            <a:pPr algn="ctr" rtl="0" lvl="0" marR="0" indent="0" marL="0">
              <a:spcBef>
                <a:spcPts val="0"/>
              </a:spcBef>
              <a:buSzPct val="25000"/>
              <a:buNone/>
            </a:pPr>
            <a:r>
              <a:rPr sz="3000" lang="ja">
                <a:solidFill>
                  <a:srgbClr val="F6B26B"/>
                </a:solidFill>
                <a:latin typeface="Calibri"/>
                <a:ea typeface="Calibri"/>
                <a:cs typeface="Calibri"/>
                <a:sym typeface="Calibri"/>
              </a:rPr>
              <a:t>生産性と外需取り込みとの関係</a:t>
            </a:r>
          </a:p>
        </p:txBody>
      </p:sp>
      <p:sp>
        <p:nvSpPr>
          <p:cNvPr id="424" name="Shape 424"/>
          <p:cNvSpPr txBox="1"/>
          <p:nvPr/>
        </p:nvSpPr>
        <p:spPr>
          <a:xfrm>
            <a:off y="2938575" x="1586850"/>
            <a:ext cy="643199" cx="6632399"/>
          </a:xfrm>
          <a:prstGeom prst="rect">
            <a:avLst/>
          </a:prstGeom>
          <a:solidFill>
            <a:srgbClr val="9FC5E8"/>
          </a:solidFill>
          <a:ln>
            <a:noFill/>
          </a:ln>
        </p:spPr>
        <p:txBody>
          <a:bodyPr bIns="45700" rIns="91425" lIns="91425" tIns="45700" anchor="t" anchorCtr="0">
            <a:noAutofit/>
          </a:bodyPr>
          <a:lstStyle/>
          <a:p>
            <a:pPr algn="ctr" rtl="0" lvl="0" marR="0" indent="0" marL="0">
              <a:spcBef>
                <a:spcPts val="0"/>
              </a:spcBef>
              <a:buSzPct val="25000"/>
              <a:buNone/>
            </a:pPr>
            <a:r>
              <a:rPr strike="noStrike" u="none" b="0" cap="none" baseline="0" sz="3600" lang="ja" i="0">
                <a:solidFill>
                  <a:schemeClr val="dk1"/>
                </a:solidFill>
                <a:latin typeface="Calibri"/>
                <a:ea typeface="Calibri"/>
                <a:cs typeface="Calibri"/>
                <a:sym typeface="Calibri"/>
              </a:rPr>
              <a:t>生産性が高い企業</a:t>
            </a:r>
            <a:r>
              <a:rPr strike="noStrike" u="none" b="0" cap="none" baseline="0" sz="3600" lang="ja" i="0">
                <a:solidFill>
                  <a:schemeClr val="dk1"/>
                </a:solidFill>
                <a:latin typeface="Noto Symbol"/>
                <a:ea typeface="Noto Symbol"/>
                <a:cs typeface="Noto Symbol"/>
                <a:sym typeface="Noto Symbol"/>
              </a:rPr>
              <a:t>➔</a:t>
            </a:r>
            <a:r>
              <a:rPr strike="noStrike" u="none" b="0" cap="none" baseline="0" sz="3600" lang="ja" i="0">
                <a:solidFill>
                  <a:schemeClr val="dk1"/>
                </a:solidFill>
                <a:latin typeface="Calibri"/>
                <a:ea typeface="Calibri"/>
                <a:cs typeface="Calibri"/>
                <a:sym typeface="Calibri"/>
              </a:rPr>
              <a:t>FDIを行う</a:t>
            </a:r>
          </a:p>
          <a:p>
            <a:r>
              <a:t/>
            </a:r>
          </a:p>
          <a:p>
            <a:r>
              <a:t/>
            </a:r>
          </a:p>
        </p:txBody>
      </p:sp>
      <p:sp>
        <p:nvSpPr>
          <p:cNvPr id="425" name="Shape 425"/>
          <p:cNvSpPr txBox="1"/>
          <p:nvPr/>
        </p:nvSpPr>
        <p:spPr>
          <a:xfrm>
            <a:off y="4431200" x="1645650"/>
            <a:ext cy="643199" cx="6632399"/>
          </a:xfrm>
          <a:prstGeom prst="rect">
            <a:avLst/>
          </a:prstGeom>
          <a:solidFill>
            <a:srgbClr val="9FC5E8"/>
          </a:solidFill>
        </p:spPr>
        <p:txBody>
          <a:bodyPr bIns="91425" rIns="91425" lIns="91425" tIns="91425" anchor="t" anchorCtr="0">
            <a:noAutofit/>
          </a:bodyPr>
          <a:lstStyle/>
          <a:p>
            <a:pPr algn="ctr">
              <a:buNone/>
            </a:pPr>
            <a:r>
              <a:rPr sz="3600" lang="ja">
                <a:solidFill>
                  <a:schemeClr val="dk1"/>
                </a:solidFill>
                <a:latin typeface="Calibri"/>
                <a:ea typeface="Calibri"/>
                <a:cs typeface="Calibri"/>
                <a:sym typeface="Calibri"/>
              </a:rPr>
              <a:t>FDIを行う</a:t>
            </a:r>
            <a:r>
              <a:rPr sz="3600" lang="ja">
                <a:solidFill>
                  <a:schemeClr val="dk1"/>
                </a:solidFill>
                <a:latin typeface="Noto Symbol"/>
                <a:ea typeface="Noto Symbol"/>
                <a:cs typeface="Noto Symbol"/>
                <a:sym typeface="Noto Symbol"/>
              </a:rPr>
              <a:t>➔</a:t>
            </a:r>
            <a:r>
              <a:rPr sz="3600" lang="ja">
                <a:solidFill>
                  <a:schemeClr val="dk1"/>
                </a:solidFill>
                <a:latin typeface="Calibri"/>
                <a:ea typeface="Calibri"/>
                <a:cs typeface="Calibri"/>
                <a:sym typeface="Calibri"/>
              </a:rPr>
              <a:t>生産性が上がる</a:t>
            </a:r>
          </a:p>
        </p:txBody>
      </p:sp>
      <p:sp>
        <p:nvSpPr>
          <p:cNvPr id="426" name="Shape 426"/>
          <p:cNvSpPr txBox="1"/>
          <p:nvPr/>
        </p:nvSpPr>
        <p:spPr>
          <a:xfrm>
            <a:off y="2938575" x="565950"/>
            <a:ext cy="643199" cx="1169999"/>
          </a:xfrm>
          <a:prstGeom prst="rect">
            <a:avLst/>
          </a:prstGeom>
          <a:ln>
            <a:noFill/>
          </a:ln>
        </p:spPr>
        <p:txBody>
          <a:bodyPr bIns="91425" rIns="91425" lIns="91425" tIns="91425" anchor="t" anchorCtr="0">
            <a:noAutofit/>
          </a:bodyPr>
          <a:lstStyle/>
          <a:p>
            <a:pPr algn="ctr">
              <a:buNone/>
            </a:pPr>
            <a:r>
              <a:rPr sz="3600" lang="ja">
                <a:solidFill>
                  <a:srgbClr val="3D85C6"/>
                </a:solidFill>
              </a:rPr>
              <a:t>傾向</a:t>
            </a:r>
          </a:p>
        </p:txBody>
      </p:sp>
      <p:sp>
        <p:nvSpPr>
          <p:cNvPr id="427" name="Shape 427"/>
          <p:cNvSpPr txBox="1"/>
          <p:nvPr/>
        </p:nvSpPr>
        <p:spPr>
          <a:xfrm>
            <a:off y="4431200" x="565950"/>
            <a:ext cy="643199" cx="1169999"/>
          </a:xfrm>
          <a:prstGeom prst="rect">
            <a:avLst/>
          </a:prstGeom>
        </p:spPr>
        <p:txBody>
          <a:bodyPr bIns="91425" rIns="91425" lIns="91425" tIns="91425" anchor="t" anchorCtr="0">
            <a:noAutofit/>
          </a:bodyPr>
          <a:lstStyle/>
          <a:p>
            <a:pPr algn="ctr" rtl="0" lvl="0">
              <a:buNone/>
            </a:pPr>
            <a:r>
              <a:rPr sz="3600" lang="ja">
                <a:solidFill>
                  <a:srgbClr val="FF0000"/>
                </a:solidFill>
              </a:rPr>
              <a:t>効果</a:t>
            </a:r>
          </a:p>
        </p:txBody>
      </p:sp>
      <p:sp>
        <p:nvSpPr>
          <p:cNvPr id="428" name="Shape 428"/>
          <p:cNvSpPr txBox="1"/>
          <p:nvPr/>
        </p:nvSpPr>
        <p:spPr>
          <a:xfrm>
            <a:off y="1801100" x="2057575"/>
            <a:ext cy="643199" cx="4384799"/>
          </a:xfrm>
          <a:prstGeom prst="rect">
            <a:avLst/>
          </a:prstGeom>
        </p:spPr>
        <p:txBody>
          <a:bodyPr bIns="91425" rIns="91425" lIns="91425" tIns="91425" anchor="ctr" anchorCtr="0">
            <a:noAutofit/>
          </a:bodyPr>
          <a:lstStyle/>
          <a:p>
            <a:pPr algn="ctr" rtl="0" lvl="0">
              <a:buNone/>
            </a:pPr>
            <a:r>
              <a:rPr sz="2400" lang="ja"/>
              <a:t>先行研究より</a:t>
            </a:r>
          </a:p>
        </p:txBody>
      </p:sp>
      <p:sp>
        <p:nvSpPr>
          <p:cNvPr id="429" name="Shape 429"/>
          <p:cNvSpPr/>
          <p:nvPr/>
        </p:nvSpPr>
        <p:spPr>
          <a:xfrm>
            <a:off y="3581775" x="8219250"/>
            <a:ext cy="914400" cx="914400"/>
          </a:xfrm>
          <a:prstGeom prst="curvedLeftArrow">
            <a:avLst>
              <a:gd fmla="val 25000" name="adj1"/>
              <a:gd fmla="val 50000" name="adj2"/>
              <a:gd fmla="val 25000" name="adj3"/>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430" name="Shape 430"/>
          <p:cNvSpPr/>
          <p:nvPr/>
        </p:nvSpPr>
        <p:spPr>
          <a:xfrm rot="-5400000">
            <a:off y="3581774" x="0"/>
            <a:ext cy="914400" cx="914400"/>
          </a:xfrm>
          <a:prstGeom prst="curvedDownArrow">
            <a:avLst>
              <a:gd fmla="val 25000" name="adj1"/>
              <a:gd fmla="val 50000" name="adj2"/>
              <a:gd fmla="val 25000" name="adj3"/>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431" name="Shape 431"/>
          <p:cNvSpPr txBox="1"/>
          <p:nvPr/>
        </p:nvSpPr>
        <p:spPr>
          <a:xfrm>
            <a:off y="3684887" x="2559325"/>
            <a:ext cy="643199" cx="4384799"/>
          </a:xfrm>
          <a:prstGeom prst="rect">
            <a:avLst/>
          </a:prstGeom>
        </p:spPr>
        <p:txBody>
          <a:bodyPr bIns="91425" rIns="91425" lIns="91425" tIns="91425" anchor="t" anchorCtr="0">
            <a:noAutofit/>
          </a:bodyPr>
          <a:lstStyle/>
          <a:p>
            <a:pPr algn="ctr">
              <a:buNone/>
            </a:pPr>
            <a:r>
              <a:rPr sz="3000" lang="ja">
                <a:solidFill>
                  <a:srgbClr val="FF00FF"/>
                </a:solidFill>
              </a:rPr>
              <a:t>相互関係</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6" name="Shape 436"/>
        <p:cNvGrpSpPr/>
        <p:nvPr/>
      </p:nvGrpSpPr>
      <p:grpSpPr>
        <a:xfrm>
          <a:off y="0" x="0"/>
          <a:ext cy="0" cx="0"/>
          <a:chOff y="0" x="0"/>
          <a:chExt cy="0" cx="0"/>
        </a:xfrm>
      </p:grpSpPr>
      <p:sp>
        <p:nvSpPr>
          <p:cNvPr id="437" name="Shape 437"/>
          <p:cNvSpPr txBox="1"/>
          <p:nvPr/>
        </p:nvSpPr>
        <p:spPr>
          <a:xfrm>
            <a:off y="0" x="1423200"/>
            <a:ext cy="904200" cx="6297600"/>
          </a:xfrm>
          <a:prstGeom prst="rect">
            <a:avLst/>
          </a:prstGeom>
        </p:spPr>
        <p:txBody>
          <a:bodyPr bIns="91425" rIns="91425" lIns="91425" tIns="91425" anchor="t" anchorCtr="0">
            <a:noAutofit/>
          </a:bodyPr>
          <a:lstStyle/>
          <a:p>
            <a:pPr algn="ctr">
              <a:buNone/>
            </a:pPr>
            <a:r>
              <a:rPr sz="4800" lang="ja"/>
              <a:t>直面している問題点</a:t>
            </a:r>
          </a:p>
        </p:txBody>
      </p:sp>
      <p:sp>
        <p:nvSpPr>
          <p:cNvPr id="438" name="Shape 438"/>
          <p:cNvSpPr txBox="1"/>
          <p:nvPr/>
        </p:nvSpPr>
        <p:spPr>
          <a:xfrm>
            <a:off y="1161587" x="2743200"/>
            <a:ext cy="758399" cx="3657600"/>
          </a:xfrm>
          <a:prstGeom prst="rect">
            <a:avLst/>
          </a:prstGeom>
        </p:spPr>
        <p:txBody>
          <a:bodyPr bIns="91425" rIns="91425" lIns="91425" tIns="91425" anchor="t" anchorCtr="0">
            <a:noAutofit/>
          </a:bodyPr>
          <a:lstStyle/>
          <a:p>
            <a:pPr algn="ctr">
              <a:buNone/>
            </a:pPr>
            <a:r>
              <a:rPr sz="4800" lang="ja">
                <a:solidFill>
                  <a:srgbClr val="1155CC"/>
                </a:solidFill>
              </a:rPr>
              <a:t>FDIにより</a:t>
            </a:r>
          </a:p>
        </p:txBody>
      </p:sp>
      <p:sp>
        <p:nvSpPr>
          <p:cNvPr id="439" name="Shape 439"/>
          <p:cNvSpPr/>
          <p:nvPr/>
        </p:nvSpPr>
        <p:spPr>
          <a:xfrm>
            <a:off y="2177375" x="3099750"/>
            <a:ext cy="2684700" cx="1442400"/>
          </a:xfrm>
          <a:prstGeom prst="leftUpArrow">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440" name="Shape 440"/>
          <p:cNvSpPr/>
          <p:nvPr/>
        </p:nvSpPr>
        <p:spPr>
          <a:xfrm flipH="1">
            <a:off y="2177375" x="4618774"/>
            <a:ext cy="2684700" cx="1442400"/>
          </a:xfrm>
          <a:prstGeom prst="leftUpArrow">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441" name="Shape 441"/>
          <p:cNvSpPr txBox="1"/>
          <p:nvPr/>
        </p:nvSpPr>
        <p:spPr>
          <a:xfrm>
            <a:off y="3251025" x="0"/>
            <a:ext cy="2128500" cx="3099600"/>
          </a:xfrm>
          <a:prstGeom prst="rect">
            <a:avLst/>
          </a:prstGeom>
        </p:spPr>
        <p:txBody>
          <a:bodyPr bIns="91425" rIns="91425" lIns="91425" tIns="91425" anchor="t" anchorCtr="0">
            <a:noAutofit/>
          </a:bodyPr>
          <a:lstStyle/>
          <a:p>
            <a:pPr algn="ctr" rtl="0" lvl="0">
              <a:buNone/>
            </a:pPr>
            <a:r>
              <a:rPr sz="3000" lang="ja">
                <a:solidFill>
                  <a:srgbClr val="FF0000"/>
                </a:solidFill>
              </a:rPr>
              <a:t>生産性</a:t>
            </a:r>
            <a:r>
              <a:rPr sz="3000" lang="ja"/>
              <a:t>アップは</a:t>
            </a:r>
          </a:p>
          <a:p>
            <a:pPr algn="ctr" rtl="0" lvl="0">
              <a:buNone/>
            </a:pPr>
            <a:r>
              <a:rPr sz="3000" lang="ja"/>
              <a:t>少なくとも</a:t>
            </a:r>
          </a:p>
          <a:p>
            <a:pPr algn="ctr" rtl="0" lvl="0">
              <a:buNone/>
            </a:pPr>
            <a:r>
              <a:rPr sz="3000" lang="ja">
                <a:solidFill>
                  <a:srgbClr val="FF0000"/>
                </a:solidFill>
              </a:rPr>
              <a:t>四年間</a:t>
            </a:r>
          </a:p>
          <a:p>
            <a:pPr algn="ctr">
              <a:buNone/>
            </a:pPr>
            <a:r>
              <a:rPr sz="3000" lang="ja"/>
              <a:t>必要</a:t>
            </a:r>
          </a:p>
        </p:txBody>
      </p:sp>
      <p:sp>
        <p:nvSpPr>
          <p:cNvPr id="442" name="Shape 442"/>
          <p:cNvSpPr txBox="1"/>
          <p:nvPr/>
        </p:nvSpPr>
        <p:spPr>
          <a:xfrm>
            <a:off y="3251025" x="6137800"/>
            <a:ext cy="2128500" cx="3657600"/>
          </a:xfrm>
          <a:prstGeom prst="rect">
            <a:avLst/>
          </a:prstGeom>
        </p:spPr>
        <p:txBody>
          <a:bodyPr bIns="91425" rIns="91425" lIns="91425" tIns="91425" anchor="t" anchorCtr="0">
            <a:noAutofit/>
          </a:bodyPr>
          <a:lstStyle/>
          <a:p>
            <a:pPr rtl="0" lvl="0">
              <a:buNone/>
            </a:pPr>
            <a:r>
              <a:rPr sz="3000" lang="ja">
                <a:solidFill>
                  <a:srgbClr val="FF0000"/>
                </a:solidFill>
              </a:rPr>
              <a:t>直ちに</a:t>
            </a:r>
          </a:p>
          <a:p>
            <a:pPr rtl="0" lvl="0">
              <a:buNone/>
            </a:pPr>
            <a:r>
              <a:rPr sz="3000" lang="ja"/>
              <a:t>利益を回収する</a:t>
            </a:r>
          </a:p>
          <a:p>
            <a:pPr rtl="0" lvl="0">
              <a:buNone/>
            </a:pPr>
            <a:r>
              <a:rPr sz="3000" lang="ja"/>
              <a:t>のは</a:t>
            </a:r>
          </a:p>
          <a:p>
            <a:pPr>
              <a:buNone/>
            </a:pPr>
            <a:r>
              <a:rPr sz="3000" lang="ja">
                <a:solidFill>
                  <a:srgbClr val="FF0000"/>
                </a:solidFill>
              </a:rPr>
              <a:t>不可能</a:t>
            </a:r>
          </a:p>
        </p:txBody>
      </p:sp>
      <p:sp>
        <p:nvSpPr>
          <p:cNvPr id="443" name="Shape 443"/>
          <p:cNvSpPr/>
          <p:nvPr/>
        </p:nvSpPr>
        <p:spPr>
          <a:xfrm>
            <a:off y="5119450" x="2526600"/>
            <a:ext cy="1573800" cx="4090800"/>
          </a:xfrm>
          <a:prstGeom prst="curvedUpArrow">
            <a:avLst>
              <a:gd fmla="val 25000" name="adj1"/>
              <a:gd fmla="val 50000" name="adj2"/>
              <a:gd fmla="val 25000" name="adj3"/>
            </a:avLst>
          </a:prstGeom>
          <a:solidFill>
            <a:srgbClr val="00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7" name="Shape 447"/>
        <p:cNvGrpSpPr/>
        <p:nvPr/>
      </p:nvGrpSpPr>
      <p:grpSpPr>
        <a:xfrm>
          <a:off y="0" x="0"/>
          <a:ext cy="0" cx="0"/>
          <a:chOff y="0" x="0"/>
          <a:chExt cy="0" cx="0"/>
        </a:xfrm>
      </p:grpSpPr>
      <p:sp>
        <p:nvSpPr>
          <p:cNvPr id="448" name="Shape 448"/>
          <p:cNvSpPr txBox="1"/>
          <p:nvPr/>
        </p:nvSpPr>
        <p:spPr>
          <a:xfrm>
            <a:off y="2638000" x="3801725"/>
            <a:ext cy="457200" cx="3657600"/>
          </a:xfrm>
          <a:prstGeom prst="rect">
            <a:avLst/>
          </a:prstGeom>
        </p:spPr>
        <p:txBody>
          <a:bodyPr bIns="91425" rIns="91425" lIns="91425" tIns="91425" anchor="t" anchorCtr="0">
            <a:noAutofit/>
          </a:bodyPr>
          <a:lstStyle/>
          <a:p/>
        </p:txBody>
      </p:sp>
      <p:sp>
        <p:nvSpPr>
          <p:cNvPr id="449" name="Shape 449"/>
          <p:cNvSpPr txBox="1"/>
          <p:nvPr/>
        </p:nvSpPr>
        <p:spPr>
          <a:xfrm>
            <a:off y="1975925" x="0"/>
            <a:ext cy="3000000" cx="9144000"/>
          </a:xfrm>
          <a:prstGeom prst="rect">
            <a:avLst/>
          </a:prstGeom>
        </p:spPr>
        <p:txBody>
          <a:bodyPr bIns="91425" rIns="91425" lIns="91425" tIns="91425" anchor="ctr" anchorCtr="0">
            <a:noAutofit/>
          </a:bodyPr>
          <a:lstStyle/>
          <a:p>
            <a:pPr algn="ctr" rtl="0" lvl="0">
              <a:buNone/>
            </a:pPr>
            <a:r>
              <a:rPr b="1" sz="3600" lang="ja">
                <a:solidFill>
                  <a:schemeClr val="dk1"/>
                </a:solidFill>
                <a:latin typeface="Calibri"/>
                <a:ea typeface="Calibri"/>
                <a:cs typeface="Calibri"/>
                <a:sym typeface="Calibri"/>
              </a:rPr>
              <a:t>ブースト・プロダクティビティ・サイクル</a:t>
            </a:r>
          </a:p>
          <a:p>
            <a:pPr algn="ctr" rtl="0" lvl="0">
              <a:buNone/>
            </a:pPr>
            <a:r>
              <a:rPr b="1" sz="3600" lang="ja">
                <a:solidFill>
                  <a:schemeClr val="dk1"/>
                </a:solidFill>
                <a:latin typeface="Calibri"/>
                <a:ea typeface="Calibri"/>
                <a:cs typeface="Calibri"/>
                <a:sym typeface="Calibri"/>
              </a:rPr>
              <a:t>が</a:t>
            </a:r>
          </a:p>
          <a:p>
            <a:pPr algn="ctr" rtl="0" lvl="0">
              <a:buNone/>
            </a:pPr>
            <a:r>
              <a:rPr b="1" sz="3600" lang="ja">
                <a:solidFill>
                  <a:schemeClr val="dk1"/>
                </a:solidFill>
                <a:latin typeface="Calibri"/>
                <a:ea typeface="Calibri"/>
                <a:cs typeface="Calibri"/>
                <a:sym typeface="Calibri"/>
              </a:rPr>
              <a:t>うまく回ることの</a:t>
            </a:r>
            <a:r>
              <a:rPr b="1" sz="3600" lang="ja">
                <a:solidFill>
                  <a:srgbClr val="FF9900"/>
                </a:solidFill>
                <a:latin typeface="Calibri"/>
                <a:ea typeface="Calibri"/>
                <a:cs typeface="Calibri"/>
                <a:sym typeface="Calibri"/>
              </a:rPr>
              <a:t>重要性</a:t>
            </a:r>
          </a:p>
        </p:txBody>
      </p:sp>
      <p:cxnSp>
        <p:nvCxnSpPr>
          <p:cNvPr id="450" name="Shape 450"/>
          <p:cNvCxnSpPr/>
          <p:nvPr/>
        </p:nvCxnSpPr>
        <p:spPr>
          <a:xfrm rot="10800000" flipH="1">
            <a:off y="3095199" x="757800"/>
            <a:ext cy="45300" cx="7628399"/>
          </a:xfrm>
          <a:prstGeom prst="straightConnector1">
            <a:avLst/>
          </a:prstGeom>
          <a:noFill/>
          <a:ln w="19050" cap="flat">
            <a:solidFill>
              <a:schemeClr val="dk2"/>
            </a:solidFill>
            <a:prstDash val="solid"/>
            <a:round/>
            <a:headEnd w="lg" len="lg" type="none"/>
            <a:tailEnd w="lg" len="lg" type="none"/>
          </a:ln>
        </p:spPr>
      </p:cxnSp>
      <p:cxnSp>
        <p:nvCxnSpPr>
          <p:cNvPr id="451" name="Shape 451"/>
          <p:cNvCxnSpPr/>
          <p:nvPr/>
        </p:nvCxnSpPr>
        <p:spPr>
          <a:xfrm>
            <a:off y="4425650" x="2374200"/>
            <a:ext cy="0" cx="4395599"/>
          </a:xfrm>
          <a:prstGeom prst="straightConnector1">
            <a:avLst/>
          </a:prstGeom>
          <a:noFill/>
          <a:ln w="19050" cap="flat">
            <a:solidFill>
              <a:schemeClr val="dk2"/>
            </a:solidFill>
            <a:prstDash val="solid"/>
            <a:round/>
            <a:headEnd w="lg" len="lg" type="none"/>
            <a:tailEnd w="lg" len="lg" type="none"/>
          </a:ln>
        </p:spPr>
      </p:cxn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p:nvPr/>
        </p:nvSpPr>
        <p:spPr>
          <a:xfrm rot="-5400000">
            <a:off y="3140967" x="4355976"/>
            <a:ext cy="648071" cx="648071"/>
          </a:xfrm>
          <a:prstGeom prst="stripedRightArrow">
            <a:avLst>
              <a:gd fmla="val 47767" name="adj1"/>
              <a:gd fmla="val 52822" name="adj2"/>
            </a:avLst>
          </a:prstGeom>
          <a:solidFill>
            <a:schemeClr val="lt1"/>
          </a:solidFill>
          <a:ln w="9525" cap="flat">
            <a:solidFill>
              <a:schemeClr val="accent1"/>
            </a:solidFill>
            <a:prstDash val="solid"/>
            <a:round/>
            <a:headEnd w="med" len="med" type="none"/>
            <a:tailEnd w="med" len="med" type="none"/>
          </a:ln>
        </p:spPr>
        <p:txBody>
          <a:bodyPr bIns="45700" rIns="91425" lIns="91425" tIns="45700" anchor="ctr" anchorCtr="0">
            <a:noAutofit/>
          </a:bodyPr>
          <a:lstStyle/>
          <a:p/>
        </p:txBody>
      </p:sp>
      <p:sp>
        <p:nvSpPr>
          <p:cNvPr id="102" name="Shape 102"/>
          <p:cNvSpPr/>
          <p:nvPr/>
        </p:nvSpPr>
        <p:spPr>
          <a:xfrm>
            <a:off y="3933055" x="2771800"/>
            <a:ext cy="648071" cx="3744415"/>
          </a:xfrm>
          <a:prstGeom prst="roundRect">
            <a:avLst>
              <a:gd fmla="val 16667" name="adj"/>
            </a:avLst>
          </a:prstGeom>
          <a:solidFill>
            <a:schemeClr val="accent6"/>
          </a:solidFill>
          <a:ln w="25400" cap="flat">
            <a:solidFill>
              <a:srgbClr val="B56E33"/>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1800" lang="ja" i="0">
                <a:solidFill>
                  <a:schemeClr val="dk1"/>
                </a:solidFill>
                <a:latin typeface="Arial"/>
                <a:ea typeface="Arial"/>
                <a:cs typeface="Arial"/>
                <a:sym typeface="Arial"/>
              </a:rPr>
              <a:t>持続的経済成長</a:t>
            </a:r>
          </a:p>
        </p:txBody>
      </p:sp>
      <p:sp>
        <p:nvSpPr>
          <p:cNvPr id="103" name="Shape 103"/>
          <p:cNvSpPr/>
          <p:nvPr/>
        </p:nvSpPr>
        <p:spPr>
          <a:xfrm>
            <a:off y="5589239" x="3275856"/>
            <a:ext cy="936103" cx="2880320"/>
          </a:xfrm>
          <a:prstGeom prst="ellipse">
            <a:avLst/>
          </a:prstGeom>
          <a:solidFill>
            <a:schemeClr val="accent3"/>
          </a:solidFill>
          <a:ln w="25400" cap="flat">
            <a:solidFill>
              <a:srgbClr val="718941"/>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1800" lang="ja" i="0">
                <a:solidFill>
                  <a:srgbClr val="000000"/>
                </a:solidFill>
                <a:latin typeface="Arial"/>
                <a:ea typeface="Arial"/>
                <a:cs typeface="Arial"/>
                <a:sym typeface="Arial"/>
              </a:rPr>
              <a:t>外需の取り込み</a:t>
            </a:r>
          </a:p>
        </p:txBody>
      </p:sp>
      <p:sp>
        <p:nvSpPr>
          <p:cNvPr id="104" name="Shape 104"/>
          <p:cNvSpPr/>
          <p:nvPr/>
        </p:nvSpPr>
        <p:spPr>
          <a:xfrm rot="-5400000">
            <a:off y="4779149" x="4409981"/>
            <a:ext cy="504056" cx="540060"/>
          </a:xfrm>
          <a:prstGeom prst="rightArrow">
            <a:avLst>
              <a:gd fmla="val 50000" name="adj1"/>
              <a:gd fmla="val 50000" name="adj2"/>
            </a:avLst>
          </a:prstGeom>
          <a:solidFill>
            <a:schemeClr val="lt1"/>
          </a:solidFill>
          <a:ln w="25400" cap="flat">
            <a:solidFill>
              <a:schemeClr val="accent1"/>
            </a:solidFill>
            <a:prstDash val="solid"/>
            <a:round/>
            <a:headEnd w="med" len="med" type="none"/>
            <a:tailEnd w="med" len="med" type="none"/>
          </a:ln>
        </p:spPr>
        <p:txBody>
          <a:bodyPr bIns="45700" rIns="91425" lIns="91425" tIns="45700" anchor="ctr" anchorCtr="0">
            <a:noAutofit/>
          </a:bodyPr>
          <a:lstStyle/>
          <a:p/>
        </p:txBody>
      </p:sp>
      <p:grpSp>
        <p:nvGrpSpPr>
          <p:cNvPr id="105" name="Shape 105"/>
          <p:cNvGrpSpPr/>
          <p:nvPr/>
        </p:nvGrpSpPr>
        <p:grpSpPr>
          <a:xfrm>
            <a:off y="296273" x="539556"/>
            <a:ext cy="2340634" cx="8280911"/>
            <a:chOff y="683697" x="539556"/>
            <a:chExt cy="2340634" cx="8280911"/>
          </a:xfrm>
        </p:grpSpPr>
        <p:sp>
          <p:nvSpPr>
            <p:cNvPr id="106" name="Shape 106"/>
            <p:cNvSpPr/>
            <p:nvPr/>
          </p:nvSpPr>
          <p:spPr>
            <a:xfrm>
              <a:off y="683697" x="3491880"/>
              <a:ext cy="540447" cx="1900566"/>
            </a:xfrm>
            <a:prstGeom prst="roundRect">
              <a:avLst>
                <a:gd fmla="val 16667" name="adj"/>
              </a:avLst>
            </a:prstGeom>
            <a:solidFill>
              <a:srgbClr val="1D497D"/>
            </a:solidFill>
            <a:ln w="25400" cap="flat">
              <a:solidFill>
                <a:srgbClr val="EEECE0"/>
              </a:solidFill>
              <a:prstDash val="solid"/>
              <a:round/>
              <a:headEnd w="med" len="med" type="none"/>
              <a:tailEnd w="med" len="med" type="none"/>
            </a:ln>
          </p:spPr>
          <p:txBody>
            <a:bodyPr bIns="68575" rIns="68575" lIns="68575" tIns="68575" anchor="ctr" anchorCtr="0">
              <a:noAutofit/>
            </a:bodyPr>
            <a:lstStyle/>
            <a:p>
              <a:pPr algn="ctr" rtl="0" lvl="0" marR="0" indent="0" marL="0">
                <a:lnSpc>
                  <a:spcPct val="90000"/>
                </a:lnSpc>
                <a:spcBef>
                  <a:spcPts val="0"/>
                </a:spcBef>
                <a:spcAft>
                  <a:spcPts val="630"/>
                </a:spcAft>
                <a:buSzPct val="25000"/>
                <a:buNone/>
              </a:pPr>
              <a:r>
                <a:rPr strike="noStrike" u="none" b="0" cap="none" baseline="0" sz="1800" lang="ja" i="0">
                  <a:solidFill>
                    <a:schemeClr val="lt1"/>
                  </a:solidFill>
                  <a:latin typeface="Arial"/>
                  <a:ea typeface="Arial"/>
                  <a:cs typeface="Arial"/>
                  <a:sym typeface="Arial"/>
                </a:rPr>
                <a:t>内需縮小</a:t>
              </a:r>
            </a:p>
          </p:txBody>
        </p:sp>
        <p:sp>
          <p:nvSpPr>
            <p:cNvPr id="107" name="Shape 107"/>
            <p:cNvSpPr/>
            <p:nvPr/>
          </p:nvSpPr>
          <p:spPr>
            <a:xfrm>
              <a:off y="1296137" x="6585392"/>
              <a:ext cy="646647" cx="2235074"/>
            </a:xfrm>
            <a:prstGeom prst="roundRect">
              <a:avLst>
                <a:gd fmla="val 16667" name="adj"/>
              </a:avLst>
            </a:prstGeom>
            <a:solidFill>
              <a:srgbClr val="1D497D"/>
            </a:solidFill>
            <a:ln w="25400" cap="flat">
              <a:solidFill>
                <a:srgbClr val="EEECE0"/>
              </a:solidFill>
              <a:prstDash val="solid"/>
              <a:round/>
              <a:headEnd w="med" len="med" type="none"/>
              <a:tailEnd w="med" len="med" type="none"/>
            </a:ln>
          </p:spPr>
          <p:txBody>
            <a:bodyPr bIns="68575" rIns="68575" lIns="68575" tIns="68575" anchor="ctr" anchorCtr="0">
              <a:noAutofit/>
            </a:bodyPr>
            <a:lstStyle/>
            <a:p>
              <a:pPr algn="ctr" rtl="0" lvl="0" marR="0" indent="0" marL="0">
                <a:lnSpc>
                  <a:spcPct val="90000"/>
                </a:lnSpc>
                <a:spcBef>
                  <a:spcPts val="0"/>
                </a:spcBef>
                <a:spcAft>
                  <a:spcPts val="630"/>
                </a:spcAft>
                <a:buSzPct val="25000"/>
                <a:buNone/>
              </a:pPr>
              <a:r>
                <a:rPr strike="noStrike" u="none" b="0" cap="none" baseline="0" sz="1800" lang="ja" i="0">
                  <a:solidFill>
                    <a:schemeClr val="lt1"/>
                  </a:solidFill>
                  <a:latin typeface="Arial"/>
                  <a:ea typeface="Arial"/>
                  <a:cs typeface="Arial"/>
                  <a:sym typeface="Arial"/>
                </a:rPr>
                <a:t>持続的成長の阻害</a:t>
              </a:r>
            </a:p>
          </p:txBody>
        </p:sp>
        <p:sp>
          <p:nvSpPr>
            <p:cNvPr id="108" name="Shape 108"/>
            <p:cNvSpPr/>
            <p:nvPr/>
          </p:nvSpPr>
          <p:spPr>
            <a:xfrm>
              <a:off y="2103763" x="3093396"/>
              <a:ext cy="920569" cx="2835136"/>
            </a:xfrm>
            <a:prstGeom prst="roundRect">
              <a:avLst>
                <a:gd fmla="val 16667" name="adj"/>
              </a:avLst>
            </a:prstGeom>
            <a:solidFill>
              <a:srgbClr val="632423"/>
            </a:solidFill>
            <a:ln w="25400" cap="flat">
              <a:solidFill>
                <a:srgbClr val="EEECE0"/>
              </a:solidFill>
              <a:prstDash val="solid"/>
              <a:round/>
              <a:headEnd w="med" len="med" type="none"/>
              <a:tailEnd w="med" len="med" type="none"/>
            </a:ln>
          </p:spPr>
          <p:txBody>
            <a:bodyPr bIns="68575" rIns="68575" lIns="68575" tIns="68575" anchor="ctr" anchorCtr="0">
              <a:noAutofit/>
            </a:bodyPr>
            <a:lstStyle/>
            <a:p>
              <a:pPr algn="ctr" rtl="0" lvl="0" marR="0" indent="0" marL="0">
                <a:lnSpc>
                  <a:spcPct val="90000"/>
                </a:lnSpc>
                <a:spcBef>
                  <a:spcPts val="0"/>
                </a:spcBef>
                <a:spcAft>
                  <a:spcPts val="0"/>
                </a:spcAft>
                <a:buSzPct val="25000"/>
                <a:buNone/>
              </a:pPr>
              <a:r>
                <a:rPr strike="noStrike" u="none" b="0" cap="none" baseline="0" sz="1800" lang="ja" i="0">
                  <a:solidFill>
                    <a:schemeClr val="lt1"/>
                  </a:solidFill>
                  <a:latin typeface="Arial"/>
                  <a:ea typeface="Arial"/>
                  <a:cs typeface="Arial"/>
                  <a:sym typeface="Arial"/>
                </a:rPr>
                <a:t>・「可処分所得」の減少</a:t>
              </a:r>
            </a:p>
            <a:p>
              <a:pPr algn="ctr" rtl="0" lvl="0" marR="0" indent="0" marL="0">
                <a:lnSpc>
                  <a:spcPct val="90000"/>
                </a:lnSpc>
                <a:spcBef>
                  <a:spcPts val="630"/>
                </a:spcBef>
                <a:spcAft>
                  <a:spcPts val="630"/>
                </a:spcAft>
                <a:buSzPct val="25000"/>
                <a:buNone/>
              </a:pPr>
              <a:r>
                <a:rPr strike="noStrike" u="none" b="0" cap="none" baseline="0" sz="1800" lang="ja" i="0">
                  <a:solidFill>
                    <a:schemeClr val="lt1"/>
                  </a:solidFill>
                  <a:latin typeface="Arial"/>
                  <a:ea typeface="Arial"/>
                  <a:cs typeface="Arial"/>
                  <a:sym typeface="Arial"/>
                </a:rPr>
                <a:t>・社会基盤の劣化</a:t>
              </a:r>
            </a:p>
          </p:txBody>
        </p:sp>
        <p:sp>
          <p:nvSpPr>
            <p:cNvPr id="109" name="Shape 109"/>
            <p:cNvSpPr/>
            <p:nvPr/>
          </p:nvSpPr>
          <p:spPr>
            <a:xfrm>
              <a:off y="1331766" x="539556"/>
              <a:ext cy="540447" cx="1900566"/>
            </a:xfrm>
            <a:prstGeom prst="roundRect">
              <a:avLst>
                <a:gd fmla="val 16667" name="adj"/>
              </a:avLst>
            </a:prstGeom>
            <a:solidFill>
              <a:srgbClr val="1D497D"/>
            </a:solidFill>
            <a:ln w="25400" cap="flat">
              <a:solidFill>
                <a:srgbClr val="EEECE0"/>
              </a:solidFill>
              <a:prstDash val="solid"/>
              <a:round/>
              <a:headEnd w="med" len="med" type="none"/>
              <a:tailEnd w="med" len="med" type="none"/>
            </a:ln>
          </p:spPr>
          <p:txBody>
            <a:bodyPr bIns="68575" rIns="68575" lIns="68575" tIns="68575" anchor="ctr" anchorCtr="0">
              <a:noAutofit/>
            </a:bodyPr>
            <a:lstStyle/>
            <a:p>
              <a:pPr algn="ctr" rtl="0" lvl="0" marR="0" indent="0" marL="0">
                <a:lnSpc>
                  <a:spcPct val="90000"/>
                </a:lnSpc>
                <a:spcBef>
                  <a:spcPts val="0"/>
                </a:spcBef>
                <a:spcAft>
                  <a:spcPts val="630"/>
                </a:spcAft>
                <a:buSzPct val="25000"/>
                <a:buNone/>
              </a:pPr>
              <a:r>
                <a:rPr strike="noStrike" u="none" b="0" cap="none" baseline="0" sz="1800" lang="ja" i="0">
                  <a:solidFill>
                    <a:schemeClr val="lt1"/>
                  </a:solidFill>
                  <a:latin typeface="Arial"/>
                  <a:ea typeface="Arial"/>
                  <a:cs typeface="Arial"/>
                  <a:sym typeface="Arial"/>
                </a:rPr>
                <a:t>少子高齢化</a:t>
              </a:r>
            </a:p>
          </p:txBody>
        </p:sp>
      </p:gr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cond evt="onBegin" delay="0">
                          <p:tn val="2"/>
                        </p:cond>
                      </p:stCondLst>
                      <p:childTnLst>
                        <p:par>
                          <p:cTn fill="hold">
                            <p:stCondLst>
                              <p:cond delay="0"/>
                            </p:stCondLst>
                            <p:childTnLst>
                              <p:par>
                                <p:cTn presetID="10" fill="hold" presetSubtype="0" presetClass="entr" nodeType="withEffect">
                                  <p:stCondLst>
                                    <p:cond delay="0"/>
                                  </p:stCondLst>
                                  <p:childTnLst>
                                    <p:set>
                                      <p:cBhvr>
                                        <p:cTn dur="1" fill="hold">
                                          <p:stCondLst>
                                            <p:cond delay="0"/>
                                          </p:stCondLst>
                                        </p:cTn>
                                        <p:tgtEl>
                                          <p:spTgt spid="103"/>
                                        </p:tgtEl>
                                        <p:attrNameLst>
                                          <p:attrName>style.visibility</p:attrName>
                                        </p:attrNameLst>
                                      </p:cBhvr>
                                      <p:to>
                                        <p:strVal val="visible"/>
                                      </p:to>
                                    </p:set>
                                    <p:animEffect transition="in" filter="fade">
                                      <p:cBhvr>
                                        <p:cTn dur="1000"/>
                                        <p:tgtEl>
                                          <p:spTgt spid="103"/>
                                        </p:tgtEl>
                                      </p:cBhvr>
                                    </p:animEffect>
                                  </p:childTnLst>
                                </p:cTn>
                              </p:par>
                              <p:par>
                                <p:cTn presetID="10" fill="hold" presetSubtype="0" presetClass="entr" nodeType="withEffect">
                                  <p:stCondLst>
                                    <p:cond delay="0"/>
                                  </p:stCondLst>
                                  <p:childTnLst>
                                    <p:set>
                                      <p:cBhvr>
                                        <p:cTn dur="1" fill="hold">
                                          <p:stCondLst>
                                            <p:cond delay="0"/>
                                          </p:stCondLst>
                                        </p:cTn>
                                        <p:tgtEl>
                                          <p:spTgt spid="104"/>
                                        </p:tgtEl>
                                        <p:attrNameLst>
                                          <p:attrName>style.visibility</p:attrName>
                                        </p:attrNameLst>
                                      </p:cBhvr>
                                      <p:to>
                                        <p:strVal val="visible"/>
                                      </p:to>
                                    </p:set>
                                    <p:animEffect transition="in" filter="fade">
                                      <p:cBhvr>
                                        <p:cTn dur="1000"/>
                                        <p:tgtEl>
                                          <p:spTgt spid="10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1"/>
                                        </p:tgtEl>
                                        <p:attrNameLst>
                                          <p:attrName>style.visibility</p:attrName>
                                        </p:attrNameLst>
                                      </p:cBhvr>
                                      <p:to>
                                        <p:strVal val="visible"/>
                                      </p:to>
                                    </p:set>
                                    <p:animEffect transition="in" filter="fade">
                                      <p:cBhvr>
                                        <p:cTn dur="1000"/>
                                        <p:tgtEl>
                                          <p:spTgt spid="101"/>
                                        </p:tgtEl>
                                      </p:cBhvr>
                                    </p:animEffect>
                                  </p:childTnLst>
                                </p:cTn>
                              </p:par>
                              <p:par>
                                <p:cTn presetID="10" fill="hold" presetSubtype="0" presetClass="entr" nodeType="withEffect">
                                  <p:stCondLst>
                                    <p:cond delay="0"/>
                                  </p:stCondLst>
                                  <p:childTnLst>
                                    <p:set>
                                      <p:cBhvr>
                                        <p:cTn dur="1" fill="hold">
                                          <p:stCondLst>
                                            <p:cond delay="0"/>
                                          </p:stCondLst>
                                        </p:cTn>
                                        <p:tgtEl>
                                          <p:spTgt spid="102"/>
                                        </p:tgtEl>
                                        <p:attrNameLst>
                                          <p:attrName>style.visibility</p:attrName>
                                        </p:attrNameLst>
                                      </p:cBhvr>
                                      <p:to>
                                        <p:strVal val="visible"/>
                                      </p:to>
                                    </p:set>
                                    <p:animEffect transition="in" filter="fade">
                                      <p:cBhvr>
                                        <p:cTn dur="1000"/>
                                        <p:tgtEl>
                                          <p:spTgt spid="1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5" name="Shape 455"/>
        <p:cNvGrpSpPr/>
        <p:nvPr/>
      </p:nvGrpSpPr>
      <p:grpSpPr>
        <a:xfrm>
          <a:off y="0" x="0"/>
          <a:ext cy="0" cx="0"/>
          <a:chOff y="0" x="0"/>
          <a:chExt cy="0" cx="0"/>
        </a:xfrm>
      </p:grpSpPr>
      <p:sp>
        <p:nvSpPr>
          <p:cNvPr id="456" name="Shape 456"/>
          <p:cNvSpPr txBox="1"/>
          <p:nvPr/>
        </p:nvSpPr>
        <p:spPr>
          <a:xfrm>
            <a:off y="260647" x="2843808"/>
            <a:ext cy="646331" cx="3555180"/>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3600" lang="ja" i="0">
                <a:solidFill>
                  <a:schemeClr val="dk1"/>
                </a:solidFill>
                <a:latin typeface="Calibri"/>
                <a:ea typeface="Calibri"/>
                <a:cs typeface="Calibri"/>
                <a:sym typeface="Calibri"/>
              </a:rPr>
              <a:t>政策提言　まとめ</a:t>
            </a:r>
          </a:p>
        </p:txBody>
      </p:sp>
      <p:sp>
        <p:nvSpPr>
          <p:cNvPr id="457" name="Shape 457"/>
          <p:cNvSpPr txBox="1"/>
          <p:nvPr/>
        </p:nvSpPr>
        <p:spPr>
          <a:xfrm>
            <a:off y="1079500" x="952500"/>
            <a:ext cy="5245199" cx="7486199"/>
          </a:xfrm>
          <a:prstGeom prst="rect">
            <a:avLst/>
          </a:prstGeom>
          <a:noFill/>
          <a:ln>
            <a:noFill/>
          </a:ln>
        </p:spPr>
        <p:txBody>
          <a:bodyPr bIns="45700" rIns="91425" lIns="91425" tIns="45700" anchor="t" anchorCtr="0">
            <a:noAutofit/>
          </a:bodyPr>
          <a:lstStyle/>
          <a:p>
            <a:pPr rtl="0" lvl="0">
              <a:spcBef>
                <a:spcPts val="640"/>
              </a:spcBef>
              <a:buNone/>
            </a:pPr>
            <a:r>
              <a:rPr sz="2400" lang="ja">
                <a:solidFill>
                  <a:schemeClr val="dk1"/>
                </a:solidFill>
                <a:latin typeface="Calibri"/>
                <a:ea typeface="Calibri"/>
                <a:cs typeface="Calibri"/>
                <a:sym typeface="Calibri"/>
              </a:rPr>
              <a:t>(ⅰ)</a:t>
            </a:r>
          </a:p>
          <a:p>
            <a:pPr rtl="0" lvl="0" indent="-381000" marL="457200">
              <a:spcBef>
                <a:spcPts val="640"/>
              </a:spcBef>
              <a:buClr>
                <a:schemeClr val="dk1"/>
              </a:buClr>
              <a:buSzPct val="100000"/>
              <a:buFont typeface="Calibri"/>
              <a:buChar char="●"/>
            </a:pPr>
            <a:r>
              <a:rPr sz="2400" lang="ja">
                <a:solidFill>
                  <a:schemeClr val="dk1"/>
                </a:solidFill>
                <a:latin typeface="Calibri"/>
                <a:ea typeface="Calibri"/>
                <a:cs typeface="Calibri"/>
                <a:sym typeface="Calibri"/>
              </a:rPr>
              <a:t>外国子会社配当益金不算入制度での控除を</a:t>
            </a:r>
            <a:r>
              <a:rPr u="sng" sz="2400" lang="ja">
                <a:solidFill>
                  <a:schemeClr val="dk1"/>
                </a:solidFill>
                <a:latin typeface="Calibri"/>
                <a:ea typeface="Calibri"/>
                <a:cs typeface="Calibri"/>
                <a:sym typeface="Calibri"/>
              </a:rPr>
              <a:t>95%→100%にする。</a:t>
            </a:r>
          </a:p>
          <a:p>
            <a:pPr rtl="0" lvl="0" indent="-381000" marL="457200">
              <a:spcBef>
                <a:spcPts val="640"/>
              </a:spcBef>
              <a:buClr>
                <a:schemeClr val="dk1"/>
              </a:buClr>
              <a:buSzPct val="100000"/>
              <a:buFont typeface="Calibri"/>
              <a:buChar char="●"/>
            </a:pPr>
            <a:r>
              <a:rPr sz="2400" lang="ja">
                <a:solidFill>
                  <a:schemeClr val="dk1"/>
                </a:solidFill>
                <a:latin typeface="Calibri"/>
                <a:ea typeface="Calibri"/>
                <a:cs typeface="Calibri"/>
                <a:sym typeface="Calibri"/>
              </a:rPr>
              <a:t>この制度を企業に周知させる。</a:t>
            </a:r>
          </a:p>
          <a:p>
            <a:pPr rtl="0" lvl="0" indent="-381000" marL="457200">
              <a:spcBef>
                <a:spcPts val="640"/>
              </a:spcBef>
              <a:buClr>
                <a:schemeClr val="dk1"/>
              </a:buClr>
              <a:buSzPct val="100000"/>
              <a:buFont typeface="Calibri"/>
              <a:buChar char="●"/>
            </a:pPr>
            <a:r>
              <a:rPr sz="2400" lang="ja">
                <a:solidFill>
                  <a:schemeClr val="dk1"/>
                </a:solidFill>
                <a:latin typeface="Calibri"/>
                <a:ea typeface="Calibri"/>
                <a:cs typeface="Calibri"/>
                <a:sym typeface="Calibri"/>
              </a:rPr>
              <a:t>法人税率の引き下げ　　　　　　</a:t>
            </a:r>
          </a:p>
          <a:p>
            <a:pPr rtl="0" lvl="0">
              <a:spcBef>
                <a:spcPts val="640"/>
              </a:spcBef>
              <a:buNone/>
            </a:pPr>
            <a:r>
              <a:rPr sz="2400" lang="ja">
                <a:solidFill>
                  <a:schemeClr val="dk1"/>
                </a:solidFill>
                <a:latin typeface="Calibri"/>
                <a:ea typeface="Calibri"/>
                <a:cs typeface="Calibri"/>
                <a:sym typeface="Calibri"/>
              </a:rPr>
              <a:t>(ⅱ)</a:t>
            </a:r>
          </a:p>
          <a:p>
            <a:pPr rtl="0" lvl="0" indent="-381000" marL="457200">
              <a:spcBef>
                <a:spcPts val="640"/>
              </a:spcBef>
              <a:buClr>
                <a:srgbClr val="000000"/>
              </a:buClr>
              <a:buSzPct val="100000"/>
              <a:buFont typeface="Calibri"/>
              <a:buChar char="●"/>
            </a:pPr>
            <a:r>
              <a:rPr u="sng" sz="2400" lang="ja">
                <a:latin typeface="Calibri"/>
                <a:ea typeface="Calibri"/>
                <a:cs typeface="Calibri"/>
                <a:sym typeface="Calibri"/>
              </a:rPr>
              <a:t>有用な人材を育てる教育制度、また教育機関を国が力をいれて支援していく</a:t>
            </a:r>
          </a:p>
          <a:p>
            <a:pPr rtl="0" lvl="0">
              <a:spcBef>
                <a:spcPts val="640"/>
              </a:spcBef>
              <a:buNone/>
            </a:pPr>
            <a:r>
              <a:rPr u="sng" sz="2400" lang="ja">
                <a:latin typeface="Calibri"/>
                <a:ea typeface="Calibri"/>
                <a:cs typeface="Calibri"/>
                <a:sym typeface="Calibri"/>
              </a:rPr>
              <a:t>(ⅲ)</a:t>
            </a:r>
          </a:p>
          <a:p>
            <a:pPr rtl="0" lvl="0" indent="-381000" marL="457200">
              <a:spcBef>
                <a:spcPts val="640"/>
              </a:spcBef>
              <a:buClr>
                <a:srgbClr val="000000"/>
              </a:buClr>
              <a:buSzPct val="100000"/>
              <a:buFont typeface="Calibri"/>
              <a:buChar char="●"/>
            </a:pPr>
            <a:r>
              <a:rPr sz="2400" lang="ja">
                <a:solidFill>
                  <a:schemeClr val="dk1"/>
                </a:solidFill>
                <a:latin typeface="Calibri"/>
                <a:ea typeface="Calibri"/>
                <a:cs typeface="Calibri"/>
                <a:sym typeface="Calibri"/>
              </a:rPr>
              <a:t>研究開発のアウトソーシング</a:t>
            </a:r>
          </a:p>
          <a:p>
            <a:pPr rtl="0" lvl="0" indent="-381000" marL="457200">
              <a:buClr>
                <a:schemeClr val="dk1"/>
              </a:buClr>
              <a:buSzPct val="100000"/>
              <a:buFont typeface="Calibri"/>
              <a:buChar char="●"/>
            </a:pPr>
            <a:r>
              <a:rPr sz="2400" lang="ja">
                <a:solidFill>
                  <a:schemeClr val="dk1"/>
                </a:solidFill>
                <a:latin typeface="Calibri"/>
                <a:ea typeface="Calibri"/>
                <a:cs typeface="Calibri"/>
                <a:sym typeface="Calibri"/>
              </a:rPr>
              <a:t>潜在的収益率の高い産業の調査の常態化</a:t>
            </a:r>
          </a:p>
          <a:p>
            <a:pPr rtl="0" lvl="0" indent="-381000" marL="457200">
              <a:spcBef>
                <a:spcPts val="640"/>
              </a:spcBef>
              <a:buClr>
                <a:schemeClr val="dk1"/>
              </a:buClr>
              <a:buSzPct val="100000"/>
              <a:buFont typeface="Calibri"/>
              <a:buChar char="●"/>
            </a:pPr>
            <a:r>
              <a:rPr sz="2400" lang="ja">
                <a:solidFill>
                  <a:schemeClr val="dk1"/>
                </a:solidFill>
                <a:latin typeface="Calibri"/>
                <a:ea typeface="Calibri"/>
                <a:cs typeface="Calibri"/>
                <a:sym typeface="Calibri"/>
              </a:rPr>
              <a:t>成長見込みのある分野の早期発見と投資</a:t>
            </a:r>
          </a:p>
          <a:p>
            <a:r>
              <a:t/>
            </a:r>
          </a:p>
          <a:p>
            <a: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y="0" x="0"/>
          <a:ext cy="0" cx="0"/>
          <a:chOff y="0" x="0"/>
          <a:chExt cy="0" cx="0"/>
        </a:xfrm>
      </p:grpSpPr>
      <p:sp>
        <p:nvSpPr>
          <p:cNvPr id="115" name="Shape 115"/>
          <p:cNvSpPr/>
          <p:nvPr/>
        </p:nvSpPr>
        <p:spPr>
          <a:xfrm>
            <a:off y="4005064" x="2987824"/>
            <a:ext cy="504056" cx="1656183"/>
          </a:xfrm>
          <a:prstGeom prst="roundRect">
            <a:avLst>
              <a:gd fmla="val 16667" name="adj"/>
            </a:avLst>
          </a:prstGeom>
          <a:solidFill>
            <a:srgbClr val="E5B8B7"/>
          </a:solidFill>
          <a:ln w="25400" cap="flat">
            <a:solidFill>
              <a:schemeClr val="accent2"/>
            </a:solidFill>
            <a:prstDash val="solid"/>
            <a:round/>
            <a:headEnd w="med" len="med" type="none"/>
            <a:tailEnd w="med" len="med" type="none"/>
          </a:ln>
        </p:spPr>
        <p:txBody>
          <a:bodyPr bIns="45700" rIns="91425" lIns="91425" tIns="45700" anchor="ctr" anchorCtr="0">
            <a:noAutofit/>
          </a:bodyPr>
          <a:lstStyle/>
          <a:p/>
        </p:txBody>
      </p:sp>
      <p:sp>
        <p:nvSpPr>
          <p:cNvPr id="116" name="Shape 116"/>
          <p:cNvSpPr/>
          <p:nvPr/>
        </p:nvSpPr>
        <p:spPr>
          <a:xfrm>
            <a:off y="4005064" x="1043608"/>
            <a:ext cy="504056" cx="1224135"/>
          </a:xfrm>
          <a:prstGeom prst="roundRect">
            <a:avLst>
              <a:gd fmla="val 16667" name="adj"/>
            </a:avLst>
          </a:prstGeom>
          <a:solidFill>
            <a:srgbClr val="E5B8B7"/>
          </a:solidFill>
          <a:ln w="25400" cap="flat">
            <a:solidFill>
              <a:schemeClr val="accent2"/>
            </a:solidFill>
            <a:prstDash val="solid"/>
            <a:round/>
            <a:headEnd w="med" len="med" type="none"/>
            <a:tailEnd w="med" len="med" type="none"/>
          </a:ln>
        </p:spPr>
        <p:txBody>
          <a:bodyPr bIns="45700" rIns="91425" lIns="91425" tIns="45700" anchor="ctr" anchorCtr="0">
            <a:noAutofit/>
          </a:bodyPr>
          <a:lstStyle/>
          <a:p/>
        </p:txBody>
      </p:sp>
      <p:sp>
        <p:nvSpPr>
          <p:cNvPr id="117" name="Shape 117"/>
          <p:cNvSpPr/>
          <p:nvPr/>
        </p:nvSpPr>
        <p:spPr>
          <a:xfrm>
            <a:off y="1962600" x="503039"/>
            <a:ext cy="2677656" cx="8749480"/>
          </a:xfrm>
          <a:prstGeom prst="rect">
            <a:avLst/>
          </a:prstGeom>
          <a:noFill/>
          <a:ln>
            <a:noFill/>
          </a:ln>
        </p:spPr>
        <p:txBody>
          <a:bodyPr bIns="45700" rIns="91425" lIns="91425" tIns="45700" anchor="t" anchorCtr="0">
            <a:noAutofit/>
          </a:bodyPr>
          <a:lstStyle/>
          <a:p>
            <a:pPr algn="l" rtl="0" lvl="0" marR="0" indent="0" marL="0">
              <a:lnSpc>
                <a:spcPct val="150000"/>
              </a:lnSpc>
              <a:spcBef>
                <a:spcPts val="0"/>
              </a:spcBef>
              <a:buSzPct val="25000"/>
              <a:buNone/>
            </a:pPr>
            <a:r>
              <a:rPr strike="noStrike" u="none" b="0" cap="none" baseline="0" sz="2800" lang="ja" i="0">
                <a:solidFill>
                  <a:srgbClr val="000000"/>
                </a:solidFill>
                <a:latin typeface="Arial"/>
                <a:ea typeface="Arial"/>
                <a:cs typeface="Arial"/>
                <a:sym typeface="Arial"/>
              </a:rPr>
              <a:t>国の「可処分所得」</a:t>
            </a:r>
          </a:p>
          <a:p>
            <a:pPr algn="l" rtl="0" lvl="0" marR="0" indent="0" marL="0">
              <a:lnSpc>
                <a:spcPct val="150000"/>
              </a:lnSpc>
              <a:buSzPct val="25000"/>
              <a:buNone/>
            </a:pPr>
            <a:r>
              <a:rPr strike="noStrike" u="none" b="0" cap="none" baseline="0" sz="2800" lang="ja" i="0">
                <a:solidFill>
                  <a:srgbClr val="000000"/>
                </a:solidFill>
                <a:latin typeface="Arial"/>
                <a:ea typeface="Arial"/>
                <a:cs typeface="Arial"/>
                <a:sym typeface="Arial"/>
              </a:rPr>
              <a:t>＝消費＋投資＋純輸出＋純要素所得受取（所得収支）</a:t>
            </a:r>
          </a:p>
          <a:p>
            <a:pPr algn="l" rtl="0" lvl="0" marR="0" indent="0" marL="0">
              <a:lnSpc>
                <a:spcPct val="150000"/>
              </a:lnSpc>
              <a:buSzPct val="25000"/>
              <a:buNone/>
            </a:pPr>
            <a:r>
              <a:rPr strike="noStrike" u="none" b="0" cap="none" baseline="0" sz="2800" lang="ja" i="0">
                <a:solidFill>
                  <a:srgbClr val="000000"/>
                </a:solidFill>
                <a:latin typeface="Arial"/>
                <a:ea typeface="Arial"/>
                <a:cs typeface="Arial"/>
                <a:sym typeface="Arial"/>
              </a:rPr>
              <a:t>＋純移転受取（経常移転収支）</a:t>
            </a:r>
          </a:p>
          <a:p>
            <a:pPr algn="l" rtl="0" lvl="0" marR="0" indent="0" marL="0">
              <a:lnSpc>
                <a:spcPct val="150000"/>
              </a:lnSpc>
              <a:buSzPct val="25000"/>
              <a:buNone/>
            </a:pPr>
            <a:r>
              <a:rPr strike="noStrike" u="none" b="0" cap="none" baseline="0" sz="2800" lang="ja" i="0">
                <a:solidFill>
                  <a:srgbClr val="000000"/>
                </a:solidFill>
                <a:latin typeface="Arial"/>
                <a:ea typeface="Arial"/>
                <a:cs typeface="Arial"/>
                <a:sym typeface="Arial"/>
              </a:rPr>
              <a:t>＝　GDP　＋　所得収支　＋経常移転収支</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y="0" x="0"/>
          <a:ext cy="0" cx="0"/>
          <a:chOff y="0" x="0"/>
          <a:chExt cy="0" cx="0"/>
        </a:xfrm>
      </p:grpSpPr>
      <p:sp>
        <p:nvSpPr>
          <p:cNvPr id="123" name="Shape 123"/>
          <p:cNvSpPr txBox="1"/>
          <p:nvPr/>
        </p:nvSpPr>
        <p:spPr>
          <a:xfrm>
            <a:off y="908720" x="539552"/>
            <a:ext cy="584776" cx="763284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3200" lang="ja" i="0">
                <a:solidFill>
                  <a:srgbClr val="000000"/>
                </a:solidFill>
                <a:latin typeface="Arial"/>
                <a:ea typeface="Arial"/>
                <a:cs typeface="Arial"/>
                <a:sym typeface="Arial"/>
              </a:rPr>
              <a:t>GDP成長を増加させるためには・・・</a:t>
            </a:r>
          </a:p>
        </p:txBody>
      </p:sp>
      <p:sp>
        <p:nvSpPr>
          <p:cNvPr id="124" name="Shape 124"/>
          <p:cNvSpPr txBox="1"/>
          <p:nvPr/>
        </p:nvSpPr>
        <p:spPr>
          <a:xfrm>
            <a:off y="2348880" x="251519"/>
            <a:ext cy="461664" cx="6647973"/>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ja" i="0">
                <a:solidFill>
                  <a:srgbClr val="000000"/>
                </a:solidFill>
                <a:latin typeface="Arial"/>
                <a:ea typeface="Arial"/>
                <a:cs typeface="Arial"/>
                <a:sym typeface="Arial"/>
              </a:rPr>
              <a:t>①生産性の高い部門の経済活動を拡大すること </a:t>
            </a:r>
          </a:p>
        </p:txBody>
      </p:sp>
      <p:sp>
        <p:nvSpPr>
          <p:cNvPr id="125" name="Shape 125"/>
          <p:cNvSpPr txBox="1"/>
          <p:nvPr/>
        </p:nvSpPr>
        <p:spPr>
          <a:xfrm>
            <a:off y="3861048" x="251519"/>
            <a:ext cy="461664" cx="8802409"/>
          </a:xfrm>
          <a:prstGeom prst="rect">
            <a:avLst/>
          </a:prstGeom>
          <a:solidFill>
            <a:srgbClr val="C0504D"/>
          </a:solid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ja" i="0">
                <a:solidFill>
                  <a:srgbClr val="000000"/>
                </a:solidFill>
                <a:latin typeface="Arial"/>
                <a:ea typeface="Arial"/>
                <a:cs typeface="Arial"/>
                <a:sym typeface="Arial"/>
              </a:rPr>
              <a:t>②経済を構成する各部門がそれぞれの生産性を上昇させること </a:t>
            </a:r>
          </a:p>
        </p:txBody>
      </p:sp>
      <p:sp>
        <p:nvSpPr>
          <p:cNvPr id="126" name="Shape 126"/>
          <p:cNvSpPr txBox="1"/>
          <p:nvPr/>
        </p:nvSpPr>
        <p:spPr>
          <a:xfrm>
            <a:off y="3140967" x="801352"/>
            <a:ext cy="369332" cx="801911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ja" i="0">
                <a:solidFill>
                  <a:srgbClr val="000000"/>
                </a:solidFill>
                <a:latin typeface="Arial"/>
                <a:ea typeface="Arial"/>
                <a:cs typeface="Arial"/>
                <a:sym typeface="Arial"/>
              </a:rPr>
              <a:t>経済連携等の推進や新興国等への戦略的取り組みにより外需を獲得していく</a:t>
            </a:r>
          </a:p>
        </p:txBody>
      </p:sp>
      <p:sp>
        <p:nvSpPr>
          <p:cNvPr id="127" name="Shape 127"/>
          <p:cNvSpPr/>
          <p:nvPr/>
        </p:nvSpPr>
        <p:spPr>
          <a:xfrm>
            <a:off y="4654876" x="801352"/>
            <a:ext cy="646331" cx="7128792"/>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ja" i="0">
                <a:solidFill>
                  <a:srgbClr val="000000"/>
                </a:solidFill>
                <a:latin typeface="Arial"/>
                <a:ea typeface="Arial"/>
                <a:cs typeface="Arial"/>
                <a:sym typeface="Arial"/>
              </a:rPr>
              <a:t>各部門の生産性上昇のためには、海外の優れた人材、企業の取り組みなどによりイノベーションを促進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y="0" x="0"/>
          <a:ext cy="0" cx="0"/>
          <a:chOff y="0" x="0"/>
          <a:chExt cy="0" cx="0"/>
        </a:xfrm>
      </p:grpSpPr>
      <p:grpSp>
        <p:nvGrpSpPr>
          <p:cNvPr id="133" name="Shape 133"/>
          <p:cNvGrpSpPr/>
          <p:nvPr/>
        </p:nvGrpSpPr>
        <p:grpSpPr>
          <a:xfrm>
            <a:off y="2060847" x="1187623"/>
            <a:ext cy="4536503" cx="6768751"/>
            <a:chOff y="1340767" x="611560"/>
            <a:chExt cy="5184575" cx="7992888"/>
          </a:xfrm>
        </p:grpSpPr>
        <p:sp>
          <p:nvSpPr>
            <p:cNvPr id="134" name="Shape 134"/>
            <p:cNvSpPr/>
            <p:nvPr/>
          </p:nvSpPr>
          <p:spPr>
            <a:xfrm>
              <a:off y="2708919" x="2915816"/>
              <a:ext cy="2691011" cx="2275199"/>
            </a:xfrm>
            <a:prstGeom prst="rect">
              <a:avLst/>
            </a:prstGeom>
            <a:blipFill>
              <a:blip r:embed="rId3"/>
              <a:stretch>
                <a:fillRect/>
              </a:stretch>
            </a:blipFill>
          </p:spPr>
        </p:sp>
        <p:cxnSp>
          <p:nvCxnSpPr>
            <p:cNvPr id="135" name="Shape 135"/>
            <p:cNvCxnSpPr/>
            <p:nvPr/>
          </p:nvCxnSpPr>
          <p:spPr>
            <a:xfrm rot="10800000" flipH="1">
              <a:off y="3284983" x="5004048"/>
              <a:ext cy="216023" cx="1296143"/>
            </a:xfrm>
            <a:prstGeom prst="straightConnector1">
              <a:avLst/>
            </a:prstGeom>
            <a:noFill/>
            <a:ln w="9525" cap="flat">
              <a:solidFill>
                <a:schemeClr val="accent1"/>
              </a:solidFill>
              <a:prstDash val="solid"/>
              <a:round/>
              <a:headEnd w="med" len="med" type="none"/>
              <a:tailEnd w="lg" len="lg" type="stealth"/>
            </a:ln>
          </p:spPr>
        </p:cxnSp>
        <p:cxnSp>
          <p:nvCxnSpPr>
            <p:cNvPr id="136" name="Shape 136"/>
            <p:cNvCxnSpPr/>
            <p:nvPr/>
          </p:nvCxnSpPr>
          <p:spPr>
            <a:xfrm>
              <a:off y="4509119" x="4860032"/>
              <a:ext cy="720080" cx="1152128"/>
            </a:xfrm>
            <a:prstGeom prst="straightConnector1">
              <a:avLst/>
            </a:prstGeom>
            <a:noFill/>
            <a:ln w="9525" cap="flat">
              <a:solidFill>
                <a:schemeClr val="accent1"/>
              </a:solidFill>
              <a:prstDash val="solid"/>
              <a:round/>
              <a:headEnd w="med" len="med" type="none"/>
              <a:tailEnd w="lg" len="lg" type="stealth"/>
            </a:ln>
          </p:spPr>
        </p:cxnSp>
        <p:cxnSp>
          <p:nvCxnSpPr>
            <p:cNvPr id="137" name="Shape 137"/>
            <p:cNvCxnSpPr/>
            <p:nvPr/>
          </p:nvCxnSpPr>
          <p:spPr>
            <a:xfrm rot="10800000">
              <a:off y="3140967" x="2771800"/>
              <a:ext cy="648071" cx="1152128"/>
            </a:xfrm>
            <a:prstGeom prst="straightConnector1">
              <a:avLst/>
            </a:prstGeom>
            <a:noFill/>
            <a:ln w="9525" cap="flat">
              <a:solidFill>
                <a:schemeClr val="accent1"/>
              </a:solidFill>
              <a:prstDash val="solid"/>
              <a:round/>
              <a:headEnd w="med" len="med" type="none"/>
              <a:tailEnd w="lg" len="lg" type="stealth"/>
            </a:ln>
          </p:spPr>
        </p:cxnSp>
        <p:cxnSp>
          <p:nvCxnSpPr>
            <p:cNvPr id="138" name="Shape 138"/>
            <p:cNvCxnSpPr/>
            <p:nvPr/>
          </p:nvCxnSpPr>
          <p:spPr>
            <a:xfrm flipH="1">
              <a:off y="5085183" x="3563889"/>
              <a:ext cy="1296143" cx="288032"/>
            </a:xfrm>
            <a:prstGeom prst="straightConnector1">
              <a:avLst/>
            </a:prstGeom>
            <a:noFill/>
            <a:ln w="9525" cap="flat">
              <a:solidFill>
                <a:schemeClr val="accent1"/>
              </a:solidFill>
              <a:prstDash val="solid"/>
              <a:round/>
              <a:headEnd w="med" len="med" type="none"/>
              <a:tailEnd w="lg" len="lg" type="stealth"/>
            </a:ln>
          </p:spPr>
        </p:cxnSp>
        <p:cxnSp>
          <p:nvCxnSpPr>
            <p:cNvPr id="139" name="Shape 139"/>
            <p:cNvCxnSpPr/>
            <p:nvPr/>
          </p:nvCxnSpPr>
          <p:spPr>
            <a:xfrm rot="10800000">
              <a:off y="1412775" x="4355976"/>
              <a:ext cy="1368151" cx="144016"/>
            </a:xfrm>
            <a:prstGeom prst="straightConnector1">
              <a:avLst/>
            </a:prstGeom>
            <a:noFill/>
            <a:ln w="9525" cap="flat">
              <a:solidFill>
                <a:schemeClr val="accent1"/>
              </a:solidFill>
              <a:prstDash val="solid"/>
              <a:round/>
              <a:headEnd w="med" len="med" type="none"/>
              <a:tailEnd w="lg" len="lg" type="stealth"/>
            </a:ln>
          </p:spPr>
        </p:cxnSp>
        <p:sp>
          <p:nvSpPr>
            <p:cNvPr id="140" name="Shape 140"/>
            <p:cNvSpPr/>
            <p:nvPr/>
          </p:nvSpPr>
          <p:spPr>
            <a:xfrm rot="2336664">
              <a:off y="2487923" x="3073921"/>
              <a:ext cy="415179" cx="1047448"/>
            </a:xfrm>
            <a:prstGeom prst="rightArrow">
              <a:avLst>
                <a:gd fmla="val 50000" name="adj1"/>
                <a:gd fmla="val 50000" name="adj2"/>
              </a:avLst>
            </a:prstGeom>
            <a:solidFill>
              <a:schemeClr val="accent6"/>
            </a:solidFill>
            <a:ln w="25400" cap="flat">
              <a:solidFill>
                <a:srgbClr val="B56E33"/>
              </a:solidFill>
              <a:prstDash val="solid"/>
              <a:round/>
              <a:headEnd w="med" len="med" type="none"/>
              <a:tailEnd w="med" len="med" type="none"/>
            </a:ln>
          </p:spPr>
          <p:txBody>
            <a:bodyPr bIns="45700" rIns="91425" lIns="91425" tIns="45700" anchor="ctr" anchorCtr="0">
              <a:noAutofit/>
            </a:bodyPr>
            <a:lstStyle/>
            <a:p/>
          </p:txBody>
        </p:sp>
        <p:sp>
          <p:nvSpPr>
            <p:cNvPr id="141" name="Shape 141"/>
            <p:cNvSpPr/>
            <p:nvPr/>
          </p:nvSpPr>
          <p:spPr>
            <a:xfrm rot="-10424026">
              <a:off y="3916972" x="5023577"/>
              <a:ext cy="415178" cx="1047449"/>
            </a:xfrm>
            <a:prstGeom prst="rightArrow">
              <a:avLst>
                <a:gd fmla="val 50000" name="adj1"/>
                <a:gd fmla="val 50000" name="adj2"/>
              </a:avLst>
            </a:prstGeom>
            <a:solidFill>
              <a:schemeClr val="accent6"/>
            </a:solidFill>
            <a:ln w="25400" cap="flat">
              <a:solidFill>
                <a:srgbClr val="B56E33"/>
              </a:solidFill>
              <a:prstDash val="solid"/>
              <a:round/>
              <a:headEnd w="med" len="med" type="none"/>
              <a:tailEnd w="med" len="med" type="none"/>
            </a:ln>
          </p:spPr>
          <p:txBody>
            <a:bodyPr bIns="45700" rIns="91425" lIns="91425" tIns="45700" anchor="ctr" anchorCtr="0">
              <a:noAutofit/>
            </a:bodyPr>
            <a:lstStyle/>
            <a:p/>
          </p:txBody>
        </p:sp>
        <p:sp>
          <p:nvSpPr>
            <p:cNvPr id="142" name="Shape 142"/>
            <p:cNvSpPr/>
            <p:nvPr/>
          </p:nvSpPr>
          <p:spPr>
            <a:xfrm rot="8296173">
              <a:off y="2428792" x="4937341"/>
              <a:ext cy="415179" cx="1047449"/>
            </a:xfrm>
            <a:prstGeom prst="rightArrow">
              <a:avLst>
                <a:gd fmla="val 50000" name="adj1"/>
                <a:gd fmla="val 50000" name="adj2"/>
              </a:avLst>
            </a:prstGeom>
            <a:solidFill>
              <a:schemeClr val="accent6"/>
            </a:solidFill>
            <a:ln w="25400" cap="flat">
              <a:solidFill>
                <a:srgbClr val="B56E33"/>
              </a:solidFill>
              <a:prstDash val="solid"/>
              <a:round/>
              <a:headEnd w="med" len="med" type="none"/>
              <a:tailEnd w="med" len="med" type="none"/>
            </a:ln>
          </p:spPr>
          <p:txBody>
            <a:bodyPr bIns="45700" rIns="91425" lIns="91425" tIns="45700" anchor="ctr" anchorCtr="0">
              <a:noAutofit/>
            </a:bodyPr>
            <a:lstStyle/>
            <a:p/>
          </p:txBody>
        </p:sp>
        <p:sp>
          <p:nvSpPr>
            <p:cNvPr id="143" name="Shape 143"/>
            <p:cNvSpPr/>
            <p:nvPr/>
          </p:nvSpPr>
          <p:spPr>
            <a:xfrm rot="-898930">
              <a:off y="4637455" x="2159590"/>
              <a:ext cy="415178" cx="1047448"/>
            </a:xfrm>
            <a:prstGeom prst="rightArrow">
              <a:avLst>
                <a:gd fmla="val 50000" name="adj1"/>
                <a:gd fmla="val 50000" name="adj2"/>
              </a:avLst>
            </a:prstGeom>
            <a:solidFill>
              <a:schemeClr val="accent6"/>
            </a:solidFill>
            <a:ln w="25400" cap="flat">
              <a:solidFill>
                <a:srgbClr val="B56E33"/>
              </a:solidFill>
              <a:prstDash val="solid"/>
              <a:round/>
              <a:headEnd w="med" len="med" type="none"/>
              <a:tailEnd w="med" len="med" type="none"/>
            </a:ln>
          </p:spPr>
          <p:txBody>
            <a:bodyPr bIns="45700" rIns="91425" lIns="91425" tIns="45700" anchor="ctr" anchorCtr="0">
              <a:noAutofit/>
            </a:bodyPr>
            <a:lstStyle/>
            <a:p/>
          </p:txBody>
        </p:sp>
        <p:sp>
          <p:nvSpPr>
            <p:cNvPr id="144" name="Shape 144"/>
            <p:cNvSpPr/>
            <p:nvPr/>
          </p:nvSpPr>
          <p:spPr>
            <a:xfrm rot="-6369655">
              <a:off y="5162877" x="4166374"/>
              <a:ext cy="407341" cx="1067603"/>
            </a:xfrm>
            <a:prstGeom prst="rightArrow">
              <a:avLst>
                <a:gd fmla="val 50000" name="adj1"/>
                <a:gd fmla="val 50000" name="adj2"/>
              </a:avLst>
            </a:prstGeom>
            <a:solidFill>
              <a:schemeClr val="accent6"/>
            </a:solidFill>
            <a:ln w="25400" cap="flat">
              <a:solidFill>
                <a:srgbClr val="B56E33"/>
              </a:solidFill>
              <a:prstDash val="solid"/>
              <a:round/>
              <a:headEnd w="med" len="med" type="none"/>
              <a:tailEnd w="med" len="med" type="none"/>
            </a:ln>
          </p:spPr>
          <p:txBody>
            <a:bodyPr bIns="45700" rIns="91425" lIns="91425" tIns="45700" anchor="ctr" anchorCtr="0">
              <a:noAutofit/>
            </a:bodyPr>
            <a:lstStyle/>
            <a:p/>
          </p:txBody>
        </p:sp>
        <p:sp>
          <p:nvSpPr>
            <p:cNvPr id="145" name="Shape 145"/>
            <p:cNvSpPr/>
            <p:nvPr/>
          </p:nvSpPr>
          <p:spPr>
            <a:xfrm>
              <a:off y="1340767" x="611560"/>
              <a:ext cy="936103" cx="2232248"/>
            </a:xfrm>
            <a:prstGeom prst="roundRect">
              <a:avLst>
                <a:gd fmla="val 16667" name="adj"/>
              </a:avLst>
            </a:prstGeom>
            <a:solidFill>
              <a:schemeClr val="accent1"/>
            </a:solidFill>
            <a:ln w="25400" cap="flat">
              <a:solidFill>
                <a:srgbClr val="395E8A"/>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1800" lang="ja" i="0">
                  <a:solidFill>
                    <a:srgbClr val="FFFFFF"/>
                  </a:solidFill>
                  <a:latin typeface="Calibri"/>
                  <a:ea typeface="Calibri"/>
                  <a:cs typeface="Calibri"/>
                  <a:sym typeface="Calibri"/>
                </a:rPr>
                <a:t>海外直接投資</a:t>
              </a:r>
            </a:p>
          </p:txBody>
        </p:sp>
        <p:sp>
          <p:nvSpPr>
            <p:cNvPr id="146" name="Shape 146"/>
            <p:cNvSpPr/>
            <p:nvPr/>
          </p:nvSpPr>
          <p:spPr>
            <a:xfrm>
              <a:off y="5445223" x="5868144"/>
              <a:ext cy="1080120" cx="2736303"/>
            </a:xfrm>
            <a:prstGeom prst="roundRect">
              <a:avLst>
                <a:gd fmla="val 16667" name="adj"/>
              </a:avLst>
            </a:prstGeom>
            <a:solidFill>
              <a:schemeClr val="accent6"/>
            </a:solidFill>
            <a:ln w="25400" cap="flat">
              <a:solidFill>
                <a:srgbClr val="B56E33"/>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buSzPct val="25000"/>
                <a:buNone/>
              </a:pPr>
              <a:r>
                <a:rPr strike="noStrike" u="none" b="0" cap="none" baseline="0" sz="1800" lang="ja" i="0">
                  <a:solidFill>
                    <a:srgbClr val="FFFFFF"/>
                  </a:solidFill>
                  <a:latin typeface="Calibri"/>
                  <a:ea typeface="Calibri"/>
                  <a:cs typeface="Calibri"/>
                  <a:sym typeface="Calibri"/>
                </a:rPr>
                <a:t>収益</a:t>
              </a:r>
            </a:p>
          </p:txBody>
        </p:sp>
      </p:grpSp>
      <p:sp>
        <p:nvSpPr>
          <p:cNvPr id="147" name="Shape 147"/>
          <p:cNvSpPr txBox="1"/>
          <p:nvPr/>
        </p:nvSpPr>
        <p:spPr>
          <a:xfrm>
            <a:off y="332656" x="395536"/>
            <a:ext cy="584776" cx="763284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3200" lang="ja" i="0">
                <a:solidFill>
                  <a:srgbClr val="000000"/>
                </a:solidFill>
                <a:latin typeface="Arial"/>
                <a:ea typeface="Arial"/>
                <a:cs typeface="Arial"/>
                <a:sym typeface="Arial"/>
              </a:rPr>
              <a:t>所得収支を増加させるためには・・・</a:t>
            </a:r>
          </a:p>
        </p:txBody>
      </p:sp>
      <p:sp>
        <p:nvSpPr>
          <p:cNvPr id="148" name="Shape 148"/>
          <p:cNvSpPr txBox="1"/>
          <p:nvPr/>
        </p:nvSpPr>
        <p:spPr>
          <a:xfrm>
            <a:off y="1115451" x="161555"/>
            <a:ext cy="369332" cx="887494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800" lang="ja" i="0">
                <a:solidFill>
                  <a:srgbClr val="000000"/>
                </a:solidFill>
                <a:latin typeface="Arial"/>
                <a:ea typeface="Arial"/>
                <a:cs typeface="Arial"/>
                <a:sym typeface="Arial"/>
              </a:rPr>
              <a:t>海外直接投資からの収益を増加させることで、所得収支を拡大させることができる。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y="0" x="0"/>
          <a:ext cy="0" cx="0"/>
          <a:chOff y="0" x="0"/>
          <a:chExt cy="0" cx="0"/>
        </a:xfrm>
      </p:grpSpPr>
      <p:sp>
        <p:nvSpPr>
          <p:cNvPr id="154" name="Shape 154"/>
          <p:cNvSpPr txBox="1"/>
          <p:nvPr/>
        </p:nvSpPr>
        <p:spPr>
          <a:xfrm>
            <a:off y="1844824" x="323528"/>
            <a:ext cy="2123657" cx="8532440"/>
          </a:xfrm>
          <a:prstGeom prst="rect">
            <a:avLst/>
          </a:prstGeom>
          <a:noFill/>
          <a:ln>
            <a:noFill/>
          </a:ln>
        </p:spPr>
        <p:txBody>
          <a:bodyPr bIns="45700" rIns="91425" lIns="91425" tIns="45700" anchor="ctr" anchorCtr="0">
            <a:noAutofit/>
          </a:bodyPr>
          <a:lstStyle/>
          <a:p>
            <a:pPr algn="ctr" rtl="0" lvl="0" marR="0" indent="0" marL="0">
              <a:spcBef>
                <a:spcPts val="0"/>
              </a:spcBef>
              <a:buSzPct val="25000"/>
              <a:buNone/>
            </a:pPr>
            <a:r>
              <a:rPr strike="noStrike" u="none" b="1" cap="none" baseline="0" sz="6600" lang="ja" i="0">
                <a:solidFill>
                  <a:schemeClr val="dk1"/>
                </a:solidFill>
                <a:latin typeface="Arial"/>
                <a:ea typeface="Arial"/>
                <a:cs typeface="Arial"/>
                <a:sym typeface="Arial"/>
              </a:rPr>
              <a:t>先行研究・</a:t>
            </a:r>
          </a:p>
          <a:p>
            <a:pPr algn="ctr" rtl="0" lvl="0" marR="0" indent="0" marL="0">
              <a:buSzPct val="25000"/>
              <a:buNone/>
            </a:pPr>
            <a:r>
              <a:rPr strike="noStrike" u="none" b="1" cap="none" baseline="0" sz="6600" lang="ja" i="0">
                <a:solidFill>
                  <a:schemeClr val="dk1"/>
                </a:solidFill>
                <a:latin typeface="Arial"/>
                <a:ea typeface="Arial"/>
                <a:cs typeface="Arial"/>
                <a:sym typeface="Arial"/>
              </a:rPr>
              <a:t>本稿の位置付け</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y="0" x="0"/>
          <a:ext cy="0" cx="0"/>
          <a:chOff y="0" x="0"/>
          <a:chExt cy="0" cx="0"/>
        </a:xfrm>
      </p:grpSpPr>
      <p:sp>
        <p:nvSpPr>
          <p:cNvPr id="159" name="Shape 159"/>
          <p:cNvSpPr/>
          <p:nvPr/>
        </p:nvSpPr>
        <p:spPr>
          <a:xfrm>
            <a:off y="692695" x="899591"/>
            <a:ext cy="923329" cx="7704855"/>
          </a:xfrm>
          <a:prstGeom prst="rect">
            <a:avLst/>
          </a:prstGeom>
          <a:solidFill>
            <a:srgbClr val="F2DADA"/>
          </a:solidFill>
          <a:ln>
            <a:noFill/>
          </a:ln>
        </p:spPr>
        <p:txBody>
          <a:bodyPr bIns="45700" rIns="91425" lIns="91425" tIns="45700" anchor="t" anchorCtr="0">
            <a:noAutofit/>
          </a:bodyPr>
          <a:lstStyle/>
          <a:p>
            <a:pPr algn="l" rtl="0" lvl="0" marR="0" indent="0" marL="0">
              <a:spcBef>
                <a:spcPts val="0"/>
              </a:spcBef>
              <a:buSzPct val="25000"/>
              <a:buNone/>
            </a:pPr>
            <a:r>
              <a:rPr strike="noStrike" u="none" b="1" cap="none" baseline="0" sz="1800" lang="ja" i="0">
                <a:solidFill>
                  <a:srgbClr val="FF0000"/>
                </a:solidFill>
                <a:latin typeface="Calibri"/>
                <a:ea typeface="Calibri"/>
                <a:cs typeface="Calibri"/>
                <a:sym typeface="Calibri"/>
              </a:rPr>
              <a:t>みずほ総合研究所(2010)</a:t>
            </a:r>
          </a:p>
          <a:p>
            <a:pPr algn="l" rtl="0" lvl="0" marR="0" indent="0" marL="0">
              <a:buSzPct val="25000"/>
              <a:buNone/>
            </a:pPr>
            <a:r>
              <a:rPr strike="noStrike" u="none" b="1" cap="none" baseline="0" sz="1800" lang="ja" i="0">
                <a:solidFill>
                  <a:srgbClr val="FF0000"/>
                </a:solidFill>
                <a:latin typeface="Calibri"/>
                <a:ea typeface="Calibri"/>
                <a:cs typeface="Calibri"/>
                <a:sym typeface="Calibri"/>
              </a:rPr>
              <a:t>みずほリポート</a:t>
            </a:r>
          </a:p>
          <a:p>
            <a:pPr algn="l" rtl="0" lvl="0" marR="0" indent="0" marL="0">
              <a:buSzPct val="25000"/>
              <a:buNone/>
            </a:pPr>
            <a:r>
              <a:rPr strike="noStrike" u="none" b="1" cap="none" baseline="0" sz="1800" lang="ja" i="0">
                <a:solidFill>
                  <a:srgbClr val="FF0000"/>
                </a:solidFill>
                <a:latin typeface="Calibri"/>
                <a:ea typeface="Calibri"/>
                <a:cs typeface="Calibri"/>
                <a:sym typeface="Calibri"/>
              </a:rPr>
              <a:t>「日本企業の競争力低下要因を探る～研究開発の視点からみた問題と課題」</a:t>
            </a:r>
          </a:p>
        </p:txBody>
      </p:sp>
      <p:sp>
        <p:nvSpPr>
          <p:cNvPr id="160" name="Shape 160"/>
          <p:cNvSpPr txBox="1"/>
          <p:nvPr/>
        </p:nvSpPr>
        <p:spPr>
          <a:xfrm>
            <a:off y="1844824" x="935348"/>
            <a:ext cy="4719240" cx="7395134"/>
          </a:xfrm>
          <a:prstGeom prst="rect">
            <a:avLst/>
          </a:prstGeom>
          <a:noFill/>
          <a:ln>
            <a:noFill/>
          </a:ln>
        </p:spPr>
        <p:txBody>
          <a:bodyPr bIns="45700" rIns="91425" lIns="91425" tIns="45700" anchor="t" anchorCtr="0">
            <a:noAutofit/>
          </a:bodyPr>
          <a:lstStyle/>
          <a:p>
            <a:pPr algn="l" rtl="0" lvl="0" marR="0" indent="0" marL="0">
              <a:lnSpc>
                <a:spcPct val="150000"/>
              </a:lnSpc>
              <a:spcBef>
                <a:spcPts val="0"/>
              </a:spcBef>
              <a:buClr>
                <a:schemeClr val="dk1"/>
              </a:buClr>
              <a:buSzPct val="100000"/>
              <a:buFont typeface="Calibri"/>
              <a:buChar char="•"/>
            </a:pPr>
            <a:r>
              <a:rPr strike="noStrike" u="none" b="0" cap="none" baseline="0" sz="1800" lang="ja" i="0">
                <a:solidFill>
                  <a:schemeClr val="dk1"/>
                </a:solidFill>
                <a:latin typeface="Calibri"/>
                <a:ea typeface="Calibri"/>
                <a:cs typeface="Calibri"/>
                <a:sym typeface="Calibri"/>
              </a:rPr>
              <a:t>　研究開発効率について言及</a:t>
            </a:r>
          </a:p>
          <a:p>
            <a:pPr algn="l" rtl="0" lvl="0" marR="0" indent="0" marL="0">
              <a:lnSpc>
                <a:spcPct val="150000"/>
              </a:lnSpc>
              <a:buSzPct val="25000"/>
              <a:buNone/>
            </a:pPr>
            <a:r>
              <a:rPr strike="noStrike" u="none" b="0" cap="none" baseline="0" sz="1800" lang="ja" i="0">
                <a:solidFill>
                  <a:schemeClr val="dk1"/>
                </a:solidFill>
                <a:latin typeface="Calibri"/>
                <a:ea typeface="Calibri"/>
                <a:cs typeface="Calibri"/>
                <a:sym typeface="Calibri"/>
              </a:rPr>
              <a:t>－研究開発は企業の競争力に繋がる</a:t>
            </a:r>
          </a:p>
          <a:p>
            <a:pPr algn="l" rtl="0" lvl="0" marR="0" indent="-347472" marL="347472">
              <a:spcBef>
                <a:spcPts val="768"/>
              </a:spcBef>
              <a:buSzPct val="25000"/>
              <a:buNone/>
            </a:pPr>
            <a:r>
              <a:rPr strike="noStrike" u="none" b="0" cap="none" baseline="0" sz="1800" lang="ja" i="0">
                <a:solidFill>
                  <a:schemeClr val="dk1"/>
                </a:solidFill>
                <a:latin typeface="Calibri"/>
                <a:ea typeface="Calibri"/>
                <a:cs typeface="Calibri"/>
                <a:sym typeface="Calibri"/>
              </a:rPr>
              <a:t>―しかし、研究開発効率は低下傾向</a:t>
            </a:r>
          </a:p>
          <a:p>
            <a:r>
              <a:t/>
            </a:r>
          </a:p>
          <a:p>
            <a:pPr algn="l" rtl="0" lvl="0" marR="0" indent="-347472" marL="347472">
              <a:spcBef>
                <a:spcPts val="768"/>
              </a:spcBef>
              <a:buSzPct val="25000"/>
              <a:buNone/>
            </a:pPr>
            <a:r>
              <a:rPr strike="noStrike" u="none" b="0" cap="none" baseline="0" sz="1800" lang="ja" i="0">
                <a:solidFill>
                  <a:schemeClr val="dk1"/>
                </a:solidFill>
                <a:latin typeface="Calibri"/>
                <a:ea typeface="Calibri"/>
                <a:cs typeface="Calibri"/>
                <a:sym typeface="Calibri"/>
              </a:rPr>
              <a:t>要因</a:t>
            </a:r>
          </a:p>
          <a:p>
            <a:pPr algn="l" rtl="0" lvl="0" marR="0" indent="-347472" marL="347472">
              <a:spcBef>
                <a:spcPts val="768"/>
              </a:spcBef>
              <a:buSzPct val="25000"/>
              <a:buNone/>
            </a:pPr>
            <a:r>
              <a:rPr strike="noStrike" u="none" b="0" cap="none" baseline="0" sz="1800" lang="ja" i="0">
                <a:solidFill>
                  <a:schemeClr val="dk1"/>
                </a:solidFill>
                <a:latin typeface="Calibri"/>
                <a:ea typeface="Calibri"/>
                <a:cs typeface="Calibri"/>
                <a:sym typeface="Calibri"/>
              </a:rPr>
              <a:t>１.　低収益率の産業・分野に研究開発投資が集中している</a:t>
            </a:r>
          </a:p>
          <a:p>
            <a:pPr algn="l" rtl="0" lvl="0" marR="0" indent="-347472" marL="347472">
              <a:spcBef>
                <a:spcPts val="768"/>
              </a:spcBef>
              <a:buSzPct val="25000"/>
              <a:buNone/>
            </a:pPr>
            <a:r>
              <a:rPr strike="noStrike" u="none" b="0" cap="none" baseline="0" sz="1800" lang="ja" i="0">
                <a:solidFill>
                  <a:schemeClr val="dk1"/>
                </a:solidFill>
                <a:latin typeface="Calibri"/>
                <a:ea typeface="Calibri"/>
                <a:cs typeface="Calibri"/>
                <a:sym typeface="Calibri"/>
              </a:rPr>
              <a:t>２.　研究開発者の質の低下と研究開発システムの不完全性</a:t>
            </a:r>
          </a:p>
          <a:p>
            <a:pPr algn="l" rtl="0" lvl="0" marR="0" indent="-347472" marL="347472">
              <a:spcBef>
                <a:spcPts val="768"/>
              </a:spcBef>
              <a:buSzPct val="25000"/>
              <a:buNone/>
            </a:pPr>
            <a:r>
              <a:rPr strike="noStrike" u="none" b="0" cap="none" baseline="0" sz="1800" lang="ja" i="0">
                <a:solidFill>
                  <a:schemeClr val="dk1"/>
                </a:solidFill>
                <a:latin typeface="Calibri"/>
                <a:ea typeface="Calibri"/>
                <a:cs typeface="Calibri"/>
                <a:sym typeface="Calibri"/>
              </a:rPr>
              <a:t>３.　プロセスイノベーションの価値の低下</a:t>
            </a:r>
          </a:p>
          <a:p>
            <a:pPr algn="l" rtl="0" lvl="0" marR="0" indent="-347472" marL="347472">
              <a:spcBef>
                <a:spcPts val="768"/>
              </a:spcBef>
              <a:buSzPct val="25000"/>
              <a:buNone/>
            </a:pPr>
            <a:r>
              <a:rPr strike="noStrike" u="none" b="0" cap="none" baseline="0" sz="1800" lang="ja" i="0">
                <a:solidFill>
                  <a:schemeClr val="dk1"/>
                </a:solidFill>
                <a:latin typeface="Calibri"/>
                <a:ea typeface="Calibri"/>
                <a:cs typeface="Calibri"/>
                <a:sym typeface="Calibri"/>
              </a:rPr>
              <a:t>４.　技術を企業収益に繋げる力の弱さ</a:t>
            </a:r>
          </a:p>
          <a:p>
            <a:r>
              <a:t/>
            </a:r>
          </a:p>
          <a:p>
            <a:pPr algn="l" rtl="0" lvl="0" marR="0" indent="-347472" marL="347472">
              <a:spcBef>
                <a:spcPts val="768"/>
              </a:spcBef>
              <a:buSzPct val="25000"/>
              <a:buNone/>
            </a:pPr>
            <a:r>
              <a:rPr strike="noStrike" u="none" b="0" cap="none" baseline="0" sz="1800" lang="ja" i="0">
                <a:solidFill>
                  <a:schemeClr val="dk1"/>
                </a:solidFill>
                <a:latin typeface="Calibri"/>
                <a:ea typeface="Calibri"/>
                <a:cs typeface="Calibri"/>
                <a:sym typeface="Calibri"/>
              </a:rPr>
              <a:t>―</a:t>
            </a:r>
            <a:r>
              <a:rPr strike="noStrike" u="sng" b="0" cap="none" baseline="0" sz="1800" lang="ja" i="0">
                <a:solidFill>
                  <a:srgbClr val="FF0000"/>
                </a:solidFill>
                <a:latin typeface="Calibri"/>
                <a:ea typeface="Calibri"/>
                <a:cs typeface="Calibri"/>
                <a:sym typeface="Calibri"/>
              </a:rPr>
              <a:t>研究開発を成果に結び付けていかなければならない</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ホワイト">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