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handoutMasterIdLst>
    <p:handoutMasterId r:id="rId35"/>
  </p:handoutMasterIdLst>
  <p:sldIdLst>
    <p:sldId id="256" r:id="rId7"/>
    <p:sldId id="288" r:id="rId8"/>
    <p:sldId id="289" r:id="rId9"/>
    <p:sldId id="291" r:id="rId10"/>
    <p:sldId id="262" r:id="rId11"/>
    <p:sldId id="292" r:id="rId12"/>
    <p:sldId id="267" r:id="rId13"/>
    <p:sldId id="293" r:id="rId14"/>
    <p:sldId id="314" r:id="rId15"/>
    <p:sldId id="294" r:id="rId16"/>
    <p:sldId id="295" r:id="rId17"/>
    <p:sldId id="296" r:id="rId18"/>
    <p:sldId id="315" r:id="rId19"/>
    <p:sldId id="301" r:id="rId20"/>
    <p:sldId id="312" r:id="rId21"/>
    <p:sldId id="286" r:id="rId22"/>
    <p:sldId id="316" r:id="rId23"/>
    <p:sldId id="307" r:id="rId24"/>
    <p:sldId id="287" r:id="rId25"/>
    <p:sldId id="317" r:id="rId26"/>
    <p:sldId id="300" r:id="rId27"/>
    <p:sldId id="257" r:id="rId28"/>
    <p:sldId id="258" r:id="rId29"/>
    <p:sldId id="302" r:id="rId30"/>
    <p:sldId id="304" r:id="rId31"/>
    <p:sldId id="311" r:id="rId32"/>
    <p:sldId id="259" r:id="rId33"/>
    <p:sldId id="313" r:id="rId34"/>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287ABBF5-33C8-4B69-BAD9-E790551E2E06}" type="datetimeFigureOut">
              <a:rPr kumimoji="1" lang="ja-JP" altLang="en-US" smtClean="0"/>
              <a:t>2013/11/12</a:t>
            </a:fld>
            <a:endParaRPr kumimoji="1" lang="ja-JP" altLang="en-US"/>
          </a:p>
        </p:txBody>
      </p:sp>
      <p:sp>
        <p:nvSpPr>
          <p:cNvPr id="4" name="フッター プレースホルダー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B0DEEC8B-2771-4BF8-9D4C-5508E34659FE}" type="slidenum">
              <a:rPr kumimoji="1" lang="ja-JP" altLang="en-US" smtClean="0"/>
              <a:t>‹#›</a:t>
            </a:fld>
            <a:endParaRPr kumimoji="1" lang="ja-JP" altLang="en-US"/>
          </a:p>
        </p:txBody>
      </p:sp>
    </p:spTree>
    <p:extLst>
      <p:ext uri="{BB962C8B-B14F-4D97-AF65-F5344CB8AC3E}">
        <p14:creationId xmlns:p14="http://schemas.microsoft.com/office/powerpoint/2010/main" val="38518147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9D0105F0-F081-40B8-BCD0-8624908592C4}" type="slidenum">
              <a:rPr kumimoji="1" lang="ja-JP" altLang="en-US" smtClean="0"/>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9D0105F0-F081-40B8-BCD0-8624908592C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9D0105F0-F081-40B8-BCD0-8624908592C4}"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6B1DAF7-F3D3-4F92-8D69-C0BB7ABDA676}" type="datetimeFigureOut">
              <a:rPr kumimoji="1" lang="ja-JP" altLang="en-US" smtClean="0"/>
              <a:t>2013/11/12</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0105F0-F081-40B8-BCD0-8624908592C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66B1DAF7-F3D3-4F92-8D69-C0BB7ABDA676}" type="datetimeFigureOut">
              <a:rPr kumimoji="1" lang="ja-JP" altLang="en-US" smtClean="0"/>
              <a:t>2013/11/12</a:t>
            </a:fld>
            <a:endParaRPr kumimoji="1" lang="ja-JP" altLang="en-US"/>
          </a:p>
        </p:txBody>
      </p:sp>
      <p:sp>
        <p:nvSpPr>
          <p:cNvPr id="10" name="スライド番号プレースホルダー 9"/>
          <p:cNvSpPr>
            <a:spLocks noGrp="1"/>
          </p:cNvSpPr>
          <p:nvPr>
            <p:ph type="sldNum" sz="quarter" idx="16"/>
          </p:nvPr>
        </p:nvSpPr>
        <p:spPr/>
        <p:txBody>
          <a:bodyPr rtlCol="0"/>
          <a:lstStyle/>
          <a:p>
            <a:fld id="{9D0105F0-F081-40B8-BCD0-8624908592C4}"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66B1DAF7-F3D3-4F92-8D69-C0BB7ABDA676}" type="datetimeFigureOut">
              <a:rPr kumimoji="1" lang="ja-JP" altLang="en-US" smtClean="0"/>
              <a:t>2013/11/12</a:t>
            </a:fld>
            <a:endParaRPr kumimoji="1" lang="ja-JP" altLang="en-US"/>
          </a:p>
        </p:txBody>
      </p:sp>
      <p:sp>
        <p:nvSpPr>
          <p:cNvPr id="12" name="スライド番号プレースホルダー 11"/>
          <p:cNvSpPr>
            <a:spLocks noGrp="1"/>
          </p:cNvSpPr>
          <p:nvPr>
            <p:ph type="sldNum" sz="quarter" idx="16"/>
          </p:nvPr>
        </p:nvSpPr>
        <p:spPr/>
        <p:txBody>
          <a:bodyPr rtlCol="0"/>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66B1DAF7-F3D3-4F92-8D69-C0BB7ABDA676}" type="datetimeFigureOut">
              <a:rPr kumimoji="1" lang="ja-JP" altLang="en-US" smtClean="0"/>
              <a:t>2013/11/12</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9D0105F0-F081-40B8-BCD0-8624908592C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6B1DAF7-F3D3-4F92-8D69-C0BB7ABDA676}" type="datetimeFigureOut">
              <a:rPr kumimoji="1" lang="ja-JP" altLang="en-US" smtClean="0"/>
              <a:t>2013/11/12</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0105F0-F081-40B8-BCD0-8624908592C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66B1DAF7-F3D3-4F92-8D69-C0BB7ABDA676}" type="datetimeFigureOut">
              <a:rPr kumimoji="1" lang="ja-JP" altLang="en-US" smtClean="0"/>
              <a:t>2013/11/12</a:t>
            </a:fld>
            <a:endParaRPr kumimoji="1" lang="ja-JP" altLang="en-US"/>
          </a:p>
        </p:txBody>
      </p:sp>
      <p:sp>
        <p:nvSpPr>
          <p:cNvPr id="10" name="スライド番号プレースホルダー 9"/>
          <p:cNvSpPr>
            <a:spLocks noGrp="1"/>
          </p:cNvSpPr>
          <p:nvPr>
            <p:ph type="sldNum" sz="quarter" idx="16"/>
          </p:nvPr>
        </p:nvSpPr>
        <p:spPr/>
        <p:txBody>
          <a:bodyPr rtlCol="0"/>
          <a:lstStyle/>
          <a:p>
            <a:fld id="{9D0105F0-F081-40B8-BCD0-8624908592C4}"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66B1DAF7-F3D3-4F92-8D69-C0BB7ABDA676}" type="datetimeFigureOut">
              <a:rPr kumimoji="1" lang="ja-JP" altLang="en-US" smtClean="0"/>
              <a:t>2013/11/12</a:t>
            </a:fld>
            <a:endParaRPr kumimoji="1" lang="ja-JP" altLang="en-US"/>
          </a:p>
        </p:txBody>
      </p:sp>
      <p:sp>
        <p:nvSpPr>
          <p:cNvPr id="12" name="スライド番号プレースホルダー 11"/>
          <p:cNvSpPr>
            <a:spLocks noGrp="1"/>
          </p:cNvSpPr>
          <p:nvPr>
            <p:ph type="sldNum" sz="quarter" idx="16"/>
          </p:nvPr>
        </p:nvSpPr>
        <p:spPr/>
        <p:txBody>
          <a:bodyPr rtlCol="0"/>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9D0105F0-F081-40B8-BCD0-8624908592C4}"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66B1DAF7-F3D3-4F92-8D69-C0BB7ABDA676}" type="datetimeFigureOut">
              <a:rPr kumimoji="1" lang="ja-JP" altLang="en-US" smtClean="0"/>
              <a:t>2013/11/12</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9D0105F0-F081-40B8-BCD0-8624908592C4}"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9D0105F0-F081-40B8-BCD0-8624908592C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66B1DAF7-F3D3-4F92-8D69-C0BB7ABDA676}" type="datetimeFigureOut">
              <a:rPr kumimoji="1" lang="ja-JP" altLang="en-US" smtClean="0"/>
              <a:t>2013/11/12</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66B1DAF7-F3D3-4F92-8D69-C0BB7ABDA676}" type="datetimeFigureOut">
              <a:rPr kumimoji="1" lang="ja-JP" altLang="en-US" smtClean="0"/>
              <a:t>2013/11/12</a:t>
            </a:fld>
            <a:endParaRPr kumimoji="1" lang="ja-JP" alt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66B1DAF7-F3D3-4F92-8D69-C0BB7ABDA676}" type="datetimeFigureOut">
              <a:rPr kumimoji="1" lang="ja-JP" altLang="en-US" smtClean="0"/>
              <a:t>2013/11/12</a:t>
            </a:fld>
            <a:endParaRPr kumimoji="1" lang="ja-JP" alt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66B1DAF7-F3D3-4F92-8D69-C0BB7ABDA676}" type="datetimeFigureOut">
              <a:rPr kumimoji="1" lang="ja-JP" altLang="en-US" smtClean="0"/>
              <a:t>2013/11/12</a:t>
            </a:fld>
            <a:endParaRPr kumimoji="1" lang="ja-JP" alt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B1DAF7-F3D3-4F92-8D69-C0BB7ABDA676}" type="datetimeFigureOut">
              <a:rPr kumimoji="1" lang="ja-JP" altLang="en-US" smtClean="0"/>
              <a:t>2013/11/12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0105F0-F081-40B8-BCD0-8624908592C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D0105F0-F081-40B8-BCD0-8624908592C4}" type="slidenum">
              <a:rPr kumimoji="1" lang="ja-JP" altLang="en-US" smtClean="0"/>
              <a:t>‹#›</a:t>
            </a:fld>
            <a:endParaRPr kumimoji="1" lang="ja-JP"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6B1DAF7-F3D3-4F92-8D69-C0BB7ABDA676}" type="datetimeFigureOut">
              <a:rPr kumimoji="1" lang="ja-JP" altLang="en-US" smtClean="0"/>
              <a:t>2013/11/12</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D0105F0-F081-40B8-BCD0-8624908592C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0105F0-F081-40B8-BCD0-8624908592C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0105F0-F081-40B8-BCD0-8624908592C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6B1DAF7-F3D3-4F92-8D69-C0BB7ABDA676}" type="datetimeFigureOut">
              <a:rPr kumimoji="1" lang="ja-JP" altLang="en-US" smtClean="0"/>
              <a:t>2013/11/12</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0105F0-F081-40B8-BCD0-8624908592C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66B1DAF7-F3D3-4F92-8D69-C0BB7ABDA676}" type="datetimeFigureOut">
              <a:rPr kumimoji="1" lang="ja-JP" altLang="en-US" smtClean="0"/>
              <a:t>2013/11/12</a:t>
            </a:fld>
            <a:endParaRPr kumimoji="1" lang="ja-JP" alt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9D0105F0-F081-40B8-BCD0-8624908592C4}" type="slidenum">
              <a:rPr kumimoji="1" lang="ja-JP" altLang="en-US" smtClean="0"/>
              <a: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692696"/>
            <a:ext cx="7772400" cy="2016224"/>
          </a:xfrm>
        </p:spPr>
        <p:txBody>
          <a:bodyPr>
            <a:noAutofit/>
          </a:bodyPr>
          <a:lstStyle/>
          <a:p>
            <a:r>
              <a:rPr kumimoji="1" lang="ja-JP" altLang="en-US" sz="5400" dirty="0" smtClean="0">
                <a:solidFill>
                  <a:schemeClr val="bg1"/>
                </a:solidFill>
              </a:rPr>
              <a:t>ＴＰＰ　</a:t>
            </a:r>
            <a:r>
              <a:rPr kumimoji="1" lang="en-US" altLang="ja-JP" sz="5400" dirty="0" smtClean="0">
                <a:solidFill>
                  <a:schemeClr val="bg1"/>
                </a:solidFill>
              </a:rPr>
              <a:t/>
            </a:r>
            <a:br>
              <a:rPr kumimoji="1" lang="en-US" altLang="ja-JP" sz="5400" dirty="0" smtClean="0">
                <a:solidFill>
                  <a:schemeClr val="bg1"/>
                </a:solidFill>
              </a:rPr>
            </a:br>
            <a:r>
              <a:rPr kumimoji="1" lang="ja-JP" altLang="en-US" sz="5400" dirty="0" smtClean="0">
                <a:solidFill>
                  <a:schemeClr val="bg1"/>
                </a:solidFill>
              </a:rPr>
              <a:t>なぜ</a:t>
            </a:r>
            <a:r>
              <a:rPr kumimoji="1" lang="ja-JP" altLang="en-US" sz="5400" dirty="0" smtClean="0">
                <a:solidFill>
                  <a:schemeClr val="bg1"/>
                </a:solidFill>
              </a:rPr>
              <a:t>多国ラウンドなのか</a:t>
            </a:r>
            <a:endParaRPr kumimoji="1" lang="ja-JP" altLang="en-US" sz="5400" dirty="0">
              <a:solidFill>
                <a:schemeClr val="bg1"/>
              </a:solidFill>
            </a:endParaRPr>
          </a:p>
        </p:txBody>
      </p:sp>
      <p:sp>
        <p:nvSpPr>
          <p:cNvPr id="3" name="サブタイトル 2"/>
          <p:cNvSpPr>
            <a:spLocks noGrp="1"/>
          </p:cNvSpPr>
          <p:nvPr>
            <p:ph type="subTitle" idx="1"/>
          </p:nvPr>
        </p:nvSpPr>
        <p:spPr>
          <a:xfrm>
            <a:off x="899592" y="3573016"/>
            <a:ext cx="6858000" cy="990600"/>
          </a:xfrm>
        </p:spPr>
        <p:txBody>
          <a:bodyPr>
            <a:noAutofit/>
          </a:bodyPr>
          <a:lstStyle/>
          <a:p>
            <a:r>
              <a:rPr kumimoji="1" lang="ja-JP" altLang="en-US" sz="2800" b="1" dirty="0" smtClean="0">
                <a:solidFill>
                  <a:schemeClr val="tx1"/>
                </a:solidFill>
              </a:rPr>
              <a:t>愛知大学　國崎ゼミ</a:t>
            </a:r>
            <a:endParaRPr kumimoji="1" lang="en-US" altLang="ja-JP" sz="2800" b="1" dirty="0" smtClean="0">
              <a:solidFill>
                <a:schemeClr val="tx1"/>
              </a:solidFill>
            </a:endParaRPr>
          </a:p>
          <a:p>
            <a:r>
              <a:rPr lang="ja-JP" altLang="en-US" sz="1800" b="1" dirty="0" smtClean="0">
                <a:solidFill>
                  <a:schemeClr val="tx1"/>
                </a:solidFill>
              </a:rPr>
              <a:t>渡辺克幸　</a:t>
            </a:r>
            <a:endParaRPr lang="en-US" altLang="ja-JP" sz="1800" b="1" dirty="0" smtClean="0">
              <a:solidFill>
                <a:schemeClr val="tx1"/>
              </a:solidFill>
            </a:endParaRPr>
          </a:p>
          <a:p>
            <a:r>
              <a:rPr kumimoji="1" lang="ja-JP" altLang="en-US" sz="1800" b="1" dirty="0" smtClean="0">
                <a:solidFill>
                  <a:schemeClr val="tx1"/>
                </a:solidFill>
              </a:rPr>
              <a:t>牧野篤省</a:t>
            </a:r>
            <a:endParaRPr kumimoji="1" lang="en-US" altLang="ja-JP" sz="1800" b="1" dirty="0" smtClean="0">
              <a:solidFill>
                <a:schemeClr val="tx1"/>
              </a:solidFill>
            </a:endParaRPr>
          </a:p>
          <a:p>
            <a:r>
              <a:rPr lang="ja-JP" altLang="en-US" sz="1800" b="1" dirty="0" smtClean="0">
                <a:solidFill>
                  <a:schemeClr val="tx1"/>
                </a:solidFill>
              </a:rPr>
              <a:t>中垣公佑</a:t>
            </a:r>
            <a:endParaRPr lang="en-US" altLang="ja-JP" sz="1800" b="1" dirty="0" smtClean="0">
              <a:solidFill>
                <a:schemeClr val="tx1"/>
              </a:solidFill>
            </a:endParaRPr>
          </a:p>
          <a:p>
            <a:r>
              <a:rPr kumimoji="1" lang="ja-JP" altLang="en-US" sz="1800" b="1" dirty="0" smtClean="0">
                <a:solidFill>
                  <a:schemeClr val="tx1"/>
                </a:solidFill>
              </a:rPr>
              <a:t>横澤裕一</a:t>
            </a:r>
            <a:endParaRPr kumimoji="1" lang="en-US" altLang="ja-JP" sz="1800" b="1" dirty="0" smtClean="0">
              <a:solidFill>
                <a:schemeClr val="tx1"/>
              </a:solidFill>
            </a:endParaRPr>
          </a:p>
          <a:p>
            <a:r>
              <a:rPr lang="ja-JP" altLang="en-US" sz="1800" b="1" dirty="0" smtClean="0">
                <a:solidFill>
                  <a:schemeClr val="tx1"/>
                </a:solidFill>
              </a:rPr>
              <a:t>山口幸将</a:t>
            </a:r>
            <a:endParaRPr kumimoji="1" lang="ja-JP" altLang="en-US" sz="1800" b="1" dirty="0">
              <a:solidFill>
                <a:schemeClr val="tx1"/>
              </a:solidFill>
            </a:endParaRPr>
          </a:p>
        </p:txBody>
      </p:sp>
    </p:spTree>
    <p:extLst>
      <p:ext uri="{BB962C8B-B14F-4D97-AF65-F5344CB8AC3E}">
        <p14:creationId xmlns:p14="http://schemas.microsoft.com/office/powerpoint/2010/main" val="3758650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orient="vert"/>
          </p:nvPr>
        </p:nvSpPr>
        <p:spPr>
          <a:xfrm>
            <a:off x="2483768" y="274638"/>
            <a:ext cx="6203032" cy="5851525"/>
          </a:xfrm>
        </p:spPr>
        <p:txBody>
          <a:bodyPr/>
          <a:lstStyle/>
          <a:p>
            <a:endParaRPr kumimoji="1" lang="ja-JP" altLang="en-US" dirty="0"/>
          </a:p>
        </p:txBody>
      </p:sp>
      <p:sp>
        <p:nvSpPr>
          <p:cNvPr id="6" name="縦書きテキスト プレースホルダー 5"/>
          <p:cNvSpPr>
            <a:spLocks noGrp="1"/>
          </p:cNvSpPr>
          <p:nvPr>
            <p:ph type="body" orient="vert" idx="1"/>
          </p:nvPr>
        </p:nvSpPr>
        <p:spPr>
          <a:xfrm>
            <a:off x="457200" y="274638"/>
            <a:ext cx="2026568" cy="5851525"/>
          </a:xfrm>
        </p:spPr>
        <p:txBody>
          <a:bodyPr vert="horz"/>
          <a:lstStyle/>
          <a:p>
            <a:endParaRPr kumimoji="1" lang="ja-JP" altLang="en-US" dirty="0"/>
          </a:p>
        </p:txBody>
      </p:sp>
      <p:sp>
        <p:nvSpPr>
          <p:cNvPr id="7" name="角丸四角形 6"/>
          <p:cNvSpPr/>
          <p:nvPr/>
        </p:nvSpPr>
        <p:spPr>
          <a:xfrm>
            <a:off x="467544" y="332656"/>
            <a:ext cx="2016224" cy="58326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dirty="0" smtClean="0">
              <a:solidFill>
                <a:schemeClr val="tx1"/>
              </a:solidFill>
            </a:endParaRPr>
          </a:p>
          <a:p>
            <a:pPr algn="ctr"/>
            <a:endParaRPr lang="en-US" altLang="ja-JP" dirty="0">
              <a:solidFill>
                <a:schemeClr val="tx1"/>
              </a:solidFill>
            </a:endParaRPr>
          </a:p>
          <a:p>
            <a:pPr algn="ctr"/>
            <a:r>
              <a:rPr kumimoji="1" lang="ja-JP" altLang="en-US" sz="2800" b="1" dirty="0" smtClean="0">
                <a:solidFill>
                  <a:schemeClr val="tx1"/>
                </a:solidFill>
              </a:rPr>
              <a:t>１９９０</a:t>
            </a:r>
            <a:endParaRPr lang="en-US" altLang="ja-JP" sz="2800" b="1" dirty="0">
              <a:solidFill>
                <a:schemeClr val="tx1"/>
              </a:solidFill>
            </a:endParaRPr>
          </a:p>
          <a:p>
            <a:pPr algn="ctr"/>
            <a:endParaRPr kumimoji="1" lang="en-US" altLang="ja-JP" sz="2800" b="1" dirty="0" smtClean="0">
              <a:solidFill>
                <a:schemeClr val="tx1"/>
              </a:solidFill>
            </a:endParaRPr>
          </a:p>
          <a:p>
            <a:pPr algn="ctr"/>
            <a:endParaRPr lang="en-US" altLang="ja-JP" sz="2800" b="1" dirty="0" smtClean="0">
              <a:solidFill>
                <a:schemeClr val="tx1"/>
              </a:solidFill>
            </a:endParaRPr>
          </a:p>
          <a:p>
            <a:pPr algn="ctr"/>
            <a:endParaRPr lang="en-US" altLang="ja-JP" sz="2800" b="1" dirty="0" smtClean="0">
              <a:solidFill>
                <a:schemeClr val="tx1"/>
              </a:solidFill>
            </a:endParaRPr>
          </a:p>
          <a:p>
            <a:pPr algn="ctr"/>
            <a:r>
              <a:rPr lang="ja-JP" altLang="en-US" sz="2800" b="1" dirty="0" smtClean="0">
                <a:solidFill>
                  <a:schemeClr val="tx1"/>
                </a:solidFill>
              </a:rPr>
              <a:t>１９９１</a:t>
            </a:r>
            <a:endParaRPr lang="en-US" altLang="ja-JP" sz="2800" b="1" dirty="0" smtClean="0">
              <a:solidFill>
                <a:schemeClr val="tx1"/>
              </a:solidFill>
            </a:endParaRPr>
          </a:p>
          <a:p>
            <a:pPr algn="ctr"/>
            <a:endParaRPr lang="en-US" altLang="ja-JP" sz="2800" b="1" dirty="0">
              <a:solidFill>
                <a:schemeClr val="tx1"/>
              </a:solidFill>
            </a:endParaRPr>
          </a:p>
          <a:p>
            <a:pPr algn="ctr"/>
            <a:endParaRPr kumimoji="1" lang="en-US" altLang="ja-JP" sz="2800" b="1" dirty="0" smtClean="0">
              <a:solidFill>
                <a:schemeClr val="tx1"/>
              </a:solidFill>
            </a:endParaRPr>
          </a:p>
          <a:p>
            <a:pPr algn="ctr"/>
            <a:endParaRPr kumimoji="1" lang="en-US" altLang="ja-JP" sz="2800" b="1" dirty="0">
              <a:solidFill>
                <a:schemeClr val="tx1"/>
              </a:solidFill>
            </a:endParaRPr>
          </a:p>
          <a:p>
            <a:pPr algn="ctr"/>
            <a:r>
              <a:rPr lang="ja-JP" altLang="en-US" sz="2800" b="1" dirty="0" smtClean="0">
                <a:solidFill>
                  <a:schemeClr val="tx1"/>
                </a:solidFill>
              </a:rPr>
              <a:t>１９９４</a:t>
            </a:r>
            <a:endParaRPr kumimoji="1" lang="ja-JP" altLang="en-US" sz="2800" b="1" dirty="0">
              <a:solidFill>
                <a:schemeClr val="tx1"/>
              </a:solidFill>
            </a:endParaRPr>
          </a:p>
        </p:txBody>
      </p:sp>
      <p:sp>
        <p:nvSpPr>
          <p:cNvPr id="8" name="角丸四角形 7"/>
          <p:cNvSpPr/>
          <p:nvPr/>
        </p:nvSpPr>
        <p:spPr>
          <a:xfrm>
            <a:off x="2627784" y="332656"/>
            <a:ext cx="6120680" cy="5976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b="1" dirty="0">
                <a:solidFill>
                  <a:srgbClr val="FF0000"/>
                </a:solidFill>
              </a:rPr>
              <a:t>東アジア経済グループ</a:t>
            </a:r>
            <a:r>
              <a:rPr lang="ja-JP" altLang="en-US" sz="2400" b="1" dirty="0">
                <a:solidFill>
                  <a:schemeClr val="tx1"/>
                </a:solidFill>
              </a:rPr>
              <a:t>：メンバー（</a:t>
            </a:r>
            <a:r>
              <a:rPr lang="en-US" altLang="ja-JP" sz="2400" b="1" dirty="0">
                <a:solidFill>
                  <a:schemeClr val="tx1"/>
                </a:solidFill>
              </a:rPr>
              <a:t>ASEAN</a:t>
            </a:r>
            <a:r>
              <a:rPr lang="ja-JP" altLang="en-US" sz="2400" b="1" dirty="0">
                <a:solidFill>
                  <a:schemeClr val="tx1"/>
                </a:solidFill>
              </a:rPr>
              <a:t>６ヶ国、日本、中国、韓国）</a:t>
            </a:r>
            <a:endParaRPr lang="en-US" altLang="ja-JP" sz="2400" b="1" dirty="0">
              <a:solidFill>
                <a:schemeClr val="tx1"/>
              </a:solidFill>
            </a:endParaRPr>
          </a:p>
          <a:p>
            <a:r>
              <a:rPr lang="ja-JP" altLang="en-US" sz="2400" b="1" dirty="0">
                <a:solidFill>
                  <a:schemeClr val="tx1"/>
                </a:solidFill>
              </a:rPr>
              <a:t>→マレーシアのマハティール首相が</a:t>
            </a:r>
            <a:r>
              <a:rPr lang="ja-JP" altLang="en-US" sz="2400" b="1" dirty="0" smtClean="0">
                <a:solidFill>
                  <a:schemeClr val="tx1"/>
                </a:solidFill>
              </a:rPr>
              <a:t>提唱</a:t>
            </a:r>
            <a:endParaRPr lang="en-US" altLang="ja-JP" sz="2400" b="1" dirty="0" smtClean="0">
              <a:solidFill>
                <a:schemeClr val="tx1"/>
              </a:solidFill>
            </a:endParaRPr>
          </a:p>
          <a:p>
            <a:endParaRPr lang="en-US" altLang="ja-JP" b="1" dirty="0">
              <a:solidFill>
                <a:schemeClr val="tx1"/>
              </a:solidFill>
            </a:endParaRPr>
          </a:p>
          <a:p>
            <a:endParaRPr lang="en-US" altLang="ja-JP" b="1" dirty="0" smtClean="0">
              <a:solidFill>
                <a:schemeClr val="tx1"/>
              </a:solidFill>
            </a:endParaRPr>
          </a:p>
          <a:p>
            <a:r>
              <a:rPr lang="ja-JP" altLang="en-US" sz="2400" b="1" dirty="0" smtClean="0">
                <a:solidFill>
                  <a:schemeClr val="tx1"/>
                </a:solidFill>
              </a:rPr>
              <a:t>クリントン</a:t>
            </a:r>
            <a:r>
              <a:rPr lang="ja-JP" altLang="en-US" sz="2400" b="1" dirty="0">
                <a:solidFill>
                  <a:schemeClr val="tx1"/>
                </a:solidFill>
              </a:rPr>
              <a:t>政権</a:t>
            </a:r>
            <a:r>
              <a:rPr lang="en-US" altLang="ja-JP" sz="2400" b="1" dirty="0">
                <a:solidFill>
                  <a:schemeClr val="tx1"/>
                </a:solidFill>
              </a:rPr>
              <a:t>NAFTA</a:t>
            </a:r>
            <a:r>
              <a:rPr lang="ja-JP" altLang="en-US" sz="2400" b="1" dirty="0">
                <a:solidFill>
                  <a:schemeClr val="tx1"/>
                </a:solidFill>
              </a:rPr>
              <a:t>を</a:t>
            </a:r>
            <a:r>
              <a:rPr lang="en-US" altLang="ja-JP" sz="2400" b="1" dirty="0">
                <a:solidFill>
                  <a:schemeClr val="tx1"/>
                </a:solidFill>
              </a:rPr>
              <a:t>APEC</a:t>
            </a:r>
            <a:r>
              <a:rPr lang="ja-JP" altLang="en-US" sz="2400" b="1" dirty="0">
                <a:solidFill>
                  <a:schemeClr val="tx1"/>
                </a:solidFill>
              </a:rPr>
              <a:t>に参加させようとする</a:t>
            </a:r>
            <a:endParaRPr lang="en-US" altLang="ja-JP" sz="2400" b="1" dirty="0">
              <a:solidFill>
                <a:schemeClr val="tx1"/>
              </a:solidFill>
            </a:endParaRPr>
          </a:p>
          <a:p>
            <a:r>
              <a:rPr lang="ja-JP" altLang="en-US" sz="2400" b="1" dirty="0">
                <a:solidFill>
                  <a:schemeClr val="tx1"/>
                </a:solidFill>
              </a:rPr>
              <a:t>→米国がアジア市場を取り込もうとした</a:t>
            </a:r>
            <a:r>
              <a:rPr lang="ja-JP" altLang="en-US" sz="2400" b="1" dirty="0" smtClean="0">
                <a:solidFill>
                  <a:schemeClr val="tx1"/>
                </a:solidFill>
              </a:rPr>
              <a:t>。</a:t>
            </a:r>
            <a:endParaRPr lang="en-US" altLang="ja-JP" sz="2400" b="1" dirty="0" smtClean="0">
              <a:solidFill>
                <a:schemeClr val="tx1"/>
              </a:solidFill>
            </a:endParaRPr>
          </a:p>
          <a:p>
            <a:endParaRPr lang="en-US" altLang="ja-JP" sz="2400" b="1" dirty="0">
              <a:solidFill>
                <a:schemeClr val="tx1"/>
              </a:solidFill>
            </a:endParaRPr>
          </a:p>
          <a:p>
            <a:endParaRPr lang="en-US" altLang="ja-JP" b="1" dirty="0" smtClean="0">
              <a:solidFill>
                <a:schemeClr val="tx1"/>
              </a:solidFill>
            </a:endParaRPr>
          </a:p>
          <a:p>
            <a:r>
              <a:rPr lang="ja-JP" altLang="en-US" sz="2400" b="1" dirty="0">
                <a:solidFill>
                  <a:schemeClr val="tx1"/>
                </a:solidFill>
              </a:rPr>
              <a:t>ボゴール首脳会議「</a:t>
            </a:r>
            <a:r>
              <a:rPr lang="ja-JP" altLang="en-US" sz="2400" b="1" dirty="0">
                <a:solidFill>
                  <a:srgbClr val="006600"/>
                </a:solidFill>
              </a:rPr>
              <a:t>ボゴール宣言</a:t>
            </a:r>
            <a:r>
              <a:rPr lang="ja-JP" altLang="en-US" sz="2400" b="1" dirty="0">
                <a:solidFill>
                  <a:schemeClr val="tx1"/>
                </a:solidFill>
              </a:rPr>
              <a:t>」</a:t>
            </a:r>
            <a:endParaRPr lang="en-US" altLang="ja-JP" sz="2400" b="1" dirty="0">
              <a:solidFill>
                <a:schemeClr val="tx1"/>
              </a:solidFill>
            </a:endParaRPr>
          </a:p>
          <a:p>
            <a:r>
              <a:rPr lang="ja-JP" altLang="en-US" sz="2400" b="1" dirty="0">
                <a:solidFill>
                  <a:schemeClr val="tx1"/>
                </a:solidFill>
              </a:rPr>
              <a:t>→先進国が</a:t>
            </a:r>
            <a:r>
              <a:rPr lang="en-US" altLang="ja-JP" sz="2400" b="1" dirty="0">
                <a:solidFill>
                  <a:schemeClr val="tx1"/>
                </a:solidFill>
              </a:rPr>
              <a:t>2010</a:t>
            </a:r>
            <a:r>
              <a:rPr lang="ja-JP" altLang="en-US" sz="2400" b="1" dirty="0">
                <a:solidFill>
                  <a:schemeClr val="tx1"/>
                </a:solidFill>
              </a:rPr>
              <a:t>年までに、新興国が</a:t>
            </a:r>
            <a:r>
              <a:rPr lang="en-US" altLang="ja-JP" sz="2400" b="1" dirty="0">
                <a:solidFill>
                  <a:schemeClr val="tx1"/>
                </a:solidFill>
              </a:rPr>
              <a:t>2020</a:t>
            </a:r>
            <a:r>
              <a:rPr lang="ja-JP" altLang="en-US" sz="2400" b="1" dirty="0">
                <a:solidFill>
                  <a:schemeClr val="tx1"/>
                </a:solidFill>
              </a:rPr>
              <a:t>年までに貿易と投資の自由化を目標とする</a:t>
            </a:r>
            <a:endParaRPr lang="en-US" altLang="ja-JP" sz="2400" b="1" dirty="0">
              <a:solidFill>
                <a:schemeClr val="tx1"/>
              </a:solidFill>
            </a:endParaRPr>
          </a:p>
          <a:p>
            <a:endParaRPr lang="ja-JP" altLang="en-US"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484256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699792" y="260648"/>
            <a:ext cx="6017840" cy="5851525"/>
          </a:xfrm>
        </p:spPr>
        <p:txBody>
          <a:bodyPr/>
          <a:lstStyle/>
          <a:p>
            <a:endParaRPr kumimoji="1" lang="ja-JP" altLang="en-US" dirty="0"/>
          </a:p>
        </p:txBody>
      </p:sp>
      <p:sp>
        <p:nvSpPr>
          <p:cNvPr id="3" name="縦書きテキスト プレースホルダー 2"/>
          <p:cNvSpPr>
            <a:spLocks noGrp="1"/>
          </p:cNvSpPr>
          <p:nvPr>
            <p:ph type="body" orient="vert" idx="1"/>
          </p:nvPr>
        </p:nvSpPr>
        <p:spPr>
          <a:xfrm>
            <a:off x="457200" y="274638"/>
            <a:ext cx="2026568" cy="5851525"/>
          </a:xfrm>
        </p:spPr>
        <p:txBody>
          <a:bodyPr vert="horz"/>
          <a:lstStyle/>
          <a:p>
            <a:endParaRPr kumimoji="1" lang="ja-JP" altLang="en-US" dirty="0"/>
          </a:p>
        </p:txBody>
      </p:sp>
      <p:sp>
        <p:nvSpPr>
          <p:cNvPr id="4" name="角丸四角形 3"/>
          <p:cNvSpPr/>
          <p:nvPr/>
        </p:nvSpPr>
        <p:spPr>
          <a:xfrm>
            <a:off x="467544" y="332656"/>
            <a:ext cx="2016224"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dirty="0" smtClean="0">
              <a:solidFill>
                <a:schemeClr val="tx1"/>
              </a:solidFill>
            </a:endParaRPr>
          </a:p>
          <a:p>
            <a:pPr algn="ctr"/>
            <a:endParaRPr lang="en-US" altLang="ja-JP" dirty="0">
              <a:solidFill>
                <a:schemeClr val="tx1"/>
              </a:solidFill>
            </a:endParaRPr>
          </a:p>
          <a:p>
            <a:pPr algn="ctr"/>
            <a:r>
              <a:rPr kumimoji="1" lang="ja-JP" altLang="en-US" sz="2000" b="1" dirty="0" smtClean="0">
                <a:solidFill>
                  <a:schemeClr val="tx1"/>
                </a:solidFill>
              </a:rPr>
              <a:t>１９９５</a:t>
            </a:r>
            <a:endParaRPr kumimoji="1" lang="en-US" altLang="ja-JP" sz="2000" b="1" dirty="0" smtClean="0">
              <a:solidFill>
                <a:schemeClr val="tx1"/>
              </a:solidFill>
            </a:endParaRPr>
          </a:p>
          <a:p>
            <a:pPr algn="ctr"/>
            <a:endParaRPr kumimoji="1" lang="en-US" altLang="ja-JP" sz="2000" b="1" dirty="0" smtClean="0">
              <a:solidFill>
                <a:schemeClr val="tx1"/>
              </a:solidFill>
            </a:endParaRPr>
          </a:p>
          <a:p>
            <a:pPr algn="ctr"/>
            <a:endParaRPr lang="en-US" altLang="ja-JP" sz="2000" b="1" dirty="0" smtClean="0">
              <a:solidFill>
                <a:schemeClr val="tx1"/>
              </a:solidFill>
            </a:endParaRPr>
          </a:p>
          <a:p>
            <a:pPr algn="ctr"/>
            <a:r>
              <a:rPr lang="ja-JP" altLang="en-US" sz="2000" b="1" dirty="0" smtClean="0">
                <a:solidFill>
                  <a:schemeClr val="tx1"/>
                </a:solidFill>
              </a:rPr>
              <a:t>１９９６</a:t>
            </a:r>
            <a:endParaRPr lang="en-US" altLang="ja-JP" sz="2000" b="1" dirty="0" smtClean="0">
              <a:solidFill>
                <a:schemeClr val="tx1"/>
              </a:solidFill>
            </a:endParaRPr>
          </a:p>
          <a:p>
            <a:pPr algn="ctr"/>
            <a:endParaRPr kumimoji="1" lang="en-US" altLang="ja-JP" sz="2000" b="1" dirty="0">
              <a:solidFill>
                <a:schemeClr val="tx1"/>
              </a:solidFill>
            </a:endParaRPr>
          </a:p>
          <a:p>
            <a:pPr algn="ctr"/>
            <a:endParaRPr lang="en-US" altLang="ja-JP" sz="2000" b="1" dirty="0" smtClean="0">
              <a:solidFill>
                <a:schemeClr val="tx1"/>
              </a:solidFill>
            </a:endParaRPr>
          </a:p>
          <a:p>
            <a:pPr algn="ctr"/>
            <a:endParaRPr kumimoji="1" lang="en-US" altLang="ja-JP" sz="2000" b="1" dirty="0" smtClean="0">
              <a:solidFill>
                <a:schemeClr val="tx1"/>
              </a:solidFill>
            </a:endParaRPr>
          </a:p>
          <a:p>
            <a:pPr algn="ctr"/>
            <a:r>
              <a:rPr kumimoji="1" lang="ja-JP" altLang="en-US" sz="2000" b="1" dirty="0" smtClean="0">
                <a:solidFill>
                  <a:schemeClr val="tx1"/>
                </a:solidFill>
              </a:rPr>
              <a:t>１９９７</a:t>
            </a:r>
            <a:endParaRPr kumimoji="1" lang="en-US" altLang="ja-JP" sz="2000" b="1" dirty="0" smtClean="0">
              <a:solidFill>
                <a:schemeClr val="tx1"/>
              </a:solidFill>
            </a:endParaRPr>
          </a:p>
          <a:p>
            <a:pPr algn="ctr"/>
            <a:endParaRPr lang="en-US" altLang="ja-JP" sz="2000" b="1" dirty="0">
              <a:solidFill>
                <a:schemeClr val="tx1"/>
              </a:solidFill>
            </a:endParaRPr>
          </a:p>
          <a:p>
            <a:pPr algn="ctr"/>
            <a:endParaRPr kumimoji="1" lang="en-US" altLang="ja-JP" sz="2000" b="1" dirty="0" smtClean="0">
              <a:solidFill>
                <a:schemeClr val="tx1"/>
              </a:solidFill>
            </a:endParaRPr>
          </a:p>
          <a:p>
            <a:pPr algn="ctr"/>
            <a:endParaRPr lang="en-US" altLang="ja-JP" sz="2000" b="1" dirty="0" smtClean="0">
              <a:solidFill>
                <a:schemeClr val="tx1"/>
              </a:solidFill>
            </a:endParaRPr>
          </a:p>
          <a:p>
            <a:pPr algn="ctr"/>
            <a:r>
              <a:rPr lang="ja-JP" altLang="en-US" sz="2000" b="1" dirty="0" smtClean="0">
                <a:solidFill>
                  <a:schemeClr val="tx1"/>
                </a:solidFill>
              </a:rPr>
              <a:t>１９９８</a:t>
            </a:r>
            <a:endParaRPr lang="en-US" altLang="ja-JP" sz="2000" b="1" dirty="0">
              <a:solidFill>
                <a:schemeClr val="tx1"/>
              </a:solidFill>
            </a:endParaRPr>
          </a:p>
        </p:txBody>
      </p:sp>
      <p:sp>
        <p:nvSpPr>
          <p:cNvPr id="5" name="角丸四角形 4"/>
          <p:cNvSpPr/>
          <p:nvPr/>
        </p:nvSpPr>
        <p:spPr>
          <a:xfrm>
            <a:off x="2647325" y="332656"/>
            <a:ext cx="6120680"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dirty="0" smtClean="0">
              <a:solidFill>
                <a:schemeClr val="tx1"/>
              </a:solidFill>
            </a:endParaRPr>
          </a:p>
          <a:p>
            <a:r>
              <a:rPr lang="ja-JP" altLang="en-US" sz="2000" b="1" dirty="0" smtClean="0">
                <a:solidFill>
                  <a:schemeClr val="tx1"/>
                </a:solidFill>
              </a:rPr>
              <a:t>「</a:t>
            </a:r>
            <a:r>
              <a:rPr lang="ja-JP" altLang="en-US" sz="2000" b="1" dirty="0">
                <a:solidFill>
                  <a:schemeClr val="tx1"/>
                </a:solidFill>
              </a:rPr>
              <a:t>大阪行動計画」</a:t>
            </a:r>
            <a:endParaRPr lang="en-US" altLang="ja-JP" sz="2000" b="1" dirty="0">
              <a:solidFill>
                <a:schemeClr val="tx1"/>
              </a:solidFill>
            </a:endParaRPr>
          </a:p>
          <a:p>
            <a:r>
              <a:rPr lang="ja-JP" altLang="en-US" sz="2000" b="1" dirty="0">
                <a:solidFill>
                  <a:schemeClr val="tx1"/>
                </a:solidFill>
              </a:rPr>
              <a:t>　→ボゴール目標達成に向けての道筋を</a:t>
            </a:r>
            <a:r>
              <a:rPr lang="ja-JP" altLang="en-US" sz="2000" b="1" dirty="0" smtClean="0">
                <a:solidFill>
                  <a:schemeClr val="tx1"/>
                </a:solidFill>
              </a:rPr>
              <a:t>示す</a:t>
            </a:r>
            <a:endParaRPr lang="en-US" altLang="ja-JP" sz="2000" b="1" dirty="0" smtClean="0">
              <a:solidFill>
                <a:schemeClr val="tx1"/>
              </a:solidFill>
            </a:endParaRPr>
          </a:p>
          <a:p>
            <a:endParaRPr lang="en-US" altLang="ja-JP" sz="2000" b="1" dirty="0">
              <a:solidFill>
                <a:schemeClr val="tx1"/>
              </a:solidFill>
            </a:endParaRPr>
          </a:p>
          <a:p>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a:t>
            </a:r>
            <a:r>
              <a:rPr lang="ja-JP" altLang="en-US" sz="2000" b="1" dirty="0">
                <a:solidFill>
                  <a:schemeClr val="tx1"/>
                </a:solidFill>
              </a:rPr>
              <a:t>第一回</a:t>
            </a:r>
            <a:r>
              <a:rPr lang="en-US" altLang="ja-JP" sz="2000" b="1" dirty="0">
                <a:solidFill>
                  <a:schemeClr val="tx1"/>
                </a:solidFill>
              </a:rPr>
              <a:t>WTO</a:t>
            </a:r>
            <a:r>
              <a:rPr lang="ja-JP" altLang="en-US" sz="2000" b="1" dirty="0">
                <a:solidFill>
                  <a:schemeClr val="tx1"/>
                </a:solidFill>
              </a:rPr>
              <a:t>閣僚会議（シンガポール</a:t>
            </a:r>
            <a:r>
              <a:rPr lang="ja-JP" altLang="en-US" sz="2000" b="1" dirty="0" smtClean="0">
                <a:solidFill>
                  <a:schemeClr val="tx1"/>
                </a:solidFill>
              </a:rPr>
              <a:t>）</a:t>
            </a:r>
            <a:endParaRPr lang="en-US" altLang="ja-JP" sz="2000" b="1" dirty="0" smtClean="0">
              <a:solidFill>
                <a:schemeClr val="tx1"/>
              </a:solidFill>
            </a:endParaRPr>
          </a:p>
          <a:p>
            <a:endParaRPr lang="en-US" altLang="ja-JP" sz="2000" b="1" dirty="0">
              <a:solidFill>
                <a:schemeClr val="tx1"/>
              </a:solidFill>
            </a:endParaRPr>
          </a:p>
          <a:p>
            <a:endParaRPr lang="en-US" altLang="ja-JP" sz="2000" b="1" dirty="0" smtClean="0">
              <a:solidFill>
                <a:schemeClr val="tx1"/>
              </a:solidFill>
            </a:endParaRPr>
          </a:p>
          <a:p>
            <a:r>
              <a:rPr lang="en-US" altLang="ja-JP" sz="2000" b="1" dirty="0">
                <a:solidFill>
                  <a:schemeClr val="tx1"/>
                </a:solidFill>
              </a:rPr>
              <a:t>APEC</a:t>
            </a:r>
            <a:r>
              <a:rPr lang="ja-JP" altLang="en-US" sz="2000" b="1" dirty="0">
                <a:solidFill>
                  <a:schemeClr val="tx1"/>
                </a:solidFill>
              </a:rPr>
              <a:t>バンクーバー会議（カナダ）・</a:t>
            </a:r>
            <a:r>
              <a:rPr lang="en-US" altLang="ja-JP" sz="2000" b="1" dirty="0">
                <a:solidFill>
                  <a:srgbClr val="FF0000"/>
                </a:solidFill>
              </a:rPr>
              <a:t>EVSL</a:t>
            </a:r>
            <a:r>
              <a:rPr lang="ja-JP" altLang="en-US" sz="2000" b="1" dirty="0">
                <a:solidFill>
                  <a:srgbClr val="FF0000"/>
                </a:solidFill>
              </a:rPr>
              <a:t>１５分野</a:t>
            </a:r>
            <a:endParaRPr lang="en-US" altLang="ja-JP" sz="2000" b="1" dirty="0">
              <a:solidFill>
                <a:srgbClr val="FF0000"/>
              </a:solidFill>
            </a:endParaRPr>
          </a:p>
          <a:p>
            <a:r>
              <a:rPr lang="ja-JP" altLang="en-US" sz="2000" b="1" dirty="0">
                <a:solidFill>
                  <a:schemeClr val="tx1"/>
                </a:solidFill>
              </a:rPr>
              <a:t>　→自由化促進のため</a:t>
            </a:r>
            <a:r>
              <a:rPr lang="en-US" altLang="ja-JP" sz="2000" b="1" dirty="0">
                <a:solidFill>
                  <a:schemeClr val="tx1"/>
                </a:solidFill>
              </a:rPr>
              <a:t>15</a:t>
            </a:r>
            <a:r>
              <a:rPr lang="ja-JP" altLang="en-US" sz="2000" b="1" dirty="0">
                <a:solidFill>
                  <a:schemeClr val="tx1"/>
                </a:solidFill>
              </a:rPr>
              <a:t>分野について</a:t>
            </a:r>
            <a:r>
              <a:rPr lang="ja-JP" altLang="en-US" sz="2000" b="1" dirty="0" smtClean="0">
                <a:solidFill>
                  <a:schemeClr val="tx1"/>
                </a:solidFill>
              </a:rPr>
              <a:t>協議</a:t>
            </a:r>
            <a:endParaRPr lang="en-US" altLang="ja-JP" sz="2000" b="1" dirty="0" smtClean="0">
              <a:solidFill>
                <a:schemeClr val="tx1"/>
              </a:solidFill>
            </a:endParaRPr>
          </a:p>
          <a:p>
            <a:endParaRPr lang="en-US" altLang="ja-JP" sz="2000" b="1" dirty="0">
              <a:solidFill>
                <a:schemeClr val="tx1"/>
              </a:solidFill>
            </a:endParaRPr>
          </a:p>
          <a:p>
            <a:endParaRPr lang="ja-JP" altLang="en-US" sz="2000" b="1" dirty="0">
              <a:solidFill>
                <a:schemeClr val="tx1"/>
              </a:solidFill>
            </a:endParaRPr>
          </a:p>
          <a:p>
            <a:r>
              <a:rPr lang="ja-JP" altLang="en-US" sz="2000" b="1" dirty="0">
                <a:solidFill>
                  <a:schemeClr val="tx1"/>
                </a:solidFill>
              </a:rPr>
              <a:t>クアラルンプール優先９分野先行（日本が農林水産を拒否→</a:t>
            </a:r>
            <a:r>
              <a:rPr lang="ja-JP" altLang="en-US" sz="2000" b="1" dirty="0" smtClean="0">
                <a:solidFill>
                  <a:schemeClr val="tx1"/>
                </a:solidFill>
              </a:rPr>
              <a:t>失敗</a:t>
            </a:r>
            <a:endParaRPr lang="ja-JP" altLang="en-US" sz="2000" b="1" dirty="0">
              <a:solidFill>
                <a:schemeClr val="tx1"/>
              </a:solidFill>
            </a:endParaRPr>
          </a:p>
          <a:p>
            <a:r>
              <a:rPr lang="ja-JP" altLang="en-US" sz="2000" b="1" dirty="0">
                <a:solidFill>
                  <a:schemeClr val="tx1"/>
                </a:solidFill>
              </a:rPr>
              <a:t>　→積極派、</a:t>
            </a:r>
            <a:r>
              <a:rPr lang="ja-JP" altLang="en-US" sz="2000" b="1" dirty="0" smtClean="0">
                <a:solidFill>
                  <a:schemeClr val="tx1"/>
                </a:solidFill>
              </a:rPr>
              <a:t>慎重派（日本）に</a:t>
            </a:r>
            <a:r>
              <a:rPr lang="ja-JP" altLang="en-US" sz="2000" b="1" dirty="0">
                <a:solidFill>
                  <a:schemeClr val="tx1"/>
                </a:solidFill>
              </a:rPr>
              <a:t>分かれる</a:t>
            </a:r>
          </a:p>
          <a:p>
            <a:endParaRPr lang="en-US" altLang="ja-JP" sz="2000"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ja-JP" altLang="en-US" dirty="0">
              <a:solidFill>
                <a:schemeClr val="tx1"/>
              </a:solidFill>
            </a:endParaRPr>
          </a:p>
          <a:p>
            <a:endParaRPr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187858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gn="ctr"/>
            <a:r>
              <a:rPr kumimoji="1" lang="ja-JP" altLang="en-US" sz="6000" b="1" dirty="0" smtClean="0">
                <a:solidFill>
                  <a:schemeClr val="tx1"/>
                </a:solidFill>
              </a:rPr>
              <a:t>９０年代の特徴</a:t>
            </a:r>
            <a:endParaRPr kumimoji="1" lang="ja-JP" altLang="en-US" sz="6000" b="1" dirty="0">
              <a:solidFill>
                <a:schemeClr val="tx1"/>
              </a:solidFill>
            </a:endParaRPr>
          </a:p>
        </p:txBody>
      </p:sp>
      <p:sp>
        <p:nvSpPr>
          <p:cNvPr id="7" name="コンテンツ プレースホルダー 6"/>
          <p:cNvSpPr>
            <a:spLocks noGrp="1"/>
          </p:cNvSpPr>
          <p:nvPr>
            <p:ph sz="quarter" idx="1"/>
          </p:nvPr>
        </p:nvSpPr>
        <p:spPr/>
        <p:txBody>
          <a:bodyPr>
            <a:normAutofit/>
          </a:bodyPr>
          <a:lstStyle/>
          <a:p>
            <a:r>
              <a:rPr lang="ja-JP" altLang="en-US" dirty="0"/>
              <a:t>大きな</a:t>
            </a:r>
            <a:r>
              <a:rPr kumimoji="1" lang="ja-JP" altLang="en-US" dirty="0" smtClean="0"/>
              <a:t>経済圏を作ろうと、各国が努力</a:t>
            </a:r>
            <a:endParaRPr kumimoji="1" lang="en-US" altLang="ja-JP" dirty="0" smtClean="0"/>
          </a:p>
          <a:p>
            <a:pPr marL="0" indent="0">
              <a:buNone/>
            </a:pPr>
            <a:r>
              <a:rPr lang="ja-JP" altLang="en-US" dirty="0" smtClean="0"/>
              <a:t>（</a:t>
            </a:r>
            <a:r>
              <a:rPr lang="ja-JP" altLang="en-US" dirty="0" smtClean="0">
                <a:solidFill>
                  <a:srgbClr val="FF0000"/>
                </a:solidFill>
              </a:rPr>
              <a:t>東アジア経済グループ</a:t>
            </a:r>
            <a:r>
              <a:rPr lang="ja-JP" altLang="en-US" dirty="0" smtClean="0"/>
              <a:t>や</a:t>
            </a:r>
            <a:r>
              <a:rPr lang="en-US" altLang="ja-JP" dirty="0" smtClean="0"/>
              <a:t>APEC</a:t>
            </a:r>
            <a:r>
              <a:rPr lang="ja-JP" altLang="en-US" dirty="0" smtClean="0"/>
              <a:t>に</a:t>
            </a:r>
            <a:r>
              <a:rPr lang="en-US" altLang="ja-JP" dirty="0" smtClean="0"/>
              <a:t>NAFTA</a:t>
            </a:r>
            <a:r>
              <a:rPr lang="ja-JP" altLang="en-US" dirty="0" smtClean="0"/>
              <a:t>を参加させようとする）</a:t>
            </a:r>
            <a:endParaRPr lang="en-US" altLang="ja-JP" dirty="0" smtClean="0"/>
          </a:p>
          <a:p>
            <a:pPr marL="0" indent="0">
              <a:buNone/>
            </a:pPr>
            <a:r>
              <a:rPr lang="ja-JP" altLang="en-US" dirty="0" smtClean="0"/>
              <a:t>→しかし、失敗に終わり</a:t>
            </a:r>
            <a:r>
              <a:rPr lang="en-US" altLang="ja-JP" dirty="0" smtClean="0">
                <a:solidFill>
                  <a:srgbClr val="FF0000"/>
                </a:solidFill>
              </a:rPr>
              <a:t>EVSL</a:t>
            </a:r>
            <a:r>
              <a:rPr lang="ja-JP" altLang="en-US" dirty="0" smtClean="0"/>
              <a:t>の失敗をきっかけに貿易自由化の積極派・慎重派に分かれる</a:t>
            </a:r>
            <a:endParaRPr lang="en-US" altLang="ja-JP" dirty="0" smtClean="0"/>
          </a:p>
          <a:p>
            <a:pPr marL="0" indent="0">
              <a:buNone/>
            </a:pPr>
            <a:endParaRPr kumimoji="1" lang="en-US" altLang="ja-JP" dirty="0"/>
          </a:p>
          <a:p>
            <a:pPr marL="0" indent="0" algn="ctr">
              <a:buNone/>
            </a:pPr>
            <a:endParaRPr lang="en-US" altLang="ja-JP" dirty="0" smtClean="0"/>
          </a:p>
          <a:p>
            <a:pPr marL="0" indent="0" algn="ctr">
              <a:buNone/>
            </a:pPr>
            <a:r>
              <a:rPr lang="en-US" altLang="ja-JP" sz="4400" b="1" u="sng" dirty="0" smtClean="0">
                <a:solidFill>
                  <a:srgbClr val="00B0F0"/>
                </a:solidFill>
              </a:rPr>
              <a:t>FTA</a:t>
            </a:r>
            <a:r>
              <a:rPr lang="ja-JP" altLang="en-US" sz="4400" b="1" u="sng" dirty="0" smtClean="0">
                <a:solidFill>
                  <a:srgbClr val="00B0F0"/>
                </a:solidFill>
              </a:rPr>
              <a:t>の時代に</a:t>
            </a:r>
            <a:endParaRPr lang="en-US" altLang="ja-JP" sz="4400" b="1" u="sng" dirty="0" smtClean="0">
              <a:solidFill>
                <a:srgbClr val="00B0F0"/>
              </a:solidFill>
            </a:endParaRPr>
          </a:p>
          <a:p>
            <a:pPr marL="0" indent="0">
              <a:buNone/>
            </a:pPr>
            <a:endParaRPr kumimoji="1" lang="ja-JP" altLang="en-US" dirty="0"/>
          </a:p>
        </p:txBody>
      </p:sp>
      <p:sp>
        <p:nvSpPr>
          <p:cNvPr id="8" name="AutoShape 304"/>
          <p:cNvSpPr>
            <a:spLocks noChangeArrowheads="1"/>
          </p:cNvSpPr>
          <p:nvPr/>
        </p:nvSpPr>
        <p:spPr bwMode="auto">
          <a:xfrm rot="5400000">
            <a:off x="4211612" y="4365453"/>
            <a:ext cx="576263" cy="863600"/>
          </a:xfrm>
          <a:custGeom>
            <a:avLst/>
            <a:gdLst>
              <a:gd name="G0" fmla="+- 9373 0 0"/>
              <a:gd name="G1" fmla="+- 2140 0 0"/>
              <a:gd name="G2" fmla="+- 21600 0 2140"/>
              <a:gd name="G3" fmla="+- 10800 0 2140"/>
              <a:gd name="G4" fmla="+- 21600 0 9373"/>
              <a:gd name="G5" fmla="*/ G4 G3 10800"/>
              <a:gd name="G6" fmla="+- 21600 0 G5"/>
              <a:gd name="T0" fmla="*/ 9373 w 21600"/>
              <a:gd name="T1" fmla="*/ 0 h 21600"/>
              <a:gd name="T2" fmla="*/ 0 w 21600"/>
              <a:gd name="T3" fmla="*/ 10800 h 21600"/>
              <a:gd name="T4" fmla="*/ 937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373" y="0"/>
                </a:moveTo>
                <a:lnTo>
                  <a:pt x="9373" y="2140"/>
                </a:lnTo>
                <a:lnTo>
                  <a:pt x="3375" y="2140"/>
                </a:lnTo>
                <a:lnTo>
                  <a:pt x="3375" y="19460"/>
                </a:lnTo>
                <a:lnTo>
                  <a:pt x="9373" y="19460"/>
                </a:lnTo>
                <a:lnTo>
                  <a:pt x="9373" y="21600"/>
                </a:lnTo>
                <a:lnTo>
                  <a:pt x="21600" y="10800"/>
                </a:lnTo>
                <a:close/>
              </a:path>
              <a:path w="21600" h="21600">
                <a:moveTo>
                  <a:pt x="1350" y="2140"/>
                </a:moveTo>
                <a:lnTo>
                  <a:pt x="1350" y="19460"/>
                </a:lnTo>
                <a:lnTo>
                  <a:pt x="2700" y="19460"/>
                </a:lnTo>
                <a:lnTo>
                  <a:pt x="2700" y="2140"/>
                </a:lnTo>
                <a:close/>
              </a:path>
              <a:path w="21600" h="21600">
                <a:moveTo>
                  <a:pt x="0" y="2140"/>
                </a:moveTo>
                <a:lnTo>
                  <a:pt x="0" y="19460"/>
                </a:lnTo>
                <a:lnTo>
                  <a:pt x="675" y="19460"/>
                </a:lnTo>
                <a:lnTo>
                  <a:pt x="675" y="2140"/>
                </a:lnTo>
                <a:close/>
              </a:path>
            </a:pathLst>
          </a:custGeom>
          <a:gradFill rotWithShape="1">
            <a:gsLst>
              <a:gs pos="0">
                <a:srgbClr val="33CC33"/>
              </a:gs>
              <a:gs pos="50000">
                <a:srgbClr val="99FF66"/>
              </a:gs>
              <a:gs pos="100000">
                <a:srgbClr val="33CC33"/>
              </a:gs>
            </a:gsLst>
            <a:lin ang="5400000" scaled="1"/>
          </a:gra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19927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6600" dirty="0" smtClean="0">
                <a:solidFill>
                  <a:schemeClr val="tx1"/>
                </a:solidFill>
              </a:rPr>
              <a:t>1-2</a:t>
            </a:r>
            <a:r>
              <a:rPr kumimoji="1" lang="ja-JP" altLang="en-US" sz="6600" dirty="0" smtClean="0">
                <a:solidFill>
                  <a:schemeClr val="tx1"/>
                </a:solidFill>
              </a:rPr>
              <a:t>　</a:t>
            </a:r>
            <a:r>
              <a:rPr kumimoji="1" lang="en-US" altLang="ja-JP" sz="6600" dirty="0" smtClean="0">
                <a:solidFill>
                  <a:schemeClr val="tx1"/>
                </a:solidFill>
              </a:rPr>
              <a:t>00</a:t>
            </a:r>
            <a:r>
              <a:rPr kumimoji="1" lang="ja-JP" altLang="en-US" sz="6600" dirty="0" smtClean="0">
                <a:solidFill>
                  <a:schemeClr val="tx1"/>
                </a:solidFill>
              </a:rPr>
              <a:t>年代</a:t>
            </a:r>
            <a:endParaRPr kumimoji="1" lang="ja-JP" altLang="en-US" sz="6600" dirty="0">
              <a:solidFill>
                <a:schemeClr val="tx1"/>
              </a:solidFill>
            </a:endParaRPr>
          </a:p>
        </p:txBody>
      </p:sp>
      <p:sp>
        <p:nvSpPr>
          <p:cNvPr id="3" name="コンテンツ プレースホルダー 2"/>
          <p:cNvSpPr>
            <a:spLocks noGrp="1"/>
          </p:cNvSpPr>
          <p:nvPr>
            <p:ph sz="quarter" idx="1"/>
          </p:nvPr>
        </p:nvSpPr>
        <p:spPr>
          <a:xfrm>
            <a:off x="611560" y="2060848"/>
            <a:ext cx="8153400" cy="3888432"/>
          </a:xfrm>
        </p:spPr>
        <p:txBody>
          <a:bodyPr>
            <a:normAutofit fontScale="92500" lnSpcReduction="10000"/>
          </a:bodyPr>
          <a:lstStyle/>
          <a:p>
            <a:r>
              <a:rPr kumimoji="1" lang="en-US" altLang="ja-JP" sz="4000" dirty="0" smtClean="0"/>
              <a:t>1-2-1</a:t>
            </a:r>
            <a:r>
              <a:rPr kumimoji="1" lang="ja-JP" altLang="en-US" sz="4000" dirty="0" smtClean="0"/>
              <a:t>　</a:t>
            </a:r>
            <a:endParaRPr kumimoji="1" lang="en-US" altLang="ja-JP" sz="4000" dirty="0" smtClean="0"/>
          </a:p>
          <a:p>
            <a:pPr marL="0" indent="0">
              <a:buNone/>
            </a:pPr>
            <a:r>
              <a:rPr kumimoji="1" lang="ja-JP" altLang="en-US" sz="4000" dirty="0" smtClean="0"/>
              <a:t>　　</a:t>
            </a:r>
            <a:r>
              <a:rPr kumimoji="1" lang="en-US" altLang="ja-JP" sz="4000" dirty="0" smtClean="0"/>
              <a:t>00</a:t>
            </a:r>
            <a:r>
              <a:rPr kumimoji="1" lang="ja-JP" altLang="en-US" sz="4000" dirty="0" smtClean="0"/>
              <a:t>年代における</a:t>
            </a:r>
            <a:r>
              <a:rPr kumimoji="1" lang="en-US" altLang="ja-JP" sz="4000" dirty="0" smtClean="0"/>
              <a:t>WTO</a:t>
            </a:r>
            <a:r>
              <a:rPr lang="ja-JP" altLang="en-US" sz="4000" dirty="0" smtClean="0"/>
              <a:t>交渉の流れ</a:t>
            </a:r>
            <a:endParaRPr lang="en-US" altLang="ja-JP" sz="4000" dirty="0" smtClean="0"/>
          </a:p>
          <a:p>
            <a:r>
              <a:rPr kumimoji="1" lang="en-US" altLang="ja-JP" sz="4000" dirty="0" smtClean="0"/>
              <a:t>1-2-2</a:t>
            </a:r>
            <a:r>
              <a:rPr kumimoji="1" lang="ja-JP" altLang="en-US" sz="4000" dirty="0" smtClean="0"/>
              <a:t>　</a:t>
            </a:r>
            <a:endParaRPr kumimoji="1" lang="en-US" altLang="ja-JP" sz="4000" dirty="0" smtClean="0"/>
          </a:p>
          <a:p>
            <a:pPr marL="0" indent="0">
              <a:buNone/>
            </a:pPr>
            <a:r>
              <a:rPr kumimoji="1" lang="ja-JP" altLang="en-US" sz="4000" dirty="0" smtClean="0">
                <a:solidFill>
                  <a:srgbClr val="00B0F0"/>
                </a:solidFill>
              </a:rPr>
              <a:t>　　</a:t>
            </a:r>
            <a:r>
              <a:rPr kumimoji="1" lang="en-US" altLang="ja-JP" sz="4000" dirty="0" smtClean="0">
                <a:solidFill>
                  <a:srgbClr val="00B0F0"/>
                </a:solidFill>
              </a:rPr>
              <a:t>FTA</a:t>
            </a:r>
            <a:r>
              <a:rPr kumimoji="1" lang="ja-JP" altLang="en-US" sz="4000" dirty="0" smtClean="0"/>
              <a:t>の時代</a:t>
            </a:r>
            <a:endParaRPr kumimoji="1" lang="en-US" altLang="ja-JP" sz="4000" dirty="0" smtClean="0"/>
          </a:p>
          <a:p>
            <a:r>
              <a:rPr lang="en-US" altLang="ja-JP" sz="4000" dirty="0" smtClean="0"/>
              <a:t>1-2-3</a:t>
            </a:r>
            <a:r>
              <a:rPr lang="ja-JP" altLang="en-US" sz="4000" dirty="0" smtClean="0"/>
              <a:t>　</a:t>
            </a:r>
            <a:endParaRPr lang="en-US" altLang="ja-JP" sz="4000" dirty="0" smtClean="0"/>
          </a:p>
          <a:p>
            <a:pPr marL="0" indent="0">
              <a:buNone/>
            </a:pPr>
            <a:r>
              <a:rPr lang="ja-JP" altLang="en-US" sz="4000" dirty="0" smtClean="0">
                <a:solidFill>
                  <a:srgbClr val="00B0F0"/>
                </a:solidFill>
              </a:rPr>
              <a:t>　　</a:t>
            </a:r>
            <a:r>
              <a:rPr lang="en-US" altLang="ja-JP" sz="4000" dirty="0" smtClean="0">
                <a:solidFill>
                  <a:srgbClr val="00B0F0"/>
                </a:solidFill>
              </a:rPr>
              <a:t>FTA</a:t>
            </a:r>
            <a:r>
              <a:rPr lang="ja-JP" altLang="en-US" sz="4000" dirty="0" smtClean="0"/>
              <a:t>の限界</a:t>
            </a:r>
            <a:endParaRPr kumimoji="1" lang="ja-JP" altLang="en-US" sz="4000" dirty="0"/>
          </a:p>
        </p:txBody>
      </p:sp>
    </p:spTree>
    <p:extLst>
      <p:ext uri="{BB962C8B-B14F-4D97-AF65-F5344CB8AC3E}">
        <p14:creationId xmlns:p14="http://schemas.microsoft.com/office/powerpoint/2010/main" val="282516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699792" y="260648"/>
            <a:ext cx="6017840" cy="5851525"/>
          </a:xfrm>
        </p:spPr>
        <p:txBody>
          <a:bodyPr/>
          <a:lstStyle/>
          <a:p>
            <a:endParaRPr kumimoji="1" lang="ja-JP" altLang="en-US" dirty="0"/>
          </a:p>
        </p:txBody>
      </p:sp>
      <p:sp>
        <p:nvSpPr>
          <p:cNvPr id="3" name="縦書きテキスト プレースホルダー 2"/>
          <p:cNvSpPr>
            <a:spLocks noGrp="1"/>
          </p:cNvSpPr>
          <p:nvPr>
            <p:ph type="body" orient="vert" idx="1"/>
          </p:nvPr>
        </p:nvSpPr>
        <p:spPr>
          <a:xfrm>
            <a:off x="457200" y="274638"/>
            <a:ext cx="2026568" cy="5851525"/>
          </a:xfrm>
        </p:spPr>
        <p:txBody>
          <a:bodyPr vert="horz"/>
          <a:lstStyle/>
          <a:p>
            <a:endParaRPr kumimoji="1" lang="ja-JP" altLang="en-US" dirty="0"/>
          </a:p>
        </p:txBody>
      </p:sp>
      <p:sp>
        <p:nvSpPr>
          <p:cNvPr id="4" name="角丸四角形 3"/>
          <p:cNvSpPr/>
          <p:nvPr/>
        </p:nvSpPr>
        <p:spPr>
          <a:xfrm>
            <a:off x="467544" y="352854"/>
            <a:ext cx="2016224" cy="62444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dirty="0" smtClean="0">
              <a:solidFill>
                <a:schemeClr val="tx1"/>
              </a:solidFill>
            </a:endParaRPr>
          </a:p>
          <a:p>
            <a:pPr algn="ctr"/>
            <a:r>
              <a:rPr kumimoji="1" lang="ja-JP" altLang="en-US" sz="2800" b="1" dirty="0" smtClean="0">
                <a:solidFill>
                  <a:schemeClr val="tx1"/>
                </a:solidFill>
              </a:rPr>
              <a:t>１９９９</a:t>
            </a:r>
            <a:endParaRPr kumimoji="1" lang="en-US" altLang="ja-JP" sz="2800" b="1" dirty="0" smtClean="0">
              <a:solidFill>
                <a:schemeClr val="tx1"/>
              </a:solidFill>
            </a:endParaRPr>
          </a:p>
          <a:p>
            <a:pPr algn="ctr"/>
            <a:endParaRPr lang="en-US" altLang="ja-JP" sz="2800" b="1" dirty="0">
              <a:solidFill>
                <a:schemeClr val="tx1"/>
              </a:solidFill>
            </a:endParaRPr>
          </a:p>
          <a:p>
            <a:pPr algn="ctr"/>
            <a:endParaRPr kumimoji="1" lang="en-US" altLang="ja-JP" sz="2800" b="1" dirty="0" smtClean="0">
              <a:solidFill>
                <a:schemeClr val="tx1"/>
              </a:solidFill>
            </a:endParaRPr>
          </a:p>
          <a:p>
            <a:pPr algn="ctr"/>
            <a:endParaRPr lang="en-US" altLang="ja-JP" sz="2800" b="1" dirty="0" smtClean="0">
              <a:solidFill>
                <a:schemeClr val="tx1"/>
              </a:solidFill>
            </a:endParaRPr>
          </a:p>
          <a:p>
            <a:pPr algn="ctr"/>
            <a:endParaRPr lang="en-US" altLang="ja-JP" sz="2800" b="1" dirty="0">
              <a:solidFill>
                <a:schemeClr val="tx1"/>
              </a:solidFill>
            </a:endParaRPr>
          </a:p>
          <a:p>
            <a:pPr algn="ctr"/>
            <a:endParaRPr lang="en-US" altLang="ja-JP" sz="2800" b="1" dirty="0" smtClean="0">
              <a:solidFill>
                <a:schemeClr val="tx1"/>
              </a:solidFill>
            </a:endParaRPr>
          </a:p>
          <a:p>
            <a:pPr algn="ctr"/>
            <a:r>
              <a:rPr lang="ja-JP" altLang="en-US" sz="2800" b="1" dirty="0" smtClean="0">
                <a:solidFill>
                  <a:schemeClr val="tx1"/>
                </a:solidFill>
              </a:rPr>
              <a:t>２００１</a:t>
            </a:r>
            <a:endParaRPr lang="en-US" altLang="ja-JP" sz="2800" b="1" dirty="0" smtClean="0">
              <a:solidFill>
                <a:schemeClr val="tx1"/>
              </a:solidFill>
            </a:endParaRPr>
          </a:p>
          <a:p>
            <a:pPr algn="ctr"/>
            <a:endParaRPr kumimoji="1" lang="en-US" altLang="ja-JP" b="1" dirty="0">
              <a:solidFill>
                <a:schemeClr val="tx1"/>
              </a:solidFill>
            </a:endParaRPr>
          </a:p>
          <a:p>
            <a:pPr algn="ctr"/>
            <a:endParaRPr lang="en-US" altLang="ja-JP" b="1" dirty="0" smtClean="0">
              <a:solidFill>
                <a:schemeClr val="tx1"/>
              </a:solidFill>
            </a:endParaRPr>
          </a:p>
          <a:p>
            <a:pPr algn="ctr"/>
            <a:endParaRPr lang="en-US" altLang="ja-JP" b="1" dirty="0">
              <a:solidFill>
                <a:schemeClr val="tx1"/>
              </a:solidFill>
            </a:endParaRPr>
          </a:p>
          <a:p>
            <a:pPr algn="ctr"/>
            <a:endParaRPr lang="en-US" altLang="ja-JP" b="1" dirty="0" smtClean="0">
              <a:solidFill>
                <a:schemeClr val="tx1"/>
              </a:solidFill>
            </a:endParaRPr>
          </a:p>
          <a:p>
            <a:pPr algn="ctr"/>
            <a:endParaRPr lang="en-US" altLang="ja-JP" b="1" dirty="0">
              <a:solidFill>
                <a:schemeClr val="tx1"/>
              </a:solidFill>
            </a:endParaRPr>
          </a:p>
          <a:p>
            <a:pPr algn="ctr"/>
            <a:endParaRPr kumimoji="1" lang="en-US" altLang="ja-JP" b="1" dirty="0" smtClean="0">
              <a:solidFill>
                <a:schemeClr val="tx1"/>
              </a:solidFill>
            </a:endParaRPr>
          </a:p>
        </p:txBody>
      </p:sp>
      <p:sp>
        <p:nvSpPr>
          <p:cNvPr id="5" name="角丸四角形 4"/>
          <p:cNvSpPr/>
          <p:nvPr/>
        </p:nvSpPr>
        <p:spPr>
          <a:xfrm>
            <a:off x="2647325" y="332656"/>
            <a:ext cx="6120680" cy="62646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schemeClr val="tx1"/>
              </a:solidFill>
            </a:endParaRPr>
          </a:p>
          <a:p>
            <a:r>
              <a:rPr lang="en-US" altLang="ja-JP" sz="2000" dirty="0" smtClean="0">
                <a:solidFill>
                  <a:schemeClr val="tx1"/>
                </a:solidFill>
              </a:rPr>
              <a:t>WTO</a:t>
            </a:r>
            <a:r>
              <a:rPr lang="ja-JP" altLang="en-US" sz="2000" dirty="0" smtClean="0">
                <a:solidFill>
                  <a:schemeClr val="tx1"/>
                </a:solidFill>
              </a:rPr>
              <a:t>閣僚会議（シアトル）・・・</a:t>
            </a:r>
            <a:r>
              <a:rPr lang="en-US" altLang="ja-JP" sz="2000" dirty="0" smtClean="0">
                <a:solidFill>
                  <a:schemeClr val="tx1"/>
                </a:solidFill>
              </a:rPr>
              <a:t>WTO</a:t>
            </a:r>
            <a:r>
              <a:rPr lang="ja-JP" altLang="en-US" sz="2000" dirty="0" smtClean="0">
                <a:solidFill>
                  <a:schemeClr val="tx1"/>
                </a:solidFill>
              </a:rPr>
              <a:t>に交渉の場が移る</a:t>
            </a:r>
            <a:endParaRPr lang="en-US" altLang="ja-JP" sz="2000" dirty="0" smtClean="0">
              <a:solidFill>
                <a:schemeClr val="tx1"/>
              </a:solidFill>
            </a:endParaRPr>
          </a:p>
          <a:p>
            <a:r>
              <a:rPr lang="ja-JP" altLang="en-US" sz="2000" dirty="0" smtClean="0">
                <a:solidFill>
                  <a:schemeClr val="tx1"/>
                </a:solidFill>
              </a:rPr>
              <a:t>新しい交渉の場を作ることを目論む</a:t>
            </a:r>
            <a:endParaRPr lang="en-US" altLang="ja-JP" sz="2000" dirty="0" smtClean="0">
              <a:solidFill>
                <a:schemeClr val="tx1"/>
              </a:solidFill>
            </a:endParaRPr>
          </a:p>
          <a:p>
            <a:r>
              <a:rPr lang="ja-JP" altLang="en-US" sz="2000" dirty="0" smtClean="0">
                <a:solidFill>
                  <a:schemeClr val="tx1"/>
                </a:solidFill>
              </a:rPr>
              <a:t>交渉分野　１、農業　２、ダンピング防止措置　</a:t>
            </a:r>
            <a:endParaRPr lang="en-US" altLang="ja-JP" sz="2000" dirty="0" smtClean="0">
              <a:solidFill>
                <a:schemeClr val="tx1"/>
              </a:solidFill>
            </a:endParaRPr>
          </a:p>
          <a:p>
            <a:r>
              <a:rPr lang="ja-JP" altLang="en-US" sz="2000" dirty="0" smtClean="0">
                <a:solidFill>
                  <a:schemeClr val="tx1"/>
                </a:solidFill>
              </a:rPr>
              <a:t>　　　　　３、投資ルール　４、貿易と労働</a:t>
            </a:r>
            <a:endParaRPr lang="en-US" altLang="ja-JP" sz="2000" dirty="0" smtClean="0">
              <a:solidFill>
                <a:schemeClr val="tx1"/>
              </a:solidFill>
            </a:endParaRPr>
          </a:p>
          <a:p>
            <a:endParaRPr lang="en-US" altLang="ja-JP" sz="2000" dirty="0">
              <a:solidFill>
                <a:schemeClr val="tx1"/>
              </a:solidFill>
            </a:endParaRPr>
          </a:p>
          <a:p>
            <a:endParaRPr lang="en-US" altLang="ja-JP" sz="2000" dirty="0" smtClean="0">
              <a:solidFill>
                <a:schemeClr val="tx1"/>
              </a:solidFill>
            </a:endParaRPr>
          </a:p>
          <a:p>
            <a:endParaRPr lang="en-US" altLang="ja-JP" sz="2000" dirty="0" smtClean="0">
              <a:solidFill>
                <a:schemeClr val="tx1"/>
              </a:solidFill>
            </a:endParaRPr>
          </a:p>
          <a:p>
            <a:r>
              <a:rPr lang="ja-JP" altLang="en-US" sz="2000" dirty="0" smtClean="0">
                <a:solidFill>
                  <a:schemeClr val="tx1"/>
                </a:solidFill>
              </a:rPr>
              <a:t>ドーハラウンド</a:t>
            </a:r>
            <a:r>
              <a:rPr lang="ja-JP" altLang="en-US" sz="2000" dirty="0" smtClean="0">
                <a:solidFill>
                  <a:schemeClr val="tx1"/>
                </a:solidFill>
              </a:rPr>
              <a:t>開始</a:t>
            </a:r>
            <a:endParaRPr lang="en-US" altLang="ja-JP" sz="2000" dirty="0" smtClean="0">
              <a:solidFill>
                <a:schemeClr val="tx1"/>
              </a:solidFill>
            </a:endParaRPr>
          </a:p>
          <a:p>
            <a:r>
              <a:rPr lang="ja-JP" altLang="en-US" sz="2000" dirty="0" smtClean="0">
                <a:solidFill>
                  <a:schemeClr val="tx1"/>
                </a:solidFill>
              </a:rPr>
              <a:t>交渉分野　１、農業　２、非農産品市場</a:t>
            </a:r>
            <a:r>
              <a:rPr lang="ja-JP" altLang="en-US" sz="2000" dirty="0" smtClean="0">
                <a:solidFill>
                  <a:schemeClr val="tx1"/>
                </a:solidFill>
              </a:rPr>
              <a:t>アクセス</a:t>
            </a:r>
            <a:r>
              <a:rPr lang="ja-JP" altLang="en-US" sz="2000" dirty="0" smtClean="0">
                <a:solidFill>
                  <a:schemeClr val="tx1"/>
                </a:solidFill>
              </a:rPr>
              <a:t>　３、サービス　</a:t>
            </a:r>
            <a:r>
              <a:rPr lang="ja-JP" altLang="en-US" sz="2000" dirty="0" smtClean="0">
                <a:solidFill>
                  <a:schemeClr val="tx1"/>
                </a:solidFill>
              </a:rPr>
              <a:t>４</a:t>
            </a:r>
            <a:r>
              <a:rPr lang="ja-JP" altLang="en-US" sz="2000" dirty="0" smtClean="0">
                <a:solidFill>
                  <a:schemeClr val="tx1"/>
                </a:solidFill>
              </a:rPr>
              <a:t>、アンチダンピング、補助金、地域貿易</a:t>
            </a:r>
            <a:r>
              <a:rPr lang="ja-JP" altLang="en-US" sz="2000" dirty="0" smtClean="0">
                <a:solidFill>
                  <a:schemeClr val="tx1"/>
                </a:solidFill>
              </a:rPr>
              <a:t>協定　５</a:t>
            </a:r>
            <a:r>
              <a:rPr lang="ja-JP" altLang="en-US" sz="2000" dirty="0" smtClean="0">
                <a:solidFill>
                  <a:schemeClr val="tx1"/>
                </a:solidFill>
              </a:rPr>
              <a:t>、貿易円滑化　６、開発　７、</a:t>
            </a:r>
            <a:r>
              <a:rPr lang="ja-JP" altLang="en-US" sz="2000" dirty="0" smtClean="0">
                <a:solidFill>
                  <a:schemeClr val="tx1"/>
                </a:solidFill>
              </a:rPr>
              <a:t>環境</a:t>
            </a:r>
            <a:r>
              <a:rPr lang="ja-JP" altLang="en-US" sz="2000" dirty="0">
                <a:solidFill>
                  <a:schemeClr val="tx1"/>
                </a:solidFill>
              </a:rPr>
              <a:t>　</a:t>
            </a:r>
            <a:r>
              <a:rPr lang="en-US" altLang="ja-JP" sz="2400" b="1" dirty="0" smtClean="0">
                <a:solidFill>
                  <a:schemeClr val="tx1"/>
                </a:solidFill>
              </a:rPr>
              <a:t>8</a:t>
            </a:r>
            <a:r>
              <a:rPr lang="ja-JP" altLang="en-US" sz="2400" b="1" dirty="0" err="1" smtClean="0">
                <a:solidFill>
                  <a:schemeClr val="tx1"/>
                </a:solidFill>
              </a:rPr>
              <a:t>、</a:t>
            </a:r>
            <a:r>
              <a:rPr lang="en-US" altLang="ja-JP" sz="2400" b="1" dirty="0" smtClean="0">
                <a:solidFill>
                  <a:schemeClr val="tx1"/>
                </a:solidFill>
              </a:rPr>
              <a:t>TRIPS</a:t>
            </a:r>
            <a:r>
              <a:rPr lang="ja-JP" altLang="en-US" sz="2000" dirty="0" smtClean="0">
                <a:solidFill>
                  <a:schemeClr val="tx1"/>
                </a:solidFill>
              </a:rPr>
              <a:t>（知的財産権）</a:t>
            </a:r>
            <a:endParaRPr lang="en-US" altLang="ja-JP" sz="2000" dirty="0" smtClean="0">
              <a:solidFill>
                <a:schemeClr val="tx1"/>
              </a:solidFill>
            </a:endParaRPr>
          </a:p>
          <a:p>
            <a:endParaRPr lang="en-US" altLang="ja-JP" sz="2000" dirty="0" smtClean="0">
              <a:solidFill>
                <a:schemeClr val="tx1"/>
              </a:solidFill>
            </a:endParaRPr>
          </a:p>
          <a:p>
            <a:r>
              <a:rPr lang="ja-JP" altLang="en-US" sz="2000" dirty="0" smtClean="0">
                <a:solidFill>
                  <a:schemeClr val="tx1"/>
                </a:solidFill>
              </a:rPr>
              <a:t>→</a:t>
            </a:r>
            <a:r>
              <a:rPr lang="ja-JP" altLang="en-US" sz="2000" dirty="0" smtClean="0">
                <a:solidFill>
                  <a:schemeClr val="tx1"/>
                </a:solidFill>
              </a:rPr>
              <a:t>交渉は難航、長期化している</a:t>
            </a:r>
            <a:endParaRPr lang="en-US" altLang="ja-JP" sz="2000"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21953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5576" y="476672"/>
            <a:ext cx="7772400" cy="1224136"/>
          </a:xfrm>
        </p:spPr>
        <p:txBody>
          <a:bodyPr>
            <a:normAutofit/>
          </a:bodyPr>
          <a:lstStyle/>
          <a:p>
            <a:r>
              <a:rPr kumimoji="1" lang="en-US" altLang="ja-JP" sz="5400" b="1" dirty="0" smtClean="0">
                <a:effectLst>
                  <a:glow rad="101600">
                    <a:schemeClr val="bg2">
                      <a:tint val="20000"/>
                      <a:alpha val="60000"/>
                    </a:schemeClr>
                  </a:glow>
                </a:effectLst>
              </a:rPr>
              <a:t>1-2-1</a:t>
            </a:r>
            <a:r>
              <a:rPr kumimoji="1" lang="ja-JP" altLang="en-US" sz="5400" b="1" dirty="0" smtClean="0">
                <a:effectLst>
                  <a:glow rad="101600">
                    <a:schemeClr val="bg2">
                      <a:tint val="20000"/>
                      <a:alpha val="60000"/>
                    </a:schemeClr>
                  </a:glow>
                </a:effectLst>
              </a:rPr>
              <a:t>多国間</a:t>
            </a:r>
            <a:r>
              <a:rPr kumimoji="1" lang="ja-JP" altLang="en-US" sz="5400" b="1" dirty="0" smtClean="0">
                <a:effectLst>
                  <a:glow rad="101600">
                    <a:schemeClr val="bg2">
                      <a:tint val="20000"/>
                      <a:alpha val="60000"/>
                    </a:schemeClr>
                  </a:glow>
                </a:effectLst>
              </a:rPr>
              <a:t>交渉の停滞</a:t>
            </a:r>
            <a:endParaRPr kumimoji="1" lang="ja-JP" altLang="en-US" sz="5400" b="1" dirty="0">
              <a:effectLst>
                <a:glow rad="101600">
                  <a:schemeClr val="bg2">
                    <a:tint val="20000"/>
                    <a:alpha val="60000"/>
                  </a:schemeClr>
                </a:glow>
              </a:effectLst>
            </a:endParaRPr>
          </a:p>
        </p:txBody>
      </p:sp>
      <p:sp>
        <p:nvSpPr>
          <p:cNvPr id="5" name="サブタイトル 4"/>
          <p:cNvSpPr>
            <a:spLocks noGrp="1"/>
          </p:cNvSpPr>
          <p:nvPr>
            <p:ph type="subTitle" idx="1"/>
          </p:nvPr>
        </p:nvSpPr>
        <p:spPr>
          <a:xfrm>
            <a:off x="827584" y="2060848"/>
            <a:ext cx="7776864" cy="4248472"/>
          </a:xfrm>
        </p:spPr>
        <p:txBody>
          <a:bodyPr>
            <a:normAutofit lnSpcReduction="10000"/>
          </a:bodyPr>
          <a:lstStyle/>
          <a:p>
            <a:pPr algn="l"/>
            <a:r>
              <a:rPr kumimoji="1" lang="en-US" altLang="ja-JP" b="1" dirty="0" smtClean="0">
                <a:solidFill>
                  <a:schemeClr val="tx1">
                    <a:lumMod val="95000"/>
                    <a:lumOff val="5000"/>
                  </a:schemeClr>
                </a:solidFill>
              </a:rPr>
              <a:t>APEC</a:t>
            </a:r>
            <a:r>
              <a:rPr kumimoji="1" lang="ja-JP" altLang="en-US" b="1" dirty="0" smtClean="0">
                <a:solidFill>
                  <a:schemeClr val="tx1">
                    <a:lumMod val="95000"/>
                    <a:lumOff val="5000"/>
                  </a:schemeClr>
                </a:solidFill>
              </a:rPr>
              <a:t>内での多国間交渉が</a:t>
            </a:r>
            <a:r>
              <a:rPr kumimoji="1" lang="en-US" altLang="ja-JP" b="1" dirty="0" smtClean="0">
                <a:solidFill>
                  <a:schemeClr val="tx1">
                    <a:lumMod val="95000"/>
                    <a:lumOff val="5000"/>
                  </a:schemeClr>
                </a:solidFill>
              </a:rPr>
              <a:t>EVSL</a:t>
            </a:r>
            <a:r>
              <a:rPr kumimoji="1" lang="ja-JP" altLang="en-US" b="1" dirty="0" smtClean="0">
                <a:solidFill>
                  <a:schemeClr val="tx1">
                    <a:lumMod val="95000"/>
                    <a:lumOff val="5000"/>
                  </a:schemeClr>
                </a:solidFill>
              </a:rPr>
              <a:t>をきっかけに失敗に終わる</a:t>
            </a:r>
            <a:endParaRPr kumimoji="1" lang="en-US" altLang="ja-JP" b="1" dirty="0" smtClean="0">
              <a:solidFill>
                <a:schemeClr val="tx1">
                  <a:lumMod val="95000"/>
                  <a:lumOff val="5000"/>
                </a:schemeClr>
              </a:solidFill>
            </a:endParaRPr>
          </a:p>
          <a:p>
            <a:pPr algn="l"/>
            <a:r>
              <a:rPr lang="ja-JP" altLang="en-US" b="1" dirty="0" smtClean="0">
                <a:solidFill>
                  <a:schemeClr val="tx1">
                    <a:lumMod val="95000"/>
                    <a:lumOff val="5000"/>
                  </a:schemeClr>
                </a:solidFill>
              </a:rPr>
              <a:t>→</a:t>
            </a:r>
            <a:r>
              <a:rPr lang="en-US" altLang="ja-JP" b="1" dirty="0" smtClean="0">
                <a:solidFill>
                  <a:schemeClr val="tx1">
                    <a:lumMod val="95000"/>
                    <a:lumOff val="5000"/>
                  </a:schemeClr>
                </a:solidFill>
              </a:rPr>
              <a:t>WTO</a:t>
            </a:r>
            <a:r>
              <a:rPr lang="ja-JP" altLang="en-US" b="1" dirty="0" smtClean="0">
                <a:solidFill>
                  <a:schemeClr val="tx1">
                    <a:lumMod val="95000"/>
                    <a:lumOff val="5000"/>
                  </a:schemeClr>
                </a:solidFill>
              </a:rPr>
              <a:t>に交渉の場が移る</a:t>
            </a:r>
            <a:endParaRPr lang="en-US" altLang="ja-JP" b="1" dirty="0" smtClean="0">
              <a:solidFill>
                <a:schemeClr val="tx1">
                  <a:lumMod val="95000"/>
                  <a:lumOff val="5000"/>
                </a:schemeClr>
              </a:solidFill>
            </a:endParaRPr>
          </a:p>
          <a:p>
            <a:pPr algn="l"/>
            <a:endParaRPr lang="en-US" altLang="ja-JP" b="1" dirty="0">
              <a:solidFill>
                <a:schemeClr val="tx1">
                  <a:lumMod val="95000"/>
                  <a:lumOff val="5000"/>
                </a:schemeClr>
              </a:solidFill>
            </a:endParaRPr>
          </a:p>
          <a:p>
            <a:pPr algn="l"/>
            <a:r>
              <a:rPr lang="ja-JP" altLang="en-US" b="1" dirty="0" smtClean="0">
                <a:solidFill>
                  <a:schemeClr val="tx1">
                    <a:lumMod val="95000"/>
                    <a:lumOff val="5000"/>
                  </a:schemeClr>
                </a:solidFill>
              </a:rPr>
              <a:t>しかし、</a:t>
            </a:r>
            <a:r>
              <a:rPr lang="en-US" altLang="ja-JP" b="1" dirty="0" smtClean="0">
                <a:solidFill>
                  <a:schemeClr val="tx1">
                    <a:lumMod val="95000"/>
                    <a:lumOff val="5000"/>
                  </a:schemeClr>
                </a:solidFill>
              </a:rPr>
              <a:t>2001</a:t>
            </a:r>
            <a:r>
              <a:rPr lang="ja-JP" altLang="en-US" b="1" dirty="0" smtClean="0">
                <a:solidFill>
                  <a:schemeClr val="tx1">
                    <a:lumMod val="95000"/>
                    <a:lumOff val="5000"/>
                  </a:schemeClr>
                </a:solidFill>
              </a:rPr>
              <a:t>年のドーハラウンドも交渉分野の多さから先進国と新興国、輸出国と輸入国で利害対立</a:t>
            </a:r>
            <a:endParaRPr lang="en-US" altLang="ja-JP" b="1" dirty="0" smtClean="0">
              <a:solidFill>
                <a:schemeClr val="tx1">
                  <a:lumMod val="95000"/>
                  <a:lumOff val="5000"/>
                </a:schemeClr>
              </a:solidFill>
            </a:endParaRPr>
          </a:p>
          <a:p>
            <a:pPr algn="l"/>
            <a:r>
              <a:rPr lang="ja-JP" altLang="en-US" b="1" dirty="0" smtClean="0">
                <a:solidFill>
                  <a:schemeClr val="tx1">
                    <a:lumMod val="95000"/>
                    <a:lumOff val="5000"/>
                  </a:schemeClr>
                </a:solidFill>
              </a:rPr>
              <a:t>→交渉は難航</a:t>
            </a:r>
            <a:endParaRPr lang="en-US" altLang="ja-JP" b="1" dirty="0">
              <a:solidFill>
                <a:schemeClr val="tx1">
                  <a:lumMod val="95000"/>
                  <a:lumOff val="5000"/>
                </a:schemeClr>
              </a:solidFill>
            </a:endParaRPr>
          </a:p>
        </p:txBody>
      </p:sp>
    </p:spTree>
    <p:extLst>
      <p:ext uri="{BB962C8B-B14F-4D97-AF65-F5344CB8AC3E}">
        <p14:creationId xmlns:p14="http://schemas.microsoft.com/office/powerpoint/2010/main" val="65947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6600" b="1" dirty="0" smtClean="0">
                <a:solidFill>
                  <a:srgbClr val="00B0F0"/>
                </a:solidFill>
                <a:effectLst>
                  <a:glow rad="101600">
                    <a:schemeClr val="bg2">
                      <a:tint val="20000"/>
                      <a:alpha val="60000"/>
                    </a:schemeClr>
                  </a:glow>
                </a:effectLst>
              </a:rPr>
              <a:t>FTA</a:t>
            </a:r>
            <a:r>
              <a:rPr kumimoji="1" lang="ja-JP" altLang="en-US" sz="6600" b="1" dirty="0" smtClean="0">
                <a:effectLst>
                  <a:glow rad="101600">
                    <a:schemeClr val="bg2">
                      <a:tint val="20000"/>
                      <a:alpha val="60000"/>
                    </a:schemeClr>
                  </a:glow>
                </a:effectLst>
              </a:rPr>
              <a:t>の時代へ</a:t>
            </a:r>
            <a:endParaRPr kumimoji="1" lang="ja-JP" altLang="en-US" sz="6600"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p:txBody>
          <a:bodyPr>
            <a:normAutofit/>
          </a:bodyPr>
          <a:lstStyle/>
          <a:p>
            <a:endParaRPr kumimoji="1" lang="en-US" altLang="ja-JP" dirty="0" smtClean="0"/>
          </a:p>
          <a:p>
            <a:pPr algn="ctr"/>
            <a:r>
              <a:rPr kumimoji="1" lang="en-US" altLang="ja-JP" sz="4000" dirty="0" smtClean="0">
                <a:solidFill>
                  <a:schemeClr val="tx1"/>
                </a:solidFill>
              </a:rPr>
              <a:t>90</a:t>
            </a:r>
            <a:r>
              <a:rPr kumimoji="1" lang="ja-JP" altLang="en-US" sz="4000" dirty="0" smtClean="0">
                <a:solidFill>
                  <a:schemeClr val="tx1"/>
                </a:solidFill>
              </a:rPr>
              <a:t>年代からの多国間交渉の滞り</a:t>
            </a:r>
            <a:endParaRPr kumimoji="1" lang="en-US" altLang="ja-JP" sz="4000" dirty="0" smtClean="0">
              <a:solidFill>
                <a:schemeClr val="tx1"/>
              </a:solidFill>
            </a:endParaRPr>
          </a:p>
          <a:p>
            <a:endParaRPr lang="en-US" altLang="ja-JP" dirty="0" smtClean="0">
              <a:solidFill>
                <a:schemeClr val="tx1"/>
              </a:solidFill>
            </a:endParaRPr>
          </a:p>
          <a:p>
            <a:pPr marL="0" indent="0" algn="ctr">
              <a:buNone/>
            </a:pPr>
            <a:r>
              <a:rPr kumimoji="1" lang="en-US" altLang="ja-JP" sz="3600" b="1" dirty="0" smtClean="0">
                <a:solidFill>
                  <a:schemeClr val="tx1"/>
                </a:solidFill>
              </a:rPr>
              <a:t>99</a:t>
            </a:r>
            <a:r>
              <a:rPr kumimoji="1" lang="ja-JP" altLang="en-US" sz="3600" b="1" dirty="0" smtClean="0">
                <a:solidFill>
                  <a:schemeClr val="tx1"/>
                </a:solidFill>
              </a:rPr>
              <a:t>年～</a:t>
            </a:r>
            <a:r>
              <a:rPr kumimoji="1" lang="en-US" altLang="ja-JP" sz="3600" b="1" dirty="0" smtClean="0">
                <a:solidFill>
                  <a:srgbClr val="00B0F0"/>
                </a:solidFill>
              </a:rPr>
              <a:t>FTA</a:t>
            </a:r>
            <a:r>
              <a:rPr kumimoji="1" lang="ja-JP" altLang="en-US" sz="3600" b="1" dirty="0" smtClean="0">
                <a:solidFill>
                  <a:schemeClr val="tx1"/>
                </a:solidFill>
              </a:rPr>
              <a:t>の時代に入る</a:t>
            </a:r>
            <a:endParaRPr kumimoji="1" lang="en-US" altLang="ja-JP" sz="3600" b="1" dirty="0" smtClean="0">
              <a:solidFill>
                <a:schemeClr val="tx1"/>
              </a:solidFill>
            </a:endParaRPr>
          </a:p>
          <a:p>
            <a:endParaRPr lang="en-US" altLang="ja-JP" sz="3600" dirty="0"/>
          </a:p>
          <a:p>
            <a:endParaRPr lang="en-US" altLang="ja-JP" dirty="0" smtClean="0"/>
          </a:p>
          <a:p>
            <a:endParaRPr kumimoji="1" lang="en-US" altLang="ja-JP" dirty="0" smtClean="0"/>
          </a:p>
        </p:txBody>
      </p:sp>
      <p:sp>
        <p:nvSpPr>
          <p:cNvPr id="5" name="角丸四角形 4"/>
          <p:cNvSpPr/>
          <p:nvPr/>
        </p:nvSpPr>
        <p:spPr>
          <a:xfrm>
            <a:off x="1547664" y="4293096"/>
            <a:ext cx="6264696" cy="18568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200" b="1" dirty="0">
                <a:solidFill>
                  <a:schemeClr val="tx1"/>
                </a:solidFill>
              </a:rPr>
              <a:t>1990~99</a:t>
            </a:r>
            <a:r>
              <a:rPr lang="ja-JP" altLang="en-US" sz="3200" b="1" dirty="0">
                <a:solidFill>
                  <a:schemeClr val="tx1"/>
                </a:solidFill>
              </a:rPr>
              <a:t>　</a:t>
            </a:r>
            <a:r>
              <a:rPr lang="en-US" altLang="ja-JP" sz="3200" b="1" dirty="0">
                <a:solidFill>
                  <a:srgbClr val="00B050"/>
                </a:solidFill>
              </a:rPr>
              <a:t>50</a:t>
            </a:r>
            <a:r>
              <a:rPr lang="ja-JP" altLang="en-US" sz="3200" b="1" dirty="0" smtClean="0">
                <a:solidFill>
                  <a:schemeClr val="tx1"/>
                </a:solidFill>
              </a:rPr>
              <a:t>件</a:t>
            </a:r>
            <a:endParaRPr lang="en-US" altLang="ja-JP" sz="3200" b="1" dirty="0" smtClean="0">
              <a:solidFill>
                <a:schemeClr val="tx1"/>
              </a:solidFill>
            </a:endParaRPr>
          </a:p>
          <a:p>
            <a:pPr algn="ctr"/>
            <a:r>
              <a:rPr lang="ja-JP" altLang="en-US" sz="3200" b="1" dirty="0" smtClean="0">
                <a:solidFill>
                  <a:schemeClr val="tx1"/>
                </a:solidFill>
              </a:rPr>
              <a:t>↓</a:t>
            </a:r>
            <a:endParaRPr lang="en-US" altLang="ja-JP" sz="3200" b="1" dirty="0">
              <a:solidFill>
                <a:schemeClr val="tx1"/>
              </a:solidFill>
            </a:endParaRPr>
          </a:p>
          <a:p>
            <a:pPr algn="ctr"/>
            <a:r>
              <a:rPr lang="en-US" altLang="ja-JP" sz="3200" b="1" dirty="0" smtClean="0">
                <a:solidFill>
                  <a:schemeClr val="tx1"/>
                </a:solidFill>
              </a:rPr>
              <a:t>2000~05</a:t>
            </a:r>
            <a:r>
              <a:rPr lang="ja-JP" altLang="en-US" sz="3200" b="1" dirty="0">
                <a:solidFill>
                  <a:schemeClr val="tx1"/>
                </a:solidFill>
              </a:rPr>
              <a:t>　</a:t>
            </a:r>
            <a:r>
              <a:rPr lang="en-US" altLang="ja-JP" sz="4000" b="1" i="1" dirty="0">
                <a:solidFill>
                  <a:srgbClr val="C00000"/>
                </a:solidFill>
                <a:effectLst>
                  <a:outerShdw blurRad="38100" dist="38100" dir="2700000" algn="tl">
                    <a:srgbClr val="000000">
                      <a:alpha val="43137"/>
                    </a:srgbClr>
                  </a:outerShdw>
                </a:effectLst>
              </a:rPr>
              <a:t>114</a:t>
            </a:r>
            <a:r>
              <a:rPr lang="ja-JP" altLang="en-US" sz="3200" b="1" i="1" dirty="0" smtClean="0">
                <a:solidFill>
                  <a:schemeClr val="tx1"/>
                </a:solidFill>
              </a:rPr>
              <a:t>件</a:t>
            </a:r>
            <a:endParaRPr lang="en-US" altLang="ja-JP" sz="3200" b="1" i="1" dirty="0" smtClean="0">
              <a:solidFill>
                <a:schemeClr val="tx1"/>
              </a:solidFill>
            </a:endParaRPr>
          </a:p>
          <a:p>
            <a:endParaRPr lang="en-US" altLang="ja-JP" sz="3200" dirty="0">
              <a:solidFill>
                <a:schemeClr val="tx1"/>
              </a:solidFill>
            </a:endParaRPr>
          </a:p>
        </p:txBody>
      </p:sp>
    </p:spTree>
    <p:extLst>
      <p:ext uri="{BB962C8B-B14F-4D97-AF65-F5344CB8AC3E}">
        <p14:creationId xmlns:p14="http://schemas.microsoft.com/office/powerpoint/2010/main" val="2166776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5400" b="1" dirty="0" smtClean="0">
                <a:solidFill>
                  <a:schemeClr val="tx1">
                    <a:lumMod val="95000"/>
                    <a:lumOff val="5000"/>
                  </a:schemeClr>
                </a:solidFill>
              </a:rPr>
              <a:t>1-2-3</a:t>
            </a:r>
            <a:r>
              <a:rPr kumimoji="1" lang="ja-JP" altLang="en-US" sz="5400" b="1" dirty="0" smtClean="0">
                <a:solidFill>
                  <a:schemeClr val="tx1">
                    <a:lumMod val="95000"/>
                    <a:lumOff val="5000"/>
                  </a:schemeClr>
                </a:solidFill>
              </a:rPr>
              <a:t>　</a:t>
            </a:r>
            <a:r>
              <a:rPr kumimoji="1" lang="en-US" altLang="ja-JP" sz="5400" b="1" dirty="0" smtClean="0">
                <a:solidFill>
                  <a:srgbClr val="00B0F0"/>
                </a:solidFill>
              </a:rPr>
              <a:t>FTA</a:t>
            </a:r>
            <a:r>
              <a:rPr kumimoji="1" lang="ja-JP" altLang="en-US" sz="5400" b="1" dirty="0" smtClean="0">
                <a:solidFill>
                  <a:schemeClr val="tx1">
                    <a:lumMod val="95000"/>
                    <a:lumOff val="5000"/>
                  </a:schemeClr>
                </a:solidFill>
              </a:rPr>
              <a:t>の限界と改善点</a:t>
            </a:r>
            <a:endParaRPr kumimoji="1" lang="ja-JP" altLang="en-US" sz="5400" b="1" dirty="0">
              <a:solidFill>
                <a:schemeClr val="tx1">
                  <a:lumMod val="95000"/>
                  <a:lumOff val="5000"/>
                </a:schemeClr>
              </a:solidFill>
            </a:endParaRPr>
          </a:p>
        </p:txBody>
      </p:sp>
      <p:sp>
        <p:nvSpPr>
          <p:cNvPr id="3" name="コンテンツ プレースホルダー 2"/>
          <p:cNvSpPr>
            <a:spLocks noGrp="1"/>
          </p:cNvSpPr>
          <p:nvPr>
            <p:ph sz="quarter" idx="1"/>
          </p:nvPr>
        </p:nvSpPr>
        <p:spPr>
          <a:xfrm>
            <a:off x="539552" y="2348984"/>
            <a:ext cx="8153400" cy="4495800"/>
          </a:xfrm>
        </p:spPr>
        <p:txBody>
          <a:bodyPr>
            <a:normAutofit/>
          </a:bodyPr>
          <a:lstStyle/>
          <a:p>
            <a:r>
              <a:rPr kumimoji="1" lang="en-US" altLang="ja-JP" sz="4000" dirty="0" smtClean="0"/>
              <a:t>3-1</a:t>
            </a:r>
            <a:r>
              <a:rPr kumimoji="1" lang="ja-JP" altLang="en-US" sz="4000" dirty="0" smtClean="0"/>
              <a:t>　スパゲッティボウル現象とは</a:t>
            </a:r>
            <a:endParaRPr kumimoji="1" lang="en-US" altLang="ja-JP" sz="4000" dirty="0" smtClean="0"/>
          </a:p>
          <a:p>
            <a:r>
              <a:rPr lang="en-US" altLang="ja-JP" sz="4000" dirty="0" smtClean="0"/>
              <a:t>3-2</a:t>
            </a:r>
            <a:r>
              <a:rPr lang="ja-JP" altLang="en-US" sz="4000" dirty="0" smtClean="0"/>
              <a:t>　</a:t>
            </a:r>
            <a:r>
              <a:rPr lang="en-US" altLang="ja-JP" sz="4000" dirty="0" smtClean="0">
                <a:solidFill>
                  <a:srgbClr val="00B0F0"/>
                </a:solidFill>
              </a:rPr>
              <a:t>FTA</a:t>
            </a:r>
            <a:r>
              <a:rPr lang="ja-JP" altLang="en-US" sz="4000" dirty="0" smtClean="0"/>
              <a:t>の限界と改善点</a:t>
            </a:r>
            <a:endParaRPr kumimoji="1" lang="ja-JP" altLang="en-US" sz="4000" dirty="0"/>
          </a:p>
        </p:txBody>
      </p:sp>
    </p:spTree>
    <p:extLst>
      <p:ext uri="{BB962C8B-B14F-4D97-AF65-F5344CB8AC3E}">
        <p14:creationId xmlns:p14="http://schemas.microsoft.com/office/powerpoint/2010/main" val="52589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pPr algn="ctr"/>
            <a:r>
              <a:rPr lang="en-US" altLang="ja-JP" b="1" dirty="0" smtClean="0">
                <a:solidFill>
                  <a:schemeClr val="tx1">
                    <a:lumMod val="95000"/>
                    <a:lumOff val="5000"/>
                  </a:schemeClr>
                </a:solidFill>
              </a:rPr>
              <a:t>3-1</a:t>
            </a:r>
            <a:r>
              <a:rPr lang="ja-JP" altLang="en-US" b="1" dirty="0" smtClean="0">
                <a:solidFill>
                  <a:schemeClr val="tx1">
                    <a:lumMod val="95000"/>
                    <a:lumOff val="5000"/>
                  </a:schemeClr>
                </a:solidFill>
              </a:rPr>
              <a:t>　スパゲッティボウル</a:t>
            </a:r>
            <a:r>
              <a:rPr lang="ja-JP" altLang="en-US" b="1" dirty="0" smtClean="0">
                <a:solidFill>
                  <a:schemeClr val="tx1">
                    <a:lumMod val="95000"/>
                    <a:lumOff val="5000"/>
                  </a:schemeClr>
                </a:solidFill>
              </a:rPr>
              <a:t>現象とは</a:t>
            </a:r>
            <a:endParaRPr kumimoji="1" lang="ja-JP" altLang="en-US" b="1" dirty="0">
              <a:solidFill>
                <a:schemeClr val="tx1">
                  <a:lumMod val="95000"/>
                  <a:lumOff val="5000"/>
                </a:schemeClr>
              </a:solidFill>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52565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コンテンツ プレースホルダー 3"/>
          <p:cNvSpPr>
            <a:spLocks noGrp="1"/>
          </p:cNvSpPr>
          <p:nvPr>
            <p:ph sz="quarter" idx="2"/>
          </p:nvPr>
        </p:nvSpPr>
        <p:spPr>
          <a:xfrm>
            <a:off x="5724128" y="1484784"/>
            <a:ext cx="2958480" cy="4669979"/>
          </a:xfrm>
        </p:spPr>
        <p:txBody>
          <a:bodyPr/>
          <a:lstStyle/>
          <a:p>
            <a:r>
              <a:rPr lang="ja-JP" altLang="en-US" dirty="0"/>
              <a:t>各国の二国間協定が増えていくと、様々な内容の</a:t>
            </a:r>
            <a:r>
              <a:rPr lang="ja-JP" altLang="en-US" dirty="0">
                <a:solidFill>
                  <a:srgbClr val="C00000"/>
                </a:solidFill>
              </a:rPr>
              <a:t>貿易ルール</a:t>
            </a:r>
            <a:r>
              <a:rPr lang="ja-JP" altLang="en-US" dirty="0"/>
              <a:t>（例外規定など）が乱立して、自由貿易政策が</a:t>
            </a:r>
            <a:r>
              <a:rPr lang="ja-JP" altLang="en-US" dirty="0">
                <a:solidFill>
                  <a:srgbClr val="C00000"/>
                </a:solidFill>
              </a:rPr>
              <a:t>停滞</a:t>
            </a:r>
            <a:r>
              <a:rPr lang="ja-JP" altLang="en-US" dirty="0"/>
              <a:t>してしまう現象。</a:t>
            </a:r>
            <a:endParaRPr kumimoji="1" lang="ja-JP" altLang="en-US" dirty="0"/>
          </a:p>
        </p:txBody>
      </p:sp>
    </p:spTree>
    <p:extLst>
      <p:ext uri="{BB962C8B-B14F-4D97-AF65-F5344CB8AC3E}">
        <p14:creationId xmlns:p14="http://schemas.microsoft.com/office/powerpoint/2010/main" val="1440965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7200" b="1" dirty="0" smtClean="0">
                <a:solidFill>
                  <a:srgbClr val="00B0F0"/>
                </a:solidFill>
                <a:effectLst>
                  <a:glow rad="101600">
                    <a:schemeClr val="bg2">
                      <a:tint val="20000"/>
                      <a:alpha val="60000"/>
                    </a:schemeClr>
                  </a:glow>
                </a:effectLst>
              </a:rPr>
              <a:t>FTA</a:t>
            </a:r>
            <a:r>
              <a:rPr kumimoji="1" lang="ja-JP" altLang="en-US" sz="7200" b="1" dirty="0" smtClean="0">
                <a:effectLst>
                  <a:glow rad="101600">
                    <a:schemeClr val="bg2">
                      <a:tint val="20000"/>
                      <a:alpha val="60000"/>
                    </a:schemeClr>
                  </a:glow>
                </a:effectLst>
              </a:rPr>
              <a:t>の限界</a:t>
            </a:r>
            <a:endParaRPr kumimoji="1" lang="ja-JP" altLang="en-US" sz="7200"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a:xfrm>
            <a:off x="539552" y="1628800"/>
            <a:ext cx="8229600" cy="4680519"/>
          </a:xfrm>
        </p:spPr>
        <p:txBody>
          <a:bodyPr>
            <a:normAutofit fontScale="40000" lnSpcReduction="20000"/>
          </a:bodyPr>
          <a:lstStyle/>
          <a:p>
            <a:pPr marL="0" indent="0">
              <a:buNone/>
            </a:pPr>
            <a:r>
              <a:rPr kumimoji="1" lang="ja-JP" altLang="en-US" sz="7600" dirty="0" smtClean="0">
                <a:solidFill>
                  <a:schemeClr val="tx1"/>
                </a:solidFill>
              </a:rPr>
              <a:t>・大国と小国の</a:t>
            </a:r>
            <a:r>
              <a:rPr kumimoji="1" lang="en-US" altLang="ja-JP" sz="7600" dirty="0" smtClean="0">
                <a:solidFill>
                  <a:srgbClr val="00B0F0"/>
                </a:solidFill>
              </a:rPr>
              <a:t>FTA</a:t>
            </a:r>
          </a:p>
          <a:p>
            <a:pPr marL="0" indent="0">
              <a:buNone/>
            </a:pPr>
            <a:r>
              <a:rPr lang="ja-JP" altLang="en-US" sz="7600" dirty="0" smtClean="0">
                <a:solidFill>
                  <a:schemeClr val="tx1"/>
                </a:solidFill>
              </a:rPr>
              <a:t>小国は貿易依存度が高いため、大国の市場を確保したい。しかし、大国は小国と</a:t>
            </a:r>
            <a:r>
              <a:rPr lang="en-US" altLang="ja-JP" sz="7600" dirty="0" smtClean="0">
                <a:solidFill>
                  <a:srgbClr val="00B0F0"/>
                </a:solidFill>
              </a:rPr>
              <a:t>FTA</a:t>
            </a:r>
            <a:r>
              <a:rPr lang="ja-JP" altLang="en-US" sz="7600" dirty="0" smtClean="0">
                <a:solidFill>
                  <a:schemeClr val="tx1"/>
                </a:solidFill>
              </a:rPr>
              <a:t>を結ぶメリットがないため、大国との二国間</a:t>
            </a:r>
            <a:r>
              <a:rPr lang="en-US" altLang="ja-JP" sz="7600" dirty="0" smtClean="0">
                <a:solidFill>
                  <a:schemeClr val="tx1"/>
                </a:solidFill>
              </a:rPr>
              <a:t>FTA</a:t>
            </a:r>
            <a:r>
              <a:rPr lang="ja-JP" altLang="en-US" sz="7600" dirty="0" smtClean="0">
                <a:solidFill>
                  <a:schemeClr val="tx1"/>
                </a:solidFill>
              </a:rPr>
              <a:t>は結びづらい。</a:t>
            </a:r>
            <a:endParaRPr lang="en-US" altLang="ja-JP" sz="7600" dirty="0" smtClean="0">
              <a:solidFill>
                <a:schemeClr val="tx1"/>
              </a:solidFill>
            </a:endParaRPr>
          </a:p>
          <a:p>
            <a:pPr marL="0" indent="0" algn="ctr">
              <a:buNone/>
            </a:pPr>
            <a:r>
              <a:rPr lang="ja-JP" altLang="en-US" sz="7600" dirty="0">
                <a:solidFill>
                  <a:schemeClr val="tx1"/>
                </a:solidFill>
              </a:rPr>
              <a:t>↓</a:t>
            </a:r>
            <a:endParaRPr lang="en-US" altLang="ja-JP" sz="7600" dirty="0" smtClean="0">
              <a:solidFill>
                <a:schemeClr val="tx1"/>
              </a:solidFill>
            </a:endParaRPr>
          </a:p>
          <a:p>
            <a:pPr marL="0" indent="0">
              <a:buNone/>
            </a:pPr>
            <a:r>
              <a:rPr lang="ja-JP" altLang="en-US" sz="7600" dirty="0" smtClean="0">
                <a:solidFill>
                  <a:schemeClr val="tx1"/>
                </a:solidFill>
              </a:rPr>
              <a:t>小国が集まることによって、大国が参加するメリットをつくり、多国間貿易という形でとりこんだ。</a:t>
            </a:r>
            <a:endParaRPr lang="en-US" altLang="ja-JP" sz="7600" dirty="0" smtClean="0">
              <a:solidFill>
                <a:schemeClr val="tx1"/>
              </a:solidFill>
            </a:endParaRPr>
          </a:p>
          <a:p>
            <a:pPr marL="0" indent="0">
              <a:buNone/>
            </a:pPr>
            <a:endParaRPr lang="en-US" altLang="ja-JP" dirty="0" smtClean="0"/>
          </a:p>
          <a:p>
            <a:pPr marL="0" indent="0">
              <a:buNone/>
            </a:pPr>
            <a:endParaRPr kumimoji="1" lang="en-US" altLang="ja-JP" dirty="0" smtClean="0"/>
          </a:p>
          <a:p>
            <a:pPr marL="0" indent="0">
              <a:buNone/>
            </a:pPr>
            <a:r>
              <a:rPr kumimoji="1" lang="ja-JP" altLang="en-US" dirty="0" smtClean="0"/>
              <a:t>　</a:t>
            </a:r>
            <a:endParaRPr kumimoji="1" lang="en-US" altLang="ja-JP" dirty="0" smtClean="0"/>
          </a:p>
        </p:txBody>
      </p:sp>
    </p:spTree>
    <p:extLst>
      <p:ext uri="{BB962C8B-B14F-4D97-AF65-F5344CB8AC3E}">
        <p14:creationId xmlns:p14="http://schemas.microsoft.com/office/powerpoint/2010/main" val="325006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3568" y="1340768"/>
            <a:ext cx="7772400" cy="1584176"/>
          </a:xfrm>
        </p:spPr>
        <p:txBody>
          <a:bodyPr>
            <a:normAutofit/>
          </a:bodyPr>
          <a:lstStyle/>
          <a:p>
            <a:r>
              <a:rPr kumimoji="1" lang="ja-JP" altLang="en-US" sz="6600" dirty="0" smtClean="0"/>
              <a:t>０　イントロダクション</a:t>
            </a:r>
            <a:endParaRPr kumimoji="1" lang="ja-JP" altLang="en-US" sz="6600" dirty="0"/>
          </a:p>
        </p:txBody>
      </p:sp>
      <p:sp>
        <p:nvSpPr>
          <p:cNvPr id="5" name="サブタイトル 4"/>
          <p:cNvSpPr>
            <a:spLocks noGrp="1"/>
          </p:cNvSpPr>
          <p:nvPr>
            <p:ph type="subTitle" idx="1"/>
          </p:nvPr>
        </p:nvSpPr>
        <p:spPr>
          <a:xfrm>
            <a:off x="1835696" y="3789040"/>
            <a:ext cx="6400800" cy="2137792"/>
          </a:xfrm>
        </p:spPr>
        <p:txBody>
          <a:bodyPr>
            <a:normAutofit/>
          </a:bodyPr>
          <a:lstStyle/>
          <a:p>
            <a:r>
              <a:rPr kumimoji="1" lang="en-US" altLang="ja-JP" sz="4400" dirty="0" smtClean="0">
                <a:solidFill>
                  <a:schemeClr val="tx1"/>
                </a:solidFill>
              </a:rPr>
              <a:t>0-1 </a:t>
            </a:r>
            <a:r>
              <a:rPr kumimoji="1" lang="ja-JP" altLang="en-US" sz="4400" dirty="0" smtClean="0">
                <a:solidFill>
                  <a:schemeClr val="tx1"/>
                </a:solidFill>
              </a:rPr>
              <a:t>研究動機、目的</a:t>
            </a:r>
            <a:endParaRPr kumimoji="1" lang="en-US" altLang="ja-JP" sz="4400" dirty="0" smtClean="0">
              <a:solidFill>
                <a:schemeClr val="tx1"/>
              </a:solidFill>
            </a:endParaRPr>
          </a:p>
          <a:p>
            <a:r>
              <a:rPr lang="en-US" altLang="ja-JP" sz="4400" dirty="0" smtClean="0">
                <a:solidFill>
                  <a:schemeClr val="tx1"/>
                </a:solidFill>
              </a:rPr>
              <a:t>0-2</a:t>
            </a:r>
            <a:r>
              <a:rPr lang="ja-JP" altLang="en-US" sz="4400" dirty="0" smtClean="0">
                <a:solidFill>
                  <a:schemeClr val="tx1"/>
                </a:solidFill>
              </a:rPr>
              <a:t>　</a:t>
            </a:r>
            <a:r>
              <a:rPr lang="en-US" altLang="ja-JP" sz="4400" dirty="0" smtClean="0">
                <a:solidFill>
                  <a:schemeClr val="tx1"/>
                </a:solidFill>
              </a:rPr>
              <a:t>TPP</a:t>
            </a:r>
            <a:r>
              <a:rPr lang="ja-JP" altLang="en-US" sz="4400" dirty="0" smtClean="0">
                <a:solidFill>
                  <a:schemeClr val="tx1"/>
                </a:solidFill>
              </a:rPr>
              <a:t>概要説明</a:t>
            </a:r>
            <a:r>
              <a:rPr kumimoji="1" lang="en-US" altLang="ja-JP" sz="4400" dirty="0" smtClean="0">
                <a:solidFill>
                  <a:schemeClr val="tx1"/>
                </a:solidFill>
              </a:rPr>
              <a:t>  </a:t>
            </a:r>
            <a:endParaRPr kumimoji="1" lang="ja-JP" altLang="en-US" sz="4400" dirty="0">
              <a:solidFill>
                <a:schemeClr val="tx1"/>
              </a:solidFill>
            </a:endParaRPr>
          </a:p>
        </p:txBody>
      </p:sp>
    </p:spTree>
    <p:extLst>
      <p:ext uri="{BB962C8B-B14F-4D97-AF65-F5344CB8AC3E}">
        <p14:creationId xmlns:p14="http://schemas.microsoft.com/office/powerpoint/2010/main" val="104691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6000" b="1" dirty="0" smtClean="0">
                <a:solidFill>
                  <a:schemeClr val="tx1"/>
                </a:solidFill>
              </a:rPr>
              <a:t>1-3</a:t>
            </a:r>
            <a:r>
              <a:rPr kumimoji="1" lang="ja-JP" altLang="en-US" sz="6000" b="1" dirty="0" smtClean="0">
                <a:solidFill>
                  <a:schemeClr val="tx1"/>
                </a:solidFill>
              </a:rPr>
              <a:t>　現代</a:t>
            </a:r>
            <a:endParaRPr kumimoji="1" lang="ja-JP" altLang="en-US" sz="6000" b="1" dirty="0">
              <a:solidFill>
                <a:schemeClr val="tx1"/>
              </a:solidFill>
            </a:endParaRPr>
          </a:p>
        </p:txBody>
      </p:sp>
      <p:sp>
        <p:nvSpPr>
          <p:cNvPr id="3" name="コンテンツ プレースホルダー 2"/>
          <p:cNvSpPr>
            <a:spLocks noGrp="1"/>
          </p:cNvSpPr>
          <p:nvPr>
            <p:ph sz="quarter" idx="1"/>
          </p:nvPr>
        </p:nvSpPr>
        <p:spPr>
          <a:xfrm>
            <a:off x="612648" y="1988840"/>
            <a:ext cx="8153400" cy="4107160"/>
          </a:xfrm>
        </p:spPr>
        <p:txBody>
          <a:bodyPr>
            <a:normAutofit/>
          </a:bodyPr>
          <a:lstStyle/>
          <a:p>
            <a:r>
              <a:rPr kumimoji="1" lang="en-US" altLang="ja-JP" sz="4400" b="1" dirty="0" smtClean="0"/>
              <a:t>1-3-1</a:t>
            </a:r>
            <a:r>
              <a:rPr kumimoji="1" lang="ja-JP" altLang="en-US" sz="4400" b="1" dirty="0" smtClean="0"/>
              <a:t>　</a:t>
            </a:r>
            <a:r>
              <a:rPr kumimoji="1" lang="en-US" altLang="ja-JP" sz="4400" b="1" dirty="0" smtClean="0">
                <a:solidFill>
                  <a:schemeClr val="accent2">
                    <a:lumMod val="50000"/>
                  </a:schemeClr>
                </a:solidFill>
              </a:rPr>
              <a:t>P4</a:t>
            </a:r>
            <a:r>
              <a:rPr kumimoji="1" lang="ja-JP" altLang="en-US" sz="4400" b="1" dirty="0" smtClean="0"/>
              <a:t>とは</a:t>
            </a:r>
            <a:endParaRPr kumimoji="1" lang="en-US" altLang="ja-JP" sz="4400" b="1" dirty="0" smtClean="0"/>
          </a:p>
          <a:p>
            <a:pPr marL="0" indent="0">
              <a:buNone/>
            </a:pPr>
            <a:r>
              <a:rPr lang="ja-JP" altLang="en-US" sz="4400" b="1" dirty="0" smtClean="0"/>
              <a:t>　</a:t>
            </a:r>
            <a:r>
              <a:rPr lang="ja-JP" altLang="en-US" sz="4400" b="1" dirty="0"/>
              <a:t>　</a:t>
            </a:r>
            <a:r>
              <a:rPr lang="ja-JP" altLang="en-US" sz="4400" b="1" dirty="0" smtClean="0"/>
              <a:t>　　　なぜこの４国なのか</a:t>
            </a:r>
            <a:endParaRPr kumimoji="1" lang="en-US" altLang="ja-JP" sz="4400" b="1" dirty="0" smtClean="0"/>
          </a:p>
          <a:p>
            <a:endParaRPr lang="en-US" altLang="ja-JP" sz="4400" b="1" dirty="0"/>
          </a:p>
          <a:p>
            <a:r>
              <a:rPr lang="en-US" altLang="ja-JP" sz="4400" b="1" dirty="0" smtClean="0"/>
              <a:t>1-3-2</a:t>
            </a:r>
            <a:r>
              <a:rPr lang="ja-JP" altLang="en-US" sz="4400" b="1" dirty="0" smtClean="0"/>
              <a:t>　現代の特徴</a:t>
            </a:r>
            <a:endParaRPr lang="en-US" altLang="ja-JP" sz="4400" b="1" dirty="0" smtClean="0"/>
          </a:p>
          <a:p>
            <a:endParaRPr kumimoji="1" lang="ja-JP" altLang="en-US" sz="4400" b="1" dirty="0"/>
          </a:p>
        </p:txBody>
      </p:sp>
    </p:spTree>
    <p:extLst>
      <p:ext uri="{BB962C8B-B14F-4D97-AF65-F5344CB8AC3E}">
        <p14:creationId xmlns:p14="http://schemas.microsoft.com/office/powerpoint/2010/main" val="47486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699792" y="260648"/>
            <a:ext cx="6017840" cy="5851525"/>
          </a:xfrm>
        </p:spPr>
        <p:txBody>
          <a:bodyPr/>
          <a:lstStyle/>
          <a:p>
            <a:endParaRPr kumimoji="1" lang="ja-JP" altLang="en-US" dirty="0"/>
          </a:p>
        </p:txBody>
      </p:sp>
      <p:sp>
        <p:nvSpPr>
          <p:cNvPr id="3" name="縦書きテキスト プレースホルダー 2"/>
          <p:cNvSpPr>
            <a:spLocks noGrp="1"/>
          </p:cNvSpPr>
          <p:nvPr>
            <p:ph type="body" orient="vert" idx="1"/>
          </p:nvPr>
        </p:nvSpPr>
        <p:spPr>
          <a:xfrm>
            <a:off x="457200" y="274638"/>
            <a:ext cx="2026568" cy="5851525"/>
          </a:xfrm>
        </p:spPr>
        <p:txBody>
          <a:bodyPr vert="horz"/>
          <a:lstStyle/>
          <a:p>
            <a:endParaRPr kumimoji="1" lang="ja-JP" altLang="en-US" dirty="0"/>
          </a:p>
        </p:txBody>
      </p:sp>
      <p:sp>
        <p:nvSpPr>
          <p:cNvPr id="4" name="角丸四角形 3"/>
          <p:cNvSpPr/>
          <p:nvPr/>
        </p:nvSpPr>
        <p:spPr>
          <a:xfrm>
            <a:off x="467544" y="332656"/>
            <a:ext cx="2016224"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dirty="0" smtClean="0">
              <a:solidFill>
                <a:schemeClr val="tx1"/>
              </a:solidFill>
            </a:endParaRPr>
          </a:p>
          <a:p>
            <a:pPr algn="ctr"/>
            <a:r>
              <a:rPr kumimoji="1" lang="ja-JP" altLang="en-US" sz="2000" b="1" dirty="0" smtClean="0">
                <a:solidFill>
                  <a:schemeClr val="tx1"/>
                </a:solidFill>
              </a:rPr>
              <a:t>２００５</a:t>
            </a:r>
            <a:endParaRPr kumimoji="1" lang="en-US" altLang="ja-JP" sz="2000" b="1" dirty="0" smtClean="0">
              <a:solidFill>
                <a:schemeClr val="tx1"/>
              </a:solidFill>
            </a:endParaRPr>
          </a:p>
          <a:p>
            <a:pPr algn="ctr"/>
            <a:endParaRPr lang="en-US" altLang="ja-JP" sz="2000" b="1" dirty="0">
              <a:solidFill>
                <a:schemeClr val="tx1"/>
              </a:solidFill>
            </a:endParaRPr>
          </a:p>
          <a:p>
            <a:pPr algn="ctr"/>
            <a:endParaRPr kumimoji="1" lang="en-US" altLang="ja-JP" sz="2000" b="1" dirty="0" smtClean="0">
              <a:solidFill>
                <a:schemeClr val="tx1"/>
              </a:solidFill>
            </a:endParaRPr>
          </a:p>
          <a:p>
            <a:pPr algn="ctr"/>
            <a:endParaRPr lang="en-US" altLang="ja-JP" sz="2000" b="1" dirty="0">
              <a:solidFill>
                <a:schemeClr val="tx1"/>
              </a:solidFill>
            </a:endParaRPr>
          </a:p>
          <a:p>
            <a:pPr algn="ctr"/>
            <a:r>
              <a:rPr kumimoji="1" lang="ja-JP" altLang="en-US" sz="2000" b="1" dirty="0" smtClean="0">
                <a:solidFill>
                  <a:schemeClr val="tx1"/>
                </a:solidFill>
              </a:rPr>
              <a:t>２００６</a:t>
            </a:r>
            <a:endParaRPr kumimoji="1" lang="en-US" altLang="ja-JP" sz="2000" b="1" dirty="0" smtClean="0">
              <a:solidFill>
                <a:schemeClr val="tx1"/>
              </a:solidFill>
            </a:endParaRPr>
          </a:p>
          <a:p>
            <a:pPr algn="ctr"/>
            <a:endParaRPr lang="en-US" altLang="ja-JP" sz="2000" b="1" dirty="0">
              <a:solidFill>
                <a:schemeClr val="tx1"/>
              </a:solidFill>
            </a:endParaRPr>
          </a:p>
          <a:p>
            <a:pPr algn="ctr"/>
            <a:endParaRPr kumimoji="1" lang="en-US" altLang="ja-JP" sz="2000" b="1" dirty="0" smtClean="0">
              <a:solidFill>
                <a:schemeClr val="tx1"/>
              </a:solidFill>
            </a:endParaRPr>
          </a:p>
          <a:p>
            <a:pPr algn="ctr"/>
            <a:endParaRPr lang="en-US" altLang="ja-JP" sz="2000" b="1" dirty="0">
              <a:solidFill>
                <a:schemeClr val="tx1"/>
              </a:solidFill>
            </a:endParaRPr>
          </a:p>
          <a:p>
            <a:pPr algn="ctr"/>
            <a:r>
              <a:rPr kumimoji="1" lang="ja-JP" altLang="en-US" sz="2000" b="1" dirty="0" smtClean="0">
                <a:solidFill>
                  <a:schemeClr val="tx1"/>
                </a:solidFill>
              </a:rPr>
              <a:t>２００７</a:t>
            </a:r>
            <a:endParaRPr kumimoji="1" lang="en-US" altLang="ja-JP" sz="2000" b="1" dirty="0" smtClean="0">
              <a:solidFill>
                <a:schemeClr val="tx1"/>
              </a:solidFill>
            </a:endParaRPr>
          </a:p>
          <a:p>
            <a:pPr algn="ctr"/>
            <a:endParaRPr lang="en-US" altLang="ja-JP" sz="2000" b="1" dirty="0">
              <a:solidFill>
                <a:schemeClr val="tx1"/>
              </a:solidFill>
            </a:endParaRPr>
          </a:p>
          <a:p>
            <a:pPr algn="ctr"/>
            <a:endParaRPr lang="en-US" altLang="ja-JP" sz="2000" b="1" dirty="0">
              <a:solidFill>
                <a:schemeClr val="tx1"/>
              </a:solidFill>
            </a:endParaRPr>
          </a:p>
          <a:p>
            <a:pPr algn="ctr"/>
            <a:endParaRPr kumimoji="1" lang="en-US" altLang="ja-JP" sz="2000" b="1" dirty="0" smtClean="0">
              <a:solidFill>
                <a:schemeClr val="tx1"/>
              </a:solidFill>
            </a:endParaRPr>
          </a:p>
          <a:p>
            <a:pPr algn="ctr"/>
            <a:r>
              <a:rPr kumimoji="1" lang="ja-JP" altLang="en-US" sz="2000" b="1" dirty="0" smtClean="0">
                <a:solidFill>
                  <a:schemeClr val="tx1"/>
                </a:solidFill>
              </a:rPr>
              <a:t>２００８</a:t>
            </a:r>
            <a:endParaRPr kumimoji="1" lang="en-US" altLang="ja-JP" sz="2000" b="1" dirty="0" smtClean="0">
              <a:solidFill>
                <a:schemeClr val="tx1"/>
              </a:solidFill>
            </a:endParaRPr>
          </a:p>
        </p:txBody>
      </p:sp>
      <p:sp>
        <p:nvSpPr>
          <p:cNvPr id="5" name="角丸四角形 4"/>
          <p:cNvSpPr/>
          <p:nvPr/>
        </p:nvSpPr>
        <p:spPr>
          <a:xfrm>
            <a:off x="2647325" y="332656"/>
            <a:ext cx="6120680"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b="1" dirty="0" smtClean="0">
                <a:solidFill>
                  <a:schemeClr val="tx1"/>
                </a:solidFill>
              </a:rPr>
              <a:t>●</a:t>
            </a:r>
            <a:r>
              <a:rPr lang="en-US" altLang="ja-JP" sz="2400" b="1" dirty="0">
                <a:solidFill>
                  <a:schemeClr val="accent2">
                    <a:lumMod val="50000"/>
                  </a:schemeClr>
                </a:solidFill>
              </a:rPr>
              <a:t>P4</a:t>
            </a:r>
            <a:r>
              <a:rPr lang="ja-JP" altLang="en-US" sz="2400" b="1" dirty="0" smtClean="0">
                <a:solidFill>
                  <a:schemeClr val="tx1"/>
                </a:solidFill>
              </a:rPr>
              <a:t>発行</a:t>
            </a:r>
            <a:endParaRPr lang="en-US" altLang="ja-JP" sz="2400" b="1" dirty="0">
              <a:solidFill>
                <a:schemeClr val="tx1"/>
              </a:solidFill>
            </a:endParaRPr>
          </a:p>
          <a:p>
            <a:r>
              <a:rPr lang="en-US" altLang="ja-JP" sz="2400" b="1" dirty="0">
                <a:solidFill>
                  <a:schemeClr val="tx1"/>
                </a:solidFill>
              </a:rPr>
              <a:t>APEC</a:t>
            </a:r>
            <a:r>
              <a:rPr lang="ja-JP" altLang="en-US" sz="2400" b="1" dirty="0">
                <a:solidFill>
                  <a:schemeClr val="tx1"/>
                </a:solidFill>
              </a:rPr>
              <a:t>ハノイ会議（ベトナム）</a:t>
            </a:r>
            <a:r>
              <a:rPr lang="en-US" altLang="ja-JP" sz="2400" b="1" dirty="0">
                <a:solidFill>
                  <a:schemeClr val="tx1"/>
                </a:solidFill>
              </a:rPr>
              <a:t>FTAAP</a:t>
            </a:r>
            <a:r>
              <a:rPr lang="ja-JP" altLang="en-US" sz="2400" b="1" dirty="0">
                <a:solidFill>
                  <a:schemeClr val="tx1"/>
                </a:solidFill>
              </a:rPr>
              <a:t>構想</a:t>
            </a:r>
            <a:r>
              <a:rPr lang="ja-JP" altLang="en-US" sz="2400" b="1" dirty="0" smtClean="0">
                <a:solidFill>
                  <a:schemeClr val="tx1"/>
                </a:solidFill>
              </a:rPr>
              <a:t>提案</a:t>
            </a:r>
          </a:p>
          <a:p>
            <a:endParaRPr lang="en-US" altLang="ja-JP" sz="2400" b="1" dirty="0" smtClean="0">
              <a:solidFill>
                <a:schemeClr val="tx1"/>
              </a:solidFill>
            </a:endParaRPr>
          </a:p>
          <a:p>
            <a:r>
              <a:rPr lang="ja-JP" altLang="en-US" sz="2400" b="1" dirty="0" smtClean="0">
                <a:solidFill>
                  <a:schemeClr val="tx1"/>
                </a:solidFill>
              </a:rPr>
              <a:t>●</a:t>
            </a:r>
            <a:r>
              <a:rPr lang="en-US" altLang="ja-JP" sz="2400" b="1" dirty="0" smtClean="0">
                <a:solidFill>
                  <a:schemeClr val="accent2">
                    <a:lumMod val="50000"/>
                  </a:schemeClr>
                </a:solidFill>
              </a:rPr>
              <a:t>P4</a:t>
            </a:r>
            <a:r>
              <a:rPr lang="ja-JP" altLang="en-US" sz="2400" b="1" dirty="0" smtClean="0">
                <a:solidFill>
                  <a:schemeClr val="tx1"/>
                </a:solidFill>
              </a:rPr>
              <a:t>発足</a:t>
            </a:r>
          </a:p>
          <a:p>
            <a:endParaRPr lang="en-US" altLang="ja-JP" sz="2400" b="1" dirty="0" smtClean="0">
              <a:solidFill>
                <a:schemeClr val="tx1"/>
              </a:solidFill>
            </a:endParaRPr>
          </a:p>
          <a:p>
            <a:endParaRPr lang="en-US" altLang="ja-JP" sz="2400" b="1" dirty="0">
              <a:solidFill>
                <a:schemeClr val="tx1"/>
              </a:solidFill>
            </a:endParaRPr>
          </a:p>
          <a:p>
            <a:r>
              <a:rPr lang="en-US" altLang="ja-JP" sz="2400" b="1" dirty="0">
                <a:solidFill>
                  <a:schemeClr val="tx1"/>
                </a:solidFill>
              </a:rPr>
              <a:t>ASEAN+3</a:t>
            </a:r>
            <a:r>
              <a:rPr lang="ja-JP" altLang="en-US" sz="2400" b="1" dirty="0">
                <a:solidFill>
                  <a:schemeClr val="tx1"/>
                </a:solidFill>
              </a:rPr>
              <a:t>設立</a:t>
            </a:r>
          </a:p>
          <a:p>
            <a:r>
              <a:rPr lang="ja-JP" altLang="en-US" sz="2400" b="1" dirty="0">
                <a:solidFill>
                  <a:schemeClr val="tx1"/>
                </a:solidFill>
              </a:rPr>
              <a:t>　　　</a:t>
            </a:r>
            <a:endParaRPr lang="en-US" altLang="ja-JP" sz="2400" b="1" dirty="0" smtClean="0">
              <a:solidFill>
                <a:schemeClr val="tx1"/>
              </a:solidFill>
            </a:endParaRPr>
          </a:p>
          <a:p>
            <a:endParaRPr lang="en-US" altLang="ja-JP" sz="2400" b="1" dirty="0">
              <a:solidFill>
                <a:schemeClr val="tx1"/>
              </a:solidFill>
            </a:endParaRPr>
          </a:p>
          <a:p>
            <a:r>
              <a:rPr lang="ja-JP" altLang="en-US" sz="2400" b="1" dirty="0" smtClean="0">
                <a:solidFill>
                  <a:schemeClr val="tx1"/>
                </a:solidFill>
              </a:rPr>
              <a:t>●</a:t>
            </a:r>
            <a:r>
              <a:rPr lang="ja-JP" altLang="en-US" sz="2400" b="1" dirty="0">
                <a:solidFill>
                  <a:schemeClr val="tx1"/>
                </a:solidFill>
              </a:rPr>
              <a:t>２月アメリカ</a:t>
            </a:r>
            <a:r>
              <a:rPr lang="en-US" altLang="ja-JP" sz="2400" b="1" dirty="0">
                <a:solidFill>
                  <a:schemeClr val="tx1"/>
                </a:solidFill>
              </a:rPr>
              <a:t>P4</a:t>
            </a:r>
            <a:r>
              <a:rPr lang="ja-JP" altLang="en-US" sz="2400" b="1" dirty="0">
                <a:solidFill>
                  <a:schemeClr val="tx1"/>
                </a:solidFill>
              </a:rPr>
              <a:t>の投資・金融分野に関する交渉に参加</a:t>
            </a:r>
          </a:p>
          <a:p>
            <a:r>
              <a:rPr lang="en-US" altLang="ja-JP" sz="2400" b="1" dirty="0" smtClean="0">
                <a:solidFill>
                  <a:schemeClr val="tx1"/>
                </a:solidFill>
              </a:rPr>
              <a:t>---</a:t>
            </a:r>
            <a:r>
              <a:rPr lang="en-US" altLang="ja-JP" sz="2400" b="1" dirty="0">
                <a:solidFill>
                  <a:schemeClr val="tx1"/>
                </a:solidFill>
              </a:rPr>
              <a:t>●</a:t>
            </a:r>
            <a:r>
              <a:rPr lang="ja-JP" altLang="en-US" sz="2400" b="1" dirty="0">
                <a:solidFill>
                  <a:schemeClr val="tx1"/>
                </a:solidFill>
              </a:rPr>
              <a:t>９月オーストラリア参加の検討</a:t>
            </a:r>
          </a:p>
          <a:p>
            <a:r>
              <a:rPr lang="ja-JP" altLang="en-US" b="1" dirty="0">
                <a:solidFill>
                  <a:schemeClr val="tx1"/>
                </a:solidFill>
              </a:rPr>
              <a:t>　　　</a:t>
            </a:r>
            <a:endParaRPr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ja-JP" altLang="en-US" dirty="0">
              <a:solidFill>
                <a:schemeClr val="tx1"/>
              </a:solidFill>
            </a:endParaRPr>
          </a:p>
          <a:p>
            <a:endParaRPr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274661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b="1" dirty="0" smtClean="0">
                <a:effectLst>
                  <a:glow rad="101600">
                    <a:schemeClr val="bg2">
                      <a:tint val="20000"/>
                      <a:alpha val="60000"/>
                    </a:schemeClr>
                  </a:glow>
                </a:effectLst>
              </a:rPr>
              <a:t>1-3-1</a:t>
            </a:r>
            <a:r>
              <a:rPr kumimoji="1" lang="ja-JP" altLang="en-US" sz="4800" b="1" dirty="0" smtClean="0">
                <a:effectLst>
                  <a:glow rad="101600">
                    <a:schemeClr val="bg2">
                      <a:tint val="20000"/>
                      <a:alpha val="60000"/>
                    </a:schemeClr>
                  </a:glow>
                </a:effectLst>
              </a:rPr>
              <a:t>　</a:t>
            </a:r>
            <a:r>
              <a:rPr kumimoji="1" lang="ja-JP" altLang="en-US" sz="4800" b="1" dirty="0" smtClean="0">
                <a:solidFill>
                  <a:schemeClr val="accent2">
                    <a:lumMod val="50000"/>
                  </a:schemeClr>
                </a:solidFill>
                <a:effectLst>
                  <a:glow rad="101600">
                    <a:schemeClr val="bg2">
                      <a:tint val="20000"/>
                      <a:alpha val="60000"/>
                    </a:schemeClr>
                  </a:glow>
                </a:effectLst>
              </a:rPr>
              <a:t>Ｐ４</a:t>
            </a:r>
            <a:r>
              <a:rPr kumimoji="1" lang="ja-JP" altLang="en-US" sz="4800" b="1" dirty="0" smtClean="0">
                <a:effectLst>
                  <a:glow rad="101600">
                    <a:schemeClr val="bg2">
                      <a:tint val="20000"/>
                      <a:alpha val="60000"/>
                    </a:schemeClr>
                  </a:glow>
                </a:effectLst>
              </a:rPr>
              <a:t>（</a:t>
            </a:r>
            <a:r>
              <a:rPr kumimoji="1" lang="en-US" altLang="ja-JP" sz="4800" b="1" dirty="0" smtClean="0">
                <a:effectLst>
                  <a:glow rad="101600">
                    <a:schemeClr val="bg2">
                      <a:tint val="20000"/>
                      <a:alpha val="60000"/>
                    </a:schemeClr>
                  </a:glow>
                </a:effectLst>
              </a:rPr>
              <a:t>pacific 4)</a:t>
            </a:r>
            <a:r>
              <a:rPr kumimoji="1" lang="ja-JP" altLang="en-US" sz="4800" b="1" dirty="0" smtClean="0">
                <a:effectLst>
                  <a:glow rad="101600">
                    <a:schemeClr val="bg2">
                      <a:tint val="20000"/>
                      <a:alpha val="60000"/>
                    </a:schemeClr>
                  </a:glow>
                </a:effectLst>
              </a:rPr>
              <a:t>とは</a:t>
            </a:r>
            <a:endParaRPr kumimoji="1" lang="ja-JP" altLang="en-US" sz="4800"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p:txBody>
          <a:bodyPr/>
          <a:lstStyle/>
          <a:p>
            <a:r>
              <a:rPr lang="ja-JP" altLang="en-US" b="1" dirty="0" smtClean="0">
                <a:solidFill>
                  <a:srgbClr val="00B0F0"/>
                </a:solidFill>
              </a:rPr>
              <a:t>チリ　シンガポール　ブルネイ　ニュージーランド</a:t>
            </a:r>
            <a:r>
              <a:rPr lang="ja-JP" altLang="en-US" b="1" dirty="0" smtClean="0">
                <a:solidFill>
                  <a:schemeClr val="tx1"/>
                </a:solidFill>
              </a:rPr>
              <a:t>の間で行われた経済連携協定。</a:t>
            </a:r>
            <a:r>
              <a:rPr lang="en-US" altLang="ja-JP" b="1" dirty="0" smtClean="0">
                <a:solidFill>
                  <a:schemeClr val="tx1"/>
                </a:solidFill>
              </a:rPr>
              <a:t>2005</a:t>
            </a:r>
            <a:r>
              <a:rPr lang="ja-JP" altLang="en-US" b="1" dirty="0" smtClean="0">
                <a:solidFill>
                  <a:schemeClr val="tx1"/>
                </a:solidFill>
              </a:rPr>
              <a:t>年調印、</a:t>
            </a:r>
            <a:r>
              <a:rPr lang="en-US" altLang="ja-JP" b="1" dirty="0" smtClean="0">
                <a:solidFill>
                  <a:schemeClr val="tx1"/>
                </a:solidFill>
              </a:rPr>
              <a:t>2006</a:t>
            </a:r>
            <a:r>
              <a:rPr lang="ja-JP" altLang="en-US" b="1" dirty="0" smtClean="0">
                <a:solidFill>
                  <a:schemeClr val="tx1"/>
                </a:solidFill>
              </a:rPr>
              <a:t>年発行</a:t>
            </a:r>
            <a:endParaRPr lang="en-US" altLang="ja-JP" b="1" dirty="0" smtClean="0">
              <a:solidFill>
                <a:schemeClr val="tx1"/>
              </a:solidFill>
            </a:endParaRPr>
          </a:p>
          <a:p>
            <a:pPr marL="0" indent="0">
              <a:buNone/>
            </a:pPr>
            <a:r>
              <a:rPr lang="ja-JP" altLang="en-US" b="1" dirty="0" smtClean="0">
                <a:solidFill>
                  <a:schemeClr val="tx1"/>
                </a:solidFill>
              </a:rPr>
              <a:t>　</a:t>
            </a:r>
            <a:endParaRPr lang="en-US" altLang="ja-JP" b="1" dirty="0" smtClean="0">
              <a:solidFill>
                <a:schemeClr val="tx1"/>
              </a:solidFill>
            </a:endParaRPr>
          </a:p>
          <a:p>
            <a:pPr marL="0" indent="0">
              <a:buNone/>
            </a:pPr>
            <a:r>
              <a:rPr lang="ja-JP" altLang="en-US" b="1" dirty="0" smtClean="0">
                <a:solidFill>
                  <a:schemeClr val="tx1"/>
                </a:solidFill>
              </a:rPr>
              <a:t>特徴</a:t>
            </a:r>
            <a:endParaRPr lang="en-US" altLang="ja-JP" b="1" dirty="0">
              <a:solidFill>
                <a:schemeClr val="tx1"/>
              </a:solidFill>
            </a:endParaRPr>
          </a:p>
          <a:p>
            <a:r>
              <a:rPr lang="ja-JP" altLang="en-US" b="1" dirty="0" smtClean="0">
                <a:solidFill>
                  <a:schemeClr val="tx1"/>
                </a:solidFill>
              </a:rPr>
              <a:t>人口、国内市場が小さい</a:t>
            </a:r>
            <a:endParaRPr lang="en-US" altLang="ja-JP" b="1" dirty="0" smtClean="0">
              <a:solidFill>
                <a:schemeClr val="tx1"/>
              </a:solidFill>
            </a:endParaRPr>
          </a:p>
          <a:p>
            <a:r>
              <a:rPr lang="ja-JP" altLang="en-US" b="1" dirty="0">
                <a:solidFill>
                  <a:schemeClr val="tx1"/>
                </a:solidFill>
              </a:rPr>
              <a:t>貿易</a:t>
            </a:r>
            <a:r>
              <a:rPr lang="ja-JP" altLang="en-US" b="1" dirty="0" smtClean="0">
                <a:solidFill>
                  <a:schemeClr val="tx1"/>
                </a:solidFill>
              </a:rPr>
              <a:t>依存度が高い</a:t>
            </a:r>
            <a:endParaRPr lang="en-US" altLang="ja-JP" b="1" dirty="0" smtClean="0">
              <a:solidFill>
                <a:schemeClr val="tx1"/>
              </a:solidFill>
            </a:endParaRPr>
          </a:p>
          <a:p>
            <a:r>
              <a:rPr lang="ja-JP" altLang="en-US" b="1" dirty="0">
                <a:solidFill>
                  <a:schemeClr val="tx1"/>
                </a:solidFill>
              </a:rPr>
              <a:t>国土</a:t>
            </a:r>
            <a:r>
              <a:rPr lang="ja-JP" altLang="en-US" b="1" dirty="0" smtClean="0">
                <a:solidFill>
                  <a:schemeClr val="tx1"/>
                </a:solidFill>
              </a:rPr>
              <a:t>面積が小さい</a:t>
            </a:r>
            <a:endParaRPr lang="en-US" altLang="ja-JP" b="1" dirty="0" smtClean="0">
              <a:solidFill>
                <a:schemeClr val="tx1"/>
              </a:solidFill>
            </a:endParaRPr>
          </a:p>
          <a:p>
            <a:endParaRPr lang="en-US" altLang="ja-JP" dirty="0" smtClean="0"/>
          </a:p>
          <a:p>
            <a:endParaRPr lang="en-US" altLang="ja-JP" dirty="0" smtClean="0"/>
          </a:p>
          <a:p>
            <a:endParaRPr lang="en-US" altLang="ja-JP" dirty="0"/>
          </a:p>
          <a:p>
            <a:endParaRPr lang="en-US" altLang="ja-JP" dirty="0" smtClean="0"/>
          </a:p>
          <a:p>
            <a:endParaRPr kumimoji="1" lang="ja-JP" altLang="en-US" dirty="0"/>
          </a:p>
        </p:txBody>
      </p:sp>
    </p:spTree>
    <p:extLst>
      <p:ext uri="{BB962C8B-B14F-4D97-AF65-F5344CB8AC3E}">
        <p14:creationId xmlns:p14="http://schemas.microsoft.com/office/powerpoint/2010/main" val="74824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b="1" dirty="0" smtClean="0">
                <a:effectLst>
                  <a:glow rad="101600">
                    <a:schemeClr val="bg2">
                      <a:tint val="20000"/>
                      <a:alpha val="60000"/>
                    </a:schemeClr>
                  </a:glow>
                </a:effectLst>
              </a:rPr>
              <a:t>なぜこの</a:t>
            </a:r>
            <a:r>
              <a:rPr kumimoji="1" lang="en-US" altLang="ja-JP" sz="6000" b="1" dirty="0" smtClean="0">
                <a:effectLst>
                  <a:glow rad="101600">
                    <a:schemeClr val="bg2">
                      <a:tint val="20000"/>
                      <a:alpha val="60000"/>
                    </a:schemeClr>
                  </a:glow>
                </a:effectLst>
              </a:rPr>
              <a:t>4</a:t>
            </a:r>
            <a:r>
              <a:rPr kumimoji="1" lang="ja-JP" altLang="en-US" sz="6000" b="1" dirty="0" smtClean="0">
                <a:effectLst>
                  <a:glow rad="101600">
                    <a:schemeClr val="bg2">
                      <a:tint val="20000"/>
                      <a:alpha val="60000"/>
                    </a:schemeClr>
                  </a:glow>
                </a:effectLst>
              </a:rPr>
              <a:t>国なのか</a:t>
            </a:r>
            <a:endParaRPr kumimoji="1" lang="ja-JP" altLang="en-US" sz="6000"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b="1" dirty="0" smtClean="0">
                <a:solidFill>
                  <a:schemeClr val="tx1"/>
                </a:solidFill>
              </a:rPr>
              <a:t>シンガポール　製造</a:t>
            </a:r>
            <a:endParaRPr kumimoji="1" lang="en-US" altLang="ja-JP" b="1" dirty="0" smtClean="0">
              <a:solidFill>
                <a:schemeClr val="tx1"/>
              </a:solidFill>
            </a:endParaRPr>
          </a:p>
          <a:p>
            <a:r>
              <a:rPr lang="ja-JP" altLang="en-US" b="1" dirty="0" smtClean="0">
                <a:solidFill>
                  <a:schemeClr val="tx1"/>
                </a:solidFill>
              </a:rPr>
              <a:t>ニュージーランド　農林水産物</a:t>
            </a:r>
            <a:endParaRPr lang="en-US" altLang="ja-JP" b="1" dirty="0" smtClean="0">
              <a:solidFill>
                <a:schemeClr val="tx1"/>
              </a:solidFill>
            </a:endParaRPr>
          </a:p>
          <a:p>
            <a:r>
              <a:rPr kumimoji="1" lang="ja-JP" altLang="en-US" b="1" dirty="0" smtClean="0">
                <a:solidFill>
                  <a:schemeClr val="tx1"/>
                </a:solidFill>
              </a:rPr>
              <a:t>チリ　鉱工業　</a:t>
            </a:r>
            <a:endParaRPr kumimoji="1" lang="en-US" altLang="ja-JP" b="1" dirty="0" smtClean="0">
              <a:solidFill>
                <a:schemeClr val="tx1"/>
              </a:solidFill>
            </a:endParaRPr>
          </a:p>
          <a:p>
            <a:r>
              <a:rPr lang="ja-JP" altLang="en-US" b="1" dirty="0" smtClean="0">
                <a:solidFill>
                  <a:schemeClr val="tx1"/>
                </a:solidFill>
              </a:rPr>
              <a:t>ブルネイ　天然ガス、石油</a:t>
            </a:r>
            <a:endParaRPr lang="en-US" altLang="ja-JP" b="1" dirty="0" smtClean="0">
              <a:solidFill>
                <a:schemeClr val="tx1"/>
              </a:solidFill>
            </a:endParaRPr>
          </a:p>
          <a:p>
            <a:endParaRPr kumimoji="1" lang="en-US" altLang="ja-JP" b="1" dirty="0">
              <a:solidFill>
                <a:schemeClr val="tx1"/>
              </a:solidFill>
            </a:endParaRPr>
          </a:p>
          <a:p>
            <a:pPr marL="0" indent="0">
              <a:buNone/>
            </a:pPr>
            <a:r>
              <a:rPr lang="ja-JP" altLang="en-US" b="1" dirty="0" smtClean="0">
                <a:solidFill>
                  <a:schemeClr val="tx1"/>
                </a:solidFill>
              </a:rPr>
              <a:t>→主要産業が異なる</a:t>
            </a:r>
            <a:endParaRPr lang="en-US" altLang="ja-JP" b="1" dirty="0">
              <a:solidFill>
                <a:schemeClr val="tx1"/>
              </a:solidFill>
            </a:endParaRPr>
          </a:p>
          <a:p>
            <a:pPr marL="0" indent="0">
              <a:buNone/>
            </a:pPr>
            <a:r>
              <a:rPr lang="ja-JP" altLang="en-US" b="1" dirty="0" smtClean="0">
                <a:solidFill>
                  <a:schemeClr val="tx1"/>
                </a:solidFill>
              </a:rPr>
              <a:t>小国</a:t>
            </a:r>
            <a:r>
              <a:rPr lang="ja-JP" altLang="en-US" b="1" dirty="0">
                <a:solidFill>
                  <a:schemeClr val="tx1"/>
                </a:solidFill>
              </a:rPr>
              <a:t>同士がまとまり、経済構造を互いが補完し、経済成長を図る</a:t>
            </a:r>
            <a:endParaRPr lang="en-US" altLang="ja-JP" b="1" dirty="0">
              <a:solidFill>
                <a:schemeClr val="tx1"/>
              </a:solidFill>
            </a:endParaRPr>
          </a:p>
          <a:p>
            <a:pPr marL="0" indent="0">
              <a:buNone/>
            </a:pPr>
            <a:r>
              <a:rPr kumimoji="1" lang="en-US" altLang="ja-JP" b="1" dirty="0" smtClean="0">
                <a:solidFill>
                  <a:schemeClr val="tx1"/>
                </a:solidFill>
              </a:rPr>
              <a:t>4</a:t>
            </a:r>
            <a:r>
              <a:rPr kumimoji="1" lang="ja-JP" altLang="en-US" b="1" dirty="0" smtClean="0">
                <a:solidFill>
                  <a:schemeClr val="tx1"/>
                </a:solidFill>
              </a:rPr>
              <a:t>か国とも、貿易に依存</a:t>
            </a:r>
            <a:endParaRPr kumimoji="1" lang="ja-JP" altLang="en-US" b="1" dirty="0">
              <a:solidFill>
                <a:schemeClr val="tx1"/>
              </a:solidFill>
            </a:endParaRPr>
          </a:p>
        </p:txBody>
      </p:sp>
    </p:spTree>
    <p:extLst>
      <p:ext uri="{BB962C8B-B14F-4D97-AF65-F5344CB8AC3E}">
        <p14:creationId xmlns:p14="http://schemas.microsoft.com/office/powerpoint/2010/main" val="231157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699792" y="260648"/>
            <a:ext cx="6017840" cy="5851525"/>
          </a:xfrm>
        </p:spPr>
        <p:txBody>
          <a:bodyPr/>
          <a:lstStyle/>
          <a:p>
            <a:endParaRPr kumimoji="1" lang="ja-JP" altLang="en-US" dirty="0"/>
          </a:p>
        </p:txBody>
      </p:sp>
      <p:sp>
        <p:nvSpPr>
          <p:cNvPr id="3" name="縦書きテキスト プレースホルダー 2"/>
          <p:cNvSpPr>
            <a:spLocks noGrp="1"/>
          </p:cNvSpPr>
          <p:nvPr>
            <p:ph type="body" orient="vert" idx="1"/>
          </p:nvPr>
        </p:nvSpPr>
        <p:spPr>
          <a:xfrm>
            <a:off x="457200" y="274638"/>
            <a:ext cx="2026568" cy="5851525"/>
          </a:xfrm>
        </p:spPr>
        <p:txBody>
          <a:bodyPr vert="horz"/>
          <a:lstStyle/>
          <a:p>
            <a:endParaRPr kumimoji="1" lang="ja-JP" altLang="en-US" dirty="0"/>
          </a:p>
        </p:txBody>
      </p:sp>
      <p:sp>
        <p:nvSpPr>
          <p:cNvPr id="4" name="角丸四角形 3"/>
          <p:cNvSpPr/>
          <p:nvPr/>
        </p:nvSpPr>
        <p:spPr>
          <a:xfrm>
            <a:off x="474440" y="332656"/>
            <a:ext cx="2016224"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smtClean="0">
                <a:solidFill>
                  <a:schemeClr val="tx1"/>
                </a:solidFill>
              </a:rPr>
              <a:t>２００９</a:t>
            </a:r>
            <a:endParaRPr kumimoji="1" lang="en-US" altLang="ja-JP" sz="2400" b="1" dirty="0" smtClean="0">
              <a:solidFill>
                <a:schemeClr val="tx1"/>
              </a:solidFill>
            </a:endParaRPr>
          </a:p>
          <a:p>
            <a:pPr algn="ctr"/>
            <a:endParaRPr lang="en-US" altLang="ja-JP" sz="2400" b="1" dirty="0">
              <a:solidFill>
                <a:schemeClr val="tx1"/>
              </a:solidFill>
            </a:endParaRPr>
          </a:p>
          <a:p>
            <a:pPr algn="ctr"/>
            <a:endParaRPr kumimoji="1" lang="en-US" altLang="ja-JP" sz="2400" b="1" dirty="0" smtClean="0">
              <a:solidFill>
                <a:schemeClr val="tx1"/>
              </a:solidFill>
            </a:endParaRPr>
          </a:p>
          <a:p>
            <a:pPr algn="ctr"/>
            <a:endParaRPr lang="en-US" altLang="ja-JP" sz="2400" b="1" dirty="0" smtClean="0">
              <a:solidFill>
                <a:schemeClr val="tx1"/>
              </a:solidFill>
            </a:endParaRPr>
          </a:p>
          <a:p>
            <a:pPr algn="ctr"/>
            <a:r>
              <a:rPr lang="ja-JP" altLang="en-US" sz="2400" b="1" dirty="0" smtClean="0">
                <a:solidFill>
                  <a:schemeClr val="tx1"/>
                </a:solidFill>
              </a:rPr>
              <a:t>２０１０</a:t>
            </a:r>
            <a:endParaRPr kumimoji="1" lang="en-US" altLang="ja-JP" sz="2400" b="1" dirty="0" smtClean="0">
              <a:solidFill>
                <a:schemeClr val="tx1"/>
              </a:solidFill>
            </a:endParaRPr>
          </a:p>
          <a:p>
            <a:pPr algn="ctr"/>
            <a:endParaRPr lang="en-US" altLang="ja-JP" sz="2400" b="1" dirty="0">
              <a:solidFill>
                <a:schemeClr val="tx1"/>
              </a:solidFill>
            </a:endParaRPr>
          </a:p>
          <a:p>
            <a:pPr algn="ctr"/>
            <a:endParaRPr lang="en-US" altLang="ja-JP" sz="2400" b="1" dirty="0">
              <a:solidFill>
                <a:schemeClr val="tx1"/>
              </a:solidFill>
            </a:endParaRPr>
          </a:p>
          <a:p>
            <a:pPr algn="ctr"/>
            <a:endParaRPr lang="en-US" altLang="ja-JP" sz="2400" b="1" dirty="0" smtClean="0">
              <a:solidFill>
                <a:schemeClr val="tx1"/>
              </a:solidFill>
            </a:endParaRPr>
          </a:p>
          <a:p>
            <a:pPr algn="ctr"/>
            <a:endParaRPr lang="en-US" altLang="ja-JP" sz="2400" b="1" dirty="0">
              <a:solidFill>
                <a:schemeClr val="tx1"/>
              </a:solidFill>
            </a:endParaRPr>
          </a:p>
          <a:p>
            <a:pPr algn="ctr"/>
            <a:r>
              <a:rPr lang="ja-JP" altLang="en-US" sz="2400" b="1" dirty="0" smtClean="0">
                <a:solidFill>
                  <a:schemeClr val="tx1"/>
                </a:solidFill>
              </a:rPr>
              <a:t>２０１２</a:t>
            </a:r>
            <a:endParaRPr lang="en-US" altLang="ja-JP" sz="2400" b="1" dirty="0" smtClean="0">
              <a:solidFill>
                <a:schemeClr val="tx1"/>
              </a:solidFill>
            </a:endParaRPr>
          </a:p>
          <a:p>
            <a:pPr algn="ctr"/>
            <a:endParaRPr kumimoji="1" lang="en-US" altLang="ja-JP" sz="2400" b="1" dirty="0">
              <a:solidFill>
                <a:schemeClr val="tx1"/>
              </a:solidFill>
            </a:endParaRPr>
          </a:p>
          <a:p>
            <a:pPr algn="ctr"/>
            <a:endParaRPr lang="en-US" altLang="ja-JP" sz="2400" b="1" dirty="0" smtClean="0">
              <a:solidFill>
                <a:schemeClr val="tx1"/>
              </a:solidFill>
            </a:endParaRPr>
          </a:p>
          <a:p>
            <a:pPr algn="ctr"/>
            <a:endParaRPr lang="en-US" altLang="ja-JP" sz="2400" b="1" dirty="0">
              <a:solidFill>
                <a:schemeClr val="tx1"/>
              </a:solidFill>
            </a:endParaRPr>
          </a:p>
          <a:p>
            <a:pPr algn="ctr"/>
            <a:r>
              <a:rPr kumimoji="1" lang="ja-JP" altLang="en-US" sz="2400" b="1" dirty="0" smtClean="0">
                <a:solidFill>
                  <a:schemeClr val="tx1"/>
                </a:solidFill>
              </a:rPr>
              <a:t>２０１３</a:t>
            </a:r>
            <a:endParaRPr kumimoji="1" lang="en-US" altLang="ja-JP" sz="2400" b="1" dirty="0" smtClean="0">
              <a:solidFill>
                <a:schemeClr val="tx1"/>
              </a:solidFill>
            </a:endParaRPr>
          </a:p>
        </p:txBody>
      </p:sp>
      <p:sp>
        <p:nvSpPr>
          <p:cNvPr id="5" name="角丸四角形 4"/>
          <p:cNvSpPr/>
          <p:nvPr/>
        </p:nvSpPr>
        <p:spPr>
          <a:xfrm>
            <a:off x="2647325" y="332656"/>
            <a:ext cx="6120680" cy="5760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b="1" dirty="0">
                <a:solidFill>
                  <a:schemeClr val="tx1"/>
                </a:solidFill>
              </a:rPr>
              <a:t>●アメリカ</a:t>
            </a:r>
            <a:r>
              <a:rPr lang="ja-JP" altLang="en-US" sz="2400" b="1" dirty="0" smtClean="0">
                <a:solidFill>
                  <a:schemeClr val="tx1"/>
                </a:solidFill>
              </a:rPr>
              <a:t>参加</a:t>
            </a:r>
            <a:r>
              <a:rPr lang="ja-JP" altLang="en-US" sz="2400" b="1" dirty="0" smtClean="0">
                <a:solidFill>
                  <a:schemeClr val="tx1"/>
                </a:solidFill>
              </a:rPr>
              <a:t>表明</a:t>
            </a:r>
            <a:endParaRPr lang="en-US" altLang="ja-JP" sz="2400" b="1" dirty="0" smtClean="0">
              <a:solidFill>
                <a:schemeClr val="tx1"/>
              </a:solidFill>
            </a:endParaRPr>
          </a:p>
          <a:p>
            <a:r>
              <a:rPr lang="ja-JP" altLang="en-US" sz="2400" b="1" dirty="0" smtClean="0">
                <a:solidFill>
                  <a:schemeClr val="tx1"/>
                </a:solidFill>
              </a:rPr>
              <a:t>－</a:t>
            </a:r>
            <a:r>
              <a:rPr lang="en-US" altLang="ja-JP" sz="2400" b="1" dirty="0">
                <a:solidFill>
                  <a:schemeClr val="tx1"/>
                </a:solidFill>
              </a:rPr>
              <a:t>APEC</a:t>
            </a:r>
            <a:r>
              <a:rPr lang="ja-JP" altLang="en-US" sz="2400" b="1" dirty="0" smtClean="0">
                <a:solidFill>
                  <a:schemeClr val="tx1"/>
                </a:solidFill>
              </a:rPr>
              <a:t>シンガポール</a:t>
            </a:r>
            <a:r>
              <a:rPr lang="ja-JP" altLang="en-US" sz="2400" b="1" dirty="0">
                <a:solidFill>
                  <a:schemeClr val="tx1"/>
                </a:solidFill>
              </a:rPr>
              <a:t>会議→経済回復までの</a:t>
            </a:r>
            <a:r>
              <a:rPr lang="ja-JP" altLang="en-US" sz="2400" b="1" dirty="0" smtClean="0">
                <a:solidFill>
                  <a:schemeClr val="tx1"/>
                </a:solidFill>
              </a:rPr>
              <a:t>維持</a:t>
            </a:r>
            <a:endParaRPr lang="en-US" altLang="ja-JP" sz="2400" b="1" dirty="0" smtClean="0">
              <a:solidFill>
                <a:schemeClr val="tx1"/>
              </a:solidFill>
            </a:endParaRPr>
          </a:p>
          <a:p>
            <a:endParaRPr lang="en-US" altLang="ja-JP" sz="2400" b="1" dirty="0" smtClean="0">
              <a:solidFill>
                <a:schemeClr val="tx1"/>
              </a:solidFill>
            </a:endParaRPr>
          </a:p>
          <a:p>
            <a:r>
              <a:rPr lang="ja-JP" altLang="en-US" sz="2400" b="1" dirty="0" smtClean="0">
                <a:solidFill>
                  <a:schemeClr val="tx1"/>
                </a:solidFill>
              </a:rPr>
              <a:t>●</a:t>
            </a:r>
            <a:r>
              <a:rPr lang="ja-JP" altLang="en-US" sz="2400" b="1" dirty="0">
                <a:solidFill>
                  <a:schemeClr val="tx1"/>
                </a:solidFill>
              </a:rPr>
              <a:t>ペルー、アメリカ、ベトナム、交渉開始</a:t>
            </a:r>
          </a:p>
          <a:p>
            <a:r>
              <a:rPr lang="ja-JP" altLang="en-US" sz="2400" b="1" dirty="0" smtClean="0">
                <a:solidFill>
                  <a:schemeClr val="tx1"/>
                </a:solidFill>
              </a:rPr>
              <a:t>－</a:t>
            </a:r>
            <a:r>
              <a:rPr lang="en-US" altLang="ja-JP" sz="2400" b="1" dirty="0">
                <a:solidFill>
                  <a:schemeClr val="tx1"/>
                </a:solidFill>
              </a:rPr>
              <a:t>APEC</a:t>
            </a:r>
            <a:r>
              <a:rPr lang="ja-JP" altLang="en-US" sz="2400" b="1" dirty="0">
                <a:solidFill>
                  <a:schemeClr val="tx1"/>
                </a:solidFill>
              </a:rPr>
              <a:t>横浜首脳会議「横浜ビジョン</a:t>
            </a:r>
            <a:r>
              <a:rPr lang="ja-JP" altLang="en-US" sz="2400" b="1" dirty="0" smtClean="0">
                <a:solidFill>
                  <a:schemeClr val="tx1"/>
                </a:solidFill>
              </a:rPr>
              <a:t>」</a:t>
            </a:r>
            <a:endParaRPr lang="en-US" altLang="ja-JP" sz="2400" b="1" dirty="0" smtClean="0">
              <a:solidFill>
                <a:schemeClr val="tx1"/>
              </a:solidFill>
            </a:endParaRPr>
          </a:p>
          <a:p>
            <a:endParaRPr lang="en-US" altLang="ja-JP" sz="2400" b="1" dirty="0">
              <a:solidFill>
                <a:schemeClr val="tx1"/>
              </a:solidFill>
            </a:endParaRPr>
          </a:p>
          <a:p>
            <a:endParaRPr lang="en-US" altLang="ja-JP" sz="2400" b="1" dirty="0">
              <a:solidFill>
                <a:schemeClr val="tx1"/>
              </a:solidFill>
            </a:endParaRPr>
          </a:p>
          <a:p>
            <a:r>
              <a:rPr lang="ja-JP" altLang="en-US" sz="2400" b="1" dirty="0" smtClean="0">
                <a:solidFill>
                  <a:schemeClr val="tx1"/>
                </a:solidFill>
              </a:rPr>
              <a:t>●</a:t>
            </a:r>
            <a:r>
              <a:rPr lang="ja-JP" altLang="en-US" sz="2400" b="1" dirty="0">
                <a:solidFill>
                  <a:schemeClr val="tx1"/>
                </a:solidFill>
              </a:rPr>
              <a:t>メキシコ・カナダ・参加表明</a:t>
            </a:r>
          </a:p>
          <a:p>
            <a:r>
              <a:rPr lang="ja-JP" altLang="en-US" sz="2400" b="1" dirty="0" smtClean="0">
                <a:solidFill>
                  <a:schemeClr val="tx1"/>
                </a:solidFill>
              </a:rPr>
              <a:t>－</a:t>
            </a:r>
            <a:r>
              <a:rPr lang="en-US" altLang="ja-JP" sz="2400" b="1" dirty="0">
                <a:solidFill>
                  <a:schemeClr val="tx1"/>
                </a:solidFill>
              </a:rPr>
              <a:t>APEC</a:t>
            </a:r>
            <a:r>
              <a:rPr lang="ja-JP" altLang="en-US" sz="2400" b="1" dirty="0">
                <a:solidFill>
                  <a:schemeClr val="tx1"/>
                </a:solidFill>
              </a:rPr>
              <a:t>ウラジオストク（ロシア</a:t>
            </a:r>
            <a:r>
              <a:rPr lang="ja-JP" altLang="en-US" sz="2400" b="1" dirty="0" smtClean="0">
                <a:solidFill>
                  <a:schemeClr val="tx1"/>
                </a:solidFill>
              </a:rPr>
              <a:t>）</a:t>
            </a:r>
            <a:endParaRPr lang="en-US" altLang="ja-JP" sz="2400" b="1" dirty="0" smtClean="0">
              <a:solidFill>
                <a:schemeClr val="tx1"/>
              </a:solidFill>
            </a:endParaRPr>
          </a:p>
          <a:p>
            <a:endParaRPr lang="en-US" altLang="ja-JP" sz="2400" b="1" dirty="0" smtClean="0">
              <a:solidFill>
                <a:schemeClr val="tx1"/>
              </a:solidFill>
            </a:endParaRPr>
          </a:p>
          <a:p>
            <a:r>
              <a:rPr lang="ja-JP" altLang="en-US" sz="2400" b="1" dirty="0" smtClean="0">
                <a:solidFill>
                  <a:schemeClr val="tx1"/>
                </a:solidFill>
              </a:rPr>
              <a:t>●</a:t>
            </a:r>
            <a:r>
              <a:rPr lang="ja-JP" altLang="en-US" sz="2400" b="1" dirty="0">
                <a:solidFill>
                  <a:schemeClr val="tx1"/>
                </a:solidFill>
              </a:rPr>
              <a:t>日本参加</a:t>
            </a:r>
          </a:p>
          <a:p>
            <a:endParaRPr lang="en-US" altLang="ja-JP" sz="2400" dirty="0">
              <a:solidFill>
                <a:schemeClr val="tx1"/>
              </a:solidFill>
            </a:endParaRPr>
          </a:p>
          <a:p>
            <a:endParaRPr lang="en-US" altLang="ja-JP" dirty="0" smtClean="0">
              <a:solidFill>
                <a:schemeClr val="tx1"/>
              </a:solidFill>
            </a:endParaRPr>
          </a:p>
          <a:p>
            <a:endParaRPr lang="ja-JP" altLang="en-US" dirty="0">
              <a:solidFill>
                <a:schemeClr val="tx1"/>
              </a:solidFill>
            </a:endParaRPr>
          </a:p>
          <a:p>
            <a:endParaRPr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3254277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sz="6000" b="1" dirty="0" smtClean="0">
                <a:effectLst>
                  <a:glow rad="101600">
                    <a:schemeClr val="bg2">
                      <a:tint val="20000"/>
                      <a:alpha val="60000"/>
                    </a:schemeClr>
                  </a:glow>
                </a:effectLst>
              </a:rPr>
              <a:t>1-3-2</a:t>
            </a:r>
            <a:r>
              <a:rPr lang="ja-JP" altLang="en-US" sz="6000" b="1" dirty="0">
                <a:effectLst>
                  <a:glow rad="101600">
                    <a:schemeClr val="bg2">
                      <a:tint val="20000"/>
                      <a:alpha val="60000"/>
                    </a:schemeClr>
                  </a:glow>
                </a:effectLst>
              </a:rPr>
              <a:t>　</a:t>
            </a:r>
            <a:r>
              <a:rPr kumimoji="1" lang="ja-JP" altLang="en-US" sz="6000" b="1" dirty="0" smtClean="0">
                <a:effectLst>
                  <a:glow rad="101600">
                    <a:schemeClr val="bg2">
                      <a:tint val="20000"/>
                      <a:alpha val="60000"/>
                    </a:schemeClr>
                  </a:glow>
                </a:effectLst>
              </a:rPr>
              <a:t>近代</a:t>
            </a:r>
            <a:r>
              <a:rPr kumimoji="1" lang="ja-JP" altLang="en-US" sz="6000" b="1" dirty="0" smtClean="0">
                <a:effectLst>
                  <a:glow rad="101600">
                    <a:schemeClr val="bg2">
                      <a:tint val="20000"/>
                      <a:alpha val="60000"/>
                    </a:schemeClr>
                  </a:glow>
                </a:effectLst>
              </a:rPr>
              <a:t>の特徴</a:t>
            </a:r>
            <a:endParaRPr kumimoji="1" lang="ja-JP" altLang="en-US" sz="6000" b="1" dirty="0">
              <a:effectLst>
                <a:glow rad="101600">
                  <a:schemeClr val="bg2">
                    <a:tint val="20000"/>
                    <a:alpha val="60000"/>
                  </a:schemeClr>
                </a:glow>
              </a:effectLst>
            </a:endParaRPr>
          </a:p>
        </p:txBody>
      </p:sp>
      <p:sp>
        <p:nvSpPr>
          <p:cNvPr id="5" name="コンテンツ プレースホルダー 4"/>
          <p:cNvSpPr>
            <a:spLocks noGrp="1"/>
          </p:cNvSpPr>
          <p:nvPr>
            <p:ph idx="1"/>
          </p:nvPr>
        </p:nvSpPr>
        <p:spPr/>
        <p:txBody>
          <a:bodyPr/>
          <a:lstStyle/>
          <a:p>
            <a:r>
              <a:rPr kumimoji="1" lang="ja-JP" altLang="en-US" b="1" dirty="0" smtClean="0">
                <a:solidFill>
                  <a:schemeClr val="tx1"/>
                </a:solidFill>
              </a:rPr>
              <a:t>貿易自由化積極派の</a:t>
            </a:r>
            <a:r>
              <a:rPr kumimoji="1" lang="en-US" altLang="ja-JP" b="1" dirty="0" smtClean="0">
                <a:solidFill>
                  <a:schemeClr val="tx1"/>
                </a:solidFill>
              </a:rPr>
              <a:t>4</a:t>
            </a:r>
            <a:r>
              <a:rPr kumimoji="1" lang="ja-JP" altLang="en-US" b="1" dirty="0" smtClean="0">
                <a:solidFill>
                  <a:schemeClr val="tx1"/>
                </a:solidFill>
              </a:rPr>
              <a:t>国（チリ　ブルネイ　シンガポール　ニュージーランド）が集まり</a:t>
            </a:r>
            <a:r>
              <a:rPr lang="ja-JP" altLang="en-US" b="1" dirty="0">
                <a:solidFill>
                  <a:schemeClr val="tx1"/>
                </a:solidFill>
              </a:rPr>
              <a:t>多国間</a:t>
            </a:r>
            <a:r>
              <a:rPr lang="ja-JP" altLang="en-US" b="1" dirty="0" smtClean="0">
                <a:solidFill>
                  <a:schemeClr val="tx1"/>
                </a:solidFill>
              </a:rPr>
              <a:t>貿易の基盤が成立</a:t>
            </a:r>
            <a:endParaRPr lang="en-US" altLang="ja-JP" b="1" dirty="0" smtClean="0">
              <a:solidFill>
                <a:schemeClr val="tx1"/>
              </a:solidFill>
            </a:endParaRPr>
          </a:p>
          <a:p>
            <a:endParaRPr kumimoji="1" lang="en-US" altLang="ja-JP" b="1" dirty="0">
              <a:solidFill>
                <a:schemeClr val="tx1"/>
              </a:solidFill>
            </a:endParaRPr>
          </a:p>
          <a:p>
            <a:endParaRPr lang="en-US" altLang="ja-JP" b="1" dirty="0" smtClean="0">
              <a:solidFill>
                <a:schemeClr val="tx1"/>
              </a:solidFill>
            </a:endParaRPr>
          </a:p>
          <a:p>
            <a:r>
              <a:rPr kumimoji="1" lang="ja-JP" altLang="en-US" b="1" dirty="0" smtClean="0">
                <a:solidFill>
                  <a:schemeClr val="tx1"/>
                </a:solidFill>
              </a:rPr>
              <a:t>アメリカが参加したことにより規模拡大</a:t>
            </a:r>
            <a:endParaRPr kumimoji="1" lang="en-US" altLang="ja-JP" b="1" dirty="0" smtClean="0">
              <a:solidFill>
                <a:schemeClr val="tx1"/>
              </a:solidFill>
            </a:endParaRPr>
          </a:p>
          <a:p>
            <a:pPr marL="0" indent="0">
              <a:buNone/>
            </a:pPr>
            <a:r>
              <a:rPr lang="ja-JP" altLang="en-US" b="1" dirty="0">
                <a:solidFill>
                  <a:schemeClr val="tx1"/>
                </a:solidFill>
              </a:rPr>
              <a:t> </a:t>
            </a:r>
            <a:r>
              <a:rPr lang="ja-JP" altLang="en-US" b="1" dirty="0" smtClean="0">
                <a:solidFill>
                  <a:schemeClr val="tx1"/>
                </a:solidFill>
              </a:rPr>
              <a:t>    →　現在の</a:t>
            </a:r>
            <a:r>
              <a:rPr lang="en-US" altLang="ja-JP" b="1" dirty="0" smtClean="0">
                <a:solidFill>
                  <a:srgbClr val="FF0000"/>
                </a:solidFill>
              </a:rPr>
              <a:t>TPP</a:t>
            </a:r>
            <a:r>
              <a:rPr lang="ja-JP" altLang="en-US" b="1" dirty="0" smtClean="0">
                <a:solidFill>
                  <a:schemeClr val="tx1"/>
                </a:solidFill>
              </a:rPr>
              <a:t>へ発展</a:t>
            </a:r>
            <a:endParaRPr kumimoji="1" lang="ja-JP" altLang="en-US"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685" y="3212976"/>
            <a:ext cx="12922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010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403648" y="3717032"/>
            <a:ext cx="6400800" cy="1600200"/>
          </a:xfrm>
        </p:spPr>
        <p:txBody>
          <a:bodyPr>
            <a:normAutofit/>
          </a:bodyPr>
          <a:lstStyle/>
          <a:p>
            <a:r>
              <a:rPr kumimoji="1" lang="ja-JP" altLang="en-US" sz="4400" b="1" dirty="0" smtClean="0">
                <a:solidFill>
                  <a:schemeClr val="tx1"/>
                </a:solidFill>
              </a:rPr>
              <a:t>過程から得られる結論</a:t>
            </a:r>
            <a:endParaRPr kumimoji="1" lang="ja-JP" altLang="en-US" sz="4400" b="1" dirty="0">
              <a:solidFill>
                <a:schemeClr val="tx1"/>
              </a:solidFill>
            </a:endParaRPr>
          </a:p>
        </p:txBody>
      </p:sp>
      <p:sp>
        <p:nvSpPr>
          <p:cNvPr id="2" name="タイトル 1"/>
          <p:cNvSpPr>
            <a:spLocks noGrp="1"/>
          </p:cNvSpPr>
          <p:nvPr>
            <p:ph type="ctrTitle"/>
          </p:nvPr>
        </p:nvSpPr>
        <p:spPr/>
        <p:txBody>
          <a:bodyPr/>
          <a:lstStyle/>
          <a:p>
            <a:r>
              <a:rPr kumimoji="1" lang="ja-JP" altLang="en-US" dirty="0" smtClean="0"/>
              <a:t>　</a:t>
            </a:r>
            <a:r>
              <a:rPr kumimoji="1" lang="ja-JP" altLang="en-US" sz="6600" b="1" dirty="0" smtClean="0"/>
              <a:t>まとめ</a:t>
            </a:r>
            <a:endParaRPr kumimoji="1" lang="ja-JP" altLang="en-US" sz="6600" b="1" dirty="0"/>
          </a:p>
        </p:txBody>
      </p:sp>
    </p:spTree>
    <p:extLst>
      <p:ext uri="{BB962C8B-B14F-4D97-AF65-F5344CB8AC3E}">
        <p14:creationId xmlns:p14="http://schemas.microsoft.com/office/powerpoint/2010/main" val="1593123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b="1" dirty="0" smtClean="0">
                <a:effectLst>
                  <a:glow rad="101600">
                    <a:schemeClr val="bg2">
                      <a:tint val="20000"/>
                      <a:alpha val="60000"/>
                    </a:schemeClr>
                  </a:glow>
                </a:effectLst>
              </a:rPr>
              <a:t>まとめ</a:t>
            </a:r>
            <a:endParaRPr kumimoji="1" lang="ja-JP" altLang="en-US" sz="6000"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a:xfrm>
            <a:off x="457200" y="1340768"/>
            <a:ext cx="8229600" cy="5040560"/>
          </a:xfrm>
        </p:spPr>
        <p:txBody>
          <a:bodyPr>
            <a:normAutofit fontScale="92500"/>
          </a:bodyPr>
          <a:lstStyle/>
          <a:p>
            <a:pPr marL="0" indent="0">
              <a:buNone/>
            </a:pPr>
            <a:r>
              <a:rPr kumimoji="1" lang="en-US" altLang="ja-JP" b="1" dirty="0" smtClean="0">
                <a:solidFill>
                  <a:schemeClr val="tx1"/>
                </a:solidFill>
              </a:rPr>
              <a:t>90</a:t>
            </a:r>
            <a:r>
              <a:rPr kumimoji="1" lang="ja-JP" altLang="en-US" b="1" dirty="0" smtClean="0">
                <a:solidFill>
                  <a:schemeClr val="tx1"/>
                </a:solidFill>
              </a:rPr>
              <a:t>年代は東アジア経済グループからはじまり広い経済圏を作り上げようとする</a:t>
            </a:r>
            <a:endParaRPr kumimoji="1" lang="en-US" altLang="ja-JP" b="1" dirty="0" smtClean="0">
              <a:solidFill>
                <a:schemeClr val="tx1"/>
              </a:solidFill>
            </a:endParaRPr>
          </a:p>
          <a:p>
            <a:pPr marL="0" indent="0">
              <a:buNone/>
            </a:pPr>
            <a:r>
              <a:rPr lang="ja-JP" altLang="en-US" b="1" dirty="0" smtClean="0">
                <a:solidFill>
                  <a:schemeClr val="tx1"/>
                </a:solidFill>
              </a:rPr>
              <a:t>→失敗におわり</a:t>
            </a:r>
            <a:r>
              <a:rPr lang="en-US" altLang="ja-JP" b="1" dirty="0" smtClean="0">
                <a:solidFill>
                  <a:srgbClr val="00B0F0"/>
                </a:solidFill>
              </a:rPr>
              <a:t>FTA</a:t>
            </a:r>
            <a:r>
              <a:rPr lang="ja-JP" altLang="en-US" b="1" dirty="0" smtClean="0">
                <a:solidFill>
                  <a:schemeClr val="tx1"/>
                </a:solidFill>
              </a:rPr>
              <a:t>の時代に入っていく</a:t>
            </a:r>
            <a:endParaRPr lang="en-US" altLang="ja-JP" b="1" dirty="0">
              <a:solidFill>
                <a:schemeClr val="tx1"/>
              </a:solidFill>
            </a:endParaRPr>
          </a:p>
          <a:p>
            <a:pPr marL="0" indent="0">
              <a:buNone/>
            </a:pPr>
            <a:r>
              <a:rPr kumimoji="1" lang="ja-JP" altLang="en-US" b="1" dirty="0" smtClean="0">
                <a:solidFill>
                  <a:schemeClr val="tx1"/>
                </a:solidFill>
              </a:rPr>
              <a:t>しかし、</a:t>
            </a:r>
            <a:r>
              <a:rPr kumimoji="1" lang="en-US" altLang="ja-JP" b="1" dirty="0" smtClean="0">
                <a:solidFill>
                  <a:srgbClr val="00B0F0"/>
                </a:solidFill>
              </a:rPr>
              <a:t>FTA</a:t>
            </a:r>
            <a:r>
              <a:rPr kumimoji="1" lang="ja-JP" altLang="en-US" b="1" dirty="0" err="1" smtClean="0">
                <a:solidFill>
                  <a:schemeClr val="tx1"/>
                </a:solidFill>
              </a:rPr>
              <a:t>にも</a:t>
            </a:r>
            <a:r>
              <a:rPr kumimoji="1" lang="ja-JP" altLang="en-US" b="1" dirty="0" smtClean="0">
                <a:solidFill>
                  <a:schemeClr val="tx1"/>
                </a:solidFill>
              </a:rPr>
              <a:t>限界があり</a:t>
            </a:r>
            <a:r>
              <a:rPr kumimoji="1" lang="en-US" altLang="ja-JP" b="1" dirty="0" smtClean="0">
                <a:solidFill>
                  <a:schemeClr val="tx1"/>
                </a:solidFill>
              </a:rPr>
              <a:t>P4</a:t>
            </a:r>
            <a:r>
              <a:rPr kumimoji="1" lang="ja-JP" altLang="en-US" b="1" dirty="0" smtClean="0">
                <a:solidFill>
                  <a:schemeClr val="tx1"/>
                </a:solidFill>
              </a:rPr>
              <a:t>が発行される</a:t>
            </a:r>
            <a:endParaRPr kumimoji="1" lang="en-US" altLang="ja-JP" b="1" dirty="0" smtClean="0">
              <a:solidFill>
                <a:schemeClr val="tx1"/>
              </a:solidFill>
            </a:endParaRPr>
          </a:p>
          <a:p>
            <a:pPr marL="0" indent="0">
              <a:buNone/>
            </a:pPr>
            <a:r>
              <a:rPr lang="en-US" altLang="ja-JP" b="1" dirty="0">
                <a:solidFill>
                  <a:schemeClr val="tx1"/>
                </a:solidFill>
              </a:rPr>
              <a:t>2007</a:t>
            </a:r>
            <a:r>
              <a:rPr lang="ja-JP" altLang="en-US" b="1" dirty="0">
                <a:solidFill>
                  <a:schemeClr val="tx1"/>
                </a:solidFill>
              </a:rPr>
              <a:t>年</a:t>
            </a:r>
            <a:r>
              <a:rPr lang="ja-JP" altLang="en-US" b="1" dirty="0" smtClean="0">
                <a:solidFill>
                  <a:schemeClr val="tx1"/>
                </a:solidFill>
              </a:rPr>
              <a:t>に</a:t>
            </a:r>
            <a:r>
              <a:rPr lang="en-US" altLang="ja-JP" b="1" dirty="0" smtClean="0">
                <a:solidFill>
                  <a:schemeClr val="tx1"/>
                </a:solidFill>
              </a:rPr>
              <a:t>ASEAN</a:t>
            </a:r>
            <a:r>
              <a:rPr lang="ja-JP" altLang="en-US" b="1" dirty="0" smtClean="0">
                <a:solidFill>
                  <a:schemeClr val="tx1"/>
                </a:solidFill>
              </a:rPr>
              <a:t>＋３が設立される</a:t>
            </a:r>
            <a:endParaRPr lang="en-US" altLang="ja-JP" b="1" dirty="0" smtClean="0">
              <a:solidFill>
                <a:schemeClr val="tx1"/>
              </a:solidFill>
            </a:endParaRPr>
          </a:p>
          <a:p>
            <a:pPr marL="0" indent="0">
              <a:buNone/>
            </a:pPr>
            <a:r>
              <a:rPr lang="ja-JP" altLang="en-US" b="1" dirty="0" smtClean="0">
                <a:solidFill>
                  <a:schemeClr val="tx1"/>
                </a:solidFill>
              </a:rPr>
              <a:t>アメリカ抜きでの経済グループの設立</a:t>
            </a:r>
            <a:endParaRPr lang="en-US" altLang="ja-JP" b="1" dirty="0" smtClean="0">
              <a:solidFill>
                <a:schemeClr val="tx1"/>
              </a:solidFill>
            </a:endParaRPr>
          </a:p>
          <a:p>
            <a:pPr marL="0" indent="0">
              <a:buNone/>
            </a:pPr>
            <a:r>
              <a:rPr kumimoji="1" lang="ja-JP" altLang="en-US" b="1" dirty="0" smtClean="0">
                <a:solidFill>
                  <a:schemeClr val="tx1"/>
                </a:solidFill>
              </a:rPr>
              <a:t>→アメリカが危機を感じ</a:t>
            </a:r>
            <a:r>
              <a:rPr kumimoji="1" lang="en-US" altLang="ja-JP" b="1" dirty="0" smtClean="0">
                <a:solidFill>
                  <a:schemeClr val="tx1"/>
                </a:solidFill>
              </a:rPr>
              <a:t>P4</a:t>
            </a:r>
            <a:r>
              <a:rPr kumimoji="1" lang="ja-JP" altLang="en-US" b="1" dirty="0" smtClean="0">
                <a:solidFill>
                  <a:schemeClr val="tx1"/>
                </a:solidFill>
              </a:rPr>
              <a:t>に目をつける</a:t>
            </a:r>
            <a:endParaRPr kumimoji="1" lang="en-US" altLang="ja-JP" b="1" dirty="0" smtClean="0">
              <a:solidFill>
                <a:schemeClr val="tx1"/>
              </a:solidFill>
            </a:endParaRPr>
          </a:p>
          <a:p>
            <a:pPr marL="0" indent="0">
              <a:buNone/>
            </a:pPr>
            <a:r>
              <a:rPr kumimoji="1" lang="ja-JP" altLang="en-US" b="1" dirty="0" smtClean="0">
                <a:solidFill>
                  <a:schemeClr val="tx1"/>
                </a:solidFill>
              </a:rPr>
              <a:t>アメリカが参入したことにより規模拡大</a:t>
            </a:r>
            <a:endParaRPr kumimoji="1" lang="en-US" altLang="ja-JP" b="1" dirty="0" smtClean="0">
              <a:solidFill>
                <a:schemeClr val="tx1"/>
              </a:solidFill>
            </a:endParaRPr>
          </a:p>
          <a:p>
            <a:pPr marL="0" indent="0">
              <a:buNone/>
            </a:pPr>
            <a:r>
              <a:rPr lang="ja-JP" altLang="en-US" b="1" dirty="0" smtClean="0">
                <a:solidFill>
                  <a:schemeClr val="tx1"/>
                </a:solidFill>
              </a:rPr>
              <a:t>→現在の</a:t>
            </a:r>
            <a:r>
              <a:rPr lang="en-US" altLang="ja-JP" b="1" dirty="0" smtClean="0">
                <a:solidFill>
                  <a:srgbClr val="FF0000"/>
                </a:solidFill>
              </a:rPr>
              <a:t>TPP</a:t>
            </a:r>
            <a:r>
              <a:rPr lang="ja-JP" altLang="en-US" b="1" dirty="0" smtClean="0">
                <a:solidFill>
                  <a:schemeClr val="tx1"/>
                </a:solidFill>
              </a:rPr>
              <a:t>へ</a:t>
            </a:r>
            <a:endParaRPr kumimoji="1" lang="en-US" altLang="ja-JP" b="1" dirty="0">
              <a:solidFill>
                <a:schemeClr val="tx1"/>
              </a:solidFill>
            </a:endParaRPr>
          </a:p>
        </p:txBody>
      </p:sp>
    </p:spTree>
    <p:extLst>
      <p:ext uri="{BB962C8B-B14F-4D97-AF65-F5344CB8AC3E}">
        <p14:creationId xmlns:p14="http://schemas.microsoft.com/office/powerpoint/2010/main" val="3003634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effectLst>
                  <a:glow rad="101600">
                    <a:schemeClr val="bg2">
                      <a:tint val="20000"/>
                      <a:alpha val="60000"/>
                    </a:schemeClr>
                  </a:glow>
                </a:effectLst>
              </a:rPr>
              <a:t>まとめ（なぜ多国間なのか）</a:t>
            </a:r>
            <a:endParaRPr kumimoji="1" lang="ja-JP" altLang="en-US" b="1" dirty="0">
              <a:effectLst>
                <a:glow rad="101600">
                  <a:schemeClr val="bg2">
                    <a:tint val="20000"/>
                    <a:alpha val="60000"/>
                  </a:schemeClr>
                </a:glow>
              </a:effectLst>
            </a:endParaRPr>
          </a:p>
        </p:txBody>
      </p:sp>
      <p:sp>
        <p:nvSpPr>
          <p:cNvPr id="3" name="コンテンツ プレースホルダー 2"/>
          <p:cNvSpPr>
            <a:spLocks noGrp="1"/>
          </p:cNvSpPr>
          <p:nvPr>
            <p:ph idx="1"/>
          </p:nvPr>
        </p:nvSpPr>
        <p:spPr/>
        <p:txBody>
          <a:bodyPr>
            <a:normAutofit lnSpcReduction="10000"/>
          </a:bodyPr>
          <a:lstStyle/>
          <a:p>
            <a:pPr marL="0" indent="0">
              <a:buNone/>
            </a:pPr>
            <a:endParaRPr kumimoji="1" lang="en-US" altLang="ja-JP" dirty="0" smtClean="0"/>
          </a:p>
          <a:p>
            <a:r>
              <a:rPr kumimoji="1" lang="ja-JP" altLang="en-US" b="1" dirty="0" smtClean="0">
                <a:solidFill>
                  <a:schemeClr val="tx1"/>
                </a:solidFill>
              </a:rPr>
              <a:t>小国は大国の市場を確保したいが二国間では成立しにくい</a:t>
            </a:r>
            <a:r>
              <a:rPr lang="ja-JP" altLang="en-US" b="1" dirty="0" smtClean="0">
                <a:solidFill>
                  <a:schemeClr val="tx1"/>
                </a:solidFill>
              </a:rPr>
              <a:t>。</a:t>
            </a:r>
            <a:endParaRPr lang="en-US" altLang="ja-JP" b="1" dirty="0" smtClean="0">
              <a:solidFill>
                <a:schemeClr val="tx1"/>
              </a:solidFill>
            </a:endParaRPr>
          </a:p>
          <a:p>
            <a:r>
              <a:rPr lang="ja-JP" altLang="en-US" b="1" dirty="0" smtClean="0">
                <a:solidFill>
                  <a:schemeClr val="tx1"/>
                </a:solidFill>
              </a:rPr>
              <a:t>→</a:t>
            </a:r>
            <a:r>
              <a:rPr lang="en-US" altLang="ja-JP" b="1" dirty="0" smtClean="0">
                <a:solidFill>
                  <a:schemeClr val="tx1"/>
                </a:solidFill>
              </a:rPr>
              <a:t>GDP</a:t>
            </a:r>
            <a:r>
              <a:rPr lang="ja-JP" altLang="en-US" b="1" dirty="0" smtClean="0">
                <a:solidFill>
                  <a:schemeClr val="tx1"/>
                </a:solidFill>
              </a:rPr>
              <a:t>比の違い</a:t>
            </a:r>
            <a:r>
              <a:rPr lang="ja-JP" altLang="en-US" b="1" dirty="0">
                <a:solidFill>
                  <a:schemeClr val="tx1"/>
                </a:solidFill>
              </a:rPr>
              <a:t>　</a:t>
            </a:r>
            <a:r>
              <a:rPr lang="ja-JP" altLang="en-US" b="1" dirty="0" smtClean="0">
                <a:solidFill>
                  <a:schemeClr val="tx1"/>
                </a:solidFill>
              </a:rPr>
              <a:t>　　　　　　　　</a:t>
            </a:r>
            <a:endParaRPr kumimoji="1" lang="en-US" altLang="ja-JP" b="1" dirty="0" smtClean="0">
              <a:solidFill>
                <a:schemeClr val="tx1"/>
              </a:solidFill>
            </a:endParaRPr>
          </a:p>
          <a:p>
            <a:r>
              <a:rPr lang="ja-JP" altLang="en-US" b="1" dirty="0" smtClean="0">
                <a:solidFill>
                  <a:schemeClr val="tx1"/>
                </a:solidFill>
              </a:rPr>
              <a:t>小国同士が集まることによって市場の規模が拡大すれば大国が交渉に加わる理由になる。</a:t>
            </a:r>
            <a:endParaRPr lang="en-US" altLang="ja-JP" b="1" dirty="0" smtClean="0">
              <a:solidFill>
                <a:schemeClr val="tx1"/>
              </a:solidFill>
            </a:endParaRPr>
          </a:p>
          <a:p>
            <a:r>
              <a:rPr kumimoji="1" lang="ja-JP" altLang="en-US" b="1" dirty="0">
                <a:solidFill>
                  <a:schemeClr val="tx1"/>
                </a:solidFill>
              </a:rPr>
              <a:t>日本で</a:t>
            </a:r>
            <a:r>
              <a:rPr kumimoji="1" lang="ja-JP" altLang="en-US" b="1" dirty="0" smtClean="0">
                <a:solidFill>
                  <a:schemeClr val="tx1"/>
                </a:solidFill>
              </a:rPr>
              <a:t>いえば農業などの今まで保護されていた市場の開放に期待できる。</a:t>
            </a:r>
            <a:endParaRPr kumimoji="1" lang="ja-JP" altLang="en-US" b="1" dirty="0">
              <a:solidFill>
                <a:schemeClr val="tx1"/>
              </a:solidFill>
            </a:endParaRPr>
          </a:p>
        </p:txBody>
      </p:sp>
    </p:spTree>
    <p:extLst>
      <p:ext uri="{BB962C8B-B14F-4D97-AF65-F5344CB8AC3E}">
        <p14:creationId xmlns:p14="http://schemas.microsoft.com/office/powerpoint/2010/main" val="426198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7"/>
          <p:cNvSpPr>
            <a:spLocks noGrp="1"/>
          </p:cNvSpPr>
          <p:nvPr>
            <p:ph type="subTitle" idx="1"/>
          </p:nvPr>
        </p:nvSpPr>
        <p:spPr>
          <a:xfrm>
            <a:off x="1264168" y="5013176"/>
            <a:ext cx="7052248" cy="136815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kumimoji="1" lang="ja-JP" altLang="en-US" sz="3200" b="1" dirty="0" smtClean="0">
                <a:solidFill>
                  <a:schemeClr val="tx1"/>
                </a:solidFill>
              </a:rPr>
              <a:t>二国間の</a:t>
            </a:r>
            <a:r>
              <a:rPr kumimoji="1" lang="en-US" altLang="ja-JP" sz="3200" b="1" dirty="0" smtClean="0">
                <a:solidFill>
                  <a:srgbClr val="00B0F0"/>
                </a:solidFill>
              </a:rPr>
              <a:t>FTA</a:t>
            </a:r>
            <a:r>
              <a:rPr kumimoji="1" lang="ja-JP" altLang="en-US" sz="3200" b="1" dirty="0" smtClean="0">
                <a:solidFill>
                  <a:schemeClr val="tx1"/>
                </a:solidFill>
              </a:rPr>
              <a:t>ではだめだったのか</a:t>
            </a:r>
            <a:endParaRPr kumimoji="1" lang="ja-JP" altLang="en-US" sz="3200" b="1" dirty="0">
              <a:solidFill>
                <a:schemeClr val="tx1"/>
              </a:solidFill>
            </a:endParaRPr>
          </a:p>
        </p:txBody>
      </p:sp>
      <p:sp>
        <p:nvSpPr>
          <p:cNvPr id="4" name="タイトル 3"/>
          <p:cNvSpPr>
            <a:spLocks noGrp="1"/>
          </p:cNvSpPr>
          <p:nvPr>
            <p:ph type="ctrTitle"/>
          </p:nvPr>
        </p:nvSpPr>
        <p:spPr/>
        <p:txBody>
          <a:bodyPr>
            <a:normAutofit/>
          </a:bodyPr>
          <a:lstStyle/>
          <a:p>
            <a:r>
              <a:rPr kumimoji="1" lang="en-US" altLang="ja-JP" sz="6000" dirty="0" smtClean="0"/>
              <a:t>0-1</a:t>
            </a:r>
            <a:r>
              <a:rPr kumimoji="1" lang="ja-JP" altLang="en-US" sz="6000" dirty="0" smtClean="0"/>
              <a:t>　研究の目的</a:t>
            </a:r>
            <a:endParaRPr kumimoji="1" lang="ja-JP" altLang="en-US" sz="6000" dirty="0"/>
          </a:p>
        </p:txBody>
      </p:sp>
      <p:sp>
        <p:nvSpPr>
          <p:cNvPr id="7" name="円/楕円 6"/>
          <p:cNvSpPr/>
          <p:nvPr/>
        </p:nvSpPr>
        <p:spPr>
          <a:xfrm>
            <a:off x="1187348" y="3356992"/>
            <a:ext cx="6912768" cy="1440160"/>
          </a:xfrm>
          <a:prstGeom prst="ellips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TPP</a:t>
            </a:r>
            <a:r>
              <a:rPr kumimoji="1" lang="ja-JP" altLang="en-US" sz="2800" b="1" dirty="0" smtClean="0">
                <a:solidFill>
                  <a:schemeClr val="tx1"/>
                </a:solidFill>
              </a:rPr>
              <a:t>が何故多国間で行われているのか</a:t>
            </a:r>
            <a:endParaRPr kumimoji="1" lang="ja-JP" altLang="en-US" sz="2800" b="1" dirty="0">
              <a:solidFill>
                <a:schemeClr val="tx1"/>
              </a:solidFill>
            </a:endParaRPr>
          </a:p>
        </p:txBody>
      </p:sp>
    </p:spTree>
    <p:extLst>
      <p:ext uri="{BB962C8B-B14F-4D97-AF65-F5344CB8AC3E}">
        <p14:creationId xmlns:p14="http://schemas.microsoft.com/office/powerpoint/2010/main" val="312892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331640" y="3573016"/>
            <a:ext cx="6984776" cy="2028800"/>
          </a:xfrm>
        </p:spPr>
        <p:txBody>
          <a:bodyPr>
            <a:normAutofit/>
          </a:bodyPr>
          <a:lstStyle/>
          <a:p>
            <a:pPr algn="l"/>
            <a:r>
              <a:rPr kumimoji="1" lang="en-US" altLang="ja-JP" sz="4000" dirty="0" smtClean="0">
                <a:solidFill>
                  <a:schemeClr val="tx1"/>
                </a:solidFill>
              </a:rPr>
              <a:t>0-2-1</a:t>
            </a:r>
            <a:r>
              <a:rPr kumimoji="1" lang="ja-JP" altLang="en-US" sz="4000" dirty="0" smtClean="0">
                <a:solidFill>
                  <a:schemeClr val="tx1"/>
                </a:solidFill>
              </a:rPr>
              <a:t>　</a:t>
            </a:r>
            <a:r>
              <a:rPr kumimoji="1" lang="en-US" altLang="ja-JP" sz="4000" b="1" dirty="0" smtClean="0">
                <a:solidFill>
                  <a:srgbClr val="C00000"/>
                </a:solidFill>
              </a:rPr>
              <a:t>TPP</a:t>
            </a:r>
            <a:r>
              <a:rPr kumimoji="1" lang="ja-JP" altLang="en-US" sz="4000" dirty="0" smtClean="0">
                <a:solidFill>
                  <a:schemeClr val="tx1"/>
                </a:solidFill>
              </a:rPr>
              <a:t>とは</a:t>
            </a:r>
            <a:endParaRPr kumimoji="1" lang="en-US" altLang="ja-JP" sz="4000" dirty="0" smtClean="0">
              <a:solidFill>
                <a:schemeClr val="tx1"/>
              </a:solidFill>
            </a:endParaRPr>
          </a:p>
          <a:p>
            <a:pPr algn="l"/>
            <a:r>
              <a:rPr lang="en-US" altLang="ja-JP" sz="4000" dirty="0" smtClean="0">
                <a:solidFill>
                  <a:schemeClr val="tx1"/>
                </a:solidFill>
              </a:rPr>
              <a:t>0-2-2</a:t>
            </a:r>
            <a:r>
              <a:rPr lang="ja-JP" altLang="en-US" sz="4000" dirty="0" smtClean="0">
                <a:solidFill>
                  <a:schemeClr val="tx1"/>
                </a:solidFill>
              </a:rPr>
              <a:t>　</a:t>
            </a:r>
            <a:r>
              <a:rPr lang="en-US" altLang="ja-JP" sz="4000" b="1" dirty="0" smtClean="0">
                <a:solidFill>
                  <a:srgbClr val="C00000"/>
                </a:solidFill>
              </a:rPr>
              <a:t>TPP</a:t>
            </a:r>
            <a:r>
              <a:rPr lang="ja-JP" altLang="en-US" sz="4000" dirty="0" smtClean="0">
                <a:solidFill>
                  <a:schemeClr val="tx1"/>
                </a:solidFill>
              </a:rPr>
              <a:t>と</a:t>
            </a:r>
            <a:r>
              <a:rPr lang="en-US" altLang="ja-JP" sz="4000" b="1" dirty="0" smtClean="0">
                <a:solidFill>
                  <a:srgbClr val="0070C0"/>
                </a:solidFill>
              </a:rPr>
              <a:t>FTA</a:t>
            </a:r>
            <a:r>
              <a:rPr lang="ja-JP" altLang="en-US" sz="4000" dirty="0" smtClean="0">
                <a:solidFill>
                  <a:schemeClr val="tx1"/>
                </a:solidFill>
              </a:rPr>
              <a:t>の違いとは</a:t>
            </a:r>
            <a:endParaRPr kumimoji="1" lang="ja-JP" altLang="en-US" sz="4000" dirty="0">
              <a:solidFill>
                <a:schemeClr val="tx1"/>
              </a:solidFill>
            </a:endParaRPr>
          </a:p>
        </p:txBody>
      </p:sp>
      <p:sp>
        <p:nvSpPr>
          <p:cNvPr id="4" name="タイトル 3"/>
          <p:cNvSpPr>
            <a:spLocks noGrp="1"/>
          </p:cNvSpPr>
          <p:nvPr>
            <p:ph type="ctrTitle"/>
          </p:nvPr>
        </p:nvSpPr>
        <p:spPr/>
        <p:txBody>
          <a:bodyPr>
            <a:normAutofit/>
          </a:bodyPr>
          <a:lstStyle/>
          <a:p>
            <a:r>
              <a:rPr kumimoji="1" lang="en-US" altLang="ja-JP" sz="6000" dirty="0" smtClean="0"/>
              <a:t>0-2</a:t>
            </a:r>
            <a:r>
              <a:rPr kumimoji="1" lang="ja-JP" altLang="en-US" sz="6000" dirty="0" smtClean="0"/>
              <a:t>　概要説明</a:t>
            </a:r>
            <a:endParaRPr kumimoji="1" lang="ja-JP" altLang="en-US" sz="6000" dirty="0"/>
          </a:p>
        </p:txBody>
      </p:sp>
    </p:spTree>
    <p:extLst>
      <p:ext uri="{BB962C8B-B14F-4D97-AF65-F5344CB8AC3E}">
        <p14:creationId xmlns:p14="http://schemas.microsoft.com/office/powerpoint/2010/main" val="1945499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7772400" cy="1143000"/>
          </a:xfrm>
        </p:spPr>
        <p:txBody>
          <a:bodyPr>
            <a:noAutofit/>
          </a:bodyPr>
          <a:lstStyle/>
          <a:p>
            <a:pPr algn="ctr"/>
            <a:r>
              <a:rPr kumimoji="1" lang="en-US" altLang="ja-JP" sz="6000" b="1" dirty="0" smtClean="0">
                <a:solidFill>
                  <a:srgbClr val="C00000"/>
                </a:solidFill>
                <a:latin typeface="HGP創英角ﾎﾟｯﾌﾟ体" panose="040B0A00000000000000" pitchFamily="50" charset="-128"/>
                <a:ea typeface="HGP創英角ﾎﾟｯﾌﾟ体" panose="040B0A00000000000000" pitchFamily="50" charset="-128"/>
              </a:rPr>
              <a:t>TPP</a:t>
            </a:r>
            <a:r>
              <a:rPr kumimoji="1" lang="ja-JP" altLang="en-US" sz="6000" b="1" dirty="0" smtClean="0">
                <a:solidFill>
                  <a:schemeClr val="tx1"/>
                </a:solidFill>
                <a:latin typeface="HGP創英角ﾎﾟｯﾌﾟ体" panose="040B0A00000000000000" pitchFamily="50" charset="-128"/>
                <a:ea typeface="HGP創英角ﾎﾟｯﾌﾟ体" panose="040B0A00000000000000" pitchFamily="50" charset="-128"/>
              </a:rPr>
              <a:t>とは</a:t>
            </a:r>
            <a:endParaRPr kumimoji="1" lang="ja-JP" altLang="en-US" sz="60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AD3BC522-3A74-4FE3-BA72-A1B9367BEC15}" type="slidenum">
              <a:rPr kumimoji="1" lang="ja-JP" altLang="en-US" smtClean="0"/>
              <a:t>5</a:t>
            </a:fld>
            <a:endParaRPr kumimoji="1" lang="ja-JP" altLang="en-US"/>
          </a:p>
        </p:txBody>
      </p:sp>
      <p:sp>
        <p:nvSpPr>
          <p:cNvPr id="3" name="コンテンツ プレースホルダー 2"/>
          <p:cNvSpPr>
            <a:spLocks noGrp="1"/>
          </p:cNvSpPr>
          <p:nvPr>
            <p:ph sz="quarter" idx="1"/>
          </p:nvPr>
        </p:nvSpPr>
        <p:spPr>
          <a:xfrm>
            <a:off x="899592" y="1556792"/>
            <a:ext cx="7772400" cy="5005536"/>
          </a:xfrm>
        </p:spPr>
        <p:txBody>
          <a:bodyPr>
            <a:normAutofit/>
          </a:bodyPr>
          <a:lstStyle/>
          <a:p>
            <a:r>
              <a:rPr lang="en-US" altLang="ja-JP" sz="2800" b="1" dirty="0" smtClean="0"/>
              <a:t>Trans Pacific Partnership</a:t>
            </a:r>
            <a:r>
              <a:rPr lang="ja-JP" altLang="en-US" sz="2800" dirty="0" smtClean="0"/>
              <a:t>→環太平洋経済連携</a:t>
            </a:r>
            <a:r>
              <a:rPr lang="ja-JP" altLang="en-US" sz="2800" dirty="0" smtClean="0"/>
              <a:t>協定</a:t>
            </a:r>
            <a:endParaRPr lang="en-US" altLang="ja-JP" sz="2800" dirty="0" smtClean="0"/>
          </a:p>
          <a:p>
            <a:pPr marL="0" indent="0">
              <a:buNone/>
            </a:pPr>
            <a:endParaRPr lang="en-US" altLang="ja-JP" sz="2800" dirty="0" smtClean="0"/>
          </a:p>
          <a:p>
            <a:r>
              <a:rPr kumimoji="1" lang="ja-JP" altLang="en-US" sz="2800" dirty="0" smtClean="0"/>
              <a:t>特定の国や地域との貿易で関税をゼロにする自由貿易協定（</a:t>
            </a:r>
            <a:r>
              <a:rPr kumimoji="1" lang="en-US" altLang="ja-JP" sz="2800" b="1" dirty="0" smtClean="0">
                <a:solidFill>
                  <a:srgbClr val="0070C0"/>
                </a:solidFill>
              </a:rPr>
              <a:t>FTA</a:t>
            </a:r>
            <a:r>
              <a:rPr kumimoji="1" lang="ja-JP" altLang="en-US" sz="2800" dirty="0" smtClean="0"/>
              <a:t>）の一種</a:t>
            </a:r>
            <a:endParaRPr kumimoji="1" lang="en-US" altLang="ja-JP" sz="2800" dirty="0" smtClean="0"/>
          </a:p>
          <a:p>
            <a:pPr marL="0" indent="0">
              <a:buNone/>
            </a:pPr>
            <a:endParaRPr kumimoji="1" lang="en-US" altLang="ja-JP" sz="2800" dirty="0" smtClean="0"/>
          </a:p>
          <a:p>
            <a:endParaRPr lang="en-US" altLang="ja-JP" sz="2800" dirty="0" smtClean="0"/>
          </a:p>
          <a:p>
            <a:r>
              <a:rPr lang="ja-JP" altLang="en-US" sz="2800" dirty="0" smtClean="0"/>
              <a:t>当初は</a:t>
            </a:r>
            <a:r>
              <a:rPr lang="ja-JP" altLang="en-US" sz="2800" b="1" dirty="0" smtClean="0">
                <a:solidFill>
                  <a:schemeClr val="accent2">
                    <a:lumMod val="75000"/>
                  </a:schemeClr>
                </a:solidFill>
              </a:rPr>
              <a:t>Ｐ４</a:t>
            </a:r>
            <a:r>
              <a:rPr lang="ja-JP" altLang="en-US" sz="2800" dirty="0" smtClean="0"/>
              <a:t>（シンガポール・ブルネイ・チリ・ニュージーランド）から成立していた</a:t>
            </a:r>
            <a:endParaRPr kumimoji="1" lang="en-US" altLang="ja-JP" sz="2800" dirty="0" smtClean="0"/>
          </a:p>
          <a:p>
            <a:pPr marL="0" indent="0">
              <a:buNone/>
            </a:pPr>
            <a:endParaRPr lang="en-US" altLang="ja-JP" dirty="0" smtClean="0"/>
          </a:p>
        </p:txBody>
      </p:sp>
    </p:spTree>
    <p:extLst>
      <p:ext uri="{BB962C8B-B14F-4D97-AF65-F5344CB8AC3E}">
        <p14:creationId xmlns:p14="http://schemas.microsoft.com/office/powerpoint/2010/main" val="361084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74638"/>
            <a:ext cx="8229600" cy="1143000"/>
          </a:xfrm>
        </p:spPr>
        <p:txBody>
          <a:bodyPr>
            <a:normAutofit/>
          </a:bodyPr>
          <a:lstStyle/>
          <a:p>
            <a:pPr algn="ctr"/>
            <a:r>
              <a:rPr kumimoji="1" lang="en-US" altLang="ja-JP" sz="6000" b="1" dirty="0" smtClean="0">
                <a:solidFill>
                  <a:srgbClr val="C00000"/>
                </a:solidFill>
                <a:latin typeface="HGP創英角ﾎﾟｯﾌﾟ体" panose="040B0A00000000000000" pitchFamily="50" charset="-128"/>
                <a:ea typeface="HGP創英角ﾎﾟｯﾌﾟ体" panose="040B0A00000000000000" pitchFamily="50" charset="-128"/>
              </a:rPr>
              <a:t>TPP</a:t>
            </a:r>
            <a:r>
              <a:rPr lang="ja-JP" altLang="en-US" sz="6000" b="1" dirty="0" err="1">
                <a:solidFill>
                  <a:schemeClr val="tx1"/>
                </a:solidFill>
                <a:latin typeface="HGP創英角ﾎﾟｯﾌﾟ体" panose="040B0A00000000000000" pitchFamily="50" charset="-128"/>
                <a:ea typeface="HGP創英角ﾎﾟｯﾌﾟ体" panose="040B0A00000000000000" pitchFamily="50" charset="-128"/>
              </a:rPr>
              <a:t>・</a:t>
            </a:r>
            <a:r>
              <a:rPr kumimoji="1" lang="en-US" altLang="ja-JP" sz="6000" b="1" dirty="0" smtClean="0">
                <a:solidFill>
                  <a:srgbClr val="00B0F0"/>
                </a:solidFill>
                <a:latin typeface="HGP創英角ﾎﾟｯﾌﾟ体" panose="040B0A00000000000000" pitchFamily="50" charset="-128"/>
                <a:ea typeface="HGP創英角ﾎﾟｯﾌﾟ体" panose="040B0A00000000000000" pitchFamily="50" charset="-128"/>
              </a:rPr>
              <a:t>FTA</a:t>
            </a:r>
            <a:r>
              <a:rPr kumimoji="1" lang="ja-JP" altLang="en-US" sz="6000" b="1" dirty="0" smtClean="0">
                <a:solidFill>
                  <a:schemeClr val="tx1"/>
                </a:solidFill>
                <a:latin typeface="HGP創英角ﾎﾟｯﾌﾟ体" panose="040B0A00000000000000" pitchFamily="50" charset="-128"/>
                <a:ea typeface="HGP創英角ﾎﾟｯﾌﾟ体" panose="040B0A00000000000000" pitchFamily="50" charset="-128"/>
              </a:rPr>
              <a:t>の違い</a:t>
            </a:r>
            <a:endParaRPr kumimoji="1" lang="ja-JP" altLang="en-US" sz="60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539552" y="1556792"/>
            <a:ext cx="7959976" cy="21602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600" b="1" dirty="0" smtClean="0">
                <a:solidFill>
                  <a:srgbClr val="C00000"/>
                </a:solidFill>
              </a:rPr>
              <a:t>TPP</a:t>
            </a:r>
          </a:p>
          <a:p>
            <a:endParaRPr lang="en-US" altLang="ja-JP" dirty="0">
              <a:solidFill>
                <a:schemeClr val="tx1"/>
              </a:solidFill>
            </a:endParaRPr>
          </a:p>
          <a:p>
            <a:r>
              <a:rPr lang="ja-JP" altLang="ja-JP" sz="3200" b="1" dirty="0">
                <a:solidFill>
                  <a:schemeClr val="tx1"/>
                </a:solidFill>
              </a:rPr>
              <a:t>環太平洋地域</a:t>
            </a:r>
            <a:r>
              <a:rPr lang="ja-JP" altLang="ja-JP" sz="3200" b="1" dirty="0" smtClean="0">
                <a:solidFill>
                  <a:schemeClr val="tx1"/>
                </a:solidFill>
              </a:rPr>
              <a:t>の</a:t>
            </a:r>
            <a:r>
              <a:rPr lang="ja-JP" altLang="en-US" sz="3200" b="1" dirty="0">
                <a:solidFill>
                  <a:schemeClr val="tx1"/>
                </a:solidFill>
              </a:rPr>
              <a:t>国々</a:t>
            </a:r>
            <a:r>
              <a:rPr lang="ja-JP" altLang="ja-JP" sz="3200" b="1" dirty="0" smtClean="0">
                <a:solidFill>
                  <a:schemeClr val="tx1"/>
                </a:solidFill>
              </a:rPr>
              <a:t>に</a:t>
            </a:r>
            <a:r>
              <a:rPr lang="ja-JP" altLang="ja-JP" sz="3200" b="1" dirty="0">
                <a:solidFill>
                  <a:schemeClr val="tx1"/>
                </a:solidFill>
              </a:rPr>
              <a:t>よる経済の自由化を目的とした多角的な経済</a:t>
            </a:r>
            <a:r>
              <a:rPr lang="ja-JP" altLang="ja-JP" sz="3200" b="1" dirty="0" smtClean="0">
                <a:solidFill>
                  <a:schemeClr val="tx1"/>
                </a:solidFill>
              </a:rPr>
              <a:t>連携</a:t>
            </a:r>
            <a:r>
              <a:rPr lang="ja-JP" altLang="en-US" sz="3200" b="1" dirty="0" smtClean="0">
                <a:solidFill>
                  <a:schemeClr val="tx1"/>
                </a:solidFill>
              </a:rPr>
              <a:t>協定</a:t>
            </a:r>
            <a:endParaRPr kumimoji="1" lang="ja-JP" altLang="en-US" sz="3200" b="1" dirty="0">
              <a:solidFill>
                <a:schemeClr val="tx1"/>
              </a:solidFill>
            </a:endParaRPr>
          </a:p>
        </p:txBody>
      </p:sp>
      <p:sp>
        <p:nvSpPr>
          <p:cNvPr id="10" name="角丸四角形 9"/>
          <p:cNvSpPr/>
          <p:nvPr/>
        </p:nvSpPr>
        <p:spPr>
          <a:xfrm>
            <a:off x="611560" y="3984092"/>
            <a:ext cx="7887968" cy="23252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400" b="1" dirty="0" smtClean="0">
                <a:solidFill>
                  <a:srgbClr val="00B0F0"/>
                </a:solidFill>
              </a:rPr>
              <a:t>FTA</a:t>
            </a:r>
          </a:p>
          <a:p>
            <a:endParaRPr lang="en-US" altLang="ja-JP" dirty="0">
              <a:solidFill>
                <a:schemeClr val="tx1"/>
              </a:solidFill>
            </a:endParaRPr>
          </a:p>
          <a:p>
            <a:r>
              <a:rPr lang="ja-JP" altLang="ja-JP" sz="2400" b="1" dirty="0">
                <a:solidFill>
                  <a:schemeClr val="tx1"/>
                </a:solidFill>
              </a:rPr>
              <a:t>物品の関税、その他の制限的な通商規則、サービス貿易等の障壁など、通商上の障壁を取り除く</a:t>
            </a:r>
            <a:r>
              <a:rPr lang="ja-JP" altLang="ja-JP" sz="2400" b="1" dirty="0" smtClean="0">
                <a:solidFill>
                  <a:schemeClr val="tx1"/>
                </a:solidFill>
              </a:rPr>
              <a:t>自由</a:t>
            </a:r>
            <a:r>
              <a:rPr lang="ja-JP" altLang="en-US" sz="2400" b="1" dirty="0" smtClean="0">
                <a:solidFill>
                  <a:schemeClr val="tx1"/>
                </a:solidFill>
              </a:rPr>
              <a:t>貿易</a:t>
            </a:r>
            <a:r>
              <a:rPr lang="ja-JP" altLang="ja-JP" sz="2400" b="1" dirty="0" smtClean="0">
                <a:solidFill>
                  <a:schemeClr val="tx1"/>
                </a:solidFill>
              </a:rPr>
              <a:t>地域</a:t>
            </a:r>
            <a:r>
              <a:rPr lang="ja-JP" altLang="ja-JP" sz="2400" b="1" dirty="0">
                <a:solidFill>
                  <a:schemeClr val="tx1"/>
                </a:solidFill>
              </a:rPr>
              <a:t>の結成を目的とした、2国間以上の国際協定</a:t>
            </a:r>
            <a:endParaRPr kumimoji="1" lang="en-US" altLang="ja-JP" sz="2400" b="1" dirty="0" smtClean="0">
              <a:solidFill>
                <a:schemeClr val="tx1"/>
              </a:solidFill>
            </a:endParaRPr>
          </a:p>
          <a:p>
            <a:endParaRPr kumimoji="1" lang="ja-JP" altLang="en-US" dirty="0">
              <a:solidFill>
                <a:schemeClr val="tx1"/>
              </a:solidFill>
            </a:endParaRPr>
          </a:p>
        </p:txBody>
      </p:sp>
    </p:spTree>
    <p:extLst>
      <p:ext uri="{BB962C8B-B14F-4D97-AF65-F5344CB8AC3E}">
        <p14:creationId xmlns:p14="http://schemas.microsoft.com/office/powerpoint/2010/main" val="3339247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1143000"/>
          </a:xfrm>
        </p:spPr>
        <p:txBody>
          <a:bodyPr>
            <a:normAutofit/>
          </a:bodyPr>
          <a:lstStyle/>
          <a:p>
            <a:pPr algn="ctr"/>
            <a:r>
              <a:rPr kumimoji="1" lang="en-US" altLang="ja-JP" sz="6600" b="1" dirty="0" smtClean="0">
                <a:solidFill>
                  <a:srgbClr val="C00000"/>
                </a:solidFill>
              </a:rPr>
              <a:t>TPP</a:t>
            </a:r>
            <a:r>
              <a:rPr kumimoji="1" lang="ja-JP" altLang="en-US" sz="6600" b="1" dirty="0" smtClean="0"/>
              <a:t>交渉の</a:t>
            </a:r>
            <a:r>
              <a:rPr kumimoji="1" lang="en-US" altLang="ja-JP" sz="6600" b="1" dirty="0" smtClean="0"/>
              <a:t>21</a:t>
            </a:r>
            <a:r>
              <a:rPr kumimoji="1" lang="ja-JP" altLang="en-US" sz="6600" b="1" dirty="0" smtClean="0"/>
              <a:t>分野</a:t>
            </a:r>
            <a:endParaRPr kumimoji="1" lang="ja-JP" altLang="en-US" sz="6600" b="1" dirty="0"/>
          </a:p>
        </p:txBody>
      </p:sp>
      <p:sp>
        <p:nvSpPr>
          <p:cNvPr id="5" name="スライド番号プレースホルダー 4"/>
          <p:cNvSpPr>
            <a:spLocks noGrp="1"/>
          </p:cNvSpPr>
          <p:nvPr>
            <p:ph type="sldNum" sz="quarter" idx="12"/>
          </p:nvPr>
        </p:nvSpPr>
        <p:spPr/>
        <p:txBody>
          <a:bodyPr/>
          <a:lstStyle/>
          <a:p>
            <a:fld id="{AD3BC522-3A74-4FE3-BA72-A1B9367BEC15}" type="slidenum">
              <a:rPr kumimoji="1" lang="ja-JP" altLang="en-US" smtClean="0"/>
              <a:t>7</a:t>
            </a:fld>
            <a:endParaRPr kumimoji="1" lang="ja-JP" altLang="en-US"/>
          </a:p>
        </p:txBody>
      </p:sp>
      <p:sp>
        <p:nvSpPr>
          <p:cNvPr id="3" name="コンテンツ プレースホルダー 2"/>
          <p:cNvSpPr>
            <a:spLocks noGrp="1"/>
          </p:cNvSpPr>
          <p:nvPr>
            <p:ph sz="quarter" idx="1"/>
          </p:nvPr>
        </p:nvSpPr>
        <p:spPr/>
        <p:txBody>
          <a:bodyPr>
            <a:normAutofit fontScale="92500" lnSpcReduction="10000"/>
          </a:bodyPr>
          <a:lstStyle/>
          <a:p>
            <a:r>
              <a:rPr kumimoji="1" lang="ja-JP" altLang="en-US" b="1" dirty="0" smtClean="0"/>
              <a:t>物品市場アクセス</a:t>
            </a:r>
            <a:endParaRPr kumimoji="1" lang="en-US" altLang="ja-JP" b="1" dirty="0" smtClean="0"/>
          </a:p>
          <a:p>
            <a:r>
              <a:rPr lang="ja-JP" altLang="en-US" b="1" dirty="0"/>
              <a:t>原産地</a:t>
            </a:r>
            <a:r>
              <a:rPr lang="ja-JP" altLang="en-US" b="1" dirty="0" smtClean="0"/>
              <a:t>規則</a:t>
            </a:r>
            <a:endParaRPr lang="en-US" altLang="ja-JP" b="1" dirty="0" smtClean="0"/>
          </a:p>
          <a:p>
            <a:r>
              <a:rPr kumimoji="1" lang="ja-JP" altLang="en-US" b="1" dirty="0"/>
              <a:t>貿易</a:t>
            </a:r>
            <a:r>
              <a:rPr kumimoji="1" lang="ja-JP" altLang="en-US" b="1" dirty="0" smtClean="0"/>
              <a:t>円滑化</a:t>
            </a:r>
            <a:endParaRPr kumimoji="1" lang="en-US" altLang="ja-JP" b="1" dirty="0" smtClean="0"/>
          </a:p>
          <a:p>
            <a:r>
              <a:rPr lang="en-US" altLang="ja-JP" b="1" dirty="0" smtClean="0"/>
              <a:t>SPS</a:t>
            </a:r>
            <a:r>
              <a:rPr lang="ja-JP" altLang="en-US" b="1" dirty="0" smtClean="0"/>
              <a:t>（衛生植物検疫）</a:t>
            </a:r>
            <a:endParaRPr lang="en-US" altLang="ja-JP" b="1" dirty="0" smtClean="0"/>
          </a:p>
          <a:p>
            <a:r>
              <a:rPr kumimoji="1" lang="en-US" altLang="ja-JP" b="1" dirty="0" smtClean="0"/>
              <a:t>TBT</a:t>
            </a:r>
            <a:r>
              <a:rPr kumimoji="1" lang="ja-JP" altLang="en-US" b="1" dirty="0" smtClean="0"/>
              <a:t>（貿易の技術障害）</a:t>
            </a:r>
            <a:endParaRPr kumimoji="1" lang="en-US" altLang="ja-JP" b="1" dirty="0" smtClean="0"/>
          </a:p>
          <a:p>
            <a:r>
              <a:rPr lang="ja-JP" altLang="en-US" b="1" dirty="0"/>
              <a:t>貿易</a:t>
            </a:r>
            <a:r>
              <a:rPr lang="ja-JP" altLang="en-US" b="1" dirty="0" smtClean="0"/>
              <a:t>救済</a:t>
            </a:r>
            <a:endParaRPr lang="en-US" altLang="ja-JP" b="1" dirty="0" smtClean="0"/>
          </a:p>
          <a:p>
            <a:r>
              <a:rPr kumimoji="1" lang="ja-JP" altLang="en-US" b="1" dirty="0"/>
              <a:t>政府</a:t>
            </a:r>
            <a:r>
              <a:rPr kumimoji="1" lang="ja-JP" altLang="en-US" b="1" dirty="0" smtClean="0"/>
              <a:t>調達</a:t>
            </a:r>
            <a:endParaRPr kumimoji="1" lang="en-US" altLang="ja-JP" b="1" dirty="0" smtClean="0"/>
          </a:p>
          <a:p>
            <a:r>
              <a:rPr lang="ja-JP" altLang="en-US" b="1" dirty="0"/>
              <a:t>知的</a:t>
            </a:r>
            <a:r>
              <a:rPr lang="ja-JP" altLang="en-US" b="1" dirty="0" smtClean="0"/>
              <a:t>財産権</a:t>
            </a:r>
            <a:endParaRPr lang="en-US" altLang="ja-JP" b="1" dirty="0" smtClean="0"/>
          </a:p>
          <a:p>
            <a:r>
              <a:rPr kumimoji="1" lang="ja-JP" altLang="en-US" b="1" dirty="0" smtClean="0"/>
              <a:t>競争政策</a:t>
            </a:r>
            <a:endParaRPr kumimoji="1" lang="en-US" altLang="ja-JP" b="1" dirty="0" smtClean="0"/>
          </a:p>
          <a:p>
            <a:r>
              <a:rPr lang="ja-JP" altLang="en-US" b="1" dirty="0" smtClean="0"/>
              <a:t>金融サービス</a:t>
            </a:r>
            <a:endParaRPr lang="en-US" altLang="ja-JP" b="1" dirty="0" smtClean="0"/>
          </a:p>
          <a:p>
            <a:r>
              <a:rPr lang="ja-JP" altLang="en-US" b="1" dirty="0" smtClean="0"/>
              <a:t>越境サービス</a:t>
            </a:r>
            <a:endParaRPr lang="en-US" altLang="ja-JP" b="1" dirty="0" smtClean="0"/>
          </a:p>
          <a:p>
            <a:pPr marL="0" indent="0">
              <a:buNone/>
            </a:pPr>
            <a:endParaRPr kumimoji="1" lang="ja-JP" altLang="en-US" dirty="0"/>
          </a:p>
        </p:txBody>
      </p:sp>
      <p:sp>
        <p:nvSpPr>
          <p:cNvPr id="4" name="コンテンツ プレースホルダー 3"/>
          <p:cNvSpPr>
            <a:spLocks noGrp="1"/>
          </p:cNvSpPr>
          <p:nvPr>
            <p:ph sz="quarter" idx="2"/>
          </p:nvPr>
        </p:nvSpPr>
        <p:spPr/>
        <p:txBody>
          <a:bodyPr>
            <a:normAutofit fontScale="92500" lnSpcReduction="10000"/>
          </a:bodyPr>
          <a:lstStyle/>
          <a:p>
            <a:r>
              <a:rPr kumimoji="1" lang="ja-JP" altLang="en-US" b="1" dirty="0" smtClean="0"/>
              <a:t>電気通信サービス</a:t>
            </a:r>
            <a:endParaRPr kumimoji="1" lang="en-US" altLang="ja-JP" b="1" dirty="0" smtClean="0"/>
          </a:p>
          <a:p>
            <a:r>
              <a:rPr kumimoji="1" lang="ja-JP" altLang="en-US" b="1" dirty="0" smtClean="0"/>
              <a:t>商用関係者の移動</a:t>
            </a:r>
            <a:endParaRPr kumimoji="1" lang="en-US" altLang="ja-JP" b="1" dirty="0" smtClean="0"/>
          </a:p>
          <a:p>
            <a:r>
              <a:rPr lang="ja-JP" altLang="en-US" b="1" dirty="0"/>
              <a:t>電子</a:t>
            </a:r>
            <a:r>
              <a:rPr lang="ja-JP" altLang="en-US" b="1" dirty="0" smtClean="0"/>
              <a:t>商取引</a:t>
            </a:r>
            <a:endParaRPr lang="en-US" altLang="ja-JP" b="1" dirty="0" smtClean="0"/>
          </a:p>
          <a:p>
            <a:r>
              <a:rPr kumimoji="1" lang="ja-JP" altLang="en-US" b="1" dirty="0" smtClean="0"/>
              <a:t>投資</a:t>
            </a:r>
            <a:endParaRPr kumimoji="1" lang="en-US" altLang="ja-JP" b="1" dirty="0" smtClean="0"/>
          </a:p>
          <a:p>
            <a:r>
              <a:rPr lang="ja-JP" altLang="en-US" b="1" dirty="0" smtClean="0"/>
              <a:t>環境</a:t>
            </a:r>
            <a:endParaRPr lang="en-US" altLang="ja-JP" b="1" dirty="0" smtClean="0"/>
          </a:p>
          <a:p>
            <a:r>
              <a:rPr kumimoji="1" lang="ja-JP" altLang="en-US" b="1" dirty="0" smtClean="0"/>
              <a:t>労働</a:t>
            </a:r>
            <a:endParaRPr kumimoji="1" lang="en-US" altLang="ja-JP" b="1" dirty="0" smtClean="0"/>
          </a:p>
          <a:p>
            <a:r>
              <a:rPr lang="ja-JP" altLang="en-US" b="1" dirty="0" smtClean="0"/>
              <a:t>制度的事項</a:t>
            </a:r>
            <a:endParaRPr lang="en-US" altLang="ja-JP" b="1" dirty="0" smtClean="0"/>
          </a:p>
          <a:p>
            <a:r>
              <a:rPr kumimoji="1" lang="ja-JP" altLang="en-US" b="1" dirty="0"/>
              <a:t>紛争</a:t>
            </a:r>
            <a:r>
              <a:rPr kumimoji="1" lang="ja-JP" altLang="en-US" b="1" dirty="0" smtClean="0"/>
              <a:t>解決</a:t>
            </a:r>
            <a:endParaRPr kumimoji="1" lang="en-US" altLang="ja-JP" b="1" dirty="0" smtClean="0"/>
          </a:p>
          <a:p>
            <a:r>
              <a:rPr lang="ja-JP" altLang="en-US" b="1" dirty="0" smtClean="0"/>
              <a:t>協力</a:t>
            </a:r>
            <a:endParaRPr lang="en-US" altLang="ja-JP" b="1" dirty="0" smtClean="0"/>
          </a:p>
          <a:p>
            <a:r>
              <a:rPr kumimoji="1" lang="ja-JP" altLang="en-US" b="1" dirty="0"/>
              <a:t>分野</a:t>
            </a:r>
            <a:r>
              <a:rPr kumimoji="1" lang="ja-JP" altLang="en-US" b="1" dirty="0" smtClean="0"/>
              <a:t>横断的事項</a:t>
            </a:r>
            <a:endParaRPr kumimoji="1" lang="ja-JP" altLang="en-US" b="1" dirty="0"/>
          </a:p>
        </p:txBody>
      </p:sp>
    </p:spTree>
    <p:extLst>
      <p:ext uri="{BB962C8B-B14F-4D97-AF65-F5344CB8AC3E}">
        <p14:creationId xmlns:p14="http://schemas.microsoft.com/office/powerpoint/2010/main" val="178450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p:txBody>
          <a:bodyPr>
            <a:noAutofit/>
          </a:bodyPr>
          <a:lstStyle/>
          <a:p>
            <a:r>
              <a:rPr kumimoji="1" lang="en-US" altLang="ja-JP" sz="4000" b="1" dirty="0" smtClean="0">
                <a:solidFill>
                  <a:schemeClr val="tx1"/>
                </a:solidFill>
              </a:rPr>
              <a:t>1-1</a:t>
            </a:r>
            <a:r>
              <a:rPr kumimoji="1" lang="ja-JP" altLang="en-US" sz="4000" b="1" dirty="0" smtClean="0">
                <a:solidFill>
                  <a:schemeClr val="tx1"/>
                </a:solidFill>
              </a:rPr>
              <a:t>　</a:t>
            </a:r>
            <a:r>
              <a:rPr kumimoji="1" lang="en-US" altLang="ja-JP" sz="4000" b="1" dirty="0" smtClean="0">
                <a:solidFill>
                  <a:schemeClr val="tx1"/>
                </a:solidFill>
              </a:rPr>
              <a:t>90</a:t>
            </a:r>
            <a:r>
              <a:rPr kumimoji="1" lang="ja-JP" altLang="en-US" sz="4000" b="1" dirty="0" smtClean="0">
                <a:solidFill>
                  <a:schemeClr val="tx1"/>
                </a:solidFill>
              </a:rPr>
              <a:t>年代</a:t>
            </a:r>
            <a:endParaRPr kumimoji="1" lang="en-US" altLang="ja-JP" sz="4000" b="1" dirty="0" smtClean="0">
              <a:solidFill>
                <a:schemeClr val="tx1"/>
              </a:solidFill>
            </a:endParaRPr>
          </a:p>
          <a:p>
            <a:r>
              <a:rPr lang="en-US" altLang="ja-JP" sz="4000" b="1" dirty="0" smtClean="0">
                <a:solidFill>
                  <a:schemeClr val="tx1"/>
                </a:solidFill>
              </a:rPr>
              <a:t>1-2</a:t>
            </a:r>
            <a:r>
              <a:rPr lang="ja-JP" altLang="en-US" sz="4000" b="1" dirty="0" smtClean="0">
                <a:solidFill>
                  <a:schemeClr val="tx1"/>
                </a:solidFill>
              </a:rPr>
              <a:t>　</a:t>
            </a:r>
            <a:r>
              <a:rPr lang="en-US" altLang="ja-JP" sz="4000" b="1" dirty="0" smtClean="0">
                <a:solidFill>
                  <a:schemeClr val="tx1"/>
                </a:solidFill>
              </a:rPr>
              <a:t>00</a:t>
            </a:r>
            <a:r>
              <a:rPr lang="ja-JP" altLang="en-US" sz="4000" b="1" dirty="0" smtClean="0">
                <a:solidFill>
                  <a:schemeClr val="tx1"/>
                </a:solidFill>
              </a:rPr>
              <a:t>年代</a:t>
            </a:r>
            <a:endParaRPr lang="en-US" altLang="ja-JP" sz="4000" b="1" dirty="0" smtClean="0">
              <a:solidFill>
                <a:schemeClr val="tx1"/>
              </a:solidFill>
            </a:endParaRPr>
          </a:p>
          <a:p>
            <a:r>
              <a:rPr kumimoji="1" lang="en-US" altLang="ja-JP" sz="4000" b="1" dirty="0" smtClean="0">
                <a:solidFill>
                  <a:schemeClr val="tx1"/>
                </a:solidFill>
              </a:rPr>
              <a:t>1-3</a:t>
            </a:r>
            <a:r>
              <a:rPr kumimoji="1" lang="ja-JP" altLang="en-US" sz="4000" b="1" dirty="0" smtClean="0">
                <a:solidFill>
                  <a:schemeClr val="tx1"/>
                </a:solidFill>
              </a:rPr>
              <a:t>　</a:t>
            </a:r>
            <a:r>
              <a:rPr kumimoji="1" lang="ja-JP" altLang="en-US" sz="4000" b="1" dirty="0" smtClean="0">
                <a:solidFill>
                  <a:schemeClr val="tx1"/>
                </a:solidFill>
              </a:rPr>
              <a:t>現代</a:t>
            </a:r>
            <a:endParaRPr kumimoji="1" lang="ja-JP" altLang="en-US" sz="4000" b="1" dirty="0">
              <a:solidFill>
                <a:schemeClr val="tx1"/>
              </a:solidFill>
            </a:endParaRPr>
          </a:p>
        </p:txBody>
      </p:sp>
      <p:sp>
        <p:nvSpPr>
          <p:cNvPr id="5" name="タイトル 4"/>
          <p:cNvSpPr>
            <a:spLocks noGrp="1"/>
          </p:cNvSpPr>
          <p:nvPr>
            <p:ph type="ctrTitle"/>
          </p:nvPr>
        </p:nvSpPr>
        <p:spPr/>
        <p:txBody>
          <a:bodyPr>
            <a:normAutofit/>
          </a:bodyPr>
          <a:lstStyle/>
          <a:p>
            <a:r>
              <a:rPr kumimoji="1" lang="ja-JP" altLang="en-US" sz="5400" dirty="0" smtClean="0"/>
              <a:t>１　</a:t>
            </a:r>
            <a:r>
              <a:rPr kumimoji="1" lang="en-US" altLang="ja-JP" sz="5400" dirty="0" smtClean="0"/>
              <a:t>TPP</a:t>
            </a:r>
            <a:r>
              <a:rPr kumimoji="1" lang="ja-JP" altLang="en-US" sz="5400" dirty="0" smtClean="0"/>
              <a:t>設立までの歴史</a:t>
            </a:r>
            <a:endParaRPr kumimoji="1" lang="ja-JP" altLang="en-US" sz="5400" dirty="0"/>
          </a:p>
        </p:txBody>
      </p:sp>
    </p:spTree>
    <p:extLst>
      <p:ext uri="{BB962C8B-B14F-4D97-AF65-F5344CB8AC3E}">
        <p14:creationId xmlns:p14="http://schemas.microsoft.com/office/powerpoint/2010/main" val="208334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6000" b="1" dirty="0" smtClean="0">
                <a:solidFill>
                  <a:schemeClr val="tx1">
                    <a:lumMod val="95000"/>
                    <a:lumOff val="5000"/>
                  </a:schemeClr>
                </a:solidFill>
              </a:rPr>
              <a:t>1-1</a:t>
            </a:r>
            <a:r>
              <a:rPr kumimoji="1" lang="ja-JP" altLang="en-US" sz="6000" b="1" dirty="0" smtClean="0">
                <a:solidFill>
                  <a:schemeClr val="tx1">
                    <a:lumMod val="95000"/>
                    <a:lumOff val="5000"/>
                  </a:schemeClr>
                </a:solidFill>
              </a:rPr>
              <a:t>　</a:t>
            </a:r>
            <a:r>
              <a:rPr kumimoji="1" lang="en-US" altLang="ja-JP" sz="6000" b="1" dirty="0" smtClean="0">
                <a:solidFill>
                  <a:schemeClr val="tx1">
                    <a:lumMod val="95000"/>
                    <a:lumOff val="5000"/>
                  </a:schemeClr>
                </a:solidFill>
              </a:rPr>
              <a:t>90</a:t>
            </a:r>
            <a:r>
              <a:rPr kumimoji="1" lang="ja-JP" altLang="en-US" sz="6000" b="1" dirty="0" smtClean="0">
                <a:solidFill>
                  <a:schemeClr val="tx1">
                    <a:lumMod val="95000"/>
                    <a:lumOff val="5000"/>
                  </a:schemeClr>
                </a:solidFill>
              </a:rPr>
              <a:t>年代</a:t>
            </a:r>
            <a:endParaRPr kumimoji="1" lang="ja-JP" altLang="en-US" sz="6000" b="1" dirty="0">
              <a:solidFill>
                <a:schemeClr val="tx1">
                  <a:lumMod val="95000"/>
                  <a:lumOff val="5000"/>
                </a:schemeClr>
              </a:solidFill>
            </a:endParaRPr>
          </a:p>
        </p:txBody>
      </p:sp>
      <p:sp>
        <p:nvSpPr>
          <p:cNvPr id="3" name="コンテンツ プレースホルダー 2"/>
          <p:cNvSpPr>
            <a:spLocks noGrp="1"/>
          </p:cNvSpPr>
          <p:nvPr>
            <p:ph sz="quarter" idx="1"/>
          </p:nvPr>
        </p:nvSpPr>
        <p:spPr>
          <a:xfrm>
            <a:off x="611560" y="2276872"/>
            <a:ext cx="8153400" cy="3675112"/>
          </a:xfrm>
        </p:spPr>
        <p:txBody>
          <a:bodyPr>
            <a:normAutofit/>
          </a:bodyPr>
          <a:lstStyle/>
          <a:p>
            <a:r>
              <a:rPr kumimoji="1" lang="en-US" altLang="ja-JP" sz="5400" b="1" dirty="0" smtClean="0"/>
              <a:t>1-1-1</a:t>
            </a:r>
            <a:r>
              <a:rPr kumimoji="1" lang="ja-JP" altLang="en-US" sz="5400" b="1" dirty="0" smtClean="0"/>
              <a:t>　</a:t>
            </a:r>
            <a:r>
              <a:rPr kumimoji="1" lang="en-US" altLang="ja-JP" sz="5400" b="1" dirty="0" smtClean="0"/>
              <a:t>APEC</a:t>
            </a:r>
            <a:r>
              <a:rPr kumimoji="1" lang="ja-JP" altLang="en-US" sz="5400" b="1" dirty="0" smtClean="0"/>
              <a:t>内国の動き</a:t>
            </a:r>
            <a:endParaRPr kumimoji="1" lang="en-US" altLang="ja-JP" sz="5400" b="1" dirty="0" smtClean="0"/>
          </a:p>
          <a:p>
            <a:r>
              <a:rPr lang="en-US" altLang="ja-JP" sz="5400" b="1" dirty="0" smtClean="0"/>
              <a:t>1-1-2</a:t>
            </a:r>
            <a:r>
              <a:rPr lang="ja-JP" altLang="en-US" sz="5400" b="1" dirty="0" smtClean="0"/>
              <a:t>　</a:t>
            </a:r>
            <a:r>
              <a:rPr lang="en-US" altLang="ja-JP" sz="5400" b="1" dirty="0" smtClean="0"/>
              <a:t>90</a:t>
            </a:r>
            <a:r>
              <a:rPr lang="ja-JP" altLang="en-US" sz="5400" b="1" dirty="0" smtClean="0"/>
              <a:t>年代の特徴とは</a:t>
            </a:r>
            <a:endParaRPr kumimoji="1" lang="ja-JP" altLang="en-US" sz="5400" b="1" dirty="0"/>
          </a:p>
        </p:txBody>
      </p:sp>
    </p:spTree>
    <p:extLst>
      <p:ext uri="{BB962C8B-B14F-4D97-AF65-F5344CB8AC3E}">
        <p14:creationId xmlns:p14="http://schemas.microsoft.com/office/powerpoint/2010/main" val="3537712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1515</TotalTime>
  <Words>762</Words>
  <Application>Microsoft Office PowerPoint</Application>
  <PresentationFormat>画面に合わせる (4:3)</PresentationFormat>
  <Paragraphs>291</Paragraphs>
  <Slides>28</Slides>
  <Notes>0</Notes>
  <HiddenSlides>0</HiddenSlides>
  <MMClips>0</MMClips>
  <ScaleCrop>false</ScaleCrop>
  <HeadingPairs>
    <vt:vector size="4" baseType="variant">
      <vt:variant>
        <vt:lpstr>テーマ</vt:lpstr>
      </vt:variant>
      <vt:variant>
        <vt:i4>6</vt:i4>
      </vt:variant>
      <vt:variant>
        <vt:lpstr>スライド タイトル</vt:lpstr>
      </vt:variant>
      <vt:variant>
        <vt:i4>28</vt:i4>
      </vt:variant>
    </vt:vector>
  </HeadingPairs>
  <TitlesOfParts>
    <vt:vector size="34" baseType="lpstr">
      <vt:lpstr>NewsPrint</vt:lpstr>
      <vt:lpstr>クラリティ</vt:lpstr>
      <vt:lpstr>ジャパネスク</vt:lpstr>
      <vt:lpstr>デザート</vt:lpstr>
      <vt:lpstr>1_デザート</vt:lpstr>
      <vt:lpstr>みやび</vt:lpstr>
      <vt:lpstr>ＴＰＰ　 なぜ多国ラウンドなのか</vt:lpstr>
      <vt:lpstr>０　イントロダクション</vt:lpstr>
      <vt:lpstr>0-1　研究の目的</vt:lpstr>
      <vt:lpstr>0-2　概要説明</vt:lpstr>
      <vt:lpstr>TPPとは</vt:lpstr>
      <vt:lpstr>TPP・FTAの違い</vt:lpstr>
      <vt:lpstr>TPP交渉の21分野</vt:lpstr>
      <vt:lpstr>１　TPP設立までの歴史</vt:lpstr>
      <vt:lpstr>1-1　90年代</vt:lpstr>
      <vt:lpstr>PowerPoint プレゼンテーション</vt:lpstr>
      <vt:lpstr>PowerPoint プレゼンテーション</vt:lpstr>
      <vt:lpstr>９０年代の特徴</vt:lpstr>
      <vt:lpstr>1-2　00年代</vt:lpstr>
      <vt:lpstr>PowerPoint プレゼンテーション</vt:lpstr>
      <vt:lpstr>1-2-1多国間交渉の停滞</vt:lpstr>
      <vt:lpstr>FTAの時代へ</vt:lpstr>
      <vt:lpstr>1-2-3　FTAの限界と改善点</vt:lpstr>
      <vt:lpstr>3-1　スパゲッティボウル現象とは</vt:lpstr>
      <vt:lpstr>FTAの限界</vt:lpstr>
      <vt:lpstr>1-3　現代</vt:lpstr>
      <vt:lpstr>PowerPoint プレゼンテーション</vt:lpstr>
      <vt:lpstr>1-3-1　Ｐ４（pacific 4)とは</vt:lpstr>
      <vt:lpstr>なぜこの4国なのか</vt:lpstr>
      <vt:lpstr>PowerPoint プレゼンテーション</vt:lpstr>
      <vt:lpstr>1-3-2　近代の特徴</vt:lpstr>
      <vt:lpstr>　まとめ</vt:lpstr>
      <vt:lpstr>まとめ</vt:lpstr>
      <vt:lpstr>まとめ（なぜ多国間なのか）</vt:lpstr>
    </vt:vector>
  </TitlesOfParts>
  <Company>愛知大学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ＴＰＰ　なぜ多国ラウンドなのか</dc:title>
  <dc:creator>愛知大学</dc:creator>
  <cp:lastModifiedBy>愛知大学</cp:lastModifiedBy>
  <cp:revision>92</cp:revision>
  <cp:lastPrinted>2013-10-22T05:25:47Z</cp:lastPrinted>
  <dcterms:created xsi:type="dcterms:W3CDTF">2013-08-06T00:52:57Z</dcterms:created>
  <dcterms:modified xsi:type="dcterms:W3CDTF">2013-11-12T07:21:34Z</dcterms:modified>
</cp:coreProperties>
</file>