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58" r:id="rId5"/>
    <p:sldId id="259" r:id="rId6"/>
    <p:sldId id="260" r:id="rId7"/>
    <p:sldId id="261" r:id="rId8"/>
    <p:sldId id="262" r:id="rId9"/>
    <p:sldId id="264" r:id="rId10"/>
    <p:sldId id="26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8" name="Slide Number Placeholder 7"/>
          <p:cNvSpPr>
            <a:spLocks noGrp="1"/>
          </p:cNvSpPr>
          <p:nvPr>
            <p:ph type="sldNum" sz="quarter" idx="11"/>
          </p:nvPr>
        </p:nvSpPr>
        <p:spPr/>
        <p:txBody>
          <a:bodyPr/>
          <a:lstStyle/>
          <a:p>
            <a:fld id="{B53A21CD-8C1F-428D-A9E6-8BAB70E30150}"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
        <p:nvSpPr>
          <p:cNvPr id="9" name="Title 8"/>
          <p:cNvSpPr>
            <a:spLocks noGrp="1"/>
          </p:cNvSpPr>
          <p:nvPr>
            <p:ph type="title"/>
          </p:nvPr>
        </p:nvSpPr>
        <p:spPr>
          <a:xfrm>
            <a:off x="914400" y="1544715"/>
            <a:ext cx="7315200" cy="1154097"/>
          </a:xfrm>
        </p:spPr>
        <p:txBody>
          <a:bodyPr/>
          <a:lstStyle/>
          <a:p>
            <a:r>
              <a:rPr lang="ja-JP" altLang="en-US" smtClean="0"/>
              <a:t>マスター タイトルの書式設定</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
        <p:nvSpPr>
          <p:cNvPr id="10" name="Title 9"/>
          <p:cNvSpPr>
            <a:spLocks noGrp="1"/>
          </p:cNvSpPr>
          <p:nvPr>
            <p:ph type="title"/>
          </p:nvPr>
        </p:nvSpPr>
        <p:spPr>
          <a:xfrm>
            <a:off x="914400" y="1544715"/>
            <a:ext cx="7315200" cy="1154097"/>
          </a:xfrm>
        </p:spPr>
        <p:txBody>
          <a:bodyPr/>
          <a:lstStyle/>
          <a:p>
            <a:r>
              <a:rPr lang="ja-JP" altLang="en-US" smtClean="0"/>
              <a:t>マスター タイトルの書式設定</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E1AA2C-05AF-482F-8422-8186DB45DB22}" type="datetimeFigureOut">
              <a:rPr kumimoji="1" lang="ja-JP" altLang="en-US" smtClean="0"/>
              <a:t>2013/11/13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3A21CD-8C1F-428D-A9E6-8BAB70E30150}"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5E1AA2C-05AF-482F-8422-8186DB45DB22}" type="datetimeFigureOut">
              <a:rPr kumimoji="1" lang="ja-JP" altLang="en-US" smtClean="0"/>
              <a:t>2013/11/13</a:t>
            </a:fld>
            <a:endParaRPr kumimoji="1" lang="ja-JP" alt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53A21CD-8C1F-428D-A9E6-8BAB70E30150}" type="slidenum">
              <a:rPr kumimoji="1" lang="ja-JP" altLang="en-US" smtClean="0"/>
              <a:t>‹#›</a:t>
            </a:fld>
            <a:endParaRPr kumimoji="1" lang="ja-JP" alt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kumimoji="1" lang="ja-JP"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kumimoji="1" sz="40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kumimoji="1"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kumimoji="1"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kumimoji="1"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kumimoji="1"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kumimoji="1"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908720"/>
            <a:ext cx="8062912" cy="1470025"/>
          </a:xfrm>
        </p:spPr>
        <p:txBody>
          <a:bodyPr>
            <a:normAutofit/>
          </a:bodyPr>
          <a:lstStyle/>
          <a:p>
            <a:r>
              <a:rPr kumimoji="1" lang="en-US" altLang="ja-JP" sz="6600" dirty="0" smtClean="0"/>
              <a:t>TOYOTA-</a:t>
            </a:r>
            <a:r>
              <a:rPr kumimoji="1" lang="en-US" altLang="ja-JP" sz="6600" dirty="0" err="1" smtClean="0"/>
              <a:t>lism</a:t>
            </a:r>
            <a:endParaRPr kumimoji="1" lang="ja-JP" altLang="en-US" sz="6600" dirty="0"/>
          </a:p>
        </p:txBody>
      </p:sp>
      <p:sp>
        <p:nvSpPr>
          <p:cNvPr id="3" name="サブタイトル 2"/>
          <p:cNvSpPr>
            <a:spLocks noGrp="1"/>
          </p:cNvSpPr>
          <p:nvPr>
            <p:ph type="subTitle" idx="1"/>
          </p:nvPr>
        </p:nvSpPr>
        <p:spPr>
          <a:xfrm>
            <a:off x="971600" y="5733256"/>
            <a:ext cx="8062912" cy="602656"/>
          </a:xfrm>
        </p:spPr>
        <p:txBody>
          <a:bodyPr/>
          <a:lstStyle/>
          <a:p>
            <a:r>
              <a:rPr kumimoji="1" lang="ja-JP" altLang="en-US" dirty="0" smtClean="0"/>
              <a:t>兒島、湯浅、澤野、宇佐美</a:t>
            </a:r>
            <a:endParaRPr kumimoji="1" lang="ja-JP" altLang="en-US" dirty="0"/>
          </a:p>
        </p:txBody>
      </p:sp>
    </p:spTree>
    <p:extLst>
      <p:ext uri="{BB962C8B-B14F-4D97-AF65-F5344CB8AC3E}">
        <p14:creationId xmlns:p14="http://schemas.microsoft.com/office/powerpoint/2010/main" val="3409373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1052736"/>
            <a:ext cx="7315200" cy="1154097"/>
          </a:xfrm>
        </p:spPr>
        <p:txBody>
          <a:bodyPr/>
          <a:lstStyle/>
          <a:p>
            <a:r>
              <a:rPr kumimoji="1" lang="ja-JP" altLang="en-US" dirty="0" smtClean="0"/>
              <a:t>これからのトヨタ</a:t>
            </a:r>
            <a:endParaRPr kumimoji="1" lang="ja-JP" altLang="en-US" dirty="0"/>
          </a:p>
        </p:txBody>
      </p:sp>
      <p:sp>
        <p:nvSpPr>
          <p:cNvPr id="3" name="コンテンツ プレースホルダー 2"/>
          <p:cNvSpPr>
            <a:spLocks noGrp="1"/>
          </p:cNvSpPr>
          <p:nvPr>
            <p:ph idx="1"/>
          </p:nvPr>
        </p:nvSpPr>
        <p:spPr>
          <a:xfrm>
            <a:off x="827584" y="2492896"/>
            <a:ext cx="7315200" cy="3539527"/>
          </a:xfrm>
        </p:spPr>
        <p:txBody>
          <a:bodyPr>
            <a:normAutofit/>
          </a:bodyPr>
          <a:lstStyle/>
          <a:p>
            <a:pPr marL="45720" indent="0">
              <a:buNone/>
            </a:pPr>
            <a:r>
              <a:rPr kumimoji="1" lang="ja-JP" altLang="en-US" sz="2800" dirty="0" smtClean="0"/>
              <a:t>アジアを中心に生産や販売戦略を展開していくでしょう。</a:t>
            </a:r>
            <a:endParaRPr kumimoji="1" lang="en-US" altLang="ja-JP" sz="2800" dirty="0" smtClean="0"/>
          </a:p>
          <a:p>
            <a:pPr marL="45720" indent="0">
              <a:buNone/>
            </a:pPr>
            <a:r>
              <a:rPr lang="ja-JP" altLang="en-US" sz="2800" dirty="0"/>
              <a:t>主</a:t>
            </a:r>
            <a:r>
              <a:rPr lang="ja-JP" altLang="en-US" sz="2800" dirty="0" smtClean="0"/>
              <a:t>にインド、タイ、インドネシア、台湾</a:t>
            </a:r>
            <a:r>
              <a:rPr lang="en-US" altLang="ja-JP" sz="2800" dirty="0" smtClean="0"/>
              <a:t>…</a:t>
            </a:r>
            <a:r>
              <a:rPr lang="en-US" altLang="ja-JP" sz="2800" dirty="0" err="1" smtClean="0"/>
              <a:t>etc</a:t>
            </a:r>
            <a:endParaRPr kumimoji="1" lang="ja-JP" altLang="en-US" sz="2800" dirty="0"/>
          </a:p>
        </p:txBody>
      </p:sp>
    </p:spTree>
    <p:extLst>
      <p:ext uri="{BB962C8B-B14F-4D97-AF65-F5344CB8AC3E}">
        <p14:creationId xmlns:p14="http://schemas.microsoft.com/office/powerpoint/2010/main" val="302429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764704"/>
            <a:ext cx="7315200" cy="1154097"/>
          </a:xfrm>
        </p:spPr>
        <p:txBody>
          <a:bodyPr/>
          <a:lstStyle/>
          <a:p>
            <a:r>
              <a:rPr kumimoji="1" lang="en-US" altLang="ja-JP" dirty="0" smtClean="0"/>
              <a:t>BACK</a:t>
            </a:r>
            <a:r>
              <a:rPr lang="ja-JP" altLang="en-US" dirty="0"/>
              <a:t> </a:t>
            </a:r>
            <a:r>
              <a:rPr lang="en-US" altLang="ja-JP" dirty="0" smtClean="0"/>
              <a:t>GROUND</a:t>
            </a:r>
            <a:endParaRPr kumimoji="1" lang="ja-JP" altLang="en-US" dirty="0"/>
          </a:p>
        </p:txBody>
      </p:sp>
      <p:sp>
        <p:nvSpPr>
          <p:cNvPr id="3" name="コンテンツ プレースホルダー 2"/>
          <p:cNvSpPr>
            <a:spLocks noGrp="1"/>
          </p:cNvSpPr>
          <p:nvPr>
            <p:ph idx="1"/>
          </p:nvPr>
        </p:nvSpPr>
        <p:spPr>
          <a:xfrm>
            <a:off x="827584" y="2276872"/>
            <a:ext cx="8107288" cy="3960439"/>
          </a:xfrm>
        </p:spPr>
        <p:txBody>
          <a:bodyPr>
            <a:normAutofit/>
          </a:bodyPr>
          <a:lstStyle/>
          <a:p>
            <a:r>
              <a:rPr kumimoji="1" lang="en-US" altLang="ja-JP" sz="2800" dirty="0" smtClean="0"/>
              <a:t>2011</a:t>
            </a:r>
            <a:r>
              <a:rPr kumimoji="1" lang="ja-JP" altLang="en-US" sz="2800" dirty="0" smtClean="0"/>
              <a:t>年</a:t>
            </a:r>
            <a:r>
              <a:rPr kumimoji="1" lang="en-US" altLang="ja-JP" sz="2800" dirty="0" smtClean="0"/>
              <a:t>3</a:t>
            </a:r>
            <a:r>
              <a:rPr kumimoji="1" lang="ja-JP" altLang="en-US" sz="2800" dirty="0" smtClean="0"/>
              <a:t>月</a:t>
            </a:r>
            <a:r>
              <a:rPr kumimoji="1" lang="en-US" altLang="ja-JP" sz="2800" dirty="0" smtClean="0"/>
              <a:t>11</a:t>
            </a:r>
            <a:r>
              <a:rPr kumimoji="1" lang="ja-JP" altLang="en-US" sz="2800" dirty="0" smtClean="0"/>
              <a:t>日（金）東日本大震災</a:t>
            </a:r>
            <a:endParaRPr kumimoji="1" lang="en-US" altLang="ja-JP" sz="2800" dirty="0" smtClean="0"/>
          </a:p>
          <a:p>
            <a:pPr marL="64008" indent="0">
              <a:buNone/>
            </a:pPr>
            <a:r>
              <a:rPr kumimoji="1" lang="ja-JP" altLang="en-US" sz="2800" dirty="0" smtClean="0"/>
              <a:t>　　　　</a:t>
            </a:r>
            <a:endParaRPr kumimoji="1" lang="en-US" altLang="ja-JP" sz="2800" dirty="0" smtClean="0"/>
          </a:p>
          <a:p>
            <a:pPr marL="64008" indent="0">
              <a:buNone/>
            </a:pPr>
            <a:r>
              <a:rPr kumimoji="1" lang="ja-JP" altLang="en-US" sz="2800" dirty="0" smtClean="0"/>
              <a:t>　　　　長期的円高、原子力発電所の停止</a:t>
            </a:r>
            <a:endParaRPr kumimoji="1" lang="en-US" altLang="ja-JP" sz="2800" dirty="0" smtClean="0"/>
          </a:p>
          <a:p>
            <a:pPr marL="64008" indent="0">
              <a:buNone/>
            </a:pPr>
            <a:r>
              <a:rPr lang="ja-JP" altLang="en-US" sz="2800" dirty="0"/>
              <a:t>　</a:t>
            </a:r>
            <a:r>
              <a:rPr lang="ja-JP" altLang="en-US" sz="2800" dirty="0" smtClean="0"/>
              <a:t>　</a:t>
            </a:r>
            <a:endParaRPr lang="en-US" altLang="ja-JP" sz="2800" dirty="0" smtClean="0"/>
          </a:p>
          <a:p>
            <a:pPr marL="64008" indent="0">
              <a:buNone/>
            </a:pPr>
            <a:r>
              <a:rPr kumimoji="1" lang="ja-JP" altLang="en-US" sz="2800" dirty="0"/>
              <a:t>　</a:t>
            </a:r>
            <a:r>
              <a:rPr kumimoji="1" lang="ja-JP" altLang="en-US" sz="2800" dirty="0" smtClean="0"/>
              <a:t>　　　日本自動車業界の</a:t>
            </a:r>
            <a:r>
              <a:rPr kumimoji="1" lang="ja-JP" altLang="en-US" sz="2800" dirty="0" smtClean="0">
                <a:solidFill>
                  <a:srgbClr val="FF0000"/>
                </a:solidFill>
              </a:rPr>
              <a:t>日本離れ</a:t>
            </a:r>
            <a:endParaRPr kumimoji="1" lang="en-US" altLang="ja-JP" sz="2800" dirty="0" smtClean="0">
              <a:solidFill>
                <a:srgbClr val="FF0000"/>
              </a:solidFill>
            </a:endParaRPr>
          </a:p>
          <a:p>
            <a:pPr marL="64008" indent="0">
              <a:buNone/>
            </a:pPr>
            <a:endParaRPr lang="en-US" altLang="ja-JP" sz="2800" dirty="0">
              <a:solidFill>
                <a:srgbClr val="FF0000"/>
              </a:solidFill>
            </a:endParaRPr>
          </a:p>
          <a:p>
            <a:pPr marL="64008" indent="0">
              <a:buNone/>
            </a:pPr>
            <a:r>
              <a:rPr kumimoji="1" lang="ja-JP" altLang="en-US" sz="2800" dirty="0" smtClean="0"/>
              <a:t>トヨタ：「日本でのものづくりにこだわりたい。」</a:t>
            </a:r>
            <a:endParaRPr kumimoji="1" lang="en-US" altLang="ja-JP" sz="2800" dirty="0" smtClean="0"/>
          </a:p>
        </p:txBody>
      </p:sp>
      <p:sp>
        <p:nvSpPr>
          <p:cNvPr id="6" name="下矢印 5"/>
          <p:cNvSpPr/>
          <p:nvPr/>
        </p:nvSpPr>
        <p:spPr>
          <a:xfrm>
            <a:off x="322107" y="2924944"/>
            <a:ext cx="1296144" cy="2304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20688"/>
            <a:ext cx="1847850"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488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691" y="1645839"/>
            <a:ext cx="5831408" cy="4274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1187624" y="836712"/>
            <a:ext cx="6264696" cy="461665"/>
          </a:xfrm>
          <a:prstGeom prst="rect">
            <a:avLst/>
          </a:prstGeom>
          <a:noFill/>
        </p:spPr>
        <p:txBody>
          <a:bodyPr wrap="square" rtlCol="0">
            <a:spAutoFit/>
          </a:bodyPr>
          <a:lstStyle/>
          <a:p>
            <a:r>
              <a:rPr kumimoji="1" lang="ja-JP" altLang="en-US" sz="2400" dirty="0" smtClean="0"/>
              <a:t>トヨタ：国内生産３００万台死守</a:t>
            </a:r>
            <a:endParaRPr kumimoji="1" lang="ja-JP" altLang="en-US" sz="2400" dirty="0"/>
          </a:p>
        </p:txBody>
      </p:sp>
    </p:spTree>
    <p:extLst>
      <p:ext uri="{BB962C8B-B14F-4D97-AF65-F5344CB8AC3E}">
        <p14:creationId xmlns:p14="http://schemas.microsoft.com/office/powerpoint/2010/main" val="331929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052736"/>
            <a:ext cx="7315200" cy="1154097"/>
          </a:xfrm>
        </p:spPr>
        <p:txBody>
          <a:bodyPr/>
          <a:lstStyle/>
          <a:p>
            <a:r>
              <a:rPr kumimoji="1" lang="ja-JP" altLang="en-US" dirty="0" smtClean="0"/>
              <a:t>考えられる理由</a:t>
            </a:r>
            <a:endParaRPr kumimoji="1" lang="ja-JP" altLang="en-US" dirty="0"/>
          </a:p>
        </p:txBody>
      </p:sp>
      <p:sp>
        <p:nvSpPr>
          <p:cNvPr id="3" name="コンテンツ プレースホルダー 2"/>
          <p:cNvSpPr>
            <a:spLocks noGrp="1"/>
          </p:cNvSpPr>
          <p:nvPr>
            <p:ph idx="1"/>
          </p:nvPr>
        </p:nvSpPr>
        <p:spPr>
          <a:xfrm>
            <a:off x="611560" y="2420888"/>
            <a:ext cx="7315200" cy="3539527"/>
          </a:xfrm>
        </p:spPr>
        <p:txBody>
          <a:bodyPr/>
          <a:lstStyle/>
          <a:p>
            <a:r>
              <a:rPr kumimoji="1" lang="ja-JP" altLang="en-US" sz="2800" dirty="0" smtClean="0"/>
              <a:t>①雇用問題</a:t>
            </a:r>
            <a:endParaRPr kumimoji="1" lang="en-US" altLang="ja-JP" sz="2800" dirty="0" smtClean="0"/>
          </a:p>
          <a:p>
            <a:r>
              <a:rPr lang="ja-JP" altLang="en-US" sz="2800" dirty="0" smtClean="0"/>
              <a:t>②</a:t>
            </a:r>
            <a:r>
              <a:rPr lang="ja-JP" altLang="en-US" sz="2800" dirty="0"/>
              <a:t>下請け</a:t>
            </a:r>
            <a:r>
              <a:rPr lang="ja-JP" altLang="en-US" sz="2800" dirty="0" smtClean="0"/>
              <a:t>会社</a:t>
            </a:r>
            <a:r>
              <a:rPr lang="ja-JP" altLang="en-US" sz="2800" dirty="0"/>
              <a:t>と</a:t>
            </a:r>
            <a:r>
              <a:rPr lang="ja-JP" altLang="en-US" sz="2800" dirty="0" smtClean="0"/>
              <a:t>の連携</a:t>
            </a:r>
            <a:endParaRPr lang="en-US" altLang="ja-JP" sz="2800" dirty="0" smtClean="0"/>
          </a:p>
          <a:p>
            <a:r>
              <a:rPr lang="ja-JP" altLang="en-US" sz="2800" dirty="0" smtClean="0"/>
              <a:t>③マザー工場</a:t>
            </a:r>
            <a:endParaRPr lang="en-US" altLang="ja-JP" sz="2800" dirty="0" smtClean="0"/>
          </a:p>
          <a:p>
            <a:r>
              <a:rPr kumimoji="1" lang="ja-JP" altLang="en-US" sz="2800" dirty="0" smtClean="0"/>
              <a:t>④日本だからこその技術</a:t>
            </a:r>
            <a:endParaRPr kumimoji="1" lang="en-US" altLang="ja-JP" sz="2800" dirty="0" smtClean="0"/>
          </a:p>
          <a:p>
            <a:endParaRPr lang="en-US" altLang="ja-JP" dirty="0"/>
          </a:p>
          <a:p>
            <a:pPr marL="64008" indent="0">
              <a:buNone/>
            </a:pPr>
            <a:r>
              <a:rPr kumimoji="1" lang="ja-JP" altLang="en-US" sz="2800" dirty="0" smtClean="0">
                <a:solidFill>
                  <a:srgbClr val="FFFF00"/>
                </a:solidFill>
              </a:rPr>
              <a:t>トヨタはたしかに日本をこだわっていた。</a:t>
            </a:r>
            <a:endParaRPr kumimoji="1" lang="en-US" altLang="ja-JP" sz="2800" dirty="0" smtClean="0">
              <a:solidFill>
                <a:srgbClr val="FFFF00"/>
              </a:solidFill>
            </a:endParaRPr>
          </a:p>
          <a:p>
            <a:pPr marL="64008" indent="0">
              <a:buNone/>
            </a:pPr>
            <a:r>
              <a:rPr lang="ja-JP" altLang="en-US" sz="2800" dirty="0" smtClean="0">
                <a:solidFill>
                  <a:srgbClr val="FFFF00"/>
                </a:solidFill>
              </a:rPr>
              <a:t>でも近い将来はどうなる？</a:t>
            </a:r>
            <a:endParaRPr kumimoji="1" lang="en-US" altLang="ja-JP" sz="2800" dirty="0" smtClean="0">
              <a:solidFill>
                <a:srgbClr val="FFFF00"/>
              </a:solidFill>
            </a:endParaRPr>
          </a:p>
          <a:p>
            <a:pPr marL="64008" indent="0">
              <a:buNone/>
            </a:pPr>
            <a:endParaRPr kumimoji="1" lang="ja-JP" altLang="en-US" dirty="0"/>
          </a:p>
        </p:txBody>
      </p:sp>
    </p:spTree>
    <p:extLst>
      <p:ext uri="{BB962C8B-B14F-4D97-AF65-F5344CB8AC3E}">
        <p14:creationId xmlns:p14="http://schemas.microsoft.com/office/powerpoint/2010/main" val="424840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908720"/>
            <a:ext cx="7315200" cy="1154097"/>
          </a:xfrm>
        </p:spPr>
        <p:txBody>
          <a:bodyPr/>
          <a:lstStyle/>
          <a:p>
            <a:r>
              <a:rPr kumimoji="1" lang="ja-JP" altLang="en-US" dirty="0" smtClean="0"/>
              <a:t>新しい変化</a:t>
            </a:r>
            <a:endParaRPr kumimoji="1" lang="ja-JP" altLang="en-US" dirty="0"/>
          </a:p>
        </p:txBody>
      </p:sp>
      <p:sp>
        <p:nvSpPr>
          <p:cNvPr id="3" name="コンテンツ プレースホルダー 2"/>
          <p:cNvSpPr>
            <a:spLocks noGrp="1"/>
          </p:cNvSpPr>
          <p:nvPr>
            <p:ph idx="1"/>
          </p:nvPr>
        </p:nvSpPr>
        <p:spPr>
          <a:xfrm>
            <a:off x="914400" y="2348881"/>
            <a:ext cx="7315200" cy="3960480"/>
          </a:xfrm>
        </p:spPr>
        <p:txBody>
          <a:bodyPr/>
          <a:lstStyle/>
          <a:p>
            <a:pPr marL="45720" indent="0">
              <a:buNone/>
            </a:pPr>
            <a:r>
              <a:rPr lang="en-US" altLang="ja-JP" sz="3200" dirty="0" smtClean="0">
                <a:solidFill>
                  <a:srgbClr val="FF0000"/>
                </a:solidFill>
              </a:rPr>
              <a:t>TNGA</a:t>
            </a:r>
          </a:p>
          <a:p>
            <a:pPr marL="45720" indent="0">
              <a:buNone/>
            </a:pPr>
            <a:r>
              <a:rPr lang="ja-JP" altLang="en-US" sz="2400" dirty="0" smtClean="0"/>
              <a:t>２０１３年４月　新しい開発手法を発表</a:t>
            </a:r>
            <a:endParaRPr lang="en-US" altLang="ja-JP" sz="2400" dirty="0" smtClean="0"/>
          </a:p>
          <a:p>
            <a:pPr marL="45720" indent="0">
              <a:buNone/>
            </a:pPr>
            <a:r>
              <a:rPr lang="ja-JP" altLang="en-US" sz="2400" dirty="0" smtClean="0"/>
              <a:t>車種間基本部品、ユニット共通化</a:t>
            </a:r>
            <a:endParaRPr lang="en-US" altLang="ja-JP" sz="2400" dirty="0" smtClean="0"/>
          </a:p>
          <a:p>
            <a:pPr marL="45720" indent="0">
              <a:buNone/>
            </a:pPr>
            <a:r>
              <a:rPr lang="ja-JP" altLang="en-US" sz="2400" dirty="0" smtClean="0"/>
              <a:t>２０１５年に発売する３州類のプラットホールから取り込み（生産台数５割にあたる）</a:t>
            </a:r>
            <a:endParaRPr lang="en-US" altLang="ja-JP" sz="2400" dirty="0" smtClean="0"/>
          </a:p>
          <a:p>
            <a:pPr marL="45720" indent="0">
              <a:buNone/>
            </a:pPr>
            <a:endParaRPr lang="en-US" altLang="ja-JP" dirty="0"/>
          </a:p>
          <a:p>
            <a:pPr marL="45720" indent="0" algn="ctr">
              <a:buNone/>
            </a:pPr>
            <a:r>
              <a:rPr lang="ja-JP" altLang="en-US" sz="3600" b="1" dirty="0" smtClean="0">
                <a:solidFill>
                  <a:srgbClr val="FF0000"/>
                </a:solidFill>
              </a:rPr>
              <a:t>モジュール化</a:t>
            </a:r>
            <a:endParaRPr lang="en-US" altLang="ja-JP" sz="3600" b="1" dirty="0" smtClean="0">
              <a:solidFill>
                <a:srgbClr val="FF0000"/>
              </a:solidFill>
            </a:endParaRPr>
          </a:p>
          <a:p>
            <a:pPr marL="45720" indent="0">
              <a:buNone/>
            </a:pPr>
            <a:endParaRPr kumimoji="1" lang="en-US" altLang="ja-JP" dirty="0"/>
          </a:p>
          <a:p>
            <a:pPr marL="45720" indent="0">
              <a:buNone/>
            </a:pPr>
            <a:endParaRPr kumimoji="1" lang="ja-JP" altLang="en-US" dirty="0"/>
          </a:p>
        </p:txBody>
      </p:sp>
    </p:spTree>
    <p:extLst>
      <p:ext uri="{BB962C8B-B14F-4D97-AF65-F5344CB8AC3E}">
        <p14:creationId xmlns:p14="http://schemas.microsoft.com/office/powerpoint/2010/main" val="165628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980728"/>
            <a:ext cx="7315200" cy="1154097"/>
          </a:xfrm>
        </p:spPr>
        <p:txBody>
          <a:bodyPr/>
          <a:lstStyle/>
          <a:p>
            <a:r>
              <a:rPr kumimoji="1" lang="ja-JP" altLang="en-US" dirty="0" smtClean="0"/>
              <a:t>モジュール化</a:t>
            </a:r>
            <a:endParaRPr kumimoji="1" lang="ja-JP" altLang="en-US" dirty="0"/>
          </a:p>
        </p:txBody>
      </p:sp>
      <p:sp>
        <p:nvSpPr>
          <p:cNvPr id="3" name="コンテンツ プレースホルダー 2"/>
          <p:cNvSpPr>
            <a:spLocks noGrp="1"/>
          </p:cNvSpPr>
          <p:nvPr>
            <p:ph idx="1"/>
          </p:nvPr>
        </p:nvSpPr>
        <p:spPr>
          <a:xfrm>
            <a:off x="755576" y="2132856"/>
            <a:ext cx="7603232" cy="4248512"/>
          </a:xfrm>
        </p:spPr>
        <p:txBody>
          <a:bodyPr/>
          <a:lstStyle/>
          <a:p>
            <a:pPr marL="45720" indent="0">
              <a:buNone/>
            </a:pPr>
            <a:r>
              <a:rPr kumimoji="1" lang="ja-JP" altLang="en-US" sz="2400" dirty="0" smtClean="0"/>
              <a:t>レイアウト上近くになる複数の部品群によって構成された部品ユニット</a:t>
            </a:r>
            <a:endParaRPr kumimoji="1" lang="en-US" altLang="ja-JP" sz="2400" dirty="0" smtClean="0"/>
          </a:p>
          <a:p>
            <a:pPr marL="45720" indent="0">
              <a:buNone/>
            </a:pPr>
            <a:endParaRPr kumimoji="1" lang="en-US" altLang="ja-JP" dirty="0" smtClean="0"/>
          </a:p>
          <a:p>
            <a:pPr marL="45720" indent="0">
              <a:buNone/>
            </a:pPr>
            <a:endParaRPr lang="en-US" altLang="ja-JP" dirty="0"/>
          </a:p>
          <a:p>
            <a:pPr marL="45720" indent="0">
              <a:buNone/>
            </a:pPr>
            <a:endParaRPr kumimoji="1" lang="en-US" altLang="ja-JP" dirty="0" smtClean="0"/>
          </a:p>
          <a:p>
            <a:pPr marL="45720" indent="0">
              <a:buNone/>
            </a:pPr>
            <a:endParaRPr lang="en-US" altLang="ja-JP" dirty="0"/>
          </a:p>
          <a:p>
            <a:pPr marL="45720" indent="0">
              <a:buNone/>
            </a:pPr>
            <a:endParaRPr kumimoji="1" lang="en-US" altLang="ja-JP" dirty="0" smtClean="0"/>
          </a:p>
          <a:p>
            <a:pPr marL="45720" indent="0">
              <a:buNone/>
            </a:pPr>
            <a:endParaRPr lang="en-US" altLang="ja-JP" dirty="0"/>
          </a:p>
          <a:p>
            <a:pPr marL="45720" indent="0">
              <a:buNone/>
            </a:pPr>
            <a:endParaRPr kumimoji="1" lang="en-US" altLang="ja-JP" dirty="0" smtClean="0"/>
          </a:p>
          <a:p>
            <a:pPr marL="45720" indent="0">
              <a:buNone/>
            </a:pPr>
            <a:r>
              <a:rPr lang="ja-JP" altLang="en-US" sz="2400" dirty="0" smtClean="0"/>
              <a:t>世界的メーカーたちはすでに数年前から実施していた</a:t>
            </a:r>
            <a:r>
              <a:rPr lang="ja-JP" altLang="en-US" dirty="0" smtClean="0"/>
              <a:t>。</a:t>
            </a:r>
            <a:endParaRPr lang="en-US" altLang="ja-JP" dirty="0"/>
          </a:p>
          <a:p>
            <a:pPr marL="45720" indent="0">
              <a:buNone/>
            </a:pP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996952"/>
            <a:ext cx="4762500"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52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908720"/>
            <a:ext cx="7315200" cy="1154097"/>
          </a:xfrm>
        </p:spPr>
        <p:txBody>
          <a:bodyPr/>
          <a:lstStyle/>
          <a:p>
            <a:r>
              <a:rPr kumimoji="1" lang="ja-JP" altLang="en-US" dirty="0" smtClean="0"/>
              <a:t>フォルクスワーゲン</a:t>
            </a:r>
            <a:endParaRPr kumimoji="1" lang="ja-JP" altLang="en-US" dirty="0"/>
          </a:p>
        </p:txBody>
      </p:sp>
      <p:sp>
        <p:nvSpPr>
          <p:cNvPr id="3" name="コンテンツ プレースホルダー 2"/>
          <p:cNvSpPr>
            <a:spLocks noGrp="1"/>
          </p:cNvSpPr>
          <p:nvPr>
            <p:ph idx="1"/>
          </p:nvPr>
        </p:nvSpPr>
        <p:spPr>
          <a:xfrm>
            <a:off x="971600" y="2348880"/>
            <a:ext cx="7315200" cy="3539527"/>
          </a:xfrm>
        </p:spPr>
        <p:txBody>
          <a:bodyPr>
            <a:normAutofit/>
          </a:bodyPr>
          <a:lstStyle/>
          <a:p>
            <a:pPr marL="45720" indent="0">
              <a:buNone/>
            </a:pPr>
            <a:r>
              <a:rPr kumimoji="1" lang="ja-JP" altLang="en-US" sz="2400" dirty="0" smtClean="0"/>
              <a:t>海外生産比率２００５年６３％→２０１２年７５％</a:t>
            </a:r>
            <a:endParaRPr kumimoji="1" lang="en-US" altLang="ja-JP" sz="2400" dirty="0" smtClean="0"/>
          </a:p>
          <a:p>
            <a:pPr marL="45720" indent="0">
              <a:buNone/>
            </a:pPr>
            <a:r>
              <a:rPr kumimoji="1" lang="ja-JP" altLang="en-US" sz="2400" dirty="0" smtClean="0"/>
              <a:t>２０１２年海外生産は国内生産の３．３倍</a:t>
            </a:r>
            <a:endParaRPr kumimoji="1" lang="en-US" altLang="ja-JP" sz="2400" dirty="0" smtClean="0"/>
          </a:p>
          <a:p>
            <a:pPr marL="45720" indent="0">
              <a:buNone/>
            </a:pPr>
            <a:endParaRPr kumimoji="1" lang="ja-JP" alt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433763"/>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2127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908720"/>
            <a:ext cx="7315200" cy="1154097"/>
          </a:xfrm>
        </p:spPr>
        <p:txBody>
          <a:bodyPr/>
          <a:lstStyle/>
          <a:p>
            <a:r>
              <a:rPr kumimoji="1" lang="ja-JP" altLang="en-US" dirty="0" smtClean="0"/>
              <a:t>私たちの結論</a:t>
            </a:r>
            <a:endParaRPr kumimoji="1" lang="ja-JP" altLang="en-US" dirty="0"/>
          </a:p>
        </p:txBody>
      </p:sp>
      <p:sp>
        <p:nvSpPr>
          <p:cNvPr id="3" name="コンテンツ プレースホルダー 2"/>
          <p:cNvSpPr>
            <a:spLocks noGrp="1"/>
          </p:cNvSpPr>
          <p:nvPr>
            <p:ph idx="1"/>
          </p:nvPr>
        </p:nvSpPr>
        <p:spPr>
          <a:xfrm>
            <a:off x="827584" y="2348880"/>
            <a:ext cx="7315200" cy="3539527"/>
          </a:xfrm>
        </p:spPr>
        <p:txBody>
          <a:bodyPr>
            <a:normAutofit/>
          </a:bodyPr>
          <a:lstStyle/>
          <a:p>
            <a:pPr marL="45720" indent="0">
              <a:buNone/>
            </a:pPr>
            <a:r>
              <a:rPr kumimoji="1" lang="ja-JP" altLang="en-US" sz="2800" dirty="0" smtClean="0"/>
              <a:t>トヨタ：日本にこだわっていた。</a:t>
            </a:r>
            <a:endParaRPr kumimoji="1" lang="en-US" altLang="ja-JP" sz="2800" dirty="0" smtClean="0"/>
          </a:p>
          <a:p>
            <a:pPr marL="45720" indent="0">
              <a:buNone/>
            </a:pPr>
            <a:endParaRPr lang="en-US" altLang="ja-JP" sz="2800" dirty="0"/>
          </a:p>
          <a:p>
            <a:pPr marL="45720" indent="0">
              <a:buNone/>
            </a:pPr>
            <a:r>
              <a:rPr kumimoji="1" lang="ja-JP" altLang="en-US" sz="2800" dirty="0" smtClean="0"/>
              <a:t>しかし、世界での競争力を落とさないために、国内生産３００万台を維持しながら、いずれ海外を中心として、展開せねばならなくなるだろう。</a:t>
            </a:r>
            <a:endParaRPr kumimoji="1" lang="ja-JP" altLang="en-US" sz="2800" dirty="0"/>
          </a:p>
        </p:txBody>
      </p:sp>
    </p:spTree>
    <p:extLst>
      <p:ext uri="{BB962C8B-B14F-4D97-AF65-F5344CB8AC3E}">
        <p14:creationId xmlns:p14="http://schemas.microsoft.com/office/powerpoint/2010/main" val="92324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908720"/>
            <a:ext cx="7315200" cy="1154097"/>
          </a:xfrm>
        </p:spPr>
        <p:txBody>
          <a:bodyPr>
            <a:normAutofit/>
          </a:bodyPr>
          <a:lstStyle/>
          <a:p>
            <a:r>
              <a:rPr lang="ja-JP" altLang="en-US" dirty="0" smtClean="0"/>
              <a:t>２００８年と２０１２年の海外生産</a:t>
            </a:r>
            <a:endParaRPr kumimoji="1" lang="ja-JP" alt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492896"/>
            <a:ext cx="6817053" cy="353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2711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パースペクティブ">
  <a:themeElements>
    <a:clrScheme name="パースペクティブ">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パースペクティブ">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32</TotalTime>
  <Words>187</Words>
  <Application>Microsoft Office PowerPoint</Application>
  <PresentationFormat>画面に合わせる (4:3)</PresentationFormat>
  <Paragraphs>47</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パースペクティブ</vt:lpstr>
      <vt:lpstr>TOYOTA-lism</vt:lpstr>
      <vt:lpstr>BACK GROUND</vt:lpstr>
      <vt:lpstr>PowerPoint プレゼンテーション</vt:lpstr>
      <vt:lpstr>考えられる理由</vt:lpstr>
      <vt:lpstr>新しい変化</vt:lpstr>
      <vt:lpstr>モジュール化</vt:lpstr>
      <vt:lpstr>フォルクスワーゲン</vt:lpstr>
      <vt:lpstr>私たちの結論</vt:lpstr>
      <vt:lpstr>２００８年と２０１２年の海外生産</vt:lpstr>
      <vt:lpstr>これからのトヨタ</vt:lpstr>
    </vt:vector>
  </TitlesOfParts>
  <Company>名古屋学院大学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TOYOTA-lism</dc:title>
  <dc:creator>学術情報センター</dc:creator>
  <cp:lastModifiedBy>学術情報センター</cp:lastModifiedBy>
  <cp:revision>2</cp:revision>
  <dcterms:created xsi:type="dcterms:W3CDTF">2013-11-13T08:05:59Z</dcterms:created>
  <dcterms:modified xsi:type="dcterms:W3CDTF">2013-11-13T08:38:07Z</dcterms:modified>
</cp:coreProperties>
</file>