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9.xml" ContentType="application/vnd.openxmlformats-officedocument.drawingml.chart+xml"/>
  <Override PartName="/ppt/charts/chart10.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37"/>
  </p:notesMasterIdLst>
  <p:handoutMasterIdLst>
    <p:handoutMasterId r:id="rId38"/>
  </p:handoutMasterIdLst>
  <p:sldIdLst>
    <p:sldId id="297" r:id="rId2"/>
    <p:sldId id="263" r:id="rId3"/>
    <p:sldId id="262" r:id="rId4"/>
    <p:sldId id="258" r:id="rId5"/>
    <p:sldId id="259" r:id="rId6"/>
    <p:sldId id="260" r:id="rId7"/>
    <p:sldId id="283" r:id="rId8"/>
    <p:sldId id="257" r:id="rId9"/>
    <p:sldId id="284" r:id="rId10"/>
    <p:sldId id="261" r:id="rId11"/>
    <p:sldId id="285" r:id="rId12"/>
    <p:sldId id="264" r:id="rId13"/>
    <p:sldId id="265" r:id="rId14"/>
    <p:sldId id="286" r:id="rId15"/>
    <p:sldId id="277" r:id="rId16"/>
    <p:sldId id="267" r:id="rId17"/>
    <p:sldId id="269" r:id="rId18"/>
    <p:sldId id="268" r:id="rId19"/>
    <p:sldId id="295" r:id="rId20"/>
    <p:sldId id="271" r:id="rId21"/>
    <p:sldId id="280" r:id="rId22"/>
    <p:sldId id="281" r:id="rId23"/>
    <p:sldId id="288" r:id="rId24"/>
    <p:sldId id="270" r:id="rId25"/>
    <p:sldId id="290" r:id="rId26"/>
    <p:sldId id="279" r:id="rId27"/>
    <p:sldId id="289" r:id="rId28"/>
    <p:sldId id="294" r:id="rId29"/>
    <p:sldId id="272" r:id="rId30"/>
    <p:sldId id="273" r:id="rId31"/>
    <p:sldId id="291" r:id="rId32"/>
    <p:sldId id="282" r:id="rId33"/>
    <p:sldId id="292" r:id="rId34"/>
    <p:sldId id="296" r:id="rId35"/>
    <p:sldId id="298" r:id="rId3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72" autoAdjust="0"/>
    <p:restoredTop sz="90340" autoAdjust="0"/>
  </p:normalViewPr>
  <p:slideViewPr>
    <p:cSldViewPr>
      <p:cViewPr>
        <p:scale>
          <a:sx n="80" d="100"/>
          <a:sy n="80" d="100"/>
        </p:scale>
        <p:origin x="-72" y="-1146"/>
      </p:cViewPr>
      <p:guideLst>
        <p:guide orient="horz" pos="2160"/>
        <p:guide pos="2880"/>
      </p:guideLst>
    </p:cSldViewPr>
  </p:slideViewPr>
  <p:outlineViewPr>
    <p:cViewPr>
      <p:scale>
        <a:sx n="33" d="100"/>
        <a:sy n="33" d="100"/>
      </p:scale>
      <p:origin x="0" y="4272"/>
    </p:cViewPr>
  </p:outlineViewPr>
  <p:notesTextViewPr>
    <p:cViewPr>
      <p:scale>
        <a:sx n="1" d="1"/>
        <a:sy n="1" d="1"/>
      </p:scale>
      <p:origin x="0" y="0"/>
    </p:cViewPr>
  </p:notesTextViewPr>
  <p:notesViewPr>
    <p:cSldViewPr>
      <p:cViewPr varScale="1">
        <p:scale>
          <a:sx n="54" d="100"/>
          <a:sy n="54" d="100"/>
        </p:scale>
        <p:origin x="-7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oleObject" Target="file:///E:\&#23554;&#38272;&#12476;&#12511;\&#12471;&#12455;&#12450;&#12288;&#12502;&#12521;&#12531;&#12489;&#12521;&#12531;&#12461;&#12531;&#12464;.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oleObject" Target="file:///E:\&#23554;&#38272;&#12476;&#12511;\&#12471;&#12455;&#12450;&#12288;&#12502;&#12521;&#12531;&#12489;&#12521;&#12531;&#12461;&#12531;&#1246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dirty="0" smtClean="0"/>
              <a:t>世界スマートフォン</a:t>
            </a:r>
            <a:r>
              <a:rPr lang="en-US" altLang="ja-JP" dirty="0" smtClean="0"/>
              <a:t>OS</a:t>
            </a:r>
            <a:r>
              <a:rPr lang="ja-JP" altLang="en-US" dirty="0" smtClean="0"/>
              <a:t>別シェア</a:t>
            </a:r>
            <a:r>
              <a:rPr lang="en-US" altLang="ja-JP" dirty="0" smtClean="0"/>
              <a:t>(2013</a:t>
            </a:r>
            <a:r>
              <a:rPr lang="ja-JP" altLang="en-US" dirty="0" smtClean="0"/>
              <a:t>第２四半期</a:t>
            </a:r>
            <a:r>
              <a:rPr lang="en-US" altLang="ja-JP" dirty="0" smtClean="0"/>
              <a:t>)</a:t>
            </a:r>
            <a:endParaRPr lang="ja-JP" altLang="en-US" dirty="0"/>
          </a:p>
        </c:rich>
      </c:tx>
      <c:layout/>
      <c:overlay val="0"/>
    </c:title>
    <c:autoTitleDeleted val="0"/>
    <c:plotArea>
      <c:layout/>
      <c:pieChart>
        <c:varyColors val="1"/>
        <c:ser>
          <c:idx val="0"/>
          <c:order val="0"/>
          <c:tx>
            <c:strRef>
              <c:f>Sheet1!$B$1</c:f>
              <c:strCache>
                <c:ptCount val="1"/>
                <c:pt idx="0">
                  <c:v>スマホ(OS)市場</c:v>
                </c:pt>
              </c:strCache>
            </c:strRef>
          </c:tx>
          <c:explosion val="25"/>
          <c:dLbls>
            <c:showLegendKey val="0"/>
            <c:showVal val="1"/>
            <c:showCatName val="0"/>
            <c:showSerName val="0"/>
            <c:showPercent val="0"/>
            <c:showBubbleSize val="0"/>
            <c:showLeaderLines val="1"/>
          </c:dLbls>
          <c:cat>
            <c:strRef>
              <c:f>Sheet1!$A$2:$A$6</c:f>
              <c:strCache>
                <c:ptCount val="5"/>
                <c:pt idx="0">
                  <c:v>Android</c:v>
                </c:pt>
                <c:pt idx="1">
                  <c:v>iOS</c:v>
                </c:pt>
                <c:pt idx="2">
                  <c:v>Windows Mobile</c:v>
                </c:pt>
                <c:pt idx="3">
                  <c:v>BlackBerry OS</c:v>
                </c:pt>
                <c:pt idx="4">
                  <c:v>その他</c:v>
                </c:pt>
              </c:strCache>
            </c:strRef>
          </c:cat>
          <c:val>
            <c:numRef>
              <c:f>Sheet1!$B$2:$B$6</c:f>
              <c:numCache>
                <c:formatCode>General</c:formatCode>
                <c:ptCount val="5"/>
                <c:pt idx="0">
                  <c:v>79.3</c:v>
                </c:pt>
                <c:pt idx="1">
                  <c:v>13.2</c:v>
                </c:pt>
                <c:pt idx="2">
                  <c:v>3.7</c:v>
                </c:pt>
                <c:pt idx="3">
                  <c:v>2.9</c:v>
                </c:pt>
                <c:pt idx="4">
                  <c:v>0.89999999999999147</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4513463594828424"/>
          <c:y val="0.38258023762014848"/>
          <c:w val="0.29005054923690093"/>
          <c:h val="0.4455305975766925"/>
        </c:manualLayout>
      </c:layout>
      <c:overlay val="0"/>
    </c:legend>
    <c:plotVisOnly val="1"/>
    <c:dispBlanksAs val="zero"/>
    <c:showDLblsOverMax val="0"/>
  </c:chart>
  <c:txPr>
    <a:bodyPr/>
    <a:lstStyle/>
    <a:p>
      <a:pPr>
        <a:defRPr sz="1800"/>
      </a:pPr>
      <a:endParaRPr lang="ja-JP"/>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ln>
              <a:solidFill>
                <a:schemeClr val="accent1"/>
              </a:solidFill>
            </a:ln>
          </c:spPr>
          <c:dPt>
            <c:idx val="0"/>
            <c:bubble3D val="0"/>
            <c:spPr>
              <a:solidFill>
                <a:srgbClr val="FF0000"/>
              </a:solidFill>
              <a:ln>
                <a:solidFill>
                  <a:schemeClr val="accent1"/>
                </a:solidFill>
              </a:ln>
            </c:spPr>
          </c:dPt>
          <c:dPt>
            <c:idx val="3"/>
            <c:bubble3D val="0"/>
            <c:spPr>
              <a:solidFill>
                <a:srgbClr val="002060"/>
              </a:solidFill>
              <a:ln>
                <a:solidFill>
                  <a:schemeClr val="accent1"/>
                </a:solidFill>
              </a:ln>
            </c:spPr>
          </c:dPt>
          <c:dLbls>
            <c:txPr>
              <a:bodyPr/>
              <a:lstStyle/>
              <a:p>
                <a:pPr>
                  <a:defRPr sz="1800"/>
                </a:pPr>
                <a:endParaRPr lang="ja-JP"/>
              </a:p>
            </c:txPr>
            <c:showLegendKey val="0"/>
            <c:showVal val="1"/>
            <c:showCatName val="0"/>
            <c:showSerName val="0"/>
            <c:showPercent val="0"/>
            <c:showBubbleSize val="0"/>
            <c:showLeaderLines val="1"/>
          </c:dLbls>
          <c:cat>
            <c:strRef>
              <c:f>'[シェア　ブランドランキング.xlsx]Sheet1'!$F$33:$F$38</c:f>
              <c:strCache>
                <c:ptCount val="6"/>
                <c:pt idx="0">
                  <c:v>Apple</c:v>
                </c:pt>
                <c:pt idx="1">
                  <c:v>SONY</c:v>
                </c:pt>
                <c:pt idx="2">
                  <c:v>SHARP</c:v>
                </c:pt>
                <c:pt idx="3">
                  <c:v>SAMSUNG</c:v>
                </c:pt>
                <c:pt idx="4">
                  <c:v>FUJITSU</c:v>
                </c:pt>
                <c:pt idx="5">
                  <c:v>Others</c:v>
                </c:pt>
              </c:strCache>
            </c:strRef>
          </c:cat>
          <c:val>
            <c:numRef>
              <c:f>'[シェア　ブランドランキング.xlsx]Sheet1'!$G$33:$G$38</c:f>
              <c:numCache>
                <c:formatCode>General</c:formatCode>
                <c:ptCount val="6"/>
                <c:pt idx="0">
                  <c:v>36.1</c:v>
                </c:pt>
                <c:pt idx="1">
                  <c:v>20.6</c:v>
                </c:pt>
                <c:pt idx="2">
                  <c:v>13.9</c:v>
                </c:pt>
                <c:pt idx="3">
                  <c:v>13</c:v>
                </c:pt>
                <c:pt idx="4">
                  <c:v>4</c:v>
                </c:pt>
                <c:pt idx="5">
                  <c:v>12.3</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2628118065354275"/>
          <c:y val="0.28738195756027135"/>
          <c:w val="0.20264837947962858"/>
          <c:h val="0.51146107222654269"/>
        </c:manualLayout>
      </c:layout>
      <c:overlay val="0"/>
      <c:txPr>
        <a:bodyPr/>
        <a:lstStyle/>
        <a:p>
          <a:pPr>
            <a:defRPr sz="1200"/>
          </a:pPr>
          <a:endParaRPr lang="ja-JP"/>
        </a:p>
      </c:txPr>
    </c:legend>
    <c:plotVisOnly val="1"/>
    <c:dispBlanksAs val="zero"/>
    <c:showDLblsOverMax val="0"/>
  </c:chart>
  <c:txPr>
    <a:bodyPr/>
    <a:lstStyle/>
    <a:p>
      <a:pPr>
        <a:defRPr sz="105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ja-JP" altLang="en-US" dirty="0" smtClean="0"/>
              <a:t>米国スマートフォンＯＳ</a:t>
            </a:r>
            <a:r>
              <a:rPr lang="ja-JP" altLang="en-US" dirty="0"/>
              <a:t>別</a:t>
            </a:r>
            <a:r>
              <a:rPr lang="ja-JP" altLang="en-US" dirty="0" smtClean="0"/>
              <a:t>シェア</a:t>
            </a:r>
            <a:r>
              <a:rPr lang="en-US" altLang="ja-JP" dirty="0" smtClean="0"/>
              <a:t>(</a:t>
            </a:r>
            <a:r>
              <a:rPr lang="en-US" altLang="ja-JP" dirty="0"/>
              <a:t>2013</a:t>
            </a:r>
            <a:r>
              <a:rPr lang="ja-JP" altLang="en-US" dirty="0"/>
              <a:t>年第</a:t>
            </a:r>
            <a:r>
              <a:rPr lang="en-US" altLang="ja-JP" dirty="0"/>
              <a:t>2</a:t>
            </a:r>
            <a:r>
              <a:rPr lang="ja-JP" altLang="en-US" dirty="0"/>
              <a:t>四半期</a:t>
            </a:r>
            <a:r>
              <a:rPr lang="en-US" altLang="ja-JP" dirty="0"/>
              <a:t>)</a:t>
            </a:r>
          </a:p>
        </c:rich>
      </c:tx>
      <c:layout>
        <c:manualLayout>
          <c:xMode val="edge"/>
          <c:yMode val="edge"/>
          <c:x val="7.7188548250974043E-2"/>
          <c:y val="1.2780383500061989E-2"/>
        </c:manualLayout>
      </c:layout>
      <c:overlay val="0"/>
    </c:title>
    <c:autoTitleDeleted val="0"/>
    <c:plotArea>
      <c:layout/>
      <c:pieChart>
        <c:varyColors val="1"/>
        <c:ser>
          <c:idx val="0"/>
          <c:order val="0"/>
          <c:tx>
            <c:strRef>
              <c:f>Sheet1!$B$1</c:f>
              <c:strCache>
                <c:ptCount val="1"/>
                <c:pt idx="0">
                  <c:v>米国ＯＳ別シェア(2013年第2四半期)</c:v>
                </c:pt>
              </c:strCache>
            </c:strRef>
          </c:tx>
          <c:dLbls>
            <c:showLegendKey val="0"/>
            <c:showVal val="1"/>
            <c:showCatName val="0"/>
            <c:showSerName val="0"/>
            <c:showPercent val="0"/>
            <c:showBubbleSize val="0"/>
            <c:showLeaderLines val="1"/>
          </c:dLbls>
          <c:cat>
            <c:strRef>
              <c:f>Sheet1!$A$2:$A$5</c:f>
              <c:strCache>
                <c:ptCount val="4"/>
                <c:pt idx="0">
                  <c:v>Android</c:v>
                </c:pt>
                <c:pt idx="1">
                  <c:v>iOS</c:v>
                </c:pt>
                <c:pt idx="2">
                  <c:v>Windows Phone</c:v>
                </c:pt>
                <c:pt idx="3">
                  <c:v>BlackBerry</c:v>
                </c:pt>
              </c:strCache>
            </c:strRef>
          </c:cat>
          <c:val>
            <c:numRef>
              <c:f>Sheet1!$B$2:$B$5</c:f>
              <c:numCache>
                <c:formatCode>General</c:formatCode>
                <c:ptCount val="4"/>
                <c:pt idx="0">
                  <c:v>52</c:v>
                </c:pt>
                <c:pt idx="1">
                  <c:v>39.9</c:v>
                </c:pt>
                <c:pt idx="2">
                  <c:v>4.4000000000000004</c:v>
                </c:pt>
                <c:pt idx="3">
                  <c:v>3.1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8881259782051507"/>
          <c:y val="0.39319262432998581"/>
          <c:w val="0.22609695413959854"/>
          <c:h val="0.27578391133379548"/>
        </c:manualLayout>
      </c:layout>
      <c:overlay val="0"/>
    </c:legend>
    <c:plotVisOnly val="1"/>
    <c:dispBlanksAs val="zero"/>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txPr>
              <a:bodyPr/>
              <a:lstStyle/>
              <a:p>
                <a:pPr>
                  <a:defRPr sz="2400"/>
                </a:pPr>
                <a:endParaRPr lang="ja-JP"/>
              </a:p>
            </c:txPr>
            <c:showLegendKey val="0"/>
            <c:showVal val="1"/>
            <c:showCatName val="0"/>
            <c:showSerName val="0"/>
            <c:showPercent val="0"/>
            <c:showBubbleSize val="0"/>
            <c:showLeaderLines val="1"/>
          </c:dLbls>
          <c:cat>
            <c:strRef>
              <c:f>[Book1]Sheet1!$A$2:$A$4</c:f>
              <c:strCache>
                <c:ptCount val="3"/>
                <c:pt idx="0">
                  <c:v>Android</c:v>
                </c:pt>
                <c:pt idx="1">
                  <c:v>iOS</c:v>
                </c:pt>
                <c:pt idx="2">
                  <c:v>その他</c:v>
                </c:pt>
              </c:strCache>
            </c:strRef>
          </c:cat>
          <c:val>
            <c:numRef>
              <c:f>[Book1]Sheet1!$B$2:$B$4</c:f>
              <c:numCache>
                <c:formatCode>General</c:formatCode>
                <c:ptCount val="3"/>
                <c:pt idx="0">
                  <c:v>63</c:v>
                </c:pt>
                <c:pt idx="1">
                  <c:v>35.6</c:v>
                </c:pt>
                <c:pt idx="2">
                  <c:v>1.4</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9256439578233251"/>
          <c:y val="0.22676918063431425"/>
          <c:w val="0.19527220474864224"/>
          <c:h val="0.44981741042412365"/>
        </c:manualLayout>
      </c:layout>
      <c:overlay val="0"/>
      <c:txPr>
        <a:bodyPr/>
        <a:lstStyle/>
        <a:p>
          <a:pPr>
            <a:defRPr sz="2000"/>
          </a:pPr>
          <a:endParaRPr lang="ja-JP"/>
        </a:p>
      </c:txPr>
    </c:legend>
    <c:plotVisOnly val="1"/>
    <c:dispBlanksAs val="zero"/>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Sheet1!$B$1</c:f>
              <c:strCache>
                <c:ptCount val="1"/>
                <c:pt idx="0">
                  <c:v>Android</c:v>
                </c:pt>
              </c:strCache>
            </c:strRef>
          </c:tx>
          <c:invertIfNegative val="0"/>
          <c:dLbls>
            <c:showLegendKey val="0"/>
            <c:showVal val="1"/>
            <c:showCatName val="0"/>
            <c:showSerName val="0"/>
            <c:showPercent val="0"/>
            <c:showBubbleSize val="0"/>
            <c:showLeaderLines val="0"/>
          </c:dLbls>
          <c:cat>
            <c:strRef>
              <c:f>Sheet1!$A$2:$A$10</c:f>
              <c:strCache>
                <c:ptCount val="9"/>
                <c:pt idx="0">
                  <c:v>日本</c:v>
                </c:pt>
                <c:pt idx="1">
                  <c:v>アメリカ</c:v>
                </c:pt>
                <c:pt idx="2">
                  <c:v>イギリス</c:v>
                </c:pt>
                <c:pt idx="3">
                  <c:v>オーストラリア</c:v>
                </c:pt>
                <c:pt idx="4">
                  <c:v>イタリア</c:v>
                </c:pt>
                <c:pt idx="5">
                  <c:v>フランス</c:v>
                </c:pt>
                <c:pt idx="6">
                  <c:v>中国</c:v>
                </c:pt>
                <c:pt idx="7">
                  <c:v>ドイツ</c:v>
                </c:pt>
                <c:pt idx="8">
                  <c:v>スペイン</c:v>
                </c:pt>
              </c:strCache>
            </c:strRef>
          </c:cat>
          <c:val>
            <c:numRef>
              <c:f>Sheet1!$B$2:$B$10</c:f>
              <c:numCache>
                <c:formatCode>General</c:formatCode>
                <c:ptCount val="9"/>
                <c:pt idx="0">
                  <c:v>45.8</c:v>
                </c:pt>
                <c:pt idx="1">
                  <c:v>49.3</c:v>
                </c:pt>
                <c:pt idx="2">
                  <c:v>58.4</c:v>
                </c:pt>
                <c:pt idx="3">
                  <c:v>61.7</c:v>
                </c:pt>
                <c:pt idx="4">
                  <c:v>62.5</c:v>
                </c:pt>
                <c:pt idx="5">
                  <c:v>63.3</c:v>
                </c:pt>
                <c:pt idx="6">
                  <c:v>69.400000000000006</c:v>
                </c:pt>
                <c:pt idx="7">
                  <c:v>73.599999999999994</c:v>
                </c:pt>
                <c:pt idx="8">
                  <c:v>93.5</c:v>
                </c:pt>
              </c:numCache>
            </c:numRef>
          </c:val>
        </c:ser>
        <c:ser>
          <c:idx val="1"/>
          <c:order val="1"/>
          <c:tx>
            <c:strRef>
              <c:f>Sheet1!$C$1</c:f>
              <c:strCache>
                <c:ptCount val="1"/>
                <c:pt idx="0">
                  <c:v>iOS</c:v>
                </c:pt>
              </c:strCache>
            </c:strRef>
          </c:tx>
          <c:invertIfNegative val="0"/>
          <c:dLbls>
            <c:showLegendKey val="0"/>
            <c:showVal val="1"/>
            <c:showCatName val="0"/>
            <c:showSerName val="0"/>
            <c:showPercent val="0"/>
            <c:showBubbleSize val="0"/>
            <c:showLeaderLines val="0"/>
          </c:dLbls>
          <c:cat>
            <c:strRef>
              <c:f>Sheet1!$A$2:$A$10</c:f>
              <c:strCache>
                <c:ptCount val="9"/>
                <c:pt idx="0">
                  <c:v>日本</c:v>
                </c:pt>
                <c:pt idx="1">
                  <c:v>アメリカ</c:v>
                </c:pt>
                <c:pt idx="2">
                  <c:v>イギリス</c:v>
                </c:pt>
                <c:pt idx="3">
                  <c:v>オーストラリア</c:v>
                </c:pt>
                <c:pt idx="4">
                  <c:v>イタリア</c:v>
                </c:pt>
                <c:pt idx="5">
                  <c:v>フランス</c:v>
                </c:pt>
                <c:pt idx="6">
                  <c:v>中国</c:v>
                </c:pt>
                <c:pt idx="7">
                  <c:v>ドイツ</c:v>
                </c:pt>
                <c:pt idx="8">
                  <c:v>スペイン</c:v>
                </c:pt>
              </c:strCache>
            </c:strRef>
          </c:cat>
          <c:val>
            <c:numRef>
              <c:f>Sheet1!$C$2:$C$10</c:f>
              <c:numCache>
                <c:formatCode>General</c:formatCode>
                <c:ptCount val="9"/>
                <c:pt idx="0">
                  <c:v>49.2</c:v>
                </c:pt>
                <c:pt idx="1">
                  <c:v>43.7</c:v>
                </c:pt>
                <c:pt idx="2">
                  <c:v>28.7</c:v>
                </c:pt>
                <c:pt idx="3">
                  <c:v>31</c:v>
                </c:pt>
                <c:pt idx="4">
                  <c:v>19.899999999999999</c:v>
                </c:pt>
                <c:pt idx="5">
                  <c:v>21.2</c:v>
                </c:pt>
                <c:pt idx="6">
                  <c:v>24.6</c:v>
                </c:pt>
                <c:pt idx="7">
                  <c:v>16.899999999999999</c:v>
                </c:pt>
                <c:pt idx="8">
                  <c:v>3.2</c:v>
                </c:pt>
              </c:numCache>
            </c:numRef>
          </c:val>
        </c:ser>
        <c:ser>
          <c:idx val="2"/>
          <c:order val="2"/>
          <c:tx>
            <c:strRef>
              <c:f>Sheet1!$D$1</c:f>
              <c:strCache>
                <c:ptCount val="1"/>
                <c:pt idx="0">
                  <c:v>その他</c:v>
                </c:pt>
              </c:strCache>
            </c:strRef>
          </c:tx>
          <c:invertIfNegative val="0"/>
          <c:dLbls>
            <c:showLegendKey val="0"/>
            <c:showVal val="1"/>
            <c:showCatName val="0"/>
            <c:showSerName val="0"/>
            <c:showPercent val="0"/>
            <c:showBubbleSize val="0"/>
            <c:showLeaderLines val="0"/>
          </c:dLbls>
          <c:cat>
            <c:strRef>
              <c:f>Sheet1!$A$2:$A$10</c:f>
              <c:strCache>
                <c:ptCount val="9"/>
                <c:pt idx="0">
                  <c:v>日本</c:v>
                </c:pt>
                <c:pt idx="1">
                  <c:v>アメリカ</c:v>
                </c:pt>
                <c:pt idx="2">
                  <c:v>イギリス</c:v>
                </c:pt>
                <c:pt idx="3">
                  <c:v>オーストラリア</c:v>
                </c:pt>
                <c:pt idx="4">
                  <c:v>イタリア</c:v>
                </c:pt>
                <c:pt idx="5">
                  <c:v>フランス</c:v>
                </c:pt>
                <c:pt idx="6">
                  <c:v>中国</c:v>
                </c:pt>
                <c:pt idx="7">
                  <c:v>ドイツ</c:v>
                </c:pt>
                <c:pt idx="8">
                  <c:v>スペイン</c:v>
                </c:pt>
              </c:strCache>
            </c:strRef>
          </c:cat>
          <c:val>
            <c:numRef>
              <c:f>Sheet1!$D$2:$D$10</c:f>
              <c:numCache>
                <c:formatCode>General</c:formatCode>
                <c:ptCount val="9"/>
                <c:pt idx="0">
                  <c:v>5</c:v>
                </c:pt>
                <c:pt idx="1">
                  <c:v>7</c:v>
                </c:pt>
                <c:pt idx="2">
                  <c:v>12.9</c:v>
                </c:pt>
                <c:pt idx="3">
                  <c:v>7.3</c:v>
                </c:pt>
                <c:pt idx="4">
                  <c:v>17.600000000000001</c:v>
                </c:pt>
                <c:pt idx="5">
                  <c:v>15.5</c:v>
                </c:pt>
                <c:pt idx="6">
                  <c:v>6</c:v>
                </c:pt>
                <c:pt idx="7">
                  <c:v>9.5</c:v>
                </c:pt>
                <c:pt idx="8">
                  <c:v>3.3</c:v>
                </c:pt>
              </c:numCache>
            </c:numRef>
          </c:val>
        </c:ser>
        <c:dLbls>
          <c:showLegendKey val="0"/>
          <c:showVal val="0"/>
          <c:showCatName val="0"/>
          <c:showSerName val="0"/>
          <c:showPercent val="0"/>
          <c:showBubbleSize val="0"/>
        </c:dLbls>
        <c:gapWidth val="150"/>
        <c:overlap val="100"/>
        <c:axId val="33898880"/>
        <c:axId val="33900416"/>
      </c:barChart>
      <c:catAx>
        <c:axId val="33898880"/>
        <c:scaling>
          <c:orientation val="minMax"/>
        </c:scaling>
        <c:delete val="0"/>
        <c:axPos val="l"/>
        <c:majorTickMark val="out"/>
        <c:minorTickMark val="none"/>
        <c:tickLblPos val="nextTo"/>
        <c:crossAx val="33900416"/>
        <c:crosses val="autoZero"/>
        <c:auto val="1"/>
        <c:lblAlgn val="ctr"/>
        <c:lblOffset val="100"/>
        <c:noMultiLvlLbl val="0"/>
      </c:catAx>
      <c:valAx>
        <c:axId val="33900416"/>
        <c:scaling>
          <c:orientation val="minMax"/>
        </c:scaling>
        <c:delete val="0"/>
        <c:axPos val="b"/>
        <c:majorGridlines/>
        <c:numFmt formatCode="0%" sourceLinked="1"/>
        <c:majorTickMark val="out"/>
        <c:minorTickMark val="none"/>
        <c:tickLblPos val="nextTo"/>
        <c:crossAx val="33898880"/>
        <c:crosses val="autoZero"/>
        <c:crossBetween val="between"/>
      </c:valAx>
    </c:plotArea>
    <c:legend>
      <c:legendPos val="r"/>
      <c:layout/>
      <c:overlay val="0"/>
    </c:legend>
    <c:plotVisOnly val="1"/>
    <c:dispBlanksAs val="gap"/>
    <c:showDLblsOverMax val="0"/>
  </c:chart>
  <c:txPr>
    <a:bodyPr/>
    <a:lstStyle/>
    <a:p>
      <a:pPr>
        <a:defRPr sz="1800"/>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1670898222637571"/>
          <c:y val="0.10478410895521424"/>
          <c:w val="0.792353954135815"/>
          <c:h val="0.82245926923152335"/>
        </c:manualLayout>
      </c:layout>
      <c:barChart>
        <c:barDir val="bar"/>
        <c:grouping val="clustered"/>
        <c:varyColors val="0"/>
        <c:ser>
          <c:idx val="0"/>
          <c:order val="0"/>
          <c:tx>
            <c:strRef>
              <c:f>Sheet1!$C$3</c:f>
              <c:strCache>
                <c:ptCount val="1"/>
                <c:pt idx="0">
                  <c:v>５S</c:v>
                </c:pt>
              </c:strCache>
            </c:strRef>
          </c:tx>
          <c:invertIfNegative val="0"/>
          <c:dLbls>
            <c:dLbl>
              <c:idx val="0"/>
              <c:layout/>
              <c:tx>
                <c:rich>
                  <a:bodyPr/>
                  <a:lstStyle/>
                  <a:p>
                    <a:r>
                      <a:rPr lang="en-US" altLang="en-US" sz="2000"/>
                      <a:t>¥</a:t>
                    </a:r>
                    <a:r>
                      <a:rPr lang="en-US" altLang="en-US" sz="2000" smtClean="0"/>
                      <a:t>128,380 </a:t>
                    </a:r>
                    <a:endParaRPr lang="en-US" altLang="en-US"/>
                  </a:p>
                </c:rich>
              </c:tx>
              <c:showLegendKey val="0"/>
              <c:showVal val="1"/>
              <c:showCatName val="0"/>
              <c:showSerName val="0"/>
              <c:showPercent val="0"/>
              <c:showBubbleSize val="0"/>
            </c:dLbl>
            <c:dLbl>
              <c:idx val="1"/>
              <c:layout/>
              <c:tx>
                <c:rich>
                  <a:bodyPr/>
                  <a:lstStyle/>
                  <a:p>
                    <a:r>
                      <a:rPr lang="en-US" altLang="en-US" sz="2000"/>
                      <a:t>¥</a:t>
                    </a:r>
                    <a:r>
                      <a:rPr lang="en-US" altLang="en-US" sz="2000" smtClean="0"/>
                      <a:t>145,054 </a:t>
                    </a:r>
                    <a:endParaRPr lang="en-US" altLang="en-US"/>
                  </a:p>
                </c:rich>
              </c:tx>
              <c:showLegendKey val="0"/>
              <c:showVal val="1"/>
              <c:showCatName val="0"/>
              <c:showSerName val="0"/>
              <c:showPercent val="0"/>
              <c:showBubbleSize val="0"/>
            </c:dLbl>
            <c:dLbl>
              <c:idx val="2"/>
              <c:layout/>
              <c:tx>
                <c:rich>
                  <a:bodyPr/>
                  <a:lstStyle/>
                  <a:p>
                    <a:r>
                      <a:rPr lang="en-US" altLang="en-US" sz="2000"/>
                      <a:t>¥</a:t>
                    </a:r>
                    <a:r>
                      <a:rPr lang="en-US" altLang="en-US" sz="2000" smtClean="0"/>
                      <a:t>99,732 </a:t>
                    </a:r>
                    <a:endParaRPr lang="en-US" altLang="en-US"/>
                  </a:p>
                </c:rich>
              </c:tx>
              <c:showLegendKey val="0"/>
              <c:showVal val="1"/>
              <c:showCatName val="0"/>
              <c:showSerName val="0"/>
              <c:showPercent val="0"/>
              <c:showBubbleSize val="0"/>
            </c:dLbl>
            <c:dLbl>
              <c:idx val="3"/>
              <c:layout/>
              <c:tx>
                <c:rich>
                  <a:bodyPr/>
                  <a:lstStyle/>
                  <a:p>
                    <a:r>
                      <a:rPr lang="en-US" altLang="en-US" sz="2000"/>
                      <a:t>¥</a:t>
                    </a:r>
                    <a:r>
                      <a:rPr lang="en-US" altLang="en-US" sz="2000" smtClean="0"/>
                      <a:t>93,673 </a:t>
                    </a:r>
                    <a:endParaRPr lang="en-US" altLang="en-US"/>
                  </a:p>
                </c:rich>
              </c:tx>
              <c:showLegendKey val="0"/>
              <c:showVal val="1"/>
              <c:showCatName val="0"/>
              <c:showSerName val="0"/>
              <c:showPercent val="0"/>
              <c:showBubbleSize val="0"/>
            </c:dLbl>
            <c:dLbl>
              <c:idx val="4"/>
              <c:layout/>
              <c:tx>
                <c:rich>
                  <a:bodyPr/>
                  <a:lstStyle/>
                  <a:p>
                    <a:r>
                      <a:rPr lang="en-US" altLang="en-US" sz="2000"/>
                      <a:t>¥</a:t>
                    </a:r>
                    <a:r>
                      <a:rPr lang="en-US" altLang="en-US" sz="2000" smtClean="0"/>
                      <a:t>136,489 </a:t>
                    </a:r>
                    <a:endParaRPr lang="en-US" altLang="en-US"/>
                  </a:p>
                </c:rich>
              </c:tx>
              <c:showLegendKey val="0"/>
              <c:showVal val="1"/>
              <c:showCatName val="0"/>
              <c:showSerName val="0"/>
              <c:showPercent val="0"/>
              <c:showBubbleSize val="0"/>
            </c:dLbl>
            <c:dLbl>
              <c:idx val="5"/>
              <c:layout/>
              <c:tx>
                <c:rich>
                  <a:bodyPr/>
                  <a:lstStyle/>
                  <a:p>
                    <a:r>
                      <a:rPr lang="en-US" altLang="en-US" sz="2000"/>
                      <a:t>¥</a:t>
                    </a:r>
                    <a:r>
                      <a:rPr lang="en-US" altLang="en-US" sz="2000" smtClean="0"/>
                      <a:t>109,118 </a:t>
                    </a:r>
                    <a:endParaRPr lang="en-US" altLang="en-US"/>
                  </a:p>
                </c:rich>
              </c:tx>
              <c:showLegendKey val="0"/>
              <c:showVal val="1"/>
              <c:showCatName val="0"/>
              <c:showSerName val="0"/>
              <c:showPercent val="0"/>
              <c:showBubbleSize val="0"/>
            </c:dLbl>
            <c:dLbl>
              <c:idx val="6"/>
              <c:layout/>
              <c:tx>
                <c:rich>
                  <a:bodyPr/>
                  <a:lstStyle/>
                  <a:p>
                    <a:r>
                      <a:rPr lang="en-US" altLang="en-US" sz="2000"/>
                      <a:t>¥</a:t>
                    </a:r>
                    <a:r>
                      <a:rPr lang="en-US" altLang="en-US" sz="2000" smtClean="0"/>
                      <a:t>48,627 </a:t>
                    </a:r>
                    <a:endParaRPr lang="en-US" altLang="en-US"/>
                  </a:p>
                </c:rich>
              </c:tx>
              <c:showLegendKey val="0"/>
              <c:showVal val="1"/>
              <c:showCatName val="0"/>
              <c:showSerName val="0"/>
              <c:showPercent val="0"/>
              <c:showBubbleSize val="0"/>
            </c:dLbl>
            <c:dLbl>
              <c:idx val="7"/>
              <c:layout/>
              <c:tx>
                <c:rich>
                  <a:bodyPr/>
                  <a:lstStyle/>
                  <a:p>
                    <a:r>
                      <a:rPr lang="en-US" altLang="en-US" sz="2000"/>
                      <a:t>¥</a:t>
                    </a:r>
                    <a:r>
                      <a:rPr lang="en-US" altLang="en-US" sz="2000" smtClean="0"/>
                      <a:t>94,931 </a:t>
                    </a:r>
                    <a:endParaRPr lang="en-US" altLang="en-US"/>
                  </a:p>
                </c:rich>
              </c:tx>
              <c:showLegendKey val="0"/>
              <c:showVal val="1"/>
              <c:showCatName val="0"/>
              <c:showSerName val="0"/>
              <c:showPercent val="0"/>
              <c:showBubbleSize val="0"/>
            </c:dLbl>
            <c:dLbl>
              <c:idx val="8"/>
              <c:layout/>
              <c:tx>
                <c:rich>
                  <a:bodyPr/>
                  <a:lstStyle/>
                  <a:p>
                    <a:r>
                      <a:rPr lang="en-US" altLang="en-US" sz="2000"/>
                      <a:t>¥</a:t>
                    </a:r>
                    <a:r>
                      <a:rPr lang="en-US" altLang="en-US" sz="2000" smtClean="0"/>
                      <a:t>84,842 </a:t>
                    </a:r>
                    <a:endParaRPr lang="en-US" altLang="en-US"/>
                  </a:p>
                </c:rich>
              </c:tx>
              <c:showLegendKey val="0"/>
              <c:showVal val="1"/>
              <c:showCatName val="0"/>
              <c:showSerName val="0"/>
              <c:showPercent val="0"/>
              <c:showBubbleSize val="0"/>
            </c:dLbl>
            <c:dLbl>
              <c:idx val="9"/>
              <c:layout/>
              <c:tx>
                <c:rich>
                  <a:bodyPr/>
                  <a:lstStyle/>
                  <a:p>
                    <a:r>
                      <a:rPr lang="en-US" altLang="en-US" sz="2000"/>
                      <a:t>¥</a:t>
                    </a:r>
                    <a:r>
                      <a:rPr lang="en-US" altLang="en-US" sz="2000" smtClean="0"/>
                      <a:t>86,092 </a:t>
                    </a:r>
                    <a:endParaRPr lang="en-US" altLang="en-US"/>
                  </a:p>
                </c:rich>
              </c:tx>
              <c:showLegendKey val="0"/>
              <c:showVal val="1"/>
              <c:showCatName val="0"/>
              <c:showSerName val="0"/>
              <c:showPercent val="0"/>
              <c:showBubbleSize val="0"/>
            </c:dLbl>
            <c:dLbl>
              <c:idx val="10"/>
              <c:layout/>
              <c:tx>
                <c:rich>
                  <a:bodyPr/>
                  <a:lstStyle/>
                  <a:p>
                    <a:r>
                      <a:rPr lang="en-US" altLang="en-US" sz="2000"/>
                      <a:t>¥</a:t>
                    </a:r>
                    <a:r>
                      <a:rPr lang="en-US" altLang="en-US" sz="2000" smtClean="0"/>
                      <a:t>79,171 </a:t>
                    </a:r>
                    <a:endParaRPr lang="en-US" altLang="en-US" dirty="0"/>
                  </a:p>
                </c:rich>
              </c:tx>
              <c:showLegendKey val="0"/>
              <c:showVal val="1"/>
              <c:showCatName val="0"/>
              <c:showSerName val="0"/>
              <c:showPercent val="0"/>
              <c:showBubbleSize val="0"/>
            </c:dLbl>
            <c:dLbl>
              <c:idx val="11"/>
              <c:layout/>
              <c:tx>
                <c:rich>
                  <a:bodyPr/>
                  <a:lstStyle/>
                  <a:p>
                    <a:r>
                      <a:rPr lang="en-US" altLang="en-US" sz="2000"/>
                      <a:t>¥</a:t>
                    </a:r>
                    <a:r>
                      <a:rPr lang="en-US" altLang="en-US" sz="2000" smtClean="0"/>
                      <a:t>125,429 </a:t>
                    </a:r>
                    <a:endParaRPr lang="en-US" altLang="en-US"/>
                  </a:p>
                </c:rich>
              </c:tx>
              <c:showLegendKey val="0"/>
              <c:showVal val="1"/>
              <c:showCatName val="0"/>
              <c:showSerName val="0"/>
              <c:showPercent val="0"/>
              <c:showBubbleSize val="0"/>
            </c:dLbl>
            <c:dLbl>
              <c:idx val="12"/>
              <c:layout/>
              <c:tx>
                <c:rich>
                  <a:bodyPr/>
                  <a:lstStyle/>
                  <a:p>
                    <a:r>
                      <a:rPr lang="en-US" altLang="en-US" sz="2000"/>
                      <a:t>¥</a:t>
                    </a:r>
                    <a:r>
                      <a:rPr lang="en-US" altLang="en-US" sz="2000" smtClean="0"/>
                      <a:t>83,597 </a:t>
                    </a:r>
                    <a:endParaRPr lang="en-US" altLang="en-US"/>
                  </a:p>
                </c:rich>
              </c:tx>
              <c:showLegendKey val="0"/>
              <c:showVal val="1"/>
              <c:showCatName val="0"/>
              <c:showSerName val="0"/>
              <c:showPercent val="0"/>
              <c:showBubbleSize val="0"/>
            </c:dLbl>
            <c:dLbl>
              <c:idx val="13"/>
              <c:layout/>
              <c:tx>
                <c:rich>
                  <a:bodyPr/>
                  <a:lstStyle/>
                  <a:p>
                    <a:r>
                      <a:rPr lang="en-US" altLang="en-US" sz="2000"/>
                      <a:t>¥</a:t>
                    </a:r>
                    <a:r>
                      <a:rPr lang="en-US" altLang="en-US" sz="2000" smtClean="0"/>
                      <a:t>57,230 </a:t>
                    </a:r>
                    <a:endParaRPr lang="en-US" altLang="en-US" dirty="0"/>
                  </a:p>
                </c:rich>
              </c:tx>
              <c:showLegendKey val="0"/>
              <c:showVal val="1"/>
              <c:showCatName val="0"/>
              <c:showSerName val="0"/>
              <c:showPercent val="0"/>
              <c:showBubbleSize val="0"/>
            </c:dLbl>
            <c:dLbl>
              <c:idx val="14"/>
              <c:layout/>
              <c:tx>
                <c:rich>
                  <a:bodyPr/>
                  <a:lstStyle/>
                  <a:p>
                    <a:r>
                      <a:rPr lang="en-US" altLang="en-US" sz="2000"/>
                      <a:t>¥</a:t>
                    </a:r>
                    <a:r>
                      <a:rPr lang="en-US" altLang="en-US" sz="2000" smtClean="0"/>
                      <a:t>19,999 </a:t>
                    </a:r>
                    <a:endParaRPr lang="en-US" altLang="en-US"/>
                  </a:p>
                </c:rich>
              </c:tx>
              <c:showLegendKey val="0"/>
              <c:showVal val="1"/>
              <c:showCatName val="0"/>
              <c:showSerName val="0"/>
              <c:showPercent val="0"/>
              <c:showBubbleSize val="0"/>
            </c:dLbl>
            <c:dLbl>
              <c:idx val="15"/>
              <c:numFmt formatCode="&quot;¥&quot;#,##0.00_);[Red]\(&quot;¥&quot;#,##0.00\)" sourceLinked="0"/>
              <c:spPr/>
              <c:txPr>
                <a:bodyPr/>
                <a:lstStyle/>
                <a:p>
                  <a:pPr>
                    <a:defRPr sz="2000">
                      <a:solidFill>
                        <a:srgbClr val="FFC000"/>
                      </a:solidFill>
                    </a:defRPr>
                  </a:pPr>
                  <a:endParaRPr lang="ja-JP"/>
                </a:p>
              </c:txPr>
              <c:showLegendKey val="0"/>
              <c:showVal val="1"/>
              <c:showCatName val="0"/>
              <c:showSerName val="0"/>
              <c:showPercent val="0"/>
              <c:showBubbleSize val="0"/>
            </c:dLbl>
            <c:numFmt formatCode="&quot;¥&quot;#,##0.00_);[Red]\(&quot;¥&quot;#,##0.00\)" sourceLinked="0"/>
            <c:txPr>
              <a:bodyPr/>
              <a:lstStyle/>
              <a:p>
                <a:pPr>
                  <a:defRPr sz="2000"/>
                </a:pPr>
                <a:endParaRPr lang="ja-JP"/>
              </a:p>
            </c:txPr>
            <c:showLegendKey val="0"/>
            <c:showVal val="1"/>
            <c:showCatName val="0"/>
            <c:showSerName val="0"/>
            <c:showPercent val="0"/>
            <c:showBubbleSize val="0"/>
            <c:showLeaderLines val="0"/>
          </c:dLbls>
          <c:cat>
            <c:strRef>
              <c:f>Sheet1!$A$4:$A$18</c:f>
              <c:strCache>
                <c:ptCount val="15"/>
                <c:pt idx="0">
                  <c:v>マレーシア</c:v>
                </c:pt>
                <c:pt idx="1">
                  <c:v>台湾</c:v>
                </c:pt>
                <c:pt idx="2">
                  <c:v>香港</c:v>
                </c:pt>
                <c:pt idx="3">
                  <c:v>シンガポール</c:v>
                </c:pt>
                <c:pt idx="4">
                  <c:v>タイ</c:v>
                </c:pt>
                <c:pt idx="5">
                  <c:v>韓国</c:v>
                </c:pt>
                <c:pt idx="6">
                  <c:v>スイス</c:v>
                </c:pt>
                <c:pt idx="7">
                  <c:v>スペイン</c:v>
                </c:pt>
                <c:pt idx="8">
                  <c:v>ドイツ</c:v>
                </c:pt>
                <c:pt idx="9">
                  <c:v>イタリア</c:v>
                </c:pt>
                <c:pt idx="10">
                  <c:v>フランス</c:v>
                </c:pt>
                <c:pt idx="11">
                  <c:v>中国</c:v>
                </c:pt>
                <c:pt idx="12">
                  <c:v>イギリス</c:v>
                </c:pt>
                <c:pt idx="13">
                  <c:v>オーストラリア</c:v>
                </c:pt>
                <c:pt idx="14">
                  <c:v>アメリカ</c:v>
                </c:pt>
              </c:strCache>
            </c:strRef>
          </c:cat>
          <c:val>
            <c:numRef>
              <c:f>Sheet1!$C$4:$C$18</c:f>
              <c:numCache>
                <c:formatCode>0.00_ </c:formatCode>
                <c:ptCount val="15"/>
                <c:pt idx="0">
                  <c:v>128380.99</c:v>
                </c:pt>
                <c:pt idx="1">
                  <c:v>145054.20000000001</c:v>
                </c:pt>
                <c:pt idx="2">
                  <c:v>99732.55</c:v>
                </c:pt>
                <c:pt idx="3">
                  <c:v>93673.58</c:v>
                </c:pt>
                <c:pt idx="4">
                  <c:v>136489.94</c:v>
                </c:pt>
                <c:pt idx="5">
                  <c:v>109118.23</c:v>
                </c:pt>
                <c:pt idx="6">
                  <c:v>48627.02</c:v>
                </c:pt>
                <c:pt idx="7">
                  <c:v>94931.77</c:v>
                </c:pt>
                <c:pt idx="8">
                  <c:v>84842.39</c:v>
                </c:pt>
                <c:pt idx="9">
                  <c:v>86092.24</c:v>
                </c:pt>
                <c:pt idx="10">
                  <c:v>79171.67</c:v>
                </c:pt>
                <c:pt idx="11">
                  <c:v>125429.31</c:v>
                </c:pt>
                <c:pt idx="12">
                  <c:v>83597.73</c:v>
                </c:pt>
                <c:pt idx="13">
                  <c:v>57230.1</c:v>
                </c:pt>
                <c:pt idx="14">
                  <c:v>19999.5</c:v>
                </c:pt>
              </c:numCache>
            </c:numRef>
          </c:val>
        </c:ser>
        <c:dLbls>
          <c:showLegendKey val="0"/>
          <c:showVal val="0"/>
          <c:showCatName val="0"/>
          <c:showSerName val="0"/>
          <c:showPercent val="0"/>
          <c:showBubbleSize val="0"/>
        </c:dLbls>
        <c:gapWidth val="150"/>
        <c:axId val="34003968"/>
        <c:axId val="34039296"/>
      </c:barChart>
      <c:catAx>
        <c:axId val="34003968"/>
        <c:scaling>
          <c:orientation val="minMax"/>
        </c:scaling>
        <c:delete val="0"/>
        <c:axPos val="l"/>
        <c:majorTickMark val="out"/>
        <c:minorTickMark val="none"/>
        <c:tickLblPos val="nextTo"/>
        <c:txPr>
          <a:bodyPr/>
          <a:lstStyle/>
          <a:p>
            <a:pPr>
              <a:defRPr sz="1200"/>
            </a:pPr>
            <a:endParaRPr lang="ja-JP"/>
          </a:p>
        </c:txPr>
        <c:crossAx val="34039296"/>
        <c:crosses val="autoZero"/>
        <c:auto val="1"/>
        <c:lblAlgn val="ctr"/>
        <c:lblOffset val="100"/>
        <c:noMultiLvlLbl val="0"/>
      </c:catAx>
      <c:valAx>
        <c:axId val="34039296"/>
        <c:scaling>
          <c:orientation val="minMax"/>
          <c:max val="160000"/>
        </c:scaling>
        <c:delete val="0"/>
        <c:axPos val="b"/>
        <c:majorGridlines>
          <c:spPr>
            <a:ln w="15875">
              <a:solidFill>
                <a:schemeClr val="bg1">
                  <a:lumMod val="75000"/>
                  <a:lumOff val="25000"/>
                </a:schemeClr>
              </a:solidFill>
              <a:prstDash val="sysDot"/>
              <a:round/>
            </a:ln>
          </c:spPr>
        </c:majorGridlines>
        <c:numFmt formatCode="#,##0_);[Red]\(#,##0\)" sourceLinked="0"/>
        <c:majorTickMark val="out"/>
        <c:minorTickMark val="none"/>
        <c:tickLblPos val="nextTo"/>
        <c:crossAx val="34003968"/>
        <c:crosses val="autoZero"/>
        <c:crossBetween val="between"/>
        <c:majorUnit val="20000"/>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bar"/>
        <c:grouping val="clustered"/>
        <c:varyColors val="0"/>
        <c:ser>
          <c:idx val="0"/>
          <c:order val="0"/>
          <c:tx>
            <c:strRef>
              <c:f>Sheet1!$D$3</c:f>
              <c:strCache>
                <c:ptCount val="1"/>
                <c:pt idx="0">
                  <c:v>５C</c:v>
                </c:pt>
              </c:strCache>
            </c:strRef>
          </c:tx>
          <c:invertIfNegative val="0"/>
          <c:dLbls>
            <c:dLbl>
              <c:idx val="1"/>
              <c:layout/>
              <c:tx>
                <c:rich>
                  <a:bodyPr/>
                  <a:lstStyle/>
                  <a:p>
                    <a:r>
                      <a:rPr lang="en-US" altLang="en-US" sz="2000"/>
                      <a:t>¥</a:t>
                    </a:r>
                    <a:r>
                      <a:rPr lang="en-US" altLang="en-US" sz="2000" smtClean="0"/>
                      <a:t>121,845 </a:t>
                    </a:r>
                    <a:endParaRPr lang="en-US" altLang="en-US"/>
                  </a:p>
                </c:rich>
              </c:tx>
              <c:showLegendKey val="0"/>
              <c:showVal val="1"/>
              <c:showCatName val="0"/>
              <c:showSerName val="0"/>
              <c:showPercent val="0"/>
              <c:showBubbleSize val="0"/>
            </c:dLbl>
            <c:dLbl>
              <c:idx val="2"/>
              <c:layout/>
              <c:tx>
                <c:rich>
                  <a:bodyPr/>
                  <a:lstStyle/>
                  <a:p>
                    <a:r>
                      <a:rPr lang="en-US" altLang="en-US" sz="2000"/>
                      <a:t>¥</a:t>
                    </a:r>
                    <a:r>
                      <a:rPr lang="en-US" altLang="en-US" sz="2000" smtClean="0"/>
                      <a:t>83,669 </a:t>
                    </a:r>
                    <a:endParaRPr lang="en-US" altLang="en-US"/>
                  </a:p>
                </c:rich>
              </c:tx>
              <c:showLegendKey val="0"/>
              <c:showVal val="1"/>
              <c:showCatName val="0"/>
              <c:showSerName val="0"/>
              <c:showPercent val="0"/>
              <c:showBubbleSize val="0"/>
            </c:dLbl>
            <c:dLbl>
              <c:idx val="3"/>
              <c:layout/>
              <c:tx>
                <c:rich>
                  <a:bodyPr/>
                  <a:lstStyle/>
                  <a:p>
                    <a:r>
                      <a:rPr lang="en-US" altLang="en-US" sz="2000"/>
                      <a:t>¥</a:t>
                    </a:r>
                    <a:r>
                      <a:rPr lang="en-US" altLang="en-US" sz="2000" smtClean="0"/>
                      <a:t>80,400 </a:t>
                    </a:r>
                    <a:endParaRPr lang="en-US" altLang="en-US"/>
                  </a:p>
                </c:rich>
              </c:tx>
              <c:showLegendKey val="0"/>
              <c:showVal val="1"/>
              <c:showCatName val="0"/>
              <c:showSerName val="0"/>
              <c:showPercent val="0"/>
              <c:showBubbleSize val="0"/>
            </c:dLbl>
            <c:dLbl>
              <c:idx val="4"/>
              <c:layout/>
              <c:tx>
                <c:rich>
                  <a:bodyPr/>
                  <a:lstStyle/>
                  <a:p>
                    <a:r>
                      <a:rPr lang="en-US" altLang="en-US" sz="2000"/>
                      <a:t>¥</a:t>
                    </a:r>
                    <a:r>
                      <a:rPr lang="en-US" altLang="en-US" sz="2000" smtClean="0"/>
                      <a:t>113,646 </a:t>
                    </a:r>
                    <a:endParaRPr lang="en-US" altLang="en-US"/>
                  </a:p>
                </c:rich>
              </c:tx>
              <c:showLegendKey val="0"/>
              <c:showVal val="1"/>
              <c:showCatName val="0"/>
              <c:showSerName val="0"/>
              <c:showPercent val="0"/>
              <c:showBubbleSize val="0"/>
            </c:dLbl>
            <c:dLbl>
              <c:idx val="5"/>
              <c:layout/>
              <c:tx>
                <c:rich>
                  <a:bodyPr/>
                  <a:lstStyle/>
                  <a:p>
                    <a:r>
                      <a:rPr lang="en-US" altLang="en-US" sz="2000"/>
                      <a:t>¥</a:t>
                    </a:r>
                    <a:r>
                      <a:rPr lang="en-US" altLang="en-US" sz="2000" smtClean="0"/>
                      <a:t>92,998 </a:t>
                    </a:r>
                    <a:endParaRPr lang="en-US" altLang="en-US"/>
                  </a:p>
                </c:rich>
              </c:tx>
              <c:showLegendKey val="0"/>
              <c:showVal val="1"/>
              <c:showCatName val="0"/>
              <c:showSerName val="0"/>
              <c:showPercent val="0"/>
              <c:showBubbleSize val="0"/>
            </c:dLbl>
            <c:dLbl>
              <c:idx val="6"/>
              <c:layout/>
              <c:tx>
                <c:rich>
                  <a:bodyPr/>
                  <a:lstStyle/>
                  <a:p>
                    <a:r>
                      <a:rPr lang="en-US" altLang="en-US" sz="2000"/>
                      <a:t>¥</a:t>
                    </a:r>
                    <a:r>
                      <a:rPr lang="en-US" altLang="en-US" sz="2000" smtClean="0"/>
                      <a:t>40,512 </a:t>
                    </a:r>
                    <a:endParaRPr lang="en-US" altLang="en-US"/>
                  </a:p>
                </c:rich>
              </c:tx>
              <c:showLegendKey val="0"/>
              <c:showVal val="1"/>
              <c:showCatName val="0"/>
              <c:showSerName val="0"/>
              <c:showPercent val="0"/>
              <c:showBubbleSize val="0"/>
            </c:dLbl>
            <c:dLbl>
              <c:idx val="7"/>
              <c:layout/>
              <c:tx>
                <c:rich>
                  <a:bodyPr/>
                  <a:lstStyle/>
                  <a:p>
                    <a:r>
                      <a:rPr lang="en-US" altLang="en-US" sz="2000"/>
                      <a:t>¥</a:t>
                    </a:r>
                    <a:r>
                      <a:rPr lang="en-US" altLang="en-US" sz="2000" smtClean="0"/>
                      <a:t>81,350 </a:t>
                    </a:r>
                    <a:endParaRPr lang="en-US" altLang="en-US"/>
                  </a:p>
                </c:rich>
              </c:tx>
              <c:showLegendKey val="0"/>
              <c:showVal val="1"/>
              <c:showCatName val="0"/>
              <c:showSerName val="0"/>
              <c:showPercent val="0"/>
              <c:showBubbleSize val="0"/>
            </c:dLbl>
            <c:dLbl>
              <c:idx val="8"/>
              <c:layout/>
              <c:tx>
                <c:rich>
                  <a:bodyPr/>
                  <a:lstStyle/>
                  <a:p>
                    <a:r>
                      <a:rPr lang="en-US" altLang="en-US" sz="2000"/>
                      <a:t>¥</a:t>
                    </a:r>
                    <a:r>
                      <a:rPr lang="en-US" altLang="en-US" sz="2000" smtClean="0"/>
                      <a:t>72,704 </a:t>
                    </a:r>
                    <a:endParaRPr lang="en-US" altLang="en-US"/>
                  </a:p>
                </c:rich>
              </c:tx>
              <c:showLegendKey val="0"/>
              <c:showVal val="1"/>
              <c:showCatName val="0"/>
              <c:showSerName val="0"/>
              <c:showPercent val="0"/>
              <c:showBubbleSize val="0"/>
            </c:dLbl>
            <c:dLbl>
              <c:idx val="9"/>
              <c:layout/>
              <c:tx>
                <c:rich>
                  <a:bodyPr/>
                  <a:lstStyle/>
                  <a:p>
                    <a:r>
                      <a:rPr lang="en-US" altLang="en-US" sz="2000"/>
                      <a:t>¥</a:t>
                    </a:r>
                    <a:r>
                      <a:rPr lang="en-US" altLang="en-US" sz="2000" smtClean="0"/>
                      <a:t>74,282 </a:t>
                    </a:r>
                    <a:endParaRPr lang="en-US" altLang="en-US"/>
                  </a:p>
                </c:rich>
              </c:tx>
              <c:showLegendKey val="0"/>
              <c:showVal val="1"/>
              <c:showCatName val="0"/>
              <c:showSerName val="0"/>
              <c:showPercent val="0"/>
              <c:showBubbleSize val="0"/>
            </c:dLbl>
            <c:dLbl>
              <c:idx val="10"/>
              <c:layout/>
              <c:tx>
                <c:rich>
                  <a:bodyPr/>
                  <a:lstStyle/>
                  <a:p>
                    <a:r>
                      <a:rPr lang="en-US" altLang="en-US" sz="2000"/>
                      <a:t>¥</a:t>
                    </a:r>
                    <a:r>
                      <a:rPr lang="en-US" altLang="en-US" sz="2000" smtClean="0"/>
                      <a:t>68,005 </a:t>
                    </a:r>
                    <a:endParaRPr lang="en-US" altLang="en-US"/>
                  </a:p>
                </c:rich>
              </c:tx>
              <c:showLegendKey val="0"/>
              <c:showVal val="1"/>
              <c:showCatName val="0"/>
              <c:showSerName val="0"/>
              <c:showPercent val="0"/>
              <c:showBubbleSize val="0"/>
            </c:dLbl>
            <c:dLbl>
              <c:idx val="11"/>
              <c:layout/>
              <c:tx>
                <c:rich>
                  <a:bodyPr/>
                  <a:lstStyle/>
                  <a:p>
                    <a:r>
                      <a:rPr lang="en-US" altLang="en-US" sz="2000"/>
                      <a:t>¥</a:t>
                    </a:r>
                    <a:r>
                      <a:rPr lang="en-US" altLang="en-US" sz="2000" smtClean="0"/>
                      <a:t>106,453 </a:t>
                    </a:r>
                    <a:endParaRPr lang="en-US" altLang="en-US"/>
                  </a:p>
                </c:rich>
              </c:tx>
              <c:showLegendKey val="0"/>
              <c:showVal val="1"/>
              <c:showCatName val="0"/>
              <c:showSerName val="0"/>
              <c:showPercent val="0"/>
              <c:showBubbleSize val="0"/>
            </c:dLbl>
            <c:dLbl>
              <c:idx val="12"/>
              <c:layout/>
              <c:tx>
                <c:rich>
                  <a:bodyPr/>
                  <a:lstStyle/>
                  <a:p>
                    <a:r>
                      <a:rPr lang="en-US" altLang="en-US" sz="2000"/>
                      <a:t>¥</a:t>
                    </a:r>
                    <a:r>
                      <a:rPr lang="en-US" altLang="en-US" sz="2000" smtClean="0"/>
                      <a:t>71,415 </a:t>
                    </a:r>
                    <a:endParaRPr lang="en-US" altLang="en-US"/>
                  </a:p>
                </c:rich>
              </c:tx>
              <c:showLegendKey val="0"/>
              <c:showVal val="1"/>
              <c:showCatName val="0"/>
              <c:showSerName val="0"/>
              <c:showPercent val="0"/>
              <c:showBubbleSize val="0"/>
            </c:dLbl>
            <c:dLbl>
              <c:idx val="13"/>
              <c:layout/>
              <c:tx>
                <c:rich>
                  <a:bodyPr/>
                  <a:lstStyle/>
                  <a:p>
                    <a:r>
                      <a:rPr lang="en-US" altLang="en-US" sz="2000"/>
                      <a:t>¥</a:t>
                    </a:r>
                    <a:r>
                      <a:rPr lang="en-US" altLang="en-US" sz="2000" smtClean="0"/>
                      <a:t>48,669 </a:t>
                    </a:r>
                    <a:endParaRPr lang="en-US" altLang="en-US"/>
                  </a:p>
                </c:rich>
              </c:tx>
              <c:showLegendKey val="0"/>
              <c:showVal val="1"/>
              <c:showCatName val="0"/>
              <c:showSerName val="0"/>
              <c:showPercent val="0"/>
              <c:showBubbleSize val="0"/>
            </c:dLbl>
            <c:dLbl>
              <c:idx val="14"/>
              <c:layout/>
              <c:tx>
                <c:rich>
                  <a:bodyPr/>
                  <a:lstStyle/>
                  <a:p>
                    <a:r>
                      <a:rPr lang="en-US" altLang="en-US" sz="2000"/>
                      <a:t>¥</a:t>
                    </a:r>
                    <a:r>
                      <a:rPr lang="en-US" altLang="en-US" sz="2000" smtClean="0"/>
                      <a:t>9,949 </a:t>
                    </a:r>
                    <a:endParaRPr lang="en-US" altLang="en-US"/>
                  </a:p>
                </c:rich>
              </c:tx>
              <c:showLegendKey val="0"/>
              <c:showVal val="1"/>
              <c:showCatName val="0"/>
              <c:showSerName val="0"/>
              <c:showPercent val="0"/>
              <c:showBubbleSize val="0"/>
            </c:dLbl>
            <c:dLbl>
              <c:idx val="15"/>
              <c:numFmt formatCode="&quot;¥&quot;#,##0.00_);[Red]\(&quot;¥&quot;#,##0.00\)" sourceLinked="0"/>
              <c:spPr/>
              <c:txPr>
                <a:bodyPr/>
                <a:lstStyle/>
                <a:p>
                  <a:pPr>
                    <a:defRPr sz="2000">
                      <a:solidFill>
                        <a:srgbClr val="FFC000"/>
                      </a:solidFill>
                    </a:defRPr>
                  </a:pPr>
                  <a:endParaRPr lang="ja-JP"/>
                </a:p>
              </c:txPr>
              <c:showLegendKey val="0"/>
              <c:showVal val="1"/>
              <c:showCatName val="0"/>
              <c:showSerName val="0"/>
              <c:showPercent val="0"/>
              <c:showBubbleSize val="0"/>
            </c:dLbl>
            <c:numFmt formatCode="&quot;¥&quot;#,##0.00_);[Red]\(&quot;¥&quot;#,##0.00\)" sourceLinked="0"/>
            <c:txPr>
              <a:bodyPr/>
              <a:lstStyle/>
              <a:p>
                <a:pPr>
                  <a:defRPr sz="2000"/>
                </a:pPr>
                <a:endParaRPr lang="ja-JP"/>
              </a:p>
            </c:txPr>
            <c:showLegendKey val="0"/>
            <c:showVal val="1"/>
            <c:showCatName val="0"/>
            <c:showSerName val="0"/>
            <c:showPercent val="0"/>
            <c:showBubbleSize val="0"/>
            <c:showLeaderLines val="0"/>
          </c:dLbls>
          <c:cat>
            <c:strRef>
              <c:f>Sheet1!$A$4:$A$18</c:f>
              <c:strCache>
                <c:ptCount val="15"/>
                <c:pt idx="0">
                  <c:v>マレーシア</c:v>
                </c:pt>
                <c:pt idx="1">
                  <c:v>台湾</c:v>
                </c:pt>
                <c:pt idx="2">
                  <c:v>香港</c:v>
                </c:pt>
                <c:pt idx="3">
                  <c:v>シンガポール</c:v>
                </c:pt>
                <c:pt idx="4">
                  <c:v>タイ</c:v>
                </c:pt>
                <c:pt idx="5">
                  <c:v>韓国</c:v>
                </c:pt>
                <c:pt idx="6">
                  <c:v>スイス</c:v>
                </c:pt>
                <c:pt idx="7">
                  <c:v>スペイン</c:v>
                </c:pt>
                <c:pt idx="8">
                  <c:v>ドイツ</c:v>
                </c:pt>
                <c:pt idx="9">
                  <c:v>イタリア</c:v>
                </c:pt>
                <c:pt idx="10">
                  <c:v>フランス</c:v>
                </c:pt>
                <c:pt idx="11">
                  <c:v>中国</c:v>
                </c:pt>
                <c:pt idx="12">
                  <c:v>イギリス</c:v>
                </c:pt>
                <c:pt idx="13">
                  <c:v>オーストラリア</c:v>
                </c:pt>
                <c:pt idx="14">
                  <c:v>アメリカ</c:v>
                </c:pt>
              </c:strCache>
            </c:strRef>
          </c:cat>
          <c:val>
            <c:numRef>
              <c:f>Sheet1!$D$4:$D$18</c:f>
              <c:numCache>
                <c:formatCode>0.00_ </c:formatCode>
                <c:ptCount val="15"/>
                <c:pt idx="0">
                  <c:v>106975.24</c:v>
                </c:pt>
                <c:pt idx="1">
                  <c:v>121845.53</c:v>
                </c:pt>
                <c:pt idx="2">
                  <c:v>83669.679999999993</c:v>
                </c:pt>
                <c:pt idx="3">
                  <c:v>80400</c:v>
                </c:pt>
                <c:pt idx="4">
                  <c:v>113646.44</c:v>
                </c:pt>
                <c:pt idx="5">
                  <c:v>92998.49</c:v>
                </c:pt>
                <c:pt idx="6">
                  <c:v>40512.11</c:v>
                </c:pt>
                <c:pt idx="7">
                  <c:v>81350.679999999993</c:v>
                </c:pt>
                <c:pt idx="8">
                  <c:v>72704.710000000006</c:v>
                </c:pt>
                <c:pt idx="9">
                  <c:v>74282.61</c:v>
                </c:pt>
                <c:pt idx="10">
                  <c:v>68005</c:v>
                </c:pt>
                <c:pt idx="11">
                  <c:v>106453.62</c:v>
                </c:pt>
                <c:pt idx="12">
                  <c:v>71415.91</c:v>
                </c:pt>
                <c:pt idx="13">
                  <c:v>48669.4</c:v>
                </c:pt>
                <c:pt idx="14">
                  <c:v>9949.5</c:v>
                </c:pt>
              </c:numCache>
            </c:numRef>
          </c:val>
        </c:ser>
        <c:dLbls>
          <c:showLegendKey val="0"/>
          <c:showVal val="0"/>
          <c:showCatName val="0"/>
          <c:showSerName val="0"/>
          <c:showPercent val="0"/>
          <c:showBubbleSize val="0"/>
        </c:dLbls>
        <c:gapWidth val="150"/>
        <c:axId val="34133888"/>
        <c:axId val="34135424"/>
      </c:barChart>
      <c:catAx>
        <c:axId val="34133888"/>
        <c:scaling>
          <c:orientation val="minMax"/>
        </c:scaling>
        <c:delete val="0"/>
        <c:axPos val="l"/>
        <c:majorTickMark val="out"/>
        <c:minorTickMark val="none"/>
        <c:tickLblPos val="nextTo"/>
        <c:txPr>
          <a:bodyPr/>
          <a:lstStyle/>
          <a:p>
            <a:pPr>
              <a:defRPr sz="1200"/>
            </a:pPr>
            <a:endParaRPr lang="ja-JP"/>
          </a:p>
        </c:txPr>
        <c:crossAx val="34135424"/>
        <c:crosses val="autoZero"/>
        <c:auto val="1"/>
        <c:lblAlgn val="ctr"/>
        <c:lblOffset val="100"/>
        <c:noMultiLvlLbl val="0"/>
      </c:catAx>
      <c:valAx>
        <c:axId val="34135424"/>
        <c:scaling>
          <c:orientation val="minMax"/>
          <c:max val="160000"/>
          <c:min val="0"/>
        </c:scaling>
        <c:delete val="0"/>
        <c:axPos val="b"/>
        <c:majorGridlines>
          <c:spPr>
            <a:ln w="15875">
              <a:solidFill>
                <a:schemeClr val="bg1">
                  <a:lumMod val="75000"/>
                  <a:lumOff val="25000"/>
                </a:schemeClr>
              </a:solidFill>
            </a:ln>
          </c:spPr>
        </c:majorGridlines>
        <c:numFmt formatCode="#,##0_);[Red]\(#,##0\)" sourceLinked="0"/>
        <c:majorTickMark val="out"/>
        <c:minorTickMark val="none"/>
        <c:tickLblPos val="nextTo"/>
        <c:crossAx val="34133888"/>
        <c:crosses val="autoZero"/>
        <c:crossBetween val="between"/>
        <c:majorUnit val="20000"/>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系列 1</c:v>
                </c:pt>
              </c:strCache>
            </c:strRef>
          </c:tx>
          <c:invertIfNegative val="0"/>
          <c:dLbls>
            <c:dLbl>
              <c:idx val="0"/>
              <c:layout/>
              <c:tx>
                <c:rich>
                  <a:bodyPr/>
                  <a:lstStyle/>
                  <a:p>
                    <a:r>
                      <a:rPr lang="en-US" altLang="en-US" sz="2000" smtClean="0"/>
                      <a:t>3.8</a:t>
                    </a:r>
                    <a:r>
                      <a:rPr lang="en-US" altLang="ja-JP" sz="2000" smtClean="0"/>
                      <a:t>%</a:t>
                    </a:r>
                    <a:endParaRPr lang="en-US" altLang="ja-JP" smtClean="0"/>
                  </a:p>
                </c:rich>
              </c:tx>
              <c:showLegendKey val="0"/>
              <c:showVal val="1"/>
              <c:showCatName val="0"/>
              <c:showSerName val="0"/>
              <c:showPercent val="0"/>
              <c:showBubbleSize val="0"/>
            </c:dLbl>
            <c:dLbl>
              <c:idx val="1"/>
              <c:layout/>
              <c:tx>
                <c:rich>
                  <a:bodyPr/>
                  <a:lstStyle/>
                  <a:p>
                    <a:r>
                      <a:rPr lang="en-US" altLang="en-US" sz="2000" smtClean="0"/>
                      <a:t>5.7</a:t>
                    </a:r>
                    <a:r>
                      <a:rPr lang="en-US" altLang="ja-JP" sz="2000" smtClean="0"/>
                      <a:t>%</a:t>
                    </a:r>
                    <a:endParaRPr lang="en-US" altLang="en-US"/>
                  </a:p>
                </c:rich>
              </c:tx>
              <c:showLegendKey val="0"/>
              <c:showVal val="1"/>
              <c:showCatName val="0"/>
              <c:showSerName val="0"/>
              <c:showPercent val="0"/>
              <c:showBubbleSize val="0"/>
            </c:dLbl>
            <c:dLbl>
              <c:idx val="2"/>
              <c:layout/>
              <c:tx>
                <c:rich>
                  <a:bodyPr/>
                  <a:lstStyle/>
                  <a:p>
                    <a:r>
                      <a:rPr lang="en-US" altLang="en-US" sz="2000" smtClean="0"/>
                      <a:t>6</a:t>
                    </a:r>
                    <a:r>
                      <a:rPr lang="en-US" altLang="ja-JP" sz="2000" smtClean="0"/>
                      <a:t>%</a:t>
                    </a:r>
                    <a:endParaRPr lang="en-US" altLang="en-US"/>
                  </a:p>
                </c:rich>
              </c:tx>
              <c:showLegendKey val="0"/>
              <c:showVal val="1"/>
              <c:showCatName val="0"/>
              <c:showSerName val="0"/>
              <c:showPercent val="0"/>
              <c:showBubbleSize val="0"/>
            </c:dLbl>
            <c:dLbl>
              <c:idx val="3"/>
              <c:layout/>
              <c:tx>
                <c:rich>
                  <a:bodyPr/>
                  <a:lstStyle/>
                  <a:p>
                    <a:r>
                      <a:rPr lang="en-US" altLang="en-US" sz="2000" smtClean="0"/>
                      <a:t>7.2</a:t>
                    </a:r>
                    <a:r>
                      <a:rPr lang="en-US" altLang="ja-JP" sz="2000" smtClean="0"/>
                      <a:t>%</a:t>
                    </a:r>
                    <a:endParaRPr lang="en-US" altLang="en-US" dirty="0"/>
                  </a:p>
                </c:rich>
              </c:tx>
              <c:showLegendKey val="0"/>
              <c:showVal val="1"/>
              <c:showCatName val="0"/>
              <c:showSerName val="0"/>
              <c:showPercent val="0"/>
              <c:showBubbleSize val="0"/>
            </c:dLbl>
            <c:dLbl>
              <c:idx val="4"/>
              <c:layout/>
              <c:tx>
                <c:rich>
                  <a:bodyPr/>
                  <a:lstStyle/>
                  <a:p>
                    <a:r>
                      <a:rPr lang="en-US" altLang="en-US" sz="2000" smtClean="0"/>
                      <a:t>12</a:t>
                    </a:r>
                    <a:r>
                      <a:rPr lang="en-US" altLang="ja-JP" sz="2000" smtClean="0"/>
                      <a:t>%</a:t>
                    </a:r>
                    <a:endParaRPr lang="en-US" altLang="en-US"/>
                  </a:p>
                </c:rich>
              </c:tx>
              <c:showLegendKey val="0"/>
              <c:showVal val="1"/>
              <c:showCatName val="0"/>
              <c:showSerName val="0"/>
              <c:showPercent val="0"/>
              <c:showBubbleSize val="0"/>
            </c:dLbl>
            <c:dLbl>
              <c:idx val="5"/>
              <c:layout/>
              <c:tx>
                <c:rich>
                  <a:bodyPr/>
                  <a:lstStyle/>
                  <a:p>
                    <a:r>
                      <a:rPr lang="en-US" altLang="en-US" sz="2000" smtClean="0"/>
                      <a:t>12.1</a:t>
                    </a:r>
                    <a:r>
                      <a:rPr lang="en-US" altLang="ja-JP" sz="2000" smtClean="0"/>
                      <a:t>%</a:t>
                    </a:r>
                    <a:endParaRPr lang="en-US" altLang="en-US"/>
                  </a:p>
                </c:rich>
              </c:tx>
              <c:showLegendKey val="0"/>
              <c:showVal val="1"/>
              <c:showCatName val="0"/>
              <c:showSerName val="0"/>
              <c:showPercent val="0"/>
              <c:showBubbleSize val="0"/>
            </c:dLbl>
            <c:dLbl>
              <c:idx val="6"/>
              <c:layout/>
              <c:tx>
                <c:rich>
                  <a:bodyPr/>
                  <a:lstStyle/>
                  <a:p>
                    <a:pPr>
                      <a:defRPr sz="2000">
                        <a:solidFill>
                          <a:srgbClr val="FF0000"/>
                        </a:solidFill>
                      </a:defRPr>
                    </a:pPr>
                    <a:r>
                      <a:rPr lang="en-US" altLang="en-US" sz="2000" smtClean="0">
                        <a:solidFill>
                          <a:srgbClr val="FF0000"/>
                        </a:solidFill>
                      </a:rPr>
                      <a:t>31.5</a:t>
                    </a:r>
                    <a:r>
                      <a:rPr lang="en-US" altLang="ja-JP" sz="2000" smtClean="0">
                        <a:solidFill>
                          <a:srgbClr val="FF0000"/>
                        </a:solidFill>
                      </a:rPr>
                      <a:t>%</a:t>
                    </a:r>
                    <a:endParaRPr lang="en-US" altLang="en-US">
                      <a:solidFill>
                        <a:srgbClr val="FF0000"/>
                      </a:solidFill>
                    </a:endParaRPr>
                  </a:p>
                </c:rich>
              </c:tx>
              <c:numFmt formatCode="General" sourceLinked="0"/>
              <c:spPr/>
              <c:showLegendKey val="0"/>
              <c:showVal val="1"/>
              <c:showCatName val="0"/>
              <c:showSerName val="0"/>
              <c:showPercent val="0"/>
              <c:showBubbleSize val="0"/>
            </c:dLbl>
            <c:numFmt formatCode="General" sourceLinked="0"/>
            <c:txPr>
              <a:bodyPr/>
              <a:lstStyle/>
              <a:p>
                <a:pPr>
                  <a:defRPr sz="2000"/>
                </a:pPr>
                <a:endParaRPr lang="ja-JP"/>
              </a:p>
            </c:txPr>
            <c:showLegendKey val="0"/>
            <c:showVal val="1"/>
            <c:showCatName val="0"/>
            <c:showSerName val="0"/>
            <c:showPercent val="0"/>
            <c:showBubbleSize val="0"/>
            <c:showLeaderLines val="0"/>
          </c:dLbls>
          <c:cat>
            <c:strRef>
              <c:f>Sheet1!$A$2:$A$8</c:f>
              <c:strCache>
                <c:ptCount val="7"/>
                <c:pt idx="0">
                  <c:v>Regzaシリーズ</c:v>
                </c:pt>
                <c:pt idx="1">
                  <c:v>MEDIASシリーズ</c:v>
                </c:pt>
                <c:pt idx="2">
                  <c:v>Arrowsシリーズ</c:v>
                </c:pt>
                <c:pt idx="3">
                  <c:v>GALAXYシリーズ</c:v>
                </c:pt>
                <c:pt idx="4">
                  <c:v>XPERIAシリーズ</c:v>
                </c:pt>
                <c:pt idx="5">
                  <c:v>AQUOS PHONEシリーズ</c:v>
                </c:pt>
                <c:pt idx="6">
                  <c:v>iPhoneシリーズ</c:v>
                </c:pt>
              </c:strCache>
            </c:strRef>
          </c:cat>
          <c:val>
            <c:numRef>
              <c:f>Sheet1!$B$2:$B$8</c:f>
              <c:numCache>
                <c:formatCode>General</c:formatCode>
                <c:ptCount val="7"/>
                <c:pt idx="0">
                  <c:v>3.8</c:v>
                </c:pt>
                <c:pt idx="1">
                  <c:v>5.7</c:v>
                </c:pt>
                <c:pt idx="2">
                  <c:v>6</c:v>
                </c:pt>
                <c:pt idx="3">
                  <c:v>7.2</c:v>
                </c:pt>
                <c:pt idx="4">
                  <c:v>12</c:v>
                </c:pt>
                <c:pt idx="5">
                  <c:v>12.1</c:v>
                </c:pt>
                <c:pt idx="6">
                  <c:v>31.5</c:v>
                </c:pt>
              </c:numCache>
            </c:numRef>
          </c:val>
        </c:ser>
        <c:dLbls>
          <c:showLegendKey val="0"/>
          <c:showVal val="0"/>
          <c:showCatName val="0"/>
          <c:showSerName val="0"/>
          <c:showPercent val="0"/>
          <c:showBubbleSize val="0"/>
        </c:dLbls>
        <c:gapWidth val="150"/>
        <c:axId val="35802112"/>
        <c:axId val="35820288"/>
      </c:barChart>
      <c:catAx>
        <c:axId val="35802112"/>
        <c:scaling>
          <c:orientation val="minMax"/>
        </c:scaling>
        <c:delete val="0"/>
        <c:axPos val="l"/>
        <c:majorTickMark val="out"/>
        <c:minorTickMark val="none"/>
        <c:tickLblPos val="nextTo"/>
        <c:crossAx val="35820288"/>
        <c:crosses val="autoZero"/>
        <c:auto val="1"/>
        <c:lblAlgn val="ctr"/>
        <c:lblOffset val="100"/>
        <c:noMultiLvlLbl val="0"/>
      </c:catAx>
      <c:valAx>
        <c:axId val="35820288"/>
        <c:scaling>
          <c:orientation val="minMax"/>
          <c:max val="35"/>
          <c:min val="0"/>
        </c:scaling>
        <c:delete val="0"/>
        <c:axPos val="b"/>
        <c:majorGridlines>
          <c:spPr>
            <a:ln>
              <a:solidFill>
                <a:schemeClr val="bg1">
                  <a:lumMod val="75000"/>
                  <a:lumOff val="25000"/>
                </a:schemeClr>
              </a:solidFill>
            </a:ln>
          </c:spPr>
        </c:majorGridlines>
        <c:numFmt formatCode="General" sourceLinked="1"/>
        <c:majorTickMark val="out"/>
        <c:minorTickMark val="none"/>
        <c:tickLblPos val="nextTo"/>
        <c:crossAx val="35802112"/>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6189758592824961"/>
          <c:y val="1.5624911732971291E-2"/>
          <c:w val="0.60602427821522353"/>
          <c:h val="0.84093233267716561"/>
        </c:manualLayout>
      </c:layout>
      <c:barChart>
        <c:barDir val="bar"/>
        <c:grouping val="clustered"/>
        <c:varyColors val="0"/>
        <c:ser>
          <c:idx val="0"/>
          <c:order val="0"/>
          <c:tx>
            <c:strRef>
              <c:f>Sheet1!$B$1</c:f>
              <c:strCache>
                <c:ptCount val="1"/>
                <c:pt idx="0">
                  <c:v>女性</c:v>
                </c:pt>
              </c:strCache>
            </c:strRef>
          </c:tx>
          <c:invertIfNegative val="0"/>
          <c:dLbls>
            <c:txPr>
              <a:bodyPr/>
              <a:lstStyle/>
              <a:p>
                <a:pPr>
                  <a:defRPr sz="1600"/>
                </a:pPr>
                <a:endParaRPr lang="ja-JP"/>
              </a:p>
            </c:txPr>
            <c:showLegendKey val="0"/>
            <c:showVal val="1"/>
            <c:showCatName val="0"/>
            <c:showSerName val="0"/>
            <c:showPercent val="0"/>
            <c:showBubbleSize val="0"/>
            <c:showLeaderLines val="0"/>
          </c:dLbls>
          <c:cat>
            <c:strRef>
              <c:f>Sheet1!$A$2:$A$6</c:f>
              <c:strCache>
                <c:ptCount val="5"/>
                <c:pt idx="0">
                  <c:v>上記に知っているスマートフォンはない</c:v>
                </c:pt>
                <c:pt idx="1">
                  <c:v>Windows Phone</c:v>
                </c:pt>
                <c:pt idx="2">
                  <c:v>BlackBerry</c:v>
                </c:pt>
                <c:pt idx="3">
                  <c:v>Android搭載携帯         /Google携帯</c:v>
                </c:pt>
                <c:pt idx="4">
                  <c:v>iPhone</c:v>
                </c:pt>
              </c:strCache>
            </c:strRef>
          </c:cat>
          <c:val>
            <c:numRef>
              <c:f>Sheet1!$B$2:$B$6</c:f>
              <c:numCache>
                <c:formatCode>General</c:formatCode>
                <c:ptCount val="5"/>
                <c:pt idx="0">
                  <c:v>17.399999999999999</c:v>
                </c:pt>
                <c:pt idx="1">
                  <c:v>11.8</c:v>
                </c:pt>
                <c:pt idx="2">
                  <c:v>15.4</c:v>
                </c:pt>
                <c:pt idx="3">
                  <c:v>16.7</c:v>
                </c:pt>
                <c:pt idx="4">
                  <c:v>81.099999999999994</c:v>
                </c:pt>
              </c:numCache>
            </c:numRef>
          </c:val>
        </c:ser>
        <c:ser>
          <c:idx val="1"/>
          <c:order val="1"/>
          <c:tx>
            <c:strRef>
              <c:f>Sheet1!$C$1</c:f>
              <c:strCache>
                <c:ptCount val="1"/>
                <c:pt idx="0">
                  <c:v>男性</c:v>
                </c:pt>
              </c:strCache>
            </c:strRef>
          </c:tx>
          <c:invertIfNegative val="0"/>
          <c:dLbls>
            <c:numFmt formatCode="#,##0.0_);[Red]\(#,##0.0\)" sourceLinked="0"/>
            <c:txPr>
              <a:bodyPr/>
              <a:lstStyle/>
              <a:p>
                <a:pPr>
                  <a:defRPr sz="1600"/>
                </a:pPr>
                <a:endParaRPr lang="ja-JP"/>
              </a:p>
            </c:txPr>
            <c:showLegendKey val="0"/>
            <c:showVal val="1"/>
            <c:showCatName val="0"/>
            <c:showSerName val="0"/>
            <c:showPercent val="0"/>
            <c:showBubbleSize val="0"/>
            <c:showLeaderLines val="0"/>
          </c:dLbls>
          <c:cat>
            <c:strRef>
              <c:f>Sheet1!$A$2:$A$6</c:f>
              <c:strCache>
                <c:ptCount val="5"/>
                <c:pt idx="0">
                  <c:v>上記に知っているスマートフォンはない</c:v>
                </c:pt>
                <c:pt idx="1">
                  <c:v>Windows Phone</c:v>
                </c:pt>
                <c:pt idx="2">
                  <c:v>BlackBerry</c:v>
                </c:pt>
                <c:pt idx="3">
                  <c:v>Android搭載携帯         /Google携帯</c:v>
                </c:pt>
                <c:pt idx="4">
                  <c:v>iPhone</c:v>
                </c:pt>
              </c:strCache>
            </c:strRef>
          </c:cat>
          <c:val>
            <c:numRef>
              <c:f>Sheet1!$C$2:$C$6</c:f>
              <c:numCache>
                <c:formatCode>General</c:formatCode>
                <c:ptCount val="5"/>
                <c:pt idx="0">
                  <c:v>14</c:v>
                </c:pt>
                <c:pt idx="1">
                  <c:v>28.1</c:v>
                </c:pt>
                <c:pt idx="2">
                  <c:v>26.2</c:v>
                </c:pt>
                <c:pt idx="3">
                  <c:v>26.4</c:v>
                </c:pt>
                <c:pt idx="4">
                  <c:v>85.7</c:v>
                </c:pt>
              </c:numCache>
            </c:numRef>
          </c:val>
        </c:ser>
        <c:ser>
          <c:idx val="2"/>
          <c:order val="2"/>
          <c:tx>
            <c:strRef>
              <c:f>Sheet1!$D$1</c:f>
              <c:strCache>
                <c:ptCount val="1"/>
                <c:pt idx="0">
                  <c:v>全体</c:v>
                </c:pt>
              </c:strCache>
            </c:strRef>
          </c:tx>
          <c:invertIfNegative val="0"/>
          <c:dLbls>
            <c:numFmt formatCode="#,##0.0_);[Red]\(#,##0.0\)" sourceLinked="0"/>
            <c:txPr>
              <a:bodyPr/>
              <a:lstStyle/>
              <a:p>
                <a:pPr>
                  <a:defRPr sz="1600"/>
                </a:pPr>
                <a:endParaRPr lang="ja-JP"/>
              </a:p>
            </c:txPr>
            <c:showLegendKey val="0"/>
            <c:showVal val="1"/>
            <c:showCatName val="0"/>
            <c:showSerName val="0"/>
            <c:showPercent val="0"/>
            <c:showBubbleSize val="0"/>
            <c:showLeaderLines val="0"/>
          </c:dLbls>
          <c:cat>
            <c:strRef>
              <c:f>Sheet1!$A$2:$A$6</c:f>
              <c:strCache>
                <c:ptCount val="5"/>
                <c:pt idx="0">
                  <c:v>上記に知っているスマートフォンはない</c:v>
                </c:pt>
                <c:pt idx="1">
                  <c:v>Windows Phone</c:v>
                </c:pt>
                <c:pt idx="2">
                  <c:v>BlackBerry</c:v>
                </c:pt>
                <c:pt idx="3">
                  <c:v>Android搭載携帯         /Google携帯</c:v>
                </c:pt>
                <c:pt idx="4">
                  <c:v>iPhone</c:v>
                </c:pt>
              </c:strCache>
            </c:strRef>
          </c:cat>
          <c:val>
            <c:numRef>
              <c:f>Sheet1!$D$2:$D$6</c:f>
              <c:numCache>
                <c:formatCode>General</c:formatCode>
                <c:ptCount val="5"/>
                <c:pt idx="0">
                  <c:v>15.7</c:v>
                </c:pt>
                <c:pt idx="1">
                  <c:v>20</c:v>
                </c:pt>
                <c:pt idx="2">
                  <c:v>20.9</c:v>
                </c:pt>
                <c:pt idx="3">
                  <c:v>21.6</c:v>
                </c:pt>
                <c:pt idx="4">
                  <c:v>83.5</c:v>
                </c:pt>
              </c:numCache>
            </c:numRef>
          </c:val>
        </c:ser>
        <c:dLbls>
          <c:showLegendKey val="0"/>
          <c:showVal val="0"/>
          <c:showCatName val="0"/>
          <c:showSerName val="0"/>
          <c:showPercent val="0"/>
          <c:showBubbleSize val="0"/>
        </c:dLbls>
        <c:gapWidth val="150"/>
        <c:axId val="35466624"/>
        <c:axId val="35734656"/>
      </c:barChart>
      <c:catAx>
        <c:axId val="35466624"/>
        <c:scaling>
          <c:orientation val="minMax"/>
        </c:scaling>
        <c:delete val="0"/>
        <c:axPos val="l"/>
        <c:majorTickMark val="out"/>
        <c:minorTickMark val="none"/>
        <c:tickLblPos val="nextTo"/>
        <c:txPr>
          <a:bodyPr/>
          <a:lstStyle/>
          <a:p>
            <a:pPr>
              <a:defRPr sz="1800"/>
            </a:pPr>
            <a:endParaRPr lang="ja-JP"/>
          </a:p>
        </c:txPr>
        <c:crossAx val="35734656"/>
        <c:crosses val="autoZero"/>
        <c:auto val="1"/>
        <c:lblAlgn val="ctr"/>
        <c:lblOffset val="100"/>
        <c:noMultiLvlLbl val="0"/>
      </c:catAx>
      <c:valAx>
        <c:axId val="35734656"/>
        <c:scaling>
          <c:orientation val="minMax"/>
        </c:scaling>
        <c:delete val="0"/>
        <c:axPos val="b"/>
        <c:majorGridlines>
          <c:spPr>
            <a:ln w="15875">
              <a:solidFill>
                <a:schemeClr val="bg1">
                  <a:lumMod val="75000"/>
                  <a:lumOff val="25000"/>
                </a:schemeClr>
              </a:solidFill>
            </a:ln>
          </c:spPr>
        </c:majorGridlines>
        <c:numFmt formatCode="General" sourceLinked="0"/>
        <c:majorTickMark val="out"/>
        <c:minorTickMark val="none"/>
        <c:tickLblPos val="nextTo"/>
        <c:crossAx val="35466624"/>
        <c:crosses val="autoZero"/>
        <c:crossBetween val="between"/>
      </c:valAx>
    </c:plotArea>
    <c:legend>
      <c:legendPos val="r"/>
      <c:layout>
        <c:manualLayout>
          <c:xMode val="edge"/>
          <c:yMode val="edge"/>
          <c:x val="0.86315931658115941"/>
          <c:y val="0.59077687224959996"/>
          <c:w val="9.3125217805808833E-2"/>
          <c:h val="0.24890666573770534"/>
        </c:manualLayout>
      </c:layout>
      <c:overlay val="0"/>
    </c:legend>
    <c:plotVisOnly val="1"/>
    <c:dispBlanksAs val="gap"/>
    <c:showDLblsOverMax val="0"/>
  </c:chart>
  <c:txPr>
    <a:bodyPr/>
    <a:lstStyle/>
    <a:p>
      <a:pPr>
        <a:defRPr sz="1800"/>
      </a:pPr>
      <a:endParaRPr lang="ja-JP"/>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ln>
              <a:solidFill>
                <a:schemeClr val="accent1"/>
              </a:solidFill>
            </a:ln>
          </c:spPr>
          <c:dPt>
            <c:idx val="0"/>
            <c:bubble3D val="0"/>
            <c:spPr>
              <a:solidFill>
                <a:srgbClr val="002060"/>
              </a:solidFill>
              <a:ln>
                <a:solidFill>
                  <a:schemeClr val="accent1"/>
                </a:solidFill>
              </a:ln>
            </c:spPr>
          </c:dPt>
          <c:dPt>
            <c:idx val="1"/>
            <c:bubble3D val="0"/>
            <c:spPr>
              <a:solidFill>
                <a:srgbClr val="FF0000"/>
              </a:solidFill>
              <a:ln>
                <a:solidFill>
                  <a:schemeClr val="accent1"/>
                </a:solidFill>
              </a:ln>
            </c:spPr>
          </c:dPt>
          <c:dLbls>
            <c:dLbl>
              <c:idx val="0"/>
              <c:layout/>
              <c:showLegendKey val="0"/>
              <c:showVal val="1"/>
              <c:showCatName val="0"/>
              <c:showSerName val="0"/>
              <c:showPercent val="0"/>
              <c:showBubbleSize val="0"/>
            </c:dLbl>
            <c:dLbl>
              <c:idx val="1"/>
              <c:layout/>
              <c:showLegendKey val="0"/>
              <c:showVal val="1"/>
              <c:showCatName val="0"/>
              <c:showSerName val="0"/>
              <c:showPercent val="0"/>
              <c:showBubbleSize val="0"/>
            </c:dLbl>
            <c:dLbl>
              <c:idx val="2"/>
              <c:layout/>
              <c:showLegendKey val="0"/>
              <c:showVal val="1"/>
              <c:showCatName val="0"/>
              <c:showSerName val="0"/>
              <c:showPercent val="0"/>
              <c:showBubbleSize val="0"/>
            </c:dLbl>
            <c:dLbl>
              <c:idx val="3"/>
              <c:layout/>
              <c:showLegendKey val="0"/>
              <c:showVal val="1"/>
              <c:showCatName val="0"/>
              <c:showSerName val="0"/>
              <c:showPercent val="0"/>
              <c:showBubbleSize val="0"/>
            </c:dLbl>
            <c:dLbl>
              <c:idx val="4"/>
              <c:layout/>
              <c:showLegendKey val="0"/>
              <c:showVal val="1"/>
              <c:showCatName val="0"/>
              <c:showSerName val="0"/>
              <c:showPercent val="0"/>
              <c:showBubbleSize val="0"/>
            </c:dLbl>
            <c:dLbl>
              <c:idx val="5"/>
              <c:layout/>
              <c:showLegendKey val="0"/>
              <c:showVal val="1"/>
              <c:showCatName val="0"/>
              <c:showSerName val="0"/>
              <c:showPercent val="0"/>
              <c:showBubbleSize val="0"/>
            </c:dLbl>
            <c:txPr>
              <a:bodyPr/>
              <a:lstStyle/>
              <a:p>
                <a:pPr>
                  <a:defRPr sz="1800"/>
                </a:pPr>
                <a:endParaRPr lang="ja-JP"/>
              </a:p>
            </c:txPr>
            <c:showLegendKey val="0"/>
            <c:showVal val="0"/>
            <c:showCatName val="0"/>
            <c:showSerName val="0"/>
            <c:showPercent val="0"/>
            <c:showBubbleSize val="0"/>
          </c:dLbls>
          <c:cat>
            <c:strRef>
              <c:f>'[シェア　ブランドランキング.xlsx]Sheet1'!$F$4:$F$9</c:f>
              <c:strCache>
                <c:ptCount val="6"/>
                <c:pt idx="0">
                  <c:v>SAMSUNG</c:v>
                </c:pt>
                <c:pt idx="1">
                  <c:v>Apple</c:v>
                </c:pt>
                <c:pt idx="2">
                  <c:v>HUAWEI</c:v>
                </c:pt>
                <c:pt idx="3">
                  <c:v>Lenovo</c:v>
                </c:pt>
                <c:pt idx="4">
                  <c:v>LG Electronics</c:v>
                </c:pt>
                <c:pt idx="5">
                  <c:v>others</c:v>
                </c:pt>
              </c:strCache>
            </c:strRef>
          </c:cat>
          <c:val>
            <c:numRef>
              <c:f>'[シェア　ブランドランキング.xlsx]Sheet1'!$G$4:$G$9</c:f>
              <c:numCache>
                <c:formatCode>General</c:formatCode>
                <c:ptCount val="6"/>
                <c:pt idx="0">
                  <c:v>31.4</c:v>
                </c:pt>
                <c:pt idx="1">
                  <c:v>13.1</c:v>
                </c:pt>
                <c:pt idx="2">
                  <c:v>4.8</c:v>
                </c:pt>
                <c:pt idx="3">
                  <c:v>4.7</c:v>
                </c:pt>
                <c:pt idx="4">
                  <c:v>4.5999999999999996</c:v>
                </c:pt>
                <c:pt idx="5">
                  <c:v>41.3</c:v>
                </c:pt>
              </c:numCache>
            </c:numRef>
          </c:val>
        </c:ser>
        <c:dLbls>
          <c:showLegendKey val="0"/>
          <c:showVal val="0"/>
          <c:showCatName val="0"/>
          <c:showSerName val="0"/>
          <c:showPercent val="0"/>
          <c:showBubbleSize val="0"/>
          <c:showLeaderLines val="1"/>
        </c:dLbls>
        <c:firstSliceAng val="0"/>
      </c:pieChart>
    </c:plotArea>
    <c:legend>
      <c:legendPos val="r"/>
      <c:legendEntry>
        <c:idx val="4"/>
        <c:txPr>
          <a:bodyPr/>
          <a:lstStyle/>
          <a:p>
            <a:pPr>
              <a:defRPr sz="1050"/>
            </a:pPr>
            <a:endParaRPr lang="ja-JP"/>
          </a:p>
        </c:txPr>
      </c:legendEntry>
      <c:layout>
        <c:manualLayout>
          <c:xMode val="edge"/>
          <c:yMode val="edge"/>
          <c:x val="0.69100131233595807"/>
          <c:y val="0.2214123967641875"/>
          <c:w val="0.23677646544181979"/>
          <c:h val="0.57672524072320874"/>
        </c:manualLayout>
      </c:layout>
      <c:overlay val="0"/>
      <c:txPr>
        <a:bodyPr/>
        <a:lstStyle/>
        <a:p>
          <a:pPr>
            <a:defRPr sz="1100"/>
          </a:pPr>
          <a:endParaRPr lang="ja-JP"/>
        </a:p>
      </c:txPr>
    </c:legend>
    <c:plotVisOnly val="1"/>
    <c:dispBlanksAs val="zero"/>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214F8F-5321-4869-B68B-3925780320B6}"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kumimoji="1" lang="ja-JP" altLang="en-US"/>
        </a:p>
      </dgm:t>
    </dgm:pt>
    <dgm:pt modelId="{7DD4CBAA-A50A-43E0-8AF3-4F114958CDC2}">
      <dgm:prSet phldrT="[テキスト]"/>
      <dgm:spPr/>
      <dgm:t>
        <a:bodyPr/>
        <a:lstStyle/>
        <a:p>
          <a:r>
            <a:rPr kumimoji="1" lang="ja-JP" altLang="en-US" dirty="0" smtClean="0"/>
            <a:t>スマホ</a:t>
          </a:r>
          <a:r>
            <a:rPr kumimoji="1" lang="en-US" altLang="ja-JP" dirty="0" smtClean="0"/>
            <a:t>=</a:t>
          </a:r>
          <a:r>
            <a:rPr kumimoji="1" lang="en-US" altLang="ja-JP" dirty="0" err="1" smtClean="0"/>
            <a:t>iPhone</a:t>
          </a:r>
          <a:endParaRPr kumimoji="1" lang="ja-JP" altLang="en-US" dirty="0"/>
        </a:p>
      </dgm:t>
    </dgm:pt>
    <dgm:pt modelId="{4B4FD47C-9BE9-45B8-8A1E-14C7B9D9FE13}" type="parTrans" cxnId="{D2E9D582-7C4F-403A-B428-44E7141AC0B8}">
      <dgm:prSet/>
      <dgm:spPr/>
      <dgm:t>
        <a:bodyPr/>
        <a:lstStyle/>
        <a:p>
          <a:endParaRPr kumimoji="1" lang="ja-JP" altLang="en-US"/>
        </a:p>
      </dgm:t>
    </dgm:pt>
    <dgm:pt modelId="{828B6675-3D41-44A1-ACD1-F4B25507FE11}" type="sibTrans" cxnId="{D2E9D582-7C4F-403A-B428-44E7141AC0B8}">
      <dgm:prSet/>
      <dgm:spPr/>
      <dgm:t>
        <a:bodyPr/>
        <a:lstStyle/>
        <a:p>
          <a:endParaRPr kumimoji="1" lang="ja-JP" altLang="en-US"/>
        </a:p>
      </dgm:t>
    </dgm:pt>
    <dgm:pt modelId="{44BEC0E0-6864-4C6E-81D2-CC4F52E3534F}">
      <dgm:prSet phldrT="[テキスト]"/>
      <dgm:spPr/>
      <dgm:t>
        <a:bodyPr/>
        <a:lstStyle/>
        <a:p>
          <a:r>
            <a:rPr kumimoji="1" lang="ja-JP" altLang="en-US" dirty="0" smtClean="0"/>
            <a:t>周囲のユーザー数</a:t>
          </a:r>
          <a:endParaRPr kumimoji="1" lang="ja-JP" altLang="en-US" dirty="0"/>
        </a:p>
      </dgm:t>
    </dgm:pt>
    <dgm:pt modelId="{B624AB55-EDA0-48E2-B641-2FC5E4083925}" type="parTrans" cxnId="{BEF9B847-A871-4B8B-B7F8-A99127C93C8A}">
      <dgm:prSet/>
      <dgm:spPr/>
      <dgm:t>
        <a:bodyPr/>
        <a:lstStyle/>
        <a:p>
          <a:endParaRPr kumimoji="1" lang="ja-JP" altLang="en-US"/>
        </a:p>
      </dgm:t>
    </dgm:pt>
    <dgm:pt modelId="{4E1A4BCA-BD9C-4298-AE3B-BEADC9ED7C4A}" type="sibTrans" cxnId="{BEF9B847-A871-4B8B-B7F8-A99127C93C8A}">
      <dgm:prSet/>
      <dgm:spPr/>
      <dgm:t>
        <a:bodyPr/>
        <a:lstStyle/>
        <a:p>
          <a:endParaRPr kumimoji="1" lang="ja-JP" altLang="en-US"/>
        </a:p>
      </dgm:t>
    </dgm:pt>
    <dgm:pt modelId="{A829D624-F741-401B-9096-B0F81FA7A890}">
      <dgm:prSet phldrT="[テキスト]"/>
      <dgm:spPr/>
      <dgm:t>
        <a:bodyPr/>
        <a:lstStyle/>
        <a:p>
          <a:r>
            <a:rPr kumimoji="1" lang="ja-JP" altLang="en-US" dirty="0" smtClean="0"/>
            <a:t>高い満足度</a:t>
          </a:r>
          <a:endParaRPr kumimoji="1" lang="ja-JP" altLang="en-US" dirty="0"/>
        </a:p>
      </dgm:t>
    </dgm:pt>
    <dgm:pt modelId="{1CEDC6B2-B7C0-41A4-ACCB-3A2E6ED440FE}" type="parTrans" cxnId="{30E07011-3A07-4E33-98D0-34FE4C9954CC}">
      <dgm:prSet/>
      <dgm:spPr/>
      <dgm:t>
        <a:bodyPr/>
        <a:lstStyle/>
        <a:p>
          <a:endParaRPr kumimoji="1" lang="ja-JP" altLang="en-US"/>
        </a:p>
      </dgm:t>
    </dgm:pt>
    <dgm:pt modelId="{6A306AAF-0326-47A3-8F40-2C1A39C2DAB2}" type="sibTrans" cxnId="{30E07011-3A07-4E33-98D0-34FE4C9954CC}">
      <dgm:prSet/>
      <dgm:spPr/>
      <dgm:t>
        <a:bodyPr/>
        <a:lstStyle/>
        <a:p>
          <a:endParaRPr kumimoji="1" lang="ja-JP" altLang="en-US"/>
        </a:p>
      </dgm:t>
    </dgm:pt>
    <dgm:pt modelId="{B16A3424-6D14-4B54-B446-5E641D3C0963}">
      <dgm:prSet phldrT="[テキスト]"/>
      <dgm:spPr/>
      <dgm:t>
        <a:bodyPr/>
        <a:lstStyle/>
        <a:p>
          <a:r>
            <a:rPr kumimoji="1" lang="en-US" altLang="ja-JP" dirty="0" err="1" smtClean="0"/>
            <a:t>iPhone</a:t>
          </a:r>
          <a:r>
            <a:rPr kumimoji="1" lang="ja-JP" altLang="en-US" dirty="0" smtClean="0"/>
            <a:t>購入</a:t>
          </a:r>
          <a:endParaRPr kumimoji="1" lang="ja-JP" altLang="en-US" dirty="0"/>
        </a:p>
      </dgm:t>
    </dgm:pt>
    <dgm:pt modelId="{BC219957-584E-4A07-9DA2-D421CE44ACB1}" type="parTrans" cxnId="{8A880EB6-1BE8-4A97-BBF3-C8A16FBA0A25}">
      <dgm:prSet/>
      <dgm:spPr/>
      <dgm:t>
        <a:bodyPr/>
        <a:lstStyle/>
        <a:p>
          <a:endParaRPr kumimoji="1" lang="ja-JP" altLang="en-US"/>
        </a:p>
      </dgm:t>
    </dgm:pt>
    <dgm:pt modelId="{B4C503E7-417B-4848-B9C7-AA4DD12F9C82}" type="sibTrans" cxnId="{8A880EB6-1BE8-4A97-BBF3-C8A16FBA0A25}">
      <dgm:prSet/>
      <dgm:spPr/>
      <dgm:t>
        <a:bodyPr/>
        <a:lstStyle/>
        <a:p>
          <a:endParaRPr kumimoji="1" lang="ja-JP" altLang="en-US"/>
        </a:p>
      </dgm:t>
    </dgm:pt>
    <dgm:pt modelId="{1403D405-1539-42AC-953F-2D442A4EEC07}">
      <dgm:prSet phldrT="[テキスト]" custT="1"/>
      <dgm:spPr/>
      <dgm:t>
        <a:bodyPr/>
        <a:lstStyle/>
        <a:p>
          <a:r>
            <a:rPr kumimoji="1" lang="ja-JP" altLang="en-US" sz="2500" dirty="0" smtClean="0"/>
            <a:t>ユーザー数</a:t>
          </a:r>
          <a:r>
            <a:rPr kumimoji="1" lang="ja-JP" altLang="en-US" sz="3200" dirty="0" smtClean="0"/>
            <a:t>増</a:t>
          </a:r>
          <a:endParaRPr kumimoji="1" lang="ja-JP" altLang="en-US" sz="2500" dirty="0"/>
        </a:p>
      </dgm:t>
    </dgm:pt>
    <dgm:pt modelId="{6902C894-1AFC-42A7-BF6C-85D3E282F28B}" type="parTrans" cxnId="{AAAC9E87-5FC5-4F9B-A78C-2EACE6E77C3C}">
      <dgm:prSet/>
      <dgm:spPr/>
      <dgm:t>
        <a:bodyPr/>
        <a:lstStyle/>
        <a:p>
          <a:endParaRPr kumimoji="1" lang="ja-JP" altLang="en-US"/>
        </a:p>
      </dgm:t>
    </dgm:pt>
    <dgm:pt modelId="{DFF1C24E-919A-46A4-A75F-267B62C9D4F2}" type="sibTrans" cxnId="{AAAC9E87-5FC5-4F9B-A78C-2EACE6E77C3C}">
      <dgm:prSet/>
      <dgm:spPr/>
      <dgm:t>
        <a:bodyPr/>
        <a:lstStyle/>
        <a:p>
          <a:endParaRPr kumimoji="1" lang="ja-JP" altLang="en-US"/>
        </a:p>
      </dgm:t>
    </dgm:pt>
    <dgm:pt modelId="{EE5733E5-3116-4C4C-AD5F-7EC58A0FCC28}" type="pres">
      <dgm:prSet presAssocID="{15214F8F-5321-4869-B68B-3925780320B6}" presName="Name0" presStyleCnt="0">
        <dgm:presLayoutVars>
          <dgm:dir/>
          <dgm:resizeHandles val="exact"/>
        </dgm:presLayoutVars>
      </dgm:prSet>
      <dgm:spPr/>
      <dgm:t>
        <a:bodyPr/>
        <a:lstStyle/>
        <a:p>
          <a:endParaRPr kumimoji="1" lang="ja-JP" altLang="en-US"/>
        </a:p>
      </dgm:t>
    </dgm:pt>
    <dgm:pt modelId="{40AB155C-3526-4890-AE2B-84507BFFC8E0}" type="pres">
      <dgm:prSet presAssocID="{15214F8F-5321-4869-B68B-3925780320B6}" presName="cycle" presStyleCnt="0"/>
      <dgm:spPr/>
    </dgm:pt>
    <dgm:pt modelId="{A0EA4B4B-E938-4104-A4FD-BC8321C5AB8D}" type="pres">
      <dgm:prSet presAssocID="{7DD4CBAA-A50A-43E0-8AF3-4F114958CDC2}" presName="nodeFirstNode" presStyleLbl="node1" presStyleIdx="0" presStyleCnt="5">
        <dgm:presLayoutVars>
          <dgm:bulletEnabled val="1"/>
        </dgm:presLayoutVars>
      </dgm:prSet>
      <dgm:spPr/>
      <dgm:t>
        <a:bodyPr/>
        <a:lstStyle/>
        <a:p>
          <a:endParaRPr kumimoji="1" lang="ja-JP" altLang="en-US"/>
        </a:p>
      </dgm:t>
    </dgm:pt>
    <dgm:pt modelId="{4EE82E13-D007-411B-9F2F-46E309807C79}" type="pres">
      <dgm:prSet presAssocID="{828B6675-3D41-44A1-ACD1-F4B25507FE11}" presName="sibTransFirstNode" presStyleLbl="bgShp" presStyleIdx="0" presStyleCnt="1"/>
      <dgm:spPr/>
      <dgm:t>
        <a:bodyPr/>
        <a:lstStyle/>
        <a:p>
          <a:endParaRPr kumimoji="1" lang="ja-JP" altLang="en-US"/>
        </a:p>
      </dgm:t>
    </dgm:pt>
    <dgm:pt modelId="{C6E2F7DF-6942-4B9A-9947-4E3F101452CE}" type="pres">
      <dgm:prSet presAssocID="{44BEC0E0-6864-4C6E-81D2-CC4F52E3534F}" presName="nodeFollowingNodes" presStyleLbl="node1" presStyleIdx="1" presStyleCnt="5">
        <dgm:presLayoutVars>
          <dgm:bulletEnabled val="1"/>
        </dgm:presLayoutVars>
      </dgm:prSet>
      <dgm:spPr/>
      <dgm:t>
        <a:bodyPr/>
        <a:lstStyle/>
        <a:p>
          <a:endParaRPr kumimoji="1" lang="ja-JP" altLang="en-US"/>
        </a:p>
      </dgm:t>
    </dgm:pt>
    <dgm:pt modelId="{129E60D6-6278-483A-80AE-339347AC3033}" type="pres">
      <dgm:prSet presAssocID="{A829D624-F741-401B-9096-B0F81FA7A890}" presName="nodeFollowingNodes" presStyleLbl="node1" presStyleIdx="2" presStyleCnt="5">
        <dgm:presLayoutVars>
          <dgm:bulletEnabled val="1"/>
        </dgm:presLayoutVars>
      </dgm:prSet>
      <dgm:spPr/>
      <dgm:t>
        <a:bodyPr/>
        <a:lstStyle/>
        <a:p>
          <a:endParaRPr kumimoji="1" lang="ja-JP" altLang="en-US"/>
        </a:p>
      </dgm:t>
    </dgm:pt>
    <dgm:pt modelId="{12507E82-2AA1-4E86-85B1-80E7F4067B65}" type="pres">
      <dgm:prSet presAssocID="{B16A3424-6D14-4B54-B446-5E641D3C0963}" presName="nodeFollowingNodes" presStyleLbl="node1" presStyleIdx="3" presStyleCnt="5">
        <dgm:presLayoutVars>
          <dgm:bulletEnabled val="1"/>
        </dgm:presLayoutVars>
      </dgm:prSet>
      <dgm:spPr/>
      <dgm:t>
        <a:bodyPr/>
        <a:lstStyle/>
        <a:p>
          <a:endParaRPr kumimoji="1" lang="ja-JP" altLang="en-US"/>
        </a:p>
      </dgm:t>
    </dgm:pt>
    <dgm:pt modelId="{58C9DD3E-862E-4531-A993-DE50CE24EA04}" type="pres">
      <dgm:prSet presAssocID="{1403D405-1539-42AC-953F-2D442A4EEC07}" presName="nodeFollowingNodes" presStyleLbl="node1" presStyleIdx="4" presStyleCnt="5">
        <dgm:presLayoutVars>
          <dgm:bulletEnabled val="1"/>
        </dgm:presLayoutVars>
      </dgm:prSet>
      <dgm:spPr/>
      <dgm:t>
        <a:bodyPr/>
        <a:lstStyle/>
        <a:p>
          <a:endParaRPr kumimoji="1" lang="ja-JP" altLang="en-US"/>
        </a:p>
      </dgm:t>
    </dgm:pt>
  </dgm:ptLst>
  <dgm:cxnLst>
    <dgm:cxn modelId="{8A880EB6-1BE8-4A97-BBF3-C8A16FBA0A25}" srcId="{15214F8F-5321-4869-B68B-3925780320B6}" destId="{B16A3424-6D14-4B54-B446-5E641D3C0963}" srcOrd="3" destOrd="0" parTransId="{BC219957-584E-4A07-9DA2-D421CE44ACB1}" sibTransId="{B4C503E7-417B-4848-B9C7-AA4DD12F9C82}"/>
    <dgm:cxn modelId="{BEF9B847-A871-4B8B-B7F8-A99127C93C8A}" srcId="{15214F8F-5321-4869-B68B-3925780320B6}" destId="{44BEC0E0-6864-4C6E-81D2-CC4F52E3534F}" srcOrd="1" destOrd="0" parTransId="{B624AB55-EDA0-48E2-B641-2FC5E4083925}" sibTransId="{4E1A4BCA-BD9C-4298-AE3B-BEADC9ED7C4A}"/>
    <dgm:cxn modelId="{711F16BF-F9C1-404F-9BEB-127188D3B8A0}" type="presOf" srcId="{7DD4CBAA-A50A-43E0-8AF3-4F114958CDC2}" destId="{A0EA4B4B-E938-4104-A4FD-BC8321C5AB8D}" srcOrd="0" destOrd="0" presId="urn:microsoft.com/office/officeart/2005/8/layout/cycle3"/>
    <dgm:cxn modelId="{D2E9D582-7C4F-403A-B428-44E7141AC0B8}" srcId="{15214F8F-5321-4869-B68B-3925780320B6}" destId="{7DD4CBAA-A50A-43E0-8AF3-4F114958CDC2}" srcOrd="0" destOrd="0" parTransId="{4B4FD47C-9BE9-45B8-8A1E-14C7B9D9FE13}" sibTransId="{828B6675-3D41-44A1-ACD1-F4B25507FE11}"/>
    <dgm:cxn modelId="{30E07011-3A07-4E33-98D0-34FE4C9954CC}" srcId="{15214F8F-5321-4869-B68B-3925780320B6}" destId="{A829D624-F741-401B-9096-B0F81FA7A890}" srcOrd="2" destOrd="0" parTransId="{1CEDC6B2-B7C0-41A4-ACCB-3A2E6ED440FE}" sibTransId="{6A306AAF-0326-47A3-8F40-2C1A39C2DAB2}"/>
    <dgm:cxn modelId="{430ADD16-C5E9-4A94-8866-5B07485AA241}" type="presOf" srcId="{A829D624-F741-401B-9096-B0F81FA7A890}" destId="{129E60D6-6278-483A-80AE-339347AC3033}" srcOrd="0" destOrd="0" presId="urn:microsoft.com/office/officeart/2005/8/layout/cycle3"/>
    <dgm:cxn modelId="{35BF9453-6B2C-4453-ABAF-7C1776A7EC19}" type="presOf" srcId="{B16A3424-6D14-4B54-B446-5E641D3C0963}" destId="{12507E82-2AA1-4E86-85B1-80E7F4067B65}" srcOrd="0" destOrd="0" presId="urn:microsoft.com/office/officeart/2005/8/layout/cycle3"/>
    <dgm:cxn modelId="{C7F81A22-40B4-4691-8EB0-FFA339616B0F}" type="presOf" srcId="{1403D405-1539-42AC-953F-2D442A4EEC07}" destId="{58C9DD3E-862E-4531-A993-DE50CE24EA04}" srcOrd="0" destOrd="0" presId="urn:microsoft.com/office/officeart/2005/8/layout/cycle3"/>
    <dgm:cxn modelId="{FC04773C-82D9-4D48-9E01-B0BF519A5590}" type="presOf" srcId="{15214F8F-5321-4869-B68B-3925780320B6}" destId="{EE5733E5-3116-4C4C-AD5F-7EC58A0FCC28}" srcOrd="0" destOrd="0" presId="urn:microsoft.com/office/officeart/2005/8/layout/cycle3"/>
    <dgm:cxn modelId="{AAAC9E87-5FC5-4F9B-A78C-2EACE6E77C3C}" srcId="{15214F8F-5321-4869-B68B-3925780320B6}" destId="{1403D405-1539-42AC-953F-2D442A4EEC07}" srcOrd="4" destOrd="0" parTransId="{6902C894-1AFC-42A7-BF6C-85D3E282F28B}" sibTransId="{DFF1C24E-919A-46A4-A75F-267B62C9D4F2}"/>
    <dgm:cxn modelId="{FEE61CB8-3185-4889-ABB0-0784130C13FF}" type="presOf" srcId="{828B6675-3D41-44A1-ACD1-F4B25507FE11}" destId="{4EE82E13-D007-411B-9F2F-46E309807C79}" srcOrd="0" destOrd="0" presId="urn:microsoft.com/office/officeart/2005/8/layout/cycle3"/>
    <dgm:cxn modelId="{402FF8CD-E6CC-42DE-B763-1B5197FE251C}" type="presOf" srcId="{44BEC0E0-6864-4C6E-81D2-CC4F52E3534F}" destId="{C6E2F7DF-6942-4B9A-9947-4E3F101452CE}" srcOrd="0" destOrd="0" presId="urn:microsoft.com/office/officeart/2005/8/layout/cycle3"/>
    <dgm:cxn modelId="{6D18161E-4A56-4F09-BA6E-03DBD707FD6B}" type="presParOf" srcId="{EE5733E5-3116-4C4C-AD5F-7EC58A0FCC28}" destId="{40AB155C-3526-4890-AE2B-84507BFFC8E0}" srcOrd="0" destOrd="0" presId="urn:microsoft.com/office/officeart/2005/8/layout/cycle3"/>
    <dgm:cxn modelId="{B8FEA978-72CB-490B-9DAE-41BDA0D5AC1F}" type="presParOf" srcId="{40AB155C-3526-4890-AE2B-84507BFFC8E0}" destId="{A0EA4B4B-E938-4104-A4FD-BC8321C5AB8D}" srcOrd="0" destOrd="0" presId="urn:microsoft.com/office/officeart/2005/8/layout/cycle3"/>
    <dgm:cxn modelId="{A0162E15-6183-4A2E-B2D9-8FADAD2DD895}" type="presParOf" srcId="{40AB155C-3526-4890-AE2B-84507BFFC8E0}" destId="{4EE82E13-D007-411B-9F2F-46E309807C79}" srcOrd="1" destOrd="0" presId="urn:microsoft.com/office/officeart/2005/8/layout/cycle3"/>
    <dgm:cxn modelId="{9CFD39DA-6E77-4F2A-BB72-86524ED7A9E4}" type="presParOf" srcId="{40AB155C-3526-4890-AE2B-84507BFFC8E0}" destId="{C6E2F7DF-6942-4B9A-9947-4E3F101452CE}" srcOrd="2" destOrd="0" presId="urn:microsoft.com/office/officeart/2005/8/layout/cycle3"/>
    <dgm:cxn modelId="{87E12363-5184-43D2-A56A-53FEA782216E}" type="presParOf" srcId="{40AB155C-3526-4890-AE2B-84507BFFC8E0}" destId="{129E60D6-6278-483A-80AE-339347AC3033}" srcOrd="3" destOrd="0" presId="urn:microsoft.com/office/officeart/2005/8/layout/cycle3"/>
    <dgm:cxn modelId="{4813551B-16A3-4FD0-A75F-55B7E675F0CE}" type="presParOf" srcId="{40AB155C-3526-4890-AE2B-84507BFFC8E0}" destId="{12507E82-2AA1-4E86-85B1-80E7F4067B65}" srcOrd="4" destOrd="0" presId="urn:microsoft.com/office/officeart/2005/8/layout/cycle3"/>
    <dgm:cxn modelId="{FB5225B7-8B90-41F8-81A3-94C3789140C2}" type="presParOf" srcId="{40AB155C-3526-4890-AE2B-84507BFFC8E0}" destId="{58C9DD3E-862E-4531-A993-DE50CE24EA04}"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214F8F-5321-4869-B68B-3925780320B6}"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kumimoji="1" lang="ja-JP" altLang="en-US"/>
        </a:p>
      </dgm:t>
    </dgm:pt>
    <dgm:pt modelId="{7DD4CBAA-A50A-43E0-8AF3-4F114958CDC2}">
      <dgm:prSet phldrT="[テキスト]"/>
      <dgm:spPr/>
      <dgm:t>
        <a:bodyPr/>
        <a:lstStyle/>
        <a:p>
          <a:r>
            <a:rPr kumimoji="1" lang="ja-JP" altLang="en-US" dirty="0" smtClean="0"/>
            <a:t>サムスンの販売力が弱い</a:t>
          </a:r>
          <a:endParaRPr kumimoji="1" lang="ja-JP" altLang="en-US" dirty="0"/>
        </a:p>
      </dgm:t>
    </dgm:pt>
    <dgm:pt modelId="{4B4FD47C-9BE9-45B8-8A1E-14C7B9D9FE13}" type="parTrans" cxnId="{D2E9D582-7C4F-403A-B428-44E7141AC0B8}">
      <dgm:prSet/>
      <dgm:spPr/>
      <dgm:t>
        <a:bodyPr/>
        <a:lstStyle/>
        <a:p>
          <a:endParaRPr kumimoji="1" lang="ja-JP" altLang="en-US"/>
        </a:p>
      </dgm:t>
    </dgm:pt>
    <dgm:pt modelId="{828B6675-3D41-44A1-ACD1-F4B25507FE11}" type="sibTrans" cxnId="{D2E9D582-7C4F-403A-B428-44E7141AC0B8}">
      <dgm:prSet/>
      <dgm:spPr/>
      <dgm:t>
        <a:bodyPr/>
        <a:lstStyle/>
        <a:p>
          <a:endParaRPr kumimoji="1" lang="ja-JP" altLang="en-US"/>
        </a:p>
      </dgm:t>
    </dgm:pt>
    <dgm:pt modelId="{A829D624-F741-401B-9096-B0F81FA7A890}">
      <dgm:prSet phldrT="[テキスト]" custT="1"/>
      <dgm:spPr/>
      <dgm:t>
        <a:bodyPr/>
        <a:lstStyle/>
        <a:p>
          <a:r>
            <a:rPr kumimoji="1" lang="ja-JP" altLang="en-US" sz="2800" dirty="0" smtClean="0"/>
            <a:t>高い　満足度</a:t>
          </a:r>
          <a:endParaRPr kumimoji="1" lang="ja-JP" altLang="en-US" sz="2800" dirty="0"/>
        </a:p>
      </dgm:t>
    </dgm:pt>
    <dgm:pt modelId="{1CEDC6B2-B7C0-41A4-ACCB-3A2E6ED440FE}" type="parTrans" cxnId="{30E07011-3A07-4E33-98D0-34FE4C9954CC}">
      <dgm:prSet/>
      <dgm:spPr/>
      <dgm:t>
        <a:bodyPr/>
        <a:lstStyle/>
        <a:p>
          <a:endParaRPr kumimoji="1" lang="ja-JP" altLang="en-US"/>
        </a:p>
      </dgm:t>
    </dgm:pt>
    <dgm:pt modelId="{6A306AAF-0326-47A3-8F40-2C1A39C2DAB2}" type="sibTrans" cxnId="{30E07011-3A07-4E33-98D0-34FE4C9954CC}">
      <dgm:prSet/>
      <dgm:spPr/>
      <dgm:t>
        <a:bodyPr/>
        <a:lstStyle/>
        <a:p>
          <a:endParaRPr kumimoji="1" lang="ja-JP" altLang="en-US"/>
        </a:p>
      </dgm:t>
    </dgm:pt>
    <dgm:pt modelId="{1403D405-1539-42AC-953F-2D442A4EEC07}">
      <dgm:prSet phldrT="[テキスト]" custT="1"/>
      <dgm:spPr/>
      <dgm:t>
        <a:bodyPr/>
        <a:lstStyle/>
        <a:p>
          <a:r>
            <a:rPr kumimoji="1" lang="ja-JP" altLang="en-US" sz="2400" dirty="0" smtClean="0"/>
            <a:t>ユーザー数</a:t>
          </a:r>
          <a:r>
            <a:rPr kumimoji="1" lang="ja-JP" altLang="en-US" sz="2800" dirty="0" smtClean="0"/>
            <a:t>増</a:t>
          </a:r>
          <a:endParaRPr kumimoji="1" lang="ja-JP" altLang="en-US" sz="2400" dirty="0"/>
        </a:p>
      </dgm:t>
    </dgm:pt>
    <dgm:pt modelId="{6902C894-1AFC-42A7-BF6C-85D3E282F28B}" type="parTrans" cxnId="{AAAC9E87-5FC5-4F9B-A78C-2EACE6E77C3C}">
      <dgm:prSet/>
      <dgm:spPr/>
      <dgm:t>
        <a:bodyPr/>
        <a:lstStyle/>
        <a:p>
          <a:endParaRPr kumimoji="1" lang="ja-JP" altLang="en-US"/>
        </a:p>
      </dgm:t>
    </dgm:pt>
    <dgm:pt modelId="{DFF1C24E-919A-46A4-A75F-267B62C9D4F2}" type="sibTrans" cxnId="{AAAC9E87-5FC5-4F9B-A78C-2EACE6E77C3C}">
      <dgm:prSet/>
      <dgm:spPr/>
      <dgm:t>
        <a:bodyPr/>
        <a:lstStyle/>
        <a:p>
          <a:endParaRPr kumimoji="1" lang="ja-JP" altLang="en-US"/>
        </a:p>
      </dgm:t>
    </dgm:pt>
    <dgm:pt modelId="{44BEC0E0-6864-4C6E-81D2-CC4F52E3534F}">
      <dgm:prSet phldrT="[テキスト]"/>
      <dgm:spPr/>
      <dgm:t>
        <a:bodyPr/>
        <a:lstStyle/>
        <a:p>
          <a:r>
            <a:rPr kumimoji="1" lang="ja-JP" altLang="en-US" dirty="0" smtClean="0"/>
            <a:t>周囲のユーザー数</a:t>
          </a:r>
          <a:endParaRPr kumimoji="1" lang="ja-JP" altLang="en-US" dirty="0"/>
        </a:p>
      </dgm:t>
    </dgm:pt>
    <dgm:pt modelId="{4E1A4BCA-BD9C-4298-AE3B-BEADC9ED7C4A}" type="sibTrans" cxnId="{BEF9B847-A871-4B8B-B7F8-A99127C93C8A}">
      <dgm:prSet/>
      <dgm:spPr/>
      <dgm:t>
        <a:bodyPr/>
        <a:lstStyle/>
        <a:p>
          <a:endParaRPr kumimoji="1" lang="ja-JP" altLang="en-US"/>
        </a:p>
      </dgm:t>
    </dgm:pt>
    <dgm:pt modelId="{B624AB55-EDA0-48E2-B641-2FC5E4083925}" type="parTrans" cxnId="{BEF9B847-A871-4B8B-B7F8-A99127C93C8A}">
      <dgm:prSet/>
      <dgm:spPr/>
      <dgm:t>
        <a:bodyPr/>
        <a:lstStyle/>
        <a:p>
          <a:endParaRPr kumimoji="1" lang="ja-JP" altLang="en-US"/>
        </a:p>
      </dgm:t>
    </dgm:pt>
    <dgm:pt modelId="{B16A3424-6D14-4B54-B446-5E641D3C0963}">
      <dgm:prSet phldrT="[テキスト]" custT="1"/>
      <dgm:spPr/>
      <dgm:t>
        <a:bodyPr/>
        <a:lstStyle/>
        <a:p>
          <a:r>
            <a:rPr kumimoji="1" lang="en-US" altLang="ja-JP" sz="2800" dirty="0" err="1" smtClean="0"/>
            <a:t>iPhone</a:t>
          </a:r>
          <a:r>
            <a:rPr kumimoji="1" lang="ja-JP" altLang="en-US" sz="2800" dirty="0" smtClean="0"/>
            <a:t>　購入</a:t>
          </a:r>
          <a:endParaRPr kumimoji="1" lang="ja-JP" altLang="en-US" sz="2800" dirty="0"/>
        </a:p>
      </dgm:t>
    </dgm:pt>
    <dgm:pt modelId="{B4C503E7-417B-4848-B9C7-AA4DD12F9C82}" type="sibTrans" cxnId="{8A880EB6-1BE8-4A97-BBF3-C8A16FBA0A25}">
      <dgm:prSet/>
      <dgm:spPr/>
      <dgm:t>
        <a:bodyPr/>
        <a:lstStyle/>
        <a:p>
          <a:endParaRPr kumimoji="1" lang="ja-JP" altLang="en-US"/>
        </a:p>
      </dgm:t>
    </dgm:pt>
    <dgm:pt modelId="{BC219957-584E-4A07-9DA2-D421CE44ACB1}" type="parTrans" cxnId="{8A880EB6-1BE8-4A97-BBF3-C8A16FBA0A25}">
      <dgm:prSet/>
      <dgm:spPr/>
      <dgm:t>
        <a:bodyPr/>
        <a:lstStyle/>
        <a:p>
          <a:endParaRPr kumimoji="1" lang="ja-JP" altLang="en-US"/>
        </a:p>
      </dgm:t>
    </dgm:pt>
    <dgm:pt modelId="{786B9489-347E-43BF-BE12-C24C63CCCB35}">
      <dgm:prSet phldrT="[テキスト]" custT="1"/>
      <dgm:spPr/>
      <dgm:t>
        <a:bodyPr/>
        <a:lstStyle/>
        <a:p>
          <a:r>
            <a:rPr kumimoji="1" lang="ja-JP" altLang="en-US" sz="2400" dirty="0" smtClean="0"/>
            <a:t>スマホ</a:t>
          </a:r>
          <a:r>
            <a:rPr kumimoji="1" lang="en-US" altLang="ja-JP" sz="2400" dirty="0" smtClean="0"/>
            <a:t>=</a:t>
          </a:r>
          <a:r>
            <a:rPr kumimoji="1" lang="en-US" altLang="ja-JP" sz="2400" dirty="0" err="1" smtClean="0"/>
            <a:t>iPhone</a:t>
          </a:r>
          <a:endParaRPr kumimoji="1" lang="ja-JP" altLang="en-US" sz="2400" dirty="0"/>
        </a:p>
      </dgm:t>
    </dgm:pt>
    <dgm:pt modelId="{D1895D4F-6DB8-494C-8EC0-83BE71296EB2}" type="parTrans" cxnId="{7903874F-5AEB-4974-903E-75E283E05F79}">
      <dgm:prSet/>
      <dgm:spPr/>
      <dgm:t>
        <a:bodyPr/>
        <a:lstStyle/>
        <a:p>
          <a:endParaRPr kumimoji="1" lang="ja-JP" altLang="en-US"/>
        </a:p>
      </dgm:t>
    </dgm:pt>
    <dgm:pt modelId="{6A4878AB-3CE2-4348-A8A0-A2B5336A97D7}" type="sibTrans" cxnId="{7903874F-5AEB-4974-903E-75E283E05F79}">
      <dgm:prSet/>
      <dgm:spPr/>
      <dgm:t>
        <a:bodyPr/>
        <a:lstStyle/>
        <a:p>
          <a:endParaRPr kumimoji="1" lang="ja-JP" altLang="en-US"/>
        </a:p>
      </dgm:t>
    </dgm:pt>
    <dgm:pt modelId="{725B1437-8FF8-482D-8506-40D25BD93E72}" type="pres">
      <dgm:prSet presAssocID="{15214F8F-5321-4869-B68B-3925780320B6}" presName="Name0" presStyleCnt="0">
        <dgm:presLayoutVars>
          <dgm:chMax val="1"/>
          <dgm:dir/>
          <dgm:animLvl val="ctr"/>
          <dgm:resizeHandles val="exact"/>
        </dgm:presLayoutVars>
      </dgm:prSet>
      <dgm:spPr/>
      <dgm:t>
        <a:bodyPr/>
        <a:lstStyle/>
        <a:p>
          <a:endParaRPr kumimoji="1" lang="ja-JP" altLang="en-US"/>
        </a:p>
      </dgm:t>
    </dgm:pt>
    <dgm:pt modelId="{02D1C2C7-CD39-4C95-8FF7-E284ED7E64C5}" type="pres">
      <dgm:prSet presAssocID="{7DD4CBAA-A50A-43E0-8AF3-4F114958CDC2}" presName="centerShape" presStyleLbl="node0" presStyleIdx="0" presStyleCnt="1"/>
      <dgm:spPr/>
      <dgm:t>
        <a:bodyPr/>
        <a:lstStyle/>
        <a:p>
          <a:endParaRPr kumimoji="1" lang="ja-JP" altLang="en-US"/>
        </a:p>
      </dgm:t>
    </dgm:pt>
    <dgm:pt modelId="{D2741E64-5FE7-4BA1-92ED-5FA9D2FBAA7A}" type="pres">
      <dgm:prSet presAssocID="{786B9489-347E-43BF-BE12-C24C63CCCB35}" presName="node" presStyleLbl="node1" presStyleIdx="0" presStyleCnt="5" custScaleX="116808" custScaleY="111806">
        <dgm:presLayoutVars>
          <dgm:bulletEnabled val="1"/>
        </dgm:presLayoutVars>
      </dgm:prSet>
      <dgm:spPr/>
      <dgm:t>
        <a:bodyPr/>
        <a:lstStyle/>
        <a:p>
          <a:endParaRPr kumimoji="1" lang="ja-JP" altLang="en-US"/>
        </a:p>
      </dgm:t>
    </dgm:pt>
    <dgm:pt modelId="{68B84665-6D0C-4EBD-ACA2-A1C688D75C7D}" type="pres">
      <dgm:prSet presAssocID="{786B9489-347E-43BF-BE12-C24C63CCCB35}" presName="dummy" presStyleCnt="0"/>
      <dgm:spPr/>
    </dgm:pt>
    <dgm:pt modelId="{3231F265-1EA7-4B6C-BA5E-67C0FB27A7DD}" type="pres">
      <dgm:prSet presAssocID="{6A4878AB-3CE2-4348-A8A0-A2B5336A97D7}" presName="sibTrans" presStyleLbl="sibTrans2D1" presStyleIdx="0" presStyleCnt="5"/>
      <dgm:spPr/>
      <dgm:t>
        <a:bodyPr/>
        <a:lstStyle/>
        <a:p>
          <a:endParaRPr kumimoji="1" lang="ja-JP" altLang="en-US"/>
        </a:p>
      </dgm:t>
    </dgm:pt>
    <dgm:pt modelId="{2E748A24-BDEF-48E9-86FF-070096010443}" type="pres">
      <dgm:prSet presAssocID="{44BEC0E0-6864-4C6E-81D2-CC4F52E3534F}" presName="node" presStyleLbl="node1" presStyleIdx="1" presStyleCnt="5" custScaleX="103507" custScaleY="103786">
        <dgm:presLayoutVars>
          <dgm:bulletEnabled val="1"/>
        </dgm:presLayoutVars>
      </dgm:prSet>
      <dgm:spPr/>
      <dgm:t>
        <a:bodyPr/>
        <a:lstStyle/>
        <a:p>
          <a:endParaRPr kumimoji="1" lang="ja-JP" altLang="en-US"/>
        </a:p>
      </dgm:t>
    </dgm:pt>
    <dgm:pt modelId="{BCFEFB96-6615-4724-A8EA-B1369302D063}" type="pres">
      <dgm:prSet presAssocID="{44BEC0E0-6864-4C6E-81D2-CC4F52E3534F}" presName="dummy" presStyleCnt="0"/>
      <dgm:spPr/>
    </dgm:pt>
    <dgm:pt modelId="{5C742E3A-3C23-4CAF-AC3F-4673CFEFF329}" type="pres">
      <dgm:prSet presAssocID="{4E1A4BCA-BD9C-4298-AE3B-BEADC9ED7C4A}" presName="sibTrans" presStyleLbl="sibTrans2D1" presStyleIdx="1" presStyleCnt="5"/>
      <dgm:spPr/>
      <dgm:t>
        <a:bodyPr/>
        <a:lstStyle/>
        <a:p>
          <a:endParaRPr kumimoji="1" lang="ja-JP" altLang="en-US"/>
        </a:p>
      </dgm:t>
    </dgm:pt>
    <dgm:pt modelId="{1CF6B42E-DEBC-4F41-ABF3-2A850E710640}" type="pres">
      <dgm:prSet presAssocID="{A829D624-F741-401B-9096-B0F81FA7A890}" presName="node" presStyleLbl="node1" presStyleIdx="2" presStyleCnt="5" custScaleX="113728" custScaleY="110195">
        <dgm:presLayoutVars>
          <dgm:bulletEnabled val="1"/>
        </dgm:presLayoutVars>
      </dgm:prSet>
      <dgm:spPr/>
      <dgm:t>
        <a:bodyPr/>
        <a:lstStyle/>
        <a:p>
          <a:endParaRPr kumimoji="1" lang="ja-JP" altLang="en-US"/>
        </a:p>
      </dgm:t>
    </dgm:pt>
    <dgm:pt modelId="{B020F746-5165-4DDA-8566-815723B7E207}" type="pres">
      <dgm:prSet presAssocID="{A829D624-F741-401B-9096-B0F81FA7A890}" presName="dummy" presStyleCnt="0"/>
      <dgm:spPr/>
    </dgm:pt>
    <dgm:pt modelId="{51ED419C-0604-42D4-B26F-A5DE8393DB1E}" type="pres">
      <dgm:prSet presAssocID="{6A306AAF-0326-47A3-8F40-2C1A39C2DAB2}" presName="sibTrans" presStyleLbl="sibTrans2D1" presStyleIdx="2" presStyleCnt="5"/>
      <dgm:spPr/>
      <dgm:t>
        <a:bodyPr/>
        <a:lstStyle/>
        <a:p>
          <a:endParaRPr kumimoji="1" lang="ja-JP" altLang="en-US"/>
        </a:p>
      </dgm:t>
    </dgm:pt>
    <dgm:pt modelId="{E8DF0EC1-38F2-4636-8895-C5C7638BAABD}" type="pres">
      <dgm:prSet presAssocID="{B16A3424-6D14-4B54-B446-5E641D3C0963}" presName="node" presStyleLbl="node1" presStyleIdx="3" presStyleCnt="5" custScaleX="107272" custScaleY="107744">
        <dgm:presLayoutVars>
          <dgm:bulletEnabled val="1"/>
        </dgm:presLayoutVars>
      </dgm:prSet>
      <dgm:spPr/>
      <dgm:t>
        <a:bodyPr/>
        <a:lstStyle/>
        <a:p>
          <a:endParaRPr kumimoji="1" lang="ja-JP" altLang="en-US"/>
        </a:p>
      </dgm:t>
    </dgm:pt>
    <dgm:pt modelId="{4ED7556D-7795-45A3-9659-E93BD7DFFF51}" type="pres">
      <dgm:prSet presAssocID="{B16A3424-6D14-4B54-B446-5E641D3C0963}" presName="dummy" presStyleCnt="0"/>
      <dgm:spPr/>
    </dgm:pt>
    <dgm:pt modelId="{5C123B99-0AD2-47A1-B1E3-9CF791694D31}" type="pres">
      <dgm:prSet presAssocID="{B4C503E7-417B-4848-B9C7-AA4DD12F9C82}" presName="sibTrans" presStyleLbl="sibTrans2D1" presStyleIdx="3" presStyleCnt="5"/>
      <dgm:spPr/>
      <dgm:t>
        <a:bodyPr/>
        <a:lstStyle/>
        <a:p>
          <a:endParaRPr kumimoji="1" lang="ja-JP" altLang="en-US"/>
        </a:p>
      </dgm:t>
    </dgm:pt>
    <dgm:pt modelId="{035F5F06-9A92-4945-A3EB-E0B4E202A796}" type="pres">
      <dgm:prSet presAssocID="{1403D405-1539-42AC-953F-2D442A4EEC07}" presName="node" presStyleLbl="node1" presStyleIdx="4" presStyleCnt="5" custScaleX="106041" custScaleY="101335">
        <dgm:presLayoutVars>
          <dgm:bulletEnabled val="1"/>
        </dgm:presLayoutVars>
      </dgm:prSet>
      <dgm:spPr/>
      <dgm:t>
        <a:bodyPr/>
        <a:lstStyle/>
        <a:p>
          <a:endParaRPr kumimoji="1" lang="ja-JP" altLang="en-US"/>
        </a:p>
      </dgm:t>
    </dgm:pt>
    <dgm:pt modelId="{6D75480E-5398-4750-A341-AD3F427A462F}" type="pres">
      <dgm:prSet presAssocID="{1403D405-1539-42AC-953F-2D442A4EEC07}" presName="dummy" presStyleCnt="0"/>
      <dgm:spPr/>
    </dgm:pt>
    <dgm:pt modelId="{52E888E1-EF92-4DAE-9342-732CE251E018}" type="pres">
      <dgm:prSet presAssocID="{DFF1C24E-919A-46A4-A75F-267B62C9D4F2}" presName="sibTrans" presStyleLbl="sibTrans2D1" presStyleIdx="4" presStyleCnt="5"/>
      <dgm:spPr/>
      <dgm:t>
        <a:bodyPr/>
        <a:lstStyle/>
        <a:p>
          <a:endParaRPr kumimoji="1" lang="ja-JP" altLang="en-US"/>
        </a:p>
      </dgm:t>
    </dgm:pt>
  </dgm:ptLst>
  <dgm:cxnLst>
    <dgm:cxn modelId="{30E07011-3A07-4E33-98D0-34FE4C9954CC}" srcId="{7DD4CBAA-A50A-43E0-8AF3-4F114958CDC2}" destId="{A829D624-F741-401B-9096-B0F81FA7A890}" srcOrd="2" destOrd="0" parTransId="{1CEDC6B2-B7C0-41A4-ACCB-3A2E6ED440FE}" sibTransId="{6A306AAF-0326-47A3-8F40-2C1A39C2DAB2}"/>
    <dgm:cxn modelId="{5288BF45-1211-45D7-866D-D9C27AC45BA9}" type="presOf" srcId="{DFF1C24E-919A-46A4-A75F-267B62C9D4F2}" destId="{52E888E1-EF92-4DAE-9342-732CE251E018}" srcOrd="0" destOrd="0" presId="urn:microsoft.com/office/officeart/2005/8/layout/radial6"/>
    <dgm:cxn modelId="{AAAC9E87-5FC5-4F9B-A78C-2EACE6E77C3C}" srcId="{7DD4CBAA-A50A-43E0-8AF3-4F114958CDC2}" destId="{1403D405-1539-42AC-953F-2D442A4EEC07}" srcOrd="4" destOrd="0" parTransId="{6902C894-1AFC-42A7-BF6C-85D3E282F28B}" sibTransId="{DFF1C24E-919A-46A4-A75F-267B62C9D4F2}"/>
    <dgm:cxn modelId="{CF066C34-E4DB-4955-8024-E7974A16F6F1}" type="presOf" srcId="{B4C503E7-417B-4848-B9C7-AA4DD12F9C82}" destId="{5C123B99-0AD2-47A1-B1E3-9CF791694D31}" srcOrd="0" destOrd="0" presId="urn:microsoft.com/office/officeart/2005/8/layout/radial6"/>
    <dgm:cxn modelId="{0C820E59-E313-4D8F-8B9D-E83AE463C323}" type="presOf" srcId="{44BEC0E0-6864-4C6E-81D2-CC4F52E3534F}" destId="{2E748A24-BDEF-48E9-86FF-070096010443}" srcOrd="0" destOrd="0" presId="urn:microsoft.com/office/officeart/2005/8/layout/radial6"/>
    <dgm:cxn modelId="{390B8631-949B-4439-BF57-DC56D94810E4}" type="presOf" srcId="{7DD4CBAA-A50A-43E0-8AF3-4F114958CDC2}" destId="{02D1C2C7-CD39-4C95-8FF7-E284ED7E64C5}" srcOrd="0" destOrd="0" presId="urn:microsoft.com/office/officeart/2005/8/layout/radial6"/>
    <dgm:cxn modelId="{7903874F-5AEB-4974-903E-75E283E05F79}" srcId="{7DD4CBAA-A50A-43E0-8AF3-4F114958CDC2}" destId="{786B9489-347E-43BF-BE12-C24C63CCCB35}" srcOrd="0" destOrd="0" parTransId="{D1895D4F-6DB8-494C-8EC0-83BE71296EB2}" sibTransId="{6A4878AB-3CE2-4348-A8A0-A2B5336A97D7}"/>
    <dgm:cxn modelId="{22D617FE-9688-4B2B-B576-EF7BD458F095}" type="presOf" srcId="{4E1A4BCA-BD9C-4298-AE3B-BEADC9ED7C4A}" destId="{5C742E3A-3C23-4CAF-AC3F-4673CFEFF329}" srcOrd="0" destOrd="0" presId="urn:microsoft.com/office/officeart/2005/8/layout/radial6"/>
    <dgm:cxn modelId="{C3987A0D-3255-49EE-9C34-E00822032CD1}" type="presOf" srcId="{6A306AAF-0326-47A3-8F40-2C1A39C2DAB2}" destId="{51ED419C-0604-42D4-B26F-A5DE8393DB1E}" srcOrd="0" destOrd="0" presId="urn:microsoft.com/office/officeart/2005/8/layout/radial6"/>
    <dgm:cxn modelId="{876CB85C-679E-40FF-90DA-28F690873810}" type="presOf" srcId="{A829D624-F741-401B-9096-B0F81FA7A890}" destId="{1CF6B42E-DEBC-4F41-ABF3-2A850E710640}" srcOrd="0" destOrd="0" presId="urn:microsoft.com/office/officeart/2005/8/layout/radial6"/>
    <dgm:cxn modelId="{B06F56D5-4062-493C-94DB-A5EE38EBDB16}" type="presOf" srcId="{786B9489-347E-43BF-BE12-C24C63CCCB35}" destId="{D2741E64-5FE7-4BA1-92ED-5FA9D2FBAA7A}" srcOrd="0" destOrd="0" presId="urn:microsoft.com/office/officeart/2005/8/layout/radial6"/>
    <dgm:cxn modelId="{8A880EB6-1BE8-4A97-BBF3-C8A16FBA0A25}" srcId="{7DD4CBAA-A50A-43E0-8AF3-4F114958CDC2}" destId="{B16A3424-6D14-4B54-B446-5E641D3C0963}" srcOrd="3" destOrd="0" parTransId="{BC219957-584E-4A07-9DA2-D421CE44ACB1}" sibTransId="{B4C503E7-417B-4848-B9C7-AA4DD12F9C82}"/>
    <dgm:cxn modelId="{E4B747E6-982E-4D18-BFF8-A97ADF339C99}" type="presOf" srcId="{1403D405-1539-42AC-953F-2D442A4EEC07}" destId="{035F5F06-9A92-4945-A3EB-E0B4E202A796}" srcOrd="0" destOrd="0" presId="urn:microsoft.com/office/officeart/2005/8/layout/radial6"/>
    <dgm:cxn modelId="{D2E9D582-7C4F-403A-B428-44E7141AC0B8}" srcId="{15214F8F-5321-4869-B68B-3925780320B6}" destId="{7DD4CBAA-A50A-43E0-8AF3-4F114958CDC2}" srcOrd="0" destOrd="0" parTransId="{4B4FD47C-9BE9-45B8-8A1E-14C7B9D9FE13}" sibTransId="{828B6675-3D41-44A1-ACD1-F4B25507FE11}"/>
    <dgm:cxn modelId="{9B14A693-D15B-4A6E-92B6-62B5F714C2C1}" type="presOf" srcId="{B16A3424-6D14-4B54-B446-5E641D3C0963}" destId="{E8DF0EC1-38F2-4636-8895-C5C7638BAABD}" srcOrd="0" destOrd="0" presId="urn:microsoft.com/office/officeart/2005/8/layout/radial6"/>
    <dgm:cxn modelId="{A66E4213-7EA3-4C5D-8248-267337BD746C}" type="presOf" srcId="{6A4878AB-3CE2-4348-A8A0-A2B5336A97D7}" destId="{3231F265-1EA7-4B6C-BA5E-67C0FB27A7DD}" srcOrd="0" destOrd="0" presId="urn:microsoft.com/office/officeart/2005/8/layout/radial6"/>
    <dgm:cxn modelId="{DA04D173-AA0E-4875-B4F3-F975BE22A120}" type="presOf" srcId="{15214F8F-5321-4869-B68B-3925780320B6}" destId="{725B1437-8FF8-482D-8506-40D25BD93E72}" srcOrd="0" destOrd="0" presId="urn:microsoft.com/office/officeart/2005/8/layout/radial6"/>
    <dgm:cxn modelId="{BEF9B847-A871-4B8B-B7F8-A99127C93C8A}" srcId="{7DD4CBAA-A50A-43E0-8AF3-4F114958CDC2}" destId="{44BEC0E0-6864-4C6E-81D2-CC4F52E3534F}" srcOrd="1" destOrd="0" parTransId="{B624AB55-EDA0-48E2-B641-2FC5E4083925}" sibTransId="{4E1A4BCA-BD9C-4298-AE3B-BEADC9ED7C4A}"/>
    <dgm:cxn modelId="{2F51F514-E0BF-46B0-8AC8-4EADE8CC7970}" type="presParOf" srcId="{725B1437-8FF8-482D-8506-40D25BD93E72}" destId="{02D1C2C7-CD39-4C95-8FF7-E284ED7E64C5}" srcOrd="0" destOrd="0" presId="urn:microsoft.com/office/officeart/2005/8/layout/radial6"/>
    <dgm:cxn modelId="{711175B0-A05B-4198-90E1-20CE783A2D13}" type="presParOf" srcId="{725B1437-8FF8-482D-8506-40D25BD93E72}" destId="{D2741E64-5FE7-4BA1-92ED-5FA9D2FBAA7A}" srcOrd="1" destOrd="0" presId="urn:microsoft.com/office/officeart/2005/8/layout/radial6"/>
    <dgm:cxn modelId="{2F383A84-A484-41A0-9F99-A8B7C7874FAB}" type="presParOf" srcId="{725B1437-8FF8-482D-8506-40D25BD93E72}" destId="{68B84665-6D0C-4EBD-ACA2-A1C688D75C7D}" srcOrd="2" destOrd="0" presId="urn:microsoft.com/office/officeart/2005/8/layout/radial6"/>
    <dgm:cxn modelId="{54B4EF2D-3EFC-4F4F-AD9C-37256C24D903}" type="presParOf" srcId="{725B1437-8FF8-482D-8506-40D25BD93E72}" destId="{3231F265-1EA7-4B6C-BA5E-67C0FB27A7DD}" srcOrd="3" destOrd="0" presId="urn:microsoft.com/office/officeart/2005/8/layout/radial6"/>
    <dgm:cxn modelId="{686FA50F-BA4E-49B6-9452-4DA40C59D967}" type="presParOf" srcId="{725B1437-8FF8-482D-8506-40D25BD93E72}" destId="{2E748A24-BDEF-48E9-86FF-070096010443}" srcOrd="4" destOrd="0" presId="urn:microsoft.com/office/officeart/2005/8/layout/radial6"/>
    <dgm:cxn modelId="{AB75B8A3-50A6-4CF8-B2DD-C62921C8F3AB}" type="presParOf" srcId="{725B1437-8FF8-482D-8506-40D25BD93E72}" destId="{BCFEFB96-6615-4724-A8EA-B1369302D063}" srcOrd="5" destOrd="0" presId="urn:microsoft.com/office/officeart/2005/8/layout/radial6"/>
    <dgm:cxn modelId="{6F421E29-0611-45D1-BA78-32A7A2EA5123}" type="presParOf" srcId="{725B1437-8FF8-482D-8506-40D25BD93E72}" destId="{5C742E3A-3C23-4CAF-AC3F-4673CFEFF329}" srcOrd="6" destOrd="0" presId="urn:microsoft.com/office/officeart/2005/8/layout/radial6"/>
    <dgm:cxn modelId="{8961885D-0423-4B0C-9265-9D009CF7C870}" type="presParOf" srcId="{725B1437-8FF8-482D-8506-40D25BD93E72}" destId="{1CF6B42E-DEBC-4F41-ABF3-2A850E710640}" srcOrd="7" destOrd="0" presId="urn:microsoft.com/office/officeart/2005/8/layout/radial6"/>
    <dgm:cxn modelId="{06D694AF-B8FB-4DF8-9B4C-6FE7464BF3B3}" type="presParOf" srcId="{725B1437-8FF8-482D-8506-40D25BD93E72}" destId="{B020F746-5165-4DDA-8566-815723B7E207}" srcOrd="8" destOrd="0" presId="urn:microsoft.com/office/officeart/2005/8/layout/radial6"/>
    <dgm:cxn modelId="{B1A8E030-2F2D-4EBC-B48E-EABBEEFE6BC4}" type="presParOf" srcId="{725B1437-8FF8-482D-8506-40D25BD93E72}" destId="{51ED419C-0604-42D4-B26F-A5DE8393DB1E}" srcOrd="9" destOrd="0" presId="urn:microsoft.com/office/officeart/2005/8/layout/radial6"/>
    <dgm:cxn modelId="{6EB2DC7A-B969-42AC-8061-DE0694F36214}" type="presParOf" srcId="{725B1437-8FF8-482D-8506-40D25BD93E72}" destId="{E8DF0EC1-38F2-4636-8895-C5C7638BAABD}" srcOrd="10" destOrd="0" presId="urn:microsoft.com/office/officeart/2005/8/layout/radial6"/>
    <dgm:cxn modelId="{5334ECFF-1105-4C56-97DD-0155D1E8DB92}" type="presParOf" srcId="{725B1437-8FF8-482D-8506-40D25BD93E72}" destId="{4ED7556D-7795-45A3-9659-E93BD7DFFF51}" srcOrd="11" destOrd="0" presId="urn:microsoft.com/office/officeart/2005/8/layout/radial6"/>
    <dgm:cxn modelId="{C6FBE4BB-5006-42E2-9468-B0F0489BDF11}" type="presParOf" srcId="{725B1437-8FF8-482D-8506-40D25BD93E72}" destId="{5C123B99-0AD2-47A1-B1E3-9CF791694D31}" srcOrd="12" destOrd="0" presId="urn:microsoft.com/office/officeart/2005/8/layout/radial6"/>
    <dgm:cxn modelId="{B018F1CB-A1DE-4330-B138-A2E84B560891}" type="presParOf" srcId="{725B1437-8FF8-482D-8506-40D25BD93E72}" destId="{035F5F06-9A92-4945-A3EB-E0B4E202A796}" srcOrd="13" destOrd="0" presId="urn:microsoft.com/office/officeart/2005/8/layout/radial6"/>
    <dgm:cxn modelId="{BE48EE0A-0B52-4CBD-8EB2-064A36E870E4}" type="presParOf" srcId="{725B1437-8FF8-482D-8506-40D25BD93E72}" destId="{6D75480E-5398-4750-A341-AD3F427A462F}" srcOrd="14" destOrd="0" presId="urn:microsoft.com/office/officeart/2005/8/layout/radial6"/>
    <dgm:cxn modelId="{984FECC4-8591-4B3A-8226-5775A2A8A9A6}" type="presParOf" srcId="{725B1437-8FF8-482D-8506-40D25BD93E72}" destId="{52E888E1-EF92-4DAE-9342-732CE251E018}"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E82E13-D007-411B-9F2F-46E309807C79}">
      <dsp:nvSpPr>
        <dsp:cNvPr id="0" name=""/>
        <dsp:cNvSpPr/>
      </dsp:nvSpPr>
      <dsp:spPr>
        <a:xfrm>
          <a:off x="1249691" y="-31745"/>
          <a:ext cx="5273017" cy="5273017"/>
        </a:xfrm>
        <a:prstGeom prst="circularArrow">
          <a:avLst>
            <a:gd name="adj1" fmla="val 5544"/>
            <a:gd name="adj2" fmla="val 330680"/>
            <a:gd name="adj3" fmla="val 13778116"/>
            <a:gd name="adj4" fmla="val 17384631"/>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EA4B4B-E938-4104-A4FD-BC8321C5AB8D}">
      <dsp:nvSpPr>
        <dsp:cNvPr id="0" name=""/>
        <dsp:cNvSpPr/>
      </dsp:nvSpPr>
      <dsp:spPr>
        <a:xfrm>
          <a:off x="2652786" y="1203"/>
          <a:ext cx="2466826" cy="123341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kumimoji="1" lang="ja-JP" altLang="en-US" sz="2900" kern="1200" dirty="0" smtClean="0"/>
            <a:t>スマホ</a:t>
          </a:r>
          <a:r>
            <a:rPr kumimoji="1" lang="en-US" altLang="ja-JP" sz="2900" kern="1200" dirty="0" smtClean="0"/>
            <a:t>=</a:t>
          </a:r>
          <a:r>
            <a:rPr kumimoji="1" lang="en-US" altLang="ja-JP" sz="2900" kern="1200" dirty="0" err="1" smtClean="0"/>
            <a:t>iPhone</a:t>
          </a:r>
          <a:endParaRPr kumimoji="1" lang="ja-JP" altLang="en-US" sz="2900" kern="1200" dirty="0"/>
        </a:p>
      </dsp:txBody>
      <dsp:txXfrm>
        <a:off x="2712996" y="61413"/>
        <a:ext cx="2346406" cy="1112993"/>
      </dsp:txXfrm>
    </dsp:sp>
    <dsp:sp modelId="{C6E2F7DF-6942-4B9A-9947-4E3F101452CE}">
      <dsp:nvSpPr>
        <dsp:cNvPr id="0" name=""/>
        <dsp:cNvSpPr/>
      </dsp:nvSpPr>
      <dsp:spPr>
        <a:xfrm>
          <a:off x="4791352" y="1554962"/>
          <a:ext cx="2466826" cy="123341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kumimoji="1" lang="ja-JP" altLang="en-US" sz="2900" kern="1200" dirty="0" smtClean="0"/>
            <a:t>周囲のユーザー数</a:t>
          </a:r>
          <a:endParaRPr kumimoji="1" lang="ja-JP" altLang="en-US" sz="2900" kern="1200" dirty="0"/>
        </a:p>
      </dsp:txBody>
      <dsp:txXfrm>
        <a:off x="4851562" y="1615172"/>
        <a:ext cx="2346406" cy="1112993"/>
      </dsp:txXfrm>
    </dsp:sp>
    <dsp:sp modelId="{129E60D6-6278-483A-80AE-339347AC3033}">
      <dsp:nvSpPr>
        <dsp:cNvPr id="0" name=""/>
        <dsp:cNvSpPr/>
      </dsp:nvSpPr>
      <dsp:spPr>
        <a:xfrm>
          <a:off x="3974493" y="4068997"/>
          <a:ext cx="2466826" cy="123341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kumimoji="1" lang="ja-JP" altLang="en-US" sz="2900" kern="1200" dirty="0" smtClean="0"/>
            <a:t>高い満足度</a:t>
          </a:r>
          <a:endParaRPr kumimoji="1" lang="ja-JP" altLang="en-US" sz="2900" kern="1200" dirty="0"/>
        </a:p>
      </dsp:txBody>
      <dsp:txXfrm>
        <a:off x="4034703" y="4129207"/>
        <a:ext cx="2346406" cy="1112993"/>
      </dsp:txXfrm>
    </dsp:sp>
    <dsp:sp modelId="{12507E82-2AA1-4E86-85B1-80E7F4067B65}">
      <dsp:nvSpPr>
        <dsp:cNvPr id="0" name=""/>
        <dsp:cNvSpPr/>
      </dsp:nvSpPr>
      <dsp:spPr>
        <a:xfrm>
          <a:off x="1331080" y="4068997"/>
          <a:ext cx="2466826" cy="123341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kumimoji="1" lang="en-US" altLang="ja-JP" sz="2900" kern="1200" dirty="0" err="1" smtClean="0"/>
            <a:t>iPhone</a:t>
          </a:r>
          <a:r>
            <a:rPr kumimoji="1" lang="ja-JP" altLang="en-US" sz="2900" kern="1200" dirty="0" smtClean="0"/>
            <a:t>購入</a:t>
          </a:r>
          <a:endParaRPr kumimoji="1" lang="ja-JP" altLang="en-US" sz="2900" kern="1200" dirty="0"/>
        </a:p>
      </dsp:txBody>
      <dsp:txXfrm>
        <a:off x="1391290" y="4129207"/>
        <a:ext cx="2346406" cy="1112993"/>
      </dsp:txXfrm>
    </dsp:sp>
    <dsp:sp modelId="{58C9DD3E-862E-4531-A993-DE50CE24EA04}">
      <dsp:nvSpPr>
        <dsp:cNvPr id="0" name=""/>
        <dsp:cNvSpPr/>
      </dsp:nvSpPr>
      <dsp:spPr>
        <a:xfrm>
          <a:off x="514220" y="1554962"/>
          <a:ext cx="2466826" cy="123341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ja-JP" altLang="en-US" sz="2500" kern="1200" dirty="0" smtClean="0"/>
            <a:t>ユーザー数</a:t>
          </a:r>
          <a:r>
            <a:rPr kumimoji="1" lang="ja-JP" altLang="en-US" sz="3200" kern="1200" dirty="0" smtClean="0"/>
            <a:t>増</a:t>
          </a:r>
          <a:endParaRPr kumimoji="1" lang="ja-JP" altLang="en-US" sz="2500" kern="1200" dirty="0"/>
        </a:p>
      </dsp:txBody>
      <dsp:txXfrm>
        <a:off x="574430" y="1615172"/>
        <a:ext cx="2346406" cy="11129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E888E1-EF92-4DAE-9342-732CE251E018}">
      <dsp:nvSpPr>
        <dsp:cNvPr id="0" name=""/>
        <dsp:cNvSpPr/>
      </dsp:nvSpPr>
      <dsp:spPr>
        <a:xfrm>
          <a:off x="1593363" y="714312"/>
          <a:ext cx="4604455" cy="4604455"/>
        </a:xfrm>
        <a:prstGeom prst="blockArc">
          <a:avLst>
            <a:gd name="adj1" fmla="val 11880000"/>
            <a:gd name="adj2" fmla="val 162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123B99-0AD2-47A1-B1E3-9CF791694D31}">
      <dsp:nvSpPr>
        <dsp:cNvPr id="0" name=""/>
        <dsp:cNvSpPr/>
      </dsp:nvSpPr>
      <dsp:spPr>
        <a:xfrm>
          <a:off x="1593363" y="714312"/>
          <a:ext cx="4604455" cy="4604455"/>
        </a:xfrm>
        <a:prstGeom prst="blockArc">
          <a:avLst>
            <a:gd name="adj1" fmla="val 7560000"/>
            <a:gd name="adj2" fmla="val 1188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1ED419C-0604-42D4-B26F-A5DE8393DB1E}">
      <dsp:nvSpPr>
        <dsp:cNvPr id="0" name=""/>
        <dsp:cNvSpPr/>
      </dsp:nvSpPr>
      <dsp:spPr>
        <a:xfrm>
          <a:off x="1593363" y="714312"/>
          <a:ext cx="4604455" cy="4604455"/>
        </a:xfrm>
        <a:prstGeom prst="blockArc">
          <a:avLst>
            <a:gd name="adj1" fmla="val 3240000"/>
            <a:gd name="adj2" fmla="val 756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742E3A-3C23-4CAF-AC3F-4673CFEFF329}">
      <dsp:nvSpPr>
        <dsp:cNvPr id="0" name=""/>
        <dsp:cNvSpPr/>
      </dsp:nvSpPr>
      <dsp:spPr>
        <a:xfrm>
          <a:off x="1593363" y="714312"/>
          <a:ext cx="4604455" cy="4604455"/>
        </a:xfrm>
        <a:prstGeom prst="blockArc">
          <a:avLst>
            <a:gd name="adj1" fmla="val 20520000"/>
            <a:gd name="adj2" fmla="val 324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31F265-1EA7-4B6C-BA5E-67C0FB27A7DD}">
      <dsp:nvSpPr>
        <dsp:cNvPr id="0" name=""/>
        <dsp:cNvSpPr/>
      </dsp:nvSpPr>
      <dsp:spPr>
        <a:xfrm>
          <a:off x="1593363" y="714312"/>
          <a:ext cx="4604455" cy="4604455"/>
        </a:xfrm>
        <a:prstGeom prst="blockArc">
          <a:avLst>
            <a:gd name="adj1" fmla="val 16200000"/>
            <a:gd name="adj2" fmla="val 2052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D1C2C7-CD39-4C95-8FF7-E284ED7E64C5}">
      <dsp:nvSpPr>
        <dsp:cNvPr id="0" name=""/>
        <dsp:cNvSpPr/>
      </dsp:nvSpPr>
      <dsp:spPr>
        <a:xfrm>
          <a:off x="2836753" y="1957702"/>
          <a:ext cx="2117675" cy="2117675"/>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サムスンの販売力が弱い</a:t>
          </a:r>
          <a:endParaRPr kumimoji="1" lang="ja-JP" altLang="en-US" sz="2800" kern="1200" dirty="0"/>
        </a:p>
      </dsp:txBody>
      <dsp:txXfrm>
        <a:off x="3146879" y="2267828"/>
        <a:ext cx="1497423" cy="1497423"/>
      </dsp:txXfrm>
    </dsp:sp>
    <dsp:sp modelId="{D2741E64-5FE7-4BA1-92ED-5FA9D2FBAA7A}">
      <dsp:nvSpPr>
        <dsp:cNvPr id="0" name=""/>
        <dsp:cNvSpPr/>
      </dsp:nvSpPr>
      <dsp:spPr>
        <a:xfrm>
          <a:off x="3029825" y="-61012"/>
          <a:ext cx="1731529" cy="165738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スマホ</a:t>
          </a:r>
          <a:r>
            <a:rPr kumimoji="1" lang="en-US" altLang="ja-JP" sz="2400" kern="1200" dirty="0" smtClean="0"/>
            <a:t>=</a:t>
          </a:r>
          <a:r>
            <a:rPr kumimoji="1" lang="en-US" altLang="ja-JP" sz="2400" kern="1200" dirty="0" err="1" smtClean="0"/>
            <a:t>iPhone</a:t>
          </a:r>
          <a:endParaRPr kumimoji="1" lang="ja-JP" altLang="en-US" sz="2400" kern="1200" dirty="0"/>
        </a:p>
      </dsp:txBody>
      <dsp:txXfrm>
        <a:off x="3283402" y="181706"/>
        <a:ext cx="1224375" cy="1171945"/>
      </dsp:txXfrm>
    </dsp:sp>
    <dsp:sp modelId="{2E748A24-BDEF-48E9-86FF-070096010443}">
      <dsp:nvSpPr>
        <dsp:cNvPr id="0" name=""/>
        <dsp:cNvSpPr/>
      </dsp:nvSpPr>
      <dsp:spPr>
        <a:xfrm>
          <a:off x="5267205" y="1552356"/>
          <a:ext cx="1534359" cy="1538495"/>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kumimoji="1" lang="ja-JP" altLang="en-US" sz="2300" kern="1200" dirty="0" smtClean="0"/>
            <a:t>周囲のユーザー数</a:t>
          </a:r>
          <a:endParaRPr kumimoji="1" lang="ja-JP" altLang="en-US" sz="2300" kern="1200" dirty="0"/>
        </a:p>
      </dsp:txBody>
      <dsp:txXfrm>
        <a:off x="5491907" y="1777663"/>
        <a:ext cx="1084955" cy="1087881"/>
      </dsp:txXfrm>
    </dsp:sp>
    <dsp:sp modelId="{1CF6B42E-DEBC-4F41-ABF3-2A850E710640}">
      <dsp:nvSpPr>
        <dsp:cNvPr id="0" name=""/>
        <dsp:cNvSpPr/>
      </dsp:nvSpPr>
      <dsp:spPr>
        <a:xfrm>
          <a:off x="4374502" y="4019157"/>
          <a:ext cx="1685872" cy="163350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高い　満足度</a:t>
          </a:r>
          <a:endParaRPr kumimoji="1" lang="ja-JP" altLang="en-US" sz="2800" kern="1200" dirty="0"/>
        </a:p>
      </dsp:txBody>
      <dsp:txXfrm>
        <a:off x="4621392" y="4258378"/>
        <a:ext cx="1192092" cy="1155058"/>
      </dsp:txXfrm>
    </dsp:sp>
    <dsp:sp modelId="{E8DF0EC1-38F2-4636-8895-C5C7638BAABD}">
      <dsp:nvSpPr>
        <dsp:cNvPr id="0" name=""/>
        <dsp:cNvSpPr/>
      </dsp:nvSpPr>
      <dsp:spPr>
        <a:xfrm>
          <a:off x="1778657" y="4037324"/>
          <a:ext cx="1590170" cy="1597167"/>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kumimoji="1" lang="en-US" altLang="ja-JP" sz="2800" kern="1200" dirty="0" err="1" smtClean="0"/>
            <a:t>iPhone</a:t>
          </a:r>
          <a:r>
            <a:rPr kumimoji="1" lang="ja-JP" altLang="en-US" sz="2800" kern="1200" dirty="0" smtClean="0"/>
            <a:t>　購入</a:t>
          </a:r>
          <a:endParaRPr kumimoji="1" lang="ja-JP" altLang="en-US" sz="2800" kern="1200" dirty="0"/>
        </a:p>
      </dsp:txBody>
      <dsp:txXfrm>
        <a:off x="2011532" y="4271224"/>
        <a:ext cx="1124420" cy="1129367"/>
      </dsp:txXfrm>
    </dsp:sp>
    <dsp:sp modelId="{035F5F06-9A92-4945-A3EB-E0B4E202A796}">
      <dsp:nvSpPr>
        <dsp:cNvPr id="0" name=""/>
        <dsp:cNvSpPr/>
      </dsp:nvSpPr>
      <dsp:spPr>
        <a:xfrm>
          <a:off x="970834" y="1570522"/>
          <a:ext cx="1571922" cy="150216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ユーザー数</a:t>
          </a:r>
          <a:r>
            <a:rPr kumimoji="1" lang="ja-JP" altLang="en-US" sz="2800" kern="1200" dirty="0" smtClean="0"/>
            <a:t>増</a:t>
          </a:r>
          <a:endParaRPr kumimoji="1" lang="ja-JP" altLang="en-US" sz="2400" kern="1200" dirty="0"/>
        </a:p>
      </dsp:txBody>
      <dsp:txXfrm>
        <a:off x="1201037" y="1790509"/>
        <a:ext cx="1111516" cy="1062188"/>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0.62999</cdr:x>
      <cdr:y>0.3182</cdr:y>
    </cdr:from>
    <cdr:to>
      <cdr:x>0.69999</cdr:x>
      <cdr:y>0.77959</cdr:y>
    </cdr:to>
    <cdr:sp macro="" textlink="">
      <cdr:nvSpPr>
        <cdr:cNvPr id="2" name="テキスト ボックス 1"/>
        <cdr:cNvSpPr txBox="1"/>
      </cdr:nvSpPr>
      <cdr:spPr>
        <a:xfrm xmlns:a="http://schemas.openxmlformats.org/drawingml/2006/main">
          <a:off x="5184576" y="1440160"/>
          <a:ext cx="576064" cy="20882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0.81374</cdr:x>
      <cdr:y>0.65231</cdr:y>
    </cdr:from>
    <cdr:to>
      <cdr:x>0.92485</cdr:x>
      <cdr:y>0.85434</cdr:y>
    </cdr:to>
    <cdr:sp macro="" textlink="">
      <cdr:nvSpPr>
        <cdr:cNvPr id="4" name="テキスト ボックス 3"/>
        <cdr:cNvSpPr txBox="1"/>
      </cdr:nvSpPr>
      <cdr:spPr>
        <a:xfrm xmlns:a="http://schemas.openxmlformats.org/drawingml/2006/main">
          <a:off x="6696744" y="295232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12ADBC-69D5-4219-86FD-1B2F51BE86CF}" type="datetimeFigureOut">
              <a:rPr kumimoji="1" lang="ja-JP" altLang="en-US" smtClean="0"/>
              <a:pPr/>
              <a:t>2013/11/13</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3A63A9-18E3-428D-A0B7-CC08BD2C86DB}" type="slidenum">
              <a:rPr kumimoji="1" lang="ja-JP" altLang="en-US" smtClean="0"/>
              <a:pPr/>
              <a:t>‹#›</a:t>
            </a:fld>
            <a:endParaRPr kumimoji="1" lang="ja-JP" altLang="en-US"/>
          </a:p>
        </p:txBody>
      </p:sp>
    </p:spTree>
    <p:extLst>
      <p:ext uri="{BB962C8B-B14F-4D97-AF65-F5344CB8AC3E}">
        <p14:creationId xmlns:p14="http://schemas.microsoft.com/office/powerpoint/2010/main" val="24042270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8D536B-C59E-4F93-ABDE-C984C62FD898}" type="datetimeFigureOut">
              <a:rPr kumimoji="1" lang="ja-JP" altLang="en-US" smtClean="0"/>
              <a:pPr/>
              <a:t>2013/11/13</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94FCE-26C7-4D1D-9042-F7FC7DFF7411}" type="slidenum">
              <a:rPr kumimoji="1" lang="ja-JP" altLang="en-US" smtClean="0"/>
              <a:pPr/>
              <a:t>‹#›</a:t>
            </a:fld>
            <a:endParaRPr kumimoji="1" lang="ja-JP" altLang="en-US"/>
          </a:p>
        </p:txBody>
      </p:sp>
    </p:spTree>
    <p:extLst>
      <p:ext uri="{BB962C8B-B14F-4D97-AF65-F5344CB8AC3E}">
        <p14:creationId xmlns:p14="http://schemas.microsoft.com/office/powerpoint/2010/main" val="28737807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1A94FCE-26C7-4D1D-9042-F7FC7DFF7411}" type="slidenum">
              <a:rPr kumimoji="1" lang="ja-JP" altLang="en-US" smtClean="0"/>
              <a:pPr/>
              <a:t>5</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1A94FCE-26C7-4D1D-9042-F7FC7DFF7411}" type="slidenum">
              <a:rPr kumimoji="1" lang="ja-JP" altLang="en-US" smtClean="0"/>
              <a:pPr/>
              <a:t>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1A94FCE-26C7-4D1D-9042-F7FC7DFF7411}" type="slidenum">
              <a:rPr kumimoji="1" lang="ja-JP" altLang="en-US" smtClean="0"/>
              <a:pPr/>
              <a:t>10</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1A94FCE-26C7-4D1D-9042-F7FC7DFF7411}" type="slidenum">
              <a:rPr kumimoji="1" lang="ja-JP" altLang="en-US" smtClean="0"/>
              <a:pPr/>
              <a:t>11</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1A94FCE-26C7-4D1D-9042-F7FC7DFF7411}" type="slidenum">
              <a:rPr kumimoji="1" lang="ja-JP" altLang="en-US" smtClean="0"/>
              <a:pPr/>
              <a:t>12</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1A94FCE-26C7-4D1D-9042-F7FC7DFF7411}" type="slidenum">
              <a:rPr kumimoji="1" lang="ja-JP" altLang="en-US" smtClean="0"/>
              <a:pPr/>
              <a:t>13</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1A94FCE-26C7-4D1D-9042-F7FC7DFF7411}" type="slidenum">
              <a:rPr kumimoji="1" lang="ja-JP" altLang="en-US" smtClean="0"/>
              <a:pPr/>
              <a:t>14</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1A94FCE-26C7-4D1D-9042-F7FC7DFF7411}" type="slidenum">
              <a:rPr kumimoji="1" lang="ja-JP" altLang="en-US" smtClean="0"/>
              <a:pPr/>
              <a:t>15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8" name="日付プレースホルダー 27"/>
          <p:cNvSpPr>
            <a:spLocks noGrp="1"/>
          </p:cNvSpPr>
          <p:nvPr>
            <p:ph type="dt" sz="half" idx="10"/>
          </p:nvPr>
        </p:nvSpPr>
        <p:spPr/>
        <p:txBody>
          <a:bodyPr/>
          <a:lstStyle>
            <a:extLst/>
          </a:lstStyle>
          <a:p>
            <a:fld id="{9CC301D0-CD21-4AE2-9F59-F85D6932B41E}" type="datetime1">
              <a:rPr kumimoji="1" lang="ja-JP" altLang="en-US" smtClean="0"/>
              <a:pPr/>
              <a:t>2013/11/13</a:t>
            </a:fld>
            <a:endParaRPr kumimoji="1" lang="ja-JP" altLang="en-US"/>
          </a:p>
        </p:txBody>
      </p:sp>
      <p:sp>
        <p:nvSpPr>
          <p:cNvPr id="17" name="フッター プレースホルダー 16"/>
          <p:cNvSpPr>
            <a:spLocks noGrp="1"/>
          </p:cNvSpPr>
          <p:nvPr>
            <p:ph type="ftr" sz="quarter" idx="11"/>
          </p:nvPr>
        </p:nvSpPr>
        <p:spPr/>
        <p:txBody>
          <a:bodyPr/>
          <a:lstStyle>
            <a:extLst/>
          </a:lstStyle>
          <a:p>
            <a:endParaRPr kumimoji="1" lang="ja-JP" altLang="en-US"/>
          </a:p>
        </p:txBody>
      </p:sp>
      <p:sp>
        <p:nvSpPr>
          <p:cNvPr id="29" name="スライド番号プレースホルダー 28"/>
          <p:cNvSpPr>
            <a:spLocks noGrp="1"/>
          </p:cNvSpPr>
          <p:nvPr>
            <p:ph type="sldNum" sz="quarter" idx="12"/>
          </p:nvPr>
        </p:nvSpPr>
        <p:spPr/>
        <p:txBody>
          <a:bodyPr/>
          <a:lstStyle>
            <a:extLst/>
          </a:lstStyle>
          <a:p>
            <a:fld id="{1BC2C452-B59E-48FF-B03B-DC6A97FE5E38}" type="slidenum">
              <a:rPr kumimoji="1" lang="ja-JP" altLang="en-US" smtClean="0"/>
              <a:pPr/>
              <a:t>‹#›</a:t>
            </a:fld>
            <a:endParaRPr kumimoji="1" lang="ja-JP" altLang="en-US"/>
          </a:p>
        </p:txBody>
      </p:sp>
      <p:sp>
        <p:nvSpPr>
          <p:cNvPr id="32" name="正方形/長方形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正方形/長方形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正方形/長方形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正方形/長方形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正方形/長方形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タイトル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sp>
        <p:nvSpPr>
          <p:cNvPr id="56" name="正方形/長方形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正方形/長方形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正方形/長方形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正方形/長方形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C2D56E80-18CF-4434-9097-BAF2BC1B0E7D}" type="datetime1">
              <a:rPr kumimoji="1" lang="ja-JP" altLang="en-US" smtClean="0"/>
              <a:pPr/>
              <a:t>2013/11/13</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1BC2C452-B59E-48FF-B03B-DC6A97FE5E3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981200" cy="5851525"/>
          </a:xfrm>
        </p:spPr>
        <p:txBody>
          <a:bodyPr vert="eaVert" anchor="ct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609600" y="274639"/>
            <a:ext cx="5867400" cy="5851525"/>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03E800D5-AD02-49BA-B78D-BB729400D197}" type="datetime1">
              <a:rPr kumimoji="1" lang="ja-JP" altLang="en-US" smtClean="0"/>
              <a:pPr/>
              <a:t>2013/11/13</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1BC2C452-B59E-48FF-B03B-DC6A97FE5E3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85E37FA7-7D0A-49FC-96D7-B95D21B132AA}" type="datetime1">
              <a:rPr kumimoji="1" lang="ja-JP" altLang="en-US" smtClean="0"/>
              <a:pPr/>
              <a:t>2013/11/13</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1BC2C452-B59E-48FF-B03B-DC6A97FE5E3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4" name="フリーフォーム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フリーフォーム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フリーフォーム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フリーフォーム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フリーフォーム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フリーフォーム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フリーフォーム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フリーフォーム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フリーフォーム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フリーフォーム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フリーフォーム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フリーフォーム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フリーフォーム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フリーフォーム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フリーフォーム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テキスト プレースホルダー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C9118E22-5B21-46C9-85FC-071F24B5ABCF}" type="datetime1">
              <a:rPr kumimoji="1" lang="ja-JP" altLang="en-US" smtClean="0"/>
              <a:pPr/>
              <a:t>2013/11/13</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1BC2C452-B59E-48FF-B03B-DC6A97FE5E38}" type="slidenum">
              <a:rPr kumimoji="1" lang="ja-JP" altLang="en-US" smtClean="0"/>
              <a:pPr/>
              <a:t>‹#›</a:t>
            </a:fld>
            <a:endParaRPr kumimoji="1" lang="ja-JP" altLang="en-US"/>
          </a:p>
        </p:txBody>
      </p:sp>
      <p:sp>
        <p:nvSpPr>
          <p:cNvPr id="7" name="正方形/長方形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ja-JP" altLang="en-US" smtClean="0"/>
              <a:t>マスター タイトルの書式設定</a:t>
            </a:r>
            <a:endParaRPr kumimoji="0" lang="en-US"/>
          </a:p>
        </p:txBody>
      </p:sp>
      <p:sp>
        <p:nvSpPr>
          <p:cNvPr id="8" name="正方形/長方形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正方形/長方形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正方形/長方形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正方形/長方形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正方形/長方形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2064"/>
            <a:ext cx="8229600" cy="914400"/>
          </a:xfrm>
        </p:spPr>
        <p:txBody>
          <a:bodyPr/>
          <a:lstStyle>
            <a:extLst/>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D8CE5628-3156-4F41-A62D-9382C09C1F8C}" type="datetime1">
              <a:rPr kumimoji="1" lang="ja-JP" altLang="en-US" smtClean="0"/>
              <a:pPr/>
              <a:t>2013/11/13</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1BC2C452-B59E-48FF-B03B-DC6A97FE5E3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5" name="正方形/長方形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504824" y="512064"/>
            <a:ext cx="7772400" cy="914400"/>
          </a:xfrm>
        </p:spPr>
        <p:txBody>
          <a:bodyPr anchor="t"/>
          <a:lstStyle>
            <a:lvl1pPr>
              <a:defRPr sz="4000"/>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B95D5EC3-7557-4C70-AF5C-AD5BADAEEC60}" type="datetime1">
              <a:rPr kumimoji="1" lang="ja-JP" altLang="en-US" smtClean="0"/>
              <a:pPr/>
              <a:t>2013/11/13</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9" name="スライド番号プレースホルダー 8"/>
          <p:cNvSpPr>
            <a:spLocks noGrp="1"/>
          </p:cNvSpPr>
          <p:nvPr>
            <p:ph type="sldNum" sz="quarter" idx="12"/>
          </p:nvPr>
        </p:nvSpPr>
        <p:spPr/>
        <p:txBody>
          <a:bodyPr/>
          <a:lstStyle>
            <a:extLst/>
          </a:lstStyle>
          <a:p>
            <a:fld id="{1BC2C452-B59E-48FF-B03B-DC6A97FE5E38}" type="slidenum">
              <a:rPr kumimoji="1" lang="ja-JP" altLang="en-US" smtClean="0"/>
              <a:pPr/>
              <a:t>‹#›</a:t>
            </a:fld>
            <a:endParaRPr kumimoji="1" lang="ja-JP" altLang="en-US"/>
          </a:p>
        </p:txBody>
      </p:sp>
      <p:sp>
        <p:nvSpPr>
          <p:cNvPr id="16" name="正方形/長方形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正方形/長方形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正方形/長方形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正方形/長方形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正方形/長方形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正方形/長方形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正方形/長方形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正方形/長方形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正方形/長方形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512064"/>
            <a:ext cx="7772400" cy="914400"/>
          </a:xfrm>
        </p:spPr>
        <p:txBody>
          <a:bodyPr/>
          <a:lstStyle>
            <a:lvl1pPr>
              <a:defRPr sz="4000" cap="none" baseline="0"/>
            </a:lvl1pPr>
            <a:extLst/>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extLst/>
          </a:lstStyle>
          <a:p>
            <a:fld id="{9CE0C069-AE34-4A0E-A84A-E360B8A48657}" type="datetime1">
              <a:rPr kumimoji="1" lang="ja-JP" altLang="en-US" smtClean="0"/>
              <a:pPr/>
              <a:t>2013/11/13</a:t>
            </a:fld>
            <a:endParaRPr kumimoji="1" lang="ja-JP" altLang="en-US"/>
          </a:p>
        </p:txBody>
      </p:sp>
      <p:sp>
        <p:nvSpPr>
          <p:cNvPr id="4" name="フッター プレースホルダー 3"/>
          <p:cNvSpPr>
            <a:spLocks noGrp="1"/>
          </p:cNvSpPr>
          <p:nvPr>
            <p:ph type="ftr" sz="quarter" idx="11"/>
          </p:nvPr>
        </p:nvSpPr>
        <p:spPr/>
        <p:txBody>
          <a:bodyPr/>
          <a:lstStyle>
            <a:extLst/>
          </a:lstStyle>
          <a:p>
            <a:endParaRPr kumimoji="1" lang="ja-JP" altLang="en-US"/>
          </a:p>
        </p:txBody>
      </p:sp>
      <p:sp>
        <p:nvSpPr>
          <p:cNvPr id="5" name="スライド番号プレースホルダー 4"/>
          <p:cNvSpPr>
            <a:spLocks noGrp="1"/>
          </p:cNvSpPr>
          <p:nvPr>
            <p:ph type="sldNum" sz="quarter" idx="12"/>
          </p:nvPr>
        </p:nvSpPr>
        <p:spPr/>
        <p:txBody>
          <a:bodyPr/>
          <a:lstStyle>
            <a:extLst/>
          </a:lstStyle>
          <a:p>
            <a:fld id="{1BC2C452-B59E-48FF-B03B-DC6A97FE5E3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fld id="{9563CB3D-3BD8-4AF2-A414-7B791A50FFAF}" type="datetime1">
              <a:rPr kumimoji="1" lang="ja-JP" altLang="en-US" smtClean="0"/>
              <a:pPr/>
              <a:t>2013/11/13</a:t>
            </a:fld>
            <a:endParaRPr kumimoji="1" lang="ja-JP" altLang="en-US"/>
          </a:p>
        </p:txBody>
      </p:sp>
      <p:sp>
        <p:nvSpPr>
          <p:cNvPr id="3" name="フッター プレースホルダー 2"/>
          <p:cNvSpPr>
            <a:spLocks noGrp="1"/>
          </p:cNvSpPr>
          <p:nvPr>
            <p:ph type="ftr" sz="quarter" idx="11"/>
          </p:nvPr>
        </p:nvSpPr>
        <p:spPr/>
        <p:txBody>
          <a:bodyPr/>
          <a:lstStyle>
            <a:extLst/>
          </a:lstStyle>
          <a:p>
            <a:endParaRPr kumimoji="1" lang="ja-JP" altLang="en-US"/>
          </a:p>
        </p:txBody>
      </p:sp>
      <p:sp>
        <p:nvSpPr>
          <p:cNvPr id="4" name="スライド番号プレースホルダー 3"/>
          <p:cNvSpPr>
            <a:spLocks noGrp="1"/>
          </p:cNvSpPr>
          <p:nvPr>
            <p:ph type="sldNum" sz="quarter" idx="12"/>
          </p:nvPr>
        </p:nvSpPr>
        <p:spPr/>
        <p:txBody>
          <a:bodyPr/>
          <a:lstStyle>
            <a:extLst/>
          </a:lstStyle>
          <a:p>
            <a:fld id="{1BC2C452-B59E-48FF-B03B-DC6A97FE5E3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273050"/>
            <a:ext cx="8229600" cy="1162050"/>
          </a:xfrm>
        </p:spPr>
        <p:txBody>
          <a:bodyPr anchor="ctr"/>
          <a:lstStyle>
            <a:lvl1pPr algn="l">
              <a:buNone/>
              <a:defRPr sz="3600" b="0"/>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FE50BE6E-A07A-43A7-9BB9-7AAE2C7E10B2}" type="datetime1">
              <a:rPr kumimoji="1" lang="ja-JP" altLang="en-US" smtClean="0"/>
              <a:pPr/>
              <a:t>2013/11/13</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1BC2C452-B59E-48FF-B03B-DC6A97FE5E3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正方形/長方形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直線コネクタ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グループ化 9"/>
          <p:cNvGrpSpPr/>
          <p:nvPr/>
        </p:nvGrpSpPr>
        <p:grpSpPr>
          <a:xfrm rot="5400000">
            <a:off x="8514581" y="1219200"/>
            <a:ext cx="132763" cy="128466"/>
            <a:chOff x="6668087" y="1297746"/>
            <a:chExt cx="161840" cy="156602"/>
          </a:xfrm>
        </p:grpSpPr>
        <p:cxnSp>
          <p:nvCxnSpPr>
            <p:cNvPr id="15" name="直線コネクタ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直線コネクタ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直線コネクタ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タイトル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ja-JP" altLang="en-US" smtClean="0"/>
              <a:t>アイコンをクリックして図を追加</a:t>
            </a:r>
            <a:endParaRPr kumimoji="0" lang="en-US"/>
          </a:p>
        </p:txBody>
      </p:sp>
      <p:sp>
        <p:nvSpPr>
          <p:cNvPr id="4" name="テキスト プレースホルダー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grpSp>
        <p:nvGrpSpPr>
          <p:cNvPr id="14" name="グループ化 13"/>
          <p:cNvGrpSpPr/>
          <p:nvPr/>
        </p:nvGrpSpPr>
        <p:grpSpPr>
          <a:xfrm rot="5400000">
            <a:off x="8666981" y="1371600"/>
            <a:ext cx="132763" cy="128466"/>
            <a:chOff x="6668087" y="1297746"/>
            <a:chExt cx="161840" cy="156602"/>
          </a:xfrm>
        </p:grpSpPr>
        <p:cxnSp>
          <p:nvCxnSpPr>
            <p:cNvPr id="11" name="直線コネクタ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直線コネクタ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直線コネクタ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グループ化 17"/>
          <p:cNvGrpSpPr/>
          <p:nvPr/>
        </p:nvGrpSpPr>
        <p:grpSpPr>
          <a:xfrm rot="5400000">
            <a:off x="8320088" y="1474763"/>
            <a:ext cx="132763" cy="128466"/>
            <a:chOff x="6668087" y="1297746"/>
            <a:chExt cx="161840" cy="156602"/>
          </a:xfrm>
        </p:grpSpPr>
        <p:cxnSp>
          <p:nvCxnSpPr>
            <p:cNvPr id="19" name="直線コネクタ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直線コネクタ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直線コネクタ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日付プレースホルダー 4"/>
          <p:cNvSpPr>
            <a:spLocks noGrp="1"/>
          </p:cNvSpPr>
          <p:nvPr>
            <p:ph type="dt" sz="half" idx="10"/>
          </p:nvPr>
        </p:nvSpPr>
        <p:spPr>
          <a:xfrm>
            <a:off x="6477000" y="55499"/>
            <a:ext cx="2133600" cy="365125"/>
          </a:xfrm>
        </p:spPr>
        <p:txBody>
          <a:bodyPr/>
          <a:lstStyle>
            <a:extLst/>
          </a:lstStyle>
          <a:p>
            <a:fld id="{9FCF86E5-AEDB-44B8-B60B-C3E485F5ED25}" type="datetime1">
              <a:rPr kumimoji="1" lang="ja-JP" altLang="en-US" smtClean="0"/>
              <a:pPr/>
              <a:t>2013/11/13</a:t>
            </a:fld>
            <a:endParaRPr kumimoji="1" lang="ja-JP" altLang="en-US"/>
          </a:p>
        </p:txBody>
      </p:sp>
      <p:sp>
        <p:nvSpPr>
          <p:cNvPr id="6" name="フッター プレースホルダー 5"/>
          <p:cNvSpPr>
            <a:spLocks noGrp="1"/>
          </p:cNvSpPr>
          <p:nvPr>
            <p:ph type="ftr" sz="quarter" idx="11"/>
          </p:nvPr>
        </p:nvSpPr>
        <p:spPr>
          <a:xfrm>
            <a:off x="914400" y="55499"/>
            <a:ext cx="5562600" cy="365125"/>
          </a:xfrm>
        </p:spPr>
        <p:txBody>
          <a:bodyPr/>
          <a:lstStyle>
            <a:extLst/>
          </a:lstStyle>
          <a:p>
            <a:endParaRPr kumimoji="1" lang="ja-JP" altLang="en-US"/>
          </a:p>
        </p:txBody>
      </p:sp>
      <p:sp>
        <p:nvSpPr>
          <p:cNvPr id="7" name="スライド番号プレースホルダー 6"/>
          <p:cNvSpPr>
            <a:spLocks noGrp="1"/>
          </p:cNvSpPr>
          <p:nvPr>
            <p:ph type="sldNum" sz="quarter" idx="12"/>
          </p:nvPr>
        </p:nvSpPr>
        <p:spPr>
          <a:xfrm>
            <a:off x="8610600" y="55499"/>
            <a:ext cx="457200" cy="365125"/>
          </a:xfrm>
        </p:spPr>
        <p:txBody>
          <a:bodyPr/>
          <a:lstStyle>
            <a:extLst/>
          </a:lstStyle>
          <a:p>
            <a:fld id="{1BC2C452-B59E-48FF-B03B-DC6A97FE5E3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正方形/長方形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正方形/長方形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正方形/長方形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正方形/長方形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正方形/長方形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正方形/長方形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正方形/長方形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正方形/長方形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正方形/長方形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タイトル プレースホルダー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279ED26-7ABC-4A2E-BEAC-BA30BB40B895}" type="datetime1">
              <a:rPr kumimoji="1" lang="ja-JP" altLang="en-US" smtClean="0"/>
              <a:pPr/>
              <a:t>2013/11/13</a:t>
            </a:fld>
            <a:endParaRPr kumimoji="1" lang="ja-JP" altLang="en-US"/>
          </a:p>
        </p:txBody>
      </p:sp>
      <p:sp>
        <p:nvSpPr>
          <p:cNvPr id="3" name="フッター プレースホルダー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kumimoji="1" lang="ja-JP" altLang="en-US"/>
          </a:p>
        </p:txBody>
      </p:sp>
      <p:sp>
        <p:nvSpPr>
          <p:cNvPr id="23" name="スライド番号プレースホルダー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BC2C452-B59E-48FF-B03B-DC6A97FE5E38}" type="slidenum">
              <a:rPr kumimoji="1" lang="ja-JP" altLang="en-US" smtClean="0"/>
              <a:pPr/>
              <a:t>‹#›</a:t>
            </a:fld>
            <a:endParaRPr kumimoji="1" lang="ja-JP" altLang="en-US"/>
          </a:p>
        </p:txBody>
      </p:sp>
    </p:spTree>
  </p:cSld>
  <p:clrMap bg1="dk1" tx1="lt1" bg2="dk2" tx2="lt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l" rtl="0" eaLnBrk="1" latinLnBrk="0" hangingPunct="1">
        <a:spcBef>
          <a:spcPct val="0"/>
        </a:spcBef>
        <a:buNone/>
        <a:defRPr kumimoji="1"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1"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1"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1"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1"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1"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ore.apple.com/j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pc.nikkeibp.co.jp/article/news/20130801/1100123/?rt=nocnt"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1BC2C452-B59E-48FF-B03B-DC6A97FE5E38}" type="slidenum">
              <a:rPr kumimoji="1" lang="ja-JP" altLang="en-US" smtClean="0"/>
              <a:pPr/>
              <a:t>1</a:t>
            </a:fld>
            <a:endParaRPr kumimoji="1" lang="ja-JP" altLang="en-US"/>
          </a:p>
        </p:txBody>
      </p:sp>
      <p:sp>
        <p:nvSpPr>
          <p:cNvPr id="5" name="タイトル 1"/>
          <p:cNvSpPr txBox="1">
            <a:spLocks/>
          </p:cNvSpPr>
          <p:nvPr/>
        </p:nvSpPr>
        <p:spPr>
          <a:xfrm>
            <a:off x="467544" y="1310425"/>
            <a:ext cx="8156448" cy="1758535"/>
          </a:xfrm>
          <a:prstGeom prst="rect">
            <a:avLst/>
          </a:prstGeom>
        </p:spPr>
        <p:txBody>
          <a:bodyPr vert="horz" tIns="64008" anchor="t">
            <a:noAutofit/>
          </a:bodyPr>
          <a:lstStyle>
            <a:lvl1pPr algn="l" rtl="0" eaLnBrk="1" latinLnBrk="0" hangingPunct="1">
              <a:spcBef>
                <a:spcPct val="0"/>
              </a:spcBef>
              <a:buNone/>
              <a:defRPr kumimoji="1" sz="3800" b="0" kern="1200" cap="none" spc="-150" baseline="0">
                <a:solidFill>
                  <a:schemeClr val="tx2">
                    <a:satMod val="200000"/>
                  </a:schemeClr>
                </a:solidFill>
                <a:latin typeface="+mj-lt"/>
                <a:ea typeface="+mj-ea"/>
                <a:cs typeface="+mj-cs"/>
              </a:defRPr>
            </a:lvl1pPr>
            <a:extLst/>
          </a:lstStyle>
          <a:p>
            <a:r>
              <a:rPr lang="ja-JP" altLang="en-US" sz="5400" dirty="0" smtClean="0">
                <a:effectLst>
                  <a:outerShdw blurRad="38100" dist="38100" dir="2700000" algn="tl">
                    <a:srgbClr val="000000">
                      <a:alpha val="43137"/>
                    </a:srgbClr>
                  </a:outerShdw>
                </a:effectLst>
              </a:rPr>
              <a:t>なぜ日本での</a:t>
            </a:r>
            <a:r>
              <a:rPr lang="en-US" altLang="ja-JP" sz="5400" dirty="0" smtClean="0">
                <a:effectLst>
                  <a:outerShdw blurRad="38100" dist="38100" dir="2700000" algn="tl">
                    <a:srgbClr val="000000">
                      <a:alpha val="43137"/>
                    </a:srgbClr>
                  </a:outerShdw>
                </a:effectLst>
              </a:rPr>
              <a:t/>
            </a:r>
            <a:br>
              <a:rPr lang="en-US" altLang="ja-JP" sz="5400" dirty="0" smtClean="0">
                <a:effectLst>
                  <a:outerShdw blurRad="38100" dist="38100" dir="2700000" algn="tl">
                    <a:srgbClr val="000000">
                      <a:alpha val="43137"/>
                    </a:srgbClr>
                  </a:outerShdw>
                </a:effectLst>
              </a:rPr>
            </a:br>
            <a:r>
              <a:rPr lang="en-US" altLang="ja-JP" sz="5400" dirty="0" smtClean="0">
                <a:effectLst>
                  <a:outerShdw blurRad="38100" dist="38100" dir="2700000" algn="tl">
                    <a:srgbClr val="000000">
                      <a:alpha val="43137"/>
                    </a:srgbClr>
                  </a:outerShdw>
                </a:effectLst>
              </a:rPr>
              <a:t>iPhone</a:t>
            </a:r>
            <a:r>
              <a:rPr lang="ja-JP" altLang="en-US" sz="5400" dirty="0" smtClean="0">
                <a:effectLst>
                  <a:outerShdw blurRad="38100" dist="38100" dir="2700000" algn="tl">
                    <a:srgbClr val="000000">
                      <a:alpha val="43137"/>
                    </a:srgbClr>
                  </a:outerShdw>
                </a:effectLst>
              </a:rPr>
              <a:t>人気が高いのか</a:t>
            </a:r>
            <a:endParaRPr lang="ja-JP" altLang="en-US" sz="4000" dirty="0">
              <a:effectLst>
                <a:outerShdw blurRad="38100" dist="38100" dir="2700000" algn="tl">
                  <a:srgbClr val="000000">
                    <a:alpha val="43137"/>
                  </a:srgbClr>
                </a:outerShdw>
              </a:effectLst>
            </a:endParaRPr>
          </a:p>
        </p:txBody>
      </p:sp>
      <p:sp>
        <p:nvSpPr>
          <p:cNvPr id="6" name="サブタイトル 2"/>
          <p:cNvSpPr txBox="1">
            <a:spLocks/>
          </p:cNvSpPr>
          <p:nvPr/>
        </p:nvSpPr>
        <p:spPr>
          <a:xfrm>
            <a:off x="467544" y="3140968"/>
            <a:ext cx="3744416" cy="2016224"/>
          </a:xfrm>
          <a:prstGeom prst="rect">
            <a:avLst/>
          </a:prstGeom>
        </p:spPr>
        <p:txBody>
          <a:bodyPr vert="horz" lIns="82296" tIns="45720" bIns="0" anchor="t">
            <a:normAutofit fontScale="92500" lnSpcReduction="20000"/>
          </a:bodyPr>
          <a:lstStyle>
            <a:lvl1pPr marL="54864" indent="0" algn="l" rtl="0" eaLnBrk="1" latinLnBrk="0" hangingPunct="1">
              <a:spcBef>
                <a:spcPts val="700"/>
              </a:spcBef>
              <a:buClr>
                <a:schemeClr val="tx2"/>
              </a:buClr>
              <a:buSzPct val="95000"/>
              <a:buFont typeface="Wingdings"/>
              <a:buNone/>
              <a:defRPr kumimoji="1" sz="2000" kern="1200">
                <a:solidFill>
                  <a:schemeClr val="tx1">
                    <a:tint val="75000"/>
                  </a:schemeClr>
                </a:solidFill>
                <a:latin typeface="+mn-lt"/>
                <a:ea typeface="+mn-ea"/>
                <a:cs typeface="+mn-cs"/>
              </a:defRPr>
            </a:lvl1pPr>
            <a:lvl2pPr marL="740664" indent="-285750" algn="l" rtl="0" eaLnBrk="1" latinLnBrk="0" hangingPunct="1">
              <a:spcBef>
                <a:spcPct val="20000"/>
              </a:spcBef>
              <a:buClr>
                <a:schemeClr val="accent2"/>
              </a:buClr>
              <a:buSzPct val="90000"/>
              <a:buFont typeface="Wingdings"/>
              <a:buNone/>
              <a:defRPr kumimoji="1" sz="1800" kern="1200">
                <a:solidFill>
                  <a:schemeClr val="tx1">
                    <a:tint val="75000"/>
                  </a:schemeClr>
                </a:solidFill>
                <a:latin typeface="+mn-lt"/>
                <a:ea typeface="+mn-ea"/>
                <a:cs typeface="+mn-cs"/>
              </a:defRPr>
            </a:lvl2pPr>
            <a:lvl3pPr marL="996696" indent="-228600" algn="l" rtl="0" eaLnBrk="1" latinLnBrk="0" hangingPunct="1">
              <a:spcBef>
                <a:spcPct val="20000"/>
              </a:spcBef>
              <a:buClr>
                <a:schemeClr val="accent2"/>
              </a:buClr>
              <a:buFont typeface="Wingdings 2"/>
              <a:buNone/>
              <a:defRPr kumimoji="1" sz="1600" kern="1200">
                <a:solidFill>
                  <a:schemeClr val="tx1">
                    <a:tint val="75000"/>
                  </a:schemeClr>
                </a:solidFill>
                <a:latin typeface="+mn-lt"/>
                <a:ea typeface="+mn-ea"/>
                <a:cs typeface="+mn-cs"/>
              </a:defRPr>
            </a:lvl3pPr>
            <a:lvl4pPr marL="1261872" indent="-228600" algn="l" rtl="0" eaLnBrk="1" latinLnBrk="0" hangingPunct="1">
              <a:spcBef>
                <a:spcPct val="20000"/>
              </a:spcBef>
              <a:buClr>
                <a:schemeClr val="accent3"/>
              </a:buClr>
              <a:buFont typeface="Wingdings 3"/>
              <a:buNone/>
              <a:defRPr kumimoji="1" sz="1400" kern="1200">
                <a:solidFill>
                  <a:schemeClr val="tx1">
                    <a:tint val="75000"/>
                  </a:schemeClr>
                </a:solidFill>
                <a:latin typeface="+mn-lt"/>
                <a:ea typeface="+mn-ea"/>
                <a:cs typeface="+mn-cs"/>
              </a:defRPr>
            </a:lvl4pPr>
            <a:lvl5pPr marL="1481328" indent="-210312" algn="l" rtl="0" eaLnBrk="1" latinLnBrk="0" hangingPunct="1">
              <a:spcBef>
                <a:spcPct val="20000"/>
              </a:spcBef>
              <a:buClr>
                <a:schemeClr val="accent3"/>
              </a:buClr>
              <a:buFont typeface="Wingdings 2"/>
              <a:buNone/>
              <a:defRPr kumimoji="1" sz="1400" kern="1200">
                <a:solidFill>
                  <a:schemeClr val="tx1">
                    <a:tint val="75000"/>
                  </a:schemeClr>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9pPr>
            <a:extLst/>
          </a:lstStyle>
          <a:p>
            <a:r>
              <a:rPr lang="ja-JP" altLang="en-US" sz="2800" dirty="0" smtClean="0"/>
              <a:t>富山大学　山田ゼミ</a:t>
            </a:r>
            <a:endParaRPr lang="en-US" altLang="ja-JP" sz="2800" dirty="0" smtClean="0"/>
          </a:p>
          <a:p>
            <a:r>
              <a:rPr lang="ja-JP" altLang="en-US" dirty="0" smtClean="0"/>
              <a:t>林　美優</a:t>
            </a:r>
            <a:endParaRPr lang="en-US" altLang="ja-JP" dirty="0" smtClean="0"/>
          </a:p>
          <a:p>
            <a:r>
              <a:rPr lang="ja-JP" altLang="en-US" dirty="0" smtClean="0"/>
              <a:t>武藤　徹</a:t>
            </a:r>
            <a:endParaRPr lang="en-US" altLang="ja-JP" dirty="0" smtClean="0"/>
          </a:p>
          <a:p>
            <a:r>
              <a:rPr lang="ja-JP" altLang="en-US" dirty="0" smtClean="0"/>
              <a:t>野口　巴留奈</a:t>
            </a:r>
            <a:endParaRPr lang="en-US" altLang="ja-JP" dirty="0" smtClean="0"/>
          </a:p>
          <a:p>
            <a:r>
              <a:rPr lang="ja-JP" altLang="en-US" dirty="0" smtClean="0"/>
              <a:t>宮代　明広</a:t>
            </a:r>
            <a:endParaRPr lang="en-US" altLang="ja-JP" dirty="0" smtClean="0"/>
          </a:p>
          <a:p>
            <a:r>
              <a:rPr lang="ja-JP" altLang="en-US" dirty="0" smtClean="0"/>
              <a:t>栃折　京太郎</a:t>
            </a:r>
            <a:endParaRPr lang="en-US" altLang="ja-JP" dirty="0" smtClean="0"/>
          </a:p>
        </p:txBody>
      </p:sp>
    </p:spTree>
    <p:extLst>
      <p:ext uri="{BB962C8B-B14F-4D97-AF65-F5344CB8AC3E}">
        <p14:creationId xmlns:p14="http://schemas.microsoft.com/office/powerpoint/2010/main" val="218963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5</a:t>
            </a:r>
            <a:r>
              <a:rPr kumimoji="1" lang="en-US" altLang="ja-JP" dirty="0" smtClean="0"/>
              <a:t>.</a:t>
            </a:r>
            <a:r>
              <a:rPr lang="ja-JP" altLang="en-US" dirty="0" smtClean="0"/>
              <a:t>要因分析</a:t>
            </a:r>
            <a:endParaRPr kumimoji="1" lang="ja-JP" altLang="en-US" dirty="0"/>
          </a:p>
        </p:txBody>
      </p:sp>
      <p:sp>
        <p:nvSpPr>
          <p:cNvPr id="3" name="コンテンツ プレースホルダー 2"/>
          <p:cNvSpPr>
            <a:spLocks noGrp="1"/>
          </p:cNvSpPr>
          <p:nvPr>
            <p:ph idx="1"/>
          </p:nvPr>
        </p:nvSpPr>
        <p:spPr>
          <a:xfrm>
            <a:off x="755576" y="1412776"/>
            <a:ext cx="7704856" cy="4572000"/>
          </a:xfrm>
        </p:spPr>
        <p:txBody>
          <a:bodyPr>
            <a:normAutofit/>
          </a:bodyPr>
          <a:lstStyle/>
          <a:p>
            <a:pPr marL="582930" indent="-514350">
              <a:buFont typeface="+mj-lt"/>
              <a:buAutoNum type="arabicPeriod"/>
            </a:pPr>
            <a:r>
              <a:rPr lang="ja-JP" altLang="en-US" dirty="0" smtClean="0"/>
              <a:t>価格</a:t>
            </a:r>
            <a:endParaRPr lang="en-US" altLang="ja-JP" dirty="0"/>
          </a:p>
          <a:p>
            <a:pPr marL="582930" indent="-514350">
              <a:buFont typeface="+mj-lt"/>
              <a:buAutoNum type="arabicPeriod"/>
            </a:pPr>
            <a:r>
              <a:rPr lang="ja-JP" altLang="en-US" dirty="0" smtClean="0"/>
              <a:t>アクセサリ</a:t>
            </a:r>
            <a:r>
              <a:rPr lang="ja-JP" altLang="en-US" dirty="0"/>
              <a:t>の</a:t>
            </a:r>
            <a:r>
              <a:rPr lang="ja-JP" altLang="en-US" dirty="0" smtClean="0"/>
              <a:t>豊富さ</a:t>
            </a:r>
            <a:endParaRPr lang="en-US" altLang="ja-JP" dirty="0"/>
          </a:p>
          <a:p>
            <a:pPr marL="582930" indent="-514350">
              <a:buFont typeface="+mj-lt"/>
              <a:buAutoNum type="arabicPeriod"/>
            </a:pPr>
            <a:r>
              <a:rPr kumimoji="1" lang="en-US" altLang="ja-JP" dirty="0" err="1" smtClean="0"/>
              <a:t>iPhone</a:t>
            </a:r>
            <a:r>
              <a:rPr kumimoji="1" lang="ja-JP" altLang="en-US" dirty="0" smtClean="0"/>
              <a:t>の認知度</a:t>
            </a:r>
            <a:endParaRPr kumimoji="1" lang="en-US" altLang="ja-JP" dirty="0" smtClean="0"/>
          </a:p>
          <a:p>
            <a:pPr marL="582930" indent="-514350">
              <a:buFont typeface="+mj-lt"/>
              <a:buAutoNum type="arabicPeriod"/>
            </a:pPr>
            <a:r>
              <a:rPr kumimoji="1" lang="ja-JP" altLang="en-US" dirty="0" smtClean="0"/>
              <a:t>集団心理</a:t>
            </a:r>
            <a:endParaRPr kumimoji="1" lang="ja-JP" altLang="en-US" dirty="0"/>
          </a:p>
        </p:txBody>
      </p:sp>
      <p:sp>
        <p:nvSpPr>
          <p:cNvPr id="4" name="スライド番号プレースホルダ 3"/>
          <p:cNvSpPr>
            <a:spLocks noGrp="1"/>
          </p:cNvSpPr>
          <p:nvPr>
            <p:ph type="sldNum" sz="quarter" idx="12"/>
          </p:nvPr>
        </p:nvSpPr>
        <p:spPr/>
        <p:txBody>
          <a:bodyPr/>
          <a:lstStyle/>
          <a:p>
            <a:fld id="{1BC2C452-B59E-48FF-B03B-DC6A97FE5E38}" type="slidenum">
              <a:rPr kumimoji="1" lang="ja-JP" altLang="en-US" smtClean="0"/>
              <a:pPr/>
              <a:t>10</a:t>
            </a:fld>
            <a:endParaRPr kumimoji="1" lang="ja-JP" altLang="en-US"/>
          </a:p>
        </p:txBody>
      </p:sp>
    </p:spTree>
    <p:extLst>
      <p:ext uri="{BB962C8B-B14F-4D97-AF65-F5344CB8AC3E}">
        <p14:creationId xmlns:p14="http://schemas.microsoft.com/office/powerpoint/2010/main" val="869427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899592" y="1052736"/>
            <a:ext cx="7772400" cy="5148064"/>
          </a:xfrm>
        </p:spPr>
        <p:txBody>
          <a:bodyPr/>
          <a:lstStyle/>
          <a:p>
            <a:pPr>
              <a:buNone/>
            </a:pPr>
            <a:r>
              <a:rPr lang="en-US" altLang="ja-JP" dirty="0" err="1" smtClean="0"/>
              <a:t>iPhone</a:t>
            </a:r>
            <a:r>
              <a:rPr lang="en-US" altLang="ja-JP" dirty="0" smtClean="0"/>
              <a:t> 5S</a:t>
            </a:r>
            <a:r>
              <a:rPr lang="ja-JP" altLang="en-US" dirty="0" smtClean="0"/>
              <a:t>と</a:t>
            </a:r>
            <a:r>
              <a:rPr lang="en-US" altLang="ja-JP" dirty="0" err="1" smtClean="0"/>
              <a:t>iPhone</a:t>
            </a:r>
            <a:r>
              <a:rPr lang="en-US" altLang="ja-JP" dirty="0" smtClean="0"/>
              <a:t> 5C</a:t>
            </a:r>
            <a:r>
              <a:rPr lang="ja-JP" altLang="ja-JP" dirty="0" smtClean="0"/>
              <a:t>の各国の価格の違い</a:t>
            </a:r>
            <a:endParaRPr lang="en-US" altLang="ja-JP" dirty="0" smtClean="0"/>
          </a:p>
          <a:p>
            <a:pPr marL="582930" indent="-514350">
              <a:buFont typeface="+mj-lt"/>
              <a:buAutoNum type="arabicPeriod"/>
            </a:pPr>
            <a:r>
              <a:rPr kumimoji="1" lang="en-US" altLang="ja-JP" dirty="0" smtClean="0"/>
              <a:t>Apple</a:t>
            </a:r>
            <a:r>
              <a:rPr lang="ja-JP" altLang="en-US" dirty="0" smtClean="0"/>
              <a:t> </a:t>
            </a:r>
            <a:r>
              <a:rPr lang="en-US" altLang="ja-JP" dirty="0" smtClean="0"/>
              <a:t>Store(URL: </a:t>
            </a:r>
            <a:r>
              <a:rPr lang="en-US" altLang="ja-JP" dirty="0" smtClean="0">
                <a:hlinkClick r:id="rId3"/>
              </a:rPr>
              <a:t>http://store.apple.com/jp</a:t>
            </a:r>
            <a:r>
              <a:rPr lang="en-US" altLang="ja-JP" dirty="0" smtClean="0"/>
              <a:t>)</a:t>
            </a:r>
            <a:r>
              <a:rPr kumimoji="1" lang="ja-JP" altLang="en-US" dirty="0" smtClean="0"/>
              <a:t>で各国の価格を調べる</a:t>
            </a:r>
            <a:endParaRPr kumimoji="1" lang="en-US" altLang="ja-JP" dirty="0" smtClean="0"/>
          </a:p>
          <a:p>
            <a:pPr marL="582930" indent="-514350">
              <a:buFont typeface="+mj-lt"/>
              <a:buAutoNum type="arabicPeriod"/>
            </a:pPr>
            <a:r>
              <a:rPr lang="ja-JP" altLang="en-US" dirty="0" smtClean="0"/>
              <a:t>購買力平価を参照</a:t>
            </a:r>
            <a:endParaRPr lang="en-US" altLang="ja-JP" dirty="0" smtClean="0"/>
          </a:p>
          <a:p>
            <a:pPr marL="582930" indent="-514350">
              <a:buFont typeface="+mj-lt"/>
              <a:buAutoNum type="arabicPeriod"/>
            </a:pPr>
            <a:r>
              <a:rPr lang="ja-JP" altLang="en-US" dirty="0" smtClean="0"/>
              <a:t>単位は円</a:t>
            </a:r>
            <a:endParaRPr lang="en-US" altLang="ja-JP" dirty="0" smtClean="0"/>
          </a:p>
          <a:p>
            <a:pPr marL="582930" indent="-514350">
              <a:buNone/>
            </a:pPr>
            <a:endParaRPr lang="en-US" altLang="ja-JP" dirty="0" smtClean="0"/>
          </a:p>
          <a:p>
            <a:pPr marL="582930" indent="-514350">
              <a:buNone/>
            </a:pPr>
            <a:r>
              <a:rPr lang="en-US" altLang="ja-JP" dirty="0" smtClean="0"/>
              <a:t>※2013</a:t>
            </a:r>
            <a:r>
              <a:rPr lang="ja-JP" altLang="en-US" dirty="0" smtClean="0"/>
              <a:t>年</a:t>
            </a:r>
            <a:r>
              <a:rPr lang="en-US" altLang="ja-JP" dirty="0" smtClean="0"/>
              <a:t>10</a:t>
            </a:r>
            <a:r>
              <a:rPr lang="ja-JP" altLang="en-US" dirty="0" smtClean="0"/>
              <a:t>月</a:t>
            </a:r>
            <a:r>
              <a:rPr lang="en-US" altLang="ja-JP" dirty="0" smtClean="0"/>
              <a:t>30</a:t>
            </a:r>
            <a:r>
              <a:rPr lang="ja-JP" altLang="en-US" dirty="0" smtClean="0"/>
              <a:t>日のもの</a:t>
            </a:r>
            <a:endParaRPr lang="en-US" altLang="ja-JP" dirty="0" smtClean="0"/>
          </a:p>
        </p:txBody>
      </p:sp>
      <p:sp>
        <p:nvSpPr>
          <p:cNvPr id="4" name="スライド番号プレースホルダ 3"/>
          <p:cNvSpPr>
            <a:spLocks noGrp="1"/>
          </p:cNvSpPr>
          <p:nvPr>
            <p:ph type="sldNum" sz="quarter" idx="12"/>
          </p:nvPr>
        </p:nvSpPr>
        <p:spPr/>
        <p:txBody>
          <a:bodyPr/>
          <a:lstStyle/>
          <a:p>
            <a:fld id="{1BC2C452-B59E-48FF-B03B-DC6A97FE5E38}" type="slidenum">
              <a:rPr kumimoji="1" lang="ja-JP" altLang="en-US" smtClean="0"/>
              <a:pPr/>
              <a:t>11</a:t>
            </a:fld>
            <a:endParaRPr kumimoji="1" lang="ja-JP" altLang="en-US"/>
          </a:p>
        </p:txBody>
      </p:sp>
      <p:sp>
        <p:nvSpPr>
          <p:cNvPr id="5" name="タイトル 1"/>
          <p:cNvSpPr>
            <a:spLocks noGrp="1"/>
          </p:cNvSpPr>
          <p:nvPr>
            <p:ph type="title"/>
          </p:nvPr>
        </p:nvSpPr>
        <p:spPr>
          <a:xfrm>
            <a:off x="755576" y="260648"/>
            <a:ext cx="8064896" cy="864096"/>
          </a:xfrm>
        </p:spPr>
        <p:txBody>
          <a:bodyPr/>
          <a:lstStyle/>
          <a:p>
            <a:r>
              <a:rPr lang="en-US" altLang="ja-JP" dirty="0"/>
              <a:t>5</a:t>
            </a:r>
            <a:r>
              <a:rPr kumimoji="1" lang="en-US" altLang="ja-JP" dirty="0" smtClean="0"/>
              <a:t>-1.</a:t>
            </a:r>
            <a:r>
              <a:rPr kumimoji="1" lang="ja-JP" altLang="en-US" dirty="0" smtClean="0"/>
              <a:t>価格</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260648"/>
            <a:ext cx="8064896" cy="864096"/>
          </a:xfrm>
        </p:spPr>
        <p:txBody>
          <a:bodyPr/>
          <a:lstStyle/>
          <a:p>
            <a:r>
              <a:rPr kumimoji="1" lang="en-US" altLang="ja-JP" dirty="0" smtClean="0"/>
              <a:t>5-1.</a:t>
            </a:r>
            <a:r>
              <a:rPr kumimoji="1" lang="ja-JP" altLang="en-US" dirty="0" smtClean="0"/>
              <a:t>価格</a:t>
            </a:r>
            <a:endParaRPr kumimoji="1" lang="ja-JP" altLang="en-US" dirty="0"/>
          </a:p>
        </p:txBody>
      </p:sp>
      <p:sp>
        <p:nvSpPr>
          <p:cNvPr id="3" name="コンテンツ プレースホルダー 2"/>
          <p:cNvSpPr>
            <a:spLocks noGrp="1"/>
          </p:cNvSpPr>
          <p:nvPr>
            <p:ph idx="1"/>
          </p:nvPr>
        </p:nvSpPr>
        <p:spPr>
          <a:xfrm>
            <a:off x="683568" y="980728"/>
            <a:ext cx="6696744" cy="781344"/>
          </a:xfrm>
        </p:spPr>
        <p:txBody>
          <a:bodyPr>
            <a:normAutofit fontScale="70000" lnSpcReduction="20000"/>
          </a:bodyPr>
          <a:lstStyle/>
          <a:p>
            <a:r>
              <a:rPr kumimoji="1" lang="ja-JP" altLang="en-US" dirty="0" smtClean="0"/>
              <a:t>各国の</a:t>
            </a:r>
            <a:r>
              <a:rPr kumimoji="1" lang="en-US" altLang="ja-JP" dirty="0" smtClean="0"/>
              <a:t>5S</a:t>
            </a:r>
            <a:r>
              <a:rPr kumimoji="1" lang="ja-JP" altLang="en-US" dirty="0" smtClean="0"/>
              <a:t>本体価格</a:t>
            </a:r>
            <a:r>
              <a:rPr kumimoji="1" lang="en-US" altLang="ja-JP" dirty="0" smtClean="0"/>
              <a:t>(2013.10.30) </a:t>
            </a:r>
            <a:r>
              <a:rPr kumimoji="1" lang="ja-JP" altLang="en-US" dirty="0" smtClean="0"/>
              <a:t>　</a:t>
            </a:r>
            <a:r>
              <a:rPr kumimoji="1" lang="en-US" altLang="ja-JP" dirty="0" smtClean="0"/>
              <a:t>※</a:t>
            </a:r>
            <a:r>
              <a:rPr kumimoji="1" lang="ja-JP" altLang="en-US" dirty="0" smtClean="0"/>
              <a:t>端数切り捨て</a:t>
            </a:r>
            <a:endParaRPr kumimoji="1" lang="en-US" altLang="ja-JP" dirty="0" smtClean="0"/>
          </a:p>
          <a:p>
            <a:pPr marL="68580" indent="0">
              <a:buNone/>
            </a:pPr>
            <a:r>
              <a:rPr lang="ja-JP" altLang="en-US" dirty="0" smtClean="0"/>
              <a:t>日本：</a:t>
            </a:r>
            <a:r>
              <a:rPr lang="en-US" altLang="ja-JP" dirty="0" smtClean="0">
                <a:solidFill>
                  <a:srgbClr val="FF0000"/>
                </a:solidFill>
              </a:rPr>
              <a:t>95,760</a:t>
            </a:r>
            <a:r>
              <a:rPr lang="ja-JP" altLang="en-US" dirty="0" smtClean="0">
                <a:solidFill>
                  <a:srgbClr val="FF0000"/>
                </a:solidFill>
              </a:rPr>
              <a:t>円</a:t>
            </a:r>
            <a:r>
              <a:rPr lang="en-US" altLang="ja-JP" dirty="0" smtClean="0">
                <a:solidFill>
                  <a:srgbClr val="FF0000"/>
                </a:solidFill>
              </a:rPr>
              <a:t>(</a:t>
            </a:r>
            <a:r>
              <a:rPr lang="en-US" altLang="ja-JP" dirty="0" err="1" smtClean="0">
                <a:solidFill>
                  <a:srgbClr val="FF0000"/>
                </a:solidFill>
              </a:rPr>
              <a:t>docomo</a:t>
            </a:r>
            <a:r>
              <a:rPr lang="en-US" altLang="ja-JP" dirty="0" smtClean="0">
                <a:solidFill>
                  <a:srgbClr val="FF0000"/>
                </a:solidFill>
              </a:rPr>
              <a:t>) </a:t>
            </a:r>
            <a:r>
              <a:rPr lang="en-US" altLang="ja-JP" dirty="0" smtClean="0">
                <a:solidFill>
                  <a:srgbClr val="FFFF00"/>
                </a:solidFill>
              </a:rPr>
              <a:t>68,040</a:t>
            </a:r>
            <a:r>
              <a:rPr lang="ja-JP" altLang="en-US" dirty="0" smtClean="0">
                <a:solidFill>
                  <a:srgbClr val="FFFF00"/>
                </a:solidFill>
              </a:rPr>
              <a:t>円</a:t>
            </a:r>
            <a:r>
              <a:rPr lang="en-US" altLang="ja-JP" dirty="0" smtClean="0">
                <a:solidFill>
                  <a:srgbClr val="FFFF00"/>
                </a:solidFill>
              </a:rPr>
              <a:t>(au </a:t>
            </a:r>
            <a:r>
              <a:rPr lang="en-US" altLang="ja-JP" dirty="0" err="1" smtClean="0">
                <a:solidFill>
                  <a:srgbClr val="FFFF00"/>
                </a:solidFill>
              </a:rPr>
              <a:t>softbank</a:t>
            </a:r>
            <a:r>
              <a:rPr lang="en-US" altLang="ja-JP" dirty="0" smtClean="0">
                <a:solidFill>
                  <a:srgbClr val="FFFF00"/>
                </a:solidFill>
              </a:rPr>
              <a:t>)</a:t>
            </a:r>
          </a:p>
          <a:p>
            <a:pPr marL="68580" indent="0">
              <a:buNone/>
            </a:pPr>
            <a:endParaRPr kumimoji="1" lang="en-US" altLang="ja-JP" dirty="0" smtClean="0"/>
          </a:p>
        </p:txBody>
      </p:sp>
      <p:cxnSp>
        <p:nvCxnSpPr>
          <p:cNvPr id="6" name="直線コネクタ 5"/>
          <p:cNvCxnSpPr/>
          <p:nvPr/>
        </p:nvCxnSpPr>
        <p:spPr>
          <a:xfrm>
            <a:off x="5652120" y="2060848"/>
            <a:ext cx="0" cy="410445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611560" y="6504066"/>
            <a:ext cx="8090676" cy="261610"/>
          </a:xfrm>
          <a:prstGeom prst="rect">
            <a:avLst/>
          </a:prstGeom>
          <a:noFill/>
        </p:spPr>
        <p:txBody>
          <a:bodyPr wrap="none" rtlCol="0">
            <a:spAutoFit/>
          </a:bodyPr>
          <a:lstStyle/>
          <a:p>
            <a:r>
              <a:rPr lang="ja-JP" altLang="en-US" sz="1100" dirty="0" smtClean="0"/>
              <a:t>出典：</a:t>
            </a:r>
            <a:r>
              <a:rPr lang="en-US" altLang="ja-JP" sz="1100" dirty="0"/>
              <a:t>World Economic Outlook Database April 2013 </a:t>
            </a:r>
            <a:r>
              <a:rPr lang="en-US" altLang="ja-JP" sz="1100" dirty="0" smtClean="0"/>
              <a:t>– IMF</a:t>
            </a:r>
            <a:r>
              <a:rPr lang="ja-JP" altLang="en-US" sz="1100" dirty="0" smtClean="0"/>
              <a:t>　</a:t>
            </a:r>
            <a:r>
              <a:rPr lang="en-US" altLang="ja-JP" sz="1100" dirty="0" smtClean="0"/>
              <a:t>URL:http</a:t>
            </a:r>
            <a:r>
              <a:rPr lang="en-US" altLang="ja-JP" sz="1100" dirty="0"/>
              <a:t>://www.imf.org/external/pubs/ft/weo/2013/01/weodata/index.aspx</a:t>
            </a:r>
            <a:endParaRPr lang="en-US" altLang="ja-JP" sz="1100" dirty="0" smtClean="0"/>
          </a:p>
        </p:txBody>
      </p:sp>
      <p:cxnSp>
        <p:nvCxnSpPr>
          <p:cNvPr id="7" name="直線コネクタ 6"/>
          <p:cNvCxnSpPr/>
          <p:nvPr/>
        </p:nvCxnSpPr>
        <p:spPr>
          <a:xfrm>
            <a:off x="4572000" y="2060848"/>
            <a:ext cx="0" cy="4104456"/>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 7"/>
          <p:cNvSpPr>
            <a:spLocks noGrp="1"/>
          </p:cNvSpPr>
          <p:nvPr>
            <p:ph type="sldNum" sz="quarter" idx="12"/>
          </p:nvPr>
        </p:nvSpPr>
        <p:spPr/>
        <p:txBody>
          <a:bodyPr/>
          <a:lstStyle/>
          <a:p>
            <a:fld id="{1BC2C452-B59E-48FF-B03B-DC6A97FE5E38}" type="slidenum">
              <a:rPr kumimoji="1" lang="ja-JP" altLang="en-US" smtClean="0"/>
              <a:pPr/>
              <a:t>12</a:t>
            </a:fld>
            <a:endParaRPr kumimoji="1" lang="ja-JP" altLang="en-US"/>
          </a:p>
        </p:txBody>
      </p:sp>
      <p:graphicFrame>
        <p:nvGraphicFramePr>
          <p:cNvPr id="4" name="グラフ 3"/>
          <p:cNvGraphicFramePr>
            <a:graphicFrameLocks/>
          </p:cNvGraphicFramePr>
          <p:nvPr>
            <p:extLst>
              <p:ext uri="{D42A27DB-BD31-4B8C-83A1-F6EECF244321}">
                <p14:modId xmlns:p14="http://schemas.microsoft.com/office/powerpoint/2010/main" val="346699133"/>
              </p:ext>
            </p:extLst>
          </p:nvPr>
        </p:nvGraphicFramePr>
        <p:xfrm>
          <a:off x="611560" y="1556792"/>
          <a:ext cx="8208912" cy="48965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89458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コネクタ 9"/>
          <p:cNvCxnSpPr/>
          <p:nvPr/>
        </p:nvCxnSpPr>
        <p:spPr>
          <a:xfrm>
            <a:off x="3995936" y="2060848"/>
            <a:ext cx="0" cy="4104456"/>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graphicFrame>
        <p:nvGraphicFramePr>
          <p:cNvPr id="6" name="グラフ 5"/>
          <p:cNvGraphicFramePr>
            <a:graphicFrameLocks/>
          </p:cNvGraphicFramePr>
          <p:nvPr>
            <p:extLst>
              <p:ext uri="{D42A27DB-BD31-4B8C-83A1-F6EECF244321}">
                <p14:modId xmlns:p14="http://schemas.microsoft.com/office/powerpoint/2010/main" val="1976380477"/>
              </p:ext>
            </p:extLst>
          </p:nvPr>
        </p:nvGraphicFramePr>
        <p:xfrm>
          <a:off x="683568" y="1556792"/>
          <a:ext cx="8208912" cy="4896544"/>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直線コネクタ 7"/>
          <p:cNvCxnSpPr/>
          <p:nvPr/>
        </p:nvCxnSpPr>
        <p:spPr>
          <a:xfrm>
            <a:off x="5311120" y="2060848"/>
            <a:ext cx="0" cy="410445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コンテンツ プレースホルダー 2"/>
          <p:cNvSpPr>
            <a:spLocks noGrp="1"/>
          </p:cNvSpPr>
          <p:nvPr>
            <p:ph idx="1"/>
          </p:nvPr>
        </p:nvSpPr>
        <p:spPr>
          <a:xfrm>
            <a:off x="683568" y="980728"/>
            <a:ext cx="6696744" cy="781344"/>
          </a:xfrm>
        </p:spPr>
        <p:txBody>
          <a:bodyPr>
            <a:normAutofit fontScale="70000" lnSpcReduction="20000"/>
          </a:bodyPr>
          <a:lstStyle/>
          <a:p>
            <a:r>
              <a:rPr kumimoji="1" lang="ja-JP" altLang="en-US" dirty="0" smtClean="0"/>
              <a:t>各国の</a:t>
            </a:r>
            <a:r>
              <a:rPr kumimoji="1" lang="en-US" altLang="ja-JP" dirty="0" smtClean="0"/>
              <a:t>5C</a:t>
            </a:r>
            <a:r>
              <a:rPr kumimoji="1" lang="ja-JP" altLang="en-US" dirty="0" smtClean="0"/>
              <a:t>本体価格</a:t>
            </a:r>
            <a:r>
              <a:rPr kumimoji="1" lang="en-US" altLang="ja-JP" dirty="0" smtClean="0"/>
              <a:t>(2013.10.30)</a:t>
            </a:r>
            <a:r>
              <a:rPr kumimoji="1" lang="ja-JP" altLang="en-US" dirty="0" smtClean="0"/>
              <a:t>　</a:t>
            </a:r>
            <a:r>
              <a:rPr kumimoji="1" lang="en-US" altLang="ja-JP" dirty="0" smtClean="0"/>
              <a:t>※</a:t>
            </a:r>
            <a:r>
              <a:rPr kumimoji="1" lang="ja-JP" altLang="en-US" dirty="0" smtClean="0"/>
              <a:t>端数切り捨て</a:t>
            </a:r>
            <a:endParaRPr kumimoji="1" lang="en-US" altLang="ja-JP" dirty="0" smtClean="0"/>
          </a:p>
          <a:p>
            <a:pPr marL="68580" indent="0">
              <a:buNone/>
            </a:pPr>
            <a:r>
              <a:rPr lang="ja-JP" altLang="en-US" dirty="0" smtClean="0"/>
              <a:t>日本：</a:t>
            </a:r>
            <a:r>
              <a:rPr lang="en-US" altLang="ja-JP" dirty="0" smtClean="0">
                <a:solidFill>
                  <a:srgbClr val="FF0000"/>
                </a:solidFill>
              </a:rPr>
              <a:t>85,680</a:t>
            </a:r>
            <a:r>
              <a:rPr lang="ja-JP" altLang="en-US" dirty="0" smtClean="0">
                <a:solidFill>
                  <a:srgbClr val="FF0000"/>
                </a:solidFill>
              </a:rPr>
              <a:t>円</a:t>
            </a:r>
            <a:r>
              <a:rPr lang="en-US" altLang="ja-JP" dirty="0" smtClean="0">
                <a:solidFill>
                  <a:srgbClr val="FF0000"/>
                </a:solidFill>
              </a:rPr>
              <a:t>(</a:t>
            </a:r>
            <a:r>
              <a:rPr lang="en-US" altLang="ja-JP" dirty="0" err="1" smtClean="0">
                <a:solidFill>
                  <a:srgbClr val="FF0000"/>
                </a:solidFill>
              </a:rPr>
              <a:t>docomo</a:t>
            </a:r>
            <a:r>
              <a:rPr lang="en-US" altLang="ja-JP" dirty="0" smtClean="0">
                <a:solidFill>
                  <a:srgbClr val="FF0000"/>
                </a:solidFill>
              </a:rPr>
              <a:t>) </a:t>
            </a:r>
            <a:r>
              <a:rPr lang="en-US" altLang="ja-JP" dirty="0" smtClean="0">
                <a:solidFill>
                  <a:srgbClr val="FFFF00"/>
                </a:solidFill>
              </a:rPr>
              <a:t>52,920</a:t>
            </a:r>
            <a:r>
              <a:rPr lang="ja-JP" altLang="en-US" dirty="0" smtClean="0">
                <a:solidFill>
                  <a:srgbClr val="FFFF00"/>
                </a:solidFill>
              </a:rPr>
              <a:t>円</a:t>
            </a:r>
            <a:r>
              <a:rPr lang="en-US" altLang="ja-JP" dirty="0" smtClean="0">
                <a:solidFill>
                  <a:srgbClr val="FFFF00"/>
                </a:solidFill>
              </a:rPr>
              <a:t>(au </a:t>
            </a:r>
            <a:r>
              <a:rPr lang="en-US" altLang="ja-JP" dirty="0" err="1" smtClean="0">
                <a:solidFill>
                  <a:srgbClr val="FFFF00"/>
                </a:solidFill>
              </a:rPr>
              <a:t>softbank</a:t>
            </a:r>
            <a:r>
              <a:rPr lang="en-US" altLang="ja-JP" dirty="0" smtClean="0">
                <a:solidFill>
                  <a:srgbClr val="FFFF00"/>
                </a:solidFill>
              </a:rPr>
              <a:t>)</a:t>
            </a:r>
          </a:p>
          <a:p>
            <a:pPr marL="68580" indent="0">
              <a:buNone/>
            </a:pPr>
            <a:endParaRPr kumimoji="1" lang="en-US" altLang="ja-JP" dirty="0" smtClean="0"/>
          </a:p>
        </p:txBody>
      </p:sp>
      <p:sp>
        <p:nvSpPr>
          <p:cNvPr id="9" name="テキスト ボックス 8"/>
          <p:cNvSpPr txBox="1"/>
          <p:nvPr/>
        </p:nvSpPr>
        <p:spPr>
          <a:xfrm>
            <a:off x="611560" y="6504066"/>
            <a:ext cx="8090676" cy="261610"/>
          </a:xfrm>
          <a:prstGeom prst="rect">
            <a:avLst/>
          </a:prstGeom>
          <a:noFill/>
        </p:spPr>
        <p:txBody>
          <a:bodyPr wrap="none" rtlCol="0">
            <a:spAutoFit/>
          </a:bodyPr>
          <a:lstStyle/>
          <a:p>
            <a:r>
              <a:rPr lang="ja-JP" altLang="en-US" sz="1100" dirty="0" smtClean="0"/>
              <a:t>出典：</a:t>
            </a:r>
            <a:r>
              <a:rPr lang="en-US" altLang="ja-JP" sz="1100" dirty="0"/>
              <a:t>World Economic Outlook Database April 2013 </a:t>
            </a:r>
            <a:r>
              <a:rPr lang="en-US" altLang="ja-JP" sz="1100" dirty="0" smtClean="0"/>
              <a:t>– IMF</a:t>
            </a:r>
            <a:r>
              <a:rPr lang="ja-JP" altLang="en-US" sz="1100" dirty="0" smtClean="0"/>
              <a:t>　</a:t>
            </a:r>
            <a:r>
              <a:rPr lang="en-US" altLang="ja-JP" sz="1100" dirty="0" smtClean="0"/>
              <a:t>URL:http</a:t>
            </a:r>
            <a:r>
              <a:rPr lang="en-US" altLang="ja-JP" sz="1100" dirty="0"/>
              <a:t>://www.imf.org/external/pubs/ft/weo/2013/01/weodata/index.aspx</a:t>
            </a:r>
            <a:endParaRPr lang="en-US" altLang="ja-JP" sz="1100" dirty="0" smtClean="0"/>
          </a:p>
        </p:txBody>
      </p:sp>
      <p:sp>
        <p:nvSpPr>
          <p:cNvPr id="11" name="タイトル 1"/>
          <p:cNvSpPr>
            <a:spLocks noGrp="1"/>
          </p:cNvSpPr>
          <p:nvPr>
            <p:ph type="title"/>
          </p:nvPr>
        </p:nvSpPr>
        <p:spPr>
          <a:xfrm>
            <a:off x="755576" y="260648"/>
            <a:ext cx="8064896" cy="864096"/>
          </a:xfrm>
        </p:spPr>
        <p:txBody>
          <a:bodyPr/>
          <a:lstStyle/>
          <a:p>
            <a:r>
              <a:rPr kumimoji="1" lang="en-US" altLang="ja-JP" dirty="0" smtClean="0"/>
              <a:t>5-1.</a:t>
            </a:r>
            <a:r>
              <a:rPr kumimoji="1" lang="ja-JP" altLang="en-US" dirty="0" smtClean="0"/>
              <a:t>価格</a:t>
            </a:r>
            <a:endParaRPr kumimoji="1" lang="ja-JP" altLang="en-US" dirty="0"/>
          </a:p>
        </p:txBody>
      </p:sp>
      <p:sp>
        <p:nvSpPr>
          <p:cNvPr id="12" name="スライド番号プレースホルダ 11"/>
          <p:cNvSpPr>
            <a:spLocks noGrp="1"/>
          </p:cNvSpPr>
          <p:nvPr>
            <p:ph type="sldNum" sz="quarter" idx="12"/>
          </p:nvPr>
        </p:nvSpPr>
        <p:spPr/>
        <p:txBody>
          <a:bodyPr/>
          <a:lstStyle/>
          <a:p>
            <a:fld id="{1BC2C452-B59E-48FF-B03B-DC6A97FE5E38}" type="slidenum">
              <a:rPr kumimoji="1" lang="ja-JP" altLang="en-US" smtClean="0"/>
              <a:pPr/>
              <a:t>13</a:t>
            </a:fld>
            <a:endParaRPr kumimoji="1" lang="ja-JP" altLang="en-US"/>
          </a:p>
        </p:txBody>
      </p:sp>
    </p:spTree>
    <p:extLst>
      <p:ext uri="{BB962C8B-B14F-4D97-AF65-F5344CB8AC3E}">
        <p14:creationId xmlns:p14="http://schemas.microsoft.com/office/powerpoint/2010/main" val="168846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914400" y="1783560"/>
            <a:ext cx="7772400" cy="1717448"/>
          </a:xfrm>
        </p:spPr>
        <p:txBody>
          <a:bodyPr/>
          <a:lstStyle/>
          <a:p>
            <a:r>
              <a:rPr kumimoji="1" lang="en-US" altLang="ja-JP" dirty="0" err="1" smtClean="0"/>
              <a:t>docomo</a:t>
            </a:r>
            <a:r>
              <a:rPr lang="ja-JP" altLang="en-US" dirty="0" smtClean="0"/>
              <a:t>と</a:t>
            </a:r>
            <a:r>
              <a:rPr lang="en-US" altLang="ja-JP" dirty="0" err="1" smtClean="0"/>
              <a:t>softbank,au</a:t>
            </a:r>
            <a:r>
              <a:rPr lang="ja-JP" altLang="en-US" dirty="0" smtClean="0"/>
              <a:t>に価格差がある</a:t>
            </a:r>
            <a:endParaRPr lang="en-US" altLang="ja-JP" dirty="0" smtClean="0"/>
          </a:p>
          <a:p>
            <a:r>
              <a:rPr lang="en-US" altLang="ja-JP" dirty="0" err="1" smtClean="0"/>
              <a:t>d</a:t>
            </a:r>
            <a:r>
              <a:rPr kumimoji="1" lang="en-US" altLang="ja-JP" dirty="0" err="1" smtClean="0"/>
              <a:t>ocomo</a:t>
            </a:r>
            <a:r>
              <a:rPr kumimoji="1" lang="ja-JP" altLang="en-US" dirty="0" smtClean="0"/>
              <a:t>の価格では比較的高価格</a:t>
            </a:r>
            <a:endParaRPr kumimoji="1" lang="en-US" altLang="ja-JP" dirty="0" smtClean="0"/>
          </a:p>
          <a:p>
            <a:r>
              <a:rPr lang="en-US" altLang="ja-JP" dirty="0" err="1" smtClean="0"/>
              <a:t>softbank,au</a:t>
            </a:r>
            <a:r>
              <a:rPr lang="ja-JP" altLang="en-US" dirty="0" smtClean="0"/>
              <a:t>の価格ではかなり安価</a:t>
            </a:r>
            <a:endParaRPr kumimoji="1" lang="ja-JP" altLang="en-US" dirty="0"/>
          </a:p>
        </p:txBody>
      </p:sp>
      <p:sp>
        <p:nvSpPr>
          <p:cNvPr id="4" name="スライド番号プレースホルダ 3"/>
          <p:cNvSpPr>
            <a:spLocks noGrp="1"/>
          </p:cNvSpPr>
          <p:nvPr>
            <p:ph type="sldNum" sz="quarter" idx="12"/>
          </p:nvPr>
        </p:nvSpPr>
        <p:spPr/>
        <p:txBody>
          <a:bodyPr/>
          <a:lstStyle/>
          <a:p>
            <a:fld id="{1BC2C452-B59E-48FF-B03B-DC6A97FE5E38}" type="slidenum">
              <a:rPr kumimoji="1" lang="ja-JP" altLang="en-US" smtClean="0"/>
              <a:pPr/>
              <a:t>14</a:t>
            </a:fld>
            <a:endParaRPr kumimoji="1" lang="ja-JP" altLang="en-US"/>
          </a:p>
        </p:txBody>
      </p:sp>
      <p:sp>
        <p:nvSpPr>
          <p:cNvPr id="5" name="タイトル 1"/>
          <p:cNvSpPr>
            <a:spLocks noGrp="1"/>
          </p:cNvSpPr>
          <p:nvPr>
            <p:ph type="title"/>
          </p:nvPr>
        </p:nvSpPr>
        <p:spPr>
          <a:xfrm>
            <a:off x="755576" y="260648"/>
            <a:ext cx="8064896" cy="864096"/>
          </a:xfrm>
        </p:spPr>
        <p:txBody>
          <a:bodyPr/>
          <a:lstStyle/>
          <a:p>
            <a:r>
              <a:rPr kumimoji="1" lang="en-US" altLang="ja-JP" dirty="0" smtClean="0"/>
              <a:t>5-1.</a:t>
            </a:r>
            <a:r>
              <a:rPr kumimoji="1" lang="ja-JP" altLang="en-US" dirty="0" smtClean="0"/>
              <a:t>価格</a:t>
            </a:r>
            <a:endParaRPr kumimoji="1" lang="ja-JP" altLang="en-US" dirty="0"/>
          </a:p>
        </p:txBody>
      </p:sp>
      <p:sp>
        <p:nvSpPr>
          <p:cNvPr id="6" name="コンテンツ プレースホルダー 2"/>
          <p:cNvSpPr txBox="1">
            <a:spLocks/>
          </p:cNvSpPr>
          <p:nvPr/>
        </p:nvSpPr>
        <p:spPr>
          <a:xfrm>
            <a:off x="683568" y="980728"/>
            <a:ext cx="6696744" cy="781344"/>
          </a:xfrm>
          <a:prstGeom prst="rect">
            <a:avLst/>
          </a:prstGeom>
        </p:spPr>
        <p:txBody>
          <a:bodyPr vert="horz">
            <a:normAutofit fontScale="77500" lnSpcReduction="20000"/>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1" lang="ja-JP" altLang="en-US" sz="3000" b="0" i="0" u="none" strike="noStrike" kern="1200" cap="none" spc="0" normalizeH="0" baseline="0" noProof="0" dirty="0" smtClean="0">
                <a:ln>
                  <a:noFill/>
                </a:ln>
                <a:solidFill>
                  <a:schemeClr val="tx1"/>
                </a:solidFill>
                <a:effectLst/>
                <a:uLnTx/>
                <a:uFillTx/>
                <a:latin typeface="+mn-lt"/>
                <a:ea typeface="+mn-ea"/>
                <a:cs typeface="+mn-cs"/>
              </a:rPr>
              <a:t>各国の本体価格</a:t>
            </a:r>
            <a:r>
              <a:rPr kumimoji="1" lang="en-US" altLang="ja-JP" sz="3000" b="0" i="0" u="none" strike="noStrike" kern="1200" cap="none" spc="0" normalizeH="0" baseline="0" noProof="0" dirty="0" smtClean="0">
                <a:ln>
                  <a:noFill/>
                </a:ln>
                <a:solidFill>
                  <a:schemeClr val="tx1"/>
                </a:solidFill>
                <a:effectLst/>
                <a:uLnTx/>
                <a:uFillTx/>
                <a:latin typeface="+mn-lt"/>
                <a:ea typeface="+mn-ea"/>
                <a:cs typeface="+mn-cs"/>
              </a:rPr>
              <a:t>(2013.10.30)</a:t>
            </a:r>
          </a:p>
          <a:p>
            <a:pPr marL="68580" marR="0" lvl="0" indent="0" algn="l"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1" lang="en-US" altLang="ja-JP" sz="3000" b="0" i="0" u="none" strike="noStrike" kern="1200" cap="none" spc="0" normalizeH="0" noProof="0" dirty="0" smtClean="0">
                <a:ln>
                  <a:noFill/>
                </a:ln>
                <a:solidFill>
                  <a:schemeClr val="tx1"/>
                </a:solidFill>
                <a:effectLst/>
                <a:uLnTx/>
                <a:uFillTx/>
                <a:latin typeface="+mn-lt"/>
                <a:ea typeface="+mn-ea"/>
                <a:cs typeface="+mn-cs"/>
              </a:rPr>
              <a:t>  </a:t>
            </a:r>
            <a:endParaRPr kumimoji="1" lang="en-US" altLang="ja-JP" sz="3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下矢印 6"/>
          <p:cNvSpPr/>
          <p:nvPr/>
        </p:nvSpPr>
        <p:spPr>
          <a:xfrm>
            <a:off x="4499992" y="3645024"/>
            <a:ext cx="576064"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971600" y="4797152"/>
            <a:ext cx="7920880" cy="1015663"/>
          </a:xfrm>
          <a:prstGeom prst="rect">
            <a:avLst/>
          </a:prstGeom>
          <a:noFill/>
        </p:spPr>
        <p:txBody>
          <a:bodyPr wrap="square" rtlCol="0">
            <a:spAutoFit/>
          </a:bodyPr>
          <a:lstStyle/>
          <a:p>
            <a:r>
              <a:rPr lang="en-US" altLang="ja-JP" sz="3000" dirty="0" err="1" smtClean="0"/>
              <a:t>s</a:t>
            </a:r>
            <a:r>
              <a:rPr kumimoji="1" lang="en-US" altLang="ja-JP" sz="3000" dirty="0" err="1" smtClean="0"/>
              <a:t>oftbank,au</a:t>
            </a:r>
            <a:r>
              <a:rPr kumimoji="1" lang="ja-JP" altLang="en-US" sz="3000" dirty="0" smtClean="0"/>
              <a:t>で購入すれば、</a:t>
            </a:r>
            <a:endParaRPr kumimoji="1" lang="en-US" altLang="ja-JP" sz="3000" dirty="0" smtClean="0"/>
          </a:p>
          <a:p>
            <a:r>
              <a:rPr lang="ja-JP" altLang="en-US" sz="3000" dirty="0" smtClean="0"/>
              <a:t>他国より安い価格で購入することができる。</a:t>
            </a:r>
            <a:endParaRPr kumimoji="1" lang="ja-JP" altLang="en-US" sz="3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01824" y="1484784"/>
            <a:ext cx="7772400" cy="4572000"/>
          </a:xfrm>
        </p:spPr>
        <p:txBody>
          <a:bodyPr/>
          <a:lstStyle/>
          <a:p>
            <a:r>
              <a:rPr lang="ja-JP" altLang="en-US" dirty="0"/>
              <a:t>購入</a:t>
            </a:r>
            <a:r>
              <a:rPr lang="ja-JP" altLang="en-US" dirty="0" smtClean="0"/>
              <a:t>手段</a:t>
            </a:r>
            <a:endParaRPr lang="en-US" altLang="ja-JP" dirty="0" smtClean="0"/>
          </a:p>
          <a:p>
            <a:pPr marL="68580" indent="0">
              <a:buNone/>
            </a:pPr>
            <a:r>
              <a:rPr lang="ja-JP" altLang="en-US" dirty="0" smtClean="0"/>
              <a:t>他社から乗り換え（</a:t>
            </a:r>
            <a:r>
              <a:rPr lang="en-US" altLang="ja-JP" dirty="0" smtClean="0"/>
              <a:t>MNP</a:t>
            </a:r>
            <a:r>
              <a:rPr lang="ja-JP" altLang="en-US" dirty="0" smtClean="0"/>
              <a:t>）</a:t>
            </a:r>
            <a:endParaRPr lang="en-US" altLang="ja-JP" dirty="0" smtClean="0"/>
          </a:p>
          <a:p>
            <a:pPr marL="68580" indent="0">
              <a:buNone/>
            </a:pPr>
            <a:r>
              <a:rPr lang="ja-JP" altLang="en-US" dirty="0"/>
              <a:t>新規</a:t>
            </a:r>
            <a:r>
              <a:rPr lang="ja-JP" altLang="en-US" dirty="0" smtClean="0"/>
              <a:t>契約</a:t>
            </a:r>
            <a:endParaRPr lang="en-US" altLang="ja-JP" dirty="0" smtClean="0"/>
          </a:p>
          <a:p>
            <a:pPr marL="68580" indent="0">
              <a:buNone/>
            </a:pPr>
            <a:r>
              <a:rPr lang="ja-JP" altLang="en-US" dirty="0"/>
              <a:t>機種</a:t>
            </a:r>
            <a:r>
              <a:rPr lang="ja-JP" altLang="en-US" dirty="0" smtClean="0"/>
              <a:t>変更</a:t>
            </a:r>
            <a:endParaRPr lang="en-US" altLang="ja-JP" dirty="0" smtClean="0"/>
          </a:p>
          <a:p>
            <a:r>
              <a:rPr lang="en-US" altLang="ja-JP" dirty="0" smtClean="0"/>
              <a:t>2</a:t>
            </a:r>
            <a:r>
              <a:rPr lang="ja-JP" altLang="en-US" dirty="0" smtClean="0"/>
              <a:t>年間の分割払いで適用される割引プラン</a:t>
            </a:r>
            <a:endParaRPr lang="en-US" altLang="ja-JP" dirty="0" smtClean="0"/>
          </a:p>
          <a:p>
            <a:endParaRPr lang="en-US" altLang="ja-JP" dirty="0" smtClean="0"/>
          </a:p>
        </p:txBody>
      </p:sp>
      <p:sp>
        <p:nvSpPr>
          <p:cNvPr id="5" name="テキスト ボックス 4"/>
          <p:cNvSpPr txBox="1"/>
          <p:nvPr/>
        </p:nvSpPr>
        <p:spPr>
          <a:xfrm>
            <a:off x="827584" y="908720"/>
            <a:ext cx="2339102" cy="523220"/>
          </a:xfrm>
          <a:prstGeom prst="rect">
            <a:avLst/>
          </a:prstGeom>
          <a:noFill/>
        </p:spPr>
        <p:txBody>
          <a:bodyPr wrap="none" rtlCol="0">
            <a:spAutoFit/>
          </a:bodyPr>
          <a:lstStyle/>
          <a:p>
            <a:r>
              <a:rPr lang="ja-JP" altLang="en-US" sz="2800" dirty="0"/>
              <a:t>キャンペーン</a:t>
            </a:r>
            <a:endParaRPr kumimoji="1" lang="ja-JP" altLang="en-US" sz="2800" dirty="0"/>
          </a:p>
        </p:txBody>
      </p:sp>
      <p:sp>
        <p:nvSpPr>
          <p:cNvPr id="6" name="タイトル 1"/>
          <p:cNvSpPr>
            <a:spLocks noGrp="1"/>
          </p:cNvSpPr>
          <p:nvPr>
            <p:ph type="title"/>
          </p:nvPr>
        </p:nvSpPr>
        <p:spPr>
          <a:xfrm>
            <a:off x="755576" y="260648"/>
            <a:ext cx="8064896" cy="864096"/>
          </a:xfrm>
        </p:spPr>
        <p:txBody>
          <a:bodyPr/>
          <a:lstStyle/>
          <a:p>
            <a:r>
              <a:rPr kumimoji="1" lang="en-US" altLang="ja-JP" dirty="0" smtClean="0"/>
              <a:t>5-1.</a:t>
            </a:r>
            <a:r>
              <a:rPr kumimoji="1" lang="ja-JP" altLang="en-US" dirty="0" smtClean="0"/>
              <a:t>価格</a:t>
            </a:r>
            <a:endParaRPr kumimoji="1" lang="ja-JP" altLang="en-US" dirty="0"/>
          </a:p>
        </p:txBody>
      </p:sp>
      <p:sp>
        <p:nvSpPr>
          <p:cNvPr id="7" name="スライド番号プレースホルダ 6"/>
          <p:cNvSpPr>
            <a:spLocks noGrp="1"/>
          </p:cNvSpPr>
          <p:nvPr>
            <p:ph type="sldNum" sz="quarter" idx="12"/>
          </p:nvPr>
        </p:nvSpPr>
        <p:spPr/>
        <p:txBody>
          <a:bodyPr/>
          <a:lstStyle/>
          <a:p>
            <a:fld id="{1BC2C452-B59E-48FF-B03B-DC6A97FE5E38}" type="slidenum">
              <a:rPr kumimoji="1" lang="ja-JP" altLang="en-US" smtClean="0"/>
              <a:pPr/>
              <a:t>15</a:t>
            </a:fld>
            <a:endParaRPr kumimoji="1" lang="ja-JP" altLang="en-US"/>
          </a:p>
        </p:txBody>
      </p:sp>
    </p:spTree>
    <p:extLst>
      <p:ext uri="{BB962C8B-B14F-4D97-AF65-F5344CB8AC3E}">
        <p14:creationId xmlns:p14="http://schemas.microsoft.com/office/powerpoint/2010/main" val="2733457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2" y="836712"/>
            <a:ext cx="4392488" cy="504056"/>
          </a:xfrm>
        </p:spPr>
        <p:txBody>
          <a:bodyPr>
            <a:normAutofit lnSpcReduction="10000"/>
          </a:bodyPr>
          <a:lstStyle/>
          <a:p>
            <a:r>
              <a:rPr lang="ja-JP" altLang="en-US" dirty="0" smtClean="0"/>
              <a:t>キャンペーン</a:t>
            </a:r>
            <a:endParaRPr lang="en-US" altLang="ja-JP" dirty="0" smtClean="0"/>
          </a:p>
          <a:p>
            <a:pPr marL="68580" indent="0">
              <a:buNone/>
            </a:pPr>
            <a:endParaRPr lang="en-US" altLang="ja-JP" dirty="0" smtClean="0"/>
          </a:p>
        </p:txBody>
      </p:sp>
      <p:graphicFrame>
        <p:nvGraphicFramePr>
          <p:cNvPr id="19" name="表 18"/>
          <p:cNvGraphicFramePr>
            <a:graphicFrameLocks noGrp="1"/>
          </p:cNvGraphicFramePr>
          <p:nvPr>
            <p:extLst>
              <p:ext uri="{D42A27DB-BD31-4B8C-83A1-F6EECF244321}">
                <p14:modId xmlns:p14="http://schemas.microsoft.com/office/powerpoint/2010/main" val="815133885"/>
              </p:ext>
            </p:extLst>
          </p:nvPr>
        </p:nvGraphicFramePr>
        <p:xfrm>
          <a:off x="1187624" y="1268760"/>
          <a:ext cx="7488840" cy="2769388"/>
        </p:xfrm>
        <a:graphic>
          <a:graphicData uri="http://schemas.openxmlformats.org/drawingml/2006/table">
            <a:tbl>
              <a:tblPr/>
              <a:tblGrid>
                <a:gridCol w="936105"/>
                <a:gridCol w="936105"/>
                <a:gridCol w="936105"/>
                <a:gridCol w="936105"/>
                <a:gridCol w="936105"/>
                <a:gridCol w="936105"/>
                <a:gridCol w="936105"/>
                <a:gridCol w="936105"/>
              </a:tblGrid>
              <a:tr h="381176">
                <a:tc rowSpan="2" gridSpan="2">
                  <a:txBody>
                    <a:bodyPr/>
                    <a:lstStyle/>
                    <a:p>
                      <a:r>
                        <a:rPr lang="en-US" altLang="ja-JP" sz="2800" dirty="0" smtClean="0"/>
                        <a:t>5s</a:t>
                      </a:r>
                      <a:endParaRPr lang="ja-JP" altLang="en-US" sz="2800" dirty="0"/>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gridSpan="3">
                  <a:txBody>
                    <a:bodyPr/>
                    <a:lstStyle/>
                    <a:p>
                      <a:r>
                        <a:rPr lang="ja-JP" altLang="en-US" sz="1200" dirty="0"/>
                        <a:t>他社からの乗りかえ（</a:t>
                      </a:r>
                      <a:r>
                        <a:rPr lang="en-US" altLang="ja-JP" sz="1200" dirty="0"/>
                        <a:t>MNP</a:t>
                      </a:r>
                      <a:r>
                        <a:rPr lang="ja-JP" altLang="en-US" sz="1200" dirty="0"/>
                        <a:t>）</a:t>
                      </a:r>
                      <a:r>
                        <a:rPr lang="en-US" altLang="ja-JP" sz="1200" dirty="0"/>
                        <a:t>/</a:t>
                      </a:r>
                      <a:r>
                        <a:rPr lang="ja-JP" altLang="en-US" sz="1200" dirty="0"/>
                        <a:t>新規契約</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r>
                        <a:rPr lang="ja-JP" altLang="en-US" sz="1200"/>
                        <a:t>機種変更</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221328">
                <a:tc gridSpan="2" vMerge="1">
                  <a:txBody>
                    <a:bodyPr/>
                    <a:lstStyle/>
                    <a:p>
                      <a:endParaRPr kumimoji="1" lang="ja-JP" altLang="en-US"/>
                    </a:p>
                  </a:txBody>
                  <a:tcPr/>
                </a:tc>
                <a:tc hMerge="1" vMerge="1">
                  <a:txBody>
                    <a:bodyPr/>
                    <a:lstStyle/>
                    <a:p>
                      <a:endParaRPr kumimoji="1" lang="ja-JP" altLang="en-US"/>
                    </a:p>
                  </a:txBody>
                  <a:tcPr/>
                </a:tc>
                <a:tc>
                  <a:txBody>
                    <a:bodyPr/>
                    <a:lstStyle/>
                    <a:p>
                      <a:r>
                        <a:rPr lang="en-US" sz="1200" dirty="0"/>
                        <a:t>16GB</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a:t>32GB</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a:t>64GB</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16GB</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a:t>32GB</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a:t>64GB</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8958">
                <a:tc>
                  <a:txBody>
                    <a:bodyPr/>
                    <a:lstStyle/>
                    <a:p>
                      <a:r>
                        <a:rPr lang="en-US" sz="1400" dirty="0"/>
                        <a:t>iPhone 5s </a:t>
                      </a:r>
                      <a:r>
                        <a:rPr lang="ja-JP" altLang="en-US" sz="1400" dirty="0">
                          <a:effectLst/>
                        </a:rPr>
                        <a:t>機種代金</a:t>
                      </a:r>
                      <a:endParaRPr lang="ja-JP" altLang="en-US" sz="1400" dirty="0"/>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en-US" sz="1200" dirty="0"/>
                        <a:t>分割支払金</a:t>
                      </a:r>
                      <a:r>
                        <a:rPr lang="zh-TW" altLang="en-US" sz="1200" dirty="0">
                          <a:effectLst/>
                        </a:rPr>
                        <a:t>（支払総額</a:t>
                      </a:r>
                      <a:br>
                        <a:rPr lang="zh-TW" altLang="en-US" sz="1200" dirty="0">
                          <a:effectLst/>
                        </a:rPr>
                      </a:br>
                      <a:r>
                        <a:rPr lang="zh-TW" altLang="en-US" sz="1200" dirty="0">
                          <a:effectLst/>
                        </a:rPr>
                        <a:t>現金＜割賦＞販売価格）</a:t>
                      </a:r>
                      <a:endParaRPr lang="zh-TW" altLang="en-US" sz="1200" dirty="0"/>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dirty="0"/>
                        <a:t>2,835</a:t>
                      </a:r>
                      <a:r>
                        <a:rPr lang="ja-JP" altLang="en-US" sz="1200" dirty="0"/>
                        <a:t>円</a:t>
                      </a:r>
                      <a:r>
                        <a:rPr lang="en-US" altLang="ja-JP" sz="1200" dirty="0"/>
                        <a:t>×24</a:t>
                      </a:r>
                      <a:r>
                        <a:rPr lang="ja-JP" altLang="en-US" sz="1200" dirty="0"/>
                        <a:t>ヶ月</a:t>
                      </a:r>
                      <a:br>
                        <a:rPr lang="ja-JP" altLang="en-US" sz="1200" dirty="0"/>
                      </a:br>
                      <a:r>
                        <a:rPr lang="ja-JP" altLang="en-US" sz="1200" dirty="0"/>
                        <a:t>（</a:t>
                      </a:r>
                      <a:r>
                        <a:rPr lang="en-US" altLang="ja-JP" sz="1200" dirty="0"/>
                        <a:t>68,040</a:t>
                      </a:r>
                      <a:r>
                        <a:rPr lang="ja-JP" altLang="en-US" sz="1200" dirty="0"/>
                        <a:t>円）</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dirty="0"/>
                        <a:t>3,255</a:t>
                      </a:r>
                      <a:r>
                        <a:rPr lang="ja-JP" altLang="en-US" sz="1200" dirty="0"/>
                        <a:t>円</a:t>
                      </a:r>
                      <a:r>
                        <a:rPr lang="en-US" altLang="ja-JP" sz="1200" dirty="0"/>
                        <a:t>×24</a:t>
                      </a:r>
                      <a:r>
                        <a:rPr lang="ja-JP" altLang="en-US" sz="1200" dirty="0"/>
                        <a:t>ヶ月</a:t>
                      </a:r>
                      <a:br>
                        <a:rPr lang="ja-JP" altLang="en-US" sz="1200" dirty="0"/>
                      </a:br>
                      <a:r>
                        <a:rPr lang="ja-JP" altLang="en-US" sz="1200" dirty="0"/>
                        <a:t>（</a:t>
                      </a:r>
                      <a:r>
                        <a:rPr lang="en-US" altLang="ja-JP" sz="1200" dirty="0"/>
                        <a:t>78,120</a:t>
                      </a:r>
                      <a:r>
                        <a:rPr lang="ja-JP" altLang="en-US" sz="1200" dirty="0"/>
                        <a:t>円）</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ja-JP" sz="1200" dirty="0"/>
                        <a:t>3,675</a:t>
                      </a:r>
                      <a:r>
                        <a:rPr lang="ja-JP" altLang="en-US" sz="1200" dirty="0"/>
                        <a:t>円</a:t>
                      </a:r>
                      <a:r>
                        <a:rPr lang="en-US" altLang="ja-JP" sz="1200" dirty="0"/>
                        <a:t>×24</a:t>
                      </a:r>
                      <a:r>
                        <a:rPr lang="ja-JP" altLang="en-US" sz="1200" dirty="0"/>
                        <a:t>ヶ月</a:t>
                      </a:r>
                      <a:br>
                        <a:rPr lang="ja-JP" altLang="en-US" sz="1200" dirty="0"/>
                      </a:br>
                      <a:r>
                        <a:rPr lang="ja-JP" altLang="en-US" sz="1200" dirty="0"/>
                        <a:t>（</a:t>
                      </a:r>
                      <a:r>
                        <a:rPr lang="en-US" altLang="ja-JP" sz="1200" dirty="0"/>
                        <a:t>88,200</a:t>
                      </a:r>
                      <a:r>
                        <a:rPr lang="ja-JP" altLang="en-US" sz="1200" dirty="0"/>
                        <a:t>円）</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dirty="0"/>
                        <a:t>2,835</a:t>
                      </a:r>
                      <a:r>
                        <a:rPr lang="ja-JP" altLang="en-US" sz="1200" dirty="0"/>
                        <a:t>円</a:t>
                      </a:r>
                      <a:r>
                        <a:rPr lang="en-US" altLang="ja-JP" sz="1200" dirty="0"/>
                        <a:t>×24</a:t>
                      </a:r>
                      <a:r>
                        <a:rPr lang="ja-JP" altLang="en-US" sz="1200" dirty="0"/>
                        <a:t>ヶ月</a:t>
                      </a:r>
                      <a:br>
                        <a:rPr lang="ja-JP" altLang="en-US" sz="1200" dirty="0"/>
                      </a:br>
                      <a:r>
                        <a:rPr lang="ja-JP" altLang="en-US" sz="1200" dirty="0"/>
                        <a:t>（</a:t>
                      </a:r>
                      <a:r>
                        <a:rPr lang="en-US" altLang="ja-JP" sz="1200" dirty="0"/>
                        <a:t>68,040</a:t>
                      </a:r>
                      <a:r>
                        <a:rPr lang="ja-JP" altLang="en-US" sz="1200" dirty="0"/>
                        <a:t>円）</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dirty="0"/>
                        <a:t>3,255</a:t>
                      </a:r>
                      <a:r>
                        <a:rPr lang="ja-JP" altLang="en-US" sz="1200" dirty="0"/>
                        <a:t>円</a:t>
                      </a:r>
                      <a:r>
                        <a:rPr lang="en-US" altLang="ja-JP" sz="1200" dirty="0"/>
                        <a:t>×24</a:t>
                      </a:r>
                      <a:r>
                        <a:rPr lang="ja-JP" altLang="en-US" sz="1200" dirty="0"/>
                        <a:t>ヶ月</a:t>
                      </a:r>
                      <a:br>
                        <a:rPr lang="ja-JP" altLang="en-US" sz="1200" dirty="0"/>
                      </a:br>
                      <a:r>
                        <a:rPr lang="ja-JP" altLang="en-US" sz="1200" dirty="0"/>
                        <a:t>（</a:t>
                      </a:r>
                      <a:r>
                        <a:rPr lang="en-US" altLang="ja-JP" sz="1200" dirty="0"/>
                        <a:t>78,120</a:t>
                      </a:r>
                      <a:r>
                        <a:rPr lang="ja-JP" altLang="en-US" sz="1200" dirty="0"/>
                        <a:t>円）</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dirty="0"/>
                        <a:t>3,675</a:t>
                      </a:r>
                      <a:r>
                        <a:rPr lang="ja-JP" altLang="en-US" sz="1200" dirty="0"/>
                        <a:t>円</a:t>
                      </a:r>
                      <a:r>
                        <a:rPr lang="en-US" altLang="ja-JP" sz="1200" dirty="0"/>
                        <a:t>×24</a:t>
                      </a:r>
                      <a:r>
                        <a:rPr lang="ja-JP" altLang="en-US" sz="1200" dirty="0"/>
                        <a:t>ヶ月</a:t>
                      </a:r>
                      <a:br>
                        <a:rPr lang="ja-JP" altLang="en-US" sz="1200" dirty="0"/>
                      </a:br>
                      <a:r>
                        <a:rPr lang="ja-JP" altLang="en-US" sz="1200" dirty="0"/>
                        <a:t>（</a:t>
                      </a:r>
                      <a:r>
                        <a:rPr lang="en-US" altLang="ja-JP" sz="1200" dirty="0"/>
                        <a:t>88,200</a:t>
                      </a:r>
                      <a:r>
                        <a:rPr lang="ja-JP" altLang="en-US" sz="1200" dirty="0"/>
                        <a:t>円）</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9172">
                <a:tc gridSpan="2">
                  <a:txBody>
                    <a:bodyPr/>
                    <a:lstStyle/>
                    <a:p>
                      <a:r>
                        <a:rPr lang="zh-TW" altLang="en-US" sz="1200" dirty="0"/>
                        <a:t>毎月割月額</a:t>
                      </a:r>
                      <a:r>
                        <a:rPr lang="zh-TW" altLang="en-US" sz="1200" dirty="0">
                          <a:effectLst/>
                        </a:rPr>
                        <a:t>（</a:t>
                      </a:r>
                      <a:r>
                        <a:rPr lang="en-US" altLang="zh-TW" sz="1200" dirty="0">
                          <a:effectLst/>
                        </a:rPr>
                        <a:t>2</a:t>
                      </a:r>
                      <a:r>
                        <a:rPr lang="zh-TW" altLang="en-US" sz="1200" dirty="0">
                          <a:effectLst/>
                        </a:rPr>
                        <a:t>年間総額）</a:t>
                      </a:r>
                      <a:endParaRPr lang="zh-TW" altLang="en-US" sz="1200" dirty="0"/>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r>
                        <a:rPr lang="en-US" altLang="ja-JP" sz="1200" dirty="0"/>
                        <a:t>-2,835</a:t>
                      </a:r>
                      <a:r>
                        <a:rPr lang="ja-JP" altLang="en-US" sz="1200" dirty="0"/>
                        <a:t>円</a:t>
                      </a:r>
                      <a:r>
                        <a:rPr lang="en-US" altLang="ja-JP" sz="1200" dirty="0"/>
                        <a:t>×24</a:t>
                      </a:r>
                      <a:r>
                        <a:rPr lang="ja-JP" altLang="en-US" sz="1200" dirty="0"/>
                        <a:t>ヶ月</a:t>
                      </a:r>
                      <a:br>
                        <a:rPr lang="ja-JP" altLang="en-US" sz="1200" dirty="0"/>
                      </a:br>
                      <a:r>
                        <a:rPr lang="ja-JP" altLang="en-US" sz="1200" dirty="0"/>
                        <a:t>（</a:t>
                      </a:r>
                      <a:r>
                        <a:rPr lang="en-US" altLang="ja-JP" sz="1200" dirty="0"/>
                        <a:t>-68,040</a:t>
                      </a:r>
                      <a:r>
                        <a:rPr lang="ja-JP" altLang="en-US" sz="1200" dirty="0"/>
                        <a:t>円）</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dirty="0"/>
                        <a:t>-2,825</a:t>
                      </a:r>
                      <a:r>
                        <a:rPr lang="ja-JP" altLang="en-US" sz="1200" dirty="0"/>
                        <a:t>円</a:t>
                      </a:r>
                      <a:r>
                        <a:rPr lang="en-US" altLang="ja-JP" sz="1200" dirty="0"/>
                        <a:t>×24</a:t>
                      </a:r>
                      <a:r>
                        <a:rPr lang="ja-JP" altLang="en-US" sz="1200" dirty="0"/>
                        <a:t>ヶ月</a:t>
                      </a:r>
                      <a:br>
                        <a:rPr lang="ja-JP" altLang="en-US" sz="1200" dirty="0"/>
                      </a:br>
                      <a:r>
                        <a:rPr lang="ja-JP" altLang="en-US" sz="1200" dirty="0"/>
                        <a:t>（</a:t>
                      </a:r>
                      <a:r>
                        <a:rPr lang="en-US" altLang="ja-JP" sz="1200" dirty="0"/>
                        <a:t>-67,800</a:t>
                      </a:r>
                      <a:r>
                        <a:rPr lang="ja-JP" altLang="en-US" sz="1200" dirty="0"/>
                        <a:t>円）</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dirty="0"/>
                        <a:t>-2,815</a:t>
                      </a:r>
                      <a:r>
                        <a:rPr lang="ja-JP" altLang="en-US" sz="1200" dirty="0"/>
                        <a:t>円</a:t>
                      </a:r>
                      <a:r>
                        <a:rPr lang="en-US" altLang="ja-JP" sz="1200" dirty="0"/>
                        <a:t>×24</a:t>
                      </a:r>
                      <a:r>
                        <a:rPr lang="ja-JP" altLang="en-US" sz="1200" dirty="0"/>
                        <a:t>ヶ月</a:t>
                      </a:r>
                      <a:br>
                        <a:rPr lang="ja-JP" altLang="en-US" sz="1200" dirty="0"/>
                      </a:br>
                      <a:r>
                        <a:rPr lang="ja-JP" altLang="en-US" sz="1200" dirty="0"/>
                        <a:t>（</a:t>
                      </a:r>
                      <a:r>
                        <a:rPr lang="en-US" altLang="ja-JP" sz="1200" dirty="0"/>
                        <a:t>-67,560</a:t>
                      </a:r>
                      <a:r>
                        <a:rPr lang="ja-JP" altLang="en-US" sz="1200" dirty="0"/>
                        <a:t>円）</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a:t>-2,245</a:t>
                      </a:r>
                      <a:r>
                        <a:rPr lang="ja-JP" altLang="en-US" sz="1200"/>
                        <a:t>円</a:t>
                      </a:r>
                      <a:r>
                        <a:rPr lang="en-US" altLang="ja-JP" sz="1200"/>
                        <a:t>×24</a:t>
                      </a:r>
                      <a:r>
                        <a:rPr lang="ja-JP" altLang="en-US" sz="1200"/>
                        <a:t>ヶ月</a:t>
                      </a:r>
                      <a:br>
                        <a:rPr lang="ja-JP" altLang="en-US" sz="1200"/>
                      </a:br>
                      <a:r>
                        <a:rPr lang="ja-JP" altLang="en-US" sz="1200"/>
                        <a:t>（</a:t>
                      </a:r>
                      <a:r>
                        <a:rPr lang="en-US" altLang="ja-JP" sz="1200"/>
                        <a:t>-53,880</a:t>
                      </a:r>
                      <a:r>
                        <a:rPr lang="ja-JP" altLang="en-US" sz="1200"/>
                        <a:t>円）</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dirty="0"/>
                        <a:t>-2,235</a:t>
                      </a:r>
                      <a:r>
                        <a:rPr lang="ja-JP" altLang="en-US" sz="1200" dirty="0"/>
                        <a:t>円</a:t>
                      </a:r>
                      <a:r>
                        <a:rPr lang="en-US" altLang="ja-JP" sz="1200" dirty="0"/>
                        <a:t>×24</a:t>
                      </a:r>
                      <a:r>
                        <a:rPr lang="ja-JP" altLang="en-US" sz="1200" dirty="0"/>
                        <a:t>ヶ月</a:t>
                      </a:r>
                      <a:br>
                        <a:rPr lang="ja-JP" altLang="en-US" sz="1200" dirty="0"/>
                      </a:br>
                      <a:r>
                        <a:rPr lang="ja-JP" altLang="en-US" sz="1200" dirty="0"/>
                        <a:t>（</a:t>
                      </a:r>
                      <a:r>
                        <a:rPr lang="en-US" altLang="ja-JP" sz="1200" dirty="0"/>
                        <a:t>-53,640</a:t>
                      </a:r>
                      <a:r>
                        <a:rPr lang="ja-JP" altLang="en-US" sz="1200" dirty="0"/>
                        <a:t>円）</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dirty="0"/>
                        <a:t>-2,230</a:t>
                      </a:r>
                      <a:r>
                        <a:rPr lang="ja-JP" altLang="en-US" sz="1200" dirty="0"/>
                        <a:t>円</a:t>
                      </a:r>
                      <a:r>
                        <a:rPr lang="en-US" altLang="ja-JP" sz="1200" dirty="0"/>
                        <a:t>×24</a:t>
                      </a:r>
                      <a:r>
                        <a:rPr lang="ja-JP" altLang="en-US" sz="1200" dirty="0"/>
                        <a:t>ヶ月</a:t>
                      </a:r>
                      <a:br>
                        <a:rPr lang="ja-JP" altLang="en-US" sz="1200" dirty="0"/>
                      </a:br>
                      <a:r>
                        <a:rPr lang="ja-JP" altLang="en-US" sz="1200" dirty="0"/>
                        <a:t>（</a:t>
                      </a:r>
                      <a:r>
                        <a:rPr lang="en-US" altLang="ja-JP" sz="1200" dirty="0"/>
                        <a:t>-53,520</a:t>
                      </a:r>
                      <a:r>
                        <a:rPr lang="ja-JP" altLang="en-US" sz="1200" dirty="0"/>
                        <a:t>円）</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4695">
                <a:tc gridSpan="2">
                  <a:txBody>
                    <a:bodyPr/>
                    <a:lstStyle/>
                    <a:p>
                      <a:r>
                        <a:rPr lang="ja-JP" altLang="en-US" sz="1200" dirty="0"/>
                        <a:t>実質負担額</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endParaRPr kumimoji="1" lang="ja-JP" altLang="en-US"/>
                    </a:p>
                  </a:txBody>
                  <a:tcPr/>
                </a:tc>
                <a:tc>
                  <a:txBody>
                    <a:bodyPr/>
                    <a:lstStyle/>
                    <a:p>
                      <a:r>
                        <a:rPr lang="en-US" altLang="ja-JP" sz="1600" dirty="0"/>
                        <a:t>0</a:t>
                      </a:r>
                      <a:r>
                        <a:rPr lang="ja-JP" altLang="en-US" sz="1600" dirty="0"/>
                        <a:t>円</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altLang="ja-JP" sz="1600" dirty="0"/>
                        <a:t>10,320</a:t>
                      </a:r>
                      <a:r>
                        <a:rPr lang="ja-JP" altLang="en-US" sz="1600" dirty="0"/>
                        <a:t>円</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altLang="ja-JP" sz="1600" dirty="0"/>
                        <a:t>20,640</a:t>
                      </a:r>
                      <a:r>
                        <a:rPr lang="ja-JP" altLang="en-US" sz="1600" dirty="0"/>
                        <a:t>円</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altLang="ja-JP" sz="1600" dirty="0"/>
                        <a:t>14,160</a:t>
                      </a:r>
                      <a:r>
                        <a:rPr lang="ja-JP" altLang="en-US" sz="1600" dirty="0"/>
                        <a:t>円</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altLang="ja-JP" sz="1600" dirty="0"/>
                        <a:t>24,480</a:t>
                      </a:r>
                      <a:r>
                        <a:rPr lang="ja-JP" altLang="en-US" sz="1600" dirty="0"/>
                        <a:t>円</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altLang="ja-JP" sz="1600" dirty="0"/>
                        <a:t>34,680</a:t>
                      </a:r>
                      <a:r>
                        <a:rPr lang="ja-JP" altLang="en-US" sz="1600" dirty="0"/>
                        <a:t>円</a:t>
                      </a:r>
                    </a:p>
                  </a:txBody>
                  <a:tcPr marL="70338" marR="70338" marT="35169" marB="351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3591378018"/>
              </p:ext>
            </p:extLst>
          </p:nvPr>
        </p:nvGraphicFramePr>
        <p:xfrm>
          <a:off x="1187624" y="4077072"/>
          <a:ext cx="7490736" cy="2590800"/>
        </p:xfrm>
        <a:graphic>
          <a:graphicData uri="http://schemas.openxmlformats.org/drawingml/2006/table">
            <a:tbl>
              <a:tblPr/>
              <a:tblGrid>
                <a:gridCol w="1248456"/>
                <a:gridCol w="1248456"/>
                <a:gridCol w="1248456"/>
                <a:gridCol w="1248456"/>
                <a:gridCol w="1248456"/>
                <a:gridCol w="1248456"/>
              </a:tblGrid>
              <a:tr h="444755">
                <a:tc rowSpan="2" gridSpan="2">
                  <a:txBody>
                    <a:bodyPr/>
                    <a:lstStyle/>
                    <a:p>
                      <a:r>
                        <a:rPr lang="en-US" altLang="ja-JP" sz="2800" dirty="0" smtClean="0"/>
                        <a:t>5c</a:t>
                      </a:r>
                      <a:endParaRPr lang="ja-JP" alt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gridSpan="2">
                  <a:txBody>
                    <a:bodyPr/>
                    <a:lstStyle/>
                    <a:p>
                      <a:r>
                        <a:rPr lang="ja-JP" altLang="en-US" sz="1200" dirty="0"/>
                        <a:t>他社からの乗りかえ（</a:t>
                      </a:r>
                      <a:r>
                        <a:rPr lang="en-US" altLang="ja-JP" sz="1200" dirty="0"/>
                        <a:t>MNP</a:t>
                      </a:r>
                      <a:r>
                        <a:rPr lang="ja-JP" altLang="en-US" sz="1200" dirty="0"/>
                        <a:t>）</a:t>
                      </a:r>
                      <a:r>
                        <a:rPr lang="en-US" altLang="ja-JP" sz="1200" dirty="0"/>
                        <a:t>/</a:t>
                      </a:r>
                      <a:r>
                        <a:rPr lang="ja-JP" altLang="en-US" sz="1200" dirty="0"/>
                        <a:t>新規契約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r>
                        <a:rPr lang="ja-JP" altLang="en-US" sz="1200"/>
                        <a:t>機種変更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266853">
                <a:tc gridSpan="2" vMerge="1">
                  <a:txBody>
                    <a:bodyPr/>
                    <a:lstStyle/>
                    <a:p>
                      <a:endParaRPr kumimoji="1" lang="ja-JP" altLang="en-US"/>
                    </a:p>
                  </a:txBody>
                  <a:tcPr/>
                </a:tc>
                <a:tc hMerge="1" vMerge="1">
                  <a:txBody>
                    <a:bodyPr/>
                    <a:lstStyle/>
                    <a:p>
                      <a:endParaRPr kumimoji="1" lang="ja-JP" altLang="en-US"/>
                    </a:p>
                  </a:txBody>
                  <a:tcPr/>
                </a:tc>
                <a:tc>
                  <a:txBody>
                    <a:bodyPr/>
                    <a:lstStyle/>
                    <a:p>
                      <a:r>
                        <a:rPr lang="en-US" sz="1200" dirty="0"/>
                        <a:t>16GB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a:t>32GB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a:t>16GB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a:t>32GB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00560">
                <a:tc>
                  <a:txBody>
                    <a:bodyPr/>
                    <a:lstStyle/>
                    <a:p>
                      <a:r>
                        <a:rPr lang="en-US" sz="1200" dirty="0"/>
                        <a:t>iPhone 5c </a:t>
                      </a:r>
                      <a:r>
                        <a:rPr lang="ja-JP" altLang="en-US" sz="1200" dirty="0">
                          <a:effectLst/>
                        </a:rPr>
                        <a:t>機種代金</a:t>
                      </a:r>
                      <a:endParaRPr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en-US" sz="1200"/>
                        <a:t>分割支払金</a:t>
                      </a:r>
                      <a:r>
                        <a:rPr lang="zh-TW" altLang="en-US" sz="1200">
                          <a:effectLst/>
                        </a:rPr>
                        <a:t>（支払総額</a:t>
                      </a:r>
                      <a:br>
                        <a:rPr lang="zh-TW" altLang="en-US" sz="1200">
                          <a:effectLst/>
                        </a:rPr>
                      </a:br>
                      <a:r>
                        <a:rPr lang="zh-TW" altLang="en-US" sz="1200">
                          <a:effectLst/>
                        </a:rPr>
                        <a:t>現金＜割賦＞販売価格）</a:t>
                      </a:r>
                      <a:endParaRPr lang="zh-TW" altLang="en-US" sz="12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dirty="0"/>
                        <a:t>2,205</a:t>
                      </a:r>
                      <a:r>
                        <a:rPr lang="ja-JP" altLang="en-US" sz="1200" dirty="0"/>
                        <a:t>円</a:t>
                      </a:r>
                      <a:r>
                        <a:rPr lang="en-US" altLang="ja-JP" sz="1200" dirty="0"/>
                        <a:t>×24</a:t>
                      </a:r>
                      <a:r>
                        <a:rPr lang="ja-JP" altLang="en-US" sz="1200" dirty="0"/>
                        <a:t>ヶ月</a:t>
                      </a:r>
                      <a:br>
                        <a:rPr lang="ja-JP" altLang="en-US" sz="1200" dirty="0"/>
                      </a:br>
                      <a:r>
                        <a:rPr lang="ja-JP" altLang="en-US" sz="1200" dirty="0"/>
                        <a:t>（</a:t>
                      </a:r>
                      <a:r>
                        <a:rPr lang="en-US" altLang="ja-JP" sz="1200" dirty="0"/>
                        <a:t>52,920</a:t>
                      </a:r>
                      <a:r>
                        <a:rPr lang="ja-JP" altLang="en-US" sz="1200" dirty="0"/>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dirty="0"/>
                        <a:t>2,625</a:t>
                      </a:r>
                      <a:r>
                        <a:rPr lang="ja-JP" altLang="en-US" sz="1200" dirty="0"/>
                        <a:t>円</a:t>
                      </a:r>
                      <a:r>
                        <a:rPr lang="en-US" altLang="ja-JP" sz="1200" dirty="0"/>
                        <a:t>×24</a:t>
                      </a:r>
                      <a:r>
                        <a:rPr lang="ja-JP" altLang="en-US" sz="1200" dirty="0"/>
                        <a:t>ヶ月 </a:t>
                      </a:r>
                      <a:br>
                        <a:rPr lang="ja-JP" altLang="en-US" sz="1200" dirty="0"/>
                      </a:br>
                      <a:r>
                        <a:rPr lang="ja-JP" altLang="en-US" sz="1200" dirty="0"/>
                        <a:t>（</a:t>
                      </a:r>
                      <a:r>
                        <a:rPr lang="en-US" altLang="ja-JP" sz="1200" dirty="0"/>
                        <a:t>63,000</a:t>
                      </a:r>
                      <a:r>
                        <a:rPr lang="ja-JP" altLang="en-US" sz="1200" dirty="0"/>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dirty="0"/>
                        <a:t>2,205</a:t>
                      </a:r>
                      <a:r>
                        <a:rPr lang="ja-JP" altLang="en-US" sz="1200" dirty="0"/>
                        <a:t>円</a:t>
                      </a:r>
                      <a:r>
                        <a:rPr lang="en-US" altLang="ja-JP" sz="1200" dirty="0"/>
                        <a:t>×24</a:t>
                      </a:r>
                      <a:r>
                        <a:rPr lang="ja-JP" altLang="en-US" sz="1200" dirty="0"/>
                        <a:t>ヶ月</a:t>
                      </a:r>
                      <a:br>
                        <a:rPr lang="ja-JP" altLang="en-US" sz="1200" dirty="0"/>
                      </a:br>
                      <a:r>
                        <a:rPr lang="ja-JP" altLang="en-US" sz="1200" dirty="0"/>
                        <a:t>（</a:t>
                      </a:r>
                      <a:r>
                        <a:rPr lang="en-US" altLang="ja-JP" sz="1200" dirty="0"/>
                        <a:t>52,920</a:t>
                      </a:r>
                      <a:r>
                        <a:rPr lang="ja-JP" altLang="en-US" sz="1200" dirty="0"/>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dirty="0"/>
                        <a:t>2,625</a:t>
                      </a:r>
                      <a:r>
                        <a:rPr lang="ja-JP" altLang="en-US" sz="1200" dirty="0"/>
                        <a:t>円</a:t>
                      </a:r>
                      <a:r>
                        <a:rPr lang="en-US" altLang="ja-JP" sz="1200" dirty="0"/>
                        <a:t>×24</a:t>
                      </a:r>
                      <a:r>
                        <a:rPr lang="ja-JP" altLang="en-US" sz="1200" dirty="0"/>
                        <a:t>ヶ月 </a:t>
                      </a:r>
                      <a:br>
                        <a:rPr lang="ja-JP" altLang="en-US" sz="1200" dirty="0"/>
                      </a:br>
                      <a:r>
                        <a:rPr lang="ja-JP" altLang="en-US" sz="1200" dirty="0"/>
                        <a:t>（</a:t>
                      </a:r>
                      <a:r>
                        <a:rPr lang="en-US" altLang="ja-JP" sz="1200" dirty="0"/>
                        <a:t>63,000</a:t>
                      </a:r>
                      <a:r>
                        <a:rPr lang="ja-JP" altLang="en-US" sz="1200" dirty="0"/>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2657">
                <a:tc gridSpan="2">
                  <a:txBody>
                    <a:bodyPr/>
                    <a:lstStyle/>
                    <a:p>
                      <a:r>
                        <a:rPr lang="zh-TW" altLang="en-US" sz="1200"/>
                        <a:t>毎月割月額</a:t>
                      </a:r>
                      <a:r>
                        <a:rPr lang="zh-TW" altLang="en-US" sz="1200">
                          <a:effectLst/>
                        </a:rPr>
                        <a:t>（</a:t>
                      </a:r>
                      <a:r>
                        <a:rPr lang="en-US" altLang="zh-TW" sz="1200">
                          <a:effectLst/>
                        </a:rPr>
                        <a:t>2</a:t>
                      </a:r>
                      <a:r>
                        <a:rPr lang="zh-TW" altLang="en-US" sz="1200">
                          <a:effectLst/>
                        </a:rPr>
                        <a:t>年間総額）</a:t>
                      </a:r>
                      <a:endParaRPr lang="zh-TW" altLang="en-US" sz="12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r>
                        <a:rPr lang="en-US" altLang="ja-JP" sz="1200"/>
                        <a:t>-2,205</a:t>
                      </a:r>
                      <a:r>
                        <a:rPr lang="ja-JP" altLang="en-US" sz="1200"/>
                        <a:t>円</a:t>
                      </a:r>
                      <a:r>
                        <a:rPr lang="en-US" altLang="ja-JP" sz="1200"/>
                        <a:t>×24</a:t>
                      </a:r>
                      <a:r>
                        <a:rPr lang="ja-JP" altLang="en-US" sz="1200"/>
                        <a:t>ヶ月</a:t>
                      </a:r>
                      <a:br>
                        <a:rPr lang="ja-JP" altLang="en-US" sz="1200"/>
                      </a:br>
                      <a:r>
                        <a:rPr lang="ja-JP" altLang="en-US" sz="1200"/>
                        <a:t>（</a:t>
                      </a:r>
                      <a:r>
                        <a:rPr lang="en-US" altLang="ja-JP" sz="1200"/>
                        <a:t>-52,920</a:t>
                      </a:r>
                      <a:r>
                        <a:rPr lang="ja-JP" altLang="en-US" sz="1200"/>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dirty="0"/>
                        <a:t>-2,425</a:t>
                      </a:r>
                      <a:r>
                        <a:rPr lang="ja-JP" altLang="en-US" sz="1200" dirty="0"/>
                        <a:t>円</a:t>
                      </a:r>
                      <a:r>
                        <a:rPr lang="en-US" altLang="ja-JP" sz="1200" dirty="0"/>
                        <a:t>×24</a:t>
                      </a:r>
                      <a:r>
                        <a:rPr lang="ja-JP" altLang="en-US" sz="1200" dirty="0"/>
                        <a:t>ヶ月</a:t>
                      </a:r>
                      <a:br>
                        <a:rPr lang="ja-JP" altLang="en-US" sz="1200" dirty="0"/>
                      </a:br>
                      <a:r>
                        <a:rPr lang="ja-JP" altLang="en-US" sz="1200" dirty="0"/>
                        <a:t>（</a:t>
                      </a:r>
                      <a:r>
                        <a:rPr lang="en-US" altLang="ja-JP" sz="1200" dirty="0"/>
                        <a:t>-58,200</a:t>
                      </a:r>
                      <a:r>
                        <a:rPr lang="ja-JP" altLang="en-US" sz="1200" dirty="0"/>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a:t>-2,070</a:t>
                      </a:r>
                      <a:r>
                        <a:rPr lang="ja-JP" altLang="en-US" sz="1200"/>
                        <a:t>円</a:t>
                      </a:r>
                      <a:r>
                        <a:rPr lang="en-US" altLang="ja-JP" sz="1200"/>
                        <a:t>×24</a:t>
                      </a:r>
                      <a:r>
                        <a:rPr lang="ja-JP" altLang="en-US" sz="1200"/>
                        <a:t>ヶ月</a:t>
                      </a:r>
                      <a:br>
                        <a:rPr lang="ja-JP" altLang="en-US" sz="1200"/>
                      </a:br>
                      <a:r>
                        <a:rPr lang="ja-JP" altLang="en-US" sz="1200"/>
                        <a:t>（</a:t>
                      </a:r>
                      <a:r>
                        <a:rPr lang="en-US" altLang="ja-JP" sz="1200"/>
                        <a:t>-49,680</a:t>
                      </a:r>
                      <a:r>
                        <a:rPr lang="ja-JP" altLang="en-US" sz="1200"/>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dirty="0"/>
                        <a:t>-2,035</a:t>
                      </a:r>
                      <a:r>
                        <a:rPr lang="ja-JP" altLang="en-US" sz="1200" dirty="0"/>
                        <a:t>円</a:t>
                      </a:r>
                      <a:r>
                        <a:rPr lang="en-US" altLang="ja-JP" sz="1200" dirty="0"/>
                        <a:t>×24</a:t>
                      </a:r>
                      <a:r>
                        <a:rPr lang="ja-JP" altLang="en-US" sz="1200" dirty="0"/>
                        <a:t>ヶ月</a:t>
                      </a:r>
                      <a:br>
                        <a:rPr lang="ja-JP" altLang="en-US" sz="1200" dirty="0"/>
                      </a:br>
                      <a:r>
                        <a:rPr lang="ja-JP" altLang="en-US" sz="1200" dirty="0"/>
                        <a:t>（</a:t>
                      </a:r>
                      <a:r>
                        <a:rPr lang="en-US" altLang="ja-JP" sz="1200" dirty="0"/>
                        <a:t>-48,840</a:t>
                      </a:r>
                      <a:r>
                        <a:rPr lang="ja-JP" altLang="en-US" sz="1200" dirty="0"/>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5455">
                <a:tc gridSpan="2">
                  <a:txBody>
                    <a:bodyPr/>
                    <a:lstStyle/>
                    <a:p>
                      <a:r>
                        <a:rPr lang="ja-JP" altLang="en-US" sz="1200" dirty="0"/>
                        <a:t>実質負担額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endParaRPr kumimoji="1" lang="ja-JP" altLang="en-US"/>
                    </a:p>
                  </a:txBody>
                  <a:tcPr/>
                </a:tc>
                <a:tc>
                  <a:txBody>
                    <a:bodyPr/>
                    <a:lstStyle/>
                    <a:p>
                      <a:r>
                        <a:rPr lang="en-US" altLang="ja-JP" sz="2000" dirty="0"/>
                        <a:t>0</a:t>
                      </a:r>
                      <a:r>
                        <a:rPr lang="ja-JP" altLang="en-US" sz="2000" dirty="0"/>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altLang="ja-JP" sz="2000" dirty="0"/>
                        <a:t>4,800</a:t>
                      </a:r>
                      <a:r>
                        <a:rPr lang="ja-JP" altLang="en-US" sz="2000" dirty="0"/>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altLang="ja-JP" sz="2000" dirty="0"/>
                        <a:t>3,240</a:t>
                      </a:r>
                      <a:r>
                        <a:rPr lang="ja-JP" altLang="en-US" sz="2000" dirty="0"/>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altLang="ja-JP" sz="2000" dirty="0"/>
                        <a:t>14,160</a:t>
                      </a:r>
                      <a:r>
                        <a:rPr lang="ja-JP" altLang="en-US" sz="2000" dirty="0"/>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bl>
          </a:graphicData>
        </a:graphic>
      </p:graphicFrame>
      <p:sp>
        <p:nvSpPr>
          <p:cNvPr id="22" name="テキスト ボックス 21"/>
          <p:cNvSpPr txBox="1"/>
          <p:nvPr/>
        </p:nvSpPr>
        <p:spPr>
          <a:xfrm>
            <a:off x="4644008" y="6550223"/>
            <a:ext cx="4223380" cy="307777"/>
          </a:xfrm>
          <a:prstGeom prst="rect">
            <a:avLst/>
          </a:prstGeom>
          <a:noFill/>
        </p:spPr>
        <p:txBody>
          <a:bodyPr wrap="square" rtlCol="0">
            <a:spAutoFit/>
          </a:bodyPr>
          <a:lstStyle/>
          <a:p>
            <a:r>
              <a:rPr lang="en-US" altLang="ja-JP" sz="1400" dirty="0"/>
              <a:t>http://www.au.kddi.com/iphone/ryokin/price-5s.html</a:t>
            </a:r>
            <a:endParaRPr kumimoji="1" lang="ja-JP" altLang="en-US" sz="1400" dirty="0"/>
          </a:p>
        </p:txBody>
      </p:sp>
      <p:sp>
        <p:nvSpPr>
          <p:cNvPr id="8" name="スライド番号プレースホルダ 7"/>
          <p:cNvSpPr>
            <a:spLocks noGrp="1"/>
          </p:cNvSpPr>
          <p:nvPr>
            <p:ph type="sldNum" sz="quarter" idx="12"/>
          </p:nvPr>
        </p:nvSpPr>
        <p:spPr/>
        <p:txBody>
          <a:bodyPr/>
          <a:lstStyle/>
          <a:p>
            <a:fld id="{1BC2C452-B59E-48FF-B03B-DC6A97FE5E38}" type="slidenum">
              <a:rPr kumimoji="1" lang="ja-JP" altLang="en-US" smtClean="0"/>
              <a:pPr/>
              <a:t>16</a:t>
            </a:fld>
            <a:endParaRPr kumimoji="1" lang="ja-JP" altLang="en-US"/>
          </a:p>
        </p:txBody>
      </p:sp>
      <p:sp>
        <p:nvSpPr>
          <p:cNvPr id="10" name="タイトル 1"/>
          <p:cNvSpPr>
            <a:spLocks noGrp="1"/>
          </p:cNvSpPr>
          <p:nvPr>
            <p:ph type="title"/>
          </p:nvPr>
        </p:nvSpPr>
        <p:spPr>
          <a:xfrm>
            <a:off x="755576" y="260648"/>
            <a:ext cx="8064896" cy="576064"/>
          </a:xfrm>
        </p:spPr>
        <p:txBody>
          <a:bodyPr/>
          <a:lstStyle/>
          <a:p>
            <a:r>
              <a:rPr kumimoji="1" lang="en-US" altLang="ja-JP" dirty="0" smtClean="0"/>
              <a:t>5-1.</a:t>
            </a:r>
            <a:r>
              <a:rPr kumimoji="1" lang="ja-JP" altLang="en-US" dirty="0" smtClean="0"/>
              <a:t>価格</a:t>
            </a:r>
            <a:endParaRPr kumimoji="1" lang="ja-JP" altLang="en-US" dirty="0"/>
          </a:p>
        </p:txBody>
      </p:sp>
      <p:sp>
        <p:nvSpPr>
          <p:cNvPr id="11" name="テキスト ボックス 10"/>
          <p:cNvSpPr txBox="1"/>
          <p:nvPr/>
        </p:nvSpPr>
        <p:spPr>
          <a:xfrm>
            <a:off x="467544" y="1412776"/>
            <a:ext cx="641522" cy="523220"/>
          </a:xfrm>
          <a:prstGeom prst="rect">
            <a:avLst/>
          </a:prstGeom>
          <a:noFill/>
        </p:spPr>
        <p:txBody>
          <a:bodyPr wrap="none" rtlCol="0">
            <a:spAutoFit/>
          </a:bodyPr>
          <a:lstStyle/>
          <a:p>
            <a:r>
              <a:rPr kumimoji="1" lang="en-US" altLang="ja-JP" sz="2800" dirty="0" smtClean="0"/>
              <a:t>au:</a:t>
            </a:r>
          </a:p>
        </p:txBody>
      </p:sp>
    </p:spTree>
    <p:extLst>
      <p:ext uri="{BB962C8B-B14F-4D97-AF65-F5344CB8AC3E}">
        <p14:creationId xmlns:p14="http://schemas.microsoft.com/office/powerpoint/2010/main" val="2162924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4139952" y="6488668"/>
            <a:ext cx="4274825" cy="369332"/>
          </a:xfrm>
          <a:prstGeom prst="rect">
            <a:avLst/>
          </a:prstGeom>
        </p:spPr>
        <p:txBody>
          <a:bodyPr wrap="none">
            <a:spAutoFit/>
          </a:bodyPr>
          <a:lstStyle/>
          <a:p>
            <a:r>
              <a:rPr lang="en-US" altLang="ja-JP" dirty="0" smtClean="0"/>
              <a:t>URL:http</a:t>
            </a:r>
            <a:r>
              <a:rPr lang="en-US" altLang="ja-JP" dirty="0"/>
              <a:t>://s-max.jp/archives/1580222.html</a:t>
            </a:r>
            <a:endParaRPr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2627576547"/>
              </p:ext>
            </p:extLst>
          </p:nvPr>
        </p:nvGraphicFramePr>
        <p:xfrm>
          <a:off x="755576" y="1844824"/>
          <a:ext cx="7776867" cy="2235081"/>
        </p:xfrm>
        <a:graphic>
          <a:graphicData uri="http://schemas.openxmlformats.org/drawingml/2006/table">
            <a:tbl>
              <a:tblPr/>
              <a:tblGrid>
                <a:gridCol w="1110981"/>
                <a:gridCol w="1110981"/>
                <a:gridCol w="1110981"/>
                <a:gridCol w="1110981"/>
                <a:gridCol w="1110981"/>
                <a:gridCol w="1110981"/>
                <a:gridCol w="1110981"/>
              </a:tblGrid>
              <a:tr h="277308">
                <a:tc rowSpan="2">
                  <a:txBody>
                    <a:bodyPr/>
                    <a:lstStyle/>
                    <a:p>
                      <a:pPr algn="l" rtl="0" fontAlgn="ctr"/>
                      <a:r>
                        <a:rPr lang="en-US" sz="1100" b="0" i="0" u="none" strike="noStrike" dirty="0">
                          <a:solidFill>
                            <a:schemeClr val="tx1"/>
                          </a:solidFill>
                          <a:effectLst/>
                          <a:latin typeface="Arial"/>
                        </a:rPr>
                        <a:t>　</a:t>
                      </a:r>
                      <a:r>
                        <a:rPr lang="en-US" sz="1100" b="0" i="0" u="none" strike="noStrike" dirty="0">
                          <a:solidFill>
                            <a:schemeClr val="tx1"/>
                          </a:solidFill>
                          <a:effectLst/>
                          <a:latin typeface="Verdana"/>
                        </a:rPr>
                        <a:t>5S</a:t>
                      </a:r>
                      <a:endParaRPr lang="en-US" sz="1100" b="0" i="0" u="none" strike="noStrike" dirty="0">
                        <a:solidFill>
                          <a:schemeClr val="tx1"/>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rtl="0" fontAlgn="ctr"/>
                      <a:r>
                        <a:rPr lang="ja-JP" altLang="en-US" sz="1100" b="0" i="0" u="none" strike="noStrike" dirty="0">
                          <a:solidFill>
                            <a:schemeClr val="tx1"/>
                          </a:solidFill>
                          <a:effectLst/>
                          <a:latin typeface="Arial"/>
                        </a:rPr>
                        <a:t>新規および他社からの乗り換え（</a:t>
                      </a:r>
                      <a:r>
                        <a:rPr lang="en-US" altLang="ja-JP" sz="1100" b="0" i="0" u="none" strike="noStrike" dirty="0">
                          <a:solidFill>
                            <a:schemeClr val="tx1"/>
                          </a:solidFill>
                          <a:effectLst/>
                          <a:latin typeface="Verdana"/>
                        </a:rPr>
                        <a:t>MNP</a:t>
                      </a:r>
                      <a:r>
                        <a:rPr lang="ja-JP" altLang="en-US" sz="1100" b="0" i="0" u="none" strike="noStrike" dirty="0">
                          <a:solidFill>
                            <a:schemeClr val="tx1"/>
                          </a:solidFill>
                          <a:effectLst/>
                          <a:latin typeface="Arial"/>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l" rtl="0" fontAlgn="ctr"/>
                      <a:r>
                        <a:rPr lang="ja-JP" altLang="en-US" sz="1100" b="0" i="0" u="none" strike="noStrike">
                          <a:solidFill>
                            <a:schemeClr val="tx1"/>
                          </a:solidFill>
                          <a:effectLst/>
                          <a:latin typeface="Arial"/>
                        </a:rPr>
                        <a:t>機種変更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174333">
                <a:tc vMerge="1">
                  <a:txBody>
                    <a:bodyPr/>
                    <a:lstStyle/>
                    <a:p>
                      <a:endParaRPr kumimoji="1" lang="ja-JP" altLang="en-US"/>
                    </a:p>
                  </a:txBody>
                  <a:tcPr/>
                </a:tc>
                <a:tc>
                  <a:txBody>
                    <a:bodyPr/>
                    <a:lstStyle/>
                    <a:p>
                      <a:pPr algn="l" rtl="0" fontAlgn="ctr"/>
                      <a:r>
                        <a:rPr lang="en-US" sz="1100" b="0" i="0" u="none" strike="noStrike" dirty="0">
                          <a:solidFill>
                            <a:schemeClr val="tx1"/>
                          </a:solidFill>
                          <a:effectLst/>
                          <a:latin typeface="Verdana"/>
                        </a:rPr>
                        <a:t>16GB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sz="1100" b="0" i="0" u="none" strike="noStrike" dirty="0">
                          <a:solidFill>
                            <a:schemeClr val="tx1"/>
                          </a:solidFill>
                          <a:effectLst/>
                          <a:latin typeface="Verdana"/>
                        </a:rPr>
                        <a:t>32GB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sz="1100" b="0" i="0" u="none" strike="noStrike">
                          <a:solidFill>
                            <a:schemeClr val="tx1"/>
                          </a:solidFill>
                          <a:effectLst/>
                          <a:latin typeface="Verdana"/>
                        </a:rPr>
                        <a:t>64GB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sz="1100" b="0" i="0" u="none" strike="noStrike">
                          <a:solidFill>
                            <a:schemeClr val="tx1"/>
                          </a:solidFill>
                          <a:effectLst/>
                          <a:latin typeface="Verdana"/>
                        </a:rPr>
                        <a:t>16GB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sz="1100" b="0" i="0" u="none" strike="noStrike">
                          <a:solidFill>
                            <a:schemeClr val="tx1"/>
                          </a:solidFill>
                          <a:effectLst/>
                          <a:latin typeface="Verdana"/>
                        </a:rPr>
                        <a:t>32GB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sz="1100" b="0" i="0" u="none" strike="noStrike">
                          <a:solidFill>
                            <a:schemeClr val="tx1"/>
                          </a:solidFill>
                          <a:effectLst/>
                          <a:latin typeface="Verdana"/>
                        </a:rPr>
                        <a:t>64GB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7318">
                <a:tc>
                  <a:txBody>
                    <a:bodyPr/>
                    <a:lstStyle/>
                    <a:p>
                      <a:pPr algn="l" rtl="0" fontAlgn="ctr"/>
                      <a:r>
                        <a:rPr lang="zh-TW" altLang="en-US" sz="1100" b="0" i="0" u="none" strike="noStrike" dirty="0">
                          <a:solidFill>
                            <a:schemeClr val="tx1"/>
                          </a:solidFill>
                          <a:effectLst/>
                          <a:latin typeface="Arial"/>
                        </a:rPr>
                        <a:t>本体価格</a:t>
                      </a:r>
                      <a:r>
                        <a:rPr lang="en-US" altLang="zh-TW" sz="1100" b="0" i="0" u="none" strike="noStrike" dirty="0">
                          <a:solidFill>
                            <a:schemeClr val="tx1"/>
                          </a:solidFill>
                          <a:effectLst/>
                          <a:latin typeface="Verdana"/>
                        </a:rPr>
                        <a:t>24</a:t>
                      </a:r>
                      <a:r>
                        <a:rPr lang="zh-TW" altLang="en-US" sz="1100" b="0" i="0" u="none" strike="noStrike" dirty="0">
                          <a:solidFill>
                            <a:schemeClr val="tx1"/>
                          </a:solidFill>
                          <a:effectLst/>
                          <a:latin typeface="Arial"/>
                        </a:rPr>
                        <a:t>回分割（一括総額）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altLang="ja-JP" sz="1100" b="0" i="0" u="none" strike="noStrike" dirty="0">
                          <a:solidFill>
                            <a:schemeClr val="tx1"/>
                          </a:solidFill>
                          <a:effectLst/>
                          <a:latin typeface="Verdana"/>
                        </a:rPr>
                        <a:t>2,835</a:t>
                      </a:r>
                      <a:r>
                        <a:rPr lang="ja-JP" altLang="en-US" sz="1100" b="0" i="0" u="none" strike="noStrike" dirty="0">
                          <a:solidFill>
                            <a:schemeClr val="tx1"/>
                          </a:solidFill>
                          <a:effectLst/>
                          <a:latin typeface="ＭＳ Ｐゴシック"/>
                        </a:rPr>
                        <a:t>円</a:t>
                      </a:r>
                      <a:r>
                        <a:rPr lang="en-US" altLang="ja-JP" sz="1100" b="0" i="0" u="none" strike="noStrike" dirty="0">
                          <a:solidFill>
                            <a:schemeClr val="tx1"/>
                          </a:solidFill>
                          <a:effectLst/>
                          <a:latin typeface="Arial"/>
                        </a:rPr>
                        <a:t>×24</a:t>
                      </a:r>
                      <a:r>
                        <a:rPr lang="ja-JP" altLang="en-US" sz="1100" b="0" i="0" u="none" strike="noStrike" dirty="0">
                          <a:solidFill>
                            <a:schemeClr val="tx1"/>
                          </a:solidFill>
                          <a:effectLst/>
                          <a:latin typeface="ＭＳ Ｐゴシック"/>
                        </a:rPr>
                        <a:t>ヶ月（</a:t>
                      </a:r>
                      <a:r>
                        <a:rPr lang="en-US" altLang="ja-JP" sz="1100" b="0" i="0" u="none" strike="noStrike" dirty="0">
                          <a:solidFill>
                            <a:schemeClr val="tx1"/>
                          </a:solidFill>
                          <a:effectLst/>
                          <a:latin typeface="Arial"/>
                        </a:rPr>
                        <a:t>68,040</a:t>
                      </a:r>
                      <a:r>
                        <a:rPr lang="ja-JP" altLang="en-US" sz="1100" b="0" i="0" u="none" strike="noStrike" dirty="0">
                          <a:solidFill>
                            <a:schemeClr val="tx1"/>
                          </a:solidFill>
                          <a:effectLst/>
                          <a:latin typeface="ＭＳ Ｐゴシック"/>
                        </a:rPr>
                        <a:t>円）</a:t>
                      </a:r>
                      <a:endParaRPr lang="ja-JP" altLang="en-US" sz="11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altLang="ja-JP" sz="1100" b="0" i="0" u="none" strike="noStrike" dirty="0">
                          <a:solidFill>
                            <a:schemeClr val="tx1"/>
                          </a:solidFill>
                          <a:effectLst/>
                          <a:latin typeface="Verdana"/>
                        </a:rPr>
                        <a:t>3,255</a:t>
                      </a:r>
                      <a:r>
                        <a:rPr lang="ja-JP" altLang="en-US" sz="1100" b="0" i="0" u="none" strike="noStrike" dirty="0">
                          <a:solidFill>
                            <a:schemeClr val="tx1"/>
                          </a:solidFill>
                          <a:effectLst/>
                          <a:latin typeface="ＭＳ Ｐゴシック"/>
                        </a:rPr>
                        <a:t>円</a:t>
                      </a:r>
                      <a:r>
                        <a:rPr lang="en-US" altLang="ja-JP" sz="1100" b="0" i="0" u="none" strike="noStrike" dirty="0">
                          <a:solidFill>
                            <a:schemeClr val="tx1"/>
                          </a:solidFill>
                          <a:effectLst/>
                          <a:latin typeface="Arial"/>
                        </a:rPr>
                        <a:t>×24</a:t>
                      </a:r>
                      <a:r>
                        <a:rPr lang="ja-JP" altLang="en-US" sz="1100" b="0" i="0" u="none" strike="noStrike" dirty="0">
                          <a:solidFill>
                            <a:schemeClr val="tx1"/>
                          </a:solidFill>
                          <a:effectLst/>
                          <a:latin typeface="ＭＳ Ｐゴシック"/>
                        </a:rPr>
                        <a:t>ヶ月（</a:t>
                      </a:r>
                      <a:r>
                        <a:rPr lang="en-US" altLang="ja-JP" sz="1100" b="0" i="0" u="none" strike="noStrike" dirty="0">
                          <a:solidFill>
                            <a:schemeClr val="tx1"/>
                          </a:solidFill>
                          <a:effectLst/>
                          <a:latin typeface="Arial"/>
                        </a:rPr>
                        <a:t>78,120</a:t>
                      </a:r>
                      <a:r>
                        <a:rPr lang="ja-JP" altLang="en-US" sz="1100" b="0" i="0" u="none" strike="noStrike" dirty="0">
                          <a:solidFill>
                            <a:schemeClr val="tx1"/>
                          </a:solidFill>
                          <a:effectLst/>
                          <a:latin typeface="ＭＳ Ｐゴシック"/>
                        </a:rPr>
                        <a:t>円）</a:t>
                      </a:r>
                      <a:endParaRPr lang="ja-JP" altLang="en-US" sz="11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altLang="ja-JP" sz="1100" b="0" i="0" u="none" strike="noStrike" dirty="0">
                          <a:solidFill>
                            <a:schemeClr val="tx1"/>
                          </a:solidFill>
                          <a:effectLst/>
                          <a:latin typeface="Verdana"/>
                        </a:rPr>
                        <a:t>3,675</a:t>
                      </a:r>
                      <a:r>
                        <a:rPr lang="ja-JP" altLang="en-US" sz="1100" b="0" i="0" u="none" strike="noStrike" dirty="0">
                          <a:solidFill>
                            <a:schemeClr val="tx1"/>
                          </a:solidFill>
                          <a:effectLst/>
                          <a:latin typeface="ＭＳ Ｐゴシック"/>
                        </a:rPr>
                        <a:t>円</a:t>
                      </a:r>
                      <a:r>
                        <a:rPr lang="en-US" altLang="ja-JP" sz="1100" b="0" i="0" u="none" strike="noStrike" dirty="0">
                          <a:solidFill>
                            <a:schemeClr val="tx1"/>
                          </a:solidFill>
                          <a:effectLst/>
                          <a:latin typeface="Arial"/>
                        </a:rPr>
                        <a:t>×24</a:t>
                      </a:r>
                      <a:r>
                        <a:rPr lang="ja-JP" altLang="en-US" sz="1100" b="0" i="0" u="none" strike="noStrike" dirty="0">
                          <a:solidFill>
                            <a:schemeClr val="tx1"/>
                          </a:solidFill>
                          <a:effectLst/>
                          <a:latin typeface="ＭＳ Ｐゴシック"/>
                        </a:rPr>
                        <a:t>ヶ月（</a:t>
                      </a:r>
                      <a:r>
                        <a:rPr lang="en-US" altLang="ja-JP" sz="1100" b="0" i="0" u="none" strike="noStrike" dirty="0">
                          <a:solidFill>
                            <a:schemeClr val="tx1"/>
                          </a:solidFill>
                          <a:effectLst/>
                          <a:latin typeface="Arial"/>
                        </a:rPr>
                        <a:t>88,200</a:t>
                      </a:r>
                      <a:r>
                        <a:rPr lang="ja-JP" altLang="en-US" sz="1100" b="0" i="0" u="none" strike="noStrike" dirty="0">
                          <a:solidFill>
                            <a:schemeClr val="tx1"/>
                          </a:solidFill>
                          <a:effectLst/>
                          <a:latin typeface="ＭＳ Ｐゴシック"/>
                        </a:rPr>
                        <a:t>円）</a:t>
                      </a:r>
                      <a:endParaRPr lang="ja-JP" altLang="en-US" sz="11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altLang="ja-JP" sz="1100" b="0" i="0" u="none" strike="noStrike" dirty="0">
                          <a:solidFill>
                            <a:schemeClr val="tx1"/>
                          </a:solidFill>
                          <a:effectLst/>
                          <a:latin typeface="Verdana"/>
                        </a:rPr>
                        <a:t>2,835</a:t>
                      </a:r>
                      <a:r>
                        <a:rPr lang="ja-JP" altLang="en-US" sz="1100" b="0" i="0" u="none" strike="noStrike" dirty="0">
                          <a:solidFill>
                            <a:schemeClr val="tx1"/>
                          </a:solidFill>
                          <a:effectLst/>
                          <a:latin typeface="ＭＳ Ｐゴシック"/>
                        </a:rPr>
                        <a:t>円</a:t>
                      </a:r>
                      <a:r>
                        <a:rPr lang="en-US" altLang="ja-JP" sz="1100" b="0" i="0" u="none" strike="noStrike" dirty="0">
                          <a:solidFill>
                            <a:schemeClr val="tx1"/>
                          </a:solidFill>
                          <a:effectLst/>
                          <a:latin typeface="Arial"/>
                        </a:rPr>
                        <a:t>×24</a:t>
                      </a:r>
                      <a:r>
                        <a:rPr lang="ja-JP" altLang="en-US" sz="1100" b="0" i="0" u="none" strike="noStrike" dirty="0">
                          <a:solidFill>
                            <a:schemeClr val="tx1"/>
                          </a:solidFill>
                          <a:effectLst/>
                          <a:latin typeface="ＭＳ Ｐゴシック"/>
                        </a:rPr>
                        <a:t>ヶ月（</a:t>
                      </a:r>
                      <a:r>
                        <a:rPr lang="en-US" altLang="ja-JP" sz="1100" b="0" i="0" u="none" strike="noStrike" dirty="0">
                          <a:solidFill>
                            <a:schemeClr val="tx1"/>
                          </a:solidFill>
                          <a:effectLst/>
                          <a:latin typeface="Arial"/>
                        </a:rPr>
                        <a:t>68,040</a:t>
                      </a:r>
                      <a:r>
                        <a:rPr lang="ja-JP" altLang="en-US" sz="1100" b="0" i="0" u="none" strike="noStrike" dirty="0">
                          <a:solidFill>
                            <a:schemeClr val="tx1"/>
                          </a:solidFill>
                          <a:effectLst/>
                          <a:latin typeface="ＭＳ Ｐゴシック"/>
                        </a:rPr>
                        <a:t>円）</a:t>
                      </a:r>
                      <a:endParaRPr lang="ja-JP" altLang="en-US" sz="11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altLang="ja-JP" sz="1100" b="0" i="0" u="none" strike="noStrike" dirty="0">
                          <a:solidFill>
                            <a:schemeClr val="tx1"/>
                          </a:solidFill>
                          <a:effectLst/>
                          <a:latin typeface="Verdana"/>
                        </a:rPr>
                        <a:t>3,255</a:t>
                      </a:r>
                      <a:r>
                        <a:rPr lang="ja-JP" altLang="en-US" sz="1100" b="0" i="0" u="none" strike="noStrike" dirty="0">
                          <a:solidFill>
                            <a:schemeClr val="tx1"/>
                          </a:solidFill>
                          <a:effectLst/>
                          <a:latin typeface="ＭＳ Ｐゴシック"/>
                        </a:rPr>
                        <a:t>円</a:t>
                      </a:r>
                      <a:r>
                        <a:rPr lang="en-US" altLang="ja-JP" sz="1100" b="0" i="0" u="none" strike="noStrike" dirty="0">
                          <a:solidFill>
                            <a:schemeClr val="tx1"/>
                          </a:solidFill>
                          <a:effectLst/>
                          <a:latin typeface="Arial"/>
                        </a:rPr>
                        <a:t>×24</a:t>
                      </a:r>
                      <a:r>
                        <a:rPr lang="ja-JP" altLang="en-US" sz="1100" b="0" i="0" u="none" strike="noStrike" dirty="0">
                          <a:solidFill>
                            <a:schemeClr val="tx1"/>
                          </a:solidFill>
                          <a:effectLst/>
                          <a:latin typeface="ＭＳ Ｐゴシック"/>
                        </a:rPr>
                        <a:t>ヶ月（</a:t>
                      </a:r>
                      <a:r>
                        <a:rPr lang="en-US" altLang="ja-JP" sz="1100" b="0" i="0" u="none" strike="noStrike" dirty="0">
                          <a:solidFill>
                            <a:schemeClr val="tx1"/>
                          </a:solidFill>
                          <a:effectLst/>
                          <a:latin typeface="Arial"/>
                        </a:rPr>
                        <a:t>78,120</a:t>
                      </a:r>
                      <a:r>
                        <a:rPr lang="ja-JP" altLang="en-US" sz="1100" b="0" i="0" u="none" strike="noStrike" dirty="0">
                          <a:solidFill>
                            <a:schemeClr val="tx1"/>
                          </a:solidFill>
                          <a:effectLst/>
                          <a:latin typeface="ＭＳ Ｐゴシック"/>
                        </a:rPr>
                        <a:t>円）</a:t>
                      </a:r>
                      <a:endParaRPr lang="ja-JP" altLang="en-US" sz="11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altLang="ja-JP" sz="1100" b="0" i="0" u="none" strike="noStrike">
                          <a:solidFill>
                            <a:schemeClr val="tx1"/>
                          </a:solidFill>
                          <a:effectLst/>
                          <a:latin typeface="Verdana"/>
                        </a:rPr>
                        <a:t>3,675</a:t>
                      </a:r>
                      <a:r>
                        <a:rPr lang="ja-JP" altLang="en-US" sz="1100" b="0" i="0" u="none" strike="noStrike">
                          <a:solidFill>
                            <a:schemeClr val="tx1"/>
                          </a:solidFill>
                          <a:effectLst/>
                          <a:latin typeface="ＭＳ Ｐゴシック"/>
                        </a:rPr>
                        <a:t>円</a:t>
                      </a:r>
                      <a:r>
                        <a:rPr lang="en-US" altLang="ja-JP" sz="1100" b="0" i="0" u="none" strike="noStrike">
                          <a:solidFill>
                            <a:schemeClr val="tx1"/>
                          </a:solidFill>
                          <a:effectLst/>
                          <a:latin typeface="Arial"/>
                        </a:rPr>
                        <a:t>×24</a:t>
                      </a:r>
                      <a:r>
                        <a:rPr lang="ja-JP" altLang="en-US" sz="1100" b="0" i="0" u="none" strike="noStrike">
                          <a:solidFill>
                            <a:schemeClr val="tx1"/>
                          </a:solidFill>
                          <a:effectLst/>
                          <a:latin typeface="ＭＳ Ｐゴシック"/>
                        </a:rPr>
                        <a:t>ヶ月（</a:t>
                      </a:r>
                      <a:r>
                        <a:rPr lang="en-US" altLang="ja-JP" sz="1100" b="0" i="0" u="none" strike="noStrike">
                          <a:solidFill>
                            <a:schemeClr val="tx1"/>
                          </a:solidFill>
                          <a:effectLst/>
                          <a:latin typeface="Arial"/>
                        </a:rPr>
                        <a:t>88,200</a:t>
                      </a:r>
                      <a:r>
                        <a:rPr lang="ja-JP" altLang="en-US" sz="1100" b="0" i="0" u="none" strike="noStrike">
                          <a:solidFill>
                            <a:schemeClr val="tx1"/>
                          </a:solidFill>
                          <a:effectLst/>
                          <a:latin typeface="ＭＳ Ｐゴシック"/>
                        </a:rPr>
                        <a:t>円）</a:t>
                      </a:r>
                      <a:endParaRPr lang="ja-JP" altLang="en-US" sz="1100" b="0" i="0" u="none" strike="noStrike">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5972">
                <a:tc>
                  <a:txBody>
                    <a:bodyPr/>
                    <a:lstStyle/>
                    <a:p>
                      <a:pPr algn="l" rtl="0" fontAlgn="ctr"/>
                      <a:r>
                        <a:rPr lang="zh-TW" altLang="en-US" sz="1100" b="0" i="0" u="none" strike="noStrike">
                          <a:solidFill>
                            <a:schemeClr val="tx1"/>
                          </a:solidFill>
                          <a:effectLst/>
                          <a:latin typeface="Arial"/>
                        </a:rPr>
                        <a:t>月月割（</a:t>
                      </a:r>
                      <a:r>
                        <a:rPr lang="en-US" altLang="zh-TW" sz="1100" b="0" i="0" u="none" strike="noStrike">
                          <a:solidFill>
                            <a:schemeClr val="tx1"/>
                          </a:solidFill>
                          <a:effectLst/>
                          <a:latin typeface="Verdana"/>
                        </a:rPr>
                        <a:t>2</a:t>
                      </a:r>
                      <a:r>
                        <a:rPr lang="zh-TW" altLang="en-US" sz="1100" b="0" i="0" u="none" strike="noStrike">
                          <a:solidFill>
                            <a:schemeClr val="tx1"/>
                          </a:solidFill>
                          <a:effectLst/>
                          <a:latin typeface="Arial"/>
                        </a:rPr>
                        <a:t>年間総額）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altLang="ja-JP" sz="1100" b="0" i="0" u="none" strike="noStrike" dirty="0">
                          <a:solidFill>
                            <a:schemeClr val="tx1"/>
                          </a:solidFill>
                          <a:effectLst/>
                          <a:latin typeface="Verdana"/>
                        </a:rPr>
                        <a:t>-2,835</a:t>
                      </a:r>
                      <a:r>
                        <a:rPr lang="ja-JP" altLang="en-US" sz="1100" b="0" i="0" u="none" strike="noStrike" dirty="0">
                          <a:solidFill>
                            <a:schemeClr val="tx1"/>
                          </a:solidFill>
                          <a:effectLst/>
                          <a:latin typeface="ＭＳ Ｐゴシック"/>
                        </a:rPr>
                        <a:t>円</a:t>
                      </a:r>
                      <a:r>
                        <a:rPr lang="en-US" altLang="ja-JP" sz="1100" b="0" i="0" u="none" strike="noStrike" dirty="0">
                          <a:solidFill>
                            <a:schemeClr val="tx1"/>
                          </a:solidFill>
                          <a:effectLst/>
                          <a:latin typeface="Arial"/>
                        </a:rPr>
                        <a:t>×24</a:t>
                      </a:r>
                      <a:r>
                        <a:rPr lang="ja-JP" altLang="en-US" sz="1100" b="0" i="0" u="none" strike="noStrike" dirty="0">
                          <a:solidFill>
                            <a:schemeClr val="tx1"/>
                          </a:solidFill>
                          <a:effectLst/>
                          <a:latin typeface="ＭＳ Ｐゴシック"/>
                        </a:rPr>
                        <a:t>ヶ月（</a:t>
                      </a:r>
                      <a:r>
                        <a:rPr lang="en-US" altLang="ja-JP" sz="1100" b="0" i="0" u="none" strike="noStrike" dirty="0">
                          <a:solidFill>
                            <a:schemeClr val="tx1"/>
                          </a:solidFill>
                          <a:effectLst/>
                          <a:latin typeface="Arial"/>
                        </a:rPr>
                        <a:t>-68,040</a:t>
                      </a:r>
                      <a:r>
                        <a:rPr lang="ja-JP" altLang="en-US" sz="1100" b="0" i="0" u="none" strike="noStrike" dirty="0">
                          <a:solidFill>
                            <a:schemeClr val="tx1"/>
                          </a:solidFill>
                          <a:effectLst/>
                          <a:latin typeface="ＭＳ Ｐゴシック"/>
                        </a:rPr>
                        <a:t>円）</a:t>
                      </a:r>
                      <a:endParaRPr lang="ja-JP" altLang="en-US" sz="11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altLang="ja-JP" sz="1100" b="0" i="0" u="none" strike="noStrike" dirty="0">
                          <a:solidFill>
                            <a:schemeClr val="tx1"/>
                          </a:solidFill>
                          <a:effectLst/>
                          <a:latin typeface="Verdana"/>
                        </a:rPr>
                        <a:t>-2,825</a:t>
                      </a:r>
                      <a:r>
                        <a:rPr lang="ja-JP" altLang="en-US" sz="1100" b="0" i="0" u="none" strike="noStrike" dirty="0">
                          <a:solidFill>
                            <a:schemeClr val="tx1"/>
                          </a:solidFill>
                          <a:effectLst/>
                          <a:latin typeface="ＭＳ Ｐゴシック"/>
                        </a:rPr>
                        <a:t>円</a:t>
                      </a:r>
                      <a:r>
                        <a:rPr lang="en-US" altLang="ja-JP" sz="1100" b="0" i="0" u="none" strike="noStrike" dirty="0">
                          <a:solidFill>
                            <a:schemeClr val="tx1"/>
                          </a:solidFill>
                          <a:effectLst/>
                          <a:latin typeface="Arial"/>
                        </a:rPr>
                        <a:t>×24</a:t>
                      </a:r>
                      <a:r>
                        <a:rPr lang="ja-JP" altLang="en-US" sz="1100" b="0" i="0" u="none" strike="noStrike" dirty="0">
                          <a:solidFill>
                            <a:schemeClr val="tx1"/>
                          </a:solidFill>
                          <a:effectLst/>
                          <a:latin typeface="ＭＳ Ｐゴシック"/>
                        </a:rPr>
                        <a:t>ヶ月（</a:t>
                      </a:r>
                      <a:r>
                        <a:rPr lang="en-US" altLang="ja-JP" sz="1100" b="0" i="0" u="none" strike="noStrike" dirty="0">
                          <a:solidFill>
                            <a:schemeClr val="tx1"/>
                          </a:solidFill>
                          <a:effectLst/>
                          <a:latin typeface="Arial"/>
                        </a:rPr>
                        <a:t>-67,800</a:t>
                      </a:r>
                      <a:r>
                        <a:rPr lang="ja-JP" altLang="en-US" sz="1100" b="0" i="0" u="none" strike="noStrike" dirty="0">
                          <a:solidFill>
                            <a:schemeClr val="tx1"/>
                          </a:solidFill>
                          <a:effectLst/>
                          <a:latin typeface="ＭＳ Ｐゴシック"/>
                        </a:rPr>
                        <a:t>円）</a:t>
                      </a:r>
                      <a:endParaRPr lang="ja-JP" altLang="en-US" sz="11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altLang="ja-JP" sz="1100" b="0" i="0" u="none" strike="noStrike" dirty="0">
                          <a:solidFill>
                            <a:schemeClr val="tx1"/>
                          </a:solidFill>
                          <a:effectLst/>
                          <a:latin typeface="Verdana"/>
                        </a:rPr>
                        <a:t>-2,815</a:t>
                      </a:r>
                      <a:r>
                        <a:rPr lang="ja-JP" altLang="en-US" sz="1100" b="0" i="0" u="none" strike="noStrike" dirty="0">
                          <a:solidFill>
                            <a:schemeClr val="tx1"/>
                          </a:solidFill>
                          <a:effectLst/>
                          <a:latin typeface="ＭＳ Ｐゴシック"/>
                        </a:rPr>
                        <a:t>円</a:t>
                      </a:r>
                      <a:r>
                        <a:rPr lang="en-US" altLang="ja-JP" sz="1100" b="0" i="0" u="none" strike="noStrike" dirty="0">
                          <a:solidFill>
                            <a:schemeClr val="tx1"/>
                          </a:solidFill>
                          <a:effectLst/>
                          <a:latin typeface="Arial"/>
                        </a:rPr>
                        <a:t>×24</a:t>
                      </a:r>
                      <a:r>
                        <a:rPr lang="ja-JP" altLang="en-US" sz="1100" b="0" i="0" u="none" strike="noStrike" dirty="0">
                          <a:solidFill>
                            <a:schemeClr val="tx1"/>
                          </a:solidFill>
                          <a:effectLst/>
                          <a:latin typeface="ＭＳ Ｐゴシック"/>
                        </a:rPr>
                        <a:t>ヶ月（</a:t>
                      </a:r>
                      <a:r>
                        <a:rPr lang="en-US" altLang="ja-JP" sz="1100" b="0" i="0" u="none" strike="noStrike" dirty="0">
                          <a:solidFill>
                            <a:schemeClr val="tx1"/>
                          </a:solidFill>
                          <a:effectLst/>
                          <a:latin typeface="Arial"/>
                        </a:rPr>
                        <a:t>-67,560</a:t>
                      </a:r>
                      <a:r>
                        <a:rPr lang="ja-JP" altLang="en-US" sz="1100" b="0" i="0" u="none" strike="noStrike" dirty="0">
                          <a:solidFill>
                            <a:schemeClr val="tx1"/>
                          </a:solidFill>
                          <a:effectLst/>
                          <a:latin typeface="ＭＳ Ｐゴシック"/>
                        </a:rPr>
                        <a:t>円）</a:t>
                      </a:r>
                      <a:endParaRPr lang="ja-JP" altLang="en-US" sz="11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altLang="ja-JP" sz="1100" b="0" i="0" u="none" strike="noStrike" dirty="0">
                          <a:solidFill>
                            <a:schemeClr val="tx1"/>
                          </a:solidFill>
                          <a:effectLst/>
                          <a:latin typeface="Verdana"/>
                        </a:rPr>
                        <a:t>-2,245</a:t>
                      </a:r>
                      <a:r>
                        <a:rPr lang="ja-JP" altLang="en-US" sz="1100" b="0" i="0" u="none" strike="noStrike" dirty="0">
                          <a:solidFill>
                            <a:schemeClr val="tx1"/>
                          </a:solidFill>
                          <a:effectLst/>
                          <a:latin typeface="ＭＳ Ｐゴシック"/>
                        </a:rPr>
                        <a:t>円</a:t>
                      </a:r>
                      <a:r>
                        <a:rPr lang="en-US" altLang="ja-JP" sz="1100" b="0" i="0" u="none" strike="noStrike" dirty="0">
                          <a:solidFill>
                            <a:schemeClr val="tx1"/>
                          </a:solidFill>
                          <a:effectLst/>
                          <a:latin typeface="Arial"/>
                        </a:rPr>
                        <a:t>×24</a:t>
                      </a:r>
                      <a:r>
                        <a:rPr lang="ja-JP" altLang="en-US" sz="1100" b="0" i="0" u="none" strike="noStrike" dirty="0">
                          <a:solidFill>
                            <a:schemeClr val="tx1"/>
                          </a:solidFill>
                          <a:effectLst/>
                          <a:latin typeface="ＭＳ Ｐゴシック"/>
                        </a:rPr>
                        <a:t>ヶ月（</a:t>
                      </a:r>
                      <a:r>
                        <a:rPr lang="en-US" altLang="ja-JP" sz="1100" b="0" i="0" u="none" strike="noStrike" dirty="0">
                          <a:solidFill>
                            <a:schemeClr val="tx1"/>
                          </a:solidFill>
                          <a:effectLst/>
                          <a:latin typeface="Arial"/>
                        </a:rPr>
                        <a:t>-53,880</a:t>
                      </a:r>
                      <a:r>
                        <a:rPr lang="ja-JP" altLang="en-US" sz="1100" b="0" i="0" u="none" strike="noStrike" dirty="0">
                          <a:solidFill>
                            <a:schemeClr val="tx1"/>
                          </a:solidFill>
                          <a:effectLst/>
                          <a:latin typeface="ＭＳ Ｐゴシック"/>
                        </a:rPr>
                        <a:t>円）</a:t>
                      </a:r>
                      <a:endParaRPr lang="ja-JP" altLang="en-US" sz="11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altLang="ja-JP" sz="1100" b="0" i="0" u="none" strike="noStrike" dirty="0">
                          <a:solidFill>
                            <a:schemeClr val="tx1"/>
                          </a:solidFill>
                          <a:effectLst/>
                          <a:latin typeface="Verdana"/>
                        </a:rPr>
                        <a:t>-2,235</a:t>
                      </a:r>
                      <a:r>
                        <a:rPr lang="ja-JP" altLang="en-US" sz="1100" b="0" i="0" u="none" strike="noStrike" dirty="0">
                          <a:solidFill>
                            <a:schemeClr val="tx1"/>
                          </a:solidFill>
                          <a:effectLst/>
                          <a:latin typeface="ＭＳ Ｐゴシック"/>
                        </a:rPr>
                        <a:t>円</a:t>
                      </a:r>
                      <a:r>
                        <a:rPr lang="en-US" altLang="ja-JP" sz="1100" b="0" i="0" u="none" strike="noStrike" dirty="0">
                          <a:solidFill>
                            <a:schemeClr val="tx1"/>
                          </a:solidFill>
                          <a:effectLst/>
                          <a:latin typeface="Arial"/>
                        </a:rPr>
                        <a:t>×24</a:t>
                      </a:r>
                      <a:r>
                        <a:rPr lang="ja-JP" altLang="en-US" sz="1100" b="0" i="0" u="none" strike="noStrike" dirty="0">
                          <a:solidFill>
                            <a:schemeClr val="tx1"/>
                          </a:solidFill>
                          <a:effectLst/>
                          <a:latin typeface="ＭＳ Ｐゴシック"/>
                        </a:rPr>
                        <a:t>ヶ月（</a:t>
                      </a:r>
                      <a:r>
                        <a:rPr lang="en-US" altLang="ja-JP" sz="1100" b="0" i="0" u="none" strike="noStrike" dirty="0">
                          <a:solidFill>
                            <a:schemeClr val="tx1"/>
                          </a:solidFill>
                          <a:effectLst/>
                          <a:latin typeface="Arial"/>
                        </a:rPr>
                        <a:t>-53,640</a:t>
                      </a:r>
                      <a:r>
                        <a:rPr lang="ja-JP" altLang="en-US" sz="1100" b="0" i="0" u="none" strike="noStrike" dirty="0">
                          <a:solidFill>
                            <a:schemeClr val="tx1"/>
                          </a:solidFill>
                          <a:effectLst/>
                          <a:latin typeface="ＭＳ Ｐゴシック"/>
                        </a:rPr>
                        <a:t>円）</a:t>
                      </a:r>
                      <a:endParaRPr lang="ja-JP" altLang="en-US" sz="11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altLang="ja-JP" sz="1100" b="0" i="0" u="none" strike="noStrike" dirty="0">
                          <a:solidFill>
                            <a:schemeClr val="tx1"/>
                          </a:solidFill>
                          <a:effectLst/>
                          <a:latin typeface="Verdana"/>
                        </a:rPr>
                        <a:t>-2,230</a:t>
                      </a:r>
                      <a:r>
                        <a:rPr lang="ja-JP" altLang="en-US" sz="1100" b="0" i="0" u="none" strike="noStrike" dirty="0">
                          <a:solidFill>
                            <a:schemeClr val="tx1"/>
                          </a:solidFill>
                          <a:effectLst/>
                          <a:latin typeface="ＭＳ Ｐゴシック"/>
                        </a:rPr>
                        <a:t>円</a:t>
                      </a:r>
                      <a:r>
                        <a:rPr lang="en-US" altLang="ja-JP" sz="1100" b="0" i="0" u="none" strike="noStrike" dirty="0">
                          <a:solidFill>
                            <a:schemeClr val="tx1"/>
                          </a:solidFill>
                          <a:effectLst/>
                          <a:latin typeface="Arial"/>
                        </a:rPr>
                        <a:t>×24</a:t>
                      </a:r>
                      <a:r>
                        <a:rPr lang="ja-JP" altLang="en-US" sz="1100" b="0" i="0" u="none" strike="noStrike" dirty="0">
                          <a:solidFill>
                            <a:schemeClr val="tx1"/>
                          </a:solidFill>
                          <a:effectLst/>
                          <a:latin typeface="ＭＳ Ｐゴシック"/>
                        </a:rPr>
                        <a:t>ヶ月（</a:t>
                      </a:r>
                      <a:r>
                        <a:rPr lang="en-US" altLang="ja-JP" sz="1100" b="0" i="0" u="none" strike="noStrike" dirty="0">
                          <a:solidFill>
                            <a:schemeClr val="tx1"/>
                          </a:solidFill>
                          <a:effectLst/>
                          <a:latin typeface="Arial"/>
                        </a:rPr>
                        <a:t>-53,520</a:t>
                      </a:r>
                      <a:r>
                        <a:rPr lang="ja-JP" altLang="en-US" sz="1100" b="0" i="0" u="none" strike="noStrike" dirty="0">
                          <a:solidFill>
                            <a:schemeClr val="tx1"/>
                          </a:solidFill>
                          <a:effectLst/>
                          <a:latin typeface="ＭＳ Ｐゴシック"/>
                        </a:rPr>
                        <a:t>円）</a:t>
                      </a:r>
                      <a:endParaRPr lang="ja-JP" altLang="en-US" sz="11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7318">
                <a:tc>
                  <a:txBody>
                    <a:bodyPr/>
                    <a:lstStyle/>
                    <a:p>
                      <a:pPr algn="l" rtl="0" fontAlgn="ctr"/>
                      <a:r>
                        <a:rPr lang="ja-JP" altLang="en-US" sz="1100" b="0" i="0" u="none" strike="noStrike" dirty="0">
                          <a:solidFill>
                            <a:schemeClr val="tx1"/>
                          </a:solidFill>
                          <a:effectLst/>
                          <a:latin typeface="Arial"/>
                        </a:rPr>
                        <a:t>実質負担額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rtl="0" fontAlgn="ctr"/>
                      <a:r>
                        <a:rPr lang="en-US" altLang="ja-JP" sz="2000" b="0" i="0" u="none" strike="noStrike" dirty="0">
                          <a:solidFill>
                            <a:schemeClr val="tx1"/>
                          </a:solidFill>
                          <a:effectLst/>
                          <a:latin typeface="Verdana"/>
                        </a:rPr>
                        <a:t>0</a:t>
                      </a:r>
                      <a:r>
                        <a:rPr lang="ja-JP" altLang="en-US" sz="2000" b="0" i="0" u="none" strike="noStrike" dirty="0">
                          <a:solidFill>
                            <a:schemeClr val="tx1"/>
                          </a:solidFill>
                          <a:effectLst/>
                          <a:latin typeface="Arial"/>
                        </a:rPr>
                        <a:t>円</a:t>
                      </a:r>
                      <a:endParaRPr lang="ja-JP" altLang="en-US" sz="20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rtl="0" fontAlgn="ctr"/>
                      <a:r>
                        <a:rPr lang="en-US" altLang="ja-JP" sz="2000" b="0" i="0" u="none" strike="noStrike" dirty="0" smtClean="0">
                          <a:solidFill>
                            <a:schemeClr val="tx1"/>
                          </a:solidFill>
                          <a:effectLst/>
                          <a:latin typeface="Arial"/>
                        </a:rPr>
                        <a:t>10,320</a:t>
                      </a:r>
                      <a:r>
                        <a:rPr lang="ja-JP" altLang="en-US" sz="2000" b="0" i="0" u="none" strike="noStrike" dirty="0" smtClean="0">
                          <a:solidFill>
                            <a:schemeClr val="tx1"/>
                          </a:solidFill>
                          <a:effectLst/>
                          <a:latin typeface="ＭＳ Ｐゴシック"/>
                        </a:rPr>
                        <a:t>円</a:t>
                      </a:r>
                      <a:endParaRPr lang="ja-JP" altLang="en-US" sz="20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rtl="0" fontAlgn="ctr"/>
                      <a:r>
                        <a:rPr lang="en-US" altLang="ja-JP" sz="2000" b="0" i="0" u="none" strike="noStrike" dirty="0" smtClean="0">
                          <a:solidFill>
                            <a:schemeClr val="tx1"/>
                          </a:solidFill>
                          <a:effectLst/>
                          <a:latin typeface="Arial"/>
                        </a:rPr>
                        <a:t>20,640</a:t>
                      </a:r>
                      <a:r>
                        <a:rPr lang="ja-JP" altLang="en-US" sz="2000" b="0" i="0" u="none" strike="noStrike" dirty="0" smtClean="0">
                          <a:solidFill>
                            <a:schemeClr val="tx1"/>
                          </a:solidFill>
                          <a:effectLst/>
                          <a:latin typeface="ＭＳ Ｐゴシック"/>
                        </a:rPr>
                        <a:t>円</a:t>
                      </a:r>
                      <a:endParaRPr lang="ja-JP" altLang="en-US" sz="20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rtl="0" fontAlgn="ctr"/>
                      <a:r>
                        <a:rPr lang="en-US" altLang="ja-JP" sz="2000" b="0" i="0" u="none" strike="noStrike" dirty="0" smtClean="0">
                          <a:solidFill>
                            <a:schemeClr val="tx1"/>
                          </a:solidFill>
                          <a:effectLst/>
                          <a:latin typeface="Arial"/>
                        </a:rPr>
                        <a:t>14,160</a:t>
                      </a:r>
                      <a:r>
                        <a:rPr lang="ja-JP" altLang="en-US" sz="2000" b="0" i="0" u="none" strike="noStrike" dirty="0" smtClean="0">
                          <a:solidFill>
                            <a:schemeClr val="tx1"/>
                          </a:solidFill>
                          <a:effectLst/>
                          <a:latin typeface="ＭＳ Ｐゴシック"/>
                        </a:rPr>
                        <a:t>円</a:t>
                      </a:r>
                      <a:endParaRPr lang="ja-JP" altLang="en-US" sz="20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rtl="0" fontAlgn="ctr"/>
                      <a:r>
                        <a:rPr lang="en-US" altLang="ja-JP" sz="2000" b="0" i="0" u="none" strike="noStrike" dirty="0" smtClean="0">
                          <a:solidFill>
                            <a:schemeClr val="tx1"/>
                          </a:solidFill>
                          <a:effectLst/>
                          <a:latin typeface="Verdana"/>
                        </a:rPr>
                        <a:t>2</a:t>
                      </a:r>
                      <a:r>
                        <a:rPr lang="en-US" altLang="ja-JP" sz="2000" b="0" i="0" u="none" strike="noStrike" dirty="0" smtClean="0">
                          <a:solidFill>
                            <a:schemeClr val="tx1"/>
                          </a:solidFill>
                          <a:effectLst/>
                          <a:latin typeface="Arial"/>
                        </a:rPr>
                        <a:t>4,480</a:t>
                      </a:r>
                      <a:r>
                        <a:rPr lang="ja-JP" altLang="en-US" sz="2000" b="0" i="0" u="none" strike="noStrike" dirty="0" smtClean="0">
                          <a:solidFill>
                            <a:schemeClr val="tx1"/>
                          </a:solidFill>
                          <a:effectLst/>
                          <a:latin typeface="ＭＳ Ｐゴシック"/>
                        </a:rPr>
                        <a:t>円</a:t>
                      </a:r>
                      <a:endParaRPr lang="ja-JP" altLang="en-US" sz="20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rtl="0" fontAlgn="ctr"/>
                      <a:r>
                        <a:rPr lang="en-US" altLang="ja-JP" sz="2000" b="0" i="0" u="none" strike="noStrike" dirty="0" smtClean="0">
                          <a:solidFill>
                            <a:schemeClr val="tx1"/>
                          </a:solidFill>
                          <a:effectLst/>
                          <a:latin typeface="Arial"/>
                        </a:rPr>
                        <a:t>34,680</a:t>
                      </a:r>
                      <a:r>
                        <a:rPr lang="ja-JP" altLang="en-US" sz="2000" b="0" i="0" u="none" strike="noStrike" dirty="0" smtClean="0">
                          <a:solidFill>
                            <a:schemeClr val="tx1"/>
                          </a:solidFill>
                          <a:effectLst/>
                          <a:latin typeface="ＭＳ Ｐゴシック"/>
                        </a:rPr>
                        <a:t>円</a:t>
                      </a:r>
                      <a:endParaRPr lang="ja-JP" altLang="en-US" sz="20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227815176"/>
              </p:ext>
            </p:extLst>
          </p:nvPr>
        </p:nvGraphicFramePr>
        <p:xfrm>
          <a:off x="755576" y="4105963"/>
          <a:ext cx="7776865" cy="2290605"/>
        </p:xfrm>
        <a:graphic>
          <a:graphicData uri="http://schemas.openxmlformats.org/drawingml/2006/table">
            <a:tbl>
              <a:tblPr/>
              <a:tblGrid>
                <a:gridCol w="1555373"/>
                <a:gridCol w="1555373"/>
                <a:gridCol w="1555373"/>
                <a:gridCol w="1555373"/>
                <a:gridCol w="1555373"/>
              </a:tblGrid>
              <a:tr h="402143">
                <a:tc rowSpan="2">
                  <a:txBody>
                    <a:bodyPr/>
                    <a:lstStyle/>
                    <a:p>
                      <a:pPr algn="ctr" rtl="0" fontAlgn="ctr"/>
                      <a:r>
                        <a:rPr lang="en-US" sz="1200" b="0" i="0" u="none" strike="noStrike" dirty="0">
                          <a:solidFill>
                            <a:schemeClr val="tx1"/>
                          </a:solidFill>
                          <a:effectLst/>
                          <a:latin typeface="ＭＳ Ｐゴシック"/>
                        </a:rPr>
                        <a:t>　</a:t>
                      </a:r>
                      <a:r>
                        <a:rPr lang="en-US" sz="1200" b="0" i="0" u="none" strike="noStrike" dirty="0">
                          <a:solidFill>
                            <a:schemeClr val="tx1"/>
                          </a:solidFill>
                          <a:effectLst/>
                          <a:latin typeface="Verdana"/>
                        </a:rPr>
                        <a:t>5C</a:t>
                      </a:r>
                      <a:endParaRPr lang="en-US" sz="1200" b="0" i="0" u="none" strike="noStrike" dirty="0">
                        <a:solidFill>
                          <a:schemeClr val="tx1"/>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0" fontAlgn="ctr"/>
                      <a:r>
                        <a:rPr lang="ja-JP" altLang="en-US" sz="1200" b="0" i="0" u="none" strike="noStrike">
                          <a:solidFill>
                            <a:schemeClr val="tx1"/>
                          </a:solidFill>
                          <a:effectLst/>
                          <a:latin typeface="Arial"/>
                        </a:rPr>
                        <a:t>新規および他社からの乗り換え（</a:t>
                      </a:r>
                      <a:r>
                        <a:rPr lang="en-US" altLang="ja-JP" sz="1200" b="0" i="0" u="none" strike="noStrike">
                          <a:solidFill>
                            <a:schemeClr val="tx1"/>
                          </a:solidFill>
                          <a:effectLst/>
                          <a:latin typeface="Verdana"/>
                        </a:rPr>
                        <a:t>MNP</a:t>
                      </a:r>
                      <a:r>
                        <a:rPr lang="ja-JP" altLang="en-US" sz="1200" b="0" i="0" u="none" strike="noStrike">
                          <a:solidFill>
                            <a:schemeClr val="tx1"/>
                          </a:solidFill>
                          <a:effectLst/>
                          <a:latin typeface="Arial"/>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rtl="0" fontAlgn="ctr"/>
                      <a:r>
                        <a:rPr lang="ja-JP" altLang="en-US" sz="1200" b="0" i="0" u="none" strike="noStrike">
                          <a:solidFill>
                            <a:schemeClr val="tx1"/>
                          </a:solidFill>
                          <a:effectLst/>
                          <a:latin typeface="Arial"/>
                        </a:rPr>
                        <a:t>機種変更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134048">
                <a:tc vMerge="1">
                  <a:txBody>
                    <a:bodyPr/>
                    <a:lstStyle/>
                    <a:p>
                      <a:endParaRPr kumimoji="1" lang="ja-JP" altLang="en-US"/>
                    </a:p>
                  </a:txBody>
                  <a:tcPr/>
                </a:tc>
                <a:tc>
                  <a:txBody>
                    <a:bodyPr/>
                    <a:lstStyle/>
                    <a:p>
                      <a:pPr algn="l" rtl="0" fontAlgn="ctr"/>
                      <a:r>
                        <a:rPr lang="en-US" sz="1200" b="0" i="0" u="none" strike="noStrike" dirty="0">
                          <a:solidFill>
                            <a:schemeClr val="tx1"/>
                          </a:solidFill>
                          <a:effectLst/>
                          <a:latin typeface="Verdana"/>
                        </a:rPr>
                        <a:t>16GB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sz="1200" b="0" i="0" u="none" strike="noStrike">
                          <a:solidFill>
                            <a:schemeClr val="tx1"/>
                          </a:solidFill>
                          <a:effectLst/>
                          <a:latin typeface="Verdana"/>
                        </a:rPr>
                        <a:t>32GB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sz="1200" b="0" i="0" u="none" strike="noStrike">
                          <a:solidFill>
                            <a:schemeClr val="tx1"/>
                          </a:solidFill>
                          <a:effectLst/>
                          <a:latin typeface="Verdana"/>
                        </a:rPr>
                        <a:t>16GB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sz="1200" b="0" i="0" u="none" strike="noStrike">
                          <a:solidFill>
                            <a:schemeClr val="tx1"/>
                          </a:solidFill>
                          <a:effectLst/>
                          <a:latin typeface="Verdana"/>
                        </a:rPr>
                        <a:t>32GB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3737">
                <a:tc>
                  <a:txBody>
                    <a:bodyPr/>
                    <a:lstStyle/>
                    <a:p>
                      <a:pPr algn="l" rtl="0" fontAlgn="ctr"/>
                      <a:r>
                        <a:rPr lang="zh-TW" altLang="en-US" sz="1200" b="0" i="0" u="none" strike="noStrike" dirty="0">
                          <a:solidFill>
                            <a:schemeClr val="tx1"/>
                          </a:solidFill>
                          <a:effectLst/>
                          <a:latin typeface="Arial"/>
                        </a:rPr>
                        <a:t>本体価格</a:t>
                      </a:r>
                      <a:r>
                        <a:rPr lang="en-US" altLang="zh-TW" sz="1200" b="0" i="0" u="none" strike="noStrike" dirty="0">
                          <a:solidFill>
                            <a:schemeClr val="tx1"/>
                          </a:solidFill>
                          <a:effectLst/>
                          <a:latin typeface="Verdana"/>
                        </a:rPr>
                        <a:t>24</a:t>
                      </a:r>
                      <a:r>
                        <a:rPr lang="zh-TW" altLang="en-US" sz="1200" b="0" i="0" u="none" strike="noStrike" dirty="0">
                          <a:solidFill>
                            <a:schemeClr val="tx1"/>
                          </a:solidFill>
                          <a:effectLst/>
                          <a:latin typeface="Arial"/>
                        </a:rPr>
                        <a:t>回分割（一括総額）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altLang="ja-JP" sz="1200" b="0" i="0" u="none" strike="noStrike" dirty="0">
                          <a:solidFill>
                            <a:schemeClr val="tx1"/>
                          </a:solidFill>
                          <a:effectLst/>
                          <a:latin typeface="Verdana"/>
                        </a:rPr>
                        <a:t>2,205</a:t>
                      </a:r>
                      <a:r>
                        <a:rPr lang="ja-JP" altLang="en-US" sz="1200" b="0" i="0" u="none" strike="noStrike" dirty="0">
                          <a:solidFill>
                            <a:schemeClr val="tx1"/>
                          </a:solidFill>
                          <a:effectLst/>
                          <a:latin typeface="ＭＳ Ｐゴシック"/>
                        </a:rPr>
                        <a:t>円</a:t>
                      </a:r>
                      <a:r>
                        <a:rPr lang="en-US" altLang="ja-JP" sz="1200" b="0" i="0" u="none" strike="noStrike" dirty="0">
                          <a:solidFill>
                            <a:schemeClr val="tx1"/>
                          </a:solidFill>
                          <a:effectLst/>
                          <a:latin typeface="Arial"/>
                        </a:rPr>
                        <a:t>×24</a:t>
                      </a:r>
                      <a:r>
                        <a:rPr lang="ja-JP" altLang="en-US" sz="1200" b="0" i="0" u="none" strike="noStrike" dirty="0">
                          <a:solidFill>
                            <a:schemeClr val="tx1"/>
                          </a:solidFill>
                          <a:effectLst/>
                          <a:latin typeface="ＭＳ Ｐゴシック"/>
                        </a:rPr>
                        <a:t>ヶ月（</a:t>
                      </a:r>
                      <a:r>
                        <a:rPr lang="en-US" altLang="ja-JP" sz="1200" b="0" i="0" u="none" strike="noStrike" dirty="0">
                          <a:solidFill>
                            <a:schemeClr val="tx1"/>
                          </a:solidFill>
                          <a:effectLst/>
                          <a:latin typeface="Arial"/>
                        </a:rPr>
                        <a:t>52,920</a:t>
                      </a:r>
                      <a:r>
                        <a:rPr lang="ja-JP" altLang="en-US" sz="1200" b="0" i="0" u="none" strike="noStrike" dirty="0">
                          <a:solidFill>
                            <a:schemeClr val="tx1"/>
                          </a:solidFill>
                          <a:effectLst/>
                          <a:latin typeface="ＭＳ Ｐゴシック"/>
                        </a:rPr>
                        <a:t>円）</a:t>
                      </a:r>
                      <a:endParaRPr lang="ja-JP" altLang="en-US" sz="12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altLang="ja-JP" sz="1200" b="0" i="0" u="none" strike="noStrike" dirty="0">
                          <a:solidFill>
                            <a:schemeClr val="tx1"/>
                          </a:solidFill>
                          <a:effectLst/>
                          <a:latin typeface="Verdana"/>
                        </a:rPr>
                        <a:t>2,625</a:t>
                      </a:r>
                      <a:r>
                        <a:rPr lang="ja-JP" altLang="en-US" sz="1200" b="0" i="0" u="none" strike="noStrike" dirty="0">
                          <a:solidFill>
                            <a:schemeClr val="tx1"/>
                          </a:solidFill>
                          <a:effectLst/>
                          <a:latin typeface="ＭＳ Ｐゴシック"/>
                        </a:rPr>
                        <a:t>円</a:t>
                      </a:r>
                      <a:r>
                        <a:rPr lang="en-US" altLang="ja-JP" sz="1200" b="0" i="0" u="none" strike="noStrike" dirty="0">
                          <a:solidFill>
                            <a:schemeClr val="tx1"/>
                          </a:solidFill>
                          <a:effectLst/>
                          <a:latin typeface="Arial"/>
                        </a:rPr>
                        <a:t>×24</a:t>
                      </a:r>
                      <a:r>
                        <a:rPr lang="ja-JP" altLang="en-US" sz="1200" b="0" i="0" u="none" strike="noStrike" dirty="0">
                          <a:solidFill>
                            <a:schemeClr val="tx1"/>
                          </a:solidFill>
                          <a:effectLst/>
                          <a:latin typeface="ＭＳ Ｐゴシック"/>
                        </a:rPr>
                        <a:t>ヶ月（</a:t>
                      </a:r>
                      <a:r>
                        <a:rPr lang="en-US" altLang="ja-JP" sz="1200" b="0" i="0" u="none" strike="noStrike" dirty="0">
                          <a:solidFill>
                            <a:schemeClr val="tx1"/>
                          </a:solidFill>
                          <a:effectLst/>
                          <a:latin typeface="Arial"/>
                        </a:rPr>
                        <a:t>63,000</a:t>
                      </a:r>
                      <a:r>
                        <a:rPr lang="ja-JP" altLang="en-US" sz="1200" b="0" i="0" u="none" strike="noStrike" dirty="0">
                          <a:solidFill>
                            <a:schemeClr val="tx1"/>
                          </a:solidFill>
                          <a:effectLst/>
                          <a:latin typeface="ＭＳ Ｐゴシック"/>
                        </a:rPr>
                        <a:t>円）</a:t>
                      </a:r>
                      <a:endParaRPr lang="ja-JP" altLang="en-US" sz="12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altLang="ja-JP" sz="1200" b="0" i="0" u="none" strike="noStrike">
                          <a:solidFill>
                            <a:schemeClr val="tx1"/>
                          </a:solidFill>
                          <a:effectLst/>
                          <a:latin typeface="Verdana"/>
                        </a:rPr>
                        <a:t>2,205</a:t>
                      </a:r>
                      <a:r>
                        <a:rPr lang="ja-JP" altLang="en-US" sz="1200" b="0" i="0" u="none" strike="noStrike">
                          <a:solidFill>
                            <a:schemeClr val="tx1"/>
                          </a:solidFill>
                          <a:effectLst/>
                          <a:latin typeface="ＭＳ Ｐゴシック"/>
                        </a:rPr>
                        <a:t>円</a:t>
                      </a:r>
                      <a:r>
                        <a:rPr lang="en-US" altLang="ja-JP" sz="1200" b="0" i="0" u="none" strike="noStrike">
                          <a:solidFill>
                            <a:schemeClr val="tx1"/>
                          </a:solidFill>
                          <a:effectLst/>
                          <a:latin typeface="Arial"/>
                        </a:rPr>
                        <a:t>×24</a:t>
                      </a:r>
                      <a:r>
                        <a:rPr lang="ja-JP" altLang="en-US" sz="1200" b="0" i="0" u="none" strike="noStrike">
                          <a:solidFill>
                            <a:schemeClr val="tx1"/>
                          </a:solidFill>
                          <a:effectLst/>
                          <a:latin typeface="ＭＳ Ｐゴシック"/>
                        </a:rPr>
                        <a:t>ヶ月（</a:t>
                      </a:r>
                      <a:r>
                        <a:rPr lang="en-US" altLang="ja-JP" sz="1200" b="0" i="0" u="none" strike="noStrike">
                          <a:solidFill>
                            <a:schemeClr val="tx1"/>
                          </a:solidFill>
                          <a:effectLst/>
                          <a:latin typeface="Arial"/>
                        </a:rPr>
                        <a:t>52,920</a:t>
                      </a:r>
                      <a:r>
                        <a:rPr lang="ja-JP" altLang="en-US" sz="1200" b="0" i="0" u="none" strike="noStrike">
                          <a:solidFill>
                            <a:schemeClr val="tx1"/>
                          </a:solidFill>
                          <a:effectLst/>
                          <a:latin typeface="ＭＳ Ｐゴシック"/>
                        </a:rPr>
                        <a:t>円）</a:t>
                      </a:r>
                      <a:endParaRPr lang="ja-JP" altLang="en-US" sz="1200" b="0" i="0" u="none" strike="noStrike">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altLang="ja-JP" sz="1200" b="0" i="0" u="none" strike="noStrike">
                          <a:solidFill>
                            <a:schemeClr val="tx1"/>
                          </a:solidFill>
                          <a:effectLst/>
                          <a:latin typeface="Verdana"/>
                        </a:rPr>
                        <a:t>2,625</a:t>
                      </a:r>
                      <a:r>
                        <a:rPr lang="ja-JP" altLang="en-US" sz="1200" b="0" i="0" u="none" strike="noStrike">
                          <a:solidFill>
                            <a:schemeClr val="tx1"/>
                          </a:solidFill>
                          <a:effectLst/>
                          <a:latin typeface="ＭＳ Ｐゴシック"/>
                        </a:rPr>
                        <a:t>円</a:t>
                      </a:r>
                      <a:r>
                        <a:rPr lang="en-US" altLang="ja-JP" sz="1200" b="0" i="0" u="none" strike="noStrike">
                          <a:solidFill>
                            <a:schemeClr val="tx1"/>
                          </a:solidFill>
                          <a:effectLst/>
                          <a:latin typeface="Arial"/>
                        </a:rPr>
                        <a:t>×24</a:t>
                      </a:r>
                      <a:r>
                        <a:rPr lang="ja-JP" altLang="en-US" sz="1200" b="0" i="0" u="none" strike="noStrike">
                          <a:solidFill>
                            <a:schemeClr val="tx1"/>
                          </a:solidFill>
                          <a:effectLst/>
                          <a:latin typeface="ＭＳ Ｐゴシック"/>
                        </a:rPr>
                        <a:t>ヶ月（</a:t>
                      </a:r>
                      <a:r>
                        <a:rPr lang="en-US" altLang="ja-JP" sz="1200" b="0" i="0" u="none" strike="noStrike">
                          <a:solidFill>
                            <a:schemeClr val="tx1"/>
                          </a:solidFill>
                          <a:effectLst/>
                          <a:latin typeface="Arial"/>
                        </a:rPr>
                        <a:t>63,000</a:t>
                      </a:r>
                      <a:r>
                        <a:rPr lang="ja-JP" altLang="en-US" sz="1200" b="0" i="0" u="none" strike="noStrike">
                          <a:solidFill>
                            <a:schemeClr val="tx1"/>
                          </a:solidFill>
                          <a:effectLst/>
                          <a:latin typeface="ＭＳ Ｐゴシック"/>
                        </a:rPr>
                        <a:t>円）</a:t>
                      </a:r>
                      <a:endParaRPr lang="ja-JP" altLang="en-US" sz="1200" b="0" i="0" u="none" strike="noStrike">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3184">
                <a:tc>
                  <a:txBody>
                    <a:bodyPr/>
                    <a:lstStyle/>
                    <a:p>
                      <a:pPr algn="l" rtl="0" fontAlgn="ctr"/>
                      <a:r>
                        <a:rPr lang="zh-TW" altLang="en-US" sz="1200" b="0" i="0" u="none" strike="noStrike" dirty="0">
                          <a:solidFill>
                            <a:schemeClr val="tx1"/>
                          </a:solidFill>
                          <a:effectLst/>
                          <a:latin typeface="Arial"/>
                        </a:rPr>
                        <a:t>月月割（</a:t>
                      </a:r>
                      <a:r>
                        <a:rPr lang="en-US" altLang="zh-TW" sz="1200" b="0" i="0" u="none" strike="noStrike" dirty="0">
                          <a:solidFill>
                            <a:schemeClr val="tx1"/>
                          </a:solidFill>
                          <a:effectLst/>
                          <a:latin typeface="Verdana"/>
                        </a:rPr>
                        <a:t>2</a:t>
                      </a:r>
                      <a:r>
                        <a:rPr lang="zh-TW" altLang="en-US" sz="1200" b="0" i="0" u="none" strike="noStrike" dirty="0">
                          <a:solidFill>
                            <a:schemeClr val="tx1"/>
                          </a:solidFill>
                          <a:effectLst/>
                          <a:latin typeface="Arial"/>
                        </a:rPr>
                        <a:t>年間総額）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altLang="ja-JP" sz="1200" b="0" i="0" u="none" strike="noStrike" dirty="0">
                          <a:solidFill>
                            <a:schemeClr val="tx1"/>
                          </a:solidFill>
                          <a:effectLst/>
                          <a:latin typeface="Verdana"/>
                        </a:rPr>
                        <a:t>-2,205</a:t>
                      </a:r>
                      <a:r>
                        <a:rPr lang="ja-JP" altLang="en-US" sz="1200" b="0" i="0" u="none" strike="noStrike" dirty="0">
                          <a:solidFill>
                            <a:schemeClr val="tx1"/>
                          </a:solidFill>
                          <a:effectLst/>
                          <a:latin typeface="ＭＳ Ｐゴシック"/>
                        </a:rPr>
                        <a:t>円</a:t>
                      </a:r>
                      <a:r>
                        <a:rPr lang="en-US" altLang="ja-JP" sz="1200" b="0" i="0" u="none" strike="noStrike" dirty="0">
                          <a:solidFill>
                            <a:schemeClr val="tx1"/>
                          </a:solidFill>
                          <a:effectLst/>
                          <a:latin typeface="Arial"/>
                        </a:rPr>
                        <a:t>×24</a:t>
                      </a:r>
                      <a:r>
                        <a:rPr lang="ja-JP" altLang="en-US" sz="1200" b="0" i="0" u="none" strike="noStrike" dirty="0">
                          <a:solidFill>
                            <a:schemeClr val="tx1"/>
                          </a:solidFill>
                          <a:effectLst/>
                          <a:latin typeface="ＭＳ Ｐゴシック"/>
                        </a:rPr>
                        <a:t>ヶ</a:t>
                      </a:r>
                      <a:r>
                        <a:rPr lang="ja-JP" altLang="en-US" sz="1200" b="0" i="0" u="none" strike="noStrike" dirty="0" smtClean="0">
                          <a:solidFill>
                            <a:schemeClr val="tx1"/>
                          </a:solidFill>
                          <a:effectLst/>
                          <a:latin typeface="ＭＳ Ｐゴシック"/>
                        </a:rPr>
                        <a:t>月</a:t>
                      </a:r>
                      <a:endParaRPr lang="en-US" altLang="ja-JP" sz="1200" b="0" i="0" u="none" strike="noStrike" dirty="0" smtClean="0">
                        <a:solidFill>
                          <a:schemeClr val="tx1"/>
                        </a:solidFill>
                        <a:effectLst/>
                        <a:latin typeface="ＭＳ Ｐゴシック"/>
                      </a:endParaRPr>
                    </a:p>
                    <a:p>
                      <a:pPr algn="l" rtl="0" fontAlgn="ctr"/>
                      <a:r>
                        <a:rPr lang="ja-JP" altLang="en-US" sz="1200" b="0" i="0" u="none" strike="noStrike" dirty="0" smtClean="0">
                          <a:solidFill>
                            <a:schemeClr val="tx1"/>
                          </a:solidFill>
                          <a:effectLst/>
                          <a:latin typeface="ＭＳ Ｐゴシック"/>
                        </a:rPr>
                        <a:t>（</a:t>
                      </a:r>
                      <a:r>
                        <a:rPr lang="en-US" altLang="ja-JP" sz="1200" b="0" i="0" u="none" strike="noStrike" dirty="0">
                          <a:solidFill>
                            <a:schemeClr val="tx1"/>
                          </a:solidFill>
                          <a:effectLst/>
                          <a:latin typeface="Arial"/>
                        </a:rPr>
                        <a:t>-52,920</a:t>
                      </a:r>
                      <a:r>
                        <a:rPr lang="ja-JP" altLang="en-US" sz="1200" b="0" i="0" u="none" strike="noStrike" dirty="0">
                          <a:solidFill>
                            <a:schemeClr val="tx1"/>
                          </a:solidFill>
                          <a:effectLst/>
                          <a:latin typeface="ＭＳ Ｐゴシック"/>
                        </a:rPr>
                        <a:t>円）</a:t>
                      </a:r>
                      <a:endParaRPr lang="ja-JP" altLang="en-US" sz="12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altLang="ja-JP" sz="1200" b="0" i="0" u="none" strike="noStrike" dirty="0" smtClean="0">
                          <a:solidFill>
                            <a:schemeClr val="tx1"/>
                          </a:solidFill>
                          <a:effectLst/>
                          <a:latin typeface="Verdana"/>
                        </a:rPr>
                        <a:t>-2,425</a:t>
                      </a:r>
                      <a:r>
                        <a:rPr lang="ja-JP" altLang="en-US" sz="1200" b="0" i="0" u="none" strike="noStrike" dirty="0">
                          <a:solidFill>
                            <a:schemeClr val="tx1"/>
                          </a:solidFill>
                          <a:effectLst/>
                          <a:latin typeface="ＭＳ Ｐゴシック"/>
                        </a:rPr>
                        <a:t>円</a:t>
                      </a:r>
                      <a:r>
                        <a:rPr lang="en-US" altLang="ja-JP" sz="1200" b="0" i="0" u="none" strike="noStrike" dirty="0">
                          <a:solidFill>
                            <a:schemeClr val="tx1"/>
                          </a:solidFill>
                          <a:effectLst/>
                          <a:latin typeface="Arial"/>
                        </a:rPr>
                        <a:t>×24</a:t>
                      </a:r>
                      <a:r>
                        <a:rPr lang="ja-JP" altLang="en-US" sz="1200" b="0" i="0" u="none" strike="noStrike" dirty="0">
                          <a:solidFill>
                            <a:schemeClr val="tx1"/>
                          </a:solidFill>
                          <a:effectLst/>
                          <a:latin typeface="ＭＳ Ｐゴシック"/>
                        </a:rPr>
                        <a:t>ヶ</a:t>
                      </a:r>
                      <a:r>
                        <a:rPr lang="ja-JP" altLang="en-US" sz="1200" b="0" i="0" u="none" strike="noStrike" dirty="0" smtClean="0">
                          <a:solidFill>
                            <a:schemeClr val="tx1"/>
                          </a:solidFill>
                          <a:effectLst/>
                          <a:latin typeface="ＭＳ Ｐゴシック"/>
                        </a:rPr>
                        <a:t>月</a:t>
                      </a:r>
                      <a:endParaRPr lang="en-US" altLang="ja-JP" sz="1200" b="0" i="0" u="none" strike="noStrike" dirty="0" smtClean="0">
                        <a:solidFill>
                          <a:schemeClr val="tx1"/>
                        </a:solidFill>
                        <a:effectLst/>
                        <a:latin typeface="ＭＳ Ｐゴシック"/>
                      </a:endParaRPr>
                    </a:p>
                    <a:p>
                      <a:pPr algn="l" rtl="0" fontAlgn="ctr"/>
                      <a:r>
                        <a:rPr lang="ja-JP" altLang="en-US" sz="1200" b="0" i="0" u="none" strike="noStrike" dirty="0" smtClean="0">
                          <a:solidFill>
                            <a:schemeClr val="tx1"/>
                          </a:solidFill>
                          <a:effectLst/>
                          <a:latin typeface="ＭＳ Ｐゴシック"/>
                        </a:rPr>
                        <a:t>（</a:t>
                      </a:r>
                      <a:r>
                        <a:rPr lang="en-US" altLang="ja-JP" sz="1200" b="0" i="0" u="none" strike="noStrike" dirty="0">
                          <a:solidFill>
                            <a:schemeClr val="tx1"/>
                          </a:solidFill>
                          <a:effectLst/>
                          <a:latin typeface="Arial"/>
                        </a:rPr>
                        <a:t>-58,200</a:t>
                      </a:r>
                      <a:r>
                        <a:rPr lang="ja-JP" altLang="en-US" sz="1200" b="0" i="0" u="none" strike="noStrike" dirty="0">
                          <a:solidFill>
                            <a:schemeClr val="tx1"/>
                          </a:solidFill>
                          <a:effectLst/>
                          <a:latin typeface="ＭＳ Ｐゴシック"/>
                        </a:rPr>
                        <a:t>円）</a:t>
                      </a:r>
                      <a:endParaRPr lang="ja-JP" altLang="en-US" sz="12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altLang="ja-JP" sz="1200" b="0" i="0" u="none" strike="noStrike" dirty="0">
                          <a:solidFill>
                            <a:schemeClr val="tx1"/>
                          </a:solidFill>
                          <a:effectLst/>
                          <a:latin typeface="Verdana"/>
                        </a:rPr>
                        <a:t>-2,070</a:t>
                      </a:r>
                      <a:r>
                        <a:rPr lang="ja-JP" altLang="en-US" sz="1200" b="0" i="0" u="none" strike="noStrike" dirty="0">
                          <a:solidFill>
                            <a:schemeClr val="tx1"/>
                          </a:solidFill>
                          <a:effectLst/>
                          <a:latin typeface="ＭＳ Ｐゴシック"/>
                        </a:rPr>
                        <a:t>円</a:t>
                      </a:r>
                      <a:r>
                        <a:rPr lang="en-US" altLang="ja-JP" sz="1200" b="0" i="0" u="none" strike="noStrike" dirty="0">
                          <a:solidFill>
                            <a:schemeClr val="tx1"/>
                          </a:solidFill>
                          <a:effectLst/>
                          <a:latin typeface="Arial"/>
                        </a:rPr>
                        <a:t>×24</a:t>
                      </a:r>
                      <a:r>
                        <a:rPr lang="ja-JP" altLang="en-US" sz="1200" b="0" i="0" u="none" strike="noStrike" dirty="0">
                          <a:solidFill>
                            <a:schemeClr val="tx1"/>
                          </a:solidFill>
                          <a:effectLst/>
                          <a:latin typeface="ＭＳ Ｐゴシック"/>
                        </a:rPr>
                        <a:t>ヶ</a:t>
                      </a:r>
                      <a:r>
                        <a:rPr lang="ja-JP" altLang="en-US" sz="1200" b="0" i="0" u="none" strike="noStrike" dirty="0" smtClean="0">
                          <a:solidFill>
                            <a:schemeClr val="tx1"/>
                          </a:solidFill>
                          <a:effectLst/>
                          <a:latin typeface="ＭＳ Ｐゴシック"/>
                        </a:rPr>
                        <a:t>月</a:t>
                      </a:r>
                      <a:endParaRPr lang="en-US" altLang="ja-JP" sz="1200" b="0" i="0" u="none" strike="noStrike" dirty="0" smtClean="0">
                        <a:solidFill>
                          <a:schemeClr val="tx1"/>
                        </a:solidFill>
                        <a:effectLst/>
                        <a:latin typeface="ＭＳ Ｐゴシック"/>
                      </a:endParaRPr>
                    </a:p>
                    <a:p>
                      <a:pPr algn="l" rtl="0" fontAlgn="ctr"/>
                      <a:r>
                        <a:rPr lang="ja-JP" altLang="en-US" sz="1200" b="0" i="0" u="none" strike="noStrike" dirty="0" smtClean="0">
                          <a:solidFill>
                            <a:schemeClr val="tx1"/>
                          </a:solidFill>
                          <a:effectLst/>
                          <a:latin typeface="ＭＳ Ｐゴシック"/>
                        </a:rPr>
                        <a:t>（</a:t>
                      </a:r>
                      <a:r>
                        <a:rPr lang="en-US" altLang="ja-JP" sz="1200" b="0" i="0" u="none" strike="noStrike" dirty="0">
                          <a:solidFill>
                            <a:schemeClr val="tx1"/>
                          </a:solidFill>
                          <a:effectLst/>
                          <a:latin typeface="Arial"/>
                        </a:rPr>
                        <a:t>-49,680</a:t>
                      </a:r>
                      <a:r>
                        <a:rPr lang="ja-JP" altLang="en-US" sz="1200" b="0" i="0" u="none" strike="noStrike" dirty="0">
                          <a:solidFill>
                            <a:schemeClr val="tx1"/>
                          </a:solidFill>
                          <a:effectLst/>
                          <a:latin typeface="ＭＳ Ｐゴシック"/>
                        </a:rPr>
                        <a:t>円）</a:t>
                      </a:r>
                      <a:endParaRPr lang="ja-JP" altLang="en-US" sz="12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altLang="ja-JP" sz="1200" b="0" i="0" u="none" strike="noStrike" dirty="0">
                          <a:solidFill>
                            <a:schemeClr val="tx1"/>
                          </a:solidFill>
                          <a:effectLst/>
                          <a:latin typeface="Verdana"/>
                        </a:rPr>
                        <a:t>-2,035</a:t>
                      </a:r>
                      <a:r>
                        <a:rPr lang="ja-JP" altLang="en-US" sz="1200" b="0" i="0" u="none" strike="noStrike" dirty="0">
                          <a:solidFill>
                            <a:schemeClr val="tx1"/>
                          </a:solidFill>
                          <a:effectLst/>
                          <a:latin typeface="ＭＳ Ｐゴシック"/>
                        </a:rPr>
                        <a:t>円</a:t>
                      </a:r>
                      <a:r>
                        <a:rPr lang="en-US" altLang="ja-JP" sz="1200" b="0" i="0" u="none" strike="noStrike" dirty="0">
                          <a:solidFill>
                            <a:schemeClr val="tx1"/>
                          </a:solidFill>
                          <a:effectLst/>
                          <a:latin typeface="Arial"/>
                        </a:rPr>
                        <a:t>×24</a:t>
                      </a:r>
                      <a:r>
                        <a:rPr lang="ja-JP" altLang="en-US" sz="1200" b="0" i="0" u="none" strike="noStrike" dirty="0">
                          <a:solidFill>
                            <a:schemeClr val="tx1"/>
                          </a:solidFill>
                          <a:effectLst/>
                          <a:latin typeface="ＭＳ Ｐゴシック"/>
                        </a:rPr>
                        <a:t>ヶ</a:t>
                      </a:r>
                      <a:r>
                        <a:rPr lang="ja-JP" altLang="en-US" sz="1200" b="0" i="0" u="none" strike="noStrike" dirty="0" smtClean="0">
                          <a:solidFill>
                            <a:schemeClr val="tx1"/>
                          </a:solidFill>
                          <a:effectLst/>
                          <a:latin typeface="ＭＳ Ｐゴシック"/>
                        </a:rPr>
                        <a:t>月</a:t>
                      </a:r>
                      <a:endParaRPr lang="en-US" altLang="ja-JP" sz="1200" b="0" i="0" u="none" strike="noStrike" dirty="0" smtClean="0">
                        <a:solidFill>
                          <a:schemeClr val="tx1"/>
                        </a:solidFill>
                        <a:effectLst/>
                        <a:latin typeface="ＭＳ Ｐゴシック"/>
                      </a:endParaRPr>
                    </a:p>
                    <a:p>
                      <a:pPr algn="l" rtl="0" fontAlgn="ctr"/>
                      <a:r>
                        <a:rPr lang="ja-JP" altLang="en-US" sz="1200" b="0" i="0" u="none" strike="noStrike" dirty="0" smtClean="0">
                          <a:solidFill>
                            <a:schemeClr val="tx1"/>
                          </a:solidFill>
                          <a:effectLst/>
                          <a:latin typeface="ＭＳ Ｐゴシック"/>
                        </a:rPr>
                        <a:t>（</a:t>
                      </a:r>
                      <a:r>
                        <a:rPr lang="en-US" altLang="ja-JP" sz="1200" b="0" i="0" u="none" strike="noStrike" dirty="0">
                          <a:solidFill>
                            <a:schemeClr val="tx1"/>
                          </a:solidFill>
                          <a:effectLst/>
                          <a:latin typeface="Arial"/>
                        </a:rPr>
                        <a:t>-48,840</a:t>
                      </a:r>
                      <a:r>
                        <a:rPr lang="ja-JP" altLang="en-US" sz="1200" b="0" i="0" u="none" strike="noStrike" dirty="0">
                          <a:solidFill>
                            <a:schemeClr val="tx1"/>
                          </a:solidFill>
                          <a:effectLst/>
                          <a:latin typeface="ＭＳ Ｐゴシック"/>
                        </a:rPr>
                        <a:t>円）</a:t>
                      </a:r>
                      <a:endParaRPr lang="ja-JP" altLang="en-US" sz="12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9136">
                <a:tc>
                  <a:txBody>
                    <a:bodyPr/>
                    <a:lstStyle/>
                    <a:p>
                      <a:pPr algn="l" rtl="0" fontAlgn="ctr"/>
                      <a:r>
                        <a:rPr lang="ja-JP" altLang="en-US" sz="1200" b="0" i="0" u="none" strike="noStrike" dirty="0">
                          <a:solidFill>
                            <a:schemeClr val="tx1"/>
                          </a:solidFill>
                          <a:effectLst/>
                          <a:latin typeface="Arial"/>
                        </a:rPr>
                        <a:t>実質負担額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rtl="0" fontAlgn="ctr"/>
                      <a:r>
                        <a:rPr lang="en-US" altLang="ja-JP" sz="2000" b="0" i="0" u="none" strike="noStrike" dirty="0">
                          <a:solidFill>
                            <a:schemeClr val="tx1"/>
                          </a:solidFill>
                          <a:effectLst/>
                          <a:latin typeface="Verdana"/>
                        </a:rPr>
                        <a:t>0</a:t>
                      </a:r>
                      <a:r>
                        <a:rPr lang="ja-JP" altLang="en-US" sz="2000" b="0" i="0" u="none" strike="noStrike" dirty="0">
                          <a:solidFill>
                            <a:schemeClr val="tx1"/>
                          </a:solidFill>
                          <a:effectLst/>
                          <a:latin typeface="Arial"/>
                        </a:rPr>
                        <a:t>円</a:t>
                      </a:r>
                      <a:endParaRPr lang="ja-JP" altLang="en-US" sz="20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rtl="0" fontAlgn="ctr"/>
                      <a:r>
                        <a:rPr lang="en-US" altLang="ja-JP" sz="2000" b="0" i="0" u="none" strike="noStrike" dirty="0" smtClean="0">
                          <a:solidFill>
                            <a:schemeClr val="tx1"/>
                          </a:solidFill>
                          <a:effectLst/>
                          <a:latin typeface="Arial"/>
                        </a:rPr>
                        <a:t>4,800</a:t>
                      </a:r>
                      <a:r>
                        <a:rPr lang="ja-JP" altLang="en-US" sz="2000" b="0" i="0" u="none" strike="noStrike" dirty="0" smtClean="0">
                          <a:solidFill>
                            <a:schemeClr val="tx1"/>
                          </a:solidFill>
                          <a:effectLst/>
                          <a:latin typeface="ＭＳ Ｐゴシック"/>
                        </a:rPr>
                        <a:t>円</a:t>
                      </a:r>
                      <a:endParaRPr lang="ja-JP" altLang="en-US" sz="20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rtl="0" fontAlgn="ctr"/>
                      <a:r>
                        <a:rPr lang="en-US" altLang="ja-JP" sz="2000" b="0" i="0" u="none" strike="noStrike" dirty="0" smtClean="0">
                          <a:solidFill>
                            <a:schemeClr val="tx1"/>
                          </a:solidFill>
                          <a:effectLst/>
                          <a:latin typeface="Arial"/>
                        </a:rPr>
                        <a:t>3,240</a:t>
                      </a:r>
                      <a:r>
                        <a:rPr lang="ja-JP" altLang="en-US" sz="2000" b="0" i="0" u="none" strike="noStrike" dirty="0" smtClean="0">
                          <a:solidFill>
                            <a:schemeClr val="tx1"/>
                          </a:solidFill>
                          <a:effectLst/>
                          <a:latin typeface="ＭＳ Ｐゴシック"/>
                        </a:rPr>
                        <a:t>円</a:t>
                      </a:r>
                      <a:endParaRPr lang="ja-JP" altLang="en-US" sz="20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rtl="0" fontAlgn="ctr"/>
                      <a:r>
                        <a:rPr lang="en-US" altLang="ja-JP" sz="2000" b="0" i="0" u="none" strike="noStrike" dirty="0" smtClean="0">
                          <a:solidFill>
                            <a:schemeClr val="tx1"/>
                          </a:solidFill>
                          <a:effectLst/>
                          <a:latin typeface="Arial"/>
                        </a:rPr>
                        <a:t>14,160</a:t>
                      </a:r>
                      <a:r>
                        <a:rPr lang="ja-JP" altLang="en-US" sz="2000" b="0" i="0" u="none" strike="noStrike" dirty="0" smtClean="0">
                          <a:solidFill>
                            <a:schemeClr val="tx1"/>
                          </a:solidFill>
                          <a:effectLst/>
                          <a:latin typeface="ＭＳ Ｐゴシック"/>
                        </a:rPr>
                        <a:t>円</a:t>
                      </a:r>
                      <a:endParaRPr lang="ja-JP" altLang="en-US" sz="2000" b="0" i="0" u="none" strike="noStrike" dirty="0">
                        <a:solidFill>
                          <a:schemeClr val="tx1"/>
                        </a:solidFill>
                        <a:effectLst/>
                        <a:latin typeface="Verdan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bl>
          </a:graphicData>
        </a:graphic>
      </p:graphicFrame>
      <p:sp>
        <p:nvSpPr>
          <p:cNvPr id="8" name="スライド番号プレースホルダ 7"/>
          <p:cNvSpPr>
            <a:spLocks noGrp="1"/>
          </p:cNvSpPr>
          <p:nvPr>
            <p:ph type="sldNum" sz="quarter" idx="12"/>
          </p:nvPr>
        </p:nvSpPr>
        <p:spPr/>
        <p:txBody>
          <a:bodyPr/>
          <a:lstStyle/>
          <a:p>
            <a:fld id="{1BC2C452-B59E-48FF-B03B-DC6A97FE5E38}" type="slidenum">
              <a:rPr kumimoji="1" lang="ja-JP" altLang="en-US" smtClean="0"/>
              <a:pPr/>
              <a:t>17</a:t>
            </a:fld>
            <a:endParaRPr kumimoji="1" lang="ja-JP" altLang="en-US"/>
          </a:p>
        </p:txBody>
      </p:sp>
      <p:sp>
        <p:nvSpPr>
          <p:cNvPr id="11" name="タイトル 1"/>
          <p:cNvSpPr>
            <a:spLocks noGrp="1"/>
          </p:cNvSpPr>
          <p:nvPr>
            <p:ph type="title"/>
          </p:nvPr>
        </p:nvSpPr>
        <p:spPr>
          <a:xfrm>
            <a:off x="755576" y="260648"/>
            <a:ext cx="8064896" cy="576064"/>
          </a:xfrm>
        </p:spPr>
        <p:txBody>
          <a:bodyPr/>
          <a:lstStyle/>
          <a:p>
            <a:r>
              <a:rPr kumimoji="1" lang="en-US" altLang="ja-JP" dirty="0" smtClean="0"/>
              <a:t>5-1.</a:t>
            </a:r>
            <a:r>
              <a:rPr kumimoji="1" lang="ja-JP" altLang="en-US" dirty="0" smtClean="0"/>
              <a:t>価格</a:t>
            </a:r>
            <a:endParaRPr kumimoji="1" lang="ja-JP" altLang="en-US" dirty="0"/>
          </a:p>
        </p:txBody>
      </p:sp>
      <p:sp>
        <p:nvSpPr>
          <p:cNvPr id="12" name="コンテンツ プレースホルダー 2"/>
          <p:cNvSpPr>
            <a:spLocks noGrp="1"/>
          </p:cNvSpPr>
          <p:nvPr>
            <p:ph idx="1"/>
          </p:nvPr>
        </p:nvSpPr>
        <p:spPr>
          <a:xfrm>
            <a:off x="539552" y="836712"/>
            <a:ext cx="4392488" cy="504056"/>
          </a:xfrm>
        </p:spPr>
        <p:txBody>
          <a:bodyPr>
            <a:normAutofit lnSpcReduction="10000"/>
          </a:bodyPr>
          <a:lstStyle/>
          <a:p>
            <a:r>
              <a:rPr lang="ja-JP" altLang="en-US" dirty="0" smtClean="0"/>
              <a:t>キャンペーン</a:t>
            </a:r>
            <a:endParaRPr lang="en-US" altLang="ja-JP" dirty="0" smtClean="0"/>
          </a:p>
          <a:p>
            <a:pPr marL="68580" indent="0">
              <a:buNone/>
            </a:pPr>
            <a:endParaRPr lang="en-US" altLang="ja-JP" dirty="0" smtClean="0"/>
          </a:p>
        </p:txBody>
      </p:sp>
      <p:sp>
        <p:nvSpPr>
          <p:cNvPr id="13" name="テキスト ボックス 12"/>
          <p:cNvSpPr txBox="1"/>
          <p:nvPr/>
        </p:nvSpPr>
        <p:spPr>
          <a:xfrm>
            <a:off x="971600" y="1268760"/>
            <a:ext cx="1848583" cy="584775"/>
          </a:xfrm>
          <a:prstGeom prst="rect">
            <a:avLst/>
          </a:prstGeom>
          <a:noFill/>
        </p:spPr>
        <p:txBody>
          <a:bodyPr wrap="none" rtlCol="0">
            <a:spAutoFit/>
          </a:bodyPr>
          <a:lstStyle/>
          <a:p>
            <a:r>
              <a:rPr kumimoji="1" lang="en-US" altLang="ja-JP" sz="3200" dirty="0" smtClean="0"/>
              <a:t>Softbank:</a:t>
            </a:r>
            <a:endParaRPr kumimoji="1" lang="ja-JP" altLang="en-US" sz="3200" dirty="0"/>
          </a:p>
        </p:txBody>
      </p:sp>
    </p:spTree>
    <p:extLst>
      <p:ext uri="{BB962C8B-B14F-4D97-AF65-F5344CB8AC3E}">
        <p14:creationId xmlns:p14="http://schemas.microsoft.com/office/powerpoint/2010/main" val="3202513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4499992" y="6093296"/>
            <a:ext cx="3798156" cy="369332"/>
          </a:xfrm>
          <a:prstGeom prst="rect">
            <a:avLst/>
          </a:prstGeom>
        </p:spPr>
        <p:txBody>
          <a:bodyPr wrap="none">
            <a:spAutoFit/>
          </a:bodyPr>
          <a:lstStyle/>
          <a:p>
            <a:r>
              <a:rPr lang="en-US" altLang="ja-JP" dirty="0" smtClean="0"/>
              <a:t>URL:http</a:t>
            </a:r>
            <a:r>
              <a:rPr lang="en-US" altLang="ja-JP" dirty="0"/>
              <a:t>://smakoji.info/archives/3264</a:t>
            </a:r>
            <a:endParaRPr lang="ja-JP" altLang="en-US" dirty="0"/>
          </a:p>
        </p:txBody>
      </p:sp>
      <p:sp>
        <p:nvSpPr>
          <p:cNvPr id="7" name="スライド番号プレースホルダ 6"/>
          <p:cNvSpPr>
            <a:spLocks noGrp="1"/>
          </p:cNvSpPr>
          <p:nvPr>
            <p:ph type="sldNum" sz="quarter" idx="12"/>
          </p:nvPr>
        </p:nvSpPr>
        <p:spPr/>
        <p:txBody>
          <a:bodyPr/>
          <a:lstStyle/>
          <a:p>
            <a:fld id="{1BC2C452-B59E-48FF-B03B-DC6A97FE5E38}" type="slidenum">
              <a:rPr kumimoji="1" lang="ja-JP" altLang="en-US" smtClean="0"/>
              <a:pPr/>
              <a:t>18</a:t>
            </a:fld>
            <a:endParaRPr kumimoji="1" lang="ja-JP" altLang="en-US"/>
          </a:p>
        </p:txBody>
      </p:sp>
      <p:sp>
        <p:nvSpPr>
          <p:cNvPr id="9" name="タイトル 1"/>
          <p:cNvSpPr>
            <a:spLocks noGrp="1"/>
          </p:cNvSpPr>
          <p:nvPr>
            <p:ph type="title"/>
          </p:nvPr>
        </p:nvSpPr>
        <p:spPr>
          <a:xfrm>
            <a:off x="755576" y="260648"/>
            <a:ext cx="8064896" cy="576064"/>
          </a:xfrm>
        </p:spPr>
        <p:txBody>
          <a:bodyPr/>
          <a:lstStyle/>
          <a:p>
            <a:r>
              <a:rPr kumimoji="1" lang="en-US" altLang="ja-JP" dirty="0" smtClean="0"/>
              <a:t>5-1.</a:t>
            </a:r>
            <a:r>
              <a:rPr kumimoji="1" lang="ja-JP" altLang="en-US" dirty="0" smtClean="0"/>
              <a:t>価格</a:t>
            </a:r>
            <a:endParaRPr kumimoji="1" lang="ja-JP" altLang="en-US" dirty="0"/>
          </a:p>
        </p:txBody>
      </p:sp>
      <p:sp>
        <p:nvSpPr>
          <p:cNvPr id="11" name="コンテンツ プレースホルダー 2"/>
          <p:cNvSpPr>
            <a:spLocks noGrp="1"/>
          </p:cNvSpPr>
          <p:nvPr>
            <p:ph idx="1"/>
          </p:nvPr>
        </p:nvSpPr>
        <p:spPr>
          <a:xfrm>
            <a:off x="539552" y="836712"/>
            <a:ext cx="4392488" cy="504056"/>
          </a:xfrm>
        </p:spPr>
        <p:txBody>
          <a:bodyPr>
            <a:normAutofit lnSpcReduction="10000"/>
          </a:bodyPr>
          <a:lstStyle/>
          <a:p>
            <a:r>
              <a:rPr lang="ja-JP" altLang="en-US" dirty="0" smtClean="0"/>
              <a:t>キャンペーン</a:t>
            </a:r>
            <a:endParaRPr lang="en-US" altLang="ja-JP" dirty="0" smtClean="0"/>
          </a:p>
          <a:p>
            <a:pPr marL="68580" indent="0">
              <a:buNone/>
            </a:pPr>
            <a:endParaRPr lang="en-US" altLang="ja-JP" dirty="0" smtClean="0"/>
          </a:p>
        </p:txBody>
      </p:sp>
      <p:sp>
        <p:nvSpPr>
          <p:cNvPr id="12" name="テキスト ボックス 11"/>
          <p:cNvSpPr txBox="1"/>
          <p:nvPr/>
        </p:nvSpPr>
        <p:spPr>
          <a:xfrm>
            <a:off x="1187624" y="1340768"/>
            <a:ext cx="1691489" cy="584775"/>
          </a:xfrm>
          <a:prstGeom prst="rect">
            <a:avLst/>
          </a:prstGeom>
          <a:noFill/>
        </p:spPr>
        <p:txBody>
          <a:bodyPr wrap="none" rtlCol="0">
            <a:spAutoFit/>
          </a:bodyPr>
          <a:lstStyle/>
          <a:p>
            <a:r>
              <a:rPr lang="en-US" altLang="ja-JP" sz="3200" dirty="0" err="1" smtClean="0"/>
              <a:t>d</a:t>
            </a:r>
            <a:r>
              <a:rPr kumimoji="1" lang="en-US" altLang="ja-JP" sz="3200" dirty="0" err="1" smtClean="0"/>
              <a:t>ocomo</a:t>
            </a:r>
            <a:r>
              <a:rPr kumimoji="1" lang="en-US" altLang="ja-JP" sz="3200" dirty="0" smtClean="0"/>
              <a:t>:</a:t>
            </a:r>
            <a:endParaRPr kumimoji="1" lang="ja-JP" altLang="en-US" sz="3200" dirty="0"/>
          </a:p>
        </p:txBody>
      </p:sp>
      <p:graphicFrame>
        <p:nvGraphicFramePr>
          <p:cNvPr id="4" name="表 3"/>
          <p:cNvGraphicFramePr>
            <a:graphicFrameLocks noGrp="1"/>
          </p:cNvGraphicFramePr>
          <p:nvPr>
            <p:extLst>
              <p:ext uri="{D42A27DB-BD31-4B8C-83A1-F6EECF244321}">
                <p14:modId xmlns:p14="http://schemas.microsoft.com/office/powerpoint/2010/main" val="3762404694"/>
              </p:ext>
            </p:extLst>
          </p:nvPr>
        </p:nvGraphicFramePr>
        <p:xfrm>
          <a:off x="539552" y="1916832"/>
          <a:ext cx="8496943" cy="2161145"/>
        </p:xfrm>
        <a:graphic>
          <a:graphicData uri="http://schemas.openxmlformats.org/drawingml/2006/table">
            <a:tbl>
              <a:tblPr/>
              <a:tblGrid>
                <a:gridCol w="1080120"/>
                <a:gridCol w="2448272"/>
                <a:gridCol w="2574444"/>
                <a:gridCol w="2394107"/>
              </a:tblGrid>
              <a:tr h="313420">
                <a:tc rowSpan="2">
                  <a:txBody>
                    <a:bodyPr/>
                    <a:lstStyle/>
                    <a:p>
                      <a:pPr algn="ctr" fontAlgn="ctr"/>
                      <a:r>
                        <a:rPr lang="en-US" sz="1200" b="0" i="0" u="none" strike="noStrike" dirty="0">
                          <a:solidFill>
                            <a:schemeClr val="tx1"/>
                          </a:solidFill>
                          <a:effectLst/>
                          <a:latin typeface="ＭＳ Ｐゴシック"/>
                        </a:rPr>
                        <a:t>　5s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ja-JP" altLang="en-US" sz="1200" b="0" i="0" u="none" strike="noStrike" dirty="0" smtClean="0">
                          <a:solidFill>
                            <a:schemeClr val="tx1"/>
                          </a:solidFill>
                          <a:effectLst/>
                          <a:latin typeface="ＭＳ Ｐゴシック"/>
                        </a:rPr>
                        <a:t>他社からの乗り換え</a:t>
                      </a:r>
                      <a:r>
                        <a:rPr lang="en-US" altLang="ja-JP" sz="1200" b="0" i="0" u="none" strike="noStrike" dirty="0" smtClean="0">
                          <a:solidFill>
                            <a:schemeClr val="tx1"/>
                          </a:solidFill>
                          <a:effectLst/>
                          <a:latin typeface="ＭＳ Ｐゴシック"/>
                        </a:rPr>
                        <a:t>(MNP)</a:t>
                      </a:r>
                      <a:r>
                        <a:rPr lang="ja-JP" altLang="en-US" sz="1200" b="0" i="0" u="none" strike="noStrike" dirty="0" smtClean="0">
                          <a:solidFill>
                            <a:schemeClr val="tx1"/>
                          </a:solidFill>
                          <a:effectLst/>
                          <a:latin typeface="ＭＳ Ｐゴシック"/>
                        </a:rPr>
                        <a:t>・</a:t>
                      </a:r>
                      <a:r>
                        <a:rPr lang="ja-JP" altLang="en-US" sz="1200" b="0" i="0" u="none" strike="noStrike" dirty="0">
                          <a:solidFill>
                            <a:schemeClr val="tx1"/>
                          </a:solidFill>
                          <a:effectLst/>
                          <a:latin typeface="ＭＳ Ｐゴシック"/>
                        </a:rPr>
                        <a:t>新規・</a:t>
                      </a:r>
                      <a:r>
                        <a:rPr lang="ja-JP" altLang="en-US" sz="1200" b="0" i="0" u="none" strike="noStrike" dirty="0" smtClean="0">
                          <a:solidFill>
                            <a:schemeClr val="tx1"/>
                          </a:solidFill>
                          <a:effectLst/>
                          <a:latin typeface="ＭＳ Ｐゴシック"/>
                        </a:rPr>
                        <a:t>機種変更</a:t>
                      </a:r>
                      <a:endParaRPr lang="en-US" altLang="ja-JP" sz="1200" b="0" i="0" u="none" strike="noStrike" dirty="0" smtClean="0">
                        <a:solidFill>
                          <a:schemeClr val="tx1"/>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313420">
                <a:tc vMerge="1">
                  <a:txBody>
                    <a:bodyPr/>
                    <a:lstStyle/>
                    <a:p>
                      <a:endParaRPr kumimoji="1" lang="ja-JP" altLang="en-US"/>
                    </a:p>
                  </a:txBody>
                  <a:tcPr/>
                </a:tc>
                <a:tc>
                  <a:txBody>
                    <a:bodyPr/>
                    <a:lstStyle/>
                    <a:p>
                      <a:pPr algn="l" fontAlgn="ctr"/>
                      <a:r>
                        <a:rPr lang="en-US" sz="1200" b="0" i="0" u="none" strike="noStrike" dirty="0">
                          <a:solidFill>
                            <a:schemeClr val="tx1"/>
                          </a:solidFill>
                          <a:effectLst/>
                          <a:latin typeface="ＭＳ Ｐゴシック"/>
                        </a:rPr>
                        <a:t>16GB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b="0" i="0" u="none" strike="noStrike" dirty="0">
                          <a:solidFill>
                            <a:schemeClr val="tx1"/>
                          </a:solidFill>
                          <a:effectLst/>
                          <a:latin typeface="ＭＳ Ｐゴシック"/>
                        </a:rPr>
                        <a:t>32GB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b="0" i="0" u="none" strike="noStrike">
                          <a:solidFill>
                            <a:schemeClr val="tx1"/>
                          </a:solidFill>
                          <a:effectLst/>
                          <a:latin typeface="ＭＳ Ｐゴシック"/>
                        </a:rPr>
                        <a:t>64GB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06560">
                <a:tc>
                  <a:txBody>
                    <a:bodyPr/>
                    <a:lstStyle/>
                    <a:p>
                      <a:pPr algn="l" fontAlgn="ctr"/>
                      <a:r>
                        <a:rPr lang="zh-TW" altLang="en-US" sz="1200" b="0" i="0" u="none" strike="noStrike" dirty="0">
                          <a:solidFill>
                            <a:schemeClr val="tx1"/>
                          </a:solidFill>
                          <a:effectLst/>
                          <a:latin typeface="ＭＳ Ｐゴシック"/>
                        </a:rPr>
                        <a:t>本体価格</a:t>
                      </a:r>
                      <a:r>
                        <a:rPr lang="en-US" altLang="zh-TW" sz="1200" b="0" i="0" u="none" strike="noStrike" dirty="0">
                          <a:solidFill>
                            <a:schemeClr val="tx1"/>
                          </a:solidFill>
                          <a:effectLst/>
                          <a:latin typeface="ＭＳ Ｐゴシック"/>
                        </a:rPr>
                        <a:t>24</a:t>
                      </a:r>
                      <a:r>
                        <a:rPr lang="zh-TW" altLang="en-US" sz="1200" b="0" i="0" u="none" strike="noStrike" dirty="0">
                          <a:solidFill>
                            <a:schemeClr val="tx1"/>
                          </a:solidFill>
                          <a:effectLst/>
                          <a:latin typeface="ＭＳ Ｐゴシック"/>
                        </a:rPr>
                        <a:t>回分割（一括総額）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altLang="ja-JP" sz="1200" b="0" i="0" u="none" strike="noStrike" dirty="0">
                          <a:solidFill>
                            <a:schemeClr val="tx1"/>
                          </a:solidFill>
                          <a:effectLst/>
                          <a:latin typeface="ＭＳ Ｐゴシック"/>
                        </a:rPr>
                        <a:t>3,990</a:t>
                      </a:r>
                      <a:r>
                        <a:rPr lang="ja-JP" altLang="en-US" sz="1200" b="0" i="0" u="none" strike="noStrike" dirty="0">
                          <a:solidFill>
                            <a:schemeClr val="tx1"/>
                          </a:solidFill>
                          <a:effectLst/>
                          <a:latin typeface="ＭＳ Ｐゴシック"/>
                        </a:rPr>
                        <a:t>円</a:t>
                      </a:r>
                      <a:r>
                        <a:rPr lang="en-US" altLang="ja-JP" sz="1200" b="0" i="0" u="none" strike="noStrike" dirty="0">
                          <a:solidFill>
                            <a:schemeClr val="tx1"/>
                          </a:solidFill>
                          <a:effectLst/>
                          <a:latin typeface="ＭＳ Ｐゴシック"/>
                        </a:rPr>
                        <a:t>×24</a:t>
                      </a:r>
                      <a:r>
                        <a:rPr lang="ja-JP" altLang="en-US" sz="1200" b="0" i="0" u="none" strike="noStrike" dirty="0">
                          <a:solidFill>
                            <a:schemeClr val="tx1"/>
                          </a:solidFill>
                          <a:effectLst/>
                          <a:latin typeface="ＭＳ Ｐゴシック"/>
                        </a:rPr>
                        <a:t>ヶ月（</a:t>
                      </a:r>
                      <a:r>
                        <a:rPr lang="en-US" altLang="ja-JP" sz="1200" b="0" i="0" u="none" strike="noStrike" dirty="0">
                          <a:solidFill>
                            <a:schemeClr val="tx1"/>
                          </a:solidFill>
                          <a:effectLst/>
                          <a:latin typeface="ＭＳ Ｐゴシック"/>
                        </a:rPr>
                        <a:t>95,760</a:t>
                      </a:r>
                      <a:r>
                        <a:rPr lang="ja-JP" altLang="en-US" sz="1200" b="0" i="0" u="none" strike="noStrike" dirty="0">
                          <a:solidFill>
                            <a:schemeClr val="tx1"/>
                          </a:solidFill>
                          <a:effectLst/>
                          <a:latin typeface="ＭＳ Ｐゴシック"/>
                        </a:rPr>
                        <a:t>円）</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altLang="ja-JP" sz="1200" b="0" i="0" u="none" strike="noStrike" dirty="0">
                          <a:solidFill>
                            <a:schemeClr val="tx1"/>
                          </a:solidFill>
                          <a:effectLst/>
                          <a:latin typeface="ＭＳ Ｐゴシック"/>
                        </a:rPr>
                        <a:t>3,990</a:t>
                      </a:r>
                      <a:r>
                        <a:rPr lang="ja-JP" altLang="en-US" sz="1200" b="0" i="0" u="none" strike="noStrike" dirty="0">
                          <a:solidFill>
                            <a:schemeClr val="tx1"/>
                          </a:solidFill>
                          <a:effectLst/>
                          <a:latin typeface="ＭＳ Ｐゴシック"/>
                        </a:rPr>
                        <a:t>円</a:t>
                      </a:r>
                      <a:r>
                        <a:rPr lang="en-US" altLang="ja-JP" sz="1200" b="0" i="0" u="none" strike="noStrike" dirty="0">
                          <a:solidFill>
                            <a:schemeClr val="tx1"/>
                          </a:solidFill>
                          <a:effectLst/>
                          <a:latin typeface="ＭＳ Ｐゴシック"/>
                        </a:rPr>
                        <a:t>×24</a:t>
                      </a:r>
                      <a:r>
                        <a:rPr lang="ja-JP" altLang="en-US" sz="1200" b="0" i="0" u="none" strike="noStrike" dirty="0">
                          <a:solidFill>
                            <a:schemeClr val="tx1"/>
                          </a:solidFill>
                          <a:effectLst/>
                          <a:latin typeface="ＭＳ Ｐゴシック"/>
                        </a:rPr>
                        <a:t>ヶ月（</a:t>
                      </a:r>
                      <a:r>
                        <a:rPr lang="en-US" altLang="ja-JP" sz="1200" b="0" i="0" u="none" strike="noStrike" dirty="0">
                          <a:solidFill>
                            <a:schemeClr val="tx1"/>
                          </a:solidFill>
                          <a:effectLst/>
                          <a:latin typeface="ＭＳ Ｐゴシック"/>
                        </a:rPr>
                        <a:t>95,760</a:t>
                      </a:r>
                      <a:r>
                        <a:rPr lang="ja-JP" altLang="en-US" sz="1200" b="0" i="0" u="none" strike="noStrike" dirty="0">
                          <a:solidFill>
                            <a:schemeClr val="tx1"/>
                          </a:solidFill>
                          <a:effectLst/>
                          <a:latin typeface="ＭＳ Ｐゴシック"/>
                        </a:rPr>
                        <a:t>円）</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altLang="ja-JP" sz="1200" b="0" i="0" u="none" strike="noStrike">
                          <a:solidFill>
                            <a:schemeClr val="tx1"/>
                          </a:solidFill>
                          <a:effectLst/>
                          <a:latin typeface="ＭＳ Ｐゴシック"/>
                        </a:rPr>
                        <a:t>3,990</a:t>
                      </a:r>
                      <a:r>
                        <a:rPr lang="ja-JP" altLang="en-US" sz="1200" b="0" i="0" u="none" strike="noStrike">
                          <a:solidFill>
                            <a:schemeClr val="tx1"/>
                          </a:solidFill>
                          <a:effectLst/>
                          <a:latin typeface="ＭＳ Ｐゴシック"/>
                        </a:rPr>
                        <a:t>円</a:t>
                      </a:r>
                      <a:r>
                        <a:rPr lang="en-US" altLang="ja-JP" sz="1200" b="0" i="0" u="none" strike="noStrike">
                          <a:solidFill>
                            <a:schemeClr val="tx1"/>
                          </a:solidFill>
                          <a:effectLst/>
                          <a:latin typeface="ＭＳ Ｐゴシック"/>
                        </a:rPr>
                        <a:t>×24</a:t>
                      </a:r>
                      <a:r>
                        <a:rPr lang="ja-JP" altLang="en-US" sz="1200" b="0" i="0" u="none" strike="noStrike">
                          <a:solidFill>
                            <a:schemeClr val="tx1"/>
                          </a:solidFill>
                          <a:effectLst/>
                          <a:latin typeface="ＭＳ Ｐゴシック"/>
                        </a:rPr>
                        <a:t>ヶ月（</a:t>
                      </a:r>
                      <a:r>
                        <a:rPr lang="en-US" altLang="ja-JP" sz="1200" b="0" i="0" u="none" strike="noStrike">
                          <a:solidFill>
                            <a:schemeClr val="tx1"/>
                          </a:solidFill>
                          <a:effectLst/>
                          <a:latin typeface="ＭＳ Ｐゴシック"/>
                        </a:rPr>
                        <a:t>95,760</a:t>
                      </a:r>
                      <a:r>
                        <a:rPr lang="ja-JP" altLang="en-US" sz="1200" b="0" i="0" u="none" strike="noStrike">
                          <a:solidFill>
                            <a:schemeClr val="tx1"/>
                          </a:solidFill>
                          <a:effectLst/>
                          <a:latin typeface="ＭＳ Ｐゴシック"/>
                        </a:rPr>
                        <a:t>円）</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420">
                <a:tc>
                  <a:txBody>
                    <a:bodyPr/>
                    <a:lstStyle/>
                    <a:p>
                      <a:pPr algn="l" fontAlgn="ctr"/>
                      <a:r>
                        <a:rPr lang="ja-JP" altLang="en-US" sz="1200" b="0" i="0" u="none" strike="noStrike">
                          <a:solidFill>
                            <a:schemeClr val="tx1"/>
                          </a:solidFill>
                          <a:effectLst/>
                          <a:latin typeface="ＭＳ Ｐゴシック"/>
                        </a:rPr>
                        <a:t>月々サポート</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altLang="ja-JP" sz="1200" b="0" i="0" u="none" strike="noStrike" dirty="0" smtClean="0">
                          <a:solidFill>
                            <a:schemeClr val="tx1"/>
                          </a:solidFill>
                          <a:effectLst/>
                          <a:latin typeface="ＭＳ Ｐゴシック"/>
                        </a:rPr>
                        <a:t>-3,990</a:t>
                      </a:r>
                      <a:r>
                        <a:rPr lang="ja-JP" altLang="en-US" sz="1200" b="0" i="0" u="none" strike="noStrike" dirty="0">
                          <a:solidFill>
                            <a:schemeClr val="tx1"/>
                          </a:solidFill>
                          <a:effectLst/>
                          <a:latin typeface="ＭＳ Ｐゴシック"/>
                        </a:rPr>
                        <a:t>円</a:t>
                      </a:r>
                      <a:r>
                        <a:rPr lang="en-US" altLang="ja-JP" sz="1200" b="0" i="0" u="none" strike="noStrike" dirty="0">
                          <a:solidFill>
                            <a:schemeClr val="tx1"/>
                          </a:solidFill>
                          <a:effectLst/>
                          <a:latin typeface="ＭＳ Ｐゴシック"/>
                        </a:rPr>
                        <a:t>×24</a:t>
                      </a:r>
                      <a:r>
                        <a:rPr lang="ja-JP" altLang="en-US" sz="1200" b="0" i="0" u="none" strike="noStrike" dirty="0">
                          <a:solidFill>
                            <a:schemeClr val="tx1"/>
                          </a:solidFill>
                          <a:effectLst/>
                          <a:latin typeface="ＭＳ Ｐゴシック"/>
                        </a:rPr>
                        <a:t>ヶ月</a:t>
                      </a:r>
                      <a:r>
                        <a:rPr lang="en-US" altLang="ja-JP" sz="1200" b="0" i="0" u="none" strike="noStrike" dirty="0">
                          <a:solidFill>
                            <a:schemeClr val="tx1"/>
                          </a:solidFill>
                          <a:effectLst/>
                          <a:latin typeface="ＭＳ Ｐゴシック"/>
                        </a:rPr>
                        <a:t>(-95,760</a:t>
                      </a:r>
                      <a:r>
                        <a:rPr lang="ja-JP" altLang="en-US" sz="1200" b="0" i="0" u="none" strike="noStrike" dirty="0">
                          <a:solidFill>
                            <a:schemeClr val="tx1"/>
                          </a:solidFill>
                          <a:effectLst/>
                          <a:latin typeface="ＭＳ Ｐゴシック"/>
                        </a:rPr>
                        <a:t>円</a:t>
                      </a:r>
                      <a:r>
                        <a:rPr lang="en-US" altLang="ja-JP" sz="1200" b="0" i="0" u="none" strike="noStrike" dirty="0">
                          <a:solidFill>
                            <a:schemeClr val="tx1"/>
                          </a:solidFill>
                          <a:effectLst/>
                          <a:latin typeface="ＭＳ Ｐゴシック"/>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altLang="ja-JP" sz="1200" b="0" i="0" u="none" strike="noStrike" dirty="0" smtClean="0">
                          <a:solidFill>
                            <a:schemeClr val="tx1"/>
                          </a:solidFill>
                          <a:effectLst/>
                          <a:latin typeface="ＭＳ Ｐゴシック"/>
                        </a:rPr>
                        <a:t>-3,570</a:t>
                      </a:r>
                      <a:r>
                        <a:rPr lang="ja-JP" altLang="en-US" sz="1200" b="0" i="0" u="none" strike="noStrike" dirty="0">
                          <a:solidFill>
                            <a:schemeClr val="tx1"/>
                          </a:solidFill>
                          <a:effectLst/>
                          <a:latin typeface="ＭＳ Ｐゴシック"/>
                        </a:rPr>
                        <a:t>円</a:t>
                      </a:r>
                      <a:r>
                        <a:rPr lang="en-US" altLang="ja-JP" sz="1200" b="0" i="0" u="none" strike="noStrike" dirty="0">
                          <a:solidFill>
                            <a:schemeClr val="tx1"/>
                          </a:solidFill>
                          <a:effectLst/>
                          <a:latin typeface="ＭＳ Ｐゴシック"/>
                        </a:rPr>
                        <a:t>×24</a:t>
                      </a:r>
                      <a:r>
                        <a:rPr lang="ja-JP" altLang="en-US" sz="1200" b="0" i="0" u="none" strike="noStrike" dirty="0">
                          <a:solidFill>
                            <a:schemeClr val="tx1"/>
                          </a:solidFill>
                          <a:effectLst/>
                          <a:latin typeface="ＭＳ Ｐゴシック"/>
                        </a:rPr>
                        <a:t>ヶ月</a:t>
                      </a:r>
                      <a:r>
                        <a:rPr lang="en-US" altLang="ja-JP" sz="1200" b="0" i="0" u="none" strike="noStrike" dirty="0">
                          <a:solidFill>
                            <a:schemeClr val="tx1"/>
                          </a:solidFill>
                          <a:effectLst/>
                          <a:latin typeface="ＭＳ Ｐゴシック"/>
                        </a:rPr>
                        <a:t>(-85,680</a:t>
                      </a:r>
                      <a:r>
                        <a:rPr lang="ja-JP" altLang="en-US" sz="1200" b="0" i="0" u="none" strike="noStrike" dirty="0">
                          <a:solidFill>
                            <a:schemeClr val="tx1"/>
                          </a:solidFill>
                          <a:effectLst/>
                          <a:latin typeface="ＭＳ Ｐゴシック"/>
                        </a:rPr>
                        <a:t>円</a:t>
                      </a:r>
                      <a:r>
                        <a:rPr lang="en-US" altLang="ja-JP" sz="1200" b="0" i="0" u="none" strike="noStrike" dirty="0">
                          <a:solidFill>
                            <a:schemeClr val="tx1"/>
                          </a:solidFill>
                          <a:effectLst/>
                          <a:latin typeface="ＭＳ Ｐゴシック"/>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altLang="ja-JP" sz="1200" b="0" i="0" u="none" strike="noStrike" dirty="0" smtClean="0">
                          <a:solidFill>
                            <a:schemeClr val="tx1"/>
                          </a:solidFill>
                          <a:effectLst/>
                          <a:latin typeface="ＭＳ Ｐゴシック"/>
                        </a:rPr>
                        <a:t>-3,150</a:t>
                      </a:r>
                      <a:r>
                        <a:rPr lang="ja-JP" altLang="en-US" sz="1200" b="0" i="0" u="none" strike="noStrike" dirty="0">
                          <a:solidFill>
                            <a:schemeClr val="tx1"/>
                          </a:solidFill>
                          <a:effectLst/>
                          <a:latin typeface="ＭＳ Ｐゴシック"/>
                        </a:rPr>
                        <a:t>円</a:t>
                      </a:r>
                      <a:r>
                        <a:rPr lang="en-US" altLang="ja-JP" sz="1200" b="0" i="0" u="none" strike="noStrike" dirty="0">
                          <a:solidFill>
                            <a:schemeClr val="tx1"/>
                          </a:solidFill>
                          <a:effectLst/>
                          <a:latin typeface="ＭＳ Ｐゴシック"/>
                        </a:rPr>
                        <a:t>×24</a:t>
                      </a:r>
                      <a:r>
                        <a:rPr lang="ja-JP" altLang="en-US" sz="1200" b="0" i="0" u="none" strike="noStrike" dirty="0">
                          <a:solidFill>
                            <a:schemeClr val="tx1"/>
                          </a:solidFill>
                          <a:effectLst/>
                          <a:latin typeface="ＭＳ Ｐゴシック"/>
                        </a:rPr>
                        <a:t>ヶ月</a:t>
                      </a:r>
                      <a:r>
                        <a:rPr lang="en-US" altLang="ja-JP" sz="1200" b="0" i="0" u="none" strike="noStrike" dirty="0">
                          <a:solidFill>
                            <a:schemeClr val="tx1"/>
                          </a:solidFill>
                          <a:effectLst/>
                          <a:latin typeface="ＭＳ Ｐゴシック"/>
                        </a:rPr>
                        <a:t>(-75,600</a:t>
                      </a:r>
                      <a:r>
                        <a:rPr lang="ja-JP" altLang="en-US" sz="1200" b="0" i="0" u="none" strike="noStrike" dirty="0">
                          <a:solidFill>
                            <a:schemeClr val="tx1"/>
                          </a:solidFill>
                          <a:effectLst/>
                          <a:latin typeface="ＭＳ Ｐゴシック"/>
                        </a:rPr>
                        <a:t>円</a:t>
                      </a:r>
                      <a:r>
                        <a:rPr lang="en-US" altLang="ja-JP" sz="1200" b="0" i="0" u="none" strike="noStrike" dirty="0">
                          <a:solidFill>
                            <a:schemeClr val="tx1"/>
                          </a:solidFill>
                          <a:effectLst/>
                          <a:latin typeface="ＭＳ Ｐゴシック"/>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420">
                <a:tc>
                  <a:txBody>
                    <a:bodyPr/>
                    <a:lstStyle/>
                    <a:p>
                      <a:pPr algn="l" fontAlgn="ctr"/>
                      <a:r>
                        <a:rPr lang="ja-JP" altLang="en-US" sz="1200" b="0" i="0" u="none" strike="noStrike" dirty="0">
                          <a:solidFill>
                            <a:schemeClr val="tx1"/>
                          </a:solidFill>
                          <a:effectLst/>
                          <a:latin typeface="ＭＳ Ｐゴシック"/>
                        </a:rPr>
                        <a:t>実質負担額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ctr"/>
                      <a:r>
                        <a:rPr lang="en-US" altLang="ja-JP" sz="2000" b="1" i="0" u="none" strike="noStrike" dirty="0">
                          <a:solidFill>
                            <a:schemeClr val="tx1"/>
                          </a:solidFill>
                          <a:effectLst/>
                          <a:latin typeface="ＭＳ Ｐゴシック"/>
                        </a:rPr>
                        <a:t>0</a:t>
                      </a:r>
                      <a:r>
                        <a:rPr lang="ja-JP" altLang="en-US" sz="2000" b="1" i="0" u="none" strike="noStrike" dirty="0">
                          <a:solidFill>
                            <a:schemeClr val="tx1"/>
                          </a:solidFill>
                          <a:effectLst/>
                          <a:latin typeface="ＭＳ Ｐゴシック"/>
                        </a:rPr>
                        <a:t>円</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ctr"/>
                      <a:r>
                        <a:rPr lang="en-US" altLang="ja-JP" sz="2000" b="1" i="0" u="none" strike="noStrike" dirty="0">
                          <a:solidFill>
                            <a:schemeClr val="tx1"/>
                          </a:solidFill>
                          <a:effectLst/>
                          <a:latin typeface="ＭＳ Ｐゴシック"/>
                        </a:rPr>
                        <a:t>10,080</a:t>
                      </a:r>
                      <a:r>
                        <a:rPr lang="ja-JP" altLang="en-US" sz="2000" b="1" i="0" u="none" strike="noStrike" dirty="0">
                          <a:solidFill>
                            <a:schemeClr val="tx1"/>
                          </a:solidFill>
                          <a:effectLst/>
                          <a:latin typeface="ＭＳ Ｐゴシック"/>
                        </a:rPr>
                        <a:t>円</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ctr"/>
                      <a:r>
                        <a:rPr lang="en-US" altLang="ja-JP" sz="2000" b="1" i="0" u="none" strike="noStrike" dirty="0">
                          <a:solidFill>
                            <a:schemeClr val="tx1"/>
                          </a:solidFill>
                          <a:effectLst/>
                          <a:latin typeface="ＭＳ Ｐゴシック"/>
                        </a:rPr>
                        <a:t>20,160</a:t>
                      </a:r>
                      <a:r>
                        <a:rPr lang="ja-JP" altLang="en-US" sz="2000" b="1" i="0" u="none" strike="noStrike" dirty="0">
                          <a:solidFill>
                            <a:schemeClr val="tx1"/>
                          </a:solidFill>
                          <a:effectLst/>
                          <a:latin typeface="ＭＳ Ｐゴシック"/>
                        </a:rPr>
                        <a:t>円</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590652255"/>
              </p:ext>
            </p:extLst>
          </p:nvPr>
        </p:nvGraphicFramePr>
        <p:xfrm>
          <a:off x="539552" y="4293096"/>
          <a:ext cx="8424937" cy="1694622"/>
        </p:xfrm>
        <a:graphic>
          <a:graphicData uri="http://schemas.openxmlformats.org/drawingml/2006/table">
            <a:tbl>
              <a:tblPr/>
              <a:tblGrid>
                <a:gridCol w="1080120"/>
                <a:gridCol w="3668482"/>
                <a:gridCol w="3676335"/>
              </a:tblGrid>
              <a:tr h="274044">
                <a:tc rowSpan="2">
                  <a:txBody>
                    <a:bodyPr/>
                    <a:lstStyle/>
                    <a:p>
                      <a:pPr algn="ctr" fontAlgn="ctr"/>
                      <a:r>
                        <a:rPr lang="en-US" sz="1200" b="0" i="0" u="none" strike="noStrike" dirty="0">
                          <a:solidFill>
                            <a:schemeClr val="tx1"/>
                          </a:solidFill>
                          <a:effectLst/>
                          <a:latin typeface="ＭＳ Ｐゴシック"/>
                        </a:rPr>
                        <a:t>　5c</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ja-JP" altLang="en-US" sz="1100" b="0" i="0" u="none" strike="noStrike" dirty="0" smtClean="0">
                          <a:solidFill>
                            <a:schemeClr val="tx1"/>
                          </a:solidFill>
                          <a:effectLst/>
                          <a:latin typeface="ＭＳ Ｐゴシック"/>
                        </a:rPr>
                        <a:t>他社からの乗り換え</a:t>
                      </a:r>
                      <a:r>
                        <a:rPr lang="en-US" altLang="ja-JP" sz="1100" b="0" i="0" u="none" strike="noStrike" dirty="0" smtClean="0">
                          <a:solidFill>
                            <a:schemeClr val="tx1"/>
                          </a:solidFill>
                          <a:effectLst/>
                          <a:latin typeface="ＭＳ Ｐゴシック"/>
                        </a:rPr>
                        <a:t>(MNP)</a:t>
                      </a:r>
                      <a:r>
                        <a:rPr lang="ja-JP" altLang="en-US" sz="1100" b="0" i="0" u="none" strike="noStrike" dirty="0" smtClean="0">
                          <a:solidFill>
                            <a:schemeClr val="tx1"/>
                          </a:solidFill>
                          <a:effectLst/>
                          <a:latin typeface="ＭＳ Ｐゴシック"/>
                        </a:rPr>
                        <a:t>・</a:t>
                      </a:r>
                      <a:r>
                        <a:rPr lang="ja-JP" altLang="en-US" sz="1100" b="0" i="0" u="none" strike="noStrike" dirty="0">
                          <a:solidFill>
                            <a:schemeClr val="tx1"/>
                          </a:solidFill>
                          <a:effectLst/>
                          <a:latin typeface="ＭＳ Ｐゴシック"/>
                        </a:rPr>
                        <a:t>新規・機種変</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274044">
                <a:tc vMerge="1">
                  <a:txBody>
                    <a:bodyPr/>
                    <a:lstStyle/>
                    <a:p>
                      <a:endParaRPr kumimoji="1" lang="ja-JP" altLang="en-US"/>
                    </a:p>
                  </a:txBody>
                  <a:tcPr/>
                </a:tc>
                <a:tc>
                  <a:txBody>
                    <a:bodyPr/>
                    <a:lstStyle/>
                    <a:p>
                      <a:pPr algn="l" fontAlgn="ctr"/>
                      <a:r>
                        <a:rPr lang="en-US" sz="1200" b="0" i="0" u="none" strike="noStrike" dirty="0">
                          <a:solidFill>
                            <a:schemeClr val="tx1"/>
                          </a:solidFill>
                          <a:effectLst/>
                          <a:latin typeface="ＭＳ Ｐゴシック"/>
                        </a:rPr>
                        <a:t>16GB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b="0" i="0" u="none" strike="noStrike">
                          <a:solidFill>
                            <a:schemeClr val="tx1"/>
                          </a:solidFill>
                          <a:effectLst/>
                          <a:latin typeface="ＭＳ Ｐゴシック"/>
                        </a:rPr>
                        <a:t>32GB</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3354">
                <a:tc>
                  <a:txBody>
                    <a:bodyPr/>
                    <a:lstStyle/>
                    <a:p>
                      <a:pPr algn="l" fontAlgn="ctr"/>
                      <a:r>
                        <a:rPr lang="zh-TW" altLang="en-US" sz="1200" b="0" i="0" u="none" strike="noStrike">
                          <a:solidFill>
                            <a:schemeClr val="tx1"/>
                          </a:solidFill>
                          <a:effectLst/>
                          <a:latin typeface="ＭＳ Ｐゴシック"/>
                        </a:rPr>
                        <a:t>本体価格</a:t>
                      </a:r>
                      <a:r>
                        <a:rPr lang="en-US" altLang="zh-TW" sz="1200" b="0" i="0" u="none" strike="noStrike">
                          <a:solidFill>
                            <a:schemeClr val="tx1"/>
                          </a:solidFill>
                          <a:effectLst/>
                          <a:latin typeface="ＭＳ Ｐゴシック"/>
                        </a:rPr>
                        <a:t>24</a:t>
                      </a:r>
                      <a:r>
                        <a:rPr lang="zh-TW" altLang="en-US" sz="1200" b="0" i="0" u="none" strike="noStrike">
                          <a:solidFill>
                            <a:schemeClr val="tx1"/>
                          </a:solidFill>
                          <a:effectLst/>
                          <a:latin typeface="ＭＳ Ｐゴシック"/>
                        </a:rPr>
                        <a:t>回分割（一括総額）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altLang="ja-JP" sz="1200" b="0" i="0" u="none" strike="noStrike" dirty="0">
                          <a:solidFill>
                            <a:schemeClr val="tx1"/>
                          </a:solidFill>
                          <a:effectLst/>
                          <a:latin typeface="ＭＳ Ｐゴシック"/>
                        </a:rPr>
                        <a:t>3,570</a:t>
                      </a:r>
                      <a:r>
                        <a:rPr lang="ja-JP" altLang="en-US" sz="1200" b="0" i="0" u="none" strike="noStrike" dirty="0">
                          <a:solidFill>
                            <a:schemeClr val="tx1"/>
                          </a:solidFill>
                          <a:effectLst/>
                          <a:latin typeface="ＭＳ Ｐゴシック"/>
                        </a:rPr>
                        <a:t>円</a:t>
                      </a:r>
                      <a:r>
                        <a:rPr lang="en-US" altLang="ja-JP" sz="1200" b="0" i="0" u="none" strike="noStrike" dirty="0">
                          <a:solidFill>
                            <a:schemeClr val="tx1"/>
                          </a:solidFill>
                          <a:effectLst/>
                          <a:latin typeface="ＭＳ Ｐゴシック"/>
                        </a:rPr>
                        <a:t>×24</a:t>
                      </a:r>
                      <a:r>
                        <a:rPr lang="ja-JP" altLang="en-US" sz="1200" b="0" i="0" u="none" strike="noStrike" dirty="0">
                          <a:solidFill>
                            <a:schemeClr val="tx1"/>
                          </a:solidFill>
                          <a:effectLst/>
                          <a:latin typeface="ＭＳ Ｐゴシック"/>
                        </a:rPr>
                        <a:t>ヶ月</a:t>
                      </a:r>
                      <a:r>
                        <a:rPr lang="en-US" altLang="ja-JP" sz="1200" b="0" i="0" u="none" strike="noStrike" dirty="0">
                          <a:solidFill>
                            <a:schemeClr val="tx1"/>
                          </a:solidFill>
                          <a:effectLst/>
                          <a:latin typeface="ＭＳ Ｐゴシック"/>
                        </a:rPr>
                        <a:t>(85,680</a:t>
                      </a:r>
                      <a:r>
                        <a:rPr lang="ja-JP" altLang="en-US" sz="1200" b="0" i="0" u="none" strike="noStrike" dirty="0">
                          <a:solidFill>
                            <a:schemeClr val="tx1"/>
                          </a:solidFill>
                          <a:effectLst/>
                          <a:latin typeface="ＭＳ Ｐゴシック"/>
                        </a:rPr>
                        <a:t>円</a:t>
                      </a:r>
                      <a:r>
                        <a:rPr lang="en-US" altLang="ja-JP" sz="1200" b="0" i="0" u="none" strike="noStrike" dirty="0">
                          <a:solidFill>
                            <a:schemeClr val="tx1"/>
                          </a:solidFill>
                          <a:effectLst/>
                          <a:latin typeface="ＭＳ Ｐゴシック"/>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altLang="ja-JP" sz="1200" b="0" i="0" u="none" strike="noStrike" dirty="0">
                          <a:solidFill>
                            <a:schemeClr val="tx1"/>
                          </a:solidFill>
                          <a:effectLst/>
                          <a:latin typeface="ＭＳ Ｐゴシック"/>
                        </a:rPr>
                        <a:t>3,990</a:t>
                      </a:r>
                      <a:r>
                        <a:rPr lang="ja-JP" altLang="en-US" sz="1200" b="0" i="0" u="none" strike="noStrike" dirty="0">
                          <a:solidFill>
                            <a:schemeClr val="tx1"/>
                          </a:solidFill>
                          <a:effectLst/>
                          <a:latin typeface="ＭＳ Ｐゴシック"/>
                        </a:rPr>
                        <a:t>円</a:t>
                      </a:r>
                      <a:r>
                        <a:rPr lang="en-US" altLang="ja-JP" sz="1200" b="0" i="0" u="none" strike="noStrike" dirty="0">
                          <a:solidFill>
                            <a:schemeClr val="tx1"/>
                          </a:solidFill>
                          <a:effectLst/>
                          <a:latin typeface="ＭＳ Ｐゴシック"/>
                        </a:rPr>
                        <a:t>×24</a:t>
                      </a:r>
                      <a:r>
                        <a:rPr lang="ja-JP" altLang="en-US" sz="1200" b="0" i="0" u="none" strike="noStrike" dirty="0">
                          <a:solidFill>
                            <a:schemeClr val="tx1"/>
                          </a:solidFill>
                          <a:effectLst/>
                          <a:latin typeface="ＭＳ Ｐゴシック"/>
                        </a:rPr>
                        <a:t>ヶ月（</a:t>
                      </a:r>
                      <a:r>
                        <a:rPr lang="en-US" altLang="ja-JP" sz="1200" b="0" i="0" u="none" strike="noStrike" dirty="0">
                          <a:solidFill>
                            <a:schemeClr val="tx1"/>
                          </a:solidFill>
                          <a:effectLst/>
                          <a:latin typeface="ＭＳ Ｐゴシック"/>
                        </a:rPr>
                        <a:t>95,760</a:t>
                      </a:r>
                      <a:r>
                        <a:rPr lang="ja-JP" altLang="en-US" sz="1200" b="0" i="0" u="none" strike="noStrike" dirty="0">
                          <a:solidFill>
                            <a:schemeClr val="tx1"/>
                          </a:solidFill>
                          <a:effectLst/>
                          <a:latin typeface="ＭＳ Ｐゴシック"/>
                        </a:rPr>
                        <a:t>円）</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044">
                <a:tc>
                  <a:txBody>
                    <a:bodyPr/>
                    <a:lstStyle/>
                    <a:p>
                      <a:pPr algn="l" fontAlgn="ctr"/>
                      <a:r>
                        <a:rPr lang="ja-JP" altLang="en-US" sz="1200" b="0" i="0" u="none" strike="noStrike" dirty="0">
                          <a:solidFill>
                            <a:schemeClr val="tx1"/>
                          </a:solidFill>
                          <a:effectLst/>
                          <a:latin typeface="ＭＳ Ｐゴシック"/>
                        </a:rPr>
                        <a:t>月々サポート</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altLang="ja-JP" sz="1200" b="0" i="0" u="none" strike="noStrike" dirty="0" smtClean="0">
                          <a:solidFill>
                            <a:schemeClr val="tx1"/>
                          </a:solidFill>
                          <a:effectLst/>
                          <a:latin typeface="ＭＳ Ｐゴシック"/>
                        </a:rPr>
                        <a:t>-3,570</a:t>
                      </a:r>
                      <a:r>
                        <a:rPr lang="ja-JP" altLang="en-US" sz="1200" b="0" i="0" u="none" strike="noStrike" dirty="0">
                          <a:solidFill>
                            <a:schemeClr val="tx1"/>
                          </a:solidFill>
                          <a:effectLst/>
                          <a:latin typeface="ＭＳ Ｐゴシック"/>
                        </a:rPr>
                        <a:t>円</a:t>
                      </a:r>
                      <a:r>
                        <a:rPr lang="en-US" altLang="ja-JP" sz="1200" b="0" i="0" u="none" strike="noStrike" dirty="0">
                          <a:solidFill>
                            <a:schemeClr val="tx1"/>
                          </a:solidFill>
                          <a:effectLst/>
                          <a:latin typeface="ＭＳ Ｐゴシック"/>
                        </a:rPr>
                        <a:t>×24</a:t>
                      </a:r>
                      <a:r>
                        <a:rPr lang="ja-JP" altLang="en-US" sz="1200" b="0" i="0" u="none" strike="noStrike" dirty="0">
                          <a:solidFill>
                            <a:schemeClr val="tx1"/>
                          </a:solidFill>
                          <a:effectLst/>
                          <a:latin typeface="ＭＳ Ｐゴシック"/>
                        </a:rPr>
                        <a:t>ヶ月</a:t>
                      </a:r>
                      <a:r>
                        <a:rPr lang="en-US" altLang="ja-JP" sz="1200" b="0" i="0" u="none" strike="noStrike" dirty="0">
                          <a:solidFill>
                            <a:schemeClr val="tx1"/>
                          </a:solidFill>
                          <a:effectLst/>
                          <a:latin typeface="ＭＳ Ｐゴシック"/>
                        </a:rPr>
                        <a:t>(-85,680</a:t>
                      </a:r>
                      <a:r>
                        <a:rPr lang="ja-JP" altLang="en-US" sz="1200" b="0" i="0" u="none" strike="noStrike" dirty="0">
                          <a:solidFill>
                            <a:schemeClr val="tx1"/>
                          </a:solidFill>
                          <a:effectLst/>
                          <a:latin typeface="ＭＳ Ｐゴシック"/>
                        </a:rPr>
                        <a:t>円</a:t>
                      </a:r>
                      <a:r>
                        <a:rPr lang="en-US" altLang="ja-JP" sz="1200" b="0" i="0" u="none" strike="noStrike" dirty="0">
                          <a:solidFill>
                            <a:schemeClr val="tx1"/>
                          </a:solidFill>
                          <a:effectLst/>
                          <a:latin typeface="ＭＳ Ｐゴシック"/>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altLang="ja-JP" sz="1200" b="0" i="0" u="none" strike="noStrike" dirty="0" smtClean="0">
                          <a:solidFill>
                            <a:schemeClr val="tx1"/>
                          </a:solidFill>
                          <a:effectLst/>
                          <a:latin typeface="ＭＳ Ｐゴシック"/>
                        </a:rPr>
                        <a:t>-3,990</a:t>
                      </a:r>
                      <a:r>
                        <a:rPr lang="ja-JP" altLang="en-US" sz="1200" b="0" i="0" u="none" strike="noStrike" dirty="0">
                          <a:solidFill>
                            <a:schemeClr val="tx1"/>
                          </a:solidFill>
                          <a:effectLst/>
                          <a:latin typeface="ＭＳ Ｐゴシック"/>
                        </a:rPr>
                        <a:t>円</a:t>
                      </a:r>
                      <a:r>
                        <a:rPr lang="en-US" altLang="ja-JP" sz="1200" b="0" i="0" u="none" strike="noStrike" dirty="0">
                          <a:solidFill>
                            <a:schemeClr val="tx1"/>
                          </a:solidFill>
                          <a:effectLst/>
                          <a:latin typeface="ＭＳ Ｐゴシック"/>
                        </a:rPr>
                        <a:t>×24</a:t>
                      </a:r>
                      <a:r>
                        <a:rPr lang="ja-JP" altLang="en-US" sz="1200" b="0" i="0" u="none" strike="noStrike" dirty="0">
                          <a:solidFill>
                            <a:schemeClr val="tx1"/>
                          </a:solidFill>
                          <a:effectLst/>
                          <a:latin typeface="ＭＳ Ｐゴシック"/>
                        </a:rPr>
                        <a:t>ヶ月（</a:t>
                      </a:r>
                      <a:r>
                        <a:rPr lang="en-US" altLang="ja-JP" sz="1200" b="0" i="0" u="none" strike="noStrike" dirty="0">
                          <a:solidFill>
                            <a:schemeClr val="tx1"/>
                          </a:solidFill>
                          <a:effectLst/>
                          <a:latin typeface="ＭＳ Ｐゴシック"/>
                        </a:rPr>
                        <a:t>-95,760</a:t>
                      </a:r>
                      <a:r>
                        <a:rPr lang="ja-JP" altLang="en-US" sz="1200" b="0" i="0" u="none" strike="noStrike" dirty="0">
                          <a:solidFill>
                            <a:schemeClr val="tx1"/>
                          </a:solidFill>
                          <a:effectLst/>
                          <a:latin typeface="ＭＳ Ｐゴシック"/>
                        </a:rPr>
                        <a:t>円）</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044">
                <a:tc>
                  <a:txBody>
                    <a:bodyPr/>
                    <a:lstStyle/>
                    <a:p>
                      <a:pPr algn="l" fontAlgn="ctr"/>
                      <a:r>
                        <a:rPr lang="ja-JP" altLang="en-US" sz="1200" b="0" i="0" u="none" strike="noStrike" dirty="0">
                          <a:solidFill>
                            <a:schemeClr val="tx1"/>
                          </a:solidFill>
                          <a:effectLst/>
                          <a:latin typeface="ＭＳ Ｐゴシック"/>
                        </a:rPr>
                        <a:t>実質負担額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ctr"/>
                      <a:r>
                        <a:rPr lang="en-US" altLang="ja-JP" sz="2000" b="1" i="0" u="none" strike="noStrike" dirty="0">
                          <a:solidFill>
                            <a:schemeClr val="tx1"/>
                          </a:solidFill>
                          <a:effectLst/>
                          <a:latin typeface="ＭＳ Ｐゴシック"/>
                        </a:rPr>
                        <a:t>0</a:t>
                      </a:r>
                      <a:r>
                        <a:rPr lang="ja-JP" altLang="en-US" sz="2000" b="1" i="0" u="none" strike="noStrike" dirty="0">
                          <a:solidFill>
                            <a:schemeClr val="tx1"/>
                          </a:solidFill>
                          <a:effectLst/>
                          <a:latin typeface="ＭＳ Ｐゴシック"/>
                        </a:rPr>
                        <a:t>円</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l" fontAlgn="ctr"/>
                      <a:r>
                        <a:rPr lang="en-US" altLang="ja-JP" sz="2000" b="1" i="0" u="none" strike="noStrike" dirty="0">
                          <a:solidFill>
                            <a:schemeClr val="tx1"/>
                          </a:solidFill>
                          <a:effectLst/>
                          <a:latin typeface="ＭＳ Ｐゴシック"/>
                        </a:rPr>
                        <a:t>0</a:t>
                      </a:r>
                      <a:r>
                        <a:rPr lang="ja-JP" altLang="en-US" sz="2000" b="1" i="0" u="none" strike="noStrike" dirty="0">
                          <a:solidFill>
                            <a:schemeClr val="tx1"/>
                          </a:solidFill>
                          <a:effectLst/>
                          <a:latin typeface="ＭＳ Ｐゴシック"/>
                        </a:rPr>
                        <a:t>円</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bl>
          </a:graphicData>
        </a:graphic>
      </p:graphicFrame>
    </p:spTree>
    <p:extLst>
      <p:ext uri="{BB962C8B-B14F-4D97-AF65-F5344CB8AC3E}">
        <p14:creationId xmlns:p14="http://schemas.microsoft.com/office/powerpoint/2010/main" val="25807452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1BC2C452-B59E-48FF-B03B-DC6A97FE5E38}" type="slidenum">
              <a:rPr kumimoji="1" lang="ja-JP" altLang="en-US" smtClean="0"/>
              <a:pPr/>
              <a:t>19</a:t>
            </a:fld>
            <a:endParaRPr kumimoji="1" lang="ja-JP" altLang="en-US"/>
          </a:p>
        </p:txBody>
      </p:sp>
      <p:sp>
        <p:nvSpPr>
          <p:cNvPr id="5" name="コンテンツ プレースホルダ 2"/>
          <p:cNvSpPr>
            <a:spLocks noGrp="1"/>
          </p:cNvSpPr>
          <p:nvPr>
            <p:ph idx="1"/>
          </p:nvPr>
        </p:nvSpPr>
        <p:spPr>
          <a:xfrm>
            <a:off x="827584" y="1988840"/>
            <a:ext cx="7772400" cy="3229616"/>
          </a:xfrm>
        </p:spPr>
        <p:txBody>
          <a:bodyPr/>
          <a:lstStyle/>
          <a:p>
            <a:r>
              <a:rPr kumimoji="1" lang="ja-JP" altLang="en-US" dirty="0" smtClean="0"/>
              <a:t>キャンペーン</a:t>
            </a:r>
            <a:r>
              <a:rPr lang="ja-JP" altLang="en-US" dirty="0"/>
              <a:t>に</a:t>
            </a:r>
            <a:r>
              <a:rPr lang="ja-JP" altLang="en-US" dirty="0" smtClean="0"/>
              <a:t>より大幅な値引き</a:t>
            </a:r>
            <a:endParaRPr lang="en-US" altLang="ja-JP" dirty="0" smtClean="0"/>
          </a:p>
          <a:p>
            <a:r>
              <a:rPr lang="en-US" altLang="ja-JP" dirty="0" smtClean="0"/>
              <a:t>iPhone5s.5c</a:t>
            </a:r>
            <a:r>
              <a:rPr lang="ja-JP" altLang="en-US" dirty="0" smtClean="0"/>
              <a:t>共に</a:t>
            </a:r>
            <a:r>
              <a:rPr lang="en-US" altLang="ja-JP" dirty="0" smtClean="0"/>
              <a:t>MNP</a:t>
            </a:r>
            <a:r>
              <a:rPr lang="ja-JP" altLang="en-US" dirty="0" smtClean="0"/>
              <a:t>・新規契約での</a:t>
            </a:r>
            <a:r>
              <a:rPr lang="en-US" altLang="ja-JP" dirty="0"/>
              <a:t>16</a:t>
            </a:r>
            <a:r>
              <a:rPr lang="en-US" altLang="ja-JP" dirty="0" smtClean="0"/>
              <a:t>GB</a:t>
            </a:r>
            <a:r>
              <a:rPr lang="ja-JP" altLang="en-US" dirty="0" smtClean="0"/>
              <a:t>であればどのキャリアでも</a:t>
            </a:r>
            <a:r>
              <a:rPr lang="ja-JP" altLang="en-US" dirty="0" smtClean="0">
                <a:solidFill>
                  <a:srgbClr val="FF0000"/>
                </a:solidFill>
              </a:rPr>
              <a:t>実質０円</a:t>
            </a:r>
            <a:r>
              <a:rPr lang="ja-JP" altLang="en-US" dirty="0" smtClean="0"/>
              <a:t>で購入できる</a:t>
            </a:r>
            <a:endParaRPr lang="en-US" altLang="ja-JP" dirty="0" smtClean="0"/>
          </a:p>
          <a:p>
            <a:pPr>
              <a:buNone/>
            </a:pPr>
            <a:endParaRPr kumimoji="1" lang="en-US" altLang="ja-JP" dirty="0" smtClean="0"/>
          </a:p>
          <a:p>
            <a:pPr>
              <a:buNone/>
            </a:pPr>
            <a:endParaRPr lang="en-US" altLang="ja-JP" dirty="0" smtClean="0"/>
          </a:p>
        </p:txBody>
      </p:sp>
      <p:sp>
        <p:nvSpPr>
          <p:cNvPr id="6" name="タイトル 1"/>
          <p:cNvSpPr>
            <a:spLocks noGrp="1"/>
          </p:cNvSpPr>
          <p:nvPr>
            <p:ph type="title"/>
          </p:nvPr>
        </p:nvSpPr>
        <p:spPr>
          <a:xfrm>
            <a:off x="755576" y="260648"/>
            <a:ext cx="8064896" cy="576064"/>
          </a:xfrm>
        </p:spPr>
        <p:txBody>
          <a:bodyPr/>
          <a:lstStyle/>
          <a:p>
            <a:r>
              <a:rPr kumimoji="1" lang="en-US" altLang="ja-JP" dirty="0" smtClean="0"/>
              <a:t>5-1.</a:t>
            </a:r>
            <a:r>
              <a:rPr kumimoji="1" lang="ja-JP" altLang="en-US" dirty="0" smtClean="0"/>
              <a:t>価格</a:t>
            </a:r>
            <a:endParaRPr kumimoji="1" lang="ja-JP" altLang="en-US" dirty="0"/>
          </a:p>
        </p:txBody>
      </p:sp>
      <p:sp>
        <p:nvSpPr>
          <p:cNvPr id="7" name="コンテンツ プレースホルダー 2"/>
          <p:cNvSpPr txBox="1">
            <a:spLocks/>
          </p:cNvSpPr>
          <p:nvPr/>
        </p:nvSpPr>
        <p:spPr>
          <a:xfrm>
            <a:off x="539552" y="836712"/>
            <a:ext cx="4392488" cy="504056"/>
          </a:xfrm>
          <a:prstGeom prst="rect">
            <a:avLst/>
          </a:prstGeom>
        </p:spPr>
        <p:txBody>
          <a:bodyPr vert="horz">
            <a:normAutofit lnSpcReduction="10000"/>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1" lang="ja-JP" altLang="en-US" sz="3000" b="0" i="0" u="none" strike="noStrike" kern="1200" cap="none" spc="0" normalizeH="0" baseline="0" noProof="0" smtClean="0">
                <a:ln>
                  <a:noFill/>
                </a:ln>
                <a:solidFill>
                  <a:schemeClr val="tx1"/>
                </a:solidFill>
                <a:effectLst/>
                <a:uLnTx/>
                <a:uFillTx/>
                <a:latin typeface="+mn-lt"/>
                <a:ea typeface="+mn-ea"/>
                <a:cs typeface="+mn-cs"/>
              </a:rPr>
              <a:t>キャンペーン</a:t>
            </a:r>
            <a:endParaRPr kumimoji="1" lang="en-US" altLang="ja-JP" sz="3000" b="0" i="0" u="none" strike="noStrike" kern="1200" cap="none" spc="0" normalizeH="0" baseline="0" noProof="0" smtClean="0">
              <a:ln>
                <a:noFill/>
              </a:ln>
              <a:solidFill>
                <a:schemeClr val="tx1"/>
              </a:solidFill>
              <a:effectLst/>
              <a:uLnTx/>
              <a:uFillTx/>
              <a:latin typeface="+mn-lt"/>
              <a:ea typeface="+mn-ea"/>
              <a:cs typeface="+mn-cs"/>
            </a:endParaRPr>
          </a:p>
          <a:p>
            <a:pPr marL="68580" marR="0" lvl="0" indent="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1" lang="en-US" altLang="ja-JP" sz="30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014921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lang="ja-JP" altLang="en-US" dirty="0"/>
              <a:t>導入</a:t>
            </a:r>
            <a:endParaRPr kumimoji="1" lang="en-US" altLang="ja-JP" dirty="0" smtClean="0"/>
          </a:p>
          <a:p>
            <a:pPr marL="514350" indent="-514350">
              <a:buFont typeface="+mj-lt"/>
              <a:buAutoNum type="arabicPeriod"/>
            </a:pPr>
            <a:r>
              <a:rPr lang="ja-JP" altLang="en-US" dirty="0" smtClean="0"/>
              <a:t>スマートフォンとは</a:t>
            </a:r>
            <a:endParaRPr lang="en-US" altLang="ja-JP" dirty="0" smtClean="0"/>
          </a:p>
          <a:p>
            <a:pPr marL="514350" indent="-514350">
              <a:buFont typeface="+mj-lt"/>
              <a:buAutoNum type="arabicPeriod"/>
            </a:pPr>
            <a:r>
              <a:rPr kumimoji="1" lang="ja-JP" altLang="en-US" dirty="0" smtClean="0"/>
              <a:t>シェアについて</a:t>
            </a:r>
            <a:endParaRPr kumimoji="1" lang="en-US" altLang="ja-JP" dirty="0" smtClean="0"/>
          </a:p>
          <a:p>
            <a:pPr marL="514350" indent="-514350">
              <a:buFont typeface="+mj-lt"/>
              <a:buAutoNum type="arabicPeriod"/>
            </a:pPr>
            <a:r>
              <a:rPr lang="ja-JP" altLang="en-US" dirty="0" smtClean="0"/>
              <a:t>テーマ設定</a:t>
            </a:r>
            <a:endParaRPr kumimoji="1" lang="en-US" altLang="ja-JP" dirty="0" smtClean="0"/>
          </a:p>
          <a:p>
            <a:pPr marL="514350" indent="-514350">
              <a:buFont typeface="+mj-lt"/>
              <a:buAutoNum type="arabicPeriod"/>
            </a:pPr>
            <a:r>
              <a:rPr lang="ja-JP" altLang="en-US" dirty="0" smtClean="0"/>
              <a:t>要因分析</a:t>
            </a:r>
            <a:endParaRPr lang="en-US" altLang="ja-JP" dirty="0" smtClean="0"/>
          </a:p>
          <a:p>
            <a:pPr marL="514350" indent="-514350">
              <a:buFont typeface="+mj-lt"/>
              <a:buAutoNum type="arabicPeriod"/>
            </a:pPr>
            <a:r>
              <a:rPr kumimoji="1" lang="ja-JP" altLang="en-US" dirty="0" smtClean="0"/>
              <a:t>まとめ</a:t>
            </a:r>
            <a:endParaRPr kumimoji="1" lang="en-US" altLang="ja-JP" dirty="0" smtClean="0"/>
          </a:p>
          <a:p>
            <a:pPr marL="514350" indent="-514350">
              <a:buFont typeface="+mj-lt"/>
              <a:buAutoNum type="arabicPeriod"/>
            </a:pPr>
            <a:r>
              <a:rPr lang="ja-JP" altLang="en-US" dirty="0"/>
              <a:t>おわりに</a:t>
            </a:r>
            <a:endParaRPr kumimoji="1" lang="en-US" altLang="ja-JP" dirty="0" smtClean="0"/>
          </a:p>
        </p:txBody>
      </p:sp>
      <p:sp>
        <p:nvSpPr>
          <p:cNvPr id="4" name="スライド番号プレースホルダ 3"/>
          <p:cNvSpPr>
            <a:spLocks noGrp="1"/>
          </p:cNvSpPr>
          <p:nvPr>
            <p:ph type="sldNum" sz="quarter" idx="12"/>
          </p:nvPr>
        </p:nvSpPr>
        <p:spPr/>
        <p:txBody>
          <a:bodyPr/>
          <a:lstStyle/>
          <a:p>
            <a:fld id="{1BC2C452-B59E-48FF-B03B-DC6A97FE5E38}" type="slidenum">
              <a:rPr kumimoji="1" lang="ja-JP" altLang="en-US" smtClean="0"/>
              <a:pPr/>
              <a:t>2</a:t>
            </a:fld>
            <a:endParaRPr kumimoji="1" lang="ja-JP" altLang="en-US"/>
          </a:p>
        </p:txBody>
      </p:sp>
    </p:spTree>
    <p:extLst>
      <p:ext uri="{BB962C8B-B14F-4D97-AF65-F5344CB8AC3E}">
        <p14:creationId xmlns:p14="http://schemas.microsoft.com/office/powerpoint/2010/main" val="39503970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60648"/>
            <a:ext cx="7772400" cy="914400"/>
          </a:xfrm>
        </p:spPr>
        <p:txBody>
          <a:bodyPr/>
          <a:lstStyle/>
          <a:p>
            <a:r>
              <a:rPr lang="en-US" altLang="ja-JP" dirty="0" smtClean="0"/>
              <a:t>5-2.</a:t>
            </a:r>
            <a:r>
              <a:rPr lang="ja-JP" altLang="en-US" dirty="0" smtClean="0"/>
              <a:t>アクセサリ</a:t>
            </a:r>
            <a:r>
              <a:rPr lang="ja-JP" altLang="en-US" dirty="0"/>
              <a:t>の豊富</a:t>
            </a:r>
            <a:r>
              <a:rPr lang="ja-JP" altLang="en-US" dirty="0" smtClean="0"/>
              <a:t>さ</a:t>
            </a:r>
            <a:endParaRPr kumimoji="1" lang="ja-JP" altLang="en-US" sz="2400" dirty="0">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969338583"/>
              </p:ext>
            </p:extLst>
          </p:nvPr>
        </p:nvGraphicFramePr>
        <p:xfrm>
          <a:off x="1115615" y="1988840"/>
          <a:ext cx="7128793" cy="3240360"/>
        </p:xfrm>
        <a:graphic>
          <a:graphicData uri="http://schemas.openxmlformats.org/drawingml/2006/table">
            <a:tbl>
              <a:tblPr/>
              <a:tblGrid>
                <a:gridCol w="3211168"/>
                <a:gridCol w="2183594"/>
                <a:gridCol w="1734031"/>
              </a:tblGrid>
              <a:tr h="810090">
                <a:tc>
                  <a:txBody>
                    <a:bodyPr/>
                    <a:lstStyle/>
                    <a:p>
                      <a:pPr algn="l" fontAlgn="ctr"/>
                      <a:r>
                        <a:rPr lang="ja-JP" altLang="en-US" sz="2800" b="0" i="0" u="none" strike="noStrike" dirty="0">
                          <a:solidFill>
                            <a:schemeClr val="tx1"/>
                          </a:solidFill>
                          <a:effectLst/>
                          <a:latin typeface="ＭＳ Ｐゴシック"/>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800" b="0" i="0" u="none" strike="noStrike" dirty="0" smtClean="0">
                          <a:solidFill>
                            <a:schemeClr val="tx1"/>
                          </a:solidFill>
                          <a:effectLst/>
                          <a:latin typeface="ＭＳ Ｐゴシック"/>
                        </a:rPr>
                        <a:t>iPhone</a:t>
                      </a:r>
                      <a:endParaRPr lang="en-US" sz="2800" b="0" i="0" u="none" strike="noStrike" dirty="0">
                        <a:solidFill>
                          <a:schemeClr val="tx1"/>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800" b="0" i="0" u="none" strike="noStrike" dirty="0" smtClean="0">
                          <a:solidFill>
                            <a:schemeClr val="tx1"/>
                          </a:solidFill>
                          <a:effectLst/>
                          <a:latin typeface="ＭＳ Ｐゴシック"/>
                        </a:rPr>
                        <a:t>Android</a:t>
                      </a:r>
                      <a:endParaRPr lang="en-US" sz="2800" b="0" i="0" u="none" strike="noStrike" dirty="0">
                        <a:solidFill>
                          <a:schemeClr val="tx1"/>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0090">
                <a:tc>
                  <a:txBody>
                    <a:bodyPr/>
                    <a:lstStyle/>
                    <a:p>
                      <a:pPr algn="l" fontAlgn="ctr"/>
                      <a:r>
                        <a:rPr lang="ja-JP" altLang="en-US" sz="2800" b="0" i="0" u="none" strike="noStrike" dirty="0">
                          <a:solidFill>
                            <a:schemeClr val="tx1"/>
                          </a:solidFill>
                          <a:effectLst/>
                          <a:latin typeface="ＭＳ Ｐゴシック"/>
                        </a:rPr>
                        <a:t>楽天市場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800" b="0" i="0" u="none" strike="noStrike" dirty="0">
                          <a:solidFill>
                            <a:schemeClr val="tx1"/>
                          </a:solidFill>
                          <a:effectLst/>
                          <a:latin typeface="ＭＳ Ｐゴシック"/>
                        </a:rPr>
                        <a:t>2,531,669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800" b="0" i="0" u="none" strike="noStrike" dirty="0">
                          <a:solidFill>
                            <a:schemeClr val="tx1"/>
                          </a:solidFill>
                          <a:effectLst/>
                          <a:latin typeface="ＭＳ Ｐゴシック"/>
                        </a:rPr>
                        <a:t>215,248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0090">
                <a:tc>
                  <a:txBody>
                    <a:bodyPr/>
                    <a:lstStyle/>
                    <a:p>
                      <a:pPr algn="l" fontAlgn="ctr"/>
                      <a:r>
                        <a:rPr lang="en-US" sz="2800" b="0" i="0" u="none" strike="noStrike" dirty="0">
                          <a:solidFill>
                            <a:schemeClr val="tx1"/>
                          </a:solidFill>
                          <a:effectLst/>
                          <a:latin typeface="ＭＳ Ｐゴシック"/>
                        </a:rPr>
                        <a:t>Amazon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800" b="0" i="0" u="none" strike="noStrike" dirty="0">
                          <a:solidFill>
                            <a:schemeClr val="tx1"/>
                          </a:solidFill>
                          <a:effectLst/>
                          <a:latin typeface="ＭＳ Ｐゴシック"/>
                        </a:rPr>
                        <a:t>1,968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800" b="0" i="0" u="none" strike="noStrike" dirty="0">
                          <a:solidFill>
                            <a:schemeClr val="tx1"/>
                          </a:solidFill>
                          <a:effectLst/>
                          <a:latin typeface="ＭＳ Ｐゴシック"/>
                        </a:rPr>
                        <a:t>634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0090">
                <a:tc>
                  <a:txBody>
                    <a:bodyPr/>
                    <a:lstStyle/>
                    <a:p>
                      <a:pPr algn="l" fontAlgn="ctr"/>
                      <a:r>
                        <a:rPr lang="en-US" altLang="ja-JP" sz="2800" b="0" i="0" u="none" strike="noStrike" dirty="0">
                          <a:solidFill>
                            <a:schemeClr val="tx1"/>
                          </a:solidFill>
                          <a:effectLst/>
                          <a:latin typeface="ＭＳ Ｐゴシック"/>
                        </a:rPr>
                        <a:t>Yahoo!</a:t>
                      </a:r>
                      <a:r>
                        <a:rPr lang="ja-JP" altLang="en-US" sz="2800" b="0" i="0" u="none" strike="noStrike" dirty="0">
                          <a:solidFill>
                            <a:schemeClr val="tx1"/>
                          </a:solidFill>
                          <a:effectLst/>
                          <a:latin typeface="ＭＳ Ｐゴシック"/>
                        </a:rPr>
                        <a:t>ショッピング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800" b="0" i="0" u="none" strike="noStrike" dirty="0">
                          <a:solidFill>
                            <a:schemeClr val="tx1"/>
                          </a:solidFill>
                          <a:effectLst/>
                          <a:latin typeface="ＭＳ Ｐゴシック"/>
                        </a:rPr>
                        <a:t>642,203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2800" b="0" i="0" u="none" strike="noStrike" dirty="0">
                          <a:solidFill>
                            <a:schemeClr val="tx1"/>
                          </a:solidFill>
                          <a:effectLst/>
                          <a:latin typeface="ＭＳ Ｐゴシック"/>
                        </a:rPr>
                        <a:t>17,013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テキスト ボックス 2"/>
          <p:cNvSpPr txBox="1"/>
          <p:nvPr/>
        </p:nvSpPr>
        <p:spPr>
          <a:xfrm>
            <a:off x="707232" y="1052736"/>
            <a:ext cx="5109091" cy="461665"/>
          </a:xfrm>
          <a:prstGeom prst="rect">
            <a:avLst/>
          </a:prstGeom>
          <a:noFill/>
        </p:spPr>
        <p:txBody>
          <a:bodyPr wrap="none" rtlCol="0">
            <a:spAutoFit/>
          </a:bodyPr>
          <a:lstStyle/>
          <a:p>
            <a:r>
              <a:rPr lang="ja-JP" altLang="en-US" sz="2400" dirty="0"/>
              <a:t>オンラインショップでの取り扱い数</a:t>
            </a:r>
            <a:endParaRPr kumimoji="1" lang="ja-JP" altLang="en-US" sz="2400" dirty="0"/>
          </a:p>
        </p:txBody>
      </p:sp>
      <p:sp>
        <p:nvSpPr>
          <p:cNvPr id="6" name="スライド番号プレースホルダ 5"/>
          <p:cNvSpPr>
            <a:spLocks noGrp="1"/>
          </p:cNvSpPr>
          <p:nvPr>
            <p:ph type="sldNum" sz="quarter" idx="12"/>
          </p:nvPr>
        </p:nvSpPr>
        <p:spPr/>
        <p:txBody>
          <a:bodyPr/>
          <a:lstStyle/>
          <a:p>
            <a:fld id="{1BC2C452-B59E-48FF-B03B-DC6A97FE5E38}" type="slidenum">
              <a:rPr kumimoji="1" lang="ja-JP" altLang="en-US" smtClean="0"/>
              <a:pPr/>
              <a:t>20</a:t>
            </a:fld>
            <a:endParaRPr kumimoji="1" lang="ja-JP" altLang="en-US"/>
          </a:p>
        </p:txBody>
      </p:sp>
    </p:spTree>
    <p:extLst>
      <p:ext uri="{BB962C8B-B14F-4D97-AF65-F5344CB8AC3E}">
        <p14:creationId xmlns:p14="http://schemas.microsoft.com/office/powerpoint/2010/main" val="21306420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86408" y="5816008"/>
            <a:ext cx="6249888" cy="349296"/>
          </a:xfrm>
        </p:spPr>
        <p:txBody>
          <a:bodyPr>
            <a:normAutofit/>
          </a:bodyPr>
          <a:lstStyle/>
          <a:p>
            <a:r>
              <a:rPr lang="en-US" altLang="ja-JP" sz="1600" dirty="0"/>
              <a:t>http://www.impressrd.jp/news/121120/kwp2013</a:t>
            </a:r>
            <a:endParaRPr kumimoji="1" lang="ja-JP" altLang="en-US" sz="1600" dirty="0"/>
          </a:p>
        </p:txBody>
      </p:sp>
      <p:graphicFrame>
        <p:nvGraphicFramePr>
          <p:cNvPr id="4" name="グラフ 3"/>
          <p:cNvGraphicFramePr/>
          <p:nvPr>
            <p:extLst>
              <p:ext uri="{D42A27DB-BD31-4B8C-83A1-F6EECF244321}">
                <p14:modId xmlns:p14="http://schemas.microsoft.com/office/powerpoint/2010/main" val="476645209"/>
              </p:ext>
            </p:extLst>
          </p:nvPr>
        </p:nvGraphicFramePr>
        <p:xfrm>
          <a:off x="1331640" y="1628800"/>
          <a:ext cx="6936432" cy="4120232"/>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8316416" y="5445224"/>
            <a:ext cx="360040"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6" name="テキスト ボックス 5"/>
          <p:cNvSpPr txBox="1"/>
          <p:nvPr/>
        </p:nvSpPr>
        <p:spPr>
          <a:xfrm>
            <a:off x="1187624" y="1306622"/>
            <a:ext cx="3647152" cy="369332"/>
          </a:xfrm>
          <a:prstGeom prst="rect">
            <a:avLst/>
          </a:prstGeom>
          <a:noFill/>
        </p:spPr>
        <p:txBody>
          <a:bodyPr wrap="none" rtlCol="0">
            <a:spAutoFit/>
          </a:bodyPr>
          <a:lstStyle/>
          <a:p>
            <a:r>
              <a:rPr kumimoji="1" lang="ja-JP" altLang="en-US" dirty="0" smtClean="0"/>
              <a:t>スマートフォン使用機種別シェア</a:t>
            </a:r>
            <a:endParaRPr kumimoji="1" lang="ja-JP" altLang="en-US" dirty="0"/>
          </a:p>
        </p:txBody>
      </p:sp>
      <p:sp>
        <p:nvSpPr>
          <p:cNvPr id="8" name="タイトル 1"/>
          <p:cNvSpPr>
            <a:spLocks noGrp="1"/>
          </p:cNvSpPr>
          <p:nvPr>
            <p:ph type="title"/>
          </p:nvPr>
        </p:nvSpPr>
        <p:spPr>
          <a:xfrm>
            <a:off x="611560" y="260648"/>
            <a:ext cx="7772400" cy="914400"/>
          </a:xfrm>
        </p:spPr>
        <p:txBody>
          <a:bodyPr/>
          <a:lstStyle/>
          <a:p>
            <a:r>
              <a:rPr lang="en-US" altLang="ja-JP" dirty="0" smtClean="0"/>
              <a:t>5-2.</a:t>
            </a:r>
            <a:r>
              <a:rPr lang="ja-JP" altLang="en-US" dirty="0" smtClean="0"/>
              <a:t>アクセサリ</a:t>
            </a:r>
            <a:r>
              <a:rPr lang="ja-JP" altLang="en-US" dirty="0"/>
              <a:t>の豊富</a:t>
            </a:r>
            <a:r>
              <a:rPr lang="ja-JP" altLang="en-US" dirty="0" smtClean="0"/>
              <a:t>さ</a:t>
            </a:r>
            <a:endParaRPr kumimoji="1" lang="ja-JP" altLang="en-US" sz="2400" dirty="0">
              <a:solidFill>
                <a:schemeClr val="tx1"/>
              </a:solidFill>
            </a:endParaRPr>
          </a:p>
        </p:txBody>
      </p:sp>
      <p:sp>
        <p:nvSpPr>
          <p:cNvPr id="9" name="スライド番号プレースホルダ 8"/>
          <p:cNvSpPr>
            <a:spLocks noGrp="1"/>
          </p:cNvSpPr>
          <p:nvPr>
            <p:ph type="sldNum" sz="quarter" idx="12"/>
          </p:nvPr>
        </p:nvSpPr>
        <p:spPr/>
        <p:txBody>
          <a:bodyPr/>
          <a:lstStyle/>
          <a:p>
            <a:fld id="{1BC2C452-B59E-48FF-B03B-DC6A97FE5E38}" type="slidenum">
              <a:rPr kumimoji="1" lang="ja-JP" altLang="en-US" smtClean="0"/>
              <a:pPr/>
              <a:t>21</a:t>
            </a:fld>
            <a:endParaRPr kumimoji="1" lang="ja-JP" altLang="en-US"/>
          </a:p>
        </p:txBody>
      </p:sp>
    </p:spTree>
    <p:extLst>
      <p:ext uri="{BB962C8B-B14F-4D97-AF65-F5344CB8AC3E}">
        <p14:creationId xmlns:p14="http://schemas.microsoft.com/office/powerpoint/2010/main" val="20666311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2" y="980728"/>
            <a:ext cx="8352928" cy="4536504"/>
          </a:xfrm>
        </p:spPr>
        <p:txBody>
          <a:bodyPr>
            <a:noAutofit/>
          </a:bodyPr>
          <a:lstStyle/>
          <a:p>
            <a:pPr marL="68580" indent="0">
              <a:buNone/>
            </a:pPr>
            <a:r>
              <a:rPr lang="ja-JP" altLang="en-US" sz="2800" dirty="0" smtClean="0"/>
              <a:t>・</a:t>
            </a:r>
            <a:r>
              <a:rPr lang="en-US" altLang="ja-JP" sz="2800" dirty="0" err="1" smtClean="0"/>
              <a:t>iPhone</a:t>
            </a:r>
            <a:r>
              <a:rPr lang="ja-JP" altLang="en-US" sz="2800" dirty="0" smtClean="0"/>
              <a:t>は機種別シェアが断トツでトップ</a:t>
            </a:r>
            <a:endParaRPr lang="en-US" altLang="ja-JP" sz="2800" dirty="0" smtClean="0"/>
          </a:p>
          <a:p>
            <a:pPr marL="68580" indent="0">
              <a:buNone/>
            </a:pPr>
            <a:r>
              <a:rPr lang="ja-JP" altLang="en-US" sz="2800" dirty="0" smtClean="0"/>
              <a:t>　→日本でスマートフォン使用者の</a:t>
            </a:r>
            <a:endParaRPr lang="en-US" altLang="ja-JP" sz="2800" dirty="0" smtClean="0"/>
          </a:p>
          <a:p>
            <a:pPr marL="68580" indent="0">
              <a:buNone/>
            </a:pPr>
            <a:r>
              <a:rPr lang="ja-JP" altLang="en-US" sz="2800" dirty="0" smtClean="0"/>
              <a:t>　　３割強は</a:t>
            </a:r>
            <a:r>
              <a:rPr lang="en-US" altLang="ja-JP" sz="2800" dirty="0" err="1" smtClean="0"/>
              <a:t>iPhone</a:t>
            </a:r>
            <a:r>
              <a:rPr lang="ja-JP" altLang="en-US" sz="2800" dirty="0" smtClean="0"/>
              <a:t>ユーザー</a:t>
            </a:r>
            <a:endParaRPr lang="en-US" altLang="ja-JP" sz="2800" dirty="0" smtClean="0"/>
          </a:p>
          <a:p>
            <a:pPr marL="68580" indent="0">
              <a:buNone/>
            </a:pPr>
            <a:r>
              <a:rPr lang="ja-JP" altLang="en-US" sz="2800" dirty="0" smtClean="0"/>
              <a:t>・</a:t>
            </a:r>
            <a:r>
              <a:rPr lang="en-US" altLang="ja-JP" sz="2800" dirty="0" smtClean="0"/>
              <a:t>android</a:t>
            </a:r>
            <a:r>
              <a:rPr lang="ja-JP" altLang="en-US" sz="2800" dirty="0" smtClean="0"/>
              <a:t>は年に２～３回、数種類の新機種を発表</a:t>
            </a:r>
            <a:endParaRPr lang="en-US" altLang="ja-JP" sz="2800" dirty="0" smtClean="0"/>
          </a:p>
          <a:p>
            <a:pPr marL="68580" indent="0">
              <a:buNone/>
            </a:pPr>
            <a:r>
              <a:rPr lang="ja-JP" altLang="en-US" sz="2800" dirty="0" smtClean="0"/>
              <a:t>　→主役となる期間が短い</a:t>
            </a:r>
            <a:endParaRPr lang="en-US" altLang="ja-JP" sz="2800" dirty="0" smtClean="0"/>
          </a:p>
          <a:p>
            <a:pPr marL="68580" indent="0">
              <a:buNone/>
            </a:pPr>
            <a:r>
              <a:rPr lang="ja-JP" altLang="en-US" sz="2800" dirty="0" smtClean="0"/>
              <a:t>　　⇔</a:t>
            </a:r>
            <a:r>
              <a:rPr lang="en-US" altLang="ja-JP" sz="2800" dirty="0" err="1" smtClean="0"/>
              <a:t>iPhone</a:t>
            </a:r>
            <a:r>
              <a:rPr lang="ja-JP" altLang="en-US" sz="2800" dirty="0" smtClean="0"/>
              <a:t>は年に一度、新モデル発表</a:t>
            </a:r>
            <a:endParaRPr lang="en-US" altLang="ja-JP" sz="2800" dirty="0" smtClean="0"/>
          </a:p>
          <a:p>
            <a:pPr marL="68580" indent="0">
              <a:buNone/>
            </a:pPr>
            <a:r>
              <a:rPr lang="ja-JP" altLang="en-US" sz="2800" dirty="0" smtClean="0"/>
              <a:t>　　　→販売スパンが長い</a:t>
            </a:r>
            <a:endParaRPr lang="en-US" altLang="ja-JP" sz="2800" dirty="0" smtClean="0"/>
          </a:p>
          <a:p>
            <a:pPr marL="68580" indent="0">
              <a:buNone/>
            </a:pPr>
            <a:r>
              <a:rPr lang="ja-JP" altLang="en-US" sz="2800" dirty="0" smtClean="0"/>
              <a:t>・メーカー側の生産効率がよい</a:t>
            </a:r>
            <a:endParaRPr lang="en-US" altLang="ja-JP" sz="2800" dirty="0" smtClean="0"/>
          </a:p>
          <a:p>
            <a:pPr marL="68580" indent="0">
              <a:buNone/>
            </a:pPr>
            <a:r>
              <a:rPr lang="ja-JP" altLang="en-US" sz="2800" dirty="0" smtClean="0"/>
              <a:t>　→スーパーブランドのケースも多く存在</a:t>
            </a:r>
            <a:endParaRPr lang="en-US" altLang="ja-JP" sz="2800" dirty="0" smtClean="0"/>
          </a:p>
        </p:txBody>
      </p:sp>
      <p:sp>
        <p:nvSpPr>
          <p:cNvPr id="6" name="下矢印 5"/>
          <p:cNvSpPr/>
          <p:nvPr/>
        </p:nvSpPr>
        <p:spPr>
          <a:xfrm>
            <a:off x="4067944" y="5661248"/>
            <a:ext cx="79208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11560" y="6021288"/>
            <a:ext cx="8208912" cy="584775"/>
          </a:xfrm>
          <a:prstGeom prst="rect">
            <a:avLst/>
          </a:prstGeom>
          <a:noFill/>
        </p:spPr>
        <p:txBody>
          <a:bodyPr wrap="square" rtlCol="0">
            <a:spAutoFit/>
          </a:bodyPr>
          <a:lstStyle/>
          <a:p>
            <a:r>
              <a:rPr kumimoji="1" lang="en-US" altLang="ja-JP" sz="3200" dirty="0" err="1" smtClean="0"/>
              <a:t>iPhone</a:t>
            </a:r>
            <a:r>
              <a:rPr kumimoji="1" lang="ja-JP" altLang="en-US" sz="3200" dirty="0" smtClean="0"/>
              <a:t>と</a:t>
            </a:r>
            <a:r>
              <a:rPr kumimoji="1" lang="en-US" altLang="ja-JP" sz="3200" dirty="0" smtClean="0"/>
              <a:t>Android</a:t>
            </a:r>
            <a:r>
              <a:rPr kumimoji="1" lang="ja-JP" altLang="en-US" sz="3200" dirty="0" smtClean="0"/>
              <a:t>のケース数に差が生まれた</a:t>
            </a:r>
            <a:endParaRPr kumimoji="1" lang="ja-JP" altLang="en-US" sz="3200" dirty="0"/>
          </a:p>
        </p:txBody>
      </p:sp>
      <p:sp>
        <p:nvSpPr>
          <p:cNvPr id="8" name="タイトル 1"/>
          <p:cNvSpPr>
            <a:spLocks noGrp="1"/>
          </p:cNvSpPr>
          <p:nvPr>
            <p:ph type="title"/>
          </p:nvPr>
        </p:nvSpPr>
        <p:spPr>
          <a:xfrm>
            <a:off x="611560" y="260648"/>
            <a:ext cx="7772400" cy="914400"/>
          </a:xfrm>
        </p:spPr>
        <p:txBody>
          <a:bodyPr/>
          <a:lstStyle/>
          <a:p>
            <a:r>
              <a:rPr lang="en-US" altLang="ja-JP" dirty="0" smtClean="0"/>
              <a:t>5-2.</a:t>
            </a:r>
            <a:r>
              <a:rPr lang="ja-JP" altLang="en-US" dirty="0" smtClean="0"/>
              <a:t>アクセサリ</a:t>
            </a:r>
            <a:r>
              <a:rPr lang="ja-JP" altLang="en-US" dirty="0"/>
              <a:t>の豊富</a:t>
            </a:r>
            <a:r>
              <a:rPr lang="ja-JP" altLang="en-US" dirty="0" smtClean="0"/>
              <a:t>さ</a:t>
            </a:r>
            <a:endParaRPr kumimoji="1" lang="ja-JP" altLang="en-US" sz="2400" dirty="0">
              <a:solidFill>
                <a:schemeClr val="tx1"/>
              </a:solidFill>
            </a:endParaRPr>
          </a:p>
        </p:txBody>
      </p:sp>
      <p:sp>
        <p:nvSpPr>
          <p:cNvPr id="9" name="スライド番号プレースホルダ 8"/>
          <p:cNvSpPr>
            <a:spLocks noGrp="1"/>
          </p:cNvSpPr>
          <p:nvPr>
            <p:ph type="sldNum" sz="quarter" idx="12"/>
          </p:nvPr>
        </p:nvSpPr>
        <p:spPr/>
        <p:txBody>
          <a:bodyPr/>
          <a:lstStyle/>
          <a:p>
            <a:fld id="{1BC2C452-B59E-48FF-B03B-DC6A97FE5E38}" type="slidenum">
              <a:rPr kumimoji="1" lang="ja-JP" altLang="en-US" smtClean="0"/>
              <a:pPr/>
              <a:t>22</a:t>
            </a:fld>
            <a:endParaRPr kumimoji="1" lang="ja-JP" altLang="en-US"/>
          </a:p>
        </p:txBody>
      </p:sp>
    </p:spTree>
    <p:extLst>
      <p:ext uri="{BB962C8B-B14F-4D97-AF65-F5344CB8AC3E}">
        <p14:creationId xmlns:p14="http://schemas.microsoft.com/office/powerpoint/2010/main" val="41622323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3568" y="1052736"/>
            <a:ext cx="7988424" cy="3096344"/>
          </a:xfrm>
        </p:spPr>
        <p:txBody>
          <a:bodyPr/>
          <a:lstStyle/>
          <a:p>
            <a:pPr marL="68580" indent="0">
              <a:buNone/>
            </a:pPr>
            <a:r>
              <a:rPr lang="ja-JP" altLang="en-US" dirty="0" smtClean="0"/>
              <a:t>・小売店側にとって、</a:t>
            </a:r>
            <a:r>
              <a:rPr lang="en-US" altLang="ja-JP" dirty="0" err="1" smtClean="0"/>
              <a:t>iPhone</a:t>
            </a:r>
            <a:r>
              <a:rPr lang="ja-JP" altLang="en-US" dirty="0" smtClean="0"/>
              <a:t>ケースは売りやすい</a:t>
            </a:r>
            <a:endParaRPr lang="en-US" altLang="ja-JP" dirty="0" smtClean="0"/>
          </a:p>
          <a:p>
            <a:pPr marL="68580" indent="0">
              <a:buNone/>
            </a:pPr>
            <a:r>
              <a:rPr lang="ja-JP" altLang="en-US" dirty="0" smtClean="0"/>
              <a:t>・より多くのアクセサリが流通</a:t>
            </a:r>
            <a:endParaRPr lang="en-US" altLang="ja-JP" dirty="0" smtClean="0"/>
          </a:p>
          <a:p>
            <a:pPr marL="68580" indent="0">
              <a:buNone/>
            </a:pPr>
            <a:r>
              <a:rPr lang="ja-JP" altLang="en-US" dirty="0" smtClean="0"/>
              <a:t>・店頭などで売られている豊富なアクセサリが</a:t>
            </a:r>
            <a:r>
              <a:rPr lang="en-US" altLang="ja-JP" dirty="0" err="1" smtClean="0"/>
              <a:t>iPhone</a:t>
            </a:r>
            <a:r>
              <a:rPr lang="ja-JP" altLang="en-US" dirty="0" smtClean="0"/>
              <a:t>自体の宣伝に</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1BC2C452-B59E-48FF-B03B-DC6A97FE5E38}" type="slidenum">
              <a:rPr kumimoji="1" lang="ja-JP" altLang="en-US" smtClean="0"/>
              <a:pPr/>
              <a:t>23</a:t>
            </a:fld>
            <a:endParaRPr kumimoji="1" lang="ja-JP" altLang="en-US"/>
          </a:p>
        </p:txBody>
      </p:sp>
      <p:sp>
        <p:nvSpPr>
          <p:cNvPr id="5" name="タイトル 1"/>
          <p:cNvSpPr>
            <a:spLocks noGrp="1"/>
          </p:cNvSpPr>
          <p:nvPr>
            <p:ph type="title"/>
          </p:nvPr>
        </p:nvSpPr>
        <p:spPr>
          <a:xfrm>
            <a:off x="611560" y="260648"/>
            <a:ext cx="7772400" cy="914400"/>
          </a:xfrm>
        </p:spPr>
        <p:txBody>
          <a:bodyPr/>
          <a:lstStyle/>
          <a:p>
            <a:r>
              <a:rPr lang="en-US" altLang="ja-JP" dirty="0" smtClean="0"/>
              <a:t>5-2.</a:t>
            </a:r>
            <a:r>
              <a:rPr lang="ja-JP" altLang="en-US" dirty="0" smtClean="0"/>
              <a:t>アクセサリ</a:t>
            </a:r>
            <a:r>
              <a:rPr lang="ja-JP" altLang="en-US" dirty="0"/>
              <a:t>の豊富</a:t>
            </a:r>
            <a:r>
              <a:rPr lang="ja-JP" altLang="en-US" dirty="0" smtClean="0"/>
              <a:t>さ</a:t>
            </a:r>
            <a:endParaRPr kumimoji="1" lang="ja-JP" altLang="en-US" sz="2400" dirty="0">
              <a:solidFill>
                <a:schemeClr val="tx1"/>
              </a:solidFill>
            </a:endParaRPr>
          </a:p>
        </p:txBody>
      </p:sp>
      <p:sp>
        <p:nvSpPr>
          <p:cNvPr id="7" name="テキスト ボックス 6"/>
          <p:cNvSpPr txBox="1"/>
          <p:nvPr/>
        </p:nvSpPr>
        <p:spPr>
          <a:xfrm>
            <a:off x="539552" y="4581128"/>
            <a:ext cx="8424936" cy="1077218"/>
          </a:xfrm>
          <a:prstGeom prst="rect">
            <a:avLst/>
          </a:prstGeom>
          <a:noFill/>
        </p:spPr>
        <p:txBody>
          <a:bodyPr wrap="square" rtlCol="0">
            <a:spAutoFit/>
          </a:bodyPr>
          <a:lstStyle/>
          <a:p>
            <a:r>
              <a:rPr kumimoji="1" lang="ja-JP" altLang="en-US" sz="3200" dirty="0" smtClean="0"/>
              <a:t>アクセサリー自体の魅力とその豊富さによる宣伝効果が</a:t>
            </a:r>
            <a:r>
              <a:rPr kumimoji="1" lang="en-US" altLang="ja-JP" sz="3200" dirty="0" smtClean="0"/>
              <a:t>iPhone</a:t>
            </a:r>
            <a:r>
              <a:rPr lang="ja-JP" altLang="en-US" sz="3200" dirty="0" smtClean="0"/>
              <a:t>を購入する</a:t>
            </a:r>
            <a:r>
              <a:rPr lang="en-US" altLang="ja-JP" sz="3200" dirty="0" smtClean="0"/>
              <a:t>1</a:t>
            </a:r>
            <a:r>
              <a:rPr lang="ja-JP" altLang="en-US" sz="3200" dirty="0" err="1" smtClean="0"/>
              <a:t>つの</a:t>
            </a:r>
            <a:r>
              <a:rPr lang="ja-JP" altLang="en-US" sz="3200" dirty="0" smtClean="0"/>
              <a:t>要素に</a:t>
            </a:r>
            <a:endParaRPr kumimoji="1" lang="en-US" altLang="ja-JP" sz="32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27584" y="6159866"/>
            <a:ext cx="7992888" cy="307777"/>
          </a:xfrm>
          <a:prstGeom prst="rect">
            <a:avLst/>
          </a:prstGeom>
        </p:spPr>
        <p:txBody>
          <a:bodyPr wrap="square">
            <a:spAutoFit/>
          </a:bodyPr>
          <a:lstStyle/>
          <a:p>
            <a:r>
              <a:rPr lang="en-US" altLang="ja-JP" sz="1400" dirty="0" smtClean="0"/>
              <a:t>URL:http</a:t>
            </a:r>
            <a:r>
              <a:rPr lang="en-US" altLang="ja-JP" sz="1400" dirty="0"/>
              <a:t>://</a:t>
            </a:r>
            <a:r>
              <a:rPr lang="en-US" altLang="ja-JP" sz="1400" dirty="0" smtClean="0"/>
              <a:t>itpro.nikkeibp.co.jp/article/Research/20090623/332503</a:t>
            </a:r>
            <a:r>
              <a:rPr lang="en-US" altLang="ja-JP" sz="1400" dirty="0"/>
              <a:t>/?SS=imgview&amp;FD=2638409&amp;ST=ittrend</a:t>
            </a:r>
            <a:endParaRPr lang="ja-JP" altLang="en-US" sz="1400" dirty="0"/>
          </a:p>
        </p:txBody>
      </p:sp>
      <p:graphicFrame>
        <p:nvGraphicFramePr>
          <p:cNvPr id="5" name="グラフ 4"/>
          <p:cNvGraphicFramePr/>
          <p:nvPr>
            <p:extLst>
              <p:ext uri="{D42A27DB-BD31-4B8C-83A1-F6EECF244321}">
                <p14:modId xmlns:p14="http://schemas.microsoft.com/office/powerpoint/2010/main" val="186270363"/>
              </p:ext>
            </p:extLst>
          </p:nvPr>
        </p:nvGraphicFramePr>
        <p:xfrm>
          <a:off x="539552" y="1916832"/>
          <a:ext cx="8424936" cy="4248472"/>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8676456" y="5939988"/>
            <a:ext cx="360040"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8" name="テキスト ボックス 7"/>
          <p:cNvSpPr txBox="1"/>
          <p:nvPr/>
        </p:nvSpPr>
        <p:spPr>
          <a:xfrm>
            <a:off x="683568" y="1196752"/>
            <a:ext cx="7399783" cy="461665"/>
          </a:xfrm>
          <a:prstGeom prst="rect">
            <a:avLst/>
          </a:prstGeom>
          <a:noFill/>
        </p:spPr>
        <p:txBody>
          <a:bodyPr wrap="none" rtlCol="0">
            <a:spAutoFit/>
          </a:bodyPr>
          <a:lstStyle/>
          <a:p>
            <a:r>
              <a:rPr lang="ja-JP" altLang="en-US" sz="2400" dirty="0"/>
              <a:t>スマートフォン</a:t>
            </a:r>
            <a:r>
              <a:rPr lang="ja-JP" altLang="en-US" sz="2400" dirty="0" smtClean="0"/>
              <a:t>のイメージ調査（</a:t>
            </a:r>
            <a:r>
              <a:rPr lang="en-US" altLang="ja-JP" sz="2400" dirty="0" smtClean="0"/>
              <a:t>IMJ</a:t>
            </a:r>
            <a:r>
              <a:rPr lang="ja-JP" altLang="en-US" sz="2400" dirty="0" smtClean="0"/>
              <a:t>モバイル調べ）</a:t>
            </a:r>
            <a:endParaRPr lang="en-US" altLang="ja-JP" sz="2400" dirty="0" smtClean="0"/>
          </a:p>
        </p:txBody>
      </p:sp>
      <p:sp>
        <p:nvSpPr>
          <p:cNvPr id="10" name="スライド番号プレースホルダ 9"/>
          <p:cNvSpPr>
            <a:spLocks noGrp="1"/>
          </p:cNvSpPr>
          <p:nvPr>
            <p:ph type="sldNum" sz="quarter" idx="12"/>
          </p:nvPr>
        </p:nvSpPr>
        <p:spPr/>
        <p:txBody>
          <a:bodyPr/>
          <a:lstStyle/>
          <a:p>
            <a:fld id="{1BC2C452-B59E-48FF-B03B-DC6A97FE5E38}" type="slidenum">
              <a:rPr kumimoji="1" lang="ja-JP" altLang="en-US" smtClean="0"/>
              <a:pPr/>
              <a:t>24</a:t>
            </a:fld>
            <a:endParaRPr kumimoji="1" lang="ja-JP" altLang="en-US"/>
          </a:p>
        </p:txBody>
      </p:sp>
      <p:sp>
        <p:nvSpPr>
          <p:cNvPr id="12" name="タイトル 1"/>
          <p:cNvSpPr>
            <a:spLocks noGrp="1"/>
          </p:cNvSpPr>
          <p:nvPr>
            <p:ph type="title"/>
          </p:nvPr>
        </p:nvSpPr>
        <p:spPr>
          <a:xfrm>
            <a:off x="611560" y="260648"/>
            <a:ext cx="7772400" cy="914400"/>
          </a:xfrm>
        </p:spPr>
        <p:txBody>
          <a:bodyPr/>
          <a:lstStyle/>
          <a:p>
            <a:r>
              <a:rPr lang="en-US" altLang="ja-JP" dirty="0" smtClean="0"/>
              <a:t>5-3.iPhone</a:t>
            </a:r>
            <a:r>
              <a:rPr lang="ja-JP" altLang="en-US" dirty="0" smtClean="0"/>
              <a:t>の認知度</a:t>
            </a:r>
            <a:endParaRPr kumimoji="1" lang="ja-JP" altLang="en-US" sz="2400" dirty="0">
              <a:solidFill>
                <a:schemeClr val="tx1"/>
              </a:solidFill>
            </a:endParaRPr>
          </a:p>
        </p:txBody>
      </p:sp>
    </p:spTree>
    <p:extLst>
      <p:ext uri="{BB962C8B-B14F-4D97-AF65-F5344CB8AC3E}">
        <p14:creationId xmlns:p14="http://schemas.microsoft.com/office/powerpoint/2010/main" val="11433794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1BC2C452-B59E-48FF-B03B-DC6A97FE5E38}" type="slidenum">
              <a:rPr kumimoji="1" lang="ja-JP" altLang="en-US" smtClean="0"/>
              <a:pPr/>
              <a:t>25</a:t>
            </a:fld>
            <a:endParaRPr kumimoji="1" lang="ja-JP" altLang="en-US"/>
          </a:p>
        </p:txBody>
      </p:sp>
      <p:pic>
        <p:nvPicPr>
          <p:cNvPr id="7" name="図 6" descr="http://pc.nikkeibp.co.jp/article/news/20130801/1100123/ph1_spx421.jpg"/>
          <p:cNvPicPr/>
          <p:nvPr/>
        </p:nvPicPr>
        <p:blipFill rotWithShape="1">
          <a:blip r:embed="rId2" cstate="print">
            <a:extLst>
              <a:ext uri="{28A0092B-C50C-407E-A947-70E740481C1C}">
                <a14:useLocalDpi xmlns:a14="http://schemas.microsoft.com/office/drawing/2010/main" val="0"/>
              </a:ext>
            </a:extLst>
          </a:blip>
          <a:srcRect b="14542"/>
          <a:stretch/>
        </p:blipFill>
        <p:spPr bwMode="auto">
          <a:xfrm>
            <a:off x="4716016" y="1124744"/>
            <a:ext cx="3990340" cy="4859655"/>
          </a:xfrm>
          <a:prstGeom prst="rect">
            <a:avLst/>
          </a:prstGeom>
          <a:noFill/>
          <a:ln>
            <a:noFill/>
          </a:ln>
          <a:extLst>
            <a:ext uri="{53640926-AAD7-44D8-BBD7-CCE9431645EC}">
              <a14:shadowObscured xmlns:a14="http://schemas.microsoft.com/office/drawing/2010/main"/>
            </a:ext>
          </a:extLst>
        </p:spPr>
      </p:pic>
      <p:sp>
        <p:nvSpPr>
          <p:cNvPr id="8" name="線吹き出し 1 (枠付き) 7"/>
          <p:cNvSpPr/>
          <p:nvPr/>
        </p:nvSpPr>
        <p:spPr>
          <a:xfrm>
            <a:off x="7956376" y="260648"/>
            <a:ext cx="914400" cy="612648"/>
          </a:xfrm>
          <a:prstGeom prst="borderCallout1">
            <a:avLst>
              <a:gd name="adj1" fmla="val 3203"/>
              <a:gd name="adj2" fmla="val 2083"/>
              <a:gd name="adj3" fmla="val 286630"/>
              <a:gd name="adj4" fmla="val -341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平均</a:t>
            </a:r>
            <a:r>
              <a:rPr kumimoji="1" lang="en-US" altLang="ja-JP" sz="2400" dirty="0" smtClean="0"/>
              <a:t>3.55</a:t>
            </a:r>
            <a:endParaRPr kumimoji="1" lang="ja-JP" altLang="en-US" dirty="0"/>
          </a:p>
        </p:txBody>
      </p:sp>
      <p:sp>
        <p:nvSpPr>
          <p:cNvPr id="9" name="テキスト ボックス 8"/>
          <p:cNvSpPr txBox="1"/>
          <p:nvPr/>
        </p:nvSpPr>
        <p:spPr>
          <a:xfrm>
            <a:off x="395536" y="6165304"/>
            <a:ext cx="8424936" cy="584775"/>
          </a:xfrm>
          <a:prstGeom prst="rect">
            <a:avLst/>
          </a:prstGeom>
          <a:noFill/>
        </p:spPr>
        <p:txBody>
          <a:bodyPr wrap="square" rtlCol="0">
            <a:spAutoFit/>
          </a:bodyPr>
          <a:lstStyle/>
          <a:p>
            <a:r>
              <a:rPr lang="ja-JP" altLang="en-US" sz="1600" dirty="0" smtClean="0"/>
              <a:t>日経パソコン</a:t>
            </a:r>
            <a:r>
              <a:rPr lang="ja-JP" altLang="ja-JP" sz="1600" dirty="0" smtClean="0"/>
              <a:t>「スマートフォン・タブレット満足度ランキング」における総合満足度のスマートフォン部門</a:t>
            </a:r>
            <a:r>
              <a:rPr lang="ja-JP" altLang="en-US" sz="1600" dirty="0" smtClean="0"/>
              <a:t>　　</a:t>
            </a:r>
            <a:r>
              <a:rPr lang="en-US" altLang="ja-JP" sz="1600" dirty="0" smtClean="0"/>
              <a:t>URL:</a:t>
            </a:r>
            <a:r>
              <a:rPr lang="en-US" altLang="ja-JP" sz="1600" dirty="0" smtClean="0">
                <a:hlinkClick r:id="rId3"/>
              </a:rPr>
              <a:t>http://</a:t>
            </a:r>
            <a:r>
              <a:rPr lang="en-US" altLang="ja-JP" sz="1600" dirty="0" err="1" smtClean="0">
                <a:hlinkClick r:id="rId3"/>
              </a:rPr>
              <a:t>pc.nikkeibp.co.jp</a:t>
            </a:r>
            <a:r>
              <a:rPr lang="en-US" altLang="ja-JP" sz="1600" dirty="0" smtClean="0">
                <a:hlinkClick r:id="rId3"/>
              </a:rPr>
              <a:t>/article/news/20130801/1100123/?</a:t>
            </a:r>
            <a:r>
              <a:rPr lang="en-US" altLang="ja-JP" sz="1600" dirty="0" err="1" smtClean="0">
                <a:hlinkClick r:id="rId3"/>
              </a:rPr>
              <a:t>rt</a:t>
            </a:r>
            <a:r>
              <a:rPr lang="en-US" altLang="ja-JP" sz="1600" dirty="0" smtClean="0">
                <a:hlinkClick r:id="rId3"/>
              </a:rPr>
              <a:t>=</a:t>
            </a:r>
            <a:r>
              <a:rPr lang="en-US" altLang="ja-JP" sz="1600" dirty="0" err="1" smtClean="0">
                <a:hlinkClick r:id="rId3"/>
              </a:rPr>
              <a:t>nocnt</a:t>
            </a:r>
            <a:endParaRPr lang="ja-JP" altLang="ja-JP" sz="1600" dirty="0" smtClean="0"/>
          </a:p>
        </p:txBody>
      </p:sp>
      <p:sp>
        <p:nvSpPr>
          <p:cNvPr id="12" name="タイトル 1"/>
          <p:cNvSpPr>
            <a:spLocks noGrp="1"/>
          </p:cNvSpPr>
          <p:nvPr>
            <p:ph type="title"/>
          </p:nvPr>
        </p:nvSpPr>
        <p:spPr>
          <a:xfrm>
            <a:off x="611560" y="260648"/>
            <a:ext cx="7772400" cy="914400"/>
          </a:xfrm>
        </p:spPr>
        <p:txBody>
          <a:bodyPr/>
          <a:lstStyle/>
          <a:p>
            <a:r>
              <a:rPr lang="en-US" altLang="ja-JP" dirty="0" smtClean="0"/>
              <a:t>5-3.iPhone</a:t>
            </a:r>
            <a:r>
              <a:rPr lang="ja-JP" altLang="en-US" dirty="0" smtClean="0"/>
              <a:t>の認知度</a:t>
            </a:r>
            <a:endParaRPr kumimoji="1" lang="ja-JP" altLang="en-US" sz="2400" dirty="0">
              <a:solidFill>
                <a:schemeClr val="tx1"/>
              </a:solidFill>
            </a:endParaRPr>
          </a:p>
        </p:txBody>
      </p:sp>
      <p:sp>
        <p:nvSpPr>
          <p:cNvPr id="13" name="テキスト ボックス 12"/>
          <p:cNvSpPr txBox="1"/>
          <p:nvPr/>
        </p:nvSpPr>
        <p:spPr>
          <a:xfrm>
            <a:off x="827584" y="1772816"/>
            <a:ext cx="3600400" cy="4247317"/>
          </a:xfrm>
          <a:prstGeom prst="rect">
            <a:avLst/>
          </a:prstGeom>
          <a:noFill/>
        </p:spPr>
        <p:txBody>
          <a:bodyPr wrap="square" rtlCol="0">
            <a:spAutoFit/>
          </a:bodyPr>
          <a:lstStyle/>
          <a:p>
            <a:r>
              <a:rPr lang="en-US" altLang="ja-JP" dirty="0" smtClean="0"/>
              <a:t>3</a:t>
            </a:r>
            <a:r>
              <a:rPr lang="ja-JP" altLang="en-US" dirty="0" smtClean="0"/>
              <a:t>年以内にスマートフォンを購入したユーザーに製品の総合的な満足度を聞いた。「満足」を</a:t>
            </a:r>
            <a:r>
              <a:rPr lang="en-US" altLang="ja-JP" dirty="0" smtClean="0"/>
              <a:t>10</a:t>
            </a:r>
            <a:r>
              <a:rPr lang="ja-JP" altLang="en-US" dirty="0" smtClean="0"/>
              <a:t>点、「まあ満足」を</a:t>
            </a:r>
            <a:r>
              <a:rPr lang="en-US" altLang="ja-JP" dirty="0" smtClean="0"/>
              <a:t>5</a:t>
            </a:r>
            <a:r>
              <a:rPr lang="ja-JP" altLang="en-US" dirty="0" smtClean="0"/>
              <a:t>点、「どちらとも言えない」を</a:t>
            </a:r>
            <a:r>
              <a:rPr lang="en-US" altLang="ja-JP" dirty="0" smtClean="0"/>
              <a:t>0</a:t>
            </a:r>
            <a:r>
              <a:rPr lang="ja-JP" altLang="en-US" dirty="0" smtClean="0"/>
              <a:t>点、「やや不満」を</a:t>
            </a:r>
            <a:r>
              <a:rPr lang="en-US" altLang="ja-JP" dirty="0" smtClean="0"/>
              <a:t>-5</a:t>
            </a:r>
            <a:r>
              <a:rPr lang="ja-JP" altLang="en-US" dirty="0" smtClean="0"/>
              <a:t>点、「不満」を</a:t>
            </a:r>
            <a:r>
              <a:rPr lang="en-US" altLang="ja-JP" dirty="0" smtClean="0"/>
              <a:t>-10</a:t>
            </a:r>
            <a:r>
              <a:rPr lang="ja-JP" altLang="en-US" dirty="0" smtClean="0"/>
              <a:t>点として、合計値を有効回答数で割った値を満足度とした。製品はシリーズ名でまとめており、実際には複数の機種を含む。</a:t>
            </a:r>
            <a:r>
              <a:rPr lang="en-US" altLang="ja-JP" dirty="0" smtClean="0"/>
              <a:t>1</a:t>
            </a:r>
            <a:r>
              <a:rPr lang="ja-JP" altLang="en-US" dirty="0" smtClean="0"/>
              <a:t>位は「</a:t>
            </a:r>
            <a:r>
              <a:rPr lang="en-US" altLang="ja-JP" dirty="0" err="1" smtClean="0"/>
              <a:t>iPhone</a:t>
            </a:r>
            <a:r>
              <a:rPr lang="en-US" altLang="ja-JP" dirty="0" smtClean="0"/>
              <a:t> 5</a:t>
            </a:r>
            <a:r>
              <a:rPr lang="ja-JP" altLang="en-US" dirty="0" smtClean="0"/>
              <a:t>」。カッコ内の数値は有効回答数。シェアが高い一部製品は、より詳細に分析するため製品の種類を細分化して集計した。</a:t>
            </a:r>
            <a:endParaRPr lang="en-US" altLang="ja-JP" dirty="0" smtClean="0"/>
          </a:p>
        </p:txBody>
      </p:sp>
      <p:sp>
        <p:nvSpPr>
          <p:cNvPr id="14" name="テキスト ボックス 13"/>
          <p:cNvSpPr txBox="1"/>
          <p:nvPr/>
        </p:nvSpPr>
        <p:spPr>
          <a:xfrm>
            <a:off x="323528" y="1124744"/>
            <a:ext cx="4493538" cy="461665"/>
          </a:xfrm>
          <a:prstGeom prst="rect">
            <a:avLst/>
          </a:prstGeom>
          <a:noFill/>
        </p:spPr>
        <p:txBody>
          <a:bodyPr wrap="none" rtlCol="0">
            <a:spAutoFit/>
          </a:bodyPr>
          <a:lstStyle/>
          <a:p>
            <a:r>
              <a:rPr lang="ja-JP" altLang="en-US" dirty="0" smtClean="0"/>
              <a:t>・</a:t>
            </a:r>
            <a:r>
              <a:rPr kumimoji="1" lang="ja-JP" altLang="en-US" sz="2400" dirty="0" smtClean="0"/>
              <a:t>スマホ総合満足度ランキング</a:t>
            </a:r>
            <a:endParaRPr kumimoji="1" lang="ja-JP" altLang="en-US"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502747" y="5949280"/>
            <a:ext cx="8389733" cy="369332"/>
          </a:xfrm>
          <a:prstGeom prst="rect">
            <a:avLst/>
          </a:prstGeom>
          <a:noFill/>
        </p:spPr>
        <p:txBody>
          <a:bodyPr wrap="none" rtlCol="0">
            <a:spAutoFit/>
          </a:bodyPr>
          <a:lstStyle/>
          <a:p>
            <a:r>
              <a:rPr lang="ja-JP" altLang="en-US" dirty="0" smtClean="0"/>
              <a:t>ブランド･ジャパン</a:t>
            </a:r>
            <a:r>
              <a:rPr lang="en-US" altLang="ja-JP" dirty="0" smtClean="0"/>
              <a:t>2013</a:t>
            </a:r>
            <a:r>
              <a:rPr lang="ja-JP" altLang="en-US" dirty="0"/>
              <a:t> </a:t>
            </a:r>
            <a:r>
              <a:rPr lang="ja-JP" altLang="en-US" dirty="0" smtClean="0"/>
              <a:t> </a:t>
            </a:r>
            <a:r>
              <a:rPr lang="en-US" altLang="ja-JP" dirty="0" smtClean="0"/>
              <a:t>URL:http</a:t>
            </a:r>
            <a:r>
              <a:rPr lang="en-US" altLang="ja-JP" dirty="0"/>
              <a:t>://consult.nikkeibp.co.jp/consult/report/br/bj2013/</a:t>
            </a:r>
            <a:endParaRPr kumimoji="1" lang="ja-JP" altLang="en-US" dirty="0"/>
          </a:p>
        </p:txBody>
      </p:sp>
      <p:graphicFrame>
        <p:nvGraphicFramePr>
          <p:cNvPr id="12" name="表 11"/>
          <p:cNvGraphicFramePr>
            <a:graphicFrameLocks noGrp="1"/>
          </p:cNvGraphicFramePr>
          <p:nvPr/>
        </p:nvGraphicFramePr>
        <p:xfrm>
          <a:off x="467544" y="2132856"/>
          <a:ext cx="4176465" cy="3293745"/>
        </p:xfrm>
        <a:graphic>
          <a:graphicData uri="http://schemas.openxmlformats.org/drawingml/2006/table">
            <a:tbl>
              <a:tblPr/>
              <a:tblGrid>
                <a:gridCol w="762382"/>
                <a:gridCol w="795528"/>
                <a:gridCol w="2618555"/>
              </a:tblGrid>
              <a:tr h="204946">
                <a:tc gridSpan="3">
                  <a:txBody>
                    <a:bodyPr/>
                    <a:lstStyle/>
                    <a:p>
                      <a:pPr algn="l" fontAlgn="ctr"/>
                      <a:r>
                        <a:rPr lang="en-US" altLang="ja-JP" sz="1600" b="0" i="0" u="none" strike="noStrike" dirty="0" err="1">
                          <a:solidFill>
                            <a:srgbClr val="FFFFFF"/>
                          </a:solidFill>
                          <a:latin typeface="ＭＳ Ｐゴシック"/>
                        </a:rPr>
                        <a:t>BtoC</a:t>
                      </a:r>
                      <a:r>
                        <a:rPr lang="ja-JP" altLang="en-US" sz="1600" b="0" i="0" u="none" strike="noStrike" dirty="0">
                          <a:solidFill>
                            <a:srgbClr val="FFFFFF"/>
                          </a:solidFill>
                          <a:latin typeface="ＭＳ Ｐゴシック"/>
                        </a:rPr>
                        <a:t>　消費者による評価</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204946">
                <a:tc gridSpan="2">
                  <a:txBody>
                    <a:bodyPr/>
                    <a:lstStyle/>
                    <a:p>
                      <a:pPr algn="ctr" fontAlgn="ctr"/>
                      <a:r>
                        <a:rPr lang="ja-JP" altLang="en-US" sz="1600" b="0" i="0" u="none" strike="noStrike">
                          <a:solidFill>
                            <a:srgbClr val="FFFFFF"/>
                          </a:solidFill>
                          <a:latin typeface="ＭＳ Ｐゴシック"/>
                        </a:rPr>
                        <a:t>総合順位</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600" b="0" i="0" u="none" strike="noStrike">
                          <a:solidFill>
                            <a:srgbClr val="FFFFFF"/>
                          </a:solidFill>
                          <a:latin typeface="ＭＳ Ｐゴシック"/>
                        </a:rPr>
                        <a:t>ブランド名</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204946">
                <a:tc>
                  <a:txBody>
                    <a:bodyPr/>
                    <a:lstStyle/>
                    <a:p>
                      <a:pPr algn="ctr" fontAlgn="ctr"/>
                      <a:r>
                        <a:rPr lang="en-US" altLang="ja-JP" sz="1600" b="0" i="0" u="none" strike="noStrike">
                          <a:solidFill>
                            <a:srgbClr val="FFFFFF"/>
                          </a:solidFill>
                          <a:latin typeface="ＭＳ Ｐゴシック"/>
                        </a:rPr>
                        <a:t>2013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altLang="ja-JP" sz="1600" b="0" i="0" u="none" strike="noStrike">
                          <a:solidFill>
                            <a:srgbClr val="FFFFFF"/>
                          </a:solidFill>
                          <a:latin typeface="ＭＳ Ｐゴシック"/>
                        </a:rPr>
                        <a:t>2012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kumimoji="1" lang="ja-JP" altLang="en-US"/>
                    </a:p>
                  </a:txBody>
                  <a:tcPr/>
                </a:tc>
              </a:tr>
              <a:tr h="204946">
                <a:tc>
                  <a:txBody>
                    <a:bodyPr/>
                    <a:lstStyle/>
                    <a:p>
                      <a:pPr algn="ctr" fontAlgn="ctr"/>
                      <a:r>
                        <a:rPr lang="en-US" altLang="ja-JP" sz="1600" b="0" i="0" u="none" strike="noStrike">
                          <a:solidFill>
                            <a:srgbClr val="FFFFFF"/>
                          </a:solidFill>
                          <a:latin typeface="ＭＳ Ｐゴシック"/>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altLang="ja-JP" sz="1600" b="0" i="0" u="none" strike="noStrike">
                          <a:solidFill>
                            <a:srgbClr val="FFFFFF"/>
                          </a:solidFill>
                          <a:latin typeface="ＭＳ Ｐゴシック"/>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US" altLang="ja-JP" sz="1600" b="0" i="0" u="none" strike="noStrike" dirty="0">
                          <a:solidFill>
                            <a:srgbClr val="FFFFFF"/>
                          </a:solidFill>
                          <a:latin typeface="ＭＳ Ｐゴシック"/>
                        </a:rPr>
                        <a:t>Apple</a:t>
                      </a:r>
                      <a:r>
                        <a:rPr lang="ja-JP" altLang="en-US" sz="1600" b="0" i="0" u="none" strike="noStrike" dirty="0">
                          <a:solidFill>
                            <a:srgbClr val="FFFFFF"/>
                          </a:solidFill>
                          <a:latin typeface="ＭＳ Ｐゴシック"/>
                        </a:rPr>
                        <a:t>　　</a:t>
                      </a:r>
                      <a:r>
                        <a:rPr lang="ja-JP" altLang="en-US" sz="1600" b="0" i="0" u="none" strike="noStrike" dirty="0" smtClean="0">
                          <a:solidFill>
                            <a:srgbClr val="FFFFFF"/>
                          </a:solidFill>
                          <a:latin typeface="ＭＳ Ｐゴシック"/>
                        </a:rPr>
                        <a:t>  　 </a:t>
                      </a:r>
                      <a:r>
                        <a:rPr lang="ja-JP" altLang="en-US" sz="1600" b="0" i="0" u="none" strike="noStrike" dirty="0">
                          <a:solidFill>
                            <a:srgbClr val="FFFFFF"/>
                          </a:solidFill>
                          <a:latin typeface="ＭＳ Ｐゴシック"/>
                        </a:rPr>
                        <a:t>アップル</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solidFill>
                  </a:tcPr>
                </a:tc>
              </a:tr>
              <a:tr h="204946">
                <a:tc>
                  <a:txBody>
                    <a:bodyPr/>
                    <a:lstStyle/>
                    <a:p>
                      <a:pPr algn="ctr" fontAlgn="ctr"/>
                      <a:r>
                        <a:rPr lang="en-US" altLang="ja-JP" sz="1600" b="0" i="0" u="none" strike="noStrike">
                          <a:solidFill>
                            <a:srgbClr val="FFFFFF"/>
                          </a:solidFill>
                          <a:latin typeface="ＭＳ Ｐゴシック"/>
                        </a:rPr>
                        <a:t>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altLang="ja-JP" sz="1600" b="0" i="0" u="none" strike="noStrike">
                          <a:solidFill>
                            <a:srgbClr val="FFFFFF"/>
                          </a:solidFill>
                          <a:latin typeface="ＭＳ Ｐゴシック"/>
                        </a:rPr>
                        <a:t>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US" altLang="ja-JP" sz="1600" b="0" i="0" u="none" strike="noStrike" dirty="0">
                          <a:solidFill>
                            <a:srgbClr val="FFFFFF"/>
                          </a:solidFill>
                          <a:latin typeface="ＭＳ Ｐゴシック"/>
                        </a:rPr>
                        <a:t>Google</a:t>
                      </a:r>
                      <a:r>
                        <a:rPr lang="ja-JP" altLang="en-US" sz="1600" b="0" i="0" u="none" strike="noStrike" dirty="0">
                          <a:solidFill>
                            <a:srgbClr val="FFFFFF"/>
                          </a:solidFill>
                          <a:latin typeface="ＭＳ Ｐゴシック"/>
                        </a:rPr>
                        <a:t>　</a:t>
                      </a:r>
                      <a:r>
                        <a:rPr lang="ja-JP" altLang="en-US" sz="1600" b="0" i="0" u="none" strike="noStrike" dirty="0" smtClean="0">
                          <a:solidFill>
                            <a:srgbClr val="FFFFFF"/>
                          </a:solidFill>
                          <a:latin typeface="ＭＳ Ｐゴシック"/>
                        </a:rPr>
                        <a:t>　 </a:t>
                      </a:r>
                      <a:r>
                        <a:rPr lang="ja-JP" altLang="en-US" sz="1600" b="0" i="0" u="none" strike="noStrike" dirty="0">
                          <a:solidFill>
                            <a:srgbClr val="FFFFFF"/>
                          </a:solidFill>
                          <a:latin typeface="ＭＳ Ｐゴシック"/>
                        </a:rPr>
                        <a:t>　グーグル</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r>
              <a:tr h="204946">
                <a:tc>
                  <a:txBody>
                    <a:bodyPr/>
                    <a:lstStyle/>
                    <a:p>
                      <a:pPr algn="ctr" fontAlgn="ctr"/>
                      <a:r>
                        <a:rPr lang="en-US" altLang="ja-JP" sz="1600" b="0" i="0" u="none" strike="noStrike">
                          <a:solidFill>
                            <a:srgbClr val="FFFFFF"/>
                          </a:solidFill>
                          <a:latin typeface="ＭＳ Ｐゴシック"/>
                        </a:rPr>
                        <a:t>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altLang="ja-JP" sz="1600" b="0" i="0" u="none" strike="noStrike">
                          <a:solidFill>
                            <a:srgbClr val="FFFFFF"/>
                          </a:solidFill>
                          <a:latin typeface="ＭＳ Ｐゴシック"/>
                        </a:rPr>
                        <a:t>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US" altLang="ja-JP" sz="1600" b="0" i="0" u="none" strike="noStrike" dirty="0">
                          <a:solidFill>
                            <a:srgbClr val="FFFFFF"/>
                          </a:solidFill>
                          <a:latin typeface="ＭＳ Ｐゴシック"/>
                        </a:rPr>
                        <a:t>UNIQLO</a:t>
                      </a:r>
                      <a:r>
                        <a:rPr lang="ja-JP" altLang="en-US" sz="1600" b="0" i="0" u="none" strike="noStrike" dirty="0">
                          <a:solidFill>
                            <a:srgbClr val="FFFFFF"/>
                          </a:solidFill>
                          <a:latin typeface="ＭＳ Ｐゴシック"/>
                        </a:rPr>
                        <a:t>　</a:t>
                      </a:r>
                      <a:r>
                        <a:rPr lang="ja-JP" altLang="en-US" sz="1600" b="0" i="0" u="none" strike="noStrike" dirty="0" smtClean="0">
                          <a:solidFill>
                            <a:srgbClr val="FFFFFF"/>
                          </a:solidFill>
                          <a:latin typeface="ＭＳ Ｐゴシック"/>
                        </a:rPr>
                        <a:t>      </a:t>
                      </a:r>
                      <a:r>
                        <a:rPr lang="ja-JP" altLang="en-US" sz="1600" b="0" i="0" u="none" strike="noStrike" dirty="0">
                          <a:solidFill>
                            <a:srgbClr val="FFFFFF"/>
                          </a:solidFill>
                          <a:latin typeface="ＭＳ Ｐゴシック"/>
                        </a:rPr>
                        <a:t>ユニクロ</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246866">
                <a:tc>
                  <a:txBody>
                    <a:bodyPr/>
                    <a:lstStyle/>
                    <a:p>
                      <a:pPr algn="ctr" fontAlgn="ctr"/>
                      <a:r>
                        <a:rPr lang="en-US" altLang="ja-JP" sz="1600" b="0" i="0" u="none" strike="noStrike">
                          <a:solidFill>
                            <a:srgbClr val="FFFFFF"/>
                          </a:solidFill>
                          <a:latin typeface="ＭＳ Ｐゴシック"/>
                        </a:rPr>
                        <a:t>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altLang="ja-JP" sz="1600" b="0" i="0" u="none" strike="noStrike">
                          <a:solidFill>
                            <a:srgbClr val="FFFFFF"/>
                          </a:solidFill>
                          <a:latin typeface="ＭＳ Ｐゴシック"/>
                        </a:rPr>
                        <a:t>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US" altLang="ja-JP" sz="1600" b="0" i="0" u="none" strike="noStrike" dirty="0">
                          <a:solidFill>
                            <a:srgbClr val="FFFFFF"/>
                          </a:solidFill>
                          <a:latin typeface="ＭＳ Ｐゴシック"/>
                        </a:rPr>
                        <a:t>You </a:t>
                      </a:r>
                      <a:r>
                        <a:rPr lang="en-US" altLang="ja-JP" sz="1600" b="0" i="0" u="none" strike="noStrike" dirty="0" smtClean="0">
                          <a:solidFill>
                            <a:srgbClr val="FFFFFF"/>
                          </a:solidFill>
                          <a:latin typeface="ＭＳ Ｐゴシック"/>
                        </a:rPr>
                        <a:t>Tube</a:t>
                      </a:r>
                      <a:r>
                        <a:rPr lang="ja-JP" altLang="en-US" sz="1600" b="0" i="0" u="none" strike="noStrike" dirty="0" smtClean="0">
                          <a:solidFill>
                            <a:srgbClr val="FFFFFF"/>
                          </a:solidFill>
                          <a:latin typeface="ＭＳ Ｐゴシック"/>
                        </a:rPr>
                        <a:t>       ユーチューブ</a:t>
                      </a:r>
                      <a:endParaRPr lang="ja-JP" altLang="en-US" sz="1600" b="0" i="0" u="none" strike="noStrike" dirty="0">
                        <a:solidFill>
                          <a:srgbClr val="FFFFFF"/>
                        </a:solidFill>
                        <a:latin typeface="ＭＳ Ｐゴシック"/>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204946">
                <a:tc>
                  <a:txBody>
                    <a:bodyPr/>
                    <a:lstStyle/>
                    <a:p>
                      <a:pPr algn="ctr" fontAlgn="ctr"/>
                      <a:r>
                        <a:rPr lang="en-US" altLang="ja-JP" sz="1600" b="0" i="0" u="none" strike="noStrike">
                          <a:solidFill>
                            <a:srgbClr val="FFFFFF"/>
                          </a:solidFill>
                          <a:latin typeface="ＭＳ Ｐゴシック"/>
                        </a:rPr>
                        <a:t>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altLang="ja-JP" sz="1600" b="0" i="0" u="none" strike="noStrike" dirty="0">
                          <a:solidFill>
                            <a:srgbClr val="FFFFFF"/>
                          </a:solidFill>
                          <a:latin typeface="ＭＳ Ｐゴシック"/>
                        </a:rPr>
                        <a:t>12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ja-JP" altLang="en-US" sz="1600" b="0" i="0" u="none" strike="noStrike" dirty="0" smtClean="0">
                          <a:solidFill>
                            <a:srgbClr val="FFFFFF"/>
                          </a:solidFill>
                          <a:latin typeface="ＭＳ Ｐゴシック"/>
                        </a:rPr>
                        <a:t>スタジオジブリ</a:t>
                      </a:r>
                      <a:endParaRPr lang="ja-JP" altLang="en-US" sz="1600" b="0" i="0" u="none" strike="noStrike" dirty="0">
                        <a:solidFill>
                          <a:srgbClr val="FFFFFF"/>
                        </a:solidFill>
                        <a:latin typeface="ＭＳ Ｐゴシック"/>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204946">
                <a:tc>
                  <a:txBody>
                    <a:bodyPr/>
                    <a:lstStyle/>
                    <a:p>
                      <a:pPr algn="ctr" fontAlgn="ctr"/>
                      <a:r>
                        <a:rPr lang="en-US" altLang="ja-JP" sz="1600" b="0" i="0" u="none" strike="noStrike">
                          <a:solidFill>
                            <a:srgbClr val="FFFFFF"/>
                          </a:solidFill>
                          <a:latin typeface="ＭＳ Ｐゴシック"/>
                        </a:rPr>
                        <a:t>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altLang="ja-JP" sz="1600" b="0" i="0" u="none" strike="noStrike">
                          <a:solidFill>
                            <a:srgbClr val="FFFFFF"/>
                          </a:solidFill>
                          <a:latin typeface="ＭＳ Ｐゴシック"/>
                        </a:rPr>
                        <a:t>13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US" altLang="ja-JP" sz="1600" b="0" i="0" u="none" strike="noStrike" dirty="0">
                          <a:solidFill>
                            <a:srgbClr val="FFFFFF"/>
                          </a:solidFill>
                          <a:latin typeface="ＭＳ Ｐゴシック"/>
                        </a:rPr>
                        <a:t>Windows</a:t>
                      </a:r>
                      <a:r>
                        <a:rPr lang="ja-JP" altLang="en-US" sz="1600" b="0" i="0" u="none" strike="noStrike" dirty="0">
                          <a:solidFill>
                            <a:srgbClr val="FFFFFF"/>
                          </a:solidFill>
                          <a:latin typeface="ＭＳ Ｐゴシック"/>
                        </a:rPr>
                        <a:t>　</a:t>
                      </a:r>
                      <a:r>
                        <a:rPr lang="ja-JP" altLang="en-US" sz="1600" b="0" i="0" u="none" strike="noStrike" dirty="0" smtClean="0">
                          <a:solidFill>
                            <a:srgbClr val="FFFFFF"/>
                          </a:solidFill>
                          <a:latin typeface="ＭＳ Ｐゴシック"/>
                        </a:rPr>
                        <a:t>     ウィンドウズ</a:t>
                      </a:r>
                      <a:endParaRPr lang="ja-JP" altLang="en-US" sz="1600" b="0" i="0" u="none" strike="noStrike" dirty="0">
                        <a:solidFill>
                          <a:srgbClr val="FFFFFF"/>
                        </a:solidFill>
                        <a:latin typeface="ＭＳ Ｐゴシック"/>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204946">
                <a:tc>
                  <a:txBody>
                    <a:bodyPr/>
                    <a:lstStyle/>
                    <a:p>
                      <a:pPr algn="ctr" fontAlgn="ctr"/>
                      <a:r>
                        <a:rPr lang="en-US" altLang="ja-JP" sz="1600" b="0" i="0" u="none" strike="noStrike">
                          <a:solidFill>
                            <a:srgbClr val="FFFFFF"/>
                          </a:solidFill>
                          <a:latin typeface="ＭＳ Ｐゴシック"/>
                        </a:rPr>
                        <a:t>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altLang="ja-JP" sz="1600" b="0" i="0" u="none" strike="noStrike">
                          <a:solidFill>
                            <a:srgbClr val="FFFFFF"/>
                          </a:solidFill>
                          <a:latin typeface="ＭＳ Ｐゴシック"/>
                        </a:rPr>
                        <a:t>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US" altLang="ja-JP" sz="1600" b="0" i="0" u="none" strike="noStrike" dirty="0">
                          <a:solidFill>
                            <a:srgbClr val="FFFFFF"/>
                          </a:solidFill>
                          <a:latin typeface="ＭＳ Ｐゴシック"/>
                        </a:rPr>
                        <a:t>Disney </a:t>
                      </a:r>
                      <a:r>
                        <a:rPr lang="ja-JP" altLang="en-US" sz="1600" b="0" i="0" u="none" strike="noStrike" dirty="0">
                          <a:solidFill>
                            <a:srgbClr val="FFFFFF"/>
                          </a:solidFill>
                          <a:latin typeface="ＭＳ Ｐゴシック"/>
                        </a:rPr>
                        <a:t>　</a:t>
                      </a:r>
                      <a:r>
                        <a:rPr lang="ja-JP" altLang="en-US" sz="1600" b="0" i="0" u="none" strike="noStrike" dirty="0" smtClean="0">
                          <a:solidFill>
                            <a:srgbClr val="FFFFFF"/>
                          </a:solidFill>
                          <a:latin typeface="ＭＳ Ｐゴシック"/>
                        </a:rPr>
                        <a:t>       ディズニー</a:t>
                      </a:r>
                      <a:endParaRPr lang="ja-JP" altLang="en-US" sz="1600" b="0" i="0" u="none" strike="noStrike" dirty="0">
                        <a:solidFill>
                          <a:srgbClr val="FFFFFF"/>
                        </a:solidFill>
                        <a:latin typeface="ＭＳ Ｐゴシック"/>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204946">
                <a:tc>
                  <a:txBody>
                    <a:bodyPr/>
                    <a:lstStyle/>
                    <a:p>
                      <a:pPr algn="ctr" fontAlgn="ctr"/>
                      <a:r>
                        <a:rPr lang="en-US" altLang="ja-JP" sz="1600" b="0" i="0" u="none" strike="noStrike">
                          <a:solidFill>
                            <a:srgbClr val="FFFFFF"/>
                          </a:solidFill>
                          <a:latin typeface="ＭＳ Ｐゴシック"/>
                        </a:rPr>
                        <a:t>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altLang="ja-JP" sz="1600" b="0" i="0" u="none" strike="noStrike">
                          <a:solidFill>
                            <a:srgbClr val="FFFFFF"/>
                          </a:solidFill>
                          <a:latin typeface="ＭＳ Ｐゴシック"/>
                        </a:rPr>
                        <a:t>19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US" altLang="ja-JP" sz="1600" b="0" i="0" u="none" strike="noStrike" dirty="0" err="1">
                          <a:solidFill>
                            <a:srgbClr val="FFFFFF"/>
                          </a:solidFill>
                          <a:latin typeface="ＭＳ Ｐゴシック"/>
                        </a:rPr>
                        <a:t>Calbee</a:t>
                      </a:r>
                      <a:r>
                        <a:rPr lang="en-US" altLang="ja-JP" sz="1600" b="0" i="0" u="none" strike="noStrike" dirty="0">
                          <a:solidFill>
                            <a:srgbClr val="FFFFFF"/>
                          </a:solidFill>
                          <a:latin typeface="ＭＳ Ｐゴシック"/>
                        </a:rPr>
                        <a:t> </a:t>
                      </a:r>
                      <a:r>
                        <a:rPr lang="ja-JP" altLang="en-US" sz="1600" b="0" i="0" u="none" strike="noStrike" dirty="0">
                          <a:solidFill>
                            <a:srgbClr val="FFFFFF"/>
                          </a:solidFill>
                          <a:latin typeface="ＭＳ Ｐゴシック"/>
                        </a:rPr>
                        <a:t>　</a:t>
                      </a:r>
                      <a:r>
                        <a:rPr lang="ja-JP" altLang="en-US" sz="1600" b="0" i="0" u="none" strike="noStrike" dirty="0" smtClean="0">
                          <a:solidFill>
                            <a:srgbClr val="FFFFFF"/>
                          </a:solidFill>
                          <a:latin typeface="ＭＳ Ｐゴシック"/>
                        </a:rPr>
                        <a:t>      カルビー</a:t>
                      </a:r>
                      <a:endParaRPr lang="ja-JP" altLang="en-US" sz="1600" b="0" i="0" u="none" strike="noStrike" dirty="0">
                        <a:solidFill>
                          <a:srgbClr val="FFFFFF"/>
                        </a:solidFill>
                        <a:latin typeface="ＭＳ Ｐゴシック"/>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204946">
                <a:tc>
                  <a:txBody>
                    <a:bodyPr/>
                    <a:lstStyle/>
                    <a:p>
                      <a:pPr algn="ctr" fontAlgn="ctr"/>
                      <a:r>
                        <a:rPr lang="en-US" altLang="ja-JP" sz="1600" b="0" i="0" u="none" strike="noStrike">
                          <a:solidFill>
                            <a:srgbClr val="FFFFFF"/>
                          </a:solidFill>
                          <a:latin typeface="ＭＳ Ｐゴシック"/>
                        </a:rPr>
                        <a:t>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altLang="ja-JP" sz="1600" b="0" i="0" u="none" strike="noStrike">
                          <a:solidFill>
                            <a:srgbClr val="FFFFFF"/>
                          </a:solidFill>
                          <a:latin typeface="ＭＳ Ｐゴシック"/>
                        </a:rPr>
                        <a:t>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fi-FI" sz="1600" b="0" i="0" u="none" strike="noStrike" dirty="0">
                          <a:solidFill>
                            <a:srgbClr val="FFFFFF"/>
                          </a:solidFill>
                          <a:latin typeface="ＭＳ Ｐゴシック"/>
                        </a:rPr>
                        <a:t>NISSIN 　</a:t>
                      </a:r>
                      <a:r>
                        <a:rPr lang="fi-FI" sz="1600" b="0" i="0" u="none" strike="noStrike" dirty="0" smtClean="0">
                          <a:solidFill>
                            <a:srgbClr val="FFFFFF"/>
                          </a:solidFill>
                          <a:latin typeface="ＭＳ Ｐゴシック"/>
                        </a:rPr>
                        <a:t>       日清食品</a:t>
                      </a:r>
                      <a:endParaRPr lang="fi-FI" sz="1600" b="0" i="0" u="none" strike="noStrike" dirty="0">
                        <a:solidFill>
                          <a:srgbClr val="FFFFFF"/>
                        </a:solidFill>
                        <a:latin typeface="ＭＳ Ｐゴシック"/>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204946">
                <a:tc>
                  <a:txBody>
                    <a:bodyPr/>
                    <a:lstStyle/>
                    <a:p>
                      <a:pPr algn="ctr" fontAlgn="ctr"/>
                      <a:r>
                        <a:rPr lang="en-US" altLang="ja-JP" sz="1600" b="0" i="0" u="none" strike="noStrike">
                          <a:solidFill>
                            <a:srgbClr val="FFFFFF"/>
                          </a:solidFill>
                          <a:latin typeface="ＭＳ Ｐゴシック"/>
                        </a:rPr>
                        <a:t>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altLang="ja-JP" sz="1600" b="0" i="0" u="none" strike="noStrike">
                          <a:solidFill>
                            <a:srgbClr val="FFFFFF"/>
                          </a:solidFill>
                          <a:latin typeface="ＭＳ Ｐゴシック"/>
                        </a:rPr>
                        <a:t>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US" altLang="ja-JP" sz="1600" b="0" i="0" u="none" strike="noStrike" dirty="0">
                          <a:solidFill>
                            <a:srgbClr val="FFFFFF"/>
                          </a:solidFill>
                          <a:latin typeface="ＭＳ Ｐゴシック"/>
                        </a:rPr>
                        <a:t>SUNTORY</a:t>
                      </a:r>
                      <a:r>
                        <a:rPr lang="ja-JP" altLang="en-US" sz="1600" b="0" i="0" u="none" strike="noStrike" dirty="0">
                          <a:solidFill>
                            <a:srgbClr val="FFFFFF"/>
                          </a:solidFill>
                          <a:latin typeface="ＭＳ Ｐゴシック"/>
                        </a:rPr>
                        <a:t>　</a:t>
                      </a:r>
                      <a:r>
                        <a:rPr lang="ja-JP" altLang="en-US" sz="1600" b="0" i="0" u="none" strike="noStrike" dirty="0" smtClean="0">
                          <a:solidFill>
                            <a:srgbClr val="FFFFFF"/>
                          </a:solidFill>
                          <a:latin typeface="ＭＳ Ｐゴシック"/>
                        </a:rPr>
                        <a:t> </a:t>
                      </a:r>
                      <a:r>
                        <a:rPr lang="ja-JP" altLang="en-US" sz="1600" b="0" i="0" u="none" strike="noStrike" baseline="0" dirty="0" smtClean="0">
                          <a:solidFill>
                            <a:srgbClr val="FFFFFF"/>
                          </a:solidFill>
                          <a:latin typeface="ＭＳ Ｐゴシック"/>
                        </a:rPr>
                        <a:t> </a:t>
                      </a:r>
                      <a:r>
                        <a:rPr lang="ja-JP" altLang="en-US" sz="1600" b="0" i="0" u="none" strike="noStrike" dirty="0" smtClean="0">
                          <a:solidFill>
                            <a:srgbClr val="FFFFFF"/>
                          </a:solidFill>
                          <a:latin typeface="ＭＳ Ｐゴシック"/>
                        </a:rPr>
                        <a:t>サントリー</a:t>
                      </a:r>
                      <a:endParaRPr lang="ja-JP" altLang="en-US" sz="1600" b="0" i="0" u="none" strike="noStrike" dirty="0">
                        <a:solidFill>
                          <a:srgbClr val="FFFFFF"/>
                        </a:solidFill>
                        <a:latin typeface="ＭＳ Ｐゴシック"/>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bl>
          </a:graphicData>
        </a:graphic>
      </p:graphicFrame>
      <p:graphicFrame>
        <p:nvGraphicFramePr>
          <p:cNvPr id="13" name="表 12"/>
          <p:cNvGraphicFramePr>
            <a:graphicFrameLocks noGrp="1"/>
          </p:cNvGraphicFramePr>
          <p:nvPr/>
        </p:nvGraphicFramePr>
        <p:xfrm>
          <a:off x="4716016" y="2132856"/>
          <a:ext cx="4176463" cy="3293745"/>
        </p:xfrm>
        <a:graphic>
          <a:graphicData uri="http://schemas.openxmlformats.org/drawingml/2006/table">
            <a:tbl>
              <a:tblPr/>
              <a:tblGrid>
                <a:gridCol w="869091"/>
                <a:gridCol w="869091"/>
                <a:gridCol w="2438281"/>
              </a:tblGrid>
              <a:tr h="216024">
                <a:tc gridSpan="3">
                  <a:txBody>
                    <a:bodyPr/>
                    <a:lstStyle/>
                    <a:p>
                      <a:pPr algn="l" fontAlgn="ctr"/>
                      <a:r>
                        <a:rPr lang="en-US" altLang="ja-JP" sz="1600" b="0" i="0" u="none" strike="noStrike" dirty="0" err="1">
                          <a:solidFill>
                            <a:srgbClr val="FFFFFF"/>
                          </a:solidFill>
                          <a:latin typeface="ＭＳ Ｐゴシック"/>
                        </a:rPr>
                        <a:t>BtoB</a:t>
                      </a:r>
                      <a:r>
                        <a:rPr lang="ja-JP" altLang="en-US" sz="1600" b="0" i="0" u="none" strike="noStrike" dirty="0">
                          <a:solidFill>
                            <a:srgbClr val="FFFFFF"/>
                          </a:solidFill>
                          <a:latin typeface="ＭＳ Ｐゴシック"/>
                        </a:rPr>
                        <a:t>　ビジネスパーソンによる評価</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216024">
                <a:tc gridSpan="2">
                  <a:txBody>
                    <a:bodyPr/>
                    <a:lstStyle/>
                    <a:p>
                      <a:pPr algn="ctr" fontAlgn="ctr"/>
                      <a:r>
                        <a:rPr lang="ja-JP" altLang="en-US" sz="1600" b="0" i="0" u="none" strike="noStrike">
                          <a:solidFill>
                            <a:srgbClr val="FFFFFF"/>
                          </a:solidFill>
                          <a:latin typeface="ＭＳ Ｐゴシック"/>
                        </a:rPr>
                        <a:t>総合順位</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600" b="0" i="0" u="none" strike="noStrike">
                          <a:solidFill>
                            <a:srgbClr val="FFFFFF"/>
                          </a:solidFill>
                          <a:latin typeface="ＭＳ Ｐゴシック"/>
                        </a:rPr>
                        <a:t>ブランド名</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216024">
                <a:tc>
                  <a:txBody>
                    <a:bodyPr/>
                    <a:lstStyle/>
                    <a:p>
                      <a:pPr algn="ctr" fontAlgn="ctr"/>
                      <a:r>
                        <a:rPr lang="en-US" altLang="ja-JP" sz="1600" b="0" i="0" u="none" strike="noStrike">
                          <a:solidFill>
                            <a:srgbClr val="FFFFFF"/>
                          </a:solidFill>
                          <a:latin typeface="ＭＳ Ｐゴシック"/>
                        </a:rPr>
                        <a:t>2013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altLang="ja-JP" sz="1600" b="0" i="0" u="none" strike="noStrike">
                          <a:solidFill>
                            <a:srgbClr val="FFFFFF"/>
                          </a:solidFill>
                          <a:latin typeface="ＭＳ Ｐゴシック"/>
                        </a:rPr>
                        <a:t>2012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kumimoji="1" lang="ja-JP" altLang="en-US"/>
                    </a:p>
                  </a:txBody>
                  <a:tcPr/>
                </a:tc>
              </a:tr>
              <a:tr h="216024">
                <a:tc>
                  <a:txBody>
                    <a:bodyPr/>
                    <a:lstStyle/>
                    <a:p>
                      <a:pPr algn="ctr" fontAlgn="ctr"/>
                      <a:r>
                        <a:rPr lang="en-US" altLang="ja-JP" sz="1600" b="0" i="0" u="none" strike="noStrike">
                          <a:solidFill>
                            <a:srgbClr val="FFFFFF"/>
                          </a:solidFill>
                          <a:latin typeface="ＭＳ Ｐゴシック"/>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altLang="ja-JP" sz="1600" b="0" i="0" u="none" strike="noStrike">
                          <a:solidFill>
                            <a:srgbClr val="FFFFFF"/>
                          </a:solidFill>
                          <a:latin typeface="ＭＳ Ｐゴシック"/>
                        </a:rPr>
                        <a:t>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US" altLang="ja-JP" sz="1600" b="0" i="0" u="none" strike="noStrike" dirty="0">
                          <a:solidFill>
                            <a:srgbClr val="FFFFFF"/>
                          </a:solidFill>
                          <a:latin typeface="ＭＳ Ｐゴシック"/>
                        </a:rPr>
                        <a:t>TOYOTA </a:t>
                      </a:r>
                      <a:r>
                        <a:rPr lang="ja-JP" altLang="en-US" sz="1600" b="0" i="0" u="none" strike="noStrike" dirty="0">
                          <a:solidFill>
                            <a:srgbClr val="FFFFFF"/>
                          </a:solidFill>
                          <a:latin typeface="ＭＳ Ｐゴシック"/>
                        </a:rPr>
                        <a:t>　トヨタ自動車</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216024">
                <a:tc>
                  <a:txBody>
                    <a:bodyPr/>
                    <a:lstStyle/>
                    <a:p>
                      <a:pPr algn="ctr" fontAlgn="ctr"/>
                      <a:r>
                        <a:rPr lang="en-US" altLang="ja-JP" sz="1600" b="0" i="0" u="none" strike="noStrike">
                          <a:solidFill>
                            <a:srgbClr val="FFFFFF"/>
                          </a:solidFill>
                          <a:latin typeface="ＭＳ Ｐゴシック"/>
                        </a:rPr>
                        <a:t>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altLang="ja-JP" sz="1600" b="0" i="0" u="none" strike="noStrike">
                          <a:solidFill>
                            <a:srgbClr val="FFFFFF"/>
                          </a:solidFill>
                          <a:latin typeface="ＭＳ Ｐゴシック"/>
                        </a:rPr>
                        <a:t>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US" altLang="ja-JP" sz="1600" b="0" i="0" u="none" strike="noStrike" dirty="0">
                          <a:solidFill>
                            <a:srgbClr val="FFFFFF"/>
                          </a:solidFill>
                          <a:latin typeface="ＭＳ Ｐゴシック"/>
                        </a:rPr>
                        <a:t>Apple </a:t>
                      </a:r>
                      <a:r>
                        <a:rPr lang="ja-JP" altLang="en-US" sz="1600" b="0" i="0" u="none" strike="noStrike" dirty="0">
                          <a:solidFill>
                            <a:srgbClr val="FFFFFF"/>
                          </a:solidFill>
                          <a:latin typeface="ＭＳ Ｐゴシック"/>
                        </a:rPr>
                        <a:t>　　</a:t>
                      </a:r>
                      <a:r>
                        <a:rPr lang="ja-JP" altLang="en-US" sz="1600" b="0" i="0" u="none" strike="noStrike" dirty="0" smtClean="0">
                          <a:solidFill>
                            <a:srgbClr val="FFFFFF"/>
                          </a:solidFill>
                          <a:latin typeface="ＭＳ Ｐゴシック"/>
                        </a:rPr>
                        <a:t>   アップル</a:t>
                      </a:r>
                      <a:endParaRPr lang="ja-JP" altLang="en-US" sz="1600" b="0" i="0" u="none" strike="noStrike" dirty="0">
                        <a:solidFill>
                          <a:srgbClr val="FFFFFF"/>
                        </a:solidFill>
                        <a:latin typeface="ＭＳ Ｐゴシック"/>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2"/>
                    </a:solidFill>
                  </a:tcPr>
                </a:tc>
              </a:tr>
              <a:tr h="216024">
                <a:tc>
                  <a:txBody>
                    <a:bodyPr/>
                    <a:lstStyle/>
                    <a:p>
                      <a:pPr algn="ctr" fontAlgn="ctr"/>
                      <a:r>
                        <a:rPr lang="en-US" altLang="ja-JP" sz="1600" b="0" i="0" u="none" strike="noStrike">
                          <a:solidFill>
                            <a:srgbClr val="FFFFFF"/>
                          </a:solidFill>
                          <a:latin typeface="ＭＳ Ｐゴシック"/>
                        </a:rPr>
                        <a:t>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altLang="ja-JP" sz="1600" b="0" i="0" u="none" strike="noStrike">
                          <a:solidFill>
                            <a:srgbClr val="FFFFFF"/>
                          </a:solidFill>
                          <a:latin typeface="ＭＳ Ｐゴシック"/>
                        </a:rPr>
                        <a:t>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US" altLang="ja-JP" sz="1600" b="0" i="0" u="none" strike="noStrike" dirty="0">
                          <a:solidFill>
                            <a:srgbClr val="FFFFFF"/>
                          </a:solidFill>
                          <a:latin typeface="ＭＳ Ｐゴシック"/>
                        </a:rPr>
                        <a:t>Google</a:t>
                      </a:r>
                      <a:r>
                        <a:rPr lang="ja-JP" altLang="en-US" sz="1600" b="0" i="0" u="none" strike="noStrike" dirty="0">
                          <a:solidFill>
                            <a:srgbClr val="FFFFFF"/>
                          </a:solidFill>
                          <a:latin typeface="ＭＳ Ｐゴシック"/>
                        </a:rPr>
                        <a:t>　</a:t>
                      </a:r>
                      <a:r>
                        <a:rPr lang="ja-JP" altLang="en-US" sz="1600" b="0" i="0" u="none" strike="noStrike" baseline="0" dirty="0" smtClean="0">
                          <a:solidFill>
                            <a:srgbClr val="FFFFFF"/>
                          </a:solidFill>
                          <a:latin typeface="ＭＳ Ｐゴシック"/>
                        </a:rPr>
                        <a:t>   </a:t>
                      </a:r>
                      <a:r>
                        <a:rPr lang="ja-JP" altLang="en-US" sz="1600" b="0" i="0" u="none" strike="noStrike" dirty="0">
                          <a:solidFill>
                            <a:srgbClr val="FFFFFF"/>
                          </a:solidFill>
                          <a:latin typeface="ＭＳ Ｐゴシック"/>
                        </a:rPr>
                        <a:t>　グーグル</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70C0"/>
                    </a:solidFill>
                  </a:tcPr>
                </a:tc>
              </a:tr>
              <a:tr h="216024">
                <a:tc>
                  <a:txBody>
                    <a:bodyPr/>
                    <a:lstStyle/>
                    <a:p>
                      <a:pPr algn="ctr" fontAlgn="ctr"/>
                      <a:r>
                        <a:rPr lang="en-US" altLang="ja-JP" sz="1600" b="0" i="0" u="none" strike="noStrike">
                          <a:solidFill>
                            <a:srgbClr val="FFFFFF"/>
                          </a:solidFill>
                          <a:latin typeface="ＭＳ Ｐゴシック"/>
                        </a:rPr>
                        <a:t>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altLang="ja-JP" sz="1600" b="0" i="0" u="none" strike="noStrike">
                          <a:solidFill>
                            <a:srgbClr val="FFFFFF"/>
                          </a:solidFill>
                          <a:latin typeface="ＭＳ Ｐゴシック"/>
                        </a:rPr>
                        <a:t>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US" sz="1600" b="0" i="0" u="none" strike="noStrike" dirty="0">
                          <a:solidFill>
                            <a:srgbClr val="FFFFFF"/>
                          </a:solidFill>
                          <a:latin typeface="ＭＳ Ｐゴシック"/>
                        </a:rPr>
                        <a:t>HONDA　　　</a:t>
                      </a:r>
                      <a:r>
                        <a:rPr lang="ja-JP" altLang="en-US" sz="1600" b="0" i="0" u="none" strike="noStrike" dirty="0">
                          <a:solidFill>
                            <a:srgbClr val="FFFFFF"/>
                          </a:solidFill>
                          <a:latin typeface="ＭＳ Ｐゴシック"/>
                        </a:rPr>
                        <a:t>本田技研工業</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216024">
                <a:tc>
                  <a:txBody>
                    <a:bodyPr/>
                    <a:lstStyle/>
                    <a:p>
                      <a:pPr algn="ctr" fontAlgn="ctr"/>
                      <a:r>
                        <a:rPr lang="en-US" altLang="ja-JP" sz="1600" b="0" i="0" u="none" strike="noStrike">
                          <a:solidFill>
                            <a:srgbClr val="FFFFFF"/>
                          </a:solidFill>
                          <a:latin typeface="ＭＳ Ｐゴシック"/>
                        </a:rPr>
                        <a:t>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altLang="ja-JP" sz="1600" b="0" i="0" u="none" strike="noStrike" dirty="0">
                          <a:solidFill>
                            <a:srgbClr val="FFFFFF"/>
                          </a:solidFill>
                          <a:latin typeface="ＭＳ Ｐゴシック"/>
                        </a:rPr>
                        <a:t>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US" altLang="ja-JP" sz="1600" b="0" i="0" u="none" strike="noStrike" dirty="0">
                          <a:solidFill>
                            <a:srgbClr val="FFFFFF"/>
                          </a:solidFill>
                          <a:latin typeface="ＭＳ Ｐゴシック"/>
                        </a:rPr>
                        <a:t>Panasonic </a:t>
                      </a:r>
                      <a:r>
                        <a:rPr lang="ja-JP" altLang="en-US" sz="1600" b="0" i="0" u="none" strike="noStrike" dirty="0">
                          <a:solidFill>
                            <a:srgbClr val="FFFFFF"/>
                          </a:solidFill>
                          <a:latin typeface="ＭＳ Ｐゴシック"/>
                        </a:rPr>
                        <a:t>　</a:t>
                      </a:r>
                      <a:r>
                        <a:rPr lang="ja-JP" altLang="en-US" sz="1600" b="0" i="0" u="none" strike="noStrike" dirty="0" smtClean="0">
                          <a:solidFill>
                            <a:srgbClr val="FFFFFF"/>
                          </a:solidFill>
                          <a:latin typeface="ＭＳ Ｐゴシック"/>
                        </a:rPr>
                        <a:t>パナソニック</a:t>
                      </a:r>
                      <a:endParaRPr lang="ja-JP" altLang="en-US" sz="1600" b="0" i="0" u="none" strike="noStrike" dirty="0">
                        <a:solidFill>
                          <a:srgbClr val="FFFFFF"/>
                        </a:solidFill>
                        <a:latin typeface="ＭＳ Ｐゴシック"/>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216024">
                <a:tc>
                  <a:txBody>
                    <a:bodyPr/>
                    <a:lstStyle/>
                    <a:p>
                      <a:pPr algn="ctr" fontAlgn="ctr"/>
                      <a:r>
                        <a:rPr lang="en-US" altLang="ja-JP" sz="1600" b="0" i="0" u="none" strike="noStrike" dirty="0" smtClean="0">
                          <a:solidFill>
                            <a:srgbClr val="FFFFFF"/>
                          </a:solidFill>
                          <a:latin typeface="ＭＳ Ｐゴシック"/>
                        </a:rPr>
                        <a:t>6</a:t>
                      </a:r>
                      <a:endParaRPr lang="en-US" altLang="ja-JP" sz="1600" b="0" i="0" u="none" strike="noStrike" dirty="0">
                        <a:solidFill>
                          <a:srgbClr val="FFFFFF"/>
                        </a:solidFill>
                        <a:latin typeface="ＭＳ Ｐゴシック"/>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altLang="ja-JP" sz="1600" b="0" i="0" u="none" strike="noStrike" dirty="0" smtClean="0">
                          <a:solidFill>
                            <a:srgbClr val="FFFFFF"/>
                          </a:solidFill>
                          <a:latin typeface="ＭＳ Ｐゴシック"/>
                        </a:rPr>
                        <a:t>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ja-JP" altLang="en-US" sz="1600" b="0" i="0" u="none" strike="noStrike" baseline="0" dirty="0" smtClean="0">
                          <a:solidFill>
                            <a:srgbClr val="FFFFFF"/>
                          </a:solidFill>
                          <a:latin typeface="ＭＳ Ｐゴシック"/>
                        </a:rPr>
                        <a:t> </a:t>
                      </a:r>
                      <a:r>
                        <a:rPr lang="en-US" altLang="ja-JP" sz="1600" b="0" i="0" u="none" strike="noStrike" baseline="0" dirty="0" smtClean="0">
                          <a:solidFill>
                            <a:srgbClr val="FFFFFF"/>
                          </a:solidFill>
                          <a:latin typeface="ＭＳ Ｐゴシック"/>
                        </a:rPr>
                        <a:t>OLC</a:t>
                      </a:r>
                      <a:r>
                        <a:rPr lang="ja-JP" altLang="en-US" sz="1600" b="0" i="0" u="none" strike="noStrike" baseline="0" dirty="0" smtClean="0">
                          <a:solidFill>
                            <a:srgbClr val="FFFFFF"/>
                          </a:solidFill>
                          <a:latin typeface="ＭＳ Ｐゴシック"/>
                        </a:rPr>
                        <a:t> オリエンタルランド</a:t>
                      </a:r>
                      <a:endParaRPr lang="ja-JP" altLang="en-US" sz="1600" b="0" i="0" u="none" strike="noStrike" dirty="0">
                        <a:solidFill>
                          <a:srgbClr val="FFFFFF"/>
                        </a:solidFill>
                        <a:latin typeface="ＭＳ Ｐゴシック"/>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216024">
                <a:tc>
                  <a:txBody>
                    <a:bodyPr/>
                    <a:lstStyle/>
                    <a:p>
                      <a:pPr algn="ctr" fontAlgn="ctr"/>
                      <a:r>
                        <a:rPr lang="en-US" altLang="ja-JP" sz="1600" b="0" i="0" u="none" strike="noStrike" dirty="0">
                          <a:solidFill>
                            <a:srgbClr val="FFFFFF"/>
                          </a:solidFill>
                          <a:latin typeface="ＭＳ Ｐゴシック"/>
                        </a:rPr>
                        <a:t>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altLang="ja-JP" sz="1600" b="0" i="0" u="none" strike="noStrike" dirty="0">
                          <a:solidFill>
                            <a:srgbClr val="FFFFFF"/>
                          </a:solidFill>
                          <a:latin typeface="ＭＳ Ｐゴシック"/>
                        </a:rPr>
                        <a:t>11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ja-JP" altLang="en-US" sz="1600" b="0" i="0" u="none" strike="noStrike" dirty="0">
                          <a:solidFill>
                            <a:srgbClr val="FFFFFF"/>
                          </a:solidFill>
                          <a:latin typeface="ＭＳ Ｐゴシック"/>
                        </a:rPr>
                        <a:t>ヤマト運輸</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216024">
                <a:tc>
                  <a:txBody>
                    <a:bodyPr/>
                    <a:lstStyle/>
                    <a:p>
                      <a:pPr algn="ctr" fontAlgn="ctr"/>
                      <a:r>
                        <a:rPr lang="en-US" altLang="ja-JP" sz="1600" b="0" i="0" u="none" strike="noStrike">
                          <a:solidFill>
                            <a:srgbClr val="FFFFFF"/>
                          </a:solidFill>
                          <a:latin typeface="ＭＳ Ｐゴシック"/>
                        </a:rPr>
                        <a:t>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altLang="ja-JP" sz="1600" b="0" i="0" u="none" strike="noStrike">
                          <a:solidFill>
                            <a:srgbClr val="FFFFFF"/>
                          </a:solidFill>
                          <a:latin typeface="ＭＳ Ｐゴシック"/>
                        </a:rPr>
                        <a:t>38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ja-JP" altLang="en-US" sz="1600" b="0" i="0" u="none" strike="noStrike" dirty="0" smtClean="0">
                          <a:solidFill>
                            <a:srgbClr val="FFFFFF"/>
                          </a:solidFill>
                          <a:latin typeface="ＭＳ Ｐゴシック"/>
                        </a:rPr>
                        <a:t>ＴＡＮＩＴＡ</a:t>
                      </a:r>
                      <a:r>
                        <a:rPr lang="ja-JP" altLang="en-US" sz="1600" b="0" i="0" u="none" strike="noStrike" dirty="0">
                          <a:solidFill>
                            <a:srgbClr val="FFFFFF"/>
                          </a:solidFill>
                          <a:latin typeface="ＭＳ Ｐゴシック"/>
                        </a:rPr>
                        <a:t>　 タニタ</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216024">
                <a:tc>
                  <a:txBody>
                    <a:bodyPr/>
                    <a:lstStyle/>
                    <a:p>
                      <a:pPr algn="ctr" fontAlgn="ctr"/>
                      <a:r>
                        <a:rPr lang="en-US" altLang="ja-JP" sz="1600" b="0" i="0" u="none" strike="noStrike">
                          <a:solidFill>
                            <a:srgbClr val="FFFFFF"/>
                          </a:solidFill>
                          <a:latin typeface="ＭＳ Ｐゴシック"/>
                        </a:rPr>
                        <a:t>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altLang="ja-JP" sz="1600" b="0" i="0" u="none" strike="noStrike">
                          <a:solidFill>
                            <a:srgbClr val="FFFFFF"/>
                          </a:solidFill>
                          <a:latin typeface="ＭＳ Ｐゴシック"/>
                        </a:rPr>
                        <a:t>16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ja-JP" altLang="en-US" sz="1600" b="0" i="0" u="none" strike="noStrike" dirty="0">
                          <a:solidFill>
                            <a:srgbClr val="FFFFFF"/>
                          </a:solidFill>
                          <a:latin typeface="ＭＳ Ｐゴシック"/>
                        </a:rPr>
                        <a:t>ソフトバンクモバイル</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216024">
                <a:tc>
                  <a:txBody>
                    <a:bodyPr/>
                    <a:lstStyle/>
                    <a:p>
                      <a:pPr algn="ctr" fontAlgn="ctr"/>
                      <a:r>
                        <a:rPr lang="en-US" altLang="ja-JP" sz="1600" b="0" i="0" u="none" strike="noStrike">
                          <a:solidFill>
                            <a:srgbClr val="FFFFFF"/>
                          </a:solidFill>
                          <a:latin typeface="ＭＳ Ｐゴシック"/>
                        </a:rPr>
                        <a:t>10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altLang="ja-JP" sz="1600" b="0" i="0" u="none" strike="noStrike">
                          <a:solidFill>
                            <a:srgbClr val="FFFFFF"/>
                          </a:solidFill>
                          <a:latin typeface="ＭＳ Ｐゴシック"/>
                        </a:rPr>
                        <a:t>13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ctr"/>
                      <a:r>
                        <a:rPr lang="en-US" altLang="ja-JP" sz="1600" b="0" i="0" u="none" strike="noStrike" dirty="0">
                          <a:solidFill>
                            <a:srgbClr val="FFFFFF"/>
                          </a:solidFill>
                          <a:latin typeface="ＭＳ Ｐゴシック"/>
                        </a:rPr>
                        <a:t>SUNTORY</a:t>
                      </a:r>
                      <a:r>
                        <a:rPr lang="ja-JP" altLang="en-US" sz="1600" b="0" i="0" u="none" strike="noStrike" dirty="0">
                          <a:solidFill>
                            <a:srgbClr val="FFFFFF"/>
                          </a:solidFill>
                          <a:latin typeface="ＭＳ Ｐゴシック"/>
                        </a:rPr>
                        <a:t>　　 サントリー</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bl>
          </a:graphicData>
        </a:graphic>
      </p:graphicFrame>
      <p:sp>
        <p:nvSpPr>
          <p:cNvPr id="14" name="スライド番号プレースホルダ 13"/>
          <p:cNvSpPr>
            <a:spLocks noGrp="1"/>
          </p:cNvSpPr>
          <p:nvPr>
            <p:ph type="sldNum" sz="quarter" idx="12"/>
          </p:nvPr>
        </p:nvSpPr>
        <p:spPr/>
        <p:txBody>
          <a:bodyPr/>
          <a:lstStyle/>
          <a:p>
            <a:fld id="{1BC2C452-B59E-48FF-B03B-DC6A97FE5E38}" type="slidenum">
              <a:rPr kumimoji="1" lang="ja-JP" altLang="en-US" smtClean="0"/>
              <a:pPr/>
              <a:t>26</a:t>
            </a:fld>
            <a:endParaRPr kumimoji="1" lang="ja-JP" altLang="en-US"/>
          </a:p>
        </p:txBody>
      </p:sp>
      <p:sp>
        <p:nvSpPr>
          <p:cNvPr id="7" name="テキスト ボックス 6"/>
          <p:cNvSpPr txBox="1"/>
          <p:nvPr/>
        </p:nvSpPr>
        <p:spPr>
          <a:xfrm>
            <a:off x="1187624" y="1412776"/>
            <a:ext cx="3005951" cy="400110"/>
          </a:xfrm>
          <a:prstGeom prst="rect">
            <a:avLst/>
          </a:prstGeom>
          <a:noFill/>
        </p:spPr>
        <p:txBody>
          <a:bodyPr wrap="none" rtlCol="0">
            <a:spAutoFit/>
          </a:bodyPr>
          <a:lstStyle/>
          <a:p>
            <a:r>
              <a:rPr kumimoji="1" lang="ja-JP" altLang="en-US" sz="2000" dirty="0" smtClean="0"/>
              <a:t>消費者が選んだブランド</a:t>
            </a:r>
            <a:endParaRPr kumimoji="1" lang="ja-JP" altLang="en-US" sz="2000" dirty="0"/>
          </a:p>
        </p:txBody>
      </p:sp>
      <p:sp>
        <p:nvSpPr>
          <p:cNvPr id="8" name="テキスト ボックス 7"/>
          <p:cNvSpPr txBox="1"/>
          <p:nvPr/>
        </p:nvSpPr>
        <p:spPr>
          <a:xfrm>
            <a:off x="4676135" y="1412776"/>
            <a:ext cx="4288353" cy="400110"/>
          </a:xfrm>
          <a:prstGeom prst="rect">
            <a:avLst/>
          </a:prstGeom>
          <a:noFill/>
        </p:spPr>
        <p:txBody>
          <a:bodyPr wrap="none" rtlCol="0">
            <a:spAutoFit/>
          </a:bodyPr>
          <a:lstStyle/>
          <a:p>
            <a:r>
              <a:rPr kumimoji="1" lang="ja-JP" altLang="en-US" sz="2000" dirty="0" smtClean="0"/>
              <a:t>ビジネスパーソンが選んだブランド</a:t>
            </a:r>
            <a:endParaRPr kumimoji="1" lang="ja-JP" altLang="en-US" sz="2000" dirty="0"/>
          </a:p>
        </p:txBody>
      </p:sp>
      <p:sp>
        <p:nvSpPr>
          <p:cNvPr id="10" name="タイトル 1"/>
          <p:cNvSpPr>
            <a:spLocks noGrp="1"/>
          </p:cNvSpPr>
          <p:nvPr>
            <p:ph type="title"/>
          </p:nvPr>
        </p:nvSpPr>
        <p:spPr>
          <a:xfrm>
            <a:off x="611560" y="260648"/>
            <a:ext cx="7772400" cy="914400"/>
          </a:xfrm>
        </p:spPr>
        <p:txBody>
          <a:bodyPr/>
          <a:lstStyle/>
          <a:p>
            <a:r>
              <a:rPr lang="en-US" altLang="ja-JP" dirty="0" smtClean="0"/>
              <a:t>5-3.iPhone</a:t>
            </a:r>
            <a:r>
              <a:rPr lang="ja-JP" altLang="en-US" dirty="0" smtClean="0"/>
              <a:t>の認知度</a:t>
            </a:r>
            <a:endParaRPr kumimoji="1" lang="ja-JP" altLang="en-US" sz="2400" dirty="0">
              <a:solidFill>
                <a:schemeClr val="tx1"/>
              </a:solidFill>
            </a:endParaRPr>
          </a:p>
        </p:txBody>
      </p:sp>
    </p:spTree>
    <p:extLst>
      <p:ext uri="{BB962C8B-B14F-4D97-AF65-F5344CB8AC3E}">
        <p14:creationId xmlns:p14="http://schemas.microsoft.com/office/powerpoint/2010/main" val="15836261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899592" y="1268760"/>
            <a:ext cx="7772400" cy="3312368"/>
          </a:xfrm>
        </p:spPr>
        <p:txBody>
          <a:bodyPr>
            <a:normAutofit fontScale="85000" lnSpcReduction="20000"/>
          </a:bodyPr>
          <a:lstStyle/>
          <a:p>
            <a:r>
              <a:rPr kumimoji="1" lang="en-US" altLang="ja-JP" dirty="0" smtClean="0"/>
              <a:t>『</a:t>
            </a:r>
            <a:r>
              <a:rPr kumimoji="1" lang="ja-JP" altLang="en-US" dirty="0" smtClean="0"/>
              <a:t>スマートフォンといえば？</a:t>
            </a:r>
            <a:r>
              <a:rPr kumimoji="1" lang="en-US" altLang="ja-JP" dirty="0" smtClean="0"/>
              <a:t>』</a:t>
            </a:r>
          </a:p>
          <a:p>
            <a:pPr>
              <a:buNone/>
            </a:pPr>
            <a:r>
              <a:rPr lang="ja-JP" altLang="en-US" dirty="0" smtClean="0"/>
              <a:t>             →全体の８割弱が</a:t>
            </a:r>
            <a:r>
              <a:rPr lang="en-US" altLang="ja-JP" dirty="0" smtClean="0"/>
              <a:t>『</a:t>
            </a:r>
            <a:r>
              <a:rPr lang="en-US" altLang="ja-JP" dirty="0" err="1" smtClean="0"/>
              <a:t>iPhone</a:t>
            </a:r>
            <a:r>
              <a:rPr lang="en-US" altLang="ja-JP" dirty="0" smtClean="0"/>
              <a:t>』</a:t>
            </a:r>
            <a:r>
              <a:rPr lang="ja-JP" altLang="en-US" dirty="0" smtClean="0"/>
              <a:t>と回答</a:t>
            </a:r>
            <a:endParaRPr lang="en-US" altLang="ja-JP" dirty="0" smtClean="0"/>
          </a:p>
          <a:p>
            <a:r>
              <a:rPr lang="ja-JP" altLang="en-US" dirty="0" smtClean="0"/>
              <a:t>スマートフォン総合満足度ランキング</a:t>
            </a:r>
            <a:endParaRPr lang="en-US" altLang="ja-JP" dirty="0" smtClean="0"/>
          </a:p>
          <a:p>
            <a:pPr>
              <a:buNone/>
            </a:pPr>
            <a:r>
              <a:rPr lang="ja-JP" altLang="en-US" dirty="0" smtClean="0"/>
              <a:t>            第１位  </a:t>
            </a:r>
            <a:r>
              <a:rPr lang="en-US" altLang="ja-JP" dirty="0" err="1" smtClean="0"/>
              <a:t>iPhone</a:t>
            </a:r>
            <a:r>
              <a:rPr lang="en-US" altLang="ja-JP" dirty="0" smtClean="0"/>
              <a:t> 5</a:t>
            </a:r>
            <a:r>
              <a:rPr lang="ja-JP" altLang="en-US" dirty="0" smtClean="0"/>
              <a:t>　</a:t>
            </a:r>
            <a:r>
              <a:rPr lang="en-US" altLang="ja-JP" dirty="0" smtClean="0"/>
              <a:t>,     </a:t>
            </a:r>
            <a:r>
              <a:rPr lang="ja-JP" altLang="en-US" dirty="0" smtClean="0"/>
              <a:t>第３位  </a:t>
            </a:r>
            <a:r>
              <a:rPr lang="en-US" altLang="ja-JP" dirty="0" err="1" smtClean="0"/>
              <a:t>iPhone</a:t>
            </a:r>
            <a:r>
              <a:rPr lang="en-US" altLang="ja-JP" dirty="0" smtClean="0"/>
              <a:t> 4/4S</a:t>
            </a:r>
          </a:p>
          <a:p>
            <a:r>
              <a:rPr lang="ja-JP" altLang="en-US" dirty="0" smtClean="0"/>
              <a:t>ブランド・ジャパン</a:t>
            </a:r>
            <a:r>
              <a:rPr lang="en-US" altLang="ja-JP" dirty="0" smtClean="0"/>
              <a:t>2013</a:t>
            </a:r>
          </a:p>
          <a:p>
            <a:pPr>
              <a:buNone/>
            </a:pPr>
            <a:r>
              <a:rPr lang="en-US" altLang="ja-JP" dirty="0" smtClean="0"/>
              <a:t>          『</a:t>
            </a:r>
            <a:r>
              <a:rPr lang="ja-JP" altLang="en-US" dirty="0" smtClean="0"/>
              <a:t>消費者が選んだブランド</a:t>
            </a:r>
            <a:r>
              <a:rPr lang="en-US" altLang="ja-JP" dirty="0" smtClean="0"/>
              <a:t>』</a:t>
            </a:r>
            <a:r>
              <a:rPr lang="ja-JP" altLang="en-US" dirty="0" smtClean="0"/>
              <a:t>第１位</a:t>
            </a:r>
            <a:endParaRPr lang="en-US" altLang="ja-JP" dirty="0" smtClean="0"/>
          </a:p>
          <a:p>
            <a:pPr>
              <a:buNone/>
            </a:pPr>
            <a:r>
              <a:rPr lang="en-US" altLang="ja-JP" sz="2750" dirty="0" smtClean="0"/>
              <a:t>            『</a:t>
            </a:r>
            <a:r>
              <a:rPr lang="ja-JP" altLang="en-US" sz="2750" dirty="0" smtClean="0"/>
              <a:t>ビジネスパーソンが選んだブランド</a:t>
            </a:r>
            <a:r>
              <a:rPr lang="en-US" altLang="ja-JP" sz="2750" dirty="0" smtClean="0"/>
              <a:t>』</a:t>
            </a:r>
            <a:r>
              <a:rPr lang="ja-JP" altLang="en-US" sz="2750" dirty="0" smtClean="0"/>
              <a:t>第２位</a:t>
            </a:r>
            <a:endParaRPr lang="en-US" altLang="ja-JP" sz="2750" dirty="0" smtClean="0"/>
          </a:p>
          <a:p>
            <a:pPr>
              <a:buNone/>
            </a:pPr>
            <a:r>
              <a:rPr lang="ja-JP" altLang="en-US" dirty="0" smtClean="0"/>
              <a:t>　</a:t>
            </a:r>
            <a:endParaRPr lang="en-US" altLang="ja-JP" dirty="0" smtClean="0"/>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1BC2C452-B59E-48FF-B03B-DC6A97FE5E38}" type="slidenum">
              <a:rPr kumimoji="1" lang="ja-JP" altLang="en-US" smtClean="0"/>
              <a:pPr/>
              <a:t>27</a:t>
            </a:fld>
            <a:endParaRPr kumimoji="1" lang="ja-JP" altLang="en-US"/>
          </a:p>
        </p:txBody>
      </p:sp>
      <p:sp>
        <p:nvSpPr>
          <p:cNvPr id="6" name="下矢印 5"/>
          <p:cNvSpPr/>
          <p:nvPr/>
        </p:nvSpPr>
        <p:spPr>
          <a:xfrm>
            <a:off x="3923928" y="4293096"/>
            <a:ext cx="1296144"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456917" y="5013176"/>
            <a:ext cx="6332183" cy="1446550"/>
          </a:xfrm>
          <a:prstGeom prst="rect">
            <a:avLst/>
          </a:prstGeom>
          <a:noFill/>
        </p:spPr>
        <p:txBody>
          <a:bodyPr wrap="none" rtlCol="0">
            <a:spAutoFit/>
          </a:bodyPr>
          <a:lstStyle/>
          <a:p>
            <a:pPr algn="ctr"/>
            <a:r>
              <a:rPr kumimoji="1" lang="ja-JP" altLang="en-US" sz="4400" dirty="0" smtClean="0"/>
              <a:t>日本人は</a:t>
            </a:r>
            <a:r>
              <a:rPr kumimoji="1" lang="en-US" altLang="ja-JP" sz="4400" dirty="0" err="1" smtClean="0"/>
              <a:t>iPhone</a:t>
            </a:r>
            <a:r>
              <a:rPr kumimoji="1" lang="ja-JP" altLang="en-US" sz="4400" dirty="0" smtClean="0"/>
              <a:t>が大好き</a:t>
            </a:r>
            <a:endParaRPr kumimoji="1" lang="en-US" altLang="ja-JP" sz="4400" dirty="0" smtClean="0"/>
          </a:p>
          <a:p>
            <a:pPr algn="ctr"/>
            <a:r>
              <a:rPr kumimoji="1" lang="ja-JP" altLang="en-US" sz="4400" dirty="0" smtClean="0"/>
              <a:t>人気が高いのも当然</a:t>
            </a:r>
            <a:endParaRPr kumimoji="1" lang="ja-JP" altLang="en-US" sz="4400" dirty="0"/>
          </a:p>
        </p:txBody>
      </p:sp>
      <p:sp>
        <p:nvSpPr>
          <p:cNvPr id="8" name="タイトル 1"/>
          <p:cNvSpPr>
            <a:spLocks noGrp="1"/>
          </p:cNvSpPr>
          <p:nvPr>
            <p:ph type="title"/>
          </p:nvPr>
        </p:nvSpPr>
        <p:spPr>
          <a:xfrm>
            <a:off x="611560" y="260648"/>
            <a:ext cx="7772400" cy="914400"/>
          </a:xfrm>
        </p:spPr>
        <p:txBody>
          <a:bodyPr/>
          <a:lstStyle/>
          <a:p>
            <a:r>
              <a:rPr lang="en-US" altLang="ja-JP" dirty="0" smtClean="0"/>
              <a:t>5-3.iPhone</a:t>
            </a:r>
            <a:r>
              <a:rPr lang="ja-JP" altLang="en-US" dirty="0" smtClean="0"/>
              <a:t>の認知度</a:t>
            </a:r>
            <a:endParaRPr kumimoji="1" lang="ja-JP" altLang="en-US" sz="2400" dirty="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14400" y="1783560"/>
            <a:ext cx="7772400" cy="2149496"/>
          </a:xfrm>
        </p:spPr>
        <p:txBody>
          <a:bodyPr/>
          <a:lstStyle/>
          <a:p>
            <a:r>
              <a:rPr kumimoji="1" lang="ja-JP" altLang="en-US" dirty="0" smtClean="0"/>
              <a:t>集団心理</a:t>
            </a:r>
            <a:endParaRPr kumimoji="1" lang="en-US" altLang="ja-JP" dirty="0" smtClean="0"/>
          </a:p>
          <a:p>
            <a:pPr marL="68580" indent="0">
              <a:buNone/>
            </a:pPr>
            <a:r>
              <a:rPr lang="ja-JP" altLang="en-US" sz="2400" dirty="0" smtClean="0"/>
              <a:t>その</a:t>
            </a:r>
            <a:r>
              <a:rPr lang="ja-JP" altLang="en-US" sz="2400" dirty="0"/>
              <a:t>社会の構成員である集団が、合理的に是非を判断しないまま、特定の時流に</a:t>
            </a:r>
            <a:r>
              <a:rPr lang="ja-JP" altLang="en-US" sz="2400" dirty="0" smtClean="0"/>
              <a:t>流される事</a:t>
            </a:r>
            <a:endParaRPr lang="en-US" altLang="ja-JP" sz="2400" dirty="0" smtClean="0"/>
          </a:p>
          <a:p>
            <a:pPr marL="68580" indent="0">
              <a:buNone/>
            </a:pPr>
            <a:r>
              <a:rPr kumimoji="1" lang="ja-JP" altLang="en-US" sz="2400" dirty="0" smtClean="0"/>
              <a:t>例、たとえ嘘でも多数派に流される</a:t>
            </a:r>
            <a:r>
              <a:rPr kumimoji="1" lang="en-US" altLang="ja-JP" sz="2400" dirty="0" smtClean="0"/>
              <a:t>(</a:t>
            </a:r>
            <a:r>
              <a:rPr kumimoji="1" lang="ja-JP" altLang="en-US" sz="2400" dirty="0" smtClean="0"/>
              <a:t>米、心理学実験</a:t>
            </a:r>
            <a:r>
              <a:rPr kumimoji="1" lang="en-US" altLang="ja-JP" sz="2400" dirty="0" smtClean="0"/>
              <a:t>)</a:t>
            </a:r>
          </a:p>
          <a:p>
            <a:pPr marL="68580" indent="0">
              <a:buNone/>
            </a:pPr>
            <a:endParaRPr lang="en-US" altLang="ja-JP" sz="2400" dirty="0"/>
          </a:p>
        </p:txBody>
      </p:sp>
      <p:sp>
        <p:nvSpPr>
          <p:cNvPr id="4" name="スライド番号プレースホルダー 3"/>
          <p:cNvSpPr>
            <a:spLocks noGrp="1"/>
          </p:cNvSpPr>
          <p:nvPr>
            <p:ph type="sldNum" sz="quarter" idx="12"/>
          </p:nvPr>
        </p:nvSpPr>
        <p:spPr/>
        <p:txBody>
          <a:bodyPr/>
          <a:lstStyle/>
          <a:p>
            <a:fld id="{1BC2C452-B59E-48FF-B03B-DC6A97FE5E38}" type="slidenum">
              <a:rPr kumimoji="1" lang="ja-JP" altLang="en-US" smtClean="0"/>
              <a:pPr/>
              <a:t>28</a:t>
            </a:fld>
            <a:endParaRPr kumimoji="1" lang="ja-JP" altLang="en-US"/>
          </a:p>
        </p:txBody>
      </p:sp>
      <p:sp>
        <p:nvSpPr>
          <p:cNvPr id="6" name="タイトル 1"/>
          <p:cNvSpPr>
            <a:spLocks noGrp="1"/>
          </p:cNvSpPr>
          <p:nvPr>
            <p:ph type="title"/>
          </p:nvPr>
        </p:nvSpPr>
        <p:spPr>
          <a:xfrm>
            <a:off x="611560" y="260648"/>
            <a:ext cx="7772400" cy="914400"/>
          </a:xfrm>
        </p:spPr>
        <p:txBody>
          <a:bodyPr/>
          <a:lstStyle/>
          <a:p>
            <a:r>
              <a:rPr lang="en-US" altLang="ja-JP" dirty="0" smtClean="0"/>
              <a:t>5-4.</a:t>
            </a:r>
            <a:r>
              <a:rPr lang="ja-JP" altLang="en-US" dirty="0" smtClean="0"/>
              <a:t>集団心理</a:t>
            </a:r>
            <a:endParaRPr kumimoji="1" lang="ja-JP" altLang="en-US" sz="2400" dirty="0">
              <a:solidFill>
                <a:schemeClr val="tx1"/>
              </a:solidFill>
            </a:endParaRPr>
          </a:p>
        </p:txBody>
      </p:sp>
      <p:sp>
        <p:nvSpPr>
          <p:cNvPr id="8" name="テキスト ボックス 7"/>
          <p:cNvSpPr txBox="1"/>
          <p:nvPr/>
        </p:nvSpPr>
        <p:spPr>
          <a:xfrm>
            <a:off x="683568" y="1124744"/>
            <a:ext cx="3168352" cy="461665"/>
          </a:xfrm>
          <a:prstGeom prst="rect">
            <a:avLst/>
          </a:prstGeom>
          <a:noFill/>
        </p:spPr>
        <p:txBody>
          <a:bodyPr wrap="square" rtlCol="0">
            <a:spAutoFit/>
          </a:bodyPr>
          <a:lstStyle/>
          <a:p>
            <a:r>
              <a:rPr kumimoji="1" lang="ja-JP" altLang="en-US" sz="2400" dirty="0" smtClean="0"/>
              <a:t>集団心理と同調現象</a:t>
            </a:r>
            <a:endParaRPr kumimoji="1" lang="en-US" altLang="ja-JP" sz="2400" dirty="0" smtClean="0"/>
          </a:p>
        </p:txBody>
      </p:sp>
      <p:sp>
        <p:nvSpPr>
          <p:cNvPr id="7" name="テキスト ボックス 6"/>
          <p:cNvSpPr txBox="1"/>
          <p:nvPr/>
        </p:nvSpPr>
        <p:spPr>
          <a:xfrm>
            <a:off x="971600" y="3789040"/>
            <a:ext cx="7776864" cy="1751762"/>
          </a:xfrm>
          <a:prstGeom prst="rect">
            <a:avLst/>
          </a:prstGeom>
          <a:noFill/>
        </p:spPr>
        <p:txBody>
          <a:bodyPr wrap="square" rtlCol="0">
            <a:spAutoFit/>
          </a:bodyPr>
          <a:lstStyle/>
          <a:p>
            <a:pPr marL="411480" lvl="0" indent="-342900">
              <a:spcBef>
                <a:spcPts val="700"/>
              </a:spcBef>
              <a:buClr>
                <a:srgbClr val="D6ECFF"/>
              </a:buClr>
              <a:buSzPct val="95000"/>
              <a:buFont typeface="Wingdings"/>
              <a:buChar char=""/>
            </a:pPr>
            <a:r>
              <a:rPr lang="ja-JP" altLang="en-US" sz="3000" dirty="0">
                <a:solidFill>
                  <a:prstClr val="white"/>
                </a:solidFill>
              </a:rPr>
              <a:t>同調現象</a:t>
            </a:r>
            <a:endParaRPr lang="en-US" altLang="ja-JP" sz="3000" dirty="0">
              <a:solidFill>
                <a:prstClr val="white"/>
              </a:solidFill>
            </a:endParaRPr>
          </a:p>
          <a:p>
            <a:pPr marL="68580" lvl="0">
              <a:spcBef>
                <a:spcPts val="700"/>
              </a:spcBef>
              <a:buClr>
                <a:srgbClr val="D6ECFF"/>
              </a:buClr>
              <a:buSzPct val="95000"/>
            </a:pPr>
            <a:r>
              <a:rPr lang="ja-JP" altLang="en-US" sz="2400" dirty="0">
                <a:solidFill>
                  <a:prstClr val="white"/>
                </a:solidFill>
              </a:rPr>
              <a:t>周りの人と同じ行動をしていると安心し、逆に自分が正しいと思っても他の人が異なる行動をしている場合には不安に</a:t>
            </a:r>
            <a:r>
              <a:rPr lang="ja-JP" altLang="en-US" sz="2400" dirty="0" smtClean="0">
                <a:solidFill>
                  <a:prstClr val="white"/>
                </a:solidFill>
              </a:rPr>
              <a:t>なる</a:t>
            </a:r>
            <a:endParaRPr lang="en-US" altLang="ja-JP" sz="2400" dirty="0" smtClean="0">
              <a:solidFill>
                <a:prstClr val="white"/>
              </a:solidFill>
            </a:endParaRPr>
          </a:p>
        </p:txBody>
      </p:sp>
    </p:spTree>
    <p:extLst>
      <p:ext uri="{BB962C8B-B14F-4D97-AF65-F5344CB8AC3E}">
        <p14:creationId xmlns:p14="http://schemas.microsoft.com/office/powerpoint/2010/main" val="3684410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683568" y="1124744"/>
            <a:ext cx="3168352" cy="461665"/>
          </a:xfrm>
          <a:prstGeom prst="rect">
            <a:avLst/>
          </a:prstGeom>
          <a:noFill/>
        </p:spPr>
        <p:txBody>
          <a:bodyPr wrap="square" rtlCol="0">
            <a:spAutoFit/>
          </a:bodyPr>
          <a:lstStyle/>
          <a:p>
            <a:r>
              <a:rPr kumimoji="1" lang="ja-JP" altLang="en-US" sz="2400" dirty="0" smtClean="0"/>
              <a:t>例：</a:t>
            </a:r>
            <a:r>
              <a:rPr lang="ja-JP" altLang="en-US" sz="2400" dirty="0" smtClean="0"/>
              <a:t>化粧品の購入</a:t>
            </a:r>
            <a:endParaRPr kumimoji="1" lang="en-US" altLang="ja-JP" sz="2400" dirty="0" smtClean="0"/>
          </a:p>
        </p:txBody>
      </p:sp>
      <p:sp>
        <p:nvSpPr>
          <p:cNvPr id="11" name="角丸四角形 10"/>
          <p:cNvSpPr/>
          <p:nvPr/>
        </p:nvSpPr>
        <p:spPr>
          <a:xfrm>
            <a:off x="1259632" y="1916832"/>
            <a:ext cx="2844316" cy="5011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化粧品を買おう！</a:t>
            </a:r>
            <a:endParaRPr kumimoji="1" lang="ja-JP" altLang="en-US" sz="2400" dirty="0"/>
          </a:p>
        </p:txBody>
      </p:sp>
      <p:sp>
        <p:nvSpPr>
          <p:cNvPr id="12" name="角丸四角形 11"/>
          <p:cNvSpPr/>
          <p:nvPr/>
        </p:nvSpPr>
        <p:spPr>
          <a:xfrm>
            <a:off x="5292080" y="2636912"/>
            <a:ext cx="2844316" cy="5011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t>どれがいいん</a:t>
            </a:r>
            <a:r>
              <a:rPr lang="ja-JP" altLang="en-US" sz="2000" dirty="0" smtClean="0"/>
              <a:t>だろう</a:t>
            </a:r>
            <a:endParaRPr kumimoji="1" lang="ja-JP" altLang="en-US" sz="2000" dirty="0"/>
          </a:p>
        </p:txBody>
      </p:sp>
      <p:sp>
        <p:nvSpPr>
          <p:cNvPr id="13" name="角丸四角形 12"/>
          <p:cNvSpPr/>
          <p:nvPr/>
        </p:nvSpPr>
        <p:spPr>
          <a:xfrm>
            <a:off x="1259632" y="3140968"/>
            <a:ext cx="284431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口</a:t>
            </a:r>
            <a:r>
              <a:rPr lang="ja-JP" altLang="en-US" sz="2400" dirty="0" smtClean="0"/>
              <a:t>コミ･レビューをチェック</a:t>
            </a:r>
            <a:endParaRPr kumimoji="1" lang="ja-JP" altLang="en-US" sz="2400" dirty="0"/>
          </a:p>
        </p:txBody>
      </p:sp>
      <p:sp>
        <p:nvSpPr>
          <p:cNvPr id="14" name="角丸四角形 13"/>
          <p:cNvSpPr/>
          <p:nvPr/>
        </p:nvSpPr>
        <p:spPr>
          <a:xfrm>
            <a:off x="1259632" y="4653136"/>
            <a:ext cx="2844316" cy="5011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これはいい商品</a:t>
            </a:r>
            <a:endParaRPr kumimoji="1" lang="ja-JP" altLang="en-US" sz="2400" dirty="0"/>
          </a:p>
        </p:txBody>
      </p:sp>
      <p:sp>
        <p:nvSpPr>
          <p:cNvPr id="15" name="角丸四角形 14"/>
          <p:cNvSpPr/>
          <p:nvPr/>
        </p:nvSpPr>
        <p:spPr>
          <a:xfrm>
            <a:off x="5292080" y="3861048"/>
            <a:ext cx="284431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t>みん</a:t>
            </a:r>
            <a:r>
              <a:rPr lang="ja-JP" altLang="en-US" sz="2000" dirty="0" smtClean="0"/>
              <a:t>なが使っている！</a:t>
            </a:r>
            <a:endParaRPr lang="en-US" altLang="ja-JP" sz="2000" dirty="0"/>
          </a:p>
          <a:p>
            <a:pPr algn="ctr"/>
            <a:r>
              <a:rPr lang="ja-JP" altLang="en-US" sz="2000" dirty="0"/>
              <a:t>みんなの印象がいい</a:t>
            </a:r>
            <a:r>
              <a:rPr lang="ja-JP" altLang="en-US" sz="2000" dirty="0" smtClean="0"/>
              <a:t>！</a:t>
            </a:r>
            <a:endParaRPr lang="ja-JP" altLang="en-US" sz="2000" dirty="0"/>
          </a:p>
        </p:txBody>
      </p:sp>
      <p:sp>
        <p:nvSpPr>
          <p:cNvPr id="16" name="角丸四角形 15"/>
          <p:cNvSpPr/>
          <p:nvPr/>
        </p:nvSpPr>
        <p:spPr>
          <a:xfrm>
            <a:off x="5292080" y="5445224"/>
            <a:ext cx="2844316" cy="5011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商品購入</a:t>
            </a:r>
            <a:endParaRPr kumimoji="1" lang="ja-JP" altLang="en-US" sz="3200" dirty="0"/>
          </a:p>
        </p:txBody>
      </p:sp>
      <p:cxnSp>
        <p:nvCxnSpPr>
          <p:cNvPr id="19" name="直線矢印コネクタ 18"/>
          <p:cNvCxnSpPr/>
          <p:nvPr/>
        </p:nvCxnSpPr>
        <p:spPr>
          <a:xfrm>
            <a:off x="4388366" y="2406210"/>
            <a:ext cx="694360" cy="3753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H="1">
            <a:off x="4420746" y="2997555"/>
            <a:ext cx="648072" cy="4924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4411510" y="3703843"/>
            <a:ext cx="671216" cy="3738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4427984" y="5013176"/>
            <a:ext cx="654742" cy="4418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H="1">
            <a:off x="4411510" y="4293699"/>
            <a:ext cx="671216" cy="6008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スライド番号プレースホルダ 16"/>
          <p:cNvSpPr>
            <a:spLocks noGrp="1"/>
          </p:cNvSpPr>
          <p:nvPr>
            <p:ph type="sldNum" sz="quarter" idx="12"/>
          </p:nvPr>
        </p:nvSpPr>
        <p:spPr/>
        <p:txBody>
          <a:bodyPr/>
          <a:lstStyle/>
          <a:p>
            <a:fld id="{1BC2C452-B59E-48FF-B03B-DC6A97FE5E38}" type="slidenum">
              <a:rPr kumimoji="1" lang="ja-JP" altLang="en-US" smtClean="0"/>
              <a:pPr/>
              <a:t>29</a:t>
            </a:fld>
            <a:endParaRPr kumimoji="1" lang="ja-JP" altLang="en-US"/>
          </a:p>
        </p:txBody>
      </p:sp>
      <p:sp>
        <p:nvSpPr>
          <p:cNvPr id="21" name="タイトル 1"/>
          <p:cNvSpPr>
            <a:spLocks noGrp="1"/>
          </p:cNvSpPr>
          <p:nvPr>
            <p:ph type="title"/>
          </p:nvPr>
        </p:nvSpPr>
        <p:spPr>
          <a:xfrm>
            <a:off x="611560" y="260648"/>
            <a:ext cx="7772400" cy="914400"/>
          </a:xfrm>
        </p:spPr>
        <p:txBody>
          <a:bodyPr/>
          <a:lstStyle/>
          <a:p>
            <a:r>
              <a:rPr lang="en-US" altLang="ja-JP" dirty="0" smtClean="0"/>
              <a:t>5-4.</a:t>
            </a:r>
            <a:r>
              <a:rPr lang="ja-JP" altLang="en-US" dirty="0" smtClean="0"/>
              <a:t>集団心理</a:t>
            </a:r>
            <a:endParaRPr kumimoji="1" lang="ja-JP" altLang="en-US" sz="2400" dirty="0">
              <a:solidFill>
                <a:schemeClr val="tx1"/>
              </a:solidFill>
            </a:endParaRPr>
          </a:p>
        </p:txBody>
      </p:sp>
    </p:spTree>
    <p:extLst>
      <p:ext uri="{BB962C8B-B14F-4D97-AF65-F5344CB8AC3E}">
        <p14:creationId xmlns:p14="http://schemas.microsoft.com/office/powerpoint/2010/main" val="3862022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a:t>
            </a:r>
            <a:r>
              <a:rPr lang="ja-JP" altLang="en-US" dirty="0" smtClean="0"/>
              <a:t>導入</a:t>
            </a:r>
            <a:endParaRPr kumimoji="1" lang="ja-JP" altLang="en-US" dirty="0"/>
          </a:p>
        </p:txBody>
      </p:sp>
      <p:sp>
        <p:nvSpPr>
          <p:cNvPr id="3" name="コンテンツ プレースホルダー 2"/>
          <p:cNvSpPr>
            <a:spLocks noGrp="1"/>
          </p:cNvSpPr>
          <p:nvPr>
            <p:ph idx="1"/>
          </p:nvPr>
        </p:nvSpPr>
        <p:spPr>
          <a:xfrm>
            <a:off x="914400" y="1783560"/>
            <a:ext cx="7772400" cy="2797568"/>
          </a:xfrm>
        </p:spPr>
        <p:txBody>
          <a:bodyPr/>
          <a:lstStyle/>
          <a:p>
            <a:pPr marL="68580" indent="0">
              <a:buNone/>
            </a:pPr>
            <a:r>
              <a:rPr lang="ja-JP" altLang="en-US" dirty="0" smtClean="0"/>
              <a:t>私たちの生活に深く浸透している携帯電話</a:t>
            </a:r>
            <a:endParaRPr lang="en-US" altLang="ja-JP" dirty="0" smtClean="0"/>
          </a:p>
          <a:p>
            <a:pPr marL="68580" indent="0">
              <a:buNone/>
            </a:pPr>
            <a:r>
              <a:rPr lang="ja-JP" altLang="en-US" dirty="0" smtClean="0"/>
              <a:t>　　　スマートフォンが身近な存在</a:t>
            </a:r>
            <a:endParaRPr lang="en-US" altLang="ja-JP" dirty="0" smtClean="0"/>
          </a:p>
          <a:p>
            <a:pPr marL="68580" indent="0">
              <a:buNone/>
            </a:pPr>
            <a:endParaRPr lang="en-US" altLang="ja-JP" dirty="0"/>
          </a:p>
          <a:p>
            <a:r>
              <a:rPr lang="ja-JP" altLang="en-US" dirty="0" smtClean="0"/>
              <a:t>進化を遂げたスマートフォン</a:t>
            </a:r>
            <a:endParaRPr lang="en-US" altLang="ja-JP" dirty="0" smtClean="0"/>
          </a:p>
          <a:p>
            <a:r>
              <a:rPr lang="en-US" altLang="ja-JP" dirty="0" smtClean="0"/>
              <a:t>iPhone</a:t>
            </a:r>
            <a:r>
              <a:rPr lang="ja-JP" altLang="en-US" dirty="0"/>
              <a:t>５</a:t>
            </a:r>
            <a:r>
              <a:rPr lang="en-US" altLang="ja-JP" dirty="0" smtClean="0"/>
              <a:t>S</a:t>
            </a:r>
            <a:r>
              <a:rPr lang="ja-JP" altLang="en-US" dirty="0" smtClean="0"/>
              <a:t>の発売</a:t>
            </a:r>
            <a:endParaRPr lang="en-US" altLang="ja-JP" dirty="0"/>
          </a:p>
          <a:p>
            <a:pPr marL="68580" indent="0">
              <a:buNone/>
            </a:pPr>
            <a:endParaRPr lang="en-US" altLang="ja-JP" dirty="0" smtClean="0"/>
          </a:p>
        </p:txBody>
      </p:sp>
      <p:sp>
        <p:nvSpPr>
          <p:cNvPr id="4" name="スライド番号プレースホルダ 3"/>
          <p:cNvSpPr>
            <a:spLocks noGrp="1"/>
          </p:cNvSpPr>
          <p:nvPr>
            <p:ph type="sldNum" sz="quarter" idx="12"/>
          </p:nvPr>
        </p:nvSpPr>
        <p:spPr/>
        <p:txBody>
          <a:bodyPr/>
          <a:lstStyle/>
          <a:p>
            <a:fld id="{1BC2C452-B59E-48FF-B03B-DC6A97FE5E38}" type="slidenum">
              <a:rPr kumimoji="1" lang="ja-JP" altLang="en-US" smtClean="0"/>
              <a:pPr/>
              <a:t>3</a:t>
            </a:fld>
            <a:endParaRPr kumimoji="1" lang="ja-JP" altLang="en-US"/>
          </a:p>
        </p:txBody>
      </p:sp>
      <p:sp>
        <p:nvSpPr>
          <p:cNvPr id="5" name="右矢印 4"/>
          <p:cNvSpPr/>
          <p:nvPr/>
        </p:nvSpPr>
        <p:spPr>
          <a:xfrm>
            <a:off x="1217762" y="2420888"/>
            <a:ext cx="79208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412466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230680" y="1842222"/>
            <a:ext cx="2844316"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スマートフォンにしよう</a:t>
            </a:r>
            <a:endParaRPr lang="en-US" altLang="ja-JP" dirty="0" smtClean="0"/>
          </a:p>
          <a:p>
            <a:pPr algn="ctr"/>
            <a:r>
              <a:rPr lang="en-US" altLang="ja-JP" dirty="0"/>
              <a:t>o</a:t>
            </a:r>
            <a:r>
              <a:rPr kumimoji="1" lang="en-US" altLang="ja-JP" dirty="0" smtClean="0"/>
              <a:t>r</a:t>
            </a:r>
          </a:p>
          <a:p>
            <a:pPr algn="ctr"/>
            <a:r>
              <a:rPr kumimoji="1" lang="ja-JP" altLang="en-US" dirty="0" smtClean="0"/>
              <a:t>機種変更しよう</a:t>
            </a:r>
            <a:endParaRPr kumimoji="1" lang="ja-JP" altLang="en-US" dirty="0"/>
          </a:p>
        </p:txBody>
      </p:sp>
      <p:sp>
        <p:nvSpPr>
          <p:cNvPr id="6" name="角丸四角形 5"/>
          <p:cNvSpPr/>
          <p:nvPr/>
        </p:nvSpPr>
        <p:spPr>
          <a:xfrm>
            <a:off x="5290512" y="2524845"/>
            <a:ext cx="2844316" cy="5011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t>どれがいいん</a:t>
            </a:r>
            <a:r>
              <a:rPr lang="ja-JP" altLang="en-US" sz="2000" dirty="0" smtClean="0"/>
              <a:t>だろう</a:t>
            </a:r>
            <a:endParaRPr kumimoji="1" lang="ja-JP" altLang="en-US" sz="2000" dirty="0"/>
          </a:p>
        </p:txBody>
      </p:sp>
      <p:sp>
        <p:nvSpPr>
          <p:cNvPr id="10" name="角丸四角形 9"/>
          <p:cNvSpPr/>
          <p:nvPr/>
        </p:nvSpPr>
        <p:spPr>
          <a:xfrm>
            <a:off x="1259632" y="5013176"/>
            <a:ext cx="2844316" cy="5011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t>いい商品に違いない</a:t>
            </a:r>
            <a:endParaRPr kumimoji="1" lang="ja-JP" altLang="en-US" sz="2000" dirty="0"/>
          </a:p>
        </p:txBody>
      </p:sp>
      <p:cxnSp>
        <p:nvCxnSpPr>
          <p:cNvPr id="11" name="直線矢印コネクタ 10"/>
          <p:cNvCxnSpPr/>
          <p:nvPr/>
        </p:nvCxnSpPr>
        <p:spPr>
          <a:xfrm>
            <a:off x="4365672" y="2274270"/>
            <a:ext cx="665604" cy="3394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4365672" y="4002462"/>
            <a:ext cx="665604" cy="2716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4437680" y="5263752"/>
            <a:ext cx="720080" cy="7174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H="1">
            <a:off x="4365672" y="4434510"/>
            <a:ext cx="648072"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4365672" y="2857702"/>
            <a:ext cx="657220" cy="9287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角丸四角形 16"/>
          <p:cNvSpPr/>
          <p:nvPr/>
        </p:nvSpPr>
        <p:spPr>
          <a:xfrm>
            <a:off x="5355782" y="5730654"/>
            <a:ext cx="311434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t>iPhone</a:t>
            </a:r>
            <a:r>
              <a:rPr lang="ja-JP" altLang="en-US" sz="2800" dirty="0" smtClean="0"/>
              <a:t>にしよう！</a:t>
            </a:r>
            <a:endParaRPr kumimoji="1" lang="ja-JP" altLang="en-US" sz="2800" dirty="0"/>
          </a:p>
        </p:txBody>
      </p:sp>
      <p:sp>
        <p:nvSpPr>
          <p:cNvPr id="20" name="爆発 1 19"/>
          <p:cNvSpPr/>
          <p:nvPr/>
        </p:nvSpPr>
        <p:spPr>
          <a:xfrm>
            <a:off x="4679504" y="3068960"/>
            <a:ext cx="4464496" cy="2520280"/>
          </a:xfrm>
          <a:prstGeom prst="irregularSeal1">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しかも</a:t>
            </a:r>
            <a:endParaRPr kumimoji="1" lang="en-US" altLang="ja-JP" sz="2800" dirty="0" smtClean="0"/>
          </a:p>
          <a:p>
            <a:pPr algn="ctr"/>
            <a:r>
              <a:rPr kumimoji="1" lang="ja-JP" altLang="en-US" sz="2800" dirty="0" smtClean="0"/>
              <a:t>総合満足度</a:t>
            </a:r>
            <a:r>
              <a:rPr kumimoji="1" lang="en-US" altLang="ja-JP" sz="2800" dirty="0" smtClean="0"/>
              <a:t>NO.</a:t>
            </a:r>
            <a:r>
              <a:rPr lang="ja-JP" altLang="en-US" sz="2800" dirty="0" smtClean="0"/>
              <a:t>１</a:t>
            </a:r>
            <a:r>
              <a:rPr lang="en-US" altLang="ja-JP" sz="2800" dirty="0" smtClean="0"/>
              <a:t>!!!</a:t>
            </a:r>
          </a:p>
        </p:txBody>
      </p:sp>
      <p:sp>
        <p:nvSpPr>
          <p:cNvPr id="18" name="テキスト ボックス 17"/>
          <p:cNvSpPr txBox="1"/>
          <p:nvPr/>
        </p:nvSpPr>
        <p:spPr>
          <a:xfrm>
            <a:off x="755576" y="1124744"/>
            <a:ext cx="3168352" cy="461665"/>
          </a:xfrm>
          <a:prstGeom prst="rect">
            <a:avLst/>
          </a:prstGeom>
          <a:noFill/>
        </p:spPr>
        <p:txBody>
          <a:bodyPr wrap="square" rtlCol="0">
            <a:spAutoFit/>
          </a:bodyPr>
          <a:lstStyle/>
          <a:p>
            <a:r>
              <a:rPr lang="en-US" altLang="ja-JP" sz="2400" dirty="0"/>
              <a:t>iPhone</a:t>
            </a:r>
            <a:r>
              <a:rPr lang="ja-JP" altLang="en-US" sz="2400" dirty="0"/>
              <a:t>の場合</a:t>
            </a:r>
            <a:endParaRPr kumimoji="1" lang="ja-JP" altLang="en-US" sz="2400" dirty="0"/>
          </a:p>
        </p:txBody>
      </p:sp>
      <p:sp>
        <p:nvSpPr>
          <p:cNvPr id="19" name="スライド番号プレースホルダ 18"/>
          <p:cNvSpPr>
            <a:spLocks noGrp="1"/>
          </p:cNvSpPr>
          <p:nvPr>
            <p:ph type="sldNum" sz="quarter" idx="12"/>
          </p:nvPr>
        </p:nvSpPr>
        <p:spPr/>
        <p:txBody>
          <a:bodyPr/>
          <a:lstStyle/>
          <a:p>
            <a:fld id="{1BC2C452-B59E-48FF-B03B-DC6A97FE5E38}" type="slidenum">
              <a:rPr kumimoji="1" lang="ja-JP" altLang="en-US" smtClean="0"/>
              <a:pPr/>
              <a:t>30</a:t>
            </a:fld>
            <a:endParaRPr kumimoji="1" lang="ja-JP" altLang="en-US"/>
          </a:p>
        </p:txBody>
      </p:sp>
      <p:sp>
        <p:nvSpPr>
          <p:cNvPr id="21" name="円/楕円 20"/>
          <p:cNvSpPr/>
          <p:nvPr/>
        </p:nvSpPr>
        <p:spPr>
          <a:xfrm>
            <a:off x="1197320" y="3066358"/>
            <a:ext cx="2808312" cy="720080"/>
          </a:xfrm>
          <a:prstGeom prst="ellipse">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スマートフォン</a:t>
            </a:r>
            <a:r>
              <a:rPr kumimoji="1" lang="en-US" altLang="ja-JP" dirty="0" smtClean="0"/>
              <a:t>=</a:t>
            </a:r>
            <a:r>
              <a:rPr kumimoji="1" lang="en-US" altLang="ja-JP" dirty="0" err="1" smtClean="0"/>
              <a:t>iPhone</a:t>
            </a:r>
            <a:endParaRPr kumimoji="1" lang="ja-JP" altLang="en-US" dirty="0"/>
          </a:p>
        </p:txBody>
      </p:sp>
      <p:sp>
        <p:nvSpPr>
          <p:cNvPr id="22" name="円/楕円 21"/>
          <p:cNvSpPr/>
          <p:nvPr/>
        </p:nvSpPr>
        <p:spPr>
          <a:xfrm>
            <a:off x="1269328" y="3930454"/>
            <a:ext cx="2736304" cy="720080"/>
          </a:xfrm>
          <a:prstGeom prst="ellipse">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スマホ使用機種別シェア</a:t>
            </a:r>
            <a:r>
              <a:rPr kumimoji="1" lang="en-US" altLang="ja-JP" dirty="0" smtClean="0"/>
              <a:t>NO.1</a:t>
            </a:r>
            <a:endParaRPr kumimoji="1" lang="ja-JP" altLang="en-US" dirty="0"/>
          </a:p>
        </p:txBody>
      </p:sp>
      <p:sp>
        <p:nvSpPr>
          <p:cNvPr id="23" name="加算記号 22"/>
          <p:cNvSpPr/>
          <p:nvPr/>
        </p:nvSpPr>
        <p:spPr>
          <a:xfrm>
            <a:off x="2349448" y="3570414"/>
            <a:ext cx="576064" cy="504056"/>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タイトル 1"/>
          <p:cNvSpPr>
            <a:spLocks noGrp="1"/>
          </p:cNvSpPr>
          <p:nvPr>
            <p:ph type="title"/>
          </p:nvPr>
        </p:nvSpPr>
        <p:spPr>
          <a:xfrm>
            <a:off x="611560" y="260648"/>
            <a:ext cx="7772400" cy="914400"/>
          </a:xfrm>
        </p:spPr>
        <p:txBody>
          <a:bodyPr/>
          <a:lstStyle/>
          <a:p>
            <a:r>
              <a:rPr lang="en-US" altLang="ja-JP" dirty="0" smtClean="0"/>
              <a:t>5-4.</a:t>
            </a:r>
            <a:r>
              <a:rPr lang="ja-JP" altLang="en-US" dirty="0"/>
              <a:t>集団心理</a:t>
            </a:r>
            <a:endParaRPr kumimoji="1" lang="ja-JP" altLang="en-US" sz="2400" dirty="0">
              <a:solidFill>
                <a:schemeClr val="tx1"/>
              </a:solidFill>
            </a:endParaRPr>
          </a:p>
        </p:txBody>
      </p:sp>
    </p:spTree>
    <p:extLst>
      <p:ext uri="{BB962C8B-B14F-4D97-AF65-F5344CB8AC3E}">
        <p14:creationId xmlns:p14="http://schemas.microsoft.com/office/powerpoint/2010/main" val="28746547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 4"/>
          <p:cNvGraphicFramePr>
            <a:graphicFrameLocks noGrp="1"/>
          </p:cNvGraphicFramePr>
          <p:nvPr>
            <p:ph idx="1"/>
          </p:nvPr>
        </p:nvGraphicFramePr>
        <p:xfrm>
          <a:off x="914400" y="1052736"/>
          <a:ext cx="7772400" cy="5303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 3"/>
          <p:cNvSpPr>
            <a:spLocks noGrp="1"/>
          </p:cNvSpPr>
          <p:nvPr>
            <p:ph type="sldNum" sz="quarter" idx="12"/>
          </p:nvPr>
        </p:nvSpPr>
        <p:spPr/>
        <p:txBody>
          <a:bodyPr/>
          <a:lstStyle/>
          <a:p>
            <a:fld id="{1BC2C452-B59E-48FF-B03B-DC6A97FE5E38}" type="slidenum">
              <a:rPr kumimoji="1" lang="ja-JP" altLang="en-US" smtClean="0"/>
              <a:pPr/>
              <a:t>31</a:t>
            </a:fld>
            <a:endParaRPr kumimoji="1" lang="ja-JP" altLang="en-US"/>
          </a:p>
        </p:txBody>
      </p:sp>
      <p:sp>
        <p:nvSpPr>
          <p:cNvPr id="6" name="タイトル 1"/>
          <p:cNvSpPr>
            <a:spLocks noGrp="1"/>
          </p:cNvSpPr>
          <p:nvPr>
            <p:ph type="title"/>
          </p:nvPr>
        </p:nvSpPr>
        <p:spPr>
          <a:xfrm>
            <a:off x="611560" y="260648"/>
            <a:ext cx="7772400" cy="914400"/>
          </a:xfrm>
        </p:spPr>
        <p:txBody>
          <a:bodyPr/>
          <a:lstStyle/>
          <a:p>
            <a:r>
              <a:rPr lang="en-US" altLang="ja-JP" dirty="0" smtClean="0"/>
              <a:t>5-4.</a:t>
            </a:r>
            <a:r>
              <a:rPr lang="ja-JP" altLang="en-US" dirty="0"/>
              <a:t>集団心理</a:t>
            </a:r>
            <a:endParaRPr kumimoji="1" lang="ja-JP" altLang="en-US" sz="2400" dirty="0">
              <a:solidFill>
                <a:schemeClr val="tx1"/>
              </a:solidFill>
            </a:endParaRPr>
          </a:p>
        </p:txBody>
      </p:sp>
      <p:sp>
        <p:nvSpPr>
          <p:cNvPr id="7" name="テキスト ボックス 6"/>
          <p:cNvSpPr txBox="1"/>
          <p:nvPr/>
        </p:nvSpPr>
        <p:spPr>
          <a:xfrm>
            <a:off x="755576" y="1124744"/>
            <a:ext cx="3168352" cy="461665"/>
          </a:xfrm>
          <a:prstGeom prst="rect">
            <a:avLst/>
          </a:prstGeom>
          <a:noFill/>
        </p:spPr>
        <p:txBody>
          <a:bodyPr wrap="square" rtlCol="0">
            <a:spAutoFit/>
          </a:bodyPr>
          <a:lstStyle/>
          <a:p>
            <a:r>
              <a:rPr lang="en-US" altLang="ja-JP" sz="2400" dirty="0" err="1" smtClean="0"/>
              <a:t>iPhone</a:t>
            </a:r>
            <a:r>
              <a:rPr lang="ja-JP" altLang="en-US" sz="2400" dirty="0" smtClean="0"/>
              <a:t>の場合</a:t>
            </a:r>
            <a:endParaRPr kumimoji="1" lang="ja-JP" alt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p:cNvGraphicFramePr>
            <a:graphicFrameLocks/>
          </p:cNvGraphicFramePr>
          <p:nvPr/>
        </p:nvGraphicFramePr>
        <p:xfrm>
          <a:off x="251520" y="2276872"/>
          <a:ext cx="4572000" cy="32480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グラフ 6"/>
          <p:cNvGraphicFramePr>
            <a:graphicFrameLocks/>
          </p:cNvGraphicFramePr>
          <p:nvPr/>
        </p:nvGraphicFramePr>
        <p:xfrm>
          <a:off x="4427984" y="2276872"/>
          <a:ext cx="4716016"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9" name="テキスト ボックス 8"/>
          <p:cNvSpPr txBox="1"/>
          <p:nvPr/>
        </p:nvSpPr>
        <p:spPr>
          <a:xfrm>
            <a:off x="805511" y="1700808"/>
            <a:ext cx="3262433" cy="707886"/>
          </a:xfrm>
          <a:prstGeom prst="rect">
            <a:avLst/>
          </a:prstGeom>
          <a:noFill/>
        </p:spPr>
        <p:txBody>
          <a:bodyPr wrap="none" rtlCol="0">
            <a:spAutoFit/>
          </a:bodyPr>
          <a:lstStyle/>
          <a:p>
            <a:pPr algn="ctr"/>
            <a:r>
              <a:rPr kumimoji="1" lang="en-US" altLang="ja-JP" sz="2000" dirty="0" smtClean="0"/>
              <a:t>2013</a:t>
            </a:r>
            <a:r>
              <a:rPr kumimoji="1" lang="ja-JP" altLang="en-US" sz="2000" dirty="0" smtClean="0"/>
              <a:t>年第</a:t>
            </a:r>
            <a:r>
              <a:rPr kumimoji="1" lang="en-US" altLang="ja-JP" sz="2000" dirty="0" smtClean="0"/>
              <a:t>3</a:t>
            </a:r>
            <a:r>
              <a:rPr kumimoji="1" lang="ja-JP" altLang="en-US" sz="2000" dirty="0" smtClean="0"/>
              <a:t>四半期</a:t>
            </a:r>
            <a:endParaRPr kumimoji="1" lang="en-US" altLang="ja-JP" sz="2000" dirty="0" smtClean="0"/>
          </a:p>
          <a:p>
            <a:pPr algn="ctr"/>
            <a:r>
              <a:rPr lang="ja-JP" altLang="en-US" sz="2000" dirty="0" smtClean="0"/>
              <a:t>スマートフォン世界シェア</a:t>
            </a:r>
            <a:endParaRPr kumimoji="1" lang="ja-JP" altLang="en-US" sz="2000" dirty="0"/>
          </a:p>
        </p:txBody>
      </p:sp>
      <p:sp>
        <p:nvSpPr>
          <p:cNvPr id="10" name="テキスト ボックス 9"/>
          <p:cNvSpPr txBox="1"/>
          <p:nvPr/>
        </p:nvSpPr>
        <p:spPr>
          <a:xfrm>
            <a:off x="5004048" y="1700808"/>
            <a:ext cx="3262432" cy="707886"/>
          </a:xfrm>
          <a:prstGeom prst="rect">
            <a:avLst/>
          </a:prstGeom>
          <a:noFill/>
        </p:spPr>
        <p:txBody>
          <a:bodyPr wrap="none" rtlCol="0">
            <a:spAutoFit/>
          </a:bodyPr>
          <a:lstStyle/>
          <a:p>
            <a:pPr algn="ctr"/>
            <a:r>
              <a:rPr kumimoji="1" lang="en-US" altLang="ja-JP" sz="2000" dirty="0" smtClean="0"/>
              <a:t>2013</a:t>
            </a:r>
            <a:r>
              <a:rPr kumimoji="1" lang="ja-JP" altLang="en-US" sz="2000" dirty="0" smtClean="0"/>
              <a:t>年第</a:t>
            </a:r>
            <a:r>
              <a:rPr kumimoji="1" lang="en-US" altLang="ja-JP" sz="2000" dirty="0" smtClean="0"/>
              <a:t>2</a:t>
            </a:r>
            <a:r>
              <a:rPr kumimoji="1" lang="ja-JP" altLang="en-US" sz="2000" dirty="0" smtClean="0"/>
              <a:t>四半期</a:t>
            </a:r>
            <a:endParaRPr kumimoji="1" lang="en-US" altLang="ja-JP" sz="2000" dirty="0" smtClean="0"/>
          </a:p>
          <a:p>
            <a:pPr algn="ctr"/>
            <a:r>
              <a:rPr lang="ja-JP" altLang="en-US" sz="2000" dirty="0" smtClean="0"/>
              <a:t>スマートフォン国内シェア</a:t>
            </a:r>
            <a:endParaRPr kumimoji="1" lang="ja-JP" altLang="en-US" sz="2000" dirty="0"/>
          </a:p>
        </p:txBody>
      </p:sp>
      <p:sp>
        <p:nvSpPr>
          <p:cNvPr id="11" name="テキスト ボックス 10"/>
          <p:cNvSpPr txBox="1"/>
          <p:nvPr/>
        </p:nvSpPr>
        <p:spPr>
          <a:xfrm>
            <a:off x="1187624" y="5661248"/>
            <a:ext cx="7704856" cy="923330"/>
          </a:xfrm>
          <a:prstGeom prst="rect">
            <a:avLst/>
          </a:prstGeom>
          <a:noFill/>
        </p:spPr>
        <p:txBody>
          <a:bodyPr wrap="square" rtlCol="0">
            <a:spAutoFit/>
          </a:bodyPr>
          <a:lstStyle/>
          <a:p>
            <a:r>
              <a:rPr kumimoji="1" lang="en-US" altLang="ja-JP" dirty="0" smtClean="0"/>
              <a:t>IDC</a:t>
            </a:r>
            <a:r>
              <a:rPr kumimoji="1" lang="ja-JP" altLang="en-US" dirty="0" smtClean="0"/>
              <a:t>調べ</a:t>
            </a:r>
            <a:endParaRPr kumimoji="1" lang="en-US" altLang="ja-JP" dirty="0" smtClean="0"/>
          </a:p>
          <a:p>
            <a:r>
              <a:rPr lang="en-US" altLang="ja-JP" dirty="0" smtClean="0"/>
              <a:t>URL :http://image.itmedia.co.jp/l/im/mobile/articles/1310/30/l_yu_idc.jpg</a:t>
            </a:r>
          </a:p>
          <a:p>
            <a:r>
              <a:rPr kumimoji="1" lang="ja-JP" altLang="en-US" dirty="0" smtClean="0"/>
              <a:t>　</a:t>
            </a:r>
            <a:r>
              <a:rPr lang="ja-JP" altLang="en-US" dirty="0" smtClean="0"/>
              <a:t>       </a:t>
            </a:r>
            <a:r>
              <a:rPr lang="en-US" altLang="ja-JP" dirty="0" smtClean="0"/>
              <a:t>http://www.idcjapan.co.jp/Press/Current/20130909Apr.html</a:t>
            </a:r>
            <a:endParaRPr kumimoji="1" lang="ja-JP" altLang="en-US" dirty="0"/>
          </a:p>
        </p:txBody>
      </p:sp>
      <p:sp>
        <p:nvSpPr>
          <p:cNvPr id="13" name="スライド番号プレースホルダ 12"/>
          <p:cNvSpPr>
            <a:spLocks noGrp="1"/>
          </p:cNvSpPr>
          <p:nvPr>
            <p:ph type="sldNum" sz="quarter" idx="12"/>
          </p:nvPr>
        </p:nvSpPr>
        <p:spPr/>
        <p:txBody>
          <a:bodyPr/>
          <a:lstStyle/>
          <a:p>
            <a:fld id="{1BC2C452-B59E-48FF-B03B-DC6A97FE5E38}" type="slidenum">
              <a:rPr kumimoji="1" lang="ja-JP" altLang="en-US" smtClean="0"/>
              <a:pPr/>
              <a:t>32</a:t>
            </a:fld>
            <a:endParaRPr kumimoji="1" lang="ja-JP" altLang="en-US"/>
          </a:p>
        </p:txBody>
      </p:sp>
      <p:sp>
        <p:nvSpPr>
          <p:cNvPr id="16" name="タイトル 1"/>
          <p:cNvSpPr>
            <a:spLocks noGrp="1"/>
          </p:cNvSpPr>
          <p:nvPr>
            <p:ph type="title"/>
          </p:nvPr>
        </p:nvSpPr>
        <p:spPr>
          <a:xfrm>
            <a:off x="611560" y="260648"/>
            <a:ext cx="7772400" cy="914400"/>
          </a:xfrm>
        </p:spPr>
        <p:txBody>
          <a:bodyPr/>
          <a:lstStyle/>
          <a:p>
            <a:r>
              <a:rPr lang="en-US" altLang="ja-JP" dirty="0" smtClean="0"/>
              <a:t>5-4.</a:t>
            </a:r>
            <a:r>
              <a:rPr lang="ja-JP" altLang="en-US" dirty="0"/>
              <a:t>集団心理</a:t>
            </a:r>
            <a:endParaRPr kumimoji="1" lang="ja-JP" altLang="en-US" sz="2400" dirty="0">
              <a:solidFill>
                <a:schemeClr val="tx1"/>
              </a:solidFill>
            </a:endParaRPr>
          </a:p>
        </p:txBody>
      </p:sp>
      <p:sp>
        <p:nvSpPr>
          <p:cNvPr id="17" name="テキスト ボックス 16"/>
          <p:cNvSpPr txBox="1"/>
          <p:nvPr/>
        </p:nvSpPr>
        <p:spPr>
          <a:xfrm>
            <a:off x="2483768" y="2996952"/>
            <a:ext cx="4134465" cy="523220"/>
          </a:xfrm>
          <a:prstGeom prst="rect">
            <a:avLst/>
          </a:prstGeom>
          <a:solidFill>
            <a:srgbClr val="FFFF00"/>
          </a:solidFill>
        </p:spPr>
        <p:txBody>
          <a:bodyPr wrap="none" rtlCol="0">
            <a:spAutoFit/>
          </a:bodyPr>
          <a:lstStyle/>
          <a:p>
            <a:r>
              <a:rPr lang="ja-JP" altLang="en-US" sz="2800" dirty="0" smtClean="0">
                <a:solidFill>
                  <a:schemeClr val="bg1"/>
                </a:solidFill>
              </a:rPr>
              <a:t>サムスンの販売力が弱い</a:t>
            </a:r>
            <a:endParaRPr kumimoji="1" lang="ja-JP" altLang="en-US" sz="2800" dirty="0">
              <a:solidFill>
                <a:schemeClr val="bg1"/>
              </a:solidFill>
            </a:endParaRPr>
          </a:p>
        </p:txBody>
      </p:sp>
      <p:sp>
        <p:nvSpPr>
          <p:cNvPr id="14" name="テキスト ボックス 13"/>
          <p:cNvSpPr txBox="1"/>
          <p:nvPr/>
        </p:nvSpPr>
        <p:spPr>
          <a:xfrm>
            <a:off x="755575" y="1124744"/>
            <a:ext cx="4284477" cy="461665"/>
          </a:xfrm>
          <a:prstGeom prst="rect">
            <a:avLst/>
          </a:prstGeom>
          <a:noFill/>
        </p:spPr>
        <p:txBody>
          <a:bodyPr wrap="square" rtlCol="0">
            <a:spAutoFit/>
          </a:bodyPr>
          <a:lstStyle/>
          <a:p>
            <a:r>
              <a:rPr lang="ja-JP" altLang="en-US" sz="2400" dirty="0"/>
              <a:t>メーカー別の出荷台数を比較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bg/>
                                          </p:spTgt>
                                        </p:tgtEl>
                                        <p:attrNameLst>
                                          <p:attrName>style.visibility</p:attrName>
                                        </p:attrNameLst>
                                      </p:cBhvr>
                                      <p:to>
                                        <p:strVal val="visible"/>
                                      </p:to>
                                    </p:set>
                                    <p:animEffect transition="in" filter="fade">
                                      <p:cBhvr>
                                        <p:cTn id="7" dur="2000"/>
                                        <p:tgtEl>
                                          <p:spTgt spid="17">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xEl>
                                              <p:pRg st="0" end="0"/>
                                            </p:txEl>
                                          </p:spTgt>
                                        </p:tgtEl>
                                        <p:attrNameLst>
                                          <p:attrName>style.visibility</p:attrName>
                                        </p:attrNameLst>
                                      </p:cBhvr>
                                      <p:to>
                                        <p:strVal val="visible"/>
                                      </p:to>
                                    </p:set>
                                    <p:animEffect transition="in" filter="fade">
                                      <p:cBhvr>
                                        <p:cTn id="10" dur="20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allAtOnce"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 4"/>
          <p:cNvGraphicFramePr>
            <a:graphicFrameLocks noGrp="1"/>
          </p:cNvGraphicFramePr>
          <p:nvPr>
            <p:ph idx="1"/>
          </p:nvPr>
        </p:nvGraphicFramePr>
        <p:xfrm>
          <a:off x="899592" y="1052736"/>
          <a:ext cx="7772400" cy="55916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 3"/>
          <p:cNvSpPr>
            <a:spLocks noGrp="1"/>
          </p:cNvSpPr>
          <p:nvPr>
            <p:ph type="sldNum" sz="quarter" idx="12"/>
          </p:nvPr>
        </p:nvSpPr>
        <p:spPr/>
        <p:txBody>
          <a:bodyPr/>
          <a:lstStyle/>
          <a:p>
            <a:fld id="{1BC2C452-B59E-48FF-B03B-DC6A97FE5E38}" type="slidenum">
              <a:rPr kumimoji="1" lang="ja-JP" altLang="en-US" smtClean="0"/>
              <a:pPr/>
              <a:t>33</a:t>
            </a:fld>
            <a:endParaRPr kumimoji="1" lang="ja-JP" altLang="en-US"/>
          </a:p>
        </p:txBody>
      </p:sp>
      <p:sp>
        <p:nvSpPr>
          <p:cNvPr id="6" name="タイトル 1"/>
          <p:cNvSpPr>
            <a:spLocks noGrp="1"/>
          </p:cNvSpPr>
          <p:nvPr>
            <p:ph type="title"/>
          </p:nvPr>
        </p:nvSpPr>
        <p:spPr>
          <a:xfrm>
            <a:off x="611560" y="260648"/>
            <a:ext cx="7772400" cy="914400"/>
          </a:xfrm>
        </p:spPr>
        <p:txBody>
          <a:bodyPr/>
          <a:lstStyle/>
          <a:p>
            <a:r>
              <a:rPr lang="en-US" altLang="ja-JP" dirty="0" smtClean="0"/>
              <a:t>5-4.</a:t>
            </a:r>
            <a:r>
              <a:rPr lang="ja-JP" altLang="en-US" dirty="0"/>
              <a:t>集団心理</a:t>
            </a:r>
            <a:endParaRPr kumimoji="1" lang="ja-JP" altLang="en-US" sz="2400" dirty="0">
              <a:solidFill>
                <a:schemeClr val="tx1"/>
              </a:solidFill>
            </a:endParaRPr>
          </a:p>
        </p:txBody>
      </p:sp>
      <p:sp>
        <p:nvSpPr>
          <p:cNvPr id="7" name="テキスト ボックス 6"/>
          <p:cNvSpPr txBox="1"/>
          <p:nvPr/>
        </p:nvSpPr>
        <p:spPr>
          <a:xfrm>
            <a:off x="755576" y="1124744"/>
            <a:ext cx="3168352" cy="461665"/>
          </a:xfrm>
          <a:prstGeom prst="rect">
            <a:avLst/>
          </a:prstGeom>
          <a:noFill/>
        </p:spPr>
        <p:txBody>
          <a:bodyPr wrap="square" rtlCol="0">
            <a:spAutoFit/>
          </a:bodyPr>
          <a:lstStyle/>
          <a:p>
            <a:r>
              <a:rPr lang="en-US" altLang="ja-JP" sz="2400" dirty="0"/>
              <a:t>iPhone</a:t>
            </a:r>
            <a:r>
              <a:rPr lang="ja-JP" altLang="en-US" sz="2400" dirty="0"/>
              <a:t>の場合</a:t>
            </a:r>
            <a:endParaRPr kumimoji="1" lang="ja-JP" altLang="en-US"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6.</a:t>
            </a:r>
            <a:r>
              <a:rPr kumimoji="1" lang="ja-JP" altLang="en-US" dirty="0" smtClean="0"/>
              <a:t>まとめ</a:t>
            </a:r>
            <a:endParaRPr kumimoji="1" lang="ja-JP" altLang="en-US" dirty="0"/>
          </a:p>
        </p:txBody>
      </p:sp>
      <p:sp>
        <p:nvSpPr>
          <p:cNvPr id="3" name="コンテンツ プレースホルダ 2"/>
          <p:cNvSpPr>
            <a:spLocks noGrp="1"/>
          </p:cNvSpPr>
          <p:nvPr>
            <p:ph idx="1"/>
          </p:nvPr>
        </p:nvSpPr>
        <p:spPr>
          <a:xfrm>
            <a:off x="467544" y="1340768"/>
            <a:ext cx="8532440" cy="4572000"/>
          </a:xfrm>
        </p:spPr>
        <p:txBody>
          <a:bodyPr>
            <a:normAutofit fontScale="92500" lnSpcReduction="20000"/>
          </a:bodyPr>
          <a:lstStyle/>
          <a:p>
            <a:pPr marL="68580" indent="0">
              <a:buNone/>
            </a:pPr>
            <a:r>
              <a:rPr lang="en-US" altLang="ja-JP" dirty="0"/>
              <a:t>4</a:t>
            </a:r>
            <a:r>
              <a:rPr lang="ja-JP" altLang="en-US" dirty="0" err="1"/>
              <a:t>つ</a:t>
            </a:r>
            <a:r>
              <a:rPr lang="ja-JP" altLang="en-US" dirty="0" err="1" smtClean="0"/>
              <a:t>の</a:t>
            </a:r>
            <a:r>
              <a:rPr lang="ja-JP" altLang="en-US" dirty="0" smtClean="0"/>
              <a:t>仮説</a:t>
            </a:r>
            <a:endParaRPr lang="en-US" altLang="ja-JP" dirty="0" smtClean="0"/>
          </a:p>
          <a:p>
            <a:pPr marL="68580" indent="0">
              <a:buNone/>
            </a:pPr>
            <a:r>
              <a:rPr lang="en-US" altLang="ja-JP" dirty="0" smtClean="0">
                <a:solidFill>
                  <a:schemeClr val="accent1"/>
                </a:solidFill>
              </a:rPr>
              <a:t>1. </a:t>
            </a:r>
            <a:r>
              <a:rPr lang="ja-JP" altLang="en-US" dirty="0" smtClean="0">
                <a:solidFill>
                  <a:schemeClr val="accent1"/>
                </a:solidFill>
              </a:rPr>
              <a:t>価格</a:t>
            </a:r>
            <a:r>
              <a:rPr lang="ja-JP" altLang="en-US" dirty="0">
                <a:solidFill>
                  <a:schemeClr val="accent1"/>
                </a:solidFill>
              </a:rPr>
              <a:t>　</a:t>
            </a:r>
            <a:endParaRPr lang="en-US" altLang="ja-JP" dirty="0" smtClean="0">
              <a:solidFill>
                <a:schemeClr val="accent1"/>
              </a:solidFill>
            </a:endParaRPr>
          </a:p>
          <a:p>
            <a:pPr marL="68580" indent="0">
              <a:buNone/>
            </a:pPr>
            <a:r>
              <a:rPr lang="ja-JP" altLang="en-US" dirty="0"/>
              <a:t>　</a:t>
            </a:r>
            <a:r>
              <a:rPr lang="ja-JP" altLang="en-US" dirty="0" smtClean="0"/>
              <a:t>→　キャンペーンによって実質価格より格安に（例：</a:t>
            </a:r>
            <a:r>
              <a:rPr lang="en-US" altLang="ja-JP" dirty="0" smtClean="0"/>
              <a:t>16GB</a:t>
            </a:r>
            <a:r>
              <a:rPr lang="ja-JP" altLang="en-US" dirty="0" smtClean="0"/>
              <a:t> </a:t>
            </a:r>
            <a:r>
              <a:rPr lang="en-US" altLang="ja-JP" dirty="0" smtClean="0"/>
              <a:t>3</a:t>
            </a:r>
            <a:r>
              <a:rPr lang="ja-JP" altLang="en-US" dirty="0" smtClean="0"/>
              <a:t>社すべて実質</a:t>
            </a:r>
            <a:r>
              <a:rPr lang="en-US" altLang="ja-JP" dirty="0" smtClean="0"/>
              <a:t>0</a:t>
            </a:r>
            <a:r>
              <a:rPr lang="ja-JP" altLang="en-US" dirty="0" smtClean="0"/>
              <a:t>円）</a:t>
            </a:r>
            <a:endParaRPr lang="en-US" altLang="ja-JP" dirty="0"/>
          </a:p>
          <a:p>
            <a:pPr marL="68580" indent="0">
              <a:buNone/>
            </a:pPr>
            <a:r>
              <a:rPr lang="en-US" altLang="ja-JP" dirty="0" smtClean="0">
                <a:solidFill>
                  <a:schemeClr val="accent1"/>
                </a:solidFill>
              </a:rPr>
              <a:t>2. </a:t>
            </a:r>
            <a:r>
              <a:rPr lang="ja-JP" altLang="en-US" dirty="0" smtClean="0">
                <a:solidFill>
                  <a:schemeClr val="accent1"/>
                </a:solidFill>
              </a:rPr>
              <a:t>アクセサリ</a:t>
            </a:r>
            <a:r>
              <a:rPr lang="ja-JP" altLang="en-US" dirty="0">
                <a:solidFill>
                  <a:schemeClr val="accent1"/>
                </a:solidFill>
              </a:rPr>
              <a:t>の</a:t>
            </a:r>
            <a:r>
              <a:rPr lang="ja-JP" altLang="en-US" dirty="0" smtClean="0">
                <a:solidFill>
                  <a:schemeClr val="accent1"/>
                </a:solidFill>
              </a:rPr>
              <a:t>豊富さ</a:t>
            </a:r>
            <a:endParaRPr lang="en-US" altLang="ja-JP" dirty="0" smtClean="0">
              <a:solidFill>
                <a:schemeClr val="accent1"/>
              </a:solidFill>
            </a:endParaRPr>
          </a:p>
          <a:p>
            <a:pPr marL="68580" indent="0">
              <a:buNone/>
            </a:pPr>
            <a:r>
              <a:rPr lang="ja-JP" altLang="en-US" dirty="0"/>
              <a:t>　</a:t>
            </a:r>
            <a:r>
              <a:rPr lang="ja-JP" altLang="en-US" dirty="0" smtClean="0"/>
              <a:t>→　魅力的、宣伝効果</a:t>
            </a:r>
            <a:endParaRPr lang="en-US" altLang="ja-JP" dirty="0"/>
          </a:p>
          <a:p>
            <a:pPr marL="68580" indent="0">
              <a:buNone/>
            </a:pPr>
            <a:r>
              <a:rPr lang="en-US" altLang="ja-JP" dirty="0" smtClean="0">
                <a:solidFill>
                  <a:schemeClr val="accent1"/>
                </a:solidFill>
              </a:rPr>
              <a:t>3. iPhone</a:t>
            </a:r>
            <a:r>
              <a:rPr lang="ja-JP" altLang="en-US" dirty="0">
                <a:solidFill>
                  <a:schemeClr val="accent1"/>
                </a:solidFill>
              </a:rPr>
              <a:t>の</a:t>
            </a:r>
            <a:r>
              <a:rPr lang="ja-JP" altLang="en-US" dirty="0" smtClean="0">
                <a:solidFill>
                  <a:schemeClr val="accent1"/>
                </a:solidFill>
              </a:rPr>
              <a:t>認知度</a:t>
            </a:r>
            <a:endParaRPr lang="en-US" altLang="ja-JP" dirty="0" smtClean="0">
              <a:solidFill>
                <a:schemeClr val="accent1"/>
              </a:solidFill>
            </a:endParaRPr>
          </a:p>
          <a:p>
            <a:pPr marL="68580" indent="0">
              <a:buNone/>
            </a:pPr>
            <a:r>
              <a:rPr lang="ja-JP" altLang="en-US" dirty="0"/>
              <a:t>　</a:t>
            </a:r>
            <a:r>
              <a:rPr lang="ja-JP" altLang="en-US" dirty="0" smtClean="0"/>
              <a:t>→　スマートフォン＝</a:t>
            </a:r>
            <a:r>
              <a:rPr lang="en-US" altLang="ja-JP" dirty="0" smtClean="0"/>
              <a:t>iPhone</a:t>
            </a:r>
            <a:r>
              <a:rPr lang="ja-JP" altLang="en-US" dirty="0"/>
              <a:t>という</a:t>
            </a:r>
            <a:r>
              <a:rPr lang="ja-JP" altLang="en-US" dirty="0" smtClean="0"/>
              <a:t>イメージ強</a:t>
            </a:r>
            <a:endParaRPr lang="en-US" altLang="ja-JP" dirty="0"/>
          </a:p>
          <a:p>
            <a:pPr marL="68580" indent="0">
              <a:buNone/>
            </a:pPr>
            <a:r>
              <a:rPr lang="en-US" altLang="ja-JP" dirty="0" smtClean="0">
                <a:solidFill>
                  <a:schemeClr val="accent1"/>
                </a:solidFill>
              </a:rPr>
              <a:t>4. </a:t>
            </a:r>
            <a:r>
              <a:rPr lang="ja-JP" altLang="en-US" dirty="0" smtClean="0">
                <a:solidFill>
                  <a:schemeClr val="accent1"/>
                </a:solidFill>
              </a:rPr>
              <a:t>集団心理</a:t>
            </a:r>
            <a:endParaRPr lang="en-US" altLang="ja-JP" dirty="0" smtClean="0">
              <a:solidFill>
                <a:schemeClr val="accent1"/>
              </a:solidFill>
            </a:endParaRPr>
          </a:p>
          <a:p>
            <a:pPr marL="68580" indent="0">
              <a:buNone/>
            </a:pPr>
            <a:r>
              <a:rPr lang="ja-JP" altLang="en-US" dirty="0"/>
              <a:t>　</a:t>
            </a:r>
            <a:r>
              <a:rPr lang="ja-JP" altLang="en-US" dirty="0" smtClean="0"/>
              <a:t>→　</a:t>
            </a:r>
            <a:r>
              <a:rPr lang="en-US" altLang="ja-JP" dirty="0" smtClean="0"/>
              <a:t>iPhone</a:t>
            </a:r>
            <a:r>
              <a:rPr lang="ja-JP" altLang="en-US" dirty="0" smtClean="0"/>
              <a:t>の満足度が高いことがさらなるユーザー数の増加に</a:t>
            </a:r>
            <a:endParaRPr lang="ja-JP" altLang="en-US" dirty="0"/>
          </a:p>
        </p:txBody>
      </p:sp>
      <p:sp>
        <p:nvSpPr>
          <p:cNvPr id="4" name="スライド番号プレースホルダ 3"/>
          <p:cNvSpPr>
            <a:spLocks noGrp="1"/>
          </p:cNvSpPr>
          <p:nvPr>
            <p:ph type="sldNum" sz="quarter" idx="12"/>
          </p:nvPr>
        </p:nvSpPr>
        <p:spPr/>
        <p:txBody>
          <a:bodyPr/>
          <a:lstStyle/>
          <a:p>
            <a:fld id="{1BC2C452-B59E-48FF-B03B-DC6A97FE5E38}" type="slidenum">
              <a:rPr kumimoji="1" lang="ja-JP" altLang="en-US" smtClean="0"/>
              <a:pPr/>
              <a:t>34</a:t>
            </a:fld>
            <a:endParaRPr kumimoji="1" lang="ja-JP" altLang="en-US"/>
          </a:p>
        </p:txBody>
      </p:sp>
    </p:spTree>
    <p:extLst>
      <p:ext uri="{BB962C8B-B14F-4D97-AF65-F5344CB8AC3E}">
        <p14:creationId xmlns:p14="http://schemas.microsoft.com/office/powerpoint/2010/main" val="15367733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marL="68580" indent="0">
              <a:buNone/>
            </a:pPr>
            <a:r>
              <a:rPr lang="ja-JP" altLang="en-US" dirty="0"/>
              <a:t>アップルの強敵は、ソニーでもパナソニックでもなく、</a:t>
            </a:r>
            <a:r>
              <a:rPr lang="ja-JP" altLang="en-US" dirty="0" smtClean="0"/>
              <a:t>サムスン。</a:t>
            </a:r>
            <a:r>
              <a:rPr lang="ja-JP" altLang="en-US" dirty="0"/>
              <a:t>そのサムスンが弱い日本市場は、米国以上にアップルにとっての「ホームグラウンド」と言ってもいい市場なのかも</a:t>
            </a:r>
            <a:r>
              <a:rPr lang="ja-JP" altLang="en-US" dirty="0" smtClean="0"/>
              <a:t>しれない。</a:t>
            </a:r>
            <a:endParaRPr lang="en-US" altLang="ja-JP" dirty="0" smtClean="0"/>
          </a:p>
          <a:p>
            <a:pPr marL="68580" indent="0">
              <a:buNone/>
            </a:pPr>
            <a:r>
              <a:rPr kumimoji="1" lang="ja-JP" altLang="en-US" dirty="0"/>
              <a:t>これから</a:t>
            </a:r>
            <a:r>
              <a:rPr kumimoji="1" lang="ja-JP" altLang="en-US" dirty="0" smtClean="0"/>
              <a:t>も日本でのアップル人気は続いていくだろう。</a:t>
            </a:r>
            <a:endParaRPr kumimoji="1" lang="ja-JP" altLang="en-US" dirty="0"/>
          </a:p>
        </p:txBody>
      </p:sp>
      <p:sp>
        <p:nvSpPr>
          <p:cNvPr id="4" name="スライド番号プレースホルダー 3"/>
          <p:cNvSpPr>
            <a:spLocks noGrp="1"/>
          </p:cNvSpPr>
          <p:nvPr>
            <p:ph type="sldNum" sz="quarter" idx="12"/>
          </p:nvPr>
        </p:nvSpPr>
        <p:spPr/>
        <p:txBody>
          <a:bodyPr/>
          <a:lstStyle/>
          <a:p>
            <a:fld id="{1BC2C452-B59E-48FF-B03B-DC6A97FE5E38}" type="slidenum">
              <a:rPr kumimoji="1" lang="ja-JP" altLang="en-US" smtClean="0"/>
              <a:pPr/>
              <a:t>35</a:t>
            </a:fld>
            <a:endParaRPr kumimoji="1" lang="ja-JP" altLang="en-US"/>
          </a:p>
        </p:txBody>
      </p:sp>
      <p:sp>
        <p:nvSpPr>
          <p:cNvPr id="5" name="タイトル 1"/>
          <p:cNvSpPr>
            <a:spLocks noGrp="1"/>
          </p:cNvSpPr>
          <p:nvPr>
            <p:ph type="title"/>
          </p:nvPr>
        </p:nvSpPr>
        <p:spPr>
          <a:xfrm>
            <a:off x="914400" y="512064"/>
            <a:ext cx="7772400" cy="914400"/>
          </a:xfrm>
        </p:spPr>
        <p:txBody>
          <a:bodyPr/>
          <a:lstStyle/>
          <a:p>
            <a:r>
              <a:rPr kumimoji="1" lang="en-US" altLang="ja-JP" dirty="0" smtClean="0"/>
              <a:t>7.</a:t>
            </a:r>
            <a:r>
              <a:rPr kumimoji="1" lang="ja-JP" altLang="en-US" dirty="0" smtClean="0"/>
              <a:t>おわりに</a:t>
            </a:r>
            <a:endParaRPr kumimoji="1" lang="ja-JP" altLang="en-US" dirty="0"/>
          </a:p>
        </p:txBody>
      </p:sp>
    </p:spTree>
    <p:extLst>
      <p:ext uri="{BB962C8B-B14F-4D97-AF65-F5344CB8AC3E}">
        <p14:creationId xmlns:p14="http://schemas.microsoft.com/office/powerpoint/2010/main" val="1077504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2.</a:t>
            </a:r>
            <a:r>
              <a:rPr kumimoji="1" lang="ja-JP" altLang="en-US" dirty="0" smtClean="0"/>
              <a:t>スマートフォンとは</a:t>
            </a:r>
            <a:endParaRPr kumimoji="1" lang="ja-JP" altLang="en-US" dirty="0"/>
          </a:p>
        </p:txBody>
      </p:sp>
      <p:sp>
        <p:nvSpPr>
          <p:cNvPr id="3" name="コンテンツ プレースホルダー 2"/>
          <p:cNvSpPr>
            <a:spLocks noGrp="1"/>
          </p:cNvSpPr>
          <p:nvPr>
            <p:ph idx="1"/>
          </p:nvPr>
        </p:nvSpPr>
        <p:spPr>
          <a:xfrm>
            <a:off x="914400" y="1783560"/>
            <a:ext cx="7772400" cy="1573432"/>
          </a:xfrm>
        </p:spPr>
        <p:txBody>
          <a:bodyPr>
            <a:noAutofit/>
          </a:bodyPr>
          <a:lstStyle/>
          <a:p>
            <a:pPr>
              <a:buNone/>
            </a:pPr>
            <a:r>
              <a:rPr kumimoji="1" lang="ja-JP" altLang="en-US" sz="2400" dirty="0" smtClean="0"/>
              <a:t>世界的定義：無線電話機として携帯電話と超小型パソコンとしてのＰＤＡを統合したもの</a:t>
            </a:r>
            <a:endParaRPr kumimoji="1" lang="en-US" altLang="ja-JP" sz="2400" dirty="0" smtClean="0"/>
          </a:p>
          <a:p>
            <a:pPr marL="0" indent="0">
              <a:buNone/>
            </a:pPr>
            <a:r>
              <a:rPr kumimoji="1" lang="ja-JP" altLang="en-US" sz="2400" dirty="0" smtClean="0"/>
              <a:t>　　日本でいうと多機能型携帯の時点でもは</a:t>
            </a:r>
            <a:r>
              <a:rPr lang="ja-JP" altLang="en-US" sz="2400" dirty="0" smtClean="0"/>
              <a:t>やスマホ</a:t>
            </a:r>
            <a:r>
              <a:rPr kumimoji="1" lang="ja-JP" altLang="en-US" sz="2400" dirty="0" smtClean="0"/>
              <a:t>　</a:t>
            </a:r>
            <a:endParaRPr kumimoji="1" lang="en-US" altLang="ja-JP" sz="2400" dirty="0" smtClean="0"/>
          </a:p>
          <a:p>
            <a:pPr marL="0" indent="0">
              <a:buNone/>
            </a:pPr>
            <a:endParaRPr lang="en-US" altLang="ja-JP" sz="2400" dirty="0"/>
          </a:p>
          <a:p>
            <a:pPr marL="0" indent="0">
              <a:buNone/>
            </a:pPr>
            <a:r>
              <a:rPr kumimoji="1" lang="ja-JP" altLang="en-US" sz="2400" dirty="0" smtClean="0"/>
              <a:t>　</a:t>
            </a:r>
            <a:endParaRPr kumimoji="1" lang="ja-JP" altLang="en-US" sz="2400" dirty="0"/>
          </a:p>
        </p:txBody>
      </p:sp>
      <p:sp>
        <p:nvSpPr>
          <p:cNvPr id="5" name="右矢印 4"/>
          <p:cNvSpPr/>
          <p:nvPr/>
        </p:nvSpPr>
        <p:spPr>
          <a:xfrm>
            <a:off x="895450" y="2673896"/>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 5"/>
          <p:cNvSpPr>
            <a:spLocks noGrp="1"/>
          </p:cNvSpPr>
          <p:nvPr>
            <p:ph type="sldNum" sz="quarter" idx="12"/>
          </p:nvPr>
        </p:nvSpPr>
        <p:spPr/>
        <p:txBody>
          <a:bodyPr/>
          <a:lstStyle/>
          <a:p>
            <a:fld id="{1BC2C452-B59E-48FF-B03B-DC6A97FE5E38}" type="slidenum">
              <a:rPr kumimoji="1" lang="ja-JP" altLang="en-US" smtClean="0"/>
              <a:pPr/>
              <a:t>4</a:t>
            </a:fld>
            <a:endParaRPr kumimoji="1" lang="ja-JP" altLang="en-US"/>
          </a:p>
        </p:txBody>
      </p:sp>
      <p:sp>
        <p:nvSpPr>
          <p:cNvPr id="4" name="テキスト ボックス 3"/>
          <p:cNvSpPr txBox="1"/>
          <p:nvPr/>
        </p:nvSpPr>
        <p:spPr>
          <a:xfrm>
            <a:off x="1187302" y="3356992"/>
            <a:ext cx="6647974" cy="1838965"/>
          </a:xfrm>
          <a:prstGeom prst="rect">
            <a:avLst/>
          </a:prstGeom>
          <a:noFill/>
        </p:spPr>
        <p:txBody>
          <a:bodyPr wrap="none" rtlCol="0">
            <a:spAutoFit/>
          </a:bodyPr>
          <a:lstStyle/>
          <a:p>
            <a:pPr lvl="0">
              <a:spcBef>
                <a:spcPts val="700"/>
              </a:spcBef>
              <a:buClr>
                <a:srgbClr val="D6ECFF"/>
              </a:buClr>
              <a:buSzPct val="95000"/>
            </a:pPr>
            <a:r>
              <a:rPr lang="ja-JP" altLang="en-US" sz="2400" dirty="0">
                <a:solidFill>
                  <a:prstClr val="white"/>
                </a:solidFill>
              </a:rPr>
              <a:t>日本で世間一般に本格的に普及し出したのは</a:t>
            </a:r>
            <a:endParaRPr lang="en-US" altLang="ja-JP" sz="2400" dirty="0">
              <a:solidFill>
                <a:prstClr val="white"/>
              </a:solidFill>
            </a:endParaRPr>
          </a:p>
          <a:p>
            <a:pPr lvl="0">
              <a:spcBef>
                <a:spcPts val="700"/>
              </a:spcBef>
              <a:buClr>
                <a:srgbClr val="D6ECFF"/>
              </a:buClr>
              <a:buSzPct val="95000"/>
            </a:pPr>
            <a:r>
              <a:rPr lang="en-US" altLang="ja-JP" sz="2400" dirty="0">
                <a:solidFill>
                  <a:prstClr val="white"/>
                </a:solidFill>
              </a:rPr>
              <a:t>2008</a:t>
            </a:r>
            <a:r>
              <a:rPr lang="ja-JP" altLang="en-US" sz="2400" dirty="0">
                <a:solidFill>
                  <a:prstClr val="white"/>
                </a:solidFill>
              </a:rPr>
              <a:t>年に発売された</a:t>
            </a:r>
            <a:r>
              <a:rPr lang="en-US" altLang="ja-JP" sz="2400" dirty="0">
                <a:solidFill>
                  <a:prstClr val="white"/>
                </a:solidFill>
              </a:rPr>
              <a:t>｢iPhone 3GS｣</a:t>
            </a:r>
            <a:r>
              <a:rPr lang="ja-JP" altLang="en-US" sz="2400" dirty="0">
                <a:solidFill>
                  <a:prstClr val="white"/>
                </a:solidFill>
              </a:rPr>
              <a:t>　　　</a:t>
            </a:r>
            <a:endParaRPr lang="en-US" altLang="ja-JP" sz="2400" dirty="0">
              <a:solidFill>
                <a:prstClr val="white"/>
              </a:solidFill>
            </a:endParaRPr>
          </a:p>
          <a:p>
            <a:pPr lvl="0">
              <a:spcBef>
                <a:spcPts val="700"/>
              </a:spcBef>
              <a:buClr>
                <a:srgbClr val="D6ECFF"/>
              </a:buClr>
              <a:buSzPct val="95000"/>
            </a:pPr>
            <a:r>
              <a:rPr lang="ja-JP" altLang="en-US" sz="2400" dirty="0">
                <a:solidFill>
                  <a:prstClr val="white"/>
                </a:solidFill>
              </a:rPr>
              <a:t>・タッチパネルにボタン１つというシンプル性</a:t>
            </a:r>
            <a:endParaRPr lang="en-US" altLang="ja-JP" sz="2400" dirty="0">
              <a:solidFill>
                <a:prstClr val="white"/>
              </a:solidFill>
            </a:endParaRPr>
          </a:p>
          <a:p>
            <a:pPr lvl="0">
              <a:spcBef>
                <a:spcPts val="700"/>
              </a:spcBef>
              <a:buClr>
                <a:srgbClr val="D6ECFF"/>
              </a:buClr>
              <a:buSzPct val="95000"/>
            </a:pPr>
            <a:r>
              <a:rPr lang="ja-JP" altLang="en-US" sz="2400" dirty="0">
                <a:solidFill>
                  <a:prstClr val="white"/>
                </a:solidFill>
              </a:rPr>
              <a:t>・ソフトバンクによる積極的プロモーション</a:t>
            </a:r>
            <a:endParaRPr kumimoji="1" lang="ja-JP" altLang="en-US" dirty="0"/>
          </a:p>
        </p:txBody>
      </p:sp>
      <p:sp>
        <p:nvSpPr>
          <p:cNvPr id="7" name="テキスト ボックス 6"/>
          <p:cNvSpPr txBox="1"/>
          <p:nvPr/>
        </p:nvSpPr>
        <p:spPr>
          <a:xfrm>
            <a:off x="1190378" y="5493131"/>
            <a:ext cx="7057106" cy="461665"/>
          </a:xfrm>
          <a:prstGeom prst="rect">
            <a:avLst/>
          </a:prstGeom>
          <a:noFill/>
        </p:spPr>
        <p:txBody>
          <a:bodyPr wrap="square" rtlCol="0">
            <a:spAutoFit/>
          </a:bodyPr>
          <a:lstStyle/>
          <a:p>
            <a:r>
              <a:rPr kumimoji="1" lang="en-US" altLang="ja-JP" sz="2400" dirty="0" smtClean="0"/>
              <a:t>2,010</a:t>
            </a:r>
            <a:r>
              <a:rPr kumimoji="1" lang="ja-JP" altLang="en-US" sz="2400" dirty="0" smtClean="0"/>
              <a:t>年多くの</a:t>
            </a:r>
            <a:r>
              <a:rPr kumimoji="1" lang="en-US" altLang="ja-JP" sz="2400" dirty="0" smtClean="0"/>
              <a:t>Android</a:t>
            </a:r>
            <a:r>
              <a:rPr kumimoji="1" lang="ja-JP" altLang="en-US" sz="2400" dirty="0" smtClean="0"/>
              <a:t>搭載機が発売</a:t>
            </a:r>
            <a:endParaRPr kumimoji="1" lang="ja-JP" altLang="en-US" sz="2400" dirty="0"/>
          </a:p>
        </p:txBody>
      </p:sp>
    </p:spTree>
    <p:extLst>
      <p:ext uri="{BB962C8B-B14F-4D97-AF65-F5344CB8AC3E}">
        <p14:creationId xmlns:p14="http://schemas.microsoft.com/office/powerpoint/2010/main" val="1414257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30687770"/>
              </p:ext>
            </p:extLst>
          </p:nvPr>
        </p:nvGraphicFramePr>
        <p:xfrm>
          <a:off x="467544" y="1412776"/>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テキスト ボックス 2"/>
          <p:cNvSpPr txBox="1"/>
          <p:nvPr/>
        </p:nvSpPr>
        <p:spPr>
          <a:xfrm>
            <a:off x="827584" y="5877271"/>
            <a:ext cx="7344816" cy="646331"/>
          </a:xfrm>
          <a:prstGeom prst="rect">
            <a:avLst/>
          </a:prstGeom>
          <a:noFill/>
        </p:spPr>
        <p:txBody>
          <a:bodyPr wrap="square" rtlCol="0">
            <a:spAutoFit/>
          </a:bodyPr>
          <a:lstStyle/>
          <a:p>
            <a:r>
              <a:rPr lang="en-US" altLang="ja-JP" dirty="0"/>
              <a:t>※</a:t>
            </a:r>
            <a:r>
              <a:rPr lang="en-US" altLang="ja-JP" dirty="0" smtClean="0"/>
              <a:t>2013</a:t>
            </a:r>
            <a:r>
              <a:rPr lang="ja-JP" altLang="en-US" dirty="0"/>
              <a:t>年第</a:t>
            </a:r>
            <a:r>
              <a:rPr lang="en-US" altLang="ja-JP" dirty="0"/>
              <a:t>2</a:t>
            </a:r>
            <a:r>
              <a:rPr lang="ja-JP" altLang="en-US" dirty="0"/>
              <a:t>四半期のスマートフォン</a:t>
            </a:r>
            <a:r>
              <a:rPr lang="en-US" altLang="ja-JP" dirty="0"/>
              <a:t>OS</a:t>
            </a:r>
            <a:r>
              <a:rPr lang="ja-JP" altLang="en-US" dirty="0"/>
              <a:t>別出荷台数および市場シェア（</a:t>
            </a:r>
            <a:r>
              <a:rPr lang="en-US" altLang="ja-JP" dirty="0"/>
              <a:t>IDC</a:t>
            </a:r>
            <a:r>
              <a:rPr lang="ja-JP" altLang="en-US" dirty="0"/>
              <a:t>発表資料より転載）</a:t>
            </a:r>
            <a:endParaRPr kumimoji="1" lang="ja-JP" altLang="en-US" dirty="0"/>
          </a:p>
        </p:txBody>
      </p:sp>
      <p:sp>
        <p:nvSpPr>
          <p:cNvPr id="6" name="円形吹き出し 5"/>
          <p:cNvSpPr/>
          <p:nvPr/>
        </p:nvSpPr>
        <p:spPr>
          <a:xfrm>
            <a:off x="4499992" y="2144316"/>
            <a:ext cx="2905472" cy="648072"/>
          </a:xfrm>
          <a:prstGeom prst="wedgeEllipseCallout">
            <a:avLst>
              <a:gd name="adj1" fmla="val -50468"/>
              <a:gd name="adj2" fmla="val 1283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Android</a:t>
            </a:r>
            <a:r>
              <a:rPr lang="ja-JP" altLang="en-US" dirty="0"/>
              <a:t>が圧倒</a:t>
            </a:r>
            <a:r>
              <a:rPr lang="ja-JP" altLang="en-US" dirty="0" smtClean="0"/>
              <a:t>。</a:t>
            </a:r>
            <a:endParaRPr lang="ja-JP" altLang="en-US" dirty="0"/>
          </a:p>
        </p:txBody>
      </p:sp>
      <p:sp>
        <p:nvSpPr>
          <p:cNvPr id="5" name="テキスト ボックス 4"/>
          <p:cNvSpPr txBox="1"/>
          <p:nvPr/>
        </p:nvSpPr>
        <p:spPr>
          <a:xfrm>
            <a:off x="799084" y="1036008"/>
            <a:ext cx="2763316" cy="461665"/>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2400" dirty="0" smtClean="0"/>
              <a:t>世界シェア</a:t>
            </a:r>
            <a:endParaRPr kumimoji="1" lang="ja-JP" altLang="en-US" sz="2400" dirty="0"/>
          </a:p>
        </p:txBody>
      </p:sp>
      <p:sp>
        <p:nvSpPr>
          <p:cNvPr id="12" name="タイトル 1"/>
          <p:cNvSpPr txBox="1">
            <a:spLocks/>
          </p:cNvSpPr>
          <p:nvPr/>
        </p:nvSpPr>
        <p:spPr>
          <a:xfrm>
            <a:off x="899592" y="116632"/>
            <a:ext cx="7772400" cy="914400"/>
          </a:xfrm>
          <a:prstGeom prst="rect">
            <a:avLst/>
          </a:prstGeom>
        </p:spPr>
        <p:txBody>
          <a:bodyPr vert="horz" anchor="t">
            <a:noAutofit/>
          </a:bodyPr>
          <a:lstStyle>
            <a:lvl1pPr algn="l" rtl="0" eaLnBrk="1" latinLnBrk="0" hangingPunct="1">
              <a:spcBef>
                <a:spcPct val="0"/>
              </a:spcBef>
              <a:buNone/>
              <a:defRPr kumimoji="1" sz="4000" kern="1200" spc="-100" baseline="0">
                <a:solidFill>
                  <a:schemeClr val="tx2">
                    <a:satMod val="200000"/>
                  </a:schemeClr>
                </a:solidFill>
                <a:latin typeface="+mj-lt"/>
                <a:ea typeface="+mj-ea"/>
                <a:cs typeface="+mj-cs"/>
              </a:defRPr>
            </a:lvl1pPr>
            <a:extLst/>
          </a:lstStyle>
          <a:p>
            <a:r>
              <a:rPr lang="en-US" altLang="ja-JP" dirty="0" smtClean="0"/>
              <a:t>3.</a:t>
            </a:r>
            <a:r>
              <a:rPr lang="ja-JP" altLang="en-US" dirty="0" smtClean="0"/>
              <a:t>シェアについて</a:t>
            </a:r>
            <a:endParaRPr lang="ja-JP" altLang="en-US" dirty="0"/>
          </a:p>
        </p:txBody>
      </p:sp>
      <p:sp>
        <p:nvSpPr>
          <p:cNvPr id="13" name="スライド番号プレースホルダ 12"/>
          <p:cNvSpPr>
            <a:spLocks noGrp="1"/>
          </p:cNvSpPr>
          <p:nvPr>
            <p:ph type="sldNum" sz="quarter" idx="12"/>
          </p:nvPr>
        </p:nvSpPr>
        <p:spPr/>
        <p:txBody>
          <a:bodyPr/>
          <a:lstStyle/>
          <a:p>
            <a:fld id="{1BC2C452-B59E-48FF-B03B-DC6A97FE5E38}" type="slidenum">
              <a:rPr kumimoji="1" lang="ja-JP" altLang="en-US" smtClean="0"/>
              <a:pPr/>
              <a:t>5</a:t>
            </a:fld>
            <a:endParaRPr kumimoji="1" lang="ja-JP" altLang="en-US"/>
          </a:p>
        </p:txBody>
      </p:sp>
    </p:spTree>
    <p:extLst>
      <p:ext uri="{BB962C8B-B14F-4D97-AF65-F5344CB8AC3E}">
        <p14:creationId xmlns:p14="http://schemas.microsoft.com/office/powerpoint/2010/main" val="211066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899592" y="116632"/>
            <a:ext cx="7772400" cy="914400"/>
          </a:xfrm>
          <a:prstGeom prst="rect">
            <a:avLst/>
          </a:prstGeom>
        </p:spPr>
        <p:txBody>
          <a:bodyPr vert="horz" anchor="t">
            <a:noAutofit/>
          </a:bodyPr>
          <a:lstStyle>
            <a:lvl1pPr algn="l" rtl="0" eaLnBrk="1" latinLnBrk="0" hangingPunct="1">
              <a:spcBef>
                <a:spcPct val="0"/>
              </a:spcBef>
              <a:buNone/>
              <a:defRPr kumimoji="1" sz="4000" kern="1200" spc="-100" baseline="0">
                <a:solidFill>
                  <a:schemeClr val="tx2">
                    <a:satMod val="200000"/>
                  </a:schemeClr>
                </a:solidFill>
                <a:latin typeface="+mj-lt"/>
                <a:ea typeface="+mj-ea"/>
                <a:cs typeface="+mj-cs"/>
              </a:defRPr>
            </a:lvl1pPr>
            <a:extLst/>
          </a:lstStyle>
          <a:p>
            <a:r>
              <a:rPr lang="en-US" altLang="ja-JP" dirty="0" smtClean="0"/>
              <a:t>3.</a:t>
            </a:r>
            <a:r>
              <a:rPr lang="ja-JP" altLang="en-US" dirty="0" smtClean="0"/>
              <a:t>シェアについて</a:t>
            </a:r>
            <a:endParaRPr lang="ja-JP" altLang="en-US" dirty="0"/>
          </a:p>
        </p:txBody>
      </p:sp>
      <p:sp>
        <p:nvSpPr>
          <p:cNvPr id="7" name="テキスト ボックス 6"/>
          <p:cNvSpPr txBox="1"/>
          <p:nvPr/>
        </p:nvSpPr>
        <p:spPr>
          <a:xfrm>
            <a:off x="799084" y="819984"/>
            <a:ext cx="2763316" cy="461665"/>
          </a:xfrm>
          <a:prstGeom prst="rect">
            <a:avLst/>
          </a:prstGeom>
          <a:noFill/>
        </p:spPr>
        <p:txBody>
          <a:bodyPr wrap="square" rtlCol="0">
            <a:spAutoFit/>
          </a:bodyPr>
          <a:lstStyle/>
          <a:p>
            <a:pPr marL="342900" indent="-342900">
              <a:buFont typeface="Arial" panose="020B0604020202020204" pitchFamily="34" charset="0"/>
              <a:buChar char="•"/>
            </a:pPr>
            <a:r>
              <a:rPr lang="ja-JP" altLang="en-US" sz="2400" dirty="0"/>
              <a:t>米国</a:t>
            </a:r>
            <a:r>
              <a:rPr kumimoji="1" lang="ja-JP" altLang="en-US" sz="2400" dirty="0" smtClean="0"/>
              <a:t>シェア</a:t>
            </a:r>
            <a:endParaRPr kumimoji="1" lang="ja-JP" altLang="en-US" sz="2400" dirty="0"/>
          </a:p>
        </p:txBody>
      </p:sp>
      <p:graphicFrame>
        <p:nvGraphicFramePr>
          <p:cNvPr id="8" name="グラフ 7"/>
          <p:cNvGraphicFramePr/>
          <p:nvPr>
            <p:extLst>
              <p:ext uri="{D42A27DB-BD31-4B8C-83A1-F6EECF244321}">
                <p14:modId xmlns:p14="http://schemas.microsoft.com/office/powerpoint/2010/main" val="533659158"/>
              </p:ext>
            </p:extLst>
          </p:nvPr>
        </p:nvGraphicFramePr>
        <p:xfrm>
          <a:off x="683568" y="1412776"/>
          <a:ext cx="8208912" cy="4968552"/>
        </p:xfrm>
        <a:graphic>
          <a:graphicData uri="http://schemas.openxmlformats.org/drawingml/2006/chart">
            <c:chart xmlns:c="http://schemas.openxmlformats.org/drawingml/2006/chart" xmlns:r="http://schemas.openxmlformats.org/officeDocument/2006/relationships" r:id="rId2"/>
          </a:graphicData>
        </a:graphic>
      </p:graphicFrame>
      <p:sp>
        <p:nvSpPr>
          <p:cNvPr id="22" name="線吹き出し 2 (枠付き) 21"/>
          <p:cNvSpPr/>
          <p:nvPr/>
        </p:nvSpPr>
        <p:spPr>
          <a:xfrm>
            <a:off x="3995936" y="2132856"/>
            <a:ext cx="1530836" cy="300921"/>
          </a:xfrm>
          <a:prstGeom prst="borderCallout2">
            <a:avLst>
              <a:gd name="adj1" fmla="val 18750"/>
              <a:gd name="adj2" fmla="val -8333"/>
              <a:gd name="adj3" fmla="val 18750"/>
              <a:gd name="adj4" fmla="val -23138"/>
              <a:gd name="adj5" fmla="val 107436"/>
              <a:gd name="adj6" fmla="val -38205"/>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その他  </a:t>
            </a:r>
            <a:r>
              <a:rPr kumimoji="1" lang="en-US" altLang="ja-JP" dirty="0" smtClean="0"/>
              <a:t>0.6</a:t>
            </a:r>
          </a:p>
        </p:txBody>
      </p:sp>
      <p:sp>
        <p:nvSpPr>
          <p:cNvPr id="25" name="テキスト ボックス 24"/>
          <p:cNvSpPr txBox="1"/>
          <p:nvPr/>
        </p:nvSpPr>
        <p:spPr>
          <a:xfrm>
            <a:off x="851972" y="5984412"/>
            <a:ext cx="7344816" cy="646331"/>
          </a:xfrm>
          <a:prstGeom prst="rect">
            <a:avLst/>
          </a:prstGeom>
          <a:noFill/>
        </p:spPr>
        <p:txBody>
          <a:bodyPr wrap="square" rtlCol="0">
            <a:spAutoFit/>
          </a:bodyPr>
          <a:lstStyle/>
          <a:p>
            <a:r>
              <a:rPr lang="en-US" altLang="ja-JP" dirty="0"/>
              <a:t>※</a:t>
            </a:r>
            <a:r>
              <a:rPr lang="en-US" altLang="ja-JP" dirty="0" smtClean="0"/>
              <a:t>2013</a:t>
            </a:r>
            <a:r>
              <a:rPr lang="ja-JP" altLang="en-US" dirty="0"/>
              <a:t>年第</a:t>
            </a:r>
            <a:r>
              <a:rPr lang="en-US" altLang="ja-JP" dirty="0"/>
              <a:t>2</a:t>
            </a:r>
            <a:r>
              <a:rPr lang="ja-JP" altLang="en-US" dirty="0"/>
              <a:t>四半期のスマートフォン</a:t>
            </a:r>
            <a:r>
              <a:rPr lang="en-US" altLang="ja-JP" dirty="0"/>
              <a:t>OS</a:t>
            </a:r>
            <a:r>
              <a:rPr lang="ja-JP" altLang="en-US" dirty="0"/>
              <a:t>別出荷台数および市場シェア（</a:t>
            </a:r>
            <a:r>
              <a:rPr lang="en-US" altLang="ja-JP" dirty="0"/>
              <a:t>IDC</a:t>
            </a:r>
            <a:r>
              <a:rPr lang="ja-JP" altLang="en-US" dirty="0"/>
              <a:t>発表資料より転載）</a:t>
            </a:r>
            <a:endParaRPr kumimoji="1" lang="ja-JP" altLang="en-US" dirty="0"/>
          </a:p>
        </p:txBody>
      </p:sp>
      <p:sp>
        <p:nvSpPr>
          <p:cNvPr id="9" name="スライド番号プレースホルダ 8"/>
          <p:cNvSpPr>
            <a:spLocks noGrp="1"/>
          </p:cNvSpPr>
          <p:nvPr>
            <p:ph type="sldNum" sz="quarter" idx="12"/>
          </p:nvPr>
        </p:nvSpPr>
        <p:spPr/>
        <p:txBody>
          <a:bodyPr/>
          <a:lstStyle/>
          <a:p>
            <a:fld id="{1BC2C452-B59E-48FF-B03B-DC6A97FE5E38}" type="slidenum">
              <a:rPr kumimoji="1" lang="ja-JP" altLang="en-US" smtClean="0"/>
              <a:pPr/>
              <a:t>6</a:t>
            </a:fld>
            <a:endParaRPr kumimoji="1" lang="ja-JP" altLang="en-US"/>
          </a:p>
        </p:txBody>
      </p:sp>
    </p:spTree>
    <p:extLst>
      <p:ext uri="{BB962C8B-B14F-4D97-AF65-F5344CB8AC3E}">
        <p14:creationId xmlns:p14="http://schemas.microsoft.com/office/powerpoint/2010/main" val="1476382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1BC2C452-B59E-48FF-B03B-DC6A97FE5E38}" type="slidenum">
              <a:rPr kumimoji="1" lang="ja-JP" altLang="en-US" smtClean="0"/>
              <a:pPr/>
              <a:t>7</a:t>
            </a:fld>
            <a:endParaRPr kumimoji="1" lang="ja-JP" altLang="en-US"/>
          </a:p>
        </p:txBody>
      </p:sp>
      <p:graphicFrame>
        <p:nvGraphicFramePr>
          <p:cNvPr id="5" name="グラフ 4"/>
          <p:cNvGraphicFramePr>
            <a:graphicFrameLocks/>
          </p:cNvGraphicFramePr>
          <p:nvPr/>
        </p:nvGraphicFramePr>
        <p:xfrm>
          <a:off x="1187624" y="1700808"/>
          <a:ext cx="6264696" cy="4467944"/>
        </p:xfrm>
        <a:graphic>
          <a:graphicData uri="http://schemas.openxmlformats.org/drawingml/2006/chart">
            <c:chart xmlns:c="http://schemas.openxmlformats.org/drawingml/2006/chart" xmlns:r="http://schemas.openxmlformats.org/officeDocument/2006/relationships" r:id="rId2"/>
          </a:graphicData>
        </a:graphic>
      </p:graphicFrame>
      <p:sp>
        <p:nvSpPr>
          <p:cNvPr id="6" name="タイトル 1"/>
          <p:cNvSpPr txBox="1">
            <a:spLocks/>
          </p:cNvSpPr>
          <p:nvPr/>
        </p:nvSpPr>
        <p:spPr>
          <a:xfrm>
            <a:off x="899592" y="116632"/>
            <a:ext cx="7772400" cy="914400"/>
          </a:xfrm>
          <a:prstGeom prst="rect">
            <a:avLst/>
          </a:prstGeom>
        </p:spPr>
        <p:txBody>
          <a:bodyPr vert="horz" anchor="t">
            <a:noAutofit/>
          </a:bodyPr>
          <a:lstStyle>
            <a:lvl1pPr algn="l" rtl="0" eaLnBrk="1" latinLnBrk="0" hangingPunct="1">
              <a:spcBef>
                <a:spcPct val="0"/>
              </a:spcBef>
              <a:buNone/>
              <a:defRPr kumimoji="1" sz="4000" kern="1200" spc="-100" baseline="0">
                <a:solidFill>
                  <a:schemeClr val="tx2">
                    <a:satMod val="200000"/>
                  </a:schemeClr>
                </a:solidFill>
                <a:latin typeface="+mj-lt"/>
                <a:ea typeface="+mj-ea"/>
                <a:cs typeface="+mj-cs"/>
              </a:defRPr>
            </a:lvl1pPr>
            <a:extLst/>
          </a:lstStyle>
          <a:p>
            <a:r>
              <a:rPr lang="en-US" altLang="ja-JP" dirty="0" smtClean="0"/>
              <a:t>3.</a:t>
            </a:r>
            <a:r>
              <a:rPr lang="ja-JP" altLang="en-US" dirty="0" smtClean="0"/>
              <a:t>シェアについて</a:t>
            </a:r>
            <a:endParaRPr lang="ja-JP" altLang="en-US" dirty="0"/>
          </a:p>
        </p:txBody>
      </p:sp>
      <p:sp>
        <p:nvSpPr>
          <p:cNvPr id="7" name="テキスト ボックス 6"/>
          <p:cNvSpPr txBox="1"/>
          <p:nvPr/>
        </p:nvSpPr>
        <p:spPr>
          <a:xfrm>
            <a:off x="799084" y="819984"/>
            <a:ext cx="2763316" cy="461665"/>
          </a:xfrm>
          <a:prstGeom prst="rect">
            <a:avLst/>
          </a:prstGeom>
          <a:noFill/>
        </p:spPr>
        <p:txBody>
          <a:bodyPr wrap="square" rtlCol="0">
            <a:spAutoFit/>
          </a:bodyPr>
          <a:lstStyle/>
          <a:p>
            <a:pPr marL="342900" indent="-342900">
              <a:buFont typeface="Arial" panose="020B0604020202020204" pitchFamily="34" charset="0"/>
              <a:buChar char="•"/>
            </a:pPr>
            <a:r>
              <a:rPr lang="ja-JP" altLang="en-US" sz="2400" dirty="0" smtClean="0"/>
              <a:t>日本国内シェア</a:t>
            </a:r>
            <a:endParaRPr kumimoji="1" lang="ja-JP" altLang="en-US" sz="2400" dirty="0"/>
          </a:p>
        </p:txBody>
      </p:sp>
      <p:sp>
        <p:nvSpPr>
          <p:cNvPr id="8" name="テキスト ボックス 7"/>
          <p:cNvSpPr txBox="1"/>
          <p:nvPr/>
        </p:nvSpPr>
        <p:spPr>
          <a:xfrm>
            <a:off x="1259632" y="1340768"/>
            <a:ext cx="6358536" cy="424732"/>
          </a:xfrm>
          <a:prstGeom prst="rect">
            <a:avLst/>
          </a:prstGeom>
          <a:noFill/>
        </p:spPr>
        <p:txBody>
          <a:bodyPr wrap="none" rtlCol="0">
            <a:spAutoFit/>
          </a:bodyPr>
          <a:lstStyle/>
          <a:p>
            <a:r>
              <a:rPr kumimoji="1" lang="ja-JP" altLang="en-US" sz="2160" dirty="0" smtClean="0"/>
              <a:t>日本スマートフォン</a:t>
            </a:r>
            <a:r>
              <a:rPr kumimoji="1" lang="en-US" altLang="ja-JP" sz="2160" dirty="0" smtClean="0"/>
              <a:t>OS</a:t>
            </a:r>
            <a:r>
              <a:rPr kumimoji="1" lang="ja-JP" altLang="en-US" sz="2160" dirty="0" smtClean="0"/>
              <a:t>別シェア</a:t>
            </a:r>
            <a:r>
              <a:rPr kumimoji="1" lang="en-US" altLang="ja-JP" sz="2160" dirty="0" smtClean="0"/>
              <a:t>(2013</a:t>
            </a:r>
            <a:r>
              <a:rPr kumimoji="1" lang="ja-JP" altLang="en-US" sz="2160" dirty="0" smtClean="0"/>
              <a:t>年第</a:t>
            </a:r>
            <a:r>
              <a:rPr kumimoji="1" lang="en-US" altLang="ja-JP" sz="2160" dirty="0" smtClean="0"/>
              <a:t>2</a:t>
            </a:r>
            <a:r>
              <a:rPr kumimoji="1" lang="ja-JP" altLang="en-US" sz="2160" dirty="0" smtClean="0"/>
              <a:t>四半期</a:t>
            </a:r>
            <a:r>
              <a:rPr kumimoji="1" lang="en-US" altLang="ja-JP" sz="2160" dirty="0" smtClean="0"/>
              <a:t>)</a:t>
            </a:r>
            <a:endParaRPr kumimoji="1" lang="ja-JP" altLang="en-US" sz="2160" dirty="0"/>
          </a:p>
        </p:txBody>
      </p:sp>
      <p:sp>
        <p:nvSpPr>
          <p:cNvPr id="9" name="テキスト ボックス 8"/>
          <p:cNvSpPr txBox="1"/>
          <p:nvPr/>
        </p:nvSpPr>
        <p:spPr>
          <a:xfrm>
            <a:off x="851972" y="5984412"/>
            <a:ext cx="7344816" cy="646331"/>
          </a:xfrm>
          <a:prstGeom prst="rect">
            <a:avLst/>
          </a:prstGeom>
          <a:noFill/>
        </p:spPr>
        <p:txBody>
          <a:bodyPr wrap="square" rtlCol="0">
            <a:spAutoFit/>
          </a:bodyPr>
          <a:lstStyle/>
          <a:p>
            <a:r>
              <a:rPr lang="en-US" altLang="ja-JP" dirty="0"/>
              <a:t>※</a:t>
            </a:r>
            <a:r>
              <a:rPr lang="en-US" altLang="ja-JP" dirty="0" smtClean="0"/>
              <a:t>2013</a:t>
            </a:r>
            <a:r>
              <a:rPr lang="ja-JP" altLang="en-US" dirty="0"/>
              <a:t>年第</a:t>
            </a:r>
            <a:r>
              <a:rPr lang="en-US" altLang="ja-JP" dirty="0"/>
              <a:t>2</a:t>
            </a:r>
            <a:r>
              <a:rPr lang="ja-JP" altLang="en-US" dirty="0"/>
              <a:t>四半期のスマートフォン</a:t>
            </a:r>
            <a:r>
              <a:rPr lang="en-US" altLang="ja-JP" dirty="0"/>
              <a:t>OS</a:t>
            </a:r>
            <a:r>
              <a:rPr lang="ja-JP" altLang="en-US" dirty="0"/>
              <a:t>別出荷台数および市場シェア（</a:t>
            </a:r>
            <a:r>
              <a:rPr lang="en-US" altLang="ja-JP" dirty="0"/>
              <a:t>IDC</a:t>
            </a:r>
            <a:r>
              <a:rPr lang="ja-JP" altLang="en-US" dirty="0"/>
              <a:t>発表資料より転載）</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p:cNvGraphicFramePr/>
          <p:nvPr>
            <p:extLst>
              <p:ext uri="{D42A27DB-BD31-4B8C-83A1-F6EECF244321}">
                <p14:modId xmlns:p14="http://schemas.microsoft.com/office/powerpoint/2010/main" val="4114655959"/>
              </p:ext>
            </p:extLst>
          </p:nvPr>
        </p:nvGraphicFramePr>
        <p:xfrm>
          <a:off x="1331640" y="1340768"/>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1115616" y="6165304"/>
            <a:ext cx="7061036" cy="646331"/>
          </a:xfrm>
          <a:prstGeom prst="rect">
            <a:avLst/>
          </a:prstGeom>
          <a:noFill/>
        </p:spPr>
        <p:txBody>
          <a:bodyPr wrap="none" rtlCol="0">
            <a:spAutoFit/>
          </a:bodyPr>
          <a:lstStyle/>
          <a:p>
            <a:pPr algn="ctr"/>
            <a:r>
              <a:rPr kumimoji="1" lang="en-US" altLang="ja-JP" dirty="0" smtClean="0"/>
              <a:t>※</a:t>
            </a:r>
            <a:r>
              <a:rPr kumimoji="1" lang="ja-JP" altLang="en-US" dirty="0" smtClean="0"/>
              <a:t>カンター・ワールドパネル・コムテック調査（</a:t>
            </a:r>
            <a:r>
              <a:rPr kumimoji="1" lang="en-US" altLang="ja-JP" dirty="0" smtClean="0"/>
              <a:t>2013</a:t>
            </a:r>
            <a:r>
              <a:rPr kumimoji="1" lang="ja-JP" altLang="en-US" dirty="0" smtClean="0"/>
              <a:t>年</a:t>
            </a:r>
            <a:r>
              <a:rPr kumimoji="1" lang="en-US" altLang="ja-JP" dirty="0" smtClean="0"/>
              <a:t>1</a:t>
            </a:r>
            <a:r>
              <a:rPr kumimoji="1" lang="ja-JP" altLang="en-US" dirty="0" smtClean="0"/>
              <a:t>月～</a:t>
            </a:r>
            <a:r>
              <a:rPr kumimoji="1" lang="en-US" altLang="ja-JP" dirty="0" smtClean="0"/>
              <a:t>3</a:t>
            </a:r>
            <a:r>
              <a:rPr kumimoji="1" lang="ja-JP" altLang="en-US" dirty="0" smtClean="0"/>
              <a:t>月）</a:t>
            </a:r>
            <a:endParaRPr kumimoji="1" lang="en-US" altLang="ja-JP" dirty="0" smtClean="0"/>
          </a:p>
          <a:p>
            <a:pPr algn="ctr"/>
            <a:r>
              <a:rPr lang="ja-JP" altLang="en-US" dirty="0" smtClean="0"/>
              <a:t>新規契約または機種変更したスマートフォン機種の</a:t>
            </a:r>
            <a:r>
              <a:rPr lang="en-US" altLang="ja-JP" dirty="0" smtClean="0"/>
              <a:t>OS</a:t>
            </a:r>
            <a:r>
              <a:rPr lang="ja-JP" altLang="en-US" dirty="0" smtClean="0"/>
              <a:t>別の割合</a:t>
            </a:r>
            <a:endParaRPr kumimoji="1" lang="ja-JP" altLang="en-US" dirty="0"/>
          </a:p>
        </p:txBody>
      </p:sp>
      <p:sp>
        <p:nvSpPr>
          <p:cNvPr id="5" name="タイトル 1"/>
          <p:cNvSpPr txBox="1">
            <a:spLocks/>
          </p:cNvSpPr>
          <p:nvPr/>
        </p:nvSpPr>
        <p:spPr>
          <a:xfrm>
            <a:off x="899592" y="116632"/>
            <a:ext cx="7772400" cy="914400"/>
          </a:xfrm>
          <a:prstGeom prst="rect">
            <a:avLst/>
          </a:prstGeom>
        </p:spPr>
        <p:txBody>
          <a:bodyPr vert="horz" anchor="t">
            <a:noAutofit/>
          </a:bodyPr>
          <a:lstStyle>
            <a:lvl1pPr algn="l" rtl="0" eaLnBrk="1" latinLnBrk="0" hangingPunct="1">
              <a:spcBef>
                <a:spcPct val="0"/>
              </a:spcBef>
              <a:buNone/>
              <a:defRPr kumimoji="1" sz="4000" kern="1200" spc="-100" baseline="0">
                <a:solidFill>
                  <a:schemeClr val="tx2">
                    <a:satMod val="200000"/>
                  </a:schemeClr>
                </a:solidFill>
                <a:latin typeface="+mj-lt"/>
                <a:ea typeface="+mj-ea"/>
                <a:cs typeface="+mj-cs"/>
              </a:defRPr>
            </a:lvl1pPr>
            <a:extLst/>
          </a:lstStyle>
          <a:p>
            <a:r>
              <a:rPr lang="en-US" altLang="ja-JP" dirty="0" smtClean="0"/>
              <a:t>3.</a:t>
            </a:r>
            <a:r>
              <a:rPr lang="ja-JP" altLang="en-US" dirty="0" smtClean="0"/>
              <a:t>シェアについて</a:t>
            </a:r>
            <a:endParaRPr lang="ja-JP" altLang="en-US" dirty="0"/>
          </a:p>
        </p:txBody>
      </p:sp>
      <p:sp>
        <p:nvSpPr>
          <p:cNvPr id="7" name="テキスト ボックス 6"/>
          <p:cNvSpPr txBox="1"/>
          <p:nvPr/>
        </p:nvSpPr>
        <p:spPr>
          <a:xfrm>
            <a:off x="799084" y="819984"/>
            <a:ext cx="5069060" cy="461665"/>
          </a:xfrm>
          <a:prstGeom prst="rect">
            <a:avLst/>
          </a:prstGeom>
          <a:noFill/>
        </p:spPr>
        <p:txBody>
          <a:bodyPr wrap="square" rtlCol="0">
            <a:spAutoFit/>
          </a:bodyPr>
          <a:lstStyle/>
          <a:p>
            <a:pPr marL="342900" indent="-342900">
              <a:buFont typeface="Arial" panose="020B0604020202020204" pitchFamily="34" charset="0"/>
              <a:buChar char="•"/>
            </a:pPr>
            <a:r>
              <a:rPr lang="ja-JP" altLang="en-US" sz="2400" dirty="0"/>
              <a:t>スマートフォン</a:t>
            </a:r>
            <a:r>
              <a:rPr lang="en-US" altLang="ja-JP" sz="2400" dirty="0"/>
              <a:t>OS</a:t>
            </a:r>
            <a:r>
              <a:rPr lang="ja-JP" altLang="en-US" sz="2400" dirty="0"/>
              <a:t>別販売シェア</a:t>
            </a:r>
            <a:endParaRPr kumimoji="1" lang="ja-JP" altLang="en-US" sz="2400" dirty="0"/>
          </a:p>
        </p:txBody>
      </p:sp>
      <p:sp>
        <p:nvSpPr>
          <p:cNvPr id="8" name="スライド番号プレースホルダ 7"/>
          <p:cNvSpPr>
            <a:spLocks noGrp="1"/>
          </p:cNvSpPr>
          <p:nvPr>
            <p:ph type="sldNum" sz="quarter" idx="12"/>
          </p:nvPr>
        </p:nvSpPr>
        <p:spPr/>
        <p:txBody>
          <a:bodyPr/>
          <a:lstStyle/>
          <a:p>
            <a:fld id="{1BC2C452-B59E-48FF-B03B-DC6A97FE5E38}" type="slidenum">
              <a:rPr kumimoji="1" lang="ja-JP" altLang="en-US" smtClean="0"/>
              <a:pPr/>
              <a:t>8</a:t>
            </a:fld>
            <a:endParaRPr kumimoji="1" lang="ja-JP" altLang="en-US"/>
          </a:p>
        </p:txBody>
      </p:sp>
      <p:sp>
        <p:nvSpPr>
          <p:cNvPr id="9" name="テキスト ボックス 8"/>
          <p:cNvSpPr txBox="1"/>
          <p:nvPr/>
        </p:nvSpPr>
        <p:spPr>
          <a:xfrm>
            <a:off x="611560" y="5517232"/>
            <a:ext cx="8374408" cy="461665"/>
          </a:xfrm>
          <a:prstGeom prst="rect">
            <a:avLst/>
          </a:prstGeom>
          <a:noFill/>
        </p:spPr>
        <p:txBody>
          <a:bodyPr wrap="none" rtlCol="0">
            <a:spAutoFit/>
          </a:bodyPr>
          <a:lstStyle/>
          <a:p>
            <a:r>
              <a:rPr kumimoji="1" lang="en-US" altLang="ja-JP" sz="2400" b="1" dirty="0" smtClean="0"/>
              <a:t>Android</a:t>
            </a:r>
            <a:r>
              <a:rPr kumimoji="1" lang="ja-JP" altLang="en-US" sz="2400" b="1" dirty="0" smtClean="0"/>
              <a:t>の売り上げを</a:t>
            </a:r>
            <a:r>
              <a:rPr kumimoji="1" lang="en-US" altLang="ja-JP" sz="2400" b="1" dirty="0" err="1" smtClean="0"/>
              <a:t>iPhone</a:t>
            </a:r>
            <a:r>
              <a:rPr kumimoji="1" lang="ja-JP" altLang="en-US" sz="2400" b="1" dirty="0" smtClean="0"/>
              <a:t>が上回ったのは世界で日本だけ</a:t>
            </a:r>
            <a:endParaRPr kumimoji="1" lang="ja-JP" altLang="en-US" sz="2400" b="1" dirty="0"/>
          </a:p>
        </p:txBody>
      </p:sp>
      <p:sp>
        <p:nvSpPr>
          <p:cNvPr id="11" name="右矢印 10"/>
          <p:cNvSpPr/>
          <p:nvPr/>
        </p:nvSpPr>
        <p:spPr>
          <a:xfrm flipH="1">
            <a:off x="5940152" y="4437112"/>
            <a:ext cx="1008112" cy="504056"/>
          </a:xfrm>
          <a:prstGeom prst="rightArrow">
            <a:avLst>
              <a:gd name="adj1" fmla="val 28658"/>
              <a:gd name="adj2" fmla="val 53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7092280" y="4437112"/>
            <a:ext cx="1005403" cy="584775"/>
          </a:xfrm>
          <a:prstGeom prst="rect">
            <a:avLst/>
          </a:prstGeom>
          <a:noFill/>
        </p:spPr>
        <p:txBody>
          <a:bodyPr wrap="none" rtlCol="0">
            <a:spAutoFit/>
          </a:bodyPr>
          <a:lstStyle/>
          <a:p>
            <a:r>
              <a:rPr kumimoji="1" lang="ja-JP" altLang="en-US" sz="3200" dirty="0" smtClean="0"/>
              <a:t>注目</a:t>
            </a:r>
            <a:endParaRPr kumimoji="1" lang="en-US" altLang="ja-JP" sz="3200" dirty="0" smtClean="0"/>
          </a:p>
        </p:txBody>
      </p:sp>
      <p:sp>
        <p:nvSpPr>
          <p:cNvPr id="10" name="テキスト ボックス 9"/>
          <p:cNvSpPr txBox="1"/>
          <p:nvPr/>
        </p:nvSpPr>
        <p:spPr>
          <a:xfrm>
            <a:off x="5724128" y="476672"/>
            <a:ext cx="184731" cy="369332"/>
          </a:xfrm>
          <a:prstGeom prst="rect">
            <a:avLst/>
          </a:prstGeom>
          <a:noFill/>
        </p:spPr>
        <p:txBody>
          <a:bodyPr wrap="none" rtlCol="0">
            <a:spAutoFit/>
          </a:bodyPr>
          <a:lstStyle/>
          <a:p>
            <a:endParaRPr kumimoji="1" lang="ja-JP" altLang="en-US"/>
          </a:p>
        </p:txBody>
      </p:sp>
    </p:spTree>
    <p:extLst>
      <p:ext uri="{BB962C8B-B14F-4D97-AF65-F5344CB8AC3E}">
        <p14:creationId xmlns:p14="http://schemas.microsoft.com/office/powerpoint/2010/main" val="408131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1BC2C452-B59E-48FF-B03B-DC6A97FE5E38}" type="slidenum">
              <a:rPr kumimoji="1" lang="ja-JP" altLang="en-US" smtClean="0"/>
              <a:pPr/>
              <a:t>9</a:t>
            </a:fld>
            <a:endParaRPr kumimoji="1" lang="ja-JP" altLang="en-US"/>
          </a:p>
        </p:txBody>
      </p:sp>
      <p:sp>
        <p:nvSpPr>
          <p:cNvPr id="2" name="タイトル 1"/>
          <p:cNvSpPr>
            <a:spLocks noGrp="1"/>
          </p:cNvSpPr>
          <p:nvPr>
            <p:ph type="title"/>
          </p:nvPr>
        </p:nvSpPr>
        <p:spPr>
          <a:xfrm>
            <a:off x="683568" y="1988840"/>
            <a:ext cx="8156448" cy="2232248"/>
          </a:xfrm>
        </p:spPr>
        <p:txBody>
          <a:bodyPr/>
          <a:lstStyle/>
          <a:p>
            <a:r>
              <a:rPr kumimoji="1" lang="ja-JP" altLang="en-US" sz="3200" dirty="0" smtClean="0"/>
              <a:t>世界と比較して</a:t>
            </a:r>
            <a:r>
              <a:rPr kumimoji="1" lang="en-US" altLang="ja-JP" dirty="0" smtClean="0"/>
              <a:t/>
            </a:r>
            <a:br>
              <a:rPr kumimoji="1" lang="en-US" altLang="ja-JP" dirty="0" smtClean="0"/>
            </a:br>
            <a:r>
              <a:rPr kumimoji="1" lang="ja-JP" altLang="en-US" sz="4800" dirty="0" smtClean="0"/>
              <a:t>なぜ日本での</a:t>
            </a:r>
            <a:r>
              <a:rPr kumimoji="1" lang="en-US" altLang="ja-JP" sz="4800" dirty="0" smtClean="0"/>
              <a:t/>
            </a:r>
            <a:br>
              <a:rPr kumimoji="1" lang="en-US" altLang="ja-JP" sz="4800" dirty="0" smtClean="0"/>
            </a:br>
            <a:r>
              <a:rPr kumimoji="1" lang="en-US" altLang="ja-JP" sz="4800" dirty="0" smtClean="0"/>
              <a:t>iPhone</a:t>
            </a:r>
            <a:r>
              <a:rPr kumimoji="1" lang="ja-JP" altLang="en-US" sz="4800" dirty="0" smtClean="0"/>
              <a:t>人気</a:t>
            </a:r>
            <a:r>
              <a:rPr lang="ja-JP" altLang="en-US" sz="4800" dirty="0" smtClean="0"/>
              <a:t>が高いのか</a:t>
            </a:r>
            <a:endParaRPr kumimoji="1" lang="ja-JP" altLang="en-US" dirty="0"/>
          </a:p>
        </p:txBody>
      </p:sp>
      <p:sp>
        <p:nvSpPr>
          <p:cNvPr id="5" name="タイトル 1"/>
          <p:cNvSpPr txBox="1">
            <a:spLocks/>
          </p:cNvSpPr>
          <p:nvPr/>
        </p:nvSpPr>
        <p:spPr>
          <a:xfrm>
            <a:off x="914400" y="512064"/>
            <a:ext cx="7772400" cy="914400"/>
          </a:xfrm>
          <a:prstGeom prst="rect">
            <a:avLst/>
          </a:prstGeom>
        </p:spPr>
        <p:txBody>
          <a:bodyPr vert="horz" tIns="64008" anchor="t">
            <a:noAutofit/>
          </a:bodyPr>
          <a:lstStyle>
            <a:lvl1pPr algn="l" rtl="0" eaLnBrk="1" latinLnBrk="0" hangingPunct="1">
              <a:spcBef>
                <a:spcPct val="0"/>
              </a:spcBef>
              <a:buNone/>
              <a:defRPr kumimoji="1" sz="3800" b="0" kern="1200" cap="none" spc="-150" baseline="0">
                <a:solidFill>
                  <a:schemeClr val="tx2">
                    <a:satMod val="200000"/>
                  </a:schemeClr>
                </a:solidFill>
                <a:latin typeface="+mj-lt"/>
                <a:ea typeface="+mj-ea"/>
                <a:cs typeface="+mj-cs"/>
              </a:defRPr>
            </a:lvl1pPr>
            <a:extLst/>
          </a:lstStyle>
          <a:p>
            <a:r>
              <a:rPr lang="en-US" altLang="ja-JP" dirty="0" smtClean="0"/>
              <a:t>4.</a:t>
            </a:r>
            <a:r>
              <a:rPr lang="ja-JP" altLang="en-US" dirty="0" smtClean="0"/>
              <a:t>テーマ設定</a:t>
            </a:r>
            <a:endParaRPr lang="ja-JP" altLang="en-US" dirty="0"/>
          </a:p>
        </p:txBody>
      </p:sp>
    </p:spTree>
  </p:cSld>
  <p:clrMapOvr>
    <a:masterClrMapping/>
  </p:clrMapOvr>
  <p:transition spd="slow">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メトロ">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メトロ">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メトロ">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1856</TotalTime>
  <Words>2085</Words>
  <Application>Microsoft Office PowerPoint</Application>
  <PresentationFormat>画面に合わせる (4:3)</PresentationFormat>
  <Paragraphs>525</Paragraphs>
  <Slides>35</Slides>
  <Notes>8</Notes>
  <HiddenSlides>0</HiddenSlides>
  <MMClips>0</MMClips>
  <ScaleCrop>false</ScaleCrop>
  <HeadingPairs>
    <vt:vector size="4" baseType="variant">
      <vt:variant>
        <vt:lpstr>テーマ</vt:lpstr>
      </vt:variant>
      <vt:variant>
        <vt:i4>1</vt:i4>
      </vt:variant>
      <vt:variant>
        <vt:lpstr>スライド タイトル</vt:lpstr>
      </vt:variant>
      <vt:variant>
        <vt:i4>35</vt:i4>
      </vt:variant>
    </vt:vector>
  </HeadingPairs>
  <TitlesOfParts>
    <vt:vector size="36" baseType="lpstr">
      <vt:lpstr>メトロ</vt:lpstr>
      <vt:lpstr>PowerPoint プレゼンテーション</vt:lpstr>
      <vt:lpstr>目次</vt:lpstr>
      <vt:lpstr>1.導入</vt:lpstr>
      <vt:lpstr>2.スマートフォンとは</vt:lpstr>
      <vt:lpstr>PowerPoint プレゼンテーション</vt:lpstr>
      <vt:lpstr>PowerPoint プレゼンテーション</vt:lpstr>
      <vt:lpstr>PowerPoint プレゼンテーション</vt:lpstr>
      <vt:lpstr>PowerPoint プレゼンテーション</vt:lpstr>
      <vt:lpstr>世界と比較して なぜ日本での iPhone人気が高いのか</vt:lpstr>
      <vt:lpstr>5.要因分析</vt:lpstr>
      <vt:lpstr>5-1.価格</vt:lpstr>
      <vt:lpstr>5-1.価格</vt:lpstr>
      <vt:lpstr>5-1.価格</vt:lpstr>
      <vt:lpstr>5-1.価格</vt:lpstr>
      <vt:lpstr>5-1.価格</vt:lpstr>
      <vt:lpstr>5-1.価格</vt:lpstr>
      <vt:lpstr>5-1.価格</vt:lpstr>
      <vt:lpstr>5-1.価格</vt:lpstr>
      <vt:lpstr>5-1.価格</vt:lpstr>
      <vt:lpstr>5-2.アクセサリの豊富さ</vt:lpstr>
      <vt:lpstr>5-2.アクセサリの豊富さ</vt:lpstr>
      <vt:lpstr>5-2.アクセサリの豊富さ</vt:lpstr>
      <vt:lpstr>5-2.アクセサリの豊富さ</vt:lpstr>
      <vt:lpstr>5-3.iPhoneの認知度</vt:lpstr>
      <vt:lpstr>5-3.iPhoneの認知度</vt:lpstr>
      <vt:lpstr>5-3.iPhoneの認知度</vt:lpstr>
      <vt:lpstr>5-3.iPhoneの認知度</vt:lpstr>
      <vt:lpstr>5-4.集団心理</vt:lpstr>
      <vt:lpstr>5-4.集団心理</vt:lpstr>
      <vt:lpstr>5-4.集団心理</vt:lpstr>
      <vt:lpstr>5-4.集団心理</vt:lpstr>
      <vt:lpstr>5-4.集団心理</vt:lpstr>
      <vt:lpstr>5-4.集団心理</vt:lpstr>
      <vt:lpstr>6.まとめ</vt:lpstr>
      <vt:lpstr>7.おわりに</vt:lpstr>
    </vt:vector>
  </TitlesOfParts>
  <Company>富山大学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なぜ日本でのiPhone人気が高いのか</dc:title>
  <dc:creator>Toru Muto</dc:creator>
  <cp:lastModifiedBy>宮代　明広</cp:lastModifiedBy>
  <cp:revision>204</cp:revision>
  <dcterms:created xsi:type="dcterms:W3CDTF">2013-10-31T06:13:02Z</dcterms:created>
  <dcterms:modified xsi:type="dcterms:W3CDTF">2013-11-13T09:09:36Z</dcterms:modified>
</cp:coreProperties>
</file>