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2.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6" r:id="rId1"/>
  </p:sldMasterIdLst>
  <p:notesMasterIdLst>
    <p:notesMasterId r:id="rId44"/>
  </p:notesMasterIdLst>
  <p:sldIdLst>
    <p:sldId id="256" r:id="rId2"/>
    <p:sldId id="257" r:id="rId3"/>
    <p:sldId id="351" r:id="rId4"/>
    <p:sldId id="280" r:id="rId5"/>
    <p:sldId id="309" r:id="rId6"/>
    <p:sldId id="259" r:id="rId7"/>
    <p:sldId id="290" r:id="rId8"/>
    <p:sldId id="262" r:id="rId9"/>
    <p:sldId id="308" r:id="rId10"/>
    <p:sldId id="332" r:id="rId11"/>
    <p:sldId id="333" r:id="rId12"/>
    <p:sldId id="334" r:id="rId13"/>
    <p:sldId id="335" r:id="rId14"/>
    <p:sldId id="336" r:id="rId15"/>
    <p:sldId id="338" r:id="rId16"/>
    <p:sldId id="339" r:id="rId17"/>
    <p:sldId id="340" r:id="rId18"/>
    <p:sldId id="311" r:id="rId19"/>
    <p:sldId id="346" r:id="rId20"/>
    <p:sldId id="354" r:id="rId21"/>
    <p:sldId id="317" r:id="rId22"/>
    <p:sldId id="288" r:id="rId23"/>
    <p:sldId id="297" r:id="rId24"/>
    <p:sldId id="299" r:id="rId25"/>
    <p:sldId id="284" r:id="rId26"/>
    <p:sldId id="300" r:id="rId27"/>
    <p:sldId id="347" r:id="rId28"/>
    <p:sldId id="315" r:id="rId29"/>
    <p:sldId id="352" r:id="rId30"/>
    <p:sldId id="321" r:id="rId31"/>
    <p:sldId id="322" r:id="rId32"/>
    <p:sldId id="323" r:id="rId33"/>
    <p:sldId id="324" r:id="rId34"/>
    <p:sldId id="349" r:id="rId35"/>
    <p:sldId id="350" r:id="rId36"/>
    <p:sldId id="341" r:id="rId37"/>
    <p:sldId id="342" r:id="rId38"/>
    <p:sldId id="343" r:id="rId39"/>
    <p:sldId id="344" r:id="rId40"/>
    <p:sldId id="345" r:id="rId41"/>
    <p:sldId id="348" r:id="rId42"/>
    <p:sldId id="353" r:id="rId4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後藤梨水" initials="後藤梨水"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1" autoAdjust="0"/>
    <p:restoredTop sz="94671" autoAdjust="0"/>
  </p:normalViewPr>
  <p:slideViewPr>
    <p:cSldViewPr>
      <p:cViewPr>
        <p:scale>
          <a:sx n="75" d="100"/>
          <a:sy n="75" d="100"/>
        </p:scale>
        <p:origin x="-1218" y="174"/>
      </p:cViewPr>
      <p:guideLst>
        <p:guide orient="horz" pos="2160"/>
        <p:guide pos="2880"/>
      </p:guideLst>
    </p:cSldViewPr>
  </p:slideViewPr>
  <p:outlineViewPr>
    <p:cViewPr>
      <p:scale>
        <a:sx n="33" d="100"/>
        <a:sy n="33" d="100"/>
      </p:scale>
      <p:origin x="12" y="1716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78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22823;&#23398;&#9314;\&#32076;&#28168;&#28436;&#32722;&#8546;\&#12452;&#12531;&#12479;&#12540;&#12476;&#12511;\&#12452;&#12531;&#12479;&#12540;&#12476;&#12511;&#29992;&#36039;&#26009;&#9312;.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22823;&#23398;&#9314;\&#32076;&#28168;&#28436;&#32722;&#8546;\&#12452;&#12531;&#12479;&#12540;&#12476;&#12511;\&#12452;&#12531;&#12479;&#12540;&#12476;&#12511;&#29992;&#36039;&#26009;&#9312;.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E:\&#22823;&#23398;&#9314;\&#32076;&#28168;&#28436;&#32722;&#8546;\&#12452;&#12531;&#12479;&#12540;&#12476;&#12511;\&#12452;&#12531;&#12479;&#12540;&#12476;&#12511;&#29992;&#36039;&#26009;&#9312;.xls"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ja-JP" dirty="0"/>
              <a:t>日本</a:t>
            </a:r>
            <a:r>
              <a:rPr lang="ja-JP" dirty="0" smtClean="0"/>
              <a:t>の</a:t>
            </a:r>
            <a:r>
              <a:rPr lang="ja-JP" altLang="en-US" dirty="0" smtClean="0"/>
              <a:t>エリア別の対外</a:t>
            </a:r>
            <a:r>
              <a:rPr lang="ja-JP" dirty="0" smtClean="0"/>
              <a:t>直接</a:t>
            </a:r>
            <a:r>
              <a:rPr lang="ja-JP" dirty="0"/>
              <a:t>投資額推移</a:t>
            </a:r>
          </a:p>
        </c:rich>
      </c:tx>
      <c:layout>
        <c:manualLayout>
          <c:xMode val="edge"/>
          <c:yMode val="edge"/>
          <c:x val="0.27987569272014107"/>
          <c:y val="2.7266676685917941E-2"/>
        </c:manualLayout>
      </c:layout>
      <c:overlay val="1"/>
    </c:title>
    <c:autoTitleDeleted val="0"/>
    <c:plotArea>
      <c:layout>
        <c:manualLayout>
          <c:layoutTarget val="inner"/>
          <c:xMode val="edge"/>
          <c:yMode val="edge"/>
          <c:x val="0.11614622692432273"/>
          <c:y val="0.14100432259126497"/>
          <c:w val="0.85994953038972255"/>
          <c:h val="0.65851350094109407"/>
        </c:manualLayout>
      </c:layout>
      <c:barChart>
        <c:barDir val="col"/>
        <c:grouping val="stacked"/>
        <c:varyColors val="0"/>
        <c:ser>
          <c:idx val="1"/>
          <c:order val="0"/>
          <c:tx>
            <c:strRef>
              <c:f>'長期（対外）'!$B$6:$D$6</c:f>
              <c:strCache>
                <c:ptCount val="1"/>
                <c:pt idx="0">
                  <c:v>アジア</c:v>
                </c:pt>
              </c:strCache>
            </c:strRef>
          </c:tx>
          <c:spPr>
            <a:solidFill>
              <a:srgbClr val="00B050"/>
            </a:solidFill>
          </c:spPr>
          <c:invertIfNegative val="0"/>
          <c:cat>
            <c:numRef>
              <c:f>'長期（対外）'!$E$4:$U$4</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'長期（対外）'!$E$6:$U$6</c:f>
              <c:numCache>
                <c:formatCode>#,##0;"△ "#,##0</c:formatCode>
                <c:ptCount val="17"/>
                <c:pt idx="0">
                  <c:v>9749.2025101449963</c:v>
                </c:pt>
                <c:pt idx="1">
                  <c:v>13114.104170077153</c:v>
                </c:pt>
                <c:pt idx="2">
                  <c:v>7814.3383502903926</c:v>
                </c:pt>
                <c:pt idx="3">
                  <c:v>1810.7089812923336</c:v>
                </c:pt>
                <c:pt idx="4">
                  <c:v>2131.7963442106784</c:v>
                </c:pt>
                <c:pt idx="5">
                  <c:v>7797.0955222203829</c:v>
                </c:pt>
                <c:pt idx="6">
                  <c:v>8177.4347002293871</c:v>
                </c:pt>
                <c:pt idx="7">
                  <c:v>5028.1491639681344</c:v>
                </c:pt>
                <c:pt idx="8">
                  <c:v>10531.077040977067</c:v>
                </c:pt>
                <c:pt idx="9">
                  <c:v>16188.195099222823</c:v>
                </c:pt>
                <c:pt idx="10">
                  <c:v>17166.527442444174</c:v>
                </c:pt>
                <c:pt idx="11">
                  <c:v>19388.072859409236</c:v>
                </c:pt>
                <c:pt idx="12">
                  <c:v>23347.511485863266</c:v>
                </c:pt>
                <c:pt idx="13">
                  <c:v>20635.82544402832</c:v>
                </c:pt>
                <c:pt idx="14">
                  <c:v>22131.471817142519</c:v>
                </c:pt>
                <c:pt idx="15">
                  <c:v>39491.989542478099</c:v>
                </c:pt>
                <c:pt idx="16">
                  <c:v>33477.418049652413</c:v>
                </c:pt>
              </c:numCache>
            </c:numRef>
          </c:val>
        </c:ser>
        <c:ser>
          <c:idx val="2"/>
          <c:order val="1"/>
          <c:tx>
            <c:strRef>
              <c:f>'長期（対外）'!$B$7:$D$7</c:f>
              <c:strCache>
                <c:ptCount val="1"/>
                <c:pt idx="0">
                  <c:v>北米</c:v>
                </c:pt>
              </c:strCache>
            </c:strRef>
          </c:tx>
          <c:spPr>
            <a:solidFill>
              <a:srgbClr val="FFC000"/>
            </a:solidFill>
          </c:spPr>
          <c:invertIfNegative val="0"/>
          <c:cat>
            <c:numRef>
              <c:f>'長期（対外）'!$E$4:$U$4</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'長期（対外）'!$E$7:$U$7</c:f>
              <c:numCache>
                <c:formatCode>#,##0;"△ "#,##0</c:formatCode>
                <c:ptCount val="17"/>
                <c:pt idx="0">
                  <c:v>11492.585396577681</c:v>
                </c:pt>
                <c:pt idx="1">
                  <c:v>7764.7508659230207</c:v>
                </c:pt>
                <c:pt idx="2">
                  <c:v>6590.3516256853536</c:v>
                </c:pt>
                <c:pt idx="3">
                  <c:v>6600.1388855655623</c:v>
                </c:pt>
                <c:pt idx="4">
                  <c:v>14176.03689925982</c:v>
                </c:pt>
                <c:pt idx="5">
                  <c:v>7630.8730614238657</c:v>
                </c:pt>
                <c:pt idx="6">
                  <c:v>8508.8673484971659</c:v>
                </c:pt>
                <c:pt idx="7">
                  <c:v>11003.445241358058</c:v>
                </c:pt>
                <c:pt idx="8">
                  <c:v>7601.4470322781308</c:v>
                </c:pt>
                <c:pt idx="9">
                  <c:v>13168.258482730535</c:v>
                </c:pt>
                <c:pt idx="10">
                  <c:v>10188.455559369404</c:v>
                </c:pt>
                <c:pt idx="11">
                  <c:v>17385.046190038425</c:v>
                </c:pt>
                <c:pt idx="12">
                  <c:v>46045.892219299691</c:v>
                </c:pt>
                <c:pt idx="13">
                  <c:v>10888.508952247263</c:v>
                </c:pt>
                <c:pt idx="14">
                  <c:v>9015.6302499206195</c:v>
                </c:pt>
                <c:pt idx="15">
                  <c:v>15165.67644441881</c:v>
                </c:pt>
                <c:pt idx="16">
                  <c:v>35768.031978081854</c:v>
                </c:pt>
              </c:numCache>
            </c:numRef>
          </c:val>
        </c:ser>
        <c:ser>
          <c:idx val="3"/>
          <c:order val="2"/>
          <c:tx>
            <c:strRef>
              <c:f>'長期（対外）'!$B$8:$D$8</c:f>
              <c:strCache>
                <c:ptCount val="1"/>
                <c:pt idx="0">
                  <c:v>欧州</c:v>
                </c:pt>
              </c:strCache>
            </c:strRef>
          </c:tx>
          <c:spPr>
            <a:solidFill>
              <a:srgbClr val="FF0000"/>
            </a:solidFill>
          </c:spPr>
          <c:invertIfNegative val="0"/>
          <c:cat>
            <c:numRef>
              <c:f>'長期（対外）'!$E$4:$U$4</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'長期（対外）'!$E$8:$U$8</c:f>
              <c:numCache>
                <c:formatCode>#,##0;"△ "#,##0</c:formatCode>
                <c:ptCount val="17"/>
                <c:pt idx="0">
                  <c:v>2915.6810499592898</c:v>
                </c:pt>
                <c:pt idx="1">
                  <c:v>2606.7595445275915</c:v>
                </c:pt>
                <c:pt idx="2">
                  <c:v>2509.472178713751</c:v>
                </c:pt>
                <c:pt idx="3">
                  <c:v>7996.7865562156439</c:v>
                </c:pt>
                <c:pt idx="4">
                  <c:v>11116.055820523328</c:v>
                </c:pt>
                <c:pt idx="5">
                  <c:v>18280.056340783405</c:v>
                </c:pt>
                <c:pt idx="6">
                  <c:v>9867.0647204382039</c:v>
                </c:pt>
                <c:pt idx="7">
                  <c:v>8325.9257636051516</c:v>
                </c:pt>
                <c:pt idx="8">
                  <c:v>7536.5518211435801</c:v>
                </c:pt>
                <c:pt idx="9">
                  <c:v>8229.6739913334841</c:v>
                </c:pt>
                <c:pt idx="10">
                  <c:v>18396.448144838705</c:v>
                </c:pt>
                <c:pt idx="11">
                  <c:v>20964.822381998973</c:v>
                </c:pt>
                <c:pt idx="12">
                  <c:v>23067.963335063439</c:v>
                </c:pt>
                <c:pt idx="13">
                  <c:v>17829.993447812205</c:v>
                </c:pt>
                <c:pt idx="14">
                  <c:v>15043.447368924279</c:v>
                </c:pt>
                <c:pt idx="15">
                  <c:v>39840.871007148606</c:v>
                </c:pt>
                <c:pt idx="16">
                  <c:v>31016.592319822477</c:v>
                </c:pt>
              </c:numCache>
            </c:numRef>
          </c:val>
        </c:ser>
        <c:dLbls>
          <c:showLegendKey val="0"/>
          <c:showVal val="0"/>
          <c:showCatName val="0"/>
          <c:showSerName val="0"/>
          <c:showPercent val="0"/>
          <c:showBubbleSize val="0"/>
        </c:dLbls>
        <c:gapWidth val="150"/>
        <c:overlap val="100"/>
        <c:axId val="74641792"/>
        <c:axId val="74643328"/>
      </c:barChart>
      <c:catAx>
        <c:axId val="74641792"/>
        <c:scaling>
          <c:orientation val="minMax"/>
        </c:scaling>
        <c:delete val="0"/>
        <c:axPos val="b"/>
        <c:numFmt formatCode="General" sourceLinked="1"/>
        <c:majorTickMark val="out"/>
        <c:minorTickMark val="none"/>
        <c:tickLblPos val="nextTo"/>
        <c:spPr>
          <a:ln>
            <a:solidFill>
              <a:prstClr val="black"/>
            </a:solidFill>
          </a:ln>
        </c:spPr>
        <c:crossAx val="74643328"/>
        <c:crosses val="autoZero"/>
        <c:auto val="1"/>
        <c:lblAlgn val="ctr"/>
        <c:lblOffset val="100"/>
        <c:noMultiLvlLbl val="0"/>
      </c:catAx>
      <c:valAx>
        <c:axId val="74643328"/>
        <c:scaling>
          <c:orientation val="minMax"/>
        </c:scaling>
        <c:delete val="0"/>
        <c:axPos val="l"/>
        <c:majorGridlines/>
        <c:numFmt formatCode="#,##0;&quot;△ &quot;#,##0" sourceLinked="1"/>
        <c:majorTickMark val="out"/>
        <c:minorTickMark val="none"/>
        <c:tickLblPos val="nextTo"/>
        <c:spPr>
          <a:ln>
            <a:solidFill>
              <a:prstClr val="black"/>
            </a:solidFill>
          </a:ln>
        </c:spPr>
        <c:crossAx val="74641792"/>
        <c:crosses val="autoZero"/>
        <c:crossBetween val="between"/>
      </c:valAx>
      <c:spPr>
        <a:solidFill>
          <a:schemeClr val="bg1"/>
        </a:solidFill>
        <a:ln>
          <a:solidFill>
            <a:schemeClr val="tx1"/>
          </a:solidFill>
        </a:ln>
      </c:spPr>
    </c:plotArea>
    <c:legend>
      <c:legendPos val="l"/>
      <c:layout>
        <c:manualLayout>
          <c:xMode val="edge"/>
          <c:yMode val="edge"/>
          <c:x val="0.22993585591421087"/>
          <c:y val="0.27255369245192529"/>
          <c:w val="0.1042574175033285"/>
          <c:h val="0.17313695600833029"/>
        </c:manualLayout>
      </c:layout>
      <c:overlay val="0"/>
    </c:legend>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2400" dirty="0" smtClean="0"/>
              <a:t>日本のアジア</a:t>
            </a:r>
            <a:r>
              <a:rPr lang="en-US" altLang="ja-JP" sz="2400" dirty="0" smtClean="0"/>
              <a:t>5</a:t>
            </a:r>
            <a:r>
              <a:rPr lang="ja-JP" altLang="en-US" sz="2400" dirty="0" smtClean="0"/>
              <a:t>か国への対外</a:t>
            </a:r>
            <a:r>
              <a:rPr lang="ja-JP" altLang="en-US" sz="2400" dirty="0"/>
              <a:t>直接投資額</a:t>
            </a:r>
            <a:endParaRPr lang="en-US" altLang="ja-JP" sz="2400" dirty="0"/>
          </a:p>
        </c:rich>
      </c:tx>
      <c:layout>
        <c:manualLayout>
          <c:xMode val="edge"/>
          <c:yMode val="edge"/>
          <c:x val="0.15788646394255113"/>
          <c:y val="4.7667376297528506E-3"/>
        </c:manualLayout>
      </c:layout>
      <c:overlay val="1"/>
    </c:title>
    <c:autoTitleDeleted val="0"/>
    <c:plotArea>
      <c:layout>
        <c:manualLayout>
          <c:layoutTarget val="inner"/>
          <c:xMode val="edge"/>
          <c:yMode val="edge"/>
          <c:x val="9.6641548185894779E-2"/>
          <c:y val="0.14805655978164589"/>
          <c:w val="0.87732127600374787"/>
          <c:h val="0.75689638088260458"/>
        </c:manualLayout>
      </c:layout>
      <c:lineChart>
        <c:grouping val="standard"/>
        <c:varyColors val="0"/>
        <c:ser>
          <c:idx val="1"/>
          <c:order val="0"/>
          <c:tx>
            <c:strRef>
              <c:f>'長期（対外） (2)'!$C$6:$D$6</c:f>
              <c:strCache>
                <c:ptCount val="1"/>
                <c:pt idx="0">
                  <c:v>中国</c:v>
                </c:pt>
              </c:strCache>
            </c:strRef>
          </c:tx>
          <c:spPr>
            <a:ln>
              <a:solidFill>
                <a:srgbClr val="FF000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(2)'!$E$6:$Y$6</c:f>
              <c:numCache>
                <c:formatCode>#,##0;"△ "#,##0</c:formatCode>
                <c:ptCount val="21"/>
                <c:pt idx="0">
                  <c:v>526</c:v>
                </c:pt>
                <c:pt idx="1">
                  <c:v>822</c:v>
                </c:pt>
                <c:pt idx="2">
                  <c:v>1789</c:v>
                </c:pt>
                <c:pt idx="3">
                  <c:v>3183.4778570145472</c:v>
                </c:pt>
                <c:pt idx="4">
                  <c:v>2317.4487313118834</c:v>
                </c:pt>
                <c:pt idx="5">
                  <c:v>1862.2905484609485</c:v>
                </c:pt>
                <c:pt idx="6">
                  <c:v>1300.7911380439948</c:v>
                </c:pt>
                <c:pt idx="7">
                  <c:v>360.24769438788081</c:v>
                </c:pt>
                <c:pt idx="8">
                  <c:v>933.54773951447635</c:v>
                </c:pt>
                <c:pt idx="9">
                  <c:v>2157.6590095249303</c:v>
                </c:pt>
                <c:pt idx="10">
                  <c:v>2621.552020977846</c:v>
                </c:pt>
                <c:pt idx="11">
                  <c:v>3979.9655171292616</c:v>
                </c:pt>
                <c:pt idx="12">
                  <c:v>5862.6008859834074</c:v>
                </c:pt>
                <c:pt idx="13">
                  <c:v>6575.0890104788414</c:v>
                </c:pt>
                <c:pt idx="14">
                  <c:v>6169.0890091219144</c:v>
                </c:pt>
                <c:pt idx="15">
                  <c:v>6218.2373963365544</c:v>
                </c:pt>
                <c:pt idx="16">
                  <c:v>6495.9926706361321</c:v>
                </c:pt>
                <c:pt idx="17">
                  <c:v>6898.9214841262028</c:v>
                </c:pt>
                <c:pt idx="18">
                  <c:v>7251.6874880968808</c:v>
                </c:pt>
                <c:pt idx="19">
                  <c:v>12649.2771287509</c:v>
                </c:pt>
                <c:pt idx="20">
                  <c:v>13479.207971232354</c:v>
                </c:pt>
              </c:numCache>
            </c:numRef>
          </c:val>
          <c:smooth val="0"/>
        </c:ser>
        <c:ser>
          <c:idx val="2"/>
          <c:order val="1"/>
          <c:tx>
            <c:strRef>
              <c:f>'長期（対外） (2)'!$C$7:$D$7</c:f>
              <c:strCache>
                <c:ptCount val="1"/>
                <c:pt idx="0">
                  <c:v>　香港</c:v>
                </c:pt>
              </c:strCache>
            </c:strRef>
          </c:tx>
          <c:spPr>
            <a:ln>
              <a:solidFill>
                <a:srgbClr val="00B05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(2)'!$E$7:$Y$7</c:f>
              <c:numCache>
                <c:formatCode>#,##0;"△ "#,##0</c:formatCode>
                <c:ptCount val="21"/>
                <c:pt idx="0">
                  <c:v>0</c:v>
                </c:pt>
                <c:pt idx="1">
                  <c:v>0</c:v>
                </c:pt>
                <c:pt idx="2">
                  <c:v>0</c:v>
                </c:pt>
                <c:pt idx="3">
                  <c:v>334.22216708436986</c:v>
                </c:pt>
                <c:pt idx="4">
                  <c:v>1111.8534120999382</c:v>
                </c:pt>
                <c:pt idx="5">
                  <c:v>1755.2278569800151</c:v>
                </c:pt>
                <c:pt idx="6">
                  <c:v>823.28135773395309</c:v>
                </c:pt>
                <c:pt idx="7">
                  <c:v>-236.24929782242961</c:v>
                </c:pt>
                <c:pt idx="8">
                  <c:v>-132.21790860835168</c:v>
                </c:pt>
                <c:pt idx="9">
                  <c:v>496.07138834058259</c:v>
                </c:pt>
                <c:pt idx="10">
                  <c:v>229.07550627466418</c:v>
                </c:pt>
                <c:pt idx="11">
                  <c:v>-61.583389507808846</c:v>
                </c:pt>
                <c:pt idx="12">
                  <c:v>490.81107748900024</c:v>
                </c:pt>
                <c:pt idx="13">
                  <c:v>1781.5617268804108</c:v>
                </c:pt>
                <c:pt idx="14">
                  <c:v>1508.9431065894601</c:v>
                </c:pt>
                <c:pt idx="15">
                  <c:v>1131.3001916628937</c:v>
                </c:pt>
                <c:pt idx="16">
                  <c:v>1301.468386953798</c:v>
                </c:pt>
                <c:pt idx="17">
                  <c:v>1610.2475263739288</c:v>
                </c:pt>
                <c:pt idx="18">
                  <c:v>2085.3616231127089</c:v>
                </c:pt>
                <c:pt idx="19">
                  <c:v>1509.3262469823758</c:v>
                </c:pt>
                <c:pt idx="20">
                  <c:v>2362.2006614553989</c:v>
                </c:pt>
              </c:numCache>
            </c:numRef>
          </c:val>
          <c:smooth val="0"/>
        </c:ser>
        <c:ser>
          <c:idx val="3"/>
          <c:order val="2"/>
          <c:tx>
            <c:strRef>
              <c:f>'長期（対外） (2)'!$C$8:$D$8</c:f>
              <c:strCache>
                <c:ptCount val="1"/>
                <c:pt idx="0">
                  <c:v>　シンガポール</c:v>
                </c:pt>
              </c:strCache>
            </c:strRef>
          </c:tx>
          <c:spPr>
            <a:ln>
              <a:solidFill>
                <a:srgbClr val="7030A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(2)'!$E$8:$Y$8</c:f>
              <c:numCache>
                <c:formatCode>#,##0;"△ "#,##0</c:formatCode>
                <c:ptCount val="21"/>
                <c:pt idx="0">
                  <c:v>0</c:v>
                </c:pt>
                <c:pt idx="1">
                  <c:v>0</c:v>
                </c:pt>
                <c:pt idx="2">
                  <c:v>0</c:v>
                </c:pt>
                <c:pt idx="3">
                  <c:v>675.78493807688596</c:v>
                </c:pt>
                <c:pt idx="4">
                  <c:v>1118.9293887132501</c:v>
                </c:pt>
                <c:pt idx="5">
                  <c:v>2558.5128190443402</c:v>
                </c:pt>
                <c:pt idx="6">
                  <c:v>721.38791177566725</c:v>
                </c:pt>
                <c:pt idx="7">
                  <c:v>594.75852266225274</c:v>
                </c:pt>
                <c:pt idx="8">
                  <c:v>-1520.945914930453</c:v>
                </c:pt>
                <c:pt idx="9">
                  <c:v>950.60089995113742</c:v>
                </c:pt>
                <c:pt idx="10">
                  <c:v>1883.5611542014872</c:v>
                </c:pt>
                <c:pt idx="11">
                  <c:v>-457.15902785782202</c:v>
                </c:pt>
                <c:pt idx="12">
                  <c:v>138.40952932617708</c:v>
                </c:pt>
                <c:pt idx="13">
                  <c:v>556.99206566772773</c:v>
                </c:pt>
                <c:pt idx="14">
                  <c:v>374.71738065314838</c:v>
                </c:pt>
                <c:pt idx="15">
                  <c:v>2233.0314416608007</c:v>
                </c:pt>
                <c:pt idx="16">
                  <c:v>1089.0909159717141</c:v>
                </c:pt>
                <c:pt idx="17">
                  <c:v>2880.8687069261864</c:v>
                </c:pt>
                <c:pt idx="18">
                  <c:v>3845.4381515113487</c:v>
                </c:pt>
                <c:pt idx="19">
                  <c:v>4491.8587415589354</c:v>
                </c:pt>
                <c:pt idx="20">
                  <c:v>1566.0692915632701</c:v>
                </c:pt>
              </c:numCache>
            </c:numRef>
          </c:val>
          <c:smooth val="0"/>
        </c:ser>
        <c:ser>
          <c:idx val="4"/>
          <c:order val="3"/>
          <c:tx>
            <c:strRef>
              <c:f>'長期（対外） (2)'!$C$9:$D$9</c:f>
              <c:strCache>
                <c:ptCount val="1"/>
                <c:pt idx="0">
                  <c:v>　タイ</c:v>
                </c:pt>
              </c:strCache>
            </c:strRef>
          </c:tx>
          <c:spPr>
            <a:ln>
              <a:solidFill>
                <a:srgbClr val="FF990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(2)'!$E$9:$Y$9</c:f>
              <c:numCache>
                <c:formatCode>#,##0;"△ "#,##0</c:formatCode>
                <c:ptCount val="21"/>
                <c:pt idx="0">
                  <c:v>0</c:v>
                </c:pt>
                <c:pt idx="1">
                  <c:v>0</c:v>
                </c:pt>
                <c:pt idx="2">
                  <c:v>0</c:v>
                </c:pt>
                <c:pt idx="3">
                  <c:v>934.54581017911414</c:v>
                </c:pt>
                <c:pt idx="4">
                  <c:v>1336.648182645414</c:v>
                </c:pt>
                <c:pt idx="5">
                  <c:v>2043.7465885248553</c:v>
                </c:pt>
                <c:pt idx="6">
                  <c:v>1667.8508035197979</c:v>
                </c:pt>
                <c:pt idx="7">
                  <c:v>-119.05695468868755</c:v>
                </c:pt>
                <c:pt idx="8">
                  <c:v>593.30137339681255</c:v>
                </c:pt>
                <c:pt idx="9">
                  <c:v>1593.8742174534611</c:v>
                </c:pt>
                <c:pt idx="10">
                  <c:v>528.0181802461409</c:v>
                </c:pt>
                <c:pt idx="11">
                  <c:v>678.29024021428563</c:v>
                </c:pt>
                <c:pt idx="12">
                  <c:v>1867.3569944183453</c:v>
                </c:pt>
                <c:pt idx="13">
                  <c:v>2125.2630258126037</c:v>
                </c:pt>
                <c:pt idx="14">
                  <c:v>1984.2318023656087</c:v>
                </c:pt>
                <c:pt idx="15">
                  <c:v>2607.512306974586</c:v>
                </c:pt>
                <c:pt idx="16">
                  <c:v>2016.0034435625544</c:v>
                </c:pt>
                <c:pt idx="17">
                  <c:v>1631.8625948819406</c:v>
                </c:pt>
                <c:pt idx="18">
                  <c:v>2247.704278721495</c:v>
                </c:pt>
                <c:pt idx="19">
                  <c:v>7133.3359613957937</c:v>
                </c:pt>
                <c:pt idx="20">
                  <c:v>546.60094470549438</c:v>
                </c:pt>
              </c:numCache>
            </c:numRef>
          </c:val>
          <c:smooth val="0"/>
        </c:ser>
        <c:ser>
          <c:idx val="5"/>
          <c:order val="4"/>
          <c:tx>
            <c:strRef>
              <c:f>'長期（対外） (2)'!$C$10:$D$10</c:f>
              <c:strCache>
                <c:ptCount val="1"/>
                <c:pt idx="0">
                  <c:v>　インドネシア</c:v>
                </c:pt>
              </c:strCache>
            </c:strRef>
          </c:tx>
          <c:spPr>
            <a:ln>
              <a:solidFill>
                <a:srgbClr val="0070C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(2)'!$E$10:$Y$10</c:f>
              <c:numCache>
                <c:formatCode>#,##0;"△ "#,##0</c:formatCode>
                <c:ptCount val="21"/>
                <c:pt idx="0">
                  <c:v>0</c:v>
                </c:pt>
                <c:pt idx="1">
                  <c:v>0</c:v>
                </c:pt>
                <c:pt idx="2">
                  <c:v>0</c:v>
                </c:pt>
                <c:pt idx="3">
                  <c:v>946.0715204603631</c:v>
                </c:pt>
                <c:pt idx="4">
                  <c:v>1493.6186496023818</c:v>
                </c:pt>
                <c:pt idx="5">
                  <c:v>1569.5506578536917</c:v>
                </c:pt>
                <c:pt idx="6">
                  <c:v>916.4768131344764</c:v>
                </c:pt>
                <c:pt idx="7">
                  <c:v>199.33776997221423</c:v>
                </c:pt>
                <c:pt idx="8">
                  <c:v>584.95775961322022</c:v>
                </c:pt>
                <c:pt idx="9">
                  <c:v>480.95936341454205</c:v>
                </c:pt>
                <c:pt idx="10">
                  <c:v>306.9150308569242</c:v>
                </c:pt>
                <c:pt idx="11">
                  <c:v>484.44927772207205</c:v>
                </c:pt>
                <c:pt idx="12">
                  <c:v>498.27505046493923</c:v>
                </c:pt>
                <c:pt idx="13">
                  <c:v>1184.7937610387453</c:v>
                </c:pt>
                <c:pt idx="14">
                  <c:v>743.73366101270346</c:v>
                </c:pt>
                <c:pt idx="15">
                  <c:v>1029.5043842564573</c:v>
                </c:pt>
                <c:pt idx="16">
                  <c:v>730.88472421563961</c:v>
                </c:pt>
                <c:pt idx="17">
                  <c:v>483.40491668864416</c:v>
                </c:pt>
                <c:pt idx="18">
                  <c:v>490.38665544149035</c:v>
                </c:pt>
                <c:pt idx="19">
                  <c:v>3611.0690210596804</c:v>
                </c:pt>
                <c:pt idx="20">
                  <c:v>3810.3951535433307</c:v>
                </c:pt>
              </c:numCache>
            </c:numRef>
          </c:val>
          <c:smooth val="0"/>
        </c:ser>
        <c:dLbls>
          <c:showLegendKey val="0"/>
          <c:showVal val="0"/>
          <c:showCatName val="0"/>
          <c:showSerName val="0"/>
          <c:showPercent val="0"/>
          <c:showBubbleSize val="0"/>
        </c:dLbls>
        <c:marker val="1"/>
        <c:smooth val="0"/>
        <c:axId val="74705536"/>
        <c:axId val="74707712"/>
      </c:lineChart>
      <c:catAx>
        <c:axId val="74705536"/>
        <c:scaling>
          <c:orientation val="minMax"/>
        </c:scaling>
        <c:delete val="0"/>
        <c:axPos val="b"/>
        <c:title>
          <c:tx>
            <c:rich>
              <a:bodyPr/>
              <a:lstStyle/>
              <a:p>
                <a:pPr>
                  <a:defRPr sz="1400"/>
                </a:pPr>
                <a:r>
                  <a:rPr lang="en-US" altLang="ja-JP" sz="1400" dirty="0" smtClean="0"/>
                  <a:t>(</a:t>
                </a:r>
                <a:r>
                  <a:rPr lang="ja-JP" altLang="en-US" sz="1400" dirty="0" smtClean="0"/>
                  <a:t>年</a:t>
                </a:r>
                <a:r>
                  <a:rPr lang="en-US" altLang="ja-JP" sz="1400" dirty="0" smtClean="0"/>
                  <a:t>)</a:t>
                </a:r>
                <a:endParaRPr lang="ja-JP" altLang="en-US" sz="1400" dirty="0"/>
              </a:p>
            </c:rich>
          </c:tx>
          <c:layout>
            <c:manualLayout>
              <c:xMode val="edge"/>
              <c:yMode val="edge"/>
              <c:x val="0.92143768686468464"/>
              <c:y val="0.85013545792209277"/>
            </c:manualLayout>
          </c:layout>
          <c:overlay val="0"/>
        </c:title>
        <c:numFmt formatCode="General" sourceLinked="1"/>
        <c:majorTickMark val="out"/>
        <c:minorTickMark val="none"/>
        <c:tickLblPos val="nextTo"/>
        <c:spPr>
          <a:ln>
            <a:solidFill>
              <a:prstClr val="black"/>
            </a:solidFill>
          </a:ln>
        </c:spPr>
        <c:crossAx val="74707712"/>
        <c:crosses val="autoZero"/>
        <c:auto val="1"/>
        <c:lblAlgn val="ctr"/>
        <c:lblOffset val="100"/>
        <c:noMultiLvlLbl val="0"/>
      </c:catAx>
      <c:valAx>
        <c:axId val="74707712"/>
        <c:scaling>
          <c:orientation val="minMax"/>
          <c:min val="-2000"/>
        </c:scaling>
        <c:delete val="0"/>
        <c:axPos val="l"/>
        <c:majorGridlines>
          <c:spPr>
            <a:ln>
              <a:solidFill>
                <a:schemeClr val="tx1"/>
              </a:solidFill>
            </a:ln>
          </c:spPr>
        </c:majorGridlines>
        <c:numFmt formatCode="#,##0;&quot;△ &quot;#,##0" sourceLinked="1"/>
        <c:majorTickMark val="out"/>
        <c:minorTickMark val="none"/>
        <c:tickLblPos val="nextTo"/>
        <c:spPr>
          <a:ln>
            <a:solidFill>
              <a:schemeClr val="tx1"/>
            </a:solidFill>
          </a:ln>
        </c:spPr>
        <c:crossAx val="74705536"/>
        <c:crosses val="autoZero"/>
        <c:crossBetween val="between"/>
      </c:valAx>
      <c:spPr>
        <a:ln>
          <a:solidFill>
            <a:schemeClr val="tx1"/>
          </a:solidFill>
        </a:ln>
      </c:spPr>
    </c:plotArea>
    <c:legend>
      <c:legendPos val="l"/>
      <c:layout>
        <c:manualLayout>
          <c:xMode val="edge"/>
          <c:yMode val="edge"/>
          <c:x val="0.19075408249140863"/>
          <c:y val="0.22294579639759637"/>
          <c:w val="0.53392051817251374"/>
          <c:h val="0.22353616114725991"/>
        </c:manualLayout>
      </c:layout>
      <c:overlay val="1"/>
      <c:spPr>
        <a:solidFill>
          <a:schemeClr val="bg1"/>
        </a:solidFill>
      </c:spPr>
      <c:txPr>
        <a:bodyPr/>
        <a:lstStyle/>
        <a:p>
          <a:pPr>
            <a:defRPr sz="2000"/>
          </a:pPr>
          <a:endParaRPr lang="ja-JP"/>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2400" dirty="0" smtClean="0"/>
              <a:t>日本のアジア</a:t>
            </a:r>
            <a:r>
              <a:rPr lang="en-US" altLang="ja-JP" sz="2400" dirty="0" smtClean="0"/>
              <a:t>5</a:t>
            </a:r>
            <a:r>
              <a:rPr lang="ja-JP" altLang="en-US" sz="2400" dirty="0" smtClean="0"/>
              <a:t>か国への対外</a:t>
            </a:r>
            <a:r>
              <a:rPr lang="ja-JP" altLang="en-US" sz="2400" dirty="0"/>
              <a:t>直接投資額</a:t>
            </a:r>
            <a:endParaRPr lang="en-US" altLang="ja-JP" sz="2400" dirty="0"/>
          </a:p>
        </c:rich>
      </c:tx>
      <c:layout>
        <c:manualLayout>
          <c:xMode val="edge"/>
          <c:yMode val="edge"/>
          <c:x val="0.15788646394255113"/>
          <c:y val="4.7667376297528506E-3"/>
        </c:manualLayout>
      </c:layout>
      <c:overlay val="1"/>
    </c:title>
    <c:autoTitleDeleted val="0"/>
    <c:plotArea>
      <c:layout>
        <c:manualLayout>
          <c:layoutTarget val="inner"/>
          <c:xMode val="edge"/>
          <c:yMode val="edge"/>
          <c:x val="9.6641548185894779E-2"/>
          <c:y val="0.14805655978164589"/>
          <c:w val="0.87732127600374787"/>
          <c:h val="0.75689638088260458"/>
        </c:manualLayout>
      </c:layout>
      <c:lineChart>
        <c:grouping val="standard"/>
        <c:varyColors val="0"/>
        <c:ser>
          <c:idx val="1"/>
          <c:order val="0"/>
          <c:tx>
            <c:strRef>
              <c:f>'長期（対外） (2)'!$C$6:$D$6</c:f>
              <c:strCache>
                <c:ptCount val="1"/>
                <c:pt idx="0">
                  <c:v>中国</c:v>
                </c:pt>
              </c:strCache>
            </c:strRef>
          </c:tx>
          <c:spPr>
            <a:ln>
              <a:solidFill>
                <a:srgbClr val="FF000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(2)'!$E$6:$Y$6</c:f>
              <c:numCache>
                <c:formatCode>#,##0;"△ "#,##0</c:formatCode>
                <c:ptCount val="21"/>
                <c:pt idx="0">
                  <c:v>526</c:v>
                </c:pt>
                <c:pt idx="1">
                  <c:v>822</c:v>
                </c:pt>
                <c:pt idx="2">
                  <c:v>1789</c:v>
                </c:pt>
                <c:pt idx="3">
                  <c:v>3183.4778570145472</c:v>
                </c:pt>
                <c:pt idx="4">
                  <c:v>2317.4487313118834</c:v>
                </c:pt>
                <c:pt idx="5">
                  <c:v>1862.2905484609485</c:v>
                </c:pt>
                <c:pt idx="6">
                  <c:v>1300.7911380439948</c:v>
                </c:pt>
                <c:pt idx="7">
                  <c:v>360.24769438788081</c:v>
                </c:pt>
                <c:pt idx="8">
                  <c:v>933.54773951447635</c:v>
                </c:pt>
                <c:pt idx="9">
                  <c:v>2157.6590095249303</c:v>
                </c:pt>
                <c:pt idx="10">
                  <c:v>2621.552020977846</c:v>
                </c:pt>
                <c:pt idx="11">
                  <c:v>3979.9655171292616</c:v>
                </c:pt>
                <c:pt idx="12">
                  <c:v>5862.6008859834074</c:v>
                </c:pt>
                <c:pt idx="13">
                  <c:v>6575.0890104788414</c:v>
                </c:pt>
                <c:pt idx="14">
                  <c:v>6169.0890091219144</c:v>
                </c:pt>
                <c:pt idx="15">
                  <c:v>6218.2373963365544</c:v>
                </c:pt>
                <c:pt idx="16">
                  <c:v>6495.9926706361321</c:v>
                </c:pt>
                <c:pt idx="17">
                  <c:v>6898.9214841262028</c:v>
                </c:pt>
                <c:pt idx="18">
                  <c:v>7251.6874880968808</c:v>
                </c:pt>
                <c:pt idx="19">
                  <c:v>12649.2771287509</c:v>
                </c:pt>
                <c:pt idx="20">
                  <c:v>13479.207971232354</c:v>
                </c:pt>
              </c:numCache>
            </c:numRef>
          </c:val>
          <c:smooth val="0"/>
        </c:ser>
        <c:ser>
          <c:idx val="2"/>
          <c:order val="1"/>
          <c:tx>
            <c:strRef>
              <c:f>'長期（対外） (2)'!$C$7:$D$7</c:f>
              <c:strCache>
                <c:ptCount val="1"/>
                <c:pt idx="0">
                  <c:v>　香港</c:v>
                </c:pt>
              </c:strCache>
            </c:strRef>
          </c:tx>
          <c:spPr>
            <a:ln>
              <a:solidFill>
                <a:srgbClr val="00B05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(2)'!$E$7:$Y$7</c:f>
              <c:numCache>
                <c:formatCode>#,##0;"△ "#,##0</c:formatCode>
                <c:ptCount val="21"/>
                <c:pt idx="0">
                  <c:v>0</c:v>
                </c:pt>
                <c:pt idx="1">
                  <c:v>0</c:v>
                </c:pt>
                <c:pt idx="2">
                  <c:v>0</c:v>
                </c:pt>
                <c:pt idx="3">
                  <c:v>334.22216708436986</c:v>
                </c:pt>
                <c:pt idx="4">
                  <c:v>1111.8534120999382</c:v>
                </c:pt>
                <c:pt idx="5">
                  <c:v>1755.2278569800151</c:v>
                </c:pt>
                <c:pt idx="6">
                  <c:v>823.28135773395309</c:v>
                </c:pt>
                <c:pt idx="7">
                  <c:v>-236.24929782242961</c:v>
                </c:pt>
                <c:pt idx="8">
                  <c:v>-132.21790860835168</c:v>
                </c:pt>
                <c:pt idx="9">
                  <c:v>496.07138834058259</c:v>
                </c:pt>
                <c:pt idx="10">
                  <c:v>229.07550627466418</c:v>
                </c:pt>
                <c:pt idx="11">
                  <c:v>-61.583389507808846</c:v>
                </c:pt>
                <c:pt idx="12">
                  <c:v>490.81107748900024</c:v>
                </c:pt>
                <c:pt idx="13">
                  <c:v>1781.5617268804108</c:v>
                </c:pt>
                <c:pt idx="14">
                  <c:v>1508.9431065894601</c:v>
                </c:pt>
                <c:pt idx="15">
                  <c:v>1131.3001916628937</c:v>
                </c:pt>
                <c:pt idx="16">
                  <c:v>1301.468386953798</c:v>
                </c:pt>
                <c:pt idx="17">
                  <c:v>1610.2475263739288</c:v>
                </c:pt>
                <c:pt idx="18">
                  <c:v>2085.3616231127089</c:v>
                </c:pt>
                <c:pt idx="19">
                  <c:v>1509.3262469823758</c:v>
                </c:pt>
                <c:pt idx="20">
                  <c:v>2362.2006614553989</c:v>
                </c:pt>
              </c:numCache>
            </c:numRef>
          </c:val>
          <c:smooth val="0"/>
        </c:ser>
        <c:ser>
          <c:idx val="3"/>
          <c:order val="2"/>
          <c:tx>
            <c:strRef>
              <c:f>'長期（対外） (2)'!$C$8:$D$8</c:f>
              <c:strCache>
                <c:ptCount val="1"/>
                <c:pt idx="0">
                  <c:v>　シンガポール</c:v>
                </c:pt>
              </c:strCache>
            </c:strRef>
          </c:tx>
          <c:spPr>
            <a:ln>
              <a:solidFill>
                <a:srgbClr val="7030A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(2)'!$E$8:$Y$8</c:f>
              <c:numCache>
                <c:formatCode>#,##0;"△ "#,##0</c:formatCode>
                <c:ptCount val="21"/>
                <c:pt idx="0">
                  <c:v>0</c:v>
                </c:pt>
                <c:pt idx="1">
                  <c:v>0</c:v>
                </c:pt>
                <c:pt idx="2">
                  <c:v>0</c:v>
                </c:pt>
                <c:pt idx="3">
                  <c:v>675.78493807688596</c:v>
                </c:pt>
                <c:pt idx="4">
                  <c:v>1118.9293887132501</c:v>
                </c:pt>
                <c:pt idx="5">
                  <c:v>2558.5128190443402</c:v>
                </c:pt>
                <c:pt idx="6">
                  <c:v>721.38791177566725</c:v>
                </c:pt>
                <c:pt idx="7">
                  <c:v>594.75852266225274</c:v>
                </c:pt>
                <c:pt idx="8">
                  <c:v>-1520.945914930453</c:v>
                </c:pt>
                <c:pt idx="9">
                  <c:v>950.60089995113742</c:v>
                </c:pt>
                <c:pt idx="10">
                  <c:v>1883.5611542014872</c:v>
                </c:pt>
                <c:pt idx="11">
                  <c:v>-457.15902785782202</c:v>
                </c:pt>
                <c:pt idx="12">
                  <c:v>138.40952932617708</c:v>
                </c:pt>
                <c:pt idx="13">
                  <c:v>556.99206566772773</c:v>
                </c:pt>
                <c:pt idx="14">
                  <c:v>374.71738065314838</c:v>
                </c:pt>
                <c:pt idx="15">
                  <c:v>2233.0314416608007</c:v>
                </c:pt>
                <c:pt idx="16">
                  <c:v>1089.0909159717141</c:v>
                </c:pt>
                <c:pt idx="17">
                  <c:v>2880.8687069261864</c:v>
                </c:pt>
                <c:pt idx="18">
                  <c:v>3845.4381515113487</c:v>
                </c:pt>
                <c:pt idx="19">
                  <c:v>4491.8587415589354</c:v>
                </c:pt>
                <c:pt idx="20">
                  <c:v>1566.0692915632701</c:v>
                </c:pt>
              </c:numCache>
            </c:numRef>
          </c:val>
          <c:smooth val="0"/>
        </c:ser>
        <c:ser>
          <c:idx val="4"/>
          <c:order val="3"/>
          <c:tx>
            <c:strRef>
              <c:f>'長期（対外） (2)'!$C$9:$D$9</c:f>
              <c:strCache>
                <c:ptCount val="1"/>
                <c:pt idx="0">
                  <c:v>　タイ</c:v>
                </c:pt>
              </c:strCache>
            </c:strRef>
          </c:tx>
          <c:spPr>
            <a:ln>
              <a:solidFill>
                <a:srgbClr val="FF990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(2)'!$E$9:$Y$9</c:f>
              <c:numCache>
                <c:formatCode>#,##0;"△ "#,##0</c:formatCode>
                <c:ptCount val="21"/>
                <c:pt idx="0">
                  <c:v>0</c:v>
                </c:pt>
                <c:pt idx="1">
                  <c:v>0</c:v>
                </c:pt>
                <c:pt idx="2">
                  <c:v>0</c:v>
                </c:pt>
                <c:pt idx="3">
                  <c:v>934.54581017911414</c:v>
                </c:pt>
                <c:pt idx="4">
                  <c:v>1336.648182645414</c:v>
                </c:pt>
                <c:pt idx="5">
                  <c:v>2043.7465885248553</c:v>
                </c:pt>
                <c:pt idx="6">
                  <c:v>1667.8508035197979</c:v>
                </c:pt>
                <c:pt idx="7">
                  <c:v>-119.05695468868755</c:v>
                </c:pt>
                <c:pt idx="8">
                  <c:v>593.30137339681255</c:v>
                </c:pt>
                <c:pt idx="9">
                  <c:v>1593.8742174534611</c:v>
                </c:pt>
                <c:pt idx="10">
                  <c:v>528.0181802461409</c:v>
                </c:pt>
                <c:pt idx="11">
                  <c:v>678.29024021428563</c:v>
                </c:pt>
                <c:pt idx="12">
                  <c:v>1867.3569944183453</c:v>
                </c:pt>
                <c:pt idx="13">
                  <c:v>2125.2630258126037</c:v>
                </c:pt>
                <c:pt idx="14">
                  <c:v>1984.2318023656087</c:v>
                </c:pt>
                <c:pt idx="15">
                  <c:v>2607.512306974586</c:v>
                </c:pt>
                <c:pt idx="16">
                  <c:v>2016.0034435625544</c:v>
                </c:pt>
                <c:pt idx="17">
                  <c:v>1631.8625948819406</c:v>
                </c:pt>
                <c:pt idx="18">
                  <c:v>2247.704278721495</c:v>
                </c:pt>
                <c:pt idx="19">
                  <c:v>7133.3359613957937</c:v>
                </c:pt>
                <c:pt idx="20">
                  <c:v>546.60094470549438</c:v>
                </c:pt>
              </c:numCache>
            </c:numRef>
          </c:val>
          <c:smooth val="0"/>
        </c:ser>
        <c:ser>
          <c:idx val="5"/>
          <c:order val="4"/>
          <c:tx>
            <c:strRef>
              <c:f>'長期（対外） (2)'!$C$10:$D$10</c:f>
              <c:strCache>
                <c:ptCount val="1"/>
                <c:pt idx="0">
                  <c:v>　インドネシア</c:v>
                </c:pt>
              </c:strCache>
            </c:strRef>
          </c:tx>
          <c:spPr>
            <a:ln>
              <a:solidFill>
                <a:srgbClr val="0070C0"/>
              </a:solidFill>
            </a:ln>
          </c:spPr>
          <c:marker>
            <c:symbol val="none"/>
          </c:marker>
          <c:cat>
            <c:numRef>
              <c:f>'長期（対外） (2)'!$E$4:$Y$4</c:f>
              <c:numCache>
                <c:formatCode>General</c:formatCode>
                <c:ptCount val="21"/>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numCache>
            </c:numRef>
          </c:cat>
          <c:val>
            <c:numRef>
              <c:f>'長期（対外） (2)'!$E$10:$Y$10</c:f>
              <c:numCache>
                <c:formatCode>#,##0;"△ "#,##0</c:formatCode>
                <c:ptCount val="21"/>
                <c:pt idx="0">
                  <c:v>0</c:v>
                </c:pt>
                <c:pt idx="1">
                  <c:v>0</c:v>
                </c:pt>
                <c:pt idx="2">
                  <c:v>0</c:v>
                </c:pt>
                <c:pt idx="3">
                  <c:v>946.0715204603631</c:v>
                </c:pt>
                <c:pt idx="4">
                  <c:v>1493.6186496023818</c:v>
                </c:pt>
                <c:pt idx="5">
                  <c:v>1569.5506578536917</c:v>
                </c:pt>
                <c:pt idx="6">
                  <c:v>916.4768131344764</c:v>
                </c:pt>
                <c:pt idx="7">
                  <c:v>199.33776997221423</c:v>
                </c:pt>
                <c:pt idx="8">
                  <c:v>584.95775961322022</c:v>
                </c:pt>
                <c:pt idx="9">
                  <c:v>480.95936341454205</c:v>
                </c:pt>
                <c:pt idx="10">
                  <c:v>306.9150308569242</c:v>
                </c:pt>
                <c:pt idx="11">
                  <c:v>484.44927772207205</c:v>
                </c:pt>
                <c:pt idx="12">
                  <c:v>498.27505046493923</c:v>
                </c:pt>
                <c:pt idx="13">
                  <c:v>1184.7937610387453</c:v>
                </c:pt>
                <c:pt idx="14">
                  <c:v>743.73366101270346</c:v>
                </c:pt>
                <c:pt idx="15">
                  <c:v>1029.5043842564573</c:v>
                </c:pt>
                <c:pt idx="16">
                  <c:v>730.88472421563961</c:v>
                </c:pt>
                <c:pt idx="17">
                  <c:v>483.40491668864416</c:v>
                </c:pt>
                <c:pt idx="18">
                  <c:v>490.38665544149035</c:v>
                </c:pt>
                <c:pt idx="19">
                  <c:v>3611.0690210596804</c:v>
                </c:pt>
                <c:pt idx="20">
                  <c:v>3810.3951535433307</c:v>
                </c:pt>
              </c:numCache>
            </c:numRef>
          </c:val>
          <c:smooth val="0"/>
        </c:ser>
        <c:dLbls>
          <c:showLegendKey val="0"/>
          <c:showVal val="0"/>
          <c:showCatName val="0"/>
          <c:showSerName val="0"/>
          <c:showPercent val="0"/>
          <c:showBubbleSize val="0"/>
        </c:dLbls>
        <c:marker val="1"/>
        <c:smooth val="0"/>
        <c:axId val="113835392"/>
        <c:axId val="119523200"/>
      </c:lineChart>
      <c:catAx>
        <c:axId val="113835392"/>
        <c:scaling>
          <c:orientation val="minMax"/>
        </c:scaling>
        <c:delete val="0"/>
        <c:axPos val="b"/>
        <c:title>
          <c:tx>
            <c:rich>
              <a:bodyPr/>
              <a:lstStyle/>
              <a:p>
                <a:pPr>
                  <a:defRPr sz="1400"/>
                </a:pPr>
                <a:r>
                  <a:rPr lang="en-US" altLang="ja-JP" sz="1400" dirty="0" smtClean="0"/>
                  <a:t>(</a:t>
                </a:r>
                <a:r>
                  <a:rPr lang="ja-JP" altLang="en-US" sz="1400" dirty="0" smtClean="0"/>
                  <a:t>年</a:t>
                </a:r>
                <a:r>
                  <a:rPr lang="en-US" altLang="ja-JP" sz="1400" dirty="0" smtClean="0"/>
                  <a:t>)</a:t>
                </a:r>
                <a:endParaRPr lang="ja-JP" altLang="en-US" sz="1400" dirty="0"/>
              </a:p>
            </c:rich>
          </c:tx>
          <c:layout>
            <c:manualLayout>
              <c:xMode val="edge"/>
              <c:yMode val="edge"/>
              <c:x val="0.92143768686468464"/>
              <c:y val="0.85013545792209277"/>
            </c:manualLayout>
          </c:layout>
          <c:overlay val="0"/>
        </c:title>
        <c:numFmt formatCode="General" sourceLinked="1"/>
        <c:majorTickMark val="out"/>
        <c:minorTickMark val="none"/>
        <c:tickLblPos val="nextTo"/>
        <c:spPr>
          <a:ln>
            <a:solidFill>
              <a:prstClr val="black"/>
            </a:solidFill>
          </a:ln>
        </c:spPr>
        <c:crossAx val="119523200"/>
        <c:crosses val="autoZero"/>
        <c:auto val="1"/>
        <c:lblAlgn val="ctr"/>
        <c:lblOffset val="100"/>
        <c:noMultiLvlLbl val="0"/>
      </c:catAx>
      <c:valAx>
        <c:axId val="119523200"/>
        <c:scaling>
          <c:orientation val="minMax"/>
          <c:min val="-2000"/>
        </c:scaling>
        <c:delete val="0"/>
        <c:axPos val="l"/>
        <c:majorGridlines>
          <c:spPr>
            <a:ln>
              <a:solidFill>
                <a:schemeClr val="tx1"/>
              </a:solidFill>
            </a:ln>
          </c:spPr>
        </c:majorGridlines>
        <c:numFmt formatCode="#,##0;&quot;△ &quot;#,##0" sourceLinked="1"/>
        <c:majorTickMark val="out"/>
        <c:minorTickMark val="none"/>
        <c:tickLblPos val="nextTo"/>
        <c:spPr>
          <a:ln>
            <a:solidFill>
              <a:schemeClr val="tx1"/>
            </a:solidFill>
          </a:ln>
        </c:spPr>
        <c:crossAx val="113835392"/>
        <c:crosses val="autoZero"/>
        <c:crossBetween val="between"/>
      </c:valAx>
      <c:spPr>
        <a:ln>
          <a:solidFill>
            <a:schemeClr val="tx1"/>
          </a:solidFill>
        </a:ln>
      </c:spPr>
    </c:plotArea>
    <c:legend>
      <c:legendPos val="l"/>
      <c:layout>
        <c:manualLayout>
          <c:xMode val="edge"/>
          <c:yMode val="edge"/>
          <c:x val="0.19075408249140863"/>
          <c:y val="0.22294579639759637"/>
          <c:w val="0.53392051817251374"/>
          <c:h val="0.22353616114725991"/>
        </c:manualLayout>
      </c:layout>
      <c:overlay val="1"/>
      <c:spPr>
        <a:solidFill>
          <a:schemeClr val="bg1"/>
        </a:solidFill>
      </c:spPr>
      <c:txPr>
        <a:bodyPr/>
        <a:lstStyle/>
        <a:p>
          <a:pPr>
            <a:defRPr sz="2000"/>
          </a:pPr>
          <a:endParaRPr lang="ja-JP"/>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ja-JP" dirty="0"/>
              <a:t>日本</a:t>
            </a:r>
            <a:r>
              <a:rPr lang="ja-JP" dirty="0" smtClean="0"/>
              <a:t>の</a:t>
            </a:r>
            <a:r>
              <a:rPr lang="ja-JP" altLang="en-US" dirty="0" smtClean="0"/>
              <a:t>エリア別の対外</a:t>
            </a:r>
            <a:r>
              <a:rPr lang="ja-JP" dirty="0" smtClean="0"/>
              <a:t>直接</a:t>
            </a:r>
            <a:r>
              <a:rPr lang="ja-JP" dirty="0"/>
              <a:t>投資額推移</a:t>
            </a:r>
          </a:p>
        </c:rich>
      </c:tx>
      <c:layout>
        <c:manualLayout>
          <c:xMode val="edge"/>
          <c:yMode val="edge"/>
          <c:x val="0.2826865634644225"/>
          <c:y val="3.8627791971717083E-2"/>
        </c:manualLayout>
      </c:layout>
      <c:overlay val="1"/>
    </c:title>
    <c:autoTitleDeleted val="0"/>
    <c:plotArea>
      <c:layout>
        <c:manualLayout>
          <c:layoutTarget val="inner"/>
          <c:xMode val="edge"/>
          <c:yMode val="edge"/>
          <c:x val="0.11614622692432273"/>
          <c:y val="0.14100432259126508"/>
          <c:w val="0.88137696120767206"/>
          <c:h val="0.64488016259813508"/>
        </c:manualLayout>
      </c:layout>
      <c:barChart>
        <c:barDir val="col"/>
        <c:grouping val="stacked"/>
        <c:varyColors val="0"/>
        <c:ser>
          <c:idx val="1"/>
          <c:order val="0"/>
          <c:tx>
            <c:strRef>
              <c:f>'長期（対外）'!$B$6:$D$6</c:f>
              <c:strCache>
                <c:ptCount val="1"/>
                <c:pt idx="0">
                  <c:v>アジア</c:v>
                </c:pt>
              </c:strCache>
            </c:strRef>
          </c:tx>
          <c:spPr>
            <a:solidFill>
              <a:srgbClr val="00B050"/>
            </a:solidFill>
          </c:spPr>
          <c:invertIfNegative val="0"/>
          <c:cat>
            <c:numRef>
              <c:f>'長期（対外）'!$E$4:$U$4</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'長期（対外）'!$E$6:$U$6</c:f>
              <c:numCache>
                <c:formatCode>#,##0;"△ "#,##0</c:formatCode>
                <c:ptCount val="17"/>
                <c:pt idx="0">
                  <c:v>9749.2025101449963</c:v>
                </c:pt>
                <c:pt idx="1">
                  <c:v>13114.104170077153</c:v>
                </c:pt>
                <c:pt idx="2">
                  <c:v>7814.3383502903998</c:v>
                </c:pt>
                <c:pt idx="3">
                  <c:v>1810.7089812923336</c:v>
                </c:pt>
                <c:pt idx="4">
                  <c:v>2131.7963442106784</c:v>
                </c:pt>
                <c:pt idx="5">
                  <c:v>7797.0955222203829</c:v>
                </c:pt>
                <c:pt idx="6">
                  <c:v>8177.4347002293944</c:v>
                </c:pt>
                <c:pt idx="7">
                  <c:v>5028.1491639681344</c:v>
                </c:pt>
                <c:pt idx="8">
                  <c:v>10531.077040977074</c:v>
                </c:pt>
                <c:pt idx="9">
                  <c:v>16188.195099222823</c:v>
                </c:pt>
                <c:pt idx="10">
                  <c:v>17166.527442444174</c:v>
                </c:pt>
                <c:pt idx="11">
                  <c:v>19388.072859409236</c:v>
                </c:pt>
                <c:pt idx="12">
                  <c:v>23347.511485863241</c:v>
                </c:pt>
                <c:pt idx="13">
                  <c:v>20635.82544402832</c:v>
                </c:pt>
                <c:pt idx="14">
                  <c:v>22131.471817142519</c:v>
                </c:pt>
                <c:pt idx="15">
                  <c:v>39491.989542478019</c:v>
                </c:pt>
                <c:pt idx="16">
                  <c:v>33477.418049652406</c:v>
                </c:pt>
              </c:numCache>
            </c:numRef>
          </c:val>
        </c:ser>
        <c:ser>
          <c:idx val="2"/>
          <c:order val="1"/>
          <c:tx>
            <c:strRef>
              <c:f>'長期（対外）'!$B$7:$D$7</c:f>
              <c:strCache>
                <c:ptCount val="1"/>
                <c:pt idx="0">
                  <c:v>北米</c:v>
                </c:pt>
              </c:strCache>
            </c:strRef>
          </c:tx>
          <c:spPr>
            <a:solidFill>
              <a:srgbClr val="FFC000"/>
            </a:solidFill>
          </c:spPr>
          <c:invertIfNegative val="0"/>
          <c:cat>
            <c:numRef>
              <c:f>'長期（対外）'!$E$4:$U$4</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'長期（対外）'!$E$7:$U$7</c:f>
              <c:numCache>
                <c:formatCode>#,##0;"△ "#,##0</c:formatCode>
                <c:ptCount val="17"/>
                <c:pt idx="0">
                  <c:v>11492.58539657769</c:v>
                </c:pt>
                <c:pt idx="1">
                  <c:v>7764.7508659230207</c:v>
                </c:pt>
                <c:pt idx="2">
                  <c:v>6590.3516256853409</c:v>
                </c:pt>
                <c:pt idx="3">
                  <c:v>6600.1388855655623</c:v>
                </c:pt>
                <c:pt idx="4">
                  <c:v>14176.03689925982</c:v>
                </c:pt>
                <c:pt idx="5">
                  <c:v>7630.8730614238593</c:v>
                </c:pt>
                <c:pt idx="6">
                  <c:v>8508.8673484971805</c:v>
                </c:pt>
                <c:pt idx="7">
                  <c:v>11003.445241358053</c:v>
                </c:pt>
                <c:pt idx="8">
                  <c:v>7601.4470322781381</c:v>
                </c:pt>
                <c:pt idx="9">
                  <c:v>13168.258482730522</c:v>
                </c:pt>
                <c:pt idx="10">
                  <c:v>10188.455559369417</c:v>
                </c:pt>
                <c:pt idx="11">
                  <c:v>17385.046190038411</c:v>
                </c:pt>
                <c:pt idx="12">
                  <c:v>46045.892219299618</c:v>
                </c:pt>
                <c:pt idx="13">
                  <c:v>10888.508952247268</c:v>
                </c:pt>
                <c:pt idx="14">
                  <c:v>9015.6302499206195</c:v>
                </c:pt>
                <c:pt idx="15">
                  <c:v>15165.67644441881</c:v>
                </c:pt>
                <c:pt idx="16">
                  <c:v>35768.031978081854</c:v>
                </c:pt>
              </c:numCache>
            </c:numRef>
          </c:val>
        </c:ser>
        <c:ser>
          <c:idx val="3"/>
          <c:order val="2"/>
          <c:tx>
            <c:strRef>
              <c:f>'長期（対外）'!$B$8:$D$8</c:f>
              <c:strCache>
                <c:ptCount val="1"/>
                <c:pt idx="0">
                  <c:v>欧州</c:v>
                </c:pt>
              </c:strCache>
            </c:strRef>
          </c:tx>
          <c:spPr>
            <a:solidFill>
              <a:srgbClr val="FF0000"/>
            </a:solidFill>
          </c:spPr>
          <c:invertIfNegative val="0"/>
          <c:cat>
            <c:numRef>
              <c:f>'長期（対外）'!$E$4:$U$4</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'長期（対外）'!$E$8:$U$8</c:f>
              <c:numCache>
                <c:formatCode>#,##0;"△ "#,##0</c:formatCode>
                <c:ptCount val="17"/>
                <c:pt idx="0">
                  <c:v>2915.6810499592902</c:v>
                </c:pt>
                <c:pt idx="1">
                  <c:v>2606.7595445275915</c:v>
                </c:pt>
                <c:pt idx="2">
                  <c:v>2509.472178713751</c:v>
                </c:pt>
                <c:pt idx="3">
                  <c:v>7996.7865562156439</c:v>
                </c:pt>
                <c:pt idx="4">
                  <c:v>11116.055820523348</c:v>
                </c:pt>
                <c:pt idx="5">
                  <c:v>18280.056340783402</c:v>
                </c:pt>
                <c:pt idx="6">
                  <c:v>9867.0647204382039</c:v>
                </c:pt>
                <c:pt idx="7">
                  <c:v>8325.9257636051661</c:v>
                </c:pt>
                <c:pt idx="8">
                  <c:v>7536.5518211435729</c:v>
                </c:pt>
                <c:pt idx="9">
                  <c:v>8229.6739913334841</c:v>
                </c:pt>
                <c:pt idx="10">
                  <c:v>18396.448144838705</c:v>
                </c:pt>
                <c:pt idx="11">
                  <c:v>20964.822381998973</c:v>
                </c:pt>
                <c:pt idx="12">
                  <c:v>23067.963335063396</c:v>
                </c:pt>
                <c:pt idx="13">
                  <c:v>17829.993447812205</c:v>
                </c:pt>
                <c:pt idx="14">
                  <c:v>15043.447368924279</c:v>
                </c:pt>
                <c:pt idx="15">
                  <c:v>39840.87100714854</c:v>
                </c:pt>
                <c:pt idx="16">
                  <c:v>31016.592319822477</c:v>
                </c:pt>
              </c:numCache>
            </c:numRef>
          </c:val>
        </c:ser>
        <c:dLbls>
          <c:showLegendKey val="0"/>
          <c:showVal val="0"/>
          <c:showCatName val="0"/>
          <c:showSerName val="0"/>
          <c:showPercent val="0"/>
          <c:showBubbleSize val="0"/>
        </c:dLbls>
        <c:gapWidth val="150"/>
        <c:overlap val="100"/>
        <c:axId val="86522496"/>
        <c:axId val="86528384"/>
      </c:barChart>
      <c:catAx>
        <c:axId val="86522496"/>
        <c:scaling>
          <c:orientation val="minMax"/>
        </c:scaling>
        <c:delete val="0"/>
        <c:axPos val="b"/>
        <c:numFmt formatCode="General" sourceLinked="1"/>
        <c:majorTickMark val="out"/>
        <c:minorTickMark val="none"/>
        <c:tickLblPos val="nextTo"/>
        <c:spPr>
          <a:ln>
            <a:solidFill>
              <a:prstClr val="black"/>
            </a:solidFill>
          </a:ln>
        </c:spPr>
        <c:crossAx val="86528384"/>
        <c:crosses val="autoZero"/>
        <c:auto val="1"/>
        <c:lblAlgn val="ctr"/>
        <c:lblOffset val="100"/>
        <c:noMultiLvlLbl val="0"/>
      </c:catAx>
      <c:valAx>
        <c:axId val="86528384"/>
        <c:scaling>
          <c:orientation val="minMax"/>
        </c:scaling>
        <c:delete val="0"/>
        <c:axPos val="l"/>
        <c:majorGridlines/>
        <c:numFmt formatCode="#,##0;&quot;△ &quot;#,##0" sourceLinked="1"/>
        <c:majorTickMark val="out"/>
        <c:minorTickMark val="none"/>
        <c:tickLblPos val="nextTo"/>
        <c:spPr>
          <a:ln>
            <a:solidFill>
              <a:prstClr val="black"/>
            </a:solidFill>
          </a:ln>
        </c:spPr>
        <c:crossAx val="86522496"/>
        <c:crosses val="autoZero"/>
        <c:crossBetween val="between"/>
      </c:valAx>
      <c:spPr>
        <a:solidFill>
          <a:schemeClr val="bg1"/>
        </a:solidFill>
        <a:ln>
          <a:solidFill>
            <a:schemeClr val="tx1"/>
          </a:solidFill>
        </a:ln>
      </c:spPr>
    </c:plotArea>
    <c:legend>
      <c:legendPos val="l"/>
      <c:layout>
        <c:manualLayout>
          <c:xMode val="edge"/>
          <c:yMode val="edge"/>
          <c:x val="0.2299358559142109"/>
          <c:y val="0.27255369245192529"/>
          <c:w val="0.10425741750332847"/>
          <c:h val="0.17313695600833029"/>
        </c:manualLayout>
      </c:layout>
      <c:overlay val="0"/>
    </c:legend>
    <c:plotVisOnly val="1"/>
    <c:dispBlanksAs val="gap"/>
    <c:showDLblsOverMax val="0"/>
  </c:chart>
  <c:txPr>
    <a:bodyPr/>
    <a:lstStyle/>
    <a:p>
      <a:pPr>
        <a:defRPr sz="1800"/>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空洞化がおきているか</a:t>
            </a:r>
          </a:p>
        </c:rich>
      </c:tx>
      <c:layout/>
      <c:overlay val="0"/>
    </c:title>
    <c:autoTitleDeleted val="0"/>
    <c:plotArea>
      <c:layout/>
      <c:barChart>
        <c:barDir val="bar"/>
        <c:grouping val="stacked"/>
        <c:varyColors val="0"/>
        <c:ser>
          <c:idx val="0"/>
          <c:order val="0"/>
          <c:tx>
            <c:strRef>
              <c:f>'3-1-2-12'!$A$4</c:f>
              <c:strCache>
                <c:ptCount val="1"/>
                <c:pt idx="0">
                  <c:v>自社</c:v>
                </c:pt>
              </c:strCache>
            </c:strRef>
          </c:tx>
          <c:invertIfNegative val="0"/>
          <c:cat>
            <c:strRef>
              <c:f>'3-1-2-12'!$B$3:$E$3</c:f>
              <c:strCache>
                <c:ptCount val="4"/>
                <c:pt idx="0">
                  <c:v>起きている</c:v>
                </c:pt>
                <c:pt idx="1">
                  <c:v>起きていない</c:v>
                </c:pt>
                <c:pt idx="2">
                  <c:v>どちらともいえない</c:v>
                </c:pt>
                <c:pt idx="3">
                  <c:v>無回答</c:v>
                </c:pt>
              </c:strCache>
            </c:strRef>
          </c:cat>
          <c:val>
            <c:numRef>
              <c:f>'3-1-2-12'!$B$4:$E$4</c:f>
              <c:numCache>
                <c:formatCode>0.0%</c:formatCode>
                <c:ptCount val="4"/>
                <c:pt idx="0">
                  <c:v>0.21042084693908689</c:v>
                </c:pt>
                <c:pt idx="1">
                  <c:v>0.52104210853576649</c:v>
                </c:pt>
                <c:pt idx="2">
                  <c:v>0.19238476455211648</c:v>
                </c:pt>
                <c:pt idx="3">
                  <c:v>7.6152302324771881E-2</c:v>
                </c:pt>
              </c:numCache>
            </c:numRef>
          </c:val>
        </c:ser>
        <c:ser>
          <c:idx val="1"/>
          <c:order val="1"/>
          <c:tx>
            <c:strRef>
              <c:f>'3-1-2-12'!$A$5</c:f>
              <c:strCache>
                <c:ptCount val="1"/>
                <c:pt idx="0">
                  <c:v>取引先</c:v>
                </c:pt>
              </c:strCache>
            </c:strRef>
          </c:tx>
          <c:invertIfNegative val="0"/>
          <c:cat>
            <c:strRef>
              <c:f>'3-1-2-12'!$B$3:$E$3</c:f>
              <c:strCache>
                <c:ptCount val="4"/>
                <c:pt idx="0">
                  <c:v>起きている</c:v>
                </c:pt>
                <c:pt idx="1">
                  <c:v>起きていない</c:v>
                </c:pt>
                <c:pt idx="2">
                  <c:v>どちらともいえない</c:v>
                </c:pt>
                <c:pt idx="3">
                  <c:v>無回答</c:v>
                </c:pt>
              </c:strCache>
            </c:strRef>
          </c:cat>
          <c:val>
            <c:numRef>
              <c:f>'3-1-2-12'!$B$5:$E$5</c:f>
              <c:numCache>
                <c:formatCode>0.0%</c:formatCode>
                <c:ptCount val="4"/>
                <c:pt idx="0">
                  <c:v>0.46893787384033231</c:v>
                </c:pt>
                <c:pt idx="1">
                  <c:v>0.20440882444381714</c:v>
                </c:pt>
                <c:pt idx="2">
                  <c:v>0.22845691442489641</c:v>
                </c:pt>
                <c:pt idx="3">
                  <c:v>9.8196394741535298E-2</c:v>
                </c:pt>
              </c:numCache>
            </c:numRef>
          </c:val>
        </c:ser>
        <c:ser>
          <c:idx val="2"/>
          <c:order val="2"/>
          <c:tx>
            <c:strRef>
              <c:f>'3-1-2-12'!$A$6</c:f>
              <c:strCache>
                <c:ptCount val="1"/>
                <c:pt idx="0">
                  <c:v>国内一般</c:v>
                </c:pt>
              </c:strCache>
            </c:strRef>
          </c:tx>
          <c:invertIfNegative val="0"/>
          <c:cat>
            <c:strRef>
              <c:f>'3-1-2-12'!$B$3:$E$3</c:f>
              <c:strCache>
                <c:ptCount val="4"/>
                <c:pt idx="0">
                  <c:v>起きている</c:v>
                </c:pt>
                <c:pt idx="1">
                  <c:v>起きていない</c:v>
                </c:pt>
                <c:pt idx="2">
                  <c:v>どちらともいえない</c:v>
                </c:pt>
                <c:pt idx="3">
                  <c:v>無回答</c:v>
                </c:pt>
              </c:strCache>
            </c:strRef>
          </c:cat>
          <c:val>
            <c:numRef>
              <c:f>'3-1-2-12'!$B$6:$E$6</c:f>
              <c:numCache>
                <c:formatCode>0.0%</c:formatCode>
                <c:ptCount val="4"/>
                <c:pt idx="0">
                  <c:v>0.6633266806602478</c:v>
                </c:pt>
                <c:pt idx="1">
                  <c:v>6.0120239853859024E-2</c:v>
                </c:pt>
                <c:pt idx="2">
                  <c:v>0.17835670709609991</c:v>
                </c:pt>
                <c:pt idx="3">
                  <c:v>9.8196394741535298E-2</c:v>
                </c:pt>
              </c:numCache>
            </c:numRef>
          </c:val>
        </c:ser>
        <c:dLbls>
          <c:showLegendKey val="0"/>
          <c:showVal val="1"/>
          <c:showCatName val="0"/>
          <c:showSerName val="0"/>
          <c:showPercent val="0"/>
          <c:showBubbleSize val="0"/>
        </c:dLbls>
        <c:gapWidth val="95"/>
        <c:overlap val="100"/>
        <c:axId val="78227712"/>
        <c:axId val="78233600"/>
      </c:barChart>
      <c:catAx>
        <c:axId val="78227712"/>
        <c:scaling>
          <c:orientation val="maxMin"/>
        </c:scaling>
        <c:delete val="0"/>
        <c:axPos val="l"/>
        <c:majorTickMark val="none"/>
        <c:minorTickMark val="none"/>
        <c:tickLblPos val="nextTo"/>
        <c:crossAx val="78233600"/>
        <c:crosses val="autoZero"/>
        <c:auto val="1"/>
        <c:lblAlgn val="ctr"/>
        <c:lblOffset val="100"/>
        <c:noMultiLvlLbl val="0"/>
      </c:catAx>
      <c:valAx>
        <c:axId val="78233600"/>
        <c:scaling>
          <c:orientation val="minMax"/>
        </c:scaling>
        <c:delete val="1"/>
        <c:axPos val="t"/>
        <c:numFmt formatCode="0.0%" sourceLinked="1"/>
        <c:majorTickMark val="out"/>
        <c:minorTickMark val="none"/>
        <c:tickLblPos val="none"/>
        <c:crossAx val="78227712"/>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1600"/>
              <a:t>海外展開により将来国内で縮小する要素</a:t>
            </a:r>
          </a:p>
        </c:rich>
      </c:tx>
      <c:layout/>
      <c:overlay val="0"/>
    </c:title>
    <c:autoTitleDeleted val="0"/>
    <c:plotArea>
      <c:layout/>
      <c:barChart>
        <c:barDir val="bar"/>
        <c:grouping val="clustered"/>
        <c:varyColors val="0"/>
        <c:ser>
          <c:idx val="0"/>
          <c:order val="0"/>
          <c:tx>
            <c:strRef>
              <c:f>'3-1-2-13'!$A$4</c:f>
              <c:strCache>
                <c:ptCount val="1"/>
                <c:pt idx="0">
                  <c:v>合計</c:v>
                </c:pt>
              </c:strCache>
            </c:strRef>
          </c:tx>
          <c:invertIfNegative val="0"/>
          <c:cat>
            <c:strRef>
              <c:f>'3-1-2-13'!$B$3:$R$3</c:f>
              <c:strCache>
                <c:ptCount val="17"/>
                <c:pt idx="0">
                  <c:v>従業者数(製造系)</c:v>
                </c:pt>
                <c:pt idx="1">
                  <c:v>取引先数(調達先)</c:v>
                </c:pt>
                <c:pt idx="2">
                  <c:v>従業者数(事務系)</c:v>
                </c:pt>
                <c:pt idx="3">
                  <c:v>製造機能(汎用品)</c:v>
                </c:pt>
                <c:pt idx="4">
                  <c:v>取引先数(顧客)</c:v>
                </c:pt>
                <c:pt idx="5">
                  <c:v>拠点数</c:v>
                </c:pt>
                <c:pt idx="6">
                  <c:v>製造機能(ﾏｻﾞｰ工場)</c:v>
                </c:pt>
                <c:pt idx="7">
                  <c:v>事業数(種類)</c:v>
                </c:pt>
                <c:pt idx="8">
                  <c:v>産業集積の厚み･多様性</c:v>
                </c:pt>
                <c:pt idx="9">
                  <c:v>開発機能</c:v>
                </c:pt>
                <c:pt idx="10">
                  <c:v>本社機能</c:v>
                </c:pt>
                <c:pt idx="11">
                  <c:v>その他</c:v>
                </c:pt>
                <c:pt idx="12">
                  <c:v>人材育成機能</c:v>
                </c:pt>
                <c:pt idx="13">
                  <c:v>基盤的な技術</c:v>
                </c:pt>
                <c:pt idx="14">
                  <c:v>研究機能(応用)</c:v>
                </c:pt>
                <c:pt idx="15">
                  <c:v>研究機能(基礎)</c:v>
                </c:pt>
                <c:pt idx="16">
                  <c:v>無回答</c:v>
                </c:pt>
              </c:strCache>
            </c:strRef>
          </c:cat>
          <c:val>
            <c:numRef>
              <c:f>'3-1-2-13'!$B$4:$R$4</c:f>
              <c:numCache>
                <c:formatCode>0.0%</c:formatCode>
                <c:ptCount val="17"/>
                <c:pt idx="0">
                  <c:v>0.4588235318660745</c:v>
                </c:pt>
                <c:pt idx="1">
                  <c:v>0.34117648005485729</c:v>
                </c:pt>
                <c:pt idx="2">
                  <c:v>0.33529412746429482</c:v>
                </c:pt>
                <c:pt idx="3">
                  <c:v>0.32352942228317288</c:v>
                </c:pt>
                <c:pt idx="4">
                  <c:v>0.32058823108673196</c:v>
                </c:pt>
                <c:pt idx="5">
                  <c:v>0.20882353186607391</c:v>
                </c:pt>
                <c:pt idx="6">
                  <c:v>0.12941177189350128</c:v>
                </c:pt>
                <c:pt idx="7">
                  <c:v>0.11176470667123842</c:v>
                </c:pt>
                <c:pt idx="8">
                  <c:v>0.11176470667123842</c:v>
                </c:pt>
                <c:pt idx="9">
                  <c:v>9.1176472604274764E-2</c:v>
                </c:pt>
                <c:pt idx="10">
                  <c:v>7.0588238537311582E-2</c:v>
                </c:pt>
                <c:pt idx="11">
                  <c:v>5.0000000745058074E-2</c:v>
                </c:pt>
                <c:pt idx="12">
                  <c:v>4.4117648154497327E-2</c:v>
                </c:pt>
                <c:pt idx="13">
                  <c:v>4.4117648154497327E-2</c:v>
                </c:pt>
                <c:pt idx="14">
                  <c:v>3.5294119268655791E-2</c:v>
                </c:pt>
                <c:pt idx="15">
                  <c:v>2.3529412224888788E-2</c:v>
                </c:pt>
                <c:pt idx="16">
                  <c:v>0.46764704585075378</c:v>
                </c:pt>
              </c:numCache>
            </c:numRef>
          </c:val>
        </c:ser>
        <c:ser>
          <c:idx val="1"/>
          <c:order val="1"/>
          <c:tx>
            <c:strRef>
              <c:f>'3-1-2-13'!$A$5</c:f>
              <c:strCache>
                <c:ptCount val="1"/>
                <c:pt idx="0">
                  <c:v>非製造業</c:v>
                </c:pt>
              </c:strCache>
            </c:strRef>
          </c:tx>
          <c:invertIfNegative val="0"/>
          <c:cat>
            <c:strRef>
              <c:f>'3-1-2-13'!$B$3:$R$3</c:f>
              <c:strCache>
                <c:ptCount val="17"/>
                <c:pt idx="0">
                  <c:v>従業者数(製造系)</c:v>
                </c:pt>
                <c:pt idx="1">
                  <c:v>取引先数(調達先)</c:v>
                </c:pt>
                <c:pt idx="2">
                  <c:v>従業者数(事務系)</c:v>
                </c:pt>
                <c:pt idx="3">
                  <c:v>製造機能(汎用品)</c:v>
                </c:pt>
                <c:pt idx="4">
                  <c:v>取引先数(顧客)</c:v>
                </c:pt>
                <c:pt idx="5">
                  <c:v>拠点数</c:v>
                </c:pt>
                <c:pt idx="6">
                  <c:v>製造機能(ﾏｻﾞｰ工場)</c:v>
                </c:pt>
                <c:pt idx="7">
                  <c:v>事業数(種類)</c:v>
                </c:pt>
                <c:pt idx="8">
                  <c:v>産業集積の厚み･多様性</c:v>
                </c:pt>
                <c:pt idx="9">
                  <c:v>開発機能</c:v>
                </c:pt>
                <c:pt idx="10">
                  <c:v>本社機能</c:v>
                </c:pt>
                <c:pt idx="11">
                  <c:v>その他</c:v>
                </c:pt>
                <c:pt idx="12">
                  <c:v>人材育成機能</c:v>
                </c:pt>
                <c:pt idx="13">
                  <c:v>基盤的な技術</c:v>
                </c:pt>
                <c:pt idx="14">
                  <c:v>研究機能(応用)</c:v>
                </c:pt>
                <c:pt idx="15">
                  <c:v>研究機能(基礎)</c:v>
                </c:pt>
                <c:pt idx="16">
                  <c:v>無回答</c:v>
                </c:pt>
              </c:strCache>
            </c:strRef>
          </c:cat>
          <c:val>
            <c:numRef>
              <c:f>'3-1-2-13'!$B$5:$R$5</c:f>
              <c:numCache>
                <c:formatCode>0.0%</c:formatCode>
                <c:ptCount val="17"/>
                <c:pt idx="0">
                  <c:v>0.16455696523189545</c:v>
                </c:pt>
                <c:pt idx="1">
                  <c:v>0.32911393046379089</c:v>
                </c:pt>
                <c:pt idx="2">
                  <c:v>0.26582279801368836</c:v>
                </c:pt>
                <c:pt idx="3">
                  <c:v>6.3291139900684371E-2</c:v>
                </c:pt>
                <c:pt idx="4">
                  <c:v>0.43037974834442316</c:v>
                </c:pt>
                <c:pt idx="5">
                  <c:v>0.17721518874168468</c:v>
                </c:pt>
                <c:pt idx="6">
                  <c:v>5.0632912665605552E-2</c:v>
                </c:pt>
                <c:pt idx="7">
                  <c:v>8.860759437084266E-2</c:v>
                </c:pt>
                <c:pt idx="8">
                  <c:v>0.11392404884099985</c:v>
                </c:pt>
                <c:pt idx="9">
                  <c:v>6.3291139900684371E-2</c:v>
                </c:pt>
                <c:pt idx="10">
                  <c:v>8.860759437084266E-2</c:v>
                </c:pt>
                <c:pt idx="11">
                  <c:v>0.11392404884099985</c:v>
                </c:pt>
                <c:pt idx="12">
                  <c:v>3.7974681705236435E-2</c:v>
                </c:pt>
                <c:pt idx="13">
                  <c:v>1.2658228166401386E-2</c:v>
                </c:pt>
                <c:pt idx="14">
                  <c:v>1.2658228166401386E-2</c:v>
                </c:pt>
                <c:pt idx="15">
                  <c:v>1.2658228166401386E-2</c:v>
                </c:pt>
                <c:pt idx="16">
                  <c:v>0.9493671059608435</c:v>
                </c:pt>
              </c:numCache>
            </c:numRef>
          </c:val>
        </c:ser>
        <c:ser>
          <c:idx val="2"/>
          <c:order val="2"/>
          <c:tx>
            <c:strRef>
              <c:f>'3-1-2-13'!$A$6</c:f>
              <c:strCache>
                <c:ptCount val="1"/>
                <c:pt idx="0">
                  <c:v>製造業</c:v>
                </c:pt>
              </c:strCache>
            </c:strRef>
          </c:tx>
          <c:invertIfNegative val="0"/>
          <c:cat>
            <c:strRef>
              <c:f>'3-1-2-13'!$B$3:$R$3</c:f>
              <c:strCache>
                <c:ptCount val="17"/>
                <c:pt idx="0">
                  <c:v>従業者数(製造系)</c:v>
                </c:pt>
                <c:pt idx="1">
                  <c:v>取引先数(調達先)</c:v>
                </c:pt>
                <c:pt idx="2">
                  <c:v>従業者数(事務系)</c:v>
                </c:pt>
                <c:pt idx="3">
                  <c:v>製造機能(汎用品)</c:v>
                </c:pt>
                <c:pt idx="4">
                  <c:v>取引先数(顧客)</c:v>
                </c:pt>
                <c:pt idx="5">
                  <c:v>拠点数</c:v>
                </c:pt>
                <c:pt idx="6">
                  <c:v>製造機能(ﾏｻﾞｰ工場)</c:v>
                </c:pt>
                <c:pt idx="7">
                  <c:v>事業数(種類)</c:v>
                </c:pt>
                <c:pt idx="8">
                  <c:v>産業集積の厚み･多様性</c:v>
                </c:pt>
                <c:pt idx="9">
                  <c:v>開発機能</c:v>
                </c:pt>
                <c:pt idx="10">
                  <c:v>本社機能</c:v>
                </c:pt>
                <c:pt idx="11">
                  <c:v>その他</c:v>
                </c:pt>
                <c:pt idx="12">
                  <c:v>人材育成機能</c:v>
                </c:pt>
                <c:pt idx="13">
                  <c:v>基盤的な技術</c:v>
                </c:pt>
                <c:pt idx="14">
                  <c:v>研究機能(応用)</c:v>
                </c:pt>
                <c:pt idx="15">
                  <c:v>研究機能(基礎)</c:v>
                </c:pt>
                <c:pt idx="16">
                  <c:v>無回答</c:v>
                </c:pt>
              </c:strCache>
            </c:strRef>
          </c:cat>
          <c:val>
            <c:numRef>
              <c:f>'3-1-2-13'!$B$6:$R$6</c:f>
              <c:numCache>
                <c:formatCode>0.0%</c:formatCode>
                <c:ptCount val="17"/>
                <c:pt idx="0">
                  <c:v>0.55555558204650879</c:v>
                </c:pt>
                <c:pt idx="1">
                  <c:v>0.33744856715202587</c:v>
                </c:pt>
                <c:pt idx="2">
                  <c:v>0.35390946269035439</c:v>
                </c:pt>
                <c:pt idx="3">
                  <c:v>0.39917695522308516</c:v>
                </c:pt>
                <c:pt idx="4">
                  <c:v>0.28395062685012817</c:v>
                </c:pt>
                <c:pt idx="5">
                  <c:v>0.21810699999332475</c:v>
                </c:pt>
                <c:pt idx="6">
                  <c:v>0.16460905969142944</c:v>
                </c:pt>
                <c:pt idx="7">
                  <c:v>0.12345679104328197</c:v>
                </c:pt>
                <c:pt idx="8">
                  <c:v>0.11111111193895352</c:v>
                </c:pt>
                <c:pt idx="9">
                  <c:v>9.8765432834625605E-2</c:v>
                </c:pt>
                <c:pt idx="10">
                  <c:v>6.9958850741386414E-2</c:v>
                </c:pt>
                <c:pt idx="11">
                  <c:v>3.2921809703111655E-2</c:v>
                </c:pt>
                <c:pt idx="12">
                  <c:v>4.9382716417312893E-2</c:v>
                </c:pt>
                <c:pt idx="13">
                  <c:v>5.7613167911767973E-2</c:v>
                </c:pt>
                <c:pt idx="14">
                  <c:v>4.1152264922857312E-2</c:v>
                </c:pt>
                <c:pt idx="15">
                  <c:v>2.880658395588398E-2</c:v>
                </c:pt>
                <c:pt idx="16">
                  <c:v>0.30864197015762435</c:v>
                </c:pt>
              </c:numCache>
            </c:numRef>
          </c:val>
        </c:ser>
        <c:dLbls>
          <c:showLegendKey val="0"/>
          <c:showVal val="0"/>
          <c:showCatName val="0"/>
          <c:showSerName val="0"/>
          <c:showPercent val="0"/>
          <c:showBubbleSize val="0"/>
        </c:dLbls>
        <c:gapWidth val="150"/>
        <c:axId val="78350976"/>
        <c:axId val="78356864"/>
      </c:barChart>
      <c:catAx>
        <c:axId val="78350976"/>
        <c:scaling>
          <c:orientation val="maxMin"/>
        </c:scaling>
        <c:delete val="0"/>
        <c:axPos val="l"/>
        <c:majorTickMark val="none"/>
        <c:minorTickMark val="none"/>
        <c:tickLblPos val="nextTo"/>
        <c:crossAx val="78356864"/>
        <c:crosses val="autoZero"/>
        <c:auto val="1"/>
        <c:lblAlgn val="ctr"/>
        <c:lblOffset val="100"/>
        <c:noMultiLvlLbl val="0"/>
      </c:catAx>
      <c:valAx>
        <c:axId val="78356864"/>
        <c:scaling>
          <c:orientation val="minMax"/>
        </c:scaling>
        <c:delete val="0"/>
        <c:axPos val="t"/>
        <c:majorGridlines/>
        <c:numFmt formatCode="0.0%" sourceLinked="1"/>
        <c:majorTickMark val="none"/>
        <c:minorTickMark val="none"/>
        <c:tickLblPos val="nextTo"/>
        <c:crossAx val="78350976"/>
        <c:crosses val="autoZero"/>
        <c:crossBetween val="between"/>
      </c:valAx>
      <c:spPr>
        <a:ln>
          <a:solidFill>
            <a:schemeClr val="tx1"/>
          </a:solidFill>
        </a:ln>
      </c:spPr>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9DBF64-6A0E-4B5F-911C-9798D9BD4953}" type="doc">
      <dgm:prSet loTypeId="urn:microsoft.com/office/officeart/2005/8/layout/arrow2" loCatId="process" qsTypeId="urn:microsoft.com/office/officeart/2005/8/quickstyle/3d5" qsCatId="3D" csTypeId="urn:microsoft.com/office/officeart/2005/8/colors/accent1_2" csCatId="accent1" phldr="1"/>
      <dgm:spPr/>
    </dgm:pt>
    <dgm:pt modelId="{464863C7-5FC7-4BD8-99D2-6D64FE241AF5}">
      <dgm:prSet phldrT="[テキスト]"/>
      <dgm:spPr/>
      <dgm:t>
        <a:bodyPr/>
        <a:lstStyle/>
        <a:p>
          <a:r>
            <a:rPr kumimoji="1" lang="ja-JP" altLang="en-US" dirty="0" smtClean="0"/>
            <a:t>１</a:t>
          </a:r>
          <a:r>
            <a:rPr kumimoji="1" lang="en-US" altLang="ja-JP" dirty="0" smtClean="0"/>
            <a:t>.</a:t>
          </a:r>
          <a:r>
            <a:rPr kumimoji="1" lang="ja-JP" altLang="en-US" dirty="0" smtClean="0"/>
            <a:t>テーマを選んだ理由</a:t>
          </a:r>
          <a:endParaRPr kumimoji="1" lang="ja-JP" altLang="en-US" dirty="0"/>
        </a:p>
      </dgm:t>
    </dgm:pt>
    <dgm:pt modelId="{17BD5965-2563-46B7-BF8C-A0792FE489AA}" type="parTrans" cxnId="{1D942D4B-6A65-4FDE-A185-BA41815D6326}">
      <dgm:prSet/>
      <dgm:spPr/>
      <dgm:t>
        <a:bodyPr/>
        <a:lstStyle/>
        <a:p>
          <a:endParaRPr kumimoji="1" lang="ja-JP" altLang="en-US"/>
        </a:p>
      </dgm:t>
    </dgm:pt>
    <dgm:pt modelId="{021D4885-DCA6-4E30-937D-1BF4A7A94720}" type="sibTrans" cxnId="{1D942D4B-6A65-4FDE-A185-BA41815D6326}">
      <dgm:prSet/>
      <dgm:spPr/>
      <dgm:t>
        <a:bodyPr/>
        <a:lstStyle/>
        <a:p>
          <a:endParaRPr kumimoji="1" lang="ja-JP" altLang="en-US"/>
        </a:p>
      </dgm:t>
    </dgm:pt>
    <dgm:pt modelId="{4A269505-EE37-4A72-9B03-2FD81BDC4A10}">
      <dgm:prSet phldrT="[テキスト]"/>
      <dgm:spPr/>
      <dgm:t>
        <a:bodyPr/>
        <a:lstStyle/>
        <a:p>
          <a:r>
            <a:rPr kumimoji="1" lang="ja-JP" altLang="en-US" dirty="0" smtClean="0"/>
            <a:t>２</a:t>
          </a:r>
          <a:r>
            <a:rPr kumimoji="1" lang="en-US" altLang="ja-JP" dirty="0" smtClean="0"/>
            <a:t>.</a:t>
          </a:r>
          <a:r>
            <a:rPr kumimoji="1" lang="ja-JP" altLang="en-US" dirty="0" smtClean="0"/>
            <a:t>直接投資について</a:t>
          </a:r>
          <a:endParaRPr kumimoji="1" lang="ja-JP" altLang="en-US" dirty="0"/>
        </a:p>
      </dgm:t>
    </dgm:pt>
    <dgm:pt modelId="{B01A06A5-4C4F-4A7B-8A13-FBA85316C9AC}" type="parTrans" cxnId="{20EEDDCC-3066-4C85-B3FF-016053A32696}">
      <dgm:prSet/>
      <dgm:spPr/>
      <dgm:t>
        <a:bodyPr/>
        <a:lstStyle/>
        <a:p>
          <a:endParaRPr kumimoji="1" lang="ja-JP" altLang="en-US"/>
        </a:p>
      </dgm:t>
    </dgm:pt>
    <dgm:pt modelId="{7C3EC2AE-8B10-4DFB-BCF8-BF792CFBB49C}" type="sibTrans" cxnId="{20EEDDCC-3066-4C85-B3FF-016053A32696}">
      <dgm:prSet/>
      <dgm:spPr/>
      <dgm:t>
        <a:bodyPr/>
        <a:lstStyle/>
        <a:p>
          <a:endParaRPr kumimoji="1" lang="ja-JP" altLang="en-US"/>
        </a:p>
      </dgm:t>
    </dgm:pt>
    <dgm:pt modelId="{37A16EC0-BD71-4EED-B4FB-621FD76BC279}">
      <dgm:prSet phldrT="[テキスト]"/>
      <dgm:spPr/>
      <dgm:t>
        <a:bodyPr/>
        <a:lstStyle/>
        <a:p>
          <a:r>
            <a:rPr kumimoji="1" lang="ja-JP" altLang="en-US" dirty="0" smtClean="0"/>
            <a:t>３．直接投資は何に影響されるか</a:t>
          </a:r>
          <a:endParaRPr kumimoji="1" lang="ja-JP" altLang="en-US" dirty="0"/>
        </a:p>
      </dgm:t>
    </dgm:pt>
    <dgm:pt modelId="{71B5AEA6-4600-47A3-9290-A1FD977476A2}" type="parTrans" cxnId="{1C5349AC-07A9-4638-B7C4-F35C70BD938F}">
      <dgm:prSet/>
      <dgm:spPr/>
      <dgm:t>
        <a:bodyPr/>
        <a:lstStyle/>
        <a:p>
          <a:endParaRPr kumimoji="1" lang="ja-JP" altLang="en-US"/>
        </a:p>
      </dgm:t>
    </dgm:pt>
    <dgm:pt modelId="{56BE9609-7609-4B47-A861-DDA8E2554653}" type="sibTrans" cxnId="{1C5349AC-07A9-4638-B7C4-F35C70BD938F}">
      <dgm:prSet/>
      <dgm:spPr/>
      <dgm:t>
        <a:bodyPr/>
        <a:lstStyle/>
        <a:p>
          <a:endParaRPr kumimoji="1" lang="ja-JP" altLang="en-US"/>
        </a:p>
      </dgm:t>
    </dgm:pt>
    <dgm:pt modelId="{AD5D7003-B67D-4F67-BFC5-59187BFF8F85}">
      <dgm:prSet phldrT="[テキスト]"/>
      <dgm:spPr/>
      <dgm:t>
        <a:bodyPr/>
        <a:lstStyle/>
        <a:p>
          <a:r>
            <a:rPr kumimoji="1" lang="ja-JP" altLang="en-US" dirty="0" smtClean="0"/>
            <a:t>４</a:t>
          </a:r>
          <a:r>
            <a:rPr kumimoji="1" lang="en-US" altLang="ja-JP" dirty="0" smtClean="0"/>
            <a:t>.</a:t>
          </a:r>
          <a:r>
            <a:rPr kumimoji="1" lang="ja-JP" altLang="en-US" dirty="0" smtClean="0"/>
            <a:t>直接投資の影響力</a:t>
          </a:r>
          <a:endParaRPr kumimoji="1" lang="en-US" altLang="ja-JP" dirty="0" smtClean="0"/>
        </a:p>
        <a:p>
          <a:endParaRPr kumimoji="1" lang="ja-JP" altLang="en-US" dirty="0"/>
        </a:p>
      </dgm:t>
    </dgm:pt>
    <dgm:pt modelId="{064F6813-FD96-40A2-B117-0D090CBCB77F}" type="parTrans" cxnId="{68D9460D-0002-455F-8722-36A8FD677282}">
      <dgm:prSet/>
      <dgm:spPr/>
      <dgm:t>
        <a:bodyPr/>
        <a:lstStyle/>
        <a:p>
          <a:endParaRPr kumimoji="1" lang="ja-JP" altLang="en-US"/>
        </a:p>
      </dgm:t>
    </dgm:pt>
    <dgm:pt modelId="{17A481EA-DE3A-40A6-83B3-B7B1B721F5F9}" type="sibTrans" cxnId="{68D9460D-0002-455F-8722-36A8FD677282}">
      <dgm:prSet/>
      <dgm:spPr/>
      <dgm:t>
        <a:bodyPr/>
        <a:lstStyle/>
        <a:p>
          <a:endParaRPr kumimoji="1" lang="ja-JP" altLang="en-US"/>
        </a:p>
      </dgm:t>
    </dgm:pt>
    <dgm:pt modelId="{A8A3C71D-6057-4B8B-8824-B5519509F086}">
      <dgm:prSet phldrT="[テキスト]"/>
      <dgm:spPr/>
      <dgm:t>
        <a:bodyPr/>
        <a:lstStyle/>
        <a:p>
          <a:r>
            <a:rPr kumimoji="1" lang="ja-JP" altLang="en-US" dirty="0" smtClean="0"/>
            <a:t>５</a:t>
          </a:r>
          <a:r>
            <a:rPr kumimoji="1" lang="en-US" altLang="ja-JP" dirty="0" smtClean="0"/>
            <a:t>.</a:t>
          </a:r>
          <a:r>
            <a:rPr kumimoji="1" lang="ja-JP" altLang="en-US" dirty="0" smtClean="0"/>
            <a:t>まとめ</a:t>
          </a:r>
          <a:endParaRPr kumimoji="1" lang="ja-JP" altLang="en-US" dirty="0"/>
        </a:p>
      </dgm:t>
    </dgm:pt>
    <dgm:pt modelId="{9A0DFC7E-FCA6-4933-988B-15C79D9AEF72}" type="parTrans" cxnId="{C1C95DD9-5A53-4143-91F9-81604B60D663}">
      <dgm:prSet/>
      <dgm:spPr/>
      <dgm:t>
        <a:bodyPr/>
        <a:lstStyle/>
        <a:p>
          <a:endParaRPr kumimoji="1" lang="ja-JP" altLang="en-US"/>
        </a:p>
      </dgm:t>
    </dgm:pt>
    <dgm:pt modelId="{C6D20244-662F-4313-8A16-8DC0C8D601AF}" type="sibTrans" cxnId="{C1C95DD9-5A53-4143-91F9-81604B60D663}">
      <dgm:prSet/>
      <dgm:spPr/>
      <dgm:t>
        <a:bodyPr/>
        <a:lstStyle/>
        <a:p>
          <a:endParaRPr kumimoji="1" lang="ja-JP" altLang="en-US"/>
        </a:p>
      </dgm:t>
    </dgm:pt>
    <dgm:pt modelId="{AC867238-C7CB-402A-90FE-F821857CAB9F}" type="pres">
      <dgm:prSet presAssocID="{679DBF64-6A0E-4B5F-911C-9798D9BD4953}" presName="arrowDiagram" presStyleCnt="0">
        <dgm:presLayoutVars>
          <dgm:chMax val="5"/>
          <dgm:dir/>
          <dgm:resizeHandles val="exact"/>
        </dgm:presLayoutVars>
      </dgm:prSet>
      <dgm:spPr/>
    </dgm:pt>
    <dgm:pt modelId="{0D9289E8-E13F-42CA-AC1A-CEED8BFA0207}" type="pres">
      <dgm:prSet presAssocID="{679DBF64-6A0E-4B5F-911C-9798D9BD4953}" presName="arrow" presStyleLbl="bgShp" presStyleIdx="0" presStyleCnt="1"/>
      <dgm:spPr/>
    </dgm:pt>
    <dgm:pt modelId="{C711C74D-CBD2-4149-881C-EA8D4C66A719}" type="pres">
      <dgm:prSet presAssocID="{679DBF64-6A0E-4B5F-911C-9798D9BD4953}" presName="arrowDiagram5" presStyleCnt="0"/>
      <dgm:spPr/>
    </dgm:pt>
    <dgm:pt modelId="{F2D6C7F7-ADC5-49EB-AE36-DAF0A7CB53B1}" type="pres">
      <dgm:prSet presAssocID="{464863C7-5FC7-4BD8-99D2-6D64FE241AF5}" presName="bullet5a" presStyleLbl="node1" presStyleIdx="0" presStyleCnt="5"/>
      <dgm:spPr/>
    </dgm:pt>
    <dgm:pt modelId="{C47E1F23-235D-4308-AC70-2EEFC3FB6886}" type="pres">
      <dgm:prSet presAssocID="{464863C7-5FC7-4BD8-99D2-6D64FE241AF5}" presName="textBox5a" presStyleLbl="revTx" presStyleIdx="0" presStyleCnt="5" custScaleX="309053" custScaleY="60609">
        <dgm:presLayoutVars>
          <dgm:bulletEnabled val="1"/>
        </dgm:presLayoutVars>
      </dgm:prSet>
      <dgm:spPr/>
      <dgm:t>
        <a:bodyPr/>
        <a:lstStyle/>
        <a:p>
          <a:endParaRPr kumimoji="1" lang="ja-JP" altLang="en-US"/>
        </a:p>
      </dgm:t>
    </dgm:pt>
    <dgm:pt modelId="{6CB40C86-D370-4F18-813D-12F6FFF6CEDC}" type="pres">
      <dgm:prSet presAssocID="{4A269505-EE37-4A72-9B03-2FD81BDC4A10}" presName="bullet5b" presStyleLbl="node1" presStyleIdx="1" presStyleCnt="5"/>
      <dgm:spPr/>
    </dgm:pt>
    <dgm:pt modelId="{2262E698-3802-4808-9678-FE08635D27A2}" type="pres">
      <dgm:prSet presAssocID="{4A269505-EE37-4A72-9B03-2FD81BDC4A10}" presName="textBox5b" presStyleLbl="revTx" presStyleIdx="1" presStyleCnt="5" custScaleX="229169" custScaleY="41707" custLinFactNeighborX="5883" custLinFactNeighborY="-18645">
        <dgm:presLayoutVars>
          <dgm:bulletEnabled val="1"/>
        </dgm:presLayoutVars>
      </dgm:prSet>
      <dgm:spPr/>
      <dgm:t>
        <a:bodyPr/>
        <a:lstStyle/>
        <a:p>
          <a:endParaRPr kumimoji="1" lang="ja-JP" altLang="en-US"/>
        </a:p>
      </dgm:t>
    </dgm:pt>
    <dgm:pt modelId="{93FF9260-671B-4199-96BB-1244282D5CB9}" type="pres">
      <dgm:prSet presAssocID="{37A16EC0-BD71-4EED-B4FB-621FD76BC279}" presName="bullet5c" presStyleLbl="node1" presStyleIdx="2" presStyleCnt="5"/>
      <dgm:spPr/>
    </dgm:pt>
    <dgm:pt modelId="{B3E84827-530D-4CA3-87D2-F586447C6FDC}" type="pres">
      <dgm:prSet presAssocID="{37A16EC0-BD71-4EED-B4FB-621FD76BC279}" presName="textBox5c" presStyleLbl="revTx" presStyleIdx="2" presStyleCnt="5" custScaleX="298740" custScaleY="22331" custLinFactX="-40245" custLinFactNeighborX="-100000" custLinFactNeighborY="-58474">
        <dgm:presLayoutVars>
          <dgm:bulletEnabled val="1"/>
        </dgm:presLayoutVars>
      </dgm:prSet>
      <dgm:spPr/>
      <dgm:t>
        <a:bodyPr/>
        <a:lstStyle/>
        <a:p>
          <a:endParaRPr kumimoji="1" lang="ja-JP" altLang="en-US"/>
        </a:p>
      </dgm:t>
    </dgm:pt>
    <dgm:pt modelId="{E39390D2-9D7D-4502-9DFF-7E9F011F5A73}" type="pres">
      <dgm:prSet presAssocID="{AD5D7003-B67D-4F67-BFC5-59187BFF8F85}" presName="bullet5d" presStyleLbl="node1" presStyleIdx="3" presStyleCnt="5"/>
      <dgm:spPr/>
    </dgm:pt>
    <dgm:pt modelId="{0AF6F498-60D8-43DB-9F59-4A4814BF9D25}" type="pres">
      <dgm:prSet presAssocID="{AD5D7003-B67D-4F67-BFC5-59187BFF8F85}" presName="textBox5d" presStyleLbl="revTx" presStyleIdx="3" presStyleCnt="5" custScaleX="215039" custScaleY="34702" custLinFactNeighborX="9961" custLinFactNeighborY="-23600">
        <dgm:presLayoutVars>
          <dgm:bulletEnabled val="1"/>
        </dgm:presLayoutVars>
      </dgm:prSet>
      <dgm:spPr/>
      <dgm:t>
        <a:bodyPr/>
        <a:lstStyle/>
        <a:p>
          <a:endParaRPr kumimoji="1" lang="ja-JP" altLang="en-US"/>
        </a:p>
      </dgm:t>
    </dgm:pt>
    <dgm:pt modelId="{1B68F97E-468E-4F39-A991-01E02B53FF1D}" type="pres">
      <dgm:prSet presAssocID="{A8A3C71D-6057-4B8B-8824-B5519509F086}" presName="bullet5e" presStyleLbl="node1" presStyleIdx="4" presStyleCnt="5"/>
      <dgm:spPr/>
    </dgm:pt>
    <dgm:pt modelId="{D35BB44D-7F28-4665-AF10-06C26081541C}" type="pres">
      <dgm:prSet presAssocID="{A8A3C71D-6057-4B8B-8824-B5519509F086}" presName="textBox5e" presStyleLbl="revTx" presStyleIdx="4" presStyleCnt="5" custLinFactNeighborX="18457" custLinFactNeighborY="-8271">
        <dgm:presLayoutVars>
          <dgm:bulletEnabled val="1"/>
        </dgm:presLayoutVars>
      </dgm:prSet>
      <dgm:spPr/>
      <dgm:t>
        <a:bodyPr/>
        <a:lstStyle/>
        <a:p>
          <a:endParaRPr kumimoji="1" lang="ja-JP" altLang="en-US"/>
        </a:p>
      </dgm:t>
    </dgm:pt>
  </dgm:ptLst>
  <dgm:cxnLst>
    <dgm:cxn modelId="{1D942D4B-6A65-4FDE-A185-BA41815D6326}" srcId="{679DBF64-6A0E-4B5F-911C-9798D9BD4953}" destId="{464863C7-5FC7-4BD8-99D2-6D64FE241AF5}" srcOrd="0" destOrd="0" parTransId="{17BD5965-2563-46B7-BF8C-A0792FE489AA}" sibTransId="{021D4885-DCA6-4E30-937D-1BF4A7A94720}"/>
    <dgm:cxn modelId="{3973D4CF-3FBA-40DE-8659-FF5B607C1D1A}" type="presOf" srcId="{4A269505-EE37-4A72-9B03-2FD81BDC4A10}" destId="{2262E698-3802-4808-9678-FE08635D27A2}" srcOrd="0" destOrd="0" presId="urn:microsoft.com/office/officeart/2005/8/layout/arrow2"/>
    <dgm:cxn modelId="{87B0BF48-B6D8-46F8-AE45-C92DAF1667CC}" type="presOf" srcId="{AD5D7003-B67D-4F67-BFC5-59187BFF8F85}" destId="{0AF6F498-60D8-43DB-9F59-4A4814BF9D25}" srcOrd="0" destOrd="0" presId="urn:microsoft.com/office/officeart/2005/8/layout/arrow2"/>
    <dgm:cxn modelId="{A2AA6732-393E-4696-AA62-EA966778EB07}" type="presOf" srcId="{464863C7-5FC7-4BD8-99D2-6D64FE241AF5}" destId="{C47E1F23-235D-4308-AC70-2EEFC3FB6886}" srcOrd="0" destOrd="0" presId="urn:microsoft.com/office/officeart/2005/8/layout/arrow2"/>
    <dgm:cxn modelId="{1C5349AC-07A9-4638-B7C4-F35C70BD938F}" srcId="{679DBF64-6A0E-4B5F-911C-9798D9BD4953}" destId="{37A16EC0-BD71-4EED-B4FB-621FD76BC279}" srcOrd="2" destOrd="0" parTransId="{71B5AEA6-4600-47A3-9290-A1FD977476A2}" sibTransId="{56BE9609-7609-4B47-A861-DDA8E2554653}"/>
    <dgm:cxn modelId="{780CC08C-D351-4DFF-99FD-5FDA035342AB}" type="presOf" srcId="{679DBF64-6A0E-4B5F-911C-9798D9BD4953}" destId="{AC867238-C7CB-402A-90FE-F821857CAB9F}" srcOrd="0" destOrd="0" presId="urn:microsoft.com/office/officeart/2005/8/layout/arrow2"/>
    <dgm:cxn modelId="{B0A079A9-9330-4AD8-B90A-B3CEFD485E54}" type="presOf" srcId="{37A16EC0-BD71-4EED-B4FB-621FD76BC279}" destId="{B3E84827-530D-4CA3-87D2-F586447C6FDC}" srcOrd="0" destOrd="0" presId="urn:microsoft.com/office/officeart/2005/8/layout/arrow2"/>
    <dgm:cxn modelId="{C1C95DD9-5A53-4143-91F9-81604B60D663}" srcId="{679DBF64-6A0E-4B5F-911C-9798D9BD4953}" destId="{A8A3C71D-6057-4B8B-8824-B5519509F086}" srcOrd="4" destOrd="0" parTransId="{9A0DFC7E-FCA6-4933-988B-15C79D9AEF72}" sibTransId="{C6D20244-662F-4313-8A16-8DC0C8D601AF}"/>
    <dgm:cxn modelId="{20EEDDCC-3066-4C85-B3FF-016053A32696}" srcId="{679DBF64-6A0E-4B5F-911C-9798D9BD4953}" destId="{4A269505-EE37-4A72-9B03-2FD81BDC4A10}" srcOrd="1" destOrd="0" parTransId="{B01A06A5-4C4F-4A7B-8A13-FBA85316C9AC}" sibTransId="{7C3EC2AE-8B10-4DFB-BCF8-BF792CFBB49C}"/>
    <dgm:cxn modelId="{68D9460D-0002-455F-8722-36A8FD677282}" srcId="{679DBF64-6A0E-4B5F-911C-9798D9BD4953}" destId="{AD5D7003-B67D-4F67-BFC5-59187BFF8F85}" srcOrd="3" destOrd="0" parTransId="{064F6813-FD96-40A2-B117-0D090CBCB77F}" sibTransId="{17A481EA-DE3A-40A6-83B3-B7B1B721F5F9}"/>
    <dgm:cxn modelId="{E31C283D-BEC7-498D-822E-D5988B5CBCFC}" type="presOf" srcId="{A8A3C71D-6057-4B8B-8824-B5519509F086}" destId="{D35BB44D-7F28-4665-AF10-06C26081541C}" srcOrd="0" destOrd="0" presId="urn:microsoft.com/office/officeart/2005/8/layout/arrow2"/>
    <dgm:cxn modelId="{03987AA5-15DF-4B80-8A49-9E8B792F4E5E}" type="presParOf" srcId="{AC867238-C7CB-402A-90FE-F821857CAB9F}" destId="{0D9289E8-E13F-42CA-AC1A-CEED8BFA0207}" srcOrd="0" destOrd="0" presId="urn:microsoft.com/office/officeart/2005/8/layout/arrow2"/>
    <dgm:cxn modelId="{1908EC2A-4DF3-4256-8C4E-CF4EDA07FEC4}" type="presParOf" srcId="{AC867238-C7CB-402A-90FE-F821857CAB9F}" destId="{C711C74D-CBD2-4149-881C-EA8D4C66A719}" srcOrd="1" destOrd="0" presId="urn:microsoft.com/office/officeart/2005/8/layout/arrow2"/>
    <dgm:cxn modelId="{AD34C950-A66C-4B7B-805D-7553A76CF90F}" type="presParOf" srcId="{C711C74D-CBD2-4149-881C-EA8D4C66A719}" destId="{F2D6C7F7-ADC5-49EB-AE36-DAF0A7CB53B1}" srcOrd="0" destOrd="0" presId="urn:microsoft.com/office/officeart/2005/8/layout/arrow2"/>
    <dgm:cxn modelId="{88AAB0B4-204E-408D-A822-2BB5EEB2F5D2}" type="presParOf" srcId="{C711C74D-CBD2-4149-881C-EA8D4C66A719}" destId="{C47E1F23-235D-4308-AC70-2EEFC3FB6886}" srcOrd="1" destOrd="0" presId="urn:microsoft.com/office/officeart/2005/8/layout/arrow2"/>
    <dgm:cxn modelId="{C2142F11-6925-4F25-9DAC-6D827BAC1D80}" type="presParOf" srcId="{C711C74D-CBD2-4149-881C-EA8D4C66A719}" destId="{6CB40C86-D370-4F18-813D-12F6FFF6CEDC}" srcOrd="2" destOrd="0" presId="urn:microsoft.com/office/officeart/2005/8/layout/arrow2"/>
    <dgm:cxn modelId="{FBDE4283-C99E-4BBF-B425-3BE0C87E18CD}" type="presParOf" srcId="{C711C74D-CBD2-4149-881C-EA8D4C66A719}" destId="{2262E698-3802-4808-9678-FE08635D27A2}" srcOrd="3" destOrd="0" presId="urn:microsoft.com/office/officeart/2005/8/layout/arrow2"/>
    <dgm:cxn modelId="{CB26BE6F-86D8-4415-BC32-3898B95BA897}" type="presParOf" srcId="{C711C74D-CBD2-4149-881C-EA8D4C66A719}" destId="{93FF9260-671B-4199-96BB-1244282D5CB9}" srcOrd="4" destOrd="0" presId="urn:microsoft.com/office/officeart/2005/8/layout/arrow2"/>
    <dgm:cxn modelId="{A8022310-3E79-426D-808A-B15A139B8B25}" type="presParOf" srcId="{C711C74D-CBD2-4149-881C-EA8D4C66A719}" destId="{B3E84827-530D-4CA3-87D2-F586447C6FDC}" srcOrd="5" destOrd="0" presId="urn:microsoft.com/office/officeart/2005/8/layout/arrow2"/>
    <dgm:cxn modelId="{ACC3637C-328B-41AD-9D7D-FD0E4F8B85E4}" type="presParOf" srcId="{C711C74D-CBD2-4149-881C-EA8D4C66A719}" destId="{E39390D2-9D7D-4502-9DFF-7E9F011F5A73}" srcOrd="6" destOrd="0" presId="urn:microsoft.com/office/officeart/2005/8/layout/arrow2"/>
    <dgm:cxn modelId="{D1DDE4CC-0E3E-4C11-985E-8EB8D43D686F}" type="presParOf" srcId="{C711C74D-CBD2-4149-881C-EA8D4C66A719}" destId="{0AF6F498-60D8-43DB-9F59-4A4814BF9D25}" srcOrd="7" destOrd="0" presId="urn:microsoft.com/office/officeart/2005/8/layout/arrow2"/>
    <dgm:cxn modelId="{4D970F39-DA96-42C2-91D3-3EFA6365CEB1}" type="presParOf" srcId="{C711C74D-CBD2-4149-881C-EA8D4C66A719}" destId="{1B68F97E-468E-4F39-A991-01E02B53FF1D}" srcOrd="8" destOrd="0" presId="urn:microsoft.com/office/officeart/2005/8/layout/arrow2"/>
    <dgm:cxn modelId="{0D50E9AD-3573-463F-8728-59241475D8A5}" type="presParOf" srcId="{C711C74D-CBD2-4149-881C-EA8D4C66A719}" destId="{D35BB44D-7F28-4665-AF10-06C26081541C}"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9289E8-E13F-42CA-AC1A-CEED8BFA0207}">
      <dsp:nvSpPr>
        <dsp:cNvPr id="0" name=""/>
        <dsp:cNvSpPr/>
      </dsp:nvSpPr>
      <dsp:spPr>
        <a:xfrm>
          <a:off x="408919" y="0"/>
          <a:ext cx="7373619" cy="4608512"/>
        </a:xfrm>
        <a:prstGeom prst="swooshArrow">
          <a:avLst>
            <a:gd name="adj1" fmla="val 25000"/>
            <a:gd name="adj2" fmla="val 25000"/>
          </a:avLst>
        </a:prstGeom>
        <a:solidFill>
          <a:schemeClr val="accent1">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F2D6C7F7-ADC5-49EB-AE36-DAF0A7CB53B1}">
      <dsp:nvSpPr>
        <dsp:cNvPr id="0" name=""/>
        <dsp:cNvSpPr/>
      </dsp:nvSpPr>
      <dsp:spPr>
        <a:xfrm>
          <a:off x="1135220" y="3426889"/>
          <a:ext cx="169593" cy="169593"/>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47E1F23-235D-4308-AC70-2EEFC3FB6886}">
      <dsp:nvSpPr>
        <dsp:cNvPr id="0" name=""/>
        <dsp:cNvSpPr/>
      </dsp:nvSpPr>
      <dsp:spPr>
        <a:xfrm>
          <a:off x="210349" y="3727711"/>
          <a:ext cx="2985279" cy="664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864" tIns="0" rIns="0" bIns="0" numCol="1" spcCol="1270" anchor="t" anchorCtr="0">
          <a:noAutofit/>
        </a:bodyPr>
        <a:lstStyle/>
        <a:p>
          <a:pPr lvl="0" algn="l" defTabSz="1022350">
            <a:lnSpc>
              <a:spcPct val="90000"/>
            </a:lnSpc>
            <a:spcBef>
              <a:spcPct val="0"/>
            </a:spcBef>
            <a:spcAft>
              <a:spcPct val="35000"/>
            </a:spcAft>
          </a:pPr>
          <a:r>
            <a:rPr kumimoji="1" lang="ja-JP" altLang="en-US" sz="2300" kern="1200" dirty="0" smtClean="0"/>
            <a:t>１</a:t>
          </a:r>
          <a:r>
            <a:rPr kumimoji="1" lang="en-US" altLang="ja-JP" sz="2300" kern="1200" dirty="0" smtClean="0"/>
            <a:t>.</a:t>
          </a:r>
          <a:r>
            <a:rPr kumimoji="1" lang="ja-JP" altLang="en-US" sz="2300" kern="1200" dirty="0" smtClean="0"/>
            <a:t>テーマを選んだ理由</a:t>
          </a:r>
          <a:endParaRPr kumimoji="1" lang="ja-JP" altLang="en-US" sz="2300" kern="1200" dirty="0"/>
        </a:p>
      </dsp:txBody>
      <dsp:txXfrm>
        <a:off x="210349" y="3727711"/>
        <a:ext cx="2985279" cy="664775"/>
      </dsp:txXfrm>
    </dsp:sp>
    <dsp:sp modelId="{6CB40C86-D370-4F18-813D-12F6FFF6CEDC}">
      <dsp:nvSpPr>
        <dsp:cNvPr id="0" name=""/>
        <dsp:cNvSpPr/>
      </dsp:nvSpPr>
      <dsp:spPr>
        <a:xfrm>
          <a:off x="2053236" y="2544820"/>
          <a:ext cx="265450" cy="265450"/>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262E698-3802-4808-9678-FE08635D27A2}">
      <dsp:nvSpPr>
        <dsp:cNvPr id="0" name=""/>
        <dsp:cNvSpPr/>
      </dsp:nvSpPr>
      <dsp:spPr>
        <a:xfrm>
          <a:off x="1467442" y="2880325"/>
          <a:ext cx="2805076" cy="805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657" tIns="0" rIns="0" bIns="0" numCol="1" spcCol="1270" anchor="t" anchorCtr="0">
          <a:noAutofit/>
        </a:bodyPr>
        <a:lstStyle/>
        <a:p>
          <a:pPr lvl="0" algn="l" defTabSz="1022350">
            <a:lnSpc>
              <a:spcPct val="90000"/>
            </a:lnSpc>
            <a:spcBef>
              <a:spcPct val="0"/>
            </a:spcBef>
            <a:spcAft>
              <a:spcPct val="35000"/>
            </a:spcAft>
          </a:pPr>
          <a:r>
            <a:rPr kumimoji="1" lang="ja-JP" altLang="en-US" sz="2300" kern="1200" dirty="0" smtClean="0"/>
            <a:t>２</a:t>
          </a:r>
          <a:r>
            <a:rPr kumimoji="1" lang="en-US" altLang="ja-JP" sz="2300" kern="1200" dirty="0" smtClean="0"/>
            <a:t>.</a:t>
          </a:r>
          <a:r>
            <a:rPr kumimoji="1" lang="ja-JP" altLang="en-US" sz="2300" kern="1200" dirty="0" smtClean="0"/>
            <a:t>直接投資について</a:t>
          </a:r>
          <a:endParaRPr kumimoji="1" lang="ja-JP" altLang="en-US" sz="2300" kern="1200" dirty="0"/>
        </a:p>
      </dsp:txBody>
      <dsp:txXfrm>
        <a:off x="1467442" y="2880325"/>
        <a:ext cx="2805076" cy="805348"/>
      </dsp:txXfrm>
    </dsp:sp>
    <dsp:sp modelId="{93FF9260-671B-4199-96BB-1244282D5CB9}">
      <dsp:nvSpPr>
        <dsp:cNvPr id="0" name=""/>
        <dsp:cNvSpPr/>
      </dsp:nvSpPr>
      <dsp:spPr>
        <a:xfrm>
          <a:off x="3233015" y="1841561"/>
          <a:ext cx="353933" cy="353933"/>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3E84827-530D-4CA3-87D2-F586447C6FDC}">
      <dsp:nvSpPr>
        <dsp:cNvPr id="0" name=""/>
        <dsp:cNvSpPr/>
      </dsp:nvSpPr>
      <dsp:spPr>
        <a:xfrm>
          <a:off x="0" y="1509868"/>
          <a:ext cx="4251394" cy="578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542" tIns="0" rIns="0" bIns="0" numCol="1" spcCol="1270" anchor="t" anchorCtr="0">
          <a:noAutofit/>
        </a:bodyPr>
        <a:lstStyle/>
        <a:p>
          <a:pPr lvl="0" algn="l" defTabSz="1022350">
            <a:lnSpc>
              <a:spcPct val="90000"/>
            </a:lnSpc>
            <a:spcBef>
              <a:spcPct val="0"/>
            </a:spcBef>
            <a:spcAft>
              <a:spcPct val="35000"/>
            </a:spcAft>
          </a:pPr>
          <a:r>
            <a:rPr kumimoji="1" lang="ja-JP" altLang="en-US" sz="2300" kern="1200" dirty="0" smtClean="0"/>
            <a:t>３．直接投資は何に影響されるか</a:t>
          </a:r>
          <a:endParaRPr kumimoji="1" lang="ja-JP" altLang="en-US" sz="2300" kern="1200" dirty="0"/>
        </a:p>
      </dsp:txBody>
      <dsp:txXfrm>
        <a:off x="0" y="1509868"/>
        <a:ext cx="4251394" cy="578369"/>
      </dsp:txXfrm>
    </dsp:sp>
    <dsp:sp modelId="{E39390D2-9D7D-4502-9DFF-7E9F011F5A73}">
      <dsp:nvSpPr>
        <dsp:cNvPr id="0" name=""/>
        <dsp:cNvSpPr/>
      </dsp:nvSpPr>
      <dsp:spPr>
        <a:xfrm>
          <a:off x="4604508" y="1292226"/>
          <a:ext cx="457164" cy="457164"/>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AF6F498-60D8-43DB-9F59-4A4814BF9D25}">
      <dsp:nvSpPr>
        <dsp:cNvPr id="0" name=""/>
        <dsp:cNvSpPr/>
      </dsp:nvSpPr>
      <dsp:spPr>
        <a:xfrm>
          <a:off x="4131734" y="1800215"/>
          <a:ext cx="3171231" cy="1071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242" tIns="0" rIns="0" bIns="0" numCol="1" spcCol="1270" anchor="t" anchorCtr="0">
          <a:noAutofit/>
        </a:bodyPr>
        <a:lstStyle/>
        <a:p>
          <a:pPr lvl="0" algn="l" defTabSz="1022350">
            <a:lnSpc>
              <a:spcPct val="90000"/>
            </a:lnSpc>
            <a:spcBef>
              <a:spcPct val="0"/>
            </a:spcBef>
            <a:spcAft>
              <a:spcPct val="35000"/>
            </a:spcAft>
          </a:pPr>
          <a:r>
            <a:rPr kumimoji="1" lang="ja-JP" altLang="en-US" sz="2300" kern="1200" dirty="0" smtClean="0"/>
            <a:t>４</a:t>
          </a:r>
          <a:r>
            <a:rPr kumimoji="1" lang="en-US" altLang="ja-JP" sz="2300" kern="1200" dirty="0" smtClean="0"/>
            <a:t>.</a:t>
          </a:r>
          <a:r>
            <a:rPr kumimoji="1" lang="ja-JP" altLang="en-US" sz="2300" kern="1200" dirty="0" smtClean="0"/>
            <a:t>直接投資の影響力</a:t>
          </a:r>
          <a:endParaRPr kumimoji="1" lang="en-US" altLang="ja-JP" sz="2300" kern="1200" dirty="0" smtClean="0"/>
        </a:p>
        <a:p>
          <a:pPr lvl="0" algn="l" defTabSz="1022350">
            <a:lnSpc>
              <a:spcPct val="90000"/>
            </a:lnSpc>
            <a:spcBef>
              <a:spcPct val="0"/>
            </a:spcBef>
            <a:spcAft>
              <a:spcPct val="35000"/>
            </a:spcAft>
          </a:pPr>
          <a:endParaRPr kumimoji="1" lang="ja-JP" altLang="en-US" sz="2300" kern="1200" dirty="0"/>
        </a:p>
      </dsp:txBody>
      <dsp:txXfrm>
        <a:off x="4131734" y="1800215"/>
        <a:ext cx="3171231" cy="1071494"/>
      </dsp:txXfrm>
    </dsp:sp>
    <dsp:sp modelId="{1B68F97E-468E-4F39-A991-01E02B53FF1D}">
      <dsp:nvSpPr>
        <dsp:cNvPr id="0" name=""/>
        <dsp:cNvSpPr/>
      </dsp:nvSpPr>
      <dsp:spPr>
        <a:xfrm>
          <a:off x="6016556" y="925389"/>
          <a:ext cx="582515" cy="582515"/>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35BB44D-7F28-4665-AF10-06C26081541C}">
      <dsp:nvSpPr>
        <dsp:cNvPr id="0" name=""/>
        <dsp:cNvSpPr/>
      </dsp:nvSpPr>
      <dsp:spPr>
        <a:xfrm>
          <a:off x="6518164" y="936106"/>
          <a:ext cx="1474723" cy="3391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63" tIns="0" rIns="0" bIns="0" numCol="1" spcCol="1270" anchor="t" anchorCtr="0">
          <a:noAutofit/>
        </a:bodyPr>
        <a:lstStyle/>
        <a:p>
          <a:pPr lvl="0" algn="l" defTabSz="1022350">
            <a:lnSpc>
              <a:spcPct val="90000"/>
            </a:lnSpc>
            <a:spcBef>
              <a:spcPct val="0"/>
            </a:spcBef>
            <a:spcAft>
              <a:spcPct val="35000"/>
            </a:spcAft>
          </a:pPr>
          <a:r>
            <a:rPr kumimoji="1" lang="ja-JP" altLang="en-US" sz="2300" kern="1200" dirty="0" smtClean="0"/>
            <a:t>５</a:t>
          </a:r>
          <a:r>
            <a:rPr kumimoji="1" lang="en-US" altLang="ja-JP" sz="2300" kern="1200" dirty="0" smtClean="0"/>
            <a:t>.</a:t>
          </a:r>
          <a:r>
            <a:rPr kumimoji="1" lang="ja-JP" altLang="en-US" sz="2300" kern="1200" dirty="0" smtClean="0"/>
            <a:t>まとめ</a:t>
          </a:r>
          <a:endParaRPr kumimoji="1" lang="ja-JP" altLang="en-US" sz="2300" kern="1200" dirty="0"/>
        </a:p>
      </dsp:txBody>
      <dsp:txXfrm>
        <a:off x="6518164" y="936106"/>
        <a:ext cx="1474723" cy="3391864"/>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0.8269</cdr:x>
      <cdr:y>0.06944</cdr:y>
    </cdr:from>
    <cdr:to>
      <cdr:x>0.98035</cdr:x>
      <cdr:y>0.125</cdr:y>
    </cdr:to>
    <cdr:sp macro="" textlink="">
      <cdr:nvSpPr>
        <cdr:cNvPr id="5" name="テキスト ボックス 4"/>
        <cdr:cNvSpPr txBox="1"/>
      </cdr:nvSpPr>
      <cdr:spPr>
        <a:xfrm xmlns:a="http://schemas.openxmlformats.org/drawingml/2006/main">
          <a:off x="6984776" y="360040"/>
          <a:ext cx="1296144"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100" dirty="0"/>
            <a:t>(</a:t>
          </a:r>
          <a:r>
            <a:rPr lang="ja-JP" altLang="en-US" sz="1100" dirty="0"/>
            <a:t>単位：</a:t>
          </a:r>
          <a:r>
            <a:rPr lang="en-US" altLang="ja-JP" sz="1100" dirty="0"/>
            <a:t>100</a:t>
          </a:r>
          <a:r>
            <a:rPr lang="ja-JP" altLang="en-US" sz="1100" dirty="0"/>
            <a:t>万ドル</a:t>
          </a:r>
          <a:r>
            <a:rPr lang="en-US" altLang="ja-JP" sz="1100" dirty="0"/>
            <a:t>)</a:t>
          </a:r>
          <a:endParaRPr lang="ja-JP" altLang="en-US" sz="1100" dirty="0"/>
        </a:p>
      </cdr:txBody>
    </cdr:sp>
  </cdr:relSizeAnchor>
  <cdr:relSizeAnchor xmlns:cdr="http://schemas.openxmlformats.org/drawingml/2006/chartDrawing">
    <cdr:from>
      <cdr:x>0.72468</cdr:x>
      <cdr:y>0.90183</cdr:y>
    </cdr:from>
    <cdr:to>
      <cdr:x>0.9838</cdr:x>
      <cdr:y>0.97913</cdr:y>
    </cdr:to>
    <cdr:sp macro="" textlink="">
      <cdr:nvSpPr>
        <cdr:cNvPr id="3" name="テキスト ボックス 2"/>
        <cdr:cNvSpPr txBox="1"/>
      </cdr:nvSpPr>
      <cdr:spPr>
        <a:xfrm xmlns:a="http://schemas.openxmlformats.org/drawingml/2006/main">
          <a:off x="6444208" y="5040560"/>
          <a:ext cx="2304256"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altLang="ja-JP" sz="2000" dirty="0" smtClean="0">
              <a:latin typeface="+mj-ea"/>
              <a:ea typeface="+mj-ea"/>
            </a:rPr>
            <a:t>※JETRO</a:t>
          </a:r>
          <a:r>
            <a:rPr lang="ja-JP" altLang="en-US" sz="2000" dirty="0" smtClean="0">
              <a:latin typeface="+mj-ea"/>
              <a:ea typeface="+mj-ea"/>
            </a:rPr>
            <a:t>より作成</a:t>
          </a:r>
          <a:endParaRPr lang="ja-JP" altLang="en-US" sz="2000" dirty="0">
            <a:latin typeface="+mj-ea"/>
            <a:ea typeface="+mj-ea"/>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0.68142</cdr:x>
      <cdr:y>0.09459</cdr:y>
    </cdr:from>
    <cdr:to>
      <cdr:x>0.98069</cdr:x>
      <cdr:y>0.19304</cdr:y>
    </cdr:to>
    <cdr:sp macro="" textlink="">
      <cdr:nvSpPr>
        <cdr:cNvPr id="2" name="テキスト ボックス 1"/>
        <cdr:cNvSpPr txBox="1"/>
      </cdr:nvSpPr>
      <cdr:spPr>
        <a:xfrm xmlns:a="http://schemas.openxmlformats.org/drawingml/2006/main">
          <a:off x="5544616" y="504056"/>
          <a:ext cx="2435131" cy="524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1600" dirty="0"/>
            <a:t>（単位：</a:t>
          </a:r>
          <a:r>
            <a:rPr lang="en-US" altLang="ja-JP" sz="1600" dirty="0"/>
            <a:t>100</a:t>
          </a:r>
          <a:r>
            <a:rPr lang="ja-JP" altLang="en-US" sz="1600" dirty="0"/>
            <a:t>万ドル）</a:t>
          </a:r>
        </a:p>
      </cdr:txBody>
    </cdr:sp>
  </cdr:relSizeAnchor>
  <cdr:relSizeAnchor xmlns:cdr="http://schemas.openxmlformats.org/drawingml/2006/chartDrawing">
    <cdr:from>
      <cdr:x>0.67257</cdr:x>
      <cdr:y>0.91892</cdr:y>
    </cdr:from>
    <cdr:to>
      <cdr:x>0.97345</cdr:x>
      <cdr:y>0.98649</cdr:y>
    </cdr:to>
    <cdr:sp macro="" textlink="">
      <cdr:nvSpPr>
        <cdr:cNvPr id="3" name="テキスト ボックス 2"/>
        <cdr:cNvSpPr txBox="1"/>
      </cdr:nvSpPr>
      <cdr:spPr>
        <a:xfrm xmlns:a="http://schemas.openxmlformats.org/drawingml/2006/main">
          <a:off x="5472608" y="4896544"/>
          <a:ext cx="244827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altLang="ja-JP" sz="1800" dirty="0" smtClean="0">
              <a:latin typeface="+mj-ea"/>
              <a:ea typeface="+mj-ea"/>
            </a:rPr>
            <a:t>※JETRO</a:t>
          </a:r>
          <a:r>
            <a:rPr lang="ja-JP" altLang="en-US" sz="1800" dirty="0" smtClean="0">
              <a:latin typeface="+mj-ea"/>
              <a:ea typeface="+mj-ea"/>
            </a:rPr>
            <a:t>より</a:t>
          </a:r>
          <a:r>
            <a:rPr lang="ja-JP" altLang="en-US" sz="1800" dirty="0" smtClean="0"/>
            <a:t>作成</a:t>
          </a:r>
          <a:endParaRPr lang="ja-JP" altLang="en-US" sz="1800" dirty="0"/>
        </a:p>
      </cdr:txBody>
    </cdr:sp>
  </cdr:relSizeAnchor>
</c:userShapes>
</file>

<file path=ppt/drawings/drawing3.xml><?xml version="1.0" encoding="utf-8"?>
<c:userShapes xmlns:c="http://schemas.openxmlformats.org/drawingml/2006/chart">
  <cdr:relSizeAnchor xmlns:cdr="http://schemas.openxmlformats.org/drawingml/2006/chartDrawing">
    <cdr:from>
      <cdr:x>0.68142</cdr:x>
      <cdr:y>0.09459</cdr:y>
    </cdr:from>
    <cdr:to>
      <cdr:x>0.98069</cdr:x>
      <cdr:y>0.19304</cdr:y>
    </cdr:to>
    <cdr:sp macro="" textlink="">
      <cdr:nvSpPr>
        <cdr:cNvPr id="2" name="テキスト ボックス 1"/>
        <cdr:cNvSpPr txBox="1"/>
      </cdr:nvSpPr>
      <cdr:spPr>
        <a:xfrm xmlns:a="http://schemas.openxmlformats.org/drawingml/2006/main">
          <a:off x="5544616" y="504056"/>
          <a:ext cx="2435131" cy="524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1600" dirty="0"/>
            <a:t>（単位：</a:t>
          </a:r>
          <a:r>
            <a:rPr lang="en-US" altLang="ja-JP" sz="1600" dirty="0"/>
            <a:t>100</a:t>
          </a:r>
          <a:r>
            <a:rPr lang="ja-JP" altLang="en-US" sz="1600" dirty="0"/>
            <a:t>万ドル）</a:t>
          </a:r>
        </a:p>
      </cdr:txBody>
    </cdr:sp>
  </cdr:relSizeAnchor>
  <cdr:relSizeAnchor xmlns:cdr="http://schemas.openxmlformats.org/drawingml/2006/chartDrawing">
    <cdr:from>
      <cdr:x>0.67257</cdr:x>
      <cdr:y>0.91892</cdr:y>
    </cdr:from>
    <cdr:to>
      <cdr:x>0.97345</cdr:x>
      <cdr:y>0.98649</cdr:y>
    </cdr:to>
    <cdr:sp macro="" textlink="">
      <cdr:nvSpPr>
        <cdr:cNvPr id="3" name="テキスト ボックス 2"/>
        <cdr:cNvSpPr txBox="1"/>
      </cdr:nvSpPr>
      <cdr:spPr>
        <a:xfrm xmlns:a="http://schemas.openxmlformats.org/drawingml/2006/main">
          <a:off x="5472608" y="4896544"/>
          <a:ext cx="244827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altLang="ja-JP" sz="1800" dirty="0" smtClean="0">
              <a:latin typeface="+mj-ea"/>
              <a:ea typeface="+mj-ea"/>
            </a:rPr>
            <a:t>※JETRO</a:t>
          </a:r>
          <a:r>
            <a:rPr lang="ja-JP" altLang="en-US" sz="1800" dirty="0" smtClean="0">
              <a:latin typeface="+mj-ea"/>
              <a:ea typeface="+mj-ea"/>
            </a:rPr>
            <a:t>より</a:t>
          </a:r>
          <a:r>
            <a:rPr lang="ja-JP" altLang="en-US" sz="1800" dirty="0" smtClean="0"/>
            <a:t>作成</a:t>
          </a:r>
          <a:endParaRPr lang="ja-JP" altLang="en-US" sz="1800" dirty="0"/>
        </a:p>
      </cdr:txBody>
    </cdr:sp>
  </cdr:relSizeAnchor>
  <cdr:relSizeAnchor xmlns:cdr="http://schemas.openxmlformats.org/drawingml/2006/chartDrawing">
    <cdr:from>
      <cdr:x>0.86726</cdr:x>
      <cdr:y>0.18919</cdr:y>
    </cdr:from>
    <cdr:to>
      <cdr:x>0.99115</cdr:x>
      <cdr:y>0.37838</cdr:y>
    </cdr:to>
    <cdr:sp macro="" textlink="">
      <cdr:nvSpPr>
        <cdr:cNvPr id="4" name="ドーナツ 3"/>
        <cdr:cNvSpPr/>
      </cdr:nvSpPr>
      <cdr:spPr>
        <a:xfrm xmlns:a="http://schemas.openxmlformats.org/drawingml/2006/main">
          <a:off x="7056784" y="1008112"/>
          <a:ext cx="1008112" cy="1008112"/>
        </a:xfrm>
        <a:prstGeom xmlns:a="http://schemas.openxmlformats.org/drawingml/2006/main" prst="donut">
          <a:avLst>
            <a:gd name="adj" fmla="val 12213"/>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4.xml><?xml version="1.0" encoding="utf-8"?>
<c:userShapes xmlns:c="http://schemas.openxmlformats.org/drawingml/2006/chart">
  <cdr:relSizeAnchor xmlns:cdr="http://schemas.openxmlformats.org/drawingml/2006/chartDrawing">
    <cdr:from>
      <cdr:x>0.8269</cdr:x>
      <cdr:y>0.06944</cdr:y>
    </cdr:from>
    <cdr:to>
      <cdr:x>0.98035</cdr:x>
      <cdr:y>0.125</cdr:y>
    </cdr:to>
    <cdr:sp macro="" textlink="">
      <cdr:nvSpPr>
        <cdr:cNvPr id="5" name="テキスト ボックス 4"/>
        <cdr:cNvSpPr txBox="1"/>
      </cdr:nvSpPr>
      <cdr:spPr>
        <a:xfrm xmlns:a="http://schemas.openxmlformats.org/drawingml/2006/main">
          <a:off x="6984776" y="360040"/>
          <a:ext cx="1296144"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100" dirty="0"/>
            <a:t>(</a:t>
          </a:r>
          <a:r>
            <a:rPr lang="ja-JP" altLang="en-US" sz="1100" dirty="0"/>
            <a:t>単位：</a:t>
          </a:r>
          <a:r>
            <a:rPr lang="en-US" altLang="ja-JP" sz="1100" dirty="0"/>
            <a:t>100</a:t>
          </a:r>
          <a:r>
            <a:rPr lang="ja-JP" altLang="en-US" sz="1100" dirty="0"/>
            <a:t>万ドル</a:t>
          </a:r>
          <a:r>
            <a:rPr lang="en-US" altLang="ja-JP" sz="1100" dirty="0"/>
            <a:t>)</a:t>
          </a:r>
          <a:endParaRPr lang="ja-JP" altLang="en-US" sz="1100" dirty="0"/>
        </a:p>
      </cdr:txBody>
    </cdr:sp>
  </cdr:relSizeAnchor>
  <cdr:relSizeAnchor xmlns:cdr="http://schemas.openxmlformats.org/drawingml/2006/chartDrawing">
    <cdr:from>
      <cdr:x>0.72468</cdr:x>
      <cdr:y>0.90183</cdr:y>
    </cdr:from>
    <cdr:to>
      <cdr:x>0.9838</cdr:x>
      <cdr:y>0.97913</cdr:y>
    </cdr:to>
    <cdr:sp macro="" textlink="">
      <cdr:nvSpPr>
        <cdr:cNvPr id="3" name="テキスト ボックス 2"/>
        <cdr:cNvSpPr txBox="1"/>
      </cdr:nvSpPr>
      <cdr:spPr>
        <a:xfrm xmlns:a="http://schemas.openxmlformats.org/drawingml/2006/main">
          <a:off x="6444208" y="5040560"/>
          <a:ext cx="2304256"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altLang="ja-JP" sz="2000" dirty="0" smtClean="0">
              <a:latin typeface="+mj-ea"/>
              <a:ea typeface="+mj-ea"/>
            </a:rPr>
            <a:t>※JETRO</a:t>
          </a:r>
          <a:r>
            <a:rPr lang="ja-JP" altLang="en-US" sz="2000" dirty="0" smtClean="0">
              <a:latin typeface="+mj-ea"/>
              <a:ea typeface="+mj-ea"/>
            </a:rPr>
            <a:t>より作成</a:t>
          </a:r>
          <a:endParaRPr lang="ja-JP" altLang="en-US" sz="2000" dirty="0">
            <a:latin typeface="+mj-ea"/>
            <a:ea typeface="+mj-ea"/>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9637C-6018-49F3-A9B5-A3E2249D0BD0}" type="datetimeFigureOut">
              <a:rPr kumimoji="1" lang="ja-JP" altLang="en-US" smtClean="0"/>
              <a:pPr/>
              <a:t>2013/11/26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0BC5C4-35F8-4E4A-99F3-E2B732AEFCF8}" type="slidenum">
              <a:rPr kumimoji="1" lang="ja-JP" altLang="en-US" smtClean="0"/>
              <a:pPr/>
              <a:t>‹#›</a:t>
            </a:fld>
            <a:endParaRPr kumimoji="1" lang="ja-JP" altLang="en-US"/>
          </a:p>
        </p:txBody>
      </p:sp>
    </p:spTree>
    <p:extLst>
      <p:ext uri="{BB962C8B-B14F-4D97-AF65-F5344CB8AC3E}">
        <p14:creationId xmlns:p14="http://schemas.microsoft.com/office/powerpoint/2010/main" val="3669926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0BC5C4-35F8-4E4A-99F3-E2B732AEFCF8}" type="slidenum">
              <a:rPr kumimoji="1" lang="ja-JP" altLang="en-US" smtClean="0"/>
              <a:pPr/>
              <a:t>1</a:t>
            </a:fld>
            <a:endParaRPr kumimoji="1" lang="ja-JP" altLang="en-US"/>
          </a:p>
        </p:txBody>
      </p:sp>
    </p:spTree>
    <p:extLst>
      <p:ext uri="{BB962C8B-B14F-4D97-AF65-F5344CB8AC3E}">
        <p14:creationId xmlns:p14="http://schemas.microsoft.com/office/powerpoint/2010/main" val="2476483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60BC5C4-35F8-4E4A-99F3-E2B732AEFCF8}" type="slidenum">
              <a:rPr kumimoji="1" lang="ja-JP" altLang="en-US" smtClean="0"/>
              <a:pPr/>
              <a:t>28</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60BC5C4-35F8-4E4A-99F3-E2B732AEFCF8}" type="slidenum">
              <a:rPr kumimoji="1" lang="ja-JP" altLang="en-US" smtClean="0"/>
              <a:pPr/>
              <a:t>30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E2D39E8-2096-47D8-9D7B-8758B914C66B}" type="datetimeFigureOut">
              <a:rPr kumimoji="1" lang="ja-JP" altLang="en-US" smtClean="0"/>
              <a:pPr/>
              <a:t>2013/11/26</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CFF6C9F-7321-48C9-962E-1FE01834EF22}" type="slidenum">
              <a:rPr kumimoji="1" lang="ja-JP" altLang="en-US" smtClean="0"/>
              <a:pPr/>
              <a:t>‹#›</a:t>
            </a:fld>
            <a:endParaRPr kumimoji="1" lang="ja-JP" alt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pic>
        <p:nvPicPr>
          <p:cNvPr id="1026" name="Picture 2" descr="http://www.wasedaweekly.jp/upload/421/%E5%8A%A0%E5%B7%A5_%E3%82%A2%E3%82%B8%E3%82%A2%E3%81%A7%E5%B0%B1%E6%B4%BB.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76695"/>
            <a:ext cx="9238348" cy="68517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sp>
        <p:nvSpPr>
          <p:cNvPr id="11" name="Title 10"/>
          <p:cNvSpPr>
            <a:spLocks noGrp="1"/>
          </p:cNvSpPr>
          <p:nvPr>
            <p:ph type="title"/>
          </p:nvPr>
        </p:nvSpPr>
        <p:spPr/>
        <p:txBody>
          <a:bodyPr/>
          <a:lstStyle/>
          <a:p>
            <a:r>
              <a:rPr lang="ja-JP" altLang="en-US" smtClean="0"/>
              <a:t>マスター タイトルの書式設定</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sp>
        <p:nvSpPr>
          <p:cNvPr id="12" name="Title 11"/>
          <p:cNvSpPr>
            <a:spLocks noGrp="1"/>
          </p:cNvSpPr>
          <p:nvPr>
            <p:ph type="title"/>
          </p:nvPr>
        </p:nvSpPr>
        <p:spPr/>
        <p:txBody>
          <a:bodyPr/>
          <a:lstStyle>
            <a:lvl1pPr>
              <a:defRPr>
                <a:solidFill>
                  <a:schemeClr val="tx2"/>
                </a:solidFill>
              </a:defRPr>
            </a:lvl1pPr>
          </a:lstStyle>
          <a:p>
            <a:r>
              <a:rPr lang="ja-JP" altLang="en-US" smtClean="0"/>
              <a:t>マスター タイトルの書式設定</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2D39E8-2096-47D8-9D7B-8758B914C66B}" type="datetimeFigureOut">
              <a:rPr kumimoji="1" lang="ja-JP" altLang="en-US" smtClean="0"/>
              <a:pPr/>
              <a:t>2013/11/26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FF6C9F-7321-48C9-962E-1FE01834EF2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E2D39E8-2096-47D8-9D7B-8758B914C66B}" type="datetimeFigureOut">
              <a:rPr kumimoji="1" lang="ja-JP" altLang="en-US" smtClean="0"/>
              <a:pPr/>
              <a:t>2013/11/26</a:t>
            </a:fld>
            <a:endParaRPr kumimoji="1" lang="ja-JP" alt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CFF6C9F-7321-48C9-962E-1FE01834EF2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txStyles>
    <p:titleStyle>
      <a:lvl1pPr algn="ctr" defTabSz="914400" rtl="0" eaLnBrk="1" latinLnBrk="0" hangingPunct="1">
        <a:spcBef>
          <a:spcPct val="0"/>
        </a:spcBef>
        <a:buNone/>
        <a:defRPr kumimoji="1" sz="54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wmf"/><Relationship Id="rId11" Type="http://schemas.openxmlformats.org/officeDocument/2006/relationships/image" Target="../media/image16.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w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8.png"/><Relationship Id="rId7" Type="http://schemas.openxmlformats.org/officeDocument/2006/relationships/image" Target="../media/image21.wmf"/><Relationship Id="rId12" Type="http://schemas.openxmlformats.org/officeDocument/2006/relationships/image" Target="../media/image23.wmf"/><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wmf"/><Relationship Id="rId11" Type="http://schemas.openxmlformats.org/officeDocument/2006/relationships/image" Target="../media/image12.png"/><Relationship Id="rId5" Type="http://schemas.openxmlformats.org/officeDocument/2006/relationships/image" Target="../media/image10.wmf"/><Relationship Id="rId10" Type="http://schemas.openxmlformats.org/officeDocument/2006/relationships/image" Target="../media/image22.jpeg"/><Relationship Id="rId4" Type="http://schemas.openxmlformats.org/officeDocument/2006/relationships/image" Target="../media/image9.wmf"/><Relationship Id="rId9" Type="http://schemas.openxmlformats.org/officeDocument/2006/relationships/image" Target="../media/image13.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51720" y="5589240"/>
            <a:ext cx="5256584" cy="792088"/>
          </a:xfrm>
        </p:spPr>
        <p:txBody>
          <a:bodyPr>
            <a:normAutofit/>
          </a:bodyPr>
          <a:lstStyle/>
          <a:p>
            <a:r>
              <a:rPr kumimoji="1" lang="ja-JP" altLang="en-US" dirty="0" smtClean="0"/>
              <a:t>南山大学　太田代ゼミナール</a:t>
            </a:r>
            <a:r>
              <a:rPr kumimoji="1" lang="en-US" altLang="ja-JP" dirty="0" smtClean="0"/>
              <a:t>Ⅲ</a:t>
            </a:r>
            <a:endParaRPr kumimoji="1" lang="ja-JP" altLang="en-US" dirty="0"/>
          </a:p>
        </p:txBody>
      </p:sp>
      <p:sp>
        <p:nvSpPr>
          <p:cNvPr id="2" name="テキスト ボックス 1"/>
          <p:cNvSpPr txBox="1"/>
          <p:nvPr/>
        </p:nvSpPr>
        <p:spPr>
          <a:xfrm>
            <a:off x="827584" y="692696"/>
            <a:ext cx="8136904" cy="707886"/>
          </a:xfrm>
          <a:prstGeom prst="rect">
            <a:avLst/>
          </a:prstGeom>
          <a:noFill/>
        </p:spPr>
        <p:txBody>
          <a:bodyPr wrap="square" rtlCol="0">
            <a:spAutoFit/>
          </a:bodyPr>
          <a:lstStyle/>
          <a:p>
            <a:r>
              <a:rPr lang="ja-JP" altLang="en-US" sz="4000" dirty="0" smtClean="0"/>
              <a:t>アジアへの直接投資による影響</a:t>
            </a:r>
            <a:endParaRPr kumimoji="1" lang="ja-JP" altLang="en-US" sz="4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3.</a:t>
            </a:r>
            <a:r>
              <a:rPr lang="ja-JP" altLang="en-US" sz="4000" dirty="0">
                <a:solidFill>
                  <a:schemeClr val="tx1"/>
                </a:solidFill>
              </a:rPr>
              <a:t>直接投資</a:t>
            </a:r>
            <a:r>
              <a:rPr lang="ja-JP" altLang="en-US" sz="4000" dirty="0" smtClean="0">
                <a:solidFill>
                  <a:schemeClr val="tx1"/>
                </a:solidFill>
              </a:rPr>
              <a:t>は何</a:t>
            </a:r>
            <a:r>
              <a:rPr lang="ja-JP" altLang="en-US" sz="4000" dirty="0">
                <a:solidFill>
                  <a:schemeClr val="tx1"/>
                </a:solidFill>
              </a:rPr>
              <a:t>に作用しているか</a:t>
            </a:r>
            <a:br>
              <a:rPr lang="ja-JP" altLang="en-US" sz="4000" dirty="0">
                <a:solidFill>
                  <a:schemeClr val="tx1"/>
                </a:solidFill>
              </a:rPr>
            </a:br>
            <a:r>
              <a:rPr lang="ja-JP" altLang="en-US" sz="4000" dirty="0"/>
              <a:t>　</a:t>
            </a:r>
            <a:endParaRPr kumimoji="1" lang="ja-JP" altLang="en-US" sz="4000" dirty="0"/>
          </a:p>
        </p:txBody>
      </p:sp>
      <p:sp>
        <p:nvSpPr>
          <p:cNvPr id="3" name="テキスト プレースホルダー 2"/>
          <p:cNvSpPr>
            <a:spLocks noGrp="1"/>
          </p:cNvSpPr>
          <p:nvPr>
            <p:ph type="body" idx="1"/>
          </p:nvPr>
        </p:nvSpPr>
        <p:spPr/>
        <p:txBody>
          <a:bodyPr>
            <a:noAutofit/>
          </a:bodyPr>
          <a:lstStyle/>
          <a:p>
            <a:r>
              <a:rPr lang="en-US" altLang="ja-JP" sz="3200" dirty="0" smtClean="0">
                <a:solidFill>
                  <a:schemeClr val="tx1"/>
                </a:solidFill>
              </a:rPr>
              <a:t>3-1.</a:t>
            </a:r>
            <a:r>
              <a:rPr lang="ja-JP" altLang="en-US" sz="3200" dirty="0" smtClean="0">
                <a:solidFill>
                  <a:schemeClr val="tx1"/>
                </a:solidFill>
              </a:rPr>
              <a:t>仮説</a:t>
            </a:r>
            <a:endParaRPr lang="en-US" altLang="ja-JP" sz="3200" dirty="0" smtClean="0">
              <a:solidFill>
                <a:schemeClr val="tx1"/>
              </a:solidFill>
            </a:endParaRPr>
          </a:p>
          <a:p>
            <a:r>
              <a:rPr lang="en-US" altLang="ja-JP" sz="3200" dirty="0" smtClean="0">
                <a:solidFill>
                  <a:schemeClr val="tx1"/>
                </a:solidFill>
              </a:rPr>
              <a:t>3-2. </a:t>
            </a:r>
            <a:r>
              <a:rPr lang="ja-JP" altLang="en-US" sz="3200" dirty="0">
                <a:solidFill>
                  <a:schemeClr val="tx1"/>
                </a:solidFill>
              </a:rPr>
              <a:t>回帰分析</a:t>
            </a:r>
            <a:br>
              <a:rPr lang="ja-JP" altLang="en-US" sz="3200" dirty="0">
                <a:solidFill>
                  <a:schemeClr val="tx1"/>
                </a:solidFill>
              </a:rPr>
            </a:br>
            <a:r>
              <a:rPr lang="ja-JP" altLang="en-US" sz="3200" dirty="0">
                <a:solidFill>
                  <a:schemeClr val="tx1"/>
                </a:solidFill>
              </a:rPr>
              <a:t>　</a:t>
            </a:r>
            <a:r>
              <a:rPr lang="en-US" altLang="ja-JP" sz="3200" dirty="0" smtClean="0">
                <a:solidFill>
                  <a:schemeClr val="tx1"/>
                </a:solidFill>
              </a:rPr>
              <a:t>3-3. </a:t>
            </a:r>
            <a:r>
              <a:rPr lang="ja-JP" altLang="en-US" sz="3200" dirty="0">
                <a:solidFill>
                  <a:schemeClr val="tx1"/>
                </a:solidFill>
              </a:rPr>
              <a:t>回帰分析の結果</a:t>
            </a:r>
            <a:br>
              <a:rPr lang="ja-JP" altLang="en-US" sz="3200" dirty="0">
                <a:solidFill>
                  <a:schemeClr val="tx1"/>
                </a:solidFill>
              </a:rPr>
            </a:br>
            <a:endParaRPr kumimoji="1" lang="ja-JP" altLang="en-US" sz="3200" dirty="0">
              <a:solidFill>
                <a:schemeClr val="tx1"/>
              </a:solidFill>
            </a:endParaRPr>
          </a:p>
        </p:txBody>
      </p:sp>
    </p:spTree>
    <p:extLst>
      <p:ext uri="{BB962C8B-B14F-4D97-AF65-F5344CB8AC3E}">
        <p14:creationId xmlns:p14="http://schemas.microsoft.com/office/powerpoint/2010/main" val="3088491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1115616" y="1124744"/>
            <a:ext cx="7818072" cy="5123656"/>
          </a:xfrm>
        </p:spPr>
        <p:txBody>
          <a:bodyPr/>
          <a:lstStyle/>
          <a:p>
            <a:pPr marL="82296" indent="0">
              <a:buNone/>
            </a:pPr>
            <a:r>
              <a:rPr lang="ja-JP" altLang="en-US" dirty="0" smtClean="0">
                <a:solidFill>
                  <a:schemeClr val="bg2">
                    <a:lumMod val="25000"/>
                  </a:schemeClr>
                </a:solidFill>
              </a:rPr>
              <a:t>例、法人</a:t>
            </a:r>
            <a:r>
              <a:rPr lang="ja-JP" altLang="en-US" dirty="0">
                <a:solidFill>
                  <a:schemeClr val="bg2">
                    <a:lumMod val="25000"/>
                  </a:schemeClr>
                </a:solidFill>
              </a:rPr>
              <a:t>税率</a:t>
            </a:r>
            <a:endParaRPr kumimoji="1" lang="ja-JP" altLang="en-US" dirty="0">
              <a:solidFill>
                <a:schemeClr val="bg2">
                  <a:lumMod val="25000"/>
                </a:schemeClr>
              </a:solidFill>
            </a:endParaRPr>
          </a:p>
        </p:txBody>
      </p:sp>
      <p:pic>
        <p:nvPicPr>
          <p:cNvPr id="6" name="Picture 2" descr="C:\Users\tomoya\Desktop\084_larg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193" y="1700808"/>
            <a:ext cx="7578279" cy="492790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5724128" y="2132856"/>
            <a:ext cx="3606691" cy="369332"/>
          </a:xfrm>
          <a:prstGeom prst="rect">
            <a:avLst/>
          </a:prstGeom>
          <a:noFill/>
        </p:spPr>
        <p:txBody>
          <a:bodyPr wrap="square" rtlCol="0">
            <a:spAutoFit/>
          </a:bodyPr>
          <a:lstStyle/>
          <a:p>
            <a:r>
              <a:rPr lang="zh-TW" altLang="en-US" dirty="0"/>
              <a:t>（</a:t>
            </a:r>
            <a:r>
              <a:rPr lang="en-US" altLang="zh-TW" dirty="0" smtClean="0"/>
              <a:t>2013</a:t>
            </a:r>
            <a:r>
              <a:rPr lang="zh-TW" altLang="en-US" dirty="0" smtClean="0"/>
              <a:t>年</a:t>
            </a:r>
            <a:r>
              <a:rPr lang="en-US" altLang="zh-TW" dirty="0" smtClean="0"/>
              <a:t>1</a:t>
            </a:r>
            <a:r>
              <a:rPr lang="zh-TW" altLang="en-US" dirty="0" smtClean="0"/>
              <a:t>月現在） </a:t>
            </a:r>
            <a:endParaRPr kumimoji="1" lang="ja-JP" altLang="en-US" dirty="0"/>
          </a:p>
        </p:txBody>
      </p:sp>
      <p:sp>
        <p:nvSpPr>
          <p:cNvPr id="7" name="テキスト ボックス 6"/>
          <p:cNvSpPr txBox="1"/>
          <p:nvPr/>
        </p:nvSpPr>
        <p:spPr>
          <a:xfrm>
            <a:off x="3239994" y="1669450"/>
            <a:ext cx="4320480" cy="369332"/>
          </a:xfrm>
          <a:prstGeom prst="rect">
            <a:avLst/>
          </a:prstGeom>
          <a:noFill/>
        </p:spPr>
        <p:txBody>
          <a:bodyPr wrap="square" rtlCol="0">
            <a:spAutoFit/>
          </a:bodyPr>
          <a:lstStyle/>
          <a:p>
            <a:r>
              <a:rPr lang="ja-JP" altLang="en-US" dirty="0" smtClean="0"/>
              <a:t>　法人所得課税の実効税率の国際比較</a:t>
            </a:r>
            <a:endParaRPr lang="en-US" altLang="ja-JP" dirty="0" smtClean="0"/>
          </a:p>
        </p:txBody>
      </p:sp>
      <p:sp>
        <p:nvSpPr>
          <p:cNvPr id="8" name="テキスト ボックス 7"/>
          <p:cNvSpPr txBox="1"/>
          <p:nvPr/>
        </p:nvSpPr>
        <p:spPr>
          <a:xfrm>
            <a:off x="5940152" y="6410890"/>
            <a:ext cx="2880320" cy="369332"/>
          </a:xfrm>
          <a:prstGeom prst="rect">
            <a:avLst/>
          </a:prstGeom>
          <a:noFill/>
        </p:spPr>
        <p:txBody>
          <a:bodyPr wrap="square" rtlCol="0">
            <a:spAutoFit/>
          </a:bodyPr>
          <a:lstStyle/>
          <a:p>
            <a:r>
              <a:rPr lang="en-US" altLang="ja-JP" dirty="0" smtClean="0"/>
              <a:t>(</a:t>
            </a:r>
            <a:r>
              <a:rPr lang="ja-JP" altLang="en-US" sz="1400" dirty="0" smtClean="0"/>
              <a:t>出所）財務省資料</a:t>
            </a:r>
            <a:endParaRPr kumimoji="1" lang="ja-JP" altLang="en-US" sz="1400" dirty="0"/>
          </a:p>
        </p:txBody>
      </p:sp>
      <p:sp>
        <p:nvSpPr>
          <p:cNvPr id="10" name="円形吹き出し 9"/>
          <p:cNvSpPr/>
          <p:nvPr/>
        </p:nvSpPr>
        <p:spPr>
          <a:xfrm>
            <a:off x="3621382" y="2067948"/>
            <a:ext cx="5220438" cy="2746346"/>
          </a:xfrm>
          <a:prstGeom prst="wedgeEllipseCallout">
            <a:avLst/>
          </a:prstGeom>
          <a:solidFill>
            <a:srgbClr val="87B7D5">
              <a:alpha val="5607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rgbClr val="002060"/>
                </a:solidFill>
              </a:rPr>
              <a:t>法人税は近年に各国で減少傾向にある</a:t>
            </a:r>
            <a:r>
              <a:rPr kumimoji="1" lang="ja-JP" altLang="en-US" sz="2800" dirty="0" smtClean="0">
                <a:solidFill>
                  <a:schemeClr val="accent6">
                    <a:lumMod val="75000"/>
                  </a:schemeClr>
                </a:solidFill>
              </a:rPr>
              <a:t>。</a:t>
            </a:r>
            <a:endParaRPr kumimoji="1" lang="ja-JP" altLang="en-US" sz="2800" dirty="0">
              <a:solidFill>
                <a:schemeClr val="accent6">
                  <a:lumMod val="75000"/>
                </a:schemeClr>
              </a:solidFill>
            </a:endParaRPr>
          </a:p>
        </p:txBody>
      </p:sp>
      <p:sp>
        <p:nvSpPr>
          <p:cNvPr id="11" name="テキスト ボックス 10"/>
          <p:cNvSpPr txBox="1"/>
          <p:nvPr/>
        </p:nvSpPr>
        <p:spPr>
          <a:xfrm>
            <a:off x="611560" y="116632"/>
            <a:ext cx="7848872" cy="1354217"/>
          </a:xfrm>
          <a:prstGeom prst="rect">
            <a:avLst/>
          </a:prstGeom>
          <a:noFill/>
        </p:spPr>
        <p:txBody>
          <a:bodyPr wrap="square" rtlCol="0">
            <a:spAutoFit/>
          </a:bodyPr>
          <a:lstStyle/>
          <a:p>
            <a:r>
              <a:rPr lang="ja-JP" altLang="en-US" sz="4000" dirty="0" smtClean="0"/>
              <a:t>３</a:t>
            </a:r>
            <a:r>
              <a:rPr lang="en-US" altLang="ja-JP" sz="4000" dirty="0" smtClean="0"/>
              <a:t>. </a:t>
            </a:r>
            <a:r>
              <a:rPr lang="ja-JP" altLang="en-US" sz="4000" dirty="0" smtClean="0"/>
              <a:t>直接投資は何に作用しているか</a:t>
            </a:r>
            <a:endParaRPr lang="en-US" altLang="ja-JP" sz="4000" dirty="0" smtClean="0"/>
          </a:p>
          <a:p>
            <a:r>
              <a:rPr lang="ja-JP" altLang="en-US" sz="2400" dirty="0" smtClean="0"/>
              <a:t>　　３－１．仮説</a:t>
            </a:r>
            <a:endParaRPr lang="en-US" altLang="ja-JP" sz="2400" dirty="0" smtClean="0"/>
          </a:p>
          <a:p>
            <a:r>
              <a:rPr kumimoji="1" lang="ja-JP" altLang="en-US" dirty="0" smtClean="0"/>
              <a:t>　</a:t>
            </a:r>
            <a:endParaRPr kumimoji="1" lang="ja-JP" altLang="en-US" sz="2400" dirty="0"/>
          </a:p>
        </p:txBody>
      </p:sp>
    </p:spTree>
    <p:extLst>
      <p:ext uri="{BB962C8B-B14F-4D97-AF65-F5344CB8AC3E}">
        <p14:creationId xmlns:p14="http://schemas.microsoft.com/office/powerpoint/2010/main" val="86567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187624" y="1649706"/>
            <a:ext cx="6984776" cy="584775"/>
          </a:xfrm>
          <a:prstGeom prst="rect">
            <a:avLst/>
          </a:prstGeom>
          <a:noFill/>
        </p:spPr>
        <p:txBody>
          <a:bodyPr wrap="square" rtlCol="0">
            <a:spAutoFit/>
          </a:bodyPr>
          <a:lstStyle/>
          <a:p>
            <a:r>
              <a:rPr kumimoji="1" lang="ja-JP" altLang="en-US" sz="3200" dirty="0" smtClean="0"/>
              <a:t>法人税率　低　　　　　</a:t>
            </a:r>
            <a:r>
              <a:rPr kumimoji="1" lang="en-US" altLang="ja-JP" sz="3200" dirty="0" smtClean="0"/>
              <a:t>…</a:t>
            </a:r>
            <a:r>
              <a:rPr kumimoji="1" lang="ja-JP" altLang="en-US" sz="3200" dirty="0" smtClean="0"/>
              <a:t>　　　　　　　高</a:t>
            </a:r>
            <a:endParaRPr kumimoji="1" lang="ja-JP" altLang="en-US" sz="3200" dirty="0"/>
          </a:p>
        </p:txBody>
      </p:sp>
      <p:sp>
        <p:nvSpPr>
          <p:cNvPr id="5" name="円/楕円 4"/>
          <p:cNvSpPr/>
          <p:nvPr/>
        </p:nvSpPr>
        <p:spPr>
          <a:xfrm>
            <a:off x="827584" y="2492896"/>
            <a:ext cx="3312368" cy="316835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直接投資</a:t>
            </a:r>
            <a:endParaRPr kumimoji="1" lang="en-US" altLang="ja-JP" sz="2800" dirty="0" smtClean="0">
              <a:solidFill>
                <a:schemeClr val="bg1"/>
              </a:solidFill>
            </a:endParaRPr>
          </a:p>
          <a:p>
            <a:pPr algn="ctr"/>
            <a:r>
              <a:rPr lang="ja-JP" altLang="en-US" sz="2800" dirty="0">
                <a:solidFill>
                  <a:schemeClr val="bg1"/>
                </a:solidFill>
              </a:rPr>
              <a:t>受け入れ国</a:t>
            </a:r>
            <a:endParaRPr kumimoji="1" lang="ja-JP" altLang="en-US" sz="2800" dirty="0">
              <a:solidFill>
                <a:schemeClr val="bg1"/>
              </a:solidFill>
            </a:endParaRPr>
          </a:p>
        </p:txBody>
      </p:sp>
      <p:sp>
        <p:nvSpPr>
          <p:cNvPr id="7" name="円/楕円 6"/>
          <p:cNvSpPr/>
          <p:nvPr/>
        </p:nvSpPr>
        <p:spPr>
          <a:xfrm>
            <a:off x="6444208" y="2852936"/>
            <a:ext cx="2376264" cy="18002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直接投資</a:t>
            </a:r>
            <a:endParaRPr kumimoji="1" lang="en-US" altLang="ja-JP" sz="2800" dirty="0" smtClean="0">
              <a:solidFill>
                <a:schemeClr val="bg1"/>
              </a:solidFill>
            </a:endParaRPr>
          </a:p>
          <a:p>
            <a:pPr algn="ctr"/>
            <a:r>
              <a:rPr lang="ja-JP" altLang="en-US" sz="2800" dirty="0">
                <a:solidFill>
                  <a:schemeClr val="bg1"/>
                </a:solidFill>
              </a:rPr>
              <a:t>投資国</a:t>
            </a:r>
            <a:endParaRPr kumimoji="1" lang="ja-JP" altLang="en-US" sz="2800" dirty="0">
              <a:solidFill>
                <a:schemeClr val="bg1"/>
              </a:solidFill>
            </a:endParaRPr>
          </a:p>
        </p:txBody>
      </p:sp>
      <p:sp>
        <p:nvSpPr>
          <p:cNvPr id="8" name="左矢印 7"/>
          <p:cNvSpPr/>
          <p:nvPr/>
        </p:nvSpPr>
        <p:spPr>
          <a:xfrm>
            <a:off x="3995936" y="3248980"/>
            <a:ext cx="2160240" cy="100811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C00000"/>
                </a:solidFill>
              </a:rPr>
              <a:t>直接投資</a:t>
            </a:r>
            <a:endParaRPr kumimoji="1" lang="ja-JP" altLang="en-US" sz="2400" dirty="0">
              <a:solidFill>
                <a:srgbClr val="C00000"/>
              </a:solidFill>
            </a:endParaRPr>
          </a:p>
        </p:txBody>
      </p:sp>
      <p:sp>
        <p:nvSpPr>
          <p:cNvPr id="11" name="テキスト ボックス 10"/>
          <p:cNvSpPr txBox="1"/>
          <p:nvPr/>
        </p:nvSpPr>
        <p:spPr>
          <a:xfrm>
            <a:off x="5580112" y="188640"/>
            <a:ext cx="2952328" cy="369332"/>
          </a:xfrm>
          <a:prstGeom prst="rect">
            <a:avLst/>
          </a:prstGeom>
          <a:noFill/>
        </p:spPr>
        <p:txBody>
          <a:bodyPr wrap="square" rtlCol="0">
            <a:spAutoFit/>
          </a:bodyPr>
          <a:lstStyle/>
          <a:p>
            <a:endParaRPr kumimoji="1" lang="ja-JP" altLang="en-US" dirty="0">
              <a:solidFill>
                <a:schemeClr val="accent5">
                  <a:lumMod val="75000"/>
                </a:schemeClr>
              </a:solidFill>
            </a:endParaRPr>
          </a:p>
        </p:txBody>
      </p:sp>
      <p:sp>
        <p:nvSpPr>
          <p:cNvPr id="12" name="爆発 1 11"/>
          <p:cNvSpPr/>
          <p:nvPr/>
        </p:nvSpPr>
        <p:spPr>
          <a:xfrm>
            <a:off x="6156176" y="1952836"/>
            <a:ext cx="2987824" cy="2124236"/>
          </a:xfrm>
          <a:prstGeom prst="irregularSeal1">
            <a:avLst/>
          </a:prstGeom>
          <a:solidFill>
            <a:srgbClr val="00B0F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海外</a:t>
            </a:r>
            <a:r>
              <a:rPr lang="ja-JP" altLang="en-US" dirty="0" smtClean="0"/>
              <a:t>で生産したほうが、</a:t>
            </a:r>
            <a:endParaRPr lang="en-US" altLang="ja-JP" dirty="0" smtClean="0"/>
          </a:p>
          <a:p>
            <a:pPr algn="ctr"/>
            <a:r>
              <a:rPr lang="ja-JP" altLang="en-US" dirty="0" smtClean="0"/>
              <a:t>コストダウン</a:t>
            </a:r>
            <a:endParaRPr kumimoji="1" lang="ja-JP" altLang="en-US" dirty="0"/>
          </a:p>
        </p:txBody>
      </p:sp>
      <p:sp>
        <p:nvSpPr>
          <p:cNvPr id="14" name="円形吹き出し 13"/>
          <p:cNvSpPr/>
          <p:nvPr/>
        </p:nvSpPr>
        <p:spPr>
          <a:xfrm>
            <a:off x="3419872" y="4869160"/>
            <a:ext cx="3024336" cy="1728192"/>
          </a:xfrm>
          <a:prstGeom prst="wedgeEllipseCallout">
            <a:avLst>
              <a:gd name="adj1" fmla="val -74991"/>
              <a:gd name="adj2" fmla="val -69640"/>
            </a:avLst>
          </a:prstGeom>
          <a:solidFill>
            <a:schemeClr val="accent2">
              <a:lumMod val="60000"/>
              <a:lumOff val="4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2">
                    <a:lumMod val="75000"/>
                  </a:schemeClr>
                </a:solidFill>
              </a:rPr>
              <a:t>現地</a:t>
            </a:r>
            <a:r>
              <a:rPr lang="ja-JP" altLang="en-US" sz="2400" dirty="0" smtClean="0">
                <a:solidFill>
                  <a:schemeClr val="tx2">
                    <a:lumMod val="75000"/>
                  </a:schemeClr>
                </a:solidFill>
              </a:rPr>
              <a:t>の経済への影響</a:t>
            </a:r>
            <a:endParaRPr lang="en-US" altLang="ja-JP" sz="2400" dirty="0" smtClean="0">
              <a:solidFill>
                <a:schemeClr val="tx2">
                  <a:lumMod val="75000"/>
                </a:schemeClr>
              </a:solidFill>
            </a:endParaRPr>
          </a:p>
          <a:p>
            <a:pPr algn="ctr"/>
            <a:r>
              <a:rPr lang="en-US" altLang="ja-JP" sz="2400" dirty="0" smtClean="0">
                <a:solidFill>
                  <a:schemeClr val="tx2">
                    <a:lumMod val="75000"/>
                  </a:schemeClr>
                </a:solidFill>
              </a:rPr>
              <a:t>ex,</a:t>
            </a:r>
            <a:r>
              <a:rPr lang="ja-JP" altLang="en-US" sz="2400" dirty="0" smtClean="0">
                <a:solidFill>
                  <a:schemeClr val="tx2">
                    <a:lumMod val="75000"/>
                  </a:schemeClr>
                </a:solidFill>
              </a:rPr>
              <a:t>ＧＤＰ、</a:t>
            </a:r>
            <a:endParaRPr lang="en-US" altLang="ja-JP" sz="2400" dirty="0" smtClean="0">
              <a:solidFill>
                <a:schemeClr val="tx2">
                  <a:lumMod val="75000"/>
                </a:schemeClr>
              </a:solidFill>
            </a:endParaRPr>
          </a:p>
          <a:p>
            <a:pPr algn="ctr"/>
            <a:r>
              <a:rPr lang="ja-JP" altLang="en-US" sz="2400" dirty="0" smtClean="0">
                <a:solidFill>
                  <a:schemeClr val="tx2">
                    <a:lumMod val="75000"/>
                  </a:schemeClr>
                </a:solidFill>
              </a:rPr>
              <a:t>インフレ率</a:t>
            </a:r>
            <a:endParaRPr kumimoji="1" lang="ja-JP" altLang="en-US" sz="2400" dirty="0">
              <a:solidFill>
                <a:schemeClr val="tx2">
                  <a:lumMod val="75000"/>
                </a:schemeClr>
              </a:solidFill>
            </a:endParaRPr>
          </a:p>
        </p:txBody>
      </p:sp>
      <p:sp>
        <p:nvSpPr>
          <p:cNvPr id="16" name="四角形吹き出し 15"/>
          <p:cNvSpPr/>
          <p:nvPr/>
        </p:nvSpPr>
        <p:spPr>
          <a:xfrm>
            <a:off x="1043608" y="5157192"/>
            <a:ext cx="2664296" cy="1512168"/>
          </a:xfrm>
          <a:prstGeom prst="wedgeRectCallout">
            <a:avLst>
              <a:gd name="adj1" fmla="val -23238"/>
              <a:gd name="adj2" fmla="val -71469"/>
            </a:avLst>
          </a:prstGeom>
          <a:solidFill>
            <a:schemeClr val="bg2">
              <a:lumMod val="9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2">
                    <a:lumMod val="75000"/>
                  </a:schemeClr>
                </a:solidFill>
              </a:rPr>
              <a:t>現地雇用への</a:t>
            </a:r>
            <a:endParaRPr lang="en-US" altLang="ja-JP" sz="2400" dirty="0" smtClean="0">
              <a:solidFill>
                <a:schemeClr val="tx2">
                  <a:lumMod val="75000"/>
                </a:schemeClr>
              </a:solidFill>
            </a:endParaRPr>
          </a:p>
          <a:p>
            <a:pPr algn="ctr"/>
            <a:r>
              <a:rPr kumimoji="1" lang="ja-JP" altLang="en-US" sz="2400" dirty="0" smtClean="0">
                <a:solidFill>
                  <a:schemeClr val="tx2">
                    <a:lumMod val="75000"/>
                  </a:schemeClr>
                </a:solidFill>
              </a:rPr>
              <a:t>影響</a:t>
            </a:r>
            <a:endParaRPr kumimoji="1" lang="en-US" altLang="ja-JP" sz="2400" dirty="0" smtClean="0">
              <a:solidFill>
                <a:schemeClr val="tx2">
                  <a:lumMod val="75000"/>
                </a:schemeClr>
              </a:solidFill>
            </a:endParaRPr>
          </a:p>
          <a:p>
            <a:pPr algn="ctr"/>
            <a:r>
              <a:rPr lang="en-US" altLang="ja-JP" sz="2400" dirty="0" smtClean="0">
                <a:solidFill>
                  <a:schemeClr val="tx2">
                    <a:lumMod val="75000"/>
                  </a:schemeClr>
                </a:solidFill>
              </a:rPr>
              <a:t>ex,</a:t>
            </a:r>
            <a:r>
              <a:rPr lang="ja-JP" altLang="en-US" sz="2400" dirty="0" smtClean="0">
                <a:solidFill>
                  <a:schemeClr val="tx2">
                    <a:lumMod val="75000"/>
                  </a:schemeClr>
                </a:solidFill>
              </a:rPr>
              <a:t>雇用率の増減</a:t>
            </a:r>
            <a:endParaRPr lang="en-US" altLang="ja-JP" sz="2400" dirty="0" smtClean="0">
              <a:solidFill>
                <a:schemeClr val="tx2">
                  <a:lumMod val="75000"/>
                </a:schemeClr>
              </a:solidFill>
            </a:endParaRPr>
          </a:p>
          <a:p>
            <a:pPr algn="ctr"/>
            <a:endParaRPr kumimoji="1" lang="en-US" altLang="ja-JP" sz="2400" dirty="0" smtClean="0">
              <a:solidFill>
                <a:schemeClr val="accent6">
                  <a:lumMod val="50000"/>
                </a:schemeClr>
              </a:solidFill>
            </a:endParaRPr>
          </a:p>
        </p:txBody>
      </p:sp>
      <p:sp>
        <p:nvSpPr>
          <p:cNvPr id="17" name="雲形吹き出し 16"/>
          <p:cNvSpPr/>
          <p:nvPr/>
        </p:nvSpPr>
        <p:spPr>
          <a:xfrm>
            <a:off x="5940152" y="5085184"/>
            <a:ext cx="3203848" cy="1656184"/>
          </a:xfrm>
          <a:prstGeom prst="cloudCallout">
            <a:avLst>
              <a:gd name="adj1" fmla="val -89494"/>
              <a:gd name="adj2" fmla="val -66211"/>
            </a:avLst>
          </a:prstGeom>
          <a:solidFill>
            <a:schemeClr val="accent3">
              <a:lumMod val="60000"/>
              <a:lumOff val="40000"/>
            </a:schemeClr>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lumMod val="50000"/>
                  </a:schemeClr>
                </a:solidFill>
              </a:rPr>
              <a:t>対外競争力への</a:t>
            </a:r>
            <a:r>
              <a:rPr lang="ja-JP" altLang="en-US" sz="2400" dirty="0" smtClean="0">
                <a:solidFill>
                  <a:schemeClr val="tx2">
                    <a:lumMod val="50000"/>
                  </a:schemeClr>
                </a:solidFill>
              </a:rPr>
              <a:t>影響</a:t>
            </a:r>
            <a:endParaRPr lang="en-US" altLang="ja-JP" sz="2400" dirty="0" smtClean="0">
              <a:solidFill>
                <a:schemeClr val="tx2">
                  <a:lumMod val="50000"/>
                </a:schemeClr>
              </a:solidFill>
            </a:endParaRPr>
          </a:p>
          <a:p>
            <a:pPr algn="ctr"/>
            <a:r>
              <a:rPr kumimoji="1" lang="en-US" altLang="ja-JP" sz="2400" dirty="0" smtClean="0">
                <a:solidFill>
                  <a:schemeClr val="tx2">
                    <a:lumMod val="50000"/>
                  </a:schemeClr>
                </a:solidFill>
              </a:rPr>
              <a:t>ex,</a:t>
            </a:r>
            <a:r>
              <a:rPr kumimoji="1" lang="ja-JP" altLang="en-US" sz="2400" dirty="0" smtClean="0">
                <a:solidFill>
                  <a:schemeClr val="tx2">
                    <a:lumMod val="50000"/>
                  </a:schemeClr>
                </a:solidFill>
              </a:rPr>
              <a:t>為替レート</a:t>
            </a:r>
            <a:endParaRPr kumimoji="1" lang="en-US" altLang="ja-JP" sz="2400" dirty="0" smtClean="0">
              <a:solidFill>
                <a:schemeClr val="tx2">
                  <a:lumMod val="50000"/>
                </a:schemeClr>
              </a:solidFill>
            </a:endParaRPr>
          </a:p>
        </p:txBody>
      </p:sp>
      <p:sp>
        <p:nvSpPr>
          <p:cNvPr id="13" name="テキスト ボックス 12"/>
          <p:cNvSpPr txBox="1"/>
          <p:nvPr/>
        </p:nvSpPr>
        <p:spPr>
          <a:xfrm>
            <a:off x="539552" y="188640"/>
            <a:ext cx="8064896" cy="1415772"/>
          </a:xfrm>
          <a:prstGeom prst="rect">
            <a:avLst/>
          </a:prstGeom>
          <a:noFill/>
        </p:spPr>
        <p:txBody>
          <a:bodyPr wrap="square" rtlCol="0">
            <a:spAutoFit/>
          </a:bodyPr>
          <a:lstStyle/>
          <a:p>
            <a:r>
              <a:rPr lang="ja-JP" altLang="en-US" sz="4000" dirty="0" smtClean="0"/>
              <a:t>３</a:t>
            </a:r>
            <a:r>
              <a:rPr lang="en-US" altLang="ja-JP" sz="4000" dirty="0" smtClean="0"/>
              <a:t>. </a:t>
            </a:r>
            <a:r>
              <a:rPr lang="ja-JP" altLang="en-US" sz="4000" dirty="0" smtClean="0"/>
              <a:t>直接投資は何に作用しているか</a:t>
            </a:r>
            <a:endParaRPr lang="en-US" altLang="ja-JP" sz="4000" dirty="0" smtClean="0"/>
          </a:p>
          <a:p>
            <a:r>
              <a:rPr lang="ja-JP" altLang="en-US" sz="2800" dirty="0" smtClean="0"/>
              <a:t>　</a:t>
            </a:r>
            <a:r>
              <a:rPr lang="en-US" altLang="ja-JP" sz="2400" dirty="0" smtClean="0">
                <a:latin typeface="+mn-ea"/>
              </a:rPr>
              <a:t>3-1.</a:t>
            </a:r>
            <a:r>
              <a:rPr lang="ja-JP" altLang="en-US" sz="2400" dirty="0" smtClean="0"/>
              <a:t>仮説</a:t>
            </a:r>
            <a:endParaRPr lang="en-US" altLang="ja-JP" sz="2800" dirty="0" smtClean="0"/>
          </a:p>
          <a:p>
            <a:r>
              <a:rPr kumimoji="1" lang="ja-JP" altLang="en-US" dirty="0" smtClean="0"/>
              <a:t>　</a:t>
            </a:r>
            <a:endParaRPr kumimoji="1" lang="ja-JP" altLang="en-US" sz="2400" dirty="0"/>
          </a:p>
        </p:txBody>
      </p:sp>
      <p:sp>
        <p:nvSpPr>
          <p:cNvPr id="18" name="テキスト ボックス 17"/>
          <p:cNvSpPr txBox="1"/>
          <p:nvPr/>
        </p:nvSpPr>
        <p:spPr>
          <a:xfrm>
            <a:off x="1187624" y="1268760"/>
            <a:ext cx="936104" cy="461665"/>
          </a:xfrm>
          <a:prstGeom prst="rect">
            <a:avLst/>
          </a:prstGeom>
          <a:noFill/>
        </p:spPr>
        <p:txBody>
          <a:bodyPr wrap="square" rtlCol="0">
            <a:spAutoFit/>
          </a:bodyPr>
          <a:lstStyle/>
          <a:p>
            <a:r>
              <a:rPr kumimoji="1" lang="ja-JP" altLang="en-US" sz="2400" dirty="0" smtClean="0"/>
              <a:t>図解</a:t>
            </a:r>
            <a:endParaRPr kumimoji="1" lang="ja-JP" altLang="en-US" sz="2400" dirty="0"/>
          </a:p>
        </p:txBody>
      </p:sp>
    </p:spTree>
    <p:extLst>
      <p:ext uri="{BB962C8B-B14F-4D97-AF65-F5344CB8AC3E}">
        <p14:creationId xmlns:p14="http://schemas.microsoft.com/office/powerpoint/2010/main" val="78749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
                                          </p:val>
                                        </p:tav>
                                        <p:tav tm="100000">
                                          <p:val>
                                            <p:strVal val="#ppt_x"/>
                                          </p:val>
                                        </p:tav>
                                      </p:tavLst>
                                    </p:anim>
                                    <p:anim calcmode="lin" valueType="num">
                                      <p:cBhvr>
                                        <p:cTn id="2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lnSpcReduction="10000"/>
          </a:bodyPr>
          <a:lstStyle/>
          <a:p>
            <a:pPr marL="82296" indent="0">
              <a:buNone/>
            </a:pPr>
            <a:r>
              <a:rPr lang="ja-JP" altLang="en-US" sz="2800" dirty="0" smtClean="0">
                <a:solidFill>
                  <a:schemeClr val="tx1"/>
                </a:solidFill>
              </a:rPr>
              <a:t>・ここ</a:t>
            </a:r>
            <a:r>
              <a:rPr lang="ja-JP" altLang="en-US" sz="2800" dirty="0">
                <a:solidFill>
                  <a:schemeClr val="tx1"/>
                </a:solidFill>
              </a:rPr>
              <a:t>で</a:t>
            </a:r>
            <a:r>
              <a:rPr lang="ja-JP" altLang="en-US" sz="2800" dirty="0" smtClean="0">
                <a:solidFill>
                  <a:schemeClr val="tx1"/>
                </a:solidFill>
              </a:rPr>
              <a:t>は、アジア</a:t>
            </a:r>
            <a:r>
              <a:rPr lang="ja-JP" altLang="en-US" sz="2800" dirty="0">
                <a:solidFill>
                  <a:schemeClr val="tx1"/>
                </a:solidFill>
              </a:rPr>
              <a:t>地域</a:t>
            </a:r>
            <a:r>
              <a:rPr lang="ja-JP" altLang="en-US" sz="2800" dirty="0" smtClean="0">
                <a:solidFill>
                  <a:schemeClr val="tx1"/>
                </a:solidFill>
              </a:rPr>
              <a:t>のうち日本からの対外直接投資額が高い</a:t>
            </a:r>
            <a:r>
              <a:rPr lang="en-US" altLang="ja-JP" sz="2800" dirty="0" smtClean="0">
                <a:solidFill>
                  <a:schemeClr val="tx1"/>
                </a:solidFill>
              </a:rPr>
              <a:t>5</a:t>
            </a:r>
            <a:r>
              <a:rPr lang="ja-JP" altLang="en-US" sz="2800" dirty="0" smtClean="0">
                <a:solidFill>
                  <a:schemeClr val="tx1"/>
                </a:solidFill>
              </a:rPr>
              <a:t>ヶ国を選び、実証分析を行う。</a:t>
            </a:r>
            <a:endParaRPr lang="en-US" altLang="ja-JP" sz="2800" dirty="0" smtClean="0">
              <a:solidFill>
                <a:schemeClr val="tx1"/>
              </a:solidFill>
            </a:endParaRPr>
          </a:p>
          <a:p>
            <a:pPr marL="82296" indent="0">
              <a:buNone/>
            </a:pPr>
            <a:endParaRPr kumimoji="1" lang="en-US" altLang="ja-JP" sz="2800" dirty="0">
              <a:solidFill>
                <a:schemeClr val="tx1"/>
              </a:solidFill>
            </a:endParaRPr>
          </a:p>
          <a:p>
            <a:pPr marL="82296" indent="0">
              <a:buNone/>
            </a:pPr>
            <a:r>
              <a:rPr lang="ja-JP" altLang="en-US" sz="2800" dirty="0" smtClean="0">
                <a:solidFill>
                  <a:schemeClr val="tx1"/>
                </a:solidFill>
              </a:rPr>
              <a:t>・先行研究として「法人税と海外直接投資の実証分析」</a:t>
            </a:r>
            <a:r>
              <a:rPr lang="en-US" altLang="ja-JP" sz="2800" dirty="0" smtClean="0">
                <a:solidFill>
                  <a:schemeClr val="tx1"/>
                </a:solidFill>
              </a:rPr>
              <a:t>/</a:t>
            </a:r>
            <a:r>
              <a:rPr lang="ja-JP" altLang="en-US" sz="2800" dirty="0" smtClean="0">
                <a:solidFill>
                  <a:schemeClr val="tx1"/>
                </a:solidFill>
              </a:rPr>
              <a:t>佐藤智紀</a:t>
            </a:r>
            <a:r>
              <a:rPr lang="en-US" altLang="ja-JP" sz="2800" dirty="0" smtClean="0">
                <a:solidFill>
                  <a:schemeClr val="tx1"/>
                </a:solidFill>
              </a:rPr>
              <a:t>/2010</a:t>
            </a:r>
            <a:r>
              <a:rPr lang="ja-JP" altLang="en-US" sz="2800" dirty="0" smtClean="0">
                <a:solidFill>
                  <a:schemeClr val="tx1"/>
                </a:solidFill>
              </a:rPr>
              <a:t>年</a:t>
            </a:r>
            <a:r>
              <a:rPr lang="en-US" altLang="ja-JP" sz="2800" dirty="0" smtClean="0">
                <a:solidFill>
                  <a:schemeClr val="tx1"/>
                </a:solidFill>
              </a:rPr>
              <a:t>/</a:t>
            </a:r>
            <a:r>
              <a:rPr lang="ja-JP" altLang="en-US" sz="2800" dirty="0" smtClean="0">
                <a:solidFill>
                  <a:schemeClr val="tx1"/>
                </a:solidFill>
              </a:rPr>
              <a:t>財務省財務総合政策研究所を参考にした。ＯＥＣＤ加盟国における、対外直接投資へ効果を与える要因を分析した論文である。特に、先進国では、法人税、前期の直接投資額に有意な効果があったと述べられている。</a:t>
            </a:r>
            <a:endParaRPr kumimoji="1" lang="ja-JP" altLang="en-US" sz="2800" dirty="0">
              <a:solidFill>
                <a:schemeClr val="tx1"/>
              </a:solidFill>
            </a:endParaRPr>
          </a:p>
        </p:txBody>
      </p:sp>
      <p:sp>
        <p:nvSpPr>
          <p:cNvPr id="4" name="テキスト ボックス 3"/>
          <p:cNvSpPr txBox="1"/>
          <p:nvPr/>
        </p:nvSpPr>
        <p:spPr>
          <a:xfrm>
            <a:off x="683568" y="502405"/>
            <a:ext cx="8100392" cy="1477328"/>
          </a:xfrm>
          <a:prstGeom prst="rect">
            <a:avLst/>
          </a:prstGeom>
          <a:noFill/>
        </p:spPr>
        <p:txBody>
          <a:bodyPr wrap="square" rtlCol="0">
            <a:spAutoFit/>
          </a:bodyPr>
          <a:lstStyle/>
          <a:p>
            <a:r>
              <a:rPr lang="ja-JP" altLang="en-US" sz="4000" dirty="0" smtClean="0"/>
              <a:t>３</a:t>
            </a:r>
            <a:r>
              <a:rPr lang="en-US" altLang="ja-JP" sz="4000" dirty="0" smtClean="0"/>
              <a:t>. </a:t>
            </a:r>
            <a:r>
              <a:rPr lang="ja-JP" altLang="en-US" sz="4000" dirty="0" smtClean="0"/>
              <a:t>直接投資は何に作用しているか</a:t>
            </a:r>
            <a:endParaRPr lang="en-US" altLang="ja-JP" sz="4000" dirty="0"/>
          </a:p>
          <a:p>
            <a:r>
              <a:rPr lang="ja-JP" altLang="en-US" sz="3200" dirty="0" smtClean="0">
                <a:latin typeface="+mn-ea"/>
              </a:rPr>
              <a:t>　</a:t>
            </a:r>
            <a:r>
              <a:rPr lang="en-US" altLang="ja-JP" sz="2400" dirty="0" smtClean="0">
                <a:latin typeface="+mn-ea"/>
              </a:rPr>
              <a:t>3-1.</a:t>
            </a:r>
            <a:r>
              <a:rPr lang="ja-JP" altLang="en-US" sz="2400" dirty="0" smtClean="0"/>
              <a:t>仮説</a:t>
            </a:r>
            <a:endParaRPr lang="en-US" altLang="ja-JP" sz="3200" dirty="0" smtClean="0"/>
          </a:p>
          <a:p>
            <a:r>
              <a:rPr kumimoji="1" lang="ja-JP" altLang="en-US" dirty="0" smtClean="0"/>
              <a:t>　</a:t>
            </a:r>
            <a:endParaRPr kumimoji="1" lang="ja-JP" altLang="en-US" sz="2400" dirty="0"/>
          </a:p>
        </p:txBody>
      </p:sp>
    </p:spTree>
    <p:extLst>
      <p:ext uri="{BB962C8B-B14F-4D97-AF65-F5344CB8AC3E}">
        <p14:creationId xmlns:p14="http://schemas.microsoft.com/office/powerpoint/2010/main" val="1062421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4294967295"/>
          </p:nvPr>
        </p:nvSpPr>
        <p:spPr>
          <a:xfrm>
            <a:off x="818654" y="1427789"/>
            <a:ext cx="7569770" cy="3369363"/>
          </a:xfrm>
        </p:spPr>
        <p:txBody>
          <a:bodyPr>
            <a:normAutofit fontScale="92500" lnSpcReduction="10000"/>
          </a:bodyPr>
          <a:lstStyle/>
          <a:p>
            <a:pPr>
              <a:buNone/>
            </a:pPr>
            <a:r>
              <a:rPr kumimoji="1" lang="ja-JP" altLang="en-US" dirty="0" smtClean="0"/>
              <a:t>　対外</a:t>
            </a:r>
            <a:r>
              <a:rPr kumimoji="1" lang="ja-JP" altLang="en-US" dirty="0" smtClean="0">
                <a:solidFill>
                  <a:schemeClr val="tx1"/>
                </a:solidFill>
              </a:rPr>
              <a:t>直接投資の作用を考えるために、先行研究を参考に以下の対数線形式を立てる。</a:t>
            </a:r>
            <a:endParaRPr kumimoji="1" lang="en-US" altLang="ja-JP" dirty="0" smtClean="0">
              <a:solidFill>
                <a:schemeClr val="tx1"/>
              </a:solidFill>
            </a:endParaRPr>
          </a:p>
          <a:p>
            <a:pPr>
              <a:buNone/>
            </a:pPr>
            <a:r>
              <a:rPr kumimoji="1" lang="ja-JP" altLang="en-US" sz="3600" b="1" dirty="0" smtClean="0">
                <a:solidFill>
                  <a:srgbClr val="FF0000"/>
                </a:solidFill>
              </a:rPr>
              <a:t>　　</a:t>
            </a:r>
            <a:r>
              <a:rPr kumimoji="1" lang="en-US" altLang="ja-JP" sz="3600" b="1" dirty="0" smtClean="0">
                <a:solidFill>
                  <a:srgbClr val="FF0000"/>
                </a:solidFill>
              </a:rPr>
              <a:t>FDI=α</a:t>
            </a:r>
            <a:r>
              <a:rPr kumimoji="1" lang="en-US" altLang="ja-JP" sz="2800" b="1" dirty="0" smtClean="0">
                <a:solidFill>
                  <a:srgbClr val="FF0000"/>
                </a:solidFill>
              </a:rPr>
              <a:t>1</a:t>
            </a:r>
            <a:r>
              <a:rPr kumimoji="1" lang="en-US" altLang="ja-JP" sz="3600" b="1" dirty="0" smtClean="0">
                <a:solidFill>
                  <a:srgbClr val="FF0000"/>
                </a:solidFill>
              </a:rPr>
              <a:t>FDI</a:t>
            </a:r>
            <a:r>
              <a:rPr kumimoji="1" lang="en-US" altLang="ja-JP" sz="2800" b="1" dirty="0" smtClean="0">
                <a:solidFill>
                  <a:srgbClr val="FF0000"/>
                </a:solidFill>
              </a:rPr>
              <a:t>t-1</a:t>
            </a:r>
            <a:r>
              <a:rPr kumimoji="1" lang="en-US" altLang="ja-JP" sz="3600" b="1" dirty="0" smtClean="0">
                <a:solidFill>
                  <a:srgbClr val="FF0000"/>
                </a:solidFill>
              </a:rPr>
              <a:t>+</a:t>
            </a:r>
            <a:r>
              <a:rPr lang="en-US" altLang="ja-JP" sz="3600" b="1" dirty="0" smtClean="0">
                <a:solidFill>
                  <a:srgbClr val="FF0000"/>
                </a:solidFill>
              </a:rPr>
              <a:t>α</a:t>
            </a:r>
            <a:r>
              <a:rPr lang="en-US" altLang="ja-JP" sz="2800" b="1" dirty="0" smtClean="0">
                <a:solidFill>
                  <a:srgbClr val="FF0000"/>
                </a:solidFill>
              </a:rPr>
              <a:t>2</a:t>
            </a:r>
            <a:r>
              <a:rPr lang="en-US" altLang="ja-JP" sz="3600" b="1" dirty="0" smtClean="0">
                <a:solidFill>
                  <a:srgbClr val="FF0000"/>
                </a:solidFill>
              </a:rPr>
              <a:t>Tax</a:t>
            </a:r>
            <a:r>
              <a:rPr lang="ja-JP" altLang="en-US" sz="2200" b="1" dirty="0" err="1" smtClean="0">
                <a:solidFill>
                  <a:srgbClr val="FF0000"/>
                </a:solidFill>
              </a:rPr>
              <a:t>ｔ</a:t>
            </a:r>
            <a:endParaRPr lang="en-US" altLang="ja-JP" sz="3600" b="1" dirty="0" smtClean="0">
              <a:solidFill>
                <a:srgbClr val="FF0000"/>
              </a:solidFill>
            </a:endParaRPr>
          </a:p>
          <a:p>
            <a:pPr>
              <a:buNone/>
            </a:pPr>
            <a:r>
              <a:rPr kumimoji="1" lang="en-US" altLang="ja-JP" sz="2800" b="1" dirty="0" smtClean="0">
                <a:solidFill>
                  <a:srgbClr val="FF0000"/>
                </a:solidFill>
              </a:rPr>
              <a:t>      </a:t>
            </a:r>
            <a:r>
              <a:rPr kumimoji="1" lang="ja-JP" altLang="en-US" sz="2800" b="1" dirty="0" smtClean="0">
                <a:solidFill>
                  <a:srgbClr val="FF0000"/>
                </a:solidFill>
              </a:rPr>
              <a:t>　　</a:t>
            </a:r>
            <a:r>
              <a:rPr kumimoji="1" lang="en-US" altLang="ja-JP" sz="3600" b="1" dirty="0" smtClean="0">
                <a:solidFill>
                  <a:srgbClr val="FF0000"/>
                </a:solidFill>
              </a:rPr>
              <a:t>+β</a:t>
            </a:r>
            <a:r>
              <a:rPr kumimoji="1" lang="en-US" altLang="ja-JP" sz="2800" b="1" dirty="0" smtClean="0">
                <a:solidFill>
                  <a:srgbClr val="FF0000"/>
                </a:solidFill>
              </a:rPr>
              <a:t>1</a:t>
            </a:r>
            <a:r>
              <a:rPr kumimoji="1" lang="en-US" altLang="ja-JP" sz="3600" b="1" dirty="0" smtClean="0">
                <a:solidFill>
                  <a:srgbClr val="FF0000"/>
                </a:solidFill>
              </a:rPr>
              <a:t>X</a:t>
            </a:r>
            <a:r>
              <a:rPr lang="en-US" altLang="ja-JP" sz="2800" b="1" dirty="0" smtClean="0">
                <a:solidFill>
                  <a:srgbClr val="FF0000"/>
                </a:solidFill>
              </a:rPr>
              <a:t>1</a:t>
            </a:r>
            <a:r>
              <a:rPr lang="ja-JP" altLang="en-US" sz="2200" b="1" dirty="0" err="1" smtClean="0">
                <a:solidFill>
                  <a:srgbClr val="FF0000"/>
                </a:solidFill>
              </a:rPr>
              <a:t>ｔ</a:t>
            </a:r>
            <a:r>
              <a:rPr lang="en-US" altLang="ja-JP" sz="3600" b="1" dirty="0" smtClean="0">
                <a:solidFill>
                  <a:srgbClr val="FF0000"/>
                </a:solidFill>
              </a:rPr>
              <a:t>+β</a:t>
            </a:r>
            <a:r>
              <a:rPr lang="en-US" altLang="ja-JP" sz="2800" b="1" dirty="0" smtClean="0">
                <a:solidFill>
                  <a:srgbClr val="FF0000"/>
                </a:solidFill>
              </a:rPr>
              <a:t>2</a:t>
            </a:r>
            <a:r>
              <a:rPr lang="en-US" altLang="ja-JP" sz="3600" b="1" dirty="0" smtClean="0">
                <a:solidFill>
                  <a:srgbClr val="FF0000"/>
                </a:solidFill>
              </a:rPr>
              <a:t>X</a:t>
            </a:r>
            <a:r>
              <a:rPr lang="en-US" altLang="ja-JP" sz="2800" b="1" dirty="0" smtClean="0">
                <a:solidFill>
                  <a:srgbClr val="FF0000"/>
                </a:solidFill>
              </a:rPr>
              <a:t>2</a:t>
            </a:r>
            <a:r>
              <a:rPr lang="ja-JP" altLang="en-US" sz="2200" b="1" dirty="0" err="1" smtClean="0">
                <a:solidFill>
                  <a:srgbClr val="FF0000"/>
                </a:solidFill>
              </a:rPr>
              <a:t>ｔ</a:t>
            </a:r>
            <a:r>
              <a:rPr lang="en-US" altLang="ja-JP" sz="3600" b="1" dirty="0" smtClean="0">
                <a:solidFill>
                  <a:srgbClr val="FF0000"/>
                </a:solidFill>
              </a:rPr>
              <a:t>+β</a:t>
            </a:r>
            <a:r>
              <a:rPr lang="en-US" altLang="ja-JP" sz="2800" b="1" dirty="0" smtClean="0">
                <a:solidFill>
                  <a:srgbClr val="FF0000"/>
                </a:solidFill>
              </a:rPr>
              <a:t>3</a:t>
            </a:r>
            <a:r>
              <a:rPr lang="en-US" altLang="ja-JP" sz="3600" b="1" dirty="0" smtClean="0">
                <a:solidFill>
                  <a:srgbClr val="FF0000"/>
                </a:solidFill>
              </a:rPr>
              <a:t>X</a:t>
            </a:r>
            <a:r>
              <a:rPr lang="en-US" altLang="ja-JP" sz="2800" b="1" dirty="0" smtClean="0">
                <a:solidFill>
                  <a:srgbClr val="FF0000"/>
                </a:solidFill>
              </a:rPr>
              <a:t>3</a:t>
            </a:r>
            <a:r>
              <a:rPr lang="ja-JP" altLang="en-US" sz="2200" b="1" dirty="0" smtClean="0">
                <a:solidFill>
                  <a:srgbClr val="FF0000"/>
                </a:solidFill>
              </a:rPr>
              <a:t>ｔ</a:t>
            </a:r>
            <a:r>
              <a:rPr lang="ja-JP" altLang="en-US" sz="2800" b="1" dirty="0" smtClean="0">
                <a:solidFill>
                  <a:srgbClr val="FF0000"/>
                </a:solidFill>
              </a:rPr>
              <a:t>・・・</a:t>
            </a:r>
            <a:endParaRPr lang="en-US" altLang="ja-JP" sz="2800" b="1" dirty="0" smtClean="0">
              <a:solidFill>
                <a:srgbClr val="FF0000"/>
              </a:solidFill>
            </a:endParaRPr>
          </a:p>
          <a:p>
            <a:pPr>
              <a:buNone/>
            </a:pPr>
            <a:r>
              <a:rPr kumimoji="1" lang="en-US" altLang="ja-JP" dirty="0" smtClean="0"/>
              <a:t>※</a:t>
            </a:r>
            <a:r>
              <a:rPr kumimoji="1" lang="en-US" altLang="ja-JP" sz="2400" dirty="0" smtClean="0">
                <a:solidFill>
                  <a:schemeClr val="tx1"/>
                </a:solidFill>
                <a:latin typeface="+mj-ea"/>
                <a:ea typeface="+mj-ea"/>
              </a:rPr>
              <a:t>FDI</a:t>
            </a:r>
            <a:r>
              <a:rPr kumimoji="1" lang="ja-JP" altLang="en-US" sz="2200" dirty="0" err="1" smtClean="0">
                <a:solidFill>
                  <a:schemeClr val="tx1"/>
                </a:solidFill>
                <a:latin typeface="+mj-ea"/>
                <a:ea typeface="+mj-ea"/>
              </a:rPr>
              <a:t>ｔ</a:t>
            </a:r>
            <a:r>
              <a:rPr kumimoji="1" lang="ja-JP" altLang="en-US" sz="2400" dirty="0" smtClean="0">
                <a:solidFill>
                  <a:schemeClr val="tx1"/>
                </a:solidFill>
              </a:rPr>
              <a:t>は対外直接投資額</a:t>
            </a:r>
            <a:r>
              <a:rPr lang="ja-JP" altLang="en-US" sz="2400" dirty="0" smtClean="0">
                <a:solidFill>
                  <a:schemeClr val="tx1"/>
                </a:solidFill>
              </a:rPr>
              <a:t>。</a:t>
            </a:r>
            <a:r>
              <a:rPr lang="en-US" altLang="ja-JP" sz="2400" dirty="0" smtClean="0">
                <a:solidFill>
                  <a:schemeClr val="tx1"/>
                </a:solidFill>
                <a:latin typeface="+mj-ea"/>
                <a:ea typeface="+mj-ea"/>
              </a:rPr>
              <a:t>FDIt-1</a:t>
            </a:r>
            <a:r>
              <a:rPr lang="ja-JP" altLang="en-US" sz="2400" dirty="0" smtClean="0">
                <a:solidFill>
                  <a:schemeClr val="tx1"/>
                </a:solidFill>
              </a:rPr>
              <a:t>はラグ付き被説明変数であり、前年度の対外直接投資額を表す。</a:t>
            </a:r>
            <a:endParaRPr lang="en-US" altLang="ja-JP" sz="2400" dirty="0" smtClean="0">
              <a:solidFill>
                <a:schemeClr val="tx1"/>
              </a:solidFill>
            </a:endParaRPr>
          </a:p>
          <a:p>
            <a:pPr>
              <a:buNone/>
            </a:pPr>
            <a:r>
              <a:rPr lang="en-US" altLang="ja-JP" sz="2400" dirty="0" smtClean="0">
                <a:solidFill>
                  <a:schemeClr val="tx1"/>
                </a:solidFill>
              </a:rPr>
              <a:t>※</a:t>
            </a:r>
            <a:r>
              <a:rPr lang="en-US" altLang="ja-JP" sz="2400" dirty="0" smtClean="0">
                <a:solidFill>
                  <a:schemeClr val="tx1"/>
                </a:solidFill>
                <a:latin typeface="+mj-ea"/>
                <a:ea typeface="+mj-ea"/>
              </a:rPr>
              <a:t>X</a:t>
            </a:r>
            <a:r>
              <a:rPr lang="ja-JP" altLang="en-US" sz="2400" dirty="0" smtClean="0">
                <a:solidFill>
                  <a:schemeClr val="tx1"/>
                </a:solidFill>
              </a:rPr>
              <a:t>は説明変数である。</a:t>
            </a:r>
            <a:endParaRPr lang="en-US" altLang="ja-JP" sz="2400" dirty="0" smtClean="0">
              <a:solidFill>
                <a:schemeClr val="tx1"/>
              </a:solidFill>
            </a:endParaRPr>
          </a:p>
          <a:p>
            <a:pPr>
              <a:buNone/>
            </a:pPr>
            <a:r>
              <a:rPr lang="en-US" altLang="ja-JP" sz="2400" dirty="0" smtClean="0">
                <a:solidFill>
                  <a:schemeClr val="tx1"/>
                </a:solidFill>
              </a:rPr>
              <a:t>※</a:t>
            </a:r>
            <a:r>
              <a:rPr lang="ja-JP" altLang="en-US" sz="2400" dirty="0" smtClean="0">
                <a:solidFill>
                  <a:schemeClr val="tx1"/>
                </a:solidFill>
              </a:rPr>
              <a:t>系列相関が見られるので最尤法を用いた</a:t>
            </a:r>
            <a:endParaRPr kumimoji="1" lang="en-US" altLang="ja-JP" sz="2400" dirty="0" smtClean="0">
              <a:solidFill>
                <a:schemeClr val="tx1"/>
              </a:solidFill>
            </a:endParaRPr>
          </a:p>
          <a:p>
            <a:pPr>
              <a:buNone/>
            </a:pPr>
            <a:endParaRPr kumimoji="1" lang="ja-JP" altLang="en-US" dirty="0"/>
          </a:p>
        </p:txBody>
      </p:sp>
      <p:sp>
        <p:nvSpPr>
          <p:cNvPr id="5" name="テキスト ボックス 4"/>
          <p:cNvSpPr txBox="1"/>
          <p:nvPr/>
        </p:nvSpPr>
        <p:spPr>
          <a:xfrm>
            <a:off x="899592" y="397024"/>
            <a:ext cx="7488832" cy="1015663"/>
          </a:xfrm>
          <a:prstGeom prst="rect">
            <a:avLst/>
          </a:prstGeom>
          <a:noFill/>
        </p:spPr>
        <p:txBody>
          <a:bodyPr wrap="square" rtlCol="0">
            <a:spAutoFit/>
          </a:bodyPr>
          <a:lstStyle/>
          <a:p>
            <a:r>
              <a:rPr lang="ja-JP" altLang="en-US" sz="3600" dirty="0" smtClean="0"/>
              <a:t>３</a:t>
            </a:r>
            <a:r>
              <a:rPr lang="en-US" altLang="ja-JP" sz="3600" dirty="0" smtClean="0"/>
              <a:t>. </a:t>
            </a:r>
            <a:r>
              <a:rPr lang="ja-JP" altLang="en-US" sz="3600" dirty="0"/>
              <a:t>直接</a:t>
            </a:r>
            <a:r>
              <a:rPr lang="ja-JP" altLang="en-US" sz="3600" dirty="0" smtClean="0"/>
              <a:t>投資は何に作用しているか</a:t>
            </a:r>
            <a:endParaRPr lang="en-US" altLang="ja-JP" sz="2400" dirty="0" smtClean="0"/>
          </a:p>
          <a:p>
            <a:r>
              <a:rPr lang="ja-JP" altLang="en-US" sz="2400" dirty="0"/>
              <a:t>　３</a:t>
            </a:r>
            <a:r>
              <a:rPr lang="en-US" altLang="ja-JP" sz="2400" dirty="0" smtClean="0"/>
              <a:t>-</a:t>
            </a:r>
            <a:r>
              <a:rPr lang="ja-JP" altLang="en-US" sz="2400" dirty="0" smtClean="0"/>
              <a:t>２ </a:t>
            </a:r>
            <a:r>
              <a:rPr lang="ja-JP" altLang="en-US" sz="2400" dirty="0"/>
              <a:t>回帰</a:t>
            </a:r>
            <a:r>
              <a:rPr lang="ja-JP" altLang="en-US" sz="2400" dirty="0" smtClean="0"/>
              <a:t>分析（推定式）</a:t>
            </a:r>
            <a:endParaRPr lang="en-US" altLang="ja-JP" sz="3600" dirty="0" smtClean="0"/>
          </a:p>
        </p:txBody>
      </p:sp>
      <p:sp>
        <p:nvSpPr>
          <p:cNvPr id="4" name="コンテンツ プレースホルダ 2"/>
          <p:cNvSpPr txBox="1">
            <a:spLocks/>
          </p:cNvSpPr>
          <p:nvPr/>
        </p:nvSpPr>
        <p:spPr>
          <a:xfrm>
            <a:off x="755576" y="4509120"/>
            <a:ext cx="7920880" cy="2187253"/>
          </a:xfrm>
          <a:prstGeom prst="rect">
            <a:avLst/>
          </a:prstGeom>
        </p:spPr>
        <p:txBody>
          <a:bodyPr vert="horz" lIns="91440" tIns="45720" rIns="91440" bIns="45720" rtlCol="0">
            <a:normAutofit/>
          </a:bodyPr>
          <a:lstStyle/>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r>
              <a:rPr kumimoji="1" lang="ja-JP" altLang="en-US" sz="2400" b="0" i="0" u="none" strike="noStrike" kern="1200" cap="none" spc="0" normalizeH="0" baseline="0" noProof="0" dirty="0" smtClean="0">
                <a:ln>
                  <a:noFill/>
                </a:ln>
                <a:solidFill>
                  <a:srgbClr val="00B050"/>
                </a:solidFill>
                <a:effectLst/>
                <a:uLnTx/>
                <a:uFillTx/>
                <a:latin typeface="+mn-lt"/>
                <a:ea typeface="+mn-ea"/>
                <a:cs typeface="+mn-cs"/>
              </a:rPr>
              <a:t>（被説明変数）</a:t>
            </a:r>
            <a:endParaRPr kumimoji="1" lang="en-US" altLang="ja-JP" sz="2400" b="0" i="0" u="none" strike="noStrike" kern="1200" cap="none" spc="0" normalizeH="0" baseline="0" noProof="0" dirty="0" smtClean="0">
              <a:ln>
                <a:noFill/>
              </a:ln>
              <a:solidFill>
                <a:srgbClr val="00B050"/>
              </a:solidFill>
              <a:effectLst/>
              <a:uLnTx/>
              <a:uFillTx/>
              <a:latin typeface="+mn-lt"/>
              <a:ea typeface="+mn-ea"/>
              <a:cs typeface="+mn-cs"/>
            </a:endParaRPr>
          </a:p>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r>
              <a:rPr kumimoji="1" lang="en-US" altLang="ja-JP" sz="2400" b="0" i="0" u="none" strike="noStrike" kern="1200" cap="none" spc="0" normalizeH="0" baseline="0" noProof="0" dirty="0" smtClean="0">
                <a:ln>
                  <a:noFill/>
                </a:ln>
                <a:solidFill>
                  <a:schemeClr val="tx1">
                    <a:lumMod val="85000"/>
                    <a:lumOff val="15000"/>
                  </a:schemeClr>
                </a:solidFill>
                <a:effectLst/>
                <a:uLnTx/>
                <a:uFillTx/>
                <a:latin typeface="+mn-ea"/>
                <a:cs typeface="+mn-cs"/>
              </a:rPr>
              <a:t>FDI</a:t>
            </a:r>
            <a:r>
              <a:rPr kumimoji="1" lang="ja-JP" altLang="en-US" sz="2200" b="0" i="0" u="none" strike="noStrike" kern="1200" cap="none" spc="0" normalizeH="0" baseline="0" noProof="0" dirty="0" err="1" smtClean="0">
                <a:ln>
                  <a:noFill/>
                </a:ln>
                <a:solidFill>
                  <a:schemeClr val="tx1">
                    <a:lumMod val="85000"/>
                    <a:lumOff val="15000"/>
                  </a:schemeClr>
                </a:solidFill>
                <a:effectLst/>
                <a:uLnTx/>
                <a:uFillTx/>
                <a:latin typeface="+mn-ea"/>
                <a:cs typeface="+mn-cs"/>
              </a:rPr>
              <a:t>ｔ</a:t>
            </a:r>
            <a:endParaRPr kumimoji="1" lang="en-US" altLang="ja-JP" sz="2200" b="0" i="0" u="none" strike="noStrike" kern="1200" cap="none" spc="0" normalizeH="0" baseline="0" noProof="0" dirty="0" smtClean="0">
              <a:ln>
                <a:noFill/>
              </a:ln>
              <a:solidFill>
                <a:schemeClr val="tx1">
                  <a:lumMod val="85000"/>
                  <a:lumOff val="15000"/>
                </a:schemeClr>
              </a:solidFill>
              <a:effectLst/>
              <a:uLnTx/>
              <a:uFillTx/>
              <a:latin typeface="+mn-ea"/>
              <a:cs typeface="+mn-cs"/>
            </a:endParaRPr>
          </a:p>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r>
              <a:rPr kumimoji="1" lang="ja-JP" altLang="en-US" sz="2400" b="0" i="0" u="none" strike="noStrike" kern="1200" cap="none" spc="0" normalizeH="0" baseline="0" noProof="0" dirty="0" smtClean="0">
                <a:ln>
                  <a:noFill/>
                </a:ln>
                <a:solidFill>
                  <a:srgbClr val="00B050"/>
                </a:solidFill>
                <a:effectLst/>
                <a:uLnTx/>
                <a:uFillTx/>
                <a:latin typeface="+mn-lt"/>
                <a:ea typeface="+mn-ea"/>
                <a:cs typeface="+mn-cs"/>
              </a:rPr>
              <a:t>（説明変数）</a:t>
            </a:r>
            <a:endParaRPr kumimoji="1" lang="en-US" altLang="ja-JP" sz="24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r>
              <a:rPr kumimoji="1" lang="en-US" altLang="ja-JP" sz="2400" b="0" i="0" u="none" strike="noStrike" kern="1200" cap="none" spc="0" normalizeH="0" baseline="0" noProof="0" dirty="0" smtClean="0">
                <a:ln>
                  <a:noFill/>
                </a:ln>
                <a:solidFill>
                  <a:schemeClr val="tx1">
                    <a:lumMod val="85000"/>
                    <a:lumOff val="15000"/>
                  </a:schemeClr>
                </a:solidFill>
                <a:effectLst/>
                <a:uLnTx/>
                <a:uFillTx/>
                <a:latin typeface="+mn-ea"/>
                <a:cs typeface="+mn-cs"/>
              </a:rPr>
              <a:t>FDIt-1</a:t>
            </a:r>
            <a:r>
              <a:rPr kumimoji="1" lang="ja-JP" altLang="en-US" sz="2400" b="0" i="0" u="none" strike="noStrike" kern="1200" cap="none" spc="0" normalizeH="0" baseline="0" noProof="0" dirty="0" err="1" smtClean="0">
                <a:ln>
                  <a:noFill/>
                </a:ln>
                <a:solidFill>
                  <a:schemeClr val="tx1">
                    <a:lumMod val="85000"/>
                    <a:lumOff val="15000"/>
                  </a:schemeClr>
                </a:solidFill>
                <a:effectLst/>
                <a:uLnTx/>
                <a:uFillTx/>
                <a:latin typeface="+mn-ea"/>
                <a:cs typeface="+mn-cs"/>
              </a:rPr>
              <a:t>、</a:t>
            </a:r>
            <a:r>
              <a:rPr kumimoji="1" lang="en-US" altLang="ja-JP" sz="2400" b="0" i="0" u="none" strike="noStrike" kern="1200" cap="none" spc="0" normalizeH="0" baseline="0" noProof="0" dirty="0" smtClean="0">
                <a:ln>
                  <a:noFill/>
                </a:ln>
                <a:solidFill>
                  <a:schemeClr val="tx1">
                    <a:lumMod val="85000"/>
                    <a:lumOff val="15000"/>
                  </a:schemeClr>
                </a:solidFill>
                <a:effectLst/>
                <a:uLnTx/>
                <a:uFillTx/>
                <a:latin typeface="+mn-ea"/>
                <a:cs typeface="+mn-cs"/>
              </a:rPr>
              <a:t>GDP</a:t>
            </a:r>
            <a:r>
              <a:rPr kumimoji="1" lang="ja-JP" altLang="en-US" sz="2400" b="0" i="0" u="none" strike="noStrike" kern="1200" cap="none" spc="0" normalizeH="0" baseline="0" noProof="0" dirty="0" err="1" smtClean="0">
                <a:ln>
                  <a:noFill/>
                </a:ln>
                <a:solidFill>
                  <a:schemeClr val="tx1">
                    <a:lumMod val="85000"/>
                    <a:lumOff val="15000"/>
                  </a:schemeClr>
                </a:solidFill>
                <a:effectLst/>
                <a:uLnTx/>
                <a:uFillTx/>
                <a:latin typeface="+mn-ea"/>
                <a:cs typeface="+mn-cs"/>
              </a:rPr>
              <a:t>、</a:t>
            </a:r>
            <a:r>
              <a:rPr kumimoji="1" lang="ja-JP" altLang="en-US" sz="24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法定所得課税の実効税率、１人あたりの平均賃金、実質為替レート、失業率</a:t>
            </a:r>
            <a:endParaRPr kumimoji="1" lang="en-US" altLang="ja-JP" sz="24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endParaRPr kumimoji="1" lang="ja-JP" altLang="en-U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val="1909509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780282030"/>
              </p:ext>
            </p:extLst>
          </p:nvPr>
        </p:nvGraphicFramePr>
        <p:xfrm>
          <a:off x="1043608" y="1484784"/>
          <a:ext cx="7776863" cy="5040559"/>
        </p:xfrm>
        <a:graphic>
          <a:graphicData uri="http://schemas.openxmlformats.org/drawingml/2006/table">
            <a:tbl>
              <a:tblPr/>
              <a:tblGrid>
                <a:gridCol w="1998873"/>
                <a:gridCol w="1155598"/>
                <a:gridCol w="1155598"/>
                <a:gridCol w="1155598"/>
                <a:gridCol w="1155598"/>
                <a:gridCol w="1155598"/>
              </a:tblGrid>
              <a:tr h="311008">
                <a:tc>
                  <a:txBody>
                    <a:bodyPr/>
                    <a:lstStyle/>
                    <a:p>
                      <a:pPr algn="l" fontAlgn="ctr"/>
                      <a:r>
                        <a:rPr lang="ja-JP" altLang="en-US" sz="1100" b="0" i="0" u="none" strike="noStrike" dirty="0">
                          <a:solidFill>
                            <a:srgbClr val="000000"/>
                          </a:solidFill>
                          <a:effectLst/>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中国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a:rPr>
                        <a:t>香港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a:rPr>
                        <a:t>シンガポール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a:rPr>
                        <a:t>タイ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Ｐゴシック"/>
                        </a:rPr>
                        <a:t>インドネシア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741">
                <a:tc rowSpan="2">
                  <a:txBody>
                    <a:bodyPr/>
                    <a:lstStyle/>
                    <a:p>
                      <a:pPr algn="ctr" fontAlgn="ctr"/>
                      <a:r>
                        <a:rPr lang="ja-JP" altLang="en-US" sz="1100" b="0" i="0" u="none" strike="noStrike" dirty="0">
                          <a:solidFill>
                            <a:srgbClr val="000000"/>
                          </a:solidFill>
                          <a:effectLst/>
                          <a:latin typeface="ＭＳ Ｐゴシック"/>
                        </a:rPr>
                        <a:t>定数項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-57.955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111.685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252.110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17.922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0.697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68741">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ＭＳ Ｐゴシック"/>
                        </a:rPr>
                        <a:t>(-13.698)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(-1.608)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(-2.599)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(-0.723)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smtClean="0">
                          <a:solidFill>
                            <a:srgbClr val="000000"/>
                          </a:solidFill>
                          <a:effectLst/>
                          <a:latin typeface="ＭＳ Ｐゴシック"/>
                        </a:rPr>
                        <a:t>(-0.198)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68741">
                <a:tc rowSpan="2">
                  <a:txBody>
                    <a:bodyPr/>
                    <a:lstStyle/>
                    <a:p>
                      <a:pPr algn="ctr" fontAlgn="ctr"/>
                      <a:r>
                        <a:rPr lang="en-US" sz="1100" b="0" i="0" u="none" strike="noStrike" dirty="0">
                          <a:solidFill>
                            <a:srgbClr val="000000"/>
                          </a:solidFill>
                          <a:effectLst/>
                          <a:latin typeface="ＭＳ Ｐゴシック"/>
                        </a:rPr>
                        <a:t>FDIt-1</a:t>
                      </a:r>
                      <a:r>
                        <a:rPr lang="ja-JP" altLang="en-US" sz="1100" b="0" i="0" u="none" strike="noStrike" dirty="0">
                          <a:solidFill>
                            <a:srgbClr val="000000"/>
                          </a:solidFill>
                          <a:effectLst/>
                          <a:latin typeface="ＭＳ Ｐゴシック"/>
                        </a:rPr>
                        <a:t>の弾力性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0.457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-0.665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-0.160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-1.059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0.464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68741">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ＭＳ Ｐゴシック"/>
                        </a:rPr>
                        <a:t>(6.971)</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(-1.555)</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(-0.958)</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(-1.245)</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(1.82)</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68741">
                <a:tc rowSpan="2">
                  <a:txBody>
                    <a:bodyPr/>
                    <a:lstStyle/>
                    <a:p>
                      <a:pPr algn="ctr" fontAlgn="ctr"/>
                      <a:r>
                        <a:rPr lang="en-US" altLang="ja-JP" sz="1100" b="0" i="0" u="none" strike="noStrike" dirty="0">
                          <a:solidFill>
                            <a:srgbClr val="000000"/>
                          </a:solidFill>
                          <a:effectLst/>
                          <a:latin typeface="ＭＳ Ｐゴシック"/>
                        </a:rPr>
                        <a:t>GDP</a:t>
                      </a:r>
                      <a:r>
                        <a:rPr lang="ja-JP" altLang="en-US" sz="1100" b="0" i="0" u="none" strike="noStrike" dirty="0">
                          <a:solidFill>
                            <a:srgbClr val="000000"/>
                          </a:solidFill>
                          <a:effectLst/>
                          <a:latin typeface="ＭＳ Ｐゴシック"/>
                        </a:rPr>
                        <a:t>（</a:t>
                      </a:r>
                      <a:r>
                        <a:rPr lang="en-US" altLang="ja-JP" sz="1100" b="0" i="0" u="none" strike="noStrike" dirty="0">
                          <a:solidFill>
                            <a:srgbClr val="000000"/>
                          </a:solidFill>
                          <a:effectLst/>
                          <a:latin typeface="ＭＳ Ｐゴシック"/>
                        </a:rPr>
                        <a:t>10</a:t>
                      </a:r>
                      <a:r>
                        <a:rPr lang="ja-JP" altLang="en-US" sz="1100" b="0" i="0" u="none" strike="noStrike" dirty="0">
                          <a:solidFill>
                            <a:srgbClr val="000000"/>
                          </a:solidFill>
                          <a:effectLst/>
                          <a:latin typeface="ＭＳ Ｐゴシック"/>
                        </a:rPr>
                        <a:t>億ドル）の弾力性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-0.397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0.527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-32.610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-0.567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0.056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68741">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ＭＳ Ｐゴシック"/>
                        </a:rPr>
                        <a:t>(-3.907)</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(1.308)</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(-3.008)</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(-0.818)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(-0.745)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68741">
                <a:tc rowSpan="2">
                  <a:txBody>
                    <a:bodyPr/>
                    <a:lstStyle/>
                    <a:p>
                      <a:pPr algn="ctr" fontAlgn="ctr"/>
                      <a:r>
                        <a:rPr lang="ja-JP" altLang="en-US" sz="1100" b="0" i="0" u="none" strike="noStrike" dirty="0">
                          <a:solidFill>
                            <a:srgbClr val="000000"/>
                          </a:solidFill>
                          <a:effectLst/>
                          <a:latin typeface="ＭＳ Ｐゴシック"/>
                        </a:rPr>
                        <a:t>法定所得課税の実効税率</a:t>
                      </a:r>
                      <a:br>
                        <a:rPr lang="ja-JP" altLang="en-US" sz="1100" b="0" i="0" u="none" strike="noStrike" dirty="0">
                          <a:solidFill>
                            <a:srgbClr val="000000"/>
                          </a:solidFill>
                          <a:effectLst/>
                          <a:latin typeface="ＭＳ Ｐゴシック"/>
                        </a:rPr>
                      </a:br>
                      <a:r>
                        <a:rPr lang="ja-JP" altLang="en-US" sz="1100" b="0" i="0" u="none" strike="noStrike" dirty="0">
                          <a:solidFill>
                            <a:srgbClr val="000000"/>
                          </a:solidFill>
                          <a:effectLst/>
                          <a:latin typeface="ＭＳ Ｐゴシック"/>
                        </a:rPr>
                        <a:t>の弾力性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3.688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1.677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-13.831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2.201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0.001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r>
              <a:tr h="268741">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ＭＳ Ｐゴシック"/>
                        </a:rPr>
                        <a:t>(16.77)</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(2.625)</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(-2.305)</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(2.646)</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(0.946)</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r>
              <a:tr h="268741">
                <a:tc rowSpan="2">
                  <a:txBody>
                    <a:bodyPr/>
                    <a:lstStyle/>
                    <a:p>
                      <a:pPr algn="ctr" fontAlgn="ctr"/>
                      <a:r>
                        <a:rPr lang="ja-JP" altLang="en-US" sz="1100" b="0" i="0" u="none" strike="noStrike">
                          <a:solidFill>
                            <a:srgbClr val="000000"/>
                          </a:solidFill>
                          <a:effectLst/>
                          <a:latin typeface="ＭＳ Ｐゴシック"/>
                        </a:rPr>
                        <a:t>失業率（労働力人口比）</a:t>
                      </a:r>
                      <a:br>
                        <a:rPr lang="ja-JP" altLang="en-US" sz="1100" b="0" i="0" u="none" strike="noStrike">
                          <a:solidFill>
                            <a:srgbClr val="000000"/>
                          </a:solidFill>
                          <a:effectLst/>
                          <a:latin typeface="ＭＳ Ｐゴシック"/>
                        </a:rPr>
                      </a:br>
                      <a:r>
                        <a:rPr lang="ja-JP" altLang="en-US" sz="1100" b="0" i="0" u="none" strike="noStrike">
                          <a:solidFill>
                            <a:srgbClr val="000000"/>
                          </a:solidFill>
                          <a:effectLst/>
                          <a:latin typeface="ＭＳ Ｐゴシック"/>
                        </a:rPr>
                        <a:t>の弾力性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0.395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0.192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-8.742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1.959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-0.067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68741">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ＭＳ Ｐゴシック"/>
                        </a:rPr>
                        <a:t>(1.996)</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(1.308)</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(-2.708)</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(1.231)</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(-0.877)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68741">
                <a:tc rowSpan="2">
                  <a:txBody>
                    <a:bodyPr/>
                    <a:lstStyle/>
                    <a:p>
                      <a:pPr algn="ctr" fontAlgn="ctr"/>
                      <a:r>
                        <a:rPr lang="ja-JP" altLang="en-US" sz="1100" b="0" i="0" u="none" strike="noStrike" dirty="0">
                          <a:solidFill>
                            <a:srgbClr val="000000"/>
                          </a:solidFill>
                          <a:effectLst/>
                          <a:latin typeface="ＭＳ Ｐゴシック"/>
                        </a:rPr>
                        <a:t>インフレ率（</a:t>
                      </a:r>
                      <a:r>
                        <a:rPr lang="en-US" altLang="ja-JP" sz="1100" b="0" i="0" u="none" strike="noStrike" dirty="0">
                          <a:solidFill>
                            <a:srgbClr val="000000"/>
                          </a:solidFill>
                          <a:effectLst/>
                          <a:latin typeface="ＭＳ Ｐゴシック"/>
                        </a:rPr>
                        <a:t>1990</a:t>
                      </a:r>
                      <a:r>
                        <a:rPr lang="ja-JP" altLang="en-US" sz="1100" b="0" i="0" u="none" strike="noStrike" dirty="0">
                          <a:solidFill>
                            <a:srgbClr val="000000"/>
                          </a:solidFill>
                          <a:effectLst/>
                          <a:latin typeface="ＭＳ Ｐゴシック"/>
                        </a:rPr>
                        <a:t>年基準）</a:t>
                      </a:r>
                      <a:br>
                        <a:rPr lang="ja-JP" altLang="en-US" sz="1100" b="0" i="0" u="none" strike="noStrike" dirty="0">
                          <a:solidFill>
                            <a:srgbClr val="000000"/>
                          </a:solidFill>
                          <a:effectLst/>
                          <a:latin typeface="ＭＳ Ｐゴシック"/>
                        </a:rPr>
                      </a:br>
                      <a:r>
                        <a:rPr lang="ja-JP" altLang="en-US" sz="1100" b="0" i="0" u="none" strike="noStrike" dirty="0">
                          <a:solidFill>
                            <a:srgbClr val="000000"/>
                          </a:solidFill>
                          <a:effectLst/>
                          <a:latin typeface="ＭＳ Ｐゴシック"/>
                        </a:rPr>
                        <a:t>の弾力性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0.260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0.185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0.872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0.087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0.213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99FF">
                        <a:alpha val="45882"/>
                      </a:srgbClr>
                    </a:solidFill>
                  </a:tcPr>
                </a:tc>
              </a:tr>
              <a:tr h="231675">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ＭＳ Ｐゴシック"/>
                        </a:rPr>
                        <a:t>(5.151)</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(2.497)</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(3.917)</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(1.673)</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c>
                  <a:txBody>
                    <a:bodyPr/>
                    <a:lstStyle/>
                    <a:p>
                      <a:pPr algn="ctr" fontAlgn="ctr"/>
                      <a:r>
                        <a:rPr lang="en-US" altLang="ja-JP" sz="1100" b="0" i="0" u="none" strike="noStrike" dirty="0">
                          <a:solidFill>
                            <a:srgbClr val="000000"/>
                          </a:solidFill>
                          <a:effectLst/>
                          <a:latin typeface="ＭＳ Ｐゴシック"/>
                        </a:rPr>
                        <a:t>(2.998)</a:t>
                      </a:r>
                      <a:r>
                        <a:rPr lang="ja-JP" altLang="en-US" sz="800" b="0" i="0" u="none" strike="noStrike" dirty="0">
                          <a:solidFill>
                            <a:srgbClr val="000000"/>
                          </a:solidFill>
                          <a:effectLst/>
                          <a:latin typeface="ＭＳ Ｐゴシック"/>
                        </a:rPr>
                        <a:t>*</a:t>
                      </a:r>
                      <a:endParaRPr lang="ja-JP" altLang="en-US" sz="1100" b="0" i="0" u="none" strike="noStrike" dirty="0">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99FF">
                        <a:alpha val="45882"/>
                      </a:srgbClr>
                    </a:solidFill>
                  </a:tcPr>
                </a:tc>
              </a:tr>
              <a:tr h="268741">
                <a:tc rowSpan="2">
                  <a:txBody>
                    <a:bodyPr/>
                    <a:lstStyle/>
                    <a:p>
                      <a:pPr algn="ctr" fontAlgn="ctr"/>
                      <a:r>
                        <a:rPr lang="ja-JP" altLang="en-US" sz="1100" b="0" i="0" u="none" strike="noStrike">
                          <a:solidFill>
                            <a:srgbClr val="000000"/>
                          </a:solidFill>
                          <a:effectLst/>
                          <a:latin typeface="ＭＳ Ｐゴシック"/>
                        </a:rPr>
                        <a:t>実質実効為替レート</a:t>
                      </a:r>
                      <a:br>
                        <a:rPr lang="ja-JP" altLang="en-US" sz="1100" b="0" i="0" u="none" strike="noStrike">
                          <a:solidFill>
                            <a:srgbClr val="000000"/>
                          </a:solidFill>
                          <a:effectLst/>
                          <a:latin typeface="ＭＳ Ｐゴシック"/>
                        </a:rPr>
                      </a:br>
                      <a:r>
                        <a:rPr lang="ja-JP" altLang="en-US" sz="1100" b="0" i="0" u="none" strike="noStrike">
                          <a:solidFill>
                            <a:srgbClr val="000000"/>
                          </a:solidFill>
                          <a:effectLst/>
                          <a:latin typeface="ＭＳ Ｐゴシック"/>
                        </a:rPr>
                        <a:t>の弾力性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8.109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0.185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14.460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-0.112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0.001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68741">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ＭＳ Ｐゴシック"/>
                        </a:rPr>
                        <a:t>(9.672)</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(-1.677)</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(2.143)</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(-0.662)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(0.368)</a:t>
                      </a:r>
                      <a:r>
                        <a:rPr lang="ja-JP" altLang="en-US" sz="800" b="0" i="0" u="none" strike="noStrike">
                          <a:solidFill>
                            <a:srgbClr val="000000"/>
                          </a:solidFill>
                          <a:effectLst/>
                          <a:latin typeface="ＭＳ Ｐゴシック"/>
                        </a:rPr>
                        <a:t>**</a:t>
                      </a:r>
                      <a:endParaRPr lang="ja-JP" altLang="en-US" sz="1100" b="0" i="0" u="none" strike="noStrike">
                        <a:solidFill>
                          <a:srgbClr val="000000"/>
                        </a:solidFill>
                        <a:effectLst/>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68741">
                <a:tc rowSpan="2">
                  <a:txBody>
                    <a:bodyPr/>
                    <a:lstStyle/>
                    <a:p>
                      <a:pPr algn="ctr" fontAlgn="ctr"/>
                      <a:r>
                        <a:rPr lang="ja-JP" altLang="en-US" sz="1100" b="0" i="0" u="none" strike="noStrike">
                          <a:solidFill>
                            <a:srgbClr val="000000"/>
                          </a:solidFill>
                          <a:effectLst/>
                          <a:latin typeface="ＭＳ Ｐゴシック"/>
                        </a:rPr>
                        <a:t>決定係数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a:rPr>
                        <a:t>0.998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dirty="0">
                          <a:solidFill>
                            <a:srgbClr val="000000"/>
                          </a:solidFill>
                          <a:effectLst/>
                          <a:latin typeface="ＭＳ Ｐゴシック"/>
                        </a:rPr>
                        <a:t>0.845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0.886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0.780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1100" b="0" i="0" u="none" strike="noStrike">
                          <a:solidFill>
                            <a:srgbClr val="000000"/>
                          </a:solidFill>
                          <a:effectLst/>
                          <a:latin typeface="ＭＳ Ｐゴシック"/>
                        </a:rPr>
                        <a:t>0.802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68741">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ＭＳ Ｐゴシック"/>
                        </a:rPr>
                        <a:t>(</a:t>
                      </a:r>
                      <a:r>
                        <a:rPr lang="ja-JP" altLang="en-US" sz="1100" b="0" i="0" u="none" strike="noStrike" dirty="0">
                          <a:solidFill>
                            <a:srgbClr val="000000"/>
                          </a:solidFill>
                          <a:effectLst/>
                          <a:latin typeface="ＭＳ Ｐゴシック"/>
                        </a:rPr>
                        <a:t>最尤法）</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a:t>
                      </a:r>
                      <a:r>
                        <a:rPr lang="ja-JP" altLang="en-US" sz="1100" b="0" i="0" u="none" strike="noStrike">
                          <a:solidFill>
                            <a:srgbClr val="000000"/>
                          </a:solidFill>
                          <a:effectLst/>
                          <a:latin typeface="ＭＳ Ｐゴシック"/>
                        </a:rPr>
                        <a:t>最尤法）</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a:t>
                      </a:r>
                      <a:r>
                        <a:rPr lang="ja-JP" altLang="en-US" sz="1100" b="0" i="0" u="none" strike="noStrike">
                          <a:solidFill>
                            <a:srgbClr val="000000"/>
                          </a:solidFill>
                          <a:effectLst/>
                          <a:latin typeface="ＭＳ Ｐゴシック"/>
                        </a:rPr>
                        <a:t>最尤法）</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a:t>
                      </a:r>
                      <a:r>
                        <a:rPr lang="ja-JP" altLang="en-US" sz="1100" b="0" i="0" u="none" strike="noStrike">
                          <a:solidFill>
                            <a:srgbClr val="000000"/>
                          </a:solidFill>
                          <a:effectLst/>
                          <a:latin typeface="ＭＳ Ｐゴシック"/>
                        </a:rPr>
                        <a:t>最尤法）</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a:rPr>
                        <a:t>(</a:t>
                      </a:r>
                      <a:r>
                        <a:rPr lang="ja-JP" altLang="en-US" sz="1100" b="0" i="0" u="none" strike="noStrike">
                          <a:solidFill>
                            <a:srgbClr val="000000"/>
                          </a:solidFill>
                          <a:effectLst/>
                          <a:latin typeface="ＭＳ Ｐゴシック"/>
                        </a:rPr>
                        <a:t>最尤法）</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66761">
                <a:tc gridSpan="6">
                  <a:txBody>
                    <a:bodyPr/>
                    <a:lstStyle/>
                    <a:p>
                      <a:pPr algn="ctr" fontAlgn="ctr"/>
                      <a:r>
                        <a:rPr lang="en-US" altLang="ja-JP" sz="1000" b="0" i="0" u="none" strike="noStrike" dirty="0">
                          <a:solidFill>
                            <a:srgbClr val="000000"/>
                          </a:solidFill>
                          <a:effectLst/>
                          <a:latin typeface="ＭＳ Ｐゴシック"/>
                        </a:rPr>
                        <a:t>(</a:t>
                      </a:r>
                      <a:r>
                        <a:rPr lang="ja-JP" altLang="en-US" sz="1000" b="0" i="0" u="none" strike="noStrike" dirty="0">
                          <a:solidFill>
                            <a:srgbClr val="000000"/>
                          </a:solidFill>
                          <a:effectLst/>
                          <a:latin typeface="ＭＳ Ｐゴシック"/>
                        </a:rPr>
                        <a:t>備考</a:t>
                      </a:r>
                      <a:r>
                        <a:rPr lang="en-US" altLang="ja-JP" sz="1000" b="0" i="0" u="none" strike="noStrike" dirty="0">
                          <a:solidFill>
                            <a:srgbClr val="000000"/>
                          </a:solidFill>
                          <a:effectLst/>
                          <a:latin typeface="ＭＳ Ｐゴシック"/>
                        </a:rPr>
                        <a:t>)</a:t>
                      </a:r>
                      <a:r>
                        <a:rPr lang="ja-JP" altLang="en-US" sz="1000" b="0" i="0" u="none" strike="noStrike" dirty="0">
                          <a:solidFill>
                            <a:srgbClr val="000000"/>
                          </a:solidFill>
                          <a:effectLst/>
                          <a:latin typeface="ＭＳ Ｐゴシック"/>
                        </a:rPr>
                        <a:t>　決定係数は自由度修正済み。括弧内は</a:t>
                      </a:r>
                      <a:r>
                        <a:rPr lang="ja-JP" altLang="en-US" sz="1000" b="0" i="0" u="none" strike="noStrike" dirty="0" err="1">
                          <a:solidFill>
                            <a:srgbClr val="000000"/>
                          </a:solidFill>
                          <a:effectLst/>
                          <a:latin typeface="ＭＳ Ｐゴシック"/>
                        </a:rPr>
                        <a:t>ｔ</a:t>
                      </a:r>
                      <a:r>
                        <a:rPr lang="ja-JP" altLang="en-US" sz="1000" b="0" i="0" u="none" strike="noStrike" dirty="0">
                          <a:solidFill>
                            <a:srgbClr val="000000"/>
                          </a:solidFill>
                          <a:effectLst/>
                          <a:latin typeface="ＭＳ Ｐゴシック"/>
                        </a:rPr>
                        <a:t>値であり、***は</a:t>
                      </a:r>
                      <a:r>
                        <a:rPr lang="en-US" altLang="ja-JP" sz="1000" b="0" i="0" u="none" strike="noStrike" dirty="0">
                          <a:solidFill>
                            <a:srgbClr val="000000"/>
                          </a:solidFill>
                          <a:effectLst/>
                          <a:latin typeface="ＭＳ Ｐゴシック"/>
                        </a:rPr>
                        <a:t>1</a:t>
                      </a:r>
                      <a:r>
                        <a:rPr lang="ja-JP" altLang="en-US" sz="1000" b="0" i="0" u="none" strike="noStrike" dirty="0">
                          <a:solidFill>
                            <a:srgbClr val="000000"/>
                          </a:solidFill>
                          <a:effectLst/>
                          <a:latin typeface="ＭＳ Ｐゴシック"/>
                        </a:rPr>
                        <a:t>％、**は</a:t>
                      </a:r>
                      <a:r>
                        <a:rPr lang="en-US" altLang="ja-JP" sz="1000" b="0" i="0" u="none" strike="noStrike" dirty="0">
                          <a:solidFill>
                            <a:srgbClr val="000000"/>
                          </a:solidFill>
                          <a:effectLst/>
                          <a:latin typeface="ＭＳ Ｐゴシック"/>
                        </a:rPr>
                        <a:t>5</a:t>
                      </a:r>
                      <a:r>
                        <a:rPr lang="ja-JP" altLang="en-US" sz="1000" b="0" i="0" u="none" strike="noStrike" dirty="0">
                          <a:solidFill>
                            <a:srgbClr val="000000"/>
                          </a:solidFill>
                          <a:effectLst/>
                          <a:latin typeface="ＭＳ Ｐゴシック"/>
                        </a:rPr>
                        <a:t>％、*は</a:t>
                      </a:r>
                      <a:r>
                        <a:rPr lang="en-US" altLang="ja-JP" sz="1000" b="0" i="0" u="none" strike="noStrike" dirty="0">
                          <a:solidFill>
                            <a:srgbClr val="000000"/>
                          </a:solidFill>
                          <a:effectLst/>
                          <a:latin typeface="ＭＳ Ｐゴシック"/>
                        </a:rPr>
                        <a:t>10</a:t>
                      </a:r>
                      <a:r>
                        <a:rPr lang="ja-JP" altLang="en-US" sz="1000" b="0" i="0" u="none" strike="noStrike" dirty="0">
                          <a:solidFill>
                            <a:srgbClr val="000000"/>
                          </a:solidFill>
                          <a:effectLst/>
                          <a:latin typeface="ＭＳ Ｐゴシック"/>
                        </a:rPr>
                        <a:t>％水準で有意であることを示す。</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4" name="テキスト ボックス 3"/>
          <p:cNvSpPr txBox="1"/>
          <p:nvPr/>
        </p:nvSpPr>
        <p:spPr>
          <a:xfrm>
            <a:off x="683568" y="404664"/>
            <a:ext cx="7416824" cy="1015663"/>
          </a:xfrm>
          <a:prstGeom prst="rect">
            <a:avLst/>
          </a:prstGeom>
          <a:noFill/>
        </p:spPr>
        <p:txBody>
          <a:bodyPr wrap="square" rtlCol="0">
            <a:spAutoFit/>
          </a:bodyPr>
          <a:lstStyle/>
          <a:p>
            <a:r>
              <a:rPr lang="ja-JP" altLang="en-US" sz="3600" dirty="0" smtClean="0"/>
              <a:t>３</a:t>
            </a:r>
            <a:r>
              <a:rPr lang="en-US" altLang="ja-JP" sz="3600" dirty="0" smtClean="0"/>
              <a:t>. </a:t>
            </a:r>
            <a:r>
              <a:rPr lang="ja-JP" altLang="en-US" sz="3600" dirty="0" smtClean="0"/>
              <a:t>直接投資は何に作用しているか</a:t>
            </a:r>
            <a:endParaRPr lang="en-US" altLang="ja-JP" sz="2400" dirty="0" smtClean="0"/>
          </a:p>
          <a:p>
            <a:r>
              <a:rPr lang="ja-JP" altLang="en-US" sz="2400" dirty="0"/>
              <a:t>　３</a:t>
            </a:r>
            <a:r>
              <a:rPr lang="en-US" altLang="ja-JP" sz="2400" dirty="0" smtClean="0"/>
              <a:t>-</a:t>
            </a:r>
            <a:r>
              <a:rPr lang="ja-JP" altLang="en-US" sz="2400" dirty="0"/>
              <a:t>３</a:t>
            </a:r>
            <a:r>
              <a:rPr lang="ja-JP" altLang="en-US" sz="2400" dirty="0" smtClean="0"/>
              <a:t> </a:t>
            </a:r>
            <a:r>
              <a:rPr lang="ja-JP" altLang="en-US" sz="2400" dirty="0"/>
              <a:t>回帰</a:t>
            </a:r>
            <a:r>
              <a:rPr lang="ja-JP" altLang="en-US" sz="2400" dirty="0" smtClean="0"/>
              <a:t>分析の結果</a:t>
            </a:r>
            <a:endParaRPr lang="en-US" altLang="ja-JP" sz="3600" dirty="0" smtClean="0"/>
          </a:p>
        </p:txBody>
      </p:sp>
    </p:spTree>
    <p:extLst>
      <p:ext uri="{BB962C8B-B14F-4D97-AF65-F5344CB8AC3E}">
        <p14:creationId xmlns:p14="http://schemas.microsoft.com/office/powerpoint/2010/main" val="1713428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4294967295"/>
          </p:nvPr>
        </p:nvSpPr>
        <p:spPr>
          <a:xfrm>
            <a:off x="696291" y="1438017"/>
            <a:ext cx="7889875" cy="5545137"/>
          </a:xfrm>
        </p:spPr>
        <p:txBody>
          <a:bodyPr>
            <a:normAutofit/>
          </a:bodyPr>
          <a:lstStyle/>
          <a:p>
            <a:pPr>
              <a:buNone/>
            </a:pPr>
            <a:r>
              <a:rPr kumimoji="1" lang="ja-JP" altLang="en-US" dirty="0" smtClean="0"/>
              <a:t>　</a:t>
            </a:r>
            <a:r>
              <a:rPr kumimoji="1" lang="ja-JP" altLang="en-US" dirty="0" smtClean="0">
                <a:solidFill>
                  <a:schemeClr val="tx1"/>
                </a:solidFill>
              </a:rPr>
              <a:t>結果の解釈</a:t>
            </a:r>
            <a:endParaRPr kumimoji="1" lang="en-US" altLang="ja-JP" dirty="0" smtClean="0">
              <a:solidFill>
                <a:schemeClr val="tx1"/>
              </a:solidFill>
            </a:endParaRPr>
          </a:p>
          <a:p>
            <a:pPr>
              <a:buNone/>
            </a:pPr>
            <a:r>
              <a:rPr kumimoji="1" lang="en-US" altLang="ja-JP" sz="2800" dirty="0" smtClean="0">
                <a:solidFill>
                  <a:schemeClr val="tx1"/>
                </a:solidFill>
              </a:rPr>
              <a:t>(1)</a:t>
            </a:r>
            <a:r>
              <a:rPr lang="ja-JP" altLang="en-US" sz="2800" dirty="0">
                <a:solidFill>
                  <a:schemeClr val="tx1"/>
                </a:solidFill>
              </a:rPr>
              <a:t>各国共通</a:t>
            </a:r>
            <a:r>
              <a:rPr lang="ja-JP" altLang="en-US" sz="2800" dirty="0" smtClean="0">
                <a:solidFill>
                  <a:schemeClr val="tx1"/>
                </a:solidFill>
              </a:rPr>
              <a:t>して、インフレ率にプラスの有意な水準が見られたことから、東南アジア地域では経済成長が対外直接投資</a:t>
            </a:r>
            <a:r>
              <a:rPr lang="ja-JP" altLang="en-US" sz="2800" dirty="0">
                <a:solidFill>
                  <a:schemeClr val="tx1"/>
                </a:solidFill>
              </a:rPr>
              <a:t>に</a:t>
            </a:r>
            <a:r>
              <a:rPr lang="ja-JP" altLang="en-US" sz="2800" dirty="0" smtClean="0">
                <a:solidFill>
                  <a:schemeClr val="tx1"/>
                </a:solidFill>
              </a:rPr>
              <a:t>正の影響をもたらしている。</a:t>
            </a:r>
            <a:endParaRPr kumimoji="1" lang="en-US" altLang="ja-JP" sz="2800" dirty="0" smtClean="0">
              <a:solidFill>
                <a:schemeClr val="tx1"/>
              </a:solidFill>
            </a:endParaRPr>
          </a:p>
          <a:p>
            <a:pPr>
              <a:buNone/>
            </a:pPr>
            <a:endParaRPr lang="en-US" altLang="ja-JP" sz="2800" dirty="0" smtClean="0">
              <a:solidFill>
                <a:schemeClr val="tx1"/>
              </a:solidFill>
            </a:endParaRPr>
          </a:p>
          <a:p>
            <a:pPr>
              <a:buNone/>
            </a:pPr>
            <a:r>
              <a:rPr lang="en-US" altLang="ja-JP" sz="2800" dirty="0" smtClean="0">
                <a:solidFill>
                  <a:schemeClr val="tx1"/>
                </a:solidFill>
              </a:rPr>
              <a:t>(2)</a:t>
            </a:r>
            <a:r>
              <a:rPr lang="ja-JP" altLang="en-US" sz="2800" dirty="0" smtClean="0">
                <a:solidFill>
                  <a:schemeClr val="tx1"/>
                </a:solidFill>
              </a:rPr>
              <a:t>同じく、法定所得課税の実効税率にも比較的有意な水準が出ており、各国とも法人税を使った税</a:t>
            </a:r>
            <a:r>
              <a:rPr lang="ja-JP" altLang="en-US" sz="2800" dirty="0">
                <a:solidFill>
                  <a:schemeClr val="tx1"/>
                </a:solidFill>
              </a:rPr>
              <a:t>制</a:t>
            </a:r>
            <a:r>
              <a:rPr lang="ja-JP" altLang="en-US" sz="2800" dirty="0" smtClean="0">
                <a:solidFill>
                  <a:schemeClr val="tx1"/>
                </a:solidFill>
              </a:rPr>
              <a:t>が直接投資に影響を与えていることがうかがえる。</a:t>
            </a:r>
            <a:endParaRPr lang="en-US" altLang="ja-JP" sz="2800" dirty="0" smtClean="0">
              <a:solidFill>
                <a:schemeClr val="tx1"/>
              </a:solidFill>
            </a:endParaRPr>
          </a:p>
          <a:p>
            <a:pPr>
              <a:buNone/>
            </a:pPr>
            <a:endParaRPr kumimoji="1" lang="en-US" altLang="ja-JP" sz="2800" dirty="0" smtClean="0">
              <a:solidFill>
                <a:schemeClr val="tx1"/>
              </a:solidFill>
            </a:endParaRPr>
          </a:p>
        </p:txBody>
      </p:sp>
      <p:sp>
        <p:nvSpPr>
          <p:cNvPr id="4" name="テキスト ボックス 3"/>
          <p:cNvSpPr txBox="1"/>
          <p:nvPr/>
        </p:nvSpPr>
        <p:spPr>
          <a:xfrm>
            <a:off x="683568" y="404664"/>
            <a:ext cx="7488832" cy="1015663"/>
          </a:xfrm>
          <a:prstGeom prst="rect">
            <a:avLst/>
          </a:prstGeom>
          <a:noFill/>
        </p:spPr>
        <p:txBody>
          <a:bodyPr wrap="square" rtlCol="0">
            <a:spAutoFit/>
          </a:bodyPr>
          <a:lstStyle/>
          <a:p>
            <a:r>
              <a:rPr lang="ja-JP" altLang="en-US" sz="3600" dirty="0" smtClean="0"/>
              <a:t>３</a:t>
            </a:r>
            <a:r>
              <a:rPr lang="en-US" altLang="ja-JP" sz="3600" dirty="0" smtClean="0"/>
              <a:t>. </a:t>
            </a:r>
            <a:r>
              <a:rPr lang="ja-JP" altLang="en-US" sz="3600" dirty="0"/>
              <a:t>直接</a:t>
            </a:r>
            <a:r>
              <a:rPr lang="ja-JP" altLang="en-US" sz="3600" dirty="0" smtClean="0"/>
              <a:t>投資は何に作用しているか</a:t>
            </a:r>
            <a:endParaRPr lang="en-US" altLang="ja-JP" sz="2400" dirty="0" smtClean="0"/>
          </a:p>
          <a:p>
            <a:r>
              <a:rPr lang="ja-JP" altLang="en-US" sz="2400" dirty="0"/>
              <a:t>　３</a:t>
            </a:r>
            <a:r>
              <a:rPr lang="en-US" altLang="ja-JP" sz="2400" dirty="0" smtClean="0"/>
              <a:t>-</a:t>
            </a:r>
            <a:r>
              <a:rPr lang="ja-JP" altLang="en-US" sz="2400" dirty="0"/>
              <a:t>３</a:t>
            </a:r>
            <a:r>
              <a:rPr lang="ja-JP" altLang="en-US" sz="2400" dirty="0" smtClean="0"/>
              <a:t> </a:t>
            </a:r>
            <a:r>
              <a:rPr lang="ja-JP" altLang="en-US" sz="2400" dirty="0"/>
              <a:t>回帰</a:t>
            </a:r>
            <a:r>
              <a:rPr lang="ja-JP" altLang="en-US" sz="2400" dirty="0" smtClean="0"/>
              <a:t>分析の結果</a:t>
            </a:r>
            <a:endParaRPr lang="en-US" altLang="ja-JP" sz="3600" dirty="0" smtClean="0"/>
          </a:p>
        </p:txBody>
      </p:sp>
    </p:spTree>
    <p:extLst>
      <p:ext uri="{BB962C8B-B14F-4D97-AF65-F5344CB8AC3E}">
        <p14:creationId xmlns:p14="http://schemas.microsoft.com/office/powerpoint/2010/main" val="4076514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法人</a:t>
            </a:r>
            <a:r>
              <a:rPr lang="ja-JP" altLang="en-US" dirty="0" smtClean="0"/>
              <a:t>税率は、</a:t>
            </a:r>
            <a:r>
              <a:rPr lang="ja-JP" altLang="en-US" dirty="0" smtClean="0">
                <a:solidFill>
                  <a:srgbClr val="FF0000"/>
                </a:solidFill>
              </a:rPr>
              <a:t>減少</a:t>
            </a:r>
            <a:r>
              <a:rPr lang="ja-JP" altLang="en-US" dirty="0" smtClean="0"/>
              <a:t>の傾向にあり、それが直接投資を生み出している。</a:t>
            </a:r>
            <a:endParaRPr lang="en-US" altLang="ja-JP" dirty="0" smtClean="0"/>
          </a:p>
          <a:p>
            <a:endParaRPr lang="en-US" altLang="ja-JP" dirty="0"/>
          </a:p>
          <a:p>
            <a:r>
              <a:rPr lang="ja-JP" altLang="en-US" dirty="0" smtClean="0"/>
              <a:t>対外直接投資は、</a:t>
            </a:r>
            <a:r>
              <a:rPr lang="ja-JP" altLang="en-US" dirty="0" smtClean="0">
                <a:solidFill>
                  <a:srgbClr val="FF0000"/>
                </a:solidFill>
              </a:rPr>
              <a:t>インフレ率と法人税</a:t>
            </a:r>
            <a:r>
              <a:rPr lang="ja-JP" altLang="en-US" dirty="0" smtClean="0"/>
              <a:t>に大きく作用されている。</a:t>
            </a:r>
            <a:endParaRPr kumimoji="1" lang="ja-JP" altLang="en-US" dirty="0"/>
          </a:p>
        </p:txBody>
      </p:sp>
      <p:sp>
        <p:nvSpPr>
          <p:cNvPr id="3" name="タイトル 2"/>
          <p:cNvSpPr>
            <a:spLocks noGrp="1"/>
          </p:cNvSpPr>
          <p:nvPr>
            <p:ph type="title"/>
          </p:nvPr>
        </p:nvSpPr>
        <p:spPr/>
        <p:txBody>
          <a:bodyPr/>
          <a:lstStyle/>
          <a:p>
            <a:r>
              <a:rPr kumimoji="1" lang="ja-JP" altLang="en-US" dirty="0" smtClean="0">
                <a:solidFill>
                  <a:schemeClr val="tx1"/>
                </a:solidFill>
              </a:rPr>
              <a:t>まとめ</a:t>
            </a:r>
            <a:endParaRPr kumimoji="1" lang="ja-JP" altLang="en-US" dirty="0">
              <a:solidFill>
                <a:schemeClr val="tx1"/>
              </a:solidFill>
            </a:endParaRPr>
          </a:p>
        </p:txBody>
      </p:sp>
    </p:spTree>
    <p:extLst>
      <p:ext uri="{BB962C8B-B14F-4D97-AF65-F5344CB8AC3E}">
        <p14:creationId xmlns:p14="http://schemas.microsoft.com/office/powerpoint/2010/main" val="1995658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4.</a:t>
            </a:r>
            <a:r>
              <a:rPr lang="ja-JP" altLang="en-US" dirty="0">
                <a:solidFill>
                  <a:schemeClr val="tx1"/>
                </a:solidFill>
              </a:rPr>
              <a:t>直接投資の影響力</a:t>
            </a:r>
            <a:br>
              <a:rPr lang="ja-JP" altLang="en-US" dirty="0">
                <a:solidFill>
                  <a:schemeClr val="tx1"/>
                </a:solidFill>
              </a:rPr>
            </a:br>
            <a:r>
              <a:rPr lang="ja-JP" altLang="en-US" dirty="0">
                <a:solidFill>
                  <a:schemeClr val="tx1"/>
                </a:solidFill>
              </a:rPr>
              <a:t>　</a:t>
            </a:r>
            <a:endParaRPr kumimoji="1" lang="ja-JP" altLang="en-US" dirty="0">
              <a:solidFill>
                <a:schemeClr val="tx1"/>
              </a:solidFill>
            </a:endParaRPr>
          </a:p>
        </p:txBody>
      </p:sp>
      <p:sp>
        <p:nvSpPr>
          <p:cNvPr id="5" name="テキスト ボックス 4"/>
          <p:cNvSpPr txBox="1"/>
          <p:nvPr/>
        </p:nvSpPr>
        <p:spPr>
          <a:xfrm>
            <a:off x="1259632" y="3812847"/>
            <a:ext cx="3024336" cy="1631216"/>
          </a:xfrm>
          <a:prstGeom prst="rect">
            <a:avLst/>
          </a:prstGeom>
          <a:noFill/>
        </p:spPr>
        <p:txBody>
          <a:bodyPr wrap="square" rtlCol="0">
            <a:spAutoFit/>
          </a:bodyPr>
          <a:lstStyle/>
          <a:p>
            <a:r>
              <a:rPr lang="en-US" altLang="ja-JP" sz="2000" dirty="0" smtClean="0"/>
              <a:t>4-1 </a:t>
            </a:r>
            <a:r>
              <a:rPr lang="ja-JP" altLang="en-US" sz="2000" dirty="0" smtClean="0"/>
              <a:t>現地に与える影響</a:t>
            </a:r>
            <a:endParaRPr lang="en-US" altLang="ja-JP" sz="2000" dirty="0" smtClean="0"/>
          </a:p>
          <a:p>
            <a:r>
              <a:rPr lang="en-US" altLang="ja-JP" sz="2000" dirty="0" smtClean="0"/>
              <a:t>(1) </a:t>
            </a:r>
            <a:r>
              <a:rPr lang="ja-JP" altLang="en-US" sz="2000" dirty="0" smtClean="0"/>
              <a:t>回帰分析</a:t>
            </a:r>
            <a:endParaRPr lang="en-US" altLang="ja-JP" sz="2000" dirty="0" smtClean="0"/>
          </a:p>
          <a:p>
            <a:r>
              <a:rPr lang="en-US" altLang="ja-JP" sz="2000" dirty="0" smtClean="0"/>
              <a:t>(2) </a:t>
            </a:r>
            <a:r>
              <a:rPr lang="ja-JP" altLang="en-US" sz="2000" dirty="0" smtClean="0"/>
              <a:t>回帰分析の結果</a:t>
            </a:r>
            <a:br>
              <a:rPr lang="ja-JP" altLang="en-US" sz="2000" dirty="0" smtClean="0"/>
            </a:br>
            <a:r>
              <a:rPr lang="ja-JP" altLang="en-US" sz="2000" dirty="0" smtClean="0"/>
              <a:t>　</a:t>
            </a:r>
            <a:endParaRPr lang="en-US" altLang="ja-JP" sz="2000" dirty="0" smtClean="0"/>
          </a:p>
          <a:p>
            <a:r>
              <a:rPr lang="en-US" altLang="ja-JP" sz="2000" dirty="0" smtClean="0"/>
              <a:t>4-2 </a:t>
            </a:r>
            <a:r>
              <a:rPr lang="ja-JP" altLang="en-US" sz="2000" dirty="0" smtClean="0"/>
              <a:t>インドネシアの実例</a:t>
            </a:r>
            <a:endParaRPr kumimoji="1" lang="ja-JP" altLang="en-US" sz="2000" dirty="0"/>
          </a:p>
        </p:txBody>
      </p:sp>
      <p:sp>
        <p:nvSpPr>
          <p:cNvPr id="6" name="テキスト ボックス 5"/>
          <p:cNvSpPr txBox="1"/>
          <p:nvPr/>
        </p:nvSpPr>
        <p:spPr>
          <a:xfrm>
            <a:off x="5004048" y="3789040"/>
            <a:ext cx="3528392" cy="1938992"/>
          </a:xfrm>
          <a:prstGeom prst="rect">
            <a:avLst/>
          </a:prstGeom>
          <a:noFill/>
        </p:spPr>
        <p:txBody>
          <a:bodyPr wrap="square" rtlCol="0">
            <a:spAutoFit/>
          </a:bodyPr>
          <a:lstStyle/>
          <a:p>
            <a:r>
              <a:rPr lang="en-US" altLang="ja-JP" sz="2000" dirty="0" smtClean="0"/>
              <a:t>4-3 </a:t>
            </a:r>
            <a:r>
              <a:rPr lang="ja-JP" altLang="en-US" sz="2000" dirty="0" smtClean="0"/>
              <a:t>日本にあたえる影響</a:t>
            </a:r>
            <a:endParaRPr lang="en-US" altLang="ja-JP" sz="2000" dirty="0" smtClean="0"/>
          </a:p>
          <a:p>
            <a:r>
              <a:rPr lang="en-US" altLang="ja-JP" sz="2000" dirty="0" smtClean="0"/>
              <a:t>(1)</a:t>
            </a:r>
            <a:r>
              <a:rPr lang="ja-JP" altLang="en-US" sz="2000" dirty="0" smtClean="0"/>
              <a:t>回帰分析</a:t>
            </a:r>
            <a:endParaRPr lang="en-US" altLang="ja-JP" sz="2000" dirty="0" smtClean="0"/>
          </a:p>
          <a:p>
            <a:r>
              <a:rPr lang="en-US" altLang="ja-JP" sz="2000" dirty="0" smtClean="0"/>
              <a:t>(2)</a:t>
            </a:r>
            <a:r>
              <a:rPr lang="ja-JP" altLang="en-US" sz="2000" dirty="0" smtClean="0"/>
              <a:t>回帰分析の結果</a:t>
            </a:r>
            <a:br>
              <a:rPr lang="ja-JP" altLang="en-US" sz="2000" dirty="0" smtClean="0"/>
            </a:br>
            <a:r>
              <a:rPr lang="ja-JP" altLang="en-US" sz="2000" dirty="0" smtClean="0"/>
              <a:t>　</a:t>
            </a:r>
            <a:endParaRPr lang="en-US" altLang="ja-JP" sz="2000" dirty="0" smtClean="0"/>
          </a:p>
          <a:p>
            <a:r>
              <a:rPr lang="en-US" altLang="ja-JP" sz="2000" dirty="0" smtClean="0"/>
              <a:t>4-4 </a:t>
            </a:r>
            <a:r>
              <a:rPr lang="ja-JP" altLang="en-US" sz="2000" dirty="0" smtClean="0"/>
              <a:t>日本の実例</a:t>
            </a:r>
            <a:br>
              <a:rPr lang="ja-JP" altLang="en-US" sz="2000" dirty="0" smtClean="0"/>
            </a:br>
            <a:endParaRPr lang="ja-JP" altLang="en-US" sz="2000" dirty="0"/>
          </a:p>
        </p:txBody>
      </p:sp>
    </p:spTree>
    <p:extLst>
      <p:ext uri="{BB962C8B-B14F-4D97-AF65-F5344CB8AC3E}">
        <p14:creationId xmlns:p14="http://schemas.microsoft.com/office/powerpoint/2010/main" val="248603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1835696" y="1395742"/>
            <a:ext cx="6386431" cy="1177246"/>
            <a:chOff x="2195736" y="1417638"/>
            <a:chExt cx="5550113" cy="830997"/>
          </a:xfrm>
          <a:solidFill>
            <a:schemeClr val="bg2">
              <a:lumMod val="90000"/>
            </a:schemeClr>
          </a:solidFill>
        </p:grpSpPr>
        <p:sp>
          <p:nvSpPr>
            <p:cNvPr id="3" name="円/楕円 2"/>
            <p:cNvSpPr/>
            <p:nvPr/>
          </p:nvSpPr>
          <p:spPr>
            <a:xfrm>
              <a:off x="2195736" y="1417638"/>
              <a:ext cx="5184576" cy="83099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561273" y="1512864"/>
              <a:ext cx="5184576" cy="586586"/>
            </a:xfrm>
            <a:prstGeom prst="rect">
              <a:avLst/>
            </a:prstGeom>
            <a:noFill/>
          </p:spPr>
          <p:txBody>
            <a:bodyPr wrap="square" rtlCol="0">
              <a:spAutoFit/>
            </a:bodyPr>
            <a:lstStyle/>
            <a:p>
              <a:r>
                <a:rPr kumimoji="1" lang="ja-JP" altLang="en-US" sz="2400" dirty="0" smtClean="0"/>
                <a:t>直接投資をすることで</a:t>
              </a:r>
              <a:endParaRPr kumimoji="1" lang="en-US" altLang="ja-JP" sz="2400" dirty="0" smtClean="0"/>
            </a:p>
            <a:p>
              <a:r>
                <a:rPr kumimoji="1" lang="ja-JP" altLang="en-US" sz="2400" dirty="0" smtClean="0"/>
                <a:t>多大なる影響を両国に与えることになる</a:t>
              </a:r>
              <a:endParaRPr kumimoji="1" lang="ja-JP" altLang="en-US" sz="2400" dirty="0"/>
            </a:p>
          </p:txBody>
        </p:sp>
      </p:grpSp>
      <p:sp>
        <p:nvSpPr>
          <p:cNvPr id="5" name="下矢印 4"/>
          <p:cNvSpPr/>
          <p:nvPr/>
        </p:nvSpPr>
        <p:spPr>
          <a:xfrm>
            <a:off x="3203848" y="2996952"/>
            <a:ext cx="260399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855806" y="4266853"/>
            <a:ext cx="5904076" cy="20882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良い影響、悪い影響</a:t>
            </a:r>
            <a:endParaRPr lang="en-US" altLang="ja-JP" sz="3200" dirty="0" smtClean="0">
              <a:solidFill>
                <a:schemeClr val="tx1"/>
              </a:solidFill>
            </a:endParaRPr>
          </a:p>
          <a:p>
            <a:pPr algn="ctr"/>
            <a:r>
              <a:rPr kumimoji="1" lang="ja-JP" altLang="en-US" sz="3200" dirty="0" smtClean="0">
                <a:solidFill>
                  <a:schemeClr val="tx1"/>
                </a:solidFill>
              </a:rPr>
              <a:t>どちらのほうが</a:t>
            </a:r>
            <a:endParaRPr kumimoji="1" lang="en-US" altLang="ja-JP" sz="3200" dirty="0" smtClean="0">
              <a:solidFill>
                <a:schemeClr val="tx1"/>
              </a:solidFill>
            </a:endParaRPr>
          </a:p>
          <a:p>
            <a:pPr algn="ctr"/>
            <a:r>
              <a:rPr kumimoji="1" lang="ja-JP" altLang="en-US" sz="3200" dirty="0" smtClean="0">
                <a:solidFill>
                  <a:schemeClr val="tx1"/>
                </a:solidFill>
              </a:rPr>
              <a:t>大きいのだろうか？？</a:t>
            </a:r>
            <a:endParaRPr kumimoji="1" lang="ja-JP" altLang="en-US" sz="3200" dirty="0">
              <a:solidFill>
                <a:schemeClr val="tx1"/>
              </a:solidFill>
            </a:endParaRPr>
          </a:p>
        </p:txBody>
      </p:sp>
      <p:sp>
        <p:nvSpPr>
          <p:cNvPr id="8" name="テキスト ボックス 7"/>
          <p:cNvSpPr txBox="1"/>
          <p:nvPr/>
        </p:nvSpPr>
        <p:spPr>
          <a:xfrm>
            <a:off x="683568" y="404664"/>
            <a:ext cx="5832648" cy="646331"/>
          </a:xfrm>
          <a:prstGeom prst="rect">
            <a:avLst/>
          </a:prstGeom>
          <a:noFill/>
        </p:spPr>
        <p:txBody>
          <a:bodyPr wrap="square" rtlCol="0">
            <a:spAutoFit/>
          </a:bodyPr>
          <a:lstStyle/>
          <a:p>
            <a:r>
              <a:rPr lang="ja-JP" altLang="en-US" sz="3600" dirty="0" smtClean="0">
                <a:latin typeface="+mj-ea"/>
                <a:ea typeface="+mj-ea"/>
              </a:rPr>
              <a:t>４</a:t>
            </a:r>
            <a:r>
              <a:rPr lang="en-US" altLang="ja-JP" sz="3600" dirty="0" smtClean="0"/>
              <a:t>. </a:t>
            </a:r>
            <a:r>
              <a:rPr lang="ja-JP" altLang="en-US" sz="3600" dirty="0"/>
              <a:t>直接</a:t>
            </a:r>
            <a:r>
              <a:rPr lang="ja-JP" altLang="en-US" sz="3600" dirty="0" smtClean="0"/>
              <a:t>投資の影響力</a:t>
            </a:r>
            <a:endParaRPr lang="en-US" altLang="ja-JP" sz="3600" dirty="0" smtClean="0"/>
          </a:p>
        </p:txBody>
      </p:sp>
      <p:pic>
        <p:nvPicPr>
          <p:cNvPr id="4098" name="Picture 2" descr="C:\Users\Yurika\AppData\Local\Microsoft\Windows\Temporary Internet Files\Content.IE5\GUJRNYCR\MC9002857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3888747"/>
            <a:ext cx="2736304" cy="2486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329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648" y="485800"/>
            <a:ext cx="7024744" cy="1143000"/>
          </a:xfrm>
        </p:spPr>
        <p:txBody>
          <a:bodyPr/>
          <a:lstStyle/>
          <a:p>
            <a:pPr algn="ctr"/>
            <a:r>
              <a:rPr kumimoji="1" lang="ja-JP" altLang="en-US" dirty="0" smtClean="0">
                <a:solidFill>
                  <a:schemeClr val="tx1"/>
                </a:solidFill>
              </a:rPr>
              <a:t>目次</a:t>
            </a:r>
            <a:endParaRPr kumimoji="1" lang="ja-JP" altLang="en-US" dirty="0">
              <a:solidFill>
                <a:schemeClr val="tx1"/>
              </a:solidFill>
            </a:endParaRPr>
          </a:p>
        </p:txBody>
      </p:sp>
      <p:sp>
        <p:nvSpPr>
          <p:cNvPr id="4" name="コンテンツ プレースホルダ 3"/>
          <p:cNvSpPr>
            <a:spLocks noGrp="1"/>
          </p:cNvSpPr>
          <p:nvPr>
            <p:ph sz="quarter" idx="13"/>
          </p:nvPr>
        </p:nvSpPr>
        <p:spPr>
          <a:xfrm>
            <a:off x="683568" y="2276872"/>
            <a:ext cx="3960440" cy="3888432"/>
          </a:xfrm>
        </p:spPr>
        <p:txBody>
          <a:bodyPr>
            <a:normAutofit/>
          </a:bodyPr>
          <a:lstStyle/>
          <a:p>
            <a:pPr>
              <a:buNone/>
            </a:pPr>
            <a:r>
              <a:rPr kumimoji="1" lang="en-US" altLang="ja-JP" sz="2000" dirty="0" smtClean="0">
                <a:solidFill>
                  <a:schemeClr val="tx1"/>
                </a:solidFill>
              </a:rPr>
              <a:t>1.</a:t>
            </a:r>
            <a:r>
              <a:rPr kumimoji="1" lang="ja-JP" altLang="en-US" sz="2000" dirty="0" smtClean="0">
                <a:solidFill>
                  <a:schemeClr val="tx1"/>
                </a:solidFill>
              </a:rPr>
              <a:t>テーマを選んだ理由</a:t>
            </a:r>
            <a:endParaRPr kumimoji="1" lang="en-US" altLang="ja-JP" sz="2000" dirty="0" smtClean="0">
              <a:solidFill>
                <a:schemeClr val="tx1"/>
              </a:solidFill>
            </a:endParaRPr>
          </a:p>
          <a:p>
            <a:pPr>
              <a:buNone/>
            </a:pPr>
            <a:endParaRPr kumimoji="1" lang="en-US" altLang="ja-JP" sz="2000" dirty="0" smtClean="0">
              <a:solidFill>
                <a:schemeClr val="tx1"/>
              </a:solidFill>
            </a:endParaRPr>
          </a:p>
          <a:p>
            <a:pPr>
              <a:buNone/>
            </a:pPr>
            <a:r>
              <a:rPr lang="en-US" altLang="ja-JP" sz="2000" dirty="0" smtClean="0">
                <a:solidFill>
                  <a:schemeClr val="tx1"/>
                </a:solidFill>
              </a:rPr>
              <a:t>2.</a:t>
            </a:r>
            <a:r>
              <a:rPr lang="ja-JP" altLang="en-US" sz="2000" dirty="0" smtClean="0">
                <a:solidFill>
                  <a:schemeClr val="tx1"/>
                </a:solidFill>
              </a:rPr>
              <a:t>直接投資について</a:t>
            </a:r>
            <a:endParaRPr lang="en-US" altLang="ja-JP" sz="2000" dirty="0" smtClean="0">
              <a:solidFill>
                <a:schemeClr val="tx1"/>
              </a:solidFill>
            </a:endParaRPr>
          </a:p>
          <a:p>
            <a:pPr>
              <a:buNone/>
            </a:pPr>
            <a:r>
              <a:rPr kumimoji="1" lang="ja-JP" altLang="en-US" sz="2000" dirty="0" smtClean="0">
                <a:solidFill>
                  <a:schemeClr val="tx1"/>
                </a:solidFill>
              </a:rPr>
              <a:t>　</a:t>
            </a:r>
            <a:r>
              <a:rPr kumimoji="1" lang="en-US" altLang="ja-JP" sz="2000" dirty="0" smtClean="0">
                <a:solidFill>
                  <a:schemeClr val="tx1"/>
                </a:solidFill>
              </a:rPr>
              <a:t>2-1 </a:t>
            </a:r>
            <a:r>
              <a:rPr kumimoji="1" lang="ja-JP" altLang="en-US" sz="2000" dirty="0" smtClean="0">
                <a:solidFill>
                  <a:schemeClr val="tx1"/>
                </a:solidFill>
              </a:rPr>
              <a:t>直接投資とは</a:t>
            </a:r>
            <a:endParaRPr kumimoji="1" lang="en-US" altLang="ja-JP" sz="2000" dirty="0" smtClean="0">
              <a:solidFill>
                <a:schemeClr val="tx1"/>
              </a:solidFill>
            </a:endParaRPr>
          </a:p>
          <a:p>
            <a:pPr>
              <a:buNone/>
            </a:pPr>
            <a:r>
              <a:rPr lang="ja-JP" altLang="en-US" sz="2000" dirty="0" smtClean="0">
                <a:solidFill>
                  <a:schemeClr val="tx1"/>
                </a:solidFill>
              </a:rPr>
              <a:t>　</a:t>
            </a:r>
            <a:r>
              <a:rPr lang="en-US" altLang="ja-JP" sz="2000" dirty="0" smtClean="0">
                <a:solidFill>
                  <a:schemeClr val="tx1"/>
                </a:solidFill>
              </a:rPr>
              <a:t>2-2 </a:t>
            </a:r>
            <a:r>
              <a:rPr lang="ja-JP" altLang="en-US" sz="2000" dirty="0" smtClean="0">
                <a:solidFill>
                  <a:schemeClr val="tx1"/>
                </a:solidFill>
              </a:rPr>
              <a:t>アジアへの直接投資</a:t>
            </a:r>
            <a:endParaRPr lang="en-US" altLang="ja-JP" sz="2000" dirty="0" smtClean="0">
              <a:solidFill>
                <a:schemeClr val="tx1"/>
              </a:solidFill>
            </a:endParaRPr>
          </a:p>
          <a:p>
            <a:pPr>
              <a:buNone/>
            </a:pPr>
            <a:endParaRPr lang="en-US" altLang="ja-JP" sz="2000" dirty="0" smtClean="0">
              <a:solidFill>
                <a:schemeClr val="tx1"/>
              </a:solidFill>
            </a:endParaRPr>
          </a:p>
          <a:p>
            <a:pPr>
              <a:buNone/>
            </a:pPr>
            <a:r>
              <a:rPr kumimoji="1" lang="en-US" altLang="ja-JP" sz="2000" dirty="0" smtClean="0">
                <a:solidFill>
                  <a:schemeClr val="tx1"/>
                </a:solidFill>
              </a:rPr>
              <a:t>3.</a:t>
            </a:r>
            <a:r>
              <a:rPr kumimoji="1" lang="ja-JP" altLang="en-US" sz="2000" dirty="0" smtClean="0">
                <a:solidFill>
                  <a:schemeClr val="tx1"/>
                </a:solidFill>
              </a:rPr>
              <a:t>直接投資は何に作用しているか</a:t>
            </a:r>
            <a:endParaRPr kumimoji="1" lang="en-US" altLang="ja-JP" sz="2000" dirty="0" smtClean="0">
              <a:solidFill>
                <a:schemeClr val="tx1"/>
              </a:solidFill>
            </a:endParaRPr>
          </a:p>
          <a:p>
            <a:pPr>
              <a:buNone/>
            </a:pPr>
            <a:r>
              <a:rPr lang="ja-JP" altLang="en-US" sz="2000" dirty="0">
                <a:solidFill>
                  <a:schemeClr val="tx1"/>
                </a:solidFill>
              </a:rPr>
              <a:t>　</a:t>
            </a:r>
            <a:r>
              <a:rPr lang="en-US" altLang="ja-JP" sz="2000" dirty="0" smtClean="0">
                <a:solidFill>
                  <a:schemeClr val="tx1"/>
                </a:solidFill>
              </a:rPr>
              <a:t>3-1 </a:t>
            </a:r>
            <a:r>
              <a:rPr lang="ja-JP" altLang="en-US" sz="2000" dirty="0">
                <a:solidFill>
                  <a:schemeClr val="tx1"/>
                </a:solidFill>
              </a:rPr>
              <a:t>仮説</a:t>
            </a:r>
            <a:endParaRPr lang="en-US" altLang="ja-JP" sz="2000" dirty="0" smtClean="0">
              <a:solidFill>
                <a:schemeClr val="tx1"/>
              </a:solidFill>
            </a:endParaRPr>
          </a:p>
          <a:p>
            <a:pPr>
              <a:buNone/>
            </a:pPr>
            <a:r>
              <a:rPr lang="ja-JP" altLang="en-US" sz="2000" dirty="0">
                <a:solidFill>
                  <a:schemeClr val="tx1"/>
                </a:solidFill>
              </a:rPr>
              <a:t>　</a:t>
            </a:r>
            <a:r>
              <a:rPr lang="en-US" altLang="ja-JP" sz="2000" dirty="0" smtClean="0">
                <a:solidFill>
                  <a:schemeClr val="tx1"/>
                </a:solidFill>
              </a:rPr>
              <a:t>3-2 </a:t>
            </a:r>
            <a:r>
              <a:rPr lang="ja-JP" altLang="en-US" sz="2000" dirty="0" smtClean="0">
                <a:solidFill>
                  <a:schemeClr val="tx1"/>
                </a:solidFill>
              </a:rPr>
              <a:t>回帰分析</a:t>
            </a:r>
            <a:endParaRPr lang="en-US" altLang="ja-JP" sz="2000" dirty="0" smtClean="0">
              <a:solidFill>
                <a:schemeClr val="tx1"/>
              </a:solidFill>
            </a:endParaRPr>
          </a:p>
          <a:p>
            <a:pPr>
              <a:buNone/>
            </a:pPr>
            <a:r>
              <a:rPr kumimoji="1" lang="ja-JP" altLang="en-US" sz="2000" dirty="0">
                <a:solidFill>
                  <a:schemeClr val="tx1"/>
                </a:solidFill>
              </a:rPr>
              <a:t>　</a:t>
            </a:r>
            <a:r>
              <a:rPr lang="en-US" altLang="ja-JP" sz="2000" dirty="0" smtClean="0">
                <a:solidFill>
                  <a:schemeClr val="tx1"/>
                </a:solidFill>
              </a:rPr>
              <a:t>3-3</a:t>
            </a:r>
            <a:r>
              <a:rPr lang="ja-JP" altLang="en-US" sz="2000" dirty="0" smtClean="0">
                <a:solidFill>
                  <a:schemeClr val="tx1"/>
                </a:solidFill>
              </a:rPr>
              <a:t> 回帰分析の結果</a:t>
            </a:r>
            <a:endParaRPr kumimoji="1" lang="en-US" altLang="ja-JP" sz="2000" dirty="0" smtClean="0">
              <a:solidFill>
                <a:schemeClr val="tx1"/>
              </a:solidFill>
            </a:endParaRPr>
          </a:p>
          <a:p>
            <a:pPr>
              <a:buNone/>
            </a:pPr>
            <a:endParaRPr kumimoji="1" lang="en-US" altLang="ja-JP" sz="2000" dirty="0" smtClean="0">
              <a:solidFill>
                <a:schemeClr val="tx1"/>
              </a:solidFill>
            </a:endParaRPr>
          </a:p>
          <a:p>
            <a:pPr>
              <a:buNone/>
            </a:pPr>
            <a:endParaRPr kumimoji="1" lang="ja-JP" altLang="en-US" sz="2000" dirty="0">
              <a:solidFill>
                <a:schemeClr val="tx1"/>
              </a:solidFill>
            </a:endParaRPr>
          </a:p>
        </p:txBody>
      </p:sp>
      <p:sp>
        <p:nvSpPr>
          <p:cNvPr id="5" name="コンテンツ プレースホルダ 4"/>
          <p:cNvSpPr>
            <a:spLocks noGrp="1"/>
          </p:cNvSpPr>
          <p:nvPr>
            <p:ph sz="quarter" idx="14"/>
          </p:nvPr>
        </p:nvSpPr>
        <p:spPr>
          <a:xfrm>
            <a:off x="4716016" y="2276872"/>
            <a:ext cx="3803904" cy="3877056"/>
          </a:xfrm>
        </p:spPr>
        <p:txBody>
          <a:bodyPr>
            <a:normAutofit fontScale="92500" lnSpcReduction="10000"/>
          </a:bodyPr>
          <a:lstStyle/>
          <a:p>
            <a:pPr>
              <a:buNone/>
            </a:pPr>
            <a:r>
              <a:rPr kumimoji="1" lang="en-US" altLang="ja-JP" sz="2000" dirty="0" smtClean="0"/>
              <a:t>4.</a:t>
            </a:r>
            <a:r>
              <a:rPr kumimoji="1" lang="ja-JP" altLang="en-US" sz="2000" dirty="0" smtClean="0"/>
              <a:t>直接投資の影響力</a:t>
            </a:r>
            <a:endParaRPr kumimoji="1" lang="en-US" altLang="ja-JP" sz="2000" dirty="0" smtClean="0"/>
          </a:p>
          <a:p>
            <a:pPr>
              <a:buNone/>
            </a:pPr>
            <a:r>
              <a:rPr lang="ja-JP" altLang="en-US" sz="2000" dirty="0" smtClean="0"/>
              <a:t>　</a:t>
            </a:r>
            <a:r>
              <a:rPr lang="en-US" altLang="ja-JP" sz="2000" dirty="0" smtClean="0"/>
              <a:t>4-1 </a:t>
            </a:r>
            <a:r>
              <a:rPr lang="ja-JP" altLang="en-US" sz="2000" dirty="0" smtClean="0"/>
              <a:t>現地に与える影響</a:t>
            </a:r>
            <a:endParaRPr lang="en-US" altLang="ja-JP" sz="2000" dirty="0" smtClean="0"/>
          </a:p>
          <a:p>
            <a:pPr>
              <a:buNone/>
            </a:pPr>
            <a:r>
              <a:rPr lang="en-US" altLang="ja-JP" sz="2000" dirty="0" smtClean="0"/>
              <a:t>       (1) </a:t>
            </a:r>
            <a:r>
              <a:rPr lang="ja-JP" altLang="en-US" sz="2000" dirty="0" smtClean="0"/>
              <a:t>回帰分析</a:t>
            </a:r>
            <a:endParaRPr lang="en-US" altLang="ja-JP" sz="2000" dirty="0" smtClean="0"/>
          </a:p>
          <a:p>
            <a:pPr>
              <a:buNone/>
            </a:pPr>
            <a:r>
              <a:rPr lang="ja-JP" altLang="en-US" sz="2000" dirty="0"/>
              <a:t>　</a:t>
            </a:r>
            <a:r>
              <a:rPr lang="ja-JP" altLang="en-US" sz="2000" dirty="0" smtClean="0"/>
              <a:t>     </a:t>
            </a:r>
            <a:r>
              <a:rPr lang="en-US" altLang="ja-JP" sz="2000" dirty="0" smtClean="0"/>
              <a:t>(2) </a:t>
            </a:r>
            <a:r>
              <a:rPr lang="ja-JP" altLang="en-US" sz="2000" dirty="0" smtClean="0"/>
              <a:t>回帰分析の結果</a:t>
            </a:r>
            <a:endParaRPr lang="en-US" altLang="ja-JP" sz="2000" dirty="0" smtClean="0"/>
          </a:p>
          <a:p>
            <a:pPr>
              <a:buNone/>
            </a:pPr>
            <a:r>
              <a:rPr kumimoji="1" lang="ja-JP" altLang="en-US" sz="2000" dirty="0" smtClean="0"/>
              <a:t>　</a:t>
            </a:r>
            <a:r>
              <a:rPr kumimoji="1" lang="en-US" altLang="ja-JP" sz="2000" dirty="0" smtClean="0"/>
              <a:t>4-2 </a:t>
            </a:r>
            <a:r>
              <a:rPr kumimoji="1" lang="ja-JP" altLang="en-US" sz="2000" dirty="0" smtClean="0"/>
              <a:t>インドネシアの実例</a:t>
            </a:r>
            <a:endParaRPr kumimoji="1" lang="en-US" altLang="ja-JP" sz="2000" dirty="0" smtClean="0"/>
          </a:p>
          <a:p>
            <a:pPr>
              <a:buNone/>
            </a:pPr>
            <a:endParaRPr kumimoji="1" lang="en-US" altLang="ja-JP" sz="2000" dirty="0" smtClean="0"/>
          </a:p>
          <a:p>
            <a:pPr>
              <a:buNone/>
            </a:pPr>
            <a:r>
              <a:rPr lang="ja-JP" altLang="en-US" sz="2000" dirty="0" smtClean="0"/>
              <a:t>　</a:t>
            </a:r>
            <a:r>
              <a:rPr lang="en-US" altLang="ja-JP" sz="2000" dirty="0" smtClean="0"/>
              <a:t>4-3 </a:t>
            </a:r>
            <a:r>
              <a:rPr lang="ja-JP" altLang="en-US" sz="2000" dirty="0" smtClean="0"/>
              <a:t>日本にあたえる影響</a:t>
            </a:r>
            <a:endParaRPr lang="en-US" altLang="ja-JP" sz="2000" dirty="0"/>
          </a:p>
          <a:p>
            <a:pPr>
              <a:buNone/>
            </a:pPr>
            <a:r>
              <a:rPr lang="ja-JP" altLang="en-US" sz="2000" dirty="0" smtClean="0"/>
              <a:t>　　　　</a:t>
            </a:r>
            <a:r>
              <a:rPr lang="en-US" altLang="ja-JP" sz="2000" dirty="0" smtClean="0"/>
              <a:t>(1</a:t>
            </a:r>
            <a:r>
              <a:rPr lang="en-US" altLang="ja-JP" sz="2000" dirty="0"/>
              <a:t>)</a:t>
            </a:r>
            <a:r>
              <a:rPr lang="en-US" altLang="ja-JP" sz="2000" dirty="0" smtClean="0"/>
              <a:t> </a:t>
            </a:r>
            <a:r>
              <a:rPr lang="ja-JP" altLang="en-US" sz="2000" dirty="0" smtClean="0"/>
              <a:t>回帰分析</a:t>
            </a:r>
            <a:endParaRPr lang="en-US" altLang="ja-JP" sz="2000" dirty="0" smtClean="0"/>
          </a:p>
          <a:p>
            <a:pPr>
              <a:buNone/>
            </a:pPr>
            <a:r>
              <a:rPr lang="ja-JP" altLang="en-US" sz="2000" dirty="0"/>
              <a:t>　</a:t>
            </a:r>
            <a:r>
              <a:rPr lang="en-US" altLang="ja-JP" sz="2000" dirty="0"/>
              <a:t> </a:t>
            </a:r>
            <a:r>
              <a:rPr lang="en-US" altLang="ja-JP" sz="2000" dirty="0" smtClean="0"/>
              <a:t>      (2) </a:t>
            </a:r>
            <a:r>
              <a:rPr lang="ja-JP" altLang="en-US" sz="2000" dirty="0" smtClean="0"/>
              <a:t>回帰分析の結果</a:t>
            </a:r>
            <a:endParaRPr lang="en-US" altLang="ja-JP" sz="2000" dirty="0" smtClean="0"/>
          </a:p>
          <a:p>
            <a:pPr>
              <a:buNone/>
            </a:pPr>
            <a:r>
              <a:rPr kumimoji="1" lang="ja-JP" altLang="en-US" sz="2000" dirty="0" smtClean="0"/>
              <a:t>　</a:t>
            </a:r>
            <a:r>
              <a:rPr kumimoji="1" lang="en-US" altLang="ja-JP" sz="2000" dirty="0" smtClean="0"/>
              <a:t>4-4 </a:t>
            </a:r>
            <a:r>
              <a:rPr kumimoji="1" lang="ja-JP" altLang="en-US" sz="2000" dirty="0" smtClean="0"/>
              <a:t>実例</a:t>
            </a:r>
            <a:endParaRPr kumimoji="1" lang="en-US" altLang="ja-JP" sz="2000" dirty="0" smtClean="0"/>
          </a:p>
          <a:p>
            <a:pPr>
              <a:buNone/>
            </a:pPr>
            <a:endParaRPr kumimoji="1" lang="en-US" altLang="ja-JP" sz="2000" dirty="0" smtClean="0"/>
          </a:p>
          <a:p>
            <a:pPr>
              <a:buNone/>
            </a:pPr>
            <a:r>
              <a:rPr kumimoji="1" lang="en-US" altLang="ja-JP" sz="2000" dirty="0" smtClean="0"/>
              <a:t>5.</a:t>
            </a:r>
            <a:r>
              <a:rPr lang="ja-JP" altLang="en-US" sz="2000" dirty="0"/>
              <a:t>総括</a:t>
            </a:r>
            <a:endParaRPr kumimoji="1" lang="ja-JP" altLang="en-US" sz="2000" dirty="0" smtClean="0"/>
          </a:p>
          <a:p>
            <a:pPr>
              <a:buNone/>
            </a:pPr>
            <a:endParaRPr kumimoji="1" lang="ja-JP" alt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3568" y="404664"/>
            <a:ext cx="5832648" cy="646331"/>
          </a:xfrm>
          <a:prstGeom prst="rect">
            <a:avLst/>
          </a:prstGeom>
          <a:noFill/>
        </p:spPr>
        <p:txBody>
          <a:bodyPr wrap="square" rtlCol="0">
            <a:spAutoFit/>
          </a:bodyPr>
          <a:lstStyle/>
          <a:p>
            <a:r>
              <a:rPr lang="ja-JP" altLang="en-US" sz="3600" dirty="0" smtClean="0">
                <a:latin typeface="+mj-ea"/>
                <a:ea typeface="+mj-ea"/>
              </a:rPr>
              <a:t>４</a:t>
            </a:r>
            <a:r>
              <a:rPr lang="en-US" altLang="ja-JP" sz="3600" dirty="0" smtClean="0"/>
              <a:t>. </a:t>
            </a:r>
            <a:r>
              <a:rPr lang="ja-JP" altLang="en-US" sz="3600" dirty="0"/>
              <a:t>直接</a:t>
            </a:r>
            <a:r>
              <a:rPr lang="ja-JP" altLang="en-US" sz="3600" dirty="0" smtClean="0"/>
              <a:t>投資の影響力</a:t>
            </a:r>
            <a:endParaRPr lang="en-US" altLang="ja-JP" sz="3600" dirty="0" smtClean="0"/>
          </a:p>
        </p:txBody>
      </p:sp>
      <p:graphicFrame>
        <p:nvGraphicFramePr>
          <p:cNvPr id="3" name="グラフ 2"/>
          <p:cNvGraphicFramePr>
            <a:graphicFrameLocks/>
          </p:cNvGraphicFramePr>
          <p:nvPr>
            <p:extLst>
              <p:ext uri="{D42A27DB-BD31-4B8C-83A1-F6EECF244321}">
                <p14:modId xmlns:p14="http://schemas.microsoft.com/office/powerpoint/2010/main" val="634065876"/>
              </p:ext>
            </p:extLst>
          </p:nvPr>
        </p:nvGraphicFramePr>
        <p:xfrm>
          <a:off x="395536" y="1196752"/>
          <a:ext cx="8136904"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4" name="ドーナツ 3"/>
          <p:cNvSpPr/>
          <p:nvPr/>
        </p:nvSpPr>
        <p:spPr>
          <a:xfrm>
            <a:off x="7812360" y="4077072"/>
            <a:ext cx="1008112" cy="1008112"/>
          </a:xfrm>
          <a:prstGeom prst="donut">
            <a:avLst>
              <a:gd name="adj" fmla="val 1221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5" name="角丸四角形 4"/>
          <p:cNvSpPr/>
          <p:nvPr/>
        </p:nvSpPr>
        <p:spPr>
          <a:xfrm>
            <a:off x="539552" y="2492896"/>
            <a:ext cx="8280920" cy="208823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800" dirty="0"/>
              <a:t>日本</a:t>
            </a:r>
            <a:r>
              <a:rPr lang="ja-JP" altLang="en-US" sz="2800" dirty="0" smtClean="0"/>
              <a:t>から対外直接投資額の多い</a:t>
            </a:r>
            <a:endParaRPr lang="en-US" altLang="ja-JP" sz="2800" dirty="0" smtClean="0"/>
          </a:p>
          <a:p>
            <a:pPr algn="ctr"/>
            <a:r>
              <a:rPr lang="ja-JP" altLang="en-US" sz="2800" dirty="0" smtClean="0">
                <a:solidFill>
                  <a:srgbClr val="FF0000"/>
                </a:solidFill>
              </a:rPr>
              <a:t>中国</a:t>
            </a:r>
            <a:r>
              <a:rPr lang="ja-JP" altLang="en-US" sz="2800" dirty="0" smtClean="0"/>
              <a:t>と</a:t>
            </a:r>
            <a:r>
              <a:rPr lang="ja-JP" altLang="en-US" sz="2800" dirty="0" smtClean="0">
                <a:solidFill>
                  <a:srgbClr val="FF0000"/>
                </a:solidFill>
              </a:rPr>
              <a:t>インドネシア</a:t>
            </a:r>
            <a:r>
              <a:rPr lang="ja-JP" altLang="en-US" sz="2800" dirty="0" smtClean="0"/>
              <a:t>に絞って分析を行っていく</a:t>
            </a:r>
            <a:endParaRPr kumimoji="1" lang="ja-JP" altLang="en-US" sz="2800" dirty="0"/>
          </a:p>
        </p:txBody>
      </p:sp>
    </p:spTree>
    <p:extLst>
      <p:ext uri="{BB962C8B-B14F-4D97-AF65-F5344CB8AC3E}">
        <p14:creationId xmlns:p14="http://schemas.microsoft.com/office/powerpoint/2010/main" val="325411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4294967295"/>
          </p:nvPr>
        </p:nvSpPr>
        <p:spPr>
          <a:xfrm>
            <a:off x="899592" y="1427789"/>
            <a:ext cx="7776864" cy="3297355"/>
          </a:xfrm>
        </p:spPr>
        <p:txBody>
          <a:bodyPr>
            <a:normAutofit fontScale="92500"/>
          </a:bodyPr>
          <a:lstStyle/>
          <a:p>
            <a:pPr>
              <a:buNone/>
            </a:pPr>
            <a:r>
              <a:rPr kumimoji="1" lang="ja-JP" altLang="en-US" dirty="0" smtClean="0"/>
              <a:t>　</a:t>
            </a:r>
            <a:r>
              <a:rPr kumimoji="1" lang="ja-JP" altLang="en-US" dirty="0" smtClean="0">
                <a:solidFill>
                  <a:schemeClr val="tx1"/>
                </a:solidFill>
              </a:rPr>
              <a:t>直接投資の作用を考えるために</a:t>
            </a:r>
            <a:r>
              <a:rPr kumimoji="1" lang="ja-JP" altLang="en-US" dirty="0" smtClean="0">
                <a:solidFill>
                  <a:schemeClr val="tx1"/>
                </a:solidFill>
              </a:rPr>
              <a:t>、以下</a:t>
            </a:r>
            <a:r>
              <a:rPr kumimoji="1" lang="ja-JP" altLang="en-US" dirty="0" smtClean="0">
                <a:solidFill>
                  <a:schemeClr val="tx1"/>
                </a:solidFill>
              </a:rPr>
              <a:t>の対数線形式を立てる。</a:t>
            </a:r>
            <a:endParaRPr kumimoji="1" lang="en-US" altLang="ja-JP" dirty="0" smtClean="0">
              <a:solidFill>
                <a:schemeClr val="tx1"/>
              </a:solidFill>
            </a:endParaRPr>
          </a:p>
          <a:p>
            <a:pPr>
              <a:buNone/>
            </a:pPr>
            <a:r>
              <a:rPr lang="en-US" altLang="ja-JP" sz="3600" b="1" dirty="0" smtClean="0">
                <a:solidFill>
                  <a:srgbClr val="FF0000"/>
                </a:solidFill>
              </a:rPr>
              <a:t>GDP=</a:t>
            </a:r>
            <a:r>
              <a:rPr lang="el-GR" altLang="ja-JP" sz="3600" b="1" dirty="0">
                <a:solidFill>
                  <a:srgbClr val="FF0000"/>
                </a:solidFill>
              </a:rPr>
              <a:t>α1</a:t>
            </a:r>
            <a:r>
              <a:rPr lang="en-US" altLang="ja-JP" sz="3600" b="1" dirty="0" err="1" smtClean="0">
                <a:solidFill>
                  <a:srgbClr val="FF0000"/>
                </a:solidFill>
              </a:rPr>
              <a:t>FDI</a:t>
            </a:r>
            <a:r>
              <a:rPr lang="en-US" altLang="ja-JP" sz="3000" b="1" dirty="0" err="1" smtClean="0">
                <a:solidFill>
                  <a:srgbClr val="FF0000"/>
                </a:solidFill>
              </a:rPr>
              <a:t>t</a:t>
            </a:r>
            <a:r>
              <a:rPr lang="en-US" altLang="ja-JP" sz="3600" b="1" dirty="0" smtClean="0">
                <a:solidFill>
                  <a:srgbClr val="FF0000"/>
                </a:solidFill>
              </a:rPr>
              <a:t>+</a:t>
            </a:r>
            <a:r>
              <a:rPr lang="el-GR" altLang="ja-JP" sz="3600" b="1" dirty="0" smtClean="0">
                <a:solidFill>
                  <a:srgbClr val="FF0000"/>
                </a:solidFill>
              </a:rPr>
              <a:t> </a:t>
            </a:r>
            <a:r>
              <a:rPr lang="el-GR" altLang="ja-JP" sz="3600" b="1" dirty="0">
                <a:solidFill>
                  <a:srgbClr val="FF0000"/>
                </a:solidFill>
              </a:rPr>
              <a:t>α2 </a:t>
            </a:r>
            <a:r>
              <a:rPr lang="en-US" altLang="ja-JP" sz="3600" b="1" dirty="0" smtClean="0">
                <a:solidFill>
                  <a:srgbClr val="FF0000"/>
                </a:solidFill>
              </a:rPr>
              <a:t>FDI</a:t>
            </a:r>
            <a:r>
              <a:rPr kumimoji="1" lang="en-US" altLang="ja-JP" sz="2800" b="1" dirty="0" smtClean="0">
                <a:solidFill>
                  <a:srgbClr val="FF0000"/>
                </a:solidFill>
              </a:rPr>
              <a:t>t-1</a:t>
            </a:r>
            <a:endParaRPr lang="en-US" altLang="ja-JP" sz="3600" b="1" dirty="0" smtClean="0">
              <a:solidFill>
                <a:srgbClr val="FF0000"/>
              </a:solidFill>
            </a:endParaRPr>
          </a:p>
          <a:p>
            <a:pPr>
              <a:buNone/>
            </a:pPr>
            <a:r>
              <a:rPr kumimoji="1" lang="en-US" altLang="ja-JP" sz="2800" b="1" dirty="0" smtClean="0">
                <a:solidFill>
                  <a:srgbClr val="FF0000"/>
                </a:solidFill>
              </a:rPr>
              <a:t>      </a:t>
            </a:r>
            <a:r>
              <a:rPr kumimoji="1" lang="en-US" altLang="ja-JP" sz="3600" b="1" dirty="0" smtClean="0">
                <a:solidFill>
                  <a:srgbClr val="FF0000"/>
                </a:solidFill>
              </a:rPr>
              <a:t>+β</a:t>
            </a:r>
            <a:r>
              <a:rPr kumimoji="1" lang="en-US" altLang="ja-JP" sz="2800" b="1" dirty="0" smtClean="0">
                <a:solidFill>
                  <a:srgbClr val="FF0000"/>
                </a:solidFill>
              </a:rPr>
              <a:t>1</a:t>
            </a:r>
            <a:r>
              <a:rPr kumimoji="1" lang="en-US" altLang="ja-JP" sz="3600" b="1" dirty="0" smtClean="0">
                <a:solidFill>
                  <a:srgbClr val="FF0000"/>
                </a:solidFill>
              </a:rPr>
              <a:t>X</a:t>
            </a:r>
            <a:r>
              <a:rPr lang="en-US" altLang="ja-JP" sz="2800" b="1" dirty="0" smtClean="0">
                <a:solidFill>
                  <a:srgbClr val="FF0000"/>
                </a:solidFill>
              </a:rPr>
              <a:t>1</a:t>
            </a:r>
            <a:r>
              <a:rPr lang="ja-JP" altLang="en-US" sz="2600" b="1" dirty="0" err="1" smtClean="0">
                <a:solidFill>
                  <a:srgbClr val="FF0000"/>
                </a:solidFill>
              </a:rPr>
              <a:t>ｔ</a:t>
            </a:r>
            <a:r>
              <a:rPr lang="en-US" altLang="ja-JP" sz="3600" b="1" dirty="0" smtClean="0">
                <a:solidFill>
                  <a:srgbClr val="FF0000"/>
                </a:solidFill>
              </a:rPr>
              <a:t>+β</a:t>
            </a:r>
            <a:r>
              <a:rPr lang="en-US" altLang="ja-JP" sz="2800" b="1" dirty="0" smtClean="0">
                <a:solidFill>
                  <a:srgbClr val="FF0000"/>
                </a:solidFill>
              </a:rPr>
              <a:t>2</a:t>
            </a:r>
            <a:r>
              <a:rPr lang="en-US" altLang="ja-JP" sz="3600" b="1" dirty="0" smtClean="0">
                <a:solidFill>
                  <a:srgbClr val="FF0000"/>
                </a:solidFill>
              </a:rPr>
              <a:t>X</a:t>
            </a:r>
            <a:r>
              <a:rPr lang="en-US" altLang="ja-JP" sz="2800" b="1" dirty="0" smtClean="0">
                <a:solidFill>
                  <a:srgbClr val="FF0000"/>
                </a:solidFill>
              </a:rPr>
              <a:t>2</a:t>
            </a:r>
            <a:r>
              <a:rPr lang="ja-JP" altLang="en-US" sz="2600" b="1" dirty="0" err="1" smtClean="0">
                <a:solidFill>
                  <a:srgbClr val="FF0000"/>
                </a:solidFill>
              </a:rPr>
              <a:t>ｔ</a:t>
            </a:r>
            <a:r>
              <a:rPr lang="en-US" altLang="ja-JP" sz="3600" b="1" dirty="0" smtClean="0">
                <a:solidFill>
                  <a:srgbClr val="FF0000"/>
                </a:solidFill>
              </a:rPr>
              <a:t>+β</a:t>
            </a:r>
            <a:r>
              <a:rPr lang="en-US" altLang="ja-JP" sz="2800" b="1" dirty="0" smtClean="0">
                <a:solidFill>
                  <a:srgbClr val="FF0000"/>
                </a:solidFill>
              </a:rPr>
              <a:t>3</a:t>
            </a:r>
            <a:r>
              <a:rPr lang="en-US" altLang="ja-JP" sz="3600" b="1" dirty="0" smtClean="0">
                <a:solidFill>
                  <a:srgbClr val="FF0000"/>
                </a:solidFill>
              </a:rPr>
              <a:t>X</a:t>
            </a:r>
            <a:r>
              <a:rPr lang="en-US" altLang="ja-JP" sz="2800" b="1" dirty="0" smtClean="0">
                <a:solidFill>
                  <a:srgbClr val="FF0000"/>
                </a:solidFill>
              </a:rPr>
              <a:t>3</a:t>
            </a:r>
            <a:r>
              <a:rPr lang="ja-JP" altLang="en-US" sz="2600" b="1" dirty="0" smtClean="0">
                <a:solidFill>
                  <a:srgbClr val="FF0000"/>
                </a:solidFill>
              </a:rPr>
              <a:t>ｔ</a:t>
            </a:r>
            <a:r>
              <a:rPr lang="ja-JP" altLang="en-US" sz="2800" b="1" dirty="0" smtClean="0">
                <a:solidFill>
                  <a:srgbClr val="FF0000"/>
                </a:solidFill>
              </a:rPr>
              <a:t>・・・</a:t>
            </a:r>
            <a:endParaRPr lang="en-US" altLang="ja-JP" sz="2800" b="1" dirty="0" smtClean="0">
              <a:solidFill>
                <a:srgbClr val="FF0000"/>
              </a:solidFill>
            </a:endParaRPr>
          </a:p>
          <a:p>
            <a:pPr>
              <a:buNone/>
            </a:pPr>
            <a:r>
              <a:rPr kumimoji="1" lang="en-US" altLang="ja-JP" sz="2200" dirty="0" smtClean="0"/>
              <a:t>※</a:t>
            </a:r>
            <a:r>
              <a:rPr kumimoji="1" lang="en-US" altLang="ja-JP" sz="2200" dirty="0" smtClean="0">
                <a:solidFill>
                  <a:schemeClr val="tx1"/>
                </a:solidFill>
                <a:latin typeface="+mj-ea"/>
                <a:ea typeface="+mj-ea"/>
              </a:rPr>
              <a:t>FDI</a:t>
            </a:r>
            <a:r>
              <a:rPr kumimoji="1" lang="ja-JP" altLang="en-US" sz="2200" dirty="0" err="1" smtClean="0">
                <a:solidFill>
                  <a:schemeClr val="tx1"/>
                </a:solidFill>
                <a:latin typeface="+mj-ea"/>
                <a:ea typeface="+mj-ea"/>
              </a:rPr>
              <a:t>ｔ</a:t>
            </a:r>
            <a:r>
              <a:rPr kumimoji="1" lang="ja-JP" altLang="en-US" sz="2200" dirty="0" smtClean="0">
                <a:solidFill>
                  <a:schemeClr val="tx1"/>
                </a:solidFill>
              </a:rPr>
              <a:t>は直接投資額</a:t>
            </a:r>
            <a:r>
              <a:rPr lang="ja-JP" altLang="en-US" sz="2200" dirty="0" smtClean="0">
                <a:solidFill>
                  <a:schemeClr val="tx1"/>
                </a:solidFill>
              </a:rPr>
              <a:t>。</a:t>
            </a:r>
            <a:r>
              <a:rPr lang="en-US" altLang="ja-JP" sz="2200" dirty="0" smtClean="0">
                <a:solidFill>
                  <a:schemeClr val="tx1"/>
                </a:solidFill>
                <a:latin typeface="+mj-ea"/>
                <a:ea typeface="+mj-ea"/>
              </a:rPr>
              <a:t>FDIt-1</a:t>
            </a:r>
            <a:r>
              <a:rPr lang="ja-JP" altLang="en-US" sz="2200" dirty="0" smtClean="0">
                <a:solidFill>
                  <a:schemeClr val="tx1"/>
                </a:solidFill>
              </a:rPr>
              <a:t>はラグ付き被説明変数であり、前年度の直接投資額を表す。</a:t>
            </a:r>
            <a:endParaRPr lang="en-US" altLang="ja-JP" sz="2200" dirty="0" smtClean="0">
              <a:solidFill>
                <a:schemeClr val="tx1"/>
              </a:solidFill>
            </a:endParaRPr>
          </a:p>
          <a:p>
            <a:pPr>
              <a:buNone/>
            </a:pPr>
            <a:r>
              <a:rPr lang="en-US" altLang="ja-JP" sz="2200" dirty="0" smtClean="0">
                <a:solidFill>
                  <a:schemeClr val="tx1"/>
                </a:solidFill>
              </a:rPr>
              <a:t>※X</a:t>
            </a:r>
            <a:r>
              <a:rPr lang="ja-JP" altLang="en-US" sz="2200" dirty="0" smtClean="0">
                <a:solidFill>
                  <a:schemeClr val="tx1"/>
                </a:solidFill>
              </a:rPr>
              <a:t>は説明変数である。</a:t>
            </a:r>
            <a:endParaRPr lang="en-US" altLang="ja-JP" sz="2200" dirty="0" smtClean="0">
              <a:solidFill>
                <a:schemeClr val="tx1"/>
              </a:solidFill>
            </a:endParaRPr>
          </a:p>
          <a:p>
            <a:pPr>
              <a:buNone/>
            </a:pPr>
            <a:r>
              <a:rPr kumimoji="1" lang="en-US" altLang="ja-JP" sz="2200" dirty="0" smtClean="0">
                <a:solidFill>
                  <a:schemeClr val="tx1"/>
                </a:solidFill>
              </a:rPr>
              <a:t>※</a:t>
            </a:r>
            <a:r>
              <a:rPr lang="ja-JP" altLang="en-US" sz="2200" dirty="0" smtClean="0">
                <a:solidFill>
                  <a:schemeClr val="tx1"/>
                </a:solidFill>
              </a:rPr>
              <a:t>最小</a:t>
            </a:r>
            <a:r>
              <a:rPr lang="en-US" altLang="ja-JP" sz="2200" dirty="0" smtClean="0">
                <a:solidFill>
                  <a:schemeClr val="tx1"/>
                </a:solidFill>
                <a:latin typeface="+mj-ea"/>
                <a:ea typeface="+mj-ea"/>
              </a:rPr>
              <a:t>2</a:t>
            </a:r>
            <a:r>
              <a:rPr lang="ja-JP" altLang="en-US" sz="2200" dirty="0" smtClean="0">
                <a:solidFill>
                  <a:schemeClr val="tx1"/>
                </a:solidFill>
              </a:rPr>
              <a:t>乗法を用いた。</a:t>
            </a:r>
            <a:endParaRPr kumimoji="1" lang="en-US" altLang="ja-JP" sz="2200" dirty="0" smtClean="0">
              <a:solidFill>
                <a:schemeClr val="tx1"/>
              </a:solidFill>
            </a:endParaRPr>
          </a:p>
          <a:p>
            <a:pPr>
              <a:buNone/>
            </a:pPr>
            <a:endParaRPr kumimoji="1" lang="ja-JP" altLang="en-US" dirty="0"/>
          </a:p>
        </p:txBody>
      </p:sp>
      <p:sp>
        <p:nvSpPr>
          <p:cNvPr id="7" name="テキスト ボックス 6"/>
          <p:cNvSpPr txBox="1"/>
          <p:nvPr/>
        </p:nvSpPr>
        <p:spPr>
          <a:xfrm>
            <a:off x="467544" y="3658"/>
            <a:ext cx="5832648" cy="1446550"/>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１ </a:t>
            </a:r>
            <a:r>
              <a:rPr lang="ja-JP" altLang="en-US" sz="2400" dirty="0"/>
              <a:t>現地</a:t>
            </a:r>
            <a:r>
              <a:rPr lang="ja-JP" altLang="en-US" sz="2400" dirty="0" smtClean="0"/>
              <a:t>に与える影響</a:t>
            </a:r>
            <a:endParaRPr lang="en-US" altLang="ja-JP" sz="2400" dirty="0" smtClean="0"/>
          </a:p>
          <a:p>
            <a:r>
              <a:rPr lang="en-US" altLang="ja-JP" sz="2800" dirty="0" smtClean="0"/>
              <a:t> </a:t>
            </a:r>
            <a:r>
              <a:rPr lang="en-US" altLang="ja-JP" sz="2400" dirty="0" smtClean="0"/>
              <a:t>(1)</a:t>
            </a:r>
            <a:r>
              <a:rPr lang="ja-JP" altLang="en-US" sz="2400" dirty="0" smtClean="0"/>
              <a:t>回帰分析</a:t>
            </a:r>
            <a:endParaRPr lang="en-US" altLang="ja-JP" sz="2800" dirty="0" smtClean="0"/>
          </a:p>
        </p:txBody>
      </p:sp>
      <p:sp>
        <p:nvSpPr>
          <p:cNvPr id="8" name="コンテンツ プレースホルダ 2"/>
          <p:cNvSpPr txBox="1">
            <a:spLocks/>
          </p:cNvSpPr>
          <p:nvPr/>
        </p:nvSpPr>
        <p:spPr>
          <a:xfrm>
            <a:off x="720080" y="4653136"/>
            <a:ext cx="8100392" cy="1872208"/>
          </a:xfrm>
          <a:prstGeom prst="rect">
            <a:avLst/>
          </a:prstGeom>
        </p:spPr>
        <p:txBody>
          <a:bodyPr vert="horz" lIns="91440" tIns="45720" rIns="91440" bIns="45720" rtlCol="0">
            <a:normAutofit/>
          </a:bodyPr>
          <a:lstStyle/>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r>
              <a:rPr kumimoji="1" lang="ja-JP" altLang="en-US" sz="2400" b="0" i="0" u="none" strike="noStrike" kern="1200" cap="none" spc="0" normalizeH="0" baseline="0" noProof="0" dirty="0" smtClean="0">
                <a:ln>
                  <a:noFill/>
                </a:ln>
                <a:solidFill>
                  <a:srgbClr val="00B050"/>
                </a:solidFill>
                <a:effectLst/>
                <a:uLnTx/>
                <a:uFillTx/>
                <a:latin typeface="+mn-lt"/>
                <a:ea typeface="+mn-ea"/>
                <a:cs typeface="+mn-cs"/>
              </a:rPr>
              <a:t>（</a:t>
            </a:r>
            <a:r>
              <a:rPr kumimoji="1" lang="ja-JP" altLang="en-US" sz="2200" b="0" i="0" u="none" strike="noStrike" kern="1200" cap="none" spc="0" normalizeH="0" baseline="0" noProof="0" dirty="0" smtClean="0">
                <a:ln>
                  <a:noFill/>
                </a:ln>
                <a:solidFill>
                  <a:srgbClr val="00B050"/>
                </a:solidFill>
                <a:effectLst/>
                <a:uLnTx/>
                <a:uFillTx/>
                <a:latin typeface="+mn-lt"/>
                <a:ea typeface="+mn-ea"/>
                <a:cs typeface="+mn-cs"/>
              </a:rPr>
              <a:t>被説明変数）</a:t>
            </a:r>
            <a:endParaRPr kumimoji="1" lang="en-US" altLang="ja-JP" sz="2200" b="0" i="0" u="none" strike="noStrike" kern="1200" cap="none" spc="0" normalizeH="0" baseline="0" noProof="0" dirty="0" smtClean="0">
              <a:ln>
                <a:noFill/>
              </a:ln>
              <a:solidFill>
                <a:srgbClr val="00B050"/>
              </a:solidFill>
              <a:effectLst/>
              <a:uLnTx/>
              <a:uFillTx/>
              <a:latin typeface="+mn-lt"/>
              <a:ea typeface="+mn-ea"/>
              <a:cs typeface="+mn-cs"/>
            </a:endParaRPr>
          </a:p>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r>
              <a:rPr kumimoji="1" lang="en-US" altLang="ja-JP" sz="2200" b="0" i="0" u="none" strike="noStrike" kern="1200" cap="none" spc="0" normalizeH="0" baseline="0" noProof="0" dirty="0" smtClean="0">
                <a:ln>
                  <a:noFill/>
                </a:ln>
                <a:solidFill>
                  <a:schemeClr val="tx1">
                    <a:lumMod val="85000"/>
                    <a:lumOff val="15000"/>
                  </a:schemeClr>
                </a:solidFill>
                <a:effectLst/>
                <a:uLnTx/>
                <a:uFillTx/>
                <a:latin typeface="+mj-ea"/>
                <a:ea typeface="+mj-ea"/>
                <a:cs typeface="+mn-cs"/>
              </a:rPr>
              <a:t>GDP</a:t>
            </a:r>
          </a:p>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r>
              <a:rPr kumimoji="1" lang="ja-JP" altLang="en-US" sz="2200" b="0" i="0" u="none" strike="noStrike" kern="1200" cap="none" spc="0" normalizeH="0" baseline="0" noProof="0" dirty="0" smtClean="0">
                <a:ln>
                  <a:noFill/>
                </a:ln>
                <a:solidFill>
                  <a:srgbClr val="00B050"/>
                </a:solidFill>
                <a:effectLst/>
                <a:uLnTx/>
                <a:uFillTx/>
                <a:latin typeface="+mn-lt"/>
                <a:ea typeface="+mn-ea"/>
                <a:cs typeface="+mn-cs"/>
              </a:rPr>
              <a:t>（説明変数）</a:t>
            </a:r>
            <a:endParaRPr kumimoji="1" lang="en-US" altLang="ja-JP"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r>
              <a:rPr kumimoji="1" lang="en-US" altLang="ja-JP" sz="2200" b="0" i="0" u="none" strike="noStrike" kern="1200" cap="none" spc="0" normalizeH="0" baseline="0" noProof="0" dirty="0" smtClean="0">
                <a:ln>
                  <a:noFill/>
                </a:ln>
                <a:solidFill>
                  <a:schemeClr val="tx1">
                    <a:lumMod val="85000"/>
                    <a:lumOff val="15000"/>
                  </a:schemeClr>
                </a:solidFill>
                <a:effectLst/>
                <a:uLnTx/>
                <a:uFillTx/>
                <a:latin typeface="+mj-ea"/>
                <a:ea typeface="+mj-ea"/>
                <a:cs typeface="+mn-cs"/>
              </a:rPr>
              <a:t>FDI</a:t>
            </a:r>
            <a:r>
              <a:rPr kumimoji="1" lang="ja-JP" altLang="en-US" sz="2000" b="0" i="0" u="none" strike="noStrike" kern="1200" cap="none" spc="0" normalizeH="0" baseline="0" noProof="0" dirty="0" err="1" smtClean="0">
                <a:ln>
                  <a:noFill/>
                </a:ln>
                <a:solidFill>
                  <a:schemeClr val="tx1">
                    <a:lumMod val="85000"/>
                    <a:lumOff val="15000"/>
                  </a:schemeClr>
                </a:solidFill>
                <a:effectLst/>
                <a:uLnTx/>
                <a:uFillTx/>
                <a:latin typeface="+mj-ea"/>
                <a:ea typeface="+mj-ea"/>
                <a:cs typeface="+mn-cs"/>
              </a:rPr>
              <a:t>ｔ</a:t>
            </a:r>
            <a:r>
              <a:rPr kumimoji="1" lang="ja-JP" altLang="en-US" sz="22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a:t>
            </a:r>
            <a:r>
              <a:rPr kumimoji="1" lang="en-US" altLang="ja-JP" sz="2200" b="0" i="0" u="none" strike="noStrike" kern="1200" cap="none" spc="0" normalizeH="0" baseline="0" noProof="0" dirty="0" smtClean="0">
                <a:ln>
                  <a:noFill/>
                </a:ln>
                <a:solidFill>
                  <a:schemeClr val="tx1">
                    <a:lumMod val="85000"/>
                    <a:lumOff val="15000"/>
                  </a:schemeClr>
                </a:solidFill>
                <a:effectLst/>
                <a:uLnTx/>
                <a:uFillTx/>
                <a:latin typeface="+mj-ea"/>
                <a:ea typeface="+mj-ea"/>
                <a:cs typeface="+mn-cs"/>
              </a:rPr>
              <a:t>FDI</a:t>
            </a:r>
            <a:r>
              <a:rPr kumimoji="1" lang="ja-JP" altLang="en-US" sz="2000" b="0" i="0" u="none" strike="noStrike" kern="1200" cap="none" spc="0" normalizeH="0" baseline="0" noProof="0" dirty="0" err="1" smtClean="0">
                <a:ln>
                  <a:noFill/>
                </a:ln>
                <a:solidFill>
                  <a:schemeClr val="tx1">
                    <a:lumMod val="85000"/>
                    <a:lumOff val="15000"/>
                  </a:schemeClr>
                </a:solidFill>
                <a:effectLst/>
                <a:uLnTx/>
                <a:uFillTx/>
                <a:latin typeface="+mj-ea"/>
                <a:ea typeface="+mj-ea"/>
                <a:cs typeface="+mn-cs"/>
              </a:rPr>
              <a:t>ｔ</a:t>
            </a:r>
            <a:r>
              <a:rPr kumimoji="1" lang="en-US" altLang="ja-JP" sz="2200" b="0" i="0" u="none" strike="noStrike" kern="1200" cap="none" spc="0" normalizeH="0" baseline="0" noProof="0" dirty="0" smtClean="0">
                <a:ln>
                  <a:noFill/>
                </a:ln>
                <a:solidFill>
                  <a:schemeClr val="tx1">
                    <a:lumMod val="85000"/>
                    <a:lumOff val="15000"/>
                  </a:schemeClr>
                </a:solidFill>
                <a:effectLst/>
                <a:uLnTx/>
                <a:uFillTx/>
                <a:latin typeface="+mj-ea"/>
                <a:ea typeface="+mj-ea"/>
                <a:cs typeface="+mn-cs"/>
              </a:rPr>
              <a:t>-1</a:t>
            </a:r>
            <a:r>
              <a:rPr kumimoji="1" lang="ja-JP" altLang="en-US" sz="22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a:t>
            </a:r>
            <a:r>
              <a:rPr kumimoji="1" lang="ja-JP" alt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法人税率、失業率、インフレ率、実質為替レート</a:t>
            </a:r>
            <a:endParaRPr kumimoji="1" lang="ja-JP" altLang="en-US" sz="2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6" name="円形吹き出し 5"/>
          <p:cNvSpPr/>
          <p:nvPr/>
        </p:nvSpPr>
        <p:spPr>
          <a:xfrm>
            <a:off x="5148064" y="3933056"/>
            <a:ext cx="2304256" cy="936104"/>
          </a:xfrm>
          <a:prstGeom prst="wedgeEllipseCallout">
            <a:avLst>
              <a:gd name="adj1" fmla="val -53285"/>
              <a:gd name="adj2" fmla="val -837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292080" y="4221088"/>
            <a:ext cx="2088232" cy="369332"/>
          </a:xfrm>
          <a:prstGeom prst="rect">
            <a:avLst/>
          </a:prstGeom>
          <a:noFill/>
        </p:spPr>
        <p:txBody>
          <a:bodyPr wrap="square" rtlCol="0">
            <a:spAutoFit/>
          </a:bodyPr>
          <a:lstStyle/>
          <a:p>
            <a:r>
              <a:rPr kumimoji="1" lang="ja-JP" altLang="en-US" dirty="0" err="1" smtClean="0"/>
              <a:t>ｔ</a:t>
            </a:r>
            <a:r>
              <a:rPr kumimoji="1" lang="ja-JP" altLang="en-US" dirty="0" smtClean="0"/>
              <a:t>年の直接投資額</a:t>
            </a:r>
            <a:endParaRPr kumimoji="1" lang="ja-JP" altLang="en-US" dirty="0"/>
          </a:p>
        </p:txBody>
      </p:sp>
    </p:spTree>
    <p:extLst>
      <p:ext uri="{BB962C8B-B14F-4D97-AF65-F5344CB8AC3E}">
        <p14:creationId xmlns:p14="http://schemas.microsoft.com/office/powerpoint/2010/main" val="4154382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67544" y="3658"/>
            <a:ext cx="5832648" cy="1446550"/>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１ </a:t>
            </a:r>
            <a:r>
              <a:rPr lang="ja-JP" altLang="en-US" sz="2400" dirty="0"/>
              <a:t>現地</a:t>
            </a:r>
            <a:r>
              <a:rPr lang="ja-JP" altLang="en-US" sz="2400" dirty="0" smtClean="0"/>
              <a:t>に与える影響</a:t>
            </a:r>
            <a:endParaRPr lang="en-US" altLang="ja-JP" sz="2400" dirty="0" smtClean="0"/>
          </a:p>
          <a:p>
            <a:r>
              <a:rPr lang="en-US" altLang="ja-JP" sz="2800" dirty="0" smtClean="0"/>
              <a:t> </a:t>
            </a:r>
            <a:r>
              <a:rPr lang="en-US" altLang="ja-JP" sz="2400" dirty="0" smtClean="0"/>
              <a:t>(1)</a:t>
            </a:r>
            <a:r>
              <a:rPr lang="ja-JP" altLang="en-US" sz="2400" dirty="0" smtClean="0"/>
              <a:t>回帰分析～インドネシア～</a:t>
            </a:r>
            <a:endParaRPr lang="en-US" altLang="ja-JP" sz="2400" dirty="0" smtClean="0"/>
          </a:p>
        </p:txBody>
      </p:sp>
      <p:graphicFrame>
        <p:nvGraphicFramePr>
          <p:cNvPr id="7" name="表 6"/>
          <p:cNvGraphicFramePr>
            <a:graphicFrameLocks noGrp="1"/>
          </p:cNvGraphicFramePr>
          <p:nvPr/>
        </p:nvGraphicFramePr>
        <p:xfrm>
          <a:off x="971600" y="1556792"/>
          <a:ext cx="3888432" cy="1944215"/>
        </p:xfrm>
        <a:graphic>
          <a:graphicData uri="http://schemas.openxmlformats.org/drawingml/2006/table">
            <a:tbl>
              <a:tblPr/>
              <a:tblGrid>
                <a:gridCol w="1435729"/>
                <a:gridCol w="2452703"/>
              </a:tblGrid>
              <a:tr h="300228">
                <a:tc gridSpan="2">
                  <a:txBody>
                    <a:bodyPr/>
                    <a:lstStyle/>
                    <a:p>
                      <a:pPr algn="ctr" fontAlgn="ctr"/>
                      <a:r>
                        <a:rPr lang="ja-JP" altLang="en-US" sz="1800" b="0" i="0" u="none" strike="noStrike" dirty="0">
                          <a:solidFill>
                            <a:srgbClr val="000000"/>
                          </a:solidFill>
                          <a:latin typeface="ＭＳ Ｐゴシック"/>
                        </a:rPr>
                        <a:t>回帰統計</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endParaRPr kumimoji="1" lang="ja-JP" altLang="en-US"/>
                    </a:p>
                  </a:txBody>
                  <a:tcPr/>
                </a:tc>
              </a:tr>
              <a:tr h="316151">
                <a:tc>
                  <a:txBody>
                    <a:bodyPr/>
                    <a:lstStyle/>
                    <a:p>
                      <a:pPr algn="l" fontAlgn="ctr"/>
                      <a:r>
                        <a:rPr lang="ja-JP" altLang="en-US" sz="1800" b="0" i="0" u="none" strike="noStrike" dirty="0" smtClean="0">
                          <a:solidFill>
                            <a:srgbClr val="000000"/>
                          </a:solidFill>
                          <a:latin typeface="ＭＳ Ｐゴシック"/>
                        </a:rPr>
                        <a:t>重相関 </a:t>
                      </a:r>
                      <a:r>
                        <a:rPr lang="en-US" sz="1800" b="0" i="0" u="none" strike="noStrike" dirty="0" smtClean="0">
                          <a:solidFill>
                            <a:srgbClr val="000000"/>
                          </a:solidFill>
                          <a:latin typeface="Arial" pitchFamily="34" charset="0"/>
                          <a:cs typeface="Arial" pitchFamily="34" charset="0"/>
                        </a:rPr>
                        <a:t>R</a:t>
                      </a:r>
                      <a:endParaRPr lang="en-US" sz="1800" b="0" i="0" u="none" strike="noStrike" dirty="0">
                        <a:solidFill>
                          <a:srgbClr val="000000"/>
                        </a:solidFill>
                        <a:latin typeface="Arial" pitchFamily="34" charset="0"/>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r" fontAlgn="ctr"/>
                      <a:r>
                        <a:rPr lang="en-US" altLang="ja-JP" sz="1800" b="0" i="0" u="none" strike="noStrike" dirty="0">
                          <a:solidFill>
                            <a:srgbClr val="000000"/>
                          </a:solidFill>
                          <a:latin typeface="Arial" pitchFamily="34" charset="0"/>
                          <a:cs typeface="Arial" pitchFamily="34" charset="0"/>
                        </a:rPr>
                        <a:t>0.851684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r>
              <a:tr h="331959">
                <a:tc>
                  <a:txBody>
                    <a:bodyPr/>
                    <a:lstStyle/>
                    <a:p>
                      <a:pPr algn="l" fontAlgn="ctr"/>
                      <a:r>
                        <a:rPr lang="ja-JP" altLang="en-US" sz="1800" b="0" i="0" u="none" strike="noStrike" dirty="0" smtClean="0">
                          <a:solidFill>
                            <a:srgbClr val="000000"/>
                          </a:solidFill>
                          <a:latin typeface="ＭＳ Ｐゴシック"/>
                        </a:rPr>
                        <a:t>重決定 </a:t>
                      </a:r>
                      <a:r>
                        <a:rPr lang="en-US" sz="1800" b="0" i="0" u="none" strike="noStrike" dirty="0" smtClean="0">
                          <a:solidFill>
                            <a:srgbClr val="000000"/>
                          </a:solidFill>
                          <a:latin typeface="Arial" pitchFamily="34" charset="0"/>
                          <a:cs typeface="Arial" pitchFamily="34" charset="0"/>
                        </a:rPr>
                        <a:t>R2</a:t>
                      </a:r>
                      <a:endParaRPr lang="en-US" sz="1800" b="0" i="0" u="none" strike="noStrike" dirty="0">
                        <a:solidFill>
                          <a:srgbClr val="000000"/>
                        </a:solidFill>
                        <a:latin typeface="Arial" pitchFamily="34" charset="0"/>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ja-JP" sz="1800" b="0" i="0" u="none" strike="noStrike" dirty="0">
                          <a:solidFill>
                            <a:srgbClr val="000000"/>
                          </a:solidFill>
                          <a:latin typeface="Arial" pitchFamily="34" charset="0"/>
                          <a:cs typeface="Arial" pitchFamily="34" charset="0"/>
                        </a:rPr>
                        <a:t>0.725366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331959">
                <a:tc>
                  <a:txBody>
                    <a:bodyPr/>
                    <a:lstStyle/>
                    <a:p>
                      <a:pPr algn="l" fontAlgn="ctr"/>
                      <a:r>
                        <a:rPr lang="ja-JP" altLang="en-US" sz="1800" b="0" i="0" u="none" strike="noStrike" dirty="0" smtClean="0">
                          <a:solidFill>
                            <a:srgbClr val="000000"/>
                          </a:solidFill>
                          <a:latin typeface="ＭＳ Ｐゴシック"/>
                        </a:rPr>
                        <a:t>補正 </a:t>
                      </a:r>
                      <a:r>
                        <a:rPr lang="en-US" sz="1800" b="0" i="0" u="none" strike="noStrike" dirty="0" smtClean="0">
                          <a:solidFill>
                            <a:srgbClr val="000000"/>
                          </a:solidFill>
                          <a:latin typeface="Arial" pitchFamily="34" charset="0"/>
                          <a:cs typeface="Arial" pitchFamily="34" charset="0"/>
                        </a:rPr>
                        <a:t>R2</a:t>
                      </a:r>
                      <a:endParaRPr lang="en-US" sz="1800" b="0" i="0" u="none" strike="noStrike" dirty="0">
                        <a:solidFill>
                          <a:srgbClr val="000000"/>
                        </a:solidFill>
                        <a:latin typeface="Arial" pitchFamily="34" charset="0"/>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r" fontAlgn="ctr"/>
                      <a:r>
                        <a:rPr lang="en-US" altLang="ja-JP" sz="1800" b="0" i="0" u="none" strike="noStrike" dirty="0">
                          <a:solidFill>
                            <a:srgbClr val="000000"/>
                          </a:solidFill>
                          <a:latin typeface="Arial" pitchFamily="34" charset="0"/>
                          <a:cs typeface="Arial" pitchFamily="34" charset="0"/>
                        </a:rPr>
                        <a:t>0.656708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r>
              <a:tr h="331959">
                <a:tc>
                  <a:txBody>
                    <a:bodyPr/>
                    <a:lstStyle/>
                    <a:p>
                      <a:pPr algn="l" fontAlgn="ctr"/>
                      <a:r>
                        <a:rPr lang="ja-JP" altLang="en-US" sz="1800" b="0" i="0" u="none" strike="noStrike">
                          <a:solidFill>
                            <a:srgbClr val="000000"/>
                          </a:solidFill>
                          <a:latin typeface="ＭＳ Ｐゴシック"/>
                        </a:rPr>
                        <a:t>標準誤差</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ja-JP" sz="1800" b="0" i="0" u="none" strike="noStrike" dirty="0">
                          <a:solidFill>
                            <a:srgbClr val="000000"/>
                          </a:solidFill>
                          <a:latin typeface="Arial" pitchFamily="34" charset="0"/>
                          <a:cs typeface="Arial" pitchFamily="34" charset="0"/>
                        </a:rPr>
                        <a:t>0.225049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331959">
                <a:tc>
                  <a:txBody>
                    <a:bodyPr/>
                    <a:lstStyle/>
                    <a:p>
                      <a:pPr algn="l" fontAlgn="ctr"/>
                      <a:r>
                        <a:rPr lang="ja-JP" altLang="en-US" sz="1800" b="0" i="0" u="none" strike="noStrike">
                          <a:solidFill>
                            <a:srgbClr val="000000"/>
                          </a:solidFill>
                          <a:latin typeface="ＭＳ Ｐゴシック"/>
                        </a:rPr>
                        <a:t>観測数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r" fontAlgn="ctr"/>
                      <a:r>
                        <a:rPr lang="en-US" altLang="ja-JP" sz="1800" b="0" i="0" u="none" strike="noStrike" dirty="0">
                          <a:solidFill>
                            <a:srgbClr val="000000"/>
                          </a:solidFill>
                          <a:latin typeface="Arial" pitchFamily="34" charset="0"/>
                          <a:cs typeface="Arial"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r>
            </a:tbl>
          </a:graphicData>
        </a:graphic>
      </p:graphicFrame>
      <p:graphicFrame>
        <p:nvGraphicFramePr>
          <p:cNvPr id="8" name="表 7"/>
          <p:cNvGraphicFramePr>
            <a:graphicFrameLocks noGrp="1"/>
          </p:cNvGraphicFramePr>
          <p:nvPr/>
        </p:nvGraphicFramePr>
        <p:xfrm>
          <a:off x="939130" y="3956886"/>
          <a:ext cx="7521302" cy="1560347"/>
        </p:xfrm>
        <a:graphic>
          <a:graphicData uri="http://schemas.openxmlformats.org/drawingml/2006/table">
            <a:tbl>
              <a:tblPr/>
              <a:tblGrid>
                <a:gridCol w="1616646"/>
                <a:gridCol w="1886973"/>
                <a:gridCol w="2179082"/>
                <a:gridCol w="1838601"/>
              </a:tblGrid>
              <a:tr h="300272">
                <a:tc>
                  <a:txBody>
                    <a:bodyPr/>
                    <a:lstStyle/>
                    <a:p>
                      <a:pPr algn="ctr" rtl="0" fontAlgn="b"/>
                      <a:r>
                        <a:rPr lang="ja-JP" altLang="en-US" sz="1800" b="0" i="0" u="none" strike="noStrike" dirty="0">
                          <a:solidFill>
                            <a:srgbClr val="000000"/>
                          </a:solidFill>
                          <a:latin typeface="Arial"/>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rtl="0" fontAlgn="b"/>
                      <a:r>
                        <a:rPr lang="ja-JP" altLang="en-US" sz="1800" b="0" i="0" u="none" strike="noStrike" dirty="0">
                          <a:solidFill>
                            <a:srgbClr val="000000"/>
                          </a:solidFill>
                          <a:latin typeface="Arial"/>
                        </a:rPr>
                        <a:t>係数</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rtl="0" fontAlgn="b"/>
                      <a:r>
                        <a:rPr lang="en-US" sz="1800" b="0" i="0" u="none" strike="noStrike">
                          <a:solidFill>
                            <a:srgbClr val="000000"/>
                          </a:solidFill>
                          <a:latin typeface="Arial"/>
                        </a:rPr>
                        <a:t>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rtl="0" fontAlgn="b"/>
                      <a:r>
                        <a:rPr lang="en-US" sz="1800" b="0" i="0" u="none" strike="noStrike">
                          <a:solidFill>
                            <a:srgbClr val="000000"/>
                          </a:solidFill>
                          <a:latin typeface="Arial"/>
                        </a:rPr>
                        <a:t>P-</a:t>
                      </a:r>
                      <a:r>
                        <a:rPr lang="ja-JP" altLang="en-US" sz="1800" b="0" i="0" u="none" strike="noStrike">
                          <a:solidFill>
                            <a:srgbClr val="000000"/>
                          </a:solidFill>
                          <a:latin typeface="Arial"/>
                        </a:rPr>
                        <a:t>値</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r>
              <a:tr h="300272">
                <a:tc>
                  <a:txBody>
                    <a:bodyPr/>
                    <a:lstStyle/>
                    <a:p>
                      <a:pPr algn="l" rtl="0" fontAlgn="b"/>
                      <a:r>
                        <a:rPr lang="ja-JP" altLang="en-US" sz="1800" b="0" i="0" u="none" strike="noStrike">
                          <a:solidFill>
                            <a:srgbClr val="000000"/>
                          </a:solidFill>
                          <a:latin typeface="ＭＳ Ｐゴシック"/>
                        </a:rPr>
                        <a:t>切片</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en-US" altLang="ja-JP" sz="1800" b="0" i="0" u="none" strike="noStrike" dirty="0">
                          <a:solidFill>
                            <a:srgbClr val="000000"/>
                          </a:solidFill>
                          <a:latin typeface="Arial"/>
                        </a:rPr>
                        <a:t>6.924559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en-US" altLang="ja-JP" sz="1800" b="0" i="0" u="none" strike="noStrike" dirty="0">
                          <a:solidFill>
                            <a:srgbClr val="000000"/>
                          </a:solidFill>
                          <a:latin typeface="Arial"/>
                        </a:rPr>
                        <a:t>5.740205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rgbClr val="CCFFFF"/>
                    </a:solidFill>
                  </a:tcPr>
                </a:tc>
                <a:tc>
                  <a:txBody>
                    <a:bodyPr/>
                    <a:lstStyle/>
                    <a:p>
                      <a:pPr algn="ctr" rtl="0" fontAlgn="b"/>
                      <a:r>
                        <a:rPr lang="en-US" sz="1800" b="0" i="0" u="none" strike="noStrike" dirty="0">
                          <a:solidFill>
                            <a:srgbClr val="000000"/>
                          </a:solidFill>
                          <a:latin typeface="Arial"/>
                        </a:rPr>
                        <a:t>9.31E-05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340319">
                <a:tc>
                  <a:txBody>
                    <a:bodyPr/>
                    <a:lstStyle/>
                    <a:p>
                      <a:pPr algn="l" rtl="0" fontAlgn="b"/>
                      <a:r>
                        <a:rPr lang="en-US" sz="1800" b="0" i="0" u="none" strike="noStrike" dirty="0">
                          <a:solidFill>
                            <a:srgbClr val="000000"/>
                          </a:solidFill>
                          <a:latin typeface="Arial"/>
                        </a:rPr>
                        <a:t>In(FDIt-1)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rtl="0" fontAlgn="b"/>
                      <a:r>
                        <a:rPr lang="en-US" altLang="ja-JP" sz="1800" b="0" i="0" u="none" strike="noStrike" dirty="0">
                          <a:solidFill>
                            <a:srgbClr val="000000"/>
                          </a:solidFill>
                          <a:latin typeface="Arial"/>
                        </a:rPr>
                        <a:t>0.261066</a:t>
                      </a:r>
                    </a:p>
                  </a:txBody>
                  <a:tcPr marL="0" marR="0" marT="0" marB="0">
                    <a:lnL w="12700" cap="flat" cmpd="sng" algn="ctr">
                      <a:solidFill>
                        <a:srgbClr val="00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rtl="0" fontAlgn="b"/>
                      <a:r>
                        <a:rPr lang="en-US" altLang="ja-JP" sz="1800" b="0" i="0" u="none" strike="noStrike" dirty="0">
                          <a:solidFill>
                            <a:srgbClr val="000000"/>
                          </a:solidFill>
                          <a:latin typeface="Arial"/>
                        </a:rPr>
                        <a:t>3.105411</a:t>
                      </a:r>
                    </a:p>
                  </a:txBody>
                  <a:tcPr marL="0" marR="0" marT="0" marB="0">
                    <a:lnL w="76200" cap="flat" cmpd="sng" algn="ctr">
                      <a:solidFill>
                        <a:srgbClr val="FF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rgbClr val="66CCFF"/>
                    </a:solidFill>
                  </a:tcPr>
                </a:tc>
                <a:tc>
                  <a:txBody>
                    <a:bodyPr/>
                    <a:lstStyle/>
                    <a:p>
                      <a:pPr algn="ctr" rtl="0" fontAlgn="b"/>
                      <a:r>
                        <a:rPr lang="en-US" altLang="ja-JP" sz="1800" b="0" i="0" u="none" strike="noStrike" dirty="0">
                          <a:solidFill>
                            <a:srgbClr val="000000"/>
                          </a:solidFill>
                          <a:latin typeface="Arial"/>
                        </a:rPr>
                        <a:t>0.009098</a:t>
                      </a:r>
                    </a:p>
                  </a:txBody>
                  <a:tcPr marL="0" marR="0" marT="0" marB="0">
                    <a:lnL w="762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r>
              <a:tr h="344158">
                <a:tc>
                  <a:txBody>
                    <a:bodyPr/>
                    <a:lstStyle/>
                    <a:p>
                      <a:pPr algn="l" rtl="0" fontAlgn="b"/>
                      <a:r>
                        <a:rPr lang="ja-JP" altLang="en-US" sz="1800" b="0" i="0" u="none" strike="noStrike" dirty="0" smtClean="0">
                          <a:solidFill>
                            <a:srgbClr val="000000"/>
                          </a:solidFill>
                          <a:latin typeface="Arial"/>
                        </a:rPr>
                        <a:t>法人税率</a:t>
                      </a:r>
                      <a:endParaRPr lang="en-US" sz="1800" b="0" i="0" u="none" strike="noStrike" dirty="0">
                        <a:solidFill>
                          <a:srgbClr val="000000"/>
                        </a:solidFill>
                        <a:latin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en-US" altLang="ja-JP" sz="1800" b="0" i="0" u="none" strike="noStrike" dirty="0">
                          <a:solidFill>
                            <a:srgbClr val="000000"/>
                          </a:solidFill>
                          <a:latin typeface="Arial"/>
                        </a:rPr>
                        <a:t>-0.03806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en-US" altLang="ja-JP" sz="1800" b="0" i="0" u="none" strike="noStrike">
                          <a:solidFill>
                            <a:srgbClr val="000000"/>
                          </a:solidFill>
                          <a:latin typeface="Arial"/>
                        </a:rPr>
                        <a:t>-1.67128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en-US" altLang="ja-JP" sz="1800" b="0" i="0" u="none" strike="noStrike" dirty="0">
                          <a:solidFill>
                            <a:srgbClr val="000000"/>
                          </a:solidFill>
                          <a:latin typeface="Arial"/>
                        </a:rPr>
                        <a:t>0.120518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275326">
                <a:tc>
                  <a:txBody>
                    <a:bodyPr/>
                    <a:lstStyle/>
                    <a:p>
                      <a:pPr algn="l" rtl="0" fontAlgn="b"/>
                      <a:r>
                        <a:rPr lang="ja-JP" altLang="en-US" sz="1800" b="0" i="0" u="none" strike="noStrike" dirty="0">
                          <a:solidFill>
                            <a:srgbClr val="000000"/>
                          </a:solidFill>
                          <a:latin typeface="ＭＳ Ｐゴシック"/>
                        </a:rPr>
                        <a:t>実質為替レート</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rtl="0" fontAlgn="b"/>
                      <a:r>
                        <a:rPr lang="en-US" sz="1800" b="0" i="0" u="none" strike="noStrike" dirty="0">
                          <a:solidFill>
                            <a:srgbClr val="000000"/>
                          </a:solidFill>
                          <a:latin typeface="Arial"/>
                        </a:rPr>
                        <a:t>4.69E-05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rtl="0" fontAlgn="b"/>
                      <a:r>
                        <a:rPr lang="en-US" altLang="ja-JP" sz="1800" b="0" i="0" u="none" strike="noStrike">
                          <a:solidFill>
                            <a:srgbClr val="000000"/>
                          </a:solidFill>
                          <a:latin typeface="Arial"/>
                        </a:rPr>
                        <a:t>1.387067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a:txBody>
                    <a:bodyPr/>
                    <a:lstStyle/>
                    <a:p>
                      <a:pPr algn="ctr" rtl="0" fontAlgn="b"/>
                      <a:r>
                        <a:rPr lang="en-US" altLang="ja-JP" sz="1800" b="0" i="0" u="none" strike="noStrike" dirty="0">
                          <a:solidFill>
                            <a:srgbClr val="000000"/>
                          </a:solidFill>
                          <a:latin typeface="Arial"/>
                        </a:rPr>
                        <a:t>0.190645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695204815"/>
              </p:ext>
            </p:extLst>
          </p:nvPr>
        </p:nvGraphicFramePr>
        <p:xfrm>
          <a:off x="755576" y="908729"/>
          <a:ext cx="7704856" cy="5616615"/>
        </p:xfrm>
        <a:graphic>
          <a:graphicData uri="http://schemas.openxmlformats.org/drawingml/2006/table">
            <a:tbl>
              <a:tblPr/>
              <a:tblGrid>
                <a:gridCol w="2274497"/>
                <a:gridCol w="2018616"/>
                <a:gridCol w="1677441"/>
                <a:gridCol w="1734302"/>
              </a:tblGrid>
              <a:tr h="325879">
                <a:tc>
                  <a:txBody>
                    <a:bodyPr/>
                    <a:lstStyle/>
                    <a:p>
                      <a:pPr algn="l" fontAlgn="b"/>
                      <a:endParaRPr lang="ja-JP" altLang="en-US" sz="1800" b="0" i="0" u="none" strike="noStrike" dirty="0">
                        <a:solidFill>
                          <a:srgbClr val="000000"/>
                        </a:solidFill>
                        <a:latin typeface="ＭＳ Ｐゴシック"/>
                      </a:endParaRPr>
                    </a:p>
                  </a:txBody>
                  <a:tcPr marL="9525" marR="9525" marT="9525" marB="0" anchor="b">
                    <a:lnL>
                      <a:noFill/>
                    </a:lnL>
                    <a:lnR>
                      <a:noFill/>
                    </a:lnR>
                    <a:lnT>
                      <a:noFill/>
                    </a:lnT>
                    <a:lnB>
                      <a:noFill/>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a:noFill/>
                    </a:lnB>
                  </a:tcPr>
                </a:tc>
              </a:tr>
              <a:tr h="345047">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a:noFill/>
                    </a:lnB>
                  </a:tcPr>
                </a:tc>
              </a:tr>
              <a:tr h="325879">
                <a:tc gridSpan="2">
                  <a:txBody>
                    <a:bodyPr/>
                    <a:lstStyle/>
                    <a:p>
                      <a:pPr algn="ctr" fontAlgn="b"/>
                      <a:r>
                        <a:rPr lang="ja-JP" altLang="en-US" sz="1800" b="0" i="0" u="none" strike="noStrike" dirty="0">
                          <a:solidFill>
                            <a:srgbClr val="000000"/>
                          </a:solidFill>
                          <a:latin typeface="Arial"/>
                        </a:rPr>
                        <a:t>回帰統計</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a:txBody>
                    <a:bodyPr/>
                    <a:lstStyle/>
                    <a:p>
                      <a:pPr algn="l" fontAlgn="b"/>
                      <a:endParaRPr lang="ja-JP" altLang="en-US" sz="1800" b="0" i="0" u="none" strike="noStrike" dirty="0">
                        <a:solidFill>
                          <a:srgbClr val="000000"/>
                        </a:solidFill>
                        <a:latin typeface="Arial"/>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a:noFill/>
                    </a:lnB>
                  </a:tcPr>
                </a:tc>
              </a:tr>
              <a:tr h="325879">
                <a:tc>
                  <a:txBody>
                    <a:bodyPr/>
                    <a:lstStyle/>
                    <a:p>
                      <a:pPr algn="l" fontAlgn="b"/>
                      <a:r>
                        <a:rPr lang="ja-JP" altLang="en-US" sz="1800" b="0" i="0" u="none" strike="noStrike" dirty="0">
                          <a:solidFill>
                            <a:srgbClr val="000000"/>
                          </a:solidFill>
                          <a:latin typeface="Arial"/>
                        </a:rPr>
                        <a:t>重相関 </a:t>
                      </a:r>
                      <a:r>
                        <a:rPr lang="en-US" sz="1800" b="0" i="0" u="none" strike="noStrike" dirty="0">
                          <a:solidFill>
                            <a:srgbClr val="000000"/>
                          </a:solidFill>
                          <a:latin typeface="Arial"/>
                        </a:rPr>
                        <a:t>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fontAlgn="b"/>
                      <a:r>
                        <a:rPr lang="en-US" altLang="ja-JP" sz="1800" b="0" i="0" u="none" strike="noStrike" dirty="0">
                          <a:solidFill>
                            <a:srgbClr val="000000"/>
                          </a:solidFill>
                          <a:latin typeface="Arial"/>
                        </a:rPr>
                        <a:t>0.99265015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endParaRPr lang="ja-JP" altLang="en-US" sz="1800" b="0" i="0" u="none" strike="noStrike" dirty="0">
                        <a:solidFill>
                          <a:srgbClr val="000000"/>
                        </a:solidFill>
                        <a:latin typeface="Arial"/>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a:noFill/>
                    </a:lnT>
                    <a:lnB>
                      <a:noFill/>
                    </a:lnB>
                  </a:tcPr>
                </a:tc>
              </a:tr>
              <a:tr h="325879">
                <a:tc>
                  <a:txBody>
                    <a:bodyPr/>
                    <a:lstStyle/>
                    <a:p>
                      <a:pPr algn="l" fontAlgn="b"/>
                      <a:r>
                        <a:rPr lang="ja-JP" altLang="en-US" sz="1800" b="0" i="0" u="none" strike="noStrike" dirty="0">
                          <a:solidFill>
                            <a:srgbClr val="000000"/>
                          </a:solidFill>
                          <a:latin typeface="Arial"/>
                        </a:rPr>
                        <a:t>重決定 </a:t>
                      </a:r>
                      <a:r>
                        <a:rPr lang="en-US" sz="1800" b="0" i="0" u="none" strike="noStrike" dirty="0">
                          <a:solidFill>
                            <a:srgbClr val="000000"/>
                          </a:solidFill>
                          <a:latin typeface="Arial"/>
                        </a:rPr>
                        <a:t>R2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1800" b="0" i="0" u="none" strike="noStrike" dirty="0">
                          <a:solidFill>
                            <a:srgbClr val="000000"/>
                          </a:solidFill>
                          <a:latin typeface="Arial"/>
                        </a:rPr>
                        <a:t>0.98535432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1800" b="0" i="0" u="none" strike="noStrike">
                        <a:solidFill>
                          <a:srgbClr val="000000"/>
                        </a:solidFill>
                        <a:latin typeface="Arial"/>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a:noFill/>
                    </a:lnT>
                    <a:lnB>
                      <a:noFill/>
                    </a:lnB>
                  </a:tcPr>
                </a:tc>
              </a:tr>
              <a:tr h="325879">
                <a:tc>
                  <a:txBody>
                    <a:bodyPr/>
                    <a:lstStyle/>
                    <a:p>
                      <a:pPr algn="l" fontAlgn="b"/>
                      <a:r>
                        <a:rPr lang="ja-JP" altLang="en-US" sz="1800" b="0" i="0" u="none" strike="noStrike" dirty="0">
                          <a:solidFill>
                            <a:srgbClr val="000000"/>
                          </a:solidFill>
                          <a:latin typeface="Arial"/>
                        </a:rPr>
                        <a:t>補正 </a:t>
                      </a:r>
                      <a:r>
                        <a:rPr lang="en-US" sz="1800" b="0" i="0" u="none" strike="noStrike" dirty="0">
                          <a:solidFill>
                            <a:srgbClr val="000000"/>
                          </a:solidFill>
                          <a:latin typeface="Arial"/>
                        </a:rPr>
                        <a:t>R2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fontAlgn="b"/>
                      <a:r>
                        <a:rPr lang="en-US" altLang="ja-JP" sz="1800" b="0" i="0" u="none" strike="noStrike" dirty="0">
                          <a:solidFill>
                            <a:srgbClr val="000000"/>
                          </a:solidFill>
                          <a:latin typeface="Arial"/>
                        </a:rPr>
                        <a:t>0.97803148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endParaRPr lang="ja-JP" altLang="en-US" sz="1800" b="0" i="0" u="none" strike="noStrike">
                        <a:solidFill>
                          <a:srgbClr val="000000"/>
                        </a:solidFill>
                        <a:latin typeface="Arial"/>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a:noFill/>
                    </a:lnB>
                  </a:tcPr>
                </a:tc>
              </a:tr>
              <a:tr h="325879">
                <a:tc>
                  <a:txBody>
                    <a:bodyPr/>
                    <a:lstStyle/>
                    <a:p>
                      <a:pPr algn="l" fontAlgn="b"/>
                      <a:r>
                        <a:rPr lang="ja-JP" altLang="en-US" sz="1800" b="0" i="0" u="none" strike="noStrike" dirty="0">
                          <a:solidFill>
                            <a:srgbClr val="000000"/>
                          </a:solidFill>
                          <a:latin typeface="Arial"/>
                        </a:rPr>
                        <a:t>標準誤差</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1800" b="0" i="0" u="none" strike="noStrike" dirty="0">
                          <a:solidFill>
                            <a:srgbClr val="000000"/>
                          </a:solidFill>
                          <a:latin typeface="Arial"/>
                        </a:rPr>
                        <a:t>0.105356272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1800" b="0" i="0" u="none" strike="noStrike">
                        <a:solidFill>
                          <a:srgbClr val="000000"/>
                        </a:solidFill>
                        <a:latin typeface="Arial"/>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a:noFill/>
                    </a:lnB>
                  </a:tcPr>
                </a:tc>
              </a:tr>
              <a:tr h="345047">
                <a:tc>
                  <a:txBody>
                    <a:bodyPr/>
                    <a:lstStyle/>
                    <a:p>
                      <a:pPr algn="l" fontAlgn="b"/>
                      <a:r>
                        <a:rPr lang="ja-JP" altLang="en-US" sz="1800" b="0" i="0" u="none" strike="noStrike" dirty="0">
                          <a:solidFill>
                            <a:srgbClr val="000000"/>
                          </a:solidFill>
                          <a:latin typeface="Arial"/>
                        </a:rPr>
                        <a:t>観測数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fontAlgn="b"/>
                      <a:r>
                        <a:rPr lang="en-US" altLang="ja-JP" sz="1800" b="0" i="0" u="none" strike="noStrike" dirty="0">
                          <a:solidFill>
                            <a:srgbClr val="000000"/>
                          </a:solidFill>
                          <a:latin typeface="Arial"/>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endParaRPr lang="ja-JP" altLang="en-US" sz="1800" b="0" i="0" u="none" strike="noStrike">
                        <a:solidFill>
                          <a:srgbClr val="000000"/>
                        </a:solidFill>
                        <a:latin typeface="Arial"/>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a:noFill/>
                    </a:lnT>
                    <a:lnB>
                      <a:noFill/>
                    </a:lnB>
                  </a:tcPr>
                </a:tc>
              </a:tr>
              <a:tr h="325879">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a:noFill/>
                    </a:lnB>
                  </a:tcPr>
                </a:tc>
              </a:tr>
              <a:tr h="345047">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ja-JP" altLang="en-US" sz="1800" b="0" i="0" u="none" strike="noStrike" dirty="0">
                        <a:solidFill>
                          <a:srgbClr val="000000"/>
                        </a:solidFill>
                        <a:latin typeface="Arial"/>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ja-JP" altLang="en-US" sz="1800" b="0" i="0" u="none" strike="noStrike">
                        <a:solidFill>
                          <a:srgbClr val="000000"/>
                        </a:solidFill>
                        <a:latin typeface="Arial"/>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r>
              <a:tr h="325879">
                <a:tc>
                  <a:txBody>
                    <a:bodyPr/>
                    <a:lstStyle/>
                    <a:p>
                      <a:pPr algn="ctr" fontAlgn="b"/>
                      <a:r>
                        <a:rPr lang="ja-JP" altLang="en-US" sz="1800" b="0" i="0" u="none" strike="noStrike" dirty="0">
                          <a:solidFill>
                            <a:srgbClr val="000000"/>
                          </a:solidFill>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ja-JP" altLang="en-US" sz="1800" b="0" i="0" u="none" strike="noStrike" dirty="0">
                          <a:solidFill>
                            <a:srgbClr val="000000"/>
                          </a:solidFill>
                          <a:latin typeface="Arial"/>
                        </a:rPr>
                        <a:t>係数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i="0" u="none" strike="noStrike" dirty="0">
                          <a:solidFill>
                            <a:srgbClr val="000000"/>
                          </a:solidFill>
                          <a:latin typeface="Arial"/>
                        </a:rPr>
                        <a:t>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i="0" u="none" strike="noStrike" dirty="0">
                          <a:solidFill>
                            <a:srgbClr val="000000"/>
                          </a:solidFill>
                          <a:latin typeface="Arial"/>
                        </a:rPr>
                        <a:t>P-</a:t>
                      </a:r>
                      <a:r>
                        <a:rPr lang="ja-JP" altLang="en-US" sz="1800" b="0" i="0" u="none" strike="noStrike" dirty="0">
                          <a:solidFill>
                            <a:srgbClr val="000000"/>
                          </a:solidFill>
                          <a:latin typeface="Arial"/>
                        </a:rPr>
                        <a:t>値</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25879">
                <a:tc>
                  <a:txBody>
                    <a:bodyPr/>
                    <a:lstStyle/>
                    <a:p>
                      <a:pPr algn="l" fontAlgn="b"/>
                      <a:r>
                        <a:rPr lang="ja-JP" altLang="en-US" sz="1800" b="0" i="0" u="none" strike="noStrike" dirty="0">
                          <a:solidFill>
                            <a:srgbClr val="000000"/>
                          </a:solidFill>
                          <a:latin typeface="Arial"/>
                        </a:rPr>
                        <a:t>切片</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chemeClr val="tx1"/>
                          </a:solidFill>
                          <a:latin typeface="Arial"/>
                        </a:rPr>
                        <a:t>10.75515</a:t>
                      </a:r>
                      <a:r>
                        <a:rPr lang="en-US" altLang="ja-JP" sz="1800" b="0" i="0" u="none" strike="noStrike" dirty="0">
                          <a:solidFill>
                            <a:srgbClr val="000000"/>
                          </a:solidFill>
                          <a:latin typeface="Arial"/>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latin typeface="Arial"/>
                        </a:rPr>
                        <a:t>13.56626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chemeClr val="accent2">
                        <a:lumMod val="60000"/>
                        <a:lumOff val="40000"/>
                      </a:schemeClr>
                    </a:solidFill>
                  </a:tcPr>
                </a:tc>
                <a:tc>
                  <a:txBody>
                    <a:bodyPr/>
                    <a:lstStyle/>
                    <a:p>
                      <a:pPr algn="ctr" fontAlgn="b"/>
                      <a:r>
                        <a:rPr lang="en-US" sz="1800" b="0" i="0" u="none" strike="noStrike" dirty="0">
                          <a:solidFill>
                            <a:srgbClr val="000000"/>
                          </a:solidFill>
                          <a:latin typeface="Arial"/>
                        </a:rPr>
                        <a:t>9.1442E-08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325879">
                <a:tc>
                  <a:txBody>
                    <a:bodyPr/>
                    <a:lstStyle/>
                    <a:p>
                      <a:pPr algn="l" fontAlgn="b"/>
                      <a:r>
                        <a:rPr lang="en-US" sz="1800" b="0" i="0" u="none" strike="noStrike" dirty="0">
                          <a:solidFill>
                            <a:srgbClr val="000000"/>
                          </a:solidFill>
                          <a:latin typeface="Arial"/>
                        </a:rPr>
                        <a:t>In(</a:t>
                      </a:r>
                      <a:r>
                        <a:rPr lang="en-US" sz="1800" b="0" i="0" u="none" strike="noStrike" dirty="0" err="1">
                          <a:solidFill>
                            <a:srgbClr val="000000"/>
                          </a:solidFill>
                          <a:latin typeface="Arial"/>
                        </a:rPr>
                        <a:t>FDIt</a:t>
                      </a:r>
                      <a:r>
                        <a:rPr lang="en-US" sz="1800" b="0" i="0" u="none" strike="noStrike" dirty="0">
                          <a:solidFill>
                            <a:srgbClr val="000000"/>
                          </a:solidFill>
                          <a:latin typeface="Arial"/>
                        </a:rPr>
                        <a: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latin typeface="Arial"/>
                        </a:rPr>
                        <a:t>0.11544 </a:t>
                      </a:r>
                    </a:p>
                  </a:txBody>
                  <a:tcPr marL="9525" marR="9525" marT="9525" marB="0" anchor="b">
                    <a:lnL w="12700" cap="flat" cmpd="sng" algn="ctr">
                      <a:solidFill>
                        <a:schemeClr val="tx1"/>
                      </a:solidFill>
                      <a:prstDash val="solid"/>
                      <a:round/>
                      <a:headEnd type="none" w="med" len="med"/>
                      <a:tailEnd type="none" w="med" len="med"/>
                    </a:lnL>
                    <a:lnR w="762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latin typeface="Arial"/>
                        </a:rPr>
                        <a:t>1.83386 </a:t>
                      </a:r>
                    </a:p>
                  </a:txBody>
                  <a:tcPr marL="9525" marR="9525" marT="9525" marB="0" anchor="b">
                    <a:lnL w="76200" cap="flat" cmpd="sng" algn="ctr">
                      <a:solidFill>
                        <a:srgbClr val="FF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latin typeface="Arial"/>
                        </a:rPr>
                        <a:t>0.096564 </a:t>
                      </a:r>
                    </a:p>
                  </a:txBody>
                  <a:tcPr marL="9525" marR="9525" marT="9525" marB="0" anchor="b">
                    <a:lnL w="762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25879">
                <a:tc>
                  <a:txBody>
                    <a:bodyPr/>
                    <a:lstStyle/>
                    <a:p>
                      <a:pPr algn="l" fontAlgn="b"/>
                      <a:r>
                        <a:rPr lang="en-US" sz="1800" b="0" i="0" u="none" strike="noStrike" dirty="0">
                          <a:solidFill>
                            <a:srgbClr val="000000"/>
                          </a:solidFill>
                          <a:latin typeface="Arial"/>
                        </a:rPr>
                        <a:t>In(FDIt-1)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latin typeface="Arial"/>
                        </a:rPr>
                        <a:t>0.16699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latin typeface="Arial"/>
                        </a:rPr>
                        <a:t>2.98138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latin typeface="Arial"/>
                        </a:rPr>
                        <a:t>0.013775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325879">
                <a:tc>
                  <a:txBody>
                    <a:bodyPr/>
                    <a:lstStyle/>
                    <a:p>
                      <a:pPr algn="l" fontAlgn="b"/>
                      <a:r>
                        <a:rPr lang="ja-JP" altLang="en-US" sz="1800" b="0" i="0" u="none" strike="noStrike" dirty="0">
                          <a:solidFill>
                            <a:srgbClr val="000000"/>
                          </a:solidFill>
                          <a:latin typeface="Arial"/>
                        </a:rPr>
                        <a:t>インフレ率</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latin typeface="Arial"/>
                        </a:rPr>
                        <a:t>-0.01231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latin typeface="Arial"/>
                        </a:rPr>
                        <a:t>-0.77941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latin typeface="Arial"/>
                        </a:rPr>
                        <a:t>0.453789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25879">
                <a:tc>
                  <a:txBody>
                    <a:bodyPr/>
                    <a:lstStyle/>
                    <a:p>
                      <a:pPr algn="l" fontAlgn="b"/>
                      <a:r>
                        <a:rPr lang="ja-JP" altLang="en-US" sz="1800" b="0" i="0" u="none" strike="noStrike" dirty="0">
                          <a:solidFill>
                            <a:srgbClr val="000000"/>
                          </a:solidFill>
                          <a:latin typeface="Arial"/>
                        </a:rPr>
                        <a:t>実質為替レート</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latin typeface="Arial"/>
                        </a:rPr>
                        <a:t>-0.93417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latin typeface="Arial"/>
                        </a:rPr>
                        <a:t>-6.00406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latin typeface="Arial"/>
                        </a:rPr>
                        <a:t>0.000131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345047">
                <a:tc>
                  <a:txBody>
                    <a:bodyPr/>
                    <a:lstStyle/>
                    <a:p>
                      <a:pPr algn="l" fontAlgn="b"/>
                      <a:r>
                        <a:rPr lang="ja-JP" altLang="en-US" sz="1800" b="0" i="0" u="none" strike="noStrike" dirty="0" smtClean="0">
                          <a:solidFill>
                            <a:srgbClr val="000000"/>
                          </a:solidFill>
                          <a:latin typeface="Arial"/>
                        </a:rPr>
                        <a:t>法人税率</a:t>
                      </a:r>
                      <a:endParaRPr lang="en-US" sz="1800" b="0" i="0" u="none" strike="noStrike" dirty="0">
                        <a:solidFill>
                          <a:srgbClr val="000000"/>
                        </a:solidFill>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latin typeface="Arial"/>
                        </a:rPr>
                        <a:t>0.05442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latin typeface="Arial"/>
                        </a:rPr>
                        <a:t>2.01406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latin typeface="Arial"/>
                        </a:rPr>
                        <a:t>0.071687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5" name="テキスト ボックス 4"/>
          <p:cNvSpPr txBox="1"/>
          <p:nvPr/>
        </p:nvSpPr>
        <p:spPr>
          <a:xfrm>
            <a:off x="467544" y="3658"/>
            <a:ext cx="5832648" cy="1384995"/>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１ </a:t>
            </a:r>
            <a:r>
              <a:rPr lang="ja-JP" altLang="en-US" sz="2400" dirty="0"/>
              <a:t>現地</a:t>
            </a:r>
            <a:r>
              <a:rPr lang="ja-JP" altLang="en-US" sz="2400" dirty="0" smtClean="0"/>
              <a:t>に与える影響</a:t>
            </a:r>
            <a:endParaRPr lang="en-US" altLang="ja-JP" sz="2400" dirty="0" smtClean="0"/>
          </a:p>
          <a:p>
            <a:r>
              <a:rPr lang="en-US" altLang="ja-JP" sz="2400" dirty="0" smtClean="0"/>
              <a:t> (1)</a:t>
            </a:r>
            <a:r>
              <a:rPr lang="ja-JP" altLang="en-US" sz="2400" dirty="0" smtClean="0"/>
              <a:t>回帰分析～中国～</a:t>
            </a:r>
            <a:endParaRPr lang="en-US" altLang="ja-JP" sz="2400" dirty="0" smtClean="0"/>
          </a:p>
        </p:txBody>
      </p:sp>
    </p:spTree>
    <p:extLst>
      <p:ext uri="{BB962C8B-B14F-4D97-AF65-F5344CB8AC3E}">
        <p14:creationId xmlns:p14="http://schemas.microsoft.com/office/powerpoint/2010/main" val="3463976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475656" y="2675861"/>
            <a:ext cx="7200800" cy="3129403"/>
          </a:xfrm>
        </p:spPr>
        <p:txBody>
          <a:bodyPr>
            <a:normAutofit/>
          </a:bodyPr>
          <a:lstStyle/>
          <a:p>
            <a:pPr marL="0" indent="0">
              <a:buNone/>
            </a:pPr>
            <a:r>
              <a:rPr lang="ja-JP" altLang="en-US" u="sng" dirty="0" smtClean="0"/>
              <a:t>トヨタ、ホンダ、ダイハツ、スズキ</a:t>
            </a:r>
            <a:r>
              <a:rPr lang="ja-JP" altLang="en-US" dirty="0" smtClean="0"/>
              <a:t>など</a:t>
            </a:r>
            <a:endParaRPr lang="en-US" altLang="ja-JP" dirty="0" smtClean="0"/>
          </a:p>
          <a:p>
            <a:pPr marL="0" indent="0">
              <a:buNone/>
            </a:pPr>
            <a:r>
              <a:rPr lang="ja-JP" altLang="en-US" dirty="0" smtClean="0"/>
              <a:t>主要自動車メーカーが多額投資</a:t>
            </a:r>
            <a:endParaRPr lang="en-US" altLang="ja-JP" dirty="0"/>
          </a:p>
          <a:p>
            <a:pPr marL="0" indent="0">
              <a:buNone/>
            </a:pPr>
            <a:endParaRPr lang="en-US" altLang="ja-JP" dirty="0" smtClean="0"/>
          </a:p>
          <a:p>
            <a:pPr marL="0" indent="0">
              <a:buNone/>
            </a:pPr>
            <a:r>
              <a:rPr kumimoji="1" lang="ja-JP" altLang="en-US" dirty="0" smtClean="0"/>
              <a:t>→関連企業の進出（部品、保険、メンテナンス）</a:t>
            </a:r>
            <a:endParaRPr kumimoji="1" lang="en-US" altLang="ja-JP" dirty="0" smtClean="0"/>
          </a:p>
          <a:p>
            <a:pPr marL="0" indent="0">
              <a:buNone/>
            </a:pPr>
            <a:r>
              <a:rPr lang="ja-JP" altLang="en-US" dirty="0" smtClean="0"/>
              <a:t>→それらの企業を支えるサービスを供給する企業の進出</a:t>
            </a:r>
            <a:r>
              <a:rPr lang="ja-JP" altLang="en-US" dirty="0"/>
              <a:t>　</a:t>
            </a:r>
            <a:r>
              <a:rPr lang="en-US" altLang="ja-JP" dirty="0" smtClean="0"/>
              <a:t>(</a:t>
            </a:r>
            <a:r>
              <a:rPr lang="ja-JP" altLang="en-US" dirty="0" smtClean="0"/>
              <a:t>会計、人材派遣、不動産仲介）　</a:t>
            </a:r>
            <a:endParaRPr lang="en-US" altLang="ja-JP" dirty="0" smtClean="0"/>
          </a:p>
          <a:p>
            <a:pPr marL="0" indent="0">
              <a:buNone/>
            </a:pPr>
            <a:r>
              <a:rPr lang="ja-JP" altLang="en-US" dirty="0" smtClean="0"/>
              <a:t>→インフラ整備の必要性</a:t>
            </a:r>
            <a:endParaRPr lang="en-US" altLang="ja-JP" dirty="0" smtClean="0"/>
          </a:p>
          <a:p>
            <a:pPr marL="0" indent="0">
              <a:buNone/>
            </a:pPr>
            <a:endParaRPr lang="en-US" altLang="ja-JP" sz="3200" dirty="0" smtClean="0">
              <a:solidFill>
                <a:srgbClr val="FF0000"/>
              </a:solidFill>
            </a:endParaRPr>
          </a:p>
          <a:p>
            <a:pPr marL="0" indent="0">
              <a:buNone/>
            </a:pPr>
            <a:endParaRPr lang="en-US" altLang="ja-JP" dirty="0">
              <a:solidFill>
                <a:srgbClr val="FF0000"/>
              </a:solidFill>
            </a:endParaRPr>
          </a:p>
        </p:txBody>
      </p:sp>
      <p:sp>
        <p:nvSpPr>
          <p:cNvPr id="4" name="円/楕円 3"/>
          <p:cNvSpPr/>
          <p:nvPr/>
        </p:nvSpPr>
        <p:spPr>
          <a:xfrm>
            <a:off x="1475656" y="1340768"/>
            <a:ext cx="6624736" cy="108012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自動車産業がけん引</a:t>
            </a:r>
            <a:endParaRPr kumimoji="1" lang="ja-JP" alt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テキスト ボックス 4"/>
          <p:cNvSpPr txBox="1"/>
          <p:nvPr/>
        </p:nvSpPr>
        <p:spPr>
          <a:xfrm>
            <a:off x="611560" y="260648"/>
            <a:ext cx="5832648" cy="1015663"/>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２ インドネシアの</a:t>
            </a:r>
            <a:r>
              <a:rPr lang="ja-JP" altLang="en-US" sz="2400" dirty="0"/>
              <a:t>実例</a:t>
            </a:r>
            <a:endParaRPr lang="en-US" altLang="ja-JP" sz="3600" dirty="0" smtClean="0"/>
          </a:p>
        </p:txBody>
      </p:sp>
      <p:sp>
        <p:nvSpPr>
          <p:cNvPr id="6" name="角丸四角形 5"/>
          <p:cNvSpPr/>
          <p:nvPr/>
        </p:nvSpPr>
        <p:spPr>
          <a:xfrm>
            <a:off x="1475656" y="5949280"/>
            <a:ext cx="6840760" cy="64807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多様</a:t>
            </a:r>
            <a:r>
              <a:rPr lang="ja-JP" altLang="en-US" sz="3200" dirty="0">
                <a:solidFill>
                  <a:schemeClr val="tx1"/>
                </a:solidFill>
              </a:rPr>
              <a:t>多種な日本企業がインドネシアへ</a:t>
            </a:r>
            <a:endParaRPr lang="en-US" altLang="ja-JP" sz="3200" dirty="0">
              <a:solidFill>
                <a:schemeClr val="tx1"/>
              </a:solidFill>
            </a:endParaRPr>
          </a:p>
        </p:txBody>
      </p:sp>
    </p:spTree>
    <p:extLst>
      <p:ext uri="{BB962C8B-B14F-4D97-AF65-F5344CB8AC3E}">
        <p14:creationId xmlns:p14="http://schemas.microsoft.com/office/powerpoint/2010/main" val="1294162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下矢印 29"/>
          <p:cNvSpPr/>
          <p:nvPr/>
        </p:nvSpPr>
        <p:spPr>
          <a:xfrm rot="10800000">
            <a:off x="3491881" y="4168665"/>
            <a:ext cx="332016" cy="12765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rot="10800000">
            <a:off x="5032072" y="4168665"/>
            <a:ext cx="332016" cy="12765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rot="9691307">
            <a:off x="6642348" y="4166806"/>
            <a:ext cx="323801" cy="1302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下矢印 28"/>
          <p:cNvSpPr/>
          <p:nvPr/>
        </p:nvSpPr>
        <p:spPr>
          <a:xfrm rot="12622218">
            <a:off x="2303041" y="4098921"/>
            <a:ext cx="332016" cy="12007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1386856" y="1484784"/>
            <a:ext cx="6281488" cy="1080120"/>
          </a:xfrm>
          <a:prstGeom prst="ellipse">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日本自動車メーカーの進出</a:t>
            </a:r>
            <a:endParaRPr kumimoji="1" lang="en-US" altLang="ja-JP" sz="2400" dirty="0" smtClean="0">
              <a:solidFill>
                <a:srgbClr val="FF0000"/>
              </a:solidFill>
            </a:endParaRPr>
          </a:p>
          <a:p>
            <a:pPr algn="ctr"/>
            <a:r>
              <a:rPr lang="en-US" altLang="ja-JP" sz="2400" dirty="0" smtClean="0">
                <a:solidFill>
                  <a:srgbClr val="FF0000"/>
                </a:solidFill>
              </a:rPr>
              <a:t>1970</a:t>
            </a:r>
            <a:r>
              <a:rPr lang="ja-JP" altLang="en-US" sz="2400" dirty="0" smtClean="0">
                <a:solidFill>
                  <a:srgbClr val="FF0000"/>
                </a:solidFill>
              </a:rPr>
              <a:t>年代</a:t>
            </a:r>
            <a:endParaRPr kumimoji="1" lang="ja-JP" altLang="en-US" sz="2400" dirty="0">
              <a:solidFill>
                <a:srgbClr val="FF0000"/>
              </a:solidFill>
            </a:endParaRPr>
          </a:p>
        </p:txBody>
      </p:sp>
      <p:sp>
        <p:nvSpPr>
          <p:cNvPr id="7" name="フローチャート: 処理 6"/>
          <p:cNvSpPr/>
          <p:nvPr/>
        </p:nvSpPr>
        <p:spPr>
          <a:xfrm>
            <a:off x="6732240" y="2714941"/>
            <a:ext cx="2013857" cy="6531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現地企業との提携</a:t>
            </a:r>
            <a:endParaRPr kumimoji="1" lang="ja-JP" altLang="en-US" dirty="0"/>
          </a:p>
        </p:txBody>
      </p:sp>
      <p:sp>
        <p:nvSpPr>
          <p:cNvPr id="9" name="フローチャート: 代替処理 8"/>
          <p:cNvSpPr/>
          <p:nvPr/>
        </p:nvSpPr>
        <p:spPr>
          <a:xfrm>
            <a:off x="2487820" y="3501008"/>
            <a:ext cx="4244419" cy="66765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現地メーカー</a:t>
            </a:r>
            <a:endParaRPr kumimoji="1" lang="ja-JP" altLang="en-US" dirty="0"/>
          </a:p>
        </p:txBody>
      </p:sp>
      <p:sp>
        <p:nvSpPr>
          <p:cNvPr id="5" name="下矢印 4"/>
          <p:cNvSpPr/>
          <p:nvPr/>
        </p:nvSpPr>
        <p:spPr>
          <a:xfrm>
            <a:off x="4206853" y="2593865"/>
            <a:ext cx="664029" cy="9071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爆発 1 24"/>
          <p:cNvSpPr/>
          <p:nvPr/>
        </p:nvSpPr>
        <p:spPr>
          <a:xfrm>
            <a:off x="107504" y="2550940"/>
            <a:ext cx="2558705" cy="1670148"/>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インフラ整備の必要性</a:t>
            </a:r>
            <a:endParaRPr kumimoji="1" lang="ja-JP" altLang="en-US" dirty="0"/>
          </a:p>
        </p:txBody>
      </p:sp>
      <p:sp>
        <p:nvSpPr>
          <p:cNvPr id="3" name="二方向矢印 2"/>
          <p:cNvSpPr/>
          <p:nvPr/>
        </p:nvSpPr>
        <p:spPr>
          <a:xfrm rot="5400000">
            <a:off x="5937515" y="2492236"/>
            <a:ext cx="794064" cy="795385"/>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11560" y="260648"/>
            <a:ext cx="5832648" cy="1015663"/>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２ インドネシアの実例</a:t>
            </a:r>
            <a:endParaRPr lang="en-US" altLang="ja-JP" sz="3600" dirty="0" smtClean="0"/>
          </a:p>
        </p:txBody>
      </p:sp>
      <p:sp>
        <p:nvSpPr>
          <p:cNvPr id="23" name="テキスト ボックス 22"/>
          <p:cNvSpPr txBox="1"/>
          <p:nvPr/>
        </p:nvSpPr>
        <p:spPr>
          <a:xfrm>
            <a:off x="1979712" y="4509120"/>
            <a:ext cx="864096" cy="461665"/>
          </a:xfrm>
          <a:prstGeom prst="rect">
            <a:avLst/>
          </a:prstGeom>
          <a:solidFill>
            <a:schemeClr val="bg1"/>
          </a:solidFill>
        </p:spPr>
        <p:txBody>
          <a:bodyPr wrap="square" rtlCol="0">
            <a:spAutoFit/>
          </a:bodyPr>
          <a:lstStyle/>
          <a:p>
            <a:r>
              <a:rPr kumimoji="1" lang="ja-JP" altLang="en-US" sz="2400" dirty="0" smtClean="0"/>
              <a:t>保険</a:t>
            </a:r>
            <a:endParaRPr kumimoji="1" lang="ja-JP" altLang="en-US" sz="2400" dirty="0"/>
          </a:p>
        </p:txBody>
      </p:sp>
      <p:sp>
        <p:nvSpPr>
          <p:cNvPr id="33" name="テキスト ボックス 32"/>
          <p:cNvSpPr txBox="1"/>
          <p:nvPr/>
        </p:nvSpPr>
        <p:spPr>
          <a:xfrm>
            <a:off x="2987824" y="4695527"/>
            <a:ext cx="1440160" cy="461665"/>
          </a:xfrm>
          <a:prstGeom prst="rect">
            <a:avLst/>
          </a:prstGeom>
          <a:solidFill>
            <a:schemeClr val="bg1"/>
          </a:solidFill>
        </p:spPr>
        <p:txBody>
          <a:bodyPr wrap="square" rtlCol="0">
            <a:spAutoFit/>
          </a:bodyPr>
          <a:lstStyle/>
          <a:p>
            <a:r>
              <a:rPr lang="ja-JP" altLang="en-US" sz="2400" dirty="0" smtClean="0"/>
              <a:t>人材紹介</a:t>
            </a:r>
            <a:endParaRPr kumimoji="1" lang="ja-JP" altLang="en-US" sz="2400" dirty="0"/>
          </a:p>
        </p:txBody>
      </p:sp>
      <p:sp>
        <p:nvSpPr>
          <p:cNvPr id="34" name="テキスト ボックス 33"/>
          <p:cNvSpPr txBox="1"/>
          <p:nvPr/>
        </p:nvSpPr>
        <p:spPr>
          <a:xfrm>
            <a:off x="4716016" y="4725144"/>
            <a:ext cx="864096" cy="461665"/>
          </a:xfrm>
          <a:prstGeom prst="rect">
            <a:avLst/>
          </a:prstGeom>
          <a:solidFill>
            <a:schemeClr val="bg1"/>
          </a:solidFill>
        </p:spPr>
        <p:txBody>
          <a:bodyPr wrap="square" rtlCol="0">
            <a:spAutoFit/>
          </a:bodyPr>
          <a:lstStyle/>
          <a:p>
            <a:r>
              <a:rPr kumimoji="1" lang="ja-JP" altLang="en-US" sz="2400" dirty="0" smtClean="0"/>
              <a:t>仲介</a:t>
            </a:r>
            <a:endParaRPr kumimoji="1" lang="ja-JP" altLang="en-US" sz="2400" dirty="0"/>
          </a:p>
        </p:txBody>
      </p:sp>
      <p:grpSp>
        <p:nvGrpSpPr>
          <p:cNvPr id="37" name="グループ化 36"/>
          <p:cNvGrpSpPr/>
          <p:nvPr/>
        </p:nvGrpSpPr>
        <p:grpSpPr>
          <a:xfrm>
            <a:off x="1403648" y="5085184"/>
            <a:ext cx="1224136" cy="769569"/>
            <a:chOff x="1979712" y="5301208"/>
            <a:chExt cx="1224136" cy="769569"/>
          </a:xfrm>
        </p:grpSpPr>
        <p:sp>
          <p:nvSpPr>
            <p:cNvPr id="19" name="円/楕円 18"/>
            <p:cNvSpPr/>
            <p:nvPr/>
          </p:nvSpPr>
          <p:spPr>
            <a:xfrm>
              <a:off x="1979712" y="5301208"/>
              <a:ext cx="1224136" cy="76956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6" name="テキスト ボックス 35"/>
            <p:cNvSpPr txBox="1"/>
            <p:nvPr/>
          </p:nvSpPr>
          <p:spPr>
            <a:xfrm>
              <a:off x="2195736" y="5415607"/>
              <a:ext cx="864096" cy="461665"/>
            </a:xfrm>
            <a:prstGeom prst="rect">
              <a:avLst/>
            </a:prstGeom>
            <a:noFill/>
          </p:spPr>
          <p:txBody>
            <a:bodyPr wrap="square" rtlCol="0">
              <a:spAutoFit/>
            </a:bodyPr>
            <a:lstStyle/>
            <a:p>
              <a:r>
                <a:rPr lang="ja-JP" altLang="en-US" sz="2400" dirty="0" smtClean="0"/>
                <a:t>金融</a:t>
              </a:r>
              <a:endParaRPr kumimoji="1" lang="ja-JP" altLang="en-US" sz="2400" dirty="0"/>
            </a:p>
          </p:txBody>
        </p:sp>
      </p:grpSp>
      <p:grpSp>
        <p:nvGrpSpPr>
          <p:cNvPr id="47" name="グループ化 46"/>
          <p:cNvGrpSpPr/>
          <p:nvPr/>
        </p:nvGrpSpPr>
        <p:grpSpPr>
          <a:xfrm>
            <a:off x="2915816" y="5435534"/>
            <a:ext cx="1440159" cy="657762"/>
            <a:chOff x="2915816" y="5435534"/>
            <a:chExt cx="1440159" cy="657762"/>
          </a:xfrm>
        </p:grpSpPr>
        <p:sp>
          <p:nvSpPr>
            <p:cNvPr id="20" name="円/楕円 19"/>
            <p:cNvSpPr/>
            <p:nvPr/>
          </p:nvSpPr>
          <p:spPr>
            <a:xfrm>
              <a:off x="2915816" y="5435534"/>
              <a:ext cx="1440159" cy="6577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8" name="テキスト ボックス 37"/>
            <p:cNvSpPr txBox="1"/>
            <p:nvPr/>
          </p:nvSpPr>
          <p:spPr>
            <a:xfrm>
              <a:off x="2987823" y="5517232"/>
              <a:ext cx="1368152" cy="461665"/>
            </a:xfrm>
            <a:prstGeom prst="rect">
              <a:avLst/>
            </a:prstGeom>
            <a:noFill/>
          </p:spPr>
          <p:txBody>
            <a:bodyPr wrap="square" rtlCol="0">
              <a:spAutoFit/>
            </a:bodyPr>
            <a:lstStyle/>
            <a:p>
              <a:r>
                <a:rPr kumimoji="1" lang="ja-JP" altLang="en-US" sz="2400" dirty="0" smtClean="0"/>
                <a:t>サービス</a:t>
              </a:r>
              <a:endParaRPr kumimoji="1" lang="ja-JP" altLang="en-US" sz="2400" dirty="0"/>
            </a:p>
          </p:txBody>
        </p:sp>
      </p:grpSp>
      <p:grpSp>
        <p:nvGrpSpPr>
          <p:cNvPr id="44" name="グループ化 43"/>
          <p:cNvGrpSpPr/>
          <p:nvPr/>
        </p:nvGrpSpPr>
        <p:grpSpPr>
          <a:xfrm>
            <a:off x="4572000" y="5445224"/>
            <a:ext cx="1440159" cy="657762"/>
            <a:chOff x="4572000" y="5445224"/>
            <a:chExt cx="1440159" cy="657762"/>
          </a:xfrm>
        </p:grpSpPr>
        <p:sp>
          <p:nvSpPr>
            <p:cNvPr id="43" name="円/楕円 42"/>
            <p:cNvSpPr/>
            <p:nvPr/>
          </p:nvSpPr>
          <p:spPr>
            <a:xfrm>
              <a:off x="4572000" y="5445224"/>
              <a:ext cx="1440159" cy="6577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9" name="テキスト ボックス 38"/>
            <p:cNvSpPr txBox="1"/>
            <p:nvPr/>
          </p:nvSpPr>
          <p:spPr>
            <a:xfrm>
              <a:off x="4716016" y="5487615"/>
              <a:ext cx="1152128" cy="461665"/>
            </a:xfrm>
            <a:prstGeom prst="rect">
              <a:avLst/>
            </a:prstGeom>
            <a:noFill/>
          </p:spPr>
          <p:txBody>
            <a:bodyPr wrap="square" rtlCol="0">
              <a:spAutoFit/>
            </a:bodyPr>
            <a:lstStyle/>
            <a:p>
              <a:r>
                <a:rPr kumimoji="1" lang="ja-JP" altLang="en-US" sz="2400" dirty="0" smtClean="0"/>
                <a:t>不動産</a:t>
              </a:r>
              <a:endParaRPr kumimoji="1" lang="ja-JP" altLang="en-US" sz="2400" dirty="0"/>
            </a:p>
          </p:txBody>
        </p:sp>
      </p:grpSp>
      <p:grpSp>
        <p:nvGrpSpPr>
          <p:cNvPr id="48" name="グループ化 47"/>
          <p:cNvGrpSpPr/>
          <p:nvPr/>
        </p:nvGrpSpPr>
        <p:grpSpPr>
          <a:xfrm>
            <a:off x="6372200" y="5157192"/>
            <a:ext cx="1512167" cy="690650"/>
            <a:chOff x="6444209" y="5877272"/>
            <a:chExt cx="1512167" cy="690650"/>
          </a:xfrm>
        </p:grpSpPr>
        <p:sp>
          <p:nvSpPr>
            <p:cNvPr id="45" name="円/楕円 44"/>
            <p:cNvSpPr/>
            <p:nvPr/>
          </p:nvSpPr>
          <p:spPr>
            <a:xfrm>
              <a:off x="6444209" y="5877272"/>
              <a:ext cx="1512167" cy="69065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0" name="テキスト ボックス 39"/>
            <p:cNvSpPr txBox="1"/>
            <p:nvPr/>
          </p:nvSpPr>
          <p:spPr>
            <a:xfrm>
              <a:off x="6516216" y="5991671"/>
              <a:ext cx="1440160" cy="461665"/>
            </a:xfrm>
            <a:prstGeom prst="rect">
              <a:avLst/>
            </a:prstGeom>
            <a:noFill/>
          </p:spPr>
          <p:txBody>
            <a:bodyPr wrap="square" rtlCol="0">
              <a:spAutoFit/>
            </a:bodyPr>
            <a:lstStyle/>
            <a:p>
              <a:r>
                <a:rPr lang="ja-JP" altLang="en-US" sz="2400" dirty="0" smtClean="0"/>
                <a:t>監査法人</a:t>
              </a:r>
              <a:endParaRPr kumimoji="1" lang="ja-JP" altLang="en-US" sz="2400" dirty="0"/>
            </a:p>
          </p:txBody>
        </p:sp>
      </p:grpSp>
      <p:sp>
        <p:nvSpPr>
          <p:cNvPr id="49" name="テキスト ボックス 48"/>
          <p:cNvSpPr txBox="1"/>
          <p:nvPr/>
        </p:nvSpPr>
        <p:spPr>
          <a:xfrm>
            <a:off x="6444208" y="4509120"/>
            <a:ext cx="864096" cy="461665"/>
          </a:xfrm>
          <a:prstGeom prst="rect">
            <a:avLst/>
          </a:prstGeom>
          <a:solidFill>
            <a:schemeClr val="bg1"/>
          </a:solidFill>
        </p:spPr>
        <p:txBody>
          <a:bodyPr wrap="square" rtlCol="0">
            <a:spAutoFit/>
          </a:bodyPr>
          <a:lstStyle/>
          <a:p>
            <a:r>
              <a:rPr kumimoji="1" lang="ja-JP" altLang="en-US" sz="2400" dirty="0" smtClean="0"/>
              <a:t>会計</a:t>
            </a:r>
            <a:endParaRPr kumimoji="1" lang="ja-JP" altLang="en-US" sz="2400" dirty="0"/>
          </a:p>
        </p:txBody>
      </p:sp>
    </p:spTree>
    <p:extLst>
      <p:ext uri="{BB962C8B-B14F-4D97-AF65-F5344CB8AC3E}">
        <p14:creationId xmlns:p14="http://schemas.microsoft.com/office/powerpoint/2010/main" val="2823837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971550" y="1485503"/>
            <a:ext cx="8172450" cy="2663577"/>
          </a:xfrm>
        </p:spPr>
        <p:txBody>
          <a:bodyPr>
            <a:normAutofit/>
          </a:bodyPr>
          <a:lstStyle/>
          <a:p>
            <a:pPr marL="0" indent="0">
              <a:buNone/>
            </a:pPr>
            <a:r>
              <a:rPr kumimoji="1" lang="ja-JP" altLang="en-US" dirty="0" smtClean="0"/>
              <a:t>インドネシア進出</a:t>
            </a:r>
            <a:endParaRPr kumimoji="1" lang="en-US" altLang="ja-JP" dirty="0" smtClean="0"/>
          </a:p>
          <a:p>
            <a:pPr marL="0" indent="0">
              <a:buNone/>
            </a:pPr>
            <a:r>
              <a:rPr lang="en-US" altLang="ja-JP" sz="2800" dirty="0" smtClean="0"/>
              <a:t>【</a:t>
            </a:r>
            <a:r>
              <a:rPr lang="ja-JP" altLang="en-US" sz="2800" dirty="0" smtClean="0"/>
              <a:t>初期</a:t>
            </a:r>
            <a:r>
              <a:rPr lang="en-US" altLang="ja-JP" sz="2800" dirty="0" smtClean="0"/>
              <a:t>】</a:t>
            </a:r>
          </a:p>
          <a:p>
            <a:pPr marL="0" indent="0">
              <a:buNone/>
            </a:pPr>
            <a:r>
              <a:rPr lang="ja-JP" altLang="en-US" sz="2800" dirty="0" smtClean="0"/>
              <a:t>　部品、組立てなど単純作業→日本で完成→輸出</a:t>
            </a:r>
            <a:endParaRPr lang="en-US" altLang="ja-JP" sz="2800" dirty="0" smtClean="0"/>
          </a:p>
          <a:p>
            <a:pPr marL="0" indent="0">
              <a:buNone/>
            </a:pPr>
            <a:r>
              <a:rPr lang="en-US" altLang="ja-JP" sz="2800" dirty="0" smtClean="0"/>
              <a:t>【</a:t>
            </a:r>
            <a:r>
              <a:rPr lang="ja-JP" altLang="en-US" sz="2800" dirty="0" smtClean="0"/>
              <a:t>現在</a:t>
            </a:r>
            <a:r>
              <a:rPr lang="en-US" altLang="ja-JP" sz="2800" dirty="0" smtClean="0"/>
              <a:t>】</a:t>
            </a:r>
          </a:p>
          <a:p>
            <a:pPr marL="0" indent="0">
              <a:buNone/>
            </a:pPr>
            <a:r>
              <a:rPr lang="ja-JP" altLang="en-US" sz="2800" dirty="0" smtClean="0"/>
              <a:t>　部品調達→組み立て→完成→販売</a:t>
            </a:r>
            <a:endParaRPr lang="en-US" altLang="ja-JP" sz="2800" dirty="0" smtClean="0"/>
          </a:p>
          <a:p>
            <a:pPr marL="0" indent="0">
              <a:buNone/>
            </a:pPr>
            <a:endParaRPr lang="en-US" altLang="ja-JP" b="1" dirty="0" smtClean="0">
              <a:solidFill>
                <a:srgbClr val="FF0000"/>
              </a:solidFill>
            </a:endParaRPr>
          </a:p>
          <a:p>
            <a:pPr marL="0" indent="0">
              <a:buNone/>
            </a:pPr>
            <a:endParaRPr kumimoji="1" lang="en-US" altLang="ja-JP" b="1" dirty="0">
              <a:solidFill>
                <a:srgbClr val="FF0000"/>
              </a:solidFill>
            </a:endParaRPr>
          </a:p>
        </p:txBody>
      </p:sp>
      <p:sp>
        <p:nvSpPr>
          <p:cNvPr id="4" name="正方形/長方形 3"/>
          <p:cNvSpPr/>
          <p:nvPr/>
        </p:nvSpPr>
        <p:spPr>
          <a:xfrm>
            <a:off x="1619672" y="5445224"/>
            <a:ext cx="6768752" cy="1152128"/>
          </a:xfrm>
          <a:prstGeom prst="rect">
            <a:avLst/>
          </a:prstGeom>
          <a:effectLst>
            <a:outerShdw blurRad="63500" sx="102000" sy="102000" algn="ctr"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2800" b="1" dirty="0" smtClean="0">
                <a:solidFill>
                  <a:srgbClr val="FF0000"/>
                </a:solidFill>
              </a:rPr>
              <a:t>経済発展を促し</a:t>
            </a:r>
            <a:endParaRPr lang="en-US" altLang="ja-JP" sz="2800" b="1" dirty="0" smtClean="0">
              <a:solidFill>
                <a:srgbClr val="FF0000"/>
              </a:solidFill>
            </a:endParaRPr>
          </a:p>
          <a:p>
            <a:pPr algn="ctr"/>
            <a:r>
              <a:rPr lang="ja-JP" altLang="en-US" sz="2800" b="1" dirty="0" smtClean="0">
                <a:solidFill>
                  <a:srgbClr val="FF0000"/>
                </a:solidFill>
              </a:rPr>
              <a:t>人材、企業形態の育成にも貢献</a:t>
            </a:r>
            <a:endParaRPr lang="en-US" altLang="ja-JP" sz="2800" b="1" dirty="0" smtClean="0">
              <a:solidFill>
                <a:srgbClr val="FF0000"/>
              </a:solidFill>
            </a:endParaRPr>
          </a:p>
          <a:p>
            <a:pPr algn="ctr"/>
            <a:endParaRPr kumimoji="1" lang="ja-JP" altLang="en-US" dirty="0"/>
          </a:p>
        </p:txBody>
      </p:sp>
      <p:sp>
        <p:nvSpPr>
          <p:cNvPr id="8" name="円/楕円 7"/>
          <p:cNvSpPr/>
          <p:nvPr/>
        </p:nvSpPr>
        <p:spPr>
          <a:xfrm>
            <a:off x="1619672" y="4221088"/>
            <a:ext cx="6840760" cy="1008112"/>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dirty="0" smtClean="0">
                <a:solidFill>
                  <a:srgbClr val="FF6600"/>
                </a:solidFill>
              </a:rPr>
              <a:t>部品メーカーへのアドバイスなどを通じて、インドネシアの企業と一緒に成長する</a:t>
            </a:r>
            <a:endParaRPr kumimoji="1" lang="ja-JP" altLang="en-US" sz="2000" dirty="0">
              <a:solidFill>
                <a:srgbClr val="FF6600"/>
              </a:solidFill>
            </a:endParaRPr>
          </a:p>
        </p:txBody>
      </p:sp>
      <p:sp>
        <p:nvSpPr>
          <p:cNvPr id="5" name="テキスト ボックス 4"/>
          <p:cNvSpPr txBox="1"/>
          <p:nvPr/>
        </p:nvSpPr>
        <p:spPr>
          <a:xfrm>
            <a:off x="611560" y="260648"/>
            <a:ext cx="5832648" cy="1015663"/>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２ インドネシアの</a:t>
            </a:r>
            <a:r>
              <a:rPr lang="ja-JP" altLang="en-US" sz="2400" dirty="0"/>
              <a:t>実例</a:t>
            </a:r>
            <a:endParaRPr lang="en-US" altLang="ja-JP" sz="3600" dirty="0" smtClean="0"/>
          </a:p>
        </p:txBody>
      </p:sp>
    </p:spTree>
    <p:extLst>
      <p:ext uri="{BB962C8B-B14F-4D97-AF65-F5344CB8AC3E}">
        <p14:creationId xmlns:p14="http://schemas.microsoft.com/office/powerpoint/2010/main" val="1247378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611560" y="260648"/>
            <a:ext cx="5832648" cy="1015663"/>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２　インドネシアの実例</a:t>
            </a:r>
            <a:endParaRPr lang="en-US" altLang="ja-JP" sz="3600" dirty="0" smtClean="0"/>
          </a:p>
        </p:txBody>
      </p:sp>
      <p:sp>
        <p:nvSpPr>
          <p:cNvPr id="2" name="角丸四角形 1"/>
          <p:cNvSpPr/>
          <p:nvPr/>
        </p:nvSpPr>
        <p:spPr>
          <a:xfrm>
            <a:off x="4810408" y="2006880"/>
            <a:ext cx="3816424" cy="234281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角丸四角形 5"/>
          <p:cNvSpPr/>
          <p:nvPr/>
        </p:nvSpPr>
        <p:spPr>
          <a:xfrm>
            <a:off x="623764" y="2158518"/>
            <a:ext cx="3672408" cy="425671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2053" name="Picture 5" descr="C:\Users\Yurika\AppData\Local\Microsoft\Windows\Temporary Internet Files\Content.IE5\GUJRNYCR\MP90036271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214958"/>
            <a:ext cx="1224136" cy="854855"/>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pic>
        <p:nvPicPr>
          <p:cNvPr id="2055" name="Picture 7" descr="http://www.worldflags.jp/wp-content/uploads/2012/10/k20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386992"/>
            <a:ext cx="1152525" cy="77152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下カーブ矢印 2"/>
          <p:cNvSpPr/>
          <p:nvPr/>
        </p:nvSpPr>
        <p:spPr>
          <a:xfrm flipH="1">
            <a:off x="3374901" y="1521725"/>
            <a:ext cx="2412268" cy="71252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2056" name="Picture 8" descr="C:\Users\Yurika\AppData\Local\Microsoft\Windows\Temporary Internet Files\Content.IE5\HJQ5UE6Y\MC9003197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7624" y="2420888"/>
            <a:ext cx="674706" cy="633453"/>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Yurika\AppData\Local\Microsoft\Windows\Temporary Internet Files\Content.IE5\T0JX0NU5\MC90030390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23248" y="3212976"/>
            <a:ext cx="717793" cy="5555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Yurika\AppData\Local\Microsoft\Windows\Temporary Internet Files\Content.IE5\GUJRNYCR\MC900278712[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18864" y="3284653"/>
            <a:ext cx="1112074" cy="106504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C:\Users\Yurika\AppData\Local\Microsoft\Windows\Temporary Internet Files\Content.IE5\T0JX0NU5\MC90030390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93441" y="2547867"/>
            <a:ext cx="717793" cy="5555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C:\Users\Yurika\AppData\Local\Microsoft\Windows\Temporary Internet Files\Content.IE5\HJQ5UE6Y\MC9003197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548" y="3500448"/>
            <a:ext cx="674706" cy="633453"/>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C:\Users\Yurika\AppData\Local\Microsoft\Windows\Temporary Internet Files\Content.IE5\HJQ5UE6Y\MC900434829[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41041" y="4821406"/>
            <a:ext cx="1057461" cy="1057461"/>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1" descr="C:\Users\Yurika\AppData\Local\Microsoft\Windows\Temporary Internet Files\Content.IE5\T0JX0NU5\MC900089266[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18511" y="2401829"/>
            <a:ext cx="1573083" cy="116748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Yurika\AppData\Local\Microsoft\Windows\Temporary Internet Files\Content.IE5\HJQ5UE6Y\MC900231446[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524977" y="2484837"/>
            <a:ext cx="1482617" cy="1386901"/>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801080" y="4336731"/>
            <a:ext cx="1656184" cy="369332"/>
          </a:xfrm>
          <a:prstGeom prst="rect">
            <a:avLst/>
          </a:prstGeom>
          <a:noFill/>
        </p:spPr>
        <p:txBody>
          <a:bodyPr wrap="square" rtlCol="0">
            <a:spAutoFit/>
          </a:bodyPr>
          <a:lstStyle/>
          <a:p>
            <a:r>
              <a:rPr kumimoji="1" lang="ja-JP" altLang="en-US" dirty="0" smtClean="0"/>
              <a:t>雇用創出</a:t>
            </a:r>
            <a:endParaRPr kumimoji="1" lang="ja-JP" altLang="en-US" dirty="0"/>
          </a:p>
        </p:txBody>
      </p:sp>
      <p:sp>
        <p:nvSpPr>
          <p:cNvPr id="34" name="テキスト ボックス 33"/>
          <p:cNvSpPr txBox="1"/>
          <p:nvPr/>
        </p:nvSpPr>
        <p:spPr>
          <a:xfrm>
            <a:off x="801080" y="5766912"/>
            <a:ext cx="1656184" cy="369332"/>
          </a:xfrm>
          <a:prstGeom prst="rect">
            <a:avLst/>
          </a:prstGeom>
          <a:noFill/>
        </p:spPr>
        <p:txBody>
          <a:bodyPr wrap="square" rtlCol="0">
            <a:spAutoFit/>
          </a:bodyPr>
          <a:lstStyle/>
          <a:p>
            <a:r>
              <a:rPr kumimoji="1" lang="ja-JP" altLang="en-US" dirty="0" smtClean="0"/>
              <a:t>経済成長</a:t>
            </a:r>
            <a:endParaRPr kumimoji="1" lang="ja-JP" altLang="en-US" dirty="0"/>
          </a:p>
        </p:txBody>
      </p:sp>
      <p:pic>
        <p:nvPicPr>
          <p:cNvPr id="3075" name="Picture 3" descr="C:\Users\Yurika\AppData\Local\Microsoft\Windows\Temporary Internet Files\Content.IE5\GUJRNYCR\MC900364498[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065720" y="5562136"/>
            <a:ext cx="1807769" cy="726948"/>
          </a:xfrm>
          <a:prstGeom prst="rect">
            <a:avLst/>
          </a:prstGeom>
          <a:noFill/>
          <a:extLst>
            <a:ext uri="{909E8E84-426E-40DD-AFC4-6F175D3DCCD1}">
              <a14:hiddenFill xmlns:a14="http://schemas.microsoft.com/office/drawing/2010/main">
                <a:solidFill>
                  <a:srgbClr val="FFFFFF"/>
                </a:solidFill>
              </a14:hiddenFill>
            </a:ext>
          </a:extLst>
        </p:spPr>
      </p:pic>
      <p:sp>
        <p:nvSpPr>
          <p:cNvPr id="10" name="左矢印 9"/>
          <p:cNvSpPr/>
          <p:nvPr/>
        </p:nvSpPr>
        <p:spPr>
          <a:xfrm>
            <a:off x="4472932" y="4980804"/>
            <a:ext cx="337476" cy="104048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77" name="Picture 5" descr="C:\Program Files (x86)\Microsoft Office\MEDIA\CAGCAT10\j0222019.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23024" y="2246479"/>
            <a:ext cx="1034456" cy="1038173"/>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5" descr="C:\Program Files (x86)\Microsoft Office\MEDIA\CAGCAT10\j0222019.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845932" y="3058784"/>
            <a:ext cx="1034456" cy="1038173"/>
          </a:xfrm>
          <a:prstGeom prst="rect">
            <a:avLst/>
          </a:prstGeom>
          <a:noFill/>
          <a:extLst>
            <a:ext uri="{909E8E84-426E-40DD-AFC4-6F175D3DCCD1}">
              <a14:hiddenFill xmlns:a14="http://schemas.microsoft.com/office/drawing/2010/main">
                <a:solidFill>
                  <a:srgbClr val="FFFFFF"/>
                </a:solidFill>
              </a14:hiddenFill>
            </a:ext>
          </a:extLst>
        </p:spPr>
      </p:pic>
      <p:sp>
        <p:nvSpPr>
          <p:cNvPr id="39" name="テキスト ボックス 38"/>
          <p:cNvSpPr txBox="1"/>
          <p:nvPr/>
        </p:nvSpPr>
        <p:spPr>
          <a:xfrm>
            <a:off x="786891" y="4821406"/>
            <a:ext cx="1854149" cy="369332"/>
          </a:xfrm>
          <a:prstGeom prst="rect">
            <a:avLst/>
          </a:prstGeom>
          <a:noFill/>
        </p:spPr>
        <p:txBody>
          <a:bodyPr wrap="square" rtlCol="0">
            <a:spAutoFit/>
          </a:bodyPr>
          <a:lstStyle/>
          <a:p>
            <a:r>
              <a:rPr lang="ja-JP" altLang="en-US" dirty="0" smtClean="0"/>
              <a:t>国民所得の</a:t>
            </a:r>
            <a:r>
              <a:rPr lang="ja-JP" altLang="en-US" dirty="0"/>
              <a:t>増加</a:t>
            </a:r>
            <a:endParaRPr kumimoji="1" lang="ja-JP" altLang="en-US" dirty="0"/>
          </a:p>
        </p:txBody>
      </p:sp>
      <p:sp>
        <p:nvSpPr>
          <p:cNvPr id="40" name="テキスト ボックス 39"/>
          <p:cNvSpPr txBox="1"/>
          <p:nvPr/>
        </p:nvSpPr>
        <p:spPr>
          <a:xfrm>
            <a:off x="801080" y="5237982"/>
            <a:ext cx="1854149" cy="369332"/>
          </a:xfrm>
          <a:prstGeom prst="rect">
            <a:avLst/>
          </a:prstGeom>
          <a:noFill/>
        </p:spPr>
        <p:txBody>
          <a:bodyPr wrap="square" rtlCol="0">
            <a:spAutoFit/>
          </a:bodyPr>
          <a:lstStyle/>
          <a:p>
            <a:r>
              <a:rPr kumimoji="1" lang="ja-JP" altLang="en-US" dirty="0" smtClean="0"/>
              <a:t>生産の活性化</a:t>
            </a:r>
            <a:endParaRPr kumimoji="1" lang="ja-JP" altLang="en-US" dirty="0"/>
          </a:p>
        </p:txBody>
      </p:sp>
      <p:sp>
        <p:nvSpPr>
          <p:cNvPr id="43" name="角丸四角形 42"/>
          <p:cNvSpPr/>
          <p:nvPr/>
        </p:nvSpPr>
        <p:spPr>
          <a:xfrm>
            <a:off x="4962808" y="4694142"/>
            <a:ext cx="3664024" cy="15165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44" name="Picture 11" descr="C:\Users\Yurika\AppData\Local\Microsoft\Windows\Temporary Internet Files\Content.IE5\T0JX0NU5\MC900089266[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85472" y="5213046"/>
            <a:ext cx="1142712" cy="848076"/>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7" descr="http://www.worldflags.jp/wp-content/uploads/2012/10/k20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0933" y="4774311"/>
            <a:ext cx="431790" cy="289050"/>
          </a:xfrm>
          <a:prstGeom prst="rect">
            <a:avLst/>
          </a:prstGeom>
          <a:noFill/>
          <a:extLst>
            <a:ext uri="{909E8E84-426E-40DD-AFC4-6F175D3DCCD1}">
              <a14:hiddenFill xmlns:a14="http://schemas.microsoft.com/office/drawing/2010/main">
                <a:solidFill>
                  <a:srgbClr val="FFFFFF"/>
                </a:solidFill>
              </a14:hiddenFill>
            </a:ext>
          </a:extLst>
        </p:spPr>
      </p:pic>
      <p:sp>
        <p:nvSpPr>
          <p:cNvPr id="46" name="テキスト ボックス 45"/>
          <p:cNvSpPr txBox="1"/>
          <p:nvPr/>
        </p:nvSpPr>
        <p:spPr>
          <a:xfrm>
            <a:off x="6491594" y="4918836"/>
            <a:ext cx="1854149" cy="369332"/>
          </a:xfrm>
          <a:prstGeom prst="rect">
            <a:avLst/>
          </a:prstGeom>
          <a:noFill/>
        </p:spPr>
        <p:txBody>
          <a:bodyPr wrap="square" rtlCol="0">
            <a:spAutoFit/>
          </a:bodyPr>
          <a:lstStyle/>
          <a:p>
            <a:r>
              <a:rPr kumimoji="1" lang="ja-JP" altLang="en-US" dirty="0" smtClean="0"/>
              <a:t>生産力の低下</a:t>
            </a:r>
            <a:endParaRPr kumimoji="1" lang="ja-JP" altLang="en-US" dirty="0"/>
          </a:p>
        </p:txBody>
      </p:sp>
      <p:sp>
        <p:nvSpPr>
          <p:cNvPr id="47" name="テキスト ボックス 46"/>
          <p:cNvSpPr txBox="1"/>
          <p:nvPr/>
        </p:nvSpPr>
        <p:spPr>
          <a:xfrm>
            <a:off x="6643993" y="5488241"/>
            <a:ext cx="1854149" cy="369332"/>
          </a:xfrm>
          <a:prstGeom prst="rect">
            <a:avLst/>
          </a:prstGeom>
          <a:noFill/>
        </p:spPr>
        <p:txBody>
          <a:bodyPr wrap="square" rtlCol="0">
            <a:spAutoFit/>
          </a:bodyPr>
          <a:lstStyle/>
          <a:p>
            <a:r>
              <a:rPr kumimoji="1" lang="ja-JP" altLang="en-US" dirty="0" smtClean="0"/>
              <a:t>倒産</a:t>
            </a:r>
            <a:endParaRPr kumimoji="1" lang="ja-JP" altLang="en-US" dirty="0"/>
          </a:p>
        </p:txBody>
      </p:sp>
      <p:sp>
        <p:nvSpPr>
          <p:cNvPr id="11" name="正方形/長方形 10"/>
          <p:cNvSpPr/>
          <p:nvPr/>
        </p:nvSpPr>
        <p:spPr>
          <a:xfrm>
            <a:off x="4319117" y="4472252"/>
            <a:ext cx="4649752" cy="173841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しかし</a:t>
            </a:r>
            <a:endParaRPr kumimoji="1" lang="en-US" altLang="ja-JP" dirty="0" smtClean="0">
              <a:solidFill>
                <a:sysClr val="windowText" lastClr="000000"/>
              </a:solidFill>
            </a:endParaRPr>
          </a:p>
          <a:p>
            <a:pPr algn="ctr"/>
            <a:r>
              <a:rPr kumimoji="1" lang="ja-JP" altLang="en-US" dirty="0" smtClean="0">
                <a:solidFill>
                  <a:sysClr val="windowText" lastClr="000000"/>
                </a:solidFill>
              </a:rPr>
              <a:t>生産性スピルオーバー効果</a:t>
            </a:r>
            <a:endParaRPr kumimoji="1" lang="en-US" altLang="ja-JP" dirty="0" smtClean="0">
              <a:solidFill>
                <a:sysClr val="windowText" lastClr="000000"/>
              </a:solidFill>
            </a:endParaRPr>
          </a:p>
          <a:p>
            <a:pPr algn="ctr"/>
            <a:r>
              <a:rPr lang="ja-JP" altLang="en-US" dirty="0" smtClean="0">
                <a:solidFill>
                  <a:sysClr val="windowText" lastClr="000000"/>
                </a:solidFill>
              </a:rPr>
              <a:t>↓</a:t>
            </a:r>
            <a:endParaRPr lang="en-US" altLang="ja-JP" dirty="0" smtClean="0">
              <a:solidFill>
                <a:sysClr val="windowText" lastClr="000000"/>
              </a:solidFill>
            </a:endParaRPr>
          </a:p>
          <a:p>
            <a:pPr algn="ctr"/>
            <a:r>
              <a:rPr lang="ja-JP" altLang="en-US" dirty="0">
                <a:solidFill>
                  <a:sysClr val="windowText" lastClr="000000"/>
                </a:solidFill>
              </a:rPr>
              <a:t>地場企業は市場シェアを維持するために</a:t>
            </a:r>
            <a:r>
              <a:rPr lang="ja-JP" altLang="en-US" dirty="0" smtClean="0">
                <a:solidFill>
                  <a:sysClr val="windowText" lastClr="000000"/>
                </a:solidFill>
              </a:rPr>
              <a:t>，</a:t>
            </a:r>
            <a:endParaRPr lang="en-US" altLang="ja-JP" dirty="0" smtClean="0">
              <a:solidFill>
                <a:sysClr val="windowText" lastClr="000000"/>
              </a:solidFill>
            </a:endParaRPr>
          </a:p>
          <a:p>
            <a:pPr algn="ctr"/>
            <a:r>
              <a:rPr lang="ja-JP" altLang="en-US" dirty="0" smtClean="0">
                <a:solidFill>
                  <a:sysClr val="windowText" lastClr="000000"/>
                </a:solidFill>
              </a:rPr>
              <a:t>技術</a:t>
            </a:r>
            <a:r>
              <a:rPr lang="ja-JP" altLang="en-US" dirty="0">
                <a:solidFill>
                  <a:sysClr val="windowText" lastClr="000000"/>
                </a:solidFill>
              </a:rPr>
              <a:t>を向上させるインセンティブを高める</a:t>
            </a:r>
            <a:endParaRPr kumimoji="1" lang="ja-JP" altLang="en-US" dirty="0">
              <a:solidFill>
                <a:sysClr val="windowText" lastClr="000000"/>
              </a:solidFill>
            </a:endParaRPr>
          </a:p>
        </p:txBody>
      </p:sp>
    </p:spTree>
    <p:extLst>
      <p:ext uri="{BB962C8B-B14F-4D97-AF65-F5344CB8AC3E}">
        <p14:creationId xmlns:p14="http://schemas.microsoft.com/office/powerpoint/2010/main" val="684545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63"/>
                                        </p:tgtEl>
                                        <p:attrNameLst>
                                          <p:attrName>style.visibility</p:attrName>
                                        </p:attrNameLst>
                                      </p:cBhvr>
                                      <p:to>
                                        <p:strVal val="visible"/>
                                      </p:to>
                                    </p:set>
                                    <p:animEffect transition="in" filter="fade">
                                      <p:cBhvr>
                                        <p:cTn id="21" dur="1000"/>
                                        <p:tgtEl>
                                          <p:spTgt spid="2063"/>
                                        </p:tgtEl>
                                      </p:cBhvr>
                                    </p:animEffect>
                                    <p:anim calcmode="lin" valueType="num">
                                      <p:cBhvr>
                                        <p:cTn id="22" dur="1000" fill="hold"/>
                                        <p:tgtEl>
                                          <p:spTgt spid="2063"/>
                                        </p:tgtEl>
                                        <p:attrNameLst>
                                          <p:attrName>ppt_x</p:attrName>
                                        </p:attrNameLst>
                                      </p:cBhvr>
                                      <p:tavLst>
                                        <p:tav tm="0">
                                          <p:val>
                                            <p:strVal val="#ppt_x"/>
                                          </p:val>
                                        </p:tav>
                                        <p:tav tm="100000">
                                          <p:val>
                                            <p:strVal val="#ppt_x"/>
                                          </p:val>
                                        </p:tav>
                                      </p:tavLst>
                                    </p:anim>
                                    <p:anim calcmode="lin" valueType="num">
                                      <p:cBhvr>
                                        <p:cTn id="23" dur="1000" fill="hold"/>
                                        <p:tgtEl>
                                          <p:spTgt spid="20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日本からの直接投資が多かったインドネシアと中国は、日本の直接投資により</a:t>
            </a:r>
            <a:r>
              <a:rPr kumimoji="1" lang="ja-JP" altLang="en-US" dirty="0" smtClean="0">
                <a:solidFill>
                  <a:srgbClr val="FF0000"/>
                </a:solidFill>
              </a:rPr>
              <a:t>現地のＧＤＰ</a:t>
            </a:r>
            <a:r>
              <a:rPr kumimoji="1" lang="ja-JP" altLang="en-US" dirty="0" smtClean="0"/>
              <a:t>に影響を与える。</a:t>
            </a:r>
            <a:endParaRPr kumimoji="1" lang="en-US" altLang="ja-JP" dirty="0" smtClean="0"/>
          </a:p>
          <a:p>
            <a:endParaRPr lang="en-US" altLang="ja-JP" dirty="0"/>
          </a:p>
          <a:p>
            <a:r>
              <a:rPr kumimoji="1" lang="ja-JP" altLang="en-US" dirty="0" smtClean="0"/>
              <a:t>日本は、</a:t>
            </a:r>
            <a:r>
              <a:rPr kumimoji="1" lang="ja-JP" altLang="en-US" dirty="0" smtClean="0">
                <a:solidFill>
                  <a:srgbClr val="FF0000"/>
                </a:solidFill>
              </a:rPr>
              <a:t>自動車業界</a:t>
            </a:r>
            <a:r>
              <a:rPr kumimoji="1" lang="ja-JP" altLang="en-US" dirty="0" smtClean="0"/>
              <a:t>がインドネシアへの直接投資を増やすことで、さらに直接投資が増えていき、実際に結果として</a:t>
            </a:r>
            <a:r>
              <a:rPr kumimoji="1" lang="ja-JP" altLang="en-US" dirty="0" smtClean="0">
                <a:solidFill>
                  <a:srgbClr val="FF0000"/>
                </a:solidFill>
              </a:rPr>
              <a:t>経済発展を促した</a:t>
            </a:r>
            <a:r>
              <a:rPr lang="ja-JP" altLang="en-US" dirty="0" smtClean="0">
                <a:solidFill>
                  <a:srgbClr val="FF0000"/>
                </a:solidFill>
              </a:rPr>
              <a:t>。</a:t>
            </a:r>
            <a:endParaRPr kumimoji="1" lang="en-US" altLang="ja-JP" dirty="0" smtClean="0">
              <a:solidFill>
                <a:srgbClr val="FF0000"/>
              </a:solidFill>
            </a:endParaRPr>
          </a:p>
          <a:p>
            <a:endParaRPr kumimoji="1" lang="en-US" altLang="ja-JP" dirty="0" smtClean="0">
              <a:solidFill>
                <a:srgbClr val="FF0000"/>
              </a:solidFill>
            </a:endParaRPr>
          </a:p>
          <a:p>
            <a:endParaRPr kumimoji="1" lang="ja-JP" altLang="en-US" dirty="0"/>
          </a:p>
        </p:txBody>
      </p:sp>
      <p:sp>
        <p:nvSpPr>
          <p:cNvPr id="3" name="タイトル 2"/>
          <p:cNvSpPr>
            <a:spLocks noGrp="1"/>
          </p:cNvSpPr>
          <p:nvPr>
            <p:ph type="title"/>
          </p:nvPr>
        </p:nvSpPr>
        <p:spPr/>
        <p:txBody>
          <a:bodyPr/>
          <a:lstStyle/>
          <a:p>
            <a:r>
              <a:rPr kumimoji="1" lang="ja-JP" altLang="en-US" dirty="0" smtClean="0">
                <a:solidFill>
                  <a:schemeClr val="tx1"/>
                </a:solidFill>
              </a:rPr>
              <a:t>まとめ</a:t>
            </a:r>
            <a:endParaRPr kumimoji="1" lang="ja-JP" altLang="en-US" dirty="0">
              <a:solidFill>
                <a:schemeClr val="tx1"/>
              </a:solidFill>
            </a:endParaRPr>
          </a:p>
        </p:txBody>
      </p:sp>
    </p:spTree>
    <p:extLst>
      <p:ext uri="{BB962C8B-B14F-4D97-AF65-F5344CB8AC3E}">
        <p14:creationId xmlns:p14="http://schemas.microsoft.com/office/powerpoint/2010/main" val="31135066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945347692"/>
              </p:ext>
            </p:extLst>
          </p:nvPr>
        </p:nvGraphicFramePr>
        <p:xfrm>
          <a:off x="0" y="1268760"/>
          <a:ext cx="9036496" cy="5589240"/>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611560" y="260648"/>
            <a:ext cx="5832648" cy="1384995"/>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３ 日本に与える影響</a:t>
            </a:r>
            <a:endParaRPr lang="en-US" altLang="ja-JP" sz="2400" dirty="0" smtClean="0"/>
          </a:p>
          <a:p>
            <a:r>
              <a:rPr lang="ja-JP" altLang="en-US" sz="2400" dirty="0"/>
              <a:t>　</a:t>
            </a:r>
            <a:r>
              <a:rPr lang="ja-JP" altLang="en-US" sz="2400" dirty="0" smtClean="0"/>
              <a:t>（１）回帰分析</a:t>
            </a:r>
            <a:endParaRPr lang="en-US" altLang="ja-JP" sz="36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1075648" y="485800"/>
            <a:ext cx="7024744" cy="1143000"/>
          </a:xfrm>
        </p:spPr>
        <p:txBody>
          <a:bodyPr/>
          <a:lstStyle/>
          <a:p>
            <a:pPr algn="ctr"/>
            <a:r>
              <a:rPr kumimoji="1" lang="ja-JP" altLang="en-US" dirty="0" smtClean="0">
                <a:solidFill>
                  <a:schemeClr val="tx1"/>
                </a:solidFill>
              </a:rPr>
              <a:t>発表の大まかな流れ</a:t>
            </a:r>
            <a:endParaRPr kumimoji="1" lang="ja-JP" altLang="en-US" dirty="0">
              <a:solidFill>
                <a:schemeClr val="tx1"/>
              </a:solidFill>
            </a:endParaRPr>
          </a:p>
        </p:txBody>
      </p:sp>
      <p:graphicFrame>
        <p:nvGraphicFramePr>
          <p:cNvPr id="7" name="図表 6"/>
          <p:cNvGraphicFramePr/>
          <p:nvPr/>
        </p:nvGraphicFramePr>
        <p:xfrm>
          <a:off x="467544" y="1988840"/>
          <a:ext cx="7992888"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tretch>
            <a:fillRect/>
          </a:stretch>
        </p:blipFill>
        <p:spPr bwMode="auto">
          <a:xfrm>
            <a:off x="827584" y="1713007"/>
            <a:ext cx="7158532" cy="4446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611560" y="260648"/>
            <a:ext cx="5832648" cy="1384995"/>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３ 日本に与える影響</a:t>
            </a:r>
            <a:endParaRPr lang="en-US" altLang="ja-JP" sz="2400" dirty="0" smtClean="0"/>
          </a:p>
          <a:p>
            <a:r>
              <a:rPr lang="ja-JP" altLang="en-US" sz="2400" dirty="0"/>
              <a:t>　</a:t>
            </a:r>
            <a:r>
              <a:rPr lang="ja-JP" altLang="en-US" sz="2400" dirty="0" smtClean="0"/>
              <a:t>（１）回帰分析</a:t>
            </a:r>
            <a:endParaRPr lang="en-US" altLang="ja-JP" sz="3600"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608318"/>
            <a:ext cx="7920880" cy="491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円形吹き出し 4"/>
          <p:cNvSpPr/>
          <p:nvPr/>
        </p:nvSpPr>
        <p:spPr>
          <a:xfrm rot="5400000">
            <a:off x="3480389" y="4952659"/>
            <a:ext cx="815069" cy="1080119"/>
          </a:xfrm>
          <a:prstGeom prst="wedgeEllipseCallout">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kumimoji="1" lang="ja-JP" altLang="en-US" sz="2400" b="1" dirty="0" smtClean="0">
                <a:solidFill>
                  <a:srgbClr val="FF0000"/>
                </a:solidFill>
              </a:rPr>
              <a:t>増加</a:t>
            </a:r>
            <a:endParaRPr kumimoji="1" lang="ja-JP" altLang="en-US" sz="2400" b="1" dirty="0">
              <a:solidFill>
                <a:srgbClr val="FF0000"/>
              </a:solidFill>
            </a:endParaRPr>
          </a:p>
        </p:txBody>
      </p:sp>
      <p:sp>
        <p:nvSpPr>
          <p:cNvPr id="6" name="円形吹き出し 5"/>
          <p:cNvSpPr/>
          <p:nvPr/>
        </p:nvSpPr>
        <p:spPr>
          <a:xfrm>
            <a:off x="2555776" y="2636912"/>
            <a:ext cx="1152127" cy="630744"/>
          </a:xfrm>
          <a:prstGeom prst="wedgeEllipse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smtClean="0"/>
              <a:t>減少</a:t>
            </a:r>
            <a:endParaRPr kumimoji="1" lang="ja-JP" altLang="en-US" sz="2400" b="1" dirty="0"/>
          </a:p>
        </p:txBody>
      </p:sp>
      <p:sp>
        <p:nvSpPr>
          <p:cNvPr id="7" name="円形吹き出し 6"/>
          <p:cNvSpPr/>
          <p:nvPr/>
        </p:nvSpPr>
        <p:spPr>
          <a:xfrm rot="5400000">
            <a:off x="5064011" y="4233133"/>
            <a:ext cx="821226" cy="1085169"/>
          </a:xfrm>
          <a:prstGeom prst="wedgeEllipseCallout">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kumimoji="1" lang="ja-JP" altLang="en-US" sz="2400" b="1" dirty="0" smtClean="0"/>
              <a:t>減少</a:t>
            </a:r>
            <a:endParaRPr kumimoji="1" lang="ja-JP" altLang="en-US" sz="2400" b="1" dirty="0"/>
          </a:p>
        </p:txBody>
      </p:sp>
      <p:sp>
        <p:nvSpPr>
          <p:cNvPr id="9" name="円形吹き出し 8"/>
          <p:cNvSpPr/>
          <p:nvPr/>
        </p:nvSpPr>
        <p:spPr>
          <a:xfrm rot="5400000">
            <a:off x="4824027" y="2888942"/>
            <a:ext cx="864097" cy="1080120"/>
          </a:xfrm>
          <a:prstGeom prst="wedgeEllipseCallout">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kumimoji="1" lang="ja-JP" altLang="en-US" sz="2400" b="1" dirty="0" smtClean="0">
                <a:solidFill>
                  <a:srgbClr val="FF0000"/>
                </a:solidFill>
              </a:rPr>
              <a:t>増加</a:t>
            </a:r>
            <a:endParaRPr kumimoji="1" lang="ja-JP" altLang="en-US" sz="24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4294967295"/>
          </p:nvPr>
        </p:nvSpPr>
        <p:spPr>
          <a:xfrm>
            <a:off x="0" y="1592535"/>
            <a:ext cx="9144000" cy="5076825"/>
          </a:xfrm>
        </p:spPr>
        <p:txBody>
          <a:bodyPr>
            <a:normAutofit fontScale="92500" lnSpcReduction="20000"/>
          </a:bodyPr>
          <a:lstStyle/>
          <a:p>
            <a:pPr>
              <a:buNone/>
            </a:pPr>
            <a:r>
              <a:rPr kumimoji="1" lang="ja-JP" altLang="en-US" dirty="0" smtClean="0"/>
              <a:t>　</a:t>
            </a:r>
            <a:r>
              <a:rPr kumimoji="1" lang="ja-JP" altLang="en-US" dirty="0" smtClean="0">
                <a:solidFill>
                  <a:schemeClr val="tx1"/>
                </a:solidFill>
              </a:rPr>
              <a:t>直接投資の作用を考えるために、仮説を</a:t>
            </a:r>
            <a:r>
              <a:rPr lang="ja-JP" altLang="en-US" dirty="0" smtClean="0">
                <a:solidFill>
                  <a:schemeClr val="tx1"/>
                </a:solidFill>
              </a:rPr>
              <a:t>元に</a:t>
            </a:r>
            <a:r>
              <a:rPr kumimoji="1" lang="ja-JP" altLang="en-US" dirty="0" smtClean="0">
                <a:solidFill>
                  <a:schemeClr val="tx1"/>
                </a:solidFill>
              </a:rPr>
              <a:t>以下</a:t>
            </a:r>
            <a:r>
              <a:rPr kumimoji="1" lang="ja-JP" altLang="en-US" dirty="0" smtClean="0">
                <a:solidFill>
                  <a:schemeClr val="tx1"/>
                </a:solidFill>
              </a:rPr>
              <a:t>の式</a:t>
            </a:r>
            <a:r>
              <a:rPr kumimoji="1" lang="ja-JP" altLang="en-US" dirty="0" smtClean="0">
                <a:solidFill>
                  <a:schemeClr val="tx1"/>
                </a:solidFill>
              </a:rPr>
              <a:t>を立てる。</a:t>
            </a:r>
            <a:endParaRPr kumimoji="1" lang="en-US" altLang="ja-JP" dirty="0" smtClean="0">
              <a:solidFill>
                <a:schemeClr val="tx1"/>
              </a:solidFill>
            </a:endParaRPr>
          </a:p>
          <a:p>
            <a:pPr>
              <a:buNone/>
            </a:pPr>
            <a:endParaRPr lang="en-US" altLang="ja-JP" dirty="0" smtClean="0"/>
          </a:p>
          <a:p>
            <a:pPr>
              <a:buNone/>
            </a:pPr>
            <a:r>
              <a:rPr lang="en-US" altLang="ja-JP" sz="3600" b="1" dirty="0" smtClean="0">
                <a:solidFill>
                  <a:srgbClr val="FF0000"/>
                </a:solidFill>
              </a:rPr>
              <a:t>  N=</a:t>
            </a:r>
            <a:r>
              <a:rPr lang="el-GR" altLang="ja-JP" sz="3600" b="1" dirty="0">
                <a:solidFill>
                  <a:srgbClr val="FF0000"/>
                </a:solidFill>
              </a:rPr>
              <a:t>α1</a:t>
            </a:r>
            <a:r>
              <a:rPr lang="en-US" altLang="ja-JP" sz="3600" b="1" dirty="0" err="1" smtClean="0">
                <a:solidFill>
                  <a:srgbClr val="FF0000"/>
                </a:solidFill>
              </a:rPr>
              <a:t>FDIa</a:t>
            </a:r>
            <a:r>
              <a:rPr lang="en-US" altLang="ja-JP" sz="3600" b="1" dirty="0" smtClean="0">
                <a:solidFill>
                  <a:srgbClr val="FF0000"/>
                </a:solidFill>
              </a:rPr>
              <a:t>+</a:t>
            </a:r>
            <a:r>
              <a:rPr lang="el-GR" altLang="ja-JP" sz="3600" b="1" dirty="0" smtClean="0">
                <a:solidFill>
                  <a:srgbClr val="FF0000"/>
                </a:solidFill>
              </a:rPr>
              <a:t> </a:t>
            </a:r>
            <a:r>
              <a:rPr lang="el-GR" altLang="ja-JP" sz="3600" b="1" dirty="0">
                <a:solidFill>
                  <a:srgbClr val="FF0000"/>
                </a:solidFill>
              </a:rPr>
              <a:t>α2 </a:t>
            </a:r>
            <a:r>
              <a:rPr lang="en-US" altLang="ja-JP" sz="3600" b="1" dirty="0" err="1" smtClean="0">
                <a:solidFill>
                  <a:srgbClr val="FF0000"/>
                </a:solidFill>
              </a:rPr>
              <a:t>FDI</a:t>
            </a:r>
            <a:r>
              <a:rPr lang="en-US" altLang="ja-JP" sz="2800" b="1" dirty="0" err="1">
                <a:solidFill>
                  <a:srgbClr val="FF0000"/>
                </a:solidFill>
              </a:rPr>
              <a:t>w</a:t>
            </a:r>
            <a:endParaRPr lang="en-US" altLang="ja-JP" sz="3600" b="1" dirty="0" smtClean="0">
              <a:solidFill>
                <a:srgbClr val="FF0000"/>
              </a:solidFill>
            </a:endParaRPr>
          </a:p>
          <a:p>
            <a:pPr>
              <a:buNone/>
            </a:pPr>
            <a:r>
              <a:rPr kumimoji="1" lang="en-US" altLang="ja-JP" sz="2800" b="1" dirty="0" smtClean="0">
                <a:solidFill>
                  <a:srgbClr val="FF0000"/>
                </a:solidFill>
              </a:rPr>
              <a:t>      </a:t>
            </a:r>
            <a:r>
              <a:rPr kumimoji="1" lang="en-US" altLang="ja-JP" sz="3600" b="1" dirty="0" smtClean="0">
                <a:solidFill>
                  <a:srgbClr val="FF0000"/>
                </a:solidFill>
              </a:rPr>
              <a:t>+β</a:t>
            </a:r>
            <a:r>
              <a:rPr kumimoji="1" lang="en-US" altLang="ja-JP" sz="2800" b="1" dirty="0" smtClean="0">
                <a:solidFill>
                  <a:srgbClr val="FF0000"/>
                </a:solidFill>
              </a:rPr>
              <a:t>1</a:t>
            </a:r>
            <a:r>
              <a:rPr lang="en-US" altLang="ja-JP" sz="3600" b="1" dirty="0" smtClean="0">
                <a:solidFill>
                  <a:srgbClr val="FF0000"/>
                </a:solidFill>
              </a:rPr>
              <a:t>W+β</a:t>
            </a:r>
            <a:r>
              <a:rPr lang="en-US" altLang="ja-JP" sz="2800" b="1" dirty="0" smtClean="0">
                <a:solidFill>
                  <a:srgbClr val="FF0000"/>
                </a:solidFill>
              </a:rPr>
              <a:t>2</a:t>
            </a:r>
            <a:r>
              <a:rPr lang="en-US" altLang="ja-JP" sz="3600" b="1" dirty="0" smtClean="0">
                <a:solidFill>
                  <a:srgbClr val="FF0000"/>
                </a:solidFill>
              </a:rPr>
              <a:t>E+β</a:t>
            </a:r>
            <a:r>
              <a:rPr lang="en-US" altLang="ja-JP" sz="2800" b="1" dirty="0" smtClean="0">
                <a:solidFill>
                  <a:srgbClr val="FF0000"/>
                </a:solidFill>
              </a:rPr>
              <a:t>3</a:t>
            </a:r>
            <a:r>
              <a:rPr lang="en-US" altLang="ja-JP" sz="3600" b="1" dirty="0" smtClean="0">
                <a:solidFill>
                  <a:srgbClr val="FF0000"/>
                </a:solidFill>
              </a:rPr>
              <a:t>GDP</a:t>
            </a:r>
            <a:r>
              <a:rPr lang="el-GR" altLang="ja-JP" sz="2800" b="1" dirty="0" smtClean="0">
                <a:solidFill>
                  <a:srgbClr val="FF0000"/>
                </a:solidFill>
              </a:rPr>
              <a:t>+</a:t>
            </a:r>
            <a:r>
              <a:rPr lang="en-US" altLang="ja-JP" sz="3200" b="1" dirty="0" smtClean="0">
                <a:solidFill>
                  <a:srgbClr val="FF0000"/>
                </a:solidFill>
              </a:rPr>
              <a:t>β</a:t>
            </a:r>
            <a:r>
              <a:rPr lang="en-US" altLang="ja-JP" sz="2600" b="1" dirty="0" smtClean="0">
                <a:solidFill>
                  <a:srgbClr val="FF0000"/>
                </a:solidFill>
              </a:rPr>
              <a:t>4</a:t>
            </a:r>
            <a:r>
              <a:rPr lang="en-US" altLang="ja-JP" sz="3500" b="1" dirty="0" smtClean="0">
                <a:solidFill>
                  <a:srgbClr val="FF0000"/>
                </a:solidFill>
              </a:rPr>
              <a:t>P</a:t>
            </a:r>
            <a:endParaRPr lang="en-US" altLang="ja-JP" sz="3500" b="1" dirty="0" smtClean="0">
              <a:solidFill>
                <a:srgbClr val="FF0000"/>
              </a:solidFill>
            </a:endParaRPr>
          </a:p>
          <a:p>
            <a:pPr marL="82296" lvl="0" indent="0">
              <a:buNone/>
              <a:defRPr/>
            </a:pPr>
            <a:r>
              <a:rPr lang="en-US" altLang="ja-JP" dirty="0" smtClean="0">
                <a:latin typeface="+mn-ea"/>
              </a:rPr>
              <a:t>(※)</a:t>
            </a:r>
            <a:r>
              <a:rPr kumimoji="1" lang="en-US" altLang="ja-JP" sz="2400" dirty="0" smtClean="0">
                <a:solidFill>
                  <a:schemeClr val="tx1"/>
                </a:solidFill>
                <a:latin typeface="+mn-ea"/>
              </a:rPr>
              <a:t>FDI</a:t>
            </a:r>
            <a:r>
              <a:rPr kumimoji="1" lang="ja-JP" altLang="en-US" sz="1900" dirty="0" err="1" smtClean="0">
                <a:solidFill>
                  <a:schemeClr val="tx1"/>
                </a:solidFill>
                <a:latin typeface="+mn-ea"/>
              </a:rPr>
              <a:t>ｔ</a:t>
            </a:r>
            <a:r>
              <a:rPr kumimoji="1" lang="ja-JP" altLang="en-US" sz="2400" dirty="0" smtClean="0">
                <a:solidFill>
                  <a:schemeClr val="tx1"/>
                </a:solidFill>
                <a:latin typeface="+mn-ea"/>
              </a:rPr>
              <a:t>は直接投資額</a:t>
            </a:r>
            <a:r>
              <a:rPr lang="ja-JP" altLang="en-US" sz="2400" dirty="0" smtClean="0">
                <a:solidFill>
                  <a:schemeClr val="tx1"/>
                </a:solidFill>
                <a:latin typeface="+mn-ea"/>
              </a:rPr>
              <a:t>。</a:t>
            </a:r>
            <a:endParaRPr lang="en-US" altLang="ja-JP" sz="2400" dirty="0" smtClean="0">
              <a:solidFill>
                <a:schemeClr val="tx1"/>
              </a:solidFill>
              <a:latin typeface="+mn-ea"/>
            </a:endParaRPr>
          </a:p>
          <a:p>
            <a:pPr marL="82296" indent="0">
              <a:buNone/>
              <a:defRPr/>
            </a:pPr>
            <a:r>
              <a:rPr lang="ja-JP" altLang="en-US" dirty="0" smtClean="0">
                <a:latin typeface="+mn-ea"/>
              </a:rPr>
              <a:t>　　　</a:t>
            </a:r>
            <a:r>
              <a:rPr lang="en-US" altLang="ja-JP" dirty="0" smtClean="0">
                <a:latin typeface="+mn-ea"/>
              </a:rPr>
              <a:t>1990</a:t>
            </a:r>
            <a:r>
              <a:rPr lang="ja-JP" altLang="en-US" dirty="0" smtClean="0">
                <a:latin typeface="+mn-ea"/>
              </a:rPr>
              <a:t>～</a:t>
            </a:r>
            <a:r>
              <a:rPr lang="en-US" altLang="ja-JP" dirty="0" smtClean="0">
                <a:latin typeface="+mn-ea"/>
              </a:rPr>
              <a:t>2012</a:t>
            </a:r>
            <a:r>
              <a:rPr lang="ja-JP" altLang="en-US" dirty="0" smtClean="0">
                <a:latin typeface="+mn-ea"/>
              </a:rPr>
              <a:t>年分のデータを用いて分析を行う</a:t>
            </a:r>
            <a:endParaRPr lang="en-US" altLang="ja-JP" dirty="0" smtClean="0">
              <a:latin typeface="+mn-ea"/>
            </a:endParaRPr>
          </a:p>
          <a:p>
            <a:pPr marL="82296" indent="0">
              <a:buNone/>
              <a:defRPr/>
            </a:pPr>
            <a:r>
              <a:rPr lang="en-US" altLang="ja-JP" dirty="0" smtClean="0">
                <a:latin typeface="+mn-ea"/>
              </a:rPr>
              <a:t>(※)</a:t>
            </a:r>
            <a:r>
              <a:rPr lang="ja-JP" altLang="en-US" dirty="0" smtClean="0">
                <a:latin typeface="+mn-ea"/>
              </a:rPr>
              <a:t>最小</a:t>
            </a:r>
            <a:r>
              <a:rPr lang="en-US" altLang="ja-JP" dirty="0" smtClean="0">
                <a:latin typeface="+mn-ea"/>
              </a:rPr>
              <a:t>2</a:t>
            </a:r>
            <a:r>
              <a:rPr lang="ja-JP" altLang="en-US" dirty="0" smtClean="0">
                <a:latin typeface="+mn-ea"/>
              </a:rPr>
              <a:t>乗法を用いた。</a:t>
            </a:r>
            <a:endParaRPr lang="en-US" altLang="ja-JP" dirty="0" smtClean="0">
              <a:latin typeface="+mn-ea"/>
            </a:endParaRPr>
          </a:p>
          <a:p>
            <a:pPr marL="82296" indent="0">
              <a:buNone/>
              <a:defRPr/>
            </a:pPr>
            <a:r>
              <a:rPr lang="en-US" altLang="ja-JP" dirty="0" smtClean="0">
                <a:latin typeface="+mn-ea"/>
              </a:rPr>
              <a:t>(※)</a:t>
            </a:r>
            <a:r>
              <a:rPr lang="ja-JP" altLang="en-US" dirty="0" smtClean="0">
                <a:latin typeface="+mn-ea"/>
              </a:rPr>
              <a:t>コクランオーカット法</a:t>
            </a:r>
            <a:r>
              <a:rPr lang="ja-JP" altLang="en-US" dirty="0" smtClean="0"/>
              <a:t>による系列相関処理済</a:t>
            </a:r>
          </a:p>
          <a:p>
            <a:pPr marL="82296" lvl="0" indent="0">
              <a:buNone/>
              <a:defRPr/>
            </a:pPr>
            <a:r>
              <a:rPr lang="ja-JP" altLang="en-US" dirty="0" smtClean="0">
                <a:solidFill>
                  <a:srgbClr val="00B050"/>
                </a:solidFill>
              </a:rPr>
              <a:t>（被説明変数）</a:t>
            </a:r>
            <a:endParaRPr lang="en-US" altLang="ja-JP" dirty="0" smtClean="0">
              <a:solidFill>
                <a:srgbClr val="00B050"/>
              </a:solidFill>
            </a:endParaRPr>
          </a:p>
          <a:p>
            <a:pPr marL="82296" lvl="0" indent="0">
              <a:buNone/>
              <a:defRPr/>
            </a:pPr>
            <a:r>
              <a:rPr lang="ja-JP" altLang="en-US" dirty="0" smtClean="0"/>
              <a:t>雇用</a:t>
            </a:r>
            <a:endParaRPr lang="en-US" altLang="ja-JP" dirty="0" smtClean="0"/>
          </a:p>
          <a:p>
            <a:pPr marL="82296" lvl="0" indent="0">
              <a:buNone/>
              <a:defRPr/>
            </a:pPr>
            <a:r>
              <a:rPr lang="ja-JP" altLang="en-US" dirty="0" smtClean="0">
                <a:solidFill>
                  <a:srgbClr val="00B050"/>
                </a:solidFill>
              </a:rPr>
              <a:t>（説明変数）</a:t>
            </a:r>
            <a:endParaRPr lang="en-US" altLang="ja-JP" dirty="0" smtClean="0"/>
          </a:p>
          <a:p>
            <a:pPr marL="82296" lvl="0" indent="0">
              <a:buNone/>
              <a:defRPr/>
            </a:pPr>
            <a:r>
              <a:rPr lang="en-US" altLang="ja-JP" dirty="0" err="1" smtClean="0">
                <a:latin typeface="+mn-ea"/>
              </a:rPr>
              <a:t>FDIa</a:t>
            </a:r>
            <a:r>
              <a:rPr lang="en-US" altLang="ja-JP" dirty="0" smtClean="0"/>
              <a:t>(</a:t>
            </a:r>
            <a:r>
              <a:rPr lang="ja-JP" altLang="en-US" dirty="0" smtClean="0"/>
              <a:t>日本→中国・インドネシア</a:t>
            </a:r>
            <a:r>
              <a:rPr lang="en-US" altLang="ja-JP" dirty="0" smtClean="0"/>
              <a:t>),</a:t>
            </a:r>
            <a:r>
              <a:rPr lang="en-US" altLang="ja-JP" dirty="0" err="1" smtClean="0">
                <a:latin typeface="+mn-ea"/>
              </a:rPr>
              <a:t>FDIw</a:t>
            </a:r>
            <a:r>
              <a:rPr lang="en-US" altLang="ja-JP" dirty="0" smtClean="0"/>
              <a:t>(</a:t>
            </a:r>
            <a:r>
              <a:rPr lang="ja-JP" altLang="en-US" dirty="0" smtClean="0"/>
              <a:t>日本→世界</a:t>
            </a:r>
            <a:r>
              <a:rPr lang="en-US" altLang="ja-JP" dirty="0" smtClean="0"/>
              <a:t>),</a:t>
            </a:r>
          </a:p>
          <a:p>
            <a:pPr marL="82296" lvl="0" indent="0">
              <a:buNone/>
              <a:defRPr/>
            </a:pPr>
            <a:r>
              <a:rPr lang="en-US" altLang="ja-JP" dirty="0" smtClean="0">
                <a:latin typeface="+mj-ea"/>
                <a:ea typeface="+mj-ea"/>
              </a:rPr>
              <a:t>1</a:t>
            </a:r>
            <a:r>
              <a:rPr lang="ja-JP" altLang="en-US" dirty="0" smtClean="0"/>
              <a:t>人当たりの平均賃金</a:t>
            </a:r>
            <a:r>
              <a:rPr lang="en-US" altLang="ja-JP" dirty="0" smtClean="0"/>
              <a:t>,</a:t>
            </a:r>
            <a:r>
              <a:rPr lang="ja-JP" altLang="en-US" dirty="0" smtClean="0"/>
              <a:t>実質為替レート</a:t>
            </a:r>
            <a:r>
              <a:rPr lang="en-US" altLang="ja-JP" dirty="0" smtClean="0"/>
              <a:t>,</a:t>
            </a:r>
            <a:r>
              <a:rPr lang="en-US" altLang="ja-JP" dirty="0" smtClean="0">
                <a:latin typeface="+mn-ea"/>
              </a:rPr>
              <a:t>GDP</a:t>
            </a:r>
            <a:r>
              <a:rPr lang="en-US" altLang="ja-JP" dirty="0" smtClean="0"/>
              <a:t>,</a:t>
            </a:r>
            <a:r>
              <a:rPr lang="ja-JP" altLang="en-US" dirty="0" smtClean="0"/>
              <a:t>消費者物価指数</a:t>
            </a:r>
          </a:p>
          <a:p>
            <a:pPr>
              <a:buNone/>
            </a:pPr>
            <a:endParaRPr lang="en-US" altLang="ja-JP" sz="2400" dirty="0" smtClean="0">
              <a:solidFill>
                <a:schemeClr val="tx1"/>
              </a:solidFill>
            </a:endParaRPr>
          </a:p>
          <a:p>
            <a:pPr>
              <a:buNone/>
            </a:pPr>
            <a:endParaRPr kumimoji="1" lang="ja-JP" altLang="en-US" dirty="0"/>
          </a:p>
        </p:txBody>
      </p:sp>
      <p:sp>
        <p:nvSpPr>
          <p:cNvPr id="7" name="テキスト ボックス 6"/>
          <p:cNvSpPr txBox="1"/>
          <p:nvPr/>
        </p:nvSpPr>
        <p:spPr>
          <a:xfrm>
            <a:off x="467544" y="3658"/>
            <a:ext cx="5832648" cy="1446550"/>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３ 日本に与える影響</a:t>
            </a:r>
            <a:endParaRPr lang="en-US" altLang="ja-JP" sz="2400" dirty="0" smtClean="0"/>
          </a:p>
          <a:p>
            <a:r>
              <a:rPr lang="en-US" altLang="ja-JP" sz="2800" dirty="0" smtClean="0"/>
              <a:t> </a:t>
            </a:r>
            <a:r>
              <a:rPr lang="en-US" altLang="ja-JP" sz="2400" dirty="0" smtClean="0"/>
              <a:t>(1)</a:t>
            </a:r>
            <a:r>
              <a:rPr lang="ja-JP" altLang="en-US" sz="2400" dirty="0" smtClean="0"/>
              <a:t>回帰分析</a:t>
            </a:r>
            <a:endParaRPr lang="en-US" altLang="ja-JP" sz="2800" dirty="0" smtClean="0"/>
          </a:p>
        </p:txBody>
      </p:sp>
      <p:sp>
        <p:nvSpPr>
          <p:cNvPr id="4" name="コンテンツ プレースホルダ 2"/>
          <p:cNvSpPr txBox="1">
            <a:spLocks/>
          </p:cNvSpPr>
          <p:nvPr/>
        </p:nvSpPr>
        <p:spPr>
          <a:xfrm>
            <a:off x="5897116" y="1340768"/>
            <a:ext cx="3246884" cy="5328320"/>
          </a:xfrm>
          <a:prstGeom prst="rect">
            <a:avLst/>
          </a:prstGeom>
        </p:spPr>
        <p:txBody>
          <a:bodyPr vert="horz" lIns="91440" tIns="45720" rIns="91440" bIns="45720" rtlCol="0">
            <a:normAutofit/>
          </a:bodyPr>
          <a:lstStyle/>
          <a:p>
            <a:pPr marL="82296" marR="0" lvl="0" indent="0" algn="l" defTabSz="914400" rtl="0" eaLnBrk="1" fontAlgn="auto" latinLnBrk="0" hangingPunct="1">
              <a:lnSpc>
                <a:spcPct val="100000"/>
              </a:lnSpc>
              <a:spcBef>
                <a:spcPct val="20000"/>
              </a:spcBef>
              <a:spcAft>
                <a:spcPts val="0"/>
              </a:spcAft>
              <a:buClr>
                <a:schemeClr val="accent1"/>
              </a:buClr>
              <a:buSzTx/>
              <a:buFont typeface="Wingdings" pitchFamily="2" charset="2"/>
              <a:buNone/>
              <a:tabLst/>
              <a:defRPr/>
            </a:pPr>
            <a:endParaRPr kumimoji="1" lang="ja-JP" altLang="en-U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val="13456199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706107368"/>
              </p:ext>
            </p:extLst>
          </p:nvPr>
        </p:nvGraphicFramePr>
        <p:xfrm>
          <a:off x="971600" y="1124729"/>
          <a:ext cx="7171271" cy="5472623"/>
        </p:xfrm>
        <a:graphic>
          <a:graphicData uri="http://schemas.openxmlformats.org/drawingml/2006/table">
            <a:tbl>
              <a:tblPr/>
              <a:tblGrid>
                <a:gridCol w="3375461"/>
                <a:gridCol w="1233051"/>
                <a:gridCol w="1175597"/>
                <a:gridCol w="1387162"/>
              </a:tblGrid>
              <a:tr h="305026">
                <a:tc>
                  <a:txBody>
                    <a:bodyPr/>
                    <a:lstStyle/>
                    <a:p>
                      <a:pPr algn="l" fontAlgn="b"/>
                      <a:endParaRPr lang="ja-JP" altLang="en-US" sz="1800" b="0" i="0" u="none" strike="noStrike" dirty="0">
                        <a:solidFill>
                          <a:srgbClr val="000000"/>
                        </a:solidFill>
                        <a:effectLst/>
                        <a:latin typeface="ＭＳ Ｐゴシック"/>
                      </a:endParaRPr>
                    </a:p>
                  </a:txBody>
                  <a:tcPr marL="9525" marR="9525" marT="9525" marB="0" anchor="b">
                    <a:lnL>
                      <a:noFill/>
                    </a:lnL>
                    <a:lnR>
                      <a:noFill/>
                    </a:lnR>
                    <a:lnT>
                      <a:noFill/>
                    </a:lnT>
                    <a:lnB>
                      <a:noFill/>
                    </a:lnB>
                  </a:tcPr>
                </a:tc>
                <a:tc>
                  <a:txBody>
                    <a:bodyPr/>
                    <a:lstStyle/>
                    <a:p>
                      <a:pPr algn="l" fontAlgn="b"/>
                      <a:endParaRPr lang="ja-JP" altLang="en-US" sz="1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ja-JP" altLang="en-US" sz="1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ja-JP" altLang="en-US" sz="1000" b="0" i="0" u="none" strike="noStrike">
                        <a:solidFill>
                          <a:srgbClr val="000000"/>
                        </a:solidFill>
                        <a:effectLst/>
                        <a:latin typeface="Arial"/>
                      </a:endParaRPr>
                    </a:p>
                  </a:txBody>
                  <a:tcPr marL="9525" marR="9525" marT="9525" marB="0" anchor="b">
                    <a:lnL>
                      <a:noFill/>
                    </a:lnL>
                    <a:lnR>
                      <a:noFill/>
                    </a:lnR>
                    <a:lnT>
                      <a:noFill/>
                    </a:lnT>
                    <a:lnB>
                      <a:noFill/>
                    </a:lnB>
                  </a:tcPr>
                </a:tc>
              </a:tr>
              <a:tr h="287181">
                <a:tc>
                  <a:txBody>
                    <a:bodyPr/>
                    <a:lstStyle/>
                    <a:p>
                      <a:pPr algn="l" fontAlgn="b"/>
                      <a:endParaRPr lang="ja-JP" altLang="en-US" sz="1000" b="0" i="0" u="none" strike="noStrike">
                        <a:solidFill>
                          <a:srgbClr val="00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000" b="0" i="0" u="none" strike="noStrike">
                        <a:solidFill>
                          <a:srgbClr val="00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ja-JP" altLang="en-US" sz="1000" b="0" i="0" u="none" strike="noStrike">
                        <a:solidFill>
                          <a:srgbClr val="000000"/>
                        </a:solidFill>
                        <a:effectLst/>
                        <a:latin typeface="Arial"/>
                      </a:endParaRPr>
                    </a:p>
                  </a:txBody>
                  <a:tcPr marL="9525" marR="9525" marT="9525" marB="0" anchor="b">
                    <a:lnL>
                      <a:noFill/>
                    </a:lnL>
                    <a:lnR>
                      <a:noFill/>
                    </a:lnR>
                    <a:lnT>
                      <a:noFill/>
                    </a:lnT>
                    <a:lnB>
                      <a:noFill/>
                    </a:lnB>
                  </a:tcPr>
                </a:tc>
              </a:tr>
              <a:tr h="305026">
                <a:tc>
                  <a:txBody>
                    <a:bodyPr/>
                    <a:lstStyle/>
                    <a:p>
                      <a:pPr algn="ctr" fontAlgn="b"/>
                      <a:r>
                        <a:rPr lang="ja-JP" altLang="en-US" sz="1800" b="0" i="0" u="none" strike="noStrike" dirty="0">
                          <a:solidFill>
                            <a:srgbClr val="000000"/>
                          </a:solidFill>
                          <a:effectLst/>
                          <a:latin typeface="ＭＳ Ｐゴシック"/>
                        </a:rPr>
                        <a:t>回帰統計</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ja-JP" altLang="en-US" sz="1800" b="0"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a:solidFill>
                          <a:srgbClr val="000000"/>
                        </a:solidFill>
                        <a:effectLst/>
                        <a:latin typeface="Arial"/>
                      </a:endParaRPr>
                    </a:p>
                  </a:txBody>
                  <a:tcPr marL="9525" marR="9525" marT="9525" marB="0" anchor="b">
                    <a:lnL>
                      <a:noFill/>
                    </a:lnL>
                    <a:lnR>
                      <a:noFill/>
                    </a:lnR>
                    <a:lnT>
                      <a:noFill/>
                    </a:lnT>
                    <a:lnB>
                      <a:noFill/>
                    </a:lnB>
                  </a:tcPr>
                </a:tc>
              </a:tr>
              <a:tr h="305026">
                <a:tc>
                  <a:txBody>
                    <a:bodyPr/>
                    <a:lstStyle/>
                    <a:p>
                      <a:pPr algn="l" fontAlgn="b"/>
                      <a:r>
                        <a:rPr lang="ja-JP" altLang="en-US" sz="1800" b="0" i="0" u="none" strike="noStrike" dirty="0">
                          <a:solidFill>
                            <a:srgbClr val="000000"/>
                          </a:solidFill>
                          <a:effectLst/>
                          <a:latin typeface="Arial"/>
                        </a:rPr>
                        <a:t>重相関 </a:t>
                      </a:r>
                      <a:r>
                        <a:rPr lang="en-US" sz="1800" b="0" i="0" u="none" strike="noStrike" dirty="0">
                          <a:solidFill>
                            <a:srgbClr val="000000"/>
                          </a:solidFill>
                          <a:effectLst/>
                          <a:latin typeface="Arial"/>
                        </a:rPr>
                        <a:t>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en-US" altLang="ja-JP" sz="1800" b="0" i="0" u="none" strike="noStrike" dirty="0">
                          <a:solidFill>
                            <a:srgbClr val="000000"/>
                          </a:solidFill>
                          <a:effectLst/>
                          <a:latin typeface="Arial"/>
                        </a:rPr>
                        <a:t>0.999485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a:solidFill>
                          <a:srgbClr val="000000"/>
                        </a:solidFill>
                        <a:effectLst/>
                        <a:latin typeface="Arial"/>
                      </a:endParaRPr>
                    </a:p>
                  </a:txBody>
                  <a:tcPr marL="9525" marR="9525" marT="9525" marB="0" anchor="b">
                    <a:lnL>
                      <a:noFill/>
                    </a:lnL>
                    <a:lnR>
                      <a:noFill/>
                    </a:lnR>
                    <a:lnT>
                      <a:noFill/>
                    </a:lnT>
                    <a:lnB>
                      <a:noFill/>
                    </a:lnB>
                  </a:tcPr>
                </a:tc>
              </a:tr>
              <a:tr h="305026">
                <a:tc>
                  <a:txBody>
                    <a:bodyPr/>
                    <a:lstStyle/>
                    <a:p>
                      <a:pPr algn="l" fontAlgn="b"/>
                      <a:r>
                        <a:rPr lang="ja-JP" altLang="en-US" sz="1800" b="0" i="0" u="none" strike="noStrike" dirty="0">
                          <a:solidFill>
                            <a:srgbClr val="000000"/>
                          </a:solidFill>
                          <a:effectLst/>
                          <a:latin typeface="Arial"/>
                        </a:rPr>
                        <a:t>重決定 </a:t>
                      </a:r>
                      <a:r>
                        <a:rPr lang="en-US" sz="1800" b="0" i="0" u="none" strike="noStrike" dirty="0">
                          <a:solidFill>
                            <a:srgbClr val="000000"/>
                          </a:solidFill>
                          <a:effectLst/>
                          <a:latin typeface="Arial"/>
                        </a:rPr>
                        <a:t>R2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1800" b="0" i="0" u="none" strike="noStrike" dirty="0">
                          <a:solidFill>
                            <a:srgbClr val="000000"/>
                          </a:solidFill>
                          <a:effectLst/>
                          <a:latin typeface="Arial"/>
                        </a:rPr>
                        <a:t>0.998971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a:solidFill>
                          <a:srgbClr val="000000"/>
                        </a:solidFill>
                        <a:effectLst/>
                        <a:latin typeface="Arial"/>
                      </a:endParaRPr>
                    </a:p>
                  </a:txBody>
                  <a:tcPr marL="9525" marR="9525" marT="9525" marB="0" anchor="b">
                    <a:lnL>
                      <a:noFill/>
                    </a:lnL>
                    <a:lnR>
                      <a:noFill/>
                    </a:lnR>
                    <a:lnT>
                      <a:noFill/>
                    </a:lnT>
                    <a:lnB>
                      <a:noFill/>
                    </a:lnB>
                  </a:tcPr>
                </a:tc>
              </a:tr>
              <a:tr h="305026">
                <a:tc>
                  <a:txBody>
                    <a:bodyPr/>
                    <a:lstStyle/>
                    <a:p>
                      <a:pPr algn="l" fontAlgn="b"/>
                      <a:r>
                        <a:rPr lang="ja-JP" altLang="en-US" sz="1800" b="0" i="0" u="none" strike="noStrike" dirty="0">
                          <a:solidFill>
                            <a:srgbClr val="000000"/>
                          </a:solidFill>
                          <a:effectLst/>
                          <a:latin typeface="Arial"/>
                        </a:rPr>
                        <a:t>補正 </a:t>
                      </a:r>
                      <a:r>
                        <a:rPr lang="en-US" sz="1800" b="0" i="0" u="none" strike="noStrike" dirty="0">
                          <a:solidFill>
                            <a:srgbClr val="000000"/>
                          </a:solidFill>
                          <a:effectLst/>
                          <a:latin typeface="Arial"/>
                        </a:rPr>
                        <a:t>R2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en-US" altLang="ja-JP" sz="1800" b="0" i="0" u="none" strike="noStrike" dirty="0">
                          <a:solidFill>
                            <a:srgbClr val="000000"/>
                          </a:solidFill>
                          <a:effectLst/>
                          <a:latin typeface="Arial"/>
                        </a:rPr>
                        <a:t>0.998585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a:solidFill>
                          <a:srgbClr val="000000"/>
                        </a:solidFill>
                        <a:effectLst/>
                        <a:latin typeface="Arial"/>
                      </a:endParaRPr>
                    </a:p>
                  </a:txBody>
                  <a:tcPr marL="9525" marR="9525" marT="9525" marB="0" anchor="b">
                    <a:lnL>
                      <a:noFill/>
                    </a:lnL>
                    <a:lnR>
                      <a:noFill/>
                    </a:lnR>
                    <a:lnT>
                      <a:noFill/>
                    </a:lnT>
                    <a:lnB>
                      <a:noFill/>
                    </a:lnB>
                  </a:tcPr>
                </a:tc>
              </a:tr>
              <a:tr h="305026">
                <a:tc>
                  <a:txBody>
                    <a:bodyPr/>
                    <a:lstStyle/>
                    <a:p>
                      <a:pPr algn="l" fontAlgn="b"/>
                      <a:r>
                        <a:rPr lang="ja-JP" altLang="en-US" sz="1800" b="0" i="0" u="none" strike="noStrike" dirty="0">
                          <a:solidFill>
                            <a:srgbClr val="000000"/>
                          </a:solidFill>
                          <a:effectLst/>
                          <a:latin typeface="Arial"/>
                        </a:rPr>
                        <a:t>標準誤差</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altLang="ja-JP" sz="1800" b="0" i="0" u="none" strike="noStrike" dirty="0">
                          <a:solidFill>
                            <a:srgbClr val="000000"/>
                          </a:solidFill>
                          <a:effectLst/>
                          <a:latin typeface="Arial"/>
                        </a:rPr>
                        <a:t>49.92704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1800" b="0" i="0" u="none" strike="noStrike">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a:noFill/>
                    </a:lnL>
                    <a:lnR>
                      <a:noFill/>
                    </a:lnR>
                    <a:lnT>
                      <a:noFill/>
                    </a:lnT>
                    <a:lnB>
                      <a:noFill/>
                    </a:lnB>
                  </a:tcPr>
                </a:tc>
              </a:tr>
              <a:tr h="305026">
                <a:tc>
                  <a:txBody>
                    <a:bodyPr/>
                    <a:lstStyle/>
                    <a:p>
                      <a:pPr algn="l" fontAlgn="b"/>
                      <a:r>
                        <a:rPr lang="ja-JP" altLang="en-US" sz="1800" b="0" i="0" u="none" strike="noStrike" dirty="0">
                          <a:solidFill>
                            <a:srgbClr val="000000"/>
                          </a:solidFill>
                          <a:effectLst/>
                          <a:latin typeface="Arial"/>
                        </a:rPr>
                        <a:t>観測数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r" fontAlgn="b"/>
                      <a:r>
                        <a:rPr lang="en-US" altLang="ja-JP" sz="1800" b="0" i="0" u="none" strike="noStrike" dirty="0">
                          <a:solidFill>
                            <a:srgbClr val="000000"/>
                          </a:solidFill>
                          <a:effectLst/>
                          <a:latin typeface="Arial"/>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a:noFill/>
                    </a:lnL>
                    <a:lnR>
                      <a:noFill/>
                    </a:lnR>
                    <a:lnT>
                      <a:noFill/>
                    </a:lnT>
                    <a:lnB>
                      <a:noFill/>
                    </a:lnB>
                  </a:tcPr>
                </a:tc>
              </a:tr>
              <a:tr h="305026">
                <a:tc>
                  <a:txBody>
                    <a:bodyPr/>
                    <a:lstStyle/>
                    <a:p>
                      <a:pPr algn="l" fontAlgn="b"/>
                      <a:endParaRPr lang="ja-JP" altLang="en-US" sz="1800" b="0" i="0" u="none" strike="noStrike" dirty="0">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8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a:noFill/>
                    </a:lnL>
                    <a:lnR>
                      <a:noFill/>
                    </a:lnR>
                    <a:lnT>
                      <a:noFill/>
                    </a:lnT>
                    <a:lnB>
                      <a:noFill/>
                    </a:lnB>
                  </a:tcPr>
                </a:tc>
              </a:tr>
              <a:tr h="305026">
                <a:tc>
                  <a:txBody>
                    <a:bodyPr/>
                    <a:lstStyle/>
                    <a:p>
                      <a:pPr algn="l" fontAlgn="b"/>
                      <a:endParaRPr lang="ja-JP" altLang="en-US" sz="1800" b="0" i="0" u="none" strike="noStrike" dirty="0">
                        <a:solidFill>
                          <a:srgbClr val="00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ja-JP" altLang="en-US" sz="1800" b="0" i="0" u="none" strike="noStrike" dirty="0">
                        <a:solidFill>
                          <a:srgbClr val="00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05026">
                <a:tc>
                  <a:txBody>
                    <a:bodyPr/>
                    <a:lstStyle/>
                    <a:p>
                      <a:pPr algn="ctr" fontAlgn="b"/>
                      <a:r>
                        <a:rPr lang="ja-JP" altLang="en-US" sz="1800" b="0"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ja-JP" altLang="en-US" sz="1800" b="0" i="0" u="none" strike="noStrike" dirty="0">
                          <a:solidFill>
                            <a:srgbClr val="000000"/>
                          </a:solidFill>
                          <a:effectLst/>
                          <a:latin typeface="Arial"/>
                        </a:rPr>
                        <a:t>係数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i="0" u="none" strike="noStrike" dirty="0">
                          <a:solidFill>
                            <a:srgbClr val="000000"/>
                          </a:solidFill>
                          <a:effectLst/>
                          <a:latin typeface="Arial"/>
                        </a:rPr>
                        <a:t>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i="0" u="none" strike="noStrike" dirty="0">
                          <a:solidFill>
                            <a:srgbClr val="000000"/>
                          </a:solidFill>
                          <a:effectLst/>
                          <a:latin typeface="Arial"/>
                        </a:rPr>
                        <a:t>P-</a:t>
                      </a:r>
                      <a:r>
                        <a:rPr lang="ja-JP" altLang="en-US" sz="1800" b="0" i="0" u="none" strike="noStrike" dirty="0">
                          <a:solidFill>
                            <a:srgbClr val="000000"/>
                          </a:solidFill>
                          <a:effectLst/>
                          <a:latin typeface="Arial"/>
                        </a:rPr>
                        <a:t>値</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05026">
                <a:tc>
                  <a:txBody>
                    <a:bodyPr/>
                    <a:lstStyle/>
                    <a:p>
                      <a:pPr algn="l" fontAlgn="b"/>
                      <a:r>
                        <a:rPr lang="ja-JP" altLang="en-US" sz="1800" b="0" i="0" u="none" strike="noStrike" dirty="0">
                          <a:solidFill>
                            <a:srgbClr val="000000"/>
                          </a:solidFill>
                          <a:effectLst/>
                          <a:latin typeface="Arial"/>
                        </a:rPr>
                        <a:t>切片</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11.90029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0.335018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0.741963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r>
              <a:tr h="305026">
                <a:tc>
                  <a:txBody>
                    <a:bodyPr/>
                    <a:lstStyle/>
                    <a:p>
                      <a:pPr algn="l" fontAlgn="b"/>
                      <a:r>
                        <a:rPr lang="en-US" sz="1800" b="0" i="0" u="none" strike="noStrike" dirty="0">
                          <a:solidFill>
                            <a:srgbClr val="000000"/>
                          </a:solidFill>
                          <a:effectLst/>
                          <a:latin typeface="Arial"/>
                        </a:rPr>
                        <a:t>FDI(</a:t>
                      </a:r>
                      <a:r>
                        <a:rPr lang="ja-JP" altLang="en-US" sz="1800" b="0" i="0" u="none" strike="noStrike" dirty="0">
                          <a:solidFill>
                            <a:srgbClr val="000000"/>
                          </a:solidFill>
                          <a:effectLst/>
                          <a:latin typeface="ＭＳ Ｐゴシック"/>
                        </a:rPr>
                        <a:t>日本→世界</a:t>
                      </a:r>
                      <a:r>
                        <a:rPr lang="en-US" altLang="ja-JP" sz="1800" b="0" i="0" u="none" strike="noStrike" dirty="0">
                          <a:solidFill>
                            <a:srgbClr val="000000"/>
                          </a:solidFill>
                          <a:effectLst/>
                          <a:latin typeface="Arial"/>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effectLst/>
                          <a:latin typeface="Arial"/>
                        </a:rPr>
                        <a:t>0.000176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effectLst/>
                          <a:latin typeface="Arial"/>
                        </a:rPr>
                        <a:t>0.202164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effectLst/>
                          <a:latin typeface="Arial"/>
                        </a:rPr>
                        <a:t>0.842337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05026">
                <a:tc>
                  <a:txBody>
                    <a:bodyPr/>
                    <a:lstStyle/>
                    <a:p>
                      <a:pPr algn="l" fontAlgn="b"/>
                      <a:r>
                        <a:rPr lang="en-US" altLang="ja-JP" sz="1800" b="0" i="0" u="none" strike="noStrike" dirty="0" smtClean="0">
                          <a:solidFill>
                            <a:srgbClr val="000000"/>
                          </a:solidFill>
                          <a:effectLst/>
                          <a:latin typeface="Arial"/>
                        </a:rPr>
                        <a:t>FDI</a:t>
                      </a:r>
                      <a:r>
                        <a:rPr lang="en-US" altLang="ja-JP" sz="1800" b="0" i="0" u="none" strike="noStrike" dirty="0">
                          <a:solidFill>
                            <a:srgbClr val="000000"/>
                          </a:solidFill>
                          <a:effectLst/>
                          <a:latin typeface="Arial"/>
                        </a:rPr>
                        <a:t>(</a:t>
                      </a:r>
                      <a:r>
                        <a:rPr lang="ja-JP" altLang="en-US" sz="1800" b="0" i="0" u="none" strike="noStrike" dirty="0">
                          <a:solidFill>
                            <a:srgbClr val="000000"/>
                          </a:solidFill>
                          <a:effectLst/>
                          <a:latin typeface="ＭＳ Ｐゴシック"/>
                        </a:rPr>
                        <a:t>日本→</a:t>
                      </a:r>
                      <a:r>
                        <a:rPr lang="ja-JP" altLang="en-US" sz="1800" b="0" i="0" u="none" strike="noStrike" dirty="0" smtClean="0">
                          <a:solidFill>
                            <a:srgbClr val="000000"/>
                          </a:solidFill>
                          <a:effectLst/>
                          <a:latin typeface="ＭＳ Ｐゴシック"/>
                        </a:rPr>
                        <a:t>中国・インドネシア</a:t>
                      </a:r>
                      <a:r>
                        <a:rPr lang="en-US" altLang="ja-JP" sz="1800" b="0" i="0" u="none" strike="noStrike" dirty="0">
                          <a:solidFill>
                            <a:srgbClr val="000000"/>
                          </a:solidFill>
                          <a:effectLst/>
                          <a:latin typeface="Arial"/>
                        </a:rPr>
                        <a:t>)</a:t>
                      </a:r>
                    </a:p>
                  </a:txBody>
                  <a:tcPr marL="9525" marR="9525" marT="9525" marB="0" anchor="b">
                    <a:lnL w="6350" cap="flat" cmpd="sng" algn="ctr">
                      <a:solidFill>
                        <a:srgbClr val="00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-0.01627 </a:t>
                      </a:r>
                    </a:p>
                  </a:txBody>
                  <a:tcPr marL="9525" marR="9525" marT="9525" marB="0" anchor="b">
                    <a:lnL w="76200" cap="flat" cmpd="sng" algn="ctr">
                      <a:solidFill>
                        <a:srgbClr val="FF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-2.75467 </a:t>
                      </a:r>
                    </a:p>
                  </a:txBody>
                  <a:tcPr marL="9525" marR="9525" marT="9525" marB="0" anchor="b">
                    <a:lnL w="76200" cap="flat" cmpd="sng" algn="ctr">
                      <a:solidFill>
                        <a:srgbClr val="FF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0.014098 </a:t>
                      </a:r>
                    </a:p>
                  </a:txBody>
                  <a:tcPr marL="9525" marR="9525" marT="9525" marB="0" anchor="b">
                    <a:lnL w="7620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r>
              <a:tr h="305026">
                <a:tc>
                  <a:txBody>
                    <a:bodyPr/>
                    <a:lstStyle/>
                    <a:p>
                      <a:pPr algn="l" fontAlgn="b"/>
                      <a:r>
                        <a:rPr lang="en-US" altLang="ja-JP" sz="1800" b="0" i="0" u="none" strike="noStrike" dirty="0">
                          <a:solidFill>
                            <a:srgbClr val="000000"/>
                          </a:solidFill>
                          <a:effectLst/>
                          <a:latin typeface="Arial"/>
                        </a:rPr>
                        <a:t>1</a:t>
                      </a:r>
                      <a:r>
                        <a:rPr lang="ja-JP" altLang="en-US" sz="1800" b="0" i="0" u="none" strike="noStrike" dirty="0">
                          <a:solidFill>
                            <a:srgbClr val="000000"/>
                          </a:solidFill>
                          <a:effectLst/>
                          <a:latin typeface="ＭＳ Ｐゴシック"/>
                        </a:rPr>
                        <a:t>人あたりの平均賃金</a:t>
                      </a:r>
                      <a:endParaRPr lang="ja-JP" altLang="en-US" sz="18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effectLst/>
                          <a:latin typeface="Arial"/>
                        </a:rPr>
                        <a:t>0.74004 </a:t>
                      </a:r>
                    </a:p>
                  </a:txBody>
                  <a:tcPr marL="9525" marR="9525" marT="9525" marB="0" anchor="b">
                    <a:lnL w="6350" cap="flat" cmpd="sng" algn="ctr">
                      <a:solidFill>
                        <a:srgbClr val="00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effectLst/>
                          <a:latin typeface="Arial"/>
                        </a:rPr>
                        <a:t>5.476852 </a:t>
                      </a:r>
                    </a:p>
                  </a:txBody>
                  <a:tcPr marL="9525" marR="9525" marT="9525" marB="0" anchor="b">
                    <a:lnL w="76200" cap="flat" cmpd="sng" algn="ctr">
                      <a:solidFill>
                        <a:srgbClr val="FF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i="0" u="none" strike="noStrike" dirty="0">
                          <a:solidFill>
                            <a:srgbClr val="000000"/>
                          </a:solidFill>
                          <a:effectLst/>
                          <a:latin typeface="Arial"/>
                        </a:rPr>
                        <a:t>5.07E-05</a:t>
                      </a:r>
                    </a:p>
                  </a:txBody>
                  <a:tcPr marL="9525" marR="9525" marT="9525" marB="0" anchor="b">
                    <a:lnL w="7620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05026">
                <a:tc>
                  <a:txBody>
                    <a:bodyPr/>
                    <a:lstStyle/>
                    <a:p>
                      <a:pPr algn="l" fontAlgn="b"/>
                      <a:r>
                        <a:rPr lang="ja-JP" altLang="en-US" sz="1800" b="0" i="0" u="none" strike="noStrike" dirty="0">
                          <a:solidFill>
                            <a:srgbClr val="000000"/>
                          </a:solidFill>
                          <a:effectLst/>
                          <a:latin typeface="Arial"/>
                        </a:rPr>
                        <a:t>実質為替レート</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1.430231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0.977824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0.342715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r>
              <a:tr h="305026">
                <a:tc>
                  <a:txBody>
                    <a:bodyPr/>
                    <a:lstStyle/>
                    <a:p>
                      <a:pPr algn="l" fontAlgn="b"/>
                      <a:r>
                        <a:rPr lang="en-US" sz="1800" b="0" i="0" u="none" strike="noStrike" dirty="0">
                          <a:solidFill>
                            <a:srgbClr val="000000"/>
                          </a:solidFill>
                          <a:effectLst/>
                          <a:latin typeface="Arial"/>
                        </a:rPr>
                        <a:t>GDP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effectLst/>
                          <a:latin typeface="Arial"/>
                        </a:rPr>
                        <a:t>0.00759 </a:t>
                      </a:r>
                    </a:p>
                  </a:txBody>
                  <a:tcPr marL="9525" marR="9525" marT="9525" marB="0" anchor="b">
                    <a:lnL w="6350" cap="flat" cmpd="sng" algn="ctr">
                      <a:solidFill>
                        <a:srgbClr val="00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US" altLang="ja-JP" sz="1800" b="0" i="0" u="none" strike="noStrike" dirty="0">
                          <a:solidFill>
                            <a:srgbClr val="000000"/>
                          </a:solidFill>
                          <a:effectLst/>
                          <a:latin typeface="Arial"/>
                        </a:rPr>
                        <a:t>12.57892 </a:t>
                      </a:r>
                    </a:p>
                  </a:txBody>
                  <a:tcPr marL="9525" marR="9525" marT="9525" marB="0" anchor="b">
                    <a:lnL w="76200" cap="flat" cmpd="sng" algn="ctr">
                      <a:solidFill>
                        <a:srgbClr val="FF0000"/>
                      </a:solidFill>
                      <a:prstDash val="solid"/>
                      <a:round/>
                      <a:headEnd type="none" w="med" len="med"/>
                      <a:tailEnd type="none" w="med" len="med"/>
                    </a:lnL>
                    <a:lnR w="76200" cap="flat" cmpd="sng" algn="ctr">
                      <a:solidFill>
                        <a:srgbClr val="FF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76200" cap="flat" cmpd="sng" algn="ctr">
                      <a:solidFill>
                        <a:srgbClr val="FF0000"/>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b="0" i="0" u="none" strike="noStrike" dirty="0">
                          <a:solidFill>
                            <a:srgbClr val="000000"/>
                          </a:solidFill>
                          <a:effectLst/>
                          <a:latin typeface="Arial"/>
                        </a:rPr>
                        <a:t>1.04E-09</a:t>
                      </a:r>
                    </a:p>
                  </a:txBody>
                  <a:tcPr marL="9525" marR="9525" marT="9525" marB="0" anchor="b">
                    <a:lnL w="7620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305026">
                <a:tc>
                  <a:txBody>
                    <a:bodyPr/>
                    <a:lstStyle/>
                    <a:p>
                      <a:pPr algn="l" fontAlgn="b"/>
                      <a:r>
                        <a:rPr lang="ja-JP" altLang="en-US" sz="1800" b="0" i="0" u="none" strike="noStrike" dirty="0">
                          <a:solidFill>
                            <a:srgbClr val="000000"/>
                          </a:solidFill>
                          <a:effectLst/>
                          <a:latin typeface="ＭＳ Ｐゴシック"/>
                        </a:rPr>
                        <a:t>消費者物価指数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-1.85566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-0.29542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7620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altLang="ja-JP" sz="1800" b="0" i="0" u="none" strike="noStrike" dirty="0">
                          <a:solidFill>
                            <a:srgbClr val="000000"/>
                          </a:solidFill>
                          <a:effectLst/>
                          <a:latin typeface="Arial"/>
                        </a:rPr>
                        <a:t>0.771472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r>
            </a:tbl>
          </a:graphicData>
        </a:graphic>
      </p:graphicFrame>
      <p:sp>
        <p:nvSpPr>
          <p:cNvPr id="8" name="テキスト ボックス 7"/>
          <p:cNvSpPr txBox="1"/>
          <p:nvPr/>
        </p:nvSpPr>
        <p:spPr>
          <a:xfrm>
            <a:off x="6012160" y="1822778"/>
            <a:ext cx="2736304" cy="1508105"/>
          </a:xfrm>
          <a:prstGeom prst="rect">
            <a:avLst/>
          </a:prstGeom>
          <a:noFill/>
        </p:spPr>
        <p:txBody>
          <a:bodyPr wrap="square" rtlCol="0">
            <a:spAutoFit/>
          </a:bodyPr>
          <a:lstStyle/>
          <a:p>
            <a:r>
              <a:rPr lang="en-US" altLang="ja-JP" sz="2000" b="1" dirty="0"/>
              <a:t>t</a:t>
            </a:r>
            <a:r>
              <a:rPr lang="ja-JP" altLang="en-US" dirty="0" smtClean="0"/>
              <a:t>値が</a:t>
            </a:r>
            <a:r>
              <a:rPr lang="en-US" altLang="ja-JP" b="1" dirty="0" smtClean="0"/>
              <a:t>2</a:t>
            </a:r>
            <a:r>
              <a:rPr lang="ja-JP" altLang="en-US" dirty="0"/>
              <a:t>以上であるもののうち、</a:t>
            </a:r>
            <a:endParaRPr lang="en-US" altLang="ja-JP" dirty="0"/>
          </a:p>
          <a:p>
            <a:r>
              <a:rPr lang="en-US" altLang="ja-JP" b="1" dirty="0"/>
              <a:t>FDI</a:t>
            </a:r>
            <a:r>
              <a:rPr lang="ja-JP" altLang="en-US" dirty="0" smtClean="0"/>
              <a:t>（</a:t>
            </a:r>
            <a:r>
              <a:rPr lang="ja-JP" altLang="en-US" dirty="0"/>
              <a:t>日本→中国・インドネシア）のみ係数</a:t>
            </a:r>
            <a:r>
              <a:rPr lang="ja-JP" altLang="en-US" dirty="0" smtClean="0"/>
              <a:t>が</a:t>
            </a:r>
            <a:endParaRPr lang="en-US" altLang="ja-JP" dirty="0" smtClean="0"/>
          </a:p>
          <a:p>
            <a:r>
              <a:rPr lang="ja-JP" altLang="en-US" dirty="0" smtClean="0"/>
              <a:t>マイナス</a:t>
            </a:r>
            <a:endParaRPr lang="ja-JP" altLang="en-US" dirty="0"/>
          </a:p>
        </p:txBody>
      </p:sp>
      <p:cxnSp>
        <p:nvCxnSpPr>
          <p:cNvPr id="10" name="直線矢印コネクタ 9"/>
          <p:cNvCxnSpPr/>
          <p:nvPr/>
        </p:nvCxnSpPr>
        <p:spPr>
          <a:xfrm flipH="1">
            <a:off x="6732240" y="3573016"/>
            <a:ext cx="648072" cy="1403576"/>
          </a:xfrm>
          <a:prstGeom prst="straightConnector1">
            <a:avLst/>
          </a:prstGeom>
          <a:ln w="508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5724128" y="1412776"/>
            <a:ext cx="3168352" cy="2160240"/>
          </a:xfrm>
          <a:prstGeom prst="ellipse">
            <a:avLst/>
          </a:prstGeom>
          <a:ln/>
          <a:effectLst>
            <a:glow rad="101600">
              <a:schemeClr val="accent1">
                <a:satMod val="175000"/>
                <a:alpha val="40000"/>
              </a:schemeClr>
            </a:glow>
            <a:outerShdw blurRad="63500" dist="25400" dir="5400000" rotWithShape="0">
              <a:srgbClr val="000000">
                <a:alpha val="43137"/>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r>
              <a:rPr lang="ja-JP" altLang="en-US" dirty="0" err="1" smtClean="0"/>
              <a:t>ｔ</a:t>
            </a:r>
            <a:r>
              <a:rPr lang="ja-JP" altLang="en-US" dirty="0" smtClean="0"/>
              <a:t>値</a:t>
            </a:r>
            <a:r>
              <a:rPr lang="ja-JP" altLang="en-US" dirty="0"/>
              <a:t>が</a:t>
            </a:r>
            <a:r>
              <a:rPr lang="en-US" altLang="ja-JP" dirty="0"/>
              <a:t>2</a:t>
            </a:r>
            <a:r>
              <a:rPr lang="ja-JP" altLang="en-US" dirty="0"/>
              <a:t>以上であるもののうち、</a:t>
            </a:r>
            <a:endParaRPr lang="en-US" altLang="ja-JP" dirty="0"/>
          </a:p>
          <a:p>
            <a:r>
              <a:rPr lang="en-US" altLang="ja-JP" b="1" dirty="0"/>
              <a:t>FDI</a:t>
            </a:r>
            <a:r>
              <a:rPr lang="ja-JP" altLang="en-US" dirty="0"/>
              <a:t>（日本→中国・インドネシア）のみ係数がマイナス</a:t>
            </a:r>
          </a:p>
        </p:txBody>
      </p:sp>
      <p:sp>
        <p:nvSpPr>
          <p:cNvPr id="7" name="テキスト ボックス 6"/>
          <p:cNvSpPr txBox="1"/>
          <p:nvPr/>
        </p:nvSpPr>
        <p:spPr>
          <a:xfrm>
            <a:off x="611560" y="260648"/>
            <a:ext cx="5832648" cy="1384995"/>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３ 日本に与える影響</a:t>
            </a:r>
            <a:endParaRPr lang="en-US" altLang="ja-JP" sz="2400" dirty="0" smtClean="0"/>
          </a:p>
          <a:p>
            <a:r>
              <a:rPr lang="ja-JP" altLang="en-US" sz="2400" dirty="0"/>
              <a:t>　</a:t>
            </a:r>
            <a:r>
              <a:rPr lang="ja-JP" altLang="en-US" sz="2400" dirty="0" smtClean="0"/>
              <a:t>（２）回帰分析の結果</a:t>
            </a:r>
            <a:endParaRPr lang="en-US" altLang="ja-JP" sz="3600" dirty="0" smtClean="0"/>
          </a:p>
        </p:txBody>
      </p:sp>
    </p:spTree>
    <p:extLst>
      <p:ext uri="{BB962C8B-B14F-4D97-AF65-F5344CB8AC3E}">
        <p14:creationId xmlns:p14="http://schemas.microsoft.com/office/powerpoint/2010/main" val="25734497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上矢印 6"/>
          <p:cNvSpPr/>
          <p:nvPr/>
        </p:nvSpPr>
        <p:spPr>
          <a:xfrm>
            <a:off x="2915816" y="1988840"/>
            <a:ext cx="3024336" cy="10081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t>増加</a:t>
            </a:r>
            <a:endParaRPr kumimoji="1" lang="ja-JP" altLang="en-US" sz="3200" b="1" dirty="0"/>
          </a:p>
        </p:txBody>
      </p:sp>
      <p:sp>
        <p:nvSpPr>
          <p:cNvPr id="9" name="下矢印 8"/>
          <p:cNvSpPr/>
          <p:nvPr/>
        </p:nvSpPr>
        <p:spPr>
          <a:xfrm>
            <a:off x="2915816" y="3933056"/>
            <a:ext cx="3096344" cy="115212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3600" b="1" dirty="0" smtClean="0"/>
              <a:t>減少</a:t>
            </a:r>
            <a:endParaRPr kumimoji="1" lang="ja-JP" altLang="en-US" sz="3600" b="1" dirty="0"/>
          </a:p>
        </p:txBody>
      </p:sp>
      <p:sp>
        <p:nvSpPr>
          <p:cNvPr id="2" name="テキスト ボックス 1"/>
          <p:cNvSpPr txBox="1"/>
          <p:nvPr/>
        </p:nvSpPr>
        <p:spPr>
          <a:xfrm>
            <a:off x="2020122" y="1383159"/>
            <a:ext cx="5472608" cy="461665"/>
          </a:xfrm>
          <a:prstGeom prst="rect">
            <a:avLst/>
          </a:prstGeom>
          <a:noFill/>
        </p:spPr>
        <p:txBody>
          <a:bodyPr wrap="square" rtlCol="0">
            <a:spAutoFit/>
          </a:bodyPr>
          <a:lstStyle/>
          <a:p>
            <a:r>
              <a:rPr kumimoji="1" lang="ja-JP" altLang="en-US" sz="2400" dirty="0" smtClean="0"/>
              <a:t>日本からの中国・インドネシアへのＦＤＩ</a:t>
            </a:r>
            <a:endParaRPr kumimoji="1" lang="ja-JP" altLang="en-US" sz="2400" dirty="0"/>
          </a:p>
        </p:txBody>
      </p:sp>
      <p:sp>
        <p:nvSpPr>
          <p:cNvPr id="8" name="テキスト ボックス 7"/>
          <p:cNvSpPr txBox="1"/>
          <p:nvPr/>
        </p:nvSpPr>
        <p:spPr>
          <a:xfrm>
            <a:off x="2627784" y="3212976"/>
            <a:ext cx="3681221" cy="523220"/>
          </a:xfrm>
          <a:prstGeom prst="rect">
            <a:avLst/>
          </a:prstGeom>
          <a:noFill/>
        </p:spPr>
        <p:txBody>
          <a:bodyPr wrap="square" rtlCol="0">
            <a:spAutoFit/>
          </a:bodyPr>
          <a:lstStyle/>
          <a:p>
            <a:r>
              <a:rPr kumimoji="1" lang="ja-JP" altLang="en-US" sz="2800" dirty="0" smtClean="0"/>
              <a:t>１５歳以上の就業者数</a:t>
            </a:r>
            <a:endParaRPr kumimoji="1" lang="ja-JP" altLang="en-US" sz="2800" dirty="0"/>
          </a:p>
        </p:txBody>
      </p:sp>
      <p:sp>
        <p:nvSpPr>
          <p:cNvPr id="11" name="テキスト ボックス 10"/>
          <p:cNvSpPr txBox="1"/>
          <p:nvPr/>
        </p:nvSpPr>
        <p:spPr>
          <a:xfrm>
            <a:off x="476357" y="116632"/>
            <a:ext cx="5832648" cy="1384995"/>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３ 日本に与える影響</a:t>
            </a:r>
            <a:endParaRPr lang="en-US" altLang="ja-JP" sz="2400" dirty="0" smtClean="0"/>
          </a:p>
          <a:p>
            <a:r>
              <a:rPr lang="ja-JP" altLang="en-US" sz="2400" dirty="0"/>
              <a:t>　</a:t>
            </a:r>
            <a:r>
              <a:rPr lang="ja-JP" altLang="en-US" sz="2400" dirty="0" smtClean="0"/>
              <a:t>（２）回帰分析の結果</a:t>
            </a:r>
            <a:endParaRPr lang="en-US" altLang="ja-JP" sz="3600" dirty="0" smtClean="0"/>
          </a:p>
        </p:txBody>
      </p:sp>
      <p:grpSp>
        <p:nvGrpSpPr>
          <p:cNvPr id="3" name="グループ化 2"/>
          <p:cNvGrpSpPr/>
          <p:nvPr/>
        </p:nvGrpSpPr>
        <p:grpSpPr>
          <a:xfrm>
            <a:off x="395536" y="5013176"/>
            <a:ext cx="8496944" cy="1656184"/>
            <a:chOff x="395536" y="5013176"/>
            <a:chExt cx="8496944" cy="1656184"/>
          </a:xfrm>
        </p:grpSpPr>
        <p:sp>
          <p:nvSpPr>
            <p:cNvPr id="10" name="爆発 1 9"/>
            <p:cNvSpPr/>
            <p:nvPr/>
          </p:nvSpPr>
          <p:spPr>
            <a:xfrm>
              <a:off x="395536" y="5013176"/>
              <a:ext cx="8496944" cy="1656184"/>
            </a:xfrm>
            <a:prstGeom prst="irregularSeal1">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600" dirty="0">
                <a:solidFill>
                  <a:srgbClr val="FF0000"/>
                </a:solidFill>
              </a:endParaRPr>
            </a:p>
          </p:txBody>
        </p:sp>
        <p:sp>
          <p:nvSpPr>
            <p:cNvPr id="5" name="テキスト ボックス 4"/>
            <p:cNvSpPr txBox="1"/>
            <p:nvPr/>
          </p:nvSpPr>
          <p:spPr>
            <a:xfrm>
              <a:off x="1408054" y="5445225"/>
              <a:ext cx="6120680" cy="646331"/>
            </a:xfrm>
            <a:prstGeom prst="rect">
              <a:avLst/>
            </a:prstGeom>
            <a:noFill/>
          </p:spPr>
          <p:txBody>
            <a:bodyPr wrap="square" rtlCol="0">
              <a:spAutoFit/>
            </a:bodyPr>
            <a:lstStyle/>
            <a:p>
              <a:r>
                <a:rPr kumimoji="1" lang="ja-JP" altLang="en-US" sz="3600" dirty="0" smtClean="0">
                  <a:solidFill>
                    <a:srgbClr val="FF0000"/>
                  </a:solidFill>
                </a:rPr>
                <a:t>日本での産業の空洞化が発生</a:t>
              </a:r>
              <a:endParaRPr kumimoji="1" lang="ja-JP" altLang="en-US" sz="3600" dirty="0">
                <a:solidFill>
                  <a:srgbClr val="FF0000"/>
                </a:solidFill>
              </a:endParaRPr>
            </a:p>
          </p:txBody>
        </p:sp>
      </p:grpSp>
    </p:spTree>
    <p:extLst>
      <p:ext uri="{BB962C8B-B14F-4D97-AF65-F5344CB8AC3E}">
        <p14:creationId xmlns:p14="http://schemas.microsoft.com/office/powerpoint/2010/main" val="83276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8"/>
          <p:cNvGrpSpPr/>
          <p:nvPr/>
        </p:nvGrpSpPr>
        <p:grpSpPr>
          <a:xfrm>
            <a:off x="1835696" y="1395742"/>
            <a:ext cx="6386431" cy="1177246"/>
            <a:chOff x="2195736" y="1417638"/>
            <a:chExt cx="5550113" cy="830997"/>
          </a:xfrm>
          <a:solidFill>
            <a:schemeClr val="bg2">
              <a:lumMod val="90000"/>
            </a:schemeClr>
          </a:solidFill>
        </p:grpSpPr>
        <p:sp>
          <p:nvSpPr>
            <p:cNvPr id="3" name="円/楕円 2"/>
            <p:cNvSpPr/>
            <p:nvPr/>
          </p:nvSpPr>
          <p:spPr>
            <a:xfrm>
              <a:off x="2195736" y="1417638"/>
              <a:ext cx="5184576" cy="830997"/>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561273" y="1512864"/>
              <a:ext cx="5184576" cy="586586"/>
            </a:xfrm>
            <a:prstGeom prst="rect">
              <a:avLst/>
            </a:prstGeom>
            <a:noFill/>
          </p:spPr>
          <p:txBody>
            <a:bodyPr wrap="square" rtlCol="0">
              <a:spAutoFit/>
            </a:bodyPr>
            <a:lstStyle/>
            <a:p>
              <a:r>
                <a:rPr kumimoji="1" lang="ja-JP" altLang="en-US" sz="2400" dirty="0" smtClean="0"/>
                <a:t>直接投資をすることで</a:t>
              </a:r>
              <a:endParaRPr kumimoji="1" lang="en-US" altLang="ja-JP" sz="2400" dirty="0" smtClean="0"/>
            </a:p>
            <a:p>
              <a:r>
                <a:rPr kumimoji="1" lang="ja-JP" altLang="en-US" sz="2400" dirty="0" smtClean="0"/>
                <a:t>多大なる影響を両国に与えることになる</a:t>
              </a:r>
              <a:endParaRPr kumimoji="1" lang="ja-JP" altLang="en-US" sz="2400" dirty="0"/>
            </a:p>
          </p:txBody>
        </p:sp>
      </p:grpSp>
      <p:sp>
        <p:nvSpPr>
          <p:cNvPr id="5" name="下矢印 4"/>
          <p:cNvSpPr/>
          <p:nvPr/>
        </p:nvSpPr>
        <p:spPr>
          <a:xfrm>
            <a:off x="3203848" y="3356992"/>
            <a:ext cx="260399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771800" y="4725144"/>
            <a:ext cx="6300192" cy="158417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直接投資による産業空洞化は、</a:t>
            </a:r>
            <a:endParaRPr kumimoji="1" lang="en-US" altLang="ja-JP" sz="3200" dirty="0" smtClean="0">
              <a:solidFill>
                <a:schemeClr val="tx1"/>
              </a:solidFill>
            </a:endParaRPr>
          </a:p>
          <a:p>
            <a:pPr algn="ctr"/>
            <a:r>
              <a:rPr kumimoji="1" lang="ja-JP" altLang="en-US" sz="3200" dirty="0" smtClean="0">
                <a:solidFill>
                  <a:schemeClr val="tx1"/>
                </a:solidFill>
              </a:rPr>
              <a:t>実際に発生していると思いますか？</a:t>
            </a:r>
            <a:endParaRPr kumimoji="1" lang="ja-JP" altLang="en-US" sz="3200" dirty="0">
              <a:solidFill>
                <a:schemeClr val="tx1"/>
              </a:solidFill>
            </a:endParaRPr>
          </a:p>
        </p:txBody>
      </p:sp>
      <p:sp>
        <p:nvSpPr>
          <p:cNvPr id="8" name="テキスト ボックス 7"/>
          <p:cNvSpPr txBox="1"/>
          <p:nvPr/>
        </p:nvSpPr>
        <p:spPr>
          <a:xfrm>
            <a:off x="683568" y="404664"/>
            <a:ext cx="5832648" cy="646331"/>
          </a:xfrm>
          <a:prstGeom prst="rect">
            <a:avLst/>
          </a:prstGeom>
          <a:noFill/>
        </p:spPr>
        <p:txBody>
          <a:bodyPr wrap="square" rtlCol="0">
            <a:spAutoFit/>
          </a:bodyPr>
          <a:lstStyle/>
          <a:p>
            <a:r>
              <a:rPr lang="ja-JP" altLang="en-US" sz="3600" dirty="0" smtClean="0">
                <a:latin typeface="+mj-ea"/>
                <a:ea typeface="+mj-ea"/>
              </a:rPr>
              <a:t>４</a:t>
            </a:r>
            <a:r>
              <a:rPr lang="en-US" altLang="ja-JP" sz="3600" dirty="0" smtClean="0"/>
              <a:t>. </a:t>
            </a:r>
            <a:r>
              <a:rPr lang="ja-JP" altLang="en-US" sz="3600" dirty="0"/>
              <a:t>直接</a:t>
            </a:r>
            <a:r>
              <a:rPr lang="ja-JP" altLang="en-US" sz="3600" dirty="0" smtClean="0"/>
              <a:t>投資の影響力</a:t>
            </a:r>
            <a:endParaRPr lang="en-US" altLang="ja-JP" sz="3600" dirty="0" smtClean="0"/>
          </a:p>
        </p:txBody>
      </p:sp>
      <p:pic>
        <p:nvPicPr>
          <p:cNvPr id="1027" name="Picture 3" descr="C:\Program Files\Microsoft Office 2007\MEDIA\CAGCAT10\j0222019.wmf"/>
          <p:cNvPicPr>
            <a:picLocks noChangeAspect="1" noChangeArrowheads="1"/>
          </p:cNvPicPr>
          <p:nvPr/>
        </p:nvPicPr>
        <p:blipFill>
          <a:blip r:embed="rId2" cstate="print"/>
          <a:srcRect/>
          <a:stretch>
            <a:fillRect/>
          </a:stretch>
        </p:blipFill>
        <p:spPr bwMode="auto">
          <a:xfrm>
            <a:off x="251520" y="4365104"/>
            <a:ext cx="1296918" cy="1301578"/>
          </a:xfrm>
          <a:prstGeom prst="rect">
            <a:avLst/>
          </a:prstGeom>
          <a:noFill/>
        </p:spPr>
      </p:pic>
      <p:pic>
        <p:nvPicPr>
          <p:cNvPr id="12" name="Picture 14" descr="C:\Users\Yurika\AppData\Local\Microsoft\Windows\Temporary Internet Files\Content.IE5\GUJRNYCR\MC90036447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88083">
            <a:off x="712285" y="4524728"/>
            <a:ext cx="1872208" cy="218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329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1607309470"/>
              </p:ext>
            </p:extLst>
          </p:nvPr>
        </p:nvGraphicFramePr>
        <p:xfrm>
          <a:off x="323528" y="1556792"/>
          <a:ext cx="8352928"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467544" y="5877272"/>
            <a:ext cx="8557441" cy="369332"/>
          </a:xfrm>
          <a:prstGeom prst="rect">
            <a:avLst/>
          </a:prstGeom>
        </p:spPr>
        <p:txBody>
          <a:bodyPr wrap="square">
            <a:spAutoFit/>
          </a:bodyPr>
          <a:lstStyle/>
          <a:p>
            <a:r>
              <a:rPr lang="ja-JP" altLang="en-US" dirty="0" smtClean="0"/>
              <a:t>４８８社の「</a:t>
            </a:r>
            <a:r>
              <a:rPr lang="ja-JP" altLang="en-US" dirty="0"/>
              <a:t>我が国企業の海外事業戦略に関するアンケート調査</a:t>
            </a:r>
            <a:r>
              <a:rPr lang="ja-JP" altLang="en-US" dirty="0" smtClean="0"/>
              <a:t>」から</a:t>
            </a:r>
            <a:r>
              <a:rPr lang="ja-JP" altLang="en-US" dirty="0"/>
              <a:t>作成。</a:t>
            </a:r>
          </a:p>
        </p:txBody>
      </p:sp>
      <p:sp>
        <p:nvSpPr>
          <p:cNvPr id="6" name="テキスト ボックス 5"/>
          <p:cNvSpPr txBox="1"/>
          <p:nvPr/>
        </p:nvSpPr>
        <p:spPr>
          <a:xfrm>
            <a:off x="611560" y="260648"/>
            <a:ext cx="5832648" cy="1015663"/>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４</a:t>
            </a:r>
            <a:r>
              <a:rPr lang="ja-JP" altLang="en-US" sz="2400" dirty="0"/>
              <a:t>　</a:t>
            </a:r>
            <a:r>
              <a:rPr lang="ja-JP" altLang="en-US" sz="2400" dirty="0" smtClean="0"/>
              <a:t>日本の実例</a:t>
            </a:r>
            <a:endParaRPr lang="en-US" altLang="ja-JP" sz="3600" dirty="0" smtClean="0"/>
          </a:p>
        </p:txBody>
      </p:sp>
    </p:spTree>
    <p:extLst>
      <p:ext uri="{BB962C8B-B14F-4D97-AF65-F5344CB8AC3E}">
        <p14:creationId xmlns:p14="http://schemas.microsoft.com/office/powerpoint/2010/main" val="221381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1444201060"/>
              </p:ext>
            </p:extLst>
          </p:nvPr>
        </p:nvGraphicFramePr>
        <p:xfrm>
          <a:off x="755576" y="1412776"/>
          <a:ext cx="7560840" cy="5256584"/>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グループ化 4"/>
          <p:cNvGrpSpPr/>
          <p:nvPr/>
        </p:nvGrpSpPr>
        <p:grpSpPr>
          <a:xfrm>
            <a:off x="4454787" y="2817442"/>
            <a:ext cx="4797065" cy="922412"/>
            <a:chOff x="4728542" y="2924944"/>
            <a:chExt cx="4603948" cy="922412"/>
          </a:xfrm>
        </p:grpSpPr>
        <p:sp>
          <p:nvSpPr>
            <p:cNvPr id="7" name="四角形吹き出し 6"/>
            <p:cNvSpPr/>
            <p:nvPr/>
          </p:nvSpPr>
          <p:spPr>
            <a:xfrm>
              <a:off x="4728542" y="2924944"/>
              <a:ext cx="4415458" cy="922412"/>
            </a:xfrm>
            <a:prstGeom prst="wedgeRectCallout">
              <a:avLst>
                <a:gd name="adj1" fmla="val -51545"/>
                <a:gd name="adj2" fmla="val -8877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正方形/長方形 5"/>
            <p:cNvSpPr/>
            <p:nvPr/>
          </p:nvSpPr>
          <p:spPr>
            <a:xfrm>
              <a:off x="4760490" y="3098988"/>
              <a:ext cx="4572000" cy="707886"/>
            </a:xfrm>
            <a:prstGeom prst="rect">
              <a:avLst/>
            </a:prstGeom>
          </p:spPr>
          <p:txBody>
            <a:bodyPr>
              <a:spAutoFit/>
            </a:bodyPr>
            <a:lstStyle/>
            <a:p>
              <a:r>
                <a:rPr lang="ja-JP" altLang="en-US" sz="2000" dirty="0"/>
                <a:t>製造業では「従業者数（製造系）</a:t>
              </a:r>
              <a:r>
                <a:rPr lang="ja-JP" altLang="en-US" sz="2000" dirty="0" smtClean="0"/>
                <a:t>」</a:t>
              </a:r>
              <a:endParaRPr lang="en-US" altLang="ja-JP" sz="2000" dirty="0" smtClean="0"/>
            </a:p>
            <a:p>
              <a:r>
                <a:rPr lang="ja-JP" altLang="en-US" sz="2000" b="1" dirty="0"/>
                <a:t>　</a:t>
              </a:r>
              <a:r>
                <a:rPr lang="ja-JP" altLang="en-US" sz="2000" b="1" dirty="0" smtClean="0"/>
                <a:t>　　　　　　　　　　</a:t>
              </a:r>
              <a:r>
                <a:rPr lang="en-US" altLang="ja-JP" sz="2000" b="1" dirty="0" smtClean="0">
                  <a:solidFill>
                    <a:srgbClr val="FF0000"/>
                  </a:solidFill>
                </a:rPr>
                <a:t>56</a:t>
              </a:r>
              <a:r>
                <a:rPr lang="ja-JP" altLang="en-US" sz="2000" dirty="0" smtClean="0">
                  <a:solidFill>
                    <a:srgbClr val="FF0000"/>
                  </a:solidFill>
                </a:rPr>
                <a:t>％</a:t>
              </a:r>
              <a:endParaRPr lang="ja-JP" altLang="en-US" sz="2000" dirty="0">
                <a:solidFill>
                  <a:srgbClr val="FF0000"/>
                </a:solidFill>
              </a:endParaRPr>
            </a:p>
          </p:txBody>
        </p:sp>
      </p:grpSp>
      <p:sp>
        <p:nvSpPr>
          <p:cNvPr id="12" name="テキスト ボックス 11"/>
          <p:cNvSpPr txBox="1"/>
          <p:nvPr/>
        </p:nvSpPr>
        <p:spPr>
          <a:xfrm>
            <a:off x="611560" y="260648"/>
            <a:ext cx="5832648" cy="1015663"/>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４</a:t>
            </a:r>
            <a:r>
              <a:rPr lang="ja-JP" altLang="en-US" sz="2400" dirty="0"/>
              <a:t>　</a:t>
            </a:r>
            <a:r>
              <a:rPr lang="ja-JP" altLang="en-US" sz="2400" dirty="0" smtClean="0"/>
              <a:t>日本の実例</a:t>
            </a:r>
            <a:endParaRPr lang="en-US" altLang="ja-JP" sz="3600" dirty="0" smtClean="0"/>
          </a:p>
        </p:txBody>
      </p:sp>
    </p:spTree>
    <p:extLst>
      <p:ext uri="{BB962C8B-B14F-4D97-AF65-F5344CB8AC3E}">
        <p14:creationId xmlns:p14="http://schemas.microsoft.com/office/powerpoint/2010/main" val="3816297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11560" y="332656"/>
            <a:ext cx="5832648" cy="1015663"/>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４</a:t>
            </a:r>
            <a:r>
              <a:rPr lang="ja-JP" altLang="en-US" sz="2400" dirty="0"/>
              <a:t>　</a:t>
            </a:r>
            <a:r>
              <a:rPr lang="ja-JP" altLang="en-US" sz="2400" dirty="0" smtClean="0"/>
              <a:t>日本の実例</a:t>
            </a:r>
            <a:endParaRPr lang="en-US" altLang="ja-JP" sz="3600" dirty="0" smtClean="0"/>
          </a:p>
        </p:txBody>
      </p:sp>
      <p:sp>
        <p:nvSpPr>
          <p:cNvPr id="4" name="テキスト ボックス 3"/>
          <p:cNvSpPr txBox="1"/>
          <p:nvPr/>
        </p:nvSpPr>
        <p:spPr>
          <a:xfrm>
            <a:off x="866695" y="4221088"/>
            <a:ext cx="7056784"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smtClean="0"/>
              <a:t>国内で</a:t>
            </a:r>
            <a:r>
              <a:rPr lang="ja-JP" altLang="en-US" dirty="0"/>
              <a:t>は、国内たばこ部門で１６００人規模の</a:t>
            </a:r>
            <a:r>
              <a:rPr lang="ja-JP" altLang="en-US" dirty="0" smtClean="0"/>
              <a:t>リストラ策を打ち出す！</a:t>
            </a:r>
            <a:endParaRPr lang="en-US" altLang="ja-JP" dirty="0" smtClean="0"/>
          </a:p>
          <a:p>
            <a:r>
              <a:rPr lang="ja-JP" altLang="en-US" dirty="0"/>
              <a:t>・</a:t>
            </a:r>
            <a:r>
              <a:rPr lang="ja-JP" altLang="en-US" dirty="0" smtClean="0"/>
              <a:t>工場閉鎖</a:t>
            </a:r>
            <a:endParaRPr lang="en-US" altLang="ja-JP" dirty="0" smtClean="0"/>
          </a:p>
          <a:p>
            <a:r>
              <a:rPr lang="ja-JP" altLang="en-US" dirty="0"/>
              <a:t>・</a:t>
            </a:r>
            <a:r>
              <a:rPr lang="ja-JP" altLang="en-US" dirty="0" smtClean="0"/>
              <a:t>人員削減</a:t>
            </a:r>
            <a:endParaRPr kumimoji="1" lang="ja-JP" altLang="en-US" dirty="0"/>
          </a:p>
        </p:txBody>
      </p:sp>
      <p:sp>
        <p:nvSpPr>
          <p:cNvPr id="5" name="テキスト ボックス 4"/>
          <p:cNvSpPr txBox="1"/>
          <p:nvPr/>
        </p:nvSpPr>
        <p:spPr>
          <a:xfrm>
            <a:off x="539552" y="1348319"/>
            <a:ext cx="386402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t>ＪＴ</a:t>
            </a:r>
            <a:r>
              <a:rPr kumimoji="1" lang="en-US" altLang="ja-JP" dirty="0" smtClean="0"/>
              <a:t>(</a:t>
            </a:r>
            <a:r>
              <a:rPr lang="ja-JP" altLang="en-US" dirty="0" smtClean="0"/>
              <a:t>日本たばこ</a:t>
            </a:r>
            <a:r>
              <a:rPr lang="ja-JP" altLang="en-US" dirty="0"/>
              <a:t>産業株式会社</a:t>
            </a:r>
            <a:r>
              <a:rPr kumimoji="1" lang="en-US" altLang="ja-JP" dirty="0" smtClean="0"/>
              <a:t>)</a:t>
            </a:r>
            <a:r>
              <a:rPr kumimoji="1" lang="ja-JP" altLang="en-US" dirty="0" smtClean="0"/>
              <a:t>の場合</a:t>
            </a:r>
            <a:endParaRPr kumimoji="1" lang="ja-JP" altLang="en-US" dirty="0"/>
          </a:p>
        </p:txBody>
      </p:sp>
      <p:sp>
        <p:nvSpPr>
          <p:cNvPr id="6" name="テキスト ボックス 5"/>
          <p:cNvSpPr txBox="1"/>
          <p:nvPr/>
        </p:nvSpPr>
        <p:spPr>
          <a:xfrm>
            <a:off x="323528" y="2343362"/>
            <a:ext cx="367240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smtClean="0"/>
              <a:t>少子高齢化・消費税増税・喫煙規制の強化</a:t>
            </a:r>
            <a:endParaRPr lang="en-US" altLang="ja-JP" dirty="0" smtClean="0"/>
          </a:p>
        </p:txBody>
      </p:sp>
      <p:sp>
        <p:nvSpPr>
          <p:cNvPr id="7" name="下矢印 6"/>
          <p:cNvSpPr/>
          <p:nvPr/>
        </p:nvSpPr>
        <p:spPr>
          <a:xfrm>
            <a:off x="2832950" y="3602633"/>
            <a:ext cx="288032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それに伴い</a:t>
            </a:r>
            <a:endParaRPr kumimoji="1" lang="ja-JP" altLang="en-US" dirty="0"/>
          </a:p>
        </p:txBody>
      </p:sp>
      <p:sp>
        <p:nvSpPr>
          <p:cNvPr id="8" name="正方形/長方形 7"/>
          <p:cNvSpPr/>
          <p:nvPr/>
        </p:nvSpPr>
        <p:spPr>
          <a:xfrm>
            <a:off x="1171960" y="6029064"/>
            <a:ext cx="7362564" cy="461665"/>
          </a:xfrm>
          <a:prstGeom prst="rect">
            <a:avLst/>
          </a:prstGeom>
        </p:spPr>
        <p:txBody>
          <a:bodyPr wrap="square">
            <a:spAutoFit/>
          </a:bodyPr>
          <a:lstStyle/>
          <a:p>
            <a:r>
              <a:rPr lang="ja-JP" altLang="en-US" sz="2400" dirty="0"/>
              <a:t>低迷する国内販売を踏まえ、海外に軸足を移す</a:t>
            </a:r>
            <a:r>
              <a:rPr lang="ja-JP" altLang="en-US" sz="2400" dirty="0" smtClean="0"/>
              <a:t>戦略</a:t>
            </a:r>
            <a:endParaRPr lang="ja-JP" altLang="en-US" sz="2400" dirty="0"/>
          </a:p>
        </p:txBody>
      </p:sp>
      <p:sp>
        <p:nvSpPr>
          <p:cNvPr id="9" name="下矢印 8"/>
          <p:cNvSpPr/>
          <p:nvPr/>
        </p:nvSpPr>
        <p:spPr>
          <a:xfrm>
            <a:off x="2771800" y="5525008"/>
            <a:ext cx="302433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つまり</a:t>
            </a:r>
            <a:endParaRPr kumimoji="1" lang="ja-JP" altLang="en-US" dirty="0"/>
          </a:p>
        </p:txBody>
      </p:sp>
      <p:sp>
        <p:nvSpPr>
          <p:cNvPr id="11" name="爆発 1 10"/>
          <p:cNvSpPr/>
          <p:nvPr/>
        </p:nvSpPr>
        <p:spPr>
          <a:xfrm>
            <a:off x="502246" y="5419625"/>
            <a:ext cx="902692" cy="10081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427984" y="2347388"/>
            <a:ext cx="3849191"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ja-JP" altLang="en-US" dirty="0" smtClean="0"/>
              <a:t>成人</a:t>
            </a:r>
            <a:r>
              <a:rPr lang="ja-JP" altLang="en-US" dirty="0"/>
              <a:t>男性の約</a:t>
            </a:r>
            <a:r>
              <a:rPr lang="en-US" altLang="ja-JP" dirty="0"/>
              <a:t>60%</a:t>
            </a:r>
            <a:r>
              <a:rPr lang="ja-JP" altLang="en-US" dirty="0" err="1"/>
              <a:t>が喫</a:t>
            </a:r>
            <a:r>
              <a:rPr lang="ja-JP" altLang="en-US" dirty="0"/>
              <a:t>煙、約</a:t>
            </a:r>
            <a:r>
              <a:rPr lang="en-US" altLang="ja-JP" dirty="0"/>
              <a:t>250</a:t>
            </a:r>
            <a:r>
              <a:rPr lang="ja-JP" altLang="en-US" dirty="0"/>
              <a:t>万人に</a:t>
            </a:r>
            <a:r>
              <a:rPr lang="ja-JP" altLang="en-US" dirty="0" smtClean="0"/>
              <a:t>上るアジア</a:t>
            </a:r>
            <a:r>
              <a:rPr lang="ja-JP" altLang="en-US" dirty="0"/>
              <a:t>最大の</a:t>
            </a:r>
            <a:r>
              <a:rPr lang="ja-JP" altLang="en-US" dirty="0" smtClean="0"/>
              <a:t>市場。</a:t>
            </a:r>
            <a:endParaRPr lang="ja-JP" altLang="en-US" dirty="0"/>
          </a:p>
        </p:txBody>
      </p:sp>
      <p:sp>
        <p:nvSpPr>
          <p:cNvPr id="15" name="正方形/長方形 14"/>
          <p:cNvSpPr/>
          <p:nvPr/>
        </p:nvSpPr>
        <p:spPr>
          <a:xfrm>
            <a:off x="611560" y="3105834"/>
            <a:ext cx="7704856" cy="369332"/>
          </a:xfrm>
          <a:prstGeom prst="rect">
            <a:avLst/>
          </a:prstGeom>
        </p:spPr>
        <p:txBody>
          <a:bodyPr wrap="square">
            <a:spAutoFit/>
          </a:bodyPr>
          <a:lstStyle/>
          <a:p>
            <a:r>
              <a:rPr lang="ja-JP" altLang="en-US" dirty="0"/>
              <a:t>新たな市場獲得に向け、強力な基盤をインドネシアで構築しようと試みる。</a:t>
            </a:r>
            <a:endParaRPr lang="en-US" altLang="ja-JP" dirty="0"/>
          </a:p>
        </p:txBody>
      </p:sp>
      <p:pic>
        <p:nvPicPr>
          <p:cNvPr id="1026" name="Picture 2" descr="C:\Users\Yurika\AppData\Local\Microsoft\Windows\Temporary Internet Files\Content.IE5\T0JX0NU5\MC900129142[1].wmf"/>
          <p:cNvPicPr>
            <a:picLocks noChangeAspect="1" noChangeArrowheads="1"/>
          </p:cNvPicPr>
          <p:nvPr/>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62197" y="1628800"/>
            <a:ext cx="925427" cy="76653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blog.canpan.info/nisva/img/534/nesia3.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47243" y="1556792"/>
            <a:ext cx="988853" cy="832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29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p:bldP spid="9" grpId="0" animBg="1"/>
      <p:bldP spid="1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611560" y="260648"/>
            <a:ext cx="5832648" cy="1015663"/>
          </a:xfrm>
          <a:prstGeom prst="rect">
            <a:avLst/>
          </a:prstGeom>
          <a:noFill/>
        </p:spPr>
        <p:txBody>
          <a:bodyPr wrap="square" rtlCol="0">
            <a:spAutoFit/>
          </a:bodyPr>
          <a:lstStyle/>
          <a:p>
            <a:r>
              <a:rPr lang="ja-JP" altLang="en-US" sz="3600" dirty="0" smtClean="0"/>
              <a:t>４</a:t>
            </a:r>
            <a:r>
              <a:rPr lang="en-US" altLang="ja-JP" sz="3600" dirty="0" smtClean="0"/>
              <a:t>.</a:t>
            </a:r>
            <a:r>
              <a:rPr lang="ja-JP" altLang="en-US" sz="3600" dirty="0"/>
              <a:t> </a:t>
            </a:r>
            <a:r>
              <a:rPr lang="ja-JP" altLang="en-US" sz="3600" dirty="0" smtClean="0"/>
              <a:t>直接投資の影響力</a:t>
            </a:r>
            <a:endParaRPr lang="en-US" altLang="ja-JP" sz="2400" dirty="0" smtClean="0"/>
          </a:p>
          <a:p>
            <a:r>
              <a:rPr lang="ja-JP" altLang="en-US" sz="2400" dirty="0"/>
              <a:t>　</a:t>
            </a:r>
            <a:r>
              <a:rPr lang="ja-JP" altLang="en-US" sz="2400" dirty="0" smtClean="0"/>
              <a:t>４</a:t>
            </a:r>
            <a:r>
              <a:rPr lang="en-US" altLang="ja-JP" sz="2400" dirty="0" smtClean="0"/>
              <a:t>-</a:t>
            </a:r>
            <a:r>
              <a:rPr lang="ja-JP" altLang="en-US" sz="2400" dirty="0" smtClean="0"/>
              <a:t>４</a:t>
            </a:r>
            <a:r>
              <a:rPr lang="ja-JP" altLang="en-US" sz="2400" dirty="0"/>
              <a:t>　</a:t>
            </a:r>
            <a:r>
              <a:rPr lang="ja-JP" altLang="en-US" sz="2400" dirty="0" smtClean="0"/>
              <a:t>日本の実例</a:t>
            </a:r>
            <a:endParaRPr lang="en-US" altLang="ja-JP" sz="3600" dirty="0" smtClean="0"/>
          </a:p>
        </p:txBody>
      </p:sp>
      <p:sp>
        <p:nvSpPr>
          <p:cNvPr id="2" name="角丸四角形 1"/>
          <p:cNvSpPr/>
          <p:nvPr/>
        </p:nvSpPr>
        <p:spPr>
          <a:xfrm>
            <a:off x="4810408" y="2166303"/>
            <a:ext cx="3816424" cy="234281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角丸四角形 5"/>
          <p:cNvSpPr/>
          <p:nvPr/>
        </p:nvSpPr>
        <p:spPr>
          <a:xfrm>
            <a:off x="623764" y="2158518"/>
            <a:ext cx="3672408" cy="248242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2053" name="Picture 5" descr="C:\Users\Yurika\AppData\Local\Microsoft\Windows\Temporary Internet Files\Content.IE5\GUJRNYCR\MP90036271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350009"/>
            <a:ext cx="1224136" cy="854855"/>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pic>
        <p:nvPicPr>
          <p:cNvPr id="2055" name="Picture 7" descr="http://www.worldflags.jp/wp-content/uploads/2012/10/k20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1433338"/>
            <a:ext cx="1152525" cy="77152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下カーブ矢印 2"/>
          <p:cNvSpPr/>
          <p:nvPr/>
        </p:nvSpPr>
        <p:spPr>
          <a:xfrm flipH="1">
            <a:off x="3374901" y="1521725"/>
            <a:ext cx="2412268" cy="71252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2056" name="Picture 8" descr="C:\Users\Yurika\AppData\Local\Microsoft\Windows\Temporary Internet Files\Content.IE5\HJQ5UE6Y\MC9003197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7624" y="2420888"/>
            <a:ext cx="674706" cy="633453"/>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Yurika\AppData\Local\Microsoft\Windows\Temporary Internet Files\Content.IE5\T0JX0NU5\MC90030390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23248" y="3212976"/>
            <a:ext cx="717793" cy="5555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Yurika\AppData\Local\Microsoft\Windows\Temporary Internet Files\Content.IE5\GUJRNYCR\MC900278712[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18864" y="3284653"/>
            <a:ext cx="1112074" cy="106504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C:\Users\Yurika\AppData\Local\Microsoft\Windows\Temporary Internet Files\Content.IE5\T0JX0NU5\MC90030390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93441" y="2547867"/>
            <a:ext cx="717793" cy="5555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C:\Users\Yurika\AppData\Local\Microsoft\Windows\Temporary Internet Files\Content.IE5\HJQ5UE6Y\MC9003197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548" y="3500448"/>
            <a:ext cx="674706" cy="633453"/>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グループ化 29"/>
          <p:cNvGrpSpPr/>
          <p:nvPr/>
        </p:nvGrpSpPr>
        <p:grpSpPr>
          <a:xfrm>
            <a:off x="5004090" y="2315607"/>
            <a:ext cx="3494254" cy="1742990"/>
            <a:chOff x="5004090" y="2210152"/>
            <a:chExt cx="3494254" cy="1742990"/>
          </a:xfrm>
        </p:grpSpPr>
        <p:pic>
          <p:nvPicPr>
            <p:cNvPr id="2060" name="Picture 12" descr="C:\Users\Yurika\AppData\Local\Microsoft\Windows\Temporary Internet Files\Content.IE5\T0JX0NU5\MC900297275[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04090" y="2425097"/>
              <a:ext cx="1258487" cy="1258487"/>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6505128" y="2210152"/>
              <a:ext cx="1656184" cy="369332"/>
            </a:xfrm>
            <a:prstGeom prst="rect">
              <a:avLst/>
            </a:prstGeom>
            <a:noFill/>
          </p:spPr>
          <p:txBody>
            <a:bodyPr wrap="square" rtlCol="0">
              <a:spAutoFit/>
            </a:bodyPr>
            <a:lstStyle/>
            <a:p>
              <a:r>
                <a:rPr kumimoji="1" lang="ja-JP" altLang="en-US" dirty="0" smtClean="0"/>
                <a:t>国内雇用低下</a:t>
              </a:r>
              <a:endParaRPr kumimoji="1" lang="ja-JP" altLang="en-US" dirty="0"/>
            </a:p>
          </p:txBody>
        </p:sp>
        <p:sp>
          <p:nvSpPr>
            <p:cNvPr id="22" name="テキスト ボックス 21"/>
            <p:cNvSpPr txBox="1"/>
            <p:nvPr/>
          </p:nvSpPr>
          <p:spPr>
            <a:xfrm>
              <a:off x="6518224" y="2926060"/>
              <a:ext cx="1947700" cy="369332"/>
            </a:xfrm>
            <a:prstGeom prst="rect">
              <a:avLst/>
            </a:prstGeom>
            <a:noFill/>
          </p:spPr>
          <p:txBody>
            <a:bodyPr wrap="square" rtlCol="0">
              <a:spAutoFit/>
            </a:bodyPr>
            <a:lstStyle/>
            <a:p>
              <a:r>
                <a:rPr kumimoji="1" lang="ja-JP" altLang="en-US" dirty="0" smtClean="0"/>
                <a:t>国内生産力低下</a:t>
              </a:r>
              <a:endParaRPr kumimoji="1" lang="ja-JP" altLang="en-US" dirty="0"/>
            </a:p>
          </p:txBody>
        </p:sp>
        <p:sp>
          <p:nvSpPr>
            <p:cNvPr id="23" name="テキスト ボックス 22"/>
            <p:cNvSpPr txBox="1"/>
            <p:nvPr/>
          </p:nvSpPr>
          <p:spPr>
            <a:xfrm>
              <a:off x="6550644" y="3583810"/>
              <a:ext cx="1947700" cy="369332"/>
            </a:xfrm>
            <a:prstGeom prst="rect">
              <a:avLst/>
            </a:prstGeom>
            <a:noFill/>
          </p:spPr>
          <p:txBody>
            <a:bodyPr wrap="square" rtlCol="0">
              <a:spAutoFit/>
            </a:bodyPr>
            <a:lstStyle/>
            <a:p>
              <a:r>
                <a:rPr lang="ja-JP" altLang="en-US" dirty="0" smtClean="0"/>
                <a:t>産業の空洞化</a:t>
              </a:r>
              <a:endParaRPr kumimoji="1" lang="ja-JP" altLang="en-US" dirty="0"/>
            </a:p>
          </p:txBody>
        </p:sp>
      </p:grpSp>
      <p:pic>
        <p:nvPicPr>
          <p:cNvPr id="2062" name="Picture 14" descr="C:\Users\Yurika\AppData\Local\Microsoft\Windows\Temporary Internet Files\Content.IE5\GUJRNYCR\MC900364478[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04148" y="5129649"/>
            <a:ext cx="1131659" cy="1323687"/>
          </a:xfrm>
          <a:prstGeom prst="rect">
            <a:avLst/>
          </a:prstGeom>
          <a:noFill/>
          <a:extLst>
            <a:ext uri="{909E8E84-426E-40DD-AFC4-6F175D3DCCD1}">
              <a14:hiddenFill xmlns:a14="http://schemas.microsoft.com/office/drawing/2010/main">
                <a:solidFill>
                  <a:srgbClr val="FFFFFF"/>
                </a:solidFill>
              </a14:hiddenFill>
            </a:ext>
          </a:extLst>
        </p:spPr>
      </p:pic>
      <p:sp>
        <p:nvSpPr>
          <p:cNvPr id="27" name="角丸四角形 26"/>
          <p:cNvSpPr/>
          <p:nvPr/>
        </p:nvSpPr>
        <p:spPr>
          <a:xfrm>
            <a:off x="467745" y="4916318"/>
            <a:ext cx="3745872" cy="147788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2059" name="Picture 11" descr="C:\Users\Yurika\AppData\Local\Microsoft\Windows\Temporary Internet Files\Content.IE5\T0JX0NU5\MC900089266[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2217" y="5451286"/>
            <a:ext cx="1080261" cy="801727"/>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1862330" y="5013176"/>
            <a:ext cx="2212221" cy="369332"/>
          </a:xfrm>
          <a:prstGeom prst="rect">
            <a:avLst/>
          </a:prstGeom>
          <a:noFill/>
        </p:spPr>
        <p:txBody>
          <a:bodyPr wrap="square" rtlCol="0">
            <a:spAutoFit/>
          </a:bodyPr>
          <a:lstStyle/>
          <a:p>
            <a:r>
              <a:rPr kumimoji="1" lang="ja-JP" altLang="en-US" dirty="0" smtClean="0"/>
              <a:t>安い労働力確保</a:t>
            </a:r>
            <a:endParaRPr kumimoji="1" lang="ja-JP" altLang="en-US" dirty="0"/>
          </a:p>
        </p:txBody>
      </p:sp>
      <p:sp>
        <p:nvSpPr>
          <p:cNvPr id="29" name="テキスト ボックス 28"/>
          <p:cNvSpPr txBox="1"/>
          <p:nvPr/>
        </p:nvSpPr>
        <p:spPr>
          <a:xfrm>
            <a:off x="1862330" y="5609420"/>
            <a:ext cx="2212221" cy="369332"/>
          </a:xfrm>
          <a:prstGeom prst="rect">
            <a:avLst/>
          </a:prstGeom>
          <a:noFill/>
        </p:spPr>
        <p:txBody>
          <a:bodyPr wrap="square" rtlCol="0">
            <a:spAutoFit/>
          </a:bodyPr>
          <a:lstStyle/>
          <a:p>
            <a:r>
              <a:rPr kumimoji="1" lang="ja-JP" altLang="en-US" dirty="0" smtClean="0"/>
              <a:t>企業の収益拡大</a:t>
            </a:r>
            <a:endParaRPr kumimoji="1" lang="ja-JP" altLang="en-US" dirty="0"/>
          </a:p>
        </p:txBody>
      </p:sp>
      <p:sp>
        <p:nvSpPr>
          <p:cNvPr id="8" name="下矢印 7"/>
          <p:cNvSpPr/>
          <p:nvPr/>
        </p:nvSpPr>
        <p:spPr>
          <a:xfrm>
            <a:off x="6012160" y="4640946"/>
            <a:ext cx="1656184" cy="3722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4427984" y="5091541"/>
            <a:ext cx="382424" cy="10810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2" name="Picture 5" descr="C:\Users\Yurika\AppData\Local\Microsoft\Windows\Temporary Internet Files\Content.IE5\GUJRNYCR\MP900362710[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45886" y="5025730"/>
            <a:ext cx="492922" cy="344224"/>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pic>
        <p:nvPicPr>
          <p:cNvPr id="2063" name="Picture 15" descr="C:\Users\Yurika\AppData\Local\Microsoft\Windows\Temporary Internet Files\Content.IE5\HJQ5UE6Y\MC900434829[1].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218454" y="5203579"/>
            <a:ext cx="1057461" cy="1057461"/>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C:\Users\Yurika\AppData\Local\Microsoft\Windows\Temporary Internet Files\Content.IE5\T0JX0NU5\MC900359753[1].wm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94236" y="5271908"/>
            <a:ext cx="1232596" cy="920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533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64"/>
                                        </p:tgtEl>
                                        <p:attrNameLst>
                                          <p:attrName>style.visibility</p:attrName>
                                        </p:attrNameLst>
                                      </p:cBhvr>
                                      <p:to>
                                        <p:strVal val="visible"/>
                                      </p:to>
                                    </p:set>
                                    <p:animEffect transition="in" filter="fade">
                                      <p:cBhvr>
                                        <p:cTn id="14" dur="1000"/>
                                        <p:tgtEl>
                                          <p:spTgt spid="2064"/>
                                        </p:tgtEl>
                                      </p:cBhvr>
                                    </p:animEffect>
                                    <p:anim calcmode="lin" valueType="num">
                                      <p:cBhvr>
                                        <p:cTn id="15" dur="1000" fill="hold"/>
                                        <p:tgtEl>
                                          <p:spTgt spid="2064"/>
                                        </p:tgtEl>
                                        <p:attrNameLst>
                                          <p:attrName>ppt_x</p:attrName>
                                        </p:attrNameLst>
                                      </p:cBhvr>
                                      <p:tavLst>
                                        <p:tav tm="0">
                                          <p:val>
                                            <p:strVal val="#ppt_x"/>
                                          </p:val>
                                        </p:tav>
                                        <p:tav tm="100000">
                                          <p:val>
                                            <p:strVal val="#ppt_x"/>
                                          </p:val>
                                        </p:tav>
                                      </p:tavLst>
                                    </p:anim>
                                    <p:anim calcmode="lin" valueType="num">
                                      <p:cBhvr>
                                        <p:cTn id="16" dur="1000" fill="hold"/>
                                        <p:tgtEl>
                                          <p:spTgt spid="206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63"/>
                                        </p:tgtEl>
                                        <p:attrNameLst>
                                          <p:attrName>style.visibility</p:attrName>
                                        </p:attrNameLst>
                                      </p:cBhvr>
                                      <p:to>
                                        <p:strVal val="visible"/>
                                      </p:to>
                                    </p:set>
                                    <p:animEffect transition="in" filter="fade">
                                      <p:cBhvr>
                                        <p:cTn id="21" dur="1000"/>
                                        <p:tgtEl>
                                          <p:spTgt spid="2063"/>
                                        </p:tgtEl>
                                      </p:cBhvr>
                                    </p:animEffect>
                                    <p:anim calcmode="lin" valueType="num">
                                      <p:cBhvr>
                                        <p:cTn id="22" dur="1000" fill="hold"/>
                                        <p:tgtEl>
                                          <p:spTgt spid="2063"/>
                                        </p:tgtEl>
                                        <p:attrNameLst>
                                          <p:attrName>ppt_x</p:attrName>
                                        </p:attrNameLst>
                                      </p:cBhvr>
                                      <p:tavLst>
                                        <p:tav tm="0">
                                          <p:val>
                                            <p:strVal val="#ppt_x"/>
                                          </p:val>
                                        </p:tav>
                                        <p:tav tm="100000">
                                          <p:val>
                                            <p:strVal val="#ppt_x"/>
                                          </p:val>
                                        </p:tav>
                                      </p:tavLst>
                                    </p:anim>
                                    <p:anim calcmode="lin" valueType="num">
                                      <p:cBhvr>
                                        <p:cTn id="23" dur="1000" fill="hold"/>
                                        <p:tgtEl>
                                          <p:spTgt spid="20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solidFill>
                  <a:schemeClr val="tx1"/>
                </a:solidFill>
              </a:rPr>
              <a:t>まとめ</a:t>
            </a:r>
            <a:endParaRPr kumimoji="1" lang="ja-JP" altLang="en-US" dirty="0">
              <a:solidFill>
                <a:schemeClr val="tx1"/>
              </a:solidFill>
            </a:endParaRPr>
          </a:p>
        </p:txBody>
      </p:sp>
      <p:sp>
        <p:nvSpPr>
          <p:cNvPr id="4" name="コンテンツ プレースホルダー 2"/>
          <p:cNvSpPr>
            <a:spLocks noGrp="1"/>
          </p:cNvSpPr>
          <p:nvPr>
            <p:ph idx="1"/>
          </p:nvPr>
        </p:nvSpPr>
        <p:spPr/>
        <p:txBody>
          <a:bodyPr>
            <a:normAutofit/>
          </a:bodyPr>
          <a:lstStyle/>
          <a:p>
            <a:r>
              <a:rPr lang="ja-JP" altLang="en-US" dirty="0"/>
              <a:t>日本</a:t>
            </a:r>
            <a:r>
              <a:rPr lang="ja-JP" altLang="en-US" dirty="0" smtClean="0"/>
              <a:t>がアジアへの直接投資を増やすことで、日本の雇用が減少するなど</a:t>
            </a:r>
            <a:r>
              <a:rPr lang="ja-JP" altLang="en-US" dirty="0" smtClean="0">
                <a:solidFill>
                  <a:srgbClr val="FF0000"/>
                </a:solidFill>
              </a:rPr>
              <a:t>産業の空洞化</a:t>
            </a:r>
            <a:r>
              <a:rPr lang="ja-JP" altLang="en-US" dirty="0" smtClean="0"/>
              <a:t>が懸念されている。</a:t>
            </a:r>
            <a:endParaRPr lang="en-US" altLang="ja-JP" dirty="0" smtClean="0"/>
          </a:p>
          <a:p>
            <a:endParaRPr lang="en-US" altLang="ja-JP" dirty="0" smtClean="0"/>
          </a:p>
          <a:p>
            <a:r>
              <a:rPr lang="ja-JP" altLang="en-US" dirty="0" smtClean="0"/>
              <a:t>実際に海外展開により従業者数を減らすと提言し、日本</a:t>
            </a:r>
            <a:r>
              <a:rPr lang="ja-JP" altLang="en-US" dirty="0"/>
              <a:t>の市場に</a:t>
            </a:r>
            <a:r>
              <a:rPr lang="ja-JP" altLang="en-US" dirty="0" smtClean="0"/>
              <a:t>見切りをつけ</a:t>
            </a:r>
            <a:r>
              <a:rPr lang="ja-JP" altLang="en-US" dirty="0"/>
              <a:t>、海外へ</a:t>
            </a:r>
            <a:r>
              <a:rPr lang="ja-JP" altLang="en-US" dirty="0" smtClean="0"/>
              <a:t>シフトする企業も</a:t>
            </a:r>
            <a:r>
              <a:rPr lang="ja-JP" altLang="en-US" dirty="0" smtClean="0">
                <a:solidFill>
                  <a:srgbClr val="FF0000"/>
                </a:solidFill>
              </a:rPr>
              <a:t>増えて</a:t>
            </a:r>
            <a:r>
              <a:rPr lang="ja-JP" altLang="en-US" dirty="0">
                <a:solidFill>
                  <a:srgbClr val="FF0000"/>
                </a:solidFill>
              </a:rPr>
              <a:t>いる</a:t>
            </a:r>
            <a:r>
              <a:rPr lang="ja-JP" altLang="en-US" dirty="0" smtClean="0">
                <a:solidFill>
                  <a:srgbClr val="FF0000"/>
                </a:solidFill>
              </a:rPr>
              <a:t>。</a:t>
            </a:r>
            <a:endParaRPr lang="en-US" altLang="ja-JP" dirty="0" smtClean="0">
              <a:solidFill>
                <a:srgbClr val="FF0000"/>
              </a:solidFill>
            </a:endParaRPr>
          </a:p>
          <a:p>
            <a:endParaRPr lang="en-US" altLang="ja-JP" dirty="0" smtClean="0"/>
          </a:p>
          <a:p>
            <a:r>
              <a:rPr lang="ja-JP" altLang="en-US" dirty="0"/>
              <a:t>しかし</a:t>
            </a:r>
            <a:r>
              <a:rPr lang="ja-JP" altLang="en-US" dirty="0" smtClean="0"/>
              <a:t>、企業にとっては収益が上がるため必ずしも日本にとって</a:t>
            </a:r>
            <a:r>
              <a:rPr lang="ja-JP" altLang="en-US" dirty="0" smtClean="0">
                <a:solidFill>
                  <a:srgbClr val="FF0000"/>
                </a:solidFill>
              </a:rPr>
              <a:t>マイナスの影響ではない。</a:t>
            </a:r>
            <a:endParaRPr lang="ja-JP" altLang="en-US" dirty="0">
              <a:solidFill>
                <a:srgbClr val="FF0000"/>
              </a:solidFill>
            </a:endParaRPr>
          </a:p>
          <a:p>
            <a:endParaRPr kumimoji="1" lang="ja-JP" altLang="en-US" dirty="0"/>
          </a:p>
        </p:txBody>
      </p:sp>
    </p:spTree>
    <p:extLst>
      <p:ext uri="{BB962C8B-B14F-4D97-AF65-F5344CB8AC3E}">
        <p14:creationId xmlns:p14="http://schemas.microsoft.com/office/powerpoint/2010/main" val="1994476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4294967295"/>
          </p:nvPr>
        </p:nvSpPr>
        <p:spPr>
          <a:xfrm>
            <a:off x="1123528" y="2276872"/>
            <a:ext cx="7408912" cy="4320480"/>
          </a:xfrm>
        </p:spPr>
        <p:txBody>
          <a:bodyPr>
            <a:normAutofit/>
          </a:bodyPr>
          <a:lstStyle/>
          <a:p>
            <a:r>
              <a:rPr kumimoji="1" lang="ja-JP" altLang="en-US" dirty="0" smtClean="0"/>
              <a:t>日本は、近年アジアへの対外直接投資に力を入れてきている。</a:t>
            </a:r>
            <a:endParaRPr kumimoji="1" lang="en-US" altLang="ja-JP" dirty="0" smtClean="0"/>
          </a:p>
          <a:p>
            <a:r>
              <a:rPr lang="ja-JP" altLang="en-US" dirty="0" smtClean="0"/>
              <a:t>対外直接投資をすることで、日本とアジアの国々でそれぞれどのような影響があるのか疑問に思った。</a:t>
            </a:r>
            <a:endParaRPr lang="en-US" altLang="ja-JP" dirty="0" smtClean="0"/>
          </a:p>
          <a:p>
            <a:endParaRPr lang="en-US" altLang="ja-JP" dirty="0"/>
          </a:p>
          <a:p>
            <a:pPr marL="0" indent="0">
              <a:buNone/>
            </a:pPr>
            <a:endParaRPr lang="en-US" altLang="ja-JP" dirty="0" smtClean="0"/>
          </a:p>
          <a:p>
            <a:pPr marL="0" indent="0">
              <a:buNone/>
            </a:pPr>
            <a:endParaRPr lang="en-US" altLang="ja-JP" dirty="0" smtClean="0"/>
          </a:p>
          <a:p>
            <a:pPr marL="0" indent="0">
              <a:buNone/>
            </a:pPr>
            <a:r>
              <a:rPr lang="ja-JP" altLang="en-US" dirty="0" smtClean="0"/>
              <a:t>アジアのいくつかの国に注目し、本当に直接投資を続けていくべきか調査</a:t>
            </a:r>
            <a:r>
              <a:rPr lang="ja-JP" altLang="en-US" dirty="0"/>
              <a:t>することにした</a:t>
            </a:r>
            <a:r>
              <a:rPr lang="ja-JP" altLang="en-US" dirty="0" smtClean="0"/>
              <a:t>。</a:t>
            </a:r>
            <a:endParaRPr kumimoji="1" lang="ja-JP" altLang="en-US" dirty="0"/>
          </a:p>
        </p:txBody>
      </p:sp>
      <p:sp>
        <p:nvSpPr>
          <p:cNvPr id="5" name="テキスト ボックス 4"/>
          <p:cNvSpPr txBox="1"/>
          <p:nvPr/>
        </p:nvSpPr>
        <p:spPr>
          <a:xfrm>
            <a:off x="683568" y="404664"/>
            <a:ext cx="7128792" cy="769441"/>
          </a:xfrm>
          <a:prstGeom prst="rect">
            <a:avLst/>
          </a:prstGeom>
          <a:noFill/>
        </p:spPr>
        <p:txBody>
          <a:bodyPr wrap="square" rtlCol="0">
            <a:spAutoFit/>
          </a:bodyPr>
          <a:lstStyle/>
          <a:p>
            <a:r>
              <a:rPr kumimoji="1" lang="ja-JP" altLang="en-US" sz="4400" dirty="0" smtClean="0"/>
              <a:t>１</a:t>
            </a:r>
            <a:r>
              <a:rPr kumimoji="1" lang="en-US" altLang="ja-JP" sz="4400" dirty="0" smtClean="0"/>
              <a:t>. </a:t>
            </a:r>
            <a:r>
              <a:rPr kumimoji="1" lang="ja-JP" altLang="en-US" sz="4400" dirty="0" smtClean="0"/>
              <a:t>テーマを</a:t>
            </a:r>
            <a:r>
              <a:rPr lang="ja-JP" altLang="en-US" sz="4400" dirty="0" smtClean="0"/>
              <a:t>選んだ理由</a:t>
            </a:r>
            <a:endParaRPr kumimoji="1" lang="ja-JP" altLang="en-US" sz="4400" dirty="0"/>
          </a:p>
        </p:txBody>
      </p:sp>
      <p:sp>
        <p:nvSpPr>
          <p:cNvPr id="2" name="下矢印 1"/>
          <p:cNvSpPr/>
          <p:nvPr/>
        </p:nvSpPr>
        <p:spPr>
          <a:xfrm>
            <a:off x="3570118" y="4221088"/>
            <a:ext cx="229802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そのため</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85000" lnSpcReduction="10000"/>
          </a:bodyPr>
          <a:lstStyle/>
          <a:p>
            <a:r>
              <a:rPr kumimoji="1" lang="ja-JP" altLang="en-US" dirty="0" smtClean="0"/>
              <a:t>日本からアジアへの対外直接投資</a:t>
            </a:r>
            <a:r>
              <a:rPr lang="ja-JP" altLang="en-US" dirty="0"/>
              <a:t>に</a:t>
            </a:r>
            <a:r>
              <a:rPr lang="ja-JP" altLang="en-US" dirty="0" smtClean="0"/>
              <a:t>よりアジア</a:t>
            </a:r>
            <a:r>
              <a:rPr lang="ja-JP" altLang="en-US" dirty="0"/>
              <a:t>へは、</a:t>
            </a:r>
            <a:r>
              <a:rPr lang="ja-JP" altLang="en-US" dirty="0">
                <a:solidFill>
                  <a:srgbClr val="FF0000"/>
                </a:solidFill>
              </a:rPr>
              <a:t>現地の経済成長に</a:t>
            </a:r>
            <a:r>
              <a:rPr lang="ja-JP" altLang="en-US" dirty="0" smtClean="0">
                <a:solidFill>
                  <a:srgbClr val="FF0000"/>
                </a:solidFill>
              </a:rPr>
              <a:t>影響</a:t>
            </a:r>
            <a:r>
              <a:rPr lang="ja-JP" altLang="en-US" dirty="0" smtClean="0"/>
              <a:t>を与え、日本</a:t>
            </a:r>
            <a:r>
              <a:rPr lang="ja-JP" altLang="en-US" dirty="0"/>
              <a:t>へは、</a:t>
            </a:r>
            <a:r>
              <a:rPr lang="ja-JP" altLang="en-US" dirty="0">
                <a:solidFill>
                  <a:srgbClr val="FF0000"/>
                </a:solidFill>
              </a:rPr>
              <a:t>雇用の減少</a:t>
            </a:r>
            <a:r>
              <a:rPr lang="ja-JP" altLang="en-US" dirty="0"/>
              <a:t>を生み出す</a:t>
            </a:r>
            <a:r>
              <a:rPr lang="ja-JP" altLang="en-US" dirty="0" smtClean="0"/>
              <a:t>。</a:t>
            </a:r>
            <a:endParaRPr lang="en-US" altLang="ja-JP" dirty="0" smtClean="0"/>
          </a:p>
          <a:p>
            <a:endParaRPr lang="en-US" altLang="ja-JP" dirty="0" smtClean="0"/>
          </a:p>
          <a:p>
            <a:r>
              <a:rPr lang="ja-JP" altLang="en-US" dirty="0"/>
              <a:t>直接</a:t>
            </a:r>
            <a:r>
              <a:rPr lang="ja-JP" altLang="en-US" dirty="0" smtClean="0"/>
              <a:t>投資を受けることにより現地企業の生産の低下があるがスピルオーバー効果により必ずしも</a:t>
            </a:r>
            <a:r>
              <a:rPr lang="ja-JP" altLang="en-US" dirty="0" smtClean="0">
                <a:solidFill>
                  <a:srgbClr val="FF0000"/>
                </a:solidFill>
              </a:rPr>
              <a:t>悪影響とは限らない。</a:t>
            </a:r>
            <a:endParaRPr lang="en-US" altLang="ja-JP" dirty="0" smtClean="0">
              <a:solidFill>
                <a:srgbClr val="FF0000"/>
              </a:solidFill>
            </a:endParaRPr>
          </a:p>
          <a:p>
            <a:pPr marL="0" indent="0">
              <a:buNone/>
            </a:pPr>
            <a:endParaRPr lang="en-US" altLang="ja-JP" dirty="0" smtClean="0"/>
          </a:p>
          <a:p>
            <a:r>
              <a:rPr lang="ja-JP" altLang="en-US" dirty="0"/>
              <a:t>また</a:t>
            </a:r>
            <a:r>
              <a:rPr lang="ja-JP" altLang="en-US" dirty="0" smtClean="0"/>
              <a:t>、日本は対外直接投資の影響が国内雇用を減らすが企業にとっては利益が増えるため日本にとって</a:t>
            </a:r>
            <a:r>
              <a:rPr lang="ja-JP" altLang="en-US" dirty="0" smtClean="0">
                <a:solidFill>
                  <a:srgbClr val="FF0000"/>
                </a:solidFill>
              </a:rPr>
              <a:t>悪影響とは限らない。</a:t>
            </a:r>
            <a:endParaRPr lang="en-US" altLang="ja-JP" dirty="0" smtClean="0">
              <a:solidFill>
                <a:srgbClr val="FF0000"/>
              </a:solidFill>
            </a:endParaRPr>
          </a:p>
          <a:p>
            <a:endParaRPr lang="ja-JP" altLang="en-US" dirty="0">
              <a:solidFill>
                <a:srgbClr val="FF0000"/>
              </a:solidFill>
            </a:endParaRPr>
          </a:p>
          <a:p>
            <a:r>
              <a:rPr lang="ja-JP" altLang="en-US" dirty="0" smtClean="0"/>
              <a:t>なので、デメリットより</a:t>
            </a:r>
            <a:r>
              <a:rPr lang="ja-JP" altLang="en-US" dirty="0" smtClean="0">
                <a:solidFill>
                  <a:srgbClr val="FF0000"/>
                </a:solidFill>
              </a:rPr>
              <a:t>メリットの方が大きな効果をもたらす</a:t>
            </a:r>
            <a:r>
              <a:rPr lang="ja-JP" altLang="en-US" dirty="0" smtClean="0"/>
              <a:t>ため、対外直接投資をすることは世界の経済にとってよりよい効果を生み出す。</a:t>
            </a:r>
            <a:endParaRPr kumimoji="1" lang="en-US" altLang="ja-JP" dirty="0" smtClean="0"/>
          </a:p>
          <a:p>
            <a:endParaRPr lang="en-US" altLang="ja-JP" dirty="0"/>
          </a:p>
          <a:p>
            <a:endParaRPr kumimoji="1" lang="en-US" altLang="ja-JP" dirty="0" smtClean="0"/>
          </a:p>
          <a:p>
            <a:pPr marL="0" indent="0">
              <a:buNone/>
            </a:pPr>
            <a:endParaRPr kumimoji="1" lang="en-US" altLang="ja-JP" dirty="0" smtClean="0"/>
          </a:p>
          <a:p>
            <a:pPr marL="0" indent="0">
              <a:buNone/>
            </a:pPr>
            <a:endParaRPr lang="ja-JP" altLang="en-US" dirty="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sp>
        <p:nvSpPr>
          <p:cNvPr id="3" name="タイトル 2"/>
          <p:cNvSpPr>
            <a:spLocks noGrp="1"/>
          </p:cNvSpPr>
          <p:nvPr>
            <p:ph type="title"/>
          </p:nvPr>
        </p:nvSpPr>
        <p:spPr/>
        <p:txBody>
          <a:bodyPr/>
          <a:lstStyle/>
          <a:p>
            <a:r>
              <a:rPr kumimoji="1" lang="ja-JP" altLang="en-US" dirty="0" smtClean="0">
                <a:solidFill>
                  <a:schemeClr val="tx1"/>
                </a:solidFill>
              </a:rPr>
              <a:t>総括</a:t>
            </a:r>
            <a:endParaRPr kumimoji="1" lang="ja-JP" altLang="en-US" dirty="0">
              <a:solidFill>
                <a:schemeClr val="tx1"/>
              </a:solidFill>
            </a:endParaRPr>
          </a:p>
        </p:txBody>
      </p:sp>
    </p:spTree>
    <p:extLst>
      <p:ext uri="{BB962C8B-B14F-4D97-AF65-F5344CB8AC3E}">
        <p14:creationId xmlns:p14="http://schemas.microsoft.com/office/powerpoint/2010/main" val="22133951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sz="4800" dirty="0" smtClean="0">
                <a:solidFill>
                  <a:schemeClr val="tx1"/>
                </a:solidFill>
              </a:rPr>
              <a:t>参考文献</a:t>
            </a:r>
            <a:endParaRPr kumimoji="1" lang="ja-JP" altLang="en-US" sz="4800" dirty="0">
              <a:solidFill>
                <a:schemeClr val="tx1"/>
              </a:solidFill>
            </a:endParaRPr>
          </a:p>
        </p:txBody>
      </p:sp>
      <p:sp>
        <p:nvSpPr>
          <p:cNvPr id="6" name="テキスト ボックス 5"/>
          <p:cNvSpPr txBox="1"/>
          <p:nvPr/>
        </p:nvSpPr>
        <p:spPr>
          <a:xfrm>
            <a:off x="476841" y="5426640"/>
            <a:ext cx="7992888" cy="369332"/>
          </a:xfrm>
          <a:prstGeom prst="rect">
            <a:avLst/>
          </a:prstGeom>
          <a:noFill/>
        </p:spPr>
        <p:txBody>
          <a:bodyPr wrap="square" rtlCol="0">
            <a:spAutoFit/>
          </a:bodyPr>
          <a:lstStyle/>
          <a:p>
            <a:r>
              <a:rPr lang="en-US" altLang="ja-JP" dirty="0" smtClean="0"/>
              <a:t>JETRO</a:t>
            </a:r>
            <a:r>
              <a:rPr lang="ja-JP" altLang="en-US" dirty="0" smtClean="0"/>
              <a:t>（日本貿易振興機構）</a:t>
            </a:r>
            <a:r>
              <a:rPr lang="en-US" altLang="ja-JP" dirty="0" smtClean="0"/>
              <a:t>http://www.jetro.go.jp/world/japan/stats/fdi/</a:t>
            </a:r>
            <a:r>
              <a:rPr lang="ja-JP" altLang="en-US" dirty="0" smtClean="0"/>
              <a:t>　</a:t>
            </a:r>
            <a:endParaRPr kumimoji="1" lang="en-US" altLang="ja-JP" dirty="0" smtClean="0"/>
          </a:p>
        </p:txBody>
      </p:sp>
      <p:sp>
        <p:nvSpPr>
          <p:cNvPr id="7" name="テキスト ボックス 6"/>
          <p:cNvSpPr txBox="1"/>
          <p:nvPr/>
        </p:nvSpPr>
        <p:spPr>
          <a:xfrm>
            <a:off x="476841" y="5066600"/>
            <a:ext cx="6984776" cy="369332"/>
          </a:xfrm>
          <a:prstGeom prst="rect">
            <a:avLst/>
          </a:prstGeom>
          <a:noFill/>
        </p:spPr>
        <p:txBody>
          <a:bodyPr wrap="square" rtlCol="0">
            <a:spAutoFit/>
          </a:bodyPr>
          <a:lstStyle/>
          <a:p>
            <a:r>
              <a:rPr lang="en-US" altLang="ja-JP" dirty="0" smtClean="0"/>
              <a:t>IMF</a:t>
            </a:r>
            <a:r>
              <a:rPr lang="ja-JP" altLang="en-US" dirty="0" smtClean="0"/>
              <a:t>（国際通貨基金）　</a:t>
            </a:r>
            <a:r>
              <a:rPr lang="en-US" altLang="ja-JP" dirty="0" smtClean="0"/>
              <a:t>http://www.imf.org/external/index.htm</a:t>
            </a:r>
            <a:r>
              <a:rPr lang="ja-JP" altLang="en-US" dirty="0" smtClean="0"/>
              <a:t>　</a:t>
            </a:r>
            <a:endParaRPr kumimoji="1" lang="en-US" altLang="ja-JP" dirty="0" smtClean="0"/>
          </a:p>
        </p:txBody>
      </p:sp>
      <p:sp>
        <p:nvSpPr>
          <p:cNvPr id="8" name="テキスト ボックス 7"/>
          <p:cNvSpPr txBox="1"/>
          <p:nvPr/>
        </p:nvSpPr>
        <p:spPr>
          <a:xfrm>
            <a:off x="467544" y="3626440"/>
            <a:ext cx="4185761" cy="369332"/>
          </a:xfrm>
          <a:prstGeom prst="rect">
            <a:avLst/>
          </a:prstGeom>
          <a:noFill/>
        </p:spPr>
        <p:txBody>
          <a:bodyPr wrap="none" rtlCol="0">
            <a:spAutoFit/>
          </a:bodyPr>
          <a:lstStyle/>
          <a:p>
            <a:r>
              <a:rPr kumimoji="1" lang="ja-JP" altLang="en-US" dirty="0" smtClean="0"/>
              <a:t>経済産業省　</a:t>
            </a:r>
            <a:r>
              <a:rPr lang="en-US" altLang="ja-JP" dirty="0" smtClean="0"/>
              <a:t>http://www.meti.go.jp/</a:t>
            </a:r>
            <a:r>
              <a:rPr kumimoji="1" lang="ja-JP" altLang="en-US" dirty="0" smtClean="0"/>
              <a:t>　</a:t>
            </a:r>
            <a:endParaRPr kumimoji="1" lang="ja-JP" altLang="en-US" dirty="0"/>
          </a:p>
        </p:txBody>
      </p:sp>
      <p:sp>
        <p:nvSpPr>
          <p:cNvPr id="9" name="テキスト ボックス 8"/>
          <p:cNvSpPr txBox="1"/>
          <p:nvPr/>
        </p:nvSpPr>
        <p:spPr>
          <a:xfrm>
            <a:off x="476841" y="3986480"/>
            <a:ext cx="3454792" cy="369332"/>
          </a:xfrm>
          <a:prstGeom prst="rect">
            <a:avLst/>
          </a:prstGeom>
          <a:noFill/>
        </p:spPr>
        <p:txBody>
          <a:bodyPr wrap="none" rtlCol="0">
            <a:spAutoFit/>
          </a:bodyPr>
          <a:lstStyle/>
          <a:p>
            <a:r>
              <a:rPr kumimoji="1" lang="ja-JP" altLang="en-US" dirty="0" smtClean="0"/>
              <a:t>財務省　</a:t>
            </a:r>
            <a:r>
              <a:rPr lang="en-US" altLang="ja-JP" dirty="0" smtClean="0"/>
              <a:t>http://www.mof.go.jp/</a:t>
            </a:r>
            <a:endParaRPr kumimoji="1" lang="ja-JP" altLang="en-US" dirty="0"/>
          </a:p>
        </p:txBody>
      </p:sp>
      <p:sp>
        <p:nvSpPr>
          <p:cNvPr id="10" name="テキスト ボックス 9"/>
          <p:cNvSpPr txBox="1"/>
          <p:nvPr/>
        </p:nvSpPr>
        <p:spPr>
          <a:xfrm>
            <a:off x="476841" y="4346520"/>
            <a:ext cx="3685624" cy="369332"/>
          </a:xfrm>
          <a:prstGeom prst="rect">
            <a:avLst/>
          </a:prstGeom>
          <a:noFill/>
        </p:spPr>
        <p:txBody>
          <a:bodyPr wrap="none" rtlCol="0">
            <a:spAutoFit/>
          </a:bodyPr>
          <a:lstStyle/>
          <a:p>
            <a:r>
              <a:rPr kumimoji="1" lang="ja-JP" altLang="en-US" dirty="0" smtClean="0"/>
              <a:t>総務省　</a:t>
            </a:r>
            <a:r>
              <a:rPr lang="en-US" altLang="ja-JP" dirty="0" smtClean="0"/>
              <a:t>http://www.soumu.go.jp/</a:t>
            </a:r>
            <a:endParaRPr kumimoji="1" lang="ja-JP" altLang="en-US" dirty="0"/>
          </a:p>
        </p:txBody>
      </p:sp>
      <p:sp>
        <p:nvSpPr>
          <p:cNvPr id="11" name="テキスト ボックス 10"/>
          <p:cNvSpPr txBox="1"/>
          <p:nvPr/>
        </p:nvSpPr>
        <p:spPr>
          <a:xfrm>
            <a:off x="476841" y="4706560"/>
            <a:ext cx="5186035" cy="369332"/>
          </a:xfrm>
          <a:prstGeom prst="rect">
            <a:avLst/>
          </a:prstGeom>
          <a:noFill/>
        </p:spPr>
        <p:txBody>
          <a:bodyPr wrap="none" rtlCol="0">
            <a:spAutoFit/>
          </a:bodyPr>
          <a:lstStyle/>
          <a:p>
            <a:r>
              <a:rPr kumimoji="1" lang="ja-JP" altLang="en-US" dirty="0" smtClean="0"/>
              <a:t>東洋経済　</a:t>
            </a:r>
            <a:r>
              <a:rPr lang="en-US" altLang="ja-JP" dirty="0" smtClean="0"/>
              <a:t>http://toyokeizai.net/list/welcome</a:t>
            </a:r>
            <a:endParaRPr kumimoji="1" lang="ja-JP" altLang="en-US" dirty="0"/>
          </a:p>
        </p:txBody>
      </p:sp>
      <p:sp>
        <p:nvSpPr>
          <p:cNvPr id="12" name="テキスト ボックス 11"/>
          <p:cNvSpPr txBox="1"/>
          <p:nvPr/>
        </p:nvSpPr>
        <p:spPr>
          <a:xfrm>
            <a:off x="476841" y="5795972"/>
            <a:ext cx="4772460" cy="369332"/>
          </a:xfrm>
          <a:prstGeom prst="rect">
            <a:avLst/>
          </a:prstGeom>
          <a:noFill/>
        </p:spPr>
        <p:txBody>
          <a:bodyPr wrap="none" rtlCol="0">
            <a:spAutoFit/>
          </a:bodyPr>
          <a:lstStyle/>
          <a:p>
            <a:r>
              <a:rPr lang="en-US" altLang="ja-JP" dirty="0" smtClean="0"/>
              <a:t>JT</a:t>
            </a:r>
            <a:r>
              <a:rPr lang="ja-JP" altLang="en-US" dirty="0" smtClean="0"/>
              <a:t>（日本たばこ産業）　</a:t>
            </a:r>
            <a:r>
              <a:rPr lang="en-US" altLang="ja-JP" dirty="0" smtClean="0"/>
              <a:t>http://www.jti.co.jp/</a:t>
            </a:r>
            <a:endParaRPr kumimoji="1" lang="ja-JP" altLang="en-US" dirty="0"/>
          </a:p>
        </p:txBody>
      </p:sp>
      <p:sp>
        <p:nvSpPr>
          <p:cNvPr id="13" name="テキスト ボックス 12"/>
          <p:cNvSpPr txBox="1"/>
          <p:nvPr/>
        </p:nvSpPr>
        <p:spPr>
          <a:xfrm>
            <a:off x="470949" y="3275692"/>
            <a:ext cx="8781571" cy="369332"/>
          </a:xfrm>
          <a:prstGeom prst="rect">
            <a:avLst/>
          </a:prstGeom>
          <a:noFill/>
        </p:spPr>
        <p:txBody>
          <a:bodyPr wrap="none" rtlCol="0">
            <a:spAutoFit/>
          </a:bodyPr>
          <a:lstStyle/>
          <a:p>
            <a:r>
              <a:rPr lang="ja-JP" altLang="en-US" dirty="0" smtClean="0"/>
              <a:t>佐藤智紀著 「法人税と海外直接投資の実証分析」 財務省財務総合政策研究所 </a:t>
            </a:r>
            <a:r>
              <a:rPr lang="en-US" altLang="ja-JP" dirty="0" smtClean="0"/>
              <a:t>2010</a:t>
            </a:r>
            <a:r>
              <a:rPr lang="ja-JP" altLang="en-US" dirty="0" smtClean="0"/>
              <a:t>年</a:t>
            </a:r>
            <a:endParaRPr kumimoji="1" lang="ja-JP" altLang="en-US" dirty="0"/>
          </a:p>
        </p:txBody>
      </p:sp>
      <p:sp>
        <p:nvSpPr>
          <p:cNvPr id="14" name="テキスト ボックス 13"/>
          <p:cNvSpPr txBox="1"/>
          <p:nvPr/>
        </p:nvSpPr>
        <p:spPr>
          <a:xfrm>
            <a:off x="476841" y="2206605"/>
            <a:ext cx="8025529" cy="646331"/>
          </a:xfrm>
          <a:prstGeom prst="rect">
            <a:avLst/>
          </a:prstGeom>
          <a:noFill/>
        </p:spPr>
        <p:txBody>
          <a:bodyPr wrap="square" rtlCol="0">
            <a:spAutoFit/>
          </a:bodyPr>
          <a:lstStyle/>
          <a:p>
            <a:r>
              <a:rPr lang="ja-JP" altLang="en-US" dirty="0" smtClean="0"/>
              <a:t>深尾 京司（経済産業研究所）</a:t>
            </a:r>
            <a:r>
              <a:rPr lang="ja-JP" altLang="en-US" dirty="0"/>
              <a:t>袁堂軍（一橋大学</a:t>
            </a:r>
            <a:r>
              <a:rPr lang="ja-JP" altLang="en-US" dirty="0" smtClean="0"/>
              <a:t>）、</a:t>
            </a:r>
            <a:r>
              <a:rPr lang="ja-JP" altLang="en-US" dirty="0"/>
              <a:t>「日本の対外直接投資と産業の空洞化</a:t>
            </a:r>
            <a:r>
              <a:rPr lang="ja-JP" altLang="en-US" dirty="0" smtClean="0"/>
              <a:t>」、</a:t>
            </a:r>
            <a:endParaRPr lang="ja-JP" altLang="en-US" dirty="0"/>
          </a:p>
        </p:txBody>
      </p:sp>
      <p:sp>
        <p:nvSpPr>
          <p:cNvPr id="15" name="テキスト ボックス 14"/>
          <p:cNvSpPr txBox="1"/>
          <p:nvPr/>
        </p:nvSpPr>
        <p:spPr>
          <a:xfrm>
            <a:off x="326933" y="2886919"/>
            <a:ext cx="8087697" cy="369332"/>
          </a:xfrm>
          <a:prstGeom prst="rect">
            <a:avLst/>
          </a:prstGeom>
          <a:noFill/>
        </p:spPr>
        <p:txBody>
          <a:bodyPr wrap="square" rtlCol="0">
            <a:spAutoFit/>
          </a:bodyPr>
          <a:lstStyle/>
          <a:p>
            <a:r>
              <a:rPr lang="ja-JP" altLang="en-US" dirty="0" smtClean="0"/>
              <a:t>　国際</a:t>
            </a:r>
            <a:r>
              <a:rPr lang="ja-JP" altLang="en-US" dirty="0"/>
              <a:t>協力銀行開発金融</a:t>
            </a:r>
            <a:r>
              <a:rPr lang="ja-JP" altLang="en-US" dirty="0" smtClean="0"/>
              <a:t>研究所　「</a:t>
            </a:r>
            <a:r>
              <a:rPr lang="ja-JP" altLang="en-US" dirty="0"/>
              <a:t>直接投資が投資受入国の開発に及ぼす効果」</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p:cNvSpPr>
            <a:spLocks noGrp="1"/>
          </p:cNvSpPr>
          <p:nvPr>
            <p:ph type="title"/>
          </p:nvPr>
        </p:nvSpPr>
        <p:spPr>
          <a:xfrm>
            <a:off x="683568" y="3140968"/>
            <a:ext cx="8136904" cy="1152128"/>
          </a:xfrm>
        </p:spPr>
        <p:txBody>
          <a:bodyPr/>
          <a:lstStyle/>
          <a:p>
            <a:r>
              <a:rPr lang="ja-JP" altLang="en-US" sz="4800" dirty="0" smtClean="0">
                <a:solidFill>
                  <a:schemeClr val="tx1"/>
                </a:solidFill>
              </a:rPr>
              <a:t>ご清聴ありがとうございました。</a:t>
            </a:r>
            <a:endParaRPr kumimoji="1" lang="ja-JP" altLang="en-US" sz="48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tx1"/>
                </a:solidFill>
              </a:rPr>
              <a:t>２．直接投資について</a:t>
            </a:r>
            <a:endParaRPr kumimoji="1" lang="ja-JP" altLang="en-US" dirty="0">
              <a:solidFill>
                <a:schemeClr val="tx1"/>
              </a:solidFill>
            </a:endParaRPr>
          </a:p>
        </p:txBody>
      </p:sp>
      <p:sp>
        <p:nvSpPr>
          <p:cNvPr id="3" name="テキスト プレースホルダー 2"/>
          <p:cNvSpPr>
            <a:spLocks noGrp="1"/>
          </p:cNvSpPr>
          <p:nvPr>
            <p:ph type="body" idx="1"/>
          </p:nvPr>
        </p:nvSpPr>
        <p:spPr/>
        <p:txBody>
          <a:bodyPr>
            <a:normAutofit/>
          </a:bodyPr>
          <a:lstStyle/>
          <a:p>
            <a:r>
              <a:rPr kumimoji="1" lang="ja-JP" altLang="en-US" sz="3200" dirty="0" smtClean="0">
                <a:solidFill>
                  <a:schemeClr val="tx1"/>
                </a:solidFill>
              </a:rPr>
              <a:t>２－１．直接投資とは</a:t>
            </a:r>
            <a:endParaRPr kumimoji="1" lang="en-US" altLang="ja-JP" sz="3200" dirty="0" smtClean="0">
              <a:solidFill>
                <a:schemeClr val="tx1"/>
              </a:solidFill>
            </a:endParaRPr>
          </a:p>
          <a:p>
            <a:r>
              <a:rPr lang="ja-JP" altLang="en-US" sz="3200" dirty="0">
                <a:solidFill>
                  <a:schemeClr val="tx1"/>
                </a:solidFill>
              </a:rPr>
              <a:t>２－２</a:t>
            </a:r>
            <a:r>
              <a:rPr lang="ja-JP" altLang="en-US" sz="3200" dirty="0" smtClean="0">
                <a:solidFill>
                  <a:schemeClr val="tx1"/>
                </a:solidFill>
              </a:rPr>
              <a:t>．アジアへの直接投資額</a:t>
            </a:r>
            <a:endParaRPr kumimoji="1" lang="ja-JP" altLang="en-US" sz="3200" dirty="0">
              <a:solidFill>
                <a:schemeClr val="tx1"/>
              </a:solidFill>
            </a:endParaRPr>
          </a:p>
        </p:txBody>
      </p:sp>
    </p:spTree>
    <p:extLst>
      <p:ext uri="{BB962C8B-B14F-4D97-AF65-F5344CB8AC3E}">
        <p14:creationId xmlns:p14="http://schemas.microsoft.com/office/powerpoint/2010/main" val="3480467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横巻き 19"/>
          <p:cNvSpPr/>
          <p:nvPr/>
        </p:nvSpPr>
        <p:spPr>
          <a:xfrm>
            <a:off x="1115616" y="1700808"/>
            <a:ext cx="6552728" cy="72008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14"/>
          <p:cNvGrpSpPr/>
          <p:nvPr/>
        </p:nvGrpSpPr>
        <p:grpSpPr>
          <a:xfrm>
            <a:off x="4139952" y="2852936"/>
            <a:ext cx="3672408" cy="1008112"/>
            <a:chOff x="3779912" y="3212976"/>
            <a:chExt cx="3672408" cy="1008112"/>
          </a:xfrm>
        </p:grpSpPr>
        <p:sp>
          <p:nvSpPr>
            <p:cNvPr id="9" name="円/楕円 8"/>
            <p:cNvSpPr/>
            <p:nvPr/>
          </p:nvSpPr>
          <p:spPr>
            <a:xfrm>
              <a:off x="5940152" y="3212976"/>
              <a:ext cx="1512168" cy="936104"/>
            </a:xfrm>
            <a:prstGeom prst="ellipse">
              <a:avLst/>
            </a:pr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海外</a:t>
              </a:r>
              <a:endParaRPr kumimoji="1" lang="ja-JP" altLang="en-US" sz="2800" dirty="0"/>
            </a:p>
          </p:txBody>
        </p:sp>
        <p:sp>
          <p:nvSpPr>
            <p:cNvPr id="16" name="右矢印吹き出し 15"/>
            <p:cNvSpPr/>
            <p:nvPr/>
          </p:nvSpPr>
          <p:spPr>
            <a:xfrm>
              <a:off x="3779912" y="3212976"/>
              <a:ext cx="2088232" cy="1008112"/>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日本</a:t>
              </a:r>
              <a:endParaRPr kumimoji="1" lang="ja-JP" altLang="en-US" sz="3200" dirty="0"/>
            </a:p>
          </p:txBody>
        </p:sp>
      </p:grpSp>
      <p:grpSp>
        <p:nvGrpSpPr>
          <p:cNvPr id="18" name="グループ化 17"/>
          <p:cNvGrpSpPr/>
          <p:nvPr/>
        </p:nvGrpSpPr>
        <p:grpSpPr>
          <a:xfrm>
            <a:off x="4139952" y="5229200"/>
            <a:ext cx="3744416" cy="1008112"/>
            <a:chOff x="3779912" y="4797152"/>
            <a:chExt cx="3744416" cy="1008112"/>
          </a:xfrm>
        </p:grpSpPr>
        <p:sp>
          <p:nvSpPr>
            <p:cNvPr id="13" name="円/楕円 12"/>
            <p:cNvSpPr/>
            <p:nvPr/>
          </p:nvSpPr>
          <p:spPr>
            <a:xfrm>
              <a:off x="3779912" y="4869160"/>
              <a:ext cx="1440160"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日本</a:t>
              </a:r>
              <a:endParaRPr kumimoji="1" lang="ja-JP" altLang="en-US" sz="2400" dirty="0"/>
            </a:p>
          </p:txBody>
        </p:sp>
        <p:sp>
          <p:nvSpPr>
            <p:cNvPr id="17" name="左矢印吹き出し 16"/>
            <p:cNvSpPr/>
            <p:nvPr/>
          </p:nvSpPr>
          <p:spPr>
            <a:xfrm>
              <a:off x="5292080" y="4797152"/>
              <a:ext cx="2232248" cy="1008112"/>
            </a:xfrm>
            <a:prstGeom prst="leftArrowCallout">
              <a:avLst/>
            </a:pr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海外</a:t>
              </a:r>
              <a:endParaRPr kumimoji="1" lang="ja-JP" altLang="en-US" sz="2800" dirty="0"/>
            </a:p>
          </p:txBody>
        </p:sp>
      </p:grpSp>
      <p:sp>
        <p:nvSpPr>
          <p:cNvPr id="10" name="テキスト ボックス 9"/>
          <p:cNvSpPr txBox="1"/>
          <p:nvPr/>
        </p:nvSpPr>
        <p:spPr>
          <a:xfrm>
            <a:off x="1547664" y="1815207"/>
            <a:ext cx="6048672" cy="461665"/>
          </a:xfrm>
          <a:prstGeom prst="rect">
            <a:avLst/>
          </a:prstGeom>
          <a:noFill/>
        </p:spPr>
        <p:txBody>
          <a:bodyPr wrap="square" rtlCol="0">
            <a:spAutoFit/>
          </a:bodyPr>
          <a:lstStyle/>
          <a:p>
            <a:r>
              <a:rPr kumimoji="1" lang="ja-JP" altLang="en-US" sz="2400" dirty="0" smtClean="0"/>
              <a:t>民間部門における長期の国際間資本移動</a:t>
            </a:r>
            <a:endParaRPr kumimoji="1" lang="ja-JP" altLang="en-US" sz="2400" dirty="0"/>
          </a:p>
        </p:txBody>
      </p:sp>
      <p:sp>
        <p:nvSpPr>
          <p:cNvPr id="11" name="テキスト ボックス 10"/>
          <p:cNvSpPr txBox="1"/>
          <p:nvPr/>
        </p:nvSpPr>
        <p:spPr>
          <a:xfrm>
            <a:off x="2051720" y="3140968"/>
            <a:ext cx="2160240" cy="461665"/>
          </a:xfrm>
          <a:prstGeom prst="rect">
            <a:avLst/>
          </a:prstGeom>
          <a:noFill/>
        </p:spPr>
        <p:txBody>
          <a:bodyPr wrap="square" rtlCol="0">
            <a:spAutoFit/>
          </a:bodyPr>
          <a:lstStyle/>
          <a:p>
            <a:r>
              <a:rPr kumimoji="1" lang="ja-JP" altLang="en-US" sz="2400" dirty="0" smtClean="0"/>
              <a:t>対外直接投資</a:t>
            </a:r>
            <a:endParaRPr kumimoji="1" lang="ja-JP" altLang="en-US" sz="2400" dirty="0"/>
          </a:p>
        </p:txBody>
      </p:sp>
      <p:sp>
        <p:nvSpPr>
          <p:cNvPr id="12" name="テキスト ボックス 11"/>
          <p:cNvSpPr txBox="1"/>
          <p:nvPr/>
        </p:nvSpPr>
        <p:spPr>
          <a:xfrm>
            <a:off x="2123728" y="5517232"/>
            <a:ext cx="2016224" cy="461665"/>
          </a:xfrm>
          <a:prstGeom prst="rect">
            <a:avLst/>
          </a:prstGeom>
          <a:noFill/>
        </p:spPr>
        <p:txBody>
          <a:bodyPr wrap="square" rtlCol="0">
            <a:spAutoFit/>
          </a:bodyPr>
          <a:lstStyle/>
          <a:p>
            <a:r>
              <a:rPr kumimoji="1" lang="ja-JP" altLang="en-US" sz="2400" dirty="0" smtClean="0"/>
              <a:t>対内直接投資</a:t>
            </a:r>
            <a:endParaRPr kumimoji="1" lang="ja-JP" altLang="en-US" sz="2400" dirty="0"/>
          </a:p>
        </p:txBody>
      </p:sp>
      <p:grpSp>
        <p:nvGrpSpPr>
          <p:cNvPr id="19" name="グループ化 18"/>
          <p:cNvGrpSpPr/>
          <p:nvPr/>
        </p:nvGrpSpPr>
        <p:grpSpPr>
          <a:xfrm>
            <a:off x="323528" y="3717032"/>
            <a:ext cx="1800200" cy="1656184"/>
            <a:chOff x="323528" y="2996952"/>
            <a:chExt cx="1800200" cy="1656184"/>
          </a:xfrm>
        </p:grpSpPr>
        <p:sp>
          <p:nvSpPr>
            <p:cNvPr id="4" name="左中かっこ 3"/>
            <p:cNvSpPr/>
            <p:nvPr/>
          </p:nvSpPr>
          <p:spPr>
            <a:xfrm>
              <a:off x="1691680" y="2996952"/>
              <a:ext cx="432048" cy="1656184"/>
            </a:xfrm>
            <a:prstGeom prst="leftBrace">
              <a:avLst>
                <a:gd name="adj1" fmla="val 8333"/>
                <a:gd name="adj2" fmla="val 4901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323528" y="3573016"/>
              <a:ext cx="1440160" cy="461665"/>
            </a:xfrm>
            <a:prstGeom prst="rect">
              <a:avLst/>
            </a:prstGeom>
            <a:noFill/>
          </p:spPr>
          <p:txBody>
            <a:bodyPr wrap="square" rtlCol="0">
              <a:spAutoFit/>
            </a:bodyPr>
            <a:lstStyle/>
            <a:p>
              <a:r>
                <a:rPr kumimoji="1" lang="ja-JP" altLang="en-US" sz="2400" dirty="0" smtClean="0"/>
                <a:t>直接投資</a:t>
              </a:r>
              <a:endParaRPr kumimoji="1" lang="ja-JP" altLang="en-US" sz="2400" dirty="0"/>
            </a:p>
          </p:txBody>
        </p:sp>
      </p:grpSp>
      <p:sp>
        <p:nvSpPr>
          <p:cNvPr id="5" name="テキスト ボックス 4"/>
          <p:cNvSpPr txBox="1"/>
          <p:nvPr/>
        </p:nvSpPr>
        <p:spPr>
          <a:xfrm>
            <a:off x="683568" y="404664"/>
            <a:ext cx="5832648" cy="1015663"/>
          </a:xfrm>
          <a:prstGeom prst="rect">
            <a:avLst/>
          </a:prstGeom>
          <a:noFill/>
        </p:spPr>
        <p:txBody>
          <a:bodyPr wrap="square" rtlCol="0">
            <a:spAutoFit/>
          </a:bodyPr>
          <a:lstStyle/>
          <a:p>
            <a:r>
              <a:rPr lang="ja-JP" altLang="en-US" sz="3600" dirty="0" smtClean="0"/>
              <a:t>２</a:t>
            </a:r>
            <a:r>
              <a:rPr lang="en-US" altLang="ja-JP" sz="3600" dirty="0" smtClean="0"/>
              <a:t>. </a:t>
            </a:r>
            <a:r>
              <a:rPr lang="ja-JP" altLang="en-US" sz="3600" dirty="0" smtClean="0"/>
              <a:t>直接投資について</a:t>
            </a:r>
            <a:endParaRPr lang="en-US" altLang="ja-JP" sz="3600" dirty="0" smtClean="0"/>
          </a:p>
          <a:p>
            <a:r>
              <a:rPr kumimoji="1" lang="ja-JP" altLang="en-US" dirty="0"/>
              <a:t>　</a:t>
            </a:r>
            <a:r>
              <a:rPr kumimoji="1" lang="ja-JP" altLang="en-US" sz="2400" dirty="0" smtClean="0"/>
              <a:t>２</a:t>
            </a:r>
            <a:r>
              <a:rPr kumimoji="1" lang="en-US" altLang="ja-JP" sz="2400" dirty="0" smtClean="0"/>
              <a:t>-</a:t>
            </a:r>
            <a:r>
              <a:rPr kumimoji="1" lang="ja-JP" altLang="en-US" sz="2400" dirty="0" smtClean="0"/>
              <a:t>１ </a:t>
            </a:r>
            <a:r>
              <a:rPr lang="ja-JP" altLang="en-US" sz="2400" dirty="0"/>
              <a:t>直接</a:t>
            </a:r>
            <a:r>
              <a:rPr lang="ja-JP" altLang="en-US" sz="2400" dirty="0" smtClean="0"/>
              <a:t>投資とは</a:t>
            </a:r>
            <a:endParaRPr kumimoji="1" lang="ja-JP" alt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83568" y="260647"/>
            <a:ext cx="5832648" cy="1015663"/>
          </a:xfrm>
          <a:prstGeom prst="rect">
            <a:avLst/>
          </a:prstGeom>
          <a:noFill/>
        </p:spPr>
        <p:txBody>
          <a:bodyPr wrap="square" rtlCol="0">
            <a:spAutoFit/>
          </a:bodyPr>
          <a:lstStyle/>
          <a:p>
            <a:r>
              <a:rPr lang="ja-JP" altLang="en-US" sz="3600" dirty="0" smtClean="0"/>
              <a:t>２</a:t>
            </a:r>
            <a:r>
              <a:rPr lang="en-US" altLang="ja-JP" sz="3600" dirty="0" smtClean="0"/>
              <a:t>. </a:t>
            </a:r>
            <a:r>
              <a:rPr lang="ja-JP" altLang="en-US" sz="3600" dirty="0" smtClean="0"/>
              <a:t>直接投資について</a:t>
            </a:r>
            <a:endParaRPr lang="en-US" altLang="ja-JP" sz="3600" dirty="0" smtClean="0"/>
          </a:p>
          <a:p>
            <a:r>
              <a:rPr kumimoji="1" lang="ja-JP" altLang="en-US" dirty="0"/>
              <a:t>　</a:t>
            </a:r>
            <a:r>
              <a:rPr kumimoji="1" lang="ja-JP" altLang="en-US" sz="2400" dirty="0" smtClean="0"/>
              <a:t>２</a:t>
            </a:r>
            <a:r>
              <a:rPr kumimoji="1" lang="en-US" altLang="ja-JP" sz="2400" dirty="0" smtClean="0"/>
              <a:t>-</a:t>
            </a:r>
            <a:r>
              <a:rPr kumimoji="1" lang="ja-JP" altLang="en-US" sz="2400" dirty="0" smtClean="0"/>
              <a:t>１ </a:t>
            </a:r>
            <a:r>
              <a:rPr lang="ja-JP" altLang="en-US" sz="2400" dirty="0"/>
              <a:t>直接</a:t>
            </a:r>
            <a:r>
              <a:rPr lang="ja-JP" altLang="en-US" sz="2400" dirty="0" smtClean="0"/>
              <a:t>投資とは</a:t>
            </a:r>
            <a:endParaRPr kumimoji="1" lang="ja-JP" altLang="en-US" sz="2400" dirty="0"/>
          </a:p>
        </p:txBody>
      </p:sp>
      <p:graphicFrame>
        <p:nvGraphicFramePr>
          <p:cNvPr id="4" name="グラフ 3"/>
          <p:cNvGraphicFramePr>
            <a:graphicFrameLocks/>
          </p:cNvGraphicFramePr>
          <p:nvPr>
            <p:extLst>
              <p:ext uri="{D42A27DB-BD31-4B8C-83A1-F6EECF244321}">
                <p14:modId xmlns:p14="http://schemas.microsoft.com/office/powerpoint/2010/main" val="3175200019"/>
              </p:ext>
            </p:extLst>
          </p:nvPr>
        </p:nvGraphicFramePr>
        <p:xfrm>
          <a:off x="0" y="1196752"/>
          <a:ext cx="8892480" cy="5589240"/>
        </p:xfrm>
        <a:graphic>
          <a:graphicData uri="http://schemas.openxmlformats.org/drawingml/2006/chart">
            <c:chart xmlns:c="http://schemas.openxmlformats.org/drawingml/2006/chart" xmlns:r="http://schemas.openxmlformats.org/officeDocument/2006/relationships" r:id="rId2"/>
          </a:graphicData>
        </a:graphic>
      </p:graphicFrame>
      <p:sp>
        <p:nvSpPr>
          <p:cNvPr id="2" name="円形吹き出し 1"/>
          <p:cNvSpPr/>
          <p:nvPr/>
        </p:nvSpPr>
        <p:spPr>
          <a:xfrm>
            <a:off x="3043064" y="2996952"/>
            <a:ext cx="2160240" cy="1224136"/>
          </a:xfrm>
          <a:prstGeom prst="wedgeEllipseCallout">
            <a:avLst>
              <a:gd name="adj1" fmla="val 69586"/>
              <a:gd name="adj2" fmla="val 6208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t>円安</a:t>
            </a:r>
            <a:endParaRPr kumimoji="1" lang="ja-JP" altLang="en-US" sz="3200" dirty="0"/>
          </a:p>
        </p:txBody>
      </p:sp>
      <p:sp>
        <p:nvSpPr>
          <p:cNvPr id="5" name="円形吹き出し 4"/>
          <p:cNvSpPr/>
          <p:nvPr/>
        </p:nvSpPr>
        <p:spPr>
          <a:xfrm>
            <a:off x="4355976" y="1844824"/>
            <a:ext cx="2160240" cy="1224136"/>
          </a:xfrm>
          <a:prstGeom prst="wedgeEllipseCallout">
            <a:avLst>
              <a:gd name="adj1" fmla="val 68410"/>
              <a:gd name="adj2" fmla="val 123295"/>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2400" dirty="0" smtClean="0"/>
              <a:t>リーマンショック</a:t>
            </a:r>
            <a:endParaRPr kumimoji="1" lang="ja-JP" alt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11560" y="188640"/>
            <a:ext cx="5832648" cy="1015663"/>
          </a:xfrm>
          <a:prstGeom prst="rect">
            <a:avLst/>
          </a:prstGeom>
          <a:noFill/>
        </p:spPr>
        <p:txBody>
          <a:bodyPr wrap="square" rtlCol="0">
            <a:spAutoFit/>
          </a:bodyPr>
          <a:lstStyle/>
          <a:p>
            <a:r>
              <a:rPr lang="ja-JP" altLang="en-US" sz="3600" dirty="0" smtClean="0"/>
              <a:t>２</a:t>
            </a:r>
            <a:r>
              <a:rPr lang="en-US" altLang="ja-JP" sz="3600" dirty="0" smtClean="0"/>
              <a:t>. </a:t>
            </a:r>
            <a:r>
              <a:rPr lang="ja-JP" altLang="en-US" sz="3600" dirty="0" smtClean="0"/>
              <a:t>直接投資について</a:t>
            </a:r>
            <a:endParaRPr lang="en-US" altLang="ja-JP" sz="3600" dirty="0" smtClean="0"/>
          </a:p>
          <a:p>
            <a:r>
              <a:rPr kumimoji="1" lang="ja-JP" altLang="en-US" dirty="0"/>
              <a:t>　</a:t>
            </a:r>
            <a:r>
              <a:rPr kumimoji="1" lang="ja-JP" altLang="en-US" sz="2400" dirty="0" smtClean="0"/>
              <a:t>２</a:t>
            </a:r>
            <a:r>
              <a:rPr kumimoji="1" lang="en-US" altLang="ja-JP" sz="2400" dirty="0" smtClean="0"/>
              <a:t>-</a:t>
            </a:r>
            <a:r>
              <a:rPr lang="ja-JP" altLang="en-US" sz="2400" dirty="0"/>
              <a:t>２</a:t>
            </a:r>
            <a:r>
              <a:rPr kumimoji="1" lang="ja-JP" altLang="en-US" sz="2400" dirty="0" smtClean="0"/>
              <a:t> アジアへの直接投資額</a:t>
            </a:r>
            <a:endParaRPr kumimoji="1" lang="ja-JP" altLang="en-US" sz="2400" dirty="0"/>
          </a:p>
        </p:txBody>
      </p:sp>
      <p:graphicFrame>
        <p:nvGraphicFramePr>
          <p:cNvPr id="4" name="グラフ 3"/>
          <p:cNvGraphicFramePr>
            <a:graphicFrameLocks/>
          </p:cNvGraphicFramePr>
          <p:nvPr>
            <p:extLst>
              <p:ext uri="{D42A27DB-BD31-4B8C-83A1-F6EECF244321}">
                <p14:modId xmlns:p14="http://schemas.microsoft.com/office/powerpoint/2010/main" val="3748388138"/>
              </p:ext>
            </p:extLst>
          </p:nvPr>
        </p:nvGraphicFramePr>
        <p:xfrm>
          <a:off x="611560" y="1196752"/>
          <a:ext cx="8136904" cy="53285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99247" y="2248347"/>
            <a:ext cx="7905201" cy="3916957"/>
          </a:xfrm>
        </p:spPr>
        <p:txBody>
          <a:bodyPr/>
          <a:lstStyle/>
          <a:p>
            <a:r>
              <a:rPr lang="ja-JP" altLang="en-US" dirty="0"/>
              <a:t>直接</a:t>
            </a:r>
            <a:r>
              <a:rPr lang="ja-JP" altLang="en-US" dirty="0" smtClean="0"/>
              <a:t>投資と</a:t>
            </a:r>
            <a:r>
              <a:rPr lang="ja-JP" altLang="en-US" dirty="0"/>
              <a:t>は、民間部門における</a:t>
            </a:r>
            <a:r>
              <a:rPr lang="ja-JP" altLang="en-US" dirty="0">
                <a:solidFill>
                  <a:srgbClr val="FF0000"/>
                </a:solidFill>
              </a:rPr>
              <a:t>長期の国際間資本</a:t>
            </a:r>
            <a:r>
              <a:rPr lang="ja-JP" altLang="en-US" dirty="0" smtClean="0">
                <a:solidFill>
                  <a:srgbClr val="FF0000"/>
                </a:solidFill>
              </a:rPr>
              <a:t>移動</a:t>
            </a:r>
            <a:r>
              <a:rPr lang="ja-JP" altLang="en-US" dirty="0" smtClean="0"/>
              <a:t>のことである。</a:t>
            </a:r>
            <a:endParaRPr lang="en-US" altLang="ja-JP" dirty="0" smtClean="0"/>
          </a:p>
          <a:p>
            <a:r>
              <a:rPr lang="ja-JP" altLang="en-US" dirty="0"/>
              <a:t>対外</a:t>
            </a:r>
            <a:r>
              <a:rPr lang="ja-JP" altLang="en-US" dirty="0" smtClean="0"/>
              <a:t>直接投資の中で</a:t>
            </a:r>
            <a:r>
              <a:rPr lang="ja-JP" altLang="en-US" dirty="0" smtClean="0">
                <a:solidFill>
                  <a:srgbClr val="FF0000"/>
                </a:solidFill>
              </a:rPr>
              <a:t>中国とインドネシア</a:t>
            </a:r>
            <a:r>
              <a:rPr lang="ja-JP" altLang="en-US" dirty="0" smtClean="0"/>
              <a:t>が大きな割合を示している。</a:t>
            </a:r>
            <a:endParaRPr lang="en-US" altLang="ja-JP" dirty="0"/>
          </a:p>
          <a:p>
            <a:r>
              <a:rPr lang="ja-JP" altLang="en-US" dirty="0" smtClean="0"/>
              <a:t>日本の対外直接投資は、年々</a:t>
            </a:r>
            <a:r>
              <a:rPr lang="ja-JP" altLang="en-US" dirty="0" smtClean="0">
                <a:solidFill>
                  <a:srgbClr val="FF0000"/>
                </a:solidFill>
              </a:rPr>
              <a:t>増えている。</a:t>
            </a:r>
            <a:endParaRPr lang="ja-JP" altLang="en-US" dirty="0">
              <a:solidFill>
                <a:srgbClr val="FF0000"/>
              </a:solidFill>
            </a:endParaRPr>
          </a:p>
          <a:p>
            <a:endParaRPr lang="en-US" altLang="ja-JP" dirty="0" smtClean="0"/>
          </a:p>
          <a:p>
            <a:endParaRPr kumimoji="1" lang="ja-JP" altLang="en-US" dirty="0"/>
          </a:p>
        </p:txBody>
      </p:sp>
      <p:sp>
        <p:nvSpPr>
          <p:cNvPr id="3" name="タイトル 2"/>
          <p:cNvSpPr>
            <a:spLocks noGrp="1"/>
          </p:cNvSpPr>
          <p:nvPr>
            <p:ph type="title"/>
          </p:nvPr>
        </p:nvSpPr>
        <p:spPr/>
        <p:txBody>
          <a:bodyPr/>
          <a:lstStyle/>
          <a:p>
            <a:r>
              <a:rPr kumimoji="1" lang="ja-JP" altLang="en-US" dirty="0" smtClean="0">
                <a:solidFill>
                  <a:schemeClr val="tx1"/>
                </a:solidFill>
              </a:rPr>
              <a:t>まとめ</a:t>
            </a:r>
            <a:endParaRPr kumimoji="1" lang="ja-JP" altLang="en-US" dirty="0">
              <a:solidFill>
                <a:schemeClr val="tx1"/>
              </a:solidFill>
            </a:endParaRPr>
          </a:p>
        </p:txBody>
      </p:sp>
    </p:spTree>
    <p:extLst>
      <p:ext uri="{BB962C8B-B14F-4D97-AF65-F5344CB8AC3E}">
        <p14:creationId xmlns:p14="http://schemas.microsoft.com/office/powerpoint/2010/main" val="3487687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ハードカバー">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グリッド">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1686</TotalTime>
  <Words>2093</Words>
  <Application>Microsoft Office PowerPoint</Application>
  <PresentationFormat>画面に合わせる (4:3)</PresentationFormat>
  <Paragraphs>546</Paragraphs>
  <Slides>42</Slides>
  <Notes>3</Notes>
  <HiddenSlides>0</HiddenSlides>
  <MMClips>0</MMClips>
  <ScaleCrop>false</ScaleCrop>
  <HeadingPairs>
    <vt:vector size="4" baseType="variant">
      <vt:variant>
        <vt:lpstr>テーマ</vt:lpstr>
      </vt:variant>
      <vt:variant>
        <vt:i4>1</vt:i4>
      </vt:variant>
      <vt:variant>
        <vt:lpstr>スライド タイトル</vt:lpstr>
      </vt:variant>
      <vt:variant>
        <vt:i4>42</vt:i4>
      </vt:variant>
    </vt:vector>
  </HeadingPairs>
  <TitlesOfParts>
    <vt:vector size="43" baseType="lpstr">
      <vt:lpstr>ハードカバー</vt:lpstr>
      <vt:lpstr>PowerPoint プレゼンテーション</vt:lpstr>
      <vt:lpstr>目次</vt:lpstr>
      <vt:lpstr>発表の大まかな流れ</vt:lpstr>
      <vt:lpstr>PowerPoint プレゼンテーション</vt:lpstr>
      <vt:lpstr>２．直接投資について</vt:lpstr>
      <vt:lpstr>PowerPoint プレゼンテーション</vt:lpstr>
      <vt:lpstr>PowerPoint プレゼンテーション</vt:lpstr>
      <vt:lpstr>PowerPoint プレゼンテーション</vt:lpstr>
      <vt:lpstr>まとめ</vt:lpstr>
      <vt:lpstr>3.直接投資は何に作用しているか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vt:lpstr>
      <vt:lpstr>4.直接投資の影響力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vt:lpstr>
      <vt:lpstr>総括</vt:lpstr>
      <vt:lpstr>参考文献</vt:lpstr>
      <vt:lpstr>ご清聴ありがとうございました。</vt:lpstr>
    </vt:vector>
  </TitlesOfParts>
  <Company>南山大学 教育研究事務部 情報システム課</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名古屋キャンパスJ棟利用者</dc:creator>
  <cp:lastModifiedBy>Yurika</cp:lastModifiedBy>
  <cp:revision>284</cp:revision>
  <dcterms:created xsi:type="dcterms:W3CDTF">2013-10-31T06:46:52Z</dcterms:created>
  <dcterms:modified xsi:type="dcterms:W3CDTF">2013-11-26T06:32:08Z</dcterms:modified>
</cp:coreProperties>
</file>