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8" r:id="rId2"/>
    <p:sldId id="287" r:id="rId3"/>
    <p:sldId id="279" r:id="rId4"/>
    <p:sldId id="269" r:id="rId5"/>
    <p:sldId id="28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266" r:id="rId20"/>
    <p:sldId id="267" r:id="rId21"/>
    <p:sldId id="268" r:id="rId22"/>
    <p:sldId id="270" r:id="rId23"/>
    <p:sldId id="271" r:id="rId24"/>
    <p:sldId id="272" r:id="rId25"/>
    <p:sldId id="273" r:id="rId26"/>
    <p:sldId id="274" r:id="rId27"/>
    <p:sldId id="275" r:id="rId28"/>
    <p:sldId id="276" r:id="rId29"/>
    <p:sldId id="277" r:id="rId30"/>
    <p:sldId id="278" r:id="rId31"/>
    <p:sldId id="282" r:id="rId32"/>
    <p:sldId id="283" r:id="rId33"/>
    <p:sldId id="284" r:id="rId34"/>
    <p:sldId id="285" r:id="rId35"/>
    <p:sldId id="300" r:id="rId36"/>
    <p:sldId id="286" r:id="rId37"/>
    <p:sldId id="259" r:id="rId38"/>
    <p:sldId id="257" r:id="rId39"/>
    <p:sldId id="258" r:id="rId40"/>
    <p:sldId id="261" r:id="rId41"/>
    <p:sldId id="262" r:id="rId42"/>
    <p:sldId id="263" r:id="rId43"/>
    <p:sldId id="265" r:id="rId44"/>
    <p:sldId id="299"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4660"/>
  </p:normalViewPr>
  <p:slideViewPr>
    <p:cSldViewPr>
      <p:cViewPr>
        <p:scale>
          <a:sx n="94" d="100"/>
          <a:sy n="94" d="100"/>
        </p:scale>
        <p:origin x="-87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C0AB0-2B95-44ED-8963-FFF164DB96DE}" type="datetimeFigureOut">
              <a:rPr kumimoji="1" lang="ja-JP" altLang="en-US" smtClean="0"/>
              <a:t>2013/11/7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5B06D-2478-46E6-9A29-62564DFCA670}" type="slidenum">
              <a:rPr kumimoji="1" lang="ja-JP" altLang="en-US" smtClean="0"/>
              <a:t>‹#›</a:t>
            </a:fld>
            <a:endParaRPr kumimoji="1" lang="ja-JP" altLang="en-US"/>
          </a:p>
        </p:txBody>
      </p:sp>
    </p:spTree>
    <p:extLst>
      <p:ext uri="{BB962C8B-B14F-4D97-AF65-F5344CB8AC3E}">
        <p14:creationId xmlns:p14="http://schemas.microsoft.com/office/powerpoint/2010/main" val="30541076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私たちの住む愛知県ではどのような被害があるのか？またどんな経済被害があるか調べてみました。</a:t>
            </a:r>
            <a:endParaRPr kumimoji="1" lang="ja-JP" altLang="en-US" dirty="0"/>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6</a:t>
            </a:fld>
            <a:endParaRPr kumimoji="1" lang="ja-JP" altLang="en-US"/>
          </a:p>
        </p:txBody>
      </p:sp>
    </p:spTree>
    <p:extLst>
      <p:ext uri="{BB962C8B-B14F-4D97-AF65-F5344CB8AC3E}">
        <p14:creationId xmlns:p14="http://schemas.microsoft.com/office/powerpoint/2010/main" val="159446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baseline="0" dirty="0" smtClean="0">
                <a:solidFill>
                  <a:schemeClr val="tx1"/>
                </a:solidFill>
                <a:latin typeface="+mn-lt"/>
                <a:ea typeface="+mn-ea"/>
                <a:cs typeface="+mn-cs"/>
              </a:rPr>
              <a:t>6</a:t>
            </a:r>
            <a:r>
              <a:rPr kumimoji="1" lang="ja-JP" altLang="en-US" sz="1200" b="0" i="0" u="none" strike="noStrike" kern="1200" baseline="0" dirty="0" smtClean="0">
                <a:solidFill>
                  <a:schemeClr val="tx1"/>
                </a:solidFill>
                <a:latin typeface="+mn-lt"/>
                <a:ea typeface="+mn-ea"/>
                <a:cs typeface="+mn-cs"/>
              </a:rPr>
              <a:t>つ目の</a:t>
            </a:r>
            <a:r>
              <a:rPr kumimoji="1" lang="ja-JP" altLang="en-US" b="0" dirty="0" smtClean="0"/>
              <a:t>二次的な波及の拡大について、</a:t>
            </a:r>
            <a:r>
              <a:rPr kumimoji="1" lang="ja-JP" altLang="en-US" sz="1200" b="0" i="0" u="none" strike="noStrike" kern="1200" baseline="0" dirty="0" smtClean="0">
                <a:solidFill>
                  <a:schemeClr val="tx1"/>
                </a:solidFill>
                <a:latin typeface="+mn-lt"/>
                <a:ea typeface="+mn-ea"/>
                <a:cs typeface="+mn-cs"/>
              </a:rPr>
              <a:t>生産活動の低下や物流寸断が長期化した場合、本来日本で生産していたものを海外に切り替える動きが顕著となり、生産機能が国外流出する可能性があります。工場等の喪失、生産活動の低下により、</a:t>
            </a:r>
            <a:r>
              <a:rPr lang="ja-JP" altLang="en-US" sz="1200" b="0" dirty="0" smtClean="0"/>
              <a:t>経営体力の弱い企業が</a:t>
            </a:r>
            <a:r>
              <a:rPr lang="ja-JP" altLang="en-US" sz="1200" b="0" dirty="0" smtClean="0">
                <a:solidFill>
                  <a:srgbClr val="FF0000"/>
                </a:solidFill>
              </a:rPr>
              <a:t>倒産</a:t>
            </a:r>
            <a:r>
              <a:rPr kumimoji="1" lang="ja-JP" altLang="en-US" sz="1200" b="0" i="0" u="none" strike="noStrike" kern="1200" baseline="0" dirty="0" smtClean="0">
                <a:solidFill>
                  <a:schemeClr val="tx1"/>
                </a:solidFill>
                <a:latin typeface="+mn-lt"/>
                <a:ea typeface="+mn-ea"/>
                <a:cs typeface="+mn-cs"/>
              </a:rPr>
              <a:t>します。また、日本企業に対する信頼が低下した場合、株価や金利・為替の変動等に波及し、もしこれらの影響が拡大した場合、資金調達をするコストが増大することにより、企業の財務状況の悪化や倒産が増加する可能性があります。また、長期間にわたる生産活動の低下や海外貿易の悪化により、海外に奪われた需要が地震発生前の水準まで回復せず、日本の国際競争力の低下を招く可能性があります。これらによって雇用環境の悪化や失業者の増加にもつながり、雇用者の所得は低下し、購買意欲を低下させるなど、景気停滞への負のスパイラルに陥ると想定されます。経済活動の低下による影響は、長期的な税収入の減少にも結びつき、復旧・復興に要する財政出動と併せて、国や地方公共団体の財務状態に影響を与える可能性があります。日本経済に対する海外の信頼が低下した場合、海外からの資金調達コストが増大することも想定されており、まさに負のスパイラルに陥ると言ってもいいでしょう。</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15</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最後の</a:t>
            </a:r>
            <a:r>
              <a:rPr lang="ja-JP" altLang="en-US" b="0" dirty="0" smtClean="0"/>
              <a:t>復旧・復興の影響について</a:t>
            </a:r>
            <a:r>
              <a:rPr kumimoji="1" lang="ja-JP" altLang="en-US" sz="1200" b="0" i="0" u="none" strike="noStrike" kern="1200" baseline="0" dirty="0" smtClean="0">
                <a:solidFill>
                  <a:schemeClr val="tx1"/>
                </a:solidFill>
                <a:latin typeface="+mn-lt"/>
                <a:ea typeface="+mn-ea"/>
                <a:cs typeface="+mn-cs"/>
              </a:rPr>
              <a:t>は、被災地における人員確保と生活再建が大前提となります。行方不明者の捜索活動や被災者の生活再建に時間がかかる場合、企業による早期の本格的な事業再開は見込めず、経済活動の低下が長期化し影響が拡大することも想定されます。</a:t>
            </a:r>
          </a:p>
          <a:p>
            <a:r>
              <a:rPr kumimoji="1" lang="ja-JP" altLang="en-US" sz="1200" b="0" i="0" u="none" strike="noStrike" kern="1200" baseline="0" dirty="0" smtClean="0">
                <a:solidFill>
                  <a:schemeClr val="tx1"/>
                </a:solidFill>
                <a:latin typeface="+mn-lt"/>
                <a:ea typeface="+mn-ea"/>
                <a:cs typeface="+mn-cs"/>
              </a:rPr>
              <a:t>損壊した公共施設等の復旧、住宅や企業の再建、地域の復興のための復興投融資が実施され、インフラ、建設関連産業を中心に生産誘発効果が生じ、経済が活性化することが想定されます。また、老朽化した工場・設備等の既存の産業資本が高度な施設・設備に更新されることにより、経営効率性の高い事業構造への改革が促されることも想定されています。</a:t>
            </a:r>
            <a:endParaRPr kumimoji="1" lang="ja-JP" altLang="en-US" dirty="0" smtClean="0"/>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16</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これらのような経済被害があった場合の被害額の合計は、内閣府の発表によると愛知県全体で約３０兆円に上ると想定されており、全国での被害は約２２０兆という推定で、その約７分の１にも及ぶとされています。この３０兆円という数値は２位の大阪の２４兆円を上回って全国で最も被害を受けるといわれています。</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南海トラフ地震が起きた場合愛知県には多大な経済被害が予想されています。</a:t>
            </a: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17</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http://www.asahi.com/special/nankai_trough/</a:t>
            </a:r>
            <a:endParaRPr kumimoji="1" lang="ja-JP" altLang="en-US" dirty="0"/>
          </a:p>
        </p:txBody>
      </p:sp>
      <p:sp>
        <p:nvSpPr>
          <p:cNvPr id="4" name="スライド番号プレースホルダー 3"/>
          <p:cNvSpPr>
            <a:spLocks noGrp="1"/>
          </p:cNvSpPr>
          <p:nvPr>
            <p:ph type="sldNum" sz="quarter" idx="10"/>
          </p:nvPr>
        </p:nvSpPr>
        <p:spPr/>
        <p:txBody>
          <a:bodyPr/>
          <a:lstStyle/>
          <a:p>
            <a:fld id="{1E55B06D-2478-46E6-9A29-62564DFCA670}" type="slidenum">
              <a:rPr kumimoji="1" lang="ja-JP" altLang="en-US" smtClean="0"/>
              <a:t>38</a:t>
            </a:fld>
            <a:endParaRPr kumimoji="1" lang="ja-JP" altLang="en-US"/>
          </a:p>
        </p:txBody>
      </p:sp>
    </p:spTree>
    <p:extLst>
      <p:ext uri="{BB962C8B-B14F-4D97-AF65-F5344CB8AC3E}">
        <p14:creationId xmlns:p14="http://schemas.microsoft.com/office/powerpoint/2010/main" val="253156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震度の分布として、この地図にも書いてありますが赤色の地域が震度７、オレンジが震度６強、黄色が震度６弱、緑が震度５強、青が震度５弱となっています。名古屋でも震度６弱から６強の揺れが想定されています。</a:t>
            </a:r>
            <a:endParaRPr kumimoji="1" lang="en-US" altLang="ja-JP" dirty="0" smtClean="0"/>
          </a:p>
          <a:p>
            <a:r>
              <a:rPr kumimoji="1" lang="ja-JP" altLang="en-US" dirty="0" smtClean="0"/>
              <a:t>　震度６弱から震度７の揺れが予想され物的被害はもちろんのこと、これに伴って様々な２次被害が予想されています。このように県内はかなり広域で大きな揺れが起きることが想定されています。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7</a:t>
            </a:fld>
            <a:endParaRPr kumimoji="1" lang="ja-JP" altLang="en-US"/>
          </a:p>
        </p:txBody>
      </p:sp>
    </p:spTree>
    <p:extLst>
      <p:ext uri="{BB962C8B-B14F-4D97-AF65-F5344CB8AC3E}">
        <p14:creationId xmlns:p14="http://schemas.microsoft.com/office/powerpoint/2010/main" val="191595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この地震が起きた場合の愛知県内においての人的被害についてですが、日中など県民の多くが活動している時間帯よりも早朝や深夜に起きた場合県民の多くは就寝中に被災するため、死傷者の数は最大になるといわれています。この場合の死者は最大で、建物被害によって約</a:t>
            </a:r>
            <a:r>
              <a:rPr kumimoji="1" lang="en-US" altLang="ja-JP" dirty="0" smtClean="0"/>
              <a:t>15000</a:t>
            </a:r>
            <a:r>
              <a:rPr kumimoji="1" lang="ja-JP" altLang="en-US" dirty="0" smtClean="0"/>
              <a:t>人、津波によって約</a:t>
            </a:r>
            <a:r>
              <a:rPr kumimoji="1" lang="en-US" altLang="ja-JP" dirty="0" smtClean="0"/>
              <a:t>6400</a:t>
            </a:r>
            <a:r>
              <a:rPr kumimoji="1" lang="ja-JP" altLang="en-US" dirty="0" smtClean="0"/>
              <a:t>人、火災によって約</a:t>
            </a:r>
            <a:r>
              <a:rPr kumimoji="1" lang="en-US" altLang="ja-JP" dirty="0" smtClean="0"/>
              <a:t>1800</a:t>
            </a:r>
            <a:r>
              <a:rPr kumimoji="1" lang="ja-JP" altLang="en-US" dirty="0" smtClean="0"/>
              <a:t>人が死亡するといわれており、このほかにも急斜面地の崩壊や、ブロック塀の崩壊、自販機の転倒によっても少数ですが死者が出ると予想されており、これらを合計して約</a:t>
            </a:r>
            <a:r>
              <a:rPr kumimoji="1" lang="en-US" altLang="ja-JP" dirty="0" smtClean="0"/>
              <a:t>23000</a:t>
            </a:r>
            <a:r>
              <a:rPr kumimoji="1" lang="ja-JP" altLang="en-US" dirty="0" smtClean="0"/>
              <a:t>人の死者が出ると予想されています。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8</a:t>
            </a:fld>
            <a:endParaRPr kumimoji="1" lang="ja-JP" altLang="en-US"/>
          </a:p>
        </p:txBody>
      </p:sp>
    </p:spTree>
    <p:extLst>
      <p:ext uri="{BB962C8B-B14F-4D97-AF65-F5344CB8AC3E}">
        <p14:creationId xmlns:p14="http://schemas.microsoft.com/office/powerpoint/2010/main" val="191595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次は負傷者についてですが、建物の被害によって約</a:t>
            </a:r>
            <a:r>
              <a:rPr kumimoji="1" lang="en-US" altLang="ja-JP" dirty="0" smtClean="0"/>
              <a:t>97000</a:t>
            </a:r>
            <a:r>
              <a:rPr kumimoji="1" lang="ja-JP" altLang="en-US" dirty="0" smtClean="0"/>
              <a:t>人の負傷者が予想されており、津波によっては約</a:t>
            </a:r>
            <a:r>
              <a:rPr kumimoji="1" lang="en-US" altLang="ja-JP" dirty="0" smtClean="0"/>
              <a:t>1000</a:t>
            </a:r>
            <a:r>
              <a:rPr kumimoji="1" lang="ja-JP" altLang="en-US" dirty="0" smtClean="0"/>
              <a:t>人、火災によって約</a:t>
            </a:r>
            <a:r>
              <a:rPr kumimoji="1" lang="en-US" altLang="ja-JP" dirty="0" smtClean="0"/>
              <a:t>2200</a:t>
            </a:r>
            <a:r>
              <a:rPr kumimoji="1" lang="ja-JP" altLang="en-US" dirty="0" smtClean="0"/>
              <a:t>人の負傷者が出るといわれており、死者のケースと同様に急斜面地の崩壊や、ブロック塀の崩壊などによっても負傷者が出ると予想されています。合計で約</a:t>
            </a:r>
            <a:r>
              <a:rPr kumimoji="1" lang="en-US" altLang="ja-JP" dirty="0" smtClean="0"/>
              <a:t>10</a:t>
            </a:r>
            <a:r>
              <a:rPr kumimoji="1" lang="ja-JP" altLang="en-US" dirty="0" smtClean="0"/>
              <a:t>万人の負傷者が出るといわれといます。地震後も水や食料が不足、救出作業の人的不足、避難所などでの精神的なストレスによって被害は拡大すると思われます。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9</a:t>
            </a:fld>
            <a:endParaRPr kumimoji="1" lang="ja-JP" altLang="en-US"/>
          </a:p>
        </p:txBody>
      </p:sp>
    </p:spTree>
    <p:extLst>
      <p:ext uri="{BB962C8B-B14F-4D97-AF65-F5344CB8AC3E}">
        <p14:creationId xmlns:p14="http://schemas.microsoft.com/office/powerpoint/2010/main" val="111833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建物の被害については、揺れによる直接の被害によって約２４万３千棟が全壊するといわれており、液状化によって約２万３千棟、津波によって２千６百棟、急斜面地の崩壊によって約４百棟、火災によって約１１万９千棟の全壊による被害が予想されています。合計で３８万８千棟の全壊が予想され、３位の静岡県、２位の大阪府を抑えての数字が出ており、全国で１番大きな被害予測が出ています。建物の被害については愛知県はかなり大きな被害が予想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10</a:t>
            </a:fld>
            <a:endParaRPr kumimoji="1" lang="ja-JP" altLang="en-US"/>
          </a:p>
        </p:txBody>
      </p:sp>
    </p:spTree>
    <p:extLst>
      <p:ext uri="{BB962C8B-B14F-4D97-AF65-F5344CB8AC3E}">
        <p14:creationId xmlns:p14="http://schemas.microsoft.com/office/powerpoint/2010/main" val="99123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この地震が起きた場合の経済的被害についてですが、ここに挙げられている大きく分けて７つの被害が想定されており、</a:t>
            </a:r>
            <a:r>
              <a:rPr lang="ja-JP" altLang="en-US" dirty="0" smtClean="0"/>
              <a:t>生産やサービス活動の低下、インフラ・ライフライン等の損壊、製造拠点の被災に伴う全国・海外への拡大、食料等の被害、人流・物流の大動脈の寸断による被害、二次的な波及の拡大、復旧や復興の影響などがあげられ幅広い分野で被害が起きることが想定されています。</a:t>
            </a:r>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11</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１つ目の生産やサービス活動の低下について、事業所等の施設や設備の被害や電力等のライフライン施設の被害、人的被害によっても、被害が波及していくと予想されてます。</a:t>
            </a:r>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２つ目のインフラ・ライフライン等損壊については中部地方、近畿地方、四国地方、九州地方を中心とする超広域にわたる地域で、地震動、液状化、津波による浸水及び火災等により、建物や資産、土地、交通施設等の損壊が想定されます。</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12</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3</a:t>
            </a:r>
            <a:r>
              <a:rPr kumimoji="1" lang="ja-JP" altLang="en-US" sz="1200" b="0" i="0" u="none" strike="noStrike" kern="1200" baseline="0" dirty="0" smtClean="0">
                <a:solidFill>
                  <a:schemeClr val="tx1"/>
                </a:solidFill>
                <a:latin typeface="+mn-lt"/>
                <a:ea typeface="+mn-ea"/>
                <a:cs typeface="+mn-cs"/>
              </a:rPr>
              <a:t>つ目の</a:t>
            </a:r>
            <a:r>
              <a:rPr lang="ja-JP" altLang="en-US" b="0" dirty="0" smtClean="0"/>
              <a:t>製造拠点の被災に伴う全国・海外への波及拡大についてですが、</a:t>
            </a:r>
            <a:r>
              <a:rPr kumimoji="1" lang="ja-JP" altLang="en-US" sz="1200" b="0" i="0" u="none" strike="noStrike" kern="1200" baseline="0" dirty="0" smtClean="0">
                <a:solidFill>
                  <a:schemeClr val="tx1"/>
                </a:solidFill>
                <a:latin typeface="+mn-lt"/>
                <a:ea typeface="+mn-ea"/>
                <a:cs typeface="+mn-cs"/>
              </a:rPr>
              <a:t>甚大な被害が想定される地域には、我が国の経済を支えている太平洋ベルト地帯が含まれ、鉄鋼業、石油化学工業、自動車製造業、船舶・航空機の製造業、電子・電気機器等の製造業、これらの工場が高度に集積しているため非常に大きな被害が予想されています。さらに、これらの産業を中心に全国・海外にまで相互に密接に関連するネットワークが形成されているため、経済的な被害の影響は被災地内にとどまらず海外にまで波及し、東日本大震災による影響を遥かに上回る被害規模となることが想定されてます。</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13</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4</a:t>
            </a:r>
            <a:r>
              <a:rPr kumimoji="1" lang="ja-JP" altLang="en-US" sz="1200" b="0" i="0" u="none" strike="noStrike" kern="1200" baseline="0" dirty="0" smtClean="0">
                <a:solidFill>
                  <a:schemeClr val="tx1"/>
                </a:solidFill>
                <a:latin typeface="+mn-lt"/>
                <a:ea typeface="+mn-ea"/>
                <a:cs typeface="+mn-cs"/>
              </a:rPr>
              <a:t>つ目の甚大な被害が想定される地域には、多くの農地や漁港、食料品工場等も集積しています。このため、これらの被災により食料品や生活必需品の供給が滞ると、被災地</a:t>
            </a:r>
          </a:p>
          <a:p>
            <a:r>
              <a:rPr kumimoji="1" lang="ja-JP" altLang="en-US" sz="1200" b="0" i="0" u="none" strike="noStrike" kern="1200" baseline="0" dirty="0" smtClean="0">
                <a:solidFill>
                  <a:schemeClr val="tx1"/>
                </a:solidFill>
                <a:latin typeface="+mn-lt"/>
                <a:ea typeface="+mn-ea"/>
                <a:cs typeface="+mn-cs"/>
              </a:rPr>
              <a:t>外においても品不足とそれに伴う価格の高騰が生じ、市民生活に影響が及ぶことが想定されています。</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0" dirty="0" smtClean="0"/>
              <a:t>５つ目の人流・物流の大動脈の寸断による被害について</a:t>
            </a:r>
          </a:p>
          <a:p>
            <a:r>
              <a:rPr kumimoji="1" lang="ja-JP" altLang="en-US" sz="1200" b="0" i="0" u="none" strike="noStrike" kern="1200" baseline="0" dirty="0" smtClean="0">
                <a:solidFill>
                  <a:schemeClr val="tx1"/>
                </a:solidFill>
                <a:latin typeface="+mn-lt"/>
                <a:ea typeface="+mn-ea"/>
                <a:cs typeface="+mn-cs"/>
              </a:rPr>
              <a:t>大きな被害が想定される地域は、東名高速、名神高速、東海道・山陽新幹線、名古屋港、大阪港、神戸港等が整備され、国内外における経済活動を支える人流・物流の大動脈となっている。これらの交通施設の損壊により物流が寸断されれば、燃料・素材・重要部品の調達が困難となるため、全国の生産活動が低下するとともに、港湾施設の被災により、輸出入の取り止めによる機会損失、代替輸送による時間損失やコスト負担が生じることが想定される。</a:t>
            </a:r>
            <a:endParaRPr kumimoji="1" lang="en-US" altLang="ja-JP"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B2FDA2C-4C10-4AB2-AB82-F3D2B8E739B5}" type="slidenum">
              <a:rPr kumimoji="1" lang="ja-JP" altLang="en-US" smtClean="0"/>
              <a:t>14</a:t>
            </a:fld>
            <a:endParaRPr kumimoji="1" lang="ja-JP" altLang="en-US"/>
          </a:p>
        </p:txBody>
      </p:sp>
    </p:spTree>
    <p:extLst>
      <p:ext uri="{BB962C8B-B14F-4D97-AF65-F5344CB8AC3E}">
        <p14:creationId xmlns:p14="http://schemas.microsoft.com/office/powerpoint/2010/main" val="404608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AA26183-DA2A-4850-85FC-C84DCC6EF217}" type="datetime1">
              <a:rPr kumimoji="1" lang="ja-JP" altLang="en-US" smtClean="0"/>
              <a:t>2013/11/7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E508BD1-333F-44BC-B781-7AD3DEB6536E}" type="datetime1">
              <a:rPr kumimoji="1" lang="ja-JP" altLang="en-US" smtClean="0"/>
              <a:t>2013/11/7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1E92840-21D5-4322-A83C-693673D81A57}" type="datetime1">
              <a:rPr kumimoji="1" lang="ja-JP" altLang="en-US" smtClean="0"/>
              <a:t>2013/11/7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C742F624-556E-4882-9C2B-4048E42E1A28}" type="datetime1">
              <a:rPr kumimoji="1" lang="ja-JP" altLang="en-US" smtClean="0"/>
              <a:t>2013/11/7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2B9AA41-BBE8-498A-81E4-37EFD5885F47}" type="datetime1">
              <a:rPr kumimoji="1" lang="ja-JP" altLang="en-US" smtClean="0"/>
              <a:t>2013/11/7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8FFF44C7-2058-424E-BF85-2680974971DD}" type="datetime1">
              <a:rPr kumimoji="1" lang="ja-JP" altLang="en-US" smtClean="0"/>
              <a:t>2013/11/7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A99B844-D269-4142-A066-93652DA91DBE}" type="datetime1">
              <a:rPr kumimoji="1" lang="ja-JP" altLang="en-US" smtClean="0"/>
              <a:t>2013/11/7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D22BE59-0A63-4181-BDB3-D8EFE2D688D1}" type="datetime1">
              <a:rPr kumimoji="1" lang="ja-JP" altLang="en-US" smtClean="0"/>
              <a:t>2013/11/7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C0EC9A1-7ABA-43A8-8F81-00A803B3CED7}" type="datetime1">
              <a:rPr kumimoji="1" lang="ja-JP" altLang="en-US" smtClean="0"/>
              <a:t>2013/11/7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2DBE6C-96B5-405D-B03C-2060839E6FAB}" type="datetime1">
              <a:rPr kumimoji="1" lang="ja-JP" altLang="en-US" smtClean="0"/>
              <a:t>2013/11/7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DEA5AF-9276-484E-98A3-06EE051707CD}" type="datetime1">
              <a:rPr kumimoji="1" lang="ja-JP" altLang="en-US" smtClean="0"/>
              <a:t>2013/11/7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468555-DEC6-4FBF-8A44-EEA082C11658}"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FFF64D-60F2-4E4D-96E6-DB798F656590}" type="datetime1">
              <a:rPr kumimoji="1" lang="ja-JP" altLang="en-US" smtClean="0"/>
              <a:t>2013/11/7</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7468555-DEC6-4FBF-8A44-EEA082C11658}"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flipV="1">
            <a:off x="4572000" y="6126162"/>
            <a:ext cx="3708400" cy="471189"/>
          </a:xfrm>
        </p:spPr>
        <p:txBody>
          <a:bodyPr/>
          <a:lstStyle/>
          <a:p>
            <a:endParaRPr kumimoji="1" lang="ja-JP" altLang="en-US" dirty="0"/>
          </a:p>
        </p:txBody>
      </p:sp>
      <p:sp>
        <p:nvSpPr>
          <p:cNvPr id="3" name="タイトル 2"/>
          <p:cNvSpPr>
            <a:spLocks noGrp="1"/>
          </p:cNvSpPr>
          <p:nvPr>
            <p:ph type="title"/>
          </p:nvPr>
        </p:nvSpPr>
        <p:spPr>
          <a:xfrm>
            <a:off x="-108520" y="338328"/>
            <a:ext cx="9252520" cy="5754968"/>
          </a:xfrm>
        </p:spPr>
        <p:txBody>
          <a:bodyPr>
            <a:normAutofit/>
          </a:bodyPr>
          <a:lstStyle/>
          <a:p>
            <a:r>
              <a:rPr kumimoji="1" lang="ja-JP" altLang="en-US" sz="5400" dirty="0" smtClean="0">
                <a:solidFill>
                  <a:schemeClr val="tx2"/>
                </a:solidFill>
              </a:rPr>
              <a:t>南海トラフによる経済影響</a:t>
            </a:r>
            <a:r>
              <a:rPr kumimoji="1" lang="en-US" altLang="ja-JP" sz="5400" dirty="0" smtClean="0">
                <a:solidFill>
                  <a:schemeClr val="tx2"/>
                </a:solidFill>
              </a:rPr>
              <a:t/>
            </a:r>
            <a:br>
              <a:rPr kumimoji="1" lang="en-US" altLang="ja-JP" sz="5400" dirty="0" smtClean="0">
                <a:solidFill>
                  <a:schemeClr val="tx2"/>
                </a:solidFill>
              </a:rPr>
            </a:br>
            <a:r>
              <a:rPr lang="ja-JP" altLang="en-US" sz="5400" dirty="0" smtClean="0">
                <a:solidFill>
                  <a:schemeClr val="tx2"/>
                </a:solidFill>
              </a:rPr>
              <a:t>～どうすれば軽減できるか～</a:t>
            </a:r>
            <a:endParaRPr kumimoji="1" lang="ja-JP" altLang="en-US" sz="5400" dirty="0">
              <a:solidFill>
                <a:schemeClr val="tx2"/>
              </a:solidFill>
            </a:endParaRP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a:t>
            </a:fld>
            <a:endParaRPr kumimoji="1" lang="ja-JP" altLang="en-US"/>
          </a:p>
        </p:txBody>
      </p:sp>
    </p:spTree>
    <p:extLst>
      <p:ext uri="{BB962C8B-B14F-4D97-AF65-F5344CB8AC3E}">
        <p14:creationId xmlns:p14="http://schemas.microsoft.com/office/powerpoint/2010/main" val="169403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239000" cy="1143000"/>
          </a:xfrm>
        </p:spPr>
        <p:txBody>
          <a:bodyPr/>
          <a:lstStyle/>
          <a:p>
            <a:pPr algn="ctr"/>
            <a:r>
              <a:rPr kumimoji="1" lang="ja-JP" altLang="en-US" dirty="0" smtClean="0"/>
              <a:t>建物被害（全壊）</a:t>
            </a:r>
            <a:endParaRPr kumimoji="1" lang="ja-JP" altLang="en-US" dirty="0"/>
          </a:p>
        </p:txBody>
      </p:sp>
      <p:sp>
        <p:nvSpPr>
          <p:cNvPr id="3" name="コンテンツ プレースホルダー 2"/>
          <p:cNvSpPr>
            <a:spLocks noGrp="1"/>
          </p:cNvSpPr>
          <p:nvPr>
            <p:ph idx="1"/>
          </p:nvPr>
        </p:nvSpPr>
        <p:spPr>
          <a:xfrm>
            <a:off x="251520" y="1340768"/>
            <a:ext cx="8208912" cy="5184576"/>
          </a:xfrm>
        </p:spPr>
        <p:txBody>
          <a:bodyPr>
            <a:noAutofit/>
          </a:bodyPr>
          <a:lstStyle/>
          <a:p>
            <a:r>
              <a:rPr kumimoji="1" lang="ja-JP" altLang="en-US" sz="3200" b="1" dirty="0" smtClean="0"/>
              <a:t>揺れ→約</a:t>
            </a:r>
            <a:r>
              <a:rPr kumimoji="1" lang="en-US" altLang="ja-JP" sz="3200" b="1" dirty="0" smtClean="0"/>
              <a:t>243,000</a:t>
            </a:r>
          </a:p>
          <a:p>
            <a:endParaRPr lang="en-US" altLang="ja-JP" sz="3200" b="1" dirty="0"/>
          </a:p>
          <a:p>
            <a:r>
              <a:rPr kumimoji="1" lang="ja-JP" altLang="en-US" sz="3200" b="1" dirty="0" smtClean="0"/>
              <a:t>液状化→</a:t>
            </a:r>
            <a:r>
              <a:rPr lang="ja-JP" altLang="en-US" sz="3200" b="1" dirty="0" smtClean="0"/>
              <a:t>約 </a:t>
            </a:r>
            <a:r>
              <a:rPr lang="en-US" altLang="ja-JP" sz="3200" b="1" dirty="0" smtClean="0"/>
              <a:t>23,000</a:t>
            </a:r>
          </a:p>
          <a:p>
            <a:endParaRPr kumimoji="1" lang="en-US" altLang="ja-JP" sz="3200" b="1" dirty="0"/>
          </a:p>
          <a:p>
            <a:r>
              <a:rPr lang="ja-JP" altLang="en-US" sz="3200" b="1" dirty="0" smtClean="0"/>
              <a:t>津波→約 </a:t>
            </a:r>
            <a:r>
              <a:rPr lang="en-US" altLang="ja-JP" sz="3200" b="1" dirty="0" smtClean="0"/>
              <a:t>2,600</a:t>
            </a:r>
          </a:p>
          <a:p>
            <a:endParaRPr kumimoji="1" lang="en-US" altLang="ja-JP" sz="3200" b="1" dirty="0"/>
          </a:p>
          <a:p>
            <a:r>
              <a:rPr lang="ja-JP" altLang="en-US" sz="3200" b="1" dirty="0" smtClean="0"/>
              <a:t>急斜面地崩壊→</a:t>
            </a:r>
            <a:r>
              <a:rPr lang="ja-JP" altLang="en-US" sz="3200" b="1" dirty="0"/>
              <a:t>約 </a:t>
            </a:r>
            <a:r>
              <a:rPr lang="en-US" altLang="ja-JP" sz="3200" b="1" dirty="0" smtClean="0"/>
              <a:t>400</a:t>
            </a:r>
          </a:p>
          <a:p>
            <a:endParaRPr kumimoji="1" lang="en-US" altLang="ja-JP" sz="3200" b="1" dirty="0"/>
          </a:p>
          <a:p>
            <a:r>
              <a:rPr lang="ja-JP" altLang="en-US" sz="3200" b="1" dirty="0" smtClean="0"/>
              <a:t>火災→</a:t>
            </a:r>
            <a:r>
              <a:rPr lang="ja-JP" altLang="en-US" sz="3200" b="1" dirty="0"/>
              <a:t>約 </a:t>
            </a:r>
            <a:r>
              <a:rPr lang="en-US" altLang="ja-JP" sz="3200" b="1" dirty="0" smtClean="0"/>
              <a:t>119,000		</a:t>
            </a:r>
            <a:r>
              <a:rPr lang="ja-JP" altLang="en-US" sz="3200" b="1" dirty="0" smtClean="0"/>
              <a:t>合計　</a:t>
            </a:r>
            <a:r>
              <a:rPr lang="ja-JP" altLang="en-US" sz="3200" dirty="0"/>
              <a:t>約 </a:t>
            </a:r>
            <a:r>
              <a:rPr lang="en-US" altLang="ja-JP" sz="3200" dirty="0"/>
              <a:t>388,000</a:t>
            </a:r>
            <a:endParaRPr kumimoji="1" lang="ja-JP" altLang="en-US" sz="3200" b="1"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10</a:t>
            </a:fld>
            <a:endParaRPr kumimoji="1" lang="ja-JP" altLang="en-US"/>
          </a:p>
        </p:txBody>
      </p:sp>
    </p:spTree>
    <p:extLst>
      <p:ext uri="{BB962C8B-B14F-4D97-AF65-F5344CB8AC3E}">
        <p14:creationId xmlns:p14="http://schemas.microsoft.com/office/powerpoint/2010/main" val="135801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268613"/>
          </a:xfrm>
        </p:spPr>
        <p:txBody>
          <a:bodyPr>
            <a:normAutofit/>
          </a:bodyPr>
          <a:lstStyle/>
          <a:p>
            <a:pPr algn="ctr"/>
            <a:r>
              <a:rPr kumimoji="1" lang="ja-JP" altLang="en-US" sz="4000" dirty="0" smtClean="0"/>
              <a:t>どのような経済的被害があるのか？</a:t>
            </a:r>
            <a:endParaRPr kumimoji="1" lang="ja-JP" altLang="en-US" sz="4000" dirty="0"/>
          </a:p>
        </p:txBody>
      </p:sp>
      <p:sp>
        <p:nvSpPr>
          <p:cNvPr id="3" name="コンテンツ プレースホルダー 2"/>
          <p:cNvSpPr>
            <a:spLocks noGrp="1"/>
          </p:cNvSpPr>
          <p:nvPr>
            <p:ph idx="1"/>
          </p:nvPr>
        </p:nvSpPr>
        <p:spPr>
          <a:xfrm>
            <a:off x="467544" y="1340768"/>
            <a:ext cx="8219256" cy="5328592"/>
          </a:xfrm>
        </p:spPr>
        <p:txBody>
          <a:bodyPr>
            <a:normAutofit lnSpcReduction="10000"/>
          </a:bodyPr>
          <a:lstStyle/>
          <a:p>
            <a:r>
              <a:rPr lang="ja-JP" altLang="en-US" b="1" dirty="0" smtClean="0"/>
              <a:t>生産</a:t>
            </a:r>
            <a:r>
              <a:rPr lang="ja-JP" altLang="en-US" b="1" dirty="0"/>
              <a:t>やサービス活動の</a:t>
            </a:r>
            <a:r>
              <a:rPr lang="ja-JP" altLang="en-US" b="1" dirty="0" smtClean="0"/>
              <a:t>低下</a:t>
            </a:r>
            <a:endParaRPr lang="en-US" altLang="ja-JP" b="1" dirty="0" smtClean="0"/>
          </a:p>
          <a:p>
            <a:pPr marL="0" indent="0">
              <a:buNone/>
            </a:pPr>
            <a:endParaRPr kumimoji="1" lang="en-US" altLang="ja-JP" b="1" dirty="0"/>
          </a:p>
          <a:p>
            <a:pPr marL="0" indent="0">
              <a:buNone/>
            </a:pPr>
            <a:r>
              <a:rPr lang="ja-JP" altLang="en-US" b="1" dirty="0" smtClean="0"/>
              <a:t>　インフラ</a:t>
            </a:r>
            <a:r>
              <a:rPr lang="ja-JP" altLang="en-US" b="1" dirty="0"/>
              <a:t>・ライフライン</a:t>
            </a:r>
            <a:r>
              <a:rPr lang="ja-JP" altLang="en-US" b="1" dirty="0" smtClean="0"/>
              <a:t>等</a:t>
            </a:r>
            <a:r>
              <a:rPr lang="ja-JP" altLang="en-US" b="1" dirty="0"/>
              <a:t>の</a:t>
            </a:r>
            <a:r>
              <a:rPr lang="ja-JP" altLang="en-US" b="1" dirty="0" smtClean="0"/>
              <a:t>損壊</a:t>
            </a:r>
            <a:endParaRPr lang="en-US" altLang="ja-JP" b="1" dirty="0" smtClean="0"/>
          </a:p>
          <a:p>
            <a:endParaRPr kumimoji="1" lang="en-US" altLang="ja-JP" b="1" dirty="0"/>
          </a:p>
          <a:p>
            <a:pPr marL="0" indent="0">
              <a:buNone/>
            </a:pPr>
            <a:r>
              <a:rPr lang="ja-JP" altLang="en-US" b="1" dirty="0" smtClean="0"/>
              <a:t>　製造</a:t>
            </a:r>
            <a:r>
              <a:rPr lang="ja-JP" altLang="en-US" b="1" dirty="0"/>
              <a:t>拠点の被災に伴う全国・海外への波及</a:t>
            </a:r>
            <a:r>
              <a:rPr lang="ja-JP" altLang="en-US" b="1" dirty="0" smtClean="0"/>
              <a:t>拡大</a:t>
            </a:r>
            <a:endParaRPr lang="en-US" altLang="ja-JP" b="1" dirty="0" smtClean="0"/>
          </a:p>
          <a:p>
            <a:endParaRPr kumimoji="1" lang="en-US" altLang="ja-JP" b="1" dirty="0"/>
          </a:p>
          <a:p>
            <a:pPr marL="0" indent="0">
              <a:buNone/>
            </a:pPr>
            <a:r>
              <a:rPr lang="ja-JP" altLang="en-US" b="1" dirty="0" smtClean="0"/>
              <a:t>　食料</a:t>
            </a:r>
            <a:r>
              <a:rPr lang="ja-JP" altLang="en-US" b="1" dirty="0"/>
              <a:t>等</a:t>
            </a:r>
            <a:r>
              <a:rPr lang="ja-JP" altLang="en-US" b="1" dirty="0" smtClean="0"/>
              <a:t>の被害</a:t>
            </a:r>
            <a:endParaRPr lang="en-US" altLang="ja-JP" b="1" dirty="0" smtClean="0"/>
          </a:p>
          <a:p>
            <a:endParaRPr lang="en-US" altLang="ja-JP" b="1" dirty="0" smtClean="0"/>
          </a:p>
          <a:p>
            <a:pPr marL="0" indent="0">
              <a:buNone/>
            </a:pPr>
            <a:r>
              <a:rPr lang="ja-JP" altLang="en-US" b="1" dirty="0" smtClean="0"/>
              <a:t>　人流</a:t>
            </a:r>
            <a:r>
              <a:rPr lang="ja-JP" altLang="en-US" b="1" dirty="0"/>
              <a:t>・物流の大動脈の寸断による被害</a:t>
            </a:r>
          </a:p>
          <a:p>
            <a:endParaRPr kumimoji="1" lang="en-US" altLang="ja-JP" b="1" dirty="0"/>
          </a:p>
          <a:p>
            <a:pPr marL="0" indent="0">
              <a:buNone/>
            </a:pPr>
            <a:r>
              <a:rPr kumimoji="1" lang="ja-JP" altLang="en-US" b="1" dirty="0" smtClean="0"/>
              <a:t>　二次的</a:t>
            </a:r>
            <a:r>
              <a:rPr kumimoji="1" lang="ja-JP" altLang="en-US" b="1" dirty="0" smtClean="0"/>
              <a:t>な波及の拡大</a:t>
            </a:r>
            <a:endParaRPr kumimoji="1" lang="en-US" altLang="ja-JP" b="1" dirty="0" smtClean="0"/>
          </a:p>
          <a:p>
            <a:endParaRPr lang="en-US" altLang="ja-JP" b="1" dirty="0"/>
          </a:p>
          <a:p>
            <a:pPr marL="0" indent="0">
              <a:buNone/>
            </a:pPr>
            <a:r>
              <a:rPr lang="ja-JP" altLang="en-US" b="1" dirty="0" smtClean="0"/>
              <a:t>　復旧</a:t>
            </a:r>
            <a:r>
              <a:rPr lang="ja-JP" altLang="en-US" b="1" dirty="0"/>
              <a:t>・復興の影響</a:t>
            </a:r>
          </a:p>
          <a:p>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11</a:t>
            </a:fld>
            <a:endParaRPr kumimoji="1" lang="ja-JP" altLang="en-US"/>
          </a:p>
        </p:txBody>
      </p:sp>
    </p:spTree>
    <p:extLst>
      <p:ext uri="{BB962C8B-B14F-4D97-AF65-F5344CB8AC3E}">
        <p14:creationId xmlns:p14="http://schemas.microsoft.com/office/powerpoint/2010/main" val="24120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340621"/>
          </a:xfrm>
        </p:spPr>
        <p:txBody>
          <a:bodyPr>
            <a:normAutofit/>
          </a:bodyPr>
          <a:lstStyle/>
          <a:p>
            <a:pPr algn="ctr"/>
            <a:r>
              <a:rPr kumimoji="1" lang="ja-JP" altLang="en-US" sz="4000" dirty="0" smtClean="0"/>
              <a:t>経済的被害の内容</a:t>
            </a:r>
            <a:endParaRPr kumimoji="1" lang="ja-JP" altLang="en-US" sz="4000" dirty="0"/>
          </a:p>
        </p:txBody>
      </p:sp>
      <p:sp>
        <p:nvSpPr>
          <p:cNvPr id="3" name="コンテンツ プレースホルダー 2"/>
          <p:cNvSpPr>
            <a:spLocks noGrp="1"/>
          </p:cNvSpPr>
          <p:nvPr>
            <p:ph idx="1"/>
          </p:nvPr>
        </p:nvSpPr>
        <p:spPr>
          <a:xfrm>
            <a:off x="467544" y="2132856"/>
            <a:ext cx="8219256" cy="4536504"/>
          </a:xfrm>
        </p:spPr>
        <p:txBody>
          <a:bodyPr>
            <a:normAutofit lnSpcReduction="10000"/>
          </a:bodyPr>
          <a:lstStyle/>
          <a:p>
            <a:r>
              <a:rPr lang="ja-JP" altLang="en-US" sz="2800" b="1" dirty="0"/>
              <a:t>生産やサービス活動の</a:t>
            </a:r>
            <a:r>
              <a:rPr lang="ja-JP" altLang="en-US" sz="2800" b="1" dirty="0" smtClean="0"/>
              <a:t>低下</a:t>
            </a:r>
            <a:endParaRPr lang="en-US" altLang="ja-JP" sz="2800" b="1" dirty="0" smtClean="0"/>
          </a:p>
          <a:p>
            <a:pPr marL="0" indent="0">
              <a:buNone/>
            </a:pPr>
            <a:endParaRPr kumimoji="1" lang="en-US" altLang="ja-JP" b="1" dirty="0" smtClean="0"/>
          </a:p>
          <a:p>
            <a:pPr marL="0" indent="0">
              <a:buNone/>
            </a:pPr>
            <a:r>
              <a:rPr lang="en-US" altLang="ja-JP" b="1" dirty="0"/>
              <a:t>	</a:t>
            </a:r>
            <a:r>
              <a:rPr lang="ja-JP" altLang="en-US" b="1" dirty="0" smtClean="0"/>
              <a:t>施設や設備の被害や人的被害によって起きる</a:t>
            </a:r>
            <a:endParaRPr lang="en-US" altLang="ja-JP" b="1" dirty="0"/>
          </a:p>
          <a:p>
            <a:pPr marL="0" indent="0">
              <a:buNone/>
            </a:pPr>
            <a:endParaRPr lang="en-US" altLang="ja-JP" b="1" dirty="0" smtClean="0"/>
          </a:p>
          <a:p>
            <a:pPr marL="0" indent="0">
              <a:buNone/>
            </a:pPr>
            <a:r>
              <a:rPr lang="en-US" altLang="ja-JP" b="1" dirty="0" smtClean="0"/>
              <a:t>	</a:t>
            </a:r>
            <a:endParaRPr kumimoji="1" lang="en-US" altLang="ja-JP" b="1" dirty="0"/>
          </a:p>
          <a:p>
            <a:r>
              <a:rPr lang="ja-JP" altLang="en-US" sz="2800" b="1" dirty="0"/>
              <a:t>インフラ・ライフライン</a:t>
            </a:r>
            <a:r>
              <a:rPr lang="ja-JP" altLang="en-US" sz="2800" b="1" dirty="0" smtClean="0"/>
              <a:t>等</a:t>
            </a:r>
            <a:r>
              <a:rPr lang="ja-JP" altLang="en-US" sz="2800" b="1" dirty="0"/>
              <a:t>の</a:t>
            </a:r>
            <a:r>
              <a:rPr lang="ja-JP" altLang="en-US" sz="2800" b="1" dirty="0" smtClean="0"/>
              <a:t>損壊</a:t>
            </a:r>
            <a:endParaRPr lang="en-US" altLang="ja-JP" b="1" dirty="0" smtClean="0"/>
          </a:p>
          <a:p>
            <a:pPr marL="0" indent="0">
              <a:buNone/>
            </a:pPr>
            <a:r>
              <a:rPr lang="en-US" altLang="ja-JP" dirty="0"/>
              <a:t>	</a:t>
            </a:r>
            <a:endParaRPr lang="en-US" altLang="ja-JP" dirty="0" smtClean="0"/>
          </a:p>
          <a:p>
            <a:pPr marL="0" indent="0">
              <a:buNone/>
            </a:pPr>
            <a:r>
              <a:rPr kumimoji="1" lang="en-US" altLang="ja-JP" b="1" dirty="0"/>
              <a:t>	</a:t>
            </a:r>
            <a:r>
              <a:rPr kumimoji="1" lang="ja-JP" altLang="en-US" b="1" dirty="0" smtClean="0"/>
              <a:t>中部・近畿・九州の</a:t>
            </a:r>
            <a:r>
              <a:rPr kumimoji="1" lang="ja-JP" altLang="en-US" b="1" dirty="0" smtClean="0">
                <a:solidFill>
                  <a:srgbClr val="FF0000"/>
                </a:solidFill>
              </a:rPr>
              <a:t>超広範囲</a:t>
            </a:r>
            <a:r>
              <a:rPr kumimoji="1" lang="ja-JP" altLang="en-US" b="1" dirty="0" smtClean="0"/>
              <a:t>にわたる</a:t>
            </a:r>
            <a:endParaRPr kumimoji="1" lang="en-US" altLang="ja-JP" b="1" dirty="0" smtClean="0"/>
          </a:p>
          <a:p>
            <a:pPr marL="0" indent="0">
              <a:buNone/>
            </a:pPr>
            <a:r>
              <a:rPr lang="en-US" altLang="ja-JP" b="1" dirty="0"/>
              <a:t>	</a:t>
            </a:r>
            <a:endParaRPr lang="en-US" altLang="ja-JP" b="1" dirty="0" smtClean="0"/>
          </a:p>
          <a:p>
            <a:pPr marL="0" indent="0">
              <a:buNone/>
            </a:pPr>
            <a:r>
              <a:rPr kumimoji="1" lang="en-US" altLang="ja-JP" b="1" dirty="0"/>
              <a:t>	</a:t>
            </a: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12</a:t>
            </a:fld>
            <a:endParaRPr kumimoji="1" lang="ja-JP" altLang="en-US"/>
          </a:p>
        </p:txBody>
      </p:sp>
    </p:spTree>
    <p:extLst>
      <p:ext uri="{BB962C8B-B14F-4D97-AF65-F5344CB8AC3E}">
        <p14:creationId xmlns:p14="http://schemas.microsoft.com/office/powerpoint/2010/main" val="3679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340621"/>
          </a:xfrm>
        </p:spPr>
        <p:txBody>
          <a:bodyPr>
            <a:normAutofit/>
          </a:bodyPr>
          <a:lstStyle/>
          <a:p>
            <a:pPr algn="ctr"/>
            <a:r>
              <a:rPr kumimoji="1" lang="ja-JP" altLang="en-US" sz="4000" dirty="0" smtClean="0"/>
              <a:t>経済的被害の内容</a:t>
            </a:r>
            <a:endParaRPr kumimoji="1" lang="ja-JP" altLang="en-US" sz="4000" dirty="0"/>
          </a:p>
        </p:txBody>
      </p:sp>
      <p:sp>
        <p:nvSpPr>
          <p:cNvPr id="3" name="コンテンツ プレースホルダー 2"/>
          <p:cNvSpPr>
            <a:spLocks noGrp="1"/>
          </p:cNvSpPr>
          <p:nvPr>
            <p:ph idx="1"/>
          </p:nvPr>
        </p:nvSpPr>
        <p:spPr>
          <a:xfrm>
            <a:off x="0" y="1268760"/>
            <a:ext cx="8460432" cy="5400600"/>
          </a:xfrm>
        </p:spPr>
        <p:txBody>
          <a:bodyPr>
            <a:normAutofit/>
          </a:bodyPr>
          <a:lstStyle/>
          <a:p>
            <a:endParaRPr kumimoji="1" lang="en-US" altLang="ja-JP" b="1" dirty="0"/>
          </a:p>
          <a:p>
            <a:r>
              <a:rPr lang="ja-JP" altLang="en-US" sz="2800" b="1" dirty="0" smtClean="0"/>
              <a:t>製造拠点の被災に伴う全国・海外への波及拡大</a:t>
            </a:r>
            <a:endParaRPr lang="en-US" altLang="ja-JP" sz="2800" b="1" dirty="0"/>
          </a:p>
          <a:p>
            <a:endParaRPr lang="en-US" altLang="ja-JP" sz="2800" b="1" dirty="0" smtClean="0"/>
          </a:p>
          <a:p>
            <a:pPr marL="0" indent="0">
              <a:buNone/>
            </a:pPr>
            <a:r>
              <a:rPr lang="en-US" altLang="ja-JP" b="1" dirty="0"/>
              <a:t>	</a:t>
            </a:r>
            <a:r>
              <a:rPr lang="ja-JP" altLang="en-US" b="1" dirty="0" smtClean="0"/>
              <a:t>・</a:t>
            </a:r>
            <a:r>
              <a:rPr lang="ja-JP" altLang="en-US" sz="2800" b="1" dirty="0" smtClean="0"/>
              <a:t>鉄鋼業</a:t>
            </a:r>
            <a:endParaRPr lang="en-US" altLang="ja-JP" sz="2800" b="1" dirty="0" smtClean="0"/>
          </a:p>
          <a:p>
            <a:pPr marL="0" indent="0">
              <a:buNone/>
            </a:pPr>
            <a:r>
              <a:rPr lang="en-US" altLang="ja-JP" sz="2800" b="1" dirty="0" smtClean="0"/>
              <a:t>	</a:t>
            </a:r>
            <a:r>
              <a:rPr lang="ja-JP" altLang="en-US" sz="2800" b="1" dirty="0" smtClean="0"/>
              <a:t>・石油化学工業</a:t>
            </a:r>
            <a:endParaRPr lang="en-US" altLang="ja-JP" sz="2800" b="1" dirty="0" smtClean="0"/>
          </a:p>
          <a:p>
            <a:pPr marL="0" indent="0">
              <a:buNone/>
            </a:pPr>
            <a:r>
              <a:rPr lang="en-US" altLang="ja-JP" sz="2800" b="1" dirty="0" smtClean="0"/>
              <a:t>	</a:t>
            </a:r>
            <a:r>
              <a:rPr lang="ja-JP" altLang="en-US" sz="2800" b="1" dirty="0" smtClean="0"/>
              <a:t>・自動車製造業</a:t>
            </a:r>
            <a:endParaRPr lang="en-US" altLang="ja-JP" sz="2800" b="1" dirty="0" smtClean="0"/>
          </a:p>
          <a:p>
            <a:pPr marL="0" indent="0">
              <a:buNone/>
            </a:pPr>
            <a:r>
              <a:rPr lang="en-US" altLang="ja-JP" sz="2800" b="1" dirty="0" smtClean="0"/>
              <a:t>	</a:t>
            </a:r>
            <a:r>
              <a:rPr lang="ja-JP" altLang="en-US" sz="2800" b="1" dirty="0" smtClean="0"/>
              <a:t>・船舶、航空機製造</a:t>
            </a:r>
            <a:endParaRPr lang="en-US" altLang="ja-JP" sz="2800" b="1" dirty="0" smtClean="0"/>
          </a:p>
          <a:p>
            <a:pPr marL="0" indent="0">
              <a:buNone/>
            </a:pPr>
            <a:r>
              <a:rPr lang="en-US" altLang="ja-JP" sz="2800" b="1" dirty="0"/>
              <a:t>	</a:t>
            </a:r>
            <a:r>
              <a:rPr lang="ja-JP" altLang="en-US" sz="2800" b="1" dirty="0" smtClean="0"/>
              <a:t>・電子、電気機器製造業</a:t>
            </a:r>
            <a:endParaRPr lang="en-US" altLang="ja-JP" sz="2800" b="1" dirty="0" smtClean="0"/>
          </a:p>
          <a:p>
            <a:pPr marL="0" indent="0">
              <a:buNone/>
            </a:pPr>
            <a:endParaRPr lang="en-US" altLang="ja-JP" b="1" dirty="0"/>
          </a:p>
          <a:p>
            <a:pPr marL="0" indent="0">
              <a:buNone/>
            </a:pPr>
            <a:r>
              <a:rPr lang="ja-JP" altLang="en-US" sz="3200" b="1" dirty="0" smtClean="0">
                <a:solidFill>
                  <a:srgbClr val="FF0000"/>
                </a:solidFill>
              </a:rPr>
              <a:t>東日本大震災を遥かに上回る被害規模となる</a:t>
            </a:r>
            <a:endParaRPr lang="en-US" altLang="ja-JP" sz="3200" b="1"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13</a:t>
            </a:fld>
            <a:endParaRPr kumimoji="1" lang="ja-JP" altLang="en-US"/>
          </a:p>
        </p:txBody>
      </p:sp>
    </p:spTree>
    <p:extLst>
      <p:ext uri="{BB962C8B-B14F-4D97-AF65-F5344CB8AC3E}">
        <p14:creationId xmlns:p14="http://schemas.microsoft.com/office/powerpoint/2010/main" val="30687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196605"/>
          </a:xfrm>
        </p:spPr>
        <p:txBody>
          <a:bodyPr>
            <a:normAutofit/>
          </a:bodyPr>
          <a:lstStyle/>
          <a:p>
            <a:pPr algn="ctr"/>
            <a:r>
              <a:rPr kumimoji="1" lang="ja-JP" altLang="en-US" sz="4000" dirty="0" smtClean="0"/>
              <a:t>経済的被害の内容</a:t>
            </a:r>
            <a:endParaRPr kumimoji="1" lang="ja-JP" altLang="en-US" sz="4000" dirty="0"/>
          </a:p>
        </p:txBody>
      </p:sp>
      <p:sp>
        <p:nvSpPr>
          <p:cNvPr id="3" name="コンテンツ プレースホルダー 2"/>
          <p:cNvSpPr>
            <a:spLocks noGrp="1"/>
          </p:cNvSpPr>
          <p:nvPr>
            <p:ph idx="1"/>
          </p:nvPr>
        </p:nvSpPr>
        <p:spPr>
          <a:xfrm>
            <a:off x="0" y="1196752"/>
            <a:ext cx="8686800" cy="5472608"/>
          </a:xfrm>
        </p:spPr>
        <p:txBody>
          <a:bodyPr>
            <a:normAutofit/>
          </a:bodyPr>
          <a:lstStyle/>
          <a:p>
            <a:pPr marL="530352" lvl="2" indent="0">
              <a:buNone/>
            </a:pPr>
            <a:endParaRPr kumimoji="1" lang="en-US" altLang="ja-JP" b="1" dirty="0" smtClean="0"/>
          </a:p>
          <a:p>
            <a:r>
              <a:rPr lang="ja-JP" altLang="en-US" sz="2800" b="1" dirty="0" smtClean="0"/>
              <a:t>食料</a:t>
            </a:r>
            <a:r>
              <a:rPr lang="ja-JP" altLang="en-US" sz="2800" b="1" dirty="0"/>
              <a:t>等</a:t>
            </a:r>
            <a:r>
              <a:rPr lang="ja-JP" altLang="en-US" sz="2800" b="1" dirty="0" smtClean="0"/>
              <a:t>の被害</a:t>
            </a:r>
            <a:endParaRPr lang="en-US" altLang="ja-JP" sz="2800" b="1" dirty="0" smtClean="0"/>
          </a:p>
          <a:p>
            <a:endParaRPr lang="en-US" altLang="ja-JP" b="1" dirty="0"/>
          </a:p>
          <a:p>
            <a:pPr marL="0" indent="0">
              <a:buNone/>
            </a:pPr>
            <a:r>
              <a:rPr lang="en-US" altLang="ja-JP" b="1" dirty="0" smtClean="0"/>
              <a:t>	</a:t>
            </a:r>
            <a:r>
              <a:rPr lang="ja-JP" altLang="en-US" b="1" dirty="0" smtClean="0"/>
              <a:t>品</a:t>
            </a:r>
            <a:r>
              <a:rPr lang="ja-JP" altLang="en-US" b="1" dirty="0"/>
              <a:t>不足や価格の高騰が起きる</a:t>
            </a:r>
            <a:endParaRPr lang="en-US" altLang="ja-JP" b="1" dirty="0"/>
          </a:p>
          <a:p>
            <a:pPr marL="0" indent="0">
              <a:buNone/>
            </a:pPr>
            <a:endParaRPr lang="en-US" altLang="ja-JP" b="1" dirty="0" smtClean="0"/>
          </a:p>
          <a:p>
            <a:r>
              <a:rPr lang="ja-JP" altLang="en-US" sz="2800" b="1" dirty="0"/>
              <a:t>人流・物流の大動脈の寸断による被害</a:t>
            </a:r>
          </a:p>
          <a:p>
            <a:endParaRPr lang="en-US" altLang="ja-JP" sz="2800" b="1" dirty="0" smtClean="0"/>
          </a:p>
          <a:p>
            <a:pPr marL="0" indent="0">
              <a:buNone/>
            </a:pPr>
            <a:r>
              <a:rPr lang="en-US" altLang="ja-JP" b="1" dirty="0" smtClean="0"/>
              <a:t>	</a:t>
            </a:r>
            <a:r>
              <a:rPr lang="ja-JP" altLang="en-US" b="1" dirty="0" smtClean="0"/>
              <a:t>輸出入の取り止めによる機会損失</a:t>
            </a:r>
            <a:endParaRPr lang="en-US" altLang="ja-JP" b="1" dirty="0" smtClean="0"/>
          </a:p>
          <a:p>
            <a:pPr marL="0" indent="0">
              <a:buNone/>
            </a:pPr>
            <a:endParaRPr lang="en-US" altLang="ja-JP" b="1" dirty="0"/>
          </a:p>
          <a:p>
            <a:pPr marL="0" indent="0">
              <a:buNone/>
            </a:pPr>
            <a:r>
              <a:rPr lang="en-US" altLang="ja-JP" b="1" dirty="0" smtClean="0"/>
              <a:t>	</a:t>
            </a:r>
            <a:r>
              <a:rPr lang="ja-JP" altLang="en-US" b="1" dirty="0" smtClean="0"/>
              <a:t>代替輸送による時間損失・コスト負担</a:t>
            </a:r>
            <a:endParaRPr lang="en-US" altLang="ja-JP" b="1" dirty="0"/>
          </a:p>
          <a:p>
            <a:pPr marL="0" indent="0">
              <a:buNone/>
            </a:pPr>
            <a:r>
              <a:rPr lang="en-US" altLang="ja-JP" b="1" dirty="0" smtClean="0"/>
              <a:t>	</a:t>
            </a:r>
          </a:p>
          <a:p>
            <a:pPr marL="0" indent="0">
              <a:buNone/>
            </a:pPr>
            <a:r>
              <a:rPr lang="en-US" altLang="ja-JP" b="1" dirty="0"/>
              <a:t>	</a:t>
            </a:r>
          </a:p>
          <a:p>
            <a:pPr marL="0" indent="0">
              <a:buNone/>
            </a:pPr>
            <a:endParaRPr lang="en-US" altLang="ja-JP" b="1" dirty="0" smtClean="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14</a:t>
            </a:fld>
            <a:endParaRPr kumimoji="1" lang="ja-JP" altLang="en-US"/>
          </a:p>
        </p:txBody>
      </p:sp>
    </p:spTree>
    <p:extLst>
      <p:ext uri="{BB962C8B-B14F-4D97-AF65-F5344CB8AC3E}">
        <p14:creationId xmlns:p14="http://schemas.microsoft.com/office/powerpoint/2010/main" val="19456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268613"/>
          </a:xfrm>
        </p:spPr>
        <p:txBody>
          <a:bodyPr>
            <a:normAutofit/>
          </a:bodyPr>
          <a:lstStyle/>
          <a:p>
            <a:pPr algn="ctr"/>
            <a:r>
              <a:rPr kumimoji="1" lang="ja-JP" altLang="en-US" sz="4000" dirty="0" smtClean="0"/>
              <a:t>経済的被害の内容</a:t>
            </a:r>
            <a:endParaRPr kumimoji="1" lang="ja-JP" altLang="en-US" sz="4000" dirty="0"/>
          </a:p>
        </p:txBody>
      </p:sp>
      <p:sp>
        <p:nvSpPr>
          <p:cNvPr id="3" name="コンテンツ プレースホルダー 2"/>
          <p:cNvSpPr>
            <a:spLocks noGrp="1"/>
          </p:cNvSpPr>
          <p:nvPr>
            <p:ph idx="1"/>
          </p:nvPr>
        </p:nvSpPr>
        <p:spPr>
          <a:xfrm>
            <a:off x="0" y="980728"/>
            <a:ext cx="8686800" cy="5661248"/>
          </a:xfrm>
        </p:spPr>
        <p:txBody>
          <a:bodyPr>
            <a:normAutofit lnSpcReduction="10000"/>
          </a:bodyPr>
          <a:lstStyle/>
          <a:p>
            <a:pPr marL="530352" lvl="2" indent="0">
              <a:buNone/>
            </a:pPr>
            <a:endParaRPr kumimoji="1" lang="en-US" altLang="ja-JP" b="1" dirty="0" smtClean="0"/>
          </a:p>
          <a:p>
            <a:r>
              <a:rPr lang="ja-JP" altLang="en-US" sz="2800" b="1" dirty="0"/>
              <a:t>二次的な波及の拡大</a:t>
            </a:r>
            <a:endParaRPr lang="en-US" altLang="ja-JP" sz="2800" b="1" dirty="0"/>
          </a:p>
          <a:p>
            <a:pPr marL="0" indent="0">
              <a:buNone/>
            </a:pPr>
            <a:endParaRPr lang="en-US" altLang="ja-JP" sz="2800" b="1" dirty="0" smtClean="0">
              <a:solidFill>
                <a:srgbClr val="FF0000"/>
              </a:solidFill>
            </a:endParaRPr>
          </a:p>
          <a:p>
            <a:pPr marL="0" indent="0">
              <a:buNone/>
            </a:pPr>
            <a:r>
              <a:rPr lang="en-US" altLang="ja-JP" sz="2800" b="1" dirty="0" smtClean="0">
                <a:solidFill>
                  <a:srgbClr val="FF0000"/>
                </a:solidFill>
              </a:rPr>
              <a:t>	</a:t>
            </a:r>
            <a:r>
              <a:rPr lang="ja-JP" altLang="en-US" sz="2800" b="1" dirty="0" smtClean="0"/>
              <a:t>・経営</a:t>
            </a:r>
            <a:r>
              <a:rPr lang="ja-JP" altLang="en-US" sz="2800" b="1" dirty="0"/>
              <a:t>体力の弱い企業が</a:t>
            </a:r>
            <a:r>
              <a:rPr lang="ja-JP" altLang="en-US" sz="2800" b="1" dirty="0" smtClean="0"/>
              <a:t>倒産</a:t>
            </a:r>
            <a:endParaRPr lang="en-US" altLang="ja-JP" sz="2800" b="1" dirty="0" smtClean="0"/>
          </a:p>
          <a:p>
            <a:pPr marL="0" indent="0">
              <a:buNone/>
            </a:pPr>
            <a:endParaRPr lang="en-US" altLang="ja-JP" sz="2800" b="1" dirty="0" smtClean="0">
              <a:solidFill>
                <a:srgbClr val="FF0000"/>
              </a:solidFill>
            </a:endParaRPr>
          </a:p>
          <a:p>
            <a:pPr marL="0" indent="0">
              <a:buNone/>
            </a:pPr>
            <a:r>
              <a:rPr lang="en-US" altLang="ja-JP" sz="2800" b="1" dirty="0" smtClean="0">
                <a:solidFill>
                  <a:srgbClr val="FF0000"/>
                </a:solidFill>
              </a:rPr>
              <a:t>	</a:t>
            </a:r>
            <a:r>
              <a:rPr lang="ja-JP" altLang="en-US" sz="2800" b="1" dirty="0" smtClean="0"/>
              <a:t>・企業</a:t>
            </a:r>
            <a:r>
              <a:rPr lang="ja-JP" altLang="en-US" sz="2800" b="1" dirty="0"/>
              <a:t>の財務状況の悪化や</a:t>
            </a:r>
            <a:r>
              <a:rPr lang="ja-JP" altLang="en-US" sz="2800" b="1" dirty="0" smtClean="0"/>
              <a:t>倒産が増加</a:t>
            </a:r>
            <a:endParaRPr lang="en-US" altLang="ja-JP" sz="2800" b="1" dirty="0" smtClean="0"/>
          </a:p>
          <a:p>
            <a:pPr marL="0" indent="0">
              <a:buNone/>
            </a:pPr>
            <a:endParaRPr lang="en-US" altLang="ja-JP" sz="2800" b="1" dirty="0" smtClean="0"/>
          </a:p>
          <a:p>
            <a:pPr marL="0" indent="0">
              <a:buNone/>
            </a:pPr>
            <a:r>
              <a:rPr lang="en-US" altLang="ja-JP" sz="2800" b="1" dirty="0" smtClean="0"/>
              <a:t>	</a:t>
            </a:r>
            <a:r>
              <a:rPr lang="ja-JP" altLang="en-US" sz="2800" b="1" dirty="0" smtClean="0"/>
              <a:t>・</a:t>
            </a:r>
            <a:r>
              <a:rPr lang="ja-JP" altLang="en-US" sz="2800" b="1" dirty="0"/>
              <a:t>日本の国際競争力の</a:t>
            </a:r>
            <a:r>
              <a:rPr lang="ja-JP" altLang="en-US" sz="2800" b="1" dirty="0" smtClean="0"/>
              <a:t>低下</a:t>
            </a:r>
            <a:endParaRPr lang="en-US" altLang="ja-JP" sz="2800" b="1" dirty="0" smtClean="0"/>
          </a:p>
          <a:p>
            <a:pPr marL="0" indent="0">
              <a:buNone/>
            </a:pPr>
            <a:endParaRPr lang="en-US" altLang="ja-JP" sz="2800" b="1" dirty="0" smtClean="0">
              <a:solidFill>
                <a:srgbClr val="FF0000"/>
              </a:solidFill>
            </a:endParaRPr>
          </a:p>
          <a:p>
            <a:pPr marL="0" indent="0">
              <a:buNone/>
            </a:pPr>
            <a:r>
              <a:rPr lang="en-US" altLang="ja-JP" sz="2800" b="1" dirty="0">
                <a:solidFill>
                  <a:srgbClr val="FF0000"/>
                </a:solidFill>
              </a:rPr>
              <a:t>	</a:t>
            </a:r>
            <a:r>
              <a:rPr lang="ja-JP" altLang="en-US" sz="2800" b="1" dirty="0" smtClean="0"/>
              <a:t>・雇用環境悪化、失業者増加、所得低下</a:t>
            </a:r>
            <a:endParaRPr lang="en-US" altLang="ja-JP" sz="2800" b="1" dirty="0" smtClean="0"/>
          </a:p>
          <a:p>
            <a:pPr marL="0" indent="0">
              <a:buNone/>
            </a:pPr>
            <a:r>
              <a:rPr lang="en-US" altLang="ja-JP" sz="2800" b="1" dirty="0">
                <a:solidFill>
                  <a:srgbClr val="FF0000"/>
                </a:solidFill>
              </a:rPr>
              <a:t>	</a:t>
            </a:r>
            <a:endParaRPr lang="en-US" altLang="ja-JP" sz="2800" b="1" dirty="0" smtClean="0">
              <a:solidFill>
                <a:srgbClr val="FF0000"/>
              </a:solidFill>
            </a:endParaRPr>
          </a:p>
          <a:p>
            <a:pPr marL="0" indent="0">
              <a:buNone/>
            </a:pPr>
            <a:r>
              <a:rPr lang="en-US" altLang="ja-JP" sz="2800" b="1" dirty="0"/>
              <a:t>	</a:t>
            </a:r>
            <a:r>
              <a:rPr lang="ja-JP" altLang="en-US" sz="2800" b="1" dirty="0" smtClean="0"/>
              <a:t>・購買意欲の低下</a:t>
            </a:r>
            <a:endParaRPr lang="en-US" altLang="ja-JP" sz="2800" b="1" dirty="0" smtClean="0"/>
          </a:p>
          <a:p>
            <a:pPr marL="0" indent="0">
              <a:buNone/>
            </a:pPr>
            <a:endParaRPr lang="en-US" altLang="ja-JP" sz="2800" b="1" dirty="0"/>
          </a:p>
          <a:p>
            <a:pPr marL="0" indent="0">
              <a:buNone/>
            </a:pPr>
            <a:endParaRPr lang="en-US" altLang="ja-JP" sz="2400" b="1" dirty="0" smtClean="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15</a:t>
            </a:fld>
            <a:endParaRPr kumimoji="1" lang="ja-JP" altLang="en-US"/>
          </a:p>
        </p:txBody>
      </p:sp>
    </p:spTree>
    <p:extLst>
      <p:ext uri="{BB962C8B-B14F-4D97-AF65-F5344CB8AC3E}">
        <p14:creationId xmlns:p14="http://schemas.microsoft.com/office/powerpoint/2010/main" val="13556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6" y="147"/>
            <a:ext cx="8553128" cy="1772669"/>
          </a:xfrm>
        </p:spPr>
        <p:txBody>
          <a:bodyPr>
            <a:normAutofit/>
          </a:bodyPr>
          <a:lstStyle/>
          <a:p>
            <a:pPr algn="ctr"/>
            <a:r>
              <a:rPr kumimoji="1" lang="ja-JP" altLang="en-US" sz="4000" dirty="0" smtClean="0"/>
              <a:t>経済的被害の内容</a:t>
            </a:r>
            <a:endParaRPr kumimoji="1" lang="ja-JP" altLang="en-US" sz="4000" dirty="0"/>
          </a:p>
        </p:txBody>
      </p:sp>
      <p:sp>
        <p:nvSpPr>
          <p:cNvPr id="3" name="コンテンツ プレースホルダー 2"/>
          <p:cNvSpPr>
            <a:spLocks noGrp="1"/>
          </p:cNvSpPr>
          <p:nvPr>
            <p:ph idx="1"/>
          </p:nvPr>
        </p:nvSpPr>
        <p:spPr>
          <a:xfrm>
            <a:off x="395536" y="2420888"/>
            <a:ext cx="8219256" cy="4416440"/>
          </a:xfrm>
        </p:spPr>
        <p:txBody>
          <a:bodyPr>
            <a:normAutofit/>
          </a:bodyPr>
          <a:lstStyle/>
          <a:p>
            <a:pPr marL="0" indent="0">
              <a:buNone/>
            </a:pPr>
            <a:endParaRPr lang="en-US" altLang="ja-JP" b="1" dirty="0"/>
          </a:p>
          <a:p>
            <a:r>
              <a:rPr lang="ja-JP" altLang="en-US" b="1" dirty="0"/>
              <a:t>復旧・</a:t>
            </a:r>
            <a:r>
              <a:rPr lang="ja-JP" altLang="en-US" b="1" dirty="0" smtClean="0"/>
              <a:t>復興</a:t>
            </a:r>
            <a:r>
              <a:rPr lang="ja-JP" altLang="en-US" b="1" dirty="0"/>
              <a:t>の影響</a:t>
            </a:r>
          </a:p>
          <a:p>
            <a:pPr marL="0" indent="0">
              <a:buNone/>
            </a:pPr>
            <a:r>
              <a:rPr lang="en-US" altLang="ja-JP" dirty="0"/>
              <a:t>	</a:t>
            </a:r>
            <a:endParaRPr lang="en-US" altLang="ja-JP" dirty="0" smtClean="0"/>
          </a:p>
          <a:p>
            <a:pPr marL="0" indent="0">
              <a:buNone/>
            </a:pPr>
            <a:r>
              <a:rPr kumimoji="1" lang="en-US" altLang="ja-JP" dirty="0"/>
              <a:t>	</a:t>
            </a:r>
            <a:r>
              <a:rPr kumimoji="1" lang="ja-JP" altLang="en-US" dirty="0" smtClean="0"/>
              <a:t>・</a:t>
            </a:r>
            <a:r>
              <a:rPr kumimoji="1" lang="ja-JP" altLang="en-US" b="1" dirty="0" smtClean="0"/>
              <a:t>経済活動の低下の長期化による影響拡大</a:t>
            </a:r>
            <a:endParaRPr kumimoji="1" lang="en-US" altLang="ja-JP" b="1" dirty="0" smtClean="0"/>
          </a:p>
          <a:p>
            <a:pPr marL="0" indent="0">
              <a:buNone/>
            </a:pPr>
            <a:endParaRPr lang="en-US" altLang="ja-JP" b="1" dirty="0"/>
          </a:p>
          <a:p>
            <a:pPr marL="0" indent="0">
              <a:buNone/>
            </a:pPr>
            <a:r>
              <a:rPr kumimoji="1" lang="en-US" altLang="ja-JP" b="1" dirty="0" smtClean="0"/>
              <a:t>	</a:t>
            </a:r>
            <a:r>
              <a:rPr kumimoji="1" lang="ja-JP" altLang="en-US" b="1" dirty="0" smtClean="0"/>
              <a:t>・建設関連産業を中心に</a:t>
            </a:r>
            <a:r>
              <a:rPr kumimoji="1" lang="ja-JP" altLang="en-US" b="1" dirty="0" smtClean="0">
                <a:solidFill>
                  <a:srgbClr val="FF0000"/>
                </a:solidFill>
              </a:rPr>
              <a:t>生産誘発効果</a:t>
            </a:r>
            <a:endParaRPr kumimoji="1" lang="en-US" altLang="ja-JP" b="1" dirty="0" smtClean="0">
              <a:solidFill>
                <a:srgbClr val="FF0000"/>
              </a:solidFill>
            </a:endParaRPr>
          </a:p>
          <a:p>
            <a:pPr marL="0" indent="0">
              <a:buNone/>
            </a:pPr>
            <a:endParaRPr lang="en-US" altLang="ja-JP" b="1" dirty="0">
              <a:solidFill>
                <a:srgbClr val="FF0000"/>
              </a:solidFill>
            </a:endParaRPr>
          </a:p>
          <a:p>
            <a:pPr marL="0" indent="0">
              <a:buNone/>
            </a:pPr>
            <a:r>
              <a:rPr kumimoji="1" lang="en-US" altLang="ja-JP" b="1" dirty="0" smtClean="0">
                <a:solidFill>
                  <a:srgbClr val="FF0000"/>
                </a:solidFill>
              </a:rPr>
              <a:t>	</a:t>
            </a:r>
            <a:endParaRPr kumimoji="1" lang="ja-JP" altLang="en-US" b="1" dirty="0">
              <a:solidFill>
                <a:srgbClr val="FF0000"/>
              </a:solidFill>
            </a:endParaRP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16</a:t>
            </a:fld>
            <a:endParaRPr kumimoji="1" lang="ja-JP" altLang="en-US"/>
          </a:p>
        </p:txBody>
      </p:sp>
    </p:spTree>
    <p:extLst>
      <p:ext uri="{BB962C8B-B14F-4D97-AF65-F5344CB8AC3E}">
        <p14:creationId xmlns:p14="http://schemas.microsoft.com/office/powerpoint/2010/main" val="25424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0590"/>
            <a:ext cx="8229600" cy="2102265"/>
          </a:xfrm>
        </p:spPr>
        <p:txBody>
          <a:bodyPr>
            <a:normAutofit/>
          </a:bodyPr>
          <a:lstStyle/>
          <a:p>
            <a:pPr algn="ctr"/>
            <a:r>
              <a:rPr kumimoji="1" lang="ja-JP" altLang="en-US" sz="4800" dirty="0" smtClean="0"/>
              <a:t>経済的被害額</a:t>
            </a:r>
            <a:endParaRPr kumimoji="1" lang="ja-JP" altLang="en-US" sz="4800" dirty="0"/>
          </a:p>
        </p:txBody>
      </p:sp>
      <p:sp>
        <p:nvSpPr>
          <p:cNvPr id="3" name="コンテンツ プレースホルダー 2"/>
          <p:cNvSpPr>
            <a:spLocks noGrp="1"/>
          </p:cNvSpPr>
          <p:nvPr>
            <p:ph idx="1"/>
          </p:nvPr>
        </p:nvSpPr>
        <p:spPr>
          <a:xfrm>
            <a:off x="457200" y="2780928"/>
            <a:ext cx="8219256" cy="3744416"/>
          </a:xfrm>
        </p:spPr>
        <p:txBody>
          <a:bodyPr>
            <a:normAutofit/>
          </a:bodyPr>
          <a:lstStyle/>
          <a:p>
            <a:r>
              <a:rPr kumimoji="1" lang="ja-JP" altLang="en-US" b="1" dirty="0" smtClean="0"/>
              <a:t>愛知県</a:t>
            </a:r>
            <a:r>
              <a:rPr kumimoji="1" lang="ja-JP" altLang="en-US" b="1" dirty="0" smtClean="0"/>
              <a:t>全体で約</a:t>
            </a:r>
            <a:r>
              <a:rPr kumimoji="1" lang="ja-JP" altLang="en-US" b="1" dirty="0" smtClean="0"/>
              <a:t>３０兆円の被害額</a:t>
            </a:r>
            <a:endParaRPr kumimoji="1" lang="en-US" altLang="ja-JP" b="1" dirty="0" smtClean="0"/>
          </a:p>
          <a:p>
            <a:endParaRPr lang="en-US" altLang="ja-JP" b="1" dirty="0"/>
          </a:p>
          <a:p>
            <a:r>
              <a:rPr kumimoji="1" lang="ja-JP" altLang="en-US" b="1" dirty="0" smtClean="0"/>
              <a:t>全国被害額の約７分の１（全国約２２０兆円）</a:t>
            </a:r>
            <a:endParaRPr kumimoji="1" lang="en-US" altLang="ja-JP" b="1" dirty="0" smtClean="0"/>
          </a:p>
          <a:p>
            <a:endParaRPr lang="en-US" altLang="ja-JP" b="1" dirty="0"/>
          </a:p>
          <a:p>
            <a:r>
              <a:rPr kumimoji="1" lang="ja-JP" altLang="en-US" b="1" dirty="0" smtClean="0"/>
              <a:t>日本最大</a:t>
            </a:r>
            <a:r>
              <a:rPr kumimoji="1" lang="ja-JP" altLang="en-US" b="1" dirty="0" smtClean="0"/>
              <a:t>の被害額</a:t>
            </a:r>
            <a:endParaRPr kumimoji="1" lang="en-US" altLang="ja-JP" b="1" dirty="0" smtClean="0"/>
          </a:p>
          <a:p>
            <a:endParaRPr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17</a:t>
            </a:fld>
            <a:endParaRPr kumimoji="1" lang="ja-JP" altLang="en-US"/>
          </a:p>
        </p:txBody>
      </p:sp>
    </p:spTree>
    <p:extLst>
      <p:ext uri="{BB962C8B-B14F-4D97-AF65-F5344CB8AC3E}">
        <p14:creationId xmlns:p14="http://schemas.microsoft.com/office/powerpoint/2010/main" val="37748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1556792"/>
            <a:ext cx="7408333" cy="4896544"/>
          </a:xfrm>
        </p:spPr>
        <p:txBody>
          <a:bodyPr>
            <a:normAutofit/>
          </a:bodyPr>
          <a:lstStyle/>
          <a:p>
            <a:pPr marL="0" indent="0">
              <a:buNone/>
            </a:pPr>
            <a:r>
              <a:rPr lang="ja-JP" altLang="en-US" sz="7800" dirty="0"/>
              <a:t>日本の</a:t>
            </a:r>
            <a:r>
              <a:rPr lang="ja-JP" altLang="en-US" sz="7800" dirty="0" smtClean="0"/>
              <a:t>ＧＤＰは為替</a:t>
            </a:r>
            <a:r>
              <a:rPr lang="ja-JP" altLang="en-US" sz="7800" dirty="0"/>
              <a:t>レート</a:t>
            </a:r>
            <a:r>
              <a:rPr lang="ja-JP" altLang="en-US" sz="7800" dirty="0" smtClean="0"/>
              <a:t>で約</a:t>
            </a:r>
            <a:r>
              <a:rPr lang="ja-JP" altLang="en-US" sz="7800" dirty="0"/>
              <a:t>６００兆円です。</a:t>
            </a:r>
          </a:p>
          <a:p>
            <a:pPr marL="0" indent="0">
              <a:buNone/>
            </a:pPr>
            <a:endParaRPr kumimoji="1" lang="ja-JP" altLang="en-US" sz="8800" b="1" dirty="0"/>
          </a:p>
        </p:txBody>
      </p:sp>
      <p:sp>
        <p:nvSpPr>
          <p:cNvPr id="3" name="タイトル 2"/>
          <p:cNvSpPr>
            <a:spLocks noGrp="1"/>
          </p:cNvSpPr>
          <p:nvPr>
            <p:ph type="title"/>
          </p:nvPr>
        </p:nvSpPr>
        <p:spPr/>
        <p:txBody>
          <a:bodyPr/>
          <a:lstStyle/>
          <a:p>
            <a:endParaRPr kumimoji="1" lang="ja-JP" altLang="en-US" dirty="0"/>
          </a:p>
        </p:txBody>
      </p:sp>
      <p:sp>
        <p:nvSpPr>
          <p:cNvPr id="4" name="爆発 1 3"/>
          <p:cNvSpPr/>
          <p:nvPr/>
        </p:nvSpPr>
        <p:spPr>
          <a:xfrm>
            <a:off x="467544" y="551880"/>
            <a:ext cx="8784976" cy="612068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i="1" dirty="0" smtClean="0">
                <a:solidFill>
                  <a:srgbClr val="FF0000"/>
                </a:solidFill>
              </a:rPr>
              <a:t>愛知だけで約</a:t>
            </a:r>
            <a:r>
              <a:rPr kumimoji="1" lang="ja-JP" altLang="en-US" sz="8000" i="1" dirty="0" smtClean="0">
                <a:solidFill>
                  <a:srgbClr val="FF0000"/>
                </a:solidFill>
              </a:rPr>
              <a:t>５％</a:t>
            </a:r>
            <a:endParaRPr kumimoji="1" lang="ja-JP" altLang="en-US" sz="8000" i="1" dirty="0">
              <a:solidFill>
                <a:srgbClr val="FF0000"/>
              </a:solidFill>
            </a:endParaRPr>
          </a:p>
        </p:txBody>
      </p:sp>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18</a:t>
            </a:fld>
            <a:endParaRPr kumimoji="1" lang="ja-JP" altLang="en-US"/>
          </a:p>
        </p:txBody>
      </p:sp>
    </p:spTree>
    <p:extLst>
      <p:ext uri="{BB962C8B-B14F-4D97-AF65-F5344CB8AC3E}">
        <p14:creationId xmlns:p14="http://schemas.microsoft.com/office/powerpoint/2010/main" val="29509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268760"/>
            <a:ext cx="9144000" cy="367240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静岡県がうける地震被害</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スライド番号プレースホルダー 2"/>
          <p:cNvSpPr>
            <a:spLocks noGrp="1"/>
          </p:cNvSpPr>
          <p:nvPr>
            <p:ph type="sldNum" sz="quarter" idx="12"/>
          </p:nvPr>
        </p:nvSpPr>
        <p:spPr/>
        <p:txBody>
          <a:bodyPr/>
          <a:lstStyle/>
          <a:p>
            <a:fld id="{47468555-DEC6-4FBF-8A44-EEA082C11658}" type="slidenum">
              <a:rPr kumimoji="1" lang="ja-JP" altLang="en-US" smtClean="0"/>
              <a:t>19</a:t>
            </a:fld>
            <a:endParaRPr kumimoji="1" lang="ja-JP" altLang="en-US"/>
          </a:p>
        </p:txBody>
      </p:sp>
    </p:spTree>
    <p:extLst>
      <p:ext uri="{BB962C8B-B14F-4D97-AF65-F5344CB8AC3E}">
        <p14:creationId xmlns:p14="http://schemas.microsoft.com/office/powerpoint/2010/main" val="4708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17" y="188640"/>
            <a:ext cx="9144000" cy="1656183"/>
          </a:xfrm>
        </p:spPr>
        <p:txBody>
          <a:bodyPr/>
          <a:lstStyle/>
          <a:p>
            <a:r>
              <a:rPr kumimoji="1" lang="ja-JP" altLang="en-US" dirty="0" smtClean="0"/>
              <a:t>南海トラフ地震があたえる経済被害</a:t>
            </a:r>
            <a:endParaRPr kumimoji="1" lang="ja-JP" altLang="en-US" dirty="0"/>
          </a:p>
        </p:txBody>
      </p:sp>
      <p:sp>
        <p:nvSpPr>
          <p:cNvPr id="3" name="サブタイトル 2"/>
          <p:cNvSpPr>
            <a:spLocks noGrp="1"/>
          </p:cNvSpPr>
          <p:nvPr>
            <p:ph type="subTitle" idx="1"/>
          </p:nvPr>
        </p:nvSpPr>
        <p:spPr>
          <a:xfrm>
            <a:off x="107504" y="2276872"/>
            <a:ext cx="9036496" cy="4176464"/>
          </a:xfrm>
        </p:spPr>
        <p:txBody>
          <a:bodyPr>
            <a:normAutofit fontScale="92500"/>
          </a:bodyPr>
          <a:lstStyle/>
          <a:p>
            <a:pPr algn="l"/>
            <a:r>
              <a:rPr lang="ja-JP" altLang="en-US" sz="3600" dirty="0" smtClean="0">
                <a:solidFill>
                  <a:srgbClr val="002060"/>
                </a:solidFill>
              </a:rPr>
              <a:t>目的</a:t>
            </a:r>
            <a:r>
              <a:rPr lang="en-US" altLang="ja-JP" sz="3600" dirty="0" smtClean="0">
                <a:solidFill>
                  <a:srgbClr val="002060"/>
                </a:solidFill>
              </a:rPr>
              <a:t>…</a:t>
            </a:r>
            <a:r>
              <a:rPr kumimoji="1" lang="ja-JP" altLang="en-US" sz="3600" dirty="0" smtClean="0">
                <a:solidFill>
                  <a:srgbClr val="002060"/>
                </a:solidFill>
              </a:rPr>
              <a:t>実際に地震が起きた時に経済にどのような被害があたえられ、経済</a:t>
            </a:r>
            <a:r>
              <a:rPr lang="ja-JP" altLang="en-US" sz="3600" dirty="0" smtClean="0">
                <a:solidFill>
                  <a:srgbClr val="002060"/>
                </a:solidFill>
              </a:rPr>
              <a:t>被害を</a:t>
            </a:r>
            <a:r>
              <a:rPr lang="ja-JP" altLang="en-US" sz="3600" dirty="0">
                <a:solidFill>
                  <a:srgbClr val="002060"/>
                </a:solidFill>
              </a:rPr>
              <a:t>減らすに</a:t>
            </a:r>
            <a:r>
              <a:rPr lang="ja-JP" altLang="en-US" sz="3600" dirty="0" smtClean="0">
                <a:solidFill>
                  <a:srgbClr val="002060"/>
                </a:solidFill>
              </a:rPr>
              <a:t>はどうすればいいのかを考えるため</a:t>
            </a:r>
            <a:r>
              <a:rPr kumimoji="1" lang="ja-JP" altLang="en-US" sz="3600" dirty="0" smtClean="0">
                <a:solidFill>
                  <a:srgbClr val="002060"/>
                </a:solidFill>
              </a:rPr>
              <a:t>。</a:t>
            </a:r>
            <a:endParaRPr kumimoji="1" lang="en-US" altLang="ja-JP" sz="3600" dirty="0" smtClean="0">
              <a:solidFill>
                <a:srgbClr val="002060"/>
              </a:solidFill>
            </a:endParaRPr>
          </a:p>
          <a:p>
            <a:pPr algn="l"/>
            <a:endParaRPr lang="en-US" altLang="ja-JP" sz="3600" dirty="0" smtClean="0">
              <a:solidFill>
                <a:srgbClr val="002060"/>
              </a:solidFill>
            </a:endParaRPr>
          </a:p>
          <a:p>
            <a:pPr algn="l"/>
            <a:r>
              <a:rPr lang="ja-JP" altLang="en-US" sz="3600" dirty="0" smtClean="0">
                <a:solidFill>
                  <a:srgbClr val="002060"/>
                </a:solidFill>
              </a:rPr>
              <a:t>動機</a:t>
            </a:r>
            <a:r>
              <a:rPr lang="en-US" altLang="ja-JP" sz="3600" dirty="0" smtClean="0">
                <a:solidFill>
                  <a:srgbClr val="002060"/>
                </a:solidFill>
              </a:rPr>
              <a:t>…</a:t>
            </a:r>
            <a:r>
              <a:rPr lang="ja-JP" altLang="en-US" sz="3600" dirty="0" smtClean="0">
                <a:solidFill>
                  <a:srgbClr val="002060"/>
                </a:solidFill>
              </a:rPr>
              <a:t>地震が起きた時に、地震の大きさについては、よく伝えられているが経済的な影響は調べる機会がなかったのでこの機会に調べようと思ったから。</a:t>
            </a:r>
            <a:endParaRPr kumimoji="1" lang="ja-JP" altLang="en-US" sz="3600" dirty="0">
              <a:solidFill>
                <a:srgbClr val="002060"/>
              </a:solidFill>
            </a:endParaRP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2</a:t>
            </a:fld>
            <a:endParaRPr kumimoji="1" lang="ja-JP" altLang="en-US"/>
          </a:p>
        </p:txBody>
      </p:sp>
    </p:spTree>
    <p:extLst>
      <p:ext uri="{BB962C8B-B14F-4D97-AF65-F5344CB8AC3E}">
        <p14:creationId xmlns:p14="http://schemas.microsoft.com/office/powerpoint/2010/main" val="248282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27584" y="1700808"/>
            <a:ext cx="7408333" cy="4641379"/>
          </a:xfrm>
        </p:spPr>
        <p:txBody>
          <a:bodyPr>
            <a:normAutofit/>
          </a:bodyPr>
          <a:lstStyle/>
          <a:p>
            <a:r>
              <a:rPr lang="en-US" altLang="zh-TW" dirty="0">
                <a:latin typeface="ＭＳ ゴシック" pitchFamily="49" charset="-128"/>
                <a:ea typeface="ＭＳ ゴシック" pitchFamily="49" charset="-128"/>
              </a:rPr>
              <a:t>2004</a:t>
            </a:r>
            <a:r>
              <a:rPr lang="zh-TW" altLang="en-US" dirty="0">
                <a:latin typeface="ＭＳ ゴシック" pitchFamily="49" charset="-128"/>
                <a:ea typeface="ＭＳ ゴシック" pitchFamily="49" charset="-128"/>
              </a:rPr>
              <a:t>年（平成</a:t>
            </a:r>
            <a:r>
              <a:rPr lang="en-US" altLang="zh-TW" dirty="0">
                <a:latin typeface="ＭＳ ゴシック" pitchFamily="49" charset="-128"/>
                <a:ea typeface="ＭＳ ゴシック" pitchFamily="49" charset="-128"/>
              </a:rPr>
              <a:t>16</a:t>
            </a:r>
            <a:r>
              <a:rPr lang="zh-TW" altLang="en-US" dirty="0">
                <a:latin typeface="ＭＳ ゴシック" pitchFamily="49" charset="-128"/>
                <a:ea typeface="ＭＳ ゴシック" pitchFamily="49" charset="-128"/>
              </a:rPr>
              <a:t>年）</a:t>
            </a:r>
            <a:r>
              <a:rPr lang="en-US" altLang="zh-TW" dirty="0">
                <a:latin typeface="ＭＳ ゴシック" pitchFamily="49" charset="-128"/>
                <a:ea typeface="ＭＳ ゴシック" pitchFamily="49" charset="-128"/>
              </a:rPr>
              <a:t>M6.8</a:t>
            </a:r>
            <a:r>
              <a:rPr lang="zh-TW" altLang="en-US" dirty="0">
                <a:latin typeface="ＭＳ ゴシック" pitchFamily="49" charset="-128"/>
                <a:ea typeface="ＭＳ ゴシック" pitchFamily="49" charset="-128"/>
              </a:rPr>
              <a:t>　新潟県中越地震</a:t>
            </a:r>
          </a:p>
          <a:p>
            <a:pPr marL="0" indent="0">
              <a:buNone/>
            </a:pPr>
            <a:r>
              <a:rPr lang="zh-TW" altLang="en-US" dirty="0">
                <a:latin typeface="ＭＳ ゴシック" pitchFamily="49" charset="-128"/>
                <a:ea typeface="ＭＳ ゴシック" pitchFamily="49" charset="-128"/>
              </a:rPr>
              <a:t>　被害状況→死者</a:t>
            </a:r>
            <a:r>
              <a:rPr lang="en-US" altLang="zh-TW" dirty="0">
                <a:latin typeface="ＭＳ ゴシック" pitchFamily="49" charset="-128"/>
                <a:ea typeface="ＭＳ ゴシック" pitchFamily="49" charset="-128"/>
              </a:rPr>
              <a:t>68</a:t>
            </a:r>
            <a:r>
              <a:rPr lang="zh-TW" altLang="en-US" dirty="0">
                <a:latin typeface="ＭＳ ゴシック" pitchFamily="49" charset="-128"/>
                <a:ea typeface="ＭＳ ゴシック" pitchFamily="49" charset="-128"/>
              </a:rPr>
              <a:t>人、負傷者</a:t>
            </a:r>
            <a:r>
              <a:rPr lang="en-US" altLang="zh-TW" dirty="0">
                <a:latin typeface="ＭＳ ゴシック" pitchFamily="49" charset="-128"/>
                <a:ea typeface="ＭＳ ゴシック" pitchFamily="49" charset="-128"/>
              </a:rPr>
              <a:t>4,805</a:t>
            </a:r>
            <a:r>
              <a:rPr lang="zh-TW" altLang="en-US" dirty="0">
                <a:latin typeface="ＭＳ ゴシック" pitchFamily="49" charset="-128"/>
                <a:ea typeface="ＭＳ ゴシック" pitchFamily="49" charset="-128"/>
              </a:rPr>
              <a:t>人、全壊</a:t>
            </a:r>
            <a:r>
              <a:rPr lang="en-US" altLang="zh-TW" dirty="0">
                <a:latin typeface="ＭＳ ゴシック" pitchFamily="49" charset="-128"/>
                <a:ea typeface="ＭＳ ゴシック" pitchFamily="49" charset="-128"/>
              </a:rPr>
              <a:t>3,175</a:t>
            </a:r>
            <a:r>
              <a:rPr lang="zh-TW" altLang="en-US" dirty="0">
                <a:latin typeface="ＭＳ ゴシック" pitchFamily="49" charset="-128"/>
                <a:ea typeface="ＭＳ ゴシック" pitchFamily="49" charset="-128"/>
              </a:rPr>
              <a:t>棟、半壊</a:t>
            </a:r>
            <a:r>
              <a:rPr lang="en-US" altLang="zh-TW" dirty="0">
                <a:latin typeface="ＭＳ ゴシック" pitchFamily="49" charset="-128"/>
                <a:ea typeface="ＭＳ ゴシック" pitchFamily="49" charset="-128"/>
              </a:rPr>
              <a:t>13,808</a:t>
            </a:r>
            <a:r>
              <a:rPr lang="zh-TW" altLang="en-US" dirty="0">
                <a:latin typeface="ＭＳ ゴシック" pitchFamily="49" charset="-128"/>
                <a:ea typeface="ＭＳ ゴシック" pitchFamily="49" charset="-128"/>
              </a:rPr>
              <a:t>棟</a:t>
            </a:r>
          </a:p>
          <a:p>
            <a:r>
              <a:rPr lang="en-US" altLang="zh-TW" dirty="0">
                <a:latin typeface="ＭＳ ゴシック" pitchFamily="49" charset="-128"/>
                <a:ea typeface="ＭＳ ゴシック" pitchFamily="49" charset="-128"/>
              </a:rPr>
              <a:t>2007</a:t>
            </a:r>
            <a:r>
              <a:rPr lang="zh-TW" altLang="en-US" dirty="0">
                <a:latin typeface="ＭＳ ゴシック" pitchFamily="49" charset="-128"/>
                <a:ea typeface="ＭＳ ゴシック" pitchFamily="49" charset="-128"/>
              </a:rPr>
              <a:t>年（平成</a:t>
            </a:r>
            <a:r>
              <a:rPr lang="en-US" altLang="zh-TW" dirty="0">
                <a:latin typeface="ＭＳ ゴシック" pitchFamily="49" charset="-128"/>
                <a:ea typeface="ＭＳ ゴシック" pitchFamily="49" charset="-128"/>
              </a:rPr>
              <a:t>19</a:t>
            </a:r>
            <a:r>
              <a:rPr lang="zh-TW" altLang="en-US" dirty="0">
                <a:latin typeface="ＭＳ ゴシック" pitchFamily="49" charset="-128"/>
                <a:ea typeface="ＭＳ ゴシック" pitchFamily="49" charset="-128"/>
              </a:rPr>
              <a:t>年）</a:t>
            </a:r>
            <a:r>
              <a:rPr lang="en-US" altLang="zh-TW" dirty="0">
                <a:latin typeface="ＭＳ ゴシック" pitchFamily="49" charset="-128"/>
                <a:ea typeface="ＭＳ ゴシック" pitchFamily="49" charset="-128"/>
              </a:rPr>
              <a:t>M6.8</a:t>
            </a:r>
            <a:r>
              <a:rPr lang="zh-TW" altLang="en-US" dirty="0">
                <a:latin typeface="ＭＳ ゴシック" pitchFamily="49" charset="-128"/>
                <a:ea typeface="ＭＳ ゴシック" pitchFamily="49" charset="-128"/>
              </a:rPr>
              <a:t>　新潟県中越沖地震</a:t>
            </a:r>
          </a:p>
          <a:p>
            <a:pPr marL="0" indent="0">
              <a:buNone/>
            </a:pPr>
            <a:r>
              <a:rPr lang="zh-TW" altLang="en-US" dirty="0">
                <a:latin typeface="ＭＳ ゴシック" pitchFamily="49" charset="-128"/>
                <a:ea typeface="ＭＳ ゴシック" pitchFamily="49" charset="-128"/>
              </a:rPr>
              <a:t>　被害状況→死者</a:t>
            </a:r>
            <a:r>
              <a:rPr lang="en-US" altLang="zh-TW" dirty="0">
                <a:latin typeface="ＭＳ ゴシック" pitchFamily="49" charset="-128"/>
                <a:ea typeface="ＭＳ ゴシック" pitchFamily="49" charset="-128"/>
              </a:rPr>
              <a:t>11</a:t>
            </a:r>
            <a:r>
              <a:rPr lang="zh-TW" altLang="en-US" dirty="0">
                <a:latin typeface="ＭＳ ゴシック" pitchFamily="49" charset="-128"/>
                <a:ea typeface="ＭＳ ゴシック" pitchFamily="49" charset="-128"/>
              </a:rPr>
              <a:t>人、負傷者</a:t>
            </a:r>
            <a:r>
              <a:rPr lang="en-US" altLang="zh-TW" dirty="0">
                <a:latin typeface="ＭＳ ゴシック" pitchFamily="49" charset="-128"/>
                <a:ea typeface="ＭＳ ゴシック" pitchFamily="49" charset="-128"/>
              </a:rPr>
              <a:t>1,989</a:t>
            </a:r>
            <a:r>
              <a:rPr lang="zh-TW" altLang="en-US" dirty="0">
                <a:latin typeface="ＭＳ ゴシック" pitchFamily="49" charset="-128"/>
                <a:ea typeface="ＭＳ ゴシック" pitchFamily="49" charset="-128"/>
              </a:rPr>
              <a:t>人、全壊</a:t>
            </a:r>
            <a:r>
              <a:rPr lang="en-US" altLang="zh-TW" dirty="0">
                <a:latin typeface="ＭＳ ゴシック" pitchFamily="49" charset="-128"/>
                <a:ea typeface="ＭＳ ゴシック" pitchFamily="49" charset="-128"/>
              </a:rPr>
              <a:t>993</a:t>
            </a:r>
            <a:r>
              <a:rPr lang="zh-TW" altLang="en-US" dirty="0">
                <a:latin typeface="ＭＳ ゴシック" pitchFamily="49" charset="-128"/>
                <a:ea typeface="ＭＳ ゴシック" pitchFamily="49" charset="-128"/>
              </a:rPr>
              <a:t>棟、半壊</a:t>
            </a:r>
            <a:r>
              <a:rPr lang="en-US" altLang="zh-TW" dirty="0">
                <a:latin typeface="ＭＳ ゴシック" pitchFamily="49" charset="-128"/>
                <a:ea typeface="ＭＳ ゴシック" pitchFamily="49" charset="-128"/>
              </a:rPr>
              <a:t>3,286</a:t>
            </a:r>
            <a:r>
              <a:rPr lang="zh-TW" altLang="en-US" dirty="0">
                <a:latin typeface="ＭＳ ゴシック" pitchFamily="49" charset="-128"/>
                <a:ea typeface="ＭＳ ゴシック" pitchFamily="49" charset="-128"/>
              </a:rPr>
              <a:t>棟</a:t>
            </a:r>
          </a:p>
          <a:p>
            <a:r>
              <a:rPr lang="en-US" altLang="ja-JP" dirty="0" smtClean="0">
                <a:latin typeface="ＭＳ ゴシック" pitchFamily="49" charset="-128"/>
                <a:ea typeface="ＭＳ ゴシック" pitchFamily="49" charset="-128"/>
              </a:rPr>
              <a:t>2011</a:t>
            </a:r>
            <a:r>
              <a:rPr lang="ja-JP" altLang="en-US" dirty="0">
                <a:latin typeface="ＭＳ ゴシック" pitchFamily="49" charset="-128"/>
                <a:ea typeface="ＭＳ ゴシック" pitchFamily="49" charset="-128"/>
              </a:rPr>
              <a:t>年（平成</a:t>
            </a:r>
            <a:r>
              <a:rPr lang="en-US" altLang="ja-JP" dirty="0">
                <a:latin typeface="ＭＳ ゴシック" pitchFamily="49" charset="-128"/>
                <a:ea typeface="ＭＳ ゴシック" pitchFamily="49" charset="-128"/>
              </a:rPr>
              <a:t>23</a:t>
            </a:r>
            <a:r>
              <a:rPr lang="ja-JP" altLang="en-US" dirty="0">
                <a:latin typeface="ＭＳ ゴシック" pitchFamily="49" charset="-128"/>
                <a:ea typeface="ＭＳ ゴシック" pitchFamily="49" charset="-128"/>
              </a:rPr>
              <a:t>年</a:t>
            </a:r>
            <a:r>
              <a:rPr lang="ja-JP" altLang="en-US" dirty="0" smtClean="0">
                <a:latin typeface="ＭＳ ゴシック" pitchFamily="49" charset="-128"/>
                <a:ea typeface="ＭＳ ゴシック" pitchFamily="49" charset="-128"/>
              </a:rPr>
              <a:t>）</a:t>
            </a:r>
            <a:r>
              <a:rPr lang="en-US" altLang="ja-JP" dirty="0" smtClean="0">
                <a:latin typeface="ＭＳ ゴシック" pitchFamily="49" charset="-128"/>
                <a:ea typeface="ＭＳ ゴシック" pitchFamily="49" charset="-128"/>
              </a:rPr>
              <a:t>M6.2</a:t>
            </a:r>
            <a:r>
              <a:rPr lang="ja-JP" altLang="en-US" dirty="0">
                <a:latin typeface="ＭＳ ゴシック" pitchFamily="49" charset="-128"/>
                <a:ea typeface="ＭＳ ゴシック" pitchFamily="49" charset="-128"/>
              </a:rPr>
              <a:t>　駿河湾 </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ＭＳ ゴシック" pitchFamily="49" charset="-128"/>
                <a:ea typeface="ＭＳ ゴシック" pitchFamily="49" charset="-128"/>
              </a:rPr>
              <a:t>　被害状況→負傷者</a:t>
            </a:r>
            <a:r>
              <a:rPr lang="en-US" altLang="ja-JP" dirty="0" smtClean="0">
                <a:latin typeface="ＭＳ ゴシック" pitchFamily="49" charset="-128"/>
                <a:ea typeface="ＭＳ ゴシック" pitchFamily="49" charset="-128"/>
              </a:rPr>
              <a:t>13</a:t>
            </a:r>
            <a:r>
              <a:rPr lang="ja-JP" altLang="en-US" dirty="0" smtClean="0">
                <a:latin typeface="ＭＳ ゴシック" pitchFamily="49" charset="-128"/>
                <a:ea typeface="ＭＳ ゴシック" pitchFamily="49" charset="-128"/>
              </a:rPr>
              <a:t>人、半壊</a:t>
            </a:r>
            <a:r>
              <a:rPr lang="en-US" altLang="ja-JP" dirty="0" smtClean="0">
                <a:latin typeface="ＭＳ ゴシック" pitchFamily="49" charset="-128"/>
                <a:ea typeface="ＭＳ ゴシック" pitchFamily="49" charset="-128"/>
              </a:rPr>
              <a:t>15</a:t>
            </a:r>
            <a:r>
              <a:rPr lang="ja-JP" altLang="en-US" dirty="0" smtClean="0">
                <a:latin typeface="ＭＳ ゴシック" pitchFamily="49" charset="-128"/>
                <a:ea typeface="ＭＳ ゴシック" pitchFamily="49" charset="-128"/>
              </a:rPr>
              <a:t>棟</a:t>
            </a:r>
            <a:endParaRPr lang="en-US" altLang="ja-JP" dirty="0" smtClean="0">
              <a:latin typeface="ＭＳ ゴシック" pitchFamily="49" charset="-128"/>
              <a:ea typeface="ＭＳ ゴシック" pitchFamily="49" charset="-128"/>
            </a:endParaRPr>
          </a:p>
          <a:p>
            <a:r>
              <a:rPr lang="en-US" altLang="ja-JP" dirty="0" smtClean="0">
                <a:latin typeface="ＭＳ ゴシック" pitchFamily="49" charset="-128"/>
                <a:ea typeface="ＭＳ ゴシック" pitchFamily="49" charset="-128"/>
              </a:rPr>
              <a:t>2011</a:t>
            </a:r>
            <a:r>
              <a:rPr lang="ja-JP" altLang="en-US" dirty="0" smtClean="0">
                <a:latin typeface="ＭＳ ゴシック" pitchFamily="49" charset="-128"/>
                <a:ea typeface="ＭＳ ゴシック" pitchFamily="49" charset="-128"/>
              </a:rPr>
              <a:t>年（平成</a:t>
            </a:r>
            <a:r>
              <a:rPr lang="en-US" altLang="ja-JP" dirty="0">
                <a:latin typeface="ＭＳ ゴシック" pitchFamily="49" charset="-128"/>
                <a:ea typeface="ＭＳ ゴシック" pitchFamily="49" charset="-128"/>
              </a:rPr>
              <a:t>23</a:t>
            </a:r>
            <a:r>
              <a:rPr lang="ja-JP" altLang="en-US" dirty="0" smtClean="0">
                <a:latin typeface="ＭＳ ゴシック" pitchFamily="49" charset="-128"/>
                <a:ea typeface="ＭＳ ゴシック" pitchFamily="49" charset="-128"/>
              </a:rPr>
              <a:t>年）</a:t>
            </a:r>
            <a:r>
              <a:rPr lang="en-US" altLang="ja-JP" dirty="0" smtClean="0">
                <a:latin typeface="ＭＳ ゴシック" pitchFamily="49" charset="-128"/>
                <a:ea typeface="ＭＳ ゴシック" pitchFamily="49" charset="-128"/>
              </a:rPr>
              <a:t>M6.4</a:t>
            </a:r>
            <a:r>
              <a:rPr lang="ja-JP" altLang="en-US" dirty="0">
                <a:latin typeface="ＭＳ ゴシック" pitchFamily="49" charset="-128"/>
                <a:ea typeface="ＭＳ ゴシック" pitchFamily="49" charset="-128"/>
              </a:rPr>
              <a:t>　静岡県</a:t>
            </a:r>
            <a:r>
              <a:rPr lang="ja-JP" altLang="en-US" dirty="0" smtClean="0">
                <a:latin typeface="ＭＳ ゴシック" pitchFamily="49" charset="-128"/>
                <a:ea typeface="ＭＳ ゴシック" pitchFamily="49" charset="-128"/>
              </a:rPr>
              <a:t>東部</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ＭＳ ゴシック" pitchFamily="49" charset="-128"/>
                <a:ea typeface="ＭＳ ゴシック" pitchFamily="49" charset="-128"/>
              </a:rPr>
              <a:t>　負傷者</a:t>
            </a:r>
            <a:r>
              <a:rPr lang="en-US" altLang="ja-JP" dirty="0" smtClean="0">
                <a:latin typeface="ＭＳ ゴシック" pitchFamily="49" charset="-128"/>
                <a:ea typeface="ＭＳ ゴシック" pitchFamily="49" charset="-128"/>
              </a:rPr>
              <a:t>75</a:t>
            </a:r>
            <a:r>
              <a:rPr lang="ja-JP" altLang="en-US" dirty="0" smtClean="0">
                <a:latin typeface="ＭＳ ゴシック" pitchFamily="49" charset="-128"/>
                <a:ea typeface="ＭＳ ゴシック" pitchFamily="49" charset="-128"/>
              </a:rPr>
              <a:t>人、</a:t>
            </a:r>
            <a:r>
              <a:rPr lang="zh-TW" altLang="en-US" dirty="0">
                <a:latin typeface="ＭＳ ゴシック" pitchFamily="49" charset="-128"/>
                <a:ea typeface="ＭＳ ゴシック" pitchFamily="49" charset="-128"/>
              </a:rPr>
              <a:t>住家半壊</a:t>
            </a:r>
            <a:r>
              <a:rPr lang="en-US" altLang="zh-TW" dirty="0" smtClean="0">
                <a:latin typeface="ＭＳ ゴシック" pitchFamily="49" charset="-128"/>
                <a:ea typeface="ＭＳ ゴシック" pitchFamily="49" charset="-128"/>
              </a:rPr>
              <a:t>103</a:t>
            </a:r>
            <a:r>
              <a:rPr lang="zh-TW" altLang="en-US" dirty="0" smtClean="0">
                <a:latin typeface="ＭＳ ゴシック" pitchFamily="49" charset="-128"/>
                <a:ea typeface="ＭＳ ゴシック" pitchFamily="49" charset="-128"/>
              </a:rPr>
              <a:t>棟</a:t>
            </a:r>
            <a:r>
              <a:rPr lang="ja-JP" altLang="en-US" dirty="0" err="1" smtClean="0">
                <a:latin typeface="ＭＳ ゴシック" pitchFamily="49" charset="-128"/>
                <a:ea typeface="ＭＳ ゴシック" pitchFamily="49" charset="-128"/>
              </a:rPr>
              <a:t>、</a:t>
            </a:r>
            <a:r>
              <a:rPr lang="zh-TW" altLang="en-US" dirty="0" smtClean="0">
                <a:latin typeface="ＭＳ ゴシック" pitchFamily="49" charset="-128"/>
                <a:ea typeface="ＭＳ ゴシック" pitchFamily="49" charset="-128"/>
              </a:rPr>
              <a:t>住家</a:t>
            </a:r>
            <a:r>
              <a:rPr lang="zh-TW" altLang="en-US" dirty="0">
                <a:latin typeface="ＭＳ ゴシック" pitchFamily="49" charset="-128"/>
                <a:ea typeface="ＭＳ ゴシック" pitchFamily="49" charset="-128"/>
              </a:rPr>
              <a:t>一部破損 </a:t>
            </a:r>
            <a:r>
              <a:rPr lang="en-US" altLang="zh-TW" dirty="0">
                <a:latin typeface="ＭＳ ゴシック" pitchFamily="49" charset="-128"/>
                <a:ea typeface="ＭＳ ゴシック" pitchFamily="49" charset="-128"/>
              </a:rPr>
              <a:t>984</a:t>
            </a:r>
            <a:r>
              <a:rPr lang="zh-TW" altLang="en-US" dirty="0">
                <a:latin typeface="ＭＳ ゴシック" pitchFamily="49" charset="-128"/>
                <a:ea typeface="ＭＳ ゴシック" pitchFamily="49" charset="-128"/>
              </a:rPr>
              <a:t>棟　</a:t>
            </a:r>
          </a:p>
          <a:p>
            <a:pPr marL="0" indent="0">
              <a:buNone/>
            </a:pPr>
            <a:endParaRPr lang="en-US" altLang="ja-JP" dirty="0">
              <a:latin typeface="ＭＳ ゴシック" pitchFamily="49" charset="-128"/>
              <a:ea typeface="ＭＳ ゴシック" pitchFamily="49" charset="-128"/>
            </a:endParaRPr>
          </a:p>
        </p:txBody>
      </p:sp>
      <p:sp>
        <p:nvSpPr>
          <p:cNvPr id="3" name="タイトル 2"/>
          <p:cNvSpPr>
            <a:spLocks noGrp="1"/>
          </p:cNvSpPr>
          <p:nvPr>
            <p:ph type="title"/>
          </p:nvPr>
        </p:nvSpPr>
        <p:spPr>
          <a:xfrm>
            <a:off x="0" y="338328"/>
            <a:ext cx="9144000" cy="1252728"/>
          </a:xfrm>
        </p:spPr>
        <p:txBody>
          <a:bodyPr>
            <a:normAutofit fontScale="90000"/>
          </a:bodyPr>
          <a:lstStyle/>
          <a:p>
            <a:r>
              <a:rPr lang="ja-JP" altLang="en-US" dirty="0"/>
              <a:t>近年静岡県に被害をもたらした主な地震</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20</a:t>
            </a:fld>
            <a:endParaRPr kumimoji="1" lang="ja-JP" altLang="en-US"/>
          </a:p>
        </p:txBody>
      </p:sp>
    </p:spTree>
    <p:extLst>
      <p:ext uri="{BB962C8B-B14F-4D97-AF65-F5344CB8AC3E}">
        <p14:creationId xmlns:p14="http://schemas.microsoft.com/office/powerpoint/2010/main" val="25236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7504" y="1412776"/>
            <a:ext cx="4896544" cy="5040560"/>
          </a:xfrm>
        </p:spPr>
        <p:txBody>
          <a:bodyPr>
            <a:normAutofit fontScale="92500"/>
          </a:bodyPr>
          <a:lstStyle/>
          <a:p>
            <a:endParaRPr lang="ja-JP" altLang="en-US" dirty="0"/>
          </a:p>
          <a:p>
            <a:r>
              <a:rPr lang="ja-JP" altLang="en-US" dirty="0"/>
              <a:t>フォッサマグナは、ラテン語で、「大きな溝」という意味で、その部分だけ東西の地層とは全く違う地質なのです。</a:t>
            </a:r>
          </a:p>
          <a:p>
            <a:endParaRPr lang="ja-JP" altLang="en-US" dirty="0"/>
          </a:p>
          <a:p>
            <a:r>
              <a:rPr lang="ja-JP" altLang="en-US" dirty="0" smtClean="0">
                <a:solidFill>
                  <a:srgbClr val="FF0000"/>
                </a:solidFill>
              </a:rPr>
              <a:t>新潟県</a:t>
            </a:r>
            <a:r>
              <a:rPr lang="ja-JP" altLang="en-US" dirty="0"/>
              <a:t>の糸魚川市から</a:t>
            </a:r>
            <a:r>
              <a:rPr lang="ja-JP" altLang="en-US" dirty="0">
                <a:solidFill>
                  <a:srgbClr val="FF0000"/>
                </a:solidFill>
              </a:rPr>
              <a:t>静岡県</a:t>
            </a:r>
            <a:r>
              <a:rPr lang="ja-JP" altLang="en-US" dirty="0"/>
              <a:t>静岡市へ連なるフォッサマグナの糸魚川静岡構造線のすぐそばで発生している</a:t>
            </a:r>
            <a:r>
              <a:rPr lang="ja-JP" altLang="en-US" dirty="0" smtClean="0"/>
              <a:t>。</a:t>
            </a:r>
            <a:endParaRPr lang="en-US" altLang="ja-JP" dirty="0" smtClean="0"/>
          </a:p>
          <a:p>
            <a:r>
              <a:rPr lang="ja-JP" altLang="en-US" dirty="0" smtClean="0"/>
              <a:t>中越</a:t>
            </a:r>
            <a:r>
              <a:rPr lang="ja-JP" altLang="en-US" dirty="0"/>
              <a:t>地方の地下に眠る断層は、大変</a:t>
            </a:r>
            <a:r>
              <a:rPr lang="ja-JP" altLang="en-US" dirty="0" smtClean="0"/>
              <a:t>にぐちゃぐちゃ</a:t>
            </a:r>
            <a:r>
              <a:rPr lang="ja-JP" altLang="en-US" dirty="0"/>
              <a:t>であって</a:t>
            </a:r>
            <a:r>
              <a:rPr lang="ja-JP" altLang="en-US" dirty="0" smtClean="0"/>
              <a:t>、１回</a:t>
            </a:r>
            <a:r>
              <a:rPr lang="ja-JP" altLang="en-US" dirty="0"/>
              <a:t>の地震だけならまだしも、一つの断層がずれてしまうと</a:t>
            </a:r>
            <a:r>
              <a:rPr lang="ja-JP" altLang="en-US" dirty="0" smtClean="0"/>
              <a:t>、他</a:t>
            </a:r>
            <a:r>
              <a:rPr lang="ja-JP" altLang="en-US" dirty="0"/>
              <a:t>の断層もバラバラに動いて</a:t>
            </a:r>
            <a:r>
              <a:rPr lang="ja-JP" altLang="en-US" dirty="0" smtClean="0"/>
              <a:t>しまう。</a:t>
            </a:r>
            <a:endParaRPr lang="ja-JP" altLang="en-US" dirty="0"/>
          </a:p>
        </p:txBody>
      </p:sp>
      <p:sp>
        <p:nvSpPr>
          <p:cNvPr id="3" name="タイトル 2"/>
          <p:cNvSpPr>
            <a:spLocks noGrp="1"/>
          </p:cNvSpPr>
          <p:nvPr>
            <p:ph type="title"/>
          </p:nvPr>
        </p:nvSpPr>
        <p:spPr>
          <a:xfrm>
            <a:off x="395536" y="332656"/>
            <a:ext cx="8229600" cy="1252728"/>
          </a:xfrm>
        </p:spPr>
        <p:txBody>
          <a:bodyPr>
            <a:normAutofit/>
          </a:bodyPr>
          <a:lstStyle/>
          <a:p>
            <a:r>
              <a:rPr lang="ja-JP" altLang="en-US" dirty="0"/>
              <a:t>フォッサマグナ</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37135" t="2694" b="28789"/>
          <a:stretch/>
        </p:blipFill>
        <p:spPr>
          <a:xfrm>
            <a:off x="5004048" y="1828800"/>
            <a:ext cx="4139951" cy="4624536"/>
          </a:xfrm>
          <a:prstGeom prst="rect">
            <a:avLst/>
          </a:prstGeom>
        </p:spPr>
      </p:pic>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21</a:t>
            </a:fld>
            <a:endParaRPr kumimoji="1" lang="ja-JP" altLang="en-US"/>
          </a:p>
        </p:txBody>
      </p:sp>
    </p:spTree>
    <p:extLst>
      <p:ext uri="{BB962C8B-B14F-4D97-AF65-F5344CB8AC3E}">
        <p14:creationId xmlns:p14="http://schemas.microsoft.com/office/powerpoint/2010/main" val="9618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1412776"/>
            <a:ext cx="7408333" cy="4176464"/>
          </a:xfrm>
        </p:spPr>
        <p:txBody>
          <a:bodyPr>
            <a:normAutofit/>
          </a:bodyPr>
          <a:lstStyle/>
          <a:p>
            <a:endParaRPr lang="en-US" altLang="ja-JP" sz="3200" dirty="0" smtClean="0"/>
          </a:p>
          <a:p>
            <a:r>
              <a:rPr kumimoji="1" lang="ja-JP" altLang="en-US" sz="3200" dirty="0" smtClean="0"/>
              <a:t>経済的被害額</a:t>
            </a:r>
            <a:endParaRPr kumimoji="1" lang="en-US" altLang="ja-JP" sz="3200" dirty="0" smtClean="0"/>
          </a:p>
          <a:p>
            <a:r>
              <a:rPr lang="ja-JP" altLang="en-US" sz="3200" dirty="0" smtClean="0"/>
              <a:t>県内</a:t>
            </a:r>
            <a:r>
              <a:rPr lang="ja-JP" altLang="en-US" sz="3200" dirty="0"/>
              <a:t>の</a:t>
            </a:r>
            <a:r>
              <a:rPr lang="ja-JP" altLang="en-US" sz="3200" dirty="0" smtClean="0"/>
              <a:t>避難者数、死者数</a:t>
            </a:r>
            <a:endParaRPr lang="en-US" altLang="ja-JP" sz="3200" dirty="0" smtClean="0"/>
          </a:p>
          <a:p>
            <a:r>
              <a:rPr lang="ja-JP" altLang="en-US" sz="3200" dirty="0" smtClean="0"/>
              <a:t>食料、給水不足</a:t>
            </a:r>
            <a:endParaRPr lang="en-US" altLang="ja-JP" sz="3200" dirty="0" smtClean="0"/>
          </a:p>
          <a:p>
            <a:r>
              <a:rPr lang="ja-JP" altLang="en-US" sz="3200" dirty="0" smtClean="0"/>
              <a:t>津波</a:t>
            </a:r>
            <a:endParaRPr lang="en-US" altLang="ja-JP" sz="3200" dirty="0" smtClean="0"/>
          </a:p>
          <a:p>
            <a:r>
              <a:rPr lang="ja-JP" altLang="en-US" sz="3200" dirty="0" smtClean="0"/>
              <a:t>企業</a:t>
            </a:r>
            <a:endParaRPr lang="en-US" altLang="ja-JP" sz="3200" dirty="0" smtClean="0"/>
          </a:p>
          <a:p>
            <a:r>
              <a:rPr lang="ja-JP" altLang="en-US" sz="3200" dirty="0" smtClean="0"/>
              <a:t>家屋</a:t>
            </a:r>
            <a:endParaRPr lang="en-US" altLang="ja-JP" sz="3200" dirty="0" smtClean="0"/>
          </a:p>
          <a:p>
            <a:endParaRPr lang="en-US" altLang="ja-JP" sz="3200" dirty="0" smtClean="0"/>
          </a:p>
        </p:txBody>
      </p:sp>
      <p:sp>
        <p:nvSpPr>
          <p:cNvPr id="3" name="タイトル 2"/>
          <p:cNvSpPr>
            <a:spLocks noGrp="1"/>
          </p:cNvSpPr>
          <p:nvPr>
            <p:ph type="title"/>
          </p:nvPr>
        </p:nvSpPr>
        <p:spPr>
          <a:xfrm>
            <a:off x="467544" y="476672"/>
            <a:ext cx="8229600" cy="1252728"/>
          </a:xfrm>
        </p:spPr>
        <p:txBody>
          <a:bodyPr>
            <a:normAutofit fontScale="90000"/>
          </a:bodyPr>
          <a:lstStyle/>
          <a:p>
            <a:r>
              <a:rPr kumimoji="1" lang="ja-JP" altLang="en-US" dirty="0" smtClean="0"/>
              <a:t>南海トラフが及ぼす静岡の被害予想</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212976"/>
            <a:ext cx="5292080" cy="3354883"/>
          </a:xfrm>
          <a:prstGeom prst="rect">
            <a:avLst/>
          </a:prstGeom>
        </p:spPr>
      </p:pic>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22</a:t>
            </a:fld>
            <a:endParaRPr kumimoji="1" lang="ja-JP" altLang="en-US"/>
          </a:p>
        </p:txBody>
      </p:sp>
    </p:spTree>
    <p:extLst>
      <p:ext uri="{BB962C8B-B14F-4D97-AF65-F5344CB8AC3E}">
        <p14:creationId xmlns:p14="http://schemas.microsoft.com/office/powerpoint/2010/main" val="3669948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kumimoji="1" lang="ja-JP" altLang="en-US" sz="4400" dirty="0" smtClean="0"/>
              <a:t>死者数は、</a:t>
            </a:r>
            <a:r>
              <a:rPr kumimoji="1" lang="ja-JP" altLang="en-US" sz="4400" dirty="0" smtClean="0">
                <a:solidFill>
                  <a:srgbClr val="FF0000"/>
                </a:solidFill>
              </a:rPr>
              <a:t>約</a:t>
            </a:r>
            <a:r>
              <a:rPr lang="ja-JP" altLang="en-US" sz="4400" dirty="0" smtClean="0">
                <a:solidFill>
                  <a:srgbClr val="FF0000"/>
                </a:solidFill>
              </a:rPr>
              <a:t>１０万９千人</a:t>
            </a:r>
            <a:endParaRPr lang="en-US" altLang="ja-JP" sz="4400" dirty="0" smtClean="0">
              <a:solidFill>
                <a:srgbClr val="FF0000"/>
              </a:solidFill>
            </a:endParaRPr>
          </a:p>
          <a:p>
            <a:r>
              <a:rPr lang="ja-JP" altLang="en-US" sz="4400" dirty="0" smtClean="0"/>
              <a:t>避難者数</a:t>
            </a:r>
            <a:r>
              <a:rPr lang="en-US" altLang="ja-JP" sz="4400" dirty="0" smtClean="0"/>
              <a:t>(</a:t>
            </a:r>
            <a:r>
              <a:rPr lang="ja-JP" altLang="en-US" sz="4400" dirty="0" smtClean="0"/>
              <a:t>１日</a:t>
            </a:r>
            <a:r>
              <a:rPr lang="en-US" altLang="ja-JP" sz="4400" dirty="0"/>
              <a:t>)</a:t>
            </a:r>
            <a:r>
              <a:rPr lang="ja-JP" altLang="en-US" sz="4400" dirty="0" smtClean="0">
                <a:solidFill>
                  <a:srgbClr val="FF0000"/>
                </a:solidFill>
              </a:rPr>
              <a:t>９０万人</a:t>
            </a:r>
            <a:endParaRPr lang="en-US" altLang="ja-JP" sz="4400" dirty="0" smtClean="0">
              <a:solidFill>
                <a:srgbClr val="FF0000"/>
              </a:solidFill>
            </a:endParaRPr>
          </a:p>
          <a:p>
            <a:r>
              <a:rPr lang="ja-JP" altLang="en-US" sz="4400" dirty="0" smtClean="0"/>
              <a:t>避難者数（１週間）</a:t>
            </a:r>
            <a:r>
              <a:rPr lang="ja-JP" altLang="en-US" sz="4400" dirty="0" smtClean="0">
                <a:solidFill>
                  <a:srgbClr val="FF0000"/>
                </a:solidFill>
              </a:rPr>
              <a:t>１１０万人</a:t>
            </a:r>
            <a:endParaRPr lang="en-US" altLang="ja-JP" sz="4400" dirty="0" smtClean="0">
              <a:solidFill>
                <a:srgbClr val="FF0000"/>
              </a:solidFill>
            </a:endParaRPr>
          </a:p>
        </p:txBody>
      </p:sp>
      <p:sp>
        <p:nvSpPr>
          <p:cNvPr id="3" name="タイトル 2"/>
          <p:cNvSpPr>
            <a:spLocks noGrp="1"/>
          </p:cNvSpPr>
          <p:nvPr>
            <p:ph type="title"/>
          </p:nvPr>
        </p:nvSpPr>
        <p:spPr/>
        <p:txBody>
          <a:bodyPr/>
          <a:lstStyle/>
          <a:p>
            <a:r>
              <a:rPr lang="ja-JP" altLang="en-US" dirty="0"/>
              <a:t>県内の</a:t>
            </a:r>
            <a:r>
              <a:rPr lang="ja-JP" altLang="en-US" dirty="0" smtClean="0"/>
              <a:t>避難者数、死者数</a:t>
            </a:r>
            <a:endParaRPr kumimoji="1" lang="ja-JP" altLang="en-US" dirty="0"/>
          </a:p>
        </p:txBody>
      </p:sp>
      <p:sp>
        <p:nvSpPr>
          <p:cNvPr id="5" name="円形吹き出し 4"/>
          <p:cNvSpPr/>
          <p:nvPr/>
        </p:nvSpPr>
        <p:spPr>
          <a:xfrm>
            <a:off x="5220072" y="1700808"/>
            <a:ext cx="3600400" cy="2376264"/>
          </a:xfrm>
          <a:prstGeom prst="wedgeEllipseCallout">
            <a:avLst>
              <a:gd name="adj1" fmla="val -20768"/>
              <a:gd name="adj2" fmla="val 61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宮城県の人口ぐらい</a:t>
            </a:r>
            <a:endParaRPr kumimoji="1" lang="ja-JP" altLang="en-US" sz="4000" dirty="0"/>
          </a:p>
        </p:txBody>
      </p:sp>
      <p:sp>
        <p:nvSpPr>
          <p:cNvPr id="6" name="スライド番号プレースホルダー 5"/>
          <p:cNvSpPr>
            <a:spLocks noGrp="1"/>
          </p:cNvSpPr>
          <p:nvPr>
            <p:ph type="sldNum" sz="quarter" idx="12"/>
          </p:nvPr>
        </p:nvSpPr>
        <p:spPr/>
        <p:txBody>
          <a:bodyPr/>
          <a:lstStyle/>
          <a:p>
            <a:fld id="{47468555-DEC6-4FBF-8A44-EEA082C11658}" type="slidenum">
              <a:rPr kumimoji="1" lang="ja-JP" altLang="en-US" smtClean="0"/>
              <a:t>23</a:t>
            </a:fld>
            <a:endParaRPr kumimoji="1" lang="ja-JP" altLang="en-US"/>
          </a:p>
        </p:txBody>
      </p:sp>
    </p:spTree>
    <p:extLst>
      <p:ext uri="{BB962C8B-B14F-4D97-AF65-F5344CB8AC3E}">
        <p14:creationId xmlns:p14="http://schemas.microsoft.com/office/powerpoint/2010/main" val="40309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ja-JP" altLang="en-US" dirty="0" smtClean="0"/>
              <a:t>家</a:t>
            </a:r>
            <a:r>
              <a:rPr lang="ja-JP" altLang="en-US" dirty="0"/>
              <a:t>庭内と公的備蓄で食料が計６３４０万食、飲料水は計１３億３千万リットルあるが、不足量は</a:t>
            </a:r>
            <a:r>
              <a:rPr lang="ja-JP" altLang="en-US" dirty="0">
                <a:solidFill>
                  <a:srgbClr val="FF0000"/>
                </a:solidFill>
              </a:rPr>
              <a:t>１週間</a:t>
            </a:r>
            <a:r>
              <a:rPr lang="ja-JP" altLang="en-US" dirty="0"/>
              <a:t>で食料が</a:t>
            </a:r>
            <a:r>
              <a:rPr lang="ja-JP" altLang="en-US" dirty="0">
                <a:solidFill>
                  <a:srgbClr val="FF0000"/>
                </a:solidFill>
              </a:rPr>
              <a:t>９６００万食</a:t>
            </a:r>
            <a:r>
              <a:rPr lang="ja-JP" altLang="en-US" dirty="0"/>
              <a:t>、飲料水は</a:t>
            </a:r>
            <a:r>
              <a:rPr lang="ja-JP" altLang="en-US" dirty="0">
                <a:solidFill>
                  <a:srgbClr val="FF0000"/>
                </a:solidFill>
              </a:rPr>
              <a:t>１億４５００万リットル</a:t>
            </a:r>
            <a:r>
              <a:rPr lang="ja-JP" altLang="en-US" dirty="0"/>
              <a:t>に達する</a:t>
            </a:r>
            <a:r>
              <a:rPr lang="ja-JP" altLang="en-US" dirty="0" smtClean="0"/>
              <a:t>。</a:t>
            </a:r>
            <a:endParaRPr lang="en-US" altLang="ja-JP" dirty="0" smtClean="0"/>
          </a:p>
          <a:p>
            <a:r>
              <a:rPr lang="ja-JP" altLang="en-US" dirty="0" smtClean="0"/>
              <a:t>被災地</a:t>
            </a:r>
            <a:r>
              <a:rPr lang="ja-JP" altLang="en-US" dirty="0"/>
              <a:t>内外での買い占め、道路の渋滞や寸断で配送が困難になること、保管スペースの不足、物資が届いても適切な管理や効率的な配分ができないことも想定される</a:t>
            </a:r>
            <a:r>
              <a:rPr lang="ja-JP" altLang="en-US" dirty="0" smtClean="0"/>
              <a:t>。</a:t>
            </a:r>
            <a:endParaRPr kumimoji="1" lang="ja-JP" altLang="en-US" dirty="0"/>
          </a:p>
        </p:txBody>
      </p:sp>
      <p:sp>
        <p:nvSpPr>
          <p:cNvPr id="3" name="タイトル 2"/>
          <p:cNvSpPr>
            <a:spLocks noGrp="1"/>
          </p:cNvSpPr>
          <p:nvPr>
            <p:ph type="title"/>
          </p:nvPr>
        </p:nvSpPr>
        <p:spPr/>
        <p:txBody>
          <a:bodyPr>
            <a:normAutofit/>
          </a:bodyPr>
          <a:lstStyle/>
          <a:p>
            <a:r>
              <a:rPr kumimoji="1" lang="ja-JP" altLang="en-US" dirty="0" smtClean="0"/>
              <a:t>食糧、給水不足</a:t>
            </a:r>
            <a:endParaRPr kumimoji="1" lang="ja-JP" altLang="en-US" dirty="0"/>
          </a:p>
        </p:txBody>
      </p:sp>
      <p:sp>
        <p:nvSpPr>
          <p:cNvPr id="4" name="円形吹き出し 3"/>
          <p:cNvSpPr/>
          <p:nvPr/>
        </p:nvSpPr>
        <p:spPr>
          <a:xfrm>
            <a:off x="4283968" y="1340768"/>
            <a:ext cx="3960440" cy="2088232"/>
          </a:xfrm>
          <a:prstGeom prst="wedgeEllipseCallout">
            <a:avLst>
              <a:gd name="adj1" fmla="val -30838"/>
              <a:gd name="adj2" fmla="val 52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t>プールが約３６万リットル </a:t>
            </a:r>
            <a:endParaRPr lang="ja-JP" altLang="en-US" sz="3200" dirty="0">
              <a:effectLst/>
            </a:endParaRPr>
          </a:p>
        </p:txBody>
      </p:sp>
      <p:sp>
        <p:nvSpPr>
          <p:cNvPr id="5" name="円形吹き出し 4"/>
          <p:cNvSpPr/>
          <p:nvPr/>
        </p:nvSpPr>
        <p:spPr>
          <a:xfrm>
            <a:off x="1763688" y="4365104"/>
            <a:ext cx="5616624" cy="1656184"/>
          </a:xfrm>
          <a:prstGeom prst="wedgeEllipseCallout">
            <a:avLst>
              <a:gd name="adj1" fmla="val 6301"/>
              <a:gd name="adj2" fmla="val -79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６９円</a:t>
            </a:r>
            <a:r>
              <a:rPr kumimoji="1" lang="en-US" altLang="ja-JP" dirty="0" smtClean="0"/>
              <a:t>×</a:t>
            </a:r>
            <a:r>
              <a:rPr kumimoji="1" lang="ja-JP" altLang="en-US" dirty="0" smtClean="0"/>
              <a:t>１億４５００万＝・・・</a:t>
            </a:r>
            <a:endParaRPr kumimoji="1" lang="ja-JP" altLang="en-US" dirty="0"/>
          </a:p>
        </p:txBody>
      </p:sp>
      <p:sp>
        <p:nvSpPr>
          <p:cNvPr id="6" name="スライド番号プレースホルダー 5"/>
          <p:cNvSpPr>
            <a:spLocks noGrp="1"/>
          </p:cNvSpPr>
          <p:nvPr>
            <p:ph type="sldNum" sz="quarter" idx="12"/>
          </p:nvPr>
        </p:nvSpPr>
        <p:spPr/>
        <p:txBody>
          <a:bodyPr/>
          <a:lstStyle/>
          <a:p>
            <a:fld id="{47468555-DEC6-4FBF-8A44-EEA082C11658}" type="slidenum">
              <a:rPr kumimoji="1" lang="ja-JP" altLang="en-US" smtClean="0"/>
              <a:t>24</a:t>
            </a:fld>
            <a:endParaRPr kumimoji="1" lang="ja-JP" altLang="en-US"/>
          </a:p>
        </p:txBody>
      </p:sp>
    </p:spTree>
    <p:extLst>
      <p:ext uri="{BB962C8B-B14F-4D97-AF65-F5344CB8AC3E}">
        <p14:creationId xmlns:p14="http://schemas.microsoft.com/office/powerpoint/2010/main" val="5887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p:txBody>
          <a:bodyPr/>
          <a:lstStyle/>
          <a:p>
            <a:r>
              <a:rPr lang="ja-JP" altLang="en-US" sz="3200" dirty="0"/>
              <a:t>静岡市は、だいたい</a:t>
            </a:r>
            <a:r>
              <a:rPr lang="ja-JP" altLang="en-US" sz="3200" dirty="0">
                <a:solidFill>
                  <a:srgbClr val="FF0000"/>
                </a:solidFill>
              </a:rPr>
              <a:t>１０ｍを超え</a:t>
            </a:r>
            <a:r>
              <a:rPr lang="ja-JP" altLang="en-US" sz="3200" dirty="0"/>
              <a:t>、浜松市西区１４．３</a:t>
            </a:r>
            <a:r>
              <a:rPr lang="en-US" altLang="ja-JP" sz="3200" dirty="0"/>
              <a:t>m</a:t>
            </a:r>
            <a:r>
              <a:rPr lang="ja-JP" altLang="en-US" sz="3200" dirty="0" err="1"/>
              <a:t>、</a:t>
            </a:r>
            <a:r>
              <a:rPr lang="ja-JP" altLang="en-US" sz="3200" dirty="0"/>
              <a:t>浜松市南区１４．８ </a:t>
            </a:r>
            <a:r>
              <a:rPr lang="en-US" altLang="ja-JP" sz="3200" dirty="0"/>
              <a:t>m</a:t>
            </a:r>
            <a:r>
              <a:rPr lang="ja-JP" altLang="en-US" sz="3200" dirty="0" err="1"/>
              <a:t>、</a:t>
            </a:r>
            <a:r>
              <a:rPr lang="ja-JP" altLang="en-US" sz="3200" dirty="0"/>
              <a:t>磐田市１１．８</a:t>
            </a:r>
            <a:r>
              <a:rPr lang="en-US" altLang="ja-JP" sz="3200" dirty="0"/>
              <a:t>m</a:t>
            </a:r>
            <a:r>
              <a:rPr lang="ja-JP" altLang="en-US" sz="3200" dirty="0" err="1"/>
              <a:t>、</a:t>
            </a:r>
            <a:r>
              <a:rPr lang="ja-JP" altLang="en-US" sz="3200" dirty="0"/>
              <a:t>伊豆市１１．１ </a:t>
            </a:r>
            <a:r>
              <a:rPr lang="en-US" altLang="ja-JP" sz="3200" dirty="0"/>
              <a:t>m</a:t>
            </a:r>
            <a:r>
              <a:rPr lang="ja-JP" altLang="en-US" sz="3200" dirty="0"/>
              <a:t>など高い波が押し寄せる。</a:t>
            </a:r>
          </a:p>
          <a:p>
            <a:r>
              <a:rPr lang="ja-JP" altLang="en-US" sz="3200" dirty="0"/>
              <a:t>　最も高い波で御前崎市</a:t>
            </a:r>
            <a:r>
              <a:rPr lang="ja-JP" altLang="en-US" sz="3200" dirty="0">
                <a:solidFill>
                  <a:srgbClr val="FF0000"/>
                </a:solidFill>
              </a:rPr>
              <a:t>２１</a:t>
            </a:r>
            <a:r>
              <a:rPr lang="en-US" altLang="ja-JP" sz="3200" dirty="0">
                <a:solidFill>
                  <a:srgbClr val="FF0000"/>
                </a:solidFill>
              </a:rPr>
              <a:t>m</a:t>
            </a:r>
            <a:r>
              <a:rPr lang="ja-JP" altLang="en-US" sz="3200" dirty="0" err="1"/>
              <a:t>、</a:t>
            </a:r>
            <a:r>
              <a:rPr lang="ja-JP" altLang="en-US" sz="3200" dirty="0"/>
              <a:t>松崎町</a:t>
            </a:r>
            <a:r>
              <a:rPr lang="ja-JP" altLang="en-US" sz="3200" dirty="0">
                <a:solidFill>
                  <a:srgbClr val="FF0000"/>
                </a:solidFill>
              </a:rPr>
              <a:t>２０．７ </a:t>
            </a:r>
            <a:r>
              <a:rPr lang="en-US" altLang="ja-JP" sz="3200" dirty="0"/>
              <a:t>m</a:t>
            </a:r>
            <a:r>
              <a:rPr lang="ja-JP" altLang="en-US" sz="3200" dirty="0"/>
              <a:t>のどが予想されている。</a:t>
            </a:r>
          </a:p>
          <a:p>
            <a:endParaRPr kumimoji="1" lang="ja-JP" altLang="en-US" dirty="0"/>
          </a:p>
        </p:txBody>
      </p:sp>
      <p:sp>
        <p:nvSpPr>
          <p:cNvPr id="3" name="タイトル 2"/>
          <p:cNvSpPr>
            <a:spLocks noGrp="1"/>
          </p:cNvSpPr>
          <p:nvPr>
            <p:ph type="title"/>
          </p:nvPr>
        </p:nvSpPr>
        <p:spPr/>
        <p:txBody>
          <a:bodyPr/>
          <a:lstStyle/>
          <a:p>
            <a:r>
              <a:rPr kumimoji="1" lang="ja-JP" altLang="en-US" dirty="0" smtClean="0"/>
              <a:t>津波</a:t>
            </a:r>
            <a:endParaRPr kumimoji="1" lang="ja-JP" altLang="en-US" dirty="0"/>
          </a:p>
        </p:txBody>
      </p:sp>
      <p:sp>
        <p:nvSpPr>
          <p:cNvPr id="2" name="フローチャート : 代替処理 1"/>
          <p:cNvSpPr/>
          <p:nvPr/>
        </p:nvSpPr>
        <p:spPr>
          <a:xfrm>
            <a:off x="1331640" y="2492896"/>
            <a:ext cx="6264696" cy="201622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t>ビルの６、７階相当</a:t>
            </a:r>
            <a:endParaRPr kumimoji="1" lang="ja-JP" altLang="en-US" sz="5400" dirty="0"/>
          </a:p>
        </p:txBody>
      </p:sp>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25</a:t>
            </a:fld>
            <a:endParaRPr kumimoji="1" lang="ja-JP" altLang="en-US"/>
          </a:p>
        </p:txBody>
      </p:sp>
    </p:spTree>
    <p:extLst>
      <p:ext uri="{BB962C8B-B14F-4D97-AF65-F5344CB8AC3E}">
        <p14:creationId xmlns:p14="http://schemas.microsoft.com/office/powerpoint/2010/main" val="29854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3212976"/>
            <a:ext cx="6724269" cy="2913187"/>
          </a:xfrm>
        </p:spPr>
        <p:txBody>
          <a:bodyPr>
            <a:normAutofit/>
          </a:bodyPr>
          <a:lstStyle/>
          <a:p>
            <a:r>
              <a:rPr lang="ja-JP" altLang="en-US" dirty="0"/>
              <a:t>スズキの工場に加え、下請けの部品メーカーなど自動車産業の製造拠点が</a:t>
            </a:r>
            <a:r>
              <a:rPr lang="ja-JP" altLang="en-US" dirty="0" smtClean="0"/>
              <a:t>集中し、シャープ</a:t>
            </a:r>
            <a:r>
              <a:rPr lang="ja-JP" altLang="en-US" dirty="0"/>
              <a:t>の主力工場のほか、化学メーカーの工場も多い</a:t>
            </a:r>
            <a:r>
              <a:rPr lang="ja-JP" altLang="en-US" dirty="0" smtClean="0"/>
              <a:t>。</a:t>
            </a:r>
            <a:endParaRPr lang="ja-JP" altLang="en-US" dirty="0"/>
          </a:p>
          <a:p>
            <a:r>
              <a:rPr lang="ja-JP" altLang="en-US" dirty="0" smtClean="0"/>
              <a:t>スズキは、津波</a:t>
            </a:r>
            <a:r>
              <a:rPr lang="ja-JP" altLang="en-US" dirty="0"/>
              <a:t>被害を避けるため、海岸部から約３００メートルの位置にあった「二輪技術センター」（磐田市）を、浜松市内の高台に移転することを決めている。</a:t>
            </a:r>
          </a:p>
          <a:p>
            <a:endParaRPr kumimoji="1" lang="ja-JP" altLang="en-US" dirty="0"/>
          </a:p>
        </p:txBody>
      </p:sp>
      <p:sp>
        <p:nvSpPr>
          <p:cNvPr id="3" name="タイトル 2"/>
          <p:cNvSpPr>
            <a:spLocks noGrp="1"/>
          </p:cNvSpPr>
          <p:nvPr>
            <p:ph type="title"/>
          </p:nvPr>
        </p:nvSpPr>
        <p:spPr>
          <a:xfrm>
            <a:off x="457200" y="338327"/>
            <a:ext cx="8229600" cy="66336"/>
          </a:xfrm>
        </p:spPr>
        <p:txBody>
          <a:bodyPr>
            <a:normAutofit fontScale="90000"/>
          </a:bodyPr>
          <a:lstStyle/>
          <a:p>
            <a:endParaRPr kumimoji="1" lang="ja-JP" altLang="en-US" dirty="0"/>
          </a:p>
        </p:txBody>
      </p:sp>
      <p:sp>
        <p:nvSpPr>
          <p:cNvPr id="4" name="テキスト ボックス 3"/>
          <p:cNvSpPr txBox="1"/>
          <p:nvPr/>
        </p:nvSpPr>
        <p:spPr>
          <a:xfrm>
            <a:off x="890691" y="1268760"/>
            <a:ext cx="2016224" cy="646331"/>
          </a:xfrm>
          <a:prstGeom prst="rect">
            <a:avLst/>
          </a:prstGeom>
          <a:noFill/>
        </p:spPr>
        <p:txBody>
          <a:bodyPr wrap="square" rtlCol="0">
            <a:spAutoFit/>
          </a:bodyPr>
          <a:lstStyle/>
          <a:p>
            <a:r>
              <a:rPr kumimoji="1" lang="ja-JP" altLang="en-US" sz="3600" dirty="0" smtClean="0"/>
              <a:t>企業</a:t>
            </a:r>
            <a:endParaRPr kumimoji="1" lang="ja-JP" altLang="en-US" sz="36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2628" y="332656"/>
            <a:ext cx="5145756" cy="2736304"/>
          </a:xfrm>
          <a:prstGeom prst="rect">
            <a:avLst/>
          </a:prstGeom>
        </p:spPr>
      </p:pic>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26</a:t>
            </a:fld>
            <a:endParaRPr kumimoji="1" lang="ja-JP" altLang="en-US"/>
          </a:p>
        </p:txBody>
      </p:sp>
    </p:spTree>
    <p:extLst>
      <p:ext uri="{BB962C8B-B14F-4D97-AF65-F5344CB8AC3E}">
        <p14:creationId xmlns:p14="http://schemas.microsoft.com/office/powerpoint/2010/main" val="7817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918671" y="1988840"/>
            <a:ext cx="7408333" cy="969557"/>
          </a:xfrm>
        </p:spPr>
        <p:txBody>
          <a:bodyPr>
            <a:normAutofit/>
          </a:bodyPr>
          <a:lstStyle/>
          <a:p>
            <a:r>
              <a:rPr kumimoji="1" lang="ja-JP" altLang="en-US" dirty="0" smtClean="0"/>
              <a:t>家屋の被害として</a:t>
            </a:r>
            <a:r>
              <a:rPr kumimoji="1" lang="ja-JP" altLang="en-US" dirty="0" smtClean="0">
                <a:solidFill>
                  <a:srgbClr val="FF0000"/>
                </a:solidFill>
              </a:rPr>
              <a:t>約３１万９０００棟</a:t>
            </a:r>
            <a:r>
              <a:rPr kumimoji="1" lang="ja-JP" altLang="en-US" dirty="0" smtClean="0"/>
              <a:t>もの家やマンションが全壊してしまう。</a:t>
            </a:r>
            <a:endParaRPr kumimoji="1" lang="ja-JP" altLang="en-US" dirty="0"/>
          </a:p>
        </p:txBody>
      </p:sp>
      <p:sp>
        <p:nvSpPr>
          <p:cNvPr id="3" name="タイトル 2"/>
          <p:cNvSpPr>
            <a:spLocks noGrp="1"/>
          </p:cNvSpPr>
          <p:nvPr>
            <p:ph type="title"/>
          </p:nvPr>
        </p:nvSpPr>
        <p:spPr/>
        <p:txBody>
          <a:bodyPr/>
          <a:lstStyle/>
          <a:p>
            <a:r>
              <a:rPr kumimoji="1" lang="ja-JP" altLang="en-US" dirty="0" smtClean="0"/>
              <a:t>家屋</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996952"/>
            <a:ext cx="6984775" cy="3528393"/>
          </a:xfrm>
          <a:prstGeom prst="rect">
            <a:avLst/>
          </a:prstGeom>
        </p:spPr>
      </p:pic>
      <p:sp>
        <p:nvSpPr>
          <p:cNvPr id="2" name="円形吹き出し 1"/>
          <p:cNvSpPr/>
          <p:nvPr/>
        </p:nvSpPr>
        <p:spPr>
          <a:xfrm>
            <a:off x="1259632" y="3284984"/>
            <a:ext cx="3744416" cy="2592288"/>
          </a:xfrm>
          <a:prstGeom prst="wedgeEllipseCallout">
            <a:avLst>
              <a:gd name="adj1" fmla="val 40490"/>
              <a:gd name="adj2" fmla="val -79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１棟建てるのに約１０００万円以上</a:t>
            </a:r>
            <a:endParaRPr kumimoji="1" lang="ja-JP" altLang="en-US" sz="3600" dirty="0"/>
          </a:p>
        </p:txBody>
      </p:sp>
      <p:sp>
        <p:nvSpPr>
          <p:cNvPr id="6" name="スライド番号プレースホルダー 5"/>
          <p:cNvSpPr>
            <a:spLocks noGrp="1"/>
          </p:cNvSpPr>
          <p:nvPr>
            <p:ph type="sldNum" sz="quarter" idx="12"/>
          </p:nvPr>
        </p:nvSpPr>
        <p:spPr/>
        <p:txBody>
          <a:bodyPr/>
          <a:lstStyle/>
          <a:p>
            <a:fld id="{47468555-DEC6-4FBF-8A44-EEA082C11658}" type="slidenum">
              <a:rPr kumimoji="1" lang="ja-JP" altLang="en-US" smtClean="0"/>
              <a:t>27</a:t>
            </a:fld>
            <a:endParaRPr kumimoji="1" lang="ja-JP" altLang="en-US"/>
          </a:p>
        </p:txBody>
      </p:sp>
    </p:spTree>
    <p:extLst>
      <p:ext uri="{BB962C8B-B14F-4D97-AF65-F5344CB8AC3E}">
        <p14:creationId xmlns:p14="http://schemas.microsoft.com/office/powerpoint/2010/main" val="26407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2564904"/>
            <a:ext cx="8229600" cy="3561259"/>
          </a:xfrm>
        </p:spPr>
        <p:txBody>
          <a:bodyPr>
            <a:normAutofit/>
          </a:bodyPr>
          <a:lstStyle/>
          <a:p>
            <a:r>
              <a:rPr lang="ja-JP" altLang="en-US" sz="2800" dirty="0"/>
              <a:t>　</a:t>
            </a:r>
            <a:r>
              <a:rPr lang="ja-JP" altLang="en-US" sz="3200" dirty="0"/>
              <a:t>内閣府</a:t>
            </a:r>
            <a:r>
              <a:rPr lang="ja-JP" altLang="en-US" sz="3200" dirty="0" smtClean="0"/>
              <a:t>は、</a:t>
            </a:r>
            <a:r>
              <a:rPr lang="ja-JP" altLang="en-US" sz="3200" dirty="0"/>
              <a:t>マグニチュード（Ｍ）９クラスの南海トラフ巨大</a:t>
            </a:r>
            <a:r>
              <a:rPr lang="ja-JP" altLang="en-US" sz="3200" dirty="0" smtClean="0"/>
              <a:t>地震が</a:t>
            </a:r>
            <a:r>
              <a:rPr lang="ja-JP" altLang="en-US" sz="3200" dirty="0"/>
              <a:t>発生した場合</a:t>
            </a:r>
            <a:r>
              <a:rPr lang="ja-JP" altLang="en-US" sz="3200" dirty="0" smtClean="0"/>
              <a:t>、静岡県</a:t>
            </a:r>
            <a:r>
              <a:rPr lang="ja-JP" altLang="en-US" sz="3200" dirty="0" smtClean="0">
                <a:solidFill>
                  <a:srgbClr val="FF0000"/>
                </a:solidFill>
              </a:rPr>
              <a:t>約２０兆</a:t>
            </a:r>
            <a:r>
              <a:rPr lang="ja-JP" altLang="en-US" sz="3200" dirty="0" smtClean="0"/>
              <a:t>の被害を受けると発表した。</a:t>
            </a:r>
            <a:endParaRPr lang="ja-JP" altLang="en-US" sz="3200" dirty="0"/>
          </a:p>
          <a:p>
            <a:r>
              <a:rPr lang="ja-JP" altLang="en-US" sz="3200" dirty="0" smtClean="0"/>
              <a:t>揺れ</a:t>
            </a:r>
            <a:r>
              <a:rPr lang="ja-JP" altLang="en-US" sz="3200" dirty="0"/>
              <a:t>や津波による経済被害が</a:t>
            </a:r>
            <a:r>
              <a:rPr lang="ja-JP" altLang="en-US" sz="3200" dirty="0">
                <a:solidFill>
                  <a:srgbClr val="FF0000"/>
                </a:solidFill>
              </a:rPr>
              <a:t>最大</a:t>
            </a:r>
            <a:r>
              <a:rPr lang="ja-JP" altLang="en-US" sz="3200" dirty="0" smtClean="0">
                <a:solidFill>
                  <a:srgbClr val="FF0000"/>
                </a:solidFill>
              </a:rPr>
              <a:t>で約２２０兆円</a:t>
            </a:r>
            <a:r>
              <a:rPr lang="ja-JP" altLang="en-US" sz="3200" dirty="0"/>
              <a:t>規模に上るとの被害想定</a:t>
            </a:r>
            <a:r>
              <a:rPr lang="ja-JP" altLang="en-US" sz="3200" dirty="0" smtClean="0"/>
              <a:t>をし、静岡県はその</a:t>
            </a:r>
            <a:r>
              <a:rPr lang="ja-JP" altLang="en-US" sz="3200" dirty="0" smtClean="0">
                <a:solidFill>
                  <a:srgbClr val="FF0000"/>
                </a:solidFill>
              </a:rPr>
              <a:t>約１１分の１</a:t>
            </a:r>
            <a:r>
              <a:rPr lang="ja-JP" altLang="en-US" sz="3200" dirty="0" smtClean="0"/>
              <a:t>ほどある。</a:t>
            </a:r>
            <a:endParaRPr kumimoji="1" lang="ja-JP" altLang="en-US" sz="3200" dirty="0"/>
          </a:p>
        </p:txBody>
      </p:sp>
      <p:sp>
        <p:nvSpPr>
          <p:cNvPr id="3" name="タイトル 2"/>
          <p:cNvSpPr>
            <a:spLocks noGrp="1"/>
          </p:cNvSpPr>
          <p:nvPr>
            <p:ph type="title"/>
          </p:nvPr>
        </p:nvSpPr>
        <p:spPr/>
        <p:txBody>
          <a:bodyPr>
            <a:noAutofit/>
          </a:bodyPr>
          <a:lstStyle/>
          <a:p>
            <a:r>
              <a:rPr lang="zh-TW" altLang="en-US" sz="7200" dirty="0"/>
              <a:t>経済的被害</a:t>
            </a:r>
            <a:r>
              <a:rPr lang="zh-TW" altLang="en-US" sz="7200" dirty="0" smtClean="0"/>
              <a:t>額</a:t>
            </a:r>
            <a:endParaRPr kumimoji="1" lang="ja-JP" altLang="en-US" sz="7200" dirty="0"/>
          </a:p>
        </p:txBody>
      </p:sp>
      <p:sp>
        <p:nvSpPr>
          <p:cNvPr id="4" name="テキスト ボックス 3"/>
          <p:cNvSpPr txBox="1"/>
          <p:nvPr/>
        </p:nvSpPr>
        <p:spPr>
          <a:xfrm>
            <a:off x="827584" y="1628800"/>
            <a:ext cx="1872208" cy="584775"/>
          </a:xfrm>
          <a:prstGeom prst="rect">
            <a:avLst/>
          </a:prstGeom>
          <a:noFill/>
        </p:spPr>
        <p:txBody>
          <a:bodyPr wrap="square" rtlCol="0">
            <a:spAutoFit/>
          </a:bodyPr>
          <a:lstStyle/>
          <a:p>
            <a:r>
              <a:rPr kumimoji="1" lang="ja-JP" altLang="en-US" sz="3200" dirty="0" smtClean="0"/>
              <a:t>被害額</a:t>
            </a:r>
            <a:endParaRPr kumimoji="1" lang="ja-JP" altLang="en-US" sz="3200" dirty="0"/>
          </a:p>
        </p:txBody>
      </p:sp>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28</a:t>
            </a:fld>
            <a:endParaRPr kumimoji="1" lang="ja-JP" altLang="en-US"/>
          </a:p>
        </p:txBody>
      </p:sp>
    </p:spTree>
    <p:extLst>
      <p:ext uri="{BB962C8B-B14F-4D97-AF65-F5344CB8AC3E}">
        <p14:creationId xmlns:p14="http://schemas.microsoft.com/office/powerpoint/2010/main" val="7135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7504" y="2348880"/>
            <a:ext cx="8928992" cy="2841765"/>
          </a:xfrm>
        </p:spPr>
        <p:txBody>
          <a:bodyPr>
            <a:noAutofit/>
          </a:bodyPr>
          <a:lstStyle/>
          <a:p>
            <a:r>
              <a:rPr kumimoji="1" lang="ja-JP" altLang="en-US" sz="8800" dirty="0" smtClean="0"/>
              <a:t>２０兆円ということは・・・</a:t>
            </a:r>
            <a:endParaRPr kumimoji="1" lang="ja-JP" altLang="en-US" sz="8800" dirty="0"/>
          </a:p>
        </p:txBody>
      </p:sp>
      <p:sp>
        <p:nvSpPr>
          <p:cNvPr id="3" name="タイトル 2"/>
          <p:cNvSpPr>
            <a:spLocks noGrp="1"/>
          </p:cNvSpPr>
          <p:nvPr>
            <p:ph type="title"/>
          </p:nvPr>
        </p:nvSpPr>
        <p:spPr/>
        <p:txBody>
          <a:bodyPr/>
          <a:lstStyle/>
          <a:p>
            <a:r>
              <a:rPr kumimoji="1" lang="ja-JP" altLang="en-US" dirty="0" smtClean="0"/>
              <a:t>日本の</a:t>
            </a:r>
            <a:r>
              <a:rPr kumimoji="1" lang="en-US" altLang="ja-JP" dirty="0" smtClean="0"/>
              <a:t>GDP</a:t>
            </a:r>
            <a:r>
              <a:rPr kumimoji="1" lang="ja-JP" altLang="en-US" dirty="0" smtClean="0"/>
              <a:t>と比べて</a:t>
            </a:r>
            <a:endParaRPr kumimoji="1" lang="ja-JP" altLang="en-US" dirty="0"/>
          </a:p>
        </p:txBody>
      </p:sp>
      <p:sp>
        <p:nvSpPr>
          <p:cNvPr id="5" name="星 16 4"/>
          <p:cNvSpPr/>
          <p:nvPr/>
        </p:nvSpPr>
        <p:spPr>
          <a:xfrm rot="20283098">
            <a:off x="398982" y="526687"/>
            <a:ext cx="8342256" cy="5874465"/>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smtClean="0">
                <a:solidFill>
                  <a:srgbClr val="FF0000"/>
                </a:solidFill>
              </a:rPr>
              <a:t>静岡だけで約３．３％</a:t>
            </a:r>
            <a:endParaRPr kumimoji="1" lang="ja-JP" altLang="en-US" sz="6000" dirty="0">
              <a:solidFill>
                <a:srgbClr val="FF0000"/>
              </a:solidFill>
            </a:endParaRPr>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29</a:t>
            </a:fld>
            <a:endParaRPr kumimoji="1" lang="ja-JP" altLang="en-US"/>
          </a:p>
        </p:txBody>
      </p:sp>
    </p:spTree>
    <p:extLst>
      <p:ext uri="{BB962C8B-B14F-4D97-AF65-F5344CB8AC3E}">
        <p14:creationId xmlns:p14="http://schemas.microsoft.com/office/powerpoint/2010/main" val="16725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lang="ja-JP" altLang="en-US" dirty="0"/>
              <a:t>日本列島の太平洋沖、「南海トラフ」沿いの広い震源域で連動して起こると警戒されているマグニチュード</a:t>
            </a:r>
            <a:r>
              <a:rPr lang="en-US" altLang="ja-JP" dirty="0"/>
              <a:t>(M)9</a:t>
            </a:r>
            <a:r>
              <a:rPr lang="ja-JP" altLang="en-US" dirty="0"/>
              <a:t>級の巨大地震</a:t>
            </a:r>
            <a:r>
              <a:rPr lang="ja-JP" altLang="en-US" dirty="0" smtClean="0"/>
              <a:t>。</a:t>
            </a:r>
            <a:endParaRPr lang="ja-JP" altLang="en-US" dirty="0"/>
          </a:p>
        </p:txBody>
      </p:sp>
      <p:sp>
        <p:nvSpPr>
          <p:cNvPr id="2" name="タイトル 1"/>
          <p:cNvSpPr>
            <a:spLocks noGrp="1"/>
          </p:cNvSpPr>
          <p:nvPr>
            <p:ph type="title"/>
          </p:nvPr>
        </p:nvSpPr>
        <p:spPr/>
        <p:txBody>
          <a:bodyPr/>
          <a:lstStyle/>
          <a:p>
            <a:r>
              <a:rPr kumimoji="1" lang="ja-JP" altLang="en-US" dirty="0" smtClean="0"/>
              <a:t>南海トラフ地震とは</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33056"/>
            <a:ext cx="64807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a:t>
            </a:fld>
            <a:endParaRPr kumimoji="1" lang="ja-JP" altLang="en-US"/>
          </a:p>
        </p:txBody>
      </p:sp>
    </p:spTree>
    <p:extLst>
      <p:ext uri="{BB962C8B-B14F-4D97-AF65-F5344CB8AC3E}">
        <p14:creationId xmlns:p14="http://schemas.microsoft.com/office/powerpoint/2010/main" val="3927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412776"/>
            <a:ext cx="9036496" cy="3816424"/>
          </a:xfrm>
        </p:spPr>
        <p:txBody>
          <a:bodyPr>
            <a:noAutofit/>
          </a:bodyPr>
          <a:lstStyle/>
          <a:p>
            <a:r>
              <a:rPr kumimoji="1" lang="ja-JP" alt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三重県がうける経済被害</a:t>
            </a:r>
            <a:endParaRPr kumimoji="1" lang="ja-JP" alt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3" name="スライド番号プレースホルダー 2"/>
          <p:cNvSpPr>
            <a:spLocks noGrp="1"/>
          </p:cNvSpPr>
          <p:nvPr>
            <p:ph type="sldNum" sz="quarter" idx="12"/>
          </p:nvPr>
        </p:nvSpPr>
        <p:spPr/>
        <p:txBody>
          <a:bodyPr/>
          <a:lstStyle/>
          <a:p>
            <a:fld id="{47468555-DEC6-4FBF-8A44-EEA082C11658}" type="slidenum">
              <a:rPr kumimoji="1" lang="ja-JP" altLang="en-US" smtClean="0"/>
              <a:t>30</a:t>
            </a:fld>
            <a:endParaRPr kumimoji="1" lang="ja-JP" altLang="en-US"/>
          </a:p>
        </p:txBody>
      </p:sp>
    </p:spTree>
    <p:extLst>
      <p:ext uri="{BB962C8B-B14F-4D97-AF65-F5344CB8AC3E}">
        <p14:creationId xmlns:p14="http://schemas.microsoft.com/office/powerpoint/2010/main" val="3117569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smtClean="0"/>
              <a:t>　　　　</a:t>
            </a:r>
            <a:r>
              <a:rPr lang="zh-TW" altLang="en-US" b="1" dirty="0"/>
              <a:t>　</a:t>
            </a:r>
            <a:r>
              <a:rPr lang="ja-JP" altLang="en-US" b="1" dirty="0" smtClean="0"/>
              <a:t>　　　</a:t>
            </a:r>
            <a:r>
              <a:rPr lang="zh-TW" altLang="en-US" b="1" dirty="0" smtClean="0"/>
              <a:t>２３万９０００棟</a:t>
            </a:r>
            <a:endParaRPr lang="zh-TW" altLang="en-US" b="1" dirty="0"/>
          </a:p>
          <a:p>
            <a:pPr marL="0" indent="0">
              <a:buNone/>
            </a:pPr>
            <a:endParaRPr kumimoji="1" lang="ja-JP" altLang="en-US" dirty="0"/>
          </a:p>
        </p:txBody>
      </p:sp>
      <p:sp>
        <p:nvSpPr>
          <p:cNvPr id="2" name="タイトル 1"/>
          <p:cNvSpPr>
            <a:spLocks noGrp="1"/>
          </p:cNvSpPr>
          <p:nvPr>
            <p:ph type="title"/>
          </p:nvPr>
        </p:nvSpPr>
        <p:spPr/>
        <p:txBody>
          <a:bodyPr/>
          <a:lstStyle/>
          <a:p>
            <a:r>
              <a:rPr lang="ja-JP" altLang="en-US" dirty="0"/>
              <a:t>全壊建物</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212976"/>
            <a:ext cx="6120680" cy="342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31</a:t>
            </a:fld>
            <a:endParaRPr kumimoji="1" lang="ja-JP" altLang="en-US"/>
          </a:p>
        </p:txBody>
      </p:sp>
    </p:spTree>
    <p:extLst>
      <p:ext uri="{BB962C8B-B14F-4D97-AF65-F5344CB8AC3E}">
        <p14:creationId xmlns:p14="http://schemas.microsoft.com/office/powerpoint/2010/main" val="221820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72067" y="2132856"/>
            <a:ext cx="7408333" cy="3993307"/>
          </a:xfrm>
        </p:spPr>
        <p:txBody>
          <a:bodyPr/>
          <a:lstStyle/>
          <a:p>
            <a:pPr marL="0" indent="0">
              <a:buNone/>
            </a:pP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a:t>
            </a:r>
            <a:r>
              <a:rPr lang="ja-JP" altLang="en-US" sz="4000" dirty="0" smtClean="0"/>
              <a:t>１５７．０</a:t>
            </a:r>
            <a:r>
              <a:rPr lang="ja-JP" altLang="en-US" sz="4000" dirty="0"/>
              <a:t>平方</a:t>
            </a:r>
            <a:r>
              <a:rPr lang="ja-JP" altLang="en-US" sz="4000" dirty="0" smtClean="0"/>
              <a:t>キロ</a:t>
            </a:r>
            <a:endParaRPr kumimoji="1" lang="en-US" altLang="ja-JP" sz="4000" dirty="0" smtClean="0"/>
          </a:p>
          <a:p>
            <a:pPr marL="0" indent="0">
              <a:buNone/>
            </a:pPr>
            <a:r>
              <a:rPr lang="ja-JP" altLang="en-US" sz="4000" dirty="0"/>
              <a:t>　</a:t>
            </a:r>
            <a:r>
              <a:rPr lang="ja-JP" altLang="en-US" sz="4000" dirty="0" smtClean="0"/>
              <a:t>　　　　</a:t>
            </a:r>
            <a:r>
              <a:rPr kumimoji="1" lang="ja-JP" altLang="en-US" sz="4000" dirty="0" smtClean="0"/>
              <a:t>↓　　　↓　　　↓</a:t>
            </a:r>
            <a:endParaRPr kumimoji="1" lang="en-US" altLang="ja-JP" sz="4000" dirty="0" smtClean="0"/>
          </a:p>
          <a:p>
            <a:pPr marL="0" indent="0">
              <a:buNone/>
            </a:pPr>
            <a:r>
              <a:rPr lang="ja-JP" altLang="en-US" sz="4000" dirty="0"/>
              <a:t>　</a:t>
            </a:r>
            <a:r>
              <a:rPr lang="ja-JP" altLang="en-US" sz="4000" dirty="0" smtClean="0"/>
              <a:t>　　ナゴヤドーム</a:t>
            </a:r>
            <a:r>
              <a:rPr lang="ja-JP" altLang="en-US" sz="4000" dirty="0" smtClean="0">
                <a:solidFill>
                  <a:srgbClr val="FF0000"/>
                </a:solidFill>
              </a:rPr>
              <a:t>約３００個分</a:t>
            </a:r>
            <a:endParaRPr kumimoji="1" lang="ja-JP" altLang="en-US" sz="4000" dirty="0">
              <a:solidFill>
                <a:srgbClr val="FF0000"/>
              </a:solidFill>
            </a:endParaRPr>
          </a:p>
        </p:txBody>
      </p:sp>
      <p:sp>
        <p:nvSpPr>
          <p:cNvPr id="2" name="タイトル 1"/>
          <p:cNvSpPr>
            <a:spLocks noGrp="1"/>
          </p:cNvSpPr>
          <p:nvPr>
            <p:ph type="title"/>
          </p:nvPr>
        </p:nvSpPr>
        <p:spPr/>
        <p:txBody>
          <a:bodyPr/>
          <a:lstStyle/>
          <a:p>
            <a:r>
              <a:rPr kumimoji="1" lang="ja-JP" altLang="en-US" dirty="0" smtClean="0"/>
              <a:t>浸水面積</a:t>
            </a:r>
            <a:endParaRPr kumimoji="1" lang="ja-JP" altLang="en-US" dirty="0"/>
          </a:p>
        </p:txBody>
      </p:sp>
      <p:pic>
        <p:nvPicPr>
          <p:cNvPr id="2050"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44" y="4883268"/>
            <a:ext cx="2381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894" y="4883268"/>
            <a:ext cx="2381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866173"/>
            <a:ext cx="238125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32</a:t>
            </a:fld>
            <a:endParaRPr kumimoji="1" lang="ja-JP" altLang="en-US"/>
          </a:p>
        </p:txBody>
      </p:sp>
    </p:spTree>
    <p:extLst>
      <p:ext uri="{BB962C8B-B14F-4D97-AF65-F5344CB8AC3E}">
        <p14:creationId xmlns:p14="http://schemas.microsoft.com/office/powerpoint/2010/main" val="8081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smtClean="0"/>
              <a:t>　　　　日本の人口は約１億２０００万人</a:t>
            </a:r>
            <a:endParaRPr lang="en-US" altLang="ja-JP" dirty="0" smtClean="0"/>
          </a:p>
          <a:p>
            <a:pPr marL="0" indent="0">
              <a:buNone/>
            </a:pPr>
            <a:endParaRPr lang="en-US" altLang="ja-JP" dirty="0" smtClean="0"/>
          </a:p>
          <a:p>
            <a:pPr marL="0" indent="0">
              <a:buNone/>
            </a:pPr>
            <a:r>
              <a:rPr lang="ja-JP" altLang="en-US" dirty="0" smtClean="0"/>
              <a:t>　　　　　１位　静岡県　１０万９０００人</a:t>
            </a:r>
            <a:endParaRPr lang="en-US" altLang="ja-JP" dirty="0" smtClean="0"/>
          </a:p>
          <a:p>
            <a:pPr marL="0" indent="0">
              <a:buNone/>
            </a:pPr>
            <a:r>
              <a:rPr lang="ja-JP" altLang="en-US" dirty="0" smtClean="0"/>
              <a:t>　　　　　２位　和歌山県　８万人</a:t>
            </a:r>
            <a:endParaRPr lang="en-US" altLang="ja-JP" dirty="0" smtClean="0"/>
          </a:p>
          <a:p>
            <a:pPr marL="0" indent="0">
              <a:buNone/>
            </a:pPr>
            <a:r>
              <a:rPr lang="ja-JP" altLang="en-US" dirty="0" smtClean="0"/>
              <a:t>　　　　　３位　高知県　４万９０００人</a:t>
            </a:r>
            <a:endParaRPr lang="en-US" altLang="ja-JP" dirty="0" smtClean="0"/>
          </a:p>
          <a:p>
            <a:pPr marL="0" indent="0">
              <a:buNone/>
            </a:pPr>
            <a:r>
              <a:rPr lang="ja-JP" altLang="en-US" sz="4400" dirty="0" smtClean="0"/>
              <a:t>４位　三重県　</a:t>
            </a:r>
            <a:r>
              <a:rPr lang="ja-JP" altLang="en-US" sz="4400" dirty="0" smtClean="0">
                <a:solidFill>
                  <a:srgbClr val="FF0000"/>
                </a:solidFill>
              </a:rPr>
              <a:t>４万３０００</a:t>
            </a:r>
            <a:r>
              <a:rPr lang="ja-JP" altLang="en-US" sz="4400" dirty="0" smtClean="0"/>
              <a:t>人</a:t>
            </a:r>
            <a:endParaRPr lang="en-US" altLang="ja-JP" sz="4400" dirty="0" smtClean="0"/>
          </a:p>
          <a:p>
            <a:pPr marL="0" indent="0">
              <a:buNone/>
            </a:pPr>
            <a:endParaRPr kumimoji="1" lang="ja-JP" altLang="en-US" dirty="0"/>
          </a:p>
        </p:txBody>
      </p:sp>
      <p:sp>
        <p:nvSpPr>
          <p:cNvPr id="2" name="タイトル 1"/>
          <p:cNvSpPr>
            <a:spLocks noGrp="1"/>
          </p:cNvSpPr>
          <p:nvPr>
            <p:ph type="title"/>
          </p:nvPr>
        </p:nvSpPr>
        <p:spPr/>
        <p:txBody>
          <a:bodyPr/>
          <a:lstStyle/>
          <a:p>
            <a:r>
              <a:rPr kumimoji="1" lang="ja-JP" altLang="en-US" dirty="0" smtClean="0"/>
              <a:t>予想死者数</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33</a:t>
            </a:fld>
            <a:endParaRPr kumimoji="1" lang="ja-JP" altLang="en-US"/>
          </a:p>
        </p:txBody>
      </p:sp>
    </p:spTree>
    <p:extLst>
      <p:ext uri="{BB962C8B-B14F-4D97-AF65-F5344CB8AC3E}">
        <p14:creationId xmlns:p14="http://schemas.microsoft.com/office/powerpoint/2010/main" val="26353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　　</a:t>
            </a:r>
            <a:endParaRPr lang="en-US" altLang="ja-JP" dirty="0" smtClean="0"/>
          </a:p>
          <a:p>
            <a:pPr marL="0" indent="0">
              <a:buNone/>
            </a:pPr>
            <a:r>
              <a:rPr kumimoji="1" lang="ja-JP" altLang="en-US" dirty="0" smtClean="0"/>
              <a:t>　　</a:t>
            </a:r>
            <a:r>
              <a:rPr kumimoji="1" lang="ja-JP" altLang="en-US" sz="3600" dirty="0" smtClean="0"/>
              <a:t>三重県だけで</a:t>
            </a:r>
            <a:endParaRPr lang="en-US" altLang="ja-JP" sz="3600" dirty="0" smtClean="0"/>
          </a:p>
          <a:p>
            <a:pPr marL="0" indent="0">
              <a:buNone/>
            </a:pPr>
            <a:r>
              <a:rPr lang="ja-JP" altLang="en-US" sz="3600" dirty="0"/>
              <a:t>　</a:t>
            </a:r>
            <a:r>
              <a:rPr lang="ja-JP" altLang="en-US" sz="3600" dirty="0" smtClean="0"/>
              <a:t>　</a:t>
            </a:r>
            <a:r>
              <a:rPr lang="ja-JP" altLang="en-US" sz="3600" dirty="0"/>
              <a:t>　</a:t>
            </a:r>
            <a:r>
              <a:rPr lang="ja-JP" altLang="en-US" sz="3600" dirty="0" smtClean="0"/>
              <a:t>　　１６兆９０００億円</a:t>
            </a:r>
            <a:endParaRPr lang="en-US" altLang="ja-JP" sz="3600" dirty="0" smtClean="0"/>
          </a:p>
          <a:p>
            <a:pPr marL="0" indent="0">
              <a:buNone/>
            </a:pPr>
            <a:r>
              <a:rPr kumimoji="1" lang="ja-JP" altLang="en-US" sz="3600" dirty="0" smtClean="0"/>
              <a:t>　　</a:t>
            </a:r>
            <a:endParaRPr kumimoji="1" lang="en-US" altLang="ja-JP" sz="3600" dirty="0" smtClean="0"/>
          </a:p>
          <a:p>
            <a:pPr marL="0" indent="0">
              <a:buNone/>
            </a:pPr>
            <a:r>
              <a:rPr lang="ja-JP" altLang="en-US" sz="3600" dirty="0"/>
              <a:t>　</a:t>
            </a:r>
            <a:r>
              <a:rPr lang="ja-JP" altLang="en-US" sz="3600" dirty="0" smtClean="0"/>
              <a:t>　東日本</a:t>
            </a:r>
            <a:r>
              <a:rPr lang="ja-JP" altLang="en-US" sz="3600" dirty="0"/>
              <a:t>大震災の被害</a:t>
            </a:r>
            <a:r>
              <a:rPr lang="ja-JP" altLang="en-US" sz="3600" dirty="0" smtClean="0"/>
              <a:t>額　</a:t>
            </a:r>
            <a:endParaRPr lang="en-US" altLang="ja-JP" sz="3600" dirty="0" smtClean="0"/>
          </a:p>
          <a:p>
            <a:pPr marL="0" indent="0">
              <a:buNone/>
            </a:pPr>
            <a:r>
              <a:rPr lang="ja-JP" altLang="en-US" sz="3600" dirty="0"/>
              <a:t>　</a:t>
            </a:r>
            <a:r>
              <a:rPr lang="ja-JP" altLang="en-US" sz="3600" dirty="0" smtClean="0"/>
              <a:t>　　　　</a:t>
            </a:r>
            <a:r>
              <a:rPr lang="ja-JP" altLang="en-US" sz="3600" dirty="0"/>
              <a:t>１６兆９０００億円</a:t>
            </a:r>
            <a:r>
              <a:rPr lang="ja-JP" altLang="en-US" sz="3600" dirty="0" smtClean="0"/>
              <a:t>　　</a:t>
            </a:r>
            <a:endParaRPr kumimoji="1" lang="en-US" altLang="ja-JP" sz="3600" dirty="0" smtClean="0"/>
          </a:p>
        </p:txBody>
      </p:sp>
      <p:sp>
        <p:nvSpPr>
          <p:cNvPr id="2" name="タイトル 1"/>
          <p:cNvSpPr>
            <a:spLocks noGrp="1"/>
          </p:cNvSpPr>
          <p:nvPr>
            <p:ph type="title"/>
          </p:nvPr>
        </p:nvSpPr>
        <p:spPr/>
        <p:txBody>
          <a:bodyPr/>
          <a:lstStyle/>
          <a:p>
            <a:r>
              <a:rPr lang="ja-JP" altLang="en-US" dirty="0" smtClean="0"/>
              <a:t>直接</a:t>
            </a:r>
            <a:r>
              <a:rPr lang="ja-JP" altLang="en-US" dirty="0"/>
              <a:t>被害額</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34</a:t>
            </a:fld>
            <a:endParaRPr kumimoji="1" lang="ja-JP" altLang="en-US"/>
          </a:p>
        </p:txBody>
      </p:sp>
    </p:spTree>
    <p:extLst>
      <p:ext uri="{BB962C8B-B14F-4D97-AF65-F5344CB8AC3E}">
        <p14:creationId xmlns:p14="http://schemas.microsoft.com/office/powerpoint/2010/main" val="12938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GDP</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a:xfrm>
            <a:off x="872067" y="1700808"/>
            <a:ext cx="8020413" cy="4752528"/>
          </a:xfrm>
        </p:spPr>
        <p:txBody>
          <a:bodyPr>
            <a:normAutofit/>
          </a:bodyPr>
          <a:lstStyle/>
          <a:p>
            <a:pPr marL="0" indent="0">
              <a:buNone/>
            </a:pPr>
            <a:endParaRPr lang="en-US" altLang="ja-JP" sz="8000" dirty="0"/>
          </a:p>
          <a:p>
            <a:pPr marL="0" indent="0">
              <a:buNone/>
            </a:pPr>
            <a:r>
              <a:rPr lang="ja-JP" altLang="en-US" sz="8000" dirty="0" smtClean="0"/>
              <a:t>三重県</a:t>
            </a:r>
            <a:r>
              <a:rPr lang="ja-JP" altLang="en-US" sz="8000" dirty="0"/>
              <a:t>だけ</a:t>
            </a:r>
            <a:r>
              <a:rPr lang="ja-JP" altLang="en-US" sz="8000" dirty="0" smtClean="0"/>
              <a:t>で・・・</a:t>
            </a:r>
            <a:endParaRPr lang="ja-JP" altLang="en-US" sz="8000" dirty="0"/>
          </a:p>
          <a:p>
            <a:endParaRPr kumimoji="1" lang="en-US" altLang="ja-JP" dirty="0" smtClean="0"/>
          </a:p>
          <a:p>
            <a:endParaRPr lang="en-US" altLang="ja-JP" dirty="0"/>
          </a:p>
        </p:txBody>
      </p:sp>
      <p:sp>
        <p:nvSpPr>
          <p:cNvPr id="4" name="星 16 3"/>
          <p:cNvSpPr/>
          <p:nvPr/>
        </p:nvSpPr>
        <p:spPr>
          <a:xfrm>
            <a:off x="827584" y="1124744"/>
            <a:ext cx="7992888" cy="5544616"/>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smtClean="0">
                <a:solidFill>
                  <a:srgbClr val="FF0000"/>
                </a:solidFill>
              </a:rPr>
              <a:t>約</a:t>
            </a:r>
            <a:r>
              <a:rPr kumimoji="1" lang="en-US" altLang="ja-JP" sz="7200" dirty="0" smtClean="0">
                <a:solidFill>
                  <a:srgbClr val="FF0000"/>
                </a:solidFill>
              </a:rPr>
              <a:t>2.7</a:t>
            </a:r>
            <a:r>
              <a:rPr kumimoji="1" lang="ja-JP" altLang="en-US" sz="7200" dirty="0" smtClean="0">
                <a:solidFill>
                  <a:srgbClr val="FF0000"/>
                </a:solidFill>
              </a:rPr>
              <a:t>％</a:t>
            </a:r>
            <a:endParaRPr kumimoji="1" lang="ja-JP" altLang="en-US" sz="7200" dirty="0">
              <a:solidFill>
                <a:srgbClr val="FF0000"/>
              </a:solidFill>
            </a:endParaRPr>
          </a:p>
        </p:txBody>
      </p:sp>
      <p:sp>
        <p:nvSpPr>
          <p:cNvPr id="5" name="スライド番号プレースホルダー 4"/>
          <p:cNvSpPr>
            <a:spLocks noGrp="1"/>
          </p:cNvSpPr>
          <p:nvPr>
            <p:ph type="sldNum" sz="quarter" idx="12"/>
          </p:nvPr>
        </p:nvSpPr>
        <p:spPr/>
        <p:txBody>
          <a:bodyPr/>
          <a:lstStyle/>
          <a:p>
            <a:fld id="{47468555-DEC6-4FBF-8A44-EEA082C11658}" type="slidenum">
              <a:rPr kumimoji="1" lang="ja-JP" altLang="en-US" smtClean="0"/>
              <a:t>35</a:t>
            </a:fld>
            <a:endParaRPr kumimoji="1" lang="ja-JP" altLang="en-US"/>
          </a:p>
        </p:txBody>
      </p:sp>
    </p:spTree>
    <p:extLst>
      <p:ext uri="{BB962C8B-B14F-4D97-AF65-F5344CB8AC3E}">
        <p14:creationId xmlns:p14="http://schemas.microsoft.com/office/powerpoint/2010/main" val="3346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109728" indent="0">
              <a:buNone/>
            </a:pPr>
            <a:endParaRPr lang="en-US" altLang="ja-JP" dirty="0"/>
          </a:p>
          <a:p>
            <a:pPr marL="109728" indent="0">
              <a:buNone/>
            </a:pPr>
            <a:r>
              <a:rPr kumimoji="1" lang="ja-JP" altLang="en-US" dirty="0" smtClean="0"/>
              <a:t>　　　　</a:t>
            </a:r>
            <a:r>
              <a:rPr kumimoji="1" lang="ja-JP" altLang="en-US" sz="3200" dirty="0" smtClean="0"/>
              <a:t>三重県の総人口約１８０万人</a:t>
            </a:r>
            <a:endParaRPr lang="en-US" altLang="ja-JP" sz="3200" dirty="0" smtClean="0"/>
          </a:p>
          <a:p>
            <a:pPr marL="109728" indent="0">
              <a:buNone/>
            </a:pPr>
            <a:r>
              <a:rPr lang="ja-JP" altLang="en-US" sz="3200" dirty="0"/>
              <a:t>　</a:t>
            </a:r>
            <a:r>
              <a:rPr lang="ja-JP" altLang="en-US" sz="3200" dirty="0" smtClean="0"/>
              <a:t>　　　　　　　　↓</a:t>
            </a:r>
            <a:endParaRPr lang="en-US" altLang="ja-JP" sz="3200" dirty="0"/>
          </a:p>
          <a:p>
            <a:pPr marL="109728" indent="0">
              <a:buNone/>
            </a:pPr>
            <a:r>
              <a:rPr kumimoji="1" lang="ja-JP" altLang="en-US" sz="3200" dirty="0" smtClean="0"/>
              <a:t>なんと・</a:t>
            </a:r>
            <a:r>
              <a:rPr lang="ja-JP" altLang="en-US" sz="3200" dirty="0"/>
              <a:t>・・３分の１</a:t>
            </a:r>
            <a:r>
              <a:rPr lang="ja-JP" altLang="en-US" sz="3200" dirty="0" smtClean="0"/>
              <a:t>以上の</a:t>
            </a:r>
            <a:r>
              <a:rPr kumimoji="1" lang="ja-JP" altLang="en-US" sz="3200" dirty="0" smtClean="0">
                <a:solidFill>
                  <a:srgbClr val="FF0000"/>
                </a:solidFill>
              </a:rPr>
              <a:t>約６９万人</a:t>
            </a:r>
            <a:r>
              <a:rPr kumimoji="1" lang="ja-JP" altLang="en-US" sz="3200" dirty="0" smtClean="0"/>
              <a:t>の人が避難すると予想されている。</a:t>
            </a:r>
            <a:endParaRPr kumimoji="1" lang="en-US" altLang="ja-JP" sz="3200" dirty="0" smtClean="0"/>
          </a:p>
        </p:txBody>
      </p:sp>
      <p:sp>
        <p:nvSpPr>
          <p:cNvPr id="2" name="タイトル 1"/>
          <p:cNvSpPr>
            <a:spLocks noGrp="1"/>
          </p:cNvSpPr>
          <p:nvPr>
            <p:ph type="title"/>
          </p:nvPr>
        </p:nvSpPr>
        <p:spPr/>
        <p:txBody>
          <a:bodyPr/>
          <a:lstStyle/>
          <a:p>
            <a:r>
              <a:rPr kumimoji="1" lang="ja-JP" altLang="en-US" dirty="0" smtClean="0"/>
              <a:t>予想避難者数</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36</a:t>
            </a:fld>
            <a:endParaRPr kumimoji="1" lang="ja-JP" altLang="en-US"/>
          </a:p>
        </p:txBody>
      </p:sp>
    </p:spTree>
    <p:extLst>
      <p:ext uri="{BB962C8B-B14F-4D97-AF65-F5344CB8AC3E}">
        <p14:creationId xmlns:p14="http://schemas.microsoft.com/office/powerpoint/2010/main" val="396372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2636912"/>
            <a:ext cx="7408333" cy="3450696"/>
          </a:xfrm>
        </p:spPr>
        <p:txBody>
          <a:bodyPr>
            <a:noAutofit/>
          </a:bodyPr>
          <a:lstStyle/>
          <a:p>
            <a:pPr marL="0" indent="0">
              <a:buNone/>
            </a:pPr>
            <a:r>
              <a:rPr kumimoji="1" lang="ja-JP" altLang="en-US" sz="3600" dirty="0" smtClean="0"/>
              <a:t>全壊（地震）</a:t>
            </a:r>
            <a:r>
              <a:rPr lang="ja-JP" altLang="en-US" sz="3600" dirty="0"/>
              <a:t>　</a:t>
            </a:r>
            <a:r>
              <a:rPr kumimoji="1" lang="ja-JP" altLang="en-US" sz="3600" dirty="0" smtClean="0"/>
              <a:t>約６２．７万棟</a:t>
            </a:r>
            <a:r>
              <a:rPr lang="ja-JP" altLang="en-US" sz="3600" dirty="0" smtClean="0"/>
              <a:t>～１３４．６万棟</a:t>
            </a:r>
            <a:endParaRPr lang="en-US" altLang="ja-JP" sz="3600" dirty="0" smtClean="0"/>
          </a:p>
          <a:p>
            <a:pPr marL="0" indent="0">
              <a:buNone/>
            </a:pPr>
            <a:r>
              <a:rPr lang="ja-JP" altLang="en-US" sz="3600" dirty="0" smtClean="0"/>
              <a:t>全壊（津波）　約１３．２万棟～１６．９万棟</a:t>
            </a:r>
            <a:endParaRPr lang="en-US" altLang="ja-JP" sz="3600" dirty="0" smtClean="0"/>
          </a:p>
          <a:p>
            <a:pPr marL="0" indent="0">
              <a:buNone/>
            </a:pPr>
            <a:r>
              <a:rPr lang="ja-JP" altLang="en-US" sz="3600" dirty="0" smtClean="0"/>
              <a:t>火災　約４．７万棟～７５万棟</a:t>
            </a:r>
            <a:endParaRPr lang="en-US" altLang="ja-JP" sz="3600" dirty="0" smtClean="0"/>
          </a:p>
          <a:p>
            <a:pPr marL="0" indent="0">
              <a:buNone/>
            </a:pPr>
            <a:r>
              <a:rPr kumimoji="1" lang="ja-JP" altLang="en-US" sz="3600" dirty="0" smtClean="0"/>
              <a:t>液状化</a:t>
            </a:r>
            <a:r>
              <a:rPr lang="ja-JP" altLang="en-US" sz="3600" dirty="0"/>
              <a:t>　</a:t>
            </a:r>
            <a:r>
              <a:rPr lang="ja-JP" altLang="en-US" sz="3600" dirty="0" smtClean="0"/>
              <a:t>約１１．５万棟～１３．５万棟</a:t>
            </a:r>
            <a:endParaRPr kumimoji="1" lang="ja-JP" altLang="en-US" sz="3600" dirty="0"/>
          </a:p>
        </p:txBody>
      </p:sp>
      <p:sp>
        <p:nvSpPr>
          <p:cNvPr id="2" name="タイトル 1"/>
          <p:cNvSpPr>
            <a:spLocks noGrp="1"/>
          </p:cNvSpPr>
          <p:nvPr>
            <p:ph type="title"/>
          </p:nvPr>
        </p:nvSpPr>
        <p:spPr/>
        <p:txBody>
          <a:bodyPr/>
          <a:lstStyle/>
          <a:p>
            <a:r>
              <a:rPr kumimoji="1" lang="ja-JP" altLang="en-US" dirty="0" smtClean="0"/>
              <a:t>全国の被害予測（建築物）</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37</a:t>
            </a:fld>
            <a:endParaRPr kumimoji="1" lang="ja-JP" altLang="en-US"/>
          </a:p>
        </p:txBody>
      </p:sp>
    </p:spTree>
    <p:extLst>
      <p:ext uri="{BB962C8B-B14F-4D97-AF65-F5344CB8AC3E}">
        <p14:creationId xmlns:p14="http://schemas.microsoft.com/office/powerpoint/2010/main" val="40801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2636912"/>
            <a:ext cx="7408333" cy="3450696"/>
          </a:xfrm>
        </p:spPr>
        <p:txBody>
          <a:bodyPr>
            <a:noAutofit/>
          </a:bodyPr>
          <a:lstStyle/>
          <a:p>
            <a:pPr marL="0" indent="0">
              <a:buNone/>
            </a:pPr>
            <a:r>
              <a:rPr kumimoji="1" lang="ja-JP" altLang="en-US" sz="3200" dirty="0" smtClean="0"/>
              <a:t>死者</a:t>
            </a:r>
            <a:r>
              <a:rPr kumimoji="1" lang="en-US" altLang="ja-JP" sz="3200" dirty="0" smtClean="0"/>
              <a:t>	</a:t>
            </a:r>
            <a:r>
              <a:rPr kumimoji="1" lang="ja-JP" altLang="en-US" sz="3200" dirty="0" smtClean="0"/>
              <a:t>１，５００人</a:t>
            </a:r>
            <a:endParaRPr kumimoji="1" lang="en-US" altLang="ja-JP" sz="3200" dirty="0" smtClean="0"/>
          </a:p>
          <a:p>
            <a:pPr marL="0" indent="0">
              <a:buNone/>
            </a:pPr>
            <a:r>
              <a:rPr kumimoji="1" lang="ja-JP" altLang="en-US" sz="3200" dirty="0" smtClean="0"/>
              <a:t>被害額　</a:t>
            </a:r>
            <a:r>
              <a:rPr lang="ja-JP" altLang="en-US" sz="3200" dirty="0" smtClean="0"/>
              <a:t>６，０００億円</a:t>
            </a:r>
            <a:endParaRPr lang="en-US" altLang="ja-JP" sz="3200" dirty="0" smtClean="0"/>
          </a:p>
          <a:p>
            <a:pPr marL="0" indent="0">
              <a:buNone/>
            </a:pPr>
            <a:r>
              <a:rPr kumimoji="1" lang="ja-JP" altLang="en-US" sz="3200" dirty="0" smtClean="0"/>
              <a:t>避難民　発生直後　１５，０００人</a:t>
            </a:r>
            <a:endParaRPr kumimoji="1" lang="en-US" altLang="ja-JP" sz="3200" dirty="0" smtClean="0"/>
          </a:p>
          <a:p>
            <a:pPr marL="0" indent="0">
              <a:buNone/>
            </a:pPr>
            <a:r>
              <a:rPr kumimoji="1" lang="ja-JP" altLang="en-US" sz="3200" dirty="0" smtClean="0"/>
              <a:t>　　　　　　　一週間　２０，０００人</a:t>
            </a:r>
            <a:endParaRPr kumimoji="1" lang="en-US" altLang="ja-JP" sz="3200" dirty="0" smtClean="0"/>
          </a:p>
          <a:p>
            <a:pPr marL="0" indent="0">
              <a:buNone/>
            </a:pPr>
            <a:r>
              <a:rPr lang="ja-JP" altLang="en-US" sz="3200" dirty="0" smtClean="0"/>
              <a:t>津波高　３メートル</a:t>
            </a:r>
            <a:endParaRPr lang="en-US" altLang="ja-JP" sz="3200" dirty="0" smtClean="0"/>
          </a:p>
          <a:p>
            <a:pPr marL="0" indent="0">
              <a:buNone/>
            </a:pPr>
            <a:r>
              <a:rPr kumimoji="1" lang="ja-JP" altLang="en-US" sz="3200" dirty="0"/>
              <a:t>到達</a:t>
            </a:r>
            <a:r>
              <a:rPr kumimoji="1" lang="ja-JP" altLang="en-US" sz="3200" dirty="0" smtClean="0"/>
              <a:t>時間　３時間６分</a:t>
            </a:r>
            <a:endParaRPr kumimoji="1" lang="en-US" altLang="ja-JP" sz="3200" dirty="0" smtClean="0"/>
          </a:p>
        </p:txBody>
      </p:sp>
      <p:sp>
        <p:nvSpPr>
          <p:cNvPr id="2" name="タイトル 1"/>
          <p:cNvSpPr>
            <a:spLocks noGrp="1"/>
          </p:cNvSpPr>
          <p:nvPr>
            <p:ph type="title"/>
          </p:nvPr>
        </p:nvSpPr>
        <p:spPr/>
        <p:txBody>
          <a:bodyPr>
            <a:normAutofit/>
          </a:bodyPr>
          <a:lstStyle/>
          <a:p>
            <a:r>
              <a:rPr lang="ja-JP" altLang="en-US" dirty="0" smtClean="0"/>
              <a:t>東京の被害予測</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38</a:t>
            </a:fld>
            <a:endParaRPr kumimoji="1" lang="ja-JP" altLang="en-US"/>
          </a:p>
        </p:txBody>
      </p:sp>
    </p:spTree>
    <p:extLst>
      <p:ext uri="{BB962C8B-B14F-4D97-AF65-F5344CB8AC3E}">
        <p14:creationId xmlns:p14="http://schemas.microsoft.com/office/powerpoint/2010/main" val="38238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2" name="タイトル 1"/>
          <p:cNvSpPr>
            <a:spLocks noGrp="1"/>
          </p:cNvSpPr>
          <p:nvPr>
            <p:ph type="title"/>
          </p:nvPr>
        </p:nvSpPr>
        <p:spPr/>
        <p:txBody>
          <a:bodyPr>
            <a:normAutofit/>
          </a:bodyPr>
          <a:lstStyle/>
          <a:p>
            <a:r>
              <a:rPr kumimoji="1" lang="ja-JP" altLang="en-US" dirty="0" smtClean="0"/>
              <a:t>全国の予想避難者数</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0891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39</a:t>
            </a:fld>
            <a:endParaRPr kumimoji="1" lang="ja-JP" altLang="en-US"/>
          </a:p>
        </p:txBody>
      </p:sp>
    </p:spTree>
    <p:extLst>
      <p:ext uri="{BB962C8B-B14F-4D97-AF65-F5344CB8AC3E}">
        <p14:creationId xmlns:p14="http://schemas.microsoft.com/office/powerpoint/2010/main" val="696933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229600" cy="5472608"/>
          </a:xfrm>
        </p:spPr>
        <p:txBody>
          <a:bodyPr>
            <a:normAutofit/>
          </a:bodyPr>
          <a:lstStyle/>
          <a:p>
            <a:r>
              <a:rPr lang="ja-JP" altLang="en-US" sz="3200" dirty="0"/>
              <a:t>南海トラフは、二つのプレートが衝突して海洋プレートが沈み込んでいるため、非常に活発で大規模な活断層で</a:t>
            </a:r>
            <a:r>
              <a:rPr lang="ja-JP" altLang="en-US" sz="3200" dirty="0" smtClean="0"/>
              <a:t>あるということ。</a:t>
            </a:r>
            <a:endParaRPr lang="en-US" altLang="ja-JP" sz="3200" dirty="0" smtClean="0"/>
          </a:p>
          <a:p>
            <a:r>
              <a:rPr lang="ja-JP" altLang="en-US" sz="3200" dirty="0"/>
              <a:t>南海トラフの各所では、</a:t>
            </a:r>
            <a:r>
              <a:rPr lang="ja-JP" altLang="en-US" sz="3200" dirty="0">
                <a:solidFill>
                  <a:srgbClr val="FF0000"/>
                </a:solidFill>
              </a:rPr>
              <a:t>東海地震、東南海地震、南海地震</a:t>
            </a:r>
            <a:r>
              <a:rPr lang="ja-JP" altLang="en-US" sz="3200" dirty="0"/>
              <a:t>などのマグニチュード（</a:t>
            </a:r>
            <a:r>
              <a:rPr lang="en-US" altLang="ja-JP" sz="3200" dirty="0"/>
              <a:t>M</a:t>
            </a:r>
            <a:r>
              <a:rPr lang="ja-JP" altLang="en-US" sz="3200" dirty="0"/>
              <a:t>）</a:t>
            </a:r>
            <a:r>
              <a:rPr lang="en-US" altLang="ja-JP" sz="3200" dirty="0"/>
              <a:t>8</a:t>
            </a:r>
            <a:r>
              <a:rPr lang="ja-JP" altLang="en-US" sz="3200" dirty="0"/>
              <a:t>クラスの巨大地震が</a:t>
            </a:r>
            <a:r>
              <a:rPr lang="ja-JP" altLang="en-US" sz="3200" dirty="0">
                <a:solidFill>
                  <a:srgbClr val="FF0000"/>
                </a:solidFill>
              </a:rPr>
              <a:t>約百年から二百年</a:t>
            </a:r>
            <a:r>
              <a:rPr lang="ja-JP" altLang="en-US" sz="3200" dirty="0"/>
              <a:t>ごとに発生して</a:t>
            </a:r>
            <a:r>
              <a:rPr lang="ja-JP" altLang="en-US" sz="3200" dirty="0" smtClean="0"/>
              <a:t>いるということ。</a:t>
            </a:r>
            <a:endParaRPr lang="en-US" altLang="ja-JP" sz="3200" dirty="0" smtClean="0"/>
          </a:p>
          <a:p>
            <a:r>
              <a:rPr lang="ja-JP" altLang="en-US" sz="3200" dirty="0" smtClean="0"/>
              <a:t>特</a:t>
            </a:r>
            <a:r>
              <a:rPr lang="ja-JP" altLang="en-US" sz="3200" dirty="0"/>
              <a:t>にこれら三つの周期地震は、過去の傾向から非常に高い確率で連動して発生するものと考えられている。</a:t>
            </a:r>
            <a:endParaRPr kumimoji="1" lang="ja-JP" altLang="en-US" sz="3200" dirty="0"/>
          </a:p>
        </p:txBody>
      </p:sp>
      <p:sp>
        <p:nvSpPr>
          <p:cNvPr id="2" name="スライド番号プレースホルダー 1"/>
          <p:cNvSpPr>
            <a:spLocks noGrp="1"/>
          </p:cNvSpPr>
          <p:nvPr>
            <p:ph type="sldNum" sz="quarter" idx="12"/>
          </p:nvPr>
        </p:nvSpPr>
        <p:spPr/>
        <p:txBody>
          <a:bodyPr/>
          <a:lstStyle/>
          <a:p>
            <a:fld id="{47468555-DEC6-4FBF-8A44-EEA082C11658}" type="slidenum">
              <a:rPr kumimoji="1" lang="ja-JP" altLang="en-US" smtClean="0"/>
              <a:t>4</a:t>
            </a:fld>
            <a:endParaRPr kumimoji="1" lang="ja-JP" altLang="en-US"/>
          </a:p>
        </p:txBody>
      </p:sp>
    </p:spTree>
    <p:extLst>
      <p:ext uri="{BB962C8B-B14F-4D97-AF65-F5344CB8AC3E}">
        <p14:creationId xmlns:p14="http://schemas.microsoft.com/office/powerpoint/2010/main" val="25037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ja-JP" altLang="en-US" dirty="0" smtClean="0"/>
              <a:t>・</a:t>
            </a:r>
            <a:r>
              <a:rPr lang="ja-JP" altLang="en-US" sz="3600" dirty="0"/>
              <a:t>断水の影響を受けて</a:t>
            </a:r>
            <a:r>
              <a:rPr lang="en-US" altLang="ja-JP" sz="3600" dirty="0"/>
              <a:t>1 </a:t>
            </a:r>
            <a:r>
              <a:rPr lang="ja-JP" altLang="en-US" sz="3600" dirty="0"/>
              <a:t>週間後に最大で約</a:t>
            </a:r>
            <a:r>
              <a:rPr lang="en-US" altLang="ja-JP" sz="3600" dirty="0"/>
              <a:t>950 </a:t>
            </a:r>
            <a:r>
              <a:rPr lang="ja-JP" altLang="en-US" sz="3600" dirty="0"/>
              <a:t>万人の避難者が発生し</a:t>
            </a:r>
            <a:r>
              <a:rPr lang="ja-JP" altLang="en-US" sz="3600" dirty="0" smtClean="0"/>
              <a:t>、避難所</a:t>
            </a:r>
            <a:r>
              <a:rPr lang="ja-JP" altLang="en-US" sz="3600" dirty="0"/>
              <a:t>に滞在する避難者は</a:t>
            </a:r>
            <a:r>
              <a:rPr lang="en-US" altLang="ja-JP" sz="3600" dirty="0"/>
              <a:t>1 </a:t>
            </a:r>
            <a:r>
              <a:rPr lang="ja-JP" altLang="en-US" sz="3600" dirty="0"/>
              <a:t>週間後に最大で約</a:t>
            </a:r>
            <a:r>
              <a:rPr lang="en-US" altLang="ja-JP" sz="3600" dirty="0"/>
              <a:t>500 </a:t>
            </a:r>
            <a:r>
              <a:rPr lang="ja-JP" altLang="en-US" sz="3600" dirty="0"/>
              <a:t>万人と想定</a:t>
            </a:r>
            <a:r>
              <a:rPr lang="ja-JP" altLang="en-US" sz="3600" dirty="0" smtClean="0"/>
              <a:t>される。</a:t>
            </a:r>
            <a:endParaRPr lang="en-US" altLang="ja-JP" sz="3600" dirty="0"/>
          </a:p>
          <a:p>
            <a:pPr marL="0" indent="0">
              <a:buNone/>
            </a:pPr>
            <a:endParaRPr kumimoji="1" lang="ja-JP" altLang="en-US" dirty="0"/>
          </a:p>
        </p:txBody>
      </p:sp>
      <p:sp>
        <p:nvSpPr>
          <p:cNvPr id="2" name="タイトル 1"/>
          <p:cNvSpPr>
            <a:spLocks noGrp="1"/>
          </p:cNvSpPr>
          <p:nvPr>
            <p:ph type="title"/>
          </p:nvPr>
        </p:nvSpPr>
        <p:spPr/>
        <p:txBody>
          <a:bodyPr/>
          <a:lstStyle/>
          <a:p>
            <a:r>
              <a:rPr kumimoji="1" lang="ja-JP" altLang="en-US" dirty="0" smtClean="0"/>
              <a:t>避難者</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40</a:t>
            </a:fld>
            <a:endParaRPr kumimoji="1" lang="ja-JP" altLang="en-US"/>
          </a:p>
        </p:txBody>
      </p:sp>
    </p:spTree>
    <p:extLst>
      <p:ext uri="{BB962C8B-B14F-4D97-AF65-F5344CB8AC3E}">
        <p14:creationId xmlns:p14="http://schemas.microsoft.com/office/powerpoint/2010/main" val="109767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40000" lnSpcReduction="20000"/>
          </a:bodyPr>
          <a:lstStyle/>
          <a:p>
            <a:pPr marL="0" indent="0">
              <a:buNone/>
            </a:pPr>
            <a:endParaRPr lang="ja-JP" altLang="en-US" dirty="0" smtClean="0"/>
          </a:p>
          <a:p>
            <a:pPr marL="0" indent="0">
              <a:buNone/>
            </a:pPr>
            <a:r>
              <a:rPr lang="ja-JP" altLang="en-US" sz="4500" dirty="0" smtClean="0"/>
              <a:t>・平日の</a:t>
            </a:r>
            <a:r>
              <a:rPr lang="en-US" altLang="ja-JP" sz="4500" dirty="0" smtClean="0"/>
              <a:t>12 </a:t>
            </a:r>
            <a:r>
              <a:rPr lang="ja-JP" altLang="en-US" sz="4500" dirty="0" smtClean="0"/>
              <a:t>時に地震が発生し、公共交通機関が全域的に停止した場合、</a:t>
            </a:r>
          </a:p>
          <a:p>
            <a:pPr marL="0" indent="0">
              <a:buNone/>
            </a:pPr>
            <a:r>
              <a:rPr lang="ja-JP" altLang="en-US" sz="4500" dirty="0" smtClean="0"/>
              <a:t>一時的にでも外出先に滞留することになる人（自宅のあるゾーンの外へ</a:t>
            </a:r>
          </a:p>
          <a:p>
            <a:pPr marL="0" indent="0">
              <a:buNone/>
            </a:pPr>
            <a:r>
              <a:rPr lang="ja-JP" altLang="en-US" sz="4500" dirty="0" smtClean="0"/>
              <a:t>の外出者）は、中京都市圏で約</a:t>
            </a:r>
            <a:r>
              <a:rPr lang="en-US" altLang="ja-JP" sz="4500" dirty="0" smtClean="0"/>
              <a:t>400 </a:t>
            </a:r>
            <a:r>
              <a:rPr lang="ja-JP" altLang="en-US" sz="4500" dirty="0" smtClean="0"/>
              <a:t>万人、京阪神都市圏で約</a:t>
            </a:r>
            <a:r>
              <a:rPr lang="en-US" altLang="ja-JP" sz="4500" dirty="0" smtClean="0"/>
              <a:t>660 </a:t>
            </a:r>
            <a:r>
              <a:rPr lang="ja-JP" altLang="en-US" sz="4500" dirty="0" smtClean="0"/>
              <a:t>万人</a:t>
            </a:r>
          </a:p>
          <a:p>
            <a:pPr marL="0" indent="0">
              <a:buNone/>
            </a:pPr>
            <a:r>
              <a:rPr lang="ja-JP" altLang="en-US" sz="4500" dirty="0" smtClean="0"/>
              <a:t>に上ると想定される。</a:t>
            </a:r>
          </a:p>
          <a:p>
            <a:pPr marL="0" indent="0">
              <a:buNone/>
            </a:pPr>
            <a:r>
              <a:rPr lang="ja-JP" altLang="en-US" sz="4500" dirty="0" smtClean="0"/>
              <a:t>・地震後しばらくして混乱等が収まり、帰宅が可能となる状況になった場</a:t>
            </a:r>
          </a:p>
          <a:p>
            <a:pPr marL="0" indent="0">
              <a:buNone/>
            </a:pPr>
            <a:r>
              <a:rPr lang="ja-JP" altLang="en-US" sz="4500" dirty="0" smtClean="0"/>
              <a:t>合において、遠距離等の理由により徒歩等の手段によっても当日中に帰</a:t>
            </a:r>
          </a:p>
          <a:p>
            <a:pPr marL="0" indent="0">
              <a:buNone/>
            </a:pPr>
            <a:r>
              <a:rPr lang="ja-JP" altLang="en-US" sz="4500" dirty="0" smtClean="0"/>
              <a:t>宅が困難となる人（帰宅困難者）は、中京都市圏で約</a:t>
            </a:r>
            <a:r>
              <a:rPr lang="en-US" altLang="ja-JP" sz="4500" dirty="0" smtClean="0"/>
              <a:t>100 </a:t>
            </a:r>
            <a:r>
              <a:rPr lang="ja-JP" altLang="en-US" sz="4500" dirty="0" smtClean="0"/>
              <a:t>万人～約</a:t>
            </a:r>
            <a:r>
              <a:rPr lang="en-US" altLang="ja-JP" sz="4500" dirty="0" smtClean="0"/>
              <a:t>110</a:t>
            </a:r>
          </a:p>
          <a:p>
            <a:pPr marL="0" indent="0">
              <a:buNone/>
            </a:pPr>
            <a:r>
              <a:rPr lang="ja-JP" altLang="en-US" sz="4500" dirty="0" smtClean="0"/>
              <a:t>万人、京阪神都市圏で約</a:t>
            </a:r>
            <a:r>
              <a:rPr lang="en-US" altLang="ja-JP" sz="4500" dirty="0" smtClean="0"/>
              <a:t>220 </a:t>
            </a:r>
            <a:r>
              <a:rPr lang="ja-JP" altLang="en-US" sz="4500" dirty="0" smtClean="0"/>
              <a:t>万人～約</a:t>
            </a:r>
            <a:r>
              <a:rPr lang="en-US" altLang="ja-JP" sz="4500" dirty="0" smtClean="0"/>
              <a:t>270 </a:t>
            </a:r>
            <a:r>
              <a:rPr lang="ja-JP" altLang="en-US" sz="4500" dirty="0" smtClean="0"/>
              <a:t>万人に上ると想定される。</a:t>
            </a:r>
            <a:endParaRPr kumimoji="1" lang="ja-JP" altLang="en-US" sz="4500" dirty="0"/>
          </a:p>
        </p:txBody>
      </p:sp>
      <p:sp>
        <p:nvSpPr>
          <p:cNvPr id="2" name="タイトル 1"/>
          <p:cNvSpPr>
            <a:spLocks noGrp="1"/>
          </p:cNvSpPr>
          <p:nvPr>
            <p:ph type="title"/>
          </p:nvPr>
        </p:nvSpPr>
        <p:spPr/>
        <p:txBody>
          <a:bodyPr/>
          <a:lstStyle/>
          <a:p>
            <a:r>
              <a:rPr kumimoji="1" lang="ja-JP" altLang="en-US" dirty="0" smtClean="0"/>
              <a:t>帰宅困難者</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41</a:t>
            </a:fld>
            <a:endParaRPr kumimoji="1" lang="ja-JP" altLang="en-US"/>
          </a:p>
        </p:txBody>
      </p:sp>
    </p:spTree>
    <p:extLst>
      <p:ext uri="{BB962C8B-B14F-4D97-AF65-F5344CB8AC3E}">
        <p14:creationId xmlns:p14="http://schemas.microsoft.com/office/powerpoint/2010/main" val="12582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564904"/>
            <a:ext cx="7408333" cy="3450696"/>
          </a:xfrm>
        </p:spPr>
        <p:txBody>
          <a:bodyPr>
            <a:normAutofit/>
          </a:bodyPr>
          <a:lstStyle/>
          <a:p>
            <a:pPr marL="0" indent="0">
              <a:buNone/>
            </a:pPr>
            <a:r>
              <a:rPr kumimoji="1" lang="ja-JP" altLang="en-US" sz="3200" dirty="0" smtClean="0"/>
              <a:t>上水道→最大約</a:t>
            </a:r>
            <a:r>
              <a:rPr kumimoji="1" lang="en-US" altLang="ja-JP" sz="3200" dirty="0" smtClean="0">
                <a:solidFill>
                  <a:srgbClr val="FF0000"/>
                </a:solidFill>
              </a:rPr>
              <a:t>3,440</a:t>
            </a:r>
            <a:r>
              <a:rPr kumimoji="1" lang="ja-JP" altLang="en-US" sz="3200" dirty="0" smtClean="0">
                <a:solidFill>
                  <a:srgbClr val="FF0000"/>
                </a:solidFill>
              </a:rPr>
              <a:t>万人</a:t>
            </a:r>
            <a:r>
              <a:rPr kumimoji="1" lang="ja-JP" altLang="en-US" sz="3200" dirty="0" smtClean="0"/>
              <a:t>が断水</a:t>
            </a:r>
            <a:endParaRPr kumimoji="1" lang="en-US" altLang="ja-JP" sz="3200" dirty="0" smtClean="0"/>
          </a:p>
          <a:p>
            <a:pPr marL="0" indent="0">
              <a:buNone/>
            </a:pPr>
            <a:r>
              <a:rPr kumimoji="1" lang="ja-JP" altLang="en-US" sz="3200" dirty="0" smtClean="0"/>
              <a:t>東海三県の約</a:t>
            </a:r>
            <a:r>
              <a:rPr kumimoji="1" lang="en-US" altLang="ja-JP" sz="3200" dirty="0" smtClean="0"/>
              <a:t>6</a:t>
            </a:r>
            <a:r>
              <a:rPr kumimoji="1" lang="ja-JP" altLang="en-US" sz="3200" dirty="0" smtClean="0"/>
              <a:t>～</a:t>
            </a:r>
            <a:r>
              <a:rPr kumimoji="1" lang="en-US" altLang="ja-JP" sz="3200" dirty="0" smtClean="0"/>
              <a:t>8</a:t>
            </a:r>
            <a:r>
              <a:rPr kumimoji="1" lang="ja-JP" altLang="en-US" sz="3200" dirty="0" smtClean="0"/>
              <a:t>割、近畿三府県の約</a:t>
            </a:r>
            <a:r>
              <a:rPr kumimoji="1" lang="en-US" altLang="ja-JP" sz="3200" dirty="0" smtClean="0"/>
              <a:t>4</a:t>
            </a:r>
            <a:r>
              <a:rPr kumimoji="1" lang="ja-JP" altLang="en-US" sz="3200" dirty="0" smtClean="0"/>
              <a:t>～</a:t>
            </a:r>
            <a:r>
              <a:rPr kumimoji="1" lang="en-US" altLang="ja-JP" sz="3200" dirty="0" smtClean="0"/>
              <a:t>6</a:t>
            </a:r>
            <a:r>
              <a:rPr kumimoji="1" lang="ja-JP" altLang="en-US" sz="3200" dirty="0" smtClean="0"/>
              <a:t>割、</a:t>
            </a:r>
            <a:endParaRPr kumimoji="1" lang="en-US" altLang="ja-JP" sz="3200" dirty="0" smtClean="0"/>
          </a:p>
          <a:p>
            <a:pPr marL="0" indent="0">
              <a:buNone/>
            </a:pPr>
            <a:r>
              <a:rPr lang="ja-JP" altLang="en-US" sz="3200" dirty="0" smtClean="0"/>
              <a:t>山陽三県の約</a:t>
            </a:r>
            <a:r>
              <a:rPr lang="en-US" altLang="ja-JP" sz="3200" dirty="0" smtClean="0"/>
              <a:t>2</a:t>
            </a:r>
            <a:r>
              <a:rPr lang="ja-JP" altLang="en-US" sz="3200" dirty="0" smtClean="0"/>
              <a:t>～</a:t>
            </a:r>
            <a:r>
              <a:rPr lang="en-US" altLang="ja-JP" sz="3200" dirty="0" smtClean="0"/>
              <a:t>5</a:t>
            </a:r>
            <a:r>
              <a:rPr lang="ja-JP" altLang="en-US" sz="3200" dirty="0" smtClean="0"/>
              <a:t>割、四国の約</a:t>
            </a:r>
            <a:r>
              <a:rPr lang="en-US" altLang="ja-JP" sz="3200" dirty="0" smtClean="0"/>
              <a:t>7</a:t>
            </a:r>
            <a:r>
              <a:rPr lang="ja-JP" altLang="en-US" sz="3200" dirty="0" smtClean="0"/>
              <a:t>～</a:t>
            </a:r>
            <a:r>
              <a:rPr lang="en-US" altLang="ja-JP" sz="3200" dirty="0" smtClean="0"/>
              <a:t>9</a:t>
            </a:r>
            <a:r>
              <a:rPr lang="ja-JP" altLang="en-US" sz="3200" dirty="0" smtClean="0"/>
              <a:t>割、九州二県の約</a:t>
            </a:r>
            <a:r>
              <a:rPr lang="en-US" altLang="ja-JP" sz="3200" dirty="0" smtClean="0"/>
              <a:t>9</a:t>
            </a:r>
            <a:r>
              <a:rPr lang="ja-JP" altLang="en-US" sz="3200" dirty="0" smtClean="0"/>
              <a:t>割</a:t>
            </a:r>
            <a:endParaRPr kumimoji="1" lang="en-US" altLang="ja-JP" sz="3200" dirty="0" smtClean="0"/>
          </a:p>
        </p:txBody>
      </p:sp>
      <p:sp>
        <p:nvSpPr>
          <p:cNvPr id="2" name="タイトル 1"/>
          <p:cNvSpPr>
            <a:spLocks noGrp="1"/>
          </p:cNvSpPr>
          <p:nvPr>
            <p:ph type="title"/>
          </p:nvPr>
        </p:nvSpPr>
        <p:spPr/>
        <p:txBody>
          <a:bodyPr/>
          <a:lstStyle/>
          <a:p>
            <a:r>
              <a:rPr lang="ja-JP" altLang="en-US" dirty="0"/>
              <a:t>日本</a:t>
            </a:r>
            <a:r>
              <a:rPr lang="ja-JP" altLang="en-US" dirty="0" smtClean="0"/>
              <a:t>全国での被害予測</a:t>
            </a:r>
            <a:endParaRPr kumimoji="1" lang="ja-JP" altLang="en-US" dirty="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42</a:t>
            </a:fld>
            <a:endParaRPr kumimoji="1" lang="ja-JP" altLang="en-US"/>
          </a:p>
        </p:txBody>
      </p:sp>
    </p:spTree>
    <p:extLst>
      <p:ext uri="{BB962C8B-B14F-4D97-AF65-F5344CB8AC3E}">
        <p14:creationId xmlns:p14="http://schemas.microsoft.com/office/powerpoint/2010/main" val="4679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99288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43</a:t>
            </a:fld>
            <a:endParaRPr kumimoji="1" lang="ja-JP" altLang="en-US"/>
          </a:p>
        </p:txBody>
      </p:sp>
    </p:spTree>
    <p:extLst>
      <p:ext uri="{BB962C8B-B14F-4D97-AF65-F5344CB8AC3E}">
        <p14:creationId xmlns:p14="http://schemas.microsoft.com/office/powerpoint/2010/main" val="503874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全国での総被害</a:t>
            </a:r>
            <a:r>
              <a:rPr lang="ja-JP" altLang="en-US" dirty="0"/>
              <a:t>額</a:t>
            </a:r>
            <a:endParaRPr kumimoji="1" lang="ja-JP" altLang="en-US" dirty="0"/>
          </a:p>
        </p:txBody>
      </p:sp>
      <p:sp>
        <p:nvSpPr>
          <p:cNvPr id="3" name="コンテンツ プレースホルダー 2"/>
          <p:cNvSpPr>
            <a:spLocks noGrp="1"/>
          </p:cNvSpPr>
          <p:nvPr>
            <p:ph idx="1"/>
          </p:nvPr>
        </p:nvSpPr>
        <p:spPr>
          <a:xfrm>
            <a:off x="872067" y="1988840"/>
            <a:ext cx="7408333" cy="4536504"/>
          </a:xfrm>
        </p:spPr>
        <p:txBody>
          <a:bodyPr>
            <a:normAutofit/>
          </a:bodyPr>
          <a:lstStyle/>
          <a:p>
            <a:pPr marL="0" indent="0">
              <a:buNone/>
            </a:pPr>
            <a:r>
              <a:rPr kumimoji="1" lang="ja-JP" altLang="en-US" dirty="0" smtClean="0"/>
              <a:t>インフラ、住宅被害など直接被害→約１７０兆円</a:t>
            </a:r>
            <a:endParaRPr kumimoji="1" lang="en-US" altLang="ja-JP" dirty="0" smtClean="0"/>
          </a:p>
          <a:p>
            <a:pPr marL="0" indent="0">
              <a:buNone/>
            </a:pPr>
            <a:r>
              <a:rPr kumimoji="1" lang="ja-JP" altLang="en-US" dirty="0" smtClean="0"/>
              <a:t>生産やサービスの低下→約４５兆円</a:t>
            </a:r>
            <a:endParaRPr kumimoji="1" lang="en-US" altLang="ja-JP" dirty="0" smtClean="0"/>
          </a:p>
          <a:p>
            <a:pPr marL="0" indent="0">
              <a:buNone/>
            </a:pPr>
            <a:r>
              <a:rPr kumimoji="1" lang="ja-JP" altLang="en-US" dirty="0" smtClean="0"/>
              <a:t>交通網の寸断→約６兆円</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ja-JP" altLang="en-US" dirty="0" smtClean="0"/>
              <a:t>　</a:t>
            </a:r>
            <a:endParaRPr lang="en-US" altLang="ja-JP" dirty="0" smtClean="0"/>
          </a:p>
          <a:p>
            <a:pPr marL="0" indent="0">
              <a:buNone/>
            </a:pPr>
            <a:r>
              <a:rPr lang="ja-JP" altLang="en-US" dirty="0" smtClean="0"/>
              <a:t>　　　　</a:t>
            </a:r>
            <a:endParaRPr lang="en-US" altLang="ja-JP" dirty="0" smtClean="0"/>
          </a:p>
          <a:p>
            <a:pPr marL="0" indent="0">
              <a:buNone/>
            </a:pPr>
            <a:r>
              <a:rPr lang="ja-JP" altLang="en-US" sz="3600" dirty="0"/>
              <a:t>　</a:t>
            </a:r>
            <a:r>
              <a:rPr lang="ja-JP" altLang="en-US" sz="3600" dirty="0" smtClean="0"/>
              <a:t>　合計２００兆円、</a:t>
            </a:r>
            <a:r>
              <a:rPr lang="en-US" altLang="ja-JP" sz="3600" dirty="0" smtClean="0"/>
              <a:t>GDP</a:t>
            </a:r>
            <a:r>
              <a:rPr lang="ja-JP" altLang="en-US" sz="3600" dirty="0" smtClean="0"/>
              <a:t>の約３割</a:t>
            </a:r>
            <a:endParaRPr kumimoji="1" lang="ja-JP" altLang="en-US" sz="3600" dirty="0"/>
          </a:p>
        </p:txBody>
      </p:sp>
      <p:sp>
        <p:nvSpPr>
          <p:cNvPr id="5" name="下矢印 4"/>
          <p:cNvSpPr/>
          <p:nvPr/>
        </p:nvSpPr>
        <p:spPr>
          <a:xfrm>
            <a:off x="3851920" y="3356992"/>
            <a:ext cx="129614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44</a:t>
            </a:fld>
            <a:endParaRPr kumimoji="1" lang="ja-JP" altLang="en-US"/>
          </a:p>
        </p:txBody>
      </p:sp>
    </p:spTree>
    <p:extLst>
      <p:ext uri="{BB962C8B-B14F-4D97-AF65-F5344CB8AC3E}">
        <p14:creationId xmlns:p14="http://schemas.microsoft.com/office/powerpoint/2010/main" val="150212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18762"/>
            <a:ext cx="2219136" cy="42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endParaRPr kumimoji="1" lang="ja-JP" altLang="en-US"/>
          </a:p>
        </p:txBody>
      </p:sp>
      <p:sp>
        <p:nvSpPr>
          <p:cNvPr id="4" name="正方形/長方形 3"/>
          <p:cNvSpPr/>
          <p:nvPr/>
        </p:nvSpPr>
        <p:spPr>
          <a:xfrm>
            <a:off x="3275856" y="1950576"/>
            <a:ext cx="4572000" cy="3785652"/>
          </a:xfrm>
          <a:prstGeom prst="rect">
            <a:avLst/>
          </a:prstGeom>
        </p:spPr>
        <p:txBody>
          <a:bodyPr>
            <a:spAutoFit/>
          </a:bodyPr>
          <a:lstStyle/>
          <a:p>
            <a:r>
              <a:rPr lang="ja-JP" altLang="en-US" sz="2400" dirty="0"/>
              <a:t>南海トラフとは、静岡県の駿河湾から九州東方沖まで続く深さ</a:t>
            </a:r>
            <a:r>
              <a:rPr lang="en-US" altLang="ja-JP" sz="2400" dirty="0"/>
              <a:t>4000</a:t>
            </a:r>
            <a:r>
              <a:rPr lang="ja-JP" altLang="en-US" sz="2400" dirty="0"/>
              <a:t>メートル級の海底の溝</a:t>
            </a:r>
            <a:r>
              <a:rPr lang="en-US" altLang="ja-JP" sz="2400" dirty="0"/>
              <a:t>(</a:t>
            </a:r>
            <a:r>
              <a:rPr lang="ja-JP" altLang="en-US" sz="2400" dirty="0"/>
              <a:t>トラフ</a:t>
            </a:r>
            <a:r>
              <a:rPr lang="en-US" altLang="ja-JP" sz="2400" dirty="0"/>
              <a:t>)</a:t>
            </a:r>
            <a:r>
              <a:rPr lang="ja-JP" altLang="en-US" sz="2400" dirty="0"/>
              <a:t>で、フィリピン海プレートがユーラシアプレートの下に沈み込む境界にある。総延長は約</a:t>
            </a:r>
            <a:r>
              <a:rPr lang="en-US" altLang="ja-JP" sz="2400" dirty="0"/>
              <a:t>770</a:t>
            </a:r>
            <a:r>
              <a:rPr lang="ja-JP" altLang="en-US" sz="2400" dirty="0"/>
              <a:t>キロメートル。「トラフ」は「舟状海盆」と訳され舟底のようなくぼ地を意味し、水深</a:t>
            </a:r>
            <a:r>
              <a:rPr lang="en-US" altLang="ja-JP" sz="2400" dirty="0"/>
              <a:t>6000</a:t>
            </a:r>
            <a:r>
              <a:rPr lang="ja-JP" altLang="en-US" sz="2400" dirty="0"/>
              <a:t>メートル以上に達する海溝と区別される。</a:t>
            </a:r>
          </a:p>
        </p:txBody>
      </p:sp>
      <p:sp>
        <p:nvSpPr>
          <p:cNvPr id="3" name="スライド番号プレースホルダー 2"/>
          <p:cNvSpPr>
            <a:spLocks noGrp="1"/>
          </p:cNvSpPr>
          <p:nvPr>
            <p:ph type="sldNum" sz="quarter" idx="12"/>
          </p:nvPr>
        </p:nvSpPr>
        <p:spPr/>
        <p:txBody>
          <a:bodyPr/>
          <a:lstStyle/>
          <a:p>
            <a:fld id="{47468555-DEC6-4FBF-8A44-EEA082C11658}" type="slidenum">
              <a:rPr kumimoji="1" lang="ja-JP" altLang="en-US" smtClean="0"/>
              <a:t>5</a:t>
            </a:fld>
            <a:endParaRPr kumimoji="1" lang="ja-JP" altLang="en-US"/>
          </a:p>
        </p:txBody>
      </p:sp>
    </p:spTree>
    <p:extLst>
      <p:ext uri="{BB962C8B-B14F-4D97-AF65-F5344CB8AC3E}">
        <p14:creationId xmlns:p14="http://schemas.microsoft.com/office/powerpoint/2010/main" val="350193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00200"/>
            <a:ext cx="7772400" cy="2044824"/>
          </a:xfrm>
        </p:spPr>
        <p:txBody>
          <a:bodyPr/>
          <a:lstStyle/>
          <a:p>
            <a:r>
              <a:rPr kumimoji="1" lang="ja-JP" altLang="en-US" dirty="0" smtClean="0"/>
              <a:t>愛知県における震災の影響</a:t>
            </a:r>
            <a:endParaRPr kumimoji="1" lang="ja-JP" altLang="en-US" dirty="0"/>
          </a:p>
        </p:txBody>
      </p:sp>
      <p:sp>
        <p:nvSpPr>
          <p:cNvPr id="3" name="スライド番号プレースホルダー 2"/>
          <p:cNvSpPr>
            <a:spLocks noGrp="1"/>
          </p:cNvSpPr>
          <p:nvPr>
            <p:ph type="sldNum" sz="quarter" idx="12"/>
          </p:nvPr>
        </p:nvSpPr>
        <p:spPr/>
        <p:txBody>
          <a:bodyPr/>
          <a:lstStyle/>
          <a:p>
            <a:fld id="{47468555-DEC6-4FBF-8A44-EEA082C11658}" type="slidenum">
              <a:rPr kumimoji="1" lang="ja-JP" altLang="en-US" smtClean="0"/>
              <a:t>6</a:t>
            </a:fld>
            <a:endParaRPr kumimoji="1" lang="ja-JP" altLang="en-US"/>
          </a:p>
        </p:txBody>
      </p:sp>
    </p:spTree>
    <p:extLst>
      <p:ext uri="{BB962C8B-B14F-4D97-AF65-F5344CB8AC3E}">
        <p14:creationId xmlns:p14="http://schemas.microsoft.com/office/powerpoint/2010/main" val="1329074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9100" y="1627600"/>
            <a:ext cx="2794132" cy="4904164"/>
          </a:xfrm>
        </p:spPr>
        <p:txBody>
          <a:bodyPr>
            <a:normAutofit/>
          </a:bodyPr>
          <a:lstStyle/>
          <a:p>
            <a:pPr marL="0" indent="0">
              <a:buNone/>
            </a:pPr>
            <a:endParaRPr lang="en-US" altLang="ja-JP" b="1" dirty="0">
              <a:latin typeface="HGS創英角ﾎﾟｯﾌﾟ体" pitchFamily="50" charset="-128"/>
              <a:ea typeface="HGS創英角ﾎﾟｯﾌﾟ体" pitchFamily="50" charset="-128"/>
            </a:endParaRPr>
          </a:p>
          <a:p>
            <a:r>
              <a:rPr lang="ja-JP" altLang="en-US" b="1" dirty="0" smtClean="0">
                <a:latin typeface="HGS創英角ﾎﾟｯﾌﾟ体" pitchFamily="50" charset="-128"/>
                <a:ea typeface="HGS創英角ﾎﾟｯﾌﾟ体" pitchFamily="50" charset="-128"/>
              </a:rPr>
              <a:t>震度６弱～</a:t>
            </a:r>
            <a:r>
              <a:rPr lang="en-US" altLang="ja-JP" b="1" dirty="0" smtClean="0">
                <a:latin typeface="HGS創英角ﾎﾟｯﾌﾟ体" pitchFamily="50" charset="-128"/>
                <a:ea typeface="HGS創英角ﾎﾟｯﾌﾟ体" pitchFamily="50" charset="-128"/>
              </a:rPr>
              <a:t>7</a:t>
            </a:r>
          </a:p>
          <a:p>
            <a:endParaRPr lang="en-US" altLang="ja-JP" b="1" dirty="0">
              <a:latin typeface="HGS創英角ﾎﾟｯﾌﾟ体" pitchFamily="50" charset="-128"/>
              <a:ea typeface="HGS創英角ﾎﾟｯﾌﾟ体" pitchFamily="50" charset="-128"/>
            </a:endParaRPr>
          </a:p>
          <a:p>
            <a:pPr marL="0" indent="0">
              <a:buNone/>
            </a:pPr>
            <a:endParaRPr lang="en-US" altLang="ja-JP" b="1" dirty="0">
              <a:latin typeface="HGS創英角ﾎﾟｯﾌﾟ体" pitchFamily="50" charset="-128"/>
              <a:ea typeface="HGS創英角ﾎﾟｯﾌﾟ体" pitchFamily="50" charset="-128"/>
            </a:endParaRPr>
          </a:p>
          <a:p>
            <a:endParaRPr kumimoji="1" lang="en-US" altLang="ja-JP" b="1" dirty="0">
              <a:latin typeface="HGS創英角ﾎﾟｯﾌﾟ体" pitchFamily="50" charset="-128"/>
              <a:ea typeface="HGS創英角ﾎﾟｯﾌﾟ体" pitchFamily="50" charset="-128"/>
            </a:endParaRPr>
          </a:p>
        </p:txBody>
      </p:sp>
      <p:sp>
        <p:nvSpPr>
          <p:cNvPr id="4" name="テキスト ボックス 3"/>
          <p:cNvSpPr txBox="1"/>
          <p:nvPr/>
        </p:nvSpPr>
        <p:spPr>
          <a:xfrm>
            <a:off x="539552" y="548680"/>
            <a:ext cx="7992888" cy="923330"/>
          </a:xfrm>
          <a:prstGeom prst="rect">
            <a:avLst/>
          </a:prstGeom>
          <a:noFill/>
        </p:spPr>
        <p:txBody>
          <a:bodyPr wrap="square" rtlCol="0">
            <a:spAutoFit/>
          </a:bodyPr>
          <a:lstStyle/>
          <a:p>
            <a:pPr algn="ctr"/>
            <a:r>
              <a:rPr kumimoji="1" lang="ja-JP" altLang="en-US" sz="5400" dirty="0" smtClean="0">
                <a:latin typeface="HGS創英角ﾎﾟｯﾌﾟ体" pitchFamily="50" charset="-128"/>
                <a:ea typeface="HGS創英角ﾎﾟｯﾌﾟ体" pitchFamily="50" charset="-128"/>
              </a:rPr>
              <a:t>地震の規模</a:t>
            </a:r>
            <a:endParaRPr kumimoji="1" lang="ja-JP" altLang="en-US" sz="5400" dirty="0">
              <a:latin typeface="HGS創英角ﾎﾟｯﾌﾟ体" pitchFamily="50" charset="-128"/>
              <a:ea typeface="HGS創英角ﾎﾟｯﾌﾟ体" pitchFamily="50" charset="-128"/>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t="40004" r="60907" b="9262"/>
          <a:stretch/>
        </p:blipFill>
        <p:spPr bwMode="auto">
          <a:xfrm>
            <a:off x="2892784" y="1772815"/>
            <a:ext cx="5351624" cy="461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5555" b="68578"/>
          <a:stretch/>
        </p:blipFill>
        <p:spPr bwMode="auto">
          <a:xfrm>
            <a:off x="2892784" y="4819716"/>
            <a:ext cx="1116658" cy="156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47468555-DEC6-4FBF-8A44-EEA082C11658}" type="slidenum">
              <a:rPr kumimoji="1" lang="ja-JP" altLang="en-US" smtClean="0"/>
              <a:t>7</a:t>
            </a:fld>
            <a:endParaRPr kumimoji="1" lang="ja-JP" altLang="en-US"/>
          </a:p>
        </p:txBody>
      </p:sp>
    </p:spTree>
    <p:extLst>
      <p:ext uri="{BB962C8B-B14F-4D97-AF65-F5344CB8AC3E}">
        <p14:creationId xmlns:p14="http://schemas.microsoft.com/office/powerpoint/2010/main" val="3725032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507" y="1628800"/>
            <a:ext cx="8153316" cy="4824536"/>
          </a:xfrm>
        </p:spPr>
        <p:txBody>
          <a:bodyPr>
            <a:normAutofit fontScale="77500" lnSpcReduction="20000"/>
          </a:bodyPr>
          <a:lstStyle/>
          <a:p>
            <a:pPr marL="0" indent="0" algn="ctr">
              <a:buNone/>
            </a:pPr>
            <a:endParaRPr lang="en-US" altLang="ja-JP" b="1" dirty="0">
              <a:latin typeface="HGS創英角ﾎﾟｯﾌﾟ体" pitchFamily="50" charset="-128"/>
              <a:ea typeface="HGS創英角ﾎﾟｯﾌﾟ体" pitchFamily="50" charset="-128"/>
            </a:endParaRPr>
          </a:p>
          <a:p>
            <a:r>
              <a:rPr lang="ja-JP" altLang="en-US" sz="3900" b="1" dirty="0" smtClean="0">
                <a:latin typeface="HGS創英角ﾎﾟｯﾌﾟ体" pitchFamily="50" charset="-128"/>
                <a:ea typeface="HGS創英角ﾎﾟｯﾌﾟ体" pitchFamily="50" charset="-128"/>
              </a:rPr>
              <a:t>建物被害→約</a:t>
            </a:r>
            <a:r>
              <a:rPr lang="en-US" altLang="ja-JP" sz="3900" b="1" dirty="0" smtClean="0">
                <a:latin typeface="HGS創英角ﾎﾟｯﾌﾟ体" pitchFamily="50" charset="-128"/>
                <a:ea typeface="HGS創英角ﾎﾟｯﾌﾟ体" pitchFamily="50" charset="-128"/>
              </a:rPr>
              <a:t>15000</a:t>
            </a:r>
            <a:r>
              <a:rPr lang="ja-JP" altLang="en-US" sz="3900" b="1" dirty="0" smtClean="0">
                <a:latin typeface="HGS創英角ﾎﾟｯﾌﾟ体" pitchFamily="50" charset="-128"/>
                <a:ea typeface="HGS創英角ﾎﾟｯﾌﾟ体" pitchFamily="50" charset="-128"/>
              </a:rPr>
              <a:t>人</a:t>
            </a:r>
            <a:endParaRPr lang="en-US" altLang="ja-JP" sz="3900" b="1" dirty="0" smtClean="0">
              <a:latin typeface="HGS創英角ﾎﾟｯﾌﾟ体" pitchFamily="50" charset="-128"/>
              <a:ea typeface="HGS創英角ﾎﾟｯﾌﾟ体" pitchFamily="50" charset="-128"/>
            </a:endParaRPr>
          </a:p>
          <a:p>
            <a:endParaRPr lang="en-US" altLang="ja-JP" sz="3900" b="1" dirty="0" smtClean="0">
              <a:latin typeface="HGS創英角ﾎﾟｯﾌﾟ体" pitchFamily="50" charset="-128"/>
              <a:ea typeface="HGS創英角ﾎﾟｯﾌﾟ体" pitchFamily="50" charset="-128"/>
            </a:endParaRPr>
          </a:p>
          <a:p>
            <a:r>
              <a:rPr lang="ja-JP" altLang="en-US" sz="3900" b="1" dirty="0" smtClean="0">
                <a:latin typeface="HGS創英角ﾎﾟｯﾌﾟ体" pitchFamily="50" charset="-128"/>
                <a:ea typeface="HGS創英角ﾎﾟｯﾌﾟ体" pitchFamily="50" charset="-128"/>
              </a:rPr>
              <a:t>津波→約</a:t>
            </a:r>
            <a:r>
              <a:rPr lang="en-US" altLang="ja-JP" sz="3900" b="1" dirty="0">
                <a:latin typeface="HGS創英角ﾎﾟｯﾌﾟ体" pitchFamily="50" charset="-128"/>
                <a:ea typeface="HGS創英角ﾎﾟｯﾌﾟ体" pitchFamily="50" charset="-128"/>
              </a:rPr>
              <a:t>6</a:t>
            </a:r>
            <a:r>
              <a:rPr lang="en-US" altLang="ja-JP" sz="3900" b="1" dirty="0" smtClean="0">
                <a:latin typeface="HGS創英角ﾎﾟｯﾌﾟ体" pitchFamily="50" charset="-128"/>
                <a:ea typeface="HGS創英角ﾎﾟｯﾌﾟ体" pitchFamily="50" charset="-128"/>
              </a:rPr>
              <a:t>400</a:t>
            </a:r>
            <a:r>
              <a:rPr lang="ja-JP" altLang="en-US" sz="3900" b="1" dirty="0" smtClean="0">
                <a:latin typeface="HGS創英角ﾎﾟｯﾌﾟ体" pitchFamily="50" charset="-128"/>
                <a:ea typeface="HGS創英角ﾎﾟｯﾌﾟ体" pitchFamily="50" charset="-128"/>
              </a:rPr>
              <a:t>人</a:t>
            </a:r>
            <a:endParaRPr lang="en-US" altLang="ja-JP" sz="3900" b="1" dirty="0" smtClean="0">
              <a:latin typeface="HGS創英角ﾎﾟｯﾌﾟ体" pitchFamily="50" charset="-128"/>
              <a:ea typeface="HGS創英角ﾎﾟｯﾌﾟ体" pitchFamily="50" charset="-128"/>
            </a:endParaRPr>
          </a:p>
          <a:p>
            <a:endParaRPr lang="en-US" altLang="ja-JP" sz="3900" b="1" dirty="0">
              <a:latin typeface="HGS創英角ﾎﾟｯﾌﾟ体" pitchFamily="50" charset="-128"/>
              <a:ea typeface="HGS創英角ﾎﾟｯﾌﾟ体" pitchFamily="50" charset="-128"/>
            </a:endParaRPr>
          </a:p>
          <a:p>
            <a:r>
              <a:rPr lang="ja-JP" altLang="en-US" sz="3900" b="1" dirty="0">
                <a:latin typeface="HGS創英角ﾎﾟｯﾌﾟ体" pitchFamily="50" charset="-128"/>
                <a:ea typeface="HGS創英角ﾎﾟｯﾌﾟ体" pitchFamily="50" charset="-128"/>
              </a:rPr>
              <a:t>火災</a:t>
            </a:r>
            <a:r>
              <a:rPr lang="ja-JP" altLang="en-US" sz="3900" b="1" dirty="0" smtClean="0">
                <a:latin typeface="HGS創英角ﾎﾟｯﾌﾟ体" pitchFamily="50" charset="-128"/>
                <a:ea typeface="HGS創英角ﾎﾟｯﾌﾟ体" pitchFamily="50" charset="-128"/>
              </a:rPr>
              <a:t>→約</a:t>
            </a:r>
            <a:r>
              <a:rPr lang="en-US" altLang="ja-JP" sz="3900" b="1" dirty="0" smtClean="0">
                <a:latin typeface="HGS創英角ﾎﾟｯﾌﾟ体" pitchFamily="50" charset="-128"/>
                <a:ea typeface="HGS創英角ﾎﾟｯﾌﾟ体" pitchFamily="50" charset="-128"/>
              </a:rPr>
              <a:t>1800</a:t>
            </a:r>
            <a:r>
              <a:rPr lang="ja-JP" altLang="en-US" sz="3900" b="1" dirty="0" smtClean="0">
                <a:latin typeface="HGS創英角ﾎﾟｯﾌﾟ体" pitchFamily="50" charset="-128"/>
                <a:ea typeface="HGS創英角ﾎﾟｯﾌﾟ体" pitchFamily="50" charset="-128"/>
              </a:rPr>
              <a:t>人　</a:t>
            </a:r>
            <a:endParaRPr lang="en-US" altLang="ja-JP" sz="3900" b="1" dirty="0" smtClean="0">
              <a:latin typeface="HGS創英角ﾎﾟｯﾌﾟ体" pitchFamily="50" charset="-128"/>
              <a:ea typeface="HGS創英角ﾎﾟｯﾌﾟ体" pitchFamily="50" charset="-128"/>
            </a:endParaRPr>
          </a:p>
          <a:p>
            <a:pPr algn="ctr"/>
            <a:endParaRPr lang="en-US" altLang="ja-JP" sz="3900" b="1" dirty="0">
              <a:latin typeface="HGS創英角ﾎﾟｯﾌﾟ体" pitchFamily="50" charset="-128"/>
              <a:ea typeface="HGS創英角ﾎﾟｯﾌﾟ体" pitchFamily="50" charset="-128"/>
            </a:endParaRPr>
          </a:p>
          <a:p>
            <a:pPr marL="0" indent="0" algn="r">
              <a:buNone/>
            </a:pPr>
            <a:endParaRPr lang="en-US" altLang="ja-JP" sz="3900" b="1" dirty="0" smtClean="0">
              <a:latin typeface="HGS創英角ﾎﾟｯﾌﾟ体" pitchFamily="50" charset="-128"/>
              <a:ea typeface="HGS創英角ﾎﾟｯﾌﾟ体" pitchFamily="50" charset="-128"/>
            </a:endParaRPr>
          </a:p>
          <a:p>
            <a:pPr marL="0" indent="0" algn="r">
              <a:buNone/>
            </a:pPr>
            <a:r>
              <a:rPr lang="ja-JP" altLang="en-US" sz="3900" b="1" dirty="0" smtClean="0">
                <a:latin typeface="HGS創英角ﾎﾟｯﾌﾟ体" pitchFamily="50" charset="-128"/>
                <a:ea typeface="HGS創英角ﾎﾟｯﾌﾟ体" pitchFamily="50" charset="-128"/>
              </a:rPr>
              <a:t>合計　約</a:t>
            </a:r>
            <a:r>
              <a:rPr lang="en-US" altLang="ja-JP" sz="3900" b="1" dirty="0" smtClean="0">
                <a:latin typeface="HGS創英角ﾎﾟｯﾌﾟ体" pitchFamily="50" charset="-128"/>
                <a:ea typeface="HGS創英角ﾎﾟｯﾌﾟ体" pitchFamily="50" charset="-128"/>
              </a:rPr>
              <a:t>23000</a:t>
            </a:r>
            <a:r>
              <a:rPr lang="ja-JP" altLang="en-US" sz="3900" b="1" dirty="0" smtClean="0">
                <a:latin typeface="HGS創英角ﾎﾟｯﾌﾟ体" pitchFamily="50" charset="-128"/>
                <a:ea typeface="HGS創英角ﾎﾟｯﾌﾟ体" pitchFamily="50" charset="-128"/>
              </a:rPr>
              <a:t>人</a:t>
            </a:r>
            <a:endParaRPr lang="en-US" altLang="ja-JP" sz="3900" b="1" dirty="0" smtClean="0">
              <a:latin typeface="HGS創英角ﾎﾟｯﾌﾟ体" pitchFamily="50" charset="-128"/>
              <a:ea typeface="HGS創英角ﾎﾟｯﾌﾟ体" pitchFamily="50" charset="-128"/>
            </a:endParaRPr>
          </a:p>
          <a:p>
            <a:pPr marL="0" indent="0">
              <a:buNone/>
            </a:pPr>
            <a:r>
              <a:rPr lang="ja-JP" altLang="en-US" sz="3900" b="1" dirty="0">
                <a:latin typeface="HGS創英角ﾎﾟｯﾌﾟ体" pitchFamily="50" charset="-128"/>
                <a:ea typeface="HGS創英角ﾎﾟｯﾌﾟ体" pitchFamily="50" charset="-128"/>
              </a:rPr>
              <a:t>　</a:t>
            </a:r>
            <a:endParaRPr lang="en-US" altLang="ja-JP" sz="3900" b="1" dirty="0">
              <a:latin typeface="HGS創英角ﾎﾟｯﾌﾟ体" pitchFamily="50" charset="-128"/>
              <a:ea typeface="HGS創英角ﾎﾟｯﾌﾟ体" pitchFamily="50" charset="-128"/>
            </a:endParaRPr>
          </a:p>
          <a:p>
            <a:pPr marL="0" indent="0">
              <a:buNone/>
            </a:pPr>
            <a:endParaRPr lang="en-US" altLang="ja-JP" b="1" dirty="0" smtClean="0">
              <a:latin typeface="HGS創英角ﾎﾟｯﾌﾟ体" pitchFamily="50" charset="-128"/>
              <a:ea typeface="HGS創英角ﾎﾟｯﾌﾟ体" pitchFamily="50" charset="-128"/>
            </a:endParaRPr>
          </a:p>
          <a:p>
            <a:pPr marL="0" indent="0">
              <a:buNone/>
            </a:pPr>
            <a:endParaRPr lang="en-US" altLang="ja-JP" b="1" dirty="0">
              <a:latin typeface="HGS創英角ﾎﾟｯﾌﾟ体" pitchFamily="50" charset="-128"/>
              <a:ea typeface="HGS創英角ﾎﾟｯﾌﾟ体" pitchFamily="50" charset="-128"/>
            </a:endParaRPr>
          </a:p>
          <a:p>
            <a:pPr marL="0" indent="0">
              <a:buNone/>
            </a:pPr>
            <a:endParaRPr lang="en-US" altLang="ja-JP" b="1" dirty="0" smtClean="0">
              <a:latin typeface="HGS創英角ﾎﾟｯﾌﾟ体" pitchFamily="50" charset="-128"/>
              <a:ea typeface="HGS創英角ﾎﾟｯﾌﾟ体" pitchFamily="50" charset="-128"/>
            </a:endParaRPr>
          </a:p>
          <a:p>
            <a:endParaRPr lang="en-US" altLang="ja-JP" b="1" dirty="0">
              <a:latin typeface="HGS創英角ﾎﾟｯﾌﾟ体" pitchFamily="50" charset="-128"/>
              <a:ea typeface="HGS創英角ﾎﾟｯﾌﾟ体" pitchFamily="50" charset="-128"/>
            </a:endParaRPr>
          </a:p>
          <a:p>
            <a:endParaRPr kumimoji="1" lang="en-US" altLang="ja-JP" b="1" dirty="0">
              <a:latin typeface="HGS創英角ﾎﾟｯﾌﾟ体" pitchFamily="50" charset="-128"/>
              <a:ea typeface="HGS創英角ﾎﾟｯﾌﾟ体" pitchFamily="50" charset="-128"/>
            </a:endParaRPr>
          </a:p>
        </p:txBody>
      </p:sp>
      <p:sp>
        <p:nvSpPr>
          <p:cNvPr id="4" name="テキスト ボックス 3"/>
          <p:cNvSpPr txBox="1"/>
          <p:nvPr/>
        </p:nvSpPr>
        <p:spPr>
          <a:xfrm>
            <a:off x="235108" y="332656"/>
            <a:ext cx="7992888" cy="923330"/>
          </a:xfrm>
          <a:prstGeom prst="rect">
            <a:avLst/>
          </a:prstGeom>
          <a:noFill/>
        </p:spPr>
        <p:txBody>
          <a:bodyPr wrap="square" rtlCol="0">
            <a:spAutoFit/>
          </a:bodyPr>
          <a:lstStyle/>
          <a:p>
            <a:pPr algn="ctr"/>
            <a:r>
              <a:rPr kumimoji="1" lang="ja-JP" altLang="en-US" sz="5400" dirty="0" smtClean="0">
                <a:latin typeface="HGS創英角ﾎﾟｯﾌﾟ体" pitchFamily="50" charset="-128"/>
                <a:ea typeface="HGS創英角ﾎﾟｯﾌﾟ体" pitchFamily="50" charset="-128"/>
              </a:rPr>
              <a:t>人的被害（死者）</a:t>
            </a:r>
            <a:endParaRPr kumimoji="1" lang="ja-JP" altLang="en-US" sz="5400" dirty="0">
              <a:latin typeface="HGS創英角ﾎﾟｯﾌﾟ体" pitchFamily="50" charset="-128"/>
              <a:ea typeface="HGS創英角ﾎﾟｯﾌﾟ体" pitchFamily="50" charset="-128"/>
            </a:endParaRPr>
          </a:p>
        </p:txBody>
      </p:sp>
      <p:sp>
        <p:nvSpPr>
          <p:cNvPr id="2" name="スライド番号プレースホルダー 1"/>
          <p:cNvSpPr>
            <a:spLocks noGrp="1"/>
          </p:cNvSpPr>
          <p:nvPr>
            <p:ph type="sldNum" sz="quarter" idx="12"/>
          </p:nvPr>
        </p:nvSpPr>
        <p:spPr/>
        <p:txBody>
          <a:bodyPr/>
          <a:lstStyle/>
          <a:p>
            <a:fld id="{47468555-DEC6-4FBF-8A44-EEA082C11658}" type="slidenum">
              <a:rPr kumimoji="1" lang="ja-JP" altLang="en-US" smtClean="0"/>
              <a:t>8</a:t>
            </a:fld>
            <a:endParaRPr kumimoji="1" lang="ja-JP" altLang="en-US"/>
          </a:p>
        </p:txBody>
      </p:sp>
    </p:spTree>
    <p:extLst>
      <p:ext uri="{BB962C8B-B14F-4D97-AF65-F5344CB8AC3E}">
        <p14:creationId xmlns:p14="http://schemas.microsoft.com/office/powerpoint/2010/main" val="256016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人的被害（負傷者）</a:t>
            </a:r>
            <a:endParaRPr kumimoji="1" lang="ja-JP" altLang="en-US" dirty="0"/>
          </a:p>
        </p:txBody>
      </p:sp>
      <p:sp>
        <p:nvSpPr>
          <p:cNvPr id="3" name="コンテンツ プレースホルダー 2"/>
          <p:cNvSpPr>
            <a:spLocks noGrp="1"/>
          </p:cNvSpPr>
          <p:nvPr>
            <p:ph idx="1"/>
          </p:nvPr>
        </p:nvSpPr>
        <p:spPr>
          <a:xfrm>
            <a:off x="872067" y="1772816"/>
            <a:ext cx="7408333" cy="4353347"/>
          </a:xfrm>
        </p:spPr>
        <p:txBody>
          <a:bodyPr>
            <a:normAutofit/>
          </a:bodyPr>
          <a:lstStyle/>
          <a:p>
            <a:r>
              <a:rPr kumimoji="1" lang="ja-JP" altLang="en-US" sz="3200" b="1" dirty="0" smtClean="0"/>
              <a:t>建物被害→約</a:t>
            </a:r>
            <a:r>
              <a:rPr kumimoji="1" lang="en-US" altLang="ja-JP" sz="3200" b="1" dirty="0" smtClean="0"/>
              <a:t>97000</a:t>
            </a:r>
            <a:r>
              <a:rPr kumimoji="1" lang="ja-JP" altLang="en-US" sz="3200" b="1" dirty="0" smtClean="0"/>
              <a:t>人</a:t>
            </a:r>
            <a:endParaRPr kumimoji="1" lang="en-US" altLang="ja-JP" sz="3200" b="1" dirty="0" smtClean="0"/>
          </a:p>
          <a:p>
            <a:endParaRPr lang="en-US" altLang="ja-JP" sz="3200" b="1" dirty="0"/>
          </a:p>
          <a:p>
            <a:r>
              <a:rPr kumimoji="1" lang="ja-JP" altLang="en-US" sz="3200" b="1" dirty="0" smtClean="0"/>
              <a:t>津波→約</a:t>
            </a:r>
            <a:r>
              <a:rPr kumimoji="1" lang="en-US" altLang="ja-JP" sz="3200" b="1" dirty="0" smtClean="0"/>
              <a:t>1000</a:t>
            </a:r>
            <a:r>
              <a:rPr kumimoji="1" lang="ja-JP" altLang="en-US" sz="3200" b="1" dirty="0" smtClean="0"/>
              <a:t>人</a:t>
            </a:r>
            <a:endParaRPr kumimoji="1" lang="en-US" altLang="ja-JP" sz="3200" b="1" dirty="0" smtClean="0"/>
          </a:p>
          <a:p>
            <a:endParaRPr lang="en-US" altLang="ja-JP" sz="3200" b="1" dirty="0"/>
          </a:p>
          <a:p>
            <a:r>
              <a:rPr kumimoji="1" lang="ja-JP" altLang="en-US" sz="3200" b="1" dirty="0" smtClean="0"/>
              <a:t>火災→約</a:t>
            </a:r>
            <a:r>
              <a:rPr kumimoji="1" lang="en-US" altLang="ja-JP" sz="3200" b="1" dirty="0" smtClean="0"/>
              <a:t>2200</a:t>
            </a:r>
            <a:r>
              <a:rPr kumimoji="1" lang="ja-JP" altLang="en-US" sz="3200" b="1" dirty="0" smtClean="0"/>
              <a:t>人</a:t>
            </a:r>
            <a:endParaRPr kumimoji="1" lang="en-US" altLang="ja-JP" sz="3200" b="1" dirty="0" smtClean="0"/>
          </a:p>
          <a:p>
            <a:endParaRPr lang="en-US" altLang="ja-JP" sz="3200" b="1" dirty="0" smtClean="0"/>
          </a:p>
          <a:p>
            <a:pPr marL="0" indent="0" algn="r">
              <a:buNone/>
            </a:pPr>
            <a:r>
              <a:rPr lang="ja-JP" altLang="en-US" sz="3200" b="1" dirty="0" smtClean="0"/>
              <a:t>合計　約</a:t>
            </a:r>
            <a:r>
              <a:rPr lang="en-US" altLang="ja-JP" sz="3200" b="1" dirty="0" smtClean="0"/>
              <a:t>100,000</a:t>
            </a:r>
            <a:r>
              <a:rPr lang="ja-JP" altLang="en-US" sz="3200" b="1" dirty="0" smtClean="0"/>
              <a:t>人</a:t>
            </a:r>
            <a:endParaRPr lang="en-US" altLang="ja-JP" sz="3200" b="1" dirty="0" smtClean="0"/>
          </a:p>
        </p:txBody>
      </p:sp>
      <p:sp>
        <p:nvSpPr>
          <p:cNvPr id="4" name="スライド番号プレースホルダー 3"/>
          <p:cNvSpPr>
            <a:spLocks noGrp="1"/>
          </p:cNvSpPr>
          <p:nvPr>
            <p:ph type="sldNum" sz="quarter" idx="12"/>
          </p:nvPr>
        </p:nvSpPr>
        <p:spPr/>
        <p:txBody>
          <a:bodyPr/>
          <a:lstStyle/>
          <a:p>
            <a:fld id="{47468555-DEC6-4FBF-8A44-EEA082C11658}" type="slidenum">
              <a:rPr kumimoji="1" lang="ja-JP" altLang="en-US" smtClean="0"/>
              <a:t>9</a:t>
            </a:fld>
            <a:endParaRPr kumimoji="1" lang="ja-JP" altLang="en-US"/>
          </a:p>
        </p:txBody>
      </p:sp>
    </p:spTree>
    <p:extLst>
      <p:ext uri="{BB962C8B-B14F-4D97-AF65-F5344CB8AC3E}">
        <p14:creationId xmlns:p14="http://schemas.microsoft.com/office/powerpoint/2010/main" val="22513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706</TotalTime>
  <Words>2824</Words>
  <Application>Microsoft Office PowerPoint</Application>
  <PresentationFormat>画面に合わせる (4:3)</PresentationFormat>
  <Paragraphs>347</Paragraphs>
  <Slides>44</Slides>
  <Notes>13</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ウェーブ</vt:lpstr>
      <vt:lpstr>南海トラフによる経済影響 ～どうすれば軽減できるか～</vt:lpstr>
      <vt:lpstr>南海トラフ地震があたえる経済被害</vt:lpstr>
      <vt:lpstr>南海トラフ地震とは</vt:lpstr>
      <vt:lpstr>PowerPoint プレゼンテーション</vt:lpstr>
      <vt:lpstr>PowerPoint プレゼンテーション</vt:lpstr>
      <vt:lpstr>愛知県における震災の影響</vt:lpstr>
      <vt:lpstr>PowerPoint プレゼンテーション</vt:lpstr>
      <vt:lpstr>PowerPoint プレゼンテーション</vt:lpstr>
      <vt:lpstr>人的被害（負傷者）</vt:lpstr>
      <vt:lpstr>建物被害（全壊）</vt:lpstr>
      <vt:lpstr>どのような経済的被害があるのか？</vt:lpstr>
      <vt:lpstr>経済的被害の内容</vt:lpstr>
      <vt:lpstr>経済的被害の内容</vt:lpstr>
      <vt:lpstr>経済的被害の内容</vt:lpstr>
      <vt:lpstr>経済的被害の内容</vt:lpstr>
      <vt:lpstr>経済的被害の内容</vt:lpstr>
      <vt:lpstr>経済的被害額</vt:lpstr>
      <vt:lpstr>PowerPoint プレゼンテーション</vt:lpstr>
      <vt:lpstr>静岡県がうける地震被害</vt:lpstr>
      <vt:lpstr>近年静岡県に被害をもたらした主な地震</vt:lpstr>
      <vt:lpstr>フォッサマグナ</vt:lpstr>
      <vt:lpstr>南海トラフが及ぼす静岡の被害予想</vt:lpstr>
      <vt:lpstr>県内の避難者数、死者数</vt:lpstr>
      <vt:lpstr>食糧、給水不足</vt:lpstr>
      <vt:lpstr>津波</vt:lpstr>
      <vt:lpstr>PowerPoint プレゼンテーション</vt:lpstr>
      <vt:lpstr>家屋</vt:lpstr>
      <vt:lpstr>経済的被害額</vt:lpstr>
      <vt:lpstr>日本のGDPと比べて</vt:lpstr>
      <vt:lpstr>三重県がうける経済被害</vt:lpstr>
      <vt:lpstr>全壊建物</vt:lpstr>
      <vt:lpstr>浸水面積</vt:lpstr>
      <vt:lpstr>予想死者数</vt:lpstr>
      <vt:lpstr>直接被害額</vt:lpstr>
      <vt:lpstr>GDPについて</vt:lpstr>
      <vt:lpstr>予想避難者数</vt:lpstr>
      <vt:lpstr>全国の被害予測（建築物）</vt:lpstr>
      <vt:lpstr>東京の被害予測</vt:lpstr>
      <vt:lpstr>全国の予想避難者数</vt:lpstr>
      <vt:lpstr>避難者</vt:lpstr>
      <vt:lpstr>帰宅困難者</vt:lpstr>
      <vt:lpstr>日本全国での被害予測</vt:lpstr>
      <vt:lpstr>PowerPoint プレゼンテーション</vt:lpstr>
      <vt:lpstr>全国での総被害額</vt:lpstr>
    </vt:vector>
  </TitlesOfParts>
  <Company>名古屋学院大学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東海三県以外の被害予測</dc:title>
  <dc:creator>学術情報センター</dc:creator>
  <cp:lastModifiedBy>学術情報センター</cp:lastModifiedBy>
  <cp:revision>24</cp:revision>
  <dcterms:created xsi:type="dcterms:W3CDTF">2013-05-16T06:54:36Z</dcterms:created>
  <dcterms:modified xsi:type="dcterms:W3CDTF">2013-11-07T07:52:26Z</dcterms:modified>
</cp:coreProperties>
</file>