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64" r:id="rId3"/>
    <p:sldId id="268" r:id="rId4"/>
    <p:sldId id="265" r:id="rId5"/>
    <p:sldId id="267" r:id="rId6"/>
    <p:sldId id="257" r:id="rId7"/>
    <p:sldId id="258" r:id="rId8"/>
    <p:sldId id="259" r:id="rId9"/>
    <p:sldId id="261" r:id="rId10"/>
    <p:sldId id="262" r:id="rId11"/>
    <p:sldId id="263" r:id="rId12"/>
    <p:sldId id="269" r:id="rId13"/>
    <p:sldId id="270" r:id="rId14"/>
    <p:sldId id="272" r:id="rId15"/>
    <p:sldId id="271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66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最適構成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電気</c:v>
                </c:pt>
                <c:pt idx="1">
                  <c:v>普通</c:v>
                </c:pt>
                <c:pt idx="2">
                  <c:v>ハイブリッド</c:v>
                </c:pt>
                <c:pt idx="3">
                  <c:v>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3.0000000000000009E-2</c:v>
                </c:pt>
                <c:pt idx="1">
                  <c:v>47.5</c:v>
                </c:pt>
                <c:pt idx="2">
                  <c:v>3.25</c:v>
                </c:pt>
                <c:pt idx="3">
                  <c:v>48.75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現在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電気</c:v>
                </c:pt>
                <c:pt idx="1">
                  <c:v>普通</c:v>
                </c:pt>
                <c:pt idx="2">
                  <c:v>ハイブリッド</c:v>
                </c:pt>
                <c:pt idx="3">
                  <c:v>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4.0000000000000015E-2</c:v>
                </c:pt>
                <c:pt idx="1">
                  <c:v>65.56</c:v>
                </c:pt>
                <c:pt idx="2">
                  <c:v>3.4</c:v>
                </c:pt>
                <c:pt idx="3">
                  <c:v>31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4FFB-9870-4C1F-9357-40E2119FE30C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BE7B-3383-4788-BBD0-5FAE022A9E6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0184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C63F07-C867-4E1A-92D1-DBA69CEC65ED}" type="datetimeFigureOut">
              <a:rPr kumimoji="1" lang="ja-JP" altLang="en-US" smtClean="0"/>
              <a:pPr/>
              <a:t>2013/11/1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1CB836-3E88-44DE-8AF5-C25066076A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772400" cy="1780108"/>
          </a:xfrm>
        </p:spPr>
        <p:txBody>
          <a:bodyPr/>
          <a:lstStyle/>
          <a:p>
            <a:r>
              <a:rPr lang="ja-JP" altLang="en-US" dirty="0"/>
              <a:t>チーム</a:t>
            </a:r>
            <a:r>
              <a:rPr lang="ja-JP" altLang="en-US" dirty="0" smtClean="0"/>
              <a:t>豊田　</a:t>
            </a:r>
            <a:r>
              <a:rPr lang="ja-JP" altLang="en-US" dirty="0"/>
              <a:t>　</a:t>
            </a:r>
            <a:r>
              <a:rPr kumimoji="1" lang="ja-JP" altLang="en-US" dirty="0" smtClean="0"/>
              <a:t>　中間発表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131840" y="4149080"/>
            <a:ext cx="6400800" cy="1473200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青木　</a:t>
            </a:r>
            <a:r>
              <a:rPr lang="ja-JP" altLang="en-US" dirty="0" smtClean="0">
                <a:solidFill>
                  <a:schemeClr val="tx1"/>
                </a:solidFill>
              </a:rPr>
              <a:t>大河原　杉浦　安田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9307" y="2967335"/>
            <a:ext cx="8685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エコカーは本当にエコか～？</a:t>
            </a:r>
            <a:endParaRPr lang="ja-JP" altLang="en-US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21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0" y="2132856"/>
            <a:ext cx="9351946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愛知県の自動車保有数　全国第一位約５００万台（全国８０００万台）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→そのうち７８．３％が乗用車</a:t>
            </a:r>
            <a:r>
              <a:rPr kumimoji="1" lang="en-US" altLang="ja-JP" dirty="0" smtClean="0"/>
              <a:t>=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３９０万台　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２００９年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自家用車一年間の平均走行距離　</a:t>
            </a:r>
            <a:r>
              <a:rPr lang="ja-JP" altLang="en-US" dirty="0" smtClean="0">
                <a:solidFill>
                  <a:srgbClr val="FF0000"/>
                </a:solidFill>
              </a:rPr>
              <a:t>約９１３０㎞　</a:t>
            </a:r>
            <a:r>
              <a:rPr lang="ja-JP" altLang="en-US" dirty="0" smtClean="0"/>
              <a:t>（軽自動車　</a:t>
            </a:r>
            <a:r>
              <a:rPr lang="ja-JP" altLang="en-US" dirty="0" smtClean="0">
                <a:solidFill>
                  <a:srgbClr val="FF0000"/>
                </a:solidFill>
              </a:rPr>
              <a:t>約７４７４㎞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・電気自動車：３９０万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５５</a:t>
            </a:r>
            <a:r>
              <a:rPr lang="en-US" altLang="ja-JP" dirty="0" smtClean="0"/>
              <a:t>(</a:t>
            </a:r>
            <a:r>
              <a:rPr lang="ja-JP" altLang="en-US" dirty="0" smtClean="0"/>
              <a:t>１</a:t>
            </a:r>
            <a:r>
              <a:rPr lang="en-US" altLang="ja-JP" dirty="0" smtClean="0"/>
              <a:t>km</a:t>
            </a:r>
            <a:r>
              <a:rPr lang="ja-JP" altLang="en-US" dirty="0" smtClean="0"/>
              <a:t>当たり</a:t>
            </a:r>
            <a:r>
              <a:rPr lang="en-US" altLang="ja-JP" dirty="0" smtClean="0"/>
              <a:t>CO2</a:t>
            </a:r>
            <a:r>
              <a:rPr lang="ja-JP" altLang="en-US" dirty="0" smtClean="0"/>
              <a:t>排出量</a:t>
            </a:r>
            <a:r>
              <a:rPr lang="en-US" altLang="ja-JP" dirty="0" smtClean="0"/>
              <a:t>)</a:t>
            </a:r>
            <a:r>
              <a:rPr lang="ja-JP" altLang="en-US" dirty="0" smtClean="0"/>
              <a:t>＝</a:t>
            </a:r>
            <a:r>
              <a:rPr lang="ja-JP" altLang="en-US" dirty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１８４万</a:t>
            </a:r>
            <a:r>
              <a:rPr lang="ja-JP" altLang="en-US" u="sng" dirty="0" smtClean="0">
                <a:solidFill>
                  <a:srgbClr val="FF0000"/>
                </a:solidFill>
              </a:rPr>
              <a:t>ト 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u="sng" dirty="0" smtClean="0">
                <a:solidFill>
                  <a:srgbClr val="FF0000"/>
                </a:solidFill>
              </a:rPr>
              <a:t> </a:t>
            </a:r>
            <a:r>
              <a:rPr lang="en-US" altLang="ja-JP" u="sng" dirty="0" smtClean="0">
                <a:solidFill>
                  <a:srgbClr val="FF0000"/>
                </a:solidFill>
              </a:rPr>
              <a:t>  </a:t>
            </a:r>
            <a:r>
              <a:rPr lang="ja-JP" altLang="en-US" u="sng" dirty="0" smtClean="0">
                <a:solidFill>
                  <a:srgbClr val="FF0000"/>
                </a:solidFill>
              </a:rPr>
              <a:t>ン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・普通自動車：</a:t>
            </a:r>
            <a:r>
              <a:rPr lang="ja-JP" altLang="en-US" dirty="0" smtClean="0"/>
              <a:t>３９０万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２００</a:t>
            </a:r>
            <a:r>
              <a:rPr lang="ja-JP" altLang="en-US" dirty="0"/>
              <a:t>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７１２万トン</a:t>
            </a:r>
            <a:endParaRPr kumimoji="1" lang="en-US" altLang="ja-JP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・ハイブリッド車：３９０万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 smtClean="0"/>
              <a:t>６５＝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２３０万トン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・軽自動車：３９０万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７４７４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９９＝</a:t>
            </a:r>
            <a:r>
              <a:rPr lang="ja-JP" altLang="en-US" dirty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２８８万トン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1800" dirty="0" smtClean="0"/>
              <a:t>※</a:t>
            </a:r>
            <a:r>
              <a:rPr lang="ja-JP" altLang="en-US" sz="1800" dirty="0" smtClean="0"/>
              <a:t>同じ距離を走った場合（３９０</a:t>
            </a:r>
            <a:r>
              <a:rPr lang="en-US" altLang="ja-JP" sz="1800" dirty="0" smtClean="0"/>
              <a:t>×</a:t>
            </a:r>
            <a:r>
              <a:rPr lang="ja-JP" altLang="en-US" sz="1800" dirty="0" smtClean="0"/>
              <a:t>９１３０</a:t>
            </a:r>
            <a:r>
              <a:rPr lang="en-US" altLang="ja-JP" sz="1800" dirty="0" smtClean="0"/>
              <a:t>×</a:t>
            </a:r>
            <a:r>
              <a:rPr lang="ja-JP" altLang="en-US" sz="1800" dirty="0" smtClean="0"/>
              <a:t>９９＝約３５０万トン）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☆最も環境に優しい車種は電気自動車だった！！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それぞれの比較　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764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916832"/>
            <a:ext cx="9217024" cy="49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☆購入</a:t>
            </a:r>
            <a:r>
              <a:rPr lang="ja-JP" altLang="en-US" dirty="0" smtClean="0">
                <a:solidFill>
                  <a:schemeClr val="tx1"/>
                </a:solidFill>
              </a:rPr>
              <a:t>時</a:t>
            </a:r>
            <a:r>
              <a:rPr lang="ja-JP" altLang="en-US" dirty="0" smtClean="0">
                <a:solidFill>
                  <a:schemeClr val="tx1"/>
                </a:solidFill>
              </a:rPr>
              <a:t>の価格と</a:t>
            </a:r>
            <a:r>
              <a:rPr lang="en-US" altLang="ja-JP" dirty="0" smtClean="0">
                <a:solidFill>
                  <a:schemeClr val="tx1"/>
                </a:solidFill>
              </a:rPr>
              <a:t>Co2</a:t>
            </a:r>
            <a:r>
              <a:rPr lang="ja-JP" altLang="en-US" dirty="0" smtClean="0">
                <a:solidFill>
                  <a:schemeClr val="tx1"/>
                </a:solidFill>
              </a:rPr>
              <a:t>排出量</a:t>
            </a:r>
            <a:r>
              <a:rPr lang="ja-JP" altLang="en-US" dirty="0" smtClean="0">
                <a:solidFill>
                  <a:schemeClr val="tx1"/>
                </a:solidFill>
              </a:rPr>
              <a:t>（</a:t>
            </a:r>
            <a:r>
              <a:rPr lang="ja-JP" altLang="en-US" dirty="0" smtClean="0">
                <a:solidFill>
                  <a:schemeClr val="tx1"/>
                </a:solidFill>
              </a:rPr>
              <a:t>１台当たり）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電気自動車：約３８０万円→約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５０００トン（５５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g×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９１３０）</a:t>
            </a:r>
            <a:endParaRPr lang="en-US" altLang="ja-JP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・普通自動車：約２３０万円→約１万８０００トン</a:t>
            </a:r>
            <a:endParaRPr lang="en-US" altLang="ja-JP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ハイブリッド車：約２６０万円→約６０００トン</a:t>
            </a:r>
            <a:endParaRPr lang="en-US" altLang="ja-JP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・軽自動車：約１２０万円→約７４００トン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普通自動車との差・・・</a:t>
            </a:r>
            <a:endParaRPr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電気自動車：約</a:t>
            </a:r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１５０万円で約１万３０００トン</a:t>
            </a:r>
            <a:endParaRPr kumimoji="1"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ハイブリッド車：約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+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３０万円で約１万２０００トン</a:t>
            </a:r>
            <a:endParaRPr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軽自動車：約－１１０万円で約１万６００トン</a:t>
            </a:r>
            <a:endParaRPr kumimoji="1" lang="en-US" altLang="ja-JP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軽自動車が最も経済的に</a:t>
            </a:r>
            <a:r>
              <a:rPr lang="en-US" altLang="ja-JP" dirty="0" smtClean="0">
                <a:solidFill>
                  <a:srgbClr val="FF0000"/>
                </a:solidFill>
              </a:rPr>
              <a:t>Co2</a:t>
            </a:r>
            <a:r>
              <a:rPr lang="ja-JP" altLang="en-US" dirty="0" err="1" smtClean="0">
                <a:solidFill>
                  <a:srgbClr val="FF0000"/>
                </a:solidFill>
              </a:rPr>
              <a:t>の排</a:t>
            </a:r>
            <a:r>
              <a:rPr lang="ja-JP" altLang="en-US" dirty="0" smtClean="0">
                <a:solidFill>
                  <a:srgbClr val="FF0000"/>
                </a:solidFill>
              </a:rPr>
              <a:t>出量を削減することができる！！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エコノミーでエコロジーな車種は？</a:t>
            </a:r>
            <a:r>
              <a:rPr lang="en-US" altLang="ja-JP" dirty="0"/>
              <a:t>Ⅰ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280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5" cy="496855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電気自動車（</a:t>
            </a:r>
            <a:r>
              <a:rPr lang="ja-JP" altLang="en-US" dirty="0">
                <a:solidFill>
                  <a:srgbClr val="FF0000"/>
                </a:solidFill>
              </a:rPr>
              <a:t>三菱　</a:t>
            </a:r>
            <a:r>
              <a:rPr lang="en-US" altLang="ja-JP" dirty="0" err="1">
                <a:solidFill>
                  <a:srgbClr val="FF0000"/>
                </a:solidFill>
              </a:rPr>
              <a:t>i-MiMEV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）の場合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・電気代　</a:t>
            </a:r>
            <a:r>
              <a:rPr lang="ja-JP" altLang="en-US" dirty="0"/>
              <a:t>　</a:t>
            </a:r>
            <a:r>
              <a:rPr lang="en-US" altLang="ja-JP" dirty="0"/>
              <a:t>0.125kwh/km </a:t>
            </a:r>
            <a:r>
              <a:rPr lang="ja-JP" altLang="en-US" dirty="0" smtClean="0"/>
              <a:t>１回の充電で１６０ｋ走行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１回</a:t>
            </a:r>
            <a:r>
              <a:rPr lang="ja-JP" altLang="en-US" dirty="0" smtClean="0"/>
              <a:t>の充電にかかる費用約４００円（カタログ参照）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４００</a:t>
            </a:r>
            <a:r>
              <a:rPr lang="ja-JP" altLang="en-US" dirty="0" smtClean="0"/>
              <a:t>円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（９１３０</a:t>
            </a:r>
            <a:r>
              <a:rPr lang="en-US" altLang="ja-JP" dirty="0" smtClean="0"/>
              <a:t>k÷</a:t>
            </a:r>
            <a:r>
              <a:rPr lang="ja-JP" altLang="en-US" dirty="0" smtClean="0"/>
              <a:t>１６０ｋ）＝</a:t>
            </a:r>
            <a:r>
              <a:rPr lang="ja-JP" altLang="en-US" u="sng" dirty="0" smtClean="0"/>
              <a:t>約２３０００円</a:t>
            </a:r>
            <a:endParaRPr kumimoji="1" lang="en-US" altLang="ja-JP" u="sng" dirty="0" smtClean="0"/>
          </a:p>
          <a:p>
            <a:pPr marL="0" indent="0">
              <a:buNone/>
            </a:pPr>
            <a:r>
              <a:rPr kumimoji="1" lang="ja-JP" altLang="en-US" dirty="0" smtClean="0"/>
              <a:t>・オイル交換代　</a:t>
            </a:r>
            <a:r>
              <a:rPr kumimoji="1" lang="ja-JP" altLang="en-US" u="sng" dirty="0" smtClean="0"/>
              <a:t>０円</a:t>
            </a:r>
            <a:endParaRPr kumimoji="1" lang="en-US" altLang="ja-JP" u="sng" dirty="0" smtClean="0"/>
          </a:p>
          <a:p>
            <a:pPr marL="0" indent="0">
              <a:buNone/>
            </a:pPr>
            <a:r>
              <a:rPr lang="ja-JP" altLang="en-US" dirty="0" smtClean="0"/>
              <a:t>・自動車税　７２００円（～６６０ｃｃ</a:t>
            </a:r>
            <a:r>
              <a:rPr lang="en-US" altLang="ja-JP" dirty="0" smtClean="0"/>
              <a:t>※</a:t>
            </a:r>
            <a:r>
              <a:rPr lang="ja-JP" altLang="en-US" dirty="0" smtClean="0"/>
              <a:t>軽自動車と同じ扱い）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・任意保険　</a:t>
            </a:r>
            <a:r>
              <a:rPr lang="ja-JP" altLang="en-US" dirty="0"/>
              <a:t>１７３６００</a:t>
            </a:r>
            <a:r>
              <a:rPr kumimoji="1" lang="ja-JP" altLang="en-US" dirty="0" smtClean="0"/>
              <a:t>円（年齢制限なし、新規６等級）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12</a:t>
            </a:r>
            <a:r>
              <a:rPr lang="ja-JP" altLang="en-US" dirty="0" smtClean="0"/>
              <a:t>か月点検　１３０００円（部品交換除く）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・車検代金　</a:t>
            </a:r>
            <a:r>
              <a:rPr kumimoji="1" lang="ja-JP" altLang="en-US" u="sng" dirty="0" smtClean="0"/>
              <a:t>２８０００円（</a:t>
            </a:r>
            <a:r>
              <a:rPr kumimoji="1" lang="ja-JP" altLang="en-US" dirty="0" smtClean="0"/>
              <a:t>２年車検５６０００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２）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→年間維持費　約２４万円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各車種の維持費（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年間）</a:t>
            </a:r>
            <a:r>
              <a:rPr kumimoji="1" lang="en-US" altLang="ja-JP" dirty="0" smtClean="0"/>
              <a:t>Ⅰ</a:t>
            </a:r>
            <a:r>
              <a:rPr kumimoji="1" lang="ja-JP" altLang="en-US" sz="1200" dirty="0" smtClean="0"/>
              <a:t>：価格</a:t>
            </a:r>
            <a:r>
              <a:rPr kumimoji="1" lang="en-US" altLang="ja-JP" sz="1200" dirty="0" smtClean="0"/>
              <a:t>.COM</a:t>
            </a:r>
            <a:r>
              <a:rPr kumimoji="1" lang="ja-JP" altLang="en-US" sz="1200" dirty="0" smtClean="0"/>
              <a:t>参照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12776"/>
            <a:ext cx="1238250" cy="792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29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5" cy="496855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普通自動車（</a:t>
            </a:r>
            <a:r>
              <a:rPr lang="ja-JP" altLang="en-US" dirty="0">
                <a:solidFill>
                  <a:srgbClr val="FF0000"/>
                </a:solidFill>
              </a:rPr>
              <a:t>トヨタ　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ウィッシュ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）の場合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・ガソリン代　レギュラ</a:t>
            </a:r>
            <a:r>
              <a:rPr lang="ja-JP" altLang="en-US" dirty="0" smtClean="0"/>
              <a:t>ー</a:t>
            </a:r>
            <a:r>
              <a:rPr lang="en-US" altLang="ja-JP" dirty="0" smtClean="0"/>
              <a:t>ℓ</a:t>
            </a:r>
            <a:r>
              <a:rPr lang="ja-JP" altLang="en-US" dirty="0" smtClean="0"/>
              <a:t>／１４０円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（９１３０</a:t>
            </a:r>
            <a:r>
              <a:rPr lang="en-US" altLang="ja-JP" dirty="0" smtClean="0"/>
              <a:t>k÷</a:t>
            </a:r>
            <a:r>
              <a:rPr lang="ja-JP" altLang="en-US" dirty="0" smtClean="0"/>
              <a:t>１４．４）＝約８８０００円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・オイル交換代　７０００円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・自動車税　３９５００円（１５０１ｃｃ～２０００ｃｃ）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・任意保険　２１８７００円（年齢制限なし、新規６等級）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12</a:t>
            </a:r>
            <a:r>
              <a:rPr lang="ja-JP" altLang="en-US" dirty="0" smtClean="0"/>
              <a:t>か月点検　１３０００円（部品交換除く）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・車検代金　４６０００円（２年車検９２０００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２）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→年間維持費　約４１万円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各車種の維持費（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年間）</a:t>
            </a:r>
            <a:r>
              <a:rPr kumimoji="1" lang="en-US" altLang="ja-JP" dirty="0" smtClean="0"/>
              <a:t>Ⅱ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27401"/>
            <a:ext cx="1224136" cy="7494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55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5" cy="4968552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ハイブリッド車（トヨタ　プリウス）の場合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・ガソリン代　レギュラー</a:t>
            </a:r>
            <a:r>
              <a:rPr lang="en-US" altLang="ja-JP" dirty="0"/>
              <a:t>ℓ</a:t>
            </a:r>
            <a:r>
              <a:rPr lang="ja-JP" altLang="en-US" dirty="0"/>
              <a:t>／１４０円</a:t>
            </a:r>
            <a:r>
              <a:rPr lang="en-US" altLang="ja-JP" dirty="0"/>
              <a:t>×</a:t>
            </a:r>
            <a:r>
              <a:rPr lang="ja-JP" altLang="en-US" dirty="0"/>
              <a:t>（９１３０</a:t>
            </a:r>
            <a:r>
              <a:rPr lang="en-US" altLang="ja-JP" dirty="0" smtClean="0"/>
              <a:t>k÷</a:t>
            </a:r>
            <a:r>
              <a:rPr lang="ja-JP" altLang="en-US" dirty="0" smtClean="0"/>
              <a:t>３５．５）</a:t>
            </a:r>
            <a:r>
              <a:rPr lang="ja-JP" altLang="en-US" dirty="0"/>
              <a:t>＝</a:t>
            </a:r>
            <a:r>
              <a:rPr lang="ja-JP" altLang="en-US" u="sng" dirty="0" smtClean="0"/>
              <a:t>約</a:t>
            </a:r>
            <a:r>
              <a:rPr lang="ja-JP" altLang="en-US" u="sng" dirty="0"/>
              <a:t>３６</a:t>
            </a:r>
            <a:r>
              <a:rPr lang="ja-JP" altLang="en-US" u="sng" dirty="0" smtClean="0"/>
              <a:t>０００円</a:t>
            </a:r>
            <a:endParaRPr lang="en-US" altLang="ja-JP" u="sng" dirty="0"/>
          </a:p>
          <a:p>
            <a:pPr marL="0" indent="0">
              <a:buNone/>
            </a:pPr>
            <a:r>
              <a:rPr lang="ja-JP" altLang="en-US" dirty="0"/>
              <a:t>・オイル交換代　７０００円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・自動車税　３９５００円（１５０１ｃｃ～２０００ｃｃ）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・任意保険　１９７５００</a:t>
            </a:r>
            <a:r>
              <a:rPr lang="ja-JP" altLang="en-US" dirty="0" smtClean="0"/>
              <a:t>円</a:t>
            </a:r>
            <a:r>
              <a:rPr lang="ja-JP" altLang="en-US" dirty="0"/>
              <a:t>（年齢制限なし、新規６等級）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12</a:t>
            </a:r>
            <a:r>
              <a:rPr lang="ja-JP" altLang="en-US" dirty="0"/>
              <a:t>か月点検　１３０００円（部品交換除く）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・車検代金　４６０００円（２年車検９２０００</a:t>
            </a:r>
            <a:r>
              <a:rPr lang="en-US" altLang="ja-JP" dirty="0"/>
              <a:t>÷</a:t>
            </a:r>
            <a:r>
              <a:rPr lang="ja-JP" altLang="en-US" dirty="0"/>
              <a:t>２）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→年間</a:t>
            </a:r>
            <a:r>
              <a:rPr lang="ja-JP" altLang="en-US" dirty="0">
                <a:solidFill>
                  <a:srgbClr val="FF0000"/>
                </a:solidFill>
              </a:rPr>
              <a:t>維持費　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dirty="0">
                <a:solidFill>
                  <a:srgbClr val="FF0000"/>
                </a:solidFill>
              </a:rPr>
              <a:t>３４</a:t>
            </a:r>
            <a:r>
              <a:rPr lang="ja-JP" altLang="en-US" dirty="0" smtClean="0">
                <a:solidFill>
                  <a:srgbClr val="FF0000"/>
                </a:solidFill>
              </a:rPr>
              <a:t>万円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各車種の維持費（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年間）</a:t>
            </a:r>
            <a:r>
              <a:rPr kumimoji="1" lang="en-US" altLang="ja-JP" dirty="0" smtClean="0"/>
              <a:t>Ⅲ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1224136" cy="6918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55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772816"/>
            <a:ext cx="8784975" cy="496855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軽自動車（ダイハツ　ムーブ）の場合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・ガソリン代　レギュラー</a:t>
            </a:r>
            <a:r>
              <a:rPr lang="en-US" altLang="ja-JP" dirty="0"/>
              <a:t>ℓ</a:t>
            </a:r>
            <a:r>
              <a:rPr lang="ja-JP" altLang="en-US" dirty="0"/>
              <a:t>／１４０円</a:t>
            </a:r>
            <a:r>
              <a:rPr lang="en-US" altLang="ja-JP" dirty="0"/>
              <a:t>×</a:t>
            </a:r>
            <a:r>
              <a:rPr lang="ja-JP" altLang="en-US" dirty="0" smtClean="0"/>
              <a:t>（</a:t>
            </a:r>
            <a:r>
              <a:rPr lang="ja-JP" altLang="en-US" dirty="0"/>
              <a:t>７４７４</a:t>
            </a:r>
            <a:r>
              <a:rPr lang="en-US" altLang="ja-JP" dirty="0" smtClean="0"/>
              <a:t>k÷</a:t>
            </a:r>
            <a:r>
              <a:rPr lang="ja-JP" altLang="en-US" dirty="0" smtClean="0"/>
              <a:t>２３．５）</a:t>
            </a:r>
            <a:r>
              <a:rPr lang="ja-JP" altLang="en-US" dirty="0"/>
              <a:t>＝</a:t>
            </a:r>
            <a:r>
              <a:rPr lang="ja-JP" altLang="en-US" dirty="0" smtClean="0"/>
              <a:t>約４４０００円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000" dirty="0" smtClean="0"/>
              <a:t>※</a:t>
            </a:r>
            <a:r>
              <a:rPr lang="ja-JP" altLang="en-US" sz="2000" dirty="0" smtClean="0"/>
              <a:t>普通車と同じ９１３０ｋ走る場合＝約５４０００円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dirty="0"/>
              <a:t>・オイル交換代　</a:t>
            </a:r>
            <a:r>
              <a:rPr lang="ja-JP" altLang="en-US" dirty="0" smtClean="0"/>
              <a:t>６０００円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・自動車税　</a:t>
            </a:r>
            <a:r>
              <a:rPr lang="ja-JP" altLang="en-US" u="sng" dirty="0"/>
              <a:t>７２００</a:t>
            </a:r>
            <a:r>
              <a:rPr lang="ja-JP" altLang="en-US" u="sng" dirty="0" smtClean="0"/>
              <a:t>円（</a:t>
            </a:r>
            <a:r>
              <a:rPr lang="ja-JP" altLang="en-US" dirty="0" smtClean="0"/>
              <a:t>～６６０ｃｃ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・任意保険　</a:t>
            </a:r>
            <a:r>
              <a:rPr lang="ja-JP" altLang="en-US" u="sng" dirty="0"/>
              <a:t>１４２５００</a:t>
            </a:r>
            <a:r>
              <a:rPr lang="ja-JP" altLang="en-US" u="sng" dirty="0" smtClean="0"/>
              <a:t>円</a:t>
            </a:r>
            <a:r>
              <a:rPr lang="ja-JP" altLang="en-US" dirty="0"/>
              <a:t>（年齢制限なし、新規６等級）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12</a:t>
            </a:r>
            <a:r>
              <a:rPr lang="ja-JP" altLang="en-US" dirty="0"/>
              <a:t>か月点検　１３０００円（部品交換除く）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・車検代金　</a:t>
            </a:r>
            <a:r>
              <a:rPr lang="ja-JP" altLang="en-US" u="sng" dirty="0"/>
              <a:t>２８</a:t>
            </a:r>
            <a:r>
              <a:rPr lang="ja-JP" altLang="en-US" u="sng" dirty="0" smtClean="0"/>
              <a:t>０００円</a:t>
            </a:r>
            <a:r>
              <a:rPr lang="ja-JP" altLang="en-US" u="sng" dirty="0"/>
              <a:t>（</a:t>
            </a:r>
            <a:r>
              <a:rPr lang="ja-JP" altLang="en-US" dirty="0"/>
              <a:t>２年</a:t>
            </a:r>
            <a:r>
              <a:rPr lang="ja-JP" altLang="en-US" dirty="0" smtClean="0"/>
              <a:t>車検</a:t>
            </a:r>
            <a:r>
              <a:rPr lang="ja-JP" altLang="en-US" dirty="0"/>
              <a:t>５６</a:t>
            </a:r>
            <a:r>
              <a:rPr lang="ja-JP" altLang="en-US" dirty="0" smtClean="0"/>
              <a:t>０００</a:t>
            </a:r>
            <a:r>
              <a:rPr lang="en-US" altLang="ja-JP" dirty="0"/>
              <a:t>÷</a:t>
            </a:r>
            <a:r>
              <a:rPr lang="ja-JP" altLang="en-US" dirty="0"/>
              <a:t>２）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→年間</a:t>
            </a:r>
            <a:r>
              <a:rPr lang="ja-JP" altLang="en-US" dirty="0">
                <a:solidFill>
                  <a:srgbClr val="FF0000"/>
                </a:solidFill>
              </a:rPr>
              <a:t>維持費　</a:t>
            </a:r>
            <a:r>
              <a:rPr lang="ja-JP" altLang="en-US" dirty="0" smtClean="0">
                <a:solidFill>
                  <a:srgbClr val="FF0000"/>
                </a:solidFill>
              </a:rPr>
              <a:t>約２４万円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　　　　　　　　（</a:t>
            </a:r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</a:rPr>
              <a:t>約２５万円）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各車種の維持費（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年間）</a:t>
            </a:r>
            <a:r>
              <a:rPr kumimoji="1" lang="en-US" altLang="ja-JP" dirty="0" smtClean="0"/>
              <a:t>Ⅳ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412776"/>
            <a:ext cx="1116123" cy="7440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55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7504" y="2348880"/>
            <a:ext cx="8928992" cy="4176464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☆維持費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普通</a:t>
            </a:r>
            <a:r>
              <a:rPr lang="ja-JP" altLang="en-US" dirty="0" smtClean="0">
                <a:solidFill>
                  <a:schemeClr val="tx1"/>
                </a:solidFill>
              </a:rPr>
              <a:t>自動車（約４１万円）＞ハイブリッド車（約３４万円）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ハイブリッド車</a:t>
            </a:r>
            <a:r>
              <a:rPr lang="ja-JP" altLang="en-US" dirty="0" smtClean="0">
                <a:solidFill>
                  <a:schemeClr val="tx1"/>
                </a:solidFill>
              </a:rPr>
              <a:t>（約３４万円</a:t>
            </a:r>
            <a:r>
              <a:rPr lang="ja-JP" altLang="en-US" dirty="0">
                <a:solidFill>
                  <a:schemeClr val="tx1"/>
                </a:solidFill>
              </a:rPr>
              <a:t>） </a:t>
            </a:r>
            <a:r>
              <a:rPr lang="ja-JP" altLang="en-US" dirty="0" smtClean="0">
                <a:solidFill>
                  <a:schemeClr val="tx1"/>
                </a:solidFill>
              </a:rPr>
              <a:t>＞</a:t>
            </a:r>
            <a:r>
              <a:rPr lang="ja-JP" altLang="en-US" dirty="0">
                <a:solidFill>
                  <a:schemeClr val="tx1"/>
                </a:solidFill>
              </a:rPr>
              <a:t>電気自動車≒</a:t>
            </a:r>
            <a:r>
              <a:rPr lang="ja-JP" altLang="en-US" dirty="0" smtClean="0">
                <a:solidFill>
                  <a:schemeClr val="tx1"/>
                </a:solidFill>
              </a:rPr>
              <a:t>軽自動車（約２５万円）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つまり・・・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車体</a:t>
            </a:r>
            <a:r>
              <a:rPr lang="ja-JP" altLang="en-US" dirty="0" smtClean="0">
                <a:solidFill>
                  <a:schemeClr val="tx1"/>
                </a:solidFill>
              </a:rPr>
              <a:t>購入費に維持費を加えたコストを試算しても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最もエコノミーにエコロジーを達成できるのは</a:t>
            </a:r>
            <a:r>
              <a:rPr lang="ja-JP" altLang="en-US" dirty="0" smtClean="0">
                <a:solidFill>
                  <a:srgbClr val="FF0000"/>
                </a:solidFill>
              </a:rPr>
              <a:t>軽自動車</a:t>
            </a:r>
            <a:r>
              <a:rPr lang="ja-JP" altLang="en-US" dirty="0" smtClean="0">
                <a:solidFill>
                  <a:schemeClr val="tx1"/>
                </a:solidFill>
              </a:rPr>
              <a:t>！！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338328"/>
            <a:ext cx="9036496" cy="129047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エコノミーでエコロジーな車種は？</a:t>
            </a:r>
            <a:r>
              <a:rPr kumimoji="1" lang="en-US" altLang="ja-JP" dirty="0" smtClean="0"/>
              <a:t>Ⅱ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52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最適構成を考える　</a:t>
            </a:r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4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288" y="1844824"/>
            <a:ext cx="8208962" cy="4824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＊自動車の車種別割合（全国２００９年）</a:t>
            </a:r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国土交通省</a:t>
            </a:r>
            <a:r>
              <a:rPr lang="en-US" altLang="ja-JP" dirty="0" smtClean="0">
                <a:solidFill>
                  <a:schemeClr val="tx1"/>
                </a:solidFill>
              </a:rPr>
              <a:t>HP</a:t>
            </a:r>
            <a:r>
              <a:rPr lang="ja-JP" altLang="en-US" dirty="0" smtClean="0">
                <a:solidFill>
                  <a:schemeClr val="tx1"/>
                </a:solidFill>
              </a:rPr>
              <a:t>参照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電気</a:t>
            </a:r>
            <a:r>
              <a:rPr lang="ja-JP" altLang="en-US" dirty="0" smtClean="0"/>
              <a:t>自動車　：　０．０４％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普通自動車　：６５．５６％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ハイブリッド車：３．４％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軽自動車：３１％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＊愛知県（約全３９０万台）に当てはめてみると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電気自動車　約１５６０台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普通</a:t>
            </a:r>
            <a:r>
              <a:rPr lang="ja-JP" altLang="en-US" dirty="0" smtClean="0"/>
              <a:t>自動車　約２５５万台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ハイブリッド車　約１３万台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軽自動車　約１２０万台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683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132856"/>
            <a:ext cx="8136904" cy="4392488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愛知県</a:t>
            </a:r>
            <a:r>
              <a:rPr lang="ja-JP" altLang="en-US" dirty="0"/>
              <a:t>の</a:t>
            </a:r>
            <a:r>
              <a:rPr lang="en-US" altLang="ja-JP" dirty="0"/>
              <a:t>CO2</a:t>
            </a:r>
            <a:r>
              <a:rPr lang="ja-JP" altLang="en-US" dirty="0"/>
              <a:t>排出量</a:t>
            </a:r>
            <a:r>
              <a:rPr lang="en-US" altLang="ja-JP" dirty="0"/>
              <a:t>(2009</a:t>
            </a:r>
            <a:r>
              <a:rPr lang="ja-JP" altLang="en-US" dirty="0"/>
              <a:t>年度</a:t>
            </a:r>
            <a:r>
              <a:rPr lang="en-US" altLang="ja-JP" dirty="0"/>
              <a:t>)</a:t>
            </a:r>
            <a:r>
              <a:rPr lang="ja-JP" altLang="en-US" dirty="0"/>
              <a:t>・・・約７２５０万トン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→そのうち運輸部門の排出量は約１１４０万トン（船舶等を</a:t>
            </a:r>
            <a:r>
              <a:rPr lang="ja-JP" altLang="en-US" dirty="0" smtClean="0"/>
              <a:t>含む）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・電気</a:t>
            </a:r>
            <a:r>
              <a:rPr lang="ja-JP" altLang="en-US" dirty="0"/>
              <a:t>自動車</a:t>
            </a:r>
            <a:r>
              <a:rPr lang="ja-JP" altLang="en-US" dirty="0" smtClean="0"/>
              <a:t>：１５６０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/>
              <a:t>５５＝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８０００トン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・普通自動車</a:t>
            </a:r>
            <a:r>
              <a:rPr lang="ja-JP" altLang="en-US" dirty="0" smtClean="0"/>
              <a:t>：２５５万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/>
              <a:t>２００＝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４６５万トン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・ハイブリッド車</a:t>
            </a:r>
            <a:r>
              <a:rPr lang="ja-JP" altLang="en-US" dirty="0" smtClean="0"/>
              <a:t>：１３万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/>
              <a:t>６５＝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>
                <a:solidFill>
                  <a:srgbClr val="FF0000"/>
                </a:solidFill>
              </a:rPr>
              <a:t>７</a:t>
            </a:r>
            <a:r>
              <a:rPr lang="ja-JP" altLang="en-US" u="sng" dirty="0" smtClean="0">
                <a:solidFill>
                  <a:srgbClr val="FF0000"/>
                </a:solidFill>
              </a:rPr>
              <a:t>万トン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・軽自動車</a:t>
            </a:r>
            <a:r>
              <a:rPr lang="ja-JP" altLang="en-US" dirty="0" smtClean="0"/>
              <a:t>：１２０万</a:t>
            </a:r>
            <a:r>
              <a:rPr lang="en-US" altLang="ja-JP" dirty="0" smtClean="0"/>
              <a:t>×</a:t>
            </a:r>
            <a:r>
              <a:rPr lang="ja-JP" altLang="en-US" dirty="0"/>
              <a:t>７４７４</a:t>
            </a:r>
            <a:r>
              <a:rPr lang="en-US" altLang="ja-JP" dirty="0"/>
              <a:t>×</a:t>
            </a:r>
            <a:r>
              <a:rPr lang="ja-JP" altLang="en-US" dirty="0"/>
              <a:t>９９＝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８８万トン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　　自家用車が排出する</a:t>
            </a:r>
            <a:r>
              <a:rPr lang="en-US" altLang="ja-JP" dirty="0" smtClean="0">
                <a:solidFill>
                  <a:srgbClr val="FF0000"/>
                </a:solidFill>
              </a:rPr>
              <a:t>CO2</a:t>
            </a:r>
            <a:r>
              <a:rPr lang="ja-JP" altLang="en-US" u="sng" dirty="0" smtClean="0">
                <a:solidFill>
                  <a:srgbClr val="FF0000"/>
                </a:solidFill>
              </a:rPr>
              <a:t>合計　約５６０万８０００トン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200" dirty="0"/>
              <a:t>※</a:t>
            </a:r>
            <a:r>
              <a:rPr kumimoji="1" lang="ja-JP" altLang="en-US" sz="2200" dirty="0" smtClean="0"/>
              <a:t>国土交通省</a:t>
            </a:r>
            <a:r>
              <a:rPr kumimoji="1" lang="en-US" altLang="ja-JP" sz="2200" dirty="0" smtClean="0"/>
              <a:t>HP</a:t>
            </a:r>
            <a:r>
              <a:rPr kumimoji="1" lang="ja-JP" altLang="en-US" sz="2200" dirty="0" smtClean="0"/>
              <a:t>参照、全国の運輸部門における自家用乗用車の</a:t>
            </a:r>
            <a:r>
              <a:rPr kumimoji="1" lang="en-US" altLang="ja-JP" sz="2200" dirty="0" smtClean="0"/>
              <a:t>CO2</a:t>
            </a:r>
            <a:r>
              <a:rPr kumimoji="1" lang="ja-JP" altLang="en-US" sz="2200" dirty="0" smtClean="0"/>
              <a:t>排出　　　　割合５０</a:t>
            </a:r>
            <a:r>
              <a:rPr kumimoji="1" lang="en-US" altLang="ja-JP" sz="2200" dirty="0" smtClean="0"/>
              <a:t>.</a:t>
            </a:r>
            <a:r>
              <a:rPr kumimoji="1" lang="ja-JP" altLang="en-US" sz="2200" dirty="0" smtClean="0"/>
              <a:t>０％という数値からもこの試算はおおよそ正しいものだといえる</a:t>
            </a:r>
            <a:endParaRPr kumimoji="1" lang="ja-JP" altLang="en-US" sz="2200" dirty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最適構成を考える　</a:t>
            </a:r>
            <a:r>
              <a:rPr lang="en-US" altLang="ja-JP" dirty="0"/>
              <a:t>Ⅱ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385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9552" y="2132856"/>
            <a:ext cx="8280919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☆最もコストをかけず、かつ、全体の走行距離を変えず</a:t>
            </a:r>
            <a:r>
              <a:rPr kumimoji="1" lang="ja-JP" altLang="en-US" dirty="0" smtClean="0"/>
              <a:t>愛知県の自家用乗用車が排出する</a:t>
            </a:r>
            <a:r>
              <a:rPr kumimoji="1" lang="en-US" altLang="ja-JP" dirty="0" smtClean="0"/>
              <a:t>CO2</a:t>
            </a:r>
            <a:r>
              <a:rPr kumimoji="1" lang="ja-JP" altLang="en-US" dirty="0" smtClean="0"/>
              <a:t>の量を１０％削減しよう！！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dirty="0" smtClean="0"/>
              <a:t>約５６０万８０００トンの１０％＝約５６０，８００トン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電気自動車：</a:t>
            </a:r>
            <a:r>
              <a:rPr lang="ja-JP" altLang="en-US" dirty="0" smtClean="0"/>
              <a:t>１５６０</a:t>
            </a:r>
            <a:r>
              <a:rPr lang="en-US" altLang="ja-JP" dirty="0" smtClean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/>
              <a:t>５５＝</a:t>
            </a:r>
            <a:r>
              <a:rPr lang="ja-JP" altLang="en-US" dirty="0">
                <a:solidFill>
                  <a:srgbClr val="FF0000"/>
                </a:solidFill>
              </a:rPr>
              <a:t>約</a:t>
            </a:r>
            <a:r>
              <a:rPr lang="ja-JP" altLang="en-US" u="sng" dirty="0">
                <a:solidFill>
                  <a:srgbClr val="FF0000"/>
                </a:solidFill>
              </a:rPr>
              <a:t>８０００トン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・普通自動車</a:t>
            </a:r>
            <a:r>
              <a:rPr lang="ja-JP" altLang="en-US" dirty="0" smtClean="0"/>
              <a:t>：</a:t>
            </a:r>
            <a:r>
              <a:rPr lang="ja-JP" altLang="en-US" dirty="0">
                <a:solidFill>
                  <a:srgbClr val="FF0000"/>
                </a:solidFill>
              </a:rPr>
              <a:t>１９０</a:t>
            </a:r>
            <a:r>
              <a:rPr lang="ja-JP" altLang="en-US" dirty="0" smtClean="0">
                <a:solidFill>
                  <a:srgbClr val="FF0000"/>
                </a:solidFill>
              </a:rPr>
              <a:t>万</a:t>
            </a:r>
            <a:r>
              <a:rPr lang="en-US" altLang="ja-JP" dirty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/>
              <a:t>２００＝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>
                <a:solidFill>
                  <a:srgbClr val="FF0000"/>
                </a:solidFill>
              </a:rPr>
              <a:t>３４７</a:t>
            </a:r>
            <a:r>
              <a:rPr lang="ja-JP" altLang="en-US" u="sng" dirty="0" smtClean="0">
                <a:solidFill>
                  <a:srgbClr val="FF0000"/>
                </a:solidFill>
              </a:rPr>
              <a:t>万トン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・ハイブリッド車：１３万</a:t>
            </a:r>
            <a:r>
              <a:rPr lang="en-US" altLang="ja-JP" dirty="0"/>
              <a:t>×</a:t>
            </a:r>
            <a:r>
              <a:rPr lang="ja-JP" altLang="en-US" dirty="0"/>
              <a:t>９１３０</a:t>
            </a:r>
            <a:r>
              <a:rPr lang="en-US" altLang="ja-JP" dirty="0"/>
              <a:t>×</a:t>
            </a:r>
            <a:r>
              <a:rPr lang="ja-JP" altLang="en-US" dirty="0"/>
              <a:t>６５＝</a:t>
            </a:r>
            <a:r>
              <a:rPr lang="ja-JP" altLang="en-US" dirty="0">
                <a:solidFill>
                  <a:srgbClr val="FF0000"/>
                </a:solidFill>
              </a:rPr>
              <a:t>約</a:t>
            </a:r>
            <a:r>
              <a:rPr lang="ja-JP" altLang="en-US" u="sng" dirty="0">
                <a:solidFill>
                  <a:srgbClr val="FF0000"/>
                </a:solidFill>
              </a:rPr>
              <a:t>７万トン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・軽自動車</a:t>
            </a:r>
            <a:r>
              <a:rPr lang="ja-JP" altLang="en-US" dirty="0" smtClean="0"/>
              <a:t>：</a:t>
            </a:r>
            <a:r>
              <a:rPr lang="ja-JP" altLang="en-US" dirty="0" smtClean="0">
                <a:solidFill>
                  <a:srgbClr val="FF0000"/>
                </a:solidFill>
              </a:rPr>
              <a:t>１９５万</a:t>
            </a:r>
            <a:r>
              <a:rPr lang="en-US" altLang="ja-JP" dirty="0"/>
              <a:t>×</a:t>
            </a:r>
            <a:r>
              <a:rPr lang="ja-JP" altLang="en-US" dirty="0"/>
              <a:t>７４７４</a:t>
            </a:r>
            <a:r>
              <a:rPr lang="en-US" altLang="ja-JP" dirty="0"/>
              <a:t>×</a:t>
            </a:r>
            <a:r>
              <a:rPr lang="ja-JP" altLang="en-US" dirty="0"/>
              <a:t>９９＝</a:t>
            </a:r>
            <a:r>
              <a:rPr lang="ja-JP" altLang="en-US" dirty="0" smtClean="0">
                <a:solidFill>
                  <a:srgbClr val="FF0000"/>
                </a:solidFill>
              </a:rPr>
              <a:t>約</a:t>
            </a:r>
            <a:r>
              <a:rPr lang="ja-JP" altLang="en-US" u="sng" dirty="0" smtClean="0">
                <a:solidFill>
                  <a:srgbClr val="FF0000"/>
                </a:solidFill>
              </a:rPr>
              <a:t>１４５万トン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排出ＣＯ２　合計約５００万トン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最適構成を考える　</a:t>
            </a:r>
            <a:r>
              <a:rPr kumimoji="1" lang="en-US" altLang="ja-JP" dirty="0" smtClean="0"/>
              <a:t>Ⅲ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8347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608512"/>
          </a:xfrm>
        </p:spPr>
        <p:txBody>
          <a:bodyPr/>
          <a:lstStyle/>
          <a:p>
            <a:r>
              <a:rPr kumimoji="1" lang="ja-JP" altLang="en-US" sz="3600" b="1" dirty="0" smtClean="0">
                <a:solidFill>
                  <a:schemeClr val="tx1"/>
                </a:solidFill>
              </a:rPr>
              <a:t>主題設定の理由</a:t>
            </a:r>
            <a:endParaRPr kumimoji="1" lang="en-US" altLang="ja-JP" sz="3600" b="1" dirty="0" smtClean="0">
              <a:solidFill>
                <a:schemeClr val="tx1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・豊田出身が多く、自動車に興味があった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kumimoji="1" lang="ja-JP" altLang="en-US" dirty="0" smtClean="0"/>
              <a:t>今話題のエコカーについて</a:t>
            </a:r>
            <a:r>
              <a:rPr lang="ja-JP" altLang="en-US" dirty="0"/>
              <a:t>も</a:t>
            </a:r>
            <a:r>
              <a:rPr kumimoji="1" lang="ja-JP" altLang="en-US" dirty="0" smtClean="0"/>
              <a:t>っと増えるべきだと考えた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・しかし、エコカーは本当にエコなのか疑問が湧いた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☆</a:t>
            </a:r>
            <a:r>
              <a:rPr kumimoji="1" lang="ja-JP" altLang="en-US" dirty="0" smtClean="0"/>
              <a:t>まずはエコカーが本当にエコなのか考える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主題について　</a:t>
            </a:r>
            <a:r>
              <a:rPr kumimoji="1" lang="en-US" altLang="ja-JP" dirty="0" smtClean="0"/>
              <a:t>Ⅰ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19872" y="4653136"/>
            <a:ext cx="115212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066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1" cy="43924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愛知県で自家用車のＣＯ２を最も経済的に１０％削減する為には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＊</a:t>
            </a:r>
            <a:r>
              <a:rPr lang="ja-JP" altLang="en-US" dirty="0">
                <a:solidFill>
                  <a:schemeClr val="tx1"/>
                </a:solidFill>
              </a:rPr>
              <a:t>愛知県</a:t>
            </a:r>
            <a:r>
              <a:rPr lang="ja-JP" altLang="en-US" dirty="0" smtClean="0">
                <a:solidFill>
                  <a:schemeClr val="tx1"/>
                </a:solidFill>
              </a:rPr>
              <a:t>（約全３９０万台）　　→　約全４００万台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電気自動車　約</a:t>
            </a:r>
            <a:r>
              <a:rPr lang="ja-JP" altLang="en-US" sz="2200" dirty="0" smtClean="0"/>
              <a:t>１５６０台　　→　約１５６０台　　　　　　　　　０．０３％　　　　　　　　　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普通自動車　約</a:t>
            </a:r>
            <a:r>
              <a:rPr lang="ja-JP" altLang="en-US" sz="2200" dirty="0" smtClean="0"/>
              <a:t>２５５万台　→　</a:t>
            </a:r>
            <a:r>
              <a:rPr lang="ja-JP" altLang="en-US" sz="2200" dirty="0" smtClean="0">
                <a:solidFill>
                  <a:srgbClr val="FF0000"/>
                </a:solidFill>
              </a:rPr>
              <a:t>約１９０万台（－６５万台）　４７．５％</a:t>
            </a:r>
            <a:endParaRPr lang="en-US" altLang="ja-JP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ハイブリッド車　約</a:t>
            </a:r>
            <a:r>
              <a:rPr lang="ja-JP" altLang="en-US" sz="2200" dirty="0" smtClean="0"/>
              <a:t>１３万台　→　約１３万台　　　　　　　　　３．２５％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軽自動車　約</a:t>
            </a:r>
            <a:r>
              <a:rPr lang="ja-JP" altLang="en-US" sz="2200" dirty="0" smtClean="0"/>
              <a:t>１２０万台　</a:t>
            </a:r>
            <a:r>
              <a:rPr lang="ja-JP" altLang="en-US" sz="2200" dirty="0"/>
              <a:t>→</a:t>
            </a:r>
            <a:r>
              <a:rPr lang="ja-JP" altLang="en-US" sz="2200" dirty="0" smtClean="0"/>
              <a:t>　</a:t>
            </a:r>
            <a:r>
              <a:rPr lang="ja-JP" altLang="en-US" sz="2200" dirty="0" smtClean="0">
                <a:solidFill>
                  <a:srgbClr val="FF0000"/>
                </a:solidFill>
              </a:rPr>
              <a:t>約１９５万台（＋７５万台）　４８．７５％</a:t>
            </a:r>
            <a:endParaRPr lang="en-US" altLang="ja-JP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2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最適構成を考える　</a:t>
            </a:r>
            <a:r>
              <a:rPr lang="en-US" altLang="ja-JP" dirty="0" smtClean="0"/>
              <a:t>Ⅳ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279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/>
          <a:lstStyle/>
          <a:p>
            <a:r>
              <a:rPr lang="ja-JP" altLang="en-US" dirty="0"/>
              <a:t>最適構成を</a:t>
            </a:r>
            <a:r>
              <a:rPr lang="ja-JP" altLang="en-US" dirty="0" smtClean="0"/>
              <a:t>考える　</a:t>
            </a:r>
            <a:r>
              <a:rPr lang="en-US" altLang="ja-JP" dirty="0" smtClean="0"/>
              <a:t>Ⅴ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95536" y="2132856"/>
            <a:ext cx="8136903" cy="4320480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mtClean="0"/>
              <a:t>現状　　　　　　　　　　　　　　　　　　　　　　　　　　最適構成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="" xmlns:p14="http://schemas.microsoft.com/office/powerpoint/2010/main" val="2418761922"/>
              </p:ext>
            </p:extLst>
          </p:nvPr>
        </p:nvGraphicFramePr>
        <p:xfrm>
          <a:off x="4794136" y="2420888"/>
          <a:ext cx="4349864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/>
          <p:cNvGraphicFramePr/>
          <p:nvPr>
            <p:extLst>
              <p:ext uri="{D42A27DB-BD31-4B8C-83A1-F6EECF244321}">
                <p14:modId xmlns="" xmlns:p14="http://schemas.microsoft.com/office/powerpoint/2010/main" val="269642659"/>
              </p:ext>
            </p:extLst>
          </p:nvPr>
        </p:nvGraphicFramePr>
        <p:xfrm>
          <a:off x="251520" y="3068960"/>
          <a:ext cx="4494624" cy="30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U ターン矢印 8"/>
          <p:cNvSpPr/>
          <p:nvPr/>
        </p:nvSpPr>
        <p:spPr>
          <a:xfrm>
            <a:off x="1907704" y="2420888"/>
            <a:ext cx="4320480" cy="72008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3993307"/>
          </a:xfrm>
        </p:spPr>
        <p:txBody>
          <a:bodyPr/>
          <a:lstStyle/>
          <a:p>
            <a:r>
              <a:rPr lang="ja-JP" altLang="en-US" dirty="0" smtClean="0"/>
              <a:t>愛知県で自家用車のＣＯ２を</a:t>
            </a:r>
            <a:r>
              <a:rPr lang="ja-JP" altLang="en-US" u="wavy" dirty="0" smtClean="0">
                <a:uFill>
                  <a:solidFill>
                    <a:srgbClr val="FF0000"/>
                  </a:solidFill>
                </a:uFill>
              </a:rPr>
              <a:t>最も経済的に</a:t>
            </a:r>
            <a:r>
              <a:rPr lang="ja-JP" altLang="en-US" dirty="0" smtClean="0"/>
              <a:t>１０％削減する為には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→普通自動車と軽自動車の割合を１：１にすればよい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つまり、家庭で２台自動車をもつ場合、１台は普通自動車、もう１台は軽自動車を買えば</a:t>
            </a:r>
            <a:r>
              <a:rPr lang="ja-JP" altLang="en-US" dirty="0" smtClean="0"/>
              <a:t>よい</a:t>
            </a:r>
            <a:r>
              <a:rPr lang="ja-JP" altLang="en-US" dirty="0" smtClean="0"/>
              <a:t>ので、</a:t>
            </a:r>
            <a:r>
              <a:rPr lang="ja-JP" altLang="en-US" dirty="0" smtClean="0"/>
              <a:t>実現可能性は高い！！</a:t>
            </a:r>
            <a:endParaRPr lang="en-US" altLang="ja-JP" dirty="0" smtClean="0"/>
          </a:p>
          <a:p>
            <a:r>
              <a:rPr lang="ja-JP" altLang="en-US" dirty="0" smtClean="0"/>
              <a:t>また、燃費の悪い自動車には贅沢税をかけ、軽自動車を買うインセンティブが働くようにする</a:t>
            </a:r>
            <a:endParaRPr lang="en-US" altLang="ja-JP" dirty="0" smtClean="0"/>
          </a:p>
          <a:p>
            <a:r>
              <a:rPr lang="ja-JP" altLang="en-US" dirty="0" smtClean="0"/>
              <a:t>ＣＯ２排出量を１０％削減することは非常に大きいことである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京都議定書が定められた１９９７年から、日本のＣＯ２排出量はほぼ横ばいである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1988840"/>
            <a:ext cx="8712967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課題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・電気自動車と軽自動車の購入時の差額（２６０万）で電気自動車と軽自動車の排出ＣＯ２の差（２０００トン）</a:t>
            </a:r>
            <a:r>
              <a:rPr lang="ja-JP" altLang="en-US" dirty="0">
                <a:solidFill>
                  <a:schemeClr val="tx1"/>
                </a:solidFill>
              </a:rPr>
              <a:t>以上</a:t>
            </a:r>
            <a:r>
              <a:rPr lang="ja-JP" altLang="en-US" dirty="0" smtClean="0">
                <a:solidFill>
                  <a:schemeClr val="tx1"/>
                </a:solidFill>
              </a:rPr>
              <a:t>のＣＯ２削減につながるようなものはないか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・１０％減らすことによるメリット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疑問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・結果的に愛知県の車の総台数が１０万台増えることで何か悪影響は生まれてしまわないか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今後の課題、疑問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9463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1916832"/>
            <a:ext cx="8640959" cy="475252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</a:rPr>
              <a:t>＊そもそも「</a:t>
            </a:r>
            <a:r>
              <a:rPr lang="ja-JP" altLang="en-US" dirty="0" smtClean="0">
                <a:solidFill>
                  <a:srgbClr val="FF0000"/>
                </a:solidFill>
              </a:rPr>
              <a:t>エコ</a:t>
            </a: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</a:rPr>
              <a:t>」とは？</a:t>
            </a:r>
            <a:endParaRPr lang="en-US" altLang="ja-JP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・</a:t>
            </a:r>
            <a:r>
              <a:rPr lang="ja-JP" altLang="ja-JP" dirty="0" smtClean="0">
                <a:solidFill>
                  <a:srgbClr val="00B050"/>
                </a:solidFill>
              </a:rPr>
              <a:t>エコロ</a:t>
            </a:r>
            <a:r>
              <a:rPr lang="ja-JP" altLang="en-US" dirty="0" smtClean="0">
                <a:solidFill>
                  <a:srgbClr val="00B050"/>
                </a:solidFill>
              </a:rPr>
              <a:t>ジー</a:t>
            </a:r>
            <a:r>
              <a:rPr lang="ja-JP" altLang="ja-JP" dirty="0" smtClean="0">
                <a:solidFill>
                  <a:srgbClr val="00B050"/>
                </a:solidFill>
              </a:rPr>
              <a:t>（</a:t>
            </a:r>
            <a:r>
              <a:rPr lang="ja-JP" altLang="ja-JP" dirty="0">
                <a:solidFill>
                  <a:srgbClr val="00B050"/>
                </a:solidFill>
              </a:rPr>
              <a:t>ecology</a:t>
            </a:r>
            <a:r>
              <a:rPr lang="ja-JP" altLang="ja-JP" dirty="0" smtClean="0">
                <a:solidFill>
                  <a:srgbClr val="00B050"/>
                </a:solidFill>
              </a:rPr>
              <a:t>）の略</a:t>
            </a:r>
            <a:r>
              <a:rPr lang="ja-JP" altLang="en-US" dirty="0" smtClean="0">
                <a:solidFill>
                  <a:srgbClr val="00B050"/>
                </a:solidFill>
              </a:rPr>
              <a:t>　＝　生態学（環境に優しい）・・・①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ja-JP" dirty="0" smtClean="0">
                <a:solidFill>
                  <a:schemeClr val="tx2">
                    <a:lumMod val="75000"/>
                  </a:schemeClr>
                </a:solidFill>
              </a:rPr>
              <a:t>エコノミー</a:t>
            </a:r>
            <a:r>
              <a:rPr lang="ja-JP" altLang="ja-JP" dirty="0">
                <a:solidFill>
                  <a:schemeClr val="tx2">
                    <a:lumMod val="75000"/>
                  </a:schemeClr>
                </a:solidFill>
              </a:rPr>
              <a:t>（economy）の</a:t>
            </a:r>
            <a:r>
              <a:rPr lang="ja-JP" altLang="ja-JP" dirty="0" smtClean="0">
                <a:solidFill>
                  <a:schemeClr val="tx2">
                    <a:lumMod val="75000"/>
                  </a:schemeClr>
                </a:solidFill>
              </a:rPr>
              <a:t>略</a:t>
            </a: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</a:rPr>
              <a:t>　＝　経済（コストが安い）・・・②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75000"/>
                  </a:schemeClr>
                </a:solidFill>
              </a:rPr>
              <a:t>＊エコカーとは？</a:t>
            </a:r>
            <a:endParaRPr lang="en-US" altLang="ja-JP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→</a:t>
            </a:r>
            <a:r>
              <a:rPr lang="ja-JP" altLang="en-US" u="sng" dirty="0" smtClean="0">
                <a:solidFill>
                  <a:schemeClr val="accent3">
                    <a:lumMod val="75000"/>
                  </a:schemeClr>
                </a:solidFill>
              </a:rPr>
              <a:t>ハイブリッド車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や</a:t>
            </a:r>
            <a:r>
              <a:rPr lang="ja-JP" altLang="en-US" u="sng" dirty="0" smtClean="0">
                <a:solidFill>
                  <a:schemeClr val="accent3">
                    <a:lumMod val="75000"/>
                  </a:schemeClr>
                </a:solidFill>
              </a:rPr>
              <a:t>電気自動車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などの環境に優しい車・・・①</a:t>
            </a:r>
            <a:endParaRPr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endParaRPr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☆私たちは</a:t>
            </a:r>
            <a:r>
              <a:rPr lang="ja-JP" altLang="en-US" dirty="0" smtClean="0">
                <a:solidFill>
                  <a:srgbClr val="92D050"/>
                </a:solidFill>
              </a:rPr>
              <a:t>①</a:t>
            </a:r>
            <a:r>
              <a:rPr lang="ja-JP" altLang="en-US" dirty="0" smtClean="0"/>
              <a:t>＋②の</a:t>
            </a:r>
            <a:r>
              <a:rPr lang="ja-JP" altLang="en-US" dirty="0" smtClean="0">
                <a:solidFill>
                  <a:srgbClr val="FF0000"/>
                </a:solidFill>
              </a:rPr>
              <a:t>真のエコカー</a:t>
            </a:r>
            <a:r>
              <a:rPr lang="ja-JP" altLang="en-US" dirty="0" smtClean="0"/>
              <a:t>を考える！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主題について　</a:t>
            </a:r>
            <a:r>
              <a:rPr lang="en-US" altLang="ja-JP" dirty="0"/>
              <a:t>Ⅱ</a:t>
            </a:r>
            <a:endParaRPr kumimoji="1"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3779912" y="4653136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601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2420888"/>
            <a:ext cx="8676456" cy="41764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方法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u="sng" dirty="0" smtClean="0"/>
              <a:t>電気自動車</a:t>
            </a:r>
            <a:r>
              <a:rPr lang="ja-JP" altLang="en-US" dirty="0" smtClean="0"/>
              <a:t>、</a:t>
            </a:r>
            <a:r>
              <a:rPr lang="ja-JP" altLang="en-US" u="sng" dirty="0" smtClean="0"/>
              <a:t>普通車</a:t>
            </a:r>
            <a:r>
              <a:rPr lang="ja-JP" altLang="en-US" dirty="0" smtClean="0"/>
              <a:t>、</a:t>
            </a:r>
            <a:r>
              <a:rPr lang="ja-JP" altLang="en-US" u="sng" dirty="0" smtClean="0"/>
              <a:t>ハイブリッド車</a:t>
            </a:r>
            <a:r>
              <a:rPr lang="ja-JP" altLang="en-US" dirty="0" smtClean="0"/>
              <a:t>、</a:t>
            </a:r>
            <a:r>
              <a:rPr lang="ja-JP" altLang="en-US" u="sng" dirty="0" smtClean="0"/>
              <a:t>軽自動車</a:t>
            </a:r>
            <a:r>
              <a:rPr lang="ja-JP" altLang="en-US" dirty="0" smtClean="0"/>
              <a:t>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Co2</a:t>
            </a:r>
            <a:r>
              <a:rPr lang="ja-JP" altLang="en-US" dirty="0" smtClean="0"/>
              <a:t>排出量を比較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・それぞれの購入価格と維持費を含めるコストと</a:t>
            </a:r>
            <a:r>
              <a:rPr lang="en-US" altLang="ja-JP" dirty="0" smtClean="0"/>
              <a:t>CO2</a:t>
            </a:r>
            <a:r>
              <a:rPr lang="ja-JP" altLang="en-US" dirty="0" smtClean="0"/>
              <a:t>排出量を比較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　　　　　　　　　　　　</a:t>
            </a:r>
            <a:r>
              <a:rPr lang="ja-JP" altLang="en-US" b="1" dirty="0" smtClean="0">
                <a:solidFill>
                  <a:srgbClr val="FF0000"/>
                </a:solidFill>
              </a:rPr>
              <a:t>　費用効果分析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　　　　　　　　　　　　　　　　　⇓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　　　　　　　　　　　　最適構成を考える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主題について　</a:t>
            </a:r>
            <a:r>
              <a:rPr lang="en-US" altLang="ja-JP" dirty="0"/>
              <a:t>Ⅲ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788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9552" y="2492896"/>
            <a:ext cx="8424936" cy="4104456"/>
          </a:xfrm>
        </p:spPr>
        <p:txBody>
          <a:bodyPr/>
          <a:lstStyle/>
          <a:p>
            <a:r>
              <a:rPr kumimoji="1" lang="ja-JP" altLang="en-US" dirty="0" smtClean="0"/>
              <a:t>生産・廃棄過程に</a:t>
            </a:r>
            <a:r>
              <a:rPr kumimoji="1" lang="ja-JP" altLang="en-US" dirty="0" err="1" smtClean="0"/>
              <a:t>か</a:t>
            </a:r>
            <a:r>
              <a:rPr kumimoji="1" lang="ja-JP" altLang="en-US" dirty="0" smtClean="0"/>
              <a:t>かかるコストや排出</a:t>
            </a:r>
            <a:r>
              <a:rPr kumimoji="1" lang="en-US" altLang="ja-JP" dirty="0" smtClean="0"/>
              <a:t>CO2</a:t>
            </a:r>
            <a:r>
              <a:rPr kumimoji="1" lang="ja-JP" altLang="en-US" dirty="0" smtClean="0"/>
              <a:t>は取り扱わない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→各車種にかかる費用は購入費用、維持費のみとする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/>
              <a:t>費用</a:t>
            </a:r>
            <a:r>
              <a:rPr lang="ja-JP" altLang="en-US" dirty="0" smtClean="0"/>
              <a:t>の根拠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１、各車種メーカのカタログより最も高額なものにする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２、燃費においては実燃費は考慮せずカタログ値で計算する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３</a:t>
            </a:r>
            <a:r>
              <a:rPr lang="ja-JP" altLang="en-US" dirty="0" smtClean="0"/>
              <a:t>、各車種における維持費は価格</a:t>
            </a:r>
            <a:r>
              <a:rPr lang="en-US" altLang="ja-JP" dirty="0" smtClean="0"/>
              <a:t>.COM</a:t>
            </a:r>
            <a:r>
              <a:rPr lang="ja-JP" altLang="en-US" dirty="0" smtClean="0"/>
              <a:t>を参照し、車種以外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の条件をすべて等しくする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費用試算の根拠（条件）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689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電気自動車</a:t>
            </a:r>
            <a:r>
              <a:rPr lang="ja-JP" altLang="en-US" dirty="0" smtClean="0"/>
              <a:t>の</a:t>
            </a:r>
            <a:r>
              <a:rPr lang="en-US" altLang="ja-JP" dirty="0" smtClean="0"/>
              <a:t>Co2</a:t>
            </a:r>
            <a:r>
              <a:rPr lang="ja-JP" altLang="en-US" dirty="0" smtClean="0"/>
              <a:t>排出量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51520" y="1700808"/>
            <a:ext cx="8352928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・三菱　</a:t>
            </a:r>
            <a:r>
              <a:rPr lang="en-US" altLang="ja-JP" dirty="0" err="1" smtClean="0"/>
              <a:t>i-MiMEV</a:t>
            </a:r>
            <a:r>
              <a:rPr lang="en-US" altLang="ja-JP" dirty="0" smtClean="0"/>
              <a:t> </a:t>
            </a:r>
            <a:r>
              <a:rPr lang="ja-JP" altLang="en-US" dirty="0" smtClean="0"/>
              <a:t>　　　　　　　　　　　　　・日産　リーフ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４人</a:t>
            </a:r>
            <a:r>
              <a:rPr kumimoji="1" lang="ja-JP" altLang="en-US" dirty="0" smtClean="0"/>
              <a:t>乗り　　　　　　　　　　　　　　　５人乗り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価格　３８０万円（グレード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）　　　価格　</a:t>
            </a:r>
            <a:r>
              <a:rPr lang="ja-JP" altLang="en-US" dirty="0" smtClean="0"/>
              <a:t>３８４万円（グレード</a:t>
            </a:r>
            <a:r>
              <a:rPr lang="en-US" altLang="ja-JP" dirty="0" smtClean="0"/>
              <a:t>G</a:t>
            </a:r>
            <a:r>
              <a:rPr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重量　</a:t>
            </a:r>
            <a:r>
              <a:rPr lang="ja-JP" altLang="en-US" dirty="0" smtClean="0"/>
              <a:t>１１００㎏　　　　　　　　　　　重量　１４６０㎏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3200" b="1" dirty="0" smtClean="0"/>
              <a:t>Co2</a:t>
            </a:r>
            <a:r>
              <a:rPr lang="ja-JP" altLang="en-US" sz="3200" b="1" dirty="0" smtClean="0"/>
              <a:t>排出量　　　　　　</a:t>
            </a:r>
            <a:r>
              <a:rPr lang="ja-JP" altLang="en-US" sz="3200" b="1" dirty="0"/>
              <a:t>　</a:t>
            </a:r>
            <a:r>
              <a:rPr lang="ja-JP" altLang="en-US" sz="3200" b="1" dirty="0" smtClean="0"/>
              <a:t>　</a:t>
            </a:r>
            <a:r>
              <a:rPr lang="en-US" altLang="ja-JP" sz="3200" b="1" dirty="0"/>
              <a:t> Co2</a:t>
            </a:r>
            <a:r>
              <a:rPr lang="ja-JP" altLang="en-US" sz="3200" b="1" dirty="0" smtClean="0"/>
              <a:t>排出量</a:t>
            </a:r>
            <a:endParaRPr lang="en-US" altLang="ja-JP" sz="3200" b="1" dirty="0" smtClean="0"/>
          </a:p>
          <a:p>
            <a:pPr marL="0" indent="0">
              <a:buNone/>
            </a:pPr>
            <a:r>
              <a:rPr kumimoji="1" lang="ja-JP" altLang="en-US" sz="3200" b="1" dirty="0" smtClean="0"/>
              <a:t>→１㎞当たり５５．５</a:t>
            </a:r>
            <a:r>
              <a:rPr kumimoji="1" lang="en-US" altLang="ja-JP" sz="3200" b="1" dirty="0" smtClean="0"/>
              <a:t>g</a:t>
            </a:r>
            <a:r>
              <a:rPr kumimoji="1" lang="ja-JP" altLang="en-US" sz="3200" b="1" dirty="0" smtClean="0"/>
              <a:t>　　　</a:t>
            </a:r>
            <a:r>
              <a:rPr lang="ja-JP" altLang="en-US" sz="3200" b="1" dirty="0"/>
              <a:t> →１㎞</a:t>
            </a:r>
            <a:r>
              <a:rPr lang="ja-JP" altLang="en-US" sz="3200" b="1" dirty="0" smtClean="0"/>
              <a:t>当たり　５５　</a:t>
            </a:r>
            <a:r>
              <a:rPr lang="en-US" altLang="ja-JP" sz="3200" b="1" dirty="0" smtClean="0"/>
              <a:t>g</a:t>
            </a:r>
          </a:p>
          <a:p>
            <a:pPr marL="0" indent="0">
              <a:buNone/>
            </a:pPr>
            <a:r>
              <a:rPr lang="en-US" altLang="ja-JP" sz="1050" b="1" dirty="0" smtClean="0"/>
              <a:t>※</a:t>
            </a:r>
            <a:r>
              <a:rPr lang="ja-JP" altLang="en-US" sz="1050" b="1" dirty="0" smtClean="0"/>
              <a:t>国土交通省データより　</a:t>
            </a:r>
            <a:r>
              <a:rPr lang="en-US" altLang="ja-JP" sz="3200" b="1" dirty="0"/>
              <a:t> </a:t>
            </a:r>
            <a:r>
              <a:rPr lang="en-US" altLang="ja-JP" sz="1100" b="1" dirty="0"/>
              <a:t>http://www.mlit.go.jp/jidosha/jidosha_mn10_000001.html</a:t>
            </a:r>
            <a:r>
              <a:rPr kumimoji="1" lang="ja-JP" altLang="en-US" sz="1100" b="1" dirty="0" smtClean="0"/>
              <a:t>　</a:t>
            </a:r>
            <a:endParaRPr kumimoji="1" lang="ja-JP" altLang="en-US" sz="1100" b="1" dirty="0"/>
          </a:p>
        </p:txBody>
      </p:sp>
      <p:pic>
        <p:nvPicPr>
          <p:cNvPr id="6" name="コンテンツ プレースホルダ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3"/>
            <a:ext cx="2476500" cy="158417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7256"/>
            <a:ext cx="2952328" cy="1883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80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1772816"/>
            <a:ext cx="950505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lang="ja-JP" altLang="en-US" dirty="0"/>
              <a:t>トヨタ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ウィッシュ　　　　　　　　・　マツダ　プレマシー　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７人乗り　（約１８００ｃｃ）　　　　　　　７人乗り　（約２０００ｃｃ）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価格　２２０万（グレード１．８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）　　価格　２３５万（グレード</a:t>
            </a:r>
            <a:r>
              <a:rPr kumimoji="1" lang="en-US" altLang="ja-JP" dirty="0" err="1" smtClean="0"/>
              <a:t>LPackage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重量　１３５０㎏　　　　　　　　　　　重量　１５００㎏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3200" b="1" dirty="0"/>
              <a:t>Co2</a:t>
            </a:r>
            <a:r>
              <a:rPr lang="ja-JP" altLang="en-US" sz="3200" b="1" dirty="0"/>
              <a:t>排出量　　</a:t>
            </a:r>
            <a:r>
              <a:rPr lang="ja-JP" altLang="en-US" sz="3200" b="1" dirty="0" smtClean="0"/>
              <a:t>　　　</a:t>
            </a:r>
            <a:r>
              <a:rPr lang="ja-JP" altLang="en-US" sz="3200" b="1" dirty="0"/>
              <a:t>　　　</a:t>
            </a:r>
            <a:r>
              <a:rPr lang="en-US" altLang="ja-JP" sz="3200" b="1" dirty="0" smtClean="0"/>
              <a:t> </a:t>
            </a:r>
            <a:r>
              <a:rPr lang="en-US" altLang="ja-JP" sz="3200" b="1" dirty="0"/>
              <a:t>Co2</a:t>
            </a:r>
            <a:r>
              <a:rPr lang="ja-JP" altLang="en-US" sz="3200" b="1" dirty="0"/>
              <a:t>排出量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→１㎞</a:t>
            </a:r>
            <a:r>
              <a:rPr lang="ja-JP" altLang="en-US" sz="3200" b="1" dirty="0" smtClean="0"/>
              <a:t>当たり</a:t>
            </a:r>
            <a:r>
              <a:rPr lang="ja-JP" altLang="en-US" sz="3200" b="1" dirty="0"/>
              <a:t>１６１</a:t>
            </a:r>
            <a:r>
              <a:rPr lang="en-US" altLang="ja-JP" sz="3200" b="1" dirty="0" smtClean="0"/>
              <a:t>g</a:t>
            </a:r>
            <a:r>
              <a:rPr lang="ja-JP" altLang="en-US" sz="3200" b="1" dirty="0" smtClean="0"/>
              <a:t>　　　</a:t>
            </a:r>
            <a:r>
              <a:rPr lang="ja-JP" altLang="en-US" sz="3200" b="1" dirty="0"/>
              <a:t>　 →１㎞</a:t>
            </a:r>
            <a:r>
              <a:rPr lang="ja-JP" altLang="en-US" sz="3200" b="1" dirty="0" smtClean="0"/>
              <a:t>当たり２１１</a:t>
            </a:r>
            <a:r>
              <a:rPr lang="en-US" altLang="ja-JP" sz="3200" b="1" dirty="0" smtClean="0"/>
              <a:t>g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lang="ja-JP" altLang="en-US" sz="1600" dirty="0"/>
              <a:t>（燃費　１リットル</a:t>
            </a:r>
            <a:r>
              <a:rPr lang="ja-JP" altLang="en-US" sz="1600" dirty="0" smtClean="0"/>
              <a:t>当たり１４．４㎞）　　　　　　　　　</a:t>
            </a:r>
            <a:r>
              <a:rPr lang="ja-JP" altLang="en-US" sz="1600" dirty="0"/>
              <a:t>（燃費　１リットル</a:t>
            </a:r>
            <a:r>
              <a:rPr lang="ja-JP" altLang="en-US" sz="1600" dirty="0" smtClean="0"/>
              <a:t>当たり</a:t>
            </a:r>
            <a:r>
              <a:rPr lang="ja-JP" altLang="en-US" sz="1600" dirty="0"/>
              <a:t>１２．０</a:t>
            </a:r>
            <a:r>
              <a:rPr lang="ja-JP" altLang="en-US" sz="1600" dirty="0" smtClean="0"/>
              <a:t>㎞）</a:t>
            </a:r>
            <a:endParaRPr lang="ja-JP" altLang="en-US" sz="1600" dirty="0"/>
          </a:p>
          <a:p>
            <a:pPr marL="0" indent="0">
              <a:buNone/>
            </a:pPr>
            <a:r>
              <a:rPr kumimoji="1" lang="ja-JP" altLang="en-US" dirty="0" smtClean="0"/>
              <a:t>　　　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普通自動車の場合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2736304" cy="167528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2276872"/>
            <a:ext cx="3168352" cy="1675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22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1772816"/>
            <a:ext cx="842493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・トヨタ　プリウス　　　　　　　　　　　・ホンダ　シビックハイブリッド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５人</a:t>
            </a:r>
            <a:r>
              <a:rPr lang="ja-JP" altLang="en-US" dirty="0" smtClean="0"/>
              <a:t>乗り　（約１８００ｃｃ）　　　　　　　５人乗り　（約１３００ｃｃ）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価格　２５０万（グレード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）　　　　　価格　２８５万（</a:t>
            </a:r>
            <a:r>
              <a:rPr lang="ja-JP" altLang="en-US" dirty="0" smtClean="0"/>
              <a:t>グレード</a:t>
            </a:r>
            <a:r>
              <a:rPr lang="en-US" altLang="ja-JP" dirty="0" smtClean="0"/>
              <a:t>MXST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重量　１４００㎏                               　 重量　１２６０㎏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sz="3200" b="1" dirty="0"/>
              <a:t>Co2</a:t>
            </a:r>
            <a:r>
              <a:rPr lang="ja-JP" altLang="en-US" sz="3200" b="1" dirty="0"/>
              <a:t>排出量　　　　　　　</a:t>
            </a:r>
            <a:r>
              <a:rPr lang="en-US" altLang="ja-JP" sz="3200" b="1" dirty="0"/>
              <a:t> </a:t>
            </a:r>
            <a:r>
              <a:rPr lang="ja-JP" altLang="en-US" sz="3200" b="1" dirty="0" smtClean="0"/>
              <a:t>　</a:t>
            </a:r>
            <a:r>
              <a:rPr lang="en-US" altLang="ja-JP" sz="3200" b="1" dirty="0" smtClean="0"/>
              <a:t>Co2</a:t>
            </a:r>
            <a:r>
              <a:rPr lang="ja-JP" altLang="en-US" sz="3200" b="1" dirty="0"/>
              <a:t>排出量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→１㎞</a:t>
            </a:r>
            <a:r>
              <a:rPr lang="ja-JP" altLang="en-US" sz="3200" b="1" dirty="0" smtClean="0"/>
              <a:t>当たり６５</a:t>
            </a:r>
            <a:r>
              <a:rPr lang="en-US" altLang="ja-JP" sz="3200" b="1" dirty="0" smtClean="0"/>
              <a:t>g</a:t>
            </a:r>
            <a:r>
              <a:rPr lang="ja-JP" altLang="en-US" sz="3200" b="1" dirty="0"/>
              <a:t>　　　　 →１㎞</a:t>
            </a:r>
            <a:r>
              <a:rPr lang="ja-JP" altLang="en-US" sz="3200" b="1" dirty="0" smtClean="0"/>
              <a:t>当たり７５</a:t>
            </a:r>
            <a:r>
              <a:rPr lang="en-US" altLang="ja-JP" sz="3200" b="1" dirty="0" smtClean="0"/>
              <a:t>g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1600" dirty="0" smtClean="0"/>
              <a:t>（燃費　１リットル当たり３５．５㎞）　　　　　　　　　　　　　</a:t>
            </a:r>
            <a:r>
              <a:rPr lang="ja-JP" altLang="en-US" sz="1600" dirty="0"/>
              <a:t>（燃費　１リットル</a:t>
            </a:r>
            <a:r>
              <a:rPr lang="ja-JP" altLang="en-US" sz="1600" dirty="0" smtClean="0"/>
              <a:t>当たり</a:t>
            </a:r>
            <a:r>
              <a:rPr lang="ja-JP" altLang="en-US" sz="1600" dirty="0"/>
              <a:t>３１．０</a:t>
            </a:r>
            <a:r>
              <a:rPr lang="ja-JP" altLang="en-US" sz="1600" dirty="0" smtClean="0"/>
              <a:t>㎞）　</a:t>
            </a:r>
            <a:endParaRPr lang="ja-JP" altLang="en-US" sz="16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ハイブリッド車の場合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2808312" cy="158711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76872"/>
            <a:ext cx="3190875" cy="1390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52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5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・ダイハツ　　ムーブ　　　　　　　・</a:t>
            </a:r>
            <a:r>
              <a:rPr lang="ja-JP" altLang="en-US" dirty="0"/>
              <a:t>スズキ</a:t>
            </a:r>
            <a:r>
              <a:rPr kumimoji="1" lang="ja-JP" altLang="en-US" dirty="0" smtClean="0"/>
              <a:t>　ワゴン</a:t>
            </a:r>
            <a:r>
              <a:rPr kumimoji="1" lang="en-US" altLang="ja-JP" dirty="0" smtClean="0"/>
              <a:t>R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４人乗り</a:t>
            </a:r>
            <a:r>
              <a:rPr lang="ja-JP" altLang="en-US" dirty="0"/>
              <a:t>　</a:t>
            </a:r>
            <a:r>
              <a:rPr lang="ja-JP" altLang="en-US" dirty="0" smtClean="0"/>
              <a:t>（約６５０ｃｃ）</a:t>
            </a:r>
            <a:r>
              <a:rPr lang="ja-JP" altLang="en-US" dirty="0"/>
              <a:t>　　　　　　</a:t>
            </a:r>
            <a:r>
              <a:rPr lang="ja-JP" altLang="en-US" dirty="0" smtClean="0"/>
              <a:t>４人乗り　（約６５０ｃｃ）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価格　</a:t>
            </a:r>
            <a:r>
              <a:rPr lang="ja-JP" altLang="en-US" dirty="0" smtClean="0"/>
              <a:t>１２０万</a:t>
            </a:r>
            <a:r>
              <a:rPr lang="ja-JP" altLang="en-US" dirty="0"/>
              <a:t>（</a:t>
            </a:r>
            <a:r>
              <a:rPr lang="ja-JP" altLang="en-US" dirty="0" smtClean="0"/>
              <a:t>グレード</a:t>
            </a:r>
            <a:r>
              <a:rPr lang="en-US" altLang="ja-JP" dirty="0" smtClean="0"/>
              <a:t>X</a:t>
            </a:r>
            <a:r>
              <a:rPr lang="ja-JP" altLang="en-US" dirty="0" smtClean="0"/>
              <a:t>）</a:t>
            </a:r>
            <a:r>
              <a:rPr lang="ja-JP" altLang="en-US" dirty="0"/>
              <a:t>　　　　</a:t>
            </a:r>
            <a:r>
              <a:rPr lang="ja-JP" altLang="en-US" dirty="0" smtClean="0"/>
              <a:t>価格</a:t>
            </a:r>
            <a:r>
              <a:rPr lang="ja-JP" altLang="en-US" dirty="0"/>
              <a:t>　</a:t>
            </a:r>
            <a:r>
              <a:rPr lang="ja-JP" altLang="en-US" dirty="0" smtClean="0"/>
              <a:t>１１０万</a:t>
            </a:r>
            <a:r>
              <a:rPr lang="ja-JP" altLang="en-US" dirty="0"/>
              <a:t>（</a:t>
            </a:r>
            <a:r>
              <a:rPr lang="ja-JP" altLang="en-US" dirty="0" smtClean="0"/>
              <a:t>グレード</a:t>
            </a:r>
            <a:r>
              <a:rPr lang="en-US" altLang="ja-JP" dirty="0" smtClean="0"/>
              <a:t>FX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重量　８１０</a:t>
            </a:r>
            <a:r>
              <a:rPr lang="ja-JP" altLang="en-US" dirty="0" smtClean="0"/>
              <a:t>㎏                               </a:t>
            </a:r>
            <a:r>
              <a:rPr lang="ja-JP" altLang="en-US" dirty="0"/>
              <a:t>　 重量　</a:t>
            </a:r>
            <a:r>
              <a:rPr lang="ja-JP" altLang="en-US" dirty="0" smtClean="0"/>
              <a:t>８００㎏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3200" b="1" dirty="0"/>
              <a:t>Co2</a:t>
            </a:r>
            <a:r>
              <a:rPr lang="ja-JP" altLang="en-US" sz="3200" b="1" dirty="0"/>
              <a:t>排出量　　　　　　　</a:t>
            </a:r>
            <a:r>
              <a:rPr lang="en-US" altLang="ja-JP" sz="3200" b="1" dirty="0"/>
              <a:t> </a:t>
            </a:r>
            <a:r>
              <a:rPr lang="ja-JP" altLang="en-US" sz="3200" b="1" dirty="0"/>
              <a:t>　</a:t>
            </a:r>
            <a:r>
              <a:rPr lang="en-US" altLang="ja-JP" sz="3200" b="1" dirty="0"/>
              <a:t>Co2</a:t>
            </a:r>
            <a:r>
              <a:rPr lang="ja-JP" altLang="en-US" sz="3200" b="1" dirty="0"/>
              <a:t>排出量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→１㎞</a:t>
            </a:r>
            <a:r>
              <a:rPr lang="ja-JP" altLang="en-US" sz="3200" b="1" dirty="0" smtClean="0"/>
              <a:t>当たり</a:t>
            </a:r>
            <a:r>
              <a:rPr lang="ja-JP" altLang="en-US" sz="3200" b="1" dirty="0"/>
              <a:t>９９</a:t>
            </a:r>
            <a:r>
              <a:rPr lang="en-US" altLang="ja-JP" sz="3200" b="1" dirty="0" smtClean="0"/>
              <a:t>g</a:t>
            </a:r>
            <a:r>
              <a:rPr lang="ja-JP" altLang="en-US" sz="3200" b="1" dirty="0"/>
              <a:t>　　　　 →１㎞</a:t>
            </a:r>
            <a:r>
              <a:rPr lang="ja-JP" altLang="en-US" sz="3200" b="1" dirty="0" smtClean="0"/>
              <a:t>当たり</a:t>
            </a:r>
            <a:r>
              <a:rPr lang="ja-JP" altLang="en-US" sz="3200" b="1" dirty="0"/>
              <a:t>９９</a:t>
            </a:r>
            <a:r>
              <a:rPr lang="en-US" altLang="ja-JP" sz="3200" b="1" dirty="0" smtClean="0"/>
              <a:t>g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（燃費　１リットル</a:t>
            </a:r>
            <a:r>
              <a:rPr lang="ja-JP" altLang="en-US" sz="1600" dirty="0" smtClean="0"/>
              <a:t>当たり２３．５㎞）　　　　　　　　　　</a:t>
            </a:r>
            <a:r>
              <a:rPr lang="ja-JP" altLang="en-US" sz="1600" dirty="0"/>
              <a:t>（燃費　１リットル</a:t>
            </a:r>
            <a:r>
              <a:rPr lang="ja-JP" altLang="en-US" sz="1600" dirty="0" smtClean="0"/>
              <a:t>当たり２３．５㎞）　</a:t>
            </a:r>
            <a:endParaRPr lang="ja-JP" altLang="en-US" sz="16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軽自動車の場合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3"/>
            <a:ext cx="2232248" cy="148816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2204863"/>
            <a:ext cx="2347312" cy="14881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87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808</TotalTime>
  <Words>739</Words>
  <Application>Microsoft Office PowerPoint</Application>
  <PresentationFormat>画面に合わせる (4:3)</PresentationFormat>
  <Paragraphs>238</Paragraphs>
  <Slides>23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ウェーブ</vt:lpstr>
      <vt:lpstr>チーム豊田　　　中間発表</vt:lpstr>
      <vt:lpstr>主題について　Ⅰ</vt:lpstr>
      <vt:lpstr>主題について　Ⅱ</vt:lpstr>
      <vt:lpstr>主題について　Ⅲ</vt:lpstr>
      <vt:lpstr>費用試算の根拠（条件）</vt:lpstr>
      <vt:lpstr>電気自動車のCo2排出量</vt:lpstr>
      <vt:lpstr>普通自動車の場合</vt:lpstr>
      <vt:lpstr>ハイブリッド車の場合</vt:lpstr>
      <vt:lpstr>軽自動車の場合</vt:lpstr>
      <vt:lpstr>それぞれの比較　</vt:lpstr>
      <vt:lpstr>エコノミーでエコロジーな車種は？Ⅰ</vt:lpstr>
      <vt:lpstr>各車種の維持費（1年間）Ⅰ：価格.COM参照</vt:lpstr>
      <vt:lpstr>各車種の維持費（1年間）Ⅱ</vt:lpstr>
      <vt:lpstr>各車種の維持費（1年間）Ⅲ</vt:lpstr>
      <vt:lpstr>各車種の維持費（1年間）Ⅳ</vt:lpstr>
      <vt:lpstr>エコノミーでエコロジーな車種は？Ⅱ</vt:lpstr>
      <vt:lpstr>最適構成を考える　Ⅰ</vt:lpstr>
      <vt:lpstr>最適構成を考える　Ⅱ</vt:lpstr>
      <vt:lpstr>最適構成を考える　Ⅲ</vt:lpstr>
      <vt:lpstr>最適構成を考える　Ⅳ</vt:lpstr>
      <vt:lpstr>最適構成を考える　Ⅴ</vt:lpstr>
      <vt:lpstr>まとめ</vt:lpstr>
      <vt:lpstr>今後の課題、疑問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チーム豊田　　　中間発表</dc:title>
  <dc:creator>大河原尚吾</dc:creator>
  <cp:lastModifiedBy>青木祐也</cp:lastModifiedBy>
  <cp:revision>106</cp:revision>
  <cp:lastPrinted>2013-10-18T21:07:24Z</cp:lastPrinted>
  <dcterms:created xsi:type="dcterms:W3CDTF">2013-07-25T10:15:28Z</dcterms:created>
  <dcterms:modified xsi:type="dcterms:W3CDTF">2013-11-01T14:08:06Z</dcterms:modified>
</cp:coreProperties>
</file>