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8.xml" ContentType="application/vnd.openxmlformats-officedocument.drawingml.chart+xml"/>
  <Override PartName="/ppt/drawings/drawing2.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0.xml" ContentType="application/vnd.openxmlformats-officedocument.drawingml.chart+xml"/>
  <Override PartName="/ppt/drawings/drawing4.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68"/>
  </p:notesMasterIdLst>
  <p:handoutMasterIdLst>
    <p:handoutMasterId r:id="rId69"/>
  </p:handoutMasterIdLst>
  <p:sldIdLst>
    <p:sldId id="398" r:id="rId2"/>
    <p:sldId id="399" r:id="rId3"/>
    <p:sldId id="400" r:id="rId4"/>
    <p:sldId id="401" r:id="rId5"/>
    <p:sldId id="402" r:id="rId6"/>
    <p:sldId id="403" r:id="rId7"/>
    <p:sldId id="404" r:id="rId8"/>
    <p:sldId id="405" r:id="rId9"/>
    <p:sldId id="406" r:id="rId10"/>
    <p:sldId id="423" r:id="rId11"/>
    <p:sldId id="267" r:id="rId12"/>
    <p:sldId id="281" r:id="rId13"/>
    <p:sldId id="282" r:id="rId14"/>
    <p:sldId id="285" r:id="rId15"/>
    <p:sldId id="277" r:id="rId16"/>
    <p:sldId id="276" r:id="rId17"/>
    <p:sldId id="369" r:id="rId18"/>
    <p:sldId id="370" r:id="rId19"/>
    <p:sldId id="371" r:id="rId20"/>
    <p:sldId id="278" r:id="rId21"/>
    <p:sldId id="295" r:id="rId22"/>
    <p:sldId id="407" r:id="rId23"/>
    <p:sldId id="408" r:id="rId24"/>
    <p:sldId id="409" r:id="rId25"/>
    <p:sldId id="410" r:id="rId26"/>
    <p:sldId id="411" r:id="rId27"/>
    <p:sldId id="412" r:id="rId28"/>
    <p:sldId id="413" r:id="rId29"/>
    <p:sldId id="422" r:id="rId30"/>
    <p:sldId id="415" r:id="rId31"/>
    <p:sldId id="416" r:id="rId32"/>
    <p:sldId id="417" r:id="rId33"/>
    <p:sldId id="418" r:id="rId34"/>
    <p:sldId id="419" r:id="rId35"/>
    <p:sldId id="420" r:id="rId36"/>
    <p:sldId id="42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424" r:id="rId64"/>
    <p:sldId id="367" r:id="rId65"/>
    <p:sldId id="425" r:id="rId66"/>
    <p:sldId id="272" r:id="rId6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1569" autoAdjust="0"/>
  </p:normalViewPr>
  <p:slideViewPr>
    <p:cSldViewPr>
      <p:cViewPr>
        <p:scale>
          <a:sx n="75" d="100"/>
          <a:sy n="75" d="100"/>
        </p:scale>
        <p:origin x="-300" y="-768"/>
      </p:cViewPr>
      <p:guideLst>
        <p:guide orient="horz" pos="2160"/>
        <p:guide pos="2880"/>
      </p:guideLst>
    </p:cSldViewPr>
  </p:slideViewPr>
  <p:outlineViewPr>
    <p:cViewPr>
      <p:scale>
        <a:sx n="33" d="100"/>
        <a:sy n="33" d="100"/>
      </p:scale>
      <p:origin x="0" y="60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50"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37115392"/>
        <c:axId val="37116928"/>
      </c:barChart>
      <c:catAx>
        <c:axId val="37115392"/>
        <c:scaling>
          <c:orientation val="minMax"/>
        </c:scaling>
        <c:delete val="0"/>
        <c:axPos val="b"/>
        <c:numFmt formatCode="General" sourceLinked="1"/>
        <c:majorTickMark val="out"/>
        <c:minorTickMark val="none"/>
        <c:tickLblPos val="nextTo"/>
        <c:crossAx val="37116928"/>
        <c:crosses val="autoZero"/>
        <c:auto val="1"/>
        <c:lblAlgn val="ctr"/>
        <c:lblOffset val="100"/>
        <c:noMultiLvlLbl val="0"/>
      </c:catAx>
      <c:valAx>
        <c:axId val="37116928"/>
        <c:scaling>
          <c:orientation val="minMax"/>
        </c:scaling>
        <c:delete val="0"/>
        <c:axPos val="l"/>
        <c:majorGridlines/>
        <c:numFmt formatCode="General" sourceLinked="1"/>
        <c:majorTickMark val="out"/>
        <c:minorTickMark val="none"/>
        <c:tickLblPos val="nextTo"/>
        <c:crossAx val="3711539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3874395900456"/>
          <c:y val="2.1103864276518294E-2"/>
          <c:w val="0.76272301313963364"/>
          <c:h val="0.95753195178749184"/>
        </c:manualLayout>
      </c:layout>
      <c:scatterChart>
        <c:scatterStyle val="lineMarker"/>
        <c:varyColors val="0"/>
        <c:ser>
          <c:idx val="0"/>
          <c:order val="0"/>
          <c:tx>
            <c:strRef>
              <c:f>Sheet15!$P$2</c:f>
              <c:strCache>
                <c:ptCount val="1"/>
                <c:pt idx="0">
                  <c:v>人口密度</c:v>
                </c:pt>
              </c:strCache>
            </c:strRef>
          </c:tx>
          <c:spPr>
            <a:ln w="28575">
              <a:noFill/>
            </a:ln>
          </c:spPr>
          <c:trendline>
            <c:trendlineType val="linear"/>
            <c:dispRSqr val="0"/>
            <c:dispEq val="0"/>
          </c:trendline>
          <c:xVal>
            <c:numRef>
              <c:f>Sheet15!$M$3:$M$18</c:f>
              <c:numCache>
                <c:formatCode>General</c:formatCode>
                <c:ptCount val="16"/>
                <c:pt idx="0">
                  <c:v>7328</c:v>
                </c:pt>
                <c:pt idx="1">
                  <c:v>5836</c:v>
                </c:pt>
                <c:pt idx="2">
                  <c:v>1211</c:v>
                </c:pt>
                <c:pt idx="3">
                  <c:v>1844</c:v>
                </c:pt>
                <c:pt idx="4">
                  <c:v>20159</c:v>
                </c:pt>
                <c:pt idx="5">
                  <c:v>18074</c:v>
                </c:pt>
                <c:pt idx="6">
                  <c:v>3798</c:v>
                </c:pt>
                <c:pt idx="7">
                  <c:v>2811</c:v>
                </c:pt>
                <c:pt idx="8">
                  <c:v>16195</c:v>
                </c:pt>
                <c:pt idx="9">
                  <c:v>7292</c:v>
                </c:pt>
                <c:pt idx="10">
                  <c:v>6727</c:v>
                </c:pt>
                <c:pt idx="11">
                  <c:v>3333</c:v>
                </c:pt>
                <c:pt idx="12">
                  <c:v>6119</c:v>
                </c:pt>
                <c:pt idx="13">
                  <c:v>6487</c:v>
                </c:pt>
                <c:pt idx="14">
                  <c:v>17866</c:v>
                </c:pt>
                <c:pt idx="15">
                  <c:v>9537</c:v>
                </c:pt>
              </c:numCache>
            </c:numRef>
          </c:xVal>
          <c:yVal>
            <c:numRef>
              <c:f>Sheet15!$P$3:$P$18</c:f>
              <c:numCache>
                <c:formatCode>General</c:formatCode>
                <c:ptCount val="16"/>
                <c:pt idx="0">
                  <c:v>1706.8</c:v>
                </c:pt>
                <c:pt idx="1">
                  <c:v>411.7</c:v>
                </c:pt>
                <c:pt idx="2">
                  <c:v>840.7</c:v>
                </c:pt>
                <c:pt idx="3">
                  <c:v>339.8</c:v>
                </c:pt>
                <c:pt idx="4">
                  <c:v>15102.2</c:v>
                </c:pt>
                <c:pt idx="5">
                  <c:v>19931</c:v>
                </c:pt>
                <c:pt idx="6">
                  <c:v>6935.3</c:v>
                </c:pt>
                <c:pt idx="7">
                  <c:v>1441.2</c:v>
                </c:pt>
                <c:pt idx="8">
                  <c:v>1780.4</c:v>
                </c:pt>
                <c:pt idx="9">
                  <c:v>5613.5</c:v>
                </c:pt>
                <c:pt idx="10">
                  <c:v>1780.4</c:v>
                </c:pt>
                <c:pt idx="11">
                  <c:v>898.3</c:v>
                </c:pt>
                <c:pt idx="12">
                  <c:v>1110.5</c:v>
                </c:pt>
                <c:pt idx="13">
                  <c:v>1205.5</c:v>
                </c:pt>
                <c:pt idx="14">
                  <c:v>1091.9000000000001</c:v>
                </c:pt>
                <c:pt idx="15">
                  <c:v>1885.5</c:v>
                </c:pt>
              </c:numCache>
            </c:numRef>
          </c:yVal>
          <c:smooth val="0"/>
        </c:ser>
        <c:dLbls>
          <c:showLegendKey val="0"/>
          <c:showVal val="0"/>
          <c:showCatName val="0"/>
          <c:showSerName val="0"/>
          <c:showPercent val="0"/>
          <c:showBubbleSize val="0"/>
        </c:dLbls>
        <c:axId val="155400064"/>
        <c:axId val="155410432"/>
      </c:scatterChart>
      <c:valAx>
        <c:axId val="155400064"/>
        <c:scaling>
          <c:orientation val="minMax"/>
        </c:scaling>
        <c:delete val="0"/>
        <c:axPos val="b"/>
        <c:title>
          <c:tx>
            <c:rich>
              <a:bodyPr/>
              <a:lstStyle/>
              <a:p>
                <a:pPr>
                  <a:defRPr/>
                </a:pPr>
                <a:r>
                  <a:rPr lang="ja-JP" altLang="en-US"/>
                  <a:t>輸送人員</a:t>
                </a:r>
              </a:p>
            </c:rich>
          </c:tx>
          <c:layout>
            <c:manualLayout>
              <c:xMode val="edge"/>
              <c:yMode val="edge"/>
              <c:x val="0.47411023995570156"/>
              <c:y val="0.92118441088245095"/>
            </c:manualLayout>
          </c:layout>
          <c:overlay val="0"/>
        </c:title>
        <c:numFmt formatCode="General" sourceLinked="1"/>
        <c:majorTickMark val="out"/>
        <c:minorTickMark val="none"/>
        <c:tickLblPos val="nextTo"/>
        <c:crossAx val="155410432"/>
        <c:crosses val="autoZero"/>
        <c:crossBetween val="midCat"/>
      </c:valAx>
      <c:valAx>
        <c:axId val="155410432"/>
        <c:scaling>
          <c:orientation val="minMax"/>
        </c:scaling>
        <c:delete val="0"/>
        <c:axPos val="l"/>
        <c:majorGridlines/>
        <c:title>
          <c:tx>
            <c:rich>
              <a:bodyPr rot="0" vert="wordArtVertRtl"/>
              <a:lstStyle/>
              <a:p>
                <a:pPr>
                  <a:defRPr/>
                </a:pPr>
                <a:r>
                  <a:rPr lang="ja-JP" altLang="en-US"/>
                  <a:t>人口密度</a:t>
                </a:r>
              </a:p>
            </c:rich>
          </c:tx>
          <c:layout>
            <c:manualLayout>
              <c:xMode val="edge"/>
              <c:yMode val="edge"/>
              <c:x val="2.6474130740323375E-3"/>
              <c:y val="4.1064881679813356E-2"/>
            </c:manualLayout>
          </c:layout>
          <c:overlay val="0"/>
        </c:title>
        <c:numFmt formatCode="General" sourceLinked="1"/>
        <c:majorTickMark val="out"/>
        <c:minorTickMark val="none"/>
        <c:tickLblPos val="nextTo"/>
        <c:crossAx val="155400064"/>
        <c:crosses val="autoZero"/>
        <c:crossBetween val="midCat"/>
      </c:valAx>
    </c:plotArea>
    <c:legend>
      <c:legendPos val="r"/>
      <c:layout>
        <c:manualLayout>
          <c:xMode val="edge"/>
          <c:yMode val="edge"/>
          <c:x val="0.71355387320280106"/>
          <c:y val="3.9769818604033093E-2"/>
          <c:w val="0.2752480764923827"/>
          <c:h val="0.1250694367292523"/>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dLbls>
          <c:showLegendKey val="0"/>
          <c:showVal val="0"/>
          <c:showCatName val="0"/>
          <c:showSerName val="0"/>
          <c:showPercent val="0"/>
          <c:showBubbleSize val="0"/>
        </c:dLbls>
        <c:axId val="156004736"/>
        <c:axId val="156006272"/>
      </c:scatterChart>
      <c:valAx>
        <c:axId val="156004736"/>
        <c:scaling>
          <c:orientation val="minMax"/>
        </c:scaling>
        <c:delete val="0"/>
        <c:axPos val="b"/>
        <c:numFmt formatCode="General" sourceLinked="1"/>
        <c:majorTickMark val="out"/>
        <c:minorTickMark val="none"/>
        <c:tickLblPos val="nextTo"/>
        <c:crossAx val="156006272"/>
        <c:crosses val="autoZero"/>
        <c:crossBetween val="midCat"/>
      </c:valAx>
      <c:valAx>
        <c:axId val="156006272"/>
        <c:scaling>
          <c:orientation val="minMax"/>
        </c:scaling>
        <c:delete val="0"/>
        <c:axPos val="l"/>
        <c:majorGridlines/>
        <c:numFmt formatCode="General" sourceLinked="1"/>
        <c:majorTickMark val="out"/>
        <c:minorTickMark val="none"/>
        <c:tickLblPos val="nextTo"/>
        <c:crossAx val="15600473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3633458861121"/>
          <c:y val="9.1561205451728175E-2"/>
          <c:w val="0.45252734712508763"/>
          <c:h val="0.72820194162476681"/>
        </c:manualLayout>
      </c:layout>
      <c:scatterChart>
        <c:scatterStyle val="lineMarker"/>
        <c:varyColors val="0"/>
        <c:dLbls>
          <c:showLegendKey val="0"/>
          <c:showVal val="0"/>
          <c:showCatName val="0"/>
          <c:showSerName val="0"/>
          <c:showPercent val="0"/>
          <c:showBubbleSize val="0"/>
        </c:dLbls>
        <c:axId val="155677440"/>
        <c:axId val="155679360"/>
      </c:scatterChart>
      <c:valAx>
        <c:axId val="155677440"/>
        <c:scaling>
          <c:orientation val="minMax"/>
        </c:scaling>
        <c:delete val="0"/>
        <c:axPos val="b"/>
        <c:title>
          <c:tx>
            <c:rich>
              <a:bodyPr/>
              <a:lstStyle/>
              <a:p>
                <a:pPr>
                  <a:defRPr/>
                </a:pPr>
                <a:r>
                  <a:rPr lang="ja-JP" altLang="en-US"/>
                  <a:t>輸送人員</a:t>
                </a:r>
              </a:p>
            </c:rich>
          </c:tx>
          <c:layout>
            <c:manualLayout>
              <c:xMode val="edge"/>
              <c:yMode val="edge"/>
              <c:x val="0.32426696662917137"/>
              <c:y val="0.92037219745122223"/>
            </c:manualLayout>
          </c:layout>
          <c:overlay val="0"/>
        </c:title>
        <c:numFmt formatCode="General" sourceLinked="1"/>
        <c:majorTickMark val="out"/>
        <c:minorTickMark val="none"/>
        <c:tickLblPos val="nextTo"/>
        <c:crossAx val="155679360"/>
        <c:crosses val="autoZero"/>
        <c:crossBetween val="midCat"/>
      </c:valAx>
      <c:valAx>
        <c:axId val="155679360"/>
        <c:scaling>
          <c:orientation val="minMax"/>
        </c:scaling>
        <c:delete val="0"/>
        <c:axPos val="l"/>
        <c:majorGridlines/>
        <c:title>
          <c:tx>
            <c:rich>
              <a:bodyPr rot="0" vert="wordArtVertRtl"/>
              <a:lstStyle/>
              <a:p>
                <a:pPr>
                  <a:defRPr/>
                </a:pPr>
                <a:r>
                  <a:rPr lang="ja-JP" altLang="en-US"/>
                  <a:t>一世帯あたり自動車保有台数</a:t>
                </a:r>
              </a:p>
            </c:rich>
          </c:tx>
          <c:layout>
            <c:manualLayout>
              <c:xMode val="edge"/>
              <c:yMode val="edge"/>
              <c:x val="3.4176488808464162E-2"/>
              <c:y val="1.6585712930462002E-2"/>
            </c:manualLayout>
          </c:layout>
          <c:overlay val="0"/>
        </c:title>
        <c:numFmt formatCode="General" sourceLinked="1"/>
        <c:majorTickMark val="out"/>
        <c:minorTickMark val="none"/>
        <c:tickLblPos val="nextTo"/>
        <c:crossAx val="155677440"/>
        <c:crosses val="autoZero"/>
        <c:crossBetween val="midCat"/>
      </c:valAx>
    </c:plotArea>
    <c:legend>
      <c:legendPos val="r"/>
      <c:layout>
        <c:manualLayout>
          <c:xMode val="edge"/>
          <c:yMode val="edge"/>
          <c:x val="0.56845811458301321"/>
          <c:y val="6.3580520531732299E-2"/>
          <c:w val="0.33772843206546788"/>
          <c:h val="0.30413797559908312"/>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7116222059116"/>
          <c:y val="6.5959293053460016E-2"/>
          <c:w val="0.77032925303381583"/>
          <c:h val="0.8124814088757164"/>
        </c:manualLayout>
      </c:layout>
      <c:scatterChart>
        <c:scatterStyle val="lineMarker"/>
        <c:varyColors val="0"/>
        <c:ser>
          <c:idx val="0"/>
          <c:order val="0"/>
          <c:tx>
            <c:strRef>
              <c:f>Sheet18!$Q$2</c:f>
              <c:strCache>
                <c:ptCount val="1"/>
                <c:pt idx="0">
                  <c:v>一世帯あたり自動車保有台数</c:v>
                </c:pt>
              </c:strCache>
            </c:strRef>
          </c:tx>
          <c:spPr>
            <a:ln w="28575">
              <a:noFill/>
            </a:ln>
          </c:spPr>
          <c:trendline>
            <c:trendlineType val="linear"/>
            <c:dispRSqr val="0"/>
            <c:dispEq val="0"/>
          </c:trendline>
          <c:xVal>
            <c:numRef>
              <c:f>Sheet18!$M$3:$M$18</c:f>
              <c:numCache>
                <c:formatCode>General</c:formatCode>
                <c:ptCount val="16"/>
                <c:pt idx="0">
                  <c:v>862.11764705882354</c:v>
                </c:pt>
                <c:pt idx="1">
                  <c:v>535.41284403669727</c:v>
                </c:pt>
                <c:pt idx="2">
                  <c:v>94.609375</c:v>
                </c:pt>
                <c:pt idx="3">
                  <c:v>242.63157894736844</c:v>
                </c:pt>
                <c:pt idx="4">
                  <c:v>4031.8</c:v>
                </c:pt>
                <c:pt idx="5">
                  <c:v>1481.4754098360656</c:v>
                </c:pt>
                <c:pt idx="6">
                  <c:v>527.5</c:v>
                </c:pt>
                <c:pt idx="7">
                  <c:v>520.55555555555554</c:v>
                </c:pt>
                <c:pt idx="8">
                  <c:v>749.76851851851848</c:v>
                </c:pt>
                <c:pt idx="9">
                  <c:v>389.94652406417111</c:v>
                </c:pt>
                <c:pt idx="10">
                  <c:v>611.5454545454545</c:v>
                </c:pt>
                <c:pt idx="11">
                  <c:v>709.14893617021278</c:v>
                </c:pt>
                <c:pt idx="12">
                  <c:v>241.85770750988141</c:v>
                </c:pt>
                <c:pt idx="13">
                  <c:v>675.72916666666674</c:v>
                </c:pt>
                <c:pt idx="14">
                  <c:v>1553.5652173913043</c:v>
                </c:pt>
                <c:pt idx="15">
                  <c:v>788.18181818181824</c:v>
                </c:pt>
              </c:numCache>
            </c:numRef>
          </c:xVal>
          <c:yVal>
            <c:numRef>
              <c:f>Sheet18!$Q$3:$Q$18</c:f>
              <c:numCache>
                <c:formatCode>General</c:formatCode>
                <c:ptCount val="16"/>
                <c:pt idx="0">
                  <c:v>1.4213792885461163</c:v>
                </c:pt>
                <c:pt idx="1">
                  <c:v>1.8832303059121889</c:v>
                </c:pt>
                <c:pt idx="2">
                  <c:v>1.7566298877274487</c:v>
                </c:pt>
                <c:pt idx="3">
                  <c:v>2.0608415906906021</c:v>
                </c:pt>
                <c:pt idx="4">
                  <c:v>0.46333034420914671</c:v>
                </c:pt>
                <c:pt idx="5">
                  <c:v>0.37631433314886553</c:v>
                </c:pt>
                <c:pt idx="6">
                  <c:v>1.2269857729966012</c:v>
                </c:pt>
                <c:pt idx="7">
                  <c:v>1.92329449032696</c:v>
                </c:pt>
                <c:pt idx="8">
                  <c:v>1.6006905282541144</c:v>
                </c:pt>
                <c:pt idx="9">
                  <c:v>1.1194170670459989</c:v>
                </c:pt>
                <c:pt idx="10">
                  <c:v>1.4337283463007331</c:v>
                </c:pt>
                <c:pt idx="11">
                  <c:v>1.0195087435560497</c:v>
                </c:pt>
                <c:pt idx="12">
                  <c:v>1.3905818092630771</c:v>
                </c:pt>
                <c:pt idx="13">
                  <c:v>0.94757291081194406</c:v>
                </c:pt>
                <c:pt idx="14">
                  <c:v>1.1060713429416309</c:v>
                </c:pt>
                <c:pt idx="15">
                  <c:v>1.2692046968880306</c:v>
                </c:pt>
              </c:numCache>
            </c:numRef>
          </c:yVal>
          <c:smooth val="0"/>
        </c:ser>
        <c:dLbls>
          <c:showLegendKey val="0"/>
          <c:showVal val="0"/>
          <c:showCatName val="0"/>
          <c:showSerName val="0"/>
          <c:showPercent val="0"/>
          <c:showBubbleSize val="0"/>
        </c:dLbls>
        <c:axId val="157838720"/>
        <c:axId val="157844992"/>
      </c:scatterChart>
      <c:valAx>
        <c:axId val="157838720"/>
        <c:scaling>
          <c:orientation val="minMax"/>
        </c:scaling>
        <c:delete val="0"/>
        <c:axPos val="b"/>
        <c:title>
          <c:tx>
            <c:rich>
              <a:bodyPr/>
              <a:lstStyle/>
              <a:p>
                <a:pPr>
                  <a:defRPr/>
                </a:pPr>
                <a:r>
                  <a:rPr lang="ja-JP" altLang="en-US"/>
                  <a:t>輸送密度</a:t>
                </a:r>
              </a:p>
            </c:rich>
          </c:tx>
          <c:layout>
            <c:manualLayout>
              <c:xMode val="edge"/>
              <c:yMode val="edge"/>
              <c:x val="0.4587605020207226"/>
              <c:y val="0.95217108493321534"/>
            </c:manualLayout>
          </c:layout>
          <c:overlay val="0"/>
        </c:title>
        <c:numFmt formatCode="General" sourceLinked="1"/>
        <c:majorTickMark val="out"/>
        <c:minorTickMark val="none"/>
        <c:tickLblPos val="nextTo"/>
        <c:crossAx val="157844992"/>
        <c:crosses val="autoZero"/>
        <c:crossBetween val="midCat"/>
      </c:valAx>
      <c:valAx>
        <c:axId val="157844992"/>
        <c:scaling>
          <c:orientation val="minMax"/>
        </c:scaling>
        <c:delete val="0"/>
        <c:axPos val="l"/>
        <c:majorGridlines/>
        <c:title>
          <c:tx>
            <c:rich>
              <a:bodyPr rot="0" vert="wordArtVertRtl"/>
              <a:lstStyle/>
              <a:p>
                <a:pPr>
                  <a:defRPr/>
                </a:pPr>
                <a:r>
                  <a:rPr lang="ja-JP" altLang="en-US"/>
                  <a:t>一世帯あたり自動車保有台数</a:t>
                </a:r>
              </a:p>
            </c:rich>
          </c:tx>
          <c:layout>
            <c:manualLayout>
              <c:xMode val="edge"/>
              <c:yMode val="edge"/>
              <c:x val="2.3722318649476086E-3"/>
              <c:y val="1.6585746744985325E-2"/>
            </c:manualLayout>
          </c:layout>
          <c:overlay val="0"/>
        </c:title>
        <c:numFmt formatCode="General" sourceLinked="1"/>
        <c:majorTickMark val="out"/>
        <c:minorTickMark val="none"/>
        <c:tickLblPos val="nextTo"/>
        <c:crossAx val="157838720"/>
        <c:crosses val="autoZero"/>
        <c:crossBetween val="midCat"/>
      </c:valAx>
    </c:plotArea>
    <c:legend>
      <c:legendPos val="r"/>
      <c:layout>
        <c:manualLayout>
          <c:xMode val="edge"/>
          <c:yMode val="edge"/>
          <c:x val="0.60288975177621429"/>
          <c:y val="6.7115078611337087E-2"/>
          <c:w val="0.34125999888901232"/>
          <c:h val="0.18035001760632999"/>
        </c:manualLayout>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1098515935505"/>
          <c:y val="2.030749203966855E-2"/>
          <c:w val="0.77542056958949002"/>
          <c:h val="0.84549934266562976"/>
        </c:manualLayout>
      </c:layout>
      <c:scatterChart>
        <c:scatterStyle val="lineMarker"/>
        <c:varyColors val="0"/>
        <c:ser>
          <c:idx val="0"/>
          <c:order val="0"/>
          <c:tx>
            <c:strRef>
              <c:f>Sheet18!$P$2</c:f>
              <c:strCache>
                <c:ptCount val="1"/>
                <c:pt idx="0">
                  <c:v>人口密度</c:v>
                </c:pt>
              </c:strCache>
            </c:strRef>
          </c:tx>
          <c:spPr>
            <a:ln w="28575">
              <a:noFill/>
            </a:ln>
          </c:spPr>
          <c:trendline>
            <c:trendlineType val="linear"/>
            <c:dispRSqr val="0"/>
            <c:dispEq val="0"/>
          </c:trendline>
          <c:xVal>
            <c:numRef>
              <c:f>Sheet18!$M$3:$M$18</c:f>
              <c:numCache>
                <c:formatCode>General</c:formatCode>
                <c:ptCount val="16"/>
                <c:pt idx="0">
                  <c:v>862.11764705882354</c:v>
                </c:pt>
                <c:pt idx="1">
                  <c:v>535.41284403669727</c:v>
                </c:pt>
                <c:pt idx="2">
                  <c:v>94.609375</c:v>
                </c:pt>
                <c:pt idx="3">
                  <c:v>242.63157894736844</c:v>
                </c:pt>
                <c:pt idx="4">
                  <c:v>4031.8</c:v>
                </c:pt>
                <c:pt idx="5">
                  <c:v>1481.4754098360656</c:v>
                </c:pt>
                <c:pt idx="6">
                  <c:v>527.5</c:v>
                </c:pt>
                <c:pt idx="7">
                  <c:v>520.55555555555554</c:v>
                </c:pt>
                <c:pt idx="8">
                  <c:v>749.76851851851848</c:v>
                </c:pt>
                <c:pt idx="9">
                  <c:v>389.94652406417111</c:v>
                </c:pt>
                <c:pt idx="10">
                  <c:v>611.5454545454545</c:v>
                </c:pt>
                <c:pt idx="11">
                  <c:v>709.14893617021278</c:v>
                </c:pt>
                <c:pt idx="12">
                  <c:v>241.85770750988141</c:v>
                </c:pt>
                <c:pt idx="13">
                  <c:v>675.72916666666674</c:v>
                </c:pt>
                <c:pt idx="14">
                  <c:v>1553.5652173913043</c:v>
                </c:pt>
                <c:pt idx="15">
                  <c:v>788.18181818181824</c:v>
                </c:pt>
              </c:numCache>
            </c:numRef>
          </c:xVal>
          <c:yVal>
            <c:numRef>
              <c:f>Sheet18!$P$3:$P$18</c:f>
              <c:numCache>
                <c:formatCode>General</c:formatCode>
                <c:ptCount val="16"/>
                <c:pt idx="0">
                  <c:v>1706.8</c:v>
                </c:pt>
                <c:pt idx="1">
                  <c:v>411.7</c:v>
                </c:pt>
                <c:pt idx="2">
                  <c:v>840.7</c:v>
                </c:pt>
                <c:pt idx="3">
                  <c:v>339.8</c:v>
                </c:pt>
                <c:pt idx="4">
                  <c:v>15102.2</c:v>
                </c:pt>
                <c:pt idx="5">
                  <c:v>19931</c:v>
                </c:pt>
                <c:pt idx="6">
                  <c:v>6935.3</c:v>
                </c:pt>
                <c:pt idx="7">
                  <c:v>1441.2</c:v>
                </c:pt>
                <c:pt idx="8">
                  <c:v>1780.4</c:v>
                </c:pt>
                <c:pt idx="9">
                  <c:v>5613.5</c:v>
                </c:pt>
                <c:pt idx="10">
                  <c:v>1780.4</c:v>
                </c:pt>
                <c:pt idx="11">
                  <c:v>898.3</c:v>
                </c:pt>
                <c:pt idx="12">
                  <c:v>1110.5</c:v>
                </c:pt>
                <c:pt idx="13">
                  <c:v>1205.5</c:v>
                </c:pt>
                <c:pt idx="14">
                  <c:v>1091.9000000000001</c:v>
                </c:pt>
                <c:pt idx="15">
                  <c:v>1885.5</c:v>
                </c:pt>
              </c:numCache>
            </c:numRef>
          </c:yVal>
          <c:smooth val="0"/>
        </c:ser>
        <c:dLbls>
          <c:showLegendKey val="0"/>
          <c:showVal val="0"/>
          <c:showCatName val="0"/>
          <c:showSerName val="0"/>
          <c:showPercent val="0"/>
          <c:showBubbleSize val="0"/>
        </c:dLbls>
        <c:axId val="158939392"/>
        <c:axId val="158941568"/>
      </c:scatterChart>
      <c:valAx>
        <c:axId val="158939392"/>
        <c:scaling>
          <c:orientation val="minMax"/>
        </c:scaling>
        <c:delete val="0"/>
        <c:axPos val="b"/>
        <c:title>
          <c:tx>
            <c:rich>
              <a:bodyPr/>
              <a:lstStyle/>
              <a:p>
                <a:pPr>
                  <a:defRPr/>
                </a:pPr>
                <a:r>
                  <a:rPr lang="ja-JP" altLang="en-US" dirty="0"/>
                  <a:t>輸送密度</a:t>
                </a:r>
              </a:p>
            </c:rich>
          </c:tx>
          <c:layout>
            <c:manualLayout>
              <c:xMode val="edge"/>
              <c:yMode val="edge"/>
              <c:x val="0.484061666759249"/>
              <c:y val="0.93305419768173903"/>
            </c:manualLayout>
          </c:layout>
          <c:overlay val="0"/>
        </c:title>
        <c:numFmt formatCode="General" sourceLinked="1"/>
        <c:majorTickMark val="out"/>
        <c:minorTickMark val="none"/>
        <c:tickLblPos val="nextTo"/>
        <c:crossAx val="158941568"/>
        <c:crosses val="autoZero"/>
        <c:crossBetween val="midCat"/>
      </c:valAx>
      <c:valAx>
        <c:axId val="158941568"/>
        <c:scaling>
          <c:orientation val="minMax"/>
        </c:scaling>
        <c:delete val="0"/>
        <c:axPos val="l"/>
        <c:majorGridlines/>
        <c:title>
          <c:tx>
            <c:rich>
              <a:bodyPr rot="0" vert="wordArtVertRtl"/>
              <a:lstStyle/>
              <a:p>
                <a:pPr>
                  <a:defRPr/>
                </a:pPr>
                <a:r>
                  <a:rPr lang="ja-JP" altLang="en-US"/>
                  <a:t>人口密度</a:t>
                </a:r>
              </a:p>
            </c:rich>
          </c:tx>
          <c:layout>
            <c:manualLayout>
              <c:xMode val="edge"/>
              <c:yMode val="edge"/>
              <c:x val="2.3096392067548052E-3"/>
              <c:y val="0.11895784727622859"/>
            </c:manualLayout>
          </c:layout>
          <c:overlay val="0"/>
        </c:title>
        <c:numFmt formatCode="General" sourceLinked="1"/>
        <c:majorTickMark val="out"/>
        <c:minorTickMark val="none"/>
        <c:tickLblPos val="nextTo"/>
        <c:crossAx val="158939392"/>
        <c:crosses val="autoZero"/>
        <c:crossBetween val="midCat"/>
      </c:valAx>
    </c:plotArea>
    <c:legend>
      <c:legendPos val="r"/>
      <c:layout>
        <c:manualLayout>
          <c:xMode val="edge"/>
          <c:yMode val="edge"/>
          <c:x val="0.70425074297300305"/>
          <c:y val="6.7651510943228577E-2"/>
          <c:w val="0.27094732529718918"/>
          <c:h val="0.10630902121986446"/>
        </c:manualLayou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494843165574194"/>
          <c:y val="5.4095002324594296E-3"/>
        </c:manualLayout>
      </c:layout>
      <c:overlay val="0"/>
    </c:title>
    <c:autoTitleDeleted val="0"/>
    <c:plotArea>
      <c:layout/>
      <c:barChart>
        <c:barDir val="col"/>
        <c:grouping val="clustered"/>
        <c:varyColors val="0"/>
        <c:ser>
          <c:idx val="0"/>
          <c:order val="0"/>
          <c:tx>
            <c:strRef>
              <c:f>'[Microsoft PowerPoint 内のグラフ]Sheet25'!$B$22</c:f>
              <c:strCache>
                <c:ptCount val="1"/>
                <c:pt idx="0">
                  <c:v>人口密度</c:v>
                </c:pt>
              </c:strCache>
            </c:strRef>
          </c:tx>
          <c:invertIfNegative val="0"/>
          <c:dLbls>
            <c:showLegendKey val="0"/>
            <c:showVal val="1"/>
            <c:showCatName val="0"/>
            <c:showSerName val="0"/>
            <c:showPercent val="0"/>
            <c:showBubbleSize val="0"/>
            <c:showLeaderLines val="0"/>
          </c:dLbls>
          <c:cat>
            <c:strRef>
              <c:f>'[Microsoft PowerPoint 内のグラフ]Sheet25'!$A$25,'[Microsoft PowerPoint 内のグラフ]Sheet25'!$A$34,'[Microsoft PowerPoint 内のグラフ]Sheet25'!$A$39</c:f>
              <c:strCache>
                <c:ptCount val="3"/>
                <c:pt idx="0">
                  <c:v>富山市</c:v>
                </c:pt>
                <c:pt idx="1">
                  <c:v>広島市</c:v>
                </c:pt>
                <c:pt idx="2">
                  <c:v>鹿児島市</c:v>
                </c:pt>
              </c:strCache>
            </c:strRef>
          </c:cat>
          <c:val>
            <c:numRef>
              <c:f>'[Microsoft PowerPoint 内のグラフ]Sheet25'!$B$25,'[Microsoft PowerPoint 内のグラフ]Sheet25'!$B$34,'[Microsoft PowerPoint 内のグラフ]Sheet25'!$B$39</c:f>
              <c:numCache>
                <c:formatCode>General</c:formatCode>
                <c:ptCount val="3"/>
                <c:pt idx="0">
                  <c:v>339.8</c:v>
                </c:pt>
                <c:pt idx="1">
                  <c:v>1296.5</c:v>
                </c:pt>
                <c:pt idx="2">
                  <c:v>1107.5</c:v>
                </c:pt>
              </c:numCache>
            </c:numRef>
          </c:val>
        </c:ser>
        <c:dLbls>
          <c:showLegendKey val="0"/>
          <c:showVal val="0"/>
          <c:showCatName val="0"/>
          <c:showSerName val="0"/>
          <c:showPercent val="0"/>
          <c:showBubbleSize val="0"/>
        </c:dLbls>
        <c:gapWidth val="150"/>
        <c:axId val="159220480"/>
        <c:axId val="159222400"/>
      </c:barChart>
      <c:catAx>
        <c:axId val="159220480"/>
        <c:scaling>
          <c:orientation val="minMax"/>
        </c:scaling>
        <c:delete val="0"/>
        <c:axPos val="b"/>
        <c:title>
          <c:tx>
            <c:rich>
              <a:bodyPr/>
              <a:lstStyle/>
              <a:p>
                <a:pPr>
                  <a:defRPr/>
                </a:pPr>
                <a:r>
                  <a:rPr lang="ja-JP" altLang="en-US" dirty="0" smtClean="0"/>
                  <a:t>路面電車の走っている都市の平均人口密度：</a:t>
                </a:r>
                <a:r>
                  <a:rPr lang="en-US" altLang="ja-JP" dirty="0" smtClean="0"/>
                  <a:t>3411.5</a:t>
                </a:r>
                <a:endParaRPr lang="ja-JP" altLang="en-US" dirty="0"/>
              </a:p>
            </c:rich>
          </c:tx>
          <c:layout>
            <c:manualLayout>
              <c:xMode val="edge"/>
              <c:yMode val="edge"/>
              <c:x val="0.11922795615302002"/>
              <c:y val="0.93779074732671652"/>
            </c:manualLayout>
          </c:layout>
          <c:overlay val="0"/>
        </c:title>
        <c:majorTickMark val="out"/>
        <c:minorTickMark val="none"/>
        <c:tickLblPos val="nextTo"/>
        <c:crossAx val="159222400"/>
        <c:crosses val="autoZero"/>
        <c:auto val="1"/>
        <c:lblAlgn val="ctr"/>
        <c:lblOffset val="100"/>
        <c:noMultiLvlLbl val="0"/>
      </c:catAx>
      <c:valAx>
        <c:axId val="159222400"/>
        <c:scaling>
          <c:orientation val="minMax"/>
        </c:scaling>
        <c:delete val="0"/>
        <c:axPos val="l"/>
        <c:majorGridlines/>
        <c:numFmt formatCode="General" sourceLinked="1"/>
        <c:majorTickMark val="out"/>
        <c:minorTickMark val="none"/>
        <c:tickLblPos val="nextTo"/>
        <c:crossAx val="159220480"/>
        <c:crosses val="autoZero"/>
        <c:crossBetween val="between"/>
      </c:valAx>
    </c:plotArea>
    <c:legend>
      <c:legendPos val="r"/>
      <c:layout>
        <c:manualLayout>
          <c:xMode val="edge"/>
          <c:yMode val="edge"/>
          <c:x val="0.69134304090290799"/>
          <c:y val="0.1557903786840503"/>
          <c:w val="0.17417188674758874"/>
          <c:h val="5.9940537883934816E-2"/>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385802646095403"/>
          <c:y val="1.7003753055216089E-2"/>
        </c:manualLayout>
      </c:layout>
      <c:overlay val="0"/>
    </c:title>
    <c:autoTitleDeleted val="0"/>
    <c:plotArea>
      <c:layout>
        <c:manualLayout>
          <c:layoutTarget val="inner"/>
          <c:xMode val="edge"/>
          <c:yMode val="edge"/>
          <c:x val="6.4286362647799355E-2"/>
          <c:y val="0.16324486404583888"/>
          <c:w val="0.71530676127937531"/>
          <c:h val="0.70173064574745936"/>
        </c:manualLayout>
      </c:layout>
      <c:barChart>
        <c:barDir val="col"/>
        <c:grouping val="clustered"/>
        <c:varyColors val="0"/>
        <c:ser>
          <c:idx val="0"/>
          <c:order val="0"/>
          <c:tx>
            <c:strRef>
              <c:f>Sheet25!$C$23</c:f>
              <c:strCache>
                <c:ptCount val="1"/>
                <c:pt idx="0">
                  <c:v>一世帯あたり自動車保有台数</c:v>
                </c:pt>
              </c:strCache>
            </c:strRef>
          </c:tx>
          <c:invertIfNegative val="0"/>
          <c:dLbls>
            <c:showLegendKey val="0"/>
            <c:showVal val="1"/>
            <c:showCatName val="0"/>
            <c:showSerName val="0"/>
            <c:showPercent val="0"/>
            <c:showBubbleSize val="0"/>
            <c:showLeaderLines val="0"/>
          </c:dLbls>
          <c:cat>
            <c:strRef>
              <c:f>(Sheet25!$A$26,Sheet25!$A$33,Sheet25!$A$38)</c:f>
              <c:strCache>
                <c:ptCount val="3"/>
                <c:pt idx="0">
                  <c:v>富山市</c:v>
                </c:pt>
                <c:pt idx="1">
                  <c:v>広島市</c:v>
                </c:pt>
                <c:pt idx="2">
                  <c:v>鹿児島市</c:v>
                </c:pt>
              </c:strCache>
            </c:strRef>
          </c:cat>
          <c:val>
            <c:numRef>
              <c:f>(Sheet25!$C$26,Sheet25!$C$33,Sheet25!$C$38)</c:f>
              <c:numCache>
                <c:formatCode>General</c:formatCode>
                <c:ptCount val="3"/>
                <c:pt idx="0">
                  <c:v>2.0608415906906021</c:v>
                </c:pt>
                <c:pt idx="1">
                  <c:v>1.2673330642787093</c:v>
                </c:pt>
                <c:pt idx="2">
                  <c:v>1.4507756360366624</c:v>
                </c:pt>
              </c:numCache>
            </c:numRef>
          </c:val>
        </c:ser>
        <c:dLbls>
          <c:showLegendKey val="0"/>
          <c:showVal val="0"/>
          <c:showCatName val="0"/>
          <c:showSerName val="0"/>
          <c:showPercent val="0"/>
          <c:showBubbleSize val="0"/>
        </c:dLbls>
        <c:gapWidth val="150"/>
        <c:axId val="159239168"/>
        <c:axId val="159126656"/>
      </c:barChart>
      <c:catAx>
        <c:axId val="159239168"/>
        <c:scaling>
          <c:orientation val="minMax"/>
        </c:scaling>
        <c:delete val="0"/>
        <c:axPos val="b"/>
        <c:title>
          <c:tx>
            <c:rich>
              <a:bodyPr/>
              <a:lstStyle/>
              <a:p>
                <a:pPr>
                  <a:defRPr/>
                </a:pPr>
                <a:r>
                  <a:rPr lang="ja-JP" altLang="en-US" dirty="0" smtClean="0"/>
                  <a:t>路面電車の走っている都市の一世帯あたり自動車保有台数の平均値：</a:t>
                </a:r>
                <a:r>
                  <a:rPr lang="en-US" altLang="ja-JP" dirty="0" smtClean="0"/>
                  <a:t>1.37</a:t>
                </a:r>
                <a:endParaRPr lang="ja-JP" altLang="en-US" dirty="0"/>
              </a:p>
            </c:rich>
          </c:tx>
          <c:layout>
            <c:manualLayout>
              <c:xMode val="edge"/>
              <c:yMode val="edge"/>
              <c:x val="8.623487990121731E-2"/>
              <c:y val="0.92008266442617492"/>
            </c:manualLayout>
          </c:layout>
          <c:overlay val="0"/>
        </c:title>
        <c:majorTickMark val="out"/>
        <c:minorTickMark val="none"/>
        <c:tickLblPos val="nextTo"/>
        <c:crossAx val="159126656"/>
        <c:crosses val="autoZero"/>
        <c:auto val="1"/>
        <c:lblAlgn val="ctr"/>
        <c:lblOffset val="100"/>
        <c:noMultiLvlLbl val="0"/>
      </c:catAx>
      <c:valAx>
        <c:axId val="159126656"/>
        <c:scaling>
          <c:orientation val="minMax"/>
        </c:scaling>
        <c:delete val="0"/>
        <c:axPos val="l"/>
        <c:majorGridlines/>
        <c:numFmt formatCode="General" sourceLinked="1"/>
        <c:majorTickMark val="out"/>
        <c:minorTickMark val="none"/>
        <c:tickLblPos val="nextTo"/>
        <c:crossAx val="159239168"/>
        <c:crosses val="autoZero"/>
        <c:crossBetween val="between"/>
      </c:valAx>
    </c:plotArea>
    <c:legend>
      <c:legendPos val="r"/>
      <c:layout>
        <c:manualLayout>
          <c:xMode val="edge"/>
          <c:yMode val="edge"/>
          <c:x val="0.67170727674788688"/>
          <c:y val="0.1926232052647745"/>
          <c:w val="0.32304337942009215"/>
          <c:h val="0.10432010822326931"/>
        </c:manualLayout>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17445493918"/>
          <c:y val="5.0105874479555182E-2"/>
          <c:w val="0.85232216549207895"/>
          <c:h val="0.87266762026441502"/>
        </c:manualLayout>
      </c:layout>
      <c:barChart>
        <c:barDir val="col"/>
        <c:grouping val="clustered"/>
        <c:varyColors val="0"/>
        <c:ser>
          <c:idx val="0"/>
          <c:order val="0"/>
          <c:tx>
            <c:strRef>
              <c:f>損益!$A$5</c:f>
              <c:strCache>
                <c:ptCount val="1"/>
                <c:pt idx="0">
                  <c:v>富山地方鉄道</c:v>
                </c:pt>
              </c:strCache>
            </c:strRef>
          </c:tx>
          <c:spPr>
            <a:solidFill>
              <a:schemeClr val="accent2">
                <a:lumMod val="75000"/>
              </a:schemeClr>
            </a:solidFill>
            <a:ln>
              <a:solidFill>
                <a:schemeClr val="bg1"/>
              </a:solidFill>
            </a:ln>
          </c:spPr>
          <c:invertIfNegative val="0"/>
          <c:cat>
            <c:numRef>
              <c:f>損益!$B$1:$H$1</c:f>
              <c:numCache>
                <c:formatCode>General</c:formatCode>
                <c:ptCount val="7"/>
                <c:pt idx="0">
                  <c:v>2004</c:v>
                </c:pt>
                <c:pt idx="1">
                  <c:v>2005</c:v>
                </c:pt>
                <c:pt idx="2">
                  <c:v>2006</c:v>
                </c:pt>
                <c:pt idx="3">
                  <c:v>2007</c:v>
                </c:pt>
                <c:pt idx="4">
                  <c:v>2008</c:v>
                </c:pt>
                <c:pt idx="5">
                  <c:v>2009</c:v>
                </c:pt>
                <c:pt idx="6">
                  <c:v>2010</c:v>
                </c:pt>
              </c:numCache>
            </c:numRef>
          </c:cat>
          <c:val>
            <c:numRef>
              <c:f>損益!$B$5:$H$5</c:f>
              <c:numCache>
                <c:formatCode>General</c:formatCode>
                <c:ptCount val="7"/>
                <c:pt idx="0">
                  <c:v>144023</c:v>
                </c:pt>
                <c:pt idx="1">
                  <c:v>180205</c:v>
                </c:pt>
                <c:pt idx="2">
                  <c:v>150505</c:v>
                </c:pt>
                <c:pt idx="3">
                  <c:v>183509</c:v>
                </c:pt>
                <c:pt idx="4">
                  <c:v>118482</c:v>
                </c:pt>
                <c:pt idx="5">
                  <c:v>149597</c:v>
                </c:pt>
                <c:pt idx="6">
                  <c:v>161722</c:v>
                </c:pt>
              </c:numCache>
            </c:numRef>
          </c:val>
        </c:ser>
        <c:dLbls>
          <c:showLegendKey val="0"/>
          <c:showVal val="0"/>
          <c:showCatName val="0"/>
          <c:showSerName val="0"/>
          <c:showPercent val="0"/>
          <c:showBubbleSize val="0"/>
        </c:dLbls>
        <c:gapWidth val="150"/>
        <c:axId val="153867008"/>
        <c:axId val="153884544"/>
      </c:barChart>
      <c:catAx>
        <c:axId val="153867008"/>
        <c:scaling>
          <c:orientation val="minMax"/>
        </c:scaling>
        <c:delete val="0"/>
        <c:axPos val="b"/>
        <c:numFmt formatCode="General" sourceLinked="1"/>
        <c:majorTickMark val="out"/>
        <c:minorTickMark val="none"/>
        <c:tickLblPos val="nextTo"/>
        <c:txPr>
          <a:bodyPr/>
          <a:lstStyle/>
          <a:p>
            <a:pPr>
              <a:defRPr sz="1800"/>
            </a:pPr>
            <a:endParaRPr lang="ja-JP"/>
          </a:p>
        </c:txPr>
        <c:crossAx val="153884544"/>
        <c:crosses val="autoZero"/>
        <c:auto val="1"/>
        <c:lblAlgn val="ctr"/>
        <c:lblOffset val="100"/>
        <c:noMultiLvlLbl val="0"/>
      </c:catAx>
      <c:valAx>
        <c:axId val="153884544"/>
        <c:scaling>
          <c:orientation val="minMax"/>
        </c:scaling>
        <c:delete val="0"/>
        <c:axPos val="l"/>
        <c:majorGridlines/>
        <c:numFmt formatCode="General" sourceLinked="1"/>
        <c:majorTickMark val="out"/>
        <c:minorTickMark val="none"/>
        <c:tickLblPos val="nextTo"/>
        <c:txPr>
          <a:bodyPr/>
          <a:lstStyle/>
          <a:p>
            <a:pPr>
              <a:defRPr sz="1800"/>
            </a:pPr>
            <a:endParaRPr lang="ja-JP"/>
          </a:p>
        </c:txPr>
        <c:crossAx val="153867008"/>
        <c:crosses val="autoZero"/>
        <c:crossBetween val="between"/>
      </c:valAx>
    </c:plotArea>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'E:\ゼミ\新しいフォルダー\[路面電車損益2-1.xlsx]損益'!$B$50</c:f>
              <c:strCache>
                <c:ptCount val="1"/>
                <c:pt idx="0">
                  <c:v>人件費</c:v>
                </c:pt>
              </c:strCache>
            </c:strRef>
          </c:tx>
          <c:invertIfNegative val="0"/>
          <c:cat>
            <c:strRef>
              <c:f>'E:\ゼミ\新しいフォルダー\[路面電車損益2-1.xlsx]損益'!$C$47:$FE$47</c:f>
              <c:strCache>
                <c:ptCount val="159"/>
                <c:pt idx="0">
                  <c:v>札幌市</c:v>
                </c:pt>
                <c:pt idx="8">
                  <c:v>函館市</c:v>
                </c:pt>
                <c:pt idx="16">
                  <c:v>富山地方鉄道</c:v>
                </c:pt>
                <c:pt idx="24">
                  <c:v>万葉線</c:v>
                </c:pt>
                <c:pt idx="32">
                  <c:v>富山ライトレール</c:v>
                </c:pt>
                <c:pt idx="40">
                  <c:v>富山市</c:v>
                </c:pt>
                <c:pt idx="48">
                  <c:v>東京急行電鉄</c:v>
                </c:pt>
                <c:pt idx="56">
                  <c:v>東京都</c:v>
                </c:pt>
                <c:pt idx="64">
                  <c:v>名古屋鉄道</c:v>
                </c:pt>
                <c:pt idx="72">
                  <c:v>豊橋鉄道</c:v>
                </c:pt>
                <c:pt idx="80">
                  <c:v>京阪電気鉄道</c:v>
                </c:pt>
                <c:pt idx="88">
                  <c:v>阪堺電気軌道</c:v>
                </c:pt>
                <c:pt idx="96">
                  <c:v>京福電気鉄道</c:v>
                </c:pt>
                <c:pt idx="104">
                  <c:v>岡山電気軌道</c:v>
                </c:pt>
                <c:pt idx="112">
                  <c:v>広島電鉄</c:v>
                </c:pt>
                <c:pt idx="120">
                  <c:v>土佐電気鉄道</c:v>
                </c:pt>
                <c:pt idx="128">
                  <c:v>伊予鉄道</c:v>
                </c:pt>
                <c:pt idx="136">
                  <c:v>長崎電気軌道</c:v>
                </c:pt>
                <c:pt idx="144">
                  <c:v>熊本市</c:v>
                </c:pt>
                <c:pt idx="152">
                  <c:v>鹿児島市</c:v>
                </c:pt>
              </c:strCache>
            </c:strRef>
          </c:cat>
          <c:val>
            <c:numRef>
              <c:f>'E:\ゼミ\新しいフォルダー\[路面電車損益2-1.xlsx]損益'!$C$50:$FE$50</c:f>
              <c:numCache>
                <c:formatCode>General</c:formatCode>
                <c:ptCount val="159"/>
                <c:pt idx="0">
                  <c:v>817375</c:v>
                </c:pt>
                <c:pt idx="1">
                  <c:v>802487</c:v>
                </c:pt>
                <c:pt idx="2">
                  <c:v>763151</c:v>
                </c:pt>
                <c:pt idx="3">
                  <c:v>754616</c:v>
                </c:pt>
                <c:pt idx="4">
                  <c:v>726110</c:v>
                </c:pt>
                <c:pt idx="5">
                  <c:v>711758</c:v>
                </c:pt>
                <c:pt idx="6">
                  <c:v>734174</c:v>
                </c:pt>
                <c:pt idx="8">
                  <c:v>505810</c:v>
                </c:pt>
                <c:pt idx="9">
                  <c:v>609188</c:v>
                </c:pt>
                <c:pt idx="10">
                  <c:v>503103</c:v>
                </c:pt>
                <c:pt idx="11">
                  <c:v>425114</c:v>
                </c:pt>
                <c:pt idx="12">
                  <c:v>474592</c:v>
                </c:pt>
                <c:pt idx="13">
                  <c:v>535161</c:v>
                </c:pt>
                <c:pt idx="14">
                  <c:v>507488</c:v>
                </c:pt>
                <c:pt idx="16">
                  <c:v>262966</c:v>
                </c:pt>
                <c:pt idx="17">
                  <c:v>246445</c:v>
                </c:pt>
                <c:pt idx="18">
                  <c:v>245547</c:v>
                </c:pt>
                <c:pt idx="19">
                  <c:v>246674</c:v>
                </c:pt>
                <c:pt idx="20">
                  <c:v>253737</c:v>
                </c:pt>
                <c:pt idx="21">
                  <c:v>297309</c:v>
                </c:pt>
                <c:pt idx="22">
                  <c:v>298072</c:v>
                </c:pt>
                <c:pt idx="24">
                  <c:v>154669</c:v>
                </c:pt>
                <c:pt idx="25">
                  <c:v>159978</c:v>
                </c:pt>
                <c:pt idx="26">
                  <c:v>152718</c:v>
                </c:pt>
                <c:pt idx="27">
                  <c:v>153877</c:v>
                </c:pt>
                <c:pt idx="28">
                  <c:v>158158</c:v>
                </c:pt>
                <c:pt idx="29">
                  <c:v>160791</c:v>
                </c:pt>
                <c:pt idx="30">
                  <c:v>170440</c:v>
                </c:pt>
                <c:pt idx="33">
                  <c:v>30283</c:v>
                </c:pt>
                <c:pt idx="34">
                  <c:v>183846</c:v>
                </c:pt>
                <c:pt idx="35">
                  <c:v>191756</c:v>
                </c:pt>
                <c:pt idx="36">
                  <c:v>181679</c:v>
                </c:pt>
                <c:pt idx="37">
                  <c:v>168429</c:v>
                </c:pt>
                <c:pt idx="38">
                  <c:v>169452</c:v>
                </c:pt>
                <c:pt idx="46">
                  <c:v>0</c:v>
                </c:pt>
                <c:pt idx="48">
                  <c:v>923882</c:v>
                </c:pt>
                <c:pt idx="49">
                  <c:v>928759</c:v>
                </c:pt>
                <c:pt idx="50">
                  <c:v>873287</c:v>
                </c:pt>
                <c:pt idx="51">
                  <c:v>866954</c:v>
                </c:pt>
                <c:pt idx="52">
                  <c:v>886472</c:v>
                </c:pt>
                <c:pt idx="53">
                  <c:v>911231</c:v>
                </c:pt>
                <c:pt idx="54">
                  <c:v>946314</c:v>
                </c:pt>
                <c:pt idx="56">
                  <c:v>1623414</c:v>
                </c:pt>
                <c:pt idx="57">
                  <c:v>1461755</c:v>
                </c:pt>
                <c:pt idx="58">
                  <c:v>1353666</c:v>
                </c:pt>
                <c:pt idx="59">
                  <c:v>1362032</c:v>
                </c:pt>
                <c:pt idx="60">
                  <c:v>1408774</c:v>
                </c:pt>
                <c:pt idx="61">
                  <c:v>1273046</c:v>
                </c:pt>
                <c:pt idx="62">
                  <c:v>1057757</c:v>
                </c:pt>
                <c:pt idx="64">
                  <c:v>862379</c:v>
                </c:pt>
                <c:pt idx="65">
                  <c:v>254547</c:v>
                </c:pt>
                <c:pt idx="66">
                  <c:v>258340</c:v>
                </c:pt>
                <c:pt idx="67">
                  <c:v>258926</c:v>
                </c:pt>
                <c:pt idx="68">
                  <c:v>259223</c:v>
                </c:pt>
                <c:pt idx="69">
                  <c:v>261541</c:v>
                </c:pt>
                <c:pt idx="70">
                  <c:v>246098</c:v>
                </c:pt>
                <c:pt idx="72">
                  <c:v>215465</c:v>
                </c:pt>
                <c:pt idx="73">
                  <c:v>219674</c:v>
                </c:pt>
                <c:pt idx="74">
                  <c:v>221058</c:v>
                </c:pt>
                <c:pt idx="75">
                  <c:v>225612</c:v>
                </c:pt>
                <c:pt idx="76">
                  <c:v>298778</c:v>
                </c:pt>
                <c:pt idx="77">
                  <c:v>298047</c:v>
                </c:pt>
                <c:pt idx="78">
                  <c:v>321662</c:v>
                </c:pt>
                <c:pt idx="80">
                  <c:v>1874612</c:v>
                </c:pt>
                <c:pt idx="81">
                  <c:v>2001782</c:v>
                </c:pt>
                <c:pt idx="82">
                  <c:v>1889407</c:v>
                </c:pt>
                <c:pt idx="83">
                  <c:v>1755308</c:v>
                </c:pt>
                <c:pt idx="84">
                  <c:v>1623118</c:v>
                </c:pt>
                <c:pt idx="85">
                  <c:v>1469196</c:v>
                </c:pt>
                <c:pt idx="86">
                  <c:v>1480933</c:v>
                </c:pt>
                <c:pt idx="88">
                  <c:v>770687</c:v>
                </c:pt>
                <c:pt idx="89">
                  <c:v>775421</c:v>
                </c:pt>
                <c:pt idx="90">
                  <c:v>791494</c:v>
                </c:pt>
                <c:pt idx="91">
                  <c:v>828833</c:v>
                </c:pt>
                <c:pt idx="92">
                  <c:v>805623</c:v>
                </c:pt>
                <c:pt idx="93">
                  <c:v>787021</c:v>
                </c:pt>
                <c:pt idx="94">
                  <c:v>785448</c:v>
                </c:pt>
                <c:pt idx="96">
                  <c:v>602944</c:v>
                </c:pt>
                <c:pt idx="97">
                  <c:v>589743</c:v>
                </c:pt>
                <c:pt idx="98">
                  <c:v>571638</c:v>
                </c:pt>
                <c:pt idx="99">
                  <c:v>615769</c:v>
                </c:pt>
                <c:pt idx="100">
                  <c:v>520708</c:v>
                </c:pt>
                <c:pt idx="101">
                  <c:v>530660</c:v>
                </c:pt>
                <c:pt idx="102">
                  <c:v>529236</c:v>
                </c:pt>
                <c:pt idx="104">
                  <c:v>256080</c:v>
                </c:pt>
                <c:pt idx="105">
                  <c:v>247860</c:v>
                </c:pt>
                <c:pt idx="106">
                  <c:v>241251</c:v>
                </c:pt>
                <c:pt idx="107">
                  <c:v>247332</c:v>
                </c:pt>
                <c:pt idx="108">
                  <c:v>241411</c:v>
                </c:pt>
                <c:pt idx="109">
                  <c:v>242604</c:v>
                </c:pt>
                <c:pt idx="110">
                  <c:v>243239</c:v>
                </c:pt>
                <c:pt idx="112">
                  <c:v>2821380</c:v>
                </c:pt>
                <c:pt idx="113">
                  <c:v>2775850</c:v>
                </c:pt>
                <c:pt idx="114">
                  <c:v>2689348</c:v>
                </c:pt>
                <c:pt idx="115">
                  <c:v>2633831</c:v>
                </c:pt>
                <c:pt idx="116">
                  <c:v>2758603</c:v>
                </c:pt>
                <c:pt idx="117">
                  <c:v>2882462</c:v>
                </c:pt>
                <c:pt idx="118">
                  <c:v>2847993</c:v>
                </c:pt>
                <c:pt idx="120">
                  <c:v>805367</c:v>
                </c:pt>
                <c:pt idx="121">
                  <c:v>773541</c:v>
                </c:pt>
                <c:pt idx="122">
                  <c:v>769951</c:v>
                </c:pt>
                <c:pt idx="123">
                  <c:v>797838</c:v>
                </c:pt>
                <c:pt idx="124">
                  <c:v>671263</c:v>
                </c:pt>
                <c:pt idx="125">
                  <c:v>658253</c:v>
                </c:pt>
                <c:pt idx="126">
                  <c:v>723148</c:v>
                </c:pt>
                <c:pt idx="128">
                  <c:v>639952</c:v>
                </c:pt>
                <c:pt idx="129">
                  <c:v>601984</c:v>
                </c:pt>
                <c:pt idx="130">
                  <c:v>600904</c:v>
                </c:pt>
                <c:pt idx="131">
                  <c:v>594711</c:v>
                </c:pt>
                <c:pt idx="132">
                  <c:v>589396</c:v>
                </c:pt>
                <c:pt idx="133">
                  <c:v>585271</c:v>
                </c:pt>
                <c:pt idx="134">
                  <c:v>575722</c:v>
                </c:pt>
                <c:pt idx="136">
                  <c:v>1209273</c:v>
                </c:pt>
                <c:pt idx="137">
                  <c:v>1278210</c:v>
                </c:pt>
                <c:pt idx="138">
                  <c:v>1194006</c:v>
                </c:pt>
                <c:pt idx="139">
                  <c:v>1214285</c:v>
                </c:pt>
                <c:pt idx="140">
                  <c:v>1202619</c:v>
                </c:pt>
                <c:pt idx="141">
                  <c:v>1234929</c:v>
                </c:pt>
                <c:pt idx="142">
                  <c:v>1242723</c:v>
                </c:pt>
                <c:pt idx="144">
                  <c:v>1132282</c:v>
                </c:pt>
                <c:pt idx="145">
                  <c:v>1162443</c:v>
                </c:pt>
                <c:pt idx="146">
                  <c:v>1150186</c:v>
                </c:pt>
                <c:pt idx="147">
                  <c:v>1156765</c:v>
                </c:pt>
                <c:pt idx="148">
                  <c:v>1204688</c:v>
                </c:pt>
                <c:pt idx="149">
                  <c:v>1447158</c:v>
                </c:pt>
                <c:pt idx="150">
                  <c:v>1237550</c:v>
                </c:pt>
                <c:pt idx="152">
                  <c:v>1047871</c:v>
                </c:pt>
                <c:pt idx="153">
                  <c:v>1041268</c:v>
                </c:pt>
                <c:pt idx="154">
                  <c:v>1040433</c:v>
                </c:pt>
                <c:pt idx="155">
                  <c:v>1048789</c:v>
                </c:pt>
                <c:pt idx="156">
                  <c:v>1045358</c:v>
                </c:pt>
                <c:pt idx="157">
                  <c:v>1027648</c:v>
                </c:pt>
                <c:pt idx="158">
                  <c:v>1018418</c:v>
                </c:pt>
              </c:numCache>
            </c:numRef>
          </c:val>
        </c:ser>
        <c:ser>
          <c:idx val="1"/>
          <c:order val="1"/>
          <c:tx>
            <c:strRef>
              <c:f>'E:\ゼミ\新しいフォルダー\[路面電車損益2-1.xlsx]損益'!$B$49</c:f>
              <c:strCache>
                <c:ptCount val="1"/>
                <c:pt idx="0">
                  <c:v>費用</c:v>
                </c:pt>
              </c:strCache>
            </c:strRef>
          </c:tx>
          <c:invertIfNegative val="0"/>
          <c:cat>
            <c:strRef>
              <c:f>'E:\ゼミ\新しいフォルダー\[路面電車損益2-1.xlsx]損益'!$C$47:$FE$47</c:f>
              <c:strCache>
                <c:ptCount val="159"/>
                <c:pt idx="0">
                  <c:v>札幌市</c:v>
                </c:pt>
                <c:pt idx="8">
                  <c:v>函館市</c:v>
                </c:pt>
                <c:pt idx="16">
                  <c:v>富山地方鉄道</c:v>
                </c:pt>
                <c:pt idx="24">
                  <c:v>万葉線</c:v>
                </c:pt>
                <c:pt idx="32">
                  <c:v>富山ライトレール</c:v>
                </c:pt>
                <c:pt idx="40">
                  <c:v>富山市</c:v>
                </c:pt>
                <c:pt idx="48">
                  <c:v>東京急行電鉄</c:v>
                </c:pt>
                <c:pt idx="56">
                  <c:v>東京都</c:v>
                </c:pt>
                <c:pt idx="64">
                  <c:v>名古屋鉄道</c:v>
                </c:pt>
                <c:pt idx="72">
                  <c:v>豊橋鉄道</c:v>
                </c:pt>
                <c:pt idx="80">
                  <c:v>京阪電気鉄道</c:v>
                </c:pt>
                <c:pt idx="88">
                  <c:v>阪堺電気軌道</c:v>
                </c:pt>
                <c:pt idx="96">
                  <c:v>京福電気鉄道</c:v>
                </c:pt>
                <c:pt idx="104">
                  <c:v>岡山電気軌道</c:v>
                </c:pt>
                <c:pt idx="112">
                  <c:v>広島電鉄</c:v>
                </c:pt>
                <c:pt idx="120">
                  <c:v>土佐電気鉄道</c:v>
                </c:pt>
                <c:pt idx="128">
                  <c:v>伊予鉄道</c:v>
                </c:pt>
                <c:pt idx="136">
                  <c:v>長崎電気軌道</c:v>
                </c:pt>
                <c:pt idx="144">
                  <c:v>熊本市</c:v>
                </c:pt>
                <c:pt idx="152">
                  <c:v>鹿児島市</c:v>
                </c:pt>
              </c:strCache>
            </c:strRef>
          </c:cat>
          <c:val>
            <c:numRef>
              <c:f>'E:\ゼミ\新しいフォルダー\[路面電車損益2-1.xlsx]損益'!$C$51:$FE$51</c:f>
              <c:numCache>
                <c:formatCode>General</c:formatCode>
                <c:ptCount val="159"/>
                <c:pt idx="0">
                  <c:v>535447</c:v>
                </c:pt>
                <c:pt idx="1">
                  <c:v>529439</c:v>
                </c:pt>
                <c:pt idx="2">
                  <c:v>493336</c:v>
                </c:pt>
                <c:pt idx="3">
                  <c:v>500231</c:v>
                </c:pt>
                <c:pt idx="4">
                  <c:v>529603</c:v>
                </c:pt>
                <c:pt idx="5">
                  <c:v>534884</c:v>
                </c:pt>
                <c:pt idx="6">
                  <c:v>534736</c:v>
                </c:pt>
                <c:pt idx="8">
                  <c:v>660608</c:v>
                </c:pt>
                <c:pt idx="9">
                  <c:v>651672</c:v>
                </c:pt>
                <c:pt idx="10">
                  <c:v>660896</c:v>
                </c:pt>
                <c:pt idx="11">
                  <c:v>784503</c:v>
                </c:pt>
                <c:pt idx="12">
                  <c:v>672174</c:v>
                </c:pt>
                <c:pt idx="13">
                  <c:v>635771</c:v>
                </c:pt>
                <c:pt idx="14">
                  <c:v>675530</c:v>
                </c:pt>
                <c:pt idx="16">
                  <c:v>157661</c:v>
                </c:pt>
                <c:pt idx="17">
                  <c:v>158882</c:v>
                </c:pt>
                <c:pt idx="18">
                  <c:v>155516</c:v>
                </c:pt>
                <c:pt idx="19">
                  <c:v>117364</c:v>
                </c:pt>
                <c:pt idx="20">
                  <c:v>117079</c:v>
                </c:pt>
                <c:pt idx="21">
                  <c:v>129482</c:v>
                </c:pt>
                <c:pt idx="22">
                  <c:v>167379</c:v>
                </c:pt>
                <c:pt idx="24">
                  <c:v>100419</c:v>
                </c:pt>
                <c:pt idx="25">
                  <c:v>99660</c:v>
                </c:pt>
                <c:pt idx="26">
                  <c:v>106050</c:v>
                </c:pt>
                <c:pt idx="27">
                  <c:v>100351</c:v>
                </c:pt>
                <c:pt idx="28">
                  <c:v>85153</c:v>
                </c:pt>
                <c:pt idx="29">
                  <c:v>83701</c:v>
                </c:pt>
                <c:pt idx="30">
                  <c:v>87156</c:v>
                </c:pt>
                <c:pt idx="32">
                  <c:v>0</c:v>
                </c:pt>
                <c:pt idx="33">
                  <c:v>127809</c:v>
                </c:pt>
                <c:pt idx="34">
                  <c:v>193199</c:v>
                </c:pt>
                <c:pt idx="35">
                  <c:v>305672</c:v>
                </c:pt>
                <c:pt idx="36">
                  <c:v>190985</c:v>
                </c:pt>
                <c:pt idx="37">
                  <c:v>187678</c:v>
                </c:pt>
                <c:pt idx="38">
                  <c:v>197449</c:v>
                </c:pt>
                <c:pt idx="40">
                  <c:v>0</c:v>
                </c:pt>
                <c:pt idx="41">
                  <c:v>0</c:v>
                </c:pt>
                <c:pt idx="42">
                  <c:v>0</c:v>
                </c:pt>
                <c:pt idx="43">
                  <c:v>0</c:v>
                </c:pt>
                <c:pt idx="44">
                  <c:v>0</c:v>
                </c:pt>
                <c:pt idx="45">
                  <c:v>394</c:v>
                </c:pt>
                <c:pt idx="46">
                  <c:v>2761</c:v>
                </c:pt>
                <c:pt idx="48">
                  <c:v>1410571</c:v>
                </c:pt>
                <c:pt idx="49">
                  <c:v>1233495</c:v>
                </c:pt>
                <c:pt idx="50">
                  <c:v>1273174</c:v>
                </c:pt>
                <c:pt idx="51">
                  <c:v>1372237</c:v>
                </c:pt>
                <c:pt idx="52">
                  <c:v>1365322</c:v>
                </c:pt>
                <c:pt idx="53">
                  <c:v>1339986</c:v>
                </c:pt>
                <c:pt idx="54">
                  <c:v>1272508</c:v>
                </c:pt>
                <c:pt idx="56">
                  <c:v>906117</c:v>
                </c:pt>
                <c:pt idx="57">
                  <c:v>992652</c:v>
                </c:pt>
                <c:pt idx="58">
                  <c:v>1043450</c:v>
                </c:pt>
                <c:pt idx="59">
                  <c:v>1146426</c:v>
                </c:pt>
                <c:pt idx="60">
                  <c:v>1148941</c:v>
                </c:pt>
                <c:pt idx="61">
                  <c:v>1274986</c:v>
                </c:pt>
                <c:pt idx="62">
                  <c:v>1684670</c:v>
                </c:pt>
                <c:pt idx="64">
                  <c:v>594488</c:v>
                </c:pt>
                <c:pt idx="65">
                  <c:v>180571</c:v>
                </c:pt>
                <c:pt idx="66">
                  <c:v>238607</c:v>
                </c:pt>
                <c:pt idx="67">
                  <c:v>244465</c:v>
                </c:pt>
                <c:pt idx="68">
                  <c:v>274301</c:v>
                </c:pt>
                <c:pt idx="69">
                  <c:v>249947</c:v>
                </c:pt>
                <c:pt idx="70">
                  <c:v>240548</c:v>
                </c:pt>
                <c:pt idx="72">
                  <c:v>175440</c:v>
                </c:pt>
                <c:pt idx="73">
                  <c:v>169129</c:v>
                </c:pt>
                <c:pt idx="74">
                  <c:v>161430</c:v>
                </c:pt>
                <c:pt idx="75">
                  <c:v>169648</c:v>
                </c:pt>
                <c:pt idx="76">
                  <c:v>125237</c:v>
                </c:pt>
                <c:pt idx="77">
                  <c:v>147251</c:v>
                </c:pt>
                <c:pt idx="78">
                  <c:v>133169</c:v>
                </c:pt>
                <c:pt idx="80">
                  <c:v>2031729</c:v>
                </c:pt>
                <c:pt idx="81">
                  <c:v>2272492</c:v>
                </c:pt>
                <c:pt idx="82">
                  <c:v>2046149</c:v>
                </c:pt>
                <c:pt idx="83">
                  <c:v>2221147</c:v>
                </c:pt>
                <c:pt idx="84">
                  <c:v>2212298</c:v>
                </c:pt>
                <c:pt idx="85">
                  <c:v>2034412</c:v>
                </c:pt>
                <c:pt idx="86">
                  <c:v>2016273</c:v>
                </c:pt>
                <c:pt idx="88">
                  <c:v>666632</c:v>
                </c:pt>
                <c:pt idx="89">
                  <c:v>620351</c:v>
                </c:pt>
                <c:pt idx="90">
                  <c:v>661838</c:v>
                </c:pt>
                <c:pt idx="91">
                  <c:v>689939</c:v>
                </c:pt>
                <c:pt idx="92">
                  <c:v>761352</c:v>
                </c:pt>
                <c:pt idx="93">
                  <c:v>756768</c:v>
                </c:pt>
                <c:pt idx="94">
                  <c:v>667200</c:v>
                </c:pt>
                <c:pt idx="96">
                  <c:v>508785</c:v>
                </c:pt>
                <c:pt idx="97">
                  <c:v>526234</c:v>
                </c:pt>
                <c:pt idx="98">
                  <c:v>546502</c:v>
                </c:pt>
                <c:pt idx="99">
                  <c:v>605116</c:v>
                </c:pt>
                <c:pt idx="100">
                  <c:v>639415</c:v>
                </c:pt>
                <c:pt idx="101">
                  <c:v>592812</c:v>
                </c:pt>
                <c:pt idx="102">
                  <c:v>576876</c:v>
                </c:pt>
                <c:pt idx="104">
                  <c:v>122443</c:v>
                </c:pt>
                <c:pt idx="105">
                  <c:v>136594</c:v>
                </c:pt>
                <c:pt idx="106">
                  <c:v>159381</c:v>
                </c:pt>
                <c:pt idx="107">
                  <c:v>149924</c:v>
                </c:pt>
                <c:pt idx="108">
                  <c:v>149239</c:v>
                </c:pt>
                <c:pt idx="109">
                  <c:v>142437</c:v>
                </c:pt>
                <c:pt idx="110">
                  <c:v>125034</c:v>
                </c:pt>
                <c:pt idx="112">
                  <c:v>1251600</c:v>
                </c:pt>
                <c:pt idx="113">
                  <c:v>1219169</c:v>
                </c:pt>
                <c:pt idx="114">
                  <c:v>1298923</c:v>
                </c:pt>
                <c:pt idx="115">
                  <c:v>1475791</c:v>
                </c:pt>
                <c:pt idx="116">
                  <c:v>1560448</c:v>
                </c:pt>
                <c:pt idx="117">
                  <c:v>1430149</c:v>
                </c:pt>
                <c:pt idx="118">
                  <c:v>1343373</c:v>
                </c:pt>
                <c:pt idx="120">
                  <c:v>308696</c:v>
                </c:pt>
                <c:pt idx="121">
                  <c:v>277900</c:v>
                </c:pt>
                <c:pt idx="122">
                  <c:v>284537</c:v>
                </c:pt>
                <c:pt idx="123">
                  <c:v>287127</c:v>
                </c:pt>
                <c:pt idx="124">
                  <c:v>342515</c:v>
                </c:pt>
                <c:pt idx="125">
                  <c:v>361294</c:v>
                </c:pt>
                <c:pt idx="126">
                  <c:v>327144</c:v>
                </c:pt>
                <c:pt idx="128">
                  <c:v>325501</c:v>
                </c:pt>
                <c:pt idx="129">
                  <c:v>361059</c:v>
                </c:pt>
                <c:pt idx="130">
                  <c:v>366792</c:v>
                </c:pt>
                <c:pt idx="131">
                  <c:v>398568</c:v>
                </c:pt>
                <c:pt idx="132">
                  <c:v>419580</c:v>
                </c:pt>
                <c:pt idx="133">
                  <c:v>380536</c:v>
                </c:pt>
                <c:pt idx="134">
                  <c:v>396410</c:v>
                </c:pt>
                <c:pt idx="136">
                  <c:v>498344</c:v>
                </c:pt>
                <c:pt idx="137">
                  <c:v>490950</c:v>
                </c:pt>
                <c:pt idx="138">
                  <c:v>488661</c:v>
                </c:pt>
                <c:pt idx="139">
                  <c:v>494694</c:v>
                </c:pt>
                <c:pt idx="140">
                  <c:v>521870</c:v>
                </c:pt>
                <c:pt idx="141">
                  <c:v>665817</c:v>
                </c:pt>
                <c:pt idx="142">
                  <c:v>586725</c:v>
                </c:pt>
                <c:pt idx="144">
                  <c:v>755385</c:v>
                </c:pt>
                <c:pt idx="145">
                  <c:v>649308</c:v>
                </c:pt>
                <c:pt idx="146">
                  <c:v>662299</c:v>
                </c:pt>
                <c:pt idx="147">
                  <c:v>591253</c:v>
                </c:pt>
                <c:pt idx="148">
                  <c:v>558039</c:v>
                </c:pt>
                <c:pt idx="149">
                  <c:v>553606</c:v>
                </c:pt>
                <c:pt idx="150">
                  <c:v>612062</c:v>
                </c:pt>
                <c:pt idx="152">
                  <c:v>453176</c:v>
                </c:pt>
                <c:pt idx="153">
                  <c:v>483841</c:v>
                </c:pt>
                <c:pt idx="154">
                  <c:v>431408</c:v>
                </c:pt>
                <c:pt idx="155">
                  <c:v>490088</c:v>
                </c:pt>
                <c:pt idx="156">
                  <c:v>481806</c:v>
                </c:pt>
                <c:pt idx="157">
                  <c:v>451656</c:v>
                </c:pt>
                <c:pt idx="158">
                  <c:v>450855</c:v>
                </c:pt>
              </c:numCache>
            </c:numRef>
          </c:val>
        </c:ser>
        <c:dLbls>
          <c:showLegendKey val="0"/>
          <c:showVal val="0"/>
          <c:showCatName val="0"/>
          <c:showSerName val="0"/>
          <c:showPercent val="0"/>
          <c:showBubbleSize val="0"/>
        </c:dLbls>
        <c:gapWidth val="60"/>
        <c:overlap val="100"/>
        <c:axId val="169497728"/>
        <c:axId val="169499264"/>
      </c:barChart>
      <c:catAx>
        <c:axId val="169497728"/>
        <c:scaling>
          <c:orientation val="minMax"/>
        </c:scaling>
        <c:delete val="0"/>
        <c:axPos val="b"/>
        <c:majorTickMark val="out"/>
        <c:minorTickMark val="none"/>
        <c:tickLblPos val="nextTo"/>
        <c:txPr>
          <a:bodyPr/>
          <a:lstStyle/>
          <a:p>
            <a:pPr>
              <a:defRPr sz="1400"/>
            </a:pPr>
            <a:endParaRPr lang="ja-JP"/>
          </a:p>
        </c:txPr>
        <c:crossAx val="169499264"/>
        <c:crosses val="autoZero"/>
        <c:auto val="1"/>
        <c:lblAlgn val="ctr"/>
        <c:lblOffset val="100"/>
        <c:noMultiLvlLbl val="0"/>
      </c:catAx>
      <c:valAx>
        <c:axId val="169499264"/>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169497728"/>
        <c:crosses val="autoZero"/>
        <c:crossBetween val="between"/>
      </c:valAx>
    </c:plotArea>
    <c:legend>
      <c:legendPos val="r"/>
      <c:layout/>
      <c:overlay val="0"/>
      <c:txPr>
        <a:bodyPr/>
        <a:lstStyle/>
        <a:p>
          <a:pPr>
            <a:defRPr sz="1400"/>
          </a:pPr>
          <a:endParaRPr lang="ja-JP"/>
        </a:p>
      </c:txPr>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0201597185997E-2"/>
          <c:y val="1.4030492338458119E-2"/>
          <c:w val="0.93333977350053465"/>
          <c:h val="0.90416227441541164"/>
        </c:manualLayout>
      </c:layout>
      <c:barChart>
        <c:barDir val="col"/>
        <c:grouping val="clustered"/>
        <c:varyColors val="0"/>
        <c:ser>
          <c:idx val="0"/>
          <c:order val="0"/>
          <c:tx>
            <c:strRef>
              <c:f>損益!$A$17</c:f>
              <c:strCache>
                <c:ptCount val="1"/>
                <c:pt idx="0">
                  <c:v>広島電鉄</c:v>
                </c:pt>
              </c:strCache>
            </c:strRef>
          </c:tx>
          <c:spPr>
            <a:solidFill>
              <a:schemeClr val="accent4">
                <a:lumMod val="60000"/>
                <a:lumOff val="40000"/>
              </a:schemeClr>
            </a:solidFill>
            <a:ln>
              <a:solidFill>
                <a:schemeClr val="accent4">
                  <a:lumMod val="75000"/>
                </a:schemeClr>
              </a:solidFill>
            </a:ln>
          </c:spPr>
          <c:invertIfNegative val="0"/>
          <c:cat>
            <c:numRef>
              <c:f>損益!$B$1:$H$1</c:f>
              <c:numCache>
                <c:formatCode>General</c:formatCode>
                <c:ptCount val="7"/>
                <c:pt idx="0">
                  <c:v>2004</c:v>
                </c:pt>
                <c:pt idx="1">
                  <c:v>2005</c:v>
                </c:pt>
                <c:pt idx="2">
                  <c:v>2006</c:v>
                </c:pt>
                <c:pt idx="3">
                  <c:v>2007</c:v>
                </c:pt>
                <c:pt idx="4">
                  <c:v>2008</c:v>
                </c:pt>
                <c:pt idx="5">
                  <c:v>2009</c:v>
                </c:pt>
                <c:pt idx="6">
                  <c:v>2010</c:v>
                </c:pt>
              </c:numCache>
            </c:numRef>
          </c:cat>
          <c:val>
            <c:numRef>
              <c:f>損益!$B$17:$H$17</c:f>
              <c:numCache>
                <c:formatCode>General</c:formatCode>
                <c:ptCount val="7"/>
                <c:pt idx="0">
                  <c:v>414423</c:v>
                </c:pt>
                <c:pt idx="1">
                  <c:v>492748</c:v>
                </c:pt>
                <c:pt idx="2">
                  <c:v>546457</c:v>
                </c:pt>
                <c:pt idx="3">
                  <c:v>594660</c:v>
                </c:pt>
                <c:pt idx="4">
                  <c:v>317939</c:v>
                </c:pt>
                <c:pt idx="5">
                  <c:v>29797</c:v>
                </c:pt>
                <c:pt idx="6">
                  <c:v>55274</c:v>
                </c:pt>
              </c:numCache>
            </c:numRef>
          </c:val>
        </c:ser>
        <c:dLbls>
          <c:showLegendKey val="0"/>
          <c:showVal val="0"/>
          <c:showCatName val="0"/>
          <c:showSerName val="0"/>
          <c:showPercent val="0"/>
          <c:showBubbleSize val="0"/>
        </c:dLbls>
        <c:gapWidth val="150"/>
        <c:axId val="170007168"/>
        <c:axId val="170117376"/>
      </c:barChart>
      <c:catAx>
        <c:axId val="170007168"/>
        <c:scaling>
          <c:orientation val="minMax"/>
        </c:scaling>
        <c:delete val="0"/>
        <c:axPos val="b"/>
        <c:numFmt formatCode="General" sourceLinked="1"/>
        <c:majorTickMark val="out"/>
        <c:minorTickMark val="none"/>
        <c:tickLblPos val="nextTo"/>
        <c:txPr>
          <a:bodyPr/>
          <a:lstStyle/>
          <a:p>
            <a:pPr>
              <a:defRPr sz="1600"/>
            </a:pPr>
            <a:endParaRPr lang="ja-JP"/>
          </a:p>
        </c:txPr>
        <c:crossAx val="170117376"/>
        <c:crosses val="autoZero"/>
        <c:auto val="1"/>
        <c:lblAlgn val="ctr"/>
        <c:lblOffset val="100"/>
        <c:noMultiLvlLbl val="0"/>
      </c:catAx>
      <c:valAx>
        <c:axId val="170117376"/>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7000716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97756162832587E-2"/>
          <c:y val="1.6951443569553807E-2"/>
          <c:w val="0.91874234470691163"/>
          <c:h val="0.96609711286089239"/>
        </c:manualLayout>
      </c:layout>
      <c:barChart>
        <c:barDir val="col"/>
        <c:grouping val="clustered"/>
        <c:varyColors val="0"/>
        <c:ser>
          <c:idx val="0"/>
          <c:order val="0"/>
          <c:tx>
            <c:strRef>
              <c:f>Sheet1!$B$2</c:f>
              <c:strCache>
                <c:ptCount val="1"/>
                <c:pt idx="0">
                  <c:v>2004</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Sheet1!$B$4:$B$22</c:f>
              <c:numCache>
                <c:formatCode>General</c:formatCode>
                <c:ptCount val="19"/>
                <c:pt idx="0">
                  <c:v>-231678</c:v>
                </c:pt>
                <c:pt idx="1">
                  <c:v>5744</c:v>
                </c:pt>
                <c:pt idx="2">
                  <c:v>144023</c:v>
                </c:pt>
                <c:pt idx="3">
                  <c:v>-74997</c:v>
                </c:pt>
                <c:pt idx="4">
                  <c:v>0</c:v>
                </c:pt>
                <c:pt idx="5">
                  <c:v>-581184</c:v>
                </c:pt>
                <c:pt idx="6">
                  <c:v>127137</c:v>
                </c:pt>
                <c:pt idx="7">
                  <c:v>-702823</c:v>
                </c:pt>
                <c:pt idx="8">
                  <c:v>-32015</c:v>
                </c:pt>
                <c:pt idx="9">
                  <c:v>-1848999</c:v>
                </c:pt>
                <c:pt idx="10">
                  <c:v>-45495</c:v>
                </c:pt>
                <c:pt idx="11">
                  <c:v>-15159</c:v>
                </c:pt>
                <c:pt idx="12">
                  <c:v>35908</c:v>
                </c:pt>
                <c:pt idx="13">
                  <c:v>414423</c:v>
                </c:pt>
                <c:pt idx="14">
                  <c:v>-51536</c:v>
                </c:pt>
                <c:pt idx="15">
                  <c:v>-71681</c:v>
                </c:pt>
                <c:pt idx="16">
                  <c:v>54387</c:v>
                </c:pt>
                <c:pt idx="17">
                  <c:v>-595851</c:v>
                </c:pt>
                <c:pt idx="18">
                  <c:v>182073</c:v>
                </c:pt>
              </c:numCache>
            </c:numRef>
          </c:val>
        </c:ser>
        <c:ser>
          <c:idx val="1"/>
          <c:order val="1"/>
          <c:tx>
            <c:strRef>
              <c:f>Sheet1!$C$2</c:f>
              <c:strCache>
                <c:ptCount val="1"/>
                <c:pt idx="0">
                  <c:v>2005</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Sheet1!$C$4:$C$22</c:f>
              <c:numCache>
                <c:formatCode>General</c:formatCode>
                <c:ptCount val="19"/>
                <c:pt idx="0">
                  <c:v>-244931</c:v>
                </c:pt>
                <c:pt idx="1">
                  <c:v>-105465</c:v>
                </c:pt>
                <c:pt idx="2">
                  <c:v>180205</c:v>
                </c:pt>
                <c:pt idx="3">
                  <c:v>-73648</c:v>
                </c:pt>
                <c:pt idx="4">
                  <c:v>-158092</c:v>
                </c:pt>
                <c:pt idx="5">
                  <c:v>-271414</c:v>
                </c:pt>
                <c:pt idx="6">
                  <c:v>148148</c:v>
                </c:pt>
                <c:pt idx="7">
                  <c:v>-125500</c:v>
                </c:pt>
                <c:pt idx="8">
                  <c:v>-13114</c:v>
                </c:pt>
                <c:pt idx="9">
                  <c:v>-2226021</c:v>
                </c:pt>
                <c:pt idx="10">
                  <c:v>-50958</c:v>
                </c:pt>
                <c:pt idx="11">
                  <c:v>-20149</c:v>
                </c:pt>
                <c:pt idx="12">
                  <c:v>25175</c:v>
                </c:pt>
                <c:pt idx="13">
                  <c:v>492748</c:v>
                </c:pt>
                <c:pt idx="14">
                  <c:v>4126</c:v>
                </c:pt>
                <c:pt idx="15">
                  <c:v>-101833</c:v>
                </c:pt>
                <c:pt idx="16">
                  <c:v>-5635</c:v>
                </c:pt>
                <c:pt idx="17">
                  <c:v>-540540</c:v>
                </c:pt>
                <c:pt idx="18">
                  <c:v>165997</c:v>
                </c:pt>
              </c:numCache>
            </c:numRef>
          </c:val>
        </c:ser>
        <c:ser>
          <c:idx val="2"/>
          <c:order val="2"/>
          <c:tx>
            <c:strRef>
              <c:f>Sheet1!$D$2</c:f>
              <c:strCache>
                <c:ptCount val="1"/>
                <c:pt idx="0">
                  <c:v>2006</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Sheet1!$D$4:$D$22</c:f>
              <c:numCache>
                <c:formatCode>General</c:formatCode>
                <c:ptCount val="19"/>
                <c:pt idx="0">
                  <c:v>-186391</c:v>
                </c:pt>
                <c:pt idx="1">
                  <c:v>-18751</c:v>
                </c:pt>
                <c:pt idx="2">
                  <c:v>150505</c:v>
                </c:pt>
                <c:pt idx="3">
                  <c:v>-66965</c:v>
                </c:pt>
                <c:pt idx="4">
                  <c:v>-101314</c:v>
                </c:pt>
                <c:pt idx="5">
                  <c:v>-229486</c:v>
                </c:pt>
                <c:pt idx="6">
                  <c:v>118634</c:v>
                </c:pt>
                <c:pt idx="7">
                  <c:v>-179570</c:v>
                </c:pt>
                <c:pt idx="8">
                  <c:v>3436</c:v>
                </c:pt>
                <c:pt idx="9">
                  <c:v>-1805612</c:v>
                </c:pt>
                <c:pt idx="10">
                  <c:v>-113848</c:v>
                </c:pt>
                <c:pt idx="11">
                  <c:v>-21529</c:v>
                </c:pt>
                <c:pt idx="12">
                  <c:v>10489</c:v>
                </c:pt>
                <c:pt idx="13">
                  <c:v>546457</c:v>
                </c:pt>
                <c:pt idx="14">
                  <c:v>8292</c:v>
                </c:pt>
                <c:pt idx="15">
                  <c:v>-84916</c:v>
                </c:pt>
                <c:pt idx="16">
                  <c:v>60839</c:v>
                </c:pt>
                <c:pt idx="17">
                  <c:v>-592912</c:v>
                </c:pt>
                <c:pt idx="18">
                  <c:v>162535</c:v>
                </c:pt>
              </c:numCache>
            </c:numRef>
          </c:val>
        </c:ser>
        <c:ser>
          <c:idx val="3"/>
          <c:order val="3"/>
          <c:tx>
            <c:strRef>
              <c:f>Sheet1!$E$2</c:f>
              <c:strCache>
                <c:ptCount val="1"/>
                <c:pt idx="0">
                  <c:v>2007</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Sheet1!$E$4:$E$22</c:f>
              <c:numCache>
                <c:formatCode>General</c:formatCode>
                <c:ptCount val="19"/>
                <c:pt idx="0">
                  <c:v>-208833</c:v>
                </c:pt>
                <c:pt idx="1">
                  <c:v>-71307</c:v>
                </c:pt>
                <c:pt idx="2">
                  <c:v>183509</c:v>
                </c:pt>
                <c:pt idx="3">
                  <c:v>-63190</c:v>
                </c:pt>
                <c:pt idx="4">
                  <c:v>-169715</c:v>
                </c:pt>
                <c:pt idx="5">
                  <c:v>-264208</c:v>
                </c:pt>
                <c:pt idx="6">
                  <c:v>23137</c:v>
                </c:pt>
                <c:pt idx="7">
                  <c:v>-180202</c:v>
                </c:pt>
                <c:pt idx="8">
                  <c:v>-8974</c:v>
                </c:pt>
                <c:pt idx="9">
                  <c:v>-1780069</c:v>
                </c:pt>
                <c:pt idx="10">
                  <c:v>-213804</c:v>
                </c:pt>
                <c:pt idx="11">
                  <c:v>-84801</c:v>
                </c:pt>
                <c:pt idx="12">
                  <c:v>9598</c:v>
                </c:pt>
                <c:pt idx="13">
                  <c:v>594660</c:v>
                </c:pt>
                <c:pt idx="14">
                  <c:v>-49118</c:v>
                </c:pt>
                <c:pt idx="15">
                  <c:v>-108769</c:v>
                </c:pt>
                <c:pt idx="16">
                  <c:v>12939</c:v>
                </c:pt>
                <c:pt idx="17">
                  <c:v>-538040</c:v>
                </c:pt>
                <c:pt idx="18">
                  <c:v>93291</c:v>
                </c:pt>
              </c:numCache>
            </c:numRef>
          </c:val>
        </c:ser>
        <c:ser>
          <c:idx val="4"/>
          <c:order val="4"/>
          <c:tx>
            <c:strRef>
              <c:f>Sheet1!$F$2</c:f>
              <c:strCache>
                <c:ptCount val="1"/>
                <c:pt idx="0">
                  <c:v>2008</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Sheet1!$F$4:$F$22</c:f>
              <c:numCache>
                <c:formatCode>General</c:formatCode>
                <c:ptCount val="19"/>
                <c:pt idx="0">
                  <c:v>-223515</c:v>
                </c:pt>
                <c:pt idx="1">
                  <c:v>-110692</c:v>
                </c:pt>
                <c:pt idx="2">
                  <c:v>118482</c:v>
                </c:pt>
                <c:pt idx="3">
                  <c:v>-49965</c:v>
                </c:pt>
                <c:pt idx="4">
                  <c:v>-66929</c:v>
                </c:pt>
                <c:pt idx="5">
                  <c:v>-250869</c:v>
                </c:pt>
                <c:pt idx="6">
                  <c:v>-61154</c:v>
                </c:pt>
                <c:pt idx="7">
                  <c:v>-209614</c:v>
                </c:pt>
                <c:pt idx="8">
                  <c:v>-32910</c:v>
                </c:pt>
                <c:pt idx="9">
                  <c:v>-1618175</c:v>
                </c:pt>
                <c:pt idx="10">
                  <c:v>-298020</c:v>
                </c:pt>
                <c:pt idx="11">
                  <c:v>16417</c:v>
                </c:pt>
                <c:pt idx="12">
                  <c:v>5529</c:v>
                </c:pt>
                <c:pt idx="13">
                  <c:v>317939</c:v>
                </c:pt>
                <c:pt idx="14">
                  <c:v>26224</c:v>
                </c:pt>
                <c:pt idx="15">
                  <c:v>-136494</c:v>
                </c:pt>
                <c:pt idx="16">
                  <c:v>7294</c:v>
                </c:pt>
                <c:pt idx="17">
                  <c:v>-509879</c:v>
                </c:pt>
                <c:pt idx="18">
                  <c:v>56793</c:v>
                </c:pt>
              </c:numCache>
            </c:numRef>
          </c:val>
        </c:ser>
        <c:ser>
          <c:idx val="5"/>
          <c:order val="5"/>
          <c:tx>
            <c:strRef>
              <c:f>Sheet1!$G$2</c:f>
              <c:strCache>
                <c:ptCount val="1"/>
                <c:pt idx="0">
                  <c:v>2009</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Sheet1!$G$4:$G$22</c:f>
              <c:numCache>
                <c:formatCode>General</c:formatCode>
                <c:ptCount val="19"/>
                <c:pt idx="0">
                  <c:v>-257668</c:v>
                </c:pt>
                <c:pt idx="1">
                  <c:v>-125249</c:v>
                </c:pt>
                <c:pt idx="2">
                  <c:v>149597</c:v>
                </c:pt>
                <c:pt idx="3">
                  <c:v>-55075</c:v>
                </c:pt>
                <c:pt idx="4">
                  <c:v>-53716</c:v>
                </c:pt>
                <c:pt idx="5">
                  <c:v>-275445</c:v>
                </c:pt>
                <c:pt idx="6">
                  <c:v>-102713</c:v>
                </c:pt>
                <c:pt idx="7">
                  <c:v>-203111</c:v>
                </c:pt>
                <c:pt idx="8">
                  <c:v>-70395</c:v>
                </c:pt>
                <c:pt idx="9">
                  <c:v>-1309038</c:v>
                </c:pt>
                <c:pt idx="10">
                  <c:v>-339150</c:v>
                </c:pt>
                <c:pt idx="11">
                  <c:v>9355</c:v>
                </c:pt>
                <c:pt idx="12">
                  <c:v>-8560</c:v>
                </c:pt>
                <c:pt idx="13">
                  <c:v>29797</c:v>
                </c:pt>
                <c:pt idx="14">
                  <c:v>940</c:v>
                </c:pt>
                <c:pt idx="15">
                  <c:v>-125816</c:v>
                </c:pt>
                <c:pt idx="16">
                  <c:v>-94503</c:v>
                </c:pt>
                <c:pt idx="17">
                  <c:v>-812214</c:v>
                </c:pt>
                <c:pt idx="18">
                  <c:v>16430</c:v>
                </c:pt>
              </c:numCache>
            </c:numRef>
          </c:val>
        </c:ser>
        <c:ser>
          <c:idx val="6"/>
          <c:order val="6"/>
          <c:tx>
            <c:strRef>
              <c:f>Sheet1!$H$2</c:f>
              <c:strCache>
                <c:ptCount val="1"/>
                <c:pt idx="0">
                  <c:v>2010</c:v>
                </c:pt>
              </c:strCache>
            </c:strRef>
          </c:tx>
          <c:invertIfNegative val="0"/>
          <c:cat>
            <c:strRef>
              <c:f>Sheet1!$A$4:$A$22</c:f>
              <c:strCache>
                <c:ptCount val="19"/>
                <c:pt idx="0">
                  <c:v>札幌市</c:v>
                </c:pt>
                <c:pt idx="1">
                  <c:v>函館市</c:v>
                </c:pt>
                <c:pt idx="2">
                  <c:v>富山地方鉄道</c:v>
                </c:pt>
                <c:pt idx="3">
                  <c:v>万葉線</c:v>
                </c:pt>
                <c:pt idx="4">
                  <c:v>富山ライトレール</c:v>
                </c:pt>
                <c:pt idx="5">
                  <c:v>東京急行電鉄</c:v>
                </c:pt>
                <c:pt idx="6">
                  <c:v>東京都</c:v>
                </c:pt>
                <c:pt idx="7">
                  <c:v>名古屋鉄道</c:v>
                </c:pt>
                <c:pt idx="8">
                  <c:v>豊橋鉄道</c:v>
                </c:pt>
                <c:pt idx="9">
                  <c:v>京阪電気鉄道</c:v>
                </c:pt>
                <c:pt idx="10">
                  <c:v>阪堺電気軌道</c:v>
                </c:pt>
                <c:pt idx="11">
                  <c:v>京福電気鉄道</c:v>
                </c:pt>
                <c:pt idx="12">
                  <c:v>岡山電気軌道</c:v>
                </c:pt>
                <c:pt idx="13">
                  <c:v>広島電鉄</c:v>
                </c:pt>
                <c:pt idx="14">
                  <c:v>土佐電気鉄道</c:v>
                </c:pt>
                <c:pt idx="15">
                  <c:v>伊予鉄道</c:v>
                </c:pt>
                <c:pt idx="16">
                  <c:v>長崎電気軌道</c:v>
                </c:pt>
                <c:pt idx="17">
                  <c:v>熊本市</c:v>
                </c:pt>
                <c:pt idx="18">
                  <c:v>鹿児島市</c:v>
                </c:pt>
              </c:strCache>
            </c:strRef>
          </c:cat>
          <c:val>
            <c:numRef>
              <c:f>Sheet1!$H$4:$H$22</c:f>
              <c:numCache>
                <c:formatCode>General</c:formatCode>
                <c:ptCount val="19"/>
                <c:pt idx="0">
                  <c:v>-271745</c:v>
                </c:pt>
                <c:pt idx="1">
                  <c:v>-202317</c:v>
                </c:pt>
                <c:pt idx="2">
                  <c:v>161722</c:v>
                </c:pt>
                <c:pt idx="3">
                  <c:v>-64343</c:v>
                </c:pt>
                <c:pt idx="4">
                  <c:v>-56156</c:v>
                </c:pt>
                <c:pt idx="5">
                  <c:v>-259567</c:v>
                </c:pt>
                <c:pt idx="6">
                  <c:v>-50886</c:v>
                </c:pt>
                <c:pt idx="7">
                  <c:v>-178840</c:v>
                </c:pt>
                <c:pt idx="8">
                  <c:v>-79134</c:v>
                </c:pt>
                <c:pt idx="9">
                  <c:v>-1290352</c:v>
                </c:pt>
                <c:pt idx="10">
                  <c:v>-233627</c:v>
                </c:pt>
                <c:pt idx="11">
                  <c:v>34069</c:v>
                </c:pt>
                <c:pt idx="12">
                  <c:v>7172</c:v>
                </c:pt>
                <c:pt idx="13">
                  <c:v>55274</c:v>
                </c:pt>
                <c:pt idx="14">
                  <c:v>6990</c:v>
                </c:pt>
                <c:pt idx="15">
                  <c:v>-157911</c:v>
                </c:pt>
                <c:pt idx="16">
                  <c:v>47172</c:v>
                </c:pt>
                <c:pt idx="17">
                  <c:v>-626079</c:v>
                </c:pt>
                <c:pt idx="18">
                  <c:v>37732</c:v>
                </c:pt>
              </c:numCache>
            </c:numRef>
          </c:val>
        </c:ser>
        <c:dLbls>
          <c:showLegendKey val="0"/>
          <c:showVal val="0"/>
          <c:showCatName val="0"/>
          <c:showSerName val="0"/>
          <c:showPercent val="0"/>
          <c:showBubbleSize val="0"/>
        </c:dLbls>
        <c:gapWidth val="150"/>
        <c:axId val="122543488"/>
        <c:axId val="122549376"/>
      </c:barChart>
      <c:catAx>
        <c:axId val="122543488"/>
        <c:scaling>
          <c:orientation val="minMax"/>
        </c:scaling>
        <c:delete val="0"/>
        <c:axPos val="b"/>
        <c:majorTickMark val="out"/>
        <c:minorTickMark val="none"/>
        <c:tickLblPos val="nextTo"/>
        <c:crossAx val="122549376"/>
        <c:crosses val="autoZero"/>
        <c:auto val="1"/>
        <c:lblAlgn val="ctr"/>
        <c:lblOffset val="100"/>
        <c:noMultiLvlLbl val="0"/>
      </c:catAx>
      <c:valAx>
        <c:axId val="122549376"/>
        <c:scaling>
          <c:orientation val="minMax"/>
        </c:scaling>
        <c:delete val="0"/>
        <c:axPos val="l"/>
        <c:majorGridlines/>
        <c:numFmt formatCode="General" sourceLinked="1"/>
        <c:majorTickMark val="out"/>
        <c:minorTickMark val="none"/>
        <c:tickLblPos val="nextTo"/>
        <c:crossAx val="122543488"/>
        <c:crosses val="autoZero"/>
        <c:crossBetween val="between"/>
      </c:valAx>
    </c:plotArea>
    <c:legend>
      <c:legendPos val="r"/>
      <c:layout>
        <c:manualLayout>
          <c:xMode val="edge"/>
          <c:yMode val="edge"/>
          <c:x val="0.91786848335134563"/>
          <c:y val="0.54919378827646559"/>
          <c:w val="6.0889686583294737E-2"/>
          <c:h val="0.35161220472440946"/>
        </c:manualLayou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損益!$A$22</c:f>
              <c:strCache>
                <c:ptCount val="1"/>
                <c:pt idx="0">
                  <c:v>鹿児島交通局</c:v>
                </c:pt>
              </c:strCache>
            </c:strRef>
          </c:tx>
          <c:invertIfNegative val="0"/>
          <c:cat>
            <c:numRef>
              <c:f>損益!$B$1:$H$1</c:f>
              <c:numCache>
                <c:formatCode>General</c:formatCode>
                <c:ptCount val="7"/>
                <c:pt idx="0">
                  <c:v>2004</c:v>
                </c:pt>
                <c:pt idx="1">
                  <c:v>2005</c:v>
                </c:pt>
                <c:pt idx="2">
                  <c:v>2006</c:v>
                </c:pt>
                <c:pt idx="3">
                  <c:v>2007</c:v>
                </c:pt>
                <c:pt idx="4">
                  <c:v>2008</c:v>
                </c:pt>
                <c:pt idx="5">
                  <c:v>2009</c:v>
                </c:pt>
                <c:pt idx="6">
                  <c:v>2010</c:v>
                </c:pt>
              </c:numCache>
            </c:numRef>
          </c:cat>
          <c:val>
            <c:numRef>
              <c:f>損益!$B$22:$H$22</c:f>
              <c:numCache>
                <c:formatCode>General</c:formatCode>
                <c:ptCount val="7"/>
                <c:pt idx="0">
                  <c:v>182073</c:v>
                </c:pt>
                <c:pt idx="1">
                  <c:v>165997</c:v>
                </c:pt>
                <c:pt idx="2">
                  <c:v>162535</c:v>
                </c:pt>
                <c:pt idx="3">
                  <c:v>93291</c:v>
                </c:pt>
                <c:pt idx="4">
                  <c:v>56793</c:v>
                </c:pt>
                <c:pt idx="5">
                  <c:v>16430</c:v>
                </c:pt>
                <c:pt idx="6">
                  <c:v>37732</c:v>
                </c:pt>
              </c:numCache>
            </c:numRef>
          </c:val>
        </c:ser>
        <c:dLbls>
          <c:showLegendKey val="0"/>
          <c:showVal val="0"/>
          <c:showCatName val="0"/>
          <c:showSerName val="0"/>
          <c:showPercent val="0"/>
          <c:showBubbleSize val="0"/>
        </c:dLbls>
        <c:gapWidth val="150"/>
        <c:axId val="173202048"/>
        <c:axId val="173256064"/>
      </c:barChart>
      <c:catAx>
        <c:axId val="173202048"/>
        <c:scaling>
          <c:orientation val="minMax"/>
        </c:scaling>
        <c:delete val="0"/>
        <c:axPos val="b"/>
        <c:numFmt formatCode="General" sourceLinked="1"/>
        <c:majorTickMark val="out"/>
        <c:minorTickMark val="none"/>
        <c:tickLblPos val="nextTo"/>
        <c:txPr>
          <a:bodyPr/>
          <a:lstStyle/>
          <a:p>
            <a:pPr>
              <a:defRPr sz="1600"/>
            </a:pPr>
            <a:endParaRPr lang="ja-JP"/>
          </a:p>
        </c:txPr>
        <c:crossAx val="173256064"/>
        <c:crosses val="autoZero"/>
        <c:auto val="1"/>
        <c:lblAlgn val="ctr"/>
        <c:lblOffset val="100"/>
        <c:noMultiLvlLbl val="0"/>
      </c:catAx>
      <c:valAx>
        <c:axId val="173256064"/>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73202048"/>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輸送人員の対前年度比</a:t>
            </a:r>
          </a:p>
        </c:rich>
      </c:tx>
      <c:layout/>
      <c:overlay val="0"/>
    </c:title>
    <c:autoTitleDeleted val="0"/>
    <c:plotArea>
      <c:layout/>
      <c:lineChart>
        <c:grouping val="standard"/>
        <c:varyColors val="0"/>
        <c:ser>
          <c:idx val="0"/>
          <c:order val="0"/>
          <c:tx>
            <c:strRef>
              <c:f>'\\gefs01\s1130097\Win\Desktop\新しいフォルダー\[路面電車輸送Ⅱ.xlsx]Sheet1'!$A$46</c:f>
              <c:strCache>
                <c:ptCount val="1"/>
                <c:pt idx="0">
                  <c:v>合計</c:v>
                </c:pt>
              </c:strCache>
            </c:strRef>
          </c:tx>
          <c:spPr>
            <a:ln>
              <a:solidFill>
                <a:srgbClr val="FF0000"/>
              </a:solidFill>
            </a:ln>
          </c:spPr>
          <c:marker>
            <c:symbol val="none"/>
          </c:marker>
          <c:cat>
            <c:numRef>
              <c:f>'\\gefs01\s1130097\Win\Desktop\新しいフォルダー\[路面電車輸送Ⅱ.xlsx]Sheet1'!$B$25:$G$25</c:f>
              <c:numCache>
                <c:formatCode>General</c:formatCode>
                <c:ptCount val="6"/>
                <c:pt idx="0">
                  <c:v>2005</c:v>
                </c:pt>
                <c:pt idx="1">
                  <c:v>2006</c:v>
                </c:pt>
                <c:pt idx="2">
                  <c:v>2007</c:v>
                </c:pt>
                <c:pt idx="3">
                  <c:v>2008</c:v>
                </c:pt>
                <c:pt idx="4">
                  <c:v>2009</c:v>
                </c:pt>
                <c:pt idx="5">
                  <c:v>2010</c:v>
                </c:pt>
              </c:numCache>
            </c:numRef>
          </c:cat>
          <c:val>
            <c:numRef>
              <c:f>'\\gefs01\s1130097\Win\Desktop\新しいフォルダー\[路面電車輸送Ⅱ.xlsx]Sheet1'!$B$46:$G$46</c:f>
              <c:numCache>
                <c:formatCode>General</c:formatCode>
                <c:ptCount val="6"/>
                <c:pt idx="0">
                  <c:v>197</c:v>
                </c:pt>
                <c:pt idx="1">
                  <c:v>879</c:v>
                </c:pt>
                <c:pt idx="2">
                  <c:v>170</c:v>
                </c:pt>
                <c:pt idx="3">
                  <c:v>339</c:v>
                </c:pt>
                <c:pt idx="4">
                  <c:v>-6191</c:v>
                </c:pt>
                <c:pt idx="5">
                  <c:v>-1535</c:v>
                </c:pt>
              </c:numCache>
            </c:numRef>
          </c:val>
          <c:smooth val="0"/>
        </c:ser>
        <c:dLbls>
          <c:showLegendKey val="0"/>
          <c:showVal val="0"/>
          <c:showCatName val="0"/>
          <c:showSerName val="0"/>
          <c:showPercent val="0"/>
          <c:showBubbleSize val="0"/>
        </c:dLbls>
        <c:marker val="1"/>
        <c:smooth val="0"/>
        <c:axId val="141623680"/>
        <c:axId val="141625216"/>
      </c:lineChart>
      <c:catAx>
        <c:axId val="141623680"/>
        <c:scaling>
          <c:orientation val="minMax"/>
        </c:scaling>
        <c:delete val="0"/>
        <c:axPos val="b"/>
        <c:numFmt formatCode="General" sourceLinked="1"/>
        <c:majorTickMark val="out"/>
        <c:minorTickMark val="none"/>
        <c:tickLblPos val="nextTo"/>
        <c:crossAx val="141625216"/>
        <c:crosses val="autoZero"/>
        <c:auto val="1"/>
        <c:lblAlgn val="ctr"/>
        <c:lblOffset val="100"/>
        <c:noMultiLvlLbl val="0"/>
      </c:catAx>
      <c:valAx>
        <c:axId val="141625216"/>
        <c:scaling>
          <c:orientation val="minMax"/>
        </c:scaling>
        <c:delete val="0"/>
        <c:axPos val="l"/>
        <c:majorGridlines/>
        <c:numFmt formatCode="General" sourceLinked="1"/>
        <c:majorTickMark val="out"/>
        <c:minorTickMark val="none"/>
        <c:tickLblPos val="nextTo"/>
        <c:crossAx val="1416236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黒字企業の輸送人員の対前年度比</a:t>
            </a:r>
          </a:p>
        </c:rich>
      </c:tx>
      <c:layout>
        <c:manualLayout>
          <c:xMode val="edge"/>
          <c:yMode val="edge"/>
          <c:x val="0.13476821784396836"/>
          <c:y val="0"/>
        </c:manualLayout>
      </c:layout>
      <c:overlay val="0"/>
    </c:title>
    <c:autoTitleDeleted val="0"/>
    <c:plotArea>
      <c:layout>
        <c:manualLayout>
          <c:layoutTarget val="inner"/>
          <c:xMode val="edge"/>
          <c:yMode val="edge"/>
          <c:x val="0.10198278345720532"/>
          <c:y val="0.10311293026265056"/>
          <c:w val="0.72318965501008359"/>
          <c:h val="0.86716243129848314"/>
        </c:manualLayout>
      </c:layout>
      <c:lineChart>
        <c:grouping val="standard"/>
        <c:varyColors val="0"/>
        <c:ser>
          <c:idx val="2"/>
          <c:order val="0"/>
          <c:tx>
            <c:strRef>
              <c:f>輸送人員!$A$29</c:f>
              <c:strCache>
                <c:ptCount val="1"/>
                <c:pt idx="0">
                  <c:v>富山地方鉄道</c:v>
                </c:pt>
              </c:strCache>
            </c:strRef>
          </c:tx>
          <c:marker>
            <c:symbol val="none"/>
          </c:marker>
          <c:cat>
            <c:numRef>
              <c:f>輸送人員!$B$26:$G$26</c:f>
              <c:numCache>
                <c:formatCode>General</c:formatCode>
                <c:ptCount val="6"/>
                <c:pt idx="0">
                  <c:v>2005</c:v>
                </c:pt>
                <c:pt idx="1">
                  <c:v>2006</c:v>
                </c:pt>
                <c:pt idx="2">
                  <c:v>2007</c:v>
                </c:pt>
                <c:pt idx="3">
                  <c:v>2008</c:v>
                </c:pt>
                <c:pt idx="4">
                  <c:v>2009</c:v>
                </c:pt>
                <c:pt idx="5">
                  <c:v>2010</c:v>
                </c:pt>
              </c:numCache>
            </c:numRef>
          </c:cat>
          <c:val>
            <c:numRef>
              <c:f>輸送人員!$B$29:$G$29</c:f>
              <c:numCache>
                <c:formatCode>General</c:formatCode>
                <c:ptCount val="6"/>
                <c:pt idx="0">
                  <c:v>-17</c:v>
                </c:pt>
                <c:pt idx="1">
                  <c:v>-87</c:v>
                </c:pt>
                <c:pt idx="2">
                  <c:v>64</c:v>
                </c:pt>
                <c:pt idx="3">
                  <c:v>9</c:v>
                </c:pt>
                <c:pt idx="4">
                  <c:v>99</c:v>
                </c:pt>
                <c:pt idx="5">
                  <c:v>281</c:v>
                </c:pt>
              </c:numCache>
            </c:numRef>
          </c:val>
          <c:smooth val="0"/>
        </c:ser>
        <c:ser>
          <c:idx val="19"/>
          <c:order val="1"/>
          <c:tx>
            <c:strRef>
              <c:f>輸送人員!$A$46</c:f>
              <c:strCache>
                <c:ptCount val="1"/>
                <c:pt idx="0">
                  <c:v>鹿児島市</c:v>
                </c:pt>
              </c:strCache>
            </c:strRef>
          </c:tx>
          <c:marker>
            <c:symbol val="none"/>
          </c:marker>
          <c:cat>
            <c:numRef>
              <c:f>輸送人員!$B$26:$G$26</c:f>
              <c:numCache>
                <c:formatCode>General</c:formatCode>
                <c:ptCount val="6"/>
                <c:pt idx="0">
                  <c:v>2005</c:v>
                </c:pt>
                <c:pt idx="1">
                  <c:v>2006</c:v>
                </c:pt>
                <c:pt idx="2">
                  <c:v>2007</c:v>
                </c:pt>
                <c:pt idx="3">
                  <c:v>2008</c:v>
                </c:pt>
                <c:pt idx="4">
                  <c:v>2009</c:v>
                </c:pt>
                <c:pt idx="5">
                  <c:v>2010</c:v>
                </c:pt>
              </c:numCache>
            </c:numRef>
          </c:cat>
          <c:val>
            <c:numRef>
              <c:f>輸送人員!$B$46:$G$46</c:f>
              <c:numCache>
                <c:formatCode>General</c:formatCode>
                <c:ptCount val="6"/>
                <c:pt idx="0">
                  <c:v>60</c:v>
                </c:pt>
                <c:pt idx="1">
                  <c:v>663</c:v>
                </c:pt>
                <c:pt idx="2">
                  <c:v>-193</c:v>
                </c:pt>
                <c:pt idx="3">
                  <c:v>-234</c:v>
                </c:pt>
                <c:pt idx="4">
                  <c:v>-471</c:v>
                </c:pt>
                <c:pt idx="5">
                  <c:v>140</c:v>
                </c:pt>
              </c:numCache>
            </c:numRef>
          </c:val>
          <c:smooth val="0"/>
        </c:ser>
        <c:ser>
          <c:idx val="14"/>
          <c:order val="2"/>
          <c:tx>
            <c:strRef>
              <c:f>輸送人員!$A$41</c:f>
              <c:strCache>
                <c:ptCount val="1"/>
                <c:pt idx="0">
                  <c:v>広島電鉄</c:v>
                </c:pt>
              </c:strCache>
            </c:strRef>
          </c:tx>
          <c:spPr>
            <a:ln>
              <a:solidFill>
                <a:schemeClr val="accent6"/>
              </a:solidFill>
            </a:ln>
          </c:spPr>
          <c:marker>
            <c:symbol val="none"/>
          </c:marker>
          <c:cat>
            <c:numRef>
              <c:f>輸送人員!$B$26:$G$26</c:f>
              <c:numCache>
                <c:formatCode>General</c:formatCode>
                <c:ptCount val="6"/>
                <c:pt idx="0">
                  <c:v>2005</c:v>
                </c:pt>
                <c:pt idx="1">
                  <c:v>2006</c:v>
                </c:pt>
                <c:pt idx="2">
                  <c:v>2007</c:v>
                </c:pt>
                <c:pt idx="3">
                  <c:v>2008</c:v>
                </c:pt>
                <c:pt idx="4">
                  <c:v>2009</c:v>
                </c:pt>
                <c:pt idx="5">
                  <c:v>2010</c:v>
                </c:pt>
              </c:numCache>
            </c:numRef>
          </c:cat>
          <c:val>
            <c:numRef>
              <c:f>輸送人員!$B$41:$G$41</c:f>
              <c:numCache>
                <c:formatCode>General</c:formatCode>
                <c:ptCount val="6"/>
                <c:pt idx="0">
                  <c:v>127</c:v>
                </c:pt>
                <c:pt idx="1">
                  <c:v>306</c:v>
                </c:pt>
                <c:pt idx="2">
                  <c:v>485</c:v>
                </c:pt>
                <c:pt idx="3">
                  <c:v>487</c:v>
                </c:pt>
                <c:pt idx="4">
                  <c:v>-2382</c:v>
                </c:pt>
                <c:pt idx="5">
                  <c:v>-956</c:v>
                </c:pt>
              </c:numCache>
            </c:numRef>
          </c:val>
          <c:smooth val="0"/>
        </c:ser>
        <c:dLbls>
          <c:showLegendKey val="0"/>
          <c:showVal val="0"/>
          <c:showCatName val="0"/>
          <c:showSerName val="0"/>
          <c:showPercent val="0"/>
          <c:showBubbleSize val="0"/>
        </c:dLbls>
        <c:marker val="1"/>
        <c:smooth val="0"/>
        <c:axId val="142073856"/>
        <c:axId val="142075392"/>
      </c:lineChart>
      <c:catAx>
        <c:axId val="142073856"/>
        <c:scaling>
          <c:orientation val="minMax"/>
        </c:scaling>
        <c:delete val="0"/>
        <c:axPos val="b"/>
        <c:numFmt formatCode="General" sourceLinked="1"/>
        <c:majorTickMark val="out"/>
        <c:minorTickMark val="none"/>
        <c:tickLblPos val="nextTo"/>
        <c:crossAx val="142075392"/>
        <c:crosses val="autoZero"/>
        <c:auto val="1"/>
        <c:lblAlgn val="ctr"/>
        <c:lblOffset val="100"/>
        <c:noMultiLvlLbl val="0"/>
      </c:catAx>
      <c:valAx>
        <c:axId val="142075392"/>
        <c:scaling>
          <c:orientation val="minMax"/>
        </c:scaling>
        <c:delete val="0"/>
        <c:axPos val="l"/>
        <c:majorGridlines/>
        <c:numFmt formatCode="General" sourceLinked="1"/>
        <c:majorTickMark val="out"/>
        <c:minorTickMark val="none"/>
        <c:tickLblPos val="nextTo"/>
        <c:crossAx val="142073856"/>
        <c:crosses val="autoZero"/>
        <c:crossBetween val="between"/>
      </c:valAx>
    </c:plotArea>
    <c:legend>
      <c:legendPos val="r"/>
      <c:layout>
        <c:manualLayout>
          <c:xMode val="edge"/>
          <c:yMode val="edge"/>
          <c:x val="0.72243521211668649"/>
          <c:y val="0.72414746915487316"/>
          <c:w val="0.26021698864060644"/>
          <c:h val="0.13106591657243563"/>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Sheet1!$J$9</c:f>
              <c:strCache>
                <c:ptCount val="1"/>
                <c:pt idx="0">
                  <c:v>輸送密度(千人/キロ）</c:v>
                </c:pt>
              </c:strCache>
            </c:strRef>
          </c:tx>
          <c:invertIfNegative val="0"/>
          <c:dLbls>
            <c:showLegendKey val="0"/>
            <c:showVal val="1"/>
            <c:showCatName val="0"/>
            <c:showSerName val="0"/>
            <c:showPercent val="0"/>
            <c:showBubbleSize val="0"/>
            <c:showLeaderLines val="0"/>
          </c:dLbls>
          <c:cat>
            <c:strRef>
              <c:f>Sheet1!$K$5:$Q$5</c:f>
              <c:strCache>
                <c:ptCount val="7"/>
                <c:pt idx="0">
                  <c:v>H16</c:v>
                </c:pt>
                <c:pt idx="1">
                  <c:v>H17</c:v>
                </c:pt>
                <c:pt idx="2">
                  <c:v>H18</c:v>
                </c:pt>
                <c:pt idx="3">
                  <c:v>H19</c:v>
                </c:pt>
                <c:pt idx="4">
                  <c:v>H20</c:v>
                </c:pt>
                <c:pt idx="5">
                  <c:v>H21</c:v>
                </c:pt>
                <c:pt idx="6">
                  <c:v>H22</c:v>
                </c:pt>
              </c:strCache>
            </c:strRef>
          </c:cat>
          <c:val>
            <c:numRef>
              <c:f>Sheet1!$K$9:$Q$9</c:f>
              <c:numCache>
                <c:formatCode>General</c:formatCode>
                <c:ptCount val="7"/>
                <c:pt idx="0">
                  <c:v>883.8604651162791</c:v>
                </c:pt>
                <c:pt idx="1">
                  <c:v>884.77674418604647</c:v>
                </c:pt>
                <c:pt idx="2">
                  <c:v>867.25516621743043</c:v>
                </c:pt>
                <c:pt idx="3">
                  <c:v>868.01886792452831</c:v>
                </c:pt>
                <c:pt idx="4">
                  <c:v>869.54177897574129</c:v>
                </c:pt>
                <c:pt idx="5">
                  <c:v>841.72955974842773</c:v>
                </c:pt>
                <c:pt idx="6">
                  <c:v>835.70979335130278</c:v>
                </c:pt>
              </c:numCache>
            </c:numRef>
          </c:val>
        </c:ser>
        <c:dLbls>
          <c:showLegendKey val="0"/>
          <c:showVal val="0"/>
          <c:showCatName val="0"/>
          <c:showSerName val="0"/>
          <c:showPercent val="0"/>
          <c:showBubbleSize val="0"/>
        </c:dLbls>
        <c:gapWidth val="150"/>
        <c:axId val="142271232"/>
        <c:axId val="142272768"/>
      </c:barChart>
      <c:catAx>
        <c:axId val="142271232"/>
        <c:scaling>
          <c:orientation val="minMax"/>
        </c:scaling>
        <c:delete val="0"/>
        <c:axPos val="b"/>
        <c:majorTickMark val="out"/>
        <c:minorTickMark val="none"/>
        <c:tickLblPos val="nextTo"/>
        <c:crossAx val="142272768"/>
        <c:crosses val="autoZero"/>
        <c:auto val="1"/>
        <c:lblAlgn val="ctr"/>
        <c:lblOffset val="100"/>
        <c:noMultiLvlLbl val="0"/>
      </c:catAx>
      <c:valAx>
        <c:axId val="142272768"/>
        <c:scaling>
          <c:orientation val="minMax"/>
        </c:scaling>
        <c:delete val="0"/>
        <c:axPos val="l"/>
        <c:majorGridlines/>
        <c:title>
          <c:tx>
            <c:rich>
              <a:bodyPr rot="0" vert="wordArtVertRtl"/>
              <a:lstStyle/>
              <a:p>
                <a:pPr>
                  <a:defRPr/>
                </a:pPr>
                <a:r>
                  <a:rPr lang="ja-JP" altLang="en-US"/>
                  <a:t>輸送密度</a:t>
                </a:r>
              </a:p>
            </c:rich>
          </c:tx>
          <c:layout/>
          <c:overlay val="0"/>
        </c:title>
        <c:numFmt formatCode="General" sourceLinked="1"/>
        <c:majorTickMark val="out"/>
        <c:minorTickMark val="none"/>
        <c:tickLblPos val="nextTo"/>
        <c:crossAx val="142271232"/>
        <c:crosses val="autoZero"/>
        <c:crossBetween val="between"/>
      </c:valAx>
    </c:plotArea>
    <c:legend>
      <c:legendPos val="r"/>
      <c:layout>
        <c:manualLayout>
          <c:xMode val="edge"/>
          <c:yMode val="edge"/>
          <c:x val="0.40244992271813851"/>
          <c:y val="9.6621709824177018E-2"/>
          <c:w val="0.3314490397753076"/>
          <c:h val="5.0639953640736882E-2"/>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黒字企業の輸送密度の推移</a:t>
            </a:r>
            <a:endParaRPr lang="en-US" altLang="ja-JP"/>
          </a:p>
        </c:rich>
      </c:tx>
      <c:layout/>
      <c:overlay val="0"/>
    </c:title>
    <c:autoTitleDeleted val="0"/>
    <c:plotArea>
      <c:layout/>
      <c:lineChart>
        <c:grouping val="standard"/>
        <c:varyColors val="0"/>
        <c:ser>
          <c:idx val="0"/>
          <c:order val="0"/>
          <c:tx>
            <c:v>富山地方鉄道</c:v>
          </c:tx>
          <c:marker>
            <c:symbol val="none"/>
          </c:marker>
          <c:cat>
            <c:numRef>
              <c:f>Sheet2!$B$71:$H$71</c:f>
              <c:numCache>
                <c:formatCode>General</c:formatCode>
                <c:ptCount val="7"/>
                <c:pt idx="0">
                  <c:v>2004</c:v>
                </c:pt>
                <c:pt idx="1">
                  <c:v>2005</c:v>
                </c:pt>
                <c:pt idx="2">
                  <c:v>2006</c:v>
                </c:pt>
                <c:pt idx="3">
                  <c:v>2007</c:v>
                </c:pt>
                <c:pt idx="4">
                  <c:v>2008</c:v>
                </c:pt>
                <c:pt idx="5">
                  <c:v>2009</c:v>
                </c:pt>
                <c:pt idx="6">
                  <c:v>2010</c:v>
                </c:pt>
              </c:numCache>
            </c:numRef>
          </c:cat>
          <c:val>
            <c:numRef>
              <c:f>Sheet2!$B$72:$H$72</c:f>
              <c:numCache>
                <c:formatCode>General</c:formatCode>
                <c:ptCount val="7"/>
                <c:pt idx="0">
                  <c:v>574.0625</c:v>
                </c:pt>
                <c:pt idx="1">
                  <c:v>571.40625</c:v>
                </c:pt>
                <c:pt idx="2">
                  <c:v>557.8125</c:v>
                </c:pt>
                <c:pt idx="3">
                  <c:v>567.8125</c:v>
                </c:pt>
                <c:pt idx="4">
                  <c:v>569.21875</c:v>
                </c:pt>
                <c:pt idx="5">
                  <c:v>584.6875</c:v>
                </c:pt>
                <c:pt idx="6">
                  <c:v>629</c:v>
                </c:pt>
              </c:numCache>
            </c:numRef>
          </c:val>
          <c:smooth val="0"/>
        </c:ser>
        <c:ser>
          <c:idx val="1"/>
          <c:order val="1"/>
          <c:tx>
            <c:v>広島電鉄</c:v>
          </c:tx>
          <c:marker>
            <c:symbol val="none"/>
          </c:marker>
          <c:cat>
            <c:numRef>
              <c:f>Sheet2!$B$71:$H$71</c:f>
              <c:numCache>
                <c:formatCode>General</c:formatCode>
                <c:ptCount val="7"/>
                <c:pt idx="0">
                  <c:v>2004</c:v>
                </c:pt>
                <c:pt idx="1">
                  <c:v>2005</c:v>
                </c:pt>
                <c:pt idx="2">
                  <c:v>2006</c:v>
                </c:pt>
                <c:pt idx="3">
                  <c:v>2007</c:v>
                </c:pt>
                <c:pt idx="4">
                  <c:v>2008</c:v>
                </c:pt>
                <c:pt idx="5">
                  <c:v>2009</c:v>
                </c:pt>
                <c:pt idx="6">
                  <c:v>2010</c:v>
                </c:pt>
              </c:numCache>
            </c:numRef>
          </c:cat>
          <c:val>
            <c:numRef>
              <c:f>Sheet2!$B$73:$H$73</c:f>
              <c:numCache>
                <c:formatCode>General</c:formatCode>
                <c:ptCount val="7"/>
                <c:pt idx="0">
                  <c:v>2041.3157894736842</c:v>
                </c:pt>
                <c:pt idx="1">
                  <c:v>2048</c:v>
                </c:pt>
                <c:pt idx="2">
                  <c:v>2064.1052631578946</c:v>
                </c:pt>
                <c:pt idx="3">
                  <c:v>2089.6315789473683</c:v>
                </c:pt>
                <c:pt idx="4">
                  <c:v>2115.2631578947367</c:v>
                </c:pt>
                <c:pt idx="5">
                  <c:v>1989.8947368421052</c:v>
                </c:pt>
                <c:pt idx="6" formatCode="#,##0">
                  <c:v>1940</c:v>
                </c:pt>
              </c:numCache>
            </c:numRef>
          </c:val>
          <c:smooth val="0"/>
        </c:ser>
        <c:ser>
          <c:idx val="2"/>
          <c:order val="2"/>
          <c:tx>
            <c:v>鹿児島市交通局</c:v>
          </c:tx>
          <c:marker>
            <c:symbol val="none"/>
          </c:marker>
          <c:cat>
            <c:numRef>
              <c:f>Sheet2!$B$71:$H$71</c:f>
              <c:numCache>
                <c:formatCode>General</c:formatCode>
                <c:ptCount val="7"/>
                <c:pt idx="0">
                  <c:v>2004</c:v>
                </c:pt>
                <c:pt idx="1">
                  <c:v>2005</c:v>
                </c:pt>
                <c:pt idx="2">
                  <c:v>2006</c:v>
                </c:pt>
                <c:pt idx="3">
                  <c:v>2007</c:v>
                </c:pt>
                <c:pt idx="4">
                  <c:v>2008</c:v>
                </c:pt>
                <c:pt idx="5">
                  <c:v>2009</c:v>
                </c:pt>
                <c:pt idx="6">
                  <c:v>2010</c:v>
                </c:pt>
              </c:numCache>
            </c:numRef>
          </c:cat>
          <c:val>
            <c:numRef>
              <c:f>Sheet2!$B$74:$H$74</c:f>
              <c:numCache>
                <c:formatCode>General</c:formatCode>
                <c:ptCount val="7"/>
                <c:pt idx="0">
                  <c:v>807.02290076335885</c:v>
                </c:pt>
                <c:pt idx="1">
                  <c:v>811.60305343511448</c:v>
                </c:pt>
                <c:pt idx="2">
                  <c:v>862.21374045801531</c:v>
                </c:pt>
                <c:pt idx="3">
                  <c:v>847.48091603053433</c:v>
                </c:pt>
                <c:pt idx="4">
                  <c:v>829.61832061068708</c:v>
                </c:pt>
                <c:pt idx="5">
                  <c:v>793.66412213740455</c:v>
                </c:pt>
                <c:pt idx="6">
                  <c:v>804</c:v>
                </c:pt>
              </c:numCache>
            </c:numRef>
          </c:val>
          <c:smooth val="0"/>
        </c:ser>
        <c:dLbls>
          <c:showLegendKey val="0"/>
          <c:showVal val="0"/>
          <c:showCatName val="0"/>
          <c:showSerName val="0"/>
          <c:showPercent val="0"/>
          <c:showBubbleSize val="0"/>
        </c:dLbls>
        <c:marker val="1"/>
        <c:smooth val="0"/>
        <c:axId val="142190080"/>
        <c:axId val="142191616"/>
      </c:lineChart>
      <c:catAx>
        <c:axId val="142190080"/>
        <c:scaling>
          <c:orientation val="minMax"/>
        </c:scaling>
        <c:delete val="0"/>
        <c:axPos val="b"/>
        <c:numFmt formatCode="General" sourceLinked="1"/>
        <c:majorTickMark val="out"/>
        <c:minorTickMark val="none"/>
        <c:tickLblPos val="nextTo"/>
        <c:crossAx val="142191616"/>
        <c:crosses val="autoZero"/>
        <c:auto val="1"/>
        <c:lblAlgn val="ctr"/>
        <c:lblOffset val="100"/>
        <c:noMultiLvlLbl val="0"/>
      </c:catAx>
      <c:valAx>
        <c:axId val="142191616"/>
        <c:scaling>
          <c:orientation val="minMax"/>
        </c:scaling>
        <c:delete val="0"/>
        <c:axPos val="l"/>
        <c:majorGridlines/>
        <c:title>
          <c:tx>
            <c:rich>
              <a:bodyPr rot="0" vert="wordArtVertRtl"/>
              <a:lstStyle/>
              <a:p>
                <a:pPr>
                  <a:defRPr/>
                </a:pPr>
                <a:r>
                  <a:rPr lang="ja-JP" altLang="en-US"/>
                  <a:t>輸送密度</a:t>
                </a:r>
              </a:p>
            </c:rich>
          </c:tx>
          <c:layout/>
          <c:overlay val="0"/>
        </c:title>
        <c:numFmt formatCode="General" sourceLinked="1"/>
        <c:majorTickMark val="out"/>
        <c:minorTickMark val="none"/>
        <c:tickLblPos val="nextTo"/>
        <c:crossAx val="1421900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56611170187439"/>
          <c:y val="2.9226022979204631E-2"/>
          <c:w val="0.6178782163533858"/>
          <c:h val="0.8205924880651736"/>
        </c:manualLayout>
      </c:layout>
      <c:scatterChart>
        <c:scatterStyle val="lineMarker"/>
        <c:varyColors val="0"/>
        <c:ser>
          <c:idx val="0"/>
          <c:order val="0"/>
          <c:tx>
            <c:strRef>
              <c:f>Sheet1!$K$2</c:f>
              <c:strCache>
                <c:ptCount val="1"/>
                <c:pt idx="0">
                  <c:v>収入</c:v>
                </c:pt>
              </c:strCache>
            </c:strRef>
          </c:tx>
          <c:spPr>
            <a:ln w="28575">
              <a:noFill/>
            </a:ln>
          </c:spPr>
          <c:trendline>
            <c:trendlineType val="linear"/>
            <c:dispRSqr val="0"/>
            <c:dispEq val="0"/>
          </c:trendline>
          <c:xVal>
            <c:numRef>
              <c:f>Sheet1!$I$3:$I$22</c:f>
              <c:numCache>
                <c:formatCode>General</c:formatCode>
                <c:ptCount val="20"/>
                <c:pt idx="0">
                  <c:v>7328</c:v>
                </c:pt>
                <c:pt idx="1">
                  <c:v>5836</c:v>
                </c:pt>
                <c:pt idx="2">
                  <c:v>4023</c:v>
                </c:pt>
                <c:pt idx="3">
                  <c:v>1211</c:v>
                </c:pt>
                <c:pt idx="4">
                  <c:v>1844</c:v>
                </c:pt>
                <c:pt idx="5">
                  <c:v>0</c:v>
                </c:pt>
                <c:pt idx="6">
                  <c:v>20159</c:v>
                </c:pt>
                <c:pt idx="7">
                  <c:v>18074</c:v>
                </c:pt>
                <c:pt idx="8">
                  <c:v>3798</c:v>
                </c:pt>
                <c:pt idx="9">
                  <c:v>2811</c:v>
                </c:pt>
                <c:pt idx="10">
                  <c:v>16195</c:v>
                </c:pt>
                <c:pt idx="11">
                  <c:v>7292</c:v>
                </c:pt>
                <c:pt idx="12">
                  <c:v>6727</c:v>
                </c:pt>
                <c:pt idx="13">
                  <c:v>3333</c:v>
                </c:pt>
                <c:pt idx="14">
                  <c:v>36852</c:v>
                </c:pt>
                <c:pt idx="15">
                  <c:v>6119</c:v>
                </c:pt>
                <c:pt idx="16">
                  <c:v>6487</c:v>
                </c:pt>
                <c:pt idx="17">
                  <c:v>17866</c:v>
                </c:pt>
                <c:pt idx="18">
                  <c:v>9537</c:v>
                </c:pt>
                <c:pt idx="19">
                  <c:v>10537</c:v>
                </c:pt>
              </c:numCache>
            </c:numRef>
          </c:xVal>
          <c:yVal>
            <c:numRef>
              <c:f>Sheet1!$K$3:$K$22</c:f>
              <c:numCache>
                <c:formatCode>General</c:formatCode>
                <c:ptCount val="20"/>
                <c:pt idx="0">
                  <c:v>997165</c:v>
                </c:pt>
                <c:pt idx="1">
                  <c:v>980701</c:v>
                </c:pt>
                <c:pt idx="2">
                  <c:v>627173</c:v>
                </c:pt>
                <c:pt idx="3">
                  <c:v>193253</c:v>
                </c:pt>
                <c:pt idx="4">
                  <c:v>310745</c:v>
                </c:pt>
                <c:pt idx="5">
                  <c:v>1109</c:v>
                </c:pt>
                <c:pt idx="6">
                  <c:v>1959255</c:v>
                </c:pt>
                <c:pt idx="7">
                  <c:v>2691541</c:v>
                </c:pt>
                <c:pt idx="8">
                  <c:v>307806</c:v>
                </c:pt>
                <c:pt idx="9">
                  <c:v>375697</c:v>
                </c:pt>
                <c:pt idx="10">
                  <c:v>2206854</c:v>
                </c:pt>
                <c:pt idx="11">
                  <c:v>1219021</c:v>
                </c:pt>
                <c:pt idx="12">
                  <c:v>1140181</c:v>
                </c:pt>
                <c:pt idx="13">
                  <c:v>375445</c:v>
                </c:pt>
                <c:pt idx="14">
                  <c:v>4246640</c:v>
                </c:pt>
                <c:pt idx="15">
                  <c:v>1057282</c:v>
                </c:pt>
                <c:pt idx="16">
                  <c:v>814221</c:v>
                </c:pt>
                <c:pt idx="17">
                  <c:v>1876620</c:v>
                </c:pt>
                <c:pt idx="18">
                  <c:v>1223533</c:v>
                </c:pt>
                <c:pt idx="19">
                  <c:v>1507005</c:v>
                </c:pt>
              </c:numCache>
            </c:numRef>
          </c:yVal>
          <c:smooth val="0"/>
        </c:ser>
        <c:dLbls>
          <c:showLegendKey val="0"/>
          <c:showVal val="0"/>
          <c:showCatName val="0"/>
          <c:showSerName val="0"/>
          <c:showPercent val="0"/>
          <c:showBubbleSize val="0"/>
        </c:dLbls>
        <c:axId val="36584832"/>
        <c:axId val="36623872"/>
      </c:scatterChart>
      <c:valAx>
        <c:axId val="36584832"/>
        <c:scaling>
          <c:orientation val="minMax"/>
        </c:scaling>
        <c:delete val="0"/>
        <c:axPos val="b"/>
        <c:title>
          <c:tx>
            <c:rich>
              <a:bodyPr/>
              <a:lstStyle/>
              <a:p>
                <a:pPr>
                  <a:defRPr/>
                </a:pPr>
                <a:r>
                  <a:rPr lang="ja-JP" altLang="en-US"/>
                  <a:t>輸送人員</a:t>
                </a:r>
              </a:p>
            </c:rich>
          </c:tx>
          <c:layout/>
          <c:overlay val="0"/>
        </c:title>
        <c:numFmt formatCode="General" sourceLinked="1"/>
        <c:majorTickMark val="out"/>
        <c:minorTickMark val="none"/>
        <c:tickLblPos val="nextTo"/>
        <c:crossAx val="36623872"/>
        <c:crosses val="autoZero"/>
        <c:crossBetween val="midCat"/>
      </c:valAx>
      <c:valAx>
        <c:axId val="36623872"/>
        <c:scaling>
          <c:orientation val="minMax"/>
        </c:scaling>
        <c:delete val="0"/>
        <c:axPos val="l"/>
        <c:majorGridlines/>
        <c:title>
          <c:tx>
            <c:rich>
              <a:bodyPr rot="0" vert="wordArtVertRtl"/>
              <a:lstStyle/>
              <a:p>
                <a:pPr>
                  <a:defRPr/>
                </a:pPr>
                <a:r>
                  <a:rPr lang="ja-JP" altLang="en-US"/>
                  <a:t>収入</a:t>
                </a:r>
              </a:p>
            </c:rich>
          </c:tx>
          <c:layout>
            <c:manualLayout>
              <c:xMode val="edge"/>
              <c:yMode val="edge"/>
              <c:x val="2.2222222222222223E-2"/>
              <c:y val="6.1853674540682392E-2"/>
            </c:manualLayout>
          </c:layout>
          <c:overlay val="0"/>
        </c:title>
        <c:numFmt formatCode="General" sourceLinked="1"/>
        <c:majorTickMark val="out"/>
        <c:minorTickMark val="none"/>
        <c:tickLblPos val="nextTo"/>
        <c:crossAx val="36584832"/>
        <c:crosses val="autoZero"/>
        <c:crossBetween val="midCat"/>
      </c:valAx>
    </c:plotArea>
    <c:legend>
      <c:legendPos val="r"/>
      <c:layout>
        <c:manualLayout>
          <c:xMode val="edge"/>
          <c:yMode val="edge"/>
          <c:x val="0.69955631032178078"/>
          <c:y val="0.44976656822542105"/>
          <c:w val="0.2192578249683016"/>
          <c:h val="9.5202108555102499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02464877639858"/>
          <c:y val="3.1553785690478835E-2"/>
          <c:w val="0.6817304390421266"/>
          <c:h val="0.80871415521732148"/>
        </c:manualLayout>
      </c:layout>
      <c:scatterChart>
        <c:scatterStyle val="lineMarker"/>
        <c:varyColors val="0"/>
        <c:ser>
          <c:idx val="0"/>
          <c:order val="0"/>
          <c:tx>
            <c:strRef>
              <c:f>Sheet1!$K$2</c:f>
              <c:strCache>
                <c:ptCount val="1"/>
                <c:pt idx="0">
                  <c:v>収入</c:v>
                </c:pt>
              </c:strCache>
            </c:strRef>
          </c:tx>
          <c:spPr>
            <a:ln w="28575">
              <a:noFill/>
            </a:ln>
          </c:spPr>
          <c:trendline>
            <c:trendlineType val="linear"/>
            <c:dispRSqr val="0"/>
            <c:dispEq val="0"/>
          </c:trendline>
          <c:xVal>
            <c:numRef>
              <c:f>Sheet1!$J$3:$J$22</c:f>
              <c:numCache>
                <c:formatCode>General</c:formatCode>
                <c:ptCount val="20"/>
                <c:pt idx="0">
                  <c:v>862.11764705882354</c:v>
                </c:pt>
                <c:pt idx="1">
                  <c:v>535.41284403669727</c:v>
                </c:pt>
                <c:pt idx="2">
                  <c:v>628.59375</c:v>
                </c:pt>
                <c:pt idx="3">
                  <c:v>94.609375</c:v>
                </c:pt>
                <c:pt idx="4">
                  <c:v>242.63157894736844</c:v>
                </c:pt>
                <c:pt idx="5">
                  <c:v>0</c:v>
                </c:pt>
                <c:pt idx="6">
                  <c:v>4031.8</c:v>
                </c:pt>
                <c:pt idx="7">
                  <c:v>1481.4754098360656</c:v>
                </c:pt>
                <c:pt idx="8">
                  <c:v>527.5</c:v>
                </c:pt>
                <c:pt idx="9">
                  <c:v>520.55555555555554</c:v>
                </c:pt>
                <c:pt idx="10">
                  <c:v>749.76851851851848</c:v>
                </c:pt>
                <c:pt idx="11">
                  <c:v>389.94652406417111</c:v>
                </c:pt>
                <c:pt idx="12">
                  <c:v>611.5454545454545</c:v>
                </c:pt>
                <c:pt idx="13">
                  <c:v>709.14893617021278</c:v>
                </c:pt>
                <c:pt idx="14">
                  <c:v>1939.578947368421</c:v>
                </c:pt>
                <c:pt idx="15">
                  <c:v>241.85770750988141</c:v>
                </c:pt>
                <c:pt idx="16">
                  <c:v>675.72916666666674</c:v>
                </c:pt>
                <c:pt idx="17">
                  <c:v>1553.5652173913043</c:v>
                </c:pt>
                <c:pt idx="18">
                  <c:v>788.18181818181824</c:v>
                </c:pt>
                <c:pt idx="19">
                  <c:v>804.35114503816794</c:v>
                </c:pt>
              </c:numCache>
            </c:numRef>
          </c:xVal>
          <c:yVal>
            <c:numRef>
              <c:f>Sheet1!$K$3:$K$22</c:f>
              <c:numCache>
                <c:formatCode>General</c:formatCode>
                <c:ptCount val="20"/>
                <c:pt idx="0">
                  <c:v>997165</c:v>
                </c:pt>
                <c:pt idx="1">
                  <c:v>980701</c:v>
                </c:pt>
                <c:pt idx="2">
                  <c:v>627173</c:v>
                </c:pt>
                <c:pt idx="3">
                  <c:v>193253</c:v>
                </c:pt>
                <c:pt idx="4">
                  <c:v>310745</c:v>
                </c:pt>
                <c:pt idx="5">
                  <c:v>1109</c:v>
                </c:pt>
                <c:pt idx="6">
                  <c:v>1959255</c:v>
                </c:pt>
                <c:pt idx="7">
                  <c:v>2691541</c:v>
                </c:pt>
                <c:pt idx="8">
                  <c:v>307806</c:v>
                </c:pt>
                <c:pt idx="9">
                  <c:v>375697</c:v>
                </c:pt>
                <c:pt idx="10">
                  <c:v>2206854</c:v>
                </c:pt>
                <c:pt idx="11">
                  <c:v>1219021</c:v>
                </c:pt>
                <c:pt idx="12">
                  <c:v>1140181</c:v>
                </c:pt>
                <c:pt idx="13">
                  <c:v>375445</c:v>
                </c:pt>
                <c:pt idx="14">
                  <c:v>4246640</c:v>
                </c:pt>
                <c:pt idx="15">
                  <c:v>1057282</c:v>
                </c:pt>
                <c:pt idx="16">
                  <c:v>814221</c:v>
                </c:pt>
                <c:pt idx="17">
                  <c:v>1876620</c:v>
                </c:pt>
                <c:pt idx="18">
                  <c:v>1223533</c:v>
                </c:pt>
                <c:pt idx="19">
                  <c:v>1507005</c:v>
                </c:pt>
              </c:numCache>
            </c:numRef>
          </c:yVal>
          <c:smooth val="0"/>
        </c:ser>
        <c:dLbls>
          <c:showLegendKey val="0"/>
          <c:showVal val="0"/>
          <c:showCatName val="0"/>
          <c:showSerName val="0"/>
          <c:showPercent val="0"/>
          <c:showBubbleSize val="0"/>
        </c:dLbls>
        <c:axId val="36641792"/>
        <c:axId val="36676736"/>
      </c:scatterChart>
      <c:valAx>
        <c:axId val="36641792"/>
        <c:scaling>
          <c:orientation val="minMax"/>
        </c:scaling>
        <c:delete val="0"/>
        <c:axPos val="b"/>
        <c:title>
          <c:tx>
            <c:rich>
              <a:bodyPr/>
              <a:lstStyle/>
              <a:p>
                <a:pPr>
                  <a:defRPr/>
                </a:pPr>
                <a:r>
                  <a:rPr lang="ja-JP" altLang="en-US"/>
                  <a:t>輸送密度</a:t>
                </a:r>
              </a:p>
            </c:rich>
          </c:tx>
          <c:layout>
            <c:manualLayout>
              <c:xMode val="edge"/>
              <c:yMode val="edge"/>
              <c:x val="0.4831134082745015"/>
              <c:y val="0.91871405822633478"/>
            </c:manualLayout>
          </c:layout>
          <c:overlay val="0"/>
        </c:title>
        <c:numFmt formatCode="General" sourceLinked="1"/>
        <c:majorTickMark val="out"/>
        <c:minorTickMark val="none"/>
        <c:tickLblPos val="nextTo"/>
        <c:crossAx val="36676736"/>
        <c:crosses val="autoZero"/>
        <c:crossBetween val="midCat"/>
      </c:valAx>
      <c:valAx>
        <c:axId val="36676736"/>
        <c:scaling>
          <c:orientation val="minMax"/>
        </c:scaling>
        <c:delete val="0"/>
        <c:axPos val="l"/>
        <c:majorGridlines/>
        <c:title>
          <c:tx>
            <c:rich>
              <a:bodyPr rot="0" vert="wordArtVertRtl"/>
              <a:lstStyle/>
              <a:p>
                <a:pPr>
                  <a:defRPr/>
                </a:pPr>
                <a:r>
                  <a:rPr lang="ja-JP" altLang="en-US"/>
                  <a:t>収入</a:t>
                </a:r>
              </a:p>
            </c:rich>
          </c:tx>
          <c:layout>
            <c:manualLayout>
              <c:xMode val="edge"/>
              <c:yMode val="edge"/>
              <c:x val="4.3494746374981907E-2"/>
              <c:y val="4.6091015928785693E-2"/>
            </c:manualLayout>
          </c:layout>
          <c:overlay val="0"/>
        </c:title>
        <c:numFmt formatCode="General" sourceLinked="1"/>
        <c:majorTickMark val="out"/>
        <c:minorTickMark val="none"/>
        <c:tickLblPos val="nextTo"/>
        <c:crossAx val="3664179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2543638528792"/>
          <c:y val="3.4966848921548402E-2"/>
          <c:w val="0.65679442139297239"/>
          <c:h val="0.83889240481216376"/>
        </c:manualLayout>
      </c:layout>
      <c:scatterChart>
        <c:scatterStyle val="lineMarker"/>
        <c:varyColors val="0"/>
        <c:ser>
          <c:idx val="0"/>
          <c:order val="0"/>
          <c:tx>
            <c:strRef>
              <c:f>Sheet15!$Q$2</c:f>
              <c:strCache>
                <c:ptCount val="1"/>
                <c:pt idx="0">
                  <c:v>一世帯あたり自動車保有台数</c:v>
                </c:pt>
              </c:strCache>
            </c:strRef>
          </c:tx>
          <c:spPr>
            <a:ln w="28575">
              <a:noFill/>
            </a:ln>
          </c:spPr>
          <c:trendline>
            <c:trendlineType val="linear"/>
            <c:dispRSqr val="0"/>
            <c:dispEq val="0"/>
          </c:trendline>
          <c:xVal>
            <c:numRef>
              <c:f>Sheet15!$M$3:$M$18</c:f>
              <c:numCache>
                <c:formatCode>General</c:formatCode>
                <c:ptCount val="16"/>
                <c:pt idx="0">
                  <c:v>7328</c:v>
                </c:pt>
                <c:pt idx="1">
                  <c:v>5836</c:v>
                </c:pt>
                <c:pt idx="2">
                  <c:v>1211</c:v>
                </c:pt>
                <c:pt idx="3">
                  <c:v>1844</c:v>
                </c:pt>
                <c:pt idx="4">
                  <c:v>20159</c:v>
                </c:pt>
                <c:pt idx="5">
                  <c:v>18074</c:v>
                </c:pt>
                <c:pt idx="6">
                  <c:v>3798</c:v>
                </c:pt>
                <c:pt idx="7">
                  <c:v>2811</c:v>
                </c:pt>
                <c:pt idx="8">
                  <c:v>16195</c:v>
                </c:pt>
                <c:pt idx="9">
                  <c:v>7292</c:v>
                </c:pt>
                <c:pt idx="10">
                  <c:v>6727</c:v>
                </c:pt>
                <c:pt idx="11">
                  <c:v>3333</c:v>
                </c:pt>
                <c:pt idx="12">
                  <c:v>6119</c:v>
                </c:pt>
                <c:pt idx="13">
                  <c:v>6487</c:v>
                </c:pt>
                <c:pt idx="14">
                  <c:v>17866</c:v>
                </c:pt>
                <c:pt idx="15">
                  <c:v>9537</c:v>
                </c:pt>
              </c:numCache>
            </c:numRef>
          </c:xVal>
          <c:yVal>
            <c:numRef>
              <c:f>Sheet15!$Q$3:$Q$18</c:f>
              <c:numCache>
                <c:formatCode>General</c:formatCode>
                <c:ptCount val="16"/>
                <c:pt idx="0">
                  <c:v>1.4213792885461163</c:v>
                </c:pt>
                <c:pt idx="1">
                  <c:v>1.8832303059121889</c:v>
                </c:pt>
                <c:pt idx="2">
                  <c:v>1.7566298877274487</c:v>
                </c:pt>
                <c:pt idx="3">
                  <c:v>2.0608415906906021</c:v>
                </c:pt>
                <c:pt idx="4">
                  <c:v>0.46333034420914671</c:v>
                </c:pt>
                <c:pt idx="5">
                  <c:v>0.37631433314886553</c:v>
                </c:pt>
                <c:pt idx="6">
                  <c:v>1.2269857729966012</c:v>
                </c:pt>
                <c:pt idx="7">
                  <c:v>1.92329449032696</c:v>
                </c:pt>
                <c:pt idx="8">
                  <c:v>1.6006905282541144</c:v>
                </c:pt>
                <c:pt idx="9">
                  <c:v>1.1194170670459989</c:v>
                </c:pt>
                <c:pt idx="10">
                  <c:v>1.4337283463007331</c:v>
                </c:pt>
                <c:pt idx="11">
                  <c:v>1.0195087435560497</c:v>
                </c:pt>
                <c:pt idx="12">
                  <c:v>1.3905818092630771</c:v>
                </c:pt>
                <c:pt idx="13">
                  <c:v>0.94757291081194406</c:v>
                </c:pt>
                <c:pt idx="14">
                  <c:v>1.1060713429416309</c:v>
                </c:pt>
                <c:pt idx="15">
                  <c:v>1.2692046968880306</c:v>
                </c:pt>
              </c:numCache>
            </c:numRef>
          </c:yVal>
          <c:smooth val="0"/>
        </c:ser>
        <c:dLbls>
          <c:showLegendKey val="0"/>
          <c:showVal val="0"/>
          <c:showCatName val="0"/>
          <c:showSerName val="0"/>
          <c:showPercent val="0"/>
          <c:showBubbleSize val="0"/>
        </c:dLbls>
        <c:axId val="147188736"/>
        <c:axId val="155489408"/>
      </c:scatterChart>
      <c:valAx>
        <c:axId val="147188736"/>
        <c:scaling>
          <c:orientation val="minMax"/>
        </c:scaling>
        <c:delete val="0"/>
        <c:axPos val="b"/>
        <c:title>
          <c:tx>
            <c:rich>
              <a:bodyPr/>
              <a:lstStyle/>
              <a:p>
                <a:pPr>
                  <a:defRPr/>
                </a:pPr>
                <a:r>
                  <a:rPr lang="ja-JP" altLang="en-US"/>
                  <a:t>輸送人員</a:t>
                </a:r>
              </a:p>
            </c:rich>
          </c:tx>
          <c:layout/>
          <c:overlay val="0"/>
        </c:title>
        <c:numFmt formatCode="General" sourceLinked="1"/>
        <c:majorTickMark val="out"/>
        <c:minorTickMark val="none"/>
        <c:tickLblPos val="nextTo"/>
        <c:crossAx val="155489408"/>
        <c:crosses val="autoZero"/>
        <c:crossBetween val="midCat"/>
      </c:valAx>
      <c:valAx>
        <c:axId val="155489408"/>
        <c:scaling>
          <c:orientation val="minMax"/>
        </c:scaling>
        <c:delete val="0"/>
        <c:axPos val="l"/>
        <c:majorGridlines/>
        <c:title>
          <c:tx>
            <c:rich>
              <a:bodyPr rot="0" vert="wordArtVertRtl"/>
              <a:lstStyle/>
              <a:p>
                <a:pPr>
                  <a:defRPr/>
                </a:pPr>
                <a:r>
                  <a:rPr lang="ja-JP" altLang="en-US"/>
                  <a:t>一世帯あたり自動車保有台数</a:t>
                </a:r>
              </a:p>
            </c:rich>
          </c:tx>
          <c:layout>
            <c:manualLayout>
              <c:xMode val="edge"/>
              <c:yMode val="edge"/>
              <c:x val="2.7777777777777776E-2"/>
              <c:y val="2.2664041994750684E-2"/>
            </c:manualLayout>
          </c:layout>
          <c:overlay val="0"/>
        </c:title>
        <c:numFmt formatCode="General" sourceLinked="1"/>
        <c:majorTickMark val="out"/>
        <c:minorTickMark val="none"/>
        <c:tickLblPos val="nextTo"/>
        <c:crossAx val="147188736"/>
        <c:crosses val="autoZero"/>
        <c:crossBetween val="midCat"/>
      </c:valAx>
    </c:plotArea>
    <c:legend>
      <c:legendPos val="r"/>
      <c:layout>
        <c:manualLayout>
          <c:xMode val="edge"/>
          <c:yMode val="edge"/>
          <c:x val="0.4998078886924896"/>
          <c:y val="2.013739544812481E-2"/>
          <c:w val="0.34153731001324716"/>
          <c:h val="0.20076700073157489"/>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8E0A0-D189-435B-96BC-0AB386B64A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BA9FE225-2D5E-453B-B2AB-8A4CBA6908F2}">
      <dgm:prSet phldrT="[テキスト]"/>
      <dgm:spPr/>
      <dgm:t>
        <a:bodyPr/>
        <a:lstStyle/>
        <a:p>
          <a:endParaRPr kumimoji="1" lang="en-US" altLang="ja-JP" dirty="0" smtClean="0"/>
        </a:p>
        <a:p>
          <a:endParaRPr kumimoji="1" lang="ja-JP" altLang="en-US" dirty="0"/>
        </a:p>
      </dgm:t>
    </dgm:pt>
    <dgm:pt modelId="{F876E260-FC5D-4400-B8D0-0AD080E718F7}" type="parTrans" cxnId="{8F3A8C34-77FD-4BB0-AF09-6C72255BAB8A}">
      <dgm:prSet/>
      <dgm:spPr/>
      <dgm:t>
        <a:bodyPr/>
        <a:lstStyle/>
        <a:p>
          <a:endParaRPr kumimoji="1" lang="ja-JP" altLang="en-US"/>
        </a:p>
      </dgm:t>
    </dgm:pt>
    <dgm:pt modelId="{B28831FA-DCB5-49E8-9B3D-10117B810327}" type="sibTrans" cxnId="{8F3A8C34-77FD-4BB0-AF09-6C72255BAB8A}">
      <dgm:prSet/>
      <dgm:spPr/>
      <dgm:t>
        <a:bodyPr/>
        <a:lstStyle/>
        <a:p>
          <a:endParaRPr kumimoji="1" lang="ja-JP" altLang="en-US"/>
        </a:p>
      </dgm:t>
    </dgm:pt>
    <dgm:pt modelId="{14716714-4DC8-45D7-B120-62EFF107501F}">
      <dgm:prSet phldrT="[テキスト]"/>
      <dgm:spPr/>
      <dgm:t>
        <a:bodyPr/>
        <a:lstStyle/>
        <a:p>
          <a:r>
            <a:rPr lang="ja-JP" altLang="en-US" dirty="0" smtClean="0"/>
            <a:t>住民の気軽な足として利用</a:t>
          </a:r>
          <a:endParaRPr kumimoji="1" lang="ja-JP" altLang="en-US" dirty="0"/>
        </a:p>
      </dgm:t>
    </dgm:pt>
    <dgm:pt modelId="{B395EA98-A12F-47D1-AC23-1D00BC056E61}" type="parTrans" cxnId="{CEA5B93B-6965-48FF-82D0-6639B40D2569}">
      <dgm:prSet/>
      <dgm:spPr/>
      <dgm:t>
        <a:bodyPr/>
        <a:lstStyle/>
        <a:p>
          <a:endParaRPr kumimoji="1" lang="ja-JP" altLang="en-US"/>
        </a:p>
      </dgm:t>
    </dgm:pt>
    <dgm:pt modelId="{61DEB7B6-8A86-44C1-B03C-1B6D8D2708D4}" type="sibTrans" cxnId="{CEA5B93B-6965-48FF-82D0-6639B40D2569}">
      <dgm:prSet/>
      <dgm:spPr/>
      <dgm:t>
        <a:bodyPr/>
        <a:lstStyle/>
        <a:p>
          <a:endParaRPr kumimoji="1" lang="ja-JP" altLang="en-US"/>
        </a:p>
      </dgm:t>
    </dgm:pt>
    <dgm:pt modelId="{2222F4AA-8810-4462-A3B6-02D22FAD119B}">
      <dgm:prSet phldrT="[テキスト]"/>
      <dgm:spPr/>
      <dgm:t>
        <a:bodyPr/>
        <a:lstStyle/>
        <a:p>
          <a:endParaRPr kumimoji="1" lang="en-US" altLang="ja-JP" dirty="0" smtClean="0"/>
        </a:p>
        <a:p>
          <a:endParaRPr kumimoji="1" lang="ja-JP" altLang="en-US" dirty="0"/>
        </a:p>
      </dgm:t>
    </dgm:pt>
    <dgm:pt modelId="{5AA90D73-2CCC-45A8-8723-3B80730AEF59}" type="parTrans" cxnId="{329C1BFB-97D3-4E72-A470-ED05E5D711B0}">
      <dgm:prSet/>
      <dgm:spPr/>
      <dgm:t>
        <a:bodyPr/>
        <a:lstStyle/>
        <a:p>
          <a:endParaRPr kumimoji="1" lang="ja-JP" altLang="en-US"/>
        </a:p>
      </dgm:t>
    </dgm:pt>
    <dgm:pt modelId="{2F68E3C8-8EF0-4075-B8F8-36090F2F46DB}" type="sibTrans" cxnId="{329C1BFB-97D3-4E72-A470-ED05E5D711B0}">
      <dgm:prSet/>
      <dgm:spPr/>
      <dgm:t>
        <a:bodyPr/>
        <a:lstStyle/>
        <a:p>
          <a:endParaRPr kumimoji="1" lang="ja-JP" altLang="en-US"/>
        </a:p>
      </dgm:t>
    </dgm:pt>
    <dgm:pt modelId="{1CEA99C0-F566-4EFC-BC1B-8F3678872E15}">
      <dgm:prSet phldrT="[テキスト]"/>
      <dgm:spPr/>
      <dgm:t>
        <a:bodyPr/>
        <a:lstStyle/>
        <a:p>
          <a:r>
            <a:rPr lang="ja-JP" altLang="en-US" dirty="0" smtClean="0"/>
            <a:t>自動車の普及や都市人口の増加に伴い、地下鉄へ移行</a:t>
          </a:r>
          <a:endParaRPr kumimoji="1" lang="ja-JP" altLang="en-US" dirty="0"/>
        </a:p>
      </dgm:t>
    </dgm:pt>
    <dgm:pt modelId="{5D6342D7-C193-456A-A272-5CB07D7393D7}" type="parTrans" cxnId="{52AAC74B-EA38-4515-A112-B4B4E9756AC6}">
      <dgm:prSet/>
      <dgm:spPr/>
      <dgm:t>
        <a:bodyPr/>
        <a:lstStyle/>
        <a:p>
          <a:endParaRPr kumimoji="1" lang="ja-JP" altLang="en-US"/>
        </a:p>
      </dgm:t>
    </dgm:pt>
    <dgm:pt modelId="{028A4682-FCF8-4EFC-A563-8055363A3DE3}" type="sibTrans" cxnId="{52AAC74B-EA38-4515-A112-B4B4E9756AC6}">
      <dgm:prSet/>
      <dgm:spPr/>
      <dgm:t>
        <a:bodyPr/>
        <a:lstStyle/>
        <a:p>
          <a:endParaRPr kumimoji="1" lang="ja-JP" altLang="en-US"/>
        </a:p>
      </dgm:t>
    </dgm:pt>
    <dgm:pt modelId="{EE346284-F00C-4380-B869-A1D75DECF6A2}">
      <dgm:prSet phldrT="[テキスト]"/>
      <dgm:spPr/>
      <dgm:t>
        <a:bodyPr/>
        <a:lstStyle/>
        <a:p>
          <a:endParaRPr kumimoji="1" lang="en-US" altLang="ja-JP" dirty="0" smtClean="0"/>
        </a:p>
        <a:p>
          <a:endParaRPr kumimoji="1" lang="ja-JP" altLang="en-US" dirty="0"/>
        </a:p>
      </dgm:t>
    </dgm:pt>
    <dgm:pt modelId="{2B3A98E3-4FA4-4BEB-B09A-A6E3BAC02D3B}" type="parTrans" cxnId="{234BE202-AE6B-40AF-9B40-AB68655E0F03}">
      <dgm:prSet/>
      <dgm:spPr/>
      <dgm:t>
        <a:bodyPr/>
        <a:lstStyle/>
        <a:p>
          <a:endParaRPr kumimoji="1" lang="ja-JP" altLang="en-US"/>
        </a:p>
      </dgm:t>
    </dgm:pt>
    <dgm:pt modelId="{1D035752-AEBD-4B1A-850E-EF4265EA2E85}" type="sibTrans" cxnId="{234BE202-AE6B-40AF-9B40-AB68655E0F03}">
      <dgm:prSet/>
      <dgm:spPr/>
      <dgm:t>
        <a:bodyPr/>
        <a:lstStyle/>
        <a:p>
          <a:endParaRPr kumimoji="1" lang="ja-JP" altLang="en-US"/>
        </a:p>
      </dgm:t>
    </dgm:pt>
    <dgm:pt modelId="{5A9D185F-5E18-4E27-8523-D1491519E9AA}">
      <dgm:prSet phldrT="[テキスト]"/>
      <dgm:spPr/>
      <dgm:t>
        <a:bodyPr/>
        <a:lstStyle/>
        <a:p>
          <a:r>
            <a:rPr lang="ja-JP" altLang="en-US" dirty="0" smtClean="0"/>
            <a:t>高齢化や環境配慮などから路面電車の見直しへ</a:t>
          </a:r>
          <a:endParaRPr kumimoji="1" lang="ja-JP" altLang="en-US" dirty="0"/>
        </a:p>
      </dgm:t>
    </dgm:pt>
    <dgm:pt modelId="{34389A84-64C0-4054-B456-209FFE079EB7}" type="parTrans" cxnId="{6D17C15E-4786-4B5E-8C36-BA5878BFEA4A}">
      <dgm:prSet/>
      <dgm:spPr/>
      <dgm:t>
        <a:bodyPr/>
        <a:lstStyle/>
        <a:p>
          <a:endParaRPr kumimoji="1" lang="ja-JP" altLang="en-US"/>
        </a:p>
      </dgm:t>
    </dgm:pt>
    <dgm:pt modelId="{536E7010-08D3-4267-B33D-0A7953C6E5D9}" type="sibTrans" cxnId="{6D17C15E-4786-4B5E-8C36-BA5878BFEA4A}">
      <dgm:prSet/>
      <dgm:spPr/>
      <dgm:t>
        <a:bodyPr/>
        <a:lstStyle/>
        <a:p>
          <a:endParaRPr kumimoji="1" lang="ja-JP" altLang="en-US"/>
        </a:p>
      </dgm:t>
    </dgm:pt>
    <dgm:pt modelId="{065AF2E2-8149-4D96-B7A7-C9293C86E374}" type="pres">
      <dgm:prSet presAssocID="{1FE8E0A0-D189-435B-96BC-0AB386B64A21}" presName="linearFlow" presStyleCnt="0">
        <dgm:presLayoutVars>
          <dgm:dir/>
          <dgm:animLvl val="lvl"/>
          <dgm:resizeHandles val="exact"/>
        </dgm:presLayoutVars>
      </dgm:prSet>
      <dgm:spPr/>
      <dgm:t>
        <a:bodyPr/>
        <a:lstStyle/>
        <a:p>
          <a:endParaRPr kumimoji="1" lang="ja-JP" altLang="en-US"/>
        </a:p>
      </dgm:t>
    </dgm:pt>
    <dgm:pt modelId="{5DF1FBAE-F58B-41BC-992C-BF9A7D1B63D5}" type="pres">
      <dgm:prSet presAssocID="{BA9FE225-2D5E-453B-B2AB-8A4CBA6908F2}" presName="composite" presStyleCnt="0"/>
      <dgm:spPr/>
    </dgm:pt>
    <dgm:pt modelId="{5B552C5D-A9C6-49C7-86F2-A7C0876D9177}" type="pres">
      <dgm:prSet presAssocID="{BA9FE225-2D5E-453B-B2AB-8A4CBA6908F2}" presName="parentText" presStyleLbl="alignNode1" presStyleIdx="0" presStyleCnt="3">
        <dgm:presLayoutVars>
          <dgm:chMax val="1"/>
          <dgm:bulletEnabled val="1"/>
        </dgm:presLayoutVars>
      </dgm:prSet>
      <dgm:spPr/>
      <dgm:t>
        <a:bodyPr/>
        <a:lstStyle/>
        <a:p>
          <a:endParaRPr kumimoji="1" lang="ja-JP" altLang="en-US"/>
        </a:p>
      </dgm:t>
    </dgm:pt>
    <dgm:pt modelId="{EC7DA429-73D5-4B6A-871D-BDFAFC2ECBA8}" type="pres">
      <dgm:prSet presAssocID="{BA9FE225-2D5E-453B-B2AB-8A4CBA6908F2}" presName="descendantText" presStyleLbl="alignAcc1" presStyleIdx="0" presStyleCnt="3">
        <dgm:presLayoutVars>
          <dgm:bulletEnabled val="1"/>
        </dgm:presLayoutVars>
      </dgm:prSet>
      <dgm:spPr/>
      <dgm:t>
        <a:bodyPr/>
        <a:lstStyle/>
        <a:p>
          <a:endParaRPr kumimoji="1" lang="ja-JP" altLang="en-US"/>
        </a:p>
      </dgm:t>
    </dgm:pt>
    <dgm:pt modelId="{872B6061-61E8-42A2-9A00-395E2D83E2FD}" type="pres">
      <dgm:prSet presAssocID="{B28831FA-DCB5-49E8-9B3D-10117B810327}" presName="sp" presStyleCnt="0"/>
      <dgm:spPr/>
    </dgm:pt>
    <dgm:pt modelId="{5B179346-437A-4F07-B73C-AF0928F35509}" type="pres">
      <dgm:prSet presAssocID="{2222F4AA-8810-4462-A3B6-02D22FAD119B}" presName="composite" presStyleCnt="0"/>
      <dgm:spPr/>
    </dgm:pt>
    <dgm:pt modelId="{D20F23D1-C656-4E93-B381-97952C0E548C}" type="pres">
      <dgm:prSet presAssocID="{2222F4AA-8810-4462-A3B6-02D22FAD119B}" presName="parentText" presStyleLbl="alignNode1" presStyleIdx="1" presStyleCnt="3">
        <dgm:presLayoutVars>
          <dgm:chMax val="1"/>
          <dgm:bulletEnabled val="1"/>
        </dgm:presLayoutVars>
      </dgm:prSet>
      <dgm:spPr/>
      <dgm:t>
        <a:bodyPr/>
        <a:lstStyle/>
        <a:p>
          <a:endParaRPr kumimoji="1" lang="ja-JP" altLang="en-US"/>
        </a:p>
      </dgm:t>
    </dgm:pt>
    <dgm:pt modelId="{651EE5B3-F65A-490C-B951-BC3009C8E392}" type="pres">
      <dgm:prSet presAssocID="{2222F4AA-8810-4462-A3B6-02D22FAD119B}" presName="descendantText" presStyleLbl="alignAcc1" presStyleIdx="1" presStyleCnt="3">
        <dgm:presLayoutVars>
          <dgm:bulletEnabled val="1"/>
        </dgm:presLayoutVars>
      </dgm:prSet>
      <dgm:spPr/>
      <dgm:t>
        <a:bodyPr/>
        <a:lstStyle/>
        <a:p>
          <a:endParaRPr kumimoji="1" lang="ja-JP" altLang="en-US"/>
        </a:p>
      </dgm:t>
    </dgm:pt>
    <dgm:pt modelId="{CD39FEA1-A73C-4C3F-864A-EB638C73D3B0}" type="pres">
      <dgm:prSet presAssocID="{2F68E3C8-8EF0-4075-B8F8-36090F2F46DB}" presName="sp" presStyleCnt="0"/>
      <dgm:spPr/>
    </dgm:pt>
    <dgm:pt modelId="{7D755B91-BBB4-49C4-A48B-4791D742C431}" type="pres">
      <dgm:prSet presAssocID="{EE346284-F00C-4380-B869-A1D75DECF6A2}" presName="composite" presStyleCnt="0"/>
      <dgm:spPr/>
    </dgm:pt>
    <dgm:pt modelId="{FFE73971-3AB0-4F0B-8650-C0880AEB8F27}" type="pres">
      <dgm:prSet presAssocID="{EE346284-F00C-4380-B869-A1D75DECF6A2}" presName="parentText" presStyleLbl="alignNode1" presStyleIdx="2" presStyleCnt="3">
        <dgm:presLayoutVars>
          <dgm:chMax val="1"/>
          <dgm:bulletEnabled val="1"/>
        </dgm:presLayoutVars>
      </dgm:prSet>
      <dgm:spPr/>
      <dgm:t>
        <a:bodyPr/>
        <a:lstStyle/>
        <a:p>
          <a:endParaRPr kumimoji="1" lang="ja-JP" altLang="en-US"/>
        </a:p>
      </dgm:t>
    </dgm:pt>
    <dgm:pt modelId="{CA51AA23-6ADB-4B9E-A8BD-987697F16D3E}" type="pres">
      <dgm:prSet presAssocID="{EE346284-F00C-4380-B869-A1D75DECF6A2}" presName="descendantText" presStyleLbl="alignAcc1" presStyleIdx="2" presStyleCnt="3">
        <dgm:presLayoutVars>
          <dgm:bulletEnabled val="1"/>
        </dgm:presLayoutVars>
      </dgm:prSet>
      <dgm:spPr/>
      <dgm:t>
        <a:bodyPr/>
        <a:lstStyle/>
        <a:p>
          <a:endParaRPr kumimoji="1" lang="ja-JP" altLang="en-US"/>
        </a:p>
      </dgm:t>
    </dgm:pt>
  </dgm:ptLst>
  <dgm:cxnLst>
    <dgm:cxn modelId="{234BE202-AE6B-40AF-9B40-AB68655E0F03}" srcId="{1FE8E0A0-D189-435B-96BC-0AB386B64A21}" destId="{EE346284-F00C-4380-B869-A1D75DECF6A2}" srcOrd="2" destOrd="0" parTransId="{2B3A98E3-4FA4-4BEB-B09A-A6E3BAC02D3B}" sibTransId="{1D035752-AEBD-4B1A-850E-EF4265EA2E85}"/>
    <dgm:cxn modelId="{0D1D9AD2-E116-4D66-92AE-E513E93ADEED}" type="presOf" srcId="{EE346284-F00C-4380-B869-A1D75DECF6A2}" destId="{FFE73971-3AB0-4F0B-8650-C0880AEB8F27}" srcOrd="0" destOrd="0" presId="urn:microsoft.com/office/officeart/2005/8/layout/chevron2"/>
    <dgm:cxn modelId="{52AAC74B-EA38-4515-A112-B4B4E9756AC6}" srcId="{2222F4AA-8810-4462-A3B6-02D22FAD119B}" destId="{1CEA99C0-F566-4EFC-BC1B-8F3678872E15}" srcOrd="0" destOrd="0" parTransId="{5D6342D7-C193-456A-A272-5CB07D7393D7}" sibTransId="{028A4682-FCF8-4EFC-A563-8055363A3DE3}"/>
    <dgm:cxn modelId="{6D17C15E-4786-4B5E-8C36-BA5878BFEA4A}" srcId="{EE346284-F00C-4380-B869-A1D75DECF6A2}" destId="{5A9D185F-5E18-4E27-8523-D1491519E9AA}" srcOrd="0" destOrd="0" parTransId="{34389A84-64C0-4054-B456-209FFE079EB7}" sibTransId="{536E7010-08D3-4267-B33D-0A7953C6E5D9}"/>
    <dgm:cxn modelId="{D4B051AB-E58C-4C0B-BDC0-3F5D65F5CAF5}" type="presOf" srcId="{14716714-4DC8-45D7-B120-62EFF107501F}" destId="{EC7DA429-73D5-4B6A-871D-BDFAFC2ECBA8}" srcOrd="0" destOrd="0" presId="urn:microsoft.com/office/officeart/2005/8/layout/chevron2"/>
    <dgm:cxn modelId="{72DACC7B-0601-478B-AF32-003C41815362}" type="presOf" srcId="{2222F4AA-8810-4462-A3B6-02D22FAD119B}" destId="{D20F23D1-C656-4E93-B381-97952C0E548C}" srcOrd="0" destOrd="0" presId="urn:microsoft.com/office/officeart/2005/8/layout/chevron2"/>
    <dgm:cxn modelId="{8F3A8C34-77FD-4BB0-AF09-6C72255BAB8A}" srcId="{1FE8E0A0-D189-435B-96BC-0AB386B64A21}" destId="{BA9FE225-2D5E-453B-B2AB-8A4CBA6908F2}" srcOrd="0" destOrd="0" parTransId="{F876E260-FC5D-4400-B8D0-0AD080E718F7}" sibTransId="{B28831FA-DCB5-49E8-9B3D-10117B810327}"/>
    <dgm:cxn modelId="{0E6B0817-FFB9-4376-89A0-4223BCCB5BA2}" type="presOf" srcId="{1FE8E0A0-D189-435B-96BC-0AB386B64A21}" destId="{065AF2E2-8149-4D96-B7A7-C9293C86E374}" srcOrd="0" destOrd="0" presId="urn:microsoft.com/office/officeart/2005/8/layout/chevron2"/>
    <dgm:cxn modelId="{14D03C4B-EB41-41EA-9141-67D24A62DCDC}" type="presOf" srcId="{BA9FE225-2D5E-453B-B2AB-8A4CBA6908F2}" destId="{5B552C5D-A9C6-49C7-86F2-A7C0876D9177}" srcOrd="0" destOrd="0" presId="urn:microsoft.com/office/officeart/2005/8/layout/chevron2"/>
    <dgm:cxn modelId="{D07B64ED-B302-4241-97F9-8CB1E5E60D49}" type="presOf" srcId="{5A9D185F-5E18-4E27-8523-D1491519E9AA}" destId="{CA51AA23-6ADB-4B9E-A8BD-987697F16D3E}" srcOrd="0" destOrd="0" presId="urn:microsoft.com/office/officeart/2005/8/layout/chevron2"/>
    <dgm:cxn modelId="{43DFB5D1-0E1E-4418-B80A-AC8AD8BD1346}" type="presOf" srcId="{1CEA99C0-F566-4EFC-BC1B-8F3678872E15}" destId="{651EE5B3-F65A-490C-B951-BC3009C8E392}" srcOrd="0" destOrd="0" presId="urn:microsoft.com/office/officeart/2005/8/layout/chevron2"/>
    <dgm:cxn modelId="{CEA5B93B-6965-48FF-82D0-6639B40D2569}" srcId="{BA9FE225-2D5E-453B-B2AB-8A4CBA6908F2}" destId="{14716714-4DC8-45D7-B120-62EFF107501F}" srcOrd="0" destOrd="0" parTransId="{B395EA98-A12F-47D1-AC23-1D00BC056E61}" sibTransId="{61DEB7B6-8A86-44C1-B03C-1B6D8D2708D4}"/>
    <dgm:cxn modelId="{329C1BFB-97D3-4E72-A470-ED05E5D711B0}" srcId="{1FE8E0A0-D189-435B-96BC-0AB386B64A21}" destId="{2222F4AA-8810-4462-A3B6-02D22FAD119B}" srcOrd="1" destOrd="0" parTransId="{5AA90D73-2CCC-45A8-8723-3B80730AEF59}" sibTransId="{2F68E3C8-8EF0-4075-B8F8-36090F2F46DB}"/>
    <dgm:cxn modelId="{EA7496F6-8246-4174-B4C2-6BD988A1396C}" type="presParOf" srcId="{065AF2E2-8149-4D96-B7A7-C9293C86E374}" destId="{5DF1FBAE-F58B-41BC-992C-BF9A7D1B63D5}" srcOrd="0" destOrd="0" presId="urn:microsoft.com/office/officeart/2005/8/layout/chevron2"/>
    <dgm:cxn modelId="{6D49A872-82A1-43A7-BBF6-FB04023F61C6}" type="presParOf" srcId="{5DF1FBAE-F58B-41BC-992C-BF9A7D1B63D5}" destId="{5B552C5D-A9C6-49C7-86F2-A7C0876D9177}" srcOrd="0" destOrd="0" presId="urn:microsoft.com/office/officeart/2005/8/layout/chevron2"/>
    <dgm:cxn modelId="{AF5E311C-4A0F-418B-92AA-BBF63FDCE824}" type="presParOf" srcId="{5DF1FBAE-F58B-41BC-992C-BF9A7D1B63D5}" destId="{EC7DA429-73D5-4B6A-871D-BDFAFC2ECBA8}" srcOrd="1" destOrd="0" presId="urn:microsoft.com/office/officeart/2005/8/layout/chevron2"/>
    <dgm:cxn modelId="{4BE7ED7C-2C66-4AEA-9D3F-D0D0692E3141}" type="presParOf" srcId="{065AF2E2-8149-4D96-B7A7-C9293C86E374}" destId="{872B6061-61E8-42A2-9A00-395E2D83E2FD}" srcOrd="1" destOrd="0" presId="urn:microsoft.com/office/officeart/2005/8/layout/chevron2"/>
    <dgm:cxn modelId="{9CB379CA-CEEA-4496-9FDE-6D4FF92E390C}" type="presParOf" srcId="{065AF2E2-8149-4D96-B7A7-C9293C86E374}" destId="{5B179346-437A-4F07-B73C-AF0928F35509}" srcOrd="2" destOrd="0" presId="urn:microsoft.com/office/officeart/2005/8/layout/chevron2"/>
    <dgm:cxn modelId="{8761BB24-9742-4224-8F42-64B301FDFAED}" type="presParOf" srcId="{5B179346-437A-4F07-B73C-AF0928F35509}" destId="{D20F23D1-C656-4E93-B381-97952C0E548C}" srcOrd="0" destOrd="0" presId="urn:microsoft.com/office/officeart/2005/8/layout/chevron2"/>
    <dgm:cxn modelId="{48CB9B48-32FA-45C5-969B-CBE9751FF0C5}" type="presParOf" srcId="{5B179346-437A-4F07-B73C-AF0928F35509}" destId="{651EE5B3-F65A-490C-B951-BC3009C8E392}" srcOrd="1" destOrd="0" presId="urn:microsoft.com/office/officeart/2005/8/layout/chevron2"/>
    <dgm:cxn modelId="{BEEB5E26-BED4-4041-9B6E-8740CED91B62}" type="presParOf" srcId="{065AF2E2-8149-4D96-B7A7-C9293C86E374}" destId="{CD39FEA1-A73C-4C3F-864A-EB638C73D3B0}" srcOrd="3" destOrd="0" presId="urn:microsoft.com/office/officeart/2005/8/layout/chevron2"/>
    <dgm:cxn modelId="{6D9E855F-A8C9-4A1D-861D-1B4754DB5C2D}" type="presParOf" srcId="{065AF2E2-8149-4D96-B7A7-C9293C86E374}" destId="{7D755B91-BBB4-49C4-A48B-4791D742C431}" srcOrd="4" destOrd="0" presId="urn:microsoft.com/office/officeart/2005/8/layout/chevron2"/>
    <dgm:cxn modelId="{5A2D45C0-3C69-44EF-96FE-92F3526DD69B}" type="presParOf" srcId="{7D755B91-BBB4-49C4-A48B-4791D742C431}" destId="{FFE73971-3AB0-4F0B-8650-C0880AEB8F27}" srcOrd="0" destOrd="0" presId="urn:microsoft.com/office/officeart/2005/8/layout/chevron2"/>
    <dgm:cxn modelId="{CF5BDC95-2119-4F6D-A850-E1D8593B84A6}" type="presParOf" srcId="{7D755B91-BBB4-49C4-A48B-4791D742C431}" destId="{CA51AA23-6ADB-4B9E-A8BD-987697F16D3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A8416-C624-407D-9545-57FA4292C1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6A703FA-6A5F-45C6-B4BD-7407B9678F24}">
      <dgm:prSet phldrT="[テキスト]" custT="1"/>
      <dgm:spPr/>
      <dgm:t>
        <a:bodyPr/>
        <a:lstStyle/>
        <a:p>
          <a:r>
            <a:rPr kumimoji="1" lang="ja-JP" altLang="en-US" sz="2400" dirty="0" smtClean="0"/>
            <a:t>赤字の要因</a:t>
          </a:r>
          <a:endParaRPr kumimoji="1" lang="ja-JP" altLang="en-US" sz="2400" dirty="0"/>
        </a:p>
      </dgm:t>
    </dgm:pt>
    <dgm:pt modelId="{DED3708F-4CAA-4DA2-9626-CD48EF82379A}" type="parTrans" cxnId="{810ECAA8-94BD-419F-8C2A-C5B1F9B255F5}">
      <dgm:prSet/>
      <dgm:spPr/>
      <dgm:t>
        <a:bodyPr/>
        <a:lstStyle/>
        <a:p>
          <a:endParaRPr kumimoji="1" lang="ja-JP" altLang="en-US"/>
        </a:p>
      </dgm:t>
    </dgm:pt>
    <dgm:pt modelId="{045EB5E4-42AB-4BE9-B648-CDC6C62BBE99}" type="sibTrans" cxnId="{810ECAA8-94BD-419F-8C2A-C5B1F9B255F5}">
      <dgm:prSet/>
      <dgm:spPr/>
      <dgm:t>
        <a:bodyPr/>
        <a:lstStyle/>
        <a:p>
          <a:endParaRPr kumimoji="1" lang="ja-JP" altLang="en-US"/>
        </a:p>
      </dgm:t>
    </dgm:pt>
    <dgm:pt modelId="{C2696201-F946-4AE7-B9BD-E789FE772857}">
      <dgm:prSet phldrT="[テキスト]" custT="1"/>
      <dgm:spPr/>
      <dgm:t>
        <a:bodyPr/>
        <a:lstStyle/>
        <a:p>
          <a:r>
            <a:rPr kumimoji="1" lang="ja-JP" altLang="en-US" sz="2600" b="0" dirty="0" smtClean="0"/>
            <a:t>高い人件費</a:t>
          </a:r>
          <a:endParaRPr kumimoji="1" lang="ja-JP" altLang="en-US" sz="2600" b="0" dirty="0"/>
        </a:p>
      </dgm:t>
    </dgm:pt>
    <dgm:pt modelId="{F3E9B285-6E55-4745-9E0D-373B41892BBB}" type="parTrans" cxnId="{874526D6-173D-4770-A093-8BBAB351AC71}">
      <dgm:prSet/>
      <dgm:spPr/>
      <dgm:t>
        <a:bodyPr/>
        <a:lstStyle/>
        <a:p>
          <a:endParaRPr kumimoji="1" lang="ja-JP" altLang="en-US"/>
        </a:p>
      </dgm:t>
    </dgm:pt>
    <dgm:pt modelId="{883A8A7E-1F1A-4BEB-8E0F-249728121AFD}" type="sibTrans" cxnId="{874526D6-173D-4770-A093-8BBAB351AC71}">
      <dgm:prSet/>
      <dgm:spPr/>
      <dgm:t>
        <a:bodyPr/>
        <a:lstStyle/>
        <a:p>
          <a:endParaRPr kumimoji="1" lang="ja-JP" altLang="en-US"/>
        </a:p>
      </dgm:t>
    </dgm:pt>
    <dgm:pt modelId="{22B43857-2423-4D94-816F-F41A334598ED}">
      <dgm:prSet phldrT="[テキスト]" custT="1"/>
      <dgm:spPr/>
      <dgm:t>
        <a:bodyPr/>
        <a:lstStyle/>
        <a:p>
          <a:r>
            <a:rPr kumimoji="1" lang="ja-JP" altLang="en-US" sz="2400" dirty="0" smtClean="0"/>
            <a:t>黒字の要因</a:t>
          </a:r>
          <a:endParaRPr kumimoji="1" lang="ja-JP" altLang="en-US" sz="2400" dirty="0"/>
        </a:p>
      </dgm:t>
    </dgm:pt>
    <dgm:pt modelId="{E8077A0B-0A17-4398-BF11-0F9FD36D6847}" type="parTrans" cxnId="{F6E26B7A-A41D-4DD9-9CF2-99C987833EFC}">
      <dgm:prSet/>
      <dgm:spPr/>
      <dgm:t>
        <a:bodyPr/>
        <a:lstStyle/>
        <a:p>
          <a:endParaRPr kumimoji="1" lang="ja-JP" altLang="en-US"/>
        </a:p>
      </dgm:t>
    </dgm:pt>
    <dgm:pt modelId="{7032E3A7-E25E-4A60-93A2-B96572392166}" type="sibTrans" cxnId="{F6E26B7A-A41D-4DD9-9CF2-99C987833EFC}">
      <dgm:prSet/>
      <dgm:spPr/>
      <dgm:t>
        <a:bodyPr/>
        <a:lstStyle/>
        <a:p>
          <a:endParaRPr kumimoji="1" lang="ja-JP" altLang="en-US"/>
        </a:p>
      </dgm:t>
    </dgm:pt>
    <dgm:pt modelId="{FAA064B7-587D-4203-8B18-1DD60FB5C086}">
      <dgm:prSet phldrT="[テキスト]" custT="1"/>
      <dgm:spPr/>
      <dgm:t>
        <a:bodyPr/>
        <a:lstStyle/>
        <a:p>
          <a:r>
            <a:rPr kumimoji="1" lang="ja-JP" altLang="en-US" sz="2600" b="0" dirty="0" smtClean="0"/>
            <a:t>徹底したリストラで人件費削減</a:t>
          </a:r>
          <a:endParaRPr kumimoji="1" lang="ja-JP" altLang="en-US" sz="2600" b="0" dirty="0"/>
        </a:p>
      </dgm:t>
    </dgm:pt>
    <dgm:pt modelId="{59CC9CEA-0949-4F4D-A4D0-D229A09605A3}" type="parTrans" cxnId="{4F31214E-72E9-4029-86E8-8DF721E255BC}">
      <dgm:prSet/>
      <dgm:spPr/>
      <dgm:t>
        <a:bodyPr/>
        <a:lstStyle/>
        <a:p>
          <a:endParaRPr kumimoji="1" lang="ja-JP" altLang="en-US"/>
        </a:p>
      </dgm:t>
    </dgm:pt>
    <dgm:pt modelId="{27D9FA34-BB4A-444C-9E3A-0A9A17DC7E45}" type="sibTrans" cxnId="{4F31214E-72E9-4029-86E8-8DF721E255BC}">
      <dgm:prSet/>
      <dgm:spPr/>
      <dgm:t>
        <a:bodyPr/>
        <a:lstStyle/>
        <a:p>
          <a:endParaRPr kumimoji="1" lang="ja-JP" altLang="en-US"/>
        </a:p>
      </dgm:t>
    </dgm:pt>
    <dgm:pt modelId="{251A4F57-A28D-4EC6-90C0-6271ACA3435D}">
      <dgm:prSet phldrT="[テキスト]" custT="1"/>
      <dgm:spPr/>
      <dgm:t>
        <a:bodyPr/>
        <a:lstStyle/>
        <a:p>
          <a:r>
            <a:rPr kumimoji="1" lang="ja-JP" altLang="en-US" sz="2600" b="0" dirty="0" smtClean="0"/>
            <a:t>輸送にかかる費用が高い</a:t>
          </a:r>
          <a:endParaRPr kumimoji="1" lang="ja-JP" altLang="en-US" sz="2600" b="0" dirty="0"/>
        </a:p>
      </dgm:t>
    </dgm:pt>
    <dgm:pt modelId="{FF0D8B50-198B-4896-90C9-1C035CB7BA0B}" type="parTrans" cxnId="{FBED4160-3DD7-4C30-9A47-0AEA3B833702}">
      <dgm:prSet/>
      <dgm:spPr/>
      <dgm:t>
        <a:bodyPr/>
        <a:lstStyle/>
        <a:p>
          <a:endParaRPr kumimoji="1" lang="ja-JP" altLang="en-US"/>
        </a:p>
      </dgm:t>
    </dgm:pt>
    <dgm:pt modelId="{5E209675-045F-45F4-99EA-5D9A0088CD4E}" type="sibTrans" cxnId="{FBED4160-3DD7-4C30-9A47-0AEA3B833702}">
      <dgm:prSet/>
      <dgm:spPr/>
      <dgm:t>
        <a:bodyPr/>
        <a:lstStyle/>
        <a:p>
          <a:endParaRPr kumimoji="1" lang="ja-JP" altLang="en-US"/>
        </a:p>
      </dgm:t>
    </dgm:pt>
    <dgm:pt modelId="{1612BC2D-4966-4C16-BD39-F60E7EB1F2A5}">
      <dgm:prSet phldrT="[テキスト]"/>
      <dgm:spPr/>
      <dgm:t>
        <a:bodyPr/>
        <a:lstStyle/>
        <a:p>
          <a:endParaRPr kumimoji="1" lang="ja-JP" altLang="en-US" sz="1900" dirty="0"/>
        </a:p>
      </dgm:t>
    </dgm:pt>
    <dgm:pt modelId="{BD16EBB5-91C3-48FA-8023-C5E06155B7BF}" type="parTrans" cxnId="{4270CAC8-7236-413C-8B15-27FE004C5F11}">
      <dgm:prSet/>
      <dgm:spPr/>
      <dgm:t>
        <a:bodyPr/>
        <a:lstStyle/>
        <a:p>
          <a:endParaRPr kumimoji="1" lang="ja-JP" altLang="en-US"/>
        </a:p>
      </dgm:t>
    </dgm:pt>
    <dgm:pt modelId="{8CDF5A70-E69D-423A-9C24-48A75720146C}" type="sibTrans" cxnId="{4270CAC8-7236-413C-8B15-27FE004C5F11}">
      <dgm:prSet/>
      <dgm:spPr/>
      <dgm:t>
        <a:bodyPr/>
        <a:lstStyle/>
        <a:p>
          <a:endParaRPr kumimoji="1" lang="ja-JP" altLang="en-US"/>
        </a:p>
      </dgm:t>
    </dgm:pt>
    <dgm:pt modelId="{B4A4EAC2-AE9E-4891-B0A9-AE1EC13FCCE1}">
      <dgm:prSet phldrT="[テキスト]" custT="1"/>
      <dgm:spPr/>
      <dgm:t>
        <a:bodyPr/>
        <a:lstStyle/>
        <a:p>
          <a:r>
            <a:rPr kumimoji="1" lang="ja-JP" altLang="en-US" sz="2600" b="0" dirty="0" smtClean="0"/>
            <a:t>多い輸送人員で利益をあげる</a:t>
          </a:r>
          <a:endParaRPr kumimoji="1" lang="ja-JP" altLang="en-US" sz="2600" b="0" dirty="0"/>
        </a:p>
      </dgm:t>
    </dgm:pt>
    <dgm:pt modelId="{EAD2E703-795F-489B-9990-CCC1FC178A32}" type="parTrans" cxnId="{68BBECB1-E790-4AA2-AEDD-43ADB14339ED}">
      <dgm:prSet/>
      <dgm:spPr/>
      <dgm:t>
        <a:bodyPr/>
        <a:lstStyle/>
        <a:p>
          <a:endParaRPr kumimoji="1" lang="ja-JP" altLang="en-US"/>
        </a:p>
      </dgm:t>
    </dgm:pt>
    <dgm:pt modelId="{9145B6C3-156C-4AFA-8791-3EF67AFDA9FA}" type="sibTrans" cxnId="{68BBECB1-E790-4AA2-AEDD-43ADB14339ED}">
      <dgm:prSet/>
      <dgm:spPr/>
      <dgm:t>
        <a:bodyPr/>
        <a:lstStyle/>
        <a:p>
          <a:endParaRPr kumimoji="1" lang="ja-JP" altLang="en-US"/>
        </a:p>
      </dgm:t>
    </dgm:pt>
    <dgm:pt modelId="{CD9DCC1D-9DCA-4148-8FE1-833FE83596ED}">
      <dgm:prSet phldrT="[テキスト]"/>
      <dgm:spPr/>
      <dgm:t>
        <a:bodyPr/>
        <a:lstStyle/>
        <a:p>
          <a:endParaRPr kumimoji="1" lang="ja-JP" altLang="en-US" sz="1900" b="1" dirty="0"/>
        </a:p>
      </dgm:t>
    </dgm:pt>
    <dgm:pt modelId="{58DB0D3E-49AC-40FF-8AC6-9FB1C38240EB}" type="parTrans" cxnId="{A050CEA7-DAB9-4B12-A8B6-7489A65FB27A}">
      <dgm:prSet/>
      <dgm:spPr/>
      <dgm:t>
        <a:bodyPr/>
        <a:lstStyle/>
        <a:p>
          <a:endParaRPr kumimoji="1" lang="ja-JP" altLang="en-US"/>
        </a:p>
      </dgm:t>
    </dgm:pt>
    <dgm:pt modelId="{99B79EB9-E939-40F2-A0CA-DC101076FB3E}" type="sibTrans" cxnId="{A050CEA7-DAB9-4B12-A8B6-7489A65FB27A}">
      <dgm:prSet/>
      <dgm:spPr/>
      <dgm:t>
        <a:bodyPr/>
        <a:lstStyle/>
        <a:p>
          <a:endParaRPr kumimoji="1" lang="ja-JP" altLang="en-US"/>
        </a:p>
      </dgm:t>
    </dgm:pt>
    <dgm:pt modelId="{E5F4FD38-CF3C-4575-B154-87D8302FF026}">
      <dgm:prSet phldrT="[テキスト]" custT="1"/>
      <dgm:spPr/>
      <dgm:t>
        <a:bodyPr/>
        <a:lstStyle/>
        <a:p>
          <a:r>
            <a:rPr kumimoji="1" lang="ja-JP" altLang="en-US" sz="2600" b="0" dirty="0" smtClean="0"/>
            <a:t>利用者の減少</a:t>
          </a:r>
          <a:endParaRPr kumimoji="1" lang="ja-JP" altLang="en-US" sz="2600" b="0" dirty="0"/>
        </a:p>
      </dgm:t>
    </dgm:pt>
    <dgm:pt modelId="{8D4E74EE-6E2D-4359-BB97-F69EFD44CDEF}" type="parTrans" cxnId="{C35BE13E-8921-46EF-B4D5-0451C71C3BD6}">
      <dgm:prSet/>
      <dgm:spPr/>
      <dgm:t>
        <a:bodyPr/>
        <a:lstStyle/>
        <a:p>
          <a:endParaRPr kumimoji="1" lang="ja-JP" altLang="en-US"/>
        </a:p>
      </dgm:t>
    </dgm:pt>
    <dgm:pt modelId="{773A7506-BBB8-4335-B3A2-E3EC77C53749}" type="sibTrans" cxnId="{C35BE13E-8921-46EF-B4D5-0451C71C3BD6}">
      <dgm:prSet/>
      <dgm:spPr/>
      <dgm:t>
        <a:bodyPr/>
        <a:lstStyle/>
        <a:p>
          <a:endParaRPr kumimoji="1" lang="ja-JP" altLang="en-US"/>
        </a:p>
      </dgm:t>
    </dgm:pt>
    <dgm:pt modelId="{9A98AEF5-FFE6-4739-8ACE-B91E244E8827}">
      <dgm:prSet phldrT="[テキスト]" custT="1"/>
      <dgm:spPr/>
      <dgm:t>
        <a:bodyPr/>
        <a:lstStyle/>
        <a:p>
          <a:r>
            <a:rPr kumimoji="1" lang="ja-JP" altLang="en-US" sz="2600" b="0" dirty="0" smtClean="0"/>
            <a:t>高い設備投資</a:t>
          </a:r>
          <a:endParaRPr kumimoji="1" lang="ja-JP" altLang="en-US" sz="2600" b="0" dirty="0"/>
        </a:p>
      </dgm:t>
    </dgm:pt>
    <dgm:pt modelId="{20CC15E9-A84A-4F1F-B005-ADCF63B4D16A}" type="parTrans" cxnId="{4FBB76EF-8F4E-41E2-9B20-5903BD113A30}">
      <dgm:prSet/>
      <dgm:spPr/>
      <dgm:t>
        <a:bodyPr/>
        <a:lstStyle/>
        <a:p>
          <a:endParaRPr kumimoji="1" lang="ja-JP" altLang="en-US"/>
        </a:p>
      </dgm:t>
    </dgm:pt>
    <dgm:pt modelId="{F24454FB-5606-4A96-874A-5B0B5318BECB}" type="sibTrans" cxnId="{4FBB76EF-8F4E-41E2-9B20-5903BD113A30}">
      <dgm:prSet/>
      <dgm:spPr/>
      <dgm:t>
        <a:bodyPr/>
        <a:lstStyle/>
        <a:p>
          <a:endParaRPr kumimoji="1" lang="ja-JP" altLang="en-US"/>
        </a:p>
      </dgm:t>
    </dgm:pt>
    <dgm:pt modelId="{B76D3B74-30C7-4948-A470-75DA001F90F9}">
      <dgm:prSet phldrT="[テキスト]" custT="1"/>
      <dgm:spPr/>
      <dgm:t>
        <a:bodyPr/>
        <a:lstStyle/>
        <a:p>
          <a:r>
            <a:rPr kumimoji="1" lang="ja-JP" altLang="en-US" sz="2600" b="0" dirty="0" smtClean="0"/>
            <a:t>費用を削減している</a:t>
          </a:r>
          <a:endParaRPr kumimoji="1" lang="ja-JP" altLang="en-US" sz="2600" b="0" dirty="0"/>
        </a:p>
      </dgm:t>
    </dgm:pt>
    <dgm:pt modelId="{CEEEC428-9566-4135-A7B8-3549BACF8B9B}" type="parTrans" cxnId="{F74B57AA-32CF-40B1-A7F2-82BD0C4424E7}">
      <dgm:prSet/>
      <dgm:spPr/>
      <dgm:t>
        <a:bodyPr/>
        <a:lstStyle/>
        <a:p>
          <a:endParaRPr kumimoji="1" lang="ja-JP" altLang="en-US"/>
        </a:p>
      </dgm:t>
    </dgm:pt>
    <dgm:pt modelId="{AD32FB94-16B4-440D-94FB-D4736839BAB9}" type="sibTrans" cxnId="{F74B57AA-32CF-40B1-A7F2-82BD0C4424E7}">
      <dgm:prSet/>
      <dgm:spPr/>
      <dgm:t>
        <a:bodyPr/>
        <a:lstStyle/>
        <a:p>
          <a:endParaRPr kumimoji="1" lang="ja-JP" altLang="en-US"/>
        </a:p>
      </dgm:t>
    </dgm:pt>
    <dgm:pt modelId="{9692AFCC-5B50-40E2-AD97-8FD0AB2BC282}" type="pres">
      <dgm:prSet presAssocID="{391A8416-C624-407D-9545-57FA4292C1E4}" presName="linear" presStyleCnt="0">
        <dgm:presLayoutVars>
          <dgm:animLvl val="lvl"/>
          <dgm:resizeHandles val="exact"/>
        </dgm:presLayoutVars>
      </dgm:prSet>
      <dgm:spPr/>
      <dgm:t>
        <a:bodyPr/>
        <a:lstStyle/>
        <a:p>
          <a:endParaRPr kumimoji="1" lang="ja-JP" altLang="en-US"/>
        </a:p>
      </dgm:t>
    </dgm:pt>
    <dgm:pt modelId="{19B2E116-DECB-44B8-87BE-1F2F91FF72C5}" type="pres">
      <dgm:prSet presAssocID="{46A703FA-6A5F-45C6-B4BD-7407B9678F24}" presName="parentText" presStyleLbl="node1" presStyleIdx="0" presStyleCnt="2" custScaleY="52013" custLinFactNeighborX="-191" custLinFactNeighborY="-54722">
        <dgm:presLayoutVars>
          <dgm:chMax val="0"/>
          <dgm:bulletEnabled val="1"/>
        </dgm:presLayoutVars>
      </dgm:prSet>
      <dgm:spPr/>
      <dgm:t>
        <a:bodyPr/>
        <a:lstStyle/>
        <a:p>
          <a:endParaRPr kumimoji="1" lang="ja-JP" altLang="en-US"/>
        </a:p>
      </dgm:t>
    </dgm:pt>
    <dgm:pt modelId="{1F12ED16-92C6-41E9-BB65-ACF3CDE3C8AC}" type="pres">
      <dgm:prSet presAssocID="{46A703FA-6A5F-45C6-B4BD-7407B9678F24}" presName="childText" presStyleLbl="revTx" presStyleIdx="0" presStyleCnt="2" custScaleY="45526" custLinFactNeighborX="-191" custLinFactNeighborY="-88029">
        <dgm:presLayoutVars>
          <dgm:bulletEnabled val="1"/>
        </dgm:presLayoutVars>
      </dgm:prSet>
      <dgm:spPr/>
      <dgm:t>
        <a:bodyPr/>
        <a:lstStyle/>
        <a:p>
          <a:endParaRPr kumimoji="1" lang="ja-JP" altLang="en-US"/>
        </a:p>
      </dgm:t>
    </dgm:pt>
    <dgm:pt modelId="{861B4634-E5E5-4807-8FEE-C5ECC8013EB5}" type="pres">
      <dgm:prSet presAssocID="{22B43857-2423-4D94-816F-F41A334598ED}" presName="parentText" presStyleLbl="node1" presStyleIdx="1" presStyleCnt="2" custScaleY="47670" custLinFactNeighborX="-191" custLinFactNeighborY="-7250">
        <dgm:presLayoutVars>
          <dgm:chMax val="0"/>
          <dgm:bulletEnabled val="1"/>
        </dgm:presLayoutVars>
      </dgm:prSet>
      <dgm:spPr/>
      <dgm:t>
        <a:bodyPr/>
        <a:lstStyle/>
        <a:p>
          <a:endParaRPr kumimoji="1" lang="ja-JP" altLang="en-US"/>
        </a:p>
      </dgm:t>
    </dgm:pt>
    <dgm:pt modelId="{A3EFED74-4DD2-4E6A-9341-5E09BF6B115D}" type="pres">
      <dgm:prSet presAssocID="{22B43857-2423-4D94-816F-F41A334598ED}" presName="childText" presStyleLbl="revTx" presStyleIdx="1" presStyleCnt="2" custScaleY="48121" custLinFactNeighborX="-191" custLinFactNeighborY="-4697">
        <dgm:presLayoutVars>
          <dgm:bulletEnabled val="1"/>
        </dgm:presLayoutVars>
      </dgm:prSet>
      <dgm:spPr/>
      <dgm:t>
        <a:bodyPr/>
        <a:lstStyle/>
        <a:p>
          <a:endParaRPr kumimoji="1" lang="ja-JP" altLang="en-US"/>
        </a:p>
      </dgm:t>
    </dgm:pt>
  </dgm:ptLst>
  <dgm:cxnLst>
    <dgm:cxn modelId="{D43878A5-CC10-4C19-9069-2283F4251DB9}" type="presOf" srcId="{FAA064B7-587D-4203-8B18-1DD60FB5C086}" destId="{A3EFED74-4DD2-4E6A-9341-5E09BF6B115D}" srcOrd="0" destOrd="0" presId="urn:microsoft.com/office/officeart/2005/8/layout/vList2"/>
    <dgm:cxn modelId="{C575F5B4-F125-4A00-9221-C59807040EF6}" type="presOf" srcId="{22B43857-2423-4D94-816F-F41A334598ED}" destId="{861B4634-E5E5-4807-8FEE-C5ECC8013EB5}" srcOrd="0" destOrd="0" presId="urn:microsoft.com/office/officeart/2005/8/layout/vList2"/>
    <dgm:cxn modelId="{F6E26B7A-A41D-4DD9-9CF2-99C987833EFC}" srcId="{391A8416-C624-407D-9545-57FA4292C1E4}" destId="{22B43857-2423-4D94-816F-F41A334598ED}" srcOrd="1" destOrd="0" parTransId="{E8077A0B-0A17-4398-BF11-0F9FD36D6847}" sibTransId="{7032E3A7-E25E-4A60-93A2-B96572392166}"/>
    <dgm:cxn modelId="{4F31214E-72E9-4029-86E8-8DF721E255BC}" srcId="{22B43857-2423-4D94-816F-F41A334598ED}" destId="{FAA064B7-587D-4203-8B18-1DD60FB5C086}" srcOrd="0" destOrd="0" parTransId="{59CC9CEA-0949-4F4D-A4D0-D229A09605A3}" sibTransId="{27D9FA34-BB4A-444C-9E3A-0A9A17DC7E45}"/>
    <dgm:cxn modelId="{C35BE13E-8921-46EF-B4D5-0451C71C3BD6}" srcId="{46A703FA-6A5F-45C6-B4BD-7407B9678F24}" destId="{E5F4FD38-CF3C-4575-B154-87D8302FF026}" srcOrd="3" destOrd="0" parTransId="{8D4E74EE-6E2D-4359-BB97-F69EFD44CDEF}" sibTransId="{773A7506-BBB8-4335-B3A2-E3EC77C53749}"/>
    <dgm:cxn modelId="{BCA10007-4ACE-4F60-9366-4BCF277D34AB}" type="presOf" srcId="{B4A4EAC2-AE9E-4891-B0A9-AE1EC13FCCE1}" destId="{A3EFED74-4DD2-4E6A-9341-5E09BF6B115D}" srcOrd="0" destOrd="1" presId="urn:microsoft.com/office/officeart/2005/8/layout/vList2"/>
    <dgm:cxn modelId="{68BBECB1-E790-4AA2-AEDD-43ADB14339ED}" srcId="{22B43857-2423-4D94-816F-F41A334598ED}" destId="{B4A4EAC2-AE9E-4891-B0A9-AE1EC13FCCE1}" srcOrd="1" destOrd="0" parTransId="{EAD2E703-795F-489B-9990-CCC1FC178A32}" sibTransId="{9145B6C3-156C-4AFA-8791-3EF67AFDA9FA}"/>
    <dgm:cxn modelId="{D1186BD0-23ED-45C7-8C12-CB7B289AD127}" type="presOf" srcId="{9A98AEF5-FFE6-4739-8ACE-B91E244E8827}" destId="{1F12ED16-92C6-41E9-BB65-ACF3CDE3C8AC}" srcOrd="0" destOrd="2" presId="urn:microsoft.com/office/officeart/2005/8/layout/vList2"/>
    <dgm:cxn modelId="{1390B44F-6F1F-44C7-A501-DD8D54A1641E}" type="presOf" srcId="{B76D3B74-30C7-4948-A470-75DA001F90F9}" destId="{A3EFED74-4DD2-4E6A-9341-5E09BF6B115D}" srcOrd="0" destOrd="2" presId="urn:microsoft.com/office/officeart/2005/8/layout/vList2"/>
    <dgm:cxn modelId="{4270CAC8-7236-413C-8B15-27FE004C5F11}" srcId="{22B43857-2423-4D94-816F-F41A334598ED}" destId="{1612BC2D-4966-4C16-BD39-F60E7EB1F2A5}" srcOrd="3" destOrd="0" parTransId="{BD16EBB5-91C3-48FA-8023-C5E06155B7BF}" sibTransId="{8CDF5A70-E69D-423A-9C24-48A75720146C}"/>
    <dgm:cxn modelId="{D255C4F4-5450-455F-A1AE-C6C219F0D1F2}" type="presOf" srcId="{CD9DCC1D-9DCA-4148-8FE1-833FE83596ED}" destId="{1F12ED16-92C6-41E9-BB65-ACF3CDE3C8AC}" srcOrd="0" destOrd="4" presId="urn:microsoft.com/office/officeart/2005/8/layout/vList2"/>
    <dgm:cxn modelId="{B76D9914-0D51-4DAB-91D8-59F8DAE12000}" type="presOf" srcId="{251A4F57-A28D-4EC6-90C0-6271ACA3435D}" destId="{1F12ED16-92C6-41E9-BB65-ACF3CDE3C8AC}" srcOrd="0" destOrd="1" presId="urn:microsoft.com/office/officeart/2005/8/layout/vList2"/>
    <dgm:cxn modelId="{874526D6-173D-4770-A093-8BBAB351AC71}" srcId="{46A703FA-6A5F-45C6-B4BD-7407B9678F24}" destId="{C2696201-F946-4AE7-B9BD-E789FE772857}" srcOrd="0" destOrd="0" parTransId="{F3E9B285-6E55-4745-9E0D-373B41892BBB}" sibTransId="{883A8A7E-1F1A-4BEB-8E0F-249728121AFD}"/>
    <dgm:cxn modelId="{570EB5D0-A82F-4E6C-9A0C-3B7D1A6E5C75}" type="presOf" srcId="{C2696201-F946-4AE7-B9BD-E789FE772857}" destId="{1F12ED16-92C6-41E9-BB65-ACF3CDE3C8AC}" srcOrd="0" destOrd="0" presId="urn:microsoft.com/office/officeart/2005/8/layout/vList2"/>
    <dgm:cxn modelId="{FBED4160-3DD7-4C30-9A47-0AEA3B833702}" srcId="{46A703FA-6A5F-45C6-B4BD-7407B9678F24}" destId="{251A4F57-A28D-4EC6-90C0-6271ACA3435D}" srcOrd="1" destOrd="0" parTransId="{FF0D8B50-198B-4896-90C9-1C035CB7BA0B}" sibTransId="{5E209675-045F-45F4-99EA-5D9A0088CD4E}"/>
    <dgm:cxn modelId="{E4DBFD17-A23D-4376-A8AA-D84A957D41B4}" type="presOf" srcId="{1612BC2D-4966-4C16-BD39-F60E7EB1F2A5}" destId="{A3EFED74-4DD2-4E6A-9341-5E09BF6B115D}" srcOrd="0" destOrd="3" presId="urn:microsoft.com/office/officeart/2005/8/layout/vList2"/>
    <dgm:cxn modelId="{8A5BC025-71A1-41EE-9D3A-5C3605AC5FC5}" type="presOf" srcId="{46A703FA-6A5F-45C6-B4BD-7407B9678F24}" destId="{19B2E116-DECB-44B8-87BE-1F2F91FF72C5}" srcOrd="0" destOrd="0" presId="urn:microsoft.com/office/officeart/2005/8/layout/vList2"/>
    <dgm:cxn modelId="{4FBB76EF-8F4E-41E2-9B20-5903BD113A30}" srcId="{46A703FA-6A5F-45C6-B4BD-7407B9678F24}" destId="{9A98AEF5-FFE6-4739-8ACE-B91E244E8827}" srcOrd="2" destOrd="0" parTransId="{20CC15E9-A84A-4F1F-B005-ADCF63B4D16A}" sibTransId="{F24454FB-5606-4A96-874A-5B0B5318BECB}"/>
    <dgm:cxn modelId="{810ECAA8-94BD-419F-8C2A-C5B1F9B255F5}" srcId="{391A8416-C624-407D-9545-57FA4292C1E4}" destId="{46A703FA-6A5F-45C6-B4BD-7407B9678F24}" srcOrd="0" destOrd="0" parTransId="{DED3708F-4CAA-4DA2-9626-CD48EF82379A}" sibTransId="{045EB5E4-42AB-4BE9-B648-CDC6C62BBE99}"/>
    <dgm:cxn modelId="{15D83D17-B5E7-45DB-8846-B73F6A60851D}" type="presOf" srcId="{E5F4FD38-CF3C-4575-B154-87D8302FF026}" destId="{1F12ED16-92C6-41E9-BB65-ACF3CDE3C8AC}" srcOrd="0" destOrd="3" presId="urn:microsoft.com/office/officeart/2005/8/layout/vList2"/>
    <dgm:cxn modelId="{F74B57AA-32CF-40B1-A7F2-82BD0C4424E7}" srcId="{22B43857-2423-4D94-816F-F41A334598ED}" destId="{B76D3B74-30C7-4948-A470-75DA001F90F9}" srcOrd="2" destOrd="0" parTransId="{CEEEC428-9566-4135-A7B8-3549BACF8B9B}" sibTransId="{AD32FB94-16B4-440D-94FB-D4736839BAB9}"/>
    <dgm:cxn modelId="{9A882CD7-9D48-4513-92F8-C299AFB60330}" type="presOf" srcId="{391A8416-C624-407D-9545-57FA4292C1E4}" destId="{9692AFCC-5B50-40E2-AD97-8FD0AB2BC282}" srcOrd="0" destOrd="0" presId="urn:microsoft.com/office/officeart/2005/8/layout/vList2"/>
    <dgm:cxn modelId="{A050CEA7-DAB9-4B12-A8B6-7489A65FB27A}" srcId="{46A703FA-6A5F-45C6-B4BD-7407B9678F24}" destId="{CD9DCC1D-9DCA-4148-8FE1-833FE83596ED}" srcOrd="4" destOrd="0" parTransId="{58DB0D3E-49AC-40FF-8AC6-9FB1C38240EB}" sibTransId="{99B79EB9-E939-40F2-A0CA-DC101076FB3E}"/>
    <dgm:cxn modelId="{16D70F3F-4E8B-42E5-969C-E46A0FC8BEFA}" type="presParOf" srcId="{9692AFCC-5B50-40E2-AD97-8FD0AB2BC282}" destId="{19B2E116-DECB-44B8-87BE-1F2F91FF72C5}" srcOrd="0" destOrd="0" presId="urn:microsoft.com/office/officeart/2005/8/layout/vList2"/>
    <dgm:cxn modelId="{D0A0DC1A-ED36-4309-9B8C-82AE782CF1CA}" type="presParOf" srcId="{9692AFCC-5B50-40E2-AD97-8FD0AB2BC282}" destId="{1F12ED16-92C6-41E9-BB65-ACF3CDE3C8AC}" srcOrd="1" destOrd="0" presId="urn:microsoft.com/office/officeart/2005/8/layout/vList2"/>
    <dgm:cxn modelId="{0DFA77A2-2D52-4C4A-9683-7D793249C9F3}" type="presParOf" srcId="{9692AFCC-5B50-40E2-AD97-8FD0AB2BC282}" destId="{861B4634-E5E5-4807-8FEE-C5ECC8013EB5}" srcOrd="2" destOrd="0" presId="urn:microsoft.com/office/officeart/2005/8/layout/vList2"/>
    <dgm:cxn modelId="{F6D2DAFF-C5EE-49D2-BBB8-0DF046599A84}" type="presParOf" srcId="{9692AFCC-5B50-40E2-AD97-8FD0AB2BC282}" destId="{A3EFED74-4DD2-4E6A-9341-5E09BF6B115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307701-AF09-4F09-B4C9-E4F9D56B64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83181938-C752-48C7-93B2-D3D17095EB01}">
      <dgm:prSet phldrT="[テキスト]"/>
      <dgm:spPr>
        <a:solidFill>
          <a:schemeClr val="bg1"/>
        </a:solidFill>
        <a:ln>
          <a:solidFill>
            <a:schemeClr val="accent6">
              <a:lumMod val="75000"/>
            </a:schemeClr>
          </a:solidFill>
        </a:ln>
      </dgm:spPr>
      <dgm:t>
        <a:bodyPr/>
        <a:lstStyle/>
        <a:p>
          <a:pPr algn="ctr"/>
          <a:r>
            <a:rPr kumimoji="1" lang="ja-JP" altLang="en-US" dirty="0" smtClean="0">
              <a:solidFill>
                <a:schemeClr val="accent6">
                  <a:lumMod val="75000"/>
                </a:schemeClr>
              </a:solidFill>
            </a:rPr>
            <a:t>富山地方鉄道</a:t>
          </a:r>
          <a:endParaRPr kumimoji="1" lang="ja-JP" altLang="en-US" dirty="0">
            <a:solidFill>
              <a:schemeClr val="accent6">
                <a:lumMod val="75000"/>
              </a:schemeClr>
            </a:solidFill>
          </a:endParaRPr>
        </a:p>
      </dgm:t>
    </dgm:pt>
    <dgm:pt modelId="{E1415D91-CC1E-4CF7-86B5-31924D11FE4F}" type="parTrans" cxnId="{53BEBFE9-55CA-47BB-889A-8108864817A6}">
      <dgm:prSet/>
      <dgm:spPr/>
      <dgm:t>
        <a:bodyPr/>
        <a:lstStyle/>
        <a:p>
          <a:endParaRPr kumimoji="1" lang="ja-JP" altLang="en-US"/>
        </a:p>
      </dgm:t>
    </dgm:pt>
    <dgm:pt modelId="{4940F13A-858A-454E-A46D-AE1C63E95A15}" type="sibTrans" cxnId="{53BEBFE9-55CA-47BB-889A-8108864817A6}">
      <dgm:prSet/>
      <dgm:spPr/>
      <dgm:t>
        <a:bodyPr/>
        <a:lstStyle/>
        <a:p>
          <a:endParaRPr kumimoji="1" lang="ja-JP" altLang="en-US"/>
        </a:p>
      </dgm:t>
    </dgm:pt>
    <dgm:pt modelId="{83DB03A6-5DE2-4E90-8545-7C7077E5CB4D}">
      <dgm:prSet phldrT="[テキスト]"/>
      <dgm:spPr>
        <a:solidFill>
          <a:schemeClr val="bg1"/>
        </a:solidFill>
        <a:ln>
          <a:solidFill>
            <a:schemeClr val="accent4">
              <a:lumMod val="75000"/>
            </a:schemeClr>
          </a:solidFill>
        </a:ln>
      </dgm:spPr>
      <dgm:t>
        <a:bodyPr/>
        <a:lstStyle/>
        <a:p>
          <a:pPr algn="ctr"/>
          <a:r>
            <a:rPr kumimoji="1" lang="ja-JP" altLang="en-US" dirty="0" smtClean="0">
              <a:solidFill>
                <a:schemeClr val="accent4">
                  <a:lumMod val="75000"/>
                </a:schemeClr>
              </a:solidFill>
            </a:rPr>
            <a:t>広島電鉄</a:t>
          </a:r>
          <a:endParaRPr kumimoji="1" lang="ja-JP" altLang="en-US" dirty="0">
            <a:solidFill>
              <a:schemeClr val="accent4">
                <a:lumMod val="75000"/>
              </a:schemeClr>
            </a:solidFill>
          </a:endParaRPr>
        </a:p>
      </dgm:t>
    </dgm:pt>
    <dgm:pt modelId="{959CC6F9-A317-4F13-9C72-210817582F3F}" type="parTrans" cxnId="{CD4D12A3-9E26-4F55-8964-8DD68B2B4782}">
      <dgm:prSet/>
      <dgm:spPr/>
      <dgm:t>
        <a:bodyPr/>
        <a:lstStyle/>
        <a:p>
          <a:endParaRPr kumimoji="1" lang="ja-JP" altLang="en-US"/>
        </a:p>
      </dgm:t>
    </dgm:pt>
    <dgm:pt modelId="{224E15A4-47FC-47F8-A3DB-5E46EECB183A}" type="sibTrans" cxnId="{CD4D12A3-9E26-4F55-8964-8DD68B2B4782}">
      <dgm:prSet/>
      <dgm:spPr/>
      <dgm:t>
        <a:bodyPr/>
        <a:lstStyle/>
        <a:p>
          <a:endParaRPr kumimoji="1" lang="ja-JP" altLang="en-US"/>
        </a:p>
      </dgm:t>
    </dgm:pt>
    <dgm:pt modelId="{F857DB7B-3F22-494E-BD2D-76D88B308EB8}">
      <dgm:prSet phldrT="[テキスト]"/>
      <dgm:spPr>
        <a:solidFill>
          <a:schemeClr val="bg1"/>
        </a:solidFill>
        <a:ln>
          <a:solidFill>
            <a:srgbClr val="002060"/>
          </a:solidFill>
        </a:ln>
      </dgm:spPr>
      <dgm:t>
        <a:bodyPr/>
        <a:lstStyle/>
        <a:p>
          <a:r>
            <a:rPr kumimoji="1" lang="ja-JP" altLang="en-US" dirty="0" smtClean="0">
              <a:solidFill>
                <a:srgbClr val="002060"/>
              </a:solidFill>
            </a:rPr>
            <a:t>鹿児島交通局</a:t>
          </a:r>
          <a:endParaRPr kumimoji="1" lang="ja-JP" altLang="en-US" dirty="0">
            <a:solidFill>
              <a:srgbClr val="002060"/>
            </a:solidFill>
          </a:endParaRPr>
        </a:p>
      </dgm:t>
    </dgm:pt>
    <dgm:pt modelId="{701AE02E-EB21-4404-ACD6-2BA3F5C5F60A}" type="sibTrans" cxnId="{87302F5E-B16F-4469-B76F-3C2FFC02F9A0}">
      <dgm:prSet/>
      <dgm:spPr/>
      <dgm:t>
        <a:bodyPr/>
        <a:lstStyle/>
        <a:p>
          <a:endParaRPr kumimoji="1" lang="ja-JP" altLang="en-US"/>
        </a:p>
      </dgm:t>
    </dgm:pt>
    <dgm:pt modelId="{DFFD854E-C10C-47A3-9FCC-E281722951A9}" type="parTrans" cxnId="{87302F5E-B16F-4469-B76F-3C2FFC02F9A0}">
      <dgm:prSet/>
      <dgm:spPr/>
      <dgm:t>
        <a:bodyPr/>
        <a:lstStyle/>
        <a:p>
          <a:endParaRPr kumimoji="1" lang="ja-JP" altLang="en-US"/>
        </a:p>
      </dgm:t>
    </dgm:pt>
    <dgm:pt modelId="{A5CAB675-7741-4AEF-8166-47AE72940B4D}">
      <dgm:prSet/>
      <dgm:spPr>
        <a:ln>
          <a:solidFill>
            <a:schemeClr val="accent6">
              <a:lumMod val="75000"/>
            </a:schemeClr>
          </a:solidFill>
        </a:ln>
      </dgm:spPr>
      <dgm:t>
        <a:bodyPr/>
        <a:lstStyle/>
        <a:p>
          <a:r>
            <a:rPr kumimoji="1" lang="ja-JP" altLang="en-US" dirty="0" smtClean="0"/>
            <a:t>環状線の導入</a:t>
          </a:r>
          <a:endParaRPr kumimoji="1" lang="ja-JP" altLang="en-US" dirty="0"/>
        </a:p>
      </dgm:t>
    </dgm:pt>
    <dgm:pt modelId="{B8442607-988C-49A3-B624-832CB9010BC7}" type="parTrans" cxnId="{D7C238B2-E9B3-4841-87C2-5469B5124C75}">
      <dgm:prSet/>
      <dgm:spPr/>
      <dgm:t>
        <a:bodyPr/>
        <a:lstStyle/>
        <a:p>
          <a:endParaRPr kumimoji="1" lang="ja-JP" altLang="en-US"/>
        </a:p>
      </dgm:t>
    </dgm:pt>
    <dgm:pt modelId="{F4115ACE-B78B-43D2-8D66-C0BE9B8BD69F}" type="sibTrans" cxnId="{D7C238B2-E9B3-4841-87C2-5469B5124C75}">
      <dgm:prSet/>
      <dgm:spPr/>
      <dgm:t>
        <a:bodyPr/>
        <a:lstStyle/>
        <a:p>
          <a:endParaRPr kumimoji="1" lang="ja-JP" altLang="en-US"/>
        </a:p>
      </dgm:t>
    </dgm:pt>
    <dgm:pt modelId="{A46D4143-404D-48AF-B7FB-7B6315141594}">
      <dgm:prSet/>
      <dgm:spPr>
        <a:ln>
          <a:solidFill>
            <a:schemeClr val="accent6">
              <a:lumMod val="75000"/>
            </a:schemeClr>
          </a:solidFill>
        </a:ln>
      </dgm:spPr>
      <dgm:t>
        <a:bodyPr/>
        <a:lstStyle/>
        <a:p>
          <a:endParaRPr kumimoji="1" lang="ja-JP" altLang="en-US" dirty="0"/>
        </a:p>
      </dgm:t>
    </dgm:pt>
    <dgm:pt modelId="{7965E423-EC9B-4337-ADF0-CB1DC94CEAED}" type="parTrans" cxnId="{845DEA69-D6FE-4BA0-B0D3-FE3683AC37B5}">
      <dgm:prSet/>
      <dgm:spPr/>
      <dgm:t>
        <a:bodyPr/>
        <a:lstStyle/>
        <a:p>
          <a:endParaRPr kumimoji="1" lang="ja-JP" altLang="en-US"/>
        </a:p>
      </dgm:t>
    </dgm:pt>
    <dgm:pt modelId="{956F201A-4B93-4148-8413-AEE2D5647D5C}" type="sibTrans" cxnId="{845DEA69-D6FE-4BA0-B0D3-FE3683AC37B5}">
      <dgm:prSet/>
      <dgm:spPr/>
      <dgm:t>
        <a:bodyPr/>
        <a:lstStyle/>
        <a:p>
          <a:endParaRPr kumimoji="1" lang="ja-JP" altLang="en-US"/>
        </a:p>
      </dgm:t>
    </dgm:pt>
    <dgm:pt modelId="{F54D2325-B8E0-4C6D-81DB-294D23020D24}">
      <dgm:prSet/>
      <dgm:spPr>
        <a:ln>
          <a:solidFill>
            <a:schemeClr val="accent6">
              <a:lumMod val="75000"/>
            </a:schemeClr>
          </a:solidFill>
        </a:ln>
      </dgm:spPr>
      <dgm:t>
        <a:bodyPr/>
        <a:lstStyle/>
        <a:p>
          <a:r>
            <a:rPr kumimoji="1" lang="ja-JP" altLang="en-US" dirty="0" smtClean="0"/>
            <a:t>定期客の固定化</a:t>
          </a:r>
          <a:endParaRPr kumimoji="1" lang="ja-JP" altLang="en-US" dirty="0"/>
        </a:p>
      </dgm:t>
    </dgm:pt>
    <dgm:pt modelId="{E1F350A3-B03A-442E-9439-FE48E8783F2A}" type="parTrans" cxnId="{D1AC2A01-7E7E-4C81-87FC-E28A3C6C27F4}">
      <dgm:prSet/>
      <dgm:spPr/>
      <dgm:t>
        <a:bodyPr/>
        <a:lstStyle/>
        <a:p>
          <a:endParaRPr kumimoji="1" lang="ja-JP" altLang="en-US"/>
        </a:p>
      </dgm:t>
    </dgm:pt>
    <dgm:pt modelId="{3AFC73EF-48BF-463C-977B-326D79A0CDB3}" type="sibTrans" cxnId="{D1AC2A01-7E7E-4C81-87FC-E28A3C6C27F4}">
      <dgm:prSet/>
      <dgm:spPr/>
      <dgm:t>
        <a:bodyPr/>
        <a:lstStyle/>
        <a:p>
          <a:endParaRPr kumimoji="1" lang="ja-JP" altLang="en-US"/>
        </a:p>
      </dgm:t>
    </dgm:pt>
    <dgm:pt modelId="{12819287-890C-4AE6-BB76-07F427A5B267}">
      <dgm:prSet/>
      <dgm:spPr>
        <a:ln>
          <a:solidFill>
            <a:schemeClr val="accent4">
              <a:lumMod val="75000"/>
            </a:schemeClr>
          </a:solidFill>
        </a:ln>
      </dgm:spPr>
      <dgm:t>
        <a:bodyPr/>
        <a:lstStyle/>
        <a:p>
          <a:r>
            <a:rPr kumimoji="1" lang="ja-JP" altLang="en-US" dirty="0" smtClean="0"/>
            <a:t>営業規模が大きい</a:t>
          </a:r>
          <a:endParaRPr kumimoji="1" lang="ja-JP" altLang="en-US" dirty="0"/>
        </a:p>
      </dgm:t>
    </dgm:pt>
    <dgm:pt modelId="{853F5707-47AC-4C92-9F70-C390896177C8}" type="parTrans" cxnId="{C95FACC3-3F2D-4999-9A53-5807D2D784E7}">
      <dgm:prSet/>
      <dgm:spPr/>
      <dgm:t>
        <a:bodyPr/>
        <a:lstStyle/>
        <a:p>
          <a:endParaRPr kumimoji="1" lang="ja-JP" altLang="en-US"/>
        </a:p>
      </dgm:t>
    </dgm:pt>
    <dgm:pt modelId="{794C33D9-1506-4D0D-BFAB-13DA29B81154}" type="sibTrans" cxnId="{C95FACC3-3F2D-4999-9A53-5807D2D784E7}">
      <dgm:prSet/>
      <dgm:spPr/>
      <dgm:t>
        <a:bodyPr/>
        <a:lstStyle/>
        <a:p>
          <a:endParaRPr kumimoji="1" lang="ja-JP" altLang="en-US"/>
        </a:p>
      </dgm:t>
    </dgm:pt>
    <dgm:pt modelId="{CA100708-7340-4F0A-8D71-CAA9C092BC14}">
      <dgm:prSet/>
      <dgm:spPr>
        <a:ln>
          <a:solidFill>
            <a:schemeClr val="accent4">
              <a:lumMod val="75000"/>
            </a:schemeClr>
          </a:solidFill>
        </a:ln>
      </dgm:spPr>
      <dgm:t>
        <a:bodyPr/>
        <a:lstStyle/>
        <a:p>
          <a:r>
            <a:rPr kumimoji="1" lang="ja-JP" altLang="en-US" dirty="0" smtClean="0"/>
            <a:t>ＩＣカードや新型車両導入でサービス向上</a:t>
          </a:r>
          <a:endParaRPr kumimoji="1" lang="ja-JP" altLang="en-US" dirty="0"/>
        </a:p>
      </dgm:t>
    </dgm:pt>
    <dgm:pt modelId="{261BE75B-5AFE-4A50-A738-BD5304F8C027}" type="parTrans" cxnId="{AEFAB29D-6B5F-4C0E-B2B8-B24D64AF5DCE}">
      <dgm:prSet/>
      <dgm:spPr/>
      <dgm:t>
        <a:bodyPr/>
        <a:lstStyle/>
        <a:p>
          <a:endParaRPr kumimoji="1" lang="ja-JP" altLang="en-US"/>
        </a:p>
      </dgm:t>
    </dgm:pt>
    <dgm:pt modelId="{B4253F67-1350-455C-8126-3936CCDDDFA2}" type="sibTrans" cxnId="{AEFAB29D-6B5F-4C0E-B2B8-B24D64AF5DCE}">
      <dgm:prSet/>
      <dgm:spPr/>
      <dgm:t>
        <a:bodyPr/>
        <a:lstStyle/>
        <a:p>
          <a:endParaRPr kumimoji="1" lang="ja-JP" altLang="en-US"/>
        </a:p>
      </dgm:t>
    </dgm:pt>
    <dgm:pt modelId="{3278E34D-F360-4508-9A9A-E6D5559E1711}">
      <dgm:prSet/>
      <dgm:spPr>
        <a:ln>
          <a:solidFill>
            <a:srgbClr val="002060"/>
          </a:solidFill>
        </a:ln>
      </dgm:spPr>
      <dgm:t>
        <a:bodyPr/>
        <a:lstStyle/>
        <a:p>
          <a:r>
            <a:rPr kumimoji="1" lang="ja-JP" altLang="en-US" dirty="0" smtClean="0"/>
            <a:t>ユニークな取り組み</a:t>
          </a:r>
          <a:endParaRPr kumimoji="1" lang="ja-JP" altLang="en-US" dirty="0"/>
        </a:p>
      </dgm:t>
    </dgm:pt>
    <dgm:pt modelId="{6DF2F4B9-4E93-42BF-A968-F89A170CEE65}" type="parTrans" cxnId="{52855CB0-BBC6-450E-A309-A33043DF8A53}">
      <dgm:prSet/>
      <dgm:spPr/>
      <dgm:t>
        <a:bodyPr/>
        <a:lstStyle/>
        <a:p>
          <a:endParaRPr kumimoji="1" lang="ja-JP" altLang="en-US"/>
        </a:p>
      </dgm:t>
    </dgm:pt>
    <dgm:pt modelId="{ED0A4FE7-35F1-44FE-968B-43138A8F17B9}" type="sibTrans" cxnId="{52855CB0-BBC6-450E-A309-A33043DF8A53}">
      <dgm:prSet/>
      <dgm:spPr/>
      <dgm:t>
        <a:bodyPr/>
        <a:lstStyle/>
        <a:p>
          <a:endParaRPr kumimoji="1" lang="ja-JP" altLang="en-US"/>
        </a:p>
      </dgm:t>
    </dgm:pt>
    <dgm:pt modelId="{53F3602E-F3AC-4335-A661-73BB55D572FC}" type="pres">
      <dgm:prSet presAssocID="{F3307701-AF09-4F09-B4C9-E4F9D56B64EE}" presName="linear" presStyleCnt="0">
        <dgm:presLayoutVars>
          <dgm:dir/>
          <dgm:animLvl val="lvl"/>
          <dgm:resizeHandles val="exact"/>
        </dgm:presLayoutVars>
      </dgm:prSet>
      <dgm:spPr/>
      <dgm:t>
        <a:bodyPr/>
        <a:lstStyle/>
        <a:p>
          <a:endParaRPr kumimoji="1" lang="ja-JP" altLang="en-US"/>
        </a:p>
      </dgm:t>
    </dgm:pt>
    <dgm:pt modelId="{1698DFC9-AB39-4138-8CA8-1F130B75CA31}" type="pres">
      <dgm:prSet presAssocID="{83181938-C752-48C7-93B2-D3D17095EB01}" presName="parentLin" presStyleCnt="0"/>
      <dgm:spPr/>
    </dgm:pt>
    <dgm:pt modelId="{F19719F8-03F5-4708-9C2A-002E30664A09}" type="pres">
      <dgm:prSet presAssocID="{83181938-C752-48C7-93B2-D3D17095EB01}" presName="parentLeftMargin" presStyleLbl="node1" presStyleIdx="0" presStyleCnt="3"/>
      <dgm:spPr/>
      <dgm:t>
        <a:bodyPr/>
        <a:lstStyle/>
        <a:p>
          <a:endParaRPr kumimoji="1" lang="ja-JP" altLang="en-US"/>
        </a:p>
      </dgm:t>
    </dgm:pt>
    <dgm:pt modelId="{135A5CEC-37E9-4A6F-8557-DB0A1B86A150}" type="pres">
      <dgm:prSet presAssocID="{83181938-C752-48C7-93B2-D3D17095EB01}" presName="parentText" presStyleLbl="node1" presStyleIdx="0" presStyleCnt="3" custScaleX="43794" custScaleY="34992" custLinFactNeighborX="-67213" custLinFactNeighborY="-59994">
        <dgm:presLayoutVars>
          <dgm:chMax val="0"/>
          <dgm:bulletEnabled val="1"/>
        </dgm:presLayoutVars>
      </dgm:prSet>
      <dgm:spPr/>
      <dgm:t>
        <a:bodyPr/>
        <a:lstStyle/>
        <a:p>
          <a:endParaRPr kumimoji="1" lang="ja-JP" altLang="en-US"/>
        </a:p>
      </dgm:t>
    </dgm:pt>
    <dgm:pt modelId="{E6D8BC93-7CED-4473-AB55-C5772AA555D3}" type="pres">
      <dgm:prSet presAssocID="{83181938-C752-48C7-93B2-D3D17095EB01}" presName="negativeSpace" presStyleCnt="0"/>
      <dgm:spPr/>
    </dgm:pt>
    <dgm:pt modelId="{A380CA0E-DBD3-4338-B80C-960D40A4EC9C}" type="pres">
      <dgm:prSet presAssocID="{83181938-C752-48C7-93B2-D3D17095EB01}" presName="childText" presStyleLbl="conFgAcc1" presStyleIdx="0" presStyleCnt="3" custScaleX="100000" custScaleY="55351" custLinFactNeighborY="-53065">
        <dgm:presLayoutVars>
          <dgm:bulletEnabled val="1"/>
        </dgm:presLayoutVars>
      </dgm:prSet>
      <dgm:spPr/>
      <dgm:t>
        <a:bodyPr/>
        <a:lstStyle/>
        <a:p>
          <a:endParaRPr kumimoji="1" lang="ja-JP" altLang="en-US"/>
        </a:p>
      </dgm:t>
    </dgm:pt>
    <dgm:pt modelId="{FAE56473-6409-4744-8551-5030878557EA}" type="pres">
      <dgm:prSet presAssocID="{4940F13A-858A-454E-A46D-AE1C63E95A15}" presName="spaceBetweenRectangles" presStyleCnt="0"/>
      <dgm:spPr/>
    </dgm:pt>
    <dgm:pt modelId="{34AF00F0-F68E-445D-AF4B-987B7A0AB24C}" type="pres">
      <dgm:prSet presAssocID="{83DB03A6-5DE2-4E90-8545-7C7077E5CB4D}" presName="parentLin" presStyleCnt="0"/>
      <dgm:spPr/>
    </dgm:pt>
    <dgm:pt modelId="{E467EDE2-B76A-41CC-8C18-10DBD8B6F4BC}" type="pres">
      <dgm:prSet presAssocID="{83DB03A6-5DE2-4E90-8545-7C7077E5CB4D}" presName="parentLeftMargin" presStyleLbl="node1" presStyleIdx="0" presStyleCnt="3"/>
      <dgm:spPr/>
      <dgm:t>
        <a:bodyPr/>
        <a:lstStyle/>
        <a:p>
          <a:endParaRPr kumimoji="1" lang="ja-JP" altLang="en-US"/>
        </a:p>
      </dgm:t>
    </dgm:pt>
    <dgm:pt modelId="{0885B966-6149-469D-837D-CB6A51A91779}" type="pres">
      <dgm:prSet presAssocID="{83DB03A6-5DE2-4E90-8545-7C7077E5CB4D}" presName="parentText" presStyleLbl="node1" presStyleIdx="1" presStyleCnt="3" custScaleX="44028" custScaleY="36711" custLinFactNeighborX="-67213" custLinFactNeighborY="-13345">
        <dgm:presLayoutVars>
          <dgm:chMax val="0"/>
          <dgm:bulletEnabled val="1"/>
        </dgm:presLayoutVars>
      </dgm:prSet>
      <dgm:spPr/>
      <dgm:t>
        <a:bodyPr/>
        <a:lstStyle/>
        <a:p>
          <a:endParaRPr kumimoji="1" lang="ja-JP" altLang="en-US"/>
        </a:p>
      </dgm:t>
    </dgm:pt>
    <dgm:pt modelId="{7CD3A260-67CB-4F83-A624-712AC6D0CB3A}" type="pres">
      <dgm:prSet presAssocID="{83DB03A6-5DE2-4E90-8545-7C7077E5CB4D}" presName="negativeSpace" presStyleCnt="0"/>
      <dgm:spPr/>
    </dgm:pt>
    <dgm:pt modelId="{41C30309-1722-4515-B198-8C374E949643}" type="pres">
      <dgm:prSet presAssocID="{83DB03A6-5DE2-4E90-8545-7C7077E5CB4D}" presName="childText" presStyleLbl="conFgAcc1" presStyleIdx="1" presStyleCnt="3" custScaleX="100000" custScaleY="52467">
        <dgm:presLayoutVars>
          <dgm:bulletEnabled val="1"/>
        </dgm:presLayoutVars>
      </dgm:prSet>
      <dgm:spPr/>
      <dgm:t>
        <a:bodyPr/>
        <a:lstStyle/>
        <a:p>
          <a:endParaRPr kumimoji="1" lang="ja-JP" altLang="en-US"/>
        </a:p>
      </dgm:t>
    </dgm:pt>
    <dgm:pt modelId="{773965B8-EBC2-4C54-B10B-CF6DFCD05B9B}" type="pres">
      <dgm:prSet presAssocID="{224E15A4-47FC-47F8-A3DB-5E46EECB183A}" presName="spaceBetweenRectangles" presStyleCnt="0"/>
      <dgm:spPr/>
    </dgm:pt>
    <dgm:pt modelId="{034C6E35-8556-4260-B9E5-6A43DD34BB60}" type="pres">
      <dgm:prSet presAssocID="{F857DB7B-3F22-494E-BD2D-76D88B308EB8}" presName="parentLin" presStyleCnt="0"/>
      <dgm:spPr/>
    </dgm:pt>
    <dgm:pt modelId="{EE7A3941-ACD2-4EB2-93F2-5091CF19C21B}" type="pres">
      <dgm:prSet presAssocID="{F857DB7B-3F22-494E-BD2D-76D88B308EB8}" presName="parentLeftMargin" presStyleLbl="node1" presStyleIdx="1" presStyleCnt="3"/>
      <dgm:spPr/>
      <dgm:t>
        <a:bodyPr/>
        <a:lstStyle/>
        <a:p>
          <a:endParaRPr kumimoji="1" lang="ja-JP" altLang="en-US"/>
        </a:p>
      </dgm:t>
    </dgm:pt>
    <dgm:pt modelId="{8F996F40-05C2-4AB6-890F-DE9E4F422F8D}" type="pres">
      <dgm:prSet presAssocID="{F857DB7B-3F22-494E-BD2D-76D88B308EB8}" presName="parentText" presStyleLbl="node1" presStyleIdx="2" presStyleCnt="3" custScaleX="44028" custScaleY="33245" custLinFactNeighborX="-67213" custLinFactNeighborY="-9818">
        <dgm:presLayoutVars>
          <dgm:chMax val="0"/>
          <dgm:bulletEnabled val="1"/>
        </dgm:presLayoutVars>
      </dgm:prSet>
      <dgm:spPr/>
      <dgm:t>
        <a:bodyPr/>
        <a:lstStyle/>
        <a:p>
          <a:endParaRPr kumimoji="1" lang="ja-JP" altLang="en-US"/>
        </a:p>
      </dgm:t>
    </dgm:pt>
    <dgm:pt modelId="{7292F510-AB87-4553-8F0F-80148EF8A201}" type="pres">
      <dgm:prSet presAssocID="{F857DB7B-3F22-494E-BD2D-76D88B308EB8}" presName="negativeSpace" presStyleCnt="0"/>
      <dgm:spPr/>
    </dgm:pt>
    <dgm:pt modelId="{380636C3-4670-40B2-87F1-79C134ED6FFB}" type="pres">
      <dgm:prSet presAssocID="{F857DB7B-3F22-494E-BD2D-76D88B308EB8}" presName="childText" presStyleLbl="conFgAcc1" presStyleIdx="2" presStyleCnt="3" custLinFactNeighborY="44366">
        <dgm:presLayoutVars>
          <dgm:bulletEnabled val="1"/>
        </dgm:presLayoutVars>
      </dgm:prSet>
      <dgm:spPr/>
      <dgm:t>
        <a:bodyPr/>
        <a:lstStyle/>
        <a:p>
          <a:endParaRPr kumimoji="1" lang="ja-JP" altLang="en-US"/>
        </a:p>
      </dgm:t>
    </dgm:pt>
  </dgm:ptLst>
  <dgm:cxnLst>
    <dgm:cxn modelId="{D1AC2A01-7E7E-4C81-87FC-E28A3C6C27F4}" srcId="{83181938-C752-48C7-93B2-D3D17095EB01}" destId="{F54D2325-B8E0-4C6D-81DB-294D23020D24}" srcOrd="1" destOrd="0" parTransId="{E1F350A3-B03A-442E-9439-FE48E8783F2A}" sibTransId="{3AFC73EF-48BF-463C-977B-326D79A0CDB3}"/>
    <dgm:cxn modelId="{AEFAB29D-6B5F-4C0E-B2B8-B24D64AF5DCE}" srcId="{83DB03A6-5DE2-4E90-8545-7C7077E5CB4D}" destId="{CA100708-7340-4F0A-8D71-CAA9C092BC14}" srcOrd="1" destOrd="0" parTransId="{261BE75B-5AFE-4A50-A738-BD5304F8C027}" sibTransId="{B4253F67-1350-455C-8126-3936CCDDDFA2}"/>
    <dgm:cxn modelId="{FA295DE6-6BCF-41F9-85F5-11E214DDC1B5}" type="presOf" srcId="{83181938-C752-48C7-93B2-D3D17095EB01}" destId="{F19719F8-03F5-4708-9C2A-002E30664A09}" srcOrd="0" destOrd="0" presId="urn:microsoft.com/office/officeart/2005/8/layout/list1"/>
    <dgm:cxn modelId="{FCB1EEFA-230E-4F3D-B248-EC6E9949D321}" type="presOf" srcId="{F54D2325-B8E0-4C6D-81DB-294D23020D24}" destId="{A380CA0E-DBD3-4338-B80C-960D40A4EC9C}" srcOrd="0" destOrd="1" presId="urn:microsoft.com/office/officeart/2005/8/layout/list1"/>
    <dgm:cxn modelId="{3080642B-4FB7-4FD2-9DAF-530B51A6FD22}" type="presOf" srcId="{12819287-890C-4AE6-BB76-07F427A5B267}" destId="{41C30309-1722-4515-B198-8C374E949643}" srcOrd="0" destOrd="0" presId="urn:microsoft.com/office/officeart/2005/8/layout/list1"/>
    <dgm:cxn modelId="{5E9FF5BF-151D-44E9-B424-67A1628EB113}" type="presOf" srcId="{A46D4143-404D-48AF-B7FB-7B6315141594}" destId="{A380CA0E-DBD3-4338-B80C-960D40A4EC9C}" srcOrd="0" destOrd="2" presId="urn:microsoft.com/office/officeart/2005/8/layout/list1"/>
    <dgm:cxn modelId="{C1C761E2-3AFA-4BE3-892A-8B8923DAC701}" type="presOf" srcId="{F857DB7B-3F22-494E-BD2D-76D88B308EB8}" destId="{8F996F40-05C2-4AB6-890F-DE9E4F422F8D}" srcOrd="1" destOrd="0" presId="urn:microsoft.com/office/officeart/2005/8/layout/list1"/>
    <dgm:cxn modelId="{87302F5E-B16F-4469-B76F-3C2FFC02F9A0}" srcId="{F3307701-AF09-4F09-B4C9-E4F9D56B64EE}" destId="{F857DB7B-3F22-494E-BD2D-76D88B308EB8}" srcOrd="2" destOrd="0" parTransId="{DFFD854E-C10C-47A3-9FCC-E281722951A9}" sibTransId="{701AE02E-EB21-4404-ACD6-2BA3F5C5F60A}"/>
    <dgm:cxn modelId="{2D7D4E20-C26C-4741-8824-6849BC3957A5}" type="presOf" srcId="{F857DB7B-3F22-494E-BD2D-76D88B308EB8}" destId="{EE7A3941-ACD2-4EB2-93F2-5091CF19C21B}" srcOrd="0" destOrd="0" presId="urn:microsoft.com/office/officeart/2005/8/layout/list1"/>
    <dgm:cxn modelId="{DD87BC9F-F2DA-442A-84F5-6EB6D725EC77}" type="presOf" srcId="{CA100708-7340-4F0A-8D71-CAA9C092BC14}" destId="{41C30309-1722-4515-B198-8C374E949643}" srcOrd="0" destOrd="1" presId="urn:microsoft.com/office/officeart/2005/8/layout/list1"/>
    <dgm:cxn modelId="{14DC126F-2200-4C32-80FF-7ABC9B7D242F}" type="presOf" srcId="{83DB03A6-5DE2-4E90-8545-7C7077E5CB4D}" destId="{0885B966-6149-469D-837D-CB6A51A91779}" srcOrd="1" destOrd="0" presId="urn:microsoft.com/office/officeart/2005/8/layout/list1"/>
    <dgm:cxn modelId="{D7C238B2-E9B3-4841-87C2-5469B5124C75}" srcId="{83181938-C752-48C7-93B2-D3D17095EB01}" destId="{A5CAB675-7741-4AEF-8166-47AE72940B4D}" srcOrd="0" destOrd="0" parTransId="{B8442607-988C-49A3-B624-832CB9010BC7}" sibTransId="{F4115ACE-B78B-43D2-8D66-C0BE9B8BD69F}"/>
    <dgm:cxn modelId="{845DEA69-D6FE-4BA0-B0D3-FE3683AC37B5}" srcId="{83181938-C752-48C7-93B2-D3D17095EB01}" destId="{A46D4143-404D-48AF-B7FB-7B6315141594}" srcOrd="2" destOrd="0" parTransId="{7965E423-EC9B-4337-ADF0-CB1DC94CEAED}" sibTransId="{956F201A-4B93-4148-8413-AEE2D5647D5C}"/>
    <dgm:cxn modelId="{430A3093-10F1-42CA-B6E6-14EEB8699B39}" type="presOf" srcId="{83DB03A6-5DE2-4E90-8545-7C7077E5CB4D}" destId="{E467EDE2-B76A-41CC-8C18-10DBD8B6F4BC}" srcOrd="0" destOrd="0" presId="urn:microsoft.com/office/officeart/2005/8/layout/list1"/>
    <dgm:cxn modelId="{53BEBFE9-55CA-47BB-889A-8108864817A6}" srcId="{F3307701-AF09-4F09-B4C9-E4F9D56B64EE}" destId="{83181938-C752-48C7-93B2-D3D17095EB01}" srcOrd="0" destOrd="0" parTransId="{E1415D91-CC1E-4CF7-86B5-31924D11FE4F}" sibTransId="{4940F13A-858A-454E-A46D-AE1C63E95A15}"/>
    <dgm:cxn modelId="{7646E44F-61DF-42FF-8D33-472D12C1758E}" type="presOf" srcId="{F3307701-AF09-4F09-B4C9-E4F9D56B64EE}" destId="{53F3602E-F3AC-4335-A661-73BB55D572FC}" srcOrd="0" destOrd="0" presId="urn:microsoft.com/office/officeart/2005/8/layout/list1"/>
    <dgm:cxn modelId="{6D38A212-C16B-4CCA-A8A0-2CB78C9BAC71}" type="presOf" srcId="{A5CAB675-7741-4AEF-8166-47AE72940B4D}" destId="{A380CA0E-DBD3-4338-B80C-960D40A4EC9C}" srcOrd="0" destOrd="0" presId="urn:microsoft.com/office/officeart/2005/8/layout/list1"/>
    <dgm:cxn modelId="{D46DA377-A1AC-4B16-8601-48D61758933E}" type="presOf" srcId="{83181938-C752-48C7-93B2-D3D17095EB01}" destId="{135A5CEC-37E9-4A6F-8557-DB0A1B86A150}" srcOrd="1" destOrd="0" presId="urn:microsoft.com/office/officeart/2005/8/layout/list1"/>
    <dgm:cxn modelId="{709D5355-730E-45D2-A96D-86D983985009}" type="presOf" srcId="{3278E34D-F360-4508-9A9A-E6D5559E1711}" destId="{380636C3-4670-40B2-87F1-79C134ED6FFB}" srcOrd="0" destOrd="0" presId="urn:microsoft.com/office/officeart/2005/8/layout/list1"/>
    <dgm:cxn modelId="{52855CB0-BBC6-450E-A309-A33043DF8A53}" srcId="{F857DB7B-3F22-494E-BD2D-76D88B308EB8}" destId="{3278E34D-F360-4508-9A9A-E6D5559E1711}" srcOrd="0" destOrd="0" parTransId="{6DF2F4B9-4E93-42BF-A968-F89A170CEE65}" sibTransId="{ED0A4FE7-35F1-44FE-968B-43138A8F17B9}"/>
    <dgm:cxn modelId="{CD4D12A3-9E26-4F55-8964-8DD68B2B4782}" srcId="{F3307701-AF09-4F09-B4C9-E4F9D56B64EE}" destId="{83DB03A6-5DE2-4E90-8545-7C7077E5CB4D}" srcOrd="1" destOrd="0" parTransId="{959CC6F9-A317-4F13-9C72-210817582F3F}" sibTransId="{224E15A4-47FC-47F8-A3DB-5E46EECB183A}"/>
    <dgm:cxn modelId="{C95FACC3-3F2D-4999-9A53-5807D2D784E7}" srcId="{83DB03A6-5DE2-4E90-8545-7C7077E5CB4D}" destId="{12819287-890C-4AE6-BB76-07F427A5B267}" srcOrd="0" destOrd="0" parTransId="{853F5707-47AC-4C92-9F70-C390896177C8}" sibTransId="{794C33D9-1506-4D0D-BFAB-13DA29B81154}"/>
    <dgm:cxn modelId="{FEC5DB70-4711-4CB5-A89F-1CF09902C173}" type="presParOf" srcId="{53F3602E-F3AC-4335-A661-73BB55D572FC}" destId="{1698DFC9-AB39-4138-8CA8-1F130B75CA31}" srcOrd="0" destOrd="0" presId="urn:microsoft.com/office/officeart/2005/8/layout/list1"/>
    <dgm:cxn modelId="{455B0ADD-9252-4E44-9895-0D6AC82B2D13}" type="presParOf" srcId="{1698DFC9-AB39-4138-8CA8-1F130B75CA31}" destId="{F19719F8-03F5-4708-9C2A-002E30664A09}" srcOrd="0" destOrd="0" presId="urn:microsoft.com/office/officeart/2005/8/layout/list1"/>
    <dgm:cxn modelId="{623AA45A-E2C3-4E01-8494-CFFCB1AD88CE}" type="presParOf" srcId="{1698DFC9-AB39-4138-8CA8-1F130B75CA31}" destId="{135A5CEC-37E9-4A6F-8557-DB0A1B86A150}" srcOrd="1" destOrd="0" presId="urn:microsoft.com/office/officeart/2005/8/layout/list1"/>
    <dgm:cxn modelId="{1B3414CC-2848-484B-BF30-049551D73647}" type="presParOf" srcId="{53F3602E-F3AC-4335-A661-73BB55D572FC}" destId="{E6D8BC93-7CED-4473-AB55-C5772AA555D3}" srcOrd="1" destOrd="0" presId="urn:microsoft.com/office/officeart/2005/8/layout/list1"/>
    <dgm:cxn modelId="{77D2B2E4-445F-435A-8674-A4174E3C4358}" type="presParOf" srcId="{53F3602E-F3AC-4335-A661-73BB55D572FC}" destId="{A380CA0E-DBD3-4338-B80C-960D40A4EC9C}" srcOrd="2" destOrd="0" presId="urn:microsoft.com/office/officeart/2005/8/layout/list1"/>
    <dgm:cxn modelId="{1B92EDE5-F652-4CDC-B7AC-AABCBF235CB3}" type="presParOf" srcId="{53F3602E-F3AC-4335-A661-73BB55D572FC}" destId="{FAE56473-6409-4744-8551-5030878557EA}" srcOrd="3" destOrd="0" presId="urn:microsoft.com/office/officeart/2005/8/layout/list1"/>
    <dgm:cxn modelId="{B3653EEA-B7B5-4791-8CA8-DF2E21AE80C0}" type="presParOf" srcId="{53F3602E-F3AC-4335-A661-73BB55D572FC}" destId="{34AF00F0-F68E-445D-AF4B-987B7A0AB24C}" srcOrd="4" destOrd="0" presId="urn:microsoft.com/office/officeart/2005/8/layout/list1"/>
    <dgm:cxn modelId="{84A2591E-F191-4A77-BF3D-0786A0FA8E25}" type="presParOf" srcId="{34AF00F0-F68E-445D-AF4B-987B7A0AB24C}" destId="{E467EDE2-B76A-41CC-8C18-10DBD8B6F4BC}" srcOrd="0" destOrd="0" presId="urn:microsoft.com/office/officeart/2005/8/layout/list1"/>
    <dgm:cxn modelId="{2D4F2D96-B85C-4918-AB8F-2AC8209BE04F}" type="presParOf" srcId="{34AF00F0-F68E-445D-AF4B-987B7A0AB24C}" destId="{0885B966-6149-469D-837D-CB6A51A91779}" srcOrd="1" destOrd="0" presId="urn:microsoft.com/office/officeart/2005/8/layout/list1"/>
    <dgm:cxn modelId="{86EB8F55-DFB7-4F4D-9F06-F046E229F312}" type="presParOf" srcId="{53F3602E-F3AC-4335-A661-73BB55D572FC}" destId="{7CD3A260-67CB-4F83-A624-712AC6D0CB3A}" srcOrd="5" destOrd="0" presId="urn:microsoft.com/office/officeart/2005/8/layout/list1"/>
    <dgm:cxn modelId="{0D43E4FD-4773-44F6-A552-43A0FB0BF12B}" type="presParOf" srcId="{53F3602E-F3AC-4335-A661-73BB55D572FC}" destId="{41C30309-1722-4515-B198-8C374E949643}" srcOrd="6" destOrd="0" presId="urn:microsoft.com/office/officeart/2005/8/layout/list1"/>
    <dgm:cxn modelId="{7283B125-8D9F-465F-83BF-E220790E8369}" type="presParOf" srcId="{53F3602E-F3AC-4335-A661-73BB55D572FC}" destId="{773965B8-EBC2-4C54-B10B-CF6DFCD05B9B}" srcOrd="7" destOrd="0" presId="urn:microsoft.com/office/officeart/2005/8/layout/list1"/>
    <dgm:cxn modelId="{CCCD51EB-643C-4066-869C-370945600306}" type="presParOf" srcId="{53F3602E-F3AC-4335-A661-73BB55D572FC}" destId="{034C6E35-8556-4260-B9E5-6A43DD34BB60}" srcOrd="8" destOrd="0" presId="urn:microsoft.com/office/officeart/2005/8/layout/list1"/>
    <dgm:cxn modelId="{52B61D5F-1DDE-4944-855D-B92C2AA870BC}" type="presParOf" srcId="{034C6E35-8556-4260-B9E5-6A43DD34BB60}" destId="{EE7A3941-ACD2-4EB2-93F2-5091CF19C21B}" srcOrd="0" destOrd="0" presId="urn:microsoft.com/office/officeart/2005/8/layout/list1"/>
    <dgm:cxn modelId="{20DE7FCE-0E8D-4002-BB8D-D84D32AF4098}" type="presParOf" srcId="{034C6E35-8556-4260-B9E5-6A43DD34BB60}" destId="{8F996F40-05C2-4AB6-890F-DE9E4F422F8D}" srcOrd="1" destOrd="0" presId="urn:microsoft.com/office/officeart/2005/8/layout/list1"/>
    <dgm:cxn modelId="{9C2FBA1D-DF2E-433C-AC37-4D820D239E62}" type="presParOf" srcId="{53F3602E-F3AC-4335-A661-73BB55D572FC}" destId="{7292F510-AB87-4553-8F0F-80148EF8A201}" srcOrd="9" destOrd="0" presId="urn:microsoft.com/office/officeart/2005/8/layout/list1"/>
    <dgm:cxn modelId="{2D4B2993-498F-4BBD-A93F-DB81A565F757}" type="presParOf" srcId="{53F3602E-F3AC-4335-A661-73BB55D572FC}" destId="{380636C3-4670-40B2-87F1-79C134ED6F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52C5D-A9C6-49C7-86F2-A7C0876D9177}">
      <dsp:nvSpPr>
        <dsp:cNvPr id="0" name=""/>
        <dsp:cNvSpPr/>
      </dsp:nvSpPr>
      <dsp:spPr>
        <a:xfrm rot="5400000">
          <a:off x="-267472" y="269275"/>
          <a:ext cx="1783147" cy="12482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kumimoji="1" lang="en-US" altLang="ja-JP" sz="1500" kern="1200" dirty="0" smtClean="0"/>
        </a:p>
        <a:p>
          <a:pPr lvl="0" algn="ctr" defTabSz="666750">
            <a:lnSpc>
              <a:spcPct val="90000"/>
            </a:lnSpc>
            <a:spcBef>
              <a:spcPct val="0"/>
            </a:spcBef>
            <a:spcAft>
              <a:spcPct val="35000"/>
            </a:spcAft>
          </a:pPr>
          <a:endParaRPr kumimoji="1" lang="ja-JP" altLang="en-US" sz="1500" kern="1200" dirty="0"/>
        </a:p>
      </dsp:txBody>
      <dsp:txXfrm rot="-5400000">
        <a:off x="1" y="625905"/>
        <a:ext cx="1248203" cy="534944"/>
      </dsp:txXfrm>
    </dsp:sp>
    <dsp:sp modelId="{EC7DA429-73D5-4B6A-871D-BDFAFC2ECBA8}">
      <dsp:nvSpPr>
        <dsp:cNvPr id="0" name=""/>
        <dsp:cNvSpPr/>
      </dsp:nvSpPr>
      <dsp:spPr>
        <a:xfrm rot="5400000">
          <a:off x="4149034" y="-2899028"/>
          <a:ext cx="1159045" cy="69607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ja-JP" altLang="en-US" sz="3300" kern="1200" dirty="0" smtClean="0"/>
            <a:t>住民の気軽な足として利用</a:t>
          </a:r>
          <a:endParaRPr kumimoji="1" lang="ja-JP" altLang="en-US" sz="3300" kern="1200" dirty="0"/>
        </a:p>
      </dsp:txBody>
      <dsp:txXfrm rot="-5400000">
        <a:off x="1248203" y="58383"/>
        <a:ext cx="6904128" cy="1045885"/>
      </dsp:txXfrm>
    </dsp:sp>
    <dsp:sp modelId="{D20F23D1-C656-4E93-B381-97952C0E548C}">
      <dsp:nvSpPr>
        <dsp:cNvPr id="0" name=""/>
        <dsp:cNvSpPr/>
      </dsp:nvSpPr>
      <dsp:spPr>
        <a:xfrm rot="5400000">
          <a:off x="-267472" y="1860174"/>
          <a:ext cx="1783147" cy="12482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kumimoji="1" lang="en-US" altLang="ja-JP" sz="1500" kern="1200" dirty="0" smtClean="0"/>
        </a:p>
        <a:p>
          <a:pPr lvl="0" algn="ctr" defTabSz="666750">
            <a:lnSpc>
              <a:spcPct val="90000"/>
            </a:lnSpc>
            <a:spcBef>
              <a:spcPct val="0"/>
            </a:spcBef>
            <a:spcAft>
              <a:spcPct val="35000"/>
            </a:spcAft>
          </a:pPr>
          <a:endParaRPr kumimoji="1" lang="ja-JP" altLang="en-US" sz="1500" kern="1200" dirty="0"/>
        </a:p>
      </dsp:txBody>
      <dsp:txXfrm rot="-5400000">
        <a:off x="1" y="2216804"/>
        <a:ext cx="1248203" cy="534944"/>
      </dsp:txXfrm>
    </dsp:sp>
    <dsp:sp modelId="{651EE5B3-F65A-490C-B951-BC3009C8E392}">
      <dsp:nvSpPr>
        <dsp:cNvPr id="0" name=""/>
        <dsp:cNvSpPr/>
      </dsp:nvSpPr>
      <dsp:spPr>
        <a:xfrm rot="5400000">
          <a:off x="4149034" y="-1308129"/>
          <a:ext cx="1159045" cy="69607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ja-JP" altLang="en-US" sz="3300" kern="1200" dirty="0" smtClean="0"/>
            <a:t>自動車の普及や都市人口の増加に伴い、地下鉄へ移行</a:t>
          </a:r>
          <a:endParaRPr kumimoji="1" lang="ja-JP" altLang="en-US" sz="3300" kern="1200" dirty="0"/>
        </a:p>
      </dsp:txBody>
      <dsp:txXfrm rot="-5400000">
        <a:off x="1248203" y="1649282"/>
        <a:ext cx="6904128" cy="1045885"/>
      </dsp:txXfrm>
    </dsp:sp>
    <dsp:sp modelId="{FFE73971-3AB0-4F0B-8650-C0880AEB8F27}">
      <dsp:nvSpPr>
        <dsp:cNvPr id="0" name=""/>
        <dsp:cNvSpPr/>
      </dsp:nvSpPr>
      <dsp:spPr>
        <a:xfrm rot="5400000">
          <a:off x="-267472" y="3451073"/>
          <a:ext cx="1783147" cy="12482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kumimoji="1" lang="en-US" altLang="ja-JP" sz="1500" kern="1200" dirty="0" smtClean="0"/>
        </a:p>
        <a:p>
          <a:pPr lvl="0" algn="ctr" defTabSz="666750">
            <a:lnSpc>
              <a:spcPct val="90000"/>
            </a:lnSpc>
            <a:spcBef>
              <a:spcPct val="0"/>
            </a:spcBef>
            <a:spcAft>
              <a:spcPct val="35000"/>
            </a:spcAft>
          </a:pPr>
          <a:endParaRPr kumimoji="1" lang="ja-JP" altLang="en-US" sz="1500" kern="1200" dirty="0"/>
        </a:p>
      </dsp:txBody>
      <dsp:txXfrm rot="-5400000">
        <a:off x="1" y="3807703"/>
        <a:ext cx="1248203" cy="534944"/>
      </dsp:txXfrm>
    </dsp:sp>
    <dsp:sp modelId="{CA51AA23-6ADB-4B9E-A8BD-987697F16D3E}">
      <dsp:nvSpPr>
        <dsp:cNvPr id="0" name=""/>
        <dsp:cNvSpPr/>
      </dsp:nvSpPr>
      <dsp:spPr>
        <a:xfrm rot="5400000">
          <a:off x="4149034" y="282769"/>
          <a:ext cx="1159045" cy="69607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ja-JP" altLang="en-US" sz="3300" kern="1200" dirty="0" smtClean="0"/>
            <a:t>高齢化や環境配慮などから路面電車の見直しへ</a:t>
          </a:r>
          <a:endParaRPr kumimoji="1" lang="ja-JP" altLang="en-US" sz="3300" kern="1200" dirty="0"/>
        </a:p>
      </dsp:txBody>
      <dsp:txXfrm rot="-5400000">
        <a:off x="1248203" y="3240180"/>
        <a:ext cx="6904128" cy="104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E116-DECB-44B8-87BE-1F2F91FF72C5}">
      <dsp:nvSpPr>
        <dsp:cNvPr id="0" name=""/>
        <dsp:cNvSpPr/>
      </dsp:nvSpPr>
      <dsp:spPr>
        <a:xfrm>
          <a:off x="0" y="0"/>
          <a:ext cx="7772400" cy="6225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赤字の要因</a:t>
          </a:r>
          <a:endParaRPr kumimoji="1" lang="ja-JP" altLang="en-US" sz="2400" kern="1200" dirty="0"/>
        </a:p>
      </dsp:txBody>
      <dsp:txXfrm>
        <a:off x="30390" y="30390"/>
        <a:ext cx="7711620" cy="561768"/>
      </dsp:txXfrm>
    </dsp:sp>
    <dsp:sp modelId="{1F12ED16-92C6-41E9-BB65-ACF3CDE3C8AC}">
      <dsp:nvSpPr>
        <dsp:cNvPr id="0" name=""/>
        <dsp:cNvSpPr/>
      </dsp:nvSpPr>
      <dsp:spPr>
        <a:xfrm>
          <a:off x="0" y="613044"/>
          <a:ext cx="7772400" cy="102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1155700">
            <a:lnSpc>
              <a:spcPct val="90000"/>
            </a:lnSpc>
            <a:spcBef>
              <a:spcPct val="0"/>
            </a:spcBef>
            <a:spcAft>
              <a:spcPct val="20000"/>
            </a:spcAft>
            <a:buChar char="••"/>
          </a:pPr>
          <a:r>
            <a:rPr kumimoji="1" lang="ja-JP" altLang="en-US" sz="2600" b="0" kern="1200" dirty="0" smtClean="0"/>
            <a:t>高い人件費</a:t>
          </a:r>
          <a:endParaRPr kumimoji="1" lang="ja-JP" altLang="en-US" sz="2600" b="0" kern="1200" dirty="0"/>
        </a:p>
        <a:p>
          <a:pPr marL="228600" lvl="1" indent="-228600" algn="l" defTabSz="1155700">
            <a:lnSpc>
              <a:spcPct val="90000"/>
            </a:lnSpc>
            <a:spcBef>
              <a:spcPct val="0"/>
            </a:spcBef>
            <a:spcAft>
              <a:spcPct val="20000"/>
            </a:spcAft>
            <a:buChar char="••"/>
          </a:pPr>
          <a:r>
            <a:rPr kumimoji="1" lang="ja-JP" altLang="en-US" sz="2600" b="0" kern="1200" dirty="0" smtClean="0"/>
            <a:t>輸送にかかる費用が高い</a:t>
          </a:r>
          <a:endParaRPr kumimoji="1" lang="ja-JP" altLang="en-US" sz="2600" b="0" kern="1200" dirty="0"/>
        </a:p>
        <a:p>
          <a:pPr marL="228600" lvl="1" indent="-228600" algn="l" defTabSz="1155700">
            <a:lnSpc>
              <a:spcPct val="90000"/>
            </a:lnSpc>
            <a:spcBef>
              <a:spcPct val="0"/>
            </a:spcBef>
            <a:spcAft>
              <a:spcPct val="20000"/>
            </a:spcAft>
            <a:buChar char="••"/>
          </a:pPr>
          <a:r>
            <a:rPr kumimoji="1" lang="ja-JP" altLang="en-US" sz="2600" b="0" kern="1200" dirty="0" smtClean="0"/>
            <a:t>高い設備投資</a:t>
          </a:r>
          <a:endParaRPr kumimoji="1" lang="ja-JP" altLang="en-US" sz="2600" b="0" kern="1200" dirty="0"/>
        </a:p>
        <a:p>
          <a:pPr marL="228600" lvl="1" indent="-228600" algn="l" defTabSz="1155700">
            <a:lnSpc>
              <a:spcPct val="90000"/>
            </a:lnSpc>
            <a:spcBef>
              <a:spcPct val="0"/>
            </a:spcBef>
            <a:spcAft>
              <a:spcPct val="20000"/>
            </a:spcAft>
            <a:buChar char="••"/>
          </a:pPr>
          <a:r>
            <a:rPr kumimoji="1" lang="ja-JP" altLang="en-US" sz="2600" b="0" kern="1200" dirty="0" smtClean="0"/>
            <a:t>利用者の減少</a:t>
          </a:r>
          <a:endParaRPr kumimoji="1" lang="ja-JP" altLang="en-US" sz="2600" b="0" kern="1200" dirty="0"/>
        </a:p>
        <a:p>
          <a:pPr marL="171450" lvl="1" indent="-171450" algn="l" defTabSz="844550">
            <a:lnSpc>
              <a:spcPct val="90000"/>
            </a:lnSpc>
            <a:spcBef>
              <a:spcPct val="0"/>
            </a:spcBef>
            <a:spcAft>
              <a:spcPct val="20000"/>
            </a:spcAft>
            <a:buChar char="••"/>
          </a:pPr>
          <a:endParaRPr kumimoji="1" lang="ja-JP" altLang="en-US" sz="1900" b="1" kern="1200" dirty="0"/>
        </a:p>
      </dsp:txBody>
      <dsp:txXfrm>
        <a:off x="0" y="613044"/>
        <a:ext cx="7772400" cy="1024317"/>
      </dsp:txXfrm>
    </dsp:sp>
    <dsp:sp modelId="{861B4634-E5E5-4807-8FEE-C5ECC8013EB5}">
      <dsp:nvSpPr>
        <dsp:cNvPr id="0" name=""/>
        <dsp:cNvSpPr/>
      </dsp:nvSpPr>
      <dsp:spPr>
        <a:xfrm>
          <a:off x="0" y="2563850"/>
          <a:ext cx="7772400" cy="570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黒字の要因</a:t>
          </a:r>
          <a:endParaRPr kumimoji="1" lang="ja-JP" altLang="en-US" sz="2400" kern="1200" dirty="0"/>
        </a:p>
      </dsp:txBody>
      <dsp:txXfrm>
        <a:off x="27853" y="2591703"/>
        <a:ext cx="7716694" cy="514860"/>
      </dsp:txXfrm>
    </dsp:sp>
    <dsp:sp modelId="{A3EFED74-4DD2-4E6A-9341-5E09BF6B115D}">
      <dsp:nvSpPr>
        <dsp:cNvPr id="0" name=""/>
        <dsp:cNvSpPr/>
      </dsp:nvSpPr>
      <dsp:spPr>
        <a:xfrm>
          <a:off x="0" y="3205337"/>
          <a:ext cx="7772400" cy="843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1155700">
            <a:lnSpc>
              <a:spcPct val="90000"/>
            </a:lnSpc>
            <a:spcBef>
              <a:spcPct val="0"/>
            </a:spcBef>
            <a:spcAft>
              <a:spcPct val="20000"/>
            </a:spcAft>
            <a:buChar char="••"/>
          </a:pPr>
          <a:r>
            <a:rPr kumimoji="1" lang="ja-JP" altLang="en-US" sz="2600" b="0" kern="1200" dirty="0" smtClean="0"/>
            <a:t>徹底したリストラで人件費削減</a:t>
          </a:r>
          <a:endParaRPr kumimoji="1" lang="ja-JP" altLang="en-US" sz="2600" b="0" kern="1200" dirty="0"/>
        </a:p>
        <a:p>
          <a:pPr marL="228600" lvl="1" indent="-228600" algn="l" defTabSz="1155700">
            <a:lnSpc>
              <a:spcPct val="90000"/>
            </a:lnSpc>
            <a:spcBef>
              <a:spcPct val="0"/>
            </a:spcBef>
            <a:spcAft>
              <a:spcPct val="20000"/>
            </a:spcAft>
            <a:buChar char="••"/>
          </a:pPr>
          <a:r>
            <a:rPr kumimoji="1" lang="ja-JP" altLang="en-US" sz="2600" b="0" kern="1200" dirty="0" smtClean="0"/>
            <a:t>多い輸送人員で利益をあげる</a:t>
          </a:r>
          <a:endParaRPr kumimoji="1" lang="ja-JP" altLang="en-US" sz="2600" b="0" kern="1200" dirty="0"/>
        </a:p>
        <a:p>
          <a:pPr marL="228600" lvl="1" indent="-228600" algn="l" defTabSz="1155700">
            <a:lnSpc>
              <a:spcPct val="90000"/>
            </a:lnSpc>
            <a:spcBef>
              <a:spcPct val="0"/>
            </a:spcBef>
            <a:spcAft>
              <a:spcPct val="20000"/>
            </a:spcAft>
            <a:buChar char="••"/>
          </a:pPr>
          <a:r>
            <a:rPr kumimoji="1" lang="ja-JP" altLang="en-US" sz="2600" b="0" kern="1200" dirty="0" smtClean="0"/>
            <a:t>費用を削減している</a:t>
          </a:r>
          <a:endParaRPr kumimoji="1" lang="ja-JP" altLang="en-US" sz="2600" b="0" kern="1200" dirty="0"/>
        </a:p>
        <a:p>
          <a:pPr marL="171450" lvl="1" indent="-171450" algn="l" defTabSz="844550">
            <a:lnSpc>
              <a:spcPct val="90000"/>
            </a:lnSpc>
            <a:spcBef>
              <a:spcPct val="0"/>
            </a:spcBef>
            <a:spcAft>
              <a:spcPct val="20000"/>
            </a:spcAft>
            <a:buChar char="••"/>
          </a:pPr>
          <a:endParaRPr kumimoji="1" lang="ja-JP" altLang="en-US" sz="1900" kern="1200" dirty="0"/>
        </a:p>
      </dsp:txBody>
      <dsp:txXfrm>
        <a:off x="0" y="3205337"/>
        <a:ext cx="7772400" cy="843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0CA0E-DBD3-4338-B80C-960D40A4EC9C}">
      <dsp:nvSpPr>
        <dsp:cNvPr id="0" name=""/>
        <dsp:cNvSpPr/>
      </dsp:nvSpPr>
      <dsp:spPr>
        <a:xfrm>
          <a:off x="0" y="0"/>
          <a:ext cx="8784975" cy="2135856"/>
        </a:xfrm>
        <a:prstGeom prst="rect">
          <a:avLst/>
        </a:prstGeom>
        <a:solidFill>
          <a:schemeClr val="lt1">
            <a:alpha val="90000"/>
            <a:hueOff val="0"/>
            <a:satOff val="0"/>
            <a:lumOff val="0"/>
            <a:alphaOff val="0"/>
          </a:schemeClr>
        </a:solidFill>
        <a:ln w="127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12" tIns="562356" rIns="681812" bIns="192024"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smtClean="0"/>
            <a:t>環状線の導入</a:t>
          </a:r>
          <a:endParaRPr kumimoji="1" lang="ja-JP" altLang="en-US" sz="2700" kern="1200" dirty="0"/>
        </a:p>
        <a:p>
          <a:pPr marL="228600" lvl="1" indent="-228600" algn="l" defTabSz="1200150">
            <a:lnSpc>
              <a:spcPct val="90000"/>
            </a:lnSpc>
            <a:spcBef>
              <a:spcPct val="0"/>
            </a:spcBef>
            <a:spcAft>
              <a:spcPct val="15000"/>
            </a:spcAft>
            <a:buChar char="••"/>
          </a:pPr>
          <a:r>
            <a:rPr kumimoji="1" lang="ja-JP" altLang="en-US" sz="2700" kern="1200" dirty="0" smtClean="0"/>
            <a:t>定期客の固定化</a:t>
          </a:r>
          <a:endParaRPr kumimoji="1" lang="ja-JP" altLang="en-US" sz="2700" kern="1200" dirty="0"/>
        </a:p>
        <a:p>
          <a:pPr marL="228600" lvl="1" indent="-228600" algn="l" defTabSz="1200150">
            <a:lnSpc>
              <a:spcPct val="90000"/>
            </a:lnSpc>
            <a:spcBef>
              <a:spcPct val="0"/>
            </a:spcBef>
            <a:spcAft>
              <a:spcPct val="15000"/>
            </a:spcAft>
            <a:buChar char="••"/>
          </a:pPr>
          <a:endParaRPr kumimoji="1" lang="ja-JP" altLang="en-US" sz="2700" kern="1200" dirty="0"/>
        </a:p>
      </dsp:txBody>
      <dsp:txXfrm>
        <a:off x="0" y="0"/>
        <a:ext cx="8784975" cy="2135856"/>
      </dsp:txXfrm>
    </dsp:sp>
    <dsp:sp modelId="{135A5CEC-37E9-4A6F-8557-DB0A1B86A150}">
      <dsp:nvSpPr>
        <dsp:cNvPr id="0" name=""/>
        <dsp:cNvSpPr/>
      </dsp:nvSpPr>
      <dsp:spPr>
        <a:xfrm>
          <a:off x="144016" y="0"/>
          <a:ext cx="2693104" cy="516481"/>
        </a:xfrm>
        <a:prstGeom prst="roundRect">
          <a:avLst/>
        </a:prstGeom>
        <a:solidFill>
          <a:schemeClr val="bg1"/>
        </a:solidFill>
        <a:ln w="127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ctr" defTabSz="1200150">
            <a:lnSpc>
              <a:spcPct val="90000"/>
            </a:lnSpc>
            <a:spcBef>
              <a:spcPct val="0"/>
            </a:spcBef>
            <a:spcAft>
              <a:spcPct val="35000"/>
            </a:spcAft>
          </a:pPr>
          <a:r>
            <a:rPr kumimoji="1" lang="ja-JP" altLang="en-US" sz="2700" kern="1200" dirty="0" smtClean="0">
              <a:solidFill>
                <a:schemeClr val="accent6">
                  <a:lumMod val="75000"/>
                </a:schemeClr>
              </a:solidFill>
            </a:rPr>
            <a:t>富山地方鉄道</a:t>
          </a:r>
          <a:endParaRPr kumimoji="1" lang="ja-JP" altLang="en-US" sz="2700" kern="1200" dirty="0">
            <a:solidFill>
              <a:schemeClr val="accent6">
                <a:lumMod val="75000"/>
              </a:schemeClr>
            </a:solidFill>
          </a:endParaRPr>
        </a:p>
      </dsp:txBody>
      <dsp:txXfrm>
        <a:off x="169229" y="25213"/>
        <a:ext cx="2642678" cy="466055"/>
      </dsp:txXfrm>
    </dsp:sp>
    <dsp:sp modelId="{41C30309-1722-4515-B198-8C374E949643}">
      <dsp:nvSpPr>
        <dsp:cNvPr id="0" name=""/>
        <dsp:cNvSpPr/>
      </dsp:nvSpPr>
      <dsp:spPr>
        <a:xfrm>
          <a:off x="0" y="2259428"/>
          <a:ext cx="8784975" cy="1983252"/>
        </a:xfrm>
        <a:prstGeom prst="rect">
          <a:avLst/>
        </a:prstGeom>
        <a:solidFill>
          <a:schemeClr val="lt1">
            <a:alpha val="90000"/>
            <a:hueOff val="0"/>
            <a:satOff val="0"/>
            <a:lumOff val="0"/>
            <a:alphaOff val="0"/>
          </a:schemeClr>
        </a:solidFill>
        <a:ln w="127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12" tIns="562356" rIns="681812" bIns="192024"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smtClean="0"/>
            <a:t>営業規模が大きい</a:t>
          </a:r>
          <a:endParaRPr kumimoji="1" lang="ja-JP" altLang="en-US" sz="2700" kern="1200" dirty="0"/>
        </a:p>
        <a:p>
          <a:pPr marL="228600" lvl="1" indent="-228600" algn="l" defTabSz="1200150">
            <a:lnSpc>
              <a:spcPct val="90000"/>
            </a:lnSpc>
            <a:spcBef>
              <a:spcPct val="0"/>
            </a:spcBef>
            <a:spcAft>
              <a:spcPct val="15000"/>
            </a:spcAft>
            <a:buChar char="••"/>
          </a:pPr>
          <a:r>
            <a:rPr kumimoji="1" lang="ja-JP" altLang="en-US" sz="2700" kern="1200" dirty="0" smtClean="0"/>
            <a:t>ＩＣカードや新型車両導入でサービス向上</a:t>
          </a:r>
          <a:endParaRPr kumimoji="1" lang="ja-JP" altLang="en-US" sz="2700" kern="1200" dirty="0"/>
        </a:p>
      </dsp:txBody>
      <dsp:txXfrm>
        <a:off x="0" y="2259428"/>
        <a:ext cx="8784975" cy="1983252"/>
      </dsp:txXfrm>
    </dsp:sp>
    <dsp:sp modelId="{0885B966-6149-469D-837D-CB6A51A91779}">
      <dsp:nvSpPr>
        <dsp:cNvPr id="0" name=""/>
        <dsp:cNvSpPr/>
      </dsp:nvSpPr>
      <dsp:spPr>
        <a:xfrm>
          <a:off x="144016" y="2258602"/>
          <a:ext cx="2707494" cy="541854"/>
        </a:xfrm>
        <a:prstGeom prst="roundRect">
          <a:avLst/>
        </a:prstGeom>
        <a:solidFill>
          <a:schemeClr val="bg1"/>
        </a:solidFill>
        <a:ln w="127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ctr" defTabSz="1200150">
            <a:lnSpc>
              <a:spcPct val="90000"/>
            </a:lnSpc>
            <a:spcBef>
              <a:spcPct val="0"/>
            </a:spcBef>
            <a:spcAft>
              <a:spcPct val="35000"/>
            </a:spcAft>
          </a:pPr>
          <a:r>
            <a:rPr kumimoji="1" lang="ja-JP" altLang="en-US" sz="2700" kern="1200" dirty="0" smtClean="0">
              <a:solidFill>
                <a:schemeClr val="accent4">
                  <a:lumMod val="75000"/>
                </a:schemeClr>
              </a:solidFill>
            </a:rPr>
            <a:t>広島電鉄</a:t>
          </a:r>
          <a:endParaRPr kumimoji="1" lang="ja-JP" altLang="en-US" sz="2700" kern="1200" dirty="0">
            <a:solidFill>
              <a:schemeClr val="accent4">
                <a:lumMod val="75000"/>
              </a:schemeClr>
            </a:solidFill>
          </a:endParaRPr>
        </a:p>
      </dsp:txBody>
      <dsp:txXfrm>
        <a:off x="170467" y="2285053"/>
        <a:ext cx="2654592" cy="488952"/>
      </dsp:txXfrm>
    </dsp:sp>
    <dsp:sp modelId="{380636C3-4670-40B2-87F1-79C134ED6FFB}">
      <dsp:nvSpPr>
        <dsp:cNvPr id="0" name=""/>
        <dsp:cNvSpPr/>
      </dsp:nvSpPr>
      <dsp:spPr>
        <a:xfrm>
          <a:off x="0" y="4315095"/>
          <a:ext cx="8784975" cy="2165625"/>
        </a:xfrm>
        <a:prstGeom prst="rect">
          <a:avLst/>
        </a:prstGeom>
        <a:solidFill>
          <a:schemeClr val="lt1">
            <a:alpha val="90000"/>
            <a:hueOff val="0"/>
            <a:satOff val="0"/>
            <a:lumOff val="0"/>
            <a:alphaOff val="0"/>
          </a:schemeClr>
        </a:solidFill>
        <a:ln w="127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12" tIns="562356" rIns="681812" bIns="192024"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smtClean="0"/>
            <a:t>ユニークな取り組み</a:t>
          </a:r>
          <a:endParaRPr kumimoji="1" lang="ja-JP" altLang="en-US" sz="2700" kern="1200" dirty="0"/>
        </a:p>
      </dsp:txBody>
      <dsp:txXfrm>
        <a:off x="0" y="4315095"/>
        <a:ext cx="8784975" cy="2165625"/>
      </dsp:txXfrm>
    </dsp:sp>
    <dsp:sp modelId="{8F996F40-05C2-4AB6-890F-DE9E4F422F8D}">
      <dsp:nvSpPr>
        <dsp:cNvPr id="0" name=""/>
        <dsp:cNvSpPr/>
      </dsp:nvSpPr>
      <dsp:spPr>
        <a:xfrm>
          <a:off x="144016" y="4367767"/>
          <a:ext cx="2707494" cy="490696"/>
        </a:xfrm>
        <a:prstGeom prst="roundRect">
          <a:avLst/>
        </a:prstGeom>
        <a:solidFill>
          <a:schemeClr val="bg1"/>
        </a:solidFill>
        <a:ln w="127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1200150">
            <a:lnSpc>
              <a:spcPct val="90000"/>
            </a:lnSpc>
            <a:spcBef>
              <a:spcPct val="0"/>
            </a:spcBef>
            <a:spcAft>
              <a:spcPct val="35000"/>
            </a:spcAft>
          </a:pPr>
          <a:r>
            <a:rPr kumimoji="1" lang="ja-JP" altLang="en-US" sz="2700" kern="1200" dirty="0" smtClean="0">
              <a:solidFill>
                <a:srgbClr val="002060"/>
              </a:solidFill>
            </a:rPr>
            <a:t>鹿児島交通局</a:t>
          </a:r>
          <a:endParaRPr kumimoji="1" lang="ja-JP" altLang="en-US" sz="2700" kern="1200" dirty="0">
            <a:solidFill>
              <a:srgbClr val="002060"/>
            </a:solidFill>
          </a:endParaRPr>
        </a:p>
      </dsp:txBody>
      <dsp:txXfrm>
        <a:off x="167970" y="4391721"/>
        <a:ext cx="2659586" cy="4427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0.01681</cdr:x>
      <cdr:y>0.83586</cdr:y>
    </cdr:from>
    <cdr:to>
      <cdr:x>0.07563</cdr:x>
      <cdr:y>0.89539</cdr:y>
    </cdr:to>
    <cdr:sp macro="" textlink="">
      <cdr:nvSpPr>
        <cdr:cNvPr id="2" name="テキスト ボックス 1"/>
        <cdr:cNvSpPr txBox="1"/>
      </cdr:nvSpPr>
      <cdr:spPr>
        <a:xfrm xmlns:a="http://schemas.openxmlformats.org/drawingml/2006/main">
          <a:off x="144016" y="5055852"/>
          <a:ext cx="50405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0.04202</cdr:x>
      <cdr:y>0.85119</cdr:y>
    </cdr:from>
    <cdr:to>
      <cdr:x>0.12605</cdr:x>
      <cdr:y>0.91071</cdr:y>
    </cdr:to>
    <cdr:sp macro="" textlink="">
      <cdr:nvSpPr>
        <cdr:cNvPr id="3" name="テキスト ボックス 2"/>
        <cdr:cNvSpPr txBox="1"/>
      </cdr:nvSpPr>
      <cdr:spPr>
        <a:xfrm xmlns:a="http://schemas.openxmlformats.org/drawingml/2006/main">
          <a:off x="360040" y="5148572"/>
          <a:ext cx="72008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smtClean="0"/>
            <a:t>千円</a:t>
          </a:r>
          <a:endParaRPr lang="ja-JP" alt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0.03306</cdr:x>
      <cdr:y>0.71053</cdr:y>
    </cdr:from>
    <cdr:to>
      <cdr:x>0.10744</cdr:x>
      <cdr:y>0.76316</cdr:y>
    </cdr:to>
    <cdr:sp macro="" textlink="">
      <cdr:nvSpPr>
        <cdr:cNvPr id="2" name="テキスト ボックス 1"/>
        <cdr:cNvSpPr txBox="1"/>
      </cdr:nvSpPr>
      <cdr:spPr>
        <a:xfrm xmlns:a="http://schemas.openxmlformats.org/drawingml/2006/main">
          <a:off x="288032" y="3888432"/>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smtClean="0"/>
            <a:t>千円</a:t>
          </a:r>
          <a:endParaRPr lang="ja-JP" alt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0.00833</cdr:x>
      <cdr:y>0.85542</cdr:y>
    </cdr:from>
    <cdr:to>
      <cdr:x>0.08333</cdr:x>
      <cdr:y>0.90361</cdr:y>
    </cdr:to>
    <cdr:sp macro="" textlink="">
      <cdr:nvSpPr>
        <cdr:cNvPr id="2" name="テキスト ボックス 1"/>
        <cdr:cNvSpPr txBox="1"/>
      </cdr:nvSpPr>
      <cdr:spPr>
        <a:xfrm xmlns:a="http://schemas.openxmlformats.org/drawingml/2006/main">
          <a:off x="72008" y="5112568"/>
          <a:ext cx="64807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dirty="0" smtClean="0"/>
            <a:t>千円</a:t>
          </a:r>
          <a:endParaRPr lang="ja-JP" alt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0.01227</cdr:x>
      <cdr:y>0.93827</cdr:y>
    </cdr:from>
    <cdr:to>
      <cdr:x>0.0876</cdr:x>
      <cdr:y>0.98765</cdr:y>
    </cdr:to>
    <cdr:sp macro="" textlink="">
      <cdr:nvSpPr>
        <cdr:cNvPr id="2" name="テキスト ボックス 1"/>
        <cdr:cNvSpPr txBox="1"/>
      </cdr:nvSpPr>
      <cdr:spPr>
        <a:xfrm xmlns:a="http://schemas.openxmlformats.org/drawingml/2006/main">
          <a:off x="105510" y="5472608"/>
          <a:ext cx="648072" cy="288032"/>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dirty="0" smtClean="0"/>
            <a:t>千円</a:t>
          </a:r>
          <a:endParaRPr lang="ja-JP" alt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34BD907A-B525-44DB-BAF3-CA2213E4CF2A}" type="datetimeFigureOut">
              <a:rPr kumimoji="1" lang="ja-JP" altLang="en-US" smtClean="0"/>
              <a:t>2013/11/13</a:t>
            </a:fld>
            <a:endParaRPr kumimoji="1" lang="ja-JP" altLang="en-US"/>
          </a:p>
        </p:txBody>
      </p:sp>
      <p:sp>
        <p:nvSpPr>
          <p:cNvPr id="4" name="フッター プレースホルダー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A4D1687C-8C39-4B19-B69A-5E72D03528CB}" type="slidenum">
              <a:rPr kumimoji="1" lang="ja-JP" altLang="en-US" smtClean="0"/>
              <a:t>‹#›</a:t>
            </a:fld>
            <a:endParaRPr kumimoji="1" lang="ja-JP" altLang="en-US"/>
          </a:p>
        </p:txBody>
      </p:sp>
    </p:spTree>
    <p:extLst>
      <p:ext uri="{BB962C8B-B14F-4D97-AF65-F5344CB8AC3E}">
        <p14:creationId xmlns:p14="http://schemas.microsoft.com/office/powerpoint/2010/main" val="2171524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715B951D-E26D-4F32-8E3B-71C34CF55E65}" type="datetimeFigureOut">
              <a:rPr kumimoji="1" lang="ja-JP" altLang="en-US" smtClean="0"/>
              <a:t>2013/11/13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6732340-6359-4A42-9DCE-C3D6A45C5506}" type="slidenum">
              <a:rPr kumimoji="1" lang="ja-JP" altLang="en-US" smtClean="0"/>
              <a:t>‹#›</a:t>
            </a:fld>
            <a:endParaRPr kumimoji="1" lang="ja-JP" altLang="en-US"/>
          </a:p>
        </p:txBody>
      </p:sp>
    </p:spTree>
    <p:extLst>
      <p:ext uri="{BB962C8B-B14F-4D97-AF65-F5344CB8AC3E}">
        <p14:creationId xmlns:p14="http://schemas.microsoft.com/office/powerpoint/2010/main" val="2088070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a:t>
            </a:fld>
            <a:endParaRPr kumimoji="1" lang="ja-JP" altLang="en-US"/>
          </a:p>
        </p:txBody>
      </p:sp>
    </p:spTree>
    <p:extLst>
      <p:ext uri="{BB962C8B-B14F-4D97-AF65-F5344CB8AC3E}">
        <p14:creationId xmlns:p14="http://schemas.microsoft.com/office/powerpoint/2010/main" val="188471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11</a:t>
            </a:fld>
            <a:endParaRPr kumimoji="1" lang="ja-JP" altLang="en-US"/>
          </a:p>
        </p:txBody>
      </p:sp>
    </p:spTree>
    <p:extLst>
      <p:ext uri="{BB962C8B-B14F-4D97-AF65-F5344CB8AC3E}">
        <p14:creationId xmlns:p14="http://schemas.microsoft.com/office/powerpoint/2010/main" val="287393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12</a:t>
            </a:fld>
            <a:endParaRPr kumimoji="1" lang="ja-JP" altLang="en-US"/>
          </a:p>
        </p:txBody>
      </p:sp>
    </p:spTree>
    <p:extLst>
      <p:ext uri="{BB962C8B-B14F-4D97-AF65-F5344CB8AC3E}">
        <p14:creationId xmlns:p14="http://schemas.microsoft.com/office/powerpoint/2010/main" val="52883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13</a:t>
            </a:fld>
            <a:endParaRPr kumimoji="1" lang="ja-JP" altLang="en-US"/>
          </a:p>
        </p:txBody>
      </p:sp>
    </p:spTree>
    <p:extLst>
      <p:ext uri="{BB962C8B-B14F-4D97-AF65-F5344CB8AC3E}">
        <p14:creationId xmlns:p14="http://schemas.microsoft.com/office/powerpoint/2010/main" val="333261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14</a:t>
            </a:fld>
            <a:endParaRPr kumimoji="1" lang="ja-JP" altLang="en-US"/>
          </a:p>
        </p:txBody>
      </p:sp>
    </p:spTree>
    <p:extLst>
      <p:ext uri="{BB962C8B-B14F-4D97-AF65-F5344CB8AC3E}">
        <p14:creationId xmlns:p14="http://schemas.microsoft.com/office/powerpoint/2010/main" val="387025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15</a:t>
            </a:fld>
            <a:endParaRPr kumimoji="1" lang="ja-JP" altLang="en-US"/>
          </a:p>
        </p:txBody>
      </p:sp>
    </p:spTree>
    <p:extLst>
      <p:ext uri="{BB962C8B-B14F-4D97-AF65-F5344CB8AC3E}">
        <p14:creationId xmlns:p14="http://schemas.microsoft.com/office/powerpoint/2010/main" val="117433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16</a:t>
            </a:fld>
            <a:endParaRPr kumimoji="1" lang="ja-JP" altLang="en-US"/>
          </a:p>
        </p:txBody>
      </p:sp>
    </p:spTree>
    <p:extLst>
      <p:ext uri="{BB962C8B-B14F-4D97-AF65-F5344CB8AC3E}">
        <p14:creationId xmlns:p14="http://schemas.microsoft.com/office/powerpoint/2010/main" val="142876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17</a:t>
            </a:fld>
            <a:endParaRPr kumimoji="1" lang="ja-JP" altLang="en-US"/>
          </a:p>
        </p:txBody>
      </p:sp>
    </p:spTree>
    <p:extLst>
      <p:ext uri="{BB962C8B-B14F-4D97-AF65-F5344CB8AC3E}">
        <p14:creationId xmlns:p14="http://schemas.microsoft.com/office/powerpoint/2010/main" val="226161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18</a:t>
            </a:fld>
            <a:endParaRPr kumimoji="1" lang="ja-JP" altLang="en-US"/>
          </a:p>
        </p:txBody>
      </p:sp>
    </p:spTree>
    <p:extLst>
      <p:ext uri="{BB962C8B-B14F-4D97-AF65-F5344CB8AC3E}">
        <p14:creationId xmlns:p14="http://schemas.microsoft.com/office/powerpoint/2010/main" val="204848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19</a:t>
            </a:fld>
            <a:endParaRPr kumimoji="1" lang="ja-JP" altLang="en-US"/>
          </a:p>
        </p:txBody>
      </p:sp>
    </p:spTree>
    <p:extLst>
      <p:ext uri="{BB962C8B-B14F-4D97-AF65-F5344CB8AC3E}">
        <p14:creationId xmlns:p14="http://schemas.microsoft.com/office/powerpoint/2010/main" val="114634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20</a:t>
            </a:fld>
            <a:endParaRPr kumimoji="1" lang="ja-JP" altLang="en-US"/>
          </a:p>
        </p:txBody>
      </p:sp>
    </p:spTree>
    <p:extLst>
      <p:ext uri="{BB962C8B-B14F-4D97-AF65-F5344CB8AC3E}">
        <p14:creationId xmlns:p14="http://schemas.microsoft.com/office/powerpoint/2010/main" val="50169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a:t>
            </a:fld>
            <a:endParaRPr kumimoji="1" lang="ja-JP" altLang="en-US"/>
          </a:p>
        </p:txBody>
      </p:sp>
    </p:spTree>
    <p:extLst>
      <p:ext uri="{BB962C8B-B14F-4D97-AF65-F5344CB8AC3E}">
        <p14:creationId xmlns:p14="http://schemas.microsoft.com/office/powerpoint/2010/main" val="265479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21</a:t>
            </a:fld>
            <a:endParaRPr kumimoji="1" lang="ja-JP" altLang="en-US"/>
          </a:p>
        </p:txBody>
      </p:sp>
    </p:spTree>
    <p:extLst>
      <p:ext uri="{BB962C8B-B14F-4D97-AF65-F5344CB8AC3E}">
        <p14:creationId xmlns:p14="http://schemas.microsoft.com/office/powerpoint/2010/main" val="2362870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22</a:t>
            </a:fld>
            <a:endParaRPr kumimoji="1" lang="ja-JP" altLang="en-US"/>
          </a:p>
        </p:txBody>
      </p:sp>
    </p:spTree>
    <p:extLst>
      <p:ext uri="{BB962C8B-B14F-4D97-AF65-F5344CB8AC3E}">
        <p14:creationId xmlns:p14="http://schemas.microsoft.com/office/powerpoint/2010/main" val="5636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23</a:t>
            </a:fld>
            <a:endParaRPr kumimoji="1" lang="ja-JP" altLang="en-US"/>
          </a:p>
        </p:txBody>
      </p:sp>
    </p:spTree>
    <p:extLst>
      <p:ext uri="{BB962C8B-B14F-4D97-AF65-F5344CB8AC3E}">
        <p14:creationId xmlns:p14="http://schemas.microsoft.com/office/powerpoint/2010/main" val="156533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24</a:t>
            </a:fld>
            <a:endParaRPr kumimoji="1" lang="ja-JP" altLang="en-US"/>
          </a:p>
        </p:txBody>
      </p:sp>
    </p:spTree>
    <p:extLst>
      <p:ext uri="{BB962C8B-B14F-4D97-AF65-F5344CB8AC3E}">
        <p14:creationId xmlns:p14="http://schemas.microsoft.com/office/powerpoint/2010/main" val="37875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25</a:t>
            </a:fld>
            <a:endParaRPr kumimoji="1" lang="ja-JP" altLang="en-US"/>
          </a:p>
        </p:txBody>
      </p:sp>
    </p:spTree>
    <p:extLst>
      <p:ext uri="{BB962C8B-B14F-4D97-AF65-F5344CB8AC3E}">
        <p14:creationId xmlns:p14="http://schemas.microsoft.com/office/powerpoint/2010/main" val="3121216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26</a:t>
            </a:fld>
            <a:endParaRPr kumimoji="1" lang="ja-JP" altLang="en-US"/>
          </a:p>
        </p:txBody>
      </p:sp>
    </p:spTree>
    <p:extLst>
      <p:ext uri="{BB962C8B-B14F-4D97-AF65-F5344CB8AC3E}">
        <p14:creationId xmlns:p14="http://schemas.microsoft.com/office/powerpoint/2010/main" val="330588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27</a:t>
            </a:fld>
            <a:endParaRPr kumimoji="1" lang="ja-JP" altLang="en-US"/>
          </a:p>
        </p:txBody>
      </p:sp>
    </p:spTree>
    <p:extLst>
      <p:ext uri="{BB962C8B-B14F-4D97-AF65-F5344CB8AC3E}">
        <p14:creationId xmlns:p14="http://schemas.microsoft.com/office/powerpoint/2010/main" val="3390208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28</a:t>
            </a:fld>
            <a:endParaRPr kumimoji="1" lang="ja-JP" altLang="en-US"/>
          </a:p>
        </p:txBody>
      </p:sp>
    </p:spTree>
    <p:extLst>
      <p:ext uri="{BB962C8B-B14F-4D97-AF65-F5344CB8AC3E}">
        <p14:creationId xmlns:p14="http://schemas.microsoft.com/office/powerpoint/2010/main" val="3916327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30</a:t>
            </a:fld>
            <a:endParaRPr kumimoji="1" lang="ja-JP" altLang="en-US"/>
          </a:p>
        </p:txBody>
      </p:sp>
    </p:spTree>
    <p:extLst>
      <p:ext uri="{BB962C8B-B14F-4D97-AF65-F5344CB8AC3E}">
        <p14:creationId xmlns:p14="http://schemas.microsoft.com/office/powerpoint/2010/main" val="323466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31</a:t>
            </a:fld>
            <a:endParaRPr kumimoji="1" lang="ja-JP" altLang="en-US"/>
          </a:p>
        </p:txBody>
      </p:sp>
    </p:spTree>
    <p:extLst>
      <p:ext uri="{BB962C8B-B14F-4D97-AF65-F5344CB8AC3E}">
        <p14:creationId xmlns:p14="http://schemas.microsoft.com/office/powerpoint/2010/main" val="194581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a:t>
            </a:fld>
            <a:endParaRPr kumimoji="1" lang="ja-JP" altLang="en-US"/>
          </a:p>
        </p:txBody>
      </p:sp>
    </p:spTree>
    <p:extLst>
      <p:ext uri="{BB962C8B-B14F-4D97-AF65-F5344CB8AC3E}">
        <p14:creationId xmlns:p14="http://schemas.microsoft.com/office/powerpoint/2010/main" val="135325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32</a:t>
            </a:fld>
            <a:endParaRPr kumimoji="1" lang="ja-JP" altLang="en-US"/>
          </a:p>
        </p:txBody>
      </p:sp>
    </p:spTree>
    <p:extLst>
      <p:ext uri="{BB962C8B-B14F-4D97-AF65-F5344CB8AC3E}">
        <p14:creationId xmlns:p14="http://schemas.microsoft.com/office/powerpoint/2010/main" val="2440172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33</a:t>
            </a:fld>
            <a:endParaRPr kumimoji="1" lang="ja-JP" altLang="en-US"/>
          </a:p>
        </p:txBody>
      </p:sp>
    </p:spTree>
    <p:extLst>
      <p:ext uri="{BB962C8B-B14F-4D97-AF65-F5344CB8AC3E}">
        <p14:creationId xmlns:p14="http://schemas.microsoft.com/office/powerpoint/2010/main" val="949112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34</a:t>
            </a:fld>
            <a:endParaRPr kumimoji="1" lang="ja-JP" altLang="en-US"/>
          </a:p>
        </p:txBody>
      </p:sp>
    </p:spTree>
    <p:extLst>
      <p:ext uri="{BB962C8B-B14F-4D97-AF65-F5344CB8AC3E}">
        <p14:creationId xmlns:p14="http://schemas.microsoft.com/office/powerpoint/2010/main" val="2889909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35</a:t>
            </a:fld>
            <a:endParaRPr kumimoji="1" lang="ja-JP" altLang="en-US"/>
          </a:p>
        </p:txBody>
      </p:sp>
    </p:spTree>
    <p:extLst>
      <p:ext uri="{BB962C8B-B14F-4D97-AF65-F5344CB8AC3E}">
        <p14:creationId xmlns:p14="http://schemas.microsoft.com/office/powerpoint/2010/main" val="2691022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36</a:t>
            </a:fld>
            <a:endParaRPr kumimoji="1" lang="ja-JP" altLang="en-US"/>
          </a:p>
        </p:txBody>
      </p:sp>
    </p:spTree>
    <p:extLst>
      <p:ext uri="{BB962C8B-B14F-4D97-AF65-F5344CB8AC3E}">
        <p14:creationId xmlns:p14="http://schemas.microsoft.com/office/powerpoint/2010/main" val="2066451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37</a:t>
            </a:fld>
            <a:endParaRPr kumimoji="1" lang="ja-JP" altLang="en-US"/>
          </a:p>
        </p:txBody>
      </p:sp>
    </p:spTree>
    <p:extLst>
      <p:ext uri="{BB962C8B-B14F-4D97-AF65-F5344CB8AC3E}">
        <p14:creationId xmlns:p14="http://schemas.microsoft.com/office/powerpoint/2010/main" val="1385446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38</a:t>
            </a:fld>
            <a:endParaRPr kumimoji="1" lang="ja-JP" altLang="en-US"/>
          </a:p>
        </p:txBody>
      </p:sp>
    </p:spTree>
    <p:extLst>
      <p:ext uri="{BB962C8B-B14F-4D97-AF65-F5344CB8AC3E}">
        <p14:creationId xmlns:p14="http://schemas.microsoft.com/office/powerpoint/2010/main" val="3853391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39</a:t>
            </a:fld>
            <a:endParaRPr kumimoji="1" lang="ja-JP" altLang="en-US"/>
          </a:p>
        </p:txBody>
      </p:sp>
    </p:spTree>
    <p:extLst>
      <p:ext uri="{BB962C8B-B14F-4D97-AF65-F5344CB8AC3E}">
        <p14:creationId xmlns:p14="http://schemas.microsoft.com/office/powerpoint/2010/main" val="2823284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40</a:t>
            </a:fld>
            <a:endParaRPr kumimoji="1" lang="ja-JP" altLang="en-US"/>
          </a:p>
        </p:txBody>
      </p:sp>
    </p:spTree>
    <p:extLst>
      <p:ext uri="{BB962C8B-B14F-4D97-AF65-F5344CB8AC3E}">
        <p14:creationId xmlns:p14="http://schemas.microsoft.com/office/powerpoint/2010/main" val="3672613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41</a:t>
            </a:fld>
            <a:endParaRPr kumimoji="1" lang="ja-JP" altLang="en-US"/>
          </a:p>
        </p:txBody>
      </p:sp>
    </p:spTree>
    <p:extLst>
      <p:ext uri="{BB962C8B-B14F-4D97-AF65-F5344CB8AC3E}">
        <p14:creationId xmlns:p14="http://schemas.microsoft.com/office/powerpoint/2010/main" val="19289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5C6F9E46-703C-4F86-8959-95C1F4F092BE}" type="slidenum">
              <a:rPr kumimoji="1" lang="ja-JP" altLang="en-US" smtClean="0"/>
              <a:t>4</a:t>
            </a:fld>
            <a:endParaRPr kumimoji="1" lang="ja-JP" altLang="en-US"/>
          </a:p>
        </p:txBody>
      </p:sp>
    </p:spTree>
    <p:extLst>
      <p:ext uri="{BB962C8B-B14F-4D97-AF65-F5344CB8AC3E}">
        <p14:creationId xmlns:p14="http://schemas.microsoft.com/office/powerpoint/2010/main" val="3723124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43</a:t>
            </a:fld>
            <a:endParaRPr kumimoji="1" lang="ja-JP" altLang="en-US"/>
          </a:p>
        </p:txBody>
      </p:sp>
    </p:spTree>
    <p:extLst>
      <p:ext uri="{BB962C8B-B14F-4D97-AF65-F5344CB8AC3E}">
        <p14:creationId xmlns:p14="http://schemas.microsoft.com/office/powerpoint/2010/main" val="1784843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44</a:t>
            </a:fld>
            <a:endParaRPr kumimoji="1" lang="ja-JP" altLang="en-US"/>
          </a:p>
        </p:txBody>
      </p:sp>
    </p:spTree>
    <p:extLst>
      <p:ext uri="{BB962C8B-B14F-4D97-AF65-F5344CB8AC3E}">
        <p14:creationId xmlns:p14="http://schemas.microsoft.com/office/powerpoint/2010/main" val="2506232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45</a:t>
            </a:fld>
            <a:endParaRPr kumimoji="1" lang="ja-JP" altLang="en-US"/>
          </a:p>
        </p:txBody>
      </p:sp>
    </p:spTree>
    <p:extLst>
      <p:ext uri="{BB962C8B-B14F-4D97-AF65-F5344CB8AC3E}">
        <p14:creationId xmlns:p14="http://schemas.microsoft.com/office/powerpoint/2010/main" val="1814060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46</a:t>
            </a:fld>
            <a:endParaRPr kumimoji="1" lang="ja-JP" altLang="en-US"/>
          </a:p>
        </p:txBody>
      </p:sp>
    </p:spTree>
    <p:extLst>
      <p:ext uri="{BB962C8B-B14F-4D97-AF65-F5344CB8AC3E}">
        <p14:creationId xmlns:p14="http://schemas.microsoft.com/office/powerpoint/2010/main" val="4054570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47</a:t>
            </a:fld>
            <a:endParaRPr kumimoji="1" lang="ja-JP" altLang="en-US"/>
          </a:p>
        </p:txBody>
      </p:sp>
    </p:spTree>
    <p:extLst>
      <p:ext uri="{BB962C8B-B14F-4D97-AF65-F5344CB8AC3E}">
        <p14:creationId xmlns:p14="http://schemas.microsoft.com/office/powerpoint/2010/main" val="53568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48</a:t>
            </a:fld>
            <a:endParaRPr kumimoji="1" lang="ja-JP" altLang="en-US"/>
          </a:p>
        </p:txBody>
      </p:sp>
    </p:spTree>
    <p:extLst>
      <p:ext uri="{BB962C8B-B14F-4D97-AF65-F5344CB8AC3E}">
        <p14:creationId xmlns:p14="http://schemas.microsoft.com/office/powerpoint/2010/main" val="2511400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49</a:t>
            </a:fld>
            <a:endParaRPr kumimoji="1" lang="ja-JP" altLang="en-US"/>
          </a:p>
        </p:txBody>
      </p:sp>
    </p:spTree>
    <p:extLst>
      <p:ext uri="{BB962C8B-B14F-4D97-AF65-F5344CB8AC3E}">
        <p14:creationId xmlns:p14="http://schemas.microsoft.com/office/powerpoint/2010/main" val="2115378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51</a:t>
            </a:fld>
            <a:endParaRPr kumimoji="1" lang="ja-JP" altLang="en-US"/>
          </a:p>
        </p:txBody>
      </p:sp>
    </p:spTree>
    <p:extLst>
      <p:ext uri="{BB962C8B-B14F-4D97-AF65-F5344CB8AC3E}">
        <p14:creationId xmlns:p14="http://schemas.microsoft.com/office/powerpoint/2010/main" val="1918458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52</a:t>
            </a:fld>
            <a:endParaRPr kumimoji="1" lang="ja-JP" altLang="en-US"/>
          </a:p>
        </p:txBody>
      </p:sp>
    </p:spTree>
    <p:extLst>
      <p:ext uri="{BB962C8B-B14F-4D97-AF65-F5344CB8AC3E}">
        <p14:creationId xmlns:p14="http://schemas.microsoft.com/office/powerpoint/2010/main" val="980265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53</a:t>
            </a:fld>
            <a:endParaRPr kumimoji="1" lang="ja-JP" altLang="en-US"/>
          </a:p>
        </p:txBody>
      </p:sp>
    </p:spTree>
    <p:extLst>
      <p:ext uri="{BB962C8B-B14F-4D97-AF65-F5344CB8AC3E}">
        <p14:creationId xmlns:p14="http://schemas.microsoft.com/office/powerpoint/2010/main" val="64429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5C6F9E46-703C-4F86-8959-95C1F4F092BE}" type="slidenum">
              <a:rPr kumimoji="1" lang="ja-JP" altLang="en-US" smtClean="0"/>
              <a:t>5</a:t>
            </a:fld>
            <a:endParaRPr kumimoji="1" lang="ja-JP" altLang="en-US"/>
          </a:p>
        </p:txBody>
      </p:sp>
    </p:spTree>
    <p:extLst>
      <p:ext uri="{BB962C8B-B14F-4D97-AF65-F5344CB8AC3E}">
        <p14:creationId xmlns:p14="http://schemas.microsoft.com/office/powerpoint/2010/main" val="37231241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54</a:t>
            </a:fld>
            <a:endParaRPr kumimoji="1" lang="ja-JP" altLang="en-US"/>
          </a:p>
        </p:txBody>
      </p:sp>
    </p:spTree>
    <p:extLst>
      <p:ext uri="{BB962C8B-B14F-4D97-AF65-F5344CB8AC3E}">
        <p14:creationId xmlns:p14="http://schemas.microsoft.com/office/powerpoint/2010/main" val="644296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55</a:t>
            </a:fld>
            <a:endParaRPr kumimoji="1" lang="ja-JP" altLang="en-US"/>
          </a:p>
        </p:txBody>
      </p:sp>
    </p:spTree>
    <p:extLst>
      <p:ext uri="{BB962C8B-B14F-4D97-AF65-F5344CB8AC3E}">
        <p14:creationId xmlns:p14="http://schemas.microsoft.com/office/powerpoint/2010/main" val="1700685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56</a:t>
            </a:fld>
            <a:endParaRPr kumimoji="1" lang="ja-JP" altLang="en-US"/>
          </a:p>
        </p:txBody>
      </p:sp>
    </p:spTree>
    <p:extLst>
      <p:ext uri="{BB962C8B-B14F-4D97-AF65-F5344CB8AC3E}">
        <p14:creationId xmlns:p14="http://schemas.microsoft.com/office/powerpoint/2010/main" val="80096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58</a:t>
            </a:fld>
            <a:endParaRPr kumimoji="1" lang="ja-JP" altLang="en-US"/>
          </a:p>
        </p:txBody>
      </p:sp>
    </p:spTree>
    <p:extLst>
      <p:ext uri="{BB962C8B-B14F-4D97-AF65-F5344CB8AC3E}">
        <p14:creationId xmlns:p14="http://schemas.microsoft.com/office/powerpoint/2010/main" val="1773978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59</a:t>
            </a:fld>
            <a:endParaRPr kumimoji="1" lang="ja-JP" altLang="en-US"/>
          </a:p>
        </p:txBody>
      </p:sp>
    </p:spTree>
    <p:extLst>
      <p:ext uri="{BB962C8B-B14F-4D97-AF65-F5344CB8AC3E}">
        <p14:creationId xmlns:p14="http://schemas.microsoft.com/office/powerpoint/2010/main" val="3982120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E2B2F80-F155-48D1-A9E8-819FCCB499A4}" type="slidenum">
              <a:rPr kumimoji="1" lang="ja-JP" altLang="en-US" smtClean="0"/>
              <a:t>61</a:t>
            </a:fld>
            <a:endParaRPr kumimoji="1" lang="ja-JP" altLang="en-US"/>
          </a:p>
        </p:txBody>
      </p:sp>
    </p:spTree>
    <p:extLst>
      <p:ext uri="{BB962C8B-B14F-4D97-AF65-F5344CB8AC3E}">
        <p14:creationId xmlns:p14="http://schemas.microsoft.com/office/powerpoint/2010/main" val="3294404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62</a:t>
            </a:fld>
            <a:endParaRPr kumimoji="1" lang="ja-JP" altLang="en-US"/>
          </a:p>
        </p:txBody>
      </p:sp>
    </p:spTree>
    <p:extLst>
      <p:ext uri="{BB962C8B-B14F-4D97-AF65-F5344CB8AC3E}">
        <p14:creationId xmlns:p14="http://schemas.microsoft.com/office/powerpoint/2010/main" val="33396549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64</a:t>
            </a:fld>
            <a:endParaRPr kumimoji="1" lang="ja-JP" altLang="en-US"/>
          </a:p>
        </p:txBody>
      </p:sp>
    </p:spTree>
    <p:extLst>
      <p:ext uri="{BB962C8B-B14F-4D97-AF65-F5344CB8AC3E}">
        <p14:creationId xmlns:p14="http://schemas.microsoft.com/office/powerpoint/2010/main" val="3714678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66</a:t>
            </a:fld>
            <a:endParaRPr kumimoji="1" lang="ja-JP" altLang="en-US"/>
          </a:p>
        </p:txBody>
      </p:sp>
    </p:spTree>
    <p:extLst>
      <p:ext uri="{BB962C8B-B14F-4D97-AF65-F5344CB8AC3E}">
        <p14:creationId xmlns:p14="http://schemas.microsoft.com/office/powerpoint/2010/main" val="150613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C6F9E46-703C-4F86-8959-95C1F4F092BE}" type="slidenum">
              <a:rPr kumimoji="1" lang="ja-JP" altLang="en-US" smtClean="0"/>
              <a:t>6</a:t>
            </a:fld>
            <a:endParaRPr kumimoji="1" lang="ja-JP" altLang="en-US"/>
          </a:p>
        </p:txBody>
      </p:sp>
    </p:spTree>
    <p:extLst>
      <p:ext uri="{BB962C8B-B14F-4D97-AF65-F5344CB8AC3E}">
        <p14:creationId xmlns:p14="http://schemas.microsoft.com/office/powerpoint/2010/main" val="7250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7</a:t>
            </a:fld>
            <a:endParaRPr kumimoji="1" lang="ja-JP" altLang="en-US"/>
          </a:p>
        </p:txBody>
      </p:sp>
    </p:spTree>
    <p:extLst>
      <p:ext uri="{BB962C8B-B14F-4D97-AF65-F5344CB8AC3E}">
        <p14:creationId xmlns:p14="http://schemas.microsoft.com/office/powerpoint/2010/main" val="181825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8</a:t>
            </a:fld>
            <a:endParaRPr kumimoji="1" lang="ja-JP" altLang="en-US"/>
          </a:p>
        </p:txBody>
      </p:sp>
    </p:spTree>
    <p:extLst>
      <p:ext uri="{BB962C8B-B14F-4D97-AF65-F5344CB8AC3E}">
        <p14:creationId xmlns:p14="http://schemas.microsoft.com/office/powerpoint/2010/main" val="174670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6732340-6359-4A42-9DCE-C3D6A45C5506}" type="slidenum">
              <a:rPr kumimoji="1" lang="ja-JP" altLang="en-US" smtClean="0"/>
              <a:t>9</a:t>
            </a:fld>
            <a:endParaRPr kumimoji="1" lang="ja-JP" altLang="en-US"/>
          </a:p>
        </p:txBody>
      </p:sp>
    </p:spTree>
    <p:extLst>
      <p:ext uri="{BB962C8B-B14F-4D97-AF65-F5344CB8AC3E}">
        <p14:creationId xmlns:p14="http://schemas.microsoft.com/office/powerpoint/2010/main" val="159287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A80E25F4-DA3B-416A-B755-0E450B5B07ED}" type="slidenum">
              <a:rPr kumimoji="1" lang="ja-JP" altLang="en-US" smtClean="0"/>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146304" y="6208776"/>
            <a:ext cx="457200" cy="457200"/>
          </a:xfrm>
        </p:spPr>
        <p:txBody>
          <a:bodyPr/>
          <a:lstStyle/>
          <a:p>
            <a:fld id="{A80E25F4-DA3B-416A-B755-0E450B5B07ED}"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0E25F4-DA3B-416A-B755-0E450B5B07ED}" type="slidenum">
              <a:rPr kumimoji="1" lang="ja-JP" altLang="en-US" smtClean="0"/>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19F60514-6954-4756-8E54-D17FE222054D}" type="datetimeFigureOut">
              <a:rPr kumimoji="1" lang="ja-JP" altLang="en-US" smtClean="0"/>
              <a:t>2013/11/13</a:t>
            </a:fld>
            <a:endParaRPr kumimoji="1" lang="ja-JP" altLang="en-US"/>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ー 6"/>
          <p:cNvSpPr>
            <a:spLocks noGrp="1"/>
          </p:cNvSpPr>
          <p:nvPr>
            <p:ph type="sldNum" sz="quarter" idx="12"/>
          </p:nvPr>
        </p:nvSpPr>
        <p:spPr>
          <a:xfrm>
            <a:off x="146304" y="6208776"/>
            <a:ext cx="457200" cy="457200"/>
          </a:xfrm>
        </p:spPr>
        <p:txBody>
          <a:bodyPr/>
          <a:lstStyle/>
          <a:p>
            <a:fld id="{A80E25F4-DA3B-416A-B755-0E450B5B07ED}" type="slidenum">
              <a:rPr kumimoji="1" lang="ja-JP" altLang="en-US" smtClean="0"/>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9F60514-6954-4756-8E54-D17FE222054D}" type="datetimeFigureOut">
              <a:rPr kumimoji="1" lang="ja-JP" altLang="en-US" smtClean="0"/>
              <a:t>2013/11/13</a:t>
            </a:fld>
            <a:endParaRPr kumimoji="1"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0E25F4-DA3B-416A-B755-0E450B5B07E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ormAutofit/>
          </a:bodyPr>
          <a:lstStyle/>
          <a:p>
            <a:r>
              <a:rPr kumimoji="1" lang="ja-JP" altLang="en-US" dirty="0" smtClean="0"/>
              <a:t>富山大学　山田ゼミ</a:t>
            </a:r>
            <a:endParaRPr kumimoji="1" lang="en-US" altLang="ja-JP" dirty="0" smtClean="0"/>
          </a:p>
          <a:p>
            <a:r>
              <a:rPr lang="ja-JP" altLang="en-US" dirty="0"/>
              <a:t>渡辺</a:t>
            </a:r>
            <a:r>
              <a:rPr lang="ja-JP" altLang="en-US" dirty="0" smtClean="0"/>
              <a:t>・</a:t>
            </a:r>
            <a:r>
              <a:rPr lang="ja-JP" altLang="en-US" dirty="0"/>
              <a:t>田口</a:t>
            </a:r>
            <a:endParaRPr lang="en-US" altLang="ja-JP" dirty="0" smtClean="0"/>
          </a:p>
          <a:p>
            <a:r>
              <a:rPr lang="ja-JP" altLang="en-US" dirty="0"/>
              <a:t>中村</a:t>
            </a:r>
            <a:r>
              <a:rPr lang="ja-JP" altLang="en-US" dirty="0" smtClean="0"/>
              <a:t>・根岸</a:t>
            </a:r>
            <a:endParaRPr kumimoji="1" lang="ja-JP" altLang="en-US" dirty="0"/>
          </a:p>
        </p:txBody>
      </p:sp>
      <p:sp>
        <p:nvSpPr>
          <p:cNvPr id="2" name="タイトル 1"/>
          <p:cNvSpPr>
            <a:spLocks noGrp="1"/>
          </p:cNvSpPr>
          <p:nvPr>
            <p:ph type="ctrTitle"/>
          </p:nvPr>
        </p:nvSpPr>
        <p:spPr/>
        <p:txBody>
          <a:bodyPr/>
          <a:lstStyle/>
          <a:p>
            <a:r>
              <a:rPr kumimoji="1" lang="ja-JP" altLang="en-US" dirty="0" smtClean="0"/>
              <a:t>路面電車</a:t>
            </a:r>
            <a:r>
              <a:rPr kumimoji="1" lang="ja-JP" altLang="en-US" smtClean="0"/>
              <a:t>の</a:t>
            </a:r>
            <a:r>
              <a:rPr kumimoji="1" lang="ja-JP" altLang="en-US" smtClean="0"/>
              <a:t>経営の現状</a:t>
            </a:r>
            <a:endParaRPr kumimoji="1" lang="ja-JP" altLang="en-US" dirty="0"/>
          </a:p>
        </p:txBody>
      </p:sp>
    </p:spTree>
    <p:extLst>
      <p:ext uri="{BB962C8B-B14F-4D97-AF65-F5344CB8AC3E}">
        <p14:creationId xmlns:p14="http://schemas.microsoft.com/office/powerpoint/2010/main" val="154259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endParaRPr kumimoji="1" lang="ja-JP" altLang="en-US"/>
          </a:p>
        </p:txBody>
      </p:sp>
      <p:sp>
        <p:nvSpPr>
          <p:cNvPr id="3" name="タイトル 2"/>
          <p:cNvSpPr>
            <a:spLocks noGrp="1"/>
          </p:cNvSpPr>
          <p:nvPr>
            <p:ph type="ctrTitle"/>
          </p:nvPr>
        </p:nvSpPr>
        <p:spPr/>
        <p:txBody>
          <a:bodyPr/>
          <a:lstStyle/>
          <a:p>
            <a:r>
              <a:rPr lang="ja-JP" altLang="en-US" dirty="0" smtClean="0"/>
              <a:t>２</a:t>
            </a:r>
            <a:r>
              <a:rPr lang="en-US" altLang="ja-JP" dirty="0" smtClean="0"/>
              <a:t>.</a:t>
            </a:r>
            <a:r>
              <a:rPr lang="ja-JP" altLang="en-US" dirty="0" smtClean="0"/>
              <a:t>過去</a:t>
            </a:r>
            <a:r>
              <a:rPr lang="ja-JP" altLang="en-US" dirty="0"/>
              <a:t>の研究</a:t>
            </a:r>
            <a:endParaRPr kumimoji="1" lang="ja-JP" altLang="en-US" dirty="0"/>
          </a:p>
        </p:txBody>
      </p:sp>
    </p:spTree>
    <p:extLst>
      <p:ext uri="{BB962C8B-B14F-4D97-AF65-F5344CB8AC3E}">
        <p14:creationId xmlns:p14="http://schemas.microsoft.com/office/powerpoint/2010/main" val="95961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ー 2"/>
          <p:cNvSpPr>
            <a:spLocks noGrp="1"/>
          </p:cNvSpPr>
          <p:nvPr>
            <p:ph sz="quarter" idx="1"/>
          </p:nvPr>
        </p:nvSpPr>
        <p:spPr/>
        <p:txBody>
          <a:bodyPr>
            <a:normAutofit lnSpcReduction="10000"/>
          </a:bodyPr>
          <a:lstStyle/>
          <a:p>
            <a:pPr marL="0" indent="0">
              <a:buNone/>
            </a:pPr>
            <a:r>
              <a:rPr kumimoji="1" lang="en-US" altLang="ja-JP" dirty="0" smtClean="0"/>
              <a:t>2-1</a:t>
            </a:r>
            <a:r>
              <a:rPr kumimoji="1" lang="ja-JP" altLang="en-US" dirty="0" smtClean="0"/>
              <a:t>損益</a:t>
            </a:r>
            <a:endParaRPr kumimoji="1" lang="en-US" altLang="ja-JP" dirty="0" smtClean="0"/>
          </a:p>
          <a:p>
            <a:pPr marL="0" indent="0">
              <a:buNone/>
            </a:pPr>
            <a:r>
              <a:rPr lang="ja-JP" altLang="en-US" dirty="0"/>
              <a:t>　</a:t>
            </a:r>
            <a:r>
              <a:rPr lang="en-US" altLang="ja-JP" dirty="0" smtClean="0"/>
              <a:t>(1)</a:t>
            </a:r>
            <a:r>
              <a:rPr lang="ja-JP" altLang="en-US" dirty="0" smtClean="0"/>
              <a:t>赤字の要因</a:t>
            </a:r>
            <a:endParaRPr lang="en-US" altLang="ja-JP" dirty="0" smtClean="0"/>
          </a:p>
          <a:p>
            <a:pPr marL="0" indent="0">
              <a:buNone/>
            </a:pPr>
            <a:r>
              <a:rPr kumimoji="1" lang="ja-JP" altLang="en-US" dirty="0"/>
              <a:t>　</a:t>
            </a:r>
            <a:r>
              <a:rPr kumimoji="1" lang="en-US" altLang="ja-JP" dirty="0" smtClean="0"/>
              <a:t>(2)</a:t>
            </a:r>
            <a:r>
              <a:rPr kumimoji="1" lang="ja-JP" altLang="en-US" dirty="0" smtClean="0"/>
              <a:t>黒字の要因</a:t>
            </a:r>
            <a:endParaRPr kumimoji="1" lang="en-US" altLang="ja-JP" dirty="0" smtClean="0"/>
          </a:p>
          <a:p>
            <a:pPr marL="0" indent="0">
              <a:buNone/>
            </a:pPr>
            <a:endParaRPr lang="en-US" altLang="ja-JP" dirty="0" smtClean="0"/>
          </a:p>
          <a:p>
            <a:pPr marL="0" indent="0">
              <a:buNone/>
            </a:pPr>
            <a:r>
              <a:rPr lang="en-US" altLang="ja-JP" dirty="0" smtClean="0"/>
              <a:t>2-2</a:t>
            </a:r>
            <a:r>
              <a:rPr lang="ja-JP" altLang="en-US" dirty="0" smtClean="0"/>
              <a:t>輸送実績</a:t>
            </a:r>
            <a:endParaRPr lang="en-US" altLang="ja-JP" dirty="0" smtClean="0"/>
          </a:p>
          <a:p>
            <a:pPr marL="0" indent="0">
              <a:buNone/>
            </a:pPr>
            <a:r>
              <a:rPr lang="ja-JP" altLang="en-US" dirty="0"/>
              <a:t>　</a:t>
            </a:r>
            <a:r>
              <a:rPr lang="en-US" altLang="ja-JP" dirty="0" smtClean="0"/>
              <a:t>(1)</a:t>
            </a:r>
            <a:r>
              <a:rPr kumimoji="1" lang="ja-JP" altLang="en-US" dirty="0" smtClean="0"/>
              <a:t>輸送人員</a:t>
            </a:r>
            <a:endParaRPr kumimoji="1" lang="en-US" altLang="ja-JP" dirty="0" smtClean="0"/>
          </a:p>
          <a:p>
            <a:pPr marL="0" indent="0">
              <a:buNone/>
            </a:pPr>
            <a:r>
              <a:rPr lang="ja-JP" altLang="en-US" dirty="0"/>
              <a:t>　</a:t>
            </a:r>
            <a:r>
              <a:rPr lang="en-US" altLang="ja-JP" dirty="0" smtClean="0"/>
              <a:t>(2)</a:t>
            </a:r>
            <a:r>
              <a:rPr lang="ja-JP" altLang="en-US" dirty="0" smtClean="0"/>
              <a:t>輸送密度　　</a:t>
            </a:r>
            <a:endParaRPr lang="en-US" altLang="ja-JP" dirty="0" smtClean="0"/>
          </a:p>
          <a:p>
            <a:pPr marL="0" indent="0">
              <a:buNone/>
            </a:pPr>
            <a:r>
              <a:rPr lang="ja-JP" altLang="en-US" dirty="0"/>
              <a:t>　</a:t>
            </a:r>
            <a:r>
              <a:rPr lang="ja-JP" altLang="en-US" dirty="0" smtClean="0"/>
              <a:t>　　　輸送密度</a:t>
            </a:r>
            <a:r>
              <a:rPr lang="en-US" altLang="ja-JP" dirty="0" smtClean="0"/>
              <a:t>=</a:t>
            </a:r>
            <a:r>
              <a:rPr lang="ja-JP" altLang="en-US" dirty="0" smtClean="0"/>
              <a:t>年間輸送人員</a:t>
            </a:r>
            <a:r>
              <a:rPr lang="en-US" altLang="ja-JP" dirty="0" smtClean="0"/>
              <a:t>÷</a:t>
            </a:r>
            <a:r>
              <a:rPr lang="ja-JP" altLang="en-US" dirty="0" smtClean="0"/>
              <a:t>営業距離</a:t>
            </a:r>
            <a:endParaRPr kumimoji="1" lang="en-US" altLang="ja-JP" dirty="0" smtClean="0"/>
          </a:p>
          <a:p>
            <a:pPr marL="0" indent="0">
              <a:buNone/>
            </a:pPr>
            <a:endParaRPr lang="en-US" altLang="ja-JP" dirty="0"/>
          </a:p>
          <a:p>
            <a:pPr marL="0" indent="0">
              <a:buNone/>
            </a:pPr>
            <a:r>
              <a:rPr lang="en-US" altLang="ja-JP" dirty="0" smtClean="0"/>
              <a:t>2-3</a:t>
            </a:r>
            <a:r>
              <a:rPr lang="ja-JP" altLang="en-US" dirty="0" smtClean="0"/>
              <a:t>過去の研究からわかったこと</a:t>
            </a:r>
            <a:endParaRPr kumimoji="1" lang="ja-JP" altLang="en-US" dirty="0"/>
          </a:p>
        </p:txBody>
      </p:sp>
    </p:spTree>
    <p:extLst>
      <p:ext uri="{BB962C8B-B14F-4D97-AF65-F5344CB8AC3E}">
        <p14:creationId xmlns:p14="http://schemas.microsoft.com/office/powerpoint/2010/main" val="137692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8"/>
            <a:ext cx="7992888" cy="56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2-1</a:t>
            </a:r>
            <a:r>
              <a:rPr kumimoji="1" lang="ja-JP" altLang="en-US" dirty="0" smtClean="0"/>
              <a:t>損益</a:t>
            </a:r>
            <a:endParaRPr kumimoji="1" lang="ja-JP" altLang="en-US" dirty="0"/>
          </a:p>
        </p:txBody>
      </p:sp>
      <p:sp>
        <p:nvSpPr>
          <p:cNvPr id="4" name="爆発 1 3"/>
          <p:cNvSpPr/>
          <p:nvPr/>
        </p:nvSpPr>
        <p:spPr>
          <a:xfrm>
            <a:off x="2754052" y="2204864"/>
            <a:ext cx="4427984" cy="21385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利益を出せていない</a:t>
            </a:r>
            <a:endParaRPr kumimoji="1" lang="ja-JP" altLang="en-US" dirty="0"/>
          </a:p>
        </p:txBody>
      </p:sp>
      <p:sp>
        <p:nvSpPr>
          <p:cNvPr id="8" name="フローチャート : 結合子 7"/>
          <p:cNvSpPr/>
          <p:nvPr/>
        </p:nvSpPr>
        <p:spPr>
          <a:xfrm>
            <a:off x="3131840" y="1844080"/>
            <a:ext cx="432048" cy="504056"/>
          </a:xfrm>
          <a:prstGeom prst="flowChartConnector">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499992" y="1878544"/>
            <a:ext cx="936104" cy="394855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958154" y="1445568"/>
            <a:ext cx="612068" cy="100736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308304" y="2078472"/>
            <a:ext cx="576064" cy="132488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292080" y="4581128"/>
            <a:ext cx="3096344" cy="792088"/>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純粋</a:t>
            </a:r>
            <a:r>
              <a:rPr lang="ja-JP" altLang="en-US" b="1" dirty="0" smtClean="0">
                <a:solidFill>
                  <a:schemeClr val="tx1"/>
                </a:solidFill>
              </a:rPr>
              <a:t>利益</a:t>
            </a:r>
            <a:r>
              <a:rPr lang="en-US" altLang="ja-JP" b="1" dirty="0" smtClean="0">
                <a:solidFill>
                  <a:schemeClr val="tx1"/>
                </a:solidFill>
              </a:rPr>
              <a:t>=</a:t>
            </a:r>
            <a:r>
              <a:rPr lang="ja-JP" altLang="en-US" b="1" dirty="0" smtClean="0">
                <a:solidFill>
                  <a:schemeClr val="tx1"/>
                </a:solidFill>
              </a:rPr>
              <a:t>旅客収入</a:t>
            </a:r>
            <a:r>
              <a:rPr lang="en-US" altLang="ja-JP" b="1" dirty="0" smtClean="0">
                <a:solidFill>
                  <a:schemeClr val="tx1"/>
                </a:solidFill>
              </a:rPr>
              <a:t>-</a:t>
            </a:r>
            <a:r>
              <a:rPr lang="ja-JP" altLang="en-US" b="1" dirty="0" smtClean="0">
                <a:solidFill>
                  <a:schemeClr val="tx1"/>
                </a:solidFill>
              </a:rPr>
              <a:t>費用</a:t>
            </a:r>
            <a:endParaRPr kumimoji="1" lang="ja-JP" altLang="en-US" b="1" dirty="0">
              <a:solidFill>
                <a:schemeClr val="tx1"/>
              </a:solidFill>
            </a:endParaRPr>
          </a:p>
        </p:txBody>
      </p:sp>
    </p:spTree>
    <p:extLst>
      <p:ext uri="{BB962C8B-B14F-4D97-AF65-F5344CB8AC3E}">
        <p14:creationId xmlns:p14="http://schemas.microsoft.com/office/powerpoint/2010/main" val="413050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9"/>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4" grpId="0" animBg="1"/>
      <p:bldP spid="4" grpId="1" animBg="1"/>
      <p:bldP spid="8" grpId="0" animBg="1"/>
      <p:bldP spid="8" grpId="1" animBg="1"/>
      <p:bldP spid="11" grpId="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2-1(1)</a:t>
            </a:r>
            <a:r>
              <a:rPr lang="ja-JP" altLang="en-US" dirty="0" smtClean="0"/>
              <a:t>赤字</a:t>
            </a:r>
            <a:r>
              <a:rPr lang="ja-JP" altLang="en-US" dirty="0"/>
              <a:t>の要因</a:t>
            </a:r>
            <a:endParaRPr kumimoji="1" lang="ja-JP" altLang="en-US" dirty="0"/>
          </a:p>
        </p:txBody>
      </p:sp>
      <p:sp>
        <p:nvSpPr>
          <p:cNvPr id="3" name="コンテンツ プレースホルダー 2"/>
          <p:cNvSpPr>
            <a:spLocks noGrp="1"/>
          </p:cNvSpPr>
          <p:nvPr>
            <p:ph sz="quarter" idx="1"/>
          </p:nvPr>
        </p:nvSpPr>
        <p:spPr>
          <a:xfrm>
            <a:off x="683568" y="4941168"/>
            <a:ext cx="7772400" cy="1333128"/>
          </a:xfrm>
        </p:spPr>
        <p:txBody>
          <a:bodyPr>
            <a:normAutofit/>
          </a:bodyPr>
          <a:lstStyle/>
          <a:p>
            <a:r>
              <a:rPr lang="ja-JP" altLang="en-US" dirty="0"/>
              <a:t>路面</a:t>
            </a:r>
            <a:r>
              <a:rPr lang="ja-JP" altLang="en-US" dirty="0" smtClean="0"/>
              <a:t>電車は収入に対して費用が大きい</a:t>
            </a:r>
            <a:endParaRPr lang="en-US" altLang="ja-JP" dirty="0"/>
          </a:p>
          <a:p>
            <a:r>
              <a:rPr lang="ja-JP" altLang="en-US" dirty="0" smtClean="0"/>
              <a:t>費用</a:t>
            </a:r>
            <a:r>
              <a:rPr lang="ja-JP" altLang="en-US" dirty="0"/>
              <a:t>構造は人件費の割合が</a:t>
            </a:r>
            <a:r>
              <a:rPr lang="ja-JP" altLang="en-US" dirty="0" smtClean="0"/>
              <a:t>高い</a:t>
            </a:r>
            <a:endParaRPr lang="en-US" altLang="ja-JP" dirty="0" smtClean="0"/>
          </a:p>
          <a:p>
            <a:endParaRPr lang="ja-JP" altLang="en-US" dirty="0"/>
          </a:p>
          <a:p>
            <a:endParaRPr lang="ja-JP" altLang="en-US" dirty="0"/>
          </a:p>
          <a:p>
            <a:endParaRPr lang="en-US" altLang="ja-JP" dirty="0"/>
          </a:p>
          <a:p>
            <a:pPr marL="0" indent="0">
              <a:buNone/>
            </a:pPr>
            <a:endParaRPr lang="en-US" altLang="ja-JP" dirty="0" smtClean="0"/>
          </a:p>
          <a:p>
            <a:pPr marL="0" indent="0">
              <a:buNone/>
            </a:pP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8196638"/>
              </p:ext>
            </p:extLst>
          </p:nvPr>
        </p:nvGraphicFramePr>
        <p:xfrm>
          <a:off x="755576" y="1844824"/>
          <a:ext cx="7632848" cy="2470170"/>
        </p:xfrm>
        <a:graphic>
          <a:graphicData uri="http://schemas.openxmlformats.org/drawingml/2006/table">
            <a:tbl>
              <a:tblPr/>
              <a:tblGrid>
                <a:gridCol w="954106"/>
                <a:gridCol w="954106"/>
                <a:gridCol w="954106"/>
                <a:gridCol w="954106"/>
                <a:gridCol w="954106"/>
                <a:gridCol w="954106"/>
                <a:gridCol w="954106"/>
                <a:gridCol w="954106"/>
              </a:tblGrid>
              <a:tr h="223984">
                <a:tc gridSpan="8">
                  <a:txBody>
                    <a:bodyPr/>
                    <a:lstStyle/>
                    <a:p>
                      <a:pPr algn="ctr" fontAlgn="ctr"/>
                      <a:r>
                        <a:rPr lang="ja-JP" altLang="en-US" sz="1600" b="1" i="0" u="none" strike="noStrike" dirty="0">
                          <a:solidFill>
                            <a:srgbClr val="000000"/>
                          </a:solidFill>
                          <a:effectLst/>
                          <a:latin typeface="ＭＳ Ｐゴシック"/>
                        </a:rPr>
                        <a:t>平成</a:t>
                      </a:r>
                      <a:r>
                        <a:rPr lang="en-US" altLang="ja-JP" sz="1600" b="1" i="0" u="none" strike="noStrike" dirty="0">
                          <a:solidFill>
                            <a:srgbClr val="000000"/>
                          </a:solidFill>
                          <a:effectLst/>
                          <a:latin typeface="ＭＳ Ｐゴシック"/>
                        </a:rPr>
                        <a:t>17</a:t>
                      </a:r>
                      <a:r>
                        <a:rPr lang="ja-JP" altLang="en-US" sz="1600" b="1" i="0" u="none" strike="noStrike" dirty="0">
                          <a:solidFill>
                            <a:srgbClr val="000000"/>
                          </a:solidFill>
                          <a:effectLst/>
                          <a:latin typeface="ＭＳ Ｐゴシック"/>
                        </a:rPr>
                        <a:t>年度</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3984">
                <a:tc>
                  <a:txBody>
                    <a:bodyPr/>
                    <a:lstStyle/>
                    <a:p>
                      <a:pPr algn="l" fontAlgn="ctr"/>
                      <a:r>
                        <a:rPr lang="ja-JP" altLang="en-US" sz="16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600" b="1" i="0" u="none" strike="noStrike" dirty="0">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600" b="1" i="0" u="none" strike="noStrike" dirty="0">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688">
                <a:tc>
                  <a:txBody>
                    <a:bodyPr/>
                    <a:lstStyle/>
                    <a:p>
                      <a:pPr algn="l" fontAlgn="ctr"/>
                      <a:r>
                        <a:rPr lang="ja-JP" altLang="en-US" sz="16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費用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ＭＳ Ｐゴシック"/>
                        </a:rPr>
                        <a:t>人件費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ＭＳ Ｐゴシック"/>
                        </a:rPr>
                        <a:t>修繕費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solidFill>
                            <a:srgbClr val="000000"/>
                          </a:solidFill>
                          <a:effectLst/>
                          <a:latin typeface="ＭＳ Ｐゴシック"/>
                        </a:rPr>
                        <a:t>動力費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諸税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償却費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a:solidFill>
                            <a:srgbClr val="000000"/>
                          </a:solidFill>
                          <a:effectLst/>
                          <a:latin typeface="ＭＳ Ｐゴシック"/>
                        </a:rPr>
                        <a:t>他経費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688">
                <a:tc>
                  <a:txBody>
                    <a:bodyPr/>
                    <a:lstStyle/>
                    <a:p>
                      <a:pPr algn="l" fontAlgn="ctr"/>
                      <a:r>
                        <a:rPr lang="ja-JP" altLang="en-US" sz="1600" b="1" i="0" u="none" strike="noStrike">
                          <a:solidFill>
                            <a:srgbClr val="000000"/>
                          </a:solidFill>
                          <a:effectLst/>
                          <a:latin typeface="ＭＳ Ｐゴシック"/>
                        </a:rPr>
                        <a:t>地方鉄道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41.8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688">
                <a:tc>
                  <a:txBody>
                    <a:bodyPr/>
                    <a:lstStyle/>
                    <a:p>
                      <a:pPr algn="l" fontAlgn="ctr"/>
                      <a:r>
                        <a:rPr lang="ja-JP" altLang="en-US" sz="1600" b="1" i="0" u="none" strike="noStrike">
                          <a:solidFill>
                            <a:srgbClr val="000000"/>
                          </a:solidFill>
                          <a:effectLst/>
                          <a:latin typeface="ＭＳ Ｐゴシック"/>
                        </a:rPr>
                        <a:t>都市高速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22.8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688">
                <a:tc>
                  <a:txBody>
                    <a:bodyPr/>
                    <a:lstStyle/>
                    <a:p>
                      <a:pPr algn="l" fontAlgn="ctr"/>
                      <a:r>
                        <a:rPr lang="en-US" sz="1600" b="1" i="0" u="none" strike="noStrike">
                          <a:solidFill>
                            <a:srgbClr val="000000"/>
                          </a:solidFill>
                          <a:effectLst/>
                          <a:latin typeface="ＭＳ Ｐゴシック"/>
                        </a:rPr>
                        <a:t>JR</a:t>
                      </a:r>
                      <a:r>
                        <a:rPr lang="ja-JP" altLang="en-US" sz="1600" b="1" i="0" u="none" strike="noStrike">
                          <a:solidFill>
                            <a:srgbClr val="000000"/>
                          </a:solidFill>
                          <a:effectLst/>
                          <a:latin typeface="ＭＳ Ｐゴシック"/>
                        </a:rPr>
                        <a:t>旅客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81.8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28.1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a:solidFill>
                            <a:srgbClr val="000000"/>
                          </a:solidFill>
                          <a:effectLst/>
                          <a:latin typeface="ＭＳ Ｐゴシック"/>
                        </a:rPr>
                        <a:t>14.1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688">
                <a:tc>
                  <a:txBody>
                    <a:bodyPr/>
                    <a:lstStyle/>
                    <a:p>
                      <a:pPr algn="l" fontAlgn="ctr"/>
                      <a:r>
                        <a:rPr lang="ja-JP" altLang="en-US" sz="1600" b="1" i="0" u="none" strike="noStrike">
                          <a:solidFill>
                            <a:srgbClr val="000000"/>
                          </a:solidFill>
                          <a:effectLst/>
                          <a:latin typeface="ＭＳ Ｐゴシック"/>
                        </a:rPr>
                        <a:t>路面電車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65.9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ctr"/>
                      <a:r>
                        <a:rPr lang="en-US" altLang="ja-JP" sz="1600" b="1" i="0" u="none" strike="noStrike" dirty="0">
                          <a:solidFill>
                            <a:srgbClr val="000000"/>
                          </a:solidFill>
                          <a:effectLst/>
                          <a:latin typeface="ＭＳ Ｐゴシック"/>
                        </a:rPr>
                        <a:t>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1" i="0" u="none" strike="noStrike" dirty="0">
                          <a:solidFill>
                            <a:srgbClr val="000000"/>
                          </a:solidFill>
                          <a:effectLst/>
                          <a:latin typeface="ＭＳ Ｐゴシック"/>
                        </a:rPr>
                        <a:t>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正方形/長方形 3"/>
          <p:cNvSpPr/>
          <p:nvPr/>
        </p:nvSpPr>
        <p:spPr>
          <a:xfrm>
            <a:off x="7342608" y="4402720"/>
            <a:ext cx="2016224" cy="216024"/>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収入＝</a:t>
            </a:r>
            <a:r>
              <a:rPr kumimoji="1" lang="en-US" altLang="ja-JP" b="1" dirty="0" smtClean="0">
                <a:solidFill>
                  <a:schemeClr val="tx1"/>
                </a:solidFill>
              </a:rPr>
              <a:t>100</a:t>
            </a:r>
            <a:endParaRPr kumimoji="1" lang="ja-JP" altLang="en-US" b="1" dirty="0">
              <a:solidFill>
                <a:schemeClr val="tx1"/>
              </a:solidFill>
            </a:endParaRPr>
          </a:p>
        </p:txBody>
      </p:sp>
    </p:spTree>
    <p:extLst>
      <p:ext uri="{BB962C8B-B14F-4D97-AF65-F5344CB8AC3E}">
        <p14:creationId xmlns:p14="http://schemas.microsoft.com/office/powerpoint/2010/main" val="362758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normAutofit/>
          </a:bodyPr>
          <a:lstStyle/>
          <a:p>
            <a:r>
              <a:rPr lang="en-US" altLang="ja-JP" dirty="0"/>
              <a:t>2-1(1) </a:t>
            </a:r>
            <a:r>
              <a:rPr lang="ja-JP" altLang="en-US" dirty="0"/>
              <a:t>赤字の要因</a:t>
            </a:r>
          </a:p>
        </p:txBody>
      </p:sp>
      <p:sp>
        <p:nvSpPr>
          <p:cNvPr id="3" name="コンテンツ プレースホルダー 2"/>
          <p:cNvSpPr>
            <a:spLocks noGrp="1"/>
          </p:cNvSpPr>
          <p:nvPr>
            <p:ph sz="quarter" idx="1"/>
          </p:nvPr>
        </p:nvSpPr>
        <p:spPr>
          <a:xfrm>
            <a:off x="467544" y="1196752"/>
            <a:ext cx="8229600" cy="1872207"/>
          </a:xfrm>
        </p:spPr>
        <p:txBody>
          <a:bodyPr>
            <a:normAutofit/>
          </a:bodyPr>
          <a:lstStyle/>
          <a:p>
            <a:r>
              <a:rPr lang="ja-JP" altLang="en-US" dirty="0" smtClean="0"/>
              <a:t>低速度運行に伴う効率の悪さ</a:t>
            </a:r>
            <a:endParaRPr lang="en-US" altLang="ja-JP" dirty="0"/>
          </a:p>
          <a:p>
            <a:r>
              <a:rPr lang="ja-JP" altLang="en-US" dirty="0" smtClean="0"/>
              <a:t>新車</a:t>
            </a:r>
            <a:r>
              <a:rPr lang="ja-JP" altLang="en-US" dirty="0"/>
              <a:t>の単価を乗車定員で割る</a:t>
            </a:r>
            <a:r>
              <a:rPr lang="ja-JP" altLang="en-US" dirty="0" smtClean="0"/>
              <a:t>とバスと比べて割高</a:t>
            </a:r>
            <a:endParaRPr lang="en-US" altLang="ja-JP" dirty="0"/>
          </a:p>
          <a:p>
            <a:pPr marL="0" indent="0">
              <a:buNone/>
            </a:pPr>
            <a:endParaRPr lang="en-US" altLang="ja-JP" dirty="0"/>
          </a:p>
          <a:p>
            <a:pPr marL="0" indent="0">
              <a:buNone/>
            </a:pPr>
            <a:endParaRPr lang="en-US" altLang="ja-JP" dirty="0" smtClean="0"/>
          </a:p>
          <a:p>
            <a:pPr marL="0"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375368"/>
            <a:ext cx="5400601" cy="3738878"/>
          </a:xfrm>
          <a:prstGeom prst="rect">
            <a:avLst/>
          </a:prstGeom>
        </p:spPr>
      </p:pic>
    </p:spTree>
    <p:extLst>
      <p:ext uri="{BB962C8B-B14F-4D97-AF65-F5344CB8AC3E}">
        <p14:creationId xmlns:p14="http://schemas.microsoft.com/office/powerpoint/2010/main" val="1941861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2-1(1</a:t>
            </a:r>
            <a:r>
              <a:rPr lang="en-US" altLang="ja-JP" dirty="0" smtClean="0"/>
              <a:t>)</a:t>
            </a:r>
            <a:r>
              <a:rPr lang="ja-JP" altLang="en-US" dirty="0" smtClean="0"/>
              <a:t>赤字</a:t>
            </a:r>
            <a:r>
              <a:rPr lang="ja-JP" altLang="en-US" dirty="0"/>
              <a:t>の要因</a:t>
            </a:r>
          </a:p>
        </p:txBody>
      </p:sp>
      <p:sp>
        <p:nvSpPr>
          <p:cNvPr id="3" name="コンテンツ プレースホルダー 2"/>
          <p:cNvSpPr>
            <a:spLocks noGrp="1"/>
          </p:cNvSpPr>
          <p:nvPr>
            <p:ph sz="quarter" idx="1"/>
          </p:nvPr>
        </p:nvSpPr>
        <p:spPr/>
        <p:txBody>
          <a:bodyPr>
            <a:normAutofit/>
          </a:bodyPr>
          <a:lstStyle/>
          <a:p>
            <a:r>
              <a:rPr lang="ja-JP" altLang="en-US" dirty="0" smtClean="0"/>
              <a:t>高い設備投資</a:t>
            </a:r>
            <a:endParaRPr lang="en-US" altLang="ja-JP" dirty="0" smtClean="0"/>
          </a:p>
          <a:p>
            <a:r>
              <a:rPr lang="ja-JP" altLang="en-US" dirty="0" smtClean="0"/>
              <a:t>自動車</a:t>
            </a:r>
            <a:r>
              <a:rPr lang="ja-JP" altLang="en-US" dirty="0"/>
              <a:t>増加による利用</a:t>
            </a:r>
            <a:r>
              <a:rPr lang="ja-JP" altLang="en-US" dirty="0" smtClean="0"/>
              <a:t>者減</a:t>
            </a:r>
            <a:endParaRPr lang="en-US" altLang="ja-JP" dirty="0" smtClean="0"/>
          </a:p>
          <a:p>
            <a:r>
              <a:rPr lang="ja-JP" altLang="en-US" dirty="0"/>
              <a:t>多い電力</a:t>
            </a:r>
            <a:r>
              <a:rPr lang="ja-JP" altLang="en-US" dirty="0" smtClean="0"/>
              <a:t>消費</a:t>
            </a:r>
            <a:endParaRPr lang="en-US" altLang="ja-JP" dirty="0" smtClean="0"/>
          </a:p>
          <a:p>
            <a:r>
              <a:rPr lang="ja-JP" altLang="en-US" dirty="0" smtClean="0"/>
              <a:t>バス並みの輸送力</a:t>
            </a:r>
            <a:endParaRPr lang="en-US" altLang="ja-JP" dirty="0"/>
          </a:p>
          <a:p>
            <a:pPr marL="0" indent="0">
              <a:buNone/>
            </a:pPr>
            <a:endParaRPr lang="en-US" altLang="ja-JP" dirty="0" smtClean="0"/>
          </a:p>
        </p:txBody>
      </p:sp>
    </p:spTree>
    <p:extLst>
      <p:ext uri="{BB962C8B-B14F-4D97-AF65-F5344CB8AC3E}">
        <p14:creationId xmlns:p14="http://schemas.microsoft.com/office/powerpoint/2010/main" val="2484165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2-1(2)</a:t>
            </a:r>
            <a:r>
              <a:rPr kumimoji="1" lang="ja-JP" altLang="en-US" dirty="0" smtClean="0"/>
              <a:t>黒字の要因</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徹底</a:t>
            </a:r>
            <a:r>
              <a:rPr lang="ja-JP" altLang="en-US" dirty="0"/>
              <a:t>した</a:t>
            </a:r>
            <a:r>
              <a:rPr lang="ja-JP" altLang="en-US" dirty="0" smtClean="0"/>
              <a:t>リストラによる黒字計上した</a:t>
            </a:r>
            <a:endParaRPr lang="en-US" altLang="ja-JP" dirty="0" smtClean="0"/>
          </a:p>
          <a:p>
            <a:r>
              <a:rPr lang="ja-JP" altLang="en-US" dirty="0" smtClean="0"/>
              <a:t>輸送</a:t>
            </a:r>
            <a:r>
              <a:rPr lang="ja-JP" altLang="en-US" dirty="0"/>
              <a:t>人員が</a:t>
            </a:r>
            <a:r>
              <a:rPr lang="ja-JP" altLang="en-US" dirty="0" smtClean="0"/>
              <a:t>最も高い</a:t>
            </a:r>
            <a:endParaRPr lang="en-US" altLang="ja-JP" dirty="0" smtClean="0"/>
          </a:p>
          <a:p>
            <a:r>
              <a:rPr lang="ja-JP" altLang="en-US" dirty="0" smtClean="0"/>
              <a:t>費用</a:t>
            </a:r>
            <a:r>
              <a:rPr lang="ja-JP" altLang="en-US" dirty="0"/>
              <a:t>合計が１９事業者で最も</a:t>
            </a:r>
            <a:r>
              <a:rPr lang="ja-JP" altLang="en-US" dirty="0" smtClean="0"/>
              <a:t>少なかった</a:t>
            </a:r>
            <a:endParaRPr lang="ja-JP" altLang="en-US" dirty="0"/>
          </a:p>
          <a:p>
            <a:endParaRPr kumimoji="1" lang="ja-JP" altLang="en-US" dirty="0"/>
          </a:p>
        </p:txBody>
      </p:sp>
    </p:spTree>
    <p:extLst>
      <p:ext uri="{BB962C8B-B14F-4D97-AF65-F5344CB8AC3E}">
        <p14:creationId xmlns:p14="http://schemas.microsoft.com/office/powerpoint/2010/main" val="171727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2-1</a:t>
            </a:r>
            <a:r>
              <a:rPr lang="ja-JP" altLang="en-US" dirty="0" smtClean="0"/>
              <a:t>損益まとめ</a:t>
            </a:r>
            <a:endParaRPr kumimoji="1" lang="ja-JP" altLang="en-US" dirty="0"/>
          </a:p>
        </p:txBody>
      </p:sp>
      <p:graphicFrame>
        <p:nvGraphicFramePr>
          <p:cNvPr id="8" name="コンテンツ プレースホルダー 7"/>
          <p:cNvGraphicFramePr>
            <a:graphicFrameLocks noGrp="1"/>
          </p:cNvGraphicFramePr>
          <p:nvPr>
            <p:ph sz="quarter" idx="1"/>
            <p:extLst>
              <p:ext uri="{D42A27DB-BD31-4B8C-83A1-F6EECF244321}">
                <p14:modId xmlns:p14="http://schemas.microsoft.com/office/powerpoint/2010/main" val="1703023686"/>
              </p:ext>
            </p:extLst>
          </p:nvPr>
        </p:nvGraphicFramePr>
        <p:xfrm>
          <a:off x="914400" y="1447800"/>
          <a:ext cx="7772400" cy="5149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67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a:t>
            </a:r>
            <a:r>
              <a:rPr kumimoji="1" lang="ja-JP" altLang="en-US" dirty="0" smtClean="0"/>
              <a:t>輸送実績</a:t>
            </a:r>
            <a:endParaRPr kumimoji="1" lang="ja-JP" altLang="en-US" dirty="0"/>
          </a:p>
        </p:txBody>
      </p:sp>
      <p:pic>
        <p:nvPicPr>
          <p:cNvPr id="4" name="コンテンツ プレースホルダー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1" y="1447800"/>
            <a:ext cx="8743618" cy="5005536"/>
          </a:xfrm>
        </p:spPr>
      </p:pic>
      <p:sp>
        <p:nvSpPr>
          <p:cNvPr id="3" name="正方形/長方形 2"/>
          <p:cNvSpPr/>
          <p:nvPr/>
        </p:nvSpPr>
        <p:spPr>
          <a:xfrm>
            <a:off x="3851920" y="5877272"/>
            <a:ext cx="42484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ＭＳ Ｐゴシック" pitchFamily="50" charset="-128"/>
                <a:ea typeface="ＭＳ Ｐゴシック" pitchFamily="50" charset="-128"/>
              </a:rPr>
              <a:t>輸送密度</a:t>
            </a:r>
            <a:r>
              <a:rPr lang="en-US" altLang="zh-TW" b="1" dirty="0">
                <a:solidFill>
                  <a:schemeClr val="tx1"/>
                </a:solidFill>
                <a:latin typeface="ＭＳ Ｐゴシック" pitchFamily="50" charset="-128"/>
                <a:ea typeface="ＭＳ Ｐゴシック" pitchFamily="50" charset="-128"/>
              </a:rPr>
              <a:t>=</a:t>
            </a:r>
            <a:r>
              <a:rPr lang="zh-TW" altLang="en-US" b="1" dirty="0">
                <a:solidFill>
                  <a:schemeClr val="tx1"/>
                </a:solidFill>
                <a:latin typeface="ＭＳ Ｐゴシック" pitchFamily="50" charset="-128"/>
                <a:ea typeface="ＭＳ Ｐゴシック" pitchFamily="50" charset="-128"/>
              </a:rPr>
              <a:t>年間輸送人員</a:t>
            </a:r>
            <a:r>
              <a:rPr lang="en-US" altLang="zh-TW" b="1" dirty="0">
                <a:solidFill>
                  <a:schemeClr val="tx1"/>
                </a:solidFill>
                <a:latin typeface="ＭＳ Ｐゴシック" pitchFamily="50" charset="-128"/>
                <a:ea typeface="ＭＳ Ｐゴシック" pitchFamily="50" charset="-128"/>
              </a:rPr>
              <a:t>÷</a:t>
            </a:r>
            <a:r>
              <a:rPr lang="zh-TW" altLang="en-US" b="1" dirty="0">
                <a:solidFill>
                  <a:schemeClr val="tx1"/>
                </a:solidFill>
                <a:latin typeface="ＭＳ Ｐゴシック" pitchFamily="50" charset="-128"/>
                <a:ea typeface="ＭＳ Ｐゴシック" pitchFamily="50" charset="-128"/>
              </a:rPr>
              <a:t>営業距離</a:t>
            </a:r>
            <a:endParaRPr kumimoji="1" lang="ja-JP" altLang="en-US" b="1"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96748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2-2(1)</a:t>
            </a:r>
            <a:r>
              <a:rPr lang="ja-JP" altLang="en-US" dirty="0"/>
              <a:t>輸送人員</a:t>
            </a:r>
            <a:endParaRPr kumimoji="1" lang="ja-JP" altLang="en-US" dirty="0"/>
          </a:p>
        </p:txBody>
      </p:sp>
      <p:sp>
        <p:nvSpPr>
          <p:cNvPr id="3" name="コンテンツ プレースホルダー 2"/>
          <p:cNvSpPr>
            <a:spLocks noGrp="1"/>
          </p:cNvSpPr>
          <p:nvPr>
            <p:ph sz="quarter" idx="1"/>
          </p:nvPr>
        </p:nvSpPr>
        <p:spPr>
          <a:xfrm>
            <a:off x="914400" y="1447800"/>
            <a:ext cx="7762056" cy="4573488"/>
          </a:xfrm>
        </p:spPr>
        <p:txBody>
          <a:bodyPr/>
          <a:lstStyle/>
          <a:p>
            <a:r>
              <a:rPr lang="ja-JP" altLang="en-US" dirty="0"/>
              <a:t>少子・高齢化</a:t>
            </a:r>
            <a:endParaRPr lang="en-US" altLang="ja-JP" dirty="0"/>
          </a:p>
          <a:p>
            <a:r>
              <a:rPr lang="ja-JP" altLang="en-US" dirty="0"/>
              <a:t>不況の</a:t>
            </a:r>
            <a:r>
              <a:rPr lang="ja-JP" altLang="en-US" dirty="0" smtClean="0"/>
              <a:t>長期化</a:t>
            </a:r>
            <a:endParaRPr lang="en-US" altLang="ja-JP" dirty="0" smtClean="0"/>
          </a:p>
          <a:p>
            <a:r>
              <a:rPr lang="ja-JP" altLang="en-US" dirty="0" smtClean="0"/>
              <a:t>温暖化による意識の変化</a:t>
            </a:r>
            <a:endParaRPr lang="en-US" altLang="ja-JP" dirty="0"/>
          </a:p>
          <a:p>
            <a:r>
              <a:rPr lang="ja-JP" altLang="en-US" dirty="0"/>
              <a:t>自動車の</a:t>
            </a:r>
            <a:r>
              <a:rPr lang="ja-JP" altLang="en-US" dirty="0" smtClean="0"/>
              <a:t>増加と定時性の低下</a:t>
            </a:r>
            <a:endParaRPr lang="en-US" altLang="ja-JP" dirty="0"/>
          </a:p>
          <a:p>
            <a:endParaRPr kumimoji="1" lang="ja-JP" altLang="en-US" dirty="0"/>
          </a:p>
        </p:txBody>
      </p:sp>
    </p:spTree>
    <p:extLst>
      <p:ext uri="{BB962C8B-B14F-4D97-AF65-F5344CB8AC3E}">
        <p14:creationId xmlns:p14="http://schemas.microsoft.com/office/powerpoint/2010/main" val="445535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lang="en-US" altLang="ja-JP" dirty="0"/>
              <a:t>1</a:t>
            </a:r>
            <a:r>
              <a:rPr lang="en-US" altLang="ja-JP" dirty="0" smtClean="0"/>
              <a:t>.</a:t>
            </a:r>
            <a:r>
              <a:rPr kumimoji="1" lang="ja-JP" altLang="en-US" dirty="0" smtClean="0"/>
              <a:t>イントロダクション</a:t>
            </a:r>
            <a:endParaRPr kumimoji="1" lang="en-US" altLang="ja-JP" dirty="0" smtClean="0"/>
          </a:p>
          <a:p>
            <a:pPr marL="0" indent="0">
              <a:buNone/>
            </a:pPr>
            <a:r>
              <a:rPr lang="en-US" altLang="ja-JP" dirty="0" smtClean="0"/>
              <a:t>2.</a:t>
            </a:r>
            <a:r>
              <a:rPr lang="ja-JP" altLang="en-US" dirty="0" smtClean="0"/>
              <a:t>過去</a:t>
            </a:r>
            <a:r>
              <a:rPr lang="ja-JP" altLang="en-US" dirty="0"/>
              <a:t>の</a:t>
            </a:r>
            <a:r>
              <a:rPr lang="ja-JP" altLang="en-US" dirty="0" smtClean="0"/>
              <a:t>研究</a:t>
            </a:r>
            <a:endParaRPr lang="en-US" altLang="ja-JP" dirty="0" smtClean="0"/>
          </a:p>
          <a:p>
            <a:pPr marL="0" indent="0">
              <a:buNone/>
            </a:pPr>
            <a:r>
              <a:rPr kumimoji="1" lang="en-US" altLang="ja-JP" dirty="0" smtClean="0"/>
              <a:t>3.</a:t>
            </a:r>
            <a:r>
              <a:rPr kumimoji="1" lang="ja-JP" altLang="en-US" dirty="0" smtClean="0"/>
              <a:t>分析</a:t>
            </a:r>
            <a:endParaRPr kumimoji="1" lang="en-US" altLang="ja-JP" dirty="0" smtClean="0"/>
          </a:p>
          <a:p>
            <a:pPr marL="0" indent="0">
              <a:buNone/>
            </a:pPr>
            <a:r>
              <a:rPr lang="en-US" altLang="ja-JP" dirty="0" smtClean="0"/>
              <a:t>4.</a:t>
            </a:r>
            <a:r>
              <a:rPr lang="ja-JP" altLang="en-US" dirty="0" smtClean="0"/>
              <a:t>考察</a:t>
            </a:r>
            <a:endParaRPr lang="en-US" altLang="ja-JP" dirty="0" smtClean="0"/>
          </a:p>
          <a:p>
            <a:pPr marL="0" indent="0">
              <a:buNone/>
            </a:pPr>
            <a:r>
              <a:rPr kumimoji="1" lang="en-US" altLang="ja-JP" smtClean="0"/>
              <a:t>5.</a:t>
            </a:r>
            <a:r>
              <a:rPr kumimoji="1" lang="ja-JP" altLang="en-US" smtClean="0"/>
              <a:t>参考</a:t>
            </a:r>
            <a:r>
              <a:rPr kumimoji="1" lang="ja-JP" altLang="en-US" dirty="0"/>
              <a:t>文献</a:t>
            </a:r>
            <a:endParaRPr kumimoji="1" lang="en-US" altLang="ja-JP" dirty="0" smtClean="0"/>
          </a:p>
        </p:txBody>
      </p:sp>
    </p:spTree>
    <p:extLst>
      <p:ext uri="{BB962C8B-B14F-4D97-AF65-F5344CB8AC3E}">
        <p14:creationId xmlns:p14="http://schemas.microsoft.com/office/powerpoint/2010/main" val="1279842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2-2(2)</a:t>
            </a:r>
            <a:r>
              <a:rPr kumimoji="1" lang="ja-JP" altLang="en-US" dirty="0" smtClean="0"/>
              <a:t>輸送密度</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輸送密度</a:t>
            </a:r>
            <a:r>
              <a:rPr lang="en-US" altLang="ja-JP" dirty="0" smtClean="0"/>
              <a:t>20000 </a:t>
            </a:r>
            <a:r>
              <a:rPr lang="ja-JP" altLang="en-US" dirty="0" smtClean="0"/>
              <a:t>人／日キロ</a:t>
            </a:r>
            <a:r>
              <a:rPr lang="ja-JP" altLang="en-US" dirty="0"/>
              <a:t>程度</a:t>
            </a:r>
            <a:r>
              <a:rPr lang="ja-JP" altLang="en-US" dirty="0" smtClean="0"/>
              <a:t>でようやく収入が費用を上回り黒字経営は難しい</a:t>
            </a:r>
            <a:endParaRPr lang="en-US" altLang="ja-JP" dirty="0" smtClean="0"/>
          </a:p>
          <a:p>
            <a:r>
              <a:rPr lang="ja-JP" altLang="en-US" dirty="0" smtClean="0"/>
              <a:t>償却前費用でみると輸送密度</a:t>
            </a:r>
            <a:r>
              <a:rPr lang="en-US" altLang="ja-JP" dirty="0" smtClean="0"/>
              <a:t>5000 </a:t>
            </a:r>
            <a:r>
              <a:rPr lang="ja-JP" altLang="en-US" dirty="0" smtClean="0"/>
              <a:t>人／日キロ程度で収支を償うことができると考えられる</a:t>
            </a:r>
            <a:endParaRPr lang="en-US" altLang="ja-JP" dirty="0" smtClean="0"/>
          </a:p>
          <a:p>
            <a:endParaRPr lang="en-US" altLang="ja-JP" dirty="0" smtClean="0"/>
          </a:p>
          <a:p>
            <a:endParaRPr lang="en-US" altLang="ja-JP" dirty="0" smtClean="0"/>
          </a:p>
          <a:p>
            <a:pPr marL="0" indent="0">
              <a:buNone/>
            </a:pPr>
            <a:r>
              <a:rPr lang="ja-JP" altLang="en-US" dirty="0" smtClean="0"/>
              <a:t>多く</a:t>
            </a:r>
            <a:r>
              <a:rPr lang="ja-JP" altLang="en-US" dirty="0"/>
              <a:t>の事業者で固定費負担が経営の負担になっているといえる</a:t>
            </a:r>
          </a:p>
          <a:p>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136" y="3140968"/>
            <a:ext cx="1217861"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72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2-3</a:t>
            </a:r>
            <a:r>
              <a:rPr kumimoji="1" lang="ja-JP" altLang="en-US" dirty="0" smtClean="0"/>
              <a:t>過去の研究からわかったこと</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ほぼ全ての軌道事業が赤字</a:t>
            </a:r>
            <a:endParaRPr kumimoji="1" lang="en-US" altLang="ja-JP" dirty="0" smtClean="0"/>
          </a:p>
          <a:p>
            <a:r>
              <a:rPr lang="ja-JP" altLang="en-US" dirty="0" smtClean="0"/>
              <a:t>富山・広島は恒常的に黒字</a:t>
            </a:r>
            <a:endParaRPr lang="en-US" altLang="ja-JP" dirty="0" smtClean="0"/>
          </a:p>
          <a:p>
            <a:r>
              <a:rPr lang="ja-JP" altLang="en-US" dirty="0" smtClean="0"/>
              <a:t>輸送にかかる費用が高い</a:t>
            </a:r>
            <a:endParaRPr lang="en-US" altLang="ja-JP" dirty="0" smtClean="0"/>
          </a:p>
          <a:p>
            <a:r>
              <a:rPr lang="ja-JP" altLang="en-US" dirty="0" smtClean="0"/>
              <a:t>利用者の減少</a:t>
            </a:r>
            <a:endParaRPr lang="en-US" altLang="ja-JP" dirty="0" smtClean="0"/>
          </a:p>
          <a:p>
            <a:r>
              <a:rPr lang="ja-JP" altLang="en-US" dirty="0"/>
              <a:t>固定費</a:t>
            </a:r>
            <a:r>
              <a:rPr lang="ja-JP" altLang="en-US" dirty="0" smtClean="0"/>
              <a:t>の負担が大きい</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822306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p:txBody>
          <a:bodyPr/>
          <a:lstStyle/>
          <a:p>
            <a:r>
              <a:rPr kumimoji="1" lang="ja-JP" altLang="en-US" dirty="0" smtClean="0"/>
              <a:t>３</a:t>
            </a:r>
            <a:r>
              <a:rPr kumimoji="1" lang="en-US" altLang="ja-JP" dirty="0" smtClean="0"/>
              <a:t>.</a:t>
            </a:r>
            <a:r>
              <a:rPr kumimoji="1" lang="ja-JP" altLang="en-US" dirty="0" smtClean="0"/>
              <a:t>分析</a:t>
            </a:r>
            <a:endParaRPr kumimoji="1" lang="ja-JP" altLang="en-US" dirty="0"/>
          </a:p>
        </p:txBody>
      </p:sp>
    </p:spTree>
    <p:extLst>
      <p:ext uri="{BB962C8B-B14F-4D97-AF65-F5344CB8AC3E}">
        <p14:creationId xmlns:p14="http://schemas.microsoft.com/office/powerpoint/2010/main" val="737628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分析の流れ</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r>
              <a:rPr kumimoji="1" lang="en-US" altLang="ja-JP" dirty="0" smtClean="0"/>
              <a:t>3-1.</a:t>
            </a:r>
            <a:r>
              <a:rPr kumimoji="1" lang="ja-JP" altLang="en-US" dirty="0" smtClean="0"/>
              <a:t>過去の研究との比較</a:t>
            </a:r>
            <a:endParaRPr kumimoji="1" lang="en-US" altLang="ja-JP" dirty="0" smtClean="0"/>
          </a:p>
          <a:p>
            <a:pPr marL="0" indent="0">
              <a:buNone/>
            </a:pPr>
            <a:r>
              <a:rPr kumimoji="1" lang="en-US" altLang="ja-JP" dirty="0" smtClean="0"/>
              <a:t>3-1-1.</a:t>
            </a:r>
            <a:r>
              <a:rPr kumimoji="1" lang="ja-JP" altLang="en-US" dirty="0" smtClean="0"/>
              <a:t>経営状況について</a:t>
            </a:r>
            <a:endParaRPr kumimoji="1" lang="en-US" altLang="ja-JP" dirty="0" smtClean="0"/>
          </a:p>
          <a:p>
            <a:pPr marL="0" indent="0">
              <a:buNone/>
            </a:pPr>
            <a:r>
              <a:rPr lang="en-US" altLang="ja-JP" dirty="0" smtClean="0"/>
              <a:t>3-1-2.</a:t>
            </a:r>
            <a:r>
              <a:rPr lang="ja-JP" altLang="en-US" dirty="0" smtClean="0"/>
              <a:t>収益構造について</a:t>
            </a:r>
            <a:endParaRPr lang="en-US" altLang="ja-JP" dirty="0" smtClean="0"/>
          </a:p>
          <a:p>
            <a:pPr marL="0" indent="0">
              <a:buNone/>
            </a:pPr>
            <a:r>
              <a:rPr kumimoji="1" lang="en-US" altLang="ja-JP" dirty="0" smtClean="0"/>
              <a:t>3-1-3.</a:t>
            </a:r>
            <a:r>
              <a:rPr kumimoji="1" lang="ja-JP" altLang="en-US" dirty="0" smtClean="0"/>
              <a:t>輸送人員について</a:t>
            </a:r>
            <a:endParaRPr kumimoji="1" lang="en-US" altLang="ja-JP" dirty="0" smtClean="0"/>
          </a:p>
          <a:p>
            <a:pPr marL="0" indent="0">
              <a:buNone/>
            </a:pPr>
            <a:r>
              <a:rPr kumimoji="1" lang="en-US" altLang="ja-JP" dirty="0" smtClean="0"/>
              <a:t>3-1-4.</a:t>
            </a:r>
            <a:r>
              <a:rPr kumimoji="1" lang="ja-JP" altLang="en-US" dirty="0" smtClean="0"/>
              <a:t>輸送密度について</a:t>
            </a:r>
            <a:endParaRPr kumimoji="1" lang="en-US" altLang="ja-JP" dirty="0" smtClean="0"/>
          </a:p>
          <a:p>
            <a:pPr marL="0" indent="0">
              <a:buNone/>
            </a:pPr>
            <a:endParaRPr lang="en-US" altLang="ja-JP" dirty="0"/>
          </a:p>
          <a:p>
            <a:pPr marL="0" indent="0">
              <a:buNone/>
            </a:pPr>
            <a:r>
              <a:rPr kumimoji="1" lang="en-US" altLang="ja-JP" dirty="0" smtClean="0"/>
              <a:t>3-2</a:t>
            </a:r>
            <a:r>
              <a:rPr kumimoji="1" lang="ja-JP" altLang="en-US" dirty="0" smtClean="0"/>
              <a:t>分析結果</a:t>
            </a:r>
            <a:endParaRPr kumimoji="1"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p:txBody>
      </p:sp>
    </p:spTree>
    <p:extLst>
      <p:ext uri="{BB962C8B-B14F-4D97-AF65-F5344CB8AC3E}">
        <p14:creationId xmlns:p14="http://schemas.microsoft.com/office/powerpoint/2010/main" val="1840880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p:txBody>
          <a:bodyPr/>
          <a:lstStyle/>
          <a:p>
            <a:r>
              <a:rPr kumimoji="1" lang="en-US" altLang="ja-JP" dirty="0" smtClean="0"/>
              <a:t>3-1.</a:t>
            </a:r>
            <a:r>
              <a:rPr kumimoji="1" lang="ja-JP" altLang="en-US" dirty="0" smtClean="0"/>
              <a:t>過去の研究との比較</a:t>
            </a:r>
            <a:endParaRPr kumimoji="1" lang="ja-JP" altLang="en-US" dirty="0"/>
          </a:p>
        </p:txBody>
      </p:sp>
    </p:spTree>
    <p:extLst>
      <p:ext uri="{BB962C8B-B14F-4D97-AF65-F5344CB8AC3E}">
        <p14:creationId xmlns:p14="http://schemas.microsoft.com/office/powerpoint/2010/main" val="2839210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60648"/>
            <a:ext cx="7772400" cy="1143000"/>
          </a:xfrm>
        </p:spPr>
        <p:txBody>
          <a:bodyPr>
            <a:normAutofit/>
          </a:bodyPr>
          <a:lstStyle/>
          <a:p>
            <a:r>
              <a:rPr kumimoji="1" lang="en-US" altLang="ja-JP" dirty="0" smtClean="0"/>
              <a:t>3-1-1.</a:t>
            </a:r>
            <a:r>
              <a:rPr kumimoji="1" lang="ja-JP" altLang="en-US" dirty="0" smtClean="0"/>
              <a:t>経営状況について</a:t>
            </a:r>
            <a:endParaRPr kumimoji="1" lang="ja-JP" altLang="en-US" dirty="0"/>
          </a:p>
        </p:txBody>
      </p:sp>
      <p:graphicFrame>
        <p:nvGraphicFramePr>
          <p:cNvPr id="5" name="コンテンツ プレースホルダー 4"/>
          <p:cNvGraphicFramePr>
            <a:graphicFrameLocks noGrp="1"/>
          </p:cNvGraphicFramePr>
          <p:nvPr>
            <p:ph sz="quarter" idx="1"/>
            <p:extLst>
              <p:ext uri="{D42A27DB-BD31-4B8C-83A1-F6EECF244321}">
                <p14:modId xmlns:p14="http://schemas.microsoft.com/office/powerpoint/2010/main" val="3237601395"/>
              </p:ext>
            </p:extLst>
          </p:nvPr>
        </p:nvGraphicFramePr>
        <p:xfrm>
          <a:off x="395536" y="1556792"/>
          <a:ext cx="8204448"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96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3-1-2.</a:t>
            </a:r>
            <a:r>
              <a:rPr kumimoji="1" lang="ja-JP" altLang="en-US" dirty="0" smtClean="0"/>
              <a:t>収支構造</a:t>
            </a:r>
            <a:r>
              <a:rPr lang="ja-JP" altLang="en-US" dirty="0"/>
              <a:t>について</a:t>
            </a:r>
            <a:endParaRPr kumimoji="1" lang="ja-JP" altLang="en-US" dirty="0"/>
          </a:p>
        </p:txBody>
      </p:sp>
      <p:graphicFrame>
        <p:nvGraphicFramePr>
          <p:cNvPr id="17" name="表 16"/>
          <p:cNvGraphicFramePr>
            <a:graphicFrameLocks noGrp="1"/>
          </p:cNvGraphicFramePr>
          <p:nvPr>
            <p:extLst>
              <p:ext uri="{D42A27DB-BD31-4B8C-83A1-F6EECF244321}">
                <p14:modId xmlns:p14="http://schemas.microsoft.com/office/powerpoint/2010/main" val="338635519"/>
              </p:ext>
            </p:extLst>
          </p:nvPr>
        </p:nvGraphicFramePr>
        <p:xfrm>
          <a:off x="899592" y="1484784"/>
          <a:ext cx="7344820" cy="1800197"/>
        </p:xfrm>
        <a:graphic>
          <a:graphicData uri="http://schemas.openxmlformats.org/drawingml/2006/table">
            <a:tbl>
              <a:tblPr/>
              <a:tblGrid>
                <a:gridCol w="734482"/>
                <a:gridCol w="734482"/>
                <a:gridCol w="734482"/>
                <a:gridCol w="734482"/>
                <a:gridCol w="734482"/>
                <a:gridCol w="734482"/>
                <a:gridCol w="734482"/>
                <a:gridCol w="734482"/>
                <a:gridCol w="734482"/>
                <a:gridCol w="734482"/>
              </a:tblGrid>
              <a:tr h="257171">
                <a:tc>
                  <a:txBody>
                    <a:bodyPr/>
                    <a:lstStyle/>
                    <a:p>
                      <a:pPr algn="l" fontAlgn="ctr"/>
                      <a:endParaRPr lang="ja-JP" altLang="en-US" sz="1100" b="1" i="0" u="none" strike="noStrike" dirty="0">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1" i="0" u="none" strike="noStrike" dirty="0">
                          <a:solidFill>
                            <a:srgbClr val="000000"/>
                          </a:solidFill>
                          <a:effectLst/>
                          <a:latin typeface="ＭＳ Ｐゴシック"/>
                        </a:rPr>
                        <a:t>平成</a:t>
                      </a:r>
                      <a:r>
                        <a:rPr lang="en-US" altLang="ja-JP" sz="1100" b="1" i="0" u="none" strike="noStrike" dirty="0">
                          <a:solidFill>
                            <a:srgbClr val="000000"/>
                          </a:solidFill>
                          <a:effectLst/>
                          <a:latin typeface="ＭＳ Ｐゴシック"/>
                        </a:rPr>
                        <a:t>17</a:t>
                      </a:r>
                      <a:r>
                        <a:rPr lang="ja-JP" altLang="en-US" sz="1100" b="1" i="0" u="none" strike="noStrike" dirty="0">
                          <a:solidFill>
                            <a:srgbClr val="000000"/>
                          </a:solidFill>
                          <a:effectLst/>
                          <a:latin typeface="ＭＳ Ｐゴシック"/>
                        </a:rPr>
                        <a:t>年度</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57171">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7171">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収入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費用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人件費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修繕費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動力費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諸税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償却費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他経費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損益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7171">
                <a:tc>
                  <a:txBody>
                    <a:bodyPr/>
                    <a:lstStyle/>
                    <a:p>
                      <a:pPr algn="l" fontAlgn="ctr"/>
                      <a:r>
                        <a:rPr lang="ja-JP" altLang="en-US" sz="1100" b="1" i="0" u="none" strike="noStrike">
                          <a:solidFill>
                            <a:srgbClr val="000000"/>
                          </a:solidFill>
                          <a:effectLst/>
                          <a:latin typeface="ＭＳ Ｐゴシック"/>
                        </a:rPr>
                        <a:t>地方鉄道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a:t>
                      </a:r>
                      <a:r>
                        <a:rPr lang="en-US" altLang="ja-JP" sz="1100" b="1" i="0" u="none" strike="noStrike">
                          <a:solidFill>
                            <a:srgbClr val="000000"/>
                          </a:solidFill>
                          <a:effectLst/>
                          <a:latin typeface="ＭＳ Ｐゴシック"/>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1">
                <a:tc>
                  <a:txBody>
                    <a:bodyPr/>
                    <a:lstStyle/>
                    <a:p>
                      <a:pPr algn="l" fontAlgn="ctr"/>
                      <a:r>
                        <a:rPr lang="ja-JP" altLang="en-US" sz="1100" b="1" i="0" u="none" strike="noStrike">
                          <a:solidFill>
                            <a:srgbClr val="000000"/>
                          </a:solidFill>
                          <a:effectLst/>
                          <a:latin typeface="ＭＳ Ｐゴシック"/>
                        </a:rPr>
                        <a:t>都市高速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1">
                <a:tc>
                  <a:txBody>
                    <a:bodyPr/>
                    <a:lstStyle/>
                    <a:p>
                      <a:pPr algn="l" fontAlgn="ctr"/>
                      <a:r>
                        <a:rPr lang="en-US" sz="1100" b="1" i="0" u="none" strike="noStrike">
                          <a:solidFill>
                            <a:srgbClr val="000000"/>
                          </a:solidFill>
                          <a:effectLst/>
                          <a:latin typeface="ＭＳ Ｐゴシック"/>
                        </a:rPr>
                        <a:t>JR</a:t>
                      </a:r>
                      <a:r>
                        <a:rPr lang="ja-JP" altLang="en-US" sz="1100" b="1" i="0" u="none" strike="noStrike">
                          <a:solidFill>
                            <a:srgbClr val="000000"/>
                          </a:solidFill>
                          <a:effectLst/>
                          <a:latin typeface="ＭＳ Ｐゴシック"/>
                        </a:rPr>
                        <a:t>旅客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81.8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28.1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1">
                <a:tc>
                  <a:txBody>
                    <a:bodyPr/>
                    <a:lstStyle/>
                    <a:p>
                      <a:pPr algn="l" fontAlgn="ctr"/>
                      <a:r>
                        <a:rPr lang="ja-JP" altLang="en-US" sz="1100" b="1" i="0" u="none" strike="noStrike">
                          <a:solidFill>
                            <a:srgbClr val="000000"/>
                          </a:solidFill>
                          <a:effectLst/>
                          <a:latin typeface="ＭＳ Ｐゴシック"/>
                        </a:rPr>
                        <a:t>路面電車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ctr"/>
                      <a:r>
                        <a:rPr lang="en-US" altLang="ja-JP" sz="1100" b="1" i="0" u="none" strike="noStrike" dirty="0">
                          <a:solidFill>
                            <a:srgbClr val="FF0000"/>
                          </a:solidFill>
                          <a:effectLst/>
                          <a:latin typeface="ＭＳ Ｐゴシック"/>
                        </a:rPr>
                        <a:t>65.9</a:t>
                      </a:r>
                      <a:r>
                        <a:rPr lang="en-US" altLang="ja-JP" sz="11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dirty="0" smtClean="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12</a:t>
                      </a:r>
                      <a:endParaRPr lang="en-US" altLang="ja-JP" sz="1100" b="1"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901488302"/>
              </p:ext>
            </p:extLst>
          </p:nvPr>
        </p:nvGraphicFramePr>
        <p:xfrm>
          <a:off x="899592" y="4365104"/>
          <a:ext cx="7344820" cy="1584177"/>
        </p:xfrm>
        <a:graphic>
          <a:graphicData uri="http://schemas.openxmlformats.org/drawingml/2006/table">
            <a:tbl>
              <a:tblPr/>
              <a:tblGrid>
                <a:gridCol w="734482"/>
                <a:gridCol w="734482"/>
                <a:gridCol w="734482"/>
                <a:gridCol w="734482"/>
                <a:gridCol w="734482"/>
                <a:gridCol w="734482"/>
                <a:gridCol w="734482"/>
                <a:gridCol w="734482"/>
                <a:gridCol w="734482"/>
                <a:gridCol w="734482"/>
              </a:tblGrid>
              <a:tr h="226311">
                <a:tc>
                  <a:txBody>
                    <a:bodyPr/>
                    <a:lstStyle/>
                    <a:p>
                      <a:pPr algn="l" fontAlgn="ctr"/>
                      <a:endParaRPr lang="ja-JP" altLang="en-US" sz="1100" b="1" i="0" u="none" strike="noStrike" dirty="0">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dirty="0">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1" i="0" u="none" strike="noStrike" dirty="0">
                          <a:solidFill>
                            <a:srgbClr val="000000"/>
                          </a:solidFill>
                          <a:effectLst/>
                          <a:latin typeface="ＭＳ Ｐゴシック"/>
                        </a:rPr>
                        <a:t>平成</a:t>
                      </a:r>
                      <a:r>
                        <a:rPr lang="en-US" altLang="ja-JP" sz="1100" b="1" i="0" u="none" strike="noStrike" dirty="0">
                          <a:solidFill>
                            <a:srgbClr val="000000"/>
                          </a:solidFill>
                          <a:effectLst/>
                          <a:latin typeface="ＭＳ Ｐゴシック"/>
                        </a:rPr>
                        <a:t>22</a:t>
                      </a:r>
                      <a:r>
                        <a:rPr lang="ja-JP" altLang="en-US" sz="1100" b="1" i="0" u="none" strike="noStrike" dirty="0">
                          <a:solidFill>
                            <a:srgbClr val="000000"/>
                          </a:solidFill>
                          <a:effectLst/>
                          <a:latin typeface="ＭＳ Ｐゴシック"/>
                        </a:rPr>
                        <a:t>年度</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26311">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営業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6311">
                <a:tc>
                  <a:txBody>
                    <a:bodyPr/>
                    <a:lstStyle/>
                    <a:p>
                      <a:pPr algn="l" fontAlgn="ctr"/>
                      <a:r>
                        <a:rPr lang="ja-JP" altLang="en-US" sz="1100" b="1"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000000"/>
                          </a:solidFill>
                          <a:effectLst/>
                          <a:latin typeface="ＭＳ Ｐゴシック"/>
                        </a:rPr>
                        <a:t>収入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費用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人件費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修繕費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動力費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諸税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償却費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他経費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a:solidFill>
                            <a:srgbClr val="000000"/>
                          </a:solidFill>
                          <a:effectLst/>
                          <a:latin typeface="ＭＳ Ｐゴシック"/>
                        </a:rPr>
                        <a:t>損益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6311">
                <a:tc>
                  <a:txBody>
                    <a:bodyPr/>
                    <a:lstStyle/>
                    <a:p>
                      <a:pPr algn="l" fontAlgn="ctr"/>
                      <a:r>
                        <a:rPr lang="ja-JP" altLang="en-US" sz="1100" b="1" i="0" u="none" strike="noStrike">
                          <a:solidFill>
                            <a:srgbClr val="000000"/>
                          </a:solidFill>
                          <a:effectLst/>
                          <a:latin typeface="ＭＳ Ｐゴシック"/>
                        </a:rPr>
                        <a:t>地方鉄道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a:solidFill>
                            <a:srgbClr val="000000"/>
                          </a:solidFill>
                          <a:effectLst/>
                          <a:latin typeface="ＭＳ Ｐゴシック"/>
                        </a:rPr>
                        <a:t>▲</a:t>
                      </a:r>
                      <a:r>
                        <a:rPr lang="en-US" altLang="ja-JP" sz="1100" b="1" i="0" u="none" strike="noStrike">
                          <a:solidFill>
                            <a:srgbClr val="000000"/>
                          </a:solidFill>
                          <a:effectLst/>
                          <a:latin typeface="ＭＳ Ｐゴシック"/>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311">
                <a:tc>
                  <a:txBody>
                    <a:bodyPr/>
                    <a:lstStyle/>
                    <a:p>
                      <a:pPr algn="l" fontAlgn="ctr"/>
                      <a:r>
                        <a:rPr lang="ja-JP" altLang="en-US" sz="1100" b="1" i="0" u="none" strike="noStrike">
                          <a:solidFill>
                            <a:srgbClr val="000000"/>
                          </a:solidFill>
                          <a:effectLst/>
                          <a:latin typeface="ＭＳ Ｐゴシック"/>
                        </a:rPr>
                        <a:t>都市高速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311">
                <a:tc>
                  <a:txBody>
                    <a:bodyPr/>
                    <a:lstStyle/>
                    <a:p>
                      <a:pPr algn="l" fontAlgn="ctr"/>
                      <a:r>
                        <a:rPr lang="en-US" sz="1100" b="1" i="0" u="none" strike="noStrike">
                          <a:solidFill>
                            <a:srgbClr val="000000"/>
                          </a:solidFill>
                          <a:effectLst/>
                          <a:latin typeface="ＭＳ Ｐゴシック"/>
                        </a:rPr>
                        <a:t>JR</a:t>
                      </a:r>
                      <a:r>
                        <a:rPr lang="ja-JP" altLang="en-US" sz="1100" b="1" i="0" u="none" strike="noStrike">
                          <a:solidFill>
                            <a:srgbClr val="000000"/>
                          </a:solidFill>
                          <a:effectLst/>
                          <a:latin typeface="ＭＳ Ｐゴシック"/>
                        </a:rPr>
                        <a:t>旅客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311">
                <a:tc>
                  <a:txBody>
                    <a:bodyPr/>
                    <a:lstStyle/>
                    <a:p>
                      <a:pPr algn="l" fontAlgn="ctr"/>
                      <a:r>
                        <a:rPr lang="ja-JP" altLang="en-US" sz="1100" b="1" i="0" u="none" strike="noStrike">
                          <a:solidFill>
                            <a:srgbClr val="000000"/>
                          </a:solidFill>
                          <a:effectLst/>
                          <a:latin typeface="ＭＳ Ｐゴシック"/>
                        </a:rPr>
                        <a:t>路面電車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ctr"/>
                      <a:r>
                        <a:rPr lang="en-US" altLang="ja-JP" sz="1100" b="1" i="0" u="none" strike="noStrike" dirty="0">
                          <a:solidFill>
                            <a:srgbClr val="FF0000"/>
                          </a:solidFill>
                          <a:effectLst/>
                          <a:latin typeface="ＭＳ Ｐゴシック"/>
                        </a:rPr>
                        <a:t>62.8</a:t>
                      </a:r>
                      <a:r>
                        <a:rPr lang="en-US" altLang="ja-JP" sz="1100" b="1"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1" i="0" u="none" strike="noStrike">
                          <a:solidFill>
                            <a:srgbClr val="000000"/>
                          </a:solidFill>
                          <a:effectLst/>
                          <a:latin typeface="ＭＳ Ｐゴシック"/>
                        </a:rPr>
                        <a:t>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1" i="0" u="none" strike="noStrike" dirty="0">
                          <a:solidFill>
                            <a:srgbClr val="000000"/>
                          </a:solidFill>
                          <a:effectLst/>
                          <a:latin typeface="ＭＳ Ｐゴシック"/>
                        </a:rPr>
                        <a:t>▲</a:t>
                      </a:r>
                      <a:r>
                        <a:rPr lang="en-US" altLang="ja-JP" sz="1100" b="1" i="0" u="none" strike="noStrike" dirty="0">
                          <a:solidFill>
                            <a:srgbClr val="000000"/>
                          </a:solidFill>
                          <a:effectLst/>
                          <a:latin typeface="ＭＳ Ｐゴシック"/>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下矢印 2"/>
          <p:cNvSpPr/>
          <p:nvPr/>
        </p:nvSpPr>
        <p:spPr>
          <a:xfrm>
            <a:off x="4283968" y="3429000"/>
            <a:ext cx="4846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8809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74638"/>
            <a:ext cx="8003232" cy="562074"/>
          </a:xfrm>
        </p:spPr>
        <p:txBody>
          <a:bodyPr>
            <a:normAutofit fontScale="90000"/>
          </a:bodyPr>
          <a:lstStyle/>
          <a:p>
            <a:r>
              <a:rPr kumimoji="1" lang="en-US" altLang="ja-JP" dirty="0" smtClean="0"/>
              <a:t>3-1-3.</a:t>
            </a:r>
            <a:r>
              <a:rPr kumimoji="1" lang="ja-JP" altLang="en-US" dirty="0" smtClean="0"/>
              <a:t>輸送人員について</a:t>
            </a:r>
            <a:endParaRPr kumimoji="1" lang="ja-JP" altLang="en-US" dirty="0"/>
          </a:p>
        </p:txBody>
      </p:sp>
      <p:graphicFrame>
        <p:nvGraphicFramePr>
          <p:cNvPr id="7" name="コンテンツ プレースホルダー 6"/>
          <p:cNvGraphicFramePr>
            <a:graphicFrameLocks noGrp="1"/>
          </p:cNvGraphicFramePr>
          <p:nvPr>
            <p:ph sz="quarter" idx="1"/>
            <p:extLst>
              <p:ext uri="{D42A27DB-BD31-4B8C-83A1-F6EECF244321}">
                <p14:modId xmlns:p14="http://schemas.microsoft.com/office/powerpoint/2010/main" val="1215413314"/>
              </p:ext>
            </p:extLst>
          </p:nvPr>
        </p:nvGraphicFramePr>
        <p:xfrm>
          <a:off x="395536" y="1196752"/>
          <a:ext cx="4176464" cy="5184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62758508"/>
              </p:ext>
            </p:extLst>
          </p:nvPr>
        </p:nvGraphicFramePr>
        <p:xfrm>
          <a:off x="4644008" y="1124744"/>
          <a:ext cx="4392488" cy="5256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4465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3-1-4.</a:t>
            </a:r>
            <a:r>
              <a:rPr kumimoji="1" lang="ja-JP" altLang="en-US" dirty="0" smtClean="0"/>
              <a:t>輸送密度について</a:t>
            </a:r>
            <a:endParaRPr kumimoji="1" lang="ja-JP" altLang="en-US" dirty="0"/>
          </a:p>
        </p:txBody>
      </p:sp>
      <p:graphicFrame>
        <p:nvGraphicFramePr>
          <p:cNvPr id="8" name="コンテンツ プレースホルダー 7"/>
          <p:cNvGraphicFramePr>
            <a:graphicFrameLocks noGrp="1"/>
          </p:cNvGraphicFramePr>
          <p:nvPr>
            <p:ph sz="quarter" idx="1"/>
            <p:extLst>
              <p:ext uri="{D42A27DB-BD31-4B8C-83A1-F6EECF244321}">
                <p14:modId xmlns:p14="http://schemas.microsoft.com/office/powerpoint/2010/main" val="3510726454"/>
              </p:ext>
            </p:extLst>
          </p:nvPr>
        </p:nvGraphicFramePr>
        <p:xfrm>
          <a:off x="683568" y="1484784"/>
          <a:ext cx="4320480"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2207141482"/>
              </p:ext>
            </p:extLst>
          </p:nvPr>
        </p:nvGraphicFramePr>
        <p:xfrm>
          <a:off x="4427984" y="1484784"/>
          <a:ext cx="4536504" cy="4464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76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endParaRPr kumimoji="1" lang="ja-JP" altLang="en-US"/>
          </a:p>
        </p:txBody>
      </p:sp>
      <p:sp>
        <p:nvSpPr>
          <p:cNvPr id="3" name="タイトル 2"/>
          <p:cNvSpPr>
            <a:spLocks noGrp="1"/>
          </p:cNvSpPr>
          <p:nvPr>
            <p:ph type="ctrTitle"/>
          </p:nvPr>
        </p:nvSpPr>
        <p:spPr/>
        <p:txBody>
          <a:bodyPr/>
          <a:lstStyle/>
          <a:p>
            <a:r>
              <a:rPr lang="en-US" altLang="ja-JP" dirty="0"/>
              <a:t>3-2.</a:t>
            </a:r>
            <a:r>
              <a:rPr lang="ja-JP" altLang="en-US" dirty="0"/>
              <a:t>分析結果</a:t>
            </a:r>
            <a:endParaRPr kumimoji="1" lang="ja-JP" altLang="en-US" dirty="0"/>
          </a:p>
        </p:txBody>
      </p:sp>
    </p:spTree>
    <p:extLst>
      <p:ext uri="{BB962C8B-B14F-4D97-AF65-F5344CB8AC3E}">
        <p14:creationId xmlns:p14="http://schemas.microsoft.com/office/powerpoint/2010/main" val="77303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p:txBody>
          <a:bodyPr/>
          <a:lstStyle/>
          <a:p>
            <a:r>
              <a:rPr lang="en-US" altLang="ja-JP" dirty="0" smtClean="0"/>
              <a:t>1.</a:t>
            </a:r>
            <a:r>
              <a:rPr kumimoji="1" lang="ja-JP" altLang="en-US" dirty="0" smtClean="0"/>
              <a:t>イントロダクション</a:t>
            </a:r>
            <a:endParaRPr kumimoji="1" lang="ja-JP" altLang="en-US" dirty="0"/>
          </a:p>
        </p:txBody>
      </p:sp>
    </p:spTree>
    <p:extLst>
      <p:ext uri="{BB962C8B-B14F-4D97-AF65-F5344CB8AC3E}">
        <p14:creationId xmlns:p14="http://schemas.microsoft.com/office/powerpoint/2010/main" val="1513069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3-2-1.</a:t>
            </a:r>
            <a:r>
              <a:rPr lang="ja-JP" altLang="en-US" dirty="0" smtClean="0"/>
              <a:t>収入に関する散布図</a:t>
            </a:r>
            <a:endParaRPr lang="ja-JP" altLang="en-US" dirty="0"/>
          </a:p>
        </p:txBody>
      </p:sp>
      <p:sp>
        <p:nvSpPr>
          <p:cNvPr id="18" name="コンテンツ プレースホルダー 17"/>
          <p:cNvSpPr>
            <a:spLocks noGrp="1"/>
          </p:cNvSpPr>
          <p:nvPr>
            <p:ph sz="quarter" idx="1"/>
          </p:nvPr>
        </p:nvSpPr>
        <p:spPr/>
        <p:txBody>
          <a:bodyPr/>
          <a:lstStyle/>
          <a:p>
            <a:endParaRPr lang="en-US" altLang="ja-JP" dirty="0" smtClean="0"/>
          </a:p>
          <a:p>
            <a:endParaRPr lang="en-US" altLang="ja-JP" dirty="0" smtClean="0"/>
          </a:p>
        </p:txBody>
      </p:sp>
      <p:graphicFrame>
        <p:nvGraphicFramePr>
          <p:cNvPr id="23" name="グラフ 22"/>
          <p:cNvGraphicFramePr>
            <a:graphicFrameLocks/>
          </p:cNvGraphicFramePr>
          <p:nvPr>
            <p:extLst>
              <p:ext uri="{D42A27DB-BD31-4B8C-83A1-F6EECF244321}">
                <p14:modId xmlns:p14="http://schemas.microsoft.com/office/powerpoint/2010/main" val="1197010617"/>
              </p:ext>
            </p:extLst>
          </p:nvPr>
        </p:nvGraphicFramePr>
        <p:xfrm>
          <a:off x="323528" y="1628800"/>
          <a:ext cx="4536504"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1111018056"/>
              </p:ext>
            </p:extLst>
          </p:nvPr>
        </p:nvGraphicFramePr>
        <p:xfrm>
          <a:off x="4139952" y="1772816"/>
          <a:ext cx="4752528"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9618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3-2-2.</a:t>
            </a:r>
            <a:r>
              <a:rPr kumimoji="1" lang="ja-JP" altLang="en-US" dirty="0" smtClean="0"/>
              <a:t>分析</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a:t>分析</a:t>
            </a:r>
            <a:r>
              <a:rPr lang="ja-JP" altLang="en-US" dirty="0" smtClean="0"/>
              <a:t>をするに当たって調べた指標</a:t>
            </a:r>
            <a:endParaRPr lang="en-US" altLang="ja-JP" dirty="0" smtClean="0"/>
          </a:p>
          <a:p>
            <a:pPr marL="0" indent="0">
              <a:buNone/>
            </a:pPr>
            <a:r>
              <a:rPr lang="en-US" altLang="ja-JP" dirty="0" smtClean="0"/>
              <a:t>1.</a:t>
            </a:r>
            <a:r>
              <a:rPr kumimoji="1" lang="ja-JP" altLang="en-US" dirty="0" smtClean="0"/>
              <a:t>運賃</a:t>
            </a:r>
            <a:endParaRPr kumimoji="1" lang="en-US" altLang="ja-JP" dirty="0" smtClean="0"/>
          </a:p>
          <a:p>
            <a:pPr marL="0" indent="0">
              <a:buNone/>
            </a:pPr>
            <a:r>
              <a:rPr lang="en-US" altLang="ja-JP" dirty="0" smtClean="0"/>
              <a:t>2.</a:t>
            </a:r>
            <a:r>
              <a:rPr lang="ja-JP" altLang="en-US" dirty="0" smtClean="0"/>
              <a:t>人口</a:t>
            </a:r>
            <a:endParaRPr lang="en-US" altLang="ja-JP" dirty="0" smtClean="0"/>
          </a:p>
          <a:p>
            <a:pPr marL="0" indent="0">
              <a:buNone/>
            </a:pPr>
            <a:r>
              <a:rPr lang="en-US" altLang="ja-JP" dirty="0" smtClean="0"/>
              <a:t>3.</a:t>
            </a:r>
            <a:r>
              <a:rPr kumimoji="1" lang="ja-JP" altLang="en-US" dirty="0" smtClean="0"/>
              <a:t>人口密度</a:t>
            </a:r>
            <a:endParaRPr kumimoji="1" lang="en-US" altLang="ja-JP" dirty="0" smtClean="0"/>
          </a:p>
          <a:p>
            <a:pPr marL="0" indent="0">
              <a:buNone/>
            </a:pPr>
            <a:r>
              <a:rPr lang="en-US" altLang="ja-JP" dirty="0" smtClean="0"/>
              <a:t>4.</a:t>
            </a:r>
            <a:r>
              <a:rPr lang="ja-JP" altLang="en-US" dirty="0" smtClean="0"/>
              <a:t>一世帯あたり自動車保有台数</a:t>
            </a:r>
            <a:endParaRPr lang="en-US" altLang="ja-JP" dirty="0" smtClean="0"/>
          </a:p>
          <a:p>
            <a:pPr marL="0" indent="0">
              <a:buNone/>
            </a:pPr>
            <a:r>
              <a:rPr lang="en-US" altLang="ja-JP" dirty="0" smtClean="0"/>
              <a:t>5.</a:t>
            </a:r>
            <a:r>
              <a:rPr lang="ja-JP" altLang="en-US" dirty="0" smtClean="0"/>
              <a:t>老年人口比率</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68735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3-2-3.</a:t>
            </a:r>
            <a:r>
              <a:rPr kumimoji="1" lang="ja-JP" altLang="en-US" dirty="0" smtClean="0"/>
              <a:t>輸送人員</a:t>
            </a:r>
            <a:r>
              <a:rPr lang="ja-JP" altLang="en-US" dirty="0"/>
              <a:t>について</a:t>
            </a:r>
            <a:r>
              <a:rPr lang="ja-JP" altLang="en-US" dirty="0" smtClean="0"/>
              <a:t>の分析</a:t>
            </a:r>
            <a:endParaRPr kumimoji="1" lang="ja-JP" altLang="en-US" dirty="0"/>
          </a:p>
        </p:txBody>
      </p:sp>
      <p:sp>
        <p:nvSpPr>
          <p:cNvPr id="3" name="コンテンツ プレースホルダー 2"/>
          <p:cNvSpPr>
            <a:spLocks noGrp="1"/>
          </p:cNvSpPr>
          <p:nvPr>
            <p:ph sz="quarter" idx="1"/>
          </p:nvPr>
        </p:nvSpPr>
        <p:spPr>
          <a:xfrm>
            <a:off x="914400" y="1340768"/>
            <a:ext cx="7690048" cy="4679032"/>
          </a:xfrm>
        </p:spPr>
        <p:txBody>
          <a:bodyPr/>
          <a:lstStyle/>
          <a:p>
            <a:endParaRPr kumimoji="1" lang="en-US" altLang="ja-JP" dirty="0" smtClean="0"/>
          </a:p>
          <a:p>
            <a:endParaRPr lang="en-US" altLang="ja-JP" dirty="0"/>
          </a:p>
          <a:p>
            <a:endParaRPr kumimoji="1" lang="en-US" altLang="ja-JP" dirty="0" smtClean="0"/>
          </a:p>
          <a:p>
            <a:endParaRPr lang="en-US" altLang="ja-JP" dirty="0"/>
          </a:p>
          <a:p>
            <a:pPr marL="0" indent="0">
              <a:buNone/>
            </a:pPr>
            <a:endParaRPr kumimoji="1" lang="en-US" altLang="ja-JP" dirty="0" smtClean="0"/>
          </a:p>
          <a:p>
            <a:endParaRPr lang="en-US" altLang="ja-JP" dirty="0"/>
          </a:p>
          <a:p>
            <a:endParaRPr kumimoji="1" lang="en-US" altLang="ja-JP" dirty="0" smtClean="0"/>
          </a:p>
          <a:p>
            <a:endParaRPr lang="en-US" altLang="ja-JP" dirty="0"/>
          </a:p>
          <a:p>
            <a:pPr marL="0" indent="0">
              <a:buNone/>
            </a:pPr>
            <a:r>
              <a:rPr kumimoji="1" lang="ja-JP" altLang="en-US" dirty="0" smtClean="0"/>
              <a:t>　　　　　　　　　　　　　　　　　　　　　　</a:t>
            </a:r>
            <a:r>
              <a:rPr lang="ja-JP" altLang="en-US" dirty="0"/>
              <a:t>　</a:t>
            </a:r>
            <a:endParaRPr kumimoji="1" lang="en-US" altLang="ja-JP" dirty="0" smtClean="0"/>
          </a:p>
        </p:txBody>
      </p:sp>
      <p:graphicFrame>
        <p:nvGraphicFramePr>
          <p:cNvPr id="6" name="グラフ 5"/>
          <p:cNvGraphicFramePr>
            <a:graphicFrameLocks/>
          </p:cNvGraphicFramePr>
          <p:nvPr>
            <p:extLst>
              <p:ext uri="{D42A27DB-BD31-4B8C-83A1-F6EECF244321}">
                <p14:modId xmlns:p14="http://schemas.microsoft.com/office/powerpoint/2010/main" val="3713558591"/>
              </p:ext>
            </p:extLst>
          </p:nvPr>
        </p:nvGraphicFramePr>
        <p:xfrm>
          <a:off x="467544" y="1844824"/>
          <a:ext cx="4716016"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451824674"/>
              </p:ext>
            </p:extLst>
          </p:nvPr>
        </p:nvGraphicFramePr>
        <p:xfrm>
          <a:off x="4499992" y="1916832"/>
          <a:ext cx="4536504"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0519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3-2-4.</a:t>
            </a:r>
            <a:r>
              <a:rPr kumimoji="1" lang="ja-JP" altLang="en-US" dirty="0" smtClean="0"/>
              <a:t>輸送人員についての重回帰分析</a:t>
            </a:r>
            <a:endParaRPr kumimoji="1" lang="ja-JP" altLang="en-US" dirty="0"/>
          </a:p>
        </p:txBody>
      </p:sp>
      <p:sp>
        <p:nvSpPr>
          <p:cNvPr id="3" name="コンテンツ プレースホルダー 2"/>
          <p:cNvSpPr>
            <a:spLocks noGrp="1"/>
          </p:cNvSpPr>
          <p:nvPr>
            <p:ph sz="quarter" idx="1"/>
          </p:nvPr>
        </p:nvSpPr>
        <p:spPr>
          <a:xfrm>
            <a:off x="914400" y="1447800"/>
            <a:ext cx="7772400" cy="4608000"/>
          </a:xfrm>
        </p:spPr>
        <p:txBody>
          <a:bodyPr>
            <a:normAutofit/>
          </a:bodyPr>
          <a:lstStyle/>
          <a:p>
            <a:r>
              <a:rPr kumimoji="1" lang="ja-JP" altLang="en-US" dirty="0" smtClean="0"/>
              <a:t>輸送人員の重回帰式</a:t>
            </a:r>
            <a:endParaRPr kumimoji="1" lang="en-US" altLang="ja-JP" dirty="0" smtClean="0"/>
          </a:p>
          <a:p>
            <a:pPr marL="0" indent="0">
              <a:buNone/>
            </a:pPr>
            <a:endParaRPr lang="en-US" altLang="ja-JP" dirty="0"/>
          </a:p>
          <a:p>
            <a:pPr marL="0" indent="0">
              <a:buNone/>
            </a:pPr>
            <a:r>
              <a:rPr lang="en-US" altLang="ja-JP" dirty="0" smtClean="0"/>
              <a:t>Y=0.29X</a:t>
            </a:r>
            <a:r>
              <a:rPr lang="en-US" altLang="ja-JP" sz="1400" dirty="0" smtClean="0"/>
              <a:t>1</a:t>
            </a:r>
            <a:r>
              <a:rPr lang="en-US" altLang="ja-JP" dirty="0"/>
              <a:t>-</a:t>
            </a:r>
            <a:r>
              <a:rPr lang="en-US" altLang="ja-JP" dirty="0" smtClean="0"/>
              <a:t>5786X</a:t>
            </a:r>
            <a:r>
              <a:rPr lang="en-US" altLang="ja-JP" sz="1400" dirty="0" smtClean="0"/>
              <a:t>2</a:t>
            </a:r>
          </a:p>
          <a:p>
            <a:pPr marL="0" indent="0">
              <a:buNone/>
            </a:pPr>
            <a:r>
              <a:rPr kumimoji="1" lang="en-US" altLang="ja-JP" sz="1400" dirty="0" smtClean="0"/>
              <a:t>        </a:t>
            </a:r>
            <a:r>
              <a:rPr lang="en-US" altLang="ja-JP" dirty="0" smtClean="0"/>
              <a:t>(t=0.8</a:t>
            </a:r>
            <a:r>
              <a:rPr lang="ja-JP" altLang="en-US" dirty="0" smtClean="0"/>
              <a:t>）（</a:t>
            </a:r>
            <a:r>
              <a:rPr lang="en-US" altLang="ja-JP" dirty="0" smtClean="0"/>
              <a:t>t=</a:t>
            </a:r>
            <a:r>
              <a:rPr lang="en-US" altLang="ja-JP" dirty="0"/>
              <a:t>-</a:t>
            </a:r>
            <a:r>
              <a:rPr lang="en-US" altLang="ja-JP" dirty="0" smtClean="0"/>
              <a:t>1.4</a:t>
            </a:r>
            <a:r>
              <a:rPr lang="ja-JP" altLang="en-US" dirty="0" smtClean="0"/>
              <a:t>）</a:t>
            </a:r>
            <a:endParaRPr lang="en-US" altLang="ja-JP" dirty="0" smtClean="0"/>
          </a:p>
          <a:p>
            <a:pPr marL="0" indent="0">
              <a:buNone/>
            </a:pPr>
            <a:r>
              <a:rPr kumimoji="1" lang="ja-JP" altLang="en-US" sz="1400" dirty="0" smtClean="0"/>
              <a:t>　　　　　　　　　　　　　　　　　　　　　　　　</a:t>
            </a:r>
            <a:r>
              <a:rPr kumimoji="1" lang="en-US" altLang="ja-JP" dirty="0" smtClean="0"/>
              <a:t>Y</a:t>
            </a:r>
            <a:r>
              <a:rPr kumimoji="1" lang="ja-JP" altLang="en-US" dirty="0" smtClean="0"/>
              <a:t>　：輸送人員</a:t>
            </a:r>
            <a:endParaRPr kumimoji="1" lang="en-US" altLang="ja-JP" dirty="0" smtClean="0"/>
          </a:p>
          <a:p>
            <a:pPr marL="0" indent="0">
              <a:buNone/>
            </a:pPr>
            <a:r>
              <a:rPr lang="ja-JP" altLang="en-US" sz="1400" dirty="0"/>
              <a:t>　</a:t>
            </a:r>
            <a:r>
              <a:rPr lang="ja-JP" altLang="en-US" sz="1400" dirty="0" smtClean="0"/>
              <a:t>　　　　　　　　　　　　　　　　　　　　　　　</a:t>
            </a:r>
            <a:r>
              <a:rPr lang="en-US" altLang="ja-JP" dirty="0" smtClean="0">
                <a:solidFill>
                  <a:prstClr val="black"/>
                </a:solidFill>
              </a:rPr>
              <a:t>X</a:t>
            </a:r>
            <a:r>
              <a:rPr lang="en-US" altLang="ja-JP" sz="1400" dirty="0" smtClean="0">
                <a:solidFill>
                  <a:prstClr val="black"/>
                </a:solidFill>
              </a:rPr>
              <a:t>1</a:t>
            </a:r>
            <a:r>
              <a:rPr lang="ja-JP" altLang="en-US" sz="1400" dirty="0" smtClean="0">
                <a:solidFill>
                  <a:prstClr val="black"/>
                </a:solidFill>
              </a:rPr>
              <a:t>　</a:t>
            </a:r>
            <a:r>
              <a:rPr lang="ja-JP" altLang="en-US" dirty="0" smtClean="0">
                <a:solidFill>
                  <a:prstClr val="black"/>
                </a:solidFill>
              </a:rPr>
              <a:t>：人口密度</a:t>
            </a:r>
            <a:endParaRPr lang="en-US" altLang="ja-JP" dirty="0" smtClean="0">
              <a:solidFill>
                <a:prstClr val="black"/>
              </a:solidFill>
            </a:endParaRPr>
          </a:p>
          <a:p>
            <a:pPr marL="0" lvl="0" indent="0">
              <a:buClr>
                <a:srgbClr val="4F81BD"/>
              </a:buClr>
              <a:buNone/>
            </a:pPr>
            <a:r>
              <a:rPr kumimoji="1" lang="ja-JP" altLang="en-US" sz="1400" dirty="0">
                <a:solidFill>
                  <a:prstClr val="black"/>
                </a:solidFill>
              </a:rPr>
              <a:t>　</a:t>
            </a:r>
            <a:r>
              <a:rPr kumimoji="1" lang="ja-JP" altLang="en-US" sz="1400" dirty="0" smtClean="0">
                <a:solidFill>
                  <a:prstClr val="black"/>
                </a:solidFill>
              </a:rPr>
              <a:t>　　　　　　　　　　　　　　　　　　　　　　　</a:t>
            </a:r>
            <a:r>
              <a:rPr lang="en-US" altLang="ja-JP" dirty="0" smtClean="0">
                <a:solidFill>
                  <a:prstClr val="black"/>
                </a:solidFill>
              </a:rPr>
              <a:t>X</a:t>
            </a:r>
            <a:r>
              <a:rPr lang="en-US" altLang="ja-JP" sz="1400" dirty="0" smtClean="0">
                <a:solidFill>
                  <a:prstClr val="black"/>
                </a:solidFill>
              </a:rPr>
              <a:t>2</a:t>
            </a:r>
            <a:r>
              <a:rPr lang="ja-JP" altLang="en-US" sz="1400" dirty="0" smtClean="0">
                <a:solidFill>
                  <a:prstClr val="black"/>
                </a:solidFill>
              </a:rPr>
              <a:t>　</a:t>
            </a:r>
            <a:r>
              <a:rPr lang="ja-JP" altLang="en-US" dirty="0" smtClean="0">
                <a:solidFill>
                  <a:prstClr val="black"/>
                </a:solidFill>
              </a:rPr>
              <a:t>：一世帯あたり自動車保有台数</a:t>
            </a:r>
            <a:endParaRPr lang="en-US" altLang="ja-JP" dirty="0" smtClean="0">
              <a:solidFill>
                <a:prstClr val="black"/>
              </a:solidFill>
            </a:endParaRPr>
          </a:p>
          <a:p>
            <a:pPr marL="0" lvl="0" indent="0">
              <a:buClr>
                <a:srgbClr val="4F81BD"/>
              </a:buClr>
              <a:buNone/>
            </a:pPr>
            <a:endParaRPr lang="en-US" altLang="ja-JP" sz="1400" dirty="0">
              <a:solidFill>
                <a:prstClr val="black"/>
              </a:solidFill>
            </a:endParaRPr>
          </a:p>
          <a:p>
            <a:pPr marL="0" lvl="0" indent="0">
              <a:buClr>
                <a:srgbClr val="4F81BD"/>
              </a:buClr>
              <a:buNone/>
            </a:pPr>
            <a:r>
              <a:rPr lang="ja-JP" altLang="en-US" sz="1400" dirty="0">
                <a:solidFill>
                  <a:prstClr val="black"/>
                </a:solidFill>
              </a:rPr>
              <a:t>　</a:t>
            </a:r>
            <a:r>
              <a:rPr lang="ja-JP" altLang="en-US" sz="1400" dirty="0" smtClean="0">
                <a:solidFill>
                  <a:prstClr val="black"/>
                </a:solidFill>
              </a:rPr>
              <a:t>　　　　　　　　　　　　　　　　　　　　　　　　　　　　　　　　　　　　　　　　</a:t>
            </a:r>
            <a:r>
              <a:rPr lang="ja-JP" altLang="en-US" dirty="0" smtClean="0">
                <a:solidFill>
                  <a:prstClr val="black"/>
                </a:solidFill>
              </a:rPr>
              <a:t>　</a:t>
            </a:r>
            <a:r>
              <a:rPr lang="en-US" altLang="ja-JP" dirty="0" smtClean="0">
                <a:solidFill>
                  <a:prstClr val="black"/>
                </a:solidFill>
              </a:rPr>
              <a:t>R</a:t>
            </a:r>
            <a:r>
              <a:rPr lang="ja-JP" altLang="en-US" baseline="30000" dirty="0" smtClean="0">
                <a:solidFill>
                  <a:prstClr val="black"/>
                </a:solidFill>
              </a:rPr>
              <a:t>２</a:t>
            </a:r>
            <a:r>
              <a:rPr lang="en-US" altLang="ja-JP" dirty="0">
                <a:solidFill>
                  <a:prstClr val="black"/>
                </a:solidFill>
              </a:rPr>
              <a:t>=0.46</a:t>
            </a:r>
            <a:endParaRPr kumimoji="1" lang="en-US" altLang="ja-JP" sz="1400" baseline="30000" dirty="0"/>
          </a:p>
          <a:p>
            <a:pPr marL="0" indent="0">
              <a:buNone/>
            </a:pPr>
            <a:r>
              <a:rPr lang="ja-JP" altLang="en-US" sz="1400" dirty="0" smtClean="0"/>
              <a:t>　　　　　　　　　　　　　　　　　</a:t>
            </a:r>
            <a:endParaRPr kumimoji="1" lang="ja-JP" altLang="en-US" sz="1400" dirty="0"/>
          </a:p>
        </p:txBody>
      </p:sp>
    </p:spTree>
    <p:extLst>
      <p:ext uri="{BB962C8B-B14F-4D97-AF65-F5344CB8AC3E}">
        <p14:creationId xmlns:p14="http://schemas.microsoft.com/office/powerpoint/2010/main" val="2561723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r>
              <a:rPr kumimoji="1" lang="ja-JP" altLang="en-US" dirty="0" smtClean="0"/>
              <a:t>輸送密度についての分析</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124424973"/>
              </p:ext>
            </p:extLst>
          </p:nvPr>
        </p:nvGraphicFramePr>
        <p:xfrm>
          <a:off x="4427984" y="249289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sz="quarter" idx="1"/>
          </p:nvPr>
        </p:nvSpPr>
        <p:spPr>
          <a:xfrm>
            <a:off x="914400" y="1447800"/>
            <a:ext cx="7834064" cy="4645496"/>
          </a:xfrm>
        </p:spPr>
        <p:txBody>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p:txBody>
      </p:sp>
      <p:graphicFrame>
        <p:nvGraphicFramePr>
          <p:cNvPr id="7" name="グラフ 6"/>
          <p:cNvGraphicFramePr>
            <a:graphicFrameLocks/>
          </p:cNvGraphicFramePr>
          <p:nvPr>
            <p:extLst>
              <p:ext uri="{D42A27DB-BD31-4B8C-83A1-F6EECF244321}">
                <p14:modId xmlns:p14="http://schemas.microsoft.com/office/powerpoint/2010/main" val="1012624894"/>
              </p:ext>
            </p:extLst>
          </p:nvPr>
        </p:nvGraphicFramePr>
        <p:xfrm>
          <a:off x="827584" y="1772816"/>
          <a:ext cx="3384376" cy="3528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p:cNvGraphicFramePr>
            <a:graphicFrameLocks/>
          </p:cNvGraphicFramePr>
          <p:nvPr>
            <p:extLst>
              <p:ext uri="{D42A27DB-BD31-4B8C-83A1-F6EECF244321}">
                <p14:modId xmlns:p14="http://schemas.microsoft.com/office/powerpoint/2010/main" val="3190340574"/>
              </p:ext>
            </p:extLst>
          </p:nvPr>
        </p:nvGraphicFramePr>
        <p:xfrm>
          <a:off x="251520" y="1772816"/>
          <a:ext cx="4392488"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p:cNvGraphicFramePr>
            <a:graphicFrameLocks/>
          </p:cNvGraphicFramePr>
          <p:nvPr>
            <p:extLst>
              <p:ext uri="{D42A27DB-BD31-4B8C-83A1-F6EECF244321}">
                <p14:modId xmlns:p14="http://schemas.microsoft.com/office/powerpoint/2010/main" val="1362175338"/>
              </p:ext>
            </p:extLst>
          </p:nvPr>
        </p:nvGraphicFramePr>
        <p:xfrm>
          <a:off x="4427984" y="1916832"/>
          <a:ext cx="4608512" cy="43204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9571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r>
              <a:rPr kumimoji="1" lang="ja-JP" altLang="en-US" dirty="0" smtClean="0"/>
              <a:t>輸送密度の重</a:t>
            </a:r>
            <a:r>
              <a:rPr lang="ja-JP" altLang="en-US" dirty="0" smtClean="0"/>
              <a:t>回帰</a:t>
            </a:r>
            <a:r>
              <a:rPr lang="ja-JP" altLang="en-US" dirty="0"/>
              <a:t>分析</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ja-JP" altLang="en-US" dirty="0" smtClean="0"/>
              <a:t>輸送密度の重回帰式</a:t>
            </a:r>
            <a:endParaRPr kumimoji="1" lang="en-US" altLang="ja-JP" dirty="0" smtClean="0"/>
          </a:p>
          <a:p>
            <a:pPr marL="0" indent="0">
              <a:buNone/>
            </a:pPr>
            <a:r>
              <a:rPr lang="ja-JP" altLang="en-US" dirty="0"/>
              <a:t>　</a:t>
            </a:r>
            <a:r>
              <a:rPr kumimoji="1" lang="en-US" altLang="ja-JP" dirty="0" smtClean="0"/>
              <a:t>Y=0.046</a:t>
            </a:r>
            <a:r>
              <a:rPr kumimoji="1" lang="ja-JP" altLang="en-US" dirty="0" smtClean="0"/>
              <a:t>ｘ</a:t>
            </a:r>
            <a:r>
              <a:rPr kumimoji="1" lang="ja-JP" altLang="en-US" baseline="-25000" dirty="0" smtClean="0"/>
              <a:t>１</a:t>
            </a:r>
            <a:r>
              <a:rPr lang="en-US" altLang="ja-JP" dirty="0" smtClean="0"/>
              <a:t>-792</a:t>
            </a:r>
            <a:r>
              <a:rPr kumimoji="1" lang="en-US" altLang="ja-JP" dirty="0" smtClean="0"/>
              <a:t>x</a:t>
            </a:r>
            <a:r>
              <a:rPr kumimoji="1" lang="en-US" altLang="ja-JP" baseline="-25000" dirty="0" smtClean="0"/>
              <a:t>2</a:t>
            </a:r>
            <a:r>
              <a:rPr lang="en-US" altLang="ja-JP" dirty="0" smtClean="0"/>
              <a:t>        </a:t>
            </a:r>
          </a:p>
          <a:p>
            <a:pPr marL="0" indent="0">
              <a:buNone/>
            </a:pPr>
            <a:r>
              <a:rPr lang="en-US" altLang="ja-JP" dirty="0" smtClean="0"/>
              <a:t>         (t=0.9) (t=-1.4) </a:t>
            </a:r>
          </a:p>
          <a:p>
            <a:pPr marL="0" indent="0">
              <a:buNone/>
            </a:pPr>
            <a:r>
              <a:rPr lang="en-US" altLang="ja-JP" dirty="0"/>
              <a:t> </a:t>
            </a:r>
            <a:r>
              <a:rPr lang="en-US" altLang="ja-JP" dirty="0" smtClean="0"/>
              <a:t>                                         Y:</a:t>
            </a:r>
            <a:r>
              <a:rPr lang="ja-JP" altLang="en-US" dirty="0" smtClean="0"/>
              <a:t>輸送密度</a:t>
            </a:r>
            <a:endParaRPr lang="ja-JP" altLang="en-US" dirty="0"/>
          </a:p>
          <a:p>
            <a:pPr marL="0" indent="0" algn="ctr">
              <a:buNone/>
            </a:pPr>
            <a:r>
              <a:rPr lang="ja-JP" altLang="en-US" dirty="0" smtClean="0">
                <a:solidFill>
                  <a:prstClr val="black"/>
                </a:solidFill>
              </a:rPr>
              <a:t>ｘ</a:t>
            </a:r>
            <a:r>
              <a:rPr lang="ja-JP" altLang="en-US" baseline="-25000" dirty="0" smtClean="0">
                <a:solidFill>
                  <a:prstClr val="black"/>
                </a:solidFill>
              </a:rPr>
              <a:t>１</a:t>
            </a:r>
            <a:r>
              <a:rPr lang="en-US" altLang="ja-JP" dirty="0" smtClean="0">
                <a:solidFill>
                  <a:prstClr val="black"/>
                </a:solidFill>
              </a:rPr>
              <a:t>:</a:t>
            </a:r>
            <a:r>
              <a:rPr lang="ja-JP" altLang="en-US" dirty="0">
                <a:solidFill>
                  <a:prstClr val="black"/>
                </a:solidFill>
              </a:rPr>
              <a:t>人口密度</a:t>
            </a:r>
            <a:endParaRPr lang="en-US" altLang="ja-JP" dirty="0">
              <a:solidFill>
                <a:prstClr val="black"/>
              </a:solidFill>
            </a:endParaRPr>
          </a:p>
          <a:p>
            <a:pPr marL="0" indent="0" algn="ctr">
              <a:buNone/>
            </a:pPr>
            <a:r>
              <a:rPr lang="ja-JP" altLang="en-US" dirty="0" smtClean="0">
                <a:solidFill>
                  <a:prstClr val="black"/>
                </a:solidFill>
              </a:rPr>
              <a:t>　　　　　　　　　　　　　</a:t>
            </a:r>
            <a:r>
              <a:rPr lang="en-US" altLang="ja-JP" dirty="0" smtClean="0">
                <a:solidFill>
                  <a:prstClr val="black"/>
                </a:solidFill>
              </a:rPr>
              <a:t>X</a:t>
            </a:r>
            <a:r>
              <a:rPr lang="en-US" altLang="ja-JP" baseline="-25000" dirty="0" smtClean="0">
                <a:solidFill>
                  <a:prstClr val="black"/>
                </a:solidFill>
              </a:rPr>
              <a:t>2</a:t>
            </a:r>
            <a:r>
              <a:rPr lang="en-US" altLang="ja-JP" dirty="0" smtClean="0">
                <a:solidFill>
                  <a:prstClr val="black"/>
                </a:solidFill>
              </a:rPr>
              <a:t>:</a:t>
            </a:r>
            <a:r>
              <a:rPr lang="ja-JP" altLang="en-US" dirty="0">
                <a:solidFill>
                  <a:prstClr val="black"/>
                </a:solidFill>
              </a:rPr>
              <a:t>一世帯あたり自動車保有</a:t>
            </a:r>
            <a:r>
              <a:rPr lang="ja-JP" altLang="en-US" dirty="0" smtClean="0">
                <a:solidFill>
                  <a:prstClr val="black"/>
                </a:solidFill>
              </a:rPr>
              <a:t>台数</a:t>
            </a:r>
            <a:endParaRPr lang="en-US" altLang="ja-JP" dirty="0"/>
          </a:p>
          <a:p>
            <a:pPr marL="0" indent="0" algn="ctr">
              <a:buNone/>
            </a:pPr>
            <a:endParaRPr kumimoji="1" lang="en-US" altLang="ja-JP" dirty="0"/>
          </a:p>
          <a:p>
            <a:pPr marL="0" indent="0" algn="ctr">
              <a:buNone/>
            </a:pPr>
            <a:r>
              <a:rPr lang="ja-JP" altLang="en-US" dirty="0"/>
              <a:t>　</a:t>
            </a:r>
            <a:r>
              <a:rPr lang="ja-JP" altLang="en-US" dirty="0" smtClean="0"/>
              <a:t>　　</a:t>
            </a:r>
            <a:r>
              <a:rPr kumimoji="1" lang="en-US" altLang="ja-JP" dirty="0" smtClean="0"/>
              <a:t>R</a:t>
            </a:r>
            <a:r>
              <a:rPr kumimoji="1" lang="en-US" altLang="ja-JP" baseline="30000" dirty="0" smtClean="0"/>
              <a:t>2</a:t>
            </a:r>
            <a:r>
              <a:rPr kumimoji="1" lang="en-US" altLang="ja-JP" dirty="0" smtClean="0"/>
              <a:t>=0.433</a:t>
            </a:r>
            <a:endParaRPr kumimoji="1" lang="ja-JP" altLang="en-US" dirty="0"/>
          </a:p>
        </p:txBody>
      </p:sp>
    </p:spTree>
    <p:extLst>
      <p:ext uri="{BB962C8B-B14F-4D97-AF65-F5344CB8AC3E}">
        <p14:creationId xmlns:p14="http://schemas.microsoft.com/office/powerpoint/2010/main" val="568199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3-2-7.</a:t>
            </a:r>
            <a:r>
              <a:rPr lang="ja-JP" altLang="en-US" dirty="0"/>
              <a:t>分析から</a:t>
            </a:r>
            <a:r>
              <a:rPr lang="ja-JP" altLang="en-US" dirty="0" smtClean="0"/>
              <a:t>みる</a:t>
            </a:r>
            <a:r>
              <a:rPr lang="en-US" altLang="ja-JP" dirty="0" smtClean="0"/>
              <a:t>3</a:t>
            </a:r>
            <a:r>
              <a:rPr lang="ja-JP" altLang="en-US" dirty="0" smtClean="0"/>
              <a:t>都市のデータ</a:t>
            </a:r>
            <a:endParaRPr kumimoji="1" lang="ja-JP" altLang="en-US" dirty="0"/>
          </a:p>
        </p:txBody>
      </p:sp>
      <p:graphicFrame>
        <p:nvGraphicFramePr>
          <p:cNvPr id="9" name="コンテンツ プレースホルダー 8"/>
          <p:cNvGraphicFramePr>
            <a:graphicFrameLocks noGrp="1"/>
          </p:cNvGraphicFramePr>
          <p:nvPr>
            <p:ph sz="quarter" idx="1"/>
            <p:extLst>
              <p:ext uri="{D42A27DB-BD31-4B8C-83A1-F6EECF244321}">
                <p14:modId xmlns:p14="http://schemas.microsoft.com/office/powerpoint/2010/main" val="3840126515"/>
              </p:ext>
            </p:extLst>
          </p:nvPr>
        </p:nvGraphicFramePr>
        <p:xfrm>
          <a:off x="179512" y="1397853"/>
          <a:ext cx="4320480" cy="4695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3937179713"/>
              </p:ext>
            </p:extLst>
          </p:nvPr>
        </p:nvGraphicFramePr>
        <p:xfrm>
          <a:off x="3995936" y="1484784"/>
          <a:ext cx="5040559"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914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p:txBody>
          <a:bodyPr/>
          <a:lstStyle/>
          <a:p>
            <a:r>
              <a:rPr lang="en-US" altLang="ja-JP" dirty="0" smtClean="0"/>
              <a:t>3-3 </a:t>
            </a:r>
            <a:r>
              <a:rPr kumimoji="1" lang="ja-JP" altLang="en-US" dirty="0" smtClean="0"/>
              <a:t>黒字の要因</a:t>
            </a:r>
            <a:endParaRPr kumimoji="1" lang="ja-JP" altLang="en-US" dirty="0"/>
          </a:p>
        </p:txBody>
      </p:sp>
    </p:spTree>
    <p:extLst>
      <p:ext uri="{BB962C8B-B14F-4D97-AF65-F5344CB8AC3E}">
        <p14:creationId xmlns:p14="http://schemas.microsoft.com/office/powerpoint/2010/main" val="33053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黒字の要因</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ほぼ全ての軌道事業が赤字収支のなか連続して黒字を計上している企業が</a:t>
            </a:r>
            <a:r>
              <a:rPr kumimoji="1" lang="en-US" altLang="ja-JP" dirty="0" smtClean="0"/>
              <a:t>3</a:t>
            </a:r>
            <a:r>
              <a:rPr kumimoji="1" lang="ja-JP" altLang="en-US" dirty="0" smtClean="0"/>
              <a:t>社ある。</a:t>
            </a:r>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584" y="2636912"/>
            <a:ext cx="583197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691680" y="5877272"/>
            <a:ext cx="432048" cy="215444"/>
          </a:xfrm>
          <a:prstGeom prst="rect">
            <a:avLst/>
          </a:prstGeom>
          <a:noFill/>
        </p:spPr>
        <p:txBody>
          <a:bodyPr wrap="square" rtlCol="0">
            <a:spAutoFit/>
          </a:bodyPr>
          <a:lstStyle/>
          <a:p>
            <a:r>
              <a:rPr kumimoji="1" lang="ja-JP" altLang="en-US" sz="800" dirty="0" smtClean="0"/>
              <a:t>億円</a:t>
            </a:r>
            <a:endParaRPr kumimoji="1" lang="ja-JP" altLang="en-US" sz="800" dirty="0"/>
          </a:p>
        </p:txBody>
      </p:sp>
    </p:spTree>
    <p:extLst>
      <p:ext uri="{BB962C8B-B14F-4D97-AF65-F5344CB8AC3E}">
        <p14:creationId xmlns:p14="http://schemas.microsoft.com/office/powerpoint/2010/main" val="147004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sz="quarter" idx="1"/>
          </p:nvPr>
        </p:nvSpPr>
        <p:spPr>
          <a:xfrm>
            <a:off x="494281" y="1628800"/>
            <a:ext cx="8229600" cy="4525963"/>
          </a:xfrm>
        </p:spPr>
        <p:txBody>
          <a:bodyPr/>
          <a:lstStyle/>
          <a:p>
            <a:endParaRPr kumimoji="1" lang="en-US" altLang="ja-JP" dirty="0" smtClean="0"/>
          </a:p>
          <a:p>
            <a:endParaRPr lang="en-US" altLang="ja-JP" dirty="0"/>
          </a:p>
          <a:p>
            <a:endParaRPr kumimoji="1" lang="en-US" altLang="ja-JP" dirty="0" smtClean="0"/>
          </a:p>
          <a:p>
            <a:endParaRPr lang="en-US" altLang="ja-JP" dirty="0"/>
          </a:p>
          <a:p>
            <a:pPr marL="0" indent="0">
              <a:buNone/>
            </a:pPr>
            <a:endParaRPr kumimoji="1" lang="ja-JP" altLang="en-US" dirty="0"/>
          </a:p>
        </p:txBody>
      </p:sp>
      <p:sp>
        <p:nvSpPr>
          <p:cNvPr id="8" name="円/楕円 7"/>
          <p:cNvSpPr/>
          <p:nvPr/>
        </p:nvSpPr>
        <p:spPr>
          <a:xfrm>
            <a:off x="349532" y="1386326"/>
            <a:ext cx="3744416" cy="1584176"/>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広島電鉄</a:t>
            </a:r>
            <a:endParaRPr kumimoji="1" lang="ja-JP" altLang="en-US" sz="3600" dirty="0">
              <a:solidFill>
                <a:schemeClr val="tx1"/>
              </a:solidFill>
            </a:endParaRPr>
          </a:p>
        </p:txBody>
      </p:sp>
      <p:sp>
        <p:nvSpPr>
          <p:cNvPr id="9" name="円/楕円 8"/>
          <p:cNvSpPr/>
          <p:nvPr/>
        </p:nvSpPr>
        <p:spPr>
          <a:xfrm>
            <a:off x="5436096" y="1412776"/>
            <a:ext cx="3430380" cy="148571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鹿児島市交通局</a:t>
            </a:r>
            <a:endParaRPr kumimoji="1" lang="ja-JP" altLang="en-US" sz="3600" dirty="0">
              <a:solidFill>
                <a:schemeClr val="tx1"/>
              </a:solidFill>
            </a:endParaRPr>
          </a:p>
        </p:txBody>
      </p:sp>
      <p:sp>
        <p:nvSpPr>
          <p:cNvPr id="7" name="円/楕円 6"/>
          <p:cNvSpPr/>
          <p:nvPr/>
        </p:nvSpPr>
        <p:spPr>
          <a:xfrm>
            <a:off x="2555776" y="404664"/>
            <a:ext cx="4176464" cy="1584176"/>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富山地方鉄道</a:t>
            </a:r>
            <a:endParaRPr kumimoji="1" lang="ja-JP" altLang="en-US" sz="3600" dirty="0">
              <a:solidFill>
                <a:schemeClr val="tx1"/>
              </a:solidFill>
            </a:endParaRPr>
          </a:p>
        </p:txBody>
      </p:sp>
      <p:sp>
        <p:nvSpPr>
          <p:cNvPr id="10" name="下矢印 9"/>
          <p:cNvSpPr/>
          <p:nvPr/>
        </p:nvSpPr>
        <p:spPr>
          <a:xfrm>
            <a:off x="4067944" y="2597237"/>
            <a:ext cx="1152128" cy="746530"/>
          </a:xfrm>
          <a:prstGeom prst="down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095836" y="3429000"/>
            <a:ext cx="3096344" cy="589289"/>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それぞれに特徴</a:t>
            </a:r>
            <a:r>
              <a:rPr lang="ja-JP" altLang="en-US" sz="2000" b="1" dirty="0">
                <a:solidFill>
                  <a:srgbClr val="FF0000"/>
                </a:solidFill>
              </a:rPr>
              <a:t>がある</a:t>
            </a:r>
            <a:endParaRPr kumimoji="1" lang="ja-JP" altLang="en-US" sz="2000" b="1" dirty="0">
              <a:solidFill>
                <a:srgbClr val="FF0000"/>
              </a:solidFill>
            </a:endParaRPr>
          </a:p>
        </p:txBody>
      </p:sp>
      <p:sp>
        <p:nvSpPr>
          <p:cNvPr id="13" name="右矢印 12"/>
          <p:cNvSpPr/>
          <p:nvPr/>
        </p:nvSpPr>
        <p:spPr>
          <a:xfrm>
            <a:off x="1115616" y="4593679"/>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221740" y="4343102"/>
            <a:ext cx="5171574" cy="1569660"/>
          </a:xfrm>
          <a:prstGeom prst="rect">
            <a:avLst/>
          </a:prstGeom>
          <a:noFill/>
        </p:spPr>
        <p:txBody>
          <a:bodyPr wrap="square" rtlCol="0">
            <a:spAutoFit/>
          </a:bodyPr>
          <a:lstStyle/>
          <a:p>
            <a:r>
              <a:rPr lang="ja-JP" altLang="en-US" sz="3200" dirty="0" smtClean="0"/>
              <a:t>損益・輸送人員・その中での大きな特徴から探ることにする。</a:t>
            </a:r>
            <a:endParaRPr kumimoji="1" lang="ja-JP" altLang="en-US" sz="3200" dirty="0"/>
          </a:p>
        </p:txBody>
      </p:sp>
    </p:spTree>
    <p:extLst>
      <p:ext uri="{BB962C8B-B14F-4D97-AF65-F5344CB8AC3E}">
        <p14:creationId xmlns:p14="http://schemas.microsoft.com/office/powerpoint/2010/main" val="14335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60648"/>
            <a:ext cx="7772400" cy="1143000"/>
          </a:xfrm>
        </p:spPr>
        <p:txBody>
          <a:bodyPr/>
          <a:lstStyle/>
          <a:p>
            <a:pPr algn="ctr"/>
            <a:r>
              <a:rPr lang="ja-JP" altLang="en-US" dirty="0"/>
              <a:t>路面電車の定義</a:t>
            </a:r>
            <a:endParaRPr kumimoji="1" lang="ja-JP" altLang="en-US" dirty="0"/>
          </a:p>
        </p:txBody>
      </p:sp>
      <p:sp>
        <p:nvSpPr>
          <p:cNvPr id="6" name="円/楕円 5"/>
          <p:cNvSpPr/>
          <p:nvPr/>
        </p:nvSpPr>
        <p:spPr>
          <a:xfrm>
            <a:off x="611560" y="3840371"/>
            <a:ext cx="3528392" cy="20882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併用軌道</a:t>
            </a:r>
            <a:endParaRPr kumimoji="1" lang="ja-JP" altLang="en-US" sz="2800" dirty="0"/>
          </a:p>
        </p:txBody>
      </p:sp>
      <p:sp>
        <p:nvSpPr>
          <p:cNvPr id="9" name="円/楕円 8"/>
          <p:cNvSpPr/>
          <p:nvPr/>
        </p:nvSpPr>
        <p:spPr>
          <a:xfrm>
            <a:off x="5004048" y="3840371"/>
            <a:ext cx="3528392"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専用</a:t>
            </a:r>
            <a:r>
              <a:rPr kumimoji="1" lang="ja-JP" altLang="en-US" sz="2800" dirty="0" smtClean="0"/>
              <a:t>軌道</a:t>
            </a:r>
            <a:endParaRPr kumimoji="1" lang="ja-JP" altLang="en-US" sz="2800" dirty="0"/>
          </a:p>
        </p:txBody>
      </p:sp>
      <p:sp>
        <p:nvSpPr>
          <p:cNvPr id="3" name="コンテンツ プレースホルダー 2"/>
          <p:cNvSpPr>
            <a:spLocks noGrp="1"/>
          </p:cNvSpPr>
          <p:nvPr>
            <p:ph sz="quarter" idx="1"/>
          </p:nvPr>
        </p:nvSpPr>
        <p:spPr/>
        <p:txBody>
          <a:bodyPr>
            <a:normAutofit/>
          </a:bodyPr>
          <a:lstStyle/>
          <a:p>
            <a:r>
              <a:rPr kumimoji="1" lang="ja-JP" altLang="en-US" dirty="0" smtClean="0"/>
              <a:t>路面</a:t>
            </a:r>
            <a:r>
              <a:rPr lang="ja-JP" altLang="en-US" dirty="0"/>
              <a:t>電車</a:t>
            </a:r>
            <a:r>
              <a:rPr kumimoji="1" lang="ja-JP" altLang="en-US" dirty="0" smtClean="0"/>
              <a:t>は主に都市内およびその近郊の道路上に敷設された</a:t>
            </a:r>
            <a:r>
              <a:rPr lang="ja-JP" altLang="en-US" dirty="0" smtClean="0"/>
              <a:t>レール（軌道）をはしる電車である</a:t>
            </a:r>
            <a:endParaRPr kumimoji="1" lang="en-US" altLang="ja-JP" dirty="0" smtClean="0"/>
          </a:p>
          <a:p>
            <a:endParaRPr lang="en-US" altLang="ja-JP" dirty="0" smtClean="0"/>
          </a:p>
          <a:p>
            <a:pPr marL="0" indent="0" algn="ctr">
              <a:buNone/>
            </a:pPr>
            <a:r>
              <a:rPr lang="ja-JP" altLang="en-US" dirty="0" smtClean="0"/>
              <a:t>軌道</a:t>
            </a:r>
            <a:endParaRPr lang="en-US" altLang="ja-JP" dirty="0" smtClean="0"/>
          </a:p>
          <a:p>
            <a:endParaRPr lang="en-US" altLang="ja-JP" dirty="0"/>
          </a:p>
        </p:txBody>
      </p:sp>
      <p:sp>
        <p:nvSpPr>
          <p:cNvPr id="8" name="角丸四角形吹き出し 7"/>
          <p:cNvSpPr/>
          <p:nvPr/>
        </p:nvSpPr>
        <p:spPr>
          <a:xfrm rot="10800000">
            <a:off x="395536" y="3356992"/>
            <a:ext cx="8496944" cy="2952328"/>
          </a:xfrm>
          <a:prstGeom prst="wedgeRoundRectCallout">
            <a:avLst>
              <a:gd name="adj1" fmla="val -6335"/>
              <a:gd name="adj2" fmla="val 55617"/>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Tree>
    <p:extLst>
      <p:ext uri="{BB962C8B-B14F-4D97-AF65-F5344CB8AC3E}">
        <p14:creationId xmlns:p14="http://schemas.microsoft.com/office/powerpoint/2010/main" val="2017859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dirty="0"/>
          </a:p>
        </p:txBody>
      </p:sp>
      <p:sp>
        <p:nvSpPr>
          <p:cNvPr id="2" name="タイトル 1"/>
          <p:cNvSpPr>
            <a:spLocks noGrp="1"/>
          </p:cNvSpPr>
          <p:nvPr>
            <p:ph type="ctrTitle"/>
          </p:nvPr>
        </p:nvSpPr>
        <p:spPr/>
        <p:txBody>
          <a:bodyPr/>
          <a:lstStyle/>
          <a:p>
            <a:r>
              <a:rPr kumimoji="1" lang="en-US" altLang="ja-JP" dirty="0" smtClean="0"/>
              <a:t>(1</a:t>
            </a:r>
            <a:r>
              <a:rPr lang="en-US" altLang="ja-JP" dirty="0"/>
              <a:t>)</a:t>
            </a:r>
            <a:r>
              <a:rPr kumimoji="1" lang="ja-JP" altLang="en-US" dirty="0" smtClean="0"/>
              <a:t>富山地方鉄道の場合</a:t>
            </a:r>
            <a:endParaRPr kumimoji="1" lang="ja-JP" altLang="en-US" dirty="0"/>
          </a:p>
        </p:txBody>
      </p:sp>
    </p:spTree>
    <p:extLst>
      <p:ext uri="{BB962C8B-B14F-4D97-AF65-F5344CB8AC3E}">
        <p14:creationId xmlns:p14="http://schemas.microsoft.com/office/powerpoint/2010/main" val="2998994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5016" y="260648"/>
            <a:ext cx="1224136" cy="648072"/>
          </a:xfrm>
        </p:spPr>
        <p:txBody>
          <a:bodyPr>
            <a:normAutofit/>
          </a:bodyPr>
          <a:lstStyle/>
          <a:p>
            <a:pPr algn="l"/>
            <a:r>
              <a:rPr kumimoji="1" lang="ja-JP" altLang="en-US" sz="3200" dirty="0" smtClean="0">
                <a:solidFill>
                  <a:schemeClr val="tx1"/>
                </a:solidFill>
              </a:rPr>
              <a:t>損益</a:t>
            </a:r>
            <a:endParaRPr kumimoji="1" lang="ja-JP" altLang="en-US" sz="3200" dirty="0">
              <a:solidFill>
                <a:schemeClr val="tx1"/>
              </a:solidFill>
            </a:endParaRPr>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3842181824"/>
              </p:ext>
            </p:extLst>
          </p:nvPr>
        </p:nvGraphicFramePr>
        <p:xfrm>
          <a:off x="251520" y="656692"/>
          <a:ext cx="8568952" cy="6048672"/>
        </p:xfrm>
        <a:graphic>
          <a:graphicData uri="http://schemas.openxmlformats.org/drawingml/2006/chart">
            <c:chart xmlns:c="http://schemas.openxmlformats.org/drawingml/2006/chart" xmlns:r="http://schemas.openxmlformats.org/officeDocument/2006/relationships" r:id="rId3"/>
          </a:graphicData>
        </a:graphic>
      </p:graphicFrame>
      <p:sp>
        <p:nvSpPr>
          <p:cNvPr id="5" name="円/楕円 4"/>
          <p:cNvSpPr/>
          <p:nvPr/>
        </p:nvSpPr>
        <p:spPr>
          <a:xfrm>
            <a:off x="2974876" y="2852936"/>
            <a:ext cx="3744416" cy="16561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accent6">
                    <a:lumMod val="75000"/>
                  </a:schemeClr>
                </a:solidFill>
              </a:rPr>
              <a:t>比較的</a:t>
            </a:r>
            <a:r>
              <a:rPr lang="ja-JP" altLang="en-US" sz="3200" dirty="0" smtClean="0">
                <a:solidFill>
                  <a:schemeClr val="accent6">
                    <a:lumMod val="75000"/>
                  </a:schemeClr>
                </a:solidFill>
              </a:rPr>
              <a:t>安定！</a:t>
            </a:r>
            <a:endParaRPr kumimoji="1" lang="ja-JP" altLang="en-US" sz="3200" dirty="0">
              <a:solidFill>
                <a:schemeClr val="accent6">
                  <a:lumMod val="75000"/>
                </a:schemeClr>
              </a:solidFill>
            </a:endParaRPr>
          </a:p>
        </p:txBody>
      </p:sp>
      <p:sp>
        <p:nvSpPr>
          <p:cNvPr id="8" name="テキスト ボックス 7"/>
          <p:cNvSpPr txBox="1"/>
          <p:nvPr/>
        </p:nvSpPr>
        <p:spPr>
          <a:xfrm>
            <a:off x="350888" y="6361856"/>
            <a:ext cx="720080" cy="307777"/>
          </a:xfrm>
          <a:prstGeom prst="rect">
            <a:avLst/>
          </a:prstGeom>
          <a:noFill/>
        </p:spPr>
        <p:txBody>
          <a:bodyPr wrap="square" rtlCol="0">
            <a:spAutoFit/>
          </a:bodyPr>
          <a:lstStyle/>
          <a:p>
            <a:r>
              <a:rPr kumimoji="1" lang="ja-JP" altLang="en-US" sz="1400" dirty="0" smtClean="0"/>
              <a:t>千人</a:t>
            </a:r>
            <a:endParaRPr kumimoji="1" lang="ja-JP" altLang="en-US" sz="1400" dirty="0"/>
          </a:p>
        </p:txBody>
      </p:sp>
    </p:spTree>
    <p:extLst>
      <p:ext uri="{BB962C8B-B14F-4D97-AF65-F5344CB8AC3E}">
        <p14:creationId xmlns:p14="http://schemas.microsoft.com/office/powerpoint/2010/main" val="395852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56" y="649621"/>
            <a:ext cx="8640960" cy="60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a:xfrm>
            <a:off x="1187624" y="1124744"/>
            <a:ext cx="4176464" cy="201622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accent6">
                    <a:lumMod val="75000"/>
                  </a:schemeClr>
                </a:solidFill>
              </a:rPr>
              <a:t>2010</a:t>
            </a:r>
            <a:r>
              <a:rPr kumimoji="1" lang="ja-JP" altLang="en-US" sz="2800" dirty="0" smtClean="0">
                <a:solidFill>
                  <a:schemeClr val="accent6">
                    <a:lumMod val="75000"/>
                  </a:schemeClr>
                </a:solidFill>
              </a:rPr>
              <a:t>年に</a:t>
            </a:r>
            <a:endParaRPr kumimoji="1" lang="en-US" altLang="ja-JP" sz="2800" dirty="0" smtClean="0">
              <a:solidFill>
                <a:schemeClr val="accent6">
                  <a:lumMod val="75000"/>
                </a:schemeClr>
              </a:solidFill>
            </a:endParaRPr>
          </a:p>
          <a:p>
            <a:pPr algn="ctr"/>
            <a:r>
              <a:rPr kumimoji="1" lang="ja-JP" altLang="en-US" sz="2800" dirty="0" smtClean="0">
                <a:solidFill>
                  <a:schemeClr val="accent6">
                    <a:lumMod val="75000"/>
                  </a:schemeClr>
                </a:solidFill>
              </a:rPr>
              <a:t>大幅な増加</a:t>
            </a:r>
            <a:endParaRPr lang="en-US" altLang="ja-JP" sz="2800" dirty="0">
              <a:solidFill>
                <a:schemeClr val="accent6">
                  <a:lumMod val="75000"/>
                </a:schemeClr>
              </a:solidFill>
            </a:endParaRPr>
          </a:p>
          <a:p>
            <a:pPr algn="ctr"/>
            <a:r>
              <a:rPr kumimoji="1" lang="ja-JP" altLang="en-US" sz="2800" dirty="0" smtClean="0">
                <a:solidFill>
                  <a:schemeClr val="accent6">
                    <a:lumMod val="75000"/>
                  </a:schemeClr>
                </a:solidFill>
              </a:rPr>
              <a:t>全体的に安定</a:t>
            </a:r>
            <a:endParaRPr kumimoji="1" lang="ja-JP" altLang="en-US" sz="2800" dirty="0">
              <a:solidFill>
                <a:schemeClr val="accent6">
                  <a:lumMod val="75000"/>
                </a:schemeClr>
              </a:solidFill>
            </a:endParaRPr>
          </a:p>
        </p:txBody>
      </p:sp>
      <p:sp>
        <p:nvSpPr>
          <p:cNvPr id="4" name="正方形/長方形 3"/>
          <p:cNvSpPr/>
          <p:nvPr/>
        </p:nvSpPr>
        <p:spPr>
          <a:xfrm>
            <a:off x="3748100" y="260648"/>
            <a:ext cx="2197968" cy="554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mj-ea"/>
                <a:ea typeface="+mj-ea"/>
              </a:rPr>
              <a:t>輸送人員</a:t>
            </a:r>
            <a:endParaRPr kumimoji="1" lang="ja-JP" altLang="en-US" sz="3200" dirty="0">
              <a:solidFill>
                <a:schemeClr val="tx1"/>
              </a:solidFill>
              <a:latin typeface="+mj-ea"/>
              <a:ea typeface="+mj-ea"/>
            </a:endParaRPr>
          </a:p>
        </p:txBody>
      </p:sp>
    </p:spTree>
    <p:extLst>
      <p:ext uri="{BB962C8B-B14F-4D97-AF65-F5344CB8AC3E}">
        <p14:creationId xmlns:p14="http://schemas.microsoft.com/office/powerpoint/2010/main" val="24374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大きな特徴として</a:t>
            </a:r>
            <a:r>
              <a:rPr kumimoji="1" lang="en-US" altLang="ja-JP" dirty="0" smtClean="0"/>
              <a:t>…</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①</a:t>
            </a:r>
            <a:r>
              <a:rPr kumimoji="1" lang="en-US" altLang="ja-JP" dirty="0" smtClean="0"/>
              <a:t>2010</a:t>
            </a:r>
            <a:r>
              <a:rPr kumimoji="1" lang="ja-JP" altLang="en-US" dirty="0" smtClean="0"/>
              <a:t>年輸送人員増加。</a:t>
            </a:r>
            <a:endParaRPr kumimoji="1" lang="en-US" altLang="ja-JP" dirty="0" smtClean="0"/>
          </a:p>
          <a:p>
            <a:pPr marL="0" indent="0">
              <a:buNone/>
            </a:pPr>
            <a:r>
              <a:rPr lang="ja-JP" altLang="en-US" dirty="0" smtClean="0"/>
              <a:t>→</a:t>
            </a:r>
            <a:r>
              <a:rPr kumimoji="1" lang="ja-JP" altLang="en-US" dirty="0" smtClean="0">
                <a:solidFill>
                  <a:schemeClr val="accent5">
                    <a:lumMod val="50000"/>
                  </a:schemeClr>
                </a:solidFill>
              </a:rPr>
              <a:t>富山市中心市街地活性化基本計画。</a:t>
            </a:r>
            <a:endParaRPr kumimoji="1" lang="en-US" altLang="ja-JP" dirty="0" smtClean="0">
              <a:solidFill>
                <a:schemeClr val="accent5">
                  <a:lumMod val="50000"/>
                </a:schemeClr>
              </a:solidFill>
            </a:endParaRPr>
          </a:p>
          <a:p>
            <a:pPr marL="0" indent="0">
              <a:buNone/>
            </a:pPr>
            <a:r>
              <a:rPr lang="ja-JP" altLang="en-US" dirty="0" smtClean="0"/>
              <a:t>②輸送人員の推移が安定。</a:t>
            </a:r>
            <a:endParaRPr lang="en-US" altLang="ja-JP" dirty="0" smtClean="0"/>
          </a:p>
          <a:p>
            <a:pPr marL="0" indent="0">
              <a:buNone/>
            </a:pPr>
            <a:r>
              <a:rPr lang="ja-JP" altLang="en-US" dirty="0" smtClean="0"/>
              <a:t>→</a:t>
            </a:r>
            <a:r>
              <a:rPr lang="ja-JP" altLang="en-US" dirty="0" smtClean="0">
                <a:solidFill>
                  <a:schemeClr val="accent5">
                    <a:lumMod val="50000"/>
                  </a:schemeClr>
                </a:solidFill>
              </a:rPr>
              <a:t>定期客の固定化による</a:t>
            </a:r>
            <a:r>
              <a:rPr lang="ja-JP" altLang="en-US" dirty="0">
                <a:solidFill>
                  <a:schemeClr val="accent5">
                    <a:lumMod val="50000"/>
                  </a:schemeClr>
                </a:solidFill>
              </a:rPr>
              <a:t>利用者</a:t>
            </a:r>
            <a:r>
              <a:rPr lang="ja-JP" altLang="en-US" dirty="0" smtClean="0">
                <a:solidFill>
                  <a:schemeClr val="accent5">
                    <a:lumMod val="50000"/>
                  </a:schemeClr>
                </a:solidFill>
              </a:rPr>
              <a:t>数の安定。</a:t>
            </a:r>
            <a:endParaRPr lang="en-US" altLang="ja-JP" dirty="0" smtClean="0">
              <a:solidFill>
                <a:schemeClr val="accent5">
                  <a:lumMod val="50000"/>
                </a:schemeClr>
              </a:solidFill>
            </a:endParaRPr>
          </a:p>
          <a:p>
            <a:pPr marL="0" indent="0">
              <a:buNone/>
            </a:pPr>
            <a:r>
              <a:rPr lang="ja-JP" altLang="en-US" dirty="0" smtClean="0"/>
              <a:t>③</a:t>
            </a:r>
            <a:r>
              <a:rPr lang="ja-JP" altLang="en-US" dirty="0"/>
              <a:t>過去の文献</a:t>
            </a:r>
            <a:r>
              <a:rPr lang="ja-JP" altLang="en-US" dirty="0" smtClean="0"/>
              <a:t>の研究</a:t>
            </a:r>
            <a:r>
              <a:rPr lang="ja-JP" altLang="en-US" dirty="0"/>
              <a:t>に</a:t>
            </a:r>
            <a:r>
              <a:rPr lang="ja-JP" altLang="en-US" dirty="0" smtClean="0"/>
              <a:t>おいて人件費がかかってないといわれていた。</a:t>
            </a:r>
            <a:endParaRPr lang="en-US" altLang="ja-JP" dirty="0" smtClean="0"/>
          </a:p>
          <a:p>
            <a:pPr marL="0" indent="0">
              <a:buNone/>
            </a:pPr>
            <a:r>
              <a:rPr lang="ja-JP" altLang="en-US" dirty="0" smtClean="0"/>
              <a:t>→</a:t>
            </a:r>
            <a:r>
              <a:rPr lang="ja-JP" altLang="en-US" dirty="0" smtClean="0">
                <a:solidFill>
                  <a:schemeClr val="accent5">
                    <a:lumMod val="50000"/>
                  </a:schemeClr>
                </a:solidFill>
              </a:rPr>
              <a:t>それは本当か？</a:t>
            </a:r>
            <a:endParaRPr lang="en-US" altLang="ja-JP" dirty="0" smtClean="0">
              <a:solidFill>
                <a:schemeClr val="accent5">
                  <a:lumMod val="50000"/>
                </a:schemeClr>
              </a:solidFill>
            </a:endParaRPr>
          </a:p>
        </p:txBody>
      </p:sp>
    </p:spTree>
    <p:extLst>
      <p:ext uri="{BB962C8B-B14F-4D97-AF65-F5344CB8AC3E}">
        <p14:creationId xmlns:p14="http://schemas.microsoft.com/office/powerpoint/2010/main" val="8045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p:spPr>
        <p:txBody>
          <a:bodyPr>
            <a:normAutofit/>
          </a:bodyPr>
          <a:lstStyle/>
          <a:p>
            <a:r>
              <a:rPr kumimoji="1" lang="ja-JP" altLang="en-US" dirty="0" smtClean="0"/>
              <a:t>富山市中心市街地活性化基本計画</a:t>
            </a:r>
            <a:endParaRPr kumimoji="1" lang="ja-JP" altLang="en-US" dirty="0"/>
          </a:p>
        </p:txBody>
      </p:sp>
      <p:sp>
        <p:nvSpPr>
          <p:cNvPr id="3" name="コンテンツ プレースホルダー 2"/>
          <p:cNvSpPr>
            <a:spLocks noGrp="1"/>
          </p:cNvSpPr>
          <p:nvPr>
            <p:ph sz="quarter" idx="1"/>
          </p:nvPr>
        </p:nvSpPr>
        <p:spPr>
          <a:xfrm>
            <a:off x="457200" y="1628800"/>
            <a:ext cx="8229600" cy="4525963"/>
          </a:xfrm>
        </p:spPr>
        <p:txBody>
          <a:bodyPr>
            <a:normAutofit/>
          </a:bodyPr>
          <a:lstStyle/>
          <a:p>
            <a:r>
              <a:rPr kumimoji="1" lang="ja-JP" altLang="en-US" dirty="0" smtClean="0"/>
              <a:t>公共交通の利便性の向上</a:t>
            </a:r>
            <a:endParaRPr kumimoji="1" lang="en-US" altLang="ja-JP" dirty="0" smtClean="0"/>
          </a:p>
          <a:p>
            <a:r>
              <a:rPr lang="ja-JP" altLang="en-US" dirty="0"/>
              <a:t>賑わい拠点</a:t>
            </a:r>
            <a:r>
              <a:rPr lang="ja-JP" altLang="en-US" dirty="0" smtClean="0"/>
              <a:t>の創出</a:t>
            </a:r>
            <a:endParaRPr lang="en-US" altLang="ja-JP" dirty="0" smtClean="0"/>
          </a:p>
          <a:p>
            <a:r>
              <a:rPr kumimoji="1" lang="ja-JP" altLang="en-US" dirty="0" smtClean="0"/>
              <a:t>まちなか居住の推進</a:t>
            </a:r>
            <a:endParaRPr kumimoji="1" lang="en-US" altLang="ja-JP" dirty="0" smtClean="0"/>
          </a:p>
          <a:p>
            <a:endParaRPr lang="en-US" altLang="ja-JP" dirty="0"/>
          </a:p>
          <a:p>
            <a:pPr marL="0" indent="0">
              <a:buNone/>
            </a:pPr>
            <a:endParaRPr kumimoji="1" lang="en-US" altLang="ja-JP" b="1" dirty="0" smtClean="0"/>
          </a:p>
          <a:p>
            <a:pPr marL="0" indent="0">
              <a:buNone/>
            </a:pPr>
            <a:endParaRPr kumimoji="1" lang="en-US" altLang="ja-JP" b="1" dirty="0" smtClean="0"/>
          </a:p>
          <a:p>
            <a:pPr marL="0" indent="0">
              <a:buNone/>
            </a:pPr>
            <a:endParaRPr lang="en-US" altLang="ja-JP" dirty="0"/>
          </a:p>
          <a:p>
            <a:pPr marL="0" indent="0">
              <a:buNone/>
            </a:pPr>
            <a:r>
              <a:rPr lang="ja-JP" altLang="en-US" dirty="0" smtClean="0"/>
              <a:t>　　　　　　　</a:t>
            </a:r>
            <a:endParaRPr kumimoji="1" lang="en-US" altLang="ja-JP" dirty="0" smtClean="0">
              <a:solidFill>
                <a:srgbClr val="C00000"/>
              </a:solidFill>
            </a:endParaRPr>
          </a:p>
        </p:txBody>
      </p:sp>
      <p:sp>
        <p:nvSpPr>
          <p:cNvPr id="4" name="下矢印 3"/>
          <p:cNvSpPr/>
          <p:nvPr/>
        </p:nvSpPr>
        <p:spPr>
          <a:xfrm>
            <a:off x="3923928" y="3284984"/>
            <a:ext cx="115212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79535" y="4221088"/>
            <a:ext cx="5440913" cy="923330"/>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コンパクトシティ化</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右矢印 5"/>
          <p:cNvSpPr/>
          <p:nvPr/>
        </p:nvSpPr>
        <p:spPr>
          <a:xfrm>
            <a:off x="2024708" y="5466181"/>
            <a:ext cx="720080"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376" y="2420888"/>
            <a:ext cx="2988965" cy="1868103"/>
          </a:xfrm>
          <a:prstGeom prst="rect">
            <a:avLst/>
          </a:prstGeom>
        </p:spPr>
      </p:pic>
      <p:sp>
        <p:nvSpPr>
          <p:cNvPr id="7" name="テキスト ボックス 6"/>
          <p:cNvSpPr txBox="1"/>
          <p:nvPr/>
        </p:nvSpPr>
        <p:spPr>
          <a:xfrm>
            <a:off x="2767236" y="5319988"/>
            <a:ext cx="4608512" cy="584775"/>
          </a:xfrm>
          <a:prstGeom prst="rect">
            <a:avLst/>
          </a:prstGeom>
          <a:noFill/>
        </p:spPr>
        <p:txBody>
          <a:bodyPr wrap="square" rtlCol="0">
            <a:spAutoFit/>
          </a:bodyPr>
          <a:lstStyle/>
          <a:p>
            <a:r>
              <a:rPr kumimoji="1" lang="ja-JP" altLang="en-US" sz="3200" dirty="0" smtClean="0">
                <a:solidFill>
                  <a:srgbClr val="C00000"/>
                </a:solidFill>
              </a:rPr>
              <a:t>市内電車の環状線化</a:t>
            </a:r>
            <a:endParaRPr kumimoji="1" lang="ja-JP" altLang="en-US" sz="3200" dirty="0">
              <a:solidFill>
                <a:srgbClr val="C00000"/>
              </a:solidFill>
            </a:endParaRPr>
          </a:p>
        </p:txBody>
      </p:sp>
    </p:spTree>
    <p:extLst>
      <p:ext uri="{BB962C8B-B14F-4D97-AF65-F5344CB8AC3E}">
        <p14:creationId xmlns:p14="http://schemas.microsoft.com/office/powerpoint/2010/main" val="37335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環状線化とは</a:t>
            </a:r>
            <a:r>
              <a:rPr kumimoji="1" lang="en-US" altLang="ja-JP" dirty="0" smtClean="0"/>
              <a:t>…</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5" name="テキスト プレースホルダー 4"/>
          <p:cNvSpPr>
            <a:spLocks noGrp="1"/>
          </p:cNvSpPr>
          <p:nvPr>
            <p:ph type="body" sz="half" idx="3"/>
          </p:nvPr>
        </p:nvSpPr>
        <p:spPr>
          <a:xfrm>
            <a:off x="467544" y="6093296"/>
            <a:ext cx="3672407" cy="423738"/>
          </a:xfrm>
        </p:spPr>
        <p:txBody>
          <a:bodyPr>
            <a:noAutofit/>
          </a:bodyPr>
          <a:lstStyle/>
          <a:p>
            <a:r>
              <a:rPr kumimoji="1" lang="en-US" altLang="ja-JP" sz="1400" dirty="0" smtClean="0"/>
              <a:t>※</a:t>
            </a:r>
            <a:r>
              <a:rPr kumimoji="1" lang="ja-JP" altLang="en-US" sz="1400" b="0" dirty="0" smtClean="0"/>
              <a:t>富山市都市整備部路面電車推進室より転載</a:t>
            </a:r>
            <a:endParaRPr kumimoji="1" lang="ja-JP" altLang="en-US" sz="1400" b="0" dirty="0"/>
          </a:p>
        </p:txBody>
      </p:sp>
      <p:pic>
        <p:nvPicPr>
          <p:cNvPr id="8" name="コンテンツ プレースホルダー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22812" y="2247900"/>
            <a:ext cx="2716975" cy="3886200"/>
          </a:xfrm>
        </p:spPr>
      </p:pic>
      <p:sp>
        <p:nvSpPr>
          <p:cNvPr id="6" name="コンテンツ プレースホルダー 5"/>
          <p:cNvSpPr>
            <a:spLocks noGrp="1"/>
          </p:cNvSpPr>
          <p:nvPr>
            <p:ph sz="half" idx="4"/>
          </p:nvPr>
        </p:nvSpPr>
        <p:spPr>
          <a:xfrm>
            <a:off x="4644008" y="1340768"/>
            <a:ext cx="4041775" cy="4785395"/>
          </a:xfrm>
        </p:spPr>
        <p:txBody>
          <a:bodyPr>
            <a:normAutofit fontScale="92500"/>
          </a:bodyPr>
          <a:lstStyle/>
          <a:p>
            <a:pPr marL="0" indent="0">
              <a:buNone/>
            </a:pPr>
            <a:r>
              <a:rPr kumimoji="1" lang="ja-JP" altLang="en-US" dirty="0" smtClean="0"/>
              <a:t>Ａ都心核の連携強化</a:t>
            </a:r>
            <a:endParaRPr kumimoji="1" lang="en-US" altLang="ja-JP" dirty="0" smtClean="0"/>
          </a:p>
          <a:p>
            <a:pPr marL="0" indent="0">
              <a:buNone/>
            </a:pPr>
            <a:r>
              <a:rPr lang="ja-JP" altLang="en-US" dirty="0" smtClean="0"/>
              <a:t>Ｂ都心エリア</a:t>
            </a:r>
            <a:r>
              <a:rPr lang="ja-JP" altLang="en-US" dirty="0"/>
              <a:t>で</a:t>
            </a:r>
            <a:r>
              <a:rPr lang="ja-JP" altLang="en-US" dirty="0" smtClean="0"/>
              <a:t>の回遊性強化</a:t>
            </a:r>
            <a:endParaRPr lang="en-US" altLang="ja-JP" dirty="0" smtClean="0"/>
          </a:p>
          <a:p>
            <a:pPr marL="0" indent="0">
              <a:buNone/>
            </a:pPr>
            <a:r>
              <a:rPr lang="ja-JP" altLang="en-US" dirty="0" smtClean="0"/>
              <a:t>Ｃ富山ライトレールと南北連結</a:t>
            </a:r>
            <a:endParaRPr lang="en-US" altLang="ja-JP" dirty="0" smtClean="0"/>
          </a:p>
          <a:p>
            <a:endParaRPr lang="en-US" altLang="ja-JP" dirty="0"/>
          </a:p>
          <a:p>
            <a:endParaRPr lang="en-US" altLang="ja-JP" dirty="0" smtClean="0"/>
          </a:p>
          <a:p>
            <a:pPr marL="0" indent="0">
              <a:buNone/>
            </a:pPr>
            <a:r>
              <a:rPr lang="ja-JP" altLang="en-US" dirty="0" smtClean="0"/>
              <a:t>環状線は</a:t>
            </a:r>
            <a:r>
              <a:rPr lang="en-US" altLang="ja-JP" dirty="0" smtClean="0"/>
              <a:t>2009</a:t>
            </a:r>
            <a:r>
              <a:rPr lang="ja-JP" altLang="en-US" dirty="0" smtClean="0"/>
              <a:t>年末に開業され、</a:t>
            </a:r>
            <a:r>
              <a:rPr lang="en-US" altLang="ja-JP" dirty="0" smtClean="0"/>
              <a:t>2010</a:t>
            </a:r>
            <a:r>
              <a:rPr lang="ja-JP" altLang="en-US" dirty="0" smtClean="0"/>
              <a:t>年度の利用者数の向上に寄与している。</a:t>
            </a:r>
            <a:endParaRPr lang="en-US" altLang="ja-JP" dirty="0" smtClean="0"/>
          </a:p>
          <a:p>
            <a:pPr marL="0" indent="0">
              <a:buNone/>
            </a:pPr>
            <a:r>
              <a:rPr kumimoji="1" lang="ja-JP" altLang="en-US" dirty="0" smtClean="0"/>
              <a:t>南北連結は北陸新幹線開通後実現の見込み。</a:t>
            </a:r>
            <a:endParaRPr kumimoji="1" lang="ja-JP" altLang="en-US" dirty="0"/>
          </a:p>
        </p:txBody>
      </p:sp>
      <p:sp>
        <p:nvSpPr>
          <p:cNvPr id="9" name="下矢印 8"/>
          <p:cNvSpPr/>
          <p:nvPr/>
        </p:nvSpPr>
        <p:spPr>
          <a:xfrm>
            <a:off x="6156176" y="2708920"/>
            <a:ext cx="86409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34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712968" cy="1228998"/>
          </a:xfrm>
        </p:spPr>
        <p:txBody>
          <a:bodyPr>
            <a:normAutofit/>
          </a:bodyPr>
          <a:lstStyle/>
          <a:p>
            <a:endParaRPr kumimoji="1" lang="ja-JP" altLang="en-US" dirty="0"/>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51520" y="404664"/>
            <a:ext cx="8640960" cy="605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a:xfrm>
            <a:off x="1907704" y="1988840"/>
            <a:ext cx="5832648" cy="230425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accent6">
                    <a:lumMod val="75000"/>
                  </a:schemeClr>
                </a:solidFill>
              </a:rPr>
              <a:t>定期客</a:t>
            </a:r>
            <a:r>
              <a:rPr lang="ja-JP" altLang="en-US" sz="3200" dirty="0" smtClean="0">
                <a:solidFill>
                  <a:schemeClr val="accent6">
                    <a:lumMod val="75000"/>
                  </a:schemeClr>
                </a:solidFill>
              </a:rPr>
              <a:t>の固定化で</a:t>
            </a:r>
            <a:endParaRPr lang="en-US" altLang="ja-JP" sz="3200" dirty="0" smtClean="0">
              <a:solidFill>
                <a:schemeClr val="accent6">
                  <a:lumMod val="75000"/>
                </a:schemeClr>
              </a:solidFill>
            </a:endParaRPr>
          </a:p>
          <a:p>
            <a:pPr algn="ctr"/>
            <a:r>
              <a:rPr lang="ja-JP" altLang="en-US" sz="3200" dirty="0" smtClean="0">
                <a:solidFill>
                  <a:schemeClr val="accent6">
                    <a:lumMod val="75000"/>
                  </a:schemeClr>
                </a:solidFill>
              </a:rPr>
              <a:t>利用者数は安定！</a:t>
            </a:r>
            <a:endParaRPr kumimoji="1" lang="ja-JP" altLang="en-US" sz="3200" dirty="0">
              <a:solidFill>
                <a:schemeClr val="accent6">
                  <a:lumMod val="75000"/>
                </a:schemeClr>
              </a:solidFill>
            </a:endParaRPr>
          </a:p>
        </p:txBody>
      </p:sp>
    </p:spTree>
    <p:extLst>
      <p:ext uri="{BB962C8B-B14F-4D97-AF65-F5344CB8AC3E}">
        <p14:creationId xmlns:p14="http://schemas.microsoft.com/office/powerpoint/2010/main" val="28829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88640"/>
            <a:ext cx="3585592" cy="868958"/>
          </a:xfrm>
        </p:spPr>
        <p:txBody>
          <a:bodyPr/>
          <a:lstStyle/>
          <a:p>
            <a:r>
              <a:rPr lang="ja-JP" altLang="en-US" dirty="0"/>
              <a:t>人件費の割合</a:t>
            </a:r>
            <a:endParaRPr kumimoji="1" lang="ja-JP" altLang="en-US" dirty="0"/>
          </a:p>
        </p:txBody>
      </p:sp>
      <p:graphicFrame>
        <p:nvGraphicFramePr>
          <p:cNvPr id="7" name="コンテンツ プレースホルダー 6"/>
          <p:cNvGraphicFramePr>
            <a:graphicFrameLocks noGrp="1"/>
          </p:cNvGraphicFramePr>
          <p:nvPr>
            <p:ph sz="quarter" idx="1"/>
            <p:extLst>
              <p:ext uri="{D42A27DB-BD31-4B8C-83A1-F6EECF244321}">
                <p14:modId xmlns:p14="http://schemas.microsoft.com/office/powerpoint/2010/main" val="2112570893"/>
              </p:ext>
            </p:extLst>
          </p:nvPr>
        </p:nvGraphicFramePr>
        <p:xfrm>
          <a:off x="179512" y="1052736"/>
          <a:ext cx="8712968"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4" name="下矢印 3"/>
          <p:cNvSpPr/>
          <p:nvPr/>
        </p:nvSpPr>
        <p:spPr>
          <a:xfrm>
            <a:off x="1846562" y="3645024"/>
            <a:ext cx="273844" cy="11521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331640" y="2852936"/>
            <a:ext cx="129614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accent6">
                    <a:lumMod val="75000"/>
                  </a:schemeClr>
                </a:solidFill>
              </a:rPr>
              <a:t>ここ！</a:t>
            </a:r>
            <a:endParaRPr kumimoji="1" lang="en-US" altLang="ja-JP" sz="3200" dirty="0" smtClean="0">
              <a:solidFill>
                <a:schemeClr val="accent6">
                  <a:lumMod val="75000"/>
                </a:schemeClr>
              </a:solidFill>
            </a:endParaRPr>
          </a:p>
        </p:txBody>
      </p:sp>
    </p:spTree>
    <p:extLst>
      <p:ext uri="{BB962C8B-B14F-4D97-AF65-F5344CB8AC3E}">
        <p14:creationId xmlns:p14="http://schemas.microsoft.com/office/powerpoint/2010/main" val="119200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p:txBody>
          <a:bodyPr/>
          <a:lstStyle/>
          <a:p>
            <a:r>
              <a:rPr kumimoji="1" lang="en-US" altLang="ja-JP" dirty="0" smtClean="0"/>
              <a:t>(2)</a:t>
            </a:r>
            <a:r>
              <a:rPr kumimoji="1" lang="ja-JP" altLang="en-US" dirty="0" smtClean="0"/>
              <a:t>広島電鉄の場合</a:t>
            </a:r>
            <a:endParaRPr kumimoji="1" lang="ja-JP" altLang="en-US" dirty="0"/>
          </a:p>
        </p:txBody>
      </p:sp>
    </p:spTree>
    <p:extLst>
      <p:ext uri="{BB962C8B-B14F-4D97-AF65-F5344CB8AC3E}">
        <p14:creationId xmlns:p14="http://schemas.microsoft.com/office/powerpoint/2010/main" val="4204706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0" y="332656"/>
            <a:ext cx="1152128" cy="576064"/>
          </a:xfrm>
        </p:spPr>
        <p:txBody>
          <a:bodyPr>
            <a:noAutofit/>
          </a:bodyPr>
          <a:lstStyle/>
          <a:p>
            <a:pPr algn="l"/>
            <a:r>
              <a:rPr kumimoji="1" lang="ja-JP" altLang="en-US" sz="3200" dirty="0" smtClean="0">
                <a:solidFill>
                  <a:schemeClr val="tx1"/>
                </a:solidFill>
              </a:rPr>
              <a:t>損益</a:t>
            </a:r>
            <a:endParaRPr kumimoji="1" lang="ja-JP" altLang="en-US" sz="3200" dirty="0">
              <a:solidFill>
                <a:schemeClr val="tx1"/>
              </a:solidFill>
            </a:endParaRPr>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2117548768"/>
              </p:ext>
            </p:extLst>
          </p:nvPr>
        </p:nvGraphicFramePr>
        <p:xfrm>
          <a:off x="179512" y="764704"/>
          <a:ext cx="8640960"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5" name="円/楕円 4"/>
          <p:cNvSpPr/>
          <p:nvPr/>
        </p:nvSpPr>
        <p:spPr>
          <a:xfrm>
            <a:off x="4716016" y="1484784"/>
            <a:ext cx="4104456" cy="201622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accent3">
                  <a:lumMod val="50000"/>
                </a:schemeClr>
              </a:solidFill>
            </a:endParaRPr>
          </a:p>
          <a:p>
            <a:pPr algn="ctr"/>
            <a:r>
              <a:rPr kumimoji="1" lang="ja-JP" altLang="en-US" sz="2800" dirty="0" smtClean="0">
                <a:solidFill>
                  <a:schemeClr val="accent3">
                    <a:lumMod val="50000"/>
                  </a:schemeClr>
                </a:solidFill>
              </a:rPr>
              <a:t>大幅に</a:t>
            </a:r>
            <a:endParaRPr kumimoji="1" lang="en-US" altLang="ja-JP" sz="2800" dirty="0" smtClean="0">
              <a:solidFill>
                <a:schemeClr val="accent3">
                  <a:lumMod val="50000"/>
                </a:schemeClr>
              </a:solidFill>
            </a:endParaRPr>
          </a:p>
          <a:p>
            <a:pPr algn="ctr"/>
            <a:r>
              <a:rPr lang="ja-JP" altLang="en-US" sz="2800" dirty="0">
                <a:solidFill>
                  <a:schemeClr val="accent3">
                    <a:lumMod val="50000"/>
                  </a:schemeClr>
                </a:solidFill>
              </a:rPr>
              <a:t>損益</a:t>
            </a:r>
            <a:r>
              <a:rPr kumimoji="1" lang="ja-JP" altLang="en-US" sz="2800" dirty="0" smtClean="0">
                <a:solidFill>
                  <a:schemeClr val="accent3">
                    <a:lumMod val="50000"/>
                  </a:schemeClr>
                </a:solidFill>
              </a:rPr>
              <a:t>が減少</a:t>
            </a:r>
            <a:endParaRPr kumimoji="1" lang="en-US" altLang="ja-JP" sz="2800" dirty="0" smtClean="0">
              <a:solidFill>
                <a:schemeClr val="accent3">
                  <a:lumMod val="50000"/>
                </a:schemeClr>
              </a:solidFill>
            </a:endParaRPr>
          </a:p>
          <a:p>
            <a:pPr algn="ctr"/>
            <a:endParaRPr kumimoji="1" lang="ja-JP" altLang="en-US" sz="2800" dirty="0">
              <a:solidFill>
                <a:schemeClr val="accent3">
                  <a:lumMod val="50000"/>
                </a:schemeClr>
              </a:solidFill>
            </a:endParaRPr>
          </a:p>
        </p:txBody>
      </p:sp>
      <p:sp>
        <p:nvSpPr>
          <p:cNvPr id="9" name="円/楕円 8"/>
          <p:cNvSpPr/>
          <p:nvPr/>
        </p:nvSpPr>
        <p:spPr>
          <a:xfrm>
            <a:off x="2915816" y="3501008"/>
            <a:ext cx="4680520" cy="23762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accent3">
                    <a:lumMod val="50000"/>
                  </a:schemeClr>
                </a:solidFill>
              </a:rPr>
              <a:t>2008</a:t>
            </a:r>
            <a:r>
              <a:rPr kumimoji="1" lang="ja-JP" altLang="en-US" sz="2800" dirty="0" smtClean="0">
                <a:solidFill>
                  <a:schemeClr val="accent3">
                    <a:lumMod val="50000"/>
                  </a:schemeClr>
                </a:solidFill>
              </a:rPr>
              <a:t>年は増加</a:t>
            </a:r>
            <a:endParaRPr kumimoji="1" lang="en-US" altLang="ja-JP" sz="2800" dirty="0" smtClean="0">
              <a:solidFill>
                <a:schemeClr val="accent3">
                  <a:lumMod val="50000"/>
                </a:schemeClr>
              </a:solidFill>
            </a:endParaRPr>
          </a:p>
          <a:p>
            <a:pPr algn="ctr"/>
            <a:r>
              <a:rPr lang="en-US" altLang="ja-JP" sz="2800" dirty="0">
                <a:solidFill>
                  <a:schemeClr val="accent3">
                    <a:lumMod val="50000"/>
                  </a:schemeClr>
                </a:solidFill>
              </a:rPr>
              <a:t>2009</a:t>
            </a:r>
            <a:r>
              <a:rPr lang="ja-JP" altLang="en-US" sz="2800" dirty="0">
                <a:solidFill>
                  <a:schemeClr val="accent3">
                    <a:lumMod val="50000"/>
                  </a:schemeClr>
                </a:solidFill>
              </a:rPr>
              <a:t>年</a:t>
            </a:r>
            <a:r>
              <a:rPr lang="ja-JP" altLang="en-US" sz="2800" dirty="0" smtClean="0">
                <a:solidFill>
                  <a:schemeClr val="accent3">
                    <a:lumMod val="50000"/>
                  </a:schemeClr>
                </a:solidFill>
              </a:rPr>
              <a:t>は大きく減少</a:t>
            </a:r>
            <a:endParaRPr kumimoji="1" lang="ja-JP" altLang="en-US" sz="2800" dirty="0">
              <a:solidFill>
                <a:schemeClr val="accent3">
                  <a:lumMod val="50000"/>
                </a:schemeClr>
              </a:solidFill>
            </a:endParaRPr>
          </a:p>
        </p:txBody>
      </p:sp>
      <p:sp>
        <p:nvSpPr>
          <p:cNvPr id="12" name="テキスト ボックス 1"/>
          <p:cNvSpPr txBox="1"/>
          <p:nvPr/>
        </p:nvSpPr>
        <p:spPr>
          <a:xfrm>
            <a:off x="193886" y="6346680"/>
            <a:ext cx="648072"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600" dirty="0"/>
          </a:p>
        </p:txBody>
      </p:sp>
    </p:spTree>
    <p:extLst>
      <p:ext uri="{BB962C8B-B14F-4D97-AF65-F5344CB8AC3E}">
        <p14:creationId xmlns:p14="http://schemas.microsoft.com/office/powerpoint/2010/main" val="33452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路面電車</a:t>
            </a:r>
            <a:r>
              <a:rPr lang="ja-JP" altLang="en-US" dirty="0" smtClean="0"/>
              <a:t>の変遷</a:t>
            </a:r>
            <a:endParaRPr kumimoji="1" lang="ja-JP" altLang="en-US" dirty="0"/>
          </a:p>
        </p:txBody>
      </p:sp>
      <p:graphicFrame>
        <p:nvGraphicFramePr>
          <p:cNvPr id="4" name="図表 3"/>
          <p:cNvGraphicFramePr/>
          <p:nvPr>
            <p:extLst>
              <p:ext uri="{D42A27DB-BD31-4B8C-83A1-F6EECF244321}">
                <p14:modId xmlns:p14="http://schemas.microsoft.com/office/powerpoint/2010/main" val="3534035389"/>
              </p:ext>
            </p:extLst>
          </p:nvPr>
        </p:nvGraphicFramePr>
        <p:xfrm>
          <a:off x="251520" y="1412776"/>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959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6" y="671138"/>
            <a:ext cx="8756228" cy="5998221"/>
          </a:xfrm>
          <a:prstGeom prst="rect">
            <a:avLst/>
          </a:prstGeom>
        </p:spPr>
      </p:pic>
      <p:sp>
        <p:nvSpPr>
          <p:cNvPr id="3" name="正方形/長方形 2"/>
          <p:cNvSpPr/>
          <p:nvPr/>
        </p:nvSpPr>
        <p:spPr>
          <a:xfrm>
            <a:off x="3748100" y="260648"/>
            <a:ext cx="2197968" cy="554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mj-ea"/>
                <a:ea typeface="+mj-ea"/>
              </a:rPr>
              <a:t>輸送人員</a:t>
            </a:r>
            <a:endParaRPr kumimoji="1" lang="ja-JP" altLang="en-US" sz="3200" dirty="0">
              <a:solidFill>
                <a:schemeClr val="tx1"/>
              </a:solidFill>
              <a:latin typeface="+mj-ea"/>
              <a:ea typeface="+mj-ea"/>
            </a:endParaRPr>
          </a:p>
        </p:txBody>
      </p:sp>
    </p:spTree>
    <p:extLst>
      <p:ext uri="{BB962C8B-B14F-4D97-AF65-F5344CB8AC3E}">
        <p14:creationId xmlns:p14="http://schemas.microsoft.com/office/powerpoint/2010/main" val="7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大きな特徴として</a:t>
            </a:r>
            <a:r>
              <a:rPr kumimoji="1" lang="en-US" altLang="ja-JP" dirty="0" smtClean="0"/>
              <a:t>…</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①鉄軌道事業全体の中で営業規模がもっとも大きい</a:t>
            </a:r>
            <a:endParaRPr kumimoji="1" lang="en-US" altLang="ja-JP" dirty="0" smtClean="0"/>
          </a:p>
          <a:p>
            <a:pPr marL="0" indent="0">
              <a:buNone/>
            </a:pPr>
            <a:r>
              <a:rPr kumimoji="1" lang="ja-JP" altLang="en-US" dirty="0" smtClean="0"/>
              <a:t>→</a:t>
            </a:r>
            <a:r>
              <a:rPr kumimoji="1" lang="ja-JP" altLang="en-US" dirty="0" smtClean="0">
                <a:solidFill>
                  <a:schemeClr val="accent4">
                    <a:lumMod val="75000"/>
                  </a:schemeClr>
                </a:solidFill>
              </a:rPr>
              <a:t>全国の軌道事業と比較</a:t>
            </a:r>
            <a:endParaRPr kumimoji="1" lang="en-US" altLang="ja-JP" dirty="0" smtClean="0">
              <a:solidFill>
                <a:schemeClr val="accent4">
                  <a:lumMod val="75000"/>
                </a:schemeClr>
              </a:solidFill>
            </a:endParaRPr>
          </a:p>
          <a:p>
            <a:pPr marL="0" indent="0">
              <a:buNone/>
            </a:pPr>
            <a:r>
              <a:rPr lang="ja-JP" altLang="en-US" dirty="0" smtClean="0"/>
              <a:t>②</a:t>
            </a:r>
            <a:r>
              <a:rPr lang="en-US" altLang="ja-JP" dirty="0" smtClean="0"/>
              <a:t>2008</a:t>
            </a:r>
            <a:r>
              <a:rPr lang="ja-JP" altLang="en-US" dirty="0"/>
              <a:t>年</a:t>
            </a:r>
            <a:r>
              <a:rPr lang="en-US" altLang="ja-JP" dirty="0"/>
              <a:t>2009</a:t>
            </a:r>
            <a:r>
              <a:rPr lang="ja-JP" altLang="en-US" dirty="0"/>
              <a:t>年と損益が大きく</a:t>
            </a:r>
            <a:r>
              <a:rPr lang="ja-JP" altLang="en-US" dirty="0" smtClean="0"/>
              <a:t>減少</a:t>
            </a:r>
            <a:endParaRPr lang="en-US" altLang="ja-JP" dirty="0"/>
          </a:p>
          <a:p>
            <a:pPr marL="0" indent="0">
              <a:buNone/>
            </a:pPr>
            <a:r>
              <a:rPr lang="en-US" altLang="ja-JP" dirty="0" smtClean="0"/>
              <a:t>2009</a:t>
            </a:r>
            <a:r>
              <a:rPr lang="ja-JP" altLang="en-US" dirty="0" smtClean="0"/>
              <a:t>年は輸送人員も大きく減少</a:t>
            </a:r>
            <a:endParaRPr lang="en-US" altLang="ja-JP" dirty="0"/>
          </a:p>
          <a:p>
            <a:pPr marL="0" indent="0">
              <a:buNone/>
            </a:pPr>
            <a:r>
              <a:rPr lang="ja-JP" altLang="en-US" dirty="0" smtClean="0"/>
              <a:t>→</a:t>
            </a:r>
            <a:r>
              <a:rPr lang="ja-JP" altLang="en-US" dirty="0" smtClean="0">
                <a:solidFill>
                  <a:schemeClr val="accent4">
                    <a:lumMod val="75000"/>
                  </a:schemeClr>
                </a:solidFill>
              </a:rPr>
              <a:t>リーマンショックの影響か</a:t>
            </a:r>
            <a:endParaRPr lang="en-US" altLang="ja-JP" dirty="0" smtClean="0">
              <a:solidFill>
                <a:schemeClr val="accent4">
                  <a:lumMod val="75000"/>
                </a:schemeClr>
              </a:solidFill>
            </a:endParaRPr>
          </a:p>
        </p:txBody>
      </p:sp>
    </p:spTree>
    <p:extLst>
      <p:ext uri="{BB962C8B-B14F-4D97-AF65-F5344CB8AC3E}">
        <p14:creationId xmlns:p14="http://schemas.microsoft.com/office/powerpoint/2010/main" val="25212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9816" y="125760"/>
            <a:ext cx="7772400" cy="1143000"/>
          </a:xfrm>
        </p:spPr>
        <p:txBody>
          <a:bodyPr/>
          <a:lstStyle/>
          <a:p>
            <a:r>
              <a:rPr kumimoji="1" lang="ja-JP" altLang="en-US" dirty="0" smtClean="0"/>
              <a:t>営業規模がもっともおおきい</a:t>
            </a:r>
            <a:endParaRPr kumimoji="1" lang="ja-JP" altLang="en-US" dirty="0"/>
          </a:p>
        </p:txBody>
      </p:sp>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rot="5400000">
            <a:off x="24316" y="2128899"/>
            <a:ext cx="4518821" cy="276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97366" y="2175442"/>
            <a:ext cx="4503684" cy="269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矢印 2"/>
          <p:cNvSpPr/>
          <p:nvPr/>
        </p:nvSpPr>
        <p:spPr>
          <a:xfrm>
            <a:off x="521255" y="6021288"/>
            <a:ext cx="1440160" cy="57606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195736" y="6021288"/>
            <a:ext cx="5040560" cy="646331"/>
          </a:xfrm>
          <a:prstGeom prst="rect">
            <a:avLst/>
          </a:prstGeom>
          <a:noFill/>
        </p:spPr>
        <p:txBody>
          <a:bodyPr wrap="square" rtlCol="0">
            <a:spAutoFit/>
          </a:bodyPr>
          <a:lstStyle/>
          <a:p>
            <a:r>
              <a:rPr kumimoji="1" lang="ja-JP" altLang="en-US" dirty="0" smtClean="0"/>
              <a:t>公共交通機関として完全に市民に根付いている。</a:t>
            </a:r>
            <a:endParaRPr kumimoji="1" lang="en-US" altLang="ja-JP" dirty="0" smtClean="0"/>
          </a:p>
          <a:p>
            <a:r>
              <a:rPr kumimoji="1" lang="ja-JP" altLang="en-US" dirty="0" smtClean="0"/>
              <a:t>その背景には新型車両（ＬＲＴ）の導入などがある。</a:t>
            </a:r>
            <a:endParaRPr kumimoji="1" lang="ja-JP" altLang="en-US" dirty="0"/>
          </a:p>
        </p:txBody>
      </p:sp>
      <p:sp>
        <p:nvSpPr>
          <p:cNvPr id="5" name="テキスト ボックス 4"/>
          <p:cNvSpPr txBox="1"/>
          <p:nvPr/>
        </p:nvSpPr>
        <p:spPr>
          <a:xfrm>
            <a:off x="971600" y="1268760"/>
            <a:ext cx="1080120" cy="461665"/>
          </a:xfrm>
          <a:prstGeom prst="rect">
            <a:avLst/>
          </a:prstGeom>
          <a:noFill/>
        </p:spPr>
        <p:txBody>
          <a:bodyPr wrap="square" rtlCol="0">
            <a:spAutoFit/>
          </a:bodyPr>
          <a:lstStyle/>
          <a:p>
            <a:r>
              <a:rPr kumimoji="1" lang="ja-JP" altLang="en-US" sz="2400" dirty="0" smtClean="0">
                <a:solidFill>
                  <a:schemeClr val="tx1">
                    <a:lumMod val="50000"/>
                    <a:lumOff val="50000"/>
                  </a:schemeClr>
                </a:solidFill>
              </a:rPr>
              <a:t>収入</a:t>
            </a:r>
            <a:endParaRPr kumimoji="1" lang="ja-JP" altLang="en-US" sz="2400" dirty="0">
              <a:solidFill>
                <a:schemeClr val="tx1">
                  <a:lumMod val="50000"/>
                  <a:lumOff val="50000"/>
                </a:schemeClr>
              </a:solidFill>
            </a:endParaRPr>
          </a:p>
        </p:txBody>
      </p:sp>
      <p:sp>
        <p:nvSpPr>
          <p:cNvPr id="7" name="テキスト ボックス 6"/>
          <p:cNvSpPr txBox="1"/>
          <p:nvPr/>
        </p:nvSpPr>
        <p:spPr>
          <a:xfrm>
            <a:off x="5004048" y="1268760"/>
            <a:ext cx="1080120" cy="523220"/>
          </a:xfrm>
          <a:prstGeom prst="rect">
            <a:avLst/>
          </a:prstGeom>
          <a:noFill/>
        </p:spPr>
        <p:txBody>
          <a:bodyPr wrap="square" rtlCol="0">
            <a:spAutoFit/>
          </a:bodyPr>
          <a:lstStyle/>
          <a:p>
            <a:r>
              <a:rPr kumimoji="1" lang="ja-JP" altLang="en-US" sz="2800" dirty="0" smtClean="0">
                <a:solidFill>
                  <a:schemeClr val="tx1">
                    <a:lumMod val="50000"/>
                    <a:lumOff val="50000"/>
                  </a:schemeClr>
                </a:solidFill>
              </a:rPr>
              <a:t>輸送</a:t>
            </a:r>
            <a:endParaRPr kumimoji="1" lang="ja-JP" altLang="en-US" sz="2800" dirty="0">
              <a:solidFill>
                <a:schemeClr val="tx1">
                  <a:lumMod val="50000"/>
                  <a:lumOff val="50000"/>
                </a:schemeClr>
              </a:solidFill>
            </a:endParaRPr>
          </a:p>
        </p:txBody>
      </p:sp>
    </p:spTree>
    <p:extLst>
      <p:ext uri="{BB962C8B-B14F-4D97-AF65-F5344CB8AC3E}">
        <p14:creationId xmlns:p14="http://schemas.microsoft.com/office/powerpoint/2010/main" val="27233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0990" y="476672"/>
            <a:ext cx="8604696" cy="608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770637" y="2492896"/>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accent4">
                    <a:lumMod val="75000"/>
                  </a:schemeClr>
                </a:solidFill>
              </a:rPr>
              <a:t>2008</a:t>
            </a:r>
            <a:r>
              <a:rPr kumimoji="1" lang="ja-JP" altLang="en-US" dirty="0" smtClean="0">
                <a:solidFill>
                  <a:schemeClr val="accent4">
                    <a:lumMod val="75000"/>
                  </a:schemeClr>
                </a:solidFill>
              </a:rPr>
              <a:t>年</a:t>
            </a:r>
            <a:r>
              <a:rPr kumimoji="1" lang="en-US" altLang="ja-JP" dirty="0" smtClean="0">
                <a:solidFill>
                  <a:schemeClr val="accent4">
                    <a:lumMod val="75000"/>
                  </a:schemeClr>
                </a:solidFill>
              </a:rPr>
              <a:t>9</a:t>
            </a:r>
            <a:r>
              <a:rPr kumimoji="1" lang="ja-JP" altLang="en-US" dirty="0" smtClean="0">
                <a:solidFill>
                  <a:schemeClr val="accent4">
                    <a:lumMod val="75000"/>
                  </a:schemeClr>
                </a:solidFill>
              </a:rPr>
              <a:t>月</a:t>
            </a:r>
            <a:r>
              <a:rPr kumimoji="1" lang="en-US" altLang="ja-JP" dirty="0" smtClean="0">
                <a:solidFill>
                  <a:schemeClr val="accent4">
                    <a:lumMod val="75000"/>
                  </a:schemeClr>
                </a:solidFill>
              </a:rPr>
              <a:t>15</a:t>
            </a:r>
            <a:r>
              <a:rPr kumimoji="1" lang="ja-JP" altLang="en-US" dirty="0" smtClean="0">
                <a:solidFill>
                  <a:schemeClr val="accent4">
                    <a:lumMod val="75000"/>
                  </a:schemeClr>
                </a:solidFill>
              </a:rPr>
              <a:t>日</a:t>
            </a:r>
            <a:endParaRPr kumimoji="1" lang="en-US" altLang="ja-JP" dirty="0" smtClean="0">
              <a:solidFill>
                <a:schemeClr val="accent4">
                  <a:lumMod val="75000"/>
                </a:schemeClr>
              </a:solidFill>
            </a:endParaRPr>
          </a:p>
          <a:p>
            <a:pPr algn="ctr"/>
            <a:r>
              <a:rPr lang="ja-JP" altLang="en-US" dirty="0">
                <a:solidFill>
                  <a:schemeClr val="accent4">
                    <a:lumMod val="75000"/>
                  </a:schemeClr>
                </a:solidFill>
              </a:rPr>
              <a:t>リーマンショック</a:t>
            </a:r>
            <a:endParaRPr kumimoji="1" lang="ja-JP" altLang="en-US" dirty="0">
              <a:solidFill>
                <a:schemeClr val="accent4">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9" y="332656"/>
            <a:ext cx="863302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924944"/>
            <a:ext cx="8786508" cy="1728192"/>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4395961"/>
            <a:ext cx="2838450" cy="257175"/>
          </a:xfrm>
          <a:prstGeom prst="rect">
            <a:avLst/>
          </a:prstGeom>
        </p:spPr>
      </p:pic>
      <p:cxnSp>
        <p:nvCxnSpPr>
          <p:cNvPr id="7" name="直線矢印コネクタ 6"/>
          <p:cNvCxnSpPr/>
          <p:nvPr/>
        </p:nvCxnSpPr>
        <p:spPr>
          <a:xfrm flipH="1">
            <a:off x="5630467" y="2060847"/>
            <a:ext cx="522837" cy="644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5580112" y="1124744"/>
            <a:ext cx="252374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3">
                    <a:lumMod val="50000"/>
                  </a:schemeClr>
                </a:solidFill>
              </a:rPr>
              <a:t>支出増加</a:t>
            </a:r>
            <a:endParaRPr kumimoji="1" lang="ja-JP" altLang="en-US" sz="2800" dirty="0">
              <a:solidFill>
                <a:schemeClr val="accent3">
                  <a:lumMod val="50000"/>
                </a:schemeClr>
              </a:solidFill>
            </a:endParaRPr>
          </a:p>
        </p:txBody>
      </p:sp>
    </p:spTree>
    <p:extLst>
      <p:ext uri="{BB962C8B-B14F-4D97-AF65-F5344CB8AC3E}">
        <p14:creationId xmlns:p14="http://schemas.microsoft.com/office/powerpoint/2010/main" val="38151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332653"/>
            <a:ext cx="863282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059" y="4581128"/>
            <a:ext cx="6359745" cy="1152128"/>
          </a:xfrm>
          <a:prstGeom prst="rect">
            <a:avLst/>
          </a:prstGeom>
        </p:spPr>
      </p:pic>
      <p:cxnSp>
        <p:nvCxnSpPr>
          <p:cNvPr id="10" name="直線矢印コネクタ 9"/>
          <p:cNvCxnSpPr/>
          <p:nvPr/>
        </p:nvCxnSpPr>
        <p:spPr>
          <a:xfrm flipH="1">
            <a:off x="6228184" y="1916832"/>
            <a:ext cx="5559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5977164" y="980728"/>
            <a:ext cx="252374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3">
                    <a:lumMod val="50000"/>
                  </a:schemeClr>
                </a:solidFill>
              </a:rPr>
              <a:t>収入減少</a:t>
            </a:r>
            <a:endParaRPr kumimoji="1" lang="ja-JP" altLang="en-US" sz="2800" dirty="0">
              <a:solidFill>
                <a:schemeClr val="accent3">
                  <a:lumMod val="50000"/>
                </a:schemeClr>
              </a:solidFill>
            </a:endParaRPr>
          </a:p>
        </p:txBody>
      </p:sp>
      <p:sp>
        <p:nvSpPr>
          <p:cNvPr id="16" name="テキスト ボックス 1"/>
          <p:cNvSpPr txBox="1"/>
          <p:nvPr/>
        </p:nvSpPr>
        <p:spPr>
          <a:xfrm>
            <a:off x="739987" y="6076552"/>
            <a:ext cx="648072"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t>千円</a:t>
            </a:r>
            <a:endParaRPr lang="ja-JP" altLang="en-US" sz="1600" dirty="0"/>
          </a:p>
        </p:txBody>
      </p:sp>
    </p:spTree>
    <p:extLst>
      <p:ext uri="{BB962C8B-B14F-4D97-AF65-F5344CB8AC3E}">
        <p14:creationId xmlns:p14="http://schemas.microsoft.com/office/powerpoint/2010/main" val="122949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p:txBody>
          <a:bodyPr/>
          <a:lstStyle/>
          <a:p>
            <a:r>
              <a:rPr lang="en-US" altLang="ja-JP" dirty="0" smtClean="0"/>
              <a:t>(3)</a:t>
            </a:r>
            <a:r>
              <a:rPr lang="ja-JP" altLang="en-US" dirty="0" smtClean="0"/>
              <a:t>鹿児島市交通局</a:t>
            </a:r>
            <a:endParaRPr kumimoji="1" lang="ja-JP" altLang="en-US" dirty="0"/>
          </a:p>
        </p:txBody>
      </p:sp>
    </p:spTree>
    <p:extLst>
      <p:ext uri="{BB962C8B-B14F-4D97-AF65-F5344CB8AC3E}">
        <p14:creationId xmlns:p14="http://schemas.microsoft.com/office/powerpoint/2010/main" val="1466733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sz="quarter" idx="1"/>
            <p:extLst>
              <p:ext uri="{D42A27DB-BD31-4B8C-83A1-F6EECF244321}">
                <p14:modId xmlns:p14="http://schemas.microsoft.com/office/powerpoint/2010/main" val="318474749"/>
              </p:ext>
            </p:extLst>
          </p:nvPr>
        </p:nvGraphicFramePr>
        <p:xfrm>
          <a:off x="218018" y="836712"/>
          <a:ext cx="8602454"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1"/>
          <p:cNvSpPr txBox="1">
            <a:spLocks/>
          </p:cNvSpPr>
          <p:nvPr/>
        </p:nvSpPr>
        <p:spPr>
          <a:xfrm>
            <a:off x="4211960" y="332656"/>
            <a:ext cx="936104" cy="57606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損益</a:t>
            </a:r>
            <a:endParaRPr lang="ja-JP" altLang="en-US" sz="3200" dirty="0"/>
          </a:p>
        </p:txBody>
      </p:sp>
      <p:sp>
        <p:nvSpPr>
          <p:cNvPr id="7" name="円/楕円 6"/>
          <p:cNvSpPr/>
          <p:nvPr/>
        </p:nvSpPr>
        <p:spPr>
          <a:xfrm>
            <a:off x="4211960" y="1124744"/>
            <a:ext cx="4104456" cy="20162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dirty="0" smtClean="0">
              <a:solidFill>
                <a:schemeClr val="accent3">
                  <a:lumMod val="50000"/>
                </a:schemeClr>
              </a:solidFill>
            </a:endParaRPr>
          </a:p>
          <a:p>
            <a:pPr algn="ctr"/>
            <a:r>
              <a:rPr lang="ja-JP" altLang="en-US" sz="2800" dirty="0" smtClean="0">
                <a:solidFill>
                  <a:schemeClr val="accent3">
                    <a:lumMod val="50000"/>
                  </a:schemeClr>
                </a:solidFill>
              </a:rPr>
              <a:t>連続</a:t>
            </a:r>
            <a:r>
              <a:rPr lang="ja-JP" altLang="en-US" sz="2800" dirty="0">
                <a:solidFill>
                  <a:schemeClr val="accent3">
                    <a:lumMod val="50000"/>
                  </a:schemeClr>
                </a:solidFill>
              </a:rPr>
              <a:t>で</a:t>
            </a:r>
            <a:r>
              <a:rPr lang="ja-JP" altLang="en-US" sz="2800" dirty="0" smtClean="0">
                <a:solidFill>
                  <a:schemeClr val="accent3">
                    <a:lumMod val="50000"/>
                  </a:schemeClr>
                </a:solidFill>
              </a:rPr>
              <a:t>減収傾向</a:t>
            </a:r>
            <a:endParaRPr lang="en-US" altLang="ja-JP" sz="2800" dirty="0" smtClean="0">
              <a:solidFill>
                <a:schemeClr val="accent3">
                  <a:lumMod val="50000"/>
                </a:schemeClr>
              </a:solidFill>
            </a:endParaRPr>
          </a:p>
          <a:p>
            <a:pPr algn="ctr"/>
            <a:r>
              <a:rPr kumimoji="1" lang="ja-JP" altLang="en-US" sz="2800" dirty="0" smtClean="0">
                <a:solidFill>
                  <a:schemeClr val="accent3">
                    <a:lumMod val="50000"/>
                  </a:schemeClr>
                </a:solidFill>
              </a:rPr>
              <a:t>広島同様</a:t>
            </a:r>
            <a:endParaRPr lang="en-US" altLang="ja-JP" sz="2800" dirty="0">
              <a:solidFill>
                <a:schemeClr val="accent3">
                  <a:lumMod val="50000"/>
                </a:schemeClr>
              </a:solidFill>
            </a:endParaRPr>
          </a:p>
          <a:p>
            <a:pPr algn="ctr"/>
            <a:r>
              <a:rPr kumimoji="1" lang="en-US" altLang="ja-JP" sz="2800" dirty="0" smtClean="0">
                <a:solidFill>
                  <a:schemeClr val="accent3">
                    <a:lumMod val="50000"/>
                  </a:schemeClr>
                </a:solidFill>
              </a:rPr>
              <a:t>2009</a:t>
            </a:r>
            <a:r>
              <a:rPr kumimoji="1" lang="ja-JP" altLang="en-US" sz="2800" dirty="0" smtClean="0">
                <a:solidFill>
                  <a:schemeClr val="accent3">
                    <a:lumMod val="50000"/>
                  </a:schemeClr>
                </a:solidFill>
              </a:rPr>
              <a:t>年は減少</a:t>
            </a:r>
            <a:endParaRPr kumimoji="1" lang="en-US" altLang="ja-JP" sz="2800" dirty="0" smtClean="0">
              <a:solidFill>
                <a:schemeClr val="accent3">
                  <a:lumMod val="50000"/>
                </a:schemeClr>
              </a:solidFill>
            </a:endParaRPr>
          </a:p>
          <a:p>
            <a:pPr algn="ctr"/>
            <a:r>
              <a:rPr lang="en-US" altLang="ja-JP" sz="2800" dirty="0" smtClean="0">
                <a:solidFill>
                  <a:schemeClr val="accent3">
                    <a:lumMod val="50000"/>
                  </a:schemeClr>
                </a:solidFill>
              </a:rPr>
              <a:t>2010</a:t>
            </a:r>
            <a:r>
              <a:rPr lang="ja-JP" altLang="en-US" sz="2800" dirty="0" smtClean="0">
                <a:solidFill>
                  <a:schemeClr val="accent3">
                    <a:lumMod val="50000"/>
                  </a:schemeClr>
                </a:solidFill>
              </a:rPr>
              <a:t>年は微増</a:t>
            </a:r>
            <a:endParaRPr kumimoji="1" lang="en-US" altLang="ja-JP" sz="2800" dirty="0" smtClean="0">
              <a:solidFill>
                <a:schemeClr val="accent3">
                  <a:lumMod val="50000"/>
                </a:schemeClr>
              </a:solidFill>
            </a:endParaRPr>
          </a:p>
          <a:p>
            <a:pPr algn="ctr"/>
            <a:endParaRPr kumimoji="1" lang="en-US" altLang="ja-JP" dirty="0" smtClean="0">
              <a:solidFill>
                <a:schemeClr val="accent3">
                  <a:lumMod val="50000"/>
                </a:schemeClr>
              </a:solidFill>
            </a:endParaRPr>
          </a:p>
        </p:txBody>
      </p:sp>
    </p:spTree>
    <p:extLst>
      <p:ext uri="{BB962C8B-B14F-4D97-AF65-F5344CB8AC3E}">
        <p14:creationId xmlns:p14="http://schemas.microsoft.com/office/powerpoint/2010/main" val="1217603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8" y="836712"/>
            <a:ext cx="8833792" cy="582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707904" y="404664"/>
            <a:ext cx="1872208" cy="584775"/>
          </a:xfrm>
          <a:prstGeom prst="rect">
            <a:avLst/>
          </a:prstGeom>
          <a:noFill/>
        </p:spPr>
        <p:txBody>
          <a:bodyPr wrap="square" rtlCol="0">
            <a:spAutoFit/>
          </a:bodyPr>
          <a:lstStyle/>
          <a:p>
            <a:r>
              <a:rPr kumimoji="1" lang="ja-JP" altLang="en-US" sz="3200" dirty="0" smtClean="0"/>
              <a:t>輸送人員</a:t>
            </a:r>
            <a:endParaRPr kumimoji="1" lang="ja-JP" altLang="en-US" sz="3200" dirty="0"/>
          </a:p>
        </p:txBody>
      </p:sp>
    </p:spTree>
    <p:extLst>
      <p:ext uri="{BB962C8B-B14F-4D97-AF65-F5344CB8AC3E}">
        <p14:creationId xmlns:p14="http://schemas.microsoft.com/office/powerpoint/2010/main" val="4239701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大きな特徴として</a:t>
            </a:r>
            <a:r>
              <a:rPr kumimoji="1" lang="en-US" altLang="ja-JP" dirty="0" smtClean="0"/>
              <a:t>…</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t>①</a:t>
            </a:r>
            <a:r>
              <a:rPr kumimoji="1" lang="en-US" altLang="ja-JP" dirty="0" smtClean="0"/>
              <a:t>7</a:t>
            </a:r>
            <a:r>
              <a:rPr kumimoji="1" lang="ja-JP" altLang="en-US" dirty="0" smtClean="0"/>
              <a:t>年間連続して減収傾向</a:t>
            </a:r>
            <a:endParaRPr kumimoji="1" lang="en-US" altLang="ja-JP" dirty="0" smtClean="0"/>
          </a:p>
          <a:p>
            <a:pPr marL="0" indent="0">
              <a:buNone/>
            </a:pPr>
            <a:r>
              <a:rPr lang="ja-JP" altLang="en-US" dirty="0" smtClean="0"/>
              <a:t>→</a:t>
            </a:r>
            <a:r>
              <a:rPr lang="ja-JP" altLang="en-US" dirty="0">
                <a:solidFill>
                  <a:srgbClr val="002060"/>
                </a:solidFill>
              </a:rPr>
              <a:t>収益の減少だけが原因か支出入を</a:t>
            </a:r>
            <a:r>
              <a:rPr lang="ja-JP" altLang="en-US" dirty="0" smtClean="0">
                <a:solidFill>
                  <a:srgbClr val="002060"/>
                </a:solidFill>
              </a:rPr>
              <a:t>確認</a:t>
            </a:r>
            <a:endParaRPr lang="ja-JP" altLang="en-US" dirty="0">
              <a:solidFill>
                <a:srgbClr val="002060"/>
              </a:solidFill>
            </a:endParaRPr>
          </a:p>
          <a:p>
            <a:pPr marL="0" indent="0">
              <a:buNone/>
            </a:pPr>
            <a:r>
              <a:rPr lang="ja-JP" altLang="en-US" dirty="0" smtClean="0"/>
              <a:t>②営業規模は他の赤字路線である軌道事業と大差はないが独自の取り組みを行っている</a:t>
            </a:r>
            <a:endParaRPr lang="en-US" altLang="ja-JP" dirty="0" smtClean="0"/>
          </a:p>
          <a:p>
            <a:pPr marL="0" indent="0">
              <a:buNone/>
            </a:pPr>
            <a:r>
              <a:rPr kumimoji="1" lang="ja-JP" altLang="en-US" dirty="0" smtClean="0"/>
              <a:t>→</a:t>
            </a:r>
            <a:r>
              <a:rPr kumimoji="1" lang="ja-JP" altLang="en-US" dirty="0" smtClean="0">
                <a:solidFill>
                  <a:srgbClr val="002060"/>
                </a:solidFill>
              </a:rPr>
              <a:t>センターポール化や軌道内緑化などユニークな取り組み。またそれが黒字に影響しているかヒアリング調査を実施。</a:t>
            </a:r>
            <a:endParaRPr kumimoji="1" lang="ja-JP" altLang="en-US" dirty="0">
              <a:solidFill>
                <a:srgbClr val="002060"/>
              </a:solidFill>
            </a:endParaRPr>
          </a:p>
        </p:txBody>
      </p:sp>
    </p:spTree>
    <p:extLst>
      <p:ext uri="{BB962C8B-B14F-4D97-AF65-F5344CB8AC3E}">
        <p14:creationId xmlns:p14="http://schemas.microsoft.com/office/powerpoint/2010/main" val="24928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62503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433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最近の路面電車の動向</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ja-JP" altLang="en-US" dirty="0" smtClean="0"/>
              <a:t>日本では</a:t>
            </a:r>
            <a:r>
              <a:rPr kumimoji="1" lang="en-US" altLang="ja-JP" dirty="0" smtClean="0"/>
              <a:t>LRT</a:t>
            </a:r>
            <a:r>
              <a:rPr kumimoji="1" lang="ja-JP" altLang="en-US" dirty="0" smtClean="0"/>
              <a:t>と呼ばれる超低床車両の導入がされており、今後も多くの導入計画がある。</a:t>
            </a:r>
            <a:endParaRPr kumimoji="1" lang="en-US" altLang="ja-JP" dirty="0" smtClean="0"/>
          </a:p>
          <a:p>
            <a:pPr marL="0" indent="0">
              <a:buNone/>
            </a:pPr>
            <a:r>
              <a:rPr lang="ja-JP" altLang="en-US" dirty="0" smtClean="0"/>
              <a:t>導入済み</a:t>
            </a:r>
            <a:r>
              <a:rPr lang="ja-JP" altLang="en-US" dirty="0"/>
              <a:t>地域</a:t>
            </a:r>
            <a:endParaRPr lang="en-US" altLang="ja-JP" dirty="0" smtClean="0"/>
          </a:p>
          <a:p>
            <a:pPr marL="0" indent="0">
              <a:buNone/>
            </a:pPr>
            <a:r>
              <a:rPr lang="ja-JP" altLang="en-US" dirty="0" smtClean="0"/>
              <a:t>・熊本市交通局</a:t>
            </a:r>
            <a:endParaRPr lang="en-US" altLang="ja-JP" dirty="0" smtClean="0"/>
          </a:p>
          <a:p>
            <a:pPr marL="0" indent="0">
              <a:buNone/>
            </a:pPr>
            <a:r>
              <a:rPr lang="ja-JP" altLang="en-US" dirty="0" smtClean="0"/>
              <a:t>・鹿児島市交通局</a:t>
            </a:r>
            <a:endParaRPr lang="en-US" altLang="ja-JP" dirty="0" smtClean="0"/>
          </a:p>
          <a:p>
            <a:pPr marL="0" indent="0">
              <a:buNone/>
            </a:pPr>
            <a:r>
              <a:rPr lang="ja-JP" altLang="en-US" dirty="0" smtClean="0"/>
              <a:t>・富山ライトレール</a:t>
            </a:r>
            <a:endParaRPr lang="en-US" altLang="ja-JP" dirty="0" smtClean="0"/>
          </a:p>
          <a:p>
            <a:pPr marL="0" indent="0">
              <a:buNone/>
            </a:pPr>
            <a:r>
              <a:rPr lang="ja-JP" altLang="en-US" dirty="0" smtClean="0"/>
              <a:t>・阪堺電気軌道</a:t>
            </a:r>
            <a:endParaRPr lang="en-US" altLang="ja-JP" dirty="0" smtClean="0"/>
          </a:p>
          <a:p>
            <a:pPr marL="0" indent="0">
              <a:buNone/>
            </a:pPr>
            <a:r>
              <a:rPr lang="ja-JP" altLang="en-US" dirty="0" smtClean="0"/>
              <a:t>・広島電鉄</a:t>
            </a:r>
            <a:endParaRPr lang="en-US" altLang="ja-JP"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068960"/>
            <a:ext cx="4439815" cy="332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0842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3" y="927884"/>
            <a:ext cx="8718874" cy="574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923928" y="404664"/>
            <a:ext cx="1656185" cy="523220"/>
          </a:xfrm>
          <a:prstGeom prst="rect">
            <a:avLst/>
          </a:prstGeom>
          <a:noFill/>
        </p:spPr>
        <p:txBody>
          <a:bodyPr wrap="square" rtlCol="0">
            <a:spAutoFit/>
          </a:bodyPr>
          <a:lstStyle/>
          <a:p>
            <a:r>
              <a:rPr kumimoji="1" lang="ja-JP" altLang="en-US" sz="2800" dirty="0" smtClean="0"/>
              <a:t>輸送人員</a:t>
            </a:r>
            <a:endParaRPr kumimoji="1" lang="ja-JP" altLang="en-US" sz="2800" dirty="0"/>
          </a:p>
        </p:txBody>
      </p:sp>
      <p:sp>
        <p:nvSpPr>
          <p:cNvPr id="5" name="テキスト ボックス 1"/>
          <p:cNvSpPr txBox="1"/>
          <p:nvPr/>
        </p:nvSpPr>
        <p:spPr>
          <a:xfrm>
            <a:off x="395536" y="6374588"/>
            <a:ext cx="648072" cy="2880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t>千人</a:t>
            </a:r>
            <a:endParaRPr lang="ja-JP" altLang="en-US" sz="1600" dirty="0"/>
          </a:p>
        </p:txBody>
      </p:sp>
      <p:sp>
        <p:nvSpPr>
          <p:cNvPr id="6" name="円/楕円 5"/>
          <p:cNvSpPr/>
          <p:nvPr/>
        </p:nvSpPr>
        <p:spPr>
          <a:xfrm>
            <a:off x="1907704" y="3802517"/>
            <a:ext cx="5184576" cy="21467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1">
                    <a:lumMod val="75000"/>
                  </a:schemeClr>
                </a:solidFill>
              </a:rPr>
              <a:t>輸送人員の増減</a:t>
            </a:r>
            <a:r>
              <a:rPr lang="ja-JP" altLang="en-US" sz="2800" dirty="0" smtClean="0">
                <a:solidFill>
                  <a:schemeClr val="accent1">
                    <a:lumMod val="75000"/>
                  </a:schemeClr>
                </a:solidFill>
              </a:rPr>
              <a:t>が</a:t>
            </a:r>
            <a:endParaRPr lang="en-US" altLang="ja-JP" sz="2800" dirty="0" smtClean="0">
              <a:solidFill>
                <a:schemeClr val="accent1">
                  <a:lumMod val="75000"/>
                </a:schemeClr>
              </a:solidFill>
            </a:endParaRPr>
          </a:p>
          <a:p>
            <a:pPr algn="ctr"/>
            <a:r>
              <a:rPr lang="ja-JP" altLang="en-US" sz="2800" dirty="0" smtClean="0">
                <a:solidFill>
                  <a:schemeClr val="accent1">
                    <a:lumMod val="75000"/>
                  </a:schemeClr>
                </a:solidFill>
              </a:rPr>
              <a:t>損益</a:t>
            </a:r>
            <a:r>
              <a:rPr lang="ja-JP" altLang="en-US" sz="2800" dirty="0">
                <a:solidFill>
                  <a:schemeClr val="accent1">
                    <a:lumMod val="75000"/>
                  </a:schemeClr>
                </a:solidFill>
              </a:rPr>
              <a:t>に影響！</a:t>
            </a:r>
          </a:p>
        </p:txBody>
      </p:sp>
    </p:spTree>
    <p:extLst>
      <p:ext uri="{BB962C8B-B14F-4D97-AF65-F5344CB8AC3E}">
        <p14:creationId xmlns:p14="http://schemas.microsoft.com/office/powerpoint/2010/main" val="2654579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ユニーク</a:t>
            </a:r>
            <a:r>
              <a:rPr lang="ja-JP" altLang="en-US" dirty="0" smtClean="0"/>
              <a:t>な</a:t>
            </a:r>
            <a:r>
              <a:rPr lang="ja-JP" altLang="en-US" dirty="0"/>
              <a:t>取り組み</a:t>
            </a:r>
            <a:endParaRPr kumimoji="1" lang="ja-JP" altLang="en-US" dirty="0"/>
          </a:p>
        </p:txBody>
      </p:sp>
      <p:sp>
        <p:nvSpPr>
          <p:cNvPr id="3" name="テキスト プレースホルダー 2"/>
          <p:cNvSpPr>
            <a:spLocks noGrp="1"/>
          </p:cNvSpPr>
          <p:nvPr>
            <p:ph type="body" idx="1"/>
          </p:nvPr>
        </p:nvSpPr>
        <p:spPr>
          <a:xfrm>
            <a:off x="467544" y="1340768"/>
            <a:ext cx="2592288" cy="495746"/>
          </a:xfrm>
        </p:spPr>
        <p:txBody>
          <a:bodyPr>
            <a:normAutofit/>
          </a:bodyPr>
          <a:lstStyle/>
          <a:p>
            <a:r>
              <a:rPr kumimoji="1" lang="ja-JP" altLang="en-US" dirty="0" smtClean="0"/>
              <a:t>センターポール化</a:t>
            </a:r>
            <a:endParaRPr kumimoji="1" lang="ja-JP" altLang="en-US" dirty="0"/>
          </a:p>
        </p:txBody>
      </p:sp>
      <p:sp>
        <p:nvSpPr>
          <p:cNvPr id="5" name="テキスト プレースホルダー 4"/>
          <p:cNvSpPr>
            <a:spLocks noGrp="1"/>
          </p:cNvSpPr>
          <p:nvPr>
            <p:ph type="body" sz="half" idx="3"/>
          </p:nvPr>
        </p:nvSpPr>
        <p:spPr>
          <a:xfrm>
            <a:off x="3491880" y="1340768"/>
            <a:ext cx="2964159" cy="495746"/>
          </a:xfrm>
        </p:spPr>
        <p:txBody>
          <a:bodyPr>
            <a:normAutofit fontScale="92500"/>
          </a:bodyPr>
          <a:lstStyle/>
          <a:p>
            <a:r>
              <a:rPr kumimoji="1" lang="ja-JP" altLang="en-US" dirty="0" smtClean="0"/>
              <a:t>　世界初の芝刈り電車</a:t>
            </a:r>
            <a:endParaRPr kumimoji="1" lang="en-US" altLang="ja-JP" dirty="0" smtClean="0"/>
          </a:p>
        </p:txBody>
      </p:sp>
      <p:pic>
        <p:nvPicPr>
          <p:cNvPr id="7" name="コンテンツ プレースホルダー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9512" y="1844824"/>
            <a:ext cx="3264361" cy="2448271"/>
          </a:xfrm>
        </p:spPr>
      </p:pic>
      <p:pic>
        <p:nvPicPr>
          <p:cNvPr id="8" name="コンテンツ プレースホルダー 7"/>
          <p:cNvPicPr>
            <a:picLocks noGrp="1" noChangeAspect="1"/>
          </p:cNvPicPr>
          <p:nvPr>
            <p:ph sz="half" idx="4"/>
          </p:nvPr>
        </p:nvPicPr>
        <p:blipFill>
          <a:blip r:embed="rId4">
            <a:extLst>
              <a:ext uri="{28A0092B-C50C-407E-A947-70E740481C1C}">
                <a14:useLocalDpi xmlns:a14="http://schemas.microsoft.com/office/drawing/2010/main" val="0"/>
              </a:ext>
            </a:extLst>
          </a:blip>
          <a:stretch>
            <a:fillRect/>
          </a:stretch>
        </p:blipFill>
        <p:spPr>
          <a:xfrm>
            <a:off x="3482075" y="1844824"/>
            <a:ext cx="3349386" cy="2160240"/>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4410236"/>
            <a:ext cx="2759968" cy="2069976"/>
          </a:xfrm>
          <a:prstGeom prst="rect">
            <a:avLst/>
          </a:prstGeom>
        </p:spPr>
      </p:pic>
      <p:sp>
        <p:nvSpPr>
          <p:cNvPr id="4" name="星 16 3"/>
          <p:cNvSpPr/>
          <p:nvPr/>
        </p:nvSpPr>
        <p:spPr>
          <a:xfrm>
            <a:off x="179512" y="4410236"/>
            <a:ext cx="4680520" cy="2331133"/>
          </a:xfrm>
          <a:prstGeom prst="star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1">
                    <a:lumMod val="75000"/>
                  </a:schemeClr>
                </a:solidFill>
              </a:rPr>
              <a:t>ヒアリング調査の結果</a:t>
            </a:r>
            <a:endParaRPr kumimoji="1" lang="en-US" altLang="ja-JP" dirty="0" smtClean="0">
              <a:solidFill>
                <a:schemeClr val="accent1">
                  <a:lumMod val="75000"/>
                </a:schemeClr>
              </a:solidFill>
            </a:endParaRPr>
          </a:p>
          <a:p>
            <a:pPr algn="ctr"/>
            <a:r>
              <a:rPr lang="ja-JP" altLang="en-US" dirty="0" smtClean="0">
                <a:solidFill>
                  <a:schemeClr val="accent1">
                    <a:lumMod val="75000"/>
                  </a:schemeClr>
                </a:solidFill>
              </a:rPr>
              <a:t>ＬＲＴ導入や軌道緑化などのサービス向上が黒字計上に寄与とのこと</a:t>
            </a:r>
            <a:endParaRPr kumimoji="1" lang="ja-JP" altLang="en-US" dirty="0">
              <a:solidFill>
                <a:schemeClr val="accent1">
                  <a:lumMod val="75000"/>
                </a:schemeClr>
              </a:solidFill>
            </a:endParaRPr>
          </a:p>
        </p:txBody>
      </p:sp>
      <p:sp>
        <p:nvSpPr>
          <p:cNvPr id="6" name="下矢印 5"/>
          <p:cNvSpPr/>
          <p:nvPr/>
        </p:nvSpPr>
        <p:spPr>
          <a:xfrm>
            <a:off x="7894691" y="1655677"/>
            <a:ext cx="1080120" cy="3285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市電内にはこんなこと</a:t>
            </a:r>
            <a:r>
              <a:rPr lang="ja-JP" altLang="en-US" dirty="0" smtClean="0"/>
              <a:t>が</a:t>
            </a:r>
            <a:endParaRPr lang="ja-JP" altLang="en-US" dirty="0"/>
          </a:p>
        </p:txBody>
      </p:sp>
    </p:spTree>
    <p:extLst>
      <p:ext uri="{BB962C8B-B14F-4D97-AF65-F5344CB8AC3E}">
        <p14:creationId xmlns:p14="http://schemas.microsoft.com/office/powerpoint/2010/main" val="39726521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1892450242"/>
              </p:ext>
            </p:extLst>
          </p:nvPr>
        </p:nvGraphicFramePr>
        <p:xfrm>
          <a:off x="107504" y="341512"/>
          <a:ext cx="8784976"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4621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endParaRPr kumimoji="1" lang="ja-JP" altLang="en-US"/>
          </a:p>
        </p:txBody>
      </p:sp>
      <p:sp>
        <p:nvSpPr>
          <p:cNvPr id="3" name="タイトル 2"/>
          <p:cNvSpPr>
            <a:spLocks noGrp="1"/>
          </p:cNvSpPr>
          <p:nvPr>
            <p:ph type="ctrTitle"/>
          </p:nvPr>
        </p:nvSpPr>
        <p:spPr/>
        <p:txBody>
          <a:bodyPr/>
          <a:lstStyle/>
          <a:p>
            <a:r>
              <a:rPr lang="ja-JP" altLang="en-US" dirty="0" smtClean="0"/>
              <a:t>４</a:t>
            </a:r>
            <a:r>
              <a:rPr lang="en-US" altLang="ja-JP" dirty="0" smtClean="0"/>
              <a:t>.</a:t>
            </a:r>
            <a:r>
              <a:rPr lang="ja-JP" altLang="en-US" dirty="0" smtClean="0"/>
              <a:t>考察</a:t>
            </a:r>
            <a:endParaRPr kumimoji="1" lang="ja-JP" altLang="en-US" dirty="0"/>
          </a:p>
        </p:txBody>
      </p:sp>
    </p:spTree>
    <p:extLst>
      <p:ext uri="{BB962C8B-B14F-4D97-AF65-F5344CB8AC3E}">
        <p14:creationId xmlns:p14="http://schemas.microsoft.com/office/powerpoint/2010/main" val="3199471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４</a:t>
            </a:r>
            <a:r>
              <a:rPr lang="en-US" altLang="ja-JP" dirty="0" smtClean="0"/>
              <a:t>-</a:t>
            </a:r>
            <a:r>
              <a:rPr lang="ja-JP" altLang="en-US" dirty="0"/>
              <a:t>１</a:t>
            </a:r>
            <a:r>
              <a:rPr lang="en-US" altLang="ja-JP" dirty="0" smtClean="0"/>
              <a:t>.</a:t>
            </a:r>
            <a:r>
              <a:rPr lang="ja-JP" altLang="en-US" dirty="0" smtClean="0"/>
              <a:t>結果</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ja-JP" altLang="en-US" dirty="0" smtClean="0"/>
              <a:t>過去の研究を基に現在入手可能な最新のデータで研究・分析してみた結果</a:t>
            </a:r>
            <a:r>
              <a:rPr lang="ja-JP" altLang="en-US" dirty="0" smtClean="0"/>
              <a:t>、大差がないことが判明。</a:t>
            </a:r>
            <a:endParaRPr lang="en-US" altLang="ja-JP" dirty="0" smtClean="0"/>
          </a:p>
          <a:p>
            <a:r>
              <a:rPr kumimoji="1" lang="ja-JP" altLang="en-US" dirty="0" smtClean="0"/>
              <a:t>各社とも経営に関しては、常に厳しい状況にある。</a:t>
            </a:r>
            <a:endParaRPr kumimoji="1" lang="en-US" altLang="ja-JP" dirty="0" smtClean="0"/>
          </a:p>
          <a:p>
            <a:r>
              <a:rPr kumimoji="1" lang="ja-JP" altLang="en-US" dirty="0" smtClean="0"/>
              <a:t>また私たちが取り上げた黒字連続計上社３社もともに経営は厳しい</a:t>
            </a:r>
            <a:r>
              <a:rPr lang="ja-JP" altLang="en-US" dirty="0"/>
              <a:t>状態</a:t>
            </a:r>
            <a:r>
              <a:rPr lang="ja-JP" altLang="en-US" dirty="0" smtClean="0"/>
              <a:t>にあった。</a:t>
            </a:r>
            <a:endParaRPr kumimoji="1" lang="en-US" altLang="ja-JP" dirty="0" smtClean="0"/>
          </a:p>
          <a:p>
            <a:endParaRPr kumimoji="1" lang="ja-JP" altLang="en-US" dirty="0"/>
          </a:p>
        </p:txBody>
      </p:sp>
    </p:spTree>
    <p:extLst>
      <p:ext uri="{BB962C8B-B14F-4D97-AF65-F5344CB8AC3E}">
        <p14:creationId xmlns:p14="http://schemas.microsoft.com/office/powerpoint/2010/main" val="2017476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a:t>
            </a:r>
            <a:r>
              <a:rPr kumimoji="1" lang="en-US" altLang="ja-JP" dirty="0" smtClean="0"/>
              <a:t>-</a:t>
            </a:r>
            <a:r>
              <a:rPr kumimoji="1" lang="ja-JP" altLang="en-US" dirty="0" smtClean="0"/>
              <a:t>２</a:t>
            </a:r>
            <a:r>
              <a:rPr lang="en-US" altLang="ja-JP" dirty="0"/>
              <a:t>.</a:t>
            </a:r>
            <a:r>
              <a:rPr kumimoji="1" lang="ja-JP" altLang="en-US" dirty="0" smtClean="0"/>
              <a:t>考察</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ja-JP" altLang="en-US" dirty="0" smtClean="0"/>
              <a:t>路面電車を導入地域は多数あるがいずれも経営状況は厳しいため、</a:t>
            </a:r>
            <a:r>
              <a:rPr lang="ja-JP" altLang="en-US" dirty="0" smtClean="0"/>
              <a:t>導入するならば国や市からの補助は必須であると私たちは考える。</a:t>
            </a:r>
            <a:endParaRPr lang="en-US" altLang="ja-JP" dirty="0" smtClean="0"/>
          </a:p>
          <a:p>
            <a:r>
              <a:rPr lang="ja-JP" altLang="en-US" dirty="0" smtClean="0"/>
              <a:t>次世代公共交通網として最新型路面電車ＬＲＴの導入も推進されている</a:t>
            </a:r>
            <a:r>
              <a:rPr lang="ja-JP" altLang="en-US" dirty="0"/>
              <a:t>地域</a:t>
            </a:r>
            <a:r>
              <a:rPr lang="ja-JP" altLang="en-US" dirty="0" smtClean="0"/>
              <a:t>も増えており、路面電車が富山市のように街づくりの一環として人々の生活にはいりこんでいけば経営</a:t>
            </a:r>
            <a:r>
              <a:rPr lang="ja-JP" altLang="en-US" dirty="0"/>
              <a:t>の</a:t>
            </a:r>
            <a:r>
              <a:rPr lang="ja-JP" altLang="en-US" dirty="0" smtClean="0"/>
              <a:t>改善も可能。</a:t>
            </a:r>
            <a:endParaRPr lang="en-US" altLang="ja-JP" dirty="0" smtClean="0"/>
          </a:p>
          <a:p>
            <a:r>
              <a:rPr lang="ja-JP" altLang="en-US" dirty="0" smtClean="0"/>
              <a:t>路面</a:t>
            </a:r>
            <a:r>
              <a:rPr lang="ja-JP" altLang="en-US" dirty="0"/>
              <a:t>電車</a:t>
            </a:r>
            <a:r>
              <a:rPr lang="ja-JP" altLang="en-US" dirty="0" smtClean="0"/>
              <a:t>は非常に便利な交通手段ではあるが経営で黒字を計上することが非常に困難なため財政上の支援がない限り私たちは導入に反対である。</a:t>
            </a:r>
          </a:p>
        </p:txBody>
      </p:sp>
    </p:spTree>
    <p:extLst>
      <p:ext uri="{BB962C8B-B14F-4D97-AF65-F5344CB8AC3E}">
        <p14:creationId xmlns:p14="http://schemas.microsoft.com/office/powerpoint/2010/main" val="3299334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５</a:t>
            </a:r>
            <a:r>
              <a:rPr lang="en-US" altLang="ja-JP" dirty="0" smtClean="0"/>
              <a:t>.</a:t>
            </a:r>
            <a:r>
              <a:rPr kumimoji="1" lang="ja-JP" altLang="en-US" dirty="0" smtClean="0"/>
              <a:t>参考文献</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a:t>公営交通事業協会 </a:t>
            </a:r>
            <a:r>
              <a:rPr lang="en-US" altLang="ja-JP" dirty="0"/>
              <a:t>(2007) </a:t>
            </a:r>
            <a:r>
              <a:rPr lang="ja-JP" altLang="en-US" dirty="0"/>
              <a:t>「平成</a:t>
            </a:r>
            <a:r>
              <a:rPr lang="en-US" altLang="ja-JP" dirty="0"/>
              <a:t>19</a:t>
            </a:r>
            <a:r>
              <a:rPr lang="ja-JP" altLang="en-US" dirty="0"/>
              <a:t>年度　路面電車事業の活性化に関する調査研</a:t>
            </a:r>
            <a:br>
              <a:rPr lang="ja-JP" altLang="en-US" dirty="0"/>
            </a:br>
            <a:r>
              <a:rPr lang="ja-JP" altLang="en-US" dirty="0"/>
              <a:t>究</a:t>
            </a:r>
            <a:r>
              <a:rPr lang="ja-JP" altLang="en-US" dirty="0" smtClean="0"/>
              <a:t>」</a:t>
            </a:r>
            <a:endParaRPr lang="en-US" altLang="ja-JP" dirty="0" smtClean="0"/>
          </a:p>
          <a:p>
            <a:r>
              <a:rPr lang="ja-JP" altLang="en-US" dirty="0" smtClean="0"/>
              <a:t>金高</a:t>
            </a:r>
            <a:r>
              <a:rPr lang="ja-JP" altLang="ja-JP" dirty="0"/>
              <a:t>太輝</a:t>
            </a:r>
            <a:r>
              <a:rPr lang="en-US" altLang="ja-JP" dirty="0" smtClean="0"/>
              <a:t>(</a:t>
            </a:r>
            <a:r>
              <a:rPr lang="en-US" altLang="ja-JP" dirty="0"/>
              <a:t>2012) </a:t>
            </a:r>
            <a:r>
              <a:rPr lang="ja-JP" altLang="en-US" dirty="0"/>
              <a:t>「全国における</a:t>
            </a:r>
            <a:r>
              <a:rPr lang="en-US" altLang="ja-JP" dirty="0"/>
              <a:t>LRT</a:t>
            </a:r>
            <a:r>
              <a:rPr lang="ja-JP" altLang="en-US" dirty="0"/>
              <a:t>・路面電車の比較評価</a:t>
            </a:r>
            <a:r>
              <a:rPr lang="ja-JP" altLang="en-US" dirty="0" smtClean="0"/>
              <a:t>」</a:t>
            </a:r>
            <a:endParaRPr lang="en-US" altLang="ja-JP" dirty="0" smtClean="0"/>
          </a:p>
          <a:p>
            <a:r>
              <a:rPr lang="ja-JP" altLang="en-US" dirty="0" smtClean="0"/>
              <a:t>下村</a:t>
            </a:r>
            <a:r>
              <a:rPr lang="ja-JP" altLang="ja-JP" dirty="0"/>
              <a:t>仁士</a:t>
            </a:r>
            <a:r>
              <a:rPr lang="en-US" altLang="ja-JP" dirty="0" smtClean="0"/>
              <a:t>(</a:t>
            </a:r>
            <a:r>
              <a:rPr lang="en-US" altLang="ja-JP" dirty="0"/>
              <a:t>1999) </a:t>
            </a:r>
            <a:r>
              <a:rPr lang="ja-JP" altLang="en-US" dirty="0"/>
              <a:t>「路面電車経営の現状と課題</a:t>
            </a:r>
            <a:r>
              <a:rPr lang="ja-JP" altLang="en-US" dirty="0" smtClean="0"/>
              <a:t>」</a:t>
            </a:r>
            <a:endParaRPr lang="en-US" altLang="ja-JP" dirty="0" smtClean="0"/>
          </a:p>
          <a:p>
            <a:r>
              <a:rPr lang="ja-JP" altLang="en-US" dirty="0" smtClean="0"/>
              <a:t>鉄道</a:t>
            </a:r>
            <a:r>
              <a:rPr lang="ja-JP" altLang="en-US" dirty="0"/>
              <a:t>統計</a:t>
            </a:r>
            <a:r>
              <a:rPr lang="ja-JP" altLang="en-US" dirty="0" smtClean="0"/>
              <a:t>年報（</a:t>
            </a:r>
            <a:r>
              <a:rPr lang="en-US" altLang="ja-JP" dirty="0" smtClean="0"/>
              <a:t>2004-2010</a:t>
            </a:r>
            <a:r>
              <a:rPr lang="ja-JP" altLang="en-US" dirty="0" smtClean="0"/>
              <a:t>）</a:t>
            </a:r>
            <a:r>
              <a:rPr lang="ja-JP" altLang="en-US" dirty="0"/>
              <a:t/>
            </a:r>
            <a:br>
              <a:rPr lang="ja-JP" altLang="en-US" dirty="0"/>
            </a:b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3030412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1" y="188640"/>
            <a:ext cx="8652319" cy="6481413"/>
          </a:xfrm>
        </p:spPr>
      </p:pic>
    </p:spTree>
    <p:extLst>
      <p:ext uri="{BB962C8B-B14F-4D97-AF65-F5344CB8AC3E}">
        <p14:creationId xmlns:p14="http://schemas.microsoft.com/office/powerpoint/2010/main" val="106357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smtClean="0"/>
              <a:t>経営の現状（全国）</a:t>
            </a:r>
            <a:endParaRPr kumimoji="1" lang="ja-JP" altLang="en-US" dirty="0"/>
          </a:p>
        </p:txBody>
      </p:sp>
      <p:graphicFrame>
        <p:nvGraphicFramePr>
          <p:cNvPr id="4" name="コンテンツ プレースホルダー 5"/>
          <p:cNvGraphicFramePr>
            <a:graphicFrameLocks noGrp="1"/>
          </p:cNvGraphicFramePr>
          <p:nvPr>
            <p:ph sz="quarter" idx="1"/>
            <p:extLst>
              <p:ext uri="{D42A27DB-BD31-4B8C-83A1-F6EECF244321}">
                <p14:modId xmlns:p14="http://schemas.microsoft.com/office/powerpoint/2010/main" val="1297934372"/>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268760"/>
            <a:ext cx="7675711" cy="502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15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～テーマ設定～</a:t>
            </a:r>
            <a:endParaRPr kumimoji="1" lang="ja-JP" altLang="en-US" dirty="0"/>
          </a:p>
        </p:txBody>
      </p:sp>
      <p:sp>
        <p:nvSpPr>
          <p:cNvPr id="3" name="コンテンツ プレースホルダー 2"/>
          <p:cNvSpPr>
            <a:spLocks noGrp="1"/>
          </p:cNvSpPr>
          <p:nvPr>
            <p:ph sz="quarter" idx="1"/>
          </p:nvPr>
        </p:nvSpPr>
        <p:spPr/>
        <p:txBody>
          <a:bodyPr>
            <a:normAutofit lnSpcReduction="10000"/>
          </a:bodyPr>
          <a:lstStyle/>
          <a:p>
            <a:pPr marL="0" indent="0" algn="ctr">
              <a:buNone/>
            </a:pPr>
            <a:r>
              <a:rPr lang="ja-JP" altLang="en-US" sz="3600" dirty="0">
                <a:solidFill>
                  <a:schemeClr val="tx2"/>
                </a:solidFill>
              </a:rPr>
              <a:t>＊</a:t>
            </a:r>
            <a:r>
              <a:rPr lang="ja-JP" altLang="en-US" sz="3600" dirty="0" smtClean="0"/>
              <a:t>過去の研究</a:t>
            </a:r>
            <a:r>
              <a:rPr lang="ja-JP" altLang="en-US" sz="3600" dirty="0" smtClean="0">
                <a:solidFill>
                  <a:schemeClr val="tx2"/>
                </a:solidFill>
              </a:rPr>
              <a:t>＊</a:t>
            </a:r>
            <a:endParaRPr lang="en-US" altLang="ja-JP" sz="3600" dirty="0" smtClean="0">
              <a:solidFill>
                <a:schemeClr val="tx2"/>
              </a:solidFill>
            </a:endParaRPr>
          </a:p>
          <a:p>
            <a:pPr marL="0" indent="0" algn="ctr">
              <a:buNone/>
            </a:pPr>
            <a:r>
              <a:rPr lang="ja-JP" altLang="en-US" dirty="0" smtClean="0"/>
              <a:t>全体的な赤字基調の理由を抜粋していく。</a:t>
            </a:r>
            <a:endParaRPr lang="en-US" altLang="ja-JP" dirty="0" smtClean="0"/>
          </a:p>
          <a:p>
            <a:pPr marL="0" indent="0" algn="ctr">
              <a:buNone/>
            </a:pPr>
            <a:endParaRPr lang="en-US" altLang="ja-JP" dirty="0" smtClean="0"/>
          </a:p>
          <a:p>
            <a:pPr marL="0" indent="0" algn="ctr">
              <a:buNone/>
            </a:pPr>
            <a:r>
              <a:rPr lang="ja-JP" altLang="en-US" sz="3600" dirty="0">
                <a:solidFill>
                  <a:schemeClr val="tx2"/>
                </a:solidFill>
              </a:rPr>
              <a:t>＊</a:t>
            </a:r>
            <a:r>
              <a:rPr lang="ja-JP" altLang="en-US" sz="3600" dirty="0" smtClean="0"/>
              <a:t>データの刷新</a:t>
            </a:r>
            <a:r>
              <a:rPr lang="ja-JP" altLang="en-US" sz="3600" dirty="0" smtClean="0">
                <a:solidFill>
                  <a:schemeClr val="tx2"/>
                </a:solidFill>
              </a:rPr>
              <a:t>＊</a:t>
            </a:r>
            <a:endParaRPr lang="en-US" altLang="ja-JP" sz="3600" dirty="0" smtClean="0">
              <a:solidFill>
                <a:schemeClr val="tx2"/>
              </a:solidFill>
            </a:endParaRPr>
          </a:p>
          <a:p>
            <a:pPr marL="0" indent="0" algn="ctr">
              <a:buNone/>
            </a:pPr>
            <a:r>
              <a:rPr lang="ja-JP" altLang="en-US" dirty="0" smtClean="0"/>
              <a:t>今も昔と同じ兆候があるのか</a:t>
            </a:r>
            <a:r>
              <a:rPr lang="ja-JP" altLang="en-US" dirty="0"/>
              <a:t>。</a:t>
            </a:r>
            <a:endParaRPr lang="en-US" altLang="ja-JP" dirty="0" smtClean="0"/>
          </a:p>
          <a:p>
            <a:pPr marL="0" indent="0" algn="ctr">
              <a:buNone/>
            </a:pPr>
            <a:endParaRPr lang="en-US" altLang="ja-JP" dirty="0" smtClean="0"/>
          </a:p>
          <a:p>
            <a:pPr marL="0" indent="0" algn="ctr">
              <a:buNone/>
            </a:pPr>
            <a:r>
              <a:rPr lang="ja-JP" altLang="en-US" sz="3600" dirty="0">
                <a:solidFill>
                  <a:schemeClr val="tx2"/>
                </a:solidFill>
              </a:rPr>
              <a:t>＊</a:t>
            </a:r>
            <a:r>
              <a:rPr lang="ja-JP" altLang="en-US" sz="3600" dirty="0" smtClean="0"/>
              <a:t>黒字の要因</a:t>
            </a:r>
            <a:r>
              <a:rPr lang="ja-JP" altLang="en-US" sz="3600" dirty="0" smtClean="0">
                <a:solidFill>
                  <a:schemeClr val="tx2"/>
                </a:solidFill>
              </a:rPr>
              <a:t>＊</a:t>
            </a:r>
            <a:endParaRPr lang="en-US" altLang="ja-JP" sz="3600" dirty="0" smtClean="0">
              <a:solidFill>
                <a:schemeClr val="tx2"/>
              </a:solidFill>
            </a:endParaRPr>
          </a:p>
          <a:p>
            <a:pPr marL="0" indent="0" algn="ctr">
              <a:buNone/>
            </a:pPr>
            <a:r>
              <a:rPr lang="ja-JP" altLang="en-US" dirty="0" smtClean="0"/>
              <a:t>文献やデータを参考に</a:t>
            </a:r>
            <a:endParaRPr lang="en-US" altLang="ja-JP" dirty="0"/>
          </a:p>
          <a:p>
            <a:pPr marL="0" indent="0" algn="ctr">
              <a:buNone/>
            </a:pPr>
            <a:r>
              <a:rPr lang="ja-JP" altLang="en-US" dirty="0" smtClean="0"/>
              <a:t>黒字の理由を探し出す。</a:t>
            </a:r>
            <a:endParaRPr lang="en-US" altLang="ja-JP" dirty="0" smtClean="0"/>
          </a:p>
        </p:txBody>
      </p:sp>
    </p:spTree>
    <p:extLst>
      <p:ext uri="{BB962C8B-B14F-4D97-AF65-F5344CB8AC3E}">
        <p14:creationId xmlns:p14="http://schemas.microsoft.com/office/powerpoint/2010/main" val="3304679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1533</TotalTime>
  <Words>1742</Words>
  <Application>Microsoft Office PowerPoint</Application>
  <PresentationFormat>画面に合わせる (4:3)</PresentationFormat>
  <Paragraphs>542</Paragraphs>
  <Slides>66</Slides>
  <Notes>58</Notes>
  <HiddenSlides>0</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ジャパネスク</vt:lpstr>
      <vt:lpstr>路面電車の経営の現状</vt:lpstr>
      <vt:lpstr>目次</vt:lpstr>
      <vt:lpstr>1.イントロダクション</vt:lpstr>
      <vt:lpstr>路面電車の定義</vt:lpstr>
      <vt:lpstr>路面電車の変遷</vt:lpstr>
      <vt:lpstr>最近の路面電車の動向</vt:lpstr>
      <vt:lpstr>PowerPoint プレゼンテーション</vt:lpstr>
      <vt:lpstr>経営の現状（全国）</vt:lpstr>
      <vt:lpstr>～テーマ設定～</vt:lpstr>
      <vt:lpstr>２.過去の研究</vt:lpstr>
      <vt:lpstr>PowerPoint プレゼンテーション</vt:lpstr>
      <vt:lpstr>2-1損益</vt:lpstr>
      <vt:lpstr>2-1(1)赤字の要因</vt:lpstr>
      <vt:lpstr>2-1(1) 赤字の要因</vt:lpstr>
      <vt:lpstr>2-1(1)赤字の要因</vt:lpstr>
      <vt:lpstr>2-1(2)黒字の要因</vt:lpstr>
      <vt:lpstr>2-1損益まとめ</vt:lpstr>
      <vt:lpstr>2-2輸送実績</vt:lpstr>
      <vt:lpstr>2-2(1)輸送人員</vt:lpstr>
      <vt:lpstr>2-2(2)輸送密度</vt:lpstr>
      <vt:lpstr>2-3過去の研究からわかったこと</vt:lpstr>
      <vt:lpstr>３.分析</vt:lpstr>
      <vt:lpstr>分析の流れ</vt:lpstr>
      <vt:lpstr>3-1.過去の研究との比較</vt:lpstr>
      <vt:lpstr>3-1-1.経営状況について</vt:lpstr>
      <vt:lpstr>3-1-2.収支構造について</vt:lpstr>
      <vt:lpstr>3-1-3.輸送人員について</vt:lpstr>
      <vt:lpstr>3-1-4.輸送密度について</vt:lpstr>
      <vt:lpstr>3-2.分析結果</vt:lpstr>
      <vt:lpstr>3-2-1.収入に関する散布図</vt:lpstr>
      <vt:lpstr>3-2-2.分析</vt:lpstr>
      <vt:lpstr>3-2-3.輸送人員についての分析</vt:lpstr>
      <vt:lpstr>3-2-4.輸送人員についての重回帰分析</vt:lpstr>
      <vt:lpstr>3-2-5.輸送密度についての分析</vt:lpstr>
      <vt:lpstr>3-2-6.輸送密度の重回帰分析</vt:lpstr>
      <vt:lpstr>3-2-7.分析からみる3都市のデータ</vt:lpstr>
      <vt:lpstr>3-3 黒字の要因</vt:lpstr>
      <vt:lpstr>黒字の要因</vt:lpstr>
      <vt:lpstr>PowerPoint プレゼンテーション</vt:lpstr>
      <vt:lpstr>(1)富山地方鉄道の場合</vt:lpstr>
      <vt:lpstr>損益</vt:lpstr>
      <vt:lpstr>PowerPoint プレゼンテーション</vt:lpstr>
      <vt:lpstr>大きな特徴として…</vt:lpstr>
      <vt:lpstr>富山市中心市街地活性化基本計画</vt:lpstr>
      <vt:lpstr>環状線化とは…</vt:lpstr>
      <vt:lpstr>PowerPoint プレゼンテーション</vt:lpstr>
      <vt:lpstr>人件費の割合</vt:lpstr>
      <vt:lpstr>(2)広島電鉄の場合</vt:lpstr>
      <vt:lpstr>損益</vt:lpstr>
      <vt:lpstr>PowerPoint プレゼンテーション</vt:lpstr>
      <vt:lpstr>大きな特徴として…</vt:lpstr>
      <vt:lpstr>営業規模がもっともおおきい</vt:lpstr>
      <vt:lpstr>PowerPoint プレゼンテーション</vt:lpstr>
      <vt:lpstr>PowerPoint プレゼンテーション</vt:lpstr>
      <vt:lpstr>(3)鹿児島市交通局</vt:lpstr>
      <vt:lpstr>PowerPoint プレゼンテーション</vt:lpstr>
      <vt:lpstr>PowerPoint プレゼンテーション</vt:lpstr>
      <vt:lpstr>大きな特徴として…</vt:lpstr>
      <vt:lpstr>PowerPoint プレゼンテーション</vt:lpstr>
      <vt:lpstr>PowerPoint プレゼンテーション</vt:lpstr>
      <vt:lpstr>ユニークな取り組み</vt:lpstr>
      <vt:lpstr>PowerPoint プレゼンテーション</vt:lpstr>
      <vt:lpstr>４.考察</vt:lpstr>
      <vt:lpstr>４-１.結果</vt:lpstr>
      <vt:lpstr>４-２.考察</vt:lpstr>
      <vt:lpstr>５.参考文献</vt:lpstr>
    </vt:vector>
  </TitlesOfParts>
  <Company>富山大学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（仮）</dc:title>
  <dc:creator>Toshiya Taguchi</dc:creator>
  <cp:lastModifiedBy>Taishi Watanabe</cp:lastModifiedBy>
  <cp:revision>149</cp:revision>
  <cp:lastPrinted>2013-11-05T10:52:49Z</cp:lastPrinted>
  <dcterms:created xsi:type="dcterms:W3CDTF">2013-10-20T02:14:03Z</dcterms:created>
  <dcterms:modified xsi:type="dcterms:W3CDTF">2013-11-13T05:36:10Z</dcterms:modified>
</cp:coreProperties>
</file>