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70" r:id="rId15"/>
    <p:sldId id="271" r:id="rId16"/>
    <p:sldId id="269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7" autoAdjust="0"/>
    <p:restoredTop sz="94660"/>
  </p:normalViewPr>
  <p:slideViewPr>
    <p:cSldViewPr>
      <p:cViewPr varScale="1">
        <p:scale>
          <a:sx n="53" d="100"/>
          <a:sy n="53" d="100"/>
        </p:scale>
        <p:origin x="-108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title>
      <c:layout>
        <c:manualLayout>
          <c:xMode val="edge"/>
          <c:yMode val="edge"/>
          <c:x val="0.13162328096033613"/>
          <c:y val="3.9453479222151366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認知率(高校３年生)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知っている</c:v>
                </c:pt>
                <c:pt idx="1">
                  <c:v>知らない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9.8000000000000007</c:v>
                </c:pt>
                <c:pt idx="1">
                  <c:v>90.2</c:v>
                </c:pt>
              </c:numCache>
            </c:numRef>
          </c:val>
        </c:ser>
        <c:dLbls/>
        <c:firstSliceAng val="0"/>
      </c:pieChart>
    </c:plotArea>
    <c:legend>
      <c:legendPos val="r"/>
      <c:layout>
        <c:manualLayout>
          <c:xMode val="edge"/>
          <c:yMode val="edge"/>
          <c:x val="0.59583271655846681"/>
          <c:y val="0.78059795941634946"/>
          <c:w val="0.29511569791970932"/>
          <c:h val="0.17920978865596132"/>
        </c:manualLayout>
      </c:layout>
    </c:legend>
    <c:plotVisOnly val="1"/>
    <c:dispBlanksAs val="zero"/>
  </c:chart>
  <c:txPr>
    <a:bodyPr/>
    <a:lstStyle/>
    <a:p>
      <a:pPr>
        <a:defRPr sz="1800"/>
      </a:pPr>
      <a:endParaRPr lang="ja-JP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角丸四角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5EAC-3CF4-41E1-863D-9302244B63FA}" type="datetimeFigureOut">
              <a:rPr kumimoji="1" lang="ja-JP" altLang="en-US" smtClean="0"/>
              <a:pPr/>
              <a:t>2013/11/18</a:t>
            </a:fld>
            <a:endParaRPr kumimoji="1" lang="ja-JP" altLang="en-US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79D7663-C7C0-4AAD-94F8-3A70ED9EA3F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5EAC-3CF4-41E1-863D-9302244B63FA}" type="datetimeFigureOut">
              <a:rPr kumimoji="1" lang="ja-JP" altLang="en-US" smtClean="0"/>
              <a:pPr/>
              <a:t>2013/11/18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7663-C7C0-4AAD-94F8-3A70ED9EA3F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5EAC-3CF4-41E1-863D-9302244B63FA}" type="datetimeFigureOut">
              <a:rPr kumimoji="1" lang="ja-JP" altLang="en-US" smtClean="0"/>
              <a:pPr/>
              <a:t>2013/11/18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7663-C7C0-4AAD-94F8-3A70ED9EA3F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5EAC-3CF4-41E1-863D-9302244B63FA}" type="datetimeFigureOut">
              <a:rPr kumimoji="1" lang="ja-JP" altLang="en-US" smtClean="0"/>
              <a:pPr/>
              <a:t>2013/11/18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7663-C7C0-4AAD-94F8-3A70ED9EA3F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角丸四角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5EAC-3CF4-41E1-863D-9302244B63FA}" type="datetimeFigureOut">
              <a:rPr kumimoji="1" lang="ja-JP" altLang="en-US" smtClean="0"/>
              <a:pPr/>
              <a:t>2013/11/18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79D7663-C7C0-4AAD-94F8-3A70ED9EA3F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5EAC-3CF4-41E1-863D-9302244B63FA}" type="datetimeFigureOut">
              <a:rPr kumimoji="1" lang="ja-JP" altLang="en-US" smtClean="0"/>
              <a:pPr/>
              <a:t>2013/11/18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7663-C7C0-4AAD-94F8-3A70ED9EA3F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5EAC-3CF4-41E1-863D-9302244B63FA}" type="datetimeFigureOut">
              <a:rPr kumimoji="1" lang="ja-JP" altLang="en-US" smtClean="0"/>
              <a:pPr/>
              <a:t>2013/11/18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7663-C7C0-4AAD-94F8-3A70ED9EA3F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5EAC-3CF4-41E1-863D-9302244B63FA}" type="datetimeFigureOut">
              <a:rPr kumimoji="1" lang="ja-JP" altLang="en-US" smtClean="0"/>
              <a:pPr/>
              <a:t>2013/11/18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7663-C7C0-4AAD-94F8-3A70ED9EA3F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5EAC-3CF4-41E1-863D-9302244B63FA}" type="datetimeFigureOut">
              <a:rPr kumimoji="1" lang="ja-JP" altLang="en-US" smtClean="0"/>
              <a:pPr/>
              <a:t>2013/11/18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7663-C7C0-4AAD-94F8-3A70ED9EA3F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角丸四角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5EAC-3CF4-41E1-863D-9302244B63FA}" type="datetimeFigureOut">
              <a:rPr kumimoji="1" lang="ja-JP" altLang="en-US" smtClean="0"/>
              <a:pPr/>
              <a:t>2013/11/18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7663-C7C0-4AAD-94F8-3A70ED9EA3F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5EAC-3CF4-41E1-863D-9302244B63FA}" type="datetimeFigureOut">
              <a:rPr kumimoji="1" lang="ja-JP" altLang="en-US" smtClean="0"/>
              <a:pPr/>
              <a:t>2013/11/18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79D7663-C7C0-4AAD-94F8-3A70ED9EA3F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正方形/長方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角丸四角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E5F5EAC-3CF4-41E1-863D-9302244B63FA}" type="datetimeFigureOut">
              <a:rPr kumimoji="1" lang="ja-JP" altLang="en-US" smtClean="0"/>
              <a:pPr/>
              <a:t>2013/11/18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79D7663-C7C0-4AAD-94F8-3A70ED9EA3F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google.co.jp/url?sa=i&amp;rct=j&amp;q=&amp;esrc=s&amp;frm=1&amp;source=images&amp;cd=&amp;cad=rja&amp;docid=5yYFrSm1rX9nQM&amp;tbnid=gOPFoqhH-dkV3M:&amp;ved=0CAUQjRw&amp;url=http://www.oreraryu.com/column/0610.html&amp;ei=lLqBUqj0JIWMkwXvmoBI&amp;bvm=bv.56146854,d.dGI&amp;psig=AFQjCNFEzHO44Cv6bmV2hpxnmO3chkDI8A&amp;ust=1384319831567940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hyperlink" Target="http://www.google.co.jp/url?sa=i&amp;rct=j&amp;q=&amp;esrc=s&amp;frm=1&amp;source=images&amp;cd=&amp;cad=rja&amp;docid=AqggdXyZHyNAZM&amp;tbnid=CiUa5GvF8ouIjM:&amp;ved=0CAUQjRw&amp;url=http://www.bn-tsuruoka.com/blog/?m=201308&amp;paged=3&amp;ei=AbuBUvaSMs26kQXDlYC4Cw&amp;bvm=bv.56146854,d.dGI&amp;psig=AFQjCNFrBBSS4qeOJhrhUIyJfgh__NRQ1g&amp;ust=1384320068520614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971600" y="1556792"/>
            <a:ext cx="7280256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+mn-ea"/>
                <a:ea typeface="+mn-ea"/>
              </a:rPr>
              <a:t>献血するなら今でしょ！</a:t>
            </a:r>
            <a:r>
              <a:rPr lang="en-US" altLang="ja-JP" dirty="0" smtClean="0">
                <a:latin typeface="+mn-ea"/>
                <a:ea typeface="+mn-ea"/>
              </a:rPr>
              <a:t/>
            </a:r>
            <a:br>
              <a:rPr lang="en-US" altLang="ja-JP" dirty="0" smtClean="0">
                <a:latin typeface="+mn-ea"/>
                <a:ea typeface="+mn-ea"/>
              </a:rPr>
            </a:br>
            <a:r>
              <a:rPr lang="ja-JP" altLang="en-US" dirty="0" smtClean="0">
                <a:latin typeface="+mn-ea"/>
                <a:ea typeface="+mn-ea"/>
              </a:rPr>
              <a:t>～若年層の献血率向上へ向けて～</a:t>
            </a:r>
            <a:endParaRPr lang="ja-JP" altLang="en-US" dirty="0">
              <a:latin typeface="+mn-ea"/>
              <a:ea typeface="+mn-ea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107504" y="3962434"/>
            <a:ext cx="9036496" cy="14401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b="1" dirty="0" smtClean="0">
                <a:solidFill>
                  <a:schemeClr val="tx1"/>
                </a:solidFill>
                <a:latin typeface="+mj-ea"/>
              </a:rPr>
              <a:t>南山大学　寳多康弘研究会　医療分科会</a:t>
            </a:r>
            <a:endParaRPr lang="en-US" altLang="ja-JP" b="1" dirty="0" smtClean="0">
              <a:solidFill>
                <a:schemeClr val="tx1"/>
              </a:solidFill>
              <a:latin typeface="+mj-ea"/>
            </a:endParaRPr>
          </a:p>
          <a:p>
            <a:pPr algn="r"/>
            <a:r>
              <a:rPr lang="ja-JP" altLang="en-US" b="1" dirty="0" smtClean="0">
                <a:solidFill>
                  <a:schemeClr val="tx1"/>
                </a:solidFill>
                <a:latin typeface="+mj-ea"/>
              </a:rPr>
              <a:t>川本優莉　寺田妃来理　豊田楓　西川知里　　　　　　加藤美和　松山琴音</a:t>
            </a:r>
            <a:endParaRPr lang="ja-JP" altLang="en-US" b="1" dirty="0">
              <a:solidFill>
                <a:schemeClr val="tx1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482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1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400"/>
                            </p:stCondLst>
                            <p:childTnLst>
                              <p:par>
                                <p:cTn id="14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5" dur="1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2073424" cy="868958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要因</a:t>
            </a:r>
            <a:r>
              <a:rPr kumimoji="1" lang="en-US" altLang="ja-JP" dirty="0" smtClean="0"/>
              <a:t>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784976" cy="51495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ja-JP" altLang="en-US" sz="3200" dirty="0" smtClean="0"/>
              <a:t>輸血者と献血者の数値のねじれ</a:t>
            </a:r>
            <a:endParaRPr lang="en-US" altLang="ja-JP" sz="3200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kumimoji="1" lang="ja-JP" altLang="en-US" sz="3200" dirty="0"/>
              <a:t>予防</a:t>
            </a:r>
            <a:r>
              <a:rPr kumimoji="1" lang="ja-JP" altLang="en-US" sz="3200" dirty="0" smtClean="0"/>
              <a:t>接種の義務化廃止による注射離れ</a:t>
            </a:r>
            <a:endParaRPr kumimoji="1" lang="en-US" altLang="ja-JP" sz="3200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sz="3200" dirty="0" smtClean="0"/>
              <a:t>献血者から輸血者までのルートが不明確</a:t>
            </a:r>
            <a:endParaRPr lang="en-US" altLang="ja-JP" sz="3200" dirty="0"/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sz="3200" dirty="0" smtClean="0"/>
              <a:t>廃棄血になる可能性</a:t>
            </a:r>
            <a:endParaRPr lang="en-US" altLang="ja-JP" sz="3200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sz="3200" dirty="0"/>
              <a:t>献血</a:t>
            </a:r>
            <a:r>
              <a:rPr lang="ja-JP" altLang="en-US" sz="3200" dirty="0" smtClean="0"/>
              <a:t>に必要な項目が明示されていない</a:t>
            </a:r>
            <a:endParaRPr lang="en-US" altLang="ja-JP" sz="3200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sz="3200" dirty="0"/>
              <a:t>学校教育</a:t>
            </a:r>
            <a:r>
              <a:rPr lang="ja-JP" altLang="en-US" sz="3200" dirty="0" smtClean="0"/>
              <a:t>の少なさ</a:t>
            </a:r>
            <a:endParaRPr lang="en-US" altLang="ja-JP" sz="3200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sz="3200" dirty="0" smtClean="0"/>
              <a:t>緊急性・宣伝力の低さ</a:t>
            </a:r>
            <a:endParaRPr lang="en-US" altLang="ja-JP" sz="3200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sz="3200" dirty="0"/>
              <a:t>処遇品</a:t>
            </a:r>
            <a:r>
              <a:rPr lang="ja-JP" altLang="en-US" sz="3200" dirty="0" smtClean="0"/>
              <a:t>の質</a:t>
            </a:r>
            <a:endParaRPr lang="en-US" altLang="ja-JP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412455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840"/>
                            </p:stCondLst>
                            <p:childTnLst>
                              <p:par>
                                <p:cTn id="8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80"/>
                            </p:stCondLst>
                            <p:childTnLst>
                              <p:par>
                                <p:cTn id="11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314" y="476672"/>
            <a:ext cx="4027984" cy="838490"/>
          </a:xfrm>
        </p:spPr>
        <p:txBody>
          <a:bodyPr/>
          <a:lstStyle/>
          <a:p>
            <a:r>
              <a:rPr kumimoji="1" lang="ja-JP" altLang="en-US" dirty="0" smtClean="0"/>
              <a:t>献血事業の流れ</a:t>
            </a:r>
            <a:endParaRPr kumimoji="1" lang="ja-JP" altLang="en-US" dirty="0"/>
          </a:p>
        </p:txBody>
      </p:sp>
      <p:grpSp>
        <p:nvGrpSpPr>
          <p:cNvPr id="6" name="グループ化 5"/>
          <p:cNvGrpSpPr/>
          <p:nvPr/>
        </p:nvGrpSpPr>
        <p:grpSpPr>
          <a:xfrm>
            <a:off x="6372200" y="1800080"/>
            <a:ext cx="2448272" cy="4392488"/>
            <a:chOff x="6372200" y="1484784"/>
            <a:chExt cx="2448272" cy="4392488"/>
          </a:xfrm>
        </p:grpSpPr>
        <p:sp>
          <p:nvSpPr>
            <p:cNvPr id="24" name="角丸四角形 23"/>
            <p:cNvSpPr/>
            <p:nvPr/>
          </p:nvSpPr>
          <p:spPr>
            <a:xfrm>
              <a:off x="6372200" y="1484784"/>
              <a:ext cx="2448272" cy="4392488"/>
            </a:xfrm>
            <a:prstGeom prst="roundRect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D1904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</a:endParaRP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6660232" y="1844824"/>
              <a:ext cx="18722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1" i="0" u="sng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/>
                </a:rPr>
                <a:t>供給</a:t>
              </a:r>
              <a:endParaRPr kumimoji="0" lang="ja-JP" altLang="en-US" sz="28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6660232" y="2492896"/>
              <a:ext cx="208823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/>
                </a:rPr>
                <a:t>医療機関</a:t>
              </a:r>
              <a:endParaRPr kumimoji="0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</a:endParaRP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</a:endParaRP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/>
                </a:rPr>
                <a:t>血液製剤の使用</a:t>
              </a:r>
              <a:endPara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</a:endParaRPr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251520" y="1872088"/>
            <a:ext cx="2448272" cy="4392488"/>
            <a:chOff x="251520" y="1556792"/>
            <a:chExt cx="2448272" cy="4392488"/>
          </a:xfrm>
        </p:grpSpPr>
        <p:sp>
          <p:nvSpPr>
            <p:cNvPr id="20" name="角丸四角形 19"/>
            <p:cNvSpPr/>
            <p:nvPr/>
          </p:nvSpPr>
          <p:spPr>
            <a:xfrm>
              <a:off x="251520" y="1556792"/>
              <a:ext cx="2448272" cy="4392488"/>
            </a:xfrm>
            <a:prstGeom prst="roundRect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D1904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539552" y="1844824"/>
              <a:ext cx="18722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1" i="0" u="sng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/>
                </a:rPr>
                <a:t>採血</a:t>
              </a:r>
              <a:endParaRPr kumimoji="0" lang="ja-JP" altLang="en-US" sz="28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467544" y="2564904"/>
              <a:ext cx="2088232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/>
                </a:rPr>
                <a:t>採血所</a:t>
              </a:r>
              <a:endParaRPr kumimoji="0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/>
                </a:rPr>
                <a:t>　</a:t>
              </a:r>
              <a:r>
                <a:rPr kumimoji="0" lang="en-US" altLang="ja-JP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/>
                </a:rPr>
                <a:t>(</a:t>
              </a:r>
              <a:r>
                <a:rPr kumimoji="0" lang="ja-JP" alt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/>
                </a:rPr>
                <a:t>献血ルーム、</a:t>
              </a:r>
              <a:endParaRPr kumimoji="0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/>
                </a:rPr>
                <a:t>　 採血車など</a:t>
              </a:r>
              <a:r>
                <a:rPr kumimoji="0" lang="en-US" altLang="ja-JP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/>
                </a:rPr>
                <a:t>)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/>
                </a:rPr>
                <a:t>日本赤十字社</a:t>
              </a:r>
              <a:endParaRPr kumimoji="0" lang="ja-JP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</a:endParaRPr>
            </a:p>
          </p:txBody>
        </p:sp>
        <p:pic>
          <p:nvPicPr>
            <p:cNvPr id="23" name="Picture 2" descr="C:\Program Files\Microsoft Office\MEDIA\CAGCAT10\j0235319.wmf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rgbClr val="D16349">
                  <a:tint val="45000"/>
                  <a:satMod val="400000"/>
                </a:srgbClr>
              </a:duotone>
            </a:blip>
            <a:srcRect/>
            <a:stretch>
              <a:fillRect/>
            </a:stretch>
          </p:blipFill>
          <p:spPr bwMode="auto">
            <a:xfrm>
              <a:off x="611560" y="4077072"/>
              <a:ext cx="1784909" cy="1822399"/>
            </a:xfrm>
            <a:prstGeom prst="rect">
              <a:avLst/>
            </a:prstGeom>
            <a:noFill/>
          </p:spPr>
        </p:pic>
      </p:grpSp>
      <p:grpSp>
        <p:nvGrpSpPr>
          <p:cNvPr id="8" name="グループ化 7"/>
          <p:cNvGrpSpPr/>
          <p:nvPr/>
        </p:nvGrpSpPr>
        <p:grpSpPr>
          <a:xfrm>
            <a:off x="2987824" y="1872088"/>
            <a:ext cx="2448272" cy="4392488"/>
            <a:chOff x="2987824" y="1556792"/>
            <a:chExt cx="2448272" cy="4392488"/>
          </a:xfrm>
        </p:grpSpPr>
        <p:sp>
          <p:nvSpPr>
            <p:cNvPr id="17" name="角丸四角形 16"/>
            <p:cNvSpPr/>
            <p:nvPr/>
          </p:nvSpPr>
          <p:spPr>
            <a:xfrm>
              <a:off x="2987824" y="1556792"/>
              <a:ext cx="2448272" cy="4392488"/>
            </a:xfrm>
            <a:prstGeom prst="roundRect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D1904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3347864" y="1844824"/>
              <a:ext cx="18722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1" i="0" u="sng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/>
                </a:rPr>
                <a:t>製造</a:t>
              </a:r>
              <a:endParaRPr kumimoji="0" lang="ja-JP" altLang="en-US" sz="28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3203848" y="2564904"/>
              <a:ext cx="208823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/>
                </a:rPr>
                <a:t>日本赤十字社</a:t>
              </a:r>
              <a:endParaRPr kumimoji="0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/>
                </a:rPr>
                <a:t>ブロック</a:t>
              </a:r>
              <a:endParaRPr kumimoji="0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/>
                </a:rPr>
                <a:t>血液センター</a:t>
              </a:r>
              <a:endParaRPr kumimoji="0" lang="ja-JP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</a:endParaRPr>
            </a:p>
          </p:txBody>
        </p:sp>
      </p:grpSp>
      <p:sp>
        <p:nvSpPr>
          <p:cNvPr id="9" name="右矢印 8"/>
          <p:cNvSpPr/>
          <p:nvPr/>
        </p:nvSpPr>
        <p:spPr>
          <a:xfrm>
            <a:off x="2483768" y="3168232"/>
            <a:ext cx="648072" cy="576064"/>
          </a:xfrm>
          <a:prstGeom prst="rightArrow">
            <a:avLst/>
          </a:prstGeom>
          <a:solidFill>
            <a:srgbClr val="D16349"/>
          </a:solidFill>
          <a:ln w="25400" cap="flat" cmpd="sng" algn="ctr">
            <a:solidFill>
              <a:sysClr val="window" lastClr="FFFFFF"/>
            </a:solidFill>
            <a:prstDash val="solid"/>
          </a:ln>
          <a:effectLst>
            <a:outerShdw blurRad="38100" dist="25400" dir="5400000" rotWithShape="0">
              <a:srgbClr val="000000">
                <a:alpha val="40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</a:endParaRPr>
          </a:p>
        </p:txBody>
      </p:sp>
      <p:sp>
        <p:nvSpPr>
          <p:cNvPr id="10" name="ストライプ矢印 9"/>
          <p:cNvSpPr/>
          <p:nvPr/>
        </p:nvSpPr>
        <p:spPr>
          <a:xfrm rot="5400000">
            <a:off x="3923928" y="4104336"/>
            <a:ext cx="612068" cy="468052"/>
          </a:xfrm>
          <a:prstGeom prst="stripedRightArrow">
            <a:avLst/>
          </a:prstGeom>
          <a:solidFill>
            <a:srgbClr val="D16349"/>
          </a:solidFill>
          <a:ln w="25400" cap="flat" cmpd="sng" algn="ctr">
            <a:solidFill>
              <a:sysClr val="window" lastClr="FFFFFF"/>
            </a:solidFill>
            <a:prstDash val="solid"/>
          </a:ln>
          <a:effectLst>
            <a:outerShdw blurRad="38100" dist="25400" dir="5400000" rotWithShape="0">
              <a:srgbClr val="000000">
                <a:alpha val="40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03848" y="4608392"/>
            <a:ext cx="2088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</a:rPr>
              <a:t>日本赤十字社</a:t>
            </a:r>
            <a:endParaRPr kumimoji="0" lang="en-US" altLang="ja-JP" sz="2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</a:rPr>
              <a:t>都道府県</a:t>
            </a:r>
            <a:endParaRPr kumimoji="0" lang="en-US" altLang="ja-JP" sz="2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</a:rPr>
              <a:t>血液センター</a:t>
            </a:r>
            <a:endParaRPr kumimoji="0" lang="ja-JP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</a:endParaRPr>
          </a:p>
        </p:txBody>
      </p:sp>
      <p:sp>
        <p:nvSpPr>
          <p:cNvPr id="12" name="屈折矢印 11"/>
          <p:cNvSpPr/>
          <p:nvPr/>
        </p:nvSpPr>
        <p:spPr>
          <a:xfrm>
            <a:off x="5436096" y="5400480"/>
            <a:ext cx="504056" cy="504056"/>
          </a:xfrm>
          <a:prstGeom prst="bentUpArrow">
            <a:avLst/>
          </a:prstGeom>
          <a:solidFill>
            <a:srgbClr val="D16349"/>
          </a:solidFill>
          <a:ln w="25400" cap="flat" cmpd="sng" algn="ctr">
            <a:solidFill>
              <a:sysClr val="window" lastClr="FFFFFF"/>
            </a:solidFill>
            <a:prstDash val="solid"/>
          </a:ln>
          <a:effectLst>
            <a:outerShdw blurRad="38100" dist="25400" dir="5400000" rotWithShape="0">
              <a:srgbClr val="000000">
                <a:alpha val="40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5508104" y="2880200"/>
            <a:ext cx="648072" cy="2448272"/>
            <a:chOff x="5508104" y="2564904"/>
            <a:chExt cx="648072" cy="2448272"/>
          </a:xfrm>
        </p:grpSpPr>
        <p:sp>
          <p:nvSpPr>
            <p:cNvPr id="15" name="角丸四角形 14"/>
            <p:cNvSpPr/>
            <p:nvPr/>
          </p:nvSpPr>
          <p:spPr>
            <a:xfrm>
              <a:off x="5508104" y="2564904"/>
              <a:ext cx="648072" cy="2448272"/>
            </a:xfrm>
            <a:prstGeom prst="roundRect">
              <a:avLst/>
            </a:prstGeom>
            <a:solidFill>
              <a:srgbClr val="D16349"/>
            </a:solidFill>
            <a:ln w="19050" cap="flat" cmpd="sng" algn="ctr">
              <a:solidFill>
                <a:srgbClr val="D16349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5580112" y="2852936"/>
              <a:ext cx="492443" cy="180020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/>
                </a:rPr>
                <a:t>卸売販売業者</a:t>
              </a:r>
              <a:endParaRPr kumimoji="0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</a:endParaRPr>
            </a:p>
          </p:txBody>
        </p:sp>
      </p:grpSp>
      <p:sp>
        <p:nvSpPr>
          <p:cNvPr id="14" name="右矢印 13"/>
          <p:cNvSpPr/>
          <p:nvPr/>
        </p:nvSpPr>
        <p:spPr>
          <a:xfrm>
            <a:off x="6300192" y="2880200"/>
            <a:ext cx="504056" cy="504056"/>
          </a:xfrm>
          <a:prstGeom prst="rightArrow">
            <a:avLst/>
          </a:prstGeom>
          <a:solidFill>
            <a:srgbClr val="D16349"/>
          </a:solidFill>
          <a:ln w="25400" cap="flat" cmpd="sng" algn="ctr">
            <a:solidFill>
              <a:sysClr val="window" lastClr="FFFFFF"/>
            </a:solidFill>
            <a:prstDash val="solid"/>
          </a:ln>
          <a:effectLst>
            <a:outerShdw blurRad="38100" dist="25400" dir="5400000" rotWithShape="0">
              <a:srgbClr val="000000">
                <a:alpha val="40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407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4305672" cy="796950"/>
          </a:xfrm>
        </p:spPr>
        <p:txBody>
          <a:bodyPr/>
          <a:lstStyle/>
          <a:p>
            <a:r>
              <a:rPr kumimoji="1" lang="ja-JP" altLang="en-US" dirty="0" smtClean="0"/>
              <a:t>学校教育の少なさ</a:t>
            </a:r>
            <a:endParaRPr kumimoji="1" lang="ja-JP" altLang="en-US" dirty="0"/>
          </a:p>
        </p:txBody>
      </p:sp>
      <p:pic>
        <p:nvPicPr>
          <p:cNvPr id="3074" name="Picture 2" descr="表紙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01218"/>
            <a:ext cx="3456384" cy="4853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791580" y="6255877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（厚生労働省ｈｐより）</a:t>
            </a:r>
            <a:endParaRPr kumimoji="1" lang="ja-JP" altLang="en-US" dirty="0"/>
          </a:p>
        </p:txBody>
      </p:sp>
      <p:graphicFrame>
        <p:nvGraphicFramePr>
          <p:cNvPr id="6" name="グラフ 5"/>
          <p:cNvGraphicFramePr/>
          <p:nvPr>
            <p:extLst>
              <p:ext uri="{D42A27DB-BD31-4B8C-83A1-F6EECF244321}">
                <p14:modId xmlns:p14="http://schemas.microsoft.com/office/powerpoint/2010/main" xmlns="" val="498895593"/>
              </p:ext>
            </p:extLst>
          </p:nvPr>
        </p:nvGraphicFramePr>
        <p:xfrm>
          <a:off x="4067944" y="1700808"/>
          <a:ext cx="493008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5292080" y="5767390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厚生労働省</a:t>
            </a:r>
            <a:r>
              <a:rPr lang="en-US" altLang="ja-JP" dirty="0" smtClean="0"/>
              <a:t>【</a:t>
            </a:r>
            <a:r>
              <a:rPr lang="ja-JP" altLang="en-US" dirty="0" smtClean="0"/>
              <a:t>平成</a:t>
            </a:r>
            <a:r>
              <a:rPr lang="en-US" altLang="ja-JP" dirty="0" smtClean="0"/>
              <a:t>23</a:t>
            </a:r>
            <a:r>
              <a:rPr lang="ja-JP" altLang="en-US" dirty="0" smtClean="0"/>
              <a:t>年度若年層献血意識調査結果</a:t>
            </a:r>
            <a:r>
              <a:rPr lang="en-US" altLang="ja-JP" dirty="0" smtClean="0"/>
              <a:t>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2901985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3873624" cy="940966"/>
          </a:xfrm>
        </p:spPr>
        <p:txBody>
          <a:bodyPr/>
          <a:lstStyle/>
          <a:p>
            <a:r>
              <a:rPr kumimoji="1" lang="ja-JP" altLang="en-US" dirty="0" smtClean="0"/>
              <a:t>宣伝力について</a:t>
            </a:r>
            <a:endParaRPr kumimoji="1" lang="ja-JP" altLang="en-US" dirty="0"/>
          </a:p>
        </p:txBody>
      </p:sp>
      <p:pic>
        <p:nvPicPr>
          <p:cNvPr id="4" name="コンテンツ プレースホルダ 3" descr="献血ポスター武井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1556792"/>
            <a:ext cx="3086100" cy="4352925"/>
          </a:xfrm>
          <a:prstGeom prst="rect">
            <a:avLst/>
          </a:prstGeom>
        </p:spPr>
      </p:pic>
      <p:pic>
        <p:nvPicPr>
          <p:cNvPr id="5" name="図 4" descr="献血ポスター石川遼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2348880"/>
            <a:ext cx="3810000" cy="294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45621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2448272" cy="796950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分析</a:t>
            </a:r>
            <a:r>
              <a:rPr kumimoji="1" lang="en-US" altLang="ja-JP" dirty="0" smtClean="0"/>
              <a:t>】</a:t>
            </a:r>
            <a:endParaRPr kumimoji="1" lang="ja-JP" altLang="en-US" dirty="0"/>
          </a:p>
        </p:txBody>
      </p:sp>
      <p:pic>
        <p:nvPicPr>
          <p:cNvPr id="5" name="図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988840"/>
            <a:ext cx="6411416" cy="2268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図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667635"/>
            <a:ext cx="5056239" cy="1497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テキスト ボックス 6"/>
          <p:cNvSpPr txBox="1"/>
          <p:nvPr/>
        </p:nvSpPr>
        <p:spPr>
          <a:xfrm>
            <a:off x="511387" y="3718679"/>
            <a:ext cx="79928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ja-JP" altLang="en-US" sz="2800" b="0" i="0" u="none" strike="noStrike" baseline="0" dirty="0" smtClean="0">
              <a:solidFill>
                <a:srgbClr val="000000"/>
              </a:solidFill>
              <a:latin typeface="Century"/>
            </a:endParaRPr>
          </a:p>
          <a:p>
            <a:r>
              <a:rPr lang="en-US" altLang="ja-JP" sz="800" b="0" i="0" u="none" strike="noStrike" baseline="0" dirty="0" smtClean="0">
                <a:solidFill>
                  <a:srgbClr val="000000"/>
                </a:solidFill>
                <a:latin typeface="Century"/>
              </a:rPr>
              <a:t>19 </a:t>
            </a:r>
            <a:endParaRPr lang="ja-JP" altLang="en-US" sz="2800" b="0" i="0" u="none" strike="noStrike" baseline="0" dirty="0" smtClean="0">
              <a:solidFill>
                <a:srgbClr val="000000"/>
              </a:solidFill>
              <a:latin typeface="Century"/>
            </a:endParaRPr>
          </a:p>
          <a:p>
            <a:r>
              <a:rPr lang="en-US" altLang="ja-JP" b="0" i="0" u="none" strike="noStrike" baseline="0" dirty="0" smtClean="0">
                <a:latin typeface="ＭＳ 明朝"/>
                <a:ea typeface="ＭＳ 明朝"/>
              </a:rPr>
              <a:t>【</a:t>
            </a:r>
            <a:r>
              <a:rPr lang="ja-JP" altLang="en-US" b="0" i="0" u="none" strike="noStrike" baseline="0" dirty="0" smtClean="0">
                <a:latin typeface="ＭＳ 明朝"/>
                <a:ea typeface="ＭＳ 明朝"/>
              </a:rPr>
              <a:t>推計式モデル</a:t>
            </a:r>
            <a:r>
              <a:rPr lang="en-US" altLang="ja-JP" b="0" i="0" u="none" strike="noStrike" baseline="0" dirty="0" smtClean="0">
                <a:latin typeface="ＭＳ 明朝"/>
                <a:ea typeface="ＭＳ 明朝"/>
              </a:rPr>
              <a:t>】</a:t>
            </a:r>
            <a:r>
              <a:rPr lang="ja-JP" altLang="en-US" b="0" i="0" u="none" strike="noStrike" baseline="0" dirty="0" smtClean="0">
                <a:latin typeface="ＭＳ 明朝"/>
                <a:ea typeface="ＭＳ 明朝"/>
              </a:rPr>
              <a:t> </a:t>
            </a:r>
          </a:p>
          <a:p>
            <a:r>
              <a:rPr lang="en-US" altLang="ja-JP" b="0" i="0" u="none" strike="noStrike" baseline="0" dirty="0" err="1" smtClean="0">
                <a:latin typeface="Century"/>
                <a:ea typeface="ＭＳ 明朝"/>
              </a:rPr>
              <a:t>Y</a:t>
            </a:r>
            <a:r>
              <a:rPr lang="en-US" altLang="ja-JP" sz="800" b="0" i="0" u="none" strike="noStrike" baseline="0" dirty="0" err="1" smtClean="0">
                <a:latin typeface="Century"/>
                <a:ea typeface="ＭＳ 明朝"/>
              </a:rPr>
              <a:t>k</a:t>
            </a:r>
            <a:r>
              <a:rPr lang="ja-JP" altLang="en-US" b="0" i="0" u="none" strike="noStrike" baseline="0" dirty="0" smtClean="0">
                <a:latin typeface="ＭＳ 明朝"/>
                <a:ea typeface="ＭＳ 明朝"/>
              </a:rPr>
              <a:t>＝</a:t>
            </a:r>
            <a:r>
              <a:rPr lang="el-GR" altLang="ja-JP" b="0" i="0" u="none" strike="noStrike" baseline="0" dirty="0" smtClean="0">
                <a:latin typeface="Century"/>
                <a:ea typeface="ＭＳ 明朝"/>
              </a:rPr>
              <a:t>α + β</a:t>
            </a:r>
            <a:r>
              <a:rPr lang="el-GR" altLang="ja-JP" sz="800" b="0" i="0" u="none" strike="noStrike" baseline="0" dirty="0" smtClean="0">
                <a:latin typeface="Century"/>
                <a:ea typeface="ＭＳ 明朝"/>
              </a:rPr>
              <a:t>1</a:t>
            </a:r>
            <a:r>
              <a:rPr lang="en-US" altLang="ja-JP" b="0" i="0" u="none" strike="noStrike" baseline="0" dirty="0" smtClean="0">
                <a:latin typeface="Century"/>
                <a:ea typeface="ＭＳ 明朝"/>
              </a:rPr>
              <a:t>X</a:t>
            </a:r>
            <a:r>
              <a:rPr lang="en-US" altLang="ja-JP" sz="800" b="0" i="0" u="none" strike="noStrike" baseline="0" dirty="0" smtClean="0">
                <a:latin typeface="Century"/>
                <a:ea typeface="ＭＳ 明朝"/>
              </a:rPr>
              <a:t>1k </a:t>
            </a:r>
            <a:r>
              <a:rPr lang="en-US" altLang="ja-JP" b="0" i="0" u="none" strike="noStrike" baseline="0" dirty="0" smtClean="0">
                <a:latin typeface="Century"/>
                <a:ea typeface="ＭＳ 明朝"/>
              </a:rPr>
              <a:t>+ </a:t>
            </a:r>
            <a:r>
              <a:rPr lang="el-GR" altLang="ja-JP" b="0" i="0" u="none" strike="noStrike" baseline="0" dirty="0" smtClean="0">
                <a:latin typeface="Century"/>
                <a:ea typeface="ＭＳ 明朝"/>
              </a:rPr>
              <a:t>β</a:t>
            </a:r>
            <a:r>
              <a:rPr lang="el-GR" altLang="ja-JP" sz="800" b="0" i="0" u="none" strike="noStrike" baseline="0" dirty="0" smtClean="0">
                <a:latin typeface="Century"/>
                <a:ea typeface="ＭＳ 明朝"/>
              </a:rPr>
              <a:t>2</a:t>
            </a:r>
            <a:r>
              <a:rPr lang="en-US" altLang="ja-JP" b="0" i="0" u="none" strike="noStrike" baseline="0" dirty="0" smtClean="0">
                <a:latin typeface="Century"/>
                <a:ea typeface="ＭＳ 明朝"/>
              </a:rPr>
              <a:t>D</a:t>
            </a:r>
            <a:r>
              <a:rPr lang="en-US" altLang="ja-JP" sz="800" b="0" i="0" u="none" strike="noStrike" baseline="0" dirty="0" smtClean="0">
                <a:latin typeface="Century"/>
                <a:ea typeface="ＭＳ 明朝"/>
              </a:rPr>
              <a:t>1 </a:t>
            </a:r>
            <a:r>
              <a:rPr lang="en-US" altLang="ja-JP" b="0" i="0" u="none" strike="noStrike" baseline="0" dirty="0" smtClean="0">
                <a:latin typeface="Century"/>
                <a:ea typeface="ＭＳ 明朝"/>
              </a:rPr>
              <a:t>+ </a:t>
            </a:r>
            <a:r>
              <a:rPr lang="el-GR" altLang="ja-JP" b="0" i="0" u="none" strike="noStrike" baseline="0" dirty="0" smtClean="0">
                <a:latin typeface="Century"/>
                <a:ea typeface="ＭＳ 明朝"/>
              </a:rPr>
              <a:t>β</a:t>
            </a:r>
            <a:r>
              <a:rPr lang="el-GR" altLang="ja-JP" sz="800" b="0" i="0" u="none" strike="noStrike" baseline="0" dirty="0" smtClean="0">
                <a:latin typeface="Century"/>
                <a:ea typeface="ＭＳ 明朝"/>
              </a:rPr>
              <a:t>3</a:t>
            </a:r>
            <a:r>
              <a:rPr lang="en-US" altLang="ja-JP" b="0" i="0" u="none" strike="noStrike" baseline="0" dirty="0" smtClean="0">
                <a:latin typeface="Century"/>
                <a:ea typeface="ＭＳ 明朝"/>
              </a:rPr>
              <a:t>D</a:t>
            </a:r>
            <a:r>
              <a:rPr lang="en-US" altLang="ja-JP" sz="800" b="0" i="0" u="none" strike="noStrike" baseline="0" dirty="0" smtClean="0">
                <a:latin typeface="Century"/>
                <a:ea typeface="ＭＳ 明朝"/>
              </a:rPr>
              <a:t>2 </a:t>
            </a:r>
            <a:r>
              <a:rPr lang="en-US" altLang="ja-JP" b="0" i="0" u="none" strike="noStrike" baseline="0" dirty="0" smtClean="0">
                <a:latin typeface="Century"/>
                <a:ea typeface="ＭＳ 明朝"/>
              </a:rPr>
              <a:t>+ </a:t>
            </a:r>
            <a:r>
              <a:rPr lang="en-US" altLang="ja-JP" b="0" i="0" u="none" strike="noStrike" baseline="0" dirty="0" err="1" smtClean="0">
                <a:latin typeface="Times New Roman"/>
                <a:ea typeface="ＭＳ 明朝"/>
              </a:rPr>
              <a:t>Ɛ</a:t>
            </a:r>
            <a:r>
              <a:rPr lang="en-US" altLang="ja-JP" sz="800" b="0" i="0" u="none" strike="noStrike" baseline="0" dirty="0" err="1" smtClean="0">
                <a:latin typeface="Times New Roman"/>
                <a:ea typeface="ＭＳ 明朝"/>
              </a:rPr>
              <a:t>k</a:t>
            </a:r>
            <a:r>
              <a:rPr lang="en-US" altLang="ja-JP" sz="800" b="0" i="0" u="none" strike="noStrike" baseline="0" dirty="0" smtClean="0">
                <a:latin typeface="Times New Roman"/>
                <a:ea typeface="ＭＳ 明朝"/>
              </a:rPr>
              <a:t> </a:t>
            </a:r>
          </a:p>
          <a:p>
            <a:r>
              <a:rPr lang="en-US" altLang="zh-CN" b="0" i="0" u="none" strike="noStrike" baseline="0" dirty="0" smtClean="0">
                <a:latin typeface="Times New Roman"/>
                <a:ea typeface="ＭＳ 明朝"/>
              </a:rPr>
              <a:t>Y</a:t>
            </a:r>
            <a:r>
              <a:rPr lang="zh-CN" altLang="en-US" b="0" i="0" u="none" strike="noStrike" baseline="0" dirty="0" smtClean="0">
                <a:latin typeface="ＭＳ 明朝"/>
                <a:ea typeface="ＭＳ 明朝"/>
              </a:rPr>
              <a:t>：被説明変数 </a:t>
            </a:r>
          </a:p>
          <a:p>
            <a:r>
              <a:rPr lang="ja-JP" altLang="en-US" b="0" i="0" u="none" strike="noStrike" baseline="0" dirty="0" smtClean="0">
                <a:latin typeface="ＭＳ 明朝"/>
                <a:ea typeface="ＭＳ 明朝"/>
              </a:rPr>
              <a:t>（昭和</a:t>
            </a:r>
            <a:r>
              <a:rPr lang="en-US" altLang="ja-JP" b="0" i="0" u="none" strike="noStrike" baseline="0" dirty="0" smtClean="0">
                <a:latin typeface="Century"/>
                <a:ea typeface="ＭＳ 明朝"/>
              </a:rPr>
              <a:t>63</a:t>
            </a:r>
            <a:r>
              <a:rPr lang="ja-JP" altLang="en-US" b="0" i="0" u="none" strike="noStrike" baseline="0" dirty="0" smtClean="0">
                <a:latin typeface="ＭＳ 明朝"/>
                <a:ea typeface="ＭＳ 明朝"/>
              </a:rPr>
              <a:t>年から平成</a:t>
            </a:r>
            <a:r>
              <a:rPr lang="en-US" altLang="ja-JP" b="0" i="0" u="none" strike="noStrike" baseline="0" dirty="0" smtClean="0">
                <a:latin typeface="Century"/>
                <a:ea typeface="ＭＳ 明朝"/>
              </a:rPr>
              <a:t>24</a:t>
            </a:r>
            <a:r>
              <a:rPr lang="ja-JP" altLang="en-US" b="0" i="0" u="none" strike="noStrike" baseline="0" dirty="0" smtClean="0">
                <a:latin typeface="ＭＳ 明朝"/>
                <a:ea typeface="ＭＳ 明朝"/>
              </a:rPr>
              <a:t>年までの若年層の献血率又は高校生の献血率） </a:t>
            </a:r>
          </a:p>
          <a:p>
            <a:r>
              <a:rPr lang="en-US" altLang="ja-JP" b="0" i="0" u="none" strike="noStrike" baseline="0" dirty="0" smtClean="0">
                <a:latin typeface="Century"/>
                <a:ea typeface="ＭＳ 明朝"/>
              </a:rPr>
              <a:t>X</a:t>
            </a:r>
            <a:r>
              <a:rPr lang="en-US" altLang="ja-JP" sz="800" b="0" i="0" u="none" strike="noStrike" baseline="0" dirty="0" smtClean="0">
                <a:latin typeface="Century"/>
                <a:ea typeface="ＭＳ 明朝"/>
              </a:rPr>
              <a:t>1</a:t>
            </a:r>
            <a:r>
              <a:rPr lang="ja-JP" altLang="en-US" b="0" i="0" u="none" strike="noStrike" baseline="0" dirty="0" smtClean="0">
                <a:latin typeface="ＭＳ 明朝"/>
                <a:ea typeface="ＭＳ 明朝"/>
              </a:rPr>
              <a:t>：説明変数（昭和</a:t>
            </a:r>
            <a:r>
              <a:rPr lang="en-US" altLang="ja-JP" b="0" i="0" u="none" strike="noStrike" baseline="0" dirty="0" smtClean="0">
                <a:latin typeface="Century"/>
                <a:ea typeface="ＭＳ 明朝"/>
              </a:rPr>
              <a:t>63</a:t>
            </a:r>
            <a:r>
              <a:rPr lang="ja-JP" altLang="en-US" b="0" i="0" u="none" strike="noStrike" baseline="0" dirty="0" smtClean="0">
                <a:latin typeface="ＭＳ 明朝"/>
                <a:ea typeface="ＭＳ 明朝"/>
              </a:rPr>
              <a:t>年から平成</a:t>
            </a:r>
            <a:r>
              <a:rPr lang="en-US" altLang="ja-JP" b="0" i="0" u="none" strike="noStrike" baseline="0" dirty="0" smtClean="0">
                <a:latin typeface="Century"/>
                <a:ea typeface="ＭＳ 明朝"/>
              </a:rPr>
              <a:t>24</a:t>
            </a:r>
            <a:r>
              <a:rPr lang="ja-JP" altLang="en-US" b="0" i="0" u="none" strike="noStrike" baseline="0" dirty="0" smtClean="0">
                <a:latin typeface="ＭＳ 明朝"/>
                <a:ea typeface="ＭＳ 明朝"/>
              </a:rPr>
              <a:t>年までの献血バスの台数） </a:t>
            </a:r>
          </a:p>
          <a:p>
            <a:r>
              <a:rPr lang="en-US" altLang="ja-JP" b="0" i="0" u="none" strike="noStrike" baseline="0" dirty="0" smtClean="0">
                <a:latin typeface="Century"/>
                <a:ea typeface="ＭＳ 明朝"/>
              </a:rPr>
              <a:t>D</a:t>
            </a:r>
            <a:r>
              <a:rPr lang="en-US" altLang="ja-JP" sz="800" b="0" i="0" u="none" strike="noStrike" baseline="0" dirty="0" smtClean="0">
                <a:latin typeface="Century"/>
                <a:ea typeface="ＭＳ 明朝"/>
              </a:rPr>
              <a:t>1</a:t>
            </a:r>
            <a:r>
              <a:rPr lang="ja-JP" altLang="en-US" b="0" i="0" u="none" strike="noStrike" baseline="0" dirty="0" smtClean="0">
                <a:latin typeface="ＭＳ 明朝"/>
                <a:ea typeface="ＭＳ 明朝"/>
              </a:rPr>
              <a:t>：ダミー変数（金券ダミー） </a:t>
            </a:r>
          </a:p>
          <a:p>
            <a:r>
              <a:rPr lang="en-US" altLang="ja-JP" b="0" i="0" u="none" strike="noStrike" baseline="0" dirty="0" smtClean="0">
                <a:latin typeface="Century"/>
                <a:ea typeface="ＭＳ 明朝"/>
              </a:rPr>
              <a:t>D</a:t>
            </a:r>
            <a:r>
              <a:rPr lang="en-US" altLang="ja-JP" sz="800" b="0" i="0" u="none" strike="noStrike" baseline="0" dirty="0" smtClean="0">
                <a:latin typeface="Century"/>
                <a:ea typeface="ＭＳ 明朝"/>
              </a:rPr>
              <a:t>2</a:t>
            </a:r>
            <a:r>
              <a:rPr lang="ja-JP" altLang="en-US" b="0" i="0" u="none" strike="noStrike" baseline="0" dirty="0" smtClean="0">
                <a:latin typeface="ＭＳ 明朝"/>
                <a:ea typeface="ＭＳ 明朝"/>
              </a:rPr>
              <a:t>：ダミー変数（予防接種任意化ダミー） </a:t>
            </a:r>
          </a:p>
          <a:p>
            <a:r>
              <a:rPr lang="en-US" altLang="ja-JP" b="0" i="0" u="none" strike="noStrike" baseline="0" dirty="0" smtClean="0">
                <a:latin typeface="Times New Roman"/>
                <a:ea typeface="ＭＳ 明朝"/>
              </a:rPr>
              <a:t>Ɛ</a:t>
            </a:r>
            <a:r>
              <a:rPr lang="ja-JP" altLang="en-US" b="0" i="0" u="none" strike="noStrike" baseline="0" dirty="0" smtClean="0">
                <a:latin typeface="ＭＳ 明朝"/>
                <a:ea typeface="ＭＳ 明朝"/>
              </a:rPr>
              <a:t>：誤差項 </a:t>
            </a:r>
          </a:p>
          <a:p>
            <a:r>
              <a:rPr lang="en-US" altLang="ja-JP" b="0" i="0" u="none" strike="noStrike" baseline="0" dirty="0" smtClean="0">
                <a:latin typeface="Century"/>
                <a:ea typeface="ＭＳ 明朝"/>
              </a:rPr>
              <a:t>k</a:t>
            </a:r>
            <a:r>
              <a:rPr lang="ja-JP" altLang="en-US" b="0" i="0" u="none" strike="noStrike" baseline="0" dirty="0" smtClean="0">
                <a:latin typeface="ＭＳ 明朝"/>
                <a:ea typeface="ＭＳ 明朝"/>
              </a:rPr>
              <a:t>：年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385190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3441576" cy="940966"/>
          </a:xfrm>
        </p:spPr>
        <p:txBody>
          <a:bodyPr/>
          <a:lstStyle/>
          <a:p>
            <a:r>
              <a:rPr kumimoji="1" lang="ja-JP" altLang="en-US" dirty="0" smtClean="0"/>
              <a:t>分析結果から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1691680" y="1700808"/>
            <a:ext cx="4305672" cy="27732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u"/>
            </a:pPr>
            <a:r>
              <a:rPr kumimoji="1" lang="ja-JP" altLang="en-US" sz="4800" dirty="0" smtClean="0"/>
              <a:t>献血バス</a:t>
            </a:r>
            <a:endParaRPr lang="en-US" altLang="ja-JP" sz="4800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kumimoji="1" lang="ja-JP" altLang="en-US" sz="4800" dirty="0"/>
              <a:t>金券</a:t>
            </a:r>
            <a:r>
              <a:rPr kumimoji="1" lang="ja-JP" altLang="en-US" sz="4800" dirty="0" smtClean="0"/>
              <a:t>の廃止</a:t>
            </a:r>
            <a:endParaRPr kumimoji="1" lang="en-US" altLang="ja-JP" sz="4800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sz="4800" dirty="0"/>
              <a:t>注射</a:t>
            </a:r>
            <a:r>
              <a:rPr lang="ja-JP" altLang="en-US" sz="4800" dirty="0" smtClean="0"/>
              <a:t>針</a:t>
            </a:r>
            <a:endParaRPr lang="en-US" altLang="ja-JP" sz="4800" dirty="0" smtClean="0"/>
          </a:p>
          <a:p>
            <a:pPr>
              <a:buFont typeface="Wingdings" panose="05000000000000000000" pitchFamily="2" charset="2"/>
              <a:buChar char="u"/>
            </a:pPr>
            <a:endParaRPr kumimoji="1"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87624" y="4653136"/>
            <a:ext cx="6480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以上の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３つ</a:t>
            </a:r>
            <a:r>
              <a:rPr kumimoji="1" lang="ja-JP" altLang="en-US" sz="3600" dirty="0" smtClean="0"/>
              <a:t>が優位に効いていることが明らかになった！</a:t>
            </a:r>
            <a:endParaRPr kumimoji="1" lang="ja-JP" altLang="en-US" sz="3600" dirty="0"/>
          </a:p>
        </p:txBody>
      </p:sp>
      <p:pic>
        <p:nvPicPr>
          <p:cNvPr id="4098" name="Picture 2" descr="C:\Program Files\Microsoft Office\MEDIA\CAGCAT10\j018332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559281">
            <a:off x="5161407" y="920649"/>
            <a:ext cx="1805940" cy="18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11pp341\AppData\Local\Microsoft\Windows\Temporary Internet Files\Content.IE5\WXR79004\MC90034948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259697">
            <a:off x="6846363" y="2816619"/>
            <a:ext cx="1491504" cy="1492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285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123" y="332656"/>
            <a:ext cx="6681936" cy="868958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【</a:t>
            </a:r>
            <a:r>
              <a:rPr lang="ja-JP" altLang="en-US" dirty="0" smtClean="0"/>
              <a:t>政策提言・論文の独自性</a:t>
            </a:r>
            <a:r>
              <a:rPr lang="en-US" altLang="ja-JP" dirty="0" smtClean="0"/>
              <a:t>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568952" cy="5301208"/>
          </a:xfrm>
        </p:spPr>
        <p:txBody>
          <a:bodyPr/>
          <a:lstStyle/>
          <a:p>
            <a:pPr algn="ctr">
              <a:buFont typeface="Wingdings" panose="05000000000000000000" pitchFamily="2" charset="2"/>
              <a:buChar char="u"/>
            </a:pPr>
            <a:r>
              <a:rPr kumimoji="1" lang="ja-JP" altLang="en-US" sz="4800" dirty="0" smtClean="0">
                <a:solidFill>
                  <a:srgbClr val="FF0000"/>
                </a:solidFill>
              </a:rPr>
              <a:t>若年層</a:t>
            </a:r>
            <a:r>
              <a:rPr kumimoji="1" lang="ja-JP" altLang="en-US" sz="4800" dirty="0" smtClean="0"/>
              <a:t>にターゲットを絞る</a:t>
            </a:r>
            <a:endParaRPr lang="en-US" altLang="ja-JP" sz="3200" dirty="0" smtClean="0"/>
          </a:p>
          <a:p>
            <a:pPr marL="1143000" lvl="4" indent="0">
              <a:buNone/>
            </a:pPr>
            <a:endParaRPr lang="en-US" altLang="ja-JP" sz="3200" dirty="0"/>
          </a:p>
          <a:p>
            <a:pPr lvl="4">
              <a:buFont typeface="Wingdings" panose="05000000000000000000" pitchFamily="2" charset="2"/>
              <a:buChar char="Ø"/>
            </a:pPr>
            <a:r>
              <a:rPr lang="ja-JP" altLang="en-US" sz="3600" dirty="0"/>
              <a:t>献血</a:t>
            </a:r>
            <a:r>
              <a:rPr lang="ja-JP" altLang="en-US" sz="3600" dirty="0" smtClean="0"/>
              <a:t>の習慣づけ</a:t>
            </a:r>
            <a:endParaRPr lang="en-US" altLang="ja-JP" sz="3600" dirty="0" smtClean="0"/>
          </a:p>
          <a:p>
            <a:pPr lvl="4">
              <a:buFont typeface="Wingdings" panose="05000000000000000000" pitchFamily="2" charset="2"/>
              <a:buChar char="Ø"/>
            </a:pPr>
            <a:r>
              <a:rPr kumimoji="1" lang="ja-JP" altLang="en-US" sz="3600" dirty="0"/>
              <a:t>献血</a:t>
            </a:r>
            <a:r>
              <a:rPr kumimoji="1" lang="ja-JP" altLang="en-US" sz="3600" dirty="0" smtClean="0"/>
              <a:t>バスに注目</a:t>
            </a:r>
            <a:endParaRPr kumimoji="1" lang="en-US" altLang="ja-JP" sz="3600" dirty="0" smtClean="0"/>
          </a:p>
          <a:p>
            <a:pPr lvl="4">
              <a:buFont typeface="Wingdings" panose="05000000000000000000" pitchFamily="2" charset="2"/>
              <a:buChar char="Ø"/>
            </a:pPr>
            <a:r>
              <a:rPr lang="ja-JP" altLang="en-US" sz="3600" dirty="0" smtClean="0"/>
              <a:t>大学生のアイデア→見える化</a:t>
            </a:r>
            <a:endParaRPr lang="en-US" altLang="ja-JP" sz="3600" dirty="0" smtClean="0"/>
          </a:p>
          <a:p>
            <a:pPr lvl="4">
              <a:buFont typeface="Wingdings" panose="05000000000000000000" pitchFamily="2" charset="2"/>
              <a:buChar char="Ø"/>
            </a:pPr>
            <a:r>
              <a:rPr lang="ja-JP" altLang="en-US" sz="3600" dirty="0"/>
              <a:t>動機付け</a:t>
            </a:r>
            <a:r>
              <a:rPr lang="ja-JP" altLang="en-US" sz="3600" dirty="0" smtClean="0"/>
              <a:t>の具体案</a:t>
            </a:r>
            <a:endParaRPr kumimoji="1" lang="ja-JP" altLang="en-US" sz="3600" dirty="0"/>
          </a:p>
        </p:txBody>
      </p:sp>
      <p:pic>
        <p:nvPicPr>
          <p:cNvPr id="2050" name="Picture 2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725144"/>
            <a:ext cx="1773022" cy="182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2152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1929408" cy="72494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具体案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323528" y="1196752"/>
            <a:ext cx="8363272" cy="547260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kumimoji="1" lang="ja-JP" altLang="en-US" sz="4000" dirty="0" smtClean="0">
                <a:solidFill>
                  <a:srgbClr val="FF0000"/>
                </a:solidFill>
              </a:rPr>
              <a:t>長期的</a:t>
            </a:r>
            <a:r>
              <a:rPr kumimoji="1" lang="ja-JP" altLang="en-US" sz="4000" dirty="0" smtClean="0"/>
              <a:t>政策</a:t>
            </a:r>
            <a:endParaRPr kumimoji="1" lang="en-US" altLang="ja-JP" sz="40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ja-JP" altLang="en-US" sz="4800" dirty="0"/>
              <a:t>学校</a:t>
            </a:r>
            <a:r>
              <a:rPr lang="ja-JP" altLang="en-US" sz="4800" dirty="0" smtClean="0"/>
              <a:t>教育の充実</a:t>
            </a:r>
            <a:endParaRPr lang="en-US" altLang="ja-JP" sz="48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kumimoji="1" lang="ja-JP" altLang="en-US" sz="4800" dirty="0" smtClean="0"/>
              <a:t>献血バスの復活</a:t>
            </a:r>
            <a:endParaRPr kumimoji="1" lang="en-US" altLang="ja-JP" sz="4800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sz="4000" dirty="0" smtClean="0">
                <a:solidFill>
                  <a:srgbClr val="FF0000"/>
                </a:solidFill>
              </a:rPr>
              <a:t>短期的</a:t>
            </a:r>
            <a:r>
              <a:rPr lang="en-US" altLang="ja-JP" sz="4000" dirty="0" smtClean="0"/>
              <a:t>(</a:t>
            </a:r>
            <a:r>
              <a:rPr lang="ja-JP" altLang="en-US" sz="4000" dirty="0" smtClean="0"/>
              <a:t>効率的</a:t>
            </a:r>
            <a:r>
              <a:rPr lang="en-US" altLang="ja-JP" sz="4000" dirty="0" smtClean="0"/>
              <a:t>)</a:t>
            </a:r>
            <a:r>
              <a:rPr lang="ja-JP" altLang="en-US" sz="4000" dirty="0" smtClean="0"/>
              <a:t>政策</a:t>
            </a:r>
            <a:endParaRPr lang="en-US" altLang="ja-JP" sz="40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ja-JP" altLang="en-US" sz="4800" dirty="0" smtClean="0"/>
              <a:t>スマートフォン</a:t>
            </a:r>
            <a:r>
              <a:rPr lang="ja-JP" altLang="en-US" sz="4800" dirty="0"/>
              <a:t>による若者向けアプリの開発</a:t>
            </a:r>
            <a:endParaRPr lang="en-US" altLang="ja-JP" sz="4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ja-JP" altLang="en-US" sz="4800" dirty="0"/>
              <a:t>ポイント制による献血への動機付け</a:t>
            </a:r>
            <a:endParaRPr lang="en-US" altLang="ja-JP" sz="4800" dirty="0"/>
          </a:p>
          <a:p>
            <a:pPr>
              <a:buFont typeface="Wingdings" panose="05000000000000000000" pitchFamily="2" charset="2"/>
              <a:buChar char="u"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232150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3081536" cy="79695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参考文献</a:t>
            </a:r>
            <a:r>
              <a:rPr kumimoji="1" lang="en-US" altLang="ja-JP" dirty="0" smtClean="0"/>
              <a:t>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179512" y="1124744"/>
            <a:ext cx="9144000" cy="537321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ja-JP" altLang="en-US" sz="3400" dirty="0" smtClean="0">
                <a:latin typeface="ＭＳ 明朝"/>
                <a:ea typeface="ＭＳ 明朝"/>
              </a:rPr>
              <a:t>寺地</a:t>
            </a:r>
            <a:r>
              <a:rPr lang="ja-JP" altLang="en-US" sz="3400" dirty="0">
                <a:latin typeface="ＭＳ 明朝"/>
                <a:ea typeface="ＭＳ 明朝"/>
              </a:rPr>
              <a:t>一浩氏、近勝彦氏（</a:t>
            </a:r>
            <a:r>
              <a:rPr lang="en-US" altLang="ja-JP" sz="3400" dirty="0">
                <a:latin typeface="Century"/>
                <a:ea typeface="ＭＳ 明朝"/>
              </a:rPr>
              <a:t>2011</a:t>
            </a:r>
            <a:r>
              <a:rPr lang="ja-JP" altLang="en-US" sz="3400" dirty="0">
                <a:latin typeface="ＭＳ 明朝"/>
                <a:ea typeface="ＭＳ 明朝"/>
              </a:rPr>
              <a:t>） 「ポイントによる消費者行動研究－行動経済学会」 </a:t>
            </a:r>
          </a:p>
          <a:p>
            <a:pPr marL="0" indent="0">
              <a:buNone/>
            </a:pPr>
            <a:r>
              <a:rPr lang="ja-JP" altLang="en-US" sz="3400" dirty="0">
                <a:latin typeface="ＭＳ 明朝"/>
                <a:ea typeface="ＭＳ 明朝"/>
              </a:rPr>
              <a:t>（</a:t>
            </a:r>
            <a:r>
              <a:rPr lang="en-US" altLang="ja-JP" sz="3400" dirty="0">
                <a:latin typeface="Century"/>
                <a:ea typeface="ＭＳ 明朝"/>
              </a:rPr>
              <a:t>2013</a:t>
            </a:r>
            <a:r>
              <a:rPr lang="ja-JP" altLang="en-US" sz="3400" dirty="0">
                <a:latin typeface="ＭＳ 明朝"/>
                <a:ea typeface="ＭＳ 明朝"/>
              </a:rPr>
              <a:t>年</a:t>
            </a:r>
            <a:r>
              <a:rPr lang="en-US" altLang="ja-JP" sz="3400" dirty="0">
                <a:latin typeface="Century"/>
                <a:ea typeface="ＭＳ 明朝"/>
              </a:rPr>
              <a:t>10</a:t>
            </a:r>
            <a:r>
              <a:rPr lang="ja-JP" altLang="en-US" sz="3400" dirty="0">
                <a:latin typeface="ＭＳ 明朝"/>
                <a:ea typeface="ＭＳ 明朝"/>
              </a:rPr>
              <a:t>月</a:t>
            </a:r>
            <a:r>
              <a:rPr lang="en-US" altLang="ja-JP" sz="3400" dirty="0">
                <a:latin typeface="Century"/>
                <a:ea typeface="ＭＳ 明朝"/>
              </a:rPr>
              <a:t>8</a:t>
            </a:r>
            <a:r>
              <a:rPr lang="ja-JP" altLang="en-US" sz="3400" dirty="0">
                <a:latin typeface="ＭＳ 明朝"/>
                <a:ea typeface="ＭＳ 明朝"/>
              </a:rPr>
              <a:t>日取得） </a:t>
            </a:r>
          </a:p>
          <a:p>
            <a:pPr marL="0" indent="0">
              <a:buNone/>
            </a:pPr>
            <a:r>
              <a:rPr lang="en-US" altLang="ja-JP" sz="3400" dirty="0">
                <a:latin typeface="Century"/>
                <a:ea typeface="ＭＳ 明朝"/>
              </a:rPr>
              <a:t>http://www.abef.jp/event/20111210/shiryou/Ippan/Yokou2_TerachiKazuhiro.pdf </a:t>
            </a:r>
          </a:p>
          <a:p>
            <a:pPr marL="0" indent="0">
              <a:buNone/>
            </a:pPr>
            <a:r>
              <a:rPr lang="ja-JP" altLang="en-US" sz="3400" dirty="0">
                <a:latin typeface="ＭＳ 明朝"/>
                <a:ea typeface="ＭＳ 明朝"/>
              </a:rPr>
              <a:t>小栗俊之氏（</a:t>
            </a:r>
            <a:r>
              <a:rPr lang="en-US" altLang="ja-JP" sz="3400" dirty="0">
                <a:latin typeface="Century"/>
                <a:ea typeface="ＭＳ 明朝"/>
              </a:rPr>
              <a:t>2000</a:t>
            </a:r>
            <a:r>
              <a:rPr lang="ja-JP" altLang="en-US" sz="3400" dirty="0">
                <a:latin typeface="ＭＳ 明朝"/>
                <a:ea typeface="ＭＳ 明朝"/>
              </a:rPr>
              <a:t>） 「ボランティア行動における動機付け理論」 </a:t>
            </a:r>
          </a:p>
          <a:p>
            <a:pPr marL="0" indent="0">
              <a:buNone/>
            </a:pPr>
            <a:r>
              <a:rPr lang="ja-JP" altLang="en-US" sz="3400" dirty="0">
                <a:latin typeface="ＭＳ 明朝"/>
                <a:ea typeface="ＭＳ 明朝"/>
              </a:rPr>
              <a:t>（</a:t>
            </a:r>
            <a:r>
              <a:rPr lang="en-US" altLang="ja-JP" sz="3400" dirty="0">
                <a:latin typeface="Century"/>
                <a:ea typeface="ＭＳ 明朝"/>
              </a:rPr>
              <a:t>2013</a:t>
            </a:r>
            <a:r>
              <a:rPr lang="ja-JP" altLang="en-US" sz="3400" dirty="0">
                <a:latin typeface="ＭＳ 明朝"/>
                <a:ea typeface="ＭＳ 明朝"/>
              </a:rPr>
              <a:t>年</a:t>
            </a:r>
            <a:r>
              <a:rPr lang="en-US" altLang="ja-JP" sz="3400" dirty="0">
                <a:latin typeface="Century"/>
                <a:ea typeface="ＭＳ 明朝"/>
              </a:rPr>
              <a:t>10</a:t>
            </a:r>
            <a:r>
              <a:rPr lang="ja-JP" altLang="en-US" sz="3400" dirty="0">
                <a:latin typeface="ＭＳ 明朝"/>
                <a:ea typeface="ＭＳ 明朝"/>
              </a:rPr>
              <a:t>月</a:t>
            </a:r>
            <a:r>
              <a:rPr lang="en-US" altLang="ja-JP" sz="3400" dirty="0">
                <a:latin typeface="Century"/>
                <a:ea typeface="ＭＳ 明朝"/>
              </a:rPr>
              <a:t>8</a:t>
            </a:r>
            <a:r>
              <a:rPr lang="ja-JP" altLang="en-US" sz="3400" dirty="0">
                <a:latin typeface="ＭＳ 明朝"/>
                <a:ea typeface="ＭＳ 明朝"/>
              </a:rPr>
              <a:t>日取得） </a:t>
            </a:r>
          </a:p>
          <a:p>
            <a:pPr marL="0" indent="0">
              <a:buNone/>
            </a:pPr>
            <a:r>
              <a:rPr lang="en-US" altLang="ja-JP" sz="3400" dirty="0">
                <a:latin typeface="Century"/>
                <a:ea typeface="ＭＳ 明朝"/>
              </a:rPr>
              <a:t>http://www.u-bunkyo.ac.jp/center/library/image/kyukiyo2_79-100.pdf </a:t>
            </a:r>
          </a:p>
          <a:p>
            <a:pPr marL="0" indent="0">
              <a:buNone/>
            </a:pPr>
            <a:r>
              <a:rPr lang="ja-JP" altLang="en-US" sz="3400" dirty="0">
                <a:latin typeface="ＭＳ 明朝"/>
                <a:ea typeface="ＭＳ 明朝"/>
              </a:rPr>
              <a:t>モバイル社会研究所（</a:t>
            </a:r>
            <a:r>
              <a:rPr lang="en-US" altLang="ja-JP" sz="3400" dirty="0">
                <a:latin typeface="Century"/>
                <a:ea typeface="ＭＳ 明朝"/>
              </a:rPr>
              <a:t>2007</a:t>
            </a:r>
            <a:r>
              <a:rPr lang="ja-JP" altLang="en-US" sz="3400" dirty="0">
                <a:latin typeface="ＭＳ 明朝"/>
                <a:ea typeface="ＭＳ 明朝"/>
              </a:rPr>
              <a:t>）「世界各国における携帯電話のポジティブな影響」 </a:t>
            </a:r>
          </a:p>
          <a:p>
            <a:pPr marL="0" indent="0">
              <a:buNone/>
            </a:pPr>
            <a:r>
              <a:rPr lang="ja-JP" altLang="en-US" sz="3400" dirty="0">
                <a:latin typeface="ＭＳ 明朝"/>
                <a:ea typeface="ＭＳ 明朝"/>
              </a:rPr>
              <a:t>（</a:t>
            </a:r>
            <a:r>
              <a:rPr lang="en-US" altLang="ja-JP" sz="3400" dirty="0">
                <a:latin typeface="Century"/>
                <a:ea typeface="ＭＳ 明朝"/>
              </a:rPr>
              <a:t>2013</a:t>
            </a:r>
            <a:r>
              <a:rPr lang="ja-JP" altLang="en-US" sz="3400" dirty="0">
                <a:latin typeface="ＭＳ 明朝"/>
                <a:ea typeface="ＭＳ 明朝"/>
              </a:rPr>
              <a:t>年</a:t>
            </a:r>
            <a:r>
              <a:rPr lang="en-US" altLang="ja-JP" sz="3400" dirty="0">
                <a:latin typeface="Century"/>
                <a:ea typeface="ＭＳ 明朝"/>
              </a:rPr>
              <a:t>10</a:t>
            </a:r>
            <a:r>
              <a:rPr lang="ja-JP" altLang="en-US" sz="3400" dirty="0">
                <a:latin typeface="ＭＳ 明朝"/>
                <a:ea typeface="ＭＳ 明朝"/>
              </a:rPr>
              <a:t>月</a:t>
            </a:r>
            <a:r>
              <a:rPr lang="en-US" altLang="ja-JP" sz="3400" dirty="0">
                <a:latin typeface="Century"/>
                <a:ea typeface="ＭＳ 明朝"/>
              </a:rPr>
              <a:t>8</a:t>
            </a:r>
            <a:r>
              <a:rPr lang="ja-JP" altLang="en-US" sz="3400" dirty="0">
                <a:latin typeface="ＭＳ 明朝"/>
                <a:ea typeface="ＭＳ 明朝"/>
              </a:rPr>
              <a:t>日取得） </a:t>
            </a:r>
          </a:p>
          <a:p>
            <a:pPr marL="0" indent="0">
              <a:buNone/>
            </a:pPr>
            <a:r>
              <a:rPr lang="en-US" altLang="ja-JP" sz="3400" dirty="0">
                <a:latin typeface="Century"/>
                <a:ea typeface="ＭＳ 明朝"/>
              </a:rPr>
              <a:t>http://www.moba-ken.jp/pdf/positive_mgci_jp.pdf </a:t>
            </a:r>
          </a:p>
          <a:p>
            <a:pPr marL="0" indent="0">
              <a:buNone/>
            </a:pPr>
            <a:r>
              <a:rPr lang="ja-JP" altLang="en-US" sz="3400" dirty="0">
                <a:latin typeface="ＭＳ 明朝"/>
                <a:ea typeface="ＭＳ 明朝"/>
              </a:rPr>
              <a:t>伊藤忠弘氏（</a:t>
            </a:r>
            <a:r>
              <a:rPr lang="en-US" altLang="ja-JP" sz="3400" dirty="0">
                <a:latin typeface="Century"/>
                <a:ea typeface="ＭＳ 明朝"/>
              </a:rPr>
              <a:t>2004</a:t>
            </a:r>
            <a:r>
              <a:rPr lang="ja-JP" altLang="en-US" sz="3400" dirty="0">
                <a:latin typeface="ＭＳ 明朝"/>
                <a:ea typeface="ＭＳ 明朝"/>
              </a:rPr>
              <a:t>） 「ボランティア活動の動機の検討」（</a:t>
            </a:r>
            <a:r>
              <a:rPr lang="en-US" altLang="ja-JP" sz="3400" dirty="0">
                <a:latin typeface="Century"/>
                <a:ea typeface="ＭＳ 明朝"/>
              </a:rPr>
              <a:t>2013</a:t>
            </a:r>
            <a:r>
              <a:rPr lang="ja-JP" altLang="en-US" sz="3400" dirty="0">
                <a:latin typeface="ＭＳ 明朝"/>
                <a:ea typeface="ＭＳ 明朝"/>
              </a:rPr>
              <a:t>年</a:t>
            </a:r>
            <a:r>
              <a:rPr lang="en-US" altLang="ja-JP" sz="3400" dirty="0">
                <a:latin typeface="Century"/>
                <a:ea typeface="ＭＳ 明朝"/>
              </a:rPr>
              <a:t>10</a:t>
            </a:r>
            <a:r>
              <a:rPr lang="ja-JP" altLang="en-US" sz="3400" dirty="0">
                <a:latin typeface="ＭＳ 明朝"/>
                <a:ea typeface="ＭＳ 明朝"/>
              </a:rPr>
              <a:t>月</a:t>
            </a:r>
            <a:r>
              <a:rPr lang="en-US" altLang="ja-JP" sz="3400" dirty="0">
                <a:latin typeface="Century"/>
                <a:ea typeface="ＭＳ 明朝"/>
              </a:rPr>
              <a:t>8</a:t>
            </a:r>
            <a:r>
              <a:rPr lang="ja-JP" altLang="en-US" sz="3400" dirty="0">
                <a:latin typeface="ＭＳ 明朝"/>
                <a:ea typeface="ＭＳ 明朝"/>
              </a:rPr>
              <a:t>日取得） </a:t>
            </a:r>
          </a:p>
          <a:p>
            <a:pPr marL="0" indent="0">
              <a:buNone/>
            </a:pPr>
            <a:r>
              <a:rPr lang="en-US" altLang="ja-JP" sz="3400" dirty="0">
                <a:latin typeface="Century"/>
                <a:ea typeface="ＭＳ 明朝"/>
              </a:rPr>
              <a:t>http://www.gakushuin.ac.jp/univ/g-hum/top/publication/res_pdf_58/007.pdf </a:t>
            </a:r>
          </a:p>
          <a:p>
            <a:pPr marL="0" indent="0">
              <a:buNone/>
            </a:pPr>
            <a:r>
              <a:rPr lang="ja-JP" altLang="en-US" sz="3400" dirty="0">
                <a:latin typeface="ＭＳ 明朝"/>
                <a:ea typeface="ＭＳ 明朝"/>
              </a:rPr>
              <a:t>倉内慎也氏、永瀬貴俊氏、森川高行氏、山本俊行氏（</a:t>
            </a:r>
            <a:r>
              <a:rPr lang="en-US" altLang="ja-JP" sz="3400" dirty="0">
                <a:latin typeface="Century"/>
                <a:ea typeface="ＭＳ 明朝"/>
              </a:rPr>
              <a:t>2005</a:t>
            </a:r>
            <a:r>
              <a:rPr lang="ja-JP" altLang="en-US" sz="3400" dirty="0">
                <a:latin typeface="ＭＳ 明朝"/>
                <a:ea typeface="ＭＳ 明朝"/>
              </a:rPr>
              <a:t>） 「公共交通利用に対するポイント制度</a:t>
            </a:r>
            <a:r>
              <a:rPr lang="en-US" altLang="ja-JP" sz="3400" dirty="0">
                <a:latin typeface="ＭＳ 明朝"/>
                <a:ea typeface="ＭＳ 明朝"/>
              </a:rPr>
              <a:t>『</a:t>
            </a:r>
            <a:r>
              <a:rPr lang="ja-JP" altLang="en-US" sz="3400" dirty="0">
                <a:latin typeface="ＭＳ 明朝"/>
                <a:ea typeface="ＭＳ 明朝"/>
              </a:rPr>
              <a:t>交通エコポイント</a:t>
            </a:r>
            <a:r>
              <a:rPr lang="en-US" altLang="ja-JP" sz="3400" dirty="0">
                <a:latin typeface="ＭＳ 明朝"/>
                <a:ea typeface="ＭＳ 明朝"/>
              </a:rPr>
              <a:t>』</a:t>
            </a:r>
            <a:r>
              <a:rPr lang="ja-JP" altLang="en-US" sz="3400" dirty="0">
                <a:latin typeface="ＭＳ 明朝"/>
                <a:ea typeface="ＭＳ 明朝"/>
              </a:rPr>
              <a:t>の導入が意識・行動変化に及ぼす影響の基礎的分析」 </a:t>
            </a:r>
          </a:p>
          <a:p>
            <a:pPr marL="0" indent="0">
              <a:buNone/>
            </a:pPr>
            <a:r>
              <a:rPr lang="ja-JP" altLang="en-US" sz="3400" dirty="0">
                <a:latin typeface="ＭＳ 明朝"/>
                <a:ea typeface="ＭＳ 明朝"/>
              </a:rPr>
              <a:t>（</a:t>
            </a:r>
            <a:r>
              <a:rPr lang="en-US" altLang="ja-JP" sz="3400" dirty="0">
                <a:latin typeface="Century"/>
                <a:ea typeface="ＭＳ 明朝"/>
              </a:rPr>
              <a:t>2013</a:t>
            </a:r>
            <a:r>
              <a:rPr lang="ja-JP" altLang="en-US" sz="3400" dirty="0">
                <a:latin typeface="ＭＳ 明朝"/>
                <a:ea typeface="ＭＳ 明朝"/>
              </a:rPr>
              <a:t>年</a:t>
            </a:r>
            <a:r>
              <a:rPr lang="en-US" altLang="ja-JP" sz="3400" dirty="0">
                <a:latin typeface="Century"/>
                <a:ea typeface="ＭＳ 明朝"/>
              </a:rPr>
              <a:t>10</a:t>
            </a:r>
            <a:r>
              <a:rPr lang="ja-JP" altLang="en-US" sz="3400" dirty="0">
                <a:latin typeface="ＭＳ 明朝"/>
                <a:ea typeface="ＭＳ 明朝"/>
              </a:rPr>
              <a:t>月</a:t>
            </a:r>
            <a:r>
              <a:rPr lang="en-US" altLang="ja-JP" sz="3400" dirty="0">
                <a:latin typeface="Century"/>
                <a:ea typeface="ＭＳ 明朝"/>
              </a:rPr>
              <a:t>8</a:t>
            </a:r>
            <a:r>
              <a:rPr lang="ja-JP" altLang="en-US" sz="3400" dirty="0">
                <a:latin typeface="ＭＳ 明朝"/>
                <a:ea typeface="ＭＳ 明朝"/>
              </a:rPr>
              <a:t>日取得） </a:t>
            </a:r>
          </a:p>
          <a:p>
            <a:pPr marL="0" indent="0">
              <a:buNone/>
            </a:pPr>
            <a:r>
              <a:rPr lang="en-US" altLang="ja-JP" sz="3400" dirty="0">
                <a:latin typeface="Century"/>
                <a:ea typeface="ＭＳ 明朝"/>
              </a:rPr>
              <a:t>http://www.jsce.or.jp/library/open/proc/maglist2/00039/200506_no31/pdf/142.pdf </a:t>
            </a:r>
          </a:p>
          <a:p>
            <a:pPr marL="0" indent="0">
              <a:buNone/>
            </a:pPr>
            <a:r>
              <a:rPr lang="ja-JP" altLang="en-US" sz="3400" dirty="0">
                <a:latin typeface="ＭＳ 明朝"/>
                <a:ea typeface="ＭＳ 明朝"/>
              </a:rPr>
              <a:t>石部博則氏、今北恭平氏、奥中綾氏、藤井美穂氏（</a:t>
            </a:r>
            <a:r>
              <a:rPr lang="en-US" altLang="ja-JP" sz="3400" dirty="0">
                <a:latin typeface="Century"/>
                <a:ea typeface="ＭＳ 明朝"/>
              </a:rPr>
              <a:t>2003</a:t>
            </a:r>
            <a:r>
              <a:rPr lang="ja-JP" altLang="en-US" sz="3400" dirty="0">
                <a:latin typeface="ＭＳ 明朝"/>
                <a:ea typeface="ＭＳ 明朝"/>
              </a:rPr>
              <a:t>） 「献血行動の実証分析」 </a:t>
            </a:r>
          </a:p>
          <a:p>
            <a:pPr marL="0" indent="0">
              <a:buNone/>
            </a:pPr>
            <a:r>
              <a:rPr lang="ja-JP" altLang="en-US" sz="3400" dirty="0">
                <a:latin typeface="ＭＳ 明朝"/>
                <a:ea typeface="ＭＳ 明朝"/>
              </a:rPr>
              <a:t>（</a:t>
            </a:r>
            <a:r>
              <a:rPr lang="en-US" altLang="ja-JP" sz="3400" dirty="0">
                <a:latin typeface="Century"/>
                <a:ea typeface="ＭＳ 明朝"/>
              </a:rPr>
              <a:t>2013</a:t>
            </a:r>
            <a:r>
              <a:rPr lang="ja-JP" altLang="en-US" sz="3400" dirty="0">
                <a:latin typeface="ＭＳ 明朝"/>
                <a:ea typeface="ＭＳ 明朝"/>
              </a:rPr>
              <a:t>年</a:t>
            </a:r>
            <a:r>
              <a:rPr lang="en-US" altLang="ja-JP" sz="3400" dirty="0">
                <a:latin typeface="Century"/>
                <a:ea typeface="ＭＳ 明朝"/>
              </a:rPr>
              <a:t>8</a:t>
            </a:r>
            <a:r>
              <a:rPr lang="ja-JP" altLang="en-US" sz="3400" dirty="0">
                <a:latin typeface="ＭＳ 明朝"/>
                <a:ea typeface="ＭＳ 明朝"/>
              </a:rPr>
              <a:t>月</a:t>
            </a:r>
            <a:r>
              <a:rPr lang="en-US" altLang="ja-JP" sz="3400" dirty="0">
                <a:latin typeface="Century"/>
                <a:ea typeface="ＭＳ 明朝"/>
              </a:rPr>
              <a:t>27</a:t>
            </a:r>
            <a:r>
              <a:rPr lang="ja-JP" altLang="en-US" sz="3400" dirty="0">
                <a:latin typeface="ＭＳ 明朝"/>
                <a:ea typeface="ＭＳ 明朝"/>
              </a:rPr>
              <a:t>日取得） </a:t>
            </a:r>
          </a:p>
          <a:p>
            <a:pPr marL="0" indent="0">
              <a:buNone/>
            </a:pPr>
            <a:r>
              <a:rPr lang="en-US" altLang="ja-JP" sz="3400" dirty="0">
                <a:latin typeface="Century"/>
                <a:ea typeface="ＭＳ 明朝"/>
              </a:rPr>
              <a:t>http://www2.osipp.osaka-u.ac.jp/~yamauchi/gakubu_hp/2003/paper/4.pdf </a:t>
            </a:r>
          </a:p>
          <a:p>
            <a:pPr marL="0" indent="0">
              <a:buNone/>
            </a:pPr>
            <a:r>
              <a:rPr lang="ja-JP" altLang="en-US" sz="3400" dirty="0">
                <a:latin typeface="ＭＳ 明朝"/>
                <a:ea typeface="ＭＳ 明朝"/>
              </a:rPr>
              <a:t>駒村康平氏</a:t>
            </a:r>
            <a:r>
              <a:rPr lang="en-US" altLang="ja-JP" sz="3400" dirty="0">
                <a:latin typeface="Century"/>
                <a:ea typeface="ＭＳ 明朝"/>
              </a:rPr>
              <a:t>(1997)</a:t>
            </a:r>
            <a:r>
              <a:rPr lang="ja-JP" altLang="en-US" sz="3400" dirty="0">
                <a:latin typeface="ＭＳ 明朝"/>
                <a:ea typeface="ＭＳ 明朝"/>
              </a:rPr>
              <a:t>「ボランティアと市場、政府の関係－血液事業を例にして」 </a:t>
            </a:r>
          </a:p>
          <a:p>
            <a:pPr marL="0" indent="0">
              <a:buNone/>
            </a:pPr>
            <a:r>
              <a:rPr lang="ja-JP" altLang="en-US" sz="3400" dirty="0">
                <a:latin typeface="ＭＳ 明朝"/>
                <a:ea typeface="ＭＳ 明朝"/>
              </a:rPr>
              <a:t>（</a:t>
            </a:r>
            <a:r>
              <a:rPr lang="en-US" altLang="ja-JP" sz="3400" dirty="0">
                <a:latin typeface="Century"/>
                <a:ea typeface="ＭＳ 明朝"/>
              </a:rPr>
              <a:t>2013</a:t>
            </a:r>
            <a:r>
              <a:rPr lang="ja-JP" altLang="en-US" sz="3400" dirty="0">
                <a:latin typeface="ＭＳ 明朝"/>
                <a:ea typeface="ＭＳ 明朝"/>
              </a:rPr>
              <a:t>年</a:t>
            </a:r>
            <a:r>
              <a:rPr lang="en-US" altLang="ja-JP" sz="3400" dirty="0">
                <a:latin typeface="Century"/>
                <a:ea typeface="ＭＳ 明朝"/>
              </a:rPr>
              <a:t>8</a:t>
            </a:r>
            <a:r>
              <a:rPr lang="ja-JP" altLang="en-US" sz="3400" dirty="0">
                <a:latin typeface="ＭＳ 明朝"/>
                <a:ea typeface="ＭＳ 明朝"/>
              </a:rPr>
              <a:t>月</a:t>
            </a:r>
            <a:r>
              <a:rPr lang="en-US" altLang="ja-JP" sz="3400" dirty="0">
                <a:latin typeface="Century"/>
                <a:ea typeface="ＭＳ 明朝"/>
              </a:rPr>
              <a:t>27</a:t>
            </a:r>
            <a:r>
              <a:rPr lang="ja-JP" altLang="en-US" sz="3400" dirty="0">
                <a:latin typeface="ＭＳ 明朝"/>
                <a:ea typeface="ＭＳ 明朝"/>
              </a:rPr>
              <a:t>日取得） </a:t>
            </a:r>
          </a:p>
          <a:p>
            <a:pPr marL="0" indent="0">
              <a:buNone/>
            </a:pPr>
            <a:r>
              <a:rPr lang="en-US" altLang="ja-JP" sz="3400" dirty="0">
                <a:latin typeface="Century"/>
                <a:ea typeface="ＭＳ 明朝"/>
              </a:rPr>
              <a:t>http://www.ipss.go.jp/syoushika/bunken/data/pdf/sh330209.pdf </a:t>
            </a:r>
          </a:p>
        </p:txBody>
      </p:sp>
    </p:spTree>
    <p:extLst>
      <p:ext uri="{BB962C8B-B14F-4D97-AF65-F5344CB8AC3E}">
        <p14:creationId xmlns:p14="http://schemas.microsoft.com/office/powerpoint/2010/main" xmlns="" val="58919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251520" y="116632"/>
            <a:ext cx="8640960" cy="6741368"/>
          </a:xfrm>
        </p:spPr>
        <p:txBody>
          <a:bodyPr>
            <a:noAutofit/>
          </a:bodyPr>
          <a:lstStyle/>
          <a:p>
            <a:pPr marL="0" lvl="0" indent="0">
              <a:buClr>
                <a:srgbClr val="F0AD00"/>
              </a:buClr>
              <a:buNone/>
            </a:pP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小野寺容資氏（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2011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）「平成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14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年度血液法改正における献血者数の変化についての研究」（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2013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年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10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月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8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日取得） </a:t>
            </a:r>
          </a:p>
          <a:p>
            <a:pPr marL="0" lvl="0" indent="0">
              <a:buClr>
                <a:srgbClr val="F0AD00"/>
              </a:buClr>
              <a:buNone/>
            </a:pP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http://www3.grips.ac.jp/~up/pdf/paper2010/MJU10049onodera.pdf </a:t>
            </a:r>
          </a:p>
          <a:p>
            <a:pPr marL="0" lvl="0" indent="0">
              <a:buClr>
                <a:srgbClr val="F0AD00"/>
              </a:buClr>
              <a:buNone/>
            </a:pP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≪参考文献≫ </a:t>
            </a:r>
          </a:p>
          <a:p>
            <a:pPr marL="0" lvl="0" indent="0">
              <a:buClr>
                <a:srgbClr val="F0AD00"/>
              </a:buClr>
              <a:buNone/>
            </a:pP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佐久友朗（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1995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） 「売血 若き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12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人の医学生たちはなぜ闘ったのか」近代文藝社 </a:t>
            </a:r>
          </a:p>
          <a:p>
            <a:pPr marL="0" lvl="0" indent="0">
              <a:buClr>
                <a:srgbClr val="F0AD00"/>
              </a:buClr>
              <a:buNone/>
            </a:pP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≪引用及びデータ出典≫ </a:t>
            </a:r>
          </a:p>
          <a:p>
            <a:pPr marL="0" lvl="0" indent="0">
              <a:buClr>
                <a:srgbClr val="F0AD00"/>
              </a:buClr>
              <a:buNone/>
            </a:pP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厚生労働省（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2013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年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7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月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30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日取得） </a:t>
            </a:r>
          </a:p>
          <a:p>
            <a:pPr marL="0" lvl="0" indent="0">
              <a:buClr>
                <a:srgbClr val="F0AD00"/>
              </a:buClr>
              <a:buNone/>
            </a:pP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http://www.mhlw.go.jp/stf/seisakunitsuite/bunya/kenkou_iryou/iyakuhin/kenketsugo/index.html </a:t>
            </a:r>
          </a:p>
          <a:p>
            <a:pPr marL="0" lvl="0" indent="0">
              <a:buClr>
                <a:srgbClr val="F0AD00"/>
              </a:buClr>
              <a:buNone/>
            </a:pPr>
            <a:r>
              <a:rPr lang="ja-JP" altLang="en-US" sz="1100" dirty="0">
                <a:solidFill>
                  <a:prstClr val="black"/>
                </a:solidFill>
                <a:latin typeface="Century"/>
                <a:ea typeface="ＭＳ 明朝"/>
              </a:rPr>
              <a:t>国立社会保障・人口問題研究所（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2013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年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9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月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24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日取得） </a:t>
            </a:r>
          </a:p>
          <a:p>
            <a:pPr marL="0" lvl="0" indent="0">
              <a:buClr>
                <a:srgbClr val="F0AD00"/>
              </a:buClr>
              <a:buNone/>
            </a:pP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http://www.iPSs.go.jp/syoushika/tohkei/newest04/gh2401.pdf </a:t>
            </a:r>
          </a:p>
          <a:p>
            <a:pPr marL="0" lvl="0" indent="0">
              <a:buClr>
                <a:srgbClr val="F0AD00"/>
              </a:buClr>
              <a:buNone/>
            </a:pPr>
            <a:r>
              <a:rPr lang="zh-TW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東京都福祉保健局 平成</a:t>
            </a:r>
            <a:r>
              <a:rPr lang="en-US" altLang="zh-TW" sz="1100" dirty="0">
                <a:solidFill>
                  <a:prstClr val="black"/>
                </a:solidFill>
                <a:latin typeface="Century"/>
                <a:ea typeface="ＭＳ 明朝"/>
              </a:rPr>
              <a:t>22</a:t>
            </a:r>
            <a:r>
              <a:rPr lang="zh-TW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年度輸血状況調査集計結果（</a:t>
            </a:r>
            <a:r>
              <a:rPr lang="en-US" altLang="zh-TW" sz="1100" dirty="0">
                <a:solidFill>
                  <a:prstClr val="black"/>
                </a:solidFill>
                <a:latin typeface="Century"/>
                <a:ea typeface="ＭＳ 明朝"/>
              </a:rPr>
              <a:t>2013</a:t>
            </a:r>
            <a:r>
              <a:rPr lang="zh-TW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年</a:t>
            </a:r>
            <a:r>
              <a:rPr lang="en-US" altLang="zh-TW" sz="1100" dirty="0">
                <a:solidFill>
                  <a:prstClr val="black"/>
                </a:solidFill>
                <a:latin typeface="Century"/>
                <a:ea typeface="ＭＳ 明朝"/>
              </a:rPr>
              <a:t>10</a:t>
            </a:r>
            <a:r>
              <a:rPr lang="zh-TW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月</a:t>
            </a:r>
            <a:r>
              <a:rPr lang="en-US" altLang="zh-TW" sz="1100" dirty="0">
                <a:solidFill>
                  <a:prstClr val="black"/>
                </a:solidFill>
                <a:latin typeface="Century"/>
                <a:ea typeface="ＭＳ 明朝"/>
              </a:rPr>
              <a:t>1</a:t>
            </a:r>
            <a:r>
              <a:rPr lang="zh-TW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日取得） </a:t>
            </a:r>
          </a:p>
          <a:p>
            <a:pPr marL="0" lvl="0" indent="0">
              <a:buClr>
                <a:srgbClr val="F0AD00"/>
              </a:buClr>
              <a:buNone/>
            </a:pP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http://www.fukushihoken.metro.tokyo.jp/iryo/k_isyoku/yuketsutyousakekka.files/22gaiyou.pdf </a:t>
            </a:r>
          </a:p>
          <a:p>
            <a:pPr marL="0" lvl="0" indent="0">
              <a:buClr>
                <a:srgbClr val="F0AD00"/>
              </a:buClr>
              <a:buNone/>
            </a:pPr>
            <a:r>
              <a:rPr lang="zh-TW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日本経済新聞（</a:t>
            </a:r>
            <a:r>
              <a:rPr lang="en-US" altLang="zh-TW" sz="1100" dirty="0">
                <a:solidFill>
                  <a:prstClr val="black"/>
                </a:solidFill>
                <a:latin typeface="Century"/>
                <a:ea typeface="ＭＳ 明朝"/>
              </a:rPr>
              <a:t>2013</a:t>
            </a:r>
            <a:r>
              <a:rPr lang="zh-TW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年</a:t>
            </a:r>
            <a:r>
              <a:rPr lang="en-US" altLang="zh-TW" sz="1100" dirty="0">
                <a:solidFill>
                  <a:prstClr val="black"/>
                </a:solidFill>
                <a:latin typeface="Century"/>
                <a:ea typeface="ＭＳ 明朝"/>
              </a:rPr>
              <a:t>10</a:t>
            </a:r>
            <a:r>
              <a:rPr lang="zh-TW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月</a:t>
            </a:r>
            <a:r>
              <a:rPr lang="en-US" altLang="zh-TW" sz="1100" dirty="0">
                <a:solidFill>
                  <a:prstClr val="black"/>
                </a:solidFill>
                <a:latin typeface="Century"/>
                <a:ea typeface="ＭＳ 明朝"/>
              </a:rPr>
              <a:t>1</a:t>
            </a:r>
            <a:r>
              <a:rPr lang="zh-TW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日取得） </a:t>
            </a:r>
          </a:p>
          <a:p>
            <a:pPr marL="0" lvl="0" indent="0">
              <a:buClr>
                <a:srgbClr val="F0AD00"/>
              </a:buClr>
              <a:buNone/>
            </a:pP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8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月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27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日、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5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月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15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日 </a:t>
            </a:r>
          </a:p>
          <a:p>
            <a:pPr marL="0" lvl="0" indent="0">
              <a:buClr>
                <a:srgbClr val="F0AD00"/>
              </a:buClr>
              <a:buNone/>
            </a:pP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愛知県赤十字血液センター（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2013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年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7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月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30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日取得） </a:t>
            </a:r>
          </a:p>
          <a:p>
            <a:pPr marL="0" lvl="0" indent="0">
              <a:buClr>
                <a:srgbClr val="F0AD00"/>
              </a:buClr>
              <a:buNone/>
            </a:pP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http://www.aichi.bc.jrc.or.jp/index.php </a:t>
            </a:r>
          </a:p>
          <a:p>
            <a:pPr marL="0" lvl="0" indent="0">
              <a:buClr>
                <a:srgbClr val="F0AD00"/>
              </a:buClr>
              <a:buNone/>
            </a:pP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東京都赤十字血液センター（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2013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年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9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月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24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日取得） </a:t>
            </a:r>
          </a:p>
          <a:p>
            <a:pPr marL="0" lvl="0" indent="0">
              <a:buClr>
                <a:srgbClr val="F0AD00"/>
              </a:buClr>
              <a:buNone/>
            </a:pP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http://www.tokyo.bc.jrc.or.jp/ </a:t>
            </a:r>
          </a:p>
          <a:p>
            <a:pPr marL="0" lvl="0" indent="0">
              <a:buClr>
                <a:srgbClr val="F0AD00"/>
              </a:buClr>
              <a:buNone/>
            </a:pP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大阪府赤十字血液センター（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2013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年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9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月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24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日取得） </a:t>
            </a:r>
          </a:p>
          <a:p>
            <a:pPr marL="0" lvl="0" indent="0">
              <a:buClr>
                <a:srgbClr val="F0AD00"/>
              </a:buClr>
              <a:buNone/>
            </a:pP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http://www.wanonaka.jp/place/ </a:t>
            </a:r>
          </a:p>
          <a:p>
            <a:pPr marL="0" lvl="0" indent="0">
              <a:buClr>
                <a:srgbClr val="F0AD00"/>
              </a:buClr>
              <a:buNone/>
            </a:pP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兵庫県赤十字血液センター（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2013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年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9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月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24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日取得） </a:t>
            </a:r>
          </a:p>
          <a:p>
            <a:pPr marL="0" lvl="0" indent="0">
              <a:buClr>
                <a:srgbClr val="F0AD00"/>
              </a:buClr>
              <a:buNone/>
            </a:pP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http://www.hyogo.bc.jrc.or.jp/ </a:t>
            </a:r>
          </a:p>
          <a:p>
            <a:pPr marL="0" lvl="0" indent="0">
              <a:buClr>
                <a:srgbClr val="F0AD00"/>
              </a:buClr>
              <a:buNone/>
            </a:pP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日本赤十字九州ブロック血液センター（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2013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年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9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月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24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日取得） </a:t>
            </a:r>
          </a:p>
          <a:p>
            <a:pPr marL="0" lvl="0" indent="0">
              <a:buClr>
                <a:srgbClr val="F0AD00"/>
              </a:buClr>
              <a:buNone/>
            </a:pP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http://www.hyogo.bc.jrc.or.jp/ </a:t>
            </a:r>
          </a:p>
          <a:p>
            <a:pPr marL="0" lvl="0" indent="0">
              <a:buClr>
                <a:srgbClr val="F0AD00"/>
              </a:buClr>
              <a:buNone/>
            </a:pP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秋田県赤十字血液センター（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2013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年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9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月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24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日取得） </a:t>
            </a:r>
          </a:p>
          <a:p>
            <a:pPr marL="0" lvl="0" indent="0">
              <a:buClr>
                <a:srgbClr val="F0AD00"/>
              </a:buClr>
              <a:buNone/>
            </a:pP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http://www.akita.bc.jrc.or.jp/ </a:t>
            </a:r>
          </a:p>
        </p:txBody>
      </p:sp>
    </p:spTree>
    <p:extLst>
      <p:ext uri="{BB962C8B-B14F-4D97-AF65-F5344CB8AC3E}">
        <p14:creationId xmlns:p14="http://schemas.microsoft.com/office/powerpoint/2010/main" xmlns="" val="279684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http://www.mhlw.go.jp/stf/shingi/2r9852000000styz-att/2r9852000000su77.pdf - Windows Internet Explorer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838" t="22324" r="15470" b="1385"/>
          <a:stretch/>
        </p:blipFill>
        <p:spPr>
          <a:xfrm>
            <a:off x="539552" y="326936"/>
            <a:ext cx="5112568" cy="6087932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5976170" y="5752420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(</a:t>
            </a:r>
            <a:r>
              <a:rPr kumimoji="1" lang="ja-JP" altLang="en-US" sz="1400" dirty="0" smtClean="0"/>
              <a:t>厚生労働省ＨＰ</a:t>
            </a:r>
            <a:r>
              <a:rPr kumimoji="1" lang="en-US" altLang="ja-JP" sz="1400" dirty="0" smtClean="0"/>
              <a:t>【</a:t>
            </a:r>
            <a:r>
              <a:rPr kumimoji="1" lang="ja-JP" altLang="en-US" sz="1400" dirty="0" smtClean="0"/>
              <a:t>必要献血者延べ人数のシュミレーション</a:t>
            </a:r>
            <a:r>
              <a:rPr kumimoji="1" lang="en-US" altLang="ja-JP" sz="1400" dirty="0" smtClean="0"/>
              <a:t>】)</a:t>
            </a:r>
            <a:endParaRPr kumimoji="1" lang="ja-JP" altLang="en-US" sz="1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2685" t="55033" r="27661" b="36328"/>
          <a:stretch/>
        </p:blipFill>
        <p:spPr bwMode="auto">
          <a:xfrm>
            <a:off x="4716017" y="1124745"/>
            <a:ext cx="4212482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ドーナツ 9"/>
          <p:cNvSpPr/>
          <p:nvPr/>
        </p:nvSpPr>
        <p:spPr>
          <a:xfrm>
            <a:off x="1907704" y="3573016"/>
            <a:ext cx="2592288" cy="792088"/>
          </a:xfrm>
          <a:prstGeom prst="donut">
            <a:avLst>
              <a:gd name="adj" fmla="val 6995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" name="屈折矢印 11"/>
          <p:cNvSpPr/>
          <p:nvPr/>
        </p:nvSpPr>
        <p:spPr>
          <a:xfrm>
            <a:off x="4572000" y="2636913"/>
            <a:ext cx="2448272" cy="1530169"/>
          </a:xfrm>
          <a:prstGeom prst="bent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04368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435280" cy="6336704"/>
          </a:xfrm>
        </p:spPr>
        <p:txBody>
          <a:bodyPr>
            <a:normAutofit/>
          </a:bodyPr>
          <a:lstStyle/>
          <a:p>
            <a:pPr marL="0" lvl="0" indent="0">
              <a:buClr>
                <a:srgbClr val="F0AD00"/>
              </a:buClr>
              <a:buNone/>
            </a:pPr>
            <a:r>
              <a:rPr lang="zh-CN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健康福祉部健康担当局 医薬安全課（</a:t>
            </a:r>
            <a:r>
              <a:rPr lang="en-US" altLang="zh-CN" sz="1100" dirty="0">
                <a:solidFill>
                  <a:prstClr val="black"/>
                </a:solidFill>
                <a:latin typeface="Century"/>
                <a:ea typeface="ＭＳ 明朝"/>
              </a:rPr>
              <a:t>2013</a:t>
            </a:r>
            <a:r>
              <a:rPr lang="zh-CN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年</a:t>
            </a:r>
            <a:r>
              <a:rPr lang="en-US" altLang="zh-CN" sz="1100" dirty="0">
                <a:solidFill>
                  <a:prstClr val="black"/>
                </a:solidFill>
                <a:latin typeface="Century"/>
                <a:ea typeface="ＭＳ 明朝"/>
              </a:rPr>
              <a:t>9</a:t>
            </a:r>
            <a:r>
              <a:rPr lang="zh-CN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月</a:t>
            </a:r>
            <a:r>
              <a:rPr lang="en-US" altLang="zh-CN" sz="1100" dirty="0">
                <a:solidFill>
                  <a:prstClr val="black"/>
                </a:solidFill>
                <a:latin typeface="Century"/>
                <a:ea typeface="ＭＳ 明朝"/>
              </a:rPr>
              <a:t>17</a:t>
            </a:r>
            <a:r>
              <a:rPr lang="zh-CN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日取得） </a:t>
            </a:r>
          </a:p>
          <a:p>
            <a:pPr marL="0" lvl="0" indent="0">
              <a:buClr>
                <a:srgbClr val="F0AD00"/>
              </a:buClr>
              <a:buNone/>
            </a:pP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http://www.pref.aichi.jp/iyaku/ </a:t>
            </a:r>
          </a:p>
          <a:p>
            <a:pPr marL="0" lvl="0" indent="0">
              <a:buClr>
                <a:srgbClr val="F0AD00"/>
              </a:buClr>
              <a:buNone/>
            </a:pP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日本赤十字社 はたちの献血（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2013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年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7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月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30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日取得） </a:t>
            </a:r>
          </a:p>
          <a:p>
            <a:pPr marL="0" lvl="0" indent="0">
              <a:buClr>
                <a:srgbClr val="F0AD00"/>
              </a:buClr>
              <a:buNone/>
            </a:pP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http://ken-love.jp/hatachi/index.html </a:t>
            </a:r>
          </a:p>
          <a:p>
            <a:pPr marL="0" lvl="0" indent="0">
              <a:buClr>
                <a:srgbClr val="F0AD00"/>
              </a:buClr>
              <a:buNone/>
            </a:pP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胚性幹細胞および</a:t>
            </a:r>
            <a:r>
              <a:rPr lang="en-US" altLang="ja-JP" sz="1100" dirty="0" err="1">
                <a:solidFill>
                  <a:prstClr val="black"/>
                </a:solidFill>
                <a:latin typeface="Century"/>
                <a:ea typeface="ＭＳ 明朝"/>
              </a:rPr>
              <a:t>iPS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細胞から誘導した血小板を用いた輸血療法（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2013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年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10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月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1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日取得） </a:t>
            </a:r>
          </a:p>
          <a:p>
            <a:pPr marL="0" lvl="0" indent="0">
              <a:buClr>
                <a:srgbClr val="F0AD00"/>
              </a:buClr>
              <a:buNone/>
            </a:pP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https://www.jstage.jst.go.jp/article/dds/23/5/23_5_553/_pdf </a:t>
            </a:r>
          </a:p>
          <a:p>
            <a:pPr marL="0" lvl="0" indent="0">
              <a:buClr>
                <a:srgbClr val="F0AD00"/>
              </a:buClr>
              <a:buNone/>
            </a:pP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発注ナビ（株式会社ユーザラスによる）（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2013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年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10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月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20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日取得） </a:t>
            </a:r>
          </a:p>
          <a:p>
            <a:pPr marL="0" lvl="0" indent="0">
              <a:buClr>
                <a:srgbClr val="F0AD00"/>
              </a:buClr>
              <a:buNone/>
            </a:pP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http://hnavi.co.jp/ </a:t>
            </a:r>
          </a:p>
          <a:p>
            <a:pPr marL="0" lvl="0" indent="0">
              <a:buClr>
                <a:srgbClr val="F0AD00"/>
              </a:buClr>
              <a:buNone/>
            </a:pPr>
            <a:r>
              <a:rPr lang="zh-TW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厚生労働省</a:t>
            </a:r>
            <a:r>
              <a:rPr lang="en-US" altLang="zh-TW" sz="1100" dirty="0">
                <a:solidFill>
                  <a:prstClr val="black"/>
                </a:solidFill>
                <a:latin typeface="ＭＳ 明朝"/>
                <a:ea typeface="ＭＳ 明朝"/>
              </a:rPr>
              <a:t>『</a:t>
            </a:r>
            <a:r>
              <a:rPr lang="zh-TW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平成</a:t>
            </a:r>
            <a:r>
              <a:rPr lang="en-US" altLang="zh-TW" sz="1100" dirty="0">
                <a:solidFill>
                  <a:prstClr val="black"/>
                </a:solidFill>
                <a:latin typeface="Century"/>
                <a:ea typeface="ＭＳ 明朝"/>
              </a:rPr>
              <a:t>23</a:t>
            </a:r>
            <a:r>
              <a:rPr lang="zh-TW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年度若年層献血意識調査結果</a:t>
            </a:r>
            <a:r>
              <a:rPr lang="en-US" altLang="zh-TW" sz="1100" dirty="0">
                <a:solidFill>
                  <a:prstClr val="black"/>
                </a:solidFill>
                <a:latin typeface="ＭＳ 明朝"/>
                <a:ea typeface="ＭＳ 明朝"/>
              </a:rPr>
              <a:t>』</a:t>
            </a:r>
            <a:r>
              <a:rPr lang="zh-TW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（</a:t>
            </a:r>
            <a:r>
              <a:rPr lang="en-US" altLang="zh-TW" sz="1100" dirty="0">
                <a:solidFill>
                  <a:prstClr val="black"/>
                </a:solidFill>
                <a:latin typeface="Century"/>
                <a:ea typeface="ＭＳ 明朝"/>
              </a:rPr>
              <a:t>2013</a:t>
            </a:r>
            <a:r>
              <a:rPr lang="zh-TW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年</a:t>
            </a:r>
            <a:r>
              <a:rPr lang="en-US" altLang="zh-TW" sz="1100" dirty="0">
                <a:solidFill>
                  <a:prstClr val="black"/>
                </a:solidFill>
                <a:latin typeface="Century"/>
                <a:ea typeface="ＭＳ 明朝"/>
              </a:rPr>
              <a:t>8</a:t>
            </a:r>
            <a:r>
              <a:rPr lang="zh-TW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月</a:t>
            </a:r>
            <a:r>
              <a:rPr lang="en-US" altLang="zh-TW" sz="1100" dirty="0">
                <a:solidFill>
                  <a:prstClr val="black"/>
                </a:solidFill>
                <a:latin typeface="Century"/>
                <a:ea typeface="ＭＳ 明朝"/>
              </a:rPr>
              <a:t>21</a:t>
            </a:r>
            <a:r>
              <a:rPr lang="zh-TW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日取得） </a:t>
            </a:r>
          </a:p>
          <a:p>
            <a:pPr marL="0" lvl="0" indent="0">
              <a:buClr>
                <a:srgbClr val="F0AD00"/>
              </a:buClr>
              <a:buNone/>
            </a:pP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http://www.mhlw.go.jp/stf/shingi/2r98520000020ipe-att/2r98520000020j6a.pdf </a:t>
            </a:r>
          </a:p>
          <a:p>
            <a:pPr marL="0" lvl="0" indent="0">
              <a:buClr>
                <a:srgbClr val="F0AD00"/>
              </a:buClr>
              <a:buNone/>
            </a:pP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日本赤十字社愛知県赤十字血液センター</a:t>
            </a:r>
            <a:r>
              <a:rPr lang="en-US" altLang="ja-JP" sz="1100" dirty="0">
                <a:solidFill>
                  <a:prstClr val="black"/>
                </a:solidFill>
                <a:latin typeface="ＭＳ 明朝"/>
                <a:ea typeface="ＭＳ 明朝"/>
              </a:rPr>
              <a:t>『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血液の在庫状況</a:t>
            </a:r>
            <a:r>
              <a:rPr lang="en-US" altLang="ja-JP" sz="1100" dirty="0">
                <a:solidFill>
                  <a:prstClr val="black"/>
                </a:solidFill>
                <a:latin typeface="ＭＳ 明朝"/>
                <a:ea typeface="ＭＳ 明朝"/>
              </a:rPr>
              <a:t>』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（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2013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年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10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月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20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日取得） </a:t>
            </a:r>
          </a:p>
          <a:p>
            <a:pPr marL="0" lvl="0" indent="0">
              <a:buClr>
                <a:srgbClr val="F0AD00"/>
              </a:buClr>
              <a:buNone/>
            </a:pP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http://www.aichi.bc.jrc.or.jp/index.php </a:t>
            </a:r>
          </a:p>
          <a:p>
            <a:pPr marL="0" lvl="0" indent="0">
              <a:buClr>
                <a:srgbClr val="F0AD00"/>
              </a:buClr>
              <a:buNone/>
            </a:pP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NHN Japan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株式会社 広報事業グループ 広報事業部 </a:t>
            </a:r>
          </a:p>
          <a:p>
            <a:pPr marL="0" lvl="0" indent="0">
              <a:buClr>
                <a:srgbClr val="F0AD00"/>
              </a:buClr>
              <a:buNone/>
            </a:pPr>
            <a:r>
              <a:rPr lang="en-US" altLang="ja-JP" sz="1100" dirty="0">
                <a:solidFill>
                  <a:prstClr val="black"/>
                </a:solidFill>
                <a:latin typeface="ＭＳ 明朝"/>
                <a:ea typeface="ＭＳ 明朝"/>
              </a:rPr>
              <a:t>『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LINE 2013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年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4-6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月 媒体資料</a:t>
            </a:r>
            <a:r>
              <a:rPr lang="en-US" altLang="ja-JP" sz="1100" dirty="0">
                <a:solidFill>
                  <a:prstClr val="black"/>
                </a:solidFill>
                <a:latin typeface="ＭＳ 明朝"/>
                <a:ea typeface="ＭＳ 明朝"/>
              </a:rPr>
              <a:t>』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（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2013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年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10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月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8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日取得） </a:t>
            </a:r>
          </a:p>
          <a:p>
            <a:pPr marL="0" lvl="0" indent="0">
              <a:buClr>
                <a:srgbClr val="F0AD00"/>
              </a:buClr>
              <a:buNone/>
            </a:pP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http://linecorp.com/ads/pdf/DF39EDAE-A64C-11E2-B586-23FE8142F988 </a:t>
            </a:r>
          </a:p>
          <a:p>
            <a:pPr marL="0" lvl="0" indent="0">
              <a:buClr>
                <a:srgbClr val="F0AD00"/>
              </a:buClr>
              <a:buNone/>
            </a:pPr>
            <a:r>
              <a:rPr lang="en-US" altLang="ja-JP" sz="1100" dirty="0">
                <a:solidFill>
                  <a:prstClr val="black"/>
                </a:solidFill>
                <a:latin typeface="ＭＳ 明朝"/>
                <a:ea typeface="ＭＳ 明朝"/>
              </a:rPr>
              <a:t>『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LINE 2013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年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7-9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月 媒体資料</a:t>
            </a:r>
            <a:r>
              <a:rPr lang="en-US" altLang="ja-JP" sz="1100" dirty="0">
                <a:solidFill>
                  <a:prstClr val="black"/>
                </a:solidFill>
                <a:latin typeface="ＭＳ 明朝"/>
                <a:ea typeface="ＭＳ 明朝"/>
              </a:rPr>
              <a:t>』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（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2013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年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10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月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8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日取得） </a:t>
            </a:r>
          </a:p>
          <a:p>
            <a:pPr marL="0" lvl="0" indent="0">
              <a:buClr>
                <a:srgbClr val="F0AD00"/>
              </a:buClr>
              <a:buNone/>
            </a:pP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http://linecorp.com/ads/pdf/537C67AA-CCF4-11E2-892C-8E4EC2CF4BA4 </a:t>
            </a:r>
          </a:p>
          <a:p>
            <a:pPr marL="0" lvl="0" indent="0">
              <a:buClr>
                <a:srgbClr val="F0AD00"/>
              </a:buClr>
              <a:buNone/>
            </a:pPr>
            <a:r>
              <a:rPr lang="en-US" altLang="ja-JP" sz="1100" dirty="0">
                <a:solidFill>
                  <a:prstClr val="black"/>
                </a:solidFill>
                <a:latin typeface="ＭＳ 明朝"/>
                <a:ea typeface="ＭＳ 明朝"/>
              </a:rPr>
              <a:t>『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LINE 2013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年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10-12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月 媒体資料</a:t>
            </a:r>
            <a:r>
              <a:rPr lang="en-US" altLang="ja-JP" sz="1100" dirty="0">
                <a:solidFill>
                  <a:prstClr val="black"/>
                </a:solidFill>
                <a:latin typeface="ＭＳ 明朝"/>
                <a:ea typeface="ＭＳ 明朝"/>
              </a:rPr>
              <a:t>』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（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2013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年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10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月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8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日取得） </a:t>
            </a:r>
          </a:p>
          <a:p>
            <a:pPr marL="0" lvl="0" indent="0">
              <a:buClr>
                <a:srgbClr val="F0AD00"/>
              </a:buClr>
              <a:buNone/>
            </a:pP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http://linecorp.com/ads/pdf/133F44BC-098C-11E3-B681-E97D30707817 </a:t>
            </a:r>
          </a:p>
          <a:p>
            <a:pPr marL="0" lvl="0" indent="0">
              <a:buClr>
                <a:srgbClr val="F0AD00"/>
              </a:buClr>
              <a:buNone/>
            </a:pP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総務省 少子高齢化・人口減少社会（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2013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年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9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月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30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日取得） </a:t>
            </a:r>
          </a:p>
          <a:p>
            <a:pPr marL="0" lvl="0" indent="0">
              <a:buClr>
                <a:srgbClr val="F0AD00"/>
              </a:buClr>
              <a:buNone/>
            </a:pP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http://www.soumu.go.jp/johotsusintokei/whitepaper/ja/h24/html/nc112120.html </a:t>
            </a:r>
          </a:p>
          <a:p>
            <a:pPr marL="0" lvl="0" indent="0">
              <a:buClr>
                <a:srgbClr val="F0AD00"/>
              </a:buClr>
              <a:buNone/>
            </a:pP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安全な血液製剤の安定供給の確保等に関する法律関係法令通知集 平成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15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年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9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月 </a:t>
            </a:r>
          </a:p>
          <a:p>
            <a:pPr marL="0" lvl="0" indent="0">
              <a:buClr>
                <a:srgbClr val="F0AD00"/>
              </a:buClr>
              <a:buNone/>
            </a:pP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http://www.bpro.or.jp/publication/pdf_material/HOREI.pdf </a:t>
            </a:r>
          </a:p>
          <a:p>
            <a:pPr marL="0" lvl="0" indent="0">
              <a:buClr>
                <a:srgbClr val="F0AD00"/>
              </a:buClr>
              <a:buNone/>
            </a:pP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NAVITIME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（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2013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年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8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月</a:t>
            </a: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27</a:t>
            </a:r>
            <a:r>
              <a:rPr lang="ja-JP" altLang="en-US" sz="1100" dirty="0">
                <a:solidFill>
                  <a:prstClr val="black"/>
                </a:solidFill>
                <a:latin typeface="ＭＳ 明朝"/>
                <a:ea typeface="ＭＳ 明朝"/>
              </a:rPr>
              <a:t>日取得） </a:t>
            </a:r>
          </a:p>
          <a:p>
            <a:pPr marL="0" lvl="0" indent="0">
              <a:buClr>
                <a:srgbClr val="F0AD00"/>
              </a:buClr>
              <a:buNone/>
            </a:pPr>
            <a:r>
              <a:rPr lang="en-US" altLang="ja-JP" sz="1100" dirty="0">
                <a:solidFill>
                  <a:prstClr val="black"/>
                </a:solidFill>
                <a:latin typeface="Century"/>
                <a:ea typeface="ＭＳ 明朝"/>
              </a:rPr>
              <a:t>http://www.navitime.co.jp/ </a:t>
            </a:r>
            <a:endParaRPr lang="ja-JP" altLang="en-US" sz="1100" dirty="0">
              <a:solidFill>
                <a:prstClr val="black"/>
              </a:solidFill>
            </a:endParaRPr>
          </a:p>
          <a:p>
            <a:pPr marL="0" lvl="0" indent="0">
              <a:buClr>
                <a:srgbClr val="F0AD00"/>
              </a:buClr>
              <a:buNone/>
            </a:pPr>
            <a:endParaRPr lang="ja-JP" altLang="en-US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316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1520" y="1336611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/>
              <a:t>ご静聴ありがとうございました</a:t>
            </a:r>
            <a:endParaRPr kumimoji="1" lang="ja-JP" altLang="en-US" sz="4800" dirty="0"/>
          </a:p>
        </p:txBody>
      </p:sp>
      <p:pic>
        <p:nvPicPr>
          <p:cNvPr id="5122" name="Picture 2" descr="http://www.oreraryu.com/sozai/column/0610/kenketsu1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27441" y="3068959"/>
            <a:ext cx="5769768" cy="3413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bn-tsuruoka.com/blog/wp-content/uploads/2013/08/LOVE-in-Action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2521826"/>
            <a:ext cx="2759896" cy="1973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204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3024336" cy="868958"/>
          </a:xfrm>
        </p:spPr>
        <p:txBody>
          <a:bodyPr>
            <a:normAutofit fontScale="90000"/>
          </a:bodyPr>
          <a:lstStyle/>
          <a:p>
            <a:r>
              <a:rPr kumimoji="1" lang="en-US" altLang="ja-JP" b="1" dirty="0" smtClean="0">
                <a:solidFill>
                  <a:schemeClr val="accent2">
                    <a:lumMod val="50000"/>
                  </a:schemeClr>
                </a:solidFill>
              </a:rPr>
              <a:t>【</a:t>
            </a:r>
            <a:r>
              <a:rPr kumimoji="1" lang="ja-JP" altLang="en-US" b="1" dirty="0" smtClean="0">
                <a:solidFill>
                  <a:schemeClr val="accent2">
                    <a:lumMod val="50000"/>
                  </a:schemeClr>
                </a:solidFill>
              </a:rPr>
              <a:t>ビジョン</a:t>
            </a:r>
            <a:r>
              <a:rPr kumimoji="1" lang="en-US" altLang="ja-JP" b="1" dirty="0" smtClean="0">
                <a:solidFill>
                  <a:schemeClr val="accent2">
                    <a:lumMod val="50000"/>
                  </a:schemeClr>
                </a:solidFill>
              </a:rPr>
              <a:t>】</a:t>
            </a:r>
            <a:endParaRPr kumimoji="1" lang="ja-JP" alt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0" y="1484784"/>
            <a:ext cx="9036496" cy="52565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ja-JP" altLang="en-US" sz="4800" dirty="0" smtClean="0"/>
              <a:t>若年層の献血率が</a:t>
            </a:r>
            <a:endParaRPr kumimoji="1" lang="en-US" altLang="ja-JP" sz="4800" dirty="0" smtClean="0"/>
          </a:p>
          <a:p>
            <a:pPr marL="0" indent="0" algn="ctr">
              <a:buNone/>
            </a:pPr>
            <a:r>
              <a:rPr kumimoji="1" lang="ja-JP" altLang="en-US" sz="4800" dirty="0" smtClean="0"/>
              <a:t>最も低くなるとされる</a:t>
            </a:r>
            <a:endParaRPr kumimoji="1" lang="en-US" altLang="ja-JP" sz="4800" dirty="0" smtClean="0"/>
          </a:p>
          <a:p>
            <a:pPr marL="0" indent="0" algn="ctr">
              <a:buNone/>
            </a:pPr>
            <a:endParaRPr kumimoji="1" lang="en-US" altLang="ja-JP" sz="28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kumimoji="1" lang="ja-JP" altLang="en-US" sz="5400" dirty="0" smtClean="0">
                <a:solidFill>
                  <a:srgbClr val="FF0000"/>
                </a:solidFill>
              </a:rPr>
              <a:t>２０２７年</a:t>
            </a:r>
            <a:r>
              <a:rPr kumimoji="1" lang="ja-JP" altLang="en-US" sz="5400" dirty="0" smtClean="0"/>
              <a:t>までに</a:t>
            </a:r>
            <a:endParaRPr kumimoji="1" lang="en-US" altLang="ja-JP" sz="5400" dirty="0" smtClean="0"/>
          </a:p>
          <a:p>
            <a:pPr marL="0" indent="0" algn="ctr">
              <a:buNone/>
            </a:pPr>
            <a:r>
              <a:rPr kumimoji="1" lang="ja-JP" altLang="en-US" sz="5400" u="heavy" dirty="0" smtClean="0">
                <a:uFill>
                  <a:solidFill>
                    <a:srgbClr val="FF0000"/>
                  </a:solidFill>
                </a:uFill>
              </a:rPr>
              <a:t>現在以上の</a:t>
            </a:r>
            <a:endParaRPr kumimoji="1" lang="en-US" altLang="ja-JP" sz="5400" u="heavy" dirty="0" smtClean="0">
              <a:uFill>
                <a:solidFill>
                  <a:srgbClr val="FF0000"/>
                </a:solidFill>
              </a:uFill>
            </a:endParaRPr>
          </a:p>
          <a:p>
            <a:pPr marL="0" indent="0" algn="ctr">
              <a:buNone/>
            </a:pPr>
            <a:r>
              <a:rPr kumimoji="1" lang="ja-JP" altLang="en-US" sz="5400" u="heavy" dirty="0" smtClean="0">
                <a:uFill>
                  <a:solidFill>
                    <a:srgbClr val="FF0000"/>
                  </a:solidFill>
                </a:uFill>
              </a:rPr>
              <a:t>不足を出さない。</a:t>
            </a:r>
            <a:endParaRPr kumimoji="1" lang="ja-JP" altLang="en-US" sz="5400" b="1" u="heavy" dirty="0">
              <a:uFill>
                <a:solidFill>
                  <a:srgbClr val="FF0000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896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6328" y="188640"/>
            <a:ext cx="3657600" cy="868958"/>
          </a:xfrm>
        </p:spPr>
        <p:txBody>
          <a:bodyPr/>
          <a:lstStyle/>
          <a:p>
            <a:r>
              <a:rPr kumimoji="1" lang="ja-JP" altLang="en-US" dirty="0" smtClean="0"/>
              <a:t>そのために</a:t>
            </a:r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251520" y="1844824"/>
            <a:ext cx="8604448" cy="4104456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kumimoji="1" lang="ja-JP" altLang="en-US" sz="4400" dirty="0" smtClean="0"/>
              <a:t>献血率低下要因の</a:t>
            </a:r>
            <a:r>
              <a:rPr lang="ja-JP" altLang="en-US" sz="4400" dirty="0" smtClean="0"/>
              <a:t>究明</a:t>
            </a:r>
            <a:endParaRPr lang="en-US" altLang="ja-JP" sz="4400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ja-JP" altLang="en-US" sz="3800" dirty="0" smtClean="0"/>
              <a:t>平成６年からの減少傾向について</a:t>
            </a:r>
            <a:endParaRPr lang="en-US" altLang="ja-JP" sz="3800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ja-JP" altLang="en-US" sz="3800" dirty="0" smtClean="0"/>
              <a:t>４つの問題から分析</a:t>
            </a:r>
            <a:endParaRPr lang="en-US" altLang="ja-JP" sz="3800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sz="4400" dirty="0"/>
              <a:t>現行</a:t>
            </a:r>
            <a:r>
              <a:rPr lang="ja-JP" altLang="en-US" sz="4400" dirty="0" smtClean="0"/>
              <a:t>政策の問題点を列挙</a:t>
            </a:r>
            <a:endParaRPr lang="en-US" altLang="ja-JP" sz="4400" dirty="0"/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sz="4400" dirty="0" smtClean="0"/>
              <a:t>新たな政策提言</a:t>
            </a:r>
            <a:endParaRPr lang="en-US" altLang="ja-JP" sz="4400" dirty="0" smtClean="0"/>
          </a:p>
          <a:p>
            <a:pPr>
              <a:buFont typeface="Wingdings" panose="05000000000000000000" pitchFamily="2" charset="2"/>
              <a:buChar char="u"/>
            </a:pPr>
            <a:endParaRPr lang="en-US" altLang="ja-JP" sz="4800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xmlns="" val="221676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爆発 1 7"/>
          <p:cNvSpPr/>
          <p:nvPr/>
        </p:nvSpPr>
        <p:spPr>
          <a:xfrm rot="20923040">
            <a:off x="90429" y="274921"/>
            <a:ext cx="7632631" cy="3138983"/>
          </a:xfrm>
          <a:prstGeom prst="irregularSeal1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rgbClr val="0070C0"/>
                </a:solidFill>
              </a:rPr>
              <a:t>若者に向けて！</a:t>
            </a:r>
            <a:endParaRPr kumimoji="1" lang="ja-JP" altLang="en-US" sz="4400" dirty="0">
              <a:solidFill>
                <a:srgbClr val="0070C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580761" y="3573016"/>
            <a:ext cx="612532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ja-JP" altLang="en-US" sz="4400" dirty="0" smtClean="0"/>
              <a:t> </a:t>
            </a:r>
            <a:r>
              <a:rPr lang="ja-JP" altLang="en-US" sz="4400" dirty="0">
                <a:solidFill>
                  <a:srgbClr val="FF0000"/>
                </a:solidFill>
              </a:rPr>
              <a:t>正確</a:t>
            </a:r>
            <a:r>
              <a:rPr lang="ja-JP" altLang="en-US" sz="4400" dirty="0" smtClean="0"/>
              <a:t>な情報提供</a:t>
            </a:r>
            <a:endParaRPr kumimoji="1" lang="en-US" altLang="ja-JP" sz="4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altLang="ja-JP" sz="4400" dirty="0" smtClean="0"/>
              <a:t> </a:t>
            </a:r>
            <a:r>
              <a:rPr lang="ja-JP" altLang="en-US" sz="4400" dirty="0" smtClean="0"/>
              <a:t>知識不足の</a:t>
            </a:r>
            <a:r>
              <a:rPr lang="ja-JP" altLang="en-US" sz="4400" dirty="0" smtClean="0">
                <a:solidFill>
                  <a:srgbClr val="FF0000"/>
                </a:solidFill>
              </a:rPr>
              <a:t>解消</a:t>
            </a:r>
            <a:endParaRPr lang="en-US" altLang="ja-JP" sz="4400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kumimoji="1" lang="ja-JP" altLang="en-US" sz="4400" dirty="0" smtClean="0"/>
              <a:t> 献血</a:t>
            </a:r>
            <a:r>
              <a:rPr kumimoji="1" lang="ja-JP" altLang="en-US" sz="4400" dirty="0">
                <a:solidFill>
                  <a:srgbClr val="FF0000"/>
                </a:solidFill>
              </a:rPr>
              <a:t>意欲</a:t>
            </a:r>
            <a:r>
              <a:rPr kumimoji="1" lang="ja-JP" altLang="en-US" sz="4400" dirty="0" smtClean="0"/>
              <a:t>を起こす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154724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1601618" cy="1143000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なぜ？</a:t>
            </a:r>
            <a:endParaRPr kumimoji="1" lang="ja-JP" altLang="en-US" dirty="0"/>
          </a:p>
        </p:txBody>
      </p:sp>
      <p:pic>
        <p:nvPicPr>
          <p:cNvPr id="1026" name="Picture 2" descr="C:\Program Files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048821">
            <a:off x="534091" y="3552566"/>
            <a:ext cx="1771363" cy="2780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角丸四角形吹き出し 3"/>
          <p:cNvSpPr/>
          <p:nvPr/>
        </p:nvSpPr>
        <p:spPr>
          <a:xfrm>
            <a:off x="2516018" y="1196752"/>
            <a:ext cx="6552728" cy="3961933"/>
          </a:xfrm>
          <a:prstGeom prst="wedgeRoundRectCallou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699792" y="1628800"/>
            <a:ext cx="61206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4800" dirty="0"/>
              <a:t> </a:t>
            </a:r>
            <a:r>
              <a:rPr lang="ja-JP" alt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献血率低下の問題</a:t>
            </a:r>
            <a:r>
              <a:rPr lang="ja-JP" altLang="en-US" sz="4800" dirty="0" smtClean="0"/>
              <a:t>を取り上げるのか</a:t>
            </a:r>
            <a:endParaRPr lang="en-US" altLang="ja-JP" sz="4800" dirty="0" smtClean="0"/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4800" i="1" dirty="0" smtClean="0"/>
              <a:t> </a:t>
            </a:r>
            <a:r>
              <a:rPr lang="ja-JP" alt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若年層</a:t>
            </a:r>
            <a:r>
              <a:rPr lang="ja-JP" altLang="en-US" sz="4800" dirty="0" smtClean="0"/>
              <a:t>へターゲットを絞ったのか</a:t>
            </a:r>
            <a:endParaRPr lang="en-US" altLang="ja-JP" sz="4800" dirty="0" smtClean="0"/>
          </a:p>
        </p:txBody>
      </p:sp>
    </p:spTree>
    <p:extLst>
      <p:ext uri="{BB962C8B-B14F-4D97-AF65-F5344CB8AC3E}">
        <p14:creationId xmlns:p14="http://schemas.microsoft.com/office/powerpoint/2010/main" xmlns="" val="92089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 tmFilter="0, 0; .2, .5; .8, .5; 1, 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500" autoRev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 tmFilter="0, 0; .2, .5; .8, .5; 1, 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500" autoRev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992888" cy="868958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献血率の低下によって問題になること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kumimoji="1" lang="ja-JP" altLang="en-US" sz="4000" dirty="0" smtClean="0"/>
              <a:t>医療に必要とされる</a:t>
            </a:r>
            <a:endParaRPr kumimoji="1" lang="en-US" altLang="ja-JP" sz="4000" dirty="0" smtClean="0"/>
          </a:p>
          <a:p>
            <a:pPr marL="0" indent="0" algn="ctr">
              <a:buNone/>
            </a:pPr>
            <a:r>
              <a:rPr kumimoji="1" lang="ja-JP" altLang="en-US" sz="4000" dirty="0" smtClean="0"/>
              <a:t>血液の</a:t>
            </a:r>
            <a:r>
              <a:rPr kumimoji="1" lang="ja-JP" altLang="en-US" sz="4000" u="sng" dirty="0" smtClean="0">
                <a:uFill>
                  <a:solidFill>
                    <a:srgbClr val="FF0000"/>
                  </a:solidFill>
                </a:uFill>
              </a:rPr>
              <a:t>不足</a:t>
            </a:r>
            <a:r>
              <a:rPr kumimoji="1" lang="ja-JP" altLang="en-US" sz="4000" dirty="0" smtClean="0"/>
              <a:t>に繋がる</a:t>
            </a:r>
            <a:endParaRPr kumimoji="1" lang="en-US" altLang="ja-JP" sz="4000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 algn="ctr">
              <a:buNone/>
            </a:pPr>
            <a:r>
              <a:rPr lang="ja-JP" altLang="en-US" sz="5400" dirty="0" smtClean="0">
                <a:solidFill>
                  <a:srgbClr val="FF0000"/>
                </a:solidFill>
              </a:rPr>
              <a:t>救命医療に支障をきたす</a:t>
            </a:r>
            <a:endParaRPr kumimoji="1" lang="en-US" altLang="ja-JP" sz="5400" dirty="0" smtClean="0">
              <a:solidFill>
                <a:srgbClr val="FF0000"/>
              </a:solidFill>
            </a:endParaRPr>
          </a:p>
        </p:txBody>
      </p:sp>
      <p:sp>
        <p:nvSpPr>
          <p:cNvPr id="4" name="ストライプ矢印 3"/>
          <p:cNvSpPr/>
          <p:nvPr/>
        </p:nvSpPr>
        <p:spPr>
          <a:xfrm rot="5400000">
            <a:off x="4096707" y="3400237"/>
            <a:ext cx="1166610" cy="792088"/>
          </a:xfrm>
          <a:prstGeom prst="striped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2353760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2232248" cy="796950"/>
          </a:xfrm>
        </p:spPr>
        <p:txBody>
          <a:bodyPr>
            <a:normAutofit/>
          </a:bodyPr>
          <a:lstStyle/>
          <a:p>
            <a:r>
              <a:rPr kumimoji="1" lang="en-US" altLang="ja-JP" b="1" dirty="0" smtClean="0">
                <a:solidFill>
                  <a:schemeClr val="accent2">
                    <a:lumMod val="50000"/>
                  </a:schemeClr>
                </a:solidFill>
              </a:rPr>
              <a:t>【</a:t>
            </a:r>
            <a:r>
              <a:rPr kumimoji="1" lang="ja-JP" altLang="en-US" b="1" dirty="0" smtClean="0">
                <a:solidFill>
                  <a:schemeClr val="accent2">
                    <a:lumMod val="50000"/>
                  </a:schemeClr>
                </a:solidFill>
              </a:rPr>
              <a:t>現状</a:t>
            </a:r>
            <a:r>
              <a:rPr kumimoji="1" lang="en-US" altLang="ja-JP" b="1" dirty="0" smtClean="0">
                <a:solidFill>
                  <a:schemeClr val="accent2">
                    <a:lumMod val="50000"/>
                  </a:schemeClr>
                </a:solidFill>
              </a:rPr>
              <a:t>】</a:t>
            </a:r>
            <a:endParaRPr kumimoji="1" lang="ja-JP" alt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171963" y="1700808"/>
            <a:ext cx="8640960" cy="370939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kumimoji="1" lang="ja-JP" altLang="en-US" sz="2900" dirty="0" smtClean="0"/>
              <a:t>少子高齢化の進行で若年層の献血率が減少</a:t>
            </a:r>
            <a:endParaRPr kumimoji="1" lang="en-US" altLang="ja-JP" sz="2900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kumimoji="1" lang="ja-JP" altLang="en-US" sz="2900" dirty="0" smtClean="0"/>
              <a:t>献血の身近性のなさ</a:t>
            </a:r>
            <a:endParaRPr kumimoji="1" lang="en-US" altLang="ja-JP" sz="2900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sz="2900" dirty="0" smtClean="0"/>
              <a:t>献血率のバラつき</a:t>
            </a:r>
            <a:r>
              <a:rPr lang="ja-JP" altLang="en-US" sz="2900" b="1" dirty="0" smtClean="0">
                <a:solidFill>
                  <a:srgbClr val="FF0000"/>
                </a:solidFill>
              </a:rPr>
              <a:t>→</a:t>
            </a:r>
            <a:r>
              <a:rPr lang="ja-JP" altLang="en-US" sz="2900" u="sng" dirty="0" smtClean="0">
                <a:uFill>
                  <a:solidFill>
                    <a:srgbClr val="FF0000"/>
                  </a:solidFill>
                </a:uFill>
              </a:rPr>
              <a:t>効率的な献血ができていない</a:t>
            </a:r>
            <a:endParaRPr lang="en-US" altLang="ja-JP" sz="2900" u="sng" dirty="0" smtClean="0">
              <a:uFill>
                <a:solidFill>
                  <a:srgbClr val="FF0000"/>
                </a:solidFill>
              </a:uFill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sz="2900" dirty="0"/>
              <a:t>献血に</a:t>
            </a:r>
            <a:r>
              <a:rPr lang="ja-JP" altLang="en-US" sz="2900" dirty="0" smtClean="0"/>
              <a:t>対する知識不足</a:t>
            </a:r>
            <a:endParaRPr lang="en-US" altLang="ja-JP" sz="2900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sz="2900" dirty="0"/>
              <a:t>注射</a:t>
            </a:r>
            <a:r>
              <a:rPr lang="ja-JP" altLang="en-US" sz="2900" dirty="0" smtClean="0"/>
              <a:t>針への不安</a:t>
            </a:r>
            <a:endParaRPr lang="en-US" altLang="ja-JP" sz="2900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sz="2900" dirty="0"/>
              <a:t>血液</a:t>
            </a:r>
            <a:r>
              <a:rPr lang="ja-JP" altLang="en-US" sz="2900" dirty="0" smtClean="0"/>
              <a:t>の必要量が不明確</a:t>
            </a:r>
            <a:endParaRPr lang="en-US" altLang="ja-JP" sz="2900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sz="2900" dirty="0" smtClean="0"/>
              <a:t>処遇品が献血者のニーズに合っていない</a:t>
            </a:r>
            <a:endParaRPr lang="en-US" altLang="ja-JP" sz="2900" dirty="0" smtClean="0"/>
          </a:p>
          <a:p>
            <a:pPr>
              <a:buFont typeface="Wingdings" panose="05000000000000000000" pitchFamily="2" charset="2"/>
              <a:buChar char="u"/>
            </a:pPr>
            <a:endParaRPr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5" name="爆発 1 4"/>
          <p:cNvSpPr/>
          <p:nvPr/>
        </p:nvSpPr>
        <p:spPr>
          <a:xfrm rot="21029983">
            <a:off x="325957" y="614201"/>
            <a:ext cx="8395973" cy="5589240"/>
          </a:xfrm>
          <a:prstGeom prst="irregularSeal1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 smtClean="0">
                <a:solidFill>
                  <a:schemeClr val="tx1"/>
                </a:solidFill>
              </a:rPr>
              <a:t>将来の献血率の低下への</a:t>
            </a:r>
            <a:r>
              <a:rPr kumimoji="1" lang="ja-JP" altLang="en-US" sz="4800" dirty="0" smtClean="0">
                <a:solidFill>
                  <a:srgbClr val="FF0000"/>
                </a:solidFill>
              </a:rPr>
              <a:t>懸念</a:t>
            </a:r>
            <a:endParaRPr kumimoji="1" lang="ja-JP" alt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0551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3297560" cy="868958"/>
          </a:xfrm>
        </p:spPr>
        <p:txBody>
          <a:bodyPr/>
          <a:lstStyle/>
          <a:p>
            <a:r>
              <a:rPr kumimoji="1" lang="ja-JP" altLang="en-US" dirty="0" smtClean="0"/>
              <a:t>献血者の推移</a:t>
            </a:r>
            <a:endParaRPr kumimoji="1" lang="ja-JP" alt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r="1931"/>
          <a:stretch>
            <a:fillRect/>
          </a:stretch>
        </p:blipFill>
        <p:spPr bwMode="auto">
          <a:xfrm>
            <a:off x="1424191" y="1196752"/>
            <a:ext cx="4948009" cy="5384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テキスト ボックス 4"/>
          <p:cNvSpPr txBox="1"/>
          <p:nvPr/>
        </p:nvSpPr>
        <p:spPr>
          <a:xfrm>
            <a:off x="6372200" y="5060486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（厚生労働省</a:t>
            </a:r>
            <a:endParaRPr kumimoji="1" lang="en-US" altLang="ja-JP" dirty="0" smtClean="0"/>
          </a:p>
          <a:p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献血推進</a:t>
            </a:r>
            <a:r>
              <a:rPr kumimoji="1" lang="en-US" altLang="ja-JP" dirty="0" smtClean="0"/>
              <a:t>2014』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334361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ジャパネスク">
  <a:themeElements>
    <a:clrScheme name="モジュール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ジャパネスク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シック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3838</TotalTime>
  <Words>1258</Words>
  <Application>Microsoft Office PowerPoint</Application>
  <PresentationFormat>画面に合わせる (4:3)</PresentationFormat>
  <Paragraphs>181</Paragraphs>
  <Slides>21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2" baseType="lpstr">
      <vt:lpstr>ジャパネスク</vt:lpstr>
      <vt:lpstr>スライド 1</vt:lpstr>
      <vt:lpstr>スライド 2</vt:lpstr>
      <vt:lpstr>【ビジョン】</vt:lpstr>
      <vt:lpstr>そのために…</vt:lpstr>
      <vt:lpstr>スライド 5</vt:lpstr>
      <vt:lpstr>なぜ？</vt:lpstr>
      <vt:lpstr>献血率の低下によって問題になること</vt:lpstr>
      <vt:lpstr>【現状】</vt:lpstr>
      <vt:lpstr>献血者の推移</vt:lpstr>
      <vt:lpstr>【要因】</vt:lpstr>
      <vt:lpstr>献血事業の流れ</vt:lpstr>
      <vt:lpstr>学校教育の少なさ</vt:lpstr>
      <vt:lpstr>宣伝力について</vt:lpstr>
      <vt:lpstr>【分析】</vt:lpstr>
      <vt:lpstr>分析結果から</vt:lpstr>
      <vt:lpstr>【政策提言・論文の独自性】</vt:lpstr>
      <vt:lpstr>具体案</vt:lpstr>
      <vt:lpstr>【参考文献】</vt:lpstr>
      <vt:lpstr>スライド 19</vt:lpstr>
      <vt:lpstr>スライド 20</vt:lpstr>
      <vt:lpstr>スライド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11pp341</dc:creator>
  <cp:lastModifiedBy>Yuri Kawamoto</cp:lastModifiedBy>
  <cp:revision>30</cp:revision>
  <dcterms:created xsi:type="dcterms:W3CDTF">2013-11-09T14:34:09Z</dcterms:created>
  <dcterms:modified xsi:type="dcterms:W3CDTF">2013-11-18T04:19:16Z</dcterms:modified>
</cp:coreProperties>
</file>