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5"/>
  </p:notesMasterIdLst>
  <p:sldIdLst>
    <p:sldId id="256" r:id="rId2"/>
    <p:sldId id="303" r:id="rId3"/>
    <p:sldId id="262" r:id="rId4"/>
    <p:sldId id="258" r:id="rId5"/>
    <p:sldId id="265" r:id="rId6"/>
    <p:sldId id="264" r:id="rId7"/>
    <p:sldId id="284" r:id="rId8"/>
    <p:sldId id="306" r:id="rId9"/>
    <p:sldId id="304" r:id="rId10"/>
    <p:sldId id="308" r:id="rId11"/>
    <p:sldId id="305" r:id="rId12"/>
    <p:sldId id="312" r:id="rId13"/>
    <p:sldId id="298" r:id="rId14"/>
    <p:sldId id="313" r:id="rId15"/>
    <p:sldId id="300" r:id="rId16"/>
    <p:sldId id="310" r:id="rId17"/>
    <p:sldId id="311" r:id="rId18"/>
    <p:sldId id="309" r:id="rId19"/>
    <p:sldId id="307" r:id="rId20"/>
    <p:sldId id="299" r:id="rId21"/>
    <p:sldId id="315" r:id="rId22"/>
    <p:sldId id="314" r:id="rId23"/>
    <p:sldId id="302"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66FF99"/>
    <a:srgbClr val="C3F9CC"/>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09" autoAdjust="0"/>
    <p:restoredTop sz="86834" autoAdjust="0"/>
  </p:normalViewPr>
  <p:slideViewPr>
    <p:cSldViewPr>
      <p:cViewPr varScale="1">
        <p:scale>
          <a:sx n="63" d="100"/>
          <a:sy n="63" d="100"/>
        </p:scale>
        <p:origin x="-27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E:\&#21508;&#31278;&#12487;&#12540;&#12479;.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21508;&#31278;&#12487;&#12540;&#12479;.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21508;&#31278;&#12487;&#12540;&#1247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2800"/>
            </a:pPr>
            <a:r>
              <a:rPr lang="ja-JP" altLang="en-US" sz="2800" dirty="0" smtClean="0">
                <a:effectLst>
                  <a:outerShdw blurRad="38100" dist="38100" dir="2700000" algn="tl">
                    <a:srgbClr val="000000">
                      <a:alpha val="43137"/>
                    </a:srgbClr>
                  </a:outerShdw>
                </a:effectLst>
              </a:rPr>
              <a:t>対外国の著作権</a:t>
            </a:r>
            <a:r>
              <a:rPr lang="ja-JP" altLang="en-US" sz="2800" dirty="0">
                <a:effectLst>
                  <a:outerShdw blurRad="38100" dist="38100" dir="2700000" algn="tl">
                    <a:srgbClr val="000000">
                      <a:alpha val="43137"/>
                    </a:srgbClr>
                  </a:outerShdw>
                </a:effectLst>
              </a:rPr>
              <a:t>収支の推移（’０２～’０５）</a:t>
            </a:r>
          </a:p>
        </c:rich>
      </c:tx>
      <c:layout>
        <c:manualLayout>
          <c:xMode val="edge"/>
          <c:yMode val="edge"/>
          <c:x val="0.23727985318803879"/>
          <c:y val="1.3555193213825915E-2"/>
        </c:manualLayout>
      </c:layout>
      <c:overlay val="0"/>
    </c:title>
    <c:autoTitleDeleted val="0"/>
    <c:plotArea>
      <c:layout>
        <c:manualLayout>
          <c:layoutTarget val="inner"/>
          <c:xMode val="edge"/>
          <c:yMode val="edge"/>
          <c:x val="6.2280801585720927E-2"/>
          <c:y val="0.12745224305459446"/>
          <c:w val="0.80722287819728566"/>
          <c:h val="0.63780184554657327"/>
        </c:manualLayout>
      </c:layout>
      <c:lineChart>
        <c:grouping val="standard"/>
        <c:varyColors val="0"/>
        <c:ser>
          <c:idx val="1"/>
          <c:order val="0"/>
          <c:tx>
            <c:strRef>
              <c:f>Sheet1!$C$1</c:f>
              <c:strCache>
                <c:ptCount val="1"/>
                <c:pt idx="0">
                  <c:v>アジア</c:v>
                </c:pt>
              </c:strCache>
            </c:strRef>
          </c:tx>
          <c:cat>
            <c:strRef>
              <c:f>Sheet1!$A$2:$A$5</c:f>
              <c:strCache>
                <c:ptCount val="4"/>
                <c:pt idx="0">
                  <c:v>2002年</c:v>
                </c:pt>
                <c:pt idx="1">
                  <c:v>2003年</c:v>
                </c:pt>
                <c:pt idx="2">
                  <c:v>2004年</c:v>
                </c:pt>
                <c:pt idx="3">
                  <c:v>2005年</c:v>
                </c:pt>
              </c:strCache>
            </c:strRef>
          </c:cat>
          <c:val>
            <c:numRef>
              <c:f>Sheet1!$C$2:$C$5</c:f>
              <c:numCache>
                <c:formatCode>General</c:formatCode>
                <c:ptCount val="4"/>
                <c:pt idx="0">
                  <c:v>-623</c:v>
                </c:pt>
                <c:pt idx="1">
                  <c:v>-603</c:v>
                </c:pt>
                <c:pt idx="2">
                  <c:v>-804</c:v>
                </c:pt>
                <c:pt idx="3">
                  <c:v>-914</c:v>
                </c:pt>
              </c:numCache>
            </c:numRef>
          </c:val>
          <c:smooth val="0"/>
        </c:ser>
        <c:ser>
          <c:idx val="2"/>
          <c:order val="1"/>
          <c:tx>
            <c:strRef>
              <c:f>Sheet1!$D$1</c:f>
              <c:strCache>
                <c:ptCount val="1"/>
                <c:pt idx="0">
                  <c:v>北米</c:v>
                </c:pt>
              </c:strCache>
            </c:strRef>
          </c:tx>
          <c:cat>
            <c:strRef>
              <c:f>Sheet1!$A$2:$A$5</c:f>
              <c:strCache>
                <c:ptCount val="4"/>
                <c:pt idx="0">
                  <c:v>2002年</c:v>
                </c:pt>
                <c:pt idx="1">
                  <c:v>2003年</c:v>
                </c:pt>
                <c:pt idx="2">
                  <c:v>2004年</c:v>
                </c:pt>
                <c:pt idx="3">
                  <c:v>2005年</c:v>
                </c:pt>
              </c:strCache>
            </c:strRef>
          </c:cat>
          <c:val>
            <c:numRef>
              <c:f>Sheet1!$D$2:$D$5</c:f>
              <c:numCache>
                <c:formatCode>General</c:formatCode>
                <c:ptCount val="4"/>
                <c:pt idx="0">
                  <c:v>-2235</c:v>
                </c:pt>
                <c:pt idx="1">
                  <c:v>-2139</c:v>
                </c:pt>
                <c:pt idx="2">
                  <c:v>-3022</c:v>
                </c:pt>
                <c:pt idx="3">
                  <c:v>-3309</c:v>
                </c:pt>
              </c:numCache>
            </c:numRef>
          </c:val>
          <c:smooth val="0"/>
        </c:ser>
        <c:ser>
          <c:idx val="3"/>
          <c:order val="2"/>
          <c:tx>
            <c:strRef>
              <c:f>Sheet1!$E$1</c:f>
              <c:strCache>
                <c:ptCount val="1"/>
                <c:pt idx="0">
                  <c:v>EU</c:v>
                </c:pt>
              </c:strCache>
            </c:strRef>
          </c:tx>
          <c:cat>
            <c:strRef>
              <c:f>Sheet1!$A$2:$A$5</c:f>
              <c:strCache>
                <c:ptCount val="4"/>
                <c:pt idx="0">
                  <c:v>2002年</c:v>
                </c:pt>
                <c:pt idx="1">
                  <c:v>2003年</c:v>
                </c:pt>
                <c:pt idx="2">
                  <c:v>2004年</c:v>
                </c:pt>
                <c:pt idx="3">
                  <c:v>2005年</c:v>
                </c:pt>
              </c:strCache>
            </c:strRef>
          </c:cat>
          <c:val>
            <c:numRef>
              <c:f>Sheet1!$E$2:$E$5</c:f>
              <c:numCache>
                <c:formatCode>General</c:formatCode>
                <c:ptCount val="4"/>
                <c:pt idx="0">
                  <c:v>-488</c:v>
                </c:pt>
                <c:pt idx="1">
                  <c:v>-456</c:v>
                </c:pt>
                <c:pt idx="2">
                  <c:v>-522</c:v>
                </c:pt>
                <c:pt idx="3">
                  <c:v>-467</c:v>
                </c:pt>
              </c:numCache>
            </c:numRef>
          </c:val>
          <c:smooth val="0"/>
        </c:ser>
        <c:dLbls>
          <c:showLegendKey val="0"/>
          <c:showVal val="0"/>
          <c:showCatName val="0"/>
          <c:showSerName val="0"/>
          <c:showPercent val="0"/>
          <c:showBubbleSize val="0"/>
        </c:dLbls>
        <c:marker val="1"/>
        <c:smooth val="0"/>
        <c:axId val="47149440"/>
        <c:axId val="47150976"/>
      </c:lineChart>
      <c:catAx>
        <c:axId val="47149440"/>
        <c:scaling>
          <c:orientation val="minMax"/>
        </c:scaling>
        <c:delete val="0"/>
        <c:axPos val="b"/>
        <c:majorTickMark val="out"/>
        <c:minorTickMark val="none"/>
        <c:tickLblPos val="nextTo"/>
        <c:txPr>
          <a:bodyPr/>
          <a:lstStyle/>
          <a:p>
            <a:pPr>
              <a:defRPr sz="1600" i="1"/>
            </a:pPr>
            <a:endParaRPr lang="ja-JP"/>
          </a:p>
        </c:txPr>
        <c:crossAx val="47150976"/>
        <c:crosses val="autoZero"/>
        <c:auto val="1"/>
        <c:lblAlgn val="ctr"/>
        <c:lblOffset val="100"/>
        <c:noMultiLvlLbl val="0"/>
      </c:catAx>
      <c:valAx>
        <c:axId val="47150976"/>
        <c:scaling>
          <c:orientation val="minMax"/>
        </c:scaling>
        <c:delete val="0"/>
        <c:axPos val="l"/>
        <c:majorGridlines/>
        <c:title>
          <c:tx>
            <c:rich>
              <a:bodyPr rot="0" vert="horz"/>
              <a:lstStyle/>
              <a:p>
                <a:pPr>
                  <a:defRPr/>
                </a:pPr>
                <a:r>
                  <a:rPr lang="ja-JP" altLang="en-US" dirty="0" smtClean="0"/>
                  <a:t>（億円）</a:t>
                </a:r>
                <a:endParaRPr lang="ja-JP" altLang="en-US" dirty="0"/>
              </a:p>
            </c:rich>
          </c:tx>
          <c:layout>
            <c:manualLayout>
              <c:xMode val="edge"/>
              <c:yMode val="edge"/>
              <c:x val="1.6561394523951785E-2"/>
              <c:y val="7.1827640066136442E-2"/>
            </c:manualLayout>
          </c:layout>
          <c:overlay val="0"/>
        </c:title>
        <c:numFmt formatCode="General" sourceLinked="1"/>
        <c:majorTickMark val="in"/>
        <c:minorTickMark val="none"/>
        <c:tickLblPos val="nextTo"/>
        <c:crossAx val="47149440"/>
        <c:crosses val="autoZero"/>
        <c:crossBetween val="between"/>
      </c:valAx>
    </c:plotArea>
    <c:legend>
      <c:legendPos val="r"/>
      <c:layout>
        <c:manualLayout>
          <c:xMode val="edge"/>
          <c:yMode val="edge"/>
          <c:x val="0.86950367978300658"/>
          <c:y val="0.33096992491030403"/>
          <c:w val="0.13049632021699339"/>
          <c:h val="0.20416078595588427"/>
        </c:manualLayout>
      </c:layout>
      <c:overlay val="0"/>
      <c:txPr>
        <a:bodyPr/>
        <a:lstStyle/>
        <a:p>
          <a:pPr>
            <a:defRPr sz="2000"/>
          </a:pPr>
          <a:endParaRPr lang="ja-JP"/>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36181588412559"/>
          <c:y val="0.21065981335666376"/>
          <c:w val="0.68937566831923791"/>
          <c:h val="0.72371288137196021"/>
        </c:manualLayout>
      </c:layout>
      <c:barChart>
        <c:barDir val="col"/>
        <c:grouping val="stacked"/>
        <c:varyColors val="0"/>
        <c:ser>
          <c:idx val="0"/>
          <c:order val="0"/>
          <c:invertIfNegative val="0"/>
          <c:dLbls>
            <c:dLbl>
              <c:idx val="0"/>
              <c:layout>
                <c:manualLayout>
                  <c:x val="0"/>
                  <c:y val="-0.25659826573886391"/>
                </c:manualLayout>
              </c:layout>
              <c:dLblPos val="ctr"/>
              <c:showLegendKey val="0"/>
              <c:showVal val="1"/>
              <c:showCatName val="0"/>
              <c:showSerName val="0"/>
              <c:showPercent val="0"/>
              <c:showBubbleSize val="0"/>
            </c:dLbl>
            <c:dLbl>
              <c:idx val="1"/>
              <c:layout>
                <c:manualLayout>
                  <c:x val="0"/>
                  <c:y val="-0.28829848770272487"/>
                </c:manualLayout>
              </c:layout>
              <c:dLblPos val="ctr"/>
              <c:showLegendKey val="0"/>
              <c:showVal val="1"/>
              <c:showCatName val="0"/>
              <c:showSerName val="0"/>
              <c:showPercent val="0"/>
              <c:showBubbleSize val="0"/>
            </c:dLbl>
            <c:dLbl>
              <c:idx val="2"/>
              <c:layout>
                <c:manualLayout>
                  <c:x val="2.7775347526003695E-3"/>
                  <c:y val="-0.32855180843321263"/>
                </c:manualLayout>
              </c:layout>
              <c:dLblPos val="ctr"/>
              <c:showLegendKey val="0"/>
              <c:showVal val="1"/>
              <c:showCatName val="0"/>
              <c:showSerName val="0"/>
              <c:showPercent val="0"/>
              <c:showBubbleSize val="0"/>
            </c:dLbl>
            <c:dLbl>
              <c:idx val="3"/>
              <c:layout>
                <c:manualLayout>
                  <c:x val="3.0864197530864196E-3"/>
                  <c:y val="-0.3531843616892939"/>
                </c:manualLayout>
              </c:layout>
              <c:dLblPos val="ctr"/>
              <c:showLegendKey val="0"/>
              <c:showVal val="1"/>
              <c:showCatName val="0"/>
              <c:showSerName val="0"/>
              <c:showPercent val="0"/>
              <c:showBubbleSize val="0"/>
            </c:dLbl>
            <c:dLbl>
              <c:idx val="4"/>
              <c:layout>
                <c:manualLayout>
                  <c:x val="-4.3209876543209872E-3"/>
                  <c:y val="-0.35132221613880099"/>
                </c:manualLayout>
              </c:layout>
              <c:dLblPos val="ctr"/>
              <c:showLegendKey val="0"/>
              <c:showVal val="1"/>
              <c:showCatName val="0"/>
              <c:showSerName val="0"/>
              <c:showPercent val="0"/>
              <c:showBubbleSize val="0"/>
            </c:dLbl>
            <c:dLbl>
              <c:idx val="5"/>
              <c:layout>
                <c:manualLayout>
                  <c:x val="-2.4691358024691358E-3"/>
                  <c:y val="-0.30964024885759095"/>
                </c:manualLayout>
              </c:layout>
              <c:dLblPos val="ctr"/>
              <c:showLegendKey val="0"/>
              <c:showVal val="1"/>
              <c:showCatName val="0"/>
              <c:showSerName val="0"/>
              <c:showPercent val="0"/>
              <c:showBubbleSize val="0"/>
            </c:dLbl>
            <c:dLbl>
              <c:idx val="6"/>
              <c:layout>
                <c:manualLayout>
                  <c:x val="5.2469135802469136E-3"/>
                  <c:y val="-0.29259238146497918"/>
                </c:manualLayout>
              </c:layout>
              <c:dLblPos val="ctr"/>
              <c:showLegendKey val="0"/>
              <c:showVal val="1"/>
              <c:showCatName val="0"/>
              <c:showSerName val="0"/>
              <c:showPercent val="0"/>
              <c:showBubbleSize val="0"/>
            </c:dLbl>
            <c:dLbl>
              <c:idx val="7"/>
              <c:layout>
                <c:manualLayout>
                  <c:x val="1.5432098765432098E-3"/>
                  <c:y val="-0.19028882699412855"/>
                </c:manualLayout>
              </c:layout>
              <c:dLblPos val="ctr"/>
              <c:showLegendKey val="0"/>
              <c:showVal val="1"/>
              <c:showCatName val="0"/>
              <c:showSerName val="0"/>
              <c:showPercent val="0"/>
              <c:showBubbleSize val="0"/>
            </c:dLbl>
            <c:dLbl>
              <c:idx val="8"/>
              <c:layout>
                <c:manualLayout>
                  <c:x val="3.0864197530864196E-3"/>
                  <c:y val="-0.19932138184103182"/>
                </c:manualLayout>
              </c:layout>
              <c:dLblPos val="ctr"/>
              <c:showLegendKey val="0"/>
              <c:showVal val="1"/>
              <c:showCatName val="0"/>
              <c:showSerName val="0"/>
              <c:showPercent val="0"/>
              <c:showBubbleSize val="0"/>
            </c:dLbl>
            <c:dLbl>
              <c:idx val="9"/>
              <c:layout>
                <c:manualLayout>
                  <c:x val="4.3209876543209872E-3"/>
                  <c:y val="-0.20042810788071133"/>
                </c:manualLayout>
              </c:layout>
              <c:dLblPos val="ctr"/>
              <c:showLegendKey val="0"/>
              <c:showVal val="1"/>
              <c:showCatName val="0"/>
              <c:showSerName val="0"/>
              <c:showPercent val="0"/>
              <c:showBubbleSize val="0"/>
            </c:dLbl>
            <c:txPr>
              <a:bodyPr/>
              <a:lstStyle/>
              <a:p>
                <a:pPr>
                  <a:defRPr sz="1200"/>
                </a:pPr>
                <a:endParaRPr lang="ja-JP"/>
              </a:p>
            </c:txPr>
            <c:dLblPos val="inEnd"/>
            <c:showLegendKey val="0"/>
            <c:showVal val="1"/>
            <c:showCatName val="0"/>
            <c:showSerName val="0"/>
            <c:showPercent val="0"/>
            <c:showBubbleSize val="0"/>
            <c:showLeaderLines val="0"/>
          </c:dLbls>
          <c:cat>
            <c:strRef>
              <c:f>Sheet1!$A$28:$A$37</c:f>
              <c:strCache>
                <c:ptCount val="10"/>
                <c:pt idx="0">
                  <c:v>2002年</c:v>
                </c:pt>
                <c:pt idx="1">
                  <c:v>2003年</c:v>
                </c:pt>
                <c:pt idx="2">
                  <c:v>2004年</c:v>
                </c:pt>
                <c:pt idx="3">
                  <c:v>2005年</c:v>
                </c:pt>
                <c:pt idx="4">
                  <c:v>2006年</c:v>
                </c:pt>
                <c:pt idx="5">
                  <c:v>2007年</c:v>
                </c:pt>
                <c:pt idx="6">
                  <c:v>2008年</c:v>
                </c:pt>
                <c:pt idx="7">
                  <c:v>2009年</c:v>
                </c:pt>
                <c:pt idx="8">
                  <c:v>2010年</c:v>
                </c:pt>
                <c:pt idx="9">
                  <c:v>2011年</c:v>
                </c:pt>
              </c:strCache>
            </c:strRef>
          </c:cat>
          <c:val>
            <c:numRef>
              <c:f>Sheet1!$B$28:$B$37</c:f>
              <c:numCache>
                <c:formatCode>General</c:formatCode>
                <c:ptCount val="10"/>
                <c:pt idx="0">
                  <c:v>12037</c:v>
                </c:pt>
                <c:pt idx="1">
                  <c:v>13609</c:v>
                </c:pt>
                <c:pt idx="2">
                  <c:v>15595</c:v>
                </c:pt>
                <c:pt idx="3">
                  <c:v>16851</c:v>
                </c:pt>
                <c:pt idx="4">
                  <c:v>16815</c:v>
                </c:pt>
                <c:pt idx="5">
                  <c:v>14185</c:v>
                </c:pt>
                <c:pt idx="6">
                  <c:v>13369</c:v>
                </c:pt>
                <c:pt idx="7">
                  <c:v>8219</c:v>
                </c:pt>
                <c:pt idx="8">
                  <c:v>9262</c:v>
                </c:pt>
                <c:pt idx="9">
                  <c:v>8551</c:v>
                </c:pt>
              </c:numCache>
            </c:numRef>
          </c:val>
        </c:ser>
        <c:dLbls>
          <c:dLblPos val="inEnd"/>
          <c:showLegendKey val="0"/>
          <c:showVal val="1"/>
          <c:showCatName val="0"/>
          <c:showSerName val="0"/>
          <c:showPercent val="0"/>
          <c:showBubbleSize val="0"/>
        </c:dLbls>
        <c:gapWidth val="150"/>
        <c:overlap val="100"/>
        <c:axId val="64500480"/>
        <c:axId val="64502016"/>
      </c:barChart>
      <c:catAx>
        <c:axId val="64500480"/>
        <c:scaling>
          <c:orientation val="minMax"/>
        </c:scaling>
        <c:delete val="0"/>
        <c:axPos val="b"/>
        <c:majorTickMark val="in"/>
        <c:minorTickMark val="none"/>
        <c:tickLblPos val="nextTo"/>
        <c:crossAx val="64502016"/>
        <c:crosses val="autoZero"/>
        <c:auto val="1"/>
        <c:lblAlgn val="ctr"/>
        <c:lblOffset val="100"/>
        <c:noMultiLvlLbl val="0"/>
      </c:catAx>
      <c:valAx>
        <c:axId val="64502016"/>
        <c:scaling>
          <c:orientation val="minMax"/>
        </c:scaling>
        <c:delete val="0"/>
        <c:axPos val="l"/>
        <c:majorGridlines/>
        <c:title>
          <c:tx>
            <c:rich>
              <a:bodyPr rot="0" vert="horz"/>
              <a:lstStyle/>
              <a:p>
                <a:pPr>
                  <a:defRPr/>
                </a:pPr>
                <a:r>
                  <a:rPr lang="ja-JP" altLang="en-US"/>
                  <a:t>（百万円）</a:t>
                </a:r>
              </a:p>
            </c:rich>
          </c:tx>
          <c:layout>
            <c:manualLayout>
              <c:xMode val="edge"/>
              <c:yMode val="edge"/>
              <c:x val="0.14166666666666666"/>
              <c:y val="0.11123213764946048"/>
            </c:manualLayout>
          </c:layout>
          <c:overlay val="0"/>
        </c:title>
        <c:numFmt formatCode="General" sourceLinked="1"/>
        <c:majorTickMark val="in"/>
        <c:minorTickMark val="none"/>
        <c:tickLblPos val="nextTo"/>
        <c:txPr>
          <a:bodyPr/>
          <a:lstStyle/>
          <a:p>
            <a:pPr>
              <a:defRPr sz="1400"/>
            </a:pPr>
            <a:endParaRPr lang="ja-JP"/>
          </a:p>
        </c:txPr>
        <c:crossAx val="6450048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txPr>
              <a:bodyPr/>
              <a:lstStyle/>
              <a:p>
                <a:pPr>
                  <a:defRPr sz="2800"/>
                </a:pPr>
                <a:endParaRPr lang="ja-JP"/>
              </a:p>
            </c:txPr>
            <c:dLblPos val="ctr"/>
            <c:showLegendKey val="0"/>
            <c:showVal val="1"/>
            <c:showCatName val="0"/>
            <c:showSerName val="0"/>
            <c:showPercent val="0"/>
            <c:showBubbleSize val="0"/>
            <c:showLeaderLines val="1"/>
          </c:dLbls>
          <c:cat>
            <c:strRef>
              <c:f>Sheet1!$A$47:$A$50</c:f>
              <c:strCache>
                <c:ptCount val="4"/>
                <c:pt idx="0">
                  <c:v>100万円未満</c:v>
                </c:pt>
                <c:pt idx="1">
                  <c:v>100～200万円未満</c:v>
                </c:pt>
                <c:pt idx="2">
                  <c:v>200～300万円未満</c:v>
                </c:pt>
                <c:pt idx="3">
                  <c:v>300万円～</c:v>
                </c:pt>
              </c:strCache>
            </c:strRef>
          </c:cat>
          <c:val>
            <c:numRef>
              <c:f>Sheet1!$B$47:$B$50</c:f>
              <c:numCache>
                <c:formatCode>0.0%</c:formatCode>
                <c:ptCount val="4"/>
                <c:pt idx="0">
                  <c:v>0.26800000000000002</c:v>
                </c:pt>
                <c:pt idx="1">
                  <c:v>0.19600000000000001</c:v>
                </c:pt>
                <c:pt idx="2">
                  <c:v>0.186</c:v>
                </c:pt>
                <c:pt idx="3">
                  <c:v>0.35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9602167784582478"/>
          <c:y val="0.26822341857929871"/>
          <c:w val="0.19471906289491592"/>
          <c:h val="0.37768854444646249"/>
        </c:manualLayout>
      </c:layout>
      <c:overlay val="0"/>
      <c:txPr>
        <a:bodyPr/>
        <a:lstStyle/>
        <a:p>
          <a:pPr>
            <a:defRPr sz="2000"/>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txPr>
              <a:bodyPr/>
              <a:lstStyle/>
              <a:p>
                <a:pPr>
                  <a:defRPr sz="2800"/>
                </a:pPr>
                <a:endParaRPr lang="ja-JP"/>
              </a:p>
            </c:txPr>
            <c:dLblPos val="ctr"/>
            <c:showLegendKey val="0"/>
            <c:showVal val="1"/>
            <c:showCatName val="0"/>
            <c:showSerName val="0"/>
            <c:showPercent val="0"/>
            <c:showBubbleSize val="0"/>
            <c:showLeaderLines val="1"/>
          </c:dLbls>
          <c:cat>
            <c:strRef>
              <c:f>Sheet1!$A$47:$A$50</c:f>
              <c:strCache>
                <c:ptCount val="4"/>
                <c:pt idx="0">
                  <c:v>100万円未満</c:v>
                </c:pt>
                <c:pt idx="1">
                  <c:v>100～200万円未満</c:v>
                </c:pt>
                <c:pt idx="2">
                  <c:v>200～300万円未満</c:v>
                </c:pt>
                <c:pt idx="3">
                  <c:v>300万円～</c:v>
                </c:pt>
              </c:strCache>
            </c:strRef>
          </c:cat>
          <c:val>
            <c:numRef>
              <c:f>Sheet1!$B$47:$B$50</c:f>
              <c:numCache>
                <c:formatCode>0.0%</c:formatCode>
                <c:ptCount val="4"/>
                <c:pt idx="0">
                  <c:v>0.26800000000000002</c:v>
                </c:pt>
                <c:pt idx="1">
                  <c:v>0.19600000000000001</c:v>
                </c:pt>
                <c:pt idx="2">
                  <c:v>0.186</c:v>
                </c:pt>
                <c:pt idx="3">
                  <c:v>0.35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9602167784582478"/>
          <c:y val="0.26822341857929871"/>
          <c:w val="0.19471906289491592"/>
          <c:h val="0.37768854444646249"/>
        </c:manualLayout>
      </c:layout>
      <c:overlay val="0"/>
      <c:txPr>
        <a:bodyPr/>
        <a:lstStyle/>
        <a:p>
          <a:pPr>
            <a:defRPr sz="2000"/>
          </a:pPr>
          <a:endParaRPr lang="ja-JP"/>
        </a:p>
      </c:txPr>
    </c:legend>
    <c:plotVisOnly val="1"/>
    <c:dispBlanksAs val="gap"/>
    <c:showDLblsOverMax val="0"/>
  </c:chart>
  <c:externalData r:id="rId1">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0.15366</cdr:x>
      <cdr:y>0.76471</cdr:y>
    </cdr:from>
    <cdr:to>
      <cdr:x>0.76829</cdr:x>
      <cdr:y>0.99719</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296144" y="4680520"/>
          <a:ext cx="5184576" cy="1422972"/>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DB3F84-93B7-420D-99B7-089632A41D1B}" type="datetimeFigureOut">
              <a:rPr kumimoji="1" lang="ja-JP" altLang="en-US" smtClean="0"/>
              <a:t>2013/11/23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1E2F67-793A-4383-A2F9-2E164D6B4F7A}" type="slidenum">
              <a:rPr kumimoji="1" lang="ja-JP" altLang="en-US" smtClean="0"/>
              <a:t>‹#›</a:t>
            </a:fld>
            <a:endParaRPr kumimoji="1" lang="ja-JP" altLang="en-US"/>
          </a:p>
        </p:txBody>
      </p:sp>
    </p:spTree>
    <p:extLst>
      <p:ext uri="{BB962C8B-B14F-4D97-AF65-F5344CB8AC3E}">
        <p14:creationId xmlns:p14="http://schemas.microsoft.com/office/powerpoint/2010/main" val="2771992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1E2F67-793A-4383-A2F9-2E164D6B4F7A}" type="slidenum">
              <a:rPr kumimoji="1" lang="ja-JP" altLang="en-US" smtClean="0"/>
              <a:t>3</a:t>
            </a:fld>
            <a:endParaRPr kumimoji="1" lang="ja-JP" altLang="en-US"/>
          </a:p>
        </p:txBody>
      </p:sp>
    </p:spTree>
    <p:extLst>
      <p:ext uri="{BB962C8B-B14F-4D97-AF65-F5344CB8AC3E}">
        <p14:creationId xmlns:p14="http://schemas.microsoft.com/office/powerpoint/2010/main" val="882215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1E2F67-793A-4383-A2F9-2E164D6B4F7A}" type="slidenum">
              <a:rPr kumimoji="1" lang="ja-JP" altLang="en-US" smtClean="0"/>
              <a:t>17</a:t>
            </a:fld>
            <a:endParaRPr kumimoji="1" lang="ja-JP" altLang="en-US"/>
          </a:p>
        </p:txBody>
      </p:sp>
    </p:spTree>
    <p:extLst>
      <p:ext uri="{BB962C8B-B14F-4D97-AF65-F5344CB8AC3E}">
        <p14:creationId xmlns:p14="http://schemas.microsoft.com/office/powerpoint/2010/main" val="4091014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配布資料：クリエイティブ産業の海外展開、整備事業．</a:t>
            </a:r>
            <a:r>
              <a:rPr kumimoji="1" lang="en-US" altLang="ja-JP" dirty="0" err="1" smtClean="0"/>
              <a:t>pdf</a:t>
            </a:r>
            <a:r>
              <a:rPr kumimoji="1" lang="ja-JP" altLang="en-US" dirty="0" smtClean="0"/>
              <a:t>の１５ページ目</a:t>
            </a:r>
            <a:endParaRPr kumimoji="1" lang="en-US" altLang="ja-JP" dirty="0" smtClean="0"/>
          </a:p>
          <a:p>
            <a:r>
              <a:rPr kumimoji="1" lang="ja-JP" altLang="en-US" dirty="0" smtClean="0"/>
              <a:t>手法・・・ディズニーでも同じような方法をとっている。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51E2F67-793A-4383-A2F9-2E164D6B4F7A}" type="slidenum">
              <a:rPr kumimoji="1" lang="ja-JP" altLang="en-US" smtClean="0"/>
              <a:t>19</a:t>
            </a:fld>
            <a:endParaRPr kumimoji="1" lang="ja-JP" altLang="en-US"/>
          </a:p>
        </p:txBody>
      </p:sp>
    </p:spTree>
    <p:extLst>
      <p:ext uri="{BB962C8B-B14F-4D97-AF65-F5344CB8AC3E}">
        <p14:creationId xmlns:p14="http://schemas.microsoft.com/office/powerpoint/2010/main" val="816738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a:t>
            </a:r>
            <a:endParaRPr kumimoji="1" lang="ja-JP" altLang="en-US" dirty="0"/>
          </a:p>
        </p:txBody>
      </p:sp>
      <p:sp>
        <p:nvSpPr>
          <p:cNvPr id="4" name="スライド番号プレースホルダー 3"/>
          <p:cNvSpPr>
            <a:spLocks noGrp="1"/>
          </p:cNvSpPr>
          <p:nvPr>
            <p:ph type="sldNum" sz="quarter" idx="10"/>
          </p:nvPr>
        </p:nvSpPr>
        <p:spPr/>
        <p:txBody>
          <a:bodyPr/>
          <a:lstStyle/>
          <a:p>
            <a:fld id="{751E2F67-793A-4383-A2F9-2E164D6B4F7A}" type="slidenum">
              <a:rPr kumimoji="1" lang="ja-JP" altLang="en-US" smtClean="0"/>
              <a:t>22</a:t>
            </a:fld>
            <a:endParaRPr kumimoji="1" lang="ja-JP" altLang="en-US"/>
          </a:p>
        </p:txBody>
      </p:sp>
    </p:spTree>
    <p:extLst>
      <p:ext uri="{BB962C8B-B14F-4D97-AF65-F5344CB8AC3E}">
        <p14:creationId xmlns:p14="http://schemas.microsoft.com/office/powerpoint/2010/main" val="1351130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1E2F67-793A-4383-A2F9-2E164D6B4F7A}" type="slidenum">
              <a:rPr kumimoji="1" lang="ja-JP" altLang="en-US" smtClean="0"/>
              <a:t>6</a:t>
            </a:fld>
            <a:endParaRPr kumimoji="1" lang="ja-JP" altLang="en-US"/>
          </a:p>
        </p:txBody>
      </p:sp>
    </p:spTree>
    <p:extLst>
      <p:ext uri="{BB962C8B-B14F-4D97-AF65-F5344CB8AC3E}">
        <p14:creationId xmlns:p14="http://schemas.microsoft.com/office/powerpoint/2010/main" val="3975020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配布資料：</a:t>
            </a:r>
            <a:r>
              <a:rPr kumimoji="1" lang="en-US" altLang="ja-JP" dirty="0" smtClean="0"/>
              <a:t>2006</a:t>
            </a:r>
            <a:r>
              <a:rPr kumimoji="1" lang="ja-JP" altLang="en-US" dirty="0" smtClean="0"/>
              <a:t>年　クールジャパン事業　内閣府（</a:t>
            </a:r>
            <a:r>
              <a:rPr kumimoji="1" lang="en-US" altLang="ja-JP" dirty="0" smtClean="0"/>
              <a:t>P5,6</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751E2F67-793A-4383-A2F9-2E164D6B4F7A}" type="slidenum">
              <a:rPr kumimoji="1" lang="ja-JP" altLang="en-US" smtClean="0"/>
              <a:t>8</a:t>
            </a:fld>
            <a:endParaRPr kumimoji="1" lang="ja-JP" altLang="en-US"/>
          </a:p>
        </p:txBody>
      </p:sp>
    </p:spTree>
    <p:extLst>
      <p:ext uri="{BB962C8B-B14F-4D97-AF65-F5344CB8AC3E}">
        <p14:creationId xmlns:p14="http://schemas.microsoft.com/office/powerpoint/2010/main" val="453504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配布資料：配布資料</a:t>
            </a:r>
            <a:r>
              <a:rPr kumimoji="1" lang="en-US" altLang="ja-JP" dirty="0" smtClean="0"/>
              <a:t>.</a:t>
            </a:r>
            <a:r>
              <a:rPr kumimoji="1" lang="en-US" altLang="ja-JP" dirty="0" err="1" smtClean="0"/>
              <a:t>pptx</a:t>
            </a:r>
            <a:r>
              <a:rPr kumimoji="1" lang="ja-JP" altLang="en-US" dirty="0" smtClean="0"/>
              <a:t>　インド、シンガポール、中国に向けた事業成果</a:t>
            </a:r>
          </a:p>
          <a:p>
            <a:endParaRPr kumimoji="1" lang="ja-JP" altLang="en-US" dirty="0"/>
          </a:p>
        </p:txBody>
      </p:sp>
      <p:sp>
        <p:nvSpPr>
          <p:cNvPr id="4" name="スライド番号プレースホルダー 3"/>
          <p:cNvSpPr>
            <a:spLocks noGrp="1"/>
          </p:cNvSpPr>
          <p:nvPr>
            <p:ph type="sldNum" sz="quarter" idx="10"/>
          </p:nvPr>
        </p:nvSpPr>
        <p:spPr/>
        <p:txBody>
          <a:bodyPr/>
          <a:lstStyle/>
          <a:p>
            <a:fld id="{751E2F67-793A-4383-A2F9-2E164D6B4F7A}" type="slidenum">
              <a:rPr kumimoji="1" lang="ja-JP" altLang="en-US" smtClean="0"/>
              <a:t>9</a:t>
            </a:fld>
            <a:endParaRPr kumimoji="1" lang="ja-JP" altLang="en-US"/>
          </a:p>
        </p:txBody>
      </p:sp>
    </p:spTree>
    <p:extLst>
      <p:ext uri="{BB962C8B-B14F-4D97-AF65-F5344CB8AC3E}">
        <p14:creationId xmlns:p14="http://schemas.microsoft.com/office/powerpoint/2010/main" val="3608828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配布資料：配布資料</a:t>
            </a:r>
            <a:r>
              <a:rPr kumimoji="1" lang="en-US" altLang="ja-JP" dirty="0" smtClean="0"/>
              <a:t>.</a:t>
            </a:r>
            <a:r>
              <a:rPr kumimoji="1" lang="en-US" altLang="ja-JP" dirty="0" err="1" smtClean="0"/>
              <a:t>pptx</a:t>
            </a:r>
            <a:r>
              <a:rPr kumimoji="1" lang="ja-JP" altLang="en-US" dirty="0" smtClean="0"/>
              <a:t>　インド、シンガポール、中国に向けた事業成果</a:t>
            </a:r>
            <a:endParaRPr kumimoji="1" lang="ja-JP" altLang="en-US" dirty="0"/>
          </a:p>
        </p:txBody>
      </p:sp>
      <p:sp>
        <p:nvSpPr>
          <p:cNvPr id="4" name="スライド番号プレースホルダー 3"/>
          <p:cNvSpPr>
            <a:spLocks noGrp="1"/>
          </p:cNvSpPr>
          <p:nvPr>
            <p:ph type="sldNum" sz="quarter" idx="10"/>
          </p:nvPr>
        </p:nvSpPr>
        <p:spPr/>
        <p:txBody>
          <a:bodyPr/>
          <a:lstStyle/>
          <a:p>
            <a:fld id="{751E2F67-793A-4383-A2F9-2E164D6B4F7A}" type="slidenum">
              <a:rPr kumimoji="1" lang="ja-JP" altLang="en-US" smtClean="0"/>
              <a:t>10</a:t>
            </a:fld>
            <a:endParaRPr kumimoji="1" lang="ja-JP" altLang="en-US"/>
          </a:p>
        </p:txBody>
      </p:sp>
    </p:spTree>
    <p:extLst>
      <p:ext uri="{BB962C8B-B14F-4D97-AF65-F5344CB8AC3E}">
        <p14:creationId xmlns:p14="http://schemas.microsoft.com/office/powerpoint/2010/main" val="127019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クールジャパン事業費のうち、コンテンツ関連の予算を抜粋。</a:t>
            </a:r>
            <a:endParaRPr kumimoji="1" lang="ja-JP" altLang="en-US" dirty="0"/>
          </a:p>
        </p:txBody>
      </p:sp>
      <p:sp>
        <p:nvSpPr>
          <p:cNvPr id="4" name="スライド番号プレースホルダー 3"/>
          <p:cNvSpPr>
            <a:spLocks noGrp="1"/>
          </p:cNvSpPr>
          <p:nvPr>
            <p:ph type="sldNum" sz="quarter" idx="10"/>
          </p:nvPr>
        </p:nvSpPr>
        <p:spPr/>
        <p:txBody>
          <a:bodyPr/>
          <a:lstStyle/>
          <a:p>
            <a:fld id="{751E2F67-793A-4383-A2F9-2E164D6B4F7A}" type="slidenum">
              <a:rPr kumimoji="1" lang="ja-JP" altLang="en-US" smtClean="0"/>
              <a:t>11</a:t>
            </a:fld>
            <a:endParaRPr kumimoji="1" lang="ja-JP" altLang="en-US"/>
          </a:p>
        </p:txBody>
      </p:sp>
    </p:spTree>
    <p:extLst>
      <p:ext uri="{BB962C8B-B14F-4D97-AF65-F5344CB8AC3E}">
        <p14:creationId xmlns:p14="http://schemas.microsoft.com/office/powerpoint/2010/main" val="1858928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その他・・・２０代の若者中心に。富裕層をターゲットなど</a:t>
            </a:r>
            <a:endParaRPr kumimoji="1" lang="en-US" altLang="ja-JP" dirty="0" smtClean="0"/>
          </a:p>
          <a:p>
            <a:r>
              <a:rPr kumimoji="1" lang="ja-JP" altLang="en-US" dirty="0" smtClean="0"/>
              <a:t>配布資料：クールジャパン事業成果２０１１</a:t>
            </a:r>
            <a:r>
              <a:rPr kumimoji="1" lang="ja-JP" altLang="en-US" smtClean="0"/>
              <a:t>～２０１２</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51E2F67-793A-4383-A2F9-2E164D6B4F7A}" type="slidenum">
              <a:rPr kumimoji="1" lang="ja-JP" altLang="en-US" smtClean="0"/>
              <a:t>13</a:t>
            </a:fld>
            <a:endParaRPr kumimoji="1" lang="ja-JP" altLang="en-US"/>
          </a:p>
        </p:txBody>
      </p:sp>
    </p:spTree>
    <p:extLst>
      <p:ext uri="{BB962C8B-B14F-4D97-AF65-F5344CB8AC3E}">
        <p14:creationId xmlns:p14="http://schemas.microsoft.com/office/powerpoint/2010/main" val="395770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クールジャパンを支える大きな会社を作るはいいものの、</a:t>
            </a:r>
            <a:endParaRPr kumimoji="1" lang="ja-JP" altLang="en-US" dirty="0"/>
          </a:p>
        </p:txBody>
      </p:sp>
      <p:sp>
        <p:nvSpPr>
          <p:cNvPr id="4" name="スライド番号プレースホルダー 3"/>
          <p:cNvSpPr>
            <a:spLocks noGrp="1"/>
          </p:cNvSpPr>
          <p:nvPr>
            <p:ph type="sldNum" sz="quarter" idx="10"/>
          </p:nvPr>
        </p:nvSpPr>
        <p:spPr/>
        <p:txBody>
          <a:bodyPr/>
          <a:lstStyle/>
          <a:p>
            <a:fld id="{751E2F67-793A-4383-A2F9-2E164D6B4F7A}" type="slidenum">
              <a:rPr kumimoji="1" lang="ja-JP" altLang="en-US" smtClean="0"/>
              <a:t>14</a:t>
            </a:fld>
            <a:endParaRPr kumimoji="1" lang="ja-JP" altLang="en-US"/>
          </a:p>
        </p:txBody>
      </p:sp>
    </p:spTree>
    <p:extLst>
      <p:ext uri="{BB962C8B-B14F-4D97-AF65-F5344CB8AC3E}">
        <p14:creationId xmlns:p14="http://schemas.microsoft.com/office/powerpoint/2010/main" val="4192632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1"/>
            <a:r>
              <a:rPr lang="ja-JP" altLang="en-US" dirty="0" smtClean="0"/>
              <a:t>特許権収支は９５８３億円の黒字</a:t>
            </a:r>
            <a:endParaRPr lang="en-US" altLang="ja-JP" dirty="0" smtClean="0"/>
          </a:p>
          <a:p>
            <a:pPr lvl="1"/>
            <a:r>
              <a:rPr kumimoji="1" lang="ja-JP" altLang="en-US" dirty="0" smtClean="0"/>
              <a:t>しかし・・・現地法人→国内の本社への支払いが多く、利益があるとは言えない。</a:t>
            </a:r>
            <a:endParaRPr kumimoji="1" lang="en-US" altLang="ja-JP" dirty="0" smtClean="0"/>
          </a:p>
          <a:p>
            <a:pPr lvl="1"/>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51E2F67-793A-4383-A2F9-2E164D6B4F7A}" type="slidenum">
              <a:rPr kumimoji="1" lang="ja-JP" altLang="en-US" smtClean="0"/>
              <a:t>15</a:t>
            </a:fld>
            <a:endParaRPr kumimoji="1" lang="ja-JP" altLang="en-US"/>
          </a:p>
        </p:txBody>
      </p:sp>
    </p:spTree>
    <p:extLst>
      <p:ext uri="{BB962C8B-B14F-4D97-AF65-F5344CB8AC3E}">
        <p14:creationId xmlns:p14="http://schemas.microsoft.com/office/powerpoint/2010/main" val="879660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フリーフォーム 6"/>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tint val="90000"/>
            </a:schemeClr>
          </a:solidFill>
          <a:ln w="9525" cap="flat" cmpd="sng" algn="ctr">
            <a:noFill/>
            <a:prstDash val="solid"/>
            <a:round/>
            <a:headEnd type="none" w="med" len="med"/>
            <a:tailEnd type="none" w="med" len="med"/>
          </a:ln>
          <a:effectLst>
            <a:outerShdw blurRad="254000" algn="tl" rotWithShape="0">
              <a:schemeClr val="accent3">
                <a:alpha val="30000"/>
              </a:schemeClr>
            </a:outerShdw>
          </a:effectLst>
        </p:spPr>
        <p:txBody>
          <a:bodyPr vert="horz" wrap="square" lIns="91440" tIns="45720" rIns="91440" bIns="45720" anchor="t" compatLnSpc="1"/>
          <a:lstStyle/>
          <a:p>
            <a:endParaRPr kumimoji="0" lang="ja-JP" altLang="en-US"/>
          </a:p>
        </p:txBody>
      </p:sp>
      <p:sp>
        <p:nvSpPr>
          <p:cNvPr id="8" name="正方形/長方形 7"/>
          <p:cNvSpPr/>
          <p:nvPr/>
        </p:nvSpPr>
        <p:spPr>
          <a:xfrm>
            <a:off x="0"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dirty="0"/>
          </a:p>
        </p:txBody>
      </p:sp>
      <p:grpSp>
        <p:nvGrpSpPr>
          <p:cNvPr id="2" name="グループ化 1"/>
          <p:cNvGrpSpPr>
            <a:grpSpLocks/>
          </p:cNvGrpSpPr>
          <p:nvPr/>
        </p:nvGrpSpPr>
        <p:grpSpPr bwMode="auto">
          <a:xfrm>
            <a:off x="357158" y="4143380"/>
            <a:ext cx="6358014" cy="71438"/>
            <a:chOff x="119" y="877"/>
            <a:chExt cx="5239" cy="71"/>
          </a:xfrm>
          <a:gradFill>
            <a:gsLst>
              <a:gs pos="0">
                <a:schemeClr val="accent1">
                  <a:alpha val="40000"/>
                </a:schemeClr>
              </a:gs>
              <a:gs pos="50000">
                <a:schemeClr val="accent1">
                  <a:alpha val="70000"/>
                </a:schemeClr>
              </a:gs>
              <a:gs pos="100000">
                <a:schemeClr val="accent1">
                  <a:alpha val="4000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
        <p:nvSpPr>
          <p:cNvPr id="23" name="タイトル 22"/>
          <p:cNvSpPr>
            <a:spLocks noGrp="1"/>
          </p:cNvSpPr>
          <p:nvPr>
            <p:ph type="ctrTitle"/>
          </p:nvPr>
        </p:nvSpPr>
        <p:spPr>
          <a:xfrm>
            <a:off x="285720" y="2500306"/>
            <a:ext cx="6429420" cy="1512888"/>
          </a:xfrm>
        </p:spPr>
        <p:txBody>
          <a:bodyPr anchor="b"/>
          <a:lstStyle>
            <a:lvl1pPr fontAlgn="auto">
              <a:defRPr/>
            </a:lvl1pPr>
          </a:lstStyle>
          <a:p>
            <a:r>
              <a:rPr kumimoji="0" lang="ja-JP" altLang="en-US" smtClean="0"/>
              <a:t>マスター タイトルの書式設定</a:t>
            </a:r>
            <a:endParaRPr kumimoji="0" lang="en-US"/>
          </a:p>
        </p:txBody>
      </p:sp>
      <p:sp>
        <p:nvSpPr>
          <p:cNvPr id="21" name="サブタイトル 20"/>
          <p:cNvSpPr>
            <a:spLocks noGrp="1"/>
          </p:cNvSpPr>
          <p:nvPr>
            <p:ph type="subTitle" idx="1"/>
          </p:nvPr>
        </p:nvSpPr>
        <p:spPr>
          <a:xfrm>
            <a:off x="300030" y="4314828"/>
            <a:ext cx="6400800" cy="1185874"/>
          </a:xfrm>
        </p:spPr>
        <p:txBody>
          <a:bodyPr/>
          <a:lstStyle>
            <a:lvl1pPr marL="0" indent="0" algn="ctr">
              <a:buNone/>
              <a:defRPr baseline="0">
                <a:solidFill>
                  <a:schemeClr val="tx2">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マスター サブタイトルの書式設定</a:t>
            </a:r>
            <a:endParaRPr kumimoji="0" lang="en-US"/>
          </a:p>
        </p:txBody>
      </p:sp>
      <p:sp>
        <p:nvSpPr>
          <p:cNvPr id="29" name="日付プレースホルダー 28"/>
          <p:cNvSpPr>
            <a:spLocks noGrp="1"/>
          </p:cNvSpPr>
          <p:nvPr>
            <p:ph type="dt" sz="half" idx="10"/>
          </p:nvPr>
        </p:nvSpPr>
        <p:spPr/>
        <p:txBody>
          <a:bodyPr/>
          <a:lstStyle/>
          <a:p>
            <a:fld id="{2110A94F-3813-47A2-9E08-EC3CD3483B12}" type="datetimeFigureOut">
              <a:rPr kumimoji="1" lang="ja-JP" altLang="en-US" smtClean="0"/>
              <a:t>2013/11/23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14" name="スライド番号プレースホルダー 13"/>
          <p:cNvSpPr>
            <a:spLocks noGrp="1"/>
          </p:cNvSpPr>
          <p:nvPr>
            <p:ph type="sldNum" sz="quarter" idx="12"/>
          </p:nvPr>
        </p:nvSpPr>
        <p:spPr/>
        <p:txBody>
          <a:bodyPr/>
          <a:lstStyle/>
          <a:p>
            <a:fld id="{32677103-C75C-4205-97A3-7B5BE296077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2110A94F-3813-47A2-9E08-EC3CD3483B12}" type="datetimeFigureOut">
              <a:rPr kumimoji="1" lang="ja-JP" altLang="en-US" smtClean="0"/>
              <a:t>2013/11/23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677103-C75C-4205-97A3-7B5BE296077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29454" y="274639"/>
            <a:ext cx="1757346"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9"/>
            <a:ext cx="6400816"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2110A94F-3813-47A2-9E08-EC3CD3483B12}" type="datetimeFigureOut">
              <a:rPr kumimoji="1" lang="ja-JP" altLang="en-US" smtClean="0"/>
              <a:t>2013/11/23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677103-C75C-4205-97A3-7B5BE296077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2110A94F-3813-47A2-9E08-EC3CD3483B12}" type="datetimeFigureOut">
              <a:rPr kumimoji="1" lang="ja-JP" altLang="en-US" smtClean="0"/>
              <a:t>2013/11/23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677103-C75C-4205-97A3-7B5BE296077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3" name="フリーフォーム 12"/>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shade val="90000"/>
            </a:schemeClr>
          </a:solidFill>
          <a:ln w="9525" cap="flat" cmpd="sng" algn="ctr">
            <a:noFill/>
            <a:prstDash val="solid"/>
            <a:round/>
            <a:headEnd type="none" w="med" len="med"/>
            <a:tailEnd type="none" w="med" len="med"/>
          </a:ln>
          <a:effectLst>
            <a:outerShdw blurRad="254000" algn="tl" rotWithShape="0">
              <a:srgbClr val="7A65A3">
                <a:alpha val="30196"/>
              </a:srgbClr>
            </a:outerShdw>
          </a:effectLst>
        </p:spPr>
        <p:txBody>
          <a:bodyPr vert="horz" wrap="square" lIns="91440" tIns="45720" rIns="91440" bIns="45720" anchor="t" compatLnSpc="1"/>
          <a:lstStyle/>
          <a:p>
            <a:endParaRPr kumimoji="0" lang="ja-JP" altLang="en-US"/>
          </a:p>
        </p:txBody>
      </p:sp>
      <p:sp>
        <p:nvSpPr>
          <p:cNvPr id="9" name="正方形/長方形 8"/>
          <p:cNvSpPr/>
          <p:nvPr/>
        </p:nvSpPr>
        <p:spPr>
          <a:xfrm>
            <a:off x="-5597"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p:nvSpPr>
          <p:cNvPr id="2" name="タイトル 1"/>
          <p:cNvSpPr>
            <a:spLocks noGrp="1"/>
          </p:cNvSpPr>
          <p:nvPr>
            <p:ph type="title"/>
          </p:nvPr>
        </p:nvSpPr>
        <p:spPr>
          <a:xfrm>
            <a:off x="714348" y="4714884"/>
            <a:ext cx="7772400" cy="785818"/>
          </a:xfrm>
        </p:spPr>
        <p:txBody>
          <a:bodyPr anchor="t"/>
          <a:lstStyle>
            <a:lvl1pPr algn="l">
              <a:defRPr sz="4000" b="1" cap="all"/>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722313" y="1928802"/>
            <a:ext cx="7772400" cy="2692412"/>
          </a:xfrm>
        </p:spPr>
        <p:txBody>
          <a:bodyPr anchor="b"/>
          <a:lstStyle>
            <a:lvl1pPr marL="0" indent="0">
              <a:buNone/>
              <a:defRPr sz="2000" baseline="0">
                <a:solidFill>
                  <a:schemeClr val="tx2">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2110A94F-3813-47A2-9E08-EC3CD3483B12}" type="datetimeFigureOut">
              <a:rPr kumimoji="1" lang="ja-JP" altLang="en-US" smtClean="0"/>
              <a:t>2013/11/23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677103-C75C-4205-97A3-7B5BE2960773}" type="slidenum">
              <a:rPr kumimoji="1" lang="ja-JP" altLang="en-US" smtClean="0"/>
              <a:t>‹#›</a:t>
            </a:fld>
            <a:endParaRPr kumimoji="1" lang="ja-JP" altLang="en-US"/>
          </a:p>
        </p:txBody>
      </p:sp>
      <p:grpSp>
        <p:nvGrpSpPr>
          <p:cNvPr id="7" name="グループ化 6"/>
          <p:cNvGrpSpPr>
            <a:grpSpLocks/>
          </p:cNvGrpSpPr>
          <p:nvPr/>
        </p:nvGrpSpPr>
        <p:grpSpPr bwMode="auto">
          <a:xfrm>
            <a:off x="714348" y="4643446"/>
            <a:ext cx="7786742" cy="71438"/>
            <a:chOff x="119" y="877"/>
            <a:chExt cx="5239" cy="71"/>
          </a:xfrm>
          <a:gradFill>
            <a:gsLst>
              <a:gs pos="40000">
                <a:schemeClr val="accent1">
                  <a:alpha val="70000"/>
                </a:schemeClr>
              </a:gs>
              <a:gs pos="100000">
                <a:schemeClr val="accent1">
                  <a:alpha val="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2110A94F-3813-47A2-9E08-EC3CD3483B12}" type="datetimeFigureOut">
              <a:rPr kumimoji="1" lang="ja-JP" altLang="en-US" smtClean="0"/>
              <a:t>2013/11/23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677103-C75C-4205-97A3-7B5BE296077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p>
            <a:fld id="{2110A94F-3813-47A2-9E08-EC3CD3483B12}" type="datetimeFigureOut">
              <a:rPr kumimoji="1" lang="ja-JP" altLang="en-US" smtClean="0"/>
              <a:t>2013/11/23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2677103-C75C-4205-97A3-7B5BE296077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285728"/>
            <a:ext cx="7686700" cy="785818"/>
          </a:xfrm>
        </p:spPr>
        <p:txBody>
          <a:bodyPr/>
          <a:lstStyle>
            <a:lvl1pPr algn="l">
              <a:defRPr/>
            </a:lvl1p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2110A94F-3813-47A2-9E08-EC3CD3483B12}" type="datetimeFigureOut">
              <a:rPr kumimoji="1" lang="ja-JP" altLang="en-US" smtClean="0"/>
              <a:t>2013/11/23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2677103-C75C-4205-97A3-7B5BE296077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110A94F-3813-47A2-9E08-EC3CD3483B12}" type="datetimeFigureOut">
              <a:rPr kumimoji="1" lang="ja-JP" altLang="en-US" smtClean="0"/>
              <a:t>2013/11/23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2677103-C75C-4205-97A3-7B5BE296077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2110A94F-3813-47A2-9E08-EC3CD3483B12}" type="datetimeFigureOut">
              <a:rPr kumimoji="1" lang="ja-JP" altLang="en-US" smtClean="0"/>
              <a:t>2013/11/23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677103-C75C-4205-97A3-7B5BE296077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78172" y="4857760"/>
            <a:ext cx="3065464" cy="566738"/>
          </a:xfrm>
        </p:spPr>
        <p:txBody>
          <a:bodyPr anchor="b"/>
          <a:lstStyle>
            <a:lvl1pPr algn="ctr">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1857356" y="714356"/>
            <a:ext cx="5486400" cy="4114800"/>
          </a:xfrm>
          <a:prstGeom prst="rect">
            <a:avLst/>
          </a:prstGeom>
          <a:noFill/>
          <a:ln w="76200">
            <a:noFill/>
          </a:ln>
          <a:effectLst>
            <a:outerShdw blurRad="190500" algn="ctr" rotWithShape="0">
              <a:srgbClr val="000000">
                <a:alpha val="70000"/>
              </a:srgbClr>
            </a:outerShdw>
          </a:effectLst>
          <a:scene3d>
            <a:camera prst="orthographicFront">
              <a:rot lat="0" lon="0" rev="0"/>
            </a:camera>
            <a:lightRig rig="threePt" dir="t"/>
          </a:scene3d>
          <a:sp3d/>
        </p:spPr>
        <p:txBody>
          <a:bodyPr>
            <a:sp3d extrusionH="57150">
              <a:bevelT w="38100" h="38100" prst="angle"/>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smtClean="0"/>
              <a:t>アイコンをクリックして図を追加</a:t>
            </a:r>
            <a:endParaRPr kumimoji="0" lang="en-US"/>
          </a:p>
        </p:txBody>
      </p:sp>
      <p:sp>
        <p:nvSpPr>
          <p:cNvPr id="4" name="テキスト プレースホルダー 3"/>
          <p:cNvSpPr>
            <a:spLocks noGrp="1"/>
          </p:cNvSpPr>
          <p:nvPr>
            <p:ph type="body" sz="half" idx="2"/>
          </p:nvPr>
        </p:nvSpPr>
        <p:spPr>
          <a:xfrm>
            <a:off x="3086128" y="5429264"/>
            <a:ext cx="3057508" cy="633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2110A94F-3813-47A2-9E08-EC3CD3483B12}" type="datetimeFigureOut">
              <a:rPr kumimoji="1" lang="ja-JP" altLang="en-US" smtClean="0"/>
              <a:t>2013/11/23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677103-C75C-4205-97A3-7B5BE296077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正方形/長方形 9"/>
          <p:cNvSpPr/>
          <p:nvPr/>
        </p:nvSpPr>
        <p:spPr>
          <a:xfrm>
            <a:off x="0" y="0"/>
            <a:ext cx="9144000" cy="6858000"/>
          </a:xfrm>
          <a:prstGeom prst="rect">
            <a:avLst/>
          </a:prstGeom>
          <a:gradFill>
            <a:gsLst>
              <a:gs pos="0">
                <a:schemeClr val="accent1">
                  <a:alpha val="30000"/>
                </a:schemeClr>
              </a:gs>
              <a:gs pos="70000">
                <a:schemeClr val="accent1">
                  <a:alpha val="0"/>
                </a:schemeClr>
              </a:gs>
            </a:gsLst>
            <a:lin ang="16200000" scaled="1"/>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useBgFill="1">
        <p:nvSpPr>
          <p:cNvPr id="9" name="フリーフォーム 8"/>
          <p:cNvSpPr>
            <a:spLocks/>
          </p:cNvSpPr>
          <p:nvPr/>
        </p:nvSpPr>
        <p:spPr bwMode="auto">
          <a:xfrm>
            <a:off x="-32" y="0"/>
            <a:ext cx="9072594" cy="6858000"/>
          </a:xfrm>
          <a:custGeom>
            <a:avLst/>
            <a:gdLst/>
            <a:ahLst/>
            <a:cxnLst>
              <a:cxn ang="0">
                <a:pos x="1450" y="117"/>
              </a:cxn>
              <a:cxn ang="0">
                <a:pos x="1459" y="129"/>
              </a:cxn>
              <a:cxn ang="0">
                <a:pos x="1515" y="382"/>
              </a:cxn>
              <a:cxn ang="0">
                <a:pos x="1584" y="152"/>
              </a:cxn>
              <a:cxn ang="0">
                <a:pos x="1557" y="196"/>
              </a:cxn>
              <a:cxn ang="0">
                <a:pos x="1515" y="79"/>
              </a:cxn>
              <a:cxn ang="0">
                <a:pos x="1455" y="92"/>
              </a:cxn>
              <a:cxn ang="0">
                <a:pos x="13" y="380"/>
              </a:cxn>
              <a:cxn ang="0">
                <a:pos x="11" y="409"/>
              </a:cxn>
              <a:cxn ang="0">
                <a:pos x="31" y="336"/>
              </a:cxn>
              <a:cxn ang="0">
                <a:pos x="48" y="336"/>
              </a:cxn>
              <a:cxn ang="0">
                <a:pos x="38" y="403"/>
              </a:cxn>
              <a:cxn ang="0">
                <a:pos x="44" y="616"/>
              </a:cxn>
              <a:cxn ang="0">
                <a:pos x="29" y="591"/>
              </a:cxn>
              <a:cxn ang="0">
                <a:pos x="0" y="632"/>
              </a:cxn>
              <a:cxn ang="0">
                <a:pos x="1557" y="1083"/>
              </a:cxn>
              <a:cxn ang="0">
                <a:pos x="1551" y="1006"/>
              </a:cxn>
              <a:cxn ang="0">
                <a:pos x="1534" y="946"/>
              </a:cxn>
              <a:cxn ang="0">
                <a:pos x="1530" y="898"/>
              </a:cxn>
              <a:cxn ang="0">
                <a:pos x="1532" y="820"/>
              </a:cxn>
              <a:cxn ang="0">
                <a:pos x="1572" y="708"/>
              </a:cxn>
              <a:cxn ang="0">
                <a:pos x="1580" y="634"/>
              </a:cxn>
              <a:cxn ang="0">
                <a:pos x="1582" y="495"/>
              </a:cxn>
              <a:cxn ang="0">
                <a:pos x="1578" y="555"/>
              </a:cxn>
              <a:cxn ang="0">
                <a:pos x="1546" y="499"/>
              </a:cxn>
              <a:cxn ang="0">
                <a:pos x="1536" y="497"/>
              </a:cxn>
              <a:cxn ang="0">
                <a:pos x="1519" y="417"/>
              </a:cxn>
              <a:cxn ang="0">
                <a:pos x="1522" y="503"/>
              </a:cxn>
              <a:cxn ang="0">
                <a:pos x="1505" y="361"/>
              </a:cxn>
              <a:cxn ang="0">
                <a:pos x="1513" y="346"/>
              </a:cxn>
              <a:cxn ang="0">
                <a:pos x="1530" y="290"/>
              </a:cxn>
              <a:cxn ang="0">
                <a:pos x="1551" y="303"/>
              </a:cxn>
              <a:cxn ang="0">
                <a:pos x="1563" y="286"/>
              </a:cxn>
              <a:cxn ang="0">
                <a:pos x="1595" y="438"/>
              </a:cxn>
              <a:cxn ang="0">
                <a:pos x="1590" y="394"/>
              </a:cxn>
              <a:cxn ang="0">
                <a:pos x="1597" y="299"/>
              </a:cxn>
              <a:cxn ang="0">
                <a:pos x="34" y="647"/>
              </a:cxn>
              <a:cxn ang="0">
                <a:pos x="1459" y="129"/>
              </a:cxn>
              <a:cxn ang="0">
                <a:pos x="1555" y="689"/>
              </a:cxn>
              <a:cxn ang="0">
                <a:pos x="1496" y="918"/>
              </a:cxn>
              <a:cxn ang="0">
                <a:pos x="1425" y="100"/>
              </a:cxn>
              <a:cxn ang="0">
                <a:pos x="1436" y="111"/>
              </a:cxn>
              <a:cxn ang="0">
                <a:pos x="1436" y="96"/>
              </a:cxn>
              <a:cxn ang="0">
                <a:pos x="1459" y="129"/>
              </a:cxn>
              <a:cxn ang="0">
                <a:pos x="1459" y="129"/>
              </a:cxn>
              <a:cxn ang="0">
                <a:pos x="1536" y="954"/>
              </a:cxn>
              <a:cxn ang="0">
                <a:pos x="1536" y="991"/>
              </a:cxn>
              <a:cxn ang="0">
                <a:pos x="1530" y="1025"/>
              </a:cxn>
              <a:cxn ang="0">
                <a:pos x="1505" y="1041"/>
              </a:cxn>
              <a:cxn ang="0">
                <a:pos x="1515" y="925"/>
              </a:cxn>
              <a:cxn ang="0">
                <a:pos x="1490" y="970"/>
              </a:cxn>
              <a:cxn ang="0">
                <a:pos x="1546" y="442"/>
              </a:cxn>
              <a:cxn ang="0">
                <a:pos x="1613" y="943"/>
              </a:cxn>
              <a:cxn ang="0">
                <a:pos x="1413" y="13"/>
              </a:cxn>
              <a:cxn ang="0">
                <a:pos x="1457" y="88"/>
              </a:cxn>
              <a:cxn ang="0">
                <a:pos x="1442" y="73"/>
              </a:cxn>
              <a:cxn ang="0">
                <a:pos x="42" y="459"/>
              </a:cxn>
              <a:cxn ang="0">
                <a:pos x="1570" y="818"/>
              </a:cxn>
              <a:cxn ang="0">
                <a:pos x="1592" y="943"/>
              </a:cxn>
              <a:cxn ang="0">
                <a:pos x="1563" y="791"/>
              </a:cxn>
              <a:cxn ang="0">
                <a:pos x="1459" y="129"/>
              </a:cxn>
              <a:cxn ang="0">
                <a:pos x="1565" y="1137"/>
              </a:cxn>
            </a:cxnLst>
            <a:rect l="0" t="0" r="0" b="0"/>
            <a:pathLst>
              <a:path w="1624" h="1148">
                <a:moveTo>
                  <a:pt x="1459" y="129"/>
                </a:moveTo>
                <a:lnTo>
                  <a:pt x="1457" y="127"/>
                </a:lnTo>
                <a:lnTo>
                  <a:pt x="1457" y="129"/>
                </a:lnTo>
                <a:lnTo>
                  <a:pt x="1459" y="129"/>
                </a:lnTo>
                <a:lnTo>
                  <a:pt x="1448" y="100"/>
                </a:lnTo>
                <a:lnTo>
                  <a:pt x="1446" y="98"/>
                </a:lnTo>
                <a:lnTo>
                  <a:pt x="1448" y="98"/>
                </a:lnTo>
                <a:lnTo>
                  <a:pt x="1446" y="98"/>
                </a:lnTo>
                <a:lnTo>
                  <a:pt x="1448" y="100"/>
                </a:lnTo>
                <a:lnTo>
                  <a:pt x="1459" y="129"/>
                </a:lnTo>
                <a:lnTo>
                  <a:pt x="1438" y="107"/>
                </a:lnTo>
                <a:lnTo>
                  <a:pt x="1436" y="106"/>
                </a:lnTo>
                <a:lnTo>
                  <a:pt x="1436" y="107"/>
                </a:lnTo>
                <a:lnTo>
                  <a:pt x="1438" y="107"/>
                </a:lnTo>
                <a:lnTo>
                  <a:pt x="1440" y="107"/>
                </a:lnTo>
                <a:lnTo>
                  <a:pt x="1438" y="106"/>
                </a:lnTo>
                <a:lnTo>
                  <a:pt x="1438" y="107"/>
                </a:lnTo>
                <a:lnTo>
                  <a:pt x="1459" y="129"/>
                </a:lnTo>
                <a:lnTo>
                  <a:pt x="1451" y="115"/>
                </a:lnTo>
                <a:lnTo>
                  <a:pt x="1450" y="115"/>
                </a:lnTo>
                <a:lnTo>
                  <a:pt x="1450" y="111"/>
                </a:lnTo>
                <a:lnTo>
                  <a:pt x="1448" y="115"/>
                </a:lnTo>
                <a:lnTo>
                  <a:pt x="1444" y="109"/>
                </a:lnTo>
                <a:lnTo>
                  <a:pt x="1446" y="111"/>
                </a:lnTo>
                <a:lnTo>
                  <a:pt x="1444" y="117"/>
                </a:lnTo>
                <a:lnTo>
                  <a:pt x="1446" y="117"/>
                </a:lnTo>
                <a:lnTo>
                  <a:pt x="1446" y="115"/>
                </a:lnTo>
                <a:lnTo>
                  <a:pt x="1448" y="115"/>
                </a:lnTo>
                <a:lnTo>
                  <a:pt x="1448" y="117"/>
                </a:lnTo>
                <a:lnTo>
                  <a:pt x="1450" y="117"/>
                </a:lnTo>
                <a:lnTo>
                  <a:pt x="1450" y="115"/>
                </a:lnTo>
                <a:lnTo>
                  <a:pt x="1450" y="117"/>
                </a:lnTo>
                <a:lnTo>
                  <a:pt x="1451" y="117"/>
                </a:lnTo>
                <a:lnTo>
                  <a:pt x="1451" y="115"/>
                </a:lnTo>
                <a:lnTo>
                  <a:pt x="1459" y="129"/>
                </a:lnTo>
                <a:lnTo>
                  <a:pt x="1547" y="486"/>
                </a:lnTo>
                <a:lnTo>
                  <a:pt x="1547" y="461"/>
                </a:lnTo>
                <a:lnTo>
                  <a:pt x="1547" y="482"/>
                </a:lnTo>
                <a:lnTo>
                  <a:pt x="1547" y="486"/>
                </a:lnTo>
                <a:lnTo>
                  <a:pt x="1459" y="129"/>
                </a:lnTo>
                <a:lnTo>
                  <a:pt x="1534" y="388"/>
                </a:lnTo>
                <a:lnTo>
                  <a:pt x="1530" y="417"/>
                </a:lnTo>
                <a:lnTo>
                  <a:pt x="1530" y="422"/>
                </a:lnTo>
                <a:lnTo>
                  <a:pt x="1532" y="420"/>
                </a:lnTo>
                <a:lnTo>
                  <a:pt x="1534" y="388"/>
                </a:lnTo>
                <a:lnTo>
                  <a:pt x="1459" y="129"/>
                </a:lnTo>
                <a:lnTo>
                  <a:pt x="1536" y="415"/>
                </a:lnTo>
                <a:lnTo>
                  <a:pt x="1536" y="413"/>
                </a:lnTo>
                <a:lnTo>
                  <a:pt x="1536" y="409"/>
                </a:lnTo>
                <a:lnTo>
                  <a:pt x="1536" y="399"/>
                </a:lnTo>
                <a:lnTo>
                  <a:pt x="1536" y="397"/>
                </a:lnTo>
                <a:lnTo>
                  <a:pt x="1532" y="417"/>
                </a:lnTo>
                <a:lnTo>
                  <a:pt x="1532" y="420"/>
                </a:lnTo>
                <a:lnTo>
                  <a:pt x="1534" y="418"/>
                </a:lnTo>
                <a:lnTo>
                  <a:pt x="1534" y="424"/>
                </a:lnTo>
                <a:lnTo>
                  <a:pt x="1536" y="415"/>
                </a:lnTo>
                <a:lnTo>
                  <a:pt x="1459" y="129"/>
                </a:lnTo>
                <a:lnTo>
                  <a:pt x="1536" y="380"/>
                </a:lnTo>
                <a:lnTo>
                  <a:pt x="1534" y="378"/>
                </a:lnTo>
                <a:lnTo>
                  <a:pt x="1536" y="382"/>
                </a:lnTo>
                <a:lnTo>
                  <a:pt x="1536" y="390"/>
                </a:lnTo>
                <a:lnTo>
                  <a:pt x="1536" y="394"/>
                </a:lnTo>
                <a:lnTo>
                  <a:pt x="1536" y="380"/>
                </a:lnTo>
                <a:lnTo>
                  <a:pt x="1459" y="129"/>
                </a:lnTo>
                <a:lnTo>
                  <a:pt x="1546" y="401"/>
                </a:lnTo>
                <a:lnTo>
                  <a:pt x="1546" y="394"/>
                </a:lnTo>
                <a:lnTo>
                  <a:pt x="1544" y="388"/>
                </a:lnTo>
                <a:lnTo>
                  <a:pt x="1538" y="380"/>
                </a:lnTo>
                <a:lnTo>
                  <a:pt x="1538" y="386"/>
                </a:lnTo>
                <a:lnTo>
                  <a:pt x="1538" y="390"/>
                </a:lnTo>
                <a:lnTo>
                  <a:pt x="1538" y="388"/>
                </a:lnTo>
                <a:lnTo>
                  <a:pt x="1538" y="382"/>
                </a:lnTo>
                <a:lnTo>
                  <a:pt x="1540" y="397"/>
                </a:lnTo>
                <a:lnTo>
                  <a:pt x="1538" y="409"/>
                </a:lnTo>
                <a:lnTo>
                  <a:pt x="1538" y="411"/>
                </a:lnTo>
                <a:lnTo>
                  <a:pt x="1540" y="411"/>
                </a:lnTo>
                <a:lnTo>
                  <a:pt x="1540" y="409"/>
                </a:lnTo>
                <a:lnTo>
                  <a:pt x="1540" y="411"/>
                </a:lnTo>
                <a:lnTo>
                  <a:pt x="1540" y="422"/>
                </a:lnTo>
                <a:lnTo>
                  <a:pt x="1542" y="434"/>
                </a:lnTo>
                <a:lnTo>
                  <a:pt x="1542" y="436"/>
                </a:lnTo>
                <a:lnTo>
                  <a:pt x="1542" y="434"/>
                </a:lnTo>
                <a:lnTo>
                  <a:pt x="1542" y="430"/>
                </a:lnTo>
                <a:lnTo>
                  <a:pt x="1542" y="411"/>
                </a:lnTo>
                <a:lnTo>
                  <a:pt x="1542" y="409"/>
                </a:lnTo>
                <a:lnTo>
                  <a:pt x="1544" y="417"/>
                </a:lnTo>
                <a:lnTo>
                  <a:pt x="1546" y="401"/>
                </a:lnTo>
                <a:lnTo>
                  <a:pt x="1459" y="129"/>
                </a:lnTo>
                <a:lnTo>
                  <a:pt x="1515" y="374"/>
                </a:lnTo>
                <a:lnTo>
                  <a:pt x="1515" y="380"/>
                </a:lnTo>
                <a:lnTo>
                  <a:pt x="1517" y="370"/>
                </a:lnTo>
                <a:lnTo>
                  <a:pt x="1515" y="369"/>
                </a:lnTo>
                <a:lnTo>
                  <a:pt x="1515" y="365"/>
                </a:lnTo>
                <a:lnTo>
                  <a:pt x="1513" y="365"/>
                </a:lnTo>
                <a:lnTo>
                  <a:pt x="1515" y="372"/>
                </a:lnTo>
                <a:lnTo>
                  <a:pt x="1515" y="382"/>
                </a:lnTo>
                <a:lnTo>
                  <a:pt x="1515" y="380"/>
                </a:lnTo>
                <a:lnTo>
                  <a:pt x="1515" y="374"/>
                </a:lnTo>
                <a:lnTo>
                  <a:pt x="1459" y="129"/>
                </a:lnTo>
                <a:lnTo>
                  <a:pt x="1517" y="390"/>
                </a:lnTo>
                <a:lnTo>
                  <a:pt x="1519" y="395"/>
                </a:lnTo>
                <a:lnTo>
                  <a:pt x="1519" y="390"/>
                </a:lnTo>
                <a:lnTo>
                  <a:pt x="1519" y="388"/>
                </a:lnTo>
                <a:lnTo>
                  <a:pt x="1517" y="390"/>
                </a:lnTo>
                <a:lnTo>
                  <a:pt x="1459" y="129"/>
                </a:lnTo>
                <a:lnTo>
                  <a:pt x="1522" y="422"/>
                </a:lnTo>
                <a:lnTo>
                  <a:pt x="1522" y="430"/>
                </a:lnTo>
                <a:lnTo>
                  <a:pt x="1522" y="424"/>
                </a:lnTo>
                <a:lnTo>
                  <a:pt x="1522" y="422"/>
                </a:lnTo>
                <a:lnTo>
                  <a:pt x="1459" y="129"/>
                </a:lnTo>
                <a:lnTo>
                  <a:pt x="1528" y="440"/>
                </a:lnTo>
                <a:lnTo>
                  <a:pt x="1530" y="459"/>
                </a:lnTo>
                <a:lnTo>
                  <a:pt x="1530" y="457"/>
                </a:lnTo>
                <a:lnTo>
                  <a:pt x="1528" y="434"/>
                </a:lnTo>
                <a:lnTo>
                  <a:pt x="1528" y="440"/>
                </a:lnTo>
                <a:lnTo>
                  <a:pt x="1459" y="129"/>
                </a:lnTo>
                <a:lnTo>
                  <a:pt x="1624" y="242"/>
                </a:lnTo>
                <a:lnTo>
                  <a:pt x="1624" y="226"/>
                </a:lnTo>
                <a:lnTo>
                  <a:pt x="1620" y="221"/>
                </a:lnTo>
                <a:lnTo>
                  <a:pt x="1617" y="211"/>
                </a:lnTo>
                <a:lnTo>
                  <a:pt x="1611" y="188"/>
                </a:lnTo>
                <a:lnTo>
                  <a:pt x="1607" y="178"/>
                </a:lnTo>
                <a:lnTo>
                  <a:pt x="1603" y="175"/>
                </a:lnTo>
                <a:lnTo>
                  <a:pt x="1592" y="169"/>
                </a:lnTo>
                <a:lnTo>
                  <a:pt x="1588" y="167"/>
                </a:lnTo>
                <a:lnTo>
                  <a:pt x="1584" y="163"/>
                </a:lnTo>
                <a:lnTo>
                  <a:pt x="1584" y="159"/>
                </a:lnTo>
                <a:lnTo>
                  <a:pt x="1584" y="152"/>
                </a:lnTo>
                <a:lnTo>
                  <a:pt x="1584" y="148"/>
                </a:lnTo>
                <a:lnTo>
                  <a:pt x="1582" y="146"/>
                </a:lnTo>
                <a:lnTo>
                  <a:pt x="1578" y="146"/>
                </a:lnTo>
                <a:lnTo>
                  <a:pt x="1572" y="152"/>
                </a:lnTo>
                <a:lnTo>
                  <a:pt x="1569" y="161"/>
                </a:lnTo>
                <a:lnTo>
                  <a:pt x="1569" y="169"/>
                </a:lnTo>
                <a:lnTo>
                  <a:pt x="1572" y="171"/>
                </a:lnTo>
                <a:lnTo>
                  <a:pt x="1576" y="173"/>
                </a:lnTo>
                <a:lnTo>
                  <a:pt x="1580" y="177"/>
                </a:lnTo>
                <a:lnTo>
                  <a:pt x="1582" y="182"/>
                </a:lnTo>
                <a:lnTo>
                  <a:pt x="1584" y="190"/>
                </a:lnTo>
                <a:lnTo>
                  <a:pt x="1584" y="200"/>
                </a:lnTo>
                <a:lnTo>
                  <a:pt x="1582" y="209"/>
                </a:lnTo>
                <a:lnTo>
                  <a:pt x="1580" y="217"/>
                </a:lnTo>
                <a:lnTo>
                  <a:pt x="1584" y="223"/>
                </a:lnTo>
                <a:lnTo>
                  <a:pt x="1588" y="230"/>
                </a:lnTo>
                <a:lnTo>
                  <a:pt x="1592" y="238"/>
                </a:lnTo>
                <a:lnTo>
                  <a:pt x="1592" y="244"/>
                </a:lnTo>
                <a:lnTo>
                  <a:pt x="1588" y="242"/>
                </a:lnTo>
                <a:lnTo>
                  <a:pt x="1584" y="240"/>
                </a:lnTo>
                <a:lnTo>
                  <a:pt x="1580" y="238"/>
                </a:lnTo>
                <a:lnTo>
                  <a:pt x="1576" y="238"/>
                </a:lnTo>
                <a:lnTo>
                  <a:pt x="1572" y="236"/>
                </a:lnTo>
                <a:lnTo>
                  <a:pt x="1569" y="232"/>
                </a:lnTo>
                <a:lnTo>
                  <a:pt x="1567" y="225"/>
                </a:lnTo>
                <a:lnTo>
                  <a:pt x="1565" y="217"/>
                </a:lnTo>
                <a:lnTo>
                  <a:pt x="1567" y="211"/>
                </a:lnTo>
                <a:lnTo>
                  <a:pt x="1569" y="205"/>
                </a:lnTo>
                <a:lnTo>
                  <a:pt x="1569" y="202"/>
                </a:lnTo>
                <a:lnTo>
                  <a:pt x="1565" y="198"/>
                </a:lnTo>
                <a:lnTo>
                  <a:pt x="1561" y="196"/>
                </a:lnTo>
                <a:lnTo>
                  <a:pt x="1557" y="196"/>
                </a:lnTo>
                <a:lnTo>
                  <a:pt x="1549" y="200"/>
                </a:lnTo>
                <a:lnTo>
                  <a:pt x="1547" y="198"/>
                </a:lnTo>
                <a:lnTo>
                  <a:pt x="1547" y="196"/>
                </a:lnTo>
                <a:lnTo>
                  <a:pt x="1547" y="190"/>
                </a:lnTo>
                <a:lnTo>
                  <a:pt x="1544" y="184"/>
                </a:lnTo>
                <a:lnTo>
                  <a:pt x="1542" y="178"/>
                </a:lnTo>
                <a:lnTo>
                  <a:pt x="1542" y="177"/>
                </a:lnTo>
                <a:lnTo>
                  <a:pt x="1544" y="175"/>
                </a:lnTo>
                <a:lnTo>
                  <a:pt x="1546" y="173"/>
                </a:lnTo>
                <a:lnTo>
                  <a:pt x="1546" y="169"/>
                </a:lnTo>
                <a:lnTo>
                  <a:pt x="1546" y="167"/>
                </a:lnTo>
                <a:lnTo>
                  <a:pt x="1540" y="161"/>
                </a:lnTo>
                <a:lnTo>
                  <a:pt x="1536" y="157"/>
                </a:lnTo>
                <a:lnTo>
                  <a:pt x="1534" y="155"/>
                </a:lnTo>
                <a:lnTo>
                  <a:pt x="1534" y="152"/>
                </a:lnTo>
                <a:lnTo>
                  <a:pt x="1540" y="138"/>
                </a:lnTo>
                <a:lnTo>
                  <a:pt x="1540" y="134"/>
                </a:lnTo>
                <a:lnTo>
                  <a:pt x="1538" y="132"/>
                </a:lnTo>
                <a:lnTo>
                  <a:pt x="1530" y="129"/>
                </a:lnTo>
                <a:lnTo>
                  <a:pt x="1526" y="129"/>
                </a:lnTo>
                <a:lnTo>
                  <a:pt x="1526" y="123"/>
                </a:lnTo>
                <a:lnTo>
                  <a:pt x="1526" y="117"/>
                </a:lnTo>
                <a:lnTo>
                  <a:pt x="1530" y="109"/>
                </a:lnTo>
                <a:lnTo>
                  <a:pt x="1532" y="104"/>
                </a:lnTo>
                <a:lnTo>
                  <a:pt x="1530" y="100"/>
                </a:lnTo>
                <a:lnTo>
                  <a:pt x="1526" y="100"/>
                </a:lnTo>
                <a:lnTo>
                  <a:pt x="1522" y="102"/>
                </a:lnTo>
                <a:lnTo>
                  <a:pt x="1521" y="100"/>
                </a:lnTo>
                <a:lnTo>
                  <a:pt x="1519" y="98"/>
                </a:lnTo>
                <a:lnTo>
                  <a:pt x="1519" y="86"/>
                </a:lnTo>
                <a:lnTo>
                  <a:pt x="1517" y="81"/>
                </a:lnTo>
                <a:lnTo>
                  <a:pt x="1515" y="79"/>
                </a:lnTo>
                <a:lnTo>
                  <a:pt x="1501" y="71"/>
                </a:lnTo>
                <a:lnTo>
                  <a:pt x="1498" y="67"/>
                </a:lnTo>
                <a:lnTo>
                  <a:pt x="1498" y="65"/>
                </a:lnTo>
                <a:lnTo>
                  <a:pt x="1494" y="63"/>
                </a:lnTo>
                <a:lnTo>
                  <a:pt x="1492" y="63"/>
                </a:lnTo>
                <a:lnTo>
                  <a:pt x="1486" y="71"/>
                </a:lnTo>
                <a:lnTo>
                  <a:pt x="1482" y="73"/>
                </a:lnTo>
                <a:lnTo>
                  <a:pt x="1476" y="75"/>
                </a:lnTo>
                <a:lnTo>
                  <a:pt x="1474" y="71"/>
                </a:lnTo>
                <a:lnTo>
                  <a:pt x="1471" y="67"/>
                </a:lnTo>
                <a:lnTo>
                  <a:pt x="1469" y="65"/>
                </a:lnTo>
                <a:lnTo>
                  <a:pt x="1467" y="71"/>
                </a:lnTo>
                <a:lnTo>
                  <a:pt x="1469" y="75"/>
                </a:lnTo>
                <a:lnTo>
                  <a:pt x="1471" y="79"/>
                </a:lnTo>
                <a:lnTo>
                  <a:pt x="1473" y="81"/>
                </a:lnTo>
                <a:lnTo>
                  <a:pt x="1473" y="82"/>
                </a:lnTo>
                <a:lnTo>
                  <a:pt x="1474" y="82"/>
                </a:lnTo>
                <a:lnTo>
                  <a:pt x="1474" y="84"/>
                </a:lnTo>
                <a:lnTo>
                  <a:pt x="1474" y="90"/>
                </a:lnTo>
                <a:lnTo>
                  <a:pt x="1474" y="92"/>
                </a:lnTo>
                <a:lnTo>
                  <a:pt x="1476" y="96"/>
                </a:lnTo>
                <a:lnTo>
                  <a:pt x="1476" y="98"/>
                </a:lnTo>
                <a:lnTo>
                  <a:pt x="1482" y="106"/>
                </a:lnTo>
                <a:lnTo>
                  <a:pt x="1488" y="117"/>
                </a:lnTo>
                <a:lnTo>
                  <a:pt x="1490" y="123"/>
                </a:lnTo>
                <a:lnTo>
                  <a:pt x="1490" y="125"/>
                </a:lnTo>
                <a:lnTo>
                  <a:pt x="1488" y="130"/>
                </a:lnTo>
                <a:lnTo>
                  <a:pt x="1478" y="119"/>
                </a:lnTo>
                <a:lnTo>
                  <a:pt x="1473" y="109"/>
                </a:lnTo>
                <a:lnTo>
                  <a:pt x="1465" y="106"/>
                </a:lnTo>
                <a:lnTo>
                  <a:pt x="1461" y="100"/>
                </a:lnTo>
                <a:lnTo>
                  <a:pt x="1455" y="92"/>
                </a:lnTo>
                <a:lnTo>
                  <a:pt x="1446" y="77"/>
                </a:lnTo>
                <a:lnTo>
                  <a:pt x="1450" y="88"/>
                </a:lnTo>
                <a:lnTo>
                  <a:pt x="1451" y="92"/>
                </a:lnTo>
                <a:lnTo>
                  <a:pt x="1428" y="67"/>
                </a:lnTo>
                <a:lnTo>
                  <a:pt x="1430" y="67"/>
                </a:lnTo>
                <a:lnTo>
                  <a:pt x="1430" y="65"/>
                </a:lnTo>
                <a:lnTo>
                  <a:pt x="1430" y="63"/>
                </a:lnTo>
                <a:lnTo>
                  <a:pt x="1428" y="61"/>
                </a:lnTo>
                <a:lnTo>
                  <a:pt x="1428" y="63"/>
                </a:lnTo>
                <a:lnTo>
                  <a:pt x="1428" y="65"/>
                </a:lnTo>
                <a:lnTo>
                  <a:pt x="1409" y="42"/>
                </a:lnTo>
                <a:lnTo>
                  <a:pt x="1407" y="34"/>
                </a:lnTo>
                <a:lnTo>
                  <a:pt x="1407" y="38"/>
                </a:lnTo>
                <a:lnTo>
                  <a:pt x="1405" y="34"/>
                </a:lnTo>
                <a:lnTo>
                  <a:pt x="1405" y="33"/>
                </a:lnTo>
                <a:lnTo>
                  <a:pt x="1407" y="31"/>
                </a:lnTo>
                <a:lnTo>
                  <a:pt x="1405" y="31"/>
                </a:lnTo>
                <a:lnTo>
                  <a:pt x="1405" y="29"/>
                </a:lnTo>
                <a:lnTo>
                  <a:pt x="1405" y="31"/>
                </a:lnTo>
                <a:lnTo>
                  <a:pt x="1405" y="19"/>
                </a:lnTo>
                <a:lnTo>
                  <a:pt x="1407" y="15"/>
                </a:lnTo>
                <a:lnTo>
                  <a:pt x="1405" y="11"/>
                </a:lnTo>
                <a:lnTo>
                  <a:pt x="1402" y="0"/>
                </a:lnTo>
                <a:lnTo>
                  <a:pt x="0" y="0"/>
                </a:lnTo>
                <a:lnTo>
                  <a:pt x="0" y="328"/>
                </a:lnTo>
                <a:lnTo>
                  <a:pt x="4" y="336"/>
                </a:lnTo>
                <a:lnTo>
                  <a:pt x="6" y="353"/>
                </a:lnTo>
                <a:lnTo>
                  <a:pt x="8" y="357"/>
                </a:lnTo>
                <a:lnTo>
                  <a:pt x="10" y="359"/>
                </a:lnTo>
                <a:lnTo>
                  <a:pt x="15" y="357"/>
                </a:lnTo>
                <a:lnTo>
                  <a:pt x="15" y="372"/>
                </a:lnTo>
                <a:lnTo>
                  <a:pt x="13" y="380"/>
                </a:lnTo>
                <a:lnTo>
                  <a:pt x="10" y="370"/>
                </a:lnTo>
                <a:lnTo>
                  <a:pt x="8" y="372"/>
                </a:lnTo>
                <a:lnTo>
                  <a:pt x="6" y="378"/>
                </a:lnTo>
                <a:lnTo>
                  <a:pt x="6" y="386"/>
                </a:lnTo>
                <a:lnTo>
                  <a:pt x="8" y="392"/>
                </a:lnTo>
                <a:lnTo>
                  <a:pt x="8" y="394"/>
                </a:lnTo>
                <a:lnTo>
                  <a:pt x="6" y="394"/>
                </a:lnTo>
                <a:lnTo>
                  <a:pt x="4" y="394"/>
                </a:lnTo>
                <a:lnTo>
                  <a:pt x="2" y="395"/>
                </a:lnTo>
                <a:lnTo>
                  <a:pt x="0" y="395"/>
                </a:lnTo>
                <a:lnTo>
                  <a:pt x="0" y="397"/>
                </a:lnTo>
                <a:lnTo>
                  <a:pt x="2" y="397"/>
                </a:lnTo>
                <a:lnTo>
                  <a:pt x="0" y="401"/>
                </a:lnTo>
                <a:lnTo>
                  <a:pt x="0" y="417"/>
                </a:lnTo>
                <a:lnTo>
                  <a:pt x="4" y="420"/>
                </a:lnTo>
                <a:lnTo>
                  <a:pt x="8" y="426"/>
                </a:lnTo>
                <a:lnTo>
                  <a:pt x="11" y="434"/>
                </a:lnTo>
                <a:lnTo>
                  <a:pt x="11" y="432"/>
                </a:lnTo>
                <a:lnTo>
                  <a:pt x="13" y="434"/>
                </a:lnTo>
                <a:lnTo>
                  <a:pt x="15" y="440"/>
                </a:lnTo>
                <a:lnTo>
                  <a:pt x="15" y="438"/>
                </a:lnTo>
                <a:lnTo>
                  <a:pt x="15" y="434"/>
                </a:lnTo>
                <a:lnTo>
                  <a:pt x="19" y="436"/>
                </a:lnTo>
                <a:lnTo>
                  <a:pt x="21" y="436"/>
                </a:lnTo>
                <a:lnTo>
                  <a:pt x="21" y="434"/>
                </a:lnTo>
                <a:lnTo>
                  <a:pt x="21" y="430"/>
                </a:lnTo>
                <a:lnTo>
                  <a:pt x="19" y="424"/>
                </a:lnTo>
                <a:lnTo>
                  <a:pt x="15" y="420"/>
                </a:lnTo>
                <a:lnTo>
                  <a:pt x="10" y="417"/>
                </a:lnTo>
                <a:lnTo>
                  <a:pt x="8" y="411"/>
                </a:lnTo>
                <a:lnTo>
                  <a:pt x="10" y="409"/>
                </a:lnTo>
                <a:lnTo>
                  <a:pt x="11" y="409"/>
                </a:lnTo>
                <a:lnTo>
                  <a:pt x="15" y="405"/>
                </a:lnTo>
                <a:lnTo>
                  <a:pt x="11" y="409"/>
                </a:lnTo>
                <a:lnTo>
                  <a:pt x="15" y="401"/>
                </a:lnTo>
                <a:lnTo>
                  <a:pt x="17" y="399"/>
                </a:lnTo>
                <a:lnTo>
                  <a:pt x="17" y="401"/>
                </a:lnTo>
                <a:lnTo>
                  <a:pt x="17" y="399"/>
                </a:lnTo>
                <a:lnTo>
                  <a:pt x="27" y="394"/>
                </a:lnTo>
                <a:lnTo>
                  <a:pt x="27" y="392"/>
                </a:lnTo>
                <a:lnTo>
                  <a:pt x="17" y="397"/>
                </a:lnTo>
                <a:lnTo>
                  <a:pt x="17" y="394"/>
                </a:lnTo>
                <a:lnTo>
                  <a:pt x="17" y="386"/>
                </a:lnTo>
                <a:lnTo>
                  <a:pt x="21" y="374"/>
                </a:lnTo>
                <a:lnTo>
                  <a:pt x="23" y="372"/>
                </a:lnTo>
                <a:lnTo>
                  <a:pt x="23" y="369"/>
                </a:lnTo>
                <a:lnTo>
                  <a:pt x="23" y="370"/>
                </a:lnTo>
                <a:lnTo>
                  <a:pt x="29" y="386"/>
                </a:lnTo>
                <a:lnTo>
                  <a:pt x="29" y="394"/>
                </a:lnTo>
                <a:lnTo>
                  <a:pt x="31" y="394"/>
                </a:lnTo>
                <a:lnTo>
                  <a:pt x="31" y="395"/>
                </a:lnTo>
                <a:lnTo>
                  <a:pt x="31" y="397"/>
                </a:lnTo>
                <a:lnTo>
                  <a:pt x="33" y="401"/>
                </a:lnTo>
                <a:lnTo>
                  <a:pt x="33" y="399"/>
                </a:lnTo>
                <a:lnTo>
                  <a:pt x="29" y="380"/>
                </a:lnTo>
                <a:lnTo>
                  <a:pt x="29" y="382"/>
                </a:lnTo>
                <a:lnTo>
                  <a:pt x="23" y="367"/>
                </a:lnTo>
                <a:lnTo>
                  <a:pt x="23" y="361"/>
                </a:lnTo>
                <a:lnTo>
                  <a:pt x="27" y="367"/>
                </a:lnTo>
                <a:lnTo>
                  <a:pt x="27" y="365"/>
                </a:lnTo>
                <a:lnTo>
                  <a:pt x="29" y="367"/>
                </a:lnTo>
                <a:lnTo>
                  <a:pt x="31" y="367"/>
                </a:lnTo>
                <a:lnTo>
                  <a:pt x="31" y="361"/>
                </a:lnTo>
                <a:lnTo>
                  <a:pt x="31" y="336"/>
                </a:lnTo>
                <a:lnTo>
                  <a:pt x="29" y="326"/>
                </a:lnTo>
                <a:lnTo>
                  <a:pt x="27" y="311"/>
                </a:lnTo>
                <a:lnTo>
                  <a:pt x="23" y="305"/>
                </a:lnTo>
                <a:lnTo>
                  <a:pt x="21" y="303"/>
                </a:lnTo>
                <a:lnTo>
                  <a:pt x="15" y="299"/>
                </a:lnTo>
                <a:lnTo>
                  <a:pt x="15" y="298"/>
                </a:lnTo>
                <a:lnTo>
                  <a:pt x="17" y="296"/>
                </a:lnTo>
                <a:lnTo>
                  <a:pt x="21" y="298"/>
                </a:lnTo>
                <a:lnTo>
                  <a:pt x="27" y="305"/>
                </a:lnTo>
                <a:lnTo>
                  <a:pt x="33" y="322"/>
                </a:lnTo>
                <a:lnTo>
                  <a:pt x="33" y="330"/>
                </a:lnTo>
                <a:lnTo>
                  <a:pt x="33" y="317"/>
                </a:lnTo>
                <a:lnTo>
                  <a:pt x="31" y="313"/>
                </a:lnTo>
                <a:lnTo>
                  <a:pt x="33" y="315"/>
                </a:lnTo>
                <a:lnTo>
                  <a:pt x="33" y="319"/>
                </a:lnTo>
                <a:lnTo>
                  <a:pt x="34" y="319"/>
                </a:lnTo>
                <a:lnTo>
                  <a:pt x="38" y="317"/>
                </a:lnTo>
                <a:lnTo>
                  <a:pt x="40" y="319"/>
                </a:lnTo>
                <a:lnTo>
                  <a:pt x="38" y="334"/>
                </a:lnTo>
                <a:lnTo>
                  <a:pt x="38" y="355"/>
                </a:lnTo>
                <a:lnTo>
                  <a:pt x="40" y="363"/>
                </a:lnTo>
                <a:lnTo>
                  <a:pt x="42" y="367"/>
                </a:lnTo>
                <a:lnTo>
                  <a:pt x="44" y="365"/>
                </a:lnTo>
                <a:lnTo>
                  <a:pt x="46" y="363"/>
                </a:lnTo>
                <a:lnTo>
                  <a:pt x="46" y="361"/>
                </a:lnTo>
                <a:lnTo>
                  <a:pt x="44" y="357"/>
                </a:lnTo>
                <a:lnTo>
                  <a:pt x="42" y="357"/>
                </a:lnTo>
                <a:lnTo>
                  <a:pt x="40" y="355"/>
                </a:lnTo>
                <a:lnTo>
                  <a:pt x="42" y="351"/>
                </a:lnTo>
                <a:lnTo>
                  <a:pt x="44" y="340"/>
                </a:lnTo>
                <a:lnTo>
                  <a:pt x="46" y="338"/>
                </a:lnTo>
                <a:lnTo>
                  <a:pt x="48" y="336"/>
                </a:lnTo>
                <a:lnTo>
                  <a:pt x="50" y="340"/>
                </a:lnTo>
                <a:lnTo>
                  <a:pt x="50" y="351"/>
                </a:lnTo>
                <a:lnTo>
                  <a:pt x="50" y="370"/>
                </a:lnTo>
                <a:lnTo>
                  <a:pt x="52" y="384"/>
                </a:lnTo>
                <a:lnTo>
                  <a:pt x="56" y="394"/>
                </a:lnTo>
                <a:lnTo>
                  <a:pt x="54" y="384"/>
                </a:lnTo>
                <a:lnTo>
                  <a:pt x="52" y="380"/>
                </a:lnTo>
                <a:lnTo>
                  <a:pt x="58" y="388"/>
                </a:lnTo>
                <a:lnTo>
                  <a:pt x="61" y="395"/>
                </a:lnTo>
                <a:lnTo>
                  <a:pt x="63" y="405"/>
                </a:lnTo>
                <a:lnTo>
                  <a:pt x="65" y="426"/>
                </a:lnTo>
                <a:lnTo>
                  <a:pt x="65" y="438"/>
                </a:lnTo>
                <a:lnTo>
                  <a:pt x="65" y="430"/>
                </a:lnTo>
                <a:lnTo>
                  <a:pt x="63" y="417"/>
                </a:lnTo>
                <a:lnTo>
                  <a:pt x="61" y="409"/>
                </a:lnTo>
                <a:lnTo>
                  <a:pt x="54" y="395"/>
                </a:lnTo>
                <a:lnTo>
                  <a:pt x="50" y="376"/>
                </a:lnTo>
                <a:lnTo>
                  <a:pt x="48" y="372"/>
                </a:lnTo>
                <a:lnTo>
                  <a:pt x="48" y="376"/>
                </a:lnTo>
                <a:lnTo>
                  <a:pt x="48" y="388"/>
                </a:lnTo>
                <a:lnTo>
                  <a:pt x="46" y="397"/>
                </a:lnTo>
                <a:lnTo>
                  <a:pt x="44" y="403"/>
                </a:lnTo>
                <a:lnTo>
                  <a:pt x="42" y="395"/>
                </a:lnTo>
                <a:lnTo>
                  <a:pt x="40" y="392"/>
                </a:lnTo>
                <a:lnTo>
                  <a:pt x="36" y="390"/>
                </a:lnTo>
                <a:lnTo>
                  <a:pt x="34" y="390"/>
                </a:lnTo>
                <a:lnTo>
                  <a:pt x="34" y="394"/>
                </a:lnTo>
                <a:lnTo>
                  <a:pt x="36" y="394"/>
                </a:lnTo>
                <a:lnTo>
                  <a:pt x="36" y="399"/>
                </a:lnTo>
                <a:lnTo>
                  <a:pt x="38" y="395"/>
                </a:lnTo>
                <a:lnTo>
                  <a:pt x="38" y="397"/>
                </a:lnTo>
                <a:lnTo>
                  <a:pt x="38" y="403"/>
                </a:lnTo>
                <a:lnTo>
                  <a:pt x="40" y="415"/>
                </a:lnTo>
                <a:lnTo>
                  <a:pt x="38" y="424"/>
                </a:lnTo>
                <a:lnTo>
                  <a:pt x="34" y="403"/>
                </a:lnTo>
                <a:lnTo>
                  <a:pt x="34" y="411"/>
                </a:lnTo>
                <a:lnTo>
                  <a:pt x="38" y="428"/>
                </a:lnTo>
                <a:lnTo>
                  <a:pt x="34" y="455"/>
                </a:lnTo>
                <a:lnTo>
                  <a:pt x="34" y="459"/>
                </a:lnTo>
                <a:lnTo>
                  <a:pt x="34" y="457"/>
                </a:lnTo>
                <a:lnTo>
                  <a:pt x="33" y="451"/>
                </a:lnTo>
                <a:lnTo>
                  <a:pt x="29" y="480"/>
                </a:lnTo>
                <a:lnTo>
                  <a:pt x="31" y="468"/>
                </a:lnTo>
                <a:lnTo>
                  <a:pt x="33" y="465"/>
                </a:lnTo>
                <a:lnTo>
                  <a:pt x="33" y="466"/>
                </a:lnTo>
                <a:lnTo>
                  <a:pt x="34" y="463"/>
                </a:lnTo>
                <a:lnTo>
                  <a:pt x="34" y="488"/>
                </a:lnTo>
                <a:lnTo>
                  <a:pt x="36" y="463"/>
                </a:lnTo>
                <a:lnTo>
                  <a:pt x="36" y="451"/>
                </a:lnTo>
                <a:lnTo>
                  <a:pt x="38" y="449"/>
                </a:lnTo>
                <a:lnTo>
                  <a:pt x="40" y="449"/>
                </a:lnTo>
                <a:lnTo>
                  <a:pt x="42" y="453"/>
                </a:lnTo>
                <a:lnTo>
                  <a:pt x="42" y="457"/>
                </a:lnTo>
                <a:lnTo>
                  <a:pt x="42" y="459"/>
                </a:lnTo>
                <a:lnTo>
                  <a:pt x="46" y="514"/>
                </a:lnTo>
                <a:lnTo>
                  <a:pt x="44" y="549"/>
                </a:lnTo>
                <a:lnTo>
                  <a:pt x="42" y="538"/>
                </a:lnTo>
                <a:lnTo>
                  <a:pt x="42" y="547"/>
                </a:lnTo>
                <a:lnTo>
                  <a:pt x="42" y="553"/>
                </a:lnTo>
                <a:lnTo>
                  <a:pt x="42" y="547"/>
                </a:lnTo>
                <a:lnTo>
                  <a:pt x="38" y="507"/>
                </a:lnTo>
                <a:lnTo>
                  <a:pt x="36" y="478"/>
                </a:lnTo>
                <a:lnTo>
                  <a:pt x="36" y="513"/>
                </a:lnTo>
                <a:lnTo>
                  <a:pt x="44" y="616"/>
                </a:lnTo>
                <a:lnTo>
                  <a:pt x="44" y="637"/>
                </a:lnTo>
                <a:lnTo>
                  <a:pt x="44" y="634"/>
                </a:lnTo>
                <a:lnTo>
                  <a:pt x="40" y="616"/>
                </a:lnTo>
                <a:lnTo>
                  <a:pt x="42" y="628"/>
                </a:lnTo>
                <a:lnTo>
                  <a:pt x="42" y="632"/>
                </a:lnTo>
                <a:lnTo>
                  <a:pt x="40" y="620"/>
                </a:lnTo>
                <a:lnTo>
                  <a:pt x="36" y="597"/>
                </a:lnTo>
                <a:lnTo>
                  <a:pt x="36" y="586"/>
                </a:lnTo>
                <a:lnTo>
                  <a:pt x="36" y="589"/>
                </a:lnTo>
                <a:lnTo>
                  <a:pt x="34" y="576"/>
                </a:lnTo>
                <a:lnTo>
                  <a:pt x="33" y="570"/>
                </a:lnTo>
                <a:lnTo>
                  <a:pt x="34" y="582"/>
                </a:lnTo>
                <a:lnTo>
                  <a:pt x="36" y="599"/>
                </a:lnTo>
                <a:lnTo>
                  <a:pt x="38" y="618"/>
                </a:lnTo>
                <a:lnTo>
                  <a:pt x="42" y="637"/>
                </a:lnTo>
                <a:lnTo>
                  <a:pt x="40" y="637"/>
                </a:lnTo>
                <a:lnTo>
                  <a:pt x="40" y="632"/>
                </a:lnTo>
                <a:lnTo>
                  <a:pt x="40" y="637"/>
                </a:lnTo>
                <a:lnTo>
                  <a:pt x="38" y="635"/>
                </a:lnTo>
                <a:lnTo>
                  <a:pt x="38" y="632"/>
                </a:lnTo>
                <a:lnTo>
                  <a:pt x="36" y="616"/>
                </a:lnTo>
                <a:lnTo>
                  <a:pt x="34" y="599"/>
                </a:lnTo>
                <a:lnTo>
                  <a:pt x="36" y="605"/>
                </a:lnTo>
                <a:lnTo>
                  <a:pt x="36" y="610"/>
                </a:lnTo>
                <a:lnTo>
                  <a:pt x="34" y="605"/>
                </a:lnTo>
                <a:lnTo>
                  <a:pt x="36" y="620"/>
                </a:lnTo>
                <a:lnTo>
                  <a:pt x="38" y="635"/>
                </a:lnTo>
                <a:lnTo>
                  <a:pt x="34" y="634"/>
                </a:lnTo>
                <a:lnTo>
                  <a:pt x="33" y="620"/>
                </a:lnTo>
                <a:lnTo>
                  <a:pt x="29" y="589"/>
                </a:lnTo>
                <a:lnTo>
                  <a:pt x="33" y="624"/>
                </a:lnTo>
                <a:lnTo>
                  <a:pt x="29" y="591"/>
                </a:lnTo>
                <a:lnTo>
                  <a:pt x="31" y="610"/>
                </a:lnTo>
                <a:lnTo>
                  <a:pt x="29" y="605"/>
                </a:lnTo>
                <a:lnTo>
                  <a:pt x="31" y="616"/>
                </a:lnTo>
                <a:lnTo>
                  <a:pt x="33" y="634"/>
                </a:lnTo>
                <a:lnTo>
                  <a:pt x="31" y="634"/>
                </a:lnTo>
                <a:lnTo>
                  <a:pt x="29" y="635"/>
                </a:lnTo>
                <a:lnTo>
                  <a:pt x="29" y="637"/>
                </a:lnTo>
                <a:lnTo>
                  <a:pt x="33" y="643"/>
                </a:lnTo>
                <a:lnTo>
                  <a:pt x="34" y="651"/>
                </a:lnTo>
                <a:lnTo>
                  <a:pt x="33" y="655"/>
                </a:lnTo>
                <a:lnTo>
                  <a:pt x="29" y="655"/>
                </a:lnTo>
                <a:lnTo>
                  <a:pt x="21" y="647"/>
                </a:lnTo>
                <a:lnTo>
                  <a:pt x="15" y="643"/>
                </a:lnTo>
                <a:lnTo>
                  <a:pt x="13" y="645"/>
                </a:lnTo>
                <a:lnTo>
                  <a:pt x="8" y="618"/>
                </a:lnTo>
                <a:lnTo>
                  <a:pt x="10" y="618"/>
                </a:lnTo>
                <a:lnTo>
                  <a:pt x="13" y="614"/>
                </a:lnTo>
                <a:lnTo>
                  <a:pt x="17" y="610"/>
                </a:lnTo>
                <a:lnTo>
                  <a:pt x="13" y="601"/>
                </a:lnTo>
                <a:lnTo>
                  <a:pt x="10" y="607"/>
                </a:lnTo>
                <a:lnTo>
                  <a:pt x="8" y="616"/>
                </a:lnTo>
                <a:lnTo>
                  <a:pt x="0" y="582"/>
                </a:lnTo>
                <a:lnTo>
                  <a:pt x="0" y="584"/>
                </a:lnTo>
                <a:lnTo>
                  <a:pt x="8" y="626"/>
                </a:lnTo>
                <a:lnTo>
                  <a:pt x="10" y="630"/>
                </a:lnTo>
                <a:lnTo>
                  <a:pt x="8" y="632"/>
                </a:lnTo>
                <a:lnTo>
                  <a:pt x="2" y="605"/>
                </a:lnTo>
                <a:lnTo>
                  <a:pt x="6" y="626"/>
                </a:lnTo>
                <a:lnTo>
                  <a:pt x="6" y="637"/>
                </a:lnTo>
                <a:lnTo>
                  <a:pt x="6" y="635"/>
                </a:lnTo>
                <a:lnTo>
                  <a:pt x="4" y="634"/>
                </a:lnTo>
                <a:lnTo>
                  <a:pt x="0" y="632"/>
                </a:lnTo>
                <a:lnTo>
                  <a:pt x="0" y="635"/>
                </a:lnTo>
                <a:lnTo>
                  <a:pt x="4" y="641"/>
                </a:lnTo>
                <a:lnTo>
                  <a:pt x="4" y="643"/>
                </a:lnTo>
                <a:lnTo>
                  <a:pt x="2" y="649"/>
                </a:lnTo>
                <a:lnTo>
                  <a:pt x="0" y="649"/>
                </a:lnTo>
                <a:lnTo>
                  <a:pt x="0" y="653"/>
                </a:lnTo>
                <a:lnTo>
                  <a:pt x="0" y="655"/>
                </a:lnTo>
                <a:lnTo>
                  <a:pt x="0" y="1148"/>
                </a:lnTo>
                <a:lnTo>
                  <a:pt x="1542" y="1148"/>
                </a:lnTo>
                <a:lnTo>
                  <a:pt x="1532" y="1135"/>
                </a:lnTo>
                <a:lnTo>
                  <a:pt x="1530" y="1131"/>
                </a:lnTo>
                <a:lnTo>
                  <a:pt x="1530" y="1123"/>
                </a:lnTo>
                <a:lnTo>
                  <a:pt x="1532" y="1117"/>
                </a:lnTo>
                <a:lnTo>
                  <a:pt x="1536" y="1117"/>
                </a:lnTo>
                <a:lnTo>
                  <a:pt x="1542" y="1121"/>
                </a:lnTo>
                <a:lnTo>
                  <a:pt x="1549" y="1129"/>
                </a:lnTo>
                <a:lnTo>
                  <a:pt x="1553" y="1135"/>
                </a:lnTo>
                <a:lnTo>
                  <a:pt x="1555" y="1138"/>
                </a:lnTo>
                <a:lnTo>
                  <a:pt x="1555" y="1148"/>
                </a:lnTo>
                <a:lnTo>
                  <a:pt x="1570" y="1148"/>
                </a:lnTo>
                <a:lnTo>
                  <a:pt x="1565" y="1138"/>
                </a:lnTo>
                <a:lnTo>
                  <a:pt x="1561" y="1123"/>
                </a:lnTo>
                <a:lnTo>
                  <a:pt x="1563" y="1119"/>
                </a:lnTo>
                <a:lnTo>
                  <a:pt x="1565" y="1115"/>
                </a:lnTo>
                <a:lnTo>
                  <a:pt x="1563" y="1114"/>
                </a:lnTo>
                <a:lnTo>
                  <a:pt x="1561" y="1115"/>
                </a:lnTo>
                <a:lnTo>
                  <a:pt x="1561" y="1112"/>
                </a:lnTo>
                <a:lnTo>
                  <a:pt x="1561" y="1104"/>
                </a:lnTo>
                <a:lnTo>
                  <a:pt x="1565" y="1104"/>
                </a:lnTo>
                <a:lnTo>
                  <a:pt x="1563" y="1098"/>
                </a:lnTo>
                <a:lnTo>
                  <a:pt x="1561" y="1094"/>
                </a:lnTo>
                <a:lnTo>
                  <a:pt x="1557" y="1083"/>
                </a:lnTo>
                <a:lnTo>
                  <a:pt x="1561" y="1079"/>
                </a:lnTo>
                <a:lnTo>
                  <a:pt x="1557" y="1079"/>
                </a:lnTo>
                <a:lnTo>
                  <a:pt x="1557" y="1077"/>
                </a:lnTo>
                <a:lnTo>
                  <a:pt x="1559" y="1077"/>
                </a:lnTo>
                <a:lnTo>
                  <a:pt x="1561" y="1075"/>
                </a:lnTo>
                <a:lnTo>
                  <a:pt x="1561" y="1073"/>
                </a:lnTo>
                <a:lnTo>
                  <a:pt x="1561" y="1075"/>
                </a:lnTo>
                <a:lnTo>
                  <a:pt x="1561" y="1073"/>
                </a:lnTo>
                <a:lnTo>
                  <a:pt x="1559" y="1073"/>
                </a:lnTo>
                <a:lnTo>
                  <a:pt x="1557" y="1073"/>
                </a:lnTo>
                <a:lnTo>
                  <a:pt x="1557" y="1071"/>
                </a:lnTo>
                <a:lnTo>
                  <a:pt x="1555" y="1075"/>
                </a:lnTo>
                <a:lnTo>
                  <a:pt x="1553" y="1077"/>
                </a:lnTo>
                <a:lnTo>
                  <a:pt x="1551" y="1079"/>
                </a:lnTo>
                <a:lnTo>
                  <a:pt x="1553" y="1069"/>
                </a:lnTo>
                <a:lnTo>
                  <a:pt x="1555" y="1066"/>
                </a:lnTo>
                <a:lnTo>
                  <a:pt x="1559" y="1062"/>
                </a:lnTo>
                <a:lnTo>
                  <a:pt x="1557" y="1056"/>
                </a:lnTo>
                <a:lnTo>
                  <a:pt x="1555" y="1048"/>
                </a:lnTo>
                <a:lnTo>
                  <a:pt x="1555" y="1033"/>
                </a:lnTo>
                <a:lnTo>
                  <a:pt x="1553" y="1037"/>
                </a:lnTo>
                <a:lnTo>
                  <a:pt x="1555" y="1031"/>
                </a:lnTo>
                <a:lnTo>
                  <a:pt x="1563" y="1025"/>
                </a:lnTo>
                <a:lnTo>
                  <a:pt x="1565" y="1021"/>
                </a:lnTo>
                <a:lnTo>
                  <a:pt x="1565" y="1019"/>
                </a:lnTo>
                <a:lnTo>
                  <a:pt x="1555" y="1018"/>
                </a:lnTo>
                <a:lnTo>
                  <a:pt x="1557" y="1016"/>
                </a:lnTo>
                <a:lnTo>
                  <a:pt x="1557" y="1014"/>
                </a:lnTo>
                <a:lnTo>
                  <a:pt x="1555" y="1012"/>
                </a:lnTo>
                <a:lnTo>
                  <a:pt x="1553" y="1008"/>
                </a:lnTo>
                <a:lnTo>
                  <a:pt x="1553" y="1004"/>
                </a:lnTo>
                <a:lnTo>
                  <a:pt x="1551" y="1006"/>
                </a:lnTo>
                <a:lnTo>
                  <a:pt x="1551" y="1010"/>
                </a:lnTo>
                <a:lnTo>
                  <a:pt x="1549" y="1016"/>
                </a:lnTo>
                <a:lnTo>
                  <a:pt x="1547" y="1002"/>
                </a:lnTo>
                <a:lnTo>
                  <a:pt x="1555" y="977"/>
                </a:lnTo>
                <a:lnTo>
                  <a:pt x="1559" y="962"/>
                </a:lnTo>
                <a:lnTo>
                  <a:pt x="1582" y="960"/>
                </a:lnTo>
                <a:lnTo>
                  <a:pt x="1624" y="956"/>
                </a:lnTo>
                <a:lnTo>
                  <a:pt x="1624" y="954"/>
                </a:lnTo>
                <a:lnTo>
                  <a:pt x="1622" y="954"/>
                </a:lnTo>
                <a:lnTo>
                  <a:pt x="1617" y="954"/>
                </a:lnTo>
                <a:lnTo>
                  <a:pt x="1609" y="956"/>
                </a:lnTo>
                <a:lnTo>
                  <a:pt x="1594" y="958"/>
                </a:lnTo>
                <a:lnTo>
                  <a:pt x="1592" y="958"/>
                </a:lnTo>
                <a:lnTo>
                  <a:pt x="1590" y="956"/>
                </a:lnTo>
                <a:lnTo>
                  <a:pt x="1588" y="956"/>
                </a:lnTo>
                <a:lnTo>
                  <a:pt x="1574" y="958"/>
                </a:lnTo>
                <a:lnTo>
                  <a:pt x="1563" y="960"/>
                </a:lnTo>
                <a:lnTo>
                  <a:pt x="1559" y="958"/>
                </a:lnTo>
                <a:lnTo>
                  <a:pt x="1561" y="935"/>
                </a:lnTo>
                <a:lnTo>
                  <a:pt x="1561" y="925"/>
                </a:lnTo>
                <a:lnTo>
                  <a:pt x="1563" y="916"/>
                </a:lnTo>
                <a:lnTo>
                  <a:pt x="1565" y="904"/>
                </a:lnTo>
                <a:lnTo>
                  <a:pt x="1561" y="898"/>
                </a:lnTo>
                <a:lnTo>
                  <a:pt x="1561" y="900"/>
                </a:lnTo>
                <a:lnTo>
                  <a:pt x="1559" y="906"/>
                </a:lnTo>
                <a:lnTo>
                  <a:pt x="1557" y="929"/>
                </a:lnTo>
                <a:lnTo>
                  <a:pt x="1557" y="950"/>
                </a:lnTo>
                <a:lnTo>
                  <a:pt x="1542" y="946"/>
                </a:lnTo>
                <a:lnTo>
                  <a:pt x="1536" y="946"/>
                </a:lnTo>
                <a:lnTo>
                  <a:pt x="1538" y="946"/>
                </a:lnTo>
                <a:lnTo>
                  <a:pt x="1536" y="946"/>
                </a:lnTo>
                <a:lnTo>
                  <a:pt x="1534" y="946"/>
                </a:lnTo>
                <a:lnTo>
                  <a:pt x="1536" y="941"/>
                </a:lnTo>
                <a:lnTo>
                  <a:pt x="1536" y="939"/>
                </a:lnTo>
                <a:lnTo>
                  <a:pt x="1536" y="937"/>
                </a:lnTo>
                <a:lnTo>
                  <a:pt x="1534" y="937"/>
                </a:lnTo>
                <a:lnTo>
                  <a:pt x="1532" y="939"/>
                </a:lnTo>
                <a:lnTo>
                  <a:pt x="1532" y="937"/>
                </a:lnTo>
                <a:lnTo>
                  <a:pt x="1536" y="935"/>
                </a:lnTo>
                <a:lnTo>
                  <a:pt x="1536" y="933"/>
                </a:lnTo>
                <a:lnTo>
                  <a:pt x="1536" y="931"/>
                </a:lnTo>
                <a:lnTo>
                  <a:pt x="1540" y="929"/>
                </a:lnTo>
                <a:lnTo>
                  <a:pt x="1536" y="927"/>
                </a:lnTo>
                <a:lnTo>
                  <a:pt x="1540" y="925"/>
                </a:lnTo>
                <a:lnTo>
                  <a:pt x="1536" y="923"/>
                </a:lnTo>
                <a:lnTo>
                  <a:pt x="1538" y="922"/>
                </a:lnTo>
                <a:lnTo>
                  <a:pt x="1538" y="920"/>
                </a:lnTo>
                <a:lnTo>
                  <a:pt x="1538" y="916"/>
                </a:lnTo>
                <a:lnTo>
                  <a:pt x="1538" y="918"/>
                </a:lnTo>
                <a:lnTo>
                  <a:pt x="1538" y="916"/>
                </a:lnTo>
                <a:lnTo>
                  <a:pt x="1540" y="914"/>
                </a:lnTo>
                <a:lnTo>
                  <a:pt x="1540" y="910"/>
                </a:lnTo>
                <a:lnTo>
                  <a:pt x="1538" y="908"/>
                </a:lnTo>
                <a:lnTo>
                  <a:pt x="1536" y="910"/>
                </a:lnTo>
                <a:lnTo>
                  <a:pt x="1538" y="910"/>
                </a:lnTo>
                <a:lnTo>
                  <a:pt x="1536" y="914"/>
                </a:lnTo>
                <a:lnTo>
                  <a:pt x="1534" y="914"/>
                </a:lnTo>
                <a:lnTo>
                  <a:pt x="1530" y="914"/>
                </a:lnTo>
                <a:lnTo>
                  <a:pt x="1532" y="912"/>
                </a:lnTo>
                <a:lnTo>
                  <a:pt x="1530" y="912"/>
                </a:lnTo>
                <a:lnTo>
                  <a:pt x="1530" y="906"/>
                </a:lnTo>
                <a:lnTo>
                  <a:pt x="1530" y="902"/>
                </a:lnTo>
                <a:lnTo>
                  <a:pt x="1532" y="898"/>
                </a:lnTo>
                <a:lnTo>
                  <a:pt x="1530" y="898"/>
                </a:lnTo>
                <a:lnTo>
                  <a:pt x="1534" y="895"/>
                </a:lnTo>
                <a:lnTo>
                  <a:pt x="1534" y="891"/>
                </a:lnTo>
                <a:lnTo>
                  <a:pt x="1528" y="897"/>
                </a:lnTo>
                <a:lnTo>
                  <a:pt x="1530" y="891"/>
                </a:lnTo>
                <a:lnTo>
                  <a:pt x="1532" y="883"/>
                </a:lnTo>
                <a:lnTo>
                  <a:pt x="1530" y="883"/>
                </a:lnTo>
                <a:lnTo>
                  <a:pt x="1530" y="881"/>
                </a:lnTo>
                <a:lnTo>
                  <a:pt x="1530" y="879"/>
                </a:lnTo>
                <a:lnTo>
                  <a:pt x="1532" y="874"/>
                </a:lnTo>
                <a:lnTo>
                  <a:pt x="1536" y="864"/>
                </a:lnTo>
                <a:lnTo>
                  <a:pt x="1540" y="862"/>
                </a:lnTo>
                <a:lnTo>
                  <a:pt x="1544" y="862"/>
                </a:lnTo>
                <a:lnTo>
                  <a:pt x="1546" y="860"/>
                </a:lnTo>
                <a:lnTo>
                  <a:pt x="1538" y="856"/>
                </a:lnTo>
                <a:lnTo>
                  <a:pt x="1536" y="852"/>
                </a:lnTo>
                <a:lnTo>
                  <a:pt x="1540" y="845"/>
                </a:lnTo>
                <a:lnTo>
                  <a:pt x="1540" y="843"/>
                </a:lnTo>
                <a:lnTo>
                  <a:pt x="1538" y="843"/>
                </a:lnTo>
                <a:lnTo>
                  <a:pt x="1532" y="847"/>
                </a:lnTo>
                <a:lnTo>
                  <a:pt x="1528" y="841"/>
                </a:lnTo>
                <a:lnTo>
                  <a:pt x="1530" y="839"/>
                </a:lnTo>
                <a:lnTo>
                  <a:pt x="1534" y="837"/>
                </a:lnTo>
                <a:lnTo>
                  <a:pt x="1532" y="835"/>
                </a:lnTo>
                <a:lnTo>
                  <a:pt x="1526" y="831"/>
                </a:lnTo>
                <a:lnTo>
                  <a:pt x="1522" y="829"/>
                </a:lnTo>
                <a:lnTo>
                  <a:pt x="1524" y="824"/>
                </a:lnTo>
                <a:lnTo>
                  <a:pt x="1526" y="822"/>
                </a:lnTo>
                <a:lnTo>
                  <a:pt x="1530" y="822"/>
                </a:lnTo>
                <a:lnTo>
                  <a:pt x="1532" y="824"/>
                </a:lnTo>
                <a:lnTo>
                  <a:pt x="1534" y="827"/>
                </a:lnTo>
                <a:lnTo>
                  <a:pt x="1536" y="826"/>
                </a:lnTo>
                <a:lnTo>
                  <a:pt x="1532" y="820"/>
                </a:lnTo>
                <a:lnTo>
                  <a:pt x="1532" y="818"/>
                </a:lnTo>
                <a:lnTo>
                  <a:pt x="1530" y="814"/>
                </a:lnTo>
                <a:lnTo>
                  <a:pt x="1530" y="812"/>
                </a:lnTo>
                <a:lnTo>
                  <a:pt x="1532" y="812"/>
                </a:lnTo>
                <a:lnTo>
                  <a:pt x="1534" y="810"/>
                </a:lnTo>
                <a:lnTo>
                  <a:pt x="1534" y="808"/>
                </a:lnTo>
                <a:lnTo>
                  <a:pt x="1532" y="806"/>
                </a:lnTo>
                <a:lnTo>
                  <a:pt x="1528" y="806"/>
                </a:lnTo>
                <a:lnTo>
                  <a:pt x="1530" y="801"/>
                </a:lnTo>
                <a:lnTo>
                  <a:pt x="1532" y="799"/>
                </a:lnTo>
                <a:lnTo>
                  <a:pt x="1536" y="799"/>
                </a:lnTo>
                <a:lnTo>
                  <a:pt x="1544" y="797"/>
                </a:lnTo>
                <a:lnTo>
                  <a:pt x="1547" y="795"/>
                </a:lnTo>
                <a:lnTo>
                  <a:pt x="1549" y="793"/>
                </a:lnTo>
                <a:lnTo>
                  <a:pt x="1546" y="781"/>
                </a:lnTo>
                <a:lnTo>
                  <a:pt x="1546" y="774"/>
                </a:lnTo>
                <a:lnTo>
                  <a:pt x="1547" y="774"/>
                </a:lnTo>
                <a:lnTo>
                  <a:pt x="1551" y="774"/>
                </a:lnTo>
                <a:lnTo>
                  <a:pt x="1557" y="770"/>
                </a:lnTo>
                <a:lnTo>
                  <a:pt x="1563" y="762"/>
                </a:lnTo>
                <a:lnTo>
                  <a:pt x="1565" y="758"/>
                </a:lnTo>
                <a:lnTo>
                  <a:pt x="1563" y="760"/>
                </a:lnTo>
                <a:lnTo>
                  <a:pt x="1559" y="758"/>
                </a:lnTo>
                <a:lnTo>
                  <a:pt x="1551" y="753"/>
                </a:lnTo>
                <a:lnTo>
                  <a:pt x="1557" y="737"/>
                </a:lnTo>
                <a:lnTo>
                  <a:pt x="1561" y="728"/>
                </a:lnTo>
                <a:lnTo>
                  <a:pt x="1563" y="722"/>
                </a:lnTo>
                <a:lnTo>
                  <a:pt x="1565" y="722"/>
                </a:lnTo>
                <a:lnTo>
                  <a:pt x="1572" y="720"/>
                </a:lnTo>
                <a:lnTo>
                  <a:pt x="1574" y="720"/>
                </a:lnTo>
                <a:lnTo>
                  <a:pt x="1574" y="716"/>
                </a:lnTo>
                <a:lnTo>
                  <a:pt x="1572" y="708"/>
                </a:lnTo>
                <a:lnTo>
                  <a:pt x="1567" y="699"/>
                </a:lnTo>
                <a:lnTo>
                  <a:pt x="1567" y="714"/>
                </a:lnTo>
                <a:lnTo>
                  <a:pt x="1565" y="718"/>
                </a:lnTo>
                <a:lnTo>
                  <a:pt x="1563" y="705"/>
                </a:lnTo>
                <a:lnTo>
                  <a:pt x="1563" y="697"/>
                </a:lnTo>
                <a:lnTo>
                  <a:pt x="1563" y="691"/>
                </a:lnTo>
                <a:lnTo>
                  <a:pt x="1567" y="682"/>
                </a:lnTo>
                <a:lnTo>
                  <a:pt x="1572" y="685"/>
                </a:lnTo>
                <a:lnTo>
                  <a:pt x="1576" y="687"/>
                </a:lnTo>
                <a:lnTo>
                  <a:pt x="1580" y="687"/>
                </a:lnTo>
                <a:lnTo>
                  <a:pt x="1586" y="683"/>
                </a:lnTo>
                <a:lnTo>
                  <a:pt x="1588" y="678"/>
                </a:lnTo>
                <a:lnTo>
                  <a:pt x="1586" y="672"/>
                </a:lnTo>
                <a:lnTo>
                  <a:pt x="1576" y="660"/>
                </a:lnTo>
                <a:lnTo>
                  <a:pt x="1574" y="657"/>
                </a:lnTo>
                <a:lnTo>
                  <a:pt x="1580" y="658"/>
                </a:lnTo>
                <a:lnTo>
                  <a:pt x="1586" y="664"/>
                </a:lnTo>
                <a:lnTo>
                  <a:pt x="1590" y="670"/>
                </a:lnTo>
                <a:lnTo>
                  <a:pt x="1592" y="672"/>
                </a:lnTo>
                <a:lnTo>
                  <a:pt x="1594" y="670"/>
                </a:lnTo>
                <a:lnTo>
                  <a:pt x="1597" y="666"/>
                </a:lnTo>
                <a:lnTo>
                  <a:pt x="1603" y="662"/>
                </a:lnTo>
                <a:lnTo>
                  <a:pt x="1605" y="658"/>
                </a:lnTo>
                <a:lnTo>
                  <a:pt x="1605" y="657"/>
                </a:lnTo>
                <a:lnTo>
                  <a:pt x="1601" y="653"/>
                </a:lnTo>
                <a:lnTo>
                  <a:pt x="1597" y="649"/>
                </a:lnTo>
                <a:lnTo>
                  <a:pt x="1595" y="649"/>
                </a:lnTo>
                <a:lnTo>
                  <a:pt x="1594" y="651"/>
                </a:lnTo>
                <a:lnTo>
                  <a:pt x="1592" y="651"/>
                </a:lnTo>
                <a:lnTo>
                  <a:pt x="1588" y="649"/>
                </a:lnTo>
                <a:lnTo>
                  <a:pt x="1580" y="637"/>
                </a:lnTo>
                <a:lnTo>
                  <a:pt x="1580" y="634"/>
                </a:lnTo>
                <a:lnTo>
                  <a:pt x="1582" y="628"/>
                </a:lnTo>
                <a:lnTo>
                  <a:pt x="1588" y="626"/>
                </a:lnTo>
                <a:lnTo>
                  <a:pt x="1590" y="626"/>
                </a:lnTo>
                <a:lnTo>
                  <a:pt x="1594" y="626"/>
                </a:lnTo>
                <a:lnTo>
                  <a:pt x="1599" y="622"/>
                </a:lnTo>
                <a:lnTo>
                  <a:pt x="1613" y="609"/>
                </a:lnTo>
                <a:lnTo>
                  <a:pt x="1617" y="603"/>
                </a:lnTo>
                <a:lnTo>
                  <a:pt x="1615" y="597"/>
                </a:lnTo>
                <a:lnTo>
                  <a:pt x="1611" y="591"/>
                </a:lnTo>
                <a:lnTo>
                  <a:pt x="1607" y="587"/>
                </a:lnTo>
                <a:lnTo>
                  <a:pt x="1605" y="587"/>
                </a:lnTo>
                <a:lnTo>
                  <a:pt x="1607" y="576"/>
                </a:lnTo>
                <a:lnTo>
                  <a:pt x="1605" y="561"/>
                </a:lnTo>
                <a:lnTo>
                  <a:pt x="1607" y="553"/>
                </a:lnTo>
                <a:lnTo>
                  <a:pt x="1611" y="545"/>
                </a:lnTo>
                <a:lnTo>
                  <a:pt x="1613" y="538"/>
                </a:lnTo>
                <a:lnTo>
                  <a:pt x="1613" y="534"/>
                </a:lnTo>
                <a:lnTo>
                  <a:pt x="1613" y="528"/>
                </a:lnTo>
                <a:lnTo>
                  <a:pt x="1611" y="522"/>
                </a:lnTo>
                <a:lnTo>
                  <a:pt x="1609" y="520"/>
                </a:lnTo>
                <a:lnTo>
                  <a:pt x="1605" y="520"/>
                </a:lnTo>
                <a:lnTo>
                  <a:pt x="1601" y="522"/>
                </a:lnTo>
                <a:lnTo>
                  <a:pt x="1597" y="522"/>
                </a:lnTo>
                <a:lnTo>
                  <a:pt x="1595" y="518"/>
                </a:lnTo>
                <a:lnTo>
                  <a:pt x="1595" y="513"/>
                </a:lnTo>
                <a:lnTo>
                  <a:pt x="1595" y="509"/>
                </a:lnTo>
                <a:lnTo>
                  <a:pt x="1597" y="503"/>
                </a:lnTo>
                <a:lnTo>
                  <a:pt x="1594" y="493"/>
                </a:lnTo>
                <a:lnTo>
                  <a:pt x="1590" y="490"/>
                </a:lnTo>
                <a:lnTo>
                  <a:pt x="1584" y="490"/>
                </a:lnTo>
                <a:lnTo>
                  <a:pt x="1584" y="491"/>
                </a:lnTo>
                <a:lnTo>
                  <a:pt x="1582" y="495"/>
                </a:lnTo>
                <a:lnTo>
                  <a:pt x="1580" y="507"/>
                </a:lnTo>
                <a:lnTo>
                  <a:pt x="1576" y="518"/>
                </a:lnTo>
                <a:lnTo>
                  <a:pt x="1576" y="522"/>
                </a:lnTo>
                <a:lnTo>
                  <a:pt x="1578" y="526"/>
                </a:lnTo>
                <a:lnTo>
                  <a:pt x="1586" y="528"/>
                </a:lnTo>
                <a:lnTo>
                  <a:pt x="1592" y="532"/>
                </a:lnTo>
                <a:lnTo>
                  <a:pt x="1592" y="536"/>
                </a:lnTo>
                <a:lnTo>
                  <a:pt x="1592" y="541"/>
                </a:lnTo>
                <a:lnTo>
                  <a:pt x="1588" y="539"/>
                </a:lnTo>
                <a:lnTo>
                  <a:pt x="1588" y="541"/>
                </a:lnTo>
                <a:lnTo>
                  <a:pt x="1590" y="543"/>
                </a:lnTo>
                <a:lnTo>
                  <a:pt x="1588" y="545"/>
                </a:lnTo>
                <a:lnTo>
                  <a:pt x="1586" y="545"/>
                </a:lnTo>
                <a:lnTo>
                  <a:pt x="1588" y="547"/>
                </a:lnTo>
                <a:lnTo>
                  <a:pt x="1588" y="549"/>
                </a:lnTo>
                <a:lnTo>
                  <a:pt x="1584" y="547"/>
                </a:lnTo>
                <a:lnTo>
                  <a:pt x="1586" y="551"/>
                </a:lnTo>
                <a:lnTo>
                  <a:pt x="1586" y="553"/>
                </a:lnTo>
                <a:lnTo>
                  <a:pt x="1582" y="551"/>
                </a:lnTo>
                <a:lnTo>
                  <a:pt x="1582" y="549"/>
                </a:lnTo>
                <a:lnTo>
                  <a:pt x="1582" y="545"/>
                </a:lnTo>
                <a:lnTo>
                  <a:pt x="1582" y="543"/>
                </a:lnTo>
                <a:lnTo>
                  <a:pt x="1580" y="543"/>
                </a:lnTo>
                <a:lnTo>
                  <a:pt x="1580" y="545"/>
                </a:lnTo>
                <a:lnTo>
                  <a:pt x="1578" y="547"/>
                </a:lnTo>
                <a:lnTo>
                  <a:pt x="1576" y="549"/>
                </a:lnTo>
                <a:lnTo>
                  <a:pt x="1578" y="551"/>
                </a:lnTo>
                <a:lnTo>
                  <a:pt x="1580" y="553"/>
                </a:lnTo>
                <a:lnTo>
                  <a:pt x="1582" y="555"/>
                </a:lnTo>
                <a:lnTo>
                  <a:pt x="1582" y="557"/>
                </a:lnTo>
                <a:lnTo>
                  <a:pt x="1580" y="557"/>
                </a:lnTo>
                <a:lnTo>
                  <a:pt x="1578" y="555"/>
                </a:lnTo>
                <a:lnTo>
                  <a:pt x="1576" y="551"/>
                </a:lnTo>
                <a:lnTo>
                  <a:pt x="1572" y="547"/>
                </a:lnTo>
                <a:lnTo>
                  <a:pt x="1572" y="549"/>
                </a:lnTo>
                <a:lnTo>
                  <a:pt x="1576" y="553"/>
                </a:lnTo>
                <a:lnTo>
                  <a:pt x="1576" y="557"/>
                </a:lnTo>
                <a:lnTo>
                  <a:pt x="1569" y="559"/>
                </a:lnTo>
                <a:lnTo>
                  <a:pt x="1565" y="561"/>
                </a:lnTo>
                <a:lnTo>
                  <a:pt x="1563" y="549"/>
                </a:lnTo>
                <a:lnTo>
                  <a:pt x="1565" y="541"/>
                </a:lnTo>
                <a:lnTo>
                  <a:pt x="1565" y="526"/>
                </a:lnTo>
                <a:lnTo>
                  <a:pt x="1565" y="522"/>
                </a:lnTo>
                <a:lnTo>
                  <a:pt x="1563" y="522"/>
                </a:lnTo>
                <a:lnTo>
                  <a:pt x="1561" y="530"/>
                </a:lnTo>
                <a:lnTo>
                  <a:pt x="1561" y="536"/>
                </a:lnTo>
                <a:lnTo>
                  <a:pt x="1561" y="547"/>
                </a:lnTo>
                <a:lnTo>
                  <a:pt x="1561" y="555"/>
                </a:lnTo>
                <a:lnTo>
                  <a:pt x="1561" y="557"/>
                </a:lnTo>
                <a:lnTo>
                  <a:pt x="1559" y="557"/>
                </a:lnTo>
                <a:lnTo>
                  <a:pt x="1557" y="549"/>
                </a:lnTo>
                <a:lnTo>
                  <a:pt x="1557" y="545"/>
                </a:lnTo>
                <a:lnTo>
                  <a:pt x="1557" y="547"/>
                </a:lnTo>
                <a:lnTo>
                  <a:pt x="1555" y="553"/>
                </a:lnTo>
                <a:lnTo>
                  <a:pt x="1559" y="559"/>
                </a:lnTo>
                <a:lnTo>
                  <a:pt x="1561" y="572"/>
                </a:lnTo>
                <a:lnTo>
                  <a:pt x="1555" y="553"/>
                </a:lnTo>
                <a:lnTo>
                  <a:pt x="1551" y="534"/>
                </a:lnTo>
                <a:lnTo>
                  <a:pt x="1549" y="520"/>
                </a:lnTo>
                <a:lnTo>
                  <a:pt x="1547" y="511"/>
                </a:lnTo>
                <a:lnTo>
                  <a:pt x="1547" y="499"/>
                </a:lnTo>
                <a:lnTo>
                  <a:pt x="1546" y="488"/>
                </a:lnTo>
                <a:lnTo>
                  <a:pt x="1546" y="503"/>
                </a:lnTo>
                <a:lnTo>
                  <a:pt x="1546" y="499"/>
                </a:lnTo>
                <a:lnTo>
                  <a:pt x="1546" y="484"/>
                </a:lnTo>
                <a:lnTo>
                  <a:pt x="1546" y="486"/>
                </a:lnTo>
                <a:lnTo>
                  <a:pt x="1544" y="484"/>
                </a:lnTo>
                <a:lnTo>
                  <a:pt x="1544" y="478"/>
                </a:lnTo>
                <a:lnTo>
                  <a:pt x="1544" y="482"/>
                </a:lnTo>
                <a:lnTo>
                  <a:pt x="1542" y="461"/>
                </a:lnTo>
                <a:lnTo>
                  <a:pt x="1542" y="459"/>
                </a:lnTo>
                <a:lnTo>
                  <a:pt x="1540" y="461"/>
                </a:lnTo>
                <a:lnTo>
                  <a:pt x="1540" y="463"/>
                </a:lnTo>
                <a:lnTo>
                  <a:pt x="1540" y="468"/>
                </a:lnTo>
                <a:lnTo>
                  <a:pt x="1540" y="461"/>
                </a:lnTo>
                <a:lnTo>
                  <a:pt x="1540" y="453"/>
                </a:lnTo>
                <a:lnTo>
                  <a:pt x="1538" y="442"/>
                </a:lnTo>
                <a:lnTo>
                  <a:pt x="1538" y="438"/>
                </a:lnTo>
                <a:lnTo>
                  <a:pt x="1536" y="434"/>
                </a:lnTo>
                <a:lnTo>
                  <a:pt x="1536" y="438"/>
                </a:lnTo>
                <a:lnTo>
                  <a:pt x="1534" y="453"/>
                </a:lnTo>
                <a:lnTo>
                  <a:pt x="1534" y="466"/>
                </a:lnTo>
                <a:lnTo>
                  <a:pt x="1534" y="482"/>
                </a:lnTo>
                <a:lnTo>
                  <a:pt x="1534" y="486"/>
                </a:lnTo>
                <a:lnTo>
                  <a:pt x="1536" y="472"/>
                </a:lnTo>
                <a:lnTo>
                  <a:pt x="1538" y="465"/>
                </a:lnTo>
                <a:lnTo>
                  <a:pt x="1538" y="472"/>
                </a:lnTo>
                <a:lnTo>
                  <a:pt x="1538" y="480"/>
                </a:lnTo>
                <a:lnTo>
                  <a:pt x="1540" y="476"/>
                </a:lnTo>
                <a:lnTo>
                  <a:pt x="1540" y="478"/>
                </a:lnTo>
                <a:lnTo>
                  <a:pt x="1540" y="486"/>
                </a:lnTo>
                <a:lnTo>
                  <a:pt x="1538" y="490"/>
                </a:lnTo>
                <a:lnTo>
                  <a:pt x="1538" y="480"/>
                </a:lnTo>
                <a:lnTo>
                  <a:pt x="1538" y="476"/>
                </a:lnTo>
                <a:lnTo>
                  <a:pt x="1538" y="480"/>
                </a:lnTo>
                <a:lnTo>
                  <a:pt x="1536" y="497"/>
                </a:lnTo>
                <a:lnTo>
                  <a:pt x="1536" y="507"/>
                </a:lnTo>
                <a:lnTo>
                  <a:pt x="1540" y="511"/>
                </a:lnTo>
                <a:lnTo>
                  <a:pt x="1542" y="513"/>
                </a:lnTo>
                <a:lnTo>
                  <a:pt x="1546" y="513"/>
                </a:lnTo>
                <a:lnTo>
                  <a:pt x="1546" y="522"/>
                </a:lnTo>
                <a:lnTo>
                  <a:pt x="1544" y="530"/>
                </a:lnTo>
                <a:lnTo>
                  <a:pt x="1538" y="514"/>
                </a:lnTo>
                <a:lnTo>
                  <a:pt x="1542" y="557"/>
                </a:lnTo>
                <a:lnTo>
                  <a:pt x="1546" y="618"/>
                </a:lnTo>
                <a:lnTo>
                  <a:pt x="1546" y="639"/>
                </a:lnTo>
                <a:lnTo>
                  <a:pt x="1540" y="566"/>
                </a:lnTo>
                <a:lnTo>
                  <a:pt x="1536" y="511"/>
                </a:lnTo>
                <a:lnTo>
                  <a:pt x="1534" y="507"/>
                </a:lnTo>
                <a:lnTo>
                  <a:pt x="1530" y="497"/>
                </a:lnTo>
                <a:lnTo>
                  <a:pt x="1528" y="482"/>
                </a:lnTo>
                <a:lnTo>
                  <a:pt x="1528" y="468"/>
                </a:lnTo>
                <a:lnTo>
                  <a:pt x="1530" y="463"/>
                </a:lnTo>
                <a:lnTo>
                  <a:pt x="1528" y="447"/>
                </a:lnTo>
                <a:lnTo>
                  <a:pt x="1526" y="451"/>
                </a:lnTo>
                <a:lnTo>
                  <a:pt x="1526" y="447"/>
                </a:lnTo>
                <a:lnTo>
                  <a:pt x="1526" y="438"/>
                </a:lnTo>
                <a:lnTo>
                  <a:pt x="1524" y="430"/>
                </a:lnTo>
                <a:lnTo>
                  <a:pt x="1522" y="438"/>
                </a:lnTo>
                <a:lnTo>
                  <a:pt x="1522" y="451"/>
                </a:lnTo>
                <a:lnTo>
                  <a:pt x="1522" y="442"/>
                </a:lnTo>
                <a:lnTo>
                  <a:pt x="1522" y="443"/>
                </a:lnTo>
                <a:lnTo>
                  <a:pt x="1521" y="443"/>
                </a:lnTo>
                <a:lnTo>
                  <a:pt x="1522" y="440"/>
                </a:lnTo>
                <a:lnTo>
                  <a:pt x="1522" y="436"/>
                </a:lnTo>
                <a:lnTo>
                  <a:pt x="1521" y="420"/>
                </a:lnTo>
                <a:lnTo>
                  <a:pt x="1519" y="413"/>
                </a:lnTo>
                <a:lnTo>
                  <a:pt x="1519" y="417"/>
                </a:lnTo>
                <a:lnTo>
                  <a:pt x="1519" y="407"/>
                </a:lnTo>
                <a:lnTo>
                  <a:pt x="1517" y="392"/>
                </a:lnTo>
                <a:lnTo>
                  <a:pt x="1517" y="394"/>
                </a:lnTo>
                <a:lnTo>
                  <a:pt x="1519" y="409"/>
                </a:lnTo>
                <a:lnTo>
                  <a:pt x="1519" y="442"/>
                </a:lnTo>
                <a:lnTo>
                  <a:pt x="1519" y="449"/>
                </a:lnTo>
                <a:lnTo>
                  <a:pt x="1521" y="445"/>
                </a:lnTo>
                <a:lnTo>
                  <a:pt x="1521" y="453"/>
                </a:lnTo>
                <a:lnTo>
                  <a:pt x="1521" y="436"/>
                </a:lnTo>
                <a:lnTo>
                  <a:pt x="1522" y="468"/>
                </a:lnTo>
                <a:lnTo>
                  <a:pt x="1524" y="503"/>
                </a:lnTo>
                <a:lnTo>
                  <a:pt x="1522" y="472"/>
                </a:lnTo>
                <a:lnTo>
                  <a:pt x="1522" y="466"/>
                </a:lnTo>
                <a:lnTo>
                  <a:pt x="1522" y="470"/>
                </a:lnTo>
                <a:lnTo>
                  <a:pt x="1522" y="490"/>
                </a:lnTo>
                <a:lnTo>
                  <a:pt x="1524" y="528"/>
                </a:lnTo>
                <a:lnTo>
                  <a:pt x="1526" y="534"/>
                </a:lnTo>
                <a:lnTo>
                  <a:pt x="1526" y="528"/>
                </a:lnTo>
                <a:lnTo>
                  <a:pt x="1524" y="516"/>
                </a:lnTo>
                <a:lnTo>
                  <a:pt x="1524" y="507"/>
                </a:lnTo>
                <a:lnTo>
                  <a:pt x="1526" y="514"/>
                </a:lnTo>
                <a:lnTo>
                  <a:pt x="1526" y="524"/>
                </a:lnTo>
                <a:lnTo>
                  <a:pt x="1526" y="538"/>
                </a:lnTo>
                <a:lnTo>
                  <a:pt x="1526" y="526"/>
                </a:lnTo>
                <a:lnTo>
                  <a:pt x="1526" y="547"/>
                </a:lnTo>
                <a:lnTo>
                  <a:pt x="1530" y="566"/>
                </a:lnTo>
                <a:lnTo>
                  <a:pt x="1530" y="568"/>
                </a:lnTo>
                <a:lnTo>
                  <a:pt x="1532" y="591"/>
                </a:lnTo>
                <a:lnTo>
                  <a:pt x="1526" y="557"/>
                </a:lnTo>
                <a:lnTo>
                  <a:pt x="1524" y="524"/>
                </a:lnTo>
                <a:lnTo>
                  <a:pt x="1522" y="505"/>
                </a:lnTo>
                <a:lnTo>
                  <a:pt x="1522" y="503"/>
                </a:lnTo>
                <a:lnTo>
                  <a:pt x="1522" y="495"/>
                </a:lnTo>
                <a:lnTo>
                  <a:pt x="1521" y="465"/>
                </a:lnTo>
                <a:lnTo>
                  <a:pt x="1521" y="488"/>
                </a:lnTo>
                <a:lnTo>
                  <a:pt x="1521" y="480"/>
                </a:lnTo>
                <a:lnTo>
                  <a:pt x="1519" y="451"/>
                </a:lnTo>
                <a:lnTo>
                  <a:pt x="1519" y="474"/>
                </a:lnTo>
                <a:lnTo>
                  <a:pt x="1519" y="470"/>
                </a:lnTo>
                <a:lnTo>
                  <a:pt x="1517" y="443"/>
                </a:lnTo>
                <a:lnTo>
                  <a:pt x="1517" y="447"/>
                </a:lnTo>
                <a:lnTo>
                  <a:pt x="1517" y="445"/>
                </a:lnTo>
                <a:lnTo>
                  <a:pt x="1515" y="436"/>
                </a:lnTo>
                <a:lnTo>
                  <a:pt x="1517" y="440"/>
                </a:lnTo>
                <a:lnTo>
                  <a:pt x="1513" y="407"/>
                </a:lnTo>
                <a:lnTo>
                  <a:pt x="1513" y="405"/>
                </a:lnTo>
                <a:lnTo>
                  <a:pt x="1513" y="407"/>
                </a:lnTo>
                <a:lnTo>
                  <a:pt x="1511" y="394"/>
                </a:lnTo>
                <a:lnTo>
                  <a:pt x="1511" y="382"/>
                </a:lnTo>
                <a:lnTo>
                  <a:pt x="1511" y="374"/>
                </a:lnTo>
                <a:lnTo>
                  <a:pt x="1507" y="369"/>
                </a:lnTo>
                <a:lnTo>
                  <a:pt x="1505" y="363"/>
                </a:lnTo>
                <a:lnTo>
                  <a:pt x="1507" y="376"/>
                </a:lnTo>
                <a:lnTo>
                  <a:pt x="1505" y="359"/>
                </a:lnTo>
                <a:lnTo>
                  <a:pt x="1503" y="357"/>
                </a:lnTo>
                <a:lnTo>
                  <a:pt x="1503" y="361"/>
                </a:lnTo>
                <a:lnTo>
                  <a:pt x="1503" y="353"/>
                </a:lnTo>
                <a:lnTo>
                  <a:pt x="1507" y="480"/>
                </a:lnTo>
                <a:lnTo>
                  <a:pt x="1501" y="338"/>
                </a:lnTo>
                <a:lnTo>
                  <a:pt x="1501" y="332"/>
                </a:lnTo>
                <a:lnTo>
                  <a:pt x="1501" y="305"/>
                </a:lnTo>
                <a:lnTo>
                  <a:pt x="1501" y="324"/>
                </a:lnTo>
                <a:lnTo>
                  <a:pt x="1503" y="280"/>
                </a:lnTo>
                <a:lnTo>
                  <a:pt x="1505" y="361"/>
                </a:lnTo>
                <a:lnTo>
                  <a:pt x="1507" y="369"/>
                </a:lnTo>
                <a:lnTo>
                  <a:pt x="1507" y="349"/>
                </a:lnTo>
                <a:lnTo>
                  <a:pt x="1505" y="330"/>
                </a:lnTo>
                <a:lnTo>
                  <a:pt x="1507" y="340"/>
                </a:lnTo>
                <a:lnTo>
                  <a:pt x="1511" y="369"/>
                </a:lnTo>
                <a:lnTo>
                  <a:pt x="1511" y="372"/>
                </a:lnTo>
                <a:lnTo>
                  <a:pt x="1505" y="305"/>
                </a:lnTo>
                <a:lnTo>
                  <a:pt x="1503" y="274"/>
                </a:lnTo>
                <a:lnTo>
                  <a:pt x="1505" y="299"/>
                </a:lnTo>
                <a:lnTo>
                  <a:pt x="1503" y="244"/>
                </a:lnTo>
                <a:lnTo>
                  <a:pt x="1503" y="240"/>
                </a:lnTo>
                <a:lnTo>
                  <a:pt x="1503" y="246"/>
                </a:lnTo>
                <a:lnTo>
                  <a:pt x="1503" y="261"/>
                </a:lnTo>
                <a:lnTo>
                  <a:pt x="1505" y="286"/>
                </a:lnTo>
                <a:lnTo>
                  <a:pt x="1505" y="290"/>
                </a:lnTo>
                <a:lnTo>
                  <a:pt x="1505" y="282"/>
                </a:lnTo>
                <a:lnTo>
                  <a:pt x="1507" y="305"/>
                </a:lnTo>
                <a:lnTo>
                  <a:pt x="1507" y="321"/>
                </a:lnTo>
                <a:lnTo>
                  <a:pt x="1507" y="326"/>
                </a:lnTo>
                <a:lnTo>
                  <a:pt x="1511" y="324"/>
                </a:lnTo>
                <a:lnTo>
                  <a:pt x="1511" y="326"/>
                </a:lnTo>
                <a:lnTo>
                  <a:pt x="1511" y="346"/>
                </a:lnTo>
                <a:lnTo>
                  <a:pt x="1513" y="365"/>
                </a:lnTo>
                <a:lnTo>
                  <a:pt x="1513" y="369"/>
                </a:lnTo>
                <a:lnTo>
                  <a:pt x="1513" y="365"/>
                </a:lnTo>
                <a:lnTo>
                  <a:pt x="1513" y="357"/>
                </a:lnTo>
                <a:lnTo>
                  <a:pt x="1511" y="326"/>
                </a:lnTo>
                <a:lnTo>
                  <a:pt x="1511" y="322"/>
                </a:lnTo>
                <a:lnTo>
                  <a:pt x="1513" y="347"/>
                </a:lnTo>
                <a:lnTo>
                  <a:pt x="1513" y="351"/>
                </a:lnTo>
                <a:lnTo>
                  <a:pt x="1513" y="349"/>
                </a:lnTo>
                <a:lnTo>
                  <a:pt x="1513" y="346"/>
                </a:lnTo>
                <a:lnTo>
                  <a:pt x="1513" y="363"/>
                </a:lnTo>
                <a:lnTo>
                  <a:pt x="1515" y="361"/>
                </a:lnTo>
                <a:lnTo>
                  <a:pt x="1515" y="346"/>
                </a:lnTo>
                <a:lnTo>
                  <a:pt x="1515" y="330"/>
                </a:lnTo>
                <a:lnTo>
                  <a:pt x="1515" y="332"/>
                </a:lnTo>
                <a:lnTo>
                  <a:pt x="1517" y="338"/>
                </a:lnTo>
                <a:lnTo>
                  <a:pt x="1517" y="361"/>
                </a:lnTo>
                <a:lnTo>
                  <a:pt x="1519" y="365"/>
                </a:lnTo>
                <a:lnTo>
                  <a:pt x="1519" y="363"/>
                </a:lnTo>
                <a:lnTo>
                  <a:pt x="1519" y="346"/>
                </a:lnTo>
                <a:lnTo>
                  <a:pt x="1519" y="311"/>
                </a:lnTo>
                <a:lnTo>
                  <a:pt x="1521" y="286"/>
                </a:lnTo>
                <a:lnTo>
                  <a:pt x="1521" y="282"/>
                </a:lnTo>
                <a:lnTo>
                  <a:pt x="1521" y="286"/>
                </a:lnTo>
                <a:lnTo>
                  <a:pt x="1522" y="305"/>
                </a:lnTo>
                <a:lnTo>
                  <a:pt x="1522" y="309"/>
                </a:lnTo>
                <a:lnTo>
                  <a:pt x="1524" y="303"/>
                </a:lnTo>
                <a:lnTo>
                  <a:pt x="1526" y="276"/>
                </a:lnTo>
                <a:lnTo>
                  <a:pt x="1521" y="263"/>
                </a:lnTo>
                <a:lnTo>
                  <a:pt x="1521" y="257"/>
                </a:lnTo>
                <a:lnTo>
                  <a:pt x="1522" y="255"/>
                </a:lnTo>
                <a:lnTo>
                  <a:pt x="1526" y="255"/>
                </a:lnTo>
                <a:lnTo>
                  <a:pt x="1530" y="255"/>
                </a:lnTo>
                <a:lnTo>
                  <a:pt x="1532" y="257"/>
                </a:lnTo>
                <a:lnTo>
                  <a:pt x="1538" y="263"/>
                </a:lnTo>
                <a:lnTo>
                  <a:pt x="1534" y="273"/>
                </a:lnTo>
                <a:lnTo>
                  <a:pt x="1530" y="280"/>
                </a:lnTo>
                <a:lnTo>
                  <a:pt x="1528" y="278"/>
                </a:lnTo>
                <a:lnTo>
                  <a:pt x="1526" y="294"/>
                </a:lnTo>
                <a:lnTo>
                  <a:pt x="1526" y="299"/>
                </a:lnTo>
                <a:lnTo>
                  <a:pt x="1528" y="298"/>
                </a:lnTo>
                <a:lnTo>
                  <a:pt x="1530" y="290"/>
                </a:lnTo>
                <a:lnTo>
                  <a:pt x="1530" y="298"/>
                </a:lnTo>
                <a:lnTo>
                  <a:pt x="1528" y="309"/>
                </a:lnTo>
                <a:lnTo>
                  <a:pt x="1524" y="322"/>
                </a:lnTo>
                <a:lnTo>
                  <a:pt x="1522" y="326"/>
                </a:lnTo>
                <a:lnTo>
                  <a:pt x="1524" y="326"/>
                </a:lnTo>
                <a:lnTo>
                  <a:pt x="1526" y="324"/>
                </a:lnTo>
                <a:lnTo>
                  <a:pt x="1528" y="324"/>
                </a:lnTo>
                <a:lnTo>
                  <a:pt x="1526" y="338"/>
                </a:lnTo>
                <a:lnTo>
                  <a:pt x="1524" y="347"/>
                </a:lnTo>
                <a:lnTo>
                  <a:pt x="1524" y="357"/>
                </a:lnTo>
                <a:lnTo>
                  <a:pt x="1526" y="359"/>
                </a:lnTo>
                <a:lnTo>
                  <a:pt x="1526" y="357"/>
                </a:lnTo>
                <a:lnTo>
                  <a:pt x="1528" y="349"/>
                </a:lnTo>
                <a:lnTo>
                  <a:pt x="1530" y="324"/>
                </a:lnTo>
                <a:lnTo>
                  <a:pt x="1532" y="321"/>
                </a:lnTo>
                <a:lnTo>
                  <a:pt x="1536" y="340"/>
                </a:lnTo>
                <a:lnTo>
                  <a:pt x="1536" y="342"/>
                </a:lnTo>
                <a:lnTo>
                  <a:pt x="1534" y="340"/>
                </a:lnTo>
                <a:lnTo>
                  <a:pt x="1534" y="338"/>
                </a:lnTo>
                <a:lnTo>
                  <a:pt x="1532" y="338"/>
                </a:lnTo>
                <a:lnTo>
                  <a:pt x="1530" y="361"/>
                </a:lnTo>
                <a:lnTo>
                  <a:pt x="1530" y="363"/>
                </a:lnTo>
                <a:lnTo>
                  <a:pt x="1536" y="359"/>
                </a:lnTo>
                <a:lnTo>
                  <a:pt x="1536" y="357"/>
                </a:lnTo>
                <a:lnTo>
                  <a:pt x="1544" y="353"/>
                </a:lnTo>
                <a:lnTo>
                  <a:pt x="1547" y="347"/>
                </a:lnTo>
                <a:lnTo>
                  <a:pt x="1547" y="340"/>
                </a:lnTo>
                <a:lnTo>
                  <a:pt x="1546" y="322"/>
                </a:lnTo>
                <a:lnTo>
                  <a:pt x="1547" y="315"/>
                </a:lnTo>
                <a:lnTo>
                  <a:pt x="1547" y="307"/>
                </a:lnTo>
                <a:lnTo>
                  <a:pt x="1547" y="305"/>
                </a:lnTo>
                <a:lnTo>
                  <a:pt x="1551" y="303"/>
                </a:lnTo>
                <a:lnTo>
                  <a:pt x="1555" y="301"/>
                </a:lnTo>
                <a:lnTo>
                  <a:pt x="1557" y="301"/>
                </a:lnTo>
                <a:lnTo>
                  <a:pt x="1555" y="299"/>
                </a:lnTo>
                <a:lnTo>
                  <a:pt x="1553" y="299"/>
                </a:lnTo>
                <a:lnTo>
                  <a:pt x="1546" y="301"/>
                </a:lnTo>
                <a:lnTo>
                  <a:pt x="1544" y="298"/>
                </a:lnTo>
                <a:lnTo>
                  <a:pt x="1549" y="296"/>
                </a:lnTo>
                <a:lnTo>
                  <a:pt x="1544" y="296"/>
                </a:lnTo>
                <a:lnTo>
                  <a:pt x="1538" y="288"/>
                </a:lnTo>
                <a:lnTo>
                  <a:pt x="1542" y="286"/>
                </a:lnTo>
                <a:lnTo>
                  <a:pt x="1544" y="282"/>
                </a:lnTo>
                <a:lnTo>
                  <a:pt x="1544" y="280"/>
                </a:lnTo>
                <a:lnTo>
                  <a:pt x="1542" y="282"/>
                </a:lnTo>
                <a:lnTo>
                  <a:pt x="1538" y="286"/>
                </a:lnTo>
                <a:lnTo>
                  <a:pt x="1536" y="286"/>
                </a:lnTo>
                <a:lnTo>
                  <a:pt x="1538" y="282"/>
                </a:lnTo>
                <a:lnTo>
                  <a:pt x="1542" y="276"/>
                </a:lnTo>
                <a:lnTo>
                  <a:pt x="1542" y="274"/>
                </a:lnTo>
                <a:lnTo>
                  <a:pt x="1540" y="278"/>
                </a:lnTo>
                <a:lnTo>
                  <a:pt x="1536" y="282"/>
                </a:lnTo>
                <a:lnTo>
                  <a:pt x="1534" y="282"/>
                </a:lnTo>
                <a:lnTo>
                  <a:pt x="1536" y="274"/>
                </a:lnTo>
                <a:lnTo>
                  <a:pt x="1540" y="265"/>
                </a:lnTo>
                <a:lnTo>
                  <a:pt x="1544" y="267"/>
                </a:lnTo>
                <a:lnTo>
                  <a:pt x="1546" y="273"/>
                </a:lnTo>
                <a:lnTo>
                  <a:pt x="1546" y="282"/>
                </a:lnTo>
                <a:lnTo>
                  <a:pt x="1547" y="284"/>
                </a:lnTo>
                <a:lnTo>
                  <a:pt x="1553" y="286"/>
                </a:lnTo>
                <a:lnTo>
                  <a:pt x="1555" y="288"/>
                </a:lnTo>
                <a:lnTo>
                  <a:pt x="1555" y="290"/>
                </a:lnTo>
                <a:lnTo>
                  <a:pt x="1553" y="286"/>
                </a:lnTo>
                <a:lnTo>
                  <a:pt x="1563" y="286"/>
                </a:lnTo>
                <a:lnTo>
                  <a:pt x="1559" y="288"/>
                </a:lnTo>
                <a:lnTo>
                  <a:pt x="1555" y="290"/>
                </a:lnTo>
                <a:lnTo>
                  <a:pt x="1559" y="305"/>
                </a:lnTo>
                <a:lnTo>
                  <a:pt x="1561" y="330"/>
                </a:lnTo>
                <a:lnTo>
                  <a:pt x="1561" y="376"/>
                </a:lnTo>
                <a:lnTo>
                  <a:pt x="1563" y="388"/>
                </a:lnTo>
                <a:lnTo>
                  <a:pt x="1565" y="392"/>
                </a:lnTo>
                <a:lnTo>
                  <a:pt x="1569" y="394"/>
                </a:lnTo>
                <a:lnTo>
                  <a:pt x="1572" y="395"/>
                </a:lnTo>
                <a:lnTo>
                  <a:pt x="1574" y="399"/>
                </a:lnTo>
                <a:lnTo>
                  <a:pt x="1576" y="407"/>
                </a:lnTo>
                <a:lnTo>
                  <a:pt x="1576" y="415"/>
                </a:lnTo>
                <a:lnTo>
                  <a:pt x="1572" y="418"/>
                </a:lnTo>
                <a:lnTo>
                  <a:pt x="1569" y="422"/>
                </a:lnTo>
                <a:lnTo>
                  <a:pt x="1567" y="426"/>
                </a:lnTo>
                <a:lnTo>
                  <a:pt x="1569" y="428"/>
                </a:lnTo>
                <a:lnTo>
                  <a:pt x="1570" y="432"/>
                </a:lnTo>
                <a:lnTo>
                  <a:pt x="1570" y="440"/>
                </a:lnTo>
                <a:lnTo>
                  <a:pt x="1572" y="447"/>
                </a:lnTo>
                <a:lnTo>
                  <a:pt x="1569" y="447"/>
                </a:lnTo>
                <a:lnTo>
                  <a:pt x="1567" y="449"/>
                </a:lnTo>
                <a:lnTo>
                  <a:pt x="1569" y="455"/>
                </a:lnTo>
                <a:lnTo>
                  <a:pt x="1570" y="459"/>
                </a:lnTo>
                <a:lnTo>
                  <a:pt x="1572" y="461"/>
                </a:lnTo>
                <a:lnTo>
                  <a:pt x="1578" y="461"/>
                </a:lnTo>
                <a:lnTo>
                  <a:pt x="1584" y="457"/>
                </a:lnTo>
                <a:lnTo>
                  <a:pt x="1586" y="453"/>
                </a:lnTo>
                <a:lnTo>
                  <a:pt x="1584" y="443"/>
                </a:lnTo>
                <a:lnTo>
                  <a:pt x="1582" y="440"/>
                </a:lnTo>
                <a:lnTo>
                  <a:pt x="1590" y="438"/>
                </a:lnTo>
                <a:lnTo>
                  <a:pt x="1594" y="436"/>
                </a:lnTo>
                <a:lnTo>
                  <a:pt x="1595" y="438"/>
                </a:lnTo>
                <a:lnTo>
                  <a:pt x="1594" y="451"/>
                </a:lnTo>
                <a:lnTo>
                  <a:pt x="1594" y="455"/>
                </a:lnTo>
                <a:lnTo>
                  <a:pt x="1595" y="457"/>
                </a:lnTo>
                <a:lnTo>
                  <a:pt x="1595" y="455"/>
                </a:lnTo>
                <a:lnTo>
                  <a:pt x="1603" y="445"/>
                </a:lnTo>
                <a:lnTo>
                  <a:pt x="1601" y="445"/>
                </a:lnTo>
                <a:lnTo>
                  <a:pt x="1599" y="442"/>
                </a:lnTo>
                <a:lnTo>
                  <a:pt x="1601" y="434"/>
                </a:lnTo>
                <a:lnTo>
                  <a:pt x="1599" y="434"/>
                </a:lnTo>
                <a:lnTo>
                  <a:pt x="1599" y="426"/>
                </a:lnTo>
                <a:lnTo>
                  <a:pt x="1605" y="417"/>
                </a:lnTo>
                <a:lnTo>
                  <a:pt x="1603" y="411"/>
                </a:lnTo>
                <a:lnTo>
                  <a:pt x="1603" y="407"/>
                </a:lnTo>
                <a:lnTo>
                  <a:pt x="1603" y="411"/>
                </a:lnTo>
                <a:lnTo>
                  <a:pt x="1599" y="415"/>
                </a:lnTo>
                <a:lnTo>
                  <a:pt x="1599" y="413"/>
                </a:lnTo>
                <a:lnTo>
                  <a:pt x="1599" y="407"/>
                </a:lnTo>
                <a:lnTo>
                  <a:pt x="1599" y="394"/>
                </a:lnTo>
                <a:lnTo>
                  <a:pt x="1597" y="392"/>
                </a:lnTo>
                <a:lnTo>
                  <a:pt x="1597" y="394"/>
                </a:lnTo>
                <a:lnTo>
                  <a:pt x="1595" y="411"/>
                </a:lnTo>
                <a:lnTo>
                  <a:pt x="1594" y="420"/>
                </a:lnTo>
                <a:lnTo>
                  <a:pt x="1592" y="420"/>
                </a:lnTo>
                <a:lnTo>
                  <a:pt x="1588" y="418"/>
                </a:lnTo>
                <a:lnTo>
                  <a:pt x="1584" y="415"/>
                </a:lnTo>
                <a:lnTo>
                  <a:pt x="1584" y="407"/>
                </a:lnTo>
                <a:lnTo>
                  <a:pt x="1586" y="403"/>
                </a:lnTo>
                <a:lnTo>
                  <a:pt x="1588" y="403"/>
                </a:lnTo>
                <a:lnTo>
                  <a:pt x="1590" y="405"/>
                </a:lnTo>
                <a:lnTo>
                  <a:pt x="1592" y="405"/>
                </a:lnTo>
                <a:lnTo>
                  <a:pt x="1592" y="403"/>
                </a:lnTo>
                <a:lnTo>
                  <a:pt x="1590" y="394"/>
                </a:lnTo>
                <a:lnTo>
                  <a:pt x="1584" y="363"/>
                </a:lnTo>
                <a:lnTo>
                  <a:pt x="1582" y="346"/>
                </a:lnTo>
                <a:lnTo>
                  <a:pt x="1584" y="349"/>
                </a:lnTo>
                <a:lnTo>
                  <a:pt x="1588" y="355"/>
                </a:lnTo>
                <a:lnTo>
                  <a:pt x="1592" y="357"/>
                </a:lnTo>
                <a:lnTo>
                  <a:pt x="1592" y="353"/>
                </a:lnTo>
                <a:lnTo>
                  <a:pt x="1590" y="342"/>
                </a:lnTo>
                <a:lnTo>
                  <a:pt x="1588" y="336"/>
                </a:lnTo>
                <a:lnTo>
                  <a:pt x="1590" y="326"/>
                </a:lnTo>
                <a:lnTo>
                  <a:pt x="1590" y="324"/>
                </a:lnTo>
                <a:lnTo>
                  <a:pt x="1592" y="328"/>
                </a:lnTo>
                <a:lnTo>
                  <a:pt x="1594" y="340"/>
                </a:lnTo>
                <a:lnTo>
                  <a:pt x="1595" y="340"/>
                </a:lnTo>
                <a:lnTo>
                  <a:pt x="1597" y="334"/>
                </a:lnTo>
                <a:lnTo>
                  <a:pt x="1595" y="334"/>
                </a:lnTo>
                <a:lnTo>
                  <a:pt x="1595" y="328"/>
                </a:lnTo>
                <a:lnTo>
                  <a:pt x="1594" y="324"/>
                </a:lnTo>
                <a:lnTo>
                  <a:pt x="1594" y="319"/>
                </a:lnTo>
                <a:lnTo>
                  <a:pt x="1595" y="319"/>
                </a:lnTo>
                <a:lnTo>
                  <a:pt x="1597" y="321"/>
                </a:lnTo>
                <a:lnTo>
                  <a:pt x="1599" y="321"/>
                </a:lnTo>
                <a:lnTo>
                  <a:pt x="1599" y="319"/>
                </a:lnTo>
                <a:lnTo>
                  <a:pt x="1597" y="309"/>
                </a:lnTo>
                <a:lnTo>
                  <a:pt x="1595" y="309"/>
                </a:lnTo>
                <a:lnTo>
                  <a:pt x="1595" y="307"/>
                </a:lnTo>
                <a:lnTo>
                  <a:pt x="1594" y="307"/>
                </a:lnTo>
                <a:lnTo>
                  <a:pt x="1594" y="311"/>
                </a:lnTo>
                <a:lnTo>
                  <a:pt x="1588" y="298"/>
                </a:lnTo>
                <a:lnTo>
                  <a:pt x="1590" y="299"/>
                </a:lnTo>
                <a:lnTo>
                  <a:pt x="1594" y="301"/>
                </a:lnTo>
                <a:lnTo>
                  <a:pt x="1595" y="301"/>
                </a:lnTo>
                <a:lnTo>
                  <a:pt x="1597" y="299"/>
                </a:lnTo>
                <a:lnTo>
                  <a:pt x="1597" y="296"/>
                </a:lnTo>
                <a:lnTo>
                  <a:pt x="1599" y="296"/>
                </a:lnTo>
                <a:lnTo>
                  <a:pt x="1601" y="299"/>
                </a:lnTo>
                <a:lnTo>
                  <a:pt x="1607" y="286"/>
                </a:lnTo>
                <a:lnTo>
                  <a:pt x="1607" y="280"/>
                </a:lnTo>
                <a:lnTo>
                  <a:pt x="1607" y="273"/>
                </a:lnTo>
                <a:lnTo>
                  <a:pt x="1607" y="261"/>
                </a:lnTo>
                <a:lnTo>
                  <a:pt x="1607" y="259"/>
                </a:lnTo>
                <a:lnTo>
                  <a:pt x="1611" y="257"/>
                </a:lnTo>
                <a:lnTo>
                  <a:pt x="1622" y="261"/>
                </a:lnTo>
                <a:lnTo>
                  <a:pt x="1624" y="261"/>
                </a:lnTo>
                <a:lnTo>
                  <a:pt x="1624" y="257"/>
                </a:lnTo>
                <a:lnTo>
                  <a:pt x="1617" y="246"/>
                </a:lnTo>
                <a:lnTo>
                  <a:pt x="1615" y="242"/>
                </a:lnTo>
                <a:lnTo>
                  <a:pt x="1617" y="240"/>
                </a:lnTo>
                <a:lnTo>
                  <a:pt x="1618" y="240"/>
                </a:lnTo>
                <a:lnTo>
                  <a:pt x="1624" y="242"/>
                </a:lnTo>
                <a:lnTo>
                  <a:pt x="1459" y="129"/>
                </a:lnTo>
                <a:lnTo>
                  <a:pt x="8" y="411"/>
                </a:lnTo>
                <a:lnTo>
                  <a:pt x="8" y="407"/>
                </a:lnTo>
                <a:lnTo>
                  <a:pt x="10" y="405"/>
                </a:lnTo>
                <a:lnTo>
                  <a:pt x="10" y="409"/>
                </a:lnTo>
                <a:lnTo>
                  <a:pt x="8" y="411"/>
                </a:lnTo>
                <a:lnTo>
                  <a:pt x="1459" y="129"/>
                </a:lnTo>
                <a:lnTo>
                  <a:pt x="10" y="632"/>
                </a:lnTo>
                <a:lnTo>
                  <a:pt x="10" y="630"/>
                </a:lnTo>
                <a:lnTo>
                  <a:pt x="11" y="645"/>
                </a:lnTo>
                <a:lnTo>
                  <a:pt x="10" y="632"/>
                </a:lnTo>
                <a:lnTo>
                  <a:pt x="1459" y="129"/>
                </a:lnTo>
                <a:lnTo>
                  <a:pt x="34" y="651"/>
                </a:lnTo>
                <a:lnTo>
                  <a:pt x="33" y="643"/>
                </a:lnTo>
                <a:lnTo>
                  <a:pt x="34" y="647"/>
                </a:lnTo>
                <a:lnTo>
                  <a:pt x="34" y="651"/>
                </a:lnTo>
                <a:lnTo>
                  <a:pt x="1459" y="129"/>
                </a:lnTo>
                <a:lnTo>
                  <a:pt x="42" y="430"/>
                </a:lnTo>
                <a:lnTo>
                  <a:pt x="42" y="428"/>
                </a:lnTo>
                <a:lnTo>
                  <a:pt x="44" y="434"/>
                </a:lnTo>
                <a:lnTo>
                  <a:pt x="42" y="436"/>
                </a:lnTo>
                <a:lnTo>
                  <a:pt x="44" y="434"/>
                </a:lnTo>
                <a:lnTo>
                  <a:pt x="44" y="443"/>
                </a:lnTo>
                <a:lnTo>
                  <a:pt x="42" y="438"/>
                </a:lnTo>
                <a:lnTo>
                  <a:pt x="40" y="434"/>
                </a:lnTo>
                <a:lnTo>
                  <a:pt x="42" y="430"/>
                </a:lnTo>
                <a:lnTo>
                  <a:pt x="1459" y="129"/>
                </a:lnTo>
                <a:lnTo>
                  <a:pt x="44" y="570"/>
                </a:lnTo>
                <a:lnTo>
                  <a:pt x="44" y="578"/>
                </a:lnTo>
                <a:lnTo>
                  <a:pt x="42" y="562"/>
                </a:lnTo>
                <a:lnTo>
                  <a:pt x="44" y="568"/>
                </a:lnTo>
                <a:lnTo>
                  <a:pt x="44" y="570"/>
                </a:lnTo>
                <a:lnTo>
                  <a:pt x="1459" y="129"/>
                </a:lnTo>
                <a:lnTo>
                  <a:pt x="44" y="641"/>
                </a:lnTo>
                <a:lnTo>
                  <a:pt x="44" y="639"/>
                </a:lnTo>
                <a:lnTo>
                  <a:pt x="46" y="620"/>
                </a:lnTo>
                <a:lnTo>
                  <a:pt x="46" y="630"/>
                </a:lnTo>
                <a:lnTo>
                  <a:pt x="46" y="634"/>
                </a:lnTo>
                <a:lnTo>
                  <a:pt x="46" y="637"/>
                </a:lnTo>
                <a:lnTo>
                  <a:pt x="44" y="641"/>
                </a:lnTo>
                <a:lnTo>
                  <a:pt x="1459" y="129"/>
                </a:lnTo>
                <a:lnTo>
                  <a:pt x="46" y="562"/>
                </a:lnTo>
                <a:lnTo>
                  <a:pt x="46" y="564"/>
                </a:lnTo>
                <a:lnTo>
                  <a:pt x="44" y="553"/>
                </a:lnTo>
                <a:lnTo>
                  <a:pt x="46" y="516"/>
                </a:lnTo>
                <a:lnTo>
                  <a:pt x="46" y="562"/>
                </a:lnTo>
                <a:lnTo>
                  <a:pt x="1459" y="129"/>
                </a:lnTo>
                <a:lnTo>
                  <a:pt x="50" y="584"/>
                </a:lnTo>
                <a:lnTo>
                  <a:pt x="48" y="568"/>
                </a:lnTo>
                <a:lnTo>
                  <a:pt x="48" y="514"/>
                </a:lnTo>
                <a:lnTo>
                  <a:pt x="44" y="457"/>
                </a:lnTo>
                <a:lnTo>
                  <a:pt x="46" y="455"/>
                </a:lnTo>
                <a:lnTo>
                  <a:pt x="46" y="451"/>
                </a:lnTo>
                <a:lnTo>
                  <a:pt x="50" y="513"/>
                </a:lnTo>
                <a:lnTo>
                  <a:pt x="52" y="545"/>
                </a:lnTo>
                <a:lnTo>
                  <a:pt x="50" y="584"/>
                </a:lnTo>
                <a:lnTo>
                  <a:pt x="1459" y="129"/>
                </a:lnTo>
                <a:lnTo>
                  <a:pt x="1557" y="1098"/>
                </a:lnTo>
                <a:lnTo>
                  <a:pt x="1559" y="1100"/>
                </a:lnTo>
                <a:lnTo>
                  <a:pt x="1557" y="1104"/>
                </a:lnTo>
                <a:lnTo>
                  <a:pt x="1555" y="1102"/>
                </a:lnTo>
                <a:lnTo>
                  <a:pt x="1557" y="1098"/>
                </a:lnTo>
                <a:lnTo>
                  <a:pt x="1459" y="129"/>
                </a:lnTo>
                <a:lnTo>
                  <a:pt x="1555" y="1098"/>
                </a:lnTo>
                <a:lnTo>
                  <a:pt x="1557" y="1098"/>
                </a:lnTo>
                <a:lnTo>
                  <a:pt x="1555" y="1102"/>
                </a:lnTo>
                <a:lnTo>
                  <a:pt x="1553" y="1100"/>
                </a:lnTo>
                <a:lnTo>
                  <a:pt x="1555" y="1098"/>
                </a:lnTo>
                <a:lnTo>
                  <a:pt x="1459" y="129"/>
                </a:lnTo>
                <a:lnTo>
                  <a:pt x="1559" y="668"/>
                </a:lnTo>
                <a:lnTo>
                  <a:pt x="1561" y="676"/>
                </a:lnTo>
                <a:lnTo>
                  <a:pt x="1559" y="680"/>
                </a:lnTo>
                <a:lnTo>
                  <a:pt x="1561" y="676"/>
                </a:lnTo>
                <a:lnTo>
                  <a:pt x="1563" y="678"/>
                </a:lnTo>
                <a:lnTo>
                  <a:pt x="1559" y="687"/>
                </a:lnTo>
                <a:lnTo>
                  <a:pt x="1557" y="699"/>
                </a:lnTo>
                <a:lnTo>
                  <a:pt x="1555" y="699"/>
                </a:lnTo>
                <a:lnTo>
                  <a:pt x="1559" y="680"/>
                </a:lnTo>
                <a:lnTo>
                  <a:pt x="1555" y="689"/>
                </a:lnTo>
                <a:lnTo>
                  <a:pt x="1553" y="697"/>
                </a:lnTo>
                <a:lnTo>
                  <a:pt x="1551" y="695"/>
                </a:lnTo>
                <a:lnTo>
                  <a:pt x="1551" y="689"/>
                </a:lnTo>
                <a:lnTo>
                  <a:pt x="1553" y="680"/>
                </a:lnTo>
                <a:lnTo>
                  <a:pt x="1559" y="668"/>
                </a:lnTo>
                <a:lnTo>
                  <a:pt x="1459" y="129"/>
                </a:lnTo>
                <a:lnTo>
                  <a:pt x="1549" y="741"/>
                </a:lnTo>
                <a:lnTo>
                  <a:pt x="1547" y="751"/>
                </a:lnTo>
                <a:lnTo>
                  <a:pt x="1546" y="749"/>
                </a:lnTo>
                <a:lnTo>
                  <a:pt x="1546" y="745"/>
                </a:lnTo>
                <a:lnTo>
                  <a:pt x="1549" y="741"/>
                </a:lnTo>
                <a:lnTo>
                  <a:pt x="1459" y="129"/>
                </a:lnTo>
                <a:lnTo>
                  <a:pt x="1490" y="912"/>
                </a:lnTo>
                <a:lnTo>
                  <a:pt x="1492" y="908"/>
                </a:lnTo>
                <a:lnTo>
                  <a:pt x="1494" y="904"/>
                </a:lnTo>
                <a:lnTo>
                  <a:pt x="1498" y="904"/>
                </a:lnTo>
                <a:lnTo>
                  <a:pt x="1498" y="906"/>
                </a:lnTo>
                <a:lnTo>
                  <a:pt x="1494" y="910"/>
                </a:lnTo>
                <a:lnTo>
                  <a:pt x="1492" y="912"/>
                </a:lnTo>
                <a:lnTo>
                  <a:pt x="1490" y="912"/>
                </a:lnTo>
                <a:lnTo>
                  <a:pt x="1459" y="129"/>
                </a:lnTo>
                <a:lnTo>
                  <a:pt x="1488" y="914"/>
                </a:lnTo>
                <a:lnTo>
                  <a:pt x="1492" y="918"/>
                </a:lnTo>
                <a:lnTo>
                  <a:pt x="1492" y="920"/>
                </a:lnTo>
                <a:lnTo>
                  <a:pt x="1490" y="922"/>
                </a:lnTo>
                <a:lnTo>
                  <a:pt x="1492" y="920"/>
                </a:lnTo>
                <a:lnTo>
                  <a:pt x="1492" y="922"/>
                </a:lnTo>
                <a:lnTo>
                  <a:pt x="1488" y="923"/>
                </a:lnTo>
                <a:lnTo>
                  <a:pt x="1492" y="927"/>
                </a:lnTo>
                <a:lnTo>
                  <a:pt x="1496" y="922"/>
                </a:lnTo>
                <a:lnTo>
                  <a:pt x="1498" y="918"/>
                </a:lnTo>
                <a:lnTo>
                  <a:pt x="1496" y="918"/>
                </a:lnTo>
                <a:lnTo>
                  <a:pt x="1498" y="916"/>
                </a:lnTo>
                <a:lnTo>
                  <a:pt x="1498" y="923"/>
                </a:lnTo>
                <a:lnTo>
                  <a:pt x="1498" y="927"/>
                </a:lnTo>
                <a:lnTo>
                  <a:pt x="1496" y="929"/>
                </a:lnTo>
                <a:lnTo>
                  <a:pt x="1496" y="933"/>
                </a:lnTo>
                <a:lnTo>
                  <a:pt x="1494" y="937"/>
                </a:lnTo>
                <a:lnTo>
                  <a:pt x="1496" y="939"/>
                </a:lnTo>
                <a:lnTo>
                  <a:pt x="1492" y="946"/>
                </a:lnTo>
                <a:lnTo>
                  <a:pt x="1490" y="946"/>
                </a:lnTo>
                <a:lnTo>
                  <a:pt x="1488" y="927"/>
                </a:lnTo>
                <a:lnTo>
                  <a:pt x="1488" y="914"/>
                </a:lnTo>
                <a:lnTo>
                  <a:pt x="1459" y="129"/>
                </a:lnTo>
                <a:lnTo>
                  <a:pt x="1455" y="136"/>
                </a:lnTo>
                <a:lnTo>
                  <a:pt x="1448" y="134"/>
                </a:lnTo>
                <a:lnTo>
                  <a:pt x="1453" y="138"/>
                </a:lnTo>
                <a:lnTo>
                  <a:pt x="1451" y="138"/>
                </a:lnTo>
                <a:lnTo>
                  <a:pt x="1434" y="119"/>
                </a:lnTo>
                <a:lnTo>
                  <a:pt x="1421" y="102"/>
                </a:lnTo>
                <a:lnTo>
                  <a:pt x="1421" y="100"/>
                </a:lnTo>
                <a:lnTo>
                  <a:pt x="1421" y="98"/>
                </a:lnTo>
                <a:lnTo>
                  <a:pt x="1425" y="100"/>
                </a:lnTo>
                <a:lnTo>
                  <a:pt x="1426" y="102"/>
                </a:lnTo>
                <a:lnTo>
                  <a:pt x="1440" y="119"/>
                </a:lnTo>
                <a:lnTo>
                  <a:pt x="1440" y="121"/>
                </a:lnTo>
                <a:lnTo>
                  <a:pt x="1442" y="121"/>
                </a:lnTo>
                <a:lnTo>
                  <a:pt x="1450" y="130"/>
                </a:lnTo>
                <a:lnTo>
                  <a:pt x="1457" y="136"/>
                </a:lnTo>
                <a:lnTo>
                  <a:pt x="1455" y="136"/>
                </a:lnTo>
                <a:lnTo>
                  <a:pt x="1459" y="129"/>
                </a:lnTo>
                <a:lnTo>
                  <a:pt x="1423" y="98"/>
                </a:lnTo>
                <a:lnTo>
                  <a:pt x="1425" y="98"/>
                </a:lnTo>
                <a:lnTo>
                  <a:pt x="1425" y="100"/>
                </a:lnTo>
                <a:lnTo>
                  <a:pt x="1423" y="98"/>
                </a:lnTo>
                <a:lnTo>
                  <a:pt x="1459" y="129"/>
                </a:lnTo>
                <a:lnTo>
                  <a:pt x="1473" y="152"/>
                </a:lnTo>
                <a:lnTo>
                  <a:pt x="1471" y="152"/>
                </a:lnTo>
                <a:lnTo>
                  <a:pt x="1469" y="152"/>
                </a:lnTo>
                <a:lnTo>
                  <a:pt x="1463" y="152"/>
                </a:lnTo>
                <a:lnTo>
                  <a:pt x="1461" y="150"/>
                </a:lnTo>
                <a:lnTo>
                  <a:pt x="1459" y="146"/>
                </a:lnTo>
                <a:lnTo>
                  <a:pt x="1463" y="146"/>
                </a:lnTo>
                <a:lnTo>
                  <a:pt x="1463" y="144"/>
                </a:lnTo>
                <a:lnTo>
                  <a:pt x="1459" y="142"/>
                </a:lnTo>
                <a:lnTo>
                  <a:pt x="1461" y="142"/>
                </a:lnTo>
                <a:lnTo>
                  <a:pt x="1459" y="142"/>
                </a:lnTo>
                <a:lnTo>
                  <a:pt x="1461" y="140"/>
                </a:lnTo>
                <a:lnTo>
                  <a:pt x="1461" y="138"/>
                </a:lnTo>
                <a:lnTo>
                  <a:pt x="1469" y="148"/>
                </a:lnTo>
                <a:lnTo>
                  <a:pt x="1473" y="150"/>
                </a:lnTo>
                <a:lnTo>
                  <a:pt x="1473" y="152"/>
                </a:lnTo>
                <a:lnTo>
                  <a:pt x="1459" y="129"/>
                </a:lnTo>
                <a:lnTo>
                  <a:pt x="1471" y="140"/>
                </a:lnTo>
                <a:lnTo>
                  <a:pt x="1474" y="146"/>
                </a:lnTo>
                <a:lnTo>
                  <a:pt x="1459" y="134"/>
                </a:lnTo>
                <a:lnTo>
                  <a:pt x="1444" y="121"/>
                </a:lnTo>
                <a:lnTo>
                  <a:pt x="1446" y="121"/>
                </a:lnTo>
                <a:lnTo>
                  <a:pt x="1448" y="121"/>
                </a:lnTo>
                <a:lnTo>
                  <a:pt x="1446" y="121"/>
                </a:lnTo>
                <a:lnTo>
                  <a:pt x="1446" y="119"/>
                </a:lnTo>
                <a:lnTo>
                  <a:pt x="1444" y="119"/>
                </a:lnTo>
                <a:lnTo>
                  <a:pt x="1442" y="119"/>
                </a:lnTo>
                <a:lnTo>
                  <a:pt x="1442" y="121"/>
                </a:lnTo>
                <a:lnTo>
                  <a:pt x="1440" y="117"/>
                </a:lnTo>
                <a:lnTo>
                  <a:pt x="1436" y="111"/>
                </a:lnTo>
                <a:lnTo>
                  <a:pt x="1430" y="107"/>
                </a:lnTo>
                <a:lnTo>
                  <a:pt x="1428" y="102"/>
                </a:lnTo>
                <a:lnTo>
                  <a:pt x="1430" y="104"/>
                </a:lnTo>
                <a:lnTo>
                  <a:pt x="1432" y="106"/>
                </a:lnTo>
                <a:lnTo>
                  <a:pt x="1434" y="104"/>
                </a:lnTo>
                <a:lnTo>
                  <a:pt x="1438" y="106"/>
                </a:lnTo>
                <a:lnTo>
                  <a:pt x="1434" y="104"/>
                </a:lnTo>
                <a:lnTo>
                  <a:pt x="1434" y="100"/>
                </a:lnTo>
                <a:lnTo>
                  <a:pt x="1430" y="102"/>
                </a:lnTo>
                <a:lnTo>
                  <a:pt x="1428" y="100"/>
                </a:lnTo>
                <a:lnTo>
                  <a:pt x="1432" y="100"/>
                </a:lnTo>
                <a:lnTo>
                  <a:pt x="1430" y="100"/>
                </a:lnTo>
                <a:lnTo>
                  <a:pt x="1426" y="100"/>
                </a:lnTo>
                <a:lnTo>
                  <a:pt x="1425" y="100"/>
                </a:lnTo>
                <a:lnTo>
                  <a:pt x="1425" y="98"/>
                </a:lnTo>
                <a:lnTo>
                  <a:pt x="1426" y="100"/>
                </a:lnTo>
                <a:lnTo>
                  <a:pt x="1423" y="98"/>
                </a:lnTo>
                <a:lnTo>
                  <a:pt x="1423" y="96"/>
                </a:lnTo>
                <a:lnTo>
                  <a:pt x="1419" y="96"/>
                </a:lnTo>
                <a:lnTo>
                  <a:pt x="1415" y="94"/>
                </a:lnTo>
                <a:lnTo>
                  <a:pt x="1417" y="86"/>
                </a:lnTo>
                <a:lnTo>
                  <a:pt x="1417" y="84"/>
                </a:lnTo>
                <a:lnTo>
                  <a:pt x="1415" y="82"/>
                </a:lnTo>
                <a:lnTo>
                  <a:pt x="1415" y="84"/>
                </a:lnTo>
                <a:lnTo>
                  <a:pt x="1413" y="88"/>
                </a:lnTo>
                <a:lnTo>
                  <a:pt x="1407" y="82"/>
                </a:lnTo>
                <a:lnTo>
                  <a:pt x="1411" y="79"/>
                </a:lnTo>
                <a:lnTo>
                  <a:pt x="1417" y="82"/>
                </a:lnTo>
                <a:lnTo>
                  <a:pt x="1413" y="79"/>
                </a:lnTo>
                <a:lnTo>
                  <a:pt x="1415" y="73"/>
                </a:lnTo>
                <a:lnTo>
                  <a:pt x="1417" y="73"/>
                </a:lnTo>
                <a:lnTo>
                  <a:pt x="1436" y="96"/>
                </a:lnTo>
                <a:lnTo>
                  <a:pt x="1432" y="90"/>
                </a:lnTo>
                <a:lnTo>
                  <a:pt x="1426" y="81"/>
                </a:lnTo>
                <a:lnTo>
                  <a:pt x="1421" y="69"/>
                </a:lnTo>
                <a:lnTo>
                  <a:pt x="1421" y="67"/>
                </a:lnTo>
                <a:lnTo>
                  <a:pt x="1419" y="69"/>
                </a:lnTo>
                <a:lnTo>
                  <a:pt x="1419" y="65"/>
                </a:lnTo>
                <a:lnTo>
                  <a:pt x="1419" y="63"/>
                </a:lnTo>
                <a:lnTo>
                  <a:pt x="1417" y="63"/>
                </a:lnTo>
                <a:lnTo>
                  <a:pt x="1413" y="56"/>
                </a:lnTo>
                <a:lnTo>
                  <a:pt x="1413" y="54"/>
                </a:lnTo>
                <a:lnTo>
                  <a:pt x="1413" y="52"/>
                </a:lnTo>
                <a:lnTo>
                  <a:pt x="1411" y="54"/>
                </a:lnTo>
                <a:lnTo>
                  <a:pt x="1409" y="50"/>
                </a:lnTo>
                <a:lnTo>
                  <a:pt x="1409" y="48"/>
                </a:lnTo>
                <a:lnTo>
                  <a:pt x="1409" y="50"/>
                </a:lnTo>
                <a:lnTo>
                  <a:pt x="1407" y="48"/>
                </a:lnTo>
                <a:lnTo>
                  <a:pt x="1409" y="44"/>
                </a:lnTo>
                <a:lnTo>
                  <a:pt x="1421" y="59"/>
                </a:lnTo>
                <a:lnTo>
                  <a:pt x="1442" y="90"/>
                </a:lnTo>
                <a:lnTo>
                  <a:pt x="1461" y="111"/>
                </a:lnTo>
                <a:lnTo>
                  <a:pt x="1474" y="125"/>
                </a:lnTo>
                <a:lnTo>
                  <a:pt x="1486" y="132"/>
                </a:lnTo>
                <a:lnTo>
                  <a:pt x="1482" y="134"/>
                </a:lnTo>
                <a:lnTo>
                  <a:pt x="1478" y="142"/>
                </a:lnTo>
                <a:lnTo>
                  <a:pt x="1473" y="140"/>
                </a:lnTo>
                <a:lnTo>
                  <a:pt x="1471" y="140"/>
                </a:lnTo>
                <a:lnTo>
                  <a:pt x="1459" y="129"/>
                </a:lnTo>
                <a:lnTo>
                  <a:pt x="1428" y="100"/>
                </a:lnTo>
                <a:lnTo>
                  <a:pt x="1430" y="102"/>
                </a:lnTo>
                <a:lnTo>
                  <a:pt x="1428" y="102"/>
                </a:lnTo>
                <a:lnTo>
                  <a:pt x="1428" y="100"/>
                </a:lnTo>
                <a:lnTo>
                  <a:pt x="1459" y="129"/>
                </a:lnTo>
                <a:lnTo>
                  <a:pt x="1484" y="971"/>
                </a:lnTo>
                <a:lnTo>
                  <a:pt x="1482" y="973"/>
                </a:lnTo>
                <a:lnTo>
                  <a:pt x="1484" y="970"/>
                </a:lnTo>
                <a:lnTo>
                  <a:pt x="1484" y="971"/>
                </a:lnTo>
                <a:lnTo>
                  <a:pt x="1459" y="129"/>
                </a:lnTo>
                <a:lnTo>
                  <a:pt x="1486" y="964"/>
                </a:lnTo>
                <a:lnTo>
                  <a:pt x="1486" y="975"/>
                </a:lnTo>
                <a:lnTo>
                  <a:pt x="1484" y="970"/>
                </a:lnTo>
                <a:lnTo>
                  <a:pt x="1486" y="964"/>
                </a:lnTo>
                <a:lnTo>
                  <a:pt x="1459" y="129"/>
                </a:lnTo>
                <a:lnTo>
                  <a:pt x="1540" y="1075"/>
                </a:lnTo>
                <a:lnTo>
                  <a:pt x="1536" y="1073"/>
                </a:lnTo>
                <a:lnTo>
                  <a:pt x="1536" y="1069"/>
                </a:lnTo>
                <a:lnTo>
                  <a:pt x="1540" y="1064"/>
                </a:lnTo>
                <a:lnTo>
                  <a:pt x="1538" y="1066"/>
                </a:lnTo>
                <a:lnTo>
                  <a:pt x="1542" y="1064"/>
                </a:lnTo>
                <a:lnTo>
                  <a:pt x="1542" y="1069"/>
                </a:lnTo>
                <a:lnTo>
                  <a:pt x="1540" y="1075"/>
                </a:lnTo>
                <a:lnTo>
                  <a:pt x="1459" y="129"/>
                </a:lnTo>
                <a:lnTo>
                  <a:pt x="1542" y="1077"/>
                </a:lnTo>
                <a:lnTo>
                  <a:pt x="1544" y="1077"/>
                </a:lnTo>
                <a:lnTo>
                  <a:pt x="1544" y="1081"/>
                </a:lnTo>
                <a:lnTo>
                  <a:pt x="1544" y="1083"/>
                </a:lnTo>
                <a:lnTo>
                  <a:pt x="1542" y="1077"/>
                </a:lnTo>
                <a:lnTo>
                  <a:pt x="1459" y="129"/>
                </a:lnTo>
                <a:lnTo>
                  <a:pt x="1544" y="1006"/>
                </a:lnTo>
                <a:lnTo>
                  <a:pt x="1544" y="1004"/>
                </a:lnTo>
                <a:lnTo>
                  <a:pt x="1546" y="1004"/>
                </a:lnTo>
                <a:lnTo>
                  <a:pt x="1547" y="1002"/>
                </a:lnTo>
                <a:lnTo>
                  <a:pt x="1546" y="1004"/>
                </a:lnTo>
                <a:lnTo>
                  <a:pt x="1544" y="1006"/>
                </a:lnTo>
                <a:lnTo>
                  <a:pt x="1459" y="129"/>
                </a:lnTo>
                <a:lnTo>
                  <a:pt x="1549" y="1096"/>
                </a:lnTo>
                <a:lnTo>
                  <a:pt x="1546" y="1090"/>
                </a:lnTo>
                <a:lnTo>
                  <a:pt x="1547" y="1092"/>
                </a:lnTo>
                <a:lnTo>
                  <a:pt x="1549" y="1089"/>
                </a:lnTo>
                <a:lnTo>
                  <a:pt x="1549" y="1087"/>
                </a:lnTo>
                <a:lnTo>
                  <a:pt x="1549" y="1085"/>
                </a:lnTo>
                <a:lnTo>
                  <a:pt x="1546" y="1089"/>
                </a:lnTo>
                <a:lnTo>
                  <a:pt x="1544" y="1083"/>
                </a:lnTo>
                <a:lnTo>
                  <a:pt x="1546" y="1083"/>
                </a:lnTo>
                <a:lnTo>
                  <a:pt x="1546" y="1085"/>
                </a:lnTo>
                <a:lnTo>
                  <a:pt x="1547" y="1081"/>
                </a:lnTo>
                <a:lnTo>
                  <a:pt x="1549" y="1089"/>
                </a:lnTo>
                <a:lnTo>
                  <a:pt x="1549" y="1096"/>
                </a:lnTo>
                <a:lnTo>
                  <a:pt x="1459" y="129"/>
                </a:lnTo>
                <a:lnTo>
                  <a:pt x="1549" y="1042"/>
                </a:lnTo>
                <a:lnTo>
                  <a:pt x="1547" y="1046"/>
                </a:lnTo>
                <a:lnTo>
                  <a:pt x="1547" y="1044"/>
                </a:lnTo>
                <a:lnTo>
                  <a:pt x="1549" y="1042"/>
                </a:lnTo>
                <a:lnTo>
                  <a:pt x="1459" y="129"/>
                </a:lnTo>
                <a:lnTo>
                  <a:pt x="1536" y="948"/>
                </a:lnTo>
                <a:lnTo>
                  <a:pt x="1544" y="950"/>
                </a:lnTo>
                <a:lnTo>
                  <a:pt x="1549" y="948"/>
                </a:lnTo>
                <a:lnTo>
                  <a:pt x="1551" y="950"/>
                </a:lnTo>
                <a:lnTo>
                  <a:pt x="1553" y="952"/>
                </a:lnTo>
                <a:lnTo>
                  <a:pt x="1557" y="952"/>
                </a:lnTo>
                <a:lnTo>
                  <a:pt x="1557" y="958"/>
                </a:lnTo>
                <a:lnTo>
                  <a:pt x="1551" y="956"/>
                </a:lnTo>
                <a:lnTo>
                  <a:pt x="1547" y="956"/>
                </a:lnTo>
                <a:lnTo>
                  <a:pt x="1538" y="958"/>
                </a:lnTo>
                <a:lnTo>
                  <a:pt x="1538" y="954"/>
                </a:lnTo>
                <a:lnTo>
                  <a:pt x="1536" y="956"/>
                </a:lnTo>
                <a:lnTo>
                  <a:pt x="1536" y="954"/>
                </a:lnTo>
                <a:lnTo>
                  <a:pt x="1553" y="952"/>
                </a:lnTo>
                <a:lnTo>
                  <a:pt x="1536" y="952"/>
                </a:lnTo>
                <a:lnTo>
                  <a:pt x="1536" y="948"/>
                </a:lnTo>
                <a:lnTo>
                  <a:pt x="1459" y="129"/>
                </a:lnTo>
                <a:lnTo>
                  <a:pt x="1538" y="975"/>
                </a:lnTo>
                <a:lnTo>
                  <a:pt x="1540" y="977"/>
                </a:lnTo>
                <a:lnTo>
                  <a:pt x="1538" y="977"/>
                </a:lnTo>
                <a:lnTo>
                  <a:pt x="1538" y="975"/>
                </a:lnTo>
                <a:lnTo>
                  <a:pt x="1459" y="129"/>
                </a:lnTo>
                <a:lnTo>
                  <a:pt x="1536" y="975"/>
                </a:lnTo>
                <a:lnTo>
                  <a:pt x="1536" y="977"/>
                </a:lnTo>
                <a:lnTo>
                  <a:pt x="1534" y="977"/>
                </a:lnTo>
                <a:lnTo>
                  <a:pt x="1536" y="975"/>
                </a:lnTo>
                <a:lnTo>
                  <a:pt x="1459" y="129"/>
                </a:lnTo>
                <a:lnTo>
                  <a:pt x="1530" y="898"/>
                </a:lnTo>
                <a:lnTo>
                  <a:pt x="1530" y="900"/>
                </a:lnTo>
                <a:lnTo>
                  <a:pt x="1528" y="898"/>
                </a:lnTo>
                <a:lnTo>
                  <a:pt x="1530" y="898"/>
                </a:lnTo>
                <a:lnTo>
                  <a:pt x="1459" y="129"/>
                </a:lnTo>
                <a:lnTo>
                  <a:pt x="1517" y="996"/>
                </a:lnTo>
                <a:lnTo>
                  <a:pt x="1519" y="998"/>
                </a:lnTo>
                <a:lnTo>
                  <a:pt x="1522" y="1000"/>
                </a:lnTo>
                <a:lnTo>
                  <a:pt x="1524" y="1000"/>
                </a:lnTo>
                <a:lnTo>
                  <a:pt x="1524" y="998"/>
                </a:lnTo>
                <a:lnTo>
                  <a:pt x="1524" y="994"/>
                </a:lnTo>
                <a:lnTo>
                  <a:pt x="1526" y="987"/>
                </a:lnTo>
                <a:lnTo>
                  <a:pt x="1528" y="981"/>
                </a:lnTo>
                <a:lnTo>
                  <a:pt x="1532" y="981"/>
                </a:lnTo>
                <a:lnTo>
                  <a:pt x="1534" y="983"/>
                </a:lnTo>
                <a:lnTo>
                  <a:pt x="1532" y="989"/>
                </a:lnTo>
                <a:lnTo>
                  <a:pt x="1534" y="993"/>
                </a:lnTo>
                <a:lnTo>
                  <a:pt x="1536" y="991"/>
                </a:lnTo>
                <a:lnTo>
                  <a:pt x="1538" y="987"/>
                </a:lnTo>
                <a:lnTo>
                  <a:pt x="1540" y="983"/>
                </a:lnTo>
                <a:lnTo>
                  <a:pt x="1538" y="983"/>
                </a:lnTo>
                <a:lnTo>
                  <a:pt x="1540" y="981"/>
                </a:lnTo>
                <a:lnTo>
                  <a:pt x="1544" y="975"/>
                </a:lnTo>
                <a:lnTo>
                  <a:pt x="1544" y="970"/>
                </a:lnTo>
                <a:lnTo>
                  <a:pt x="1544" y="966"/>
                </a:lnTo>
                <a:lnTo>
                  <a:pt x="1542" y="970"/>
                </a:lnTo>
                <a:lnTo>
                  <a:pt x="1540" y="971"/>
                </a:lnTo>
                <a:lnTo>
                  <a:pt x="1538" y="968"/>
                </a:lnTo>
                <a:lnTo>
                  <a:pt x="1540" y="964"/>
                </a:lnTo>
                <a:lnTo>
                  <a:pt x="1538" y="966"/>
                </a:lnTo>
                <a:lnTo>
                  <a:pt x="1538" y="962"/>
                </a:lnTo>
                <a:lnTo>
                  <a:pt x="1555" y="962"/>
                </a:lnTo>
                <a:lnTo>
                  <a:pt x="1553" y="979"/>
                </a:lnTo>
                <a:lnTo>
                  <a:pt x="1549" y="996"/>
                </a:lnTo>
                <a:lnTo>
                  <a:pt x="1547" y="998"/>
                </a:lnTo>
                <a:lnTo>
                  <a:pt x="1547" y="996"/>
                </a:lnTo>
                <a:lnTo>
                  <a:pt x="1547" y="993"/>
                </a:lnTo>
                <a:lnTo>
                  <a:pt x="1547" y="987"/>
                </a:lnTo>
                <a:lnTo>
                  <a:pt x="1546" y="983"/>
                </a:lnTo>
                <a:lnTo>
                  <a:pt x="1544" y="985"/>
                </a:lnTo>
                <a:lnTo>
                  <a:pt x="1546" y="996"/>
                </a:lnTo>
                <a:lnTo>
                  <a:pt x="1546" y="1000"/>
                </a:lnTo>
                <a:lnTo>
                  <a:pt x="1544" y="1002"/>
                </a:lnTo>
                <a:lnTo>
                  <a:pt x="1542" y="1004"/>
                </a:lnTo>
                <a:lnTo>
                  <a:pt x="1532" y="1000"/>
                </a:lnTo>
                <a:lnTo>
                  <a:pt x="1530" y="1000"/>
                </a:lnTo>
                <a:lnTo>
                  <a:pt x="1530" y="1002"/>
                </a:lnTo>
                <a:lnTo>
                  <a:pt x="1532" y="1010"/>
                </a:lnTo>
                <a:lnTo>
                  <a:pt x="1532" y="1018"/>
                </a:lnTo>
                <a:lnTo>
                  <a:pt x="1530" y="1025"/>
                </a:lnTo>
                <a:lnTo>
                  <a:pt x="1528" y="1027"/>
                </a:lnTo>
                <a:lnTo>
                  <a:pt x="1528" y="1023"/>
                </a:lnTo>
                <a:lnTo>
                  <a:pt x="1528" y="1016"/>
                </a:lnTo>
                <a:lnTo>
                  <a:pt x="1526" y="1016"/>
                </a:lnTo>
                <a:lnTo>
                  <a:pt x="1524" y="1018"/>
                </a:lnTo>
                <a:lnTo>
                  <a:pt x="1522" y="1021"/>
                </a:lnTo>
                <a:lnTo>
                  <a:pt x="1522" y="1029"/>
                </a:lnTo>
                <a:lnTo>
                  <a:pt x="1521" y="1042"/>
                </a:lnTo>
                <a:lnTo>
                  <a:pt x="1522" y="1046"/>
                </a:lnTo>
                <a:lnTo>
                  <a:pt x="1522" y="1048"/>
                </a:lnTo>
                <a:lnTo>
                  <a:pt x="1521" y="1050"/>
                </a:lnTo>
                <a:lnTo>
                  <a:pt x="1519" y="1052"/>
                </a:lnTo>
                <a:lnTo>
                  <a:pt x="1517" y="1052"/>
                </a:lnTo>
                <a:lnTo>
                  <a:pt x="1515" y="1048"/>
                </a:lnTo>
                <a:lnTo>
                  <a:pt x="1511" y="1046"/>
                </a:lnTo>
                <a:lnTo>
                  <a:pt x="1507" y="1046"/>
                </a:lnTo>
                <a:lnTo>
                  <a:pt x="1505" y="1050"/>
                </a:lnTo>
                <a:lnTo>
                  <a:pt x="1503" y="1058"/>
                </a:lnTo>
                <a:lnTo>
                  <a:pt x="1499" y="1064"/>
                </a:lnTo>
                <a:lnTo>
                  <a:pt x="1496" y="1067"/>
                </a:lnTo>
                <a:lnTo>
                  <a:pt x="1494" y="1067"/>
                </a:lnTo>
                <a:lnTo>
                  <a:pt x="1496" y="1062"/>
                </a:lnTo>
                <a:lnTo>
                  <a:pt x="1498" y="1052"/>
                </a:lnTo>
                <a:lnTo>
                  <a:pt x="1496" y="1054"/>
                </a:lnTo>
                <a:lnTo>
                  <a:pt x="1492" y="1054"/>
                </a:lnTo>
                <a:lnTo>
                  <a:pt x="1490" y="1054"/>
                </a:lnTo>
                <a:lnTo>
                  <a:pt x="1488" y="1050"/>
                </a:lnTo>
                <a:lnTo>
                  <a:pt x="1490" y="1046"/>
                </a:lnTo>
                <a:lnTo>
                  <a:pt x="1492" y="1042"/>
                </a:lnTo>
                <a:lnTo>
                  <a:pt x="1496" y="1041"/>
                </a:lnTo>
                <a:lnTo>
                  <a:pt x="1501" y="1042"/>
                </a:lnTo>
                <a:lnTo>
                  <a:pt x="1505" y="1041"/>
                </a:lnTo>
                <a:lnTo>
                  <a:pt x="1505" y="1037"/>
                </a:lnTo>
                <a:lnTo>
                  <a:pt x="1505" y="1027"/>
                </a:lnTo>
                <a:lnTo>
                  <a:pt x="1505" y="1019"/>
                </a:lnTo>
                <a:lnTo>
                  <a:pt x="1507" y="1014"/>
                </a:lnTo>
                <a:lnTo>
                  <a:pt x="1505" y="1016"/>
                </a:lnTo>
                <a:lnTo>
                  <a:pt x="1499" y="1027"/>
                </a:lnTo>
                <a:lnTo>
                  <a:pt x="1498" y="1029"/>
                </a:lnTo>
                <a:lnTo>
                  <a:pt x="1498" y="1027"/>
                </a:lnTo>
                <a:lnTo>
                  <a:pt x="1496" y="1025"/>
                </a:lnTo>
                <a:lnTo>
                  <a:pt x="1494" y="1025"/>
                </a:lnTo>
                <a:lnTo>
                  <a:pt x="1496" y="1023"/>
                </a:lnTo>
                <a:lnTo>
                  <a:pt x="1499" y="1016"/>
                </a:lnTo>
                <a:lnTo>
                  <a:pt x="1501" y="1014"/>
                </a:lnTo>
                <a:lnTo>
                  <a:pt x="1503" y="1016"/>
                </a:lnTo>
                <a:lnTo>
                  <a:pt x="1505" y="1016"/>
                </a:lnTo>
                <a:lnTo>
                  <a:pt x="1507" y="1014"/>
                </a:lnTo>
                <a:lnTo>
                  <a:pt x="1513" y="1008"/>
                </a:lnTo>
                <a:lnTo>
                  <a:pt x="1517" y="1004"/>
                </a:lnTo>
                <a:lnTo>
                  <a:pt x="1515" y="1004"/>
                </a:lnTo>
                <a:lnTo>
                  <a:pt x="1494" y="1016"/>
                </a:lnTo>
                <a:lnTo>
                  <a:pt x="1486" y="1021"/>
                </a:lnTo>
                <a:lnTo>
                  <a:pt x="1490" y="1018"/>
                </a:lnTo>
                <a:lnTo>
                  <a:pt x="1490" y="1016"/>
                </a:lnTo>
                <a:lnTo>
                  <a:pt x="1496" y="1012"/>
                </a:lnTo>
                <a:lnTo>
                  <a:pt x="1511" y="1006"/>
                </a:lnTo>
                <a:lnTo>
                  <a:pt x="1513" y="1002"/>
                </a:lnTo>
                <a:lnTo>
                  <a:pt x="1515" y="996"/>
                </a:lnTo>
                <a:lnTo>
                  <a:pt x="1515" y="994"/>
                </a:lnTo>
                <a:lnTo>
                  <a:pt x="1517" y="994"/>
                </a:lnTo>
                <a:lnTo>
                  <a:pt x="1517" y="996"/>
                </a:lnTo>
                <a:lnTo>
                  <a:pt x="1459" y="129"/>
                </a:lnTo>
                <a:lnTo>
                  <a:pt x="1515" y="925"/>
                </a:lnTo>
                <a:lnTo>
                  <a:pt x="1517" y="925"/>
                </a:lnTo>
                <a:lnTo>
                  <a:pt x="1515" y="927"/>
                </a:lnTo>
                <a:lnTo>
                  <a:pt x="1515" y="925"/>
                </a:lnTo>
                <a:lnTo>
                  <a:pt x="1459" y="129"/>
                </a:lnTo>
                <a:lnTo>
                  <a:pt x="1507" y="943"/>
                </a:lnTo>
                <a:lnTo>
                  <a:pt x="1511" y="939"/>
                </a:lnTo>
                <a:lnTo>
                  <a:pt x="1511" y="937"/>
                </a:lnTo>
                <a:lnTo>
                  <a:pt x="1513" y="931"/>
                </a:lnTo>
                <a:lnTo>
                  <a:pt x="1515" y="935"/>
                </a:lnTo>
                <a:lnTo>
                  <a:pt x="1515" y="939"/>
                </a:lnTo>
                <a:lnTo>
                  <a:pt x="1515" y="943"/>
                </a:lnTo>
                <a:lnTo>
                  <a:pt x="1507" y="946"/>
                </a:lnTo>
                <a:lnTo>
                  <a:pt x="1507" y="943"/>
                </a:lnTo>
                <a:lnTo>
                  <a:pt x="1459" y="129"/>
                </a:lnTo>
                <a:lnTo>
                  <a:pt x="1507" y="962"/>
                </a:lnTo>
                <a:lnTo>
                  <a:pt x="1511" y="960"/>
                </a:lnTo>
                <a:lnTo>
                  <a:pt x="1513" y="958"/>
                </a:lnTo>
                <a:lnTo>
                  <a:pt x="1513" y="960"/>
                </a:lnTo>
                <a:lnTo>
                  <a:pt x="1515" y="958"/>
                </a:lnTo>
                <a:lnTo>
                  <a:pt x="1517" y="960"/>
                </a:lnTo>
                <a:lnTo>
                  <a:pt x="1513" y="962"/>
                </a:lnTo>
                <a:lnTo>
                  <a:pt x="1507" y="968"/>
                </a:lnTo>
                <a:lnTo>
                  <a:pt x="1503" y="973"/>
                </a:lnTo>
                <a:lnTo>
                  <a:pt x="1501" y="979"/>
                </a:lnTo>
                <a:lnTo>
                  <a:pt x="1494" y="983"/>
                </a:lnTo>
                <a:lnTo>
                  <a:pt x="1494" y="981"/>
                </a:lnTo>
                <a:lnTo>
                  <a:pt x="1496" y="979"/>
                </a:lnTo>
                <a:lnTo>
                  <a:pt x="1492" y="981"/>
                </a:lnTo>
                <a:lnTo>
                  <a:pt x="1490" y="981"/>
                </a:lnTo>
                <a:lnTo>
                  <a:pt x="1488" y="981"/>
                </a:lnTo>
                <a:lnTo>
                  <a:pt x="1490" y="979"/>
                </a:lnTo>
                <a:lnTo>
                  <a:pt x="1490" y="970"/>
                </a:lnTo>
                <a:lnTo>
                  <a:pt x="1488" y="975"/>
                </a:lnTo>
                <a:lnTo>
                  <a:pt x="1488" y="964"/>
                </a:lnTo>
                <a:lnTo>
                  <a:pt x="1486" y="964"/>
                </a:lnTo>
                <a:lnTo>
                  <a:pt x="1488" y="960"/>
                </a:lnTo>
                <a:lnTo>
                  <a:pt x="1492" y="960"/>
                </a:lnTo>
                <a:lnTo>
                  <a:pt x="1494" y="968"/>
                </a:lnTo>
                <a:lnTo>
                  <a:pt x="1499" y="971"/>
                </a:lnTo>
                <a:lnTo>
                  <a:pt x="1503" y="973"/>
                </a:lnTo>
                <a:lnTo>
                  <a:pt x="1505" y="971"/>
                </a:lnTo>
                <a:lnTo>
                  <a:pt x="1507" y="962"/>
                </a:lnTo>
                <a:lnTo>
                  <a:pt x="1459" y="129"/>
                </a:lnTo>
                <a:lnTo>
                  <a:pt x="1488" y="119"/>
                </a:lnTo>
                <a:lnTo>
                  <a:pt x="1488" y="121"/>
                </a:lnTo>
                <a:lnTo>
                  <a:pt x="1490" y="121"/>
                </a:lnTo>
                <a:lnTo>
                  <a:pt x="1488" y="119"/>
                </a:lnTo>
                <a:lnTo>
                  <a:pt x="1459" y="129"/>
                </a:lnTo>
                <a:lnTo>
                  <a:pt x="1432" y="92"/>
                </a:lnTo>
                <a:lnTo>
                  <a:pt x="1430" y="92"/>
                </a:lnTo>
                <a:lnTo>
                  <a:pt x="1428" y="94"/>
                </a:lnTo>
                <a:lnTo>
                  <a:pt x="1430" y="96"/>
                </a:lnTo>
                <a:lnTo>
                  <a:pt x="1430" y="94"/>
                </a:lnTo>
                <a:lnTo>
                  <a:pt x="1432" y="92"/>
                </a:lnTo>
                <a:lnTo>
                  <a:pt x="1459" y="129"/>
                </a:lnTo>
                <a:lnTo>
                  <a:pt x="1553" y="376"/>
                </a:lnTo>
                <a:lnTo>
                  <a:pt x="1546" y="426"/>
                </a:lnTo>
                <a:lnTo>
                  <a:pt x="1544" y="418"/>
                </a:lnTo>
                <a:lnTo>
                  <a:pt x="1544" y="422"/>
                </a:lnTo>
                <a:lnTo>
                  <a:pt x="1544" y="424"/>
                </a:lnTo>
                <a:lnTo>
                  <a:pt x="1544" y="422"/>
                </a:lnTo>
                <a:lnTo>
                  <a:pt x="1544" y="440"/>
                </a:lnTo>
                <a:lnTo>
                  <a:pt x="1546" y="445"/>
                </a:lnTo>
                <a:lnTo>
                  <a:pt x="1546" y="442"/>
                </a:lnTo>
                <a:lnTo>
                  <a:pt x="1546" y="440"/>
                </a:lnTo>
                <a:lnTo>
                  <a:pt x="1546" y="451"/>
                </a:lnTo>
                <a:lnTo>
                  <a:pt x="1547" y="461"/>
                </a:lnTo>
                <a:lnTo>
                  <a:pt x="1547" y="482"/>
                </a:lnTo>
                <a:lnTo>
                  <a:pt x="1547" y="486"/>
                </a:lnTo>
                <a:lnTo>
                  <a:pt x="1549" y="484"/>
                </a:lnTo>
                <a:lnTo>
                  <a:pt x="1549" y="488"/>
                </a:lnTo>
                <a:lnTo>
                  <a:pt x="1549" y="478"/>
                </a:lnTo>
                <a:lnTo>
                  <a:pt x="1551" y="491"/>
                </a:lnTo>
                <a:lnTo>
                  <a:pt x="1553" y="486"/>
                </a:lnTo>
                <a:lnTo>
                  <a:pt x="1553" y="480"/>
                </a:lnTo>
                <a:lnTo>
                  <a:pt x="1553" y="465"/>
                </a:lnTo>
                <a:lnTo>
                  <a:pt x="1551" y="445"/>
                </a:lnTo>
                <a:lnTo>
                  <a:pt x="1546" y="426"/>
                </a:lnTo>
                <a:lnTo>
                  <a:pt x="1555" y="374"/>
                </a:lnTo>
                <a:lnTo>
                  <a:pt x="1553" y="376"/>
                </a:lnTo>
                <a:lnTo>
                  <a:pt x="1459" y="129"/>
                </a:lnTo>
                <a:lnTo>
                  <a:pt x="1609" y="397"/>
                </a:lnTo>
                <a:lnTo>
                  <a:pt x="1609" y="386"/>
                </a:lnTo>
                <a:lnTo>
                  <a:pt x="1609" y="384"/>
                </a:lnTo>
                <a:lnTo>
                  <a:pt x="1605" y="372"/>
                </a:lnTo>
                <a:lnTo>
                  <a:pt x="1605" y="369"/>
                </a:lnTo>
                <a:lnTo>
                  <a:pt x="1603" y="372"/>
                </a:lnTo>
                <a:lnTo>
                  <a:pt x="1603" y="380"/>
                </a:lnTo>
                <a:lnTo>
                  <a:pt x="1605" y="390"/>
                </a:lnTo>
                <a:lnTo>
                  <a:pt x="1611" y="405"/>
                </a:lnTo>
                <a:lnTo>
                  <a:pt x="1609" y="397"/>
                </a:lnTo>
                <a:lnTo>
                  <a:pt x="1459" y="129"/>
                </a:lnTo>
                <a:lnTo>
                  <a:pt x="1618" y="943"/>
                </a:lnTo>
                <a:lnTo>
                  <a:pt x="1620" y="943"/>
                </a:lnTo>
                <a:lnTo>
                  <a:pt x="1624" y="943"/>
                </a:lnTo>
                <a:lnTo>
                  <a:pt x="1613" y="943"/>
                </a:lnTo>
                <a:lnTo>
                  <a:pt x="1618" y="943"/>
                </a:lnTo>
                <a:lnTo>
                  <a:pt x="1459" y="129"/>
                </a:lnTo>
                <a:lnTo>
                  <a:pt x="1551" y="524"/>
                </a:lnTo>
                <a:lnTo>
                  <a:pt x="1553" y="532"/>
                </a:lnTo>
                <a:lnTo>
                  <a:pt x="1553" y="528"/>
                </a:lnTo>
                <a:lnTo>
                  <a:pt x="1551" y="524"/>
                </a:lnTo>
                <a:lnTo>
                  <a:pt x="1459" y="129"/>
                </a:lnTo>
                <a:lnTo>
                  <a:pt x="1474" y="54"/>
                </a:lnTo>
                <a:lnTo>
                  <a:pt x="1473" y="52"/>
                </a:lnTo>
                <a:lnTo>
                  <a:pt x="1473" y="54"/>
                </a:lnTo>
                <a:lnTo>
                  <a:pt x="1474" y="54"/>
                </a:lnTo>
                <a:lnTo>
                  <a:pt x="1459" y="129"/>
                </a:lnTo>
                <a:lnTo>
                  <a:pt x="1419" y="42"/>
                </a:lnTo>
                <a:lnTo>
                  <a:pt x="1419" y="44"/>
                </a:lnTo>
                <a:lnTo>
                  <a:pt x="1421" y="44"/>
                </a:lnTo>
                <a:lnTo>
                  <a:pt x="1421" y="42"/>
                </a:lnTo>
                <a:lnTo>
                  <a:pt x="1419" y="42"/>
                </a:lnTo>
                <a:lnTo>
                  <a:pt x="1459" y="129"/>
                </a:lnTo>
                <a:lnTo>
                  <a:pt x="1417" y="34"/>
                </a:lnTo>
                <a:lnTo>
                  <a:pt x="1419" y="34"/>
                </a:lnTo>
                <a:lnTo>
                  <a:pt x="1421" y="33"/>
                </a:lnTo>
                <a:lnTo>
                  <a:pt x="1421" y="31"/>
                </a:lnTo>
                <a:lnTo>
                  <a:pt x="1421" y="29"/>
                </a:lnTo>
                <a:lnTo>
                  <a:pt x="1421" y="27"/>
                </a:lnTo>
                <a:lnTo>
                  <a:pt x="1419" y="27"/>
                </a:lnTo>
                <a:lnTo>
                  <a:pt x="1419" y="29"/>
                </a:lnTo>
                <a:lnTo>
                  <a:pt x="1417" y="29"/>
                </a:lnTo>
                <a:lnTo>
                  <a:pt x="1417" y="31"/>
                </a:lnTo>
                <a:lnTo>
                  <a:pt x="1417" y="33"/>
                </a:lnTo>
                <a:lnTo>
                  <a:pt x="1417" y="34"/>
                </a:lnTo>
                <a:lnTo>
                  <a:pt x="1459" y="129"/>
                </a:lnTo>
                <a:lnTo>
                  <a:pt x="1413" y="13"/>
                </a:lnTo>
                <a:lnTo>
                  <a:pt x="1415" y="15"/>
                </a:lnTo>
                <a:lnTo>
                  <a:pt x="1415" y="13"/>
                </a:lnTo>
                <a:lnTo>
                  <a:pt x="1417" y="11"/>
                </a:lnTo>
                <a:lnTo>
                  <a:pt x="1417" y="10"/>
                </a:lnTo>
                <a:lnTo>
                  <a:pt x="1417" y="8"/>
                </a:lnTo>
                <a:lnTo>
                  <a:pt x="1415" y="8"/>
                </a:lnTo>
                <a:lnTo>
                  <a:pt x="1415" y="6"/>
                </a:lnTo>
                <a:lnTo>
                  <a:pt x="1415" y="8"/>
                </a:lnTo>
                <a:lnTo>
                  <a:pt x="1415" y="6"/>
                </a:lnTo>
                <a:lnTo>
                  <a:pt x="1415" y="8"/>
                </a:lnTo>
                <a:lnTo>
                  <a:pt x="1413" y="10"/>
                </a:lnTo>
                <a:lnTo>
                  <a:pt x="1413" y="11"/>
                </a:lnTo>
                <a:lnTo>
                  <a:pt x="1413" y="13"/>
                </a:lnTo>
                <a:lnTo>
                  <a:pt x="1459" y="129"/>
                </a:lnTo>
                <a:lnTo>
                  <a:pt x="1426" y="15"/>
                </a:lnTo>
                <a:lnTo>
                  <a:pt x="1426" y="13"/>
                </a:lnTo>
                <a:lnTo>
                  <a:pt x="1426" y="11"/>
                </a:lnTo>
                <a:lnTo>
                  <a:pt x="1426" y="10"/>
                </a:lnTo>
                <a:lnTo>
                  <a:pt x="1425" y="11"/>
                </a:lnTo>
                <a:lnTo>
                  <a:pt x="1425" y="13"/>
                </a:lnTo>
                <a:lnTo>
                  <a:pt x="1425" y="15"/>
                </a:lnTo>
                <a:lnTo>
                  <a:pt x="1426" y="15"/>
                </a:lnTo>
                <a:lnTo>
                  <a:pt x="1459" y="129"/>
                </a:lnTo>
                <a:lnTo>
                  <a:pt x="1428" y="34"/>
                </a:lnTo>
                <a:lnTo>
                  <a:pt x="1428" y="36"/>
                </a:lnTo>
                <a:lnTo>
                  <a:pt x="1430" y="34"/>
                </a:lnTo>
                <a:lnTo>
                  <a:pt x="1430" y="33"/>
                </a:lnTo>
                <a:lnTo>
                  <a:pt x="1428" y="34"/>
                </a:lnTo>
                <a:lnTo>
                  <a:pt x="1459" y="129"/>
                </a:lnTo>
                <a:lnTo>
                  <a:pt x="1459" y="90"/>
                </a:lnTo>
                <a:lnTo>
                  <a:pt x="1459" y="88"/>
                </a:lnTo>
                <a:lnTo>
                  <a:pt x="1457" y="88"/>
                </a:lnTo>
                <a:lnTo>
                  <a:pt x="1459" y="90"/>
                </a:lnTo>
                <a:lnTo>
                  <a:pt x="1459" y="129"/>
                </a:lnTo>
                <a:lnTo>
                  <a:pt x="1480" y="65"/>
                </a:lnTo>
                <a:lnTo>
                  <a:pt x="1478" y="65"/>
                </a:lnTo>
                <a:lnTo>
                  <a:pt x="1478" y="67"/>
                </a:lnTo>
                <a:lnTo>
                  <a:pt x="1480" y="65"/>
                </a:lnTo>
                <a:lnTo>
                  <a:pt x="1459" y="129"/>
                </a:lnTo>
                <a:lnTo>
                  <a:pt x="1505" y="359"/>
                </a:lnTo>
                <a:lnTo>
                  <a:pt x="1503" y="351"/>
                </a:lnTo>
                <a:lnTo>
                  <a:pt x="1503" y="355"/>
                </a:lnTo>
                <a:lnTo>
                  <a:pt x="1505" y="359"/>
                </a:lnTo>
                <a:lnTo>
                  <a:pt x="1459" y="129"/>
                </a:lnTo>
                <a:lnTo>
                  <a:pt x="1434" y="40"/>
                </a:lnTo>
                <a:lnTo>
                  <a:pt x="1436" y="40"/>
                </a:lnTo>
                <a:lnTo>
                  <a:pt x="1436" y="38"/>
                </a:lnTo>
                <a:lnTo>
                  <a:pt x="1438" y="38"/>
                </a:lnTo>
                <a:lnTo>
                  <a:pt x="1436" y="36"/>
                </a:lnTo>
                <a:lnTo>
                  <a:pt x="1438" y="36"/>
                </a:lnTo>
                <a:lnTo>
                  <a:pt x="1438" y="34"/>
                </a:lnTo>
                <a:lnTo>
                  <a:pt x="1436" y="33"/>
                </a:lnTo>
                <a:lnTo>
                  <a:pt x="1438" y="33"/>
                </a:lnTo>
                <a:lnTo>
                  <a:pt x="1436" y="33"/>
                </a:lnTo>
                <a:lnTo>
                  <a:pt x="1434" y="33"/>
                </a:lnTo>
                <a:lnTo>
                  <a:pt x="1434" y="34"/>
                </a:lnTo>
                <a:lnTo>
                  <a:pt x="1432" y="36"/>
                </a:lnTo>
                <a:lnTo>
                  <a:pt x="1432" y="40"/>
                </a:lnTo>
                <a:lnTo>
                  <a:pt x="1434" y="40"/>
                </a:lnTo>
                <a:lnTo>
                  <a:pt x="1459" y="129"/>
                </a:lnTo>
                <a:lnTo>
                  <a:pt x="1440" y="77"/>
                </a:lnTo>
                <a:lnTo>
                  <a:pt x="1442" y="77"/>
                </a:lnTo>
                <a:lnTo>
                  <a:pt x="1442" y="75"/>
                </a:lnTo>
                <a:lnTo>
                  <a:pt x="1442" y="73"/>
                </a:lnTo>
                <a:lnTo>
                  <a:pt x="1440" y="73"/>
                </a:lnTo>
                <a:lnTo>
                  <a:pt x="1440" y="75"/>
                </a:lnTo>
                <a:lnTo>
                  <a:pt x="1440" y="77"/>
                </a:lnTo>
                <a:lnTo>
                  <a:pt x="1459" y="129"/>
                </a:lnTo>
                <a:lnTo>
                  <a:pt x="1448" y="59"/>
                </a:lnTo>
                <a:lnTo>
                  <a:pt x="1450" y="61"/>
                </a:lnTo>
                <a:lnTo>
                  <a:pt x="1451" y="61"/>
                </a:lnTo>
                <a:lnTo>
                  <a:pt x="1451" y="59"/>
                </a:lnTo>
                <a:lnTo>
                  <a:pt x="1451" y="58"/>
                </a:lnTo>
                <a:lnTo>
                  <a:pt x="1450" y="58"/>
                </a:lnTo>
                <a:lnTo>
                  <a:pt x="1448" y="58"/>
                </a:lnTo>
                <a:lnTo>
                  <a:pt x="1448" y="59"/>
                </a:lnTo>
                <a:lnTo>
                  <a:pt x="1459" y="129"/>
                </a:lnTo>
                <a:lnTo>
                  <a:pt x="1438" y="2"/>
                </a:lnTo>
                <a:lnTo>
                  <a:pt x="1436" y="2"/>
                </a:lnTo>
                <a:lnTo>
                  <a:pt x="1436" y="4"/>
                </a:lnTo>
                <a:lnTo>
                  <a:pt x="1438" y="2"/>
                </a:lnTo>
                <a:lnTo>
                  <a:pt x="1459" y="129"/>
                </a:lnTo>
                <a:lnTo>
                  <a:pt x="1442" y="54"/>
                </a:lnTo>
                <a:lnTo>
                  <a:pt x="1444" y="52"/>
                </a:lnTo>
                <a:lnTo>
                  <a:pt x="1444" y="50"/>
                </a:lnTo>
                <a:lnTo>
                  <a:pt x="1442" y="52"/>
                </a:lnTo>
                <a:lnTo>
                  <a:pt x="1442" y="54"/>
                </a:lnTo>
                <a:lnTo>
                  <a:pt x="1459" y="129"/>
                </a:lnTo>
                <a:lnTo>
                  <a:pt x="1544" y="981"/>
                </a:lnTo>
                <a:lnTo>
                  <a:pt x="1544" y="983"/>
                </a:lnTo>
                <a:lnTo>
                  <a:pt x="1546" y="981"/>
                </a:lnTo>
                <a:lnTo>
                  <a:pt x="1544" y="981"/>
                </a:lnTo>
                <a:lnTo>
                  <a:pt x="1459" y="129"/>
                </a:lnTo>
                <a:lnTo>
                  <a:pt x="40" y="461"/>
                </a:lnTo>
                <a:lnTo>
                  <a:pt x="40" y="463"/>
                </a:lnTo>
                <a:lnTo>
                  <a:pt x="42" y="459"/>
                </a:lnTo>
                <a:lnTo>
                  <a:pt x="40" y="461"/>
                </a:lnTo>
                <a:lnTo>
                  <a:pt x="1459" y="129"/>
                </a:lnTo>
                <a:lnTo>
                  <a:pt x="1609" y="369"/>
                </a:lnTo>
                <a:lnTo>
                  <a:pt x="1609" y="347"/>
                </a:lnTo>
                <a:lnTo>
                  <a:pt x="1609" y="349"/>
                </a:lnTo>
                <a:lnTo>
                  <a:pt x="1607" y="342"/>
                </a:lnTo>
                <a:lnTo>
                  <a:pt x="1605" y="336"/>
                </a:lnTo>
                <a:lnTo>
                  <a:pt x="1603" y="332"/>
                </a:lnTo>
                <a:lnTo>
                  <a:pt x="1601" y="332"/>
                </a:lnTo>
                <a:lnTo>
                  <a:pt x="1599" y="336"/>
                </a:lnTo>
                <a:lnTo>
                  <a:pt x="1601" y="353"/>
                </a:lnTo>
                <a:lnTo>
                  <a:pt x="1601" y="359"/>
                </a:lnTo>
                <a:lnTo>
                  <a:pt x="1601" y="346"/>
                </a:lnTo>
                <a:lnTo>
                  <a:pt x="1603" y="342"/>
                </a:lnTo>
                <a:lnTo>
                  <a:pt x="1605" y="347"/>
                </a:lnTo>
                <a:lnTo>
                  <a:pt x="1609" y="369"/>
                </a:lnTo>
                <a:lnTo>
                  <a:pt x="1459" y="129"/>
                </a:lnTo>
                <a:lnTo>
                  <a:pt x="1519" y="449"/>
                </a:lnTo>
                <a:lnTo>
                  <a:pt x="1517" y="407"/>
                </a:lnTo>
                <a:lnTo>
                  <a:pt x="1519" y="442"/>
                </a:lnTo>
                <a:lnTo>
                  <a:pt x="1519" y="449"/>
                </a:lnTo>
                <a:lnTo>
                  <a:pt x="1459" y="129"/>
                </a:lnTo>
                <a:lnTo>
                  <a:pt x="40" y="465"/>
                </a:lnTo>
                <a:lnTo>
                  <a:pt x="38" y="466"/>
                </a:lnTo>
                <a:lnTo>
                  <a:pt x="38" y="470"/>
                </a:lnTo>
                <a:lnTo>
                  <a:pt x="40" y="470"/>
                </a:lnTo>
                <a:lnTo>
                  <a:pt x="42" y="468"/>
                </a:lnTo>
                <a:lnTo>
                  <a:pt x="42" y="465"/>
                </a:lnTo>
                <a:lnTo>
                  <a:pt x="40" y="465"/>
                </a:lnTo>
                <a:lnTo>
                  <a:pt x="1459" y="129"/>
                </a:lnTo>
                <a:lnTo>
                  <a:pt x="1572" y="824"/>
                </a:lnTo>
                <a:lnTo>
                  <a:pt x="1570" y="818"/>
                </a:lnTo>
                <a:lnTo>
                  <a:pt x="1572" y="818"/>
                </a:lnTo>
                <a:lnTo>
                  <a:pt x="1574" y="818"/>
                </a:lnTo>
                <a:lnTo>
                  <a:pt x="1576" y="816"/>
                </a:lnTo>
                <a:lnTo>
                  <a:pt x="1574" y="814"/>
                </a:lnTo>
                <a:lnTo>
                  <a:pt x="1572" y="812"/>
                </a:lnTo>
                <a:lnTo>
                  <a:pt x="1570" y="812"/>
                </a:lnTo>
                <a:lnTo>
                  <a:pt x="1572" y="810"/>
                </a:lnTo>
                <a:lnTo>
                  <a:pt x="1576" y="802"/>
                </a:lnTo>
                <a:lnTo>
                  <a:pt x="1572" y="806"/>
                </a:lnTo>
                <a:lnTo>
                  <a:pt x="1569" y="810"/>
                </a:lnTo>
                <a:lnTo>
                  <a:pt x="1569" y="806"/>
                </a:lnTo>
                <a:lnTo>
                  <a:pt x="1569" y="802"/>
                </a:lnTo>
                <a:lnTo>
                  <a:pt x="1567" y="802"/>
                </a:lnTo>
                <a:lnTo>
                  <a:pt x="1567" y="806"/>
                </a:lnTo>
                <a:lnTo>
                  <a:pt x="1563" y="808"/>
                </a:lnTo>
                <a:lnTo>
                  <a:pt x="1565" y="810"/>
                </a:lnTo>
                <a:lnTo>
                  <a:pt x="1563" y="812"/>
                </a:lnTo>
                <a:lnTo>
                  <a:pt x="1559" y="814"/>
                </a:lnTo>
                <a:lnTo>
                  <a:pt x="1563" y="814"/>
                </a:lnTo>
                <a:lnTo>
                  <a:pt x="1563" y="816"/>
                </a:lnTo>
                <a:lnTo>
                  <a:pt x="1563" y="818"/>
                </a:lnTo>
                <a:lnTo>
                  <a:pt x="1563" y="820"/>
                </a:lnTo>
                <a:lnTo>
                  <a:pt x="1565" y="822"/>
                </a:lnTo>
                <a:lnTo>
                  <a:pt x="1567" y="822"/>
                </a:lnTo>
                <a:lnTo>
                  <a:pt x="1567" y="826"/>
                </a:lnTo>
                <a:lnTo>
                  <a:pt x="1569" y="826"/>
                </a:lnTo>
                <a:lnTo>
                  <a:pt x="1570" y="826"/>
                </a:lnTo>
                <a:lnTo>
                  <a:pt x="1572" y="826"/>
                </a:lnTo>
                <a:lnTo>
                  <a:pt x="1572" y="824"/>
                </a:lnTo>
                <a:lnTo>
                  <a:pt x="1459" y="129"/>
                </a:lnTo>
                <a:lnTo>
                  <a:pt x="1597" y="943"/>
                </a:lnTo>
                <a:lnTo>
                  <a:pt x="1592" y="943"/>
                </a:lnTo>
                <a:lnTo>
                  <a:pt x="1597" y="945"/>
                </a:lnTo>
                <a:lnTo>
                  <a:pt x="1597" y="943"/>
                </a:lnTo>
                <a:lnTo>
                  <a:pt x="1459" y="129"/>
                </a:lnTo>
                <a:lnTo>
                  <a:pt x="33" y="428"/>
                </a:lnTo>
                <a:lnTo>
                  <a:pt x="33" y="420"/>
                </a:lnTo>
                <a:lnTo>
                  <a:pt x="33" y="417"/>
                </a:lnTo>
                <a:lnTo>
                  <a:pt x="31" y="418"/>
                </a:lnTo>
                <a:lnTo>
                  <a:pt x="31" y="420"/>
                </a:lnTo>
                <a:lnTo>
                  <a:pt x="31" y="418"/>
                </a:lnTo>
                <a:lnTo>
                  <a:pt x="31" y="411"/>
                </a:lnTo>
                <a:lnTo>
                  <a:pt x="29" y="424"/>
                </a:lnTo>
                <a:lnTo>
                  <a:pt x="29" y="436"/>
                </a:lnTo>
                <a:lnTo>
                  <a:pt x="31" y="428"/>
                </a:lnTo>
                <a:lnTo>
                  <a:pt x="33" y="428"/>
                </a:lnTo>
                <a:lnTo>
                  <a:pt x="1459" y="129"/>
                </a:lnTo>
                <a:lnTo>
                  <a:pt x="1599" y="941"/>
                </a:lnTo>
                <a:lnTo>
                  <a:pt x="1597" y="943"/>
                </a:lnTo>
                <a:lnTo>
                  <a:pt x="1601" y="941"/>
                </a:lnTo>
                <a:lnTo>
                  <a:pt x="1599" y="941"/>
                </a:lnTo>
                <a:lnTo>
                  <a:pt x="1459" y="129"/>
                </a:lnTo>
                <a:lnTo>
                  <a:pt x="1559" y="793"/>
                </a:lnTo>
                <a:lnTo>
                  <a:pt x="1561" y="793"/>
                </a:lnTo>
                <a:lnTo>
                  <a:pt x="1561" y="795"/>
                </a:lnTo>
                <a:lnTo>
                  <a:pt x="1561" y="797"/>
                </a:lnTo>
                <a:lnTo>
                  <a:pt x="1563" y="799"/>
                </a:lnTo>
                <a:lnTo>
                  <a:pt x="1565" y="799"/>
                </a:lnTo>
                <a:lnTo>
                  <a:pt x="1565" y="797"/>
                </a:lnTo>
                <a:lnTo>
                  <a:pt x="1565" y="795"/>
                </a:lnTo>
                <a:lnTo>
                  <a:pt x="1565" y="793"/>
                </a:lnTo>
                <a:lnTo>
                  <a:pt x="1565" y="791"/>
                </a:lnTo>
                <a:lnTo>
                  <a:pt x="1567" y="789"/>
                </a:lnTo>
                <a:lnTo>
                  <a:pt x="1563" y="791"/>
                </a:lnTo>
                <a:lnTo>
                  <a:pt x="1563" y="789"/>
                </a:lnTo>
                <a:lnTo>
                  <a:pt x="1561" y="789"/>
                </a:lnTo>
                <a:lnTo>
                  <a:pt x="1561" y="791"/>
                </a:lnTo>
                <a:lnTo>
                  <a:pt x="1561" y="793"/>
                </a:lnTo>
                <a:lnTo>
                  <a:pt x="1559" y="793"/>
                </a:lnTo>
                <a:lnTo>
                  <a:pt x="1459" y="129"/>
                </a:lnTo>
                <a:lnTo>
                  <a:pt x="1567" y="849"/>
                </a:lnTo>
                <a:lnTo>
                  <a:pt x="1567" y="847"/>
                </a:lnTo>
                <a:lnTo>
                  <a:pt x="1565" y="849"/>
                </a:lnTo>
                <a:lnTo>
                  <a:pt x="1565" y="862"/>
                </a:lnTo>
                <a:lnTo>
                  <a:pt x="1561" y="889"/>
                </a:lnTo>
                <a:lnTo>
                  <a:pt x="1561" y="893"/>
                </a:lnTo>
                <a:lnTo>
                  <a:pt x="1563" y="891"/>
                </a:lnTo>
                <a:lnTo>
                  <a:pt x="1567" y="883"/>
                </a:lnTo>
                <a:lnTo>
                  <a:pt x="1569" y="881"/>
                </a:lnTo>
                <a:lnTo>
                  <a:pt x="1569" y="879"/>
                </a:lnTo>
                <a:lnTo>
                  <a:pt x="1567" y="872"/>
                </a:lnTo>
                <a:lnTo>
                  <a:pt x="1567" y="862"/>
                </a:lnTo>
                <a:lnTo>
                  <a:pt x="1567" y="849"/>
                </a:lnTo>
                <a:lnTo>
                  <a:pt x="1459" y="129"/>
                </a:lnTo>
                <a:lnTo>
                  <a:pt x="1547" y="1129"/>
                </a:lnTo>
                <a:lnTo>
                  <a:pt x="1547" y="1131"/>
                </a:lnTo>
                <a:lnTo>
                  <a:pt x="1549" y="1129"/>
                </a:lnTo>
                <a:lnTo>
                  <a:pt x="1547" y="1129"/>
                </a:lnTo>
                <a:lnTo>
                  <a:pt x="1459" y="129"/>
                </a:lnTo>
                <a:lnTo>
                  <a:pt x="11" y="461"/>
                </a:lnTo>
                <a:lnTo>
                  <a:pt x="13" y="445"/>
                </a:lnTo>
                <a:lnTo>
                  <a:pt x="10" y="461"/>
                </a:lnTo>
                <a:lnTo>
                  <a:pt x="10" y="470"/>
                </a:lnTo>
                <a:lnTo>
                  <a:pt x="11" y="470"/>
                </a:lnTo>
                <a:lnTo>
                  <a:pt x="11" y="461"/>
                </a:lnTo>
                <a:lnTo>
                  <a:pt x="1459" y="129"/>
                </a:lnTo>
                <a:lnTo>
                  <a:pt x="2" y="626"/>
                </a:lnTo>
                <a:lnTo>
                  <a:pt x="0" y="618"/>
                </a:lnTo>
                <a:lnTo>
                  <a:pt x="0" y="628"/>
                </a:lnTo>
                <a:lnTo>
                  <a:pt x="2" y="628"/>
                </a:lnTo>
                <a:lnTo>
                  <a:pt x="2" y="626"/>
                </a:lnTo>
                <a:lnTo>
                  <a:pt x="1459" y="129"/>
                </a:lnTo>
                <a:lnTo>
                  <a:pt x="1572" y="862"/>
                </a:lnTo>
                <a:lnTo>
                  <a:pt x="1574" y="862"/>
                </a:lnTo>
                <a:lnTo>
                  <a:pt x="1576" y="862"/>
                </a:lnTo>
                <a:lnTo>
                  <a:pt x="1578" y="858"/>
                </a:lnTo>
                <a:lnTo>
                  <a:pt x="1574" y="850"/>
                </a:lnTo>
                <a:lnTo>
                  <a:pt x="1572" y="850"/>
                </a:lnTo>
                <a:lnTo>
                  <a:pt x="1572" y="852"/>
                </a:lnTo>
                <a:lnTo>
                  <a:pt x="1570" y="856"/>
                </a:lnTo>
                <a:lnTo>
                  <a:pt x="1570" y="862"/>
                </a:lnTo>
                <a:lnTo>
                  <a:pt x="1572" y="862"/>
                </a:lnTo>
                <a:lnTo>
                  <a:pt x="1459" y="129"/>
                </a:lnTo>
                <a:lnTo>
                  <a:pt x="1570" y="693"/>
                </a:lnTo>
                <a:lnTo>
                  <a:pt x="1570" y="691"/>
                </a:lnTo>
                <a:lnTo>
                  <a:pt x="1569" y="691"/>
                </a:lnTo>
                <a:lnTo>
                  <a:pt x="1567" y="699"/>
                </a:lnTo>
                <a:lnTo>
                  <a:pt x="1569" y="701"/>
                </a:lnTo>
                <a:lnTo>
                  <a:pt x="1572" y="705"/>
                </a:lnTo>
                <a:lnTo>
                  <a:pt x="1572" y="703"/>
                </a:lnTo>
                <a:lnTo>
                  <a:pt x="1570" y="699"/>
                </a:lnTo>
                <a:lnTo>
                  <a:pt x="1569" y="695"/>
                </a:lnTo>
                <a:lnTo>
                  <a:pt x="1570" y="693"/>
                </a:lnTo>
                <a:lnTo>
                  <a:pt x="1459" y="129"/>
                </a:lnTo>
                <a:lnTo>
                  <a:pt x="1565" y="1137"/>
                </a:lnTo>
                <a:lnTo>
                  <a:pt x="1567" y="1133"/>
                </a:lnTo>
                <a:lnTo>
                  <a:pt x="1565" y="1135"/>
                </a:lnTo>
                <a:lnTo>
                  <a:pt x="1565" y="1137"/>
                </a:lnTo>
                <a:lnTo>
                  <a:pt x="1459" y="129"/>
                </a:lnTo>
                <a:close/>
              </a:path>
            </a:pathLst>
          </a:custGeom>
          <a:solidFill>
            <a:schemeClr val="bg2">
              <a:tint val="9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effectLst>
                <a:outerShdw blurRad="50800" dist="50800" dir="5400000" algn="tl" rotWithShape="0">
                  <a:srgbClr val="000000">
                    <a:alpha val="30000"/>
                  </a:srgbClr>
                </a:outerShdw>
              </a:effectLst>
            </a:endParaRPr>
          </a:p>
        </p:txBody>
      </p:sp>
      <p:sp>
        <p:nvSpPr>
          <p:cNvPr id="25" name="タイトル プレースホルダー 24"/>
          <p:cNvSpPr>
            <a:spLocks noGrp="1"/>
          </p:cNvSpPr>
          <p:nvPr>
            <p:ph type="title"/>
          </p:nvPr>
        </p:nvSpPr>
        <p:spPr>
          <a:xfrm>
            <a:off x="457200" y="274638"/>
            <a:ext cx="8229600" cy="1143000"/>
          </a:xfrm>
          <a:prstGeom prst="rect">
            <a:avLst/>
          </a:prstGeom>
        </p:spPr>
        <p:txBody>
          <a:bodyPr vert="horz" rtlCol="0" anchor="ctr">
            <a:normAutofit/>
          </a:body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500174"/>
            <a:ext cx="8229600" cy="4525963"/>
          </a:xfrm>
          <a:prstGeom prst="rect">
            <a:avLst/>
          </a:prstGeom>
        </p:spPr>
        <p:txBody>
          <a:bodyPr vert="horz" rtlCol="0">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7" name="日付プレースホルダー 16"/>
          <p:cNvSpPr>
            <a:spLocks noGrp="1"/>
          </p:cNvSpPr>
          <p:nvPr>
            <p:ph type="dt" sz="half" idx="2"/>
          </p:nvPr>
        </p:nvSpPr>
        <p:spPr>
          <a:xfrm>
            <a:off x="457200" y="6356350"/>
            <a:ext cx="2133600" cy="365125"/>
          </a:xfrm>
          <a:prstGeom prst="rect">
            <a:avLst/>
          </a:prstGeom>
        </p:spPr>
        <p:txBody>
          <a:bodyPr vert="horz" rtlCol="0" anchor="ctr"/>
          <a:lstStyle>
            <a:lvl1pPr algn="ctr" eaLnBrk="1" latinLnBrk="0" hangingPunct="1">
              <a:defRPr kumimoji="0" sz="1200">
                <a:solidFill>
                  <a:schemeClr val="tx2"/>
                </a:solidFill>
              </a:defRPr>
            </a:lvl1pPr>
          </a:lstStyle>
          <a:p>
            <a:fld id="{2110A94F-3813-47A2-9E08-EC3CD3483B12}" type="datetimeFigureOut">
              <a:rPr kumimoji="1" lang="ja-JP" altLang="en-US" smtClean="0"/>
              <a:t>2013/11/23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2"/>
                </a:solidFill>
              </a:defRPr>
            </a:lvl1pPr>
          </a:lstStyle>
          <a:p>
            <a:endParaRPr kumimoji="1" lang="ja-JP" altLang="en-US"/>
          </a:p>
        </p:txBody>
      </p:sp>
      <p:sp>
        <p:nvSpPr>
          <p:cNvPr id="12" name="スライド番号プレースホルダー 11"/>
          <p:cNvSpPr>
            <a:spLocks noGrp="1"/>
          </p:cNvSpPr>
          <p:nvPr>
            <p:ph type="sldNum" sz="quarter" idx="4"/>
          </p:nvPr>
        </p:nvSpPr>
        <p:spPr>
          <a:xfrm>
            <a:off x="6553200" y="6356350"/>
            <a:ext cx="2133600" cy="365125"/>
          </a:xfrm>
          <a:prstGeom prst="rect">
            <a:avLst/>
          </a:prstGeom>
        </p:spPr>
        <p:txBody>
          <a:bodyPr vert="horz" rtlCol="0" anchor="ctr"/>
          <a:lstStyle>
            <a:lvl1pPr algn="ctr" eaLnBrk="1" latinLnBrk="0" hangingPunct="1">
              <a:defRPr kumimoji="0" sz="1200">
                <a:solidFill>
                  <a:schemeClr val="tx2"/>
                </a:solidFill>
              </a:defRPr>
            </a:lvl1pPr>
          </a:lstStyle>
          <a:p>
            <a:fld id="{32677103-C75C-4205-97A3-7B5BE296077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rtl="0" eaLnBrk="1" latinLnBrk="0" hangingPunct="1">
        <a:spcBef>
          <a:spcPct val="0"/>
        </a:spcBef>
        <a:buNone/>
        <a:defRPr kumimoji="1" sz="4400" baseline="0">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60000"/>
        <a:buFont typeface="Wingdings"/>
        <a:buChar char="u"/>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tint val="75000"/>
          </a:schemeClr>
        </a:buClr>
        <a:buSzPct val="55000"/>
        <a:buFont typeface="Wingdings"/>
        <a:buChar char="u"/>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75000"/>
          </a:schemeClr>
        </a:buClr>
        <a:buSzPct val="55000"/>
        <a:buFont typeface="Wingdings"/>
        <a:buChar char="u"/>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2">
            <a:shade val="75000"/>
          </a:schemeClr>
        </a:buClr>
        <a:buSzPct val="50000"/>
        <a:buFont typeface="Wingdings"/>
        <a:buChar char="u"/>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5">
            <a:shade val="75000"/>
          </a:schemeClr>
        </a:buClr>
        <a:buSzPct val="45000"/>
        <a:buFont typeface="Wingdings"/>
        <a:buChar char="u"/>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6">
            <a:shade val="75000"/>
          </a:schemeClr>
        </a:buClr>
        <a:buSzPct val="60000"/>
        <a:buFont typeface="Wingdings"/>
        <a:buChar char="u"/>
        <a:defRPr kumimoji="1" sz="2000">
          <a:solidFill>
            <a:schemeClr val="tx2"/>
          </a:solidFill>
          <a:latin typeface="+mn-lt"/>
          <a:ea typeface="+mn-ea"/>
          <a:cs typeface="+mn-cs"/>
        </a:defRPr>
      </a:lvl6pPr>
      <a:lvl7pPr marL="2971800" indent="-228600" algn="l" rtl="0" eaLnBrk="1" latinLnBrk="0" hangingPunct="1">
        <a:spcBef>
          <a:spcPct val="20000"/>
        </a:spcBef>
        <a:buClr>
          <a:schemeClr val="accent1"/>
        </a:buClr>
        <a:buSzPct val="50000"/>
        <a:buFont typeface="Wingdings"/>
        <a:buChar char="u"/>
        <a:defRPr kumimoji="1" sz="2000">
          <a:solidFill>
            <a:schemeClr val="tx2"/>
          </a:solidFill>
          <a:latin typeface="+mn-lt"/>
          <a:ea typeface="+mn-ea"/>
          <a:cs typeface="+mn-cs"/>
        </a:defRPr>
      </a:lvl7pPr>
      <a:lvl8pPr marL="3429000" indent="-228600" algn="l" rtl="0" eaLnBrk="1" latinLnBrk="0" hangingPunct="1">
        <a:spcBef>
          <a:spcPct val="20000"/>
        </a:spcBef>
        <a:buClr>
          <a:schemeClr val="tx2">
            <a:tint val="50000"/>
          </a:schemeClr>
        </a:buClr>
        <a:buSzPct val="50000"/>
        <a:buFont typeface="Wingdings"/>
        <a:buChar char="u"/>
        <a:defRPr kumimoji="1" sz="2000">
          <a:solidFill>
            <a:schemeClr val="tx2"/>
          </a:solidFill>
          <a:latin typeface="+mn-lt"/>
          <a:ea typeface="+mn-ea"/>
          <a:cs typeface="+mn-cs"/>
        </a:defRPr>
      </a:lvl8pPr>
      <a:lvl9pPr marL="3886200" indent="-228600" algn="l" rtl="0" eaLnBrk="1" latinLnBrk="0" hangingPunct="1">
        <a:spcBef>
          <a:spcPct val="20000"/>
        </a:spcBef>
        <a:buClr>
          <a:schemeClr val="accent4"/>
        </a:buClr>
        <a:buSzPct val="50000"/>
        <a:buFont typeface="Wingdings"/>
        <a:buChar char="u"/>
        <a:defRPr kumimoji="1" sz="2000">
          <a:solidFill>
            <a:schemeClr val="tx2"/>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サブカルチャーと日本経済</a:t>
            </a:r>
            <a:endParaRPr kumimoji="1" lang="ja-JP" altLang="en-US" dirty="0"/>
          </a:p>
        </p:txBody>
      </p:sp>
      <p:sp>
        <p:nvSpPr>
          <p:cNvPr id="3" name="サブタイトル 2"/>
          <p:cNvSpPr>
            <a:spLocks noGrp="1"/>
          </p:cNvSpPr>
          <p:nvPr>
            <p:ph type="subTitle" idx="1"/>
          </p:nvPr>
        </p:nvSpPr>
        <p:spPr>
          <a:xfrm>
            <a:off x="300030" y="4314828"/>
            <a:ext cx="6400800" cy="626340"/>
          </a:xfrm>
        </p:spPr>
        <p:txBody>
          <a:bodyPr>
            <a:normAutofit/>
          </a:bodyPr>
          <a:lstStyle/>
          <a:p>
            <a:r>
              <a:rPr kumimoji="1" lang="ja-JP" altLang="en-US" sz="2800" dirty="0" smtClean="0">
                <a:solidFill>
                  <a:schemeClr val="tx2">
                    <a:lumMod val="75000"/>
                    <a:lumOff val="25000"/>
                  </a:schemeClr>
                </a:solidFill>
              </a:rPr>
              <a:t>～オタク文化は日本の経済を救うか？～</a:t>
            </a:r>
            <a:endParaRPr kumimoji="1" lang="ja-JP" altLang="en-US" sz="2800" dirty="0">
              <a:solidFill>
                <a:schemeClr val="tx2">
                  <a:lumMod val="75000"/>
                  <a:lumOff val="25000"/>
                </a:schemeClr>
              </a:solidFill>
            </a:endParaRPr>
          </a:p>
        </p:txBody>
      </p:sp>
      <p:sp>
        <p:nvSpPr>
          <p:cNvPr id="4" name="テキスト ボックス 3"/>
          <p:cNvSpPr txBox="1"/>
          <p:nvPr/>
        </p:nvSpPr>
        <p:spPr>
          <a:xfrm>
            <a:off x="1907704" y="5661248"/>
            <a:ext cx="6984776" cy="369332"/>
          </a:xfrm>
          <a:prstGeom prst="rect">
            <a:avLst/>
          </a:prstGeom>
          <a:noFill/>
        </p:spPr>
        <p:txBody>
          <a:bodyPr wrap="square" rtlCol="0">
            <a:spAutoFit/>
          </a:bodyPr>
          <a:lstStyle/>
          <a:p>
            <a:pPr algn="r"/>
            <a:r>
              <a:rPr kumimoji="1" lang="ja-JP" altLang="en-US" b="1" dirty="0" smtClean="0"/>
              <a:t>メンバー：佐藤　石田　中島　中村　堀木</a:t>
            </a:r>
            <a:endParaRPr kumimoji="1" lang="ja-JP" altLang="en-US" b="1" dirty="0"/>
          </a:p>
        </p:txBody>
      </p:sp>
    </p:spTree>
    <p:extLst>
      <p:ext uri="{BB962C8B-B14F-4D97-AF65-F5344CB8AC3E}">
        <p14:creationId xmlns:p14="http://schemas.microsoft.com/office/powerpoint/2010/main" val="3029373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コンテンツの売り出し方</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lang="ja-JP" altLang="en-US" dirty="0" smtClean="0"/>
              <a:t>１．「大きく稼ぐ」</a:t>
            </a:r>
            <a:endParaRPr lang="en-US" altLang="ja-JP" dirty="0" smtClean="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lang="en-US" altLang="ja-JP" dirty="0" smtClean="0"/>
          </a:p>
          <a:p>
            <a:pPr marL="0" indent="0">
              <a:buNone/>
            </a:pPr>
            <a:r>
              <a:rPr lang="ja-JP" altLang="en-US" dirty="0" smtClean="0"/>
              <a:t>２．インフラ</a:t>
            </a:r>
            <a:r>
              <a:rPr lang="ja-JP" altLang="en-US" dirty="0" smtClean="0"/>
              <a:t>整備</a:t>
            </a:r>
            <a:endParaRPr lang="en-US" altLang="ja-JP" dirty="0" smtClean="0"/>
          </a:p>
          <a:p>
            <a:pPr marL="0" indent="0">
              <a:buNone/>
            </a:pPr>
            <a:r>
              <a:rPr lang="ja-JP" altLang="en-US" dirty="0" smtClean="0"/>
              <a:t>コンテンツ</a:t>
            </a:r>
            <a:r>
              <a:rPr lang="ja-JP" altLang="en-US" dirty="0" smtClean="0"/>
              <a:t>の継続的な放送・配信の場（プラットフォーム）を確保。</a:t>
            </a:r>
            <a:endParaRPr lang="en-US" altLang="ja-JP" dirty="0"/>
          </a:p>
        </p:txBody>
      </p:sp>
      <p:sp>
        <p:nvSpPr>
          <p:cNvPr id="4" name="山形 3"/>
          <p:cNvSpPr/>
          <p:nvPr/>
        </p:nvSpPr>
        <p:spPr>
          <a:xfrm>
            <a:off x="44810" y="2420888"/>
            <a:ext cx="2723692" cy="576064"/>
          </a:xfrm>
          <a:prstGeom prst="chevr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1"/>
                </a:solidFill>
                <a:latin typeface="HGPｺﾞｼｯｸE" panose="020B0900000000000000" pitchFamily="50" charset="-128"/>
                <a:ea typeface="HGPｺﾞｼｯｸE" panose="020B0900000000000000" pitchFamily="50" charset="-128"/>
              </a:rPr>
              <a:t>①コンテンツ輸出</a:t>
            </a:r>
            <a:endParaRPr kumimoji="1" lang="ja-JP" altLang="en-US" b="1" dirty="0">
              <a:solidFill>
                <a:schemeClr val="bg1"/>
              </a:solidFill>
              <a:latin typeface="HGPｺﾞｼｯｸE" panose="020B0900000000000000" pitchFamily="50" charset="-128"/>
              <a:ea typeface="HGPｺﾞｼｯｸE" panose="020B0900000000000000" pitchFamily="50" charset="-128"/>
            </a:endParaRPr>
          </a:p>
        </p:txBody>
      </p:sp>
      <p:sp>
        <p:nvSpPr>
          <p:cNvPr id="5" name="山形 4"/>
          <p:cNvSpPr/>
          <p:nvPr/>
        </p:nvSpPr>
        <p:spPr>
          <a:xfrm>
            <a:off x="2627784" y="2420888"/>
            <a:ext cx="2736304" cy="576064"/>
          </a:xfrm>
          <a:prstGeom prst="chevron">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PｺﾞｼｯｸE" panose="020B0900000000000000" pitchFamily="50" charset="-128"/>
                <a:ea typeface="HGPｺﾞｼｯｸE" panose="020B0900000000000000" pitchFamily="50" charset="-128"/>
              </a:rPr>
              <a:t>②二次利用</a:t>
            </a:r>
            <a:endParaRPr kumimoji="1" lang="ja-JP" altLang="en-US" b="1" dirty="0">
              <a:solidFill>
                <a:schemeClr val="bg1"/>
              </a:solidFill>
              <a:latin typeface="HGPｺﾞｼｯｸE" panose="020B0900000000000000" pitchFamily="50" charset="-128"/>
              <a:ea typeface="HGPｺﾞｼｯｸE" panose="020B0900000000000000" pitchFamily="50" charset="-128"/>
            </a:endParaRPr>
          </a:p>
        </p:txBody>
      </p:sp>
      <p:sp>
        <p:nvSpPr>
          <p:cNvPr id="6" name="山形 5"/>
          <p:cNvSpPr/>
          <p:nvPr/>
        </p:nvSpPr>
        <p:spPr>
          <a:xfrm>
            <a:off x="5183560" y="2420888"/>
            <a:ext cx="3960440" cy="576064"/>
          </a:xfrm>
          <a:prstGeom prst="chevron">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PｺﾞｼｯｸE" panose="020B0900000000000000" pitchFamily="50" charset="-128"/>
                <a:ea typeface="HGPｺﾞｼｯｸE" panose="020B0900000000000000" pitchFamily="50" charset="-128"/>
              </a:rPr>
              <a:t>③スポンサー企業のプロモーション</a:t>
            </a:r>
            <a:endParaRPr kumimoji="1" lang="ja-JP" altLang="en-US" b="1" dirty="0">
              <a:solidFill>
                <a:schemeClr val="bg1"/>
              </a:solidFill>
              <a:latin typeface="HGPｺﾞｼｯｸE" panose="020B0900000000000000" pitchFamily="50" charset="-128"/>
              <a:ea typeface="HGPｺﾞｼｯｸE" panose="020B0900000000000000" pitchFamily="50" charset="-128"/>
            </a:endParaRPr>
          </a:p>
        </p:txBody>
      </p:sp>
      <p:sp>
        <p:nvSpPr>
          <p:cNvPr id="7" name="テキスト ボックス 6"/>
          <p:cNvSpPr txBox="1"/>
          <p:nvPr/>
        </p:nvSpPr>
        <p:spPr>
          <a:xfrm>
            <a:off x="293643" y="3284984"/>
            <a:ext cx="1686069" cy="646331"/>
          </a:xfrm>
          <a:prstGeom prst="rect">
            <a:avLst/>
          </a:prstGeom>
          <a:noFill/>
        </p:spPr>
        <p:txBody>
          <a:bodyPr wrap="square" rtlCol="0">
            <a:spAutoFit/>
          </a:bodyPr>
          <a:lstStyle/>
          <a:p>
            <a:r>
              <a:rPr kumimoji="1" lang="ja-JP" altLang="en-US" dirty="0" smtClean="0"/>
              <a:t>・</a:t>
            </a:r>
            <a:r>
              <a:rPr kumimoji="1" lang="en-US" altLang="ja-JP" dirty="0" smtClean="0"/>
              <a:t>CD/DVD</a:t>
            </a:r>
            <a:r>
              <a:rPr kumimoji="1" lang="ja-JP" altLang="en-US" dirty="0" smtClean="0"/>
              <a:t>収入</a:t>
            </a:r>
            <a:endParaRPr kumimoji="1" lang="en-US" altLang="ja-JP" dirty="0" smtClean="0"/>
          </a:p>
          <a:p>
            <a:r>
              <a:rPr lang="ja-JP" altLang="en-US" dirty="0" smtClean="0"/>
              <a:t>・放映料など</a:t>
            </a:r>
            <a:endParaRPr lang="en-US" altLang="ja-JP" dirty="0" smtClean="0"/>
          </a:p>
        </p:txBody>
      </p:sp>
      <p:sp>
        <p:nvSpPr>
          <p:cNvPr id="8" name="テキスト ボックス 7"/>
          <p:cNvSpPr txBox="1"/>
          <p:nvPr/>
        </p:nvSpPr>
        <p:spPr>
          <a:xfrm>
            <a:off x="2123728" y="3221885"/>
            <a:ext cx="3456384" cy="923330"/>
          </a:xfrm>
          <a:prstGeom prst="rect">
            <a:avLst/>
          </a:prstGeom>
          <a:noFill/>
        </p:spPr>
        <p:txBody>
          <a:bodyPr wrap="square" rtlCol="0">
            <a:spAutoFit/>
          </a:bodyPr>
          <a:lstStyle/>
          <a:p>
            <a:r>
              <a:rPr kumimoji="1" lang="ja-JP" altLang="en-US" dirty="0" smtClean="0"/>
              <a:t>・キャラクター商品のライセンス料</a:t>
            </a:r>
            <a:endParaRPr kumimoji="1" lang="en-US" altLang="ja-JP" dirty="0" smtClean="0"/>
          </a:p>
          <a:p>
            <a:r>
              <a:rPr lang="ja-JP" altLang="en-US" dirty="0" smtClean="0"/>
              <a:t>・食、ファッションなど文化派生商品の売上増</a:t>
            </a:r>
            <a:endParaRPr kumimoji="1" lang="ja-JP" altLang="en-US" dirty="0"/>
          </a:p>
        </p:txBody>
      </p:sp>
      <p:sp>
        <p:nvSpPr>
          <p:cNvPr id="9" name="テキスト ボックス 8"/>
          <p:cNvSpPr txBox="1"/>
          <p:nvPr/>
        </p:nvSpPr>
        <p:spPr>
          <a:xfrm>
            <a:off x="5508104" y="3221885"/>
            <a:ext cx="3635896" cy="1200329"/>
          </a:xfrm>
          <a:prstGeom prst="rect">
            <a:avLst/>
          </a:prstGeom>
          <a:noFill/>
        </p:spPr>
        <p:txBody>
          <a:bodyPr wrap="square" rtlCol="0">
            <a:spAutoFit/>
          </a:bodyPr>
          <a:lstStyle/>
          <a:p>
            <a:r>
              <a:rPr kumimoji="1" lang="ja-JP" altLang="en-US" dirty="0" smtClean="0"/>
              <a:t>・プロモーション料</a:t>
            </a:r>
            <a:endParaRPr kumimoji="1" lang="en-US" altLang="ja-JP" dirty="0" smtClean="0"/>
          </a:p>
          <a:p>
            <a:r>
              <a:rPr lang="ja-JP" altLang="en-US" dirty="0" smtClean="0"/>
              <a:t>・「</a:t>
            </a:r>
            <a:r>
              <a:rPr lang="en-US" altLang="ja-JP" dirty="0" smtClean="0"/>
              <a:t>Made in Japan</a:t>
            </a:r>
            <a:r>
              <a:rPr lang="ja-JP" altLang="en-US" dirty="0" smtClean="0"/>
              <a:t>」の製品の売上増</a:t>
            </a:r>
            <a:endParaRPr lang="en-US" altLang="ja-JP" dirty="0" smtClean="0"/>
          </a:p>
          <a:p>
            <a:r>
              <a:rPr lang="ja-JP" altLang="en-US" dirty="0" smtClean="0"/>
              <a:t>・日本へのインバウンド観光客増</a:t>
            </a:r>
            <a:endParaRPr lang="en-US" altLang="ja-JP" dirty="0" smtClean="0"/>
          </a:p>
        </p:txBody>
      </p:sp>
    </p:spTree>
    <p:extLst>
      <p:ext uri="{BB962C8B-B14F-4D97-AF65-F5344CB8AC3E}">
        <p14:creationId xmlns:p14="http://schemas.microsoft.com/office/powerpoint/2010/main" val="318740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par>
                          <p:cTn id="35" fill="hold">
                            <p:stCondLst>
                              <p:cond delay="0"/>
                            </p:stCondLst>
                            <p:childTnLst>
                              <p:par>
                                <p:cTn id="36" presetID="42" presetClass="entr" presetSubtype="0" fill="hold"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700"/>
                                        <p:tgtEl>
                                          <p:spTgt spid="3">
                                            <p:txEl>
                                              <p:pRg st="7" end="7"/>
                                            </p:txEl>
                                          </p:spTgt>
                                        </p:tgtEl>
                                      </p:cBhvr>
                                    </p:animEffect>
                                    <p:anim calcmode="lin" valueType="num">
                                      <p:cBhvr>
                                        <p:cTn id="39" dur="7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7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予算</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b="1" dirty="0" smtClean="0"/>
              <a:t>クールジャパン推進</a:t>
            </a:r>
            <a:r>
              <a:rPr kumimoji="1" lang="ja-JP" altLang="en-US" b="1" dirty="0" smtClean="0"/>
              <a:t>事業</a:t>
            </a:r>
            <a:endParaRPr lang="en-US" altLang="ja-JP" b="1" dirty="0"/>
          </a:p>
          <a:p>
            <a:pPr marL="0" indent="0" algn="ctr">
              <a:buNone/>
            </a:pPr>
            <a:r>
              <a:rPr kumimoji="1" lang="ja-JP" altLang="en-US" sz="4000" b="1" dirty="0" smtClean="0">
                <a:solidFill>
                  <a:srgbClr val="FF0000"/>
                </a:solidFill>
              </a:rPr>
              <a:t>約</a:t>
            </a:r>
            <a:r>
              <a:rPr kumimoji="1" lang="en-US" altLang="ja-JP" sz="4000" b="1" dirty="0" smtClean="0">
                <a:solidFill>
                  <a:srgbClr val="FF0000"/>
                </a:solidFill>
              </a:rPr>
              <a:t>15</a:t>
            </a:r>
            <a:r>
              <a:rPr kumimoji="1" lang="ja-JP" altLang="en-US" sz="4000" b="1" dirty="0" smtClean="0">
                <a:solidFill>
                  <a:srgbClr val="FF0000"/>
                </a:solidFill>
              </a:rPr>
              <a:t>億（</a:t>
            </a:r>
            <a:r>
              <a:rPr kumimoji="1" lang="en-US" altLang="ja-JP" sz="4000" b="1" dirty="0" smtClean="0">
                <a:solidFill>
                  <a:srgbClr val="FF0000"/>
                </a:solidFill>
              </a:rPr>
              <a:t>H23</a:t>
            </a:r>
            <a:r>
              <a:rPr kumimoji="1" lang="ja-JP" altLang="en-US" sz="4000" b="1" dirty="0" smtClean="0">
                <a:solidFill>
                  <a:srgbClr val="FF0000"/>
                </a:solidFill>
              </a:rPr>
              <a:t>）</a:t>
            </a:r>
            <a:endParaRPr kumimoji="1" lang="en-US" altLang="ja-JP" sz="4000" b="1" dirty="0" smtClean="0">
              <a:solidFill>
                <a:srgbClr val="FF0000"/>
              </a:solidFill>
            </a:endParaRPr>
          </a:p>
          <a:p>
            <a:endParaRPr lang="en-US" altLang="ja-JP" b="1" dirty="0"/>
          </a:p>
          <a:p>
            <a:r>
              <a:rPr kumimoji="1" lang="ja-JP" altLang="en-US" b="1" dirty="0" smtClean="0"/>
              <a:t>コンテンツ等の海外展開等の</a:t>
            </a:r>
            <a:r>
              <a:rPr kumimoji="1" lang="ja-JP" altLang="en-US" b="1" dirty="0" smtClean="0"/>
              <a:t>促進</a:t>
            </a:r>
            <a:endParaRPr lang="en-US" altLang="ja-JP" b="1" dirty="0"/>
          </a:p>
          <a:p>
            <a:pPr marL="0" indent="0" algn="ctr">
              <a:buNone/>
            </a:pPr>
            <a:r>
              <a:rPr kumimoji="1" lang="ja-JP" altLang="en-US" sz="4000" b="1" dirty="0" smtClean="0">
                <a:solidFill>
                  <a:srgbClr val="FF0000"/>
                </a:solidFill>
              </a:rPr>
              <a:t>約</a:t>
            </a:r>
            <a:r>
              <a:rPr kumimoji="1" lang="ja-JP" altLang="en-US" sz="4000" b="1" dirty="0" smtClean="0">
                <a:solidFill>
                  <a:srgbClr val="FF0000"/>
                </a:solidFill>
              </a:rPr>
              <a:t>１７０億円</a:t>
            </a:r>
            <a:r>
              <a:rPr kumimoji="1" lang="en-US" altLang="ja-JP" sz="4000" b="1" dirty="0" smtClean="0">
                <a:solidFill>
                  <a:srgbClr val="FF0000"/>
                </a:solidFill>
              </a:rPr>
              <a:t>(H24)</a:t>
            </a:r>
          </a:p>
          <a:p>
            <a:endParaRPr lang="en-US" altLang="ja-JP" b="1" dirty="0"/>
          </a:p>
          <a:p>
            <a:r>
              <a:rPr kumimoji="1" lang="ja-JP" altLang="en-US" b="1" dirty="0" smtClean="0"/>
              <a:t>クールジャパン推進機構の</a:t>
            </a:r>
            <a:r>
              <a:rPr kumimoji="1" lang="ja-JP" altLang="en-US" b="1" dirty="0" smtClean="0"/>
              <a:t>設置</a:t>
            </a:r>
            <a:endParaRPr lang="en-US" altLang="ja-JP" b="1" dirty="0" smtClean="0"/>
          </a:p>
          <a:p>
            <a:pPr marL="0" indent="0" algn="ctr">
              <a:buNone/>
            </a:pPr>
            <a:r>
              <a:rPr kumimoji="1" lang="ja-JP" altLang="en-US" sz="4000" b="1" dirty="0" smtClean="0">
                <a:solidFill>
                  <a:srgbClr val="FF0000"/>
                </a:solidFill>
              </a:rPr>
              <a:t>約５００億円</a:t>
            </a:r>
            <a:r>
              <a:rPr lang="ja-JP" altLang="en-US" sz="4000" b="1" dirty="0" smtClean="0">
                <a:solidFill>
                  <a:srgbClr val="FF0000"/>
                </a:solidFill>
              </a:rPr>
              <a:t>＋</a:t>
            </a:r>
            <a:r>
              <a:rPr lang="en-US" altLang="ja-JP" sz="4000" b="1" dirty="0" smtClean="0">
                <a:solidFill>
                  <a:srgbClr val="FF0000"/>
                </a:solidFill>
              </a:rPr>
              <a:t>27</a:t>
            </a:r>
            <a:r>
              <a:rPr lang="ja-JP" altLang="en-US" sz="4000" b="1" dirty="0" smtClean="0">
                <a:solidFill>
                  <a:srgbClr val="FF0000"/>
                </a:solidFill>
              </a:rPr>
              <a:t>億円</a:t>
            </a:r>
            <a:endParaRPr kumimoji="1" lang="en-US" altLang="ja-JP" sz="4000" b="1" dirty="0" smtClean="0">
              <a:solidFill>
                <a:srgbClr val="FF0000"/>
              </a:solidFill>
            </a:endParaRPr>
          </a:p>
          <a:p>
            <a:endParaRPr kumimoji="1" lang="en-US" altLang="ja-JP" b="1" dirty="0" smtClean="0"/>
          </a:p>
          <a:p>
            <a:endParaRPr kumimoji="1" lang="en-US" altLang="ja-JP" b="1" dirty="0" smtClean="0"/>
          </a:p>
        </p:txBody>
      </p:sp>
    </p:spTree>
    <p:extLst>
      <p:ext uri="{BB962C8B-B14F-4D97-AF65-F5344CB8AC3E}">
        <p14:creationId xmlns:p14="http://schemas.microsoft.com/office/powerpoint/2010/main" val="69085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53" presetClass="entr" presetSubtype="16" fill="hold" nodeType="afterEffect">
                                  <p:stCondLst>
                                    <p:cond delay="500"/>
                                  </p:stCondLst>
                                  <p:childTnLst>
                                    <p:set>
                                      <p:cBhvr>
                                        <p:cTn id="9" dur="1" fill="hold">
                                          <p:stCondLst>
                                            <p:cond delay="0"/>
                                          </p:stCondLst>
                                        </p:cTn>
                                        <p:tgtEl>
                                          <p:spTgt spid="3">
                                            <p:txEl>
                                              <p:pRg st="1" end="1"/>
                                            </p:txEl>
                                          </p:spTgt>
                                        </p:tgtEl>
                                        <p:attrNameLst>
                                          <p:attrName>style.visibility</p:attrName>
                                        </p:attrNameLst>
                                      </p:cBhvr>
                                      <p:to>
                                        <p:strVal val="visible"/>
                                      </p:to>
                                    </p:set>
                                    <p:anim calcmode="lin" valueType="num">
                                      <p:cBhvr>
                                        <p:cTn id="1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par>
                          <p:cTn id="17" fill="hold">
                            <p:stCondLst>
                              <p:cond delay="0"/>
                            </p:stCondLst>
                            <p:childTnLst>
                              <p:par>
                                <p:cTn id="18" presetID="53" presetClass="entr" presetSubtype="16" fill="hold" nodeType="afterEffect">
                                  <p:stCondLst>
                                    <p:cond delay="50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par>
                          <p:cTn id="27" fill="hold">
                            <p:stCondLst>
                              <p:cond delay="0"/>
                            </p:stCondLst>
                            <p:childTnLst>
                              <p:par>
                                <p:cTn id="28" presetID="53" presetClass="entr" presetSubtype="16" fill="hold" nodeType="afterEffect">
                                  <p:stCondLst>
                                    <p:cond delay="50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p:cTn id="3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pPr marL="0" indent="0" algn="ctr">
              <a:buNone/>
            </a:pPr>
            <a:endParaRPr kumimoji="1" lang="en-US" altLang="ja-JP" sz="8000" dirty="0" smtClean="0"/>
          </a:p>
          <a:p>
            <a:pPr marL="0" indent="0" algn="ctr">
              <a:buNone/>
            </a:pPr>
            <a:r>
              <a:rPr kumimoji="1" lang="ja-JP" altLang="en-US" sz="8000" b="1" dirty="0" smtClean="0">
                <a:effectLst>
                  <a:outerShdw blurRad="38100" dist="38100" dir="2700000" algn="tl">
                    <a:srgbClr val="000000">
                      <a:alpha val="43137"/>
                    </a:srgbClr>
                  </a:outerShdw>
                </a:effectLst>
              </a:rPr>
              <a:t>問題点</a:t>
            </a:r>
            <a:endParaRPr kumimoji="1" lang="ja-JP" altLang="en-US" sz="8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8908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a:t>潜在的な需要</a:t>
            </a:r>
            <a:r>
              <a:rPr lang="ja-JP" altLang="en-US" dirty="0" smtClean="0"/>
              <a:t>は高いものの、注目度はまだまだ低い</a:t>
            </a:r>
            <a:endParaRPr lang="en-US" altLang="ja-JP" dirty="0" smtClean="0"/>
          </a:p>
          <a:p>
            <a:pPr marL="0" indent="0">
              <a:buNone/>
            </a:pPr>
            <a:r>
              <a:rPr lang="ja-JP" altLang="en-US" dirty="0" smtClean="0"/>
              <a:t>→日本のコンテンツの宣伝不足？</a:t>
            </a:r>
            <a:endParaRPr lang="en-US" altLang="ja-JP" dirty="0" smtClean="0"/>
          </a:p>
          <a:p>
            <a:pPr marL="0" indent="0">
              <a:buNone/>
            </a:pPr>
            <a:r>
              <a:rPr lang="ja-JP" altLang="en-US" dirty="0" smtClean="0"/>
              <a:t>→現地と一体となった事業展開にまだまだ可能性あり？</a:t>
            </a:r>
            <a:endParaRPr lang="en-US" altLang="ja-JP" dirty="0" smtClean="0"/>
          </a:p>
          <a:p>
            <a:pPr marL="0" indent="0">
              <a:buNone/>
            </a:pPr>
            <a:r>
              <a:rPr lang="ja-JP" altLang="en-US" dirty="0" smtClean="0"/>
              <a:t>・カルチュラル・プロテクションやカントリーリスクの問題。</a:t>
            </a:r>
            <a:endParaRPr lang="en-US" altLang="ja-JP" dirty="0" smtClean="0"/>
          </a:p>
          <a:p>
            <a:pPr marL="0" indent="0">
              <a:buNone/>
            </a:pPr>
            <a:endParaRPr lang="en-US" altLang="ja-JP" dirty="0" smtClean="0"/>
          </a:p>
        </p:txBody>
      </p:sp>
    </p:spTree>
    <p:extLst>
      <p:ext uri="{BB962C8B-B14F-4D97-AF65-F5344CB8AC3E}">
        <p14:creationId xmlns:p14="http://schemas.microsoft.com/office/powerpoint/2010/main" val="33859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500"/>
                            </p:stCondLst>
                            <p:childTnLst>
                              <p:par>
                                <p:cTn id="13" presetID="22" presetClass="entr" presetSubtype="8"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タイトル 54"/>
          <p:cNvSpPr>
            <a:spLocks noGrp="1"/>
          </p:cNvSpPr>
          <p:nvPr>
            <p:ph type="title"/>
          </p:nvPr>
        </p:nvSpPr>
        <p:spPr/>
        <p:txBody>
          <a:bodyPr/>
          <a:lstStyle/>
          <a:p>
            <a:r>
              <a:rPr kumimoji="1" lang="ja-JP" altLang="en-US" dirty="0" smtClean="0"/>
              <a:t>クールジャパン推進機構</a:t>
            </a:r>
            <a:r>
              <a:rPr lang="ja-JP" altLang="en-US" dirty="0" smtClean="0"/>
              <a:t>の仕組み</a:t>
            </a:r>
            <a:endParaRPr kumimoji="1" lang="ja-JP" altLang="en-US" dirty="0"/>
          </a:p>
        </p:txBody>
      </p:sp>
      <p:sp>
        <p:nvSpPr>
          <p:cNvPr id="4" name="角丸四角形 3"/>
          <p:cNvSpPr/>
          <p:nvPr/>
        </p:nvSpPr>
        <p:spPr>
          <a:xfrm>
            <a:off x="207987" y="1944204"/>
            <a:ext cx="1800200" cy="25922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財投特会　等</a:t>
            </a:r>
            <a:endParaRPr kumimoji="1" lang="ja-JP" altLang="en-US" dirty="0">
              <a:solidFill>
                <a:sysClr val="windowText" lastClr="000000"/>
              </a:solidFill>
            </a:endParaRPr>
          </a:p>
        </p:txBody>
      </p:sp>
      <p:sp>
        <p:nvSpPr>
          <p:cNvPr id="5" name="角丸四角形 4"/>
          <p:cNvSpPr/>
          <p:nvPr/>
        </p:nvSpPr>
        <p:spPr>
          <a:xfrm>
            <a:off x="203176" y="4941168"/>
            <a:ext cx="1828675" cy="122413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民間出資</a:t>
            </a:r>
            <a:endParaRPr kumimoji="1" lang="en-US" altLang="ja-JP" dirty="0" smtClean="0">
              <a:solidFill>
                <a:sysClr val="windowText" lastClr="000000"/>
              </a:solidFill>
            </a:endParaRPr>
          </a:p>
          <a:p>
            <a:pPr algn="ctr"/>
            <a:endParaRPr lang="en-US" altLang="ja-JP" dirty="0">
              <a:solidFill>
                <a:sysClr val="windowText" lastClr="000000"/>
              </a:solidFill>
            </a:endParaRPr>
          </a:p>
          <a:p>
            <a:pPr marL="171450" indent="-171450">
              <a:buFont typeface="Arial" pitchFamily="34" charset="0"/>
              <a:buChar char="•"/>
            </a:pPr>
            <a:r>
              <a:rPr kumimoji="1" lang="ja-JP" altLang="en-US" sz="1100" dirty="0" smtClean="0">
                <a:solidFill>
                  <a:sysClr val="windowText" lastClr="000000"/>
                </a:solidFill>
              </a:rPr>
              <a:t>銀行、証券会社</a:t>
            </a:r>
            <a:endParaRPr kumimoji="1" lang="en-US" altLang="ja-JP" sz="1100" dirty="0" smtClean="0">
              <a:solidFill>
                <a:sysClr val="windowText" lastClr="000000"/>
              </a:solidFill>
            </a:endParaRPr>
          </a:p>
          <a:p>
            <a:pPr marL="171450" indent="-171450">
              <a:buFont typeface="Arial" pitchFamily="34" charset="0"/>
              <a:buChar char="•"/>
            </a:pPr>
            <a:r>
              <a:rPr lang="ja-JP" altLang="en-US" sz="1100" dirty="0" smtClean="0">
                <a:solidFill>
                  <a:sysClr val="windowText" lastClr="000000"/>
                </a:solidFill>
              </a:rPr>
              <a:t>製造業、流通業、不動産関連等</a:t>
            </a:r>
            <a:endParaRPr kumimoji="1" lang="ja-JP" altLang="en-US" sz="1100" dirty="0">
              <a:solidFill>
                <a:sysClr val="windowText" lastClr="000000"/>
              </a:solidFill>
            </a:endParaRPr>
          </a:p>
        </p:txBody>
      </p:sp>
      <p:sp>
        <p:nvSpPr>
          <p:cNvPr id="6" name="角丸四角形 5"/>
          <p:cNvSpPr/>
          <p:nvPr/>
        </p:nvSpPr>
        <p:spPr>
          <a:xfrm>
            <a:off x="5106695" y="2798506"/>
            <a:ext cx="3744416" cy="331236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7" name="角丸四角形 6"/>
          <p:cNvSpPr/>
          <p:nvPr/>
        </p:nvSpPr>
        <p:spPr>
          <a:xfrm>
            <a:off x="2483768" y="2042422"/>
            <a:ext cx="2304256" cy="4176464"/>
          </a:xfrm>
          <a:prstGeom prst="roundRect">
            <a:avLst/>
          </a:prstGeom>
          <a:solidFill>
            <a:srgbClr val="C3F9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株式会社</a:t>
            </a:r>
            <a:endParaRPr kumimoji="1" lang="en-US" altLang="ja-JP" dirty="0" smtClean="0">
              <a:solidFill>
                <a:schemeClr val="tx1"/>
              </a:solidFill>
            </a:endParaRPr>
          </a:p>
          <a:p>
            <a:pPr algn="ctr"/>
            <a:r>
              <a:rPr lang="ja-JP" altLang="en-US" dirty="0" smtClean="0">
                <a:solidFill>
                  <a:schemeClr val="tx1"/>
                </a:solidFill>
              </a:rPr>
              <a:t>海外需要開拓支援機構</a:t>
            </a:r>
            <a:endParaRPr lang="en-US" altLang="ja-JP" dirty="0" smtClean="0">
              <a:solidFill>
                <a:schemeClr val="tx1"/>
              </a:solidFill>
            </a:endParaRPr>
          </a:p>
          <a:p>
            <a:pPr algn="ctr"/>
            <a:r>
              <a:rPr kumimoji="1" lang="ja-JP" altLang="en-US" dirty="0" smtClean="0">
                <a:solidFill>
                  <a:schemeClr val="tx1"/>
                </a:solidFill>
              </a:rPr>
              <a:t>（クールジャパン推進機構）（仮称）</a:t>
            </a:r>
            <a:endParaRPr kumimoji="1" lang="en-US" altLang="ja-JP" dirty="0" smtClean="0">
              <a:solidFill>
                <a:schemeClr val="tx1"/>
              </a:solidFill>
            </a:endParaRPr>
          </a:p>
          <a:p>
            <a:pPr algn="ctr"/>
            <a:endParaRPr kumimoji="1" lang="en-US" altLang="ja-JP" dirty="0" smtClean="0">
              <a:solidFill>
                <a:schemeClr val="tx1"/>
              </a:solidFill>
            </a:endParaRPr>
          </a:p>
          <a:p>
            <a:pPr algn="ctr"/>
            <a:endParaRPr lang="en-US" altLang="ja-JP" dirty="0">
              <a:solidFill>
                <a:schemeClr val="tx1"/>
              </a:solidFill>
            </a:endParaRPr>
          </a:p>
          <a:p>
            <a:r>
              <a:rPr kumimoji="1" lang="en-US" altLang="ja-JP" dirty="0" smtClean="0">
                <a:solidFill>
                  <a:schemeClr val="tx1"/>
                </a:solidFill>
              </a:rPr>
              <a:t>※</a:t>
            </a:r>
            <a:r>
              <a:rPr kumimoji="1" lang="ja-JP" altLang="en-US" dirty="0" smtClean="0">
                <a:solidFill>
                  <a:schemeClr val="tx1"/>
                </a:solidFill>
              </a:rPr>
              <a:t>存続期間：</a:t>
            </a:r>
            <a:endParaRPr kumimoji="1" lang="en-US" altLang="ja-JP" dirty="0" smtClean="0">
              <a:solidFill>
                <a:schemeClr val="tx1"/>
              </a:solidFill>
            </a:endParaRPr>
          </a:p>
          <a:p>
            <a:r>
              <a:rPr lang="ja-JP" altLang="en-US" dirty="0" smtClean="0">
                <a:solidFill>
                  <a:schemeClr val="tx1"/>
                </a:solidFill>
              </a:rPr>
              <a:t>概ね０年</a:t>
            </a:r>
            <a:r>
              <a:rPr lang="ja-JP" altLang="en-US" dirty="0" smtClean="0">
                <a:solidFill>
                  <a:schemeClr val="tx1"/>
                </a:solidFill>
              </a:rPr>
              <a:t>程度を想定</a:t>
            </a:r>
            <a:endParaRPr lang="en-US" altLang="ja-JP" dirty="0" smtClean="0">
              <a:solidFill>
                <a:schemeClr val="tx1"/>
              </a:solidFill>
            </a:endParaRPr>
          </a:p>
          <a:p>
            <a:pPr algn="ctr"/>
            <a:endParaRPr kumimoji="1" lang="en-US" altLang="ja-JP" dirty="0">
              <a:solidFill>
                <a:schemeClr val="tx1"/>
              </a:solidFill>
            </a:endParaRPr>
          </a:p>
          <a:p>
            <a:pPr algn="ctr"/>
            <a:endParaRPr lang="en-US" altLang="ja-JP" dirty="0" smtClean="0">
              <a:solidFill>
                <a:schemeClr val="tx1"/>
              </a:solidFill>
            </a:endParaRPr>
          </a:p>
          <a:p>
            <a:r>
              <a:rPr kumimoji="1" lang="ja-JP" altLang="en-US" dirty="0">
                <a:solidFill>
                  <a:schemeClr val="tx1"/>
                </a:solidFill>
              </a:rPr>
              <a:t>資金</a:t>
            </a:r>
            <a:r>
              <a:rPr kumimoji="1" lang="ja-JP" altLang="en-US" dirty="0" smtClean="0">
                <a:solidFill>
                  <a:schemeClr val="tx1"/>
                </a:solidFill>
              </a:rPr>
              <a:t>提供、</a:t>
            </a:r>
            <a:endParaRPr kumimoji="1" lang="en-US" altLang="ja-JP" dirty="0" smtClean="0">
              <a:solidFill>
                <a:schemeClr val="tx1"/>
              </a:solidFill>
            </a:endParaRPr>
          </a:p>
          <a:p>
            <a:r>
              <a:rPr kumimoji="1" lang="ja-JP" altLang="en-US" dirty="0" smtClean="0">
                <a:solidFill>
                  <a:schemeClr val="tx1"/>
                </a:solidFill>
              </a:rPr>
              <a:t>助言等の支援</a:t>
            </a:r>
            <a:endParaRPr kumimoji="1" lang="ja-JP" altLang="en-US" dirty="0">
              <a:solidFill>
                <a:schemeClr val="tx1"/>
              </a:solidFill>
            </a:endParaRPr>
          </a:p>
        </p:txBody>
      </p:sp>
      <p:sp>
        <p:nvSpPr>
          <p:cNvPr id="8" name="正方形/長方形 7"/>
          <p:cNvSpPr/>
          <p:nvPr/>
        </p:nvSpPr>
        <p:spPr>
          <a:xfrm>
            <a:off x="5332393" y="2042422"/>
            <a:ext cx="1584176"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民間企業</a:t>
            </a:r>
            <a:endParaRPr kumimoji="1" lang="ja-JP" altLang="en-US" dirty="0">
              <a:solidFill>
                <a:sysClr val="windowText" lastClr="000000"/>
              </a:solidFill>
            </a:endParaRPr>
          </a:p>
        </p:txBody>
      </p:sp>
      <p:sp>
        <p:nvSpPr>
          <p:cNvPr id="9" name="右矢印 8"/>
          <p:cNvSpPr/>
          <p:nvPr/>
        </p:nvSpPr>
        <p:spPr>
          <a:xfrm>
            <a:off x="2031851" y="2952316"/>
            <a:ext cx="475581"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a:off x="2031850" y="5261712"/>
            <a:ext cx="475581"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rot="5400000">
            <a:off x="5799593" y="2671450"/>
            <a:ext cx="60998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4799930" y="3464813"/>
            <a:ext cx="637345" cy="4138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a:off x="4777295" y="4356472"/>
            <a:ext cx="648073"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a:off x="4777296" y="5261712"/>
            <a:ext cx="648072" cy="367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436094" y="3356992"/>
            <a:ext cx="1313695"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事業会社</a:t>
            </a:r>
            <a:r>
              <a:rPr kumimoji="1" lang="en-US" altLang="ja-JP" dirty="0" smtClean="0">
                <a:solidFill>
                  <a:schemeClr val="tx1"/>
                </a:solidFill>
              </a:rPr>
              <a:t>A</a:t>
            </a:r>
            <a:endParaRPr kumimoji="1" lang="ja-JP" altLang="en-US" dirty="0">
              <a:solidFill>
                <a:schemeClr val="tx1"/>
              </a:solidFill>
            </a:endParaRPr>
          </a:p>
        </p:txBody>
      </p:sp>
      <p:sp>
        <p:nvSpPr>
          <p:cNvPr id="16" name="正方形/長方形 15"/>
          <p:cNvSpPr/>
          <p:nvPr/>
        </p:nvSpPr>
        <p:spPr>
          <a:xfrm>
            <a:off x="5436095" y="4248460"/>
            <a:ext cx="1313695"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事業</a:t>
            </a:r>
            <a:r>
              <a:rPr lang="ja-JP" altLang="en-US" dirty="0" smtClean="0">
                <a:solidFill>
                  <a:schemeClr val="tx1"/>
                </a:solidFill>
              </a:rPr>
              <a:t>会社</a:t>
            </a:r>
            <a:r>
              <a:rPr lang="en-US" altLang="ja-JP" dirty="0" smtClean="0">
                <a:solidFill>
                  <a:schemeClr val="tx1"/>
                </a:solidFill>
              </a:rPr>
              <a:t>B</a:t>
            </a:r>
            <a:endParaRPr kumimoji="1" lang="ja-JP" altLang="en-US" dirty="0">
              <a:solidFill>
                <a:schemeClr val="bg1"/>
              </a:solidFill>
            </a:endParaRPr>
          </a:p>
        </p:txBody>
      </p:sp>
      <p:sp>
        <p:nvSpPr>
          <p:cNvPr id="17" name="正方形/長方形 16"/>
          <p:cNvSpPr/>
          <p:nvPr/>
        </p:nvSpPr>
        <p:spPr>
          <a:xfrm>
            <a:off x="5437275" y="5157192"/>
            <a:ext cx="1334623"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事業</a:t>
            </a:r>
            <a:r>
              <a:rPr lang="ja-JP" altLang="en-US" dirty="0" smtClean="0">
                <a:solidFill>
                  <a:schemeClr val="tx1"/>
                </a:solidFill>
              </a:rPr>
              <a:t>会社</a:t>
            </a:r>
            <a:r>
              <a:rPr lang="en-US" altLang="ja-JP" dirty="0" smtClean="0">
                <a:solidFill>
                  <a:schemeClr val="tx1"/>
                </a:solidFill>
              </a:rPr>
              <a:t>C</a:t>
            </a:r>
            <a:endParaRPr kumimoji="1" lang="ja-JP" altLang="en-US" dirty="0">
              <a:solidFill>
                <a:schemeClr val="bg1"/>
              </a:solidFill>
            </a:endParaRPr>
          </a:p>
        </p:txBody>
      </p:sp>
      <p:sp>
        <p:nvSpPr>
          <p:cNvPr id="18" name="角丸四角形 17"/>
          <p:cNvSpPr/>
          <p:nvPr/>
        </p:nvSpPr>
        <p:spPr>
          <a:xfrm>
            <a:off x="6902618" y="3342869"/>
            <a:ext cx="1872208" cy="576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拠点となる空間（メディア空間）の整備・確保</a:t>
            </a:r>
            <a:endParaRPr kumimoji="1" lang="ja-JP" altLang="en-US" sz="1200" dirty="0">
              <a:solidFill>
                <a:schemeClr val="tx1"/>
              </a:solidFill>
            </a:endParaRPr>
          </a:p>
        </p:txBody>
      </p:sp>
      <p:sp>
        <p:nvSpPr>
          <p:cNvPr id="19" name="角丸四角形 18"/>
          <p:cNvSpPr/>
          <p:nvPr/>
        </p:nvSpPr>
        <p:spPr>
          <a:xfrm>
            <a:off x="6916569" y="4248460"/>
            <a:ext cx="1872208" cy="576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潜在力のある意欲的な地域企業の海外展開</a:t>
            </a:r>
            <a:endParaRPr kumimoji="1" lang="ja-JP" altLang="en-US" sz="1200" dirty="0">
              <a:solidFill>
                <a:schemeClr val="tx1"/>
              </a:solidFill>
            </a:endParaRPr>
          </a:p>
        </p:txBody>
      </p:sp>
      <p:sp>
        <p:nvSpPr>
          <p:cNvPr id="20" name="角丸四角形 19"/>
          <p:cNvSpPr/>
          <p:nvPr/>
        </p:nvSpPr>
        <p:spPr>
          <a:xfrm>
            <a:off x="6910641" y="5157192"/>
            <a:ext cx="1872208" cy="576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拠点となる空間（物理的空間）の整備・確保</a:t>
            </a:r>
            <a:endParaRPr kumimoji="1" lang="ja-JP" altLang="en-US" sz="1200" dirty="0">
              <a:solidFill>
                <a:schemeClr val="tx1"/>
              </a:solidFill>
            </a:endParaRPr>
          </a:p>
        </p:txBody>
      </p:sp>
      <p:sp>
        <p:nvSpPr>
          <p:cNvPr id="57" name="テキスト ボックス 56"/>
          <p:cNvSpPr txBox="1"/>
          <p:nvPr/>
        </p:nvSpPr>
        <p:spPr>
          <a:xfrm>
            <a:off x="1864609" y="3086459"/>
            <a:ext cx="1080120" cy="307777"/>
          </a:xfrm>
          <a:prstGeom prst="rect">
            <a:avLst/>
          </a:prstGeom>
          <a:noFill/>
        </p:spPr>
        <p:txBody>
          <a:bodyPr wrap="square" rtlCol="0">
            <a:spAutoFit/>
          </a:bodyPr>
          <a:lstStyle/>
          <a:p>
            <a:r>
              <a:rPr kumimoji="1" lang="ja-JP" altLang="en-US" sz="1400" b="1" dirty="0" smtClean="0">
                <a:solidFill>
                  <a:srgbClr val="FF0000"/>
                </a:solidFill>
                <a:effectLst>
                  <a:outerShdw blurRad="38100" dist="38100" dir="2700000" algn="tl">
                    <a:srgbClr val="000000">
                      <a:alpha val="43137"/>
                    </a:srgbClr>
                  </a:outerShdw>
                </a:effectLst>
              </a:rPr>
              <a:t>出資等</a:t>
            </a:r>
            <a:endParaRPr kumimoji="1" lang="ja-JP" altLang="en-US" sz="1400" b="1" dirty="0">
              <a:solidFill>
                <a:srgbClr val="FF0000"/>
              </a:solidFill>
              <a:effectLst>
                <a:outerShdw blurRad="38100" dist="38100" dir="2700000" algn="tl">
                  <a:srgbClr val="000000">
                    <a:alpha val="43137"/>
                  </a:srgbClr>
                </a:outerShdw>
              </a:effectLst>
            </a:endParaRPr>
          </a:p>
        </p:txBody>
      </p:sp>
      <p:sp>
        <p:nvSpPr>
          <p:cNvPr id="58" name="コンテンツ プレースホルダー 57"/>
          <p:cNvSpPr txBox="1">
            <a:spLocks noGrp="1"/>
          </p:cNvSpPr>
          <p:nvPr>
            <p:ph idx="1"/>
          </p:nvPr>
        </p:nvSpPr>
        <p:spPr>
          <a:xfrm>
            <a:off x="457200" y="1500174"/>
            <a:ext cx="8229600" cy="307777"/>
          </a:xfrm>
          <a:prstGeom prst="rect">
            <a:avLst/>
          </a:prstGeom>
          <a:noFill/>
        </p:spPr>
        <p:txBody>
          <a:bodyPr wrap="square" rtlCol="0">
            <a:spAutoFit/>
          </a:bodyPr>
          <a:lstStyle/>
          <a:p>
            <a:pPr marL="0" indent="0">
              <a:buNone/>
            </a:pPr>
            <a:endParaRPr kumimoji="1" lang="ja-JP" altLang="en-US" sz="1400" b="1" dirty="0"/>
          </a:p>
        </p:txBody>
      </p:sp>
      <p:sp>
        <p:nvSpPr>
          <p:cNvPr id="59" name="テキスト ボックス 58"/>
          <p:cNvSpPr txBox="1"/>
          <p:nvPr/>
        </p:nvSpPr>
        <p:spPr>
          <a:xfrm>
            <a:off x="4727495" y="4356472"/>
            <a:ext cx="1080120" cy="307777"/>
          </a:xfrm>
          <a:prstGeom prst="rect">
            <a:avLst/>
          </a:prstGeom>
          <a:noFill/>
        </p:spPr>
        <p:txBody>
          <a:bodyPr wrap="square" rtlCol="0">
            <a:spAutoFit/>
          </a:bodyPr>
          <a:lstStyle/>
          <a:p>
            <a:r>
              <a:rPr kumimoji="1" lang="ja-JP" altLang="en-US" sz="1400" b="1" dirty="0" smtClean="0">
                <a:solidFill>
                  <a:srgbClr val="FF0000"/>
                </a:solidFill>
                <a:effectLst>
                  <a:outerShdw blurRad="38100" dist="38100" dir="2700000" algn="tl">
                    <a:srgbClr val="000000">
                      <a:alpha val="43137"/>
                    </a:srgbClr>
                  </a:outerShdw>
                </a:effectLst>
              </a:rPr>
              <a:t>出資等</a:t>
            </a:r>
            <a:endParaRPr kumimoji="1" lang="ja-JP" altLang="en-US" sz="1400" b="1" dirty="0">
              <a:solidFill>
                <a:srgbClr val="FF0000"/>
              </a:solidFill>
              <a:effectLst>
                <a:outerShdw blurRad="38100" dist="38100" dir="2700000" algn="tl">
                  <a:srgbClr val="000000">
                    <a:alpha val="43137"/>
                  </a:srgbClr>
                </a:outerShdw>
              </a:effectLst>
            </a:endParaRPr>
          </a:p>
        </p:txBody>
      </p:sp>
      <p:sp>
        <p:nvSpPr>
          <p:cNvPr id="60" name="テキスト ボックス 59"/>
          <p:cNvSpPr txBox="1"/>
          <p:nvPr/>
        </p:nvSpPr>
        <p:spPr>
          <a:xfrm>
            <a:off x="4708965" y="3517830"/>
            <a:ext cx="1080120" cy="307777"/>
          </a:xfrm>
          <a:prstGeom prst="rect">
            <a:avLst/>
          </a:prstGeom>
          <a:noFill/>
        </p:spPr>
        <p:txBody>
          <a:bodyPr wrap="square" rtlCol="0">
            <a:spAutoFit/>
          </a:bodyPr>
          <a:lstStyle/>
          <a:p>
            <a:r>
              <a:rPr kumimoji="1" lang="ja-JP" altLang="en-US" sz="1400" b="1" dirty="0" smtClean="0">
                <a:solidFill>
                  <a:srgbClr val="FF0000"/>
                </a:solidFill>
                <a:effectLst>
                  <a:outerShdw blurRad="38100" dist="38100" dir="2700000" algn="tl">
                    <a:srgbClr val="000000">
                      <a:alpha val="43137"/>
                    </a:srgbClr>
                  </a:outerShdw>
                </a:effectLst>
              </a:rPr>
              <a:t>出資等</a:t>
            </a:r>
            <a:endParaRPr kumimoji="1" lang="ja-JP" altLang="en-US" sz="1400" b="1" dirty="0">
              <a:solidFill>
                <a:srgbClr val="FF0000"/>
              </a:solidFill>
              <a:effectLst>
                <a:outerShdw blurRad="38100" dist="38100" dir="2700000" algn="tl">
                  <a:srgbClr val="000000">
                    <a:alpha val="43137"/>
                  </a:srgbClr>
                </a:outerShdw>
              </a:effectLst>
            </a:endParaRPr>
          </a:p>
        </p:txBody>
      </p:sp>
      <p:sp>
        <p:nvSpPr>
          <p:cNvPr id="61" name="テキスト ボックス 60"/>
          <p:cNvSpPr txBox="1"/>
          <p:nvPr/>
        </p:nvSpPr>
        <p:spPr>
          <a:xfrm>
            <a:off x="1905398" y="5342270"/>
            <a:ext cx="1080120" cy="307777"/>
          </a:xfrm>
          <a:prstGeom prst="rect">
            <a:avLst/>
          </a:prstGeom>
          <a:noFill/>
        </p:spPr>
        <p:txBody>
          <a:bodyPr wrap="square" rtlCol="0">
            <a:spAutoFit/>
          </a:bodyPr>
          <a:lstStyle/>
          <a:p>
            <a:r>
              <a:rPr kumimoji="1" lang="ja-JP" altLang="en-US" sz="1400" b="1" dirty="0" smtClean="0">
                <a:solidFill>
                  <a:srgbClr val="FF0000"/>
                </a:solidFill>
                <a:effectLst>
                  <a:outerShdw blurRad="38100" dist="38100" dir="2700000" algn="tl">
                    <a:srgbClr val="000000">
                      <a:alpha val="43137"/>
                    </a:srgbClr>
                  </a:outerShdw>
                </a:effectLst>
              </a:rPr>
              <a:t>出資等</a:t>
            </a:r>
            <a:endParaRPr kumimoji="1" lang="ja-JP" altLang="en-US" sz="1400" b="1" dirty="0">
              <a:solidFill>
                <a:srgbClr val="FF0000"/>
              </a:solidFill>
              <a:effectLst>
                <a:outerShdw blurRad="38100" dist="38100" dir="2700000" algn="tl">
                  <a:srgbClr val="000000">
                    <a:alpha val="43137"/>
                  </a:srgbClr>
                </a:outerShdw>
              </a:effectLst>
            </a:endParaRPr>
          </a:p>
        </p:txBody>
      </p:sp>
      <p:sp>
        <p:nvSpPr>
          <p:cNvPr id="62" name="テキスト ボックス 61"/>
          <p:cNvSpPr txBox="1"/>
          <p:nvPr/>
        </p:nvSpPr>
        <p:spPr>
          <a:xfrm>
            <a:off x="4706927" y="5265477"/>
            <a:ext cx="1080120" cy="307777"/>
          </a:xfrm>
          <a:prstGeom prst="rect">
            <a:avLst/>
          </a:prstGeom>
          <a:noFill/>
        </p:spPr>
        <p:txBody>
          <a:bodyPr wrap="square" rtlCol="0">
            <a:spAutoFit/>
          </a:bodyPr>
          <a:lstStyle/>
          <a:p>
            <a:r>
              <a:rPr kumimoji="1" lang="ja-JP" altLang="en-US" sz="1400" b="1" dirty="0" smtClean="0">
                <a:solidFill>
                  <a:srgbClr val="FF0000"/>
                </a:solidFill>
                <a:effectLst>
                  <a:outerShdw blurRad="38100" dist="38100" dir="2700000" algn="tl">
                    <a:srgbClr val="000000">
                      <a:alpha val="43137"/>
                    </a:srgbClr>
                  </a:outerShdw>
                </a:effectLst>
              </a:rPr>
              <a:t>出資等</a:t>
            </a:r>
            <a:endParaRPr kumimoji="1" lang="ja-JP" altLang="en-US" sz="1400" b="1" dirty="0">
              <a:solidFill>
                <a:srgbClr val="FF0000"/>
              </a:solidFill>
              <a:effectLst>
                <a:outerShdw blurRad="38100" dist="38100" dir="2700000" algn="tl">
                  <a:srgbClr val="000000">
                    <a:alpha val="43137"/>
                  </a:srgbClr>
                </a:outerShdw>
              </a:effectLst>
            </a:endParaRPr>
          </a:p>
        </p:txBody>
      </p:sp>
      <p:sp>
        <p:nvSpPr>
          <p:cNvPr id="63" name="テキスト ボックス 62"/>
          <p:cNvSpPr txBox="1"/>
          <p:nvPr/>
        </p:nvSpPr>
        <p:spPr>
          <a:xfrm>
            <a:off x="5732279" y="2566012"/>
            <a:ext cx="615553" cy="772608"/>
          </a:xfrm>
          <a:prstGeom prst="rect">
            <a:avLst/>
          </a:prstGeom>
          <a:noFill/>
        </p:spPr>
        <p:txBody>
          <a:bodyPr vert="eaVert" wrap="square" rtlCol="0">
            <a:spAutoFit/>
          </a:bodyPr>
          <a:lstStyle/>
          <a:p>
            <a:r>
              <a:rPr kumimoji="1" lang="ja-JP" altLang="en-US" sz="1400" b="1" dirty="0" smtClean="0">
                <a:solidFill>
                  <a:srgbClr val="FF0000"/>
                </a:solidFill>
                <a:effectLst>
                  <a:outerShdw blurRad="38100" dist="38100" dir="2700000" algn="tl">
                    <a:srgbClr val="000000">
                      <a:alpha val="43137"/>
                    </a:srgbClr>
                  </a:outerShdw>
                </a:effectLst>
              </a:rPr>
              <a:t>出資等</a:t>
            </a:r>
            <a:endParaRPr kumimoji="1" lang="ja-JP" altLang="en-US" sz="1400" b="1" dirty="0">
              <a:solidFill>
                <a:srgbClr val="FF0000"/>
              </a:solidFill>
              <a:effectLst>
                <a:outerShdw blurRad="38100" dist="38100" dir="2700000" algn="tl">
                  <a:srgbClr val="000000">
                    <a:alpha val="43137"/>
                  </a:srgbClr>
                </a:outerShdw>
              </a:effectLst>
            </a:endParaRPr>
          </a:p>
        </p:txBody>
      </p:sp>
      <p:sp>
        <p:nvSpPr>
          <p:cNvPr id="64" name="角丸四角形吹き出し 63"/>
          <p:cNvSpPr/>
          <p:nvPr/>
        </p:nvSpPr>
        <p:spPr>
          <a:xfrm>
            <a:off x="395537" y="216012"/>
            <a:ext cx="1874104" cy="1728192"/>
          </a:xfrm>
          <a:prstGeom prst="wedgeRoundRectCallout">
            <a:avLst>
              <a:gd name="adj1" fmla="val 45034"/>
              <a:gd name="adj2" fmla="val 106229"/>
              <a:gd name="adj3" fmla="val 16667"/>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コンテンツ産業事業費の支給</a:t>
            </a:r>
            <a:endParaRPr kumimoji="1" lang="en-US" altLang="ja-JP" dirty="0" smtClean="0"/>
          </a:p>
          <a:p>
            <a:pPr algn="ctr"/>
            <a:endParaRPr lang="en-US" altLang="ja-JP" dirty="0"/>
          </a:p>
          <a:p>
            <a:pPr algn="ctr"/>
            <a:r>
              <a:rPr lang="ja-JP" altLang="en-US" sz="2000" b="1" dirty="0">
                <a:solidFill>
                  <a:srgbClr val="FF0000"/>
                </a:solidFill>
              </a:rPr>
              <a:t>株式会社へ</a:t>
            </a:r>
            <a:r>
              <a:rPr lang="ja-JP" altLang="en-US" sz="2000" b="1" dirty="0" smtClean="0">
                <a:solidFill>
                  <a:srgbClr val="FF0000"/>
                </a:solidFill>
              </a:rPr>
              <a:t>の資金のバラマキ！</a:t>
            </a:r>
            <a:endParaRPr kumimoji="1" lang="ja-JP" altLang="en-US" sz="2000" b="1" dirty="0">
              <a:solidFill>
                <a:srgbClr val="FF0000"/>
              </a:solidFill>
            </a:endParaRPr>
          </a:p>
        </p:txBody>
      </p:sp>
    </p:spTree>
    <p:extLst>
      <p:ext uri="{BB962C8B-B14F-4D97-AF65-F5344CB8AC3E}">
        <p14:creationId xmlns:p14="http://schemas.microsoft.com/office/powerpoint/2010/main" val="132123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circle(in)">
                                      <p:cBhvr>
                                        <p:cTn id="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216280068"/>
              </p:ext>
            </p:extLst>
          </p:nvPr>
        </p:nvGraphicFramePr>
        <p:xfrm>
          <a:off x="-21000" y="260648"/>
          <a:ext cx="8435280" cy="6120680"/>
        </p:xfrm>
        <a:graphic>
          <a:graphicData uri="http://schemas.openxmlformats.org/drawingml/2006/chart">
            <c:chart xmlns:c="http://schemas.openxmlformats.org/drawingml/2006/chart" xmlns:r="http://schemas.openxmlformats.org/officeDocument/2006/relationships" r:id="rId3"/>
          </a:graphicData>
        </a:graphic>
      </p:graphicFrame>
      <p:sp>
        <p:nvSpPr>
          <p:cNvPr id="3" name="爆発 1 2"/>
          <p:cNvSpPr/>
          <p:nvPr/>
        </p:nvSpPr>
        <p:spPr>
          <a:xfrm>
            <a:off x="5148064" y="1628800"/>
            <a:ext cx="4355976" cy="3528392"/>
          </a:xfrm>
          <a:prstGeom prst="irregularSeal1">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著作権収支の赤字・・・</a:t>
            </a:r>
            <a:r>
              <a:rPr lang="ja-JP" altLang="en-US" sz="3600" dirty="0"/>
              <a:t>５８００億円</a:t>
            </a:r>
            <a:endParaRPr lang="en-US" altLang="ja-JP" sz="3600" dirty="0"/>
          </a:p>
          <a:p>
            <a:pPr algn="ctr"/>
            <a:endParaRPr kumimoji="1" lang="ja-JP" altLang="en-US" dirty="0"/>
          </a:p>
        </p:txBody>
      </p:sp>
    </p:spTree>
    <p:extLst>
      <p:ext uri="{BB962C8B-B14F-4D97-AF65-F5344CB8AC3E}">
        <p14:creationId xmlns:p14="http://schemas.microsoft.com/office/powerpoint/2010/main" val="1141684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normAutofit/>
          </a:bodyPr>
          <a:lstStyle/>
          <a:p>
            <a:r>
              <a:rPr lang="ja-JP" altLang="en-US" b="1" dirty="0">
                <a:effectLst>
                  <a:outerShdw blurRad="38100" dist="38100" dir="2700000" algn="tl">
                    <a:srgbClr val="000000">
                      <a:alpha val="43137"/>
                    </a:srgbClr>
                  </a:outerShdw>
                </a:effectLst>
              </a:rPr>
              <a:t>アニメ制作会社の海外売上</a:t>
            </a:r>
            <a:r>
              <a:rPr lang="ja-JP" altLang="en-US" b="1" dirty="0" smtClean="0">
                <a:effectLst>
                  <a:outerShdw blurRad="38100" dist="38100" dir="2700000" algn="tl">
                    <a:srgbClr val="000000">
                      <a:alpha val="43137"/>
                    </a:srgbClr>
                  </a:outerShdw>
                </a:effectLst>
              </a:rPr>
              <a:t>推移</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823293183"/>
              </p:ext>
            </p:extLst>
          </p:nvPr>
        </p:nvGraphicFramePr>
        <p:xfrm>
          <a:off x="457200" y="150018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4860032" y="6216930"/>
            <a:ext cx="4176464" cy="369332"/>
          </a:xfrm>
          <a:prstGeom prst="rect">
            <a:avLst/>
          </a:prstGeom>
          <a:noFill/>
        </p:spPr>
        <p:txBody>
          <a:bodyPr wrap="square" rtlCol="0">
            <a:spAutoFit/>
          </a:bodyPr>
          <a:lstStyle/>
          <a:p>
            <a:r>
              <a:rPr kumimoji="1" lang="ja-JP" altLang="en-US" dirty="0" smtClean="0"/>
              <a:t>出典：日本動画協会アニメ産業レポート</a:t>
            </a:r>
            <a:endParaRPr kumimoji="1" lang="ja-JP" altLang="en-US" dirty="0"/>
          </a:p>
        </p:txBody>
      </p:sp>
      <p:sp>
        <p:nvSpPr>
          <p:cNvPr id="3" name="爆発 1 2"/>
          <p:cNvSpPr/>
          <p:nvPr/>
        </p:nvSpPr>
        <p:spPr>
          <a:xfrm>
            <a:off x="4288144" y="620688"/>
            <a:ext cx="4752528" cy="3960440"/>
          </a:xfrm>
          <a:prstGeom prst="irregularSeal1">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売れ行き作品の変化</a:t>
            </a:r>
            <a:endParaRPr kumimoji="1" lang="en-US" altLang="ja-JP" dirty="0" smtClean="0"/>
          </a:p>
          <a:p>
            <a:pPr algn="ctr"/>
            <a:r>
              <a:rPr lang="ja-JP" altLang="en-US" dirty="0" smtClean="0"/>
              <a:t>↓</a:t>
            </a:r>
            <a:endParaRPr kumimoji="1" lang="en-US" altLang="ja-JP" dirty="0" smtClean="0"/>
          </a:p>
          <a:p>
            <a:pPr algn="ctr"/>
            <a:r>
              <a:rPr kumimoji="1" lang="ja-JP" altLang="en-US" b="1" dirty="0" smtClean="0"/>
              <a:t>新たな商品開発の可能性あり！</a:t>
            </a:r>
            <a:endParaRPr kumimoji="1" lang="ja-JP" altLang="en-US" b="1" dirty="0"/>
          </a:p>
        </p:txBody>
      </p:sp>
    </p:spTree>
    <p:extLst>
      <p:ext uri="{BB962C8B-B14F-4D97-AF65-F5344CB8AC3E}">
        <p14:creationId xmlns:p14="http://schemas.microsoft.com/office/powerpoint/2010/main" val="260449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456"/>
            <a:ext cx="8229600" cy="1143000"/>
          </a:xfrm>
        </p:spPr>
        <p:txBody>
          <a:bodyPr>
            <a:normAutofit fontScale="90000"/>
          </a:bodyPr>
          <a:lstStyle/>
          <a:p>
            <a:r>
              <a:rPr lang="ja-JP" altLang="ja-JP" b="1" dirty="0">
                <a:effectLst>
                  <a:outerShdw blurRad="38100" dist="38100" dir="2700000" algn="tl">
                    <a:srgbClr val="000000">
                      <a:alpha val="43137"/>
                    </a:srgbClr>
                  </a:outerShdw>
                </a:effectLst>
              </a:rPr>
              <a:t>アニメーターの６５％が年収３００万円未満</a:t>
            </a:r>
            <a:r>
              <a:rPr lang="ja-JP" altLang="ja-JP" dirty="0">
                <a:effectLst>
                  <a:outerShdw blurRad="38100" dist="38100" dir="2700000" algn="tl">
                    <a:srgbClr val="000000">
                      <a:alpha val="43137"/>
                    </a:srgbClr>
                  </a:outerShdw>
                </a:effectLst>
              </a:rPr>
              <a:t/>
            </a:r>
            <a:br>
              <a:rPr lang="ja-JP" altLang="ja-JP" dirty="0">
                <a:effectLst>
                  <a:outerShdw blurRad="38100" dist="38100" dir="2700000" algn="tl">
                    <a:srgbClr val="000000">
                      <a:alpha val="43137"/>
                    </a:srgbClr>
                  </a:outerShdw>
                </a:effectLst>
              </a:rPr>
            </a:b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28240374"/>
              </p:ext>
            </p:extLst>
          </p:nvPr>
        </p:nvGraphicFramePr>
        <p:xfrm>
          <a:off x="539552" y="1412776"/>
          <a:ext cx="8147248" cy="4613374"/>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2195736" y="6279383"/>
            <a:ext cx="6948264" cy="584775"/>
          </a:xfrm>
          <a:prstGeom prst="rect">
            <a:avLst/>
          </a:prstGeom>
          <a:noFill/>
        </p:spPr>
        <p:txBody>
          <a:bodyPr wrap="square" rtlCol="0">
            <a:spAutoFit/>
          </a:bodyPr>
          <a:lstStyle/>
          <a:p>
            <a:r>
              <a:rPr kumimoji="1" lang="ja-JP" altLang="en-US" sz="1600" dirty="0" smtClean="0"/>
              <a:t>出典：社団法人日本芸能実演家団体協議会</a:t>
            </a:r>
            <a:endParaRPr kumimoji="1" lang="en-US" altLang="ja-JP" sz="1600" dirty="0" smtClean="0"/>
          </a:p>
          <a:p>
            <a:r>
              <a:rPr lang="ja-JP" altLang="en-US" sz="1600" dirty="0" smtClean="0"/>
              <a:t>芸能実演家・スタッフの活動と生活実態調査報告「アニメーター編」を基に作成</a:t>
            </a:r>
            <a:endParaRPr kumimoji="1" lang="ja-JP" altLang="en-US" sz="1600" dirty="0"/>
          </a:p>
        </p:txBody>
      </p:sp>
      <p:graphicFrame>
        <p:nvGraphicFramePr>
          <p:cNvPr id="7" name="コンテンツ プレースホルダー 4"/>
          <p:cNvGraphicFramePr>
            <a:graphicFrameLocks noGrp="1"/>
          </p:cNvGraphicFramePr>
          <p:nvPr>
            <p:ph idx="1"/>
            <p:extLst>
              <p:ext uri="{D42A27DB-BD31-4B8C-83A1-F6EECF244321}">
                <p14:modId xmlns:p14="http://schemas.microsoft.com/office/powerpoint/2010/main" val="1740417142"/>
              </p:ext>
            </p:extLst>
          </p:nvPr>
        </p:nvGraphicFramePr>
        <p:xfrm>
          <a:off x="467544" y="1412776"/>
          <a:ext cx="8219256" cy="4613374"/>
        </p:xfrm>
        <a:graphic>
          <a:graphicData uri="http://schemas.openxmlformats.org/drawingml/2006/chart">
            <c:chart xmlns:c="http://schemas.openxmlformats.org/drawingml/2006/chart" xmlns:r="http://schemas.openxmlformats.org/officeDocument/2006/relationships" r:id="rId4"/>
          </a:graphicData>
        </a:graphic>
      </p:graphicFrame>
      <p:sp>
        <p:nvSpPr>
          <p:cNvPr id="3" name="爆発 2 2"/>
          <p:cNvSpPr/>
          <p:nvPr/>
        </p:nvSpPr>
        <p:spPr>
          <a:xfrm>
            <a:off x="4139952" y="239336"/>
            <a:ext cx="3798676" cy="3672408"/>
          </a:xfrm>
          <a:prstGeom prst="irregularSeal2">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t>20</a:t>
            </a:r>
            <a:r>
              <a:rPr lang="ja-JP" altLang="en-US" sz="1600" dirty="0"/>
              <a:t>代のアニメーター</a:t>
            </a:r>
            <a:r>
              <a:rPr lang="ja-JP" altLang="en-US" sz="1600" dirty="0" smtClean="0"/>
              <a:t>の年収</a:t>
            </a:r>
            <a:endParaRPr lang="en-US" altLang="ja-JP" sz="1600" dirty="0" smtClean="0"/>
          </a:p>
          <a:p>
            <a:pPr algn="ctr"/>
            <a:endParaRPr lang="en-US" altLang="ja-JP" sz="2400" dirty="0" smtClean="0"/>
          </a:p>
          <a:p>
            <a:pPr algn="ctr"/>
            <a:r>
              <a:rPr lang="ja-JP" altLang="en-US" sz="2400" b="1" dirty="0" smtClean="0"/>
              <a:t>平均</a:t>
            </a:r>
            <a:r>
              <a:rPr lang="ja-JP" altLang="en-US" sz="2400" b="1" dirty="0"/>
              <a:t>１００万円台</a:t>
            </a:r>
            <a:endParaRPr kumimoji="1" lang="ja-JP" altLang="en-US" sz="2400" b="1" dirty="0"/>
          </a:p>
        </p:txBody>
      </p:sp>
    </p:spTree>
    <p:extLst>
      <p:ext uri="{BB962C8B-B14F-4D97-AF65-F5344CB8AC3E}">
        <p14:creationId xmlns:p14="http://schemas.microsoft.com/office/powerpoint/2010/main" val="296494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成功の鍵は・・・？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日本のアニメ・漫画等を総括した、大きな企業を作る！</a:t>
            </a:r>
            <a:endParaRPr lang="en-US" altLang="ja-JP" dirty="0"/>
          </a:p>
          <a:p>
            <a:pPr lvl="1"/>
            <a:r>
              <a:rPr lang="ja-JP" altLang="en-US" dirty="0" smtClean="0"/>
              <a:t>類似の政策・・・クールジャパン推進機構の設立（↑コンテンツ産業に出資を行う側）</a:t>
            </a:r>
            <a:endParaRPr lang="en-US" altLang="ja-JP" dirty="0"/>
          </a:p>
          <a:p>
            <a:pPr lvl="1"/>
            <a:endParaRPr lang="en-US" altLang="ja-JP" dirty="0" smtClean="0"/>
          </a:p>
          <a:p>
            <a:pPr marL="457200" lvl="1" indent="0" algn="ctr">
              <a:buNone/>
            </a:pPr>
            <a:r>
              <a:rPr lang="ja-JP" altLang="en-US" sz="3600" dirty="0" smtClean="0"/>
              <a:t>コンテンツを直接売り込む企業を！</a:t>
            </a:r>
            <a:endParaRPr lang="en-US" altLang="ja-JP" sz="3600" dirty="0" smtClean="0"/>
          </a:p>
          <a:p>
            <a:pPr lvl="1"/>
            <a:endParaRPr lang="en-US" altLang="ja-JP" dirty="0" smtClean="0"/>
          </a:p>
          <a:p>
            <a:pPr lvl="1"/>
            <a:endParaRPr lang="en-US" altLang="ja-JP" dirty="0" smtClean="0"/>
          </a:p>
          <a:p>
            <a:pPr lvl="1"/>
            <a:endParaRPr lang="en-US" altLang="ja-JP" dirty="0"/>
          </a:p>
          <a:p>
            <a:pPr marL="0" indent="0">
              <a:buNone/>
            </a:pPr>
            <a:endParaRPr lang="en-US" altLang="ja-JP" dirty="0" smtClean="0"/>
          </a:p>
          <a:p>
            <a:endParaRPr lang="en-US" altLang="ja-JP" dirty="0" smtClean="0"/>
          </a:p>
          <a:p>
            <a:pPr lvl="1"/>
            <a:endParaRPr lang="en-US" altLang="ja-JP" dirty="0" smtClean="0"/>
          </a:p>
        </p:txBody>
      </p:sp>
      <p:sp>
        <p:nvSpPr>
          <p:cNvPr id="6" name="乗算記号 5"/>
          <p:cNvSpPr/>
          <p:nvPr/>
        </p:nvSpPr>
        <p:spPr>
          <a:xfrm>
            <a:off x="2339752" y="2924944"/>
            <a:ext cx="3672408" cy="648072"/>
          </a:xfrm>
          <a:prstGeom prst="mathMultiply">
            <a:avLst>
              <a:gd name="adj1" fmla="val 1343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a:off x="4111196" y="3557580"/>
            <a:ext cx="288032" cy="504056"/>
          </a:xfrm>
          <a:prstGeom prst="downArrow">
            <a:avLst/>
          </a:prstGeom>
          <a:solidFill>
            <a:srgbClr val="FF000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7324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6"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Horizontal)">
                                      <p:cBhvr>
                                        <p:cTn id="15" dur="500"/>
                                        <p:tgtEl>
                                          <p:spTgt spid="6"/>
                                        </p:tgtEl>
                                      </p:cBhvr>
                                    </p:animEffect>
                                  </p:childTnLst>
                                </p:cTn>
                              </p:par>
                            </p:childTnLst>
                          </p:cTn>
                        </p:par>
                        <p:par>
                          <p:cTn id="16" fill="hold">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up)">
                                      <p:cBhvr>
                                        <p:cTn id="19" dur="500"/>
                                        <p:tgtEl>
                                          <p:spTgt spid="7"/>
                                        </p:tgtEl>
                                      </p:cBhvr>
                                    </p:animEffect>
                                  </p:childTnLst>
                                </p:cTn>
                              </p:par>
                            </p:childTnLst>
                          </p:cTn>
                        </p:par>
                        <p:par>
                          <p:cTn id="20" fill="hold">
                            <p:stCondLst>
                              <p:cond delay="1000"/>
                            </p:stCondLst>
                            <p:childTnLst>
                              <p:par>
                                <p:cTn id="21" presetID="16" presetClass="entr" presetSubtype="21"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568952" cy="1143000"/>
          </a:xfrm>
        </p:spPr>
        <p:txBody>
          <a:bodyPr>
            <a:normAutofit fontScale="90000"/>
          </a:bodyPr>
          <a:lstStyle/>
          <a:p>
            <a:r>
              <a:rPr lang="ja-JP" altLang="en-US" b="1" dirty="0" smtClean="0"/>
              <a:t>成功例</a:t>
            </a:r>
            <a:r>
              <a:rPr lang="ja-JP" altLang="en-US" b="1" dirty="0"/>
              <a:t>：</a:t>
            </a:r>
            <a:r>
              <a:rPr lang="ja-JP" altLang="en-US" b="1" dirty="0" smtClean="0"/>
              <a:t>ポケモン</a:t>
            </a:r>
            <a:r>
              <a:rPr lang="ja-JP" altLang="en-US" b="1" dirty="0"/>
              <a:t>「株式会社ポケモン</a:t>
            </a:r>
            <a:r>
              <a:rPr lang="ja-JP" altLang="en-US" b="1" dirty="0" smtClean="0"/>
              <a:t>」</a:t>
            </a:r>
            <a:endParaRPr kumimoji="1" lang="ja-JP" altLang="en-US" b="1" dirty="0"/>
          </a:p>
        </p:txBody>
      </p:sp>
      <p:sp>
        <p:nvSpPr>
          <p:cNvPr id="3" name="コンテンツ プレースホルダー 2"/>
          <p:cNvSpPr>
            <a:spLocks noGrp="1"/>
          </p:cNvSpPr>
          <p:nvPr>
            <p:ph idx="1"/>
          </p:nvPr>
        </p:nvSpPr>
        <p:spPr/>
        <p:txBody>
          <a:bodyPr/>
          <a:lstStyle/>
          <a:p>
            <a:r>
              <a:rPr lang="ja-JP" altLang="en-US" dirty="0" smtClean="0"/>
              <a:t>累計売上は全世界で</a:t>
            </a:r>
            <a:r>
              <a:rPr lang="en-US" altLang="ja-JP" b="1" dirty="0" smtClean="0">
                <a:solidFill>
                  <a:srgbClr val="FF0000"/>
                </a:solidFill>
              </a:rPr>
              <a:t>3.5</a:t>
            </a:r>
            <a:r>
              <a:rPr lang="ja-JP" altLang="en-US" b="1" dirty="0" smtClean="0">
                <a:solidFill>
                  <a:srgbClr val="FF0000"/>
                </a:solidFill>
              </a:rPr>
              <a:t>兆円</a:t>
            </a:r>
            <a:r>
              <a:rPr lang="ja-JP" altLang="en-US" dirty="0" smtClean="0"/>
              <a:t>規模</a:t>
            </a:r>
            <a:endParaRPr lang="en-US" altLang="ja-JP" dirty="0" smtClean="0"/>
          </a:p>
          <a:p>
            <a:r>
              <a:rPr kumimoji="1" lang="ja-JP" altLang="en-US" dirty="0" smtClean="0"/>
              <a:t>数々の関連商品を展開</a:t>
            </a:r>
            <a:endParaRPr kumimoji="1" lang="en-US" altLang="ja-JP" dirty="0" smtClean="0"/>
          </a:p>
          <a:p>
            <a:pPr lvl="1"/>
            <a:r>
              <a:rPr lang="ja-JP" altLang="en-US" dirty="0" smtClean="0"/>
              <a:t>アニメ（１６０カ国、３０以上の言語で放送）</a:t>
            </a:r>
            <a:endParaRPr lang="en-US" altLang="ja-JP" dirty="0" smtClean="0"/>
          </a:p>
          <a:p>
            <a:pPr lvl="1"/>
            <a:r>
              <a:rPr kumimoji="1" lang="ja-JP" altLang="en-US" dirty="0" smtClean="0"/>
              <a:t>カードゲーム（６５カ国で</a:t>
            </a:r>
            <a:r>
              <a:rPr kumimoji="1" lang="en-US" altLang="ja-JP" dirty="0" smtClean="0"/>
              <a:t>180</a:t>
            </a:r>
            <a:r>
              <a:rPr kumimoji="1" lang="ja-JP" altLang="en-US" dirty="0" smtClean="0"/>
              <a:t>億個販売）</a:t>
            </a:r>
            <a:endParaRPr kumimoji="1" lang="en-US" altLang="ja-JP" dirty="0" smtClean="0"/>
          </a:p>
          <a:p>
            <a:pPr lvl="1"/>
            <a:r>
              <a:rPr lang="ja-JP" altLang="en-US" dirty="0" smtClean="0"/>
              <a:t>海外へ２００以上のライセンス供与</a:t>
            </a:r>
            <a:endParaRPr lang="en-US" altLang="ja-JP" dirty="0" smtClean="0"/>
          </a:p>
          <a:p>
            <a:pPr lvl="2"/>
            <a:endParaRPr lang="en-US" altLang="ja-JP" dirty="0" smtClean="0"/>
          </a:p>
          <a:p>
            <a:r>
              <a:rPr kumimoji="1" lang="ja-JP" altLang="en-US" dirty="0" smtClean="0"/>
              <a:t>成功の理由・・・独自の株式会社</a:t>
            </a:r>
            <a:r>
              <a:rPr lang="ja-JP" altLang="en-US" dirty="0" smtClean="0"/>
              <a:t>を設立、１００％自社株の子会社から、海外へ展開。</a:t>
            </a:r>
            <a:endParaRPr lang="en-US" altLang="ja-JP" dirty="0" smtClean="0"/>
          </a:p>
        </p:txBody>
      </p:sp>
    </p:spTree>
    <p:extLst>
      <p:ext uri="{BB962C8B-B14F-4D97-AF65-F5344CB8AC3E}">
        <p14:creationId xmlns:p14="http://schemas.microsoft.com/office/powerpoint/2010/main" val="397061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heel(1)">
                                      <p:cBhvr>
                                        <p:cTn id="3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動機</a:t>
            </a:r>
            <a:endParaRPr kumimoji="1" lang="en-US" altLang="ja-JP" dirty="0" smtClean="0"/>
          </a:p>
          <a:p>
            <a:r>
              <a:rPr kumimoji="1" lang="ja-JP" altLang="en-US" dirty="0" smtClean="0"/>
              <a:t>サブカルチャーとは？</a:t>
            </a:r>
            <a:endParaRPr kumimoji="1" lang="en-US" altLang="ja-JP" dirty="0" smtClean="0"/>
          </a:p>
          <a:p>
            <a:r>
              <a:rPr lang="ja-JP" altLang="en-US" dirty="0" smtClean="0"/>
              <a:t>問題提起</a:t>
            </a:r>
            <a:endParaRPr lang="en-US" altLang="ja-JP" dirty="0" smtClean="0"/>
          </a:p>
          <a:p>
            <a:r>
              <a:rPr lang="ja-JP" altLang="en-US" dirty="0" smtClean="0"/>
              <a:t>仮説</a:t>
            </a:r>
            <a:endParaRPr lang="en-US" altLang="ja-JP" dirty="0" smtClean="0"/>
          </a:p>
          <a:p>
            <a:r>
              <a:rPr lang="ja-JP" altLang="en-US" dirty="0" smtClean="0"/>
              <a:t>クールジャパン戦略について</a:t>
            </a:r>
            <a:endParaRPr lang="en-US" altLang="ja-JP" dirty="0" smtClean="0"/>
          </a:p>
          <a:p>
            <a:r>
              <a:rPr lang="ja-JP" altLang="en-US" dirty="0" smtClean="0"/>
              <a:t>問題点・・・実際はどうなのか？</a:t>
            </a:r>
            <a:endParaRPr lang="en-US" altLang="ja-JP" dirty="0" smtClean="0"/>
          </a:p>
          <a:p>
            <a:r>
              <a:rPr lang="ja-JP" altLang="en-US" dirty="0"/>
              <a:t>成功</a:t>
            </a:r>
            <a:r>
              <a:rPr lang="ja-JP" altLang="en-US" dirty="0" smtClean="0"/>
              <a:t>の鍵・・・自分たちの提言</a:t>
            </a:r>
            <a:endParaRPr lang="en-US" altLang="ja-JP" dirty="0" smtClean="0"/>
          </a:p>
          <a:p>
            <a:endParaRPr lang="en-US" altLang="ja-JP" dirty="0" smtClean="0"/>
          </a:p>
          <a:p>
            <a:endParaRPr lang="en-US" altLang="ja-JP" dirty="0" smtClean="0"/>
          </a:p>
          <a:p>
            <a:endParaRPr lang="en-US" altLang="ja-JP" dirty="0" smtClean="0"/>
          </a:p>
        </p:txBody>
      </p:sp>
    </p:spTree>
    <p:extLst>
      <p:ext uri="{BB962C8B-B14F-4D97-AF65-F5344CB8AC3E}">
        <p14:creationId xmlns:p14="http://schemas.microsoft.com/office/powerpoint/2010/main" val="2656790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506086925"/>
              </p:ext>
            </p:extLst>
          </p:nvPr>
        </p:nvGraphicFramePr>
        <p:xfrm>
          <a:off x="755576" y="1988840"/>
          <a:ext cx="7632848" cy="3874139"/>
        </p:xfrm>
        <a:graphic>
          <a:graphicData uri="http://schemas.openxmlformats.org/drawingml/2006/table">
            <a:tbl>
              <a:tblPr>
                <a:tableStyleId>{8A107856-5554-42FB-B03E-39F5DBC370BA}</a:tableStyleId>
              </a:tblPr>
              <a:tblGrid>
                <a:gridCol w="418381"/>
                <a:gridCol w="1207600"/>
                <a:gridCol w="1625981"/>
                <a:gridCol w="1534064"/>
                <a:gridCol w="1245635"/>
                <a:gridCol w="1601187"/>
              </a:tblGrid>
              <a:tr h="545639">
                <a:tc>
                  <a:txBody>
                    <a:bodyPr/>
                    <a:lstStyle/>
                    <a:p>
                      <a:pPr algn="l" fontAlgn="ctr"/>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dirty="0" smtClean="0">
                          <a:effectLst/>
                        </a:rPr>
                        <a:t>アメリカ</a:t>
                      </a:r>
                      <a:endParaRPr lang="ja-JP" altLang="en-US" sz="1400" b="0" i="0" u="none" strike="noStrike" dirty="0">
                        <a:solidFill>
                          <a:srgbClr val="000000"/>
                        </a:solidFill>
                        <a:effectLst/>
                        <a:latin typeface="ＭＳ Ｐゴシック"/>
                      </a:endParaRPr>
                    </a:p>
                  </a:txBody>
                  <a:tcPr marL="9525" marR="9525" marT="9525" marB="0" anchor="ctr">
                    <a:solidFill>
                      <a:schemeClr val="accent4">
                        <a:lumMod val="40000"/>
                        <a:lumOff val="60000"/>
                      </a:schemeClr>
                    </a:solidFill>
                  </a:tcPr>
                </a:tc>
                <a:tc>
                  <a:txBody>
                    <a:bodyPr/>
                    <a:lstStyle/>
                    <a:p>
                      <a:pPr algn="ctr" fontAlgn="ctr"/>
                      <a:r>
                        <a:rPr lang="ja-JP" altLang="en-US" sz="1400" u="none" strike="noStrike" dirty="0">
                          <a:effectLst/>
                        </a:rPr>
                        <a:t>イギリス</a:t>
                      </a:r>
                      <a:endParaRPr lang="ja-JP" altLang="en-US" sz="1400" b="0" i="0" u="none" strike="noStrike" dirty="0">
                        <a:solidFill>
                          <a:srgbClr val="000000"/>
                        </a:solidFill>
                        <a:effectLst/>
                        <a:latin typeface="ＭＳ Ｐゴシック"/>
                      </a:endParaRPr>
                    </a:p>
                  </a:txBody>
                  <a:tcPr marL="9525" marR="9525" marT="9525" marB="0" anchor="ctr">
                    <a:solidFill>
                      <a:schemeClr val="accent4">
                        <a:lumMod val="40000"/>
                        <a:lumOff val="60000"/>
                      </a:schemeClr>
                    </a:solidFill>
                  </a:tcPr>
                </a:tc>
                <a:tc>
                  <a:txBody>
                    <a:bodyPr/>
                    <a:lstStyle/>
                    <a:p>
                      <a:pPr algn="ctr" fontAlgn="ctr"/>
                      <a:r>
                        <a:rPr lang="ja-JP" altLang="en-US" sz="1400" u="none" strike="noStrike" dirty="0">
                          <a:effectLst/>
                        </a:rPr>
                        <a:t>ドイツ</a:t>
                      </a:r>
                      <a:endParaRPr lang="ja-JP" altLang="en-US" sz="1400" b="0" i="0" u="none" strike="noStrike" dirty="0">
                        <a:solidFill>
                          <a:srgbClr val="000000"/>
                        </a:solidFill>
                        <a:effectLst/>
                        <a:latin typeface="ＭＳ Ｐゴシック"/>
                      </a:endParaRPr>
                    </a:p>
                  </a:txBody>
                  <a:tcPr marL="9525" marR="9525" marT="9525" marB="0" anchor="ctr">
                    <a:solidFill>
                      <a:schemeClr val="accent4">
                        <a:lumMod val="40000"/>
                        <a:lumOff val="60000"/>
                      </a:schemeClr>
                    </a:solidFill>
                  </a:tcPr>
                </a:tc>
                <a:tc>
                  <a:txBody>
                    <a:bodyPr/>
                    <a:lstStyle/>
                    <a:p>
                      <a:pPr algn="ctr" fontAlgn="ctr"/>
                      <a:r>
                        <a:rPr lang="ja-JP" altLang="en-US" sz="1400" u="none" strike="noStrike" dirty="0">
                          <a:effectLst/>
                        </a:rPr>
                        <a:t>フランス</a:t>
                      </a:r>
                      <a:endParaRPr lang="ja-JP" altLang="en-US" sz="1400" b="0" i="0" u="none" strike="noStrike" dirty="0">
                        <a:solidFill>
                          <a:srgbClr val="000000"/>
                        </a:solidFill>
                        <a:effectLst/>
                        <a:latin typeface="ＭＳ Ｐゴシック"/>
                      </a:endParaRPr>
                    </a:p>
                  </a:txBody>
                  <a:tcPr marL="9525" marR="9525" marT="9525" marB="0" anchor="ctr">
                    <a:solidFill>
                      <a:schemeClr val="accent4">
                        <a:lumMod val="40000"/>
                        <a:lumOff val="60000"/>
                      </a:schemeClr>
                    </a:solidFill>
                  </a:tcPr>
                </a:tc>
                <a:tc>
                  <a:txBody>
                    <a:bodyPr/>
                    <a:lstStyle/>
                    <a:p>
                      <a:pPr algn="ctr" fontAlgn="ctr"/>
                      <a:r>
                        <a:rPr lang="ja-JP" altLang="en-US" sz="1400" u="none" strike="noStrike" dirty="0">
                          <a:effectLst/>
                        </a:rPr>
                        <a:t>中国</a:t>
                      </a:r>
                      <a:endParaRPr lang="ja-JP" altLang="en-US" sz="1400" b="0" i="0" u="none" strike="noStrike" dirty="0">
                        <a:solidFill>
                          <a:srgbClr val="000000"/>
                        </a:solidFill>
                        <a:effectLst/>
                        <a:latin typeface="ＭＳ Ｐゴシック"/>
                      </a:endParaRPr>
                    </a:p>
                  </a:txBody>
                  <a:tcPr marL="9525" marR="9525" marT="9525" marB="0" anchor="ctr">
                    <a:solidFill>
                      <a:schemeClr val="accent4">
                        <a:lumMod val="40000"/>
                        <a:lumOff val="60000"/>
                      </a:schemeClr>
                    </a:solidFill>
                  </a:tcPr>
                </a:tc>
              </a:tr>
              <a:tr h="669822">
                <a:tc>
                  <a:txBody>
                    <a:bodyPr/>
                    <a:lstStyle/>
                    <a:p>
                      <a:pPr algn="l" fontAlgn="ctr"/>
                      <a:r>
                        <a:rPr lang="en-US" altLang="ja-JP" sz="1400" u="none" strike="noStrike" dirty="0">
                          <a:effectLst/>
                        </a:rPr>
                        <a:t>1</a:t>
                      </a:r>
                      <a:r>
                        <a:rPr lang="ja-JP" altLang="en-US" sz="1400" u="none" strike="noStrike" dirty="0">
                          <a:effectLst/>
                        </a:rPr>
                        <a:t>位</a:t>
                      </a:r>
                      <a:endParaRPr lang="ja-JP" altLang="en-US" sz="1400" b="0" i="0" u="none" strike="noStrike" dirty="0">
                        <a:solidFill>
                          <a:srgbClr val="000000"/>
                        </a:solidFill>
                        <a:effectLst/>
                        <a:latin typeface="ＭＳ Ｐゴシック"/>
                      </a:endParaRPr>
                    </a:p>
                  </a:txBody>
                  <a:tcPr marL="9525" marR="9525" marT="9525" marB="0" anchor="ctr">
                    <a:solidFill>
                      <a:schemeClr val="accent4">
                        <a:lumMod val="60000"/>
                        <a:lumOff val="40000"/>
                      </a:schemeClr>
                    </a:solidFill>
                  </a:tcPr>
                </a:tc>
                <a:tc>
                  <a:txBody>
                    <a:bodyPr/>
                    <a:lstStyle/>
                    <a:p>
                      <a:pPr algn="l" fontAlgn="ctr"/>
                      <a:r>
                        <a:rPr lang="en-US" sz="1400" u="none" strike="noStrike" dirty="0">
                          <a:effectLst/>
                        </a:rPr>
                        <a:t>NARUTO</a:t>
                      </a:r>
                      <a:endParaRPr lang="en-US" sz="1400" b="0" i="0" u="none" strike="noStrike" dirty="0">
                        <a:solidFill>
                          <a:srgbClr val="000000"/>
                        </a:solidFill>
                        <a:effectLst/>
                        <a:latin typeface="ＭＳ Ｐゴシック"/>
                      </a:endParaRPr>
                    </a:p>
                  </a:txBody>
                  <a:tcPr marL="9525" marR="9525" marT="9525" marB="0" anchor="ctr">
                    <a:solidFill>
                      <a:schemeClr val="bg1">
                        <a:lumMod val="85000"/>
                      </a:schemeClr>
                    </a:solidFill>
                  </a:tcPr>
                </a:tc>
                <a:tc>
                  <a:txBody>
                    <a:bodyPr/>
                    <a:lstStyle/>
                    <a:p>
                      <a:pPr algn="l" fontAlgn="ctr"/>
                      <a:r>
                        <a:rPr lang="ja-JP" altLang="en-US" sz="1400" u="none" strike="noStrike" dirty="0">
                          <a:effectLst/>
                        </a:rPr>
                        <a:t>デスノート</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l" fontAlgn="ctr"/>
                      <a:r>
                        <a:rPr lang="ja-JP" altLang="en-US" sz="1400" u="none" strike="noStrike" dirty="0">
                          <a:effectLst/>
                        </a:rPr>
                        <a:t>漫画の描き方</a:t>
                      </a:r>
                      <a:endParaRPr lang="ja-JP" altLang="en-US" sz="1400" b="0" i="0" u="none" strike="noStrike" dirty="0">
                        <a:solidFill>
                          <a:srgbClr val="000000"/>
                        </a:solidFill>
                        <a:effectLst/>
                        <a:latin typeface="ＭＳ Ｐゴシック"/>
                      </a:endParaRPr>
                    </a:p>
                  </a:txBody>
                  <a:tcPr marL="9525" marR="9525" marT="9525" marB="0" anchor="ctr">
                    <a:solidFill>
                      <a:schemeClr val="bg1">
                        <a:lumMod val="85000"/>
                      </a:schemeClr>
                    </a:solidFill>
                  </a:tcPr>
                </a:tc>
                <a:tc>
                  <a:txBody>
                    <a:bodyPr/>
                    <a:lstStyle/>
                    <a:p>
                      <a:pPr algn="l" fontAlgn="ctr"/>
                      <a:r>
                        <a:rPr lang="en-US" sz="1400" u="none" strike="noStrike" dirty="0">
                          <a:effectLst/>
                        </a:rPr>
                        <a:t>NARUTO</a:t>
                      </a:r>
                      <a:endParaRPr lang="en-US" sz="1400" b="0" i="0" u="none" strike="noStrike" dirty="0">
                        <a:solidFill>
                          <a:srgbClr val="000000"/>
                        </a:solidFill>
                        <a:effectLst/>
                        <a:latin typeface="ＭＳ Ｐゴシック"/>
                      </a:endParaRPr>
                    </a:p>
                  </a:txBody>
                  <a:tcPr marL="9525" marR="9525" marT="9525" marB="0" anchor="ctr"/>
                </a:tc>
                <a:tc>
                  <a:txBody>
                    <a:bodyPr/>
                    <a:lstStyle/>
                    <a:p>
                      <a:pPr algn="l" fontAlgn="ctr"/>
                      <a:r>
                        <a:rPr lang="en-US" sz="1400" u="none" strike="noStrike" dirty="0">
                          <a:effectLst/>
                        </a:rPr>
                        <a:t>X</a:t>
                      </a:r>
                      <a:r>
                        <a:rPr lang="ja-JP" altLang="en-US" sz="1400" u="none" strike="noStrike" dirty="0">
                          <a:effectLst/>
                        </a:rPr>
                        <a:t>全集</a:t>
                      </a:r>
                      <a:r>
                        <a:rPr lang="en-US" sz="1400" u="none" strike="noStrike" dirty="0">
                          <a:effectLst/>
                        </a:rPr>
                        <a:t>CLAMP</a:t>
                      </a:r>
                      <a:endParaRPr lang="en-US" sz="1400" b="0" i="0" u="none" strike="noStrike" dirty="0">
                        <a:solidFill>
                          <a:srgbClr val="000000"/>
                        </a:solidFill>
                        <a:effectLst/>
                        <a:latin typeface="ＭＳ Ｐゴシック"/>
                      </a:endParaRPr>
                    </a:p>
                  </a:txBody>
                  <a:tcPr marL="9525" marR="9525" marT="9525" marB="0" anchor="ctr">
                    <a:solidFill>
                      <a:schemeClr val="bg1">
                        <a:lumMod val="85000"/>
                      </a:schemeClr>
                    </a:solidFill>
                  </a:tcPr>
                </a:tc>
              </a:tr>
              <a:tr h="618297">
                <a:tc>
                  <a:txBody>
                    <a:bodyPr/>
                    <a:lstStyle/>
                    <a:p>
                      <a:pPr algn="l" fontAlgn="ctr"/>
                      <a:r>
                        <a:rPr lang="en-US" altLang="ja-JP" sz="1400" u="none" strike="noStrike" dirty="0">
                          <a:effectLst/>
                        </a:rPr>
                        <a:t>2</a:t>
                      </a:r>
                      <a:r>
                        <a:rPr lang="ja-JP" altLang="en-US" sz="1400" u="none" strike="noStrike" dirty="0">
                          <a:effectLst/>
                        </a:rPr>
                        <a:t>位</a:t>
                      </a:r>
                      <a:endParaRPr lang="ja-JP" altLang="en-US" sz="1400" b="0" i="0" u="none" strike="noStrike" dirty="0">
                        <a:solidFill>
                          <a:srgbClr val="000000"/>
                        </a:solidFill>
                        <a:effectLst/>
                        <a:latin typeface="ＭＳ Ｐゴシック"/>
                      </a:endParaRPr>
                    </a:p>
                  </a:txBody>
                  <a:tcPr marL="9525" marR="9525" marT="9525" marB="0" anchor="ctr">
                    <a:solidFill>
                      <a:schemeClr val="accent4">
                        <a:lumMod val="60000"/>
                        <a:lumOff val="40000"/>
                      </a:schemeClr>
                    </a:solidFill>
                  </a:tcPr>
                </a:tc>
                <a:tc>
                  <a:txBody>
                    <a:bodyPr/>
                    <a:lstStyle/>
                    <a:p>
                      <a:pPr algn="l" fontAlgn="ctr"/>
                      <a:r>
                        <a:rPr lang="ja-JP" altLang="en-US" sz="1400" u="none" strike="noStrike" dirty="0">
                          <a:effectLst/>
                        </a:rPr>
                        <a:t>ベルセルク</a:t>
                      </a:r>
                      <a:endParaRPr lang="ja-JP" altLang="en-US" sz="1400" b="0" i="0" u="none" strike="noStrike" dirty="0">
                        <a:solidFill>
                          <a:srgbClr val="000000"/>
                        </a:solidFill>
                        <a:effectLst/>
                        <a:latin typeface="ＭＳ Ｐゴシック"/>
                      </a:endParaRPr>
                    </a:p>
                  </a:txBody>
                  <a:tcPr marL="9525" marR="9525" marT="9525" marB="0" anchor="ctr">
                    <a:solidFill>
                      <a:schemeClr val="bg1">
                        <a:lumMod val="85000"/>
                      </a:schemeClr>
                    </a:solidFill>
                  </a:tcPr>
                </a:tc>
                <a:tc>
                  <a:txBody>
                    <a:bodyPr/>
                    <a:lstStyle/>
                    <a:p>
                      <a:pPr algn="l" fontAlgn="ctr"/>
                      <a:r>
                        <a:rPr lang="ja-JP" altLang="en-US" sz="1400" u="none" strike="noStrike" dirty="0">
                          <a:effectLst/>
                        </a:rPr>
                        <a:t>千と千尋の神隠し</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l" fontAlgn="ctr"/>
                      <a:r>
                        <a:rPr lang="ja-JP" altLang="en-US" sz="1400" u="none" strike="noStrike" dirty="0">
                          <a:effectLst/>
                        </a:rPr>
                        <a:t>ふたりエッチ</a:t>
                      </a:r>
                      <a:endParaRPr lang="ja-JP" altLang="en-US" sz="1400" b="0" i="0" u="none" strike="noStrike" dirty="0">
                        <a:solidFill>
                          <a:srgbClr val="000000"/>
                        </a:solidFill>
                        <a:effectLst/>
                        <a:latin typeface="ＭＳ Ｐゴシック"/>
                      </a:endParaRPr>
                    </a:p>
                  </a:txBody>
                  <a:tcPr marL="9525" marR="9525" marT="9525" marB="0" anchor="ctr">
                    <a:solidFill>
                      <a:schemeClr val="bg1">
                        <a:lumMod val="85000"/>
                      </a:schemeClr>
                    </a:solidFill>
                  </a:tcPr>
                </a:tc>
                <a:tc>
                  <a:txBody>
                    <a:bodyPr/>
                    <a:lstStyle/>
                    <a:p>
                      <a:pPr algn="l" fontAlgn="ctr"/>
                      <a:r>
                        <a:rPr lang="ja-JP" altLang="en-US" sz="1400" u="none" strike="noStrike">
                          <a:effectLst/>
                        </a:rPr>
                        <a:t>デスノート</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l" fontAlgn="ctr"/>
                      <a:r>
                        <a:rPr lang="zh-TW" altLang="en-US" sz="1400" u="none" strike="noStrike" dirty="0">
                          <a:effectLst/>
                        </a:rPr>
                        <a:t>超級漫画初級講座</a:t>
                      </a:r>
                      <a:endParaRPr lang="zh-TW" altLang="en-US" sz="1400" b="0" i="0" u="none" strike="noStrike" dirty="0">
                        <a:solidFill>
                          <a:srgbClr val="000000"/>
                        </a:solidFill>
                        <a:effectLst/>
                        <a:latin typeface="ＭＳ Ｐゴシック"/>
                      </a:endParaRPr>
                    </a:p>
                  </a:txBody>
                  <a:tcPr marL="9525" marR="9525" marT="9525" marB="0" anchor="ctr">
                    <a:solidFill>
                      <a:schemeClr val="bg1">
                        <a:lumMod val="85000"/>
                      </a:schemeClr>
                    </a:solidFill>
                  </a:tcPr>
                </a:tc>
              </a:tr>
              <a:tr h="618297">
                <a:tc>
                  <a:txBody>
                    <a:bodyPr/>
                    <a:lstStyle/>
                    <a:p>
                      <a:pPr algn="l" fontAlgn="ctr"/>
                      <a:r>
                        <a:rPr lang="en-US" altLang="ja-JP" sz="1400" u="none" strike="noStrike" dirty="0">
                          <a:effectLst/>
                        </a:rPr>
                        <a:t>3</a:t>
                      </a:r>
                      <a:r>
                        <a:rPr lang="ja-JP" altLang="en-US" sz="1400" u="none" strike="noStrike" dirty="0">
                          <a:effectLst/>
                        </a:rPr>
                        <a:t>位</a:t>
                      </a:r>
                      <a:endParaRPr lang="ja-JP" altLang="en-US" sz="1400" b="0" i="0" u="none" strike="noStrike" dirty="0">
                        <a:solidFill>
                          <a:srgbClr val="000000"/>
                        </a:solidFill>
                        <a:effectLst/>
                        <a:latin typeface="ＭＳ Ｐゴシック"/>
                      </a:endParaRPr>
                    </a:p>
                  </a:txBody>
                  <a:tcPr marL="9525" marR="9525" marT="9525" marB="0" anchor="ctr">
                    <a:solidFill>
                      <a:schemeClr val="accent4">
                        <a:lumMod val="60000"/>
                        <a:lumOff val="40000"/>
                      </a:schemeClr>
                    </a:solidFill>
                  </a:tcPr>
                </a:tc>
                <a:tc>
                  <a:txBody>
                    <a:bodyPr/>
                    <a:lstStyle/>
                    <a:p>
                      <a:pPr algn="l" fontAlgn="ctr"/>
                      <a:r>
                        <a:rPr lang="ja-JP" altLang="en-US" sz="1400" u="none" strike="noStrike" dirty="0">
                          <a:effectLst/>
                        </a:rPr>
                        <a:t>ポケモン</a:t>
                      </a:r>
                      <a:endParaRPr lang="ja-JP" altLang="en-US" sz="1400" b="0" i="0" u="none" strike="noStrike" dirty="0">
                        <a:solidFill>
                          <a:srgbClr val="000000"/>
                        </a:solidFill>
                        <a:effectLst/>
                        <a:latin typeface="ＭＳ Ｐゴシック"/>
                      </a:endParaRPr>
                    </a:p>
                  </a:txBody>
                  <a:tcPr marL="9525" marR="9525" marT="9525" marB="0" anchor="ctr">
                    <a:solidFill>
                      <a:schemeClr val="bg1">
                        <a:lumMod val="85000"/>
                      </a:schemeClr>
                    </a:solidFill>
                  </a:tcPr>
                </a:tc>
                <a:tc>
                  <a:txBody>
                    <a:bodyPr/>
                    <a:lstStyle/>
                    <a:p>
                      <a:pPr algn="l" fontAlgn="ctr"/>
                      <a:r>
                        <a:rPr lang="ja-JP" altLang="en-US" sz="1400" u="none" strike="noStrike" dirty="0">
                          <a:effectLst/>
                        </a:rPr>
                        <a:t>漫画の描き方ボディと動き</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l" fontAlgn="ctr"/>
                      <a:r>
                        <a:rPr lang="ja-JP" altLang="en-US" sz="1400" u="none" strike="noStrike" dirty="0">
                          <a:effectLst/>
                        </a:rPr>
                        <a:t>美少女美少年の描き方</a:t>
                      </a:r>
                      <a:endParaRPr lang="ja-JP" altLang="en-US" sz="1400" b="0" i="0" u="none" strike="noStrike" dirty="0">
                        <a:solidFill>
                          <a:srgbClr val="000000"/>
                        </a:solidFill>
                        <a:effectLst/>
                        <a:latin typeface="ＭＳ Ｐゴシック"/>
                      </a:endParaRPr>
                    </a:p>
                  </a:txBody>
                  <a:tcPr marL="9525" marR="9525" marT="9525" marB="0" anchor="ctr">
                    <a:solidFill>
                      <a:schemeClr val="bg1">
                        <a:lumMod val="85000"/>
                      </a:schemeClr>
                    </a:solidFill>
                  </a:tcPr>
                </a:tc>
                <a:tc>
                  <a:txBody>
                    <a:bodyPr/>
                    <a:lstStyle/>
                    <a:p>
                      <a:pPr algn="l" fontAlgn="ctr"/>
                      <a:r>
                        <a:rPr lang="ja-JP" altLang="en-US" sz="1400" u="none" strike="noStrike">
                          <a:effectLst/>
                        </a:rPr>
                        <a:t>ワンピース</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l" fontAlgn="ctr"/>
                      <a:r>
                        <a:rPr lang="zh-TW" altLang="en-US" sz="1400" u="none" strike="noStrike" dirty="0">
                          <a:effectLst/>
                        </a:rPr>
                        <a:t>銀河英雄伝説</a:t>
                      </a:r>
                      <a:endParaRPr lang="zh-TW" altLang="en-US" sz="1400" b="0" i="0" u="none" strike="noStrike" dirty="0">
                        <a:solidFill>
                          <a:srgbClr val="000000"/>
                        </a:solidFill>
                        <a:effectLst/>
                        <a:latin typeface="ＭＳ Ｐゴシック"/>
                      </a:endParaRPr>
                    </a:p>
                  </a:txBody>
                  <a:tcPr marL="9525" marR="9525" marT="9525" marB="0" anchor="ctr">
                    <a:solidFill>
                      <a:schemeClr val="bg1">
                        <a:lumMod val="85000"/>
                      </a:schemeClr>
                    </a:solidFill>
                  </a:tcPr>
                </a:tc>
              </a:tr>
              <a:tr h="932599">
                <a:tc>
                  <a:txBody>
                    <a:bodyPr/>
                    <a:lstStyle/>
                    <a:p>
                      <a:pPr algn="l" fontAlgn="ctr"/>
                      <a:r>
                        <a:rPr lang="en-US" altLang="ja-JP" sz="1400" u="none" strike="noStrike" dirty="0">
                          <a:effectLst/>
                        </a:rPr>
                        <a:t>4</a:t>
                      </a:r>
                      <a:r>
                        <a:rPr lang="ja-JP" altLang="en-US" sz="1400" u="none" strike="noStrike" dirty="0">
                          <a:effectLst/>
                        </a:rPr>
                        <a:t>位</a:t>
                      </a:r>
                      <a:endParaRPr lang="ja-JP" altLang="en-US" sz="1400" b="0" i="0" u="none" strike="noStrike" dirty="0">
                        <a:solidFill>
                          <a:srgbClr val="000000"/>
                        </a:solidFill>
                        <a:effectLst/>
                        <a:latin typeface="ＭＳ Ｐゴシック"/>
                      </a:endParaRPr>
                    </a:p>
                  </a:txBody>
                  <a:tcPr marL="9525" marR="9525" marT="9525" marB="0" anchor="ctr">
                    <a:solidFill>
                      <a:schemeClr val="accent4">
                        <a:lumMod val="60000"/>
                        <a:lumOff val="40000"/>
                      </a:schemeClr>
                    </a:solidFill>
                  </a:tcPr>
                </a:tc>
                <a:tc>
                  <a:txBody>
                    <a:bodyPr/>
                    <a:lstStyle/>
                    <a:p>
                      <a:pPr algn="l" fontAlgn="ctr"/>
                      <a:r>
                        <a:rPr lang="ja-JP" altLang="en-US" sz="1400" u="none" strike="noStrike" dirty="0">
                          <a:effectLst/>
                        </a:rPr>
                        <a:t>フルーツバスケット</a:t>
                      </a:r>
                      <a:endParaRPr lang="ja-JP" altLang="en-US" sz="1400" b="0" i="0" u="none" strike="noStrike" dirty="0">
                        <a:solidFill>
                          <a:srgbClr val="000000"/>
                        </a:solidFill>
                        <a:effectLst/>
                        <a:latin typeface="ＭＳ Ｐゴシック"/>
                      </a:endParaRPr>
                    </a:p>
                  </a:txBody>
                  <a:tcPr marL="9525" marR="9525" marT="9525" marB="0" anchor="ctr">
                    <a:solidFill>
                      <a:schemeClr val="bg1">
                        <a:lumMod val="85000"/>
                      </a:schemeClr>
                    </a:solidFill>
                  </a:tcPr>
                </a:tc>
                <a:tc>
                  <a:txBody>
                    <a:bodyPr/>
                    <a:lstStyle/>
                    <a:p>
                      <a:pPr algn="l" fontAlgn="ctr"/>
                      <a:r>
                        <a:rPr lang="ja-JP" altLang="en-US" sz="1400" u="none" strike="noStrike" dirty="0">
                          <a:effectLst/>
                        </a:rPr>
                        <a:t>風の谷のナウシカ</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l" fontAlgn="ctr"/>
                      <a:r>
                        <a:rPr lang="ja-JP" altLang="en-US" sz="1400" u="none" strike="noStrike" dirty="0">
                          <a:effectLst/>
                        </a:rPr>
                        <a:t>デジタル漫画の描き方</a:t>
                      </a:r>
                      <a:endParaRPr lang="ja-JP" altLang="en-US" sz="1400" b="0" i="0" u="none" strike="noStrike" dirty="0">
                        <a:solidFill>
                          <a:srgbClr val="000000"/>
                        </a:solidFill>
                        <a:effectLst/>
                        <a:latin typeface="ＭＳ Ｐゴシック"/>
                      </a:endParaRPr>
                    </a:p>
                  </a:txBody>
                  <a:tcPr marL="9525" marR="9525" marT="9525" marB="0" anchor="ctr">
                    <a:solidFill>
                      <a:schemeClr val="bg1">
                        <a:lumMod val="85000"/>
                      </a:schemeClr>
                    </a:solidFill>
                  </a:tcPr>
                </a:tc>
                <a:tc>
                  <a:txBody>
                    <a:bodyPr/>
                    <a:lstStyle/>
                    <a:p>
                      <a:pPr algn="l" fontAlgn="ctr"/>
                      <a:r>
                        <a:rPr lang="en-US" sz="1400" u="none" strike="noStrike" dirty="0">
                          <a:effectLst/>
                        </a:rPr>
                        <a:t>samurai Deeper </a:t>
                      </a:r>
                      <a:r>
                        <a:rPr lang="en-US" sz="1400" u="none" strike="noStrike" dirty="0" err="1">
                          <a:effectLst/>
                        </a:rPr>
                        <a:t>Kyo</a:t>
                      </a:r>
                      <a:endParaRPr lang="en-US" sz="1400" b="0" i="0" u="none" strike="noStrike" dirty="0">
                        <a:solidFill>
                          <a:srgbClr val="000000"/>
                        </a:solidFill>
                        <a:effectLst/>
                        <a:latin typeface="ＭＳ Ｐゴシック"/>
                      </a:endParaRPr>
                    </a:p>
                  </a:txBody>
                  <a:tcPr marL="9525" marR="9525" marT="9525" marB="0" anchor="ctr"/>
                </a:tc>
                <a:tc>
                  <a:txBody>
                    <a:bodyPr/>
                    <a:lstStyle/>
                    <a:p>
                      <a:pPr algn="l" fontAlgn="ctr"/>
                      <a:r>
                        <a:rPr lang="ja-JP" altLang="en-US" sz="1400" u="none" strike="noStrike" dirty="0">
                          <a:effectLst/>
                        </a:rPr>
                        <a:t>ひとり</a:t>
                      </a:r>
                      <a:r>
                        <a:rPr lang="ja-JP" altLang="en-US" sz="1400" u="none" strike="noStrike" dirty="0" err="1">
                          <a:effectLst/>
                        </a:rPr>
                        <a:t>ぐら</a:t>
                      </a:r>
                      <a:r>
                        <a:rPr lang="ja-JP" altLang="en-US" sz="1400" u="none" strike="noStrike" dirty="0">
                          <a:effectLst/>
                        </a:rPr>
                        <a:t>しも</a:t>
                      </a:r>
                      <a:r>
                        <a:rPr lang="en-US" altLang="ja-JP" sz="1400" u="none" strike="noStrike" dirty="0">
                          <a:effectLst/>
                        </a:rPr>
                        <a:t>5</a:t>
                      </a:r>
                      <a:r>
                        <a:rPr lang="ja-JP" altLang="en-US" sz="1400" u="none" strike="noStrike" dirty="0">
                          <a:effectLst/>
                        </a:rPr>
                        <a:t>年目</a:t>
                      </a:r>
                      <a:endParaRPr lang="ja-JP" altLang="en-US" sz="1400" b="0" i="0" u="none" strike="noStrike" dirty="0">
                        <a:solidFill>
                          <a:srgbClr val="000000"/>
                        </a:solidFill>
                        <a:effectLst/>
                        <a:latin typeface="ＭＳ Ｐゴシック"/>
                      </a:endParaRPr>
                    </a:p>
                  </a:txBody>
                  <a:tcPr marL="9525" marR="9525" marT="9525" marB="0" anchor="ctr">
                    <a:solidFill>
                      <a:schemeClr val="bg1">
                        <a:lumMod val="85000"/>
                      </a:schemeClr>
                    </a:solidFill>
                  </a:tcPr>
                </a:tc>
              </a:tr>
              <a:tr h="489485">
                <a:tc>
                  <a:txBody>
                    <a:bodyPr/>
                    <a:lstStyle/>
                    <a:p>
                      <a:pPr algn="l" fontAlgn="ctr"/>
                      <a:r>
                        <a:rPr lang="en-US" altLang="ja-JP" sz="1400" u="none" strike="noStrike" dirty="0">
                          <a:effectLst/>
                        </a:rPr>
                        <a:t>5</a:t>
                      </a:r>
                      <a:r>
                        <a:rPr lang="ja-JP" altLang="en-US" sz="1400" u="none" strike="noStrike" dirty="0">
                          <a:effectLst/>
                        </a:rPr>
                        <a:t>位</a:t>
                      </a:r>
                      <a:endParaRPr lang="ja-JP" altLang="en-US" sz="1400" b="0" i="0" u="none" strike="noStrike" dirty="0">
                        <a:solidFill>
                          <a:srgbClr val="000000"/>
                        </a:solidFill>
                        <a:effectLst/>
                        <a:latin typeface="ＭＳ Ｐゴシック"/>
                      </a:endParaRPr>
                    </a:p>
                  </a:txBody>
                  <a:tcPr marL="9525" marR="9525" marT="9525" marB="0" anchor="ctr">
                    <a:solidFill>
                      <a:schemeClr val="accent4">
                        <a:lumMod val="60000"/>
                        <a:lumOff val="40000"/>
                      </a:schemeClr>
                    </a:solidFill>
                  </a:tcPr>
                </a:tc>
                <a:tc>
                  <a:txBody>
                    <a:bodyPr/>
                    <a:lstStyle/>
                    <a:p>
                      <a:pPr algn="l" fontAlgn="ctr"/>
                      <a:r>
                        <a:rPr lang="ja-JP" altLang="en-US" sz="1400" u="none" strike="noStrike" dirty="0">
                          <a:effectLst/>
                        </a:rPr>
                        <a:t>ヴァンパイア騎士</a:t>
                      </a:r>
                      <a:endParaRPr lang="ja-JP" altLang="en-US" sz="1400" b="0" i="0" u="none" strike="noStrike" dirty="0">
                        <a:solidFill>
                          <a:srgbClr val="000000"/>
                        </a:solidFill>
                        <a:effectLst/>
                        <a:latin typeface="ＭＳ Ｐゴシック"/>
                      </a:endParaRPr>
                    </a:p>
                  </a:txBody>
                  <a:tcPr marL="9525" marR="9525" marT="9525" marB="0" anchor="ctr">
                    <a:solidFill>
                      <a:schemeClr val="bg1">
                        <a:lumMod val="85000"/>
                      </a:schemeClr>
                    </a:solidFill>
                  </a:tcPr>
                </a:tc>
                <a:tc>
                  <a:txBody>
                    <a:bodyPr/>
                    <a:lstStyle/>
                    <a:p>
                      <a:pPr algn="l" fontAlgn="ctr"/>
                      <a:r>
                        <a:rPr lang="ja-JP" altLang="en-US" sz="1400" u="none" strike="noStrike" dirty="0">
                          <a:effectLst/>
                        </a:rPr>
                        <a:t>ポケモン</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l" fontAlgn="ctr"/>
                      <a:r>
                        <a:rPr lang="ja-JP" altLang="en-US" sz="1400" u="none" strike="noStrike" dirty="0">
                          <a:effectLst/>
                        </a:rPr>
                        <a:t>日本風漫画の描き方</a:t>
                      </a:r>
                      <a:endParaRPr lang="ja-JP" altLang="en-US" sz="1400" b="0" i="0" u="none" strike="noStrike" dirty="0">
                        <a:solidFill>
                          <a:srgbClr val="000000"/>
                        </a:solidFill>
                        <a:effectLst/>
                        <a:latin typeface="ＭＳ Ｐゴシック"/>
                      </a:endParaRPr>
                    </a:p>
                  </a:txBody>
                  <a:tcPr marL="9525" marR="9525" marT="9525" marB="0" anchor="ctr">
                    <a:solidFill>
                      <a:schemeClr val="bg1">
                        <a:lumMod val="85000"/>
                      </a:schemeClr>
                    </a:solidFill>
                  </a:tcPr>
                </a:tc>
                <a:tc>
                  <a:txBody>
                    <a:bodyPr/>
                    <a:lstStyle/>
                    <a:p>
                      <a:pPr algn="l" fontAlgn="ctr"/>
                      <a:r>
                        <a:rPr lang="ja-JP" altLang="en-US" sz="1400" u="none" strike="noStrike">
                          <a:effectLst/>
                        </a:rPr>
                        <a:t>シティハンター</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400" u="none" strike="noStrike" dirty="0" err="1">
                          <a:effectLst/>
                        </a:rPr>
                        <a:t>どらえ</a:t>
                      </a:r>
                      <a:r>
                        <a:rPr lang="ja-JP" altLang="en-US" sz="1400" u="none" strike="noStrike" dirty="0">
                          <a:effectLst/>
                        </a:rPr>
                        <a:t>もん</a:t>
                      </a:r>
                      <a:endParaRPr lang="ja-JP" altLang="en-US" sz="1400" b="0" i="0" u="none" strike="noStrike" dirty="0">
                        <a:solidFill>
                          <a:srgbClr val="000000"/>
                        </a:solidFill>
                        <a:effectLst/>
                        <a:latin typeface="ＭＳ Ｐゴシック"/>
                      </a:endParaRPr>
                    </a:p>
                  </a:txBody>
                  <a:tcPr marL="9525" marR="9525" marT="9525" marB="0" anchor="ctr">
                    <a:solidFill>
                      <a:schemeClr val="bg1">
                        <a:lumMod val="85000"/>
                      </a:schemeClr>
                    </a:solidFill>
                  </a:tcPr>
                </a:tc>
              </a:tr>
            </a:tbl>
          </a:graphicData>
        </a:graphic>
      </p:graphicFrame>
      <p:sp>
        <p:nvSpPr>
          <p:cNvPr id="4" name="コンテンツ プレースホルダー 3"/>
          <p:cNvSpPr>
            <a:spLocks noGrp="1"/>
          </p:cNvSpPr>
          <p:nvPr>
            <p:ph idx="1"/>
          </p:nvPr>
        </p:nvSpPr>
        <p:spPr>
          <a:xfrm>
            <a:off x="457200" y="332656"/>
            <a:ext cx="8229600" cy="5693481"/>
          </a:xfrm>
        </p:spPr>
        <p:txBody>
          <a:bodyPr/>
          <a:lstStyle/>
          <a:p>
            <a:r>
              <a:rPr lang="ja-JP" altLang="en-US" dirty="0"/>
              <a:t>数多くの作品群からニーズに合った作品を各国々に展開</a:t>
            </a:r>
            <a:r>
              <a:rPr lang="ja-JP" altLang="en-US" dirty="0" smtClean="0"/>
              <a:t>！</a:t>
            </a:r>
            <a:endParaRPr lang="en-US" altLang="ja-JP" dirty="0" smtClean="0"/>
          </a:p>
          <a:p>
            <a:pPr marL="0" indent="0">
              <a:buNone/>
            </a:pPr>
            <a:r>
              <a:rPr lang="ja-JP" altLang="en-US" b="1" dirty="0" smtClean="0">
                <a:effectLst>
                  <a:outerShdw blurRad="38100" dist="38100" dir="2700000" algn="tl">
                    <a:srgbClr val="000000">
                      <a:alpha val="43137"/>
                    </a:srgbClr>
                  </a:outerShdw>
                </a:effectLst>
              </a:rPr>
              <a:t>海外人気漫画ランキング</a:t>
            </a:r>
            <a:endParaRPr lang="en-US" altLang="ja-JP" b="1" dirty="0" smtClean="0">
              <a:effectLst>
                <a:outerShdw blurRad="38100" dist="38100" dir="2700000" algn="tl">
                  <a:srgbClr val="000000">
                    <a:alpha val="43137"/>
                  </a:srgbClr>
                </a:outerShdw>
              </a:effectLst>
            </a:endParaRPr>
          </a:p>
        </p:txBody>
      </p:sp>
      <p:sp>
        <p:nvSpPr>
          <p:cNvPr id="5" name="テキスト ボックス 4"/>
          <p:cNvSpPr txBox="1"/>
          <p:nvPr/>
        </p:nvSpPr>
        <p:spPr>
          <a:xfrm>
            <a:off x="5148064" y="6211669"/>
            <a:ext cx="5652120" cy="646331"/>
          </a:xfrm>
          <a:prstGeom prst="rect">
            <a:avLst/>
          </a:prstGeom>
          <a:noFill/>
        </p:spPr>
        <p:txBody>
          <a:bodyPr wrap="square" rtlCol="0">
            <a:spAutoFit/>
          </a:bodyPr>
          <a:lstStyle/>
          <a:p>
            <a:r>
              <a:rPr lang="ja-JP" altLang="en-US" dirty="0" smtClean="0"/>
              <a:t>出典</a:t>
            </a:r>
            <a:r>
              <a:rPr lang="ja-JP" altLang="en-US" dirty="0" smtClean="0">
                <a:sym typeface="Wingdings" pitchFamily="2" charset="2"/>
              </a:rPr>
              <a:t></a:t>
            </a:r>
            <a:r>
              <a:rPr lang="en-US" altLang="ja-JP" dirty="0" smtClean="0"/>
              <a:t>http</a:t>
            </a:r>
            <a:r>
              <a:rPr lang="en-US" altLang="ja-JP" dirty="0"/>
              <a:t>://</a:t>
            </a:r>
            <a:r>
              <a:rPr lang="en-US" altLang="ja-JP" dirty="0" smtClean="0"/>
              <a:t>www.tokyo-sports.co.jp/entame/anime/125362</a:t>
            </a:r>
            <a:r>
              <a:rPr lang="ja-JP" altLang="en-US" dirty="0" smtClean="0"/>
              <a:t>）</a:t>
            </a:r>
            <a:r>
              <a:rPr lang="en-US" altLang="ja-JP" dirty="0" smtClean="0"/>
              <a:t>/</a:t>
            </a:r>
            <a:endParaRPr kumimoji="1" lang="ja-JP" altLang="en-US" dirty="0"/>
          </a:p>
        </p:txBody>
      </p:sp>
    </p:spTree>
    <p:extLst>
      <p:ext uri="{BB962C8B-B14F-4D97-AF65-F5344CB8AC3E}">
        <p14:creationId xmlns:p14="http://schemas.microsoft.com/office/powerpoint/2010/main" val="21812615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海外人気アニメランキング</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3364286863"/>
              </p:ext>
            </p:extLst>
          </p:nvPr>
        </p:nvGraphicFramePr>
        <p:xfrm>
          <a:off x="971600" y="1124744"/>
          <a:ext cx="6480720" cy="4884384"/>
        </p:xfrm>
        <a:graphic>
          <a:graphicData uri="http://schemas.openxmlformats.org/drawingml/2006/table">
            <a:tbl>
              <a:tblPr>
                <a:tableStyleId>{69CF1AB2-1976-4502-BF36-3FF5EA218861}</a:tableStyleId>
              </a:tblPr>
              <a:tblGrid>
                <a:gridCol w="1080120"/>
                <a:gridCol w="5400600"/>
              </a:tblGrid>
              <a:tr h="429060">
                <a:tc>
                  <a:txBody>
                    <a:bodyPr/>
                    <a:lstStyle/>
                    <a:p>
                      <a:pPr algn="ctr" fontAlgn="ctr"/>
                      <a:r>
                        <a:rPr lang="en-US" altLang="ja-JP" sz="2000" u="none" strike="noStrike" dirty="0">
                          <a:effectLst/>
                        </a:rPr>
                        <a:t>1</a:t>
                      </a:r>
                      <a:endParaRPr lang="en-US" altLang="ja-JP" sz="2000" b="0" i="0" u="none" strike="noStrike" dirty="0">
                        <a:solidFill>
                          <a:srgbClr val="000000"/>
                        </a:solidFill>
                        <a:effectLst/>
                        <a:latin typeface="ＭＳ Ｐゴシック"/>
                      </a:endParaRPr>
                    </a:p>
                  </a:txBody>
                  <a:tcPr marL="9525" marR="9525" marT="9525" marB="0" anchor="ctr">
                    <a:solidFill>
                      <a:schemeClr val="accent4">
                        <a:lumMod val="40000"/>
                        <a:lumOff val="60000"/>
                      </a:schemeClr>
                    </a:solidFill>
                  </a:tcPr>
                </a:tc>
                <a:tc>
                  <a:txBody>
                    <a:bodyPr/>
                    <a:lstStyle/>
                    <a:p>
                      <a:pPr algn="l" fontAlgn="ctr"/>
                      <a:r>
                        <a:rPr lang="ja-JP" altLang="en-US" sz="2000" u="none" strike="noStrike" dirty="0">
                          <a:effectLst/>
                        </a:rPr>
                        <a:t>鋼の錬金術師</a:t>
                      </a:r>
                      <a:endParaRPr lang="ja-JP" altLang="en-US" sz="2000" b="0" i="0" u="none" strike="noStrike" dirty="0">
                        <a:solidFill>
                          <a:srgbClr val="000000"/>
                        </a:solidFill>
                        <a:effectLst/>
                        <a:latin typeface="ＭＳ Ｐゴシック"/>
                      </a:endParaRPr>
                    </a:p>
                  </a:txBody>
                  <a:tcPr marL="9525" marR="9525" marT="9525" marB="0" anchor="ctr"/>
                </a:tc>
              </a:tr>
              <a:tr h="396594">
                <a:tc>
                  <a:txBody>
                    <a:bodyPr/>
                    <a:lstStyle/>
                    <a:p>
                      <a:pPr algn="ctr" fontAlgn="ctr"/>
                      <a:r>
                        <a:rPr lang="en-US" altLang="ja-JP" sz="2000" u="none" strike="noStrike" dirty="0">
                          <a:effectLst/>
                        </a:rPr>
                        <a:t>2</a:t>
                      </a:r>
                      <a:endParaRPr lang="en-US" altLang="ja-JP" sz="2000" b="0" i="0" u="none" strike="noStrike" dirty="0">
                        <a:solidFill>
                          <a:srgbClr val="000000"/>
                        </a:solidFill>
                        <a:effectLst/>
                        <a:latin typeface="ＭＳ Ｐゴシック"/>
                      </a:endParaRPr>
                    </a:p>
                  </a:txBody>
                  <a:tcPr marL="9525" marR="9525" marT="9525" marB="0" anchor="ctr">
                    <a:solidFill>
                      <a:schemeClr val="accent4">
                        <a:lumMod val="40000"/>
                        <a:lumOff val="60000"/>
                      </a:schemeClr>
                    </a:solidFill>
                  </a:tcPr>
                </a:tc>
                <a:tc>
                  <a:txBody>
                    <a:bodyPr/>
                    <a:lstStyle/>
                    <a:p>
                      <a:pPr algn="l" fontAlgn="ctr"/>
                      <a:r>
                        <a:rPr lang="ja-JP" altLang="en-US" sz="2000" u="none" strike="noStrike" dirty="0">
                          <a:effectLst/>
                        </a:rPr>
                        <a:t>デスノート</a:t>
                      </a:r>
                      <a:endParaRPr lang="ja-JP" altLang="en-US" sz="2000" b="0" i="0" u="none" strike="noStrike" dirty="0">
                        <a:solidFill>
                          <a:srgbClr val="000000"/>
                        </a:solidFill>
                        <a:effectLst/>
                        <a:latin typeface="ＭＳ Ｐゴシック"/>
                      </a:endParaRPr>
                    </a:p>
                  </a:txBody>
                  <a:tcPr marL="9525" marR="9525" marT="9525" marB="0" anchor="ctr"/>
                </a:tc>
              </a:tr>
              <a:tr h="637664">
                <a:tc>
                  <a:txBody>
                    <a:bodyPr/>
                    <a:lstStyle/>
                    <a:p>
                      <a:pPr algn="ctr" fontAlgn="ctr"/>
                      <a:r>
                        <a:rPr lang="en-US" altLang="ja-JP" sz="2000" u="none" strike="noStrike" dirty="0">
                          <a:effectLst/>
                        </a:rPr>
                        <a:t>3</a:t>
                      </a:r>
                      <a:endParaRPr lang="en-US" altLang="ja-JP" sz="2000" b="0" i="0" u="none" strike="noStrike" dirty="0">
                        <a:solidFill>
                          <a:srgbClr val="000000"/>
                        </a:solidFill>
                        <a:effectLst/>
                        <a:latin typeface="ＭＳ Ｐゴシック"/>
                      </a:endParaRPr>
                    </a:p>
                  </a:txBody>
                  <a:tcPr marL="9525" marR="9525" marT="9525" marB="0" anchor="ctr">
                    <a:solidFill>
                      <a:schemeClr val="accent4">
                        <a:lumMod val="40000"/>
                        <a:lumOff val="60000"/>
                      </a:schemeClr>
                    </a:solidFill>
                  </a:tcPr>
                </a:tc>
                <a:tc>
                  <a:txBody>
                    <a:bodyPr/>
                    <a:lstStyle/>
                    <a:p>
                      <a:pPr algn="l" fontAlgn="ctr"/>
                      <a:r>
                        <a:rPr lang="ja-JP" altLang="en-US" sz="2000" u="none" strike="noStrike" dirty="0">
                          <a:effectLst/>
                        </a:rPr>
                        <a:t>カウボーイ・ビバップ</a:t>
                      </a:r>
                      <a:endParaRPr lang="ja-JP" altLang="en-US" sz="2000" b="0" i="0" u="none" strike="noStrike" dirty="0">
                        <a:solidFill>
                          <a:srgbClr val="000000"/>
                        </a:solidFill>
                        <a:effectLst/>
                        <a:latin typeface="ＭＳ Ｐゴシック"/>
                      </a:endParaRPr>
                    </a:p>
                  </a:txBody>
                  <a:tcPr marL="9525" marR="9525" marT="9525" marB="0" anchor="ctr"/>
                </a:tc>
              </a:tr>
              <a:tr h="429060">
                <a:tc>
                  <a:txBody>
                    <a:bodyPr/>
                    <a:lstStyle/>
                    <a:p>
                      <a:pPr algn="ctr" fontAlgn="ctr"/>
                      <a:r>
                        <a:rPr lang="en-US" altLang="ja-JP" sz="2000" u="none" strike="noStrike" dirty="0">
                          <a:effectLst/>
                        </a:rPr>
                        <a:t>4</a:t>
                      </a:r>
                      <a:endParaRPr lang="en-US" altLang="ja-JP" sz="2000" b="0" i="0" u="none" strike="noStrike" dirty="0">
                        <a:solidFill>
                          <a:srgbClr val="000000"/>
                        </a:solidFill>
                        <a:effectLst/>
                        <a:latin typeface="ＭＳ Ｐゴシック"/>
                      </a:endParaRPr>
                    </a:p>
                  </a:txBody>
                  <a:tcPr marL="9525" marR="9525" marT="9525" marB="0" anchor="ctr">
                    <a:solidFill>
                      <a:schemeClr val="accent4">
                        <a:lumMod val="40000"/>
                        <a:lumOff val="60000"/>
                      </a:schemeClr>
                    </a:solidFill>
                  </a:tcPr>
                </a:tc>
                <a:tc>
                  <a:txBody>
                    <a:bodyPr/>
                    <a:lstStyle/>
                    <a:p>
                      <a:pPr algn="l" fontAlgn="ctr"/>
                      <a:r>
                        <a:rPr lang="ja-JP" altLang="en-US" sz="2000" u="none" strike="noStrike" dirty="0">
                          <a:effectLst/>
                        </a:rPr>
                        <a:t>千と千尋の物語</a:t>
                      </a:r>
                      <a:endParaRPr lang="ja-JP" altLang="en-US" sz="2000" b="0" i="0" u="none" strike="noStrike" dirty="0">
                        <a:solidFill>
                          <a:srgbClr val="000000"/>
                        </a:solidFill>
                        <a:effectLst/>
                        <a:latin typeface="ＭＳ Ｐゴシック"/>
                      </a:endParaRPr>
                    </a:p>
                  </a:txBody>
                  <a:tcPr marL="9525" marR="9525" marT="9525" marB="0" anchor="ctr"/>
                </a:tc>
              </a:tr>
              <a:tr h="487200">
                <a:tc>
                  <a:txBody>
                    <a:bodyPr/>
                    <a:lstStyle/>
                    <a:p>
                      <a:pPr algn="ctr" fontAlgn="ctr"/>
                      <a:r>
                        <a:rPr lang="en-US" altLang="ja-JP" sz="2000" u="none" strike="noStrike" dirty="0">
                          <a:effectLst/>
                        </a:rPr>
                        <a:t>5</a:t>
                      </a:r>
                      <a:endParaRPr lang="en-US" altLang="ja-JP" sz="2000" b="0" i="0" u="none" strike="noStrike" dirty="0">
                        <a:solidFill>
                          <a:srgbClr val="000000"/>
                        </a:solidFill>
                        <a:effectLst/>
                        <a:latin typeface="ＭＳ Ｐゴシック"/>
                      </a:endParaRPr>
                    </a:p>
                  </a:txBody>
                  <a:tcPr marL="9525" marR="9525" marT="9525" marB="0" anchor="ctr">
                    <a:solidFill>
                      <a:schemeClr val="accent4">
                        <a:lumMod val="40000"/>
                        <a:lumOff val="60000"/>
                      </a:schemeClr>
                    </a:solidFill>
                  </a:tcPr>
                </a:tc>
                <a:tc>
                  <a:txBody>
                    <a:bodyPr/>
                    <a:lstStyle/>
                    <a:p>
                      <a:pPr algn="l" fontAlgn="ctr"/>
                      <a:r>
                        <a:rPr lang="ja-JP" altLang="en-US" sz="2000" u="none" strike="noStrike">
                          <a:effectLst/>
                        </a:rPr>
                        <a:t>涼宮ハルヒの憂鬱</a:t>
                      </a:r>
                      <a:endParaRPr lang="ja-JP" altLang="en-US" sz="2000" b="0" i="0" u="none" strike="noStrike">
                        <a:solidFill>
                          <a:srgbClr val="000000"/>
                        </a:solidFill>
                        <a:effectLst/>
                        <a:latin typeface="ＭＳ Ｐゴシック"/>
                      </a:endParaRPr>
                    </a:p>
                  </a:txBody>
                  <a:tcPr marL="9525" marR="9525" marT="9525" marB="0" anchor="ctr"/>
                </a:tc>
              </a:tr>
              <a:tr h="444134">
                <a:tc>
                  <a:txBody>
                    <a:bodyPr/>
                    <a:lstStyle/>
                    <a:p>
                      <a:pPr algn="ctr" fontAlgn="ctr"/>
                      <a:r>
                        <a:rPr lang="en-US" altLang="ja-JP" sz="2000" u="none" strike="noStrike" dirty="0">
                          <a:effectLst/>
                        </a:rPr>
                        <a:t>6</a:t>
                      </a:r>
                      <a:endParaRPr lang="en-US" altLang="ja-JP" sz="2000" b="0" i="0" u="none" strike="noStrike" dirty="0">
                        <a:solidFill>
                          <a:srgbClr val="000000"/>
                        </a:solidFill>
                        <a:effectLst/>
                        <a:latin typeface="ＭＳ Ｐゴシック"/>
                      </a:endParaRPr>
                    </a:p>
                  </a:txBody>
                  <a:tcPr marL="9525" marR="9525" marT="9525" marB="0" anchor="ctr">
                    <a:solidFill>
                      <a:schemeClr val="accent4">
                        <a:lumMod val="40000"/>
                        <a:lumOff val="60000"/>
                      </a:schemeClr>
                    </a:solidFill>
                  </a:tcPr>
                </a:tc>
                <a:tc>
                  <a:txBody>
                    <a:bodyPr/>
                    <a:lstStyle/>
                    <a:p>
                      <a:pPr algn="l" fontAlgn="ctr"/>
                      <a:r>
                        <a:rPr lang="ja-JP" altLang="en-US" sz="2000" u="none" strike="noStrike" dirty="0">
                          <a:effectLst/>
                        </a:rPr>
                        <a:t>もののけ姫</a:t>
                      </a:r>
                      <a:endParaRPr lang="ja-JP" altLang="en-US" sz="2000" b="0" i="0" u="none" strike="noStrike" dirty="0">
                        <a:solidFill>
                          <a:srgbClr val="000000"/>
                        </a:solidFill>
                        <a:effectLst/>
                        <a:latin typeface="ＭＳ Ｐゴシック"/>
                      </a:endParaRPr>
                    </a:p>
                  </a:txBody>
                  <a:tcPr marL="9525" marR="9525" marT="9525" marB="0" anchor="ctr"/>
                </a:tc>
              </a:tr>
              <a:tr h="565150">
                <a:tc>
                  <a:txBody>
                    <a:bodyPr/>
                    <a:lstStyle/>
                    <a:p>
                      <a:pPr algn="ctr" fontAlgn="ctr"/>
                      <a:r>
                        <a:rPr lang="en-US" altLang="ja-JP" sz="2000" u="none" strike="noStrike" dirty="0">
                          <a:effectLst/>
                        </a:rPr>
                        <a:t>7</a:t>
                      </a:r>
                      <a:endParaRPr lang="en-US" altLang="ja-JP" sz="2000" b="0" i="0" u="none" strike="noStrike" dirty="0">
                        <a:solidFill>
                          <a:srgbClr val="000000"/>
                        </a:solidFill>
                        <a:effectLst/>
                        <a:latin typeface="ＭＳ Ｐゴシック"/>
                      </a:endParaRPr>
                    </a:p>
                  </a:txBody>
                  <a:tcPr marL="9525" marR="9525" marT="9525" marB="0" anchor="ctr">
                    <a:solidFill>
                      <a:schemeClr val="accent4">
                        <a:lumMod val="40000"/>
                        <a:lumOff val="60000"/>
                      </a:schemeClr>
                    </a:solidFill>
                  </a:tcPr>
                </a:tc>
                <a:tc>
                  <a:txBody>
                    <a:bodyPr/>
                    <a:lstStyle/>
                    <a:p>
                      <a:pPr algn="l" fontAlgn="ctr"/>
                      <a:r>
                        <a:rPr lang="ja-JP" altLang="en-US" sz="2000" u="none" strike="noStrike" dirty="0">
                          <a:effectLst/>
                        </a:rPr>
                        <a:t>エルフェン・リード</a:t>
                      </a:r>
                      <a:endParaRPr lang="ja-JP" altLang="en-US" sz="2000" b="0" i="0" u="none" strike="noStrike" dirty="0">
                        <a:solidFill>
                          <a:srgbClr val="000000"/>
                        </a:solidFill>
                        <a:effectLst/>
                        <a:latin typeface="ＭＳ Ｐゴシック"/>
                      </a:endParaRPr>
                    </a:p>
                  </a:txBody>
                  <a:tcPr marL="9525" marR="9525" marT="9525" marB="0" anchor="ctr"/>
                </a:tc>
              </a:tr>
              <a:tr h="637664">
                <a:tc>
                  <a:txBody>
                    <a:bodyPr/>
                    <a:lstStyle/>
                    <a:p>
                      <a:pPr algn="ctr" fontAlgn="ctr"/>
                      <a:r>
                        <a:rPr lang="en-US" altLang="ja-JP" sz="2000" u="none" strike="noStrike" dirty="0">
                          <a:effectLst/>
                        </a:rPr>
                        <a:t>8</a:t>
                      </a:r>
                      <a:endParaRPr lang="en-US" altLang="ja-JP" sz="2000" b="0" i="0" u="none" strike="noStrike" dirty="0">
                        <a:solidFill>
                          <a:srgbClr val="000000"/>
                        </a:solidFill>
                        <a:effectLst/>
                        <a:latin typeface="ＭＳ Ｐゴシック"/>
                      </a:endParaRPr>
                    </a:p>
                  </a:txBody>
                  <a:tcPr marL="9525" marR="9525" marT="9525" marB="0" anchor="ctr">
                    <a:solidFill>
                      <a:schemeClr val="accent4">
                        <a:lumMod val="40000"/>
                        <a:lumOff val="60000"/>
                      </a:schemeClr>
                    </a:solidFill>
                  </a:tcPr>
                </a:tc>
                <a:tc>
                  <a:txBody>
                    <a:bodyPr/>
                    <a:lstStyle/>
                    <a:p>
                      <a:pPr algn="l" fontAlgn="ctr"/>
                      <a:r>
                        <a:rPr lang="ja-JP" altLang="en-US" sz="2000" u="none" strike="noStrike" dirty="0">
                          <a:effectLst/>
                        </a:rPr>
                        <a:t>新世紀エヴァンゲリオン</a:t>
                      </a:r>
                      <a:endParaRPr lang="ja-JP" altLang="en-US" sz="2000" b="0" i="0" u="none" strike="noStrike" dirty="0">
                        <a:solidFill>
                          <a:srgbClr val="000000"/>
                        </a:solidFill>
                        <a:effectLst/>
                        <a:latin typeface="ＭＳ Ｐゴシック"/>
                      </a:endParaRPr>
                    </a:p>
                  </a:txBody>
                  <a:tcPr marL="9525" marR="9525" marT="9525" marB="0" anchor="ctr"/>
                </a:tc>
              </a:tr>
              <a:tr h="534740">
                <a:tc>
                  <a:txBody>
                    <a:bodyPr/>
                    <a:lstStyle/>
                    <a:p>
                      <a:pPr algn="ctr" fontAlgn="ctr"/>
                      <a:r>
                        <a:rPr lang="en-US" altLang="ja-JP" sz="2000" u="none" strike="noStrike" dirty="0">
                          <a:effectLst/>
                        </a:rPr>
                        <a:t>9</a:t>
                      </a:r>
                      <a:endParaRPr lang="en-US" altLang="ja-JP" sz="2000" b="0" i="0" u="none" strike="noStrike" dirty="0">
                        <a:solidFill>
                          <a:srgbClr val="000000"/>
                        </a:solidFill>
                        <a:effectLst/>
                        <a:latin typeface="ＭＳ Ｐゴシック"/>
                      </a:endParaRPr>
                    </a:p>
                  </a:txBody>
                  <a:tcPr marL="9525" marR="9525" marT="9525" marB="0" anchor="ctr">
                    <a:solidFill>
                      <a:schemeClr val="accent4">
                        <a:lumMod val="40000"/>
                        <a:lumOff val="60000"/>
                      </a:schemeClr>
                    </a:solidFill>
                  </a:tcPr>
                </a:tc>
                <a:tc>
                  <a:txBody>
                    <a:bodyPr/>
                    <a:lstStyle/>
                    <a:p>
                      <a:pPr algn="l" fontAlgn="ctr"/>
                      <a:r>
                        <a:rPr lang="ja-JP" altLang="en-US" sz="2000" u="none" strike="noStrike" dirty="0">
                          <a:effectLst/>
                        </a:rPr>
                        <a:t>コードギアス　反逆のルルーシュ</a:t>
                      </a:r>
                      <a:endParaRPr lang="ja-JP" altLang="en-US" sz="2000" b="0" i="0" u="none" strike="noStrike" dirty="0">
                        <a:solidFill>
                          <a:srgbClr val="000000"/>
                        </a:solidFill>
                        <a:effectLst/>
                        <a:latin typeface="ＭＳ Ｐゴシック"/>
                      </a:endParaRPr>
                    </a:p>
                  </a:txBody>
                  <a:tcPr marL="9525" marR="9525" marT="9525" marB="0" anchor="ctr"/>
                </a:tc>
              </a:tr>
              <a:tr h="323118">
                <a:tc>
                  <a:txBody>
                    <a:bodyPr/>
                    <a:lstStyle/>
                    <a:p>
                      <a:pPr algn="ctr" fontAlgn="ctr"/>
                      <a:r>
                        <a:rPr lang="en-US" altLang="ja-JP" sz="2000" u="none" strike="noStrike" dirty="0">
                          <a:effectLst/>
                        </a:rPr>
                        <a:t>10</a:t>
                      </a:r>
                      <a:endParaRPr lang="en-US" altLang="ja-JP" sz="2000" b="0" i="0" u="none" strike="noStrike" dirty="0">
                        <a:solidFill>
                          <a:srgbClr val="000000"/>
                        </a:solidFill>
                        <a:effectLst/>
                        <a:latin typeface="ＭＳ Ｐゴシック"/>
                      </a:endParaRPr>
                    </a:p>
                  </a:txBody>
                  <a:tcPr marL="9525" marR="9525" marT="9525" marB="0" anchor="ctr">
                    <a:solidFill>
                      <a:schemeClr val="accent4">
                        <a:lumMod val="40000"/>
                        <a:lumOff val="60000"/>
                      </a:schemeClr>
                    </a:solidFill>
                  </a:tcPr>
                </a:tc>
                <a:tc>
                  <a:txBody>
                    <a:bodyPr/>
                    <a:lstStyle/>
                    <a:p>
                      <a:pPr algn="l" fontAlgn="ctr"/>
                      <a:r>
                        <a:rPr lang="ja-JP" altLang="en-US" sz="2000" u="none" strike="noStrike" dirty="0">
                          <a:effectLst/>
                        </a:rPr>
                        <a:t>ブリーチ</a:t>
                      </a:r>
                      <a:endParaRPr lang="ja-JP" altLang="en-US" sz="2000" b="0" i="0" u="none" strike="noStrike" dirty="0">
                        <a:solidFill>
                          <a:srgbClr val="000000"/>
                        </a:solidFill>
                        <a:effectLst/>
                        <a:latin typeface="ＭＳ Ｐゴシック"/>
                      </a:endParaRPr>
                    </a:p>
                  </a:txBody>
                  <a:tcPr marL="9525" marR="9525" marT="9525" marB="0" anchor="ctr"/>
                </a:tc>
              </a:tr>
            </a:tbl>
          </a:graphicData>
        </a:graphic>
      </p:graphicFrame>
      <p:sp>
        <p:nvSpPr>
          <p:cNvPr id="4" name="テキスト ボックス 3"/>
          <p:cNvSpPr txBox="1"/>
          <p:nvPr/>
        </p:nvSpPr>
        <p:spPr>
          <a:xfrm>
            <a:off x="4211960" y="6190017"/>
            <a:ext cx="5112568" cy="646331"/>
          </a:xfrm>
          <a:prstGeom prst="rect">
            <a:avLst/>
          </a:prstGeom>
          <a:noFill/>
        </p:spPr>
        <p:txBody>
          <a:bodyPr wrap="square" rtlCol="0">
            <a:spAutoFit/>
          </a:bodyPr>
          <a:lstStyle/>
          <a:p>
            <a:r>
              <a:rPr kumimoji="1" lang="ja-JP" altLang="en-US" dirty="0" smtClean="0"/>
              <a:t>出典：</a:t>
            </a:r>
            <a:r>
              <a:rPr lang="en-US" altLang="ja-JP" dirty="0" smtClean="0"/>
              <a:t>http</a:t>
            </a:r>
            <a:r>
              <a:rPr lang="en-US" altLang="ja-JP" dirty="0"/>
              <a:t>://atolog69.com/archives/33632306.html</a:t>
            </a:r>
            <a:endParaRPr kumimoji="1" lang="ja-JP" altLang="en-US" dirty="0"/>
          </a:p>
        </p:txBody>
      </p:sp>
    </p:spTree>
    <p:extLst>
      <p:ext uri="{BB962C8B-B14F-4D97-AF65-F5344CB8AC3E}">
        <p14:creationId xmlns:p14="http://schemas.microsoft.com/office/powerpoint/2010/main" val="23804139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b="1" dirty="0" smtClean="0"/>
              <a:t>政府の役割を考え直す。</a:t>
            </a:r>
            <a:endParaRPr kumimoji="1" lang="en-US" altLang="ja-JP" b="1" dirty="0" smtClean="0"/>
          </a:p>
          <a:p>
            <a:pPr lvl="1"/>
            <a:r>
              <a:rPr lang="ja-JP" altLang="en-US" dirty="0"/>
              <a:t>行政</a:t>
            </a:r>
            <a:r>
              <a:rPr lang="ja-JP" altLang="en-US" dirty="0" smtClean="0"/>
              <a:t>機関ならではのサポート・・・海賊版</a:t>
            </a:r>
            <a:r>
              <a:rPr lang="en-US" altLang="ja-JP" dirty="0" smtClean="0"/>
              <a:t>DVD</a:t>
            </a:r>
            <a:r>
              <a:rPr lang="ja-JP" altLang="en-US" dirty="0" smtClean="0"/>
              <a:t>の廃止のための対策</a:t>
            </a:r>
            <a:r>
              <a:rPr lang="ja-JP" altLang="en-US" dirty="0"/>
              <a:t>と</a:t>
            </a:r>
            <a:r>
              <a:rPr lang="ja-JP" altLang="en-US" dirty="0" smtClean="0"/>
              <a:t>して、コンテンツ</a:t>
            </a:r>
            <a:r>
              <a:rPr lang="ja-JP" altLang="en-US" dirty="0"/>
              <a:t>海外流通マーク（</a:t>
            </a:r>
            <a:r>
              <a:rPr lang="en-US" altLang="ja-JP" dirty="0"/>
              <a:t>CJ</a:t>
            </a:r>
            <a:r>
              <a:rPr lang="ja-JP" altLang="en-US" dirty="0"/>
              <a:t>マーク）の</a:t>
            </a:r>
            <a:r>
              <a:rPr lang="ja-JP" altLang="en-US" dirty="0" smtClean="0"/>
              <a:t>推進</a:t>
            </a:r>
            <a:endParaRPr lang="en-US" altLang="ja-JP" dirty="0" smtClean="0"/>
          </a:p>
          <a:p>
            <a:pPr lvl="1"/>
            <a:endParaRPr lang="en-US" altLang="ja-JP" dirty="0"/>
          </a:p>
          <a:p>
            <a:pPr marL="0" indent="0">
              <a:buNone/>
            </a:pPr>
            <a:r>
              <a:rPr lang="ja-JP" altLang="en-US" dirty="0"/>
              <a:t>直接</a:t>
            </a:r>
            <a:r>
              <a:rPr lang="ja-JP" altLang="en-US" dirty="0" smtClean="0"/>
              <a:t>の</a:t>
            </a:r>
            <a:r>
              <a:rPr lang="ja-JP" altLang="en-US" dirty="0" smtClean="0"/>
              <a:t>介入</a:t>
            </a:r>
            <a:endParaRPr lang="en-US" altLang="ja-JP" dirty="0"/>
          </a:p>
          <a:p>
            <a:pPr marL="0" indent="0">
              <a:buNone/>
            </a:pPr>
            <a:endParaRPr lang="en-US" altLang="ja-JP" dirty="0" smtClean="0"/>
          </a:p>
          <a:p>
            <a:pPr marL="0" indent="0">
              <a:buNone/>
            </a:pPr>
            <a:r>
              <a:rPr lang="ja-JP" altLang="en-US" dirty="0" smtClean="0"/>
              <a:t>業界</a:t>
            </a:r>
            <a:r>
              <a:rPr lang="ja-JP" altLang="en-US" dirty="0" smtClean="0"/>
              <a:t>を陰から支える動き</a:t>
            </a:r>
            <a:endParaRPr lang="en-US" altLang="ja-JP"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2996952"/>
            <a:ext cx="1296144"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乗算記号 4"/>
          <p:cNvSpPr/>
          <p:nvPr/>
        </p:nvSpPr>
        <p:spPr>
          <a:xfrm>
            <a:off x="395536" y="3834368"/>
            <a:ext cx="1872208" cy="864096"/>
          </a:xfrm>
          <a:prstGeom prst="mathMultiply">
            <a:avLst>
              <a:gd name="adj1" fmla="val 1470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下矢印 5"/>
          <p:cNvSpPr/>
          <p:nvPr/>
        </p:nvSpPr>
        <p:spPr>
          <a:xfrm>
            <a:off x="1210482" y="4509120"/>
            <a:ext cx="242316" cy="64807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198357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32"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out)">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par>
                          <p:cTn id="25" fill="hold">
                            <p:stCondLst>
                              <p:cond delay="500"/>
                            </p:stCondLst>
                            <p:childTnLst>
                              <p:par>
                                <p:cTn id="26" presetID="22" presetClass="entr" presetSubtype="1"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up)">
                                      <p:cBhvr>
                                        <p:cTn id="28" dur="500"/>
                                        <p:tgtEl>
                                          <p:spTgt spid="6"/>
                                        </p:tgtEl>
                                      </p:cBhvr>
                                    </p:animEffect>
                                  </p:childTnLst>
                                </p:cTn>
                              </p:par>
                            </p:childTnLst>
                          </p:cTn>
                        </p:par>
                        <p:par>
                          <p:cTn id="29" fill="hold">
                            <p:stCondLst>
                              <p:cond delay="1000"/>
                            </p:stCondLst>
                            <p:childTnLst>
                              <p:par>
                                <p:cTn id="30" presetID="42" presetClass="entr" presetSubtype="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出典</a:t>
            </a:r>
            <a:endParaRPr kumimoji="1" lang="ja-JP" altLang="en-US" dirty="0"/>
          </a:p>
        </p:txBody>
      </p:sp>
      <p:sp>
        <p:nvSpPr>
          <p:cNvPr id="5" name="コンテンツ プレースホルダー 4"/>
          <p:cNvSpPr>
            <a:spLocks noGrp="1"/>
          </p:cNvSpPr>
          <p:nvPr>
            <p:ph idx="1"/>
          </p:nvPr>
        </p:nvSpPr>
        <p:spPr/>
        <p:txBody>
          <a:bodyPr>
            <a:normAutofit fontScale="85000" lnSpcReduction="20000"/>
          </a:bodyPr>
          <a:lstStyle/>
          <a:p>
            <a:r>
              <a:rPr lang="en-US" altLang="ja-JP" dirty="0"/>
              <a:t>http://</a:t>
            </a:r>
            <a:r>
              <a:rPr lang="en-US" altLang="ja-JP" dirty="0" smtClean="0"/>
              <a:t>www.mext.go.jp/b_menu/shingi/bunka/gijiroku/021/07091009/005.htm</a:t>
            </a:r>
          </a:p>
          <a:p>
            <a:r>
              <a:rPr lang="en-US" altLang="ja-JP" dirty="0"/>
              <a:t>http://</a:t>
            </a:r>
            <a:r>
              <a:rPr lang="en-US" altLang="ja-JP" dirty="0" smtClean="0"/>
              <a:t>www.kaigaimarketing.info/rankingmanga.html</a:t>
            </a:r>
          </a:p>
          <a:p>
            <a:r>
              <a:rPr lang="ja-JP" altLang="en-US" dirty="0" smtClean="0"/>
              <a:t>総務省統計局</a:t>
            </a:r>
            <a:r>
              <a:rPr lang="en-US" altLang="ja-JP" dirty="0" smtClean="0"/>
              <a:t>HP</a:t>
            </a:r>
          </a:p>
          <a:p>
            <a:r>
              <a:rPr lang="en-US" altLang="ja-JP" dirty="0"/>
              <a:t>http://www.animenewsnetwork.com/encyclopedia/ratings-anime.php</a:t>
            </a:r>
          </a:p>
          <a:p>
            <a:r>
              <a:rPr lang="en-US" altLang="ja-JP" dirty="0"/>
              <a:t>http://www.imdb.com/search/title?genres=animation&amp;title_type=tv_series&amp;num_votes=1000,&amp;</a:t>
            </a:r>
            <a:r>
              <a:rPr lang="en-US" altLang="ja-JP" dirty="0" smtClean="0"/>
              <a:t>sort=user_rating,desc</a:t>
            </a:r>
          </a:p>
          <a:p>
            <a:r>
              <a:rPr lang="en-US" altLang="ja-JP" dirty="0"/>
              <a:t>http://ukmto.at.webry.info/200909/article_11.html</a:t>
            </a:r>
            <a:endParaRPr kumimoji="1" lang="ja-JP" altLang="en-US" dirty="0"/>
          </a:p>
        </p:txBody>
      </p:sp>
    </p:spTree>
    <p:extLst>
      <p:ext uri="{BB962C8B-B14F-4D97-AF65-F5344CB8AC3E}">
        <p14:creationId xmlns:p14="http://schemas.microsoft.com/office/powerpoint/2010/main" val="938557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動機</a:t>
            </a:r>
            <a:endParaRPr kumimoji="1" lang="ja-JP" altLang="en-US" dirty="0"/>
          </a:p>
        </p:txBody>
      </p:sp>
      <p:sp>
        <p:nvSpPr>
          <p:cNvPr id="3" name="コンテンツ プレースホルダー 2"/>
          <p:cNvSpPr>
            <a:spLocks noGrp="1"/>
          </p:cNvSpPr>
          <p:nvPr>
            <p:ph idx="1"/>
          </p:nvPr>
        </p:nvSpPr>
        <p:spPr>
          <a:xfrm>
            <a:off x="457200" y="1556792"/>
            <a:ext cx="8229600" cy="4569371"/>
          </a:xfrm>
        </p:spPr>
        <p:txBody>
          <a:bodyPr>
            <a:normAutofit/>
          </a:bodyPr>
          <a:lstStyle/>
          <a:p>
            <a:r>
              <a:rPr kumimoji="1" lang="ja-JP" altLang="en-US" dirty="0" smtClean="0"/>
              <a:t>なぜこのテーマを選んだの</a:t>
            </a:r>
            <a:r>
              <a:rPr lang="ja-JP" altLang="en-US" dirty="0" smtClean="0"/>
              <a:t>か</a:t>
            </a:r>
            <a:r>
              <a:rPr kumimoji="1" lang="ja-JP" altLang="en-US" dirty="0" smtClean="0"/>
              <a:t>。</a:t>
            </a:r>
            <a:endParaRPr lang="en-US" altLang="ja-JP" sz="2000" dirty="0" smtClean="0"/>
          </a:p>
          <a:p>
            <a:pPr lvl="1"/>
            <a:r>
              <a:rPr lang="ja-JP" altLang="en-US" dirty="0" smtClean="0"/>
              <a:t>日本の政府機関（経済産業省や外務省）などが日本のコンテンツに注目し、様々な活動を行っている。</a:t>
            </a:r>
            <a:endParaRPr lang="en-US" altLang="ja-JP" dirty="0" smtClean="0"/>
          </a:p>
          <a:p>
            <a:pPr lvl="1"/>
            <a:endParaRPr lang="en-US" altLang="ja-JP" dirty="0" smtClean="0"/>
          </a:p>
          <a:p>
            <a:pPr lvl="1"/>
            <a:r>
              <a:rPr lang="ja-JP" altLang="en-US" sz="3200" dirty="0" smtClean="0"/>
              <a:t>なぜ政府がアニメや漫画等コンテンツに興味を持ったのか、疑問に思ったため。</a:t>
            </a:r>
            <a:endParaRPr lang="en-US" altLang="ja-JP" sz="3200" dirty="0"/>
          </a:p>
          <a:p>
            <a:pPr lvl="1"/>
            <a:endParaRPr kumimoji="1" lang="en-US" altLang="ja-JP" dirty="0" smtClean="0"/>
          </a:p>
        </p:txBody>
      </p:sp>
      <p:sp>
        <p:nvSpPr>
          <p:cNvPr id="4" name="右矢印 3"/>
          <p:cNvSpPr/>
          <p:nvPr/>
        </p:nvSpPr>
        <p:spPr>
          <a:xfrm rot="5400000">
            <a:off x="3946837" y="2974043"/>
            <a:ext cx="710266" cy="1044116"/>
          </a:xfrm>
          <a:prstGeom prst="rightArrow">
            <a:avLst>
              <a:gd name="adj1" fmla="val 29565"/>
              <a:gd name="adj2" fmla="val 45709"/>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01240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par>
                          <p:cTn id="12" fill="hold">
                            <p:stCondLst>
                              <p:cond delay="500"/>
                            </p:stCondLst>
                            <p:childTnLst>
                              <p:par>
                                <p:cTn id="13" presetID="1" presetClass="entr" presetSubtype="0" fill="hold" nodeType="afterEffect">
                                  <p:stCondLst>
                                    <p:cond delay="40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サブカルチャーとは？</a:t>
            </a:r>
            <a:endParaRPr kumimoji="1" lang="ja-JP" altLang="en-US" dirty="0"/>
          </a:p>
        </p:txBody>
      </p:sp>
      <p:sp>
        <p:nvSpPr>
          <p:cNvPr id="3" name="コンテンツ プレースホルダー 2"/>
          <p:cNvSpPr>
            <a:spLocks noGrp="1"/>
          </p:cNvSpPr>
          <p:nvPr>
            <p:ph idx="1"/>
          </p:nvPr>
        </p:nvSpPr>
        <p:spPr>
          <a:xfrm>
            <a:off x="467544" y="1556792"/>
            <a:ext cx="8219256" cy="4569371"/>
          </a:xfrm>
        </p:spPr>
        <p:txBody>
          <a:bodyPr>
            <a:normAutofit fontScale="85000" lnSpcReduction="10000"/>
          </a:bodyPr>
          <a:lstStyle/>
          <a:p>
            <a:pPr marL="0" indent="0">
              <a:buNone/>
            </a:pPr>
            <a:r>
              <a:rPr lang="ja-JP" altLang="en-US" dirty="0" smtClean="0"/>
              <a:t>大勢のイメージ・・・</a:t>
            </a:r>
            <a:endParaRPr lang="en-US" altLang="ja-JP" dirty="0" smtClean="0"/>
          </a:p>
          <a:p>
            <a:pPr marL="0" indent="0" algn="ctr">
              <a:buNone/>
            </a:pPr>
            <a:r>
              <a:rPr lang="ja-JP" altLang="en-US" sz="4300" b="1" dirty="0" smtClean="0">
                <a:effectLst>
                  <a:outerShdw blurRad="38100" dist="38100" dir="2700000" algn="tl">
                    <a:srgbClr val="000000">
                      <a:alpha val="43137"/>
                    </a:srgbClr>
                  </a:outerShdw>
                </a:effectLst>
              </a:rPr>
              <a:t>オタク文化</a:t>
            </a:r>
            <a:endParaRPr lang="en-US" altLang="ja-JP" sz="4300" b="1" dirty="0" smtClean="0">
              <a:effectLst>
                <a:outerShdw blurRad="38100" dist="38100" dir="2700000" algn="tl">
                  <a:srgbClr val="000000">
                    <a:alpha val="43137"/>
                  </a:srgbClr>
                </a:outerShdw>
              </a:effectLst>
            </a:endParaRPr>
          </a:p>
          <a:p>
            <a:pPr marL="3657600" lvl="8" indent="0">
              <a:buNone/>
            </a:pPr>
            <a:r>
              <a:rPr lang="ja-JP" altLang="en-US" sz="2600" dirty="0" smtClean="0"/>
              <a:t>漫画、アニメ、ゲームなど</a:t>
            </a:r>
            <a:endParaRPr lang="en-US" altLang="ja-JP" sz="2600" dirty="0" smtClean="0"/>
          </a:p>
          <a:p>
            <a:pPr marL="0" indent="0">
              <a:buNone/>
            </a:pPr>
            <a:endParaRPr lang="en-US" altLang="ja-JP" sz="1900" dirty="0" smtClean="0"/>
          </a:p>
          <a:p>
            <a:pPr marL="0" indent="0">
              <a:buNone/>
            </a:pPr>
            <a:r>
              <a:rPr lang="ja-JP" altLang="en-US" dirty="0" smtClean="0"/>
              <a:t>実際は・・・</a:t>
            </a:r>
            <a:endParaRPr lang="en-US" altLang="ja-JP" dirty="0" smtClean="0"/>
          </a:p>
          <a:p>
            <a:r>
              <a:rPr lang="ja-JP" altLang="en-US" dirty="0" smtClean="0"/>
              <a:t>ファッション</a:t>
            </a:r>
            <a:endParaRPr lang="en-US" altLang="ja-JP" dirty="0" smtClean="0"/>
          </a:p>
          <a:p>
            <a:r>
              <a:rPr lang="ja-JP" altLang="en-US" dirty="0"/>
              <a:t>現代</a:t>
            </a:r>
            <a:r>
              <a:rPr lang="ja-JP" altLang="en-US" dirty="0" smtClean="0"/>
              <a:t>アート</a:t>
            </a:r>
            <a:endParaRPr lang="en-US" altLang="ja-JP" dirty="0" smtClean="0"/>
          </a:p>
          <a:p>
            <a:r>
              <a:rPr lang="ja-JP" altLang="en-US" dirty="0" smtClean="0"/>
              <a:t>音楽（</a:t>
            </a:r>
            <a:r>
              <a:rPr lang="en-US" altLang="ja-JP" dirty="0" smtClean="0"/>
              <a:t>J-POP</a:t>
            </a:r>
            <a:r>
              <a:rPr lang="ja-JP" altLang="en-US" dirty="0" smtClean="0"/>
              <a:t>など）</a:t>
            </a:r>
            <a:endParaRPr lang="en-US" altLang="ja-JP" dirty="0" smtClean="0"/>
          </a:p>
          <a:p>
            <a:endParaRPr lang="en-US" altLang="ja-JP" dirty="0"/>
          </a:p>
          <a:p>
            <a:pPr marL="0" indent="0">
              <a:buNone/>
            </a:pPr>
            <a:r>
              <a:rPr lang="ja-JP" altLang="en-US" dirty="0" smtClean="0"/>
              <a:t>ある一定の層からの支持を得た文化＝サブカルチャー</a:t>
            </a:r>
            <a:endParaRPr lang="en-US" altLang="ja-JP" dirty="0"/>
          </a:p>
          <a:p>
            <a:pPr marL="0" indent="0">
              <a:buNone/>
            </a:pPr>
            <a:endParaRPr lang="en-US" altLang="ja-JP" dirty="0" smtClean="0"/>
          </a:p>
          <a:p>
            <a:pPr marL="0" indent="0">
              <a:buNone/>
            </a:pPr>
            <a:endParaRPr lang="en-US" altLang="ja-JP" dirty="0" smtClean="0"/>
          </a:p>
          <a:p>
            <a:pPr lvl="1"/>
            <a:endParaRPr lang="en-US" altLang="ja-JP" dirty="0" smtClean="0"/>
          </a:p>
          <a:p>
            <a:endParaRPr lang="en-US" altLang="ja-JP" dirty="0"/>
          </a:p>
          <a:p>
            <a:endParaRPr lang="en-US" altLang="ja-JP" dirty="0" smtClean="0"/>
          </a:p>
        </p:txBody>
      </p:sp>
    </p:spTree>
    <p:extLst>
      <p:ext uri="{BB962C8B-B14F-4D97-AF65-F5344CB8AC3E}">
        <p14:creationId xmlns:p14="http://schemas.microsoft.com/office/powerpoint/2010/main" val="357320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par>
                          <p:cTn id="12" fill="hold">
                            <p:stCondLst>
                              <p:cond delay="0"/>
                            </p:stCondLst>
                            <p:childTnLst>
                              <p:par>
                                <p:cTn id="13" presetID="42"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childTnLst>
                          </p:cTn>
                        </p:par>
                        <p:par>
                          <p:cTn id="30" fill="hold">
                            <p:stCondLst>
                              <p:cond delay="500"/>
                            </p:stCondLst>
                            <p:childTnLst>
                              <p:par>
                                <p:cTn id="31" presetID="53" presetClass="entr" presetSubtype="16"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5" dur="500"/>
                                        <p:tgtEl>
                                          <p:spTgt spid="3">
                                            <p:txEl>
                                              <p:pRg st="6" end="6"/>
                                            </p:txEl>
                                          </p:spTgt>
                                        </p:tgtEl>
                                      </p:cBhvr>
                                    </p:animEffect>
                                  </p:childTnLst>
                                </p:cTn>
                              </p:par>
                            </p:childTnLst>
                          </p:cTn>
                        </p:par>
                        <p:par>
                          <p:cTn id="36" fill="hold">
                            <p:stCondLst>
                              <p:cond delay="1000"/>
                            </p:stCondLst>
                            <p:childTnLst>
                              <p:par>
                                <p:cTn id="37" presetID="53" presetClass="entr" presetSubtype="16"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2000"/>
                                        <p:tgtEl>
                                          <p:spTgt spid="3">
                                            <p:txEl>
                                              <p:pRg st="9" end="9"/>
                                            </p:txEl>
                                          </p:spTgt>
                                        </p:tgtEl>
                                      </p:cBhvr>
                                    </p:animEffect>
                                    <p:anim calcmode="lin" valueType="num">
                                      <p:cBhvr>
                                        <p:cTn id="47"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48" dur="20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問題</a:t>
            </a:r>
            <a:r>
              <a:rPr lang="ja-JP" altLang="en-US" dirty="0" smtClean="0"/>
              <a:t>提起</a:t>
            </a:r>
            <a:endParaRPr kumimoji="1" lang="ja-JP" altLang="en-US" dirty="0"/>
          </a:p>
        </p:txBody>
      </p:sp>
      <p:sp>
        <p:nvSpPr>
          <p:cNvPr id="4" name="コンテンツ プレースホルダー 3"/>
          <p:cNvSpPr>
            <a:spLocks noGrp="1"/>
          </p:cNvSpPr>
          <p:nvPr>
            <p:ph idx="1"/>
          </p:nvPr>
        </p:nvSpPr>
        <p:spPr/>
        <p:txBody>
          <a:bodyPr/>
          <a:lstStyle/>
          <a:p>
            <a:pPr>
              <a:buFont typeface="Wingdings" pitchFamily="2" charset="2"/>
              <a:buChar char="u"/>
            </a:pPr>
            <a:r>
              <a:rPr lang="ja-JP" altLang="en-US" dirty="0" smtClean="0"/>
              <a:t>本当にオタク文化は成長しているのか。</a:t>
            </a:r>
            <a:endParaRPr lang="en-US" altLang="ja-JP" dirty="0" smtClean="0"/>
          </a:p>
          <a:p>
            <a:pPr>
              <a:buFont typeface="Wingdings" pitchFamily="2" charset="2"/>
              <a:buChar char="u"/>
            </a:pPr>
            <a:endParaRPr lang="en-US" altLang="ja-JP" dirty="0" smtClean="0"/>
          </a:p>
          <a:p>
            <a:pPr>
              <a:buFont typeface="Wingdings" pitchFamily="2" charset="2"/>
              <a:buChar char="u"/>
            </a:pPr>
            <a:r>
              <a:rPr lang="ja-JP" altLang="en-US" dirty="0" smtClean="0"/>
              <a:t>オタク文化は現在の日本経済にどれほど影響を与えているのか。</a:t>
            </a:r>
            <a:endParaRPr lang="en-US" altLang="ja-JP" dirty="0" smtClean="0"/>
          </a:p>
          <a:p>
            <a:pPr>
              <a:buFont typeface="Wingdings" pitchFamily="2" charset="2"/>
              <a:buChar char="u"/>
            </a:pPr>
            <a:endParaRPr lang="en-US" altLang="ja-JP" dirty="0" smtClean="0"/>
          </a:p>
          <a:p>
            <a:pPr>
              <a:buFont typeface="Wingdings" pitchFamily="2" charset="2"/>
              <a:buChar char="u"/>
            </a:pPr>
            <a:r>
              <a:rPr lang="ja-JP" altLang="en-US" dirty="0" smtClean="0"/>
              <a:t>これからも成長しうるか。</a:t>
            </a:r>
            <a:endParaRPr lang="en-US" altLang="ja-JP" dirty="0" smtClean="0"/>
          </a:p>
          <a:p>
            <a:pPr>
              <a:buFont typeface="Wingdings" pitchFamily="2" charset="2"/>
              <a:buChar char="u"/>
            </a:pPr>
            <a:endParaRPr kumimoji="1" lang="ja-JP" altLang="en-US" dirty="0"/>
          </a:p>
        </p:txBody>
      </p:sp>
    </p:spTree>
    <p:extLst>
      <p:ext uri="{BB962C8B-B14F-4D97-AF65-F5344CB8AC3E}">
        <p14:creationId xmlns:p14="http://schemas.microsoft.com/office/powerpoint/2010/main" val="147320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仮説</a:t>
            </a:r>
            <a:endParaRPr kumimoji="1" lang="ja-JP" altLang="en-US" dirty="0"/>
          </a:p>
        </p:txBody>
      </p:sp>
      <p:sp>
        <p:nvSpPr>
          <p:cNvPr id="3" name="コンテンツ プレースホルダー 2"/>
          <p:cNvSpPr>
            <a:spLocks noGrp="1"/>
          </p:cNvSpPr>
          <p:nvPr>
            <p:ph idx="1"/>
          </p:nvPr>
        </p:nvSpPr>
        <p:spPr>
          <a:xfrm>
            <a:off x="467544" y="1268760"/>
            <a:ext cx="8229600" cy="5184576"/>
          </a:xfrm>
        </p:spPr>
        <p:txBody>
          <a:bodyPr>
            <a:normAutofit lnSpcReduction="10000"/>
          </a:bodyPr>
          <a:lstStyle/>
          <a:p>
            <a:pPr>
              <a:tabLst>
                <a:tab pos="6010275" algn="l"/>
              </a:tabLst>
            </a:pPr>
            <a:r>
              <a:rPr lang="ja-JP" altLang="en-US" sz="2800" dirty="0"/>
              <a:t>オタク</a:t>
            </a:r>
            <a:r>
              <a:rPr lang="ja-JP" altLang="en-US" sz="2800" dirty="0" smtClean="0"/>
              <a:t>文化は経済産業省と外務省が着目してるだけあり海外進出してゆきこれからは日本経済を支えてくれると仮定する。</a:t>
            </a:r>
            <a:endParaRPr lang="en-US" altLang="ja-JP" sz="2800" dirty="0" smtClean="0"/>
          </a:p>
          <a:p>
            <a:pPr>
              <a:tabLst>
                <a:tab pos="6010275" algn="l"/>
              </a:tabLst>
            </a:pPr>
            <a:endParaRPr lang="en-US" altLang="ja-JP" sz="2800" dirty="0" smtClean="0"/>
          </a:p>
          <a:p>
            <a:pPr>
              <a:tabLst>
                <a:tab pos="6010275" algn="l"/>
              </a:tabLst>
            </a:pPr>
            <a:r>
              <a:rPr lang="ja-JP" altLang="en-US" sz="2800" dirty="0" smtClean="0"/>
              <a:t>よってオタク文化は日本の経済へ大きな影響を与える存在となりうる。</a:t>
            </a:r>
            <a:endParaRPr lang="en-US" altLang="ja-JP" sz="2800" dirty="0" smtClean="0"/>
          </a:p>
          <a:p>
            <a:pPr marL="0" indent="0">
              <a:buNone/>
              <a:tabLst>
                <a:tab pos="6010275" algn="l"/>
              </a:tabLst>
            </a:pPr>
            <a:endParaRPr kumimoji="1" lang="en-US" altLang="ja-JP" sz="2800" dirty="0" smtClean="0"/>
          </a:p>
          <a:p>
            <a:pPr marL="0" indent="0">
              <a:buNone/>
              <a:tabLst>
                <a:tab pos="6010275" algn="l"/>
              </a:tabLst>
            </a:pPr>
            <a:r>
              <a:rPr kumimoji="1" lang="ja-JP" altLang="en-US" sz="2800" dirty="0" smtClean="0"/>
              <a:t>と仮説をたてる。</a:t>
            </a:r>
            <a:endParaRPr kumimoji="1" lang="en-US" altLang="ja-JP" sz="2800" dirty="0" smtClean="0"/>
          </a:p>
          <a:p>
            <a:pPr marL="0" indent="0">
              <a:buNone/>
              <a:tabLst>
                <a:tab pos="6010275" algn="l"/>
              </a:tabLst>
            </a:pPr>
            <a:endParaRPr lang="en-US" altLang="ja-JP" sz="2800" dirty="0"/>
          </a:p>
          <a:p>
            <a:pPr marL="0" indent="0" algn="ctr">
              <a:buNone/>
              <a:tabLst>
                <a:tab pos="6010275" algn="l"/>
              </a:tabLst>
            </a:pPr>
            <a:r>
              <a:rPr kumimoji="1" lang="ja-JP" altLang="en-US" sz="6000" b="1" i="1" dirty="0" smtClean="0"/>
              <a:t>クールジャパン戦略</a:t>
            </a:r>
            <a:endParaRPr kumimoji="1" lang="en-US" altLang="ja-JP" sz="6000" b="1" i="1" dirty="0" smtClean="0"/>
          </a:p>
          <a:p>
            <a:pPr marL="0" indent="0">
              <a:buNone/>
              <a:tabLst>
                <a:tab pos="6010275" algn="l"/>
              </a:tabLst>
            </a:pPr>
            <a:endParaRPr lang="en-US" altLang="ja-JP" sz="2800" dirty="0"/>
          </a:p>
          <a:p>
            <a:pPr marL="0" indent="0">
              <a:buNone/>
              <a:tabLst>
                <a:tab pos="6010275" algn="l"/>
              </a:tabLst>
            </a:pPr>
            <a:endParaRPr kumimoji="1" lang="ja-JP" altLang="en-US" sz="2800" dirty="0"/>
          </a:p>
        </p:txBody>
      </p:sp>
    </p:spTree>
    <p:extLst>
      <p:ext uri="{BB962C8B-B14F-4D97-AF65-F5344CB8AC3E}">
        <p14:creationId xmlns:p14="http://schemas.microsoft.com/office/powerpoint/2010/main" val="153236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anim calcmode="lin" valueType="num">
                                      <p:cBhvr>
                                        <p:cTn id="21"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クールジャパン戦略とは？</a:t>
            </a:r>
            <a:endParaRPr kumimoji="1" lang="ja-JP" altLang="en-US" dirty="0"/>
          </a:p>
        </p:txBody>
      </p:sp>
      <p:sp>
        <p:nvSpPr>
          <p:cNvPr id="3" name="コンテンツ プレースホルダー 2"/>
          <p:cNvSpPr>
            <a:spLocks noGrp="1"/>
          </p:cNvSpPr>
          <p:nvPr>
            <p:ph idx="1"/>
          </p:nvPr>
        </p:nvSpPr>
        <p:spPr/>
        <p:txBody>
          <a:bodyPr>
            <a:normAutofit/>
          </a:bodyPr>
          <a:lstStyle/>
          <a:p>
            <a:pPr marL="457200" lvl="1" indent="0">
              <a:buNone/>
            </a:pPr>
            <a:r>
              <a:rPr lang="ja-JP" altLang="en-US" sz="6000" dirty="0" smtClean="0"/>
              <a:t>日本のサブカルチャーをグローバル展開する</a:t>
            </a:r>
            <a:r>
              <a:rPr lang="ja-JP" altLang="en-US" sz="6000" dirty="0"/>
              <a:t>事</a:t>
            </a:r>
            <a:r>
              <a:rPr lang="ja-JP" altLang="en-US" sz="6000" dirty="0" smtClean="0"/>
              <a:t>による、日本の内需低迷への対抗策！</a:t>
            </a:r>
            <a:endParaRPr lang="en-US" altLang="ja-JP" sz="6000" dirty="0" smtClean="0"/>
          </a:p>
        </p:txBody>
      </p:sp>
    </p:spTree>
    <p:extLst>
      <p:ext uri="{BB962C8B-B14F-4D97-AF65-F5344CB8AC3E}">
        <p14:creationId xmlns:p14="http://schemas.microsoft.com/office/powerpoint/2010/main" val="421270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なぜ行おうとしたのか？</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少子</a:t>
            </a:r>
            <a:r>
              <a:rPr lang="ja-JP" altLang="en-US" dirty="0"/>
              <a:t>高齢化に</a:t>
            </a:r>
            <a:r>
              <a:rPr lang="ja-JP" altLang="en-US" dirty="0" smtClean="0"/>
              <a:t>よる国内</a:t>
            </a:r>
            <a:r>
              <a:rPr lang="ja-JP" altLang="en-US" dirty="0"/>
              <a:t>消費</a:t>
            </a:r>
            <a:r>
              <a:rPr lang="ja-JP" altLang="en-US" dirty="0" smtClean="0"/>
              <a:t>の低迷。</a:t>
            </a:r>
            <a:endParaRPr lang="en-US" altLang="ja-JP" dirty="0"/>
          </a:p>
          <a:p>
            <a:pPr marL="0" indent="0">
              <a:buNone/>
            </a:pPr>
            <a:endParaRPr lang="en-US" altLang="ja-JP" dirty="0" smtClean="0"/>
          </a:p>
          <a:p>
            <a:pPr marL="0" indent="0">
              <a:buNone/>
            </a:pPr>
            <a:r>
              <a:rPr lang="ja-JP" altLang="en-US" dirty="0" smtClean="0"/>
              <a:t>海外における巨大な市場規模に着目！</a:t>
            </a:r>
            <a:endParaRPr lang="en-US" altLang="ja-JP" dirty="0" smtClean="0"/>
          </a:p>
          <a:p>
            <a:r>
              <a:rPr lang="ja-JP" altLang="en-US" dirty="0" smtClean="0"/>
              <a:t>世界の子供人口（０～１９歳の人口）</a:t>
            </a:r>
            <a:endParaRPr lang="en-US" altLang="ja-JP" dirty="0"/>
          </a:p>
          <a:p>
            <a:pPr lvl="1"/>
            <a:r>
              <a:rPr lang="ja-JP" altLang="en-US" dirty="0" smtClean="0"/>
              <a:t>タイ・・・約１７６０万人</a:t>
            </a:r>
            <a:endParaRPr lang="en-US" altLang="ja-JP" dirty="0" smtClean="0"/>
          </a:p>
          <a:p>
            <a:pPr lvl="1"/>
            <a:r>
              <a:rPr lang="ja-JP" altLang="en-US" dirty="0" smtClean="0"/>
              <a:t>シンガポール・・・約１２３万人</a:t>
            </a:r>
            <a:endParaRPr lang="en-US" altLang="ja-JP" dirty="0" smtClean="0"/>
          </a:p>
          <a:p>
            <a:pPr lvl="1"/>
            <a:r>
              <a:rPr lang="ja-JP" altLang="en-US" b="1" dirty="0" smtClean="0">
                <a:solidFill>
                  <a:srgbClr val="FF0000"/>
                </a:solidFill>
              </a:rPr>
              <a:t>インドネシア・・・約９２５７万人</a:t>
            </a:r>
            <a:endParaRPr lang="en-US" altLang="ja-JP" b="1" dirty="0" smtClean="0">
              <a:solidFill>
                <a:srgbClr val="FF0000"/>
              </a:solidFill>
            </a:endParaRPr>
          </a:p>
          <a:p>
            <a:pPr lvl="1"/>
            <a:r>
              <a:rPr lang="ja-JP" altLang="en-US" b="1" dirty="0" smtClean="0">
                <a:solidFill>
                  <a:srgbClr val="FF0000"/>
                </a:solidFill>
              </a:rPr>
              <a:t>インド・・・約４億８５８万人</a:t>
            </a:r>
            <a:endParaRPr lang="en-US" altLang="ja-JP" b="1" dirty="0" smtClean="0">
              <a:solidFill>
                <a:srgbClr val="FF0000"/>
              </a:solidFill>
            </a:endParaRPr>
          </a:p>
          <a:p>
            <a:pPr lvl="1"/>
            <a:r>
              <a:rPr lang="ja-JP" altLang="en-US" b="1" dirty="0" smtClean="0">
                <a:solidFill>
                  <a:srgbClr val="FF0000"/>
                </a:solidFill>
              </a:rPr>
              <a:t>中国・・・約３億５５０７万人</a:t>
            </a:r>
            <a:endParaRPr lang="en-US" altLang="ja-JP" b="1" dirty="0" smtClean="0">
              <a:solidFill>
                <a:srgbClr val="FF0000"/>
              </a:solidFill>
            </a:endParaRPr>
          </a:p>
          <a:p>
            <a:pPr lvl="1" algn="r"/>
            <a:r>
              <a:rPr lang="ja-JP" altLang="en-US" sz="1900" dirty="0" smtClean="0"/>
              <a:t>（日本・・・約２２９７万人）</a:t>
            </a:r>
            <a:endParaRPr lang="en-US" altLang="ja-JP" sz="1900"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a:p>
            <a:endParaRPr kumimoji="1" lang="ja-JP" altLang="en-US" dirty="0"/>
          </a:p>
        </p:txBody>
      </p:sp>
      <p:sp>
        <p:nvSpPr>
          <p:cNvPr id="6" name="下矢印 5"/>
          <p:cNvSpPr/>
          <p:nvPr/>
        </p:nvSpPr>
        <p:spPr>
          <a:xfrm>
            <a:off x="3563888" y="1988840"/>
            <a:ext cx="72008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8572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1100"/>
                                        <p:tgtEl>
                                          <p:spTgt spid="3">
                                            <p:txEl>
                                              <p:pRg st="3" end="3"/>
                                            </p:txEl>
                                          </p:spTgt>
                                        </p:tgtEl>
                                      </p:cBhvr>
                                    </p:animEffect>
                                  </p:childTnLst>
                                </p:cTn>
                              </p:par>
                            </p:childTnLst>
                          </p:cTn>
                        </p:par>
                        <p:par>
                          <p:cTn id="22" fill="hold">
                            <p:stCondLst>
                              <p:cond delay="1100"/>
                            </p:stCondLst>
                            <p:childTnLst>
                              <p:par>
                                <p:cTn id="23" presetID="2" presetClass="entr" presetSubtype="4" fill="hold" nodeType="afterEffect">
                                  <p:stCondLst>
                                    <p:cond delay="90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 presetClass="entr" presetSubtype="4" fill="hold" nodeType="afterEffect">
                                  <p:stCondLst>
                                    <p:cond delay="200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2" fill="hold">
                            <p:stCondLst>
                              <p:cond delay="5000"/>
                            </p:stCondLst>
                            <p:childTnLst>
                              <p:par>
                                <p:cTn id="33" presetID="2" presetClass="entr" presetSubtype="4" fill="hold" nodeType="afterEffect">
                                  <p:stCondLst>
                                    <p:cond delay="200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7" fill="hold">
                            <p:stCondLst>
                              <p:cond delay="7500"/>
                            </p:stCondLst>
                            <p:childTnLst>
                              <p:par>
                                <p:cTn id="38" presetID="2" presetClass="entr" presetSubtype="4" fill="hold" nodeType="afterEffect">
                                  <p:stCondLst>
                                    <p:cond delay="200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2" fill="hold">
                            <p:stCondLst>
                              <p:cond delay="10000"/>
                            </p:stCondLst>
                            <p:childTnLst>
                              <p:par>
                                <p:cTn id="43" presetID="2" presetClass="entr" presetSubtype="4" fill="hold" nodeType="afterEffect">
                                  <p:stCondLst>
                                    <p:cond delay="200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barn(inVertical)">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551450"/>
            <a:ext cx="2808312" cy="400110"/>
          </a:xfrm>
          <a:prstGeom prst="rect">
            <a:avLst/>
          </a:prstGeom>
          <a:noFill/>
        </p:spPr>
        <p:txBody>
          <a:bodyPr wrap="square" rtlCol="0">
            <a:spAutoFit/>
          </a:bodyPr>
          <a:lstStyle/>
          <a:p>
            <a:r>
              <a:rPr kumimoji="1" lang="ja-JP" altLang="en-US" b="1" dirty="0" smtClean="0"/>
              <a:t>中小企業（</a:t>
            </a:r>
            <a:r>
              <a:rPr kumimoji="1" lang="ja-JP" altLang="en-US" sz="2000" b="1" dirty="0" smtClean="0"/>
              <a:t>コンテンツ</a:t>
            </a:r>
            <a:r>
              <a:rPr kumimoji="1" lang="ja-JP" altLang="en-US" b="1" dirty="0" smtClean="0"/>
              <a:t>系）</a:t>
            </a:r>
            <a:endParaRPr kumimoji="1" lang="ja-JP" altLang="en-US" b="1" dirty="0"/>
          </a:p>
        </p:txBody>
      </p:sp>
      <p:sp>
        <p:nvSpPr>
          <p:cNvPr id="5" name="テキスト ボックス 4"/>
          <p:cNvSpPr txBox="1"/>
          <p:nvPr/>
        </p:nvSpPr>
        <p:spPr>
          <a:xfrm>
            <a:off x="251520" y="918012"/>
            <a:ext cx="2592288" cy="646331"/>
          </a:xfrm>
          <a:prstGeom prst="rect">
            <a:avLst/>
          </a:prstGeom>
          <a:noFill/>
        </p:spPr>
        <p:txBody>
          <a:bodyPr wrap="square" rtlCol="0">
            <a:spAutoFit/>
          </a:bodyPr>
          <a:lstStyle/>
          <a:p>
            <a:r>
              <a:rPr kumimoji="1" lang="ja-JP" altLang="en-US" dirty="0" smtClean="0"/>
              <a:t>「アジアに進出したいが、リスクが不安・・・」</a:t>
            </a:r>
            <a:endParaRPr kumimoji="1" lang="ja-JP" altLang="en-US" dirty="0"/>
          </a:p>
        </p:txBody>
      </p:sp>
      <p:sp>
        <p:nvSpPr>
          <p:cNvPr id="6" name="テキスト ボックス 5"/>
          <p:cNvSpPr txBox="1"/>
          <p:nvPr/>
        </p:nvSpPr>
        <p:spPr>
          <a:xfrm>
            <a:off x="5652120" y="517902"/>
            <a:ext cx="3240360" cy="400110"/>
          </a:xfrm>
          <a:prstGeom prst="rect">
            <a:avLst/>
          </a:prstGeom>
          <a:noFill/>
        </p:spPr>
        <p:txBody>
          <a:bodyPr wrap="square" rtlCol="0">
            <a:spAutoFit/>
          </a:bodyPr>
          <a:lstStyle/>
          <a:p>
            <a:r>
              <a:rPr kumimoji="1" lang="ja-JP" altLang="en-US" sz="2000" b="1" dirty="0" smtClean="0"/>
              <a:t>日本の大手企業・現地企業</a:t>
            </a:r>
            <a:endParaRPr kumimoji="1" lang="ja-JP" altLang="en-US" sz="2000" b="1" dirty="0"/>
          </a:p>
        </p:txBody>
      </p:sp>
      <p:sp>
        <p:nvSpPr>
          <p:cNvPr id="7" name="テキスト ボックス 6"/>
          <p:cNvSpPr txBox="1"/>
          <p:nvPr/>
        </p:nvSpPr>
        <p:spPr>
          <a:xfrm>
            <a:off x="5652120" y="923495"/>
            <a:ext cx="3312368" cy="1477328"/>
          </a:xfrm>
          <a:prstGeom prst="rect">
            <a:avLst/>
          </a:prstGeom>
          <a:noFill/>
        </p:spPr>
        <p:txBody>
          <a:bodyPr wrap="square" rtlCol="0">
            <a:spAutoFit/>
          </a:bodyPr>
          <a:lstStyle/>
          <a:p>
            <a:r>
              <a:rPr kumimoji="1" lang="ja-JP" altLang="en-US" dirty="0" smtClean="0"/>
              <a:t>「アジアにおける日本の存在感低下に危機感」</a:t>
            </a:r>
            <a:endParaRPr kumimoji="1" lang="en-US" altLang="ja-JP" dirty="0" smtClean="0"/>
          </a:p>
          <a:p>
            <a:r>
              <a:rPr lang="ja-JP" altLang="en-US" dirty="0" smtClean="0"/>
              <a:t>「日本のコンテンツとのタイアップで新たなビジネスモデルを創りたい」</a:t>
            </a:r>
            <a:endParaRPr kumimoji="1" lang="ja-JP" altLang="en-US" dirty="0"/>
          </a:p>
        </p:txBody>
      </p:sp>
      <p:sp>
        <p:nvSpPr>
          <p:cNvPr id="12" name="円/楕円 11"/>
          <p:cNvSpPr/>
          <p:nvPr/>
        </p:nvSpPr>
        <p:spPr>
          <a:xfrm>
            <a:off x="1821886" y="2596523"/>
            <a:ext cx="5203815" cy="1282452"/>
          </a:xfrm>
          <a:prstGeom prst="ellipse">
            <a:avLst/>
          </a:prstGeom>
          <a:solidFill>
            <a:schemeClr val="bg2">
              <a:lumMod val="9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ln w="18415" cmpd="sng">
                  <a:solidFill>
                    <a:schemeClr val="bg2">
                      <a:lumMod val="75000"/>
                    </a:schemeClr>
                  </a:solidFill>
                  <a:prstDash val="solid"/>
                </a:ln>
                <a:solidFill>
                  <a:srgbClr val="FF66FF"/>
                </a:solidFill>
                <a:effectLst>
                  <a:outerShdw blurRad="63500" dir="3600000" algn="tl" rotWithShape="0">
                    <a:srgbClr val="000000">
                      <a:alpha val="70000"/>
                    </a:srgbClr>
                  </a:outerShdw>
                </a:effectLst>
              </a:rPr>
              <a:t>COOL</a:t>
            </a:r>
            <a:r>
              <a:rPr lang="ja-JP" altLang="en-US" sz="2800" dirty="0">
                <a:ln w="18415" cmpd="sng">
                  <a:solidFill>
                    <a:schemeClr val="bg2">
                      <a:lumMod val="75000"/>
                    </a:schemeClr>
                  </a:solidFill>
                  <a:prstDash val="solid"/>
                </a:ln>
                <a:solidFill>
                  <a:srgbClr val="FF66FF"/>
                </a:solidFill>
                <a:effectLst>
                  <a:outerShdw blurRad="63500" dir="3600000" algn="tl" rotWithShape="0">
                    <a:srgbClr val="000000">
                      <a:alpha val="70000"/>
                    </a:srgbClr>
                  </a:outerShdw>
                </a:effectLst>
              </a:rPr>
              <a:t> </a:t>
            </a:r>
            <a:r>
              <a:rPr lang="en-US" altLang="ja-JP" sz="2800" dirty="0" smtClean="0">
                <a:ln w="18415" cmpd="sng">
                  <a:solidFill>
                    <a:schemeClr val="bg2">
                      <a:lumMod val="75000"/>
                    </a:schemeClr>
                  </a:solidFill>
                  <a:prstDash val="solid"/>
                </a:ln>
                <a:solidFill>
                  <a:srgbClr val="FF66FF"/>
                </a:solidFill>
                <a:effectLst>
                  <a:outerShdw blurRad="63500" dir="3600000" algn="tl" rotWithShape="0">
                    <a:srgbClr val="000000">
                      <a:alpha val="70000"/>
                    </a:srgbClr>
                  </a:outerShdw>
                </a:effectLst>
              </a:rPr>
              <a:t>JAPAN</a:t>
            </a:r>
          </a:p>
          <a:p>
            <a:pPr algn="ctr"/>
            <a:r>
              <a:rPr lang="ja-JP" altLang="en-US" sz="2800" dirty="0" smtClean="0">
                <a:ln w="18415" cmpd="sng">
                  <a:solidFill>
                    <a:schemeClr val="bg2">
                      <a:lumMod val="75000"/>
                    </a:schemeClr>
                  </a:solidFill>
                  <a:prstDash val="solid"/>
                </a:ln>
                <a:solidFill>
                  <a:srgbClr val="FF66FF"/>
                </a:solidFill>
                <a:effectLst>
                  <a:outerShdw blurRad="63500" dir="3600000" algn="tl" rotWithShape="0">
                    <a:srgbClr val="000000">
                      <a:alpha val="70000"/>
                    </a:srgbClr>
                  </a:outerShdw>
                </a:effectLst>
              </a:rPr>
              <a:t>プラットフォーム</a:t>
            </a:r>
            <a:endParaRPr kumimoji="1" lang="ja-JP" altLang="en-US" sz="2800" dirty="0">
              <a:ln w="18415" cmpd="sng">
                <a:solidFill>
                  <a:schemeClr val="bg2">
                    <a:lumMod val="75000"/>
                  </a:schemeClr>
                </a:solidFill>
                <a:prstDash val="solid"/>
              </a:ln>
              <a:solidFill>
                <a:srgbClr val="FF66FF"/>
              </a:solidFill>
              <a:effectLst>
                <a:outerShdw blurRad="63500" dir="3600000" algn="tl" rotWithShape="0">
                  <a:srgbClr val="000000">
                    <a:alpha val="70000"/>
                  </a:srgbClr>
                </a:outerShdw>
              </a:effectLst>
            </a:endParaRPr>
          </a:p>
        </p:txBody>
      </p:sp>
      <p:sp>
        <p:nvSpPr>
          <p:cNvPr id="27" name="テキスト ボックス 26"/>
          <p:cNvSpPr txBox="1"/>
          <p:nvPr/>
        </p:nvSpPr>
        <p:spPr>
          <a:xfrm>
            <a:off x="0" y="5229200"/>
            <a:ext cx="1930406" cy="923330"/>
          </a:xfrm>
          <a:prstGeom prst="rect">
            <a:avLst/>
          </a:prstGeom>
          <a:noFill/>
        </p:spPr>
        <p:txBody>
          <a:bodyPr wrap="square" rtlCol="0">
            <a:spAutoFit/>
          </a:bodyPr>
          <a:lstStyle/>
          <a:p>
            <a:r>
              <a:rPr lang="ja-JP" altLang="en-US" dirty="0"/>
              <a:t>①露出機会創造 （日系大手企業とのﾏｯﾁﾝｸﾞ） </a:t>
            </a:r>
            <a:endParaRPr kumimoji="1" lang="ja-JP" altLang="en-US" dirty="0"/>
          </a:p>
        </p:txBody>
      </p:sp>
      <p:sp>
        <p:nvSpPr>
          <p:cNvPr id="28" name="テキスト ボックス 27"/>
          <p:cNvSpPr txBox="1"/>
          <p:nvPr/>
        </p:nvSpPr>
        <p:spPr>
          <a:xfrm>
            <a:off x="1821886" y="5229200"/>
            <a:ext cx="2257110" cy="923330"/>
          </a:xfrm>
          <a:prstGeom prst="rect">
            <a:avLst/>
          </a:prstGeom>
          <a:noFill/>
        </p:spPr>
        <p:txBody>
          <a:bodyPr wrap="square" rtlCol="0">
            <a:spAutoFit/>
          </a:bodyPr>
          <a:lstStyle/>
          <a:p>
            <a:r>
              <a:rPr lang="ja-JP" altLang="en-US" dirty="0"/>
              <a:t>②</a:t>
            </a:r>
            <a:r>
              <a:rPr lang="en-US" altLang="ja-JP" dirty="0"/>
              <a:t>PR</a:t>
            </a:r>
            <a:r>
              <a:rPr lang="ja-JP" altLang="en-US" dirty="0"/>
              <a:t>による認知獲得 （記者ｲﾍﾞﾝﾄ</a:t>
            </a:r>
            <a:r>
              <a:rPr lang="en-US" altLang="ja-JP" dirty="0"/>
              <a:t>/</a:t>
            </a:r>
            <a:r>
              <a:rPr lang="ja-JP" altLang="en-US" dirty="0"/>
              <a:t>屋外広告） </a:t>
            </a:r>
            <a:endParaRPr kumimoji="1" lang="ja-JP" altLang="en-US" dirty="0"/>
          </a:p>
        </p:txBody>
      </p:sp>
      <p:sp>
        <p:nvSpPr>
          <p:cNvPr id="29" name="テキスト ボックス 28"/>
          <p:cNvSpPr txBox="1"/>
          <p:nvPr/>
        </p:nvSpPr>
        <p:spPr>
          <a:xfrm>
            <a:off x="4030870" y="5229200"/>
            <a:ext cx="2497909" cy="646331"/>
          </a:xfrm>
          <a:prstGeom prst="rect">
            <a:avLst/>
          </a:prstGeom>
          <a:noFill/>
        </p:spPr>
        <p:txBody>
          <a:bodyPr wrap="square" rtlCol="0">
            <a:spAutoFit/>
          </a:bodyPr>
          <a:lstStyle/>
          <a:p>
            <a:r>
              <a:rPr lang="ja-JP" altLang="en-US" dirty="0"/>
              <a:t>③セールス拠点確保 </a:t>
            </a:r>
          </a:p>
          <a:p>
            <a:r>
              <a:rPr lang="zh-TW" altLang="en-US" dirty="0"/>
              <a:t>（実売ｾﾚｸﾄｼｮｯﾌﾟ運営） </a:t>
            </a:r>
            <a:endParaRPr kumimoji="1" lang="ja-JP" altLang="en-US" dirty="0"/>
          </a:p>
        </p:txBody>
      </p:sp>
      <p:sp>
        <p:nvSpPr>
          <p:cNvPr id="30" name="テキスト ボックス 29"/>
          <p:cNvSpPr txBox="1"/>
          <p:nvPr/>
        </p:nvSpPr>
        <p:spPr>
          <a:xfrm>
            <a:off x="6342305" y="5229200"/>
            <a:ext cx="2844316" cy="646331"/>
          </a:xfrm>
          <a:prstGeom prst="rect">
            <a:avLst/>
          </a:prstGeom>
          <a:noFill/>
        </p:spPr>
        <p:txBody>
          <a:bodyPr wrap="square" rtlCol="0">
            <a:spAutoFit/>
          </a:bodyPr>
          <a:lstStyle/>
          <a:p>
            <a:r>
              <a:rPr lang="zh-TW" altLang="en-US" dirty="0"/>
              <a:t>④業務提携機会創造 </a:t>
            </a:r>
          </a:p>
          <a:p>
            <a:r>
              <a:rPr lang="ja-JP" altLang="en-US" dirty="0"/>
              <a:t>（現地パートナーとの提携） </a:t>
            </a:r>
            <a:endParaRPr kumimoji="1" lang="ja-JP" altLang="en-US" dirty="0"/>
          </a:p>
        </p:txBody>
      </p:sp>
      <p:sp>
        <p:nvSpPr>
          <p:cNvPr id="2" name="右矢印 1"/>
          <p:cNvSpPr/>
          <p:nvPr/>
        </p:nvSpPr>
        <p:spPr>
          <a:xfrm rot="2422952">
            <a:off x="2469995" y="1844729"/>
            <a:ext cx="1113304" cy="439713"/>
          </a:xfrm>
          <a:prstGeom prst="rightArrow">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rot="8051751">
            <a:off x="4602435" y="1766185"/>
            <a:ext cx="1082550" cy="439713"/>
          </a:xfrm>
          <a:prstGeom prst="rightArrow">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下矢印 2"/>
          <p:cNvSpPr/>
          <p:nvPr/>
        </p:nvSpPr>
        <p:spPr>
          <a:xfrm rot="1799157">
            <a:off x="1688854" y="3777192"/>
            <a:ext cx="468052" cy="1338973"/>
          </a:xfrm>
          <a:prstGeom prst="downArrow">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下矢印 22"/>
          <p:cNvSpPr/>
          <p:nvPr/>
        </p:nvSpPr>
        <p:spPr>
          <a:xfrm rot="694343">
            <a:off x="3206609" y="3939905"/>
            <a:ext cx="468052" cy="1206209"/>
          </a:xfrm>
          <a:prstGeom prst="downArrow">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下矢印 23"/>
          <p:cNvSpPr/>
          <p:nvPr/>
        </p:nvSpPr>
        <p:spPr>
          <a:xfrm rot="20774236">
            <a:off x="4888899" y="3951470"/>
            <a:ext cx="468052" cy="1206209"/>
          </a:xfrm>
          <a:prstGeom prst="downArrow">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下矢印 24"/>
          <p:cNvSpPr/>
          <p:nvPr/>
        </p:nvSpPr>
        <p:spPr>
          <a:xfrm rot="19778184">
            <a:off x="6300077" y="3785833"/>
            <a:ext cx="468052" cy="1373289"/>
          </a:xfrm>
          <a:prstGeom prst="downArrow">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084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00"/>
                                        <p:tgtEl>
                                          <p:spTgt spid="2"/>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down)">
                                      <p:cBhvr>
                                        <p:cTn id="24" dur="500"/>
                                        <p:tgtEl>
                                          <p:spTgt spid="22"/>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1000" fill="hold"/>
                                        <p:tgtEl>
                                          <p:spTgt spid="12"/>
                                        </p:tgtEl>
                                        <p:attrNameLst>
                                          <p:attrName>ppt_w</p:attrName>
                                        </p:attrNameLst>
                                      </p:cBhvr>
                                      <p:tavLst>
                                        <p:tav tm="0">
                                          <p:val>
                                            <p:fltVal val="0"/>
                                          </p:val>
                                        </p:tav>
                                        <p:tav tm="100000">
                                          <p:val>
                                            <p:strVal val="#ppt_w"/>
                                          </p:val>
                                        </p:tav>
                                      </p:tavLst>
                                    </p:anim>
                                    <p:anim calcmode="lin" valueType="num">
                                      <p:cBhvr>
                                        <p:cTn id="30" dur="1000" fill="hold"/>
                                        <p:tgtEl>
                                          <p:spTgt spid="12"/>
                                        </p:tgtEl>
                                        <p:attrNameLst>
                                          <p:attrName>ppt_h</p:attrName>
                                        </p:attrNameLst>
                                      </p:cBhvr>
                                      <p:tavLst>
                                        <p:tav tm="0">
                                          <p:val>
                                            <p:fltVal val="0"/>
                                          </p:val>
                                        </p:tav>
                                        <p:tav tm="100000">
                                          <p:val>
                                            <p:strVal val="#ppt_h"/>
                                          </p:val>
                                        </p:tav>
                                      </p:tavLst>
                                    </p:anim>
                                    <p:anim calcmode="lin" valueType="num">
                                      <p:cBhvr>
                                        <p:cTn id="31" dur="1000" fill="hold"/>
                                        <p:tgtEl>
                                          <p:spTgt spid="12"/>
                                        </p:tgtEl>
                                        <p:attrNameLst>
                                          <p:attrName>style.rotation</p:attrName>
                                        </p:attrNameLst>
                                      </p:cBhvr>
                                      <p:tavLst>
                                        <p:tav tm="0">
                                          <p:val>
                                            <p:fltVal val="90"/>
                                          </p:val>
                                        </p:tav>
                                        <p:tav tm="100000">
                                          <p:val>
                                            <p:fltVal val="0"/>
                                          </p:val>
                                        </p:tav>
                                      </p:tavLst>
                                    </p:anim>
                                    <p:animEffect transition="in" filter="fade">
                                      <p:cBhvr>
                                        <p:cTn id="32" dur="10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up)">
                                      <p:cBhvr>
                                        <p:cTn id="37" dur="500"/>
                                        <p:tgtEl>
                                          <p:spTgt spid="3"/>
                                        </p:tgtEl>
                                      </p:cBhvr>
                                    </p:animEffect>
                                  </p:childTnLst>
                                </p:cTn>
                              </p:par>
                            </p:childTnLst>
                          </p:cTn>
                        </p:par>
                        <p:par>
                          <p:cTn id="38" fill="hold">
                            <p:stCondLst>
                              <p:cond delay="500"/>
                            </p:stCondLst>
                            <p:childTnLst>
                              <p:par>
                                <p:cTn id="39" presetID="1" presetClass="entr" presetSubtype="0"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up)">
                                      <p:cBhvr>
                                        <p:cTn id="45" dur="500"/>
                                        <p:tgtEl>
                                          <p:spTgt spid="23"/>
                                        </p:tgtEl>
                                      </p:cBhvr>
                                    </p:animEffect>
                                  </p:childTnLst>
                                </p:cTn>
                              </p:par>
                            </p:childTnLst>
                          </p:cTn>
                        </p:par>
                        <p:par>
                          <p:cTn id="46" fill="hold">
                            <p:stCondLst>
                              <p:cond delay="500"/>
                            </p:stCondLst>
                            <p:childTnLst>
                              <p:par>
                                <p:cTn id="47" presetID="1" presetClass="entr" presetSubtype="0" fill="hold" grpId="0" nodeType="after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up)">
                                      <p:cBhvr>
                                        <p:cTn id="53" dur="500"/>
                                        <p:tgtEl>
                                          <p:spTgt spid="24"/>
                                        </p:tgtEl>
                                      </p:cBhvr>
                                    </p:animEffect>
                                  </p:childTnLst>
                                </p:cTn>
                              </p:par>
                            </p:childTnLst>
                          </p:cTn>
                        </p:par>
                        <p:par>
                          <p:cTn id="54" fill="hold">
                            <p:stCondLst>
                              <p:cond delay="500"/>
                            </p:stCondLst>
                            <p:childTnLst>
                              <p:par>
                                <p:cTn id="55" presetID="1" presetClass="entr" presetSubtype="0" fill="hold" grpId="0" nodeType="after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ipe(up)">
                                      <p:cBhvr>
                                        <p:cTn id="61" dur="500"/>
                                        <p:tgtEl>
                                          <p:spTgt spid="25"/>
                                        </p:tgtEl>
                                      </p:cBhvr>
                                    </p:animEffect>
                                  </p:childTnLst>
                                </p:cTn>
                              </p:par>
                            </p:childTnLst>
                          </p:cTn>
                        </p:par>
                        <p:par>
                          <p:cTn id="62" fill="hold">
                            <p:stCondLst>
                              <p:cond delay="500"/>
                            </p:stCondLst>
                            <p:childTnLst>
                              <p:par>
                                <p:cTn id="63" presetID="1" presetClass="entr" presetSubtype="0"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7" grpId="0"/>
      <p:bldP spid="28" grpId="0"/>
      <p:bldP spid="29" grpId="0"/>
      <p:bldP spid="30" grpId="0"/>
      <p:bldP spid="2" grpId="0" animBg="1"/>
      <p:bldP spid="22" grpId="0" animBg="1"/>
      <p:bldP spid="3" grpId="0" animBg="1"/>
      <p:bldP spid="23" grpId="0" animBg="1"/>
      <p:bldP spid="24" grpId="0" animBg="1"/>
      <p:bldP spid="25"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雪藤">
  <a:themeElements>
    <a:clrScheme name="雪藤">
      <a:dk1>
        <a:sysClr val="windowText" lastClr="000000"/>
      </a:dk1>
      <a:lt1>
        <a:sysClr val="window" lastClr="FFFFFF"/>
      </a:lt1>
      <a:dk2>
        <a:srgbClr val="000049"/>
      </a:dk2>
      <a:lt2>
        <a:srgbClr val="E3E8FF"/>
      </a:lt2>
      <a:accent1>
        <a:srgbClr val="947098"/>
      </a:accent1>
      <a:accent2>
        <a:srgbClr val="809E90"/>
      </a:accent2>
      <a:accent3>
        <a:srgbClr val="7574AC"/>
      </a:accent3>
      <a:accent4>
        <a:srgbClr val="A4715D"/>
      </a:accent4>
      <a:accent5>
        <a:srgbClr val="9E9E78"/>
      </a:accent5>
      <a:accent6>
        <a:srgbClr val="6079A4"/>
      </a:accent6>
      <a:hlink>
        <a:srgbClr val="0000FF"/>
      </a:hlink>
      <a:folHlink>
        <a:srgbClr val="800080"/>
      </a:folHlink>
    </a:clrScheme>
    <a:fontScheme name="雪藤">
      <a:majorFont>
        <a:latin typeface="Bookman Old Style"/>
        <a:ea typeface=""/>
        <a:cs typeface=""/>
        <a:font script="Jpan" typeface="HGP明朝E"/>
        <a:font script="Hang" typeface="돋움"/>
        <a:font script="Hans" typeface="黑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方正舒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雪藤">
      <a:fillStyleLst>
        <a:solidFill>
          <a:schemeClr val="phClr">
            <a:tint val="100000"/>
          </a:schemeClr>
        </a:solidFill>
        <a:gradFill>
          <a:gsLst>
            <a:gs pos="0">
              <a:schemeClr val="phClr">
                <a:sat val="13000"/>
                <a:lum val="79000"/>
              </a:schemeClr>
            </a:gs>
            <a:gs pos="100000">
              <a:schemeClr val="phClr">
                <a:sat val="100000"/>
                <a:lum val="95000"/>
              </a:schemeClr>
            </a:gs>
          </a:gsLst>
          <a:lin ang="5400000" scaled="1"/>
        </a:gradFill>
        <a:blipFill>
          <a:blip xmlns:r="http://schemas.openxmlformats.org/officeDocument/2006/relationships" r:embed="rId1">
            <a:duotone>
              <a:srgbClr val="FFFFFF"/>
              <a:schemeClr val="phClr">
                <a:tint val="100000"/>
              </a:schemeClr>
            </a:duotone>
          </a:blip>
        </a:blipFill>
      </a:fillStyleLst>
      <a:lnStyleLst>
        <a:ln w="9525">
          <a:solidFill>
            <a:schemeClr val="phClr">
              <a:alpha val="100000"/>
            </a:schemeClr>
          </a:solidFill>
          <a:prstDash val="solid"/>
        </a:ln>
        <a:ln w="12700">
          <a:solidFill>
            <a:schemeClr val="phClr">
              <a:alpha val="100000"/>
            </a:schemeClr>
          </a:solidFill>
          <a:prstDash val="solid"/>
        </a:ln>
        <a:ln w="38100">
          <a:solidFill>
            <a:schemeClr val="phClr">
              <a:alpha val="100000"/>
            </a:schemeClr>
          </a:solidFill>
          <a:prstDash val="solid"/>
        </a:ln>
      </a:lnStyleLst>
      <a:effectStyleLst>
        <a:effectStyle>
          <a:effectLst/>
        </a:effectStyle>
        <a:effectStyle>
          <a:effectLst>
            <a:glow rad="101600">
              <a:schemeClr val="phClr">
                <a:alpha val="10000"/>
              </a:schemeClr>
            </a:glow>
            <a:outerShdw blurRad="50800" dist="50800" dir="5400000" algn="tl">
              <a:srgbClr val="7D7D7D">
                <a:alpha val="65000"/>
              </a:srgbClr>
            </a:outerShdw>
          </a:effectLst>
          <a:scene3d>
            <a:camera prst="perspectiveFront"/>
            <a:lightRig rig="threePt" dir="t">
              <a:rot lat="0" lon="0" rev="18900000"/>
            </a:lightRig>
          </a:scene3d>
          <a:sp3d/>
        </a:effectStyle>
        <a:effectStyle>
          <a:effectLst>
            <a:glow rad="101600">
              <a:schemeClr val="phClr">
                <a:alpha val="15000"/>
              </a:schemeClr>
            </a:glow>
            <a:outerShdw blurRad="50800" dist="50800" dir="5400000" algn="tl">
              <a:srgbClr val="7D7D7D">
                <a:alpha val="65000"/>
              </a:srgbClr>
            </a:outerShdw>
          </a:effectLst>
          <a:scene3d>
            <a:camera prst="perspectiveFront" fov="0"/>
            <a:lightRig rig="glow" dir="t">
              <a:rot lat="0" lon="0" rev="2700000"/>
            </a:lightRig>
          </a:scene3d>
          <a:sp3d>
            <a:bevelT w="342900" h="38100" prst="softRound"/>
            <a:bevelB w="342900" h="38100" prst="softRound"/>
            <a:contourClr>
              <a:srgbClr val="000000"/>
            </a:contourClr>
          </a:sp3d>
        </a:effectStyle>
      </a:effectStyleLst>
      <a:bgFillStyleLst>
        <a:solidFill>
          <a:schemeClr val="phClr">
            <a:tint val="100000"/>
          </a:schemeClr>
        </a:solidFill>
        <a:gradFill>
          <a:gsLst>
            <a:gs pos="0">
              <a:schemeClr val="phClr">
                <a:sat val="0"/>
                <a:lum val="100000"/>
              </a:schemeClr>
            </a:gs>
            <a:gs pos="100000">
              <a:schemeClr val="phClr">
                <a:sat val="100000"/>
                <a:lum val="90000"/>
              </a:schemeClr>
            </a:gs>
          </a:gsLst>
          <a:lin ang="16200000" scaled="1"/>
        </a:gradFill>
        <a:blipFill rotWithShape="0">
          <a:blip xmlns:r="http://schemas.openxmlformats.org/officeDocument/2006/relationships" r:embed="rId2">
            <a:duotone>
              <a:schemeClr val="phClr">
                <a:shade val="28000"/>
                <a:satMod val="250000"/>
              </a:schemeClr>
              <a:schemeClr val="phClr">
                <a:tint val="92350"/>
                <a:satMod val="15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Wistaria</Template>
  <TotalTime>2946</TotalTime>
  <Words>1304</Words>
  <Application>Microsoft Office PowerPoint</Application>
  <PresentationFormat>画面に合わせる (4:3)</PresentationFormat>
  <Paragraphs>282</Paragraphs>
  <Slides>23</Slides>
  <Notes>12</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雪藤</vt:lpstr>
      <vt:lpstr>サブカルチャーと日本経済</vt:lpstr>
      <vt:lpstr>目次</vt:lpstr>
      <vt:lpstr>動機</vt:lpstr>
      <vt:lpstr>サブカルチャーとは？</vt:lpstr>
      <vt:lpstr>問題提起</vt:lpstr>
      <vt:lpstr>仮説</vt:lpstr>
      <vt:lpstr>クールジャパン戦略とは？</vt:lpstr>
      <vt:lpstr>なぜ行おうとしたのか？</vt:lpstr>
      <vt:lpstr>PowerPoint プレゼンテーション</vt:lpstr>
      <vt:lpstr>コンテンツの売り出し方</vt:lpstr>
      <vt:lpstr>予算</vt:lpstr>
      <vt:lpstr>PowerPoint プレゼンテーション</vt:lpstr>
      <vt:lpstr>今後の課題</vt:lpstr>
      <vt:lpstr>クールジャパン推進機構の仕組み</vt:lpstr>
      <vt:lpstr>PowerPoint プレゼンテーション</vt:lpstr>
      <vt:lpstr>アニメ制作会社の海外売上推移</vt:lpstr>
      <vt:lpstr>アニメーターの６５％が年収３００万円未満 </vt:lpstr>
      <vt:lpstr>成功の鍵は・・・？</vt:lpstr>
      <vt:lpstr>成功例：ポケモン「株式会社ポケモン」</vt:lpstr>
      <vt:lpstr>PowerPoint プレゼンテーション</vt:lpstr>
      <vt:lpstr>海外人気アニメランキング</vt:lpstr>
      <vt:lpstr>PowerPoint プレゼンテーション</vt:lpstr>
      <vt:lpstr>出典</vt:lpstr>
    </vt:vector>
  </TitlesOfParts>
  <Company>名古屋学院大学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サブカルチャーと日本経済</dc:title>
  <dc:creator>学術情報センター</dc:creator>
  <cp:lastModifiedBy>名古屋学院大学</cp:lastModifiedBy>
  <cp:revision>129</cp:revision>
  <dcterms:created xsi:type="dcterms:W3CDTF">2013-09-26T06:29:38Z</dcterms:created>
  <dcterms:modified xsi:type="dcterms:W3CDTF">2013-11-23T14:05:10Z</dcterms:modified>
</cp:coreProperties>
</file>