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7" r:id="rId2"/>
    <p:sldId id="320" r:id="rId3"/>
    <p:sldId id="308" r:id="rId4"/>
    <p:sldId id="260" r:id="rId5"/>
    <p:sldId id="314" r:id="rId6"/>
    <p:sldId id="312" r:id="rId7"/>
    <p:sldId id="315" r:id="rId8"/>
    <p:sldId id="307" r:id="rId9"/>
    <p:sldId id="275" r:id="rId10"/>
    <p:sldId id="292" r:id="rId11"/>
    <p:sldId id="299" r:id="rId12"/>
    <p:sldId id="298" r:id="rId13"/>
    <p:sldId id="295" r:id="rId14"/>
    <p:sldId id="317" r:id="rId15"/>
    <p:sldId id="318" r:id="rId16"/>
    <p:sldId id="291" r:id="rId17"/>
    <p:sldId id="310" r:id="rId18"/>
    <p:sldId id="306" r:id="rId19"/>
    <p:sldId id="296" r:id="rId20"/>
    <p:sldId id="284" r:id="rId21"/>
    <p:sldId id="297" r:id="rId22"/>
    <p:sldId id="276" r:id="rId23"/>
    <p:sldId id="259" r:id="rId24"/>
    <p:sldId id="305" r:id="rId25"/>
    <p:sldId id="309" r:id="rId26"/>
    <p:sldId id="316" r:id="rId27"/>
    <p:sldId id="311" r:id="rId28"/>
    <p:sldId id="313" r:id="rId2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7" d="100"/>
          <a:sy n="117" d="100"/>
        </p:scale>
        <p:origin x="-146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oleObject" Target="file:///C:\Users\Matsubara\Documents\&#12476;&#12511;&#38306;&#20418;\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gfs\rt\std\e111271\&#28436;&#32722;&#8545;\Microsoft%20PowerPoint%20&#20869;&#12398;&#12464;&#12521;&#12501;.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oleObject" Target="file:///\\ngfs\rt\std\e111271\&#28436;&#32722;&#8545;\Microsoft%20PowerPoint%20&#20869;&#12398;&#12464;&#12521;&#12501;.xlsx" TargetMode="Externa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invertIfNegative val="0"/>
          <c:cat>
            <c:strRef>
              <c:f>Sheet1!$H$4:$H$16</c:f>
              <c:strCache>
                <c:ptCount val="13"/>
                <c:pt idx="0">
                  <c:v>2000年</c:v>
                </c:pt>
                <c:pt idx="1">
                  <c:v>2001年</c:v>
                </c:pt>
                <c:pt idx="2">
                  <c:v>2002年</c:v>
                </c:pt>
                <c:pt idx="3">
                  <c:v>2003年</c:v>
                </c:pt>
                <c:pt idx="4">
                  <c:v>2004年</c:v>
                </c:pt>
                <c:pt idx="5">
                  <c:v>2005年</c:v>
                </c:pt>
                <c:pt idx="6">
                  <c:v>2006年</c:v>
                </c:pt>
                <c:pt idx="7">
                  <c:v>2007年</c:v>
                </c:pt>
                <c:pt idx="8">
                  <c:v>2008年</c:v>
                </c:pt>
                <c:pt idx="9">
                  <c:v>2009年</c:v>
                </c:pt>
                <c:pt idx="10">
                  <c:v>2010年</c:v>
                </c:pt>
                <c:pt idx="11">
                  <c:v>2011年</c:v>
                </c:pt>
                <c:pt idx="12">
                  <c:v>2012年</c:v>
                </c:pt>
              </c:strCache>
            </c:strRef>
          </c:cat>
          <c:val>
            <c:numRef>
              <c:f>Sheet1!$I$4:$I$16</c:f>
              <c:numCache>
                <c:formatCode>#,##0</c:formatCode>
                <c:ptCount val="13"/>
                <c:pt idx="0">
                  <c:v>71896</c:v>
                </c:pt>
                <c:pt idx="1">
                  <c:v>71694</c:v>
                </c:pt>
                <c:pt idx="2">
                  <c:v>70815</c:v>
                </c:pt>
                <c:pt idx="3">
                  <c:v>70340</c:v>
                </c:pt>
                <c:pt idx="4">
                  <c:v>70364</c:v>
                </c:pt>
                <c:pt idx="5">
                  <c:v>69680</c:v>
                </c:pt>
                <c:pt idx="6">
                  <c:v>69100</c:v>
                </c:pt>
                <c:pt idx="7">
                  <c:v>68437</c:v>
                </c:pt>
                <c:pt idx="8">
                  <c:v>67207</c:v>
                </c:pt>
                <c:pt idx="9">
                  <c:v>65080</c:v>
                </c:pt>
                <c:pt idx="10">
                  <c:v>63199</c:v>
                </c:pt>
                <c:pt idx="11">
                  <c:v>61581</c:v>
                </c:pt>
                <c:pt idx="12">
                  <c:v>60655</c:v>
                </c:pt>
              </c:numCache>
            </c:numRef>
          </c:val>
        </c:ser>
        <c:dLbls>
          <c:showLegendKey val="0"/>
          <c:showVal val="0"/>
          <c:showCatName val="0"/>
          <c:showSerName val="0"/>
          <c:showPercent val="0"/>
          <c:showBubbleSize val="0"/>
        </c:dLbls>
        <c:gapWidth val="75"/>
        <c:overlap val="-25"/>
        <c:axId val="4369792"/>
        <c:axId val="4371200"/>
      </c:barChart>
      <c:catAx>
        <c:axId val="4369792"/>
        <c:scaling>
          <c:orientation val="minMax"/>
        </c:scaling>
        <c:delete val="0"/>
        <c:axPos val="b"/>
        <c:numFmt formatCode="General" sourceLinked="0"/>
        <c:majorTickMark val="none"/>
        <c:minorTickMark val="none"/>
        <c:tickLblPos val="nextTo"/>
        <c:crossAx val="4371200"/>
        <c:crosses val="autoZero"/>
        <c:auto val="1"/>
        <c:lblAlgn val="ctr"/>
        <c:lblOffset val="100"/>
        <c:noMultiLvlLbl val="0"/>
      </c:catAx>
      <c:valAx>
        <c:axId val="4371200"/>
        <c:scaling>
          <c:orientation val="minMax"/>
          <c:max val="74000"/>
          <c:min val="54000"/>
        </c:scaling>
        <c:delete val="0"/>
        <c:axPos val="l"/>
        <c:majorGridlines/>
        <c:numFmt formatCode="#,##0" sourceLinked="1"/>
        <c:majorTickMark val="none"/>
        <c:minorTickMark val="none"/>
        <c:tickLblPos val="nextTo"/>
        <c:spPr>
          <a:ln w="9525">
            <a:noFill/>
          </a:ln>
        </c:spPr>
        <c:crossAx val="4369792"/>
        <c:crosses val="autoZero"/>
        <c:crossBetween val="between"/>
      </c:valAx>
    </c:plotArea>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dLbl>
              <c:idx val="0"/>
              <c:tx>
                <c:rich>
                  <a:bodyPr/>
                  <a:lstStyle/>
                  <a:p>
                    <a:r>
                      <a:rPr lang="en-US" altLang="en-US" sz="4800" dirty="0"/>
                      <a:t>74.4%</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6898148148148148E-3"/>
                  <c:y val="0.12136093939807714"/>
                </c:manualLayout>
              </c:layout>
              <c:tx>
                <c:rich>
                  <a:bodyPr/>
                  <a:lstStyle/>
                  <a:p>
                    <a:r>
                      <a:rPr lang="en-US" altLang="en-US" sz="4800" dirty="0"/>
                      <a:t>20.5%</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3834815786915522E-2"/>
                  <c:y val="1.4030166404401981E-2"/>
                </c:manualLayout>
              </c:layout>
              <c:tx>
                <c:rich>
                  <a:bodyPr/>
                  <a:lstStyle/>
                  <a:p>
                    <a:r>
                      <a:rPr lang="en-US" altLang="en-US" sz="4800" dirty="0"/>
                      <a:t>5.1%</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[Book1.xlsx]Sheet1!$B$3:$B$5</c:f>
              <c:strCache>
                <c:ptCount val="3"/>
                <c:pt idx="0">
                  <c:v>無料</c:v>
                </c:pt>
                <c:pt idx="1">
                  <c:v>有料</c:v>
                </c:pt>
                <c:pt idx="2">
                  <c:v>無料、有料共に</c:v>
                </c:pt>
              </c:strCache>
            </c:strRef>
          </c:cat>
          <c:val>
            <c:numRef>
              <c:f>[Book1.xlsx]Sheet1!$C$3:$C$5</c:f>
              <c:numCache>
                <c:formatCode>0.0%</c:formatCode>
                <c:ptCount val="3"/>
                <c:pt idx="0">
                  <c:v>0.74399999999999999</c:v>
                </c:pt>
                <c:pt idx="1">
                  <c:v>0.20499999999999999</c:v>
                </c:pt>
                <c:pt idx="2">
                  <c:v>5.0999999999999997E-2</c:v>
                </c:pt>
              </c:numCache>
            </c:numRef>
          </c:val>
        </c:ser>
        <c:dLbls>
          <c:showLegendKey val="0"/>
          <c:showVal val="0"/>
          <c:showCatName val="0"/>
          <c:showSerName val="0"/>
          <c:showPercent val="0"/>
          <c:showBubbleSize val="0"/>
          <c:showLeaderLines val="1"/>
        </c:dLbls>
        <c:firstSliceAng val="0"/>
      </c:pieChart>
    </c:plotArea>
    <c:legend>
      <c:legendPos val="r"/>
      <c:legendEntry>
        <c:idx val="0"/>
        <c:txPr>
          <a:bodyPr/>
          <a:lstStyle/>
          <a:p>
            <a:pPr>
              <a:defRPr sz="2800" baseline="0"/>
            </a:pPr>
            <a:endParaRPr lang="ja-JP"/>
          </a:p>
        </c:txPr>
      </c:legendEntry>
      <c:legendEntry>
        <c:idx val="1"/>
        <c:txPr>
          <a:bodyPr/>
          <a:lstStyle/>
          <a:p>
            <a:pPr>
              <a:defRPr sz="2800" baseline="0"/>
            </a:pPr>
            <a:endParaRPr lang="ja-JP"/>
          </a:p>
        </c:txPr>
      </c:legendEntry>
      <c:layout>
        <c:manualLayout>
          <c:xMode val="edge"/>
          <c:yMode val="edge"/>
          <c:x val="0.62191358024691357"/>
          <c:y val="0.23384774330849442"/>
          <c:w val="0.36882716049382713"/>
          <c:h val="0.52669244682125038"/>
        </c:manualLayout>
      </c:layout>
      <c:overlay val="0"/>
      <c:txPr>
        <a:bodyPr/>
        <a:lstStyle/>
        <a:p>
          <a:pPr>
            <a:defRPr sz="2800"/>
          </a:pPr>
          <a:endParaRPr lang="ja-JP"/>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Sheet2!$G$4</c:f>
              <c:strCache>
                <c:ptCount val="1"/>
                <c:pt idx="0">
                  <c:v>ほぼ毎日読んでいる</c:v>
                </c:pt>
              </c:strCache>
            </c:strRef>
          </c:tx>
          <c:invertIfNegative val="0"/>
          <c:dLbls>
            <c:spPr>
              <a:noFill/>
              <a:ln>
                <a:noFill/>
              </a:ln>
              <a:effectLst/>
            </c:spPr>
            <c:txPr>
              <a:bodyPr/>
              <a:lstStyle/>
              <a:p>
                <a:pPr>
                  <a:defRPr sz="1800">
                    <a:solidFill>
                      <a:schemeClr val="bg1">
                        <a:lumMod val="95000"/>
                        <a:lumOff val="5000"/>
                      </a:schemeClr>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Sheet2!$F$5:$F$10</c:f>
              <c:strCache>
                <c:ptCount val="6"/>
                <c:pt idx="0">
                  <c:v>10代</c:v>
                </c:pt>
                <c:pt idx="1">
                  <c:v>20代</c:v>
                </c:pt>
                <c:pt idx="2">
                  <c:v>30代</c:v>
                </c:pt>
                <c:pt idx="3">
                  <c:v>40代</c:v>
                </c:pt>
                <c:pt idx="4">
                  <c:v>50代</c:v>
                </c:pt>
                <c:pt idx="5">
                  <c:v>60代</c:v>
                </c:pt>
              </c:strCache>
            </c:strRef>
          </c:cat>
          <c:val>
            <c:numRef>
              <c:f>Sheet2!$G$5:$G$10</c:f>
              <c:numCache>
                <c:formatCode>0%</c:formatCode>
                <c:ptCount val="6"/>
                <c:pt idx="0">
                  <c:v>0.16</c:v>
                </c:pt>
                <c:pt idx="1">
                  <c:v>0.24</c:v>
                </c:pt>
                <c:pt idx="2" formatCode="0.00%">
                  <c:v>0.27500000000000002</c:v>
                </c:pt>
                <c:pt idx="3" formatCode="0.00%">
                  <c:v>0.435</c:v>
                </c:pt>
                <c:pt idx="4" formatCode="0.00%">
                  <c:v>0.66500000000000004</c:v>
                </c:pt>
                <c:pt idx="5">
                  <c:v>0.67</c:v>
                </c:pt>
              </c:numCache>
            </c:numRef>
          </c:val>
        </c:ser>
        <c:ser>
          <c:idx val="1"/>
          <c:order val="1"/>
          <c:tx>
            <c:strRef>
              <c:f>Sheet2!$H$4</c:f>
              <c:strCache>
                <c:ptCount val="1"/>
                <c:pt idx="0">
                  <c:v>時々読んでいる</c:v>
                </c:pt>
              </c:strCache>
            </c:strRef>
          </c:tx>
          <c:invertIfNegative val="0"/>
          <c:dLbls>
            <c:spPr>
              <a:noFill/>
              <a:ln>
                <a:noFill/>
              </a:ln>
              <a:effectLst/>
            </c:spPr>
            <c:txPr>
              <a:bodyPr/>
              <a:lstStyle/>
              <a:p>
                <a:pPr>
                  <a:defRPr sz="1800">
                    <a:solidFill>
                      <a:schemeClr val="bg1">
                        <a:lumMod val="95000"/>
                        <a:lumOff val="5000"/>
                      </a:schemeClr>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Sheet2!$F$5:$F$10</c:f>
              <c:strCache>
                <c:ptCount val="6"/>
                <c:pt idx="0">
                  <c:v>10代</c:v>
                </c:pt>
                <c:pt idx="1">
                  <c:v>20代</c:v>
                </c:pt>
                <c:pt idx="2">
                  <c:v>30代</c:v>
                </c:pt>
                <c:pt idx="3">
                  <c:v>40代</c:v>
                </c:pt>
                <c:pt idx="4">
                  <c:v>50代</c:v>
                </c:pt>
                <c:pt idx="5">
                  <c:v>60代</c:v>
                </c:pt>
              </c:strCache>
            </c:strRef>
          </c:cat>
          <c:val>
            <c:numRef>
              <c:f>Sheet2!$H$5:$H$10</c:f>
              <c:numCache>
                <c:formatCode>0.00%</c:formatCode>
                <c:ptCount val="6"/>
                <c:pt idx="0">
                  <c:v>0.42499999999999999</c:v>
                </c:pt>
                <c:pt idx="1">
                  <c:v>0.32500000000000001</c:v>
                </c:pt>
                <c:pt idx="2">
                  <c:v>0.315</c:v>
                </c:pt>
                <c:pt idx="3" formatCode="0%">
                  <c:v>0.19</c:v>
                </c:pt>
                <c:pt idx="4" formatCode="0%">
                  <c:v>0.16</c:v>
                </c:pt>
                <c:pt idx="5" formatCode="0%">
                  <c:v>0.15</c:v>
                </c:pt>
              </c:numCache>
            </c:numRef>
          </c:val>
        </c:ser>
        <c:ser>
          <c:idx val="2"/>
          <c:order val="2"/>
          <c:tx>
            <c:strRef>
              <c:f>Sheet2!$I$4</c:f>
              <c:strCache>
                <c:ptCount val="1"/>
                <c:pt idx="0">
                  <c:v>読んでいない</c:v>
                </c:pt>
              </c:strCache>
            </c:strRef>
          </c:tx>
          <c:invertIfNegative val="0"/>
          <c:dLbls>
            <c:spPr>
              <a:noFill/>
              <a:ln>
                <a:noFill/>
              </a:ln>
              <a:effectLst/>
            </c:spPr>
            <c:txPr>
              <a:bodyPr/>
              <a:lstStyle/>
              <a:p>
                <a:pPr>
                  <a:defRPr sz="1800">
                    <a:solidFill>
                      <a:schemeClr val="bg1">
                        <a:lumMod val="95000"/>
                        <a:lumOff val="5000"/>
                      </a:schemeClr>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Sheet2!$F$5:$F$10</c:f>
              <c:strCache>
                <c:ptCount val="6"/>
                <c:pt idx="0">
                  <c:v>10代</c:v>
                </c:pt>
                <c:pt idx="1">
                  <c:v>20代</c:v>
                </c:pt>
                <c:pt idx="2">
                  <c:v>30代</c:v>
                </c:pt>
                <c:pt idx="3">
                  <c:v>40代</c:v>
                </c:pt>
                <c:pt idx="4">
                  <c:v>50代</c:v>
                </c:pt>
                <c:pt idx="5">
                  <c:v>60代</c:v>
                </c:pt>
              </c:strCache>
            </c:strRef>
          </c:cat>
          <c:val>
            <c:numRef>
              <c:f>Sheet2!$I$5:$I$10</c:f>
              <c:numCache>
                <c:formatCode>0.00%</c:formatCode>
                <c:ptCount val="6"/>
                <c:pt idx="0">
                  <c:v>0.41499999999999998</c:v>
                </c:pt>
                <c:pt idx="1">
                  <c:v>0.435</c:v>
                </c:pt>
                <c:pt idx="2" formatCode="0%">
                  <c:v>0.41</c:v>
                </c:pt>
                <c:pt idx="3">
                  <c:v>0.375</c:v>
                </c:pt>
                <c:pt idx="4">
                  <c:v>0.17499999999999999</c:v>
                </c:pt>
                <c:pt idx="5" formatCode="0%">
                  <c:v>0.18</c:v>
                </c:pt>
              </c:numCache>
            </c:numRef>
          </c:val>
        </c:ser>
        <c:dLbls>
          <c:showLegendKey val="0"/>
          <c:showVal val="0"/>
          <c:showCatName val="0"/>
          <c:showSerName val="0"/>
          <c:showPercent val="0"/>
          <c:showBubbleSize val="0"/>
        </c:dLbls>
        <c:gapWidth val="150"/>
        <c:shape val="box"/>
        <c:axId val="100263424"/>
        <c:axId val="100264960"/>
        <c:axId val="0"/>
      </c:bar3DChart>
      <c:catAx>
        <c:axId val="100263424"/>
        <c:scaling>
          <c:orientation val="minMax"/>
        </c:scaling>
        <c:delete val="0"/>
        <c:axPos val="l"/>
        <c:numFmt formatCode="General" sourceLinked="0"/>
        <c:majorTickMark val="out"/>
        <c:minorTickMark val="none"/>
        <c:tickLblPos val="nextTo"/>
        <c:txPr>
          <a:bodyPr/>
          <a:lstStyle/>
          <a:p>
            <a:pPr>
              <a:defRPr sz="1800"/>
            </a:pPr>
            <a:endParaRPr lang="ja-JP"/>
          </a:p>
        </c:txPr>
        <c:crossAx val="100264960"/>
        <c:crosses val="autoZero"/>
        <c:auto val="1"/>
        <c:lblAlgn val="ctr"/>
        <c:lblOffset val="100"/>
        <c:noMultiLvlLbl val="0"/>
      </c:catAx>
      <c:valAx>
        <c:axId val="100264960"/>
        <c:scaling>
          <c:orientation val="minMax"/>
        </c:scaling>
        <c:delete val="0"/>
        <c:axPos val="b"/>
        <c:majorGridlines/>
        <c:numFmt formatCode="0%" sourceLinked="1"/>
        <c:majorTickMark val="out"/>
        <c:minorTickMark val="none"/>
        <c:tickLblPos val="nextTo"/>
        <c:txPr>
          <a:bodyPr/>
          <a:lstStyle/>
          <a:p>
            <a:pPr>
              <a:defRPr sz="1800"/>
            </a:pPr>
            <a:endParaRPr lang="ja-JP"/>
          </a:p>
        </c:txPr>
        <c:crossAx val="100263424"/>
        <c:crosses val="autoZero"/>
        <c:crossBetween val="between"/>
      </c:valAx>
    </c:plotArea>
    <c:legend>
      <c:legendPos val="b"/>
      <c:layout/>
      <c:overlay val="0"/>
      <c:txPr>
        <a:bodyPr/>
        <a:lstStyle/>
        <a:p>
          <a:pPr>
            <a:defRPr sz="1800"/>
          </a:pPr>
          <a:endParaRPr lang="ja-JP"/>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9"/>
    </mc:Choice>
    <mc:Fallback>
      <c:style val="29"/>
    </mc:Fallback>
  </mc:AlternateContent>
  <c:chart>
    <c:title>
      <c:overlay val="0"/>
    </c:title>
    <c:autoTitleDeleted val="0"/>
    <c:plotArea>
      <c:layout/>
      <c:lineChart>
        <c:grouping val="standard"/>
        <c:varyColors val="0"/>
        <c:ser>
          <c:idx val="0"/>
          <c:order val="0"/>
          <c:tx>
            <c:strRef>
              <c:f>Sheet1!$E$83</c:f>
              <c:strCache>
                <c:ptCount val="1"/>
                <c:pt idx="0">
                  <c:v>従業員数</c:v>
                </c:pt>
              </c:strCache>
            </c:strRef>
          </c:tx>
          <c:marker>
            <c:symbol val="none"/>
          </c:marker>
          <c:cat>
            <c:strRef>
              <c:f>Sheet1!$D$84:$D$97</c:f>
              <c:strCache>
                <c:ptCount val="14"/>
                <c:pt idx="0">
                  <c:v>1999年</c:v>
                </c:pt>
                <c:pt idx="1">
                  <c:v>2000年</c:v>
                </c:pt>
                <c:pt idx="2">
                  <c:v>2001年</c:v>
                </c:pt>
                <c:pt idx="3">
                  <c:v>2002年</c:v>
                </c:pt>
                <c:pt idx="4">
                  <c:v>2003年</c:v>
                </c:pt>
                <c:pt idx="5">
                  <c:v>2004年</c:v>
                </c:pt>
                <c:pt idx="6">
                  <c:v>2005年</c:v>
                </c:pt>
                <c:pt idx="7">
                  <c:v>2006年</c:v>
                </c:pt>
                <c:pt idx="8">
                  <c:v>2007年</c:v>
                </c:pt>
                <c:pt idx="9">
                  <c:v>2008年</c:v>
                </c:pt>
                <c:pt idx="10">
                  <c:v>2009年</c:v>
                </c:pt>
                <c:pt idx="11">
                  <c:v>2010年</c:v>
                </c:pt>
                <c:pt idx="12">
                  <c:v>2011年</c:v>
                </c:pt>
                <c:pt idx="13">
                  <c:v>2012年</c:v>
                </c:pt>
              </c:strCache>
            </c:strRef>
          </c:cat>
          <c:val>
            <c:numRef>
              <c:f>Sheet1!$E$84:$E$97</c:f>
              <c:numCache>
                <c:formatCode>#,##0</c:formatCode>
                <c:ptCount val="14"/>
                <c:pt idx="0">
                  <c:v>473643</c:v>
                </c:pt>
                <c:pt idx="1">
                  <c:v>468876</c:v>
                </c:pt>
                <c:pt idx="2">
                  <c:v>464827</c:v>
                </c:pt>
                <c:pt idx="3">
                  <c:v>459413</c:v>
                </c:pt>
                <c:pt idx="4">
                  <c:v>452284</c:v>
                </c:pt>
                <c:pt idx="5">
                  <c:v>445123</c:v>
                </c:pt>
                <c:pt idx="6">
                  <c:v>439107</c:v>
                </c:pt>
                <c:pt idx="7">
                  <c:v>431843</c:v>
                </c:pt>
                <c:pt idx="8">
                  <c:v>424778</c:v>
                </c:pt>
                <c:pt idx="9">
                  <c:v>417169</c:v>
                </c:pt>
                <c:pt idx="10">
                  <c:v>405008</c:v>
                </c:pt>
                <c:pt idx="11">
                  <c:v>391832</c:v>
                </c:pt>
                <c:pt idx="12">
                  <c:v>377495</c:v>
                </c:pt>
                <c:pt idx="13">
                  <c:v>367809</c:v>
                </c:pt>
              </c:numCache>
            </c:numRef>
          </c:val>
          <c:smooth val="0"/>
        </c:ser>
        <c:dLbls>
          <c:showLegendKey val="0"/>
          <c:showVal val="0"/>
          <c:showCatName val="0"/>
          <c:showSerName val="0"/>
          <c:showPercent val="0"/>
          <c:showBubbleSize val="0"/>
        </c:dLbls>
        <c:marker val="1"/>
        <c:smooth val="0"/>
        <c:axId val="5238784"/>
        <c:axId val="5240320"/>
      </c:lineChart>
      <c:catAx>
        <c:axId val="5238784"/>
        <c:scaling>
          <c:orientation val="minMax"/>
        </c:scaling>
        <c:delete val="0"/>
        <c:axPos val="b"/>
        <c:numFmt formatCode="General" sourceLinked="0"/>
        <c:majorTickMark val="out"/>
        <c:minorTickMark val="none"/>
        <c:tickLblPos val="nextTo"/>
        <c:txPr>
          <a:bodyPr rot="-2700000"/>
          <a:lstStyle/>
          <a:p>
            <a:pPr>
              <a:defRPr/>
            </a:pPr>
            <a:endParaRPr lang="ja-JP"/>
          </a:p>
        </c:txPr>
        <c:crossAx val="5240320"/>
        <c:crosses val="autoZero"/>
        <c:auto val="1"/>
        <c:lblAlgn val="ctr"/>
        <c:lblOffset val="100"/>
        <c:noMultiLvlLbl val="0"/>
      </c:catAx>
      <c:valAx>
        <c:axId val="5240320"/>
        <c:scaling>
          <c:orientation val="minMax"/>
          <c:min val="250000"/>
        </c:scaling>
        <c:delete val="0"/>
        <c:axPos val="l"/>
        <c:majorGridlines/>
        <c:numFmt formatCode="#,##0" sourceLinked="1"/>
        <c:majorTickMark val="out"/>
        <c:minorTickMark val="none"/>
        <c:tickLblPos val="nextTo"/>
        <c:crossAx val="5238784"/>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pPr>
            <a:r>
              <a:rPr lang="ja-JP" altLang="en-US" dirty="0" smtClean="0"/>
              <a:t>販売所数</a:t>
            </a:r>
            <a:endParaRPr lang="ja-JP" altLang="en-US" dirty="0"/>
          </a:p>
        </c:rich>
      </c:tx>
      <c:overlay val="0"/>
    </c:title>
    <c:autoTitleDeleted val="0"/>
    <c:plotArea>
      <c:layout/>
      <c:lineChart>
        <c:grouping val="standard"/>
        <c:varyColors val="0"/>
        <c:ser>
          <c:idx val="1"/>
          <c:order val="0"/>
          <c:tx>
            <c:strRef>
              <c:f>Sheet1!$F$83</c:f>
              <c:strCache>
                <c:ptCount val="1"/>
                <c:pt idx="0">
                  <c:v>販売所</c:v>
                </c:pt>
              </c:strCache>
            </c:strRef>
          </c:tx>
          <c:marker>
            <c:symbol val="none"/>
          </c:marker>
          <c:cat>
            <c:strRef>
              <c:f>Sheet1!$D$84:$D$97</c:f>
              <c:strCache>
                <c:ptCount val="14"/>
                <c:pt idx="0">
                  <c:v>1999年</c:v>
                </c:pt>
                <c:pt idx="1">
                  <c:v>2000年</c:v>
                </c:pt>
                <c:pt idx="2">
                  <c:v>2001年</c:v>
                </c:pt>
                <c:pt idx="3">
                  <c:v>2002年</c:v>
                </c:pt>
                <c:pt idx="4">
                  <c:v>2003年</c:v>
                </c:pt>
                <c:pt idx="5">
                  <c:v>2004年</c:v>
                </c:pt>
                <c:pt idx="6">
                  <c:v>2005年</c:v>
                </c:pt>
                <c:pt idx="7">
                  <c:v>2006年</c:v>
                </c:pt>
                <c:pt idx="8">
                  <c:v>2007年</c:v>
                </c:pt>
                <c:pt idx="9">
                  <c:v>2008年</c:v>
                </c:pt>
                <c:pt idx="10">
                  <c:v>2009年</c:v>
                </c:pt>
                <c:pt idx="11">
                  <c:v>2010年</c:v>
                </c:pt>
                <c:pt idx="12">
                  <c:v>2011年</c:v>
                </c:pt>
                <c:pt idx="13">
                  <c:v>2012年</c:v>
                </c:pt>
              </c:strCache>
            </c:strRef>
          </c:cat>
          <c:val>
            <c:numRef>
              <c:f>Sheet1!$F$84:$F$97</c:f>
              <c:numCache>
                <c:formatCode>#,##0</c:formatCode>
                <c:ptCount val="14"/>
                <c:pt idx="0">
                  <c:v>22311</c:v>
                </c:pt>
                <c:pt idx="1">
                  <c:v>22141</c:v>
                </c:pt>
                <c:pt idx="2">
                  <c:v>21864</c:v>
                </c:pt>
                <c:pt idx="3">
                  <c:v>21615</c:v>
                </c:pt>
                <c:pt idx="4">
                  <c:v>21405</c:v>
                </c:pt>
                <c:pt idx="5">
                  <c:v>21064</c:v>
                </c:pt>
                <c:pt idx="6">
                  <c:v>20865</c:v>
                </c:pt>
                <c:pt idx="7">
                  <c:v>20614</c:v>
                </c:pt>
                <c:pt idx="8">
                  <c:v>20424</c:v>
                </c:pt>
                <c:pt idx="9">
                  <c:v>20099</c:v>
                </c:pt>
                <c:pt idx="10">
                  <c:v>19763</c:v>
                </c:pt>
                <c:pt idx="11">
                  <c:v>19261</c:v>
                </c:pt>
                <c:pt idx="12">
                  <c:v>18836</c:v>
                </c:pt>
                <c:pt idx="13">
                  <c:v>18367</c:v>
                </c:pt>
              </c:numCache>
            </c:numRef>
          </c:val>
          <c:smooth val="0"/>
        </c:ser>
        <c:dLbls>
          <c:showLegendKey val="0"/>
          <c:showVal val="0"/>
          <c:showCatName val="0"/>
          <c:showSerName val="0"/>
          <c:showPercent val="0"/>
          <c:showBubbleSize val="0"/>
        </c:dLbls>
        <c:marker val="1"/>
        <c:smooth val="0"/>
        <c:axId val="82011264"/>
        <c:axId val="82012800"/>
      </c:lineChart>
      <c:catAx>
        <c:axId val="82011264"/>
        <c:scaling>
          <c:orientation val="minMax"/>
        </c:scaling>
        <c:delete val="0"/>
        <c:axPos val="b"/>
        <c:numFmt formatCode="General" sourceLinked="0"/>
        <c:majorTickMark val="out"/>
        <c:minorTickMark val="none"/>
        <c:tickLblPos val="nextTo"/>
        <c:crossAx val="82012800"/>
        <c:crosses val="autoZero"/>
        <c:auto val="1"/>
        <c:lblAlgn val="ctr"/>
        <c:lblOffset val="100"/>
        <c:noMultiLvlLbl val="0"/>
      </c:catAx>
      <c:valAx>
        <c:axId val="82012800"/>
        <c:scaling>
          <c:orientation val="minMax"/>
          <c:min val="15000"/>
        </c:scaling>
        <c:delete val="0"/>
        <c:axPos val="l"/>
        <c:majorGridlines/>
        <c:numFmt formatCode="#,##0" sourceLinked="1"/>
        <c:majorTickMark val="out"/>
        <c:minorTickMark val="none"/>
        <c:tickLblPos val="nextTo"/>
        <c:crossAx val="82011264"/>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9.2096363983927051E-2"/>
          <c:y val="2.3539366838028097E-2"/>
          <c:w val="0.88122372367982504"/>
          <c:h val="0.69577427904835976"/>
        </c:manualLayout>
      </c:layout>
      <c:bar3DChart>
        <c:barDir val="col"/>
        <c:grouping val="stacked"/>
        <c:varyColors val="0"/>
        <c:ser>
          <c:idx val="0"/>
          <c:order val="0"/>
          <c:tx>
            <c:strRef>
              <c:f>Sheet1!$H$8</c:f>
              <c:strCache>
                <c:ptCount val="1"/>
                <c:pt idx="0">
                  <c:v>購読料収入比率</c:v>
                </c:pt>
              </c:strCache>
            </c:strRef>
          </c:tx>
          <c:invertIfNegative val="0"/>
          <c:dLbls>
            <c:dLbl>
              <c:idx val="10"/>
              <c:spPr/>
              <c:txPr>
                <a:bodyPr/>
                <a:lstStyle/>
                <a:p>
                  <a:pPr>
                    <a:defRPr sz="1400" b="1">
                      <a:solidFill>
                        <a:schemeClr val="bg1"/>
                      </a:solidFill>
                    </a:defRPr>
                  </a:pPr>
                  <a:endParaRPr lang="ja-JP"/>
                </a:p>
              </c:txPr>
              <c:showLegendKey val="0"/>
              <c:showVal val="1"/>
              <c:showCatName val="0"/>
              <c:showSerName val="0"/>
              <c:showPercent val="0"/>
              <c:showBubbleSize val="0"/>
            </c:dLbl>
            <c:spPr>
              <a:noFill/>
              <a:ln>
                <a:noFill/>
              </a:ln>
              <a:effectLst/>
            </c:spPr>
            <c:txPr>
              <a:bodyPr/>
              <a:lstStyle/>
              <a:p>
                <a:pPr>
                  <a:defRPr sz="1400" b="1">
                    <a:solidFill>
                      <a:schemeClr val="bg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Sheet1!$I$7:$R$7</c:f>
              <c:strCache>
                <c:ptCount val="10"/>
                <c:pt idx="0">
                  <c:v>米国</c:v>
                </c:pt>
                <c:pt idx="1">
                  <c:v>カナダ</c:v>
                </c:pt>
                <c:pt idx="2">
                  <c:v>トルコ</c:v>
                </c:pt>
                <c:pt idx="3">
                  <c:v>ギリシャ</c:v>
                </c:pt>
                <c:pt idx="4">
                  <c:v>スペイン</c:v>
                </c:pt>
                <c:pt idx="5">
                  <c:v>ドイツ</c:v>
                </c:pt>
                <c:pt idx="6">
                  <c:v>南アフリカ</c:v>
                </c:pt>
                <c:pt idx="7">
                  <c:v>英国</c:v>
                </c:pt>
                <c:pt idx="8">
                  <c:v>イタリア</c:v>
                </c:pt>
                <c:pt idx="9">
                  <c:v>日本</c:v>
                </c:pt>
              </c:strCache>
            </c:strRef>
          </c:cat>
          <c:val>
            <c:numRef>
              <c:f>Sheet1!$I$8:$R$8</c:f>
              <c:numCache>
                <c:formatCode>0%</c:formatCode>
                <c:ptCount val="10"/>
                <c:pt idx="0">
                  <c:v>0.13</c:v>
                </c:pt>
                <c:pt idx="1">
                  <c:v>0.23</c:v>
                </c:pt>
                <c:pt idx="2">
                  <c:v>0.41</c:v>
                </c:pt>
                <c:pt idx="3">
                  <c:v>0.43</c:v>
                </c:pt>
                <c:pt idx="4">
                  <c:v>0.47</c:v>
                </c:pt>
                <c:pt idx="5">
                  <c:v>0.47</c:v>
                </c:pt>
                <c:pt idx="6">
                  <c:v>0.49</c:v>
                </c:pt>
                <c:pt idx="7">
                  <c:v>0.5</c:v>
                </c:pt>
                <c:pt idx="8">
                  <c:v>0.51</c:v>
                </c:pt>
                <c:pt idx="9">
                  <c:v>0.65</c:v>
                </c:pt>
              </c:numCache>
            </c:numRef>
          </c:val>
        </c:ser>
        <c:ser>
          <c:idx val="1"/>
          <c:order val="1"/>
          <c:tx>
            <c:strRef>
              <c:f>Sheet1!$H$9</c:f>
              <c:strCache>
                <c:ptCount val="1"/>
                <c:pt idx="0">
                  <c:v>広告収入比率</c:v>
                </c:pt>
              </c:strCache>
            </c:strRef>
          </c:tx>
          <c:invertIfNegative val="0"/>
          <c:dLbls>
            <c:dLbl>
              <c:idx val="10"/>
              <c:spPr/>
              <c:txPr>
                <a:bodyPr/>
                <a:lstStyle/>
                <a:p>
                  <a:pPr>
                    <a:defRPr sz="1400" b="1">
                      <a:solidFill>
                        <a:schemeClr val="bg1"/>
                      </a:solidFill>
                    </a:defRPr>
                  </a:pPr>
                  <a:endParaRPr lang="ja-JP"/>
                </a:p>
              </c:txPr>
              <c:showLegendKey val="0"/>
              <c:showVal val="1"/>
              <c:showCatName val="0"/>
              <c:showSerName val="0"/>
              <c:showPercent val="0"/>
              <c:showBubbleSize val="0"/>
            </c:dLbl>
            <c:spPr>
              <a:noFill/>
              <a:ln>
                <a:noFill/>
              </a:ln>
              <a:effectLst/>
            </c:spPr>
            <c:txPr>
              <a:bodyPr/>
              <a:lstStyle/>
              <a:p>
                <a:pPr>
                  <a:defRPr sz="1400" b="1">
                    <a:solidFill>
                      <a:schemeClr val="bg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Sheet1!$I$7:$R$7</c:f>
              <c:strCache>
                <c:ptCount val="10"/>
                <c:pt idx="0">
                  <c:v>米国</c:v>
                </c:pt>
                <c:pt idx="1">
                  <c:v>カナダ</c:v>
                </c:pt>
                <c:pt idx="2">
                  <c:v>トルコ</c:v>
                </c:pt>
                <c:pt idx="3">
                  <c:v>ギリシャ</c:v>
                </c:pt>
                <c:pt idx="4">
                  <c:v>スペイン</c:v>
                </c:pt>
                <c:pt idx="5">
                  <c:v>ドイツ</c:v>
                </c:pt>
                <c:pt idx="6">
                  <c:v>南アフリカ</c:v>
                </c:pt>
                <c:pt idx="7">
                  <c:v>英国</c:v>
                </c:pt>
                <c:pt idx="8">
                  <c:v>イタリア</c:v>
                </c:pt>
                <c:pt idx="9">
                  <c:v>日本</c:v>
                </c:pt>
              </c:strCache>
            </c:strRef>
          </c:cat>
          <c:val>
            <c:numRef>
              <c:f>Sheet1!$I$9:$R$9</c:f>
              <c:numCache>
                <c:formatCode>0%</c:formatCode>
                <c:ptCount val="10"/>
                <c:pt idx="0">
                  <c:v>0.87</c:v>
                </c:pt>
                <c:pt idx="1">
                  <c:v>0.77</c:v>
                </c:pt>
                <c:pt idx="2">
                  <c:v>0.59</c:v>
                </c:pt>
                <c:pt idx="3">
                  <c:v>0.56999999999999995</c:v>
                </c:pt>
                <c:pt idx="4">
                  <c:v>0.53</c:v>
                </c:pt>
                <c:pt idx="5">
                  <c:v>0.53</c:v>
                </c:pt>
                <c:pt idx="6">
                  <c:v>0.51</c:v>
                </c:pt>
                <c:pt idx="7">
                  <c:v>0.5</c:v>
                </c:pt>
                <c:pt idx="8">
                  <c:v>0.49</c:v>
                </c:pt>
                <c:pt idx="9">
                  <c:v>0.35</c:v>
                </c:pt>
              </c:numCache>
            </c:numRef>
          </c:val>
        </c:ser>
        <c:dLbls>
          <c:showLegendKey val="0"/>
          <c:showVal val="0"/>
          <c:showCatName val="0"/>
          <c:showSerName val="0"/>
          <c:showPercent val="0"/>
          <c:showBubbleSize val="0"/>
        </c:dLbls>
        <c:gapWidth val="150"/>
        <c:shape val="box"/>
        <c:axId val="82146816"/>
        <c:axId val="82148352"/>
        <c:axId val="0"/>
      </c:bar3DChart>
      <c:catAx>
        <c:axId val="82146816"/>
        <c:scaling>
          <c:orientation val="minMax"/>
        </c:scaling>
        <c:delete val="0"/>
        <c:axPos val="b"/>
        <c:numFmt formatCode="General" sourceLinked="0"/>
        <c:majorTickMark val="out"/>
        <c:minorTickMark val="none"/>
        <c:tickLblPos val="nextTo"/>
        <c:txPr>
          <a:bodyPr/>
          <a:lstStyle/>
          <a:p>
            <a:pPr>
              <a:defRPr sz="1400"/>
            </a:pPr>
            <a:endParaRPr lang="ja-JP"/>
          </a:p>
        </c:txPr>
        <c:crossAx val="82148352"/>
        <c:crosses val="autoZero"/>
        <c:auto val="1"/>
        <c:lblAlgn val="ctr"/>
        <c:lblOffset val="100"/>
        <c:noMultiLvlLbl val="0"/>
      </c:catAx>
      <c:valAx>
        <c:axId val="82148352"/>
        <c:scaling>
          <c:orientation val="minMax"/>
        </c:scaling>
        <c:delete val="0"/>
        <c:axPos val="l"/>
        <c:majorGridlines/>
        <c:numFmt formatCode="0%" sourceLinked="1"/>
        <c:majorTickMark val="out"/>
        <c:minorTickMark val="none"/>
        <c:tickLblPos val="nextTo"/>
        <c:txPr>
          <a:bodyPr/>
          <a:lstStyle/>
          <a:p>
            <a:pPr>
              <a:defRPr sz="1800"/>
            </a:pPr>
            <a:endParaRPr lang="ja-JP"/>
          </a:p>
        </c:txPr>
        <c:crossAx val="82146816"/>
        <c:crosses val="autoZero"/>
        <c:crossBetween val="between"/>
      </c:valAx>
    </c:plotArea>
    <c:legend>
      <c:legendPos val="b"/>
      <c:overlay val="0"/>
      <c:txPr>
        <a:bodyPr/>
        <a:lstStyle/>
        <a:p>
          <a:pPr>
            <a:defRPr sz="1800"/>
          </a:pPr>
          <a:endParaRPr lang="ja-JP"/>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1"/>
    <c:plotArea>
      <c:layout/>
      <c:lineChart>
        <c:grouping val="standard"/>
        <c:varyColors val="0"/>
        <c:ser>
          <c:idx val="0"/>
          <c:order val="0"/>
          <c:tx>
            <c:strRef>
              <c:f>Sheet1!$D$1</c:f>
              <c:strCache>
                <c:ptCount val="1"/>
                <c:pt idx="0">
                  <c:v>新聞の広告収入</c:v>
                </c:pt>
              </c:strCache>
            </c:strRef>
          </c:tx>
          <c:marker>
            <c:symbol val="none"/>
          </c:marker>
          <c:cat>
            <c:strRef>
              <c:f>Sheet1!$C$2:$C$12</c:f>
              <c:strCache>
                <c:ptCount val="11"/>
                <c:pt idx="0">
                  <c:v>2002年</c:v>
                </c:pt>
                <c:pt idx="1">
                  <c:v>2003年</c:v>
                </c:pt>
                <c:pt idx="2">
                  <c:v>2004年</c:v>
                </c:pt>
                <c:pt idx="3">
                  <c:v>2005年</c:v>
                </c:pt>
                <c:pt idx="4">
                  <c:v>2006年</c:v>
                </c:pt>
                <c:pt idx="5">
                  <c:v>2007年</c:v>
                </c:pt>
                <c:pt idx="6">
                  <c:v>2008年</c:v>
                </c:pt>
                <c:pt idx="7">
                  <c:v>2009年</c:v>
                </c:pt>
                <c:pt idx="8">
                  <c:v>2010年</c:v>
                </c:pt>
                <c:pt idx="9">
                  <c:v>2011年</c:v>
                </c:pt>
                <c:pt idx="10">
                  <c:v>2012年</c:v>
                </c:pt>
              </c:strCache>
            </c:strRef>
          </c:cat>
          <c:val>
            <c:numRef>
              <c:f>Sheet1!$D$2:$D$12</c:f>
              <c:numCache>
                <c:formatCode>General</c:formatCode>
                <c:ptCount val="11"/>
                <c:pt idx="0">
                  <c:v>7709</c:v>
                </c:pt>
                <c:pt idx="1">
                  <c:v>7544</c:v>
                </c:pt>
                <c:pt idx="2">
                  <c:v>7550</c:v>
                </c:pt>
                <c:pt idx="3">
                  <c:v>7338</c:v>
                </c:pt>
                <c:pt idx="4">
                  <c:v>7082</c:v>
                </c:pt>
                <c:pt idx="5">
                  <c:v>6646</c:v>
                </c:pt>
                <c:pt idx="6">
                  <c:v>5674</c:v>
                </c:pt>
                <c:pt idx="7">
                  <c:v>4785</c:v>
                </c:pt>
                <c:pt idx="8">
                  <c:v>4505</c:v>
                </c:pt>
                <c:pt idx="9">
                  <c:v>4405</c:v>
                </c:pt>
                <c:pt idx="10">
                  <c:v>4452</c:v>
                </c:pt>
              </c:numCache>
            </c:numRef>
          </c:val>
          <c:smooth val="0"/>
        </c:ser>
        <c:dLbls>
          <c:showLegendKey val="0"/>
          <c:showVal val="0"/>
          <c:showCatName val="0"/>
          <c:showSerName val="0"/>
          <c:showPercent val="0"/>
          <c:showBubbleSize val="0"/>
        </c:dLbls>
        <c:marker val="1"/>
        <c:smooth val="0"/>
        <c:axId val="174196992"/>
        <c:axId val="174198784"/>
      </c:lineChart>
      <c:catAx>
        <c:axId val="174196992"/>
        <c:scaling>
          <c:orientation val="minMax"/>
        </c:scaling>
        <c:delete val="0"/>
        <c:axPos val="b"/>
        <c:numFmt formatCode="General" sourceLinked="0"/>
        <c:majorTickMark val="out"/>
        <c:minorTickMark val="none"/>
        <c:tickLblPos val="nextTo"/>
        <c:crossAx val="174198784"/>
        <c:crosses val="autoZero"/>
        <c:auto val="1"/>
        <c:lblAlgn val="ctr"/>
        <c:lblOffset val="100"/>
        <c:noMultiLvlLbl val="0"/>
      </c:catAx>
      <c:valAx>
        <c:axId val="174198784"/>
        <c:scaling>
          <c:orientation val="minMax"/>
        </c:scaling>
        <c:delete val="0"/>
        <c:axPos val="l"/>
        <c:majorGridlines/>
        <c:numFmt formatCode="General" sourceLinked="1"/>
        <c:majorTickMark val="out"/>
        <c:minorTickMark val="none"/>
        <c:tickLblPos val="nextTo"/>
        <c:crossAx val="174196992"/>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pPr>
            <a:r>
              <a:rPr lang="ja-JP"/>
              <a:t>（例）朝日新聞社</a:t>
            </a:r>
          </a:p>
        </c:rich>
      </c:tx>
      <c:layout>
        <c:manualLayout>
          <c:xMode val="edge"/>
          <c:yMode val="edge"/>
          <c:x val="0.331358024691358"/>
          <c:y val="4.4896532494086337E-2"/>
        </c:manualLayout>
      </c:layout>
      <c:overlay val="0"/>
    </c:title>
    <c:autoTitleDeleted val="0"/>
    <c:plotArea>
      <c:layout>
        <c:manualLayout>
          <c:layoutTarget val="inner"/>
          <c:xMode val="edge"/>
          <c:yMode val="edge"/>
          <c:x val="0.11423835909400214"/>
          <c:y val="0.20140049783891248"/>
          <c:w val="0.85520603674540685"/>
          <c:h val="0.72405074365704292"/>
        </c:manualLayout>
      </c:layout>
      <c:lineChart>
        <c:grouping val="stacked"/>
        <c:varyColors val="0"/>
        <c:ser>
          <c:idx val="0"/>
          <c:order val="0"/>
          <c:marker>
            <c:symbol val="none"/>
          </c:marker>
          <c:cat>
            <c:strRef>
              <c:f>Sheet1!$A$5:$A$9</c:f>
              <c:strCache>
                <c:ptCount val="5"/>
                <c:pt idx="0">
                  <c:v>2007年</c:v>
                </c:pt>
                <c:pt idx="1">
                  <c:v>2008年</c:v>
                </c:pt>
                <c:pt idx="2">
                  <c:v>2009年</c:v>
                </c:pt>
                <c:pt idx="3">
                  <c:v>2010年</c:v>
                </c:pt>
                <c:pt idx="4">
                  <c:v>2011年</c:v>
                </c:pt>
              </c:strCache>
            </c:strRef>
          </c:cat>
          <c:val>
            <c:numRef>
              <c:f>Sheet1!$B$5:$B$9</c:f>
              <c:numCache>
                <c:formatCode>General</c:formatCode>
                <c:ptCount val="5"/>
                <c:pt idx="0">
                  <c:v>26539</c:v>
                </c:pt>
                <c:pt idx="1">
                  <c:v>22240</c:v>
                </c:pt>
                <c:pt idx="2">
                  <c:v>-327</c:v>
                </c:pt>
                <c:pt idx="3">
                  <c:v>-2032</c:v>
                </c:pt>
                <c:pt idx="4">
                  <c:v>15473</c:v>
                </c:pt>
              </c:numCache>
            </c:numRef>
          </c:val>
          <c:smooth val="0"/>
        </c:ser>
        <c:dLbls>
          <c:showLegendKey val="0"/>
          <c:showVal val="0"/>
          <c:showCatName val="0"/>
          <c:showSerName val="0"/>
          <c:showPercent val="0"/>
          <c:showBubbleSize val="0"/>
        </c:dLbls>
        <c:marker val="1"/>
        <c:smooth val="0"/>
        <c:axId val="174736128"/>
        <c:axId val="174737664"/>
      </c:lineChart>
      <c:catAx>
        <c:axId val="174736128"/>
        <c:scaling>
          <c:orientation val="minMax"/>
        </c:scaling>
        <c:delete val="0"/>
        <c:axPos val="b"/>
        <c:numFmt formatCode="General" sourceLinked="0"/>
        <c:majorTickMark val="none"/>
        <c:minorTickMark val="none"/>
        <c:tickLblPos val="nextTo"/>
        <c:crossAx val="174737664"/>
        <c:crosses val="autoZero"/>
        <c:auto val="1"/>
        <c:lblAlgn val="ctr"/>
        <c:lblOffset val="100"/>
        <c:noMultiLvlLbl val="0"/>
      </c:catAx>
      <c:valAx>
        <c:axId val="174737664"/>
        <c:scaling>
          <c:orientation val="minMax"/>
        </c:scaling>
        <c:delete val="0"/>
        <c:axPos val="l"/>
        <c:majorGridlines/>
        <c:numFmt formatCode="General" sourceLinked="1"/>
        <c:majorTickMark val="none"/>
        <c:minorTickMark val="none"/>
        <c:tickLblPos val="nextTo"/>
        <c:crossAx val="174736128"/>
        <c:crosses val="autoZero"/>
        <c:crossBetween val="between"/>
      </c:valAx>
    </c:plotArea>
    <c:plotVisOnly val="1"/>
    <c:dispBlanksAs val="gap"/>
    <c:showDLblsOverMax val="0"/>
  </c:chart>
  <c:txPr>
    <a:bodyPr/>
    <a:lstStyle/>
    <a:p>
      <a:pPr>
        <a:defRPr sz="1800"/>
      </a:pPr>
      <a:endParaRPr lang="ja-JP"/>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Sheet1!$F$79</c:f>
              <c:strCache>
                <c:ptCount val="1"/>
                <c:pt idx="0">
                  <c:v>ネット</c:v>
                </c:pt>
              </c:strCache>
            </c:strRef>
          </c:tx>
          <c:spPr>
            <a:ln w="50800"/>
          </c:spPr>
          <c:marker>
            <c:symbol val="none"/>
          </c:marker>
          <c:cat>
            <c:strRef>
              <c:f>Sheet1!$E$80:$E$86</c:f>
              <c:strCache>
                <c:ptCount val="7"/>
                <c:pt idx="0">
                  <c:v>2006年</c:v>
                </c:pt>
                <c:pt idx="1">
                  <c:v>2007年</c:v>
                </c:pt>
                <c:pt idx="2">
                  <c:v>2008年</c:v>
                </c:pt>
                <c:pt idx="3">
                  <c:v>2009年</c:v>
                </c:pt>
                <c:pt idx="4">
                  <c:v>2010年</c:v>
                </c:pt>
                <c:pt idx="5">
                  <c:v>2011年</c:v>
                </c:pt>
                <c:pt idx="6">
                  <c:v>2012年</c:v>
                </c:pt>
              </c:strCache>
            </c:strRef>
          </c:cat>
          <c:val>
            <c:numRef>
              <c:f>Sheet1!$F$80:$F$86</c:f>
              <c:numCache>
                <c:formatCode>General</c:formatCode>
                <c:ptCount val="7"/>
                <c:pt idx="0">
                  <c:v>1200</c:v>
                </c:pt>
                <c:pt idx="1">
                  <c:v>1471</c:v>
                </c:pt>
                <c:pt idx="2">
                  <c:v>1649</c:v>
                </c:pt>
                <c:pt idx="3">
                  <c:v>1980</c:v>
                </c:pt>
                <c:pt idx="4">
                  <c:v>2220</c:v>
                </c:pt>
                <c:pt idx="5">
                  <c:v>3807</c:v>
                </c:pt>
                <c:pt idx="6">
                  <c:v>4132</c:v>
                </c:pt>
              </c:numCache>
            </c:numRef>
          </c:val>
          <c:smooth val="0"/>
        </c:ser>
        <c:ser>
          <c:idx val="1"/>
          <c:order val="1"/>
          <c:tx>
            <c:strRef>
              <c:f>Sheet1!$G$79</c:f>
              <c:strCache>
                <c:ptCount val="1"/>
                <c:pt idx="0">
                  <c:v>新聞</c:v>
                </c:pt>
              </c:strCache>
            </c:strRef>
          </c:tx>
          <c:spPr>
            <a:ln w="50800"/>
          </c:spPr>
          <c:marker>
            <c:symbol val="none"/>
          </c:marker>
          <c:cat>
            <c:strRef>
              <c:f>Sheet1!$E$80:$E$86</c:f>
              <c:strCache>
                <c:ptCount val="7"/>
                <c:pt idx="0">
                  <c:v>2006年</c:v>
                </c:pt>
                <c:pt idx="1">
                  <c:v>2007年</c:v>
                </c:pt>
                <c:pt idx="2">
                  <c:v>2008年</c:v>
                </c:pt>
                <c:pt idx="3">
                  <c:v>2009年</c:v>
                </c:pt>
                <c:pt idx="4">
                  <c:v>2010年</c:v>
                </c:pt>
                <c:pt idx="5">
                  <c:v>2011年</c:v>
                </c:pt>
                <c:pt idx="6">
                  <c:v>2012年</c:v>
                </c:pt>
              </c:strCache>
            </c:strRef>
          </c:cat>
          <c:val>
            <c:numRef>
              <c:f>Sheet1!$G$80:$G$86</c:f>
              <c:numCache>
                <c:formatCode>General</c:formatCode>
                <c:ptCount val="7"/>
                <c:pt idx="0">
                  <c:v>6244</c:v>
                </c:pt>
                <c:pt idx="1">
                  <c:v>5936</c:v>
                </c:pt>
                <c:pt idx="2">
                  <c:v>5134</c:v>
                </c:pt>
                <c:pt idx="3">
                  <c:v>4064</c:v>
                </c:pt>
                <c:pt idx="4">
                  <c:v>3882</c:v>
                </c:pt>
                <c:pt idx="5">
                  <c:v>3831</c:v>
                </c:pt>
                <c:pt idx="6">
                  <c:v>3969</c:v>
                </c:pt>
              </c:numCache>
            </c:numRef>
          </c:val>
          <c:smooth val="0"/>
        </c:ser>
        <c:ser>
          <c:idx val="2"/>
          <c:order val="2"/>
          <c:tx>
            <c:strRef>
              <c:f>Sheet1!$H$79</c:f>
              <c:strCache>
                <c:ptCount val="1"/>
                <c:pt idx="0">
                  <c:v>合計</c:v>
                </c:pt>
              </c:strCache>
            </c:strRef>
          </c:tx>
          <c:spPr>
            <a:ln w="50800"/>
          </c:spPr>
          <c:marker>
            <c:symbol val="none"/>
          </c:marker>
          <c:cat>
            <c:strRef>
              <c:f>Sheet1!$E$80:$E$86</c:f>
              <c:strCache>
                <c:ptCount val="7"/>
                <c:pt idx="0">
                  <c:v>2006年</c:v>
                </c:pt>
                <c:pt idx="1">
                  <c:v>2007年</c:v>
                </c:pt>
                <c:pt idx="2">
                  <c:v>2008年</c:v>
                </c:pt>
                <c:pt idx="3">
                  <c:v>2009年</c:v>
                </c:pt>
                <c:pt idx="4">
                  <c:v>2010年</c:v>
                </c:pt>
                <c:pt idx="5">
                  <c:v>2011年</c:v>
                </c:pt>
                <c:pt idx="6">
                  <c:v>2012年</c:v>
                </c:pt>
              </c:strCache>
            </c:strRef>
          </c:cat>
          <c:val>
            <c:numRef>
              <c:f>Sheet1!$H$80:$H$86</c:f>
              <c:numCache>
                <c:formatCode>General</c:formatCode>
                <c:ptCount val="7"/>
                <c:pt idx="0">
                  <c:v>7444</c:v>
                </c:pt>
                <c:pt idx="1">
                  <c:v>7407</c:v>
                </c:pt>
                <c:pt idx="2">
                  <c:v>6783</c:v>
                </c:pt>
                <c:pt idx="3">
                  <c:v>6044</c:v>
                </c:pt>
                <c:pt idx="4">
                  <c:v>6102</c:v>
                </c:pt>
                <c:pt idx="5">
                  <c:v>7638</c:v>
                </c:pt>
                <c:pt idx="6">
                  <c:v>8101</c:v>
                </c:pt>
              </c:numCache>
            </c:numRef>
          </c:val>
          <c:smooth val="0"/>
        </c:ser>
        <c:dLbls>
          <c:showLegendKey val="0"/>
          <c:showVal val="0"/>
          <c:showCatName val="0"/>
          <c:showSerName val="0"/>
          <c:showPercent val="0"/>
          <c:showBubbleSize val="0"/>
        </c:dLbls>
        <c:marker val="1"/>
        <c:smooth val="0"/>
        <c:axId val="100750464"/>
        <c:axId val="100752000"/>
      </c:lineChart>
      <c:catAx>
        <c:axId val="100750464"/>
        <c:scaling>
          <c:orientation val="minMax"/>
        </c:scaling>
        <c:delete val="0"/>
        <c:axPos val="b"/>
        <c:numFmt formatCode="General" sourceLinked="0"/>
        <c:majorTickMark val="out"/>
        <c:minorTickMark val="none"/>
        <c:tickLblPos val="nextTo"/>
        <c:crossAx val="100752000"/>
        <c:crosses val="autoZero"/>
        <c:auto val="1"/>
        <c:lblAlgn val="ctr"/>
        <c:lblOffset val="100"/>
        <c:noMultiLvlLbl val="0"/>
      </c:catAx>
      <c:valAx>
        <c:axId val="100752000"/>
        <c:scaling>
          <c:orientation val="minMax"/>
        </c:scaling>
        <c:delete val="0"/>
        <c:axPos val="l"/>
        <c:majorGridlines/>
        <c:numFmt formatCode="General" sourceLinked="1"/>
        <c:majorTickMark val="out"/>
        <c:minorTickMark val="none"/>
        <c:tickLblPos val="nextTo"/>
        <c:crossAx val="100750464"/>
        <c:crosses val="autoZero"/>
        <c:crossBetween val="between"/>
      </c:valAx>
    </c:plotArea>
    <c:legend>
      <c:legendPos val="r"/>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b="1" dirty="0" smtClean="0">
                <a:solidFill>
                  <a:schemeClr val="tx1"/>
                </a:solidFill>
              </a:rPr>
              <a:t>紙</a:t>
            </a:r>
            <a:r>
              <a:rPr lang="en-US" altLang="ja-JP" b="1" dirty="0" smtClean="0">
                <a:solidFill>
                  <a:schemeClr val="accent2">
                    <a:lumMod val="75000"/>
                  </a:schemeClr>
                </a:solidFill>
              </a:rPr>
              <a:t>(</a:t>
            </a:r>
            <a:r>
              <a:rPr lang="ja-JP" altLang="en-US" b="1" dirty="0" smtClean="0">
                <a:solidFill>
                  <a:schemeClr val="accent2">
                    <a:lumMod val="75000"/>
                  </a:schemeClr>
                </a:solidFill>
              </a:rPr>
              <a:t>濃緑</a:t>
            </a:r>
            <a:r>
              <a:rPr lang="en-US" altLang="ja-JP" b="1" dirty="0" smtClean="0">
                <a:solidFill>
                  <a:schemeClr val="accent2">
                    <a:lumMod val="75000"/>
                  </a:schemeClr>
                </a:solidFill>
              </a:rPr>
              <a:t>)</a:t>
            </a:r>
            <a:r>
              <a:rPr lang="ja-JP" altLang="en-US" b="0" dirty="0" smtClean="0">
                <a:solidFill>
                  <a:schemeClr val="tx1"/>
                </a:solidFill>
              </a:rPr>
              <a:t>と</a:t>
            </a:r>
            <a:r>
              <a:rPr lang="ja-JP" altLang="en-US" dirty="0" smtClean="0">
                <a:solidFill>
                  <a:schemeClr val="tx1"/>
                </a:solidFill>
              </a:rPr>
              <a:t>ネット</a:t>
            </a:r>
            <a:r>
              <a:rPr lang="en-US" altLang="ja-JP" dirty="0" smtClean="0">
                <a:solidFill>
                  <a:schemeClr val="accent2">
                    <a:lumMod val="60000"/>
                    <a:lumOff val="40000"/>
                  </a:schemeClr>
                </a:solidFill>
              </a:rPr>
              <a:t>(</a:t>
            </a:r>
            <a:r>
              <a:rPr lang="ja-JP" altLang="en-US" dirty="0" smtClean="0">
                <a:solidFill>
                  <a:schemeClr val="accent2">
                    <a:lumMod val="60000"/>
                    <a:lumOff val="40000"/>
                  </a:schemeClr>
                </a:solidFill>
              </a:rPr>
              <a:t>薄緑</a:t>
            </a:r>
            <a:r>
              <a:rPr lang="en-US" altLang="ja-JP" dirty="0" smtClean="0">
                <a:solidFill>
                  <a:schemeClr val="accent2">
                    <a:lumMod val="60000"/>
                    <a:lumOff val="40000"/>
                  </a:schemeClr>
                </a:solidFill>
              </a:rPr>
              <a:t>)</a:t>
            </a:r>
            <a:endParaRPr lang="ja-JP" altLang="en-US" dirty="0">
              <a:solidFill>
                <a:schemeClr val="accent2">
                  <a:lumMod val="60000"/>
                  <a:lumOff val="40000"/>
                </a:schemeClr>
              </a:solidFill>
            </a:endParaRPr>
          </a:p>
        </c:rich>
      </c:tx>
      <c:layout>
        <c:manualLayout>
          <c:xMode val="edge"/>
          <c:yMode val="edge"/>
          <c:x val="0.1960062893081761"/>
          <c:y val="1.4030166404401981E-2"/>
        </c:manualLayout>
      </c:layout>
      <c:overlay val="0"/>
    </c:title>
    <c:autoTitleDeleted val="0"/>
    <c:plotArea>
      <c:layout/>
      <c:barChart>
        <c:barDir val="col"/>
        <c:grouping val="percentStacked"/>
        <c:varyColors val="0"/>
        <c:ser>
          <c:idx val="0"/>
          <c:order val="0"/>
          <c:tx>
            <c:strRef>
              <c:f>Sheet1!$J$70</c:f>
              <c:strCache>
                <c:ptCount val="1"/>
                <c:pt idx="0">
                  <c:v>紙</c:v>
                </c:pt>
              </c:strCache>
            </c:strRef>
          </c:tx>
          <c:invertIfNegative val="0"/>
          <c:cat>
            <c:strRef>
              <c:f>Sheet1!$I$71:$I$77</c:f>
              <c:strCache>
                <c:ptCount val="7"/>
                <c:pt idx="0">
                  <c:v>2006年</c:v>
                </c:pt>
                <c:pt idx="1">
                  <c:v>2007年</c:v>
                </c:pt>
                <c:pt idx="2">
                  <c:v>2008年</c:v>
                </c:pt>
                <c:pt idx="3">
                  <c:v>2009年</c:v>
                </c:pt>
                <c:pt idx="4">
                  <c:v>2010年</c:v>
                </c:pt>
                <c:pt idx="5">
                  <c:v>2011年</c:v>
                </c:pt>
                <c:pt idx="6">
                  <c:v>2012年</c:v>
                </c:pt>
              </c:strCache>
            </c:strRef>
          </c:cat>
          <c:val>
            <c:numRef>
              <c:f>Sheet1!$J$71:$J$77</c:f>
              <c:numCache>
                <c:formatCode>General</c:formatCode>
                <c:ptCount val="7"/>
                <c:pt idx="0">
                  <c:v>6244</c:v>
                </c:pt>
                <c:pt idx="1">
                  <c:v>5936</c:v>
                </c:pt>
                <c:pt idx="2">
                  <c:v>5134</c:v>
                </c:pt>
                <c:pt idx="3">
                  <c:v>4064</c:v>
                </c:pt>
                <c:pt idx="4">
                  <c:v>3882</c:v>
                </c:pt>
                <c:pt idx="5">
                  <c:v>3831</c:v>
                </c:pt>
                <c:pt idx="6">
                  <c:v>3969</c:v>
                </c:pt>
              </c:numCache>
            </c:numRef>
          </c:val>
        </c:ser>
        <c:ser>
          <c:idx val="1"/>
          <c:order val="1"/>
          <c:tx>
            <c:strRef>
              <c:f>Sheet1!$N$70</c:f>
              <c:strCache>
                <c:ptCount val="1"/>
                <c:pt idx="0">
                  <c:v>ネット</c:v>
                </c:pt>
              </c:strCache>
            </c:strRef>
          </c:tx>
          <c:invertIfNegative val="0"/>
          <c:cat>
            <c:strRef>
              <c:f>Sheet1!$I$71:$I$77</c:f>
              <c:strCache>
                <c:ptCount val="7"/>
                <c:pt idx="0">
                  <c:v>2006年</c:v>
                </c:pt>
                <c:pt idx="1">
                  <c:v>2007年</c:v>
                </c:pt>
                <c:pt idx="2">
                  <c:v>2008年</c:v>
                </c:pt>
                <c:pt idx="3">
                  <c:v>2009年</c:v>
                </c:pt>
                <c:pt idx="4">
                  <c:v>2010年</c:v>
                </c:pt>
                <c:pt idx="5">
                  <c:v>2011年</c:v>
                </c:pt>
                <c:pt idx="6">
                  <c:v>2012年</c:v>
                </c:pt>
              </c:strCache>
            </c:strRef>
          </c:cat>
          <c:val>
            <c:numRef>
              <c:f>Sheet1!$N$71:$N$77</c:f>
              <c:numCache>
                <c:formatCode>General</c:formatCode>
                <c:ptCount val="7"/>
                <c:pt idx="0">
                  <c:v>1200</c:v>
                </c:pt>
                <c:pt idx="1">
                  <c:v>1471</c:v>
                </c:pt>
                <c:pt idx="2">
                  <c:v>1649</c:v>
                </c:pt>
                <c:pt idx="3">
                  <c:v>1980</c:v>
                </c:pt>
                <c:pt idx="4">
                  <c:v>2220</c:v>
                </c:pt>
                <c:pt idx="5">
                  <c:v>3807</c:v>
                </c:pt>
                <c:pt idx="6">
                  <c:v>4132</c:v>
                </c:pt>
              </c:numCache>
            </c:numRef>
          </c:val>
        </c:ser>
        <c:dLbls>
          <c:showLegendKey val="0"/>
          <c:showVal val="0"/>
          <c:showCatName val="0"/>
          <c:showSerName val="0"/>
          <c:showPercent val="0"/>
          <c:showBubbleSize val="0"/>
        </c:dLbls>
        <c:gapWidth val="75"/>
        <c:overlap val="100"/>
        <c:axId val="82454784"/>
        <c:axId val="82460672"/>
      </c:barChart>
      <c:catAx>
        <c:axId val="82454784"/>
        <c:scaling>
          <c:orientation val="minMax"/>
        </c:scaling>
        <c:delete val="0"/>
        <c:axPos val="b"/>
        <c:numFmt formatCode="General" sourceLinked="0"/>
        <c:majorTickMark val="none"/>
        <c:minorTickMark val="none"/>
        <c:tickLblPos val="nextTo"/>
        <c:crossAx val="82460672"/>
        <c:crosses val="autoZero"/>
        <c:auto val="1"/>
        <c:lblAlgn val="ctr"/>
        <c:lblOffset val="100"/>
        <c:noMultiLvlLbl val="0"/>
      </c:catAx>
      <c:valAx>
        <c:axId val="82460672"/>
        <c:scaling>
          <c:orientation val="minMax"/>
        </c:scaling>
        <c:delete val="0"/>
        <c:axPos val="l"/>
        <c:majorGridlines/>
        <c:numFmt formatCode="0%" sourceLinked="1"/>
        <c:majorTickMark val="none"/>
        <c:minorTickMark val="none"/>
        <c:tickLblPos val="nextTo"/>
        <c:spPr>
          <a:ln w="9525">
            <a:noFill/>
          </a:ln>
        </c:spPr>
        <c:crossAx val="82454784"/>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0.64102</cdr:x>
      <cdr:y>0.26303</cdr:y>
    </cdr:from>
    <cdr:to>
      <cdr:x>0.94727</cdr:x>
      <cdr:y>0.34432</cdr:y>
    </cdr:to>
    <cdr:sp macro="" textlink="">
      <cdr:nvSpPr>
        <cdr:cNvPr id="2" name="右矢印 1"/>
        <cdr:cNvSpPr/>
      </cdr:nvSpPr>
      <cdr:spPr>
        <a:xfrm xmlns:a="http://schemas.openxmlformats.org/drawingml/2006/main" rot="1378410">
          <a:off x="5275370" y="1093959"/>
          <a:ext cx="2520315" cy="338087"/>
        </a:xfrm>
        <a:prstGeom xmlns:a="http://schemas.openxmlformats.org/drawingml/2006/main" prst="rightArrow">
          <a:avLst>
            <a:gd name="adj1" fmla="val 45095"/>
            <a:gd name="adj2" fmla="val 50000"/>
          </a:avLst>
        </a:prstGeom>
        <a:solidFill xmlns:a="http://schemas.openxmlformats.org/drawingml/2006/main">
          <a:srgbClr val="FFFF00"/>
        </a:solidFill>
        <a:ln xmlns:a="http://schemas.openxmlformats.org/drawingml/2006/main">
          <a:solidFill>
            <a:srgbClr val="FFFF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2.xml><?xml version="1.0" encoding="utf-8"?>
<c:userShapes xmlns:c="http://schemas.openxmlformats.org/drawingml/2006/chart">
  <cdr:relSizeAnchor xmlns:cdr="http://schemas.openxmlformats.org/drawingml/2006/chartDrawing">
    <cdr:from>
      <cdr:x>0.66711</cdr:x>
      <cdr:y>0.62939</cdr:y>
    </cdr:from>
    <cdr:to>
      <cdr:x>0.85649</cdr:x>
      <cdr:y>0.68564</cdr:y>
    </cdr:to>
    <cdr:sp macro="" textlink="">
      <cdr:nvSpPr>
        <cdr:cNvPr id="3" name="右矢印 2"/>
        <cdr:cNvSpPr/>
      </cdr:nvSpPr>
      <cdr:spPr>
        <a:xfrm xmlns:a="http://schemas.openxmlformats.org/drawingml/2006/main" rot="18954097">
          <a:off x="5490082" y="2848588"/>
          <a:ext cx="1558512" cy="254580"/>
        </a:xfrm>
        <a:prstGeom xmlns:a="http://schemas.openxmlformats.org/drawingml/2006/main" prst="rightArrow">
          <a:avLst/>
        </a:prstGeom>
        <a:solidFill xmlns:a="http://schemas.openxmlformats.org/drawingml/2006/main">
          <a:srgbClr val="FFFF00"/>
        </a:solidFill>
        <a:ln xmlns:a="http://schemas.openxmlformats.org/drawingml/2006/main">
          <a:solidFill>
            <a:srgbClr val="FFFF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0.63049</cdr:x>
      <cdr:y>0.03521</cdr:y>
    </cdr:from>
    <cdr:to>
      <cdr:x>0.93673</cdr:x>
      <cdr:y>0.44548</cdr:y>
    </cdr:to>
    <cdr:sp macro="" textlink="">
      <cdr:nvSpPr>
        <cdr:cNvPr id="2" name="円/楕円 1"/>
        <cdr:cNvSpPr/>
      </cdr:nvSpPr>
      <cdr:spPr>
        <a:xfrm xmlns:a="http://schemas.openxmlformats.org/drawingml/2006/main">
          <a:off x="5188641" y="159373"/>
          <a:ext cx="2520280" cy="1856851"/>
        </a:xfrm>
        <a:prstGeom xmlns:a="http://schemas.openxmlformats.org/drawingml/2006/main" prst="ellipse">
          <a:avLst/>
        </a:prstGeom>
        <a:solidFill xmlns:a="http://schemas.openxmlformats.org/drawingml/2006/main">
          <a:srgbClr val="FFFF00">
            <a:alpha val="67000"/>
          </a:srgbClr>
        </a:solidFill>
        <a:ln xmlns:a="http://schemas.openxmlformats.org/drawingml/2006/main">
          <a:solidFill>
            <a:srgbClr val="FFFF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ja-JP" altLang="en-US" sz="2000" b="1" dirty="0" smtClean="0">
              <a:solidFill>
                <a:srgbClr val="FF0000"/>
              </a:solidFill>
            </a:rPr>
            <a:t>利益自体は</a:t>
          </a:r>
          <a:endParaRPr lang="en-US" altLang="ja-JP" sz="2000" b="1" dirty="0" smtClean="0">
            <a:solidFill>
              <a:srgbClr val="FF0000"/>
            </a:solidFill>
          </a:endParaRPr>
        </a:p>
        <a:p xmlns:a="http://schemas.openxmlformats.org/drawingml/2006/main">
          <a:pPr algn="ctr"/>
          <a:r>
            <a:rPr lang="ja-JP" altLang="en-US" sz="2000" b="1" dirty="0" smtClean="0">
              <a:solidFill>
                <a:srgbClr val="FF0000"/>
              </a:solidFill>
            </a:rPr>
            <a:t>上がっている</a:t>
          </a:r>
          <a:endParaRPr lang="en-US" altLang="ja-JP" sz="2000" b="1" dirty="0" smtClean="0">
            <a:solidFill>
              <a:srgbClr val="FF0000"/>
            </a:solidFill>
          </a:endParaRPr>
        </a:p>
        <a:p xmlns:a="http://schemas.openxmlformats.org/drawingml/2006/main">
          <a:pPr algn="ctr"/>
          <a:endParaRPr lang="en-US" altLang="ja-JP" sz="2000" b="1" dirty="0" smtClean="0">
            <a:solidFill>
              <a:srgbClr val="FF0000"/>
            </a:solidFill>
          </a:endParaRPr>
        </a:p>
        <a:p xmlns:a="http://schemas.openxmlformats.org/drawingml/2006/main">
          <a:pPr algn="ctr"/>
          <a:r>
            <a:rPr lang="ja-JP" altLang="en-US" sz="2000" b="1" dirty="0" smtClean="0">
              <a:solidFill>
                <a:srgbClr val="FF0000"/>
              </a:solidFill>
            </a:rPr>
            <a:t>なぜ？</a:t>
          </a:r>
          <a:endParaRPr lang="ja-JP" sz="2000" b="1"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3FE9BD-1D06-420C-A9B5-3BF3A76C0539}" type="datetimeFigureOut">
              <a:rPr kumimoji="1" lang="ja-JP" altLang="en-US" smtClean="0"/>
              <a:t>2013/11/23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69666D-3FE3-4735-BF61-867F1921C39D}" type="slidenum">
              <a:rPr kumimoji="1" lang="ja-JP" altLang="en-US" smtClean="0"/>
              <a:t>‹#›</a:t>
            </a:fld>
            <a:endParaRPr kumimoji="1" lang="ja-JP" altLang="en-US"/>
          </a:p>
        </p:txBody>
      </p:sp>
    </p:spTree>
    <p:extLst>
      <p:ext uri="{BB962C8B-B14F-4D97-AF65-F5344CB8AC3E}">
        <p14:creationId xmlns:p14="http://schemas.microsoft.com/office/powerpoint/2010/main" val="20698762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新聞社はどうやって儲けているのか</a:t>
            </a:r>
            <a:endParaRPr kumimoji="1" lang="ja-JP" altLang="en-US" dirty="0"/>
          </a:p>
        </p:txBody>
      </p:sp>
      <p:sp>
        <p:nvSpPr>
          <p:cNvPr id="4" name="スライド番号プレースホルダー 3"/>
          <p:cNvSpPr>
            <a:spLocks noGrp="1"/>
          </p:cNvSpPr>
          <p:nvPr>
            <p:ph type="sldNum" sz="quarter" idx="10"/>
          </p:nvPr>
        </p:nvSpPr>
        <p:spPr/>
        <p:txBody>
          <a:bodyPr/>
          <a:lstStyle/>
          <a:p>
            <a:fld id="{1C69666D-3FE3-4735-BF61-867F1921C39D}" type="slidenum">
              <a:rPr kumimoji="1" lang="ja-JP" altLang="en-US" smtClean="0"/>
              <a:t>4</a:t>
            </a:fld>
            <a:endParaRPr kumimoji="1" lang="ja-JP" altLang="en-US"/>
          </a:p>
        </p:txBody>
      </p:sp>
    </p:spTree>
    <p:extLst>
      <p:ext uri="{BB962C8B-B14F-4D97-AF65-F5344CB8AC3E}">
        <p14:creationId xmlns:p14="http://schemas.microsoft.com/office/powerpoint/2010/main" val="1882720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グラフ作り直し</a:t>
            </a:r>
            <a:endParaRPr kumimoji="1" lang="ja-JP" altLang="en-US" dirty="0"/>
          </a:p>
        </p:txBody>
      </p:sp>
      <p:sp>
        <p:nvSpPr>
          <p:cNvPr id="4" name="スライド番号プレースホルダー 3"/>
          <p:cNvSpPr>
            <a:spLocks noGrp="1"/>
          </p:cNvSpPr>
          <p:nvPr>
            <p:ph type="sldNum" sz="quarter" idx="10"/>
          </p:nvPr>
        </p:nvSpPr>
        <p:spPr/>
        <p:txBody>
          <a:bodyPr/>
          <a:lstStyle/>
          <a:p>
            <a:fld id="{1C69666D-3FE3-4735-BF61-867F1921C39D}" type="slidenum">
              <a:rPr kumimoji="1" lang="ja-JP" altLang="en-US" smtClean="0"/>
              <a:t>8</a:t>
            </a:fld>
            <a:endParaRPr kumimoji="1" lang="ja-JP" altLang="en-US"/>
          </a:p>
        </p:txBody>
      </p:sp>
    </p:spTree>
    <p:extLst>
      <p:ext uri="{BB962C8B-B14F-4D97-AF65-F5344CB8AC3E}">
        <p14:creationId xmlns:p14="http://schemas.microsoft.com/office/powerpoint/2010/main" val="3842401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細かい詳細は次から</a:t>
            </a:r>
            <a:endParaRPr kumimoji="1" lang="ja-JP" altLang="en-US" dirty="0"/>
          </a:p>
        </p:txBody>
      </p:sp>
      <p:sp>
        <p:nvSpPr>
          <p:cNvPr id="4" name="スライド番号プレースホルダー 3"/>
          <p:cNvSpPr>
            <a:spLocks noGrp="1"/>
          </p:cNvSpPr>
          <p:nvPr>
            <p:ph type="sldNum" sz="quarter" idx="10"/>
          </p:nvPr>
        </p:nvSpPr>
        <p:spPr/>
        <p:txBody>
          <a:bodyPr/>
          <a:lstStyle/>
          <a:p>
            <a:fld id="{1C69666D-3FE3-4735-BF61-867F1921C39D}" type="slidenum">
              <a:rPr kumimoji="1" lang="ja-JP" altLang="en-US" smtClean="0"/>
              <a:t>11</a:t>
            </a:fld>
            <a:endParaRPr kumimoji="1" lang="ja-JP" altLang="en-US"/>
          </a:p>
        </p:txBody>
      </p:sp>
    </p:spTree>
    <p:extLst>
      <p:ext uri="{BB962C8B-B14F-4D97-AF65-F5344CB8AC3E}">
        <p14:creationId xmlns:p14="http://schemas.microsoft.com/office/powerpoint/2010/main" val="919825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日本の新聞は海外と比較しても広告収入比率が購読料収入比率に比べて明らかに少ない。</a:t>
            </a:r>
            <a:endParaRPr kumimoji="1" lang="en-US" altLang="ja-JP" dirty="0" smtClean="0"/>
          </a:p>
          <a:p>
            <a:r>
              <a:rPr lang="ja-JP" altLang="en-US" dirty="0" smtClean="0"/>
              <a:t>販売部数を伸ばすことに力をいれていたので必然的に購読料収入にかかる手数料のほうが広告収入にかかる手数料より多いので手数料が高くなっている。</a:t>
            </a:r>
            <a:endParaRPr lang="en-US" altLang="ja-JP" dirty="0" smtClean="0"/>
          </a:p>
          <a:p>
            <a:r>
              <a:rPr kumimoji="1" lang="ja-JP" altLang="en-US" dirty="0" smtClean="0"/>
              <a:t>しかしこのまま購読料収入が下がっていきネットによる広告収入が増えていけば手数料による負担が減るため収入自体は上がっていくのではないか？</a:t>
            </a:r>
          </a:p>
          <a:p>
            <a:endParaRPr kumimoji="1" lang="ja-JP" altLang="en-US" dirty="0"/>
          </a:p>
        </p:txBody>
      </p:sp>
      <p:sp>
        <p:nvSpPr>
          <p:cNvPr id="4" name="スライド番号プレースホルダー 3"/>
          <p:cNvSpPr>
            <a:spLocks noGrp="1"/>
          </p:cNvSpPr>
          <p:nvPr>
            <p:ph type="sldNum" sz="quarter" idx="10"/>
          </p:nvPr>
        </p:nvSpPr>
        <p:spPr/>
        <p:txBody>
          <a:bodyPr/>
          <a:lstStyle/>
          <a:p>
            <a:fld id="{1C69666D-3FE3-4735-BF61-867F1921C39D}" type="slidenum">
              <a:rPr kumimoji="1" lang="ja-JP" altLang="en-US" smtClean="0"/>
              <a:t>14</a:t>
            </a:fld>
            <a:endParaRPr kumimoji="1" lang="ja-JP" altLang="en-US"/>
          </a:p>
        </p:txBody>
      </p:sp>
    </p:spTree>
    <p:extLst>
      <p:ext uri="{BB962C8B-B14F-4D97-AF65-F5344CB8AC3E}">
        <p14:creationId xmlns:p14="http://schemas.microsoft.com/office/powerpoint/2010/main" val="3614888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手数料が高い紙媒体から手数料の低いネットへの移行したほうがよい？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C69666D-3FE3-4735-BF61-867F1921C39D}" type="slidenum">
              <a:rPr kumimoji="1" lang="ja-JP" altLang="en-US" smtClean="0"/>
              <a:t>16</a:t>
            </a:fld>
            <a:endParaRPr kumimoji="1" lang="ja-JP" altLang="en-US"/>
          </a:p>
        </p:txBody>
      </p:sp>
    </p:spTree>
    <p:extLst>
      <p:ext uri="{BB962C8B-B14F-4D97-AF65-F5344CB8AC3E}">
        <p14:creationId xmlns:p14="http://schemas.microsoft.com/office/powerpoint/2010/main" val="4264767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利益が伸びた理由はネットの広告費？</a:t>
            </a:r>
            <a:endParaRPr kumimoji="1" lang="en-US" altLang="ja-JP" dirty="0" smtClean="0"/>
          </a:p>
          <a:p>
            <a:r>
              <a:rPr kumimoji="1" lang="ja-JP" altLang="en-US" dirty="0" smtClean="0"/>
              <a:t>ネットに移行するきっかけにも？</a:t>
            </a:r>
            <a:endParaRPr kumimoji="1" lang="en-US" altLang="ja-JP" dirty="0" smtClean="0"/>
          </a:p>
          <a:p>
            <a:endParaRPr kumimoji="1" lang="en-US" altLang="ja-JP" dirty="0" smtClean="0"/>
          </a:p>
          <a:p>
            <a:endParaRPr kumimoji="1" lang="en-US" altLang="ja-JP" dirty="0" smtClean="0"/>
          </a:p>
          <a:p>
            <a:r>
              <a:rPr kumimoji="1" lang="ja-JP" altLang="en-US" dirty="0" smtClean="0"/>
              <a:t>朝日新聞社を例にする</a:t>
            </a:r>
            <a:endParaRPr kumimoji="1" lang="en-US" altLang="ja-JP" dirty="0" smtClean="0"/>
          </a:p>
          <a:p>
            <a:r>
              <a:rPr kumimoji="1" lang="ja-JP" altLang="en-US" dirty="0" smtClean="0"/>
              <a:t>しかし新聞社の営業利益は、一度赤字に落ち込んだものの、黒字に戻っている。</a:t>
            </a:r>
            <a:endParaRPr kumimoji="1" lang="en-US" altLang="ja-JP" dirty="0" smtClean="0"/>
          </a:p>
          <a:p>
            <a:r>
              <a:rPr kumimoji="1" lang="ja-JP" altLang="en-US" dirty="0" smtClean="0"/>
              <a:t>なぜ黒字に戻ることができたのか</a:t>
            </a:r>
            <a:endParaRPr kumimoji="1" lang="ja-JP" altLang="en-US" dirty="0"/>
          </a:p>
        </p:txBody>
      </p:sp>
      <p:sp>
        <p:nvSpPr>
          <p:cNvPr id="4" name="スライド番号プレースホルダー 3"/>
          <p:cNvSpPr>
            <a:spLocks noGrp="1"/>
          </p:cNvSpPr>
          <p:nvPr>
            <p:ph type="sldNum" sz="quarter" idx="10"/>
          </p:nvPr>
        </p:nvSpPr>
        <p:spPr/>
        <p:txBody>
          <a:bodyPr/>
          <a:lstStyle/>
          <a:p>
            <a:fld id="{7981121C-CE33-41F0-9330-BD9A4D37AF22}" type="slidenum">
              <a:rPr kumimoji="1" lang="ja-JP" altLang="en-US" smtClean="0"/>
              <a:t>20</a:t>
            </a:fld>
            <a:endParaRPr kumimoji="1" lang="ja-JP" altLang="en-US" dirty="0"/>
          </a:p>
        </p:txBody>
      </p:sp>
    </p:spTree>
    <p:extLst>
      <p:ext uri="{BB962C8B-B14F-4D97-AF65-F5344CB8AC3E}">
        <p14:creationId xmlns:p14="http://schemas.microsoft.com/office/powerpoint/2010/main" val="701543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対角する 2 つの角を丸めた四角形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タイトル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sp>
        <p:nvSpPr>
          <p:cNvPr id="10" name="日付プレースホルダー 9"/>
          <p:cNvSpPr>
            <a:spLocks noGrp="1"/>
          </p:cNvSpPr>
          <p:nvPr>
            <p:ph type="dt" sz="half" idx="10"/>
          </p:nvPr>
        </p:nvSpPr>
        <p:spPr>
          <a:xfrm>
            <a:off x="5562600" y="6509004"/>
            <a:ext cx="3002280" cy="274320"/>
          </a:xfrm>
        </p:spPr>
        <p:txBody>
          <a:bodyPr vert="horz" rtlCol="0"/>
          <a:lstStyle>
            <a:extLst/>
          </a:lstStyle>
          <a:p>
            <a:fld id="{E90ED720-0104-4369-84BC-D37694168613}" type="datetimeFigureOut">
              <a:rPr kumimoji="1" lang="ja-JP" altLang="en-US" smtClean="0"/>
              <a:t>2013/11/23</a:t>
            </a:fld>
            <a:endParaRPr kumimoji="1" lang="ja-JP" altLang="en-US"/>
          </a:p>
        </p:txBody>
      </p:sp>
      <p:sp>
        <p:nvSpPr>
          <p:cNvPr id="11" name="スライド番号プレースホルダー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2D8002D-B5B0-4BAC-B1F6-782DDCCE6D9C}" type="slidenum">
              <a:rPr kumimoji="1" lang="ja-JP" altLang="en-US" smtClean="0"/>
              <a:t>‹#›</a:t>
            </a:fld>
            <a:endParaRPr kumimoji="1" lang="ja-JP" altLang="en-US"/>
          </a:p>
        </p:txBody>
      </p:sp>
      <p:sp>
        <p:nvSpPr>
          <p:cNvPr id="12" name="フッター プレースホルダー 11"/>
          <p:cNvSpPr>
            <a:spLocks noGrp="1"/>
          </p:cNvSpPr>
          <p:nvPr>
            <p:ph type="ftr" sz="quarter" idx="12"/>
          </p:nvPr>
        </p:nvSpPr>
        <p:spPr>
          <a:xfrm>
            <a:off x="1600200" y="6509004"/>
            <a:ext cx="3907464" cy="274320"/>
          </a:xfrm>
        </p:spPr>
        <p:txBody>
          <a:bodyPr vert="horz" rtlCol="0"/>
          <a:lstStyle>
            <a:extLst/>
          </a:lstStyle>
          <a:p>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E90ED720-0104-4369-84BC-D37694168613}" type="datetimeFigureOut">
              <a:rPr kumimoji="1" lang="ja-JP" altLang="en-US" smtClean="0"/>
              <a:t>2013/11/23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lvl1pPr algn="l">
              <a:defRPr/>
            </a:lvl1pPr>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E90ED720-0104-4369-84BC-D37694168613}" type="datetimeFigureOut">
              <a:rPr kumimoji="1" lang="ja-JP" altLang="en-US" smtClean="0"/>
              <a:t>2013/11/23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E90ED720-0104-4369-84BC-D37694168613}" type="datetimeFigureOut">
              <a:rPr kumimoji="1" lang="ja-JP" altLang="en-US" smtClean="0"/>
              <a:t>2013/11/23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7" name="正方形/長方形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8" name="日付プレースホルダー 7"/>
          <p:cNvSpPr>
            <a:spLocks noGrp="1"/>
          </p:cNvSpPr>
          <p:nvPr>
            <p:ph type="dt" sz="half" idx="10"/>
          </p:nvPr>
        </p:nvSpPr>
        <p:spPr>
          <a:xfrm>
            <a:off x="5562600" y="6513670"/>
            <a:ext cx="3002280" cy="274320"/>
          </a:xfrm>
        </p:spPr>
        <p:txBody>
          <a:bodyPr vert="horz" rtlCol="0"/>
          <a:lstStyle>
            <a:extLst/>
          </a:lstStyle>
          <a:p>
            <a:fld id="{E90ED720-0104-4369-84BC-D37694168613}" type="datetimeFigureOut">
              <a:rPr kumimoji="1" lang="ja-JP" altLang="en-US" smtClean="0"/>
              <a:t>2013/11/23</a:t>
            </a:fld>
            <a:endParaRPr kumimoji="1" lang="ja-JP" altLang="en-US"/>
          </a:p>
        </p:txBody>
      </p:sp>
      <p:sp>
        <p:nvSpPr>
          <p:cNvPr id="9" name="スライド番号プレースホルダー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2D8002D-B5B0-4BAC-B1F6-782DDCCE6D9C}" type="slidenum">
              <a:rPr kumimoji="1" lang="ja-JP" altLang="en-US" smtClean="0"/>
              <a:t>‹#›</a:t>
            </a:fld>
            <a:endParaRPr kumimoji="1" lang="ja-JP" altLang="en-US"/>
          </a:p>
        </p:txBody>
      </p:sp>
      <p:sp>
        <p:nvSpPr>
          <p:cNvPr id="10" name="フッター プレースホルダー 9"/>
          <p:cNvSpPr>
            <a:spLocks noGrp="1"/>
          </p:cNvSpPr>
          <p:nvPr>
            <p:ph type="ftr" sz="quarter" idx="12"/>
          </p:nvPr>
        </p:nvSpPr>
        <p:spPr>
          <a:xfrm>
            <a:off x="1600200" y="6513670"/>
            <a:ext cx="3907464" cy="274320"/>
          </a:xfrm>
        </p:spPr>
        <p:txBody>
          <a:bodyPr vert="horz" rtlCol="0"/>
          <a:lstStyle>
            <a:extLst/>
          </a:lstStyle>
          <a:p>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E90ED720-0104-4369-84BC-D37694168613}" type="datetimeFigureOut">
              <a:rPr kumimoji="1" lang="ja-JP" altLang="en-US" smtClean="0"/>
              <a:t>2013/11/23</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a:xfrm>
            <a:off x="8641080" y="6514568"/>
            <a:ext cx="464288" cy="274320"/>
          </a:xfrm>
        </p:spPr>
        <p:txBody>
          <a:bodyPr/>
          <a:lstStyle>
            <a:extLst/>
          </a:lstStyle>
          <a:p>
            <a:fld id="{D2D8002D-B5B0-4BAC-B1F6-782DDCCE6D9C}" type="slidenum">
              <a:rPr kumimoji="1" lang="ja-JP" altLang="en-US" smtClean="0"/>
              <a:t>‹#›</a:t>
            </a:fld>
            <a:endParaRPr kumimoji="1" lang="ja-JP" altLang="en-US"/>
          </a:p>
        </p:txBody>
      </p:sp>
      <p:sp>
        <p:nvSpPr>
          <p:cNvPr id="10" name="正方形/長方形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正方形/長方形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正方形/長方形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タイトル 1"/>
          <p:cNvSpPr>
            <a:spLocks noGrp="1"/>
          </p:cNvSpPr>
          <p:nvPr>
            <p:ph type="title"/>
          </p:nvPr>
        </p:nvSpPr>
        <p:spPr>
          <a:xfrm>
            <a:off x="457200" y="251948"/>
            <a:ext cx="8229600" cy="1143000"/>
          </a:xfrm>
        </p:spPr>
        <p:txBody>
          <a:bodyPr anchor="b"/>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E90ED720-0104-4369-84BC-D37694168613}" type="datetimeFigureOut">
              <a:rPr kumimoji="1" lang="ja-JP" altLang="en-US" smtClean="0"/>
              <a:t>2013/11/23</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a:xfrm>
            <a:off x="8641080" y="6514568"/>
            <a:ext cx="464288" cy="274320"/>
          </a:xfrm>
        </p:spPr>
        <p:txBody>
          <a:bodyPr/>
          <a:lstStyle>
            <a:extLst/>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53218"/>
            <a:ext cx="8229600" cy="1143000"/>
          </a:xfrm>
        </p:spPr>
        <p:txBody>
          <a:bodyPr/>
          <a:lstStyle>
            <a:extLst/>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extLst/>
          </a:lstStyle>
          <a:p>
            <a:fld id="{E90ED720-0104-4369-84BC-D37694168613}" type="datetimeFigureOut">
              <a:rPr kumimoji="1" lang="ja-JP" altLang="en-US" smtClean="0"/>
              <a:t>2013/11/23</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D2D8002D-B5B0-4BAC-B1F6-782DDCCE6D9C}" type="slidenum">
              <a:rPr kumimoji="1" lang="ja-JP" altLang="en-US" smtClean="0"/>
              <a:t>‹#›</a:t>
            </a:fld>
            <a:endParaRPr kumimoji="1" lang="ja-JP" altLang="en-US"/>
          </a:p>
        </p:txBody>
      </p:sp>
      <p:sp>
        <p:nvSpPr>
          <p:cNvPr id="7" name="正方形/長方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E90ED720-0104-4369-84BC-D37694168613}" type="datetimeFigureOut">
              <a:rPr kumimoji="1" lang="ja-JP" altLang="en-US" smtClean="0"/>
              <a:t>2013/11/23</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2"/>
      </p:bgRef>
    </p:bg>
    <p:spTree>
      <p:nvGrpSpPr>
        <p:cNvPr id="1" name=""/>
        <p:cNvGrpSpPr/>
        <p:nvPr/>
      </p:nvGrpSpPr>
      <p:grpSpPr>
        <a:xfrm>
          <a:off x="0" y="0"/>
          <a:ext cx="0" cy="0"/>
          <a:chOff x="0" y="0"/>
          <a:chExt cx="0" cy="0"/>
        </a:xfrm>
      </p:grpSpPr>
      <p:sp>
        <p:nvSpPr>
          <p:cNvPr id="8" name="正方形/長方形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4963136" y="304800"/>
            <a:ext cx="3931920" cy="762000"/>
          </a:xfrm>
        </p:spPr>
        <p:txBody>
          <a:bodyPr anchor="b"/>
          <a:lstStyle>
            <a:lvl1pPr marL="0" algn="r">
              <a:buNone/>
              <a:defRPr sz="2000" b="1"/>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9" name="日付プレースホルダー 8"/>
          <p:cNvSpPr>
            <a:spLocks noGrp="1"/>
          </p:cNvSpPr>
          <p:nvPr>
            <p:ph type="dt" sz="half" idx="10"/>
          </p:nvPr>
        </p:nvSpPr>
        <p:spPr>
          <a:xfrm>
            <a:off x="5562600" y="6513670"/>
            <a:ext cx="3002280" cy="274320"/>
          </a:xfrm>
        </p:spPr>
        <p:txBody>
          <a:bodyPr vert="horz" rtlCol="0"/>
          <a:lstStyle>
            <a:extLst/>
          </a:lstStyle>
          <a:p>
            <a:fld id="{E90ED720-0104-4369-84BC-D37694168613}" type="datetimeFigureOut">
              <a:rPr kumimoji="1" lang="ja-JP" altLang="en-US" smtClean="0"/>
              <a:t>2013/11/23</a:t>
            </a:fld>
            <a:endParaRPr kumimoji="1" lang="ja-JP" altLang="en-US"/>
          </a:p>
        </p:txBody>
      </p:sp>
      <p:sp>
        <p:nvSpPr>
          <p:cNvPr id="10" name="スライド番号プレースホルダー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2D8002D-B5B0-4BAC-B1F6-782DDCCE6D9C}" type="slidenum">
              <a:rPr kumimoji="1" lang="ja-JP" altLang="en-US" smtClean="0"/>
              <a:t>‹#›</a:t>
            </a:fld>
            <a:endParaRPr kumimoji="1" lang="ja-JP" altLang="en-US"/>
          </a:p>
        </p:txBody>
      </p:sp>
      <p:sp>
        <p:nvSpPr>
          <p:cNvPr id="11" name="フッター プレースホルダー 10"/>
          <p:cNvSpPr>
            <a:spLocks noGrp="1"/>
          </p:cNvSpPr>
          <p:nvPr>
            <p:ph type="ftr" sz="quarter" idx="12"/>
          </p:nvPr>
        </p:nvSpPr>
        <p:spPr>
          <a:xfrm>
            <a:off x="1600200" y="6513670"/>
            <a:ext cx="3907464" cy="274320"/>
          </a:xfrm>
        </p:spPr>
        <p:txBody>
          <a:bodyPr vert="horz" rtlCol="0"/>
          <a:lstStyle>
            <a:extLst/>
          </a:lstStyle>
          <a:p>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40443" y="4724400"/>
            <a:ext cx="5486400" cy="664536"/>
          </a:xfrm>
        </p:spPr>
        <p:txBody>
          <a:bodyPr anchor="b"/>
          <a:lstStyle>
            <a:lvl1pPr marL="0" algn="r">
              <a:buNone/>
              <a:defRPr sz="2000" b="1"/>
            </a:lvl1pPr>
            <a:extLst/>
          </a:lstStyle>
          <a:p>
            <a:r>
              <a:rPr kumimoji="0" lang="ja-JP" altLang="en-US" smtClean="0"/>
              <a:t>マスター タイトルの書式設定</a:t>
            </a:r>
            <a:endParaRPr kumimoji="0" lang="en-US"/>
          </a:p>
        </p:txBody>
      </p:sp>
      <p:sp>
        <p:nvSpPr>
          <p:cNvPr id="4" name="テキスト プレースホルダー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13" name="図プレースホルダー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ja-JP" altLang="en-US" smtClean="0">
                <a:solidFill>
                  <a:schemeClr val="lt1"/>
                </a:solidFill>
                <a:latin typeface="+mn-lt"/>
                <a:ea typeface="+mn-ea"/>
                <a:cs typeface="+mn-cs"/>
              </a:rPr>
              <a:t>アイコンをクリックして図を追加</a:t>
            </a:r>
            <a:endParaRPr kumimoji="0" lang="en-US" dirty="0">
              <a:solidFill>
                <a:schemeClr val="lt1"/>
              </a:solidFill>
              <a:latin typeface="+mn-lt"/>
              <a:ea typeface="+mn-ea"/>
              <a:cs typeface="+mn-cs"/>
            </a:endParaRPr>
          </a:p>
        </p:txBody>
      </p:sp>
      <p:sp>
        <p:nvSpPr>
          <p:cNvPr id="8" name="日付プレースホルダー 7"/>
          <p:cNvSpPr>
            <a:spLocks noGrp="1"/>
          </p:cNvSpPr>
          <p:nvPr>
            <p:ph type="dt" sz="half" idx="10"/>
          </p:nvPr>
        </p:nvSpPr>
        <p:spPr>
          <a:xfrm>
            <a:off x="5562600" y="6509004"/>
            <a:ext cx="3002280" cy="274320"/>
          </a:xfrm>
        </p:spPr>
        <p:txBody>
          <a:bodyPr vert="horz" rtlCol="0"/>
          <a:lstStyle>
            <a:extLst/>
          </a:lstStyle>
          <a:p>
            <a:fld id="{E90ED720-0104-4369-84BC-D37694168613}" type="datetimeFigureOut">
              <a:rPr kumimoji="1" lang="ja-JP" altLang="en-US" smtClean="0"/>
              <a:t>2013/11/23</a:t>
            </a:fld>
            <a:endParaRPr kumimoji="1" lang="ja-JP" altLang="en-US"/>
          </a:p>
        </p:txBody>
      </p:sp>
      <p:sp>
        <p:nvSpPr>
          <p:cNvPr id="9" name="スライド番号プレースホルダー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2D8002D-B5B0-4BAC-B1F6-782DDCCE6D9C}" type="slidenum">
              <a:rPr kumimoji="1" lang="ja-JP" altLang="en-US" smtClean="0"/>
              <a:t>‹#›</a:t>
            </a:fld>
            <a:endParaRPr kumimoji="1" lang="ja-JP" altLang="en-US"/>
          </a:p>
        </p:txBody>
      </p:sp>
      <p:sp>
        <p:nvSpPr>
          <p:cNvPr id="10" name="フッター プレースホルダー 9"/>
          <p:cNvSpPr>
            <a:spLocks noGrp="1"/>
          </p:cNvSpPr>
          <p:nvPr>
            <p:ph type="ftr" sz="quarter" idx="12"/>
          </p:nvPr>
        </p:nvSpPr>
        <p:spPr>
          <a:xfrm>
            <a:off x="1600200" y="6509004"/>
            <a:ext cx="3907464" cy="274320"/>
          </a:xfrm>
        </p:spPr>
        <p:txBody>
          <a:bodyPr vert="horz" rtlCol="0"/>
          <a:lstStyle>
            <a:extLst/>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対角する 2 つの角を丸めた四角形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フッター プレースホルダー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kumimoji="1" lang="ja-JP" altLang="en-US"/>
          </a:p>
        </p:txBody>
      </p:sp>
      <p:sp>
        <p:nvSpPr>
          <p:cNvPr id="14" name="日付プレースホルダー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90ED720-0104-4369-84BC-D37694168613}" type="datetimeFigureOut">
              <a:rPr kumimoji="1" lang="ja-JP" altLang="en-US" smtClean="0"/>
              <a:t>2013/11/23</a:t>
            </a:fld>
            <a:endParaRPr kumimoji="1" lang="ja-JP" altLang="en-US"/>
          </a:p>
        </p:txBody>
      </p:sp>
      <p:sp>
        <p:nvSpPr>
          <p:cNvPr id="23" name="スライド番号プレースホルダー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2D8002D-B5B0-4BAC-B1F6-782DDCCE6D9C}" type="slidenum">
              <a:rPr kumimoji="1" lang="ja-JP" altLang="en-US" smtClean="0"/>
              <a:t>‹#›</a:t>
            </a:fld>
            <a:endParaRPr kumimoji="1" lang="ja-JP" altLang="en-US"/>
          </a:p>
        </p:txBody>
      </p:sp>
      <p:sp>
        <p:nvSpPr>
          <p:cNvPr id="22" name="タイトル プレースホルダー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1"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1"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1"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1"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1"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1"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1"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1"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1"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www.pressnet.or.jp/news/headline/120919_1919.html" TargetMode="External"/><Relationship Id="rId3" Type="http://schemas.openxmlformats.org/officeDocument/2006/relationships/hyperlink" Target="http://1000nichi.blog73.fc2.com/blog-entry-2021.html&#65306;2011&#26032;&#32862;&#12398;&#30330;&#34892;&#37096;&#25968;&#12488;&#12483;&#12503;10" TargetMode="External"/><Relationship Id="rId7" Type="http://schemas.openxmlformats.org/officeDocument/2006/relationships/hyperlink" Target="http://www.garbagenews.net/archives/2031422.html" TargetMode="External"/><Relationship Id="rId2" Type="http://schemas.openxmlformats.org/officeDocument/2006/relationships/hyperlink" Target="http://bizmakoto.jp/makoto/articles/1310/16/news097.html" TargetMode="External"/><Relationship Id="rId1" Type="http://schemas.openxmlformats.org/officeDocument/2006/relationships/slideLayout" Target="../slideLayouts/slideLayout2.xml"/><Relationship Id="rId6" Type="http://schemas.openxmlformats.org/officeDocument/2006/relationships/hyperlink" Target="http://d.hatena.ne.jp/yuichi0613/20100121/1264033041" TargetMode="External"/><Relationship Id="rId5" Type="http://schemas.openxmlformats.org/officeDocument/2006/relationships/hyperlink" Target="http://www.pressnet.or.jp/data/circulation/circulation01.php" TargetMode="External"/><Relationship Id="rId4" Type="http://schemas.openxmlformats.org/officeDocument/2006/relationships/hyperlink" Target="http://www.pressnet.or.jp/data/employment/employment04.php" TargetMode="External"/><Relationship Id="rId9" Type="http://schemas.openxmlformats.org/officeDocument/2006/relationships/hyperlink" Target="http://bylines.news.yahoo.co.jp/fuwaraizo/20131101-00029262/"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日本の新聞と新聞社は</a:t>
            </a:r>
            <a:r>
              <a:rPr kumimoji="1" lang="en-US" altLang="ja-JP" dirty="0" smtClean="0"/>
              <a:t/>
            </a:r>
            <a:br>
              <a:rPr kumimoji="1" lang="en-US" altLang="ja-JP" dirty="0" smtClean="0"/>
            </a:br>
            <a:r>
              <a:rPr kumimoji="1" lang="ja-JP" altLang="en-US" dirty="0" smtClean="0"/>
              <a:t>今後どうなるのか</a:t>
            </a:r>
            <a:r>
              <a:rPr kumimoji="1" lang="en-US" altLang="ja-JP" dirty="0" smtClean="0"/>
              <a:t/>
            </a:r>
            <a:br>
              <a:rPr kumimoji="1" lang="en-US" altLang="ja-JP" dirty="0" smtClean="0"/>
            </a:b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3711211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normAutofit lnSpcReduction="10000"/>
          </a:bodyPr>
          <a:lstStyle/>
          <a:p>
            <a:endParaRPr kumimoji="1" lang="en-US" altLang="ja-JP" dirty="0" smtClean="0"/>
          </a:p>
          <a:p>
            <a:r>
              <a:rPr lang="ja-JP" altLang="en-US" dirty="0" smtClean="0"/>
              <a:t>日本は世界の中でも新聞に頼っている</a:t>
            </a:r>
            <a:endParaRPr kumimoji="1" lang="en-US" altLang="ja-JP" dirty="0" smtClean="0"/>
          </a:p>
          <a:p>
            <a:r>
              <a:rPr kumimoji="1" lang="ja-JP" altLang="en-US" dirty="0" smtClean="0"/>
              <a:t>しかし近年、紙媒体の新聞は衰退しつつある</a:t>
            </a:r>
            <a:endParaRPr kumimoji="1" lang="en-US" altLang="ja-JP" dirty="0" smtClean="0"/>
          </a:p>
          <a:p>
            <a:pPr lvl="1"/>
            <a:endParaRPr lang="en-US" altLang="ja-JP" dirty="0" smtClean="0"/>
          </a:p>
          <a:p>
            <a:pPr marL="411480" lvl="1" indent="0">
              <a:buNone/>
            </a:pPr>
            <a:endParaRPr lang="en-US" altLang="ja-JP" sz="3200" dirty="0" smtClean="0"/>
          </a:p>
          <a:p>
            <a:pPr marL="411480" lvl="1" indent="0">
              <a:buNone/>
            </a:pPr>
            <a:endParaRPr lang="en-US" altLang="ja-JP" sz="3200" dirty="0"/>
          </a:p>
          <a:p>
            <a:pPr marL="411480" lvl="1" indent="0">
              <a:buNone/>
            </a:pPr>
            <a:r>
              <a:rPr lang="ja-JP" altLang="en-US" sz="3200" dirty="0" smtClean="0"/>
              <a:t>この</a:t>
            </a:r>
            <a:r>
              <a:rPr lang="ja-JP" altLang="en-US" sz="3200" dirty="0"/>
              <a:t>ままで</a:t>
            </a:r>
            <a:r>
              <a:rPr lang="ja-JP" altLang="en-US" sz="3200" dirty="0" smtClean="0"/>
              <a:t>は紙媒体に頼っている新聞社は潰れてしまうのか？</a:t>
            </a:r>
            <a:endParaRPr lang="en-US" altLang="ja-JP" sz="3200" dirty="0" smtClean="0"/>
          </a:p>
        </p:txBody>
      </p:sp>
      <p:sp>
        <p:nvSpPr>
          <p:cNvPr id="5" name="下矢印 4"/>
          <p:cNvSpPr/>
          <p:nvPr/>
        </p:nvSpPr>
        <p:spPr>
          <a:xfrm>
            <a:off x="3419872" y="3717032"/>
            <a:ext cx="2448272"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075243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新聞社の収入</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基本的には</a:t>
            </a:r>
            <a:r>
              <a:rPr lang="ja-JP" altLang="en-US" dirty="0">
                <a:solidFill>
                  <a:srgbClr val="FFC000"/>
                </a:solidFill>
              </a:rPr>
              <a:t>販売収入</a:t>
            </a:r>
            <a:r>
              <a:rPr kumimoji="1" lang="ja-JP" altLang="en-US" dirty="0" smtClean="0"/>
              <a:t>と</a:t>
            </a:r>
            <a:r>
              <a:rPr lang="ja-JP" altLang="en-US" dirty="0">
                <a:solidFill>
                  <a:srgbClr val="FFC000"/>
                </a:solidFill>
              </a:rPr>
              <a:t>広告</a:t>
            </a:r>
            <a:r>
              <a:rPr lang="ja-JP" altLang="en-US" dirty="0" smtClean="0">
                <a:solidFill>
                  <a:srgbClr val="FFC000"/>
                </a:solidFill>
              </a:rPr>
              <a:t>収入</a:t>
            </a:r>
            <a:r>
              <a:rPr kumimoji="1" lang="ja-JP" altLang="en-US" dirty="0" smtClean="0"/>
              <a:t>で成り立っている。</a:t>
            </a:r>
            <a:endParaRPr kumimoji="1" lang="en-US" altLang="ja-JP" dirty="0" smtClean="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3573016"/>
            <a:ext cx="1047750"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9952" y="3573016"/>
            <a:ext cx="1047750"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3688" y="3919538"/>
            <a:ext cx="1304925" cy="98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0827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販売収入とは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新聞を売ることで得られる利益</a:t>
            </a:r>
            <a:r>
              <a:rPr lang="ja-JP" altLang="en-US" dirty="0" smtClean="0"/>
              <a:t>（</a:t>
            </a:r>
            <a:r>
              <a:rPr kumimoji="1" lang="ja-JP" altLang="en-US" dirty="0" smtClean="0"/>
              <a:t>消費者から貰えるお金である）。</a:t>
            </a:r>
            <a:endParaRPr kumimoji="1" lang="en-US" altLang="ja-JP" dirty="0" smtClean="0"/>
          </a:p>
          <a:p>
            <a:endParaRPr kumimoji="1" lang="ja-JP" altLang="en-US" dirty="0"/>
          </a:p>
        </p:txBody>
      </p:sp>
      <p:pic>
        <p:nvPicPr>
          <p:cNvPr id="1026" name="Picture 2" descr="C:\Users\e111151\AppData\Local\Microsoft\Windows\Temporary Internet Files\Content.IE5\8XCMAVI0\MC90043393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483436"/>
            <a:ext cx="1224136" cy="122413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Program Files\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5896" y="3342038"/>
            <a:ext cx="1441854" cy="143460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e111151\AppData\Local\Microsoft\Windows\Temporary Internet Files\Content.IE5\9RLRF9TT\MC90008931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4248" y="3483436"/>
            <a:ext cx="1652230" cy="1365534"/>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713037" y="4846074"/>
            <a:ext cx="958917" cy="400110"/>
          </a:xfrm>
          <a:prstGeom prst="rect">
            <a:avLst/>
          </a:prstGeom>
          <a:noFill/>
        </p:spPr>
        <p:txBody>
          <a:bodyPr wrap="none" rtlCol="0">
            <a:spAutoFit/>
          </a:bodyPr>
          <a:lstStyle/>
          <a:p>
            <a:r>
              <a:rPr kumimoji="1" lang="ja-JP" altLang="en-US" sz="2000" b="1" dirty="0" smtClean="0"/>
              <a:t>消費者</a:t>
            </a:r>
            <a:endParaRPr kumimoji="1" lang="ja-JP" altLang="en-US" sz="2000" b="1" dirty="0"/>
          </a:p>
        </p:txBody>
      </p:sp>
      <p:sp>
        <p:nvSpPr>
          <p:cNvPr id="10" name="テキスト ボックス 9"/>
          <p:cNvSpPr txBox="1"/>
          <p:nvPr/>
        </p:nvSpPr>
        <p:spPr>
          <a:xfrm>
            <a:off x="3790007" y="4846074"/>
            <a:ext cx="958917" cy="400110"/>
          </a:xfrm>
          <a:prstGeom prst="rect">
            <a:avLst/>
          </a:prstGeom>
          <a:noFill/>
        </p:spPr>
        <p:txBody>
          <a:bodyPr wrap="none" rtlCol="0">
            <a:spAutoFit/>
          </a:bodyPr>
          <a:lstStyle/>
          <a:p>
            <a:r>
              <a:rPr kumimoji="1" lang="ja-JP" altLang="en-US" sz="2000" b="1" dirty="0" smtClean="0"/>
              <a:t>新聞社</a:t>
            </a:r>
            <a:endParaRPr kumimoji="1" lang="ja-JP" altLang="en-US" sz="2000" b="1" dirty="0"/>
          </a:p>
        </p:txBody>
      </p:sp>
      <p:sp>
        <p:nvSpPr>
          <p:cNvPr id="15" name="テキスト ボックス 14"/>
          <p:cNvSpPr txBox="1"/>
          <p:nvPr/>
        </p:nvSpPr>
        <p:spPr>
          <a:xfrm>
            <a:off x="6274697" y="4846074"/>
            <a:ext cx="1991251" cy="400110"/>
          </a:xfrm>
          <a:prstGeom prst="rect">
            <a:avLst/>
          </a:prstGeom>
          <a:noFill/>
        </p:spPr>
        <p:txBody>
          <a:bodyPr wrap="none" rtlCol="0">
            <a:spAutoFit/>
          </a:bodyPr>
          <a:lstStyle/>
          <a:p>
            <a:r>
              <a:rPr kumimoji="1" lang="ja-JP" altLang="en-US" sz="2000" b="1" dirty="0" smtClean="0"/>
              <a:t>広告主（店など</a:t>
            </a:r>
            <a:endParaRPr kumimoji="1" lang="ja-JP" altLang="en-US" sz="2000" b="1" dirty="0"/>
          </a:p>
        </p:txBody>
      </p:sp>
      <p:sp>
        <p:nvSpPr>
          <p:cNvPr id="11" name="右矢印 10"/>
          <p:cNvSpPr/>
          <p:nvPr/>
        </p:nvSpPr>
        <p:spPr>
          <a:xfrm>
            <a:off x="1907704" y="3573016"/>
            <a:ext cx="1584176" cy="1008112"/>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81917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広告収入とは</a:t>
            </a:r>
            <a:endParaRPr kumimoji="1" lang="ja-JP" altLang="en-US" dirty="0"/>
          </a:p>
        </p:txBody>
      </p:sp>
      <p:sp>
        <p:nvSpPr>
          <p:cNvPr id="5" name="コンテンツ プレースホルダー 4"/>
          <p:cNvSpPr>
            <a:spLocks noGrp="1"/>
          </p:cNvSpPr>
          <p:nvPr>
            <p:ph idx="1"/>
          </p:nvPr>
        </p:nvSpPr>
        <p:spPr/>
        <p:txBody>
          <a:bodyPr/>
          <a:lstStyle/>
          <a:p>
            <a:r>
              <a:rPr kumimoji="1" lang="ja-JP" altLang="en-US" dirty="0" smtClean="0"/>
              <a:t>広告を掲載したり、放送したりすることで得る収入のこと</a:t>
            </a:r>
            <a:r>
              <a:rPr lang="ja-JP" altLang="en-US" dirty="0" smtClean="0"/>
              <a:t>（広告を出している会社やお店から貰えるお金である。）。</a:t>
            </a:r>
            <a:endParaRPr kumimoji="1" lang="en-US" altLang="ja-JP" dirty="0" smtClean="0"/>
          </a:p>
          <a:p>
            <a:endParaRPr lang="en-US" altLang="ja-JP" dirty="0"/>
          </a:p>
          <a:p>
            <a:endParaRPr lang="en-US" altLang="ja-JP" i="1" dirty="0"/>
          </a:p>
          <a:p>
            <a:endParaRPr kumimoji="1" lang="ja-JP" altLang="en-US" dirty="0"/>
          </a:p>
        </p:txBody>
      </p:sp>
      <p:pic>
        <p:nvPicPr>
          <p:cNvPr id="4" name="Picture 2" descr="C:\Users\e111151\AppData\Local\Microsoft\Windows\Temporary Internet Files\Content.IE5\8XCMAVI0\MC90043393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459" y="4324714"/>
            <a:ext cx="1224136" cy="12241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Program Files\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62389" y="4111623"/>
            <a:ext cx="1441854" cy="143460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e111151\AppData\Local\Microsoft\Windows\Temporary Internet Files\Content.IE5\9RLRF9TT\MC90008931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4192928"/>
            <a:ext cx="1652230" cy="1365534"/>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1002540" y="5589240"/>
            <a:ext cx="881973" cy="369332"/>
          </a:xfrm>
          <a:prstGeom prst="rect">
            <a:avLst/>
          </a:prstGeom>
        </p:spPr>
        <p:txBody>
          <a:bodyPr wrap="none">
            <a:spAutoFit/>
          </a:bodyPr>
          <a:lstStyle/>
          <a:p>
            <a:r>
              <a:rPr lang="ja-JP" altLang="en-US" b="1" dirty="0"/>
              <a:t>消費者</a:t>
            </a:r>
          </a:p>
        </p:txBody>
      </p:sp>
      <p:sp>
        <p:nvSpPr>
          <p:cNvPr id="8" name="テキスト ボックス 7"/>
          <p:cNvSpPr txBox="1"/>
          <p:nvPr/>
        </p:nvSpPr>
        <p:spPr>
          <a:xfrm>
            <a:off x="3842838" y="5558462"/>
            <a:ext cx="958917" cy="400110"/>
          </a:xfrm>
          <a:prstGeom prst="rect">
            <a:avLst/>
          </a:prstGeom>
          <a:noFill/>
        </p:spPr>
        <p:txBody>
          <a:bodyPr wrap="none" rtlCol="0">
            <a:spAutoFit/>
          </a:bodyPr>
          <a:lstStyle/>
          <a:p>
            <a:r>
              <a:rPr kumimoji="1" lang="ja-JP" altLang="en-US" sz="2000" b="1" dirty="0" smtClean="0"/>
              <a:t>新聞社</a:t>
            </a:r>
            <a:endParaRPr kumimoji="1" lang="ja-JP" altLang="en-US" sz="2000" b="1" dirty="0"/>
          </a:p>
        </p:txBody>
      </p:sp>
      <p:sp>
        <p:nvSpPr>
          <p:cNvPr id="9" name="テキスト ボックス 8"/>
          <p:cNvSpPr txBox="1"/>
          <p:nvPr/>
        </p:nvSpPr>
        <p:spPr>
          <a:xfrm>
            <a:off x="6372200" y="5534571"/>
            <a:ext cx="1991251" cy="400110"/>
          </a:xfrm>
          <a:prstGeom prst="rect">
            <a:avLst/>
          </a:prstGeom>
          <a:noFill/>
        </p:spPr>
        <p:txBody>
          <a:bodyPr wrap="none" rtlCol="0">
            <a:spAutoFit/>
          </a:bodyPr>
          <a:lstStyle/>
          <a:p>
            <a:r>
              <a:rPr kumimoji="1" lang="ja-JP" altLang="en-US" sz="2000" b="1" dirty="0" smtClean="0"/>
              <a:t>広告主（店など</a:t>
            </a:r>
            <a:endParaRPr kumimoji="1" lang="ja-JP" altLang="en-US" sz="2000" b="1" dirty="0"/>
          </a:p>
        </p:txBody>
      </p:sp>
      <p:sp>
        <p:nvSpPr>
          <p:cNvPr id="11" name="左矢印 10"/>
          <p:cNvSpPr/>
          <p:nvPr/>
        </p:nvSpPr>
        <p:spPr>
          <a:xfrm>
            <a:off x="5292080" y="4354946"/>
            <a:ext cx="1584176" cy="1008112"/>
          </a:xfrm>
          <a:prstGeom prst="lef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20747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5576" y="404664"/>
            <a:ext cx="8064896" cy="919864"/>
          </a:xfrm>
        </p:spPr>
        <p:txBody>
          <a:bodyPr>
            <a:normAutofit/>
          </a:bodyPr>
          <a:lstStyle/>
          <a:p>
            <a:r>
              <a:rPr kumimoji="1" lang="ja-JP" altLang="en-US" sz="3600" dirty="0" smtClean="0"/>
              <a:t>収入比率と広告収入比率の比較</a:t>
            </a:r>
            <a:endParaRPr kumimoji="1" lang="ja-JP" altLang="en-US" sz="3600" dirty="0"/>
          </a:p>
        </p:txBody>
      </p:sp>
      <p:graphicFrame>
        <p:nvGraphicFramePr>
          <p:cNvPr id="8" name="グラフ 7"/>
          <p:cNvGraphicFramePr>
            <a:graphicFrameLocks/>
          </p:cNvGraphicFramePr>
          <p:nvPr>
            <p:extLst>
              <p:ext uri="{D42A27DB-BD31-4B8C-83A1-F6EECF244321}">
                <p14:modId xmlns:p14="http://schemas.microsoft.com/office/powerpoint/2010/main" val="2246313586"/>
              </p:ext>
            </p:extLst>
          </p:nvPr>
        </p:nvGraphicFramePr>
        <p:xfrm>
          <a:off x="467544" y="1556792"/>
          <a:ext cx="8208912" cy="5040560"/>
        </p:xfrm>
        <a:graphic>
          <a:graphicData uri="http://schemas.openxmlformats.org/drawingml/2006/chart">
            <c:chart xmlns:c="http://schemas.openxmlformats.org/drawingml/2006/chart" xmlns:r="http://schemas.openxmlformats.org/officeDocument/2006/relationships" r:id="rId3"/>
          </a:graphicData>
        </a:graphic>
      </p:graphicFrame>
      <p:sp>
        <p:nvSpPr>
          <p:cNvPr id="6" name="コンテンツ プレースホルダー 5"/>
          <p:cNvSpPr>
            <a:spLocks noGrp="1"/>
          </p:cNvSpPr>
          <p:nvPr>
            <p:ph idx="1"/>
          </p:nvPr>
        </p:nvSpPr>
        <p:spPr>
          <a:xfrm>
            <a:off x="8676456" y="6527378"/>
            <a:ext cx="215997" cy="146050"/>
          </a:xfrm>
        </p:spPr>
        <p:txBody>
          <a:bodyPr>
            <a:normAutofit fontScale="25000" lnSpcReduction="20000"/>
          </a:bodyPr>
          <a:lstStyle/>
          <a:p>
            <a:endParaRPr kumimoji="1" lang="ja-JP" altLang="en-US" dirty="0"/>
          </a:p>
        </p:txBody>
      </p:sp>
      <p:sp>
        <p:nvSpPr>
          <p:cNvPr id="3" name="ドーナツ 2"/>
          <p:cNvSpPr/>
          <p:nvPr/>
        </p:nvSpPr>
        <p:spPr>
          <a:xfrm>
            <a:off x="7452320" y="1772816"/>
            <a:ext cx="864096" cy="3528392"/>
          </a:xfrm>
          <a:prstGeom prst="donut">
            <a:avLst>
              <a:gd name="adj" fmla="val 3934"/>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20752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日本の新聞は海外と比較しても広告収入比率が購読料収入比率に比べて明らかに少ない。</a:t>
            </a:r>
            <a:endParaRPr lang="en-US" altLang="ja-JP" dirty="0"/>
          </a:p>
          <a:p>
            <a:endParaRPr lang="en-US" altLang="ja-JP" dirty="0"/>
          </a:p>
          <a:p>
            <a:r>
              <a:rPr lang="ja-JP" altLang="en-US" dirty="0"/>
              <a:t>しかしこのまま購読料収入が下がっていきネットによる広告収入が増えていけば手数料による負担が減るため収入自体は上がっていくのではないか？</a:t>
            </a:r>
          </a:p>
          <a:p>
            <a:endParaRPr kumimoji="1" lang="ja-JP" altLang="en-US" dirty="0"/>
          </a:p>
        </p:txBody>
      </p:sp>
    </p:spTree>
    <p:extLst>
      <p:ext uri="{BB962C8B-B14F-4D97-AF65-F5344CB8AC3E}">
        <p14:creationId xmlns:p14="http://schemas.microsoft.com/office/powerpoint/2010/main" val="2542488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日本の新聞産業構造図</a:t>
            </a:r>
            <a:r>
              <a:rPr kumimoji="1" lang="ja-JP" altLang="en-US" sz="2200" dirty="0" smtClean="0"/>
              <a:t>（</a:t>
            </a:r>
            <a:r>
              <a:rPr kumimoji="1" lang="ja-JP" altLang="en-US" sz="2700" dirty="0" smtClean="0"/>
              <a:t>高度経済成長期）</a:t>
            </a:r>
            <a:endParaRPr kumimoji="1" lang="ja-JP" altLang="en-US" sz="2700" dirty="0"/>
          </a:p>
        </p:txBody>
      </p:sp>
      <p:sp>
        <p:nvSpPr>
          <p:cNvPr id="5" name="コンテンツ プレースホルダー 4"/>
          <p:cNvSpPr>
            <a:spLocks noGrp="1"/>
          </p:cNvSpPr>
          <p:nvPr>
            <p:ph sz="half" idx="2"/>
          </p:nvPr>
        </p:nvSpPr>
        <p:spPr>
          <a:xfrm>
            <a:off x="4788024" y="1645920"/>
            <a:ext cx="3898776" cy="4526280"/>
          </a:xfrm>
        </p:spPr>
        <p:txBody>
          <a:bodyPr>
            <a:normAutofit/>
          </a:bodyPr>
          <a:lstStyle/>
          <a:p>
            <a:pPr marL="0" indent="0">
              <a:buNone/>
            </a:pPr>
            <a:r>
              <a:rPr lang="ja-JP" altLang="en-US" sz="2000" b="1" dirty="0" smtClean="0"/>
              <a:t>新聞社</a:t>
            </a:r>
            <a:r>
              <a:rPr lang="ja-JP" altLang="en-US" sz="2000" b="1" dirty="0"/>
              <a:t>の</a:t>
            </a:r>
            <a:r>
              <a:rPr lang="ja-JP" altLang="en-US" sz="2000" b="1" dirty="0" smtClean="0"/>
              <a:t>収益</a:t>
            </a:r>
            <a:endParaRPr lang="en-US" altLang="ja-JP" sz="2000" b="1" dirty="0" smtClean="0"/>
          </a:p>
          <a:p>
            <a:pPr marL="0" indent="0">
              <a:buNone/>
            </a:pPr>
            <a:endParaRPr lang="en-US" altLang="ja-JP" sz="2000" b="1" dirty="0" smtClean="0"/>
          </a:p>
          <a:p>
            <a:pPr marL="0" indent="0">
              <a:buNone/>
            </a:pPr>
            <a:r>
              <a:rPr lang="ja-JP" altLang="en-US" sz="2000" dirty="0" smtClean="0"/>
              <a:t>＜単純な売り上げ＞</a:t>
            </a:r>
            <a:endParaRPr lang="en-US" altLang="ja-JP" sz="2000" dirty="0"/>
          </a:p>
          <a:p>
            <a:pPr marL="0" indent="0">
              <a:buNone/>
            </a:pPr>
            <a:r>
              <a:rPr lang="ja-JP" altLang="en-US" sz="2000" dirty="0" smtClean="0">
                <a:solidFill>
                  <a:srgbClr val="FFC000"/>
                </a:solidFill>
              </a:rPr>
              <a:t>販売店（消費者）から：</a:t>
            </a:r>
            <a:endParaRPr lang="en-US" altLang="ja-JP" sz="2000" dirty="0" smtClean="0">
              <a:solidFill>
                <a:srgbClr val="FFC000"/>
              </a:solidFill>
            </a:endParaRPr>
          </a:p>
          <a:p>
            <a:pPr marL="0" indent="0">
              <a:buNone/>
            </a:pPr>
            <a:r>
              <a:rPr lang="en-US" altLang="ja-JP" sz="2000" dirty="0" smtClean="0"/>
              <a:t>1</a:t>
            </a:r>
            <a:r>
              <a:rPr lang="ja-JP" altLang="en-US" sz="2000" dirty="0" smtClean="0"/>
              <a:t>兆</a:t>
            </a:r>
            <a:r>
              <a:rPr lang="en-US" altLang="ja-JP" sz="2000" dirty="0" smtClean="0"/>
              <a:t>7700</a:t>
            </a:r>
            <a:r>
              <a:rPr lang="ja-JP" altLang="en-US" sz="2000" dirty="0" smtClean="0"/>
              <a:t>億円</a:t>
            </a:r>
            <a:endParaRPr lang="en-US" altLang="ja-JP" sz="2000" dirty="0"/>
          </a:p>
          <a:p>
            <a:pPr marL="0" indent="0">
              <a:buNone/>
            </a:pPr>
            <a:r>
              <a:rPr lang="ja-JP" altLang="en-US" sz="2000" dirty="0">
                <a:solidFill>
                  <a:srgbClr val="FFC000"/>
                </a:solidFill>
              </a:rPr>
              <a:t>広告</a:t>
            </a:r>
            <a:r>
              <a:rPr lang="ja-JP" altLang="en-US" sz="2000" dirty="0" smtClean="0">
                <a:solidFill>
                  <a:srgbClr val="FFC000"/>
                </a:solidFill>
              </a:rPr>
              <a:t>代理店から：</a:t>
            </a:r>
            <a:endParaRPr lang="en-US" altLang="ja-JP" sz="2000" dirty="0" smtClean="0">
              <a:solidFill>
                <a:srgbClr val="FFC000"/>
              </a:solidFill>
            </a:endParaRPr>
          </a:p>
          <a:p>
            <a:pPr marL="0" indent="0">
              <a:buNone/>
            </a:pPr>
            <a:r>
              <a:rPr lang="en-US" altLang="ja-JP" sz="2000" dirty="0" smtClean="0"/>
              <a:t>1</a:t>
            </a:r>
            <a:r>
              <a:rPr lang="ja-JP" altLang="en-US" sz="2000" dirty="0" smtClean="0"/>
              <a:t>兆円</a:t>
            </a:r>
            <a:endParaRPr lang="en-US" altLang="ja-JP" sz="2000" dirty="0" smtClean="0"/>
          </a:p>
          <a:p>
            <a:pPr marL="0" indent="0">
              <a:buNone/>
            </a:pPr>
            <a:endParaRPr lang="en-US" altLang="ja-JP" sz="2000" dirty="0"/>
          </a:p>
          <a:p>
            <a:pPr marL="0" indent="0">
              <a:buNone/>
            </a:pPr>
            <a:r>
              <a:rPr lang="ja-JP" altLang="en-US" sz="2000" dirty="0" smtClean="0"/>
              <a:t>＜そこから引かれる手数料＞</a:t>
            </a:r>
            <a:endParaRPr lang="en-US" altLang="ja-JP" sz="2000" dirty="0" smtClean="0"/>
          </a:p>
          <a:p>
            <a:pPr marL="0" indent="0">
              <a:buNone/>
            </a:pPr>
            <a:r>
              <a:rPr lang="ja-JP" altLang="en-US" sz="2000" dirty="0" smtClean="0">
                <a:solidFill>
                  <a:srgbClr val="FFC000"/>
                </a:solidFill>
              </a:rPr>
              <a:t>販売店（消費者から）：</a:t>
            </a:r>
            <a:endParaRPr lang="en-US" altLang="ja-JP" sz="2000" dirty="0" smtClean="0">
              <a:solidFill>
                <a:srgbClr val="FFC000"/>
              </a:solidFill>
            </a:endParaRPr>
          </a:p>
          <a:p>
            <a:pPr marL="0" indent="0">
              <a:buNone/>
            </a:pPr>
            <a:r>
              <a:rPr lang="en-US" altLang="ja-JP" sz="2000" dirty="0" smtClean="0"/>
              <a:t>6500</a:t>
            </a:r>
            <a:r>
              <a:rPr lang="ja-JP" altLang="en-US" sz="2000" dirty="0" smtClean="0"/>
              <a:t>億円</a:t>
            </a:r>
            <a:endParaRPr lang="en-US" altLang="ja-JP" sz="2000" dirty="0" smtClean="0"/>
          </a:p>
          <a:p>
            <a:pPr marL="0" indent="0">
              <a:buNone/>
            </a:pPr>
            <a:r>
              <a:rPr lang="ja-JP" altLang="en-US" sz="2000" dirty="0" smtClean="0">
                <a:solidFill>
                  <a:srgbClr val="FFC000"/>
                </a:solidFill>
              </a:rPr>
              <a:t>広告代理店から：</a:t>
            </a:r>
            <a:endParaRPr lang="en-US" altLang="ja-JP" sz="2000" dirty="0" smtClean="0">
              <a:solidFill>
                <a:srgbClr val="FFC000"/>
              </a:solidFill>
            </a:endParaRPr>
          </a:p>
          <a:p>
            <a:pPr marL="0" indent="0">
              <a:buNone/>
            </a:pPr>
            <a:r>
              <a:rPr lang="en-US" altLang="ja-JP" sz="2000" dirty="0" smtClean="0"/>
              <a:t>2500</a:t>
            </a:r>
            <a:r>
              <a:rPr lang="ja-JP" altLang="en-US" sz="2000" dirty="0" smtClean="0"/>
              <a:t>億円</a:t>
            </a:r>
            <a:endParaRPr lang="en-US" altLang="ja-JP" sz="2000" dirty="0"/>
          </a:p>
          <a:p>
            <a:pPr marL="0" indent="0">
              <a:buNone/>
            </a:pPr>
            <a:endParaRPr lang="en-US" altLang="ja-JP" sz="2000" dirty="0" smtClean="0"/>
          </a:p>
          <a:p>
            <a:pPr marL="0" indent="0">
              <a:buNone/>
            </a:pPr>
            <a:endParaRPr lang="en-US" altLang="ja-JP" sz="2000" dirty="0"/>
          </a:p>
          <a:p>
            <a:endParaRPr kumimoji="1" lang="ja-JP" altLang="en-US" sz="2000" dirty="0"/>
          </a:p>
        </p:txBody>
      </p:sp>
      <p:sp>
        <p:nvSpPr>
          <p:cNvPr id="7" name="正方形/長方形 6"/>
          <p:cNvSpPr/>
          <p:nvPr/>
        </p:nvSpPr>
        <p:spPr>
          <a:xfrm>
            <a:off x="1155066" y="3161189"/>
            <a:ext cx="2336814" cy="756084"/>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bg1"/>
                </a:solidFill>
              </a:rPr>
              <a:t>新聞社</a:t>
            </a:r>
            <a:r>
              <a:rPr lang="ja-JP" altLang="en-US" sz="2000" b="1" dirty="0">
                <a:solidFill>
                  <a:schemeClr val="bg1"/>
                </a:solidFill>
              </a:rPr>
              <a:t>＆</a:t>
            </a:r>
            <a:r>
              <a:rPr kumimoji="1" lang="ja-JP" altLang="en-US" sz="2000" b="1" dirty="0" smtClean="0">
                <a:solidFill>
                  <a:schemeClr val="bg1"/>
                </a:solidFill>
              </a:rPr>
              <a:t>通信社</a:t>
            </a:r>
            <a:endParaRPr kumimoji="1" lang="ja-JP" altLang="en-US" sz="2000" b="1" dirty="0">
              <a:solidFill>
                <a:schemeClr val="bg1"/>
              </a:solidFill>
            </a:endParaRPr>
          </a:p>
        </p:txBody>
      </p:sp>
      <p:sp>
        <p:nvSpPr>
          <p:cNvPr id="8" name="正方形/長方形 7"/>
          <p:cNvSpPr/>
          <p:nvPr/>
        </p:nvSpPr>
        <p:spPr>
          <a:xfrm>
            <a:off x="1141062" y="1772816"/>
            <a:ext cx="2336814" cy="756084"/>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広告代理店</a:t>
            </a:r>
            <a:endParaRPr kumimoji="1" lang="ja-JP" altLang="en-US" sz="2000" dirty="0"/>
          </a:p>
        </p:txBody>
      </p:sp>
      <p:sp>
        <p:nvSpPr>
          <p:cNvPr id="9" name="正方形/長方形 8"/>
          <p:cNvSpPr/>
          <p:nvPr/>
        </p:nvSpPr>
        <p:spPr>
          <a:xfrm>
            <a:off x="1155066" y="4581128"/>
            <a:ext cx="2336813" cy="576064"/>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販売店</a:t>
            </a:r>
            <a:endParaRPr kumimoji="1" lang="ja-JP" altLang="en-US" dirty="0"/>
          </a:p>
        </p:txBody>
      </p:sp>
      <p:sp>
        <p:nvSpPr>
          <p:cNvPr id="10" name="正方形/長方形 9"/>
          <p:cNvSpPr/>
          <p:nvPr/>
        </p:nvSpPr>
        <p:spPr>
          <a:xfrm>
            <a:off x="1155067" y="5877272"/>
            <a:ext cx="2336812" cy="576064"/>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消費者</a:t>
            </a:r>
            <a:endParaRPr kumimoji="1" lang="ja-JP" altLang="en-US" dirty="0"/>
          </a:p>
        </p:txBody>
      </p:sp>
      <p:sp>
        <p:nvSpPr>
          <p:cNvPr id="15" name="上矢印 14"/>
          <p:cNvSpPr/>
          <p:nvPr/>
        </p:nvSpPr>
        <p:spPr>
          <a:xfrm>
            <a:off x="2555776" y="3999435"/>
            <a:ext cx="484632" cy="4892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上矢印 15"/>
          <p:cNvSpPr/>
          <p:nvPr/>
        </p:nvSpPr>
        <p:spPr>
          <a:xfrm>
            <a:off x="1432729" y="2589882"/>
            <a:ext cx="484632" cy="4892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上矢印 16"/>
          <p:cNvSpPr/>
          <p:nvPr/>
        </p:nvSpPr>
        <p:spPr>
          <a:xfrm>
            <a:off x="2143152" y="5262964"/>
            <a:ext cx="484632" cy="4892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下矢印 17"/>
          <p:cNvSpPr/>
          <p:nvPr/>
        </p:nvSpPr>
        <p:spPr>
          <a:xfrm>
            <a:off x="2581420" y="2622243"/>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a:off x="1432729" y="4047433"/>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2555776" y="5298172"/>
            <a:ext cx="1800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t>1</a:t>
            </a:r>
            <a:r>
              <a:rPr kumimoji="1" lang="ja-JP" altLang="en-US" sz="2000" dirty="0" smtClean="0"/>
              <a:t>兆</a:t>
            </a:r>
            <a:r>
              <a:rPr kumimoji="1" lang="en-US" altLang="ja-JP" sz="2000" dirty="0" smtClean="0"/>
              <a:t>7700</a:t>
            </a:r>
            <a:r>
              <a:rPr kumimoji="1" lang="ja-JP" altLang="en-US" sz="2000" dirty="0" smtClean="0"/>
              <a:t>億</a:t>
            </a:r>
            <a:endParaRPr kumimoji="1" lang="ja-JP" altLang="en-US" sz="2000" dirty="0"/>
          </a:p>
        </p:txBody>
      </p:sp>
      <p:sp>
        <p:nvSpPr>
          <p:cNvPr id="4" name="正方形/長方形 3"/>
          <p:cNvSpPr/>
          <p:nvPr/>
        </p:nvSpPr>
        <p:spPr>
          <a:xfrm>
            <a:off x="3066052" y="3999435"/>
            <a:ext cx="1793980" cy="508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t>1</a:t>
            </a:r>
            <a:r>
              <a:rPr kumimoji="1" lang="ja-JP" altLang="en-US" sz="2000" dirty="0" smtClean="0"/>
              <a:t>兆</a:t>
            </a:r>
            <a:r>
              <a:rPr kumimoji="1" lang="en-US" altLang="ja-JP" sz="2000" dirty="0" smtClean="0"/>
              <a:t>7700</a:t>
            </a:r>
            <a:r>
              <a:rPr kumimoji="1" lang="ja-JP" altLang="en-US" sz="2000" dirty="0" smtClean="0"/>
              <a:t>億円</a:t>
            </a:r>
            <a:endParaRPr kumimoji="1" lang="ja-JP" altLang="en-US" sz="2000" dirty="0"/>
          </a:p>
        </p:txBody>
      </p:sp>
      <p:sp>
        <p:nvSpPr>
          <p:cNvPr id="20" name="正方形/長方形 19"/>
          <p:cNvSpPr/>
          <p:nvPr/>
        </p:nvSpPr>
        <p:spPr>
          <a:xfrm>
            <a:off x="3040408" y="2552949"/>
            <a:ext cx="1440160" cy="5955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t>1</a:t>
            </a:r>
            <a:r>
              <a:rPr kumimoji="1" lang="ja-JP" altLang="en-US" sz="2000" dirty="0" smtClean="0"/>
              <a:t>兆円</a:t>
            </a:r>
            <a:endParaRPr kumimoji="1" lang="ja-JP" altLang="en-US" sz="2000" dirty="0"/>
          </a:p>
        </p:txBody>
      </p:sp>
      <p:sp>
        <p:nvSpPr>
          <p:cNvPr id="21" name="正方形/長方形 20"/>
          <p:cNvSpPr/>
          <p:nvPr/>
        </p:nvSpPr>
        <p:spPr>
          <a:xfrm>
            <a:off x="-68898" y="2608324"/>
            <a:ext cx="1863824" cy="517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t>2500</a:t>
            </a:r>
            <a:r>
              <a:rPr kumimoji="1" lang="ja-JP" altLang="en-US" sz="2000" dirty="0" smtClean="0"/>
              <a:t>億円</a:t>
            </a:r>
            <a:endParaRPr kumimoji="1" lang="ja-JP" altLang="en-US" sz="2000" dirty="0"/>
          </a:p>
        </p:txBody>
      </p:sp>
      <p:sp>
        <p:nvSpPr>
          <p:cNvPr id="24" name="正方形/長方形 23"/>
          <p:cNvSpPr/>
          <p:nvPr/>
        </p:nvSpPr>
        <p:spPr>
          <a:xfrm>
            <a:off x="179512" y="4063435"/>
            <a:ext cx="1367004"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t>6500</a:t>
            </a:r>
            <a:r>
              <a:rPr kumimoji="1" lang="ja-JP" altLang="en-US" sz="2000" dirty="0" smtClean="0"/>
              <a:t>億円</a:t>
            </a:r>
            <a:endParaRPr kumimoji="1" lang="ja-JP" altLang="en-US" sz="2000" dirty="0"/>
          </a:p>
        </p:txBody>
      </p:sp>
    </p:spTree>
    <p:extLst>
      <p:ext uri="{BB962C8B-B14F-4D97-AF65-F5344CB8AC3E}">
        <p14:creationId xmlns:p14="http://schemas.microsoft.com/office/powerpoint/2010/main" val="3775680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部数至上主義</a:t>
            </a:r>
            <a:endParaRPr kumimoji="1" lang="ja-JP" altLang="en-US" dirty="0"/>
          </a:p>
        </p:txBody>
      </p:sp>
      <p:sp>
        <p:nvSpPr>
          <p:cNvPr id="5" name="コンテンツ プレースホルダー 4"/>
          <p:cNvSpPr>
            <a:spLocks noGrp="1"/>
          </p:cNvSpPr>
          <p:nvPr>
            <p:ph idx="1"/>
          </p:nvPr>
        </p:nvSpPr>
        <p:spPr/>
        <p:txBody>
          <a:bodyPr/>
          <a:lstStyle/>
          <a:p>
            <a:r>
              <a:rPr kumimoji="1" lang="ja-JP" altLang="en-US" dirty="0" smtClean="0"/>
              <a:t>高度経済成長期に日本の新聞の発行部数は急上昇する。これは</a:t>
            </a:r>
            <a:r>
              <a:rPr kumimoji="1" lang="ja-JP" altLang="en-US" u="sng" dirty="0" smtClean="0">
                <a:solidFill>
                  <a:srgbClr val="FFFF00"/>
                </a:solidFill>
              </a:rPr>
              <a:t>部数至上主義</a:t>
            </a:r>
            <a:r>
              <a:rPr kumimoji="1" lang="ja-JP" altLang="en-US" dirty="0" smtClean="0"/>
              <a:t>というものによる影響である。</a:t>
            </a:r>
            <a:endParaRPr kumimoji="1" lang="en-US" altLang="ja-JP" dirty="0" smtClean="0"/>
          </a:p>
          <a:p>
            <a:r>
              <a:rPr lang="ja-JP" altLang="en-US" dirty="0"/>
              <a:t>これ</a:t>
            </a:r>
            <a:r>
              <a:rPr lang="ja-JP" altLang="en-US" dirty="0" smtClean="0"/>
              <a:t>は発行部数が伸びると広告費の単価も上がるといったことが原因の一端であると考えられる。</a:t>
            </a:r>
            <a:endParaRPr lang="en-US" altLang="ja-JP" dirty="0" smtClean="0"/>
          </a:p>
          <a:p>
            <a:r>
              <a:rPr lang="ja-JP" altLang="en-US" dirty="0" smtClean="0"/>
              <a:t>また、後述の個別配送制度もここから生まれた。</a:t>
            </a:r>
            <a:endParaRPr lang="en-US" altLang="ja-JP" dirty="0" smtClean="0"/>
          </a:p>
        </p:txBody>
      </p:sp>
    </p:spTree>
    <p:extLst>
      <p:ext uri="{BB962C8B-B14F-4D97-AF65-F5344CB8AC3E}">
        <p14:creationId xmlns:p14="http://schemas.microsoft.com/office/powerpoint/2010/main" val="7425269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手数料が高い原因</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手数料の高さの原因の一つとしては日本独特の</a:t>
            </a:r>
            <a:r>
              <a:rPr kumimoji="1" lang="ja-JP" altLang="en-US" b="1" u="sng" dirty="0" smtClean="0">
                <a:solidFill>
                  <a:srgbClr val="FFFF00"/>
                </a:solidFill>
              </a:rPr>
              <a:t>戸別配達制度</a:t>
            </a:r>
            <a:r>
              <a:rPr kumimoji="1" lang="ja-JP" altLang="en-US" dirty="0" smtClean="0"/>
              <a:t>にもあると言える。</a:t>
            </a:r>
            <a:endParaRPr kumimoji="1" lang="en-US" altLang="ja-JP" dirty="0" smtClean="0"/>
          </a:p>
          <a:p>
            <a:endParaRPr lang="en-US" altLang="ja-JP" dirty="0"/>
          </a:p>
          <a:p>
            <a:r>
              <a:rPr lang="ja-JP" altLang="en-US" dirty="0" smtClean="0"/>
              <a:t>戸別配達制度には配送にかかる人件費や車両費等多くのコストがかかっている。</a:t>
            </a:r>
            <a:endParaRPr lang="en-US" altLang="ja-JP" dirty="0" smtClean="0"/>
          </a:p>
          <a:p>
            <a:endParaRPr lang="en-US" altLang="ja-JP" dirty="0"/>
          </a:p>
          <a:p>
            <a:r>
              <a:rPr lang="ja-JP" altLang="en-US" dirty="0" smtClean="0"/>
              <a:t>戸別配達は欧米ではほぼ行われていない。</a:t>
            </a:r>
            <a:endParaRPr lang="en-US" altLang="ja-JP" dirty="0" smtClean="0"/>
          </a:p>
          <a:p>
            <a:endParaRPr lang="en-US" altLang="ja-JP" dirty="0"/>
          </a:p>
          <a:p>
            <a:r>
              <a:rPr lang="ja-JP" altLang="en-US" dirty="0" smtClean="0"/>
              <a:t>しかし、戸別配達制度のおかげで発行部数が保たれているのも事実。</a:t>
            </a:r>
            <a:endParaRPr lang="en-US" altLang="ja-JP" dirty="0" smtClean="0"/>
          </a:p>
        </p:txBody>
      </p:sp>
    </p:spTree>
    <p:extLst>
      <p:ext uri="{BB962C8B-B14F-4D97-AF65-F5344CB8AC3E}">
        <p14:creationId xmlns:p14="http://schemas.microsoft.com/office/powerpoint/2010/main" val="29068913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広告収入の推移</a:t>
            </a:r>
            <a:r>
              <a:rPr kumimoji="1" lang="en-US" altLang="ja-JP" sz="2000" dirty="0" smtClean="0"/>
              <a:t>(</a:t>
            </a:r>
            <a:r>
              <a:rPr kumimoji="1" lang="ja-JP" altLang="en-US" sz="2000" dirty="0" smtClean="0"/>
              <a:t>紙の新聞</a:t>
            </a:r>
            <a:r>
              <a:rPr kumimoji="1" lang="en-US" altLang="ja-JP" sz="2000" dirty="0" smtClean="0"/>
              <a:t>)</a:t>
            </a:r>
            <a:endParaRPr kumimoji="1" lang="ja-JP" altLang="en-US" sz="20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819309489"/>
              </p:ext>
            </p:extLst>
          </p:nvPr>
        </p:nvGraphicFramePr>
        <p:xfrm>
          <a:off x="457200" y="16462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5" name="爆発 2 4"/>
          <p:cNvSpPr/>
          <p:nvPr/>
        </p:nvSpPr>
        <p:spPr>
          <a:xfrm>
            <a:off x="899592" y="2708920"/>
            <a:ext cx="4752528" cy="2592288"/>
          </a:xfrm>
          <a:prstGeom prst="irregularSeal2">
            <a:avLst/>
          </a:prstGeom>
          <a:solidFill>
            <a:srgbClr val="FFFF00">
              <a:alpha val="67000"/>
            </a:srgbClr>
          </a:solidFill>
          <a:ln>
            <a:solidFill>
              <a:srgbClr val="FFFF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rgbClr val="FF0000"/>
                </a:solidFill>
              </a:rPr>
              <a:t>広告収入は減少傾向に</a:t>
            </a:r>
            <a:endParaRPr kumimoji="1" lang="en-US" altLang="ja-JP" sz="2000" b="1" dirty="0" smtClean="0">
              <a:solidFill>
                <a:srgbClr val="FF0000"/>
              </a:solidFill>
            </a:endParaRPr>
          </a:p>
          <a:p>
            <a:pPr algn="ctr"/>
            <a:endParaRPr kumimoji="1" lang="en-US" altLang="ja-JP" sz="800" b="1" dirty="0" smtClean="0">
              <a:solidFill>
                <a:srgbClr val="FF0000"/>
              </a:solidFill>
            </a:endParaRPr>
          </a:p>
          <a:p>
            <a:pPr algn="ctr"/>
            <a:r>
              <a:rPr kumimoji="1" lang="ja-JP" altLang="en-US" sz="2000" b="1" dirty="0" smtClean="0">
                <a:solidFill>
                  <a:srgbClr val="FF0000"/>
                </a:solidFill>
              </a:rPr>
              <a:t>新聞社は赤字？</a:t>
            </a:r>
            <a:endParaRPr kumimoji="1" lang="ja-JP" altLang="en-US" sz="2000" b="1" dirty="0">
              <a:solidFill>
                <a:srgbClr val="FF0000"/>
              </a:solidFill>
            </a:endParaRPr>
          </a:p>
        </p:txBody>
      </p:sp>
      <p:sp>
        <p:nvSpPr>
          <p:cNvPr id="3" name="テキスト ボックス 2"/>
          <p:cNvSpPr txBox="1"/>
          <p:nvPr/>
        </p:nvSpPr>
        <p:spPr>
          <a:xfrm>
            <a:off x="1115616" y="6237312"/>
            <a:ext cx="7416824" cy="400110"/>
          </a:xfrm>
          <a:prstGeom prst="rect">
            <a:avLst/>
          </a:prstGeom>
          <a:noFill/>
        </p:spPr>
        <p:txBody>
          <a:bodyPr wrap="square" rtlCol="0">
            <a:spAutoFit/>
          </a:bodyPr>
          <a:lstStyle/>
          <a:p>
            <a:r>
              <a:rPr lang="ja-JP" altLang="en-US" sz="2000" dirty="0" smtClean="0"/>
              <a:t>引用：</a:t>
            </a:r>
            <a:r>
              <a:rPr lang="en-US" altLang="ja-JP" sz="2000" dirty="0" smtClean="0"/>
              <a:t>http</a:t>
            </a:r>
            <a:r>
              <a:rPr lang="en-US" altLang="ja-JP" sz="2000" dirty="0"/>
              <a:t>://www.garbagenews.net/archives/1983016.html</a:t>
            </a:r>
            <a:endParaRPr kumimoji="1" lang="ja-JP" altLang="en-US" sz="2000" dirty="0"/>
          </a:p>
        </p:txBody>
      </p:sp>
    </p:spTree>
    <p:extLst>
      <p:ext uri="{BB962C8B-B14F-4D97-AF65-F5344CB8AC3E}">
        <p14:creationId xmlns:p14="http://schemas.microsoft.com/office/powerpoint/2010/main" val="177855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2005</a:t>
            </a:r>
            <a:r>
              <a:rPr lang="ja-JP" altLang="en-US" dirty="0"/>
              <a:t>年新聞社発行部数トップ</a:t>
            </a:r>
            <a:r>
              <a:rPr lang="en-US" altLang="ja-JP" dirty="0"/>
              <a:t>10</a:t>
            </a:r>
            <a:endParaRPr kumimoji="1" lang="ja-JP" altLang="en-US" dirty="0"/>
          </a:p>
        </p:txBody>
      </p:sp>
      <p:sp>
        <p:nvSpPr>
          <p:cNvPr id="4" name="コンテンツ プレースホルダー 3"/>
          <p:cNvSpPr>
            <a:spLocks noGrp="1"/>
          </p:cNvSpPr>
          <p:nvPr>
            <p:ph sz="half" idx="2"/>
          </p:nvPr>
        </p:nvSpPr>
        <p:spPr>
          <a:xfrm>
            <a:off x="5076056" y="1645920"/>
            <a:ext cx="3610744" cy="4526280"/>
          </a:xfrm>
        </p:spPr>
        <p:txBody>
          <a:bodyPr>
            <a:normAutofit/>
          </a:bodyPr>
          <a:lstStyle/>
          <a:p>
            <a:r>
              <a:rPr lang="ja-JP" altLang="en-US" dirty="0" smtClean="0"/>
              <a:t>日本</a:t>
            </a:r>
            <a:r>
              <a:rPr lang="ja-JP" altLang="en-US" dirty="0"/>
              <a:t>は</a:t>
            </a:r>
            <a:r>
              <a:rPr lang="ja-JP" altLang="en-US" dirty="0" smtClean="0"/>
              <a:t>世界の中でもかなり新聞が普及していた</a:t>
            </a:r>
            <a:endParaRPr lang="en-US" altLang="ja-JP" dirty="0"/>
          </a:p>
          <a:p>
            <a:r>
              <a:rPr lang="ja-JP" altLang="en-US" dirty="0" smtClean="0"/>
              <a:t>トップ</a:t>
            </a:r>
            <a:r>
              <a:rPr lang="en-US" altLang="ja-JP" dirty="0" smtClean="0"/>
              <a:t>10</a:t>
            </a:r>
            <a:r>
              <a:rPr lang="ja-JP" altLang="en-US" dirty="0" smtClean="0"/>
              <a:t>の内、</a:t>
            </a:r>
            <a:r>
              <a:rPr lang="en-US" altLang="ja-JP" dirty="0" smtClean="0"/>
              <a:t>7</a:t>
            </a:r>
            <a:r>
              <a:rPr lang="ja-JP" altLang="en-US" dirty="0" smtClean="0"/>
              <a:t>社は日本の新聞社である</a:t>
            </a:r>
            <a:endParaRPr lang="en-US" altLang="ja-JP" dirty="0" smtClean="0"/>
          </a:p>
          <a:p>
            <a:endParaRPr lang="en-US" altLang="ja-JP" dirty="0" smtClean="0"/>
          </a:p>
          <a:p>
            <a:r>
              <a:rPr lang="ja-JP" altLang="en-US" dirty="0"/>
              <a:t>昔は様々な国に新聞があったが次々と潰れている</a:t>
            </a:r>
            <a:endParaRPr lang="en-US" altLang="ja-JP" dirty="0"/>
          </a:p>
          <a:p>
            <a:endParaRPr kumimoji="1" lang="ja-JP" altLang="en-US" dirty="0"/>
          </a:p>
        </p:txBody>
      </p:sp>
      <p:pic>
        <p:nvPicPr>
          <p:cNvPr id="5" name="コンテンツ プレースホルダー 4"/>
          <p:cNvPicPr>
            <a:picLocks noGrp="1" noChangeAspect="1"/>
          </p:cNvPicPr>
          <p:nvPr>
            <p:ph sz="half" idx="1"/>
          </p:nvPr>
        </p:nvPicPr>
        <p:blipFill>
          <a:blip r:embed="rId2"/>
          <a:stretch>
            <a:fillRect/>
          </a:stretch>
        </p:blipFill>
        <p:spPr>
          <a:xfrm>
            <a:off x="448626" y="1673763"/>
            <a:ext cx="4608512" cy="3843469"/>
          </a:xfrm>
          <a:prstGeom prst="rect">
            <a:avLst/>
          </a:prstGeom>
        </p:spPr>
      </p:pic>
    </p:spTree>
    <p:extLst>
      <p:ext uri="{BB962C8B-B14F-4D97-AF65-F5344CB8AC3E}">
        <p14:creationId xmlns:p14="http://schemas.microsoft.com/office/powerpoint/2010/main" val="1557075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新聞社の営業利益（百万円）</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51329144"/>
              </p:ext>
            </p:extLst>
          </p:nvPr>
        </p:nvGraphicFramePr>
        <p:xfrm>
          <a:off x="319463" y="1628800"/>
          <a:ext cx="82296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6" name="曲折矢印 5"/>
          <p:cNvSpPr/>
          <p:nvPr/>
        </p:nvSpPr>
        <p:spPr>
          <a:xfrm rot="4652883">
            <a:off x="3459866" y="3377699"/>
            <a:ext cx="1948794" cy="759977"/>
          </a:xfrm>
          <a:prstGeom prst="bentArrow">
            <a:avLst>
              <a:gd name="adj1" fmla="val 14482"/>
              <a:gd name="adj2" fmla="val 28567"/>
              <a:gd name="adj3" fmla="val 25000"/>
              <a:gd name="adj4" fmla="val 75000"/>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95246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dirty="0" smtClean="0"/>
              <a:t>新聞とネットの広告収入</a:t>
            </a:r>
            <a:r>
              <a:rPr kumimoji="1" lang="en-US" altLang="ja-JP" sz="2200" dirty="0" smtClean="0"/>
              <a:t>(</a:t>
            </a:r>
            <a:r>
              <a:rPr kumimoji="1" lang="ja-JP" altLang="en-US" sz="2200" dirty="0" smtClean="0"/>
              <a:t>億円</a:t>
            </a:r>
            <a:r>
              <a:rPr kumimoji="1" lang="en-US" altLang="ja-JP" sz="2200" dirty="0" smtClean="0"/>
              <a:t>)</a:t>
            </a:r>
            <a:endParaRPr kumimoji="1" lang="ja-JP" altLang="en-US" sz="2200" dirty="0"/>
          </a:p>
        </p:txBody>
      </p:sp>
      <p:sp>
        <p:nvSpPr>
          <p:cNvPr id="6" name="コンテンツ プレースホルダー 5"/>
          <p:cNvSpPr>
            <a:spLocks noGrp="1"/>
          </p:cNvSpPr>
          <p:nvPr>
            <p:ph sz="half" idx="2"/>
          </p:nvPr>
        </p:nvSpPr>
        <p:spPr>
          <a:xfrm>
            <a:off x="4648200" y="1645920"/>
            <a:ext cx="4172272" cy="4526280"/>
          </a:xfrm>
        </p:spPr>
        <p:txBody>
          <a:bodyPr>
            <a:normAutofit/>
          </a:bodyPr>
          <a:lstStyle/>
          <a:p>
            <a:r>
              <a:rPr lang="ja-JP" altLang="en-US" dirty="0"/>
              <a:t>広告</a:t>
            </a:r>
            <a:r>
              <a:rPr lang="ja-JP" altLang="en-US" dirty="0" smtClean="0"/>
              <a:t>収入</a:t>
            </a:r>
            <a:endParaRPr lang="en-US" altLang="ja-JP" dirty="0" smtClean="0"/>
          </a:p>
          <a:p>
            <a:pPr lvl="1"/>
            <a:r>
              <a:rPr lang="ja-JP" altLang="en-US" dirty="0" smtClean="0"/>
              <a:t>紙の新聞：減少</a:t>
            </a:r>
            <a:endParaRPr lang="en-US" altLang="ja-JP" dirty="0" smtClean="0"/>
          </a:p>
          <a:p>
            <a:pPr lvl="1"/>
            <a:r>
              <a:rPr lang="ja-JP" altLang="en-US" dirty="0" smtClean="0"/>
              <a:t>ネット新聞：増加</a:t>
            </a:r>
            <a:endParaRPr lang="en-US" altLang="ja-JP" dirty="0" smtClean="0"/>
          </a:p>
          <a:p>
            <a:pPr lvl="1"/>
            <a:endParaRPr lang="en-US" altLang="ja-JP" dirty="0"/>
          </a:p>
          <a:p>
            <a:r>
              <a:rPr lang="ja-JP" altLang="en-US" dirty="0" smtClean="0"/>
              <a:t>広告収入に関してはネット新聞のおかげでまだ利益は保たれていると言える。</a:t>
            </a:r>
            <a:endParaRPr lang="en-US" altLang="ja-JP" dirty="0" smtClean="0"/>
          </a:p>
          <a:p>
            <a:pPr marL="0" indent="0">
              <a:buNone/>
            </a:pPr>
            <a:endParaRPr lang="en-US" altLang="ja-JP" dirty="0"/>
          </a:p>
        </p:txBody>
      </p:sp>
      <p:graphicFrame>
        <p:nvGraphicFramePr>
          <p:cNvPr id="8" name="コンテンツ プレースホルダー 7"/>
          <p:cNvGraphicFramePr>
            <a:graphicFrameLocks noGrp="1"/>
          </p:cNvGraphicFramePr>
          <p:nvPr>
            <p:ph sz="half" idx="1"/>
            <p:extLst>
              <p:ext uri="{D42A27DB-BD31-4B8C-83A1-F6EECF244321}">
                <p14:modId xmlns:p14="http://schemas.microsoft.com/office/powerpoint/2010/main" val="497661913"/>
              </p:ext>
            </p:extLst>
          </p:nvPr>
        </p:nvGraphicFramePr>
        <p:xfrm>
          <a:off x="457200" y="1646238"/>
          <a:ext cx="4038600" cy="4525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505149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新聞</a:t>
            </a:r>
            <a:r>
              <a:rPr lang="ja-JP" altLang="en-US" dirty="0" smtClean="0"/>
              <a:t>とネットの普及割合の推移</a:t>
            </a:r>
            <a:endParaRPr kumimoji="1" lang="ja-JP" altLang="en-US" dirty="0"/>
          </a:p>
        </p:txBody>
      </p:sp>
      <p:graphicFrame>
        <p:nvGraphicFramePr>
          <p:cNvPr id="6" name="コンテンツ プレースホルダー 5"/>
          <p:cNvGraphicFramePr>
            <a:graphicFrameLocks noGrp="1"/>
          </p:cNvGraphicFramePr>
          <p:nvPr>
            <p:ph sz="half" idx="1"/>
            <p:extLst>
              <p:ext uri="{D42A27DB-BD31-4B8C-83A1-F6EECF244321}">
                <p14:modId xmlns:p14="http://schemas.microsoft.com/office/powerpoint/2010/main" val="2204666175"/>
              </p:ext>
            </p:extLst>
          </p:nvPr>
        </p:nvGraphicFramePr>
        <p:xfrm>
          <a:off x="457200" y="1646238"/>
          <a:ext cx="4038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5" name="コンテンツ プレースホルダー 4"/>
          <p:cNvSpPr>
            <a:spLocks noGrp="1"/>
          </p:cNvSpPr>
          <p:nvPr>
            <p:ph sz="half" idx="2"/>
          </p:nvPr>
        </p:nvSpPr>
        <p:spPr/>
        <p:txBody>
          <a:bodyPr/>
          <a:lstStyle/>
          <a:p>
            <a:pPr marL="0" indent="0">
              <a:buNone/>
            </a:pPr>
            <a:r>
              <a:rPr lang="ja-JP" altLang="en-US" dirty="0" smtClean="0"/>
              <a:t>←左の</a:t>
            </a:r>
            <a:r>
              <a:rPr kumimoji="1" lang="ja-JP" altLang="en-US" dirty="0" smtClean="0"/>
              <a:t>ように、ネット新聞が普及してきている</a:t>
            </a:r>
            <a:endParaRPr kumimoji="1" lang="en-US" altLang="ja-JP" dirty="0" smtClean="0"/>
          </a:p>
          <a:p>
            <a:pPr marL="0" indent="0">
              <a:buNone/>
            </a:pPr>
            <a:endParaRPr lang="en-US" altLang="ja-JP" dirty="0" smtClean="0"/>
          </a:p>
          <a:p>
            <a:pPr marL="0" indent="0">
              <a:buNone/>
            </a:pPr>
            <a:r>
              <a:rPr lang="ja-JP" altLang="en-US" dirty="0" smtClean="0"/>
              <a:t>紙の新聞からネットの新聞へ移行しつつある</a:t>
            </a:r>
            <a:endParaRPr lang="en-US" altLang="ja-JP" dirty="0" smtClean="0"/>
          </a:p>
          <a:p>
            <a:pPr marL="0" indent="0">
              <a:buNone/>
            </a:pPr>
            <a:endParaRPr lang="en-US" altLang="ja-JP" dirty="0"/>
          </a:p>
        </p:txBody>
      </p:sp>
    </p:spTree>
    <p:extLst>
      <p:ext uri="{BB962C8B-B14F-4D97-AF65-F5344CB8AC3E}">
        <p14:creationId xmlns:p14="http://schemas.microsoft.com/office/powerpoint/2010/main" val="2766623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ネット新聞の記事について</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buNone/>
            </a:pPr>
            <a:endParaRPr lang="en-US" altLang="ja-JP" dirty="0" smtClean="0"/>
          </a:p>
          <a:p>
            <a:r>
              <a:rPr lang="ja-JP" altLang="en-US" dirty="0" smtClean="0"/>
              <a:t>ネット新聞の内容の提供元は</a:t>
            </a:r>
            <a:endParaRPr lang="en-US" altLang="ja-JP" dirty="0" smtClean="0"/>
          </a:p>
          <a:p>
            <a:pPr lvl="1"/>
            <a:r>
              <a:rPr lang="ja-JP" altLang="ja-JP" dirty="0" smtClean="0"/>
              <a:t>地方紙</a:t>
            </a:r>
            <a:r>
              <a:rPr lang="ja-JP" altLang="en-US" dirty="0" smtClean="0"/>
              <a:t>の新聞社</a:t>
            </a:r>
            <a:r>
              <a:rPr lang="en-US" altLang="ja-JP" dirty="0" smtClean="0"/>
              <a:t>10</a:t>
            </a:r>
            <a:r>
              <a:rPr lang="ja-JP" altLang="ja-JP" dirty="0"/>
              <a:t>％、テレビ</a:t>
            </a:r>
            <a:r>
              <a:rPr lang="en-US" altLang="ja-JP" dirty="0"/>
              <a:t>10</a:t>
            </a:r>
            <a:r>
              <a:rPr lang="ja-JP" altLang="ja-JP" dirty="0"/>
              <a:t>％</a:t>
            </a:r>
            <a:r>
              <a:rPr lang="ja-JP" altLang="ja-JP" dirty="0" smtClean="0"/>
              <a:t>、</a:t>
            </a:r>
            <a:endParaRPr lang="en-US" altLang="ja-JP" dirty="0"/>
          </a:p>
          <a:p>
            <a:pPr lvl="1"/>
            <a:r>
              <a:rPr lang="ja-JP" altLang="ja-JP" dirty="0" smtClean="0"/>
              <a:t>全国紙</a:t>
            </a:r>
            <a:r>
              <a:rPr lang="ja-JP" altLang="en-US" dirty="0" smtClean="0"/>
              <a:t>の新聞社</a:t>
            </a:r>
            <a:r>
              <a:rPr lang="ja-JP" altLang="ja-JP" dirty="0" smtClean="0"/>
              <a:t>、</a:t>
            </a:r>
            <a:r>
              <a:rPr lang="ja-JP" altLang="ja-JP" dirty="0"/>
              <a:t>通信社</a:t>
            </a:r>
            <a:r>
              <a:rPr lang="en-US" altLang="ja-JP" dirty="0"/>
              <a:t>80</a:t>
            </a:r>
            <a:r>
              <a:rPr lang="ja-JP" altLang="ja-JP" dirty="0" smtClean="0"/>
              <a:t>％</a:t>
            </a:r>
            <a:r>
              <a:rPr lang="ja-JP" altLang="en-US" dirty="0" smtClean="0"/>
              <a:t>である</a:t>
            </a:r>
            <a:endParaRPr lang="en-US" altLang="ja-JP" dirty="0" smtClean="0"/>
          </a:p>
          <a:p>
            <a:endParaRPr lang="en-US" altLang="ja-JP" dirty="0" smtClean="0"/>
          </a:p>
          <a:p>
            <a:r>
              <a:rPr lang="ja-JP" altLang="en-US" dirty="0" smtClean="0"/>
              <a:t>紙</a:t>
            </a:r>
            <a:r>
              <a:rPr lang="ja-JP" altLang="en-US" dirty="0"/>
              <a:t>の新聞とネット新聞は</a:t>
            </a:r>
            <a:r>
              <a:rPr lang="ja-JP" altLang="en-US" dirty="0">
                <a:solidFill>
                  <a:srgbClr val="FFFF00"/>
                </a:solidFill>
              </a:rPr>
              <a:t>補完関係</a:t>
            </a:r>
            <a:r>
              <a:rPr lang="ja-JP" altLang="en-US" dirty="0"/>
              <a:t>にある（つまり、互いに切っても切れない</a:t>
            </a:r>
            <a:r>
              <a:rPr lang="ja-JP" altLang="en-US" dirty="0" smtClean="0"/>
              <a:t>）</a:t>
            </a:r>
            <a:endParaRPr lang="en-US" altLang="ja-JP" dirty="0" smtClean="0"/>
          </a:p>
          <a:p>
            <a:endParaRPr lang="en-US" altLang="ja-JP" dirty="0" smtClean="0"/>
          </a:p>
          <a:p>
            <a:endParaRPr lang="en-US" altLang="ja-JP" dirty="0"/>
          </a:p>
          <a:p>
            <a:r>
              <a:rPr lang="ja-JP" altLang="en-US" dirty="0" smtClean="0"/>
              <a:t>紙の</a:t>
            </a:r>
            <a:r>
              <a:rPr lang="ja-JP" altLang="en-US" dirty="0"/>
              <a:t>新聞</a:t>
            </a:r>
            <a:r>
              <a:rPr lang="ja-JP" altLang="en-US" dirty="0" smtClean="0"/>
              <a:t>が潰れたらネットも潰れてしまうのか？</a:t>
            </a:r>
            <a:endParaRPr lang="en-US" altLang="ja-JP" dirty="0" smtClean="0"/>
          </a:p>
        </p:txBody>
      </p:sp>
    </p:spTree>
    <p:extLst>
      <p:ext uri="{BB962C8B-B14F-4D97-AF65-F5344CB8AC3E}">
        <p14:creationId xmlns:p14="http://schemas.microsoft.com/office/powerpoint/2010/main" val="2184768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電子版新聞の利用者の割合</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081658109"/>
              </p:ext>
            </p:extLst>
          </p:nvPr>
        </p:nvGraphicFramePr>
        <p:xfrm>
          <a:off x="457200" y="16462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p:cNvSpPr txBox="1"/>
          <p:nvPr/>
        </p:nvSpPr>
        <p:spPr>
          <a:xfrm>
            <a:off x="457200" y="5877272"/>
            <a:ext cx="7884876" cy="523220"/>
          </a:xfrm>
          <a:prstGeom prst="rect">
            <a:avLst/>
          </a:prstGeom>
          <a:noFill/>
        </p:spPr>
        <p:txBody>
          <a:bodyPr wrap="square" rtlCol="0">
            <a:spAutoFit/>
          </a:bodyPr>
          <a:lstStyle/>
          <a:p>
            <a:pPr lvl="1"/>
            <a:r>
              <a:rPr lang="ja-JP" altLang="en-US" sz="2800" b="1" dirty="0">
                <a:solidFill>
                  <a:srgbClr val="FFC000"/>
                </a:solidFill>
              </a:rPr>
              <a:t>新聞の</a:t>
            </a:r>
            <a:r>
              <a:rPr lang="ja-JP" altLang="en-US" sz="2800" b="1" dirty="0" smtClean="0">
                <a:solidFill>
                  <a:srgbClr val="FFC000"/>
                </a:solidFill>
              </a:rPr>
              <a:t>内容より、</a:t>
            </a:r>
            <a:r>
              <a:rPr lang="ja-JP" altLang="en-US" sz="2800" b="1" dirty="0">
                <a:solidFill>
                  <a:srgbClr val="FFC000"/>
                </a:solidFill>
              </a:rPr>
              <a:t>値段の</a:t>
            </a:r>
            <a:r>
              <a:rPr lang="ja-JP" altLang="en-US" sz="2800" b="1" dirty="0" smtClean="0">
                <a:solidFill>
                  <a:srgbClr val="FFC000"/>
                </a:solidFill>
              </a:rPr>
              <a:t>安さ</a:t>
            </a:r>
            <a:r>
              <a:rPr lang="ja-JP" altLang="en-US" sz="2800" b="1" dirty="0">
                <a:solidFill>
                  <a:srgbClr val="FFC000"/>
                </a:solidFill>
              </a:rPr>
              <a:t>が</a:t>
            </a:r>
            <a:r>
              <a:rPr lang="ja-JP" altLang="en-US" sz="2800" b="1" dirty="0" smtClean="0">
                <a:solidFill>
                  <a:srgbClr val="FFC000"/>
                </a:solidFill>
              </a:rPr>
              <a:t>重視される</a:t>
            </a:r>
            <a:endParaRPr lang="en-US" altLang="ja-JP" sz="2800" b="1" dirty="0">
              <a:solidFill>
                <a:srgbClr val="FFC000"/>
              </a:solidFill>
            </a:endParaRPr>
          </a:p>
        </p:txBody>
      </p:sp>
    </p:spTree>
    <p:extLst>
      <p:ext uri="{BB962C8B-B14F-4D97-AF65-F5344CB8AC3E}">
        <p14:creationId xmlns:p14="http://schemas.microsoft.com/office/powerpoint/2010/main" val="20687358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紙の新聞とネット新聞</a:t>
            </a:r>
            <a:endParaRPr kumimoji="1" lang="ja-JP" altLang="en-US" dirty="0"/>
          </a:p>
        </p:txBody>
      </p:sp>
      <p:sp>
        <p:nvSpPr>
          <p:cNvPr id="3" name="コンテンツ プレースホルダー 2"/>
          <p:cNvSpPr>
            <a:spLocks noGrp="1"/>
          </p:cNvSpPr>
          <p:nvPr>
            <p:ph idx="1"/>
          </p:nvPr>
        </p:nvSpPr>
        <p:spPr>
          <a:xfrm>
            <a:off x="395536" y="1628800"/>
            <a:ext cx="8229600" cy="4526280"/>
          </a:xfrm>
        </p:spPr>
        <p:txBody>
          <a:bodyPr>
            <a:normAutofit/>
          </a:bodyPr>
          <a:lstStyle/>
          <a:p>
            <a:pPr lvl="0"/>
            <a:r>
              <a:rPr lang="ja-JP" altLang="ja-JP" dirty="0" smtClean="0"/>
              <a:t>ネット</a:t>
            </a:r>
            <a:r>
              <a:rPr lang="ja-JP" altLang="ja-JP" dirty="0"/>
              <a:t>新聞</a:t>
            </a:r>
            <a:r>
              <a:rPr lang="ja-JP" altLang="ja-JP" dirty="0" smtClean="0"/>
              <a:t>は</a:t>
            </a:r>
            <a:r>
              <a:rPr lang="ja-JP" altLang="en-US" dirty="0" smtClean="0"/>
              <a:t>無料読者が多いので販売収入を期待できない。しかし、ネット新聞の広告費は大幅に上昇している。</a:t>
            </a:r>
            <a:endParaRPr lang="en-US" altLang="ja-JP" dirty="0" smtClean="0"/>
          </a:p>
          <a:p>
            <a:pPr lvl="0"/>
            <a:endParaRPr lang="en-US" altLang="ja-JP" dirty="0" smtClean="0"/>
          </a:p>
          <a:p>
            <a:pPr lvl="0"/>
            <a:endParaRPr lang="en-US" altLang="ja-JP" dirty="0"/>
          </a:p>
          <a:p>
            <a:pPr lvl="0"/>
            <a:endParaRPr lang="en-US" altLang="ja-JP" dirty="0" smtClean="0"/>
          </a:p>
          <a:p>
            <a:pPr lvl="0"/>
            <a:r>
              <a:rPr lang="ja-JP" altLang="ja-JP" dirty="0" smtClean="0"/>
              <a:t>ネット新聞</a:t>
            </a:r>
            <a:r>
              <a:rPr lang="ja-JP" altLang="en-US" dirty="0"/>
              <a:t>主体</a:t>
            </a:r>
            <a:r>
              <a:rPr lang="ja-JP" altLang="ja-JP" dirty="0" smtClean="0"/>
              <a:t>の</a:t>
            </a:r>
            <a:r>
              <a:rPr lang="ja-JP" altLang="en-US" dirty="0"/>
              <a:t>ビジネス</a:t>
            </a:r>
            <a:r>
              <a:rPr lang="ja-JP" altLang="en-US" dirty="0" smtClean="0"/>
              <a:t>に移行し始めている。</a:t>
            </a:r>
            <a:endParaRPr lang="en-US" altLang="ja-JP" dirty="0" smtClean="0"/>
          </a:p>
          <a:p>
            <a:pPr lvl="1"/>
            <a:endParaRPr lang="en-US" altLang="ja-JP" dirty="0" smtClean="0"/>
          </a:p>
          <a:p>
            <a:pPr lvl="1"/>
            <a:endParaRPr lang="en-US" altLang="ja-JP" dirty="0" smtClean="0"/>
          </a:p>
          <a:p>
            <a:pPr lvl="1"/>
            <a:endParaRPr lang="en-US" altLang="ja-JP" dirty="0">
              <a:solidFill>
                <a:srgbClr val="FFC000"/>
              </a:solidFill>
            </a:endParaRPr>
          </a:p>
          <a:p>
            <a:pPr marL="0" lvl="0" indent="0" algn="ctr">
              <a:buNone/>
            </a:pPr>
            <a:endParaRPr lang="en-US" altLang="ja-JP" b="1" dirty="0" smtClean="0">
              <a:solidFill>
                <a:schemeClr val="bg1"/>
              </a:solidFill>
            </a:endParaRPr>
          </a:p>
        </p:txBody>
      </p:sp>
      <p:sp>
        <p:nvSpPr>
          <p:cNvPr id="4" name="下矢印 3"/>
          <p:cNvSpPr/>
          <p:nvPr/>
        </p:nvSpPr>
        <p:spPr>
          <a:xfrm>
            <a:off x="3059832" y="3402736"/>
            <a:ext cx="2572864"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つまり</a:t>
            </a:r>
            <a:endParaRPr kumimoji="1" lang="ja-JP" altLang="en-US" sz="2800" dirty="0"/>
          </a:p>
        </p:txBody>
      </p:sp>
    </p:spTree>
    <p:extLst>
      <p:ext uri="{BB962C8B-B14F-4D97-AF65-F5344CB8AC3E}">
        <p14:creationId xmlns:p14="http://schemas.microsoft.com/office/powerpoint/2010/main" val="35135040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ネット新聞と広告収入</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ネット新聞はそれ自体は収入が少ない。しかし広告収入の面ではなかなか優秀である。</a:t>
            </a:r>
            <a:endParaRPr kumimoji="1" lang="en-US" altLang="ja-JP" dirty="0" smtClean="0"/>
          </a:p>
          <a:p>
            <a:r>
              <a:rPr kumimoji="1" lang="ja-JP" altLang="en-US" dirty="0" smtClean="0"/>
              <a:t>さらに今広告を出す業者の間でも競争が起こっており数年前の</a:t>
            </a:r>
            <a:r>
              <a:rPr lang="ja-JP" altLang="en-US" dirty="0"/>
              <a:t>３</a:t>
            </a:r>
            <a:r>
              <a:rPr kumimoji="1" lang="ja-JP" altLang="en-US" dirty="0" smtClean="0"/>
              <a:t>倍～</a:t>
            </a:r>
            <a:r>
              <a:rPr kumimoji="1" lang="en-US" altLang="ja-JP" dirty="0" smtClean="0"/>
              <a:t>10</a:t>
            </a:r>
            <a:r>
              <a:rPr kumimoji="1" lang="ja-JP" altLang="en-US" dirty="0" smtClean="0"/>
              <a:t>倍の報酬がもらえる。（クリック型広告の場合）</a:t>
            </a:r>
            <a:endParaRPr kumimoji="1" lang="en-US" altLang="ja-JP" dirty="0" smtClean="0"/>
          </a:p>
          <a:p>
            <a:endParaRPr lang="en-US" altLang="ja-JP" dirty="0"/>
          </a:p>
          <a:p>
            <a:endParaRPr kumimoji="1" lang="en-US" altLang="ja-JP" dirty="0" smtClean="0"/>
          </a:p>
          <a:p>
            <a:r>
              <a:rPr lang="ja-JP" altLang="en-US" dirty="0" smtClean="0"/>
              <a:t>ネット新聞自体の収入は無くても広告収入の面で十分利益が出せるだろう。</a:t>
            </a:r>
            <a:endParaRPr kumimoji="1" lang="ja-JP" altLang="en-US" dirty="0"/>
          </a:p>
        </p:txBody>
      </p:sp>
    </p:spTree>
    <p:extLst>
      <p:ext uri="{BB962C8B-B14F-4D97-AF65-F5344CB8AC3E}">
        <p14:creationId xmlns:p14="http://schemas.microsoft.com/office/powerpoint/2010/main" val="851732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結論</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紙媒体の新聞はかなりの勢いで衰退している。</a:t>
            </a:r>
            <a:endParaRPr lang="en-US" altLang="ja-JP" dirty="0"/>
          </a:p>
          <a:p>
            <a:r>
              <a:rPr kumimoji="1" lang="ja-JP" altLang="en-US" dirty="0" smtClean="0"/>
              <a:t>ネット新聞は無料読者を中心に大幅に伸びている。</a:t>
            </a:r>
            <a:endParaRPr kumimoji="1" lang="en-US" altLang="ja-JP" dirty="0" smtClean="0"/>
          </a:p>
          <a:p>
            <a:endParaRPr kumimoji="1" lang="en-US" altLang="ja-JP" dirty="0" smtClean="0"/>
          </a:p>
          <a:p>
            <a:r>
              <a:rPr lang="ja-JP" altLang="en-US" dirty="0"/>
              <a:t>ネット</a:t>
            </a:r>
            <a:r>
              <a:rPr lang="ja-JP" altLang="en-US" dirty="0" smtClean="0"/>
              <a:t>新聞の広告費は伸びている</a:t>
            </a:r>
            <a:endParaRPr lang="en-US" altLang="ja-JP" dirty="0" smtClean="0"/>
          </a:p>
          <a:p>
            <a:endParaRPr lang="en-US" altLang="ja-JP" dirty="0" smtClean="0"/>
          </a:p>
          <a:p>
            <a:endParaRPr kumimoji="1" lang="en-US" altLang="ja-JP" dirty="0"/>
          </a:p>
          <a:p>
            <a:endParaRPr lang="en-US" altLang="ja-JP" dirty="0" smtClean="0"/>
          </a:p>
          <a:p>
            <a:r>
              <a:rPr kumimoji="1" lang="ja-JP" altLang="en-US" dirty="0"/>
              <a:t>ネット新聞</a:t>
            </a:r>
            <a:r>
              <a:rPr kumimoji="1" lang="ja-JP" altLang="en-US" dirty="0" smtClean="0"/>
              <a:t>へ移行し、ネットの広告費でコストが賄えるのであれば新聞社は倒れない！！</a:t>
            </a:r>
            <a:endParaRPr kumimoji="1" lang="ja-JP" altLang="en-US" dirty="0"/>
          </a:p>
        </p:txBody>
      </p:sp>
      <p:sp>
        <p:nvSpPr>
          <p:cNvPr id="4" name="下矢印 3"/>
          <p:cNvSpPr/>
          <p:nvPr/>
        </p:nvSpPr>
        <p:spPr>
          <a:xfrm>
            <a:off x="3491880" y="4077072"/>
            <a:ext cx="22322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520885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引用</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en-US" altLang="ja-JP" u="sng" dirty="0">
                <a:hlinkClick r:id="rId2"/>
              </a:rPr>
              <a:t>http://bizmakoto.jp/makoto/articles/1310/16/news097.html</a:t>
            </a:r>
            <a:r>
              <a:rPr lang="ja-JP" altLang="ja-JP" dirty="0"/>
              <a:t>：新聞を読まない理由</a:t>
            </a:r>
          </a:p>
          <a:p>
            <a:r>
              <a:rPr lang="en-US" altLang="ja-JP" u="sng" dirty="0">
                <a:hlinkClick r:id="rId3"/>
              </a:rPr>
              <a:t>http://1000nichi.blog73.fc2.com/blog-entry-2021.html</a:t>
            </a:r>
            <a:r>
              <a:rPr lang="en-US" altLang="ja-JP" dirty="0">
                <a:hlinkClick r:id="rId3"/>
              </a:rPr>
              <a:t>：2011新聞の発行部数トップ10</a:t>
            </a:r>
            <a:endParaRPr lang="ja-JP" altLang="ja-JP" dirty="0"/>
          </a:p>
          <a:p>
            <a:r>
              <a:rPr lang="en-US" altLang="ja-JP" u="sng" dirty="0">
                <a:hlinkClick r:id="rId4"/>
              </a:rPr>
              <a:t>http://www.pressnet.or.jp/data/employment/employment04.php</a:t>
            </a:r>
            <a:r>
              <a:rPr lang="ja-JP" altLang="ja-JP" dirty="0"/>
              <a:t>：新聞売り場の推移</a:t>
            </a:r>
          </a:p>
          <a:p>
            <a:r>
              <a:rPr lang="en-US" altLang="ja-JP" u="sng" dirty="0">
                <a:hlinkClick r:id="rId5"/>
              </a:rPr>
              <a:t>http://www.pressnet.or.jp/data/circulation/circulation01.php</a:t>
            </a:r>
            <a:r>
              <a:rPr lang="ja-JP" altLang="ja-JP" dirty="0"/>
              <a:t>：新聞発行部数の現状</a:t>
            </a:r>
          </a:p>
          <a:p>
            <a:r>
              <a:rPr lang="en-US" altLang="ja-JP" u="sng" dirty="0">
                <a:hlinkClick r:id="rId6"/>
              </a:rPr>
              <a:t>http://d.hatena.ne.jp/yuichi0613/20100121/1264033041</a:t>
            </a:r>
            <a:r>
              <a:rPr lang="ja-JP" altLang="ja-JP" dirty="0"/>
              <a:t>：日本の新聞産業構造図</a:t>
            </a:r>
          </a:p>
          <a:p>
            <a:r>
              <a:rPr lang="en-US" altLang="ja-JP" u="sng" dirty="0">
                <a:hlinkClick r:id="rId7"/>
              </a:rPr>
              <a:t>http://www.garbagenews.net/archives/2031422.html</a:t>
            </a:r>
            <a:r>
              <a:rPr lang="ja-JP" altLang="ja-JP" dirty="0"/>
              <a:t>：広告費推移</a:t>
            </a:r>
          </a:p>
          <a:p>
            <a:r>
              <a:rPr lang="en-US" altLang="ja-JP" u="sng" dirty="0">
                <a:hlinkClick r:id="rId8"/>
              </a:rPr>
              <a:t>http://www.pressnet.or.jp/news/headline/120919_1919.html</a:t>
            </a:r>
            <a:r>
              <a:rPr lang="ja-JP" altLang="ja-JP" dirty="0"/>
              <a:t>：新聞社の営業利益推移</a:t>
            </a:r>
          </a:p>
          <a:p>
            <a:r>
              <a:rPr lang="en-US" altLang="ja-JP" u="sng" dirty="0">
                <a:hlinkClick r:id="rId9"/>
              </a:rPr>
              <a:t>http://bylines.news.yahoo.co.jp/fuwaraizo/20131101-00029262/</a:t>
            </a:r>
            <a:r>
              <a:rPr lang="ja-JP" altLang="ja-JP" dirty="0"/>
              <a:t>：電子版新聞利用者の割合 </a:t>
            </a:r>
            <a:endParaRPr lang="en-US" altLang="ja-JP" dirty="0" smtClean="0"/>
          </a:p>
        </p:txBody>
      </p:sp>
    </p:spTree>
    <p:extLst>
      <p:ext uri="{BB962C8B-B14F-4D97-AF65-F5344CB8AC3E}">
        <p14:creationId xmlns:p14="http://schemas.microsoft.com/office/powerpoint/2010/main" val="2489313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2011</a:t>
            </a:r>
            <a:r>
              <a:rPr kumimoji="1" lang="ja-JP" altLang="en-US" dirty="0" smtClean="0"/>
              <a:t>年新聞社発行部数トップ</a:t>
            </a:r>
            <a:r>
              <a:rPr kumimoji="1" lang="en-US" altLang="ja-JP" dirty="0" smtClean="0"/>
              <a:t>10</a:t>
            </a:r>
            <a:endParaRPr kumimoji="1" lang="ja-JP" altLang="en-US" dirty="0"/>
          </a:p>
        </p:txBody>
      </p:sp>
      <p:pic>
        <p:nvPicPr>
          <p:cNvPr id="1027" name="Picture 3"/>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457200" y="1628800"/>
            <a:ext cx="4546848"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コンテンツ プレースホルダー 7"/>
          <p:cNvSpPr>
            <a:spLocks noGrp="1"/>
          </p:cNvSpPr>
          <p:nvPr>
            <p:ph sz="half" idx="2"/>
          </p:nvPr>
        </p:nvSpPr>
        <p:spPr>
          <a:xfrm>
            <a:off x="5076056" y="1628800"/>
            <a:ext cx="3678560" cy="4526280"/>
          </a:xfrm>
        </p:spPr>
        <p:txBody>
          <a:bodyPr>
            <a:normAutofit lnSpcReduction="10000"/>
          </a:bodyPr>
          <a:lstStyle/>
          <a:p>
            <a:r>
              <a:rPr lang="en-US" altLang="ja-JP" dirty="0" smtClean="0"/>
              <a:t>2011</a:t>
            </a:r>
            <a:r>
              <a:rPr lang="ja-JP" altLang="en-US" dirty="0" smtClean="0"/>
              <a:t>年になっても日本ほど新聞に依存している国は無い</a:t>
            </a:r>
            <a:endParaRPr lang="en-US" altLang="ja-JP" dirty="0"/>
          </a:p>
          <a:p>
            <a:endParaRPr lang="en-US" altLang="ja-JP" dirty="0" smtClean="0"/>
          </a:p>
          <a:p>
            <a:r>
              <a:rPr lang="ja-JP" altLang="en-US" dirty="0" smtClean="0"/>
              <a:t>しかし、少しずつ衰退しているのも事実である</a:t>
            </a:r>
            <a:endParaRPr lang="en-US" altLang="ja-JP" dirty="0" smtClean="0"/>
          </a:p>
          <a:p>
            <a:endParaRPr lang="en-US" altLang="ja-JP" dirty="0"/>
          </a:p>
          <a:p>
            <a:r>
              <a:rPr lang="ja-JP" altLang="en-US" dirty="0" smtClean="0"/>
              <a:t>日本の新聞社もこのまま無くなっていくのか</a:t>
            </a:r>
            <a:endParaRPr lang="en-US" altLang="ja-JP" dirty="0" smtClean="0"/>
          </a:p>
          <a:p>
            <a:pPr marL="0" indent="0">
              <a:buNone/>
            </a:pPr>
            <a:endParaRPr lang="en-US" altLang="ja-JP" dirty="0" smtClean="0"/>
          </a:p>
        </p:txBody>
      </p:sp>
    </p:spTree>
    <p:extLst>
      <p:ext uri="{BB962C8B-B14F-4D97-AF65-F5344CB8AC3E}">
        <p14:creationId xmlns:p14="http://schemas.microsoft.com/office/powerpoint/2010/main" val="2699805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新聞発行部数の現状</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991213833"/>
              </p:ext>
            </p:extLst>
          </p:nvPr>
        </p:nvGraphicFramePr>
        <p:xfrm>
          <a:off x="457200" y="1646238"/>
          <a:ext cx="8229600" cy="45190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24074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前のスライドのグラフに表れていたように紙媒体の新聞の発行部数は減少している。</a:t>
            </a:r>
            <a:endParaRPr kumimoji="1" lang="en-US" altLang="ja-JP" dirty="0" smtClean="0"/>
          </a:p>
          <a:p>
            <a:r>
              <a:rPr lang="ja-JP" altLang="en-US" dirty="0"/>
              <a:t>その傾向</a:t>
            </a:r>
            <a:r>
              <a:rPr lang="ja-JP" altLang="en-US" dirty="0" smtClean="0"/>
              <a:t>は近年特に顕著である。</a:t>
            </a:r>
            <a:endParaRPr lang="en-US" altLang="ja-JP" dirty="0" smtClean="0"/>
          </a:p>
          <a:p>
            <a:endParaRPr kumimoji="1" lang="en-US" altLang="ja-JP" dirty="0"/>
          </a:p>
          <a:p>
            <a:r>
              <a:rPr lang="ja-JP" altLang="en-US" dirty="0" smtClean="0"/>
              <a:t>この傾向は今後どのように変化する可能性があるのか年齢別の読者のデータから考えてみた。</a:t>
            </a:r>
            <a:endParaRPr kumimoji="1" lang="ja-JP" altLang="en-US" dirty="0"/>
          </a:p>
        </p:txBody>
      </p:sp>
    </p:spTree>
    <p:extLst>
      <p:ext uri="{BB962C8B-B14F-4D97-AF65-F5344CB8AC3E}">
        <p14:creationId xmlns:p14="http://schemas.microsoft.com/office/powerpoint/2010/main" val="3350977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年齢別新聞読者の割合</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584984469"/>
              </p:ext>
            </p:extLst>
          </p:nvPr>
        </p:nvGraphicFramePr>
        <p:xfrm>
          <a:off x="457200" y="1646238"/>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5375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10</a:t>
            </a:r>
            <a:r>
              <a:rPr kumimoji="1" lang="ja-JP" altLang="en-US" dirty="0" smtClean="0"/>
              <a:t>代～</a:t>
            </a:r>
            <a:r>
              <a:rPr lang="en-US" altLang="ja-JP" dirty="0" smtClean="0"/>
              <a:t>40</a:t>
            </a:r>
            <a:r>
              <a:rPr kumimoji="1" lang="ja-JP" altLang="en-US" dirty="0" smtClean="0"/>
              <a:t>代の今後新聞を購読していく</a:t>
            </a:r>
            <a:r>
              <a:rPr lang="ja-JP" altLang="en-US" dirty="0" smtClean="0"/>
              <a:t>と考えられる</a:t>
            </a:r>
            <a:r>
              <a:rPr kumimoji="1" lang="ja-JP" altLang="en-US" dirty="0" smtClean="0"/>
              <a:t>世代の</a:t>
            </a:r>
            <a:r>
              <a:rPr kumimoji="1" lang="en-US" altLang="ja-JP" dirty="0" smtClean="0"/>
              <a:t>40</a:t>
            </a:r>
            <a:r>
              <a:rPr kumimoji="1" lang="ja-JP" altLang="en-US" dirty="0" smtClean="0"/>
              <a:t>％前後が新聞を読んでいない。</a:t>
            </a:r>
            <a:endParaRPr kumimoji="1" lang="en-US" altLang="ja-JP" dirty="0" smtClean="0"/>
          </a:p>
          <a:p>
            <a:endParaRPr kumimoji="1" lang="en-US" altLang="ja-JP" dirty="0" smtClean="0"/>
          </a:p>
          <a:p>
            <a:endParaRPr lang="en-US" altLang="ja-JP" dirty="0"/>
          </a:p>
          <a:p>
            <a:r>
              <a:rPr kumimoji="1" lang="ja-JP" altLang="en-US" dirty="0" smtClean="0"/>
              <a:t>今後紙媒体の発行部数が伸び</a:t>
            </a:r>
            <a:r>
              <a:rPr lang="ja-JP" altLang="en-US" dirty="0"/>
              <a:t>ると</a:t>
            </a:r>
            <a:r>
              <a:rPr lang="ja-JP" altLang="en-US" dirty="0" smtClean="0"/>
              <a:t>は考えづらい。</a:t>
            </a:r>
            <a:endParaRPr lang="en-US" altLang="ja-JP" dirty="0" smtClean="0"/>
          </a:p>
          <a:p>
            <a:endParaRPr kumimoji="1" lang="en-US" altLang="ja-JP" dirty="0" smtClean="0"/>
          </a:p>
          <a:p>
            <a:endParaRPr kumimoji="1" lang="en-US" altLang="ja-JP" dirty="0"/>
          </a:p>
          <a:p>
            <a:endParaRPr lang="en-US" altLang="ja-JP" dirty="0" smtClean="0"/>
          </a:p>
          <a:p>
            <a:endParaRPr kumimoji="1" lang="ja-JP" altLang="en-US" dirty="0"/>
          </a:p>
        </p:txBody>
      </p:sp>
    </p:spTree>
    <p:extLst>
      <p:ext uri="{BB962C8B-B14F-4D97-AF65-F5344CB8AC3E}">
        <p14:creationId xmlns:p14="http://schemas.microsoft.com/office/powerpoint/2010/main" val="1780174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新聞を読まない理由</a:t>
            </a:r>
            <a:endParaRPr kumimoji="1" lang="ja-JP" altLang="en-US" dirty="0"/>
          </a:p>
        </p:txBody>
      </p:sp>
      <p:sp>
        <p:nvSpPr>
          <p:cNvPr id="5" name="コンテンツ プレースホルダー 4"/>
          <p:cNvSpPr>
            <a:spLocks noGrp="1"/>
          </p:cNvSpPr>
          <p:nvPr>
            <p:ph sz="half" idx="2"/>
          </p:nvPr>
        </p:nvSpPr>
        <p:spPr>
          <a:xfrm>
            <a:off x="755576" y="1700808"/>
            <a:ext cx="7931224" cy="4471392"/>
          </a:xfrm>
        </p:spPr>
        <p:txBody>
          <a:bodyPr>
            <a:normAutofit/>
          </a:bodyPr>
          <a:lstStyle/>
          <a:p>
            <a:r>
              <a:rPr kumimoji="1" lang="ja-JP" altLang="en-US" dirty="0" smtClean="0"/>
              <a:t>主に若者が紙の新聞離れの傾向にある</a:t>
            </a:r>
            <a:endParaRPr kumimoji="1" lang="en-US" altLang="ja-JP" dirty="0" smtClean="0"/>
          </a:p>
          <a:p>
            <a:endParaRPr lang="en-US" altLang="ja-JP" dirty="0"/>
          </a:p>
          <a:p>
            <a:r>
              <a:rPr kumimoji="1" lang="ja-JP" altLang="en-US" dirty="0" smtClean="0"/>
              <a:t>理由としては</a:t>
            </a:r>
            <a:endParaRPr kumimoji="1" lang="en-US" altLang="ja-JP" dirty="0" smtClean="0"/>
          </a:p>
          <a:p>
            <a:pPr lvl="1"/>
            <a:r>
              <a:rPr lang="ja-JP" altLang="en-US" dirty="0" smtClean="0">
                <a:solidFill>
                  <a:srgbClr val="FFC000"/>
                </a:solidFill>
              </a:rPr>
              <a:t>テ</a:t>
            </a:r>
            <a:r>
              <a:rPr lang="ja-JP" altLang="en-US" dirty="0">
                <a:solidFill>
                  <a:srgbClr val="FFC000"/>
                </a:solidFill>
              </a:rPr>
              <a:t>レビやネットで</a:t>
            </a:r>
            <a:r>
              <a:rPr lang="ja-JP" altLang="en-US" dirty="0" smtClean="0">
                <a:solidFill>
                  <a:srgbClr val="FFC000"/>
                </a:solidFill>
              </a:rPr>
              <a:t>十分　</a:t>
            </a:r>
            <a:r>
              <a:rPr lang="en-US" altLang="ja-JP" dirty="0" smtClean="0">
                <a:solidFill>
                  <a:srgbClr val="FFC000"/>
                </a:solidFill>
              </a:rPr>
              <a:t>72.0</a:t>
            </a:r>
            <a:r>
              <a:rPr lang="ja-JP" altLang="en-US" dirty="0" smtClean="0">
                <a:solidFill>
                  <a:srgbClr val="FFC000"/>
                </a:solidFill>
              </a:rPr>
              <a:t>％</a:t>
            </a:r>
            <a:endParaRPr lang="en-US" altLang="ja-JP" dirty="0" smtClean="0">
              <a:solidFill>
                <a:srgbClr val="FFC000"/>
              </a:solidFill>
            </a:endParaRPr>
          </a:p>
          <a:p>
            <a:pPr lvl="1"/>
            <a:r>
              <a:rPr lang="ja-JP" altLang="en-US" dirty="0"/>
              <a:t>価格が</a:t>
            </a:r>
            <a:r>
              <a:rPr lang="ja-JP" altLang="en-US" dirty="0" smtClean="0"/>
              <a:t>高い　</a:t>
            </a:r>
            <a:r>
              <a:rPr lang="en-US" altLang="ja-JP" dirty="0" smtClean="0"/>
              <a:t>49.5</a:t>
            </a:r>
            <a:r>
              <a:rPr lang="ja-JP" altLang="en-US" dirty="0" smtClean="0"/>
              <a:t>％</a:t>
            </a:r>
            <a:endParaRPr lang="en-US" altLang="ja-JP" dirty="0" smtClean="0"/>
          </a:p>
          <a:p>
            <a:pPr lvl="1"/>
            <a:r>
              <a:rPr kumimoji="1" lang="ja-JP" altLang="en-US" dirty="0"/>
              <a:t>ゴミに</a:t>
            </a:r>
            <a:r>
              <a:rPr kumimoji="1" lang="ja-JP" altLang="en-US" dirty="0" smtClean="0"/>
              <a:t>なる　</a:t>
            </a:r>
            <a:r>
              <a:rPr kumimoji="1" lang="en-US" altLang="ja-JP" dirty="0" smtClean="0"/>
              <a:t>34.9</a:t>
            </a:r>
            <a:r>
              <a:rPr lang="ja-JP" altLang="en-US" dirty="0"/>
              <a:t>％</a:t>
            </a:r>
            <a:endParaRPr kumimoji="1" lang="en-US" altLang="ja-JP" dirty="0" smtClean="0"/>
          </a:p>
          <a:p>
            <a:pPr lvl="1"/>
            <a:r>
              <a:rPr kumimoji="1" lang="ja-JP" altLang="en-US" dirty="0" smtClean="0"/>
              <a:t>読む習慣がない　</a:t>
            </a:r>
            <a:r>
              <a:rPr kumimoji="1" lang="en-US" altLang="ja-JP" dirty="0" smtClean="0"/>
              <a:t>31.3</a:t>
            </a:r>
            <a:r>
              <a:rPr kumimoji="1" lang="ja-JP" altLang="en-US" dirty="0" smtClean="0"/>
              <a:t>％</a:t>
            </a:r>
            <a:endParaRPr kumimoji="1" lang="en-US" altLang="ja-JP" dirty="0" smtClean="0"/>
          </a:p>
          <a:p>
            <a:pPr marL="411480" lvl="1" indent="0">
              <a:buNone/>
            </a:pPr>
            <a:r>
              <a:rPr kumimoji="1" lang="ja-JP" altLang="en-US" dirty="0" smtClean="0"/>
              <a:t>　　　　など</a:t>
            </a:r>
            <a:endParaRPr kumimoji="1" lang="en-US" altLang="ja-JP" dirty="0" smtClean="0"/>
          </a:p>
          <a:p>
            <a:pPr marL="411480" lvl="1" indent="0">
              <a:buNone/>
            </a:pPr>
            <a:endParaRPr lang="en-US" altLang="ja-JP" dirty="0"/>
          </a:p>
          <a:p>
            <a:pPr marL="411480" lvl="1" indent="0">
              <a:buNone/>
            </a:pPr>
            <a:r>
              <a:rPr kumimoji="1" lang="en-US" altLang="ja-JP" dirty="0" smtClean="0"/>
              <a:t>※</a:t>
            </a:r>
            <a:r>
              <a:rPr kumimoji="1" lang="ja-JP" altLang="en-US" dirty="0" smtClean="0"/>
              <a:t>数字は“はい”と答えた人の割合</a:t>
            </a:r>
            <a:endParaRPr kumimoji="1" lang="en-US" altLang="ja-JP" dirty="0" smtClean="0"/>
          </a:p>
          <a:p>
            <a:pPr lvl="1"/>
            <a:endParaRPr kumimoji="1" lang="ja-JP" altLang="en-US" dirty="0"/>
          </a:p>
        </p:txBody>
      </p:sp>
    </p:spTree>
    <p:extLst>
      <p:ext uri="{BB962C8B-B14F-4D97-AF65-F5344CB8AC3E}">
        <p14:creationId xmlns:p14="http://schemas.microsoft.com/office/powerpoint/2010/main" val="603867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新聞売場の動向</a:t>
            </a:r>
            <a:r>
              <a:rPr kumimoji="1" lang="en-US" altLang="ja-JP" dirty="0" smtClean="0"/>
              <a:t/>
            </a:r>
            <a:br>
              <a:rPr kumimoji="1" lang="en-US" altLang="ja-JP" dirty="0" smtClean="0"/>
            </a:br>
            <a:r>
              <a:rPr kumimoji="1" lang="ja-JP" altLang="en-US" dirty="0" smtClean="0"/>
              <a:t>（新聞社も苦しい）</a:t>
            </a:r>
            <a:endParaRPr kumimoji="1" lang="ja-JP" altLang="en-US" dirty="0"/>
          </a:p>
        </p:txBody>
      </p:sp>
      <p:graphicFrame>
        <p:nvGraphicFramePr>
          <p:cNvPr id="7" name="コンテンツ プレースホルダー 6"/>
          <p:cNvGraphicFramePr>
            <a:graphicFrameLocks noGrp="1"/>
          </p:cNvGraphicFramePr>
          <p:nvPr>
            <p:ph sz="half" idx="1"/>
            <p:extLst>
              <p:ext uri="{D42A27DB-BD31-4B8C-83A1-F6EECF244321}">
                <p14:modId xmlns:p14="http://schemas.microsoft.com/office/powerpoint/2010/main" val="3830855708"/>
              </p:ext>
            </p:extLst>
          </p:nvPr>
        </p:nvGraphicFramePr>
        <p:xfrm>
          <a:off x="457200" y="1646238"/>
          <a:ext cx="4038600" cy="45259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コンテンツ プレースホルダー 7"/>
          <p:cNvGraphicFramePr>
            <a:graphicFrameLocks noGrp="1"/>
          </p:cNvGraphicFramePr>
          <p:nvPr>
            <p:ph sz="half" idx="2"/>
            <p:extLst>
              <p:ext uri="{D42A27DB-BD31-4B8C-83A1-F6EECF244321}">
                <p14:modId xmlns:p14="http://schemas.microsoft.com/office/powerpoint/2010/main" val="2802101556"/>
              </p:ext>
            </p:extLst>
          </p:nvPr>
        </p:nvGraphicFramePr>
        <p:xfrm>
          <a:off x="4648200" y="1646238"/>
          <a:ext cx="4038600" cy="4525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21022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コロジー">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エコロジー">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コロジー">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929</TotalTime>
  <Words>1263</Words>
  <Application>Microsoft Office PowerPoint</Application>
  <PresentationFormat>画面に合わせる (4:3)</PresentationFormat>
  <Paragraphs>189</Paragraphs>
  <Slides>28</Slides>
  <Notes>6</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エコロジー</vt:lpstr>
      <vt:lpstr>日本の新聞と新聞社は 今後どうなるのか </vt:lpstr>
      <vt:lpstr>2005年新聞社発行部数トップ10</vt:lpstr>
      <vt:lpstr>2011年新聞社発行部数トップ10</vt:lpstr>
      <vt:lpstr>新聞発行部数の現状</vt:lpstr>
      <vt:lpstr>PowerPoint プレゼンテーション</vt:lpstr>
      <vt:lpstr>年齢別新聞読者の割合</vt:lpstr>
      <vt:lpstr>PowerPoint プレゼンテーション</vt:lpstr>
      <vt:lpstr>新聞を読まない理由</vt:lpstr>
      <vt:lpstr>新聞売場の動向 （新聞社も苦しい）</vt:lpstr>
      <vt:lpstr>PowerPoint プレゼンテーション</vt:lpstr>
      <vt:lpstr>新聞社の収入</vt:lpstr>
      <vt:lpstr>販売収入とは</vt:lpstr>
      <vt:lpstr>広告収入とは</vt:lpstr>
      <vt:lpstr>収入比率と広告収入比率の比較</vt:lpstr>
      <vt:lpstr>PowerPoint プレゼンテーション</vt:lpstr>
      <vt:lpstr>日本の新聞産業構造図（高度経済成長期）</vt:lpstr>
      <vt:lpstr>部数至上主義</vt:lpstr>
      <vt:lpstr>手数料が高い原因</vt:lpstr>
      <vt:lpstr>広告収入の推移(紙の新聞)</vt:lpstr>
      <vt:lpstr>新聞社の営業利益（百万円）</vt:lpstr>
      <vt:lpstr>新聞とネットの広告収入(億円)</vt:lpstr>
      <vt:lpstr>新聞とネットの普及割合の推移</vt:lpstr>
      <vt:lpstr>ネット新聞の記事について</vt:lpstr>
      <vt:lpstr>電子版新聞の利用者の割合</vt:lpstr>
      <vt:lpstr>紙の新聞とネット新聞</vt:lpstr>
      <vt:lpstr>ネット新聞と広告収入</vt:lpstr>
      <vt:lpstr>結論</vt:lpstr>
      <vt:lpstr>引用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新聞は衰退するが 新聞社はしぶとい？（日本）</dc:title>
  <dc:creator>高萩　由奈</dc:creator>
  <cp:lastModifiedBy>Matsubara</cp:lastModifiedBy>
  <cp:revision>102</cp:revision>
  <dcterms:created xsi:type="dcterms:W3CDTF">2013-07-04T04:41:15Z</dcterms:created>
  <dcterms:modified xsi:type="dcterms:W3CDTF">2013-11-23T14:39:25Z</dcterms:modified>
</cp:coreProperties>
</file>