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307" r:id="rId3"/>
    <p:sldId id="283" r:id="rId4"/>
    <p:sldId id="285" r:id="rId5"/>
    <p:sldId id="284" r:id="rId6"/>
    <p:sldId id="317" r:id="rId7"/>
    <p:sldId id="318" r:id="rId8"/>
    <p:sldId id="319" r:id="rId9"/>
    <p:sldId id="329" r:id="rId10"/>
    <p:sldId id="276" r:id="rId11"/>
    <p:sldId id="320" r:id="rId12"/>
    <p:sldId id="321" r:id="rId13"/>
    <p:sldId id="308" r:id="rId14"/>
    <p:sldId id="291" r:id="rId15"/>
    <p:sldId id="297" r:id="rId16"/>
    <p:sldId id="296" r:id="rId17"/>
    <p:sldId id="290" r:id="rId18"/>
    <p:sldId id="292" r:id="rId19"/>
    <p:sldId id="293" r:id="rId20"/>
    <p:sldId id="294" r:id="rId21"/>
    <p:sldId id="295" r:id="rId22"/>
    <p:sldId id="309" r:id="rId23"/>
    <p:sldId id="314" r:id="rId24"/>
    <p:sldId id="280" r:id="rId25"/>
    <p:sldId id="316" r:id="rId26"/>
    <p:sldId id="303" r:id="rId27"/>
    <p:sldId id="304" r:id="rId28"/>
    <p:sldId id="306" r:id="rId29"/>
    <p:sldId id="310" r:id="rId30"/>
    <p:sldId id="327" r:id="rId31"/>
    <p:sldId id="311" r:id="rId32"/>
    <p:sldId id="313" r:id="rId33"/>
    <p:sldId id="315" r:id="rId34"/>
    <p:sldId id="322" r:id="rId35"/>
    <p:sldId id="323" r:id="rId36"/>
    <p:sldId id="325" r:id="rId37"/>
    <p:sldId id="312" r:id="rId38"/>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9286" autoAdjust="0"/>
  </p:normalViewPr>
  <p:slideViewPr>
    <p:cSldViewPr>
      <p:cViewPr varScale="1">
        <p:scale>
          <a:sx n="86" d="100"/>
          <a:sy n="86" d="100"/>
        </p:scale>
        <p:origin x="-72"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938" y="0"/>
            <a:ext cx="2919412" cy="493713"/>
          </a:xfrm>
          <a:prstGeom prst="rect">
            <a:avLst/>
          </a:prstGeom>
        </p:spPr>
        <p:txBody>
          <a:bodyPr vert="horz" lIns="91440" tIns="45720" rIns="91440" bIns="45720" rtlCol="0"/>
          <a:lstStyle>
            <a:lvl1pPr algn="r">
              <a:defRPr sz="1200"/>
            </a:lvl1pPr>
          </a:lstStyle>
          <a:p>
            <a:fld id="{D63EA8CA-44B9-423B-A4F8-66B8BC80EF8B}" type="datetimeFigureOut">
              <a:rPr kumimoji="1" lang="ja-JP" altLang="en-US" smtClean="0"/>
              <a:t>2013/11/21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688" y="4689475"/>
            <a:ext cx="5391150" cy="44434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938" y="9377363"/>
            <a:ext cx="2919412" cy="493712"/>
          </a:xfrm>
          <a:prstGeom prst="rect">
            <a:avLst/>
          </a:prstGeom>
        </p:spPr>
        <p:txBody>
          <a:bodyPr vert="horz" lIns="91440" tIns="45720" rIns="91440" bIns="45720" rtlCol="0" anchor="b"/>
          <a:lstStyle>
            <a:lvl1pPr algn="r">
              <a:defRPr sz="1200"/>
            </a:lvl1pPr>
          </a:lstStyle>
          <a:p>
            <a:fld id="{B6C8DCFF-3DFB-4BF7-ABC7-B1262366C595}" type="slidenum">
              <a:rPr kumimoji="1" lang="ja-JP" altLang="en-US" smtClean="0"/>
              <a:t>‹#›</a:t>
            </a:fld>
            <a:endParaRPr kumimoji="1" lang="ja-JP" altLang="en-US"/>
          </a:p>
        </p:txBody>
      </p:sp>
    </p:spTree>
    <p:extLst>
      <p:ext uri="{BB962C8B-B14F-4D97-AF65-F5344CB8AC3E}">
        <p14:creationId xmlns:p14="http://schemas.microsoft.com/office/powerpoint/2010/main" val="21780113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7B6C8-6055-4A22-AE8E-B98515B2CA5F}" type="slidenum">
              <a:rPr kumimoji="1" lang="ja-JP" altLang="en-US" smtClean="0"/>
              <a:t>4</a:t>
            </a:fld>
            <a:endParaRPr kumimoji="1" lang="ja-JP" altLang="en-US"/>
          </a:p>
        </p:txBody>
      </p:sp>
    </p:spTree>
    <p:extLst>
      <p:ext uri="{BB962C8B-B14F-4D97-AF65-F5344CB8AC3E}">
        <p14:creationId xmlns:p14="http://schemas.microsoft.com/office/powerpoint/2010/main" val="71513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１機に絞るのは整備が統一できるため、効率化かつ節約できる</a:t>
            </a:r>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6</a:t>
            </a:fld>
            <a:endParaRPr kumimoji="1" lang="ja-JP" altLang="en-US"/>
          </a:p>
        </p:txBody>
      </p:sp>
    </p:spTree>
    <p:extLst>
      <p:ext uri="{BB962C8B-B14F-4D97-AF65-F5344CB8AC3E}">
        <p14:creationId xmlns:p14="http://schemas.microsoft.com/office/powerpoint/2010/main" val="20902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安い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9</a:t>
            </a:fld>
            <a:endParaRPr kumimoji="1" lang="ja-JP" altLang="en-US"/>
          </a:p>
        </p:txBody>
      </p:sp>
    </p:spTree>
    <p:extLst>
      <p:ext uri="{BB962C8B-B14F-4D97-AF65-F5344CB8AC3E}">
        <p14:creationId xmlns:p14="http://schemas.microsoft.com/office/powerpoint/2010/main" val="189624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ここらへんは</a:t>
            </a:r>
            <a:r>
              <a:rPr kumimoji="1" lang="en-US" altLang="ja-JP" dirty="0" smtClean="0"/>
              <a:t>LCC</a:t>
            </a:r>
            <a:r>
              <a:rPr kumimoji="1" lang="ja-JP" altLang="en-US" dirty="0" smtClean="0"/>
              <a:t>とは言い難い</a:t>
            </a:r>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10</a:t>
            </a:fld>
            <a:endParaRPr kumimoji="1" lang="ja-JP" altLang="en-US"/>
          </a:p>
        </p:txBody>
      </p:sp>
    </p:spTree>
    <p:extLst>
      <p:ext uri="{BB962C8B-B14F-4D97-AF65-F5344CB8AC3E}">
        <p14:creationId xmlns:p14="http://schemas.microsoft.com/office/powerpoint/2010/main" val="98516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エアジャパンはもうつぶれている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12</a:t>
            </a:fld>
            <a:endParaRPr kumimoji="1" lang="ja-JP" altLang="en-US"/>
          </a:p>
        </p:txBody>
      </p:sp>
    </p:spTree>
    <p:extLst>
      <p:ext uri="{BB962C8B-B14F-4D97-AF65-F5344CB8AC3E}">
        <p14:creationId xmlns:p14="http://schemas.microsoft.com/office/powerpoint/2010/main" val="66476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固定費用を超えることができれば搭乗率を超える</a:t>
            </a:r>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20</a:t>
            </a:fld>
            <a:endParaRPr kumimoji="1" lang="ja-JP" altLang="en-US"/>
          </a:p>
        </p:txBody>
      </p:sp>
    </p:spTree>
    <p:extLst>
      <p:ext uri="{BB962C8B-B14F-4D97-AF65-F5344CB8AC3E}">
        <p14:creationId xmlns:p14="http://schemas.microsoft.com/office/powerpoint/2010/main" val="29909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31</a:t>
            </a:fld>
            <a:endParaRPr kumimoji="1" lang="ja-JP" altLang="en-US"/>
          </a:p>
        </p:txBody>
      </p:sp>
    </p:spTree>
    <p:extLst>
      <p:ext uri="{BB962C8B-B14F-4D97-AF65-F5344CB8AC3E}">
        <p14:creationId xmlns:p14="http://schemas.microsoft.com/office/powerpoint/2010/main" val="195583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１そもそも</a:t>
            </a:r>
            <a:r>
              <a:rPr kumimoji="1" lang="en-US" altLang="ja-JP" dirty="0" smtClean="0"/>
              <a:t>LCC</a:t>
            </a:r>
            <a:r>
              <a:rPr kumimoji="1" lang="ja-JP" altLang="en-US" dirty="0" smtClean="0"/>
              <a:t>は低価格で経営が比較的弱いため、さらなる低価格は厳しい</a:t>
            </a:r>
            <a:endParaRPr kumimoji="1" lang="ja-JP" altLang="en-US" dirty="0"/>
          </a:p>
        </p:txBody>
      </p:sp>
      <p:sp>
        <p:nvSpPr>
          <p:cNvPr id="4" name="スライド番号プレースホルダー 3"/>
          <p:cNvSpPr>
            <a:spLocks noGrp="1"/>
          </p:cNvSpPr>
          <p:nvPr>
            <p:ph type="sldNum" sz="quarter" idx="10"/>
          </p:nvPr>
        </p:nvSpPr>
        <p:spPr/>
        <p:txBody>
          <a:bodyPr/>
          <a:lstStyle/>
          <a:p>
            <a:fld id="{B6C8DCFF-3DFB-4BF7-ABC7-B1262366C595}" type="slidenum">
              <a:rPr kumimoji="1" lang="ja-JP" altLang="en-US" smtClean="0"/>
              <a:t>35</a:t>
            </a:fld>
            <a:endParaRPr kumimoji="1" lang="ja-JP" altLang="en-US"/>
          </a:p>
        </p:txBody>
      </p:sp>
    </p:spTree>
    <p:extLst>
      <p:ext uri="{BB962C8B-B14F-4D97-AF65-F5344CB8AC3E}">
        <p14:creationId xmlns:p14="http://schemas.microsoft.com/office/powerpoint/2010/main" val="298830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0D88D300-9548-4A8E-8A1F-E17D483A84A8}" type="datetimeFigureOut">
              <a:rPr kumimoji="1" lang="ja-JP" altLang="en-US" smtClean="0"/>
              <a:t>2013/11/21</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9914B31D-1997-45C6-843F-349583AD3DAE}"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0D88D300-9548-4A8E-8A1F-E17D483A84A8}" type="datetimeFigureOut">
              <a:rPr kumimoji="1" lang="ja-JP" altLang="en-US" smtClean="0"/>
              <a:t>2013/11/21</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9914B31D-1997-45C6-843F-349583AD3DAE}"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0D88D300-9548-4A8E-8A1F-E17D483A84A8}" type="datetimeFigureOut">
              <a:rPr kumimoji="1" lang="ja-JP" altLang="en-US" smtClean="0"/>
              <a:t>2013/11/21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14B31D-1997-45C6-843F-349583AD3DAE}"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D88D300-9548-4A8E-8A1F-E17D483A84A8}" type="datetimeFigureOut">
              <a:rPr kumimoji="1" lang="ja-JP" altLang="en-US" smtClean="0"/>
              <a:t>2013/11/21</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914B31D-1997-45C6-843F-349583AD3DAE}"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89040"/>
            <a:ext cx="6858000" cy="990600"/>
          </a:xfrm>
        </p:spPr>
        <p:txBody>
          <a:bodyPr>
            <a:noAutofit/>
          </a:bodyPr>
          <a:lstStyle/>
          <a:p>
            <a:pPr algn="ctr"/>
            <a:r>
              <a:rPr kumimoji="1" lang="en-US" altLang="ja-JP" sz="6000" dirty="0" smtClean="0"/>
              <a:t>LCC</a:t>
            </a:r>
            <a:endParaRPr kumimoji="1" lang="ja-JP" altLang="en-US" sz="6000" dirty="0"/>
          </a:p>
        </p:txBody>
      </p:sp>
      <p:sp>
        <p:nvSpPr>
          <p:cNvPr id="3" name="サブタイトル 2"/>
          <p:cNvSpPr>
            <a:spLocks noGrp="1"/>
          </p:cNvSpPr>
          <p:nvPr>
            <p:ph type="subTitle" idx="1"/>
          </p:nvPr>
        </p:nvSpPr>
        <p:spPr/>
        <p:txBody>
          <a:bodyPr/>
          <a:lstStyle/>
          <a:p>
            <a:r>
              <a:rPr kumimoji="1" lang="ja-JP" altLang="en-US" dirty="0" smtClean="0"/>
              <a:t>中京大学　増田ゼミ</a:t>
            </a:r>
            <a:r>
              <a:rPr kumimoji="1" lang="en-US" altLang="ja-JP" dirty="0" smtClean="0"/>
              <a:t>D</a:t>
            </a:r>
            <a:r>
              <a:rPr kumimoji="1" lang="ja-JP" altLang="en-US" dirty="0" smtClean="0"/>
              <a:t>班</a:t>
            </a:r>
            <a:endParaRPr kumimoji="1" lang="ja-JP" altLang="en-US" dirty="0"/>
          </a:p>
        </p:txBody>
      </p:sp>
    </p:spTree>
    <p:extLst>
      <p:ext uri="{BB962C8B-B14F-4D97-AF65-F5344CB8AC3E}">
        <p14:creationId xmlns:p14="http://schemas.microsoft.com/office/powerpoint/2010/main" val="3142875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solidFill>
                  <a:srgbClr val="00B0F0"/>
                </a:solidFill>
              </a:rPr>
              <a:t>日本国内での</a:t>
            </a:r>
            <a:r>
              <a:rPr lang="en-US" altLang="ja-JP" dirty="0" smtClean="0">
                <a:solidFill>
                  <a:srgbClr val="00B0F0"/>
                </a:solidFill>
              </a:rPr>
              <a:t>LCC</a:t>
            </a:r>
            <a:endParaRPr kumimoji="1" lang="ja-JP" altLang="en-US" dirty="0">
              <a:solidFill>
                <a:srgbClr val="00B0F0"/>
              </a:solidFill>
            </a:endParaRPr>
          </a:p>
        </p:txBody>
      </p:sp>
      <p:sp>
        <p:nvSpPr>
          <p:cNvPr id="2" name="コンテンツ プレースホルダー 1"/>
          <p:cNvSpPr>
            <a:spLocks noGrp="1"/>
          </p:cNvSpPr>
          <p:nvPr>
            <p:ph sz="quarter" idx="1"/>
          </p:nvPr>
        </p:nvSpPr>
        <p:spPr>
          <a:xfrm>
            <a:off x="539552" y="1412776"/>
            <a:ext cx="7884864" cy="4425355"/>
          </a:xfrm>
        </p:spPr>
        <p:txBody>
          <a:bodyPr>
            <a:normAutofit/>
          </a:bodyPr>
          <a:lstStyle/>
          <a:p>
            <a:pPr marL="0" indent="0">
              <a:buNone/>
            </a:pPr>
            <a:endParaRPr lang="en-US" altLang="ja-JP" dirty="0"/>
          </a:p>
          <a:p>
            <a:r>
              <a:rPr lang="ja-JP" altLang="en-US" dirty="0" smtClean="0"/>
              <a:t>１９９８年９月 </a:t>
            </a:r>
            <a:r>
              <a:rPr lang="en-US" altLang="ja-JP" dirty="0"/>
              <a:t>- </a:t>
            </a:r>
            <a:r>
              <a:rPr lang="ja-JP" altLang="en-US" dirty="0"/>
              <a:t>スカイマーク、羽田</a:t>
            </a:r>
            <a:r>
              <a:rPr lang="en-US" altLang="ja-JP" dirty="0"/>
              <a:t>-</a:t>
            </a:r>
            <a:r>
              <a:rPr lang="ja-JP" altLang="en-US" dirty="0"/>
              <a:t>福岡間で初就航。 </a:t>
            </a:r>
          </a:p>
          <a:p>
            <a:r>
              <a:rPr lang="ja-JP" altLang="en-US" dirty="0" smtClean="0"/>
              <a:t>１９９８年</a:t>
            </a:r>
            <a:r>
              <a:rPr lang="ja-JP" altLang="en-US" dirty="0"/>
              <a:t>の北海道国際</a:t>
            </a:r>
            <a:r>
              <a:rPr lang="ja-JP" altLang="en-US" dirty="0" smtClean="0"/>
              <a:t>航空</a:t>
            </a:r>
            <a:r>
              <a:rPr lang="ja-JP" altLang="en-US" dirty="0"/>
              <a:t>（エアドゥ，</a:t>
            </a:r>
            <a:r>
              <a:rPr lang="en-US" altLang="ja-JP" dirty="0"/>
              <a:t>ADO</a:t>
            </a:r>
            <a:r>
              <a:rPr lang="ja-JP" altLang="en-US" dirty="0" smtClean="0"/>
              <a:t>）一部</a:t>
            </a:r>
            <a:r>
              <a:rPr lang="ja-JP" altLang="en-US" dirty="0"/>
              <a:t>路線では比較的</a:t>
            </a:r>
            <a:r>
              <a:rPr lang="ja-JP" altLang="en-US" dirty="0" smtClean="0"/>
              <a:t>短期間</a:t>
            </a:r>
            <a:r>
              <a:rPr lang="ja-JP" altLang="en-US" dirty="0"/>
              <a:t>で退出するという試行錯誤を繰り返している．</a:t>
            </a:r>
          </a:p>
          <a:p>
            <a:r>
              <a:rPr lang="ja-JP" altLang="en-US" dirty="0" smtClean="0"/>
              <a:t>２００２</a:t>
            </a:r>
            <a:r>
              <a:rPr lang="en-US" altLang="ja-JP" dirty="0" smtClean="0"/>
              <a:t> </a:t>
            </a:r>
            <a:r>
              <a:rPr lang="ja-JP" altLang="en-US" dirty="0"/>
              <a:t>年にはスカイネットアジア（</a:t>
            </a:r>
            <a:r>
              <a:rPr lang="en-US" altLang="ja-JP" dirty="0"/>
              <a:t>SNA</a:t>
            </a:r>
            <a:r>
              <a:rPr lang="ja-JP" altLang="en-US" dirty="0"/>
              <a:t>）が羽田</a:t>
            </a:r>
            <a:r>
              <a:rPr lang="ja-JP" altLang="en-US" dirty="0" smtClean="0"/>
              <a:t>～宮崎</a:t>
            </a:r>
            <a:r>
              <a:rPr lang="ja-JP" altLang="en-US" dirty="0"/>
              <a:t>に，</a:t>
            </a:r>
            <a:r>
              <a:rPr lang="ja-JP" altLang="en-US" dirty="0" smtClean="0"/>
              <a:t>また</a:t>
            </a:r>
            <a:r>
              <a:rPr lang="ja-JP" altLang="en-US" dirty="0"/>
              <a:t>２００６</a:t>
            </a:r>
            <a:r>
              <a:rPr lang="ja-JP" altLang="en-US" dirty="0" smtClean="0"/>
              <a:t>年</a:t>
            </a:r>
            <a:r>
              <a:rPr lang="ja-JP" altLang="en-US" dirty="0"/>
              <a:t>にはスターフライヤー（</a:t>
            </a:r>
            <a:r>
              <a:rPr lang="en-US" altLang="ja-JP" dirty="0"/>
              <a:t>SFJ</a:t>
            </a:r>
            <a:r>
              <a:rPr lang="ja-JP" altLang="en-US" dirty="0" smtClean="0"/>
              <a:t>）が</a:t>
            </a:r>
            <a:r>
              <a:rPr lang="ja-JP" altLang="en-US" dirty="0"/>
              <a:t>羽田～新北九州に参入している．</a:t>
            </a:r>
          </a:p>
          <a:p>
            <a:r>
              <a:rPr lang="ja-JP" altLang="en-US" dirty="0"/>
              <a:t>ところがこれらの</a:t>
            </a:r>
            <a:r>
              <a:rPr lang="ja-JP" altLang="en-US" dirty="0">
                <a:solidFill>
                  <a:srgbClr val="FF0000"/>
                </a:solidFill>
              </a:rPr>
              <a:t>企業は必ずしも営業的に</a:t>
            </a:r>
            <a:r>
              <a:rPr lang="ja-JP" altLang="en-US" dirty="0" smtClean="0">
                <a:solidFill>
                  <a:srgbClr val="FF0000"/>
                </a:solidFill>
              </a:rPr>
              <a:t>成功して</a:t>
            </a:r>
            <a:r>
              <a:rPr lang="ja-JP" altLang="en-US" dirty="0">
                <a:solidFill>
                  <a:srgbClr val="FF0000"/>
                </a:solidFill>
              </a:rPr>
              <a:t>いない</a:t>
            </a:r>
            <a:r>
              <a:rPr lang="ja-JP" altLang="en-US" dirty="0"/>
              <a:t>．</a:t>
            </a:r>
            <a:endParaRPr lang="en-US" altLang="ja-JP" dirty="0" smtClean="0"/>
          </a:p>
        </p:txBody>
      </p:sp>
    </p:spTree>
    <p:extLst>
      <p:ext uri="{BB962C8B-B14F-4D97-AF65-F5344CB8AC3E}">
        <p14:creationId xmlns:p14="http://schemas.microsoft.com/office/powerpoint/2010/main" val="32487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日本国内での</a:t>
            </a:r>
            <a:r>
              <a:rPr kumimoji="1" lang="en-US" altLang="ja-JP" dirty="0" smtClean="0">
                <a:solidFill>
                  <a:srgbClr val="00B0F0"/>
                </a:solidFill>
              </a:rPr>
              <a:t>LCC</a:t>
            </a:r>
            <a:r>
              <a:rPr kumimoji="1" lang="ja-JP" altLang="en-US" dirty="0" smtClean="0">
                <a:solidFill>
                  <a:srgbClr val="00B0F0"/>
                </a:solidFill>
              </a:rPr>
              <a:t>２</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normAutofit/>
          </a:bodyPr>
          <a:lstStyle/>
          <a:p>
            <a:r>
              <a:rPr kumimoji="1" lang="ja-JP" altLang="en-US" dirty="0" smtClean="0"/>
              <a:t>２０００年代後半から外資系</a:t>
            </a:r>
            <a:r>
              <a:rPr kumimoji="1" lang="en-US" altLang="ja-JP" dirty="0" smtClean="0"/>
              <a:t>LCC</a:t>
            </a:r>
            <a:r>
              <a:rPr lang="ja-JP" altLang="en-US" dirty="0"/>
              <a:t>企業</a:t>
            </a:r>
            <a:r>
              <a:rPr lang="ja-JP" altLang="en-US" dirty="0" smtClean="0"/>
              <a:t>の参入が相次ぐ</a:t>
            </a:r>
            <a:endParaRPr lang="en-US" altLang="ja-JP" dirty="0" smtClean="0"/>
          </a:p>
          <a:p>
            <a:pPr marL="0" indent="0">
              <a:buNone/>
            </a:pPr>
            <a:r>
              <a:rPr lang="ja-JP" altLang="en-US" dirty="0" smtClean="0"/>
              <a:t>　</a:t>
            </a:r>
            <a:endParaRPr lang="en-US" altLang="ja-JP" dirty="0"/>
          </a:p>
          <a:p>
            <a:r>
              <a:rPr lang="ja-JP" altLang="en-US" dirty="0" smtClean="0"/>
              <a:t>２００８年１１月</a:t>
            </a:r>
            <a:r>
              <a:rPr lang="ja-JP" altLang="en-US" dirty="0"/>
              <a:t>　</a:t>
            </a:r>
            <a:r>
              <a:rPr lang="ja-JP" altLang="en-US" dirty="0" smtClean="0"/>
              <a:t>フィリピン</a:t>
            </a:r>
            <a:r>
              <a:rPr lang="ja-JP" altLang="en-US" dirty="0"/>
              <a:t>の</a:t>
            </a:r>
            <a:r>
              <a:rPr lang="ja-JP" altLang="en-US" dirty="0" smtClean="0"/>
              <a:t>セブパシフィック航空</a:t>
            </a:r>
            <a:endParaRPr lang="en-US" altLang="ja-JP" dirty="0" smtClean="0"/>
          </a:p>
          <a:p>
            <a:pPr marL="0" indent="0">
              <a:buNone/>
            </a:pPr>
            <a:endParaRPr lang="en-US" altLang="ja-JP" dirty="0"/>
          </a:p>
          <a:p>
            <a:r>
              <a:rPr lang="ja-JP" altLang="en-US" dirty="0" smtClean="0"/>
              <a:t>２００９年</a:t>
            </a:r>
            <a:r>
              <a:rPr lang="ja-JP" altLang="en-US" dirty="0"/>
              <a:t>１２</a:t>
            </a:r>
            <a:r>
              <a:rPr lang="ja-JP" altLang="en-US" dirty="0" smtClean="0"/>
              <a:t>月</a:t>
            </a:r>
            <a:r>
              <a:rPr lang="ja-JP" altLang="en-US" dirty="0"/>
              <a:t>韓国の</a:t>
            </a:r>
            <a:r>
              <a:rPr lang="ja-JP" altLang="en-US" dirty="0" smtClean="0"/>
              <a:t>ジンエアー　</a:t>
            </a:r>
            <a:endParaRPr lang="en-US" altLang="ja-JP" dirty="0" smtClean="0"/>
          </a:p>
          <a:p>
            <a:pPr marL="0" indent="0">
              <a:buNone/>
            </a:pPr>
            <a:endParaRPr lang="en-US" altLang="ja-JP" dirty="0"/>
          </a:p>
          <a:p>
            <a:r>
              <a:rPr lang="ja-JP" altLang="en-US" dirty="0"/>
              <a:t>２０１０年７月　シンガポールのジェットスター・アジア</a:t>
            </a:r>
            <a:r>
              <a:rPr lang="ja-JP" altLang="en-US" dirty="0" smtClean="0"/>
              <a:t>航空</a:t>
            </a:r>
            <a:endParaRPr lang="en-US" altLang="ja-JP" dirty="0" smtClean="0"/>
          </a:p>
          <a:p>
            <a:pPr marL="0" indent="0">
              <a:buNone/>
            </a:pPr>
            <a:r>
              <a:rPr lang="ja-JP" altLang="en-US" dirty="0"/>
              <a:t>　</a:t>
            </a:r>
            <a:r>
              <a:rPr lang="ja-JP" altLang="en-US" dirty="0" smtClean="0"/>
              <a:t>　　</a:t>
            </a:r>
            <a:r>
              <a:rPr lang="en-US" altLang="ja-JP" dirty="0" err="1"/>
              <a:t>etc</a:t>
            </a:r>
            <a:endParaRPr lang="ja-JP" altLang="en-US" dirty="0"/>
          </a:p>
          <a:p>
            <a:endParaRPr lang="en-US" altLang="ja-JP" dirty="0" smtClean="0"/>
          </a:p>
        </p:txBody>
      </p:sp>
    </p:spTree>
    <p:extLst>
      <p:ext uri="{BB962C8B-B14F-4D97-AF65-F5344CB8AC3E}">
        <p14:creationId xmlns:p14="http://schemas.microsoft.com/office/powerpoint/2010/main" val="31616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日本国内での</a:t>
            </a:r>
            <a:r>
              <a:rPr kumimoji="1" lang="en-US" altLang="ja-JP" dirty="0" smtClean="0">
                <a:solidFill>
                  <a:srgbClr val="00B0F0"/>
                </a:solidFill>
              </a:rPr>
              <a:t>LCC</a:t>
            </a:r>
            <a:r>
              <a:rPr kumimoji="1" lang="ja-JP" altLang="en-US" dirty="0" smtClean="0">
                <a:solidFill>
                  <a:srgbClr val="00B0F0"/>
                </a:solidFill>
              </a:rPr>
              <a:t>３</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lstStyle/>
          <a:p>
            <a:r>
              <a:rPr lang="ja-JP" altLang="en-US" dirty="0"/>
              <a:t>そして。２０１２年には新規国内</a:t>
            </a:r>
            <a:r>
              <a:rPr lang="en-US" altLang="ja-JP" dirty="0"/>
              <a:t>LCC</a:t>
            </a:r>
            <a:r>
              <a:rPr lang="ja-JP" altLang="en-US" dirty="0"/>
              <a:t>３社が運航を開始、</a:t>
            </a:r>
            <a:r>
              <a:rPr lang="en-US" altLang="ja-JP" dirty="0"/>
              <a:t>LCC</a:t>
            </a:r>
            <a:r>
              <a:rPr lang="ja-JP" altLang="en-US" dirty="0"/>
              <a:t>元年となった</a:t>
            </a:r>
          </a:p>
          <a:p>
            <a:r>
              <a:rPr lang="en-US" altLang="ja-JP" dirty="0"/>
              <a:t>2012</a:t>
            </a:r>
            <a:r>
              <a:rPr lang="ja-JP" altLang="en-US" dirty="0"/>
              <a:t>年</a:t>
            </a:r>
            <a:r>
              <a:rPr lang="en-US" altLang="ja-JP" dirty="0"/>
              <a:t>3</a:t>
            </a:r>
            <a:r>
              <a:rPr lang="ja-JP" altLang="en-US" dirty="0"/>
              <a:t>月 </a:t>
            </a:r>
            <a:r>
              <a:rPr lang="en-US" altLang="ja-JP" dirty="0"/>
              <a:t>- ANA</a:t>
            </a:r>
            <a:r>
              <a:rPr lang="ja-JP" altLang="en-US" dirty="0"/>
              <a:t>と香港の投資会社により設立された関西国際空港が拠点の</a:t>
            </a:r>
            <a:r>
              <a:rPr lang="en-US" altLang="ja-JP" dirty="0">
                <a:solidFill>
                  <a:srgbClr val="FF0000"/>
                </a:solidFill>
              </a:rPr>
              <a:t>Peach Aviation</a:t>
            </a:r>
            <a:r>
              <a:rPr lang="ja-JP" altLang="en-US" dirty="0"/>
              <a:t>が国内線を就航開始</a:t>
            </a:r>
          </a:p>
          <a:p>
            <a:r>
              <a:rPr lang="en-US" altLang="ja-JP" dirty="0"/>
              <a:t>2012</a:t>
            </a:r>
            <a:r>
              <a:rPr lang="ja-JP" altLang="en-US" dirty="0"/>
              <a:t>年</a:t>
            </a:r>
            <a:r>
              <a:rPr lang="en-US" altLang="ja-JP" dirty="0"/>
              <a:t>7</a:t>
            </a:r>
            <a:r>
              <a:rPr lang="ja-JP" altLang="en-US" dirty="0"/>
              <a:t>月 </a:t>
            </a:r>
            <a:r>
              <a:rPr lang="en-US" altLang="ja-JP" dirty="0" smtClean="0"/>
              <a:t>– JAL</a:t>
            </a:r>
            <a:r>
              <a:rPr lang="ja-JP" altLang="en-US" dirty="0"/>
              <a:t>　</a:t>
            </a:r>
            <a:r>
              <a:rPr lang="ja-JP" altLang="en-US" dirty="0" smtClean="0"/>
              <a:t>オーストラリア</a:t>
            </a:r>
            <a:r>
              <a:rPr lang="ja-JP" altLang="en-US" dirty="0"/>
              <a:t>・カンタスグループ、三菱商事の共同で設立された</a:t>
            </a:r>
            <a:r>
              <a:rPr lang="ja-JP" altLang="en-US" dirty="0">
                <a:solidFill>
                  <a:srgbClr val="FF0000"/>
                </a:solidFill>
              </a:rPr>
              <a:t>ジェットスター・ジャパン</a:t>
            </a:r>
            <a:r>
              <a:rPr lang="ja-JP" altLang="en-US" dirty="0"/>
              <a:t>が国内線を就航</a:t>
            </a:r>
            <a:r>
              <a:rPr lang="ja-JP" altLang="en-US" dirty="0" smtClean="0"/>
              <a:t>開始</a:t>
            </a:r>
            <a:endParaRPr lang="ja-JP" altLang="en-US" dirty="0"/>
          </a:p>
          <a:p>
            <a:r>
              <a:rPr lang="en-US" altLang="ja-JP" dirty="0"/>
              <a:t>2012</a:t>
            </a:r>
            <a:r>
              <a:rPr lang="ja-JP" altLang="en-US" dirty="0"/>
              <a:t>年</a:t>
            </a:r>
            <a:r>
              <a:rPr lang="en-US" altLang="ja-JP" dirty="0"/>
              <a:t>8</a:t>
            </a:r>
            <a:r>
              <a:rPr lang="ja-JP" altLang="en-US" dirty="0"/>
              <a:t>月 </a:t>
            </a:r>
            <a:r>
              <a:rPr lang="en-US" altLang="ja-JP" dirty="0"/>
              <a:t>- </a:t>
            </a:r>
            <a:r>
              <a:rPr lang="ja-JP" altLang="en-US" dirty="0"/>
              <a:t>マレーシアのエアアジアと</a:t>
            </a:r>
            <a:r>
              <a:rPr lang="en-US" altLang="ja-JP" dirty="0"/>
              <a:t>ANA</a:t>
            </a:r>
            <a:r>
              <a:rPr lang="ja-JP" altLang="en-US" dirty="0"/>
              <a:t>により設立された成田空港を拠点とする</a:t>
            </a:r>
            <a:r>
              <a:rPr lang="ja-JP" altLang="en-US" dirty="0">
                <a:solidFill>
                  <a:srgbClr val="FF0000"/>
                </a:solidFill>
              </a:rPr>
              <a:t>エアアジア・ジャパン</a:t>
            </a:r>
            <a:r>
              <a:rPr lang="ja-JP" altLang="en-US" dirty="0"/>
              <a:t>が国内線が就航</a:t>
            </a:r>
            <a:r>
              <a:rPr lang="ja-JP" altLang="en-US" dirty="0" smtClean="0"/>
              <a:t>開始</a:t>
            </a:r>
            <a:endParaRPr lang="ja-JP" altLang="en-US" dirty="0"/>
          </a:p>
          <a:p>
            <a:endParaRPr kumimoji="1" lang="ja-JP" altLang="en-US" dirty="0"/>
          </a:p>
        </p:txBody>
      </p:sp>
    </p:spTree>
    <p:extLst>
      <p:ext uri="{BB962C8B-B14F-4D97-AF65-F5344CB8AC3E}">
        <p14:creationId xmlns:p14="http://schemas.microsoft.com/office/powerpoint/2010/main" val="4885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e111120\AppData\Local\Microsoft\Windows\Temporary Internet Files\Content.IE5\0DYA603I\MP9004312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78"/>
            <a:ext cx="9144000" cy="686367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95536" y="1124744"/>
            <a:ext cx="8229600" cy="990600"/>
          </a:xfrm>
        </p:spPr>
        <p:txBody>
          <a:bodyPr>
            <a:normAutofit/>
          </a:bodyPr>
          <a:lstStyle/>
          <a:p>
            <a:r>
              <a:rPr lang="ja-JP"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航空</a:t>
            </a:r>
            <a:r>
              <a:rPr kumimoji="1" lang="ja-JP"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業界について</a:t>
            </a:r>
            <a:endParaRPr kumimoji="1" lang="ja-JP"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8929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00B0F0"/>
                </a:solidFill>
              </a:rPr>
              <a:t>航空業態</a:t>
            </a:r>
            <a:endParaRPr kumimoji="1" lang="ja-JP" altLang="en-US" dirty="0">
              <a:solidFill>
                <a:srgbClr val="00B0F0"/>
              </a:solidFill>
            </a:endParaRPr>
          </a:p>
        </p:txBody>
      </p:sp>
      <p:sp>
        <p:nvSpPr>
          <p:cNvPr id="2" name="コンテンツ プレースホルダー 1"/>
          <p:cNvSpPr>
            <a:spLocks noGrp="1"/>
          </p:cNvSpPr>
          <p:nvPr>
            <p:ph sz="quarter" idx="1"/>
          </p:nvPr>
        </p:nvSpPr>
        <p:spPr/>
        <p:txBody>
          <a:bodyPr/>
          <a:lstStyle/>
          <a:p>
            <a:r>
              <a:rPr kumimoji="1" lang="ja-JP" altLang="en-US" dirty="0" smtClean="0"/>
              <a:t>従来では上位３社が独占、値段も高価格で一定</a:t>
            </a:r>
            <a:endParaRPr kumimoji="1" lang="en-US" altLang="ja-JP" dirty="0" smtClean="0"/>
          </a:p>
          <a:p>
            <a:endParaRPr lang="en-US" altLang="ja-JP" dirty="0"/>
          </a:p>
          <a:p>
            <a:r>
              <a:rPr lang="ja-JP" altLang="en-US" dirty="0"/>
              <a:t>規制緩和</a:t>
            </a:r>
            <a:r>
              <a:rPr lang="ja-JP" altLang="en-US" dirty="0" smtClean="0"/>
              <a:t>で格安航空会社が新規参入</a:t>
            </a:r>
            <a:endParaRPr lang="en-US" altLang="ja-JP" dirty="0" smtClean="0"/>
          </a:p>
          <a:p>
            <a:r>
              <a:rPr kumimoji="1" lang="ja-JP" altLang="en-US" dirty="0"/>
              <a:t>価格競争の時代</a:t>
            </a:r>
            <a:r>
              <a:rPr kumimoji="1" lang="ja-JP" altLang="en-US" dirty="0" smtClean="0"/>
              <a:t>へ</a:t>
            </a:r>
            <a:endParaRPr kumimoji="1" lang="en-US" altLang="ja-JP" dirty="0" smtClean="0"/>
          </a:p>
          <a:p>
            <a:endParaRPr lang="en-US" altLang="ja-JP" dirty="0"/>
          </a:p>
          <a:p>
            <a:r>
              <a:rPr kumimoji="1" lang="ja-JP" altLang="en-US" dirty="0" smtClean="0"/>
              <a:t>上位３社も経営難に</a:t>
            </a:r>
            <a:endParaRPr kumimoji="1" lang="en-US" altLang="ja-JP" dirty="0" smtClean="0"/>
          </a:p>
          <a:p>
            <a:endParaRPr kumimoji="1" lang="en-US" altLang="ja-JP" dirty="0" smtClean="0"/>
          </a:p>
        </p:txBody>
      </p:sp>
    </p:spTree>
    <p:extLst>
      <p:ext uri="{BB962C8B-B14F-4D97-AF65-F5344CB8AC3E}">
        <p14:creationId xmlns:p14="http://schemas.microsoft.com/office/powerpoint/2010/main" val="30068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down)">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229600" cy="990600"/>
          </a:xfrm>
        </p:spPr>
        <p:txBody>
          <a:bodyPr/>
          <a:lstStyle/>
          <a:p>
            <a:r>
              <a:rPr kumimoji="1" lang="ja-JP" altLang="en-US" dirty="0" smtClean="0">
                <a:solidFill>
                  <a:srgbClr val="00B0F0"/>
                </a:solidFill>
              </a:rPr>
              <a:t>レガシーキャリアの特徴</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normAutofit/>
          </a:bodyPr>
          <a:lstStyle/>
          <a:p>
            <a:r>
              <a:rPr kumimoji="1" lang="en-US" altLang="ja-JP" dirty="0" smtClean="0"/>
              <a:t>JAL</a:t>
            </a:r>
            <a:r>
              <a:rPr kumimoji="1" lang="ja-JP" altLang="en-US" dirty="0" smtClean="0"/>
              <a:t>や</a:t>
            </a:r>
            <a:r>
              <a:rPr kumimoji="1" lang="en-US" altLang="ja-JP" dirty="0" smtClean="0"/>
              <a:t>ANA</a:t>
            </a:r>
            <a:r>
              <a:rPr lang="ja-JP" altLang="en-US" dirty="0" smtClean="0"/>
              <a:t>は搭乗率が低い場合でも運休しにくい</a:t>
            </a:r>
            <a:endParaRPr lang="en-US" altLang="ja-JP" dirty="0" smtClean="0"/>
          </a:p>
          <a:p>
            <a:endParaRPr lang="en-US" altLang="ja-JP" dirty="0" smtClean="0"/>
          </a:p>
          <a:p>
            <a:r>
              <a:rPr lang="ja-JP" altLang="en-US" dirty="0" smtClean="0"/>
              <a:t>路線の廃止が頻繁に起きない</a:t>
            </a:r>
            <a:endParaRPr lang="en-US" altLang="ja-JP" dirty="0" smtClean="0"/>
          </a:p>
          <a:p>
            <a:endParaRPr lang="en-US" altLang="ja-JP" dirty="0"/>
          </a:p>
          <a:p>
            <a:r>
              <a:rPr lang="ja-JP" altLang="en-US" dirty="0" smtClean="0"/>
              <a:t>大型機など様々な機体を使用する</a:t>
            </a:r>
            <a:endParaRPr lang="en-US" altLang="ja-JP" dirty="0" smtClean="0"/>
          </a:p>
          <a:p>
            <a:endParaRPr lang="en-US" altLang="ja-JP" dirty="0"/>
          </a:p>
          <a:p>
            <a:endParaRPr lang="en-US" altLang="ja-JP" dirty="0" smtClean="0"/>
          </a:p>
          <a:p>
            <a:endParaRPr lang="en-US" altLang="ja-JP" dirty="0"/>
          </a:p>
          <a:p>
            <a:endParaRPr lang="en-US" altLang="ja-JP" dirty="0" smtClean="0"/>
          </a:p>
        </p:txBody>
      </p:sp>
    </p:spTree>
    <p:extLst>
      <p:ext uri="{BB962C8B-B14F-4D97-AF65-F5344CB8AC3E}">
        <p14:creationId xmlns:p14="http://schemas.microsoft.com/office/powerpoint/2010/main" val="7981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00B0F0"/>
                </a:solidFill>
              </a:rPr>
              <a:t>大手航空会社</a:t>
            </a:r>
            <a:endParaRPr kumimoji="1" lang="ja-JP" altLang="en-US" dirty="0">
              <a:solidFill>
                <a:srgbClr val="00B0F0"/>
              </a:solidFill>
            </a:endParaRPr>
          </a:p>
        </p:txBody>
      </p:sp>
      <p:sp>
        <p:nvSpPr>
          <p:cNvPr id="2" name="コンテンツ プレースホルダー 1"/>
          <p:cNvSpPr>
            <a:spLocks noGrp="1"/>
          </p:cNvSpPr>
          <p:nvPr>
            <p:ph sz="quarter" idx="1"/>
          </p:nvPr>
        </p:nvSpPr>
        <p:spPr/>
        <p:txBody>
          <a:bodyPr>
            <a:normAutofit/>
          </a:bodyPr>
          <a:lstStyle/>
          <a:p>
            <a:endParaRPr lang="en-US" altLang="ja-JP" dirty="0" smtClean="0"/>
          </a:p>
          <a:p>
            <a:r>
              <a:rPr lang="ja-JP" altLang="en-US" dirty="0" smtClean="0"/>
              <a:t>全日空</a:t>
            </a:r>
            <a:r>
              <a:rPr lang="ja-JP" altLang="en-US" dirty="0"/>
              <a:t>（</a:t>
            </a:r>
            <a:r>
              <a:rPr lang="en-US" altLang="ja-JP" dirty="0"/>
              <a:t>ANA)</a:t>
            </a:r>
            <a:r>
              <a:rPr lang="ja-JP" altLang="en-US" dirty="0"/>
              <a:t>・日本航空（</a:t>
            </a:r>
            <a:r>
              <a:rPr lang="en-US" altLang="ja-JP" dirty="0" smtClean="0"/>
              <a:t>JAL</a:t>
            </a:r>
            <a:r>
              <a:rPr lang="ja-JP" altLang="en-US" dirty="0" smtClean="0"/>
              <a:t>）</a:t>
            </a:r>
            <a:endParaRPr lang="en-US" altLang="ja-JP" dirty="0" smtClean="0"/>
          </a:p>
          <a:p>
            <a:r>
              <a:rPr kumimoji="1" lang="ja-JP" altLang="en-US" dirty="0" smtClean="0"/>
              <a:t>需要の多い少ないにかかわらず１年間航空機を飛ばす</a:t>
            </a:r>
            <a:endParaRPr kumimoji="1" lang="en-US" altLang="ja-JP" dirty="0" smtClean="0"/>
          </a:p>
          <a:p>
            <a:endParaRPr kumimoji="1" lang="en-US" altLang="ja-JP" dirty="0" smtClean="0"/>
          </a:p>
          <a:p>
            <a:r>
              <a:rPr kumimoji="1" lang="ja-JP" altLang="en-US" dirty="0" smtClean="0"/>
              <a:t>需要のない路線　　　　　　</a:t>
            </a:r>
            <a:r>
              <a:rPr kumimoji="1" lang="ja-JP" altLang="en-US" dirty="0" smtClean="0">
                <a:solidFill>
                  <a:srgbClr val="FF0000"/>
                </a:solidFill>
              </a:rPr>
              <a:t>不採算路線</a:t>
            </a:r>
            <a:endParaRPr kumimoji="1" lang="en-US" altLang="ja-JP" dirty="0" smtClean="0">
              <a:solidFill>
                <a:srgbClr val="FF0000"/>
              </a:solidFill>
            </a:endParaRPr>
          </a:p>
          <a:p>
            <a:r>
              <a:rPr kumimoji="1" lang="ja-JP" altLang="en-US" dirty="0" smtClean="0"/>
              <a:t>繁忙期きできるだけ利益をだし年間を通じて利益を出す</a:t>
            </a:r>
            <a:endParaRPr lang="en-US" altLang="ja-JP" dirty="0"/>
          </a:p>
          <a:p>
            <a:r>
              <a:rPr kumimoji="1" lang="ja-JP" altLang="en-US" dirty="0" smtClean="0"/>
              <a:t>大型の旅客機を使用</a:t>
            </a:r>
            <a:endParaRPr kumimoji="1" lang="en-US" altLang="ja-JP" dirty="0" smtClean="0"/>
          </a:p>
        </p:txBody>
      </p:sp>
    </p:spTree>
    <p:extLst>
      <p:ext uri="{BB962C8B-B14F-4D97-AF65-F5344CB8AC3E}">
        <p14:creationId xmlns:p14="http://schemas.microsoft.com/office/powerpoint/2010/main" val="7710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arn(inVertical)">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down)">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航空業態</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lstStyle/>
          <a:p>
            <a:r>
              <a:rPr kumimoji="1" lang="ja-JP" altLang="en-US" dirty="0" smtClean="0"/>
              <a:t>従来の日本では、全日空（</a:t>
            </a:r>
            <a:r>
              <a:rPr kumimoji="1" lang="en-US" altLang="ja-JP" dirty="0" smtClean="0"/>
              <a:t>ANA)</a:t>
            </a:r>
            <a:r>
              <a:rPr lang="ja-JP" altLang="en-US" dirty="0" smtClean="0"/>
              <a:t>・日本航空（</a:t>
            </a:r>
            <a:r>
              <a:rPr lang="en-US" altLang="ja-JP" dirty="0" smtClean="0"/>
              <a:t>JAL)</a:t>
            </a:r>
            <a:r>
              <a:rPr lang="ja-JP" altLang="en-US" dirty="0" smtClean="0"/>
              <a:t>・日本エアシステムの３社が独占</a:t>
            </a:r>
            <a:endParaRPr lang="en-US" altLang="ja-JP" dirty="0" smtClean="0"/>
          </a:p>
          <a:p>
            <a:endParaRPr kumimoji="1" lang="en-US" altLang="ja-JP" dirty="0" smtClean="0"/>
          </a:p>
          <a:p>
            <a:r>
              <a:rPr kumimoji="1" lang="ja-JP" altLang="en-US" dirty="0" smtClean="0"/>
              <a:t>航空</a:t>
            </a:r>
            <a:r>
              <a:rPr kumimoji="1" lang="ja-JP" altLang="en-US" dirty="0"/>
              <a:t>規制</a:t>
            </a:r>
            <a:r>
              <a:rPr kumimoji="1" lang="ja-JP" altLang="en-US" dirty="0" smtClean="0"/>
              <a:t>緩和後、新たに航空企業が新規参入</a:t>
            </a:r>
            <a:endParaRPr kumimoji="1" lang="en-US" altLang="ja-JP" dirty="0" smtClean="0"/>
          </a:p>
          <a:p>
            <a:endParaRPr lang="en-US" altLang="ja-JP" dirty="0" smtClean="0"/>
          </a:p>
          <a:p>
            <a:r>
              <a:rPr lang="ja-JP" altLang="en-US" dirty="0" smtClean="0"/>
              <a:t>新規参入した企業　　　　　　　　</a:t>
            </a:r>
            <a:r>
              <a:rPr lang="en-US" altLang="ja-JP" dirty="0" smtClean="0"/>
              <a:t>LCC</a:t>
            </a:r>
            <a:r>
              <a:rPr lang="ja-JP" altLang="en-US" dirty="0" smtClean="0"/>
              <a:t>タイプ</a:t>
            </a:r>
            <a:endParaRPr lang="en-US" altLang="ja-JP" dirty="0" smtClean="0"/>
          </a:p>
          <a:p>
            <a:pPr marL="0" indent="0">
              <a:buNone/>
            </a:pPr>
            <a:endParaRPr lang="en-US" altLang="ja-JP" dirty="0" smtClean="0"/>
          </a:p>
        </p:txBody>
      </p:sp>
      <p:sp>
        <p:nvSpPr>
          <p:cNvPr id="5" name="右矢印 4"/>
          <p:cNvSpPr/>
          <p:nvPr/>
        </p:nvSpPr>
        <p:spPr>
          <a:xfrm>
            <a:off x="3768018" y="35010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32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航空業界の特徴</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lstStyle/>
          <a:p>
            <a:r>
              <a:rPr kumimoji="1" lang="ja-JP" altLang="en-US" dirty="0" smtClean="0">
                <a:solidFill>
                  <a:srgbClr val="FF0000"/>
                </a:solidFill>
              </a:rPr>
              <a:t>搭乗率</a:t>
            </a:r>
            <a:endParaRPr kumimoji="1" lang="en-US" altLang="ja-JP" dirty="0" smtClean="0">
              <a:solidFill>
                <a:srgbClr val="FF0000"/>
              </a:solidFill>
            </a:endParaRPr>
          </a:p>
          <a:p>
            <a:pPr lvl="1"/>
            <a:r>
              <a:rPr lang="ja-JP" altLang="en-US" dirty="0" smtClean="0"/>
              <a:t>一番大きな利益を決める要因</a:t>
            </a:r>
            <a:endParaRPr lang="en-US" altLang="ja-JP" dirty="0"/>
          </a:p>
          <a:p>
            <a:pPr marL="457200" lvl="1" indent="0">
              <a:buNone/>
            </a:pPr>
            <a:endParaRPr lang="en-US" altLang="ja-JP" dirty="0"/>
          </a:p>
          <a:p>
            <a:r>
              <a:rPr lang="ja-JP" altLang="en-US" dirty="0" smtClean="0"/>
              <a:t>時期により便数、利用料金を変えている</a:t>
            </a:r>
            <a:endParaRPr lang="en-US" altLang="ja-JP" dirty="0" smtClean="0"/>
          </a:p>
          <a:p>
            <a:endParaRPr lang="en-US" altLang="ja-JP" dirty="0" smtClean="0"/>
          </a:p>
          <a:p>
            <a:r>
              <a:rPr lang="ja-JP" altLang="en-US" dirty="0" smtClean="0"/>
              <a:t>「カウントダウン運賃」や「空席連動型運賃」といわれる仕組みを採用している</a:t>
            </a:r>
            <a:endParaRPr lang="en-US" altLang="ja-JP" dirty="0" smtClean="0"/>
          </a:p>
          <a:p>
            <a:endParaRPr lang="en-US" altLang="ja-JP" dirty="0"/>
          </a:p>
          <a:p>
            <a:endParaRPr lang="en-US" altLang="ja-JP" dirty="0" smtClean="0"/>
          </a:p>
          <a:p>
            <a:endParaRPr lang="en-US" altLang="ja-JP" dirty="0"/>
          </a:p>
          <a:p>
            <a:endParaRPr lang="en-US" altLang="ja-JP" dirty="0" smtClean="0"/>
          </a:p>
          <a:p>
            <a:pPr lvl="1"/>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8490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00B0F0"/>
                </a:solidFill>
              </a:rPr>
              <a:t>航空業界の特徴２</a:t>
            </a:r>
            <a:endParaRPr kumimoji="1" lang="ja-JP" altLang="en-US" dirty="0">
              <a:solidFill>
                <a:srgbClr val="00B0F0"/>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4449" y="1268761"/>
            <a:ext cx="4824536" cy="289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755576" y="4241766"/>
            <a:ext cx="7200800" cy="1754326"/>
          </a:xfrm>
          <a:prstGeom prst="rect">
            <a:avLst/>
          </a:prstGeom>
        </p:spPr>
        <p:txBody>
          <a:bodyPr wrap="square">
            <a:spAutoFit/>
          </a:bodyPr>
          <a:lstStyle/>
          <a:p>
            <a:r>
              <a:rPr lang="ja-JP" altLang="en-US" dirty="0">
                <a:solidFill>
                  <a:srgbClr val="0070C0"/>
                </a:solidFill>
              </a:rPr>
              <a:t>固定</a:t>
            </a:r>
            <a:r>
              <a:rPr lang="ja-JP" altLang="en-US" dirty="0" smtClean="0">
                <a:solidFill>
                  <a:srgbClr val="0070C0"/>
                </a:solidFill>
              </a:rPr>
              <a:t>費用</a:t>
            </a:r>
            <a:r>
              <a:rPr lang="ja-JP" altLang="en-US" dirty="0" smtClean="0"/>
              <a:t>：</a:t>
            </a:r>
            <a:r>
              <a:rPr lang="ja-JP" altLang="en-US" dirty="0"/>
              <a:t>生産量とは独立にかかる（一定）費用</a:t>
            </a:r>
            <a:r>
              <a:rPr lang="ja-JP" altLang="en-US" dirty="0" smtClean="0"/>
              <a:t>（飛行機代や空港使用料などなど</a:t>
            </a:r>
            <a:r>
              <a:rPr lang="ja-JP" altLang="en-US" dirty="0"/>
              <a:t>）</a:t>
            </a:r>
          </a:p>
          <a:p>
            <a:r>
              <a:rPr lang="ja-JP" altLang="en-US" dirty="0">
                <a:solidFill>
                  <a:srgbClr val="FF0000"/>
                </a:solidFill>
              </a:rPr>
              <a:t>可変</a:t>
            </a:r>
            <a:r>
              <a:rPr lang="ja-JP" altLang="en-US" dirty="0" smtClean="0">
                <a:solidFill>
                  <a:srgbClr val="FF0000"/>
                </a:solidFill>
              </a:rPr>
              <a:t>費用</a:t>
            </a:r>
            <a:r>
              <a:rPr lang="ja-JP" altLang="en-US" dirty="0" smtClean="0"/>
              <a:t>：</a:t>
            </a:r>
            <a:r>
              <a:rPr lang="ja-JP" altLang="en-US" dirty="0"/>
              <a:t>生産量に応じて増大する費用（飲食店における</a:t>
            </a:r>
            <a:r>
              <a:rPr lang="ja-JP" altLang="en-US" dirty="0" smtClean="0"/>
              <a:t>原材料費やサービスなど</a:t>
            </a:r>
            <a:r>
              <a:rPr lang="ja-JP" altLang="en-US" dirty="0" smtClean="0"/>
              <a:t>）ここでは、機内サービスなどを指す</a:t>
            </a:r>
            <a:endParaRPr lang="ja-JP" altLang="en-US" dirty="0"/>
          </a:p>
          <a:p>
            <a:r>
              <a:rPr lang="ja-JP" altLang="en-US" dirty="0"/>
              <a:t>総費用＝固定費用＋可変費用</a:t>
            </a:r>
          </a:p>
          <a:p>
            <a:endParaRPr lang="ja-JP" altLang="en-US" dirty="0"/>
          </a:p>
        </p:txBody>
      </p:sp>
      <p:sp>
        <p:nvSpPr>
          <p:cNvPr id="5" name="テキスト ボックス 4"/>
          <p:cNvSpPr txBox="1"/>
          <p:nvPr/>
        </p:nvSpPr>
        <p:spPr>
          <a:xfrm>
            <a:off x="271236" y="1268761"/>
            <a:ext cx="720080" cy="1077218"/>
          </a:xfrm>
          <a:prstGeom prst="rect">
            <a:avLst/>
          </a:prstGeom>
          <a:noFill/>
        </p:spPr>
        <p:txBody>
          <a:bodyPr wrap="square" rtlCol="0">
            <a:spAutoFit/>
          </a:bodyPr>
          <a:lstStyle/>
          <a:p>
            <a:r>
              <a:rPr lang="ja-JP" altLang="en-US" sz="3200" dirty="0"/>
              <a:t>価格</a:t>
            </a:r>
            <a:endParaRPr kumimoji="1" lang="ja-JP" altLang="en-US" sz="3200" dirty="0"/>
          </a:p>
        </p:txBody>
      </p:sp>
      <p:sp>
        <p:nvSpPr>
          <p:cNvPr id="9" name="下矢印 8"/>
          <p:cNvSpPr/>
          <p:nvPr/>
        </p:nvSpPr>
        <p:spPr>
          <a:xfrm rot="3859965">
            <a:off x="5428794" y="1426473"/>
            <a:ext cx="484632" cy="978408"/>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200" y="2708920"/>
            <a:ext cx="10668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217000" y="1485375"/>
            <a:ext cx="2027408" cy="369332"/>
          </a:xfrm>
          <a:prstGeom prst="rect">
            <a:avLst/>
          </a:prstGeom>
          <a:noFill/>
        </p:spPr>
        <p:txBody>
          <a:bodyPr wrap="square" rtlCol="0">
            <a:spAutoFit/>
          </a:bodyPr>
          <a:lstStyle/>
          <a:p>
            <a:r>
              <a:rPr kumimoji="1" lang="ja-JP" altLang="en-US" dirty="0" smtClean="0"/>
              <a:t>可変費用</a:t>
            </a:r>
            <a:endParaRPr kumimoji="1" lang="ja-JP" altLang="en-US" dirty="0"/>
          </a:p>
        </p:txBody>
      </p:sp>
      <p:sp>
        <p:nvSpPr>
          <p:cNvPr id="11" name="テキスト ボックス 10"/>
          <p:cNvSpPr txBox="1"/>
          <p:nvPr/>
        </p:nvSpPr>
        <p:spPr>
          <a:xfrm>
            <a:off x="6372200" y="2780928"/>
            <a:ext cx="1368152" cy="369332"/>
          </a:xfrm>
          <a:prstGeom prst="rect">
            <a:avLst/>
          </a:prstGeom>
          <a:noFill/>
        </p:spPr>
        <p:txBody>
          <a:bodyPr wrap="square" rtlCol="0">
            <a:spAutoFit/>
          </a:bodyPr>
          <a:lstStyle/>
          <a:p>
            <a:r>
              <a:rPr kumimoji="1" lang="ja-JP" altLang="en-US" dirty="0" smtClean="0"/>
              <a:t>固定費用</a:t>
            </a:r>
            <a:endParaRPr kumimoji="1" lang="ja-JP" altLang="en-US" dirty="0"/>
          </a:p>
        </p:txBody>
      </p:sp>
    </p:spTree>
    <p:extLst>
      <p:ext uri="{BB962C8B-B14F-4D97-AF65-F5344CB8AC3E}">
        <p14:creationId xmlns:p14="http://schemas.microsoft.com/office/powerpoint/2010/main" val="198229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11120\AppData\Local\Microsoft\Windows\Temporary Internet Files\Content.IE5\X559JQ30\MP9004490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707904" y="980728"/>
            <a:ext cx="8229600" cy="990600"/>
          </a:xfrm>
        </p:spPr>
        <p:txBody>
          <a:bodyPr>
            <a:normAutofit/>
          </a:bodyPr>
          <a:lstStyle/>
          <a:p>
            <a:r>
              <a:rPr lang="en-US" altLang="ja-JP"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LCC</a:t>
            </a:r>
            <a:r>
              <a:rPr lang="ja-JP"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とは？</a:t>
            </a:r>
            <a:endParaRPr kumimoji="1" lang="ja-JP"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99568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航空業界の特徴３</a:t>
            </a:r>
            <a:endParaRPr kumimoji="1" lang="ja-JP" altLang="en-US" dirty="0">
              <a:solidFill>
                <a:srgbClr val="00B0F0"/>
              </a:solidFill>
            </a:endParaRPr>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67035" y="1268760"/>
            <a:ext cx="4176464" cy="250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51520" y="1052736"/>
            <a:ext cx="539190" cy="1323439"/>
          </a:xfrm>
          <a:prstGeom prst="rect">
            <a:avLst/>
          </a:prstGeom>
        </p:spPr>
        <p:txBody>
          <a:bodyPr wrap="square">
            <a:spAutoFit/>
          </a:bodyPr>
          <a:lstStyle/>
          <a:p>
            <a:r>
              <a:rPr lang="ja-JP" altLang="en-US" sz="4000" dirty="0"/>
              <a:t>価格</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196752"/>
            <a:ext cx="29813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611560" y="4005064"/>
            <a:ext cx="6246440" cy="646331"/>
          </a:xfrm>
          <a:prstGeom prst="rect">
            <a:avLst/>
          </a:prstGeom>
        </p:spPr>
        <p:txBody>
          <a:bodyPr wrap="square">
            <a:spAutoFit/>
          </a:bodyPr>
          <a:lstStyle/>
          <a:p>
            <a:r>
              <a:rPr lang="ja-JP" altLang="en-US" dirty="0"/>
              <a:t>限界費用：新たな</a:t>
            </a:r>
            <a:r>
              <a:rPr lang="en-US" altLang="ja-JP" dirty="0"/>
              <a:t>1</a:t>
            </a:r>
            <a:r>
              <a:rPr lang="ja-JP" altLang="en-US" dirty="0"/>
              <a:t>単位あたりの生産に対して発生する費用</a:t>
            </a:r>
          </a:p>
          <a:p>
            <a:endParaRPr lang="ja-JP" alt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46" y="4319856"/>
            <a:ext cx="5235716" cy="126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6194659" y="4597369"/>
            <a:ext cx="2592288" cy="954107"/>
          </a:xfrm>
          <a:prstGeom prst="rect">
            <a:avLst/>
          </a:prstGeom>
          <a:noFill/>
        </p:spPr>
        <p:txBody>
          <a:bodyPr wrap="square" rtlCol="0">
            <a:spAutoFit/>
          </a:bodyPr>
          <a:lstStyle/>
          <a:p>
            <a:r>
              <a:rPr kumimoji="1" lang="ja-JP" altLang="en-US" sz="2800" dirty="0" smtClean="0"/>
              <a:t>限界費用は極めて低い</a:t>
            </a:r>
            <a:endParaRPr kumimoji="1" lang="ja-JP" altLang="en-US" sz="2800" dirty="0"/>
          </a:p>
        </p:txBody>
      </p:sp>
      <p:sp>
        <p:nvSpPr>
          <p:cNvPr id="3" name="右矢印 2"/>
          <p:cNvSpPr/>
          <p:nvPr/>
        </p:nvSpPr>
        <p:spPr>
          <a:xfrm>
            <a:off x="892252" y="5949279"/>
            <a:ext cx="68494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619672" y="5796262"/>
            <a:ext cx="7056784" cy="954107"/>
          </a:xfrm>
          <a:prstGeom prst="rect">
            <a:avLst/>
          </a:prstGeom>
          <a:noFill/>
        </p:spPr>
        <p:txBody>
          <a:bodyPr wrap="square" rtlCol="0">
            <a:spAutoFit/>
          </a:bodyPr>
          <a:lstStyle/>
          <a:p>
            <a:r>
              <a:rPr kumimoji="1" lang="ja-JP" altLang="en-US" sz="2800" dirty="0" smtClean="0">
                <a:solidFill>
                  <a:srgbClr val="FF0000"/>
                </a:solidFill>
              </a:rPr>
              <a:t>通常、顧客が増加すれば限界費用は増加するが、航空業界の場合はあまり増加しない</a:t>
            </a:r>
            <a:endParaRPr kumimoji="1" lang="ja-JP" altLang="en-US" sz="2800" dirty="0">
              <a:solidFill>
                <a:srgbClr val="FF0000"/>
              </a:solidFill>
            </a:endParaRPr>
          </a:p>
        </p:txBody>
      </p:sp>
    </p:spTree>
    <p:extLst>
      <p:ext uri="{BB962C8B-B14F-4D97-AF65-F5344CB8AC3E}">
        <p14:creationId xmlns:p14="http://schemas.microsoft.com/office/powerpoint/2010/main" val="7625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航空業界の特徴４</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lstStyle/>
          <a:p>
            <a:pPr marL="0" indent="0">
              <a:buNone/>
            </a:pPr>
            <a:r>
              <a:rPr lang="ja-JP" altLang="en-US" dirty="0" smtClean="0">
                <a:solidFill>
                  <a:schemeClr val="bg2">
                    <a:lumMod val="25000"/>
                  </a:schemeClr>
                </a:solidFill>
              </a:rPr>
              <a:t>搭乗率が低くいと費用の構造上、赤字は避けられない。</a:t>
            </a:r>
            <a:endParaRPr lang="en-US" altLang="ja-JP" dirty="0" smtClean="0">
              <a:solidFill>
                <a:schemeClr val="bg2">
                  <a:lumMod val="25000"/>
                </a:schemeClr>
              </a:solidFill>
            </a:endParaRPr>
          </a:p>
          <a:p>
            <a:pPr marL="0" indent="0">
              <a:buNone/>
            </a:pPr>
            <a:r>
              <a:rPr lang="ja-JP" altLang="en-US" dirty="0">
                <a:solidFill>
                  <a:schemeClr val="bg2">
                    <a:lumMod val="25000"/>
                  </a:schemeClr>
                </a:solidFill>
              </a:rPr>
              <a:t>搭乗率が高ければ固定費を上回り利益が出る</a:t>
            </a:r>
          </a:p>
          <a:p>
            <a:pPr marL="0" indent="0">
              <a:buNone/>
            </a:pPr>
            <a:endParaRPr lang="en-US" altLang="ja-JP" dirty="0" smtClean="0">
              <a:solidFill>
                <a:schemeClr val="bg2">
                  <a:lumMod val="25000"/>
                </a:schemeClr>
              </a:solidFill>
            </a:endParaRPr>
          </a:p>
        </p:txBody>
      </p:sp>
      <p:sp>
        <p:nvSpPr>
          <p:cNvPr id="4" name="右矢印 3"/>
          <p:cNvSpPr/>
          <p:nvPr/>
        </p:nvSpPr>
        <p:spPr>
          <a:xfrm>
            <a:off x="755576" y="4221088"/>
            <a:ext cx="129614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23728" y="4077072"/>
            <a:ext cx="5904656" cy="1384995"/>
          </a:xfrm>
          <a:prstGeom prst="rect">
            <a:avLst/>
          </a:prstGeom>
          <a:noFill/>
        </p:spPr>
        <p:txBody>
          <a:bodyPr wrap="square" rtlCol="0">
            <a:spAutoFit/>
          </a:bodyPr>
          <a:lstStyle/>
          <a:p>
            <a:r>
              <a:rPr kumimoji="1" lang="ja-JP" altLang="en-US" sz="2800" dirty="0" smtClean="0">
                <a:solidFill>
                  <a:srgbClr val="FF0000"/>
                </a:solidFill>
              </a:rPr>
              <a:t>つまり需要のあるところで飛ばして、人が乗れば乗るほど</a:t>
            </a:r>
            <a:r>
              <a:rPr kumimoji="1" lang="en-US" altLang="ja-JP" sz="2800" dirty="0" smtClean="0">
                <a:solidFill>
                  <a:srgbClr val="FF0000"/>
                </a:solidFill>
              </a:rPr>
              <a:t>(</a:t>
            </a:r>
            <a:r>
              <a:rPr kumimoji="1" lang="ja-JP" altLang="en-US" sz="2800" dirty="0" smtClean="0">
                <a:solidFill>
                  <a:srgbClr val="FF0000"/>
                </a:solidFill>
              </a:rPr>
              <a:t>搭乗率が高いほど</a:t>
            </a:r>
            <a:r>
              <a:rPr kumimoji="1" lang="en-US" altLang="ja-JP" sz="2800" dirty="0" smtClean="0">
                <a:solidFill>
                  <a:srgbClr val="FF0000"/>
                </a:solidFill>
              </a:rPr>
              <a:t>)</a:t>
            </a:r>
            <a:r>
              <a:rPr kumimoji="1" lang="ja-JP" altLang="en-US" sz="2800" dirty="0" smtClean="0">
                <a:solidFill>
                  <a:srgbClr val="FF0000"/>
                </a:solidFill>
              </a:rPr>
              <a:t>利益は大きくなる</a:t>
            </a:r>
            <a:endParaRPr kumimoji="1" lang="ja-JP" altLang="en-US" sz="2800" dirty="0">
              <a:solidFill>
                <a:srgbClr val="FF0000"/>
              </a:solidFill>
            </a:endParaRPr>
          </a:p>
        </p:txBody>
      </p:sp>
    </p:spTree>
    <p:extLst>
      <p:ext uri="{BB962C8B-B14F-4D97-AF65-F5344CB8AC3E}">
        <p14:creationId xmlns:p14="http://schemas.microsoft.com/office/powerpoint/2010/main" val="17841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92888"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9552" y="1484784"/>
            <a:ext cx="8136904" cy="369332"/>
          </a:xfrm>
          <a:prstGeom prst="rect">
            <a:avLst/>
          </a:prstGeom>
          <a:noFill/>
        </p:spPr>
        <p:txBody>
          <a:bodyPr wrap="square" rtlCol="0">
            <a:spAutoFit/>
          </a:bodyPr>
          <a:lstStyle/>
          <a:p>
            <a:r>
              <a:rPr kumimoji="1" lang="en-US" altLang="ja-JP" dirty="0" smtClean="0"/>
              <a:t>2006</a:t>
            </a:r>
            <a:r>
              <a:rPr kumimoji="1" lang="ja-JP" altLang="en-US" dirty="0" smtClean="0"/>
              <a:t>年から下がり調子だったが</a:t>
            </a:r>
            <a:r>
              <a:rPr kumimoji="1" lang="en-US" altLang="ja-JP" dirty="0" smtClean="0"/>
              <a:t>LCC</a:t>
            </a:r>
            <a:r>
              <a:rPr kumimoji="1" lang="ja-JP" altLang="en-US" dirty="0" smtClean="0"/>
              <a:t>が活発になった</a:t>
            </a:r>
            <a:r>
              <a:rPr kumimoji="1" lang="en-US" altLang="ja-JP" dirty="0" smtClean="0"/>
              <a:t>2012</a:t>
            </a:r>
            <a:r>
              <a:rPr kumimoji="1" lang="ja-JP" altLang="en-US" dirty="0" smtClean="0"/>
              <a:t>年には上昇している</a:t>
            </a:r>
            <a:endParaRPr kumimoji="1" lang="ja-JP" altLang="en-US" dirty="0"/>
          </a:p>
        </p:txBody>
      </p:sp>
      <p:sp>
        <p:nvSpPr>
          <p:cNvPr id="3" name="テキスト ボックス 2"/>
          <p:cNvSpPr txBox="1"/>
          <p:nvPr/>
        </p:nvSpPr>
        <p:spPr>
          <a:xfrm>
            <a:off x="575556" y="548680"/>
            <a:ext cx="8064896" cy="646331"/>
          </a:xfrm>
          <a:prstGeom prst="rect">
            <a:avLst/>
          </a:prstGeom>
          <a:noFill/>
        </p:spPr>
        <p:txBody>
          <a:bodyPr wrap="square" rtlCol="0">
            <a:spAutoFit/>
          </a:bodyPr>
          <a:lstStyle/>
          <a:p>
            <a:r>
              <a:rPr kumimoji="1" lang="ja-JP" altLang="en-US" sz="3600" dirty="0" smtClean="0">
                <a:solidFill>
                  <a:srgbClr val="00B0F0"/>
                </a:solidFill>
              </a:rPr>
              <a:t>国内航空業界の旅客数推移</a:t>
            </a:r>
            <a:endParaRPr kumimoji="1" lang="ja-JP" altLang="en-US" sz="3600" dirty="0">
              <a:solidFill>
                <a:srgbClr val="00B0F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4859">
            <a:off x="7113638" y="2279090"/>
            <a:ext cx="1346337" cy="146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C:\Users\e111120\AppData\Local\Microsoft\Windows\Temporary Internet Files\Content.IE5\JQ43E5ND\MP9004118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96752"/>
            <a:ext cx="3746385" cy="537296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23528" y="1196752"/>
            <a:ext cx="8280920" cy="1296144"/>
          </a:xfrm>
        </p:spPr>
        <p:txBody>
          <a:bodyPr>
            <a:normAutofit/>
          </a:bodyPr>
          <a:lstStyle/>
          <a:p>
            <a:r>
              <a:rPr kumimoji="1"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LCC</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は、</a:t>
            </a:r>
            <a:r>
              <a:rPr kumimoji="1"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航空業界に対してどのような影響を与えているのだろうか？</a:t>
            </a:r>
            <a:endParaRPr kumimoji="1"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6019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111120\AppData\Local\Microsoft\Windows\Temporary Internet Files\Content.IE5\J0HZLLTC\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766" y="4149080"/>
            <a:ext cx="3713832" cy="4178061"/>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a:xfrm>
            <a:off x="395536" y="188640"/>
            <a:ext cx="8229600" cy="990600"/>
          </a:xfrm>
        </p:spPr>
        <p:txBody>
          <a:bodyPr>
            <a:noAutofit/>
          </a:bodyPr>
          <a:lstStyle/>
          <a:p>
            <a:pPr algn="ctr"/>
            <a:r>
              <a:rPr kumimoji="1" lang="ja-JP" altLang="en-US" sz="5400" dirty="0" smtClean="0">
                <a:solidFill>
                  <a:schemeClr val="tx1">
                    <a:lumMod val="75000"/>
                    <a:lumOff val="25000"/>
                  </a:schemeClr>
                </a:solidFill>
              </a:rPr>
              <a:t>仮説</a:t>
            </a:r>
            <a:endParaRPr kumimoji="1" lang="ja-JP" altLang="en-US" sz="5400" dirty="0">
              <a:solidFill>
                <a:schemeClr val="tx1">
                  <a:lumMod val="75000"/>
                  <a:lumOff val="25000"/>
                </a:schemeClr>
              </a:solidFill>
            </a:endParaRPr>
          </a:p>
        </p:txBody>
      </p:sp>
      <p:sp>
        <p:nvSpPr>
          <p:cNvPr id="2" name="コンテンツ プレースホルダー 1"/>
          <p:cNvSpPr>
            <a:spLocks noGrp="1"/>
          </p:cNvSpPr>
          <p:nvPr>
            <p:ph sz="quarter" idx="1"/>
          </p:nvPr>
        </p:nvSpPr>
        <p:spPr>
          <a:xfrm>
            <a:off x="395536" y="1628800"/>
            <a:ext cx="7845394" cy="4696858"/>
          </a:xfrm>
        </p:spPr>
        <p:txBody>
          <a:bodyPr>
            <a:normAutofit/>
          </a:bodyPr>
          <a:lstStyle/>
          <a:p>
            <a:pPr marL="0" indent="0">
              <a:buNone/>
            </a:pPr>
            <a:endParaRPr lang="en-US" altLang="ja-JP" sz="3600" dirty="0"/>
          </a:p>
          <a:p>
            <a:pPr marL="0" indent="0">
              <a:buNone/>
            </a:pPr>
            <a:endParaRPr kumimoji="1" lang="en-US" altLang="ja-JP" sz="3600" dirty="0" smtClean="0"/>
          </a:p>
        </p:txBody>
      </p:sp>
      <p:sp>
        <p:nvSpPr>
          <p:cNvPr id="6" name="雲形吹き出し 5"/>
          <p:cNvSpPr/>
          <p:nvPr/>
        </p:nvSpPr>
        <p:spPr>
          <a:xfrm>
            <a:off x="200215" y="1340767"/>
            <a:ext cx="8928992" cy="3315573"/>
          </a:xfrm>
          <a:prstGeom prst="cloudCallout">
            <a:avLst>
              <a:gd name="adj1" fmla="val 11480"/>
              <a:gd name="adj2" fmla="val 7936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1475656" y="1988840"/>
            <a:ext cx="6624736" cy="1754326"/>
          </a:xfrm>
          <a:prstGeom prst="rect">
            <a:avLst/>
          </a:prstGeom>
          <a:noFill/>
        </p:spPr>
        <p:txBody>
          <a:bodyPr wrap="square" rtlCol="0">
            <a:spAutoFit/>
          </a:bodyPr>
          <a:lstStyle/>
          <a:p>
            <a:r>
              <a:rPr lang="ja-JP" altLang="en-US" sz="3600" dirty="0" smtClean="0">
                <a:solidFill>
                  <a:srgbClr val="00B050"/>
                </a:solidFill>
              </a:rPr>
              <a:t>比較的安価な</a:t>
            </a:r>
            <a:r>
              <a:rPr lang="en-US" altLang="ja-JP" sz="3600" dirty="0" smtClean="0">
                <a:solidFill>
                  <a:srgbClr val="00B050"/>
                </a:solidFill>
              </a:rPr>
              <a:t>LCC</a:t>
            </a:r>
            <a:r>
              <a:rPr lang="ja-JP" altLang="en-US" sz="3600" dirty="0" smtClean="0">
                <a:solidFill>
                  <a:srgbClr val="00B050"/>
                </a:solidFill>
              </a:rPr>
              <a:t>が新たに航空需要を掘り起こしているのではないか？</a:t>
            </a:r>
            <a:endParaRPr kumimoji="1" lang="ja-JP" altLang="en-US" sz="3600" dirty="0">
              <a:solidFill>
                <a:srgbClr val="00B050"/>
              </a:solidFill>
            </a:endParaRPr>
          </a:p>
        </p:txBody>
      </p:sp>
    </p:spTree>
    <p:extLst>
      <p:ext uri="{BB962C8B-B14F-4D97-AF65-F5344CB8AC3E}">
        <p14:creationId xmlns:p14="http://schemas.microsoft.com/office/powerpoint/2010/main" val="318218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11120\AppData\Local\Microsoft\Windows\Temporary Internet Files\Content.IE5\9FFHB112\MP9004422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95536" y="2983396"/>
            <a:ext cx="8229600" cy="990600"/>
          </a:xfrm>
        </p:spPr>
        <p:txBody>
          <a:bodyPr>
            <a:normAutofit/>
          </a:bodyPr>
          <a:lstStyle/>
          <a:p>
            <a:r>
              <a:rPr kumimoji="1" lang="en-US" altLang="ja-JP" b="1" dirty="0" smtClean="0">
                <a:ln w="1905"/>
                <a:solidFill>
                  <a:srgbClr val="00B050"/>
                </a:solidFill>
                <a:effectLst>
                  <a:innerShdw blurRad="69850" dist="43180" dir="5400000">
                    <a:srgbClr val="000000">
                      <a:alpha val="65000"/>
                    </a:srgbClr>
                  </a:innerShdw>
                </a:effectLst>
              </a:rPr>
              <a:t>LCC</a:t>
            </a:r>
            <a:r>
              <a:rPr kumimoji="1" lang="ja-JP" altLang="en-US" b="1" dirty="0" smtClean="0">
                <a:ln w="1905"/>
                <a:solidFill>
                  <a:srgbClr val="00B050"/>
                </a:solidFill>
                <a:effectLst>
                  <a:innerShdw blurRad="69850" dist="43180" dir="5400000">
                    <a:srgbClr val="000000">
                      <a:alpha val="65000"/>
                    </a:srgbClr>
                  </a:innerShdw>
                </a:effectLst>
              </a:rPr>
              <a:t>とレガシーキャリアの需要面での違い</a:t>
            </a:r>
            <a:endParaRPr kumimoji="1" lang="ja-JP" altLang="en-US" b="1" dirty="0">
              <a:ln w="1905"/>
              <a:solidFill>
                <a:srgbClr val="00B050"/>
              </a:solidFill>
              <a:effectLst>
                <a:innerShdw blurRad="69850" dist="43180" dir="5400000">
                  <a:srgbClr val="000000">
                    <a:alpha val="65000"/>
                  </a:srgbClr>
                </a:innerShdw>
              </a:effectLst>
            </a:endParaRPr>
          </a:p>
        </p:txBody>
      </p:sp>
      <p:cxnSp>
        <p:nvCxnSpPr>
          <p:cNvPr id="5" name="直線コネクタ 4"/>
          <p:cNvCxnSpPr/>
          <p:nvPr/>
        </p:nvCxnSpPr>
        <p:spPr>
          <a:xfrm>
            <a:off x="539552" y="3933056"/>
            <a:ext cx="7776864"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9608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dirty="0" smtClean="0">
                <a:solidFill>
                  <a:srgbClr val="00B0F0"/>
                </a:solidFill>
              </a:rPr>
              <a:t>レガシーキャリアと</a:t>
            </a:r>
            <a:r>
              <a:rPr lang="en-US" altLang="ja-JP" dirty="0" smtClean="0">
                <a:solidFill>
                  <a:srgbClr val="00B0F0"/>
                </a:solidFill>
              </a:rPr>
              <a:t>LCC</a:t>
            </a:r>
            <a:r>
              <a:rPr lang="ja-JP" altLang="en-US" dirty="0" smtClean="0">
                <a:solidFill>
                  <a:srgbClr val="00B0F0"/>
                </a:solidFill>
              </a:rPr>
              <a:t>の需要層の違い</a:t>
            </a:r>
            <a:endParaRPr kumimoji="1" lang="ja-JP" altLang="en-US" dirty="0">
              <a:solidFill>
                <a:srgbClr val="00B0F0"/>
              </a:solidFill>
            </a:endParaRPr>
          </a:p>
        </p:txBody>
      </p:sp>
      <p:pic>
        <p:nvPicPr>
          <p:cNvPr id="1044"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rot="5400000">
            <a:off x="2431026" y="4064980"/>
            <a:ext cx="121931" cy="31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843808" y="2542838"/>
            <a:ext cx="2016224" cy="369332"/>
          </a:xfrm>
          <a:prstGeom prst="rect">
            <a:avLst/>
          </a:prstGeom>
          <a:noFill/>
        </p:spPr>
        <p:txBody>
          <a:bodyPr wrap="square" rtlCol="0">
            <a:spAutoFit/>
          </a:bodyPr>
          <a:lstStyle/>
          <a:p>
            <a:r>
              <a:rPr kumimoji="1" lang="ja-JP" altLang="en-US" dirty="0" smtClean="0"/>
              <a:t>レガシーキャリア</a:t>
            </a:r>
            <a:endParaRPr kumimoji="1" lang="ja-JP" altLang="en-US" dirty="0"/>
          </a:p>
        </p:txBody>
      </p:sp>
      <p:sp>
        <p:nvSpPr>
          <p:cNvPr id="7" name="テキスト ボックス 6"/>
          <p:cNvSpPr txBox="1"/>
          <p:nvPr/>
        </p:nvSpPr>
        <p:spPr>
          <a:xfrm>
            <a:off x="4067944" y="5517232"/>
            <a:ext cx="1440160" cy="369332"/>
          </a:xfrm>
          <a:prstGeom prst="rect">
            <a:avLst/>
          </a:prstGeom>
          <a:noFill/>
        </p:spPr>
        <p:txBody>
          <a:bodyPr wrap="square" rtlCol="0">
            <a:spAutoFit/>
          </a:bodyPr>
          <a:lstStyle/>
          <a:p>
            <a:r>
              <a:rPr lang="ja-JP" altLang="en-US" dirty="0" smtClean="0"/>
              <a:t>便数</a:t>
            </a:r>
            <a:endParaRPr kumimoji="1" lang="ja-JP" altLang="en-US" dirty="0"/>
          </a:p>
        </p:txBody>
      </p:sp>
      <p:sp>
        <p:nvSpPr>
          <p:cNvPr id="9" name="テキスト ボックス 8"/>
          <p:cNvSpPr txBox="1"/>
          <p:nvPr/>
        </p:nvSpPr>
        <p:spPr>
          <a:xfrm>
            <a:off x="179512" y="2358172"/>
            <a:ext cx="1440160" cy="369332"/>
          </a:xfrm>
          <a:prstGeom prst="rect">
            <a:avLst/>
          </a:prstGeom>
          <a:noFill/>
        </p:spPr>
        <p:txBody>
          <a:bodyPr wrap="square" rtlCol="0">
            <a:spAutoFit/>
          </a:bodyPr>
          <a:lstStyle/>
          <a:p>
            <a:r>
              <a:rPr kumimoji="1" lang="ja-JP" altLang="en-US" dirty="0" smtClean="0"/>
              <a:t>旅客</a:t>
            </a:r>
            <a:r>
              <a:rPr lang="ja-JP" altLang="en-US" dirty="0"/>
              <a:t>数</a:t>
            </a:r>
            <a:endParaRPr kumimoji="1" lang="ja-JP" altLang="en-US" dirty="0"/>
          </a:p>
        </p:txBody>
      </p:sp>
      <p:sp>
        <p:nvSpPr>
          <p:cNvPr id="8" name="テキスト ボックス 7"/>
          <p:cNvSpPr txBox="1"/>
          <p:nvPr/>
        </p:nvSpPr>
        <p:spPr>
          <a:xfrm>
            <a:off x="5364088" y="2358172"/>
            <a:ext cx="3528392" cy="2677656"/>
          </a:xfrm>
          <a:prstGeom prst="rect">
            <a:avLst/>
          </a:prstGeom>
          <a:noFill/>
        </p:spPr>
        <p:txBody>
          <a:bodyPr wrap="square" rtlCol="0">
            <a:spAutoFit/>
          </a:bodyPr>
          <a:lstStyle/>
          <a:p>
            <a:r>
              <a:rPr kumimoji="1" lang="ja-JP" altLang="en-US" sz="2400" dirty="0" smtClean="0"/>
              <a:t>一般的に運行頻度が多ければ</a:t>
            </a:r>
            <a:endParaRPr kumimoji="1" lang="en-US" altLang="ja-JP" sz="2400" dirty="0" smtClean="0"/>
          </a:p>
          <a:p>
            <a:r>
              <a:rPr lang="ja-JP" altLang="en-US" sz="2400" dirty="0"/>
              <a:t>乗り遅れ</a:t>
            </a:r>
            <a:r>
              <a:rPr lang="ja-JP" altLang="en-US" sz="2400" dirty="0" smtClean="0"/>
              <a:t>が発生しても次</a:t>
            </a:r>
            <a:r>
              <a:rPr lang="ja-JP" altLang="en-US" sz="2400" dirty="0"/>
              <a:t>へ</a:t>
            </a:r>
            <a:r>
              <a:rPr lang="ja-JP" altLang="en-US" sz="2400" dirty="0" smtClean="0"/>
              <a:t>の搭乗までの待ち時間は短くなるため、運行頻度の多い空港会社は旅客に好まれる傾向がある。</a:t>
            </a:r>
            <a:endParaRPr lang="en-US" altLang="ja-JP" sz="2400" dirty="0" smtClean="0"/>
          </a:p>
        </p:txBody>
      </p:sp>
      <p:sp>
        <p:nvSpPr>
          <p:cNvPr id="1035" name="フリーフォーム 1034"/>
          <p:cNvSpPr/>
          <p:nvPr/>
        </p:nvSpPr>
        <p:spPr>
          <a:xfrm>
            <a:off x="1179434" y="3249471"/>
            <a:ext cx="2805643" cy="2300564"/>
          </a:xfrm>
          <a:custGeom>
            <a:avLst/>
            <a:gdLst>
              <a:gd name="connsiteX0" fmla="*/ 0 w 3685592"/>
              <a:gd name="connsiteY0" fmla="*/ 2259365 h 2399903"/>
              <a:gd name="connsiteX1" fmla="*/ 1399592 w 3685592"/>
              <a:gd name="connsiteY1" fmla="*/ 2194051 h 2399903"/>
              <a:gd name="connsiteX2" fmla="*/ 1931436 w 3685592"/>
              <a:gd name="connsiteY2" fmla="*/ 290606 h 2399903"/>
              <a:gd name="connsiteX3" fmla="*/ 3685592 w 3685592"/>
              <a:gd name="connsiteY3" fmla="*/ 38679 h 2399903"/>
              <a:gd name="connsiteX0" fmla="*/ 0 w 3685592"/>
              <a:gd name="connsiteY0" fmla="*/ 2436646 h 2512092"/>
              <a:gd name="connsiteX1" fmla="*/ 1399592 w 3685592"/>
              <a:gd name="connsiteY1" fmla="*/ 2194051 h 2512092"/>
              <a:gd name="connsiteX2" fmla="*/ 1931436 w 3685592"/>
              <a:gd name="connsiteY2" fmla="*/ 290606 h 2512092"/>
              <a:gd name="connsiteX3" fmla="*/ 3685592 w 3685592"/>
              <a:gd name="connsiteY3" fmla="*/ 38679 h 2512092"/>
              <a:gd name="connsiteX0" fmla="*/ 0 w 3601963"/>
              <a:gd name="connsiteY0" fmla="*/ 2511291 h 2570680"/>
              <a:gd name="connsiteX1" fmla="*/ 1315963 w 3601963"/>
              <a:gd name="connsiteY1" fmla="*/ 2194051 h 2570680"/>
              <a:gd name="connsiteX2" fmla="*/ 1847807 w 3601963"/>
              <a:gd name="connsiteY2" fmla="*/ 290606 h 2570680"/>
              <a:gd name="connsiteX3" fmla="*/ 3601963 w 3601963"/>
              <a:gd name="connsiteY3" fmla="*/ 38679 h 2570680"/>
              <a:gd name="connsiteX0" fmla="*/ 0 w 3079280"/>
              <a:gd name="connsiteY0" fmla="*/ 2587339 h 2646728"/>
              <a:gd name="connsiteX1" fmla="*/ 1315963 w 3079280"/>
              <a:gd name="connsiteY1" fmla="*/ 2270099 h 2646728"/>
              <a:gd name="connsiteX2" fmla="*/ 1847807 w 3079280"/>
              <a:gd name="connsiteY2" fmla="*/ 366654 h 2646728"/>
              <a:gd name="connsiteX3" fmla="*/ 3079280 w 3079280"/>
              <a:gd name="connsiteY3" fmla="*/ 21421 h 2646728"/>
              <a:gd name="connsiteX0" fmla="*/ 0 w 3079280"/>
              <a:gd name="connsiteY0" fmla="*/ 2587339 h 2646728"/>
              <a:gd name="connsiteX1" fmla="*/ 1315963 w 3079280"/>
              <a:gd name="connsiteY1" fmla="*/ 2270099 h 2646728"/>
              <a:gd name="connsiteX2" fmla="*/ 1659641 w 3079280"/>
              <a:gd name="connsiteY2" fmla="*/ 366654 h 2646728"/>
              <a:gd name="connsiteX3" fmla="*/ 3079280 w 3079280"/>
              <a:gd name="connsiteY3" fmla="*/ 21421 h 2646728"/>
              <a:gd name="connsiteX0" fmla="*/ 0 w 3079280"/>
              <a:gd name="connsiteY0" fmla="*/ 2587339 h 2634543"/>
              <a:gd name="connsiteX1" fmla="*/ 1315963 w 3079280"/>
              <a:gd name="connsiteY1" fmla="*/ 2270099 h 2634543"/>
              <a:gd name="connsiteX2" fmla="*/ 2096807 w 3079280"/>
              <a:gd name="connsiteY2" fmla="*/ 824444 h 2634543"/>
              <a:gd name="connsiteX3" fmla="*/ 1659641 w 3079280"/>
              <a:gd name="connsiteY3" fmla="*/ 366654 h 2634543"/>
              <a:gd name="connsiteX4" fmla="*/ 3079280 w 3079280"/>
              <a:gd name="connsiteY4" fmla="*/ 21421 h 2634543"/>
              <a:gd name="connsiteX0" fmla="*/ 0 w 3079280"/>
              <a:gd name="connsiteY0" fmla="*/ 2621675 h 2668879"/>
              <a:gd name="connsiteX1" fmla="*/ 1315963 w 3079280"/>
              <a:gd name="connsiteY1" fmla="*/ 2304435 h 2668879"/>
              <a:gd name="connsiteX2" fmla="*/ 2096807 w 3079280"/>
              <a:gd name="connsiteY2" fmla="*/ 858780 h 2668879"/>
              <a:gd name="connsiteX3" fmla="*/ 2338974 w 3079280"/>
              <a:gd name="connsiteY3" fmla="*/ 271147 h 2668879"/>
              <a:gd name="connsiteX4" fmla="*/ 3079280 w 3079280"/>
              <a:gd name="connsiteY4" fmla="*/ 55757 h 2668879"/>
              <a:gd name="connsiteX0" fmla="*/ 0 w 3079280"/>
              <a:gd name="connsiteY0" fmla="*/ 2621675 h 2704721"/>
              <a:gd name="connsiteX1" fmla="*/ 779070 w 3079280"/>
              <a:gd name="connsiteY1" fmla="*/ 2455919 h 2704721"/>
              <a:gd name="connsiteX2" fmla="*/ 2096807 w 3079280"/>
              <a:gd name="connsiteY2" fmla="*/ 858780 h 2704721"/>
              <a:gd name="connsiteX3" fmla="*/ 2338974 w 3079280"/>
              <a:gd name="connsiteY3" fmla="*/ 271147 h 2704721"/>
              <a:gd name="connsiteX4" fmla="*/ 3079280 w 3079280"/>
              <a:gd name="connsiteY4" fmla="*/ 55757 h 2704721"/>
              <a:gd name="connsiteX0" fmla="*/ 0 w 3079280"/>
              <a:gd name="connsiteY0" fmla="*/ 2621675 h 2668441"/>
              <a:gd name="connsiteX1" fmla="*/ 779070 w 3079280"/>
              <a:gd name="connsiteY1" fmla="*/ 2455919 h 2668441"/>
              <a:gd name="connsiteX2" fmla="*/ 2063936 w 3079280"/>
              <a:gd name="connsiteY2" fmla="*/ 1886704 h 2668441"/>
              <a:gd name="connsiteX3" fmla="*/ 2338974 w 3079280"/>
              <a:gd name="connsiteY3" fmla="*/ 271147 h 2668441"/>
              <a:gd name="connsiteX4" fmla="*/ 3079280 w 3079280"/>
              <a:gd name="connsiteY4" fmla="*/ 55757 h 2668441"/>
              <a:gd name="connsiteX0" fmla="*/ 0 w 3079280"/>
              <a:gd name="connsiteY0" fmla="*/ 2621675 h 2653936"/>
              <a:gd name="connsiteX1" fmla="*/ 1020124 w 3079280"/>
              <a:gd name="connsiteY1" fmla="*/ 2326076 h 2653936"/>
              <a:gd name="connsiteX2" fmla="*/ 2063936 w 3079280"/>
              <a:gd name="connsiteY2" fmla="*/ 1886704 h 2653936"/>
              <a:gd name="connsiteX3" fmla="*/ 2338974 w 3079280"/>
              <a:gd name="connsiteY3" fmla="*/ 271147 h 2653936"/>
              <a:gd name="connsiteX4" fmla="*/ 3079280 w 3079280"/>
              <a:gd name="connsiteY4" fmla="*/ 55757 h 2653936"/>
              <a:gd name="connsiteX0" fmla="*/ 0 w 2991625"/>
              <a:gd name="connsiteY0" fmla="*/ 2524293 h 2564543"/>
              <a:gd name="connsiteX1" fmla="*/ 932469 w 2991625"/>
              <a:gd name="connsiteY1" fmla="*/ 2326076 h 2564543"/>
              <a:gd name="connsiteX2" fmla="*/ 1976281 w 2991625"/>
              <a:gd name="connsiteY2" fmla="*/ 1886704 h 2564543"/>
              <a:gd name="connsiteX3" fmla="*/ 2251319 w 2991625"/>
              <a:gd name="connsiteY3" fmla="*/ 271147 h 2564543"/>
              <a:gd name="connsiteX4" fmla="*/ 2991625 w 2991625"/>
              <a:gd name="connsiteY4" fmla="*/ 55757 h 2564543"/>
              <a:gd name="connsiteX0" fmla="*/ 177934 w 3169559"/>
              <a:gd name="connsiteY0" fmla="*/ 2524293 h 2524293"/>
              <a:gd name="connsiteX1" fmla="*/ 1110403 w 3169559"/>
              <a:gd name="connsiteY1" fmla="*/ 2326076 h 2524293"/>
              <a:gd name="connsiteX2" fmla="*/ 2154215 w 3169559"/>
              <a:gd name="connsiteY2" fmla="*/ 1886704 h 2524293"/>
              <a:gd name="connsiteX3" fmla="*/ 2429253 w 3169559"/>
              <a:gd name="connsiteY3" fmla="*/ 271147 h 2524293"/>
              <a:gd name="connsiteX4" fmla="*/ 3169559 w 3169559"/>
              <a:gd name="connsiteY4" fmla="*/ 55757 h 2524293"/>
              <a:gd name="connsiteX0" fmla="*/ 229355 w 2760787"/>
              <a:gd name="connsiteY0" fmla="*/ 2816440 h 2816440"/>
              <a:gd name="connsiteX1" fmla="*/ 701631 w 2760787"/>
              <a:gd name="connsiteY1" fmla="*/ 2326076 h 2816440"/>
              <a:gd name="connsiteX2" fmla="*/ 1745443 w 2760787"/>
              <a:gd name="connsiteY2" fmla="*/ 1886704 h 2816440"/>
              <a:gd name="connsiteX3" fmla="*/ 2020481 w 2760787"/>
              <a:gd name="connsiteY3" fmla="*/ 271147 h 2816440"/>
              <a:gd name="connsiteX4" fmla="*/ 2760787 w 2760787"/>
              <a:gd name="connsiteY4" fmla="*/ 55757 h 2816440"/>
              <a:gd name="connsiteX0" fmla="*/ 0 w 2531432"/>
              <a:gd name="connsiteY0" fmla="*/ 2816440 h 2816440"/>
              <a:gd name="connsiteX1" fmla="*/ 472276 w 2531432"/>
              <a:gd name="connsiteY1" fmla="*/ 2326076 h 2816440"/>
              <a:gd name="connsiteX2" fmla="*/ 1516088 w 2531432"/>
              <a:gd name="connsiteY2" fmla="*/ 1886704 h 2816440"/>
              <a:gd name="connsiteX3" fmla="*/ 1791126 w 2531432"/>
              <a:gd name="connsiteY3" fmla="*/ 271147 h 2816440"/>
              <a:gd name="connsiteX4" fmla="*/ 2531432 w 2531432"/>
              <a:gd name="connsiteY4" fmla="*/ 55757 h 2816440"/>
              <a:gd name="connsiteX0" fmla="*/ 0 w 3112153"/>
              <a:gd name="connsiteY0" fmla="*/ 2621676 h 2621676"/>
              <a:gd name="connsiteX1" fmla="*/ 1052997 w 3112153"/>
              <a:gd name="connsiteY1" fmla="*/ 2326076 h 2621676"/>
              <a:gd name="connsiteX2" fmla="*/ 2096809 w 3112153"/>
              <a:gd name="connsiteY2" fmla="*/ 1886704 h 2621676"/>
              <a:gd name="connsiteX3" fmla="*/ 2371847 w 3112153"/>
              <a:gd name="connsiteY3" fmla="*/ 271147 h 2621676"/>
              <a:gd name="connsiteX4" fmla="*/ 3112153 w 3112153"/>
              <a:gd name="connsiteY4" fmla="*/ 55757 h 2621676"/>
              <a:gd name="connsiteX0" fmla="*/ 0 w 3112153"/>
              <a:gd name="connsiteY0" fmla="*/ 2621676 h 2621676"/>
              <a:gd name="connsiteX1" fmla="*/ 1052997 w 3112153"/>
              <a:gd name="connsiteY1" fmla="*/ 2326076 h 2621676"/>
              <a:gd name="connsiteX2" fmla="*/ 2096809 w 3112153"/>
              <a:gd name="connsiteY2" fmla="*/ 1886704 h 2621676"/>
              <a:gd name="connsiteX3" fmla="*/ 2371847 w 3112153"/>
              <a:gd name="connsiteY3" fmla="*/ 271147 h 2621676"/>
              <a:gd name="connsiteX4" fmla="*/ 3112153 w 3112153"/>
              <a:gd name="connsiteY4" fmla="*/ 55757 h 2621676"/>
              <a:gd name="connsiteX0" fmla="*/ 0 w 3112153"/>
              <a:gd name="connsiteY0" fmla="*/ 2621676 h 2621676"/>
              <a:gd name="connsiteX1" fmla="*/ 1052997 w 3112153"/>
              <a:gd name="connsiteY1" fmla="*/ 2326076 h 2621676"/>
              <a:gd name="connsiteX2" fmla="*/ 1658529 w 3112153"/>
              <a:gd name="connsiteY2" fmla="*/ 1551277 h 2621676"/>
              <a:gd name="connsiteX3" fmla="*/ 2371847 w 3112153"/>
              <a:gd name="connsiteY3" fmla="*/ 271147 h 2621676"/>
              <a:gd name="connsiteX4" fmla="*/ 3112153 w 3112153"/>
              <a:gd name="connsiteY4" fmla="*/ 55757 h 2621676"/>
              <a:gd name="connsiteX0" fmla="*/ 0 w 3462776"/>
              <a:gd name="connsiteY0" fmla="*/ 2815409 h 2815409"/>
              <a:gd name="connsiteX1" fmla="*/ 1052997 w 3462776"/>
              <a:gd name="connsiteY1" fmla="*/ 2519809 h 2815409"/>
              <a:gd name="connsiteX2" fmla="*/ 1658529 w 3462776"/>
              <a:gd name="connsiteY2" fmla="*/ 1745010 h 2815409"/>
              <a:gd name="connsiteX3" fmla="*/ 2371847 w 3462776"/>
              <a:gd name="connsiteY3" fmla="*/ 464880 h 2815409"/>
              <a:gd name="connsiteX4" fmla="*/ 3462776 w 3462776"/>
              <a:gd name="connsiteY4" fmla="*/ 11444 h 2815409"/>
              <a:gd name="connsiteX0" fmla="*/ 0 w 3462776"/>
              <a:gd name="connsiteY0" fmla="*/ 2850933 h 2850933"/>
              <a:gd name="connsiteX1" fmla="*/ 1052997 w 3462776"/>
              <a:gd name="connsiteY1" fmla="*/ 2555333 h 2850933"/>
              <a:gd name="connsiteX2" fmla="*/ 1658529 w 3462776"/>
              <a:gd name="connsiteY2" fmla="*/ 1780534 h 2850933"/>
              <a:gd name="connsiteX3" fmla="*/ 2371847 w 3462776"/>
              <a:gd name="connsiteY3" fmla="*/ 500404 h 2850933"/>
              <a:gd name="connsiteX4" fmla="*/ 3462776 w 3462776"/>
              <a:gd name="connsiteY4" fmla="*/ 46968 h 2850933"/>
              <a:gd name="connsiteX0" fmla="*/ 0 w 3462776"/>
              <a:gd name="connsiteY0" fmla="*/ 2861409 h 2861409"/>
              <a:gd name="connsiteX1" fmla="*/ 1052997 w 3462776"/>
              <a:gd name="connsiteY1" fmla="*/ 2565809 h 2861409"/>
              <a:gd name="connsiteX2" fmla="*/ 1658529 w 3462776"/>
              <a:gd name="connsiteY2" fmla="*/ 1791010 h 2861409"/>
              <a:gd name="connsiteX3" fmla="*/ 2240363 w 3462776"/>
              <a:gd name="connsiteY3" fmla="*/ 435137 h 2861409"/>
              <a:gd name="connsiteX4" fmla="*/ 3462776 w 3462776"/>
              <a:gd name="connsiteY4" fmla="*/ 57444 h 2861409"/>
              <a:gd name="connsiteX0" fmla="*/ 0 w 3462776"/>
              <a:gd name="connsiteY0" fmla="*/ 2901014 h 2901014"/>
              <a:gd name="connsiteX1" fmla="*/ 1052997 w 3462776"/>
              <a:gd name="connsiteY1" fmla="*/ 2605414 h 2901014"/>
              <a:gd name="connsiteX2" fmla="*/ 1658529 w 3462776"/>
              <a:gd name="connsiteY2" fmla="*/ 1830615 h 2901014"/>
              <a:gd name="connsiteX3" fmla="*/ 2240363 w 3462776"/>
              <a:gd name="connsiteY3" fmla="*/ 474742 h 2901014"/>
              <a:gd name="connsiteX4" fmla="*/ 3462776 w 3462776"/>
              <a:gd name="connsiteY4" fmla="*/ 97049 h 2901014"/>
              <a:gd name="connsiteX0" fmla="*/ 0 w 3462776"/>
              <a:gd name="connsiteY0" fmla="*/ 2901014 h 2901014"/>
              <a:gd name="connsiteX1" fmla="*/ 1052997 w 3462776"/>
              <a:gd name="connsiteY1" fmla="*/ 2605414 h 2901014"/>
              <a:gd name="connsiteX2" fmla="*/ 1658529 w 3462776"/>
              <a:gd name="connsiteY2" fmla="*/ 1830615 h 2901014"/>
              <a:gd name="connsiteX3" fmla="*/ 2240363 w 3462776"/>
              <a:gd name="connsiteY3" fmla="*/ 474742 h 2901014"/>
              <a:gd name="connsiteX4" fmla="*/ 3462776 w 3462776"/>
              <a:gd name="connsiteY4" fmla="*/ 97049 h 2901014"/>
              <a:gd name="connsiteX0" fmla="*/ 0 w 3462776"/>
              <a:gd name="connsiteY0" fmla="*/ 2901014 h 2901014"/>
              <a:gd name="connsiteX1" fmla="*/ 1052997 w 3462776"/>
              <a:gd name="connsiteY1" fmla="*/ 2605414 h 2901014"/>
              <a:gd name="connsiteX2" fmla="*/ 1559916 w 3462776"/>
              <a:gd name="connsiteY2" fmla="*/ 2079482 h 2901014"/>
              <a:gd name="connsiteX3" fmla="*/ 2240363 w 3462776"/>
              <a:gd name="connsiteY3" fmla="*/ 474742 h 2901014"/>
              <a:gd name="connsiteX4" fmla="*/ 3462776 w 3462776"/>
              <a:gd name="connsiteY4" fmla="*/ 97049 h 2901014"/>
              <a:gd name="connsiteX0" fmla="*/ 0 w 3462776"/>
              <a:gd name="connsiteY0" fmla="*/ 2901014 h 2901014"/>
              <a:gd name="connsiteX1" fmla="*/ 1052997 w 3462776"/>
              <a:gd name="connsiteY1" fmla="*/ 2605414 h 2901014"/>
              <a:gd name="connsiteX2" fmla="*/ 1559916 w 3462776"/>
              <a:gd name="connsiteY2" fmla="*/ 2079482 h 2901014"/>
              <a:gd name="connsiteX3" fmla="*/ 2240363 w 3462776"/>
              <a:gd name="connsiteY3" fmla="*/ 474742 h 2901014"/>
              <a:gd name="connsiteX4" fmla="*/ 3462776 w 3462776"/>
              <a:gd name="connsiteY4" fmla="*/ 97049 h 2901014"/>
              <a:gd name="connsiteX0" fmla="*/ 0 w 3462776"/>
              <a:gd name="connsiteY0" fmla="*/ 2901014 h 2901014"/>
              <a:gd name="connsiteX1" fmla="*/ 1052997 w 3462776"/>
              <a:gd name="connsiteY1" fmla="*/ 2605414 h 2901014"/>
              <a:gd name="connsiteX2" fmla="*/ 1559916 w 3462776"/>
              <a:gd name="connsiteY2" fmla="*/ 2079482 h 2901014"/>
              <a:gd name="connsiteX3" fmla="*/ 2240363 w 3462776"/>
              <a:gd name="connsiteY3" fmla="*/ 474742 h 2901014"/>
              <a:gd name="connsiteX4" fmla="*/ 3462776 w 3462776"/>
              <a:gd name="connsiteY4" fmla="*/ 97049 h 2901014"/>
              <a:gd name="connsiteX0" fmla="*/ 0 w 3462776"/>
              <a:gd name="connsiteY0" fmla="*/ 2901014 h 2901014"/>
              <a:gd name="connsiteX1" fmla="*/ 1052997 w 3462776"/>
              <a:gd name="connsiteY1" fmla="*/ 2605414 h 2901014"/>
              <a:gd name="connsiteX2" fmla="*/ 1822884 w 3462776"/>
              <a:gd name="connsiteY2" fmla="*/ 2187684 h 2901014"/>
              <a:gd name="connsiteX3" fmla="*/ 2240363 w 3462776"/>
              <a:gd name="connsiteY3" fmla="*/ 474742 h 2901014"/>
              <a:gd name="connsiteX4" fmla="*/ 3462776 w 3462776"/>
              <a:gd name="connsiteY4" fmla="*/ 97049 h 2901014"/>
              <a:gd name="connsiteX0" fmla="*/ 0 w 3462776"/>
              <a:gd name="connsiteY0" fmla="*/ 2826383 h 2826383"/>
              <a:gd name="connsiteX1" fmla="*/ 1052997 w 3462776"/>
              <a:gd name="connsiteY1" fmla="*/ 2530783 h 2826383"/>
              <a:gd name="connsiteX2" fmla="*/ 1822884 w 3462776"/>
              <a:gd name="connsiteY2" fmla="*/ 2113053 h 2826383"/>
              <a:gd name="connsiteX3" fmla="*/ 2503330 w 3462776"/>
              <a:gd name="connsiteY3" fmla="*/ 1081787 h 2826383"/>
              <a:gd name="connsiteX4" fmla="*/ 3462776 w 3462776"/>
              <a:gd name="connsiteY4" fmla="*/ 22418 h 2826383"/>
              <a:gd name="connsiteX0" fmla="*/ 0 w 3462776"/>
              <a:gd name="connsiteY0" fmla="*/ 2826383 h 2826383"/>
              <a:gd name="connsiteX1" fmla="*/ 1052997 w 3462776"/>
              <a:gd name="connsiteY1" fmla="*/ 2530783 h 2826383"/>
              <a:gd name="connsiteX2" fmla="*/ 1702356 w 3462776"/>
              <a:gd name="connsiteY2" fmla="*/ 2113054 h 2826383"/>
              <a:gd name="connsiteX3" fmla="*/ 2503330 w 3462776"/>
              <a:gd name="connsiteY3" fmla="*/ 1081787 h 2826383"/>
              <a:gd name="connsiteX4" fmla="*/ 3462776 w 3462776"/>
              <a:gd name="connsiteY4" fmla="*/ 22418 h 2826383"/>
              <a:gd name="connsiteX0" fmla="*/ 0 w 3462776"/>
              <a:gd name="connsiteY0" fmla="*/ 2826383 h 2826383"/>
              <a:gd name="connsiteX1" fmla="*/ 1052997 w 3462776"/>
              <a:gd name="connsiteY1" fmla="*/ 2530783 h 2826383"/>
              <a:gd name="connsiteX2" fmla="*/ 1702356 w 3462776"/>
              <a:gd name="connsiteY2" fmla="*/ 2113054 h 2826383"/>
              <a:gd name="connsiteX3" fmla="*/ 2503330 w 3462776"/>
              <a:gd name="connsiteY3" fmla="*/ 1081787 h 2826383"/>
              <a:gd name="connsiteX4" fmla="*/ 3462776 w 3462776"/>
              <a:gd name="connsiteY4" fmla="*/ 22418 h 2826383"/>
              <a:gd name="connsiteX0" fmla="*/ 0 w 3462776"/>
              <a:gd name="connsiteY0" fmla="*/ 2826383 h 2826383"/>
              <a:gd name="connsiteX1" fmla="*/ 1052997 w 3462776"/>
              <a:gd name="connsiteY1" fmla="*/ 2530783 h 2826383"/>
              <a:gd name="connsiteX2" fmla="*/ 1702356 w 3462776"/>
              <a:gd name="connsiteY2" fmla="*/ 2113054 h 2826383"/>
              <a:gd name="connsiteX3" fmla="*/ 2503330 w 3462776"/>
              <a:gd name="connsiteY3" fmla="*/ 1081787 h 2826383"/>
              <a:gd name="connsiteX4" fmla="*/ 3462776 w 3462776"/>
              <a:gd name="connsiteY4" fmla="*/ 22418 h 2826383"/>
              <a:gd name="connsiteX0" fmla="*/ 0 w 3462776"/>
              <a:gd name="connsiteY0" fmla="*/ 2826383 h 2826383"/>
              <a:gd name="connsiteX1" fmla="*/ 1052997 w 3462776"/>
              <a:gd name="connsiteY1" fmla="*/ 2530783 h 2826383"/>
              <a:gd name="connsiteX2" fmla="*/ 1702356 w 3462776"/>
              <a:gd name="connsiteY2" fmla="*/ 2113054 h 2826383"/>
              <a:gd name="connsiteX3" fmla="*/ 2503330 w 3462776"/>
              <a:gd name="connsiteY3" fmla="*/ 1081787 h 2826383"/>
              <a:gd name="connsiteX4" fmla="*/ 3462776 w 3462776"/>
              <a:gd name="connsiteY4" fmla="*/ 22418 h 2826383"/>
              <a:gd name="connsiteX0" fmla="*/ 0 w 3462776"/>
              <a:gd name="connsiteY0" fmla="*/ 2823977 h 2823977"/>
              <a:gd name="connsiteX1" fmla="*/ 1052997 w 3462776"/>
              <a:gd name="connsiteY1" fmla="*/ 2528377 h 2823977"/>
              <a:gd name="connsiteX2" fmla="*/ 1702356 w 3462776"/>
              <a:gd name="connsiteY2" fmla="*/ 2110648 h 2823977"/>
              <a:gd name="connsiteX3" fmla="*/ 2503330 w 3462776"/>
              <a:gd name="connsiteY3" fmla="*/ 1079381 h 2823977"/>
              <a:gd name="connsiteX4" fmla="*/ 3462776 w 3462776"/>
              <a:gd name="connsiteY4" fmla="*/ 20012 h 2823977"/>
              <a:gd name="connsiteX0" fmla="*/ 0 w 3462776"/>
              <a:gd name="connsiteY0" fmla="*/ 2803965 h 2803965"/>
              <a:gd name="connsiteX1" fmla="*/ 1052997 w 3462776"/>
              <a:gd name="connsiteY1" fmla="*/ 2508365 h 2803965"/>
              <a:gd name="connsiteX2" fmla="*/ 1702356 w 3462776"/>
              <a:gd name="connsiteY2" fmla="*/ 2090636 h 2803965"/>
              <a:gd name="connsiteX3" fmla="*/ 2503330 w 3462776"/>
              <a:gd name="connsiteY3" fmla="*/ 1059369 h 2803965"/>
              <a:gd name="connsiteX4" fmla="*/ 3462776 w 3462776"/>
              <a:gd name="connsiteY4" fmla="*/ 0 h 2803965"/>
              <a:gd name="connsiteX0" fmla="*/ 0 w 3462776"/>
              <a:gd name="connsiteY0" fmla="*/ 2803965 h 2803965"/>
              <a:gd name="connsiteX1" fmla="*/ 1052997 w 3462776"/>
              <a:gd name="connsiteY1" fmla="*/ 2508365 h 2803965"/>
              <a:gd name="connsiteX2" fmla="*/ 1702356 w 3462776"/>
              <a:gd name="connsiteY2" fmla="*/ 2090636 h 2803965"/>
              <a:gd name="connsiteX3" fmla="*/ 2503330 w 3462776"/>
              <a:gd name="connsiteY3" fmla="*/ 1059369 h 2803965"/>
              <a:gd name="connsiteX4" fmla="*/ 3462776 w 3462776"/>
              <a:gd name="connsiteY4" fmla="*/ 0 h 2803965"/>
              <a:gd name="connsiteX0" fmla="*/ 0 w 3462776"/>
              <a:gd name="connsiteY0" fmla="*/ 2803965 h 2803965"/>
              <a:gd name="connsiteX1" fmla="*/ 1052997 w 3462776"/>
              <a:gd name="connsiteY1" fmla="*/ 2508365 h 2803965"/>
              <a:gd name="connsiteX2" fmla="*/ 1702356 w 3462776"/>
              <a:gd name="connsiteY2" fmla="*/ 2090636 h 2803965"/>
              <a:gd name="connsiteX3" fmla="*/ 2503330 w 3462776"/>
              <a:gd name="connsiteY3" fmla="*/ 1059369 h 2803965"/>
              <a:gd name="connsiteX4" fmla="*/ 3462776 w 3462776"/>
              <a:gd name="connsiteY4" fmla="*/ 0 h 2803965"/>
              <a:gd name="connsiteX0" fmla="*/ 0 w 3462776"/>
              <a:gd name="connsiteY0" fmla="*/ 2803965 h 2803965"/>
              <a:gd name="connsiteX1" fmla="*/ 1052997 w 3462776"/>
              <a:gd name="connsiteY1" fmla="*/ 2508365 h 2803965"/>
              <a:gd name="connsiteX2" fmla="*/ 1702356 w 3462776"/>
              <a:gd name="connsiteY2" fmla="*/ 2090636 h 2803965"/>
              <a:gd name="connsiteX3" fmla="*/ 2503330 w 3462776"/>
              <a:gd name="connsiteY3" fmla="*/ 1059369 h 2803965"/>
              <a:gd name="connsiteX4" fmla="*/ 3462776 w 3462776"/>
              <a:gd name="connsiteY4" fmla="*/ 0 h 2803965"/>
              <a:gd name="connsiteX0" fmla="*/ 0 w 3462776"/>
              <a:gd name="connsiteY0" fmla="*/ 2803965 h 2803965"/>
              <a:gd name="connsiteX1" fmla="*/ 1052997 w 3462776"/>
              <a:gd name="connsiteY1" fmla="*/ 2508365 h 2803965"/>
              <a:gd name="connsiteX2" fmla="*/ 1702356 w 3462776"/>
              <a:gd name="connsiteY2" fmla="*/ 2090636 h 2803965"/>
              <a:gd name="connsiteX3" fmla="*/ 2503330 w 3462776"/>
              <a:gd name="connsiteY3" fmla="*/ 1059369 h 2803965"/>
              <a:gd name="connsiteX4" fmla="*/ 3462776 w 3462776"/>
              <a:gd name="connsiteY4" fmla="*/ 0 h 2803965"/>
              <a:gd name="connsiteX0" fmla="*/ 0 w 3462776"/>
              <a:gd name="connsiteY0" fmla="*/ 2803965 h 2803965"/>
              <a:gd name="connsiteX1" fmla="*/ 702374 w 3462776"/>
              <a:gd name="connsiteY1" fmla="*/ 2616567 h 2803965"/>
              <a:gd name="connsiteX2" fmla="*/ 1702356 w 3462776"/>
              <a:gd name="connsiteY2" fmla="*/ 2090636 h 2803965"/>
              <a:gd name="connsiteX3" fmla="*/ 2503330 w 3462776"/>
              <a:gd name="connsiteY3" fmla="*/ 1059369 h 2803965"/>
              <a:gd name="connsiteX4" fmla="*/ 3462776 w 3462776"/>
              <a:gd name="connsiteY4" fmla="*/ 0 h 2803965"/>
              <a:gd name="connsiteX0" fmla="*/ 0 w 3462776"/>
              <a:gd name="connsiteY0" fmla="*/ 2803965 h 2803965"/>
              <a:gd name="connsiteX1" fmla="*/ 702374 w 3462776"/>
              <a:gd name="connsiteY1" fmla="*/ 2616567 h 2803965"/>
              <a:gd name="connsiteX2" fmla="*/ 1516087 w 3462776"/>
              <a:gd name="connsiteY2" fmla="*/ 2133917 h 2803965"/>
              <a:gd name="connsiteX3" fmla="*/ 2503330 w 3462776"/>
              <a:gd name="connsiteY3" fmla="*/ 1059369 h 2803965"/>
              <a:gd name="connsiteX4" fmla="*/ 3462776 w 3462776"/>
              <a:gd name="connsiteY4" fmla="*/ 0 h 2803965"/>
              <a:gd name="connsiteX0" fmla="*/ 0 w 3462776"/>
              <a:gd name="connsiteY0" fmla="*/ 2803965 h 2803965"/>
              <a:gd name="connsiteX1" fmla="*/ 702374 w 3462776"/>
              <a:gd name="connsiteY1" fmla="*/ 2616567 h 2803965"/>
              <a:gd name="connsiteX2" fmla="*/ 1516087 w 3462776"/>
              <a:gd name="connsiteY2" fmla="*/ 2133917 h 2803965"/>
              <a:gd name="connsiteX3" fmla="*/ 2306105 w 3462776"/>
              <a:gd name="connsiteY3" fmla="*/ 1156752 h 2803965"/>
              <a:gd name="connsiteX4" fmla="*/ 3462776 w 3462776"/>
              <a:gd name="connsiteY4" fmla="*/ 0 h 2803965"/>
              <a:gd name="connsiteX0" fmla="*/ 0 w 3462776"/>
              <a:gd name="connsiteY0" fmla="*/ 2803965 h 2803965"/>
              <a:gd name="connsiteX1" fmla="*/ 702374 w 3462776"/>
              <a:gd name="connsiteY1" fmla="*/ 2616567 h 2803965"/>
              <a:gd name="connsiteX2" fmla="*/ 1516087 w 3462776"/>
              <a:gd name="connsiteY2" fmla="*/ 2133917 h 2803965"/>
              <a:gd name="connsiteX3" fmla="*/ 2306105 w 3462776"/>
              <a:gd name="connsiteY3" fmla="*/ 1156752 h 2803965"/>
              <a:gd name="connsiteX4" fmla="*/ 3462776 w 3462776"/>
              <a:gd name="connsiteY4" fmla="*/ 0 h 2803965"/>
              <a:gd name="connsiteX0" fmla="*/ 0 w 3462776"/>
              <a:gd name="connsiteY0" fmla="*/ 2803965 h 2803965"/>
              <a:gd name="connsiteX1" fmla="*/ 702374 w 3462776"/>
              <a:gd name="connsiteY1" fmla="*/ 2616567 h 2803965"/>
              <a:gd name="connsiteX2" fmla="*/ 1516087 w 3462776"/>
              <a:gd name="connsiteY2" fmla="*/ 2133917 h 2803965"/>
              <a:gd name="connsiteX3" fmla="*/ 2306105 w 3462776"/>
              <a:gd name="connsiteY3" fmla="*/ 1156752 h 2803965"/>
              <a:gd name="connsiteX4" fmla="*/ 3462776 w 3462776"/>
              <a:gd name="connsiteY4" fmla="*/ 0 h 2803965"/>
              <a:gd name="connsiteX0" fmla="*/ 0 w 3462776"/>
              <a:gd name="connsiteY0" fmla="*/ 2803965 h 2803965"/>
              <a:gd name="connsiteX1" fmla="*/ 702374 w 3462776"/>
              <a:gd name="connsiteY1" fmla="*/ 2616567 h 2803965"/>
              <a:gd name="connsiteX2" fmla="*/ 1428431 w 3462776"/>
              <a:gd name="connsiteY2" fmla="*/ 2209658 h 2803965"/>
              <a:gd name="connsiteX3" fmla="*/ 2306105 w 3462776"/>
              <a:gd name="connsiteY3" fmla="*/ 1156752 h 2803965"/>
              <a:gd name="connsiteX4" fmla="*/ 3462776 w 3462776"/>
              <a:gd name="connsiteY4" fmla="*/ 0 h 2803965"/>
              <a:gd name="connsiteX0" fmla="*/ 0 w 3462776"/>
              <a:gd name="connsiteY0" fmla="*/ 2803965 h 2803965"/>
              <a:gd name="connsiteX1" fmla="*/ 702374 w 3462776"/>
              <a:gd name="connsiteY1" fmla="*/ 2616567 h 2803965"/>
              <a:gd name="connsiteX2" fmla="*/ 1428431 w 3462776"/>
              <a:gd name="connsiteY2" fmla="*/ 2209658 h 2803965"/>
              <a:gd name="connsiteX3" fmla="*/ 2306105 w 3462776"/>
              <a:gd name="connsiteY3" fmla="*/ 1156752 h 2803965"/>
              <a:gd name="connsiteX4" fmla="*/ 3462776 w 3462776"/>
              <a:gd name="connsiteY4" fmla="*/ 0 h 2803965"/>
              <a:gd name="connsiteX0" fmla="*/ 0 w 3462776"/>
              <a:gd name="connsiteY0" fmla="*/ 2803965 h 2803965"/>
              <a:gd name="connsiteX1" fmla="*/ 702374 w 3462776"/>
              <a:gd name="connsiteY1" fmla="*/ 2616567 h 2803965"/>
              <a:gd name="connsiteX2" fmla="*/ 1428431 w 3462776"/>
              <a:gd name="connsiteY2" fmla="*/ 2209658 h 2803965"/>
              <a:gd name="connsiteX3" fmla="*/ 2306105 w 3462776"/>
              <a:gd name="connsiteY3" fmla="*/ 1156752 h 2803965"/>
              <a:gd name="connsiteX4" fmla="*/ 3462776 w 3462776"/>
              <a:gd name="connsiteY4" fmla="*/ 0 h 2803965"/>
              <a:gd name="connsiteX0" fmla="*/ 0 w 3462776"/>
              <a:gd name="connsiteY0" fmla="*/ 2803965 h 2803965"/>
              <a:gd name="connsiteX1" fmla="*/ 702374 w 3462776"/>
              <a:gd name="connsiteY1" fmla="*/ 2616567 h 2803965"/>
              <a:gd name="connsiteX2" fmla="*/ 1428431 w 3462776"/>
              <a:gd name="connsiteY2" fmla="*/ 2209658 h 2803965"/>
              <a:gd name="connsiteX3" fmla="*/ 2360891 w 3462776"/>
              <a:gd name="connsiteY3" fmla="*/ 1026909 h 2803965"/>
              <a:gd name="connsiteX4" fmla="*/ 3462776 w 3462776"/>
              <a:gd name="connsiteY4" fmla="*/ 0 h 2803965"/>
              <a:gd name="connsiteX0" fmla="*/ 0 w 3462776"/>
              <a:gd name="connsiteY0" fmla="*/ 2803965 h 2803965"/>
              <a:gd name="connsiteX1" fmla="*/ 702374 w 3462776"/>
              <a:gd name="connsiteY1" fmla="*/ 2616567 h 2803965"/>
              <a:gd name="connsiteX2" fmla="*/ 1428431 w 3462776"/>
              <a:gd name="connsiteY2" fmla="*/ 2209658 h 2803965"/>
              <a:gd name="connsiteX3" fmla="*/ 2360891 w 3462776"/>
              <a:gd name="connsiteY3" fmla="*/ 1026909 h 2803965"/>
              <a:gd name="connsiteX4" fmla="*/ 3462776 w 3462776"/>
              <a:gd name="connsiteY4" fmla="*/ 0 h 2803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776" h="2803965">
                <a:moveTo>
                  <a:pt x="0" y="2803965"/>
                </a:moveTo>
                <a:cubicBezTo>
                  <a:pt x="484060" y="2675686"/>
                  <a:pt x="464302" y="2715618"/>
                  <a:pt x="702374" y="2616567"/>
                </a:cubicBezTo>
                <a:cubicBezTo>
                  <a:pt x="940446" y="2517516"/>
                  <a:pt x="976700" y="2537719"/>
                  <a:pt x="1428431" y="2209658"/>
                </a:cubicBezTo>
                <a:cubicBezTo>
                  <a:pt x="2000690" y="1578629"/>
                  <a:pt x="1886697" y="1662084"/>
                  <a:pt x="2360891" y="1026909"/>
                </a:cubicBezTo>
                <a:cubicBezTo>
                  <a:pt x="2698607" y="479006"/>
                  <a:pt x="2688541" y="303418"/>
                  <a:pt x="3462776"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a:p>
        </p:txBody>
      </p:sp>
      <p:cxnSp>
        <p:nvCxnSpPr>
          <p:cNvPr id="1043" name="直線コネクタ 1042"/>
          <p:cNvCxnSpPr/>
          <p:nvPr/>
        </p:nvCxnSpPr>
        <p:spPr>
          <a:xfrm>
            <a:off x="1115616" y="2819837"/>
            <a:ext cx="0" cy="306672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57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384"/>
            <a:ext cx="8229600" cy="1143000"/>
          </a:xfrm>
        </p:spPr>
        <p:txBody>
          <a:bodyPr>
            <a:noAutofit/>
          </a:bodyPr>
          <a:lstStyle/>
          <a:p>
            <a:r>
              <a:rPr kumimoji="1" lang="ja-JP" altLang="en-US" dirty="0" smtClean="0">
                <a:solidFill>
                  <a:srgbClr val="00B0F0"/>
                </a:solidFill>
              </a:rPr>
              <a:t>レガシーキャリアと</a:t>
            </a:r>
            <a:r>
              <a:rPr kumimoji="1" lang="en-US" altLang="ja-JP" dirty="0" smtClean="0">
                <a:solidFill>
                  <a:srgbClr val="00B0F0"/>
                </a:solidFill>
              </a:rPr>
              <a:t>LCC</a:t>
            </a:r>
            <a:r>
              <a:rPr kumimoji="1" lang="ja-JP" altLang="en-US" dirty="0" smtClean="0">
                <a:solidFill>
                  <a:srgbClr val="00B0F0"/>
                </a:solidFill>
              </a:rPr>
              <a:t>の需要層の違い</a:t>
            </a:r>
            <a:endParaRPr kumimoji="1" lang="ja-JP" altLang="en-US" dirty="0">
              <a:solidFill>
                <a:srgbClr val="00B0F0"/>
              </a:solidFill>
            </a:endParaRPr>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2204864"/>
            <a:ext cx="5284098" cy="4037397"/>
          </a:xfrm>
        </p:spPr>
      </p:pic>
      <p:sp>
        <p:nvSpPr>
          <p:cNvPr id="7" name="フリーフォーム 6"/>
          <p:cNvSpPr/>
          <p:nvPr/>
        </p:nvSpPr>
        <p:spPr>
          <a:xfrm>
            <a:off x="1157046" y="3447354"/>
            <a:ext cx="2610761" cy="2166688"/>
          </a:xfrm>
          <a:custGeom>
            <a:avLst/>
            <a:gdLst>
              <a:gd name="connsiteX0" fmla="*/ 0 w 2575249"/>
              <a:gd name="connsiteY0" fmla="*/ 1437951 h 1437951"/>
              <a:gd name="connsiteX1" fmla="*/ 671804 w 2575249"/>
              <a:gd name="connsiteY1" fmla="*/ 196979 h 1437951"/>
              <a:gd name="connsiteX2" fmla="*/ 2575249 w 2575249"/>
              <a:gd name="connsiteY2" fmla="*/ 19698 h 1437951"/>
              <a:gd name="connsiteX0" fmla="*/ 0 w 2965867"/>
              <a:gd name="connsiteY0" fmla="*/ 2041633 h 2041633"/>
              <a:gd name="connsiteX1" fmla="*/ 1062422 w 2965867"/>
              <a:gd name="connsiteY1" fmla="*/ 196979 h 2041633"/>
              <a:gd name="connsiteX2" fmla="*/ 2965867 w 2965867"/>
              <a:gd name="connsiteY2" fmla="*/ 19698 h 2041633"/>
              <a:gd name="connsiteX0" fmla="*/ 0 w 2965867"/>
              <a:gd name="connsiteY0" fmla="*/ 2022764 h 2022764"/>
              <a:gd name="connsiteX1" fmla="*/ 1018033 w 2965867"/>
              <a:gd name="connsiteY1" fmla="*/ 977100 h 2022764"/>
              <a:gd name="connsiteX2" fmla="*/ 2965867 w 2965867"/>
              <a:gd name="connsiteY2" fmla="*/ 829 h 2022764"/>
              <a:gd name="connsiteX0" fmla="*/ 0 w 2761681"/>
              <a:gd name="connsiteY0" fmla="*/ 2173550 h 2173550"/>
              <a:gd name="connsiteX1" fmla="*/ 1018033 w 2761681"/>
              <a:gd name="connsiteY1" fmla="*/ 1127886 h 2173550"/>
              <a:gd name="connsiteX2" fmla="*/ 2761681 w 2761681"/>
              <a:gd name="connsiteY2" fmla="*/ 695 h 2173550"/>
              <a:gd name="connsiteX0" fmla="*/ 0 w 2761681"/>
              <a:gd name="connsiteY0" fmla="*/ 2173486 h 2173486"/>
              <a:gd name="connsiteX1" fmla="*/ 964767 w 2761681"/>
              <a:gd name="connsiteY1" fmla="*/ 1225476 h 2173486"/>
              <a:gd name="connsiteX2" fmla="*/ 2761681 w 2761681"/>
              <a:gd name="connsiteY2" fmla="*/ 631 h 2173486"/>
              <a:gd name="connsiteX0" fmla="*/ 0 w 2761681"/>
              <a:gd name="connsiteY0" fmla="*/ 2173486 h 2173486"/>
              <a:gd name="connsiteX1" fmla="*/ 964767 w 2761681"/>
              <a:gd name="connsiteY1" fmla="*/ 1225476 h 2173486"/>
              <a:gd name="connsiteX2" fmla="*/ 2761681 w 2761681"/>
              <a:gd name="connsiteY2" fmla="*/ 631 h 2173486"/>
              <a:gd name="connsiteX0" fmla="*/ 0 w 2761681"/>
              <a:gd name="connsiteY0" fmla="*/ 2173486 h 2173486"/>
              <a:gd name="connsiteX1" fmla="*/ 964767 w 2761681"/>
              <a:gd name="connsiteY1" fmla="*/ 1225476 h 2173486"/>
              <a:gd name="connsiteX2" fmla="*/ 2761681 w 2761681"/>
              <a:gd name="connsiteY2" fmla="*/ 631 h 2173486"/>
              <a:gd name="connsiteX0" fmla="*/ 0 w 2761681"/>
              <a:gd name="connsiteY0" fmla="*/ 2173441 h 2173441"/>
              <a:gd name="connsiteX1" fmla="*/ 1062422 w 2761681"/>
              <a:gd name="connsiteY1" fmla="*/ 1305330 h 2173441"/>
              <a:gd name="connsiteX2" fmla="*/ 2761681 w 2761681"/>
              <a:gd name="connsiteY2" fmla="*/ 586 h 2173441"/>
              <a:gd name="connsiteX0" fmla="*/ 0 w 2761681"/>
              <a:gd name="connsiteY0" fmla="*/ 2173441 h 2173441"/>
              <a:gd name="connsiteX1" fmla="*/ 1062422 w 2761681"/>
              <a:gd name="connsiteY1" fmla="*/ 1305330 h 2173441"/>
              <a:gd name="connsiteX2" fmla="*/ 2761681 w 2761681"/>
              <a:gd name="connsiteY2" fmla="*/ 586 h 2173441"/>
              <a:gd name="connsiteX0" fmla="*/ 0 w 2761681"/>
              <a:gd name="connsiteY0" fmla="*/ 2173549 h 2173549"/>
              <a:gd name="connsiteX1" fmla="*/ 1062422 w 2761681"/>
              <a:gd name="connsiteY1" fmla="*/ 1305438 h 2173549"/>
              <a:gd name="connsiteX2" fmla="*/ 2761681 w 2761681"/>
              <a:gd name="connsiteY2" fmla="*/ 694 h 2173549"/>
              <a:gd name="connsiteX0" fmla="*/ 0 w 2406574"/>
              <a:gd name="connsiteY0" fmla="*/ 2120326 h 2120326"/>
              <a:gd name="connsiteX1" fmla="*/ 1062422 w 2406574"/>
              <a:gd name="connsiteY1" fmla="*/ 1252215 h 2120326"/>
              <a:gd name="connsiteX2" fmla="*/ 2406574 w 2406574"/>
              <a:gd name="connsiteY2" fmla="*/ 737 h 2120326"/>
              <a:gd name="connsiteX0" fmla="*/ 0 w 2406574"/>
              <a:gd name="connsiteY0" fmla="*/ 2119589 h 2119589"/>
              <a:gd name="connsiteX1" fmla="*/ 1062422 w 2406574"/>
              <a:gd name="connsiteY1" fmla="*/ 1251478 h 2119589"/>
              <a:gd name="connsiteX2" fmla="*/ 2406574 w 2406574"/>
              <a:gd name="connsiteY2" fmla="*/ 0 h 2119589"/>
              <a:gd name="connsiteX0" fmla="*/ 0 w 2406574"/>
              <a:gd name="connsiteY0" fmla="*/ 2119589 h 2119589"/>
              <a:gd name="connsiteX1" fmla="*/ 875991 w 2406574"/>
              <a:gd name="connsiteY1" fmla="*/ 1260355 h 2119589"/>
              <a:gd name="connsiteX2" fmla="*/ 2406574 w 2406574"/>
              <a:gd name="connsiteY2" fmla="*/ 0 h 2119589"/>
              <a:gd name="connsiteX0" fmla="*/ 0 w 2406574"/>
              <a:gd name="connsiteY0" fmla="*/ 2119589 h 2119589"/>
              <a:gd name="connsiteX1" fmla="*/ 875991 w 2406574"/>
              <a:gd name="connsiteY1" fmla="*/ 1260355 h 2119589"/>
              <a:gd name="connsiteX2" fmla="*/ 2406574 w 2406574"/>
              <a:gd name="connsiteY2" fmla="*/ 0 h 2119589"/>
              <a:gd name="connsiteX0" fmla="*/ 0 w 2491874"/>
              <a:gd name="connsiteY0" fmla="*/ 2119589 h 2119589"/>
              <a:gd name="connsiteX1" fmla="*/ 875991 w 2491874"/>
              <a:gd name="connsiteY1" fmla="*/ 1260355 h 2119589"/>
              <a:gd name="connsiteX2" fmla="*/ 2406574 w 2491874"/>
              <a:gd name="connsiteY2" fmla="*/ 0 h 2119589"/>
              <a:gd name="connsiteX0" fmla="*/ 0 w 2406574"/>
              <a:gd name="connsiteY0" fmla="*/ 2119589 h 2119589"/>
              <a:gd name="connsiteX1" fmla="*/ 875991 w 2406574"/>
              <a:gd name="connsiteY1" fmla="*/ 1260355 h 2119589"/>
              <a:gd name="connsiteX2" fmla="*/ 2406574 w 2406574"/>
              <a:gd name="connsiteY2" fmla="*/ 0 h 2119589"/>
              <a:gd name="connsiteX0" fmla="*/ 0 w 2823825"/>
              <a:gd name="connsiteY0" fmla="*/ 2243877 h 2243877"/>
              <a:gd name="connsiteX1" fmla="*/ 875991 w 2823825"/>
              <a:gd name="connsiteY1" fmla="*/ 1384643 h 2243877"/>
              <a:gd name="connsiteX2" fmla="*/ 2823825 w 2823825"/>
              <a:gd name="connsiteY2" fmla="*/ 0 h 2243877"/>
              <a:gd name="connsiteX0" fmla="*/ 0 w 2823825"/>
              <a:gd name="connsiteY0" fmla="*/ 2245554 h 2245554"/>
              <a:gd name="connsiteX1" fmla="*/ 875991 w 2823825"/>
              <a:gd name="connsiteY1" fmla="*/ 1386320 h 2245554"/>
              <a:gd name="connsiteX2" fmla="*/ 2823825 w 2823825"/>
              <a:gd name="connsiteY2" fmla="*/ 1677 h 2245554"/>
              <a:gd name="connsiteX0" fmla="*/ 0 w 2610761"/>
              <a:gd name="connsiteY0" fmla="*/ 2165802 h 2165802"/>
              <a:gd name="connsiteX1" fmla="*/ 875991 w 2610761"/>
              <a:gd name="connsiteY1" fmla="*/ 1306568 h 2165802"/>
              <a:gd name="connsiteX2" fmla="*/ 2610761 w 2610761"/>
              <a:gd name="connsiteY2" fmla="*/ 1824 h 2165802"/>
              <a:gd name="connsiteX0" fmla="*/ 0 w 2610761"/>
              <a:gd name="connsiteY0" fmla="*/ 2166345 h 2166345"/>
              <a:gd name="connsiteX1" fmla="*/ 1213343 w 2610761"/>
              <a:gd name="connsiteY1" fmla="*/ 1094047 h 2166345"/>
              <a:gd name="connsiteX2" fmla="*/ 2610761 w 2610761"/>
              <a:gd name="connsiteY2" fmla="*/ 2367 h 2166345"/>
              <a:gd name="connsiteX0" fmla="*/ 0 w 2610761"/>
              <a:gd name="connsiteY0" fmla="*/ 2166345 h 2166345"/>
              <a:gd name="connsiteX1" fmla="*/ 494201 w 2610761"/>
              <a:gd name="connsiteY1" fmla="*/ 1603697 h 2166345"/>
              <a:gd name="connsiteX2" fmla="*/ 1213343 w 2610761"/>
              <a:gd name="connsiteY2" fmla="*/ 1094047 h 2166345"/>
              <a:gd name="connsiteX3" fmla="*/ 2610761 w 2610761"/>
              <a:gd name="connsiteY3" fmla="*/ 2367 h 2166345"/>
              <a:gd name="connsiteX0" fmla="*/ 0 w 2610761"/>
              <a:gd name="connsiteY0" fmla="*/ 2166843 h 2166843"/>
              <a:gd name="connsiteX1" fmla="*/ 494201 w 2610761"/>
              <a:gd name="connsiteY1" fmla="*/ 1604195 h 2166843"/>
              <a:gd name="connsiteX2" fmla="*/ 1248853 w 2610761"/>
              <a:gd name="connsiteY2" fmla="*/ 970258 h 2166843"/>
              <a:gd name="connsiteX3" fmla="*/ 2610761 w 2610761"/>
              <a:gd name="connsiteY3" fmla="*/ 2865 h 2166843"/>
              <a:gd name="connsiteX0" fmla="*/ 0 w 2610761"/>
              <a:gd name="connsiteY0" fmla="*/ 2166843 h 2166843"/>
              <a:gd name="connsiteX1" fmla="*/ 582977 w 2610761"/>
              <a:gd name="connsiteY1" fmla="*/ 1604195 h 2166843"/>
              <a:gd name="connsiteX2" fmla="*/ 1248853 w 2610761"/>
              <a:gd name="connsiteY2" fmla="*/ 970258 h 2166843"/>
              <a:gd name="connsiteX3" fmla="*/ 2610761 w 2610761"/>
              <a:gd name="connsiteY3" fmla="*/ 2865 h 2166843"/>
              <a:gd name="connsiteX0" fmla="*/ 0 w 2610761"/>
              <a:gd name="connsiteY0" fmla="*/ 2166843 h 2166843"/>
              <a:gd name="connsiteX1" fmla="*/ 538589 w 2610761"/>
              <a:gd name="connsiteY1" fmla="*/ 1533173 h 2166843"/>
              <a:gd name="connsiteX2" fmla="*/ 1248853 w 2610761"/>
              <a:gd name="connsiteY2" fmla="*/ 970258 h 2166843"/>
              <a:gd name="connsiteX3" fmla="*/ 2610761 w 2610761"/>
              <a:gd name="connsiteY3" fmla="*/ 2865 h 2166843"/>
              <a:gd name="connsiteX0" fmla="*/ 0 w 2610761"/>
              <a:gd name="connsiteY0" fmla="*/ 2167407 h 2167407"/>
              <a:gd name="connsiteX1" fmla="*/ 538589 w 2610761"/>
              <a:gd name="connsiteY1" fmla="*/ 1533737 h 2167407"/>
              <a:gd name="connsiteX2" fmla="*/ 1168954 w 2610761"/>
              <a:gd name="connsiteY2" fmla="*/ 873168 h 2167407"/>
              <a:gd name="connsiteX3" fmla="*/ 2610761 w 2610761"/>
              <a:gd name="connsiteY3" fmla="*/ 3429 h 2167407"/>
              <a:gd name="connsiteX0" fmla="*/ 0 w 2610761"/>
              <a:gd name="connsiteY0" fmla="*/ 2166615 h 2166615"/>
              <a:gd name="connsiteX1" fmla="*/ 538589 w 2610761"/>
              <a:gd name="connsiteY1" fmla="*/ 1532945 h 2166615"/>
              <a:gd name="connsiteX2" fmla="*/ 1168954 w 2610761"/>
              <a:gd name="connsiteY2" fmla="*/ 872376 h 2166615"/>
              <a:gd name="connsiteX3" fmla="*/ 2610761 w 2610761"/>
              <a:gd name="connsiteY3" fmla="*/ 2637 h 2166615"/>
              <a:gd name="connsiteX0" fmla="*/ 0 w 2610761"/>
              <a:gd name="connsiteY0" fmla="*/ 2166615 h 2166615"/>
              <a:gd name="connsiteX1" fmla="*/ 538589 w 2610761"/>
              <a:gd name="connsiteY1" fmla="*/ 1532945 h 2166615"/>
              <a:gd name="connsiteX2" fmla="*/ 1168954 w 2610761"/>
              <a:gd name="connsiteY2" fmla="*/ 872376 h 2166615"/>
              <a:gd name="connsiteX3" fmla="*/ 2610761 w 2610761"/>
              <a:gd name="connsiteY3" fmla="*/ 2637 h 2166615"/>
              <a:gd name="connsiteX0" fmla="*/ 0 w 2610761"/>
              <a:gd name="connsiteY0" fmla="*/ 2166615 h 2166615"/>
              <a:gd name="connsiteX1" fmla="*/ 449812 w 2610761"/>
              <a:gd name="connsiteY1" fmla="*/ 1577334 h 2166615"/>
              <a:gd name="connsiteX2" fmla="*/ 1168954 w 2610761"/>
              <a:gd name="connsiteY2" fmla="*/ 872376 h 2166615"/>
              <a:gd name="connsiteX3" fmla="*/ 2610761 w 2610761"/>
              <a:gd name="connsiteY3" fmla="*/ 2637 h 2166615"/>
              <a:gd name="connsiteX0" fmla="*/ 0 w 2610761"/>
              <a:gd name="connsiteY0" fmla="*/ 2166688 h 2166688"/>
              <a:gd name="connsiteX1" fmla="*/ 449812 w 2610761"/>
              <a:gd name="connsiteY1" fmla="*/ 1577407 h 2166688"/>
              <a:gd name="connsiteX2" fmla="*/ 1168954 w 2610761"/>
              <a:gd name="connsiteY2" fmla="*/ 872449 h 2166688"/>
              <a:gd name="connsiteX3" fmla="*/ 2610761 w 2610761"/>
              <a:gd name="connsiteY3" fmla="*/ 2710 h 2166688"/>
              <a:gd name="connsiteX0" fmla="*/ 0 w 2610761"/>
              <a:gd name="connsiteY0" fmla="*/ 2166688 h 2166688"/>
              <a:gd name="connsiteX1" fmla="*/ 449812 w 2610761"/>
              <a:gd name="connsiteY1" fmla="*/ 1577407 h 2166688"/>
              <a:gd name="connsiteX2" fmla="*/ 1168954 w 2610761"/>
              <a:gd name="connsiteY2" fmla="*/ 872449 h 2166688"/>
              <a:gd name="connsiteX3" fmla="*/ 2610761 w 2610761"/>
              <a:gd name="connsiteY3" fmla="*/ 2710 h 2166688"/>
              <a:gd name="connsiteX0" fmla="*/ 0 w 2610761"/>
              <a:gd name="connsiteY0" fmla="*/ 2166688 h 2166688"/>
              <a:gd name="connsiteX1" fmla="*/ 449812 w 2610761"/>
              <a:gd name="connsiteY1" fmla="*/ 1577407 h 2166688"/>
              <a:gd name="connsiteX2" fmla="*/ 1168954 w 2610761"/>
              <a:gd name="connsiteY2" fmla="*/ 872449 h 2166688"/>
              <a:gd name="connsiteX3" fmla="*/ 2610761 w 2610761"/>
              <a:gd name="connsiteY3" fmla="*/ 2710 h 2166688"/>
              <a:gd name="connsiteX0" fmla="*/ 0 w 2610761"/>
              <a:gd name="connsiteY0" fmla="*/ 2166688 h 2166688"/>
              <a:gd name="connsiteX1" fmla="*/ 449812 w 2610761"/>
              <a:gd name="connsiteY1" fmla="*/ 1577407 h 2166688"/>
              <a:gd name="connsiteX2" fmla="*/ 1168954 w 2610761"/>
              <a:gd name="connsiteY2" fmla="*/ 872449 h 2166688"/>
              <a:gd name="connsiteX3" fmla="*/ 2610761 w 2610761"/>
              <a:gd name="connsiteY3" fmla="*/ 2710 h 2166688"/>
              <a:gd name="connsiteX0" fmla="*/ 0 w 2610761"/>
              <a:gd name="connsiteY0" fmla="*/ 2166688 h 2166688"/>
              <a:gd name="connsiteX1" fmla="*/ 476445 w 2610761"/>
              <a:gd name="connsiteY1" fmla="*/ 1550774 h 2166688"/>
              <a:gd name="connsiteX2" fmla="*/ 1168954 w 2610761"/>
              <a:gd name="connsiteY2" fmla="*/ 872449 h 2166688"/>
              <a:gd name="connsiteX3" fmla="*/ 2610761 w 2610761"/>
              <a:gd name="connsiteY3" fmla="*/ 2710 h 2166688"/>
              <a:gd name="connsiteX0" fmla="*/ 0 w 2610761"/>
              <a:gd name="connsiteY0" fmla="*/ 2166688 h 2166688"/>
              <a:gd name="connsiteX1" fmla="*/ 1168954 w 2610761"/>
              <a:gd name="connsiteY1" fmla="*/ 872449 h 2166688"/>
              <a:gd name="connsiteX2" fmla="*/ 2610761 w 2610761"/>
              <a:gd name="connsiteY2" fmla="*/ 2710 h 2166688"/>
              <a:gd name="connsiteX0" fmla="*/ 0 w 2610761"/>
              <a:gd name="connsiteY0" fmla="*/ 2166688 h 2166688"/>
              <a:gd name="connsiteX1" fmla="*/ 1168954 w 2610761"/>
              <a:gd name="connsiteY1" fmla="*/ 872449 h 2166688"/>
              <a:gd name="connsiteX2" fmla="*/ 2610761 w 2610761"/>
              <a:gd name="connsiteY2" fmla="*/ 2710 h 2166688"/>
            </a:gdLst>
            <a:ahLst/>
            <a:cxnLst>
              <a:cxn ang="0">
                <a:pos x="connsiteX0" y="connsiteY0"/>
              </a:cxn>
              <a:cxn ang="0">
                <a:pos x="connsiteX1" y="connsiteY1"/>
              </a:cxn>
              <a:cxn ang="0">
                <a:pos x="connsiteX2" y="connsiteY2"/>
              </a:cxn>
            </a:cxnLst>
            <a:rect l="l" t="t" r="r" b="b"/>
            <a:pathLst>
              <a:path w="2610761" h="2166688">
                <a:moveTo>
                  <a:pt x="0" y="2166688"/>
                </a:moveTo>
                <a:cubicBezTo>
                  <a:pt x="243532" y="1897055"/>
                  <a:pt x="716072" y="1605975"/>
                  <a:pt x="1168954" y="872449"/>
                </a:cubicBezTo>
                <a:cubicBezTo>
                  <a:pt x="1385097" y="538419"/>
                  <a:pt x="1616189" y="-44593"/>
                  <a:pt x="2610761" y="27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79712" y="3386909"/>
            <a:ext cx="648072" cy="369332"/>
          </a:xfrm>
          <a:prstGeom prst="rect">
            <a:avLst/>
          </a:prstGeom>
          <a:noFill/>
        </p:spPr>
        <p:txBody>
          <a:bodyPr wrap="square" rtlCol="0">
            <a:spAutoFit/>
          </a:bodyPr>
          <a:lstStyle/>
          <a:p>
            <a:r>
              <a:rPr kumimoji="1" lang="en-US" altLang="ja-JP" dirty="0" smtClean="0"/>
              <a:t>LCC</a:t>
            </a:r>
            <a:endParaRPr kumimoji="1" lang="ja-JP" altLang="en-US" dirty="0"/>
          </a:p>
        </p:txBody>
      </p:sp>
      <p:sp>
        <p:nvSpPr>
          <p:cNvPr id="9" name="テキスト ボックス 8"/>
          <p:cNvSpPr txBox="1"/>
          <p:nvPr/>
        </p:nvSpPr>
        <p:spPr>
          <a:xfrm>
            <a:off x="5220072" y="2780928"/>
            <a:ext cx="3240360" cy="2554545"/>
          </a:xfrm>
          <a:prstGeom prst="rect">
            <a:avLst/>
          </a:prstGeom>
          <a:noFill/>
        </p:spPr>
        <p:txBody>
          <a:bodyPr wrap="square" rtlCol="0">
            <a:spAutoFit/>
          </a:bodyPr>
          <a:lstStyle/>
          <a:p>
            <a:r>
              <a:rPr kumimoji="1" lang="ja-JP" altLang="en-US" sz="2000" dirty="0" smtClean="0"/>
              <a:t>値段を安くしビジネス層とは違う</a:t>
            </a:r>
            <a:r>
              <a:rPr lang="ja-JP" altLang="en-US" sz="2000" dirty="0" smtClean="0"/>
              <a:t>層をとっている。</a:t>
            </a:r>
            <a:endParaRPr lang="en-US" altLang="ja-JP" sz="2000" dirty="0" smtClean="0"/>
          </a:p>
          <a:p>
            <a:endParaRPr lang="en-US" altLang="ja-JP" sz="2000" dirty="0" smtClean="0"/>
          </a:p>
          <a:p>
            <a:r>
              <a:rPr kumimoji="1" lang="ja-JP" altLang="en-US" sz="2000" dirty="0" smtClean="0"/>
              <a:t>一般旅行客はビジネス層とは違い</a:t>
            </a:r>
            <a:r>
              <a:rPr kumimoji="1" lang="ja-JP" altLang="en-US" sz="2000" dirty="0" smtClean="0">
                <a:solidFill>
                  <a:srgbClr val="FF0000"/>
                </a:solidFill>
              </a:rPr>
              <a:t>時間制約よりも運賃に敏感</a:t>
            </a:r>
            <a:r>
              <a:rPr kumimoji="1" lang="ja-JP" altLang="en-US" sz="2000" dirty="0" smtClean="0"/>
              <a:t>、</a:t>
            </a:r>
            <a:r>
              <a:rPr lang="ja-JP" altLang="en-US" sz="2000" dirty="0"/>
              <a:t>その</a:t>
            </a:r>
            <a:r>
              <a:rPr lang="ja-JP" altLang="en-US" sz="2000" dirty="0" smtClean="0"/>
              <a:t>ため便数が少なくとも安いほうに行く傾向がある</a:t>
            </a:r>
            <a:endParaRPr kumimoji="1" lang="en-US" altLang="ja-JP" sz="2000" dirty="0" smtClean="0"/>
          </a:p>
        </p:txBody>
      </p:sp>
      <p:sp>
        <p:nvSpPr>
          <p:cNvPr id="10" name="テキスト ボックス 9"/>
          <p:cNvSpPr txBox="1"/>
          <p:nvPr/>
        </p:nvSpPr>
        <p:spPr>
          <a:xfrm>
            <a:off x="3732296" y="3402298"/>
            <a:ext cx="2016224" cy="338554"/>
          </a:xfrm>
          <a:prstGeom prst="rect">
            <a:avLst/>
          </a:prstGeom>
          <a:noFill/>
        </p:spPr>
        <p:txBody>
          <a:bodyPr wrap="square" rtlCol="0">
            <a:spAutoFit/>
          </a:bodyPr>
          <a:lstStyle/>
          <a:p>
            <a:r>
              <a:rPr kumimoji="1" lang="ja-JP" altLang="en-US" sz="1600" dirty="0" smtClean="0"/>
              <a:t>レガシーキャリア</a:t>
            </a:r>
            <a:endParaRPr kumimoji="1" lang="ja-JP" alt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93096"/>
            <a:ext cx="1811337"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00B0F0"/>
                </a:solidFill>
              </a:rPr>
              <a:t>需要</a:t>
            </a:r>
            <a:r>
              <a:rPr lang="ja-JP" altLang="en-US" dirty="0" smtClean="0">
                <a:solidFill>
                  <a:srgbClr val="00B0F0"/>
                </a:solidFill>
              </a:rPr>
              <a:t>の運賃弾力性</a:t>
            </a:r>
            <a:endParaRPr kumimoji="1" lang="ja-JP" altLang="en-US" dirty="0">
              <a:solidFill>
                <a:srgbClr val="00B0F0"/>
              </a:solidFill>
            </a:endParaRPr>
          </a:p>
        </p:txBody>
      </p:sp>
      <p:sp>
        <p:nvSpPr>
          <p:cNvPr id="2" name="コンテンツ プレースホルダー 1"/>
          <p:cNvSpPr>
            <a:spLocks noGrp="1"/>
          </p:cNvSpPr>
          <p:nvPr>
            <p:ph sz="quarter" idx="1"/>
          </p:nvPr>
        </p:nvSpPr>
        <p:spPr>
          <a:xfrm>
            <a:off x="611561" y="1412776"/>
            <a:ext cx="7668840" cy="5040560"/>
          </a:xfrm>
        </p:spPr>
        <p:txBody>
          <a:bodyPr/>
          <a:lstStyle/>
          <a:p>
            <a:r>
              <a:rPr lang="ja-JP" altLang="en-US" dirty="0" smtClean="0"/>
              <a:t>ビジネス＆高所得者層</a:t>
            </a:r>
            <a:endParaRPr lang="en-US" altLang="ja-JP" dirty="0" smtClean="0"/>
          </a:p>
          <a:p>
            <a:r>
              <a:rPr kumimoji="1" lang="ja-JP" altLang="en-US" dirty="0"/>
              <a:t>基本的</a:t>
            </a:r>
            <a:r>
              <a:rPr kumimoji="1" lang="ja-JP" altLang="en-US" dirty="0" smtClean="0"/>
              <a:t>に弾力性は相対的に小さい</a:t>
            </a:r>
            <a:endParaRPr kumimoji="1" lang="en-US" altLang="ja-JP" dirty="0" smtClean="0"/>
          </a:p>
          <a:p>
            <a:pPr marL="0" indent="0">
              <a:buNone/>
            </a:pPr>
            <a:endParaRPr kumimoji="1" lang="en-US" altLang="ja-JP" dirty="0" smtClean="0"/>
          </a:p>
          <a:p>
            <a:r>
              <a:rPr lang="ja-JP" altLang="en-US" dirty="0" smtClean="0"/>
              <a:t>観光客＆中低所得者</a:t>
            </a:r>
            <a:endParaRPr lang="en-US" altLang="ja-JP" dirty="0" smtClean="0"/>
          </a:p>
          <a:p>
            <a:r>
              <a:rPr kumimoji="1" lang="ja-JP" altLang="en-US" dirty="0"/>
              <a:t>基本的</a:t>
            </a:r>
            <a:r>
              <a:rPr kumimoji="1" lang="ja-JP" altLang="en-US" dirty="0" smtClean="0"/>
              <a:t>に弾力性は相対的に大きい</a:t>
            </a:r>
            <a:endParaRPr kumimoji="1" lang="ja-JP" altLang="en-US" dirty="0"/>
          </a:p>
        </p:txBody>
      </p:sp>
      <p:sp>
        <p:nvSpPr>
          <p:cNvPr id="4" name="下矢印 3"/>
          <p:cNvSpPr/>
          <p:nvPr/>
        </p:nvSpPr>
        <p:spPr>
          <a:xfrm>
            <a:off x="3203848" y="3861048"/>
            <a:ext cx="2376264" cy="86409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7584" y="4900518"/>
            <a:ext cx="7272808" cy="1200329"/>
          </a:xfrm>
          <a:prstGeom prst="rect">
            <a:avLst/>
          </a:prstGeom>
          <a:noFill/>
        </p:spPr>
        <p:txBody>
          <a:bodyPr wrap="square" rtlCol="0">
            <a:spAutoFit/>
          </a:bodyPr>
          <a:lstStyle/>
          <a:p>
            <a:r>
              <a:rPr lang="ja-JP" altLang="en-US" sz="3600" dirty="0"/>
              <a:t>観光客</a:t>
            </a:r>
            <a:r>
              <a:rPr lang="ja-JP" altLang="en-US" sz="3600" dirty="0" smtClean="0"/>
              <a:t>や中低所得者は運賃の高低に敏感といえる</a:t>
            </a:r>
            <a:endParaRPr kumimoji="1" lang="ja-JP" altLang="en-US" sz="3600" dirty="0"/>
          </a:p>
        </p:txBody>
      </p:sp>
    </p:spTree>
    <p:extLst>
      <p:ext uri="{BB962C8B-B14F-4D97-AF65-F5344CB8AC3E}">
        <p14:creationId xmlns:p14="http://schemas.microsoft.com/office/powerpoint/2010/main" val="1914392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solidFill>
                  <a:srgbClr val="00B0F0"/>
                </a:solidFill>
              </a:rPr>
              <a:t>航空旅客者の利用目的</a:t>
            </a:r>
            <a:endParaRPr kumimoji="1" lang="ja-JP" altLang="en-US" sz="4400" dirty="0">
              <a:solidFill>
                <a:srgbClr val="00B0F0"/>
              </a:solidFill>
            </a:endParaRPr>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1268760"/>
            <a:ext cx="4096322" cy="2343477"/>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61048"/>
            <a:ext cx="50387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11560" y="6381328"/>
            <a:ext cx="3739193" cy="369332"/>
          </a:xfrm>
          <a:prstGeom prst="rect">
            <a:avLst/>
          </a:prstGeom>
        </p:spPr>
        <p:txBody>
          <a:bodyPr wrap="square">
            <a:spAutoFit/>
          </a:bodyPr>
          <a:lstStyle/>
          <a:p>
            <a:r>
              <a:rPr lang="zh-TW" altLang="en-US" dirty="0"/>
              <a:t>資料）「全国幹線旅客純流動調査」</a:t>
            </a:r>
            <a:endParaRPr lang="ja-JP" altLang="en-US" dirty="0"/>
          </a:p>
        </p:txBody>
      </p:sp>
      <p:sp>
        <p:nvSpPr>
          <p:cNvPr id="6" name="正方形/長方形 5"/>
          <p:cNvSpPr/>
          <p:nvPr/>
        </p:nvSpPr>
        <p:spPr>
          <a:xfrm>
            <a:off x="4427984" y="1700808"/>
            <a:ext cx="4572000" cy="1200329"/>
          </a:xfrm>
          <a:prstGeom prst="rect">
            <a:avLst/>
          </a:prstGeom>
        </p:spPr>
        <p:txBody>
          <a:bodyPr>
            <a:spAutoFit/>
          </a:bodyPr>
          <a:lstStyle/>
          <a:p>
            <a:r>
              <a:rPr lang="ja-JP" altLang="en-US" dirty="0" smtClean="0"/>
              <a:t>平日</a:t>
            </a:r>
            <a:r>
              <a:rPr lang="ja-JP" altLang="en-US" dirty="0"/>
              <a:t>１日と休日１日の２日間のデータから推計された年間データは、業務目的の発生量シェアが減少し、観光及び私用</a:t>
            </a:r>
          </a:p>
          <a:p>
            <a:r>
              <a:rPr lang="ja-JP" altLang="en-US" dirty="0"/>
              <a:t>等目的の発生量シェアが増加している。</a:t>
            </a:r>
          </a:p>
        </p:txBody>
      </p:sp>
      <p:sp>
        <p:nvSpPr>
          <p:cNvPr id="3" name="下矢印 2"/>
          <p:cNvSpPr/>
          <p:nvPr/>
        </p:nvSpPr>
        <p:spPr>
          <a:xfrm>
            <a:off x="5868144" y="3068960"/>
            <a:ext cx="115212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90245" y="4437112"/>
            <a:ext cx="3530227" cy="646331"/>
          </a:xfrm>
          <a:prstGeom prst="rect">
            <a:avLst/>
          </a:prstGeom>
          <a:noFill/>
        </p:spPr>
        <p:txBody>
          <a:bodyPr wrap="square" rtlCol="0">
            <a:spAutoFit/>
          </a:bodyPr>
          <a:lstStyle/>
          <a:p>
            <a:r>
              <a:rPr kumimoji="1" lang="ja-JP" altLang="en-US" dirty="0" smtClean="0"/>
              <a:t>休日に日帰りの旅行目的で利用する旅客者が増加している。</a:t>
            </a:r>
            <a:endParaRPr kumimoji="1" lang="ja-JP" altLang="en-US" dirty="0"/>
          </a:p>
        </p:txBody>
      </p:sp>
    </p:spTree>
    <p:extLst>
      <p:ext uri="{BB962C8B-B14F-4D97-AF65-F5344CB8AC3E}">
        <p14:creationId xmlns:p14="http://schemas.microsoft.com/office/powerpoint/2010/main" val="1117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990600"/>
          </a:xfrm>
        </p:spPr>
        <p:txBody>
          <a:bodyPr/>
          <a:lstStyle/>
          <a:p>
            <a:r>
              <a:rPr kumimoji="1" lang="en-US" altLang="ja-JP" dirty="0" smtClean="0">
                <a:solidFill>
                  <a:srgbClr val="00B0F0"/>
                </a:solidFill>
              </a:rPr>
              <a:t>LCC</a:t>
            </a:r>
            <a:r>
              <a:rPr kumimoji="1" lang="ja-JP" altLang="en-US" dirty="0" smtClean="0">
                <a:solidFill>
                  <a:srgbClr val="00B0F0"/>
                </a:solidFill>
              </a:rPr>
              <a:t>とは？</a:t>
            </a:r>
            <a:endParaRPr kumimoji="1" lang="ja-JP" altLang="en-US" dirty="0">
              <a:solidFill>
                <a:srgbClr val="00B0F0"/>
              </a:solidFill>
            </a:endParaRPr>
          </a:p>
        </p:txBody>
      </p:sp>
      <p:sp>
        <p:nvSpPr>
          <p:cNvPr id="3" name="コンテンツ プレースホルダー 2"/>
          <p:cNvSpPr>
            <a:spLocks noGrp="1"/>
          </p:cNvSpPr>
          <p:nvPr>
            <p:ph sz="quarter" idx="1"/>
          </p:nvPr>
        </p:nvSpPr>
        <p:spPr>
          <a:xfrm>
            <a:off x="179512" y="1219200"/>
            <a:ext cx="8928992" cy="4937760"/>
          </a:xfrm>
        </p:spPr>
        <p:txBody>
          <a:bodyPr/>
          <a:lstStyle/>
          <a:p>
            <a:r>
              <a:rPr kumimoji="1" lang="en-US" altLang="ja-JP" dirty="0" smtClean="0"/>
              <a:t>LCC</a:t>
            </a:r>
            <a:r>
              <a:rPr kumimoji="1" lang="ja-JP" altLang="en-US" dirty="0" smtClean="0"/>
              <a:t>（</a:t>
            </a:r>
            <a:r>
              <a:rPr lang="ja-JP" altLang="ja-JP" dirty="0"/>
              <a:t>＝</a:t>
            </a:r>
            <a:r>
              <a:rPr lang="en-US" altLang="ja-JP" dirty="0"/>
              <a:t>LOW COST CARRIER</a:t>
            </a:r>
            <a:r>
              <a:rPr kumimoji="1" lang="ja-JP" altLang="en-US" dirty="0" smtClean="0"/>
              <a:t>）</a:t>
            </a:r>
            <a:endParaRPr lang="en-US" altLang="ja-JP" dirty="0"/>
          </a:p>
          <a:p>
            <a:pPr marL="0" indent="0">
              <a:buNone/>
            </a:pPr>
            <a:r>
              <a:rPr lang="ja-JP" altLang="en-US" dirty="0"/>
              <a:t>　</a:t>
            </a:r>
            <a:r>
              <a:rPr lang="ja-JP" altLang="en-US" dirty="0" smtClean="0"/>
              <a:t>＝「格安航空会社」、「低原価航空会社」</a:t>
            </a:r>
            <a:endParaRPr lang="en-US" altLang="ja-JP" dirty="0" smtClean="0"/>
          </a:p>
          <a:p>
            <a:pPr marL="0" indent="0">
              <a:buNone/>
            </a:pPr>
            <a:r>
              <a:rPr lang="ja-JP" altLang="en-US" dirty="0"/>
              <a:t>　</a:t>
            </a:r>
            <a:r>
              <a:rPr lang="ja-JP" altLang="en-US" dirty="0" smtClean="0"/>
              <a:t>また、ノンフリル・キャリアといわれもする</a:t>
            </a:r>
            <a:endParaRPr lang="en-US" altLang="ja-JP" dirty="0" smtClean="0"/>
          </a:p>
          <a:p>
            <a:r>
              <a:rPr lang="ja-JP" altLang="en-US" dirty="0"/>
              <a:t>既存の航空</a:t>
            </a:r>
            <a:r>
              <a:rPr lang="ja-JP" altLang="en-US" dirty="0" smtClean="0"/>
              <a:t>会社（レガシーキャリア）と対比する関係にある</a:t>
            </a:r>
            <a:endParaRPr lang="en-US" altLang="ja-JP" dirty="0" smtClean="0"/>
          </a:p>
          <a:p>
            <a:pPr marL="0" indent="0">
              <a:buNone/>
            </a:pPr>
            <a:r>
              <a:rPr lang="ja-JP" altLang="en-US" dirty="0" smtClean="0"/>
              <a:t>　近年急速に需要を伸ばしている</a:t>
            </a:r>
            <a:endParaRPr lang="en-US" altLang="ja-JP"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45024"/>
            <a:ext cx="4080293" cy="255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79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92888"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9552" y="1484784"/>
            <a:ext cx="8136904" cy="369332"/>
          </a:xfrm>
          <a:prstGeom prst="rect">
            <a:avLst/>
          </a:prstGeom>
          <a:noFill/>
        </p:spPr>
        <p:txBody>
          <a:bodyPr wrap="square" rtlCol="0">
            <a:spAutoFit/>
          </a:bodyPr>
          <a:lstStyle/>
          <a:p>
            <a:r>
              <a:rPr kumimoji="1" lang="en-US" altLang="ja-JP" dirty="0" smtClean="0"/>
              <a:t>2006</a:t>
            </a:r>
            <a:r>
              <a:rPr kumimoji="1" lang="ja-JP" altLang="en-US" dirty="0" smtClean="0"/>
              <a:t>年から下がり調子だったが</a:t>
            </a:r>
            <a:r>
              <a:rPr kumimoji="1" lang="en-US" altLang="ja-JP" dirty="0" smtClean="0"/>
              <a:t>LCC</a:t>
            </a:r>
            <a:r>
              <a:rPr kumimoji="1" lang="ja-JP" altLang="en-US" dirty="0" smtClean="0"/>
              <a:t>が活発になった</a:t>
            </a:r>
            <a:r>
              <a:rPr kumimoji="1" lang="en-US" altLang="ja-JP" dirty="0" smtClean="0"/>
              <a:t>2012</a:t>
            </a:r>
            <a:r>
              <a:rPr kumimoji="1" lang="ja-JP" altLang="en-US" dirty="0" smtClean="0"/>
              <a:t>年には上昇している</a:t>
            </a:r>
            <a:endParaRPr kumimoji="1" lang="ja-JP" altLang="en-US" dirty="0"/>
          </a:p>
        </p:txBody>
      </p:sp>
      <p:sp>
        <p:nvSpPr>
          <p:cNvPr id="3" name="テキスト ボックス 2"/>
          <p:cNvSpPr txBox="1"/>
          <p:nvPr/>
        </p:nvSpPr>
        <p:spPr>
          <a:xfrm>
            <a:off x="575556" y="548680"/>
            <a:ext cx="8064896" cy="646331"/>
          </a:xfrm>
          <a:prstGeom prst="rect">
            <a:avLst/>
          </a:prstGeom>
          <a:noFill/>
        </p:spPr>
        <p:txBody>
          <a:bodyPr wrap="square" rtlCol="0">
            <a:spAutoFit/>
          </a:bodyPr>
          <a:lstStyle/>
          <a:p>
            <a:r>
              <a:rPr kumimoji="1" lang="ja-JP" altLang="en-US" sz="3600" dirty="0" smtClean="0">
                <a:solidFill>
                  <a:srgbClr val="00B0F0"/>
                </a:solidFill>
              </a:rPr>
              <a:t>国内航空業界の旅客数推移</a:t>
            </a:r>
            <a:endParaRPr kumimoji="1" lang="ja-JP" altLang="en-US" sz="3600" dirty="0">
              <a:solidFill>
                <a:srgbClr val="00B0F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4859">
            <a:off x="7113638" y="2279090"/>
            <a:ext cx="1346337" cy="146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96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475252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4283968" y="3645024"/>
            <a:ext cx="4752528" cy="285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67544" y="332656"/>
            <a:ext cx="8208912" cy="769441"/>
          </a:xfrm>
          <a:prstGeom prst="rect">
            <a:avLst/>
          </a:prstGeom>
          <a:noFill/>
        </p:spPr>
        <p:txBody>
          <a:bodyPr wrap="square" rtlCol="0">
            <a:spAutoFit/>
          </a:bodyPr>
          <a:lstStyle/>
          <a:p>
            <a:r>
              <a:rPr kumimoji="1" lang="ja-JP" altLang="en-US" sz="4400" dirty="0" smtClean="0">
                <a:solidFill>
                  <a:srgbClr val="00B0F0"/>
                </a:solidFill>
              </a:rPr>
              <a:t>年度別</a:t>
            </a:r>
            <a:r>
              <a:rPr lang="ja-JP" altLang="en-US" sz="4400" dirty="0" smtClean="0">
                <a:solidFill>
                  <a:srgbClr val="00B0F0"/>
                </a:solidFill>
              </a:rPr>
              <a:t>旅行者数内訳</a:t>
            </a:r>
            <a:endParaRPr kumimoji="1" lang="ja-JP" altLang="en-US" sz="4400" dirty="0">
              <a:solidFill>
                <a:srgbClr val="00B0F0"/>
              </a:solidFill>
            </a:endParaRPr>
          </a:p>
        </p:txBody>
      </p:sp>
      <p:sp>
        <p:nvSpPr>
          <p:cNvPr id="3" name="屈折矢印 2"/>
          <p:cNvSpPr/>
          <p:nvPr/>
        </p:nvSpPr>
        <p:spPr>
          <a:xfrm rot="5400000">
            <a:off x="2303748" y="3753036"/>
            <a:ext cx="1512168" cy="2160240"/>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テキスト ボックス 3"/>
          <p:cNvSpPr txBox="1"/>
          <p:nvPr/>
        </p:nvSpPr>
        <p:spPr>
          <a:xfrm>
            <a:off x="323528" y="5661248"/>
            <a:ext cx="4104456" cy="369332"/>
          </a:xfrm>
          <a:prstGeom prst="rect">
            <a:avLst/>
          </a:prstGeom>
          <a:noFill/>
        </p:spPr>
        <p:txBody>
          <a:bodyPr wrap="square" rtlCol="0">
            <a:spAutoFit/>
          </a:bodyPr>
          <a:lstStyle/>
          <a:p>
            <a:r>
              <a:rPr kumimoji="1" lang="en-US" altLang="ja-JP" dirty="0" smtClean="0"/>
              <a:t>LCC</a:t>
            </a:r>
            <a:r>
              <a:rPr kumimoji="1" lang="ja-JP" altLang="en-US" dirty="0" smtClean="0"/>
              <a:t>は全体として１％しか増えていない</a:t>
            </a:r>
            <a:endParaRPr kumimoji="1" lang="ja-JP" altLang="en-US" dirty="0"/>
          </a:p>
        </p:txBody>
      </p:sp>
    </p:spTree>
    <p:extLst>
      <p:ext uri="{BB962C8B-B14F-4D97-AF65-F5344CB8AC3E}">
        <p14:creationId xmlns:p14="http://schemas.microsoft.com/office/powerpoint/2010/main" val="2685852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仮説に対してのまとめ</a:t>
            </a:r>
            <a:endParaRPr kumimoji="1" lang="ja-JP" altLang="en-US" dirty="0"/>
          </a:p>
        </p:txBody>
      </p:sp>
      <p:sp>
        <p:nvSpPr>
          <p:cNvPr id="3" name="コンテンツ プレースホルダー 2"/>
          <p:cNvSpPr>
            <a:spLocks noGrp="1"/>
          </p:cNvSpPr>
          <p:nvPr>
            <p:ph sz="quarter" idx="1"/>
          </p:nvPr>
        </p:nvSpPr>
        <p:spPr/>
        <p:txBody>
          <a:bodyPr/>
          <a:lstStyle/>
          <a:p>
            <a:r>
              <a:rPr lang="en-US" altLang="ja-JP" sz="3200" dirty="0" smtClean="0"/>
              <a:t>LCC</a:t>
            </a:r>
            <a:r>
              <a:rPr lang="ja-JP" altLang="en-US" sz="3200" dirty="0" smtClean="0"/>
              <a:t>は既存のレガシーキャリアの客層とは違う客層を取り入れている。</a:t>
            </a:r>
            <a:r>
              <a:rPr lang="en-US" altLang="ja-JP" sz="3200" dirty="0" smtClean="0"/>
              <a:t>(</a:t>
            </a:r>
            <a:r>
              <a:rPr lang="ja-JP" altLang="en-US" sz="3200" dirty="0" smtClean="0"/>
              <a:t>需要層が異なる</a:t>
            </a:r>
            <a:r>
              <a:rPr lang="en-US" altLang="ja-JP" sz="3200" dirty="0" smtClean="0"/>
              <a:t>)</a:t>
            </a:r>
            <a:endParaRPr lang="en-US" altLang="ja-JP" dirty="0"/>
          </a:p>
          <a:p>
            <a:endParaRPr lang="en-US" altLang="ja-JP" sz="3200" dirty="0" smtClean="0"/>
          </a:p>
          <a:p>
            <a:r>
              <a:rPr lang="en-US" altLang="ja-JP" sz="3200" dirty="0" smtClean="0"/>
              <a:t>LCC</a:t>
            </a:r>
            <a:r>
              <a:rPr lang="ja-JP" altLang="en-US" sz="3200" dirty="0" smtClean="0"/>
              <a:t>の旅客数は増えているが航空業界全体の旅客数も増えている</a:t>
            </a:r>
            <a:endParaRPr lang="en-US" altLang="ja-JP" sz="3200" dirty="0" smtClean="0"/>
          </a:p>
          <a:p>
            <a:endParaRPr lang="en-US" altLang="ja-JP" sz="3200" dirty="0" smtClean="0">
              <a:solidFill>
                <a:srgbClr val="FF0000"/>
              </a:solidFill>
            </a:endParaRPr>
          </a:p>
          <a:p>
            <a:pPr marL="0" indent="0" algn="ctr">
              <a:buNone/>
            </a:pPr>
            <a:r>
              <a:rPr lang="en-US" altLang="ja-JP" sz="3200" dirty="0" smtClean="0">
                <a:solidFill>
                  <a:srgbClr val="FF0000"/>
                </a:solidFill>
              </a:rPr>
              <a:t>LCC</a:t>
            </a:r>
            <a:r>
              <a:rPr lang="ja-JP" altLang="en-US" sz="3200" dirty="0" err="1" smtClean="0">
                <a:solidFill>
                  <a:srgbClr val="FF0000"/>
                </a:solidFill>
              </a:rPr>
              <a:t>だけ</a:t>
            </a:r>
            <a:r>
              <a:rPr lang="ja-JP" altLang="en-US" sz="3200" dirty="0" smtClean="0">
                <a:solidFill>
                  <a:srgbClr val="FF0000"/>
                </a:solidFill>
              </a:rPr>
              <a:t>増えているわけでは</a:t>
            </a:r>
            <a:r>
              <a:rPr lang="ja-JP" altLang="en-US" sz="3200" dirty="0" smtClean="0">
                <a:solidFill>
                  <a:srgbClr val="FF0000"/>
                </a:solidFill>
              </a:rPr>
              <a:t>ない</a:t>
            </a:r>
            <a:endParaRPr lang="en-US" altLang="ja-JP" sz="3200" dirty="0" smtClean="0">
              <a:solidFill>
                <a:srgbClr val="FF0000"/>
              </a:solidFill>
            </a:endParaRPr>
          </a:p>
          <a:p>
            <a:pPr marL="0" indent="0" algn="ctr">
              <a:buNone/>
            </a:pPr>
            <a:r>
              <a:rPr lang="ja-JP" altLang="en-US" sz="3200" dirty="0">
                <a:solidFill>
                  <a:srgbClr val="FF0000"/>
                </a:solidFill>
              </a:rPr>
              <a:t>掘り起こしたと</a:t>
            </a:r>
            <a:r>
              <a:rPr lang="ja-JP" altLang="en-US" sz="3200" dirty="0" smtClean="0">
                <a:solidFill>
                  <a:srgbClr val="FF0000"/>
                </a:solidFill>
              </a:rPr>
              <a:t>は言い難い</a:t>
            </a:r>
            <a:endParaRPr lang="en-US" altLang="ja-JP" sz="3200" dirty="0" smtClean="0">
              <a:solidFill>
                <a:srgbClr val="FF0000"/>
              </a:solidFill>
            </a:endParaRPr>
          </a:p>
          <a:p>
            <a:pPr marL="0" indent="0" algn="ctr">
              <a:buNone/>
            </a:pPr>
            <a:endParaRPr lang="en-US" altLang="ja-JP" sz="3200" dirty="0">
              <a:solidFill>
                <a:srgbClr val="FF0000"/>
              </a:solidFill>
            </a:endParaRPr>
          </a:p>
        </p:txBody>
      </p:sp>
      <p:sp>
        <p:nvSpPr>
          <p:cNvPr id="5" name="下矢印 4"/>
          <p:cNvSpPr/>
          <p:nvPr/>
        </p:nvSpPr>
        <p:spPr>
          <a:xfrm>
            <a:off x="3563888" y="3861048"/>
            <a:ext cx="136815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3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111120\AppData\Local\Microsoft\Windows\Temporary Internet Files\Content.IE5\9FFHB112\MP9004317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6405"/>
            <a:ext cx="9545477"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79512" y="2420888"/>
            <a:ext cx="8229600" cy="990600"/>
          </a:xfrm>
        </p:spPr>
        <p:txBody>
          <a:bodyPr>
            <a:noAutofit/>
          </a:bodyPr>
          <a:lstStyle/>
          <a:p>
            <a:r>
              <a:rPr kumimoji="1" lang="ja-JP" altLang="en-US" sz="6000" dirty="0" smtClean="0">
                <a:solidFill>
                  <a:srgbClr val="00B050"/>
                </a:solidFill>
              </a:rPr>
              <a:t>今後の</a:t>
            </a:r>
            <a:r>
              <a:rPr kumimoji="1" lang="en-US" altLang="ja-JP" sz="6000" dirty="0" smtClean="0">
                <a:solidFill>
                  <a:srgbClr val="00B050"/>
                </a:solidFill>
              </a:rPr>
              <a:t>LCC</a:t>
            </a:r>
            <a:endParaRPr kumimoji="1" lang="ja-JP" altLang="en-US" sz="6000" dirty="0">
              <a:solidFill>
                <a:srgbClr val="00B050"/>
              </a:solidFill>
            </a:endParaRPr>
          </a:p>
        </p:txBody>
      </p:sp>
    </p:spTree>
    <p:extLst>
      <p:ext uri="{BB962C8B-B14F-4D97-AF65-F5344CB8AC3E}">
        <p14:creationId xmlns:p14="http://schemas.microsoft.com/office/powerpoint/2010/main" val="1342752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solidFill>
                  <a:srgbClr val="00B0F0"/>
                </a:solidFill>
              </a:rPr>
              <a:t>欧米の現状</a:t>
            </a:r>
            <a:endParaRPr kumimoji="1" lang="ja-JP" altLang="en-US" sz="4400" dirty="0">
              <a:solidFill>
                <a:srgbClr val="00B0F0"/>
              </a:solidFill>
            </a:endParaRPr>
          </a:p>
        </p:txBody>
      </p:sp>
      <p:sp>
        <p:nvSpPr>
          <p:cNvPr id="3" name="コンテンツ プレースホルダー 2"/>
          <p:cNvSpPr>
            <a:spLocks noGrp="1"/>
          </p:cNvSpPr>
          <p:nvPr>
            <p:ph sz="quarter" idx="1"/>
          </p:nvPr>
        </p:nvSpPr>
        <p:spPr/>
        <p:txBody>
          <a:bodyPr>
            <a:normAutofit/>
          </a:bodyPr>
          <a:lstStyle/>
          <a:p>
            <a:r>
              <a:rPr lang="ja-JP" altLang="en-US" sz="3600" dirty="0" smtClean="0"/>
              <a:t>日本より早い段階で</a:t>
            </a:r>
            <a:r>
              <a:rPr lang="en-US" altLang="ja-JP" sz="3600" dirty="0" smtClean="0"/>
              <a:t>LCC</a:t>
            </a:r>
            <a:r>
              <a:rPr lang="ja-JP" altLang="en-US" sz="3600" dirty="0" smtClean="0"/>
              <a:t>が広まったアメリカやヨーロッパでは</a:t>
            </a:r>
            <a:r>
              <a:rPr lang="ja-JP" altLang="en-US" sz="3600" dirty="0" smtClean="0">
                <a:solidFill>
                  <a:srgbClr val="FF0000"/>
                </a:solidFill>
              </a:rPr>
              <a:t>顧客の奪い合い</a:t>
            </a:r>
            <a:r>
              <a:rPr lang="ja-JP" altLang="en-US" sz="3600" dirty="0" smtClean="0"/>
              <a:t>が起きている</a:t>
            </a:r>
            <a:endParaRPr kumimoji="1" lang="ja-JP" altLang="en-US" sz="3600" dirty="0"/>
          </a:p>
        </p:txBody>
      </p:sp>
      <p:sp>
        <p:nvSpPr>
          <p:cNvPr id="4" name="下矢印 3"/>
          <p:cNvSpPr/>
          <p:nvPr/>
        </p:nvSpPr>
        <p:spPr>
          <a:xfrm>
            <a:off x="3491880" y="3065807"/>
            <a:ext cx="187220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437112"/>
            <a:ext cx="7848872" cy="1200329"/>
          </a:xfrm>
          <a:prstGeom prst="rect">
            <a:avLst/>
          </a:prstGeom>
          <a:noFill/>
        </p:spPr>
        <p:txBody>
          <a:bodyPr wrap="square" rtlCol="0">
            <a:spAutoFit/>
          </a:bodyPr>
          <a:lstStyle/>
          <a:p>
            <a:r>
              <a:rPr kumimoji="1" lang="ja-JP" altLang="en-US" sz="3600" dirty="0" smtClean="0"/>
              <a:t>各企業の乱立により、</a:t>
            </a:r>
            <a:r>
              <a:rPr kumimoji="1" lang="ja-JP" altLang="en-US" sz="3600" dirty="0" smtClean="0">
                <a:solidFill>
                  <a:srgbClr val="FF0000"/>
                </a:solidFill>
              </a:rPr>
              <a:t>超過供給となり搭乗率が取れず</a:t>
            </a:r>
            <a:r>
              <a:rPr kumimoji="1" lang="ja-JP" altLang="en-US" sz="3600" dirty="0" smtClean="0"/>
              <a:t>廃線に追い込まれる</a:t>
            </a:r>
            <a:endParaRPr kumimoji="1" lang="ja-JP" altLang="en-US" sz="3600" dirty="0"/>
          </a:p>
        </p:txBody>
      </p:sp>
    </p:spTree>
    <p:extLst>
      <p:ext uri="{BB962C8B-B14F-4D97-AF65-F5344CB8AC3E}">
        <p14:creationId xmlns:p14="http://schemas.microsoft.com/office/powerpoint/2010/main" val="3426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solidFill>
                  <a:srgbClr val="00B0F0"/>
                </a:solidFill>
              </a:rPr>
              <a:t>今後の</a:t>
            </a:r>
            <a:r>
              <a:rPr kumimoji="1" lang="en-US" altLang="ja-JP" sz="4800" dirty="0" smtClean="0">
                <a:solidFill>
                  <a:srgbClr val="00B0F0"/>
                </a:solidFill>
              </a:rPr>
              <a:t>LCC</a:t>
            </a:r>
            <a:endParaRPr kumimoji="1" lang="ja-JP" altLang="en-US" sz="4800" dirty="0">
              <a:solidFill>
                <a:srgbClr val="00B0F0"/>
              </a:solidFill>
            </a:endParaRPr>
          </a:p>
        </p:txBody>
      </p:sp>
      <p:sp>
        <p:nvSpPr>
          <p:cNvPr id="3" name="コンテンツ プレースホルダー 2"/>
          <p:cNvSpPr>
            <a:spLocks noGrp="1"/>
          </p:cNvSpPr>
          <p:nvPr>
            <p:ph sz="quarter" idx="1"/>
          </p:nvPr>
        </p:nvSpPr>
        <p:spPr/>
        <p:txBody>
          <a:bodyPr>
            <a:normAutofit/>
          </a:bodyPr>
          <a:lstStyle/>
          <a:p>
            <a:r>
              <a:rPr kumimoji="1" lang="ja-JP" altLang="en-US" sz="3600" dirty="0" smtClean="0"/>
              <a:t>各企業との差別化で生き残る</a:t>
            </a:r>
            <a:endParaRPr kumimoji="1" lang="ja-JP" altLang="en-US" sz="3600" dirty="0"/>
          </a:p>
        </p:txBody>
      </p:sp>
      <p:sp>
        <p:nvSpPr>
          <p:cNvPr id="4" name="右矢印 3"/>
          <p:cNvSpPr/>
          <p:nvPr/>
        </p:nvSpPr>
        <p:spPr>
          <a:xfrm>
            <a:off x="1187624" y="2132856"/>
            <a:ext cx="1224136" cy="648072"/>
          </a:xfrm>
          <a:prstGeom prst="righ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627784" y="2132856"/>
            <a:ext cx="5544616" cy="646331"/>
          </a:xfrm>
          <a:prstGeom prst="rect">
            <a:avLst/>
          </a:prstGeom>
          <a:noFill/>
        </p:spPr>
        <p:txBody>
          <a:bodyPr wrap="square" rtlCol="0">
            <a:spAutoFit/>
          </a:bodyPr>
          <a:lstStyle/>
          <a:p>
            <a:r>
              <a:rPr kumimoji="1" lang="ja-JP" altLang="en-US" sz="3600" dirty="0" smtClean="0">
                <a:solidFill>
                  <a:srgbClr val="FF0000"/>
                </a:solidFill>
              </a:rPr>
              <a:t>①さらなる低価格の実現</a:t>
            </a:r>
            <a:endParaRPr kumimoji="1" lang="ja-JP" altLang="en-US" sz="3600"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414571"/>
            <a:ext cx="1249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627784" y="3170040"/>
            <a:ext cx="5623027" cy="1200329"/>
          </a:xfrm>
          <a:prstGeom prst="rect">
            <a:avLst/>
          </a:prstGeom>
          <a:noFill/>
        </p:spPr>
        <p:txBody>
          <a:bodyPr wrap="square" rtlCol="0">
            <a:spAutoFit/>
          </a:bodyPr>
          <a:lstStyle/>
          <a:p>
            <a:r>
              <a:rPr lang="ja-JP" altLang="en-US" sz="3600" dirty="0" smtClean="0">
                <a:solidFill>
                  <a:srgbClr val="FF0000"/>
                </a:solidFill>
              </a:rPr>
              <a:t>②他社</a:t>
            </a:r>
            <a:r>
              <a:rPr lang="ja-JP" altLang="en-US" sz="3600" dirty="0">
                <a:solidFill>
                  <a:srgbClr val="FF0000"/>
                </a:solidFill>
              </a:rPr>
              <a:t>と</a:t>
            </a:r>
            <a:r>
              <a:rPr lang="ja-JP" altLang="en-US" sz="3600" dirty="0" smtClean="0">
                <a:solidFill>
                  <a:srgbClr val="FF0000"/>
                </a:solidFill>
              </a:rPr>
              <a:t>異なるサービス</a:t>
            </a:r>
            <a:endParaRPr lang="en-US" altLang="ja-JP" sz="3600" dirty="0" smtClean="0">
              <a:solidFill>
                <a:srgbClr val="FF0000"/>
              </a:solidFill>
            </a:endParaRPr>
          </a:p>
          <a:p>
            <a:r>
              <a:rPr lang="ja-JP" altLang="en-US" sz="3600" dirty="0">
                <a:solidFill>
                  <a:srgbClr val="FF0000"/>
                </a:solidFill>
              </a:rPr>
              <a:t>　 </a:t>
            </a:r>
            <a:r>
              <a:rPr lang="ja-JP" altLang="en-US" sz="3600" dirty="0" smtClean="0">
                <a:solidFill>
                  <a:srgbClr val="FF0000"/>
                </a:solidFill>
              </a:rPr>
              <a:t>付加価値の増設</a:t>
            </a:r>
            <a:endParaRPr kumimoji="1" lang="ja-JP" altLang="en-US" sz="3600" dirty="0">
              <a:solidFill>
                <a:srgbClr val="FF0000"/>
              </a:solidFill>
            </a:endParaRPr>
          </a:p>
        </p:txBody>
      </p:sp>
      <p:sp>
        <p:nvSpPr>
          <p:cNvPr id="6" name="テキスト ボックス 5"/>
          <p:cNvSpPr txBox="1"/>
          <p:nvPr/>
        </p:nvSpPr>
        <p:spPr>
          <a:xfrm>
            <a:off x="755576" y="5013176"/>
            <a:ext cx="7632848" cy="1323439"/>
          </a:xfrm>
          <a:prstGeom prst="rect">
            <a:avLst/>
          </a:prstGeom>
          <a:noFill/>
        </p:spPr>
        <p:txBody>
          <a:bodyPr wrap="square" rtlCol="0">
            <a:spAutoFit/>
          </a:bodyPr>
          <a:lstStyle/>
          <a:p>
            <a:r>
              <a:rPr kumimoji="1" lang="ja-JP" altLang="en-US" sz="4000" dirty="0" smtClean="0"/>
              <a:t>どちらも</a:t>
            </a:r>
            <a:r>
              <a:rPr kumimoji="1" lang="en-US" altLang="ja-JP" sz="4000" dirty="0" smtClean="0"/>
              <a:t>LCC</a:t>
            </a:r>
            <a:r>
              <a:rPr kumimoji="1" lang="ja-JP" altLang="en-US" sz="4000" dirty="0" smtClean="0"/>
              <a:t>のビジネスモデル上難しい</a:t>
            </a:r>
            <a:endParaRPr kumimoji="1" lang="ja-JP" altLang="en-US" sz="4000" dirty="0"/>
          </a:p>
        </p:txBody>
      </p:sp>
    </p:spTree>
    <p:extLst>
      <p:ext uri="{BB962C8B-B14F-4D97-AF65-F5344CB8AC3E}">
        <p14:creationId xmlns:p14="http://schemas.microsoft.com/office/powerpoint/2010/main" val="1792273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solidFill>
                  <a:srgbClr val="00B0F0"/>
                </a:solidFill>
              </a:rPr>
              <a:t>今後の</a:t>
            </a:r>
            <a:r>
              <a:rPr kumimoji="1" lang="en-US" altLang="ja-JP" sz="4800" dirty="0" smtClean="0">
                <a:solidFill>
                  <a:srgbClr val="00B0F0"/>
                </a:solidFill>
              </a:rPr>
              <a:t>LCC</a:t>
            </a:r>
            <a:r>
              <a:rPr kumimoji="1" lang="ja-JP" altLang="en-US" sz="4800" dirty="0" smtClean="0">
                <a:solidFill>
                  <a:srgbClr val="00B0F0"/>
                </a:solidFill>
              </a:rPr>
              <a:t>２</a:t>
            </a:r>
            <a:endParaRPr kumimoji="1" lang="ja-JP" altLang="en-US" sz="4800" dirty="0">
              <a:solidFill>
                <a:srgbClr val="00B0F0"/>
              </a:solidFill>
            </a:endParaRPr>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sz="4000" dirty="0" smtClean="0"/>
              <a:t>今後日本でも</a:t>
            </a:r>
            <a:r>
              <a:rPr kumimoji="1" lang="en-US" altLang="ja-JP" sz="4000" dirty="0" smtClean="0"/>
              <a:t>LCC</a:t>
            </a:r>
            <a:r>
              <a:rPr kumimoji="1" lang="ja-JP" altLang="en-US" sz="4000" dirty="0" smtClean="0"/>
              <a:t>の顧客の奪い合いが起きると思われる。</a:t>
            </a:r>
            <a:endParaRPr kumimoji="1" lang="en-US" altLang="ja-JP" sz="4000" dirty="0" smtClean="0"/>
          </a:p>
        </p:txBody>
      </p:sp>
      <p:sp>
        <p:nvSpPr>
          <p:cNvPr id="4" name="下矢印 3"/>
          <p:cNvSpPr/>
          <p:nvPr/>
        </p:nvSpPr>
        <p:spPr>
          <a:xfrm>
            <a:off x="2123728" y="2852936"/>
            <a:ext cx="2736304" cy="792088"/>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5536" y="4293096"/>
            <a:ext cx="8208912" cy="646331"/>
          </a:xfrm>
          <a:prstGeom prst="rect">
            <a:avLst/>
          </a:prstGeom>
          <a:noFill/>
        </p:spPr>
        <p:txBody>
          <a:bodyPr wrap="square" rtlCol="0">
            <a:spAutoFit/>
          </a:bodyPr>
          <a:lstStyle/>
          <a:p>
            <a:r>
              <a:rPr lang="en-US" altLang="ja-JP" sz="3600" b="1" dirty="0" smtClean="0">
                <a:ln w="1905"/>
                <a:solidFill>
                  <a:srgbClr val="FF0000"/>
                </a:solidFill>
                <a:effectLst>
                  <a:innerShdw blurRad="69850" dist="43180" dir="5400000">
                    <a:srgbClr val="000000">
                      <a:alpha val="65000"/>
                    </a:srgbClr>
                  </a:innerShdw>
                </a:effectLst>
              </a:rPr>
              <a:t>LCC</a:t>
            </a:r>
            <a:r>
              <a:rPr lang="ja-JP" altLang="en-US" sz="3600" b="1" dirty="0" smtClean="0">
                <a:ln w="1905"/>
                <a:solidFill>
                  <a:srgbClr val="FF0000"/>
                </a:solidFill>
                <a:effectLst>
                  <a:innerShdw blurRad="69850" dist="43180" dir="5400000">
                    <a:srgbClr val="000000">
                      <a:alpha val="65000"/>
                    </a:srgbClr>
                  </a:innerShdw>
                </a:effectLst>
              </a:rPr>
              <a:t>はあまり将来性が</a:t>
            </a:r>
            <a:r>
              <a:rPr lang="ja-JP" altLang="en-US" sz="3600" b="1" dirty="0" smtClean="0">
                <a:ln w="1905"/>
                <a:solidFill>
                  <a:srgbClr val="FF0000"/>
                </a:solidFill>
                <a:effectLst>
                  <a:innerShdw blurRad="69850" dist="43180" dir="5400000">
                    <a:srgbClr val="000000">
                      <a:alpha val="65000"/>
                    </a:srgbClr>
                  </a:innerShdw>
                </a:effectLst>
              </a:rPr>
              <a:t>ない</a:t>
            </a:r>
            <a:endParaRPr lang="en-US" altLang="ja-JP" sz="36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1873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r>
              <a:rPr kumimoji="1" lang="ja-JP" altLang="en-US" dirty="0" smtClean="0"/>
              <a:t>国土交通省</a:t>
            </a:r>
            <a:endParaRPr kumimoji="1" lang="en-US" altLang="ja-JP" dirty="0" smtClean="0"/>
          </a:p>
          <a:p>
            <a:r>
              <a:rPr lang="zh-TW" altLang="en-US" dirty="0"/>
              <a:t>総務省</a:t>
            </a:r>
            <a:r>
              <a:rPr lang="zh-TW" altLang="en-US" dirty="0" smtClean="0"/>
              <a:t>統計局</a:t>
            </a:r>
            <a:endParaRPr kumimoji="1" lang="en-US" altLang="ja-JP" dirty="0" smtClean="0"/>
          </a:p>
          <a:p>
            <a:r>
              <a:rPr lang="ja-JP" altLang="en-US" dirty="0" smtClean="0"/>
              <a:t>ＪＡＬ</a:t>
            </a:r>
            <a:endParaRPr lang="en-US" altLang="ja-JP" dirty="0" smtClean="0"/>
          </a:p>
          <a:p>
            <a:r>
              <a:rPr lang="ja-JP" altLang="en-US" dirty="0" smtClean="0"/>
              <a:t>ＡＮＡ</a:t>
            </a:r>
            <a:endParaRPr lang="en-US" altLang="ja-JP" dirty="0" smtClean="0"/>
          </a:p>
          <a:p>
            <a:r>
              <a:rPr lang="zh-TW" altLang="en-US" dirty="0"/>
              <a:t>資料）「全国幹線旅客純流動調査」</a:t>
            </a:r>
          </a:p>
          <a:p>
            <a:r>
              <a:rPr kumimoji="1" lang="ja-JP" altLang="en-US" dirty="0" smtClean="0"/>
              <a:t>日本政策投資銀行</a:t>
            </a:r>
            <a:endParaRPr kumimoji="1" lang="en-US" altLang="ja-JP" dirty="0" smtClean="0"/>
          </a:p>
          <a:p>
            <a:r>
              <a:rPr lang="ja-JP" altLang="en-US" dirty="0" smtClean="0"/>
              <a:t>金融大学</a:t>
            </a:r>
            <a:endParaRPr lang="en-US" altLang="ja-JP" dirty="0" smtClean="0"/>
          </a:p>
        </p:txBody>
      </p:sp>
    </p:spTree>
    <p:extLst>
      <p:ext uri="{BB962C8B-B14F-4D97-AF65-F5344CB8AC3E}">
        <p14:creationId xmlns:p14="http://schemas.microsoft.com/office/powerpoint/2010/main" val="6170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世界の航空会社</a:t>
            </a:r>
            <a:endParaRPr kumimoji="1" lang="ja-JP" altLang="en-US" dirty="0">
              <a:solidFill>
                <a:srgbClr val="00B0F0"/>
              </a:solidFill>
            </a:endParaRP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4767188" cy="345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436096" y="1484784"/>
            <a:ext cx="3240360" cy="2031325"/>
          </a:xfrm>
          <a:prstGeom prst="rect">
            <a:avLst/>
          </a:prstGeom>
          <a:noFill/>
        </p:spPr>
        <p:txBody>
          <a:bodyPr wrap="square" rtlCol="0">
            <a:spAutoFit/>
          </a:bodyPr>
          <a:lstStyle/>
          <a:p>
            <a:r>
              <a:rPr kumimoji="1" lang="ja-JP" altLang="en-US" dirty="0" smtClean="0"/>
              <a:t>上位３社はアメリカ</a:t>
            </a:r>
            <a:endParaRPr kumimoji="1" lang="en-US" altLang="ja-JP" dirty="0" smtClean="0"/>
          </a:p>
          <a:p>
            <a:r>
              <a:rPr lang="ja-JP" altLang="en-US" dirty="0" smtClean="0"/>
              <a:t>２位は</a:t>
            </a:r>
            <a:r>
              <a:rPr lang="en-US" altLang="ja-JP" dirty="0" smtClean="0"/>
              <a:t>LCC</a:t>
            </a:r>
            <a:endParaRPr kumimoji="1" lang="en-US" altLang="ja-JP" dirty="0" smtClean="0"/>
          </a:p>
          <a:p>
            <a:r>
              <a:rPr lang="ja-JP" altLang="en-US" dirty="0" smtClean="0"/>
              <a:t>４位はアイルランドの</a:t>
            </a:r>
            <a:r>
              <a:rPr lang="en-US" altLang="ja-JP" dirty="0" smtClean="0"/>
              <a:t>LCC</a:t>
            </a:r>
          </a:p>
          <a:p>
            <a:r>
              <a:rPr lang="ja-JP" altLang="en-US" dirty="0" smtClean="0"/>
              <a:t>８位イギリスの</a:t>
            </a:r>
            <a:r>
              <a:rPr lang="en-US" altLang="ja-JP" dirty="0" smtClean="0"/>
              <a:t>LCC</a:t>
            </a:r>
          </a:p>
          <a:p>
            <a:endParaRPr kumimoji="1" lang="en-US" altLang="ja-JP" dirty="0" smtClean="0"/>
          </a:p>
          <a:p>
            <a:r>
              <a:rPr kumimoji="1" lang="ja-JP" altLang="en-US" dirty="0" smtClean="0"/>
              <a:t>日本は</a:t>
            </a:r>
            <a:r>
              <a:rPr kumimoji="1" lang="en-US" altLang="ja-JP" dirty="0" smtClean="0"/>
              <a:t>ANA</a:t>
            </a:r>
            <a:r>
              <a:rPr kumimoji="1" lang="ja-JP" altLang="en-US" dirty="0" smtClean="0"/>
              <a:t>が最高位</a:t>
            </a:r>
            <a:endParaRPr kumimoji="1" lang="en-US" altLang="ja-JP" dirty="0" smtClean="0"/>
          </a:p>
          <a:p>
            <a:r>
              <a:rPr lang="en-US" altLang="ja-JP" dirty="0" smtClean="0"/>
              <a:t>JAL</a:t>
            </a:r>
            <a:r>
              <a:rPr lang="ja-JP" altLang="en-US" dirty="0" smtClean="0"/>
              <a:t>は消えた</a:t>
            </a:r>
            <a:endParaRPr kumimoji="1" lang="ja-JP" altLang="en-US" dirty="0"/>
          </a:p>
        </p:txBody>
      </p:sp>
      <p:cxnSp>
        <p:nvCxnSpPr>
          <p:cNvPr id="7" name="直線コネクタ 6"/>
          <p:cNvCxnSpPr/>
          <p:nvPr/>
        </p:nvCxnSpPr>
        <p:spPr>
          <a:xfrm>
            <a:off x="1475656" y="2204864"/>
            <a:ext cx="237626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681" y="2617441"/>
            <a:ext cx="2462213"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518247"/>
            <a:ext cx="2462213"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971600" y="5157192"/>
            <a:ext cx="7200800" cy="800219"/>
          </a:xfrm>
          <a:prstGeom prst="rect">
            <a:avLst/>
          </a:prstGeom>
          <a:noFill/>
        </p:spPr>
        <p:txBody>
          <a:bodyPr wrap="square" rtlCol="0">
            <a:spAutoFit/>
          </a:bodyPr>
          <a:lstStyle/>
          <a:p>
            <a:r>
              <a:rPr kumimoji="1" lang="en-US" altLang="ja-JP" sz="2800" dirty="0" smtClean="0"/>
              <a:t>LCC</a:t>
            </a:r>
            <a:r>
              <a:rPr kumimoji="1" lang="ja-JP" altLang="en-US" sz="2800" dirty="0" smtClean="0"/>
              <a:t>と中国の会社が上位にランクインしている</a:t>
            </a:r>
            <a:endParaRPr kumimoji="1" lang="en-US" altLang="ja-JP" sz="2800" dirty="0" smtClean="0"/>
          </a:p>
          <a:p>
            <a:endParaRPr kumimoji="1" lang="ja-JP" altLang="en-US" dirty="0"/>
          </a:p>
        </p:txBody>
      </p:sp>
    </p:spTree>
    <p:extLst>
      <p:ext uri="{BB962C8B-B14F-4D97-AF65-F5344CB8AC3E}">
        <p14:creationId xmlns:p14="http://schemas.microsoft.com/office/powerpoint/2010/main" val="36409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00B0F0"/>
                </a:solidFill>
              </a:rPr>
              <a:t>LCC</a:t>
            </a:r>
            <a:r>
              <a:rPr lang="ja-JP" altLang="en-US" dirty="0">
                <a:solidFill>
                  <a:srgbClr val="00B0F0"/>
                </a:solidFill>
              </a:rPr>
              <a:t>のビジネスモデル</a:t>
            </a:r>
            <a:endParaRPr kumimoji="1" lang="ja-JP" altLang="en-US" dirty="0">
              <a:solidFill>
                <a:srgbClr val="00B0F0"/>
              </a:solidFill>
            </a:endParaRPr>
          </a:p>
        </p:txBody>
      </p:sp>
      <p:pic>
        <p:nvPicPr>
          <p:cNvPr id="4" name="コンテンツ プレースホルダー 3" descr="低価格を可能にするLCCのビジネスモデルとは？(1)"/>
          <p:cNvPicPr>
            <a:picLocks noGrp="1"/>
          </p:cNvPicPr>
          <p:nvPr>
            <p:ph sz="quarter" idx="1"/>
          </p:nvPr>
        </p:nvPicPr>
        <p:blipFill>
          <a:blip r:embed="rId2" cstate="print"/>
          <a:srcRect/>
          <a:stretch>
            <a:fillRect/>
          </a:stretch>
        </p:blipFill>
        <p:spPr bwMode="auto">
          <a:xfrm>
            <a:off x="-468560" y="1124744"/>
            <a:ext cx="9793088" cy="5733256"/>
          </a:xfrm>
          <a:prstGeom prst="rect">
            <a:avLst/>
          </a:prstGeom>
          <a:noFill/>
          <a:ln w="9525">
            <a:noFill/>
            <a:miter lim="800000"/>
            <a:headEnd/>
            <a:tailEnd/>
          </a:ln>
        </p:spPr>
      </p:pic>
    </p:spTree>
    <p:extLst>
      <p:ext uri="{BB962C8B-B14F-4D97-AF65-F5344CB8AC3E}">
        <p14:creationId xmlns:p14="http://schemas.microsoft.com/office/powerpoint/2010/main" val="408221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　運用コストの低減</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a:solidFill>
                  <a:srgbClr val="FF0000"/>
                </a:solidFill>
              </a:rPr>
              <a:t>運航機種を</a:t>
            </a:r>
            <a:r>
              <a:rPr lang="en-US" altLang="ja-JP" dirty="0">
                <a:solidFill>
                  <a:srgbClr val="FF0000"/>
                </a:solidFill>
              </a:rPr>
              <a:t>1</a:t>
            </a:r>
            <a:r>
              <a:rPr lang="ja-JP" altLang="en-US" dirty="0">
                <a:solidFill>
                  <a:srgbClr val="FF0000"/>
                </a:solidFill>
              </a:rPr>
              <a:t>機種程度に統一</a:t>
            </a:r>
            <a:r>
              <a:rPr lang="ja-JP" altLang="en-US" dirty="0" smtClean="0">
                <a:solidFill>
                  <a:srgbClr val="FF0000"/>
                </a:solidFill>
              </a:rPr>
              <a:t>し可能</a:t>
            </a:r>
            <a:r>
              <a:rPr lang="ja-JP" altLang="en-US" dirty="0">
                <a:solidFill>
                  <a:srgbClr val="FF0000"/>
                </a:solidFill>
              </a:rPr>
              <a:t>な限り、単一機種やその中での派生型（胴体延長型・胴体短縮型など）程度に機種を絞り込む </a:t>
            </a:r>
            <a:endParaRPr lang="en-US" altLang="ja-JP" dirty="0">
              <a:solidFill>
                <a:srgbClr val="FF0000"/>
              </a:solidFill>
            </a:endParaRPr>
          </a:p>
          <a:p>
            <a:r>
              <a:rPr lang="ja-JP" altLang="en-US" dirty="0">
                <a:solidFill>
                  <a:srgbClr val="FF0000"/>
                </a:solidFill>
              </a:rPr>
              <a:t>多頻度・定時運航によって航空機を有効活用し空港駐機料を最小に</a:t>
            </a:r>
            <a:r>
              <a:rPr lang="ja-JP" altLang="en-US" dirty="0" smtClean="0">
                <a:solidFill>
                  <a:srgbClr val="FF0000"/>
                </a:solidFill>
              </a:rPr>
              <a:t>する</a:t>
            </a:r>
            <a:endParaRPr lang="ja-JP" altLang="en-US" dirty="0">
              <a:solidFill>
                <a:srgbClr val="FF0000"/>
              </a:solidFill>
            </a:endParaRPr>
          </a:p>
          <a:p>
            <a:r>
              <a:rPr lang="ja-JP" altLang="en-US" dirty="0"/>
              <a:t>設備を簡素化した格安航空会社専用ターミナルを利用</a:t>
            </a:r>
            <a:r>
              <a:rPr lang="ja-JP" altLang="en-US" dirty="0" smtClean="0"/>
              <a:t>する</a:t>
            </a:r>
            <a:r>
              <a:rPr lang="en-US" altLang="ja-JP" dirty="0" smtClean="0"/>
              <a:t> </a:t>
            </a:r>
            <a:endParaRPr lang="en-US" altLang="ja-JP" dirty="0"/>
          </a:p>
          <a:p>
            <a:r>
              <a:rPr lang="ja-JP" altLang="en-US" dirty="0">
                <a:solidFill>
                  <a:srgbClr val="FF0000"/>
                </a:solidFill>
              </a:rPr>
              <a:t>整備設備を自社で持たず、整備を他社に委託</a:t>
            </a:r>
            <a:r>
              <a:rPr lang="ja-JP" altLang="en-US" dirty="0" smtClean="0">
                <a:solidFill>
                  <a:srgbClr val="FF0000"/>
                </a:solidFill>
              </a:rPr>
              <a:t>する</a:t>
            </a:r>
            <a:endParaRPr lang="ja-JP" altLang="en-US" dirty="0">
              <a:solidFill>
                <a:srgbClr val="FF0000"/>
              </a:solidFill>
            </a:endParaRPr>
          </a:p>
        </p:txBody>
      </p:sp>
    </p:spTree>
    <p:extLst>
      <p:ext uri="{BB962C8B-B14F-4D97-AF65-F5344CB8AC3E}">
        <p14:creationId xmlns:p14="http://schemas.microsoft.com/office/powerpoint/2010/main" val="8291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　機内サービスの簡略化</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endParaRPr lang="en-US" altLang="ja-JP" dirty="0" smtClean="0"/>
          </a:p>
          <a:p>
            <a:r>
              <a:rPr lang="ja-JP" altLang="en-US" dirty="0" smtClean="0"/>
              <a:t>預かり</a:t>
            </a:r>
            <a:r>
              <a:rPr lang="ja-JP" altLang="en-US" dirty="0"/>
              <a:t>手荷物の無償枠を下げ、有料化を増やす </a:t>
            </a:r>
            <a:endParaRPr lang="en-US" altLang="ja-JP" dirty="0" smtClean="0"/>
          </a:p>
          <a:p>
            <a:r>
              <a:rPr lang="ja-JP" altLang="en-US" dirty="0">
                <a:solidFill>
                  <a:srgbClr val="FF0000"/>
                </a:solidFill>
              </a:rPr>
              <a:t>機内サービス</a:t>
            </a:r>
            <a:r>
              <a:rPr lang="ja-JP" altLang="en-US" dirty="0" smtClean="0">
                <a:solidFill>
                  <a:srgbClr val="FF0000"/>
                </a:solidFill>
              </a:rPr>
              <a:t>の有料化</a:t>
            </a:r>
            <a:endParaRPr lang="ja-JP" altLang="en-US" dirty="0">
              <a:solidFill>
                <a:srgbClr val="FF0000"/>
              </a:solidFill>
            </a:endParaRPr>
          </a:p>
          <a:p>
            <a:r>
              <a:rPr lang="ja-JP" altLang="en-US" dirty="0"/>
              <a:t>座席指定を廃止し自由席とする／座席位置により価格差を設ける／座席指定を有料化する </a:t>
            </a:r>
          </a:p>
          <a:p>
            <a:r>
              <a:rPr lang="ja-JP" altLang="en-US" dirty="0" smtClean="0">
                <a:solidFill>
                  <a:srgbClr val="FF0000"/>
                </a:solidFill>
              </a:rPr>
              <a:t>座席</a:t>
            </a:r>
            <a:r>
              <a:rPr lang="ja-JP" altLang="en-US" dirty="0">
                <a:solidFill>
                  <a:srgbClr val="FF0000"/>
                </a:solidFill>
              </a:rPr>
              <a:t>ごとのビデオや音楽放送、</a:t>
            </a:r>
            <a:r>
              <a:rPr lang="ja-JP" altLang="en-US" dirty="0" smtClean="0">
                <a:solidFill>
                  <a:srgbClr val="FF0000"/>
                </a:solidFill>
              </a:rPr>
              <a:t>機内誌・</a:t>
            </a:r>
            <a:r>
              <a:rPr lang="ja-JP" altLang="en-US" dirty="0">
                <a:solidFill>
                  <a:srgbClr val="FF0000"/>
                </a:solidFill>
              </a:rPr>
              <a:t>新聞・雑誌などの機内エンターテインメントを</a:t>
            </a:r>
            <a:r>
              <a:rPr lang="ja-JP" altLang="en-US" dirty="0" smtClean="0">
                <a:solidFill>
                  <a:srgbClr val="FF0000"/>
                </a:solidFill>
              </a:rPr>
              <a:t>省く</a:t>
            </a:r>
            <a:endParaRPr lang="en-US" altLang="ja-JP" dirty="0">
              <a:solidFill>
                <a:srgbClr val="FF0000"/>
              </a:solidFill>
            </a:endParaRPr>
          </a:p>
          <a:p>
            <a:r>
              <a:rPr lang="ja-JP" altLang="en-US" dirty="0">
                <a:solidFill>
                  <a:srgbClr val="FF0000"/>
                </a:solidFill>
              </a:rPr>
              <a:t>座席の前後間のスペースを詰める（ハイデンシティ）ことで座席数を増やす </a:t>
            </a:r>
          </a:p>
          <a:p>
            <a:r>
              <a:rPr lang="ja-JP" altLang="en-US" dirty="0"/>
              <a:t>座席クラスをエコノミークラスに統一する</a:t>
            </a:r>
            <a:endParaRPr kumimoji="1" lang="ja-JP" altLang="en-US" dirty="0"/>
          </a:p>
        </p:txBody>
      </p:sp>
    </p:spTree>
    <p:extLst>
      <p:ext uri="{BB962C8B-B14F-4D97-AF65-F5344CB8AC3E}">
        <p14:creationId xmlns:p14="http://schemas.microsoft.com/office/powerpoint/2010/main" val="11651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　</a:t>
            </a:r>
            <a:r>
              <a:rPr lang="ja-JP" altLang="en-US" dirty="0" smtClean="0"/>
              <a:t>航空券</a:t>
            </a:r>
            <a:r>
              <a:rPr lang="ja-JP" altLang="en-US" dirty="0"/>
              <a:t>販売コストの低減</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a:solidFill>
                  <a:srgbClr val="FF0000"/>
                </a:solidFill>
              </a:rPr>
              <a:t>乗客自身がインターネット予約や</a:t>
            </a:r>
            <a:r>
              <a:rPr lang="en-US" altLang="ja-JP" dirty="0">
                <a:solidFill>
                  <a:srgbClr val="FF0000"/>
                </a:solidFill>
              </a:rPr>
              <a:t>E-</a:t>
            </a:r>
            <a:r>
              <a:rPr lang="ja-JP" altLang="en-US" dirty="0">
                <a:solidFill>
                  <a:srgbClr val="FF0000"/>
                </a:solidFill>
              </a:rPr>
              <a:t>チケットによって直接予約することで航空券販売コストを低減する。基本的には旅行代理店を使わず、その分の販売手数料を省く </a:t>
            </a:r>
          </a:p>
          <a:p>
            <a:r>
              <a:rPr lang="ja-JP" altLang="en-US" dirty="0"/>
              <a:t>マイレージサービスのような旅客向けのアライアンスには加入しない格安航空会社が比較的</a:t>
            </a:r>
            <a:r>
              <a:rPr lang="ja-JP" altLang="en-US" dirty="0" smtClean="0"/>
              <a:t>多い</a:t>
            </a:r>
            <a:endParaRPr lang="en-US" altLang="ja-JP" dirty="0"/>
          </a:p>
          <a:p>
            <a:r>
              <a:rPr lang="ja-JP" altLang="en-US" dirty="0">
                <a:solidFill>
                  <a:srgbClr val="FF0000"/>
                </a:solidFill>
              </a:rPr>
              <a:t>購入時期を問わずキャンセル料</a:t>
            </a:r>
            <a:r>
              <a:rPr lang="en-US" altLang="ja-JP" dirty="0">
                <a:solidFill>
                  <a:srgbClr val="FF0000"/>
                </a:solidFill>
              </a:rPr>
              <a:t>100%</a:t>
            </a:r>
            <a:r>
              <a:rPr lang="ja-JP" altLang="en-US" dirty="0">
                <a:solidFill>
                  <a:srgbClr val="FF0000"/>
                </a:solidFill>
              </a:rPr>
              <a:t>＝キャンセル不可</a:t>
            </a:r>
            <a:endParaRPr kumimoji="1" lang="ja-JP" altLang="en-US" dirty="0">
              <a:solidFill>
                <a:srgbClr val="FF0000"/>
              </a:solidFill>
            </a:endParaRPr>
          </a:p>
        </p:txBody>
      </p:sp>
    </p:spTree>
    <p:extLst>
      <p:ext uri="{BB962C8B-B14F-4D97-AF65-F5344CB8AC3E}">
        <p14:creationId xmlns:p14="http://schemas.microsoft.com/office/powerpoint/2010/main" val="14127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レガシーキャリアと</a:t>
            </a:r>
            <a:r>
              <a:rPr kumimoji="1" lang="en-US" altLang="ja-JP" dirty="0" smtClean="0">
                <a:solidFill>
                  <a:srgbClr val="00B0F0"/>
                </a:solidFill>
              </a:rPr>
              <a:t>LCC</a:t>
            </a:r>
            <a:r>
              <a:rPr kumimoji="1" lang="ja-JP" altLang="en-US" dirty="0" smtClean="0">
                <a:solidFill>
                  <a:srgbClr val="00B0F0"/>
                </a:solidFill>
              </a:rPr>
              <a:t>の価格比較</a:t>
            </a:r>
            <a:endParaRPr kumimoji="1" lang="ja-JP" altLang="en-US" dirty="0">
              <a:solidFill>
                <a:srgbClr val="00B0F0"/>
              </a:solidFill>
            </a:endParaRPr>
          </a:p>
        </p:txBody>
      </p:sp>
      <p:sp>
        <p:nvSpPr>
          <p:cNvPr id="3" name="コンテンツ プレースホルダー 2"/>
          <p:cNvSpPr>
            <a:spLocks noGrp="1"/>
          </p:cNvSpPr>
          <p:nvPr>
            <p:ph sz="quarter" idx="1"/>
          </p:nvPr>
        </p:nvSpPr>
        <p:spPr/>
        <p:txBody>
          <a:bodyPr/>
          <a:lstStyle/>
          <a:p>
            <a:endParaRPr kumimoji="1" lang="en-US" altLang="ja-JP" dirty="0" smtClean="0"/>
          </a:p>
          <a:p>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8948972"/>
              </p:ext>
            </p:extLst>
          </p:nvPr>
        </p:nvGraphicFramePr>
        <p:xfrm>
          <a:off x="683568" y="1412776"/>
          <a:ext cx="7848873" cy="3240360"/>
        </p:xfrm>
        <a:graphic>
          <a:graphicData uri="http://schemas.openxmlformats.org/drawingml/2006/table">
            <a:tbl>
              <a:tblPr firstRow="1" bandRow="1">
                <a:tableStyleId>{5C22544A-7EE6-4342-B048-85BDC9FD1C3A}</a:tableStyleId>
              </a:tblPr>
              <a:tblGrid>
                <a:gridCol w="2616291"/>
                <a:gridCol w="2616291"/>
                <a:gridCol w="2616291"/>
              </a:tblGrid>
              <a:tr h="648072">
                <a:tc>
                  <a:txBody>
                    <a:bodyPr/>
                    <a:lstStyle/>
                    <a:p>
                      <a:r>
                        <a:rPr kumimoji="1" lang="ja-JP" altLang="en-US" dirty="0" smtClean="0"/>
                        <a:t>中部～新千歳</a:t>
                      </a:r>
                      <a:endParaRPr kumimoji="1" lang="ja-JP" altLang="en-US" dirty="0"/>
                    </a:p>
                  </a:txBody>
                  <a:tcPr/>
                </a:tc>
                <a:tc>
                  <a:txBody>
                    <a:bodyPr/>
                    <a:lstStyle/>
                    <a:p>
                      <a:r>
                        <a:rPr kumimoji="1" lang="ja-JP" altLang="en-US" dirty="0" smtClean="0"/>
                        <a:t>１１月２７日</a:t>
                      </a:r>
                      <a:endParaRPr kumimoji="1" lang="ja-JP" altLang="en-US" dirty="0"/>
                    </a:p>
                  </a:txBody>
                  <a:tcPr/>
                </a:tc>
                <a:tc>
                  <a:txBody>
                    <a:bodyPr/>
                    <a:lstStyle/>
                    <a:p>
                      <a:r>
                        <a:rPr kumimoji="1" lang="ja-JP" altLang="en-US" dirty="0" smtClean="0"/>
                        <a:t>１２月２９日</a:t>
                      </a:r>
                      <a:endParaRPr kumimoji="1" lang="ja-JP" altLang="en-US" dirty="0"/>
                    </a:p>
                  </a:txBody>
                  <a:tcPr/>
                </a:tc>
              </a:tr>
              <a:tr h="648072">
                <a:tc>
                  <a:txBody>
                    <a:bodyPr/>
                    <a:lstStyle/>
                    <a:p>
                      <a:r>
                        <a:rPr kumimoji="1" lang="en-US" altLang="ja-JP" dirty="0" smtClean="0"/>
                        <a:t>ANA</a:t>
                      </a:r>
                    </a:p>
                  </a:txBody>
                  <a:tcPr/>
                </a:tc>
                <a:tc>
                  <a:txBody>
                    <a:bodyPr/>
                    <a:lstStyle/>
                    <a:p>
                      <a:r>
                        <a:rPr kumimoji="1" lang="en-US" altLang="ja-JP" dirty="0" smtClean="0"/>
                        <a:t>37600</a:t>
                      </a:r>
                      <a:endParaRPr kumimoji="1" lang="ja-JP" altLang="en-US" dirty="0"/>
                    </a:p>
                  </a:txBody>
                  <a:tcPr/>
                </a:tc>
                <a:tc>
                  <a:txBody>
                    <a:bodyPr/>
                    <a:lstStyle/>
                    <a:p>
                      <a:r>
                        <a:rPr kumimoji="1" lang="en-US" altLang="ja-JP" dirty="0" smtClean="0"/>
                        <a:t>39800</a:t>
                      </a:r>
                      <a:endParaRPr kumimoji="1" lang="ja-JP" altLang="en-US" dirty="0"/>
                    </a:p>
                  </a:txBody>
                  <a:tcPr/>
                </a:tc>
              </a:tr>
              <a:tr h="648072">
                <a:tc>
                  <a:txBody>
                    <a:bodyPr/>
                    <a:lstStyle/>
                    <a:p>
                      <a:r>
                        <a:rPr kumimoji="1" lang="en-US" altLang="ja-JP" dirty="0" smtClean="0"/>
                        <a:t>JAL</a:t>
                      </a:r>
                      <a:endParaRPr kumimoji="1" lang="ja-JP" altLang="en-US" dirty="0"/>
                    </a:p>
                  </a:txBody>
                  <a:tcPr/>
                </a:tc>
                <a:tc>
                  <a:txBody>
                    <a:bodyPr/>
                    <a:lstStyle/>
                    <a:p>
                      <a:r>
                        <a:rPr kumimoji="1" lang="en-US" altLang="ja-JP" dirty="0" smtClean="0"/>
                        <a:t>37600</a:t>
                      </a:r>
                      <a:endParaRPr kumimoji="1" lang="ja-JP" altLang="en-US" dirty="0"/>
                    </a:p>
                  </a:txBody>
                  <a:tcPr/>
                </a:tc>
                <a:tc>
                  <a:txBody>
                    <a:bodyPr/>
                    <a:lstStyle/>
                    <a:p>
                      <a:r>
                        <a:rPr kumimoji="1" lang="en-US" altLang="ja-JP" dirty="0" smtClean="0"/>
                        <a:t>39800</a:t>
                      </a:r>
                      <a:endParaRPr kumimoji="1" lang="ja-JP" altLang="en-US" dirty="0"/>
                    </a:p>
                  </a:txBody>
                  <a:tcPr/>
                </a:tc>
              </a:tr>
              <a:tr h="648072">
                <a:tc>
                  <a:txBody>
                    <a:bodyPr/>
                    <a:lstStyle/>
                    <a:p>
                      <a:r>
                        <a:rPr kumimoji="1" lang="ja-JP" altLang="en-US" dirty="0" smtClean="0"/>
                        <a:t>ジェットスター</a:t>
                      </a:r>
                      <a:endParaRPr kumimoji="1" lang="ja-JP" altLang="en-US" dirty="0"/>
                    </a:p>
                  </a:txBody>
                  <a:tcPr/>
                </a:tc>
                <a:tc>
                  <a:txBody>
                    <a:bodyPr/>
                    <a:lstStyle/>
                    <a:p>
                      <a:r>
                        <a:rPr kumimoji="1" lang="en-US" altLang="ja-JP" dirty="0" smtClean="0"/>
                        <a:t>9120</a:t>
                      </a:r>
                      <a:endParaRPr kumimoji="1" lang="ja-JP" altLang="en-US" dirty="0"/>
                    </a:p>
                  </a:txBody>
                  <a:tcPr/>
                </a:tc>
                <a:tc>
                  <a:txBody>
                    <a:bodyPr/>
                    <a:lstStyle/>
                    <a:p>
                      <a:r>
                        <a:rPr kumimoji="1" lang="en-US" altLang="ja-JP" dirty="0" smtClean="0"/>
                        <a:t>19800</a:t>
                      </a:r>
                      <a:endParaRPr kumimoji="1" lang="ja-JP" altLang="en-US" dirty="0"/>
                    </a:p>
                  </a:txBody>
                  <a:tcPr/>
                </a:tc>
              </a:tr>
              <a:tr h="648072">
                <a:tc>
                  <a:txBody>
                    <a:bodyPr/>
                    <a:lstStyle/>
                    <a:p>
                      <a:r>
                        <a:rPr kumimoji="1" lang="ja-JP" altLang="en-US" dirty="0" smtClean="0"/>
                        <a:t>スカイマーク</a:t>
                      </a:r>
                      <a:endParaRPr kumimoji="1" lang="ja-JP" altLang="en-US" dirty="0"/>
                    </a:p>
                  </a:txBody>
                  <a:tcPr/>
                </a:tc>
                <a:tc>
                  <a:txBody>
                    <a:bodyPr/>
                    <a:lstStyle/>
                    <a:p>
                      <a:r>
                        <a:rPr kumimoji="1" lang="en-US" altLang="ja-JP" dirty="0" smtClean="0"/>
                        <a:t>12800</a:t>
                      </a:r>
                      <a:endParaRPr kumimoji="1" lang="ja-JP" altLang="en-US" dirty="0"/>
                    </a:p>
                  </a:txBody>
                  <a:tcPr/>
                </a:tc>
                <a:tc>
                  <a:txBody>
                    <a:bodyPr/>
                    <a:lstStyle/>
                    <a:p>
                      <a:r>
                        <a:rPr kumimoji="1" lang="en-US" altLang="ja-JP" dirty="0" smtClean="0"/>
                        <a:t>24900</a:t>
                      </a:r>
                      <a:endParaRPr kumimoji="1" lang="ja-JP" altLang="en-US" dirty="0"/>
                    </a:p>
                  </a:txBody>
                  <a:tcPr/>
                </a:tc>
              </a:tr>
            </a:tbl>
          </a:graphicData>
        </a:graphic>
      </p:graphicFrame>
      <p:sp>
        <p:nvSpPr>
          <p:cNvPr id="4" name="テキスト ボックス 3"/>
          <p:cNvSpPr txBox="1"/>
          <p:nvPr/>
        </p:nvSpPr>
        <p:spPr>
          <a:xfrm>
            <a:off x="8028384" y="4653136"/>
            <a:ext cx="504056" cy="369332"/>
          </a:xfrm>
          <a:prstGeom prst="rect">
            <a:avLst/>
          </a:prstGeom>
          <a:noFill/>
        </p:spPr>
        <p:txBody>
          <a:bodyPr wrap="square" rtlCol="0">
            <a:spAutoFit/>
          </a:bodyPr>
          <a:lstStyle/>
          <a:p>
            <a:r>
              <a:rPr kumimoji="1" lang="ja-JP" altLang="en-US" dirty="0" smtClean="0"/>
              <a:t>円</a:t>
            </a:r>
            <a:endParaRPr kumimoji="1" lang="ja-JP" altLang="en-US" dirty="0"/>
          </a:p>
        </p:txBody>
      </p:sp>
    </p:spTree>
    <p:extLst>
      <p:ext uri="{BB962C8B-B14F-4D97-AF65-F5344CB8AC3E}">
        <p14:creationId xmlns:p14="http://schemas.microsoft.com/office/powerpoint/2010/main" val="3269045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1040</TotalTime>
  <Words>1344</Words>
  <Application>Microsoft Office PowerPoint</Application>
  <PresentationFormat>画面に合わせる (4:3)</PresentationFormat>
  <Paragraphs>206</Paragraphs>
  <Slides>37</Slides>
  <Notes>8</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アース</vt:lpstr>
      <vt:lpstr>LCC</vt:lpstr>
      <vt:lpstr>LCCとは？</vt:lpstr>
      <vt:lpstr>LCCとは？</vt:lpstr>
      <vt:lpstr>世界の航空会社</vt:lpstr>
      <vt:lpstr>LCCのビジネスモデル</vt:lpstr>
      <vt:lpstr>１　運用コストの低減</vt:lpstr>
      <vt:lpstr>２　機内サービスの簡略化</vt:lpstr>
      <vt:lpstr>３　航空券販売コストの低減</vt:lpstr>
      <vt:lpstr>レガシーキャリアとLCCの価格比較</vt:lpstr>
      <vt:lpstr>日本国内でのLCC</vt:lpstr>
      <vt:lpstr>日本国内でのLCC２</vt:lpstr>
      <vt:lpstr>日本国内でのLCC３</vt:lpstr>
      <vt:lpstr>航空業界について</vt:lpstr>
      <vt:lpstr>航空業態</vt:lpstr>
      <vt:lpstr>レガシーキャリアの特徴</vt:lpstr>
      <vt:lpstr>大手航空会社</vt:lpstr>
      <vt:lpstr>航空業態</vt:lpstr>
      <vt:lpstr>航空業界の特徴</vt:lpstr>
      <vt:lpstr>航空業界の特徴２</vt:lpstr>
      <vt:lpstr>航空業界の特徴３</vt:lpstr>
      <vt:lpstr>航空業界の特徴４</vt:lpstr>
      <vt:lpstr>PowerPoint プレゼンテーション</vt:lpstr>
      <vt:lpstr>LCCは、航空業界に対してどのような影響を与えているのだろうか？</vt:lpstr>
      <vt:lpstr>仮説</vt:lpstr>
      <vt:lpstr>LCCとレガシーキャリアの需要面での違い</vt:lpstr>
      <vt:lpstr>レガシーキャリアとLCCの需要層の違い</vt:lpstr>
      <vt:lpstr>レガシーキャリアとLCCの需要層の違い</vt:lpstr>
      <vt:lpstr>需要の運賃弾力性</vt:lpstr>
      <vt:lpstr>航空旅客者の利用目的</vt:lpstr>
      <vt:lpstr>PowerPoint プレゼンテーション</vt:lpstr>
      <vt:lpstr>PowerPoint プレゼンテーション</vt:lpstr>
      <vt:lpstr>仮説に対してのまとめ</vt:lpstr>
      <vt:lpstr>今後のLCC</vt:lpstr>
      <vt:lpstr>欧米の現状</vt:lpstr>
      <vt:lpstr>今後のLCC</vt:lpstr>
      <vt:lpstr>今後のLCC２</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LCCについて</dc:title>
  <dc:creator>e111138</dc:creator>
  <cp:lastModifiedBy>e111120</cp:lastModifiedBy>
  <cp:revision>76</cp:revision>
  <cp:lastPrinted>2013-07-11T04:44:48Z</cp:lastPrinted>
  <dcterms:created xsi:type="dcterms:W3CDTF">2013-06-04T03:35:04Z</dcterms:created>
  <dcterms:modified xsi:type="dcterms:W3CDTF">2013-11-21T05:46:03Z</dcterms:modified>
</cp:coreProperties>
</file>