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3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4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6" r:id="rId3"/>
    <p:sldId id="297" r:id="rId4"/>
    <p:sldId id="288" r:id="rId5"/>
    <p:sldId id="290" r:id="rId6"/>
    <p:sldId id="289" r:id="rId7"/>
    <p:sldId id="291" r:id="rId8"/>
    <p:sldId id="292" r:id="rId9"/>
    <p:sldId id="294" r:id="rId10"/>
    <p:sldId id="280" r:id="rId11"/>
    <p:sldId id="281" r:id="rId12"/>
    <p:sldId id="282" r:id="rId13"/>
    <p:sldId id="316" r:id="rId14"/>
    <p:sldId id="317" r:id="rId15"/>
    <p:sldId id="315" r:id="rId16"/>
    <p:sldId id="285" r:id="rId17"/>
    <p:sldId id="287" r:id="rId18"/>
    <p:sldId id="298" r:id="rId19"/>
    <p:sldId id="299" r:id="rId20"/>
    <p:sldId id="312" r:id="rId21"/>
    <p:sldId id="309" r:id="rId22"/>
    <p:sldId id="310" r:id="rId23"/>
    <p:sldId id="311" r:id="rId24"/>
    <p:sldId id="304" r:id="rId25"/>
    <p:sldId id="305" r:id="rId26"/>
    <p:sldId id="313" r:id="rId27"/>
    <p:sldId id="314" r:id="rId28"/>
    <p:sldId id="308" r:id="rId29"/>
    <p:sldId id="271" r:id="rId30"/>
  </p:sldIdLst>
  <p:sldSz cx="9144000" cy="6858000" type="screen4x3"/>
  <p:notesSz cx="9872663" cy="679132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Segoe UI" panose="020B0502040204020203" pitchFamily="34" charset="0"/>
        <a:ea typeface="メイリオ" panose="020B0604030504040204" pitchFamily="50" charset="-128"/>
        <a:cs typeface="メイリオ" panose="020B0604030504040204" pitchFamily="5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639" autoAdjust="0"/>
  </p:normalViewPr>
  <p:slideViewPr>
    <p:cSldViewPr>
      <p:cViewPr varScale="1">
        <p:scale>
          <a:sx n="128" d="100"/>
          <a:sy n="128" d="100"/>
        </p:scale>
        <p:origin x="114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E4243CEE-E3E6-4024-8005-1281DD1652AD}" type="presOf" srcId="{D925768A-82A4-47E3-BBB0-C07F5302143E}" destId="{F4CA2E89-E66A-44F6-A45F-D223AD39D452}" srcOrd="0" destOrd="0" presId="urn:microsoft.com/office/officeart/2005/8/layout/chevron1"/>
    <dgm:cxn modelId="{7462EEC6-6D1D-4470-9034-2CDDD2443485}" type="presOf" srcId="{A15D40A1-9874-4852-A158-616BAB8EE27D}" destId="{08C2E4DC-6FF8-41D9-B77C-DDDD4D231B0F}" srcOrd="0" destOrd="0" presId="urn:microsoft.com/office/officeart/2005/8/layout/chevron1"/>
    <dgm:cxn modelId="{565F38A7-1B1D-4119-A36F-3B54B1769FEA}" type="presOf" srcId="{E46BBA4E-07FF-4169-9CF7-2D932C86BF85}" destId="{5A0127EA-5B1C-45C7-8799-414CD3123DDD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EC883810-4D60-4D5F-9465-06F8E42A004D}" type="presOf" srcId="{437E8FD5-3B1D-495E-A36E-9B7D45B999F4}" destId="{0D8C2301-E436-49DD-BE31-C01B9EA557AB}" srcOrd="0" destOrd="0" presId="urn:microsoft.com/office/officeart/2005/8/layout/chevron1"/>
    <dgm:cxn modelId="{1CC941C5-2FC7-430E-9C3A-6A28D1265F2E}" type="presParOf" srcId="{0D8C2301-E436-49DD-BE31-C01B9EA557AB}" destId="{F4CA2E89-E66A-44F6-A45F-D223AD39D452}" srcOrd="0" destOrd="0" presId="urn:microsoft.com/office/officeart/2005/8/layout/chevron1"/>
    <dgm:cxn modelId="{955D3E5B-FC58-4795-A2FF-BECE3581111C}" type="presParOf" srcId="{0D8C2301-E436-49DD-BE31-C01B9EA557AB}" destId="{91D2124C-18C9-415C-B2AA-B81B11F6B299}" srcOrd="1" destOrd="0" presId="urn:microsoft.com/office/officeart/2005/8/layout/chevron1"/>
    <dgm:cxn modelId="{F987BA1E-EF91-4C3F-B3C1-0D08B6B51EA7}" type="presParOf" srcId="{0D8C2301-E436-49DD-BE31-C01B9EA557AB}" destId="{5A0127EA-5B1C-45C7-8799-414CD3123DDD}" srcOrd="2" destOrd="0" presId="urn:microsoft.com/office/officeart/2005/8/layout/chevron1"/>
    <dgm:cxn modelId="{A76EAE2E-DE9C-4952-933E-4120F29F96D9}" type="presParOf" srcId="{0D8C2301-E436-49DD-BE31-C01B9EA557AB}" destId="{AB27E532-435E-4201-8540-D396D34284C7}" srcOrd="3" destOrd="0" presId="urn:microsoft.com/office/officeart/2005/8/layout/chevron1"/>
    <dgm:cxn modelId="{A90C6005-630D-485C-ABEE-04AB37F38CA2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958FD5DF-113E-47D2-ABB0-09603D1C42F0}" type="presOf" srcId="{D925768A-82A4-47E3-BBB0-C07F5302143E}" destId="{F4CA2E89-E66A-44F6-A45F-D223AD39D452}" srcOrd="0" destOrd="0" presId="urn:microsoft.com/office/officeart/2005/8/layout/chevron1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A0D26785-2C9A-4070-BAFF-BB56E263AAF7}" type="presOf" srcId="{112577FC-DFB1-4159-8CC9-D2C79A7ADE90}" destId="{B25D053A-8759-447F-A96E-571A91C9C65D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FDF8D7DF-DA80-4B27-AB43-2E739426ED59}" type="presOf" srcId="{A15D40A1-9874-4852-A158-616BAB8EE27D}" destId="{08C2E4DC-6FF8-41D9-B77C-DDDD4D231B0F}" srcOrd="0" destOrd="0" presId="urn:microsoft.com/office/officeart/2005/8/layout/chevron1"/>
    <dgm:cxn modelId="{4FA1B741-C1EC-4FBC-955B-2A64F06B93BD}" type="presOf" srcId="{437E8FD5-3B1D-495E-A36E-9B7D45B999F4}" destId="{0D8C2301-E436-49DD-BE31-C01B9EA557AB}" srcOrd="0" destOrd="0" presId="urn:microsoft.com/office/officeart/2005/8/layout/chevron1"/>
    <dgm:cxn modelId="{D7555B63-10F3-46E5-A44D-0735C9A662D1}" type="presParOf" srcId="{0D8C2301-E436-49DD-BE31-C01B9EA557AB}" destId="{B25D053A-8759-447F-A96E-571A91C9C65D}" srcOrd="0" destOrd="0" presId="urn:microsoft.com/office/officeart/2005/8/layout/chevron1"/>
    <dgm:cxn modelId="{DE99123E-91E3-4D5A-95F4-095CACFB3803}" type="presParOf" srcId="{0D8C2301-E436-49DD-BE31-C01B9EA557AB}" destId="{2AF5010E-8056-4371-A22F-900A36DB8255}" srcOrd="1" destOrd="0" presId="urn:microsoft.com/office/officeart/2005/8/layout/chevron1"/>
    <dgm:cxn modelId="{2B2358BA-DA83-4889-BE07-1A6645C0112E}" type="presParOf" srcId="{0D8C2301-E436-49DD-BE31-C01B9EA557AB}" destId="{F4CA2E89-E66A-44F6-A45F-D223AD39D452}" srcOrd="2" destOrd="0" presId="urn:microsoft.com/office/officeart/2005/8/layout/chevron1"/>
    <dgm:cxn modelId="{4ABD7844-B97B-49B5-A7F5-97766E86DC66}" type="presParOf" srcId="{0D8C2301-E436-49DD-BE31-C01B9EA557AB}" destId="{91D2124C-18C9-415C-B2AA-B81B11F6B299}" srcOrd="3" destOrd="0" presId="urn:microsoft.com/office/officeart/2005/8/layout/chevron1"/>
    <dgm:cxn modelId="{767453A4-3352-41B8-96A5-5C7D3D8A27F5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08BE461-8020-45A9-8F6D-D14881D2D685}" type="presOf" srcId="{A15D40A1-9874-4852-A158-616BAB8EE27D}" destId="{08C2E4DC-6FF8-41D9-B77C-DDDD4D231B0F}" srcOrd="0" destOrd="0" presId="urn:microsoft.com/office/officeart/2005/8/layout/chevron1"/>
    <dgm:cxn modelId="{97B7095C-C8EA-4502-B9CD-29CFE9B2E6FA}" type="presOf" srcId="{112577FC-DFB1-4159-8CC9-D2C79A7ADE90}" destId="{B25D053A-8759-447F-A96E-571A91C9C65D}" srcOrd="0" destOrd="0" presId="urn:microsoft.com/office/officeart/2005/8/layout/chevron1"/>
    <dgm:cxn modelId="{9266EDED-DC7B-43AA-88C1-74320D56726D}" type="presOf" srcId="{437E8FD5-3B1D-495E-A36E-9B7D45B999F4}" destId="{0D8C2301-E436-49DD-BE31-C01B9EA557AB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1FA3F021-03B0-46C8-9EC7-DCED989D5296}" type="presOf" srcId="{D925768A-82A4-47E3-BBB0-C07F5302143E}" destId="{F4CA2E89-E66A-44F6-A45F-D223AD39D452}" srcOrd="0" destOrd="0" presId="urn:microsoft.com/office/officeart/2005/8/layout/chevron1"/>
    <dgm:cxn modelId="{0738E2EA-D616-4967-A0FF-A72814AE1CFE}" type="presParOf" srcId="{0D8C2301-E436-49DD-BE31-C01B9EA557AB}" destId="{B25D053A-8759-447F-A96E-571A91C9C65D}" srcOrd="0" destOrd="0" presId="urn:microsoft.com/office/officeart/2005/8/layout/chevron1"/>
    <dgm:cxn modelId="{10BCD397-C191-43DD-8C67-ADAA8638F5C8}" type="presParOf" srcId="{0D8C2301-E436-49DD-BE31-C01B9EA557AB}" destId="{2AF5010E-8056-4371-A22F-900A36DB8255}" srcOrd="1" destOrd="0" presId="urn:microsoft.com/office/officeart/2005/8/layout/chevron1"/>
    <dgm:cxn modelId="{D1B0BE9E-B20D-43E0-AA4D-E97CC86C7B04}" type="presParOf" srcId="{0D8C2301-E436-49DD-BE31-C01B9EA557AB}" destId="{F4CA2E89-E66A-44F6-A45F-D223AD39D452}" srcOrd="2" destOrd="0" presId="urn:microsoft.com/office/officeart/2005/8/layout/chevron1"/>
    <dgm:cxn modelId="{A5AE3CC8-7D5D-4692-B4F8-54D7311450D9}" type="presParOf" srcId="{0D8C2301-E436-49DD-BE31-C01B9EA557AB}" destId="{91D2124C-18C9-415C-B2AA-B81B11F6B299}" srcOrd="3" destOrd="0" presId="urn:microsoft.com/office/officeart/2005/8/layout/chevron1"/>
    <dgm:cxn modelId="{ECFCAC50-D6CF-4929-B450-03C810C86FCA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C05AA2CB-9083-4FEB-A907-AAD332B46C96}" type="presOf" srcId="{D925768A-82A4-47E3-BBB0-C07F5302143E}" destId="{F4CA2E89-E66A-44F6-A45F-D223AD39D452}" srcOrd="0" destOrd="0" presId="urn:microsoft.com/office/officeart/2005/8/layout/chevron1"/>
    <dgm:cxn modelId="{40E22A7E-102F-4292-8777-FAF310717A37}" type="presOf" srcId="{437E8FD5-3B1D-495E-A36E-9B7D45B999F4}" destId="{0D8C2301-E436-49DD-BE31-C01B9EA557AB}" srcOrd="0" destOrd="0" presId="urn:microsoft.com/office/officeart/2005/8/layout/chevron1"/>
    <dgm:cxn modelId="{E5360639-67C7-4BAB-840E-451016AED31C}" type="presOf" srcId="{112577FC-DFB1-4159-8CC9-D2C79A7ADE90}" destId="{B25D053A-8759-447F-A96E-571A91C9C65D}" srcOrd="0" destOrd="0" presId="urn:microsoft.com/office/officeart/2005/8/layout/chevron1"/>
    <dgm:cxn modelId="{BEA0A286-9022-4481-831A-611C808B39C3}" type="presOf" srcId="{A15D40A1-9874-4852-A158-616BAB8EE27D}" destId="{08C2E4DC-6FF8-41D9-B77C-DDDD4D231B0F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B40EDA1F-4534-4F88-AC01-1F8031B11EBF}" type="presParOf" srcId="{0D8C2301-E436-49DD-BE31-C01B9EA557AB}" destId="{B25D053A-8759-447F-A96E-571A91C9C65D}" srcOrd="0" destOrd="0" presId="urn:microsoft.com/office/officeart/2005/8/layout/chevron1"/>
    <dgm:cxn modelId="{5C361B63-FCFD-4BA7-BA52-5CC829443947}" type="presParOf" srcId="{0D8C2301-E436-49DD-BE31-C01B9EA557AB}" destId="{2AF5010E-8056-4371-A22F-900A36DB8255}" srcOrd="1" destOrd="0" presId="urn:microsoft.com/office/officeart/2005/8/layout/chevron1"/>
    <dgm:cxn modelId="{A9274F47-5537-4CB3-928A-2F5A482143CF}" type="presParOf" srcId="{0D8C2301-E436-49DD-BE31-C01B9EA557AB}" destId="{F4CA2E89-E66A-44F6-A45F-D223AD39D452}" srcOrd="2" destOrd="0" presId="urn:microsoft.com/office/officeart/2005/8/layout/chevron1"/>
    <dgm:cxn modelId="{E5BA683C-341B-494E-9187-70889BE89976}" type="presParOf" srcId="{0D8C2301-E436-49DD-BE31-C01B9EA557AB}" destId="{91D2124C-18C9-415C-B2AA-B81B11F6B299}" srcOrd="3" destOrd="0" presId="urn:microsoft.com/office/officeart/2005/8/layout/chevron1"/>
    <dgm:cxn modelId="{21EA0233-B61A-4BBF-81EF-B11E0C0ECD64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22F0CDE-4A79-49A3-93D5-D7D69E2FA367}" type="presOf" srcId="{D925768A-82A4-47E3-BBB0-C07F5302143E}" destId="{F4CA2E89-E66A-44F6-A45F-D223AD39D452}" srcOrd="0" destOrd="0" presId="urn:microsoft.com/office/officeart/2005/8/layout/chevron1"/>
    <dgm:cxn modelId="{E8BB6CE1-0FC3-4B75-8B7E-9C3AA35841FD}" type="presOf" srcId="{112577FC-DFB1-4159-8CC9-D2C79A7ADE90}" destId="{B25D053A-8759-447F-A96E-571A91C9C65D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96BC6FF5-4BCB-4A19-BF79-3A45A5B1F5EC}" type="presOf" srcId="{437E8FD5-3B1D-495E-A36E-9B7D45B999F4}" destId="{0D8C2301-E436-49DD-BE31-C01B9EA557AB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98E5B334-FC4F-4171-BF46-A8DFB653AA6E}" type="presOf" srcId="{A15D40A1-9874-4852-A158-616BAB8EE27D}" destId="{08C2E4DC-6FF8-41D9-B77C-DDDD4D231B0F}" srcOrd="0" destOrd="0" presId="urn:microsoft.com/office/officeart/2005/8/layout/chevron1"/>
    <dgm:cxn modelId="{9B1ADC93-CD6B-4F7A-8003-A7BDCEC92205}" type="presParOf" srcId="{0D8C2301-E436-49DD-BE31-C01B9EA557AB}" destId="{B25D053A-8759-447F-A96E-571A91C9C65D}" srcOrd="0" destOrd="0" presId="urn:microsoft.com/office/officeart/2005/8/layout/chevron1"/>
    <dgm:cxn modelId="{D2F153D2-5D22-4B0C-9565-3DFB41010AF2}" type="presParOf" srcId="{0D8C2301-E436-49DD-BE31-C01B9EA557AB}" destId="{2AF5010E-8056-4371-A22F-900A36DB8255}" srcOrd="1" destOrd="0" presId="urn:microsoft.com/office/officeart/2005/8/layout/chevron1"/>
    <dgm:cxn modelId="{1CEB8432-2F0F-4F95-AEE1-38024BBF4898}" type="presParOf" srcId="{0D8C2301-E436-49DD-BE31-C01B9EA557AB}" destId="{F4CA2E89-E66A-44F6-A45F-D223AD39D452}" srcOrd="2" destOrd="0" presId="urn:microsoft.com/office/officeart/2005/8/layout/chevron1"/>
    <dgm:cxn modelId="{54F8BDBE-BD65-42D7-86C9-D64D2600EB68}" type="presParOf" srcId="{0D8C2301-E436-49DD-BE31-C01B9EA557AB}" destId="{91D2124C-18C9-415C-B2AA-B81B11F6B299}" srcOrd="3" destOrd="0" presId="urn:microsoft.com/office/officeart/2005/8/layout/chevron1"/>
    <dgm:cxn modelId="{6CE28EA2-CAE1-41E3-A024-6154A4B0BEFF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C40CDF3-16FC-493F-B215-CF98256222B4}" type="presOf" srcId="{A15D40A1-9874-4852-A158-616BAB8EE27D}" destId="{08C2E4DC-6FF8-41D9-B77C-DDDD4D231B0F}" srcOrd="0" destOrd="0" presId="urn:microsoft.com/office/officeart/2005/8/layout/chevron1"/>
    <dgm:cxn modelId="{8A30233F-D46E-449F-99CA-561400971CBD}" type="presOf" srcId="{112577FC-DFB1-4159-8CC9-D2C79A7ADE90}" destId="{B25D053A-8759-447F-A96E-571A91C9C65D}" srcOrd="0" destOrd="0" presId="urn:microsoft.com/office/officeart/2005/8/layout/chevron1"/>
    <dgm:cxn modelId="{34A1A973-F93A-449D-9401-002F07A13ECC}" type="presOf" srcId="{D925768A-82A4-47E3-BBB0-C07F5302143E}" destId="{F4CA2E89-E66A-44F6-A45F-D223AD39D452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40CC1F1F-800C-4AF9-867D-6021AF045044}" type="presOf" srcId="{437E8FD5-3B1D-495E-A36E-9B7D45B999F4}" destId="{0D8C2301-E436-49DD-BE31-C01B9EA557AB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A321ED9A-7DE7-4D7A-8E5D-94A146B6DD1D}" type="presParOf" srcId="{0D8C2301-E436-49DD-BE31-C01B9EA557AB}" destId="{B25D053A-8759-447F-A96E-571A91C9C65D}" srcOrd="0" destOrd="0" presId="urn:microsoft.com/office/officeart/2005/8/layout/chevron1"/>
    <dgm:cxn modelId="{14203B9E-66AC-417A-AB2B-876B02D42386}" type="presParOf" srcId="{0D8C2301-E436-49DD-BE31-C01B9EA557AB}" destId="{2AF5010E-8056-4371-A22F-900A36DB8255}" srcOrd="1" destOrd="0" presId="urn:microsoft.com/office/officeart/2005/8/layout/chevron1"/>
    <dgm:cxn modelId="{5BF7C113-1D83-43B5-B820-F78CBE05E576}" type="presParOf" srcId="{0D8C2301-E436-49DD-BE31-C01B9EA557AB}" destId="{F4CA2E89-E66A-44F6-A45F-D223AD39D452}" srcOrd="2" destOrd="0" presId="urn:microsoft.com/office/officeart/2005/8/layout/chevron1"/>
    <dgm:cxn modelId="{D7F2F7CF-1DA2-4361-A54B-2CEFFC354606}" type="presParOf" srcId="{0D8C2301-E436-49DD-BE31-C01B9EA557AB}" destId="{91D2124C-18C9-415C-B2AA-B81B11F6B299}" srcOrd="3" destOrd="0" presId="urn:microsoft.com/office/officeart/2005/8/layout/chevron1"/>
    <dgm:cxn modelId="{A9DDE12B-9A53-4A13-BCA6-92E23063899C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7E989D41-EEB7-4C71-AF0E-5D6D84907C13}" type="presOf" srcId="{437E8FD5-3B1D-495E-A36E-9B7D45B999F4}" destId="{0D8C2301-E436-49DD-BE31-C01B9EA557AB}" srcOrd="0" destOrd="0" presId="urn:microsoft.com/office/officeart/2005/8/layout/chevron1"/>
    <dgm:cxn modelId="{08FF5ED0-0695-4819-94A7-7D3B896D39CA}" type="presOf" srcId="{112577FC-DFB1-4159-8CC9-D2C79A7ADE90}" destId="{B25D053A-8759-447F-A96E-571A91C9C65D}" srcOrd="0" destOrd="0" presId="urn:microsoft.com/office/officeart/2005/8/layout/chevron1"/>
    <dgm:cxn modelId="{3B7ABADD-18BA-422C-8C5A-EB1E9620F066}" type="presOf" srcId="{A15D40A1-9874-4852-A158-616BAB8EE27D}" destId="{08C2E4DC-6FF8-41D9-B77C-DDDD4D231B0F}" srcOrd="0" destOrd="0" presId="urn:microsoft.com/office/officeart/2005/8/layout/chevron1"/>
    <dgm:cxn modelId="{2BEEACDF-92B4-46C4-B002-50D67F9D74F9}" type="presOf" srcId="{D925768A-82A4-47E3-BBB0-C07F5302143E}" destId="{F4CA2E89-E66A-44F6-A45F-D223AD39D452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87A250D9-2CE7-435C-9211-2720BFC3A598}" type="presParOf" srcId="{0D8C2301-E436-49DD-BE31-C01B9EA557AB}" destId="{B25D053A-8759-447F-A96E-571A91C9C65D}" srcOrd="0" destOrd="0" presId="urn:microsoft.com/office/officeart/2005/8/layout/chevron1"/>
    <dgm:cxn modelId="{8C9D72B3-1C5B-4814-A2F0-05888EBFD839}" type="presParOf" srcId="{0D8C2301-E436-49DD-BE31-C01B9EA557AB}" destId="{2AF5010E-8056-4371-A22F-900A36DB8255}" srcOrd="1" destOrd="0" presId="urn:microsoft.com/office/officeart/2005/8/layout/chevron1"/>
    <dgm:cxn modelId="{429A4F45-72DE-4080-9455-701D70CE3AB6}" type="presParOf" srcId="{0D8C2301-E436-49DD-BE31-C01B9EA557AB}" destId="{F4CA2E89-E66A-44F6-A45F-D223AD39D452}" srcOrd="2" destOrd="0" presId="urn:microsoft.com/office/officeart/2005/8/layout/chevron1"/>
    <dgm:cxn modelId="{11627E0F-FC33-40BB-9181-1C28D8452155}" type="presParOf" srcId="{0D8C2301-E436-49DD-BE31-C01B9EA557AB}" destId="{91D2124C-18C9-415C-B2AA-B81B11F6B299}" srcOrd="3" destOrd="0" presId="urn:microsoft.com/office/officeart/2005/8/layout/chevron1"/>
    <dgm:cxn modelId="{C9D0656E-B374-4D72-A5DB-B963730C5215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65A04A63-0E6F-431E-8389-8BD5119AF1DB}" type="presOf" srcId="{D925768A-82A4-47E3-BBB0-C07F5302143E}" destId="{F4CA2E89-E66A-44F6-A45F-D223AD39D452}" srcOrd="0" destOrd="0" presId="urn:microsoft.com/office/officeart/2005/8/layout/chevron1"/>
    <dgm:cxn modelId="{5A064112-C89D-45E2-8E19-1ECA4E132FAF}" type="presOf" srcId="{A15D40A1-9874-4852-A158-616BAB8EE27D}" destId="{08C2E4DC-6FF8-41D9-B77C-DDDD4D231B0F}" srcOrd="0" destOrd="0" presId="urn:microsoft.com/office/officeart/2005/8/layout/chevron1"/>
    <dgm:cxn modelId="{00D36233-091B-4059-8C55-8CB7B854563B}" type="presOf" srcId="{437E8FD5-3B1D-495E-A36E-9B7D45B999F4}" destId="{0D8C2301-E436-49DD-BE31-C01B9EA557AB}" srcOrd="0" destOrd="0" presId="urn:microsoft.com/office/officeart/2005/8/layout/chevron1"/>
    <dgm:cxn modelId="{1F9B58AF-8441-44A5-8091-CA3CA74EC0EC}" type="presOf" srcId="{112577FC-DFB1-4159-8CC9-D2C79A7ADE90}" destId="{B25D053A-8759-447F-A96E-571A91C9C65D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67FD7D97-C549-42C9-917A-0110E6D8B13D}" type="presParOf" srcId="{0D8C2301-E436-49DD-BE31-C01B9EA557AB}" destId="{B25D053A-8759-447F-A96E-571A91C9C65D}" srcOrd="0" destOrd="0" presId="urn:microsoft.com/office/officeart/2005/8/layout/chevron1"/>
    <dgm:cxn modelId="{47B76326-D865-4030-A0E5-A4922BD87484}" type="presParOf" srcId="{0D8C2301-E436-49DD-BE31-C01B9EA557AB}" destId="{2AF5010E-8056-4371-A22F-900A36DB8255}" srcOrd="1" destOrd="0" presId="urn:microsoft.com/office/officeart/2005/8/layout/chevron1"/>
    <dgm:cxn modelId="{8EFF17EB-5C4F-4FF0-98ED-702E5E0C77B6}" type="presParOf" srcId="{0D8C2301-E436-49DD-BE31-C01B9EA557AB}" destId="{F4CA2E89-E66A-44F6-A45F-D223AD39D452}" srcOrd="2" destOrd="0" presId="urn:microsoft.com/office/officeart/2005/8/layout/chevron1"/>
    <dgm:cxn modelId="{4B10D424-8033-462E-85D5-D4AD4C7FD6F1}" type="presParOf" srcId="{0D8C2301-E436-49DD-BE31-C01B9EA557AB}" destId="{91D2124C-18C9-415C-B2AA-B81B11F6B299}" srcOrd="3" destOrd="0" presId="urn:microsoft.com/office/officeart/2005/8/layout/chevron1"/>
    <dgm:cxn modelId="{018E8960-5CF7-48A3-A9B0-F8DD80F04C48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18EF081-BB82-48A4-B83E-55156D61E7B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A877A32-47F8-4FA2-825D-18FFACEF258C}">
      <dgm:prSet phldrT="[テキスト]" custT="1"/>
      <dgm:spPr>
        <a:solidFill>
          <a:schemeClr val="accent5">
            <a:lumMod val="75000"/>
          </a:schemeClr>
        </a:solidFill>
        <a:ln w="9525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kumimoji="1" lang="ja-JP" altLang="en-US" sz="4800" b="1" dirty="0" smtClean="0"/>
            <a:t>認知症保険</a:t>
          </a:r>
          <a:endParaRPr kumimoji="1" lang="ja-JP" altLang="en-US" sz="4800" b="1" dirty="0"/>
        </a:p>
      </dgm:t>
    </dgm:pt>
    <dgm:pt modelId="{5456C323-E64F-4AC8-BEB9-9F32A95857E5}" type="parTrans" cxnId="{E444E83C-75E8-4673-B13D-390966D91430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3256FAE5-8259-427D-AD80-A9B7F3073FCB}" type="sibTrans" cxnId="{E444E83C-75E8-4673-B13D-390966D91430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9AFB7404-842E-4FC7-BB20-9DE8A5F2DE3A}">
      <dgm:prSet phldrT="[テキスト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kumimoji="1" lang="ja-JP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徘徊認知症患者の捜索</a:t>
          </a:r>
          <a:endParaRPr kumimoji="1" lang="ja-JP" altLang="en-US" sz="36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0DC9883-674A-446C-A34E-CAF31ADDC926}" type="parTrans" cxnId="{9B617D56-F785-49E3-8F64-64D5259F952E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64154746-08D8-4AE5-9F47-14C77E9BFC47}" type="sibTrans" cxnId="{9B617D56-F785-49E3-8F64-64D5259F952E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718D76EC-348F-438E-B7E8-A514CD133251}">
      <dgm:prSet phldrT="[テキスト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>
            <a:lnSpc>
              <a:spcPct val="50000"/>
            </a:lnSpc>
          </a:pPr>
          <a:r>
            <a:rPr kumimoji="1" lang="ja-JP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列車事故等</a:t>
          </a:r>
          <a:endParaRPr kumimoji="1" lang="en-US" altLang="ja-JP" sz="3600" b="1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algn="ctr">
            <a:lnSpc>
              <a:spcPct val="50000"/>
            </a:lnSpc>
          </a:pPr>
          <a:r>
            <a:rPr kumimoji="1" lang="ja-JP" alt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賠償金負担</a:t>
          </a:r>
          <a:endParaRPr kumimoji="1" lang="ja-JP" altLang="en-US" sz="36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2896E8B-63D5-4387-A2BD-893CED189302}" type="parTrans" cxnId="{33B1055B-CFA1-46F7-BEA8-69955B3D6D7B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2809D354-150E-4FE6-8E55-7F74B0E2EE07}" type="sibTrans" cxnId="{33B1055B-CFA1-46F7-BEA8-69955B3D6D7B}">
      <dgm:prSet/>
      <dgm:spPr/>
      <dgm:t>
        <a:bodyPr/>
        <a:lstStyle/>
        <a:p>
          <a:pPr algn="ctr"/>
          <a:endParaRPr kumimoji="1" lang="ja-JP" altLang="en-US" sz="3600"/>
        </a:p>
      </dgm:t>
    </dgm:pt>
    <dgm:pt modelId="{341733BC-F9A6-4E87-9B05-E5452387F3C5}" type="pres">
      <dgm:prSet presAssocID="{018EF081-BB82-48A4-B83E-55156D61E7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51D9585-A523-450D-81D9-E6CF9B6E18D1}" type="pres">
      <dgm:prSet presAssocID="{DA877A32-47F8-4FA2-825D-18FFACEF258C}" presName="roof" presStyleLbl="dkBgShp" presStyleIdx="0" presStyleCnt="2" custLinFactNeighborX="4085"/>
      <dgm:spPr/>
      <dgm:t>
        <a:bodyPr/>
        <a:lstStyle/>
        <a:p>
          <a:endParaRPr kumimoji="1" lang="ja-JP" altLang="en-US"/>
        </a:p>
      </dgm:t>
    </dgm:pt>
    <dgm:pt modelId="{AEB7EF4C-E6DB-473F-AB19-A91D6248AE33}" type="pres">
      <dgm:prSet presAssocID="{DA877A32-47F8-4FA2-825D-18FFACEF258C}" presName="pillars" presStyleCnt="0"/>
      <dgm:spPr/>
    </dgm:pt>
    <dgm:pt modelId="{A30DF642-9439-4E7E-94A0-6349A618FFEC}" type="pres">
      <dgm:prSet presAssocID="{DA877A32-47F8-4FA2-825D-18FFACEF258C}" presName="pillar1" presStyleLbl="node1" presStyleIdx="0" presStyleCnt="2" custLinFactNeighborY="49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28C74C0-A367-4148-A71A-F47D4952EEF2}" type="pres">
      <dgm:prSet presAssocID="{718D76EC-348F-438E-B7E8-A514CD13325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9FAE94-7412-49D1-8DDE-2AEBA852FD64}" type="pres">
      <dgm:prSet presAssocID="{DA877A32-47F8-4FA2-825D-18FFACEF258C}" presName="base" presStyleLbl="dkBgShp" presStyleIdx="1" presStyleCnt="2"/>
      <dgm:spPr>
        <a:solidFill>
          <a:schemeClr val="accent5">
            <a:lumMod val="75000"/>
          </a:schemeClr>
        </a:solidFill>
      </dgm:spPr>
    </dgm:pt>
  </dgm:ptLst>
  <dgm:cxnLst>
    <dgm:cxn modelId="{33B1055B-CFA1-46F7-BEA8-69955B3D6D7B}" srcId="{DA877A32-47F8-4FA2-825D-18FFACEF258C}" destId="{718D76EC-348F-438E-B7E8-A514CD133251}" srcOrd="1" destOrd="0" parTransId="{52896E8B-63D5-4387-A2BD-893CED189302}" sibTransId="{2809D354-150E-4FE6-8E55-7F74B0E2EE07}"/>
    <dgm:cxn modelId="{7AA12E76-6B7A-42FB-9F35-4298D1A04FC8}" type="presOf" srcId="{718D76EC-348F-438E-B7E8-A514CD133251}" destId="{428C74C0-A367-4148-A71A-F47D4952EEF2}" srcOrd="0" destOrd="0" presId="urn:microsoft.com/office/officeart/2005/8/layout/hList3"/>
    <dgm:cxn modelId="{682B9DF7-C2AC-455B-8847-11CBD5257416}" type="presOf" srcId="{9AFB7404-842E-4FC7-BB20-9DE8A5F2DE3A}" destId="{A30DF642-9439-4E7E-94A0-6349A618FFEC}" srcOrd="0" destOrd="0" presId="urn:microsoft.com/office/officeart/2005/8/layout/hList3"/>
    <dgm:cxn modelId="{2C3012FE-40F0-48BA-9432-AA2877246EE0}" type="presOf" srcId="{DA877A32-47F8-4FA2-825D-18FFACEF258C}" destId="{F51D9585-A523-450D-81D9-E6CF9B6E18D1}" srcOrd="0" destOrd="0" presId="urn:microsoft.com/office/officeart/2005/8/layout/hList3"/>
    <dgm:cxn modelId="{BD665BAE-70BD-404A-B599-B0A1E493B963}" type="presOf" srcId="{018EF081-BB82-48A4-B83E-55156D61E7B6}" destId="{341733BC-F9A6-4E87-9B05-E5452387F3C5}" srcOrd="0" destOrd="0" presId="urn:microsoft.com/office/officeart/2005/8/layout/hList3"/>
    <dgm:cxn modelId="{E444E83C-75E8-4673-B13D-390966D91430}" srcId="{018EF081-BB82-48A4-B83E-55156D61E7B6}" destId="{DA877A32-47F8-4FA2-825D-18FFACEF258C}" srcOrd="0" destOrd="0" parTransId="{5456C323-E64F-4AC8-BEB9-9F32A95857E5}" sibTransId="{3256FAE5-8259-427D-AD80-A9B7F3073FCB}"/>
    <dgm:cxn modelId="{9B617D56-F785-49E3-8F64-64D5259F952E}" srcId="{DA877A32-47F8-4FA2-825D-18FFACEF258C}" destId="{9AFB7404-842E-4FC7-BB20-9DE8A5F2DE3A}" srcOrd="0" destOrd="0" parTransId="{10DC9883-674A-446C-A34E-CAF31ADDC926}" sibTransId="{64154746-08D8-4AE5-9F47-14C77E9BFC47}"/>
    <dgm:cxn modelId="{EC07DF4A-8ABB-4569-B2C5-7C56BA45DED5}" type="presParOf" srcId="{341733BC-F9A6-4E87-9B05-E5452387F3C5}" destId="{F51D9585-A523-450D-81D9-E6CF9B6E18D1}" srcOrd="0" destOrd="0" presId="urn:microsoft.com/office/officeart/2005/8/layout/hList3"/>
    <dgm:cxn modelId="{57AA61AE-FB9A-42A6-A6D9-443A993B2CC6}" type="presParOf" srcId="{341733BC-F9A6-4E87-9B05-E5452387F3C5}" destId="{AEB7EF4C-E6DB-473F-AB19-A91D6248AE33}" srcOrd="1" destOrd="0" presId="urn:microsoft.com/office/officeart/2005/8/layout/hList3"/>
    <dgm:cxn modelId="{08E90637-B761-44F8-9B9E-F7EBCDEE8768}" type="presParOf" srcId="{AEB7EF4C-E6DB-473F-AB19-A91D6248AE33}" destId="{A30DF642-9439-4E7E-94A0-6349A618FFEC}" srcOrd="0" destOrd="0" presId="urn:microsoft.com/office/officeart/2005/8/layout/hList3"/>
    <dgm:cxn modelId="{DEC831B1-3E03-4FAD-AF2A-3F4D6A05C5EA}" type="presParOf" srcId="{AEB7EF4C-E6DB-473F-AB19-A91D6248AE33}" destId="{428C74C0-A367-4148-A71A-F47D4952EEF2}" srcOrd="1" destOrd="0" presId="urn:microsoft.com/office/officeart/2005/8/layout/hList3"/>
    <dgm:cxn modelId="{59A05046-89CE-4B98-B364-851005553271}" type="presParOf" srcId="{341733BC-F9A6-4E87-9B05-E5452387F3C5}" destId="{459FAE94-7412-49D1-8DDE-2AEBA852FD64}" srcOrd="2" destOrd="0" presId="urn:microsoft.com/office/officeart/2005/8/layout/h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B255384D-4738-4AC8-A5FF-73424F1C5017}" type="presOf" srcId="{A15D40A1-9874-4852-A158-616BAB8EE27D}" destId="{08C2E4DC-6FF8-41D9-B77C-DDDD4D231B0F}" srcOrd="0" destOrd="0" presId="urn:microsoft.com/office/officeart/2005/8/layout/chevron1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004A3531-7C89-431D-B2DD-28EC2FBE3547}" type="presOf" srcId="{112577FC-DFB1-4159-8CC9-D2C79A7ADE90}" destId="{B25D053A-8759-447F-A96E-571A91C9C65D}" srcOrd="0" destOrd="0" presId="urn:microsoft.com/office/officeart/2005/8/layout/chevron1"/>
    <dgm:cxn modelId="{CFDCB185-864A-4B3A-86B2-1886DE04E7FD}" type="presOf" srcId="{D925768A-82A4-47E3-BBB0-C07F5302143E}" destId="{F4CA2E89-E66A-44F6-A45F-D223AD39D452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B27843B5-5F43-41CA-9917-F883FCCD86D7}" type="presOf" srcId="{437E8FD5-3B1D-495E-A36E-9B7D45B999F4}" destId="{0D8C2301-E436-49DD-BE31-C01B9EA557AB}" srcOrd="0" destOrd="0" presId="urn:microsoft.com/office/officeart/2005/8/layout/chevron1"/>
    <dgm:cxn modelId="{65F672B3-71EF-470F-BF76-AE1E329146DD}" type="presParOf" srcId="{0D8C2301-E436-49DD-BE31-C01B9EA557AB}" destId="{B25D053A-8759-447F-A96E-571A91C9C65D}" srcOrd="0" destOrd="0" presId="urn:microsoft.com/office/officeart/2005/8/layout/chevron1"/>
    <dgm:cxn modelId="{FAC769CB-C344-4747-8F21-C66B1EEE5278}" type="presParOf" srcId="{0D8C2301-E436-49DD-BE31-C01B9EA557AB}" destId="{2AF5010E-8056-4371-A22F-900A36DB8255}" srcOrd="1" destOrd="0" presId="urn:microsoft.com/office/officeart/2005/8/layout/chevron1"/>
    <dgm:cxn modelId="{64C115FD-61ED-4CE6-8D26-08A1A77227AA}" type="presParOf" srcId="{0D8C2301-E436-49DD-BE31-C01B9EA557AB}" destId="{F4CA2E89-E66A-44F6-A45F-D223AD39D452}" srcOrd="2" destOrd="0" presId="urn:microsoft.com/office/officeart/2005/8/layout/chevron1"/>
    <dgm:cxn modelId="{7490BE33-DFCA-4465-8D30-E6792C6D7B98}" type="presParOf" srcId="{0D8C2301-E436-49DD-BE31-C01B9EA557AB}" destId="{91D2124C-18C9-415C-B2AA-B81B11F6B299}" srcOrd="3" destOrd="0" presId="urn:microsoft.com/office/officeart/2005/8/layout/chevron1"/>
    <dgm:cxn modelId="{9502141B-3D73-463E-8039-9B5F7929729C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97E20433-0373-421E-A3BF-999A395A44E8}" type="presOf" srcId="{112577FC-DFB1-4159-8CC9-D2C79A7ADE90}" destId="{B25D053A-8759-447F-A96E-571A91C9C65D}" srcOrd="0" destOrd="0" presId="urn:microsoft.com/office/officeart/2005/8/layout/chevron1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79E91223-E18E-4F43-8747-2FAEE754F77A}" type="presOf" srcId="{A15D40A1-9874-4852-A158-616BAB8EE27D}" destId="{08C2E4DC-6FF8-41D9-B77C-DDDD4D231B0F}" srcOrd="0" destOrd="0" presId="urn:microsoft.com/office/officeart/2005/8/layout/chevron1"/>
    <dgm:cxn modelId="{3261A123-7F0F-409E-9E1F-937A79115CA2}" type="presOf" srcId="{D925768A-82A4-47E3-BBB0-C07F5302143E}" destId="{F4CA2E89-E66A-44F6-A45F-D223AD39D452}" srcOrd="0" destOrd="0" presId="urn:microsoft.com/office/officeart/2005/8/layout/chevron1"/>
    <dgm:cxn modelId="{AE2C4876-95D2-4BE9-A575-16F8B80D0676}" type="presOf" srcId="{437E8FD5-3B1D-495E-A36E-9B7D45B999F4}" destId="{0D8C2301-E436-49DD-BE31-C01B9EA557AB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973352D-8719-42D0-82D6-C636CF8426AB}" type="presParOf" srcId="{0D8C2301-E436-49DD-BE31-C01B9EA557AB}" destId="{B25D053A-8759-447F-A96E-571A91C9C65D}" srcOrd="0" destOrd="0" presId="urn:microsoft.com/office/officeart/2005/8/layout/chevron1"/>
    <dgm:cxn modelId="{B807B454-35D2-4F65-8A20-77E181F71E7C}" type="presParOf" srcId="{0D8C2301-E436-49DD-BE31-C01B9EA557AB}" destId="{2AF5010E-8056-4371-A22F-900A36DB8255}" srcOrd="1" destOrd="0" presId="urn:microsoft.com/office/officeart/2005/8/layout/chevron1"/>
    <dgm:cxn modelId="{560A98C6-3AF3-43BC-8D93-CE50F941393E}" type="presParOf" srcId="{0D8C2301-E436-49DD-BE31-C01B9EA557AB}" destId="{F4CA2E89-E66A-44F6-A45F-D223AD39D452}" srcOrd="2" destOrd="0" presId="urn:microsoft.com/office/officeart/2005/8/layout/chevron1"/>
    <dgm:cxn modelId="{74326902-BE03-4125-9FE9-6F66211DB9EE}" type="presParOf" srcId="{0D8C2301-E436-49DD-BE31-C01B9EA557AB}" destId="{91D2124C-18C9-415C-B2AA-B81B11F6B299}" srcOrd="3" destOrd="0" presId="urn:microsoft.com/office/officeart/2005/8/layout/chevron1"/>
    <dgm:cxn modelId="{A2774700-96F6-4B44-86E3-55074CA7597F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27B178F4-A9B8-4453-B73B-E381E72A7BC7}" type="presOf" srcId="{437E8FD5-3B1D-495E-A36E-9B7D45B999F4}" destId="{0D8C2301-E436-49DD-BE31-C01B9EA557AB}" srcOrd="0" destOrd="0" presId="urn:microsoft.com/office/officeart/2005/8/layout/chevron1"/>
    <dgm:cxn modelId="{05A5A491-AFFE-47D5-8060-529EB05E01B3}" type="presOf" srcId="{A15D40A1-9874-4852-A158-616BAB8EE27D}" destId="{08C2E4DC-6FF8-41D9-B77C-DDDD4D231B0F}" srcOrd="0" destOrd="0" presId="urn:microsoft.com/office/officeart/2005/8/layout/chevron1"/>
    <dgm:cxn modelId="{11484B4B-1AC0-4199-9AAB-04FFABAEF795}" type="presOf" srcId="{E46BBA4E-07FF-4169-9CF7-2D932C86BF85}" destId="{5A0127EA-5B1C-45C7-8799-414CD3123DDD}" srcOrd="0" destOrd="0" presId="urn:microsoft.com/office/officeart/2005/8/layout/chevron1"/>
    <dgm:cxn modelId="{49FB2B97-0ABD-4DEA-A69D-BDB928070A2F}" type="presOf" srcId="{D925768A-82A4-47E3-BBB0-C07F5302143E}" destId="{F4CA2E89-E66A-44F6-A45F-D223AD39D452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6D0C4AA3-19B7-4F8B-95C6-24F9DA3B4BC0}" type="presParOf" srcId="{0D8C2301-E436-49DD-BE31-C01B9EA557AB}" destId="{F4CA2E89-E66A-44F6-A45F-D223AD39D452}" srcOrd="0" destOrd="0" presId="urn:microsoft.com/office/officeart/2005/8/layout/chevron1"/>
    <dgm:cxn modelId="{E269810F-C48D-4E11-BE46-753E4FDFCD4D}" type="presParOf" srcId="{0D8C2301-E436-49DD-BE31-C01B9EA557AB}" destId="{91D2124C-18C9-415C-B2AA-B81B11F6B299}" srcOrd="1" destOrd="0" presId="urn:microsoft.com/office/officeart/2005/8/layout/chevron1"/>
    <dgm:cxn modelId="{5A34C190-FABF-490A-B601-F99392EC2F81}" type="presParOf" srcId="{0D8C2301-E436-49DD-BE31-C01B9EA557AB}" destId="{5A0127EA-5B1C-45C7-8799-414CD3123DDD}" srcOrd="2" destOrd="0" presId="urn:microsoft.com/office/officeart/2005/8/layout/chevron1"/>
    <dgm:cxn modelId="{B891117F-EB61-4363-9F9C-7367C754875D}" type="presParOf" srcId="{0D8C2301-E436-49DD-BE31-C01B9EA557AB}" destId="{AB27E532-435E-4201-8540-D396D34284C7}" srcOrd="3" destOrd="0" presId="urn:microsoft.com/office/officeart/2005/8/layout/chevron1"/>
    <dgm:cxn modelId="{728E21DA-9196-427A-B41A-6D8F3C541778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E50CB594-9C37-4943-9CA9-CD888697D7CE}" type="presOf" srcId="{437E8FD5-3B1D-495E-A36E-9B7D45B999F4}" destId="{0D8C2301-E436-49DD-BE31-C01B9EA557AB}" srcOrd="0" destOrd="0" presId="urn:microsoft.com/office/officeart/2005/8/layout/chevron1"/>
    <dgm:cxn modelId="{1FA43176-0F43-4793-9644-7B0A78B13559}" type="presOf" srcId="{A15D40A1-9874-4852-A158-616BAB8EE27D}" destId="{08C2E4DC-6FF8-41D9-B77C-DDDD4D231B0F}" srcOrd="0" destOrd="0" presId="urn:microsoft.com/office/officeart/2005/8/layout/chevron1"/>
    <dgm:cxn modelId="{DE4D4EFB-7EAC-432A-989C-DD7FD20E0CE5}" type="presOf" srcId="{D925768A-82A4-47E3-BBB0-C07F5302143E}" destId="{F4CA2E89-E66A-44F6-A45F-D223AD39D452}" srcOrd="0" destOrd="0" presId="urn:microsoft.com/office/officeart/2005/8/layout/chevron1"/>
    <dgm:cxn modelId="{747B8DCA-C7A9-45B0-8354-6D134E6FC24E}" type="presOf" srcId="{112577FC-DFB1-4159-8CC9-D2C79A7ADE90}" destId="{B25D053A-8759-447F-A96E-571A91C9C65D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7A80B8A-7F8E-4534-BC4F-CD1D33982A10}" type="presParOf" srcId="{0D8C2301-E436-49DD-BE31-C01B9EA557AB}" destId="{B25D053A-8759-447F-A96E-571A91C9C65D}" srcOrd="0" destOrd="0" presId="urn:microsoft.com/office/officeart/2005/8/layout/chevron1"/>
    <dgm:cxn modelId="{B10E984B-8A4E-4E28-995B-FBAFD4EF5067}" type="presParOf" srcId="{0D8C2301-E436-49DD-BE31-C01B9EA557AB}" destId="{2AF5010E-8056-4371-A22F-900A36DB8255}" srcOrd="1" destOrd="0" presId="urn:microsoft.com/office/officeart/2005/8/layout/chevron1"/>
    <dgm:cxn modelId="{FDD1067D-6033-4715-B031-DA8D4594F37A}" type="presParOf" srcId="{0D8C2301-E436-49DD-BE31-C01B9EA557AB}" destId="{F4CA2E89-E66A-44F6-A45F-D223AD39D452}" srcOrd="2" destOrd="0" presId="urn:microsoft.com/office/officeart/2005/8/layout/chevron1"/>
    <dgm:cxn modelId="{05041F92-9632-4B88-9BE2-9CC2391B431C}" type="presParOf" srcId="{0D8C2301-E436-49DD-BE31-C01B9EA557AB}" destId="{91D2124C-18C9-415C-B2AA-B81B11F6B299}" srcOrd="3" destOrd="0" presId="urn:microsoft.com/office/officeart/2005/8/layout/chevron1"/>
    <dgm:cxn modelId="{E9934564-2EA8-457F-9BC2-1BC97B94ABBF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D12CA2-E16F-4808-B1DA-027DE5C735C5}" type="presOf" srcId="{D925768A-82A4-47E3-BBB0-C07F5302143E}" destId="{F4CA2E89-E66A-44F6-A45F-D223AD39D452}" srcOrd="0" destOrd="0" presId="urn:microsoft.com/office/officeart/2005/8/layout/chevron1"/>
    <dgm:cxn modelId="{B0825E2B-1D64-4EF7-9929-EA5F4180F118}" type="presOf" srcId="{A15D40A1-9874-4852-A158-616BAB8EE27D}" destId="{08C2E4DC-6FF8-41D9-B77C-DDDD4D231B0F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F71E6E77-DC7E-4C01-9B14-C5D248DC3481}" type="presOf" srcId="{112577FC-DFB1-4159-8CC9-D2C79A7ADE90}" destId="{B25D053A-8759-447F-A96E-571A91C9C65D}" srcOrd="0" destOrd="0" presId="urn:microsoft.com/office/officeart/2005/8/layout/chevron1"/>
    <dgm:cxn modelId="{79C3EA85-0BFE-4EF4-80AF-7D71F2502E8F}" type="presOf" srcId="{437E8FD5-3B1D-495E-A36E-9B7D45B999F4}" destId="{0D8C2301-E436-49DD-BE31-C01B9EA557AB}" srcOrd="0" destOrd="0" presId="urn:microsoft.com/office/officeart/2005/8/layout/chevron1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922E67E1-6DB9-410B-969A-62B0E170869E}" type="presParOf" srcId="{0D8C2301-E436-49DD-BE31-C01B9EA557AB}" destId="{B25D053A-8759-447F-A96E-571A91C9C65D}" srcOrd="0" destOrd="0" presId="urn:microsoft.com/office/officeart/2005/8/layout/chevron1"/>
    <dgm:cxn modelId="{9D81C8FB-26B4-462E-B747-929EE4830B9A}" type="presParOf" srcId="{0D8C2301-E436-49DD-BE31-C01B9EA557AB}" destId="{2AF5010E-8056-4371-A22F-900A36DB8255}" srcOrd="1" destOrd="0" presId="urn:microsoft.com/office/officeart/2005/8/layout/chevron1"/>
    <dgm:cxn modelId="{ABA31190-CB61-49F7-8032-9694E7B38249}" type="presParOf" srcId="{0D8C2301-E436-49DD-BE31-C01B9EA557AB}" destId="{F4CA2E89-E66A-44F6-A45F-D223AD39D452}" srcOrd="2" destOrd="0" presId="urn:microsoft.com/office/officeart/2005/8/layout/chevron1"/>
    <dgm:cxn modelId="{7514F1AE-350D-4CBD-85E1-6AE656CE8B47}" type="presParOf" srcId="{0D8C2301-E436-49DD-BE31-C01B9EA557AB}" destId="{91D2124C-18C9-415C-B2AA-B81B11F6B299}" srcOrd="3" destOrd="0" presId="urn:microsoft.com/office/officeart/2005/8/layout/chevron1"/>
    <dgm:cxn modelId="{EB1A41CD-7016-4EE2-8573-6EB0460DA84F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9D77988-8A98-4C52-9D0C-80011D6E4468}" type="presOf" srcId="{112577FC-DFB1-4159-8CC9-D2C79A7ADE90}" destId="{B25D053A-8759-447F-A96E-571A91C9C65D}" srcOrd="0" destOrd="0" presId="urn:microsoft.com/office/officeart/2005/8/layout/chevron1"/>
    <dgm:cxn modelId="{F01CD436-83AA-40E3-8580-088BBB82D078}" type="presOf" srcId="{437E8FD5-3B1D-495E-A36E-9B7D45B999F4}" destId="{0D8C2301-E436-49DD-BE31-C01B9EA557AB}" srcOrd="0" destOrd="0" presId="urn:microsoft.com/office/officeart/2005/8/layout/chevron1"/>
    <dgm:cxn modelId="{FD6F0E88-DEEF-498C-AACB-8D2A00ED639E}" type="presOf" srcId="{A15D40A1-9874-4852-A158-616BAB8EE27D}" destId="{08C2E4DC-6FF8-41D9-B77C-DDDD4D231B0F}" srcOrd="0" destOrd="0" presId="urn:microsoft.com/office/officeart/2005/8/layout/chevron1"/>
    <dgm:cxn modelId="{2AD7AD01-CEB4-4261-AD50-CB2DA18B9A83}" type="presOf" srcId="{D925768A-82A4-47E3-BBB0-C07F5302143E}" destId="{F4CA2E89-E66A-44F6-A45F-D223AD39D452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6A288ED4-B414-4F96-94C9-6AD46FF13D13}" type="presParOf" srcId="{0D8C2301-E436-49DD-BE31-C01B9EA557AB}" destId="{B25D053A-8759-447F-A96E-571A91C9C65D}" srcOrd="0" destOrd="0" presId="urn:microsoft.com/office/officeart/2005/8/layout/chevron1"/>
    <dgm:cxn modelId="{C5CCA407-AE54-44BB-8DFB-E06365655425}" type="presParOf" srcId="{0D8C2301-E436-49DD-BE31-C01B9EA557AB}" destId="{2AF5010E-8056-4371-A22F-900A36DB8255}" srcOrd="1" destOrd="0" presId="urn:microsoft.com/office/officeart/2005/8/layout/chevron1"/>
    <dgm:cxn modelId="{5B0884B2-369C-4A9E-B082-A34F445E635B}" type="presParOf" srcId="{0D8C2301-E436-49DD-BE31-C01B9EA557AB}" destId="{F4CA2E89-E66A-44F6-A45F-D223AD39D452}" srcOrd="2" destOrd="0" presId="urn:microsoft.com/office/officeart/2005/8/layout/chevron1"/>
    <dgm:cxn modelId="{D51EE60A-BBBD-4472-BC93-1F9F6D3634BE}" type="presParOf" srcId="{0D8C2301-E436-49DD-BE31-C01B9EA557AB}" destId="{91D2124C-18C9-415C-B2AA-B81B11F6B299}" srcOrd="3" destOrd="0" presId="urn:microsoft.com/office/officeart/2005/8/layout/chevron1"/>
    <dgm:cxn modelId="{83646E35-947F-4CA2-9B82-611C2C9BB0A6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27CEAD82-EA2A-42AD-9241-5CB6A6382AA8}" type="presOf" srcId="{D925768A-82A4-47E3-BBB0-C07F5302143E}" destId="{F4CA2E89-E66A-44F6-A45F-D223AD39D452}" srcOrd="0" destOrd="0" presId="urn:microsoft.com/office/officeart/2005/8/layout/chevron1"/>
    <dgm:cxn modelId="{84CDA0E8-DCAE-48DF-9BA2-11AEF95BC955}" type="presOf" srcId="{112577FC-DFB1-4159-8CC9-D2C79A7ADE90}" destId="{B25D053A-8759-447F-A96E-571A91C9C65D}" srcOrd="0" destOrd="0" presId="urn:microsoft.com/office/officeart/2005/8/layout/chevron1"/>
    <dgm:cxn modelId="{BB672E34-AC76-4C07-8BBF-ACC13B76EF95}" type="presOf" srcId="{A15D40A1-9874-4852-A158-616BAB8EE27D}" destId="{08C2E4DC-6FF8-41D9-B77C-DDDD4D231B0F}" srcOrd="0" destOrd="0" presId="urn:microsoft.com/office/officeart/2005/8/layout/chevron1"/>
    <dgm:cxn modelId="{4C538BFC-2053-4F57-AE97-B14E338A8AE0}" type="presOf" srcId="{437E8FD5-3B1D-495E-A36E-9B7D45B999F4}" destId="{0D8C2301-E436-49DD-BE31-C01B9EA557AB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CC7D29E7-CE31-48A2-9FC9-7B1E2A4E8B72}" type="presParOf" srcId="{0D8C2301-E436-49DD-BE31-C01B9EA557AB}" destId="{B25D053A-8759-447F-A96E-571A91C9C65D}" srcOrd="0" destOrd="0" presId="urn:microsoft.com/office/officeart/2005/8/layout/chevron1"/>
    <dgm:cxn modelId="{1BD81CE0-00FD-4C55-9CA5-49FE0F7C3F04}" type="presParOf" srcId="{0D8C2301-E436-49DD-BE31-C01B9EA557AB}" destId="{2AF5010E-8056-4371-A22F-900A36DB8255}" srcOrd="1" destOrd="0" presId="urn:microsoft.com/office/officeart/2005/8/layout/chevron1"/>
    <dgm:cxn modelId="{668F67E9-6FA8-4EC6-9E6F-12F1752F6AEB}" type="presParOf" srcId="{0D8C2301-E436-49DD-BE31-C01B9EA557AB}" destId="{F4CA2E89-E66A-44F6-A45F-D223AD39D452}" srcOrd="2" destOrd="0" presId="urn:microsoft.com/office/officeart/2005/8/layout/chevron1"/>
    <dgm:cxn modelId="{49778427-B137-4295-9B80-021895A9F927}" type="presParOf" srcId="{0D8C2301-E436-49DD-BE31-C01B9EA557AB}" destId="{91D2124C-18C9-415C-B2AA-B81B11F6B299}" srcOrd="3" destOrd="0" presId="urn:microsoft.com/office/officeart/2005/8/layout/chevron1"/>
    <dgm:cxn modelId="{65C6B2DF-3BE9-4589-91EA-4393D211A3EE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E192DAC-85D3-4EAA-AF06-C29877B7AF67}" type="presOf" srcId="{112577FC-DFB1-4159-8CC9-D2C79A7ADE90}" destId="{B25D053A-8759-447F-A96E-571A91C9C65D}" srcOrd="0" destOrd="0" presId="urn:microsoft.com/office/officeart/2005/8/layout/chevron1"/>
    <dgm:cxn modelId="{01E04AA6-0B7B-4BAF-9227-97CB115CE4CA}" type="presOf" srcId="{A15D40A1-9874-4852-A158-616BAB8EE27D}" destId="{08C2E4DC-6FF8-41D9-B77C-DDDD4D231B0F}" srcOrd="0" destOrd="0" presId="urn:microsoft.com/office/officeart/2005/8/layout/chevron1"/>
    <dgm:cxn modelId="{80C10EE0-41E1-48AD-961A-73DF4F936AA6}" type="presOf" srcId="{437E8FD5-3B1D-495E-A36E-9B7D45B999F4}" destId="{0D8C2301-E436-49DD-BE31-C01B9EA557AB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526EDF24-5697-4D1B-A7A8-9F77319BE758}" type="presOf" srcId="{D925768A-82A4-47E3-BBB0-C07F5302143E}" destId="{F4CA2E89-E66A-44F6-A45F-D223AD39D452}" srcOrd="0" destOrd="0" presId="urn:microsoft.com/office/officeart/2005/8/layout/chevron1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8A9C35BD-6B3B-4140-8AA4-DA3B788D7CFB}" type="presParOf" srcId="{0D8C2301-E436-49DD-BE31-C01B9EA557AB}" destId="{B25D053A-8759-447F-A96E-571A91C9C65D}" srcOrd="0" destOrd="0" presId="urn:microsoft.com/office/officeart/2005/8/layout/chevron1"/>
    <dgm:cxn modelId="{7FC66C03-0437-49CA-AE98-8CBA64BE0F32}" type="presParOf" srcId="{0D8C2301-E436-49DD-BE31-C01B9EA557AB}" destId="{2AF5010E-8056-4371-A22F-900A36DB8255}" srcOrd="1" destOrd="0" presId="urn:microsoft.com/office/officeart/2005/8/layout/chevron1"/>
    <dgm:cxn modelId="{DDC2DD3F-EE0C-4789-8605-767EF1B52EA2}" type="presParOf" srcId="{0D8C2301-E436-49DD-BE31-C01B9EA557AB}" destId="{F4CA2E89-E66A-44F6-A45F-D223AD39D452}" srcOrd="2" destOrd="0" presId="urn:microsoft.com/office/officeart/2005/8/layout/chevron1"/>
    <dgm:cxn modelId="{A3FB100C-325F-4139-BF9C-28E067FBE231}" type="presParOf" srcId="{0D8C2301-E436-49DD-BE31-C01B9EA557AB}" destId="{91D2124C-18C9-415C-B2AA-B81B11F6B299}" srcOrd="3" destOrd="0" presId="urn:microsoft.com/office/officeart/2005/8/layout/chevron1"/>
    <dgm:cxn modelId="{F5142E36-9842-409D-B280-1573C9284366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8BC6D6F7-0122-4F22-8DCD-D333E012E8D1}" type="presOf" srcId="{112577FC-DFB1-4159-8CC9-D2C79A7ADE90}" destId="{B25D053A-8759-447F-A96E-571A91C9C65D}" srcOrd="0" destOrd="0" presId="urn:microsoft.com/office/officeart/2005/8/layout/chevron1"/>
    <dgm:cxn modelId="{9BD9919B-A271-49AC-AE59-FAEF08EA597F}" type="presOf" srcId="{D925768A-82A4-47E3-BBB0-C07F5302143E}" destId="{F4CA2E89-E66A-44F6-A45F-D223AD39D452}" srcOrd="0" destOrd="0" presId="urn:microsoft.com/office/officeart/2005/8/layout/chevron1"/>
    <dgm:cxn modelId="{BB5D56AF-950A-40ED-AFD4-60DD94F3320C}" type="presOf" srcId="{437E8FD5-3B1D-495E-A36E-9B7D45B999F4}" destId="{0D8C2301-E436-49DD-BE31-C01B9EA557AB}" srcOrd="0" destOrd="0" presId="urn:microsoft.com/office/officeart/2005/8/layout/chevron1"/>
    <dgm:cxn modelId="{EACBD917-756F-4503-9816-831576C414A5}" type="presOf" srcId="{A15D40A1-9874-4852-A158-616BAB8EE27D}" destId="{08C2E4DC-6FF8-41D9-B77C-DDDD4D231B0F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246F0912-C186-4F34-B0DD-EB2CB7046D27}" type="presParOf" srcId="{0D8C2301-E436-49DD-BE31-C01B9EA557AB}" destId="{B25D053A-8759-447F-A96E-571A91C9C65D}" srcOrd="0" destOrd="0" presId="urn:microsoft.com/office/officeart/2005/8/layout/chevron1"/>
    <dgm:cxn modelId="{CCF4DBAF-E99B-4B71-8CC3-2D58F462F0BE}" type="presParOf" srcId="{0D8C2301-E436-49DD-BE31-C01B9EA557AB}" destId="{2AF5010E-8056-4371-A22F-900A36DB8255}" srcOrd="1" destOrd="0" presId="urn:microsoft.com/office/officeart/2005/8/layout/chevron1"/>
    <dgm:cxn modelId="{39939BB2-8961-474F-BA78-D8DC68F66074}" type="presParOf" srcId="{0D8C2301-E436-49DD-BE31-C01B9EA557AB}" destId="{F4CA2E89-E66A-44F6-A45F-D223AD39D452}" srcOrd="2" destOrd="0" presId="urn:microsoft.com/office/officeart/2005/8/layout/chevron1"/>
    <dgm:cxn modelId="{4195EC86-F574-4EEE-8D08-16142DE8FB61}" type="presParOf" srcId="{0D8C2301-E436-49DD-BE31-C01B9EA557AB}" destId="{91D2124C-18C9-415C-B2AA-B81B11F6B299}" srcOrd="3" destOrd="0" presId="urn:microsoft.com/office/officeart/2005/8/layout/chevron1"/>
    <dgm:cxn modelId="{D3F239C1-9E3B-49DA-B7A5-29C775908236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9F676608-CDF7-44D7-AE6F-46654CD01BBF}" type="presOf" srcId="{437E8FD5-3B1D-495E-A36E-9B7D45B999F4}" destId="{0D8C2301-E436-49DD-BE31-C01B9EA557AB}" srcOrd="0" destOrd="0" presId="urn:microsoft.com/office/officeart/2005/8/layout/chevron1"/>
    <dgm:cxn modelId="{BF141658-A57D-451C-BBEC-469FD7D9BD25}" type="presOf" srcId="{112577FC-DFB1-4159-8CC9-D2C79A7ADE90}" destId="{B25D053A-8759-447F-A96E-571A91C9C65D}" srcOrd="0" destOrd="0" presId="urn:microsoft.com/office/officeart/2005/8/layout/chevron1"/>
    <dgm:cxn modelId="{B2DA5086-0D74-40E4-8AA5-74064F4A544D}" type="presOf" srcId="{A15D40A1-9874-4852-A158-616BAB8EE27D}" destId="{08C2E4DC-6FF8-41D9-B77C-DDDD4D231B0F}" srcOrd="0" destOrd="0" presId="urn:microsoft.com/office/officeart/2005/8/layout/chevron1"/>
    <dgm:cxn modelId="{B86D86A7-17E2-455D-9922-D99F48E47A90}" type="presOf" srcId="{D925768A-82A4-47E3-BBB0-C07F5302143E}" destId="{F4CA2E89-E66A-44F6-A45F-D223AD39D452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8D6A7CF7-16A2-4CC7-ADC0-A8A55FE07047}" type="presParOf" srcId="{0D8C2301-E436-49DD-BE31-C01B9EA557AB}" destId="{B25D053A-8759-447F-A96E-571A91C9C65D}" srcOrd="0" destOrd="0" presId="urn:microsoft.com/office/officeart/2005/8/layout/chevron1"/>
    <dgm:cxn modelId="{4AA47393-4B79-4AE4-9966-64111532A2CE}" type="presParOf" srcId="{0D8C2301-E436-49DD-BE31-C01B9EA557AB}" destId="{2AF5010E-8056-4371-A22F-900A36DB8255}" srcOrd="1" destOrd="0" presId="urn:microsoft.com/office/officeart/2005/8/layout/chevron1"/>
    <dgm:cxn modelId="{E8E78E76-E4D1-40F7-9F57-8BD9996B9CEF}" type="presParOf" srcId="{0D8C2301-E436-49DD-BE31-C01B9EA557AB}" destId="{F4CA2E89-E66A-44F6-A45F-D223AD39D452}" srcOrd="2" destOrd="0" presId="urn:microsoft.com/office/officeart/2005/8/layout/chevron1"/>
    <dgm:cxn modelId="{7F1213AF-FB57-49C7-8034-FA0AB2DFB954}" type="presParOf" srcId="{0D8C2301-E436-49DD-BE31-C01B9EA557AB}" destId="{91D2124C-18C9-415C-B2AA-B81B11F6B299}" srcOrd="3" destOrd="0" presId="urn:microsoft.com/office/officeart/2005/8/layout/chevron1"/>
    <dgm:cxn modelId="{9BA6BEEE-8B69-446D-9C70-5BAC34641D1C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FF0FBA7E-78CD-4D44-8F63-B6B0D24E6C31}" type="presOf" srcId="{112577FC-DFB1-4159-8CC9-D2C79A7ADE90}" destId="{B25D053A-8759-447F-A96E-571A91C9C65D}" srcOrd="0" destOrd="0" presId="urn:microsoft.com/office/officeart/2005/8/layout/chevron1"/>
    <dgm:cxn modelId="{B8F4ED32-B488-4CD3-A7B4-111AACAD6CEE}" type="presOf" srcId="{437E8FD5-3B1D-495E-A36E-9B7D45B999F4}" destId="{0D8C2301-E436-49DD-BE31-C01B9EA557AB}" srcOrd="0" destOrd="0" presId="urn:microsoft.com/office/officeart/2005/8/layout/chevron1"/>
    <dgm:cxn modelId="{AC0E4E74-00DC-45DA-BD79-588ACF155C85}" type="presOf" srcId="{A15D40A1-9874-4852-A158-616BAB8EE27D}" destId="{08C2E4DC-6FF8-41D9-B77C-DDDD4D231B0F}" srcOrd="0" destOrd="0" presId="urn:microsoft.com/office/officeart/2005/8/layout/chevron1"/>
    <dgm:cxn modelId="{82CD340A-B5BA-4D6D-AC2B-613230698DF8}" type="presOf" srcId="{D925768A-82A4-47E3-BBB0-C07F5302143E}" destId="{F4CA2E89-E66A-44F6-A45F-D223AD39D452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F9F06661-C89F-470E-96FF-B1ED4DEFE035}" type="presParOf" srcId="{0D8C2301-E436-49DD-BE31-C01B9EA557AB}" destId="{B25D053A-8759-447F-A96E-571A91C9C65D}" srcOrd="0" destOrd="0" presId="urn:microsoft.com/office/officeart/2005/8/layout/chevron1"/>
    <dgm:cxn modelId="{C7BFD09E-A016-4E1C-81AF-B028746F155B}" type="presParOf" srcId="{0D8C2301-E436-49DD-BE31-C01B9EA557AB}" destId="{2AF5010E-8056-4371-A22F-900A36DB8255}" srcOrd="1" destOrd="0" presId="urn:microsoft.com/office/officeart/2005/8/layout/chevron1"/>
    <dgm:cxn modelId="{17A96EE2-7BD8-4E12-808D-7E26EDBD1340}" type="presParOf" srcId="{0D8C2301-E436-49DD-BE31-C01B9EA557AB}" destId="{F4CA2E89-E66A-44F6-A45F-D223AD39D452}" srcOrd="2" destOrd="0" presId="urn:microsoft.com/office/officeart/2005/8/layout/chevron1"/>
    <dgm:cxn modelId="{6FAC41DC-69EC-4B58-8BA0-53DBBBA13C0C}" type="presParOf" srcId="{0D8C2301-E436-49DD-BE31-C01B9EA557AB}" destId="{91D2124C-18C9-415C-B2AA-B81B11F6B299}" srcOrd="3" destOrd="0" presId="urn:microsoft.com/office/officeart/2005/8/layout/chevron1"/>
    <dgm:cxn modelId="{1690A255-67BF-4377-B5CA-B528EA5C8C2A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/>
      <dgm:spPr/>
      <dgm:t>
        <a:bodyPr/>
        <a:lstStyle/>
        <a:p>
          <a:r>
            <a:rPr kumimoji="1" lang="ja-JP" altLang="en-US" sz="1800" dirty="0" smtClean="0"/>
            <a:t>分析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5CC97E75-C1C0-4544-A52F-23F5EB460943}" type="presOf" srcId="{A15D40A1-9874-4852-A158-616BAB8EE27D}" destId="{08C2E4DC-6FF8-41D9-B77C-DDDD4D231B0F}" srcOrd="0" destOrd="0" presId="urn:microsoft.com/office/officeart/2005/8/layout/chevron1"/>
    <dgm:cxn modelId="{0DFCAB45-6674-40A4-9E1A-A006D0F8F46B}" type="presOf" srcId="{E46BBA4E-07FF-4169-9CF7-2D932C86BF85}" destId="{5A0127EA-5B1C-45C7-8799-414CD3123DDD}" srcOrd="0" destOrd="0" presId="urn:microsoft.com/office/officeart/2005/8/layout/chevron1"/>
    <dgm:cxn modelId="{3B7312FB-5604-4D8D-9D8A-FB23B23AB05F}" type="presOf" srcId="{437E8FD5-3B1D-495E-A36E-9B7D45B999F4}" destId="{0D8C2301-E436-49DD-BE31-C01B9EA557AB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CFF508B7-BE19-40D4-865D-31F1B8DC34B2}" type="presOf" srcId="{D925768A-82A4-47E3-BBB0-C07F5302143E}" destId="{F4CA2E89-E66A-44F6-A45F-D223AD39D452}" srcOrd="0" destOrd="0" presId="urn:microsoft.com/office/officeart/2005/8/layout/chevron1"/>
    <dgm:cxn modelId="{2F0A17D4-EAAA-459D-83AE-53B5EB190FE8}" type="presParOf" srcId="{0D8C2301-E436-49DD-BE31-C01B9EA557AB}" destId="{F4CA2E89-E66A-44F6-A45F-D223AD39D452}" srcOrd="0" destOrd="0" presId="urn:microsoft.com/office/officeart/2005/8/layout/chevron1"/>
    <dgm:cxn modelId="{58BD0182-C406-47BC-AFE8-5D254F1D2E30}" type="presParOf" srcId="{0D8C2301-E436-49DD-BE31-C01B9EA557AB}" destId="{91D2124C-18C9-415C-B2AA-B81B11F6B299}" srcOrd="1" destOrd="0" presId="urn:microsoft.com/office/officeart/2005/8/layout/chevron1"/>
    <dgm:cxn modelId="{D8BB440B-C553-4824-865F-4338E612516E}" type="presParOf" srcId="{0D8C2301-E436-49DD-BE31-C01B9EA557AB}" destId="{5A0127EA-5B1C-45C7-8799-414CD3123DDD}" srcOrd="2" destOrd="0" presId="urn:microsoft.com/office/officeart/2005/8/layout/chevron1"/>
    <dgm:cxn modelId="{588F93E0-1085-4812-BC04-C024A1052387}" type="presParOf" srcId="{0D8C2301-E436-49DD-BE31-C01B9EA557AB}" destId="{AB27E532-435E-4201-8540-D396D34284C7}" srcOrd="3" destOrd="0" presId="urn:microsoft.com/office/officeart/2005/8/layout/chevron1"/>
    <dgm:cxn modelId="{7A0B5AAF-5090-4247-9FE1-39B436536DFB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95FC7DA3-D5F2-4F8F-BF9A-7D92F9DA64EC}" type="presOf" srcId="{437E8FD5-3B1D-495E-A36E-9B7D45B999F4}" destId="{0D8C2301-E436-49DD-BE31-C01B9EA557AB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5AF8A459-CE70-4642-9188-4154FD5C4D1B}" type="presOf" srcId="{D925768A-82A4-47E3-BBB0-C07F5302143E}" destId="{F4CA2E89-E66A-44F6-A45F-D223AD39D452}" srcOrd="0" destOrd="0" presId="urn:microsoft.com/office/officeart/2005/8/layout/chevron1"/>
    <dgm:cxn modelId="{A18DE9B7-AFDE-49E7-B78D-41BEABE351B1}" type="presOf" srcId="{E46BBA4E-07FF-4169-9CF7-2D932C86BF85}" destId="{5A0127EA-5B1C-45C7-8799-414CD3123DDD}" srcOrd="0" destOrd="0" presId="urn:microsoft.com/office/officeart/2005/8/layout/chevron1"/>
    <dgm:cxn modelId="{74055B5D-6B46-4A89-9C60-27B8E4FB091A}" type="presOf" srcId="{A15D40A1-9874-4852-A158-616BAB8EE27D}" destId="{08C2E4DC-6FF8-41D9-B77C-DDDD4D231B0F}" srcOrd="0" destOrd="0" presId="urn:microsoft.com/office/officeart/2005/8/layout/chevron1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43B6ED75-701C-4535-8368-BEBEF80897A0}" type="presParOf" srcId="{0D8C2301-E436-49DD-BE31-C01B9EA557AB}" destId="{F4CA2E89-E66A-44F6-A45F-D223AD39D452}" srcOrd="0" destOrd="0" presId="urn:microsoft.com/office/officeart/2005/8/layout/chevron1"/>
    <dgm:cxn modelId="{B2840B27-BC84-4862-823B-19B8FADBE43A}" type="presParOf" srcId="{0D8C2301-E436-49DD-BE31-C01B9EA557AB}" destId="{91D2124C-18C9-415C-B2AA-B81B11F6B299}" srcOrd="1" destOrd="0" presId="urn:microsoft.com/office/officeart/2005/8/layout/chevron1"/>
    <dgm:cxn modelId="{DC9E0A29-D09C-4420-B03C-E34FE6E471CB}" type="presParOf" srcId="{0D8C2301-E436-49DD-BE31-C01B9EA557AB}" destId="{5A0127EA-5B1C-45C7-8799-414CD3123DDD}" srcOrd="2" destOrd="0" presId="urn:microsoft.com/office/officeart/2005/8/layout/chevron1"/>
    <dgm:cxn modelId="{D9F156B1-9419-4A5A-B661-4D0C050E8DF2}" type="presParOf" srcId="{0D8C2301-E436-49DD-BE31-C01B9EA557AB}" destId="{AB27E532-435E-4201-8540-D396D34284C7}" srcOrd="3" destOrd="0" presId="urn:microsoft.com/office/officeart/2005/8/layout/chevron1"/>
    <dgm:cxn modelId="{A1DEB1A1-474F-4BB8-9781-A0D485A96225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7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BA54F46-79FE-4829-BE17-200810D16E50}" type="presOf" srcId="{E46BBA4E-07FF-4169-9CF7-2D932C86BF85}" destId="{5A0127EA-5B1C-45C7-8799-414CD3123DDD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88C4EAE0-BC00-4193-B82E-745927D933E2}" type="presOf" srcId="{D925768A-82A4-47E3-BBB0-C07F5302143E}" destId="{F4CA2E89-E66A-44F6-A45F-D223AD39D452}" srcOrd="0" destOrd="0" presId="urn:microsoft.com/office/officeart/2005/8/layout/chevron1"/>
    <dgm:cxn modelId="{71810BF0-52E4-4D87-B227-1F51F69C5004}" type="presOf" srcId="{437E8FD5-3B1D-495E-A36E-9B7D45B999F4}" destId="{0D8C2301-E436-49DD-BE31-C01B9EA557AB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F3BC05E5-F2DE-4385-BF23-11BD8F6B75BE}" type="presOf" srcId="{A15D40A1-9874-4852-A158-616BAB8EE27D}" destId="{08C2E4DC-6FF8-41D9-B77C-DDDD4D231B0F}" srcOrd="0" destOrd="0" presId="urn:microsoft.com/office/officeart/2005/8/layout/chevron1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8871787D-D16E-4538-9CA3-1A301273EF71}" type="presParOf" srcId="{0D8C2301-E436-49DD-BE31-C01B9EA557AB}" destId="{F4CA2E89-E66A-44F6-A45F-D223AD39D452}" srcOrd="0" destOrd="0" presId="urn:microsoft.com/office/officeart/2005/8/layout/chevron1"/>
    <dgm:cxn modelId="{710C8401-5F71-4350-B915-43D6A9EC94C1}" type="presParOf" srcId="{0D8C2301-E436-49DD-BE31-C01B9EA557AB}" destId="{91D2124C-18C9-415C-B2AA-B81B11F6B299}" srcOrd="1" destOrd="0" presId="urn:microsoft.com/office/officeart/2005/8/layout/chevron1"/>
    <dgm:cxn modelId="{9E4B4DF7-FBD1-4480-A7C4-03E2E0F2BBBA}" type="presParOf" srcId="{0D8C2301-E436-49DD-BE31-C01B9EA557AB}" destId="{5A0127EA-5B1C-45C7-8799-414CD3123DDD}" srcOrd="2" destOrd="0" presId="urn:microsoft.com/office/officeart/2005/8/layout/chevron1"/>
    <dgm:cxn modelId="{04343754-FB2A-452E-9013-22EE806C65C5}" type="presParOf" srcId="{0D8C2301-E436-49DD-BE31-C01B9EA557AB}" destId="{AB27E532-435E-4201-8540-D396D34284C7}" srcOrd="3" destOrd="0" presId="urn:microsoft.com/office/officeart/2005/8/layout/chevron1"/>
    <dgm:cxn modelId="{9410C03A-8F50-4A36-8226-643365F3E510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B83E91FE-693B-47A0-8BC2-FB09EA7A0EBB}" type="presOf" srcId="{437E8FD5-3B1D-495E-A36E-9B7D45B999F4}" destId="{0D8C2301-E436-49DD-BE31-C01B9EA557AB}" srcOrd="0" destOrd="0" presId="urn:microsoft.com/office/officeart/2005/8/layout/chevron1"/>
    <dgm:cxn modelId="{4EFA2B10-51BC-4A74-BFFE-68A9A1A86988}" type="presOf" srcId="{A15D40A1-9874-4852-A158-616BAB8EE27D}" destId="{08C2E4DC-6FF8-41D9-B77C-DDDD4D231B0F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B6BFA4A6-C504-45C8-9D90-D52DF0368011}" type="presOf" srcId="{D925768A-82A4-47E3-BBB0-C07F5302143E}" destId="{F4CA2E89-E66A-44F6-A45F-D223AD39D452}" srcOrd="0" destOrd="0" presId="urn:microsoft.com/office/officeart/2005/8/layout/chevron1"/>
    <dgm:cxn modelId="{4B196574-B037-4BC3-B46A-F42772B677D4}" type="presOf" srcId="{E46BBA4E-07FF-4169-9CF7-2D932C86BF85}" destId="{5A0127EA-5B1C-45C7-8799-414CD3123DDD}" srcOrd="0" destOrd="0" presId="urn:microsoft.com/office/officeart/2005/8/layout/chevron1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C67334A7-3626-40FE-A244-6A965F28F1E6}" type="presParOf" srcId="{0D8C2301-E436-49DD-BE31-C01B9EA557AB}" destId="{F4CA2E89-E66A-44F6-A45F-D223AD39D452}" srcOrd="0" destOrd="0" presId="urn:microsoft.com/office/officeart/2005/8/layout/chevron1"/>
    <dgm:cxn modelId="{8ADA8880-4B7D-411A-A67C-029319722D60}" type="presParOf" srcId="{0D8C2301-E436-49DD-BE31-C01B9EA557AB}" destId="{91D2124C-18C9-415C-B2AA-B81B11F6B299}" srcOrd="1" destOrd="0" presId="urn:microsoft.com/office/officeart/2005/8/layout/chevron1"/>
    <dgm:cxn modelId="{4CF874A8-C9A0-4E0E-9DA7-763FD281F0B1}" type="presParOf" srcId="{0D8C2301-E436-49DD-BE31-C01B9EA557AB}" destId="{5A0127EA-5B1C-45C7-8799-414CD3123DDD}" srcOrd="2" destOrd="0" presId="urn:microsoft.com/office/officeart/2005/8/layout/chevron1"/>
    <dgm:cxn modelId="{D8D28141-9416-4457-8294-FE11296B2E2F}" type="presParOf" srcId="{0D8C2301-E436-49DD-BE31-C01B9EA557AB}" destId="{AB27E532-435E-4201-8540-D396D34284C7}" srcOrd="3" destOrd="0" presId="urn:microsoft.com/office/officeart/2005/8/layout/chevron1"/>
    <dgm:cxn modelId="{CE3794CE-8B82-4541-AFB2-D352FA04F6A5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3A4196BB-FA3C-4AC9-9B2E-54CA4715E765}" type="presOf" srcId="{E46BBA4E-07FF-4169-9CF7-2D932C86BF85}" destId="{5A0127EA-5B1C-45C7-8799-414CD3123DDD}" srcOrd="0" destOrd="0" presId="urn:microsoft.com/office/officeart/2005/8/layout/chevron1"/>
    <dgm:cxn modelId="{55455596-AF58-47AA-8F97-47D9855880CD}" type="presOf" srcId="{A15D40A1-9874-4852-A158-616BAB8EE27D}" destId="{08C2E4DC-6FF8-41D9-B77C-DDDD4D231B0F}" srcOrd="0" destOrd="0" presId="urn:microsoft.com/office/officeart/2005/8/layout/chevron1"/>
    <dgm:cxn modelId="{E4DCFA8D-AF46-4748-B1F6-64EAF448CF05}" type="presOf" srcId="{D925768A-82A4-47E3-BBB0-C07F5302143E}" destId="{F4CA2E89-E66A-44F6-A45F-D223AD39D452}" srcOrd="0" destOrd="0" presId="urn:microsoft.com/office/officeart/2005/8/layout/chevron1"/>
    <dgm:cxn modelId="{D63D4305-2598-4AC2-B504-C7F26B1E971F}" type="presOf" srcId="{437E8FD5-3B1D-495E-A36E-9B7D45B999F4}" destId="{0D8C2301-E436-49DD-BE31-C01B9EA557AB}" srcOrd="0" destOrd="0" presId="urn:microsoft.com/office/officeart/2005/8/layout/chevron1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71E4E282-502F-485E-8DAD-063F40AD3981}" type="presParOf" srcId="{0D8C2301-E436-49DD-BE31-C01B9EA557AB}" destId="{F4CA2E89-E66A-44F6-A45F-D223AD39D452}" srcOrd="0" destOrd="0" presId="urn:microsoft.com/office/officeart/2005/8/layout/chevron1"/>
    <dgm:cxn modelId="{8EBEE581-C291-4C3F-8265-281C377912EF}" type="presParOf" srcId="{0D8C2301-E436-49DD-BE31-C01B9EA557AB}" destId="{91D2124C-18C9-415C-B2AA-B81B11F6B299}" srcOrd="1" destOrd="0" presId="urn:microsoft.com/office/officeart/2005/8/layout/chevron1"/>
    <dgm:cxn modelId="{C3F7A130-C000-4C6C-A460-5DE3D43DDEC0}" type="presParOf" srcId="{0D8C2301-E436-49DD-BE31-C01B9EA557AB}" destId="{5A0127EA-5B1C-45C7-8799-414CD3123DDD}" srcOrd="2" destOrd="0" presId="urn:microsoft.com/office/officeart/2005/8/layout/chevron1"/>
    <dgm:cxn modelId="{13229ACA-155D-48F2-AC22-7D527A387DC3}" type="presParOf" srcId="{0D8C2301-E436-49DD-BE31-C01B9EA557AB}" destId="{AB27E532-435E-4201-8540-D396D34284C7}" srcOrd="3" destOrd="0" presId="urn:microsoft.com/office/officeart/2005/8/layout/chevron1"/>
    <dgm:cxn modelId="{38A5B8E4-A3CA-49E0-A323-5A169981B88C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5B4E228-A6DD-4E9C-89DC-FD5794F121CC}" type="presOf" srcId="{437E8FD5-3B1D-495E-A36E-9B7D45B999F4}" destId="{0D8C2301-E436-49DD-BE31-C01B9EA557AB}" srcOrd="0" destOrd="0" presId="urn:microsoft.com/office/officeart/2005/8/layout/chevron1"/>
    <dgm:cxn modelId="{75BB6AF9-931C-4888-8BF2-E6CFC5448DA3}" type="presOf" srcId="{A15D40A1-9874-4852-A158-616BAB8EE27D}" destId="{08C2E4DC-6FF8-41D9-B77C-DDDD4D231B0F}" srcOrd="0" destOrd="0" presId="urn:microsoft.com/office/officeart/2005/8/layout/chevron1"/>
    <dgm:cxn modelId="{85768E74-5C24-423D-B4DC-8DB18B45F9E7}" type="presOf" srcId="{D925768A-82A4-47E3-BBB0-C07F5302143E}" destId="{F4CA2E89-E66A-44F6-A45F-D223AD39D452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C5BD616A-634C-4331-8673-819C38110473}" type="presOf" srcId="{E46BBA4E-07FF-4169-9CF7-2D932C86BF85}" destId="{5A0127EA-5B1C-45C7-8799-414CD3123DDD}" srcOrd="0" destOrd="0" presId="urn:microsoft.com/office/officeart/2005/8/layout/chevron1"/>
    <dgm:cxn modelId="{DF739EC4-8785-40ED-8AF5-98C38DB51387}" type="presParOf" srcId="{0D8C2301-E436-49DD-BE31-C01B9EA557AB}" destId="{F4CA2E89-E66A-44F6-A45F-D223AD39D452}" srcOrd="0" destOrd="0" presId="urn:microsoft.com/office/officeart/2005/8/layout/chevron1"/>
    <dgm:cxn modelId="{EEC0D607-8EE5-4E8E-9790-A24E78135D3A}" type="presParOf" srcId="{0D8C2301-E436-49DD-BE31-C01B9EA557AB}" destId="{91D2124C-18C9-415C-B2AA-B81B11F6B299}" srcOrd="1" destOrd="0" presId="urn:microsoft.com/office/officeart/2005/8/layout/chevron1"/>
    <dgm:cxn modelId="{EB492E2D-F62B-4524-AB44-B6518D699547}" type="presParOf" srcId="{0D8C2301-E436-49DD-BE31-C01B9EA557AB}" destId="{5A0127EA-5B1C-45C7-8799-414CD3123DDD}" srcOrd="2" destOrd="0" presId="urn:microsoft.com/office/officeart/2005/8/layout/chevron1"/>
    <dgm:cxn modelId="{955F2A9B-BE56-4116-8B58-81BE0263345F}" type="presParOf" srcId="{0D8C2301-E436-49DD-BE31-C01B9EA557AB}" destId="{AB27E532-435E-4201-8540-D396D34284C7}" srcOrd="3" destOrd="0" presId="urn:microsoft.com/office/officeart/2005/8/layout/chevron1"/>
    <dgm:cxn modelId="{38CCE85B-6F75-4E46-B01A-4970DE57E966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/>
      <dgm:spPr/>
      <dgm:t>
        <a:bodyPr/>
        <a:lstStyle/>
        <a:p>
          <a:r>
            <a:rPr kumimoji="1" lang="ja-JP" altLang="en-US" sz="1800" dirty="0" smtClean="0"/>
            <a:t>動機・背景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E46BBA4E-07FF-4169-9CF7-2D932C86BF85}">
      <dgm:prSet phldrT="[テキスト]" custT="1"/>
      <dgm:spPr/>
      <dgm:t>
        <a:bodyPr/>
        <a:lstStyle/>
        <a:p>
          <a:r>
            <a:rPr kumimoji="1" lang="ja-JP" altLang="en-US" sz="1800" dirty="0" smtClean="0"/>
            <a:t>目的</a:t>
          </a:r>
          <a:endParaRPr kumimoji="1" lang="ja-JP" altLang="en-US" sz="1800" dirty="0"/>
        </a:p>
      </dgm:t>
    </dgm:pt>
    <dgm:pt modelId="{260ACEE8-2334-4229-8F6A-122D95761FBF}" type="par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3E957809-E3C4-432C-89EC-0D6AD8138D61}" type="sibTrans" cxnId="{358FD995-3260-4186-BD47-F3846FEB055D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先行研究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F4CA2E89-E66A-44F6-A45F-D223AD39D452}" type="pres">
      <dgm:prSet presAssocID="{D925768A-82A4-47E3-BBB0-C07F5302143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5A0127EA-5B1C-45C7-8799-414CD3123DDD}" type="pres">
      <dgm:prSet presAssocID="{E46BBA4E-07FF-4169-9CF7-2D932C86BF8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B27E532-435E-4201-8540-D396D34284C7}" type="pres">
      <dgm:prSet presAssocID="{3E957809-E3C4-432C-89EC-0D6AD8138D61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FD7845-64CE-4A8D-B8AC-4DA0836AB6C3}" type="presOf" srcId="{E46BBA4E-07FF-4169-9CF7-2D932C86BF85}" destId="{5A0127EA-5B1C-45C7-8799-414CD3123DDD}" srcOrd="0" destOrd="0" presId="urn:microsoft.com/office/officeart/2005/8/layout/chevron1"/>
    <dgm:cxn modelId="{D8C7F5A4-04C9-4951-BD92-2E9C7333D523}" type="presOf" srcId="{A15D40A1-9874-4852-A158-616BAB8EE27D}" destId="{08C2E4DC-6FF8-41D9-B77C-DDDD4D231B0F}" srcOrd="0" destOrd="0" presId="urn:microsoft.com/office/officeart/2005/8/layout/chevron1"/>
    <dgm:cxn modelId="{EE3EB1B3-DA36-47C9-9933-178DEDF3D686}" type="presOf" srcId="{437E8FD5-3B1D-495E-A36E-9B7D45B999F4}" destId="{0D8C2301-E436-49DD-BE31-C01B9EA557AB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E45E5D46-24FE-49CD-9286-035C9E0B3C21}" type="presOf" srcId="{D925768A-82A4-47E3-BBB0-C07F5302143E}" destId="{F4CA2E89-E66A-44F6-A45F-D223AD39D452}" srcOrd="0" destOrd="0" presId="urn:microsoft.com/office/officeart/2005/8/layout/chevron1"/>
    <dgm:cxn modelId="{358FD995-3260-4186-BD47-F3846FEB055D}" srcId="{437E8FD5-3B1D-495E-A36E-9B7D45B999F4}" destId="{E46BBA4E-07FF-4169-9CF7-2D932C86BF85}" srcOrd="1" destOrd="0" parTransId="{260ACEE8-2334-4229-8F6A-122D95761FBF}" sibTransId="{3E957809-E3C4-432C-89EC-0D6AD8138D61}"/>
    <dgm:cxn modelId="{C7612C11-DBA5-43E4-ADB0-1000CFF9B8CF}" srcId="{437E8FD5-3B1D-495E-A36E-9B7D45B999F4}" destId="{D925768A-82A4-47E3-BBB0-C07F5302143E}" srcOrd="0" destOrd="0" parTransId="{6E48C5B9-9B7B-4125-9CCD-831F668EE11C}" sibTransId="{147EB666-563E-4AEB-A819-2B2FBA412390}"/>
    <dgm:cxn modelId="{6D650510-124F-4DCE-9F90-06801BFE995A}" type="presParOf" srcId="{0D8C2301-E436-49DD-BE31-C01B9EA557AB}" destId="{F4CA2E89-E66A-44F6-A45F-D223AD39D452}" srcOrd="0" destOrd="0" presId="urn:microsoft.com/office/officeart/2005/8/layout/chevron1"/>
    <dgm:cxn modelId="{33101B19-CFCB-4D91-8ED4-6AA1589DFFCA}" type="presParOf" srcId="{0D8C2301-E436-49DD-BE31-C01B9EA557AB}" destId="{91D2124C-18C9-415C-B2AA-B81B11F6B299}" srcOrd="1" destOrd="0" presId="urn:microsoft.com/office/officeart/2005/8/layout/chevron1"/>
    <dgm:cxn modelId="{91697265-BD1A-456D-B320-BBB63C3EF7E3}" type="presParOf" srcId="{0D8C2301-E436-49DD-BE31-C01B9EA557AB}" destId="{5A0127EA-5B1C-45C7-8799-414CD3123DDD}" srcOrd="2" destOrd="0" presId="urn:microsoft.com/office/officeart/2005/8/layout/chevron1"/>
    <dgm:cxn modelId="{3931E42A-54B9-4912-BAD3-4FEC98E82C39}" type="presParOf" srcId="{0D8C2301-E436-49DD-BE31-C01B9EA557AB}" destId="{AB27E532-435E-4201-8540-D396D34284C7}" srcOrd="3" destOrd="0" presId="urn:microsoft.com/office/officeart/2005/8/layout/chevron1"/>
    <dgm:cxn modelId="{22FCBE6F-B789-499B-A084-09F5DC3B0DE7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7E8FD5-3B1D-495E-A36E-9B7D45B999F4}" type="doc">
      <dgm:prSet loTypeId="urn:microsoft.com/office/officeart/2005/8/layout/chevron1" loCatId="process" qsTypeId="urn:microsoft.com/office/officeart/2005/8/quickstyle/simple3" qsCatId="simple" csTypeId="urn:microsoft.com/office/officeart/2005/8/colors/accent1_4" csCatId="accent1" phldr="1"/>
      <dgm:spPr/>
    </dgm:pt>
    <dgm:pt modelId="{D925768A-82A4-47E3-BBB0-C07F5302143E}">
      <dgm:prSet phldrT="[テキスト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1800" dirty="0" smtClean="0"/>
            <a:t>政策提言</a:t>
          </a:r>
          <a:endParaRPr kumimoji="1" lang="en-US" altLang="ja-JP" sz="1800" dirty="0" smtClean="0"/>
        </a:p>
      </dgm:t>
    </dgm:pt>
    <dgm:pt modelId="{6E48C5B9-9B7B-4125-9CCD-831F668EE11C}" type="par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147EB666-563E-4AEB-A819-2B2FBA412390}" type="sibTrans" cxnId="{C7612C11-DBA5-43E4-ADB0-1000CFF9B8CF}">
      <dgm:prSet/>
      <dgm:spPr/>
      <dgm:t>
        <a:bodyPr/>
        <a:lstStyle/>
        <a:p>
          <a:endParaRPr kumimoji="1" lang="ja-JP" altLang="en-US" sz="1800"/>
        </a:p>
      </dgm:t>
    </dgm:pt>
    <dgm:pt modelId="{A15D40A1-9874-4852-A158-616BAB8EE27D}">
      <dgm:prSet phldrT="[テキスト]" custT="1"/>
      <dgm:spPr/>
      <dgm:t>
        <a:bodyPr/>
        <a:lstStyle/>
        <a:p>
          <a:r>
            <a:rPr kumimoji="1" lang="ja-JP" altLang="en-US" sz="1800" dirty="0" smtClean="0"/>
            <a:t>今後の展望</a:t>
          </a:r>
          <a:endParaRPr kumimoji="1" lang="ja-JP" altLang="en-US" sz="1800" dirty="0"/>
        </a:p>
      </dgm:t>
    </dgm:pt>
    <dgm:pt modelId="{FF2A3BFE-5E14-44BA-B283-9198E7FA8EE7}" type="par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7B8FF568-9971-4E56-840A-8B0BAA5F156D}" type="sibTrans" cxnId="{EF456E30-0BCF-4A0B-A83F-261E051337C6}">
      <dgm:prSet/>
      <dgm:spPr/>
      <dgm:t>
        <a:bodyPr/>
        <a:lstStyle/>
        <a:p>
          <a:endParaRPr kumimoji="1" lang="ja-JP" altLang="en-US" sz="1800"/>
        </a:p>
      </dgm:t>
    </dgm:pt>
    <dgm:pt modelId="{112577FC-DFB1-4159-8CC9-D2C79A7ADE90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smtClean="0"/>
            <a:t>分析</a:t>
          </a:r>
          <a:endParaRPr kumimoji="1" lang="en-US" altLang="ja-JP" sz="1800" dirty="0" smtClean="0"/>
        </a:p>
      </dgm:t>
    </dgm:pt>
    <dgm:pt modelId="{D4DA7CA8-E5CC-4A0A-8812-B43A3659A771}" type="par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48184118-FDBE-4EA1-824B-7FDD062DE5A9}" type="sibTrans" cxnId="{DDDB0449-D391-4FB9-BCA6-9E4D94C04008}">
      <dgm:prSet/>
      <dgm:spPr/>
      <dgm:t>
        <a:bodyPr/>
        <a:lstStyle/>
        <a:p>
          <a:endParaRPr kumimoji="1" lang="ja-JP" altLang="en-US"/>
        </a:p>
      </dgm:t>
    </dgm:pt>
    <dgm:pt modelId="{0D8C2301-E436-49DD-BE31-C01B9EA557AB}" type="pres">
      <dgm:prSet presAssocID="{437E8FD5-3B1D-495E-A36E-9B7D45B999F4}" presName="Name0" presStyleCnt="0">
        <dgm:presLayoutVars>
          <dgm:dir/>
          <dgm:animLvl val="lvl"/>
          <dgm:resizeHandles val="exact"/>
        </dgm:presLayoutVars>
      </dgm:prSet>
      <dgm:spPr/>
    </dgm:pt>
    <dgm:pt modelId="{B25D053A-8759-447F-A96E-571A91C9C65D}" type="pres">
      <dgm:prSet presAssocID="{112577FC-DFB1-4159-8CC9-D2C79A7ADE9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5010E-8056-4371-A22F-900A36DB8255}" type="pres">
      <dgm:prSet presAssocID="{48184118-FDBE-4EA1-824B-7FDD062DE5A9}" presName="parTxOnlySpace" presStyleCnt="0"/>
      <dgm:spPr/>
    </dgm:pt>
    <dgm:pt modelId="{F4CA2E89-E66A-44F6-A45F-D223AD39D452}" type="pres">
      <dgm:prSet presAssocID="{D925768A-82A4-47E3-BBB0-C07F5302143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1D2124C-18C9-415C-B2AA-B81B11F6B299}" type="pres">
      <dgm:prSet presAssocID="{147EB666-563E-4AEB-A819-2B2FBA412390}" presName="parTxOnlySpace" presStyleCnt="0"/>
      <dgm:spPr/>
    </dgm:pt>
    <dgm:pt modelId="{08C2E4DC-6FF8-41D9-B77C-DDDD4D231B0F}" type="pres">
      <dgm:prSet presAssocID="{A15D40A1-9874-4852-A158-616BAB8EE27D}" presName="parTxOnly" presStyleLbl="node1" presStyleIdx="2" presStyleCnt="3" custLinFactNeighborX="32" custLinFactNeighborY="192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B21216D-E6A7-43C1-AC33-BBF3A88B2986}" type="presOf" srcId="{D925768A-82A4-47E3-BBB0-C07F5302143E}" destId="{F4CA2E89-E66A-44F6-A45F-D223AD39D452}" srcOrd="0" destOrd="0" presId="urn:microsoft.com/office/officeart/2005/8/layout/chevron1"/>
    <dgm:cxn modelId="{21B44B10-9496-4233-86BE-2B49E5DB5EC4}" type="presOf" srcId="{A15D40A1-9874-4852-A158-616BAB8EE27D}" destId="{08C2E4DC-6FF8-41D9-B77C-DDDD4D231B0F}" srcOrd="0" destOrd="0" presId="urn:microsoft.com/office/officeart/2005/8/layout/chevron1"/>
    <dgm:cxn modelId="{5AC7A1A5-CC21-4095-979A-7B37870B6AE1}" type="presOf" srcId="{437E8FD5-3B1D-495E-A36E-9B7D45B999F4}" destId="{0D8C2301-E436-49DD-BE31-C01B9EA557AB}" srcOrd="0" destOrd="0" presId="urn:microsoft.com/office/officeart/2005/8/layout/chevron1"/>
    <dgm:cxn modelId="{EF456E30-0BCF-4A0B-A83F-261E051337C6}" srcId="{437E8FD5-3B1D-495E-A36E-9B7D45B999F4}" destId="{A15D40A1-9874-4852-A158-616BAB8EE27D}" srcOrd="2" destOrd="0" parTransId="{FF2A3BFE-5E14-44BA-B283-9198E7FA8EE7}" sibTransId="{7B8FF568-9971-4E56-840A-8B0BAA5F156D}"/>
    <dgm:cxn modelId="{CA092C69-8873-4B8D-B494-6736ECD9124A}" type="presOf" srcId="{112577FC-DFB1-4159-8CC9-D2C79A7ADE90}" destId="{B25D053A-8759-447F-A96E-571A91C9C65D}" srcOrd="0" destOrd="0" presId="urn:microsoft.com/office/officeart/2005/8/layout/chevron1"/>
    <dgm:cxn modelId="{C7612C11-DBA5-43E4-ADB0-1000CFF9B8CF}" srcId="{437E8FD5-3B1D-495E-A36E-9B7D45B999F4}" destId="{D925768A-82A4-47E3-BBB0-C07F5302143E}" srcOrd="1" destOrd="0" parTransId="{6E48C5B9-9B7B-4125-9CCD-831F668EE11C}" sibTransId="{147EB666-563E-4AEB-A819-2B2FBA412390}"/>
    <dgm:cxn modelId="{DDDB0449-D391-4FB9-BCA6-9E4D94C04008}" srcId="{437E8FD5-3B1D-495E-A36E-9B7D45B999F4}" destId="{112577FC-DFB1-4159-8CC9-D2C79A7ADE90}" srcOrd="0" destOrd="0" parTransId="{D4DA7CA8-E5CC-4A0A-8812-B43A3659A771}" sibTransId="{48184118-FDBE-4EA1-824B-7FDD062DE5A9}"/>
    <dgm:cxn modelId="{AC1A155E-2422-46D1-A9A6-C5521A2D6C16}" type="presParOf" srcId="{0D8C2301-E436-49DD-BE31-C01B9EA557AB}" destId="{B25D053A-8759-447F-A96E-571A91C9C65D}" srcOrd="0" destOrd="0" presId="urn:microsoft.com/office/officeart/2005/8/layout/chevron1"/>
    <dgm:cxn modelId="{23663D3C-F883-41F2-932A-F918AA70F95C}" type="presParOf" srcId="{0D8C2301-E436-49DD-BE31-C01B9EA557AB}" destId="{2AF5010E-8056-4371-A22F-900A36DB8255}" srcOrd="1" destOrd="0" presId="urn:microsoft.com/office/officeart/2005/8/layout/chevron1"/>
    <dgm:cxn modelId="{0FAD1386-FD2B-42F9-99F9-D8F01B1BCBE7}" type="presParOf" srcId="{0D8C2301-E436-49DD-BE31-C01B9EA557AB}" destId="{F4CA2E89-E66A-44F6-A45F-D223AD39D452}" srcOrd="2" destOrd="0" presId="urn:microsoft.com/office/officeart/2005/8/layout/chevron1"/>
    <dgm:cxn modelId="{558AEDA1-F03F-4B17-AD9E-CFA7A8673682}" type="presParOf" srcId="{0D8C2301-E436-49DD-BE31-C01B9EA557AB}" destId="{91D2124C-18C9-415C-B2AA-B81B11F6B299}" srcOrd="3" destOrd="0" presId="urn:microsoft.com/office/officeart/2005/8/layout/chevron1"/>
    <dgm:cxn modelId="{7039D70C-15EF-41D3-92F7-D8ED91275CA1}" type="presParOf" srcId="{0D8C2301-E436-49DD-BE31-C01B9EA557AB}" destId="{08C2E4DC-6FF8-41D9-B77C-DDDD4D231B0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D9585-A523-450D-81D9-E6CF9B6E18D1}">
      <dsp:nvSpPr>
        <dsp:cNvPr id="0" name=""/>
        <dsp:cNvSpPr/>
      </dsp:nvSpPr>
      <dsp:spPr>
        <a:xfrm>
          <a:off x="0" y="0"/>
          <a:ext cx="7956884" cy="1388377"/>
        </a:xfrm>
        <a:prstGeom prst="rect">
          <a:avLst/>
        </a:prstGeom>
        <a:solidFill>
          <a:schemeClr val="accent5">
            <a:lumMod val="75000"/>
          </a:schemeClr>
        </a:solidFill>
        <a:ln w="9525">
          <a:solidFill>
            <a:schemeClr val="bg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800" b="1" kern="1200" dirty="0" smtClean="0"/>
            <a:t>認知症保険</a:t>
          </a:r>
          <a:endParaRPr kumimoji="1" lang="ja-JP" altLang="en-US" sz="4800" b="1" kern="1200" dirty="0"/>
        </a:p>
      </dsp:txBody>
      <dsp:txXfrm>
        <a:off x="0" y="0"/>
        <a:ext cx="7956884" cy="1388377"/>
      </dsp:txXfrm>
    </dsp:sp>
    <dsp:sp modelId="{A30DF642-9439-4E7E-94A0-6349A618FFEC}">
      <dsp:nvSpPr>
        <dsp:cNvPr id="0" name=""/>
        <dsp:cNvSpPr/>
      </dsp:nvSpPr>
      <dsp:spPr>
        <a:xfrm>
          <a:off x="0" y="1402926"/>
          <a:ext cx="3978442" cy="29155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徘徊認知症患者の捜索</a:t>
          </a:r>
          <a:endParaRPr kumimoji="1" lang="ja-JP" altLang="en-US" sz="36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402926"/>
        <a:ext cx="3978442" cy="2915592"/>
      </dsp:txXfrm>
    </dsp:sp>
    <dsp:sp modelId="{428C74C0-A367-4148-A71A-F47D4952EEF2}">
      <dsp:nvSpPr>
        <dsp:cNvPr id="0" name=""/>
        <dsp:cNvSpPr/>
      </dsp:nvSpPr>
      <dsp:spPr>
        <a:xfrm>
          <a:off x="3978442" y="1388377"/>
          <a:ext cx="3978442" cy="2915592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列車事故等</a:t>
          </a:r>
          <a:endParaRPr kumimoji="1" lang="en-US" altLang="ja-JP" sz="3600" b="1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lvl="0" algn="ctr" defTabSz="16002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賠償金負担</a:t>
          </a:r>
          <a:endParaRPr kumimoji="1" lang="ja-JP" altLang="en-US" sz="36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978442" y="1388377"/>
        <a:ext cx="3978442" cy="2915592"/>
      </dsp:txXfrm>
    </dsp:sp>
    <dsp:sp modelId="{459FAE94-7412-49D1-8DDE-2AEBA852FD64}">
      <dsp:nvSpPr>
        <dsp:cNvPr id="0" name=""/>
        <dsp:cNvSpPr/>
      </dsp:nvSpPr>
      <dsp:spPr>
        <a:xfrm>
          <a:off x="0" y="4303969"/>
          <a:ext cx="7956884" cy="32395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A2E89-E66A-44F6-A45F-D223AD39D452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動機・背景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5A0127EA-5B1C-45C7-8799-414CD3123DDD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目的</a:t>
          </a:r>
          <a:endParaRPr kumimoji="1" lang="ja-JP" altLang="en-US" sz="1800" kern="1200" dirty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先行研究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D053A-8759-447F-A96E-571A91C9C65D}">
      <dsp:nvSpPr>
        <dsp:cNvPr id="0" name=""/>
        <dsp:cNvSpPr/>
      </dsp:nvSpPr>
      <dsp:spPr>
        <a:xfrm>
          <a:off x="2428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shade val="70000"/>
                <a:satMod val="150000"/>
              </a:schemeClr>
            </a:gs>
            <a:gs pos="34000">
              <a:schemeClr val="accent1">
                <a:shade val="70000"/>
                <a:satMod val="140000"/>
              </a:schemeClr>
            </a:gs>
            <a:gs pos="70000">
              <a:schemeClr val="accent1">
                <a:tint val="100000"/>
                <a:shade val="90000"/>
                <a:satMod val="140000"/>
              </a:schemeClr>
            </a:gs>
            <a:gs pos="100000">
              <a:schemeClr val="accent1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smtClean="0"/>
            <a:t>分析</a:t>
          </a:r>
          <a:endParaRPr kumimoji="1" lang="en-US" altLang="ja-JP" sz="1800" kern="1200" dirty="0" smtClean="0"/>
        </a:p>
      </dsp:txBody>
      <dsp:txXfrm>
        <a:off x="202845" y="0"/>
        <a:ext cx="2557632" cy="400833"/>
      </dsp:txXfrm>
    </dsp:sp>
    <dsp:sp modelId="{F4CA2E89-E66A-44F6-A45F-D223AD39D452}">
      <dsp:nvSpPr>
        <dsp:cNvPr id="0" name=""/>
        <dsp:cNvSpPr/>
      </dsp:nvSpPr>
      <dsp:spPr>
        <a:xfrm>
          <a:off x="2665047" y="0"/>
          <a:ext cx="2958465" cy="400833"/>
        </a:xfrm>
        <a:prstGeom prst="chevron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政策提言</a:t>
          </a:r>
          <a:endParaRPr kumimoji="1" lang="en-US" altLang="ja-JP" sz="1800" kern="1200" dirty="0" smtClean="0"/>
        </a:p>
      </dsp:txBody>
      <dsp:txXfrm>
        <a:off x="2865464" y="0"/>
        <a:ext cx="2557632" cy="400833"/>
      </dsp:txXfrm>
    </dsp:sp>
    <dsp:sp modelId="{08C2E4DC-6FF8-41D9-B77C-DDDD4D231B0F}">
      <dsp:nvSpPr>
        <dsp:cNvPr id="0" name=""/>
        <dsp:cNvSpPr/>
      </dsp:nvSpPr>
      <dsp:spPr>
        <a:xfrm>
          <a:off x="5327760" y="0"/>
          <a:ext cx="2958465" cy="40083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shade val="50000"/>
                <a:hueOff val="240958"/>
                <a:satOff val="-5040"/>
                <a:lumOff val="28042"/>
                <a:alphaOff val="0"/>
                <a:tint val="48000"/>
                <a:satMod val="15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今後の展望</a:t>
          </a:r>
          <a:endParaRPr kumimoji="1" lang="ja-JP" altLang="en-US" sz="1800" kern="1200" dirty="0"/>
        </a:p>
      </dsp:txBody>
      <dsp:txXfrm>
        <a:off x="5528177" y="0"/>
        <a:ext cx="2557632" cy="400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fld id="{0A67E382-BB0D-40A2-9821-BF761284DDF2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001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メイリオ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2763" y="6450013"/>
            <a:ext cx="42783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B696D00-8839-4655-825E-2210AE9C13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927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273D8B-B4AA-4CEB-A41C-59149A86138E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0088" y="509588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25800"/>
            <a:ext cx="7897813" cy="3055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001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763" y="6450013"/>
            <a:ext cx="42783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</a:lstStyle>
          <a:p>
            <a:pPr>
              <a:defRPr/>
            </a:pPr>
            <a:fld id="{26D49F0E-054A-4C3B-9503-461A0EC05C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661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58E2C1DF-97DA-42AC-8D7D-8DCFB31A37A7}" type="slidenum">
              <a:rPr lang="ja-JP" altLang="en-US">
                <a:ea typeface="メイリオ" panose="020B0604030504040204" pitchFamily="50" charset="-128"/>
                <a:cs typeface="メイリオ" panose="020B060403050404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ja-JP" altLang="en-US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08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CB18916-2DFB-48C7-A97F-44390F1BF418}" type="slidenum">
              <a:rPr lang="ja-JP" altLang="en-US">
                <a:ea typeface="メイリオ" panose="020B0604030504040204" pitchFamily="50" charset="-128"/>
                <a:cs typeface="メイリオ" panose="020B060403050404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ja-JP" altLang="en-US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911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smtClean="0"/>
          </a:p>
        </p:txBody>
      </p:sp>
      <p:sp>
        <p:nvSpPr>
          <p:cNvPr id="3686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C546EA2-BE7E-4911-836C-0F41D59626B8}" type="slidenum">
              <a:rPr lang="ja-JP" altLang="en-US">
                <a:ea typeface="メイリオ" panose="020B0604030504040204" pitchFamily="50" charset="-128"/>
                <a:cs typeface="メイリオ" panose="020B060403050404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ja-JP" altLang="en-US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28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891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09F6EAC-CAA5-4443-A380-CABE7F8F2BBD}" type="slidenum">
              <a:rPr lang="ja-JP" altLang="en-US">
                <a:ea typeface="メイリオ" panose="020B0604030504040204" pitchFamily="50" charset="-128"/>
                <a:cs typeface="メイリオ" panose="020B060403050404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ja-JP" altLang="en-US"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71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A584D-141E-4D43-A636-6E590AA0A737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1C4641-8553-47D9-8267-B90FAA56C5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540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3609-9543-4F97-A4FC-C3BFFDFB0900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0DE2-F194-476D-B6DE-314FDC3531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44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F424-7F7D-4030-95E3-C199135D2419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0EEA-37B8-4253-BEF7-040F264904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6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D86A-F4B1-40D0-AE31-B59EB35C6F83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130EE-D912-4BFD-920F-1560EEC69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279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7068-62FB-4021-BEE3-6102B6BE68AA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A84D30-6462-4C25-97C0-D021D1E209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636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5ACB-7274-42D3-9EB1-1525AF1269CA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12B33-C2D8-4B88-9E6D-4C79BE2E8F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8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F5A5-3396-4F3F-855F-BCB200B3A34E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DB31E4-60BE-4F89-B3D5-494579C5A1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85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FD28-D590-45B5-9BAF-D31E2CCF64AF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8920-FB2B-4879-A533-094B325CDA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837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38DD-34B7-4F78-BCE2-4B896370351C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C364-8A98-435C-9A04-453BBCC9E0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301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0AA51-8076-4BA8-B929-259F9BFDA830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F7FA64-3DE1-46C9-BE95-050D2086A7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976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3C22-D6A0-45A8-8761-F9D4EE2EDB25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0C38-1DAC-4CA1-8F0C-074A94636A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169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7BAAD4-1348-4E12-A5CB-A33B97616F8B}" type="datetimeFigureOut">
              <a:rPr lang="ja-JP" altLang="en-US"/>
              <a:pPr>
                <a:defRPr/>
              </a:pPr>
              <a:t>2014/12/4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E45EBFE-48AB-4801-9325-20B5267960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23" r:id="rId2"/>
    <p:sldLayoutId id="2147484131" r:id="rId3"/>
    <p:sldLayoutId id="2147484124" r:id="rId4"/>
    <p:sldLayoutId id="2147484132" r:id="rId5"/>
    <p:sldLayoutId id="2147484125" r:id="rId6"/>
    <p:sldLayoutId id="2147484126" r:id="rId7"/>
    <p:sldLayoutId id="2147484133" r:id="rId8"/>
    <p:sldLayoutId id="2147484127" r:id="rId9"/>
    <p:sldLayoutId id="2147484128" r:id="rId10"/>
    <p:sldLayoutId id="21474841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spc="-1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Segoe UI" pitchFamily="34" charset="0"/>
          <a:ea typeface="メイリオ" pitchFamily="50" charset="-128"/>
          <a:cs typeface="メイリオ" pitchFamily="50" charset="-128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lver-soken.com/sos-net/index.html" TargetMode="Externa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apital.asahi.com/article/dementia/2013122000003.html" TargetMode="Externa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pital.asahi.com/article/dementia/2013122000003.html" TargetMode="Externa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7.emf"/><Relationship Id="rId7" Type="http://schemas.openxmlformats.org/officeDocument/2006/relationships/diagramQuickStyle" Target="../diagrams/quickStyl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image" Target="../media/image8.emf"/><Relationship Id="rId9" Type="http://schemas.microsoft.com/office/2007/relationships/diagramDrawing" Target="../diagrams/drawin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2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27.xml"/><Relationship Id="rId11" Type="http://schemas.openxmlformats.org/officeDocument/2006/relationships/oleObject" Target="../embeddings/Microsoft_Excel____3.xls"/><Relationship Id="rId5" Type="http://schemas.openxmlformats.org/officeDocument/2006/relationships/diagramData" Target="../diagrams/data27.xml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png"/><Relationship Id="rId9" Type="http://schemas.microsoft.com/office/2007/relationships/diagramDrawing" Target="../diagrams/drawin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7" Type="http://schemas.openxmlformats.org/officeDocument/2006/relationships/image" Target="../media/image2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___1.xls"/><Relationship Id="rId11" Type="http://schemas.openxmlformats.org/officeDocument/2006/relationships/diagramColors" Target="../diagrams/colors3.xml"/><Relationship Id="rId5" Type="http://schemas.openxmlformats.org/officeDocument/2006/relationships/oleObject" Target="../embeddings/oleObject1.bin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oleObject" Target="../embeddings/Microsoft_Excel____2.xls"/><Relationship Id="rId4" Type="http://schemas.openxmlformats.org/officeDocument/2006/relationships/diagramData" Target="../diagrams/data4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088" y="1557338"/>
            <a:ext cx="7848600" cy="17827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800" b="1" dirty="0">
                <a:cs typeface="+mj-cs"/>
              </a:rPr>
              <a:t>徘徊</a:t>
            </a:r>
            <a:r>
              <a:rPr lang="ja-JP" altLang="en-US" sz="4800" b="1" dirty="0" smtClean="0">
                <a:cs typeface="+mj-cs"/>
              </a:rPr>
              <a:t>認知症患者の帰宅支援</a:t>
            </a:r>
            <a:r>
              <a:rPr lang="en-US" altLang="ja-JP" sz="4800" b="1" dirty="0" smtClean="0">
                <a:cs typeface="+mj-cs"/>
              </a:rPr>
              <a:t/>
            </a:r>
            <a:br>
              <a:rPr lang="en-US" altLang="ja-JP" sz="4800" b="1" dirty="0" smtClean="0">
                <a:cs typeface="+mj-cs"/>
              </a:rPr>
            </a:br>
            <a:r>
              <a:rPr lang="ja-JP" altLang="en-US" sz="4000" b="1" dirty="0" smtClean="0">
                <a:cs typeface="+mj-cs"/>
              </a:rPr>
              <a:t>～認知症保険の提案～</a:t>
            </a:r>
            <a:endParaRPr lang="ja-JP" altLang="en-US" sz="4000" b="1" dirty="0">
              <a:cs typeface="+mj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3573463"/>
            <a:ext cx="6616700" cy="26638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cs typeface="+mn-cs"/>
              </a:rPr>
              <a:t>山口佳淑　栗木祥佳　中川香奈</a:t>
            </a:r>
            <a:endParaRPr lang="en-US" altLang="ja-JP" sz="2800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cs typeface="+mn-cs"/>
              </a:rPr>
              <a:t>中島澪奈　廣田優菜</a:t>
            </a:r>
            <a:endParaRPr lang="en-US" altLang="ja-JP" sz="2800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dirty="0">
                <a:cs typeface="+mn-cs"/>
              </a:rPr>
              <a:t>南山大学　寳多</a:t>
            </a:r>
            <a:r>
              <a:rPr lang="ja-JP" altLang="en-US" dirty="0" smtClean="0">
                <a:cs typeface="+mn-cs"/>
              </a:rPr>
              <a:t>研究会</a:t>
            </a:r>
            <a:endParaRPr lang="en-US" altLang="ja-JP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dirty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dirty="0" smtClean="0">
                <a:cs typeface="+mn-cs"/>
              </a:rPr>
              <a:t>2014</a:t>
            </a:r>
            <a:r>
              <a:rPr lang="ja-JP" altLang="en-US" dirty="0" smtClean="0">
                <a:cs typeface="+mn-cs"/>
              </a:rPr>
              <a:t>年</a:t>
            </a:r>
            <a:r>
              <a:rPr lang="en-US" altLang="ja-JP" dirty="0">
                <a:cs typeface="+mn-cs"/>
              </a:rPr>
              <a:t>12</a:t>
            </a:r>
            <a:r>
              <a:rPr lang="ja-JP" altLang="en-US" dirty="0">
                <a:cs typeface="+mn-cs"/>
              </a:rPr>
              <a:t>月</a:t>
            </a:r>
            <a:r>
              <a:rPr lang="en-US" altLang="ja-JP" dirty="0">
                <a:cs typeface="+mn-cs"/>
              </a:rPr>
              <a:t>6</a:t>
            </a:r>
            <a:r>
              <a:rPr lang="ja-JP" altLang="en-US" dirty="0">
                <a:cs typeface="+mn-cs"/>
              </a:rPr>
              <a:t>日　中部経済学</a:t>
            </a:r>
            <a:r>
              <a:rPr lang="ja-JP" altLang="en-US" dirty="0" smtClean="0">
                <a:cs typeface="+mn-cs"/>
              </a:rPr>
              <a:t>インターゼミ</a:t>
            </a:r>
            <a:endParaRPr lang="en-US" altLang="ja-JP" dirty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ja-JP" altLang="en-US" dirty="0">
              <a:cs typeface="+mn-cs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分析①自治体へのヒアリング</a:t>
            </a:r>
            <a:endParaRPr lang="ja-JP" altLang="en-US" dirty="0">
              <a:cs typeface="+mj-cs"/>
            </a:endParaRPr>
          </a:p>
        </p:txBody>
      </p:sp>
      <p:sp>
        <p:nvSpPr>
          <p:cNvPr id="1843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100" y="1412875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cs typeface="Segoe UI" panose="020B0502040204020203" pitchFamily="34" charset="0"/>
              </a:rPr>
              <a:t>X</a:t>
            </a:r>
            <a:r>
              <a:rPr lang="ja-JP" altLang="en-US" sz="3200" smtClean="0">
                <a:latin typeface="メイリオ" panose="020B0604030504040204" pitchFamily="50" charset="-128"/>
              </a:rPr>
              <a:t>県内における行方不明者の捜索</a:t>
            </a:r>
            <a:endParaRPr lang="en-US" altLang="ja-JP" sz="3200" smtClean="0">
              <a:latin typeface="メイリオ" panose="020B0604030504040204" pitchFamily="50" charset="-128"/>
            </a:endParaRPr>
          </a:p>
          <a:p>
            <a:pPr eaLnBrk="1" hangingPunct="1"/>
            <a:endParaRPr lang="en-US" altLang="ja-JP" sz="3200" smtClean="0">
              <a:latin typeface="メイリオ" panose="020B0604030504040204" pitchFamily="50" charset="-128"/>
            </a:endParaRPr>
          </a:p>
          <a:p>
            <a:pPr eaLnBrk="1" hangingPunct="1"/>
            <a:endParaRPr lang="ja-JP" altLang="en-US" sz="3200" smtClean="0">
              <a:latin typeface="メイリオ" panose="020B0604030504040204" pitchFamily="50" charset="-128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11188" y="1989138"/>
          <a:ext cx="8064500" cy="3200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58122"/>
                <a:gridCol w="3310186"/>
                <a:gridCol w="3096192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/>
                    </a:p>
                  </a:txBody>
                  <a:tcPr marL="91436" marR="91436" marT="45721" marB="4572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人口</a:t>
                      </a:r>
                      <a:endParaRPr kumimoji="1" lang="en-US" altLang="ja-JP" sz="2400" dirty="0" smtClean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高齢者比率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X</a:t>
                      </a:r>
                      <a:r>
                        <a:rPr kumimoji="1" lang="ja-JP" altLang="en-US" sz="2400" dirty="0" smtClean="0"/>
                        <a:t>県</a:t>
                      </a:r>
                      <a:endParaRPr kumimoji="1" lang="en-US" altLang="ja-JP" sz="2400" dirty="0" smtClean="0"/>
                    </a:p>
                  </a:txBody>
                  <a:tcPr marL="91436" marR="91436" marT="45721" marB="4572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約</a:t>
                      </a:r>
                      <a:r>
                        <a:rPr kumimoji="1" lang="en-US" altLang="ja-JP" sz="2400" dirty="0" smtClean="0"/>
                        <a:t>744</a:t>
                      </a:r>
                      <a:r>
                        <a:rPr kumimoji="1" lang="ja-JP" altLang="en-US" sz="2400" dirty="0" smtClean="0"/>
                        <a:t>万人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22.3%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身元捜査や保護など詳しく関与せず</a:t>
                      </a:r>
                      <a:endParaRPr kumimoji="1" lang="ja-JP" altLang="en-US" sz="2400" b="1" dirty="0" smtClean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Y</a:t>
                      </a:r>
                      <a:r>
                        <a:rPr kumimoji="1" lang="ja-JP" altLang="en-US" sz="2400" dirty="0" smtClean="0"/>
                        <a:t>市</a:t>
                      </a:r>
                      <a:endParaRPr kumimoji="1" lang="ja-JP" altLang="en-US" sz="2400" dirty="0"/>
                    </a:p>
                  </a:txBody>
                  <a:tcPr marL="91436" marR="91436" marT="45721" marB="4572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約</a:t>
                      </a:r>
                      <a:r>
                        <a:rPr kumimoji="1" lang="en-US" altLang="ja-JP" sz="2400" dirty="0" smtClean="0"/>
                        <a:t>227</a:t>
                      </a:r>
                      <a:r>
                        <a:rPr kumimoji="1" lang="ja-JP" altLang="en-US" sz="2400" dirty="0" smtClean="0"/>
                        <a:t>万人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21.4%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徘徊高齢者の帰宅支援事業あり</a:t>
                      </a:r>
                      <a:endParaRPr kumimoji="1" lang="ja-JP" altLang="en-US" sz="2400" b="1" dirty="0" smtClean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Z</a:t>
                      </a:r>
                      <a:r>
                        <a:rPr kumimoji="1" lang="ja-JP" altLang="en-US" sz="2400" dirty="0" smtClean="0"/>
                        <a:t>区</a:t>
                      </a:r>
                      <a:endParaRPr kumimoji="1" lang="ja-JP" altLang="en-US" sz="2400" dirty="0"/>
                    </a:p>
                  </a:txBody>
                  <a:tcPr marL="91436" marR="91436" marT="45721" marB="4572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約</a:t>
                      </a:r>
                      <a:r>
                        <a:rPr kumimoji="1" lang="en-US" altLang="ja-JP" sz="2400" dirty="0" smtClean="0"/>
                        <a:t>16</a:t>
                      </a:r>
                      <a:r>
                        <a:rPr kumimoji="1" lang="ja-JP" altLang="en-US" sz="2400" dirty="0" smtClean="0"/>
                        <a:t>万人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20.0%</a:t>
                      </a:r>
                      <a:endParaRPr kumimoji="1" lang="ja-JP" altLang="en-US" sz="2400" dirty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区独自の政策はなく、市の方針に従う</a:t>
                      </a:r>
                      <a:endParaRPr kumimoji="1" lang="ja-JP" altLang="en-US" sz="2400" b="1" dirty="0" smtClean="0"/>
                    </a:p>
                  </a:txBody>
                  <a:tcPr marL="91436" marR="91436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図表 6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直角三角形 7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10</a:t>
            </a:r>
            <a:endParaRPr lang="ja-JP" altLang="en-US" sz="1600" dirty="0"/>
          </a:p>
        </p:txBody>
      </p:sp>
      <p:sp>
        <p:nvSpPr>
          <p:cNvPr id="4" name="角丸四角形 3"/>
          <p:cNvSpPr/>
          <p:nvPr/>
        </p:nvSpPr>
        <p:spPr>
          <a:xfrm>
            <a:off x="1475656" y="5341230"/>
            <a:ext cx="6192688" cy="13761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200" dirty="0"/>
              <a:t>徘徊のおそれのある方が事前に登録</a:t>
            </a:r>
            <a:endParaRPr lang="en-US" altLang="ja-JP" sz="2200" dirty="0"/>
          </a:p>
          <a:p>
            <a:pPr algn="ctr">
              <a:defRPr/>
            </a:pPr>
            <a:r>
              <a:rPr lang="ja-JP" altLang="en-US" sz="2200" dirty="0"/>
              <a:t>↓</a:t>
            </a:r>
            <a:endParaRPr lang="en-US" altLang="ja-JP" sz="2200" dirty="0"/>
          </a:p>
          <a:p>
            <a:pPr algn="ctr">
              <a:defRPr/>
            </a:pPr>
            <a:r>
              <a:rPr lang="ja-JP" altLang="en-US" sz="2200" dirty="0"/>
              <a:t>行方不明になった際、市民や事業の協力者に</a:t>
            </a:r>
            <a:endParaRPr lang="en-US" altLang="ja-JP" sz="2200" dirty="0"/>
          </a:p>
          <a:p>
            <a:pPr algn="ctr">
              <a:defRPr/>
            </a:pPr>
            <a:r>
              <a:rPr lang="ja-JP" altLang="en-US" sz="2200" dirty="0"/>
              <a:t>メールで情報提供を呼びかける</a:t>
            </a:r>
          </a:p>
        </p:txBody>
      </p:sp>
      <p:sp>
        <p:nvSpPr>
          <p:cNvPr id="12" name="左カーブ矢印 11"/>
          <p:cNvSpPr/>
          <p:nvPr/>
        </p:nvSpPr>
        <p:spPr>
          <a:xfrm>
            <a:off x="7646928" y="3861049"/>
            <a:ext cx="1159744" cy="2448272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7898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68313" y="1412875"/>
          <a:ext cx="8280400" cy="50117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098"/>
                <a:gridCol w="1252860"/>
                <a:gridCol w="1252860"/>
                <a:gridCol w="1252860"/>
                <a:gridCol w="1252860"/>
                <a:gridCol w="1252860"/>
              </a:tblGrid>
              <a:tr h="39621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主な質問内容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回答（カッコ内は人口）</a:t>
                      </a:r>
                      <a:endParaRPr kumimoji="1" lang="ja-JP" altLang="en-US" sz="2000" dirty="0"/>
                    </a:p>
                  </a:txBody>
                  <a:tcPr marL="91434" marR="91434" marT="45708" marB="4570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8367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県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211</a:t>
                      </a:r>
                      <a:r>
                        <a:rPr kumimoji="1" lang="ja-JP" altLang="en-US" sz="1600" dirty="0" smtClean="0"/>
                        <a:t>万人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 marL="91434" marR="91434" marT="45708" marB="4570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B</a:t>
                      </a:r>
                      <a:r>
                        <a:rPr kumimoji="1" lang="ja-JP" altLang="en-US" sz="2000" dirty="0" smtClean="0"/>
                        <a:t>県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138</a:t>
                      </a:r>
                      <a:r>
                        <a:rPr kumimoji="1" lang="ja-JP" altLang="en-US" sz="1600" dirty="0" smtClean="0"/>
                        <a:t>万人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 marL="91434" marR="91434" marT="45708" marB="4570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</a:t>
                      </a:r>
                      <a:r>
                        <a:rPr kumimoji="1" lang="ja-JP" altLang="en-US" sz="2000" dirty="0" smtClean="0"/>
                        <a:t>県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70</a:t>
                      </a:r>
                      <a:r>
                        <a:rPr kumimoji="1" lang="ja-JP" altLang="en-US" sz="1600" dirty="0" smtClean="0"/>
                        <a:t>万人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</a:t>
                      </a:r>
                      <a:r>
                        <a:rPr kumimoji="1" lang="ja-JP" altLang="en-US" sz="2000" dirty="0" smtClean="0"/>
                        <a:t>県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98</a:t>
                      </a:r>
                      <a:r>
                        <a:rPr kumimoji="1" lang="ja-JP" altLang="en-US" sz="1600" dirty="0" smtClean="0"/>
                        <a:t>万人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 marL="91434" marR="91434" marT="45708" marB="4570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E</a:t>
                      </a:r>
                      <a:r>
                        <a:rPr kumimoji="1" lang="ja-JP" altLang="en-US" sz="2000" dirty="0" smtClean="0"/>
                        <a:t>県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約</a:t>
                      </a:r>
                      <a:r>
                        <a:rPr kumimoji="1" lang="en-US" altLang="ja-JP" sz="1600" dirty="0" smtClean="0"/>
                        <a:t>79</a:t>
                      </a:r>
                      <a:r>
                        <a:rPr kumimoji="1" lang="ja-JP" altLang="en-US" sz="1600" dirty="0" smtClean="0"/>
                        <a:t>万人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31061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県内で徘徊した認知症患者の保護数と、家族への引き渡し数</a:t>
                      </a:r>
                    </a:p>
                  </a:txBody>
                  <a:tcPr marL="91434" marR="91434" marT="45708" marB="4570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未把握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事例なし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131061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認知症患者が行方不明になった場合の照会システムの有無</a:t>
                      </a:r>
                    </a:p>
                  </a:txBody>
                  <a:tcPr marL="91434" marR="91434" marT="45708" marB="4570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なし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あり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なし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131061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捜索や身元特定にあたって他の都道府県との連携について</a:t>
                      </a:r>
                    </a:p>
                  </a:txBody>
                  <a:tcPr marL="91434" marR="91434" marT="45708" marB="45708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行方不明者の情報を文書で通達</a:t>
                      </a:r>
                      <a:endParaRPr kumimoji="1" lang="ja-JP" altLang="en-US" sz="2000" dirty="0"/>
                    </a:p>
                  </a:txBody>
                  <a:tcPr marL="91434" marR="91434" marT="45708" marB="4570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分析②各都道府県へのアンケート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7" name="図表 6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直角三角形 2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11</a:t>
            </a:r>
            <a:endParaRPr lang="ja-JP" altLang="en-US" sz="1600" dirty="0"/>
          </a:p>
        </p:txBody>
      </p:sp>
    </p:spTree>
  </p:cSld>
  <p:clrMapOvr>
    <a:masterClrMapping/>
  </p:clrMapOvr>
  <p:transition spd="slow" advTm="3994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帰宅</a:t>
            </a:r>
            <a:r>
              <a:rPr lang="ja-JP" altLang="en-US" dirty="0" smtClean="0">
                <a:cs typeface="+mj-cs"/>
              </a:rPr>
              <a:t>支援の必要性（１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２）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3200" b="1" dirty="0" smtClean="0">
                <a:latin typeface="+mn-ea"/>
                <a:cs typeface="Segoe UI" panose="020B0502040204020203" pitchFamily="34" charset="0"/>
              </a:rPr>
              <a:t>①徘徊認知症患者を捜索する対策は取られているものの、普及が進んでいない</a:t>
            </a:r>
            <a:endParaRPr lang="en-US" altLang="ja-JP" sz="3200" b="1" dirty="0" smtClean="0">
              <a:latin typeface="+mn-ea"/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cs typeface="Segoe UI" panose="020B0502040204020203" pitchFamily="34" charset="0"/>
              </a:rPr>
              <a:t>例）</a:t>
            </a:r>
            <a:r>
              <a:rPr lang="en-US" altLang="ja-JP" sz="2800" dirty="0" smtClean="0">
                <a:ea typeface="Segoe UI" panose="020B0502040204020203" pitchFamily="34" charset="0"/>
                <a:cs typeface="Segoe UI" panose="020B0502040204020203" pitchFamily="34" charset="0"/>
              </a:rPr>
              <a:t>SOS</a:t>
            </a:r>
            <a:r>
              <a:rPr lang="ja-JP" altLang="en-US" sz="2800" dirty="0" smtClean="0">
                <a:latin typeface="+mn-ea"/>
                <a:cs typeface="Segoe UI" panose="020B0502040204020203" pitchFamily="34" charset="0"/>
              </a:rPr>
              <a:t>ネットワーク構築事業</a:t>
            </a:r>
            <a:endParaRPr lang="en-US" altLang="ja-JP" sz="2800" dirty="0" smtClean="0">
              <a:latin typeface="+mn-ea"/>
              <a:cs typeface="Segoe UI" panose="020B0502040204020203" pitchFamily="34" charset="0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厚生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労働省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が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推進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する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、全国規模で行方不明者を検索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できるネットワーク</a:t>
            </a:r>
            <a:endParaRPr lang="en-US" altLang="ja-JP" sz="2400" dirty="0" smtClean="0">
              <a:latin typeface="+mn-ea"/>
              <a:cs typeface="Segoe UI" panose="020B0502040204020203" pitchFamily="34" charset="0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警察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だけで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なく生活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関連団体が捜索に協力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して行方</a:t>
            </a:r>
            <a:r>
              <a:rPr lang="ja-JP" altLang="en-US" sz="2400" dirty="0">
                <a:latin typeface="+mn-ea"/>
                <a:cs typeface="Segoe UI" panose="020B0502040204020203" pitchFamily="34" charset="0"/>
              </a:rPr>
              <a:t>不明者を発見保護する</a:t>
            </a:r>
            <a:r>
              <a:rPr lang="ja-JP" altLang="en-US" sz="2400" dirty="0" smtClean="0">
                <a:latin typeface="+mn-ea"/>
                <a:cs typeface="Segoe UI" panose="020B0502040204020203" pitchFamily="34" charset="0"/>
              </a:rPr>
              <a:t>もの</a:t>
            </a:r>
            <a:endParaRPr lang="en-US" altLang="ja-JP" sz="2400" dirty="0">
              <a:latin typeface="+mn-ea"/>
              <a:cs typeface="Segoe UI" panose="020B0502040204020203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　　　</a:t>
            </a:r>
            <a:r>
              <a:rPr lang="ja-JP" altLang="en-US" sz="2800" dirty="0" smtClean="0">
                <a:latin typeface="+mn-ea"/>
                <a:cs typeface="Segoe UI" panose="020B0502040204020203" pitchFamily="34" charset="0"/>
              </a:rPr>
              <a:t>→</a:t>
            </a:r>
            <a:r>
              <a:rPr lang="ja-JP" altLang="en-US" sz="28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情報掲載の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抵抗感</a:t>
            </a:r>
            <a:r>
              <a:rPr lang="ja-JP" altLang="en-US" sz="28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が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ある</a:t>
            </a:r>
            <a:endParaRPr lang="en-US" altLang="ja-JP" sz="2800" dirty="0" smtClean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　</a:t>
            </a: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6" name="テキスト ボックス 8"/>
          <p:cNvSpPr txBox="1">
            <a:spLocks noChangeArrowheads="1"/>
          </p:cNvSpPr>
          <p:nvPr/>
        </p:nvSpPr>
        <p:spPr bwMode="auto">
          <a:xfrm>
            <a:off x="1584325" y="5891213"/>
            <a:ext cx="7275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（高齢者の見守り</a:t>
            </a:r>
            <a:r>
              <a:rPr lang="en-US" altLang="ja-JP" sz="1800"/>
              <a:t> </a:t>
            </a:r>
            <a:r>
              <a:rPr lang="ja-JP" altLang="en-US" sz="1800"/>
              <a:t>・</a:t>
            </a:r>
            <a:r>
              <a:rPr lang="en-US" altLang="ja-JP" sz="1800"/>
              <a:t>SOS</a:t>
            </a:r>
            <a:r>
              <a:rPr lang="ja-JP" altLang="en-US" sz="1800"/>
              <a:t>ネットワークを築こう！</a:t>
            </a:r>
            <a:r>
              <a:rPr lang="en-US" altLang="ja-JP" sz="1800"/>
              <a:t>HP</a:t>
            </a:r>
            <a:r>
              <a:rPr lang="ja-JP" altLang="en-US" sz="1800"/>
              <a:t>より）</a:t>
            </a:r>
            <a:endParaRPr lang="en-US" altLang="ja-JP" sz="180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>
                <a:hlinkClick r:id="rId8"/>
              </a:rPr>
              <a:t>http://www.silver-soken.com/sos-net/index.html</a:t>
            </a:r>
            <a:endParaRPr lang="ja-JP" altLang="en-US" sz="1800"/>
          </a:p>
        </p:txBody>
      </p:sp>
      <p:sp>
        <p:nvSpPr>
          <p:cNvPr id="10" name="直角三角形 9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12</a:t>
            </a:r>
            <a:endParaRPr lang="ja-JP" altLang="en-US" sz="1600" dirty="0"/>
          </a:p>
        </p:txBody>
      </p:sp>
    </p:spTree>
  </p:cSld>
  <p:clrMapOvr>
    <a:masterClrMapping/>
  </p:clrMapOvr>
  <p:transition spd="slow" advTm="7318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帰宅</a:t>
            </a:r>
            <a:r>
              <a:rPr lang="ja-JP" altLang="en-US" dirty="0" smtClean="0">
                <a:cs typeface="+mj-cs"/>
              </a:rPr>
              <a:t>支援の必要性（２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２）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313"/>
            <a:ext cx="8439150" cy="48244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3200" b="1" dirty="0" smtClean="0">
                <a:latin typeface="+mn-ea"/>
                <a:cs typeface="Segoe UI" panose="020B0502040204020203" pitchFamily="34" charset="0"/>
              </a:rPr>
              <a:t>②警察の捜索だけでは発見まで時間がかかる</a:t>
            </a:r>
            <a:endParaRPr lang="en-US" altLang="ja-JP" sz="2800" b="1" dirty="0" smtClean="0">
              <a:latin typeface="+mn-ea"/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cs typeface="Segoe UI" panose="020B0502040204020203" pitchFamily="34" charset="0"/>
              </a:rPr>
              <a:t>認知症</a:t>
            </a:r>
            <a:r>
              <a:rPr lang="ja-JP" altLang="en-US" sz="2800" dirty="0">
                <a:latin typeface="+mn-ea"/>
                <a:cs typeface="Segoe UI" panose="020B0502040204020203" pitchFamily="34" charset="0"/>
              </a:rPr>
              <a:t>患者が徘徊後、所在確認までの</a:t>
            </a:r>
            <a:r>
              <a:rPr lang="ja-JP" altLang="en-US" sz="2800" dirty="0" smtClean="0">
                <a:latin typeface="+mn-ea"/>
                <a:cs typeface="Segoe UI" panose="020B0502040204020203" pitchFamily="34" charset="0"/>
              </a:rPr>
              <a:t>期間</a:t>
            </a:r>
            <a:endParaRPr lang="en-US" altLang="ja-JP" sz="2800" dirty="0" smtClean="0">
              <a:latin typeface="+mn-ea"/>
              <a:cs typeface="Segoe UI" panose="020B0502040204020203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2013</a:t>
            </a:r>
            <a:r>
              <a:rPr lang="ja-JP" altLang="en-US" dirty="0">
                <a:latin typeface="+mn-ea"/>
              </a:rPr>
              <a:t>年中に所在確認された全国の</a:t>
            </a:r>
            <a:r>
              <a:rPr lang="ja-JP" altLang="en-US" dirty="0" smtClean="0">
                <a:latin typeface="+mn-ea"/>
              </a:rPr>
              <a:t>人数）</a:t>
            </a:r>
            <a:endParaRPr lang="en-US" altLang="ja-JP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sz="2800" dirty="0">
              <a:latin typeface="+mn-ea"/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sz="2800" dirty="0" smtClean="0">
              <a:latin typeface="+mn-ea"/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sz="2800" dirty="0">
              <a:latin typeface="+mn-ea"/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ja-JP" sz="2800" dirty="0" smtClean="0">
                <a:latin typeface="+mn-ea"/>
              </a:rPr>
              <a:t>63.3</a:t>
            </a:r>
            <a:r>
              <a:rPr lang="ja-JP" altLang="en-US" sz="2800" dirty="0" smtClean="0">
                <a:latin typeface="+mn-ea"/>
              </a:rPr>
              <a:t>％が当日見つかっているものの</a:t>
            </a:r>
            <a:endParaRPr lang="en-US" altLang="ja-JP" sz="28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  <a:latin typeface="+mn-ea"/>
              </a:rPr>
              <a:t>36.7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％が</a:t>
            </a:r>
            <a:r>
              <a:rPr lang="en-US" altLang="ja-JP" sz="28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日目以降に見つかっている</a:t>
            </a:r>
            <a:r>
              <a:rPr lang="ja-JP" altLang="en-US" sz="2800" dirty="0" smtClean="0">
                <a:latin typeface="+mn-ea"/>
              </a:rPr>
              <a:t>　　</a:t>
            </a:r>
            <a:endParaRPr lang="en-US" altLang="ja-JP" sz="280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dirty="0" smtClean="0">
                <a:latin typeface="+mn-ea"/>
              </a:rPr>
              <a:t>　　　→</a:t>
            </a:r>
            <a:r>
              <a:rPr lang="en-US" altLang="ja-JP" sz="2800" dirty="0" smtClean="0">
                <a:latin typeface="+mn-ea"/>
              </a:rPr>
              <a:t>1</a:t>
            </a:r>
            <a:r>
              <a:rPr lang="ja-JP" altLang="en-US" sz="2800" dirty="0" smtClean="0">
                <a:latin typeface="+mn-ea"/>
              </a:rPr>
              <a:t>年から</a:t>
            </a:r>
            <a:r>
              <a:rPr lang="en-US" altLang="ja-JP" sz="2800" dirty="0" smtClean="0">
                <a:latin typeface="+mn-ea"/>
              </a:rPr>
              <a:t>2</a:t>
            </a:r>
            <a:r>
              <a:rPr lang="ja-JP" altLang="en-US" sz="2800" dirty="0" smtClean="0">
                <a:latin typeface="+mn-ea"/>
              </a:rPr>
              <a:t>年以上かかるケースも</a:t>
            </a:r>
            <a:endParaRPr lang="en-US" altLang="ja-JP" sz="2800" dirty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直角三角形 9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13</a:t>
            </a:r>
            <a:endParaRPr lang="ja-JP" altLang="en-US" sz="1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39750" y="3068638"/>
          <a:ext cx="8288338" cy="8540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7668"/>
                <a:gridCol w="1657668"/>
                <a:gridCol w="1657668"/>
                <a:gridCol w="1657668"/>
                <a:gridCol w="1657668"/>
              </a:tblGrid>
              <a:tr h="3965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当日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smtClean="0"/>
                        <a:t>日～</a:t>
                      </a:r>
                      <a:r>
                        <a:rPr kumimoji="1" lang="en-US" altLang="ja-JP" sz="2000" dirty="0" smtClean="0"/>
                        <a:t>14</a:t>
                      </a:r>
                      <a:r>
                        <a:rPr kumimoji="1" lang="ja-JP" altLang="en-US" sz="2000" dirty="0" smtClean="0"/>
                        <a:t>日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15</a:t>
                      </a:r>
                      <a:r>
                        <a:rPr kumimoji="1" lang="ja-JP" altLang="en-US" sz="2000" dirty="0" smtClean="0"/>
                        <a:t>日～</a:t>
                      </a:r>
                      <a:r>
                        <a:rPr kumimoji="1" lang="en-US" altLang="ja-JP" sz="2000" dirty="0" smtClean="0"/>
                        <a:t>3</a:t>
                      </a:r>
                      <a:r>
                        <a:rPr kumimoji="1" lang="ja-JP" altLang="en-US" sz="2000" dirty="0" smtClean="0"/>
                        <a:t>ヶ月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r>
                        <a:rPr kumimoji="1" lang="ja-JP" altLang="en-US" sz="2000" dirty="0" smtClean="0"/>
                        <a:t>ヶ月～</a:t>
                      </a:r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年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</a:t>
                      </a:r>
                      <a:r>
                        <a:rPr kumimoji="1" lang="ja-JP" altLang="en-US" sz="2000" dirty="0" smtClean="0"/>
                        <a:t>年～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</a:tr>
              <a:tr h="4575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6443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3577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93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24</a:t>
                      </a:r>
                      <a:endParaRPr kumimoji="1" lang="ja-JP" altLang="en-US" sz="2000" dirty="0"/>
                    </a:p>
                  </a:txBody>
                  <a:tcPr marL="91442" marR="91442" marT="45814" marB="4581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43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814" marB="45814"/>
                </a:tc>
              </a:tr>
            </a:tbl>
          </a:graphicData>
        </a:graphic>
      </p:graphicFrame>
      <p:sp>
        <p:nvSpPr>
          <p:cNvPr id="21531" name="テキスト ボックス 8"/>
          <p:cNvSpPr txBox="1">
            <a:spLocks noChangeArrowheads="1"/>
          </p:cNvSpPr>
          <p:nvPr/>
        </p:nvSpPr>
        <p:spPr bwMode="auto">
          <a:xfrm>
            <a:off x="3924300" y="4086225"/>
            <a:ext cx="490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r>
              <a:rPr lang="ja-JP" altLang="en-US"/>
              <a:t>（産経ニュース</a:t>
            </a:r>
            <a:r>
              <a:rPr lang="en-US" altLang="ja-JP"/>
              <a:t> 2014</a:t>
            </a:r>
            <a:r>
              <a:rPr lang="ja-JP" altLang="ja-JP"/>
              <a:t>年</a:t>
            </a:r>
            <a:r>
              <a:rPr lang="en-US" altLang="ja-JP"/>
              <a:t>6</a:t>
            </a:r>
            <a:r>
              <a:rPr lang="ja-JP" altLang="ja-JP"/>
              <a:t>月</a:t>
            </a:r>
            <a:r>
              <a:rPr lang="en-US" altLang="ja-JP"/>
              <a:t>5</a:t>
            </a:r>
            <a:r>
              <a:rPr lang="ja-JP" altLang="ja-JP"/>
              <a:t>日</a:t>
            </a:r>
            <a:r>
              <a:rPr lang="ja-JP" altLang="en-US"/>
              <a:t>より筆者作成）</a:t>
            </a:r>
          </a:p>
        </p:txBody>
      </p:sp>
    </p:spTree>
  </p:cSld>
  <p:clrMapOvr>
    <a:masterClrMapping/>
  </p:clrMapOvr>
  <p:transition spd="slow" advTm="7318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コンテンツ プレースホルダー 2"/>
          <p:cNvSpPr txBox="1">
            <a:spLocks/>
          </p:cNvSpPr>
          <p:nvPr/>
        </p:nvSpPr>
        <p:spPr bwMode="auto">
          <a:xfrm>
            <a:off x="414338" y="1412875"/>
            <a:ext cx="8413750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3200" b="1" dirty="0" smtClean="0"/>
              <a:t>①事故率が高い</a:t>
            </a:r>
            <a:endParaRPr lang="en-US" altLang="ja-JP" sz="3200" b="1" dirty="0" smtClean="0"/>
          </a:p>
          <a:p>
            <a:pPr eaLnBrk="1" hangingPunct="1">
              <a:defRPr/>
            </a:pPr>
            <a:r>
              <a:rPr lang="ja-JP" altLang="en-US" sz="2800" dirty="0" smtClean="0"/>
              <a:t>認知症患者による交通事故</a:t>
            </a:r>
            <a:endParaRPr lang="en-US" altLang="ja-JP" sz="2800" dirty="0" smtClean="0"/>
          </a:p>
          <a:p>
            <a:pPr lvl="2" eaLnBrk="1" hangingPunct="1">
              <a:defRPr/>
            </a:pPr>
            <a:r>
              <a:rPr lang="ja-JP" altLang="en-US" sz="2600" dirty="0" smtClean="0">
                <a:latin typeface="メイリオ" pitchFamily="50" charset="-128"/>
              </a:rPr>
              <a:t>認知症高齢者の</a:t>
            </a:r>
            <a:r>
              <a:rPr lang="en-US" altLang="ja-JP" sz="2600" dirty="0" smtClean="0">
                <a:solidFill>
                  <a:srgbClr val="FF0000"/>
                </a:solidFill>
                <a:latin typeface="メイリオ" pitchFamily="50" charset="-128"/>
              </a:rPr>
              <a:t>30</a:t>
            </a:r>
            <a:r>
              <a:rPr lang="ja-JP" altLang="en-US" sz="2600" dirty="0" smtClean="0">
                <a:solidFill>
                  <a:srgbClr val="FF0000"/>
                </a:solidFill>
                <a:latin typeface="メイリオ" pitchFamily="50" charset="-128"/>
              </a:rPr>
              <a:t>％が</a:t>
            </a:r>
            <a:r>
              <a:rPr lang="en-US" altLang="ja-JP" sz="2600" dirty="0" smtClean="0">
                <a:solidFill>
                  <a:srgbClr val="FF0000"/>
                </a:solidFill>
                <a:latin typeface="メイリオ" pitchFamily="50" charset="-128"/>
              </a:rPr>
              <a:t>3</a:t>
            </a:r>
            <a:r>
              <a:rPr lang="ja-JP" altLang="en-US" sz="2600" dirty="0" smtClean="0">
                <a:solidFill>
                  <a:srgbClr val="FF0000"/>
                </a:solidFill>
                <a:latin typeface="メイリオ" pitchFamily="50" charset="-128"/>
              </a:rPr>
              <a:t>年以内に</a:t>
            </a:r>
            <a:r>
              <a:rPr lang="en-US" altLang="ja-JP" sz="2600" dirty="0" smtClean="0">
                <a:solidFill>
                  <a:srgbClr val="FF0000"/>
                </a:solidFill>
                <a:latin typeface="メイリオ" pitchFamily="50" charset="-128"/>
              </a:rPr>
              <a:t>1</a:t>
            </a:r>
            <a:r>
              <a:rPr lang="ja-JP" altLang="en-US" sz="2600" dirty="0" smtClean="0">
                <a:solidFill>
                  <a:srgbClr val="FF0000"/>
                </a:solidFill>
                <a:latin typeface="メイリオ" pitchFamily="50" charset="-128"/>
              </a:rPr>
              <a:t>回</a:t>
            </a:r>
            <a:r>
              <a:rPr lang="ja-JP" altLang="en-US" sz="2600" dirty="0" smtClean="0">
                <a:latin typeface="メイリオ" pitchFamily="50" charset="-128"/>
              </a:rPr>
              <a:t>は事故を起こしている</a:t>
            </a:r>
            <a:endParaRPr lang="en-US" altLang="ja-JP" sz="2600" dirty="0" smtClean="0">
              <a:latin typeface="メイリオ" pitchFamily="50" charset="-128"/>
            </a:endParaRPr>
          </a:p>
          <a:p>
            <a:pPr lvl="2" eaLnBrk="1" hangingPunct="1">
              <a:defRPr/>
            </a:pPr>
            <a:r>
              <a:rPr lang="ja-JP" altLang="en-US" sz="2600" dirty="0">
                <a:latin typeface="メイリオ" pitchFamily="50" charset="-128"/>
              </a:rPr>
              <a:t>免許</a:t>
            </a:r>
            <a:r>
              <a:rPr lang="ja-JP" altLang="en-US" sz="2600" dirty="0" smtClean="0">
                <a:latin typeface="メイリオ" pitchFamily="50" charset="-128"/>
              </a:rPr>
              <a:t>更新申請をした</a:t>
            </a:r>
            <a:r>
              <a:rPr lang="en-US" altLang="ja-JP" sz="2600" dirty="0" smtClean="0">
                <a:latin typeface="メイリオ" pitchFamily="50" charset="-128"/>
              </a:rPr>
              <a:t>80</a:t>
            </a:r>
            <a:r>
              <a:rPr lang="ja-JP" altLang="en-US" sz="2600" dirty="0">
                <a:latin typeface="メイリオ" pitchFamily="50" charset="-128"/>
              </a:rPr>
              <a:t>歳以上</a:t>
            </a:r>
            <a:r>
              <a:rPr lang="ja-JP" altLang="en-US" sz="2600" dirty="0" smtClean="0">
                <a:latin typeface="メイリオ" pitchFamily="50" charset="-128"/>
              </a:rPr>
              <a:t>の高齢者の</a:t>
            </a:r>
            <a:r>
              <a:rPr lang="en-US" altLang="ja-JP" sz="2600" dirty="0" smtClean="0">
                <a:solidFill>
                  <a:srgbClr val="FF0000"/>
                </a:solidFill>
                <a:latin typeface="メイリオ" pitchFamily="50" charset="-128"/>
              </a:rPr>
              <a:t>20</a:t>
            </a:r>
            <a:r>
              <a:rPr lang="ja-JP" altLang="en-US" sz="2600" dirty="0">
                <a:solidFill>
                  <a:srgbClr val="FF0000"/>
                </a:solidFill>
                <a:latin typeface="メイリオ" pitchFamily="50" charset="-128"/>
              </a:rPr>
              <a:t>％</a:t>
            </a:r>
            <a:r>
              <a:rPr lang="ja-JP" altLang="en-US" sz="2600" dirty="0" smtClean="0">
                <a:solidFill>
                  <a:srgbClr val="FF0000"/>
                </a:solidFill>
                <a:latin typeface="メイリオ" pitchFamily="50" charset="-128"/>
              </a:rPr>
              <a:t>は</a:t>
            </a:r>
            <a:r>
              <a:rPr lang="ja-JP" altLang="en-US" sz="2600" dirty="0">
                <a:solidFill>
                  <a:srgbClr val="FF0000"/>
                </a:solidFill>
                <a:latin typeface="メイリオ" pitchFamily="50" charset="-128"/>
              </a:rPr>
              <a:t>認知症</a:t>
            </a:r>
            <a:r>
              <a:rPr lang="ja-JP" altLang="en-US" sz="2600" dirty="0">
                <a:latin typeface="メイリオ" pitchFamily="50" charset="-128"/>
              </a:rPr>
              <a:t>を有して</a:t>
            </a:r>
            <a:r>
              <a:rPr lang="ja-JP" altLang="en-US" sz="2600" dirty="0" smtClean="0">
                <a:latin typeface="メイリオ" pitchFamily="50" charset="-128"/>
              </a:rPr>
              <a:t>いる</a:t>
            </a:r>
            <a:endParaRPr lang="en-US" altLang="ja-JP" sz="26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endParaRPr lang="en-US" altLang="ja-JP" sz="900" dirty="0">
              <a:latin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 smtClean="0">
                <a:latin typeface="メイリオ" pitchFamily="50" charset="-128"/>
              </a:rPr>
              <a:t>高速道路の逆走</a:t>
            </a:r>
            <a:r>
              <a:rPr lang="en-US" altLang="ja-JP" sz="2800" dirty="0" smtClean="0">
                <a:latin typeface="メイリオ" pitchFamily="50" charset="-128"/>
              </a:rPr>
              <a:t>447</a:t>
            </a:r>
            <a:r>
              <a:rPr lang="ja-JP" altLang="en-US" sz="2800" dirty="0" smtClean="0">
                <a:latin typeface="メイリオ" pitchFamily="50" charset="-128"/>
              </a:rPr>
              <a:t>件（</a:t>
            </a:r>
            <a:r>
              <a:rPr lang="en-US" altLang="ja-JP" sz="2800" dirty="0" smtClean="0">
                <a:latin typeface="メイリオ" pitchFamily="50" charset="-128"/>
              </a:rPr>
              <a:t> 2010</a:t>
            </a:r>
            <a:r>
              <a:rPr lang="ja-JP" altLang="en-US" sz="2800" dirty="0" smtClean="0">
                <a:latin typeface="メイリオ" pitchFamily="50" charset="-128"/>
              </a:rPr>
              <a:t>～</a:t>
            </a:r>
            <a:r>
              <a:rPr lang="en-US" altLang="ja-JP" sz="2800" dirty="0" smtClean="0">
                <a:latin typeface="メイリオ" pitchFamily="50" charset="-128"/>
              </a:rPr>
              <a:t>2012</a:t>
            </a:r>
            <a:r>
              <a:rPr lang="ja-JP" altLang="en-US" sz="2800" dirty="0" smtClean="0">
                <a:latin typeface="メイリオ" pitchFamily="50" charset="-128"/>
              </a:rPr>
              <a:t>年）</a:t>
            </a:r>
            <a:endParaRPr lang="en-US" altLang="ja-JP" sz="2800" dirty="0" smtClean="0">
              <a:latin typeface="メイリオ" pitchFamily="50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2800" dirty="0" smtClean="0">
                <a:latin typeface="メイリオ" pitchFamily="50" charset="-128"/>
              </a:rPr>
              <a:t>　　   </a:t>
            </a:r>
            <a:r>
              <a:rPr lang="en-US" altLang="ja-JP" sz="2800" dirty="0" smtClean="0">
                <a:latin typeface="メイリオ" pitchFamily="50" charset="-128"/>
              </a:rPr>
              <a:t>70%</a:t>
            </a:r>
            <a:r>
              <a:rPr lang="ja-JP" altLang="en-US" sz="2800" dirty="0" smtClean="0">
                <a:latin typeface="メイリオ" pitchFamily="50" charset="-128"/>
              </a:rPr>
              <a:t>－</a:t>
            </a:r>
            <a:r>
              <a:rPr lang="en-US" altLang="ja-JP" sz="2800" dirty="0" smtClean="0">
                <a:latin typeface="メイリオ" pitchFamily="50" charset="-128"/>
              </a:rPr>
              <a:t>65</a:t>
            </a:r>
            <a:r>
              <a:rPr lang="ja-JP" altLang="en-US" sz="2800" dirty="0" smtClean="0">
                <a:latin typeface="メイリオ" pitchFamily="50" charset="-128"/>
              </a:rPr>
              <a:t>歳以上の高齢者が運転</a:t>
            </a:r>
            <a:endParaRPr lang="en-US" altLang="ja-JP" sz="2800" dirty="0" smtClean="0">
              <a:latin typeface="メイリオ" pitchFamily="50" charset="-128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2800" dirty="0" smtClean="0">
                <a:latin typeface="メイリオ" pitchFamily="50" charset="-128"/>
              </a:rPr>
              <a:t>　うち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itchFamily="50" charset="-128"/>
              </a:rPr>
              <a:t>40%</a:t>
            </a:r>
            <a:r>
              <a:rPr lang="ja-JP" altLang="en-US" sz="2800" dirty="0" smtClean="0">
                <a:latin typeface="メイリオ" pitchFamily="50" charset="-128"/>
              </a:rPr>
              <a:t>－認知症患者（またはその疑い）</a:t>
            </a:r>
            <a:endParaRPr lang="en-US" altLang="ja-JP" sz="2800" dirty="0" smtClean="0">
              <a:latin typeface="メイリオ" pitchFamily="50" charset="-128"/>
            </a:endParaRPr>
          </a:p>
          <a:p>
            <a:pPr lvl="1" eaLnBrk="1" hangingPunct="1">
              <a:defRPr/>
            </a:pPr>
            <a:endParaRPr lang="en-US" altLang="ja-JP" sz="2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賠償保険の必要性（１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9" name="図表 8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78538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14</a:t>
            </a:r>
            <a:endParaRPr lang="ja-JP" altLang="en-US" sz="1600" dirty="0"/>
          </a:p>
        </p:txBody>
      </p:sp>
      <p:sp>
        <p:nvSpPr>
          <p:cNvPr id="22535" name="テキスト ボックス 7"/>
          <p:cNvSpPr txBox="1">
            <a:spLocks noChangeArrowheads="1"/>
          </p:cNvSpPr>
          <p:nvPr/>
        </p:nvSpPr>
        <p:spPr bwMode="auto">
          <a:xfrm>
            <a:off x="866775" y="6119813"/>
            <a:ext cx="8288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（朝日新聞の医療サイト「車の運転：上　危ういハンドル、事故多発」より）</a:t>
            </a:r>
            <a:r>
              <a:rPr lang="en-US" altLang="ja-JP" sz="1800">
                <a:hlinkClick r:id="rId8"/>
              </a:rPr>
              <a:t>http://apital.asahi.com/article/dementia/2013122000003.html</a:t>
            </a:r>
            <a:endParaRPr lang="en-US" altLang="ja-JP" sz="1800"/>
          </a:p>
        </p:txBody>
      </p:sp>
    </p:spTree>
  </p:cSld>
  <p:clrMapOvr>
    <a:masterClrMapping/>
  </p:clrMapOvr>
  <p:transition spd="slow" advTm="6434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コンテンツ プレースホルダー 2"/>
          <p:cNvSpPr txBox="1">
            <a:spLocks/>
          </p:cNvSpPr>
          <p:nvPr/>
        </p:nvSpPr>
        <p:spPr bwMode="auto">
          <a:xfrm>
            <a:off x="428625" y="1379538"/>
            <a:ext cx="8229600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30250" indent="-182563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04888" indent="-18256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187450" indent="-136525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3200"/>
              <a:t>認知症患者の</a:t>
            </a:r>
            <a:r>
              <a:rPr lang="ja-JP" altLang="en-US" sz="3200">
                <a:latin typeface="メイリオ" panose="020B0604030504040204" pitchFamily="50" charset="-128"/>
              </a:rPr>
              <a:t>人身・損害事故</a:t>
            </a:r>
            <a:endParaRPr lang="en-US" altLang="ja-JP" sz="3200">
              <a:latin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賠償保険の必要性（２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9" name="図表 8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15</a:t>
            </a:r>
            <a:endParaRPr lang="ja-JP" altLang="en-US" sz="1600" dirty="0"/>
          </a:p>
        </p:txBody>
      </p:sp>
      <p:sp>
        <p:nvSpPr>
          <p:cNvPr id="23559" name="テキスト ボックス 7"/>
          <p:cNvSpPr txBox="1">
            <a:spLocks noChangeArrowheads="1"/>
          </p:cNvSpPr>
          <p:nvPr/>
        </p:nvSpPr>
        <p:spPr bwMode="auto">
          <a:xfrm>
            <a:off x="865188" y="6121400"/>
            <a:ext cx="8288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（朝日新聞の医療サイト「車の運転：上　危ういハンドル、事故多発」より）</a:t>
            </a:r>
            <a:r>
              <a:rPr lang="en-US" altLang="ja-JP" sz="1800">
                <a:hlinkClick r:id="rId8"/>
              </a:rPr>
              <a:t>http://apital.asahi.com/article/dementia/2013122000003.html</a:t>
            </a:r>
            <a:endParaRPr lang="en-US" altLang="ja-JP" sz="1800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219325"/>
            <a:ext cx="28765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4646613" y="3084513"/>
            <a:ext cx="4181475" cy="954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dirty="0"/>
              <a:t>認知症と診断後も運転をやめず（</a:t>
            </a:r>
            <a:r>
              <a:rPr lang="en-US" altLang="ja-JP" sz="2800" dirty="0"/>
              <a:t>11</a:t>
            </a:r>
            <a:r>
              <a:rPr lang="ja-JP" altLang="en-US" sz="2800" dirty="0"/>
              <a:t>％）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46613" y="2384425"/>
            <a:ext cx="4181475" cy="541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sz="2800" dirty="0"/>
              <a:t>認知症患者（約</a:t>
            </a:r>
            <a:r>
              <a:rPr lang="en-US" altLang="ja-JP" sz="2800" dirty="0"/>
              <a:t>7300</a:t>
            </a:r>
            <a:r>
              <a:rPr lang="ja-JP" altLang="en-US" sz="2800" dirty="0"/>
              <a:t>人）</a:t>
            </a:r>
            <a:endParaRPr lang="en-US" altLang="ja-JP" sz="2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68838" y="4144963"/>
            <a:ext cx="415925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sz="2800" dirty="0"/>
              <a:t>人身事故・損害事故</a:t>
            </a:r>
            <a:endParaRPr lang="en-US" altLang="ja-JP" sz="2800" dirty="0"/>
          </a:p>
          <a:p>
            <a:pPr>
              <a:lnSpc>
                <a:spcPts val="3500"/>
              </a:lnSpc>
              <a:defRPr/>
            </a:pPr>
            <a:r>
              <a:rPr lang="ja-JP" altLang="en-US" sz="2800" dirty="0"/>
              <a:t>（</a:t>
            </a:r>
            <a:r>
              <a:rPr lang="en-US" altLang="ja-JP" sz="2800" dirty="0"/>
              <a:t>16</a:t>
            </a:r>
            <a:r>
              <a:rPr lang="ja-JP" altLang="en-US" sz="2800" dirty="0"/>
              <a:t>％）</a:t>
            </a:r>
          </a:p>
        </p:txBody>
      </p:sp>
      <p:cxnSp>
        <p:nvCxnSpPr>
          <p:cNvPr id="48" name="直線コネクタ 47"/>
          <p:cNvCxnSpPr/>
          <p:nvPr/>
        </p:nvCxnSpPr>
        <p:spPr>
          <a:xfrm flipV="1">
            <a:off x="2652713" y="2636838"/>
            <a:ext cx="969962" cy="32702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281238" y="2963863"/>
            <a:ext cx="1338262" cy="5969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619500" y="2636838"/>
            <a:ext cx="10493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1944688" y="2849563"/>
            <a:ext cx="1677987" cy="17986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619500" y="3560763"/>
            <a:ext cx="10493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619500" y="4640263"/>
            <a:ext cx="104933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434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賠償保険の必要性（３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" y="1412875"/>
            <a:ext cx="8229600" cy="4876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ja-JP" altLang="en-US" sz="3200" dirty="0" smtClean="0">
                <a:latin typeface="+mn-ea"/>
              </a:rPr>
              <a:t>認知症患者が関係する鉄道事故</a:t>
            </a:r>
            <a:endParaRPr lang="en-US" altLang="ja-JP" sz="2800" dirty="0" smtClean="0">
              <a:latin typeface="+mn-ea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en-US" altLang="ja-JP" sz="2800" dirty="0" smtClean="0">
                <a:latin typeface="+mn-ea"/>
              </a:rPr>
              <a:t>2012</a:t>
            </a:r>
            <a:r>
              <a:rPr lang="ja-JP" altLang="en-US" sz="2800" dirty="0" smtClean="0">
                <a:latin typeface="+mn-ea"/>
              </a:rPr>
              <a:t>年度までの</a:t>
            </a:r>
            <a:r>
              <a:rPr lang="en-US" altLang="ja-JP" sz="2800" dirty="0" smtClean="0">
                <a:latin typeface="+mn-ea"/>
              </a:rPr>
              <a:t>8</a:t>
            </a:r>
            <a:r>
              <a:rPr lang="ja-JP" altLang="en-US" sz="2800" dirty="0" smtClean="0">
                <a:latin typeface="+mn-ea"/>
              </a:rPr>
              <a:t>年間で少なくとも</a:t>
            </a:r>
            <a:r>
              <a:rPr lang="en-US" altLang="ja-JP" sz="2800" dirty="0" smtClean="0">
                <a:solidFill>
                  <a:srgbClr val="FF0000"/>
                </a:solidFill>
                <a:latin typeface="+mn-ea"/>
              </a:rPr>
              <a:t>149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</a:rPr>
              <a:t>件</a:t>
            </a:r>
            <a:r>
              <a:rPr lang="ja-JP" altLang="en-US" sz="2800" dirty="0" smtClean="0">
                <a:latin typeface="+mn-ea"/>
              </a:rPr>
              <a:t>、</a:t>
            </a:r>
            <a:r>
              <a:rPr lang="en-US" altLang="ja-JP" sz="2800" dirty="0" smtClean="0">
                <a:latin typeface="+mn-ea"/>
              </a:rPr>
              <a:t>115</a:t>
            </a:r>
            <a:r>
              <a:rPr lang="ja-JP" altLang="en-US" sz="2800" dirty="0" smtClean="0">
                <a:latin typeface="+mn-ea"/>
              </a:rPr>
              <a:t>人が死亡</a:t>
            </a:r>
            <a:endParaRPr lang="en-US" altLang="ja-JP" sz="2800" dirty="0" smtClean="0">
              <a:latin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ja-JP" altLang="en-US" sz="3200" dirty="0">
                <a:cs typeface="Segoe UI" panose="020B0502040204020203" pitchFamily="34" charset="0"/>
              </a:rPr>
              <a:t>鉄道</a:t>
            </a:r>
            <a:r>
              <a:rPr lang="ja-JP" altLang="en-US" sz="3200" dirty="0" smtClean="0">
                <a:cs typeface="Segoe UI" panose="020B0502040204020203" pitchFamily="34" charset="0"/>
              </a:rPr>
              <a:t>会社の対応例</a:t>
            </a:r>
            <a:endParaRPr lang="en-US" altLang="ja-JP" sz="3200" dirty="0">
              <a:cs typeface="Segoe UI" panose="020B0502040204020203" pitchFamily="34" charset="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sz="3200" dirty="0" smtClean="0">
              <a:latin typeface="+mn-ea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sp>
        <p:nvSpPr>
          <p:cNvPr id="24580" name="テキスト ボックス 5"/>
          <p:cNvSpPr txBox="1">
            <a:spLocks noChangeArrowheads="1"/>
          </p:cNvSpPr>
          <p:nvPr/>
        </p:nvSpPr>
        <p:spPr bwMode="auto">
          <a:xfrm>
            <a:off x="3851275" y="6438900"/>
            <a:ext cx="475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（</a:t>
            </a:r>
            <a:r>
              <a:rPr lang="ja-JP" altLang="ja-JP" sz="1800"/>
              <a:t>毎日新聞</a:t>
            </a:r>
            <a:r>
              <a:rPr lang="en-US" altLang="ja-JP" sz="1800"/>
              <a:t> 2014</a:t>
            </a:r>
            <a:r>
              <a:rPr lang="ja-JP" altLang="ja-JP" sz="1800"/>
              <a:t>年</a:t>
            </a:r>
            <a:r>
              <a:rPr lang="en-US" altLang="ja-JP" sz="1800"/>
              <a:t>1</a:t>
            </a:r>
            <a:r>
              <a:rPr lang="ja-JP" altLang="ja-JP" sz="1800"/>
              <a:t>月</a:t>
            </a:r>
            <a:r>
              <a:rPr lang="en-US" altLang="ja-JP" sz="1800"/>
              <a:t>12</a:t>
            </a:r>
            <a:r>
              <a:rPr lang="ja-JP" altLang="ja-JP" sz="1800"/>
              <a:t>日</a:t>
            </a:r>
            <a:r>
              <a:rPr lang="ja-JP" altLang="en-US" sz="1800"/>
              <a:t>より筆者作成）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611188" y="3517900"/>
          <a:ext cx="8135937" cy="2925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90"/>
                <a:gridCol w="1871986"/>
                <a:gridCol w="2087984"/>
                <a:gridCol w="1295990"/>
                <a:gridCol w="1511988"/>
              </a:tblGrid>
              <a:tr h="36572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鉄道会社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遺族への請求額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運休本数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影響人員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＜</a:t>
                      </a:r>
                      <a:r>
                        <a:rPr kumimoji="1" lang="en-US" altLang="ja-JP" sz="1800" dirty="0" smtClean="0"/>
                        <a:t>JR</a:t>
                      </a:r>
                      <a:r>
                        <a:rPr kumimoji="1" lang="ja-JP" altLang="en-US" sz="1800" dirty="0" smtClean="0"/>
                        <a:t>＞</a:t>
                      </a:r>
                      <a:endParaRPr kumimoji="1" lang="en-US" altLang="ja-JP" sz="1800" dirty="0" smtClean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東海（</a:t>
                      </a:r>
                      <a:r>
                        <a:rPr kumimoji="1" lang="en-US" altLang="ja-JP" sz="1800" dirty="0" smtClean="0"/>
                        <a:t>2007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b="1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720</a:t>
                      </a:r>
                      <a:r>
                        <a:rPr kumimoji="1" lang="ja-JP" altLang="en-US" sz="1800" dirty="0" smtClean="0"/>
                        <a:t>万円</a:t>
                      </a:r>
                      <a:endParaRPr kumimoji="1" lang="ja-JP" altLang="en-US" sz="1800" b="1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34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b="1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7400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b="1" dirty="0"/>
                    </a:p>
                  </a:txBody>
                  <a:tcPr marL="91429" marR="91429" marT="45708" marB="45708"/>
                </a:tc>
              </a:tr>
              <a:tr h="36572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西日本（</a:t>
                      </a:r>
                      <a:r>
                        <a:rPr kumimoji="1" lang="en-US" altLang="ja-JP" sz="1800" dirty="0" smtClean="0"/>
                        <a:t>2011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請求なし</a:t>
                      </a:r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30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7000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北海道（</a:t>
                      </a:r>
                      <a:r>
                        <a:rPr kumimoji="1" lang="en-US" altLang="ja-JP" sz="1800" dirty="0" smtClean="0"/>
                        <a:t>2011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請求なし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37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500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＜その他＞</a:t>
                      </a:r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名鉄（</a:t>
                      </a:r>
                      <a:r>
                        <a:rPr kumimoji="1" lang="en-US" altLang="ja-JP" sz="1800" dirty="0" smtClean="0"/>
                        <a:t>2005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80</a:t>
                      </a:r>
                      <a:r>
                        <a:rPr kumimoji="1" lang="ja-JP" altLang="en-US" sz="1800" dirty="0" smtClean="0"/>
                        <a:t>万円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12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5000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南海（</a:t>
                      </a:r>
                      <a:r>
                        <a:rPr kumimoji="1" lang="en-US" altLang="ja-JP" sz="1800" dirty="0" smtClean="0"/>
                        <a:t>2009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請求なし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34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9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3000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東武（</a:t>
                      </a:r>
                      <a:r>
                        <a:rPr kumimoji="1" lang="en-US" altLang="ja-JP" sz="1800" dirty="0" smtClean="0"/>
                        <a:t>2012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137</a:t>
                      </a:r>
                      <a:r>
                        <a:rPr kumimoji="1" lang="ja-JP" altLang="en-US" sz="1800" dirty="0" smtClean="0"/>
                        <a:t>万円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52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2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1000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  <a:tr h="36572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近鉄（</a:t>
                      </a:r>
                      <a:r>
                        <a:rPr kumimoji="1" lang="en-US" altLang="ja-JP" sz="1800" dirty="0" smtClean="0"/>
                        <a:t>2013</a:t>
                      </a:r>
                      <a:r>
                        <a:rPr kumimoji="1" lang="ja-JP" altLang="en-US" sz="1800" dirty="0" smtClean="0"/>
                        <a:t>）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80</a:t>
                      </a:r>
                      <a:r>
                        <a:rPr kumimoji="1" lang="ja-JP" altLang="en-US" sz="1800" dirty="0" smtClean="0"/>
                        <a:t>万円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33</a:t>
                      </a:r>
                      <a:r>
                        <a:rPr kumimoji="1" lang="ja-JP" altLang="en-US" sz="1800" dirty="0" smtClean="0"/>
                        <a:t>本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  <a:r>
                        <a:rPr kumimoji="1" lang="ja-JP" altLang="en-US" sz="1800" dirty="0" smtClean="0"/>
                        <a:t>万</a:t>
                      </a:r>
                      <a:r>
                        <a:rPr kumimoji="1" lang="en-US" altLang="ja-JP" sz="1800" dirty="0" smtClean="0"/>
                        <a:t>5000</a:t>
                      </a:r>
                      <a:r>
                        <a:rPr kumimoji="1" lang="ja-JP" altLang="en-US" sz="1800" dirty="0" smtClean="0"/>
                        <a:t>人</a:t>
                      </a:r>
                      <a:endParaRPr kumimoji="1" lang="ja-JP" altLang="en-US" sz="1800" dirty="0"/>
                    </a:p>
                  </a:txBody>
                  <a:tcPr marL="91429" marR="91429" marT="45708" marB="45708"/>
                </a:tc>
              </a:tr>
            </a:tbl>
          </a:graphicData>
        </a:graphic>
      </p:graphicFrame>
      <p:graphicFrame>
        <p:nvGraphicFramePr>
          <p:cNvPr id="10" name="図表 9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直角三角形 7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16</a:t>
            </a:r>
            <a:endParaRPr lang="ja-JP" altLang="en-US" sz="1600" dirty="0"/>
          </a:p>
        </p:txBody>
      </p:sp>
    </p:spTree>
  </p:cSld>
  <p:clrMapOvr>
    <a:masterClrMapping/>
  </p:clrMapOvr>
  <p:transition spd="slow" advTm="4235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分析のまとめ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graphicFrame>
        <p:nvGraphicFramePr>
          <p:cNvPr id="10" name="図表 9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55650" y="1484313"/>
          <a:ext cx="7632700" cy="2305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32700"/>
              </a:tblGrid>
              <a:tr h="115252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 smtClean="0"/>
                        <a:t>県・市・区、各都道府県間</a:t>
                      </a:r>
                      <a:endParaRPr lang="en-US" altLang="ja-JP" sz="2800" dirty="0" smtClean="0"/>
                    </a:p>
                    <a:p>
                      <a:pPr algn="ctr"/>
                      <a:r>
                        <a:rPr lang="ja-JP" altLang="en-US" sz="2800" dirty="0" smtClean="0"/>
                        <a:t>における連携・情報共有不足</a:t>
                      </a:r>
                      <a:endParaRPr kumimoji="1" lang="ja-JP" altLang="en-US" sz="2800" dirty="0"/>
                    </a:p>
                  </a:txBody>
                  <a:tcPr marL="91438" marR="91438" marT="45741" marB="45741" anchor="ctr"/>
                </a:tc>
              </a:tr>
              <a:tr h="1152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捜索難航</a:t>
                      </a:r>
                      <a:endParaRPr kumimoji="1" lang="ja-JP" altLang="en-US" sz="2800" dirty="0"/>
                    </a:p>
                  </a:txBody>
                  <a:tcPr marL="91438" marR="91438" marT="45741" marB="45741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55650" y="4149725"/>
          <a:ext cx="7632700" cy="230346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32700"/>
              </a:tblGrid>
              <a:tr h="1151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2800" dirty="0" smtClean="0"/>
                        <a:t>帰宅困難</a:t>
                      </a:r>
                      <a:endParaRPr lang="en-US" altLang="ja-JP" sz="28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2800" dirty="0" smtClean="0"/>
                        <a:t>事故による金銭的リスク</a:t>
                      </a:r>
                      <a:endParaRPr kumimoji="1" lang="ja-JP" altLang="en-US" sz="2800" dirty="0"/>
                    </a:p>
                  </a:txBody>
                  <a:tcPr marL="91438" marR="91438" marT="45704" marB="45704" anchor="ctr"/>
                </a:tc>
              </a:tr>
              <a:tr h="115173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2800" dirty="0" smtClean="0"/>
                        <a:t>帰宅支援・賠償保険の必要性</a:t>
                      </a:r>
                      <a:endParaRPr kumimoji="1" lang="ja-JP" altLang="en-US" sz="2800" dirty="0"/>
                    </a:p>
                  </a:txBody>
                  <a:tcPr marL="91438" marR="91438" marT="45704" marB="45704" anchor="ctr"/>
                </a:tc>
              </a:tr>
            </a:tbl>
          </a:graphicData>
        </a:graphic>
      </p:graphicFrame>
      <p:sp>
        <p:nvSpPr>
          <p:cNvPr id="6" name="下矢印 5"/>
          <p:cNvSpPr/>
          <p:nvPr/>
        </p:nvSpPr>
        <p:spPr>
          <a:xfrm>
            <a:off x="4139952" y="2492896"/>
            <a:ext cx="792088" cy="43204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143721" y="5157192"/>
            <a:ext cx="792088" cy="43204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直角三角形 8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17</a:t>
            </a:r>
            <a:endParaRPr lang="ja-JP" altLang="en-US" sz="1600" dirty="0"/>
          </a:p>
        </p:txBody>
      </p:sp>
    </p:spTree>
  </p:cSld>
  <p:clrMapOvr>
    <a:masterClrMapping/>
  </p:clrMapOvr>
  <p:transition spd="slow" advTm="3406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認知症保険の仕組み（１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6" name="図表 5"/>
          <p:cNvGraphicFramePr/>
          <p:nvPr/>
        </p:nvGraphicFramePr>
        <p:xfrm>
          <a:off x="719572" y="1556792"/>
          <a:ext cx="7956884" cy="4627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図表 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直角三角形 7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18</a:t>
            </a:r>
            <a:endParaRPr lang="ja-JP" altLang="en-US" sz="1600" dirty="0"/>
          </a:p>
        </p:txBody>
      </p:sp>
    </p:spTree>
  </p:cSld>
  <p:clrMapOvr>
    <a:masterClrMapping/>
  </p:clrMapOvr>
  <p:transition spd="slow" advTm="3376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688" y="1331913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ja-JP" altLang="en-US" sz="3200" dirty="0" smtClean="0">
                <a:latin typeface="メイリオ" panose="020B0604030504040204" pitchFamily="50" charset="-128"/>
              </a:rPr>
              <a:t>徘徊認知症患者の捜索</a:t>
            </a:r>
            <a:r>
              <a:rPr lang="ja-JP" altLang="en-US" sz="3200" dirty="0">
                <a:latin typeface="メイリオ" panose="020B0604030504040204" pitchFamily="50" charset="-128"/>
              </a:rPr>
              <a:t>メリット</a:t>
            </a: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638800" y="4916488"/>
            <a:ext cx="2438400" cy="1550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675313" y="2320925"/>
            <a:ext cx="2430462" cy="157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871538" y="4916488"/>
            <a:ext cx="2439987" cy="1550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二等辺三角形 22"/>
          <p:cNvSpPr/>
          <p:nvPr/>
        </p:nvSpPr>
        <p:spPr>
          <a:xfrm>
            <a:off x="5761038" y="5149850"/>
            <a:ext cx="452437" cy="360363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7562850" y="4983163"/>
            <a:ext cx="450850" cy="358775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二等辺三角形 24"/>
          <p:cNvSpPr/>
          <p:nvPr/>
        </p:nvSpPr>
        <p:spPr>
          <a:xfrm>
            <a:off x="7596188" y="2447925"/>
            <a:ext cx="452437" cy="360363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5730875" y="5940425"/>
            <a:ext cx="452438" cy="360363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7" name="二等辺三角形 26"/>
          <p:cNvSpPr/>
          <p:nvPr/>
        </p:nvSpPr>
        <p:spPr>
          <a:xfrm>
            <a:off x="5789613" y="2408238"/>
            <a:ext cx="450850" cy="360362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6" name="直線矢印コネクタ 105"/>
          <p:cNvCxnSpPr/>
          <p:nvPr/>
        </p:nvCxnSpPr>
        <p:spPr>
          <a:xfrm flipH="1">
            <a:off x="9074150" y="8218488"/>
            <a:ext cx="146050" cy="344487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正方形/長方形 148"/>
          <p:cNvSpPr/>
          <p:nvPr/>
        </p:nvSpPr>
        <p:spPr>
          <a:xfrm>
            <a:off x="881063" y="2320925"/>
            <a:ext cx="2430462" cy="1577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1" name="円/楕円 150"/>
          <p:cNvSpPr/>
          <p:nvPr/>
        </p:nvSpPr>
        <p:spPr>
          <a:xfrm>
            <a:off x="1409700" y="2832100"/>
            <a:ext cx="1331913" cy="652463"/>
          </a:xfrm>
          <a:prstGeom prst="ellipse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自治体</a:t>
            </a:r>
          </a:p>
        </p:txBody>
      </p:sp>
      <p:sp>
        <p:nvSpPr>
          <p:cNvPr id="86" name="上下矢印 85"/>
          <p:cNvSpPr/>
          <p:nvPr/>
        </p:nvSpPr>
        <p:spPr>
          <a:xfrm flipH="1">
            <a:off x="1960563" y="3505200"/>
            <a:ext cx="219075" cy="18176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8" name="二等辺三角形 87"/>
          <p:cNvSpPr/>
          <p:nvPr/>
        </p:nvSpPr>
        <p:spPr>
          <a:xfrm>
            <a:off x="1660525" y="4013200"/>
            <a:ext cx="830263" cy="703263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FF0000"/>
                </a:solidFill>
              </a:rPr>
              <a:t>！</a:t>
            </a:r>
          </a:p>
        </p:txBody>
      </p:sp>
      <p:sp>
        <p:nvSpPr>
          <p:cNvPr id="89" name="爆発 1 88"/>
          <p:cNvSpPr/>
          <p:nvPr/>
        </p:nvSpPr>
        <p:spPr>
          <a:xfrm>
            <a:off x="227013" y="3633788"/>
            <a:ext cx="1758950" cy="1341437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連携難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80" name="上下矢印 179"/>
          <p:cNvSpPr/>
          <p:nvPr/>
        </p:nvSpPr>
        <p:spPr>
          <a:xfrm flipH="1">
            <a:off x="6765925" y="3452813"/>
            <a:ext cx="300038" cy="18018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88" name="直線矢印コネクタ 187"/>
          <p:cNvCxnSpPr>
            <a:stCxn id="25" idx="1"/>
            <a:endCxn id="27" idx="5"/>
          </p:cNvCxnSpPr>
          <p:nvPr/>
        </p:nvCxnSpPr>
        <p:spPr>
          <a:xfrm flipH="1" flipV="1">
            <a:off x="6127750" y="2587625"/>
            <a:ext cx="1581150" cy="4127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32" idx="5"/>
          </p:cNvCxnSpPr>
          <p:nvPr/>
        </p:nvCxnSpPr>
        <p:spPr>
          <a:xfrm flipV="1">
            <a:off x="7766050" y="2781300"/>
            <a:ext cx="177800" cy="79851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>
            <a:stCxn id="26" idx="0"/>
            <a:endCxn id="23" idx="3"/>
          </p:cNvCxnSpPr>
          <p:nvPr/>
        </p:nvCxnSpPr>
        <p:spPr>
          <a:xfrm flipV="1">
            <a:off x="5956300" y="5510213"/>
            <a:ext cx="31750" cy="43021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二等辺三角形 226"/>
          <p:cNvSpPr/>
          <p:nvPr/>
        </p:nvSpPr>
        <p:spPr>
          <a:xfrm>
            <a:off x="7504113" y="5946775"/>
            <a:ext cx="452437" cy="360363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33" name="直線矢印コネクタ 232"/>
          <p:cNvCxnSpPr>
            <a:stCxn id="227" idx="5"/>
            <a:endCxn id="24" idx="3"/>
          </p:cNvCxnSpPr>
          <p:nvPr/>
        </p:nvCxnSpPr>
        <p:spPr>
          <a:xfrm flipH="1" flipV="1">
            <a:off x="7788275" y="5341938"/>
            <a:ext cx="53975" cy="78422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矢印コネクタ 234"/>
          <p:cNvCxnSpPr>
            <a:endCxn id="26" idx="5"/>
          </p:cNvCxnSpPr>
          <p:nvPr/>
        </p:nvCxnSpPr>
        <p:spPr>
          <a:xfrm flipH="1" flipV="1">
            <a:off x="6070600" y="6119813"/>
            <a:ext cx="1554163" cy="3175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上下矢印 260"/>
          <p:cNvSpPr/>
          <p:nvPr/>
        </p:nvSpPr>
        <p:spPr>
          <a:xfrm flipH="1">
            <a:off x="5891213" y="3741738"/>
            <a:ext cx="277812" cy="14208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264" name="直線コネクタ 263"/>
          <p:cNvCxnSpPr/>
          <p:nvPr/>
        </p:nvCxnSpPr>
        <p:spPr>
          <a:xfrm>
            <a:off x="3924300" y="1938338"/>
            <a:ext cx="0" cy="4732337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二等辺三角形 31"/>
          <p:cNvSpPr/>
          <p:nvPr/>
        </p:nvSpPr>
        <p:spPr>
          <a:xfrm>
            <a:off x="7426325" y="3400425"/>
            <a:ext cx="452438" cy="360363"/>
          </a:xfrm>
          <a:prstGeom prst="triangle">
            <a:avLst/>
          </a:prstGeom>
          <a:pattFill prst="ltUp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5" name="直線矢印コネクタ 34"/>
          <p:cNvCxnSpPr>
            <a:stCxn id="14" idx="0"/>
            <a:endCxn id="27" idx="3"/>
          </p:cNvCxnSpPr>
          <p:nvPr/>
        </p:nvCxnSpPr>
        <p:spPr>
          <a:xfrm flipH="1" flipV="1">
            <a:off x="6015038" y="2768600"/>
            <a:ext cx="12700" cy="54292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466850" y="2185988"/>
            <a:ext cx="1316038" cy="369887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pc="600" dirty="0"/>
              <a:t>Ａ県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470025" y="6303963"/>
            <a:ext cx="1317625" cy="369887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pc="600" dirty="0"/>
              <a:t>他県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6249988" y="2144713"/>
            <a:ext cx="1317625" cy="369887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pc="600" dirty="0"/>
              <a:t>Ａ県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6254750" y="6345238"/>
            <a:ext cx="1317625" cy="369887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pc="600" dirty="0"/>
              <a:t>他県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4340225" y="4024313"/>
            <a:ext cx="1203325" cy="685800"/>
          </a:xfrm>
          <a:prstGeom prst="wedgeRoundRectCallout">
            <a:avLst>
              <a:gd name="adj1" fmla="val 75065"/>
              <a:gd name="adj2" fmla="val 1922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u="sng" dirty="0">
                <a:solidFill>
                  <a:schemeClr val="tx1"/>
                </a:solidFill>
              </a:rPr>
              <a:t>連携可能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7581900" y="4027488"/>
            <a:ext cx="1492250" cy="695325"/>
          </a:xfrm>
          <a:prstGeom prst="wedgeRoundRectCallout">
            <a:avLst>
              <a:gd name="adj1" fmla="val -30247"/>
              <a:gd name="adj2" fmla="val 10294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u="sng" dirty="0">
                <a:solidFill>
                  <a:schemeClr val="tx1"/>
                </a:solidFill>
              </a:rPr>
              <a:t>捜索拠点多</a:t>
            </a:r>
            <a:endParaRPr lang="en-US" altLang="ja-JP" b="1" u="sng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05488" y="3311525"/>
            <a:ext cx="444500" cy="400050"/>
          </a:xfrm>
          <a:prstGeom prst="rect">
            <a:avLst/>
          </a:prstGeom>
          <a:pattFill prst="pct70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線吹き出し 1 (枠付き) 12"/>
          <p:cNvSpPr/>
          <p:nvPr/>
        </p:nvSpPr>
        <p:spPr>
          <a:xfrm>
            <a:off x="4344988" y="3079750"/>
            <a:ext cx="1204912" cy="349250"/>
          </a:xfrm>
          <a:prstGeom prst="borderCallout1">
            <a:avLst>
              <a:gd name="adj1" fmla="val 33793"/>
              <a:gd name="adj2" fmla="val 97418"/>
              <a:gd name="adj3" fmla="val 130781"/>
              <a:gd name="adj4" fmla="val 133460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保険会社</a:t>
            </a:r>
          </a:p>
        </p:txBody>
      </p:sp>
      <p:sp>
        <p:nvSpPr>
          <p:cNvPr id="48" name="線吹き出し 1 (枠付き) 47"/>
          <p:cNvSpPr/>
          <p:nvPr/>
        </p:nvSpPr>
        <p:spPr>
          <a:xfrm>
            <a:off x="4338638" y="2328863"/>
            <a:ext cx="1204912" cy="350837"/>
          </a:xfrm>
          <a:prstGeom prst="borderCallout1">
            <a:avLst>
              <a:gd name="adj1" fmla="val 33793"/>
              <a:gd name="adj2" fmla="val 97418"/>
              <a:gd name="adj3" fmla="val 90931"/>
              <a:gd name="adj4" fmla="val 139908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警備会社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5718175" y="4141788"/>
            <a:ext cx="642938" cy="614362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8" name="正方形/長方形 227"/>
          <p:cNvSpPr/>
          <p:nvPr/>
        </p:nvSpPr>
        <p:spPr>
          <a:xfrm>
            <a:off x="112713" y="1808163"/>
            <a:ext cx="1431925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2"/>
                </a:solidFill>
              </a:rPr>
              <a:t>【</a:t>
            </a:r>
            <a:r>
              <a:rPr lang="ja-JP" altLang="en-US" sz="2400" b="1" dirty="0">
                <a:solidFill>
                  <a:schemeClr val="tx2"/>
                </a:solidFill>
              </a:rPr>
              <a:t>現状</a:t>
            </a:r>
            <a:r>
              <a:rPr lang="en-US" altLang="ja-JP" sz="2400" dirty="0">
                <a:solidFill>
                  <a:schemeClr val="tx2"/>
                </a:solidFill>
              </a:rPr>
              <a:t>】</a:t>
            </a:r>
            <a:endParaRPr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66" name="二等辺三角形 65"/>
          <p:cNvSpPr/>
          <p:nvPr/>
        </p:nvSpPr>
        <p:spPr>
          <a:xfrm>
            <a:off x="6529388" y="4013200"/>
            <a:ext cx="830262" cy="703263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FF0000"/>
                </a:solidFill>
              </a:rPr>
              <a:t>！</a:t>
            </a:r>
          </a:p>
        </p:txBody>
      </p:sp>
      <p:sp>
        <p:nvSpPr>
          <p:cNvPr id="67" name="円/楕円 66"/>
          <p:cNvSpPr/>
          <p:nvPr/>
        </p:nvSpPr>
        <p:spPr>
          <a:xfrm>
            <a:off x="1409700" y="5335588"/>
            <a:ext cx="1331913" cy="650875"/>
          </a:xfrm>
          <a:prstGeom prst="ellipse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自治体</a:t>
            </a:r>
          </a:p>
        </p:txBody>
      </p:sp>
      <p:sp>
        <p:nvSpPr>
          <p:cNvPr id="68" name="円/楕円 67"/>
          <p:cNvSpPr/>
          <p:nvPr/>
        </p:nvSpPr>
        <p:spPr>
          <a:xfrm>
            <a:off x="6249988" y="2778125"/>
            <a:ext cx="1331912" cy="650875"/>
          </a:xfrm>
          <a:prstGeom prst="ellipse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自治体</a:t>
            </a:r>
          </a:p>
        </p:txBody>
      </p:sp>
      <p:sp>
        <p:nvSpPr>
          <p:cNvPr id="74" name="円/楕円 73"/>
          <p:cNvSpPr/>
          <p:nvPr/>
        </p:nvSpPr>
        <p:spPr>
          <a:xfrm>
            <a:off x="6249988" y="5292725"/>
            <a:ext cx="1331912" cy="650875"/>
          </a:xfrm>
          <a:prstGeom prst="ellipse">
            <a:avLst/>
          </a:prstGeom>
          <a:pattFill prst="pct5">
            <a:fgClr>
              <a:schemeClr val="accent3"/>
            </a:fgClr>
            <a:bgClr>
              <a:schemeClr val="bg1"/>
            </a:bgClr>
          </a:patt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自治体</a:t>
            </a:r>
          </a:p>
        </p:txBody>
      </p:sp>
      <p:sp>
        <p:nvSpPr>
          <p:cNvPr id="251" name="正方形/長方形 250"/>
          <p:cNvSpPr/>
          <p:nvPr/>
        </p:nvSpPr>
        <p:spPr>
          <a:xfrm>
            <a:off x="3841750" y="1804988"/>
            <a:ext cx="1546225" cy="479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chemeClr val="tx2"/>
                </a:solidFill>
              </a:rPr>
              <a:t>【</a:t>
            </a:r>
            <a:r>
              <a:rPr lang="ja-JP" altLang="en-US" sz="2400" b="1" dirty="0">
                <a:solidFill>
                  <a:schemeClr val="tx2"/>
                </a:solidFill>
              </a:rPr>
              <a:t>提言</a:t>
            </a:r>
            <a:r>
              <a:rPr lang="en-US" altLang="ja-JP" sz="2400" b="1" dirty="0">
                <a:solidFill>
                  <a:schemeClr val="tx2"/>
                </a:solidFill>
              </a:rPr>
              <a:t>】</a:t>
            </a:r>
            <a:endParaRPr lang="ja-JP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5" name="図表 4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6" name="直角三角形 45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19</a:t>
            </a:r>
            <a:endParaRPr lang="ja-JP" altLang="en-US" sz="1600" dirty="0"/>
          </a:p>
        </p:txBody>
      </p:sp>
      <p:sp>
        <p:nvSpPr>
          <p:cNvPr id="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認知症保険の仕組み（２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</p:spTree>
  </p:cSld>
  <p:clrMapOvr>
    <a:masterClrMapping/>
  </p:clrMapOvr>
  <p:transition spd="slow" advTm="619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動機・背景</a:t>
            </a:r>
            <a:r>
              <a:rPr lang="ja-JP" altLang="en-US" dirty="0" smtClean="0"/>
              <a:t>（</a:t>
            </a:r>
            <a:r>
              <a:rPr lang="ja-JP" altLang="en-US" dirty="0"/>
              <a:t>１</a:t>
            </a:r>
            <a:r>
              <a:rPr lang="en-US" altLang="ja-JP" dirty="0" smtClean="0"/>
              <a:t>/</a:t>
            </a:r>
            <a:r>
              <a:rPr lang="ja-JP" altLang="en-US" dirty="0" smtClean="0"/>
              <a:t>７）</a:t>
            </a:r>
            <a:endParaRPr lang="ja-JP" altLang="en-US" dirty="0"/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ja-JP" altLang="en-US" sz="3200" b="1" dirty="0" smtClean="0"/>
              <a:t>高齢化によって引き起こされる問題</a:t>
            </a:r>
            <a:endParaRPr lang="en-US" altLang="ja-JP" sz="3200" b="1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800" dirty="0" smtClean="0"/>
              <a:t>社会保障制度の持続可能性</a:t>
            </a:r>
            <a:endParaRPr lang="en-US" altLang="ja-JP" sz="2800" dirty="0" smtClean="0"/>
          </a:p>
          <a:p>
            <a:pPr lvl="3" eaLnBrk="1" hangingPunct="1">
              <a:buFont typeface="Arial" charset="0"/>
              <a:buChar char="•"/>
              <a:defRPr/>
            </a:pPr>
            <a:r>
              <a:rPr lang="ja-JP" altLang="en-US" sz="2400" dirty="0" smtClean="0"/>
              <a:t>年金制度</a:t>
            </a:r>
            <a:endParaRPr lang="en-US" altLang="ja-JP" sz="2400" dirty="0" smtClean="0"/>
          </a:p>
          <a:p>
            <a:pPr lvl="3" eaLnBrk="1" hangingPunct="1">
              <a:buFont typeface="Arial" charset="0"/>
              <a:buChar char="•"/>
              <a:defRPr/>
            </a:pPr>
            <a:r>
              <a:rPr lang="ja-JP" altLang="en-US" sz="2400" dirty="0" smtClean="0"/>
              <a:t>医療保険制度</a:t>
            </a:r>
            <a:endParaRPr lang="en-US" altLang="ja-JP" sz="2400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800" dirty="0" smtClean="0"/>
              <a:t>老老介護</a:t>
            </a:r>
            <a:endParaRPr lang="en-US" altLang="ja-JP" sz="2800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800" dirty="0" smtClean="0"/>
              <a:t>経済成長の低下</a:t>
            </a:r>
            <a:endParaRPr lang="en-US" altLang="ja-JP" sz="2800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800" dirty="0" smtClean="0"/>
              <a:t>様々な疾病</a:t>
            </a:r>
            <a:endParaRPr lang="en-US" altLang="ja-JP" sz="2800" dirty="0" smtClean="0"/>
          </a:p>
          <a:p>
            <a:pPr marL="547687" lvl="2" indent="0" eaLnBrk="1" hangingPunct="1">
              <a:buFont typeface="Arial" charset="0"/>
              <a:buNone/>
              <a:defRPr/>
            </a:pPr>
            <a:r>
              <a:rPr lang="ja-JP" altLang="en-US" sz="2800" dirty="0"/>
              <a:t>がん</a:t>
            </a:r>
            <a:r>
              <a:rPr lang="ja-JP" altLang="en-US" sz="2800" dirty="0" smtClean="0"/>
              <a:t>、糖尿病、白内障、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認知症</a:t>
            </a:r>
            <a:r>
              <a:rPr lang="ja-JP" altLang="en-US" sz="2800" dirty="0" smtClean="0"/>
              <a:t>など</a:t>
            </a:r>
            <a:endParaRPr lang="en-US" altLang="ja-JP" sz="28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altLang="ja-JP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altLang="ja-JP" dirty="0"/>
          </a:p>
        </p:txBody>
      </p:sp>
      <p:sp>
        <p:nvSpPr>
          <p:cNvPr id="4" name="直角三角形 3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</a:t>
            </a:r>
            <a:endParaRPr lang="ja-JP" altLang="en-US" sz="1600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円形吹き出し 2"/>
          <p:cNvSpPr/>
          <p:nvPr/>
        </p:nvSpPr>
        <p:spPr>
          <a:xfrm>
            <a:off x="4932363" y="3198813"/>
            <a:ext cx="3895725" cy="1652587"/>
          </a:xfrm>
          <a:prstGeom prst="wedgeEllipseCallout">
            <a:avLst>
              <a:gd name="adj1" fmla="val -33817"/>
              <a:gd name="adj2" fmla="val 6230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近年高齢者人口の急増とともに増加</a:t>
            </a:r>
          </a:p>
        </p:txBody>
      </p:sp>
    </p:spTree>
  </p:cSld>
  <p:clrMapOvr>
    <a:masterClrMapping/>
  </p:clrMapOvr>
  <p:transition spd="slow" advTm="4887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4338" y="1341438"/>
            <a:ext cx="82296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ja-JP" altLang="en-US" sz="3200" dirty="0">
                <a:latin typeface="メイリオ" panose="020B0604030504040204" pitchFamily="50" charset="-128"/>
              </a:rPr>
              <a:t>列車事故等賠償金</a:t>
            </a:r>
            <a:r>
              <a:rPr lang="ja-JP" altLang="en-US" sz="3200" dirty="0" smtClean="0">
                <a:latin typeface="メイリオ" panose="020B0604030504040204" pitchFamily="50" charset="-128"/>
              </a:rPr>
              <a:t>負担メリット</a:t>
            </a:r>
            <a:endParaRPr lang="en-US" altLang="ja-JP" sz="3200" dirty="0" smtClean="0">
              <a:latin typeface="メイリオ" panose="020B0604030504040204" pitchFamily="50" charset="-128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3427413"/>
            <a:ext cx="2430462" cy="1708150"/>
          </a:xfrm>
          <a:prstGeom prst="rect">
            <a:avLst/>
          </a:prstGeom>
          <a:noFill/>
          <a:ln w="9525">
            <a:solidFill>
              <a:schemeClr val="bg1">
                <a:alpha val="7059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8875" y="3448050"/>
            <a:ext cx="63182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184525"/>
            <a:ext cx="2768600" cy="19478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認知症保険の仕組み</a:t>
            </a:r>
            <a:r>
              <a:rPr lang="ja-JP" altLang="en-US" dirty="0" smtClean="0">
                <a:cs typeface="+mj-cs"/>
              </a:rPr>
              <a:t>（</a:t>
            </a:r>
            <a:r>
              <a:rPr lang="ja-JP" altLang="en-US" dirty="0">
                <a:cs typeface="+mj-cs"/>
              </a:rPr>
              <a:t>３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latin typeface="+mj-ea"/>
                <a:cs typeface="+mj-cs"/>
              </a:rPr>
              <a:t>３</a:t>
            </a:r>
            <a:r>
              <a:rPr lang="ja-JP" altLang="en-US" dirty="0" smtClean="0">
                <a:cs typeface="+mj-cs"/>
              </a:rPr>
              <a:t>）</a:t>
            </a:r>
            <a:endParaRPr lang="ja-JP" altLang="en-US" dirty="0">
              <a:cs typeface="+mj-cs"/>
            </a:endParaRPr>
          </a:p>
        </p:txBody>
      </p:sp>
      <p:pic>
        <p:nvPicPr>
          <p:cNvPr id="2970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35325"/>
            <a:ext cx="711200" cy="177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円/楕円 8"/>
          <p:cNvSpPr/>
          <p:nvPr/>
        </p:nvSpPr>
        <p:spPr>
          <a:xfrm>
            <a:off x="5440363" y="2708275"/>
            <a:ext cx="3016250" cy="2976563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4291013" y="3684588"/>
            <a:ext cx="787400" cy="1152525"/>
          </a:xfrm>
          <a:prstGeom prst="rightArrow">
            <a:avLst/>
          </a:prstGeom>
          <a:solidFill>
            <a:srgbClr val="E236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aphicFrame>
        <p:nvGraphicFramePr>
          <p:cNvPr id="14" name="図表 13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直角三角形 14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20</a:t>
            </a:r>
            <a:endParaRPr lang="ja-JP" altLang="en-US" sz="1600" dirty="0"/>
          </a:p>
        </p:txBody>
      </p:sp>
      <p:sp>
        <p:nvSpPr>
          <p:cNvPr id="3" name="爆発 1 2"/>
          <p:cNvSpPr/>
          <p:nvPr/>
        </p:nvSpPr>
        <p:spPr>
          <a:xfrm>
            <a:off x="285750" y="1917700"/>
            <a:ext cx="2782888" cy="2108200"/>
          </a:xfrm>
          <a:prstGeom prst="irregularSeal1">
            <a:avLst/>
          </a:prstGeom>
          <a:solidFill>
            <a:srgbClr val="FF0000">
              <a:alpha val="14000"/>
            </a:srgbClr>
          </a:solidFill>
          <a:ln>
            <a:solidFill>
              <a:srgbClr val="FF0000">
                <a:alpha val="4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710" name="テキスト ボックス 3"/>
          <p:cNvSpPr txBox="1">
            <a:spLocks noChangeArrowheads="1"/>
          </p:cNvSpPr>
          <p:nvPr/>
        </p:nvSpPr>
        <p:spPr bwMode="auto">
          <a:xfrm>
            <a:off x="682625" y="2646363"/>
            <a:ext cx="19637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200"/>
              <a:t>損害賠償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4338" y="5491163"/>
            <a:ext cx="8391525" cy="1076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認知症患者と監督義務者の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　　　　　　　　　精神面・金銭面での保護</a:t>
            </a:r>
          </a:p>
        </p:txBody>
      </p:sp>
      <p:sp>
        <p:nvSpPr>
          <p:cNvPr id="29712" name="テキスト ボックス 3"/>
          <p:cNvSpPr txBox="1">
            <a:spLocks noChangeArrowheads="1"/>
          </p:cNvSpPr>
          <p:nvPr/>
        </p:nvSpPr>
        <p:spPr bwMode="auto">
          <a:xfrm>
            <a:off x="828675" y="4979988"/>
            <a:ext cx="1982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監督責任者</a:t>
            </a:r>
          </a:p>
        </p:txBody>
      </p:sp>
      <p:sp>
        <p:nvSpPr>
          <p:cNvPr id="29713" name="テキスト ボックス 4"/>
          <p:cNvSpPr txBox="1">
            <a:spLocks noChangeArrowheads="1"/>
          </p:cNvSpPr>
          <p:nvPr/>
        </p:nvSpPr>
        <p:spPr bwMode="auto">
          <a:xfrm>
            <a:off x="2830513" y="4981575"/>
            <a:ext cx="1531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認知症患者</a:t>
            </a:r>
          </a:p>
        </p:txBody>
      </p:sp>
      <p:sp>
        <p:nvSpPr>
          <p:cNvPr id="11" name="雲形吹き出し 10"/>
          <p:cNvSpPr/>
          <p:nvPr/>
        </p:nvSpPr>
        <p:spPr>
          <a:xfrm>
            <a:off x="5230813" y="1773238"/>
            <a:ext cx="3684587" cy="1263650"/>
          </a:xfrm>
          <a:prstGeom prst="cloudCallout">
            <a:avLst>
              <a:gd name="adj1" fmla="val -11922"/>
              <a:gd name="adj2" fmla="val 8658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保険会社が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損害賠償を負担</a:t>
            </a:r>
          </a:p>
        </p:txBody>
      </p:sp>
    </p:spTree>
  </p:cSld>
  <p:clrMapOvr>
    <a:masterClrMapping/>
  </p:clrMapOvr>
  <p:transition spd="slow" advTm="6791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49275" y="1427163"/>
            <a:ext cx="8054975" cy="4214812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98563" y="3690938"/>
            <a:ext cx="2232025" cy="130651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63938" y="3703638"/>
            <a:ext cx="2265362" cy="129381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927725" y="3703638"/>
            <a:ext cx="2176463" cy="129381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 useBgFill="1">
        <p:nvSpPr>
          <p:cNvPr id="30727" name="テキスト ボックス 10"/>
          <p:cNvSpPr txBox="1">
            <a:spLocks noChangeArrowheads="1"/>
          </p:cNvSpPr>
          <p:nvPr/>
        </p:nvSpPr>
        <p:spPr bwMode="auto">
          <a:xfrm>
            <a:off x="3629025" y="3419475"/>
            <a:ext cx="2136775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支払保険金額</a:t>
            </a:r>
          </a:p>
        </p:txBody>
      </p:sp>
      <p:sp useBgFill="1">
        <p:nvSpPr>
          <p:cNvPr id="30728" name="テキスト ボックス 11"/>
          <p:cNvSpPr txBox="1">
            <a:spLocks noChangeArrowheads="1"/>
          </p:cNvSpPr>
          <p:nvPr/>
        </p:nvSpPr>
        <p:spPr bwMode="auto">
          <a:xfrm>
            <a:off x="5994400" y="3460750"/>
            <a:ext cx="2043113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保険契約件数</a:t>
            </a:r>
          </a:p>
        </p:txBody>
      </p:sp>
      <p:sp>
        <p:nvSpPr>
          <p:cNvPr id="30729" name="テキスト ボックス 13"/>
          <p:cNvSpPr txBox="1">
            <a:spLocks noChangeArrowheads="1"/>
          </p:cNvSpPr>
          <p:nvPr/>
        </p:nvSpPr>
        <p:spPr bwMode="auto">
          <a:xfrm>
            <a:off x="795338" y="3846513"/>
            <a:ext cx="30051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1</a:t>
            </a:r>
            <a:r>
              <a:rPr lang="ja-JP" altLang="en-US" b="1"/>
              <a:t>万人</a:t>
            </a:r>
            <a:endParaRPr lang="en-US" altLang="ja-JP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800</a:t>
            </a:r>
            <a:r>
              <a:rPr lang="ja-JP" altLang="en-US" b="1"/>
              <a:t>万人</a:t>
            </a:r>
          </a:p>
        </p:txBody>
      </p:sp>
      <p:sp>
        <p:nvSpPr>
          <p:cNvPr id="30730" name="テキスト ボックス 15"/>
          <p:cNvSpPr txBox="1">
            <a:spLocks noChangeArrowheads="1"/>
          </p:cNvSpPr>
          <p:nvPr/>
        </p:nvSpPr>
        <p:spPr bwMode="auto">
          <a:xfrm>
            <a:off x="3952875" y="4059238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50</a:t>
            </a:r>
            <a:r>
              <a:rPr lang="ja-JP" altLang="en-US" b="1"/>
              <a:t>万円</a:t>
            </a:r>
          </a:p>
        </p:txBody>
      </p:sp>
      <p:sp>
        <p:nvSpPr>
          <p:cNvPr id="30731" name="テキスト ボックス 16"/>
          <p:cNvSpPr txBox="1">
            <a:spLocks noChangeArrowheads="1"/>
          </p:cNvSpPr>
          <p:nvPr/>
        </p:nvSpPr>
        <p:spPr bwMode="auto">
          <a:xfrm>
            <a:off x="6080125" y="4059238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200</a:t>
            </a:r>
            <a:r>
              <a:rPr lang="ja-JP" altLang="en-US" b="1"/>
              <a:t>万件</a:t>
            </a:r>
          </a:p>
        </p:txBody>
      </p:sp>
      <p:sp>
        <p:nvSpPr>
          <p:cNvPr id="30732" name="テキスト ボックス 14"/>
          <p:cNvSpPr txBox="1">
            <a:spLocks noChangeArrowheads="1"/>
          </p:cNvSpPr>
          <p:nvPr/>
        </p:nvSpPr>
        <p:spPr bwMode="auto">
          <a:xfrm>
            <a:off x="3100388" y="4044950"/>
            <a:ext cx="76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000" b="1"/>
              <a:t>×</a:t>
            </a:r>
            <a:endParaRPr lang="ja-JP" altLang="en-US" sz="4000" b="1"/>
          </a:p>
        </p:txBody>
      </p:sp>
      <p:sp>
        <p:nvSpPr>
          <p:cNvPr id="30733" name="テキスト ボックス 19"/>
          <p:cNvSpPr txBox="1">
            <a:spLocks noChangeArrowheads="1"/>
          </p:cNvSpPr>
          <p:nvPr/>
        </p:nvSpPr>
        <p:spPr bwMode="auto">
          <a:xfrm>
            <a:off x="5481638" y="3997325"/>
            <a:ext cx="76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000" b="1"/>
              <a:t>×</a:t>
            </a:r>
            <a:endParaRPr lang="ja-JP" altLang="en-US" sz="4000" b="1"/>
          </a:p>
        </p:txBody>
      </p:sp>
      <p:sp>
        <p:nvSpPr>
          <p:cNvPr id="30734" name="テキスト ボックス 20"/>
          <p:cNvSpPr txBox="1">
            <a:spLocks noChangeArrowheads="1"/>
          </p:cNvSpPr>
          <p:nvPr/>
        </p:nvSpPr>
        <p:spPr bwMode="auto">
          <a:xfrm>
            <a:off x="1584325" y="4997450"/>
            <a:ext cx="7651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400" b="1"/>
              <a:t>＝</a:t>
            </a:r>
          </a:p>
        </p:txBody>
      </p:sp>
      <p:sp useBgFill="1">
        <p:nvSpPr>
          <p:cNvPr id="30735" name="テキスト ボックス 9"/>
          <p:cNvSpPr txBox="1">
            <a:spLocks noChangeArrowheads="1"/>
          </p:cNvSpPr>
          <p:nvPr/>
        </p:nvSpPr>
        <p:spPr bwMode="auto">
          <a:xfrm>
            <a:off x="1308100" y="3411538"/>
            <a:ext cx="2016125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保険金発生率　</a:t>
            </a:r>
          </a:p>
        </p:txBody>
      </p:sp>
      <p:sp useBgFill="1">
        <p:nvSpPr>
          <p:cNvPr id="30736" name="テキスト ボックス 21"/>
          <p:cNvSpPr txBox="1">
            <a:spLocks noChangeArrowheads="1"/>
          </p:cNvSpPr>
          <p:nvPr/>
        </p:nvSpPr>
        <p:spPr bwMode="auto">
          <a:xfrm>
            <a:off x="1258888" y="1252538"/>
            <a:ext cx="2124075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全体の保険料　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1492250" y="4386263"/>
            <a:ext cx="1568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8" name="テキスト ボックス 27"/>
          <p:cNvSpPr txBox="1">
            <a:spLocks noChangeArrowheads="1"/>
          </p:cNvSpPr>
          <p:nvPr/>
        </p:nvSpPr>
        <p:spPr bwMode="auto">
          <a:xfrm>
            <a:off x="2617788" y="4997450"/>
            <a:ext cx="4521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400" b="1"/>
              <a:t>12</a:t>
            </a:r>
            <a:r>
              <a:rPr lang="ja-JP" altLang="en-US" sz="4400" b="1"/>
              <a:t>億</a:t>
            </a:r>
            <a:r>
              <a:rPr lang="en-US" altLang="ja-JP" sz="4400" b="1"/>
              <a:t>5000</a:t>
            </a:r>
            <a:r>
              <a:rPr lang="ja-JP" altLang="en-US" sz="4400" b="1"/>
              <a:t>万円</a:t>
            </a:r>
          </a:p>
        </p:txBody>
      </p:sp>
      <p:graphicFrame>
        <p:nvGraphicFramePr>
          <p:cNvPr id="25" name="図表 2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直角三角形 22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21</a:t>
            </a:r>
            <a:endParaRPr lang="ja-JP" altLang="en-US" sz="1600" dirty="0"/>
          </a:p>
        </p:txBody>
      </p:sp>
      <p:sp>
        <p:nvSpPr>
          <p:cNvPr id="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保険料</a:t>
            </a:r>
            <a:r>
              <a:rPr lang="ja-JP" altLang="en-US" dirty="0" smtClean="0"/>
              <a:t>試算</a:t>
            </a:r>
            <a:r>
              <a:rPr lang="ja-JP" altLang="en-US" dirty="0"/>
              <a:t>～</a:t>
            </a:r>
            <a:r>
              <a:rPr lang="ja-JP" altLang="en-US" dirty="0" smtClean="0"/>
              <a:t>捜索</a:t>
            </a:r>
            <a:r>
              <a:rPr lang="ja-JP" altLang="en-US" dirty="0"/>
              <a:t>～</a:t>
            </a:r>
            <a:r>
              <a:rPr lang="ja-JP" altLang="en-US" dirty="0" smtClean="0"/>
              <a:t>（１</a:t>
            </a:r>
            <a:r>
              <a:rPr lang="en-US" altLang="ja-JP" dirty="0" smtClean="0"/>
              <a:t>/</a:t>
            </a:r>
            <a:r>
              <a:rPr lang="ja-JP" altLang="en-US" dirty="0" smtClean="0"/>
              <a:t>３）</a:t>
            </a:r>
            <a:endParaRPr lang="ja-JP" altLang="en-US" dirty="0">
              <a:cs typeface="+mj-cs"/>
            </a:endParaRPr>
          </a:p>
        </p:txBody>
      </p:sp>
      <p:sp>
        <p:nvSpPr>
          <p:cNvPr id="30742" name="テキスト ボックス 1"/>
          <p:cNvSpPr txBox="1">
            <a:spLocks noChangeArrowheads="1"/>
          </p:cNvSpPr>
          <p:nvPr/>
        </p:nvSpPr>
        <p:spPr bwMode="auto">
          <a:xfrm>
            <a:off x="874713" y="1624013"/>
            <a:ext cx="7369175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認知症患者年間行方不明者数＝約</a:t>
            </a:r>
            <a:r>
              <a:rPr lang="en-US" altLang="ja-JP"/>
              <a:t>1</a:t>
            </a:r>
            <a:r>
              <a:rPr lang="ja-JP" altLang="en-US"/>
              <a:t>万人</a:t>
            </a:r>
            <a:endParaRPr lang="en-US" altLang="ja-JP"/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探偵会社が捜索依頼された際請求する額＝</a:t>
            </a:r>
            <a:r>
              <a:rPr lang="en-US" altLang="ja-JP"/>
              <a:t>50</a:t>
            </a:r>
            <a:r>
              <a:rPr lang="ja-JP" altLang="en-US"/>
              <a:t>万円</a:t>
            </a:r>
            <a:endParaRPr lang="en-US" altLang="ja-JP"/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がん保険加入者が保険金をもらう割合＝</a:t>
            </a:r>
            <a:r>
              <a:rPr lang="en-US" altLang="ja-JP"/>
              <a:t>3/40</a:t>
            </a:r>
            <a:endParaRPr lang="en-US" altLang="ja-JP" b="1">
              <a:solidFill>
                <a:srgbClr val="FF0000"/>
              </a:solidFill>
            </a:endParaRPr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　　　　　　　　　</a:t>
            </a:r>
            <a:r>
              <a:rPr lang="en-US" altLang="ja-JP"/>
              <a:t>15</a:t>
            </a:r>
            <a:r>
              <a:rPr lang="ja-JP" altLang="en-US"/>
              <a:t>万人</a:t>
            </a:r>
            <a:r>
              <a:rPr lang="en-US" altLang="ja-JP"/>
              <a:t>×40/3</a:t>
            </a:r>
            <a:r>
              <a:rPr lang="ja-JP" altLang="en-US"/>
              <a:t>＝</a:t>
            </a:r>
            <a:r>
              <a:rPr lang="en-US" altLang="ja-JP"/>
              <a:t>200</a:t>
            </a:r>
            <a:r>
              <a:rPr lang="ja-JP" altLang="en-US"/>
              <a:t>万件</a:t>
            </a:r>
            <a:endParaRPr lang="en-US" altLang="ja-JP"/>
          </a:p>
        </p:txBody>
      </p:sp>
      <p:sp>
        <p:nvSpPr>
          <p:cNvPr id="30743" name="テキスト ボックス 6"/>
          <p:cNvSpPr txBox="1">
            <a:spLocks noChangeArrowheads="1"/>
          </p:cNvSpPr>
          <p:nvPr/>
        </p:nvSpPr>
        <p:spPr bwMode="auto">
          <a:xfrm>
            <a:off x="604838" y="5775325"/>
            <a:ext cx="79105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一人当たり保険料　捜索のみ</a:t>
            </a:r>
            <a:endParaRPr lang="en-US" altLang="ja-JP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/>
              <a:t>12</a:t>
            </a:r>
            <a:r>
              <a:rPr lang="ja-JP" altLang="en-US"/>
              <a:t>億</a:t>
            </a:r>
            <a:r>
              <a:rPr lang="en-US" altLang="ja-JP"/>
              <a:t>5000</a:t>
            </a:r>
            <a:r>
              <a:rPr lang="ja-JP" altLang="en-US"/>
              <a:t>万円</a:t>
            </a:r>
            <a:r>
              <a:rPr lang="en-US" altLang="ja-JP"/>
              <a:t>÷200</a:t>
            </a:r>
            <a:r>
              <a:rPr lang="ja-JP" altLang="en-US"/>
              <a:t>万件</a:t>
            </a:r>
            <a:r>
              <a:rPr lang="en-US" altLang="ja-JP"/>
              <a:t>÷12</a:t>
            </a:r>
            <a:r>
              <a:rPr lang="ja-JP" altLang="en-US"/>
              <a:t>ヶ月＝</a:t>
            </a:r>
            <a:r>
              <a:rPr lang="ja-JP" altLang="en-US" sz="2800" b="1"/>
              <a:t>月額</a:t>
            </a:r>
            <a:r>
              <a:rPr lang="en-US" altLang="ja-JP" sz="2800" b="1"/>
              <a:t>52</a:t>
            </a:r>
            <a:r>
              <a:rPr lang="ja-JP" altLang="en-US" sz="2800" b="1"/>
              <a:t>円</a:t>
            </a:r>
          </a:p>
        </p:txBody>
      </p:sp>
    </p:spTree>
  </p:cSld>
  <p:clrMapOvr>
    <a:masterClrMapping/>
  </p:clrMapOvr>
  <p:transition spd="slow" advTm="122618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49275" y="1427163"/>
            <a:ext cx="8054975" cy="4214812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44588" y="3698875"/>
            <a:ext cx="2232025" cy="130651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09963" y="3711575"/>
            <a:ext cx="2265362" cy="129381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73750" y="3711575"/>
            <a:ext cx="2176463" cy="1293813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 useBgFill="1">
        <p:nvSpPr>
          <p:cNvPr id="31751" name="テキスト ボックス 10"/>
          <p:cNvSpPr txBox="1">
            <a:spLocks noChangeArrowheads="1"/>
          </p:cNvSpPr>
          <p:nvPr/>
        </p:nvSpPr>
        <p:spPr bwMode="auto">
          <a:xfrm>
            <a:off x="3575050" y="3427413"/>
            <a:ext cx="2136775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支払保険金額</a:t>
            </a:r>
          </a:p>
        </p:txBody>
      </p:sp>
      <p:sp useBgFill="1">
        <p:nvSpPr>
          <p:cNvPr id="31752" name="テキスト ボックス 11"/>
          <p:cNvSpPr txBox="1">
            <a:spLocks noChangeArrowheads="1"/>
          </p:cNvSpPr>
          <p:nvPr/>
        </p:nvSpPr>
        <p:spPr bwMode="auto">
          <a:xfrm>
            <a:off x="5940425" y="3468688"/>
            <a:ext cx="2043113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保険契約件数</a:t>
            </a:r>
          </a:p>
        </p:txBody>
      </p:sp>
      <p:sp>
        <p:nvSpPr>
          <p:cNvPr id="31753" name="テキスト ボックス 13"/>
          <p:cNvSpPr txBox="1">
            <a:spLocks noChangeArrowheads="1"/>
          </p:cNvSpPr>
          <p:nvPr/>
        </p:nvSpPr>
        <p:spPr bwMode="auto">
          <a:xfrm>
            <a:off x="741363" y="3854450"/>
            <a:ext cx="3005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14</a:t>
            </a:r>
            <a:r>
              <a:rPr lang="ja-JP" altLang="en-US" b="1"/>
              <a:t>万件</a:t>
            </a:r>
            <a:endParaRPr lang="en-US" altLang="ja-JP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800</a:t>
            </a:r>
            <a:r>
              <a:rPr lang="ja-JP" altLang="en-US" b="1"/>
              <a:t>万人</a:t>
            </a:r>
          </a:p>
        </p:txBody>
      </p:sp>
      <p:sp>
        <p:nvSpPr>
          <p:cNvPr id="31754" name="テキスト ボックス 15"/>
          <p:cNvSpPr txBox="1">
            <a:spLocks noChangeArrowheads="1"/>
          </p:cNvSpPr>
          <p:nvPr/>
        </p:nvSpPr>
        <p:spPr bwMode="auto">
          <a:xfrm>
            <a:off x="3898900" y="4067175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80</a:t>
            </a:r>
            <a:r>
              <a:rPr lang="ja-JP" altLang="en-US" b="1"/>
              <a:t>万円</a:t>
            </a:r>
          </a:p>
        </p:txBody>
      </p:sp>
      <p:sp>
        <p:nvSpPr>
          <p:cNvPr id="31755" name="テキスト ボックス 16"/>
          <p:cNvSpPr txBox="1">
            <a:spLocks noChangeArrowheads="1"/>
          </p:cNvSpPr>
          <p:nvPr/>
        </p:nvSpPr>
        <p:spPr bwMode="auto">
          <a:xfrm>
            <a:off x="6026150" y="4067175"/>
            <a:ext cx="1871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3200" b="1"/>
              <a:t>200</a:t>
            </a:r>
            <a:r>
              <a:rPr lang="ja-JP" altLang="en-US" b="1"/>
              <a:t>万件</a:t>
            </a:r>
          </a:p>
        </p:txBody>
      </p:sp>
      <p:sp>
        <p:nvSpPr>
          <p:cNvPr id="31756" name="テキスト ボックス 14"/>
          <p:cNvSpPr txBox="1">
            <a:spLocks noChangeArrowheads="1"/>
          </p:cNvSpPr>
          <p:nvPr/>
        </p:nvSpPr>
        <p:spPr bwMode="auto">
          <a:xfrm>
            <a:off x="3046413" y="4052888"/>
            <a:ext cx="76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000" b="1"/>
              <a:t>×</a:t>
            </a:r>
            <a:endParaRPr lang="ja-JP" altLang="en-US" sz="4000" b="1"/>
          </a:p>
        </p:txBody>
      </p:sp>
      <p:sp>
        <p:nvSpPr>
          <p:cNvPr id="31757" name="テキスト ボックス 19"/>
          <p:cNvSpPr txBox="1">
            <a:spLocks noChangeArrowheads="1"/>
          </p:cNvSpPr>
          <p:nvPr/>
        </p:nvSpPr>
        <p:spPr bwMode="auto">
          <a:xfrm>
            <a:off x="5427663" y="4005263"/>
            <a:ext cx="765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000" b="1"/>
              <a:t>×</a:t>
            </a:r>
            <a:endParaRPr lang="ja-JP" altLang="en-US" sz="4000" b="1"/>
          </a:p>
        </p:txBody>
      </p:sp>
      <p:sp>
        <p:nvSpPr>
          <p:cNvPr id="31758" name="テキスト ボックス 20"/>
          <p:cNvSpPr txBox="1">
            <a:spLocks noChangeArrowheads="1"/>
          </p:cNvSpPr>
          <p:nvPr/>
        </p:nvSpPr>
        <p:spPr bwMode="auto">
          <a:xfrm>
            <a:off x="2314575" y="4983163"/>
            <a:ext cx="7651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4400" b="1"/>
              <a:t>＝</a:t>
            </a:r>
          </a:p>
        </p:txBody>
      </p:sp>
      <p:sp useBgFill="1">
        <p:nvSpPr>
          <p:cNvPr id="31759" name="テキスト ボックス 9"/>
          <p:cNvSpPr txBox="1">
            <a:spLocks noChangeArrowheads="1"/>
          </p:cNvSpPr>
          <p:nvPr/>
        </p:nvSpPr>
        <p:spPr bwMode="auto">
          <a:xfrm>
            <a:off x="1254125" y="3419475"/>
            <a:ext cx="2016125" cy="461963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保険金発生率　</a:t>
            </a:r>
          </a:p>
        </p:txBody>
      </p:sp>
      <p:sp useBgFill="1">
        <p:nvSpPr>
          <p:cNvPr id="31760" name="テキスト ボックス 21"/>
          <p:cNvSpPr txBox="1">
            <a:spLocks noChangeArrowheads="1"/>
          </p:cNvSpPr>
          <p:nvPr/>
        </p:nvSpPr>
        <p:spPr bwMode="auto">
          <a:xfrm>
            <a:off x="1258888" y="1252538"/>
            <a:ext cx="2124075" cy="461962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全体の保険料　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1438275" y="4394200"/>
            <a:ext cx="15684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2" name="テキスト ボックス 27"/>
          <p:cNvSpPr txBox="1">
            <a:spLocks noChangeArrowheads="1"/>
          </p:cNvSpPr>
          <p:nvPr/>
        </p:nvSpPr>
        <p:spPr bwMode="auto">
          <a:xfrm>
            <a:off x="3348038" y="4983163"/>
            <a:ext cx="4521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4400" b="1"/>
              <a:t>280</a:t>
            </a:r>
            <a:r>
              <a:rPr lang="ja-JP" altLang="en-US" sz="4400" b="1"/>
              <a:t>億円</a:t>
            </a:r>
          </a:p>
        </p:txBody>
      </p:sp>
      <p:graphicFrame>
        <p:nvGraphicFramePr>
          <p:cNvPr id="25" name="図表 2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直角三角形 22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22</a:t>
            </a:r>
            <a:endParaRPr lang="ja-JP" altLang="en-US" sz="1600" dirty="0"/>
          </a:p>
        </p:txBody>
      </p:sp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7088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保険料</a:t>
            </a:r>
            <a:r>
              <a:rPr lang="ja-JP" altLang="en-US" dirty="0" smtClean="0"/>
              <a:t>試算</a:t>
            </a:r>
            <a:r>
              <a:rPr lang="ja-JP" altLang="en-US" dirty="0"/>
              <a:t>～</a:t>
            </a:r>
            <a:r>
              <a:rPr lang="ja-JP" altLang="en-US" dirty="0" smtClean="0"/>
              <a:t>賠償金負担～（２</a:t>
            </a:r>
            <a:r>
              <a:rPr lang="en-US" altLang="ja-JP" dirty="0" smtClean="0"/>
              <a:t>/</a:t>
            </a:r>
            <a:r>
              <a:rPr lang="ja-JP" altLang="en-US" dirty="0" smtClean="0"/>
              <a:t>３）</a:t>
            </a:r>
            <a:endParaRPr lang="ja-JP" altLang="en-US" dirty="0">
              <a:cs typeface="+mj-cs"/>
            </a:endParaRPr>
          </a:p>
        </p:txBody>
      </p:sp>
      <p:sp>
        <p:nvSpPr>
          <p:cNvPr id="31766" name="テキスト ボックス 6"/>
          <p:cNvSpPr txBox="1">
            <a:spLocks noChangeArrowheads="1"/>
          </p:cNvSpPr>
          <p:nvPr/>
        </p:nvSpPr>
        <p:spPr bwMode="auto">
          <a:xfrm>
            <a:off x="604838" y="5775325"/>
            <a:ext cx="79105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一人当たり保険料　賠償金負担のみ</a:t>
            </a:r>
            <a:endParaRPr lang="en-US" altLang="ja-JP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/>
              <a:t>280</a:t>
            </a:r>
            <a:r>
              <a:rPr lang="ja-JP" altLang="en-US"/>
              <a:t>億円</a:t>
            </a:r>
            <a:r>
              <a:rPr lang="en-US" altLang="ja-JP"/>
              <a:t>÷200</a:t>
            </a:r>
            <a:r>
              <a:rPr lang="ja-JP" altLang="en-US"/>
              <a:t>万件</a:t>
            </a:r>
            <a:r>
              <a:rPr lang="en-US" altLang="ja-JP"/>
              <a:t>÷12</a:t>
            </a:r>
            <a:r>
              <a:rPr lang="ja-JP" altLang="en-US"/>
              <a:t>ヶ月＝</a:t>
            </a:r>
            <a:r>
              <a:rPr lang="ja-JP" altLang="en-US" sz="2800" b="1"/>
              <a:t>月額</a:t>
            </a:r>
            <a:r>
              <a:rPr lang="en-US" altLang="ja-JP" sz="2800" b="1"/>
              <a:t>1,162</a:t>
            </a:r>
            <a:r>
              <a:rPr lang="ja-JP" altLang="en-US" sz="2800" b="1"/>
              <a:t>円</a:t>
            </a:r>
          </a:p>
        </p:txBody>
      </p:sp>
      <p:sp>
        <p:nvSpPr>
          <p:cNvPr id="31767" name="テキスト ボックス 1"/>
          <p:cNvSpPr txBox="1">
            <a:spLocks noChangeArrowheads="1"/>
          </p:cNvSpPr>
          <p:nvPr/>
        </p:nvSpPr>
        <p:spPr bwMode="auto">
          <a:xfrm>
            <a:off x="604838" y="1624013"/>
            <a:ext cx="7999412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認知症患者年間交通事故件数＝</a:t>
            </a:r>
            <a:r>
              <a:rPr lang="en-US" altLang="ja-JP"/>
              <a:t>800×11</a:t>
            </a:r>
            <a:r>
              <a:rPr lang="ja-JP" altLang="en-US"/>
              <a:t>％</a:t>
            </a:r>
            <a:r>
              <a:rPr lang="en-US" altLang="ja-JP"/>
              <a:t>×16</a:t>
            </a:r>
            <a:r>
              <a:rPr lang="ja-JP" altLang="en-US"/>
              <a:t>％≒</a:t>
            </a:r>
            <a:r>
              <a:rPr lang="en-US" altLang="ja-JP"/>
              <a:t>14</a:t>
            </a:r>
            <a:r>
              <a:rPr lang="ja-JP" altLang="en-US"/>
              <a:t>万件</a:t>
            </a:r>
            <a:endParaRPr lang="en-US" altLang="ja-JP"/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事故の平均賠償請求額＝</a:t>
            </a:r>
            <a:r>
              <a:rPr lang="en-US" altLang="ja-JP"/>
              <a:t>80</a:t>
            </a:r>
            <a:r>
              <a:rPr lang="ja-JP" altLang="en-US"/>
              <a:t>万円</a:t>
            </a:r>
            <a:endParaRPr lang="en-US" altLang="ja-JP"/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がん保険加入者が保険金をもらう割合＝</a:t>
            </a:r>
            <a:r>
              <a:rPr lang="en-US" altLang="ja-JP"/>
              <a:t>3/40</a:t>
            </a:r>
            <a:endParaRPr lang="en-US" altLang="ja-JP" b="1">
              <a:solidFill>
                <a:srgbClr val="FF0000"/>
              </a:solidFill>
            </a:endParaRPr>
          </a:p>
          <a:p>
            <a:pPr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　　　　　　　　　　</a:t>
            </a:r>
            <a:r>
              <a:rPr lang="en-US" altLang="ja-JP"/>
              <a:t>15</a:t>
            </a:r>
            <a:r>
              <a:rPr lang="ja-JP" altLang="en-US"/>
              <a:t>万人</a:t>
            </a:r>
            <a:r>
              <a:rPr lang="en-US" altLang="ja-JP"/>
              <a:t>×40/3</a:t>
            </a:r>
            <a:r>
              <a:rPr lang="ja-JP" altLang="en-US"/>
              <a:t>＝</a:t>
            </a:r>
            <a:r>
              <a:rPr lang="en-US" altLang="ja-JP"/>
              <a:t>200</a:t>
            </a:r>
            <a:r>
              <a:rPr lang="ja-JP" altLang="en-US"/>
              <a:t>万件</a:t>
            </a:r>
            <a:endParaRPr lang="en-US" altLang="ja-JP"/>
          </a:p>
        </p:txBody>
      </p:sp>
    </p:spTree>
  </p:cSld>
  <p:clrMapOvr>
    <a:masterClrMapping/>
  </p:clrMapOvr>
  <p:transition spd="slow" advTm="12261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保険料試算（３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2788" y="4505325"/>
            <a:ext cx="4927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月額</a:t>
            </a:r>
            <a:r>
              <a:rPr lang="en-US" altLang="ja-JP" sz="60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1,214</a:t>
            </a:r>
            <a:r>
              <a:rPr lang="ja-JP" altLang="en-US" sz="60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円</a:t>
            </a:r>
          </a:p>
        </p:txBody>
      </p:sp>
      <p:sp useBgFill="1">
        <p:nvSpPr>
          <p:cNvPr id="32772" name="テキスト ボックス 12"/>
          <p:cNvSpPr txBox="1">
            <a:spLocks noChangeArrowheads="1"/>
          </p:cNvSpPr>
          <p:nvPr/>
        </p:nvSpPr>
        <p:spPr bwMode="auto">
          <a:xfrm>
            <a:off x="2455863" y="3930650"/>
            <a:ext cx="4048125" cy="5842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200" b="1"/>
              <a:t>一人当たり保険料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図表 9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直角三角形 10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23</a:t>
            </a:r>
            <a:endParaRPr lang="ja-JP" altLang="en-US" sz="1600" dirty="0"/>
          </a:p>
        </p:txBody>
      </p:sp>
      <p:sp>
        <p:nvSpPr>
          <p:cNvPr id="32776" name="テキスト ボックス 2"/>
          <p:cNvSpPr txBox="1">
            <a:spLocks noChangeArrowheads="1"/>
          </p:cNvSpPr>
          <p:nvPr/>
        </p:nvSpPr>
        <p:spPr bwMode="auto">
          <a:xfrm>
            <a:off x="6481763" y="6075363"/>
            <a:ext cx="203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/>
              <a:t>※</a:t>
            </a:r>
            <a:r>
              <a:rPr lang="ja-JP" altLang="en-US"/>
              <a:t>単体で計算</a:t>
            </a:r>
          </a:p>
        </p:txBody>
      </p:sp>
      <p:sp>
        <p:nvSpPr>
          <p:cNvPr id="32777" name="テキスト ボックス 3"/>
          <p:cNvSpPr txBox="1">
            <a:spLocks noChangeArrowheads="1"/>
          </p:cNvSpPr>
          <p:nvPr/>
        </p:nvSpPr>
        <p:spPr bwMode="auto">
          <a:xfrm>
            <a:off x="414338" y="1554163"/>
            <a:ext cx="841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/>
              <a:t>捜索のみ一人当たり保険料＝</a:t>
            </a:r>
            <a:r>
              <a:rPr lang="ja-JP" altLang="en-US" sz="3600"/>
              <a:t>月額</a:t>
            </a:r>
            <a:r>
              <a:rPr lang="en-US" altLang="ja-JP" sz="3600"/>
              <a:t>52</a:t>
            </a:r>
            <a:r>
              <a:rPr lang="ja-JP" altLang="en-US" sz="3600"/>
              <a:t>円</a:t>
            </a:r>
            <a:endParaRPr lang="en-US" altLang="ja-JP" sz="3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/>
              <a:t>賠償金負担のみ一人当たり保険料＝</a:t>
            </a:r>
            <a:r>
              <a:rPr lang="ja-JP" altLang="en-US" sz="3600"/>
              <a:t>月額</a:t>
            </a:r>
            <a:r>
              <a:rPr lang="en-US" altLang="ja-JP" sz="3600"/>
              <a:t>1,162</a:t>
            </a:r>
            <a:r>
              <a:rPr lang="ja-JP" altLang="en-US" sz="3600"/>
              <a:t>円</a:t>
            </a:r>
          </a:p>
        </p:txBody>
      </p:sp>
      <p:sp>
        <p:nvSpPr>
          <p:cNvPr id="5" name="下矢印 4"/>
          <p:cNvSpPr/>
          <p:nvPr/>
        </p:nvSpPr>
        <p:spPr>
          <a:xfrm>
            <a:off x="3759360" y="2924944"/>
            <a:ext cx="1440160" cy="7200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  <p:transition spd="slow" advTm="40939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70888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政策提言～</a:t>
            </a:r>
            <a:r>
              <a:rPr lang="ja-JP" altLang="en-US" dirty="0">
                <a:cs typeface="+mj-cs"/>
              </a:rPr>
              <a:t>保険</a:t>
            </a:r>
            <a:r>
              <a:rPr lang="ja-JP" altLang="en-US" dirty="0" smtClean="0">
                <a:cs typeface="+mj-cs"/>
              </a:rPr>
              <a:t>の合理性～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24</a:t>
            </a:r>
          </a:p>
        </p:txBody>
      </p:sp>
      <p:sp>
        <p:nvSpPr>
          <p:cNvPr id="31750" name="テキスト ボックス 2"/>
          <p:cNvSpPr txBox="1">
            <a:spLocks noChangeArrowheads="1"/>
          </p:cNvSpPr>
          <p:nvPr/>
        </p:nvSpPr>
        <p:spPr bwMode="auto">
          <a:xfrm>
            <a:off x="323850" y="1557338"/>
            <a:ext cx="86407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 kumimoji="1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kumimoji="1" sz="16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>
                <a:solidFill>
                  <a:schemeClr val="tx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800" b="1" dirty="0" smtClean="0"/>
              <a:t>①金銭的リスク</a:t>
            </a:r>
            <a:endParaRPr lang="en-US" altLang="ja-JP" sz="2800" b="1" dirty="0" smtClean="0"/>
          </a:p>
          <a:p>
            <a:pPr lvl="1" eaLnBrk="1" hangingPunct="1">
              <a:defRPr/>
            </a:pPr>
            <a:r>
              <a:rPr lang="ja-JP" altLang="en-US" dirty="0" smtClean="0"/>
              <a:t>自治体の支援強化や帰宅支援枠を広げ</a:t>
            </a:r>
            <a:r>
              <a:rPr lang="ja-JP" altLang="en-US" dirty="0"/>
              <a:t>ると</a:t>
            </a:r>
            <a:r>
              <a:rPr lang="ja-JP" altLang="en-US" dirty="0" smtClean="0"/>
              <a:t>、財政面に負担がかかる</a:t>
            </a:r>
            <a:endParaRPr lang="en-US" altLang="ja-JP" dirty="0"/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⇒</a:t>
            </a:r>
            <a:r>
              <a:rPr lang="ja-JP" altLang="en-US" sz="2600" u="sng" dirty="0" smtClean="0"/>
              <a:t>直接</a:t>
            </a:r>
            <a:r>
              <a:rPr lang="ja-JP" altLang="en-US" sz="2600" u="sng" dirty="0"/>
              <a:t>加入者が賄うことでリスクを</a:t>
            </a:r>
            <a:r>
              <a:rPr lang="ja-JP" altLang="en-US" sz="2600" u="sng" dirty="0" smtClean="0"/>
              <a:t>回避</a:t>
            </a:r>
            <a:endParaRPr lang="en-US" altLang="ja-JP" sz="2600" u="sng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en-US" altLang="ja-JP" sz="1200" dirty="0" smtClean="0"/>
          </a:p>
          <a:p>
            <a:pPr indent="-228600" eaLnBrk="1" hangingPunct="1">
              <a:buFont typeface="Arial" charset="0"/>
              <a:buNone/>
              <a:defRPr/>
            </a:pPr>
            <a:r>
              <a:rPr lang="ja-JP" altLang="en-US" sz="2800" b="1" dirty="0" smtClean="0"/>
              <a:t>②</a:t>
            </a:r>
            <a:r>
              <a:rPr lang="ja-JP" altLang="en-US" sz="2800" b="1" dirty="0"/>
              <a:t>既存のネットワークの</a:t>
            </a:r>
            <a:r>
              <a:rPr lang="ja-JP" altLang="en-US" sz="2800" b="1" dirty="0" smtClean="0"/>
              <a:t>活用</a:t>
            </a:r>
            <a:endParaRPr lang="en-US" altLang="ja-JP" sz="2800" b="1" dirty="0" smtClean="0"/>
          </a:p>
          <a:p>
            <a:pPr lvl="1" eaLnBrk="1" hangingPunct="1">
              <a:defRPr/>
            </a:pPr>
            <a:r>
              <a:rPr lang="ja-JP" altLang="en-US" dirty="0" smtClean="0"/>
              <a:t>自治体同士の連携を強化するには時間がかかる</a:t>
            </a:r>
            <a:endParaRPr lang="en-US" altLang="ja-JP" dirty="0"/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⇒</a:t>
            </a:r>
            <a:r>
              <a:rPr lang="ja-JP" altLang="en-US" sz="2600" u="sng" dirty="0" smtClean="0"/>
              <a:t>保険</a:t>
            </a:r>
            <a:r>
              <a:rPr lang="ja-JP" altLang="en-US" sz="2600" u="sng" dirty="0"/>
              <a:t>会社と警備会社のすでに構築されて</a:t>
            </a:r>
            <a:r>
              <a:rPr lang="ja-JP" altLang="en-US" sz="2600" u="sng" dirty="0" smtClean="0"/>
              <a:t>いる</a:t>
            </a:r>
            <a:endParaRPr lang="en-US" altLang="ja-JP" sz="2600" u="sng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　</a:t>
            </a:r>
            <a:r>
              <a:rPr lang="ja-JP" altLang="en-US" sz="2600" u="sng" dirty="0" smtClean="0"/>
              <a:t>広域なネットワーク</a:t>
            </a:r>
            <a:r>
              <a:rPr lang="ja-JP" altLang="en-US" sz="2600" u="sng" dirty="0"/>
              <a:t>の</a:t>
            </a:r>
            <a:r>
              <a:rPr lang="ja-JP" altLang="en-US" sz="2600" u="sng" dirty="0" smtClean="0"/>
              <a:t>活用</a:t>
            </a:r>
            <a:endParaRPr lang="en-US" altLang="ja-JP" sz="2600" u="sng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en-US" altLang="ja-JP" sz="1200" u="sng" dirty="0" smtClean="0"/>
          </a:p>
          <a:p>
            <a:pPr indent="-228600" eaLnBrk="1" hangingPunct="1">
              <a:buFont typeface="Arial" charset="0"/>
              <a:buNone/>
              <a:defRPr/>
            </a:pPr>
            <a:r>
              <a:rPr lang="ja-JP" altLang="en-US" sz="2800" b="1" dirty="0" smtClean="0"/>
              <a:t>③</a:t>
            </a:r>
            <a:r>
              <a:rPr lang="ja-JP" altLang="en-US" sz="2800" b="1" dirty="0"/>
              <a:t>プライバシー</a:t>
            </a:r>
            <a:r>
              <a:rPr lang="ja-JP" altLang="en-US" sz="2800" b="1" dirty="0" smtClean="0"/>
              <a:t>問題</a:t>
            </a:r>
            <a:endParaRPr lang="en-US" altLang="ja-JP" sz="2800" b="1" dirty="0" smtClean="0"/>
          </a:p>
          <a:p>
            <a:pPr lvl="1" eaLnBrk="1" hangingPunct="1">
              <a:defRPr/>
            </a:pPr>
            <a:r>
              <a:rPr lang="ja-JP" altLang="en-US" dirty="0" smtClean="0"/>
              <a:t>自治体同士の情報共有が難しい</a:t>
            </a:r>
            <a:endParaRPr lang="en-US" altLang="ja-JP" dirty="0"/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ja-JP" altLang="en-US" sz="2600" dirty="0" smtClean="0"/>
              <a:t>⇒</a:t>
            </a:r>
            <a:r>
              <a:rPr lang="ja-JP" altLang="en-US" sz="2600" u="sng" dirty="0" smtClean="0"/>
              <a:t>捜索</a:t>
            </a:r>
            <a:r>
              <a:rPr lang="ja-JP" altLang="en-US" sz="2600" u="sng" dirty="0"/>
              <a:t>に必要</a:t>
            </a:r>
            <a:r>
              <a:rPr lang="ja-JP" altLang="en-US" sz="2600" u="sng" dirty="0" smtClean="0"/>
              <a:t>な個人情報</a:t>
            </a:r>
            <a:r>
              <a:rPr lang="ja-JP" altLang="en-US" sz="2600" u="sng" dirty="0"/>
              <a:t>を事前に</a:t>
            </a:r>
            <a:r>
              <a:rPr lang="ja-JP" altLang="en-US" sz="2600" u="sng" dirty="0" smtClean="0"/>
              <a:t>登録</a:t>
            </a:r>
            <a:endParaRPr lang="en-US" altLang="ja-JP" sz="2600" u="sng" dirty="0"/>
          </a:p>
        </p:txBody>
      </p:sp>
    </p:spTree>
  </p:cSld>
  <p:clrMapOvr>
    <a:masterClrMapping/>
  </p:clrMapOvr>
  <p:transition spd="slow" advTm="111684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70888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保険加入者の増加予測（１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25</a:t>
            </a:r>
            <a:endParaRPr lang="ja-JP" altLang="en-US" sz="1600" dirty="0"/>
          </a:p>
        </p:txBody>
      </p:sp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17688"/>
            <a:ext cx="7180262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テキスト ボックス 9"/>
          <p:cNvSpPr txBox="1">
            <a:spLocks noChangeArrowheads="1"/>
          </p:cNvSpPr>
          <p:nvPr/>
        </p:nvSpPr>
        <p:spPr bwMode="auto">
          <a:xfrm>
            <a:off x="1165225" y="6181725"/>
            <a:ext cx="6772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/>
              <a:t>➡</a:t>
            </a:r>
            <a:r>
              <a:rPr lang="ja-JP" altLang="en-US" sz="2800" u="sng"/>
              <a:t>問題の深刻化</a:t>
            </a:r>
            <a:r>
              <a:rPr lang="ja-JP" altLang="en-US" sz="2800"/>
              <a:t>によって保険加入者増加</a:t>
            </a:r>
          </a:p>
        </p:txBody>
      </p:sp>
      <p:sp>
        <p:nvSpPr>
          <p:cNvPr id="34824" name="テキスト ボックス 10"/>
          <p:cNvSpPr txBox="1">
            <a:spLocks noChangeArrowheads="1"/>
          </p:cNvSpPr>
          <p:nvPr/>
        </p:nvSpPr>
        <p:spPr bwMode="auto">
          <a:xfrm>
            <a:off x="1976438" y="1362075"/>
            <a:ext cx="5108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200"/>
              <a:t>地震保険との照らし合わせ</a:t>
            </a:r>
          </a:p>
        </p:txBody>
      </p:sp>
      <p:sp>
        <p:nvSpPr>
          <p:cNvPr id="3" name="爆発 1 2"/>
          <p:cNvSpPr/>
          <p:nvPr/>
        </p:nvSpPr>
        <p:spPr>
          <a:xfrm>
            <a:off x="6732240" y="1984676"/>
            <a:ext cx="2411760" cy="2128729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21</a:t>
            </a:r>
            <a:r>
              <a:rPr lang="ja-JP" altLang="en-US" sz="2000" dirty="0"/>
              <a:t>年連続増加</a:t>
            </a:r>
          </a:p>
        </p:txBody>
      </p:sp>
      <p:sp>
        <p:nvSpPr>
          <p:cNvPr id="34828" name="テキスト ボックス 5"/>
          <p:cNvSpPr txBox="1">
            <a:spLocks noChangeArrowheads="1"/>
          </p:cNvSpPr>
          <p:nvPr/>
        </p:nvSpPr>
        <p:spPr bwMode="auto">
          <a:xfrm>
            <a:off x="3068638" y="5775325"/>
            <a:ext cx="4543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（損害保険料算出機構</a:t>
            </a:r>
            <a:r>
              <a:rPr lang="en-US" altLang="ja-JP" sz="1800"/>
              <a:t>HP</a:t>
            </a:r>
            <a:r>
              <a:rPr lang="ja-JP" altLang="en-US" sz="1800"/>
              <a:t>より筆者作成）</a:t>
            </a:r>
            <a:endParaRPr lang="en-US" altLang="ja-JP" sz="1800"/>
          </a:p>
        </p:txBody>
      </p:sp>
    </p:spTree>
  </p:cSld>
  <p:clrMapOvr>
    <a:masterClrMapping/>
  </p:clrMapOvr>
  <p:transition spd="slow" advTm="20028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70888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保険加入者の増加予測（２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26</a:t>
            </a:r>
            <a:endParaRPr lang="ja-JP" altLang="en-US" sz="1600" dirty="0"/>
          </a:p>
        </p:txBody>
      </p:sp>
      <p:sp>
        <p:nvSpPr>
          <p:cNvPr id="35846" name="テキスト ボックス 30734"/>
          <p:cNvSpPr txBox="1">
            <a:spLocks noChangeArrowheads="1"/>
          </p:cNvSpPr>
          <p:nvPr/>
        </p:nvSpPr>
        <p:spPr bwMode="auto">
          <a:xfrm>
            <a:off x="244475" y="3897313"/>
            <a:ext cx="8796338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/>
              <a:t>問題②：</a:t>
            </a:r>
            <a:r>
              <a:rPr lang="ja-JP" altLang="en-US" sz="2800" b="1"/>
              <a:t>認知症患者ドライバーの周囲の苦悩</a:t>
            </a:r>
            <a:endParaRPr lang="en-US" altLang="ja-JP" sz="2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・「生活の足を奪えない」</a:t>
            </a:r>
            <a:endParaRPr lang="en-US" altLang="ja-JP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・「運転能力の低下を認知症患者は理解できない」</a:t>
            </a:r>
            <a:endParaRPr lang="en-US" altLang="ja-JP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　⇒しかし、事故を起こした場合は</a:t>
            </a:r>
            <a:r>
              <a:rPr lang="ja-JP" altLang="en-US">
                <a:solidFill>
                  <a:srgbClr val="FF0000"/>
                </a:solidFill>
              </a:rPr>
              <a:t>家族の責任となる</a:t>
            </a:r>
            <a:endParaRPr lang="en-US" altLang="ja-JP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2800" b="1"/>
          </a:p>
        </p:txBody>
      </p:sp>
      <p:sp>
        <p:nvSpPr>
          <p:cNvPr id="35847" name="テキスト ボックス 51"/>
          <p:cNvSpPr txBox="1">
            <a:spLocks noChangeArrowheads="1"/>
          </p:cNvSpPr>
          <p:nvPr/>
        </p:nvSpPr>
        <p:spPr bwMode="auto">
          <a:xfrm>
            <a:off x="1346200" y="1412875"/>
            <a:ext cx="5948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3200"/>
              <a:t>高齢者ドライバーの事故率増加</a:t>
            </a:r>
            <a:endParaRPr lang="en-US" altLang="ja-JP" sz="3200"/>
          </a:p>
        </p:txBody>
      </p:sp>
      <p:sp>
        <p:nvSpPr>
          <p:cNvPr id="35848" name="テキスト ボックス 58"/>
          <p:cNvSpPr txBox="1">
            <a:spLocks noChangeArrowheads="1"/>
          </p:cNvSpPr>
          <p:nvPr/>
        </p:nvSpPr>
        <p:spPr bwMode="auto">
          <a:xfrm>
            <a:off x="244475" y="2041525"/>
            <a:ext cx="8439150" cy="1631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800"/>
              <a:t>問題①：</a:t>
            </a:r>
            <a:r>
              <a:rPr lang="ja-JP" altLang="en-US" sz="2800" b="1"/>
              <a:t>運転免許証の更新制度</a:t>
            </a:r>
            <a:endParaRPr lang="en-US" altLang="ja-JP" sz="2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・</a:t>
            </a:r>
            <a:r>
              <a:rPr lang="en-US" altLang="ja-JP"/>
              <a:t>75</a:t>
            </a:r>
            <a:r>
              <a:rPr lang="ja-JP" altLang="en-US"/>
              <a:t>歳以上に更新時「認知機能検査」を義務付け</a:t>
            </a:r>
            <a:endParaRPr lang="en-US" altLang="ja-JP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　⇒しかし、どんなに運転能力が低下していても</a:t>
            </a:r>
            <a:endParaRPr lang="en-US" altLang="ja-JP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/>
              <a:t>　　　　　　その場で</a:t>
            </a:r>
            <a:r>
              <a:rPr lang="ja-JP" altLang="en-US">
                <a:solidFill>
                  <a:srgbClr val="FF0000"/>
                </a:solidFill>
              </a:rPr>
              <a:t>免許取り消しを受けることはない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2013" y="5675313"/>
            <a:ext cx="755967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800" dirty="0">
                <a:cs typeface="+mn-cs"/>
              </a:rPr>
              <a:t>➡保険加入によって認知症患者とその家族の</a:t>
            </a:r>
            <a:endParaRPr lang="en-US" altLang="ja-JP" sz="2800" dirty="0">
              <a:cs typeface="+mn-cs"/>
            </a:endParaRPr>
          </a:p>
          <a:p>
            <a:pPr eaLnBrk="1" hangingPunct="1">
              <a:defRPr/>
            </a:pPr>
            <a:r>
              <a:rPr lang="ja-JP" altLang="en-US" sz="2800" dirty="0">
                <a:cs typeface="+mn-cs"/>
              </a:rPr>
              <a:t>　</a:t>
            </a:r>
            <a:r>
              <a:rPr lang="ja-JP" altLang="en-US" sz="2800" u="heavy" dirty="0">
                <a:cs typeface="+mn-cs"/>
              </a:rPr>
              <a:t>精神的負担</a:t>
            </a:r>
            <a:r>
              <a:rPr lang="ja-JP" altLang="en-US" sz="2800" dirty="0">
                <a:cs typeface="+mn-cs"/>
              </a:rPr>
              <a:t>を軽減</a:t>
            </a:r>
          </a:p>
        </p:txBody>
      </p:sp>
    </p:spTree>
  </p:cSld>
  <p:clrMapOvr>
    <a:masterClrMapping/>
  </p:clrMapOvr>
  <p:transition spd="slow" advTm="200283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850" y="620713"/>
            <a:ext cx="8370888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保険加入者の増加予測（３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３）</a:t>
            </a:r>
            <a:endParaRPr lang="ja-JP" altLang="en-US" dirty="0">
              <a:cs typeface="+mj-cs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27</a:t>
            </a:r>
            <a:endParaRPr lang="ja-JP" altLang="en-US" sz="1600" dirty="0"/>
          </a:p>
        </p:txBody>
      </p:sp>
      <p:graphicFrame>
        <p:nvGraphicFramePr>
          <p:cNvPr id="37894" name="グラフ 5"/>
          <p:cNvGraphicFramePr>
            <a:graphicFrameLocks/>
          </p:cNvGraphicFramePr>
          <p:nvPr/>
        </p:nvGraphicFramePr>
        <p:xfrm>
          <a:off x="4586288" y="2114550"/>
          <a:ext cx="5122862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Chart" r:id="rId11" imgW="5127180" imgH="4682134" progId="Excel.Chart.8">
                  <p:embed/>
                </p:oleObj>
              </mc:Choice>
              <mc:Fallback>
                <p:oleObj name="Chart" r:id="rId11" imgW="5127180" imgH="4682134" progId="Excel.Chart.8">
                  <p:embed/>
                  <p:pic>
                    <p:nvPicPr>
                      <p:cNvPr id="0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2114550"/>
                        <a:ext cx="5122862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テキスト ボックス 10"/>
          <p:cNvSpPr txBox="1">
            <a:spLocks noChangeArrowheads="1"/>
          </p:cNvSpPr>
          <p:nvPr/>
        </p:nvSpPr>
        <p:spPr bwMode="auto">
          <a:xfrm>
            <a:off x="450850" y="1490663"/>
            <a:ext cx="800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/>
            <a:r>
              <a:rPr lang="ja-JP" altLang="en-US" sz="3200"/>
              <a:t>認知症患者の家族は自宅介護を望んでいる</a:t>
            </a:r>
          </a:p>
        </p:txBody>
      </p:sp>
      <p:sp>
        <p:nvSpPr>
          <p:cNvPr id="37896" name="テキスト ボックス 11"/>
          <p:cNvSpPr txBox="1">
            <a:spLocks noChangeArrowheads="1"/>
          </p:cNvSpPr>
          <p:nvPr/>
        </p:nvSpPr>
        <p:spPr bwMode="auto">
          <a:xfrm>
            <a:off x="228600" y="2144713"/>
            <a:ext cx="85550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・</a:t>
            </a:r>
            <a:r>
              <a:rPr lang="en-US" altLang="ja-JP" sz="2000"/>
              <a:t>65</a:t>
            </a:r>
            <a:r>
              <a:rPr lang="ja-JP" altLang="en-US" sz="2000"/>
              <a:t>歳以上の親のいる</a:t>
            </a:r>
            <a:r>
              <a:rPr lang="en-US" altLang="ja-JP" sz="2000"/>
              <a:t>20</a:t>
            </a:r>
            <a:r>
              <a:rPr lang="ja-JP" altLang="en-US" sz="2000"/>
              <a:t>代以上の男女を対象に、</a:t>
            </a:r>
            <a:r>
              <a:rPr lang="en-US" altLang="ja-JP" sz="2000"/>
              <a:t>47</a:t>
            </a:r>
            <a:r>
              <a:rPr lang="ja-JP" altLang="en-US" sz="2000"/>
              <a:t>都道府県</a:t>
            </a:r>
            <a:r>
              <a:rPr lang="en-US" altLang="ja-JP" sz="2000"/>
              <a:t>9400</a:t>
            </a:r>
            <a:r>
              <a:rPr lang="ja-JP" altLang="en-US" sz="2000"/>
              <a:t>人へ</a:t>
            </a:r>
            <a:endParaRPr lang="en-US" altLang="ja-JP" sz="2000"/>
          </a:p>
          <a:p>
            <a:pPr eaLnBrk="1" hangingPunct="1"/>
            <a:r>
              <a:rPr lang="ja-JP" altLang="en-US" sz="2000"/>
              <a:t>　行った認知症に関するアンケート</a:t>
            </a:r>
            <a:endParaRPr lang="en-US" altLang="ja-JP" sz="2000"/>
          </a:p>
          <a:p>
            <a:pPr eaLnBrk="1" hangingPunct="1"/>
            <a:r>
              <a:rPr lang="ja-JP" altLang="en-US" sz="2000"/>
              <a:t>　</a:t>
            </a:r>
            <a:endParaRPr lang="en-US" altLang="ja-JP" sz="2000"/>
          </a:p>
          <a:p>
            <a:pPr eaLnBrk="1" hangingPunct="1"/>
            <a:r>
              <a:rPr lang="ja-JP" altLang="en-US" sz="2000"/>
              <a:t>　</a:t>
            </a:r>
          </a:p>
        </p:txBody>
      </p:sp>
      <p:sp>
        <p:nvSpPr>
          <p:cNvPr id="37897" name="テキスト ボックス 12"/>
          <p:cNvSpPr txBox="1">
            <a:spLocks noChangeArrowheads="1"/>
          </p:cNvSpPr>
          <p:nvPr/>
        </p:nvSpPr>
        <p:spPr bwMode="auto">
          <a:xfrm>
            <a:off x="228600" y="3122613"/>
            <a:ext cx="47037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「親御様が認知症になることで、あなたの生活にどのような影響があると思いますか？」</a:t>
            </a:r>
            <a:endParaRPr lang="en-US" altLang="ja-JP" sz="2400" b="1"/>
          </a:p>
          <a:p>
            <a:pPr eaLnBrk="1" hangingPunct="1"/>
            <a:r>
              <a:rPr lang="ja-JP" altLang="en-US" sz="2400"/>
              <a:t>→影響はない：</a:t>
            </a:r>
            <a:r>
              <a:rPr lang="en-US" altLang="ja-JP" sz="2400"/>
              <a:t>4.3</a:t>
            </a:r>
            <a:r>
              <a:rPr lang="ja-JP" altLang="en-US" sz="2400"/>
              <a:t>％</a:t>
            </a:r>
            <a:endParaRPr lang="en-US" altLang="ja-JP" sz="2400"/>
          </a:p>
          <a:p>
            <a:pPr eaLnBrk="1" hangingPunct="1"/>
            <a:r>
              <a:rPr lang="ja-JP" altLang="en-US" sz="2400"/>
              <a:t>　</a:t>
            </a:r>
            <a:r>
              <a:rPr lang="en-US" altLang="ja-JP" sz="2400" b="1"/>
              <a:t>=</a:t>
            </a:r>
            <a:r>
              <a:rPr lang="ja-JP" altLang="en-US" sz="2400" b="1">
                <a:solidFill>
                  <a:srgbClr val="FF0000"/>
                </a:solidFill>
              </a:rPr>
              <a:t>ほとんどの人が何かしらの</a:t>
            </a:r>
            <a:endParaRPr lang="en-US" altLang="ja-JP" sz="2400" b="1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400" b="1">
                <a:solidFill>
                  <a:srgbClr val="FF0000"/>
                </a:solidFill>
              </a:rPr>
              <a:t>　　影響があると回答</a:t>
            </a:r>
          </a:p>
        </p:txBody>
      </p:sp>
      <p:sp>
        <p:nvSpPr>
          <p:cNvPr id="37898" name="テキスト ボックス 16"/>
          <p:cNvSpPr txBox="1">
            <a:spLocks noChangeArrowheads="1"/>
          </p:cNvSpPr>
          <p:nvPr/>
        </p:nvSpPr>
        <p:spPr bwMode="auto">
          <a:xfrm>
            <a:off x="692150" y="6367463"/>
            <a:ext cx="4846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en-US" altLang="ja-JP" sz="1600"/>
              <a:t>※</a:t>
            </a:r>
            <a:r>
              <a:rPr lang="ja-JP" altLang="en-US" sz="1600"/>
              <a:t>エーザイ株式会社エーザイ・ジャパン調べ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4932363" y="2806700"/>
            <a:ext cx="0" cy="335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右矢印 8"/>
          <p:cNvSpPr/>
          <p:nvPr/>
        </p:nvSpPr>
        <p:spPr>
          <a:xfrm>
            <a:off x="4637088" y="4076700"/>
            <a:ext cx="727075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7901" name="テキスト ボックス 9"/>
          <p:cNvSpPr txBox="1">
            <a:spLocks noChangeArrowheads="1"/>
          </p:cNvSpPr>
          <p:nvPr/>
        </p:nvSpPr>
        <p:spPr bwMode="auto">
          <a:xfrm>
            <a:off x="0" y="2806700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①</a:t>
            </a:r>
          </a:p>
        </p:txBody>
      </p:sp>
      <p:sp>
        <p:nvSpPr>
          <p:cNvPr id="37902" name="テキスト ボックス 10"/>
          <p:cNvSpPr txBox="1">
            <a:spLocks noChangeArrowheads="1"/>
          </p:cNvSpPr>
          <p:nvPr/>
        </p:nvSpPr>
        <p:spPr bwMode="auto">
          <a:xfrm>
            <a:off x="5160963" y="2806700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②</a:t>
            </a:r>
          </a:p>
        </p:txBody>
      </p:sp>
    </p:spTree>
  </p:cSld>
  <p:clrMapOvr>
    <a:masterClrMapping/>
  </p:clrMapOvr>
  <p:transition spd="slow" advTm="200283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今後の</a:t>
            </a:r>
            <a:r>
              <a:rPr lang="ja-JP" altLang="en-US" dirty="0">
                <a:cs typeface="+mj-cs"/>
              </a:rPr>
              <a:t>課題</a:t>
            </a:r>
          </a:p>
        </p:txBody>
      </p:sp>
      <p:sp>
        <p:nvSpPr>
          <p:cNvPr id="39939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3200" smtClean="0"/>
              <a:t>①</a:t>
            </a:r>
            <a:r>
              <a:rPr lang="ja-JP" altLang="en-US" sz="3200" u="sng" smtClean="0"/>
              <a:t>独居の認知症患者の帰宅支援や事故補償</a:t>
            </a:r>
            <a:endParaRPr lang="en-US" altLang="ja-JP" sz="3200" u="sng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mtClean="0"/>
              <a:t>　・保険加入条件の改善</a:t>
            </a:r>
            <a:endParaRPr lang="en-US" altLang="ja-JP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z="3200" smtClean="0"/>
              <a:t>②</a:t>
            </a:r>
            <a:r>
              <a:rPr lang="ja-JP" altLang="en-US" sz="3200" u="sng" smtClean="0"/>
              <a:t>保険加入者以外の認知症患者の帰宅支援</a:t>
            </a:r>
            <a:endParaRPr lang="en-US" altLang="ja-JP" sz="3200" u="sng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ja-JP" altLang="en-US" smtClean="0"/>
              <a:t>　・自治体同士の連携強化</a:t>
            </a:r>
            <a:endParaRPr lang="en-US" altLang="ja-JP" smtClean="0"/>
          </a:p>
        </p:txBody>
      </p:sp>
      <p:graphicFrame>
        <p:nvGraphicFramePr>
          <p:cNvPr id="6" name="図表 5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28</a:t>
            </a:r>
            <a:endParaRPr lang="ja-JP" altLang="en-US" sz="1600" dirty="0"/>
          </a:p>
        </p:txBody>
      </p:sp>
    </p:spTree>
  </p:cSld>
  <p:clrMapOvr>
    <a:masterClrMapping/>
  </p:clrMapOvr>
  <p:transition spd="slow" advTm="59395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ja-JP" smtClean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ja-JP" altLang="en-US" sz="4000" smtClean="0"/>
              <a:t>ご清聴ありがとうございました。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702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動機・背景</a:t>
            </a:r>
            <a:r>
              <a:rPr lang="ja-JP" altLang="en-US" dirty="0" smtClean="0"/>
              <a:t>（２</a:t>
            </a:r>
            <a:r>
              <a:rPr lang="en-US" altLang="ja-JP" dirty="0" smtClean="0"/>
              <a:t>/</a:t>
            </a:r>
            <a:r>
              <a:rPr lang="ja-JP" altLang="en-US" dirty="0" smtClean="0"/>
              <a:t>７）</a:t>
            </a:r>
            <a:endParaRPr lang="ja-JP" altLang="en-US" dirty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ja-JP" altLang="en-US" sz="3200" dirty="0" smtClean="0"/>
              <a:t>認知症の定義</a:t>
            </a:r>
            <a:endParaRPr lang="en-US" altLang="ja-JP" sz="3200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ja-JP" altLang="en-US" sz="2400" b="1" dirty="0" smtClean="0"/>
              <a:t>「いろいろな原因で脳の細胞が死んでしまったり、働きが悪くなったためにさまざまな障害が起こり、生活するうえで支障が出ている状態</a:t>
            </a:r>
            <a:r>
              <a:rPr lang="ja-JP" altLang="en-US" sz="2400" b="1" dirty="0"/>
              <a:t>（</a:t>
            </a:r>
            <a:r>
              <a:rPr lang="ja-JP" altLang="en-US" sz="2400" b="1" dirty="0" smtClean="0"/>
              <a:t>およそ</a:t>
            </a:r>
            <a:r>
              <a:rPr lang="en-US" altLang="ja-JP" sz="2400" b="1" dirty="0" smtClean="0"/>
              <a:t>6</a:t>
            </a:r>
            <a:r>
              <a:rPr lang="ja-JP" altLang="en-US" sz="2400" b="1" dirty="0" smtClean="0"/>
              <a:t>ヶ月以上継続</a:t>
            </a:r>
            <a:r>
              <a:rPr lang="ja-JP" altLang="en-US" sz="2400" b="1" dirty="0"/>
              <a:t>）</a:t>
            </a:r>
            <a:r>
              <a:rPr lang="ja-JP" altLang="en-US" sz="2400" b="1" dirty="0" smtClean="0"/>
              <a:t>」</a:t>
            </a:r>
            <a:endParaRPr lang="en-US" altLang="ja-JP" sz="2400" b="1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es-ES" altLang="ja-JP" dirty="0"/>
              <a:t>http://www.mhlw.go.jp/topics/kaigo/dementia/a01.html</a:t>
            </a:r>
            <a:endParaRPr lang="en-US" altLang="ja-JP" dirty="0"/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ja-JP" altLang="en-US" sz="2400" dirty="0" smtClean="0"/>
              <a:t>（厚生労働省より）</a:t>
            </a:r>
            <a:endParaRPr lang="en-US" altLang="ja-JP" sz="2400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altLang="ja-JP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ja-JP" altLang="en-US" sz="3200" dirty="0" smtClean="0"/>
              <a:t>認知症によって引き起こされる問題</a:t>
            </a:r>
            <a:endParaRPr lang="en-US" altLang="ja-JP" sz="2800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400" dirty="0" smtClean="0"/>
              <a:t>中核症状：記憶障害、見当識障害など</a:t>
            </a:r>
            <a:endParaRPr lang="en-US" altLang="ja-JP" sz="2400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ja-JP" altLang="en-US" sz="2400" dirty="0"/>
              <a:t>周辺</a:t>
            </a:r>
            <a:r>
              <a:rPr lang="ja-JP" altLang="en-US" sz="2400" dirty="0" smtClean="0"/>
              <a:t>症状：妄想、幻覚、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徘徊行動</a:t>
            </a:r>
            <a:r>
              <a:rPr lang="ja-JP" altLang="en-US" sz="2400" dirty="0" smtClean="0"/>
              <a:t>など</a:t>
            </a:r>
            <a:endParaRPr lang="en-US" altLang="ja-JP" sz="2400" dirty="0" smtClean="0"/>
          </a:p>
          <a:p>
            <a:pPr lvl="1" eaLnBrk="1" hangingPunct="1">
              <a:buFont typeface="Arial" charset="0"/>
              <a:buChar char="•"/>
              <a:defRPr/>
            </a:pPr>
            <a:endParaRPr lang="en-US" altLang="ja-JP" sz="2400" dirty="0" smtClean="0"/>
          </a:p>
        </p:txBody>
      </p:sp>
      <p:sp>
        <p:nvSpPr>
          <p:cNvPr id="4" name="直角三角形 3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3</a:t>
            </a:r>
            <a:endParaRPr lang="ja-JP" altLang="en-US" sz="1600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2600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0038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ja-JP" altLang="en-US" sz="3200" b="1" smtClean="0"/>
              <a:t>認知症患者数は高齢者の</a:t>
            </a:r>
            <a:r>
              <a:rPr lang="en-US" altLang="ja-JP" sz="3200" b="1" smtClean="0"/>
              <a:t>4</a:t>
            </a:r>
            <a:r>
              <a:rPr lang="ja-JP" altLang="en-US" sz="3200" b="1" smtClean="0"/>
              <a:t>人に</a:t>
            </a:r>
            <a:r>
              <a:rPr lang="en-US" altLang="ja-JP" sz="3200" b="1" smtClean="0"/>
              <a:t>1</a:t>
            </a:r>
            <a:r>
              <a:rPr lang="ja-JP" altLang="en-US" sz="3200" b="1" smtClean="0"/>
              <a:t>人（約</a:t>
            </a:r>
            <a:r>
              <a:rPr lang="en-US" altLang="ja-JP" sz="3200" b="1" smtClean="0"/>
              <a:t>462</a:t>
            </a:r>
            <a:r>
              <a:rPr lang="ja-JP" altLang="en-US" sz="3200" b="1" smtClean="0"/>
              <a:t>万人）</a:t>
            </a:r>
            <a:endParaRPr lang="en-US" altLang="ja-JP" sz="3200" b="1" smtClean="0"/>
          </a:p>
          <a:p>
            <a:pPr lvl="1" eaLnBrk="1" hangingPunct="1"/>
            <a:r>
              <a:rPr lang="ja-JP" altLang="en-US" sz="2400" smtClean="0"/>
              <a:t>うち</a:t>
            </a:r>
            <a:r>
              <a:rPr lang="ja-JP" altLang="en-US" sz="2400" u="sng" smtClean="0"/>
              <a:t>高齢者は約</a:t>
            </a:r>
            <a:r>
              <a:rPr lang="en-US" altLang="ja-JP" sz="2400" u="sng" smtClean="0"/>
              <a:t>280</a:t>
            </a:r>
            <a:r>
              <a:rPr lang="ja-JP" altLang="en-US" sz="2400" u="sng" smtClean="0"/>
              <a:t>万人</a:t>
            </a:r>
            <a:r>
              <a:rPr lang="en-US" altLang="ja-JP" sz="1800" smtClean="0"/>
              <a:t>※</a:t>
            </a:r>
            <a:r>
              <a:rPr lang="ja-JP" altLang="en-US" sz="2400" smtClean="0"/>
              <a:t>を占めており、</a:t>
            </a:r>
            <a:r>
              <a:rPr lang="en-US" altLang="ja-JP" sz="2400" smtClean="0"/>
              <a:t>65</a:t>
            </a:r>
            <a:r>
              <a:rPr lang="ja-JP" altLang="en-US" sz="2400" smtClean="0"/>
              <a:t>歳以上の高齢者全体の人口増加に比例して、認知症高齢者も増加すると予想されている</a:t>
            </a:r>
            <a:endParaRPr lang="en-US" altLang="ja-JP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動機・背景（３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>
                <a:cs typeface="+mj-cs"/>
              </a:rPr>
              <a:t>７</a:t>
            </a:r>
            <a:r>
              <a:rPr lang="ja-JP" altLang="en-US" dirty="0" smtClean="0">
                <a:cs typeface="+mj-cs"/>
              </a:rPr>
              <a:t>）</a:t>
            </a:r>
            <a:endParaRPr lang="ja-JP" altLang="en-US" dirty="0">
              <a:cs typeface="+mj-cs"/>
            </a:endParaRPr>
          </a:p>
        </p:txBody>
      </p:sp>
      <p:grpSp>
        <p:nvGrpSpPr>
          <p:cNvPr id="11269" name="グループ化 24"/>
          <p:cNvGrpSpPr>
            <a:grpSpLocks/>
          </p:cNvGrpSpPr>
          <p:nvPr/>
        </p:nvGrpSpPr>
        <p:grpSpPr bwMode="auto">
          <a:xfrm>
            <a:off x="3309938" y="3419475"/>
            <a:ext cx="5834062" cy="3708400"/>
            <a:chOff x="2983552" y="2295713"/>
            <a:chExt cx="6227561" cy="5050770"/>
          </a:xfrm>
        </p:grpSpPr>
        <p:graphicFrame>
          <p:nvGraphicFramePr>
            <p:cNvPr id="11274" name="グラフ 26"/>
            <p:cNvGraphicFramePr>
              <a:graphicFrameLocks/>
            </p:cNvGraphicFramePr>
            <p:nvPr/>
          </p:nvGraphicFramePr>
          <p:xfrm>
            <a:off x="2983552" y="2769352"/>
            <a:ext cx="6227561" cy="4577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8" r:id="rId6" imgW="5919729" imgH="4127350" progId="Excel.Chart.8">
                    <p:embed/>
                  </p:oleObj>
                </mc:Choice>
                <mc:Fallback>
                  <p:oleObj r:id="rId6" imgW="5919729" imgH="4127350" progId="Excel.Chart.8">
                    <p:embed/>
                    <p:pic>
                      <p:nvPicPr>
                        <p:cNvPr id="0" name="グラフ 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3552" y="2769352"/>
                          <a:ext cx="6227561" cy="4577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四角形吹き出し 31"/>
            <p:cNvSpPr/>
            <p:nvPr/>
          </p:nvSpPr>
          <p:spPr>
            <a:xfrm>
              <a:off x="4357068" y="2295713"/>
              <a:ext cx="1926846" cy="910394"/>
            </a:xfrm>
            <a:prstGeom prst="wedgeRectCallout">
              <a:avLst>
                <a:gd name="adj1" fmla="val -118"/>
                <a:gd name="adj2" fmla="val 12506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kern="100" dirty="0">
                  <a:latin typeface="+mn-ea"/>
                  <a:cs typeface="Times New Roman"/>
                </a:rPr>
                <a:t>65</a:t>
              </a:r>
              <a:r>
                <a:rPr lang="ja-JP" kern="100" dirty="0">
                  <a:latin typeface="+mn-ea"/>
                  <a:cs typeface="Times New Roman"/>
                </a:rPr>
                <a:t>歳以上人口に対する比率</a:t>
              </a:r>
            </a:p>
          </p:txBody>
        </p:sp>
      </p:grpSp>
      <p:sp>
        <p:nvSpPr>
          <p:cNvPr id="11270" name="テキスト ボックス 2047"/>
          <p:cNvSpPr txBox="1">
            <a:spLocks noChangeArrowheads="1"/>
          </p:cNvSpPr>
          <p:nvPr/>
        </p:nvSpPr>
        <p:spPr bwMode="auto">
          <a:xfrm>
            <a:off x="250825" y="5291138"/>
            <a:ext cx="3673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1800"/>
              <a:t>認知症高齢者の推移（「日常生活自立度Ⅱ」以上）</a:t>
            </a:r>
          </a:p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1800"/>
              <a:t>（厚生労働省「認知症高齢者数について」</a:t>
            </a:r>
            <a:r>
              <a:rPr lang="en-US" altLang="ja-JP" sz="1800"/>
              <a:t>2012</a:t>
            </a:r>
            <a:r>
              <a:rPr lang="ja-JP" altLang="ja-JP" sz="1800"/>
              <a:t>年より筆者作成）</a:t>
            </a:r>
          </a:p>
        </p:txBody>
      </p:sp>
      <p:graphicFrame>
        <p:nvGraphicFramePr>
          <p:cNvPr id="12" name="図表 11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直角三角形 12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4</a:t>
            </a:r>
            <a:endParaRPr lang="ja-JP" altLang="en-US" sz="1600" dirty="0"/>
          </a:p>
        </p:txBody>
      </p:sp>
      <p:sp>
        <p:nvSpPr>
          <p:cNvPr id="11273" name="テキスト ボックス 2047"/>
          <p:cNvSpPr txBox="1">
            <a:spLocks noChangeArrowheads="1"/>
          </p:cNvSpPr>
          <p:nvPr/>
        </p:nvSpPr>
        <p:spPr bwMode="auto">
          <a:xfrm>
            <a:off x="414338" y="4078288"/>
            <a:ext cx="3000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600"/>
              <a:t>※</a:t>
            </a:r>
            <a:r>
              <a:rPr lang="ja-JP" altLang="en-US" sz="1600"/>
              <a:t>日常生活自立度</a:t>
            </a:r>
            <a:r>
              <a:rPr lang="en-US" altLang="ja-JP" sz="1600"/>
              <a:t>Ⅱ</a:t>
            </a:r>
            <a:r>
              <a:rPr lang="ja-JP" altLang="en-US" sz="1600"/>
              <a:t>以上（日常生活に支障をきたすような症状が見られる）の高齢者数</a:t>
            </a:r>
            <a:endParaRPr lang="ja-JP" altLang="ja-JP" sz="1600"/>
          </a:p>
        </p:txBody>
      </p:sp>
    </p:spTree>
  </p:cSld>
  <p:clrMapOvr>
    <a:masterClrMapping/>
  </p:clrMapOvr>
  <p:transition spd="slow" advTm="3797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/>
          <p:cNvSpPr txBox="1">
            <a:spLocks/>
          </p:cNvSpPr>
          <p:nvPr/>
        </p:nvSpPr>
        <p:spPr bwMode="auto">
          <a:xfrm>
            <a:off x="598488" y="1484313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730250" indent="-182563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04888" indent="-18256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1187450" indent="-136525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16446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1018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25590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016250" indent="-1365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/>
            <a:r>
              <a:rPr lang="ja-JP" altLang="en-US" sz="3200"/>
              <a:t>原因別行方不明者数（疾病関係）の推移</a:t>
            </a:r>
            <a:endParaRPr lang="en-US" altLang="ja-JP" sz="320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動機・背景（４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>
                <a:cs typeface="+mj-cs"/>
              </a:rPr>
              <a:t>７</a:t>
            </a:r>
            <a:r>
              <a:rPr lang="ja-JP" altLang="en-US" dirty="0" smtClean="0">
                <a:cs typeface="+mj-cs"/>
              </a:rPr>
              <a:t>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5938" y="404813"/>
            <a:ext cx="8623300" cy="64531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b="1" dirty="0" smtClean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ja-JP" b="1" dirty="0" smtClean="0"/>
              <a:t>「</a:t>
            </a:r>
            <a:r>
              <a:rPr lang="ja-JP" altLang="ja-JP" b="1" dirty="0"/>
              <a:t>認知症」は</a:t>
            </a:r>
            <a:r>
              <a:rPr lang="en-US" altLang="ja-JP" b="1" dirty="0"/>
              <a:t>2012</a:t>
            </a:r>
            <a:r>
              <a:rPr lang="ja-JP" altLang="ja-JP" b="1" dirty="0"/>
              <a:t>年中の統計以降計上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dirty="0">
              <a:cs typeface="+mn-cs"/>
            </a:endParaRPr>
          </a:p>
        </p:txBody>
      </p:sp>
      <p:graphicFrame>
        <p:nvGraphicFramePr>
          <p:cNvPr id="6" name="図表 5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319" name="正方形/長方形 4"/>
          <p:cNvSpPr>
            <a:spLocks noChangeArrowheads="1"/>
          </p:cNvSpPr>
          <p:nvPr/>
        </p:nvSpPr>
        <p:spPr bwMode="auto">
          <a:xfrm>
            <a:off x="1116013" y="5934075"/>
            <a:ext cx="68405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endParaRPr lang="en-US" altLang="ja-JP" sz="2000" b="1"/>
          </a:p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2000" b="1"/>
              <a:t>※</a:t>
            </a:r>
            <a:r>
              <a:rPr lang="ja-JP" altLang="ja-JP" sz="1800"/>
              <a:t>（警察庁生活安全局生活安全企画課</a:t>
            </a:r>
            <a:endParaRPr lang="en-US" altLang="ja-JP" sz="1800"/>
          </a:p>
          <a:p>
            <a:pPr algn="ctr"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1800"/>
              <a:t>「平成</a:t>
            </a:r>
            <a:r>
              <a:rPr lang="en-US" altLang="ja-JP" sz="1800"/>
              <a:t>2 5</a:t>
            </a:r>
            <a:r>
              <a:rPr lang="ja-JP" altLang="ja-JP" sz="1800"/>
              <a:t>年中における行方不明者の状況」より筆者作成）</a:t>
            </a:r>
          </a:p>
        </p:txBody>
      </p:sp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5</a:t>
            </a:r>
            <a:endParaRPr lang="ja-JP" altLang="en-US" sz="1600" dirty="0"/>
          </a:p>
        </p:txBody>
      </p:sp>
      <p:graphicFrame>
        <p:nvGraphicFramePr>
          <p:cNvPr id="13321" name="グラフ 10"/>
          <p:cNvGraphicFramePr>
            <a:graphicFrameLocks/>
          </p:cNvGraphicFramePr>
          <p:nvPr/>
        </p:nvGraphicFramePr>
        <p:xfrm>
          <a:off x="547688" y="2586038"/>
          <a:ext cx="8107362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10" imgW="8108383" imgH="3895682" progId="Excel.Chart.8">
                  <p:embed/>
                </p:oleObj>
              </mc:Choice>
              <mc:Fallback>
                <p:oleObj r:id="rId10" imgW="8108383" imgH="3895682" progId="Excel.Chart.8">
                  <p:embed/>
                  <p:pic>
                    <p:nvPicPr>
                      <p:cNvPr id="0" name="グラフ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2586038"/>
                        <a:ext cx="8107362" cy="389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3275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>
              <a:solidFill>
                <a:srgbClr val="FF0000"/>
              </a:solidFill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solidFill>
                <a:srgbClr val="FF0000"/>
              </a:solidFill>
              <a:cs typeface="+mn-cs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altLang="ja-JP" dirty="0" smtClean="0">
              <a:cs typeface="+mn-cs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dirty="0">
              <a:cs typeface="+mn-cs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4502150" y="1916113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/>
          </a:p>
        </p:txBody>
      </p:sp>
      <p:sp>
        <p:nvSpPr>
          <p:cNvPr id="14340" name="テキスト ボックス 5"/>
          <p:cNvSpPr txBox="1">
            <a:spLocks noChangeArrowheads="1"/>
          </p:cNvSpPr>
          <p:nvPr/>
        </p:nvSpPr>
        <p:spPr bwMode="auto">
          <a:xfrm>
            <a:off x="874713" y="1331913"/>
            <a:ext cx="6408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3200"/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4149725"/>
            <a:ext cx="4078288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直角三角形 12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6</a:t>
            </a:r>
            <a:endParaRPr lang="ja-JP" altLang="en-US" sz="1600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>
                <a:cs typeface="+mj-cs"/>
              </a:rPr>
              <a:t>動機・背景</a:t>
            </a:r>
            <a:r>
              <a:rPr lang="ja-JP" altLang="en-US" dirty="0" smtClean="0">
                <a:cs typeface="+mj-cs"/>
              </a:rPr>
              <a:t>（５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 smtClean="0">
                <a:cs typeface="+mj-cs"/>
              </a:rPr>
              <a:t>７）</a:t>
            </a:r>
            <a:endParaRPr lang="ja-JP" altLang="en-US" dirty="0">
              <a:cs typeface="+mj-cs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250825" y="1371600"/>
            <a:ext cx="87042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itchFamily="50" charset="-128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sz="3200" b="1" dirty="0" smtClean="0"/>
              <a:t>行方不明の認知症患者、７年ぶりに夫と再会</a:t>
            </a:r>
            <a:endParaRPr lang="en-US" altLang="ja-JP" sz="3200" b="1" dirty="0" smtClean="0"/>
          </a:p>
          <a:p>
            <a:pPr eaLnBrk="1" hangingPunct="1">
              <a:defRPr/>
            </a:pPr>
            <a:r>
              <a:rPr lang="ja-JP" altLang="en-US" dirty="0"/>
              <a:t>東京の柳田三重子さん（</a:t>
            </a:r>
            <a:r>
              <a:rPr lang="en-US" altLang="ja-JP" dirty="0"/>
              <a:t>67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en-US" altLang="ja-JP" sz="2400" dirty="0"/>
              <a:t>7</a:t>
            </a:r>
            <a:r>
              <a:rPr lang="ja-JP" altLang="en-US" sz="2400" dirty="0" smtClean="0"/>
              <a:t>年前</a:t>
            </a:r>
            <a:r>
              <a:rPr lang="ja-JP" altLang="en-US" sz="2400" dirty="0"/>
              <a:t>に群馬県</a:t>
            </a:r>
            <a:r>
              <a:rPr lang="ja-JP" altLang="en-US" sz="2400" dirty="0" smtClean="0"/>
              <a:t>館林市の駅近くで保護、介護施設へ</a:t>
            </a:r>
            <a:endParaRPr lang="en-US" altLang="ja-JP" sz="2400" dirty="0"/>
          </a:p>
          <a:p>
            <a:pPr lvl="1" eaLnBrk="1" hangingPunct="1">
              <a:defRPr/>
            </a:pPr>
            <a:r>
              <a:rPr lang="ja-JP" altLang="en-US" sz="2400" dirty="0" smtClean="0"/>
              <a:t>上着に「ヤナギダ」、下着に「</a:t>
            </a:r>
            <a:r>
              <a:rPr lang="ja-JP" altLang="en-US" sz="2400" u="sng" dirty="0" smtClean="0"/>
              <a:t>ミエコ</a:t>
            </a:r>
            <a:r>
              <a:rPr lang="ja-JP" altLang="en-US" sz="2400" dirty="0" smtClean="0"/>
              <a:t>」と書かれていたが</a:t>
            </a:r>
            <a:endParaRPr lang="en-US" altLang="ja-JP" sz="2400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名前を問われると「</a:t>
            </a:r>
            <a:r>
              <a:rPr lang="ja-JP" altLang="en-US" sz="2400" u="sng" dirty="0" smtClean="0"/>
              <a:t>クミコ</a:t>
            </a:r>
            <a:r>
              <a:rPr lang="ja-JP" altLang="en-US" sz="2400" dirty="0" smtClean="0"/>
              <a:t>」と答えた</a:t>
            </a:r>
            <a:endParaRPr lang="en-US" altLang="ja-JP" sz="2400" dirty="0" smtClean="0"/>
          </a:p>
          <a:p>
            <a:pPr lvl="1" eaLnBrk="1" hangingPunct="1">
              <a:defRPr/>
            </a:pPr>
            <a:r>
              <a:rPr lang="ja-JP" altLang="en-US" sz="2400" dirty="0" smtClean="0"/>
              <a:t>「迷い人照会書」に「</a:t>
            </a:r>
            <a:r>
              <a:rPr lang="ja-JP" altLang="en-US" sz="2400" u="sng" dirty="0" smtClean="0"/>
              <a:t>エミコ</a:t>
            </a:r>
            <a:r>
              <a:rPr lang="ja-JP" altLang="en-US" sz="2400" dirty="0" smtClean="0"/>
              <a:t>」と</a:t>
            </a:r>
            <a:r>
              <a:rPr lang="ja-JP" altLang="en-US" sz="2400" dirty="0" smtClean="0">
                <a:solidFill>
                  <a:srgbClr val="FF0000"/>
                </a:solidFill>
              </a:rPr>
              <a:t>誤って記載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</a:rPr>
              <a:t>　　　　</a:t>
            </a:r>
            <a:r>
              <a:rPr lang="ja-JP" altLang="en-US" sz="2400" dirty="0" smtClean="0"/>
              <a:t>↓</a:t>
            </a:r>
            <a:endParaRPr lang="en-US" altLang="ja-JP" sz="2400" dirty="0"/>
          </a:p>
          <a:p>
            <a:pPr eaLnBrk="1" hangingPunct="1">
              <a:defRPr/>
            </a:pPr>
            <a:r>
              <a:rPr lang="ja-JP" altLang="en-US" dirty="0" smtClean="0"/>
              <a:t>警察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情報共有</a:t>
            </a:r>
            <a:r>
              <a:rPr lang="ja-JP" altLang="en-US" dirty="0" smtClean="0">
                <a:solidFill>
                  <a:srgbClr val="FF0000"/>
                </a:solidFill>
              </a:rPr>
              <a:t>ミス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ja-JP" altLang="en-US" dirty="0" smtClean="0"/>
              <a:t>行方不明者情報のオンライン</a:t>
            </a:r>
            <a:endParaRPr lang="en-US" altLang="ja-JP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dirty="0" smtClean="0"/>
              <a:t>　システムの見直しが必要</a:t>
            </a:r>
            <a:endParaRPr lang="en-US" altLang="ja-JP" b="1" dirty="0" smtClean="0"/>
          </a:p>
          <a:p>
            <a:pPr eaLnBrk="1" hangingPunct="1">
              <a:defRPr/>
            </a:pPr>
            <a:endParaRPr lang="en-US" altLang="ja-JP" dirty="0" smtClean="0"/>
          </a:p>
        </p:txBody>
      </p:sp>
      <p:sp>
        <p:nvSpPr>
          <p:cNvPr id="14346" name="テキスト ボックス 9"/>
          <p:cNvSpPr txBox="1">
            <a:spLocks noChangeArrowheads="1"/>
          </p:cNvSpPr>
          <p:nvPr/>
        </p:nvSpPr>
        <p:spPr bwMode="auto">
          <a:xfrm>
            <a:off x="539750" y="6154738"/>
            <a:ext cx="477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/>
              <a:t>２０１４年５月１１日放送ＮＨＫスペシャル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/>
              <a:t>「行方不明者１万人</a:t>
            </a:r>
            <a:r>
              <a:rPr lang="en-US" altLang="ja-JP" sz="1600"/>
              <a:t>〜</a:t>
            </a:r>
            <a:r>
              <a:rPr lang="ja-JP" altLang="en-US" sz="1600"/>
              <a:t>知られざる徘徊の実態</a:t>
            </a:r>
            <a:r>
              <a:rPr lang="en-US" altLang="ja-JP" sz="1600"/>
              <a:t>〜</a:t>
            </a:r>
            <a:r>
              <a:rPr lang="ja-JP" altLang="en-US" sz="1600"/>
              <a:t>」</a:t>
            </a:r>
          </a:p>
        </p:txBody>
      </p:sp>
    </p:spTree>
  </p:cSld>
  <p:clrMapOvr>
    <a:masterClrMapping/>
  </p:clrMapOvr>
  <p:transition spd="slow" advTm="4991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09600" y="1484313"/>
            <a:ext cx="8229600" cy="514508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dirty="0" smtClean="0">
                <a:cs typeface="Segoe UI" panose="020B0502040204020203" pitchFamily="34" charset="0"/>
              </a:rPr>
              <a:t>徘徊認知症患者による事故例</a:t>
            </a:r>
            <a:endParaRPr lang="en-US" altLang="ja-JP" sz="3200" dirty="0" smtClean="0">
              <a:latin typeface="+mn-ea"/>
              <a:cs typeface="メイリオ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ja-JP" sz="3200" dirty="0" smtClean="0"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ja-JP" sz="3200" dirty="0" smtClean="0"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endParaRPr lang="ja-JP" altLang="en-US" sz="3200" dirty="0"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動機・背景（６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>
                <a:cs typeface="+mj-cs"/>
              </a:rPr>
              <a:t>７</a:t>
            </a:r>
            <a:r>
              <a:rPr lang="ja-JP" altLang="en-US" dirty="0" smtClean="0">
                <a:cs typeface="+mj-cs"/>
              </a:rPr>
              <a:t>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ja-JP" altLang="en-US" dirty="0">
              <a:cs typeface="+mn-cs"/>
            </a:endParaRPr>
          </a:p>
        </p:txBody>
      </p:sp>
      <p:graphicFrame>
        <p:nvGraphicFramePr>
          <p:cNvPr id="6" name="図表 5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14338" y="2060575"/>
          <a:ext cx="8424862" cy="3749675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2786335"/>
                <a:gridCol w="5638527"/>
              </a:tblGrid>
              <a:tr h="45727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日付・場所</a:t>
                      </a:r>
                      <a:endParaRPr kumimoji="1" lang="ja-JP" altLang="en-US" sz="2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2007</a:t>
                      </a:r>
                      <a:r>
                        <a:rPr kumimoji="1" lang="ja-JP" altLang="en-US" sz="2400" dirty="0" smtClean="0"/>
                        <a:t>年</a:t>
                      </a:r>
                      <a:r>
                        <a:rPr kumimoji="1" lang="en-US" altLang="ja-JP" sz="2400" dirty="0" smtClean="0"/>
                        <a:t>12</a:t>
                      </a:r>
                      <a:r>
                        <a:rPr kumimoji="1" lang="ja-JP" altLang="en-US" sz="2400" dirty="0" smtClean="0"/>
                        <a:t>月　愛知県大府市</a:t>
                      </a:r>
                    </a:p>
                  </a:txBody>
                  <a:tcPr marL="91439" marR="91439" marT="45723" marB="45723"/>
                </a:tc>
              </a:tr>
              <a:tr h="45727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当事者</a:t>
                      </a:r>
                      <a:endParaRPr kumimoji="1" lang="ja-JP" altLang="en-US" sz="2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91</a:t>
                      </a:r>
                      <a:r>
                        <a:rPr kumimoji="1" lang="ja-JP" altLang="en-US" sz="2400" dirty="0" smtClean="0"/>
                        <a:t>歳、男性、認知症患者（要介護</a:t>
                      </a:r>
                      <a:r>
                        <a:rPr kumimoji="1" lang="en-US" altLang="ja-JP" sz="2400" dirty="0" smtClean="0"/>
                        <a:t>4</a:t>
                      </a:r>
                      <a:r>
                        <a:rPr kumimoji="1" lang="en-US" altLang="ja-JP" sz="1800" dirty="0" smtClean="0"/>
                        <a:t>※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 marL="91439" marR="91439" marT="45723" marB="45723"/>
                </a:tc>
              </a:tr>
              <a:tr h="1188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事故の概要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家族が目を離した隙に外出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en-US" altLang="ja-JP" sz="2400" dirty="0" smtClean="0"/>
                        <a:t>JR</a:t>
                      </a:r>
                      <a:r>
                        <a:rPr kumimoji="1" lang="ja-JP" altLang="en-US" sz="2400" dirty="0" smtClean="0"/>
                        <a:t>東海道線共和駅の構内で路線に立ち入り、電車にはねられ死亡</a:t>
                      </a:r>
                      <a:endParaRPr kumimoji="1" lang="ja-JP" altLang="en-US" sz="2400" dirty="0"/>
                    </a:p>
                  </a:txBody>
                  <a:tcPr marL="91439" marR="91439" marT="45723" marB="45723"/>
                </a:tc>
              </a:tr>
              <a:tr h="8231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判決（一審）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en-US" altLang="ja-JP" sz="1800" dirty="0" smtClean="0"/>
                        <a:t>13</a:t>
                      </a:r>
                      <a:r>
                        <a:rPr kumimoji="1" lang="ja-JP" altLang="en-US" sz="1800" dirty="0" smtClean="0"/>
                        <a:t>年</a:t>
                      </a:r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月名古屋地裁</a:t>
                      </a:r>
                      <a:endParaRPr kumimoji="1" lang="ja-JP" altLang="en-US" sz="18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賠償金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約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720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万円</a:t>
                      </a:r>
                      <a:r>
                        <a:rPr kumimoji="1" lang="ja-JP" altLang="en-US" sz="2400" dirty="0" smtClean="0"/>
                        <a:t>を家族が</a:t>
                      </a:r>
                      <a:r>
                        <a:rPr kumimoji="1" lang="en-US" altLang="ja-JP" sz="2400" dirty="0" smtClean="0"/>
                        <a:t>JR</a:t>
                      </a:r>
                      <a:r>
                        <a:rPr kumimoji="1" lang="ja-JP" altLang="en-US" sz="2400" dirty="0" smtClean="0"/>
                        <a:t>東海に支払う</a:t>
                      </a:r>
                      <a:endParaRPr kumimoji="1" lang="ja-JP" altLang="en-US" sz="2400" dirty="0"/>
                    </a:p>
                  </a:txBody>
                  <a:tcPr marL="91439" marR="91439" marT="45723" marB="45723"/>
                </a:tc>
              </a:tr>
              <a:tr h="8231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判決（二審）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en-US" altLang="ja-JP" sz="1800" dirty="0" smtClean="0"/>
                        <a:t>14</a:t>
                      </a:r>
                      <a:r>
                        <a:rPr kumimoji="1" lang="ja-JP" altLang="en-US" sz="1800" dirty="0" smtClean="0"/>
                        <a:t>年</a:t>
                      </a:r>
                      <a:r>
                        <a:rPr kumimoji="1" lang="en-US" altLang="ja-JP" sz="1800" dirty="0" smtClean="0"/>
                        <a:t>4</a:t>
                      </a:r>
                      <a:r>
                        <a:rPr kumimoji="1" lang="ja-JP" altLang="en-US" sz="1800" dirty="0" smtClean="0"/>
                        <a:t>月</a:t>
                      </a:r>
                      <a:r>
                        <a:rPr kumimoji="1" lang="en-US" altLang="ja-JP" sz="1800" dirty="0" smtClean="0"/>
                        <a:t>24</a:t>
                      </a:r>
                      <a:r>
                        <a:rPr kumimoji="1" lang="ja-JP" altLang="en-US" sz="1800" dirty="0" smtClean="0"/>
                        <a:t>日名古屋高裁</a:t>
                      </a:r>
                      <a:endParaRPr kumimoji="1" lang="ja-JP" altLang="en-US" sz="18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賠償金は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約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360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万円</a:t>
                      </a:r>
                      <a:r>
                        <a:rPr kumimoji="1" lang="ja-JP" altLang="en-US" sz="2400" dirty="0" smtClean="0"/>
                        <a:t>に引き下げられたが、監督責任を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要介護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</a:rPr>
                        <a:t>の妻</a:t>
                      </a:r>
                      <a:r>
                        <a:rPr kumimoji="1" lang="ja-JP" altLang="en-US" sz="2400" dirty="0" smtClean="0"/>
                        <a:t>一人に課す</a:t>
                      </a:r>
                      <a:endParaRPr kumimoji="1" lang="en-US" altLang="ja-JP" sz="2400" dirty="0" smtClean="0"/>
                    </a:p>
                  </a:txBody>
                  <a:tcPr marL="91439" marR="91439" marT="45723" marB="45723"/>
                </a:tc>
              </a:tr>
            </a:tbl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7</a:t>
            </a:r>
            <a:endParaRPr lang="ja-JP" altLang="en-US" sz="1600" dirty="0"/>
          </a:p>
        </p:txBody>
      </p:sp>
      <p:sp>
        <p:nvSpPr>
          <p:cNvPr id="15387" name="正方形/長方形 4"/>
          <p:cNvSpPr>
            <a:spLocks noChangeArrowheads="1"/>
          </p:cNvSpPr>
          <p:nvPr/>
        </p:nvSpPr>
        <p:spPr bwMode="auto">
          <a:xfrm>
            <a:off x="971550" y="5926138"/>
            <a:ext cx="78422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sz="16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1" sz="1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ja-JP" sz="1800"/>
              <a:t>※</a:t>
            </a:r>
            <a:r>
              <a:rPr lang="ja-JP" altLang="en-US" sz="1800"/>
              <a:t>要介護認定に基づく要介護状態の程度。軽度者を「要支援１～２」、</a:t>
            </a:r>
            <a:endParaRPr lang="en-US" altLang="ja-JP" sz="1800"/>
          </a:p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　中重度者を「要介護１～５」とし、要介護５が一番重度である。</a:t>
            </a:r>
            <a:endParaRPr lang="en-US" altLang="ja-JP" sz="1800"/>
          </a:p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/>
              <a:t>　（厚生労働省「要介護認定に係る制度の概要」）</a:t>
            </a:r>
            <a:endParaRPr lang="ja-JP" altLang="ja-JP" sz="1800"/>
          </a:p>
        </p:txBody>
      </p:sp>
    </p:spTree>
  </p:cSld>
  <p:clrMapOvr>
    <a:masterClrMapping/>
  </p:clrMapOvr>
  <p:transition spd="slow" advTm="4605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動機・背景（７</a:t>
            </a:r>
            <a:r>
              <a:rPr lang="en-US" altLang="ja-JP" dirty="0" smtClean="0">
                <a:cs typeface="+mj-cs"/>
              </a:rPr>
              <a:t>/</a:t>
            </a:r>
            <a:r>
              <a:rPr lang="ja-JP" altLang="en-US" dirty="0">
                <a:cs typeface="+mj-cs"/>
              </a:rPr>
              <a:t>７</a:t>
            </a:r>
            <a:r>
              <a:rPr lang="ja-JP" altLang="en-US" dirty="0" smtClean="0">
                <a:cs typeface="+mj-cs"/>
              </a:rPr>
              <a:t>）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12875"/>
            <a:ext cx="9036050" cy="5445125"/>
          </a:xfrm>
        </p:spPr>
        <p:txBody>
          <a:bodyPr rtlCol="0">
            <a:normAutofit/>
          </a:bodyPr>
          <a:lstStyle/>
          <a:p>
            <a:pPr marL="274320" lvl="1" indent="0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3200" b="1" dirty="0" smtClean="0">
                <a:latin typeface="+mn-ea"/>
                <a:cs typeface="+mn-cs"/>
              </a:rPr>
              <a:t>認知症患者の徘徊による問題点</a:t>
            </a:r>
            <a:endParaRPr lang="en-US" altLang="ja-JP" sz="2800" b="1" dirty="0" smtClean="0">
              <a:latin typeface="+mn-ea"/>
              <a:cs typeface="+mn-cs"/>
            </a:endParaRPr>
          </a:p>
          <a:p>
            <a:pPr lvl="1" indent="-18288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cs typeface="+mn-cs"/>
              </a:rPr>
              <a:t>プライバシーの問題から警察の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+mn-cs"/>
              </a:rPr>
              <a:t>情報公開が少ない</a:t>
            </a:r>
            <a:endParaRPr lang="en-US" altLang="ja-JP" sz="2800" dirty="0">
              <a:solidFill>
                <a:srgbClr val="FF0000"/>
              </a:solidFill>
              <a:latin typeface="+mn-ea"/>
              <a:cs typeface="+mn-cs"/>
            </a:endParaRPr>
          </a:p>
          <a:p>
            <a:pPr lvl="1" indent="-18288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cs typeface="+mn-cs"/>
              </a:rPr>
              <a:t>警察と地方自治体の間の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+mn-cs"/>
              </a:rPr>
              <a:t>連携不足</a:t>
            </a:r>
            <a:endParaRPr lang="en-US" altLang="ja-JP" sz="2800" dirty="0">
              <a:solidFill>
                <a:srgbClr val="FF0000"/>
              </a:solidFill>
              <a:latin typeface="+mn-ea"/>
              <a:cs typeface="+mn-cs"/>
            </a:endParaRPr>
          </a:p>
          <a:p>
            <a:pPr marL="274320" lvl="1" indent="0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b="1" dirty="0" smtClean="0">
                <a:latin typeface="+mn-ea"/>
                <a:cs typeface="+mn-cs"/>
              </a:rPr>
              <a:t>→いち早く家族の元へ返す帰宅支援</a:t>
            </a:r>
            <a:endParaRPr lang="en-US" altLang="ja-JP" sz="2800" b="1" dirty="0" smtClean="0">
              <a:latin typeface="+mn-ea"/>
              <a:cs typeface="+mn-cs"/>
            </a:endParaRPr>
          </a:p>
          <a:p>
            <a:pPr lvl="1" indent="-18288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ja-JP" sz="2400" b="1" dirty="0" smtClean="0">
              <a:latin typeface="+mn-ea"/>
              <a:cs typeface="+mn-cs"/>
            </a:endParaRPr>
          </a:p>
          <a:p>
            <a:pPr lvl="1" indent="-182880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ja-JP" altLang="en-US" sz="2800" dirty="0" smtClean="0">
                <a:latin typeface="+mn-ea"/>
                <a:cs typeface="+mn-cs"/>
              </a:rPr>
              <a:t>事故を起こした場合の</a:t>
            </a:r>
            <a:r>
              <a:rPr lang="ja-JP" altLang="en-US" sz="2800" dirty="0" smtClean="0">
                <a:solidFill>
                  <a:srgbClr val="FF0000"/>
                </a:solidFill>
                <a:latin typeface="+mn-ea"/>
                <a:cs typeface="+mn-cs"/>
              </a:rPr>
              <a:t>賠償責任</a:t>
            </a:r>
            <a:r>
              <a:rPr lang="ja-JP" altLang="en-US" sz="2800" dirty="0" smtClean="0">
                <a:latin typeface="+mn-ea"/>
                <a:cs typeface="+mn-cs"/>
              </a:rPr>
              <a:t>はすべて家族</a:t>
            </a:r>
            <a:endParaRPr lang="en-US" altLang="ja-JP" sz="2800" dirty="0" smtClean="0">
              <a:latin typeface="+mn-ea"/>
              <a:cs typeface="+mn-cs"/>
            </a:endParaRPr>
          </a:p>
          <a:p>
            <a:pPr marL="274320" lvl="1" indent="0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2800" b="1" dirty="0" smtClean="0">
                <a:latin typeface="+mn-ea"/>
                <a:cs typeface="+mn-cs"/>
              </a:rPr>
              <a:t>→事故を起こした際の賠償補償</a:t>
            </a:r>
            <a:endParaRPr lang="en-US" altLang="ja-JP" sz="2800" b="1" dirty="0" smtClean="0">
              <a:latin typeface="+mn-ea"/>
              <a:cs typeface="+mn-cs"/>
            </a:endParaRPr>
          </a:p>
        </p:txBody>
      </p:sp>
      <p:graphicFrame>
        <p:nvGraphicFramePr>
          <p:cNvPr id="5" name="図表 4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直角三角形 6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8</a:t>
            </a:r>
            <a:endParaRPr lang="ja-JP" altLang="en-US" sz="1600" dirty="0"/>
          </a:p>
        </p:txBody>
      </p:sp>
    </p:spTree>
  </p:cSld>
  <p:clrMapOvr>
    <a:masterClrMapping/>
  </p:clrMapOvr>
  <p:transition spd="slow" advTm="7172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01332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>
                <a:cs typeface="+mj-cs"/>
              </a:rPr>
              <a:t>先行研究</a:t>
            </a:r>
            <a:endParaRPr lang="ja-JP" alt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505301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ja-JP" sz="2600" b="1" dirty="0" smtClean="0">
                <a:cs typeface="+mn-cs"/>
              </a:rPr>
              <a:t>堀川</a:t>
            </a:r>
            <a:r>
              <a:rPr lang="ja-JP" altLang="ja-JP" sz="2600" b="1" dirty="0">
                <a:cs typeface="+mn-cs"/>
              </a:rPr>
              <a:t>茂野（</a:t>
            </a:r>
            <a:r>
              <a:rPr lang="en-US" altLang="ja-JP" sz="2600" b="1" dirty="0">
                <a:cs typeface="+mn-cs"/>
              </a:rPr>
              <a:t>2006</a:t>
            </a:r>
            <a:r>
              <a:rPr lang="ja-JP" altLang="ja-JP" sz="2600" b="1" dirty="0" smtClean="0">
                <a:cs typeface="+mn-cs"/>
              </a:rPr>
              <a:t>）</a:t>
            </a:r>
            <a:r>
              <a:rPr lang="ja-JP" altLang="en-US" sz="2600" b="1" dirty="0" smtClean="0">
                <a:cs typeface="+mn-cs"/>
              </a:rPr>
              <a:t>「警察における福祉的側面について：徘</a:t>
            </a:r>
            <a:r>
              <a:rPr lang="ja-JP" altLang="en-US" sz="2600" b="1" dirty="0">
                <a:cs typeface="+mn-cs"/>
              </a:rPr>
              <a:t>徊認知症高齢者の保護を中心に</a:t>
            </a:r>
            <a:r>
              <a:rPr lang="ja-JP" altLang="en-US" sz="2600" b="1" dirty="0" smtClean="0">
                <a:cs typeface="+mn-cs"/>
              </a:rPr>
              <a:t>」</a:t>
            </a:r>
            <a:endParaRPr lang="en-US" altLang="ja-JP" sz="2600" b="1" dirty="0">
              <a:latin typeface="+mn-ea"/>
              <a:cs typeface="Segoe UI" panose="020B0502040204020203" pitchFamily="34" charset="0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ja-JP" altLang="en-US" sz="2400" dirty="0" smtClean="0">
                <a:cs typeface="+mn-cs"/>
              </a:rPr>
              <a:t>徘徊</a:t>
            </a:r>
            <a:r>
              <a:rPr lang="ja-JP" altLang="en-US" sz="2400" dirty="0">
                <a:cs typeface="+mn-cs"/>
              </a:rPr>
              <a:t>によって行方不明になった認知症患者への警察の</a:t>
            </a:r>
            <a:r>
              <a:rPr lang="ja-JP" altLang="en-US" sz="2400" dirty="0" smtClean="0">
                <a:cs typeface="+mn-cs"/>
              </a:rPr>
              <a:t>対応</a:t>
            </a:r>
            <a:endParaRPr lang="en-US" altLang="ja-JP" sz="2400" dirty="0" smtClean="0">
              <a:cs typeface="+mn-cs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r>
              <a:rPr lang="ja-JP" altLang="en-US" sz="2400" dirty="0" smtClean="0">
                <a:cs typeface="+mn-cs"/>
              </a:rPr>
              <a:t>市民へのアンケート（</a:t>
            </a:r>
            <a:r>
              <a:rPr lang="ja-JP" altLang="en-US" sz="2400" dirty="0">
                <a:cs typeface="+mn-cs"/>
              </a:rPr>
              <a:t>認知症高齢者に</a:t>
            </a:r>
            <a:r>
              <a:rPr lang="ja-JP" altLang="en-US" sz="2400" dirty="0" smtClean="0">
                <a:cs typeface="+mn-cs"/>
              </a:rPr>
              <a:t>対する意識調査、警察における福祉的活動についての意識調査）</a:t>
            </a:r>
            <a:endParaRPr lang="en-US" altLang="ja-JP" sz="2400" dirty="0" smtClean="0">
              <a:cs typeface="+mn-cs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endParaRPr lang="en-US" altLang="ja-JP" dirty="0" smtClean="0">
              <a:cs typeface="+mn-cs"/>
            </a:endParaRPr>
          </a:p>
          <a:p>
            <a:pPr marL="457517" lvl="1" indent="-182880" eaLnBrk="1" fontAlgn="auto" hangingPunct="1">
              <a:spcAft>
                <a:spcPts val="0"/>
              </a:spcAft>
              <a:defRPr/>
            </a:pPr>
            <a:endParaRPr lang="en-US" altLang="ja-JP" dirty="0" smtClean="0">
              <a:cs typeface="+mn-cs"/>
            </a:endParaRPr>
          </a:p>
          <a:p>
            <a:pPr marL="0" indent="0" eaLnBrk="1" fontAlgn="auto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3000" b="1" dirty="0" smtClean="0">
                <a:cs typeface="+mn-cs"/>
              </a:rPr>
              <a:t>＜本稿の</a:t>
            </a:r>
            <a:r>
              <a:rPr lang="ja-JP" altLang="en-US" sz="3000" b="1" dirty="0">
                <a:cs typeface="+mn-cs"/>
              </a:rPr>
              <a:t>貢献</a:t>
            </a:r>
            <a:r>
              <a:rPr lang="ja-JP" altLang="en-US" sz="3000" b="1" dirty="0" smtClean="0">
                <a:cs typeface="+mn-cs"/>
              </a:rPr>
              <a:t>＞</a:t>
            </a:r>
            <a:endParaRPr lang="en-US" altLang="ja-JP" sz="3000" b="1" dirty="0">
              <a:cs typeface="+mn-cs"/>
            </a:endParaRPr>
          </a:p>
          <a:p>
            <a:pPr marL="457200" indent="-457200" eaLnBrk="1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ja-JP" sz="2600" dirty="0" smtClean="0">
                <a:cs typeface="+mn-cs"/>
              </a:rPr>
              <a:t>自治体</a:t>
            </a:r>
            <a:r>
              <a:rPr lang="ja-JP" altLang="ja-JP" sz="2600" dirty="0">
                <a:cs typeface="+mn-cs"/>
              </a:rPr>
              <a:t>同士の</a:t>
            </a:r>
            <a:r>
              <a:rPr lang="ja-JP" altLang="ja-JP" sz="2600" b="1" dirty="0">
                <a:solidFill>
                  <a:srgbClr val="FF0000"/>
                </a:solidFill>
                <a:cs typeface="+mn-cs"/>
              </a:rPr>
              <a:t>情報共有や</a:t>
            </a:r>
            <a:r>
              <a:rPr lang="ja-JP" altLang="ja-JP" sz="2600" b="1" dirty="0" smtClean="0">
                <a:solidFill>
                  <a:srgbClr val="FF0000"/>
                </a:solidFill>
                <a:cs typeface="+mn-cs"/>
              </a:rPr>
              <a:t>連携</a:t>
            </a:r>
            <a:r>
              <a:rPr lang="ja-JP" altLang="en-US" sz="2600" dirty="0">
                <a:cs typeface="+mn-cs"/>
              </a:rPr>
              <a:t>を</a:t>
            </a:r>
            <a:r>
              <a:rPr lang="ja-JP" altLang="ja-JP" sz="2600" dirty="0" smtClean="0">
                <a:cs typeface="+mn-cs"/>
              </a:rPr>
              <a:t>調査</a:t>
            </a:r>
            <a:r>
              <a:rPr lang="ja-JP" altLang="ja-JP" sz="2600" dirty="0">
                <a:cs typeface="+mn-cs"/>
              </a:rPr>
              <a:t>し、問題点を</a:t>
            </a:r>
            <a:r>
              <a:rPr lang="ja-JP" altLang="ja-JP" sz="2600" dirty="0" smtClean="0">
                <a:cs typeface="+mn-cs"/>
              </a:rPr>
              <a:t>考察。</a:t>
            </a:r>
            <a:endParaRPr lang="en-US" altLang="ja-JP" sz="2600" dirty="0" smtClean="0">
              <a:cs typeface="+mn-cs"/>
            </a:endParaRPr>
          </a:p>
          <a:p>
            <a:pPr marL="457200" indent="-457200" eaLnBrk="1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ja-JP" sz="2600" b="1" dirty="0" smtClean="0">
                <a:solidFill>
                  <a:srgbClr val="FF0000"/>
                </a:solidFill>
                <a:cs typeface="+mn-cs"/>
              </a:rPr>
              <a:t>事故</a:t>
            </a:r>
            <a:r>
              <a:rPr lang="ja-JP" altLang="ja-JP" sz="2600" b="1" dirty="0">
                <a:solidFill>
                  <a:srgbClr val="FF0000"/>
                </a:solidFill>
                <a:cs typeface="+mn-cs"/>
              </a:rPr>
              <a:t>を引き起こすリスク</a:t>
            </a:r>
            <a:r>
              <a:rPr lang="ja-JP" altLang="ja-JP" sz="2600" dirty="0">
                <a:cs typeface="+mn-cs"/>
              </a:rPr>
              <a:t>や、施設入居に関する</a:t>
            </a:r>
            <a:r>
              <a:rPr lang="ja-JP" altLang="ja-JP" sz="2600" b="1" dirty="0">
                <a:solidFill>
                  <a:srgbClr val="FF0000"/>
                </a:solidFill>
                <a:cs typeface="+mn-cs"/>
              </a:rPr>
              <a:t>金銭的</a:t>
            </a:r>
            <a:r>
              <a:rPr lang="ja-JP" altLang="ja-JP" sz="2600" b="1" dirty="0" smtClean="0">
                <a:solidFill>
                  <a:srgbClr val="FF0000"/>
                </a:solidFill>
                <a:cs typeface="+mn-cs"/>
              </a:rPr>
              <a:t>なリスク</a:t>
            </a:r>
            <a:r>
              <a:rPr lang="ja-JP" altLang="ja-JP" sz="2600" dirty="0">
                <a:cs typeface="+mn-cs"/>
              </a:rPr>
              <a:t>を</a:t>
            </a:r>
            <a:r>
              <a:rPr lang="ja-JP" altLang="ja-JP" sz="2600" dirty="0" smtClean="0">
                <a:cs typeface="+mn-cs"/>
              </a:rPr>
              <a:t>試算。</a:t>
            </a:r>
            <a:endParaRPr lang="ja-JP" altLang="ja-JP" sz="2600" dirty="0">
              <a:cs typeface="+mn-cs"/>
            </a:endParaRPr>
          </a:p>
          <a:p>
            <a:pPr marL="457200" indent="-457200" eaLnBrk="1"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ja-JP" altLang="ja-JP" sz="2600" dirty="0" smtClean="0">
                <a:cs typeface="+mn-cs"/>
              </a:rPr>
              <a:t>行方</a:t>
            </a:r>
            <a:r>
              <a:rPr lang="ja-JP" altLang="ja-JP" sz="2600" dirty="0">
                <a:cs typeface="+mn-cs"/>
              </a:rPr>
              <a:t>不明になった認知症患者の</a:t>
            </a:r>
            <a:r>
              <a:rPr lang="ja-JP" altLang="ja-JP" sz="2600" b="1" dirty="0">
                <a:solidFill>
                  <a:srgbClr val="FF0000"/>
                </a:solidFill>
                <a:cs typeface="+mn-cs"/>
              </a:rPr>
              <a:t>早期発見</a:t>
            </a:r>
            <a:r>
              <a:rPr lang="ja-JP" altLang="ja-JP" sz="2600" dirty="0" smtClean="0">
                <a:cs typeface="+mn-cs"/>
              </a:rPr>
              <a:t>や</a:t>
            </a:r>
            <a:r>
              <a:rPr lang="ja-JP" altLang="en-US" sz="2600" dirty="0" smtClean="0">
                <a:cs typeface="+mn-cs"/>
              </a:rPr>
              <a:t>、</a:t>
            </a:r>
            <a:r>
              <a:rPr lang="ja-JP" altLang="ja-JP" sz="2600" dirty="0" smtClean="0">
                <a:cs typeface="+mn-cs"/>
              </a:rPr>
              <a:t>事故</a:t>
            </a:r>
            <a:r>
              <a:rPr lang="ja-JP" altLang="ja-JP" sz="2600" dirty="0">
                <a:cs typeface="+mn-cs"/>
              </a:rPr>
              <a:t>等で発生した</a:t>
            </a:r>
            <a:r>
              <a:rPr lang="ja-JP" altLang="ja-JP" sz="2600" b="1" dirty="0">
                <a:solidFill>
                  <a:srgbClr val="FF0000"/>
                </a:solidFill>
                <a:cs typeface="+mn-cs"/>
              </a:rPr>
              <a:t>賠償金の補償</a:t>
            </a:r>
            <a:r>
              <a:rPr lang="ja-JP" altLang="ja-JP" sz="2600" dirty="0">
                <a:cs typeface="+mn-cs"/>
              </a:rPr>
              <a:t>を目的とした独自の政策を</a:t>
            </a:r>
            <a:r>
              <a:rPr lang="ja-JP" altLang="ja-JP" sz="2600" dirty="0" smtClean="0">
                <a:cs typeface="+mn-cs"/>
              </a:rPr>
              <a:t>提案。</a:t>
            </a:r>
            <a:endParaRPr lang="ja-JP" altLang="ja-JP" sz="2600" dirty="0"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cs typeface="+mn-cs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39552" y="116632"/>
          <a:ext cx="8288560" cy="40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直角三角形 5"/>
          <p:cNvSpPr/>
          <p:nvPr/>
        </p:nvSpPr>
        <p:spPr>
          <a:xfrm>
            <a:off x="0" y="6029325"/>
            <a:ext cx="828675" cy="828675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９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3573463"/>
            <a:ext cx="91440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150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2238</TotalTime>
  <Words>2126</Words>
  <Application>Microsoft Office PowerPoint</Application>
  <PresentationFormat>画面に合わせる (4:3)</PresentationFormat>
  <Paragraphs>474</Paragraphs>
  <Slides>29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29</vt:i4>
      </vt:variant>
    </vt:vector>
  </HeadingPairs>
  <TitlesOfParts>
    <vt:vector size="38" baseType="lpstr">
      <vt:lpstr>Segoe UI</vt:lpstr>
      <vt:lpstr>メイリオ</vt:lpstr>
      <vt:lpstr>Arial</vt:lpstr>
      <vt:lpstr>Calibri</vt:lpstr>
      <vt:lpstr>ＭＳ Ｐゴシック</vt:lpstr>
      <vt:lpstr>Times New Roman</vt:lpstr>
      <vt:lpstr>クラリティ</vt:lpstr>
      <vt:lpstr>Microsoft Excel グラフ</vt:lpstr>
      <vt:lpstr>Microsoft Excel Chart</vt:lpstr>
      <vt:lpstr>徘徊認知症患者の帰宅支援 ～認知症保険の提案～</vt:lpstr>
      <vt:lpstr>動機・背景（１/７）</vt:lpstr>
      <vt:lpstr>動機・背景（２/７）</vt:lpstr>
      <vt:lpstr>動機・背景（３/７）</vt:lpstr>
      <vt:lpstr>動機・背景（４/７）</vt:lpstr>
      <vt:lpstr>動機・背景（５/７）</vt:lpstr>
      <vt:lpstr>動機・背景（６/７）</vt:lpstr>
      <vt:lpstr>動機・背景（７/７）</vt:lpstr>
      <vt:lpstr>先行研究</vt:lpstr>
      <vt:lpstr>分析①自治体へのヒアリング</vt:lpstr>
      <vt:lpstr>分析②各都道府県へのアンケート</vt:lpstr>
      <vt:lpstr>帰宅支援の必要性（１/２）</vt:lpstr>
      <vt:lpstr>帰宅支援の必要性（２/２）</vt:lpstr>
      <vt:lpstr>賠償保険の必要性（１/３）</vt:lpstr>
      <vt:lpstr>賠償保険の必要性（２/３）</vt:lpstr>
      <vt:lpstr>賠償保険の必要性（３/３）</vt:lpstr>
      <vt:lpstr>分析のまとめ</vt:lpstr>
      <vt:lpstr>認知症保険の仕組み（１/３）</vt:lpstr>
      <vt:lpstr>認知症保険の仕組み（２/３）</vt:lpstr>
      <vt:lpstr>認知症保険の仕組み（３/３）</vt:lpstr>
      <vt:lpstr>保険料試算～捜索～（１/３）</vt:lpstr>
      <vt:lpstr>保険料試算～賠償金負担～（２/３）</vt:lpstr>
      <vt:lpstr>保険料試算（３/３）</vt:lpstr>
      <vt:lpstr>政策提言～保険の合理性～</vt:lpstr>
      <vt:lpstr>保険加入者の増加予測（１/３）</vt:lpstr>
      <vt:lpstr>保険加入者の増加予測（２/３）</vt:lpstr>
      <vt:lpstr>保険加入者の増加予測（３/３）</vt:lpstr>
      <vt:lpstr>今後の課題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徘徊認知症患者の帰宅支援</dc:title>
  <dc:creator>12pp319</dc:creator>
  <cp:lastModifiedBy>Yu Negishi</cp:lastModifiedBy>
  <cp:revision>182</cp:revision>
  <cp:lastPrinted>2014-12-01T05:15:28Z</cp:lastPrinted>
  <dcterms:created xsi:type="dcterms:W3CDTF">2014-11-12T04:13:19Z</dcterms:created>
  <dcterms:modified xsi:type="dcterms:W3CDTF">2014-12-04T10:37:03Z</dcterms:modified>
</cp:coreProperties>
</file>