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4.xml" ContentType="application/vnd.openxmlformats-officedocument.drawingml.chart+xml"/>
  <Override PartName="/ppt/notesSlides/notesSlide10.xml" ContentType="application/vnd.openxmlformats-officedocument.presentationml.notesSlide+xml"/>
  <Override PartName="/ppt/charts/chart5.xml" ContentType="application/vnd.openxmlformats-officedocument.drawingml.chart+xml"/>
  <Override PartName="/ppt/drawings/drawing1.xml" ContentType="application/vnd.openxmlformats-officedocument.drawingml.chartshapes+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7.xml" ContentType="application/vnd.openxmlformats-officedocument.presentationml.notesSlide+xml"/>
  <Override PartName="/ppt/charts/chart7.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8.xml" ContentType="application/vnd.openxmlformats-officedocument.drawingml.chart+xml"/>
  <Override PartName="/ppt/notesSlides/notesSlide20.xml" ContentType="application/vnd.openxmlformats-officedocument.presentationml.notesSlide+xml"/>
  <Override PartName="/ppt/charts/chart9.xml" ContentType="application/vnd.openxmlformats-officedocument.drawingml.chart+xml"/>
  <Override PartName="/ppt/notesSlides/notesSlide21.xml" ContentType="application/vnd.openxmlformats-officedocument.presentationml.notesSlide+xml"/>
  <Override PartName="/ppt/charts/chart10.xml" ContentType="application/vnd.openxmlformats-officedocument.drawingml.chart+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1.xml" ContentType="application/vnd.openxmlformats-officedocument.drawingml.chart+xml"/>
  <Override PartName="/ppt/drawings/drawing2.xml" ContentType="application/vnd.openxmlformats-officedocument.drawingml.chartshapes+xml"/>
  <Override PartName="/ppt/notesSlides/notesSlide24.xml" ContentType="application/vnd.openxmlformats-officedocument.presentationml.notesSlide+xml"/>
  <Override PartName="/ppt/charts/chart12.xml" ContentType="application/vnd.openxmlformats-officedocument.drawingml.chart+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34.xml" ContentType="application/vnd.openxmlformats-officedocument.presentationml.notesSlide+xml"/>
  <Override PartName="/ppt/charts/chart13.xml" ContentType="application/vnd.openxmlformats-officedocument.drawingml.chart+xml"/>
  <Override PartName="/ppt/notesSlides/notesSlide35.xml" ContentType="application/vnd.openxmlformats-officedocument.presentationml.notesSlide+xml"/>
  <Override PartName="/ppt/charts/chart14.xml" ContentType="application/vnd.openxmlformats-officedocument.drawingml.chart+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charts/chart15.xml" ContentType="application/vnd.openxmlformats-officedocument.drawingml.chart+xml"/>
  <Override PartName="/ppt/notesSlides/notesSlide44.xml" ContentType="application/vnd.openxmlformats-officedocument.presentationml.notesSlide+xml"/>
  <Override PartName="/ppt/charts/chart16.xml" ContentType="application/vnd.openxmlformats-officedocument.drawingml.chart+xml"/>
  <Override PartName="/ppt/drawings/drawing3.xml" ContentType="application/vnd.openxmlformats-officedocument.drawingml.chartshapes+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4" r:id="rId38"/>
    <p:sldId id="295" r:id="rId39"/>
    <p:sldId id="296" r:id="rId40"/>
    <p:sldId id="297" r:id="rId41"/>
    <p:sldId id="298" r:id="rId42"/>
    <p:sldId id="299" r:id="rId43"/>
    <p:sldId id="300" r:id="rId44"/>
    <p:sldId id="301" r:id="rId45"/>
    <p:sldId id="292" r:id="rId46"/>
    <p:sldId id="293" r:id="rId47"/>
    <p:sldId id="302" r:id="rId48"/>
    <p:sldId id="303" r:id="rId49"/>
    <p:sldId id="304" r:id="rId50"/>
    <p:sldId id="305" r:id="rId51"/>
    <p:sldId id="306" r:id="rId5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860A"/>
    <a:srgbClr val="FFFF66"/>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2" autoAdjust="0"/>
    <p:restoredTop sz="80036" autoAdjust="0"/>
  </p:normalViewPr>
  <p:slideViewPr>
    <p:cSldViewPr>
      <p:cViewPr varScale="1">
        <p:scale>
          <a:sx n="106" d="100"/>
          <a:sy n="106" d="100"/>
        </p:scale>
        <p:origin x="175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 d="100"/>
        <a:sy n="20" d="100"/>
      </p:scale>
      <p:origin x="0" y="0"/>
    </p:cViewPr>
  </p:sorterViewPr>
  <p:notesViewPr>
    <p:cSldViewPr>
      <p:cViewPr>
        <p:scale>
          <a:sx n="100" d="100"/>
          <a:sy n="100" d="100"/>
        </p:scale>
        <p:origin x="-1890" y="36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______10.xlsx"/></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______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______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______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______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______15.xlsx"/></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______16.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___2.xlsx"/></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______3.xlsx"/><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______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______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______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______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______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______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title>
      <c:overlay val="0"/>
      <c:txPr>
        <a:bodyPr/>
        <a:lstStyle/>
        <a:p>
          <a:pPr>
            <a:defRPr sz="2400"/>
          </a:pPr>
          <a:endParaRPr lang="ja-JP"/>
        </a:p>
      </c:txPr>
    </c:title>
    <c:autoTitleDeleted val="0"/>
    <c:plotArea>
      <c:layout/>
      <c:lineChart>
        <c:grouping val="standard"/>
        <c:varyColors val="0"/>
        <c:ser>
          <c:idx val="0"/>
          <c:order val="0"/>
          <c:tx>
            <c:strRef>
              <c:f>Sheet1!$B$1</c:f>
              <c:strCache>
                <c:ptCount val="1"/>
                <c:pt idx="0">
                  <c:v>シングル</c:v>
                </c:pt>
              </c:strCache>
            </c:strRef>
          </c:tx>
          <c:marker>
            <c:symbol val="none"/>
          </c:marker>
          <c:cat>
            <c:numRef>
              <c:f>Sheet1!$A$2:$A$16</c:f>
              <c:numCache>
                <c:formatCode>General</c:formatCode>
                <c:ptCount val="15"/>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numCache>
            </c:numRef>
          </c:cat>
          <c:val>
            <c:numRef>
              <c:f>Sheet1!$B$2:$B$16</c:f>
              <c:numCache>
                <c:formatCode>General</c:formatCode>
                <c:ptCount val="15"/>
                <c:pt idx="0">
                  <c:v>61145</c:v>
                </c:pt>
                <c:pt idx="1">
                  <c:v>104601</c:v>
                </c:pt>
                <c:pt idx="2">
                  <c:v>99605</c:v>
                </c:pt>
                <c:pt idx="3">
                  <c:v>74793</c:v>
                </c:pt>
                <c:pt idx="4">
                  <c:v>67323</c:v>
                </c:pt>
                <c:pt idx="5">
                  <c:v>66473</c:v>
                </c:pt>
                <c:pt idx="6">
                  <c:v>62745</c:v>
                </c:pt>
                <c:pt idx="7">
                  <c:v>65861</c:v>
                </c:pt>
                <c:pt idx="8">
                  <c:v>61324</c:v>
                </c:pt>
                <c:pt idx="9">
                  <c:v>53488</c:v>
                </c:pt>
                <c:pt idx="10">
                  <c:v>44742</c:v>
                </c:pt>
                <c:pt idx="11">
                  <c:v>50503</c:v>
                </c:pt>
                <c:pt idx="12">
                  <c:v>59247</c:v>
                </c:pt>
                <c:pt idx="13">
                  <c:v>64807</c:v>
                </c:pt>
                <c:pt idx="14">
                  <c:v>60556</c:v>
                </c:pt>
              </c:numCache>
            </c:numRef>
          </c:val>
          <c:smooth val="0"/>
        </c:ser>
        <c:dLbls>
          <c:showLegendKey val="0"/>
          <c:showVal val="0"/>
          <c:showCatName val="0"/>
          <c:showSerName val="0"/>
          <c:showPercent val="0"/>
          <c:showBubbleSize val="0"/>
        </c:dLbls>
        <c:smooth val="0"/>
        <c:axId val="507955728"/>
        <c:axId val="507956120"/>
      </c:lineChart>
      <c:catAx>
        <c:axId val="507955728"/>
        <c:scaling>
          <c:orientation val="minMax"/>
        </c:scaling>
        <c:delete val="0"/>
        <c:axPos val="b"/>
        <c:numFmt formatCode="General" sourceLinked="1"/>
        <c:majorTickMark val="in"/>
        <c:minorTickMark val="none"/>
        <c:tickLblPos val="nextTo"/>
        <c:txPr>
          <a:bodyPr/>
          <a:lstStyle/>
          <a:p>
            <a:pPr>
              <a:defRPr sz="1400"/>
            </a:pPr>
            <a:endParaRPr lang="ja-JP"/>
          </a:p>
        </c:txPr>
        <c:crossAx val="507956120"/>
        <c:crosses val="autoZero"/>
        <c:auto val="1"/>
        <c:lblAlgn val="ctr"/>
        <c:lblOffset val="100"/>
        <c:noMultiLvlLbl val="0"/>
      </c:catAx>
      <c:valAx>
        <c:axId val="507956120"/>
        <c:scaling>
          <c:orientation val="minMax"/>
        </c:scaling>
        <c:delete val="0"/>
        <c:axPos val="l"/>
        <c:majorGridlines/>
        <c:minorGridlines>
          <c:spPr>
            <a:ln>
              <a:noFill/>
            </a:ln>
          </c:spPr>
        </c:minorGridlines>
        <c:numFmt formatCode="General" sourceLinked="1"/>
        <c:majorTickMark val="out"/>
        <c:minorTickMark val="none"/>
        <c:tickLblPos val="nextTo"/>
        <c:crossAx val="507955728"/>
        <c:crosses val="autoZero"/>
        <c:crossBetween val="between"/>
      </c:valAx>
      <c:spPr>
        <a:ln>
          <a:noFill/>
        </a:ln>
      </c:spPr>
    </c:plotArea>
    <c:plotVisOnly val="1"/>
    <c:dispBlanksAs val="gap"/>
    <c:showDLblsOverMax val="0"/>
  </c:chart>
  <c:txPr>
    <a:bodyPr/>
    <a:lstStyle/>
    <a:p>
      <a:pPr>
        <a:defRPr sz="1800"/>
      </a:pPr>
      <a:endParaRPr lang="ja-JP"/>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入場者数</c:v>
                </c:pt>
              </c:strCache>
            </c:strRef>
          </c:tx>
          <c:marker>
            <c:symbol val="none"/>
          </c:marker>
          <c:cat>
            <c:numRef>
              <c:f>Sheet1!$A$2:$A$25</c:f>
              <c:numCache>
                <c:formatCode>General</c:formatCode>
                <c:ptCount val="24"/>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numCache>
            </c:numRef>
          </c:cat>
          <c:val>
            <c:numRef>
              <c:f>Sheet1!$B$2:$B$25</c:f>
              <c:numCache>
                <c:formatCode>General</c:formatCode>
                <c:ptCount val="24"/>
                <c:pt idx="0">
                  <c:v>1500</c:v>
                </c:pt>
                <c:pt idx="1">
                  <c:v>1700</c:v>
                </c:pt>
                <c:pt idx="2">
                  <c:v>1500</c:v>
                </c:pt>
                <c:pt idx="3">
                  <c:v>1450</c:v>
                </c:pt>
                <c:pt idx="4">
                  <c:v>1500</c:v>
                </c:pt>
                <c:pt idx="5">
                  <c:v>1500</c:v>
                </c:pt>
                <c:pt idx="6">
                  <c:v>1410</c:v>
                </c:pt>
                <c:pt idx="7">
                  <c:v>1300</c:v>
                </c:pt>
                <c:pt idx="8">
                  <c:v>1430</c:v>
                </c:pt>
                <c:pt idx="9">
                  <c:v>1610</c:v>
                </c:pt>
                <c:pt idx="10">
                  <c:v>1670</c:v>
                </c:pt>
                <c:pt idx="11">
                  <c:v>1601</c:v>
                </c:pt>
                <c:pt idx="12">
                  <c:v>1670</c:v>
                </c:pt>
                <c:pt idx="13">
                  <c:v>1818</c:v>
                </c:pt>
                <c:pt idx="14">
                  <c:v>1718</c:v>
                </c:pt>
                <c:pt idx="15">
                  <c:v>2016</c:v>
                </c:pt>
                <c:pt idx="16">
                  <c:v>1978</c:v>
                </c:pt>
                <c:pt idx="17">
                  <c:v>2097</c:v>
                </c:pt>
                <c:pt idx="18">
                  <c:v>2253</c:v>
                </c:pt>
                <c:pt idx="19">
                  <c:v>2606</c:v>
                </c:pt>
                <c:pt idx="20">
                  <c:v>2618</c:v>
                </c:pt>
                <c:pt idx="21">
                  <c:v>2773</c:v>
                </c:pt>
                <c:pt idx="22">
                  <c:v>3228</c:v>
                </c:pt>
                <c:pt idx="23">
                  <c:v>3885</c:v>
                </c:pt>
              </c:numCache>
            </c:numRef>
          </c:val>
          <c:smooth val="0"/>
        </c:ser>
        <c:dLbls>
          <c:showLegendKey val="0"/>
          <c:showVal val="0"/>
          <c:showCatName val="0"/>
          <c:showSerName val="0"/>
          <c:showPercent val="0"/>
          <c:showBubbleSize val="0"/>
        </c:dLbls>
        <c:smooth val="0"/>
        <c:axId val="515035352"/>
        <c:axId val="515035744"/>
      </c:lineChart>
      <c:catAx>
        <c:axId val="515035352"/>
        <c:scaling>
          <c:orientation val="minMax"/>
        </c:scaling>
        <c:delete val="0"/>
        <c:axPos val="b"/>
        <c:numFmt formatCode="General" sourceLinked="1"/>
        <c:majorTickMark val="out"/>
        <c:minorTickMark val="none"/>
        <c:tickLblPos val="nextTo"/>
        <c:crossAx val="515035744"/>
        <c:crosses val="autoZero"/>
        <c:auto val="1"/>
        <c:lblAlgn val="ctr"/>
        <c:lblOffset val="100"/>
        <c:noMultiLvlLbl val="0"/>
      </c:catAx>
      <c:valAx>
        <c:axId val="515035744"/>
        <c:scaling>
          <c:orientation val="minMax"/>
        </c:scaling>
        <c:delete val="0"/>
        <c:axPos val="l"/>
        <c:majorGridlines/>
        <c:numFmt formatCode="General" sourceLinked="1"/>
        <c:majorTickMark val="out"/>
        <c:minorTickMark val="none"/>
        <c:tickLblPos val="nextTo"/>
        <c:crossAx val="515035352"/>
        <c:crosses val="autoZero"/>
        <c:crossBetween val="between"/>
      </c:valAx>
    </c:plotArea>
    <c:plotVisOnly val="1"/>
    <c:dispBlanksAs val="gap"/>
    <c:showDLblsOverMax val="0"/>
  </c:chart>
  <c:txPr>
    <a:bodyPr/>
    <a:lstStyle/>
    <a:p>
      <a:pPr>
        <a:defRPr sz="1800"/>
      </a:pPr>
      <a:endParaRPr lang="ja-JP"/>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525724215028678"/>
          <c:y val="4.4713772011978681E-2"/>
          <c:w val="0.78813781957810825"/>
          <c:h val="0.84382253980366995"/>
        </c:manualLayout>
      </c:layout>
      <c:scatterChart>
        <c:scatterStyle val="smoothMarker"/>
        <c:varyColors val="0"/>
        <c:ser>
          <c:idx val="0"/>
          <c:order val="0"/>
          <c:tx>
            <c:strRef>
              <c:f>Sheet1!$B$1</c:f>
              <c:strCache>
                <c:ptCount val="1"/>
                <c:pt idx="0">
                  <c:v>売上枚数2</c:v>
                </c:pt>
              </c:strCache>
            </c:strRef>
          </c:tx>
          <c:trendline>
            <c:trendlineType val="linear"/>
            <c:dispRSqr val="1"/>
            <c:dispEq val="1"/>
            <c:trendlineLbl>
              <c:layout>
                <c:manualLayout>
                  <c:x val="4.8136457418851863E-2"/>
                  <c:y val="0.44703573103732913"/>
                </c:manualLayout>
              </c:layout>
              <c:numFmt formatCode="General" sourceLinked="0"/>
            </c:trendlineLbl>
          </c:trendline>
          <c:xVal>
            <c:numRef>
              <c:f>Sheet1!$A$2:$A$15</c:f>
              <c:numCache>
                <c:formatCode>0</c:formatCode>
                <c:ptCount val="14"/>
                <c:pt idx="0">
                  <c:v>27584194</c:v>
                </c:pt>
                <c:pt idx="1">
                  <c:v>27044019.251100697</c:v>
                </c:pt>
                <c:pt idx="2">
                  <c:v>26402900.207640961</c:v>
                </c:pt>
                <c:pt idx="3">
                  <c:v>25692839.175969321</c:v>
                </c:pt>
                <c:pt idx="4">
                  <c:v>24864703.439710267</c:v>
                </c:pt>
                <c:pt idx="5">
                  <c:v>24072603</c:v>
                </c:pt>
                <c:pt idx="6">
                  <c:v>23410587.0383568</c:v>
                </c:pt>
                <c:pt idx="7">
                  <c:v>22801836.32487819</c:v>
                </c:pt>
                <c:pt idx="8">
                  <c:v>22248540.350495193</c:v>
                </c:pt>
                <c:pt idx="9">
                  <c:v>21789445.197920751</c:v>
                </c:pt>
                <c:pt idx="10">
                  <c:v>21344796</c:v>
                </c:pt>
                <c:pt idx="11">
                  <c:v>20983296.697971568</c:v>
                </c:pt>
                <c:pt idx="12">
                  <c:v>20653565.025394421</c:v>
                </c:pt>
                <c:pt idx="13">
                  <c:v>20348768.950602833</c:v>
                </c:pt>
              </c:numCache>
            </c:numRef>
          </c:xVal>
          <c:yVal>
            <c:numRef>
              <c:f>Sheet1!$B$2:$B$15</c:f>
              <c:numCache>
                <c:formatCode>General</c:formatCode>
                <c:ptCount val="14"/>
                <c:pt idx="0">
                  <c:v>337424</c:v>
                </c:pt>
                <c:pt idx="1">
                  <c:v>380928</c:v>
                </c:pt>
                <c:pt idx="2">
                  <c:v>358838</c:v>
                </c:pt>
                <c:pt idx="3">
                  <c:v>320712</c:v>
                </c:pt>
                <c:pt idx="4">
                  <c:v>294452</c:v>
                </c:pt>
                <c:pt idx="5">
                  <c:v>286293</c:v>
                </c:pt>
                <c:pt idx="6">
                  <c:v>299861</c:v>
                </c:pt>
                <c:pt idx="7">
                  <c:v>288559</c:v>
                </c:pt>
                <c:pt idx="8">
                  <c:v>259970</c:v>
                </c:pt>
                <c:pt idx="9">
                  <c:v>242212</c:v>
                </c:pt>
                <c:pt idx="10">
                  <c:v>209904</c:v>
                </c:pt>
                <c:pt idx="11">
                  <c:v>206432</c:v>
                </c:pt>
                <c:pt idx="12">
                  <c:v>193411</c:v>
                </c:pt>
                <c:pt idx="13">
                  <c:v>215118</c:v>
                </c:pt>
              </c:numCache>
            </c:numRef>
          </c:yVal>
          <c:smooth val="1"/>
        </c:ser>
        <c:dLbls>
          <c:showLegendKey val="0"/>
          <c:showVal val="0"/>
          <c:showCatName val="0"/>
          <c:showSerName val="0"/>
          <c:showPercent val="0"/>
          <c:showBubbleSize val="0"/>
        </c:dLbls>
        <c:axId val="515033392"/>
        <c:axId val="500882464"/>
      </c:scatterChart>
      <c:valAx>
        <c:axId val="515033392"/>
        <c:scaling>
          <c:orientation val="minMax"/>
          <c:min val="0"/>
        </c:scaling>
        <c:delete val="0"/>
        <c:axPos val="b"/>
        <c:numFmt formatCode="0" sourceLinked="1"/>
        <c:majorTickMark val="out"/>
        <c:minorTickMark val="none"/>
        <c:tickLblPos val="nextTo"/>
        <c:crossAx val="500882464"/>
        <c:crosses val="autoZero"/>
        <c:crossBetween val="midCat"/>
        <c:majorUnit val="5000000"/>
      </c:valAx>
      <c:valAx>
        <c:axId val="500882464"/>
        <c:scaling>
          <c:orientation val="minMax"/>
        </c:scaling>
        <c:delete val="0"/>
        <c:axPos val="l"/>
        <c:majorGridlines/>
        <c:numFmt formatCode="General" sourceLinked="1"/>
        <c:majorTickMark val="out"/>
        <c:minorTickMark val="none"/>
        <c:tickLblPos val="nextTo"/>
        <c:crossAx val="515033392"/>
        <c:crosses val="autoZero"/>
        <c:crossBetween val="midCat"/>
      </c:valAx>
    </c:plotArea>
    <c:plotVisOnly val="1"/>
    <c:dispBlanksAs val="gap"/>
    <c:showDLblsOverMax val="0"/>
  </c:chart>
  <c:txPr>
    <a:bodyPr/>
    <a:lstStyle/>
    <a:p>
      <a:pPr>
        <a:defRPr sz="1800"/>
      </a:pPr>
      <a:endParaRPr lang="ja-JP"/>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131087780694079E-2"/>
          <c:y val="4.4861391929187228E-2"/>
          <c:w val="0.85482113346942745"/>
          <c:h val="0.84317326500459677"/>
        </c:manualLayout>
      </c:layout>
      <c:scatterChart>
        <c:scatterStyle val="smoothMarker"/>
        <c:varyColors val="0"/>
        <c:ser>
          <c:idx val="0"/>
          <c:order val="0"/>
          <c:tx>
            <c:strRef>
              <c:f>Sheet1!$B$2</c:f>
              <c:strCache>
                <c:ptCount val="1"/>
                <c:pt idx="0">
                  <c:v>売上</c:v>
                </c:pt>
              </c:strCache>
            </c:strRef>
          </c:tx>
          <c:trendline>
            <c:trendlineType val="linear"/>
            <c:dispRSqr val="1"/>
            <c:dispEq val="1"/>
            <c:trendlineLbl>
              <c:layout>
                <c:manualLayout>
                  <c:x val="0.17229841061533974"/>
                  <c:y val="0.31564165712766079"/>
                </c:manualLayout>
              </c:layout>
              <c:numFmt formatCode="General" sourceLinked="0"/>
            </c:trendlineLbl>
          </c:trendline>
          <c:xVal>
            <c:numRef>
              <c:f>Sheet1!$A$3:$A$25</c:f>
              <c:numCache>
                <c:formatCode>0</c:formatCode>
                <c:ptCount val="23"/>
                <c:pt idx="0">
                  <c:v>261894.65530220242</c:v>
                </c:pt>
                <c:pt idx="1">
                  <c:v>280173.98640007566</c:v>
                </c:pt>
                <c:pt idx="2">
                  <c:v>289514.30338725157</c:v>
                </c:pt>
                <c:pt idx="3">
                  <c:v>293790.62186469726</c:v>
                </c:pt>
                <c:pt idx="4">
                  <c:v>299582.09999999998</c:v>
                </c:pt>
                <c:pt idx="5">
                  <c:v>301741.09999999998</c:v>
                </c:pt>
                <c:pt idx="6">
                  <c:v>301662.8</c:v>
                </c:pt>
                <c:pt idx="7">
                  <c:v>306738.40000000002</c:v>
                </c:pt>
                <c:pt idx="8">
                  <c:v>308193.90000000002</c:v>
                </c:pt>
                <c:pt idx="9">
                  <c:v>305195.59999999998</c:v>
                </c:pt>
                <c:pt idx="10">
                  <c:v>300716.59999999998</c:v>
                </c:pt>
                <c:pt idx="11">
                  <c:v>292933.3</c:v>
                </c:pt>
                <c:pt idx="12">
                  <c:v>291459.40000000002</c:v>
                </c:pt>
                <c:pt idx="13">
                  <c:v>288440.59999999998</c:v>
                </c:pt>
                <c:pt idx="14">
                  <c:v>289091.90000000002</c:v>
                </c:pt>
                <c:pt idx="15">
                  <c:v>290003.90000000002</c:v>
                </c:pt>
                <c:pt idx="16">
                  <c:v>291205.59999999998</c:v>
                </c:pt>
                <c:pt idx="17">
                  <c:v>291840</c:v>
                </c:pt>
                <c:pt idx="18">
                  <c:v>289222.90000000002</c:v>
                </c:pt>
                <c:pt idx="19">
                  <c:v>285996.90000000002</c:v>
                </c:pt>
                <c:pt idx="20">
                  <c:v>287497.8</c:v>
                </c:pt>
                <c:pt idx="21">
                  <c:v>287188.90000000002</c:v>
                </c:pt>
                <c:pt idx="22">
                  <c:v>286811.90000000002</c:v>
                </c:pt>
              </c:numCache>
            </c:numRef>
          </c:xVal>
          <c:yVal>
            <c:numRef>
              <c:f>Sheet1!$B$3:$B$25</c:f>
              <c:numCache>
                <c:formatCode>General</c:formatCode>
                <c:ptCount val="23"/>
                <c:pt idx="0">
                  <c:v>3878</c:v>
                </c:pt>
                <c:pt idx="1">
                  <c:v>4492</c:v>
                </c:pt>
                <c:pt idx="2">
                  <c:v>4782</c:v>
                </c:pt>
                <c:pt idx="3">
                  <c:v>5137</c:v>
                </c:pt>
                <c:pt idx="4">
                  <c:v>5192</c:v>
                </c:pt>
                <c:pt idx="5">
                  <c:v>5740</c:v>
                </c:pt>
                <c:pt idx="6">
                  <c:v>5839</c:v>
                </c:pt>
                <c:pt idx="7">
                  <c:v>5880</c:v>
                </c:pt>
                <c:pt idx="8">
                  <c:v>6075</c:v>
                </c:pt>
                <c:pt idx="9">
                  <c:v>5696</c:v>
                </c:pt>
                <c:pt idx="10">
                  <c:v>5398</c:v>
                </c:pt>
                <c:pt idx="11">
                  <c:v>5031</c:v>
                </c:pt>
                <c:pt idx="12">
                  <c:v>4815</c:v>
                </c:pt>
                <c:pt idx="13">
                  <c:v>4562</c:v>
                </c:pt>
                <c:pt idx="14">
                  <c:v>4313</c:v>
                </c:pt>
                <c:pt idx="15">
                  <c:v>4222</c:v>
                </c:pt>
                <c:pt idx="16">
                  <c:v>4084</c:v>
                </c:pt>
                <c:pt idx="17">
                  <c:v>3911</c:v>
                </c:pt>
                <c:pt idx="18">
                  <c:v>3618</c:v>
                </c:pt>
                <c:pt idx="19">
                  <c:v>3165</c:v>
                </c:pt>
                <c:pt idx="20">
                  <c:v>2836</c:v>
                </c:pt>
                <c:pt idx="21">
                  <c:v>2819</c:v>
                </c:pt>
                <c:pt idx="22">
                  <c:v>3108</c:v>
                </c:pt>
              </c:numCache>
            </c:numRef>
          </c:yVal>
          <c:smooth val="1"/>
        </c:ser>
        <c:ser>
          <c:idx val="1"/>
          <c:order val="1"/>
          <c:tx>
            <c:strRef>
              <c:f>Sheet1!$C$2</c:f>
              <c:strCache>
                <c:ptCount val="1"/>
                <c:pt idx="0">
                  <c:v>列1</c:v>
                </c:pt>
              </c:strCache>
            </c:strRef>
          </c:tx>
          <c:xVal>
            <c:numRef>
              <c:f>Sheet1!$A$3:$A$25</c:f>
              <c:numCache>
                <c:formatCode>0</c:formatCode>
                <c:ptCount val="23"/>
                <c:pt idx="0">
                  <c:v>261894.65530220242</c:v>
                </c:pt>
                <c:pt idx="1">
                  <c:v>280173.98640007566</c:v>
                </c:pt>
                <c:pt idx="2">
                  <c:v>289514.30338725157</c:v>
                </c:pt>
                <c:pt idx="3">
                  <c:v>293790.62186469726</c:v>
                </c:pt>
                <c:pt idx="4">
                  <c:v>299582.09999999998</c:v>
                </c:pt>
                <c:pt idx="5">
                  <c:v>301741.09999999998</c:v>
                </c:pt>
                <c:pt idx="6">
                  <c:v>301662.8</c:v>
                </c:pt>
                <c:pt idx="7">
                  <c:v>306738.40000000002</c:v>
                </c:pt>
                <c:pt idx="8">
                  <c:v>308193.90000000002</c:v>
                </c:pt>
                <c:pt idx="9">
                  <c:v>305195.59999999998</c:v>
                </c:pt>
                <c:pt idx="10">
                  <c:v>300716.59999999998</c:v>
                </c:pt>
                <c:pt idx="11">
                  <c:v>292933.3</c:v>
                </c:pt>
                <c:pt idx="12">
                  <c:v>291459.40000000002</c:v>
                </c:pt>
                <c:pt idx="13">
                  <c:v>288440.59999999998</c:v>
                </c:pt>
                <c:pt idx="14">
                  <c:v>289091.90000000002</c:v>
                </c:pt>
                <c:pt idx="15">
                  <c:v>290003.90000000002</c:v>
                </c:pt>
                <c:pt idx="16">
                  <c:v>291205.59999999998</c:v>
                </c:pt>
                <c:pt idx="17">
                  <c:v>291840</c:v>
                </c:pt>
                <c:pt idx="18">
                  <c:v>289222.90000000002</c:v>
                </c:pt>
                <c:pt idx="19">
                  <c:v>285996.90000000002</c:v>
                </c:pt>
                <c:pt idx="20">
                  <c:v>287497.8</c:v>
                </c:pt>
                <c:pt idx="21">
                  <c:v>287188.90000000002</c:v>
                </c:pt>
                <c:pt idx="22">
                  <c:v>286811.90000000002</c:v>
                </c:pt>
              </c:numCache>
            </c:numRef>
          </c:xVal>
          <c:yVal>
            <c:numRef>
              <c:f>Sheet1!$C$3:$C$25</c:f>
              <c:numCache>
                <c:formatCode>General</c:formatCode>
                <c:ptCount val="23"/>
                <c:pt idx="15">
                  <c:v>4565</c:v>
                </c:pt>
                <c:pt idx="16">
                  <c:v>4619</c:v>
                </c:pt>
                <c:pt idx="17">
                  <c:v>4666</c:v>
                </c:pt>
                <c:pt idx="18">
                  <c:v>4523</c:v>
                </c:pt>
                <c:pt idx="19">
                  <c:v>4075</c:v>
                </c:pt>
                <c:pt idx="20">
                  <c:v>3698</c:v>
                </c:pt>
                <c:pt idx="21">
                  <c:v>3539</c:v>
                </c:pt>
                <c:pt idx="22">
                  <c:v>3651</c:v>
                </c:pt>
              </c:numCache>
            </c:numRef>
          </c:yVal>
          <c:smooth val="1"/>
        </c:ser>
        <c:dLbls>
          <c:showLegendKey val="0"/>
          <c:showVal val="0"/>
          <c:showCatName val="0"/>
          <c:showSerName val="0"/>
          <c:showPercent val="0"/>
          <c:showBubbleSize val="0"/>
        </c:dLbls>
        <c:axId val="500883248"/>
        <c:axId val="500883640"/>
      </c:scatterChart>
      <c:valAx>
        <c:axId val="500883248"/>
        <c:scaling>
          <c:orientation val="minMax"/>
        </c:scaling>
        <c:delete val="0"/>
        <c:axPos val="b"/>
        <c:numFmt formatCode="0" sourceLinked="1"/>
        <c:majorTickMark val="out"/>
        <c:minorTickMark val="none"/>
        <c:tickLblPos val="nextTo"/>
        <c:crossAx val="500883640"/>
        <c:crosses val="autoZero"/>
        <c:crossBetween val="midCat"/>
      </c:valAx>
      <c:valAx>
        <c:axId val="500883640"/>
        <c:scaling>
          <c:orientation val="minMax"/>
        </c:scaling>
        <c:delete val="0"/>
        <c:axPos val="l"/>
        <c:majorGridlines/>
        <c:numFmt formatCode="General" sourceLinked="1"/>
        <c:majorTickMark val="out"/>
        <c:minorTickMark val="none"/>
        <c:tickLblPos val="nextTo"/>
        <c:crossAx val="500883248"/>
        <c:crosses val="autoZero"/>
        <c:crossBetween val="midCat"/>
      </c:valAx>
    </c:plotArea>
    <c:plotVisOnly val="1"/>
    <c:dispBlanksAs val="gap"/>
    <c:showDLblsOverMax val="0"/>
  </c:chart>
  <c:txPr>
    <a:bodyPr/>
    <a:lstStyle/>
    <a:p>
      <a:pPr>
        <a:defRPr sz="1800"/>
      </a:pPr>
      <a:endParaRPr lang="ja-JP"/>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系列 1</c:v>
                </c:pt>
              </c:strCache>
            </c:strRef>
          </c:tx>
          <c:invertIfNegative val="0"/>
          <c:cat>
            <c:strRef>
              <c:f>Sheet1!$A$2:$A$10</c:f>
              <c:strCache>
                <c:ptCount val="9"/>
                <c:pt idx="0">
                  <c:v>そもそも音楽に払おうと思わない</c:v>
                </c:pt>
                <c:pt idx="1">
                  <c:v>無料音楽ファイルのダウンロードが増えた</c:v>
                </c:pt>
                <c:pt idx="2">
                  <c:v>無料ダウンロードで入手した</c:v>
                </c:pt>
                <c:pt idx="3">
                  <c:v>好きなアーティストではなかった</c:v>
                </c:pt>
                <c:pt idx="4">
                  <c:v>好きな楽曲ではなかった</c:v>
                </c:pt>
                <c:pt idx="5">
                  <c:v>金銭的な余裕が無かった</c:v>
                </c:pt>
                <c:pt idx="6">
                  <c:v>現在保有している音楽で満足している</c:v>
                </c:pt>
                <c:pt idx="7">
                  <c:v>無料動画配信サイトでの視聴が増えた</c:v>
                </c:pt>
                <c:pt idx="8">
                  <c:v>ｙｏｕｔｕｂｅ等を使ったため購入しなかった</c:v>
                </c:pt>
              </c:strCache>
            </c:strRef>
          </c:cat>
          <c:val>
            <c:numRef>
              <c:f>Sheet1!$B$2:$B$10</c:f>
              <c:numCache>
                <c:formatCode>General</c:formatCode>
                <c:ptCount val="9"/>
                <c:pt idx="0">
                  <c:v>10.4</c:v>
                </c:pt>
                <c:pt idx="1">
                  <c:v>10.7</c:v>
                </c:pt>
                <c:pt idx="2">
                  <c:v>14.8</c:v>
                </c:pt>
                <c:pt idx="3">
                  <c:v>14.8</c:v>
                </c:pt>
                <c:pt idx="4">
                  <c:v>19.7</c:v>
                </c:pt>
                <c:pt idx="5">
                  <c:v>23.2</c:v>
                </c:pt>
                <c:pt idx="6">
                  <c:v>27</c:v>
                </c:pt>
                <c:pt idx="7">
                  <c:v>29.5</c:v>
                </c:pt>
                <c:pt idx="8">
                  <c:v>32</c:v>
                </c:pt>
              </c:numCache>
            </c:numRef>
          </c:val>
        </c:ser>
        <c:dLbls>
          <c:showLegendKey val="0"/>
          <c:showVal val="0"/>
          <c:showCatName val="0"/>
          <c:showSerName val="0"/>
          <c:showPercent val="0"/>
          <c:showBubbleSize val="0"/>
        </c:dLbls>
        <c:gapWidth val="150"/>
        <c:axId val="514655672"/>
        <c:axId val="514656064"/>
      </c:barChart>
      <c:catAx>
        <c:axId val="514655672"/>
        <c:scaling>
          <c:orientation val="minMax"/>
        </c:scaling>
        <c:delete val="0"/>
        <c:axPos val="l"/>
        <c:numFmt formatCode="General" sourceLinked="0"/>
        <c:majorTickMark val="out"/>
        <c:minorTickMark val="none"/>
        <c:tickLblPos val="nextTo"/>
        <c:txPr>
          <a:bodyPr/>
          <a:lstStyle/>
          <a:p>
            <a:pPr>
              <a:defRPr sz="1400"/>
            </a:pPr>
            <a:endParaRPr lang="ja-JP"/>
          </a:p>
        </c:txPr>
        <c:crossAx val="514656064"/>
        <c:crosses val="autoZero"/>
        <c:auto val="1"/>
        <c:lblAlgn val="ctr"/>
        <c:lblOffset val="100"/>
        <c:noMultiLvlLbl val="0"/>
      </c:catAx>
      <c:valAx>
        <c:axId val="514656064"/>
        <c:scaling>
          <c:orientation val="minMax"/>
        </c:scaling>
        <c:delete val="0"/>
        <c:axPos val="b"/>
        <c:majorGridlines/>
        <c:numFmt formatCode="General" sourceLinked="1"/>
        <c:majorTickMark val="out"/>
        <c:minorTickMark val="none"/>
        <c:tickLblPos val="nextTo"/>
        <c:crossAx val="514655672"/>
        <c:crosses val="autoZero"/>
        <c:crossBetween val="between"/>
      </c:valAx>
    </c:plotArea>
    <c:plotVisOnly val="1"/>
    <c:dispBlanksAs val="gap"/>
    <c:showDLblsOverMax val="0"/>
  </c:chart>
  <c:txPr>
    <a:bodyPr/>
    <a:lstStyle/>
    <a:p>
      <a:pPr>
        <a:defRPr sz="1800"/>
      </a:pPr>
      <a:endParaRPr lang="ja-JP"/>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878717654353695"/>
          <c:y val="0.12068797911343183"/>
          <c:w val="0.84834640411884132"/>
          <c:h val="0.47462012479093912"/>
        </c:manualLayout>
      </c:layout>
      <c:barChart>
        <c:barDir val="col"/>
        <c:grouping val="clustered"/>
        <c:varyColors val="0"/>
        <c:ser>
          <c:idx val="0"/>
          <c:order val="0"/>
          <c:tx>
            <c:strRef>
              <c:f>Sheet1!$B$1</c:f>
              <c:strCache>
                <c:ptCount val="1"/>
                <c:pt idx="0">
                  <c:v>全体</c:v>
                </c:pt>
              </c:strCache>
            </c:strRef>
          </c:tx>
          <c:invertIfNegative val="0"/>
          <c:dLbls>
            <c:spPr>
              <a:noFill/>
              <a:ln>
                <a:noFill/>
              </a:ln>
              <a:effectLst/>
            </c:spPr>
            <c:txPr>
              <a:bodyPr/>
              <a:lstStyle/>
              <a:p>
                <a:pPr>
                  <a:defRPr>
                    <a:solidFill>
                      <a:schemeClr val="accent1"/>
                    </a:solidFill>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無料動画配信サイト</c:v>
                </c:pt>
                <c:pt idx="1">
                  <c:v>AM・FMラジオ</c:v>
                </c:pt>
                <c:pt idx="2">
                  <c:v>テレビ</c:v>
                </c:pt>
                <c:pt idx="3">
                  <c:v>カラオケ</c:v>
                </c:pt>
                <c:pt idx="4">
                  <c:v>コンサート・ライブ</c:v>
                </c:pt>
                <c:pt idx="5">
                  <c:v>テレビの有料チャンネル</c:v>
                </c:pt>
                <c:pt idx="6">
                  <c:v>有料動画配信サービス</c:v>
                </c:pt>
              </c:strCache>
            </c:strRef>
          </c:cat>
          <c:val>
            <c:numRef>
              <c:f>Sheet1!$B$2:$B$8</c:f>
              <c:numCache>
                <c:formatCode>0.0</c:formatCode>
                <c:ptCount val="7"/>
                <c:pt idx="0">
                  <c:v>60</c:v>
                </c:pt>
                <c:pt idx="1">
                  <c:v>40.4</c:v>
                </c:pt>
                <c:pt idx="2">
                  <c:v>36.9</c:v>
                </c:pt>
                <c:pt idx="3">
                  <c:v>35.200000000000003</c:v>
                </c:pt>
                <c:pt idx="4">
                  <c:v>14.9</c:v>
                </c:pt>
                <c:pt idx="5">
                  <c:v>4.3</c:v>
                </c:pt>
                <c:pt idx="6">
                  <c:v>1.9</c:v>
                </c:pt>
              </c:numCache>
            </c:numRef>
          </c:val>
        </c:ser>
        <c:ser>
          <c:idx val="1"/>
          <c:order val="1"/>
          <c:tx>
            <c:strRef>
              <c:f>Sheet1!$C$1</c:f>
              <c:strCache>
                <c:ptCount val="1"/>
                <c:pt idx="0">
                  <c:v>大学・専門生</c:v>
                </c:pt>
              </c:strCache>
            </c:strRef>
          </c:tx>
          <c:invertIfNegative val="0"/>
          <c:cat>
            <c:strRef>
              <c:f>Sheet1!$A$2:$A$8</c:f>
              <c:strCache>
                <c:ptCount val="7"/>
                <c:pt idx="0">
                  <c:v>無料動画配信サイト</c:v>
                </c:pt>
                <c:pt idx="1">
                  <c:v>AM・FMラジオ</c:v>
                </c:pt>
                <c:pt idx="2">
                  <c:v>テレビ</c:v>
                </c:pt>
                <c:pt idx="3">
                  <c:v>カラオケ</c:v>
                </c:pt>
                <c:pt idx="4">
                  <c:v>コンサート・ライブ</c:v>
                </c:pt>
                <c:pt idx="5">
                  <c:v>テレビの有料チャンネル</c:v>
                </c:pt>
                <c:pt idx="6">
                  <c:v>有料動画配信サービス</c:v>
                </c:pt>
              </c:strCache>
            </c:strRef>
          </c:cat>
          <c:val>
            <c:numRef>
              <c:f>Sheet1!$C$2:$C$8</c:f>
              <c:numCache>
                <c:formatCode>General</c:formatCode>
                <c:ptCount val="7"/>
                <c:pt idx="0">
                  <c:v>85</c:v>
                </c:pt>
                <c:pt idx="1">
                  <c:v>22</c:v>
                </c:pt>
                <c:pt idx="2">
                  <c:v>33</c:v>
                </c:pt>
                <c:pt idx="3">
                  <c:v>72</c:v>
                </c:pt>
                <c:pt idx="4">
                  <c:v>22.5</c:v>
                </c:pt>
                <c:pt idx="5">
                  <c:v>5</c:v>
                </c:pt>
                <c:pt idx="6">
                  <c:v>1.9</c:v>
                </c:pt>
              </c:numCache>
            </c:numRef>
          </c:val>
        </c:ser>
        <c:ser>
          <c:idx val="2"/>
          <c:order val="2"/>
          <c:tx>
            <c:strRef>
              <c:f>Sheet1!$D$1</c:f>
              <c:strCache>
                <c:ptCount val="1"/>
                <c:pt idx="0">
                  <c:v>５０代</c:v>
                </c:pt>
              </c:strCache>
            </c:strRef>
          </c:tx>
          <c:invertIfNegative val="0"/>
          <c:cat>
            <c:strRef>
              <c:f>Sheet1!$A$2:$A$8</c:f>
              <c:strCache>
                <c:ptCount val="7"/>
                <c:pt idx="0">
                  <c:v>無料動画配信サイト</c:v>
                </c:pt>
                <c:pt idx="1">
                  <c:v>AM・FMラジオ</c:v>
                </c:pt>
                <c:pt idx="2">
                  <c:v>テレビ</c:v>
                </c:pt>
                <c:pt idx="3">
                  <c:v>カラオケ</c:v>
                </c:pt>
                <c:pt idx="4">
                  <c:v>コンサート・ライブ</c:v>
                </c:pt>
                <c:pt idx="5">
                  <c:v>テレビの有料チャンネル</c:v>
                </c:pt>
                <c:pt idx="6">
                  <c:v>有料動画配信サービス</c:v>
                </c:pt>
              </c:strCache>
            </c:strRef>
          </c:cat>
          <c:val>
            <c:numRef>
              <c:f>Sheet1!$D$2:$D$8</c:f>
              <c:numCache>
                <c:formatCode>General</c:formatCode>
                <c:ptCount val="7"/>
                <c:pt idx="0">
                  <c:v>51</c:v>
                </c:pt>
                <c:pt idx="1">
                  <c:v>48</c:v>
                </c:pt>
                <c:pt idx="2">
                  <c:v>39</c:v>
                </c:pt>
                <c:pt idx="3">
                  <c:v>29</c:v>
                </c:pt>
                <c:pt idx="4">
                  <c:v>13.5</c:v>
                </c:pt>
                <c:pt idx="5">
                  <c:v>5.3</c:v>
                </c:pt>
                <c:pt idx="6">
                  <c:v>1.9</c:v>
                </c:pt>
              </c:numCache>
            </c:numRef>
          </c:val>
        </c:ser>
        <c:dLbls>
          <c:showLegendKey val="0"/>
          <c:showVal val="0"/>
          <c:showCatName val="0"/>
          <c:showSerName val="0"/>
          <c:showPercent val="0"/>
          <c:showBubbleSize val="0"/>
        </c:dLbls>
        <c:gapWidth val="75"/>
        <c:overlap val="-25"/>
        <c:axId val="514656848"/>
        <c:axId val="514657240"/>
      </c:barChart>
      <c:catAx>
        <c:axId val="514656848"/>
        <c:scaling>
          <c:orientation val="minMax"/>
        </c:scaling>
        <c:delete val="0"/>
        <c:axPos val="b"/>
        <c:numFmt formatCode="General" sourceLinked="0"/>
        <c:majorTickMark val="none"/>
        <c:minorTickMark val="none"/>
        <c:tickLblPos val="nextTo"/>
        <c:txPr>
          <a:bodyPr/>
          <a:lstStyle/>
          <a:p>
            <a:pPr>
              <a:defRPr b="1"/>
            </a:pPr>
            <a:endParaRPr lang="ja-JP"/>
          </a:p>
        </c:txPr>
        <c:crossAx val="514657240"/>
        <c:crosses val="autoZero"/>
        <c:auto val="1"/>
        <c:lblAlgn val="ctr"/>
        <c:lblOffset val="100"/>
        <c:noMultiLvlLbl val="0"/>
      </c:catAx>
      <c:valAx>
        <c:axId val="514657240"/>
        <c:scaling>
          <c:orientation val="minMax"/>
        </c:scaling>
        <c:delete val="0"/>
        <c:axPos val="l"/>
        <c:majorGridlines/>
        <c:numFmt formatCode="0.0" sourceLinked="1"/>
        <c:majorTickMark val="none"/>
        <c:minorTickMark val="none"/>
        <c:tickLblPos val="nextTo"/>
        <c:spPr>
          <a:ln w="9525">
            <a:noFill/>
          </a:ln>
        </c:spPr>
        <c:crossAx val="514656848"/>
        <c:crosses val="autoZero"/>
        <c:crossBetween val="between"/>
      </c:valAx>
    </c:plotArea>
    <c:legend>
      <c:legendPos val="b"/>
      <c:layout>
        <c:manualLayout>
          <c:xMode val="edge"/>
          <c:yMode val="edge"/>
          <c:x val="0.29318206006988951"/>
          <c:y val="6.8379555049438948E-2"/>
          <c:w val="0.42140532471182002"/>
          <c:h val="5.5626868479259878E-2"/>
        </c:manualLayout>
      </c:layout>
      <c:overlay val="0"/>
    </c:legend>
    <c:plotVisOnly val="1"/>
    <c:dispBlanksAs val="gap"/>
    <c:showDLblsOverMax val="0"/>
  </c:chart>
  <c:txPr>
    <a:bodyPr/>
    <a:lstStyle/>
    <a:p>
      <a:pPr>
        <a:defRPr sz="1800"/>
      </a:pPr>
      <a:endParaRPr lang="ja-JP"/>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208599316099451E-2"/>
          <c:y val="4.7667424590081713E-2"/>
          <c:w val="0.6319722782919468"/>
          <c:h val="0.72346879548065235"/>
        </c:manualLayout>
      </c:layout>
      <c:lineChart>
        <c:grouping val="standard"/>
        <c:varyColors val="0"/>
        <c:ser>
          <c:idx val="0"/>
          <c:order val="0"/>
          <c:tx>
            <c:strRef>
              <c:f>Sheet1!$B$1</c:f>
              <c:strCache>
                <c:ptCount val="1"/>
                <c:pt idx="0">
                  <c:v>携帯電話(計)</c:v>
                </c:pt>
              </c:strCache>
            </c:strRef>
          </c:tx>
          <c:cat>
            <c:strRef>
              <c:f>Sheet1!$A$2:$A$8</c:f>
              <c:strCache>
                <c:ptCount val="7"/>
                <c:pt idx="0">
                  <c:v>全体</c:v>
                </c:pt>
                <c:pt idx="1">
                  <c:v>20代</c:v>
                </c:pt>
                <c:pt idx="2">
                  <c:v>30代</c:v>
                </c:pt>
                <c:pt idx="3">
                  <c:v>40代</c:v>
                </c:pt>
                <c:pt idx="4">
                  <c:v>50代</c:v>
                </c:pt>
                <c:pt idx="5">
                  <c:v>60代</c:v>
                </c:pt>
                <c:pt idx="6">
                  <c:v>70歳以上</c:v>
                </c:pt>
              </c:strCache>
            </c:strRef>
          </c:cat>
          <c:val>
            <c:numRef>
              <c:f>Sheet1!$B$2:$B$8</c:f>
              <c:numCache>
                <c:formatCode>General</c:formatCode>
                <c:ptCount val="7"/>
                <c:pt idx="0">
                  <c:v>85.7</c:v>
                </c:pt>
                <c:pt idx="1">
                  <c:v>100</c:v>
                </c:pt>
                <c:pt idx="2">
                  <c:v>96.1</c:v>
                </c:pt>
                <c:pt idx="3">
                  <c:v>91.9</c:v>
                </c:pt>
                <c:pt idx="4">
                  <c:v>90.6</c:v>
                </c:pt>
                <c:pt idx="5">
                  <c:v>80.900000000000006</c:v>
                </c:pt>
                <c:pt idx="6">
                  <c:v>65.900000000000006</c:v>
                </c:pt>
              </c:numCache>
            </c:numRef>
          </c:val>
          <c:smooth val="0"/>
        </c:ser>
        <c:ser>
          <c:idx val="1"/>
          <c:order val="1"/>
          <c:tx>
            <c:strRef>
              <c:f>Sheet1!$C$1</c:f>
              <c:strCache>
                <c:ptCount val="1"/>
                <c:pt idx="0">
                  <c:v>スマートフォン</c:v>
                </c:pt>
              </c:strCache>
            </c:strRef>
          </c:tx>
          <c:cat>
            <c:strRef>
              <c:f>Sheet1!$A$2:$A$8</c:f>
              <c:strCache>
                <c:ptCount val="7"/>
                <c:pt idx="0">
                  <c:v>全体</c:v>
                </c:pt>
                <c:pt idx="1">
                  <c:v>20代</c:v>
                </c:pt>
                <c:pt idx="2">
                  <c:v>30代</c:v>
                </c:pt>
                <c:pt idx="3">
                  <c:v>40代</c:v>
                </c:pt>
                <c:pt idx="4">
                  <c:v>50代</c:v>
                </c:pt>
                <c:pt idx="5">
                  <c:v>60代</c:v>
                </c:pt>
                <c:pt idx="6">
                  <c:v>70歳以上</c:v>
                </c:pt>
              </c:strCache>
            </c:strRef>
          </c:cat>
          <c:val>
            <c:numRef>
              <c:f>Sheet1!$C$2:$C$8</c:f>
              <c:numCache>
                <c:formatCode>General</c:formatCode>
                <c:ptCount val="7"/>
                <c:pt idx="0">
                  <c:v>39.700000000000003</c:v>
                </c:pt>
                <c:pt idx="1">
                  <c:v>80.599999999999994</c:v>
                </c:pt>
                <c:pt idx="2">
                  <c:v>68.900000000000006</c:v>
                </c:pt>
                <c:pt idx="3">
                  <c:v>57</c:v>
                </c:pt>
                <c:pt idx="4">
                  <c:v>28.6</c:v>
                </c:pt>
                <c:pt idx="5">
                  <c:v>14.9</c:v>
                </c:pt>
                <c:pt idx="6">
                  <c:v>9.1999999999999993</c:v>
                </c:pt>
              </c:numCache>
            </c:numRef>
          </c:val>
          <c:smooth val="0"/>
        </c:ser>
        <c:ser>
          <c:idx val="2"/>
          <c:order val="2"/>
          <c:tx>
            <c:strRef>
              <c:f>Sheet1!$D$1</c:f>
              <c:strCache>
                <c:ptCount val="1"/>
                <c:pt idx="0">
                  <c:v>スマートフォン以外</c:v>
                </c:pt>
              </c:strCache>
            </c:strRef>
          </c:tx>
          <c:cat>
            <c:strRef>
              <c:f>Sheet1!$A$2:$A$8</c:f>
              <c:strCache>
                <c:ptCount val="7"/>
                <c:pt idx="0">
                  <c:v>全体</c:v>
                </c:pt>
                <c:pt idx="1">
                  <c:v>20代</c:v>
                </c:pt>
                <c:pt idx="2">
                  <c:v>30代</c:v>
                </c:pt>
                <c:pt idx="3">
                  <c:v>40代</c:v>
                </c:pt>
                <c:pt idx="4">
                  <c:v>50代</c:v>
                </c:pt>
                <c:pt idx="5">
                  <c:v>60代</c:v>
                </c:pt>
                <c:pt idx="6">
                  <c:v>70歳以上</c:v>
                </c:pt>
              </c:strCache>
            </c:strRef>
          </c:cat>
          <c:val>
            <c:numRef>
              <c:f>Sheet1!$D$2:$D$8</c:f>
              <c:numCache>
                <c:formatCode>General</c:formatCode>
                <c:ptCount val="7"/>
                <c:pt idx="0">
                  <c:v>52</c:v>
                </c:pt>
                <c:pt idx="1">
                  <c:v>30.6</c:v>
                </c:pt>
                <c:pt idx="2">
                  <c:v>36.9</c:v>
                </c:pt>
                <c:pt idx="3">
                  <c:v>44.4</c:v>
                </c:pt>
                <c:pt idx="4">
                  <c:v>68.8</c:v>
                </c:pt>
                <c:pt idx="5">
                  <c:v>67.5</c:v>
                </c:pt>
                <c:pt idx="6">
                  <c:v>57.5</c:v>
                </c:pt>
              </c:numCache>
            </c:numRef>
          </c:val>
          <c:smooth val="0"/>
        </c:ser>
        <c:dLbls>
          <c:showLegendKey val="0"/>
          <c:showVal val="0"/>
          <c:showCatName val="0"/>
          <c:showSerName val="0"/>
          <c:showPercent val="0"/>
          <c:showBubbleSize val="0"/>
        </c:dLbls>
        <c:marker val="1"/>
        <c:smooth val="0"/>
        <c:axId val="514662728"/>
        <c:axId val="554536368"/>
      </c:lineChart>
      <c:catAx>
        <c:axId val="514662728"/>
        <c:scaling>
          <c:orientation val="minMax"/>
        </c:scaling>
        <c:delete val="0"/>
        <c:axPos val="b"/>
        <c:numFmt formatCode="General" sourceLinked="0"/>
        <c:majorTickMark val="out"/>
        <c:minorTickMark val="none"/>
        <c:tickLblPos val="nextTo"/>
        <c:crossAx val="554536368"/>
        <c:crosses val="autoZero"/>
        <c:auto val="1"/>
        <c:lblAlgn val="ctr"/>
        <c:lblOffset val="100"/>
        <c:noMultiLvlLbl val="0"/>
      </c:catAx>
      <c:valAx>
        <c:axId val="554536368"/>
        <c:scaling>
          <c:orientation val="minMax"/>
          <c:max val="100"/>
        </c:scaling>
        <c:delete val="0"/>
        <c:axPos val="l"/>
        <c:majorGridlines/>
        <c:numFmt formatCode="General" sourceLinked="1"/>
        <c:majorTickMark val="out"/>
        <c:minorTickMark val="none"/>
        <c:tickLblPos val="nextTo"/>
        <c:crossAx val="514662728"/>
        <c:crosses val="autoZero"/>
        <c:crossBetween val="between"/>
      </c:valAx>
    </c:plotArea>
    <c:legend>
      <c:legendPos val="r"/>
      <c:layout>
        <c:manualLayout>
          <c:xMode val="edge"/>
          <c:yMode val="edge"/>
          <c:x val="0.70542633789009734"/>
          <c:y val="0.29350719414853366"/>
          <c:w val="0.29457366210990266"/>
          <c:h val="0.33498055146836037"/>
        </c:manualLayout>
      </c:layout>
      <c:overlay val="0"/>
    </c:legend>
    <c:plotVisOnly val="1"/>
    <c:dispBlanksAs val="gap"/>
    <c:showDLblsOverMax val="0"/>
  </c:chart>
  <c:txPr>
    <a:bodyPr/>
    <a:lstStyle/>
    <a:p>
      <a:pPr>
        <a:defRPr sz="1800"/>
      </a:pPr>
      <a:endParaRPr lang="ja-JP"/>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2265789912231971E-2"/>
          <c:y val="4.0304207200764858E-2"/>
          <c:w val="0.63508186590378846"/>
          <c:h val="0.83063970982879831"/>
        </c:manualLayout>
      </c:layout>
      <c:barChart>
        <c:barDir val="col"/>
        <c:grouping val="percentStacked"/>
        <c:varyColors val="0"/>
        <c:ser>
          <c:idx val="0"/>
          <c:order val="0"/>
          <c:tx>
            <c:strRef>
              <c:f>Sheet1!$B$1</c:f>
              <c:strCache>
                <c:ptCount val="1"/>
                <c:pt idx="0">
                  <c:v>中学生～20代</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Sheet1!$A$2:$A$11</c:f>
              <c:numCache>
                <c:formatCode>General</c:formatCode>
                <c:ptCount val="10"/>
                <c:pt idx="0">
                  <c:v>2004</c:v>
                </c:pt>
                <c:pt idx="1">
                  <c:v>2005</c:v>
                </c:pt>
                <c:pt idx="2">
                  <c:v>2006</c:v>
                </c:pt>
                <c:pt idx="3">
                  <c:v>2007</c:v>
                </c:pt>
                <c:pt idx="4">
                  <c:v>2008</c:v>
                </c:pt>
                <c:pt idx="5">
                  <c:v>2009</c:v>
                </c:pt>
                <c:pt idx="6">
                  <c:v>2010</c:v>
                </c:pt>
                <c:pt idx="7">
                  <c:v>2011</c:v>
                </c:pt>
                <c:pt idx="8">
                  <c:v>2012</c:v>
                </c:pt>
                <c:pt idx="9">
                  <c:v>2013</c:v>
                </c:pt>
              </c:numCache>
            </c:numRef>
          </c:cat>
          <c:val>
            <c:numRef>
              <c:f>Sheet1!$B$2:$B$11</c:f>
              <c:numCache>
                <c:formatCode>General</c:formatCode>
                <c:ptCount val="10"/>
                <c:pt idx="0">
                  <c:v>38.200000000000003</c:v>
                </c:pt>
                <c:pt idx="1">
                  <c:v>38.1</c:v>
                </c:pt>
                <c:pt idx="2">
                  <c:v>33.6</c:v>
                </c:pt>
                <c:pt idx="3">
                  <c:v>35.799999999999997</c:v>
                </c:pt>
                <c:pt idx="4">
                  <c:v>35.6</c:v>
                </c:pt>
                <c:pt idx="5">
                  <c:v>32.1</c:v>
                </c:pt>
                <c:pt idx="6">
                  <c:v>32.700000000000003</c:v>
                </c:pt>
                <c:pt idx="7">
                  <c:v>38.200000000000003</c:v>
                </c:pt>
                <c:pt idx="8">
                  <c:v>31.6</c:v>
                </c:pt>
                <c:pt idx="9" formatCode="0.0">
                  <c:v>38</c:v>
                </c:pt>
              </c:numCache>
            </c:numRef>
          </c:val>
        </c:ser>
        <c:ser>
          <c:idx val="1"/>
          <c:order val="1"/>
          <c:tx>
            <c:strRef>
              <c:f>Sheet1!$C$1</c:f>
              <c:strCache>
                <c:ptCount val="1"/>
                <c:pt idx="0">
                  <c:v>30～40代</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Sheet1!$A$2:$A$11</c:f>
              <c:numCache>
                <c:formatCode>General</c:formatCode>
                <c:ptCount val="10"/>
                <c:pt idx="0">
                  <c:v>2004</c:v>
                </c:pt>
                <c:pt idx="1">
                  <c:v>2005</c:v>
                </c:pt>
                <c:pt idx="2">
                  <c:v>2006</c:v>
                </c:pt>
                <c:pt idx="3">
                  <c:v>2007</c:v>
                </c:pt>
                <c:pt idx="4">
                  <c:v>2008</c:v>
                </c:pt>
                <c:pt idx="5">
                  <c:v>2009</c:v>
                </c:pt>
                <c:pt idx="6">
                  <c:v>2010</c:v>
                </c:pt>
                <c:pt idx="7">
                  <c:v>2011</c:v>
                </c:pt>
                <c:pt idx="8">
                  <c:v>2012</c:v>
                </c:pt>
                <c:pt idx="9">
                  <c:v>2013</c:v>
                </c:pt>
              </c:numCache>
            </c:numRef>
          </c:cat>
          <c:val>
            <c:numRef>
              <c:f>Sheet1!$C$2:$C$11</c:f>
              <c:numCache>
                <c:formatCode>General</c:formatCode>
                <c:ptCount val="10"/>
                <c:pt idx="0">
                  <c:v>41.5</c:v>
                </c:pt>
                <c:pt idx="1">
                  <c:v>42.8</c:v>
                </c:pt>
                <c:pt idx="2" formatCode="0.0">
                  <c:v>35</c:v>
                </c:pt>
                <c:pt idx="3">
                  <c:v>26.3</c:v>
                </c:pt>
                <c:pt idx="4">
                  <c:v>39.6</c:v>
                </c:pt>
                <c:pt idx="5">
                  <c:v>39.5</c:v>
                </c:pt>
                <c:pt idx="6">
                  <c:v>41.3</c:v>
                </c:pt>
                <c:pt idx="7">
                  <c:v>36.4</c:v>
                </c:pt>
                <c:pt idx="8">
                  <c:v>41.8</c:v>
                </c:pt>
                <c:pt idx="9">
                  <c:v>33.5</c:v>
                </c:pt>
              </c:numCache>
            </c:numRef>
          </c:val>
        </c:ser>
        <c:ser>
          <c:idx val="2"/>
          <c:order val="2"/>
          <c:tx>
            <c:strRef>
              <c:f>Sheet1!$D$1</c:f>
              <c:strCache>
                <c:ptCount val="1"/>
                <c:pt idx="0">
                  <c:v>50～60代</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Sheet1!$A$2:$A$11</c:f>
              <c:numCache>
                <c:formatCode>General</c:formatCode>
                <c:ptCount val="10"/>
                <c:pt idx="0">
                  <c:v>2004</c:v>
                </c:pt>
                <c:pt idx="1">
                  <c:v>2005</c:v>
                </c:pt>
                <c:pt idx="2">
                  <c:v>2006</c:v>
                </c:pt>
                <c:pt idx="3">
                  <c:v>2007</c:v>
                </c:pt>
                <c:pt idx="4">
                  <c:v>2008</c:v>
                </c:pt>
                <c:pt idx="5">
                  <c:v>2009</c:v>
                </c:pt>
                <c:pt idx="6">
                  <c:v>2010</c:v>
                </c:pt>
                <c:pt idx="7">
                  <c:v>2011</c:v>
                </c:pt>
                <c:pt idx="8">
                  <c:v>2012</c:v>
                </c:pt>
                <c:pt idx="9">
                  <c:v>2013</c:v>
                </c:pt>
              </c:numCache>
            </c:numRef>
          </c:cat>
          <c:val>
            <c:numRef>
              <c:f>Sheet1!$D$2:$D$11</c:f>
              <c:numCache>
                <c:formatCode>General</c:formatCode>
                <c:ptCount val="10"/>
                <c:pt idx="0">
                  <c:v>20.2</c:v>
                </c:pt>
                <c:pt idx="1">
                  <c:v>19.100000000000001</c:v>
                </c:pt>
                <c:pt idx="2">
                  <c:v>31.3</c:v>
                </c:pt>
                <c:pt idx="3">
                  <c:v>37.799999999999997</c:v>
                </c:pt>
                <c:pt idx="4">
                  <c:v>24.8</c:v>
                </c:pt>
                <c:pt idx="5">
                  <c:v>28.4</c:v>
                </c:pt>
                <c:pt idx="6" formatCode="0.0">
                  <c:v>26</c:v>
                </c:pt>
                <c:pt idx="7">
                  <c:v>25.4</c:v>
                </c:pt>
                <c:pt idx="8">
                  <c:v>26.6</c:v>
                </c:pt>
                <c:pt idx="9">
                  <c:v>28.5</c:v>
                </c:pt>
              </c:numCache>
            </c:numRef>
          </c:val>
        </c:ser>
        <c:dLbls>
          <c:showLegendKey val="0"/>
          <c:showVal val="0"/>
          <c:showCatName val="0"/>
          <c:showSerName val="0"/>
          <c:showPercent val="0"/>
          <c:showBubbleSize val="0"/>
        </c:dLbls>
        <c:gapWidth val="150"/>
        <c:overlap val="100"/>
        <c:axId val="554537152"/>
        <c:axId val="554537544"/>
      </c:barChart>
      <c:catAx>
        <c:axId val="554537152"/>
        <c:scaling>
          <c:orientation val="minMax"/>
        </c:scaling>
        <c:delete val="0"/>
        <c:axPos val="b"/>
        <c:numFmt formatCode="General" sourceLinked="1"/>
        <c:majorTickMark val="out"/>
        <c:minorTickMark val="none"/>
        <c:tickLblPos val="nextTo"/>
        <c:crossAx val="554537544"/>
        <c:crosses val="autoZero"/>
        <c:auto val="1"/>
        <c:lblAlgn val="ctr"/>
        <c:lblOffset val="100"/>
        <c:noMultiLvlLbl val="0"/>
      </c:catAx>
      <c:valAx>
        <c:axId val="554537544"/>
        <c:scaling>
          <c:orientation val="minMax"/>
        </c:scaling>
        <c:delete val="0"/>
        <c:axPos val="l"/>
        <c:majorGridlines/>
        <c:numFmt formatCode="0%" sourceLinked="1"/>
        <c:majorTickMark val="out"/>
        <c:minorTickMark val="none"/>
        <c:tickLblPos val="nextTo"/>
        <c:crossAx val="554537152"/>
        <c:crosses val="autoZero"/>
        <c:crossBetween val="between"/>
      </c:valAx>
    </c:plotArea>
    <c:legend>
      <c:legendPos val="r"/>
      <c:layout>
        <c:manualLayout>
          <c:xMode val="edge"/>
          <c:yMode val="edge"/>
          <c:x val="0.69912301410954336"/>
          <c:y val="0.13889438732159651"/>
          <c:w val="0.29027878017151548"/>
          <c:h val="0.16081037944140791"/>
        </c:manualLayout>
      </c:layout>
      <c:overlay val="0"/>
    </c:legend>
    <c:plotVisOnly val="1"/>
    <c:dispBlanksAs val="gap"/>
    <c:showDLblsOverMax val="0"/>
  </c:chart>
  <c:txPr>
    <a:bodyPr/>
    <a:lstStyle/>
    <a:p>
      <a:pPr>
        <a:defRPr sz="1800"/>
      </a:pPr>
      <a:endParaRPr lang="ja-JP"/>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title>
      <c:layout>
        <c:manualLayout>
          <c:xMode val="edge"/>
          <c:yMode val="edge"/>
          <c:x val="0.43152777777777779"/>
          <c:y val="5.8737151248164461E-3"/>
        </c:manualLayout>
      </c:layout>
      <c:overlay val="0"/>
    </c:title>
    <c:autoTitleDeleted val="0"/>
    <c:plotArea>
      <c:layout>
        <c:manualLayout>
          <c:layoutTarget val="inner"/>
          <c:xMode val="edge"/>
          <c:yMode val="edge"/>
          <c:x val="0.1348868717799164"/>
          <c:y val="7.4332096153179095E-2"/>
          <c:w val="0.84659460970156497"/>
          <c:h val="0.84498733913767399"/>
        </c:manualLayout>
      </c:layout>
      <c:lineChart>
        <c:grouping val="standard"/>
        <c:varyColors val="0"/>
        <c:ser>
          <c:idx val="0"/>
          <c:order val="0"/>
          <c:tx>
            <c:strRef>
              <c:f>Sheet1!$B$1</c:f>
              <c:strCache>
                <c:ptCount val="1"/>
                <c:pt idx="0">
                  <c:v>アルバム</c:v>
                </c:pt>
              </c:strCache>
            </c:strRef>
          </c:tx>
          <c:marker>
            <c:symbol val="none"/>
          </c:marker>
          <c:cat>
            <c:numRef>
              <c:f>Sheet1!$A$2:$A$16</c:f>
              <c:numCache>
                <c:formatCode>General</c:formatCode>
                <c:ptCount val="15"/>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numCache>
            </c:numRef>
          </c:cat>
          <c:val>
            <c:numRef>
              <c:f>Sheet1!$B$2:$B$16</c:f>
              <c:numCache>
                <c:formatCode>General</c:formatCode>
                <c:ptCount val="15"/>
                <c:pt idx="0">
                  <c:v>276279</c:v>
                </c:pt>
                <c:pt idx="1">
                  <c:v>276327</c:v>
                </c:pt>
                <c:pt idx="2">
                  <c:v>259233</c:v>
                </c:pt>
                <c:pt idx="3">
                  <c:v>245919</c:v>
                </c:pt>
                <c:pt idx="4">
                  <c:v>227129</c:v>
                </c:pt>
                <c:pt idx="5">
                  <c:v>220420</c:v>
                </c:pt>
                <c:pt idx="6">
                  <c:v>237116</c:v>
                </c:pt>
                <c:pt idx="7">
                  <c:v>222698</c:v>
                </c:pt>
                <c:pt idx="8">
                  <c:v>198646</c:v>
                </c:pt>
                <c:pt idx="9">
                  <c:v>188724</c:v>
                </c:pt>
                <c:pt idx="10">
                  <c:v>165162</c:v>
                </c:pt>
                <c:pt idx="11">
                  <c:v>155929</c:v>
                </c:pt>
                <c:pt idx="12">
                  <c:v>134164</c:v>
                </c:pt>
                <c:pt idx="13">
                  <c:v>150311</c:v>
                </c:pt>
                <c:pt idx="14">
                  <c:v>128137</c:v>
                </c:pt>
              </c:numCache>
            </c:numRef>
          </c:val>
          <c:smooth val="0"/>
        </c:ser>
        <c:dLbls>
          <c:showLegendKey val="0"/>
          <c:showVal val="0"/>
          <c:showCatName val="0"/>
          <c:showSerName val="0"/>
          <c:showPercent val="0"/>
          <c:showBubbleSize val="0"/>
        </c:dLbls>
        <c:smooth val="0"/>
        <c:axId val="507956904"/>
        <c:axId val="507957296"/>
      </c:lineChart>
      <c:catAx>
        <c:axId val="507956904"/>
        <c:scaling>
          <c:orientation val="minMax"/>
        </c:scaling>
        <c:delete val="0"/>
        <c:axPos val="b"/>
        <c:numFmt formatCode="General" sourceLinked="1"/>
        <c:majorTickMark val="out"/>
        <c:minorTickMark val="none"/>
        <c:tickLblPos val="nextTo"/>
        <c:txPr>
          <a:bodyPr/>
          <a:lstStyle/>
          <a:p>
            <a:pPr>
              <a:defRPr sz="1200"/>
            </a:pPr>
            <a:endParaRPr lang="ja-JP"/>
          </a:p>
        </c:txPr>
        <c:crossAx val="507957296"/>
        <c:crosses val="autoZero"/>
        <c:auto val="1"/>
        <c:lblAlgn val="ctr"/>
        <c:lblOffset val="100"/>
        <c:noMultiLvlLbl val="0"/>
      </c:catAx>
      <c:valAx>
        <c:axId val="507957296"/>
        <c:scaling>
          <c:orientation val="minMax"/>
        </c:scaling>
        <c:delete val="0"/>
        <c:axPos val="l"/>
        <c:majorGridlines/>
        <c:numFmt formatCode="General" sourceLinked="1"/>
        <c:majorTickMark val="out"/>
        <c:minorTickMark val="none"/>
        <c:tickLblPos val="nextTo"/>
        <c:crossAx val="507956904"/>
        <c:crosses val="autoZero"/>
        <c:crossBetween val="between"/>
      </c:valAx>
    </c:plotArea>
    <c:plotVisOnly val="1"/>
    <c:dispBlanksAs val="gap"/>
    <c:showDLblsOverMax val="0"/>
  </c:chart>
  <c:txPr>
    <a:bodyPr/>
    <a:lstStyle/>
    <a:p>
      <a:pPr>
        <a:defRPr sz="1800"/>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6555279455950762E-2"/>
          <c:y val="8.0930159384354938E-2"/>
          <c:w val="0.89543579126869888"/>
          <c:h val="0.7888461973104306"/>
        </c:manualLayout>
      </c:layout>
      <c:lineChart>
        <c:grouping val="standard"/>
        <c:varyColors val="0"/>
        <c:ser>
          <c:idx val="0"/>
          <c:order val="0"/>
          <c:tx>
            <c:v>全体</c:v>
          </c:tx>
          <c:marker>
            <c:symbol val="none"/>
          </c:marker>
          <c:cat>
            <c:numRef>
              <c:f>Sheet1!$A$57:$A$86</c:f>
              <c:numCache>
                <c:formatCode>General</c:formatCode>
                <c:ptCount val="30"/>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2011</c:v>
                </c:pt>
                <c:pt idx="28">
                  <c:v>2012</c:v>
                </c:pt>
                <c:pt idx="29">
                  <c:v>2013</c:v>
                </c:pt>
              </c:numCache>
            </c:numRef>
          </c:cat>
          <c:val>
            <c:numRef>
              <c:f>Sheet1!$L$57:$L$86</c:f>
              <c:numCache>
                <c:formatCode>#,##0</c:formatCode>
                <c:ptCount val="30"/>
                <c:pt idx="0">
                  <c:v>6365</c:v>
                </c:pt>
                <c:pt idx="1">
                  <c:v>20638</c:v>
                </c:pt>
                <c:pt idx="2">
                  <c:v>45120</c:v>
                </c:pt>
                <c:pt idx="3">
                  <c:v>64992</c:v>
                </c:pt>
                <c:pt idx="4">
                  <c:v>89980</c:v>
                </c:pt>
                <c:pt idx="5">
                  <c:v>143424</c:v>
                </c:pt>
                <c:pt idx="6">
                  <c:v>169129</c:v>
                </c:pt>
                <c:pt idx="7">
                  <c:v>210497</c:v>
                </c:pt>
                <c:pt idx="8">
                  <c:v>222671</c:v>
                </c:pt>
                <c:pt idx="9">
                  <c:v>227756</c:v>
                </c:pt>
                <c:pt idx="10">
                  <c:v>241699</c:v>
                </c:pt>
                <c:pt idx="11">
                  <c:v>275369</c:v>
                </c:pt>
                <c:pt idx="12">
                  <c:v>282556</c:v>
                </c:pt>
                <c:pt idx="13">
                  <c:v>289313</c:v>
                </c:pt>
                <c:pt idx="14">
                  <c:v>302913</c:v>
                </c:pt>
                <c:pt idx="15">
                  <c:v>337424</c:v>
                </c:pt>
                <c:pt idx="16">
                  <c:v>380928</c:v>
                </c:pt>
                <c:pt idx="17">
                  <c:v>358838</c:v>
                </c:pt>
                <c:pt idx="18">
                  <c:v>320712</c:v>
                </c:pt>
                <c:pt idx="19">
                  <c:v>294452</c:v>
                </c:pt>
                <c:pt idx="20">
                  <c:v>286893</c:v>
                </c:pt>
                <c:pt idx="21">
                  <c:v>299861</c:v>
                </c:pt>
                <c:pt idx="22">
                  <c:v>288559</c:v>
                </c:pt>
                <c:pt idx="23">
                  <c:v>259970</c:v>
                </c:pt>
                <c:pt idx="24">
                  <c:v>242212</c:v>
                </c:pt>
                <c:pt idx="25">
                  <c:v>209904</c:v>
                </c:pt>
                <c:pt idx="26">
                  <c:v>206432</c:v>
                </c:pt>
                <c:pt idx="27" formatCode="General">
                  <c:v>193411</c:v>
                </c:pt>
                <c:pt idx="28" formatCode="General">
                  <c:v>215118</c:v>
                </c:pt>
                <c:pt idx="29" formatCode="General">
                  <c:v>188693</c:v>
                </c:pt>
              </c:numCache>
            </c:numRef>
          </c:val>
          <c:smooth val="0"/>
        </c:ser>
        <c:ser>
          <c:idx val="1"/>
          <c:order val="1"/>
          <c:tx>
            <c:v>シングル</c:v>
          </c:tx>
          <c:marker>
            <c:symbol val="none"/>
          </c:marker>
          <c:cat>
            <c:numRef>
              <c:f>Sheet1!$A$57:$A$86</c:f>
              <c:numCache>
                <c:formatCode>General</c:formatCode>
                <c:ptCount val="30"/>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2011</c:v>
                </c:pt>
                <c:pt idx="28">
                  <c:v>2012</c:v>
                </c:pt>
                <c:pt idx="29">
                  <c:v>2013</c:v>
                </c:pt>
              </c:numCache>
            </c:numRef>
          </c:cat>
          <c:val>
            <c:numRef>
              <c:f>Sheet1!$M$57:$M$86</c:f>
              <c:numCache>
                <c:formatCode>General</c:formatCode>
                <c:ptCount val="30"/>
                <c:pt idx="15">
                  <c:v>61145</c:v>
                </c:pt>
                <c:pt idx="16">
                  <c:v>104601</c:v>
                </c:pt>
                <c:pt idx="17">
                  <c:v>99605</c:v>
                </c:pt>
                <c:pt idx="18" formatCode="#,##0">
                  <c:v>74793</c:v>
                </c:pt>
                <c:pt idx="19" formatCode="#,##0">
                  <c:v>67323</c:v>
                </c:pt>
                <c:pt idx="20" formatCode="#,##0">
                  <c:v>66473</c:v>
                </c:pt>
                <c:pt idx="21" formatCode="#,##0">
                  <c:v>62745</c:v>
                </c:pt>
                <c:pt idx="22" formatCode="#,##0">
                  <c:v>65861</c:v>
                </c:pt>
                <c:pt idx="23" formatCode="#,##0">
                  <c:v>61324</c:v>
                </c:pt>
                <c:pt idx="24" formatCode="#,##0">
                  <c:v>53488</c:v>
                </c:pt>
                <c:pt idx="25" formatCode="#,##0">
                  <c:v>44742</c:v>
                </c:pt>
                <c:pt idx="26" formatCode="#,##0">
                  <c:v>50503</c:v>
                </c:pt>
                <c:pt idx="27" formatCode="#,##0">
                  <c:v>59247</c:v>
                </c:pt>
                <c:pt idx="28" formatCode="#,##0">
                  <c:v>64807</c:v>
                </c:pt>
                <c:pt idx="29" formatCode="#,##0">
                  <c:v>60556</c:v>
                </c:pt>
              </c:numCache>
            </c:numRef>
          </c:val>
          <c:smooth val="0"/>
        </c:ser>
        <c:ser>
          <c:idx val="2"/>
          <c:order val="2"/>
          <c:tx>
            <c:v>アルバム</c:v>
          </c:tx>
          <c:marker>
            <c:symbol val="none"/>
          </c:marker>
          <c:cat>
            <c:numRef>
              <c:f>Sheet1!$A$57:$A$86</c:f>
              <c:numCache>
                <c:formatCode>General</c:formatCode>
                <c:ptCount val="30"/>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2011</c:v>
                </c:pt>
                <c:pt idx="28">
                  <c:v>2012</c:v>
                </c:pt>
                <c:pt idx="29">
                  <c:v>2013</c:v>
                </c:pt>
              </c:numCache>
            </c:numRef>
          </c:cat>
          <c:val>
            <c:numRef>
              <c:f>Sheet1!$N$57:$N$86</c:f>
              <c:numCache>
                <c:formatCode>General</c:formatCode>
                <c:ptCount val="30"/>
                <c:pt idx="15" formatCode="#,##0">
                  <c:v>276279</c:v>
                </c:pt>
                <c:pt idx="16" formatCode="#,##0">
                  <c:v>276327</c:v>
                </c:pt>
                <c:pt idx="17" formatCode="#,##0">
                  <c:v>259233</c:v>
                </c:pt>
                <c:pt idx="18" formatCode="#,##0">
                  <c:v>245919</c:v>
                </c:pt>
                <c:pt idx="19" formatCode="#,##0">
                  <c:v>227129</c:v>
                </c:pt>
                <c:pt idx="20" formatCode="#,##0">
                  <c:v>220420</c:v>
                </c:pt>
                <c:pt idx="21" formatCode="#,##0">
                  <c:v>237116</c:v>
                </c:pt>
                <c:pt idx="22" formatCode="#,##0">
                  <c:v>222698</c:v>
                </c:pt>
                <c:pt idx="23" formatCode="#,##0">
                  <c:v>198646</c:v>
                </c:pt>
                <c:pt idx="24" formatCode="#,##0">
                  <c:v>188724</c:v>
                </c:pt>
                <c:pt idx="25" formatCode="#,##0">
                  <c:v>165162</c:v>
                </c:pt>
                <c:pt idx="26" formatCode="#,##0">
                  <c:v>155929</c:v>
                </c:pt>
                <c:pt idx="27" formatCode="#,##0">
                  <c:v>134164</c:v>
                </c:pt>
                <c:pt idx="28" formatCode="#,##0">
                  <c:v>150311</c:v>
                </c:pt>
                <c:pt idx="29" formatCode="#,##0">
                  <c:v>128137</c:v>
                </c:pt>
              </c:numCache>
            </c:numRef>
          </c:val>
          <c:smooth val="0"/>
        </c:ser>
        <c:dLbls>
          <c:showLegendKey val="0"/>
          <c:showVal val="0"/>
          <c:showCatName val="0"/>
          <c:showSerName val="0"/>
          <c:showPercent val="0"/>
          <c:showBubbleSize val="0"/>
        </c:dLbls>
        <c:smooth val="0"/>
        <c:axId val="507958080"/>
        <c:axId val="507958472"/>
      </c:lineChart>
      <c:catAx>
        <c:axId val="507958080"/>
        <c:scaling>
          <c:orientation val="minMax"/>
        </c:scaling>
        <c:delete val="0"/>
        <c:axPos val="b"/>
        <c:numFmt formatCode="General" sourceLinked="1"/>
        <c:majorTickMark val="none"/>
        <c:minorTickMark val="none"/>
        <c:tickLblPos val="nextTo"/>
        <c:crossAx val="507958472"/>
        <c:crosses val="autoZero"/>
        <c:auto val="1"/>
        <c:lblAlgn val="ctr"/>
        <c:lblOffset val="100"/>
        <c:noMultiLvlLbl val="0"/>
      </c:catAx>
      <c:valAx>
        <c:axId val="507958472"/>
        <c:scaling>
          <c:orientation val="minMax"/>
        </c:scaling>
        <c:delete val="0"/>
        <c:axPos val="l"/>
        <c:majorGridlines/>
        <c:numFmt formatCode="#,##0" sourceLinked="1"/>
        <c:majorTickMark val="none"/>
        <c:minorTickMark val="none"/>
        <c:tickLblPos val="nextTo"/>
        <c:spPr>
          <a:ln w="9525">
            <a:noFill/>
          </a:ln>
        </c:spPr>
        <c:crossAx val="507958080"/>
        <c:crosses val="autoZero"/>
        <c:crossBetween val="between"/>
      </c:valAx>
    </c:plotArea>
    <c:legend>
      <c:legendPos val="b"/>
      <c:layout>
        <c:manualLayout>
          <c:xMode val="edge"/>
          <c:yMode val="edge"/>
          <c:x val="0.35081632157091475"/>
          <c:y val="0.94364668911345495"/>
          <c:w val="0.31071303587051619"/>
          <c:h val="5.0741245564756052E-2"/>
        </c:manualLayout>
      </c:layout>
      <c:overlay val="0"/>
    </c:legend>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系列 1</c:v>
                </c:pt>
              </c:strCache>
            </c:strRef>
          </c:tx>
          <c:invertIfNegative val="0"/>
          <c:cat>
            <c:strRef>
              <c:f>Sheet1!$A$2:$A$16</c:f>
              <c:strCache>
                <c:ptCount val="15"/>
                <c:pt idx="0">
                  <c:v>音楽の探し方がわからない、情報不足</c:v>
                </c:pt>
                <c:pt idx="1">
                  <c:v>中古のCDアルバムの購入</c:v>
                </c:pt>
                <c:pt idx="2">
                  <c:v>再生機器を使わなくなった</c:v>
                </c:pt>
                <c:pt idx="3">
                  <c:v>無料での音楽ファイルのダウンロード利用</c:v>
                </c:pt>
                <c:pt idx="4">
                  <c:v>友人にCDを借りたり、コピーしてもらう</c:v>
                </c:pt>
                <c:pt idx="5">
                  <c:v>ほしい曲が入っているアルバムの減少</c:v>
                </c:pt>
                <c:pt idx="6">
                  <c:v>好きなアーティストがいなくなった</c:v>
                </c:pt>
                <c:pt idx="7">
                  <c:v>CDのレンタル利用が増えた</c:v>
                </c:pt>
                <c:pt idx="8">
                  <c:v>音楽に対する興味が減った</c:v>
                </c:pt>
                <c:pt idx="9">
                  <c:v>無料動画配信サイトでの聴取が増えた</c:v>
                </c:pt>
                <c:pt idx="10">
                  <c:v>音楽を聴く時間が減った</c:v>
                </c:pt>
                <c:pt idx="11">
                  <c:v>買いたいと思う曲が減った</c:v>
                </c:pt>
                <c:pt idx="12">
                  <c:v>好きなアーティストの曲が出ない/減った</c:v>
                </c:pt>
                <c:pt idx="13">
                  <c:v>金銭的な余裕の変化</c:v>
                </c:pt>
                <c:pt idx="14">
                  <c:v>現在の保有量で満足</c:v>
                </c:pt>
              </c:strCache>
            </c:strRef>
          </c:cat>
          <c:val>
            <c:numRef>
              <c:f>Sheet1!$B$2:$B$16</c:f>
              <c:numCache>
                <c:formatCode>General</c:formatCode>
                <c:ptCount val="15"/>
                <c:pt idx="0">
                  <c:v>1.8</c:v>
                </c:pt>
                <c:pt idx="1">
                  <c:v>3.3</c:v>
                </c:pt>
                <c:pt idx="2">
                  <c:v>4.3</c:v>
                </c:pt>
                <c:pt idx="3">
                  <c:v>6</c:v>
                </c:pt>
                <c:pt idx="4">
                  <c:v>8.1</c:v>
                </c:pt>
                <c:pt idx="5">
                  <c:v>8.6</c:v>
                </c:pt>
                <c:pt idx="6">
                  <c:v>12.1</c:v>
                </c:pt>
                <c:pt idx="7">
                  <c:v>12.4</c:v>
                </c:pt>
                <c:pt idx="8">
                  <c:v>14</c:v>
                </c:pt>
                <c:pt idx="9">
                  <c:v>14.6</c:v>
                </c:pt>
                <c:pt idx="10">
                  <c:v>21</c:v>
                </c:pt>
                <c:pt idx="11">
                  <c:v>23.6</c:v>
                </c:pt>
                <c:pt idx="12">
                  <c:v>26.8</c:v>
                </c:pt>
                <c:pt idx="13">
                  <c:v>29.6</c:v>
                </c:pt>
                <c:pt idx="14">
                  <c:v>38</c:v>
                </c:pt>
              </c:numCache>
            </c:numRef>
          </c:val>
        </c:ser>
        <c:dLbls>
          <c:showLegendKey val="0"/>
          <c:showVal val="0"/>
          <c:showCatName val="0"/>
          <c:showSerName val="0"/>
          <c:showPercent val="0"/>
          <c:showBubbleSize val="0"/>
        </c:dLbls>
        <c:gapWidth val="150"/>
        <c:axId val="507960040"/>
        <c:axId val="507960432"/>
      </c:barChart>
      <c:catAx>
        <c:axId val="507960040"/>
        <c:scaling>
          <c:orientation val="minMax"/>
        </c:scaling>
        <c:delete val="0"/>
        <c:axPos val="l"/>
        <c:numFmt formatCode="General" sourceLinked="1"/>
        <c:majorTickMark val="out"/>
        <c:minorTickMark val="none"/>
        <c:tickLblPos val="nextTo"/>
        <c:txPr>
          <a:bodyPr/>
          <a:lstStyle/>
          <a:p>
            <a:pPr>
              <a:defRPr sz="1600"/>
            </a:pPr>
            <a:endParaRPr lang="ja-JP"/>
          </a:p>
        </c:txPr>
        <c:crossAx val="507960432"/>
        <c:crosses val="autoZero"/>
        <c:auto val="1"/>
        <c:lblAlgn val="ctr"/>
        <c:lblOffset val="100"/>
        <c:noMultiLvlLbl val="0"/>
      </c:catAx>
      <c:valAx>
        <c:axId val="507960432"/>
        <c:scaling>
          <c:orientation val="minMax"/>
        </c:scaling>
        <c:delete val="0"/>
        <c:axPos val="b"/>
        <c:majorGridlines/>
        <c:numFmt formatCode="General" sourceLinked="1"/>
        <c:majorTickMark val="out"/>
        <c:minorTickMark val="none"/>
        <c:tickLblPos val="nextTo"/>
        <c:crossAx val="507960040"/>
        <c:crosses val="autoZero"/>
        <c:crossBetween val="between"/>
      </c:valAx>
    </c:plotArea>
    <c:plotVisOnly val="1"/>
    <c:dispBlanksAs val="gap"/>
    <c:showDLblsOverMax val="0"/>
  </c:chart>
  <c:txPr>
    <a:bodyPr/>
    <a:lstStyle/>
    <a:p>
      <a:pPr>
        <a:defRPr sz="1800"/>
      </a:pPr>
      <a:endParaRPr lang="ja-JP"/>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58577933650117"/>
          <c:y val="4.5707148790541302E-2"/>
          <c:w val="0.8541422307715274"/>
          <c:h val="0.69872838257079672"/>
        </c:manualLayout>
      </c:layout>
      <c:barChart>
        <c:barDir val="col"/>
        <c:grouping val="clustered"/>
        <c:varyColors val="0"/>
        <c:ser>
          <c:idx val="0"/>
          <c:order val="0"/>
          <c:tx>
            <c:strRef>
              <c:f>Sheet1!$B$1</c:f>
              <c:strCache>
                <c:ptCount val="1"/>
                <c:pt idx="0">
                  <c:v>系列 1</c:v>
                </c:pt>
              </c:strCache>
            </c:strRef>
          </c:tx>
          <c:invertIfNegative val="0"/>
          <c:dLbls>
            <c:dLbl>
              <c:idx val="1"/>
              <c:layout>
                <c:manualLayout>
                  <c:x val="-1.6884761502743773E-3"/>
                  <c:y val="4.3336944745395447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全体平均</c:v>
                </c:pt>
                <c:pt idx="1">
                  <c:v>現在保有している
音楽で満足</c:v>
                </c:pt>
              </c:strCache>
            </c:strRef>
          </c:cat>
          <c:val>
            <c:numRef>
              <c:f>Sheet1!$B$2:$B$3</c:f>
              <c:numCache>
                <c:formatCode>General</c:formatCode>
                <c:ptCount val="2"/>
                <c:pt idx="0">
                  <c:v>957</c:v>
                </c:pt>
                <c:pt idx="1">
                  <c:v>1370</c:v>
                </c:pt>
              </c:numCache>
            </c:numRef>
          </c:val>
        </c:ser>
        <c:dLbls>
          <c:showLegendKey val="0"/>
          <c:showVal val="0"/>
          <c:showCatName val="0"/>
          <c:showSerName val="0"/>
          <c:showPercent val="0"/>
          <c:showBubbleSize val="0"/>
        </c:dLbls>
        <c:gapWidth val="150"/>
        <c:axId val="507961216"/>
        <c:axId val="507961608"/>
      </c:barChart>
      <c:catAx>
        <c:axId val="507961216"/>
        <c:scaling>
          <c:orientation val="minMax"/>
        </c:scaling>
        <c:delete val="0"/>
        <c:axPos val="b"/>
        <c:numFmt formatCode="General" sourceLinked="1"/>
        <c:majorTickMark val="out"/>
        <c:minorTickMark val="none"/>
        <c:tickLblPos val="nextTo"/>
        <c:crossAx val="507961608"/>
        <c:crosses val="autoZero"/>
        <c:auto val="1"/>
        <c:lblAlgn val="ctr"/>
        <c:lblOffset val="100"/>
        <c:noMultiLvlLbl val="0"/>
      </c:catAx>
      <c:valAx>
        <c:axId val="507961608"/>
        <c:scaling>
          <c:orientation val="minMax"/>
          <c:max val="1500"/>
        </c:scaling>
        <c:delete val="0"/>
        <c:axPos val="l"/>
        <c:majorGridlines/>
        <c:numFmt formatCode="General" sourceLinked="1"/>
        <c:majorTickMark val="out"/>
        <c:minorTickMark val="none"/>
        <c:tickLblPos val="nextTo"/>
        <c:crossAx val="507961216"/>
        <c:crosses val="autoZero"/>
        <c:crossBetween val="between"/>
        <c:majorUnit val="500"/>
      </c:valAx>
      <c:spPr>
        <a:noFill/>
        <a:ln w="25388">
          <a:noFill/>
        </a:ln>
      </c:spPr>
    </c:plotArea>
    <c:plotVisOnly val="1"/>
    <c:dispBlanksAs val="gap"/>
    <c:showDLblsOverMax val="0"/>
  </c:chart>
  <c:txPr>
    <a:bodyPr/>
    <a:lstStyle/>
    <a:p>
      <a:pPr>
        <a:defRPr sz="1799"/>
      </a:pPr>
      <a:endParaRPr lang="ja-JP"/>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系列 1</c:v>
                </c:pt>
              </c:strCache>
            </c:strRef>
          </c:tx>
          <c:invertIfNegative val="0"/>
          <c:cat>
            <c:strRef>
              <c:f>Sheet1!$A$2:$A$15</c:f>
              <c:strCache>
                <c:ptCount val="14"/>
                <c:pt idx="0">
                  <c:v>その他</c:v>
                </c:pt>
                <c:pt idx="1">
                  <c:v>購入機会の減少</c:v>
                </c:pt>
                <c:pt idx="2">
                  <c:v>再生機器の不保持・不使用</c:v>
                </c:pt>
                <c:pt idx="3">
                  <c:v>時間的な余裕がなくなった</c:v>
                </c:pt>
                <c:pt idx="4">
                  <c:v>CDを保有したくなくなった</c:v>
                </c:pt>
                <c:pt idx="5">
                  <c:v>新着情報に触れる機会がない</c:v>
                </c:pt>
                <c:pt idx="6">
                  <c:v>視聴手段の多様化でお金をかけたくない</c:v>
                </c:pt>
                <c:pt idx="7">
                  <c:v>無料入手や視聴で満足</c:v>
                </c:pt>
                <c:pt idx="8">
                  <c:v>興味が減った</c:v>
                </c:pt>
                <c:pt idx="9">
                  <c:v>買いたいアーティストが少ない</c:v>
                </c:pt>
                <c:pt idx="10">
                  <c:v>保有の音楽で満足</c:v>
                </c:pt>
                <c:pt idx="11">
                  <c:v>音楽以外にお金を使う/使いたい</c:v>
                </c:pt>
                <c:pt idx="12">
                  <c:v>買いたい楽曲が少ない</c:v>
                </c:pt>
                <c:pt idx="13">
                  <c:v>金銭的余裕がなくなった</c:v>
                </c:pt>
              </c:strCache>
            </c:strRef>
          </c:cat>
          <c:val>
            <c:numRef>
              <c:f>Sheet1!$B$2:$B$15</c:f>
              <c:numCache>
                <c:formatCode>General</c:formatCode>
                <c:ptCount val="14"/>
                <c:pt idx="0">
                  <c:v>8.8000000000000007</c:v>
                </c:pt>
                <c:pt idx="1">
                  <c:v>2.6</c:v>
                </c:pt>
                <c:pt idx="2">
                  <c:v>7.8</c:v>
                </c:pt>
                <c:pt idx="3">
                  <c:v>15.1</c:v>
                </c:pt>
                <c:pt idx="4">
                  <c:v>16.600000000000001</c:v>
                </c:pt>
                <c:pt idx="5">
                  <c:v>19.3</c:v>
                </c:pt>
                <c:pt idx="6">
                  <c:v>19.600000000000001</c:v>
                </c:pt>
                <c:pt idx="7">
                  <c:v>26</c:v>
                </c:pt>
                <c:pt idx="8">
                  <c:v>36.1</c:v>
                </c:pt>
                <c:pt idx="9">
                  <c:v>38.700000000000003</c:v>
                </c:pt>
                <c:pt idx="10">
                  <c:v>38.9</c:v>
                </c:pt>
                <c:pt idx="11">
                  <c:v>39.1</c:v>
                </c:pt>
                <c:pt idx="12">
                  <c:v>40.6</c:v>
                </c:pt>
                <c:pt idx="13">
                  <c:v>41.2</c:v>
                </c:pt>
              </c:numCache>
            </c:numRef>
          </c:val>
        </c:ser>
        <c:dLbls>
          <c:showLegendKey val="0"/>
          <c:showVal val="0"/>
          <c:showCatName val="0"/>
          <c:showSerName val="0"/>
          <c:showPercent val="0"/>
          <c:showBubbleSize val="0"/>
        </c:dLbls>
        <c:gapWidth val="150"/>
        <c:axId val="507962392"/>
        <c:axId val="507962784"/>
      </c:barChart>
      <c:catAx>
        <c:axId val="507962392"/>
        <c:scaling>
          <c:orientation val="minMax"/>
        </c:scaling>
        <c:delete val="0"/>
        <c:axPos val="l"/>
        <c:numFmt formatCode="General" sourceLinked="0"/>
        <c:majorTickMark val="out"/>
        <c:minorTickMark val="none"/>
        <c:tickLblPos val="nextTo"/>
        <c:txPr>
          <a:bodyPr/>
          <a:lstStyle/>
          <a:p>
            <a:pPr>
              <a:defRPr sz="1600"/>
            </a:pPr>
            <a:endParaRPr lang="ja-JP"/>
          </a:p>
        </c:txPr>
        <c:crossAx val="507962784"/>
        <c:crosses val="autoZero"/>
        <c:auto val="1"/>
        <c:lblAlgn val="ctr"/>
        <c:lblOffset val="100"/>
        <c:noMultiLvlLbl val="0"/>
      </c:catAx>
      <c:valAx>
        <c:axId val="507962784"/>
        <c:scaling>
          <c:orientation val="minMax"/>
        </c:scaling>
        <c:delete val="0"/>
        <c:axPos val="b"/>
        <c:majorGridlines/>
        <c:numFmt formatCode="General" sourceLinked="1"/>
        <c:majorTickMark val="out"/>
        <c:minorTickMark val="none"/>
        <c:tickLblPos val="nextTo"/>
        <c:crossAx val="507962392"/>
        <c:crosses val="autoZero"/>
        <c:crossBetween val="between"/>
      </c:valAx>
    </c:plotArea>
    <c:plotVisOnly val="1"/>
    <c:dispBlanksAs val="gap"/>
    <c:showDLblsOverMax val="0"/>
  </c:chart>
  <c:txPr>
    <a:bodyPr/>
    <a:lstStyle/>
    <a:p>
      <a:pPr>
        <a:defRPr sz="1800"/>
      </a:pPr>
      <a:endParaRPr lang="ja-JP"/>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429611176078136"/>
          <c:y val="3.0831228624714786E-2"/>
          <c:w val="0.60199550853343065"/>
          <c:h val="0.80508545916084606"/>
        </c:manualLayout>
      </c:layout>
      <c:barChart>
        <c:barDir val="bar"/>
        <c:grouping val="clustered"/>
        <c:varyColors val="0"/>
        <c:ser>
          <c:idx val="0"/>
          <c:order val="0"/>
          <c:tx>
            <c:strRef>
              <c:f>Sheet1!$B$1</c:f>
              <c:strCache>
                <c:ptCount val="1"/>
                <c:pt idx="0">
                  <c:v>系列 1</c:v>
                </c:pt>
              </c:strCache>
            </c:strRef>
          </c:tx>
          <c:invertIfNegative val="0"/>
          <c:cat>
            <c:strRef>
              <c:f>Sheet1!$A$2:$A$14</c:f>
              <c:strCache>
                <c:ptCount val="13"/>
                <c:pt idx="0">
                  <c:v>代わりに増えたものはない</c:v>
                </c:pt>
                <c:pt idx="1">
                  <c:v>その他</c:v>
                </c:pt>
                <c:pt idx="2">
                  <c:v>その他ゲーム</c:v>
                </c:pt>
                <c:pt idx="3">
                  <c:v>有料放送</c:v>
                </c:pt>
                <c:pt idx="4">
                  <c:v>映画鑑賞やDVDレンタル</c:v>
                </c:pt>
                <c:pt idx="5">
                  <c:v>学習・習い事</c:v>
                </c:pt>
                <c:pt idx="6">
                  <c:v>新聞・書籍・雑誌</c:v>
                </c:pt>
                <c:pt idx="7">
                  <c:v>ファッション</c:v>
                </c:pt>
                <c:pt idx="8">
                  <c:v>上記以外の趣味・娯楽</c:v>
                </c:pt>
                <c:pt idx="9">
                  <c:v>生活費</c:v>
                </c:pt>
                <c:pt idx="10">
                  <c:v>携帯・パソコンの利用</c:v>
                </c:pt>
                <c:pt idx="11">
                  <c:v>外食など交際費</c:v>
                </c:pt>
                <c:pt idx="12">
                  <c:v>スポーツ・旅行・レジャー</c:v>
                </c:pt>
              </c:strCache>
            </c:strRef>
          </c:cat>
          <c:val>
            <c:numRef>
              <c:f>Sheet1!$B$2:$B$14</c:f>
              <c:numCache>
                <c:formatCode>General</c:formatCode>
                <c:ptCount val="13"/>
                <c:pt idx="0">
                  <c:v>23.9</c:v>
                </c:pt>
                <c:pt idx="1">
                  <c:v>3.4</c:v>
                </c:pt>
                <c:pt idx="2">
                  <c:v>3.8</c:v>
                </c:pt>
                <c:pt idx="3">
                  <c:v>4.0999999999999996</c:v>
                </c:pt>
                <c:pt idx="4">
                  <c:v>9.4</c:v>
                </c:pt>
                <c:pt idx="5">
                  <c:v>9.5</c:v>
                </c:pt>
                <c:pt idx="6">
                  <c:v>10.199999999999999</c:v>
                </c:pt>
                <c:pt idx="7">
                  <c:v>16.600000000000001</c:v>
                </c:pt>
                <c:pt idx="8">
                  <c:v>17.8</c:v>
                </c:pt>
                <c:pt idx="9">
                  <c:v>20</c:v>
                </c:pt>
                <c:pt idx="10">
                  <c:v>22.2</c:v>
                </c:pt>
                <c:pt idx="11">
                  <c:v>23.5</c:v>
                </c:pt>
                <c:pt idx="12">
                  <c:v>28.2</c:v>
                </c:pt>
              </c:numCache>
            </c:numRef>
          </c:val>
        </c:ser>
        <c:dLbls>
          <c:showLegendKey val="0"/>
          <c:showVal val="0"/>
          <c:showCatName val="0"/>
          <c:showSerName val="0"/>
          <c:showPercent val="0"/>
          <c:showBubbleSize val="0"/>
        </c:dLbls>
        <c:gapWidth val="150"/>
        <c:axId val="558619864"/>
        <c:axId val="558620256"/>
      </c:barChart>
      <c:catAx>
        <c:axId val="558619864"/>
        <c:scaling>
          <c:orientation val="minMax"/>
        </c:scaling>
        <c:delete val="0"/>
        <c:axPos val="l"/>
        <c:numFmt formatCode="General" sourceLinked="1"/>
        <c:majorTickMark val="out"/>
        <c:minorTickMark val="none"/>
        <c:tickLblPos val="nextTo"/>
        <c:txPr>
          <a:bodyPr/>
          <a:lstStyle/>
          <a:p>
            <a:pPr>
              <a:defRPr sz="1600"/>
            </a:pPr>
            <a:endParaRPr lang="ja-JP"/>
          </a:p>
        </c:txPr>
        <c:crossAx val="558620256"/>
        <c:crosses val="autoZero"/>
        <c:auto val="1"/>
        <c:lblAlgn val="ctr"/>
        <c:lblOffset val="100"/>
        <c:noMultiLvlLbl val="0"/>
      </c:catAx>
      <c:valAx>
        <c:axId val="558620256"/>
        <c:scaling>
          <c:orientation val="minMax"/>
        </c:scaling>
        <c:delete val="0"/>
        <c:axPos val="b"/>
        <c:majorGridlines/>
        <c:numFmt formatCode="General" sourceLinked="1"/>
        <c:majorTickMark val="out"/>
        <c:minorTickMark val="none"/>
        <c:tickLblPos val="nextTo"/>
        <c:crossAx val="558619864"/>
        <c:crosses val="autoZero"/>
        <c:crossBetween val="between"/>
      </c:valAx>
      <c:spPr>
        <a:noFill/>
        <a:ln w="25392">
          <a:noFill/>
        </a:ln>
      </c:spPr>
    </c:plotArea>
    <c:plotVisOnly val="1"/>
    <c:dispBlanksAs val="gap"/>
    <c:showDLblsOverMax val="0"/>
  </c:chart>
  <c:txPr>
    <a:bodyPr/>
    <a:lstStyle/>
    <a:p>
      <a:pPr>
        <a:defRPr sz="1799"/>
      </a:pPr>
      <a:endParaRPr lang="ja-JP"/>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参加人口</c:v>
                </c:pt>
              </c:strCache>
            </c:strRef>
          </c:tx>
          <c:invertIfNegative val="0"/>
          <c:cat>
            <c:numRef>
              <c:f>Sheet1!$A$2:$A$20</c:f>
              <c:numCache>
                <c:formatCode>General</c:formatCode>
                <c:ptCount val="1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numCache>
            </c:numRef>
          </c:cat>
          <c:val>
            <c:numRef>
              <c:f>Sheet1!$B$2:$B$20</c:f>
              <c:numCache>
                <c:formatCode>General</c:formatCode>
                <c:ptCount val="19"/>
                <c:pt idx="0">
                  <c:v>5850</c:v>
                </c:pt>
                <c:pt idx="1">
                  <c:v>5690</c:v>
                </c:pt>
                <c:pt idx="2">
                  <c:v>5630</c:v>
                </c:pt>
                <c:pt idx="3">
                  <c:v>5270</c:v>
                </c:pt>
                <c:pt idx="4">
                  <c:v>5060</c:v>
                </c:pt>
                <c:pt idx="5">
                  <c:v>4900</c:v>
                </c:pt>
                <c:pt idx="6">
                  <c:v>4800</c:v>
                </c:pt>
                <c:pt idx="7">
                  <c:v>4800</c:v>
                </c:pt>
                <c:pt idx="8">
                  <c:v>4820</c:v>
                </c:pt>
                <c:pt idx="9">
                  <c:v>4780</c:v>
                </c:pt>
                <c:pt idx="10">
                  <c:v>4700</c:v>
                </c:pt>
                <c:pt idx="11">
                  <c:v>4720</c:v>
                </c:pt>
                <c:pt idx="12">
                  <c:v>4670</c:v>
                </c:pt>
                <c:pt idx="13">
                  <c:v>4660</c:v>
                </c:pt>
                <c:pt idx="14">
                  <c:v>4650</c:v>
                </c:pt>
                <c:pt idx="15">
                  <c:v>4650</c:v>
                </c:pt>
                <c:pt idx="16">
                  <c:v>4640</c:v>
                </c:pt>
                <c:pt idx="17">
                  <c:v>4680</c:v>
                </c:pt>
                <c:pt idx="18">
                  <c:v>4710</c:v>
                </c:pt>
              </c:numCache>
            </c:numRef>
          </c:val>
        </c:ser>
        <c:dLbls>
          <c:showLegendKey val="0"/>
          <c:showVal val="0"/>
          <c:showCatName val="0"/>
          <c:showSerName val="0"/>
          <c:showPercent val="0"/>
          <c:showBubbleSize val="0"/>
        </c:dLbls>
        <c:gapWidth val="150"/>
        <c:axId val="515032216"/>
        <c:axId val="515032608"/>
      </c:barChart>
      <c:catAx>
        <c:axId val="515032216"/>
        <c:scaling>
          <c:orientation val="minMax"/>
        </c:scaling>
        <c:delete val="0"/>
        <c:axPos val="b"/>
        <c:numFmt formatCode="General" sourceLinked="1"/>
        <c:majorTickMark val="out"/>
        <c:minorTickMark val="none"/>
        <c:tickLblPos val="nextTo"/>
        <c:crossAx val="515032608"/>
        <c:crosses val="autoZero"/>
        <c:auto val="1"/>
        <c:lblAlgn val="ctr"/>
        <c:lblOffset val="100"/>
        <c:noMultiLvlLbl val="0"/>
      </c:catAx>
      <c:valAx>
        <c:axId val="515032608"/>
        <c:scaling>
          <c:orientation val="minMax"/>
        </c:scaling>
        <c:delete val="0"/>
        <c:axPos val="l"/>
        <c:majorGridlines/>
        <c:numFmt formatCode="General" sourceLinked="1"/>
        <c:majorTickMark val="out"/>
        <c:minorTickMark val="none"/>
        <c:tickLblPos val="nextTo"/>
        <c:crossAx val="515032216"/>
        <c:crosses val="autoZero"/>
        <c:crossBetween val="between"/>
      </c:valAx>
    </c:plotArea>
    <c:plotVisOnly val="1"/>
    <c:dispBlanksAs val="gap"/>
    <c:showDLblsOverMax val="0"/>
  </c:chart>
  <c:txPr>
    <a:bodyPr/>
    <a:lstStyle/>
    <a:p>
      <a:pPr>
        <a:defRPr sz="1800"/>
      </a:pPr>
      <a:endParaRPr lang="ja-JP"/>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802736463497618"/>
          <c:y val="4.1776914449570456E-2"/>
          <c:w val="0.86499732672304852"/>
          <c:h val="0.77699446159538432"/>
        </c:manualLayout>
      </c:layout>
      <c:lineChart>
        <c:grouping val="standard"/>
        <c:varyColors val="0"/>
        <c:ser>
          <c:idx val="0"/>
          <c:order val="0"/>
          <c:tx>
            <c:strRef>
              <c:f>Sheet1!$B$1</c:f>
              <c:strCache>
                <c:ptCount val="1"/>
                <c:pt idx="0">
                  <c:v>公演数</c:v>
                </c:pt>
              </c:strCache>
            </c:strRef>
          </c:tx>
          <c:marker>
            <c:symbol val="none"/>
          </c:marker>
          <c:cat>
            <c:numRef>
              <c:f>Sheet1!$A$2:$A$25</c:f>
              <c:numCache>
                <c:formatCode>General</c:formatCode>
                <c:ptCount val="24"/>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numCache>
            </c:numRef>
          </c:cat>
          <c:val>
            <c:numRef>
              <c:f>Sheet1!$B$2:$B$25</c:f>
              <c:numCache>
                <c:formatCode>General</c:formatCode>
                <c:ptCount val="24"/>
                <c:pt idx="0">
                  <c:v>12000</c:v>
                </c:pt>
                <c:pt idx="1">
                  <c:v>11000</c:v>
                </c:pt>
                <c:pt idx="2">
                  <c:v>10000</c:v>
                </c:pt>
                <c:pt idx="3">
                  <c:v>8500</c:v>
                </c:pt>
                <c:pt idx="4">
                  <c:v>9000</c:v>
                </c:pt>
                <c:pt idx="5">
                  <c:v>9000</c:v>
                </c:pt>
                <c:pt idx="6">
                  <c:v>9100</c:v>
                </c:pt>
                <c:pt idx="7">
                  <c:v>8600</c:v>
                </c:pt>
                <c:pt idx="8">
                  <c:v>9500</c:v>
                </c:pt>
                <c:pt idx="9">
                  <c:v>9500</c:v>
                </c:pt>
                <c:pt idx="10">
                  <c:v>10500</c:v>
                </c:pt>
                <c:pt idx="11">
                  <c:v>9910</c:v>
                </c:pt>
                <c:pt idx="12">
                  <c:v>10650</c:v>
                </c:pt>
                <c:pt idx="13">
                  <c:v>13050</c:v>
                </c:pt>
                <c:pt idx="14">
                  <c:v>14323</c:v>
                </c:pt>
                <c:pt idx="15">
                  <c:v>13982</c:v>
                </c:pt>
                <c:pt idx="16">
                  <c:v>13837</c:v>
                </c:pt>
                <c:pt idx="17">
                  <c:v>14435</c:v>
                </c:pt>
                <c:pt idx="18">
                  <c:v>15522</c:v>
                </c:pt>
                <c:pt idx="19">
                  <c:v>17391</c:v>
                </c:pt>
                <c:pt idx="20">
                  <c:v>18112</c:v>
                </c:pt>
                <c:pt idx="21">
                  <c:v>18442</c:v>
                </c:pt>
                <c:pt idx="22">
                  <c:v>20044</c:v>
                </c:pt>
                <c:pt idx="23">
                  <c:v>21978</c:v>
                </c:pt>
              </c:numCache>
            </c:numRef>
          </c:val>
          <c:smooth val="0"/>
        </c:ser>
        <c:dLbls>
          <c:showLegendKey val="0"/>
          <c:showVal val="0"/>
          <c:showCatName val="0"/>
          <c:showSerName val="0"/>
          <c:showPercent val="0"/>
          <c:showBubbleSize val="0"/>
        </c:dLbls>
        <c:smooth val="0"/>
        <c:axId val="515034176"/>
        <c:axId val="515034568"/>
      </c:lineChart>
      <c:catAx>
        <c:axId val="515034176"/>
        <c:scaling>
          <c:orientation val="minMax"/>
        </c:scaling>
        <c:delete val="0"/>
        <c:axPos val="b"/>
        <c:numFmt formatCode="General" sourceLinked="1"/>
        <c:majorTickMark val="out"/>
        <c:minorTickMark val="none"/>
        <c:tickLblPos val="nextTo"/>
        <c:crossAx val="515034568"/>
        <c:crosses val="autoZero"/>
        <c:auto val="1"/>
        <c:lblAlgn val="ctr"/>
        <c:lblOffset val="100"/>
        <c:noMultiLvlLbl val="0"/>
      </c:catAx>
      <c:valAx>
        <c:axId val="515034568"/>
        <c:scaling>
          <c:orientation val="minMax"/>
        </c:scaling>
        <c:delete val="0"/>
        <c:axPos val="l"/>
        <c:majorGridlines/>
        <c:numFmt formatCode="General" sourceLinked="1"/>
        <c:majorTickMark val="out"/>
        <c:minorTickMark val="none"/>
        <c:tickLblPos val="nextTo"/>
        <c:crossAx val="515034176"/>
        <c:crosses val="autoZero"/>
        <c:crossBetween val="between"/>
      </c:valAx>
    </c:plotArea>
    <c:plotVisOnly val="1"/>
    <c:dispBlanksAs val="gap"/>
    <c:showDLblsOverMax val="0"/>
  </c:chart>
  <c:txPr>
    <a:bodyPr/>
    <a:lstStyle/>
    <a:p>
      <a:pPr>
        <a:defRPr sz="1800"/>
      </a:pPr>
      <a:endParaRPr lang="ja-JP"/>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F76C08-6036-4CA7-82BB-73043F8468C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4D555321-8E50-443F-A642-40C6B1804DE4}">
      <dgm:prSet phldrT="[テキスト]"/>
      <dgm:spPr/>
      <dgm:t>
        <a:bodyPr/>
        <a:lstStyle/>
        <a:p>
          <a:r>
            <a:rPr kumimoji="1" lang="ja-JP" altLang="en-US" dirty="0" smtClean="0"/>
            <a:t>１．現状分析</a:t>
          </a:r>
          <a:endParaRPr kumimoji="1" lang="ja-JP" altLang="en-US" dirty="0"/>
        </a:p>
      </dgm:t>
    </dgm:pt>
    <dgm:pt modelId="{5A2C55E2-86B1-4759-BCF3-858A3E9EF3E8}" type="parTrans" cxnId="{7429F8E9-0BE8-4BC0-AFB6-67A57510C602}">
      <dgm:prSet/>
      <dgm:spPr/>
      <dgm:t>
        <a:bodyPr/>
        <a:lstStyle/>
        <a:p>
          <a:endParaRPr kumimoji="1" lang="ja-JP" altLang="en-US"/>
        </a:p>
      </dgm:t>
    </dgm:pt>
    <dgm:pt modelId="{661EA549-6E27-4C3D-838E-3A44831FF001}" type="sibTrans" cxnId="{7429F8E9-0BE8-4BC0-AFB6-67A57510C602}">
      <dgm:prSet/>
      <dgm:spPr/>
      <dgm:t>
        <a:bodyPr/>
        <a:lstStyle/>
        <a:p>
          <a:endParaRPr kumimoji="1" lang="ja-JP" altLang="en-US"/>
        </a:p>
      </dgm:t>
    </dgm:pt>
    <dgm:pt modelId="{202E7715-2ECB-451E-B1D2-6C26DB90DD61}">
      <dgm:prSet phldrT="[テキスト]"/>
      <dgm:spPr/>
      <dgm:t>
        <a:bodyPr/>
        <a:lstStyle/>
        <a:p>
          <a:r>
            <a:rPr kumimoji="1" lang="ja-JP" altLang="en-US" dirty="0" smtClean="0"/>
            <a:t>２．現状分析から見た要因</a:t>
          </a:r>
          <a:endParaRPr kumimoji="1" lang="ja-JP" altLang="en-US" dirty="0"/>
        </a:p>
      </dgm:t>
    </dgm:pt>
    <dgm:pt modelId="{805DF7A4-75D5-4981-9AA2-71E3360A7FFB}" type="parTrans" cxnId="{4F4562F6-B1D8-4BDD-A4BD-E985FBA99AA3}">
      <dgm:prSet/>
      <dgm:spPr/>
      <dgm:t>
        <a:bodyPr/>
        <a:lstStyle/>
        <a:p>
          <a:endParaRPr kumimoji="1" lang="ja-JP" altLang="en-US"/>
        </a:p>
      </dgm:t>
    </dgm:pt>
    <dgm:pt modelId="{297D90AA-5AF9-4646-8138-63F1B45676F4}" type="sibTrans" cxnId="{4F4562F6-B1D8-4BDD-A4BD-E985FBA99AA3}">
      <dgm:prSet/>
      <dgm:spPr/>
      <dgm:t>
        <a:bodyPr/>
        <a:lstStyle/>
        <a:p>
          <a:endParaRPr kumimoji="1" lang="ja-JP" altLang="en-US"/>
        </a:p>
      </dgm:t>
    </dgm:pt>
    <dgm:pt modelId="{9CCA7844-41A2-436F-BAF4-1017D8358469}">
      <dgm:prSet phldrT="[テキスト]"/>
      <dgm:spPr/>
      <dgm:t>
        <a:bodyPr/>
        <a:lstStyle/>
        <a:p>
          <a:r>
            <a:rPr kumimoji="1" lang="ja-JP" altLang="en-US" dirty="0" smtClean="0"/>
            <a:t>３．まとめと音楽業界の課題</a:t>
          </a:r>
          <a:endParaRPr kumimoji="1" lang="ja-JP" altLang="en-US" dirty="0"/>
        </a:p>
      </dgm:t>
    </dgm:pt>
    <dgm:pt modelId="{545A5BDF-73D4-46D6-8C6A-7EA88C674239}" type="parTrans" cxnId="{5B38CE3B-CF6C-494C-A2FE-84AC617B3702}">
      <dgm:prSet/>
      <dgm:spPr/>
      <dgm:t>
        <a:bodyPr/>
        <a:lstStyle/>
        <a:p>
          <a:endParaRPr kumimoji="1" lang="ja-JP" altLang="en-US"/>
        </a:p>
      </dgm:t>
    </dgm:pt>
    <dgm:pt modelId="{84E255A6-501B-47BB-8088-758F04E11415}" type="sibTrans" cxnId="{5B38CE3B-CF6C-494C-A2FE-84AC617B3702}">
      <dgm:prSet/>
      <dgm:spPr/>
      <dgm:t>
        <a:bodyPr/>
        <a:lstStyle/>
        <a:p>
          <a:endParaRPr kumimoji="1" lang="ja-JP" altLang="en-US"/>
        </a:p>
      </dgm:t>
    </dgm:pt>
    <dgm:pt modelId="{09BDB9BB-B8D9-46D9-89B6-ED1517954F59}">
      <dgm:prSet phldrT="[テキスト]"/>
      <dgm:spPr/>
      <dgm:t>
        <a:bodyPr/>
        <a:lstStyle/>
        <a:p>
          <a:endParaRPr kumimoji="1" lang="ja-JP" altLang="en-US" dirty="0"/>
        </a:p>
      </dgm:t>
    </dgm:pt>
    <dgm:pt modelId="{88D5073A-8B0A-4033-855F-82DC987D1761}" type="parTrans" cxnId="{66EA89CE-8B82-43CF-BE24-403DEE40741E}">
      <dgm:prSet/>
      <dgm:spPr/>
      <dgm:t>
        <a:bodyPr/>
        <a:lstStyle/>
        <a:p>
          <a:endParaRPr kumimoji="1" lang="ja-JP" altLang="en-US"/>
        </a:p>
      </dgm:t>
    </dgm:pt>
    <dgm:pt modelId="{2FE97734-0F7B-4B21-A238-082BCDAABBB6}" type="sibTrans" cxnId="{66EA89CE-8B82-43CF-BE24-403DEE40741E}">
      <dgm:prSet/>
      <dgm:spPr/>
      <dgm:t>
        <a:bodyPr/>
        <a:lstStyle/>
        <a:p>
          <a:endParaRPr kumimoji="1" lang="ja-JP" altLang="en-US"/>
        </a:p>
      </dgm:t>
    </dgm:pt>
    <dgm:pt modelId="{797FD4B6-3C63-447D-8D2D-D8ED5EF360C3}" type="pres">
      <dgm:prSet presAssocID="{81F76C08-6036-4CA7-82BB-73043F8468C5}" presName="linear" presStyleCnt="0">
        <dgm:presLayoutVars>
          <dgm:animLvl val="lvl"/>
          <dgm:resizeHandles val="exact"/>
        </dgm:presLayoutVars>
      </dgm:prSet>
      <dgm:spPr/>
      <dgm:t>
        <a:bodyPr/>
        <a:lstStyle/>
        <a:p>
          <a:endParaRPr kumimoji="1" lang="ja-JP" altLang="en-US"/>
        </a:p>
      </dgm:t>
    </dgm:pt>
    <dgm:pt modelId="{1D6F8761-B1CF-4933-BC82-F8D5802B3F09}" type="pres">
      <dgm:prSet presAssocID="{4D555321-8E50-443F-A642-40C6B1804DE4}" presName="parentText" presStyleLbl="node1" presStyleIdx="0" presStyleCnt="3">
        <dgm:presLayoutVars>
          <dgm:chMax val="0"/>
          <dgm:bulletEnabled val="1"/>
        </dgm:presLayoutVars>
      </dgm:prSet>
      <dgm:spPr/>
      <dgm:t>
        <a:bodyPr/>
        <a:lstStyle/>
        <a:p>
          <a:endParaRPr kumimoji="1" lang="ja-JP" altLang="en-US"/>
        </a:p>
      </dgm:t>
    </dgm:pt>
    <dgm:pt modelId="{86DFE3B1-11D9-4BCC-9D09-CB6164E5B21C}" type="pres">
      <dgm:prSet presAssocID="{661EA549-6E27-4C3D-838E-3A44831FF001}" presName="spacer" presStyleCnt="0"/>
      <dgm:spPr/>
    </dgm:pt>
    <dgm:pt modelId="{C933458B-EF1D-44D5-8D04-8572963ABAA0}" type="pres">
      <dgm:prSet presAssocID="{202E7715-2ECB-451E-B1D2-6C26DB90DD61}" presName="parentText" presStyleLbl="node1" presStyleIdx="1" presStyleCnt="3">
        <dgm:presLayoutVars>
          <dgm:chMax val="0"/>
          <dgm:bulletEnabled val="1"/>
        </dgm:presLayoutVars>
      </dgm:prSet>
      <dgm:spPr/>
      <dgm:t>
        <a:bodyPr/>
        <a:lstStyle/>
        <a:p>
          <a:endParaRPr kumimoji="1" lang="ja-JP" altLang="en-US"/>
        </a:p>
      </dgm:t>
    </dgm:pt>
    <dgm:pt modelId="{C0072E12-9328-4E4F-96B6-47FF4125BF6D}" type="pres">
      <dgm:prSet presAssocID="{297D90AA-5AF9-4646-8138-63F1B45676F4}" presName="spacer" presStyleCnt="0"/>
      <dgm:spPr/>
    </dgm:pt>
    <dgm:pt modelId="{8A9F0826-838C-459A-96B8-B1BE99AC565C}" type="pres">
      <dgm:prSet presAssocID="{9CCA7844-41A2-436F-BAF4-1017D8358469}" presName="parentText" presStyleLbl="node1" presStyleIdx="2" presStyleCnt="3">
        <dgm:presLayoutVars>
          <dgm:chMax val="0"/>
          <dgm:bulletEnabled val="1"/>
        </dgm:presLayoutVars>
      </dgm:prSet>
      <dgm:spPr/>
      <dgm:t>
        <a:bodyPr/>
        <a:lstStyle/>
        <a:p>
          <a:endParaRPr kumimoji="1" lang="ja-JP" altLang="en-US"/>
        </a:p>
      </dgm:t>
    </dgm:pt>
    <dgm:pt modelId="{2779EB56-B624-42B0-B010-64935090C862}" type="pres">
      <dgm:prSet presAssocID="{9CCA7844-41A2-436F-BAF4-1017D8358469}" presName="childText" presStyleLbl="revTx" presStyleIdx="0" presStyleCnt="1">
        <dgm:presLayoutVars>
          <dgm:bulletEnabled val="1"/>
        </dgm:presLayoutVars>
      </dgm:prSet>
      <dgm:spPr/>
      <dgm:t>
        <a:bodyPr/>
        <a:lstStyle/>
        <a:p>
          <a:endParaRPr kumimoji="1" lang="ja-JP" altLang="en-US"/>
        </a:p>
      </dgm:t>
    </dgm:pt>
  </dgm:ptLst>
  <dgm:cxnLst>
    <dgm:cxn modelId="{5B38CE3B-CF6C-494C-A2FE-84AC617B3702}" srcId="{81F76C08-6036-4CA7-82BB-73043F8468C5}" destId="{9CCA7844-41A2-436F-BAF4-1017D8358469}" srcOrd="2" destOrd="0" parTransId="{545A5BDF-73D4-46D6-8C6A-7EA88C674239}" sibTransId="{84E255A6-501B-47BB-8088-758F04E11415}"/>
    <dgm:cxn modelId="{7429F8E9-0BE8-4BC0-AFB6-67A57510C602}" srcId="{81F76C08-6036-4CA7-82BB-73043F8468C5}" destId="{4D555321-8E50-443F-A642-40C6B1804DE4}" srcOrd="0" destOrd="0" parTransId="{5A2C55E2-86B1-4759-BCF3-858A3E9EF3E8}" sibTransId="{661EA549-6E27-4C3D-838E-3A44831FF001}"/>
    <dgm:cxn modelId="{250527BC-02C0-42A0-89A3-9408C5E3E781}" type="presOf" srcId="{202E7715-2ECB-451E-B1D2-6C26DB90DD61}" destId="{C933458B-EF1D-44D5-8D04-8572963ABAA0}" srcOrd="0" destOrd="0" presId="urn:microsoft.com/office/officeart/2005/8/layout/vList2"/>
    <dgm:cxn modelId="{66EA89CE-8B82-43CF-BE24-403DEE40741E}" srcId="{9CCA7844-41A2-436F-BAF4-1017D8358469}" destId="{09BDB9BB-B8D9-46D9-89B6-ED1517954F59}" srcOrd="0" destOrd="0" parTransId="{88D5073A-8B0A-4033-855F-82DC987D1761}" sibTransId="{2FE97734-0F7B-4B21-A238-082BCDAABBB6}"/>
    <dgm:cxn modelId="{A980F669-BAF3-417D-9757-3BAE2DBF62C8}" type="presOf" srcId="{9CCA7844-41A2-436F-BAF4-1017D8358469}" destId="{8A9F0826-838C-459A-96B8-B1BE99AC565C}" srcOrd="0" destOrd="0" presId="urn:microsoft.com/office/officeart/2005/8/layout/vList2"/>
    <dgm:cxn modelId="{56E04222-D56D-4BED-BF79-7CA19452799B}" type="presOf" srcId="{81F76C08-6036-4CA7-82BB-73043F8468C5}" destId="{797FD4B6-3C63-447D-8D2D-D8ED5EF360C3}" srcOrd="0" destOrd="0" presId="urn:microsoft.com/office/officeart/2005/8/layout/vList2"/>
    <dgm:cxn modelId="{E6327F4C-BD97-4467-AE04-78926D2B9B33}" type="presOf" srcId="{4D555321-8E50-443F-A642-40C6B1804DE4}" destId="{1D6F8761-B1CF-4933-BC82-F8D5802B3F09}" srcOrd="0" destOrd="0" presId="urn:microsoft.com/office/officeart/2005/8/layout/vList2"/>
    <dgm:cxn modelId="{A3C2AF8D-3FEC-4891-AB31-41E2C88FF183}" type="presOf" srcId="{09BDB9BB-B8D9-46D9-89B6-ED1517954F59}" destId="{2779EB56-B624-42B0-B010-64935090C862}" srcOrd="0" destOrd="0" presId="urn:microsoft.com/office/officeart/2005/8/layout/vList2"/>
    <dgm:cxn modelId="{4F4562F6-B1D8-4BDD-A4BD-E985FBA99AA3}" srcId="{81F76C08-6036-4CA7-82BB-73043F8468C5}" destId="{202E7715-2ECB-451E-B1D2-6C26DB90DD61}" srcOrd="1" destOrd="0" parTransId="{805DF7A4-75D5-4981-9AA2-71E3360A7FFB}" sibTransId="{297D90AA-5AF9-4646-8138-63F1B45676F4}"/>
    <dgm:cxn modelId="{BBFBAA16-0313-4C80-ADCA-43DF522BC421}" type="presParOf" srcId="{797FD4B6-3C63-447D-8D2D-D8ED5EF360C3}" destId="{1D6F8761-B1CF-4933-BC82-F8D5802B3F09}" srcOrd="0" destOrd="0" presId="urn:microsoft.com/office/officeart/2005/8/layout/vList2"/>
    <dgm:cxn modelId="{179C25B3-4407-4BF1-8F07-0A558C8B952A}" type="presParOf" srcId="{797FD4B6-3C63-447D-8D2D-D8ED5EF360C3}" destId="{86DFE3B1-11D9-4BCC-9D09-CB6164E5B21C}" srcOrd="1" destOrd="0" presId="urn:microsoft.com/office/officeart/2005/8/layout/vList2"/>
    <dgm:cxn modelId="{5478A4F7-36DB-486F-A969-3FF4F179F74E}" type="presParOf" srcId="{797FD4B6-3C63-447D-8D2D-D8ED5EF360C3}" destId="{C933458B-EF1D-44D5-8D04-8572963ABAA0}" srcOrd="2" destOrd="0" presId="urn:microsoft.com/office/officeart/2005/8/layout/vList2"/>
    <dgm:cxn modelId="{106E4EFA-A7F6-4B41-8ED5-16E6A83596D7}" type="presParOf" srcId="{797FD4B6-3C63-447D-8D2D-D8ED5EF360C3}" destId="{C0072E12-9328-4E4F-96B6-47FF4125BF6D}" srcOrd="3" destOrd="0" presId="urn:microsoft.com/office/officeart/2005/8/layout/vList2"/>
    <dgm:cxn modelId="{4954888E-8365-4467-9E1E-BB7228F25F48}" type="presParOf" srcId="{797FD4B6-3C63-447D-8D2D-D8ED5EF360C3}" destId="{8A9F0826-838C-459A-96B8-B1BE99AC565C}" srcOrd="4" destOrd="0" presId="urn:microsoft.com/office/officeart/2005/8/layout/vList2"/>
    <dgm:cxn modelId="{53C4D00D-492E-4442-B79A-6553A7C7FF86}" type="presParOf" srcId="{797FD4B6-3C63-447D-8D2D-D8ED5EF360C3}" destId="{2779EB56-B624-42B0-B010-64935090C862}"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F76C08-6036-4CA7-82BB-73043F8468C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4D555321-8E50-443F-A642-40C6B1804DE4}">
      <dgm:prSet phldrT="[テキスト]"/>
      <dgm:spPr/>
      <dgm:t>
        <a:bodyPr/>
        <a:lstStyle/>
        <a:p>
          <a:r>
            <a:rPr kumimoji="1" lang="ja-JP" altLang="en-US" dirty="0" smtClean="0"/>
            <a:t>１．現状分析</a:t>
          </a:r>
          <a:endParaRPr kumimoji="1" lang="ja-JP" altLang="en-US" dirty="0"/>
        </a:p>
      </dgm:t>
    </dgm:pt>
    <dgm:pt modelId="{5A2C55E2-86B1-4759-BCF3-858A3E9EF3E8}" type="parTrans" cxnId="{7429F8E9-0BE8-4BC0-AFB6-67A57510C602}">
      <dgm:prSet/>
      <dgm:spPr/>
      <dgm:t>
        <a:bodyPr/>
        <a:lstStyle/>
        <a:p>
          <a:endParaRPr kumimoji="1" lang="ja-JP" altLang="en-US"/>
        </a:p>
      </dgm:t>
    </dgm:pt>
    <dgm:pt modelId="{661EA549-6E27-4C3D-838E-3A44831FF001}" type="sibTrans" cxnId="{7429F8E9-0BE8-4BC0-AFB6-67A57510C602}">
      <dgm:prSet/>
      <dgm:spPr/>
      <dgm:t>
        <a:bodyPr/>
        <a:lstStyle/>
        <a:p>
          <a:endParaRPr kumimoji="1" lang="ja-JP" altLang="en-US"/>
        </a:p>
      </dgm:t>
    </dgm:pt>
    <dgm:pt modelId="{202E7715-2ECB-451E-B1D2-6C26DB90DD61}">
      <dgm:prSet phldrT="[テキスト]"/>
      <dgm:spPr/>
      <dgm:t>
        <a:bodyPr/>
        <a:lstStyle/>
        <a:p>
          <a:r>
            <a:rPr kumimoji="1" lang="ja-JP" altLang="en-US" dirty="0" smtClean="0"/>
            <a:t>２．現状分析から見た要因</a:t>
          </a:r>
          <a:endParaRPr kumimoji="1" lang="ja-JP" altLang="en-US" dirty="0"/>
        </a:p>
      </dgm:t>
    </dgm:pt>
    <dgm:pt modelId="{805DF7A4-75D5-4981-9AA2-71E3360A7FFB}" type="parTrans" cxnId="{4F4562F6-B1D8-4BDD-A4BD-E985FBA99AA3}">
      <dgm:prSet/>
      <dgm:spPr/>
      <dgm:t>
        <a:bodyPr/>
        <a:lstStyle/>
        <a:p>
          <a:endParaRPr kumimoji="1" lang="ja-JP" altLang="en-US"/>
        </a:p>
      </dgm:t>
    </dgm:pt>
    <dgm:pt modelId="{297D90AA-5AF9-4646-8138-63F1B45676F4}" type="sibTrans" cxnId="{4F4562F6-B1D8-4BDD-A4BD-E985FBA99AA3}">
      <dgm:prSet/>
      <dgm:spPr/>
      <dgm:t>
        <a:bodyPr/>
        <a:lstStyle/>
        <a:p>
          <a:endParaRPr kumimoji="1" lang="ja-JP" altLang="en-US"/>
        </a:p>
      </dgm:t>
    </dgm:pt>
    <dgm:pt modelId="{9CCA7844-41A2-436F-BAF4-1017D8358469}">
      <dgm:prSet phldrT="[テキスト]"/>
      <dgm:spPr/>
      <dgm:t>
        <a:bodyPr/>
        <a:lstStyle/>
        <a:p>
          <a:r>
            <a:rPr kumimoji="1" lang="ja-JP" altLang="en-US" dirty="0" smtClean="0"/>
            <a:t>３．まとめと音楽業界の課題</a:t>
          </a:r>
          <a:endParaRPr kumimoji="1" lang="ja-JP" altLang="en-US" dirty="0"/>
        </a:p>
      </dgm:t>
    </dgm:pt>
    <dgm:pt modelId="{545A5BDF-73D4-46D6-8C6A-7EA88C674239}" type="parTrans" cxnId="{5B38CE3B-CF6C-494C-A2FE-84AC617B3702}">
      <dgm:prSet/>
      <dgm:spPr/>
      <dgm:t>
        <a:bodyPr/>
        <a:lstStyle/>
        <a:p>
          <a:endParaRPr kumimoji="1" lang="ja-JP" altLang="en-US"/>
        </a:p>
      </dgm:t>
    </dgm:pt>
    <dgm:pt modelId="{84E255A6-501B-47BB-8088-758F04E11415}" type="sibTrans" cxnId="{5B38CE3B-CF6C-494C-A2FE-84AC617B3702}">
      <dgm:prSet/>
      <dgm:spPr/>
      <dgm:t>
        <a:bodyPr/>
        <a:lstStyle/>
        <a:p>
          <a:endParaRPr kumimoji="1" lang="ja-JP" altLang="en-US"/>
        </a:p>
      </dgm:t>
    </dgm:pt>
    <dgm:pt modelId="{09BDB9BB-B8D9-46D9-89B6-ED1517954F59}">
      <dgm:prSet phldrT="[テキスト]"/>
      <dgm:spPr/>
      <dgm:t>
        <a:bodyPr/>
        <a:lstStyle/>
        <a:p>
          <a:endParaRPr kumimoji="1" lang="ja-JP" altLang="en-US" dirty="0"/>
        </a:p>
      </dgm:t>
    </dgm:pt>
    <dgm:pt modelId="{88D5073A-8B0A-4033-855F-82DC987D1761}" type="parTrans" cxnId="{66EA89CE-8B82-43CF-BE24-403DEE40741E}">
      <dgm:prSet/>
      <dgm:spPr/>
      <dgm:t>
        <a:bodyPr/>
        <a:lstStyle/>
        <a:p>
          <a:endParaRPr kumimoji="1" lang="ja-JP" altLang="en-US"/>
        </a:p>
      </dgm:t>
    </dgm:pt>
    <dgm:pt modelId="{2FE97734-0F7B-4B21-A238-082BCDAABBB6}" type="sibTrans" cxnId="{66EA89CE-8B82-43CF-BE24-403DEE40741E}">
      <dgm:prSet/>
      <dgm:spPr/>
      <dgm:t>
        <a:bodyPr/>
        <a:lstStyle/>
        <a:p>
          <a:endParaRPr kumimoji="1" lang="ja-JP" altLang="en-US"/>
        </a:p>
      </dgm:t>
    </dgm:pt>
    <dgm:pt modelId="{797FD4B6-3C63-447D-8D2D-D8ED5EF360C3}" type="pres">
      <dgm:prSet presAssocID="{81F76C08-6036-4CA7-82BB-73043F8468C5}" presName="linear" presStyleCnt="0">
        <dgm:presLayoutVars>
          <dgm:animLvl val="lvl"/>
          <dgm:resizeHandles val="exact"/>
        </dgm:presLayoutVars>
      </dgm:prSet>
      <dgm:spPr/>
      <dgm:t>
        <a:bodyPr/>
        <a:lstStyle/>
        <a:p>
          <a:endParaRPr kumimoji="1" lang="ja-JP" altLang="en-US"/>
        </a:p>
      </dgm:t>
    </dgm:pt>
    <dgm:pt modelId="{1D6F8761-B1CF-4933-BC82-F8D5802B3F09}" type="pres">
      <dgm:prSet presAssocID="{4D555321-8E50-443F-A642-40C6B1804DE4}" presName="parentText" presStyleLbl="node1" presStyleIdx="0" presStyleCnt="3">
        <dgm:presLayoutVars>
          <dgm:chMax val="0"/>
          <dgm:bulletEnabled val="1"/>
        </dgm:presLayoutVars>
      </dgm:prSet>
      <dgm:spPr/>
      <dgm:t>
        <a:bodyPr/>
        <a:lstStyle/>
        <a:p>
          <a:endParaRPr kumimoji="1" lang="ja-JP" altLang="en-US"/>
        </a:p>
      </dgm:t>
    </dgm:pt>
    <dgm:pt modelId="{86DFE3B1-11D9-4BCC-9D09-CB6164E5B21C}" type="pres">
      <dgm:prSet presAssocID="{661EA549-6E27-4C3D-838E-3A44831FF001}" presName="spacer" presStyleCnt="0"/>
      <dgm:spPr/>
    </dgm:pt>
    <dgm:pt modelId="{C933458B-EF1D-44D5-8D04-8572963ABAA0}" type="pres">
      <dgm:prSet presAssocID="{202E7715-2ECB-451E-B1D2-6C26DB90DD61}" presName="parentText" presStyleLbl="node1" presStyleIdx="1" presStyleCnt="3">
        <dgm:presLayoutVars>
          <dgm:chMax val="0"/>
          <dgm:bulletEnabled val="1"/>
        </dgm:presLayoutVars>
      </dgm:prSet>
      <dgm:spPr/>
      <dgm:t>
        <a:bodyPr/>
        <a:lstStyle/>
        <a:p>
          <a:endParaRPr kumimoji="1" lang="ja-JP" altLang="en-US"/>
        </a:p>
      </dgm:t>
    </dgm:pt>
    <dgm:pt modelId="{C0072E12-9328-4E4F-96B6-47FF4125BF6D}" type="pres">
      <dgm:prSet presAssocID="{297D90AA-5AF9-4646-8138-63F1B45676F4}" presName="spacer" presStyleCnt="0"/>
      <dgm:spPr/>
    </dgm:pt>
    <dgm:pt modelId="{8A9F0826-838C-459A-96B8-B1BE99AC565C}" type="pres">
      <dgm:prSet presAssocID="{9CCA7844-41A2-436F-BAF4-1017D8358469}" presName="parentText" presStyleLbl="node1" presStyleIdx="2" presStyleCnt="3">
        <dgm:presLayoutVars>
          <dgm:chMax val="0"/>
          <dgm:bulletEnabled val="1"/>
        </dgm:presLayoutVars>
      </dgm:prSet>
      <dgm:spPr/>
      <dgm:t>
        <a:bodyPr/>
        <a:lstStyle/>
        <a:p>
          <a:endParaRPr kumimoji="1" lang="ja-JP" altLang="en-US"/>
        </a:p>
      </dgm:t>
    </dgm:pt>
    <dgm:pt modelId="{2779EB56-B624-42B0-B010-64935090C862}" type="pres">
      <dgm:prSet presAssocID="{9CCA7844-41A2-436F-BAF4-1017D8358469}" presName="childText" presStyleLbl="revTx" presStyleIdx="0" presStyleCnt="1">
        <dgm:presLayoutVars>
          <dgm:bulletEnabled val="1"/>
        </dgm:presLayoutVars>
      </dgm:prSet>
      <dgm:spPr/>
      <dgm:t>
        <a:bodyPr/>
        <a:lstStyle/>
        <a:p>
          <a:endParaRPr kumimoji="1" lang="ja-JP" altLang="en-US"/>
        </a:p>
      </dgm:t>
    </dgm:pt>
  </dgm:ptLst>
  <dgm:cxnLst>
    <dgm:cxn modelId="{9407FD84-1BF9-456F-B0C5-1B051E0155A9}" type="presOf" srcId="{202E7715-2ECB-451E-B1D2-6C26DB90DD61}" destId="{C933458B-EF1D-44D5-8D04-8572963ABAA0}" srcOrd="0" destOrd="0" presId="urn:microsoft.com/office/officeart/2005/8/layout/vList2"/>
    <dgm:cxn modelId="{FAA6C25A-432B-46FB-A42B-126629ABA393}" type="presOf" srcId="{4D555321-8E50-443F-A642-40C6B1804DE4}" destId="{1D6F8761-B1CF-4933-BC82-F8D5802B3F09}" srcOrd="0" destOrd="0" presId="urn:microsoft.com/office/officeart/2005/8/layout/vList2"/>
    <dgm:cxn modelId="{67F6D260-8644-4F2A-BE87-2BDACBB31755}" type="presOf" srcId="{9CCA7844-41A2-436F-BAF4-1017D8358469}" destId="{8A9F0826-838C-459A-96B8-B1BE99AC565C}" srcOrd="0" destOrd="0" presId="urn:microsoft.com/office/officeart/2005/8/layout/vList2"/>
    <dgm:cxn modelId="{7798EEBB-E84E-424E-9C94-847E58948E2F}" type="presOf" srcId="{09BDB9BB-B8D9-46D9-89B6-ED1517954F59}" destId="{2779EB56-B624-42B0-B010-64935090C862}" srcOrd="0" destOrd="0" presId="urn:microsoft.com/office/officeart/2005/8/layout/vList2"/>
    <dgm:cxn modelId="{5B38CE3B-CF6C-494C-A2FE-84AC617B3702}" srcId="{81F76C08-6036-4CA7-82BB-73043F8468C5}" destId="{9CCA7844-41A2-436F-BAF4-1017D8358469}" srcOrd="2" destOrd="0" parTransId="{545A5BDF-73D4-46D6-8C6A-7EA88C674239}" sibTransId="{84E255A6-501B-47BB-8088-758F04E11415}"/>
    <dgm:cxn modelId="{4F4562F6-B1D8-4BDD-A4BD-E985FBA99AA3}" srcId="{81F76C08-6036-4CA7-82BB-73043F8468C5}" destId="{202E7715-2ECB-451E-B1D2-6C26DB90DD61}" srcOrd="1" destOrd="0" parTransId="{805DF7A4-75D5-4981-9AA2-71E3360A7FFB}" sibTransId="{297D90AA-5AF9-4646-8138-63F1B45676F4}"/>
    <dgm:cxn modelId="{EDF64677-3FD9-4F80-B359-E5B12EEA90FC}" type="presOf" srcId="{81F76C08-6036-4CA7-82BB-73043F8468C5}" destId="{797FD4B6-3C63-447D-8D2D-D8ED5EF360C3}" srcOrd="0" destOrd="0" presId="urn:microsoft.com/office/officeart/2005/8/layout/vList2"/>
    <dgm:cxn modelId="{66EA89CE-8B82-43CF-BE24-403DEE40741E}" srcId="{9CCA7844-41A2-436F-BAF4-1017D8358469}" destId="{09BDB9BB-B8D9-46D9-89B6-ED1517954F59}" srcOrd="0" destOrd="0" parTransId="{88D5073A-8B0A-4033-855F-82DC987D1761}" sibTransId="{2FE97734-0F7B-4B21-A238-082BCDAABBB6}"/>
    <dgm:cxn modelId="{7429F8E9-0BE8-4BC0-AFB6-67A57510C602}" srcId="{81F76C08-6036-4CA7-82BB-73043F8468C5}" destId="{4D555321-8E50-443F-A642-40C6B1804DE4}" srcOrd="0" destOrd="0" parTransId="{5A2C55E2-86B1-4759-BCF3-858A3E9EF3E8}" sibTransId="{661EA549-6E27-4C3D-838E-3A44831FF001}"/>
    <dgm:cxn modelId="{B5D97278-1F4F-443A-AD48-F73F31530F3B}" type="presParOf" srcId="{797FD4B6-3C63-447D-8D2D-D8ED5EF360C3}" destId="{1D6F8761-B1CF-4933-BC82-F8D5802B3F09}" srcOrd="0" destOrd="0" presId="urn:microsoft.com/office/officeart/2005/8/layout/vList2"/>
    <dgm:cxn modelId="{0F35F097-5A48-44C9-B42B-D7D7F3A51455}" type="presParOf" srcId="{797FD4B6-3C63-447D-8D2D-D8ED5EF360C3}" destId="{86DFE3B1-11D9-4BCC-9D09-CB6164E5B21C}" srcOrd="1" destOrd="0" presId="urn:microsoft.com/office/officeart/2005/8/layout/vList2"/>
    <dgm:cxn modelId="{E11B79C4-2436-436A-BE55-6F0DDCE16112}" type="presParOf" srcId="{797FD4B6-3C63-447D-8D2D-D8ED5EF360C3}" destId="{C933458B-EF1D-44D5-8D04-8572963ABAA0}" srcOrd="2" destOrd="0" presId="urn:microsoft.com/office/officeart/2005/8/layout/vList2"/>
    <dgm:cxn modelId="{B4B30721-0247-4114-93CC-694885551BA5}" type="presParOf" srcId="{797FD4B6-3C63-447D-8D2D-D8ED5EF360C3}" destId="{C0072E12-9328-4E4F-96B6-47FF4125BF6D}" srcOrd="3" destOrd="0" presId="urn:microsoft.com/office/officeart/2005/8/layout/vList2"/>
    <dgm:cxn modelId="{D1B5B7A9-D584-48E2-8387-3459878D35E4}" type="presParOf" srcId="{797FD4B6-3C63-447D-8D2D-D8ED5EF360C3}" destId="{8A9F0826-838C-459A-96B8-B1BE99AC565C}" srcOrd="4" destOrd="0" presId="urn:microsoft.com/office/officeart/2005/8/layout/vList2"/>
    <dgm:cxn modelId="{FD9A8F83-C1AE-456E-B192-1BA7F193984E}" type="presParOf" srcId="{797FD4B6-3C63-447D-8D2D-D8ED5EF360C3}" destId="{2779EB56-B624-42B0-B010-64935090C862}"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AFC4E1A-BFC1-44E5-BF3C-2A3C82EFAF7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1C5B395A-3A59-4DA5-9A10-01E8F6FA8807}">
      <dgm:prSet phldrT="[テキスト]" custT="1"/>
      <dgm:spPr>
        <a:solidFill>
          <a:schemeClr val="bg2">
            <a:lumMod val="90000"/>
          </a:schemeClr>
        </a:solidFill>
      </dgm:spPr>
      <dgm:t>
        <a:bodyPr/>
        <a:lstStyle/>
        <a:p>
          <a:r>
            <a:rPr kumimoji="1" lang="en-US" altLang="ja-JP" sz="3200" dirty="0" smtClean="0">
              <a:solidFill>
                <a:srgbClr val="FF0000"/>
              </a:solidFill>
            </a:rPr>
            <a:t>1.</a:t>
          </a:r>
          <a:r>
            <a:rPr kumimoji="1" lang="ja-JP" altLang="en-US" sz="3200" dirty="0" smtClean="0">
              <a:solidFill>
                <a:srgbClr val="FF0000"/>
              </a:solidFill>
            </a:rPr>
            <a:t>需要側の要因</a:t>
          </a:r>
          <a:endParaRPr kumimoji="1" lang="ja-JP" altLang="en-US" sz="3200" dirty="0">
            <a:solidFill>
              <a:srgbClr val="FF0000"/>
            </a:solidFill>
          </a:endParaRPr>
        </a:p>
      </dgm:t>
    </dgm:pt>
    <dgm:pt modelId="{F2E87CB3-7E24-48B8-A3D1-C259D4E61D8D}" type="parTrans" cxnId="{CBAEBFA9-9581-47D2-BE6B-3CF15F13E058}">
      <dgm:prSet/>
      <dgm:spPr/>
      <dgm:t>
        <a:bodyPr/>
        <a:lstStyle/>
        <a:p>
          <a:endParaRPr kumimoji="1" lang="ja-JP" altLang="en-US"/>
        </a:p>
      </dgm:t>
    </dgm:pt>
    <dgm:pt modelId="{A6D8DB42-C831-45EE-9250-D8EE45C023A6}" type="sibTrans" cxnId="{CBAEBFA9-9581-47D2-BE6B-3CF15F13E058}">
      <dgm:prSet/>
      <dgm:spPr/>
      <dgm:t>
        <a:bodyPr/>
        <a:lstStyle/>
        <a:p>
          <a:endParaRPr kumimoji="1" lang="ja-JP" altLang="en-US"/>
        </a:p>
      </dgm:t>
    </dgm:pt>
    <dgm:pt modelId="{03C5B836-3BCA-4381-80B5-6D357B6853CC}">
      <dgm:prSet phldrT="[テキスト]"/>
      <dgm:spPr/>
      <dgm:t>
        <a:bodyPr/>
        <a:lstStyle/>
        <a:p>
          <a:r>
            <a:rPr kumimoji="1" lang="en-US" altLang="ja-JP" dirty="0" smtClean="0">
              <a:solidFill>
                <a:schemeClr val="bg1"/>
              </a:solidFill>
            </a:rPr>
            <a:t> </a:t>
          </a:r>
          <a:r>
            <a:rPr kumimoji="1" lang="en-US" altLang="ja-JP" dirty="0" smtClean="0"/>
            <a:t>a.</a:t>
          </a:r>
          <a:r>
            <a:rPr kumimoji="1" lang="ja-JP" altLang="en-US" dirty="0" smtClean="0"/>
            <a:t>音楽離れ</a:t>
          </a:r>
          <a:endParaRPr kumimoji="1" lang="ja-JP" altLang="en-US" dirty="0"/>
        </a:p>
      </dgm:t>
    </dgm:pt>
    <dgm:pt modelId="{0B555099-6337-44A8-90F4-E26F7A484FD3}" type="parTrans" cxnId="{5BBF962E-D89D-4546-BA9F-43E535F54719}">
      <dgm:prSet/>
      <dgm:spPr/>
      <dgm:t>
        <a:bodyPr/>
        <a:lstStyle/>
        <a:p>
          <a:endParaRPr kumimoji="1" lang="ja-JP" altLang="en-US"/>
        </a:p>
      </dgm:t>
    </dgm:pt>
    <dgm:pt modelId="{27B882C7-95D2-4026-8BC0-A6F021CDC6FB}" type="sibTrans" cxnId="{5BBF962E-D89D-4546-BA9F-43E535F54719}">
      <dgm:prSet/>
      <dgm:spPr/>
      <dgm:t>
        <a:bodyPr/>
        <a:lstStyle/>
        <a:p>
          <a:endParaRPr kumimoji="1" lang="ja-JP" altLang="en-US"/>
        </a:p>
      </dgm:t>
    </dgm:pt>
    <dgm:pt modelId="{12AB6A0A-F12E-48A9-8142-CE8E8835810C}">
      <dgm:prSet phldrT="[テキスト]" custT="1"/>
      <dgm:spPr>
        <a:solidFill>
          <a:schemeClr val="bg2">
            <a:lumMod val="90000"/>
          </a:schemeClr>
        </a:solidFill>
      </dgm:spPr>
      <dgm:t>
        <a:bodyPr/>
        <a:lstStyle/>
        <a:p>
          <a:r>
            <a:rPr kumimoji="1" lang="en-US" altLang="ja-JP" sz="3200" dirty="0" smtClean="0">
              <a:solidFill>
                <a:srgbClr val="0070C0"/>
              </a:solidFill>
            </a:rPr>
            <a:t>2.</a:t>
          </a:r>
          <a:r>
            <a:rPr kumimoji="1" lang="ja-JP" altLang="en-US" sz="3200" dirty="0" smtClean="0">
              <a:solidFill>
                <a:srgbClr val="0070C0"/>
              </a:solidFill>
            </a:rPr>
            <a:t>供給側の要因</a:t>
          </a:r>
          <a:endParaRPr kumimoji="1" lang="ja-JP" altLang="en-US" sz="3200" dirty="0">
            <a:solidFill>
              <a:srgbClr val="0070C0"/>
            </a:solidFill>
          </a:endParaRPr>
        </a:p>
      </dgm:t>
    </dgm:pt>
    <dgm:pt modelId="{68C8B66C-7A5E-4F2A-80AF-F661CD41E99B}" type="parTrans" cxnId="{22B7A99A-7EDC-4BB9-B016-159DF747EC5E}">
      <dgm:prSet/>
      <dgm:spPr/>
      <dgm:t>
        <a:bodyPr/>
        <a:lstStyle/>
        <a:p>
          <a:endParaRPr kumimoji="1" lang="ja-JP" altLang="en-US"/>
        </a:p>
      </dgm:t>
    </dgm:pt>
    <dgm:pt modelId="{F7F92959-5E9F-4186-A946-7EE74C7BB2A3}" type="sibTrans" cxnId="{22B7A99A-7EDC-4BB9-B016-159DF747EC5E}">
      <dgm:prSet/>
      <dgm:spPr/>
      <dgm:t>
        <a:bodyPr/>
        <a:lstStyle/>
        <a:p>
          <a:endParaRPr kumimoji="1" lang="ja-JP" altLang="en-US"/>
        </a:p>
      </dgm:t>
    </dgm:pt>
    <dgm:pt modelId="{A84CF79F-7845-41F7-A2C0-63F4DEAA8DC7}">
      <dgm:prSet phldrT="[テキスト]"/>
      <dgm:spPr/>
      <dgm:t>
        <a:bodyPr/>
        <a:lstStyle/>
        <a:p>
          <a:r>
            <a:rPr kumimoji="1" lang="en-US" altLang="ja-JP" dirty="0" smtClean="0">
              <a:solidFill>
                <a:schemeClr val="bg1"/>
              </a:solidFill>
            </a:rPr>
            <a:t> </a:t>
          </a:r>
          <a:r>
            <a:rPr kumimoji="1" lang="en-US" altLang="ja-JP" dirty="0" smtClean="0"/>
            <a:t>a.</a:t>
          </a:r>
          <a:r>
            <a:rPr kumimoji="1" lang="ja-JP" altLang="en-US" dirty="0" smtClean="0"/>
            <a:t>動画での無料配信</a:t>
          </a:r>
          <a:endParaRPr kumimoji="1" lang="ja-JP" altLang="en-US" dirty="0"/>
        </a:p>
      </dgm:t>
    </dgm:pt>
    <dgm:pt modelId="{B425DD85-0BFC-4745-A46A-7766C8A3D884}" type="parTrans" cxnId="{F6A6052B-0323-4085-A888-5B8FBDA9FEAB}">
      <dgm:prSet/>
      <dgm:spPr/>
      <dgm:t>
        <a:bodyPr/>
        <a:lstStyle/>
        <a:p>
          <a:endParaRPr kumimoji="1" lang="ja-JP" altLang="en-US"/>
        </a:p>
      </dgm:t>
    </dgm:pt>
    <dgm:pt modelId="{E2FFABA5-0B48-4D97-B939-1087FB266756}" type="sibTrans" cxnId="{F6A6052B-0323-4085-A888-5B8FBDA9FEAB}">
      <dgm:prSet/>
      <dgm:spPr/>
      <dgm:t>
        <a:bodyPr/>
        <a:lstStyle/>
        <a:p>
          <a:endParaRPr kumimoji="1" lang="ja-JP" altLang="en-US"/>
        </a:p>
      </dgm:t>
    </dgm:pt>
    <dgm:pt modelId="{EFF25D90-CF86-4B8F-96E8-9BB1C7AAFDA6}">
      <dgm:prSet/>
      <dgm:spPr/>
      <dgm:t>
        <a:bodyPr/>
        <a:lstStyle/>
        <a:p>
          <a:r>
            <a:rPr lang="en-US" altLang="ja-JP" dirty="0" smtClean="0">
              <a:solidFill>
                <a:schemeClr val="bg1"/>
              </a:solidFill>
            </a:rPr>
            <a:t> </a:t>
          </a:r>
          <a:r>
            <a:rPr lang="en-US" altLang="ja-JP" dirty="0" smtClean="0"/>
            <a:t>b.</a:t>
          </a:r>
          <a:r>
            <a:rPr lang="ja-JP" altLang="en-US" dirty="0" smtClean="0"/>
            <a:t>所得の低下</a:t>
          </a:r>
          <a:endParaRPr lang="en-US" altLang="ja-JP" dirty="0" smtClean="0"/>
        </a:p>
      </dgm:t>
    </dgm:pt>
    <dgm:pt modelId="{AA925F02-05C0-45CA-8F41-6E86F6E722F2}" type="parTrans" cxnId="{0CABC4FD-6ADA-4484-A295-4E3ECF7FD84F}">
      <dgm:prSet/>
      <dgm:spPr/>
      <dgm:t>
        <a:bodyPr/>
        <a:lstStyle/>
        <a:p>
          <a:endParaRPr kumimoji="1" lang="ja-JP" altLang="en-US"/>
        </a:p>
      </dgm:t>
    </dgm:pt>
    <dgm:pt modelId="{3B4AB9A5-9060-4251-BCE6-1BF5FDDBC64A}" type="sibTrans" cxnId="{0CABC4FD-6ADA-4484-A295-4E3ECF7FD84F}">
      <dgm:prSet/>
      <dgm:spPr/>
      <dgm:t>
        <a:bodyPr/>
        <a:lstStyle/>
        <a:p>
          <a:endParaRPr kumimoji="1" lang="ja-JP" altLang="en-US"/>
        </a:p>
      </dgm:t>
    </dgm:pt>
    <dgm:pt modelId="{81B4CE9E-8EB0-400B-AA9A-7C1984B3D907}">
      <dgm:prSet/>
      <dgm:spPr/>
      <dgm:t>
        <a:bodyPr/>
        <a:lstStyle/>
        <a:p>
          <a:r>
            <a:rPr kumimoji="1" lang="en-US" altLang="ja-JP" dirty="0" smtClean="0">
              <a:solidFill>
                <a:schemeClr val="bg1"/>
              </a:solidFill>
            </a:rPr>
            <a:t> </a:t>
          </a:r>
          <a:r>
            <a:rPr kumimoji="1" lang="en-US" altLang="ja-JP" dirty="0" smtClean="0"/>
            <a:t>c.</a:t>
          </a:r>
          <a:r>
            <a:rPr kumimoji="1" lang="ja-JP" altLang="en-US" dirty="0" smtClean="0"/>
            <a:t>違法ダウンロード</a:t>
          </a:r>
          <a:endParaRPr kumimoji="1" lang="en-US" altLang="ja-JP" dirty="0" smtClean="0"/>
        </a:p>
      </dgm:t>
    </dgm:pt>
    <dgm:pt modelId="{BF7EA339-9B0B-4319-B32C-A324CFFD722B}" type="parTrans" cxnId="{0A7D336A-3D7C-45C9-97F5-25AED805BD68}">
      <dgm:prSet/>
      <dgm:spPr/>
      <dgm:t>
        <a:bodyPr/>
        <a:lstStyle/>
        <a:p>
          <a:endParaRPr kumimoji="1" lang="ja-JP" altLang="en-US"/>
        </a:p>
      </dgm:t>
    </dgm:pt>
    <dgm:pt modelId="{EEB3A110-61A7-4EBB-9BA5-652FCAAA3505}" type="sibTrans" cxnId="{0A7D336A-3D7C-45C9-97F5-25AED805BD68}">
      <dgm:prSet/>
      <dgm:spPr/>
      <dgm:t>
        <a:bodyPr/>
        <a:lstStyle/>
        <a:p>
          <a:endParaRPr kumimoji="1" lang="ja-JP" altLang="en-US"/>
        </a:p>
      </dgm:t>
    </dgm:pt>
    <dgm:pt modelId="{ECF5737E-F9CF-4E10-B011-73F23BFD124B}">
      <dgm:prSet/>
      <dgm:spPr/>
      <dgm:t>
        <a:bodyPr/>
        <a:lstStyle/>
        <a:p>
          <a:r>
            <a:rPr lang="en-US" altLang="ja-JP" dirty="0" smtClean="0">
              <a:solidFill>
                <a:schemeClr val="bg1"/>
              </a:solidFill>
            </a:rPr>
            <a:t> </a:t>
          </a:r>
          <a:r>
            <a:rPr lang="en-US" altLang="ja-JP" dirty="0" smtClean="0"/>
            <a:t>b.</a:t>
          </a:r>
          <a:r>
            <a:rPr lang="ja-JP" altLang="en-US" dirty="0" smtClean="0"/>
            <a:t>メディアによる影響</a:t>
          </a:r>
          <a:endParaRPr kumimoji="1" lang="en-US" altLang="ja-JP" dirty="0" smtClean="0"/>
        </a:p>
      </dgm:t>
    </dgm:pt>
    <dgm:pt modelId="{AFAA766F-55CB-4A1B-B9C0-E21AFCF6E682}" type="parTrans" cxnId="{5EE79EB3-00AC-4B5F-82EA-966535EA9D31}">
      <dgm:prSet/>
      <dgm:spPr/>
      <dgm:t>
        <a:bodyPr/>
        <a:lstStyle/>
        <a:p>
          <a:endParaRPr kumimoji="1" lang="ja-JP" altLang="en-US"/>
        </a:p>
      </dgm:t>
    </dgm:pt>
    <dgm:pt modelId="{35D3F375-207C-41AF-8293-DB8EC444F3FD}" type="sibTrans" cxnId="{5EE79EB3-00AC-4B5F-82EA-966535EA9D31}">
      <dgm:prSet/>
      <dgm:spPr/>
      <dgm:t>
        <a:bodyPr/>
        <a:lstStyle/>
        <a:p>
          <a:endParaRPr kumimoji="1" lang="ja-JP" altLang="en-US"/>
        </a:p>
      </dgm:t>
    </dgm:pt>
    <dgm:pt modelId="{2E35C66C-29E3-4FEA-9950-8A8B7728BC87}">
      <dgm:prSet/>
      <dgm:spPr/>
      <dgm:t>
        <a:bodyPr/>
        <a:lstStyle/>
        <a:p>
          <a:r>
            <a:rPr kumimoji="1" lang="en-US" altLang="ja-JP" dirty="0" smtClean="0">
              <a:solidFill>
                <a:schemeClr val="bg1"/>
              </a:solidFill>
            </a:rPr>
            <a:t> </a:t>
          </a:r>
          <a:r>
            <a:rPr kumimoji="1" lang="en-US" altLang="ja-JP" dirty="0" smtClean="0"/>
            <a:t>c.</a:t>
          </a:r>
          <a:r>
            <a:rPr kumimoji="1" lang="ja-JP" altLang="en-US" dirty="0" smtClean="0"/>
            <a:t>スマートフォンの普及</a:t>
          </a:r>
          <a:endParaRPr kumimoji="1" lang="en-US" altLang="ja-JP" dirty="0" smtClean="0"/>
        </a:p>
      </dgm:t>
    </dgm:pt>
    <dgm:pt modelId="{72E63587-2E3A-4386-8D7E-1C4138DB9F6C}" type="sibTrans" cxnId="{4F91DFAF-192D-494D-88D7-772018182796}">
      <dgm:prSet/>
      <dgm:spPr/>
      <dgm:t>
        <a:bodyPr/>
        <a:lstStyle/>
        <a:p>
          <a:endParaRPr kumimoji="1" lang="ja-JP" altLang="en-US"/>
        </a:p>
      </dgm:t>
    </dgm:pt>
    <dgm:pt modelId="{9CB5515A-901E-448D-80D1-1F562E85FF09}" type="parTrans" cxnId="{4F91DFAF-192D-494D-88D7-772018182796}">
      <dgm:prSet/>
      <dgm:spPr/>
      <dgm:t>
        <a:bodyPr/>
        <a:lstStyle/>
        <a:p>
          <a:endParaRPr kumimoji="1" lang="ja-JP" altLang="en-US"/>
        </a:p>
      </dgm:t>
    </dgm:pt>
    <dgm:pt modelId="{7C9400AB-D5FE-4980-8DBD-DC8CE85ADA33}" type="pres">
      <dgm:prSet presAssocID="{0AFC4E1A-BFC1-44E5-BF3C-2A3C82EFAF7C}" presName="linear" presStyleCnt="0">
        <dgm:presLayoutVars>
          <dgm:animLvl val="lvl"/>
          <dgm:resizeHandles val="exact"/>
        </dgm:presLayoutVars>
      </dgm:prSet>
      <dgm:spPr/>
      <dgm:t>
        <a:bodyPr/>
        <a:lstStyle/>
        <a:p>
          <a:endParaRPr kumimoji="1" lang="ja-JP" altLang="en-US"/>
        </a:p>
      </dgm:t>
    </dgm:pt>
    <dgm:pt modelId="{07CB9FFA-5972-429E-AC71-60B06B040917}" type="pres">
      <dgm:prSet presAssocID="{1C5B395A-3A59-4DA5-9A10-01E8F6FA8807}" presName="parentText" presStyleLbl="node1" presStyleIdx="0" presStyleCnt="2">
        <dgm:presLayoutVars>
          <dgm:chMax val="0"/>
          <dgm:bulletEnabled val="1"/>
        </dgm:presLayoutVars>
      </dgm:prSet>
      <dgm:spPr/>
      <dgm:t>
        <a:bodyPr/>
        <a:lstStyle/>
        <a:p>
          <a:endParaRPr kumimoji="1" lang="ja-JP" altLang="en-US"/>
        </a:p>
      </dgm:t>
    </dgm:pt>
    <dgm:pt modelId="{C19A5355-28D3-4D17-83DD-780DF775675C}" type="pres">
      <dgm:prSet presAssocID="{1C5B395A-3A59-4DA5-9A10-01E8F6FA8807}" presName="childText" presStyleLbl="revTx" presStyleIdx="0" presStyleCnt="2">
        <dgm:presLayoutVars>
          <dgm:bulletEnabled val="1"/>
        </dgm:presLayoutVars>
      </dgm:prSet>
      <dgm:spPr/>
      <dgm:t>
        <a:bodyPr/>
        <a:lstStyle/>
        <a:p>
          <a:endParaRPr kumimoji="1" lang="ja-JP" altLang="en-US"/>
        </a:p>
      </dgm:t>
    </dgm:pt>
    <dgm:pt modelId="{5299636D-4790-42B3-8339-337E64DF0214}" type="pres">
      <dgm:prSet presAssocID="{12AB6A0A-F12E-48A9-8142-CE8E8835810C}" presName="parentText" presStyleLbl="node1" presStyleIdx="1" presStyleCnt="2">
        <dgm:presLayoutVars>
          <dgm:chMax val="0"/>
          <dgm:bulletEnabled val="1"/>
        </dgm:presLayoutVars>
      </dgm:prSet>
      <dgm:spPr/>
      <dgm:t>
        <a:bodyPr/>
        <a:lstStyle/>
        <a:p>
          <a:endParaRPr kumimoji="1" lang="ja-JP" altLang="en-US"/>
        </a:p>
      </dgm:t>
    </dgm:pt>
    <dgm:pt modelId="{4203C7EE-B000-4E50-B418-E32C7EE8D368}" type="pres">
      <dgm:prSet presAssocID="{12AB6A0A-F12E-48A9-8142-CE8E8835810C}" presName="childText" presStyleLbl="revTx" presStyleIdx="1" presStyleCnt="2">
        <dgm:presLayoutVars>
          <dgm:bulletEnabled val="1"/>
        </dgm:presLayoutVars>
      </dgm:prSet>
      <dgm:spPr/>
      <dgm:t>
        <a:bodyPr/>
        <a:lstStyle/>
        <a:p>
          <a:endParaRPr kumimoji="1" lang="ja-JP" altLang="en-US"/>
        </a:p>
      </dgm:t>
    </dgm:pt>
  </dgm:ptLst>
  <dgm:cxnLst>
    <dgm:cxn modelId="{1B419425-3D2D-4802-A55B-6E93888FE248}" type="presOf" srcId="{2E35C66C-29E3-4FEA-9950-8A8B7728BC87}" destId="{4203C7EE-B000-4E50-B418-E32C7EE8D368}" srcOrd="0" destOrd="2" presId="urn:microsoft.com/office/officeart/2005/8/layout/vList2"/>
    <dgm:cxn modelId="{47FA0434-8974-466C-BB3A-6F9F2684442C}" type="presOf" srcId="{12AB6A0A-F12E-48A9-8142-CE8E8835810C}" destId="{5299636D-4790-42B3-8339-337E64DF0214}" srcOrd="0" destOrd="0" presId="urn:microsoft.com/office/officeart/2005/8/layout/vList2"/>
    <dgm:cxn modelId="{5A200101-4AF2-46F5-BA28-79B7CABA8699}" type="presOf" srcId="{81B4CE9E-8EB0-400B-AA9A-7C1984B3D907}" destId="{C19A5355-28D3-4D17-83DD-780DF775675C}" srcOrd="0" destOrd="2" presId="urn:microsoft.com/office/officeart/2005/8/layout/vList2"/>
    <dgm:cxn modelId="{7FC9E626-C586-4E41-AF4E-BA088678EF43}" type="presOf" srcId="{0AFC4E1A-BFC1-44E5-BF3C-2A3C82EFAF7C}" destId="{7C9400AB-D5FE-4980-8DBD-DC8CE85ADA33}" srcOrd="0" destOrd="0" presId="urn:microsoft.com/office/officeart/2005/8/layout/vList2"/>
    <dgm:cxn modelId="{ABEAB8FC-54C8-4585-9C6A-07148ABF7B3A}" type="presOf" srcId="{EFF25D90-CF86-4B8F-96E8-9BB1C7AAFDA6}" destId="{C19A5355-28D3-4D17-83DD-780DF775675C}" srcOrd="0" destOrd="1" presId="urn:microsoft.com/office/officeart/2005/8/layout/vList2"/>
    <dgm:cxn modelId="{F3140683-212B-464E-858D-D017FC00BA5C}" type="presOf" srcId="{ECF5737E-F9CF-4E10-B011-73F23BFD124B}" destId="{4203C7EE-B000-4E50-B418-E32C7EE8D368}" srcOrd="0" destOrd="1" presId="urn:microsoft.com/office/officeart/2005/8/layout/vList2"/>
    <dgm:cxn modelId="{22B7A99A-7EDC-4BB9-B016-159DF747EC5E}" srcId="{0AFC4E1A-BFC1-44E5-BF3C-2A3C82EFAF7C}" destId="{12AB6A0A-F12E-48A9-8142-CE8E8835810C}" srcOrd="1" destOrd="0" parTransId="{68C8B66C-7A5E-4F2A-80AF-F661CD41E99B}" sibTransId="{F7F92959-5E9F-4186-A946-7EE74C7BB2A3}"/>
    <dgm:cxn modelId="{F6A6052B-0323-4085-A888-5B8FBDA9FEAB}" srcId="{12AB6A0A-F12E-48A9-8142-CE8E8835810C}" destId="{A84CF79F-7845-41F7-A2C0-63F4DEAA8DC7}" srcOrd="0" destOrd="0" parTransId="{B425DD85-0BFC-4745-A46A-7766C8A3D884}" sibTransId="{E2FFABA5-0B48-4D97-B939-1087FB266756}"/>
    <dgm:cxn modelId="{0CABC4FD-6ADA-4484-A295-4E3ECF7FD84F}" srcId="{1C5B395A-3A59-4DA5-9A10-01E8F6FA8807}" destId="{EFF25D90-CF86-4B8F-96E8-9BB1C7AAFDA6}" srcOrd="1" destOrd="0" parTransId="{AA925F02-05C0-45CA-8F41-6E86F6E722F2}" sibTransId="{3B4AB9A5-9060-4251-BCE6-1BF5FDDBC64A}"/>
    <dgm:cxn modelId="{CBAEBFA9-9581-47D2-BE6B-3CF15F13E058}" srcId="{0AFC4E1A-BFC1-44E5-BF3C-2A3C82EFAF7C}" destId="{1C5B395A-3A59-4DA5-9A10-01E8F6FA8807}" srcOrd="0" destOrd="0" parTransId="{F2E87CB3-7E24-48B8-A3D1-C259D4E61D8D}" sibTransId="{A6D8DB42-C831-45EE-9250-D8EE45C023A6}"/>
    <dgm:cxn modelId="{4F91DFAF-192D-494D-88D7-772018182796}" srcId="{12AB6A0A-F12E-48A9-8142-CE8E8835810C}" destId="{2E35C66C-29E3-4FEA-9950-8A8B7728BC87}" srcOrd="2" destOrd="0" parTransId="{9CB5515A-901E-448D-80D1-1F562E85FF09}" sibTransId="{72E63587-2E3A-4386-8D7E-1C4138DB9F6C}"/>
    <dgm:cxn modelId="{F35D90A8-90DB-4C87-9481-C91983C13764}" type="presOf" srcId="{1C5B395A-3A59-4DA5-9A10-01E8F6FA8807}" destId="{07CB9FFA-5972-429E-AC71-60B06B040917}" srcOrd="0" destOrd="0" presId="urn:microsoft.com/office/officeart/2005/8/layout/vList2"/>
    <dgm:cxn modelId="{A6F6DFDF-504E-4143-BAED-3C9260D229BF}" type="presOf" srcId="{03C5B836-3BCA-4381-80B5-6D357B6853CC}" destId="{C19A5355-28D3-4D17-83DD-780DF775675C}" srcOrd="0" destOrd="0" presId="urn:microsoft.com/office/officeart/2005/8/layout/vList2"/>
    <dgm:cxn modelId="{5EE79EB3-00AC-4B5F-82EA-966535EA9D31}" srcId="{12AB6A0A-F12E-48A9-8142-CE8E8835810C}" destId="{ECF5737E-F9CF-4E10-B011-73F23BFD124B}" srcOrd="1" destOrd="0" parTransId="{AFAA766F-55CB-4A1B-B9C0-E21AFCF6E682}" sibTransId="{35D3F375-207C-41AF-8293-DB8EC444F3FD}"/>
    <dgm:cxn modelId="{0A7D336A-3D7C-45C9-97F5-25AED805BD68}" srcId="{1C5B395A-3A59-4DA5-9A10-01E8F6FA8807}" destId="{81B4CE9E-8EB0-400B-AA9A-7C1984B3D907}" srcOrd="2" destOrd="0" parTransId="{BF7EA339-9B0B-4319-B32C-A324CFFD722B}" sibTransId="{EEB3A110-61A7-4EBB-9BA5-652FCAAA3505}"/>
    <dgm:cxn modelId="{B726B11B-E6F8-4D01-8DF8-DED0A4CCEB16}" type="presOf" srcId="{A84CF79F-7845-41F7-A2C0-63F4DEAA8DC7}" destId="{4203C7EE-B000-4E50-B418-E32C7EE8D368}" srcOrd="0" destOrd="0" presId="urn:microsoft.com/office/officeart/2005/8/layout/vList2"/>
    <dgm:cxn modelId="{5BBF962E-D89D-4546-BA9F-43E535F54719}" srcId="{1C5B395A-3A59-4DA5-9A10-01E8F6FA8807}" destId="{03C5B836-3BCA-4381-80B5-6D357B6853CC}" srcOrd="0" destOrd="0" parTransId="{0B555099-6337-44A8-90F4-E26F7A484FD3}" sibTransId="{27B882C7-95D2-4026-8BC0-A6F021CDC6FB}"/>
    <dgm:cxn modelId="{048E8D81-751A-4DED-B429-E1C944C38F29}" type="presParOf" srcId="{7C9400AB-D5FE-4980-8DBD-DC8CE85ADA33}" destId="{07CB9FFA-5972-429E-AC71-60B06B040917}" srcOrd="0" destOrd="0" presId="urn:microsoft.com/office/officeart/2005/8/layout/vList2"/>
    <dgm:cxn modelId="{5BC79A10-54D1-4C82-A661-BEF7D8495C12}" type="presParOf" srcId="{7C9400AB-D5FE-4980-8DBD-DC8CE85ADA33}" destId="{C19A5355-28D3-4D17-83DD-780DF775675C}" srcOrd="1" destOrd="0" presId="urn:microsoft.com/office/officeart/2005/8/layout/vList2"/>
    <dgm:cxn modelId="{DA4F54D6-B545-4314-BD0D-869DDF1080E7}" type="presParOf" srcId="{7C9400AB-D5FE-4980-8DBD-DC8CE85ADA33}" destId="{5299636D-4790-42B3-8339-337E64DF0214}" srcOrd="2" destOrd="0" presId="urn:microsoft.com/office/officeart/2005/8/layout/vList2"/>
    <dgm:cxn modelId="{9EBFF418-11DA-4C44-B889-B3DDFC6FA710}" type="presParOf" srcId="{7C9400AB-D5FE-4980-8DBD-DC8CE85ADA33}" destId="{4203C7EE-B000-4E50-B418-E32C7EE8D368}"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AFC4E1A-BFC1-44E5-BF3C-2A3C82EFAF7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1C5B395A-3A59-4DA5-9A10-01E8F6FA8807}">
      <dgm:prSet phldrT="[テキスト]" custT="1"/>
      <dgm:spPr>
        <a:solidFill>
          <a:schemeClr val="bg2">
            <a:lumMod val="90000"/>
          </a:schemeClr>
        </a:solidFill>
      </dgm:spPr>
      <dgm:t>
        <a:bodyPr/>
        <a:lstStyle/>
        <a:p>
          <a:r>
            <a:rPr kumimoji="1" lang="en-US" altLang="ja-JP" sz="3200" dirty="0" smtClean="0">
              <a:solidFill>
                <a:srgbClr val="FF0000"/>
              </a:solidFill>
            </a:rPr>
            <a:t>1.</a:t>
          </a:r>
          <a:r>
            <a:rPr kumimoji="1" lang="ja-JP" altLang="en-US" sz="3200" dirty="0" smtClean="0">
              <a:solidFill>
                <a:srgbClr val="FF0000"/>
              </a:solidFill>
            </a:rPr>
            <a:t>需要側の要因</a:t>
          </a:r>
          <a:endParaRPr kumimoji="1" lang="ja-JP" altLang="en-US" sz="3200" dirty="0">
            <a:solidFill>
              <a:srgbClr val="FF0000"/>
            </a:solidFill>
          </a:endParaRPr>
        </a:p>
      </dgm:t>
    </dgm:pt>
    <dgm:pt modelId="{F2E87CB3-7E24-48B8-A3D1-C259D4E61D8D}" type="parTrans" cxnId="{CBAEBFA9-9581-47D2-BE6B-3CF15F13E058}">
      <dgm:prSet/>
      <dgm:spPr/>
      <dgm:t>
        <a:bodyPr/>
        <a:lstStyle/>
        <a:p>
          <a:endParaRPr kumimoji="1" lang="ja-JP" altLang="en-US"/>
        </a:p>
      </dgm:t>
    </dgm:pt>
    <dgm:pt modelId="{A6D8DB42-C831-45EE-9250-D8EE45C023A6}" type="sibTrans" cxnId="{CBAEBFA9-9581-47D2-BE6B-3CF15F13E058}">
      <dgm:prSet/>
      <dgm:spPr/>
      <dgm:t>
        <a:bodyPr/>
        <a:lstStyle/>
        <a:p>
          <a:endParaRPr kumimoji="1" lang="ja-JP" altLang="en-US"/>
        </a:p>
      </dgm:t>
    </dgm:pt>
    <dgm:pt modelId="{03C5B836-3BCA-4381-80B5-6D357B6853CC}">
      <dgm:prSet phldrT="[テキスト]"/>
      <dgm:spPr/>
      <dgm:t>
        <a:bodyPr/>
        <a:lstStyle/>
        <a:p>
          <a:pPr algn="l"/>
          <a:r>
            <a:rPr kumimoji="1" lang="en-US" altLang="ja-JP" dirty="0" smtClean="0">
              <a:solidFill>
                <a:schemeClr val="bg1"/>
              </a:solidFill>
            </a:rPr>
            <a:t> </a:t>
          </a:r>
          <a:r>
            <a:rPr kumimoji="1" lang="en-US" altLang="ja-JP" dirty="0" smtClean="0"/>
            <a:t>a.</a:t>
          </a:r>
          <a:r>
            <a:rPr kumimoji="1" lang="ja-JP" altLang="en-US" dirty="0" smtClean="0"/>
            <a:t>音楽離れ</a:t>
          </a:r>
          <a:endParaRPr kumimoji="1" lang="ja-JP" altLang="en-US" dirty="0"/>
        </a:p>
      </dgm:t>
    </dgm:pt>
    <dgm:pt modelId="{0B555099-6337-44A8-90F4-E26F7A484FD3}" type="parTrans" cxnId="{5BBF962E-D89D-4546-BA9F-43E535F54719}">
      <dgm:prSet/>
      <dgm:spPr/>
      <dgm:t>
        <a:bodyPr/>
        <a:lstStyle/>
        <a:p>
          <a:endParaRPr kumimoji="1" lang="ja-JP" altLang="en-US"/>
        </a:p>
      </dgm:t>
    </dgm:pt>
    <dgm:pt modelId="{27B882C7-95D2-4026-8BC0-A6F021CDC6FB}" type="sibTrans" cxnId="{5BBF962E-D89D-4546-BA9F-43E535F54719}">
      <dgm:prSet/>
      <dgm:spPr/>
      <dgm:t>
        <a:bodyPr/>
        <a:lstStyle/>
        <a:p>
          <a:endParaRPr kumimoji="1" lang="ja-JP" altLang="en-US"/>
        </a:p>
      </dgm:t>
    </dgm:pt>
    <dgm:pt modelId="{12AB6A0A-F12E-48A9-8142-CE8E8835810C}">
      <dgm:prSet phldrT="[テキスト]" custT="1"/>
      <dgm:spPr>
        <a:gradFill flip="none" rotWithShape="0">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0" scaled="1"/>
          <a:tileRect/>
        </a:gradFill>
      </dgm:spPr>
      <dgm:t>
        <a:bodyPr/>
        <a:lstStyle/>
        <a:p>
          <a:r>
            <a:rPr kumimoji="1" lang="en-US" altLang="ja-JP" sz="3200" smtClean="0">
              <a:solidFill>
                <a:srgbClr val="0070C0"/>
              </a:solidFill>
            </a:rPr>
            <a:t>2.</a:t>
          </a:r>
          <a:r>
            <a:rPr kumimoji="1" lang="ja-JP" altLang="en-US" sz="3200" smtClean="0">
              <a:solidFill>
                <a:srgbClr val="0070C0"/>
              </a:solidFill>
            </a:rPr>
            <a:t>供給側</a:t>
          </a:r>
          <a:r>
            <a:rPr kumimoji="1" lang="ja-JP" altLang="en-US" sz="3200" dirty="0" smtClean="0">
              <a:solidFill>
                <a:srgbClr val="0070C0"/>
              </a:solidFill>
            </a:rPr>
            <a:t>の要因</a:t>
          </a:r>
          <a:endParaRPr kumimoji="1" lang="ja-JP" altLang="en-US" sz="3200" dirty="0">
            <a:solidFill>
              <a:srgbClr val="0070C0"/>
            </a:solidFill>
          </a:endParaRPr>
        </a:p>
      </dgm:t>
    </dgm:pt>
    <dgm:pt modelId="{68C8B66C-7A5E-4F2A-80AF-F661CD41E99B}" type="parTrans" cxnId="{22B7A99A-7EDC-4BB9-B016-159DF747EC5E}">
      <dgm:prSet/>
      <dgm:spPr/>
      <dgm:t>
        <a:bodyPr/>
        <a:lstStyle/>
        <a:p>
          <a:endParaRPr kumimoji="1" lang="ja-JP" altLang="en-US"/>
        </a:p>
      </dgm:t>
    </dgm:pt>
    <dgm:pt modelId="{F7F92959-5E9F-4186-A946-7EE74C7BB2A3}" type="sibTrans" cxnId="{22B7A99A-7EDC-4BB9-B016-159DF747EC5E}">
      <dgm:prSet/>
      <dgm:spPr/>
      <dgm:t>
        <a:bodyPr/>
        <a:lstStyle/>
        <a:p>
          <a:endParaRPr kumimoji="1" lang="ja-JP" altLang="en-US"/>
        </a:p>
      </dgm:t>
    </dgm:pt>
    <dgm:pt modelId="{A84CF79F-7845-41F7-A2C0-63F4DEAA8DC7}">
      <dgm:prSet phldrT="[テキスト]"/>
      <dgm:spPr/>
      <dgm:t>
        <a:bodyPr/>
        <a:lstStyle/>
        <a:p>
          <a:r>
            <a:rPr kumimoji="1" lang="en-US" altLang="ja-JP" dirty="0" smtClean="0">
              <a:solidFill>
                <a:schemeClr val="bg1"/>
              </a:solidFill>
            </a:rPr>
            <a:t> </a:t>
          </a:r>
          <a:r>
            <a:rPr kumimoji="1" lang="en-US" altLang="ja-JP" dirty="0" smtClean="0"/>
            <a:t>a.</a:t>
          </a:r>
          <a:r>
            <a:rPr kumimoji="1" lang="ja-JP" altLang="en-US" dirty="0" smtClean="0"/>
            <a:t>動画での無料配信</a:t>
          </a:r>
          <a:endParaRPr kumimoji="1" lang="ja-JP" altLang="en-US" dirty="0"/>
        </a:p>
      </dgm:t>
    </dgm:pt>
    <dgm:pt modelId="{B425DD85-0BFC-4745-A46A-7766C8A3D884}" type="parTrans" cxnId="{F6A6052B-0323-4085-A888-5B8FBDA9FEAB}">
      <dgm:prSet/>
      <dgm:spPr/>
      <dgm:t>
        <a:bodyPr/>
        <a:lstStyle/>
        <a:p>
          <a:endParaRPr kumimoji="1" lang="ja-JP" altLang="en-US"/>
        </a:p>
      </dgm:t>
    </dgm:pt>
    <dgm:pt modelId="{E2FFABA5-0B48-4D97-B939-1087FB266756}" type="sibTrans" cxnId="{F6A6052B-0323-4085-A888-5B8FBDA9FEAB}">
      <dgm:prSet/>
      <dgm:spPr/>
      <dgm:t>
        <a:bodyPr/>
        <a:lstStyle/>
        <a:p>
          <a:endParaRPr kumimoji="1" lang="ja-JP" altLang="en-US"/>
        </a:p>
      </dgm:t>
    </dgm:pt>
    <dgm:pt modelId="{EFF25D90-CF86-4B8F-96E8-9BB1C7AAFDA6}">
      <dgm:prSet/>
      <dgm:spPr/>
      <dgm:t>
        <a:bodyPr/>
        <a:lstStyle/>
        <a:p>
          <a:pPr algn="l"/>
          <a:r>
            <a:rPr lang="en-US" altLang="ja-JP" dirty="0" smtClean="0">
              <a:solidFill>
                <a:schemeClr val="bg1"/>
              </a:solidFill>
            </a:rPr>
            <a:t> </a:t>
          </a:r>
          <a:r>
            <a:rPr lang="en-US" altLang="ja-JP" dirty="0" smtClean="0"/>
            <a:t>b.</a:t>
          </a:r>
          <a:r>
            <a:rPr lang="ja-JP" altLang="en-US" dirty="0" smtClean="0"/>
            <a:t>所得の低下</a:t>
          </a:r>
          <a:endParaRPr lang="en-US" altLang="ja-JP" dirty="0" smtClean="0"/>
        </a:p>
      </dgm:t>
    </dgm:pt>
    <dgm:pt modelId="{AA925F02-05C0-45CA-8F41-6E86F6E722F2}" type="parTrans" cxnId="{0CABC4FD-6ADA-4484-A295-4E3ECF7FD84F}">
      <dgm:prSet/>
      <dgm:spPr/>
      <dgm:t>
        <a:bodyPr/>
        <a:lstStyle/>
        <a:p>
          <a:endParaRPr kumimoji="1" lang="ja-JP" altLang="en-US"/>
        </a:p>
      </dgm:t>
    </dgm:pt>
    <dgm:pt modelId="{3B4AB9A5-9060-4251-BCE6-1BF5FDDBC64A}" type="sibTrans" cxnId="{0CABC4FD-6ADA-4484-A295-4E3ECF7FD84F}">
      <dgm:prSet/>
      <dgm:spPr/>
      <dgm:t>
        <a:bodyPr/>
        <a:lstStyle/>
        <a:p>
          <a:endParaRPr kumimoji="1" lang="ja-JP" altLang="en-US"/>
        </a:p>
      </dgm:t>
    </dgm:pt>
    <dgm:pt modelId="{81B4CE9E-8EB0-400B-AA9A-7C1984B3D907}">
      <dgm:prSet/>
      <dgm:spPr/>
      <dgm:t>
        <a:bodyPr/>
        <a:lstStyle/>
        <a:p>
          <a:pPr algn="l"/>
          <a:r>
            <a:rPr kumimoji="1" lang="en-US" altLang="ja-JP" dirty="0" smtClean="0">
              <a:solidFill>
                <a:schemeClr val="bg1"/>
              </a:solidFill>
            </a:rPr>
            <a:t> </a:t>
          </a:r>
          <a:r>
            <a:rPr kumimoji="1" lang="en-US" altLang="ja-JP" dirty="0" smtClean="0"/>
            <a:t>c.</a:t>
          </a:r>
          <a:r>
            <a:rPr kumimoji="1" lang="ja-JP" altLang="en-US" dirty="0" smtClean="0"/>
            <a:t>違法ダウンロード</a:t>
          </a:r>
          <a:endParaRPr kumimoji="1" lang="en-US" altLang="ja-JP" dirty="0" smtClean="0"/>
        </a:p>
      </dgm:t>
    </dgm:pt>
    <dgm:pt modelId="{BF7EA339-9B0B-4319-B32C-A324CFFD722B}" type="parTrans" cxnId="{0A7D336A-3D7C-45C9-97F5-25AED805BD68}">
      <dgm:prSet/>
      <dgm:spPr/>
      <dgm:t>
        <a:bodyPr/>
        <a:lstStyle/>
        <a:p>
          <a:endParaRPr kumimoji="1" lang="ja-JP" altLang="en-US"/>
        </a:p>
      </dgm:t>
    </dgm:pt>
    <dgm:pt modelId="{EEB3A110-61A7-4EBB-9BA5-652FCAAA3505}" type="sibTrans" cxnId="{0A7D336A-3D7C-45C9-97F5-25AED805BD68}">
      <dgm:prSet/>
      <dgm:spPr/>
      <dgm:t>
        <a:bodyPr/>
        <a:lstStyle/>
        <a:p>
          <a:endParaRPr kumimoji="1" lang="ja-JP" altLang="en-US"/>
        </a:p>
      </dgm:t>
    </dgm:pt>
    <dgm:pt modelId="{ECF5737E-F9CF-4E10-B011-73F23BFD124B}">
      <dgm:prSet/>
      <dgm:spPr/>
      <dgm:t>
        <a:bodyPr/>
        <a:lstStyle/>
        <a:p>
          <a:r>
            <a:rPr lang="en-US" altLang="ja-JP" dirty="0" smtClean="0">
              <a:solidFill>
                <a:schemeClr val="bg1"/>
              </a:solidFill>
            </a:rPr>
            <a:t> </a:t>
          </a:r>
          <a:r>
            <a:rPr lang="en-US" altLang="ja-JP" dirty="0" smtClean="0"/>
            <a:t>b.</a:t>
          </a:r>
          <a:r>
            <a:rPr lang="ja-JP" altLang="en-US" dirty="0" smtClean="0"/>
            <a:t>メディアによる影響</a:t>
          </a:r>
          <a:endParaRPr kumimoji="1" lang="en-US" altLang="ja-JP" dirty="0" smtClean="0"/>
        </a:p>
      </dgm:t>
    </dgm:pt>
    <dgm:pt modelId="{AFAA766F-55CB-4A1B-B9C0-E21AFCF6E682}" type="parTrans" cxnId="{5EE79EB3-00AC-4B5F-82EA-966535EA9D31}">
      <dgm:prSet/>
      <dgm:spPr/>
      <dgm:t>
        <a:bodyPr/>
        <a:lstStyle/>
        <a:p>
          <a:endParaRPr kumimoji="1" lang="ja-JP" altLang="en-US"/>
        </a:p>
      </dgm:t>
    </dgm:pt>
    <dgm:pt modelId="{35D3F375-207C-41AF-8293-DB8EC444F3FD}" type="sibTrans" cxnId="{5EE79EB3-00AC-4B5F-82EA-966535EA9D31}">
      <dgm:prSet/>
      <dgm:spPr/>
      <dgm:t>
        <a:bodyPr/>
        <a:lstStyle/>
        <a:p>
          <a:endParaRPr kumimoji="1" lang="ja-JP" altLang="en-US"/>
        </a:p>
      </dgm:t>
    </dgm:pt>
    <dgm:pt modelId="{2E35C66C-29E3-4FEA-9950-8A8B7728BC87}">
      <dgm:prSet/>
      <dgm:spPr/>
      <dgm:t>
        <a:bodyPr/>
        <a:lstStyle/>
        <a:p>
          <a:r>
            <a:rPr kumimoji="1" lang="en-US" altLang="ja-JP" dirty="0" smtClean="0">
              <a:solidFill>
                <a:schemeClr val="bg1"/>
              </a:solidFill>
            </a:rPr>
            <a:t> </a:t>
          </a:r>
          <a:r>
            <a:rPr kumimoji="1" lang="en-US" altLang="ja-JP" dirty="0" smtClean="0"/>
            <a:t>c.</a:t>
          </a:r>
          <a:r>
            <a:rPr kumimoji="1" lang="ja-JP" altLang="en-US" dirty="0" smtClean="0"/>
            <a:t>スマートフォンの普及</a:t>
          </a:r>
          <a:endParaRPr kumimoji="1" lang="en-US" altLang="ja-JP" dirty="0" smtClean="0"/>
        </a:p>
      </dgm:t>
    </dgm:pt>
    <dgm:pt modelId="{9CB5515A-901E-448D-80D1-1F562E85FF09}" type="parTrans" cxnId="{4F91DFAF-192D-494D-88D7-772018182796}">
      <dgm:prSet/>
      <dgm:spPr/>
      <dgm:t>
        <a:bodyPr/>
        <a:lstStyle/>
        <a:p>
          <a:endParaRPr kumimoji="1" lang="ja-JP" altLang="en-US"/>
        </a:p>
      </dgm:t>
    </dgm:pt>
    <dgm:pt modelId="{72E63587-2E3A-4386-8D7E-1C4138DB9F6C}" type="sibTrans" cxnId="{4F91DFAF-192D-494D-88D7-772018182796}">
      <dgm:prSet/>
      <dgm:spPr/>
      <dgm:t>
        <a:bodyPr/>
        <a:lstStyle/>
        <a:p>
          <a:endParaRPr kumimoji="1" lang="ja-JP" altLang="en-US"/>
        </a:p>
      </dgm:t>
    </dgm:pt>
    <dgm:pt modelId="{7C9400AB-D5FE-4980-8DBD-DC8CE85ADA33}" type="pres">
      <dgm:prSet presAssocID="{0AFC4E1A-BFC1-44E5-BF3C-2A3C82EFAF7C}" presName="linear" presStyleCnt="0">
        <dgm:presLayoutVars>
          <dgm:animLvl val="lvl"/>
          <dgm:resizeHandles val="exact"/>
        </dgm:presLayoutVars>
      </dgm:prSet>
      <dgm:spPr/>
      <dgm:t>
        <a:bodyPr/>
        <a:lstStyle/>
        <a:p>
          <a:endParaRPr kumimoji="1" lang="ja-JP" altLang="en-US"/>
        </a:p>
      </dgm:t>
    </dgm:pt>
    <dgm:pt modelId="{07CB9FFA-5972-429E-AC71-60B06B040917}" type="pres">
      <dgm:prSet presAssocID="{1C5B395A-3A59-4DA5-9A10-01E8F6FA8807}" presName="parentText" presStyleLbl="node1" presStyleIdx="0" presStyleCnt="2">
        <dgm:presLayoutVars>
          <dgm:chMax val="0"/>
          <dgm:bulletEnabled val="1"/>
        </dgm:presLayoutVars>
      </dgm:prSet>
      <dgm:spPr/>
      <dgm:t>
        <a:bodyPr/>
        <a:lstStyle/>
        <a:p>
          <a:endParaRPr kumimoji="1" lang="ja-JP" altLang="en-US"/>
        </a:p>
      </dgm:t>
    </dgm:pt>
    <dgm:pt modelId="{C19A5355-28D3-4D17-83DD-780DF775675C}" type="pres">
      <dgm:prSet presAssocID="{1C5B395A-3A59-4DA5-9A10-01E8F6FA8807}" presName="childText" presStyleLbl="revTx" presStyleIdx="0" presStyleCnt="2">
        <dgm:presLayoutVars>
          <dgm:bulletEnabled val="1"/>
        </dgm:presLayoutVars>
      </dgm:prSet>
      <dgm:spPr/>
      <dgm:t>
        <a:bodyPr/>
        <a:lstStyle/>
        <a:p>
          <a:endParaRPr kumimoji="1" lang="ja-JP" altLang="en-US"/>
        </a:p>
      </dgm:t>
    </dgm:pt>
    <dgm:pt modelId="{5299636D-4790-42B3-8339-337E64DF0214}" type="pres">
      <dgm:prSet presAssocID="{12AB6A0A-F12E-48A9-8142-CE8E8835810C}" presName="parentText" presStyleLbl="node1" presStyleIdx="1" presStyleCnt="2">
        <dgm:presLayoutVars>
          <dgm:chMax val="0"/>
          <dgm:bulletEnabled val="1"/>
        </dgm:presLayoutVars>
      </dgm:prSet>
      <dgm:spPr/>
      <dgm:t>
        <a:bodyPr/>
        <a:lstStyle/>
        <a:p>
          <a:endParaRPr kumimoji="1" lang="ja-JP" altLang="en-US"/>
        </a:p>
      </dgm:t>
    </dgm:pt>
    <dgm:pt modelId="{4203C7EE-B000-4E50-B418-E32C7EE8D368}" type="pres">
      <dgm:prSet presAssocID="{12AB6A0A-F12E-48A9-8142-CE8E8835810C}" presName="childText" presStyleLbl="revTx" presStyleIdx="1" presStyleCnt="2">
        <dgm:presLayoutVars>
          <dgm:bulletEnabled val="1"/>
        </dgm:presLayoutVars>
      </dgm:prSet>
      <dgm:spPr/>
      <dgm:t>
        <a:bodyPr/>
        <a:lstStyle/>
        <a:p>
          <a:endParaRPr kumimoji="1" lang="ja-JP" altLang="en-US"/>
        </a:p>
      </dgm:t>
    </dgm:pt>
  </dgm:ptLst>
  <dgm:cxnLst>
    <dgm:cxn modelId="{96EE6FAE-7791-4BC1-8690-005858559068}" type="presOf" srcId="{0AFC4E1A-BFC1-44E5-BF3C-2A3C82EFAF7C}" destId="{7C9400AB-D5FE-4980-8DBD-DC8CE85ADA33}" srcOrd="0" destOrd="0" presId="urn:microsoft.com/office/officeart/2005/8/layout/vList2"/>
    <dgm:cxn modelId="{8E221569-9C55-4D3A-8A4E-C1EC8CD12C86}" type="presOf" srcId="{A84CF79F-7845-41F7-A2C0-63F4DEAA8DC7}" destId="{4203C7EE-B000-4E50-B418-E32C7EE8D368}" srcOrd="0" destOrd="0" presId="urn:microsoft.com/office/officeart/2005/8/layout/vList2"/>
    <dgm:cxn modelId="{D6BDBDE2-1976-4FDC-91DD-B84941AFB047}" type="presOf" srcId="{EFF25D90-CF86-4B8F-96E8-9BB1C7AAFDA6}" destId="{C19A5355-28D3-4D17-83DD-780DF775675C}" srcOrd="0" destOrd="1" presId="urn:microsoft.com/office/officeart/2005/8/layout/vList2"/>
    <dgm:cxn modelId="{A46F17F0-DC9F-479F-8DA6-AE0F36147216}" type="presOf" srcId="{12AB6A0A-F12E-48A9-8142-CE8E8835810C}" destId="{5299636D-4790-42B3-8339-337E64DF0214}" srcOrd="0" destOrd="0" presId="urn:microsoft.com/office/officeart/2005/8/layout/vList2"/>
    <dgm:cxn modelId="{4CA6C55E-A303-4DD0-9EC7-569ECDCD56D8}" type="presOf" srcId="{ECF5737E-F9CF-4E10-B011-73F23BFD124B}" destId="{4203C7EE-B000-4E50-B418-E32C7EE8D368}" srcOrd="0" destOrd="1" presId="urn:microsoft.com/office/officeart/2005/8/layout/vList2"/>
    <dgm:cxn modelId="{22B7A99A-7EDC-4BB9-B016-159DF747EC5E}" srcId="{0AFC4E1A-BFC1-44E5-BF3C-2A3C82EFAF7C}" destId="{12AB6A0A-F12E-48A9-8142-CE8E8835810C}" srcOrd="1" destOrd="0" parTransId="{68C8B66C-7A5E-4F2A-80AF-F661CD41E99B}" sibTransId="{F7F92959-5E9F-4186-A946-7EE74C7BB2A3}"/>
    <dgm:cxn modelId="{F6A6052B-0323-4085-A888-5B8FBDA9FEAB}" srcId="{12AB6A0A-F12E-48A9-8142-CE8E8835810C}" destId="{A84CF79F-7845-41F7-A2C0-63F4DEAA8DC7}" srcOrd="0" destOrd="0" parTransId="{B425DD85-0BFC-4745-A46A-7766C8A3D884}" sibTransId="{E2FFABA5-0B48-4D97-B939-1087FB266756}"/>
    <dgm:cxn modelId="{0CABC4FD-6ADA-4484-A295-4E3ECF7FD84F}" srcId="{1C5B395A-3A59-4DA5-9A10-01E8F6FA8807}" destId="{EFF25D90-CF86-4B8F-96E8-9BB1C7AAFDA6}" srcOrd="1" destOrd="0" parTransId="{AA925F02-05C0-45CA-8F41-6E86F6E722F2}" sibTransId="{3B4AB9A5-9060-4251-BCE6-1BF5FDDBC64A}"/>
    <dgm:cxn modelId="{CBAEBFA9-9581-47D2-BE6B-3CF15F13E058}" srcId="{0AFC4E1A-BFC1-44E5-BF3C-2A3C82EFAF7C}" destId="{1C5B395A-3A59-4DA5-9A10-01E8F6FA8807}" srcOrd="0" destOrd="0" parTransId="{F2E87CB3-7E24-48B8-A3D1-C259D4E61D8D}" sibTransId="{A6D8DB42-C831-45EE-9250-D8EE45C023A6}"/>
    <dgm:cxn modelId="{4F91DFAF-192D-494D-88D7-772018182796}" srcId="{12AB6A0A-F12E-48A9-8142-CE8E8835810C}" destId="{2E35C66C-29E3-4FEA-9950-8A8B7728BC87}" srcOrd="2" destOrd="0" parTransId="{9CB5515A-901E-448D-80D1-1F562E85FF09}" sibTransId="{72E63587-2E3A-4386-8D7E-1C4138DB9F6C}"/>
    <dgm:cxn modelId="{04114C63-C2D3-48E6-AD17-BBE1D25AF8CC}" type="presOf" srcId="{81B4CE9E-8EB0-400B-AA9A-7C1984B3D907}" destId="{C19A5355-28D3-4D17-83DD-780DF775675C}" srcOrd="0" destOrd="2" presId="urn:microsoft.com/office/officeart/2005/8/layout/vList2"/>
    <dgm:cxn modelId="{56061E97-ADF3-4581-87F5-18993F70102A}" type="presOf" srcId="{2E35C66C-29E3-4FEA-9950-8A8B7728BC87}" destId="{4203C7EE-B000-4E50-B418-E32C7EE8D368}" srcOrd="0" destOrd="2" presId="urn:microsoft.com/office/officeart/2005/8/layout/vList2"/>
    <dgm:cxn modelId="{F761C54F-C4EA-40CC-ABC3-AE5773B897EF}" type="presOf" srcId="{1C5B395A-3A59-4DA5-9A10-01E8F6FA8807}" destId="{07CB9FFA-5972-429E-AC71-60B06B040917}" srcOrd="0" destOrd="0" presId="urn:microsoft.com/office/officeart/2005/8/layout/vList2"/>
    <dgm:cxn modelId="{5EE79EB3-00AC-4B5F-82EA-966535EA9D31}" srcId="{12AB6A0A-F12E-48A9-8142-CE8E8835810C}" destId="{ECF5737E-F9CF-4E10-B011-73F23BFD124B}" srcOrd="1" destOrd="0" parTransId="{AFAA766F-55CB-4A1B-B9C0-E21AFCF6E682}" sibTransId="{35D3F375-207C-41AF-8293-DB8EC444F3FD}"/>
    <dgm:cxn modelId="{0A7D336A-3D7C-45C9-97F5-25AED805BD68}" srcId="{1C5B395A-3A59-4DA5-9A10-01E8F6FA8807}" destId="{81B4CE9E-8EB0-400B-AA9A-7C1984B3D907}" srcOrd="2" destOrd="0" parTransId="{BF7EA339-9B0B-4319-B32C-A324CFFD722B}" sibTransId="{EEB3A110-61A7-4EBB-9BA5-652FCAAA3505}"/>
    <dgm:cxn modelId="{5BBF962E-D89D-4546-BA9F-43E535F54719}" srcId="{1C5B395A-3A59-4DA5-9A10-01E8F6FA8807}" destId="{03C5B836-3BCA-4381-80B5-6D357B6853CC}" srcOrd="0" destOrd="0" parTransId="{0B555099-6337-44A8-90F4-E26F7A484FD3}" sibTransId="{27B882C7-95D2-4026-8BC0-A6F021CDC6FB}"/>
    <dgm:cxn modelId="{E6F9AA97-519A-43A2-9C20-7FDBB37C1356}" type="presOf" srcId="{03C5B836-3BCA-4381-80B5-6D357B6853CC}" destId="{C19A5355-28D3-4D17-83DD-780DF775675C}" srcOrd="0" destOrd="0" presId="urn:microsoft.com/office/officeart/2005/8/layout/vList2"/>
    <dgm:cxn modelId="{57F9F0F7-5EF0-440F-818F-4BF17BECA82A}" type="presParOf" srcId="{7C9400AB-D5FE-4980-8DBD-DC8CE85ADA33}" destId="{07CB9FFA-5972-429E-AC71-60B06B040917}" srcOrd="0" destOrd="0" presId="urn:microsoft.com/office/officeart/2005/8/layout/vList2"/>
    <dgm:cxn modelId="{A8CAF7A9-ADEF-4C62-8C64-86DF04FF1780}" type="presParOf" srcId="{7C9400AB-D5FE-4980-8DBD-DC8CE85ADA33}" destId="{C19A5355-28D3-4D17-83DD-780DF775675C}" srcOrd="1" destOrd="0" presId="urn:microsoft.com/office/officeart/2005/8/layout/vList2"/>
    <dgm:cxn modelId="{B487F83B-8A9E-48FB-91CF-5F45E7AE1717}" type="presParOf" srcId="{7C9400AB-D5FE-4980-8DBD-DC8CE85ADA33}" destId="{5299636D-4790-42B3-8339-337E64DF0214}" srcOrd="2" destOrd="0" presId="urn:microsoft.com/office/officeart/2005/8/layout/vList2"/>
    <dgm:cxn modelId="{EE11C6FA-5D00-4C14-9F14-B249AEA5675F}" type="presParOf" srcId="{7C9400AB-D5FE-4980-8DBD-DC8CE85ADA33}" destId="{4203C7EE-B000-4E50-B418-E32C7EE8D368}"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514BE5B-A076-4653-8B05-E5E45D24AA6E}" type="doc">
      <dgm:prSet loTypeId="urn:microsoft.com/office/officeart/2005/8/layout/process2" loCatId="process" qsTypeId="urn:microsoft.com/office/officeart/2005/8/quickstyle/simple1" qsCatId="simple" csTypeId="urn:microsoft.com/office/officeart/2005/8/colors/accent1_2" csCatId="accent1" phldr="1"/>
      <dgm:spPr/>
    </dgm:pt>
    <dgm:pt modelId="{4BECE2B8-9B90-4ED8-B057-A790C6FBCE60}">
      <dgm:prSet phldrT="[テキスト]"/>
      <dgm:spPr/>
      <dgm:t>
        <a:bodyPr/>
        <a:lstStyle/>
        <a:p>
          <a:r>
            <a:rPr kumimoji="1" lang="ja-JP" altLang="en-US" dirty="0" smtClean="0"/>
            <a:t>動画をダウンロード</a:t>
          </a:r>
          <a:endParaRPr kumimoji="1" lang="ja-JP" altLang="en-US" dirty="0"/>
        </a:p>
      </dgm:t>
    </dgm:pt>
    <dgm:pt modelId="{59DE14E4-EA0E-4AEB-AB90-07119D505884}" type="parTrans" cxnId="{1264164B-DA1B-4971-9185-642865F4D61A}">
      <dgm:prSet/>
      <dgm:spPr/>
      <dgm:t>
        <a:bodyPr/>
        <a:lstStyle/>
        <a:p>
          <a:endParaRPr kumimoji="1" lang="ja-JP" altLang="en-US"/>
        </a:p>
      </dgm:t>
    </dgm:pt>
    <dgm:pt modelId="{7FFC6F5F-28B0-436C-8B41-DB55538EDAF0}" type="sibTrans" cxnId="{1264164B-DA1B-4971-9185-642865F4D61A}">
      <dgm:prSet/>
      <dgm:spPr/>
      <dgm:t>
        <a:bodyPr/>
        <a:lstStyle/>
        <a:p>
          <a:endParaRPr kumimoji="1" lang="ja-JP" altLang="en-US"/>
        </a:p>
      </dgm:t>
    </dgm:pt>
    <dgm:pt modelId="{772E0AB5-80C2-4284-999E-0441D902FED2}">
      <dgm:prSet phldrT="[テキスト]"/>
      <dgm:spPr/>
      <dgm:t>
        <a:bodyPr/>
        <a:lstStyle/>
        <a:p>
          <a:r>
            <a:rPr kumimoji="1" lang="ja-JP" altLang="en-US" dirty="0" smtClean="0"/>
            <a:t>動画または音楽ファイルへの変換</a:t>
          </a:r>
          <a:endParaRPr kumimoji="1" lang="ja-JP" altLang="en-US" dirty="0"/>
        </a:p>
      </dgm:t>
    </dgm:pt>
    <dgm:pt modelId="{F67A6572-0FC7-45F5-9C81-1B848261CDF1}" type="parTrans" cxnId="{3B3B7D63-D44D-4073-B40C-4459526683D0}">
      <dgm:prSet/>
      <dgm:spPr/>
      <dgm:t>
        <a:bodyPr/>
        <a:lstStyle/>
        <a:p>
          <a:endParaRPr kumimoji="1" lang="ja-JP" altLang="en-US"/>
        </a:p>
      </dgm:t>
    </dgm:pt>
    <dgm:pt modelId="{4797C6CC-E52C-4C6E-858F-342338B8A4FA}" type="sibTrans" cxnId="{3B3B7D63-D44D-4073-B40C-4459526683D0}">
      <dgm:prSet/>
      <dgm:spPr/>
      <dgm:t>
        <a:bodyPr/>
        <a:lstStyle/>
        <a:p>
          <a:endParaRPr kumimoji="1" lang="ja-JP" altLang="en-US"/>
        </a:p>
      </dgm:t>
    </dgm:pt>
    <dgm:pt modelId="{30AE32FB-B32E-4FD8-8604-EB1F2A87BBB3}">
      <dgm:prSet phldrT="[テキスト]"/>
      <dgm:spPr/>
      <dgm:t>
        <a:bodyPr/>
        <a:lstStyle/>
        <a:p>
          <a:r>
            <a:rPr kumimoji="1" lang="ja-JP" altLang="en-US" dirty="0" smtClean="0"/>
            <a:t>再生機器での再生</a:t>
          </a:r>
          <a:endParaRPr kumimoji="1" lang="ja-JP" altLang="en-US" dirty="0"/>
        </a:p>
      </dgm:t>
    </dgm:pt>
    <dgm:pt modelId="{28DAA031-2FB3-45DE-B8B8-CA00BB831C3F}" type="parTrans" cxnId="{772B1EC5-CAD1-4A78-BCB0-8C72CCA215ED}">
      <dgm:prSet/>
      <dgm:spPr/>
      <dgm:t>
        <a:bodyPr/>
        <a:lstStyle/>
        <a:p>
          <a:endParaRPr kumimoji="1" lang="ja-JP" altLang="en-US"/>
        </a:p>
      </dgm:t>
    </dgm:pt>
    <dgm:pt modelId="{C3CFEAC1-BD74-4950-9448-D5B42A489F66}" type="sibTrans" cxnId="{772B1EC5-CAD1-4A78-BCB0-8C72CCA215ED}">
      <dgm:prSet/>
      <dgm:spPr/>
      <dgm:t>
        <a:bodyPr/>
        <a:lstStyle/>
        <a:p>
          <a:endParaRPr kumimoji="1" lang="ja-JP" altLang="en-US"/>
        </a:p>
      </dgm:t>
    </dgm:pt>
    <dgm:pt modelId="{F30B8399-D564-4E5D-AE20-AE4090D61C53}" type="pres">
      <dgm:prSet presAssocID="{C514BE5B-A076-4653-8B05-E5E45D24AA6E}" presName="linearFlow" presStyleCnt="0">
        <dgm:presLayoutVars>
          <dgm:resizeHandles val="exact"/>
        </dgm:presLayoutVars>
      </dgm:prSet>
      <dgm:spPr/>
    </dgm:pt>
    <dgm:pt modelId="{BF91B335-4282-4AC4-A3E2-CF0886516C71}" type="pres">
      <dgm:prSet presAssocID="{4BECE2B8-9B90-4ED8-B057-A790C6FBCE60}" presName="node" presStyleLbl="node1" presStyleIdx="0" presStyleCnt="3" custScaleX="268702">
        <dgm:presLayoutVars>
          <dgm:bulletEnabled val="1"/>
        </dgm:presLayoutVars>
      </dgm:prSet>
      <dgm:spPr/>
      <dgm:t>
        <a:bodyPr/>
        <a:lstStyle/>
        <a:p>
          <a:endParaRPr kumimoji="1" lang="ja-JP" altLang="en-US"/>
        </a:p>
      </dgm:t>
    </dgm:pt>
    <dgm:pt modelId="{4D0D592F-DC94-4947-B865-2C43A0A575EC}" type="pres">
      <dgm:prSet presAssocID="{7FFC6F5F-28B0-436C-8B41-DB55538EDAF0}" presName="sibTrans" presStyleLbl="sibTrans2D1" presStyleIdx="0" presStyleCnt="2"/>
      <dgm:spPr/>
      <dgm:t>
        <a:bodyPr/>
        <a:lstStyle/>
        <a:p>
          <a:endParaRPr kumimoji="1" lang="ja-JP" altLang="en-US"/>
        </a:p>
      </dgm:t>
    </dgm:pt>
    <dgm:pt modelId="{7ED72305-792D-4FF1-B4A1-FC84EE8CAC50}" type="pres">
      <dgm:prSet presAssocID="{7FFC6F5F-28B0-436C-8B41-DB55538EDAF0}" presName="connectorText" presStyleLbl="sibTrans2D1" presStyleIdx="0" presStyleCnt="2"/>
      <dgm:spPr/>
      <dgm:t>
        <a:bodyPr/>
        <a:lstStyle/>
        <a:p>
          <a:endParaRPr kumimoji="1" lang="ja-JP" altLang="en-US"/>
        </a:p>
      </dgm:t>
    </dgm:pt>
    <dgm:pt modelId="{0EF490CC-128D-4D6E-9182-5E81B95BAE81}" type="pres">
      <dgm:prSet presAssocID="{772E0AB5-80C2-4284-999E-0441D902FED2}" presName="node" presStyleLbl="node1" presStyleIdx="1" presStyleCnt="3" custScaleX="268702">
        <dgm:presLayoutVars>
          <dgm:bulletEnabled val="1"/>
        </dgm:presLayoutVars>
      </dgm:prSet>
      <dgm:spPr/>
      <dgm:t>
        <a:bodyPr/>
        <a:lstStyle/>
        <a:p>
          <a:endParaRPr kumimoji="1" lang="ja-JP" altLang="en-US"/>
        </a:p>
      </dgm:t>
    </dgm:pt>
    <dgm:pt modelId="{4C8809FA-EE23-4F33-B099-BAB5EB656107}" type="pres">
      <dgm:prSet presAssocID="{4797C6CC-E52C-4C6E-858F-342338B8A4FA}" presName="sibTrans" presStyleLbl="sibTrans2D1" presStyleIdx="1" presStyleCnt="2"/>
      <dgm:spPr/>
      <dgm:t>
        <a:bodyPr/>
        <a:lstStyle/>
        <a:p>
          <a:endParaRPr kumimoji="1" lang="ja-JP" altLang="en-US"/>
        </a:p>
      </dgm:t>
    </dgm:pt>
    <dgm:pt modelId="{BC8C3140-4430-4DBA-8049-2F036D31360E}" type="pres">
      <dgm:prSet presAssocID="{4797C6CC-E52C-4C6E-858F-342338B8A4FA}" presName="connectorText" presStyleLbl="sibTrans2D1" presStyleIdx="1" presStyleCnt="2"/>
      <dgm:spPr/>
      <dgm:t>
        <a:bodyPr/>
        <a:lstStyle/>
        <a:p>
          <a:endParaRPr kumimoji="1" lang="ja-JP" altLang="en-US"/>
        </a:p>
      </dgm:t>
    </dgm:pt>
    <dgm:pt modelId="{E03BFF7E-4BA5-464D-9F25-F6298807A2CF}" type="pres">
      <dgm:prSet presAssocID="{30AE32FB-B32E-4FD8-8604-EB1F2A87BBB3}" presName="node" presStyleLbl="node1" presStyleIdx="2" presStyleCnt="3" custScaleX="268702">
        <dgm:presLayoutVars>
          <dgm:bulletEnabled val="1"/>
        </dgm:presLayoutVars>
      </dgm:prSet>
      <dgm:spPr/>
      <dgm:t>
        <a:bodyPr/>
        <a:lstStyle/>
        <a:p>
          <a:endParaRPr kumimoji="1" lang="ja-JP" altLang="en-US"/>
        </a:p>
      </dgm:t>
    </dgm:pt>
  </dgm:ptLst>
  <dgm:cxnLst>
    <dgm:cxn modelId="{3C1326AA-C107-440A-A36B-BB2EC22C3D9D}" type="presOf" srcId="{772E0AB5-80C2-4284-999E-0441D902FED2}" destId="{0EF490CC-128D-4D6E-9182-5E81B95BAE81}" srcOrd="0" destOrd="0" presId="urn:microsoft.com/office/officeart/2005/8/layout/process2"/>
    <dgm:cxn modelId="{C7BED2B6-0E44-4299-A960-DFA8C6224E9B}" type="presOf" srcId="{7FFC6F5F-28B0-436C-8B41-DB55538EDAF0}" destId="{7ED72305-792D-4FF1-B4A1-FC84EE8CAC50}" srcOrd="1" destOrd="0" presId="urn:microsoft.com/office/officeart/2005/8/layout/process2"/>
    <dgm:cxn modelId="{8F5F55D5-5E72-48D0-8DF2-F6CD101489F1}" type="presOf" srcId="{4797C6CC-E52C-4C6E-858F-342338B8A4FA}" destId="{4C8809FA-EE23-4F33-B099-BAB5EB656107}" srcOrd="0" destOrd="0" presId="urn:microsoft.com/office/officeart/2005/8/layout/process2"/>
    <dgm:cxn modelId="{D5F9CEB5-2770-480C-90F1-D10D67E50040}" type="presOf" srcId="{4BECE2B8-9B90-4ED8-B057-A790C6FBCE60}" destId="{BF91B335-4282-4AC4-A3E2-CF0886516C71}" srcOrd="0" destOrd="0" presId="urn:microsoft.com/office/officeart/2005/8/layout/process2"/>
    <dgm:cxn modelId="{1264164B-DA1B-4971-9185-642865F4D61A}" srcId="{C514BE5B-A076-4653-8B05-E5E45D24AA6E}" destId="{4BECE2B8-9B90-4ED8-B057-A790C6FBCE60}" srcOrd="0" destOrd="0" parTransId="{59DE14E4-EA0E-4AEB-AB90-07119D505884}" sibTransId="{7FFC6F5F-28B0-436C-8B41-DB55538EDAF0}"/>
    <dgm:cxn modelId="{3B3B7D63-D44D-4073-B40C-4459526683D0}" srcId="{C514BE5B-A076-4653-8B05-E5E45D24AA6E}" destId="{772E0AB5-80C2-4284-999E-0441D902FED2}" srcOrd="1" destOrd="0" parTransId="{F67A6572-0FC7-45F5-9C81-1B848261CDF1}" sibTransId="{4797C6CC-E52C-4C6E-858F-342338B8A4FA}"/>
    <dgm:cxn modelId="{AAF0B7C6-AA8E-4F4D-BD9D-6A9592BB1DD9}" type="presOf" srcId="{7FFC6F5F-28B0-436C-8B41-DB55538EDAF0}" destId="{4D0D592F-DC94-4947-B865-2C43A0A575EC}" srcOrd="0" destOrd="0" presId="urn:microsoft.com/office/officeart/2005/8/layout/process2"/>
    <dgm:cxn modelId="{0038C528-FAEB-454B-A637-AC2BE440065C}" type="presOf" srcId="{30AE32FB-B32E-4FD8-8604-EB1F2A87BBB3}" destId="{E03BFF7E-4BA5-464D-9F25-F6298807A2CF}" srcOrd="0" destOrd="0" presId="urn:microsoft.com/office/officeart/2005/8/layout/process2"/>
    <dgm:cxn modelId="{8B8E7016-8DB3-441B-9991-42C3D691B616}" type="presOf" srcId="{4797C6CC-E52C-4C6E-858F-342338B8A4FA}" destId="{BC8C3140-4430-4DBA-8049-2F036D31360E}" srcOrd="1" destOrd="0" presId="urn:microsoft.com/office/officeart/2005/8/layout/process2"/>
    <dgm:cxn modelId="{772B1EC5-CAD1-4A78-BCB0-8C72CCA215ED}" srcId="{C514BE5B-A076-4653-8B05-E5E45D24AA6E}" destId="{30AE32FB-B32E-4FD8-8604-EB1F2A87BBB3}" srcOrd="2" destOrd="0" parTransId="{28DAA031-2FB3-45DE-B8B8-CA00BB831C3F}" sibTransId="{C3CFEAC1-BD74-4950-9448-D5B42A489F66}"/>
    <dgm:cxn modelId="{E7026FC8-A6F1-4DDF-9D72-1261F6C9AE7B}" type="presOf" srcId="{C514BE5B-A076-4653-8B05-E5E45D24AA6E}" destId="{F30B8399-D564-4E5D-AE20-AE4090D61C53}" srcOrd="0" destOrd="0" presId="urn:microsoft.com/office/officeart/2005/8/layout/process2"/>
    <dgm:cxn modelId="{70E6B5CC-A399-4F3D-B5B2-E7D2CE40B0D3}" type="presParOf" srcId="{F30B8399-D564-4E5D-AE20-AE4090D61C53}" destId="{BF91B335-4282-4AC4-A3E2-CF0886516C71}" srcOrd="0" destOrd="0" presId="urn:microsoft.com/office/officeart/2005/8/layout/process2"/>
    <dgm:cxn modelId="{7FE74B79-8D19-4B06-A209-1836534B7D98}" type="presParOf" srcId="{F30B8399-D564-4E5D-AE20-AE4090D61C53}" destId="{4D0D592F-DC94-4947-B865-2C43A0A575EC}" srcOrd="1" destOrd="0" presId="urn:microsoft.com/office/officeart/2005/8/layout/process2"/>
    <dgm:cxn modelId="{D712001A-BC7B-4315-A2A6-CD9190D1B9A8}" type="presParOf" srcId="{4D0D592F-DC94-4947-B865-2C43A0A575EC}" destId="{7ED72305-792D-4FF1-B4A1-FC84EE8CAC50}" srcOrd="0" destOrd="0" presId="urn:microsoft.com/office/officeart/2005/8/layout/process2"/>
    <dgm:cxn modelId="{4D039F8E-6C0E-436A-B110-139D4C0E71E1}" type="presParOf" srcId="{F30B8399-D564-4E5D-AE20-AE4090D61C53}" destId="{0EF490CC-128D-4D6E-9182-5E81B95BAE81}" srcOrd="2" destOrd="0" presId="urn:microsoft.com/office/officeart/2005/8/layout/process2"/>
    <dgm:cxn modelId="{43675DBF-BDF2-4F9F-8F6A-0525803657D3}" type="presParOf" srcId="{F30B8399-D564-4E5D-AE20-AE4090D61C53}" destId="{4C8809FA-EE23-4F33-B099-BAB5EB656107}" srcOrd="3" destOrd="0" presId="urn:microsoft.com/office/officeart/2005/8/layout/process2"/>
    <dgm:cxn modelId="{73FF65CE-CAA4-444D-ADA4-117D0D73B013}" type="presParOf" srcId="{4C8809FA-EE23-4F33-B099-BAB5EB656107}" destId="{BC8C3140-4430-4DBA-8049-2F036D31360E}" srcOrd="0" destOrd="0" presId="urn:microsoft.com/office/officeart/2005/8/layout/process2"/>
    <dgm:cxn modelId="{7B657D5B-DD51-4AEC-8860-EB5C64769746}" type="presParOf" srcId="{F30B8399-D564-4E5D-AE20-AE4090D61C53}" destId="{E03BFF7E-4BA5-464D-9F25-F6298807A2CF}" srcOrd="4"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9DEBF0C-EE61-486B-8E62-6EA00C6BE476}" type="doc">
      <dgm:prSet loTypeId="urn:microsoft.com/office/officeart/2005/8/layout/process2" loCatId="process" qsTypeId="urn:microsoft.com/office/officeart/2005/8/quickstyle/simple1" qsCatId="simple" csTypeId="urn:microsoft.com/office/officeart/2005/8/colors/accent1_2" csCatId="accent1" phldr="1"/>
      <dgm:spPr/>
    </dgm:pt>
    <dgm:pt modelId="{B63C813C-731C-4390-98D5-3055EF52DD29}">
      <dgm:prSet phldrT="[テキスト]"/>
      <dgm:spPr/>
      <dgm:t>
        <a:bodyPr/>
        <a:lstStyle/>
        <a:p>
          <a:r>
            <a:rPr kumimoji="1" lang="ja-JP" altLang="en-US" dirty="0" smtClean="0"/>
            <a:t>音楽動画の検索</a:t>
          </a:r>
          <a:endParaRPr kumimoji="1" lang="ja-JP" altLang="en-US" dirty="0"/>
        </a:p>
      </dgm:t>
    </dgm:pt>
    <dgm:pt modelId="{875480E0-6A1D-40E8-A05C-194531F10A75}" type="parTrans" cxnId="{E6F4DE37-A183-4DFD-8F8E-C9F793535270}">
      <dgm:prSet/>
      <dgm:spPr/>
      <dgm:t>
        <a:bodyPr/>
        <a:lstStyle/>
        <a:p>
          <a:endParaRPr kumimoji="1" lang="ja-JP" altLang="en-US"/>
        </a:p>
      </dgm:t>
    </dgm:pt>
    <dgm:pt modelId="{C17EF93D-67B4-4D71-BA19-2032E4A17CAB}" type="sibTrans" cxnId="{E6F4DE37-A183-4DFD-8F8E-C9F793535270}">
      <dgm:prSet/>
      <dgm:spPr/>
      <dgm:t>
        <a:bodyPr/>
        <a:lstStyle/>
        <a:p>
          <a:endParaRPr kumimoji="1" lang="ja-JP" altLang="en-US" dirty="0"/>
        </a:p>
      </dgm:t>
    </dgm:pt>
    <dgm:pt modelId="{735D05E7-0E85-4BFD-9E84-166195264A6B}">
      <dgm:prSet phldrT="[テキスト]"/>
      <dgm:spPr/>
      <dgm:t>
        <a:bodyPr/>
        <a:lstStyle/>
        <a:p>
          <a:r>
            <a:rPr kumimoji="1" lang="ja-JP" altLang="en-US" dirty="0" smtClean="0"/>
            <a:t>視聴したい音楽の選択</a:t>
          </a:r>
          <a:endParaRPr kumimoji="1" lang="ja-JP" altLang="en-US" dirty="0"/>
        </a:p>
      </dgm:t>
    </dgm:pt>
    <dgm:pt modelId="{20DB8FD2-30A4-4D8B-B64C-FD6B1D3855AD}" type="parTrans" cxnId="{A09A284E-6B39-4AB1-9571-15729890A78A}">
      <dgm:prSet/>
      <dgm:spPr/>
      <dgm:t>
        <a:bodyPr/>
        <a:lstStyle/>
        <a:p>
          <a:endParaRPr kumimoji="1" lang="ja-JP" altLang="en-US"/>
        </a:p>
      </dgm:t>
    </dgm:pt>
    <dgm:pt modelId="{88F1DC76-9B98-446D-9DAF-AEC45495DED3}" type="sibTrans" cxnId="{A09A284E-6B39-4AB1-9571-15729890A78A}">
      <dgm:prSet/>
      <dgm:spPr/>
      <dgm:t>
        <a:bodyPr/>
        <a:lstStyle/>
        <a:p>
          <a:endParaRPr kumimoji="1" lang="ja-JP" altLang="en-US" dirty="0"/>
        </a:p>
      </dgm:t>
    </dgm:pt>
    <dgm:pt modelId="{CCB88997-AB6E-43C0-A6B8-A7337D89D6AF}">
      <dgm:prSet phldrT="[テキスト]"/>
      <dgm:spPr/>
      <dgm:t>
        <a:bodyPr/>
        <a:lstStyle/>
        <a:p>
          <a:r>
            <a:rPr kumimoji="1" lang="ja-JP" altLang="en-US" dirty="0" smtClean="0"/>
            <a:t>ストリーミング再生</a:t>
          </a:r>
          <a:endParaRPr kumimoji="1" lang="ja-JP" altLang="en-US" dirty="0"/>
        </a:p>
      </dgm:t>
    </dgm:pt>
    <dgm:pt modelId="{F80584AA-FC2C-49DF-A248-DAE5E26DD7DB}" type="parTrans" cxnId="{70739F23-BF1F-4A93-B089-64841C55804B}">
      <dgm:prSet/>
      <dgm:spPr/>
      <dgm:t>
        <a:bodyPr/>
        <a:lstStyle/>
        <a:p>
          <a:endParaRPr kumimoji="1" lang="ja-JP" altLang="en-US"/>
        </a:p>
      </dgm:t>
    </dgm:pt>
    <dgm:pt modelId="{65499546-3A04-4BE5-AF89-2262A2964F60}" type="sibTrans" cxnId="{70739F23-BF1F-4A93-B089-64841C55804B}">
      <dgm:prSet/>
      <dgm:spPr/>
      <dgm:t>
        <a:bodyPr/>
        <a:lstStyle/>
        <a:p>
          <a:endParaRPr kumimoji="1" lang="ja-JP" altLang="en-US"/>
        </a:p>
      </dgm:t>
    </dgm:pt>
    <dgm:pt modelId="{9E5EB907-0229-42C0-83CE-D01115254716}" type="pres">
      <dgm:prSet presAssocID="{39DEBF0C-EE61-486B-8E62-6EA00C6BE476}" presName="linearFlow" presStyleCnt="0">
        <dgm:presLayoutVars>
          <dgm:resizeHandles val="exact"/>
        </dgm:presLayoutVars>
      </dgm:prSet>
      <dgm:spPr/>
    </dgm:pt>
    <dgm:pt modelId="{E6ADC0EF-0418-462D-A8D7-163C7D357AF8}" type="pres">
      <dgm:prSet presAssocID="{B63C813C-731C-4390-98D5-3055EF52DD29}" presName="node" presStyleLbl="node1" presStyleIdx="0" presStyleCnt="3" custScaleX="233347">
        <dgm:presLayoutVars>
          <dgm:bulletEnabled val="1"/>
        </dgm:presLayoutVars>
      </dgm:prSet>
      <dgm:spPr/>
      <dgm:t>
        <a:bodyPr/>
        <a:lstStyle/>
        <a:p>
          <a:endParaRPr kumimoji="1" lang="ja-JP" altLang="en-US"/>
        </a:p>
      </dgm:t>
    </dgm:pt>
    <dgm:pt modelId="{78EBA42E-F78D-4DD0-BB80-6247DEF56687}" type="pres">
      <dgm:prSet presAssocID="{C17EF93D-67B4-4D71-BA19-2032E4A17CAB}" presName="sibTrans" presStyleLbl="sibTrans2D1" presStyleIdx="0" presStyleCnt="2"/>
      <dgm:spPr/>
      <dgm:t>
        <a:bodyPr/>
        <a:lstStyle/>
        <a:p>
          <a:endParaRPr kumimoji="1" lang="ja-JP" altLang="en-US"/>
        </a:p>
      </dgm:t>
    </dgm:pt>
    <dgm:pt modelId="{08440632-26A2-4864-99C6-301BB6B6FC0C}" type="pres">
      <dgm:prSet presAssocID="{C17EF93D-67B4-4D71-BA19-2032E4A17CAB}" presName="connectorText" presStyleLbl="sibTrans2D1" presStyleIdx="0" presStyleCnt="2"/>
      <dgm:spPr/>
      <dgm:t>
        <a:bodyPr/>
        <a:lstStyle/>
        <a:p>
          <a:endParaRPr kumimoji="1" lang="ja-JP" altLang="en-US"/>
        </a:p>
      </dgm:t>
    </dgm:pt>
    <dgm:pt modelId="{0F16152B-0CF7-49B3-9A13-5F45881C3EA6}" type="pres">
      <dgm:prSet presAssocID="{735D05E7-0E85-4BFD-9E84-166195264A6B}" presName="node" presStyleLbl="node1" presStyleIdx="1" presStyleCnt="3" custScaleX="233347">
        <dgm:presLayoutVars>
          <dgm:bulletEnabled val="1"/>
        </dgm:presLayoutVars>
      </dgm:prSet>
      <dgm:spPr/>
      <dgm:t>
        <a:bodyPr/>
        <a:lstStyle/>
        <a:p>
          <a:endParaRPr kumimoji="1" lang="ja-JP" altLang="en-US"/>
        </a:p>
      </dgm:t>
    </dgm:pt>
    <dgm:pt modelId="{7BAAA4AD-63DA-4A52-84A1-A7F544F265A9}" type="pres">
      <dgm:prSet presAssocID="{88F1DC76-9B98-446D-9DAF-AEC45495DED3}" presName="sibTrans" presStyleLbl="sibTrans2D1" presStyleIdx="1" presStyleCnt="2"/>
      <dgm:spPr/>
      <dgm:t>
        <a:bodyPr/>
        <a:lstStyle/>
        <a:p>
          <a:endParaRPr kumimoji="1" lang="ja-JP" altLang="en-US"/>
        </a:p>
      </dgm:t>
    </dgm:pt>
    <dgm:pt modelId="{332279A7-73F7-4274-BC4C-69042A7CC7A0}" type="pres">
      <dgm:prSet presAssocID="{88F1DC76-9B98-446D-9DAF-AEC45495DED3}" presName="connectorText" presStyleLbl="sibTrans2D1" presStyleIdx="1" presStyleCnt="2"/>
      <dgm:spPr/>
      <dgm:t>
        <a:bodyPr/>
        <a:lstStyle/>
        <a:p>
          <a:endParaRPr kumimoji="1" lang="ja-JP" altLang="en-US"/>
        </a:p>
      </dgm:t>
    </dgm:pt>
    <dgm:pt modelId="{91014E3C-FEAA-421D-90A3-07FA68FA7FA9}" type="pres">
      <dgm:prSet presAssocID="{CCB88997-AB6E-43C0-A6B8-A7337D89D6AF}" presName="node" presStyleLbl="node1" presStyleIdx="2" presStyleCnt="3" custScaleX="233347">
        <dgm:presLayoutVars>
          <dgm:bulletEnabled val="1"/>
        </dgm:presLayoutVars>
      </dgm:prSet>
      <dgm:spPr/>
      <dgm:t>
        <a:bodyPr/>
        <a:lstStyle/>
        <a:p>
          <a:endParaRPr kumimoji="1" lang="ja-JP" altLang="en-US"/>
        </a:p>
      </dgm:t>
    </dgm:pt>
  </dgm:ptLst>
  <dgm:cxnLst>
    <dgm:cxn modelId="{F67CF319-2D65-44C3-83C0-7942F4B1A3E6}" type="presOf" srcId="{CCB88997-AB6E-43C0-A6B8-A7337D89D6AF}" destId="{91014E3C-FEAA-421D-90A3-07FA68FA7FA9}" srcOrd="0" destOrd="0" presId="urn:microsoft.com/office/officeart/2005/8/layout/process2"/>
    <dgm:cxn modelId="{0B08DB9B-3100-4D8E-A7AB-EE07901406E8}" type="presOf" srcId="{C17EF93D-67B4-4D71-BA19-2032E4A17CAB}" destId="{08440632-26A2-4864-99C6-301BB6B6FC0C}" srcOrd="1" destOrd="0" presId="urn:microsoft.com/office/officeart/2005/8/layout/process2"/>
    <dgm:cxn modelId="{7384EF90-C76E-44B8-806D-2924EA49F85E}" type="presOf" srcId="{88F1DC76-9B98-446D-9DAF-AEC45495DED3}" destId="{7BAAA4AD-63DA-4A52-84A1-A7F544F265A9}" srcOrd="0" destOrd="0" presId="urn:microsoft.com/office/officeart/2005/8/layout/process2"/>
    <dgm:cxn modelId="{666BE6D5-145F-4D93-8386-F5EAE5697245}" type="presOf" srcId="{735D05E7-0E85-4BFD-9E84-166195264A6B}" destId="{0F16152B-0CF7-49B3-9A13-5F45881C3EA6}" srcOrd="0" destOrd="0" presId="urn:microsoft.com/office/officeart/2005/8/layout/process2"/>
    <dgm:cxn modelId="{1556AE36-76AB-4B66-ABE6-3B50B1700C9E}" type="presOf" srcId="{B63C813C-731C-4390-98D5-3055EF52DD29}" destId="{E6ADC0EF-0418-462D-A8D7-163C7D357AF8}" srcOrd="0" destOrd="0" presId="urn:microsoft.com/office/officeart/2005/8/layout/process2"/>
    <dgm:cxn modelId="{70739F23-BF1F-4A93-B089-64841C55804B}" srcId="{39DEBF0C-EE61-486B-8E62-6EA00C6BE476}" destId="{CCB88997-AB6E-43C0-A6B8-A7337D89D6AF}" srcOrd="2" destOrd="0" parTransId="{F80584AA-FC2C-49DF-A248-DAE5E26DD7DB}" sibTransId="{65499546-3A04-4BE5-AF89-2262A2964F60}"/>
    <dgm:cxn modelId="{E5C16421-950B-4CB3-BAEC-15B8950C2502}" type="presOf" srcId="{88F1DC76-9B98-446D-9DAF-AEC45495DED3}" destId="{332279A7-73F7-4274-BC4C-69042A7CC7A0}" srcOrd="1" destOrd="0" presId="urn:microsoft.com/office/officeart/2005/8/layout/process2"/>
    <dgm:cxn modelId="{A09A284E-6B39-4AB1-9571-15729890A78A}" srcId="{39DEBF0C-EE61-486B-8E62-6EA00C6BE476}" destId="{735D05E7-0E85-4BFD-9E84-166195264A6B}" srcOrd="1" destOrd="0" parTransId="{20DB8FD2-30A4-4D8B-B64C-FD6B1D3855AD}" sibTransId="{88F1DC76-9B98-446D-9DAF-AEC45495DED3}"/>
    <dgm:cxn modelId="{6C650243-0F6E-4272-B2CB-72240BCA10FB}" type="presOf" srcId="{C17EF93D-67B4-4D71-BA19-2032E4A17CAB}" destId="{78EBA42E-F78D-4DD0-BB80-6247DEF56687}" srcOrd="0" destOrd="0" presId="urn:microsoft.com/office/officeart/2005/8/layout/process2"/>
    <dgm:cxn modelId="{E6F4DE37-A183-4DFD-8F8E-C9F793535270}" srcId="{39DEBF0C-EE61-486B-8E62-6EA00C6BE476}" destId="{B63C813C-731C-4390-98D5-3055EF52DD29}" srcOrd="0" destOrd="0" parTransId="{875480E0-6A1D-40E8-A05C-194531F10A75}" sibTransId="{C17EF93D-67B4-4D71-BA19-2032E4A17CAB}"/>
    <dgm:cxn modelId="{49DC2577-F389-48B2-98D1-0DED68540AEE}" type="presOf" srcId="{39DEBF0C-EE61-486B-8E62-6EA00C6BE476}" destId="{9E5EB907-0229-42C0-83CE-D01115254716}" srcOrd="0" destOrd="0" presId="urn:microsoft.com/office/officeart/2005/8/layout/process2"/>
    <dgm:cxn modelId="{3D4C6A83-9E2E-406E-BF2B-1876D49B7208}" type="presParOf" srcId="{9E5EB907-0229-42C0-83CE-D01115254716}" destId="{E6ADC0EF-0418-462D-A8D7-163C7D357AF8}" srcOrd="0" destOrd="0" presId="urn:microsoft.com/office/officeart/2005/8/layout/process2"/>
    <dgm:cxn modelId="{A2BBEFA5-D133-41D5-9B0E-A55156100E28}" type="presParOf" srcId="{9E5EB907-0229-42C0-83CE-D01115254716}" destId="{78EBA42E-F78D-4DD0-BB80-6247DEF56687}" srcOrd="1" destOrd="0" presId="urn:microsoft.com/office/officeart/2005/8/layout/process2"/>
    <dgm:cxn modelId="{3920F7AB-543E-41D6-A819-00224D9A9CC2}" type="presParOf" srcId="{78EBA42E-F78D-4DD0-BB80-6247DEF56687}" destId="{08440632-26A2-4864-99C6-301BB6B6FC0C}" srcOrd="0" destOrd="0" presId="urn:microsoft.com/office/officeart/2005/8/layout/process2"/>
    <dgm:cxn modelId="{779723FD-99CC-4436-9CFF-B00E94621F0F}" type="presParOf" srcId="{9E5EB907-0229-42C0-83CE-D01115254716}" destId="{0F16152B-0CF7-49B3-9A13-5F45881C3EA6}" srcOrd="2" destOrd="0" presId="urn:microsoft.com/office/officeart/2005/8/layout/process2"/>
    <dgm:cxn modelId="{DDF09E4B-7FCD-41F2-AE33-BECFD5E2A142}" type="presParOf" srcId="{9E5EB907-0229-42C0-83CE-D01115254716}" destId="{7BAAA4AD-63DA-4A52-84A1-A7F544F265A9}" srcOrd="3" destOrd="0" presId="urn:microsoft.com/office/officeart/2005/8/layout/process2"/>
    <dgm:cxn modelId="{843FB346-6569-4B17-A19C-EC4C446711DA}" type="presParOf" srcId="{7BAAA4AD-63DA-4A52-84A1-A7F544F265A9}" destId="{332279A7-73F7-4274-BC4C-69042A7CC7A0}" srcOrd="0" destOrd="0" presId="urn:microsoft.com/office/officeart/2005/8/layout/process2"/>
    <dgm:cxn modelId="{E0AFB9E7-4C4E-4D75-81A9-A98BBB956A26}" type="presParOf" srcId="{9E5EB907-0229-42C0-83CE-D01115254716}" destId="{91014E3C-FEAA-421D-90A3-07FA68FA7FA9}" srcOrd="4"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AFC4E1A-BFC1-44E5-BF3C-2A3C82EFAF7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1C5B395A-3A59-4DA5-9A10-01E8F6FA8807}">
      <dgm:prSet phldrT="[テキスト]" custT="1"/>
      <dgm:spPr>
        <a:gradFill flip="none" rotWithShape="0">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0" scaled="1"/>
          <a:tileRect/>
        </a:gradFill>
      </dgm:spPr>
      <dgm:t>
        <a:bodyPr/>
        <a:lstStyle/>
        <a:p>
          <a:r>
            <a:rPr kumimoji="1" lang="en-US" altLang="ja-JP" sz="3200" dirty="0" smtClean="0">
              <a:solidFill>
                <a:srgbClr val="FF0000"/>
              </a:solidFill>
            </a:rPr>
            <a:t>1.</a:t>
          </a:r>
          <a:r>
            <a:rPr kumimoji="1" lang="ja-JP" altLang="en-US" sz="3200" dirty="0" smtClean="0">
              <a:solidFill>
                <a:srgbClr val="FF0000"/>
              </a:solidFill>
            </a:rPr>
            <a:t>需要側の要因</a:t>
          </a:r>
          <a:endParaRPr kumimoji="1" lang="ja-JP" altLang="en-US" sz="3200" dirty="0">
            <a:solidFill>
              <a:srgbClr val="FF0000"/>
            </a:solidFill>
          </a:endParaRPr>
        </a:p>
      </dgm:t>
    </dgm:pt>
    <dgm:pt modelId="{F2E87CB3-7E24-48B8-A3D1-C259D4E61D8D}" type="parTrans" cxnId="{CBAEBFA9-9581-47D2-BE6B-3CF15F13E058}">
      <dgm:prSet/>
      <dgm:spPr/>
      <dgm:t>
        <a:bodyPr/>
        <a:lstStyle/>
        <a:p>
          <a:endParaRPr kumimoji="1" lang="ja-JP" altLang="en-US"/>
        </a:p>
      </dgm:t>
    </dgm:pt>
    <dgm:pt modelId="{A6D8DB42-C831-45EE-9250-D8EE45C023A6}" type="sibTrans" cxnId="{CBAEBFA9-9581-47D2-BE6B-3CF15F13E058}">
      <dgm:prSet/>
      <dgm:spPr/>
      <dgm:t>
        <a:bodyPr/>
        <a:lstStyle/>
        <a:p>
          <a:endParaRPr kumimoji="1" lang="ja-JP" altLang="en-US"/>
        </a:p>
      </dgm:t>
    </dgm:pt>
    <dgm:pt modelId="{12AB6A0A-F12E-48A9-8142-CE8E8835810C}">
      <dgm:prSet phldrT="[テキスト]" custT="1"/>
      <dgm:spPr>
        <a:solidFill>
          <a:schemeClr val="bg2">
            <a:lumMod val="90000"/>
          </a:schemeClr>
        </a:solidFill>
      </dgm:spPr>
      <dgm:t>
        <a:bodyPr/>
        <a:lstStyle/>
        <a:p>
          <a:r>
            <a:rPr kumimoji="1" lang="en-US" altLang="ja-JP" sz="3200" dirty="0" smtClean="0">
              <a:solidFill>
                <a:srgbClr val="0070C0"/>
              </a:solidFill>
            </a:rPr>
            <a:t>2.</a:t>
          </a:r>
          <a:r>
            <a:rPr kumimoji="1" lang="ja-JP" altLang="en-US" sz="3200" dirty="0" smtClean="0">
              <a:solidFill>
                <a:srgbClr val="0070C0"/>
              </a:solidFill>
            </a:rPr>
            <a:t>供給側の要因</a:t>
          </a:r>
          <a:endParaRPr kumimoji="1" lang="ja-JP" altLang="en-US" sz="3200" dirty="0">
            <a:solidFill>
              <a:srgbClr val="0070C0"/>
            </a:solidFill>
          </a:endParaRPr>
        </a:p>
      </dgm:t>
    </dgm:pt>
    <dgm:pt modelId="{68C8B66C-7A5E-4F2A-80AF-F661CD41E99B}" type="parTrans" cxnId="{22B7A99A-7EDC-4BB9-B016-159DF747EC5E}">
      <dgm:prSet/>
      <dgm:spPr/>
      <dgm:t>
        <a:bodyPr/>
        <a:lstStyle/>
        <a:p>
          <a:endParaRPr kumimoji="1" lang="ja-JP" altLang="en-US"/>
        </a:p>
      </dgm:t>
    </dgm:pt>
    <dgm:pt modelId="{F7F92959-5E9F-4186-A946-7EE74C7BB2A3}" type="sibTrans" cxnId="{22B7A99A-7EDC-4BB9-B016-159DF747EC5E}">
      <dgm:prSet/>
      <dgm:spPr/>
      <dgm:t>
        <a:bodyPr/>
        <a:lstStyle/>
        <a:p>
          <a:endParaRPr kumimoji="1" lang="ja-JP" altLang="en-US"/>
        </a:p>
      </dgm:t>
    </dgm:pt>
    <dgm:pt modelId="{A84CF79F-7845-41F7-A2C0-63F4DEAA8DC7}">
      <dgm:prSet phldrT="[テキスト]"/>
      <dgm:spPr/>
      <dgm:t>
        <a:bodyPr/>
        <a:lstStyle/>
        <a:p>
          <a:r>
            <a:rPr kumimoji="1" lang="ja-JP" altLang="en-US" dirty="0" smtClean="0">
              <a:solidFill>
                <a:schemeClr val="bg1"/>
              </a:solidFill>
            </a:rPr>
            <a:t> </a:t>
          </a:r>
          <a:r>
            <a:rPr kumimoji="1" lang="en-US" altLang="ja-JP" dirty="0" smtClean="0">
              <a:solidFill>
                <a:schemeClr val="tx1"/>
              </a:solidFill>
            </a:rPr>
            <a:t>a.</a:t>
          </a:r>
          <a:r>
            <a:rPr kumimoji="1" lang="ja-JP" altLang="en-US" dirty="0" smtClean="0"/>
            <a:t>動画での無料配信</a:t>
          </a:r>
          <a:endParaRPr kumimoji="1" lang="ja-JP" altLang="en-US" dirty="0"/>
        </a:p>
      </dgm:t>
    </dgm:pt>
    <dgm:pt modelId="{B425DD85-0BFC-4745-A46A-7766C8A3D884}" type="parTrans" cxnId="{F6A6052B-0323-4085-A888-5B8FBDA9FEAB}">
      <dgm:prSet/>
      <dgm:spPr/>
      <dgm:t>
        <a:bodyPr/>
        <a:lstStyle/>
        <a:p>
          <a:endParaRPr kumimoji="1" lang="ja-JP" altLang="en-US"/>
        </a:p>
      </dgm:t>
    </dgm:pt>
    <dgm:pt modelId="{E2FFABA5-0B48-4D97-B939-1087FB266756}" type="sibTrans" cxnId="{F6A6052B-0323-4085-A888-5B8FBDA9FEAB}">
      <dgm:prSet/>
      <dgm:spPr/>
      <dgm:t>
        <a:bodyPr/>
        <a:lstStyle/>
        <a:p>
          <a:endParaRPr kumimoji="1" lang="ja-JP" altLang="en-US"/>
        </a:p>
      </dgm:t>
    </dgm:pt>
    <dgm:pt modelId="{8A02929E-C70F-4468-B681-823C0FDD9541}">
      <dgm:prSet/>
      <dgm:spPr/>
      <dgm:t>
        <a:bodyPr/>
        <a:lstStyle/>
        <a:p>
          <a:r>
            <a:rPr lang="ja-JP" altLang="en-US" dirty="0" smtClean="0">
              <a:solidFill>
                <a:schemeClr val="bg1"/>
              </a:solidFill>
            </a:rPr>
            <a:t> </a:t>
          </a:r>
          <a:r>
            <a:rPr lang="en-US" altLang="ja-JP" dirty="0" smtClean="0">
              <a:solidFill>
                <a:schemeClr val="tx1"/>
              </a:solidFill>
            </a:rPr>
            <a:t>b.</a:t>
          </a:r>
          <a:r>
            <a:rPr lang="ja-JP" altLang="en-US" dirty="0" smtClean="0"/>
            <a:t>メディアによる影響</a:t>
          </a:r>
          <a:endParaRPr lang="en-US" altLang="ja-JP" dirty="0" smtClean="0"/>
        </a:p>
      </dgm:t>
    </dgm:pt>
    <dgm:pt modelId="{79CD6DF6-A1A3-437F-BC6E-C8AC5BC7444E}" type="parTrans" cxnId="{AA083BD9-1BF0-4B2F-B625-FEE3C0CFEECF}">
      <dgm:prSet/>
      <dgm:spPr/>
      <dgm:t>
        <a:bodyPr/>
        <a:lstStyle/>
        <a:p>
          <a:endParaRPr kumimoji="1" lang="ja-JP" altLang="en-US"/>
        </a:p>
      </dgm:t>
    </dgm:pt>
    <dgm:pt modelId="{67E4D075-6AF3-441A-93CD-7B6A16648185}" type="sibTrans" cxnId="{AA083BD9-1BF0-4B2F-B625-FEE3C0CFEECF}">
      <dgm:prSet/>
      <dgm:spPr/>
      <dgm:t>
        <a:bodyPr/>
        <a:lstStyle/>
        <a:p>
          <a:endParaRPr kumimoji="1" lang="ja-JP" altLang="en-US"/>
        </a:p>
      </dgm:t>
    </dgm:pt>
    <dgm:pt modelId="{2E35C66C-29E3-4FEA-9950-8A8B7728BC87}">
      <dgm:prSet/>
      <dgm:spPr/>
      <dgm:t>
        <a:bodyPr/>
        <a:lstStyle/>
        <a:p>
          <a:r>
            <a:rPr kumimoji="1" lang="ja-JP" altLang="en-US" dirty="0" smtClean="0">
              <a:solidFill>
                <a:schemeClr val="bg1"/>
              </a:solidFill>
            </a:rPr>
            <a:t> </a:t>
          </a:r>
          <a:r>
            <a:rPr kumimoji="1" lang="en-US" altLang="ja-JP" dirty="0" smtClean="0">
              <a:solidFill>
                <a:schemeClr val="tx1"/>
              </a:solidFill>
            </a:rPr>
            <a:t>c.</a:t>
          </a:r>
          <a:r>
            <a:rPr kumimoji="1" lang="ja-JP" altLang="en-US" dirty="0" smtClean="0"/>
            <a:t>スマートフォンの普及</a:t>
          </a:r>
          <a:endParaRPr kumimoji="1" lang="en-US" altLang="ja-JP" dirty="0" smtClean="0"/>
        </a:p>
      </dgm:t>
    </dgm:pt>
    <dgm:pt modelId="{9CB5515A-901E-448D-80D1-1F562E85FF09}" type="parTrans" cxnId="{4F91DFAF-192D-494D-88D7-772018182796}">
      <dgm:prSet/>
      <dgm:spPr/>
      <dgm:t>
        <a:bodyPr/>
        <a:lstStyle/>
        <a:p>
          <a:endParaRPr kumimoji="1" lang="ja-JP" altLang="en-US"/>
        </a:p>
      </dgm:t>
    </dgm:pt>
    <dgm:pt modelId="{72E63587-2E3A-4386-8D7E-1C4138DB9F6C}" type="sibTrans" cxnId="{4F91DFAF-192D-494D-88D7-772018182796}">
      <dgm:prSet/>
      <dgm:spPr/>
      <dgm:t>
        <a:bodyPr/>
        <a:lstStyle/>
        <a:p>
          <a:endParaRPr kumimoji="1" lang="ja-JP" altLang="en-US"/>
        </a:p>
      </dgm:t>
    </dgm:pt>
    <dgm:pt modelId="{03C5B836-3BCA-4381-80B5-6D357B6853CC}">
      <dgm:prSet phldrT="[テキスト]"/>
      <dgm:spPr/>
      <dgm:t>
        <a:bodyPr/>
        <a:lstStyle/>
        <a:p>
          <a:r>
            <a:rPr kumimoji="1" lang="ja-JP" altLang="en-US" dirty="0" smtClean="0">
              <a:solidFill>
                <a:schemeClr val="bg1"/>
              </a:solidFill>
            </a:rPr>
            <a:t> </a:t>
          </a:r>
          <a:r>
            <a:rPr kumimoji="1" lang="en-US" altLang="ja-JP" dirty="0" smtClean="0">
              <a:solidFill>
                <a:schemeClr val="tx1"/>
              </a:solidFill>
            </a:rPr>
            <a:t>a.</a:t>
          </a:r>
          <a:r>
            <a:rPr kumimoji="1" lang="ja-JP" altLang="en-US" dirty="0" smtClean="0"/>
            <a:t>音楽離れ</a:t>
          </a:r>
          <a:endParaRPr kumimoji="1" lang="ja-JP" altLang="en-US" dirty="0"/>
        </a:p>
      </dgm:t>
    </dgm:pt>
    <dgm:pt modelId="{27B882C7-95D2-4026-8BC0-A6F021CDC6FB}" type="sibTrans" cxnId="{5BBF962E-D89D-4546-BA9F-43E535F54719}">
      <dgm:prSet/>
      <dgm:spPr/>
      <dgm:t>
        <a:bodyPr/>
        <a:lstStyle/>
        <a:p>
          <a:endParaRPr kumimoji="1" lang="ja-JP" altLang="en-US"/>
        </a:p>
      </dgm:t>
    </dgm:pt>
    <dgm:pt modelId="{0B555099-6337-44A8-90F4-E26F7A484FD3}" type="parTrans" cxnId="{5BBF962E-D89D-4546-BA9F-43E535F54719}">
      <dgm:prSet/>
      <dgm:spPr/>
      <dgm:t>
        <a:bodyPr/>
        <a:lstStyle/>
        <a:p>
          <a:endParaRPr kumimoji="1" lang="ja-JP" altLang="en-US"/>
        </a:p>
      </dgm:t>
    </dgm:pt>
    <dgm:pt modelId="{EFF25D90-CF86-4B8F-96E8-9BB1C7AAFDA6}">
      <dgm:prSet/>
      <dgm:spPr/>
      <dgm:t>
        <a:bodyPr/>
        <a:lstStyle/>
        <a:p>
          <a:r>
            <a:rPr lang="ja-JP" altLang="en-US" dirty="0" smtClean="0">
              <a:solidFill>
                <a:schemeClr val="bg1"/>
              </a:solidFill>
            </a:rPr>
            <a:t> </a:t>
          </a:r>
          <a:r>
            <a:rPr lang="en-US" altLang="ja-JP" dirty="0" smtClean="0">
              <a:solidFill>
                <a:schemeClr val="tx1"/>
              </a:solidFill>
            </a:rPr>
            <a:t>b.</a:t>
          </a:r>
          <a:r>
            <a:rPr lang="ja-JP" altLang="en-US" dirty="0" smtClean="0"/>
            <a:t>所得の低下</a:t>
          </a:r>
          <a:endParaRPr lang="en-US" altLang="ja-JP" dirty="0" smtClean="0"/>
        </a:p>
      </dgm:t>
    </dgm:pt>
    <dgm:pt modelId="{3B4AB9A5-9060-4251-BCE6-1BF5FDDBC64A}" type="sibTrans" cxnId="{0CABC4FD-6ADA-4484-A295-4E3ECF7FD84F}">
      <dgm:prSet/>
      <dgm:spPr/>
      <dgm:t>
        <a:bodyPr/>
        <a:lstStyle/>
        <a:p>
          <a:endParaRPr kumimoji="1" lang="ja-JP" altLang="en-US"/>
        </a:p>
      </dgm:t>
    </dgm:pt>
    <dgm:pt modelId="{AA925F02-05C0-45CA-8F41-6E86F6E722F2}" type="parTrans" cxnId="{0CABC4FD-6ADA-4484-A295-4E3ECF7FD84F}">
      <dgm:prSet/>
      <dgm:spPr/>
      <dgm:t>
        <a:bodyPr/>
        <a:lstStyle/>
        <a:p>
          <a:endParaRPr kumimoji="1" lang="ja-JP" altLang="en-US"/>
        </a:p>
      </dgm:t>
    </dgm:pt>
    <dgm:pt modelId="{81B4CE9E-8EB0-400B-AA9A-7C1984B3D907}">
      <dgm:prSet/>
      <dgm:spPr/>
      <dgm:t>
        <a:bodyPr/>
        <a:lstStyle/>
        <a:p>
          <a:r>
            <a:rPr kumimoji="1" lang="ja-JP" altLang="en-US" dirty="0" smtClean="0">
              <a:solidFill>
                <a:schemeClr val="bg1"/>
              </a:solidFill>
            </a:rPr>
            <a:t> </a:t>
          </a:r>
          <a:r>
            <a:rPr kumimoji="1" lang="en-US" altLang="ja-JP" dirty="0" smtClean="0">
              <a:solidFill>
                <a:schemeClr val="tx1"/>
              </a:solidFill>
            </a:rPr>
            <a:t>c.</a:t>
          </a:r>
          <a:r>
            <a:rPr kumimoji="1" lang="ja-JP" altLang="en-US" dirty="0" smtClean="0"/>
            <a:t>違法ダウンロード</a:t>
          </a:r>
          <a:endParaRPr kumimoji="1" lang="en-US" altLang="ja-JP" dirty="0" smtClean="0"/>
        </a:p>
      </dgm:t>
    </dgm:pt>
    <dgm:pt modelId="{EEB3A110-61A7-4EBB-9BA5-652FCAAA3505}" type="sibTrans" cxnId="{0A7D336A-3D7C-45C9-97F5-25AED805BD68}">
      <dgm:prSet/>
      <dgm:spPr/>
      <dgm:t>
        <a:bodyPr/>
        <a:lstStyle/>
        <a:p>
          <a:endParaRPr kumimoji="1" lang="ja-JP" altLang="en-US"/>
        </a:p>
      </dgm:t>
    </dgm:pt>
    <dgm:pt modelId="{BF7EA339-9B0B-4319-B32C-A324CFFD722B}" type="parTrans" cxnId="{0A7D336A-3D7C-45C9-97F5-25AED805BD68}">
      <dgm:prSet/>
      <dgm:spPr/>
      <dgm:t>
        <a:bodyPr/>
        <a:lstStyle/>
        <a:p>
          <a:endParaRPr kumimoji="1" lang="ja-JP" altLang="en-US"/>
        </a:p>
      </dgm:t>
    </dgm:pt>
    <dgm:pt modelId="{7C9400AB-D5FE-4980-8DBD-DC8CE85ADA33}" type="pres">
      <dgm:prSet presAssocID="{0AFC4E1A-BFC1-44E5-BF3C-2A3C82EFAF7C}" presName="linear" presStyleCnt="0">
        <dgm:presLayoutVars>
          <dgm:animLvl val="lvl"/>
          <dgm:resizeHandles val="exact"/>
        </dgm:presLayoutVars>
      </dgm:prSet>
      <dgm:spPr/>
      <dgm:t>
        <a:bodyPr/>
        <a:lstStyle/>
        <a:p>
          <a:endParaRPr kumimoji="1" lang="ja-JP" altLang="en-US"/>
        </a:p>
      </dgm:t>
    </dgm:pt>
    <dgm:pt modelId="{07CB9FFA-5972-429E-AC71-60B06B040917}" type="pres">
      <dgm:prSet presAssocID="{1C5B395A-3A59-4DA5-9A10-01E8F6FA8807}" presName="parentText" presStyleLbl="node1" presStyleIdx="0" presStyleCnt="2">
        <dgm:presLayoutVars>
          <dgm:chMax val="0"/>
          <dgm:bulletEnabled val="1"/>
        </dgm:presLayoutVars>
      </dgm:prSet>
      <dgm:spPr/>
      <dgm:t>
        <a:bodyPr/>
        <a:lstStyle/>
        <a:p>
          <a:endParaRPr kumimoji="1" lang="ja-JP" altLang="en-US"/>
        </a:p>
      </dgm:t>
    </dgm:pt>
    <dgm:pt modelId="{C19A5355-28D3-4D17-83DD-780DF775675C}" type="pres">
      <dgm:prSet presAssocID="{1C5B395A-3A59-4DA5-9A10-01E8F6FA8807}" presName="childText" presStyleLbl="revTx" presStyleIdx="0" presStyleCnt="2">
        <dgm:presLayoutVars>
          <dgm:bulletEnabled val="1"/>
        </dgm:presLayoutVars>
      </dgm:prSet>
      <dgm:spPr/>
      <dgm:t>
        <a:bodyPr/>
        <a:lstStyle/>
        <a:p>
          <a:endParaRPr kumimoji="1" lang="ja-JP" altLang="en-US"/>
        </a:p>
      </dgm:t>
    </dgm:pt>
    <dgm:pt modelId="{5299636D-4790-42B3-8339-337E64DF0214}" type="pres">
      <dgm:prSet presAssocID="{12AB6A0A-F12E-48A9-8142-CE8E8835810C}" presName="parentText" presStyleLbl="node1" presStyleIdx="1" presStyleCnt="2">
        <dgm:presLayoutVars>
          <dgm:chMax val="0"/>
          <dgm:bulletEnabled val="1"/>
        </dgm:presLayoutVars>
      </dgm:prSet>
      <dgm:spPr/>
      <dgm:t>
        <a:bodyPr/>
        <a:lstStyle/>
        <a:p>
          <a:endParaRPr kumimoji="1" lang="ja-JP" altLang="en-US"/>
        </a:p>
      </dgm:t>
    </dgm:pt>
    <dgm:pt modelId="{4203C7EE-B000-4E50-B418-E32C7EE8D368}" type="pres">
      <dgm:prSet presAssocID="{12AB6A0A-F12E-48A9-8142-CE8E8835810C}" presName="childText" presStyleLbl="revTx" presStyleIdx="1" presStyleCnt="2">
        <dgm:presLayoutVars>
          <dgm:bulletEnabled val="1"/>
        </dgm:presLayoutVars>
      </dgm:prSet>
      <dgm:spPr/>
      <dgm:t>
        <a:bodyPr/>
        <a:lstStyle/>
        <a:p>
          <a:endParaRPr kumimoji="1" lang="ja-JP" altLang="en-US"/>
        </a:p>
      </dgm:t>
    </dgm:pt>
  </dgm:ptLst>
  <dgm:cxnLst>
    <dgm:cxn modelId="{C5B725E8-6822-4049-9578-81EA166A32AB}" type="presOf" srcId="{12AB6A0A-F12E-48A9-8142-CE8E8835810C}" destId="{5299636D-4790-42B3-8339-337E64DF0214}" srcOrd="0" destOrd="0" presId="urn:microsoft.com/office/officeart/2005/8/layout/vList2"/>
    <dgm:cxn modelId="{44F30F4F-3522-441E-BF50-022891CD6BE0}" type="presOf" srcId="{EFF25D90-CF86-4B8F-96E8-9BB1C7AAFDA6}" destId="{C19A5355-28D3-4D17-83DD-780DF775675C}" srcOrd="0" destOrd="1" presId="urn:microsoft.com/office/officeart/2005/8/layout/vList2"/>
    <dgm:cxn modelId="{F3F145DD-CF81-4223-B82E-5D9AB7C9B2AC}" type="presOf" srcId="{2E35C66C-29E3-4FEA-9950-8A8B7728BC87}" destId="{4203C7EE-B000-4E50-B418-E32C7EE8D368}" srcOrd="0" destOrd="2" presId="urn:microsoft.com/office/officeart/2005/8/layout/vList2"/>
    <dgm:cxn modelId="{2A231273-34E5-44AF-9D2F-BE290C54B180}" type="presOf" srcId="{0AFC4E1A-BFC1-44E5-BF3C-2A3C82EFAF7C}" destId="{7C9400AB-D5FE-4980-8DBD-DC8CE85ADA33}" srcOrd="0" destOrd="0" presId="urn:microsoft.com/office/officeart/2005/8/layout/vList2"/>
    <dgm:cxn modelId="{22B7A99A-7EDC-4BB9-B016-159DF747EC5E}" srcId="{0AFC4E1A-BFC1-44E5-BF3C-2A3C82EFAF7C}" destId="{12AB6A0A-F12E-48A9-8142-CE8E8835810C}" srcOrd="1" destOrd="0" parTransId="{68C8B66C-7A5E-4F2A-80AF-F661CD41E99B}" sibTransId="{F7F92959-5E9F-4186-A946-7EE74C7BB2A3}"/>
    <dgm:cxn modelId="{AA083BD9-1BF0-4B2F-B625-FEE3C0CFEECF}" srcId="{12AB6A0A-F12E-48A9-8142-CE8E8835810C}" destId="{8A02929E-C70F-4468-B681-823C0FDD9541}" srcOrd="1" destOrd="0" parTransId="{79CD6DF6-A1A3-437F-BC6E-C8AC5BC7444E}" sibTransId="{67E4D075-6AF3-441A-93CD-7B6A16648185}"/>
    <dgm:cxn modelId="{F6A6052B-0323-4085-A888-5B8FBDA9FEAB}" srcId="{12AB6A0A-F12E-48A9-8142-CE8E8835810C}" destId="{A84CF79F-7845-41F7-A2C0-63F4DEAA8DC7}" srcOrd="0" destOrd="0" parTransId="{B425DD85-0BFC-4745-A46A-7766C8A3D884}" sibTransId="{E2FFABA5-0B48-4D97-B939-1087FB266756}"/>
    <dgm:cxn modelId="{0CABC4FD-6ADA-4484-A295-4E3ECF7FD84F}" srcId="{1C5B395A-3A59-4DA5-9A10-01E8F6FA8807}" destId="{EFF25D90-CF86-4B8F-96E8-9BB1C7AAFDA6}" srcOrd="1" destOrd="0" parTransId="{AA925F02-05C0-45CA-8F41-6E86F6E722F2}" sibTransId="{3B4AB9A5-9060-4251-BCE6-1BF5FDDBC64A}"/>
    <dgm:cxn modelId="{CBAEBFA9-9581-47D2-BE6B-3CF15F13E058}" srcId="{0AFC4E1A-BFC1-44E5-BF3C-2A3C82EFAF7C}" destId="{1C5B395A-3A59-4DA5-9A10-01E8F6FA8807}" srcOrd="0" destOrd="0" parTransId="{F2E87CB3-7E24-48B8-A3D1-C259D4E61D8D}" sibTransId="{A6D8DB42-C831-45EE-9250-D8EE45C023A6}"/>
    <dgm:cxn modelId="{4F91DFAF-192D-494D-88D7-772018182796}" srcId="{12AB6A0A-F12E-48A9-8142-CE8E8835810C}" destId="{2E35C66C-29E3-4FEA-9950-8A8B7728BC87}" srcOrd="2" destOrd="0" parTransId="{9CB5515A-901E-448D-80D1-1F562E85FF09}" sibTransId="{72E63587-2E3A-4386-8D7E-1C4138DB9F6C}"/>
    <dgm:cxn modelId="{EBEF575D-AD95-4526-9386-2C68D683ADFE}" type="presOf" srcId="{03C5B836-3BCA-4381-80B5-6D357B6853CC}" destId="{C19A5355-28D3-4D17-83DD-780DF775675C}" srcOrd="0" destOrd="0" presId="urn:microsoft.com/office/officeart/2005/8/layout/vList2"/>
    <dgm:cxn modelId="{834144B2-C4C0-4CFE-869C-5BA59EAAC268}" type="presOf" srcId="{1C5B395A-3A59-4DA5-9A10-01E8F6FA8807}" destId="{07CB9FFA-5972-429E-AC71-60B06B040917}" srcOrd="0" destOrd="0" presId="urn:microsoft.com/office/officeart/2005/8/layout/vList2"/>
    <dgm:cxn modelId="{751D63EC-5D82-44F0-B4B3-215D4EA308DD}" type="presOf" srcId="{81B4CE9E-8EB0-400B-AA9A-7C1984B3D907}" destId="{C19A5355-28D3-4D17-83DD-780DF775675C}" srcOrd="0" destOrd="2" presId="urn:microsoft.com/office/officeart/2005/8/layout/vList2"/>
    <dgm:cxn modelId="{7503329D-DC0E-475F-B072-8494F7E85D5F}" type="presOf" srcId="{A84CF79F-7845-41F7-A2C0-63F4DEAA8DC7}" destId="{4203C7EE-B000-4E50-B418-E32C7EE8D368}" srcOrd="0" destOrd="0" presId="urn:microsoft.com/office/officeart/2005/8/layout/vList2"/>
    <dgm:cxn modelId="{0A7D336A-3D7C-45C9-97F5-25AED805BD68}" srcId="{1C5B395A-3A59-4DA5-9A10-01E8F6FA8807}" destId="{81B4CE9E-8EB0-400B-AA9A-7C1984B3D907}" srcOrd="2" destOrd="0" parTransId="{BF7EA339-9B0B-4319-B32C-A324CFFD722B}" sibTransId="{EEB3A110-61A7-4EBB-9BA5-652FCAAA3505}"/>
    <dgm:cxn modelId="{8728423B-BEEA-4894-815E-AC3520DD5DA6}" type="presOf" srcId="{8A02929E-C70F-4468-B681-823C0FDD9541}" destId="{4203C7EE-B000-4E50-B418-E32C7EE8D368}" srcOrd="0" destOrd="1" presId="urn:microsoft.com/office/officeart/2005/8/layout/vList2"/>
    <dgm:cxn modelId="{5BBF962E-D89D-4546-BA9F-43E535F54719}" srcId="{1C5B395A-3A59-4DA5-9A10-01E8F6FA8807}" destId="{03C5B836-3BCA-4381-80B5-6D357B6853CC}" srcOrd="0" destOrd="0" parTransId="{0B555099-6337-44A8-90F4-E26F7A484FD3}" sibTransId="{27B882C7-95D2-4026-8BC0-A6F021CDC6FB}"/>
    <dgm:cxn modelId="{D85067EA-9E0F-4560-B331-E6383867FB7B}" type="presParOf" srcId="{7C9400AB-D5FE-4980-8DBD-DC8CE85ADA33}" destId="{07CB9FFA-5972-429E-AC71-60B06B040917}" srcOrd="0" destOrd="0" presId="urn:microsoft.com/office/officeart/2005/8/layout/vList2"/>
    <dgm:cxn modelId="{0103FE5C-AD67-4031-A6EB-3952E23255F5}" type="presParOf" srcId="{7C9400AB-D5FE-4980-8DBD-DC8CE85ADA33}" destId="{C19A5355-28D3-4D17-83DD-780DF775675C}" srcOrd="1" destOrd="0" presId="urn:microsoft.com/office/officeart/2005/8/layout/vList2"/>
    <dgm:cxn modelId="{277DC581-3922-43EB-B17E-0BA905E85B9D}" type="presParOf" srcId="{7C9400AB-D5FE-4980-8DBD-DC8CE85ADA33}" destId="{5299636D-4790-42B3-8339-337E64DF0214}" srcOrd="2" destOrd="0" presId="urn:microsoft.com/office/officeart/2005/8/layout/vList2"/>
    <dgm:cxn modelId="{043A0117-D36A-4FE9-B9B7-77C96090D16B}" type="presParOf" srcId="{7C9400AB-D5FE-4980-8DBD-DC8CE85ADA33}" destId="{4203C7EE-B000-4E50-B418-E32C7EE8D368}"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ACA9728-508A-41FE-B90E-628BEE3A877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5613D216-D56D-4824-84E1-B32F78E49944}">
      <dgm:prSet phldrT="[テキスト]"/>
      <dgm:spPr/>
      <dgm:t>
        <a:bodyPr/>
        <a:lstStyle/>
        <a:p>
          <a:r>
            <a:rPr kumimoji="1" lang="ja-JP" altLang="en-US" dirty="0" smtClean="0"/>
            <a:t>報道による影響</a:t>
          </a:r>
          <a:endParaRPr kumimoji="1" lang="ja-JP" altLang="en-US" dirty="0"/>
        </a:p>
      </dgm:t>
    </dgm:pt>
    <dgm:pt modelId="{F16AD896-06B4-43E2-A27B-F4E29255B6D3}" type="parTrans" cxnId="{2A6BD3C8-8BBB-4FC3-86DE-DBF1F79B7A8D}">
      <dgm:prSet/>
      <dgm:spPr/>
      <dgm:t>
        <a:bodyPr/>
        <a:lstStyle/>
        <a:p>
          <a:endParaRPr kumimoji="1" lang="ja-JP" altLang="en-US"/>
        </a:p>
      </dgm:t>
    </dgm:pt>
    <dgm:pt modelId="{1E7A4B47-2972-4662-92BA-6B39E5AA3237}" type="sibTrans" cxnId="{2A6BD3C8-8BBB-4FC3-86DE-DBF1F79B7A8D}">
      <dgm:prSet/>
      <dgm:spPr/>
      <dgm:t>
        <a:bodyPr/>
        <a:lstStyle/>
        <a:p>
          <a:endParaRPr kumimoji="1" lang="ja-JP" altLang="en-US"/>
        </a:p>
      </dgm:t>
    </dgm:pt>
    <dgm:pt modelId="{0EAD922C-6E34-4D0E-ABBF-F65E6D9FB5EF}">
      <dgm:prSet phldrT="[テキスト]"/>
      <dgm:spPr/>
      <dgm:t>
        <a:bodyPr/>
        <a:lstStyle/>
        <a:p>
          <a:r>
            <a:rPr kumimoji="1" lang="ja-JP" altLang="en-US" dirty="0" smtClean="0"/>
            <a:t>佐村河内氏</a:t>
          </a:r>
          <a:endParaRPr kumimoji="1" lang="ja-JP" altLang="en-US" dirty="0"/>
        </a:p>
      </dgm:t>
    </dgm:pt>
    <dgm:pt modelId="{E9748765-E5A9-413C-8575-D3D2CFA38310}" type="parTrans" cxnId="{5063042C-666B-41C8-920E-ED5C5F367E33}">
      <dgm:prSet/>
      <dgm:spPr/>
      <dgm:t>
        <a:bodyPr/>
        <a:lstStyle/>
        <a:p>
          <a:endParaRPr kumimoji="1" lang="ja-JP" altLang="en-US"/>
        </a:p>
      </dgm:t>
    </dgm:pt>
    <dgm:pt modelId="{09B67332-9E47-4AA0-878E-3D0D87418E4C}" type="sibTrans" cxnId="{5063042C-666B-41C8-920E-ED5C5F367E33}">
      <dgm:prSet/>
      <dgm:spPr/>
      <dgm:t>
        <a:bodyPr/>
        <a:lstStyle/>
        <a:p>
          <a:endParaRPr kumimoji="1" lang="ja-JP" altLang="en-US"/>
        </a:p>
      </dgm:t>
    </dgm:pt>
    <dgm:pt modelId="{BAAD9579-1B66-4492-9173-BC087182563D}">
      <dgm:prSet phldrT="[テキスト]"/>
      <dgm:spPr/>
      <dgm:t>
        <a:bodyPr/>
        <a:lstStyle/>
        <a:p>
          <a:r>
            <a:rPr kumimoji="1" lang="ja-JP" altLang="en-US" dirty="0" smtClean="0"/>
            <a:t>特典付き商法</a:t>
          </a:r>
          <a:endParaRPr kumimoji="1" lang="ja-JP" altLang="en-US" dirty="0"/>
        </a:p>
      </dgm:t>
    </dgm:pt>
    <dgm:pt modelId="{2349BE64-DAB9-4A53-B106-6A6448A5F706}" type="parTrans" cxnId="{2BB6DA4D-EE15-4CB4-B900-0C7640C83B82}">
      <dgm:prSet/>
      <dgm:spPr/>
      <dgm:t>
        <a:bodyPr/>
        <a:lstStyle/>
        <a:p>
          <a:endParaRPr kumimoji="1" lang="ja-JP" altLang="en-US"/>
        </a:p>
      </dgm:t>
    </dgm:pt>
    <dgm:pt modelId="{11595F3A-DB66-49B6-8702-4014D83D4B55}" type="sibTrans" cxnId="{2BB6DA4D-EE15-4CB4-B900-0C7640C83B82}">
      <dgm:prSet/>
      <dgm:spPr/>
      <dgm:t>
        <a:bodyPr/>
        <a:lstStyle/>
        <a:p>
          <a:endParaRPr kumimoji="1" lang="ja-JP" altLang="en-US"/>
        </a:p>
      </dgm:t>
    </dgm:pt>
    <dgm:pt modelId="{23D2D932-5ABE-4170-A207-E4630A26DCBA}">
      <dgm:prSet phldrT="[テキスト]"/>
      <dgm:spPr/>
      <dgm:t>
        <a:bodyPr/>
        <a:lstStyle/>
        <a:p>
          <a:r>
            <a:rPr kumimoji="1" lang="en-US" altLang="ja-JP" dirty="0" smtClean="0"/>
            <a:t>AKB48</a:t>
          </a:r>
          <a:r>
            <a:rPr kumimoji="1" lang="ja-JP" altLang="en-US" dirty="0" smtClean="0"/>
            <a:t>グループ</a:t>
          </a:r>
          <a:endParaRPr kumimoji="1" lang="ja-JP" altLang="en-US" dirty="0"/>
        </a:p>
      </dgm:t>
    </dgm:pt>
    <dgm:pt modelId="{6C66746D-1B41-4A65-A290-A4A015727C0D}" type="parTrans" cxnId="{A4F9E5BC-DA6C-4CF8-A26D-137894E6BC04}">
      <dgm:prSet/>
      <dgm:spPr/>
      <dgm:t>
        <a:bodyPr/>
        <a:lstStyle/>
        <a:p>
          <a:endParaRPr kumimoji="1" lang="ja-JP" altLang="en-US"/>
        </a:p>
      </dgm:t>
    </dgm:pt>
    <dgm:pt modelId="{39847101-7AAC-4FE0-9C6A-EA59A2F52164}" type="sibTrans" cxnId="{A4F9E5BC-DA6C-4CF8-A26D-137894E6BC04}">
      <dgm:prSet/>
      <dgm:spPr/>
      <dgm:t>
        <a:bodyPr/>
        <a:lstStyle/>
        <a:p>
          <a:endParaRPr kumimoji="1" lang="ja-JP" altLang="en-US"/>
        </a:p>
      </dgm:t>
    </dgm:pt>
    <dgm:pt modelId="{EB3EFA9A-BA99-4483-B1CA-A6197CE6BA4F}">
      <dgm:prSet phldrT="[テキスト]"/>
      <dgm:spPr/>
      <dgm:t>
        <a:bodyPr/>
        <a:lstStyle/>
        <a:p>
          <a:r>
            <a:rPr kumimoji="1" lang="ja-JP" altLang="en-US" dirty="0" smtClean="0"/>
            <a:t>妖怪ウォッチ</a:t>
          </a:r>
          <a:endParaRPr kumimoji="1" lang="ja-JP" altLang="en-US" dirty="0"/>
        </a:p>
      </dgm:t>
    </dgm:pt>
    <dgm:pt modelId="{FA17A084-B207-44E0-BA50-204CA1954A18}" type="parTrans" cxnId="{3E16853F-0219-4D1C-894B-849A90A0C283}">
      <dgm:prSet/>
      <dgm:spPr/>
      <dgm:t>
        <a:bodyPr/>
        <a:lstStyle/>
        <a:p>
          <a:endParaRPr kumimoji="1" lang="ja-JP" altLang="en-US"/>
        </a:p>
      </dgm:t>
    </dgm:pt>
    <dgm:pt modelId="{0BDE0C58-181B-40D7-8E62-36163F13468D}" type="sibTrans" cxnId="{3E16853F-0219-4D1C-894B-849A90A0C283}">
      <dgm:prSet/>
      <dgm:spPr/>
      <dgm:t>
        <a:bodyPr/>
        <a:lstStyle/>
        <a:p>
          <a:endParaRPr kumimoji="1" lang="ja-JP" altLang="en-US"/>
        </a:p>
      </dgm:t>
    </dgm:pt>
    <dgm:pt modelId="{8C6D3F02-6053-4F7A-89E3-3CF941661957}" type="pres">
      <dgm:prSet presAssocID="{8ACA9728-508A-41FE-B90E-628BEE3A8778}" presName="linear" presStyleCnt="0">
        <dgm:presLayoutVars>
          <dgm:animLvl val="lvl"/>
          <dgm:resizeHandles val="exact"/>
        </dgm:presLayoutVars>
      </dgm:prSet>
      <dgm:spPr/>
      <dgm:t>
        <a:bodyPr/>
        <a:lstStyle/>
        <a:p>
          <a:endParaRPr kumimoji="1" lang="ja-JP" altLang="en-US"/>
        </a:p>
      </dgm:t>
    </dgm:pt>
    <dgm:pt modelId="{56CA48FA-6D65-441E-BBBF-9C6CC0E4E89C}" type="pres">
      <dgm:prSet presAssocID="{5613D216-D56D-4824-84E1-B32F78E49944}" presName="parentText" presStyleLbl="node1" presStyleIdx="0" presStyleCnt="2">
        <dgm:presLayoutVars>
          <dgm:chMax val="0"/>
          <dgm:bulletEnabled val="1"/>
        </dgm:presLayoutVars>
      </dgm:prSet>
      <dgm:spPr/>
      <dgm:t>
        <a:bodyPr/>
        <a:lstStyle/>
        <a:p>
          <a:endParaRPr kumimoji="1" lang="ja-JP" altLang="en-US"/>
        </a:p>
      </dgm:t>
    </dgm:pt>
    <dgm:pt modelId="{8B790453-46E1-4085-9696-9425A3CA4F2A}" type="pres">
      <dgm:prSet presAssocID="{5613D216-D56D-4824-84E1-B32F78E49944}" presName="childText" presStyleLbl="revTx" presStyleIdx="0" presStyleCnt="2">
        <dgm:presLayoutVars>
          <dgm:bulletEnabled val="1"/>
        </dgm:presLayoutVars>
      </dgm:prSet>
      <dgm:spPr/>
      <dgm:t>
        <a:bodyPr/>
        <a:lstStyle/>
        <a:p>
          <a:endParaRPr kumimoji="1" lang="ja-JP" altLang="en-US"/>
        </a:p>
      </dgm:t>
    </dgm:pt>
    <dgm:pt modelId="{86359645-8F5C-4C3C-A105-9B787E0A48AC}" type="pres">
      <dgm:prSet presAssocID="{BAAD9579-1B66-4492-9173-BC087182563D}" presName="parentText" presStyleLbl="node1" presStyleIdx="1" presStyleCnt="2">
        <dgm:presLayoutVars>
          <dgm:chMax val="0"/>
          <dgm:bulletEnabled val="1"/>
        </dgm:presLayoutVars>
      </dgm:prSet>
      <dgm:spPr/>
      <dgm:t>
        <a:bodyPr/>
        <a:lstStyle/>
        <a:p>
          <a:endParaRPr kumimoji="1" lang="ja-JP" altLang="en-US"/>
        </a:p>
      </dgm:t>
    </dgm:pt>
    <dgm:pt modelId="{001773A1-69B3-46F8-AE8A-34D696F19484}" type="pres">
      <dgm:prSet presAssocID="{BAAD9579-1B66-4492-9173-BC087182563D}" presName="childText" presStyleLbl="revTx" presStyleIdx="1" presStyleCnt="2">
        <dgm:presLayoutVars>
          <dgm:bulletEnabled val="1"/>
        </dgm:presLayoutVars>
      </dgm:prSet>
      <dgm:spPr/>
      <dgm:t>
        <a:bodyPr/>
        <a:lstStyle/>
        <a:p>
          <a:endParaRPr kumimoji="1" lang="ja-JP" altLang="en-US"/>
        </a:p>
      </dgm:t>
    </dgm:pt>
  </dgm:ptLst>
  <dgm:cxnLst>
    <dgm:cxn modelId="{3CFC4134-8686-438A-B50D-38DF3313CC75}" type="presOf" srcId="{5613D216-D56D-4824-84E1-B32F78E49944}" destId="{56CA48FA-6D65-441E-BBBF-9C6CC0E4E89C}" srcOrd="0" destOrd="0" presId="urn:microsoft.com/office/officeart/2005/8/layout/vList2"/>
    <dgm:cxn modelId="{9C18B523-E3C7-488D-951F-584BE8454747}" type="presOf" srcId="{8ACA9728-508A-41FE-B90E-628BEE3A8778}" destId="{8C6D3F02-6053-4F7A-89E3-3CF941661957}" srcOrd="0" destOrd="0" presId="urn:microsoft.com/office/officeart/2005/8/layout/vList2"/>
    <dgm:cxn modelId="{5063042C-666B-41C8-920E-ED5C5F367E33}" srcId="{5613D216-D56D-4824-84E1-B32F78E49944}" destId="{0EAD922C-6E34-4D0E-ABBF-F65E6D9FB5EF}" srcOrd="0" destOrd="0" parTransId="{E9748765-E5A9-413C-8575-D3D2CFA38310}" sibTransId="{09B67332-9E47-4AA0-878E-3D0D87418E4C}"/>
    <dgm:cxn modelId="{45495031-FC92-4356-B206-CB5B95A29465}" type="presOf" srcId="{EB3EFA9A-BA99-4483-B1CA-A6197CE6BA4F}" destId="{8B790453-46E1-4085-9696-9425A3CA4F2A}" srcOrd="0" destOrd="1" presId="urn:microsoft.com/office/officeart/2005/8/layout/vList2"/>
    <dgm:cxn modelId="{66DE116A-760A-4F98-AF76-E5FE4A654C88}" type="presOf" srcId="{BAAD9579-1B66-4492-9173-BC087182563D}" destId="{86359645-8F5C-4C3C-A105-9B787E0A48AC}" srcOrd="0" destOrd="0" presId="urn:microsoft.com/office/officeart/2005/8/layout/vList2"/>
    <dgm:cxn modelId="{2BB6DA4D-EE15-4CB4-B900-0C7640C83B82}" srcId="{8ACA9728-508A-41FE-B90E-628BEE3A8778}" destId="{BAAD9579-1B66-4492-9173-BC087182563D}" srcOrd="1" destOrd="0" parTransId="{2349BE64-DAB9-4A53-B106-6A6448A5F706}" sibTransId="{11595F3A-DB66-49B6-8702-4014D83D4B55}"/>
    <dgm:cxn modelId="{A6224C1C-ACE2-4605-A26F-7DE7F81E75AA}" type="presOf" srcId="{23D2D932-5ABE-4170-A207-E4630A26DCBA}" destId="{001773A1-69B3-46F8-AE8A-34D696F19484}" srcOrd="0" destOrd="0" presId="urn:microsoft.com/office/officeart/2005/8/layout/vList2"/>
    <dgm:cxn modelId="{2A6BD3C8-8BBB-4FC3-86DE-DBF1F79B7A8D}" srcId="{8ACA9728-508A-41FE-B90E-628BEE3A8778}" destId="{5613D216-D56D-4824-84E1-B32F78E49944}" srcOrd="0" destOrd="0" parTransId="{F16AD896-06B4-43E2-A27B-F4E29255B6D3}" sibTransId="{1E7A4B47-2972-4662-92BA-6B39E5AA3237}"/>
    <dgm:cxn modelId="{A4F9E5BC-DA6C-4CF8-A26D-137894E6BC04}" srcId="{BAAD9579-1B66-4492-9173-BC087182563D}" destId="{23D2D932-5ABE-4170-A207-E4630A26DCBA}" srcOrd="0" destOrd="0" parTransId="{6C66746D-1B41-4A65-A290-A4A015727C0D}" sibTransId="{39847101-7AAC-4FE0-9C6A-EA59A2F52164}"/>
    <dgm:cxn modelId="{34B7FD70-B0E1-4DBD-8E17-5EEB5669A6B3}" type="presOf" srcId="{0EAD922C-6E34-4D0E-ABBF-F65E6D9FB5EF}" destId="{8B790453-46E1-4085-9696-9425A3CA4F2A}" srcOrd="0" destOrd="0" presId="urn:microsoft.com/office/officeart/2005/8/layout/vList2"/>
    <dgm:cxn modelId="{3E16853F-0219-4D1C-894B-849A90A0C283}" srcId="{5613D216-D56D-4824-84E1-B32F78E49944}" destId="{EB3EFA9A-BA99-4483-B1CA-A6197CE6BA4F}" srcOrd="1" destOrd="0" parTransId="{FA17A084-B207-44E0-BA50-204CA1954A18}" sibTransId="{0BDE0C58-181B-40D7-8E62-36163F13468D}"/>
    <dgm:cxn modelId="{31D7EB8F-09D1-4CDD-8CDF-002437D92155}" type="presParOf" srcId="{8C6D3F02-6053-4F7A-89E3-3CF941661957}" destId="{56CA48FA-6D65-441E-BBBF-9C6CC0E4E89C}" srcOrd="0" destOrd="0" presId="urn:microsoft.com/office/officeart/2005/8/layout/vList2"/>
    <dgm:cxn modelId="{B9D3160E-C69E-4E34-83FC-5B4EF570EB1A}" type="presParOf" srcId="{8C6D3F02-6053-4F7A-89E3-3CF941661957}" destId="{8B790453-46E1-4085-9696-9425A3CA4F2A}" srcOrd="1" destOrd="0" presId="urn:microsoft.com/office/officeart/2005/8/layout/vList2"/>
    <dgm:cxn modelId="{F0532B81-E0E1-4C83-BF1C-28713C5B29EA}" type="presParOf" srcId="{8C6D3F02-6053-4F7A-89E3-3CF941661957}" destId="{86359645-8F5C-4C3C-A105-9B787E0A48AC}" srcOrd="2" destOrd="0" presId="urn:microsoft.com/office/officeart/2005/8/layout/vList2"/>
    <dgm:cxn modelId="{2EE169C3-E40B-4DDA-A7F8-730E2840F602}" type="presParOf" srcId="{8C6D3F02-6053-4F7A-89E3-3CF941661957}" destId="{001773A1-69B3-46F8-AE8A-34D696F19484}"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1F76C08-6036-4CA7-82BB-73043F8468C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4D555321-8E50-443F-A642-40C6B1804DE4}">
      <dgm:prSet phldrT="[テキスト]"/>
      <dgm:spPr/>
      <dgm:t>
        <a:bodyPr/>
        <a:lstStyle/>
        <a:p>
          <a:r>
            <a:rPr kumimoji="1" lang="ja-JP" altLang="en-US" dirty="0" smtClean="0"/>
            <a:t>１．現状分析</a:t>
          </a:r>
          <a:endParaRPr kumimoji="1" lang="ja-JP" altLang="en-US" dirty="0"/>
        </a:p>
      </dgm:t>
    </dgm:pt>
    <dgm:pt modelId="{5A2C55E2-86B1-4759-BCF3-858A3E9EF3E8}" type="parTrans" cxnId="{7429F8E9-0BE8-4BC0-AFB6-67A57510C602}">
      <dgm:prSet/>
      <dgm:spPr/>
      <dgm:t>
        <a:bodyPr/>
        <a:lstStyle/>
        <a:p>
          <a:endParaRPr kumimoji="1" lang="ja-JP" altLang="en-US"/>
        </a:p>
      </dgm:t>
    </dgm:pt>
    <dgm:pt modelId="{661EA549-6E27-4C3D-838E-3A44831FF001}" type="sibTrans" cxnId="{7429F8E9-0BE8-4BC0-AFB6-67A57510C602}">
      <dgm:prSet/>
      <dgm:spPr/>
      <dgm:t>
        <a:bodyPr/>
        <a:lstStyle/>
        <a:p>
          <a:endParaRPr kumimoji="1" lang="ja-JP" altLang="en-US"/>
        </a:p>
      </dgm:t>
    </dgm:pt>
    <dgm:pt modelId="{202E7715-2ECB-451E-B1D2-6C26DB90DD61}">
      <dgm:prSet phldrT="[テキスト]"/>
      <dgm:spPr/>
      <dgm:t>
        <a:bodyPr/>
        <a:lstStyle/>
        <a:p>
          <a:r>
            <a:rPr kumimoji="1" lang="ja-JP" altLang="en-US" dirty="0" smtClean="0"/>
            <a:t>２．現状分析から見た要因</a:t>
          </a:r>
          <a:endParaRPr kumimoji="1" lang="ja-JP" altLang="en-US" dirty="0"/>
        </a:p>
      </dgm:t>
    </dgm:pt>
    <dgm:pt modelId="{805DF7A4-75D5-4981-9AA2-71E3360A7FFB}" type="parTrans" cxnId="{4F4562F6-B1D8-4BDD-A4BD-E985FBA99AA3}">
      <dgm:prSet/>
      <dgm:spPr/>
      <dgm:t>
        <a:bodyPr/>
        <a:lstStyle/>
        <a:p>
          <a:endParaRPr kumimoji="1" lang="ja-JP" altLang="en-US"/>
        </a:p>
      </dgm:t>
    </dgm:pt>
    <dgm:pt modelId="{297D90AA-5AF9-4646-8138-63F1B45676F4}" type="sibTrans" cxnId="{4F4562F6-B1D8-4BDD-A4BD-E985FBA99AA3}">
      <dgm:prSet/>
      <dgm:spPr/>
      <dgm:t>
        <a:bodyPr/>
        <a:lstStyle/>
        <a:p>
          <a:endParaRPr kumimoji="1" lang="ja-JP" altLang="en-US"/>
        </a:p>
      </dgm:t>
    </dgm:pt>
    <dgm:pt modelId="{9CCA7844-41A2-436F-BAF4-1017D8358469}">
      <dgm:prSet phldrT="[テキスト]"/>
      <dgm:spPr/>
      <dgm:t>
        <a:bodyPr/>
        <a:lstStyle/>
        <a:p>
          <a:r>
            <a:rPr kumimoji="1" lang="ja-JP" altLang="en-US" dirty="0" smtClean="0"/>
            <a:t>３．まとめと音楽業界の課題</a:t>
          </a:r>
          <a:endParaRPr kumimoji="1" lang="ja-JP" altLang="en-US" dirty="0"/>
        </a:p>
      </dgm:t>
    </dgm:pt>
    <dgm:pt modelId="{545A5BDF-73D4-46D6-8C6A-7EA88C674239}" type="parTrans" cxnId="{5B38CE3B-CF6C-494C-A2FE-84AC617B3702}">
      <dgm:prSet/>
      <dgm:spPr/>
      <dgm:t>
        <a:bodyPr/>
        <a:lstStyle/>
        <a:p>
          <a:endParaRPr kumimoji="1" lang="ja-JP" altLang="en-US"/>
        </a:p>
      </dgm:t>
    </dgm:pt>
    <dgm:pt modelId="{84E255A6-501B-47BB-8088-758F04E11415}" type="sibTrans" cxnId="{5B38CE3B-CF6C-494C-A2FE-84AC617B3702}">
      <dgm:prSet/>
      <dgm:spPr/>
      <dgm:t>
        <a:bodyPr/>
        <a:lstStyle/>
        <a:p>
          <a:endParaRPr kumimoji="1" lang="ja-JP" altLang="en-US"/>
        </a:p>
      </dgm:t>
    </dgm:pt>
    <dgm:pt modelId="{09BDB9BB-B8D9-46D9-89B6-ED1517954F59}">
      <dgm:prSet phldrT="[テキスト]"/>
      <dgm:spPr/>
      <dgm:t>
        <a:bodyPr/>
        <a:lstStyle/>
        <a:p>
          <a:endParaRPr kumimoji="1" lang="ja-JP" altLang="en-US" dirty="0"/>
        </a:p>
      </dgm:t>
    </dgm:pt>
    <dgm:pt modelId="{88D5073A-8B0A-4033-855F-82DC987D1761}" type="parTrans" cxnId="{66EA89CE-8B82-43CF-BE24-403DEE40741E}">
      <dgm:prSet/>
      <dgm:spPr/>
      <dgm:t>
        <a:bodyPr/>
        <a:lstStyle/>
        <a:p>
          <a:endParaRPr kumimoji="1" lang="ja-JP" altLang="en-US"/>
        </a:p>
      </dgm:t>
    </dgm:pt>
    <dgm:pt modelId="{2FE97734-0F7B-4B21-A238-082BCDAABBB6}" type="sibTrans" cxnId="{66EA89CE-8B82-43CF-BE24-403DEE40741E}">
      <dgm:prSet/>
      <dgm:spPr/>
      <dgm:t>
        <a:bodyPr/>
        <a:lstStyle/>
        <a:p>
          <a:endParaRPr kumimoji="1" lang="ja-JP" altLang="en-US"/>
        </a:p>
      </dgm:t>
    </dgm:pt>
    <dgm:pt modelId="{797FD4B6-3C63-447D-8D2D-D8ED5EF360C3}" type="pres">
      <dgm:prSet presAssocID="{81F76C08-6036-4CA7-82BB-73043F8468C5}" presName="linear" presStyleCnt="0">
        <dgm:presLayoutVars>
          <dgm:animLvl val="lvl"/>
          <dgm:resizeHandles val="exact"/>
        </dgm:presLayoutVars>
      </dgm:prSet>
      <dgm:spPr/>
      <dgm:t>
        <a:bodyPr/>
        <a:lstStyle/>
        <a:p>
          <a:endParaRPr kumimoji="1" lang="ja-JP" altLang="en-US"/>
        </a:p>
      </dgm:t>
    </dgm:pt>
    <dgm:pt modelId="{1D6F8761-B1CF-4933-BC82-F8D5802B3F09}" type="pres">
      <dgm:prSet presAssocID="{4D555321-8E50-443F-A642-40C6B1804DE4}" presName="parentText" presStyleLbl="node1" presStyleIdx="0" presStyleCnt="3">
        <dgm:presLayoutVars>
          <dgm:chMax val="0"/>
          <dgm:bulletEnabled val="1"/>
        </dgm:presLayoutVars>
      </dgm:prSet>
      <dgm:spPr/>
      <dgm:t>
        <a:bodyPr/>
        <a:lstStyle/>
        <a:p>
          <a:endParaRPr kumimoji="1" lang="ja-JP" altLang="en-US"/>
        </a:p>
      </dgm:t>
    </dgm:pt>
    <dgm:pt modelId="{86DFE3B1-11D9-4BCC-9D09-CB6164E5B21C}" type="pres">
      <dgm:prSet presAssocID="{661EA549-6E27-4C3D-838E-3A44831FF001}" presName="spacer" presStyleCnt="0"/>
      <dgm:spPr/>
    </dgm:pt>
    <dgm:pt modelId="{C933458B-EF1D-44D5-8D04-8572963ABAA0}" type="pres">
      <dgm:prSet presAssocID="{202E7715-2ECB-451E-B1D2-6C26DB90DD61}" presName="parentText" presStyleLbl="node1" presStyleIdx="1" presStyleCnt="3">
        <dgm:presLayoutVars>
          <dgm:chMax val="0"/>
          <dgm:bulletEnabled val="1"/>
        </dgm:presLayoutVars>
      </dgm:prSet>
      <dgm:spPr/>
      <dgm:t>
        <a:bodyPr/>
        <a:lstStyle/>
        <a:p>
          <a:endParaRPr kumimoji="1" lang="ja-JP" altLang="en-US"/>
        </a:p>
      </dgm:t>
    </dgm:pt>
    <dgm:pt modelId="{C0072E12-9328-4E4F-96B6-47FF4125BF6D}" type="pres">
      <dgm:prSet presAssocID="{297D90AA-5AF9-4646-8138-63F1B45676F4}" presName="spacer" presStyleCnt="0"/>
      <dgm:spPr/>
    </dgm:pt>
    <dgm:pt modelId="{8A9F0826-838C-459A-96B8-B1BE99AC565C}" type="pres">
      <dgm:prSet presAssocID="{9CCA7844-41A2-436F-BAF4-1017D8358469}" presName="parentText" presStyleLbl="node1" presStyleIdx="2" presStyleCnt="3">
        <dgm:presLayoutVars>
          <dgm:chMax val="0"/>
          <dgm:bulletEnabled val="1"/>
        </dgm:presLayoutVars>
      </dgm:prSet>
      <dgm:spPr/>
      <dgm:t>
        <a:bodyPr/>
        <a:lstStyle/>
        <a:p>
          <a:endParaRPr kumimoji="1" lang="ja-JP" altLang="en-US"/>
        </a:p>
      </dgm:t>
    </dgm:pt>
    <dgm:pt modelId="{2779EB56-B624-42B0-B010-64935090C862}" type="pres">
      <dgm:prSet presAssocID="{9CCA7844-41A2-436F-BAF4-1017D8358469}" presName="childText" presStyleLbl="revTx" presStyleIdx="0" presStyleCnt="1">
        <dgm:presLayoutVars>
          <dgm:bulletEnabled val="1"/>
        </dgm:presLayoutVars>
      </dgm:prSet>
      <dgm:spPr/>
      <dgm:t>
        <a:bodyPr/>
        <a:lstStyle/>
        <a:p>
          <a:endParaRPr kumimoji="1" lang="ja-JP" altLang="en-US"/>
        </a:p>
      </dgm:t>
    </dgm:pt>
  </dgm:ptLst>
  <dgm:cxnLst>
    <dgm:cxn modelId="{170BA69E-BA69-44FB-B8E1-AF2E3F8F206A}" type="presOf" srcId="{81F76C08-6036-4CA7-82BB-73043F8468C5}" destId="{797FD4B6-3C63-447D-8D2D-D8ED5EF360C3}" srcOrd="0" destOrd="0" presId="urn:microsoft.com/office/officeart/2005/8/layout/vList2"/>
    <dgm:cxn modelId="{72F65A1F-3E43-4DE3-9BC9-C9A9D6BD7A28}" type="presOf" srcId="{9CCA7844-41A2-436F-BAF4-1017D8358469}" destId="{8A9F0826-838C-459A-96B8-B1BE99AC565C}" srcOrd="0" destOrd="0" presId="urn:microsoft.com/office/officeart/2005/8/layout/vList2"/>
    <dgm:cxn modelId="{4F4562F6-B1D8-4BDD-A4BD-E985FBA99AA3}" srcId="{81F76C08-6036-4CA7-82BB-73043F8468C5}" destId="{202E7715-2ECB-451E-B1D2-6C26DB90DD61}" srcOrd="1" destOrd="0" parTransId="{805DF7A4-75D5-4981-9AA2-71E3360A7FFB}" sibTransId="{297D90AA-5AF9-4646-8138-63F1B45676F4}"/>
    <dgm:cxn modelId="{66EA89CE-8B82-43CF-BE24-403DEE40741E}" srcId="{9CCA7844-41A2-436F-BAF4-1017D8358469}" destId="{09BDB9BB-B8D9-46D9-89B6-ED1517954F59}" srcOrd="0" destOrd="0" parTransId="{88D5073A-8B0A-4033-855F-82DC987D1761}" sibTransId="{2FE97734-0F7B-4B21-A238-082BCDAABBB6}"/>
    <dgm:cxn modelId="{5B38CE3B-CF6C-494C-A2FE-84AC617B3702}" srcId="{81F76C08-6036-4CA7-82BB-73043F8468C5}" destId="{9CCA7844-41A2-436F-BAF4-1017D8358469}" srcOrd="2" destOrd="0" parTransId="{545A5BDF-73D4-46D6-8C6A-7EA88C674239}" sibTransId="{84E255A6-501B-47BB-8088-758F04E11415}"/>
    <dgm:cxn modelId="{7429F8E9-0BE8-4BC0-AFB6-67A57510C602}" srcId="{81F76C08-6036-4CA7-82BB-73043F8468C5}" destId="{4D555321-8E50-443F-A642-40C6B1804DE4}" srcOrd="0" destOrd="0" parTransId="{5A2C55E2-86B1-4759-BCF3-858A3E9EF3E8}" sibTransId="{661EA549-6E27-4C3D-838E-3A44831FF001}"/>
    <dgm:cxn modelId="{06F12625-1219-4189-AC9D-5B853FAB3FEF}" type="presOf" srcId="{202E7715-2ECB-451E-B1D2-6C26DB90DD61}" destId="{C933458B-EF1D-44D5-8D04-8572963ABAA0}" srcOrd="0" destOrd="0" presId="urn:microsoft.com/office/officeart/2005/8/layout/vList2"/>
    <dgm:cxn modelId="{C7987E25-F2AB-4BDD-9DCF-6EE62EE4D836}" type="presOf" srcId="{09BDB9BB-B8D9-46D9-89B6-ED1517954F59}" destId="{2779EB56-B624-42B0-B010-64935090C862}" srcOrd="0" destOrd="0" presId="urn:microsoft.com/office/officeart/2005/8/layout/vList2"/>
    <dgm:cxn modelId="{8B45A930-C0EF-482A-9370-22A10A0EEF5D}" type="presOf" srcId="{4D555321-8E50-443F-A642-40C6B1804DE4}" destId="{1D6F8761-B1CF-4933-BC82-F8D5802B3F09}" srcOrd="0" destOrd="0" presId="urn:microsoft.com/office/officeart/2005/8/layout/vList2"/>
    <dgm:cxn modelId="{9C8ADD61-C7FA-4337-BAE1-6C0F6A402768}" type="presParOf" srcId="{797FD4B6-3C63-447D-8D2D-D8ED5EF360C3}" destId="{1D6F8761-B1CF-4933-BC82-F8D5802B3F09}" srcOrd="0" destOrd="0" presId="urn:microsoft.com/office/officeart/2005/8/layout/vList2"/>
    <dgm:cxn modelId="{682EF684-8318-4FF2-904D-6C68BC5EB41B}" type="presParOf" srcId="{797FD4B6-3C63-447D-8D2D-D8ED5EF360C3}" destId="{86DFE3B1-11D9-4BCC-9D09-CB6164E5B21C}" srcOrd="1" destOrd="0" presId="urn:microsoft.com/office/officeart/2005/8/layout/vList2"/>
    <dgm:cxn modelId="{7987EE2D-2AD5-4E64-937F-5BD4EF8FE5EA}" type="presParOf" srcId="{797FD4B6-3C63-447D-8D2D-D8ED5EF360C3}" destId="{C933458B-EF1D-44D5-8D04-8572963ABAA0}" srcOrd="2" destOrd="0" presId="urn:microsoft.com/office/officeart/2005/8/layout/vList2"/>
    <dgm:cxn modelId="{D7BAFBED-F978-4770-909F-329877B1C1BA}" type="presParOf" srcId="{797FD4B6-3C63-447D-8D2D-D8ED5EF360C3}" destId="{C0072E12-9328-4E4F-96B6-47FF4125BF6D}" srcOrd="3" destOrd="0" presId="urn:microsoft.com/office/officeart/2005/8/layout/vList2"/>
    <dgm:cxn modelId="{0B480BFB-C9D5-471A-8D3E-8D629B1045A5}" type="presParOf" srcId="{797FD4B6-3C63-447D-8D2D-D8ED5EF360C3}" destId="{8A9F0826-838C-459A-96B8-B1BE99AC565C}" srcOrd="4" destOrd="0" presId="urn:microsoft.com/office/officeart/2005/8/layout/vList2"/>
    <dgm:cxn modelId="{5989FCDB-4412-4E02-A8C8-2F78F63AAA73}" type="presParOf" srcId="{797FD4B6-3C63-447D-8D2D-D8ED5EF360C3}" destId="{2779EB56-B624-42B0-B010-64935090C862}"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0.70192</cdr:x>
      <cdr:y>0.11442</cdr:y>
    </cdr:from>
    <cdr:to>
      <cdr:x>0.875</cdr:x>
      <cdr:y>0.73231</cdr:y>
    </cdr:to>
    <cdr:sp macro="" textlink="">
      <cdr:nvSpPr>
        <cdr:cNvPr id="2" name="正方形/長方形 1"/>
        <cdr:cNvSpPr/>
      </cdr:nvSpPr>
      <cdr:spPr bwMode="auto">
        <a:xfrm xmlns:a="http://schemas.openxmlformats.org/drawingml/2006/main">
          <a:off x="5256583" y="360040"/>
          <a:ext cx="1296144" cy="1944216"/>
        </a:xfrm>
        <a:prstGeom xmlns:a="http://schemas.openxmlformats.org/drawingml/2006/main" prst="rect">
          <a:avLst/>
        </a:prstGeom>
        <a:noFill xmlns:a="http://schemas.openxmlformats.org/drawingml/2006/main"/>
        <a:ln xmlns:a="http://schemas.openxmlformats.org/drawingml/2006/main" w="69850" cap="flat" cmpd="sng" algn="ctr">
          <a:solidFill>
            <a:srgbClr val="FF0000"/>
          </a:solidFill>
          <a:prstDash val="solid"/>
          <a:round/>
          <a:headEnd type="none" w="med" len="med"/>
          <a:tailEnd type="none" w="med" len="med"/>
        </a:ln>
        <a:effectLst xmlns:a="http://schemas.openxmlformats.org/drawingml/2006/main"/>
      </cdr:spPr>
      <cdr:txBody>
        <a:bodyPr xmlns:a="http://schemas.openxmlformats.org/drawingml/2006/main" vert="horz" wrap="none" lIns="91440" tIns="45720" rIns="91440" bIns="45720" numCol="1" rtlCol="0" anchor="ctr" anchorCtr="0" compatLnSpc="1">
          <a:prstTxWarp prst="textNoShape">
            <a:avLst/>
          </a:prstTxWarp>
        </a:bodyPr>
        <a:lstStyle xmlns:a="http://schemas.openxmlformats.org/drawingml/2006/main">
          <a:defPPr>
            <a:defRPr lang="ja-JP"/>
          </a:defPPr>
          <a:lvl1pPr algn="l" rtl="0" fontAlgn="base">
            <a:spcBef>
              <a:spcPct val="0"/>
            </a:spcBef>
            <a:spcAft>
              <a:spcPct val="0"/>
            </a:spcAft>
            <a:defRPr kumimoji="1" sz="2800" b="1" kern="1200">
              <a:solidFill>
                <a:schemeClr val="tx1"/>
              </a:solidFill>
              <a:latin typeface="Times New Roman" pitchFamily="18" charset="0"/>
              <a:ea typeface="HGP創英角ｺﾞｼｯｸUB" pitchFamily="50" charset="-128"/>
              <a:cs typeface="+mn-cs"/>
            </a:defRPr>
          </a:lvl1pPr>
          <a:lvl2pPr marL="457200" algn="l" rtl="0" fontAlgn="base">
            <a:spcBef>
              <a:spcPct val="0"/>
            </a:spcBef>
            <a:spcAft>
              <a:spcPct val="0"/>
            </a:spcAft>
            <a:defRPr kumimoji="1" sz="2800" b="1" kern="1200">
              <a:solidFill>
                <a:schemeClr val="tx1"/>
              </a:solidFill>
              <a:latin typeface="Times New Roman" pitchFamily="18" charset="0"/>
              <a:ea typeface="HGP創英角ｺﾞｼｯｸUB" pitchFamily="50" charset="-128"/>
              <a:cs typeface="+mn-cs"/>
            </a:defRPr>
          </a:lvl2pPr>
          <a:lvl3pPr marL="914400" algn="l" rtl="0" fontAlgn="base">
            <a:spcBef>
              <a:spcPct val="0"/>
            </a:spcBef>
            <a:spcAft>
              <a:spcPct val="0"/>
            </a:spcAft>
            <a:defRPr kumimoji="1" sz="2800" b="1" kern="1200">
              <a:solidFill>
                <a:schemeClr val="tx1"/>
              </a:solidFill>
              <a:latin typeface="Times New Roman" pitchFamily="18" charset="0"/>
              <a:ea typeface="HGP創英角ｺﾞｼｯｸUB" pitchFamily="50" charset="-128"/>
              <a:cs typeface="+mn-cs"/>
            </a:defRPr>
          </a:lvl3pPr>
          <a:lvl4pPr marL="1371600" algn="l" rtl="0" fontAlgn="base">
            <a:spcBef>
              <a:spcPct val="0"/>
            </a:spcBef>
            <a:spcAft>
              <a:spcPct val="0"/>
            </a:spcAft>
            <a:defRPr kumimoji="1" sz="2800" b="1" kern="1200">
              <a:solidFill>
                <a:schemeClr val="tx1"/>
              </a:solidFill>
              <a:latin typeface="Times New Roman" pitchFamily="18" charset="0"/>
              <a:ea typeface="HGP創英角ｺﾞｼｯｸUB" pitchFamily="50" charset="-128"/>
              <a:cs typeface="+mn-cs"/>
            </a:defRPr>
          </a:lvl4pPr>
          <a:lvl5pPr marL="1828800" algn="l" rtl="0" fontAlgn="base">
            <a:spcBef>
              <a:spcPct val="0"/>
            </a:spcBef>
            <a:spcAft>
              <a:spcPct val="0"/>
            </a:spcAft>
            <a:defRPr kumimoji="1" sz="2800" b="1" kern="1200">
              <a:solidFill>
                <a:schemeClr val="tx1"/>
              </a:solidFill>
              <a:latin typeface="Times New Roman" pitchFamily="18" charset="0"/>
              <a:ea typeface="HGP創英角ｺﾞｼｯｸUB" pitchFamily="50" charset="-128"/>
              <a:cs typeface="+mn-cs"/>
            </a:defRPr>
          </a:lvl5pPr>
          <a:lvl6pPr marL="2286000" algn="l" defTabSz="914400" rtl="0" eaLnBrk="1" latinLnBrk="0" hangingPunct="1">
            <a:defRPr kumimoji="1" sz="2800" b="1" kern="1200">
              <a:solidFill>
                <a:schemeClr val="tx1"/>
              </a:solidFill>
              <a:latin typeface="Times New Roman" pitchFamily="18" charset="0"/>
              <a:ea typeface="HGP創英角ｺﾞｼｯｸUB" pitchFamily="50" charset="-128"/>
              <a:cs typeface="+mn-cs"/>
            </a:defRPr>
          </a:lvl6pPr>
          <a:lvl7pPr marL="2743200" algn="l" defTabSz="914400" rtl="0" eaLnBrk="1" latinLnBrk="0" hangingPunct="1">
            <a:defRPr kumimoji="1" sz="2800" b="1" kern="1200">
              <a:solidFill>
                <a:schemeClr val="tx1"/>
              </a:solidFill>
              <a:latin typeface="Times New Roman" pitchFamily="18" charset="0"/>
              <a:ea typeface="HGP創英角ｺﾞｼｯｸUB" pitchFamily="50" charset="-128"/>
              <a:cs typeface="+mn-cs"/>
            </a:defRPr>
          </a:lvl7pPr>
          <a:lvl8pPr marL="3200400" algn="l" defTabSz="914400" rtl="0" eaLnBrk="1" latinLnBrk="0" hangingPunct="1">
            <a:defRPr kumimoji="1" sz="2800" b="1" kern="1200">
              <a:solidFill>
                <a:schemeClr val="tx1"/>
              </a:solidFill>
              <a:latin typeface="Times New Roman" pitchFamily="18" charset="0"/>
              <a:ea typeface="HGP創英角ｺﾞｼｯｸUB" pitchFamily="50" charset="-128"/>
              <a:cs typeface="+mn-cs"/>
            </a:defRPr>
          </a:lvl8pPr>
          <a:lvl9pPr marL="3657600" algn="l" defTabSz="914400" rtl="0" eaLnBrk="1" latinLnBrk="0" hangingPunct="1">
            <a:defRPr kumimoji="1" sz="2800" b="1" kern="1200">
              <a:solidFill>
                <a:schemeClr val="tx1"/>
              </a:solidFill>
              <a:latin typeface="Times New Roman" pitchFamily="18" charset="0"/>
              <a:ea typeface="HGP創英角ｺﾞｼｯｸUB" pitchFamily="50" charset="-128"/>
              <a:cs typeface="+mn-cs"/>
            </a:defRPr>
          </a:lvl9pPr>
        </a:lstStyle>
        <a:p xmlns:a="http://schemas.openxmlformats.org/drawingml/2006/main">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800" b="1" i="0" u="none" strike="noStrike" cap="none" normalizeH="0" baseline="0" dirty="0" smtClean="0">
            <a:ln>
              <a:noFill/>
            </a:ln>
            <a:solidFill>
              <a:schemeClr val="tx1"/>
            </a:solidFill>
            <a:effectLst/>
            <a:latin typeface="Times New Roman" pitchFamily="18" charset="0"/>
            <a:ea typeface="HGP創英角ﾎﾟｯﾌﾟ体" pitchFamily="50" charset="-128"/>
          </a:endParaRPr>
        </a:p>
      </cdr:txBody>
    </cdr:sp>
  </cdr:relSizeAnchor>
  <cdr:relSizeAnchor xmlns:cdr="http://schemas.openxmlformats.org/drawingml/2006/chartDrawing">
    <cdr:from>
      <cdr:x>0.50215</cdr:x>
      <cdr:y>0.43495</cdr:y>
    </cdr:from>
    <cdr:to>
      <cdr:x>0.65534</cdr:x>
      <cdr:y>0.63466</cdr:y>
    </cdr:to>
    <cdr:sp macro="" textlink="">
      <cdr:nvSpPr>
        <cdr:cNvPr id="3" name="テキスト ボックス 2"/>
        <cdr:cNvSpPr txBox="1"/>
      </cdr:nvSpPr>
      <cdr:spPr>
        <a:xfrm xmlns:a="http://schemas.openxmlformats.org/drawingml/2006/main">
          <a:off x="3776764" y="1274874"/>
          <a:ext cx="1152128" cy="5853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dirty="0"/>
        </a:p>
      </cdr:txBody>
    </cdr:sp>
  </cdr:relSizeAnchor>
</c:userShapes>
</file>

<file path=ppt/drawings/drawing2.xml><?xml version="1.0" encoding="utf-8"?>
<c:userShapes xmlns:c="http://schemas.openxmlformats.org/drawingml/2006/chart">
  <cdr:relSizeAnchor xmlns:cdr="http://schemas.openxmlformats.org/drawingml/2006/chartDrawing">
    <cdr:from>
      <cdr:x>0.15875</cdr:x>
      <cdr:y>0.14951</cdr:y>
    </cdr:from>
    <cdr:to>
      <cdr:x>0.52044</cdr:x>
      <cdr:y>0.37225</cdr:y>
    </cdr:to>
    <cdr:sp macro="" textlink="">
      <cdr:nvSpPr>
        <cdr:cNvPr id="2" name="テキスト ボックス 1"/>
        <cdr:cNvSpPr txBox="1"/>
      </cdr:nvSpPr>
      <cdr:spPr>
        <a:xfrm xmlns:a="http://schemas.openxmlformats.org/drawingml/2006/main">
          <a:off x="1317880" y="679583"/>
          <a:ext cx="3002600" cy="101244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2800" dirty="0" smtClean="0"/>
            <a:t>若者人口は</a:t>
          </a:r>
          <a:endParaRPr lang="en-US" altLang="ja-JP" sz="2800" dirty="0" smtClean="0"/>
        </a:p>
        <a:p xmlns:a="http://schemas.openxmlformats.org/drawingml/2006/main">
          <a:r>
            <a:rPr lang="en-US" altLang="ja-JP" sz="2800" dirty="0" smtClean="0"/>
            <a:t>15</a:t>
          </a:r>
          <a:r>
            <a:rPr lang="ja-JP" altLang="en-US" sz="2800" dirty="0" smtClean="0"/>
            <a:t>～</a:t>
          </a:r>
          <a:r>
            <a:rPr lang="en-US" altLang="ja-JP" sz="2800" dirty="0" smtClean="0"/>
            <a:t>30</a:t>
          </a:r>
          <a:r>
            <a:rPr lang="ja-JP" altLang="en-US" sz="2800" dirty="0" smtClean="0"/>
            <a:t>歳とした</a:t>
          </a:r>
          <a:endParaRPr lang="en-US" altLang="ja-JP" sz="2800" dirty="0" smtClean="0"/>
        </a:p>
      </cdr:txBody>
    </cdr:sp>
  </cdr:relSizeAnchor>
</c:userShapes>
</file>

<file path=ppt/drawings/drawing3.xml><?xml version="1.0" encoding="utf-8"?>
<c:userShapes xmlns:c="http://schemas.openxmlformats.org/drawingml/2006/chart">
  <cdr:relSizeAnchor xmlns:cdr="http://schemas.openxmlformats.org/drawingml/2006/chartDrawing">
    <cdr:from>
      <cdr:x>0.74689</cdr:x>
      <cdr:y>0.05634</cdr:y>
    </cdr:from>
    <cdr:to>
      <cdr:x>0.96401</cdr:x>
      <cdr:y>0.26761</cdr:y>
    </cdr:to>
    <cdr:sp macro="" textlink="">
      <cdr:nvSpPr>
        <cdr:cNvPr id="3" name="テキスト ボックス 2"/>
        <cdr:cNvSpPr txBox="1"/>
      </cdr:nvSpPr>
      <cdr:spPr>
        <a:xfrm xmlns:a="http://schemas.openxmlformats.org/drawingml/2006/main">
          <a:off x="6192688" y="288032"/>
          <a:ext cx="1800200" cy="108012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dirty="0"/>
        </a:p>
      </cdr:txBody>
    </cdr:sp>
  </cdr:relSizeAnchor>
  <cdr:relSizeAnchor xmlns:cdr="http://schemas.openxmlformats.org/drawingml/2006/chartDrawing">
    <cdr:from>
      <cdr:x>0.73333</cdr:x>
      <cdr:y>0.38028</cdr:y>
    </cdr:from>
    <cdr:to>
      <cdr:x>1</cdr:x>
      <cdr:y>0.95775</cdr:y>
    </cdr:to>
    <cdr:sp macro="" textlink="">
      <cdr:nvSpPr>
        <cdr:cNvPr id="4" name="テキスト ボックス 3"/>
        <cdr:cNvSpPr txBox="1"/>
      </cdr:nvSpPr>
      <cdr:spPr>
        <a:xfrm xmlns:a="http://schemas.openxmlformats.org/drawingml/2006/main">
          <a:off x="6336704" y="1944216"/>
          <a:ext cx="2304256" cy="2952328"/>
        </a:xfrm>
        <a:prstGeom xmlns:a="http://schemas.openxmlformats.org/drawingml/2006/main" prst="rect">
          <a:avLst/>
        </a:prstGeom>
        <a:ln xmlns:a="http://schemas.openxmlformats.org/drawingml/2006/main">
          <a:solidFill>
            <a:schemeClr val="tx1"/>
          </a:solidFill>
        </a:ln>
      </cdr:spPr>
      <cdr:txBody>
        <a:bodyPr xmlns:a="http://schemas.openxmlformats.org/drawingml/2006/main" vertOverflow="clip" wrap="square" rtlCol="0"/>
        <a:lstStyle xmlns:a="http://schemas.openxmlformats.org/drawingml/2006/main"/>
        <a:p xmlns:a="http://schemas.openxmlformats.org/drawingml/2006/main">
          <a:r>
            <a:rPr lang="ja-JP" altLang="en-US" sz="2800" dirty="0" smtClean="0"/>
            <a:t>標準偏差</a:t>
          </a:r>
          <a:endParaRPr lang="en-US" altLang="ja-JP" sz="2800" dirty="0" smtClean="0"/>
        </a:p>
        <a:p xmlns:a="http://schemas.openxmlformats.org/drawingml/2006/main">
          <a:r>
            <a:rPr lang="ja-JP" altLang="en-US" sz="1800" dirty="0" smtClean="0"/>
            <a:t>　</a:t>
          </a:r>
          <a:r>
            <a:rPr lang="en-US" altLang="ja-JP" sz="1800" dirty="0" smtClean="0"/>
            <a:t>50</a:t>
          </a:r>
          <a:r>
            <a:rPr lang="ja-JP" altLang="en-US" sz="1800" dirty="0" smtClean="0"/>
            <a:t>～</a:t>
          </a:r>
          <a:r>
            <a:rPr lang="en-US" altLang="ja-JP" sz="1800" dirty="0" smtClean="0"/>
            <a:t>60</a:t>
          </a:r>
          <a:r>
            <a:rPr lang="ja-JP" altLang="en-US" sz="1800" dirty="0" smtClean="0"/>
            <a:t>代</a:t>
          </a:r>
          <a:endParaRPr lang="en-US" altLang="ja-JP" sz="1800" dirty="0" smtClean="0"/>
        </a:p>
        <a:p xmlns:a="http://schemas.openxmlformats.org/drawingml/2006/main">
          <a:r>
            <a:rPr lang="ja-JP" altLang="en-US" sz="1800" dirty="0" smtClean="0"/>
            <a:t>　　　　</a:t>
          </a:r>
          <a:r>
            <a:rPr lang="en-US" altLang="ja-JP" sz="2000" b="1" dirty="0" smtClean="0">
              <a:solidFill>
                <a:srgbClr val="FF0000"/>
              </a:solidFill>
            </a:rPr>
            <a:t>5.3353</a:t>
          </a:r>
          <a:r>
            <a:rPr lang="ja-JP" altLang="en-US" sz="2000" b="1" dirty="0" smtClean="0">
              <a:solidFill>
                <a:srgbClr val="FF0000"/>
              </a:solidFill>
            </a:rPr>
            <a:t> </a:t>
          </a:r>
          <a:endParaRPr lang="en-US" altLang="ja-JP" sz="2000" b="1" dirty="0">
            <a:solidFill>
              <a:srgbClr val="FF0000"/>
            </a:solidFill>
          </a:endParaRPr>
        </a:p>
        <a:p xmlns:a="http://schemas.openxmlformats.org/drawingml/2006/main">
          <a:r>
            <a:rPr lang="ja-JP" altLang="en-US" sz="1800" dirty="0" smtClean="0"/>
            <a:t>　</a:t>
          </a:r>
          <a:r>
            <a:rPr lang="en-US" altLang="ja-JP" sz="1800" dirty="0" smtClean="0"/>
            <a:t>30</a:t>
          </a:r>
          <a:r>
            <a:rPr lang="ja-JP" altLang="en-US" sz="1800" dirty="0" smtClean="0"/>
            <a:t>～</a:t>
          </a:r>
          <a:r>
            <a:rPr lang="en-US" altLang="ja-JP" sz="1800" dirty="0" smtClean="0"/>
            <a:t>40</a:t>
          </a:r>
          <a:r>
            <a:rPr lang="ja-JP" altLang="en-US" sz="1800" dirty="0" smtClean="0"/>
            <a:t>代</a:t>
          </a:r>
          <a:endParaRPr lang="en-US" altLang="ja-JP" sz="1800" dirty="0" smtClean="0"/>
        </a:p>
        <a:p xmlns:a="http://schemas.openxmlformats.org/drawingml/2006/main">
          <a:r>
            <a:rPr lang="ja-JP" altLang="en-US" sz="1800" dirty="0" smtClean="0"/>
            <a:t>　　　　</a:t>
          </a:r>
          <a:r>
            <a:rPr lang="en-US" altLang="ja-JP" sz="2000" b="1" dirty="0" smtClean="0">
              <a:solidFill>
                <a:srgbClr val="FF0000"/>
              </a:solidFill>
            </a:rPr>
            <a:t>5.0947</a:t>
          </a:r>
          <a:r>
            <a:rPr lang="ja-JP" altLang="en-US" sz="2000" b="1" dirty="0" smtClean="0">
              <a:solidFill>
                <a:srgbClr val="FF0000"/>
              </a:solidFill>
            </a:rPr>
            <a:t> </a:t>
          </a:r>
          <a:r>
            <a:rPr lang="ja-JP" altLang="en-US" sz="1800" b="1" dirty="0" smtClean="0">
              <a:solidFill>
                <a:srgbClr val="FF0000"/>
              </a:solidFill>
            </a:rPr>
            <a:t>　</a:t>
          </a:r>
          <a:endParaRPr lang="en-US" altLang="ja-JP" sz="1800" b="1" dirty="0">
            <a:solidFill>
              <a:srgbClr val="FF0000"/>
            </a:solidFill>
          </a:endParaRPr>
        </a:p>
        <a:p xmlns:a="http://schemas.openxmlformats.org/drawingml/2006/main">
          <a:r>
            <a:rPr lang="ja-JP" altLang="en-US" sz="1800" dirty="0" smtClean="0"/>
            <a:t>　中学生～</a:t>
          </a:r>
          <a:r>
            <a:rPr lang="en-US" altLang="ja-JP" sz="1800" dirty="0" smtClean="0"/>
            <a:t>20</a:t>
          </a:r>
          <a:r>
            <a:rPr lang="ja-JP" altLang="en-US" sz="1800" dirty="0" smtClean="0"/>
            <a:t>代</a:t>
          </a:r>
          <a:endParaRPr lang="en-US" altLang="ja-JP" sz="1800" dirty="0" smtClean="0"/>
        </a:p>
        <a:p xmlns:a="http://schemas.openxmlformats.org/drawingml/2006/main">
          <a:r>
            <a:rPr lang="ja-JP" altLang="en-US" sz="1800" dirty="0" smtClean="0"/>
            <a:t>　　　　</a:t>
          </a:r>
          <a:r>
            <a:rPr lang="en-US" altLang="ja-JP" sz="2000" b="1" dirty="0" smtClean="0">
              <a:solidFill>
                <a:srgbClr val="FF0000"/>
              </a:solidFill>
            </a:rPr>
            <a:t>2.7037</a:t>
          </a:r>
          <a:r>
            <a:rPr lang="ja-JP" altLang="en-US" sz="2000" b="1" dirty="0" smtClean="0">
              <a:solidFill>
                <a:srgbClr val="FF0000"/>
              </a:solidFill>
            </a:rPr>
            <a:t> </a:t>
          </a:r>
          <a:endParaRPr lang="ja-JP" altLang="en-US" sz="2000" b="1" dirty="0">
            <a:solidFill>
              <a:srgbClr val="FF000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C5150D-5707-4D08-8155-24228A399786}" type="datetimeFigureOut">
              <a:rPr kumimoji="1" lang="ja-JP" altLang="en-US" smtClean="0"/>
              <a:t>2014/12/4</a:t>
            </a:fld>
            <a:endParaRPr kumimoji="1" lang="ja-JP" altLang="en-US" dirty="0"/>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9D47CB-8B86-46E9-A97F-C36494E7C625}" type="slidenum">
              <a:rPr kumimoji="1" lang="ja-JP" altLang="en-US" smtClean="0"/>
              <a:t>‹#›</a:t>
            </a:fld>
            <a:endParaRPr kumimoji="1" lang="ja-JP" altLang="en-US" dirty="0"/>
          </a:p>
        </p:txBody>
      </p:sp>
    </p:spTree>
    <p:extLst>
      <p:ext uri="{BB962C8B-B14F-4D97-AF65-F5344CB8AC3E}">
        <p14:creationId xmlns:p14="http://schemas.microsoft.com/office/powerpoint/2010/main" val="560921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これから山田ゼミの発表を始めます。</a:t>
            </a:r>
            <a:endParaRPr kumimoji="1" lang="en-US" altLang="ja-JP" dirty="0" smtClean="0"/>
          </a:p>
          <a:p>
            <a:r>
              <a:rPr kumimoji="1" lang="ja-JP" altLang="en-US" dirty="0" smtClean="0"/>
              <a:t>私たちは「</a:t>
            </a:r>
            <a:r>
              <a:rPr kumimoji="1" lang="en-US" altLang="ja-JP" dirty="0" smtClean="0"/>
              <a:t>CD</a:t>
            </a:r>
            <a:r>
              <a:rPr kumimoji="1" lang="ja-JP" altLang="en-US" dirty="0" smtClean="0"/>
              <a:t>の売上から見た音楽業界の現状と課題」というタイトルで発表します。</a:t>
            </a:r>
            <a:endParaRPr kumimoji="1" lang="en-US" altLang="ja-JP" dirty="0" smtClean="0"/>
          </a:p>
          <a:p>
            <a:r>
              <a:rPr kumimoji="1" lang="ja-JP" altLang="en-US" dirty="0" smtClean="0"/>
              <a:t>最近は音楽離れや</a:t>
            </a:r>
            <a:r>
              <a:rPr kumimoji="1" lang="en-US" altLang="ja-JP" dirty="0" smtClean="0"/>
              <a:t>CD</a:t>
            </a:r>
            <a:r>
              <a:rPr kumimoji="1" lang="ja-JP" altLang="en-US" dirty="0" smtClean="0"/>
              <a:t>の売上減少という言葉をよく耳にします。</a:t>
            </a:r>
            <a:endParaRPr kumimoji="1" lang="en-US" altLang="ja-JP" dirty="0" smtClean="0"/>
          </a:p>
          <a:p>
            <a:r>
              <a:rPr kumimoji="1" lang="ja-JP" altLang="en-US" dirty="0" smtClean="0"/>
              <a:t>本当にそれが進行してるのか？</a:t>
            </a:r>
            <a:endParaRPr kumimoji="1" lang="en-US" altLang="ja-JP" dirty="0" smtClean="0"/>
          </a:p>
          <a:p>
            <a:r>
              <a:rPr kumimoji="1" lang="ja-JP" altLang="en-US" dirty="0" smtClean="0"/>
              <a:t>音楽業界は今後どうすべきだろうか？</a:t>
            </a:r>
            <a:endParaRPr kumimoji="1" lang="en-US" altLang="ja-JP" dirty="0" smtClean="0"/>
          </a:p>
          <a:p>
            <a:r>
              <a:rPr kumimoji="1" lang="ja-JP" altLang="en-US" dirty="0" smtClean="0"/>
              <a:t>その点において興味を持ったので、調べてみました。</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29D47CB-8B86-46E9-A97F-C36494E7C625}" type="slidenum">
              <a:rPr kumimoji="1" lang="ja-JP" altLang="en-US" smtClean="0"/>
              <a:t>1</a:t>
            </a:fld>
            <a:endParaRPr kumimoji="1" lang="ja-JP" altLang="en-US" dirty="0"/>
          </a:p>
        </p:txBody>
      </p:sp>
    </p:spTree>
    <p:extLst>
      <p:ext uri="{BB962C8B-B14F-4D97-AF65-F5344CB8AC3E}">
        <p14:creationId xmlns:p14="http://schemas.microsoft.com/office/powerpoint/2010/main" val="28059237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20688" y="4355976"/>
            <a:ext cx="5486400" cy="4114800"/>
          </a:xfrm>
        </p:spPr>
        <p:txBody>
          <a:bodyPr/>
          <a:lstStyle/>
          <a:p>
            <a:r>
              <a:rPr kumimoji="1" lang="ja-JP" altLang="en-US" dirty="0" smtClean="0"/>
              <a:t>現在保有している音楽で満足している人は、保有音楽数の平均よりも</a:t>
            </a:r>
            <a:r>
              <a:rPr kumimoji="1" lang="en-US" altLang="ja-JP" dirty="0" smtClean="0"/>
              <a:t>1.4</a:t>
            </a:r>
            <a:r>
              <a:rPr kumimoji="1" lang="ja-JP" altLang="en-US" dirty="0" smtClean="0"/>
              <a:t>倍もの音楽を保有していることがわかりました。</a:t>
            </a:r>
            <a:endParaRPr kumimoji="1" lang="en-US" altLang="ja-JP" dirty="0" smtClean="0"/>
          </a:p>
          <a:p>
            <a:r>
              <a:rPr lang="ja-JP" altLang="en-US" dirty="0"/>
              <a:t>多数</a:t>
            </a:r>
            <a:r>
              <a:rPr lang="ja-JP" altLang="en-US" dirty="0" smtClean="0"/>
              <a:t>の音楽を保有すれば音楽を楽しめる絶対数が増えるため、新しい音楽を手に入れる労力をあまりかけようとしないことが考えられます。</a:t>
            </a:r>
            <a:endParaRPr lang="en-US" altLang="ja-JP" dirty="0" smtClean="0"/>
          </a:p>
        </p:txBody>
      </p:sp>
      <p:sp>
        <p:nvSpPr>
          <p:cNvPr id="4" name="スライド番号プレースホルダー 3"/>
          <p:cNvSpPr>
            <a:spLocks noGrp="1"/>
          </p:cNvSpPr>
          <p:nvPr>
            <p:ph type="sldNum" sz="quarter" idx="10"/>
          </p:nvPr>
        </p:nvSpPr>
        <p:spPr/>
        <p:txBody>
          <a:bodyPr/>
          <a:lstStyle/>
          <a:p>
            <a:fld id="{929D47CB-8B86-46E9-A97F-C36494E7C625}" type="slidenum">
              <a:rPr kumimoji="1" lang="ja-JP" altLang="en-US" smtClean="0"/>
              <a:t>10</a:t>
            </a:fld>
            <a:endParaRPr kumimoji="1" lang="ja-JP" altLang="en-US" dirty="0"/>
          </a:p>
        </p:txBody>
      </p:sp>
    </p:spTree>
    <p:extLst>
      <p:ext uri="{BB962C8B-B14F-4D97-AF65-F5344CB8AC3E}">
        <p14:creationId xmlns:p14="http://schemas.microsoft.com/office/powerpoint/2010/main" val="31361800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ここで音楽の関心・興味・時間等が減った理由についてのグラフです。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上位５項目の</a:t>
            </a:r>
            <a:r>
              <a:rPr lang="ja-JP" altLang="en-US" dirty="0" smtClean="0"/>
              <a:t>「金銭的余裕がなくなった」　「買いたい楽曲が少ない」　「音楽以外にお金をなくなった」　「保有の音楽で満足」　「買いたいアーティストが少ない」</a:t>
            </a:r>
            <a:endParaRPr kumimoji="1" lang="ja-JP" altLang="en-US" dirty="0" smtClean="0"/>
          </a:p>
          <a:p>
            <a:r>
              <a:rPr kumimoji="1" lang="ja-JP" altLang="en-US" dirty="0" smtClean="0"/>
              <a:t>がほぼ均衡しており、ここをピックアップしてみてみると</a:t>
            </a:r>
            <a:endParaRPr kumimoji="1" lang="en-US" altLang="ja-JP" dirty="0" smtClean="0"/>
          </a:p>
          <a:p>
            <a:endParaRPr kumimoji="1" lang="en-US" altLang="ja-JP" dirty="0" smtClean="0"/>
          </a:p>
          <a:p>
            <a:endParaRPr lang="en-US" altLang="ja-JP" dirty="0" smtClean="0"/>
          </a:p>
        </p:txBody>
      </p:sp>
      <p:sp>
        <p:nvSpPr>
          <p:cNvPr id="4" name="スライド番号プレースホルダー 3"/>
          <p:cNvSpPr>
            <a:spLocks noGrp="1"/>
          </p:cNvSpPr>
          <p:nvPr>
            <p:ph type="sldNum" sz="quarter" idx="10"/>
          </p:nvPr>
        </p:nvSpPr>
        <p:spPr/>
        <p:txBody>
          <a:bodyPr/>
          <a:lstStyle/>
          <a:p>
            <a:fld id="{929D47CB-8B86-46E9-A97F-C36494E7C625}" type="slidenum">
              <a:rPr kumimoji="1" lang="ja-JP" altLang="en-US" smtClean="0"/>
              <a:t>11</a:t>
            </a:fld>
            <a:endParaRPr kumimoji="1" lang="ja-JP" altLang="en-US" dirty="0"/>
          </a:p>
        </p:txBody>
      </p:sp>
    </p:spTree>
    <p:extLst>
      <p:ext uri="{BB962C8B-B14F-4D97-AF65-F5344CB8AC3E}">
        <p14:creationId xmlns:p14="http://schemas.microsoft.com/office/powerpoint/2010/main" val="1299932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「音楽にお金をかけようと思わない人の増加」　「現在の保有量に満足して買おうとしない」　「音楽に対する興味が減少」　という３つのことが読みとれます。</a:t>
            </a:r>
            <a:endParaRPr kumimoji="1" lang="en-US" altLang="ja-JP" dirty="0" smtClean="0"/>
          </a:p>
          <a:p>
            <a:r>
              <a:rPr kumimoji="1" lang="ja-JP" altLang="en-US" dirty="0" smtClean="0"/>
              <a:t>金銭的な余裕のなさから、わざわざ新しいものに手を出そうとする人が減り、ほしい音楽もなかった場合、買うことが減る傾向にあるとわかります。</a:t>
            </a:r>
            <a:endParaRPr kumimoji="1" lang="en-US" altLang="ja-JP" dirty="0" smtClean="0"/>
          </a:p>
          <a:p>
            <a:r>
              <a:rPr kumimoji="1" lang="ja-JP" altLang="en-US" dirty="0" smtClean="0"/>
              <a:t>このことから、音楽以外の他の娯楽等に興味が移っているかもしれません。</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29D47CB-8B86-46E9-A97F-C36494E7C625}" type="slidenum">
              <a:rPr kumimoji="1" lang="ja-JP" altLang="en-US" smtClean="0"/>
              <a:t>12</a:t>
            </a:fld>
            <a:endParaRPr kumimoji="1" lang="ja-JP" altLang="en-US" dirty="0"/>
          </a:p>
        </p:txBody>
      </p:sp>
    </p:spTree>
    <p:extLst>
      <p:ext uri="{BB962C8B-B14F-4D97-AF65-F5344CB8AC3E}">
        <p14:creationId xmlns:p14="http://schemas.microsoft.com/office/powerpoint/2010/main" val="29162059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a:t>
            </a:r>
            <a:endParaRPr kumimoji="1" lang="en-US" altLang="ja-JP" dirty="0" smtClean="0"/>
          </a:p>
          <a:p>
            <a:r>
              <a:rPr kumimoji="1" lang="ja-JP" altLang="en-US" dirty="0" smtClean="0"/>
              <a:t>現状分析から見た要因に入ります。</a:t>
            </a:r>
            <a:endParaRPr kumimoji="1" lang="ja-JP" altLang="en-US" dirty="0"/>
          </a:p>
        </p:txBody>
      </p:sp>
      <p:sp>
        <p:nvSpPr>
          <p:cNvPr id="4" name="スライド番号プレースホルダー 3"/>
          <p:cNvSpPr>
            <a:spLocks noGrp="1"/>
          </p:cNvSpPr>
          <p:nvPr>
            <p:ph type="sldNum" sz="quarter" idx="10"/>
          </p:nvPr>
        </p:nvSpPr>
        <p:spPr/>
        <p:txBody>
          <a:bodyPr/>
          <a:lstStyle/>
          <a:p>
            <a:fld id="{929D47CB-8B86-46E9-A97F-C36494E7C625}" type="slidenum">
              <a:rPr kumimoji="1" lang="ja-JP" altLang="en-US" smtClean="0"/>
              <a:t>13</a:t>
            </a:fld>
            <a:endParaRPr kumimoji="1" lang="ja-JP" altLang="en-US" dirty="0"/>
          </a:p>
        </p:txBody>
      </p:sp>
    </p:spTree>
    <p:extLst>
      <p:ext uri="{BB962C8B-B14F-4D97-AF65-F5344CB8AC3E}">
        <p14:creationId xmlns:p14="http://schemas.microsoft.com/office/powerpoint/2010/main" val="5662467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先ほどの現状分析から、売上減少の要因として関係していると考えられるものをあげます</a:t>
            </a:r>
            <a:endParaRPr kumimoji="1" lang="en-US" altLang="ja-JP" dirty="0" smtClean="0"/>
          </a:p>
          <a:p>
            <a:r>
              <a:rPr kumimoji="1" lang="ja-JP" altLang="en-US" dirty="0" smtClean="0"/>
              <a:t>音楽離れ、所得の低下、違法ダウンロード、動画や無料の配信、メディアで触れる機会の変化、スマートフォンの普及　をあげました。</a:t>
            </a:r>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929D47CB-8B86-46E9-A97F-C36494E7C625}" type="slidenum">
              <a:rPr kumimoji="1" lang="ja-JP" altLang="en-US" smtClean="0"/>
              <a:t>14</a:t>
            </a:fld>
            <a:endParaRPr kumimoji="1" lang="ja-JP" altLang="en-US" dirty="0"/>
          </a:p>
        </p:txBody>
      </p:sp>
    </p:spTree>
    <p:extLst>
      <p:ext uri="{BB962C8B-B14F-4D97-AF65-F5344CB8AC3E}">
        <p14:creationId xmlns:p14="http://schemas.microsoft.com/office/powerpoint/2010/main" val="761538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需要と供給の要因に分けると、</a:t>
            </a:r>
            <a:endParaRPr kumimoji="1" lang="en-US" altLang="ja-JP" dirty="0" smtClean="0"/>
          </a:p>
          <a:p>
            <a:r>
              <a:rPr kumimoji="1" lang="ja-JP" altLang="en-US" dirty="0" smtClean="0"/>
              <a:t>需要側の要因として、</a:t>
            </a:r>
            <a:endParaRPr kumimoji="1" lang="en-US" altLang="ja-JP" dirty="0" smtClean="0"/>
          </a:p>
          <a:p>
            <a:r>
              <a:rPr kumimoji="1" lang="ja-JP" altLang="en-US" dirty="0" smtClean="0"/>
              <a:t>「音楽離れ」　「所得の低下」　「違法ダウンロード」の</a:t>
            </a:r>
            <a:r>
              <a:rPr kumimoji="1" lang="en-US" altLang="ja-JP" dirty="0" smtClean="0"/>
              <a:t>3</a:t>
            </a:r>
            <a:r>
              <a:rPr kumimoji="1" lang="ja-JP" altLang="en-US" dirty="0" smtClean="0"/>
              <a:t>つ</a:t>
            </a:r>
            <a:endParaRPr kumimoji="1" lang="en-US" altLang="ja-JP" dirty="0" smtClean="0"/>
          </a:p>
          <a:p>
            <a:r>
              <a:rPr kumimoji="1" lang="ja-JP" altLang="en-US" dirty="0" smtClean="0"/>
              <a:t>供給側の要因として、</a:t>
            </a:r>
            <a:endParaRPr kumimoji="1" lang="en-US" altLang="ja-JP" dirty="0" smtClean="0"/>
          </a:p>
          <a:p>
            <a:r>
              <a:rPr kumimoji="1" lang="ja-JP" altLang="en-US" dirty="0" smtClean="0"/>
              <a:t>「動画での無料配信」　「メディアによる影響」　「スマートフォンの普及」の</a:t>
            </a:r>
            <a:r>
              <a:rPr kumimoji="1" lang="en-US" altLang="ja-JP" dirty="0" smtClean="0"/>
              <a:t>3</a:t>
            </a:r>
            <a:r>
              <a:rPr kumimoji="1" lang="ja-JP" altLang="en-US" dirty="0" smtClean="0"/>
              <a:t>つ</a:t>
            </a:r>
            <a:endParaRPr kumimoji="1" lang="en-US" altLang="ja-JP" dirty="0" smtClean="0"/>
          </a:p>
          <a:p>
            <a:r>
              <a:rPr kumimoji="1" lang="ja-JP" altLang="en-US" dirty="0" smtClean="0"/>
              <a:t>となります。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29D47CB-8B86-46E9-A97F-C36494E7C625}" type="slidenum">
              <a:rPr kumimoji="1" lang="ja-JP" altLang="en-US" smtClean="0"/>
              <a:t>15</a:t>
            </a:fld>
            <a:endParaRPr kumimoji="1" lang="ja-JP" altLang="en-US" dirty="0"/>
          </a:p>
        </p:txBody>
      </p:sp>
    </p:spTree>
    <p:extLst>
      <p:ext uri="{BB962C8B-B14F-4D97-AF65-F5344CB8AC3E}">
        <p14:creationId xmlns:p14="http://schemas.microsoft.com/office/powerpoint/2010/main" val="3746647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まずは需要側の要因を見ていきます。</a:t>
            </a:r>
            <a:endParaRPr kumimoji="1" lang="ja-JP" altLang="en-US" dirty="0"/>
          </a:p>
        </p:txBody>
      </p:sp>
      <p:sp>
        <p:nvSpPr>
          <p:cNvPr id="4" name="スライド番号プレースホルダー 3"/>
          <p:cNvSpPr>
            <a:spLocks noGrp="1"/>
          </p:cNvSpPr>
          <p:nvPr>
            <p:ph type="sldNum" sz="quarter" idx="10"/>
          </p:nvPr>
        </p:nvSpPr>
        <p:spPr/>
        <p:txBody>
          <a:bodyPr/>
          <a:lstStyle/>
          <a:p>
            <a:fld id="{929D47CB-8B86-46E9-A97F-C36494E7C625}" type="slidenum">
              <a:rPr kumimoji="1" lang="ja-JP" altLang="en-US" smtClean="0"/>
              <a:t>16</a:t>
            </a:fld>
            <a:endParaRPr kumimoji="1" lang="ja-JP" altLang="en-US" dirty="0"/>
          </a:p>
        </p:txBody>
      </p:sp>
    </p:spTree>
    <p:extLst>
      <p:ext uri="{BB962C8B-B14F-4D97-AF65-F5344CB8AC3E}">
        <p14:creationId xmlns:p14="http://schemas.microsoft.com/office/powerpoint/2010/main" val="16119153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a:t>
            </a:r>
            <a:r>
              <a:rPr kumimoji="1" lang="ja-JP" altLang="en-US" dirty="0" smtClean="0"/>
              <a:t>つ目の消費者の音楽離れについてです。</a:t>
            </a:r>
            <a:endParaRPr kumimoji="1" lang="en-US" altLang="ja-JP" dirty="0" smtClean="0"/>
          </a:p>
          <a:p>
            <a:r>
              <a:rPr kumimoji="1" lang="ja-JP" altLang="en-US" dirty="0" smtClean="0"/>
              <a:t>音楽の代わりに増えたものとして、「スポーツ・旅行・レジャー」　「外食など交際費」　が多くなっています。</a:t>
            </a:r>
            <a:endParaRPr kumimoji="1" lang="en-US" altLang="ja-JP" dirty="0" smtClean="0"/>
          </a:p>
          <a:p>
            <a:r>
              <a:rPr kumimoji="1" lang="ja-JP" altLang="en-US" dirty="0" smtClean="0"/>
              <a:t>しかし、その反面、「音楽の代わりに増えたものはない」という層も「外食などの交際費」とほぼ同じ値となっています。</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29D47CB-8B86-46E9-A97F-C36494E7C625}" type="slidenum">
              <a:rPr kumimoji="1" lang="ja-JP" altLang="en-US" smtClean="0"/>
              <a:t>17</a:t>
            </a:fld>
            <a:endParaRPr kumimoji="1" lang="ja-JP" altLang="en-US" dirty="0"/>
          </a:p>
        </p:txBody>
      </p:sp>
    </p:spTree>
    <p:extLst>
      <p:ext uri="{BB962C8B-B14F-4D97-AF65-F5344CB8AC3E}">
        <p14:creationId xmlns:p14="http://schemas.microsoft.com/office/powerpoint/2010/main" val="33955964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グラフから、</a:t>
            </a:r>
            <a:endParaRPr kumimoji="1" lang="en-US" altLang="ja-JP" dirty="0" smtClean="0"/>
          </a:p>
          <a:p>
            <a:r>
              <a:rPr kumimoji="1" lang="ja-JP" altLang="en-US" dirty="0" smtClean="0"/>
              <a:t>スポーツ等を筆頭に代替となり、音楽以外の支出が増加しているという傾向にあります。</a:t>
            </a:r>
            <a:endParaRPr kumimoji="1" lang="en-US" altLang="ja-JP" dirty="0" smtClean="0"/>
          </a:p>
          <a:p>
            <a:r>
              <a:rPr kumimoji="1" lang="ja-JP" altLang="en-US" dirty="0" smtClean="0"/>
              <a:t>他のものにお金をかけて、音楽は無料のものに頼る楽しみ方が予想されます。</a:t>
            </a:r>
            <a:endParaRPr kumimoji="1" lang="en-US" altLang="ja-JP" dirty="0" smtClean="0"/>
          </a:p>
          <a:p>
            <a:r>
              <a:rPr kumimoji="1" lang="ja-JP" altLang="en-US" dirty="0" smtClean="0"/>
              <a:t>一方で、「音楽の代わりに増えたものはない」というデータから、音楽から離れていない層も少なくありません。</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29D47CB-8B86-46E9-A97F-C36494E7C625}" type="slidenum">
              <a:rPr kumimoji="1" lang="ja-JP" altLang="en-US" smtClean="0"/>
              <a:t>18</a:t>
            </a:fld>
            <a:endParaRPr kumimoji="1" lang="ja-JP" altLang="en-US" dirty="0"/>
          </a:p>
        </p:txBody>
      </p:sp>
    </p:spTree>
    <p:extLst>
      <p:ext uri="{BB962C8B-B14F-4D97-AF65-F5344CB8AC3E}">
        <p14:creationId xmlns:p14="http://schemas.microsoft.com/office/powerpoint/2010/main" val="19741184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続いて、カラオケの参加人口です。</a:t>
            </a:r>
            <a:endParaRPr kumimoji="1" lang="en-US" altLang="ja-JP" dirty="0" smtClean="0"/>
          </a:p>
          <a:p>
            <a:r>
              <a:rPr kumimoji="1" lang="ja-JP" altLang="en-US" dirty="0" smtClean="0"/>
              <a:t>カラオケ参加人口は</a:t>
            </a:r>
            <a:r>
              <a:rPr kumimoji="1" lang="en-US" altLang="ja-JP" dirty="0" smtClean="0"/>
              <a:t>2000</a:t>
            </a:r>
            <a:r>
              <a:rPr kumimoji="1" lang="ja-JP" altLang="en-US" dirty="0" smtClean="0"/>
              <a:t>年から横ばい状態が続いています。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29D47CB-8B86-46E9-A97F-C36494E7C625}" type="slidenum">
              <a:rPr kumimoji="1" lang="ja-JP" altLang="en-US" smtClean="0"/>
              <a:t>19</a:t>
            </a:fld>
            <a:endParaRPr kumimoji="1" lang="ja-JP" altLang="en-US" dirty="0"/>
          </a:p>
        </p:txBody>
      </p:sp>
    </p:spTree>
    <p:extLst>
      <p:ext uri="{BB962C8B-B14F-4D97-AF65-F5344CB8AC3E}">
        <p14:creationId xmlns:p14="http://schemas.microsoft.com/office/powerpoint/2010/main" val="1510452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a:t>
            </a:r>
            <a:r>
              <a:rPr kumimoji="1" lang="en-US" altLang="ja-JP" dirty="0" smtClean="0"/>
              <a:t>3</a:t>
            </a:r>
            <a:r>
              <a:rPr kumimoji="1" lang="ja-JP" altLang="en-US" dirty="0" err="1" smtClean="0"/>
              <a:t>つの</a:t>
            </a:r>
            <a:r>
              <a:rPr kumimoji="1" lang="ja-JP" altLang="en-US" dirty="0" smtClean="0"/>
              <a:t>項目で現状と課題について見ていきます。</a:t>
            </a:r>
            <a:endParaRPr kumimoji="1" lang="en-US" altLang="ja-JP" dirty="0" smtClean="0"/>
          </a:p>
          <a:p>
            <a:r>
              <a:rPr kumimoji="1" lang="ja-JP" altLang="en-US" dirty="0" smtClean="0"/>
              <a:t>まずは、</a:t>
            </a:r>
            <a:endParaRPr kumimoji="1" lang="en-US" altLang="ja-JP" dirty="0" smtClean="0"/>
          </a:p>
          <a:p>
            <a:r>
              <a:rPr kumimoji="1" lang="ja-JP" altLang="en-US" dirty="0" smtClean="0"/>
              <a:t>現状分析です。</a:t>
            </a:r>
            <a:endParaRPr kumimoji="1" lang="ja-JP" altLang="en-US" dirty="0"/>
          </a:p>
        </p:txBody>
      </p:sp>
      <p:sp>
        <p:nvSpPr>
          <p:cNvPr id="4" name="スライド番号プレースホルダー 3"/>
          <p:cNvSpPr>
            <a:spLocks noGrp="1"/>
          </p:cNvSpPr>
          <p:nvPr>
            <p:ph type="sldNum" sz="quarter" idx="10"/>
          </p:nvPr>
        </p:nvSpPr>
        <p:spPr/>
        <p:txBody>
          <a:bodyPr/>
          <a:lstStyle/>
          <a:p>
            <a:fld id="{929D47CB-8B86-46E9-A97F-C36494E7C625}" type="slidenum">
              <a:rPr kumimoji="1" lang="ja-JP" altLang="en-US" smtClean="0"/>
              <a:t>2</a:t>
            </a:fld>
            <a:endParaRPr kumimoji="1" lang="ja-JP" altLang="en-US" dirty="0"/>
          </a:p>
        </p:txBody>
      </p:sp>
    </p:spTree>
    <p:extLst>
      <p:ext uri="{BB962C8B-B14F-4D97-AF65-F5344CB8AC3E}">
        <p14:creationId xmlns:p14="http://schemas.microsoft.com/office/powerpoint/2010/main" val="2773886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ライブの年間公演回数のグラフです。</a:t>
            </a:r>
            <a:r>
              <a:rPr kumimoji="1" lang="en-US" altLang="ja-JP" dirty="0" smtClean="0"/>
              <a:t>1993</a:t>
            </a:r>
            <a:r>
              <a:rPr kumimoji="1" lang="ja-JP" altLang="en-US" dirty="0" smtClean="0"/>
              <a:t>年から上昇傾向で、</a:t>
            </a:r>
            <a:r>
              <a:rPr kumimoji="1" lang="en-US" altLang="ja-JP" dirty="0" smtClean="0"/>
              <a:t>2000</a:t>
            </a:r>
            <a:r>
              <a:rPr kumimoji="1" lang="ja-JP" altLang="en-US" dirty="0" smtClean="0"/>
              <a:t>年から現在まででほぼ倍になっています。</a:t>
            </a:r>
            <a:endParaRPr kumimoji="1" lang="en-US" altLang="ja-JP" dirty="0" smtClean="0"/>
          </a:p>
          <a:p>
            <a:r>
              <a:rPr kumimoji="1" lang="ja-JP" altLang="en-US" dirty="0" smtClean="0"/>
              <a:t>年々ライブの公演回数は増えていることが読み取れます。</a:t>
            </a:r>
            <a:endParaRPr kumimoji="1" lang="ja-JP" altLang="en-US" dirty="0"/>
          </a:p>
        </p:txBody>
      </p:sp>
      <p:sp>
        <p:nvSpPr>
          <p:cNvPr id="4" name="スライド番号プレースホルダー 3"/>
          <p:cNvSpPr>
            <a:spLocks noGrp="1"/>
          </p:cNvSpPr>
          <p:nvPr>
            <p:ph type="sldNum" sz="quarter" idx="10"/>
          </p:nvPr>
        </p:nvSpPr>
        <p:spPr/>
        <p:txBody>
          <a:bodyPr/>
          <a:lstStyle/>
          <a:p>
            <a:fld id="{929D47CB-8B86-46E9-A97F-C36494E7C625}" type="slidenum">
              <a:rPr kumimoji="1" lang="ja-JP" altLang="en-US" smtClean="0"/>
              <a:t>20</a:t>
            </a:fld>
            <a:endParaRPr kumimoji="1" lang="ja-JP" altLang="en-US" dirty="0"/>
          </a:p>
        </p:txBody>
      </p:sp>
    </p:spTree>
    <p:extLst>
      <p:ext uri="{BB962C8B-B14F-4D97-AF65-F5344CB8AC3E}">
        <p14:creationId xmlns:p14="http://schemas.microsoft.com/office/powerpoint/2010/main" val="1809765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ライブ年間入場者数はライブの公演回数の増加に伴い、増加傾向にあることがわかります。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29D47CB-8B86-46E9-A97F-C36494E7C625}" type="slidenum">
              <a:rPr kumimoji="1" lang="ja-JP" altLang="en-US" smtClean="0"/>
              <a:t>21</a:t>
            </a:fld>
            <a:endParaRPr kumimoji="1" lang="ja-JP" altLang="en-US" dirty="0"/>
          </a:p>
        </p:txBody>
      </p:sp>
    </p:spTree>
    <p:extLst>
      <p:ext uri="{BB962C8B-B14F-4D97-AF65-F5344CB8AC3E}">
        <p14:creationId xmlns:p14="http://schemas.microsoft.com/office/powerpoint/2010/main" val="35929897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以上のデータをまとめると</a:t>
            </a:r>
            <a:endParaRPr kumimoji="1" lang="en-US" altLang="ja-JP" dirty="0" smtClean="0"/>
          </a:p>
          <a:p>
            <a:r>
              <a:rPr kumimoji="1" lang="ja-JP" altLang="en-US" dirty="0" smtClean="0"/>
              <a:t>カラオケの参加人数は大きな変化をあまりしていません。　ライブの公演数と入場者数は増加しています。</a:t>
            </a:r>
            <a:endParaRPr kumimoji="1" lang="en-US" altLang="ja-JP" dirty="0" smtClean="0"/>
          </a:p>
          <a:p>
            <a:r>
              <a:rPr kumimoji="1" lang="ja-JP" altLang="en-US" dirty="0" smtClean="0"/>
              <a:t>このことから騒がれているほど音楽離れは深刻化していないのではないでしょうか。</a:t>
            </a:r>
            <a:endParaRPr kumimoji="1" lang="en-US" altLang="ja-JP" dirty="0" smtClean="0"/>
          </a:p>
          <a:p>
            <a:r>
              <a:rPr kumimoji="1" lang="en-US" altLang="ja-JP" dirty="0" smtClean="0"/>
              <a:t>CD</a:t>
            </a:r>
            <a:r>
              <a:rPr kumimoji="1" lang="ja-JP" altLang="en-US" dirty="0" smtClean="0"/>
              <a:t>の売上が減少しているという点から、</a:t>
            </a:r>
            <a:r>
              <a:rPr kumimoji="1" lang="en-US" altLang="ja-JP" dirty="0" smtClean="0"/>
              <a:t>CD</a:t>
            </a:r>
            <a:r>
              <a:rPr kumimoji="1" lang="ja-JP" altLang="en-US" dirty="0" smtClean="0"/>
              <a:t>の代わりとしてライブ等で儲けているようです。</a:t>
            </a:r>
            <a:endParaRPr kumimoji="1" lang="en-US" altLang="ja-JP" dirty="0" smtClean="0"/>
          </a:p>
          <a:p>
            <a:endParaRPr kumimoji="1" lang="en-US" altLang="ja-JP" dirty="0" smtClean="0"/>
          </a:p>
          <a:p>
            <a:r>
              <a:rPr kumimoji="1" lang="ja-JP" altLang="en-US" dirty="0" smtClean="0"/>
              <a:t>また、</a:t>
            </a:r>
            <a:r>
              <a:rPr kumimoji="1" lang="en-US" altLang="ja-JP" dirty="0" smtClean="0"/>
              <a:t>CD</a:t>
            </a:r>
            <a:r>
              <a:rPr kumimoji="1" lang="ja-JP" altLang="en-US" dirty="0" smtClean="0"/>
              <a:t>を買って一人で楽しむ音楽から、カラオケやライブといった複数人で楽しむ音楽にシフトしていると考えられます。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29D47CB-8B86-46E9-A97F-C36494E7C625}" type="slidenum">
              <a:rPr kumimoji="1" lang="ja-JP" altLang="en-US" smtClean="0"/>
              <a:t>22</a:t>
            </a:fld>
            <a:endParaRPr kumimoji="1" lang="ja-JP" altLang="en-US" dirty="0"/>
          </a:p>
        </p:txBody>
      </p:sp>
    </p:spTree>
    <p:extLst>
      <p:ext uri="{BB962C8B-B14F-4D97-AF65-F5344CB8AC3E}">
        <p14:creationId xmlns:p14="http://schemas.microsoft.com/office/powerpoint/2010/main" val="3582772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a:t>
            </a:r>
            <a:r>
              <a:rPr kumimoji="1" lang="en-US" altLang="ja-JP" dirty="0" smtClean="0"/>
              <a:t>2</a:t>
            </a:r>
            <a:r>
              <a:rPr kumimoji="1" lang="ja-JP" altLang="en-US" dirty="0" smtClean="0"/>
              <a:t>つ目の所得の低下についてです。</a:t>
            </a:r>
            <a:endParaRPr kumimoji="1" lang="en-US" altLang="ja-JP" dirty="0" smtClean="0"/>
          </a:p>
          <a:p>
            <a:endParaRPr kumimoji="1" lang="en-US" altLang="ja-JP" dirty="0" smtClean="0"/>
          </a:p>
          <a:p>
            <a:r>
              <a:rPr kumimoji="1" lang="ja-JP" altLang="en-US" dirty="0" smtClean="0"/>
              <a:t>若者人口と売上の相関関係です。</a:t>
            </a:r>
            <a:endParaRPr kumimoji="1" lang="en-US" altLang="ja-JP" dirty="0" smtClean="0"/>
          </a:p>
          <a:p>
            <a:r>
              <a:rPr kumimoji="1" lang="ja-JP" altLang="en-US" dirty="0" smtClean="0"/>
              <a:t>ここでの若者人口は</a:t>
            </a:r>
            <a:r>
              <a:rPr kumimoji="1" lang="en-US" altLang="ja-JP" dirty="0" smtClean="0"/>
              <a:t>15</a:t>
            </a:r>
            <a:r>
              <a:rPr kumimoji="1" lang="ja-JP" altLang="en-US" dirty="0" smtClean="0"/>
              <a:t>～</a:t>
            </a:r>
            <a:r>
              <a:rPr kumimoji="1" lang="en-US" altLang="ja-JP" dirty="0" smtClean="0"/>
              <a:t>30</a:t>
            </a:r>
            <a:r>
              <a:rPr kumimoji="1" lang="ja-JP" altLang="en-US" dirty="0" smtClean="0"/>
              <a:t>歳としました。</a:t>
            </a:r>
            <a:endParaRPr kumimoji="1" lang="en-US" altLang="ja-JP" dirty="0" smtClean="0"/>
          </a:p>
          <a:p>
            <a:r>
              <a:rPr kumimoji="1" lang="ja-JP" altLang="en-US" dirty="0" smtClean="0"/>
              <a:t>若者の人口が減ると売上が減るというせいの相関がみられます。</a:t>
            </a:r>
            <a:endParaRPr kumimoji="1" lang="ja-JP" altLang="en-US" dirty="0"/>
          </a:p>
        </p:txBody>
      </p:sp>
      <p:sp>
        <p:nvSpPr>
          <p:cNvPr id="4" name="スライド番号プレースホルダー 3"/>
          <p:cNvSpPr>
            <a:spLocks noGrp="1"/>
          </p:cNvSpPr>
          <p:nvPr>
            <p:ph type="sldNum" sz="quarter" idx="10"/>
          </p:nvPr>
        </p:nvSpPr>
        <p:spPr/>
        <p:txBody>
          <a:bodyPr/>
          <a:lstStyle/>
          <a:p>
            <a:fld id="{929D47CB-8B86-46E9-A97F-C36494E7C625}" type="slidenum">
              <a:rPr kumimoji="1" lang="ja-JP" altLang="en-US" smtClean="0"/>
              <a:t>23</a:t>
            </a:fld>
            <a:endParaRPr kumimoji="1" lang="ja-JP" altLang="en-US" dirty="0"/>
          </a:p>
        </p:txBody>
      </p:sp>
    </p:spTree>
    <p:extLst>
      <p:ext uri="{BB962C8B-B14F-4D97-AF65-F5344CB8AC3E}">
        <p14:creationId xmlns:p14="http://schemas.microsoft.com/office/powerpoint/2010/main" val="32865690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所得と売上の相関関係です。</a:t>
            </a:r>
            <a:endParaRPr kumimoji="1" lang="en-US" altLang="ja-JP" dirty="0" smtClean="0"/>
          </a:p>
          <a:p>
            <a:r>
              <a:rPr kumimoji="1" lang="ja-JP" altLang="en-US" dirty="0" smtClean="0"/>
              <a:t>青は音楽ソフトのみのデータで、赤は有料配信音楽を含んだデータになっています。</a:t>
            </a:r>
            <a:endParaRPr kumimoji="1" lang="en-US" altLang="ja-JP" dirty="0" smtClean="0"/>
          </a:p>
          <a:p>
            <a:r>
              <a:rPr kumimoji="1" lang="ja-JP" altLang="en-US" dirty="0" smtClean="0"/>
              <a:t>所得の増減に伴い、売り上げが増減しています。</a:t>
            </a:r>
            <a:endParaRPr kumimoji="1" lang="en-US" altLang="ja-JP" dirty="0" smtClean="0"/>
          </a:p>
          <a:p>
            <a:r>
              <a:rPr kumimoji="1" lang="ja-JP" altLang="en-US" dirty="0" smtClean="0"/>
              <a:t>以前は所得と売上により強い相関関係がありましたが、近年は、所得の減少以上に売り上げが減少しています。</a:t>
            </a:r>
            <a:endParaRPr kumimoji="1" lang="en-US" altLang="ja-JP" dirty="0" smtClean="0"/>
          </a:p>
          <a:p>
            <a:r>
              <a:rPr kumimoji="1" lang="ja-JP" altLang="en-US" dirty="0" smtClean="0"/>
              <a:t>所得以外の要因が関係していると考えられます。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929D47CB-8B86-46E9-A97F-C36494E7C625}" type="slidenum">
              <a:rPr kumimoji="1" lang="ja-JP" altLang="en-US" smtClean="0"/>
              <a:t>24</a:t>
            </a:fld>
            <a:endParaRPr kumimoji="1" lang="ja-JP" altLang="en-US" dirty="0"/>
          </a:p>
        </p:txBody>
      </p:sp>
    </p:spTree>
    <p:extLst>
      <p:ext uri="{BB962C8B-B14F-4D97-AF65-F5344CB8AC3E}">
        <p14:creationId xmlns:p14="http://schemas.microsoft.com/office/powerpoint/2010/main" val="34799743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2</a:t>
            </a:r>
            <a:r>
              <a:rPr kumimoji="1" lang="ja-JP" altLang="en-US" dirty="0" err="1" smtClean="0"/>
              <a:t>つの</a:t>
            </a:r>
            <a:r>
              <a:rPr kumimoji="1" lang="ja-JP" altLang="en-US" dirty="0" smtClean="0"/>
              <a:t>グラフから、若者人口と売上、所得と売上、ともに正の相関があります。</a:t>
            </a:r>
            <a:endParaRPr kumimoji="1" lang="en-US" altLang="ja-JP" dirty="0" smtClean="0"/>
          </a:p>
          <a:p>
            <a:endParaRPr kumimoji="1" lang="en-US" altLang="ja-JP" dirty="0" smtClean="0"/>
          </a:p>
          <a:p>
            <a:r>
              <a:rPr kumimoji="1" lang="ja-JP" altLang="en-US" dirty="0" smtClean="0"/>
              <a:t>若者人口の減少によって市場が縮小している傾向にあります。</a:t>
            </a:r>
            <a:endParaRPr kumimoji="1" lang="en-US" altLang="ja-JP" dirty="0" smtClean="0"/>
          </a:p>
          <a:p>
            <a:r>
              <a:rPr kumimoji="1" lang="ja-JP" altLang="en-US" dirty="0" smtClean="0"/>
              <a:t>また所得と売り上げのグラフから所得以外の要因によってグラフが変動していると考えられます。　</a:t>
            </a:r>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29D47CB-8B86-46E9-A97F-C36494E7C625}" type="slidenum">
              <a:rPr kumimoji="1" lang="ja-JP" altLang="en-US" smtClean="0"/>
              <a:t>25</a:t>
            </a:fld>
            <a:endParaRPr kumimoji="1" lang="ja-JP" altLang="en-US" dirty="0"/>
          </a:p>
        </p:txBody>
      </p:sp>
    </p:spTree>
    <p:extLst>
      <p:ext uri="{BB962C8B-B14F-4D97-AF65-F5344CB8AC3E}">
        <p14:creationId xmlns:p14="http://schemas.microsoft.com/office/powerpoint/2010/main" val="19840617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最後に</a:t>
            </a:r>
            <a:r>
              <a:rPr kumimoji="1" lang="en-US" altLang="ja-JP" dirty="0" smtClean="0"/>
              <a:t>3</a:t>
            </a:r>
            <a:r>
              <a:rPr kumimoji="1" lang="ja-JP" altLang="en-US" dirty="0" smtClean="0"/>
              <a:t>つ目の違法ダウンロードについて触れます。</a:t>
            </a:r>
            <a:endParaRPr kumimoji="1" lang="en-US" altLang="ja-JP" dirty="0" smtClean="0"/>
          </a:p>
          <a:p>
            <a:r>
              <a:rPr kumimoji="1" lang="ja-JP" altLang="en-US" dirty="0" smtClean="0"/>
              <a:t>現在、無料で音楽を聴く方法が増えています。</a:t>
            </a:r>
            <a:endParaRPr kumimoji="1" lang="en-US" altLang="ja-JP" dirty="0" smtClean="0"/>
          </a:p>
          <a:p>
            <a:endParaRPr kumimoji="1" lang="en-US" altLang="ja-JP" dirty="0" smtClean="0"/>
          </a:p>
          <a:p>
            <a:r>
              <a:rPr kumimoji="1" lang="ja-JP" altLang="en-US" dirty="0" smtClean="0"/>
              <a:t>少し前まではパソコンで動画をダウンロードして音楽ファイルに変換するという方法が主流でした。</a:t>
            </a:r>
            <a:endParaRPr kumimoji="1" lang="en-US" altLang="ja-JP" dirty="0" smtClean="0"/>
          </a:p>
          <a:p>
            <a:r>
              <a:rPr kumimoji="1" lang="ja-JP" altLang="en-US" dirty="0" smtClean="0"/>
              <a:t>しかし、</a:t>
            </a:r>
            <a:r>
              <a:rPr kumimoji="1" lang="en-US" altLang="ja-JP" dirty="0" smtClean="0"/>
              <a:t>2012</a:t>
            </a:r>
            <a:r>
              <a:rPr kumimoji="1" lang="ja-JP" altLang="en-US" dirty="0" smtClean="0"/>
              <a:t>年</a:t>
            </a:r>
            <a:r>
              <a:rPr kumimoji="1" lang="en-US" altLang="ja-JP" dirty="0" smtClean="0"/>
              <a:t>10</a:t>
            </a:r>
            <a:r>
              <a:rPr kumimoji="1" lang="ja-JP" altLang="en-US" dirty="0" smtClean="0"/>
              <a:t>月</a:t>
            </a:r>
            <a:r>
              <a:rPr kumimoji="1" lang="en-US" altLang="ja-JP" dirty="0" smtClean="0"/>
              <a:t>1</a:t>
            </a:r>
            <a:r>
              <a:rPr kumimoji="1" lang="ja-JP" altLang="en-US" dirty="0" smtClean="0"/>
              <a:t>日の違法化により、現在は違法となっています。</a:t>
            </a:r>
            <a:endParaRPr kumimoji="1" lang="en-US" altLang="ja-JP" dirty="0" smtClean="0"/>
          </a:p>
          <a:p>
            <a:endParaRPr kumimoji="1" lang="en-US" altLang="ja-JP" dirty="0" smtClean="0"/>
          </a:p>
          <a:p>
            <a:r>
              <a:rPr kumimoji="1" lang="ja-JP" altLang="en-US" dirty="0" smtClean="0"/>
              <a:t>最近は携帯のアプリで無料で音楽を聴くことができます</a:t>
            </a:r>
            <a:endParaRPr kumimoji="1" lang="en-US" altLang="ja-JP" dirty="0" smtClean="0"/>
          </a:p>
          <a:p>
            <a:r>
              <a:rPr kumimoji="1" lang="ja-JP" altLang="en-US" dirty="0" smtClean="0"/>
              <a:t>ではその仕組みがどのようになっているか見ていきます。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29D47CB-8B86-46E9-A97F-C36494E7C625}" type="slidenum">
              <a:rPr kumimoji="1" lang="ja-JP" altLang="en-US" smtClean="0"/>
              <a:t>26</a:t>
            </a:fld>
            <a:endParaRPr kumimoji="1" lang="ja-JP" altLang="en-US" dirty="0"/>
          </a:p>
        </p:txBody>
      </p:sp>
    </p:spTree>
    <p:extLst>
      <p:ext uri="{BB962C8B-B14F-4D97-AF65-F5344CB8AC3E}">
        <p14:creationId xmlns:p14="http://schemas.microsoft.com/office/powerpoint/2010/main" val="24228506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パソコンの変換ソフトの仕組みから始めます。</a:t>
            </a:r>
            <a:endParaRPr kumimoji="1" lang="en-US" altLang="ja-JP" dirty="0" smtClean="0"/>
          </a:p>
          <a:p>
            <a:endParaRPr kumimoji="1" lang="en-US" altLang="ja-JP" dirty="0" smtClean="0"/>
          </a:p>
          <a:p>
            <a:r>
              <a:rPr kumimoji="1" lang="ja-JP" altLang="en-US" dirty="0" smtClean="0"/>
              <a:t>まず、インターネット上で動画を検索し、ソフト内にダウンロードします。</a:t>
            </a:r>
            <a:endParaRPr kumimoji="1" lang="en-US" altLang="ja-JP" dirty="0" smtClean="0"/>
          </a:p>
          <a:p>
            <a:r>
              <a:rPr kumimoji="1" lang="ja-JP" altLang="en-US" dirty="0" smtClean="0"/>
              <a:t>それが完了したら動画のまま、もしくは音楽ファイルに変換します。例えば</a:t>
            </a:r>
            <a:r>
              <a:rPr kumimoji="1" lang="en-US" altLang="ja-JP" dirty="0" smtClean="0"/>
              <a:t>mp3</a:t>
            </a:r>
            <a:r>
              <a:rPr kumimoji="1" lang="ja-JP" altLang="en-US" dirty="0" smtClean="0"/>
              <a:t>といったファイルに変換します。</a:t>
            </a:r>
            <a:endParaRPr kumimoji="1" lang="en-US" altLang="ja-JP" dirty="0" smtClean="0"/>
          </a:p>
          <a:p>
            <a:r>
              <a:rPr kumimoji="1" lang="ja-JP" altLang="en-US" dirty="0" smtClean="0"/>
              <a:t>変換したら、ウォークマンや</a:t>
            </a:r>
            <a:r>
              <a:rPr kumimoji="1" lang="en-US" altLang="ja-JP" dirty="0" smtClean="0"/>
              <a:t>iPod</a:t>
            </a:r>
            <a:r>
              <a:rPr kumimoji="1" lang="ja-JP" altLang="en-US" dirty="0" smtClean="0"/>
              <a:t>などの再生機器に転送して再生する。</a:t>
            </a:r>
            <a:endParaRPr kumimoji="1" lang="en-US" altLang="ja-JP" dirty="0" smtClean="0"/>
          </a:p>
          <a:p>
            <a:r>
              <a:rPr kumimoji="1" lang="ja-JP" altLang="en-US" dirty="0" smtClean="0"/>
              <a:t>といった流れになっています。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929D47CB-8B86-46E9-A97F-C36494E7C625}" type="slidenum">
              <a:rPr kumimoji="1" lang="ja-JP" altLang="en-US" smtClean="0"/>
              <a:t>27</a:t>
            </a:fld>
            <a:endParaRPr kumimoji="1" lang="ja-JP" altLang="en-US" dirty="0"/>
          </a:p>
        </p:txBody>
      </p:sp>
    </p:spTree>
    <p:extLst>
      <p:ext uri="{BB962C8B-B14F-4D97-AF65-F5344CB8AC3E}">
        <p14:creationId xmlns:p14="http://schemas.microsoft.com/office/powerpoint/2010/main" val="2564525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この変換ソフトの仕組みによると、</a:t>
            </a:r>
            <a:endParaRPr kumimoji="1" lang="en-US" altLang="ja-JP" dirty="0" smtClean="0"/>
          </a:p>
          <a:p>
            <a:endParaRPr kumimoji="1" lang="en-US" altLang="ja-JP" dirty="0" smtClean="0"/>
          </a:p>
          <a:p>
            <a:r>
              <a:rPr kumimoji="1" lang="ja-JP" altLang="en-US" dirty="0" smtClean="0"/>
              <a:t>動画そのものをパソコンの中にダウンロードして音楽ファイルに変換して使用可能になることがわかります。</a:t>
            </a:r>
            <a:endParaRPr kumimoji="1" lang="en-US" altLang="ja-JP" dirty="0" smtClean="0"/>
          </a:p>
          <a:p>
            <a:endParaRPr kumimoji="1" lang="en-US" altLang="ja-JP" dirty="0" smtClean="0"/>
          </a:p>
          <a:p>
            <a:r>
              <a:rPr kumimoji="1" lang="ja-JP" altLang="en-US" dirty="0" smtClean="0"/>
              <a:t>現在は違法ダウンロード扱いとなるため、禁止されています。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29D47CB-8B86-46E9-A97F-C36494E7C625}" type="slidenum">
              <a:rPr kumimoji="1" lang="ja-JP" altLang="en-US" smtClean="0"/>
              <a:t>28</a:t>
            </a:fld>
            <a:endParaRPr kumimoji="1" lang="ja-JP" altLang="en-US" dirty="0"/>
          </a:p>
        </p:txBody>
      </p:sp>
    </p:spTree>
    <p:extLst>
      <p:ext uri="{BB962C8B-B14F-4D97-AF65-F5344CB8AC3E}">
        <p14:creationId xmlns:p14="http://schemas.microsoft.com/office/powerpoint/2010/main" val="28044749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違法ダウンロードとは、著作者に許可なくインターネット上にファイルを公開したもの、つまり、違法アップロードされている映像または音声ファイルを</a:t>
            </a:r>
            <a:endParaRPr lang="en-US" altLang="ja-JP" dirty="0" smtClean="0"/>
          </a:p>
          <a:p>
            <a:r>
              <a:rPr lang="ja-JP" altLang="en-US" dirty="0" smtClean="0"/>
              <a:t>違法と知りつつダウンロードすることを言います。</a:t>
            </a:r>
            <a:endParaRPr lang="en-US" altLang="ja-JP" dirty="0" smtClean="0"/>
          </a:p>
          <a:p>
            <a:r>
              <a:rPr lang="ja-JP" altLang="en-US" dirty="0" smtClean="0"/>
              <a:t>これは親告罪で、被害者からの訴えなしに公訴や逮捕ができません。</a:t>
            </a:r>
            <a:endParaRPr lang="en-US" altLang="ja-JP" dirty="0" smtClean="0"/>
          </a:p>
          <a:p>
            <a:r>
              <a:rPr lang="ja-JP" altLang="en-US" dirty="0" smtClean="0"/>
              <a:t>被害者が被害届を出さないと捜査されません。</a:t>
            </a:r>
            <a:endParaRPr lang="en-US" altLang="ja-JP" dirty="0" smtClean="0"/>
          </a:p>
          <a:p>
            <a:endParaRPr lang="en-US" altLang="ja-JP" dirty="0" smtClean="0"/>
          </a:p>
          <a:p>
            <a:r>
              <a:rPr lang="ja-JP" altLang="en-US" dirty="0" smtClean="0"/>
              <a:t>違法ダウンロードの刑罰は</a:t>
            </a:r>
            <a:endParaRPr lang="en-US" altLang="ja-JP" dirty="0" smtClean="0"/>
          </a:p>
          <a:p>
            <a:r>
              <a:rPr lang="en-US" altLang="ja-JP" dirty="0" smtClean="0"/>
              <a:t>2</a:t>
            </a:r>
            <a:r>
              <a:rPr lang="ja-JP" altLang="en-US" dirty="0" smtClean="0"/>
              <a:t>年以下の懲役もしくは</a:t>
            </a:r>
            <a:r>
              <a:rPr lang="en-US" altLang="ja-JP" dirty="0" smtClean="0"/>
              <a:t>200</a:t>
            </a:r>
            <a:r>
              <a:rPr lang="ja-JP" altLang="en-US" dirty="0" smtClean="0"/>
              <a:t>万円以下の罰金、またはこれの併科となります。</a:t>
            </a:r>
            <a:endParaRPr lang="en-US" altLang="ja-JP" dirty="0" smtClean="0"/>
          </a:p>
          <a:p>
            <a:endParaRPr lang="en-US" altLang="ja-JP" dirty="0" smtClean="0"/>
          </a:p>
          <a:p>
            <a:r>
              <a:rPr lang="ja-JP" altLang="en-US" dirty="0" smtClean="0"/>
              <a:t>皆さん違法ダウンロードをしないように気を付けてください</a:t>
            </a:r>
            <a:endParaRPr lang="en-US" altLang="ja-JP" dirty="0" smtClean="0"/>
          </a:p>
        </p:txBody>
      </p:sp>
      <p:sp>
        <p:nvSpPr>
          <p:cNvPr id="4" name="スライド番号プレースホルダー 3"/>
          <p:cNvSpPr>
            <a:spLocks noGrp="1"/>
          </p:cNvSpPr>
          <p:nvPr>
            <p:ph type="sldNum" sz="quarter" idx="10"/>
          </p:nvPr>
        </p:nvSpPr>
        <p:spPr/>
        <p:txBody>
          <a:bodyPr/>
          <a:lstStyle/>
          <a:p>
            <a:fld id="{929D47CB-8B86-46E9-A97F-C36494E7C625}" type="slidenum">
              <a:rPr kumimoji="1" lang="ja-JP" altLang="en-US" smtClean="0"/>
              <a:t>29</a:t>
            </a:fld>
            <a:endParaRPr kumimoji="1" lang="ja-JP" altLang="en-US" dirty="0"/>
          </a:p>
        </p:txBody>
      </p:sp>
    </p:spTree>
    <p:extLst>
      <p:ext uri="{BB962C8B-B14F-4D97-AF65-F5344CB8AC3E}">
        <p14:creationId xmlns:p14="http://schemas.microsoft.com/office/powerpoint/2010/main" val="17913379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シングルは</a:t>
            </a:r>
            <a:r>
              <a:rPr kumimoji="1" lang="en-US" altLang="ja-JP" dirty="0" smtClean="0"/>
              <a:t>2000</a:t>
            </a:r>
            <a:r>
              <a:rPr kumimoji="1" lang="ja-JP" altLang="en-US" dirty="0" smtClean="0"/>
              <a:t>年にピークを迎えましたが、以後は減少傾向にあり、</a:t>
            </a:r>
            <a:r>
              <a:rPr kumimoji="1" lang="en-US" altLang="ja-JP" dirty="0" smtClean="0"/>
              <a:t>2009</a:t>
            </a:r>
            <a:r>
              <a:rPr kumimoji="1" lang="ja-JP" altLang="en-US" dirty="0" smtClean="0"/>
              <a:t>年を境に回復を見せています。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29D47CB-8B86-46E9-A97F-C36494E7C625}" type="slidenum">
              <a:rPr kumimoji="1" lang="ja-JP" altLang="en-US" smtClean="0"/>
              <a:t>3</a:t>
            </a:fld>
            <a:endParaRPr kumimoji="1" lang="ja-JP" altLang="en-US" dirty="0"/>
          </a:p>
        </p:txBody>
      </p:sp>
    </p:spTree>
    <p:extLst>
      <p:ext uri="{BB962C8B-B14F-4D97-AF65-F5344CB8AC3E}">
        <p14:creationId xmlns:p14="http://schemas.microsoft.com/office/powerpoint/2010/main" val="13681604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続いて音楽アプリの仕組みについて説明します。</a:t>
            </a:r>
            <a:endParaRPr lang="en-US" altLang="ja-JP" dirty="0" smtClean="0"/>
          </a:p>
          <a:p>
            <a:endParaRPr lang="en-US" altLang="ja-JP" dirty="0" smtClean="0"/>
          </a:p>
          <a:p>
            <a:r>
              <a:rPr lang="ja-JP" altLang="en-US" dirty="0" smtClean="0"/>
              <a:t>まず、アプリ内で音楽動画の検索をします。</a:t>
            </a:r>
            <a:endParaRPr lang="en-US" altLang="ja-JP" dirty="0" smtClean="0"/>
          </a:p>
          <a:p>
            <a:r>
              <a:rPr lang="ja-JP" altLang="en-US" dirty="0" smtClean="0"/>
              <a:t>そこで視聴したい音楽を選択し、</a:t>
            </a:r>
            <a:endParaRPr lang="en-US" altLang="ja-JP" dirty="0" smtClean="0"/>
          </a:p>
          <a:p>
            <a:r>
              <a:rPr lang="ja-JP" altLang="en-US" dirty="0" smtClean="0"/>
              <a:t>アプリ内でストリーミング再生をするという仕組みです。</a:t>
            </a:r>
            <a:endParaRPr lang="en-US" altLang="ja-JP" dirty="0" smtClean="0"/>
          </a:p>
          <a:p>
            <a:r>
              <a:rPr lang="ja-JP" altLang="en-US" dirty="0" smtClean="0">
                <a:effectLst/>
              </a:rPr>
              <a:t>ストリーミングというのは、データを読み込みながら同時に再生する方式のため、ダウンロードは行われていません。</a:t>
            </a:r>
            <a:endParaRPr lang="en-US" altLang="ja-JP" dirty="0" smtClean="0"/>
          </a:p>
          <a:p>
            <a:endParaRPr lang="en-US" altLang="ja-JP" dirty="0" smtClean="0"/>
          </a:p>
        </p:txBody>
      </p:sp>
      <p:sp>
        <p:nvSpPr>
          <p:cNvPr id="4" name="スライド番号プレースホルダー 3"/>
          <p:cNvSpPr>
            <a:spLocks noGrp="1"/>
          </p:cNvSpPr>
          <p:nvPr>
            <p:ph type="sldNum" sz="quarter" idx="10"/>
          </p:nvPr>
        </p:nvSpPr>
        <p:spPr/>
        <p:txBody>
          <a:bodyPr/>
          <a:lstStyle/>
          <a:p>
            <a:fld id="{929D47CB-8B86-46E9-A97F-C36494E7C625}" type="slidenum">
              <a:rPr kumimoji="1" lang="ja-JP" altLang="en-US" smtClean="0"/>
              <a:t>30</a:t>
            </a:fld>
            <a:endParaRPr kumimoji="1" lang="ja-JP" altLang="en-US" dirty="0"/>
          </a:p>
        </p:txBody>
      </p:sp>
    </p:spTree>
    <p:extLst>
      <p:ext uri="{BB962C8B-B14F-4D97-AF65-F5344CB8AC3E}">
        <p14:creationId xmlns:p14="http://schemas.microsoft.com/office/powerpoint/2010/main" val="32835205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アプリの仕組みから</a:t>
            </a:r>
            <a:endParaRPr kumimoji="1" lang="en-US" altLang="ja-JP" dirty="0" smtClean="0"/>
          </a:p>
          <a:p>
            <a:endParaRPr kumimoji="1" lang="en-US" altLang="ja-JP" dirty="0" smtClean="0"/>
          </a:p>
          <a:p>
            <a:r>
              <a:rPr kumimoji="1" lang="ja-JP" altLang="en-US" dirty="0" smtClean="0"/>
              <a:t>ストリーミング再生となり、ダウンロードは行われていないため、違法ダウンロードには当たりません。</a:t>
            </a:r>
            <a:endParaRPr kumimoji="1" lang="en-US" altLang="ja-JP" dirty="0" smtClean="0"/>
          </a:p>
          <a:p>
            <a:r>
              <a:rPr kumimoji="1" lang="ja-JP" altLang="en-US" dirty="0" smtClean="0"/>
              <a:t>アプリ内の再生リストにのみ保存されるため、元のデータが消えると再生できなくなります。</a:t>
            </a:r>
            <a:endParaRPr kumimoji="1" lang="en-US" altLang="ja-JP" dirty="0" smtClean="0"/>
          </a:p>
          <a:p>
            <a:r>
              <a:rPr kumimoji="1" lang="ja-JP" altLang="en-US" dirty="0" smtClean="0"/>
              <a:t>つまり、これは動画を見る要領と同じといえます。</a:t>
            </a:r>
            <a:endParaRPr kumimoji="1" lang="en-US" altLang="ja-JP" dirty="0" smtClean="0"/>
          </a:p>
          <a:p>
            <a:r>
              <a:rPr kumimoji="1" lang="ja-JP" altLang="en-US" dirty="0" smtClean="0"/>
              <a:t>さらに、</a:t>
            </a:r>
            <a:r>
              <a:rPr kumimoji="1" lang="en-US" altLang="ja-JP" dirty="0" smtClean="0"/>
              <a:t>CD</a:t>
            </a:r>
            <a:r>
              <a:rPr kumimoji="1" lang="ja-JP" altLang="en-US" dirty="0" smtClean="0"/>
              <a:t>を借りたり、再生機器に転送したり、といった煩わしさがなくなり、手軽に様々な音楽を聴くことができます。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929D47CB-8B86-46E9-A97F-C36494E7C625}" type="slidenum">
              <a:rPr kumimoji="1" lang="ja-JP" altLang="en-US" smtClean="0"/>
              <a:t>31</a:t>
            </a:fld>
            <a:endParaRPr kumimoji="1" lang="ja-JP" altLang="en-US" dirty="0"/>
          </a:p>
        </p:txBody>
      </p:sp>
    </p:spTree>
    <p:extLst>
      <p:ext uri="{BB962C8B-B14F-4D97-AF65-F5344CB8AC3E}">
        <p14:creationId xmlns:p14="http://schemas.microsoft.com/office/powerpoint/2010/main" val="294013617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これまでの需要側の要因をまとめると</a:t>
            </a:r>
            <a:endParaRPr kumimoji="1" lang="en-US" altLang="ja-JP" dirty="0" smtClean="0"/>
          </a:p>
          <a:p>
            <a:endParaRPr kumimoji="1" lang="en-US" altLang="ja-JP" dirty="0" smtClean="0"/>
          </a:p>
          <a:p>
            <a:r>
              <a:rPr kumimoji="1" lang="ja-JP" altLang="en-US" dirty="0" smtClean="0"/>
              <a:t>音楽にはお金をかけないで接するという方向に向かっています。</a:t>
            </a:r>
            <a:endParaRPr kumimoji="1" lang="en-US" altLang="ja-JP" dirty="0" smtClean="0"/>
          </a:p>
          <a:p>
            <a:r>
              <a:rPr kumimoji="1" lang="ja-JP" altLang="en-US" dirty="0" smtClean="0"/>
              <a:t>音楽は一人で楽しむより、ライブやカラオケのように複数人で楽しむというツールへと変化しています。</a:t>
            </a:r>
            <a:endParaRPr kumimoji="1" lang="en-US" altLang="ja-JP" dirty="0" smtClean="0"/>
          </a:p>
          <a:p>
            <a:r>
              <a:rPr kumimoji="1" lang="ja-JP" altLang="en-US" dirty="0" smtClean="0"/>
              <a:t>若者人口や所得の減少により、</a:t>
            </a:r>
            <a:r>
              <a:rPr kumimoji="1" lang="en-US" altLang="ja-JP" dirty="0" smtClean="0"/>
              <a:t>CD</a:t>
            </a:r>
            <a:r>
              <a:rPr kumimoji="1" lang="ja-JP" altLang="en-US" dirty="0" smtClean="0"/>
              <a:t>の市場は縮小傾向にあります。</a:t>
            </a:r>
            <a:endParaRPr kumimoji="1" lang="en-US" altLang="ja-JP" dirty="0" smtClean="0"/>
          </a:p>
          <a:p>
            <a:endParaRPr kumimoji="1" lang="en-US" altLang="ja-JP" dirty="0" smtClean="0"/>
          </a:p>
          <a:p>
            <a:r>
              <a:rPr kumimoji="1" lang="en-US" altLang="ja-JP" dirty="0" smtClean="0"/>
              <a:t>CD</a:t>
            </a:r>
            <a:r>
              <a:rPr kumimoji="1" lang="ja-JP" altLang="en-US" dirty="0" smtClean="0"/>
              <a:t>の市場が縮小しても、音楽への接し方や楽しみ方の変化により、</a:t>
            </a:r>
            <a:endParaRPr kumimoji="1" lang="en-US" altLang="ja-JP" dirty="0" smtClean="0"/>
          </a:p>
          <a:p>
            <a:r>
              <a:rPr kumimoji="1" lang="ja-JP" altLang="en-US" dirty="0" smtClean="0"/>
              <a:t>音楽離れが進んでいるわけではないということが言えます。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29D47CB-8B86-46E9-A97F-C36494E7C625}" type="slidenum">
              <a:rPr kumimoji="1" lang="ja-JP" altLang="en-US" smtClean="0"/>
              <a:t>32</a:t>
            </a:fld>
            <a:endParaRPr kumimoji="1" lang="ja-JP" altLang="en-US" dirty="0"/>
          </a:p>
        </p:txBody>
      </p:sp>
    </p:spTree>
    <p:extLst>
      <p:ext uri="{BB962C8B-B14F-4D97-AF65-F5344CB8AC3E}">
        <p14:creationId xmlns:p14="http://schemas.microsoft.com/office/powerpoint/2010/main" val="15397157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次に供給側の要因を見ていきます。</a:t>
            </a:r>
            <a:endParaRPr kumimoji="1" lang="ja-JP" altLang="en-US" dirty="0"/>
          </a:p>
        </p:txBody>
      </p:sp>
      <p:sp>
        <p:nvSpPr>
          <p:cNvPr id="4" name="スライド番号プレースホルダー 3"/>
          <p:cNvSpPr>
            <a:spLocks noGrp="1"/>
          </p:cNvSpPr>
          <p:nvPr>
            <p:ph type="sldNum" sz="quarter" idx="10"/>
          </p:nvPr>
        </p:nvSpPr>
        <p:spPr/>
        <p:txBody>
          <a:bodyPr/>
          <a:lstStyle/>
          <a:p>
            <a:fld id="{929D47CB-8B86-46E9-A97F-C36494E7C625}" type="slidenum">
              <a:rPr kumimoji="1" lang="ja-JP" altLang="en-US" smtClean="0"/>
              <a:t>33</a:t>
            </a:fld>
            <a:endParaRPr kumimoji="1" lang="ja-JP" altLang="en-US" dirty="0"/>
          </a:p>
        </p:txBody>
      </p:sp>
    </p:spTree>
    <p:extLst>
      <p:ext uri="{BB962C8B-B14F-4D97-AF65-F5344CB8AC3E}">
        <p14:creationId xmlns:p14="http://schemas.microsoft.com/office/powerpoint/2010/main" val="40078768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最初に、「動画での無料配信」についてです。</a:t>
            </a:r>
            <a:endParaRPr kumimoji="1" lang="en-US" altLang="ja-JP" dirty="0" smtClean="0"/>
          </a:p>
          <a:p>
            <a:endParaRPr kumimoji="1" lang="en-US" altLang="ja-JP" dirty="0" smtClean="0"/>
          </a:p>
          <a:p>
            <a:r>
              <a:rPr kumimoji="1" lang="ja-JP" altLang="en-US" dirty="0" smtClean="0"/>
              <a:t>消費者は無料動画配信サイトや、無料のファイルに頼り、音楽を購入せずに楽しんでいます。</a:t>
            </a:r>
            <a:endParaRPr kumimoji="1" lang="en-US" altLang="ja-JP" dirty="0" smtClean="0"/>
          </a:p>
          <a:p>
            <a:r>
              <a:rPr kumimoji="1" lang="ja-JP" altLang="en-US" dirty="0" smtClean="0"/>
              <a:t>これまでは</a:t>
            </a:r>
            <a:r>
              <a:rPr kumimoji="1" lang="en-US" altLang="ja-JP" dirty="0" smtClean="0"/>
              <a:t>CD</a:t>
            </a:r>
            <a:r>
              <a:rPr kumimoji="1" lang="ja-JP" altLang="en-US" dirty="0" smtClean="0"/>
              <a:t>などを購入して楽しんでいる層が多かったことから、</a:t>
            </a:r>
            <a:endParaRPr kumimoji="1" lang="en-US" altLang="ja-JP" dirty="0" smtClean="0"/>
          </a:p>
          <a:p>
            <a:r>
              <a:rPr kumimoji="1" lang="ja-JP" altLang="en-US" dirty="0" smtClean="0"/>
              <a:t>接し方が多様化したと考えられます。</a:t>
            </a:r>
            <a:endParaRPr kumimoji="1" lang="en-US" altLang="ja-JP" dirty="0" smtClean="0"/>
          </a:p>
          <a:p>
            <a:r>
              <a:rPr kumimoji="1" lang="ja-JP" altLang="en-US" dirty="0" smtClean="0"/>
              <a:t>それに対応して供給方法も多様化しているといえるのではないでしょうか。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29D47CB-8B86-46E9-A97F-C36494E7C625}" type="slidenum">
              <a:rPr kumimoji="1" lang="ja-JP" altLang="en-US" smtClean="0"/>
              <a:t>34</a:t>
            </a:fld>
            <a:endParaRPr kumimoji="1" lang="ja-JP" altLang="en-US" dirty="0"/>
          </a:p>
        </p:txBody>
      </p:sp>
    </p:spTree>
    <p:extLst>
      <p:ext uri="{BB962C8B-B14F-4D97-AF65-F5344CB8AC3E}">
        <p14:creationId xmlns:p14="http://schemas.microsoft.com/office/powerpoint/2010/main" val="30898350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こちらは音楽を楽しむために利用したサービス別のグラフです。</a:t>
            </a:r>
            <a:endParaRPr kumimoji="1" lang="en-US" altLang="ja-JP" dirty="0" smtClean="0"/>
          </a:p>
          <a:p>
            <a:r>
              <a:rPr kumimoji="1" lang="ja-JP" altLang="en-US" dirty="0" smtClean="0"/>
              <a:t>大学・専門生と５０代を比較してみました。</a:t>
            </a:r>
            <a:endParaRPr kumimoji="1" lang="en-US" altLang="ja-JP" dirty="0" smtClean="0"/>
          </a:p>
          <a:p>
            <a:endParaRPr kumimoji="1" lang="en-US" altLang="ja-JP" dirty="0" smtClean="0"/>
          </a:p>
          <a:p>
            <a:r>
              <a:rPr kumimoji="1" lang="ja-JP" altLang="en-US" dirty="0" smtClean="0"/>
              <a:t>無料動画配信サイトは高く、有料チャンネルや動画は低い結果となっています。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29D47CB-8B86-46E9-A97F-C36494E7C625}" type="slidenum">
              <a:rPr kumimoji="1" lang="ja-JP" altLang="en-US" smtClean="0"/>
              <a:t>35</a:t>
            </a:fld>
            <a:endParaRPr kumimoji="1" lang="ja-JP" altLang="en-US" dirty="0"/>
          </a:p>
        </p:txBody>
      </p:sp>
    </p:spTree>
    <p:extLst>
      <p:ext uri="{BB962C8B-B14F-4D97-AF65-F5344CB8AC3E}">
        <p14:creationId xmlns:p14="http://schemas.microsoft.com/office/powerpoint/2010/main" val="350088103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グラフから、大学・専門生は特に動画サイトやカラオケなど多いこと</a:t>
            </a:r>
            <a:endParaRPr kumimoji="1" lang="en-US" altLang="ja-JP" dirty="0" smtClean="0"/>
          </a:p>
          <a:p>
            <a:r>
              <a:rPr kumimoji="1" lang="ja-JP" altLang="en-US" dirty="0" smtClean="0"/>
              <a:t>５０代では特にラジオやテレビなどのメディアが主流になっていること　</a:t>
            </a:r>
            <a:endParaRPr kumimoji="1" lang="en-US" altLang="ja-JP" dirty="0" smtClean="0"/>
          </a:p>
          <a:p>
            <a:r>
              <a:rPr kumimoji="1" lang="ja-JP" altLang="en-US" dirty="0" smtClean="0"/>
              <a:t>という２つの結果が導き出せます。</a:t>
            </a:r>
            <a:endParaRPr kumimoji="1" lang="en-US" altLang="ja-JP" dirty="0" smtClean="0"/>
          </a:p>
          <a:p>
            <a:endParaRPr kumimoji="1" lang="en-US" altLang="ja-JP" dirty="0" smtClean="0"/>
          </a:p>
          <a:p>
            <a:r>
              <a:rPr kumimoji="1" lang="ja-JP" altLang="en-US" dirty="0" smtClean="0"/>
              <a:t>「世代間で音楽の楽しみ方に大きな差がある」ということが言えます。</a:t>
            </a:r>
            <a:endParaRPr kumimoji="1" lang="en-US" altLang="ja-JP" dirty="0" smtClean="0"/>
          </a:p>
          <a:p>
            <a:r>
              <a:rPr kumimoji="1" lang="ja-JP" altLang="en-US" dirty="0" smtClean="0"/>
              <a:t>　</a:t>
            </a:r>
            <a:endParaRPr kumimoji="1" lang="en-US" altLang="ja-JP" dirty="0" smtClean="0"/>
          </a:p>
          <a:p>
            <a:r>
              <a:rPr kumimoji="1" lang="ja-JP" altLang="en-US" dirty="0" smtClean="0"/>
              <a:t>どちらの世代も無料もしくは安価で楽しむことが多いとわかります。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29D47CB-8B86-46E9-A97F-C36494E7C625}" type="slidenum">
              <a:rPr kumimoji="1" lang="ja-JP" altLang="en-US" smtClean="0"/>
              <a:t>36</a:t>
            </a:fld>
            <a:endParaRPr kumimoji="1" lang="ja-JP" altLang="en-US" dirty="0"/>
          </a:p>
        </p:txBody>
      </p:sp>
    </p:spTree>
    <p:extLst>
      <p:ext uri="{BB962C8B-B14F-4D97-AF65-F5344CB8AC3E}">
        <p14:creationId xmlns:p14="http://schemas.microsoft.com/office/powerpoint/2010/main" val="180514502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endParaRPr kumimoji="1" lang="en-US" altLang="ja-JP" dirty="0" smtClean="0"/>
          </a:p>
          <a:p>
            <a:r>
              <a:rPr kumimoji="1" lang="ja-JP" altLang="en-US" dirty="0" smtClean="0"/>
              <a:t>次に「メディアによる音楽の影響」についてです。</a:t>
            </a:r>
            <a:endParaRPr kumimoji="1" lang="en-US" altLang="ja-JP" dirty="0" smtClean="0"/>
          </a:p>
          <a:p>
            <a:r>
              <a:rPr kumimoji="1" lang="ja-JP" altLang="en-US" dirty="0" smtClean="0"/>
              <a:t>ここでは</a:t>
            </a:r>
            <a:r>
              <a:rPr kumimoji="1" lang="en-US" altLang="ja-JP" dirty="0" smtClean="0"/>
              <a:t>2</a:t>
            </a:r>
            <a:r>
              <a:rPr kumimoji="1" lang="ja-JP" altLang="en-US" dirty="0" smtClean="0"/>
              <a:t>項目に分け、</a:t>
            </a:r>
            <a:endParaRPr kumimoji="1" lang="en-US" altLang="ja-JP" dirty="0" smtClean="0"/>
          </a:p>
          <a:p>
            <a:r>
              <a:rPr kumimoji="1" lang="en-US" altLang="ja-JP" dirty="0" smtClean="0"/>
              <a:t>1</a:t>
            </a:r>
            <a:r>
              <a:rPr kumimoji="1" lang="ja-JP" altLang="en-US" dirty="0" smtClean="0"/>
              <a:t>つ目に、「報道による影響」として、佐村河内氏や妖怪ウォッチの例をとります。</a:t>
            </a:r>
            <a:endParaRPr kumimoji="1" lang="en-US" altLang="ja-JP" dirty="0" smtClean="0"/>
          </a:p>
          <a:p>
            <a:r>
              <a:rPr kumimoji="1" lang="en-US" altLang="ja-JP" dirty="0" smtClean="0"/>
              <a:t>2</a:t>
            </a:r>
            <a:r>
              <a:rPr kumimoji="1" lang="ja-JP" altLang="en-US" dirty="0" smtClean="0"/>
              <a:t>つ目は「特典付き商法」として、代表的な</a:t>
            </a:r>
            <a:r>
              <a:rPr kumimoji="1" lang="en-US" altLang="ja-JP" dirty="0" smtClean="0"/>
              <a:t>AKB48 </a:t>
            </a:r>
            <a:r>
              <a:rPr kumimoji="1" lang="ja-JP" altLang="en-US" dirty="0" smtClean="0"/>
              <a:t>を例にとってみていくことにします。</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季節で扱われるとオリコン</a:t>
            </a:r>
            <a:r>
              <a:rPr kumimoji="1" lang="en-US" altLang="ja-JP" dirty="0" smtClean="0"/>
              <a:t>up</a:t>
            </a:r>
          </a:p>
          <a:p>
            <a:endParaRPr kumimoji="1" lang="en-US" altLang="ja-JP" dirty="0" smtClean="0"/>
          </a:p>
          <a:p>
            <a:r>
              <a:rPr kumimoji="1" lang="ja-JP" altLang="en-US" dirty="0" smtClean="0"/>
              <a:t>山下達郎　クリスマスイブ</a:t>
            </a:r>
            <a:endParaRPr kumimoji="1" lang="en-US" altLang="ja-JP" dirty="0" smtClean="0"/>
          </a:p>
          <a:p>
            <a:endParaRPr kumimoji="1" lang="en-US" altLang="ja-JP" dirty="0" smtClean="0"/>
          </a:p>
          <a:p>
            <a:r>
              <a:rPr kumimoji="1" lang="ja-JP" altLang="en-US" dirty="0" smtClean="0"/>
              <a:t>レミオロメン　</a:t>
            </a:r>
            <a:r>
              <a:rPr kumimoji="1" lang="en-US" altLang="ja-JP" dirty="0" smtClean="0"/>
              <a:t>3</a:t>
            </a:r>
            <a:r>
              <a:rPr kumimoji="1" lang="ja-JP" altLang="en-US" dirty="0" smtClean="0"/>
              <a:t>月</a:t>
            </a:r>
            <a:r>
              <a:rPr kumimoji="1" lang="en-US" altLang="ja-JP" dirty="0" smtClean="0"/>
              <a:t>9</a:t>
            </a:r>
            <a:r>
              <a:rPr kumimoji="1" lang="ja-JP" altLang="en-US" dirty="0" smtClean="0"/>
              <a:t>日</a:t>
            </a:r>
            <a:endParaRPr kumimoji="1" lang="en-US" altLang="ja-JP" dirty="0" smtClean="0"/>
          </a:p>
          <a:p>
            <a:endParaRPr kumimoji="1" lang="en-US" altLang="ja-JP" dirty="0" smtClean="0"/>
          </a:p>
          <a:p>
            <a:r>
              <a:rPr kumimoji="1" lang="en-US" altLang="ja-JP" dirty="0" smtClean="0"/>
              <a:t>TUBE</a:t>
            </a:r>
            <a:r>
              <a:rPr kumimoji="1" lang="ja-JP" altLang="en-US" dirty="0" smtClean="0"/>
              <a:t>　シーズン　イン　ザ　サン</a:t>
            </a:r>
            <a:endParaRPr kumimoji="1" lang="en-US" altLang="ja-JP" dirty="0" smtClean="0"/>
          </a:p>
          <a:p>
            <a:endParaRPr kumimoji="1" lang="en-US" altLang="ja-JP" dirty="0" smtClean="0"/>
          </a:p>
          <a:p>
            <a:r>
              <a:rPr kumimoji="1" lang="en-US" altLang="ja-JP" dirty="0" err="1" smtClean="0"/>
              <a:t>μ’s</a:t>
            </a:r>
            <a:endParaRPr kumimoji="1" lang="en-US" altLang="ja-JP" dirty="0" smtClean="0"/>
          </a:p>
          <a:p>
            <a:endParaRPr kumimoji="1" lang="en-US" altLang="ja-JP" dirty="0" smtClean="0"/>
          </a:p>
          <a:p>
            <a:r>
              <a:rPr kumimoji="1" lang="ja-JP" altLang="en-US" dirty="0" smtClean="0"/>
              <a:t>森山直太郎　　さくら独唱</a:t>
            </a:r>
            <a:endParaRPr kumimoji="1" lang="en-US" altLang="ja-JP" dirty="0" smtClean="0"/>
          </a:p>
          <a:p>
            <a:endParaRPr kumimoji="1" lang="en-US" altLang="ja-JP" dirty="0" smtClean="0"/>
          </a:p>
          <a:p>
            <a:r>
              <a:rPr kumimoji="1" lang="ja-JP" altLang="en-US" dirty="0" smtClean="0"/>
              <a:t>おニャン子</a:t>
            </a:r>
            <a:r>
              <a:rPr kumimoji="1" lang="ja-JP" altLang="en-US" dirty="0" err="1" smtClean="0"/>
              <a:t>くらぶ</a:t>
            </a:r>
            <a:r>
              <a:rPr kumimoji="1" lang="ja-JP" altLang="en-US" dirty="0" smtClean="0"/>
              <a:t>　バレンタインデーキス　</a:t>
            </a:r>
            <a:endParaRPr kumimoji="1" lang="en-US" altLang="ja-JP" dirty="0" smtClean="0"/>
          </a:p>
          <a:p>
            <a:r>
              <a:rPr kumimoji="1" lang="ja-JP" altLang="en-US"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929D47CB-8B86-46E9-A97F-C36494E7C625}" type="slidenum">
              <a:rPr kumimoji="1" lang="ja-JP" altLang="en-US" smtClean="0"/>
              <a:t>37</a:t>
            </a:fld>
            <a:endParaRPr kumimoji="1" lang="ja-JP" altLang="en-US" dirty="0"/>
          </a:p>
        </p:txBody>
      </p:sp>
    </p:spTree>
    <p:extLst>
      <p:ext uri="{BB962C8B-B14F-4D97-AF65-F5344CB8AC3E}">
        <p14:creationId xmlns:p14="http://schemas.microsoft.com/office/powerpoint/2010/main" val="335766262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smtClean="0"/>
              <a:t>まず、佐村河内氏の例です。</a:t>
            </a:r>
            <a:endParaRPr lang="en-US" altLang="ja-JP" sz="1200" dirty="0" smtClean="0"/>
          </a:p>
          <a:p>
            <a:r>
              <a:rPr lang="ja-JP" altLang="en-US" sz="1200" dirty="0" smtClean="0"/>
              <a:t>２０１４年２月佐村河内守氏のゴーストライター騒動により、関連アルバム</a:t>
            </a:r>
            <a:r>
              <a:rPr lang="en-US" altLang="ja-JP" sz="1200" dirty="0" smtClean="0"/>
              <a:t>3</a:t>
            </a:r>
            <a:r>
              <a:rPr lang="ja-JP" altLang="en-US" sz="1200" dirty="0" smtClean="0"/>
              <a:t>作品が、週間アルバムランキングで</a:t>
            </a:r>
            <a:r>
              <a:rPr lang="en-US" altLang="ja-JP" sz="1200" dirty="0" smtClean="0"/>
              <a:t>300</a:t>
            </a:r>
            <a:r>
              <a:rPr lang="ja-JP" altLang="en-US" sz="1200" dirty="0" smtClean="0"/>
              <a:t>位圏外から急上昇しました。</a:t>
            </a:r>
            <a:endParaRPr lang="en-US" altLang="ja-JP" sz="1200" dirty="0" smtClean="0"/>
          </a:p>
          <a:p>
            <a:pPr marL="0" indent="0">
              <a:buNone/>
            </a:pPr>
            <a:endParaRPr lang="ja-JP" altLang="en-US" sz="1200" dirty="0" smtClean="0"/>
          </a:p>
          <a:p>
            <a:endParaRPr lang="ja-JP" altLang="en-US" dirty="0" smtClean="0"/>
          </a:p>
          <a:p>
            <a:r>
              <a:rPr lang="ja-JP" altLang="en-US" sz="1200" dirty="0" smtClean="0"/>
              <a:t>交響曲第</a:t>
            </a:r>
            <a:r>
              <a:rPr lang="en-US" altLang="ja-JP" sz="1200" dirty="0" smtClean="0"/>
              <a:t>1</a:t>
            </a:r>
            <a:r>
              <a:rPr lang="ja-JP" altLang="en-US" sz="1200" dirty="0" smtClean="0"/>
              <a:t>番</a:t>
            </a:r>
            <a:r>
              <a:rPr lang="en-US" altLang="ja-JP" sz="1200" dirty="0" smtClean="0"/>
              <a:t>《HIROSHIMA》</a:t>
            </a:r>
            <a:r>
              <a:rPr lang="ja-JP" altLang="en-US" sz="1200" dirty="0" smtClean="0"/>
              <a:t>→</a:t>
            </a:r>
            <a:r>
              <a:rPr lang="zh-TW" altLang="en-US" sz="1200" dirty="0" smtClean="0">
                <a:latin typeface="ＭＳ Ｐゴシック" panose="020B0600070205080204" pitchFamily="50" charset="-128"/>
                <a:ea typeface="ＭＳ Ｐゴシック" panose="020B0600070205080204" pitchFamily="50" charset="-128"/>
              </a:rPr>
              <a:t>週間</a:t>
            </a:r>
            <a:r>
              <a:rPr lang="ja-JP" altLang="en-US" sz="1200" dirty="0" smtClean="0">
                <a:latin typeface="ＭＳ Ｐゴシック" panose="020B0600070205080204" pitchFamily="50" charset="-128"/>
                <a:ea typeface="ＭＳ Ｐゴシック" panose="020B0600070205080204" pitchFamily="50" charset="-128"/>
              </a:rPr>
              <a:t>ランキング</a:t>
            </a:r>
            <a:r>
              <a:rPr lang="en-US" altLang="zh-TW" sz="1200" dirty="0" smtClean="0">
                <a:latin typeface="ＭＳ Ｐゴシック" panose="020B0600070205080204" pitchFamily="50" charset="-128"/>
                <a:ea typeface="ＭＳ Ｐゴシック" panose="020B0600070205080204" pitchFamily="50" charset="-128"/>
              </a:rPr>
              <a:t>27</a:t>
            </a:r>
            <a:r>
              <a:rPr lang="zh-TW" altLang="en-US" sz="1200" dirty="0" smtClean="0">
                <a:latin typeface="ＭＳ Ｐゴシック" panose="020B0600070205080204" pitchFamily="50" charset="-128"/>
                <a:ea typeface="ＭＳ Ｐゴシック" panose="020B0600070205080204" pitchFamily="50" charset="-128"/>
              </a:rPr>
              <a:t>位</a:t>
            </a:r>
            <a:endParaRPr lang="en-US" altLang="zh-TW" sz="1200" dirty="0" smtClean="0">
              <a:latin typeface="ＭＳ Ｐゴシック" panose="020B0600070205080204" pitchFamily="50" charset="-128"/>
              <a:ea typeface="ＭＳ Ｐゴシック" panose="020B0600070205080204" pitchFamily="50" charset="-128"/>
            </a:endParaRPr>
          </a:p>
          <a:p>
            <a:r>
              <a:rPr lang="ja-JP" altLang="en-US" sz="1200" dirty="0" smtClean="0">
                <a:latin typeface="ＭＳ Ｐゴシック" panose="020B0600070205080204" pitchFamily="50" charset="-128"/>
                <a:ea typeface="ＭＳ Ｐゴシック" panose="020B0600070205080204" pitchFamily="50" charset="-128"/>
              </a:rPr>
              <a:t>シャコンヌ～佐村河内守弦楽作品集が</a:t>
            </a:r>
            <a:r>
              <a:rPr lang="en-US" altLang="ja-JP" sz="1200" dirty="0" smtClean="0">
                <a:latin typeface="ＭＳ Ｐゴシック" panose="020B0600070205080204" pitchFamily="50" charset="-128"/>
                <a:ea typeface="ＭＳ Ｐゴシック" panose="020B0600070205080204" pitchFamily="50" charset="-128"/>
              </a:rPr>
              <a:t>88</a:t>
            </a:r>
            <a:r>
              <a:rPr lang="ja-JP" altLang="en-US" sz="1200" dirty="0" smtClean="0">
                <a:latin typeface="ＭＳ Ｐゴシック" panose="020B0600070205080204" pitchFamily="50" charset="-128"/>
                <a:ea typeface="ＭＳ Ｐゴシック" panose="020B0600070205080204" pitchFamily="50" charset="-128"/>
              </a:rPr>
              <a:t>位</a:t>
            </a:r>
            <a:endParaRPr lang="en-US" altLang="ja-JP" sz="1200" dirty="0" smtClean="0">
              <a:latin typeface="ＭＳ Ｐゴシック" panose="020B0600070205080204" pitchFamily="50" charset="-128"/>
              <a:ea typeface="ＭＳ Ｐゴシック" panose="020B0600070205080204" pitchFamily="50" charset="-128"/>
            </a:endParaRPr>
          </a:p>
          <a:p>
            <a:r>
              <a:rPr lang="ja-JP" altLang="en-US" sz="1200" dirty="0" smtClean="0">
                <a:latin typeface="ＭＳ Ｐゴシック" panose="020B0600070205080204" pitchFamily="50" charset="-128"/>
                <a:ea typeface="ＭＳ Ｐゴシック" panose="020B0600070205080204" pitchFamily="50" charset="-128"/>
              </a:rPr>
              <a:t>佐村河内守：鎮魂のソナタが</a:t>
            </a:r>
            <a:r>
              <a:rPr lang="en-US" altLang="ja-JP" sz="1200" dirty="0" smtClean="0">
                <a:latin typeface="ＭＳ Ｐゴシック" panose="020B0600070205080204" pitchFamily="50" charset="-128"/>
                <a:ea typeface="ＭＳ Ｐゴシック" panose="020B0600070205080204" pitchFamily="50" charset="-128"/>
              </a:rPr>
              <a:t>95</a:t>
            </a:r>
            <a:r>
              <a:rPr lang="ja-JP" altLang="en-US" sz="1200" dirty="0" smtClean="0">
                <a:latin typeface="ＭＳ Ｐゴシック" panose="020B0600070205080204" pitchFamily="50" charset="-128"/>
                <a:ea typeface="ＭＳ Ｐゴシック" panose="020B0600070205080204" pitchFamily="50" charset="-128"/>
              </a:rPr>
              <a:t>位　　にランクイン。</a:t>
            </a:r>
            <a:endParaRPr kumimoji="1" lang="ja-JP" altLang="en-US" dirty="0" smtClean="0"/>
          </a:p>
          <a:p>
            <a:endParaRPr kumimoji="1" lang="en-US" altLang="ja-JP" sz="1200" dirty="0" smtClean="0">
              <a:latin typeface="ＭＳ Ｐゴシック" panose="020B0600070205080204" pitchFamily="50" charset="-128"/>
              <a:ea typeface="ＭＳ Ｐゴシック" panose="020B0600070205080204" pitchFamily="50" charset="-128"/>
            </a:endParaRPr>
          </a:p>
          <a:p>
            <a:pPr marL="0" indent="0">
              <a:buNone/>
            </a:pPr>
            <a:endParaRPr lang="en-US" altLang="ja-JP" sz="1200" dirty="0" smtClean="0">
              <a:latin typeface="ＭＳ Ｐゴシック" panose="020B0600070205080204" pitchFamily="50" charset="-128"/>
              <a:ea typeface="ＭＳ Ｐゴシック" panose="020B0600070205080204"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66E0FD00-184F-4513-9AFF-7E2CB7E92E7B}" type="slidenum">
              <a:rPr kumimoji="1" lang="ja-JP" altLang="en-US" smtClean="0"/>
              <a:t>38</a:t>
            </a:fld>
            <a:endParaRPr kumimoji="1" lang="ja-JP" altLang="en-US" dirty="0"/>
          </a:p>
        </p:txBody>
      </p:sp>
    </p:spTree>
    <p:extLst>
      <p:ext uri="{BB962C8B-B14F-4D97-AF65-F5344CB8AC3E}">
        <p14:creationId xmlns:p14="http://schemas.microsoft.com/office/powerpoint/2010/main" val="348401661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次に、妖怪ウォッチの例です。</a:t>
            </a:r>
            <a:endParaRPr kumimoji="1" lang="en-US" altLang="ja-JP" dirty="0" smtClean="0"/>
          </a:p>
          <a:p>
            <a:r>
              <a:rPr kumimoji="1" lang="ja-JP" altLang="en-US" dirty="0" smtClean="0"/>
              <a:t>子供たちの間で人気があり、メディアが大きく取り上げたことで大流行しました。</a:t>
            </a:r>
            <a:endParaRPr kumimoji="1" lang="en-US" altLang="ja-JP" dirty="0" smtClean="0"/>
          </a:p>
          <a:p>
            <a:r>
              <a:rPr kumimoji="1" lang="ja-JP" altLang="en-US" dirty="0" smtClean="0"/>
              <a:t>その結果、オリコン週間チャートでダン・ダン　ドゥビ・ズバー！が１位。</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ゲラゲラポーのうた　</a:t>
            </a:r>
            <a:r>
              <a:rPr lang="en-US" altLang="ja-JP" dirty="0" smtClean="0"/>
              <a:t>4</a:t>
            </a:r>
            <a:r>
              <a:rPr lang="ja-JP" altLang="en-US" dirty="0" smtClean="0"/>
              <a:t>位になりました。</a:t>
            </a:r>
            <a:endParaRPr lang="en-US" altLang="ja-JP" dirty="0" smtClean="0"/>
          </a:p>
          <a:p>
            <a:endParaRPr kumimoji="1" lang="en-US" altLang="ja-JP" dirty="0" smtClean="0"/>
          </a:p>
          <a:p>
            <a:r>
              <a:rPr kumimoji="1" lang="ja-JP" altLang="en-US" dirty="0" smtClean="0"/>
              <a:t>この２つの例のように、メディアで取り上げられたり、話題や流行になっているものを取り入れることで、</a:t>
            </a:r>
            <a:endParaRPr kumimoji="1" lang="en-US" altLang="ja-JP" dirty="0" smtClean="0"/>
          </a:p>
          <a:p>
            <a:r>
              <a:rPr kumimoji="1" lang="ja-JP" altLang="en-US" dirty="0" smtClean="0"/>
              <a:t>オリコンなどのランキングの順位に大きく影響を与えることがわかります。</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6E0FD00-184F-4513-9AFF-7E2CB7E92E7B}" type="slidenum">
              <a:rPr kumimoji="1" lang="ja-JP" altLang="en-US" smtClean="0"/>
              <a:t>39</a:t>
            </a:fld>
            <a:endParaRPr kumimoji="1" lang="ja-JP" altLang="en-US" dirty="0"/>
          </a:p>
        </p:txBody>
      </p:sp>
    </p:spTree>
    <p:extLst>
      <p:ext uri="{BB962C8B-B14F-4D97-AF65-F5344CB8AC3E}">
        <p14:creationId xmlns:p14="http://schemas.microsoft.com/office/powerpoint/2010/main" val="3705593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次にアルバムの推移です。</a:t>
            </a:r>
            <a:endParaRPr kumimoji="1" lang="en-US" altLang="ja-JP" dirty="0" smtClean="0"/>
          </a:p>
          <a:p>
            <a:r>
              <a:rPr kumimoji="1" lang="ja-JP" altLang="en-US" dirty="0" smtClean="0"/>
              <a:t>アルバムもシングルと同じく、</a:t>
            </a:r>
            <a:r>
              <a:rPr kumimoji="1" lang="en-US" altLang="ja-JP" dirty="0" smtClean="0"/>
              <a:t>2000</a:t>
            </a:r>
            <a:r>
              <a:rPr kumimoji="1" lang="ja-JP" altLang="en-US" dirty="0" smtClean="0"/>
              <a:t>年にピークを迎えますが、シングルとは違い、年々減少しています。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29D47CB-8B86-46E9-A97F-C36494E7C625}" type="slidenum">
              <a:rPr kumimoji="1" lang="ja-JP" altLang="en-US" smtClean="0"/>
              <a:t>4</a:t>
            </a:fld>
            <a:endParaRPr kumimoji="1" lang="ja-JP" altLang="en-US" dirty="0"/>
          </a:p>
        </p:txBody>
      </p:sp>
    </p:spTree>
    <p:extLst>
      <p:ext uri="{BB962C8B-B14F-4D97-AF65-F5344CB8AC3E}">
        <p14:creationId xmlns:p14="http://schemas.microsoft.com/office/powerpoint/2010/main" val="138209111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特典付き商法として、</a:t>
            </a:r>
            <a:r>
              <a:rPr lang="en-US" altLang="ja-JP" dirty="0" smtClean="0"/>
              <a:t>AKB48</a:t>
            </a:r>
            <a:r>
              <a:rPr lang="ja-JP" altLang="en-US" dirty="0" smtClean="0"/>
              <a:t>商法について説明します。</a:t>
            </a:r>
            <a:endParaRPr lang="en-US" altLang="ja-JP" dirty="0" smtClean="0"/>
          </a:p>
          <a:p>
            <a:r>
              <a:rPr lang="en-US" altLang="ja-JP" dirty="0" smtClean="0"/>
              <a:t>AKB</a:t>
            </a:r>
            <a:r>
              <a:rPr lang="ja-JP" altLang="en-US" dirty="0" smtClean="0"/>
              <a:t>商法として「</a:t>
            </a:r>
            <a:r>
              <a:rPr lang="ja-JP" altLang="en-US" sz="1200" dirty="0" smtClean="0"/>
              <a:t>同一タイトルシングルの複数仕様」、「生写真などの封入」、「各種投票権」、「握手会」、「フォトアルバム集」などがあげられます。</a:t>
            </a:r>
            <a:endParaRPr lang="en-US" altLang="ja-JP" sz="1200" dirty="0" smtClean="0"/>
          </a:p>
          <a:p>
            <a:r>
              <a:rPr lang="ja-JP" altLang="en-US" sz="1200" dirty="0" smtClean="0"/>
              <a:t>その中で「生写真などの封入」、「各種投票権」、「握手会」が特典付き販売法に当たります。</a:t>
            </a:r>
            <a:endParaRPr lang="en-US" altLang="ja-JP" sz="1200" dirty="0" smtClean="0"/>
          </a:p>
        </p:txBody>
      </p:sp>
      <p:sp>
        <p:nvSpPr>
          <p:cNvPr id="4" name="スライド番号プレースホルダー 3"/>
          <p:cNvSpPr>
            <a:spLocks noGrp="1"/>
          </p:cNvSpPr>
          <p:nvPr>
            <p:ph type="sldNum" sz="quarter" idx="10"/>
          </p:nvPr>
        </p:nvSpPr>
        <p:spPr/>
        <p:txBody>
          <a:bodyPr/>
          <a:lstStyle/>
          <a:p>
            <a:fld id="{66E0FD00-184F-4513-9AFF-7E2CB7E92E7B}" type="slidenum">
              <a:rPr kumimoji="1" lang="ja-JP" altLang="en-US" smtClean="0"/>
              <a:t>40</a:t>
            </a:fld>
            <a:endParaRPr kumimoji="1" lang="ja-JP" altLang="en-US" dirty="0"/>
          </a:p>
        </p:txBody>
      </p:sp>
    </p:spTree>
    <p:extLst>
      <p:ext uri="{BB962C8B-B14F-4D97-AF65-F5344CB8AC3E}">
        <p14:creationId xmlns:p14="http://schemas.microsoft.com/office/powerpoint/2010/main" val="270748319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年間の売上を、</a:t>
            </a:r>
            <a:r>
              <a:rPr kumimoji="1" lang="en-US" altLang="ja-JP" dirty="0" smtClean="0"/>
              <a:t>AKB</a:t>
            </a:r>
            <a:r>
              <a:rPr kumimoji="1" lang="ja-JP" altLang="en-US" dirty="0" smtClean="0"/>
              <a:t>４８と特典付きではない歌手とで比較しました。</a:t>
            </a:r>
            <a:endParaRPr kumimoji="1" lang="en-US" altLang="ja-JP" dirty="0" smtClean="0"/>
          </a:p>
          <a:p>
            <a:r>
              <a:rPr kumimoji="1" lang="ja-JP" altLang="en-US" dirty="0" smtClean="0"/>
              <a:t>ここでの比較対象は、有名なアーティストかつ、定期的に新曲を出していることを条件にしました。</a:t>
            </a:r>
            <a:endParaRPr kumimoji="1" lang="en-US" altLang="ja-JP" dirty="0" smtClean="0"/>
          </a:p>
          <a:p>
            <a:r>
              <a:rPr kumimoji="1" lang="ja-JP" altLang="en-US" dirty="0" smtClean="0"/>
              <a:t>そこから、アイドルグループを除き、一番最初に出てきたアーティストを選出しました。</a:t>
            </a:r>
            <a:endParaRPr kumimoji="1" lang="en-US" altLang="ja-JP" dirty="0" smtClean="0"/>
          </a:p>
          <a:p>
            <a:r>
              <a:rPr kumimoji="1" lang="ja-JP" altLang="en-US" dirty="0" smtClean="0"/>
              <a:t>上から２０１１年、２０１２年、２０１３年に発売されたもので比較しています。</a:t>
            </a:r>
            <a:endParaRPr kumimoji="1" lang="en-US" altLang="ja-JP" dirty="0" smtClean="0"/>
          </a:p>
          <a:p>
            <a:endParaRPr kumimoji="1" lang="en-US" altLang="ja-JP" dirty="0" smtClean="0"/>
          </a:p>
          <a:p>
            <a:r>
              <a:rPr kumimoji="1" lang="ja-JP" altLang="en-US" dirty="0" smtClean="0"/>
              <a:t>特典つきの</a:t>
            </a:r>
            <a:r>
              <a:rPr kumimoji="1" lang="en-US" altLang="ja-JP" dirty="0" smtClean="0"/>
              <a:t>CD</a:t>
            </a:r>
            <a:r>
              <a:rPr kumimoji="1" lang="ja-JP" altLang="en-US" dirty="0" smtClean="0"/>
              <a:t>は１４０万枚前後で、特典がないものは２５万枚前後と１２０万枚前後の差ができており、</a:t>
            </a:r>
            <a:endParaRPr kumimoji="1" lang="en-US" altLang="ja-JP" dirty="0" smtClean="0"/>
          </a:p>
          <a:p>
            <a:r>
              <a:rPr kumimoji="1" lang="ja-JP" altLang="en-US" dirty="0" smtClean="0"/>
              <a:t>非常に大きな差となっています。</a:t>
            </a:r>
            <a:endParaRPr kumimoji="1" lang="en-US" altLang="ja-JP" dirty="0" smtClean="0"/>
          </a:p>
          <a:p>
            <a:r>
              <a:rPr kumimoji="1" lang="ja-JP" altLang="en-US" dirty="0" smtClean="0"/>
              <a:t>特典があるとないと</a:t>
            </a:r>
            <a:r>
              <a:rPr kumimoji="1" lang="ja-JP" altLang="en-US" dirty="0" err="1" smtClean="0"/>
              <a:t>で</a:t>
            </a:r>
            <a:r>
              <a:rPr kumimoji="1" lang="ja-JP" altLang="en-US" dirty="0" smtClean="0"/>
              <a:t>差は歴然としています。</a:t>
            </a:r>
            <a:endParaRPr kumimoji="1" lang="en-US" altLang="ja-JP" dirty="0" smtClean="0"/>
          </a:p>
          <a:p>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66E0FD00-184F-4513-9AFF-7E2CB7E92E7B}" type="slidenum">
              <a:rPr kumimoji="1" lang="ja-JP" altLang="en-US" smtClean="0"/>
              <a:t>41</a:t>
            </a:fld>
            <a:endParaRPr kumimoji="1" lang="ja-JP" altLang="en-US" dirty="0"/>
          </a:p>
        </p:txBody>
      </p:sp>
    </p:spTree>
    <p:extLst>
      <p:ext uri="{BB962C8B-B14F-4D97-AF65-F5344CB8AC3E}">
        <p14:creationId xmlns:p14="http://schemas.microsoft.com/office/powerpoint/2010/main" val="134986329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ここまでをまとめると</a:t>
            </a:r>
            <a:endParaRPr kumimoji="1" lang="en-US" altLang="ja-JP" dirty="0" smtClean="0"/>
          </a:p>
          <a:p>
            <a:r>
              <a:rPr kumimoji="1" lang="ja-JP" altLang="en-US" dirty="0" smtClean="0"/>
              <a:t>「世間の話題・社会現象になること」、「</a:t>
            </a:r>
            <a:r>
              <a:rPr kumimoji="1" lang="en-US" altLang="ja-JP" dirty="0" smtClean="0"/>
              <a:t>CD</a:t>
            </a:r>
            <a:r>
              <a:rPr kumimoji="1" lang="ja-JP" altLang="en-US" dirty="0" smtClean="0"/>
              <a:t>以外の特典を付与する」ことで売り上げが増加することがわかります。</a:t>
            </a:r>
            <a:endParaRPr kumimoji="1" lang="en-US" altLang="ja-JP" dirty="0" smtClean="0"/>
          </a:p>
          <a:p>
            <a:r>
              <a:rPr kumimoji="1" lang="ja-JP" altLang="en-US" dirty="0" smtClean="0"/>
              <a:t>つまり、メディアを利用して流行を作ることや、特典などの付加価値を付けた新たな販売方法を模索することが重要になると考えられます。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929D47CB-8B86-46E9-A97F-C36494E7C625}" type="slidenum">
              <a:rPr kumimoji="1" lang="ja-JP" altLang="en-US" smtClean="0"/>
              <a:t>42</a:t>
            </a:fld>
            <a:endParaRPr kumimoji="1" lang="ja-JP" altLang="en-US" dirty="0"/>
          </a:p>
        </p:txBody>
      </p:sp>
    </p:spTree>
    <p:extLst>
      <p:ext uri="{BB962C8B-B14F-4D97-AF65-F5344CB8AC3E}">
        <p14:creationId xmlns:p14="http://schemas.microsoft.com/office/powerpoint/2010/main" val="166628345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最後に「スマートフォンの普及」についてです。</a:t>
            </a:r>
            <a:endParaRPr kumimoji="1" lang="en-US" altLang="ja-JP" dirty="0" smtClean="0"/>
          </a:p>
          <a:p>
            <a:endParaRPr kumimoji="1" lang="en-US" altLang="ja-JP" dirty="0" smtClean="0"/>
          </a:p>
          <a:p>
            <a:r>
              <a:rPr kumimoji="1" lang="ja-JP" altLang="en-US" dirty="0" smtClean="0"/>
              <a:t>２０代の携帯電話普及率は１００％となっており、うち、８０％はスマートフォンとなっています。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29D47CB-8B86-46E9-A97F-C36494E7C625}" type="slidenum">
              <a:rPr kumimoji="1" lang="ja-JP" altLang="en-US" smtClean="0"/>
              <a:t>43</a:t>
            </a:fld>
            <a:endParaRPr kumimoji="1" lang="ja-JP" altLang="en-US" dirty="0"/>
          </a:p>
        </p:txBody>
      </p:sp>
    </p:spTree>
    <p:extLst>
      <p:ext uri="{BB962C8B-B14F-4D97-AF65-F5344CB8AC3E}">
        <p14:creationId xmlns:p14="http://schemas.microsoft.com/office/powerpoint/2010/main" val="52552922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ここで</a:t>
            </a:r>
            <a:r>
              <a:rPr kumimoji="1" lang="en-US" altLang="ja-JP" dirty="0" smtClean="0"/>
              <a:t>CD</a:t>
            </a:r>
            <a:r>
              <a:rPr kumimoji="1" lang="ja-JP" altLang="en-US" dirty="0" smtClean="0"/>
              <a:t>の年代別の市場シェアを見てみます。</a:t>
            </a:r>
            <a:endParaRPr kumimoji="1" lang="en-US" altLang="ja-JP" dirty="0" smtClean="0"/>
          </a:p>
          <a:p>
            <a:endParaRPr kumimoji="1" lang="en-US" altLang="ja-JP" dirty="0" smtClean="0"/>
          </a:p>
          <a:p>
            <a:r>
              <a:rPr kumimoji="1" lang="ja-JP" altLang="en-US" dirty="0" smtClean="0"/>
              <a:t>中学生～２０代は</a:t>
            </a:r>
            <a:r>
              <a:rPr kumimoji="1" lang="en-US" altLang="ja-JP" dirty="0" smtClean="0"/>
              <a:t>35</a:t>
            </a:r>
            <a:r>
              <a:rPr kumimoji="1" lang="ja-JP" altLang="en-US" dirty="0" smtClean="0"/>
              <a:t>％前後で値はほぼ安定していて、</a:t>
            </a:r>
            <a:endParaRPr kumimoji="1" lang="en-US" altLang="ja-JP" dirty="0" smtClean="0"/>
          </a:p>
          <a:p>
            <a:r>
              <a:rPr kumimoji="1" lang="ja-JP" altLang="en-US" dirty="0" smtClean="0"/>
              <a:t>それに比べ、</a:t>
            </a:r>
            <a:r>
              <a:rPr kumimoji="1" lang="en-US" altLang="ja-JP" dirty="0" smtClean="0"/>
              <a:t>30</a:t>
            </a:r>
            <a:r>
              <a:rPr kumimoji="1" lang="ja-JP" altLang="en-US" dirty="0" smtClean="0"/>
              <a:t>～</a:t>
            </a:r>
            <a:r>
              <a:rPr kumimoji="1" lang="en-US" altLang="ja-JP" dirty="0" smtClean="0"/>
              <a:t>40</a:t>
            </a:r>
            <a:r>
              <a:rPr kumimoji="1" lang="ja-JP" altLang="en-US" dirty="0" smtClean="0"/>
              <a:t>代、</a:t>
            </a:r>
            <a:r>
              <a:rPr kumimoji="1" lang="en-US" altLang="ja-JP" dirty="0" smtClean="0"/>
              <a:t>50</a:t>
            </a:r>
            <a:r>
              <a:rPr kumimoji="1" lang="ja-JP" altLang="en-US" dirty="0" smtClean="0"/>
              <a:t>～</a:t>
            </a:r>
            <a:r>
              <a:rPr kumimoji="1" lang="en-US" altLang="ja-JP" dirty="0" smtClean="0"/>
              <a:t>60</a:t>
            </a:r>
            <a:r>
              <a:rPr kumimoji="1" lang="ja-JP" altLang="en-US" dirty="0" smtClean="0"/>
              <a:t>代はややばらつきがあります。</a:t>
            </a:r>
            <a:endParaRPr kumimoji="1" lang="en-US" altLang="ja-JP" dirty="0" smtClean="0"/>
          </a:p>
          <a:p>
            <a:endParaRPr kumimoji="1" lang="en-US" altLang="ja-JP" dirty="0" smtClean="0"/>
          </a:p>
          <a:p>
            <a:r>
              <a:rPr kumimoji="1" lang="ja-JP" altLang="en-US" dirty="0" smtClean="0"/>
              <a:t>標準偏差を比べると、年代が上がればあげるほど、ばらつきが大きくなっています。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29D47CB-8B86-46E9-A97F-C36494E7C625}" type="slidenum">
              <a:rPr kumimoji="1" lang="ja-JP" altLang="en-US" smtClean="0"/>
              <a:t>45</a:t>
            </a:fld>
            <a:endParaRPr kumimoji="1" lang="ja-JP" altLang="en-US" dirty="0"/>
          </a:p>
        </p:txBody>
      </p:sp>
    </p:spTree>
    <p:extLst>
      <p:ext uri="{BB962C8B-B14F-4D97-AF65-F5344CB8AC3E}">
        <p14:creationId xmlns:p14="http://schemas.microsoft.com/office/powerpoint/2010/main" val="360724280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グラフから、若者の比率は大きな変化をしていない、</a:t>
            </a:r>
            <a:endParaRPr kumimoji="1" lang="en-US" altLang="ja-JP" dirty="0" smtClean="0"/>
          </a:p>
          <a:p>
            <a:r>
              <a:rPr kumimoji="1" lang="ja-JP" altLang="en-US" dirty="0" smtClean="0"/>
              <a:t>中高年齢層はそれに比べてばらつきが大きいということがわかります。</a:t>
            </a:r>
            <a:endParaRPr kumimoji="1" lang="en-US" altLang="ja-JP" dirty="0" smtClean="0"/>
          </a:p>
          <a:p>
            <a:endParaRPr kumimoji="1" lang="en-US" altLang="ja-JP" dirty="0" smtClean="0"/>
          </a:p>
          <a:p>
            <a:r>
              <a:rPr kumimoji="1" lang="ja-JP" altLang="en-US" dirty="0" smtClean="0"/>
              <a:t>この結果を踏まえて、少子高齢化で中高年齢人口が増加していく中では、</a:t>
            </a:r>
            <a:endParaRPr kumimoji="1" lang="en-US" altLang="ja-JP" dirty="0" smtClean="0"/>
          </a:p>
          <a:p>
            <a:r>
              <a:rPr kumimoji="1" lang="ja-JP" altLang="en-US" dirty="0" smtClean="0"/>
              <a:t>中高年齢層の購買意欲を向上させることが求められます。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29D47CB-8B86-46E9-A97F-C36494E7C625}" type="slidenum">
              <a:rPr kumimoji="1" lang="ja-JP" altLang="en-US" smtClean="0"/>
              <a:t>46</a:t>
            </a:fld>
            <a:endParaRPr kumimoji="1" lang="ja-JP" altLang="en-US" dirty="0"/>
          </a:p>
        </p:txBody>
      </p:sp>
    </p:spTree>
    <p:extLst>
      <p:ext uri="{BB962C8B-B14F-4D97-AF65-F5344CB8AC3E}">
        <p14:creationId xmlns:p14="http://schemas.microsoft.com/office/powerpoint/2010/main" val="339633226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9D47CB-8B86-46E9-A97F-C36494E7C625}" type="slidenum">
              <a:rPr kumimoji="1" lang="ja-JP" altLang="en-US" smtClean="0"/>
              <a:t>47</a:t>
            </a:fld>
            <a:endParaRPr kumimoji="1" lang="ja-JP" altLang="en-US" dirty="0"/>
          </a:p>
        </p:txBody>
      </p:sp>
    </p:spTree>
    <p:extLst>
      <p:ext uri="{BB962C8B-B14F-4D97-AF65-F5344CB8AC3E}">
        <p14:creationId xmlns:p14="http://schemas.microsoft.com/office/powerpoint/2010/main" val="332636571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9D47CB-8B86-46E9-A97F-C36494E7C625}" type="slidenum">
              <a:rPr kumimoji="1" lang="ja-JP" altLang="en-US" smtClean="0"/>
              <a:t>51</a:t>
            </a:fld>
            <a:endParaRPr kumimoji="1" lang="ja-JP" altLang="en-US" dirty="0"/>
          </a:p>
        </p:txBody>
      </p:sp>
    </p:spTree>
    <p:extLst>
      <p:ext uri="{BB962C8B-B14F-4D97-AF65-F5344CB8AC3E}">
        <p14:creationId xmlns:p14="http://schemas.microsoft.com/office/powerpoint/2010/main" val="42729731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先ほどの２つのグラフとそれを単純に合計したグラフです。</a:t>
            </a:r>
            <a:endParaRPr kumimoji="1" lang="en-US" altLang="ja-JP" dirty="0" smtClean="0"/>
          </a:p>
          <a:p>
            <a:r>
              <a:rPr kumimoji="1" lang="en-US" altLang="ja-JP" dirty="0" smtClean="0"/>
              <a:t>2000</a:t>
            </a:r>
            <a:r>
              <a:rPr kumimoji="1" lang="ja-JP" altLang="en-US" dirty="0" smtClean="0"/>
              <a:t>年の生産数量の</a:t>
            </a:r>
            <a:r>
              <a:rPr kumimoji="1" lang="en-US" altLang="ja-JP" dirty="0" smtClean="0"/>
              <a:t>3.8</a:t>
            </a:r>
            <a:r>
              <a:rPr kumimoji="1" lang="ja-JP" altLang="en-US" dirty="0" smtClean="0"/>
              <a:t>億枚をピークに減少を続けています。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29D47CB-8B86-46E9-A97F-C36494E7C625}" type="slidenum">
              <a:rPr kumimoji="1" lang="ja-JP" altLang="en-US" smtClean="0"/>
              <a:t>5</a:t>
            </a:fld>
            <a:endParaRPr kumimoji="1" lang="ja-JP" altLang="en-US" dirty="0"/>
          </a:p>
        </p:txBody>
      </p:sp>
    </p:spTree>
    <p:extLst>
      <p:ext uri="{BB962C8B-B14F-4D97-AF65-F5344CB8AC3E}">
        <p14:creationId xmlns:p14="http://schemas.microsoft.com/office/powerpoint/2010/main" val="3201018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以上のグラフからシングル</a:t>
            </a:r>
            <a:r>
              <a:rPr lang="ja-JP" altLang="en-US" dirty="0"/>
              <a:t>と</a:t>
            </a:r>
            <a:r>
              <a:rPr kumimoji="1" lang="ja-JP" altLang="en-US" dirty="0" smtClean="0"/>
              <a:t>アルバムはともに２０００年がピークとなり、シングルがやや回復しているのに対してアルバムは減少し続けています。</a:t>
            </a:r>
            <a:endParaRPr kumimoji="1" lang="en-US" altLang="ja-JP" dirty="0" smtClean="0"/>
          </a:p>
          <a:p>
            <a:pPr>
              <a:lnSpc>
                <a:spcPct val="250000"/>
              </a:lnSpc>
            </a:pPr>
            <a:r>
              <a:rPr kumimoji="1" lang="ja-JP" altLang="en-US" dirty="0" smtClean="0"/>
              <a:t>　全体のグラフの推移からみると、</a:t>
            </a:r>
            <a:r>
              <a:rPr kumimoji="1" lang="en-US" altLang="ja-JP" dirty="0" smtClean="0"/>
              <a:t>CD</a:t>
            </a:r>
            <a:r>
              <a:rPr kumimoji="1" lang="ja-JP" altLang="en-US" dirty="0" smtClean="0"/>
              <a:t>の生産数量は</a:t>
            </a:r>
            <a:r>
              <a:rPr lang="ja-JP" altLang="en-US" sz="1200" dirty="0" smtClean="0"/>
              <a:t>アルバムの生産数量のほうが多くアルバムの変化に大きく左右され、</a:t>
            </a:r>
            <a:r>
              <a:rPr kumimoji="1" lang="ja-JP" altLang="en-US" dirty="0" smtClean="0"/>
              <a:t>アルバムの生産数量に大きく依存していることが見られます。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29D47CB-8B86-46E9-A97F-C36494E7C625}" type="slidenum">
              <a:rPr kumimoji="1" lang="ja-JP" altLang="en-US" smtClean="0"/>
              <a:t>6</a:t>
            </a:fld>
            <a:endParaRPr kumimoji="1" lang="ja-JP" altLang="en-US" dirty="0"/>
          </a:p>
        </p:txBody>
      </p:sp>
    </p:spTree>
    <p:extLst>
      <p:ext uri="{BB962C8B-B14F-4D97-AF65-F5344CB8AC3E}">
        <p14:creationId xmlns:p14="http://schemas.microsoft.com/office/powerpoint/2010/main" val="5856829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次に、音楽ソフトと有料音楽配信の１９９０年から２０１３年までの売り上げ金額の推移です。</a:t>
            </a:r>
            <a:endParaRPr kumimoji="1" lang="ja-JP" altLang="en-US" dirty="0"/>
          </a:p>
        </p:txBody>
      </p:sp>
      <p:sp>
        <p:nvSpPr>
          <p:cNvPr id="4" name="スライド番号プレースホルダー 3"/>
          <p:cNvSpPr>
            <a:spLocks noGrp="1"/>
          </p:cNvSpPr>
          <p:nvPr>
            <p:ph type="sldNum" sz="quarter" idx="10"/>
          </p:nvPr>
        </p:nvSpPr>
        <p:spPr/>
        <p:txBody>
          <a:bodyPr/>
          <a:lstStyle/>
          <a:p>
            <a:fld id="{929D47CB-8B86-46E9-A97F-C36494E7C625}" type="slidenum">
              <a:rPr kumimoji="1" lang="ja-JP" altLang="en-US" smtClean="0"/>
              <a:t>7</a:t>
            </a:fld>
            <a:endParaRPr kumimoji="1" lang="ja-JP" altLang="en-US" dirty="0"/>
          </a:p>
        </p:txBody>
      </p:sp>
    </p:spTree>
    <p:extLst>
      <p:ext uri="{BB962C8B-B14F-4D97-AF65-F5344CB8AC3E}">
        <p14:creationId xmlns:p14="http://schemas.microsoft.com/office/powerpoint/2010/main" val="13128017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有料配信音楽を含んだ</a:t>
            </a:r>
            <a:r>
              <a:rPr kumimoji="1" lang="en-US" altLang="ja-JP" dirty="0" smtClean="0"/>
              <a:t>2005</a:t>
            </a:r>
            <a:r>
              <a:rPr kumimoji="1" lang="ja-JP" altLang="en-US" dirty="0" smtClean="0"/>
              <a:t>年から</a:t>
            </a:r>
            <a:r>
              <a:rPr kumimoji="1" lang="en-US" altLang="ja-JP" dirty="0" smtClean="0"/>
              <a:t>2013</a:t>
            </a:r>
            <a:r>
              <a:rPr kumimoji="1" lang="ja-JP" altLang="en-US" dirty="0" smtClean="0"/>
              <a:t>のデータを見てみると、</a:t>
            </a:r>
            <a:endParaRPr kumimoji="1" lang="en-US" altLang="ja-JP" dirty="0" smtClean="0"/>
          </a:p>
          <a:p>
            <a:r>
              <a:rPr lang="ja-JP" altLang="en-US" dirty="0"/>
              <a:t>　</a:t>
            </a:r>
            <a:r>
              <a:rPr lang="en-US" altLang="ja-JP" dirty="0" smtClean="0"/>
              <a:t>2005</a:t>
            </a:r>
            <a:r>
              <a:rPr lang="ja-JP" altLang="en-US" dirty="0" smtClean="0"/>
              <a:t>年から</a:t>
            </a:r>
            <a:r>
              <a:rPr lang="en-US" altLang="ja-JP" dirty="0"/>
              <a:t>2007</a:t>
            </a:r>
            <a:r>
              <a:rPr kumimoji="1" lang="ja-JP" altLang="en-US" dirty="0" smtClean="0"/>
              <a:t>年まで</a:t>
            </a:r>
            <a:r>
              <a:rPr lang="ja-JP" altLang="en-US" dirty="0"/>
              <a:t>は</a:t>
            </a:r>
            <a:r>
              <a:rPr kumimoji="1" lang="ja-JP" altLang="en-US" dirty="0" smtClean="0"/>
              <a:t>有料音楽配信</a:t>
            </a:r>
            <a:r>
              <a:rPr lang="ja-JP" altLang="en-US" dirty="0" smtClean="0"/>
              <a:t>によって</a:t>
            </a:r>
            <a:r>
              <a:rPr kumimoji="1" lang="ja-JP" altLang="en-US" dirty="0" smtClean="0"/>
              <a:t>全体の</a:t>
            </a:r>
            <a:r>
              <a:rPr lang="ja-JP" altLang="en-US" dirty="0" smtClean="0"/>
              <a:t>売上が上昇しています</a:t>
            </a:r>
            <a:endParaRPr lang="en-US" altLang="ja-JP" dirty="0" smtClean="0"/>
          </a:p>
          <a:p>
            <a:r>
              <a:rPr lang="ja-JP" altLang="en-US" dirty="0"/>
              <a:t>　</a:t>
            </a:r>
            <a:r>
              <a:rPr lang="en-US" altLang="ja-JP" dirty="0"/>
              <a:t>2008</a:t>
            </a:r>
            <a:r>
              <a:rPr kumimoji="1" lang="ja-JP" altLang="en-US" dirty="0" smtClean="0"/>
              <a:t>年</a:t>
            </a:r>
            <a:r>
              <a:rPr lang="ja-JP" altLang="en-US" dirty="0" smtClean="0"/>
              <a:t>になると</a:t>
            </a:r>
            <a:r>
              <a:rPr kumimoji="1" lang="ja-JP" altLang="en-US" dirty="0" smtClean="0"/>
              <a:t>有料音楽配信は増えているが、音楽ソフトの売上が減り、市場全体の売上も減少していき、</a:t>
            </a:r>
            <a:r>
              <a:rPr kumimoji="1" lang="en-US" altLang="ja-JP" dirty="0" smtClean="0"/>
              <a:t>2010</a:t>
            </a:r>
            <a:r>
              <a:rPr kumimoji="1" lang="ja-JP" altLang="en-US" dirty="0" smtClean="0"/>
              <a:t>年になると有料音楽も音楽ソフトも縮小傾向にあります。</a:t>
            </a:r>
            <a:endParaRPr kumimoji="1" lang="en-US" altLang="ja-JP" dirty="0" smtClean="0"/>
          </a:p>
          <a:p>
            <a:r>
              <a:rPr lang="ja-JP" altLang="en-US" dirty="0"/>
              <a:t>　</a:t>
            </a:r>
            <a:r>
              <a:rPr lang="ja-JP" altLang="en-US" dirty="0" smtClean="0"/>
              <a:t>ではなぜこれらの音楽が売れなくなったのでしょうか？</a:t>
            </a:r>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29D47CB-8B86-46E9-A97F-C36494E7C625}" type="slidenum">
              <a:rPr kumimoji="1" lang="ja-JP" altLang="en-US" smtClean="0"/>
              <a:t>8</a:t>
            </a:fld>
            <a:endParaRPr kumimoji="1" lang="ja-JP" altLang="en-US" dirty="0"/>
          </a:p>
        </p:txBody>
      </p:sp>
    </p:spTree>
    <p:extLst>
      <p:ext uri="{BB962C8B-B14F-4D97-AF65-F5344CB8AC3E}">
        <p14:creationId xmlns:p14="http://schemas.microsoft.com/office/powerpoint/2010/main" val="37516522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　購入数が減った理由としてこのようなデータがあります。</a:t>
            </a:r>
            <a:endParaRPr lang="en-US" altLang="ja-JP" dirty="0" smtClean="0"/>
          </a:p>
          <a:p>
            <a:r>
              <a:rPr kumimoji="1" lang="ja-JP" altLang="en-US" dirty="0" smtClean="0"/>
              <a:t>　様々な理由があり、中でも「現在保有している音楽で満足している」という人の数が圧倒的に多く、次いで「金銭的な余裕の変化」「好きなアーティストの曲が出ない、または減った」という答えが多くなっています。</a:t>
            </a:r>
            <a:endParaRPr kumimoji="1" lang="en-US" altLang="ja-JP" dirty="0" smtClean="0"/>
          </a:p>
          <a:p>
            <a:r>
              <a:rPr lang="ja-JP" altLang="en-US" dirty="0"/>
              <a:t>　</a:t>
            </a:r>
            <a:r>
              <a:rPr lang="ja-JP" altLang="en-US" dirty="0" smtClean="0"/>
              <a:t>ここで「現在保有している音楽で満足している」という回答についてみてみます。</a:t>
            </a:r>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29D47CB-8B86-46E9-A97F-C36494E7C625}" type="slidenum">
              <a:rPr kumimoji="1" lang="ja-JP" altLang="en-US" smtClean="0"/>
              <a:t>9</a:t>
            </a:fld>
            <a:endParaRPr kumimoji="1" lang="ja-JP" altLang="en-US" dirty="0"/>
          </a:p>
        </p:txBody>
      </p:sp>
    </p:spTree>
    <p:extLst>
      <p:ext uri="{BB962C8B-B14F-4D97-AF65-F5344CB8AC3E}">
        <p14:creationId xmlns:p14="http://schemas.microsoft.com/office/powerpoint/2010/main" val="3807619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a:xfrm>
            <a:off x="6705600" y="4206240"/>
            <a:ext cx="960120" cy="457200"/>
          </a:xfrm>
        </p:spPr>
        <p:txBody>
          <a:bodyPr/>
          <a:lstStyle/>
          <a:p>
            <a:fld id="{E90ED720-0104-4369-84BC-D37694168613}" type="datetimeFigureOut">
              <a:rPr kumimoji="1" lang="ja-JP" altLang="en-US" smtClean="0"/>
              <a:t>2014/12/4</a:t>
            </a:fld>
            <a:endParaRPr kumimoji="1" lang="ja-JP" altLang="en-US" dirty="0"/>
          </a:p>
        </p:txBody>
      </p:sp>
      <p:sp>
        <p:nvSpPr>
          <p:cNvPr id="17" name="フッター プレースホルダー 16"/>
          <p:cNvSpPr>
            <a:spLocks noGrp="1"/>
          </p:cNvSpPr>
          <p:nvPr>
            <p:ph type="ftr" sz="quarter" idx="11"/>
          </p:nvPr>
        </p:nvSpPr>
        <p:spPr>
          <a:xfrm>
            <a:off x="5410200" y="4205288"/>
            <a:ext cx="1295400" cy="457200"/>
          </a:xfrm>
        </p:spPr>
        <p:txBody>
          <a:bodyPr/>
          <a:lstStyle/>
          <a:p>
            <a:endParaRPr kumimoji="1" lang="ja-JP" altLang="en-US" dirty="0"/>
          </a:p>
        </p:txBody>
      </p:sp>
      <p:sp>
        <p:nvSpPr>
          <p:cNvPr id="29" name="スライド番号プレースホルダー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2D8002D-B5B0-4BAC-B1F6-782DDCCE6D9C}" type="slidenum">
              <a:rPr kumimoji="1" lang="ja-JP" altLang="en-US" smtClean="0"/>
              <a:t>‹#›</a:t>
            </a:fld>
            <a:endParaRPr kumimoji="1" lang="ja-JP" altLang="en-US" dirty="0"/>
          </a:p>
        </p:txBody>
      </p:sp>
    </p:spTree>
  </p:cSld>
  <p:clrMapOvr>
    <a:masterClrMapping/>
  </p:clrMapOvr>
  <p:transition spd="slow">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2014/12/4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ransition spd="slow">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2014/12/4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ransition spd="slow">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2014/12/4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ransition spd="slow">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2014/12/4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ransition spd="slow">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コンテンツ プレースホルダー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2014/12/4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ransition spd="slow">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ー 25"/>
          <p:cNvSpPr>
            <a:spLocks noGrp="1"/>
          </p:cNvSpPr>
          <p:nvPr>
            <p:ph type="dt" sz="half" idx="10"/>
          </p:nvPr>
        </p:nvSpPr>
        <p:spPr/>
        <p:txBody>
          <a:bodyPr rtlCol="0"/>
          <a:lstStyle/>
          <a:p>
            <a:fld id="{E90ED720-0104-4369-84BC-D37694168613}" type="datetimeFigureOut">
              <a:rPr kumimoji="1" lang="ja-JP" altLang="en-US" smtClean="0"/>
              <a:t>2014/12/4</a:t>
            </a:fld>
            <a:endParaRPr kumimoji="1" lang="ja-JP" altLang="en-US" dirty="0"/>
          </a:p>
        </p:txBody>
      </p:sp>
      <p:sp>
        <p:nvSpPr>
          <p:cNvPr id="27" name="スライド番号プレースホルダー 26"/>
          <p:cNvSpPr>
            <a:spLocks noGrp="1"/>
          </p:cNvSpPr>
          <p:nvPr>
            <p:ph type="sldNum" sz="quarter" idx="11"/>
          </p:nvPr>
        </p:nvSpPr>
        <p:spPr/>
        <p:txBody>
          <a:bodyPr rtlCol="0"/>
          <a:lstStyle/>
          <a:p>
            <a:fld id="{D2D8002D-B5B0-4BAC-B1F6-782DDCCE6D9C}" type="slidenum">
              <a:rPr kumimoji="1" lang="ja-JP" altLang="en-US" smtClean="0"/>
              <a:t>‹#›</a:t>
            </a:fld>
            <a:endParaRPr kumimoji="1" lang="ja-JP" altLang="en-US" dirty="0"/>
          </a:p>
        </p:txBody>
      </p:sp>
      <p:sp>
        <p:nvSpPr>
          <p:cNvPr id="28" name="フッター プレースホルダー 27"/>
          <p:cNvSpPr>
            <a:spLocks noGrp="1"/>
          </p:cNvSpPr>
          <p:nvPr>
            <p:ph type="ftr" sz="quarter" idx="12"/>
          </p:nvPr>
        </p:nvSpPr>
        <p:spPr/>
        <p:txBody>
          <a:bodyPr rtlCol="0"/>
          <a:lstStyle/>
          <a:p>
            <a:endParaRPr kumimoji="1" lang="ja-JP" altLang="en-US" dirty="0"/>
          </a:p>
        </p:txBody>
      </p:sp>
    </p:spTree>
  </p:cSld>
  <p:clrMapOvr>
    <a:masterClrMapping/>
  </p:clrMapOvr>
  <p:transition spd="slow">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a:xfrm>
            <a:off x="6583680" y="612648"/>
            <a:ext cx="957264" cy="457200"/>
          </a:xfrm>
        </p:spPr>
        <p:txBody>
          <a:bodyPr/>
          <a:lstStyle/>
          <a:p>
            <a:fld id="{E90ED720-0104-4369-84BC-D37694168613}" type="datetimeFigureOut">
              <a:rPr kumimoji="1" lang="ja-JP" altLang="en-US" smtClean="0"/>
              <a:t>2014/12/4</a:t>
            </a:fld>
            <a:endParaRPr kumimoji="1" lang="ja-JP" altLang="en-US" dirty="0"/>
          </a:p>
        </p:txBody>
      </p:sp>
      <p:sp>
        <p:nvSpPr>
          <p:cNvPr id="4" name="フッター プレースホルダー 3"/>
          <p:cNvSpPr>
            <a:spLocks noGrp="1"/>
          </p:cNvSpPr>
          <p:nvPr>
            <p:ph type="ftr" sz="quarter" idx="11"/>
          </p:nvPr>
        </p:nvSpPr>
        <p:spPr>
          <a:xfrm>
            <a:off x="5257800" y="612648"/>
            <a:ext cx="1325880" cy="457200"/>
          </a:xfrm>
        </p:spPr>
        <p:txBody>
          <a:bodyPr/>
          <a:lstStyle/>
          <a:p>
            <a:endParaRPr kumimoji="1" lang="ja-JP" altLang="en-US" dirty="0"/>
          </a:p>
        </p:txBody>
      </p:sp>
      <p:sp>
        <p:nvSpPr>
          <p:cNvPr id="5" name="スライド番号プレースホルダー 4"/>
          <p:cNvSpPr>
            <a:spLocks noGrp="1"/>
          </p:cNvSpPr>
          <p:nvPr>
            <p:ph type="sldNum" sz="quarter" idx="12"/>
          </p:nvPr>
        </p:nvSpPr>
        <p:spPr>
          <a:xfrm>
            <a:off x="8174736" y="2272"/>
            <a:ext cx="762000" cy="365760"/>
          </a:xfrm>
        </p:spPr>
        <p:txBody>
          <a:bodyPr/>
          <a:lstStyle/>
          <a:p>
            <a:fld id="{D2D8002D-B5B0-4BAC-B1F6-782DDCCE6D9C}" type="slidenum">
              <a:rPr kumimoji="1" lang="ja-JP" altLang="en-US" smtClean="0"/>
              <a:t>‹#›</a:t>
            </a:fld>
            <a:endParaRPr kumimoji="1" lang="ja-JP" altLang="en-US" dirty="0"/>
          </a:p>
        </p:txBody>
      </p:sp>
    </p:spTree>
  </p:cSld>
  <p:clrMapOvr>
    <a:masterClrMapping/>
  </p:clrMapOvr>
  <p:transition spd="slow">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90ED720-0104-4369-84BC-D37694168613}" type="datetimeFigureOut">
              <a:rPr kumimoji="1" lang="ja-JP" altLang="en-US" smtClean="0"/>
              <a:t>2014/12/4</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ransition spd="slow">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2014/12/4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ransition spd="slow">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2014/12/4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ransition spd="slow">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ー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90ED720-0104-4369-84BC-D37694168613}" type="datetimeFigureOut">
              <a:rPr kumimoji="1" lang="ja-JP" altLang="en-US" smtClean="0"/>
              <a:t>2014/12/4</a:t>
            </a:fld>
            <a:endParaRPr kumimoji="1" lang="ja-JP" altLang="en-US" dirty="0"/>
          </a:p>
        </p:txBody>
      </p:sp>
      <p:sp>
        <p:nvSpPr>
          <p:cNvPr id="3" name="フッター プレースホルダー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kumimoji="1" lang="ja-JP" altLang="en-US" dirty="0"/>
          </a:p>
        </p:txBody>
      </p:sp>
      <p:sp>
        <p:nvSpPr>
          <p:cNvPr id="23" name="スライド番号プレースホルダー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2D8002D-B5B0-4BAC-B1F6-782DDCCE6D9C}" type="slidenum">
              <a:rPr kumimoji="1" lang="ja-JP" altLang="en-US" smtClean="0"/>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strips dir="rd"/>
  </p:transition>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5.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8.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2.wmf"/></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33.xml"/><Relationship Id="rId1" Type="http://schemas.openxmlformats.org/officeDocument/2006/relationships/slideLayout" Target="../slideLayouts/slideLayout6.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37.xml"/><Relationship Id="rId1" Type="http://schemas.openxmlformats.org/officeDocument/2006/relationships/slideLayout" Target="../slideLayouts/slideLayout6.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39552" y="2276872"/>
            <a:ext cx="8458200" cy="1470025"/>
          </a:xfrm>
        </p:spPr>
        <p:txBody>
          <a:bodyPr/>
          <a:lstStyle/>
          <a:p>
            <a:pPr algn="ctr"/>
            <a:r>
              <a:rPr kumimoji="1" lang="en-US" altLang="ja-JP" dirty="0" smtClean="0"/>
              <a:t>CD</a:t>
            </a:r>
            <a:r>
              <a:rPr kumimoji="1" lang="ja-JP" altLang="en-US" dirty="0" smtClean="0"/>
              <a:t>の売上から見た音楽業界の</a:t>
            </a:r>
            <a:r>
              <a:rPr kumimoji="1" lang="en-US" altLang="ja-JP" dirty="0" smtClean="0"/>
              <a:t/>
            </a:r>
            <a:br>
              <a:rPr kumimoji="1" lang="en-US" altLang="ja-JP" dirty="0" smtClean="0"/>
            </a:br>
            <a:r>
              <a:rPr kumimoji="1" lang="ja-JP" altLang="en-US" dirty="0" smtClean="0"/>
              <a:t>現状と課題</a:t>
            </a:r>
            <a:endParaRPr kumimoji="1" lang="ja-JP" altLang="en-US" dirty="0"/>
          </a:p>
        </p:txBody>
      </p:sp>
      <p:sp>
        <p:nvSpPr>
          <p:cNvPr id="3" name="サブタイトル 2"/>
          <p:cNvSpPr>
            <a:spLocks noGrp="1"/>
          </p:cNvSpPr>
          <p:nvPr>
            <p:ph type="subTitle" idx="1"/>
          </p:nvPr>
        </p:nvSpPr>
        <p:spPr>
          <a:xfrm>
            <a:off x="2267744" y="4221088"/>
            <a:ext cx="4953000" cy="1752600"/>
          </a:xfrm>
        </p:spPr>
        <p:txBody>
          <a:bodyPr/>
          <a:lstStyle/>
          <a:p>
            <a:pPr algn="ctr"/>
            <a:r>
              <a:rPr kumimoji="1" lang="ja-JP" altLang="en-US" dirty="0" smtClean="0"/>
              <a:t>中京大学経済学部</a:t>
            </a:r>
            <a:endParaRPr lang="en-US" altLang="ja-JP" dirty="0"/>
          </a:p>
          <a:p>
            <a:pPr algn="ctr"/>
            <a:r>
              <a:rPr kumimoji="1" lang="ja-JP" altLang="en-US" dirty="0" smtClean="0"/>
              <a:t>山田ゼミ</a:t>
            </a:r>
            <a:endParaRPr kumimoji="1" lang="en-US" altLang="ja-JP" dirty="0" smtClean="0"/>
          </a:p>
        </p:txBody>
      </p:sp>
    </p:spTree>
    <p:extLst>
      <p:ext uri="{BB962C8B-B14F-4D97-AF65-F5344CB8AC3E}">
        <p14:creationId xmlns:p14="http://schemas.microsoft.com/office/powerpoint/2010/main" val="3607686406"/>
      </p:ext>
    </p:extLst>
  </p:cSld>
  <p:clrMapOvr>
    <a:masterClrMapping/>
  </p:clrMapOvr>
  <p:transition spd="slow">
    <p:strips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a:xfrm>
            <a:off x="528637" y="476672"/>
            <a:ext cx="8229600" cy="1066800"/>
          </a:xfrm>
        </p:spPr>
        <p:txBody>
          <a:bodyPr/>
          <a:lstStyle/>
          <a:p>
            <a:pPr eaLnBrk="1" hangingPunct="1"/>
            <a:r>
              <a:rPr lang="ja-JP" altLang="en-US" dirty="0" smtClean="0"/>
              <a:t>平均保有曲数</a:t>
            </a:r>
          </a:p>
        </p:txBody>
      </p:sp>
      <p:graphicFrame>
        <p:nvGraphicFramePr>
          <p:cNvPr id="2" name="コンテンツ プレースホルダー 1"/>
          <p:cNvGraphicFramePr>
            <a:graphicFrameLocks noGrp="1"/>
          </p:cNvGraphicFramePr>
          <p:nvPr>
            <p:ph idx="1"/>
            <p:extLst>
              <p:ext uri="{D42A27DB-BD31-4B8C-83A1-F6EECF244321}">
                <p14:modId xmlns:p14="http://schemas.microsoft.com/office/powerpoint/2010/main" val="24236523"/>
              </p:ext>
            </p:extLst>
          </p:nvPr>
        </p:nvGraphicFramePr>
        <p:xfrm>
          <a:off x="395537" y="1556792"/>
          <a:ext cx="7488832" cy="3146549"/>
        </p:xfrm>
        <a:graphic>
          <a:graphicData uri="http://schemas.openxmlformats.org/drawingml/2006/chart">
            <c:chart xmlns:c="http://schemas.openxmlformats.org/drawingml/2006/chart" xmlns:r="http://schemas.openxmlformats.org/officeDocument/2006/relationships" r:id="rId3"/>
          </a:graphicData>
        </a:graphic>
      </p:graphicFrame>
      <p:cxnSp>
        <p:nvCxnSpPr>
          <p:cNvPr id="8" name="直線矢印コネクタ 7"/>
          <p:cNvCxnSpPr/>
          <p:nvPr/>
        </p:nvCxnSpPr>
        <p:spPr>
          <a:xfrm flipV="1">
            <a:off x="3851275" y="1989138"/>
            <a:ext cx="1584325" cy="36036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077" name="テキスト ボックス 12"/>
          <p:cNvSpPr txBox="1">
            <a:spLocks noChangeArrowheads="1"/>
          </p:cNvSpPr>
          <p:nvPr/>
        </p:nvSpPr>
        <p:spPr bwMode="auto">
          <a:xfrm>
            <a:off x="3851275" y="2387600"/>
            <a:ext cx="1584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dirty="0">
                <a:solidFill>
                  <a:srgbClr val="FF0000"/>
                </a:solidFill>
              </a:rPr>
              <a:t>全体の１．４倍</a:t>
            </a:r>
          </a:p>
        </p:txBody>
      </p:sp>
      <p:sp>
        <p:nvSpPr>
          <p:cNvPr id="3078" name="テキスト ボックス 14"/>
          <p:cNvSpPr txBox="1">
            <a:spLocks noChangeArrowheads="1"/>
          </p:cNvSpPr>
          <p:nvPr/>
        </p:nvSpPr>
        <p:spPr bwMode="auto">
          <a:xfrm>
            <a:off x="684212" y="4794635"/>
            <a:ext cx="7416179"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2800" dirty="0"/>
              <a:t>・現在保有している音楽で満足する人</a:t>
            </a:r>
            <a:r>
              <a:rPr lang="ja-JP" altLang="en-US" sz="2800" dirty="0" smtClean="0"/>
              <a:t>は</a:t>
            </a:r>
            <a:endParaRPr lang="en-US" altLang="ja-JP" sz="2800" dirty="0" smtClean="0"/>
          </a:p>
          <a:p>
            <a:pPr eaLnBrk="1" hangingPunct="1">
              <a:spcBef>
                <a:spcPct val="0"/>
              </a:spcBef>
              <a:buFontTx/>
              <a:buNone/>
            </a:pPr>
            <a:r>
              <a:rPr lang="ja-JP" altLang="en-US" sz="2800" dirty="0" smtClean="0"/>
              <a:t>全体</a:t>
            </a:r>
            <a:r>
              <a:rPr lang="ja-JP" altLang="en-US" sz="2800" dirty="0"/>
              <a:t>平均より</a:t>
            </a:r>
            <a:r>
              <a:rPr lang="ja-JP" altLang="en-US" sz="2800" dirty="0" smtClean="0"/>
              <a:t>もデータライブラリ</a:t>
            </a:r>
            <a:r>
              <a:rPr lang="ja-JP" altLang="en-US" sz="2800" dirty="0"/>
              <a:t>の曲数が多い！</a:t>
            </a:r>
            <a:endParaRPr lang="en-US" altLang="ja-JP" sz="2800" dirty="0"/>
          </a:p>
          <a:p>
            <a:pPr eaLnBrk="1" hangingPunct="1">
              <a:spcBef>
                <a:spcPct val="0"/>
              </a:spcBef>
              <a:buFontTx/>
              <a:buNone/>
            </a:pPr>
            <a:endParaRPr lang="en-US" altLang="ja-JP" sz="2800" dirty="0"/>
          </a:p>
        </p:txBody>
      </p:sp>
      <p:sp>
        <p:nvSpPr>
          <p:cNvPr id="7" name="テキスト ボックス 6"/>
          <p:cNvSpPr txBox="1"/>
          <p:nvPr/>
        </p:nvSpPr>
        <p:spPr>
          <a:xfrm>
            <a:off x="3203848" y="6165304"/>
            <a:ext cx="5940152" cy="523220"/>
          </a:xfrm>
          <a:prstGeom prst="rect">
            <a:avLst/>
          </a:prstGeom>
          <a:noFill/>
        </p:spPr>
        <p:txBody>
          <a:bodyPr wrap="square" rtlCol="0">
            <a:spAutoFit/>
          </a:bodyPr>
          <a:lstStyle/>
          <a:p>
            <a:r>
              <a:rPr lang="en-US" altLang="ja-JP" sz="1400" dirty="0"/>
              <a:t>http://www.riaj.or.jp/report/mediauser/pdf/softuser2012.pdf#search='CD%E8%B3%BC%E5%85%A5+%E5%B9%B4%E4%BB%A3+%E5%89%B2%E5%90%88</a:t>
            </a:r>
            <a:endParaRPr kumimoji="1" lang="ja-JP" altLang="en-US" sz="1400" dirty="0"/>
          </a:p>
        </p:txBody>
      </p:sp>
    </p:spTree>
    <p:extLst>
      <p:ext uri="{BB962C8B-B14F-4D97-AF65-F5344CB8AC3E}">
        <p14:creationId xmlns:p14="http://schemas.microsoft.com/office/powerpoint/2010/main" val="2396516203"/>
      </p:ext>
    </p:extLst>
  </p:cSld>
  <p:clrMapOvr>
    <a:masterClrMapping/>
  </p:clrMapOvr>
  <p:transition spd="slow">
    <p:strips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323528" y="447328"/>
            <a:ext cx="8352928" cy="966395"/>
          </a:xfrm>
        </p:spPr>
        <p:txBody>
          <a:bodyPr>
            <a:normAutofit fontScale="90000"/>
          </a:bodyPr>
          <a:lstStyle/>
          <a:p>
            <a:r>
              <a:rPr lang="en-US" altLang="ja-JP" sz="3600" dirty="0" smtClean="0"/>
              <a:t>1-4 </a:t>
            </a:r>
            <a:r>
              <a:rPr lang="ja-JP" altLang="en-US" sz="3600" dirty="0" smtClean="0"/>
              <a:t>音楽</a:t>
            </a:r>
            <a:r>
              <a:rPr lang="ja-JP" altLang="en-US" sz="3600" dirty="0"/>
              <a:t>の関心・興味・時間等が減った</a:t>
            </a:r>
            <a:r>
              <a:rPr lang="ja-JP" altLang="en-US" sz="3600" dirty="0" smtClean="0"/>
              <a:t>理由</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87693972"/>
              </p:ext>
            </p:extLst>
          </p:nvPr>
        </p:nvGraphicFramePr>
        <p:xfrm>
          <a:off x="467544" y="1326192"/>
          <a:ext cx="8352928" cy="4896544"/>
        </p:xfrm>
        <a:graphic>
          <a:graphicData uri="http://schemas.openxmlformats.org/drawingml/2006/chart">
            <c:chart xmlns:c="http://schemas.openxmlformats.org/drawingml/2006/chart" xmlns:r="http://schemas.openxmlformats.org/officeDocument/2006/relationships" r:id="rId3"/>
          </a:graphicData>
        </a:graphic>
      </p:graphicFrame>
      <p:sp>
        <p:nvSpPr>
          <p:cNvPr id="5" name="円/楕円 6"/>
          <p:cNvSpPr>
            <a:spLocks noChangeArrowheads="1"/>
          </p:cNvSpPr>
          <p:nvPr/>
        </p:nvSpPr>
        <p:spPr bwMode="auto">
          <a:xfrm rot="5400000">
            <a:off x="6876728" y="1773291"/>
            <a:ext cx="1727247" cy="1008112"/>
          </a:xfrm>
          <a:prstGeom prst="ellipse">
            <a:avLst/>
          </a:prstGeom>
          <a:noFill/>
          <a:ln w="381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2800" b="1" dirty="0">
              <a:latin typeface="Times New Roman" pitchFamily="18" charset="0"/>
              <a:ea typeface="HGP創英角ﾎﾟｯﾌﾟ体" pitchFamily="50" charset="-128"/>
            </a:endParaRPr>
          </a:p>
        </p:txBody>
      </p:sp>
      <p:sp>
        <p:nvSpPr>
          <p:cNvPr id="3" name="テキスト ボックス 2"/>
          <p:cNvSpPr txBox="1"/>
          <p:nvPr/>
        </p:nvSpPr>
        <p:spPr>
          <a:xfrm>
            <a:off x="3203848" y="6165304"/>
            <a:ext cx="5940152" cy="523220"/>
          </a:xfrm>
          <a:prstGeom prst="rect">
            <a:avLst/>
          </a:prstGeom>
          <a:noFill/>
        </p:spPr>
        <p:txBody>
          <a:bodyPr wrap="square" rtlCol="0">
            <a:spAutoFit/>
          </a:bodyPr>
          <a:lstStyle/>
          <a:p>
            <a:r>
              <a:rPr lang="en-US" altLang="ja-JP" sz="1400" dirty="0"/>
              <a:t>http://www.riaj.or.jp/report/mediauser/pdf/softuser2012.pdf#search='CD%E8%B3%BC%E5%85%A5+%E5%B9%B4%E4%BB%A3+%E5%89%B2%E5%90%88</a:t>
            </a:r>
            <a:endParaRPr kumimoji="1" lang="ja-JP" altLang="en-US" sz="1400" dirty="0"/>
          </a:p>
        </p:txBody>
      </p:sp>
    </p:spTree>
    <p:extLst>
      <p:ext uri="{BB962C8B-B14F-4D97-AF65-F5344CB8AC3E}">
        <p14:creationId xmlns:p14="http://schemas.microsoft.com/office/powerpoint/2010/main" val="1049450127"/>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a:xfrm>
            <a:off x="467544" y="692696"/>
            <a:ext cx="8229600" cy="1066800"/>
          </a:xfrm>
        </p:spPr>
        <p:txBody>
          <a:bodyPr>
            <a:normAutofit/>
          </a:bodyPr>
          <a:lstStyle/>
          <a:p>
            <a:pPr eaLnBrk="1" hangingPunct="1"/>
            <a:r>
              <a:rPr lang="ja-JP" altLang="en-US" sz="3600" dirty="0"/>
              <a:t>グラフから</a:t>
            </a:r>
            <a:endParaRPr lang="ja-JP" altLang="en-US" sz="3600" dirty="0" smtClean="0"/>
          </a:p>
        </p:txBody>
      </p:sp>
      <p:sp>
        <p:nvSpPr>
          <p:cNvPr id="6147" name="コンテンツ プレースホルダー 2"/>
          <p:cNvSpPr>
            <a:spLocks noGrp="1"/>
          </p:cNvSpPr>
          <p:nvPr>
            <p:ph idx="1"/>
          </p:nvPr>
        </p:nvSpPr>
        <p:spPr>
          <a:xfrm>
            <a:off x="467544" y="1844824"/>
            <a:ext cx="8229600" cy="4325112"/>
          </a:xfrm>
        </p:spPr>
        <p:txBody>
          <a:bodyPr/>
          <a:lstStyle/>
          <a:p>
            <a:pPr eaLnBrk="1" hangingPunct="1">
              <a:defRPr/>
            </a:pPr>
            <a:r>
              <a:rPr lang="ja-JP" altLang="en-US" dirty="0" smtClean="0"/>
              <a:t>音楽にお金をかけようと思わない人の増加</a:t>
            </a:r>
            <a:endParaRPr lang="en-US" altLang="ja-JP" dirty="0" smtClean="0"/>
          </a:p>
          <a:p>
            <a:pPr eaLnBrk="1" hangingPunct="1">
              <a:defRPr/>
            </a:pPr>
            <a:r>
              <a:rPr lang="ja-JP" altLang="en-US" dirty="0" smtClean="0"/>
              <a:t>現在の保有量に満足して買おうとしない</a:t>
            </a:r>
            <a:endParaRPr lang="en-US" altLang="ja-JP" dirty="0" smtClean="0"/>
          </a:p>
          <a:p>
            <a:pPr eaLnBrk="1" hangingPunct="1">
              <a:defRPr/>
            </a:pPr>
            <a:r>
              <a:rPr lang="ja-JP" altLang="en-US" dirty="0" smtClean="0"/>
              <a:t>音楽に対する興味が減少</a:t>
            </a:r>
            <a:endParaRPr lang="en-US" altLang="ja-JP" dirty="0"/>
          </a:p>
          <a:p>
            <a:pPr eaLnBrk="1" hangingPunct="1">
              <a:defRPr/>
            </a:pPr>
            <a:endParaRPr lang="en-US" altLang="ja-JP" dirty="0" smtClean="0"/>
          </a:p>
          <a:p>
            <a:pPr eaLnBrk="1" hangingPunct="1">
              <a:defRPr/>
            </a:pPr>
            <a:endParaRPr lang="en-US" altLang="ja-JP" dirty="0"/>
          </a:p>
          <a:p>
            <a:pPr marL="0" indent="0" eaLnBrk="1" hangingPunct="1">
              <a:buFont typeface="Arial" charset="0"/>
              <a:buNone/>
              <a:defRPr/>
            </a:pPr>
            <a:r>
              <a:rPr lang="ja-JP" altLang="en-US" dirty="0" smtClean="0"/>
              <a:t>　　　</a:t>
            </a:r>
            <a:endParaRPr lang="en-US" altLang="ja-JP" dirty="0" smtClean="0"/>
          </a:p>
          <a:p>
            <a:pPr marL="0" indent="0" eaLnBrk="1" hangingPunct="1">
              <a:buFont typeface="Arial" charset="0"/>
              <a:buNone/>
              <a:defRPr/>
            </a:pPr>
            <a:r>
              <a:rPr lang="ja-JP" altLang="en-US" sz="3600" dirty="0">
                <a:solidFill>
                  <a:srgbClr val="FF0000"/>
                </a:solidFill>
              </a:rPr>
              <a:t>　</a:t>
            </a:r>
            <a:r>
              <a:rPr lang="ja-JP" altLang="en-US" sz="3600" dirty="0" smtClean="0">
                <a:solidFill>
                  <a:srgbClr val="FF0000"/>
                </a:solidFill>
              </a:rPr>
              <a:t>他に興味が移っているのでは！？</a:t>
            </a:r>
            <a:endParaRPr lang="en-US" altLang="ja-JP" sz="3600" dirty="0" smtClean="0">
              <a:solidFill>
                <a:srgbClr val="FF0000"/>
              </a:solidFill>
            </a:endParaRPr>
          </a:p>
          <a:p>
            <a:pPr marL="0" indent="0" eaLnBrk="1" hangingPunct="1">
              <a:buFont typeface="Arial" charset="0"/>
              <a:buNone/>
              <a:defRPr/>
            </a:pPr>
            <a:endParaRPr lang="en-US" altLang="ja-JP" dirty="0" smtClean="0"/>
          </a:p>
        </p:txBody>
      </p:sp>
      <p:sp>
        <p:nvSpPr>
          <p:cNvPr id="2" name="下矢印 1"/>
          <p:cNvSpPr/>
          <p:nvPr/>
        </p:nvSpPr>
        <p:spPr>
          <a:xfrm>
            <a:off x="3394407" y="3429000"/>
            <a:ext cx="1511300" cy="1079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Tree>
    <p:extLst>
      <p:ext uri="{BB962C8B-B14F-4D97-AF65-F5344CB8AC3E}">
        <p14:creationId xmlns:p14="http://schemas.microsoft.com/office/powerpoint/2010/main" val="2613873483"/>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nodeType="withEffect">
                                  <p:stCondLst>
                                    <p:cond delay="0"/>
                                  </p:stCondLst>
                                  <p:childTnLst>
                                    <p:set>
                                      <p:cBhvr>
                                        <p:cTn id="11" dur="1" fill="hold">
                                          <p:stCondLst>
                                            <p:cond delay="0"/>
                                          </p:stCondLst>
                                        </p:cTn>
                                        <p:tgtEl>
                                          <p:spTgt spid="6147">
                                            <p:txEl>
                                              <p:pRg st="6" end="6"/>
                                            </p:txEl>
                                          </p:spTgt>
                                        </p:tgtEl>
                                        <p:attrNameLst>
                                          <p:attrName>style.visibility</p:attrName>
                                        </p:attrNameLst>
                                      </p:cBhvr>
                                      <p:to>
                                        <p:strVal val="visible"/>
                                      </p:to>
                                    </p:set>
                                    <p:anim calcmode="lin" valueType="num">
                                      <p:cBhvr>
                                        <p:cTn id="12" dur="500" fill="hold"/>
                                        <p:tgtEl>
                                          <p:spTgt spid="6147">
                                            <p:txEl>
                                              <p:pRg st="6" end="6"/>
                                            </p:txEl>
                                          </p:spTgt>
                                        </p:tgtEl>
                                        <p:attrNameLst>
                                          <p:attrName>ppt_w</p:attrName>
                                        </p:attrNameLst>
                                      </p:cBhvr>
                                      <p:tavLst>
                                        <p:tav tm="0">
                                          <p:val>
                                            <p:fltVal val="0"/>
                                          </p:val>
                                        </p:tav>
                                        <p:tav tm="100000">
                                          <p:val>
                                            <p:strVal val="#ppt_w"/>
                                          </p:val>
                                        </p:tav>
                                      </p:tavLst>
                                    </p:anim>
                                    <p:anim calcmode="lin" valueType="num">
                                      <p:cBhvr>
                                        <p:cTn id="13" dur="500" fill="hold"/>
                                        <p:tgtEl>
                                          <p:spTgt spid="6147">
                                            <p:txEl>
                                              <p:pRg st="6" end="6"/>
                                            </p:txEl>
                                          </p:spTgt>
                                        </p:tgtEl>
                                        <p:attrNameLst>
                                          <p:attrName>ppt_h</p:attrName>
                                        </p:attrNameLst>
                                      </p:cBhvr>
                                      <p:tavLst>
                                        <p:tav tm="0">
                                          <p:val>
                                            <p:fltVal val="0"/>
                                          </p:val>
                                        </p:tav>
                                        <p:tav tm="100000">
                                          <p:val>
                                            <p:strVal val="#ppt_h"/>
                                          </p:val>
                                        </p:tav>
                                      </p:tavLst>
                                    </p:anim>
                                    <p:animEffect transition="in" filter="fade">
                                      <p:cBhvr>
                                        <p:cTn id="14" dur="500"/>
                                        <p:tgtEl>
                                          <p:spTgt spid="61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3919" y="620688"/>
            <a:ext cx="8229600" cy="1066800"/>
          </a:xfrm>
        </p:spPr>
        <p:txBody>
          <a:bodyPr/>
          <a:lstStyle/>
          <a:p>
            <a:r>
              <a:rPr lang="ja-JP" altLang="en-US" dirty="0"/>
              <a:t>もくじ</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794165038"/>
              </p:ext>
            </p:extLst>
          </p:nvPr>
        </p:nvGraphicFramePr>
        <p:xfrm>
          <a:off x="457200" y="2249488"/>
          <a:ext cx="8229600" cy="4324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正方形/長方形 8"/>
          <p:cNvSpPr>
            <a:spLocks noChangeArrowheads="1"/>
          </p:cNvSpPr>
          <p:nvPr/>
        </p:nvSpPr>
        <p:spPr bwMode="auto">
          <a:xfrm>
            <a:off x="473919" y="3501008"/>
            <a:ext cx="8208911" cy="1080120"/>
          </a:xfrm>
          <a:prstGeom prst="rect">
            <a:avLst/>
          </a:prstGeom>
          <a:noFill/>
          <a:ln w="857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dirty="0">
              <a:ea typeface="HGP創英角ﾎﾟｯﾌﾟ体" pitchFamily="50" charset="-128"/>
            </a:endParaRPr>
          </a:p>
        </p:txBody>
      </p:sp>
    </p:spTree>
    <p:extLst>
      <p:ext uri="{BB962C8B-B14F-4D97-AF65-F5344CB8AC3E}">
        <p14:creationId xmlns:p14="http://schemas.microsoft.com/office/powerpoint/2010/main" val="4275392569"/>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620688"/>
            <a:ext cx="8229600" cy="1066800"/>
          </a:xfrm>
        </p:spPr>
        <p:txBody>
          <a:bodyPr>
            <a:normAutofit/>
          </a:bodyPr>
          <a:lstStyle/>
          <a:p>
            <a:r>
              <a:rPr lang="ja-JP" altLang="en-US" dirty="0" smtClean="0"/>
              <a:t>売上減少の考えられる要因</a:t>
            </a:r>
            <a:endParaRPr kumimoji="1" lang="ja-JP" altLang="en-US" dirty="0"/>
          </a:p>
        </p:txBody>
      </p:sp>
      <p:sp>
        <p:nvSpPr>
          <p:cNvPr id="3" name="コンテンツ プレースホルダー 2"/>
          <p:cNvSpPr>
            <a:spLocks noGrp="1"/>
          </p:cNvSpPr>
          <p:nvPr>
            <p:ph idx="1"/>
          </p:nvPr>
        </p:nvSpPr>
        <p:spPr>
          <a:xfrm>
            <a:off x="467544" y="1916832"/>
            <a:ext cx="8229600" cy="4325112"/>
          </a:xfrm>
        </p:spPr>
        <p:txBody>
          <a:bodyPr>
            <a:normAutofit/>
          </a:bodyPr>
          <a:lstStyle/>
          <a:p>
            <a:pPr>
              <a:lnSpc>
                <a:spcPct val="150000"/>
              </a:lnSpc>
            </a:pPr>
            <a:r>
              <a:rPr kumimoji="1" lang="ja-JP" altLang="en-US" dirty="0" smtClean="0"/>
              <a:t>音楽離れ</a:t>
            </a:r>
            <a:endParaRPr kumimoji="1" lang="en-US" altLang="ja-JP" dirty="0" smtClean="0"/>
          </a:p>
          <a:p>
            <a:pPr>
              <a:lnSpc>
                <a:spcPct val="150000"/>
              </a:lnSpc>
            </a:pPr>
            <a:r>
              <a:rPr lang="ja-JP" altLang="en-US" dirty="0" smtClean="0"/>
              <a:t>所得</a:t>
            </a:r>
            <a:r>
              <a:rPr lang="ja-JP" altLang="en-US" dirty="0"/>
              <a:t>の</a:t>
            </a:r>
            <a:r>
              <a:rPr lang="ja-JP" altLang="en-US" dirty="0" smtClean="0"/>
              <a:t>低下</a:t>
            </a:r>
            <a:endParaRPr lang="en-US" altLang="ja-JP" dirty="0" smtClean="0"/>
          </a:p>
          <a:p>
            <a:pPr>
              <a:lnSpc>
                <a:spcPct val="150000"/>
              </a:lnSpc>
            </a:pPr>
            <a:r>
              <a:rPr lang="ja-JP" altLang="en-US" dirty="0" smtClean="0"/>
              <a:t>違法ダウンロード</a:t>
            </a:r>
            <a:endParaRPr kumimoji="1" lang="en-US" altLang="ja-JP" dirty="0" smtClean="0"/>
          </a:p>
          <a:p>
            <a:pPr>
              <a:lnSpc>
                <a:spcPct val="150000"/>
              </a:lnSpc>
            </a:pPr>
            <a:r>
              <a:rPr lang="ja-JP" altLang="en-US" dirty="0" smtClean="0"/>
              <a:t>動画や無料の配信</a:t>
            </a:r>
            <a:endParaRPr lang="en-US" altLang="ja-JP" dirty="0" smtClean="0"/>
          </a:p>
          <a:p>
            <a:pPr>
              <a:lnSpc>
                <a:spcPct val="150000"/>
              </a:lnSpc>
            </a:pPr>
            <a:r>
              <a:rPr kumimoji="1" lang="ja-JP" altLang="en-US" dirty="0" smtClean="0"/>
              <a:t>メディアで触れる機会の変化</a:t>
            </a:r>
            <a:endParaRPr kumimoji="1" lang="en-US" altLang="ja-JP" dirty="0" smtClean="0"/>
          </a:p>
          <a:p>
            <a:pPr>
              <a:lnSpc>
                <a:spcPct val="150000"/>
              </a:lnSpc>
            </a:pPr>
            <a:r>
              <a:rPr lang="ja-JP" altLang="en-US" dirty="0"/>
              <a:t>スマートフォン</a:t>
            </a:r>
            <a:r>
              <a:rPr lang="ja-JP" altLang="en-US" dirty="0" smtClean="0"/>
              <a:t>の普及</a:t>
            </a:r>
            <a:endParaRPr kumimoji="1" lang="en-US" altLang="ja-JP" dirty="0" smtClean="0"/>
          </a:p>
          <a:p>
            <a:pPr>
              <a:lnSpc>
                <a:spcPct val="150000"/>
              </a:lnSpc>
            </a:pPr>
            <a:endParaRPr kumimoji="1" lang="ja-JP" altLang="en-US" dirty="0"/>
          </a:p>
        </p:txBody>
      </p:sp>
      <p:pic>
        <p:nvPicPr>
          <p:cNvPr id="1026" name="Picture 2" descr="C:\Program Files\Microsoft Office\MEDIA\CAGCAT10\j0286034.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8144" y="2071576"/>
            <a:ext cx="2160240" cy="2080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377419"/>
      </p:ext>
    </p:extLst>
  </p:cSld>
  <p:clrMapOvr>
    <a:masterClrMapping/>
  </p:clrMapOvr>
  <p:transition spd="slow">
    <p:strips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558952"/>
            <a:ext cx="8229600" cy="1069848"/>
          </a:xfrm>
        </p:spPr>
        <p:txBody>
          <a:bodyPr>
            <a:normAutofit/>
          </a:bodyPr>
          <a:lstStyle/>
          <a:p>
            <a:r>
              <a:rPr kumimoji="1" lang="ja-JP" altLang="en-US" dirty="0" smtClean="0"/>
              <a:t>需要と供給に分けると</a:t>
            </a:r>
            <a:endParaRPr kumimoji="1" lang="ja-JP" altLang="en-US" dirty="0"/>
          </a:p>
        </p:txBody>
      </p:sp>
      <p:graphicFrame>
        <p:nvGraphicFramePr>
          <p:cNvPr id="4" name="図表 3"/>
          <p:cNvGraphicFramePr/>
          <p:nvPr>
            <p:extLst>
              <p:ext uri="{D42A27DB-BD31-4B8C-83A1-F6EECF244321}">
                <p14:modId xmlns:p14="http://schemas.microsoft.com/office/powerpoint/2010/main" val="390387698"/>
              </p:ext>
            </p:extLst>
          </p:nvPr>
        </p:nvGraphicFramePr>
        <p:xfrm>
          <a:off x="1043608" y="1556792"/>
          <a:ext cx="6912768" cy="4392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42442593"/>
      </p:ext>
    </p:extLst>
  </p:cSld>
  <p:clrMapOvr>
    <a:masterClrMapping/>
  </p:clrMapOvr>
  <p:transition spd="slow">
    <p:strips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558952"/>
            <a:ext cx="8229600" cy="1069848"/>
          </a:xfrm>
        </p:spPr>
        <p:txBody>
          <a:bodyPr>
            <a:normAutofit/>
          </a:bodyPr>
          <a:lstStyle/>
          <a:p>
            <a:r>
              <a:rPr kumimoji="1" lang="ja-JP" altLang="en-US" dirty="0" smtClean="0"/>
              <a:t>需要と供給に分けると</a:t>
            </a:r>
            <a:endParaRPr kumimoji="1" lang="ja-JP" altLang="en-US" dirty="0"/>
          </a:p>
        </p:txBody>
      </p:sp>
      <p:graphicFrame>
        <p:nvGraphicFramePr>
          <p:cNvPr id="4" name="図表 3"/>
          <p:cNvGraphicFramePr/>
          <p:nvPr>
            <p:extLst>
              <p:ext uri="{D42A27DB-BD31-4B8C-83A1-F6EECF244321}">
                <p14:modId xmlns:p14="http://schemas.microsoft.com/office/powerpoint/2010/main" val="3080524945"/>
              </p:ext>
            </p:extLst>
          </p:nvPr>
        </p:nvGraphicFramePr>
        <p:xfrm>
          <a:off x="1043608" y="1556792"/>
          <a:ext cx="6912768" cy="4392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正方形/長方形 8"/>
          <p:cNvSpPr>
            <a:spLocks noChangeArrowheads="1"/>
          </p:cNvSpPr>
          <p:nvPr/>
        </p:nvSpPr>
        <p:spPr bwMode="auto">
          <a:xfrm>
            <a:off x="1043608" y="1556792"/>
            <a:ext cx="6912768" cy="2232248"/>
          </a:xfrm>
          <a:prstGeom prst="rect">
            <a:avLst/>
          </a:prstGeom>
          <a:noFill/>
          <a:ln w="857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dirty="0">
              <a:ea typeface="HGP創英角ﾎﾟｯﾌﾟ体" pitchFamily="50" charset="-128"/>
            </a:endParaRPr>
          </a:p>
        </p:txBody>
      </p:sp>
    </p:spTree>
    <p:extLst>
      <p:ext uri="{BB962C8B-B14F-4D97-AF65-F5344CB8AC3E}">
        <p14:creationId xmlns:p14="http://schemas.microsoft.com/office/powerpoint/2010/main" val="1737592040"/>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a:xfrm>
            <a:off x="323528" y="620688"/>
            <a:ext cx="8373616" cy="1066800"/>
          </a:xfrm>
        </p:spPr>
        <p:txBody>
          <a:bodyPr>
            <a:normAutofit fontScale="90000"/>
          </a:bodyPr>
          <a:lstStyle/>
          <a:p>
            <a:pPr eaLnBrk="1" hangingPunct="1"/>
            <a:r>
              <a:rPr lang="en-US" altLang="ja-JP" dirty="0" smtClean="0"/>
              <a:t>2-1-a </a:t>
            </a:r>
            <a:r>
              <a:rPr lang="ja-JP" altLang="en-US" dirty="0" smtClean="0"/>
              <a:t>音楽に費やす支出を代替するもの</a:t>
            </a:r>
          </a:p>
        </p:txBody>
      </p:sp>
      <p:graphicFrame>
        <p:nvGraphicFramePr>
          <p:cNvPr id="2" name="コンテンツ プレースホルダー 3"/>
          <p:cNvGraphicFramePr>
            <a:graphicFrameLocks noGrp="1"/>
          </p:cNvGraphicFramePr>
          <p:nvPr>
            <p:ph idx="1"/>
            <p:extLst>
              <p:ext uri="{D42A27DB-BD31-4B8C-83A1-F6EECF244321}">
                <p14:modId xmlns:p14="http://schemas.microsoft.com/office/powerpoint/2010/main" val="2672567677"/>
              </p:ext>
            </p:extLst>
          </p:nvPr>
        </p:nvGraphicFramePr>
        <p:xfrm>
          <a:off x="179512" y="1656070"/>
          <a:ext cx="8712967" cy="4560341"/>
        </p:xfrm>
        <a:graphic>
          <a:graphicData uri="http://schemas.openxmlformats.org/drawingml/2006/chart">
            <c:chart xmlns:c="http://schemas.openxmlformats.org/drawingml/2006/chart" xmlns:r="http://schemas.openxmlformats.org/officeDocument/2006/relationships" r:id="rId3"/>
          </a:graphicData>
        </a:graphic>
      </p:graphicFrame>
      <p:sp>
        <p:nvSpPr>
          <p:cNvPr id="4" name="テキスト ボックス 3"/>
          <p:cNvSpPr txBox="1"/>
          <p:nvPr/>
        </p:nvSpPr>
        <p:spPr>
          <a:xfrm>
            <a:off x="3203848" y="6216411"/>
            <a:ext cx="5940152" cy="523220"/>
          </a:xfrm>
          <a:prstGeom prst="rect">
            <a:avLst/>
          </a:prstGeom>
          <a:noFill/>
        </p:spPr>
        <p:txBody>
          <a:bodyPr wrap="square" rtlCol="0">
            <a:spAutoFit/>
          </a:bodyPr>
          <a:lstStyle/>
          <a:p>
            <a:r>
              <a:rPr lang="en-US" altLang="ja-JP" sz="1400" dirty="0"/>
              <a:t>http://www.riaj.or.jp/report/mediauser/pdf/softuser2012.pdf#search='CD%E8%B3%BC%E5%85%A5+%E5%B9%B4%E4%BB%A3+%E5%89%B2%E5%90%88</a:t>
            </a:r>
            <a:endParaRPr kumimoji="1" lang="ja-JP" altLang="en-US" sz="1400" dirty="0"/>
          </a:p>
        </p:txBody>
      </p:sp>
    </p:spTree>
    <p:extLst>
      <p:ext uri="{BB962C8B-B14F-4D97-AF65-F5344CB8AC3E}">
        <p14:creationId xmlns:p14="http://schemas.microsoft.com/office/powerpoint/2010/main" val="3375976539"/>
      </p:ext>
    </p:extLst>
  </p:cSld>
  <p:clrMapOvr>
    <a:masterClrMapping/>
  </p:clrMapOvr>
  <p:transition spd="slow">
    <p:strips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a:xfrm>
            <a:off x="467544" y="620688"/>
            <a:ext cx="8229600" cy="1066800"/>
          </a:xfrm>
        </p:spPr>
        <p:txBody>
          <a:bodyPr/>
          <a:lstStyle/>
          <a:p>
            <a:pPr eaLnBrk="1" hangingPunct="1"/>
            <a:r>
              <a:rPr lang="ja-JP" altLang="en-US" dirty="0" smtClean="0"/>
              <a:t>グラフから</a:t>
            </a:r>
          </a:p>
        </p:txBody>
      </p:sp>
      <p:sp>
        <p:nvSpPr>
          <p:cNvPr id="8195" name="コンテンツ プレースホルダー 2"/>
          <p:cNvSpPr>
            <a:spLocks noGrp="1"/>
          </p:cNvSpPr>
          <p:nvPr>
            <p:ph idx="1"/>
          </p:nvPr>
        </p:nvSpPr>
        <p:spPr>
          <a:xfrm>
            <a:off x="467544" y="1628800"/>
            <a:ext cx="8229600" cy="4525962"/>
          </a:xfrm>
        </p:spPr>
        <p:txBody>
          <a:bodyPr>
            <a:normAutofit/>
          </a:bodyPr>
          <a:lstStyle/>
          <a:p>
            <a:pPr eaLnBrk="1" hangingPunct="1">
              <a:defRPr/>
            </a:pPr>
            <a:r>
              <a:rPr lang="ja-JP" altLang="en-US" dirty="0" smtClean="0"/>
              <a:t>スポーツ等を筆頭に代替となる</a:t>
            </a:r>
            <a:endParaRPr lang="en-US" altLang="ja-JP" dirty="0" smtClean="0"/>
          </a:p>
          <a:p>
            <a:pPr eaLnBrk="1" hangingPunct="1">
              <a:lnSpc>
                <a:spcPct val="200000"/>
              </a:lnSpc>
              <a:defRPr/>
            </a:pPr>
            <a:r>
              <a:rPr lang="ja-JP" altLang="en-US" dirty="0" smtClean="0"/>
              <a:t>音楽以外の支出の増加</a:t>
            </a:r>
            <a:endParaRPr lang="en-US" altLang="ja-JP" dirty="0"/>
          </a:p>
          <a:p>
            <a:pPr eaLnBrk="1" hangingPunct="1">
              <a:defRPr/>
            </a:pPr>
            <a:endParaRPr lang="en-US" altLang="ja-JP" dirty="0" smtClean="0"/>
          </a:p>
          <a:p>
            <a:pPr marL="109728" indent="0" eaLnBrk="1" hangingPunct="1">
              <a:buNone/>
              <a:defRPr/>
            </a:pPr>
            <a:endParaRPr lang="en-US" altLang="ja-JP" dirty="0"/>
          </a:p>
          <a:p>
            <a:pPr eaLnBrk="1" hangingPunct="1">
              <a:defRPr/>
            </a:pPr>
            <a:r>
              <a:rPr lang="ja-JP" altLang="en-US" dirty="0" smtClean="0"/>
              <a:t>音楽にはお金をかけない傾向</a:t>
            </a:r>
            <a:endParaRPr lang="en-US" altLang="ja-JP" dirty="0" smtClean="0"/>
          </a:p>
          <a:p>
            <a:pPr marL="109728" indent="0">
              <a:buNone/>
              <a:defRPr/>
            </a:pPr>
            <a:r>
              <a:rPr lang="ja-JP" altLang="en-US" dirty="0" smtClean="0"/>
              <a:t>　　　　　　　　　　→</a:t>
            </a:r>
            <a:r>
              <a:rPr lang="ja-JP" altLang="en-US" dirty="0"/>
              <a:t>無料のものに</a:t>
            </a:r>
            <a:r>
              <a:rPr lang="ja-JP" altLang="en-US" dirty="0" smtClean="0"/>
              <a:t>頼る</a:t>
            </a:r>
            <a:endParaRPr lang="en-US" altLang="ja-JP" dirty="0" smtClean="0"/>
          </a:p>
          <a:p>
            <a:pPr eaLnBrk="1" hangingPunct="1">
              <a:defRPr/>
            </a:pPr>
            <a:r>
              <a:rPr lang="ja-JP" altLang="en-US" dirty="0" smtClean="0"/>
              <a:t>音楽から離れていない層もいる</a:t>
            </a:r>
            <a:endParaRPr lang="en-US" altLang="ja-JP" dirty="0" smtClean="0"/>
          </a:p>
          <a:p>
            <a:pPr marL="0" indent="0" eaLnBrk="1" hangingPunct="1">
              <a:buFont typeface="Arial" charset="0"/>
              <a:buNone/>
              <a:defRPr/>
            </a:pPr>
            <a:endParaRPr lang="en-US" altLang="ja-JP" dirty="0" smtClean="0"/>
          </a:p>
        </p:txBody>
      </p:sp>
      <p:sp>
        <p:nvSpPr>
          <p:cNvPr id="4" name="下矢印 3"/>
          <p:cNvSpPr/>
          <p:nvPr/>
        </p:nvSpPr>
        <p:spPr>
          <a:xfrm>
            <a:off x="2894112" y="2924944"/>
            <a:ext cx="1152128" cy="8634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pic>
        <p:nvPicPr>
          <p:cNvPr id="10243" name="Picture 3" descr="C:\Users\Owner\AppData\Local\Microsoft\Windows\Temporary Internet Files\Content.IE5\Y2W2NPM5\MP90042245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84168" y="1665599"/>
            <a:ext cx="2934191" cy="21341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3601923"/>
      </p:ext>
    </p:extLst>
  </p:cSld>
  <p:clrMapOvr>
    <a:masterClrMapping/>
  </p:clrMapOvr>
  <p:transition spd="slow">
    <p:strips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567902"/>
            <a:ext cx="8229600" cy="1066800"/>
          </a:xfrm>
        </p:spPr>
        <p:txBody>
          <a:bodyPr/>
          <a:lstStyle/>
          <a:p>
            <a:r>
              <a:rPr kumimoji="1" lang="ja-JP" altLang="en-US" dirty="0" smtClean="0"/>
              <a:t>カラオケ参加人口</a:t>
            </a:r>
            <a:r>
              <a:rPr kumimoji="1" lang="en-US" altLang="ja-JP" dirty="0" smtClean="0"/>
              <a:t>(</a:t>
            </a:r>
            <a:r>
              <a:rPr kumimoji="1" lang="ja-JP" altLang="en-US" dirty="0" smtClean="0"/>
              <a:t>万人</a:t>
            </a:r>
            <a:r>
              <a:rPr kumimoji="1" lang="en-US" altLang="ja-JP" dirty="0" smtClean="0"/>
              <a:t>)</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4043484396"/>
              </p:ext>
            </p:extLst>
          </p:nvPr>
        </p:nvGraphicFramePr>
        <p:xfrm>
          <a:off x="457200" y="1600201"/>
          <a:ext cx="8147248" cy="3989040"/>
        </p:xfrm>
        <a:graphic>
          <a:graphicData uri="http://schemas.openxmlformats.org/drawingml/2006/chart">
            <c:chart xmlns:c="http://schemas.openxmlformats.org/drawingml/2006/chart" xmlns:r="http://schemas.openxmlformats.org/officeDocument/2006/relationships" r:id="rId3"/>
          </a:graphicData>
        </a:graphic>
      </p:graphicFrame>
      <p:sp>
        <p:nvSpPr>
          <p:cNvPr id="5" name="右矢印 4"/>
          <p:cNvSpPr/>
          <p:nvPr/>
        </p:nvSpPr>
        <p:spPr>
          <a:xfrm>
            <a:off x="3707904" y="2348880"/>
            <a:ext cx="3888432" cy="36004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8" name="テキスト ボックス 7"/>
          <p:cNvSpPr txBox="1"/>
          <p:nvPr/>
        </p:nvSpPr>
        <p:spPr>
          <a:xfrm>
            <a:off x="4067944" y="5733256"/>
            <a:ext cx="4824536" cy="646331"/>
          </a:xfrm>
          <a:prstGeom prst="rect">
            <a:avLst/>
          </a:prstGeom>
          <a:noFill/>
        </p:spPr>
        <p:txBody>
          <a:bodyPr wrap="square" rtlCol="0">
            <a:spAutoFit/>
          </a:bodyPr>
          <a:lstStyle/>
          <a:p>
            <a:r>
              <a:rPr lang="ja-JP" altLang="en-US" sz="3600" dirty="0">
                <a:solidFill>
                  <a:srgbClr val="FF0000"/>
                </a:solidFill>
                <a:latin typeface="HGP創英角ﾎﾟｯﾌﾟ体" pitchFamily="50" charset="-128"/>
                <a:ea typeface="HGP創英角ﾎﾟｯﾌﾟ体" pitchFamily="50" charset="-128"/>
              </a:rPr>
              <a:t>近年</a:t>
            </a:r>
            <a:r>
              <a:rPr lang="ja-JP" altLang="en-US" sz="3600" dirty="0" smtClean="0">
                <a:solidFill>
                  <a:srgbClr val="FF0000"/>
                </a:solidFill>
                <a:latin typeface="HGP創英角ﾎﾟｯﾌﾟ体" pitchFamily="50" charset="-128"/>
                <a:ea typeface="HGP創英角ﾎﾟｯﾌﾟ体" pitchFamily="50" charset="-128"/>
              </a:rPr>
              <a:t>は横ばい状態！！</a:t>
            </a:r>
            <a:endParaRPr kumimoji="1" lang="ja-JP" altLang="en-US" sz="3600" dirty="0">
              <a:solidFill>
                <a:srgbClr val="FF0000"/>
              </a:solidFill>
              <a:latin typeface="HGP創英角ﾎﾟｯﾌﾟ体" pitchFamily="50" charset="-128"/>
              <a:ea typeface="HGP創英角ﾎﾟｯﾌﾟ体" pitchFamily="50" charset="-128"/>
            </a:endParaRPr>
          </a:p>
        </p:txBody>
      </p:sp>
      <p:sp>
        <p:nvSpPr>
          <p:cNvPr id="6" name="テキスト ボックス 5"/>
          <p:cNvSpPr txBox="1"/>
          <p:nvPr/>
        </p:nvSpPr>
        <p:spPr>
          <a:xfrm>
            <a:off x="899592" y="1357703"/>
            <a:ext cx="1008112" cy="276999"/>
          </a:xfrm>
          <a:prstGeom prst="rect">
            <a:avLst/>
          </a:prstGeom>
          <a:noFill/>
        </p:spPr>
        <p:txBody>
          <a:bodyPr wrap="square" rtlCol="0">
            <a:spAutoFit/>
          </a:bodyPr>
          <a:lstStyle/>
          <a:p>
            <a:r>
              <a:rPr kumimoji="1" lang="en-US" altLang="ja-JP" sz="1200" dirty="0" smtClean="0"/>
              <a:t>(</a:t>
            </a:r>
            <a:r>
              <a:rPr kumimoji="1" lang="ja-JP" altLang="en-US" sz="1200" dirty="0" smtClean="0"/>
              <a:t>万人</a:t>
            </a:r>
            <a:r>
              <a:rPr kumimoji="1" lang="en-US" altLang="ja-JP" sz="1200" dirty="0" smtClean="0"/>
              <a:t>)</a:t>
            </a:r>
            <a:endParaRPr kumimoji="1" lang="ja-JP" altLang="en-US" sz="1200" dirty="0"/>
          </a:p>
        </p:txBody>
      </p:sp>
    </p:spTree>
    <p:extLst>
      <p:ext uri="{BB962C8B-B14F-4D97-AF65-F5344CB8AC3E}">
        <p14:creationId xmlns:p14="http://schemas.microsoft.com/office/powerpoint/2010/main" val="3778349094"/>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down)">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2198" y="620688"/>
            <a:ext cx="8229600" cy="1066800"/>
          </a:xfrm>
        </p:spPr>
        <p:txBody>
          <a:bodyPr/>
          <a:lstStyle/>
          <a:p>
            <a:r>
              <a:rPr lang="ja-JP" altLang="en-US" dirty="0"/>
              <a:t>もくじ</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814352936"/>
              </p:ext>
            </p:extLst>
          </p:nvPr>
        </p:nvGraphicFramePr>
        <p:xfrm>
          <a:off x="457200" y="2249488"/>
          <a:ext cx="8229600" cy="4324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正方形/長方形 8"/>
          <p:cNvSpPr>
            <a:spLocks noChangeArrowheads="1"/>
          </p:cNvSpPr>
          <p:nvPr/>
        </p:nvSpPr>
        <p:spPr bwMode="auto">
          <a:xfrm>
            <a:off x="482887" y="2276872"/>
            <a:ext cx="8208911" cy="1080120"/>
          </a:xfrm>
          <a:prstGeom prst="rect">
            <a:avLst/>
          </a:prstGeom>
          <a:noFill/>
          <a:ln w="857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dirty="0">
              <a:ea typeface="HGP創英角ﾎﾟｯﾌﾟ体" pitchFamily="50" charset="-128"/>
            </a:endParaRPr>
          </a:p>
        </p:txBody>
      </p:sp>
    </p:spTree>
    <p:extLst>
      <p:ext uri="{BB962C8B-B14F-4D97-AF65-F5344CB8AC3E}">
        <p14:creationId xmlns:p14="http://schemas.microsoft.com/office/powerpoint/2010/main" val="3203026271"/>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663624"/>
            <a:ext cx="8229600" cy="1066800"/>
          </a:xfrm>
        </p:spPr>
        <p:txBody>
          <a:bodyPr/>
          <a:lstStyle/>
          <a:p>
            <a:r>
              <a:rPr lang="ja-JP" altLang="en-US" dirty="0"/>
              <a:t>ライブ年間公演回数</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461668478"/>
              </p:ext>
            </p:extLst>
          </p:nvPr>
        </p:nvGraphicFramePr>
        <p:xfrm>
          <a:off x="395536" y="1891886"/>
          <a:ext cx="8229600" cy="4324350"/>
        </p:xfrm>
        <a:graphic>
          <a:graphicData uri="http://schemas.openxmlformats.org/drawingml/2006/chart">
            <c:chart xmlns:c="http://schemas.openxmlformats.org/drawingml/2006/chart" xmlns:r="http://schemas.openxmlformats.org/officeDocument/2006/relationships" r:id="rId3"/>
          </a:graphicData>
        </a:graphic>
      </p:graphicFrame>
      <p:sp>
        <p:nvSpPr>
          <p:cNvPr id="5" name="右矢印 4"/>
          <p:cNvSpPr/>
          <p:nvPr/>
        </p:nvSpPr>
        <p:spPr>
          <a:xfrm rot="20490632">
            <a:off x="4752843" y="2706794"/>
            <a:ext cx="2798337" cy="53457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テキスト ボックス 2"/>
          <p:cNvSpPr txBox="1"/>
          <p:nvPr/>
        </p:nvSpPr>
        <p:spPr>
          <a:xfrm>
            <a:off x="944573" y="1730424"/>
            <a:ext cx="864096" cy="307777"/>
          </a:xfrm>
          <a:prstGeom prst="rect">
            <a:avLst/>
          </a:prstGeom>
          <a:noFill/>
        </p:spPr>
        <p:txBody>
          <a:bodyPr wrap="square" rtlCol="0">
            <a:spAutoFit/>
          </a:bodyPr>
          <a:lstStyle/>
          <a:p>
            <a:r>
              <a:rPr kumimoji="1" lang="en-US" altLang="ja-JP" sz="1400" dirty="0" smtClean="0"/>
              <a:t>(</a:t>
            </a:r>
            <a:r>
              <a:rPr kumimoji="1" lang="ja-JP" altLang="en-US" sz="1400" dirty="0" smtClean="0"/>
              <a:t>本</a:t>
            </a:r>
            <a:r>
              <a:rPr kumimoji="1" lang="en-US" altLang="ja-JP" sz="1400" dirty="0" smtClean="0"/>
              <a:t>)</a:t>
            </a:r>
            <a:endParaRPr kumimoji="1" lang="ja-JP" altLang="en-US" sz="1400" dirty="0"/>
          </a:p>
        </p:txBody>
      </p:sp>
      <p:sp>
        <p:nvSpPr>
          <p:cNvPr id="6" name="テキスト ボックス 5"/>
          <p:cNvSpPr txBox="1"/>
          <p:nvPr/>
        </p:nvSpPr>
        <p:spPr>
          <a:xfrm>
            <a:off x="5436096" y="4365104"/>
            <a:ext cx="3168352" cy="369332"/>
          </a:xfrm>
          <a:prstGeom prst="rect">
            <a:avLst/>
          </a:prstGeom>
          <a:noFill/>
        </p:spPr>
        <p:txBody>
          <a:bodyPr wrap="square" rtlCol="0">
            <a:spAutoFit/>
          </a:bodyPr>
          <a:lstStyle/>
          <a:p>
            <a:r>
              <a:rPr kumimoji="1" lang="ja-JP" altLang="en-US" dirty="0" smtClean="0">
                <a:solidFill>
                  <a:srgbClr val="FF0000"/>
                </a:solidFill>
                <a:latin typeface="HGP創英角ﾎﾟｯﾌﾟ体" panose="040B0A00000000000000" pitchFamily="50" charset="-128"/>
                <a:ea typeface="HGP創英角ﾎﾟｯﾌﾟ体" panose="040B0A00000000000000" pitchFamily="50" charset="-128"/>
              </a:rPr>
              <a:t>ライブ公演回数は増えている</a:t>
            </a:r>
            <a:endParaRPr kumimoji="1" lang="ja-JP" altLang="en-US" dirty="0">
              <a:solidFill>
                <a:srgbClr val="FF0000"/>
              </a:solidFill>
              <a:latin typeface="HGP創英角ﾎﾟｯﾌﾟ体" panose="040B0A00000000000000" pitchFamily="50" charset="-128"/>
              <a:ea typeface="HGP創英角ﾎﾟｯﾌﾟ体" panose="040B0A00000000000000" pitchFamily="50" charset="-128"/>
            </a:endParaRPr>
          </a:p>
        </p:txBody>
      </p:sp>
    </p:spTree>
    <p:extLst>
      <p:ext uri="{BB962C8B-B14F-4D97-AF65-F5344CB8AC3E}">
        <p14:creationId xmlns:p14="http://schemas.microsoft.com/office/powerpoint/2010/main" val="1402521083"/>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568495"/>
            <a:ext cx="8229600" cy="1066800"/>
          </a:xfrm>
        </p:spPr>
        <p:txBody>
          <a:bodyPr/>
          <a:lstStyle/>
          <a:p>
            <a:r>
              <a:rPr lang="ja-JP" altLang="en-US" dirty="0" smtClean="0"/>
              <a:t>ライブ年間入場者</a:t>
            </a:r>
            <a:r>
              <a:rPr kumimoji="1" lang="ja-JP" altLang="en-US" dirty="0" smtClean="0"/>
              <a:t>数</a:t>
            </a:r>
            <a:endParaRPr kumimoji="1" lang="ja-JP" altLang="en-US"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971336775"/>
              </p:ext>
            </p:extLst>
          </p:nvPr>
        </p:nvGraphicFramePr>
        <p:xfrm>
          <a:off x="467544" y="1919462"/>
          <a:ext cx="8229600" cy="4324350"/>
        </p:xfrm>
        <a:graphic>
          <a:graphicData uri="http://schemas.openxmlformats.org/drawingml/2006/chart">
            <c:chart xmlns:c="http://schemas.openxmlformats.org/drawingml/2006/chart" xmlns:r="http://schemas.openxmlformats.org/officeDocument/2006/relationships" r:id="rId3"/>
          </a:graphicData>
        </a:graphic>
      </p:graphicFrame>
      <p:sp>
        <p:nvSpPr>
          <p:cNvPr id="10" name="右矢印 9"/>
          <p:cNvSpPr/>
          <p:nvPr/>
        </p:nvSpPr>
        <p:spPr>
          <a:xfrm rot="20629221">
            <a:off x="5119332" y="3062404"/>
            <a:ext cx="2610469" cy="51607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p:cNvSpPr txBox="1"/>
          <p:nvPr/>
        </p:nvSpPr>
        <p:spPr>
          <a:xfrm>
            <a:off x="5099126" y="4622122"/>
            <a:ext cx="3217290" cy="400110"/>
          </a:xfrm>
          <a:prstGeom prst="rect">
            <a:avLst/>
          </a:prstGeom>
          <a:noFill/>
        </p:spPr>
        <p:txBody>
          <a:bodyPr wrap="square" rtlCol="0">
            <a:spAutoFit/>
          </a:bodyPr>
          <a:lstStyle/>
          <a:p>
            <a:r>
              <a:rPr kumimoji="1" lang="ja-JP" altLang="en-US" sz="2000" dirty="0" smtClean="0">
                <a:solidFill>
                  <a:srgbClr val="FF0000"/>
                </a:solidFill>
                <a:latin typeface="HGP創英角ﾎﾟｯﾌﾟ体" pitchFamily="50" charset="-128"/>
                <a:ea typeface="HGP創英角ﾎﾟｯﾌﾟ体" pitchFamily="50" charset="-128"/>
              </a:rPr>
              <a:t>ライブに参加する人も増加</a:t>
            </a:r>
            <a:endParaRPr kumimoji="1" lang="ja-JP" altLang="en-US" sz="2000" dirty="0">
              <a:solidFill>
                <a:srgbClr val="FF0000"/>
              </a:solidFill>
              <a:latin typeface="HGP創英角ﾎﾟｯﾌﾟ体" pitchFamily="50" charset="-128"/>
              <a:ea typeface="HGP創英角ﾎﾟｯﾌﾟ体" pitchFamily="50" charset="-128"/>
            </a:endParaRPr>
          </a:p>
        </p:txBody>
      </p:sp>
      <p:sp>
        <p:nvSpPr>
          <p:cNvPr id="3" name="テキスト ボックス 2"/>
          <p:cNvSpPr txBox="1"/>
          <p:nvPr/>
        </p:nvSpPr>
        <p:spPr>
          <a:xfrm>
            <a:off x="793019" y="1642463"/>
            <a:ext cx="864096" cy="276999"/>
          </a:xfrm>
          <a:prstGeom prst="rect">
            <a:avLst/>
          </a:prstGeom>
          <a:noFill/>
        </p:spPr>
        <p:txBody>
          <a:bodyPr wrap="square" rtlCol="0">
            <a:spAutoFit/>
          </a:bodyPr>
          <a:lstStyle/>
          <a:p>
            <a:r>
              <a:rPr kumimoji="1" lang="en-US" altLang="ja-JP" sz="1200" dirty="0" smtClean="0"/>
              <a:t>(</a:t>
            </a:r>
            <a:r>
              <a:rPr kumimoji="1" lang="ja-JP" altLang="en-US" sz="1200" dirty="0" smtClean="0"/>
              <a:t>万人</a:t>
            </a:r>
            <a:r>
              <a:rPr kumimoji="1" lang="en-US" altLang="ja-JP" sz="1200" dirty="0" smtClean="0"/>
              <a:t>)</a:t>
            </a:r>
            <a:endParaRPr kumimoji="1" lang="ja-JP" altLang="en-US" sz="1200" dirty="0"/>
          </a:p>
        </p:txBody>
      </p:sp>
    </p:spTree>
    <p:extLst>
      <p:ext uri="{BB962C8B-B14F-4D97-AF65-F5344CB8AC3E}">
        <p14:creationId xmlns:p14="http://schemas.microsoft.com/office/powerpoint/2010/main" val="1907723949"/>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620688"/>
            <a:ext cx="8229600" cy="1066800"/>
          </a:xfrm>
        </p:spPr>
        <p:txBody>
          <a:bodyPr/>
          <a:lstStyle/>
          <a:p>
            <a:r>
              <a:rPr kumimoji="1" lang="en-US" altLang="ja-JP" dirty="0" smtClean="0"/>
              <a:t>2-1-a </a:t>
            </a:r>
            <a:r>
              <a:rPr kumimoji="1" lang="ja-JP" altLang="en-US" dirty="0" smtClean="0"/>
              <a:t>考察</a:t>
            </a:r>
            <a:endParaRPr kumimoji="1" lang="ja-JP" altLang="en-US" dirty="0"/>
          </a:p>
        </p:txBody>
      </p:sp>
      <p:sp>
        <p:nvSpPr>
          <p:cNvPr id="3" name="コンテンツ プレースホルダー 2"/>
          <p:cNvSpPr>
            <a:spLocks noGrp="1"/>
          </p:cNvSpPr>
          <p:nvPr>
            <p:ph idx="1"/>
          </p:nvPr>
        </p:nvSpPr>
        <p:spPr>
          <a:xfrm>
            <a:off x="467544" y="1772816"/>
            <a:ext cx="8229600" cy="4325112"/>
          </a:xfrm>
        </p:spPr>
        <p:txBody>
          <a:bodyPr/>
          <a:lstStyle/>
          <a:p>
            <a:pPr>
              <a:lnSpc>
                <a:spcPct val="150000"/>
              </a:lnSpc>
            </a:pPr>
            <a:r>
              <a:rPr lang="ja-JP" altLang="en-US" dirty="0" smtClean="0"/>
              <a:t>カラオケの参加人数は大きな変化なし</a:t>
            </a:r>
            <a:endParaRPr lang="en-US" altLang="ja-JP" dirty="0" smtClean="0"/>
          </a:p>
          <a:p>
            <a:pPr>
              <a:lnSpc>
                <a:spcPct val="150000"/>
              </a:lnSpc>
            </a:pPr>
            <a:r>
              <a:rPr lang="ja-JP" altLang="en-US" dirty="0" smtClean="0"/>
              <a:t>公演数</a:t>
            </a:r>
            <a:r>
              <a:rPr lang="ja-JP" altLang="en-US" dirty="0"/>
              <a:t>と入場者数は増加傾向</a:t>
            </a:r>
            <a:endParaRPr lang="en-US" altLang="ja-JP" dirty="0"/>
          </a:p>
          <a:p>
            <a:pPr marL="0" indent="0">
              <a:buNone/>
            </a:pPr>
            <a:r>
              <a:rPr lang="ja-JP" altLang="en-US" dirty="0"/>
              <a:t>　　　　　　　　→音楽離れは深刻化して</a:t>
            </a:r>
            <a:r>
              <a:rPr lang="ja-JP" altLang="en-US" dirty="0" smtClean="0"/>
              <a:t>いない</a:t>
            </a:r>
            <a:endParaRPr lang="en-US" altLang="ja-JP" dirty="0"/>
          </a:p>
          <a:p>
            <a:pPr>
              <a:lnSpc>
                <a:spcPct val="150000"/>
              </a:lnSpc>
            </a:pPr>
            <a:r>
              <a:rPr kumimoji="1" lang="en-US" altLang="ja-JP" dirty="0" smtClean="0"/>
              <a:t>CD</a:t>
            </a:r>
            <a:r>
              <a:rPr kumimoji="1" lang="ja-JP" altLang="en-US" dirty="0" smtClean="0"/>
              <a:t>の代わりとなる儲け方か？</a:t>
            </a:r>
            <a:endParaRPr kumimoji="1" lang="en-US" altLang="ja-JP" dirty="0" smtClean="0"/>
          </a:p>
          <a:p>
            <a:endParaRPr lang="en-US" altLang="ja-JP" dirty="0"/>
          </a:p>
          <a:p>
            <a:r>
              <a:rPr lang="ja-JP" altLang="en-US" dirty="0" smtClean="0"/>
              <a:t>複数人で楽しむためのツールに変化</a:t>
            </a:r>
            <a:endParaRPr kumimoji="1" lang="ja-JP" altLang="en-US" dirty="0"/>
          </a:p>
        </p:txBody>
      </p:sp>
    </p:spTree>
    <p:extLst>
      <p:ext uri="{BB962C8B-B14F-4D97-AF65-F5344CB8AC3E}">
        <p14:creationId xmlns:p14="http://schemas.microsoft.com/office/powerpoint/2010/main" val="1104222279"/>
      </p:ext>
    </p:extLst>
  </p:cSld>
  <p:clrMapOvr>
    <a:masterClrMapping/>
  </p:clrMapOvr>
  <p:transition spd="slow">
    <p:strips dir="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620688"/>
            <a:ext cx="8229600" cy="1066800"/>
          </a:xfrm>
        </p:spPr>
        <p:txBody>
          <a:bodyPr>
            <a:normAutofit/>
          </a:bodyPr>
          <a:lstStyle/>
          <a:p>
            <a:r>
              <a:rPr kumimoji="1" lang="en-US" altLang="ja-JP" dirty="0" smtClean="0"/>
              <a:t>2-1-b </a:t>
            </a:r>
            <a:r>
              <a:rPr kumimoji="1" lang="ja-JP" altLang="en-US" dirty="0" smtClean="0"/>
              <a:t>若者人口と売上の相関関係</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186683612"/>
              </p:ext>
            </p:extLst>
          </p:nvPr>
        </p:nvGraphicFramePr>
        <p:xfrm>
          <a:off x="323528" y="1835924"/>
          <a:ext cx="8301608" cy="4545404"/>
        </p:xfrm>
        <a:graphic>
          <a:graphicData uri="http://schemas.openxmlformats.org/drawingml/2006/chart">
            <c:chart xmlns:c="http://schemas.openxmlformats.org/drawingml/2006/chart" xmlns:r="http://schemas.openxmlformats.org/officeDocument/2006/relationships" r:id="rId3"/>
          </a:graphicData>
        </a:graphic>
      </p:graphicFrame>
      <p:sp>
        <p:nvSpPr>
          <p:cNvPr id="3" name="テキスト ボックス 2"/>
          <p:cNvSpPr txBox="1"/>
          <p:nvPr/>
        </p:nvSpPr>
        <p:spPr>
          <a:xfrm>
            <a:off x="467544" y="1558925"/>
            <a:ext cx="1584176" cy="276999"/>
          </a:xfrm>
          <a:prstGeom prst="rect">
            <a:avLst/>
          </a:prstGeom>
          <a:noFill/>
        </p:spPr>
        <p:txBody>
          <a:bodyPr wrap="square" rtlCol="0">
            <a:spAutoFit/>
          </a:bodyPr>
          <a:lstStyle/>
          <a:p>
            <a:r>
              <a:rPr lang="ja-JP" altLang="en-US" sz="1200" dirty="0" smtClean="0"/>
              <a:t>売上</a:t>
            </a:r>
            <a:r>
              <a:rPr lang="en-US" altLang="ja-JP" sz="1200" dirty="0" smtClean="0"/>
              <a:t>(</a:t>
            </a:r>
            <a:r>
              <a:rPr lang="ja-JP" altLang="en-US" sz="1200" dirty="0" smtClean="0"/>
              <a:t>千枚</a:t>
            </a:r>
            <a:r>
              <a:rPr lang="en-US" altLang="ja-JP" sz="1200" dirty="0" smtClean="0"/>
              <a:t>)</a:t>
            </a:r>
            <a:endParaRPr kumimoji="1" lang="ja-JP" altLang="en-US" sz="1200" dirty="0"/>
          </a:p>
        </p:txBody>
      </p:sp>
      <p:sp>
        <p:nvSpPr>
          <p:cNvPr id="5" name="テキスト ボックス 4"/>
          <p:cNvSpPr txBox="1"/>
          <p:nvPr/>
        </p:nvSpPr>
        <p:spPr>
          <a:xfrm>
            <a:off x="7331562" y="6381328"/>
            <a:ext cx="1512168" cy="276999"/>
          </a:xfrm>
          <a:prstGeom prst="rect">
            <a:avLst/>
          </a:prstGeom>
          <a:noFill/>
        </p:spPr>
        <p:txBody>
          <a:bodyPr wrap="square" rtlCol="0">
            <a:spAutoFit/>
          </a:bodyPr>
          <a:lstStyle/>
          <a:p>
            <a:r>
              <a:rPr kumimoji="1" lang="ja-JP" altLang="en-US" sz="1200" dirty="0" smtClean="0"/>
              <a:t>若</a:t>
            </a:r>
            <a:r>
              <a:rPr lang="ja-JP" altLang="en-US" sz="1200" dirty="0"/>
              <a:t>者</a:t>
            </a:r>
            <a:r>
              <a:rPr kumimoji="1" lang="ja-JP" altLang="en-US" sz="1200" dirty="0" smtClean="0"/>
              <a:t>人口</a:t>
            </a:r>
            <a:r>
              <a:rPr kumimoji="1" lang="en-US" altLang="ja-JP" sz="1200" dirty="0" smtClean="0"/>
              <a:t>(</a:t>
            </a:r>
            <a:r>
              <a:rPr kumimoji="1" lang="ja-JP" altLang="en-US" sz="1200" dirty="0" smtClean="0"/>
              <a:t>人）</a:t>
            </a:r>
            <a:endParaRPr kumimoji="1" lang="ja-JP" altLang="en-US" sz="1200" dirty="0"/>
          </a:p>
        </p:txBody>
      </p:sp>
      <p:sp>
        <p:nvSpPr>
          <p:cNvPr id="6" name="左矢印 5"/>
          <p:cNvSpPr/>
          <p:nvPr/>
        </p:nvSpPr>
        <p:spPr>
          <a:xfrm rot="18980603">
            <a:off x="5332885" y="2546443"/>
            <a:ext cx="2063325" cy="318818"/>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47151302"/>
      </p:ext>
    </p:extLst>
  </p:cSld>
  <p:clrMapOvr>
    <a:masterClrMapping/>
  </p:clrMapOvr>
  <p:transition spd="slow">
    <p:strips dir="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622975"/>
            <a:ext cx="8229600" cy="1066800"/>
          </a:xfrm>
        </p:spPr>
        <p:txBody>
          <a:bodyPr/>
          <a:lstStyle/>
          <a:p>
            <a:r>
              <a:rPr lang="ja-JP" altLang="en-US" dirty="0" smtClean="0"/>
              <a:t>売上と所得の相関関係</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748679173"/>
              </p:ext>
            </p:extLst>
          </p:nvPr>
        </p:nvGraphicFramePr>
        <p:xfrm>
          <a:off x="424116" y="2026224"/>
          <a:ext cx="8229600" cy="4324350"/>
        </p:xfrm>
        <a:graphic>
          <a:graphicData uri="http://schemas.openxmlformats.org/drawingml/2006/chart">
            <c:chart xmlns:c="http://schemas.openxmlformats.org/drawingml/2006/chart" xmlns:r="http://schemas.openxmlformats.org/officeDocument/2006/relationships" r:id="rId3"/>
          </a:graphicData>
        </a:graphic>
      </p:graphicFrame>
      <p:sp>
        <p:nvSpPr>
          <p:cNvPr id="5" name="テキスト ボックス 4"/>
          <p:cNvSpPr txBox="1"/>
          <p:nvPr/>
        </p:nvSpPr>
        <p:spPr>
          <a:xfrm>
            <a:off x="611560" y="1689775"/>
            <a:ext cx="1368152" cy="276999"/>
          </a:xfrm>
          <a:prstGeom prst="rect">
            <a:avLst/>
          </a:prstGeom>
          <a:noFill/>
        </p:spPr>
        <p:txBody>
          <a:bodyPr wrap="square" rtlCol="0">
            <a:spAutoFit/>
          </a:bodyPr>
          <a:lstStyle/>
          <a:p>
            <a:r>
              <a:rPr kumimoji="1" lang="ja-JP" altLang="en-US" sz="1200" dirty="0" smtClean="0"/>
              <a:t>売上（億円）</a:t>
            </a:r>
            <a:endParaRPr kumimoji="1" lang="ja-JP" altLang="en-US" sz="1200" dirty="0"/>
          </a:p>
        </p:txBody>
      </p:sp>
      <p:sp>
        <p:nvSpPr>
          <p:cNvPr id="6" name="テキスト ボックス 5"/>
          <p:cNvSpPr txBox="1"/>
          <p:nvPr/>
        </p:nvSpPr>
        <p:spPr>
          <a:xfrm>
            <a:off x="7308304" y="6231795"/>
            <a:ext cx="1440160" cy="276999"/>
          </a:xfrm>
          <a:prstGeom prst="rect">
            <a:avLst/>
          </a:prstGeom>
          <a:noFill/>
        </p:spPr>
        <p:txBody>
          <a:bodyPr wrap="square" rtlCol="0">
            <a:spAutoFit/>
          </a:bodyPr>
          <a:lstStyle/>
          <a:p>
            <a:r>
              <a:rPr kumimoji="1" lang="ja-JP" altLang="en-US" sz="1200" dirty="0" smtClean="0"/>
              <a:t>所得（億円）</a:t>
            </a:r>
            <a:endParaRPr kumimoji="1" lang="ja-JP" altLang="en-US" sz="1200" dirty="0"/>
          </a:p>
        </p:txBody>
      </p:sp>
      <p:sp>
        <p:nvSpPr>
          <p:cNvPr id="7" name="右矢印 6"/>
          <p:cNvSpPr/>
          <p:nvPr/>
        </p:nvSpPr>
        <p:spPr>
          <a:xfrm rot="20785531">
            <a:off x="3972437" y="2741199"/>
            <a:ext cx="1962986" cy="27392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左矢印 7"/>
          <p:cNvSpPr/>
          <p:nvPr/>
        </p:nvSpPr>
        <p:spPr>
          <a:xfrm rot="20180063">
            <a:off x="5651669" y="3398413"/>
            <a:ext cx="1705337" cy="304589"/>
          </a:xfrm>
          <a:prstGeom prst="left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77610443"/>
      </p:ext>
    </p:extLst>
  </p:cSld>
  <p:clrMapOvr>
    <a:masterClrMapping/>
  </p:clrMapOvr>
  <p:transition spd="slow">
    <p:strips dir="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692696"/>
            <a:ext cx="8229600" cy="1066800"/>
          </a:xfrm>
        </p:spPr>
        <p:txBody>
          <a:bodyPr/>
          <a:lstStyle/>
          <a:p>
            <a:r>
              <a:rPr kumimoji="1" lang="en-US" altLang="ja-JP" dirty="0" smtClean="0"/>
              <a:t>2-1-b </a:t>
            </a:r>
            <a:r>
              <a:rPr kumimoji="1" lang="ja-JP" altLang="en-US" dirty="0" smtClean="0"/>
              <a:t>グラフから</a:t>
            </a:r>
            <a:endParaRPr kumimoji="1" lang="ja-JP" altLang="en-US" dirty="0"/>
          </a:p>
        </p:txBody>
      </p:sp>
      <p:sp>
        <p:nvSpPr>
          <p:cNvPr id="3" name="コンテンツ プレースホルダー 2"/>
          <p:cNvSpPr>
            <a:spLocks noGrp="1"/>
          </p:cNvSpPr>
          <p:nvPr>
            <p:ph idx="1"/>
          </p:nvPr>
        </p:nvSpPr>
        <p:spPr>
          <a:xfrm>
            <a:off x="467544" y="1916832"/>
            <a:ext cx="8229600" cy="4325112"/>
          </a:xfrm>
        </p:spPr>
        <p:txBody>
          <a:bodyPr/>
          <a:lstStyle/>
          <a:p>
            <a:pPr>
              <a:lnSpc>
                <a:spcPct val="150000"/>
              </a:lnSpc>
            </a:pPr>
            <a:r>
              <a:rPr lang="ja-JP" altLang="en-US" dirty="0" smtClean="0"/>
              <a:t>若者人口</a:t>
            </a:r>
            <a:r>
              <a:rPr lang="ja-JP" altLang="en-US" dirty="0"/>
              <a:t>と売上</a:t>
            </a:r>
            <a:r>
              <a:rPr lang="ja-JP" altLang="en-US" dirty="0" smtClean="0"/>
              <a:t>には正</a:t>
            </a:r>
            <a:r>
              <a:rPr lang="ja-JP" altLang="en-US" dirty="0"/>
              <a:t>の</a:t>
            </a:r>
            <a:r>
              <a:rPr lang="ja-JP" altLang="en-US" dirty="0" smtClean="0"/>
              <a:t>相関</a:t>
            </a:r>
            <a:endParaRPr kumimoji="1" lang="en-US" altLang="ja-JP" dirty="0" smtClean="0"/>
          </a:p>
          <a:p>
            <a:pPr>
              <a:lnSpc>
                <a:spcPct val="150000"/>
              </a:lnSpc>
            </a:pPr>
            <a:r>
              <a:rPr kumimoji="1" lang="ja-JP" altLang="en-US" dirty="0" smtClean="0"/>
              <a:t>所得と売上にも正の相関</a:t>
            </a:r>
            <a:endParaRPr kumimoji="1" lang="en-US" altLang="ja-JP" dirty="0" smtClean="0"/>
          </a:p>
          <a:p>
            <a:pPr>
              <a:lnSpc>
                <a:spcPct val="150000"/>
              </a:lnSpc>
            </a:pPr>
            <a:endParaRPr kumimoji="1" lang="en-US" altLang="ja-JP" dirty="0" smtClean="0"/>
          </a:p>
          <a:p>
            <a:pPr>
              <a:lnSpc>
                <a:spcPct val="150000"/>
              </a:lnSpc>
            </a:pPr>
            <a:r>
              <a:rPr kumimoji="1" lang="ja-JP" altLang="en-US" dirty="0" smtClean="0"/>
              <a:t>若者人口減少で市場は縮小</a:t>
            </a:r>
            <a:endParaRPr kumimoji="1" lang="en-US" altLang="ja-JP" dirty="0" smtClean="0"/>
          </a:p>
          <a:p>
            <a:pPr>
              <a:lnSpc>
                <a:spcPct val="150000"/>
              </a:lnSpc>
            </a:pPr>
            <a:r>
              <a:rPr lang="ja-JP" altLang="en-US" dirty="0" smtClean="0"/>
              <a:t>近年、所得以外の要因が</a:t>
            </a:r>
            <a:endParaRPr lang="en-US" altLang="ja-JP" dirty="0" smtClean="0"/>
          </a:p>
          <a:p>
            <a:pPr marL="0" indent="0">
              <a:buNone/>
            </a:pPr>
            <a:r>
              <a:rPr lang="ja-JP" altLang="en-US" dirty="0" smtClean="0"/>
              <a:t>　　　　　　　　　関係していると考えられる</a:t>
            </a:r>
            <a:endParaRPr lang="en-US" altLang="ja-JP" dirty="0" smtClean="0"/>
          </a:p>
          <a:p>
            <a:pPr marL="0" indent="0">
              <a:buNone/>
            </a:pPr>
            <a:endParaRPr lang="en-US" altLang="ja-JP" dirty="0" smtClean="0"/>
          </a:p>
          <a:p>
            <a:endParaRPr lang="en-US" altLang="ja-JP" dirty="0" smtClean="0"/>
          </a:p>
          <a:p>
            <a:endParaRPr kumimoji="1" lang="en-US" altLang="ja-JP" dirty="0" smtClean="0"/>
          </a:p>
          <a:p>
            <a:endParaRPr kumimoji="1" lang="ja-JP" altLang="en-US" dirty="0"/>
          </a:p>
        </p:txBody>
      </p:sp>
    </p:spTree>
    <p:extLst>
      <p:ext uri="{BB962C8B-B14F-4D97-AF65-F5344CB8AC3E}">
        <p14:creationId xmlns:p14="http://schemas.microsoft.com/office/powerpoint/2010/main" val="1826196902"/>
      </p:ext>
    </p:extLst>
  </p:cSld>
  <p:clrMapOvr>
    <a:masterClrMapping/>
  </p:clrMapOvr>
  <p:transition spd="slow">
    <p:strips dir="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620688"/>
            <a:ext cx="8229600" cy="1066800"/>
          </a:xfrm>
        </p:spPr>
        <p:txBody>
          <a:bodyPr/>
          <a:lstStyle/>
          <a:p>
            <a:r>
              <a:rPr kumimoji="1" lang="en-US" altLang="ja-JP" dirty="0" smtClean="0"/>
              <a:t>2-1-c </a:t>
            </a:r>
            <a:r>
              <a:rPr kumimoji="1" lang="ja-JP" altLang="en-US" dirty="0" smtClean="0"/>
              <a:t>無料</a:t>
            </a:r>
            <a:r>
              <a:rPr lang="ja-JP" altLang="en-US" dirty="0" smtClean="0"/>
              <a:t>で音楽を聴く</a:t>
            </a:r>
            <a:endParaRPr kumimoji="1" lang="ja-JP" altLang="en-US" dirty="0"/>
          </a:p>
        </p:txBody>
      </p:sp>
      <p:sp>
        <p:nvSpPr>
          <p:cNvPr id="3" name="コンテンツ プレースホルダー 2"/>
          <p:cNvSpPr>
            <a:spLocks noGrp="1"/>
          </p:cNvSpPr>
          <p:nvPr>
            <p:ph idx="1"/>
          </p:nvPr>
        </p:nvSpPr>
        <p:spPr>
          <a:xfrm>
            <a:off x="467544" y="1772816"/>
            <a:ext cx="8229600" cy="4325112"/>
          </a:xfrm>
        </p:spPr>
        <p:txBody>
          <a:bodyPr/>
          <a:lstStyle/>
          <a:p>
            <a:r>
              <a:rPr lang="en-US" altLang="ja-JP" dirty="0"/>
              <a:t>PC</a:t>
            </a:r>
            <a:r>
              <a:rPr kumimoji="1" lang="ja-JP" altLang="en-US" dirty="0" smtClean="0"/>
              <a:t>ソフトで動画を音楽ファイルに変換</a:t>
            </a:r>
            <a:endParaRPr kumimoji="1" lang="en-US" altLang="ja-JP" dirty="0" smtClean="0"/>
          </a:p>
          <a:p>
            <a:pPr marL="0" indent="0">
              <a:buNone/>
            </a:pPr>
            <a:r>
              <a:rPr lang="ja-JP" altLang="en-US" dirty="0"/>
              <a:t>　</a:t>
            </a:r>
            <a:r>
              <a:rPr lang="ja-JP" altLang="en-US" dirty="0" smtClean="0"/>
              <a:t>　　　　　　　　　　　　</a:t>
            </a:r>
            <a:r>
              <a:rPr lang="en-US" altLang="ja-JP" dirty="0" smtClean="0"/>
              <a:t>(</a:t>
            </a:r>
            <a:r>
              <a:rPr lang="ja-JP" altLang="en-US" dirty="0" smtClean="0"/>
              <a:t>現在では違法</a:t>
            </a:r>
            <a:r>
              <a:rPr lang="en-US" altLang="ja-JP" dirty="0" smtClean="0"/>
              <a:t>)</a:t>
            </a:r>
            <a:endParaRPr kumimoji="1" lang="en-US" altLang="ja-JP" dirty="0" smtClean="0"/>
          </a:p>
          <a:p>
            <a:endParaRPr kumimoji="1" lang="en-US" altLang="ja-JP" dirty="0" smtClean="0"/>
          </a:p>
          <a:p>
            <a:r>
              <a:rPr kumimoji="1" lang="ja-JP" altLang="en-US" dirty="0" smtClean="0"/>
              <a:t>最近は携帯のアプリで音楽が聴ける</a:t>
            </a:r>
            <a:endParaRPr kumimoji="1" lang="en-US" altLang="ja-JP" dirty="0" smtClean="0"/>
          </a:p>
          <a:p>
            <a:endParaRPr lang="en-US" altLang="ja-JP" dirty="0"/>
          </a:p>
          <a:p>
            <a:r>
              <a:rPr lang="ja-JP" altLang="en-US" dirty="0" smtClean="0"/>
              <a:t>実際どのような仕組か？</a:t>
            </a:r>
            <a:endParaRPr lang="en-US" altLang="ja-JP" dirty="0" smtClean="0"/>
          </a:p>
          <a:p>
            <a:endParaRPr lang="en-US" altLang="ja-JP" dirty="0"/>
          </a:p>
          <a:p>
            <a:endParaRPr lang="en-US" altLang="ja-JP" dirty="0" smtClean="0"/>
          </a:p>
          <a:p>
            <a:endParaRPr lang="en-US" altLang="ja-JP" dirty="0" smtClean="0"/>
          </a:p>
        </p:txBody>
      </p:sp>
      <p:pic>
        <p:nvPicPr>
          <p:cNvPr id="6146" name="Picture 2" descr="C:\Users\Owner\AppData\Local\Microsoft\Windows\Temporary Internet Files\Content.IE5\MYX7U5WL\MC90022971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84168" y="3933056"/>
            <a:ext cx="2376264" cy="23715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785835"/>
      </p:ext>
    </p:extLst>
  </p:cSld>
  <p:clrMapOvr>
    <a:masterClrMapping/>
  </p:clrMapOvr>
  <p:transition spd="slow">
    <p:strips dir="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692696"/>
            <a:ext cx="8229600" cy="1066800"/>
          </a:xfrm>
        </p:spPr>
        <p:txBody>
          <a:bodyPr>
            <a:normAutofit/>
          </a:bodyPr>
          <a:lstStyle/>
          <a:p>
            <a:r>
              <a:rPr kumimoji="1" lang="en-US" altLang="ja-JP" dirty="0" smtClean="0"/>
              <a:t>PC</a:t>
            </a:r>
            <a:r>
              <a:rPr kumimoji="1" lang="ja-JP" altLang="en-US" dirty="0" smtClean="0"/>
              <a:t>の変換ソフト仕組み</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571157821"/>
              </p:ext>
            </p:extLst>
          </p:nvPr>
        </p:nvGraphicFramePr>
        <p:xfrm>
          <a:off x="457200" y="1916832"/>
          <a:ext cx="8219256" cy="46570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25893020"/>
      </p:ext>
    </p:extLst>
  </p:cSld>
  <p:clrMapOvr>
    <a:masterClrMapping/>
  </p:clrMapOvr>
  <p:transition spd="slow">
    <p:strips dir="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692696"/>
            <a:ext cx="8229600" cy="1066800"/>
          </a:xfrm>
        </p:spPr>
        <p:txBody>
          <a:bodyPr/>
          <a:lstStyle/>
          <a:p>
            <a:r>
              <a:rPr kumimoji="1" lang="ja-JP" altLang="en-US" dirty="0" smtClean="0"/>
              <a:t>変換ソフトの仕組みから</a:t>
            </a:r>
            <a:endParaRPr kumimoji="1" lang="ja-JP" altLang="en-US" dirty="0"/>
          </a:p>
        </p:txBody>
      </p:sp>
      <p:sp>
        <p:nvSpPr>
          <p:cNvPr id="3" name="コンテンツ プレースホルダー 2"/>
          <p:cNvSpPr>
            <a:spLocks noGrp="1"/>
          </p:cNvSpPr>
          <p:nvPr>
            <p:ph idx="1"/>
          </p:nvPr>
        </p:nvSpPr>
        <p:spPr>
          <a:xfrm>
            <a:off x="323528" y="1916832"/>
            <a:ext cx="8229600" cy="4325112"/>
          </a:xfrm>
        </p:spPr>
        <p:txBody>
          <a:bodyPr/>
          <a:lstStyle/>
          <a:p>
            <a:pPr>
              <a:lnSpc>
                <a:spcPct val="200000"/>
              </a:lnSpc>
            </a:pPr>
            <a:r>
              <a:rPr kumimoji="1" lang="ja-JP" altLang="en-US" dirty="0" smtClean="0"/>
              <a:t>動画そのものをダウンロード</a:t>
            </a:r>
            <a:endParaRPr lang="en-US" altLang="ja-JP" dirty="0"/>
          </a:p>
          <a:p>
            <a:pPr>
              <a:lnSpc>
                <a:spcPct val="200000"/>
              </a:lnSpc>
            </a:pPr>
            <a:r>
              <a:rPr kumimoji="1" lang="ja-JP" altLang="en-US" dirty="0" smtClean="0"/>
              <a:t>音楽ファイルとして使用可能</a:t>
            </a:r>
            <a:endParaRPr kumimoji="1" lang="en-US" altLang="ja-JP" dirty="0" smtClean="0"/>
          </a:p>
          <a:p>
            <a:pPr>
              <a:lnSpc>
                <a:spcPct val="200000"/>
              </a:lnSpc>
            </a:pPr>
            <a:r>
              <a:rPr lang="ja-JP" altLang="en-US" dirty="0" smtClean="0"/>
              <a:t>現在は禁止されている。</a:t>
            </a:r>
            <a:endParaRPr lang="en-US" altLang="ja-JP" dirty="0" smtClean="0"/>
          </a:p>
          <a:p>
            <a:pPr marL="0" indent="0">
              <a:buNone/>
            </a:pPr>
            <a:r>
              <a:rPr lang="ja-JP" altLang="en-US" dirty="0" smtClean="0"/>
              <a:t>　　　　　→違法ダウンロード扱い</a:t>
            </a:r>
            <a:endParaRPr kumimoji="1" lang="en-US" altLang="ja-JP" dirty="0" smtClean="0"/>
          </a:p>
          <a:p>
            <a:pPr>
              <a:lnSpc>
                <a:spcPct val="200000"/>
              </a:lnSpc>
            </a:pPr>
            <a:endParaRPr kumimoji="1" lang="ja-JP" altLang="en-US" dirty="0"/>
          </a:p>
        </p:txBody>
      </p:sp>
      <p:pic>
        <p:nvPicPr>
          <p:cNvPr id="7170" name="Picture 2" descr="C:\Users\Owner\AppData\Local\Microsoft\Windows\Temporary Internet Files\Content.IE5\9USI7L0N\MC90044203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44208" y="3501006"/>
            <a:ext cx="1800200" cy="22436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4512159"/>
      </p:ext>
    </p:extLst>
  </p:cSld>
  <p:clrMapOvr>
    <a:masterClrMapping/>
  </p:clrMapOvr>
  <p:transition spd="slow">
    <p:strips dir="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620688"/>
            <a:ext cx="8229600" cy="1066800"/>
          </a:xfrm>
        </p:spPr>
        <p:txBody>
          <a:bodyPr/>
          <a:lstStyle/>
          <a:p>
            <a:r>
              <a:rPr kumimoji="1" lang="ja-JP" altLang="en-US" dirty="0" smtClean="0"/>
              <a:t>違法ダウンロードについて</a:t>
            </a:r>
            <a:endParaRPr kumimoji="1" lang="ja-JP" altLang="en-US" dirty="0"/>
          </a:p>
        </p:txBody>
      </p:sp>
      <p:sp>
        <p:nvSpPr>
          <p:cNvPr id="3" name="コンテンツ プレースホルダー 2"/>
          <p:cNvSpPr>
            <a:spLocks noGrp="1"/>
          </p:cNvSpPr>
          <p:nvPr>
            <p:ph idx="1"/>
          </p:nvPr>
        </p:nvSpPr>
        <p:spPr>
          <a:xfrm>
            <a:off x="395536" y="1840192"/>
            <a:ext cx="8229600" cy="4325112"/>
          </a:xfrm>
        </p:spPr>
        <p:txBody>
          <a:bodyPr/>
          <a:lstStyle/>
          <a:p>
            <a:r>
              <a:rPr kumimoji="1" lang="ja-JP" altLang="en-US" dirty="0" smtClean="0"/>
              <a:t>違法アップロードされている映像また</a:t>
            </a:r>
            <a:r>
              <a:rPr lang="ja-JP" altLang="en-US" dirty="0" smtClean="0"/>
              <a:t>は</a:t>
            </a:r>
            <a:endParaRPr lang="en-US" altLang="ja-JP" dirty="0"/>
          </a:p>
          <a:p>
            <a:pPr marL="0" indent="0">
              <a:buNone/>
            </a:pPr>
            <a:r>
              <a:rPr lang="ja-JP" altLang="en-US" dirty="0" smtClean="0"/>
              <a:t>　　　　　　音声ファイルを違法と知りつつ</a:t>
            </a:r>
            <a:endParaRPr lang="en-US" altLang="ja-JP" dirty="0" smtClean="0"/>
          </a:p>
          <a:p>
            <a:pPr marL="0" indent="0">
              <a:buNone/>
            </a:pPr>
            <a:r>
              <a:rPr lang="ja-JP" altLang="en-US" dirty="0"/>
              <a:t>　</a:t>
            </a:r>
            <a:r>
              <a:rPr lang="ja-JP" altLang="en-US" dirty="0" smtClean="0"/>
              <a:t>　　　　　　　　　　　ダウンロードすること</a:t>
            </a:r>
            <a:endParaRPr lang="en-US" altLang="ja-JP" dirty="0" smtClean="0"/>
          </a:p>
          <a:p>
            <a:r>
              <a:rPr kumimoji="1" lang="ja-JP" altLang="en-US" dirty="0"/>
              <a:t>親告</a:t>
            </a:r>
            <a:r>
              <a:rPr kumimoji="1" lang="ja-JP" altLang="en-US" dirty="0" smtClean="0"/>
              <a:t>罪である</a:t>
            </a:r>
            <a:endParaRPr kumimoji="1" lang="en-US" altLang="ja-JP" dirty="0" smtClean="0"/>
          </a:p>
          <a:p>
            <a:r>
              <a:rPr kumimoji="1" lang="ja-JP" altLang="en-US" dirty="0" smtClean="0"/>
              <a:t>刑罰は・・・・</a:t>
            </a:r>
            <a:endParaRPr kumimoji="1" lang="en-US" altLang="ja-JP" dirty="0" smtClean="0"/>
          </a:p>
          <a:p>
            <a:endParaRPr kumimoji="1" lang="en-US" altLang="ja-JP" dirty="0" smtClean="0"/>
          </a:p>
          <a:p>
            <a:endParaRPr kumimoji="1" lang="en-US" altLang="ja-JP" dirty="0" smtClean="0"/>
          </a:p>
          <a:p>
            <a:endParaRPr kumimoji="1" lang="en-US" altLang="ja-JP" dirty="0" smtClean="0"/>
          </a:p>
        </p:txBody>
      </p:sp>
      <p:sp>
        <p:nvSpPr>
          <p:cNvPr id="5" name="角丸四角形 4"/>
          <p:cNvSpPr/>
          <p:nvPr/>
        </p:nvSpPr>
        <p:spPr>
          <a:xfrm>
            <a:off x="528244" y="4314049"/>
            <a:ext cx="8352927" cy="1440160"/>
          </a:xfrm>
          <a:prstGeom prst="roundRect">
            <a:avLst/>
          </a:prstGeom>
          <a:solidFill>
            <a:srgbClr val="FFFF66"/>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200" dirty="0" smtClean="0">
                <a:solidFill>
                  <a:srgbClr val="CC0000"/>
                </a:solidFill>
                <a:latin typeface="HGSｺﾞｼｯｸE" panose="020B0900000000000000" pitchFamily="50" charset="-128"/>
                <a:ea typeface="HGSｺﾞｼｯｸE" panose="020B0900000000000000" pitchFamily="50" charset="-128"/>
              </a:rPr>
              <a:t>2</a:t>
            </a:r>
            <a:r>
              <a:rPr kumimoji="1" lang="ja-JP" altLang="en-US" sz="3200" dirty="0" smtClean="0">
                <a:solidFill>
                  <a:srgbClr val="CC0000"/>
                </a:solidFill>
                <a:latin typeface="HGSｺﾞｼｯｸE" panose="020B0900000000000000" pitchFamily="50" charset="-128"/>
                <a:ea typeface="HGSｺﾞｼｯｸE" panose="020B0900000000000000" pitchFamily="50" charset="-128"/>
              </a:rPr>
              <a:t>年以下の懲役もしくは</a:t>
            </a:r>
            <a:r>
              <a:rPr kumimoji="1" lang="en-US" altLang="ja-JP" sz="3200" dirty="0" smtClean="0">
                <a:solidFill>
                  <a:srgbClr val="CC0000"/>
                </a:solidFill>
                <a:latin typeface="HGSｺﾞｼｯｸE" panose="020B0900000000000000" pitchFamily="50" charset="-128"/>
                <a:ea typeface="HGSｺﾞｼｯｸE" panose="020B0900000000000000" pitchFamily="50" charset="-128"/>
              </a:rPr>
              <a:t>200</a:t>
            </a:r>
            <a:r>
              <a:rPr kumimoji="1" lang="ja-JP" altLang="en-US" sz="3200" dirty="0" smtClean="0">
                <a:solidFill>
                  <a:srgbClr val="CC0000"/>
                </a:solidFill>
                <a:latin typeface="HGSｺﾞｼｯｸE" panose="020B0900000000000000" pitchFamily="50" charset="-128"/>
                <a:ea typeface="HGSｺﾞｼｯｸE" panose="020B0900000000000000" pitchFamily="50" charset="-128"/>
              </a:rPr>
              <a:t>万円以下の罰金</a:t>
            </a:r>
            <a:endParaRPr kumimoji="1" lang="en-US" altLang="ja-JP" sz="3200" dirty="0" smtClean="0">
              <a:solidFill>
                <a:srgbClr val="CC0000"/>
              </a:solidFill>
              <a:latin typeface="HGSｺﾞｼｯｸE" panose="020B0900000000000000" pitchFamily="50" charset="-128"/>
              <a:ea typeface="HGSｺﾞｼｯｸE" panose="020B0900000000000000" pitchFamily="50" charset="-128"/>
            </a:endParaRPr>
          </a:p>
          <a:p>
            <a:pPr algn="ctr"/>
            <a:r>
              <a:rPr kumimoji="1" lang="ja-JP" altLang="en-US" sz="3200" dirty="0" smtClean="0">
                <a:solidFill>
                  <a:srgbClr val="CC0000"/>
                </a:solidFill>
                <a:latin typeface="HGSｺﾞｼｯｸE" panose="020B0900000000000000" pitchFamily="50" charset="-128"/>
                <a:ea typeface="HGSｺﾞｼｯｸE" panose="020B0900000000000000" pitchFamily="50" charset="-128"/>
              </a:rPr>
              <a:t>またはこれの併科</a:t>
            </a:r>
            <a:endParaRPr kumimoji="1" lang="ja-JP" altLang="en-US" sz="3200" dirty="0">
              <a:solidFill>
                <a:srgbClr val="CC0000"/>
              </a:solidFill>
              <a:latin typeface="HGSｺﾞｼｯｸE" panose="020B0900000000000000" pitchFamily="50" charset="-128"/>
              <a:ea typeface="HGSｺﾞｼｯｸE" panose="020B0900000000000000" pitchFamily="50" charset="-128"/>
            </a:endParaRPr>
          </a:p>
        </p:txBody>
      </p:sp>
    </p:spTree>
    <p:extLst>
      <p:ext uri="{BB962C8B-B14F-4D97-AF65-F5344CB8AC3E}">
        <p14:creationId xmlns:p14="http://schemas.microsoft.com/office/powerpoint/2010/main" val="127179556"/>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063715173"/>
              </p:ext>
            </p:extLst>
          </p:nvPr>
        </p:nvGraphicFramePr>
        <p:xfrm>
          <a:off x="457200" y="1700808"/>
          <a:ext cx="8147248" cy="4824536"/>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p:cNvSpPr>
            <a:spLocks noGrp="1"/>
          </p:cNvSpPr>
          <p:nvPr>
            <p:ph type="title"/>
          </p:nvPr>
        </p:nvSpPr>
        <p:spPr>
          <a:xfrm>
            <a:off x="407275" y="548680"/>
            <a:ext cx="8229600" cy="1066800"/>
          </a:xfrm>
        </p:spPr>
        <p:txBody>
          <a:bodyPr>
            <a:normAutofit/>
          </a:bodyPr>
          <a:lstStyle/>
          <a:p>
            <a:r>
              <a:rPr lang="en-US" altLang="ja-JP" dirty="0" smtClean="0"/>
              <a:t>1-1</a:t>
            </a:r>
            <a:r>
              <a:rPr lang="ja-JP" altLang="en-US" dirty="0" smtClean="0"/>
              <a:t> </a:t>
            </a:r>
            <a:r>
              <a:rPr lang="en-US" altLang="ja-JP" sz="4000" dirty="0" smtClean="0"/>
              <a:t>CD</a:t>
            </a:r>
            <a:r>
              <a:rPr lang="ja-JP" altLang="en-US" sz="4000" dirty="0"/>
              <a:t>生産数量の推移</a:t>
            </a:r>
            <a:endParaRPr kumimoji="1" lang="ja-JP" altLang="en-US" sz="4000" dirty="0"/>
          </a:p>
        </p:txBody>
      </p:sp>
      <p:sp>
        <p:nvSpPr>
          <p:cNvPr id="5" name="右矢印 4"/>
          <p:cNvSpPr/>
          <p:nvPr/>
        </p:nvSpPr>
        <p:spPr>
          <a:xfrm rot="816338">
            <a:off x="3067174" y="4299765"/>
            <a:ext cx="1303543" cy="217918"/>
          </a:xfrm>
          <a:prstGeom prst="rightArrow">
            <a:avLst/>
          </a:prstGeom>
          <a:solidFill>
            <a:schemeClr val="accent6">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右矢印 5"/>
          <p:cNvSpPr/>
          <p:nvPr/>
        </p:nvSpPr>
        <p:spPr>
          <a:xfrm rot="20596645">
            <a:off x="6586701" y="4631275"/>
            <a:ext cx="1504467" cy="210538"/>
          </a:xfrm>
          <a:prstGeom prst="rightArrow">
            <a:avLst/>
          </a:prstGeom>
          <a:solidFill>
            <a:schemeClr val="accent6">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663715360"/>
      </p:ext>
    </p:extLst>
  </p:cSld>
  <p:clrMapOvr>
    <a:masterClrMapping/>
  </p:clrMapOvr>
  <p:transition spd="slow">
    <p:strips dir="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620688"/>
            <a:ext cx="8229600" cy="1066800"/>
          </a:xfrm>
        </p:spPr>
        <p:txBody>
          <a:bodyPr/>
          <a:lstStyle/>
          <a:p>
            <a:r>
              <a:rPr kumimoji="1" lang="ja-JP" altLang="en-US" dirty="0" smtClean="0"/>
              <a:t>音楽</a:t>
            </a:r>
            <a:r>
              <a:rPr lang="ja-JP" altLang="en-US" dirty="0" smtClean="0"/>
              <a:t>アプリ仕組み</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892582087"/>
              </p:ext>
            </p:extLst>
          </p:nvPr>
        </p:nvGraphicFramePr>
        <p:xfrm>
          <a:off x="457200" y="1600200"/>
          <a:ext cx="8219256" cy="45651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80510814"/>
      </p:ext>
    </p:extLst>
  </p:cSld>
  <p:clrMapOvr>
    <a:masterClrMapping/>
  </p:clrMapOvr>
  <p:transition spd="slow">
    <p:strips dir="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620688"/>
            <a:ext cx="8229600" cy="1066800"/>
          </a:xfrm>
        </p:spPr>
        <p:txBody>
          <a:bodyPr/>
          <a:lstStyle/>
          <a:p>
            <a:r>
              <a:rPr kumimoji="1" lang="ja-JP" altLang="en-US" dirty="0" smtClean="0"/>
              <a:t>アプリの仕組みから</a:t>
            </a:r>
            <a:endParaRPr kumimoji="1" lang="ja-JP" altLang="en-US" dirty="0"/>
          </a:p>
        </p:txBody>
      </p:sp>
      <p:sp>
        <p:nvSpPr>
          <p:cNvPr id="3" name="コンテンツ プレースホルダー 2"/>
          <p:cNvSpPr>
            <a:spLocks noGrp="1"/>
          </p:cNvSpPr>
          <p:nvPr>
            <p:ph idx="1"/>
          </p:nvPr>
        </p:nvSpPr>
        <p:spPr>
          <a:xfrm>
            <a:off x="395536" y="1772816"/>
            <a:ext cx="8229600" cy="4325112"/>
          </a:xfrm>
        </p:spPr>
        <p:txBody>
          <a:bodyPr/>
          <a:lstStyle/>
          <a:p>
            <a:r>
              <a:rPr lang="ja-JP" altLang="en-US" dirty="0" smtClean="0"/>
              <a:t>ダウンロードは行われていない</a:t>
            </a:r>
            <a:endParaRPr lang="en-US" altLang="ja-JP" dirty="0" smtClean="0"/>
          </a:p>
          <a:p>
            <a:pPr marL="0" indent="0">
              <a:buNone/>
            </a:pPr>
            <a:r>
              <a:rPr lang="ja-JP" altLang="en-US" dirty="0"/>
              <a:t>　</a:t>
            </a:r>
            <a:r>
              <a:rPr lang="ja-JP" altLang="en-US" dirty="0" smtClean="0"/>
              <a:t>　　　　　→違法ダウンロードには当たらない</a:t>
            </a:r>
            <a:endParaRPr lang="en-US" altLang="ja-JP" dirty="0" smtClean="0"/>
          </a:p>
          <a:p>
            <a:r>
              <a:rPr kumimoji="1" lang="ja-JP" altLang="en-US" dirty="0" smtClean="0"/>
              <a:t>再生リストにのみ保存</a:t>
            </a:r>
            <a:endParaRPr kumimoji="1" lang="en-US" altLang="ja-JP" dirty="0" smtClean="0"/>
          </a:p>
          <a:p>
            <a:endParaRPr kumimoji="1" lang="en-US" altLang="ja-JP" dirty="0" smtClean="0"/>
          </a:p>
          <a:p>
            <a:r>
              <a:rPr lang="ja-JP" altLang="en-US" dirty="0"/>
              <a:t>動画</a:t>
            </a:r>
            <a:r>
              <a:rPr lang="ja-JP" altLang="en-US" dirty="0" smtClean="0"/>
              <a:t>を見る要領と同じ</a:t>
            </a:r>
            <a:endParaRPr lang="en-US" altLang="ja-JP" dirty="0" smtClean="0"/>
          </a:p>
          <a:p>
            <a:endParaRPr lang="en-US" altLang="ja-JP" dirty="0"/>
          </a:p>
          <a:p>
            <a:r>
              <a:rPr lang="en-US" altLang="ja-JP" dirty="0"/>
              <a:t>CD</a:t>
            </a:r>
            <a:r>
              <a:rPr lang="ja-JP" altLang="en-US" dirty="0"/>
              <a:t>が持つ煩わしさがなく</a:t>
            </a:r>
            <a:r>
              <a:rPr lang="ja-JP" altLang="en-US" dirty="0" smtClean="0"/>
              <a:t>なる</a:t>
            </a:r>
            <a:endParaRPr lang="en-US" altLang="ja-JP" dirty="0" smtClean="0"/>
          </a:p>
          <a:p>
            <a:endParaRPr lang="en-US" altLang="ja-JP" dirty="0" smtClean="0"/>
          </a:p>
          <a:p>
            <a:r>
              <a:rPr kumimoji="1" lang="ja-JP" altLang="en-US" dirty="0" smtClean="0"/>
              <a:t>手軽に様々な曲を聴ける</a:t>
            </a:r>
            <a:endParaRPr kumimoji="1" lang="en-US" altLang="ja-JP" dirty="0" smtClean="0"/>
          </a:p>
          <a:p>
            <a:endParaRPr kumimoji="1" lang="en-US" altLang="ja-JP" dirty="0" smtClean="0"/>
          </a:p>
          <a:p>
            <a:endParaRPr kumimoji="1" lang="ja-JP" altLang="en-US" dirty="0"/>
          </a:p>
        </p:txBody>
      </p:sp>
      <p:pic>
        <p:nvPicPr>
          <p:cNvPr id="9218" name="Picture 2" descr="C:\Users\Owner\AppData\Local\Microsoft\Windows\Temporary Internet Files\Content.IE5\9USI7L0N\MC900431569[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8612" y="3212976"/>
            <a:ext cx="2880320" cy="28995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2114827"/>
      </p:ext>
    </p:extLst>
  </p:cSld>
  <p:clrMapOvr>
    <a:masterClrMapping/>
  </p:clrMapOvr>
  <p:transition spd="slow">
    <p:strips dir="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692696"/>
            <a:ext cx="8229600" cy="1066800"/>
          </a:xfrm>
        </p:spPr>
        <p:txBody>
          <a:bodyPr/>
          <a:lstStyle/>
          <a:p>
            <a:r>
              <a:rPr lang="ja-JP" altLang="en-US" dirty="0"/>
              <a:t>需要</a:t>
            </a:r>
            <a:r>
              <a:rPr lang="ja-JP" altLang="en-US" dirty="0" smtClean="0"/>
              <a:t>の要因まとめ</a:t>
            </a:r>
            <a:endParaRPr kumimoji="1" lang="ja-JP" altLang="en-US" dirty="0"/>
          </a:p>
        </p:txBody>
      </p:sp>
      <p:sp>
        <p:nvSpPr>
          <p:cNvPr id="3" name="コンテンツ プレースホルダー 2"/>
          <p:cNvSpPr>
            <a:spLocks noGrp="1"/>
          </p:cNvSpPr>
          <p:nvPr>
            <p:ph idx="1"/>
          </p:nvPr>
        </p:nvSpPr>
        <p:spPr>
          <a:xfrm>
            <a:off x="467544" y="1988840"/>
            <a:ext cx="8229600" cy="4325112"/>
          </a:xfrm>
        </p:spPr>
        <p:txBody>
          <a:bodyPr/>
          <a:lstStyle/>
          <a:p>
            <a:r>
              <a:rPr kumimoji="1" lang="ja-JP" altLang="en-US" dirty="0" smtClean="0"/>
              <a:t>音楽への接し方の変化</a:t>
            </a:r>
            <a:endParaRPr kumimoji="1" lang="en-US" altLang="ja-JP" dirty="0" smtClean="0"/>
          </a:p>
          <a:p>
            <a:endParaRPr lang="en-US" altLang="ja-JP" dirty="0"/>
          </a:p>
          <a:p>
            <a:r>
              <a:rPr kumimoji="1" lang="ja-JP" altLang="en-US" dirty="0" smtClean="0"/>
              <a:t>音楽の楽しみ方の変化</a:t>
            </a:r>
            <a:endParaRPr kumimoji="1" lang="en-US" altLang="ja-JP" dirty="0" smtClean="0"/>
          </a:p>
          <a:p>
            <a:endParaRPr lang="en-US" altLang="ja-JP" dirty="0"/>
          </a:p>
          <a:p>
            <a:r>
              <a:rPr kumimoji="1" lang="en-US" altLang="ja-JP" dirty="0" smtClean="0"/>
              <a:t>CD</a:t>
            </a:r>
            <a:r>
              <a:rPr kumimoji="1" lang="ja-JP" altLang="en-US" dirty="0" smtClean="0"/>
              <a:t>市場</a:t>
            </a:r>
            <a:r>
              <a:rPr lang="ja-JP" altLang="en-US" dirty="0"/>
              <a:t>の</a:t>
            </a:r>
            <a:r>
              <a:rPr kumimoji="1" lang="ja-JP" altLang="en-US" dirty="0" smtClean="0"/>
              <a:t>縮小</a:t>
            </a:r>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011" y="4941168"/>
            <a:ext cx="7724775" cy="950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Owner\AppData\Local\Microsoft\Windows\Temporary Internet Files\Content.IE5\Y2W2NPM5\MC900391024[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24128" y="1700808"/>
            <a:ext cx="2203794" cy="2160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9437175"/>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558952"/>
            <a:ext cx="8229600" cy="1069848"/>
          </a:xfrm>
        </p:spPr>
        <p:txBody>
          <a:bodyPr>
            <a:normAutofit/>
          </a:bodyPr>
          <a:lstStyle/>
          <a:p>
            <a:r>
              <a:rPr kumimoji="1" lang="ja-JP" altLang="en-US" dirty="0" smtClean="0"/>
              <a:t>需要と供給に分けると</a:t>
            </a:r>
            <a:endParaRPr kumimoji="1" lang="ja-JP" altLang="en-US" dirty="0"/>
          </a:p>
        </p:txBody>
      </p:sp>
      <p:graphicFrame>
        <p:nvGraphicFramePr>
          <p:cNvPr id="4" name="図表 3"/>
          <p:cNvGraphicFramePr/>
          <p:nvPr>
            <p:extLst>
              <p:ext uri="{D42A27DB-BD31-4B8C-83A1-F6EECF244321}">
                <p14:modId xmlns:p14="http://schemas.microsoft.com/office/powerpoint/2010/main" val="3356138776"/>
              </p:ext>
            </p:extLst>
          </p:nvPr>
        </p:nvGraphicFramePr>
        <p:xfrm>
          <a:off x="1043608" y="1556792"/>
          <a:ext cx="6912768" cy="4392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正方形/長方形 8"/>
          <p:cNvSpPr>
            <a:spLocks noChangeArrowheads="1"/>
          </p:cNvSpPr>
          <p:nvPr/>
        </p:nvSpPr>
        <p:spPr bwMode="auto">
          <a:xfrm>
            <a:off x="1068812" y="3789040"/>
            <a:ext cx="6893280" cy="2160240"/>
          </a:xfrm>
          <a:prstGeom prst="rect">
            <a:avLst/>
          </a:prstGeom>
          <a:noFill/>
          <a:ln w="857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dirty="0">
              <a:ea typeface="HGP創英角ﾎﾟｯﾌﾟ体" pitchFamily="50" charset="-128"/>
            </a:endParaRPr>
          </a:p>
        </p:txBody>
      </p:sp>
    </p:spTree>
    <p:extLst>
      <p:ext uri="{BB962C8B-B14F-4D97-AF65-F5344CB8AC3E}">
        <p14:creationId xmlns:p14="http://schemas.microsoft.com/office/powerpoint/2010/main" val="4258214591"/>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620688"/>
            <a:ext cx="8229600" cy="1066800"/>
          </a:xfrm>
        </p:spPr>
        <p:txBody>
          <a:bodyPr>
            <a:normAutofit/>
          </a:bodyPr>
          <a:lstStyle/>
          <a:p>
            <a:r>
              <a:rPr kumimoji="1" lang="en-US" altLang="ja-JP" dirty="0" smtClean="0"/>
              <a:t>2-2-a </a:t>
            </a:r>
            <a:r>
              <a:rPr kumimoji="1" lang="ja-JP" altLang="en-US" dirty="0" smtClean="0"/>
              <a:t>無料聴取層の非購入理由</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415158630"/>
              </p:ext>
            </p:extLst>
          </p:nvPr>
        </p:nvGraphicFramePr>
        <p:xfrm>
          <a:off x="385192" y="1840954"/>
          <a:ext cx="8229600" cy="4324350"/>
        </p:xfrm>
        <a:graphic>
          <a:graphicData uri="http://schemas.openxmlformats.org/drawingml/2006/chart">
            <c:chart xmlns:c="http://schemas.openxmlformats.org/drawingml/2006/chart" xmlns:r="http://schemas.openxmlformats.org/officeDocument/2006/relationships" r:id="rId3"/>
          </a:graphicData>
        </a:graphic>
      </p:graphicFrame>
      <p:sp>
        <p:nvSpPr>
          <p:cNvPr id="5" name="爆発 1 4"/>
          <p:cNvSpPr/>
          <p:nvPr/>
        </p:nvSpPr>
        <p:spPr>
          <a:xfrm rot="977131">
            <a:off x="2307978" y="2082846"/>
            <a:ext cx="5552745" cy="3649275"/>
          </a:xfrm>
          <a:prstGeom prst="irregularSeal1">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t>接し方</a:t>
            </a:r>
            <a:r>
              <a:rPr lang="ja-JP" altLang="en-US" sz="3200" dirty="0" smtClean="0"/>
              <a:t>の多様化</a:t>
            </a:r>
            <a:endParaRPr kumimoji="1" lang="ja-JP" altLang="en-US" sz="3200" dirty="0"/>
          </a:p>
        </p:txBody>
      </p:sp>
      <p:sp>
        <p:nvSpPr>
          <p:cNvPr id="6" name="テキスト ボックス 5"/>
          <p:cNvSpPr txBox="1"/>
          <p:nvPr/>
        </p:nvSpPr>
        <p:spPr>
          <a:xfrm>
            <a:off x="3203848" y="6165304"/>
            <a:ext cx="5940152" cy="523220"/>
          </a:xfrm>
          <a:prstGeom prst="rect">
            <a:avLst/>
          </a:prstGeom>
          <a:noFill/>
        </p:spPr>
        <p:txBody>
          <a:bodyPr wrap="square" rtlCol="0">
            <a:spAutoFit/>
          </a:bodyPr>
          <a:lstStyle/>
          <a:p>
            <a:r>
              <a:rPr lang="en-US" altLang="ja-JP" sz="1400" dirty="0"/>
              <a:t>http://www.riaj.or.jp/report/mediauser/pdf/softuser2012.pdf#search='CD%E8%B3%BC%E5%85%A5+%E5%B9%B4%E4%BB%A3+%E5%89%B2%E5%90%88</a:t>
            </a:r>
            <a:endParaRPr kumimoji="1" lang="ja-JP" altLang="en-US" sz="1400" dirty="0"/>
          </a:p>
        </p:txBody>
      </p:sp>
    </p:spTree>
    <p:extLst>
      <p:ext uri="{BB962C8B-B14F-4D97-AF65-F5344CB8AC3E}">
        <p14:creationId xmlns:p14="http://schemas.microsoft.com/office/powerpoint/2010/main" val="3035902503"/>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395536" y="260648"/>
            <a:ext cx="8229600" cy="1143000"/>
          </a:xfrm>
        </p:spPr>
        <p:txBody>
          <a:bodyPr>
            <a:normAutofit/>
          </a:bodyPr>
          <a:lstStyle/>
          <a:p>
            <a:r>
              <a:rPr kumimoji="1" lang="ja-JP" altLang="en-US" sz="3600" dirty="0" smtClean="0"/>
              <a:t>音楽を楽しむために利用したサービス</a:t>
            </a:r>
            <a:endParaRPr kumimoji="1" lang="ja-JP" altLang="en-US" sz="3600"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985530923"/>
              </p:ext>
            </p:extLst>
          </p:nvPr>
        </p:nvGraphicFramePr>
        <p:xfrm>
          <a:off x="457200" y="1340768"/>
          <a:ext cx="8291264" cy="5112568"/>
        </p:xfrm>
        <a:graphic>
          <a:graphicData uri="http://schemas.openxmlformats.org/drawingml/2006/chart">
            <c:chart xmlns:c="http://schemas.openxmlformats.org/drawingml/2006/chart" xmlns:r="http://schemas.openxmlformats.org/officeDocument/2006/relationships" r:id="rId3"/>
          </a:graphicData>
        </a:graphic>
      </p:graphicFrame>
      <p:sp>
        <p:nvSpPr>
          <p:cNvPr id="4" name="テキスト ボックス 3"/>
          <p:cNvSpPr txBox="1"/>
          <p:nvPr/>
        </p:nvSpPr>
        <p:spPr>
          <a:xfrm>
            <a:off x="2411760" y="6334780"/>
            <a:ext cx="6732240" cy="523220"/>
          </a:xfrm>
          <a:prstGeom prst="rect">
            <a:avLst/>
          </a:prstGeom>
          <a:noFill/>
        </p:spPr>
        <p:txBody>
          <a:bodyPr wrap="square" rtlCol="0">
            <a:spAutoFit/>
          </a:bodyPr>
          <a:lstStyle/>
          <a:p>
            <a:r>
              <a:rPr lang="en-US" altLang="ja-JP" sz="1400" dirty="0"/>
              <a:t>http://www.riaj.or.jp/report/mediauser/pdf/softuser2012.pdf#search='CD%E8%B3%BC%E5%85%A5+%E5%B9%B4%E4%BB%A3+%E5%89%B2%E5%90%88</a:t>
            </a:r>
            <a:endParaRPr kumimoji="1" lang="ja-JP" altLang="en-US" sz="1400" dirty="0"/>
          </a:p>
        </p:txBody>
      </p:sp>
    </p:spTree>
    <p:extLst>
      <p:ext uri="{BB962C8B-B14F-4D97-AF65-F5344CB8AC3E}">
        <p14:creationId xmlns:p14="http://schemas.microsoft.com/office/powerpoint/2010/main" val="4108358824"/>
      </p:ext>
    </p:extLst>
  </p:cSld>
  <p:clrMapOvr>
    <a:masterClrMapping/>
  </p:clrMapOvr>
  <p:transition spd="slow">
    <p:strips dir="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683568" y="1628800"/>
            <a:ext cx="7920880" cy="1200329"/>
          </a:xfrm>
          <a:prstGeom prst="rect">
            <a:avLst/>
          </a:prstGeom>
          <a:noFill/>
        </p:spPr>
        <p:txBody>
          <a:bodyPr wrap="square" rtlCol="0">
            <a:spAutoFit/>
          </a:bodyPr>
          <a:lstStyle/>
          <a:p>
            <a:r>
              <a:rPr lang="ja-JP" altLang="en-US" sz="2400" dirty="0" smtClean="0"/>
              <a:t>・大学・専門生は特に</a:t>
            </a:r>
            <a:r>
              <a:rPr lang="ja-JP" altLang="en-US" sz="2400" dirty="0" smtClean="0">
                <a:solidFill>
                  <a:srgbClr val="FF0000"/>
                </a:solidFill>
              </a:rPr>
              <a:t>動画サイト</a:t>
            </a:r>
            <a:r>
              <a:rPr lang="ja-JP" altLang="en-US" sz="2400" dirty="0" smtClean="0"/>
              <a:t>や</a:t>
            </a:r>
            <a:r>
              <a:rPr lang="ja-JP" altLang="en-US" sz="2400" dirty="0" smtClean="0">
                <a:solidFill>
                  <a:srgbClr val="FF0000"/>
                </a:solidFill>
              </a:rPr>
              <a:t>カラオケ</a:t>
            </a:r>
            <a:r>
              <a:rPr lang="ja-JP" altLang="en-US" sz="2400" dirty="0" smtClean="0"/>
              <a:t>などが多い　　　</a:t>
            </a:r>
            <a:endParaRPr lang="en-US" altLang="ja-JP" sz="2400" dirty="0" smtClean="0"/>
          </a:p>
          <a:p>
            <a:r>
              <a:rPr lang="ja-JP" altLang="en-US" sz="2400" dirty="0"/>
              <a:t>　</a:t>
            </a:r>
            <a:r>
              <a:rPr lang="ja-JP" altLang="en-US" sz="2400" dirty="0" smtClean="0"/>
              <a:t>　　　</a:t>
            </a:r>
            <a:endParaRPr lang="en-US" altLang="ja-JP" sz="2400" dirty="0"/>
          </a:p>
          <a:p>
            <a:r>
              <a:rPr lang="ja-JP" altLang="en-US" sz="2400" dirty="0" smtClean="0"/>
              <a:t>・５０代では特にラジオやテレビなどの</a:t>
            </a:r>
            <a:r>
              <a:rPr lang="ja-JP" altLang="en-US" sz="2400" dirty="0" smtClean="0">
                <a:solidFill>
                  <a:srgbClr val="FF0000"/>
                </a:solidFill>
              </a:rPr>
              <a:t>メディア</a:t>
            </a:r>
            <a:r>
              <a:rPr lang="ja-JP" altLang="en-US" sz="2400" dirty="0" smtClean="0"/>
              <a:t>が主流</a:t>
            </a:r>
            <a:endParaRPr lang="en-US" altLang="ja-JP" sz="2400" dirty="0" smtClean="0"/>
          </a:p>
        </p:txBody>
      </p:sp>
      <p:sp>
        <p:nvSpPr>
          <p:cNvPr id="5" name="テキスト ボックス 4"/>
          <p:cNvSpPr txBox="1"/>
          <p:nvPr/>
        </p:nvSpPr>
        <p:spPr>
          <a:xfrm>
            <a:off x="1733972" y="3309484"/>
            <a:ext cx="7200800" cy="1077218"/>
          </a:xfrm>
          <a:prstGeom prst="rect">
            <a:avLst/>
          </a:prstGeom>
          <a:noFill/>
        </p:spPr>
        <p:txBody>
          <a:bodyPr wrap="square" rtlCol="0">
            <a:spAutoFit/>
          </a:bodyPr>
          <a:lstStyle/>
          <a:p>
            <a:r>
              <a:rPr kumimoji="1" lang="ja-JP" altLang="en-US" sz="3200" b="1" i="1" dirty="0" smtClean="0"/>
              <a:t>世代間で音楽の楽しみ方に</a:t>
            </a:r>
            <a:endParaRPr kumimoji="1" lang="en-US" altLang="ja-JP" sz="3200" b="1" i="1" dirty="0" smtClean="0"/>
          </a:p>
          <a:p>
            <a:r>
              <a:rPr kumimoji="1" lang="ja-JP" altLang="en-US" sz="3200" b="1" i="1" dirty="0" smtClean="0"/>
              <a:t>大きな差がある</a:t>
            </a:r>
            <a:endParaRPr kumimoji="1" lang="ja-JP" altLang="en-US" sz="3200" b="1" i="1" dirty="0"/>
          </a:p>
        </p:txBody>
      </p:sp>
      <p:sp>
        <p:nvSpPr>
          <p:cNvPr id="6" name="テキスト ボックス 5"/>
          <p:cNvSpPr txBox="1"/>
          <p:nvPr/>
        </p:nvSpPr>
        <p:spPr>
          <a:xfrm>
            <a:off x="1331640" y="4869160"/>
            <a:ext cx="5904656" cy="954107"/>
          </a:xfrm>
          <a:prstGeom prst="rect">
            <a:avLst/>
          </a:prstGeom>
          <a:noFill/>
        </p:spPr>
        <p:txBody>
          <a:bodyPr wrap="square" rtlCol="0">
            <a:spAutoFit/>
          </a:bodyPr>
          <a:lstStyle/>
          <a:p>
            <a:r>
              <a:rPr kumimoji="1" lang="ja-JP" altLang="en-US" sz="2800" dirty="0" smtClean="0"/>
              <a:t>どちらの世代も</a:t>
            </a:r>
            <a:r>
              <a:rPr lang="ja-JP" altLang="en-US" sz="2800" dirty="0" smtClean="0">
                <a:solidFill>
                  <a:srgbClr val="FF0000"/>
                </a:solidFill>
              </a:rPr>
              <a:t>無料</a:t>
            </a:r>
            <a:r>
              <a:rPr lang="ja-JP" altLang="en-US" sz="2800" dirty="0" smtClean="0"/>
              <a:t>もしくは</a:t>
            </a:r>
            <a:r>
              <a:rPr lang="ja-JP" altLang="en-US" sz="2800" dirty="0" smtClean="0">
                <a:solidFill>
                  <a:srgbClr val="FF0000"/>
                </a:solidFill>
              </a:rPr>
              <a:t>安価</a:t>
            </a:r>
            <a:r>
              <a:rPr lang="ja-JP" altLang="en-US" sz="2800" dirty="0" smtClean="0"/>
              <a:t>で　　　　　</a:t>
            </a:r>
            <a:endParaRPr lang="en-US" altLang="ja-JP" sz="2800" dirty="0" smtClean="0"/>
          </a:p>
          <a:p>
            <a:r>
              <a:rPr kumimoji="1" lang="ja-JP" altLang="en-US" sz="2800" dirty="0"/>
              <a:t>　</a:t>
            </a:r>
            <a:r>
              <a:rPr kumimoji="1" lang="ja-JP" altLang="en-US" sz="2800" dirty="0" smtClean="0"/>
              <a:t>　　　　　　楽しむこと</a:t>
            </a:r>
            <a:r>
              <a:rPr lang="ja-JP" altLang="en-US" sz="2800" dirty="0" smtClean="0"/>
              <a:t>が多い</a:t>
            </a:r>
            <a:endParaRPr kumimoji="1" lang="ja-JP" altLang="en-US" sz="2800" dirty="0"/>
          </a:p>
        </p:txBody>
      </p:sp>
      <p:sp>
        <p:nvSpPr>
          <p:cNvPr id="7" name="右矢印 6"/>
          <p:cNvSpPr/>
          <p:nvPr/>
        </p:nvSpPr>
        <p:spPr>
          <a:xfrm>
            <a:off x="955679" y="3488439"/>
            <a:ext cx="544227" cy="552839"/>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1" name="タイトル 10"/>
          <p:cNvSpPr>
            <a:spLocks noGrp="1"/>
          </p:cNvSpPr>
          <p:nvPr>
            <p:ph type="title"/>
          </p:nvPr>
        </p:nvSpPr>
        <p:spPr>
          <a:xfrm>
            <a:off x="467544" y="578227"/>
            <a:ext cx="8229600" cy="1069848"/>
          </a:xfrm>
        </p:spPr>
        <p:txBody>
          <a:bodyPr>
            <a:normAutofit/>
          </a:bodyPr>
          <a:lstStyle/>
          <a:p>
            <a:r>
              <a:rPr lang="ja-JP" altLang="en-US" sz="3600" dirty="0"/>
              <a:t>音楽を楽しむために利用したサービス</a:t>
            </a:r>
            <a:endParaRPr kumimoji="1" lang="ja-JP" altLang="en-US" sz="3600" dirty="0"/>
          </a:p>
        </p:txBody>
      </p:sp>
    </p:spTree>
    <p:extLst>
      <p:ext uri="{BB962C8B-B14F-4D97-AF65-F5344CB8AC3E}">
        <p14:creationId xmlns:p14="http://schemas.microsoft.com/office/powerpoint/2010/main" val="2402138377"/>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620688"/>
            <a:ext cx="8229600" cy="1069848"/>
          </a:xfrm>
        </p:spPr>
        <p:txBody>
          <a:bodyPr/>
          <a:lstStyle/>
          <a:p>
            <a:r>
              <a:rPr lang="en-US" altLang="ja-JP" dirty="0" smtClean="0"/>
              <a:t>2-2-b </a:t>
            </a:r>
            <a:r>
              <a:rPr lang="ja-JP" altLang="en-US" dirty="0" smtClean="0"/>
              <a:t>メディア</a:t>
            </a:r>
            <a:r>
              <a:rPr lang="ja-JP" altLang="en-US" dirty="0"/>
              <a:t>による音楽の影響</a:t>
            </a:r>
            <a:endParaRPr kumimoji="1" lang="ja-JP" altLang="en-US" dirty="0"/>
          </a:p>
        </p:txBody>
      </p:sp>
      <p:graphicFrame>
        <p:nvGraphicFramePr>
          <p:cNvPr id="4" name="図表 3"/>
          <p:cNvGraphicFramePr/>
          <p:nvPr>
            <p:extLst>
              <p:ext uri="{D42A27DB-BD31-4B8C-83A1-F6EECF244321}">
                <p14:modId xmlns:p14="http://schemas.microsoft.com/office/powerpoint/2010/main" val="2332713225"/>
              </p:ext>
            </p:extLst>
          </p:nvPr>
        </p:nvGraphicFramePr>
        <p:xfrm>
          <a:off x="251520" y="1772816"/>
          <a:ext cx="8496944" cy="39604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5860273"/>
      </p:ext>
    </p:extLst>
  </p:cSld>
  <p:clrMapOvr>
    <a:masterClrMapping/>
  </p:clrMapOvr>
  <p:transition spd="slow">
    <p:strips dir="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692696"/>
            <a:ext cx="8229600" cy="1066800"/>
          </a:xfrm>
        </p:spPr>
        <p:txBody>
          <a:bodyPr>
            <a:normAutofit/>
          </a:bodyPr>
          <a:lstStyle/>
          <a:p>
            <a:r>
              <a:rPr kumimoji="1" lang="ja-JP" altLang="en-US" dirty="0" smtClean="0"/>
              <a:t>佐村河内氏の例</a:t>
            </a:r>
            <a:endParaRPr kumimoji="1" lang="ja-JP" altLang="en-US" dirty="0"/>
          </a:p>
        </p:txBody>
      </p:sp>
      <p:sp>
        <p:nvSpPr>
          <p:cNvPr id="3" name="コンテンツ プレースホルダー 2"/>
          <p:cNvSpPr>
            <a:spLocks noGrp="1"/>
          </p:cNvSpPr>
          <p:nvPr>
            <p:ph idx="1"/>
          </p:nvPr>
        </p:nvSpPr>
        <p:spPr/>
        <p:txBody>
          <a:bodyPr>
            <a:noAutofit/>
          </a:bodyPr>
          <a:lstStyle/>
          <a:p>
            <a:r>
              <a:rPr lang="ja-JP" altLang="en-US" dirty="0" smtClean="0"/>
              <a:t>佐村河内氏のゴーストライター騒動</a:t>
            </a:r>
            <a:endParaRPr lang="en-US" altLang="ja-JP" dirty="0" smtClean="0"/>
          </a:p>
          <a:p>
            <a:pPr marL="0" indent="0">
              <a:buNone/>
            </a:pPr>
            <a:endParaRPr lang="ja-JP" altLang="en-US" dirty="0"/>
          </a:p>
          <a:p>
            <a:endParaRPr lang="ja-JP" altLang="en-US" dirty="0"/>
          </a:p>
          <a:p>
            <a:r>
              <a:rPr lang="ja-JP" altLang="en-US" dirty="0"/>
              <a:t>交響曲第</a:t>
            </a:r>
            <a:r>
              <a:rPr lang="en-US" altLang="ja-JP" dirty="0"/>
              <a:t>1</a:t>
            </a:r>
            <a:r>
              <a:rPr lang="ja-JP" altLang="en-US" dirty="0"/>
              <a:t>番</a:t>
            </a:r>
            <a:r>
              <a:rPr lang="en-US" altLang="ja-JP" dirty="0"/>
              <a:t>《HIROSHIMA</a:t>
            </a:r>
            <a:r>
              <a:rPr lang="en-US" altLang="ja-JP" dirty="0" smtClean="0"/>
              <a:t>》</a:t>
            </a:r>
          </a:p>
          <a:p>
            <a:pPr marL="0" indent="0">
              <a:buNone/>
            </a:pPr>
            <a:r>
              <a:rPr lang="ja-JP" altLang="en-US" dirty="0"/>
              <a:t>　</a:t>
            </a:r>
            <a:r>
              <a:rPr lang="ja-JP" altLang="en-US" dirty="0" smtClean="0"/>
              <a:t>　　　　　　　　　　　→</a:t>
            </a:r>
            <a:r>
              <a:rPr lang="zh-TW" altLang="en-US" dirty="0" smtClean="0">
                <a:latin typeface="ＭＳ Ｐゴシック" panose="020B0600070205080204" pitchFamily="50" charset="-128"/>
                <a:ea typeface="ＭＳ Ｐゴシック" panose="020B0600070205080204" pitchFamily="50" charset="-128"/>
              </a:rPr>
              <a:t>週間</a:t>
            </a:r>
            <a:r>
              <a:rPr lang="ja-JP" altLang="en-US" dirty="0" smtClean="0">
                <a:latin typeface="ＭＳ Ｐゴシック" panose="020B0600070205080204" pitchFamily="50" charset="-128"/>
                <a:ea typeface="ＭＳ Ｐゴシック" panose="020B0600070205080204" pitchFamily="50" charset="-128"/>
              </a:rPr>
              <a:t>ランキング</a:t>
            </a:r>
            <a:r>
              <a:rPr lang="en-US" altLang="zh-TW" dirty="0" smtClean="0">
                <a:latin typeface="ＭＳ Ｐゴシック" panose="020B0600070205080204" pitchFamily="50" charset="-128"/>
                <a:ea typeface="ＭＳ Ｐゴシック" panose="020B0600070205080204" pitchFamily="50" charset="-128"/>
              </a:rPr>
              <a:t>27</a:t>
            </a:r>
            <a:r>
              <a:rPr lang="zh-TW" altLang="en-US" dirty="0" smtClean="0">
                <a:latin typeface="ＭＳ Ｐゴシック" panose="020B0600070205080204" pitchFamily="50" charset="-128"/>
                <a:ea typeface="ＭＳ Ｐゴシック" panose="020B0600070205080204" pitchFamily="50" charset="-128"/>
              </a:rPr>
              <a:t>位</a:t>
            </a:r>
            <a:endParaRPr lang="en-US" altLang="zh-TW" dirty="0" smtClean="0">
              <a:latin typeface="ＭＳ Ｐゴシック" panose="020B0600070205080204" pitchFamily="50" charset="-128"/>
              <a:ea typeface="ＭＳ Ｐゴシック" panose="020B0600070205080204" pitchFamily="50" charset="-128"/>
            </a:endParaRPr>
          </a:p>
          <a:p>
            <a:r>
              <a:rPr lang="ja-JP" altLang="en-US" dirty="0" smtClean="0">
                <a:latin typeface="ＭＳ Ｐゴシック" panose="020B0600070205080204" pitchFamily="50" charset="-128"/>
                <a:ea typeface="ＭＳ Ｐゴシック" panose="020B0600070205080204" pitchFamily="50" charset="-128"/>
              </a:rPr>
              <a:t>シャコンヌ～</a:t>
            </a:r>
            <a:r>
              <a:rPr lang="ja-JP" altLang="en-US" dirty="0">
                <a:latin typeface="ＭＳ Ｐゴシック" panose="020B0600070205080204" pitchFamily="50" charset="-128"/>
                <a:ea typeface="ＭＳ Ｐゴシック" panose="020B0600070205080204" pitchFamily="50" charset="-128"/>
              </a:rPr>
              <a:t>佐村河内守弦楽</a:t>
            </a:r>
            <a:r>
              <a:rPr lang="ja-JP" altLang="en-US" dirty="0" smtClean="0">
                <a:latin typeface="ＭＳ Ｐゴシック" panose="020B0600070205080204" pitchFamily="50" charset="-128"/>
                <a:ea typeface="ＭＳ Ｐゴシック" panose="020B0600070205080204" pitchFamily="50" charset="-128"/>
              </a:rPr>
              <a:t>作品集が</a:t>
            </a:r>
            <a:r>
              <a:rPr lang="en-US" altLang="ja-JP" dirty="0">
                <a:latin typeface="ＭＳ Ｐゴシック" panose="020B0600070205080204" pitchFamily="50" charset="-128"/>
                <a:ea typeface="ＭＳ Ｐゴシック" panose="020B0600070205080204" pitchFamily="50" charset="-128"/>
              </a:rPr>
              <a:t>88</a:t>
            </a:r>
            <a:r>
              <a:rPr lang="ja-JP" altLang="en-US" dirty="0" smtClean="0">
                <a:latin typeface="ＭＳ Ｐゴシック" panose="020B0600070205080204" pitchFamily="50" charset="-128"/>
                <a:ea typeface="ＭＳ Ｐゴシック" panose="020B0600070205080204" pitchFamily="50" charset="-128"/>
              </a:rPr>
              <a:t>位</a:t>
            </a:r>
            <a:endParaRPr lang="en-US" altLang="ja-JP" dirty="0" smtClean="0">
              <a:latin typeface="ＭＳ Ｐゴシック" panose="020B0600070205080204" pitchFamily="50" charset="-128"/>
              <a:ea typeface="ＭＳ Ｐゴシック" panose="020B0600070205080204" pitchFamily="50" charset="-128"/>
            </a:endParaRPr>
          </a:p>
          <a:p>
            <a:r>
              <a:rPr lang="ja-JP" altLang="en-US" dirty="0" smtClean="0">
                <a:latin typeface="ＭＳ Ｐゴシック" panose="020B0600070205080204" pitchFamily="50" charset="-128"/>
                <a:ea typeface="ＭＳ Ｐゴシック" panose="020B0600070205080204" pitchFamily="50" charset="-128"/>
              </a:rPr>
              <a:t>鎮魂</a:t>
            </a:r>
            <a:r>
              <a:rPr lang="ja-JP" altLang="en-US" dirty="0">
                <a:latin typeface="ＭＳ Ｐゴシック" panose="020B0600070205080204" pitchFamily="50" charset="-128"/>
                <a:ea typeface="ＭＳ Ｐゴシック" panose="020B0600070205080204" pitchFamily="50" charset="-128"/>
              </a:rPr>
              <a:t>の</a:t>
            </a:r>
            <a:r>
              <a:rPr lang="ja-JP" altLang="en-US" dirty="0" smtClean="0">
                <a:latin typeface="ＭＳ Ｐゴシック" panose="020B0600070205080204" pitchFamily="50" charset="-128"/>
                <a:ea typeface="ＭＳ Ｐゴシック" panose="020B0600070205080204" pitchFamily="50" charset="-128"/>
              </a:rPr>
              <a:t>ソナタが</a:t>
            </a:r>
            <a:r>
              <a:rPr lang="en-US" altLang="ja-JP" dirty="0">
                <a:latin typeface="ＭＳ Ｐゴシック" panose="020B0600070205080204" pitchFamily="50" charset="-128"/>
                <a:ea typeface="ＭＳ Ｐゴシック" panose="020B0600070205080204" pitchFamily="50" charset="-128"/>
              </a:rPr>
              <a:t>95</a:t>
            </a:r>
            <a:r>
              <a:rPr lang="ja-JP" altLang="en-US" dirty="0" smtClean="0">
                <a:latin typeface="ＭＳ Ｐゴシック" panose="020B0600070205080204" pitchFamily="50" charset="-128"/>
                <a:ea typeface="ＭＳ Ｐゴシック" panose="020B0600070205080204" pitchFamily="50" charset="-128"/>
              </a:rPr>
              <a:t>位</a:t>
            </a:r>
            <a:endParaRPr lang="en-US" altLang="ja-JP" dirty="0" smtClean="0">
              <a:latin typeface="ＭＳ Ｐゴシック" panose="020B0600070205080204" pitchFamily="50" charset="-128"/>
              <a:ea typeface="ＭＳ Ｐゴシック" panose="020B0600070205080204" pitchFamily="50" charset="-128"/>
            </a:endParaRPr>
          </a:p>
          <a:p>
            <a:pPr marL="0" indent="0">
              <a:buNone/>
            </a:pPr>
            <a:endParaRPr kumimoji="1" lang="en-US" altLang="ja-JP" sz="2800" dirty="0" smtClean="0">
              <a:latin typeface="ＭＳ Ｐゴシック" panose="020B0600070205080204" pitchFamily="50" charset="-128"/>
              <a:ea typeface="ＭＳ Ｐゴシック" panose="020B0600070205080204" pitchFamily="50" charset="-128"/>
            </a:endParaRPr>
          </a:p>
        </p:txBody>
      </p:sp>
      <p:sp>
        <p:nvSpPr>
          <p:cNvPr id="4" name="下矢印 3"/>
          <p:cNvSpPr/>
          <p:nvPr/>
        </p:nvSpPr>
        <p:spPr>
          <a:xfrm>
            <a:off x="3569731" y="2852936"/>
            <a:ext cx="1080120"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229374042"/>
      </p:ext>
    </p:extLst>
  </p:cSld>
  <p:clrMapOvr>
    <a:masterClrMapping/>
  </p:clrMapOvr>
  <p:transition spd="slow">
    <p:strips dir="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692696"/>
            <a:ext cx="8229600" cy="1066800"/>
          </a:xfrm>
        </p:spPr>
        <p:txBody>
          <a:bodyPr/>
          <a:lstStyle/>
          <a:p>
            <a:r>
              <a:rPr kumimoji="1" lang="ja-JP" altLang="en-US" dirty="0" smtClean="0"/>
              <a:t>妖怪ウォッチの例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妖怪ウォッチが大流行</a:t>
            </a:r>
            <a:endParaRPr kumimoji="1" lang="en-US" altLang="ja-JP" dirty="0" smtClean="0"/>
          </a:p>
          <a:p>
            <a:endParaRPr lang="en-US" altLang="ja-JP" dirty="0"/>
          </a:p>
          <a:p>
            <a:endParaRPr lang="en-US" altLang="ja-JP" dirty="0" smtClean="0"/>
          </a:p>
          <a:p>
            <a:endParaRPr lang="en-US" altLang="ja-JP" dirty="0" smtClean="0"/>
          </a:p>
          <a:p>
            <a:r>
              <a:rPr lang="ja-JP" altLang="en-US" dirty="0" smtClean="0"/>
              <a:t>オリコン週間ランキングにて</a:t>
            </a:r>
            <a:endParaRPr lang="en-US" altLang="ja-JP" dirty="0" smtClean="0"/>
          </a:p>
          <a:p>
            <a:r>
              <a:rPr lang="ja-JP" altLang="en-US" dirty="0" smtClean="0"/>
              <a:t>ダン</a:t>
            </a:r>
            <a:r>
              <a:rPr lang="ja-JP" altLang="en-US" dirty="0"/>
              <a:t>・ダン ドゥビ・</a:t>
            </a:r>
            <a:r>
              <a:rPr lang="ja-JP" altLang="en-US" dirty="0" smtClean="0"/>
              <a:t>ズバー！　</a:t>
            </a:r>
            <a:r>
              <a:rPr lang="en-US" altLang="ja-JP" dirty="0" smtClean="0"/>
              <a:t>1</a:t>
            </a:r>
            <a:r>
              <a:rPr lang="ja-JP" altLang="en-US" dirty="0" smtClean="0"/>
              <a:t>位</a:t>
            </a:r>
            <a:endParaRPr lang="en-US" altLang="ja-JP" dirty="0" smtClean="0"/>
          </a:p>
          <a:p>
            <a:r>
              <a:rPr lang="ja-JP" altLang="en-US" dirty="0" smtClean="0"/>
              <a:t>ゲラゲラポーのうた　</a:t>
            </a:r>
            <a:r>
              <a:rPr lang="en-US" altLang="ja-JP" dirty="0" smtClean="0"/>
              <a:t>4</a:t>
            </a:r>
            <a:r>
              <a:rPr lang="ja-JP" altLang="en-US" dirty="0" smtClean="0"/>
              <a:t>位</a:t>
            </a:r>
            <a:endParaRPr lang="en-US" altLang="ja-JP" dirty="0" smtClean="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3068960"/>
            <a:ext cx="1146175"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8064" y="1484784"/>
            <a:ext cx="3067050" cy="2457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テキスト ボックス 4"/>
          <p:cNvSpPr txBox="1"/>
          <p:nvPr/>
        </p:nvSpPr>
        <p:spPr>
          <a:xfrm>
            <a:off x="5975648" y="1111843"/>
            <a:ext cx="3168352" cy="307777"/>
          </a:xfrm>
          <a:prstGeom prst="rect">
            <a:avLst/>
          </a:prstGeom>
          <a:noFill/>
        </p:spPr>
        <p:txBody>
          <a:bodyPr wrap="square" rtlCol="0">
            <a:spAutoFit/>
          </a:bodyPr>
          <a:lstStyle/>
          <a:p>
            <a:r>
              <a:rPr lang="en-US" altLang="ja-JP" sz="1400" dirty="0"/>
              <a:t>http://youkai-world.com/</a:t>
            </a:r>
            <a:endParaRPr kumimoji="1" lang="ja-JP" altLang="en-US" sz="1400" dirty="0"/>
          </a:p>
        </p:txBody>
      </p:sp>
    </p:spTree>
    <p:extLst>
      <p:ext uri="{BB962C8B-B14F-4D97-AF65-F5344CB8AC3E}">
        <p14:creationId xmlns:p14="http://schemas.microsoft.com/office/powerpoint/2010/main" val="608850584"/>
      </p:ext>
    </p:extLst>
  </p:cSld>
  <p:clrMapOvr>
    <a:masterClrMapping/>
  </p:clrMapOvr>
  <p:transition spd="slow">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4762" y="620688"/>
            <a:ext cx="8229600" cy="1066800"/>
          </a:xfrm>
        </p:spPr>
        <p:txBody>
          <a:bodyPr>
            <a:normAutofit/>
          </a:bodyPr>
          <a:lstStyle/>
          <a:p>
            <a:r>
              <a:rPr lang="en-US" altLang="ja-JP" sz="4000" dirty="0" smtClean="0"/>
              <a:t>1-1</a:t>
            </a:r>
            <a:r>
              <a:rPr lang="ja-JP" altLang="en-US" dirty="0"/>
              <a:t> </a:t>
            </a:r>
            <a:r>
              <a:rPr lang="en-US" altLang="ja-JP" sz="4000" dirty="0" smtClean="0"/>
              <a:t>CD</a:t>
            </a:r>
            <a:r>
              <a:rPr lang="ja-JP" altLang="en-US" sz="4000" dirty="0"/>
              <a:t>生産数量の推移</a:t>
            </a:r>
            <a:endParaRPr kumimoji="1" lang="ja-JP" altLang="en-US" sz="4000"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3742610203"/>
              </p:ext>
            </p:extLst>
          </p:nvPr>
        </p:nvGraphicFramePr>
        <p:xfrm>
          <a:off x="506301" y="1744911"/>
          <a:ext cx="8186522" cy="4608512"/>
        </p:xfrm>
        <a:graphic>
          <a:graphicData uri="http://schemas.openxmlformats.org/drawingml/2006/chart">
            <c:chart xmlns:c="http://schemas.openxmlformats.org/drawingml/2006/chart" xmlns:r="http://schemas.openxmlformats.org/officeDocument/2006/relationships" r:id="rId3"/>
          </a:graphicData>
        </a:graphic>
      </p:graphicFrame>
      <p:sp>
        <p:nvSpPr>
          <p:cNvPr id="7" name="右矢印 6"/>
          <p:cNvSpPr/>
          <p:nvPr/>
        </p:nvSpPr>
        <p:spPr>
          <a:xfrm rot="976838">
            <a:off x="3235951" y="3380172"/>
            <a:ext cx="2791177" cy="400148"/>
          </a:xfrm>
          <a:prstGeom prst="rightArrow">
            <a:avLst/>
          </a:prstGeom>
          <a:solidFill>
            <a:schemeClr val="tx2">
              <a:lumMod val="40000"/>
              <a:lumOff val="6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3842391401"/>
      </p:ext>
    </p:extLst>
  </p:cSld>
  <p:clrMapOvr>
    <a:masterClrMapping/>
  </p:clrMapOvr>
  <p:transition spd="slow">
    <p:strips dir="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3380" y="692696"/>
            <a:ext cx="8229600" cy="1066800"/>
          </a:xfrm>
        </p:spPr>
        <p:txBody>
          <a:bodyPr>
            <a:normAutofit/>
          </a:bodyPr>
          <a:lstStyle/>
          <a:p>
            <a:r>
              <a:rPr kumimoji="1" lang="en-US" altLang="ja-JP" dirty="0" smtClean="0"/>
              <a:t>AKB</a:t>
            </a:r>
            <a:r>
              <a:rPr lang="ja-JP" altLang="en-US" dirty="0"/>
              <a:t>商法</a:t>
            </a:r>
            <a:r>
              <a:rPr lang="ja-JP" altLang="en-US" dirty="0" smtClean="0"/>
              <a:t>の例</a:t>
            </a:r>
            <a:endParaRPr kumimoji="1" lang="ja-JP" altLang="en-US" dirty="0"/>
          </a:p>
        </p:txBody>
      </p:sp>
      <p:sp>
        <p:nvSpPr>
          <p:cNvPr id="3" name="コンテンツ プレースホルダー 2"/>
          <p:cNvSpPr>
            <a:spLocks noGrp="1"/>
          </p:cNvSpPr>
          <p:nvPr>
            <p:ph idx="1"/>
          </p:nvPr>
        </p:nvSpPr>
        <p:spPr/>
        <p:txBody>
          <a:bodyPr>
            <a:normAutofit fontScale="62500" lnSpcReduction="20000"/>
          </a:bodyPr>
          <a:lstStyle/>
          <a:p>
            <a:r>
              <a:rPr lang="ja-JP" altLang="en-US" sz="5900" dirty="0"/>
              <a:t>同一タイトルシングルの複数</a:t>
            </a:r>
            <a:r>
              <a:rPr lang="ja-JP" altLang="en-US" sz="5900" dirty="0" smtClean="0"/>
              <a:t>仕様</a:t>
            </a:r>
            <a:endParaRPr lang="en-US" altLang="ja-JP" sz="5900" dirty="0" smtClean="0"/>
          </a:p>
          <a:p>
            <a:endParaRPr lang="en-US" altLang="ja-JP" sz="5900" dirty="0"/>
          </a:p>
          <a:p>
            <a:r>
              <a:rPr lang="ja-JP" altLang="en-US" sz="5900" dirty="0"/>
              <a:t>生写真</a:t>
            </a:r>
            <a:r>
              <a:rPr lang="ja-JP" altLang="en-US" sz="5900" dirty="0" smtClean="0"/>
              <a:t>などの封入</a:t>
            </a:r>
            <a:endParaRPr lang="ja-JP" altLang="en-US" sz="5900" dirty="0"/>
          </a:p>
          <a:p>
            <a:pPr marL="0" indent="0">
              <a:buNone/>
            </a:pPr>
            <a:endParaRPr lang="en-US" altLang="ja-JP" sz="5100" dirty="0" smtClean="0"/>
          </a:p>
          <a:p>
            <a:r>
              <a:rPr lang="ja-JP" altLang="en-US" sz="5900" dirty="0"/>
              <a:t>各種投票権</a:t>
            </a:r>
          </a:p>
          <a:p>
            <a:endParaRPr lang="en-US" altLang="ja-JP" sz="5100" dirty="0" smtClean="0"/>
          </a:p>
          <a:p>
            <a:r>
              <a:rPr lang="ja-JP" altLang="en-US" sz="5900" dirty="0" smtClean="0"/>
              <a:t>握手会</a:t>
            </a:r>
            <a:endParaRPr lang="ja-JP" altLang="en-US" sz="5900" dirty="0"/>
          </a:p>
          <a:p>
            <a:endParaRPr lang="en-US" altLang="ja-JP" sz="5100" dirty="0" smtClean="0"/>
          </a:p>
          <a:p>
            <a:r>
              <a:rPr lang="ja-JP" altLang="en-US" sz="5900" dirty="0" smtClean="0"/>
              <a:t>フォトアルバム集</a:t>
            </a:r>
            <a:endParaRPr lang="ja-JP" altLang="en-US" sz="5900" dirty="0"/>
          </a:p>
        </p:txBody>
      </p:sp>
      <p:sp>
        <p:nvSpPr>
          <p:cNvPr id="5" name="右中かっこ 4"/>
          <p:cNvSpPr/>
          <p:nvPr/>
        </p:nvSpPr>
        <p:spPr>
          <a:xfrm>
            <a:off x="4618180" y="3068960"/>
            <a:ext cx="441580" cy="245155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7" name="テキスト ボックス 6"/>
          <p:cNvSpPr txBox="1"/>
          <p:nvPr/>
        </p:nvSpPr>
        <p:spPr>
          <a:xfrm>
            <a:off x="5148064" y="4002350"/>
            <a:ext cx="3744416" cy="584775"/>
          </a:xfrm>
          <a:prstGeom prst="rect">
            <a:avLst/>
          </a:prstGeom>
          <a:noFill/>
        </p:spPr>
        <p:txBody>
          <a:bodyPr wrap="square" rtlCol="0">
            <a:spAutoFit/>
          </a:bodyPr>
          <a:lstStyle/>
          <a:p>
            <a:r>
              <a:rPr lang="ja-JP" altLang="en-US" sz="3200" b="1" dirty="0" smtClean="0">
                <a:solidFill>
                  <a:srgbClr val="FF0000"/>
                </a:solidFill>
              </a:rPr>
              <a:t>特典</a:t>
            </a:r>
            <a:r>
              <a:rPr lang="ja-JP" altLang="en-US" sz="3200" b="1" dirty="0">
                <a:solidFill>
                  <a:srgbClr val="FF0000"/>
                </a:solidFill>
              </a:rPr>
              <a:t>付き</a:t>
            </a:r>
            <a:r>
              <a:rPr lang="ja-JP" altLang="en-US" sz="3200" b="1" dirty="0" smtClean="0">
                <a:solidFill>
                  <a:srgbClr val="FF0000"/>
                </a:solidFill>
              </a:rPr>
              <a:t>の販売法</a:t>
            </a:r>
            <a:endParaRPr kumimoji="1" lang="ja-JP" altLang="en-US" sz="3200" b="1" dirty="0">
              <a:solidFill>
                <a:srgbClr val="FF0000"/>
              </a:solidFill>
            </a:endParaRPr>
          </a:p>
        </p:txBody>
      </p:sp>
    </p:spTree>
    <p:extLst>
      <p:ext uri="{BB962C8B-B14F-4D97-AF65-F5344CB8AC3E}">
        <p14:creationId xmlns:p14="http://schemas.microsoft.com/office/powerpoint/2010/main" val="494559202"/>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692696"/>
            <a:ext cx="8229600" cy="1066800"/>
          </a:xfrm>
        </p:spPr>
        <p:txBody>
          <a:bodyPr>
            <a:normAutofit/>
          </a:bodyPr>
          <a:lstStyle/>
          <a:p>
            <a:r>
              <a:rPr lang="ja-JP" altLang="en-US" dirty="0"/>
              <a:t>年間</a:t>
            </a:r>
            <a:r>
              <a:rPr lang="ja-JP" altLang="en-US" dirty="0" smtClean="0"/>
              <a:t>の売上比較（シングル）</a:t>
            </a:r>
            <a:endParaRPr kumimoji="1" lang="ja-JP" altLang="en-US" dirty="0"/>
          </a:p>
        </p:txBody>
      </p:sp>
      <p:sp>
        <p:nvSpPr>
          <p:cNvPr id="3" name="コンテンツ プレースホルダー 2"/>
          <p:cNvSpPr>
            <a:spLocks noGrp="1"/>
          </p:cNvSpPr>
          <p:nvPr>
            <p:ph idx="1"/>
          </p:nvPr>
        </p:nvSpPr>
        <p:spPr>
          <a:xfrm>
            <a:off x="323528" y="1844824"/>
            <a:ext cx="8363272" cy="4729712"/>
          </a:xfrm>
        </p:spPr>
        <p:txBody>
          <a:bodyPr>
            <a:noAutofit/>
          </a:bodyPr>
          <a:lstStyle/>
          <a:p>
            <a:r>
              <a:rPr kumimoji="1" lang="ja-JP" altLang="en-US" sz="2800" dirty="0" smtClean="0"/>
              <a:t>フライングゲット</a:t>
            </a:r>
            <a:r>
              <a:rPr lang="ja-JP" altLang="en-US" sz="2800" dirty="0"/>
              <a:t>　</a:t>
            </a:r>
            <a:r>
              <a:rPr lang="ja-JP" altLang="en-US" sz="2800" dirty="0" smtClean="0"/>
              <a:t>　　　　　　　　</a:t>
            </a:r>
            <a:r>
              <a:rPr lang="en-US" altLang="ja-JP" sz="2800" dirty="0" smtClean="0"/>
              <a:t>158.7</a:t>
            </a:r>
            <a:r>
              <a:rPr lang="ja-JP" altLang="en-US" sz="2800" dirty="0" smtClean="0"/>
              <a:t>万枚</a:t>
            </a:r>
            <a:endParaRPr kumimoji="1" lang="en-US" altLang="ja-JP" sz="2800" dirty="0" smtClean="0"/>
          </a:p>
          <a:p>
            <a:r>
              <a:rPr lang="ja-JP" altLang="en-US" sz="2800" dirty="0" smtClean="0"/>
              <a:t>ギンガムチェック</a:t>
            </a:r>
            <a:r>
              <a:rPr lang="ja-JP" altLang="en-US" sz="2800" dirty="0"/>
              <a:t>　</a:t>
            </a:r>
            <a:r>
              <a:rPr lang="ja-JP" altLang="en-US" sz="2800" dirty="0" smtClean="0"/>
              <a:t>　　　　　　　　</a:t>
            </a:r>
            <a:r>
              <a:rPr lang="en-US" altLang="ja-JP" sz="2800" dirty="0" smtClean="0"/>
              <a:t>130.3</a:t>
            </a:r>
            <a:r>
              <a:rPr lang="ja-JP" altLang="en-US" sz="2800" dirty="0" smtClean="0"/>
              <a:t>万枚</a:t>
            </a:r>
            <a:endParaRPr lang="en-US" altLang="ja-JP" sz="2800" dirty="0" smtClean="0"/>
          </a:p>
          <a:p>
            <a:r>
              <a:rPr kumimoji="1" lang="ja-JP" altLang="en-US" sz="2800" dirty="0"/>
              <a:t>恋する</a:t>
            </a:r>
            <a:r>
              <a:rPr kumimoji="1" lang="ja-JP" altLang="en-US" sz="2800" dirty="0" smtClean="0"/>
              <a:t>フォーチュン</a:t>
            </a:r>
            <a:r>
              <a:rPr lang="ja-JP" altLang="en-US" sz="2800" dirty="0" smtClean="0"/>
              <a:t>クッキー　　　　</a:t>
            </a:r>
            <a:r>
              <a:rPr lang="en-US" altLang="ja-JP" sz="2800" dirty="0" smtClean="0"/>
              <a:t>147.9</a:t>
            </a:r>
            <a:r>
              <a:rPr lang="ja-JP" altLang="en-US" sz="2800" dirty="0" smtClean="0"/>
              <a:t>万枚</a:t>
            </a:r>
            <a:endParaRPr lang="en-US" altLang="ja-JP" sz="2800" dirty="0"/>
          </a:p>
          <a:p>
            <a:endParaRPr lang="en-US" altLang="ja-JP" sz="2800" dirty="0" smtClean="0"/>
          </a:p>
          <a:p>
            <a:pPr marL="0" indent="0">
              <a:buNone/>
            </a:pPr>
            <a:r>
              <a:rPr lang="en-US" altLang="ja-JP" sz="2800" dirty="0" smtClean="0"/>
              <a:t>                               </a:t>
            </a:r>
            <a:r>
              <a:rPr lang="ja-JP" altLang="en-US" sz="2800" dirty="0" smtClean="0"/>
              <a:t>　　　  </a:t>
            </a:r>
            <a:r>
              <a:rPr lang="en-US" altLang="ja-JP" sz="2800" dirty="0" smtClean="0"/>
              <a:t> </a:t>
            </a:r>
            <a:r>
              <a:rPr lang="ja-JP" altLang="en-US" sz="2800" b="1" dirty="0" smtClean="0">
                <a:solidFill>
                  <a:srgbClr val="FF0000"/>
                </a:solidFill>
              </a:rPr>
              <a:t>大きな差がある</a:t>
            </a:r>
            <a:endParaRPr lang="en-US" altLang="ja-JP" sz="2800" b="1" dirty="0">
              <a:solidFill>
                <a:srgbClr val="FF0000"/>
              </a:solidFill>
            </a:endParaRPr>
          </a:p>
          <a:p>
            <a:pPr marL="0" indent="0">
              <a:buNone/>
            </a:pPr>
            <a:endParaRPr lang="en-US" altLang="ja-JP" sz="2800" dirty="0" smtClean="0"/>
          </a:p>
          <a:p>
            <a:r>
              <a:rPr lang="ja-JP" altLang="en-US" sz="2800" dirty="0" smtClean="0"/>
              <a:t>家族になろうよ：</a:t>
            </a:r>
            <a:r>
              <a:rPr lang="ja-JP" altLang="en-US" sz="2800" dirty="0"/>
              <a:t>福山雅</a:t>
            </a:r>
            <a:r>
              <a:rPr lang="ja-JP" altLang="en-US" sz="2800" dirty="0" smtClean="0"/>
              <a:t>治　　　　　</a:t>
            </a:r>
            <a:r>
              <a:rPr lang="en-US" altLang="ja-JP" sz="2800" dirty="0" smtClean="0"/>
              <a:t>25.5</a:t>
            </a:r>
            <a:r>
              <a:rPr lang="ja-JP" altLang="en-US" sz="2800" dirty="0" smtClean="0"/>
              <a:t>万枚</a:t>
            </a:r>
            <a:endParaRPr lang="en-US" altLang="ja-JP" sz="2800" dirty="0" smtClean="0"/>
          </a:p>
          <a:p>
            <a:r>
              <a:rPr lang="ja-JP" altLang="en-US" sz="2800" dirty="0" smtClean="0"/>
              <a:t>グッドラック</a:t>
            </a:r>
            <a:r>
              <a:rPr lang="ja-JP" altLang="en-US" sz="2800" dirty="0"/>
              <a:t>：</a:t>
            </a:r>
            <a:r>
              <a:rPr lang="en-US" altLang="ja-JP" sz="2800" dirty="0"/>
              <a:t>BUMP OF </a:t>
            </a:r>
            <a:r>
              <a:rPr lang="en-US" altLang="ja-JP" sz="2800" dirty="0" smtClean="0"/>
              <a:t>CHICKEN</a:t>
            </a:r>
            <a:r>
              <a:rPr lang="ja-JP" altLang="en-US" sz="2800" dirty="0" smtClean="0"/>
              <a:t>  </a:t>
            </a:r>
            <a:r>
              <a:rPr lang="en-US" altLang="ja-JP" sz="2800" dirty="0" smtClean="0"/>
              <a:t>19.5</a:t>
            </a:r>
            <a:r>
              <a:rPr lang="ja-JP" altLang="en-US" sz="2800" dirty="0" smtClean="0"/>
              <a:t>万枚</a:t>
            </a:r>
            <a:endParaRPr lang="en-US" altLang="ja-JP" sz="2800" dirty="0"/>
          </a:p>
          <a:p>
            <a:r>
              <a:rPr lang="ja-JP" altLang="en-US" sz="2800" dirty="0" smtClean="0"/>
              <a:t>ピース</a:t>
            </a:r>
            <a:r>
              <a:rPr lang="ja-JP" altLang="en-US" sz="2800" dirty="0"/>
              <a:t>と</a:t>
            </a:r>
            <a:r>
              <a:rPr lang="ja-JP" altLang="en-US" sz="2800" dirty="0" smtClean="0"/>
              <a:t>ハイライト</a:t>
            </a:r>
            <a:r>
              <a:rPr lang="ja-JP" altLang="en-US" sz="2800" dirty="0"/>
              <a:t>：</a:t>
            </a:r>
            <a:r>
              <a:rPr lang="ja-JP" altLang="en-US" sz="2800" dirty="0" smtClean="0"/>
              <a:t>サザンオールスターズ</a:t>
            </a:r>
            <a:endParaRPr lang="en-US" altLang="ja-JP" sz="2800" dirty="0" smtClean="0"/>
          </a:p>
          <a:p>
            <a:pPr marL="109728" indent="0">
              <a:buNone/>
            </a:pPr>
            <a:r>
              <a:rPr lang="ja-JP" altLang="en-US" dirty="0" smtClean="0"/>
              <a:t>　　　　　　　　　　　　　　　　　  </a:t>
            </a:r>
            <a:r>
              <a:rPr lang="en-US" altLang="ja-JP" sz="2800" dirty="0" smtClean="0"/>
              <a:t>33.9</a:t>
            </a:r>
            <a:r>
              <a:rPr lang="ja-JP" altLang="en-US" sz="2800" dirty="0" smtClean="0"/>
              <a:t>万枚</a:t>
            </a:r>
            <a:endParaRPr lang="en-US" altLang="ja-JP" sz="2800" dirty="0" smtClean="0"/>
          </a:p>
        </p:txBody>
      </p:sp>
      <p:sp>
        <p:nvSpPr>
          <p:cNvPr id="6" name="上下矢印 5"/>
          <p:cNvSpPr/>
          <p:nvPr/>
        </p:nvSpPr>
        <p:spPr>
          <a:xfrm>
            <a:off x="7078809" y="3356992"/>
            <a:ext cx="720080" cy="1118984"/>
          </a:xfrm>
          <a:prstGeom prst="upDownArrow">
            <a:avLst>
              <a:gd name="adj1" fmla="val 41534"/>
              <a:gd name="adj2" fmla="val 4365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160087296"/>
      </p:ext>
    </p:extLst>
  </p:cSld>
  <p:clrMapOvr>
    <a:masterClrMapping/>
  </p:clrMapOvr>
  <p:transition spd="slow">
    <p:strips dir="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620688"/>
            <a:ext cx="8229600" cy="1066800"/>
          </a:xfrm>
        </p:spPr>
        <p:txBody>
          <a:bodyPr>
            <a:normAutofit fontScale="90000"/>
          </a:bodyPr>
          <a:lstStyle/>
          <a:p>
            <a:r>
              <a:rPr lang="en-US" altLang="ja-JP" dirty="0" smtClean="0"/>
              <a:t>2-2-b </a:t>
            </a:r>
            <a:r>
              <a:rPr lang="ja-JP" altLang="en-US" dirty="0" smtClean="0"/>
              <a:t>マスメディア</a:t>
            </a:r>
            <a:r>
              <a:rPr lang="ja-JP" altLang="en-US" dirty="0"/>
              <a:t>による音楽の影響</a:t>
            </a:r>
            <a:endParaRPr kumimoji="1" lang="ja-JP" altLang="en-US" dirty="0"/>
          </a:p>
        </p:txBody>
      </p:sp>
      <p:sp>
        <p:nvSpPr>
          <p:cNvPr id="3" name="コンテンツ プレースホルダー 2"/>
          <p:cNvSpPr>
            <a:spLocks noGrp="1"/>
          </p:cNvSpPr>
          <p:nvPr>
            <p:ph idx="1"/>
          </p:nvPr>
        </p:nvSpPr>
        <p:spPr>
          <a:xfrm>
            <a:off x="467544" y="1700808"/>
            <a:ext cx="8229600" cy="4325112"/>
          </a:xfrm>
        </p:spPr>
        <p:txBody>
          <a:bodyPr>
            <a:normAutofit/>
          </a:bodyPr>
          <a:lstStyle/>
          <a:p>
            <a:pPr>
              <a:lnSpc>
                <a:spcPct val="200000"/>
              </a:lnSpc>
            </a:pPr>
            <a:r>
              <a:rPr kumimoji="1" lang="ja-JP" altLang="en-US" dirty="0" smtClean="0"/>
              <a:t>世間の話題・社会現象となる</a:t>
            </a:r>
            <a:endParaRPr kumimoji="1" lang="en-US" altLang="ja-JP" dirty="0" smtClean="0"/>
          </a:p>
          <a:p>
            <a:pPr>
              <a:lnSpc>
                <a:spcPct val="200000"/>
              </a:lnSpc>
            </a:pPr>
            <a:r>
              <a:rPr lang="en-US" altLang="ja-JP" dirty="0" smtClean="0"/>
              <a:t>CD</a:t>
            </a:r>
            <a:r>
              <a:rPr lang="ja-JP" altLang="en-US" dirty="0" smtClean="0"/>
              <a:t>以外の特典を付与する</a:t>
            </a:r>
            <a:endParaRPr lang="en-US" altLang="ja-JP" dirty="0" smtClean="0"/>
          </a:p>
          <a:p>
            <a:pPr marL="109728" indent="0">
              <a:lnSpc>
                <a:spcPct val="200000"/>
              </a:lnSpc>
              <a:buNone/>
            </a:pPr>
            <a:endParaRPr lang="en-US" altLang="ja-JP" dirty="0" smtClean="0"/>
          </a:p>
          <a:p>
            <a:pPr>
              <a:lnSpc>
                <a:spcPct val="200000"/>
              </a:lnSpc>
            </a:pPr>
            <a:r>
              <a:rPr lang="ja-JP" altLang="en-US" dirty="0" smtClean="0"/>
              <a:t>流行を作ることや新たな販売方法を</a:t>
            </a:r>
            <a:endParaRPr lang="en-US" altLang="ja-JP" dirty="0" smtClean="0"/>
          </a:p>
          <a:p>
            <a:pPr marL="0" indent="0">
              <a:lnSpc>
                <a:spcPct val="110000"/>
              </a:lnSpc>
              <a:buNone/>
            </a:pPr>
            <a:r>
              <a:rPr lang="ja-JP" altLang="en-US" dirty="0" smtClean="0"/>
              <a:t>　　　　　　　　　模索することが重要になる。</a:t>
            </a:r>
            <a:endParaRPr lang="en-US" altLang="ja-JP" dirty="0" smtClean="0"/>
          </a:p>
        </p:txBody>
      </p:sp>
      <p:sp>
        <p:nvSpPr>
          <p:cNvPr id="4" name="下矢印 3"/>
          <p:cNvSpPr/>
          <p:nvPr/>
        </p:nvSpPr>
        <p:spPr>
          <a:xfrm>
            <a:off x="3347864" y="3575578"/>
            <a:ext cx="1152128"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12292" name="Picture 4" descr="C:\Users\Owner\AppData\Local\Microsoft\Windows\Temporary Internet Files\Content.IE5\BJ84QARE\MC90038364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84168" y="2141859"/>
            <a:ext cx="2268830" cy="17398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5971716"/>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ipe(down)">
                                      <p:cBhvr>
                                        <p:cTn id="10" dur="500"/>
                                        <p:tgtEl>
                                          <p:spTgt spid="3">
                                            <p:txEl>
                                              <p:pRg st="3" end="3"/>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wipe(down)">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74848" y="588260"/>
            <a:ext cx="8229600" cy="1066800"/>
          </a:xfrm>
        </p:spPr>
        <p:txBody>
          <a:bodyPr/>
          <a:lstStyle/>
          <a:p>
            <a:r>
              <a:rPr lang="en-US" altLang="ja-JP" dirty="0" smtClean="0"/>
              <a:t>2-2-c </a:t>
            </a:r>
            <a:r>
              <a:rPr lang="ja-JP" altLang="en-US" dirty="0" smtClean="0"/>
              <a:t>年代</a:t>
            </a:r>
            <a:r>
              <a:rPr lang="ja-JP" altLang="en-US" dirty="0"/>
              <a:t>別携帯電話普及率</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643934122"/>
              </p:ext>
            </p:extLst>
          </p:nvPr>
        </p:nvGraphicFramePr>
        <p:xfrm>
          <a:off x="457200" y="1600200"/>
          <a:ext cx="8291264" cy="4637111"/>
        </p:xfrm>
        <a:graphic>
          <a:graphicData uri="http://schemas.openxmlformats.org/drawingml/2006/chart">
            <c:chart xmlns:c="http://schemas.openxmlformats.org/drawingml/2006/chart" xmlns:r="http://schemas.openxmlformats.org/officeDocument/2006/relationships" r:id="rId3"/>
          </a:graphicData>
        </a:graphic>
      </p:graphicFrame>
      <p:sp>
        <p:nvSpPr>
          <p:cNvPr id="5" name="テキスト ボックス 4"/>
          <p:cNvSpPr txBox="1"/>
          <p:nvPr/>
        </p:nvSpPr>
        <p:spPr>
          <a:xfrm>
            <a:off x="5724128" y="1306326"/>
            <a:ext cx="2304256" cy="369332"/>
          </a:xfrm>
          <a:prstGeom prst="rect">
            <a:avLst/>
          </a:prstGeom>
          <a:noFill/>
        </p:spPr>
        <p:txBody>
          <a:bodyPr wrap="square" rtlCol="0">
            <a:spAutoFit/>
          </a:bodyPr>
          <a:lstStyle/>
          <a:p>
            <a:r>
              <a:rPr kumimoji="1" lang="ja-JP" altLang="en-US" dirty="0" smtClean="0"/>
              <a:t>（２０１４年）</a:t>
            </a:r>
            <a:endParaRPr kumimoji="1" lang="ja-JP" altLang="en-US" dirty="0"/>
          </a:p>
        </p:txBody>
      </p:sp>
      <p:sp>
        <p:nvSpPr>
          <p:cNvPr id="3" name="テキスト ボックス 2"/>
          <p:cNvSpPr txBox="1"/>
          <p:nvPr/>
        </p:nvSpPr>
        <p:spPr>
          <a:xfrm>
            <a:off x="2123728" y="6364177"/>
            <a:ext cx="7020272" cy="369332"/>
          </a:xfrm>
          <a:prstGeom prst="rect">
            <a:avLst/>
          </a:prstGeom>
          <a:noFill/>
        </p:spPr>
        <p:txBody>
          <a:bodyPr wrap="square" rtlCol="0">
            <a:spAutoFit/>
          </a:bodyPr>
          <a:lstStyle/>
          <a:p>
            <a:r>
              <a:rPr lang="en-US" altLang="ja-JP" dirty="0"/>
              <a:t>http://www.dir.co.jp/library/column/20140522_008534.html</a:t>
            </a:r>
            <a:endParaRPr kumimoji="1" lang="ja-JP" altLang="en-US" dirty="0"/>
          </a:p>
        </p:txBody>
      </p:sp>
    </p:spTree>
    <p:extLst>
      <p:ext uri="{BB962C8B-B14F-4D97-AF65-F5344CB8AC3E}">
        <p14:creationId xmlns:p14="http://schemas.microsoft.com/office/powerpoint/2010/main" val="1734729005"/>
      </p:ext>
    </p:extLst>
  </p:cSld>
  <p:clrMapOvr>
    <a:masterClrMapping/>
  </p:clrMapOvr>
  <p:transition spd="slow">
    <p:strips dir="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620688"/>
            <a:ext cx="8229600" cy="1066800"/>
          </a:xfrm>
        </p:spPr>
        <p:txBody>
          <a:bodyPr>
            <a:normAutofit/>
          </a:bodyPr>
          <a:lstStyle/>
          <a:p>
            <a:r>
              <a:rPr kumimoji="1" lang="en-US" altLang="ja-JP" dirty="0" smtClean="0"/>
              <a:t> </a:t>
            </a:r>
            <a:r>
              <a:rPr lang="ja-JP" altLang="en-US" dirty="0"/>
              <a:t>グラフ</a:t>
            </a:r>
            <a:r>
              <a:rPr lang="ja-JP" altLang="en-US" dirty="0" smtClean="0"/>
              <a:t>から</a:t>
            </a:r>
            <a:endParaRPr kumimoji="1" lang="ja-JP" altLang="en-US" dirty="0"/>
          </a:p>
        </p:txBody>
      </p:sp>
      <p:sp>
        <p:nvSpPr>
          <p:cNvPr id="3" name="コンテンツ プレースホルダー 2"/>
          <p:cNvSpPr>
            <a:spLocks noGrp="1"/>
          </p:cNvSpPr>
          <p:nvPr>
            <p:ph idx="1"/>
          </p:nvPr>
        </p:nvSpPr>
        <p:spPr>
          <a:xfrm>
            <a:off x="467544" y="1844824"/>
            <a:ext cx="8229600" cy="4325112"/>
          </a:xfrm>
        </p:spPr>
        <p:txBody>
          <a:bodyPr/>
          <a:lstStyle/>
          <a:p>
            <a:r>
              <a:rPr kumimoji="1" lang="ja-JP" altLang="en-US" dirty="0" smtClean="0"/>
              <a:t>若者はスマートフォンが主流。</a:t>
            </a:r>
            <a:endParaRPr kumimoji="1" lang="en-US" altLang="ja-JP" dirty="0" smtClean="0"/>
          </a:p>
          <a:p>
            <a:endParaRPr kumimoji="1" lang="en-US" altLang="ja-JP" dirty="0" smtClean="0"/>
          </a:p>
          <a:p>
            <a:r>
              <a:rPr lang="ja-JP" altLang="en-US" dirty="0"/>
              <a:t>スマートフォン</a:t>
            </a:r>
            <a:r>
              <a:rPr lang="ja-JP" altLang="en-US" dirty="0" smtClean="0"/>
              <a:t>が普及する</a:t>
            </a:r>
            <a:endParaRPr lang="en-US" altLang="ja-JP" dirty="0" smtClean="0"/>
          </a:p>
          <a:p>
            <a:pPr marL="0" indent="0">
              <a:buNone/>
            </a:pPr>
            <a:r>
              <a:rPr lang="ja-JP" altLang="en-US" dirty="0"/>
              <a:t>　</a:t>
            </a:r>
            <a:r>
              <a:rPr lang="ja-JP" altLang="en-US" dirty="0" smtClean="0"/>
              <a:t>　　　　　　　　　　→音楽アプリも普及</a:t>
            </a:r>
            <a:endParaRPr lang="en-US" altLang="ja-JP" dirty="0" smtClean="0"/>
          </a:p>
          <a:p>
            <a:endParaRPr lang="en-US" altLang="ja-JP" dirty="0"/>
          </a:p>
          <a:p>
            <a:endParaRPr lang="en-US" altLang="ja-JP" dirty="0" smtClean="0"/>
          </a:p>
          <a:p>
            <a:endParaRPr kumimoji="1" lang="ja-JP" altLang="en-US" dirty="0"/>
          </a:p>
        </p:txBody>
      </p:sp>
      <p:pic>
        <p:nvPicPr>
          <p:cNvPr id="4098" name="Picture 2" descr="C:\Users\Owner\AppData\Local\Microsoft\Windows\Temporary Internet Files\Content.IE5\Y2W2NPM5\MC90043701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3501008"/>
            <a:ext cx="3273425" cy="2898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1465834"/>
      </p:ext>
    </p:extLst>
  </p:cSld>
  <p:clrMapOvr>
    <a:masterClrMapping/>
  </p:clrMapOvr>
  <p:transition spd="slow">
    <p:strips dir="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2916790"/>
              </p:ext>
            </p:extLst>
          </p:nvPr>
        </p:nvGraphicFramePr>
        <p:xfrm>
          <a:off x="251520" y="1556792"/>
          <a:ext cx="8640960" cy="5112568"/>
        </p:xfrm>
        <a:graphic>
          <a:graphicData uri="http://schemas.openxmlformats.org/drawingml/2006/chart">
            <c:chart xmlns:c="http://schemas.openxmlformats.org/drawingml/2006/chart" xmlns:r="http://schemas.openxmlformats.org/officeDocument/2006/relationships" r:id="rId3"/>
          </a:graphicData>
        </a:graphic>
      </p:graphicFrame>
      <p:sp>
        <p:nvSpPr>
          <p:cNvPr id="3" name="タイトル 2"/>
          <p:cNvSpPr>
            <a:spLocks noGrp="1"/>
          </p:cNvSpPr>
          <p:nvPr>
            <p:ph type="title"/>
          </p:nvPr>
        </p:nvSpPr>
        <p:spPr>
          <a:xfrm>
            <a:off x="467544" y="548680"/>
            <a:ext cx="8229600" cy="1138808"/>
          </a:xfrm>
        </p:spPr>
        <p:txBody>
          <a:bodyPr/>
          <a:lstStyle/>
          <a:p>
            <a:r>
              <a:rPr kumimoji="1" lang="ja-JP" altLang="en-US" dirty="0" smtClean="0"/>
              <a:t>年代別</a:t>
            </a:r>
            <a:r>
              <a:rPr kumimoji="1" lang="en-US" altLang="ja-JP" dirty="0" smtClean="0"/>
              <a:t>CD</a:t>
            </a:r>
            <a:r>
              <a:rPr kumimoji="1" lang="ja-JP" altLang="en-US" dirty="0" smtClean="0"/>
              <a:t>の市場シェア</a:t>
            </a:r>
            <a:endParaRPr kumimoji="1" lang="ja-JP" altLang="en-US" dirty="0"/>
          </a:p>
        </p:txBody>
      </p:sp>
    </p:spTree>
    <p:extLst>
      <p:ext uri="{BB962C8B-B14F-4D97-AF65-F5344CB8AC3E}">
        <p14:creationId xmlns:p14="http://schemas.microsoft.com/office/powerpoint/2010/main" val="735235781"/>
      </p:ext>
    </p:extLst>
  </p:cSld>
  <p:clrMapOvr>
    <a:masterClrMapping/>
  </p:clrMapOvr>
  <p:transition spd="slow">
    <p:strips dir="r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73" name="Picture 9" descr="C:\Users\Owner\AppData\Local\Microsoft\Windows\Temporary Internet Files\Content.IE5\PUFHE55C\MP900448538[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9475" y="3563744"/>
            <a:ext cx="139008" cy="102192"/>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p:cNvSpPr>
            <a:spLocks noGrp="1"/>
          </p:cNvSpPr>
          <p:nvPr>
            <p:ph type="title"/>
          </p:nvPr>
        </p:nvSpPr>
        <p:spPr>
          <a:xfrm>
            <a:off x="467544" y="692696"/>
            <a:ext cx="8229600" cy="1066800"/>
          </a:xfrm>
        </p:spPr>
        <p:txBody>
          <a:bodyPr/>
          <a:lstStyle/>
          <a:p>
            <a:r>
              <a:rPr kumimoji="1" lang="en-US" altLang="ja-JP" dirty="0" smtClean="0"/>
              <a:t>2-2-c</a:t>
            </a:r>
            <a:r>
              <a:rPr lang="ja-JP" altLang="en-US" dirty="0"/>
              <a:t> </a:t>
            </a:r>
            <a:r>
              <a:rPr kumimoji="1" lang="ja-JP" altLang="en-US" dirty="0" smtClean="0"/>
              <a:t>考察</a:t>
            </a:r>
            <a:endParaRPr kumimoji="1" lang="ja-JP" altLang="en-US" dirty="0"/>
          </a:p>
        </p:txBody>
      </p:sp>
      <p:sp>
        <p:nvSpPr>
          <p:cNvPr id="3" name="コンテンツ プレースホルダー 2"/>
          <p:cNvSpPr>
            <a:spLocks noGrp="1"/>
          </p:cNvSpPr>
          <p:nvPr>
            <p:ph idx="1"/>
          </p:nvPr>
        </p:nvSpPr>
        <p:spPr>
          <a:xfrm>
            <a:off x="467544" y="2060848"/>
            <a:ext cx="8229600" cy="4325112"/>
          </a:xfrm>
        </p:spPr>
        <p:txBody>
          <a:bodyPr>
            <a:normAutofit/>
          </a:bodyPr>
          <a:lstStyle/>
          <a:p>
            <a:pPr>
              <a:lnSpc>
                <a:spcPct val="200000"/>
              </a:lnSpc>
            </a:pPr>
            <a:r>
              <a:rPr lang="ja-JP" altLang="en-US" dirty="0" smtClean="0"/>
              <a:t>若者の比率はさほど変化なし</a:t>
            </a:r>
            <a:endParaRPr lang="en-US" altLang="ja-JP" dirty="0" smtClean="0"/>
          </a:p>
          <a:p>
            <a:pPr>
              <a:lnSpc>
                <a:spcPct val="200000"/>
              </a:lnSpc>
            </a:pPr>
            <a:r>
              <a:rPr kumimoji="1" lang="ja-JP" altLang="en-US" dirty="0" smtClean="0"/>
              <a:t>中高年齢層はばらつきがある</a:t>
            </a:r>
            <a:endParaRPr kumimoji="1" lang="en-US" altLang="ja-JP" dirty="0" smtClean="0"/>
          </a:p>
          <a:p>
            <a:pPr marL="109728" indent="0">
              <a:lnSpc>
                <a:spcPct val="200000"/>
              </a:lnSpc>
              <a:buNone/>
            </a:pPr>
            <a:endParaRPr lang="en-US" altLang="ja-JP" dirty="0" smtClean="0"/>
          </a:p>
          <a:p>
            <a:pPr>
              <a:lnSpc>
                <a:spcPct val="200000"/>
              </a:lnSpc>
            </a:pPr>
            <a:r>
              <a:rPr lang="ja-JP" altLang="en-US" dirty="0" smtClean="0"/>
              <a:t>中高</a:t>
            </a:r>
            <a:r>
              <a:rPr kumimoji="1" lang="ja-JP" altLang="en-US" dirty="0" smtClean="0"/>
              <a:t>年齢層の</a:t>
            </a:r>
            <a:r>
              <a:rPr lang="ja-JP" altLang="en-US" dirty="0"/>
              <a:t>購買</a:t>
            </a:r>
            <a:r>
              <a:rPr lang="ja-JP" altLang="en-US" dirty="0" smtClean="0"/>
              <a:t>意欲の向上</a:t>
            </a:r>
            <a:r>
              <a:rPr kumimoji="1" lang="ja-JP" altLang="en-US" dirty="0" smtClean="0"/>
              <a:t>が必要か</a:t>
            </a:r>
            <a:endParaRPr kumimoji="1" lang="ja-JP" altLang="en-US" dirty="0"/>
          </a:p>
        </p:txBody>
      </p:sp>
      <p:sp>
        <p:nvSpPr>
          <p:cNvPr id="4" name="下矢印 3"/>
          <p:cNvSpPr/>
          <p:nvPr/>
        </p:nvSpPr>
        <p:spPr>
          <a:xfrm>
            <a:off x="2847070" y="4075608"/>
            <a:ext cx="64807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272" name="Picture 8" descr="C:\Users\Owner\AppData\Local\Microsoft\Windows\Temporary Internet Files\Content.IE5\9USI7L0N\MC900431562[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4168" y="2154363"/>
            <a:ext cx="2304256" cy="23196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3025312"/>
      </p:ext>
    </p:extLst>
  </p:cSld>
  <p:clrMapOvr>
    <a:masterClrMapping/>
  </p:clrMapOvr>
  <p:transition spd="slow">
    <p:strips dir="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620688"/>
            <a:ext cx="8229600" cy="1066800"/>
          </a:xfrm>
        </p:spPr>
        <p:txBody>
          <a:bodyPr/>
          <a:lstStyle/>
          <a:p>
            <a:r>
              <a:rPr kumimoji="1" lang="ja-JP" altLang="en-US" dirty="0" smtClean="0"/>
              <a:t>供給の要因まとめ</a:t>
            </a:r>
            <a:endParaRPr kumimoji="1" lang="ja-JP" altLang="en-US" dirty="0"/>
          </a:p>
        </p:txBody>
      </p:sp>
      <p:sp>
        <p:nvSpPr>
          <p:cNvPr id="3" name="コンテンツ プレースホルダー 2"/>
          <p:cNvSpPr>
            <a:spLocks noGrp="1"/>
          </p:cNvSpPr>
          <p:nvPr>
            <p:ph idx="1"/>
          </p:nvPr>
        </p:nvSpPr>
        <p:spPr>
          <a:xfrm>
            <a:off x="467544" y="1772816"/>
            <a:ext cx="8229600" cy="4325112"/>
          </a:xfrm>
        </p:spPr>
        <p:txBody>
          <a:bodyPr/>
          <a:lstStyle/>
          <a:p>
            <a:r>
              <a:rPr kumimoji="1" lang="ja-JP" altLang="en-US" dirty="0" smtClean="0"/>
              <a:t>お金をかけないで済む供給の仕方</a:t>
            </a:r>
            <a:endParaRPr kumimoji="1" lang="en-US" altLang="ja-JP" dirty="0" smtClean="0"/>
          </a:p>
          <a:p>
            <a:endParaRPr kumimoji="1" lang="en-US" altLang="ja-JP" dirty="0" smtClean="0"/>
          </a:p>
          <a:p>
            <a:r>
              <a:rPr lang="ja-JP" altLang="en-US" dirty="0"/>
              <a:t>メディアによる影響が</a:t>
            </a:r>
            <a:r>
              <a:rPr lang="ja-JP" altLang="en-US" dirty="0" smtClean="0"/>
              <a:t>大きい</a:t>
            </a:r>
            <a:endParaRPr lang="en-US" altLang="ja-JP" dirty="0" smtClean="0"/>
          </a:p>
          <a:p>
            <a:endParaRPr lang="en-US" altLang="ja-JP" dirty="0"/>
          </a:p>
          <a:p>
            <a:r>
              <a:rPr lang="ja-JP" altLang="en-US" dirty="0"/>
              <a:t>スマートフォンによる接触機会の増加</a:t>
            </a:r>
            <a:endParaRPr lang="en-US" altLang="ja-JP" dirty="0"/>
          </a:p>
          <a:p>
            <a:endParaRPr lang="en-US" altLang="ja-JP" dirty="0"/>
          </a:p>
          <a:p>
            <a:r>
              <a:rPr kumimoji="1" lang="en-US" altLang="ja-JP" dirty="0" smtClean="0"/>
              <a:t>CD</a:t>
            </a:r>
            <a:r>
              <a:rPr kumimoji="1" lang="ja-JP" altLang="en-US" dirty="0" smtClean="0"/>
              <a:t>を安定して買う層は若者</a:t>
            </a:r>
            <a:endParaRPr kumimoji="1" lang="en-US" altLang="ja-JP" dirty="0" smtClean="0"/>
          </a:p>
          <a:p>
            <a:pPr marL="109728" indent="0">
              <a:buNone/>
            </a:pPr>
            <a:endParaRPr lang="en-US" altLang="ja-JP" dirty="0"/>
          </a:p>
          <a:p>
            <a:pPr marL="109728" indent="0">
              <a:buNone/>
            </a:pPr>
            <a:endParaRPr lang="en-US" altLang="ja-JP" dirty="0"/>
          </a:p>
          <a:p>
            <a:endParaRPr kumimoji="1" lang="en-US" altLang="ja-JP" dirty="0" smtClean="0"/>
          </a:p>
          <a:p>
            <a:endParaRPr kumimoji="1" lang="ja-JP" altLang="en-US" dirty="0"/>
          </a:p>
        </p:txBody>
      </p:sp>
      <p:sp>
        <p:nvSpPr>
          <p:cNvPr id="6" name="角丸四角形 5"/>
          <p:cNvSpPr/>
          <p:nvPr/>
        </p:nvSpPr>
        <p:spPr>
          <a:xfrm>
            <a:off x="1187624" y="5589240"/>
            <a:ext cx="6480720"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t>供給方法</a:t>
            </a:r>
            <a:r>
              <a:rPr lang="ja-JP" altLang="en-US" sz="3200" dirty="0" smtClean="0"/>
              <a:t>は</a:t>
            </a:r>
            <a:r>
              <a:rPr lang="ja-JP" altLang="en-US" sz="3200" dirty="0"/>
              <a:t>多様化している</a:t>
            </a:r>
            <a:endParaRPr kumimoji="1" lang="ja-JP" altLang="en-US" sz="3200" dirty="0"/>
          </a:p>
        </p:txBody>
      </p:sp>
    </p:spTree>
    <p:extLst>
      <p:ext uri="{BB962C8B-B14F-4D97-AF65-F5344CB8AC3E}">
        <p14:creationId xmlns:p14="http://schemas.microsoft.com/office/powerpoint/2010/main" val="1183458040"/>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620688"/>
            <a:ext cx="8229600" cy="1066800"/>
          </a:xfrm>
        </p:spPr>
        <p:txBody>
          <a:bodyPr/>
          <a:lstStyle/>
          <a:p>
            <a:r>
              <a:rPr kumimoji="1" lang="ja-JP" altLang="en-US" dirty="0" smtClean="0"/>
              <a:t>要因から</a:t>
            </a:r>
            <a:endParaRPr kumimoji="1" lang="ja-JP" altLang="en-US"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920963851"/>
              </p:ext>
            </p:extLst>
          </p:nvPr>
        </p:nvGraphicFramePr>
        <p:xfrm>
          <a:off x="323528" y="1844824"/>
          <a:ext cx="8712968" cy="3816424"/>
        </p:xfrm>
        <a:graphic>
          <a:graphicData uri="http://schemas.openxmlformats.org/drawingml/2006/table">
            <a:tbl>
              <a:tblPr firstRow="1" bandRow="1">
                <a:tableStyleId>{5940675A-B579-460E-94D1-54222C63F5DA}</a:tableStyleId>
              </a:tblPr>
              <a:tblGrid>
                <a:gridCol w="1728192"/>
                <a:gridCol w="3528392"/>
                <a:gridCol w="3456384"/>
              </a:tblGrid>
              <a:tr h="864096">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a:txBody>
                    <a:bodyPr/>
                    <a:lstStyle/>
                    <a:p>
                      <a:pPr algn="ctr"/>
                      <a:r>
                        <a:rPr kumimoji="1" lang="ja-JP" altLang="en-US" sz="3200" dirty="0" smtClean="0">
                          <a:solidFill>
                            <a:srgbClr val="FF0000"/>
                          </a:solidFill>
                        </a:rPr>
                        <a:t>プラス</a:t>
                      </a:r>
                      <a:endParaRPr kumimoji="1" lang="ja-JP" altLang="en-US" sz="320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3200" dirty="0" smtClean="0">
                          <a:solidFill>
                            <a:srgbClr val="00B0F0"/>
                          </a:solidFill>
                        </a:rPr>
                        <a:t>マイナス</a:t>
                      </a:r>
                      <a:endParaRPr kumimoji="1" lang="ja-JP" altLang="en-US" sz="320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68152">
                <a:tc>
                  <a:txBody>
                    <a:bodyPr/>
                    <a:lstStyle/>
                    <a:p>
                      <a:pPr algn="ctr"/>
                      <a:r>
                        <a:rPr kumimoji="1" lang="ja-JP" altLang="en-US" sz="3600" dirty="0" smtClean="0"/>
                        <a:t>需要</a:t>
                      </a:r>
                      <a:endParaRPr kumimoji="1" lang="ja-JP" altLang="en-US" sz="3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・ライブの公演回数と</a:t>
                      </a:r>
                      <a:endParaRPr kumimoji="1" lang="en-US" altLang="ja-JP" sz="20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動員数が増加</a:t>
                      </a:r>
                      <a:endParaRPr kumimoji="1" lang="en-US" altLang="ja-JP" sz="20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2000" dirty="0" smtClean="0"/>
                        <a:t>・音楽アプリの出現で</a:t>
                      </a:r>
                      <a:endParaRPr lang="en-US" altLang="ja-JP" sz="2000" dirty="0" smtClean="0"/>
                    </a:p>
                    <a:p>
                      <a:pPr algn="ctr"/>
                      <a:r>
                        <a:rPr lang="en-US" altLang="ja-JP" sz="2000" dirty="0" smtClean="0"/>
                        <a:t>CD</a:t>
                      </a:r>
                      <a:r>
                        <a:rPr lang="ja-JP" altLang="en-US" sz="2000" dirty="0" smtClean="0"/>
                        <a:t>がなくてもよい</a:t>
                      </a:r>
                      <a:endParaRPr lang="en-US" altLang="ja-JP" sz="20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84176">
                <a:tc>
                  <a:txBody>
                    <a:bodyPr/>
                    <a:lstStyle/>
                    <a:p>
                      <a:pPr algn="ctr"/>
                      <a:r>
                        <a:rPr kumimoji="1" lang="ja-JP" altLang="en-US" sz="3600" dirty="0" smtClean="0"/>
                        <a:t>供給</a:t>
                      </a:r>
                      <a:endParaRPr kumimoji="1" lang="ja-JP" altLang="en-US" sz="3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000" dirty="0" smtClean="0"/>
                        <a:t>・メディアの影響で売上増加</a:t>
                      </a:r>
                      <a:endParaRPr lang="en-US" altLang="ja-JP" sz="2000"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en-US" altLang="ja-JP" sz="20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000" dirty="0" smtClean="0"/>
                        <a:t>・特典付きだと売上増加</a:t>
                      </a:r>
                      <a:endParaRPr lang="en-US" altLang="ja-JP" sz="20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000" dirty="0" smtClean="0"/>
                        <a:t>・無料</a:t>
                      </a:r>
                      <a:r>
                        <a:rPr kumimoji="1" lang="ja-JP" altLang="en-US" sz="2000" dirty="0" smtClean="0"/>
                        <a:t>動画で満足</a:t>
                      </a:r>
                      <a:endParaRPr kumimoji="1" lang="en-US" altLang="ja-JP" sz="2000"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20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・安定した</a:t>
                      </a:r>
                      <a:r>
                        <a:rPr kumimoji="1" lang="en-US" altLang="ja-JP" sz="2000" dirty="0" smtClean="0"/>
                        <a:t>CD</a:t>
                      </a:r>
                      <a:r>
                        <a:rPr kumimoji="1" lang="ja-JP" altLang="en-US" sz="2000" dirty="0" smtClean="0"/>
                        <a:t>の購入は若者</a:t>
                      </a:r>
                      <a:endParaRPr kumimoji="1" lang="en-US" altLang="ja-JP" sz="20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03544900"/>
      </p:ext>
    </p:extLst>
  </p:cSld>
  <p:clrMapOvr>
    <a:masterClrMapping/>
  </p:clrMapOvr>
  <p:transition spd="slow">
    <p:strips dir="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5496" y="620688"/>
            <a:ext cx="8229600" cy="1066800"/>
          </a:xfrm>
        </p:spPr>
        <p:txBody>
          <a:bodyPr/>
          <a:lstStyle/>
          <a:p>
            <a:r>
              <a:rPr lang="ja-JP" altLang="en-US" dirty="0"/>
              <a:t>もくじ</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55159018"/>
              </p:ext>
            </p:extLst>
          </p:nvPr>
        </p:nvGraphicFramePr>
        <p:xfrm>
          <a:off x="457200" y="2249488"/>
          <a:ext cx="8229600" cy="4324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正方形/長方形 8"/>
          <p:cNvSpPr>
            <a:spLocks noChangeArrowheads="1"/>
          </p:cNvSpPr>
          <p:nvPr/>
        </p:nvSpPr>
        <p:spPr bwMode="auto">
          <a:xfrm>
            <a:off x="473919" y="4776644"/>
            <a:ext cx="8208911" cy="1008112"/>
          </a:xfrm>
          <a:prstGeom prst="rect">
            <a:avLst/>
          </a:prstGeom>
          <a:noFill/>
          <a:ln w="857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dirty="0">
              <a:ea typeface="HGP創英角ﾎﾟｯﾌﾟ体" pitchFamily="50" charset="-128"/>
            </a:endParaRPr>
          </a:p>
        </p:txBody>
      </p:sp>
    </p:spTree>
    <p:extLst>
      <p:ext uri="{BB962C8B-B14F-4D97-AF65-F5344CB8AC3E}">
        <p14:creationId xmlns:p14="http://schemas.microsoft.com/office/powerpoint/2010/main" val="2876845478"/>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67544" y="620688"/>
            <a:ext cx="8229600" cy="1229072"/>
          </a:xfrm>
        </p:spPr>
        <p:txBody>
          <a:bodyPr>
            <a:normAutofit/>
          </a:bodyPr>
          <a:lstStyle/>
          <a:p>
            <a:r>
              <a:rPr kumimoji="1" lang="en-US" altLang="ja-JP" sz="4000" dirty="0" smtClean="0"/>
              <a:t>1-1 CD</a:t>
            </a:r>
            <a:r>
              <a:rPr kumimoji="1" lang="ja-JP" altLang="en-US" sz="4000" dirty="0" smtClean="0"/>
              <a:t>生産数量の推移</a:t>
            </a:r>
            <a:endParaRPr kumimoji="1" lang="ja-JP" altLang="en-US" sz="4000"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229053774"/>
              </p:ext>
            </p:extLst>
          </p:nvPr>
        </p:nvGraphicFramePr>
        <p:xfrm>
          <a:off x="467544" y="1700808"/>
          <a:ext cx="8219256" cy="4512990"/>
        </p:xfrm>
        <a:graphic>
          <a:graphicData uri="http://schemas.openxmlformats.org/drawingml/2006/chart">
            <c:chart xmlns:c="http://schemas.openxmlformats.org/drawingml/2006/chart" xmlns:r="http://schemas.openxmlformats.org/officeDocument/2006/relationships" r:id="rId3"/>
          </a:graphicData>
        </a:graphic>
      </p:graphicFrame>
      <p:sp>
        <p:nvSpPr>
          <p:cNvPr id="4" name="円/楕円 3"/>
          <p:cNvSpPr/>
          <p:nvPr/>
        </p:nvSpPr>
        <p:spPr>
          <a:xfrm flipV="1">
            <a:off x="5226340" y="2226611"/>
            <a:ext cx="45719"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sp>
        <p:nvSpPr>
          <p:cNvPr id="5" name="角丸四角形吹き出し 4"/>
          <p:cNvSpPr/>
          <p:nvPr/>
        </p:nvSpPr>
        <p:spPr>
          <a:xfrm>
            <a:off x="2771800" y="1843280"/>
            <a:ext cx="1728192" cy="605574"/>
          </a:xfrm>
          <a:prstGeom prst="wedgeRoundRectCallout">
            <a:avLst>
              <a:gd name="adj1" fmla="val 92165"/>
              <a:gd name="adj2" fmla="val 16224"/>
              <a:gd name="adj3" fmla="val 16667"/>
            </a:avLst>
          </a:prstGeom>
          <a:solidFill>
            <a:schemeClr val="accent1">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2000</a:t>
            </a:r>
            <a:r>
              <a:rPr kumimoji="1" lang="ja-JP" altLang="en-US" dirty="0" smtClean="0"/>
              <a:t>年</a:t>
            </a:r>
            <a:endParaRPr kumimoji="1" lang="en-US" altLang="ja-JP" dirty="0" smtClean="0"/>
          </a:p>
          <a:p>
            <a:pPr algn="ctr"/>
            <a:r>
              <a:rPr lang="en-US" altLang="ja-JP" dirty="0" smtClean="0"/>
              <a:t>3.8</a:t>
            </a:r>
            <a:r>
              <a:rPr lang="ja-JP" altLang="en-US" dirty="0" smtClean="0"/>
              <a:t>億枚</a:t>
            </a:r>
            <a:endParaRPr lang="en-US" altLang="ja-JP" b="1" dirty="0">
              <a:solidFill>
                <a:srgbClr val="000000"/>
              </a:solidFill>
              <a:latin typeface="ＭＳ Ｐゴシック"/>
            </a:endParaRPr>
          </a:p>
        </p:txBody>
      </p:sp>
      <p:sp>
        <p:nvSpPr>
          <p:cNvPr id="8" name="テキスト ボックス 7"/>
          <p:cNvSpPr txBox="1"/>
          <p:nvPr/>
        </p:nvSpPr>
        <p:spPr>
          <a:xfrm>
            <a:off x="755576" y="1712475"/>
            <a:ext cx="792088" cy="261610"/>
          </a:xfrm>
          <a:prstGeom prst="rect">
            <a:avLst/>
          </a:prstGeom>
          <a:noFill/>
        </p:spPr>
        <p:txBody>
          <a:bodyPr wrap="square" rtlCol="0">
            <a:spAutoFit/>
          </a:bodyPr>
          <a:lstStyle/>
          <a:p>
            <a:r>
              <a:rPr kumimoji="1" lang="ja-JP" altLang="en-US" sz="1050" dirty="0" smtClean="0"/>
              <a:t>（千枚）</a:t>
            </a:r>
            <a:endParaRPr kumimoji="1" lang="ja-JP" altLang="en-US" sz="1050" dirty="0"/>
          </a:p>
        </p:txBody>
      </p:sp>
    </p:spTree>
    <p:extLst>
      <p:ext uri="{BB962C8B-B14F-4D97-AF65-F5344CB8AC3E}">
        <p14:creationId xmlns:p14="http://schemas.microsoft.com/office/powerpoint/2010/main" val="3522149285"/>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692696"/>
            <a:ext cx="8229600" cy="1066800"/>
          </a:xfrm>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a:xfrm>
            <a:off x="467544" y="1772816"/>
            <a:ext cx="8229600" cy="4325112"/>
          </a:xfrm>
        </p:spPr>
        <p:txBody>
          <a:bodyPr>
            <a:normAutofit/>
          </a:bodyPr>
          <a:lstStyle/>
          <a:p>
            <a:r>
              <a:rPr lang="ja-JP" altLang="en-US" dirty="0"/>
              <a:t>音楽へ</a:t>
            </a:r>
            <a:r>
              <a:rPr lang="ja-JP" altLang="en-US" dirty="0" smtClean="0"/>
              <a:t>のアクセス方法が多様化</a:t>
            </a:r>
            <a:endParaRPr lang="en-US" altLang="ja-JP" dirty="0"/>
          </a:p>
          <a:p>
            <a:pPr marL="109728" indent="0">
              <a:buNone/>
            </a:pPr>
            <a:r>
              <a:rPr kumimoji="1" lang="ja-JP" altLang="en-US" dirty="0" smtClean="0"/>
              <a:t>　　　　　　　　→音楽離れは深刻化していない</a:t>
            </a:r>
            <a:endParaRPr kumimoji="1" lang="en-US" altLang="ja-JP" dirty="0" smtClean="0"/>
          </a:p>
          <a:p>
            <a:pPr marL="109728" indent="0">
              <a:buNone/>
            </a:pPr>
            <a:endParaRPr lang="en-US" altLang="ja-JP" dirty="0"/>
          </a:p>
          <a:p>
            <a:r>
              <a:rPr kumimoji="1" lang="en-US" altLang="ja-JP" dirty="0" smtClean="0"/>
              <a:t>CD</a:t>
            </a:r>
            <a:r>
              <a:rPr kumimoji="1" lang="ja-JP" altLang="en-US" dirty="0" smtClean="0"/>
              <a:t>のみの売上は減少傾向にある</a:t>
            </a:r>
            <a:endParaRPr kumimoji="1" lang="en-US" altLang="ja-JP" dirty="0" smtClean="0"/>
          </a:p>
          <a:p>
            <a:pPr marL="109728" indent="0">
              <a:buNone/>
            </a:pPr>
            <a:r>
              <a:rPr lang="ja-JP" altLang="en-US" dirty="0" smtClean="0"/>
              <a:t>　　　　　　　　→新たな販売方法の模索が必要</a:t>
            </a:r>
            <a:endParaRPr lang="en-US" altLang="ja-JP" dirty="0" smtClean="0"/>
          </a:p>
          <a:p>
            <a:pPr marL="109728" indent="0">
              <a:buNone/>
            </a:pPr>
            <a:endParaRPr lang="en-US" altLang="ja-JP" dirty="0"/>
          </a:p>
          <a:p>
            <a:r>
              <a:rPr lang="ja-JP" altLang="en-US" dirty="0"/>
              <a:t>少子</a:t>
            </a:r>
            <a:r>
              <a:rPr lang="ja-JP" altLang="en-US" dirty="0" smtClean="0"/>
              <a:t>高齢化による購入者の絶対数が減少</a:t>
            </a:r>
            <a:endParaRPr lang="en-US" altLang="ja-JP" dirty="0" smtClean="0"/>
          </a:p>
          <a:p>
            <a:pPr marL="109728" indent="0">
              <a:buNone/>
            </a:pPr>
            <a:r>
              <a:rPr lang="ja-JP" altLang="en-US" dirty="0" smtClean="0"/>
              <a:t>　　　　　　　　→市場は縮小</a:t>
            </a:r>
            <a:endParaRPr kumimoji="1" lang="en-US" altLang="ja-JP" dirty="0" smtClean="0"/>
          </a:p>
          <a:p>
            <a:pPr marL="109728" indent="0">
              <a:buNone/>
            </a:pPr>
            <a:r>
              <a:rPr lang="ja-JP" altLang="en-US" dirty="0"/>
              <a:t>　</a:t>
            </a:r>
            <a:r>
              <a:rPr lang="ja-JP" altLang="en-US" dirty="0" smtClean="0"/>
              <a:t>　　　　　　　　　</a:t>
            </a:r>
            <a:endParaRPr kumimoji="1" lang="en-US" altLang="ja-JP" dirty="0" smtClean="0"/>
          </a:p>
          <a:p>
            <a:pPr marL="0" indent="0">
              <a:buNone/>
            </a:pPr>
            <a:endParaRPr lang="en-US" altLang="ja-JP" dirty="0" smtClean="0"/>
          </a:p>
          <a:p>
            <a:endParaRPr lang="en-US" altLang="ja-JP" dirty="0" smtClean="0"/>
          </a:p>
          <a:p>
            <a:endParaRPr kumimoji="1" lang="en-US" altLang="ja-JP" dirty="0"/>
          </a:p>
          <a:p>
            <a:endParaRPr kumimoji="1" lang="ja-JP" altLang="en-US" dirty="0"/>
          </a:p>
        </p:txBody>
      </p:sp>
    </p:spTree>
    <p:extLst>
      <p:ext uri="{BB962C8B-B14F-4D97-AF65-F5344CB8AC3E}">
        <p14:creationId xmlns:p14="http://schemas.microsoft.com/office/powerpoint/2010/main" val="1610246086"/>
      </p:ext>
    </p:extLst>
  </p:cSld>
  <p:clrMapOvr>
    <a:masterClrMapping/>
  </p:clrMapOvr>
  <p:transition spd="slow">
    <p:strips dir="rd"/>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620688"/>
            <a:ext cx="8229600" cy="1066800"/>
          </a:xfrm>
        </p:spPr>
        <p:txBody>
          <a:bodyPr>
            <a:normAutofit/>
          </a:bodyPr>
          <a:lstStyle/>
          <a:p>
            <a:r>
              <a:rPr lang="ja-JP" altLang="en-US" dirty="0"/>
              <a:t>音楽業界</a:t>
            </a:r>
            <a:r>
              <a:rPr kumimoji="1" lang="ja-JP" altLang="en-US" dirty="0" smtClean="0"/>
              <a:t>の課題は</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467544" y="1772816"/>
            <a:ext cx="8229600" cy="4325112"/>
          </a:xfrm>
        </p:spPr>
        <p:txBody>
          <a:bodyPr>
            <a:normAutofit/>
          </a:bodyPr>
          <a:lstStyle/>
          <a:p>
            <a:r>
              <a:rPr kumimoji="1" lang="ja-JP" altLang="en-US" dirty="0" smtClean="0"/>
              <a:t>ライブ等の</a:t>
            </a:r>
            <a:r>
              <a:rPr kumimoji="1" lang="en-US" altLang="ja-JP" dirty="0" smtClean="0"/>
              <a:t>CD</a:t>
            </a:r>
            <a:r>
              <a:rPr kumimoji="1" lang="ja-JP" altLang="en-US" dirty="0" smtClean="0"/>
              <a:t>以外の販路の確立</a:t>
            </a:r>
            <a:endParaRPr kumimoji="1" lang="en-US" altLang="ja-JP" dirty="0" smtClean="0"/>
          </a:p>
          <a:p>
            <a:endParaRPr kumimoji="1" lang="ja-JP" altLang="en-US" dirty="0" smtClean="0"/>
          </a:p>
          <a:p>
            <a:r>
              <a:rPr kumimoji="1" lang="en-US" altLang="ja-JP" dirty="0" smtClean="0"/>
              <a:t>CD</a:t>
            </a:r>
            <a:r>
              <a:rPr kumimoji="1" lang="ja-JP" altLang="en-US" dirty="0" smtClean="0"/>
              <a:t>に付加価値を付けた販売法</a:t>
            </a:r>
            <a:endParaRPr kumimoji="1" lang="en-US" altLang="ja-JP" dirty="0" smtClean="0"/>
          </a:p>
          <a:p>
            <a:endParaRPr kumimoji="1" lang="en-US" altLang="ja-JP" dirty="0" smtClean="0"/>
          </a:p>
          <a:p>
            <a:r>
              <a:rPr lang="ja-JP" altLang="en-US" dirty="0" smtClean="0"/>
              <a:t>メディアを利用した流行づくり</a:t>
            </a:r>
            <a:endParaRPr lang="en-US" altLang="ja-JP" dirty="0" smtClean="0"/>
          </a:p>
          <a:p>
            <a:endParaRPr lang="en-US" altLang="ja-JP" dirty="0" smtClean="0"/>
          </a:p>
          <a:p>
            <a:r>
              <a:rPr lang="ja-JP" altLang="en-US" dirty="0" smtClean="0"/>
              <a:t>中高年の購買意欲上昇</a:t>
            </a:r>
            <a:endParaRPr lang="en-US" altLang="ja-JP" dirty="0" smtClean="0"/>
          </a:p>
          <a:p>
            <a:pPr marL="0" indent="0">
              <a:buNone/>
            </a:pPr>
            <a:r>
              <a:rPr lang="ja-JP" altLang="en-US" dirty="0" smtClean="0"/>
              <a:t>　　　　　　→カバー曲などの多年齢対象の販売</a:t>
            </a:r>
            <a:endParaRPr kumimoji="1" lang="en-US" altLang="ja-JP" dirty="0" smtClean="0"/>
          </a:p>
        </p:txBody>
      </p:sp>
    </p:spTree>
    <p:extLst>
      <p:ext uri="{BB962C8B-B14F-4D97-AF65-F5344CB8AC3E}">
        <p14:creationId xmlns:p14="http://schemas.microsoft.com/office/powerpoint/2010/main" val="3288765503"/>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1000"/>
                                        <p:tgtEl>
                                          <p:spTgt spid="3">
                                            <p:txEl>
                                              <p:pRg st="7" end="7"/>
                                            </p:txEl>
                                          </p:spTgt>
                                        </p:tgtEl>
                                      </p:cBhvr>
                                    </p:animEffect>
                                    <p:anim calcmode="lin" valueType="num">
                                      <p:cBhvr>
                                        <p:cTn id="3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620688"/>
            <a:ext cx="8229600" cy="1066800"/>
          </a:xfrm>
        </p:spPr>
        <p:txBody>
          <a:bodyPr>
            <a:normAutofit/>
          </a:bodyPr>
          <a:lstStyle/>
          <a:p>
            <a:r>
              <a:rPr lang="en-US" altLang="ja-JP" sz="4000" dirty="0" smtClean="0"/>
              <a:t>1-1 CD</a:t>
            </a:r>
            <a:r>
              <a:rPr lang="ja-JP" altLang="en-US" sz="4000" dirty="0"/>
              <a:t>生産数量の推移</a:t>
            </a:r>
            <a:endParaRPr kumimoji="1" lang="ja-JP" altLang="en-US" sz="4000" dirty="0"/>
          </a:p>
        </p:txBody>
      </p:sp>
      <p:sp>
        <p:nvSpPr>
          <p:cNvPr id="3" name="コンテンツ プレースホルダー 2"/>
          <p:cNvSpPr>
            <a:spLocks noGrp="1"/>
          </p:cNvSpPr>
          <p:nvPr>
            <p:ph idx="1"/>
          </p:nvPr>
        </p:nvSpPr>
        <p:spPr>
          <a:xfrm>
            <a:off x="467544" y="1772816"/>
            <a:ext cx="8229600" cy="4325112"/>
          </a:xfrm>
        </p:spPr>
        <p:txBody>
          <a:bodyPr>
            <a:normAutofit/>
          </a:bodyPr>
          <a:lstStyle/>
          <a:p>
            <a:pPr>
              <a:lnSpc>
                <a:spcPct val="250000"/>
              </a:lnSpc>
            </a:pPr>
            <a:r>
              <a:rPr lang="ja-JP" altLang="en-US" sz="2800" dirty="0" smtClean="0"/>
              <a:t>シングル・アルバムともに</a:t>
            </a:r>
            <a:r>
              <a:rPr lang="en-US" altLang="ja-JP" sz="2800" dirty="0" smtClean="0"/>
              <a:t>2000</a:t>
            </a:r>
            <a:r>
              <a:rPr lang="ja-JP" altLang="en-US" sz="2800" dirty="0" smtClean="0"/>
              <a:t>年がピーク</a:t>
            </a:r>
            <a:endParaRPr lang="en-US" altLang="ja-JP" sz="2800" dirty="0" smtClean="0"/>
          </a:p>
          <a:p>
            <a:pPr>
              <a:lnSpc>
                <a:spcPct val="250000"/>
              </a:lnSpc>
            </a:pPr>
            <a:r>
              <a:rPr kumimoji="1" lang="ja-JP" altLang="en-US" sz="2800" dirty="0" smtClean="0"/>
              <a:t>シング</a:t>
            </a:r>
            <a:r>
              <a:rPr lang="ja-JP" altLang="en-US" sz="2800" dirty="0"/>
              <a:t>ル</a:t>
            </a:r>
            <a:r>
              <a:rPr kumimoji="1" lang="en-US" altLang="ja-JP" sz="2800" dirty="0" smtClean="0"/>
              <a:t>CD</a:t>
            </a:r>
            <a:r>
              <a:rPr kumimoji="1" lang="ja-JP" altLang="en-US" sz="2800" dirty="0" smtClean="0"/>
              <a:t>は近年回復傾向</a:t>
            </a:r>
            <a:endParaRPr kumimoji="1" lang="en-US" altLang="ja-JP" sz="2800" dirty="0" smtClean="0"/>
          </a:p>
          <a:p>
            <a:pPr>
              <a:lnSpc>
                <a:spcPct val="250000"/>
              </a:lnSpc>
            </a:pPr>
            <a:r>
              <a:rPr lang="ja-JP" altLang="en-US" sz="2800" dirty="0"/>
              <a:t>アルバム</a:t>
            </a:r>
            <a:r>
              <a:rPr lang="ja-JP" altLang="en-US" sz="2800" dirty="0" smtClean="0"/>
              <a:t>の生産数量のほうが多く</a:t>
            </a:r>
            <a:endParaRPr lang="en-US" altLang="ja-JP" sz="2800" dirty="0"/>
          </a:p>
          <a:p>
            <a:pPr marL="0" indent="0">
              <a:lnSpc>
                <a:spcPct val="110000"/>
              </a:lnSpc>
              <a:buNone/>
            </a:pPr>
            <a:r>
              <a:rPr lang="ja-JP" altLang="en-US" sz="2800" dirty="0"/>
              <a:t>　</a:t>
            </a:r>
            <a:r>
              <a:rPr lang="ja-JP" altLang="en-US" sz="2800" dirty="0" smtClean="0"/>
              <a:t>　　アルバムの変化に大きく左右される</a:t>
            </a:r>
            <a:endParaRPr kumimoji="1" lang="en-US" altLang="ja-JP" dirty="0" smtClean="0"/>
          </a:p>
        </p:txBody>
      </p:sp>
      <p:pic>
        <p:nvPicPr>
          <p:cNvPr id="8194" name="Picture 2" descr="C:\Users\Owner\AppData\Local\Microsoft\Windows\Temporary Internet Files\Content.IE5\MYX7U5WL\MC900431607[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2852936"/>
            <a:ext cx="1828572" cy="1828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169256"/>
      </p:ext>
    </p:extLst>
  </p:cSld>
  <p:clrMapOvr>
    <a:masterClrMapping/>
  </p:clrMapOvr>
  <p:transition spd="slow">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76672"/>
            <a:ext cx="8352928" cy="1296144"/>
          </a:xfrm>
        </p:spPr>
        <p:txBody>
          <a:bodyPr>
            <a:normAutofit/>
          </a:bodyPr>
          <a:lstStyle/>
          <a:p>
            <a:r>
              <a:rPr kumimoji="1" lang="en-US" altLang="ja-JP" sz="2800" dirty="0" smtClean="0"/>
              <a:t>1-2 </a:t>
            </a:r>
            <a:r>
              <a:rPr kumimoji="1" lang="ja-JP" altLang="en-US" sz="2800" dirty="0" smtClean="0"/>
              <a:t>音楽ソフト・有料音楽配信の売上推移（億円）</a:t>
            </a:r>
            <a:r>
              <a:rPr kumimoji="1" lang="en-US" altLang="ja-JP" sz="2800" dirty="0" smtClean="0"/>
              <a:t/>
            </a:r>
            <a:br>
              <a:rPr kumimoji="1" lang="en-US" altLang="ja-JP" sz="2800" dirty="0" smtClean="0"/>
            </a:br>
            <a:r>
              <a:rPr kumimoji="1" lang="ja-JP" altLang="en-US" sz="2800" dirty="0" smtClean="0"/>
              <a:t>（</a:t>
            </a:r>
            <a:r>
              <a:rPr kumimoji="1" lang="en-US" altLang="ja-JP" sz="2800" dirty="0" smtClean="0"/>
              <a:t>1990</a:t>
            </a:r>
            <a:r>
              <a:rPr kumimoji="1" lang="ja-JP" altLang="en-US" sz="2800" dirty="0" smtClean="0"/>
              <a:t>年～</a:t>
            </a:r>
            <a:r>
              <a:rPr kumimoji="1" lang="en-US" altLang="ja-JP" sz="2800" dirty="0" smtClean="0"/>
              <a:t>2013</a:t>
            </a:r>
            <a:r>
              <a:rPr kumimoji="1" lang="ja-JP" altLang="en-US" sz="2800" dirty="0" smtClean="0"/>
              <a:t>年）</a:t>
            </a:r>
            <a:endParaRPr kumimoji="1" lang="ja-JP" altLang="en-US" sz="2800" dirty="0"/>
          </a:p>
        </p:txBody>
      </p:sp>
      <p:pic>
        <p:nvPicPr>
          <p:cNvPr id="10244"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55576" y="1772816"/>
            <a:ext cx="7705157" cy="42484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テキスト ボックス 2"/>
          <p:cNvSpPr txBox="1"/>
          <p:nvPr/>
        </p:nvSpPr>
        <p:spPr>
          <a:xfrm>
            <a:off x="3131840" y="6208579"/>
            <a:ext cx="5688632" cy="369332"/>
          </a:xfrm>
          <a:prstGeom prst="rect">
            <a:avLst/>
          </a:prstGeom>
          <a:noFill/>
        </p:spPr>
        <p:txBody>
          <a:bodyPr wrap="square" rtlCol="0">
            <a:spAutoFit/>
          </a:bodyPr>
          <a:lstStyle/>
          <a:p>
            <a:r>
              <a:rPr lang="en-US" altLang="ja-JP" dirty="0"/>
              <a:t>http://www.garbagenews.net/archives/2042380.html</a:t>
            </a:r>
            <a:endParaRPr kumimoji="1" lang="ja-JP" altLang="en-US" dirty="0"/>
          </a:p>
        </p:txBody>
      </p:sp>
    </p:spTree>
    <p:extLst>
      <p:ext uri="{BB962C8B-B14F-4D97-AF65-F5344CB8AC3E}">
        <p14:creationId xmlns:p14="http://schemas.microsoft.com/office/powerpoint/2010/main" val="1023931450"/>
      </p:ext>
    </p:extLst>
  </p:cSld>
  <p:clrMapOvr>
    <a:masterClrMapping/>
  </p:clrMapOvr>
  <p:transition spd="slow">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548680"/>
            <a:ext cx="8640960" cy="1080120"/>
          </a:xfrm>
        </p:spPr>
        <p:txBody>
          <a:bodyPr>
            <a:noAutofit/>
          </a:bodyPr>
          <a:lstStyle/>
          <a:p>
            <a:r>
              <a:rPr kumimoji="1" lang="en-US" altLang="ja-JP" sz="3200" dirty="0" smtClean="0"/>
              <a:t>1-2 </a:t>
            </a:r>
            <a:r>
              <a:rPr kumimoji="1" lang="ja-JP" altLang="en-US" sz="3200" dirty="0" smtClean="0"/>
              <a:t>音楽ソフト・有料配信の売上推移（億円）</a:t>
            </a:r>
            <a:r>
              <a:rPr kumimoji="1" lang="en-US" altLang="ja-JP" sz="3200" dirty="0" smtClean="0"/>
              <a:t/>
            </a:r>
            <a:br>
              <a:rPr kumimoji="1" lang="en-US" altLang="ja-JP" sz="3200" dirty="0" smtClean="0"/>
            </a:br>
            <a:r>
              <a:rPr kumimoji="1" lang="ja-JP" altLang="en-US" sz="3200" dirty="0" smtClean="0"/>
              <a:t>（</a:t>
            </a:r>
            <a:r>
              <a:rPr kumimoji="1" lang="en-US" altLang="ja-JP" sz="3200" dirty="0" smtClean="0"/>
              <a:t>2005</a:t>
            </a:r>
            <a:r>
              <a:rPr kumimoji="1" lang="ja-JP" altLang="en-US" sz="3200" dirty="0" smtClean="0"/>
              <a:t>年～</a:t>
            </a:r>
            <a:r>
              <a:rPr kumimoji="1" lang="en-US" altLang="ja-JP" sz="3200" dirty="0" smtClean="0"/>
              <a:t>2013</a:t>
            </a:r>
            <a:r>
              <a:rPr kumimoji="1" lang="ja-JP" altLang="en-US" sz="3200" dirty="0" smtClean="0"/>
              <a:t>年）</a:t>
            </a:r>
            <a:endParaRPr kumimoji="1" lang="ja-JP" altLang="en-US" sz="3200" dirty="0"/>
          </a:p>
        </p:txBody>
      </p:sp>
      <p:pic>
        <p:nvPicPr>
          <p:cNvPr id="9220"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71600" y="2054176"/>
            <a:ext cx="6768752" cy="39044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上矢印 9"/>
          <p:cNvSpPr/>
          <p:nvPr/>
        </p:nvSpPr>
        <p:spPr>
          <a:xfrm rot="4785196">
            <a:off x="2459659" y="2524614"/>
            <a:ext cx="360040" cy="1276242"/>
          </a:xfrm>
          <a:prstGeom prst="up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92D050"/>
              </a:solidFill>
            </a:endParaRPr>
          </a:p>
        </p:txBody>
      </p:sp>
      <p:sp>
        <p:nvSpPr>
          <p:cNvPr id="12" name="上矢印 11"/>
          <p:cNvSpPr/>
          <p:nvPr/>
        </p:nvSpPr>
        <p:spPr>
          <a:xfrm rot="6826404">
            <a:off x="4509400" y="2774911"/>
            <a:ext cx="360040" cy="1356972"/>
          </a:xfrm>
          <a:prstGeom prst="up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92D050"/>
              </a:solidFill>
            </a:endParaRPr>
          </a:p>
        </p:txBody>
      </p:sp>
      <p:sp>
        <p:nvSpPr>
          <p:cNvPr id="6" name="テキスト ボックス 5"/>
          <p:cNvSpPr txBox="1"/>
          <p:nvPr/>
        </p:nvSpPr>
        <p:spPr>
          <a:xfrm>
            <a:off x="3131840" y="6208579"/>
            <a:ext cx="5688632" cy="369332"/>
          </a:xfrm>
          <a:prstGeom prst="rect">
            <a:avLst/>
          </a:prstGeom>
          <a:noFill/>
        </p:spPr>
        <p:txBody>
          <a:bodyPr wrap="square" rtlCol="0">
            <a:spAutoFit/>
          </a:bodyPr>
          <a:lstStyle/>
          <a:p>
            <a:r>
              <a:rPr lang="en-US" altLang="ja-JP" dirty="0"/>
              <a:t>http://www.garbagenews.net/archives/2042380.html</a:t>
            </a:r>
            <a:endParaRPr kumimoji="1" lang="ja-JP" altLang="en-US" dirty="0"/>
          </a:p>
        </p:txBody>
      </p:sp>
    </p:spTree>
    <p:extLst>
      <p:ext uri="{BB962C8B-B14F-4D97-AF65-F5344CB8AC3E}">
        <p14:creationId xmlns:p14="http://schemas.microsoft.com/office/powerpoint/2010/main" val="1354097166"/>
      </p:ext>
    </p:extLst>
  </p:cSld>
  <p:clrMapOvr>
    <a:masterClrMapping/>
  </p:clrMapOvr>
  <p:transition spd="slow">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562000"/>
            <a:ext cx="8229600" cy="1066800"/>
          </a:xfrm>
        </p:spPr>
        <p:txBody>
          <a:bodyPr/>
          <a:lstStyle/>
          <a:p>
            <a:r>
              <a:rPr kumimoji="1" lang="en-US" altLang="ja-JP" dirty="0" smtClean="0"/>
              <a:t>1-3 </a:t>
            </a:r>
            <a:r>
              <a:rPr kumimoji="1" lang="ja-JP" altLang="en-US" dirty="0" smtClean="0"/>
              <a:t>購入減少要因</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408646673"/>
              </p:ext>
            </p:extLst>
          </p:nvPr>
        </p:nvGraphicFramePr>
        <p:xfrm>
          <a:off x="467544" y="1628800"/>
          <a:ext cx="8229600" cy="4525963"/>
        </p:xfrm>
        <a:graphic>
          <a:graphicData uri="http://schemas.openxmlformats.org/drawingml/2006/chart">
            <c:chart xmlns:c="http://schemas.openxmlformats.org/drawingml/2006/chart" xmlns:r="http://schemas.openxmlformats.org/officeDocument/2006/relationships" r:id="rId3"/>
          </a:graphicData>
        </a:graphic>
      </p:graphicFrame>
      <p:pic>
        <p:nvPicPr>
          <p:cNvPr id="921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96336" y="1628800"/>
            <a:ext cx="858837"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テキスト ボックス 5"/>
          <p:cNvSpPr txBox="1"/>
          <p:nvPr/>
        </p:nvSpPr>
        <p:spPr>
          <a:xfrm>
            <a:off x="3203848" y="6165304"/>
            <a:ext cx="5940152" cy="523220"/>
          </a:xfrm>
          <a:prstGeom prst="rect">
            <a:avLst/>
          </a:prstGeom>
          <a:noFill/>
        </p:spPr>
        <p:txBody>
          <a:bodyPr wrap="square" rtlCol="0">
            <a:spAutoFit/>
          </a:bodyPr>
          <a:lstStyle/>
          <a:p>
            <a:r>
              <a:rPr lang="en-US" altLang="ja-JP" sz="1400" dirty="0"/>
              <a:t>http://www.riaj.or.jp/report/mediauser/pdf/softuser2012.pdf#search='CD%E8%B3%BC%E5%85%A5+%E5%B9%B4%E4%BB%A3+%E5%89%B2%E5%90%88</a:t>
            </a:r>
            <a:endParaRPr kumimoji="1" lang="ja-JP" altLang="en-US" sz="1400" dirty="0"/>
          </a:p>
        </p:txBody>
      </p:sp>
    </p:spTree>
    <p:extLst>
      <p:ext uri="{BB962C8B-B14F-4D97-AF65-F5344CB8AC3E}">
        <p14:creationId xmlns:p14="http://schemas.microsoft.com/office/powerpoint/2010/main" val="1503739138"/>
      </p:ext>
    </p:extLst>
  </p:cSld>
  <p:clrMapOvr>
    <a:masterClrMapping/>
  </p:clrMapOvr>
  <p:transition spd="slow">
    <p:strips dir="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エグゼクティブ">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Urban</Template>
  <TotalTime>3348</TotalTime>
  <Words>3288</Words>
  <Application>Microsoft Office PowerPoint</Application>
  <PresentationFormat>画面に合わせる (4:3)</PresentationFormat>
  <Paragraphs>570</Paragraphs>
  <Slides>51</Slides>
  <Notes>47</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51</vt:i4>
      </vt:variant>
    </vt:vector>
  </HeadingPairs>
  <TitlesOfParts>
    <vt:vector size="63" baseType="lpstr">
      <vt:lpstr>HGP創英角ﾎﾟｯﾌﾟ体</vt:lpstr>
      <vt:lpstr>HGSｺﾞｼｯｸE</vt:lpstr>
      <vt:lpstr>HGｺﾞｼｯｸM</vt:lpstr>
      <vt:lpstr>HG明朝B</vt:lpstr>
      <vt:lpstr>ＭＳ Ｐゴシック</vt:lpstr>
      <vt:lpstr>Arial</vt:lpstr>
      <vt:lpstr>Calibri</vt:lpstr>
      <vt:lpstr>Georgia</vt:lpstr>
      <vt:lpstr>Times New Roman</vt:lpstr>
      <vt:lpstr>Trebuchet MS</vt:lpstr>
      <vt:lpstr>Wingdings 2</vt:lpstr>
      <vt:lpstr>アーバン</vt:lpstr>
      <vt:lpstr>CDの売上から見た音楽業界の 現状と課題</vt:lpstr>
      <vt:lpstr>もくじ</vt:lpstr>
      <vt:lpstr>1-1 CD生産数量の推移</vt:lpstr>
      <vt:lpstr>1-1 CD生産数量の推移</vt:lpstr>
      <vt:lpstr>1-1 CD生産数量の推移</vt:lpstr>
      <vt:lpstr>1-1 CD生産数量の推移</vt:lpstr>
      <vt:lpstr>1-2 音楽ソフト・有料音楽配信の売上推移（億円） （1990年～2013年）</vt:lpstr>
      <vt:lpstr>1-2 音楽ソフト・有料配信の売上推移（億円） （2005年～2013年）</vt:lpstr>
      <vt:lpstr>1-3 購入減少要因</vt:lpstr>
      <vt:lpstr>平均保有曲数</vt:lpstr>
      <vt:lpstr>1-4 音楽の関心・興味・時間等が減った理由</vt:lpstr>
      <vt:lpstr>グラフから</vt:lpstr>
      <vt:lpstr>もくじ</vt:lpstr>
      <vt:lpstr>売上減少の考えられる要因</vt:lpstr>
      <vt:lpstr>需要と供給に分けると</vt:lpstr>
      <vt:lpstr>需要と供給に分けると</vt:lpstr>
      <vt:lpstr>2-1-a 音楽に費やす支出を代替するもの</vt:lpstr>
      <vt:lpstr>グラフから</vt:lpstr>
      <vt:lpstr>カラオケ参加人口(万人)</vt:lpstr>
      <vt:lpstr>ライブ年間公演回数</vt:lpstr>
      <vt:lpstr>ライブ年間入場者数</vt:lpstr>
      <vt:lpstr>2-1-a 考察</vt:lpstr>
      <vt:lpstr>2-1-b 若者人口と売上の相関関係</vt:lpstr>
      <vt:lpstr>売上と所得の相関関係</vt:lpstr>
      <vt:lpstr>2-1-b グラフから</vt:lpstr>
      <vt:lpstr>2-1-c 無料で音楽を聴く</vt:lpstr>
      <vt:lpstr>PCの変換ソフト仕組み</vt:lpstr>
      <vt:lpstr>変換ソフトの仕組みから</vt:lpstr>
      <vt:lpstr>違法ダウンロードについて</vt:lpstr>
      <vt:lpstr>音楽アプリ仕組み</vt:lpstr>
      <vt:lpstr>アプリの仕組みから</vt:lpstr>
      <vt:lpstr>需要の要因まとめ</vt:lpstr>
      <vt:lpstr>需要と供給に分けると</vt:lpstr>
      <vt:lpstr>2-2-a 無料聴取層の非購入理由</vt:lpstr>
      <vt:lpstr>音楽を楽しむために利用したサービス</vt:lpstr>
      <vt:lpstr>音楽を楽しむために利用したサービス</vt:lpstr>
      <vt:lpstr>2-2-b メディアによる音楽の影響</vt:lpstr>
      <vt:lpstr>佐村河内氏の例</vt:lpstr>
      <vt:lpstr>妖怪ウォッチの例</vt:lpstr>
      <vt:lpstr>AKB商法の例</vt:lpstr>
      <vt:lpstr>年間の売上比較（シングル）</vt:lpstr>
      <vt:lpstr>2-2-b マスメディアによる音楽の影響</vt:lpstr>
      <vt:lpstr>2-2-c 年代別携帯電話普及率</vt:lpstr>
      <vt:lpstr> グラフから</vt:lpstr>
      <vt:lpstr>年代別CDの市場シェア</vt:lpstr>
      <vt:lpstr>2-2-c 考察</vt:lpstr>
      <vt:lpstr>供給の要因まとめ</vt:lpstr>
      <vt:lpstr>要因から</vt:lpstr>
      <vt:lpstr>もくじ</vt:lpstr>
      <vt:lpstr>まとめ</vt:lpstr>
      <vt:lpstr>音楽業界の課題は…..</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CDの売上げから見た音楽業界の現状と課題</dc:title>
  <dc:creator>伊藤　和貴</dc:creator>
  <cp:lastModifiedBy>Yu Negishi</cp:lastModifiedBy>
  <cp:revision>255</cp:revision>
  <dcterms:created xsi:type="dcterms:W3CDTF">2014-10-02T06:11:16Z</dcterms:created>
  <dcterms:modified xsi:type="dcterms:W3CDTF">2014-12-04T09:37:50Z</dcterms:modified>
</cp:coreProperties>
</file>