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0" r:id="rId2"/>
    <p:sldId id="381" r:id="rId3"/>
    <p:sldId id="311" r:id="rId4"/>
    <p:sldId id="312" r:id="rId5"/>
    <p:sldId id="313" r:id="rId6"/>
    <p:sldId id="314" r:id="rId7"/>
    <p:sldId id="315" r:id="rId8"/>
    <p:sldId id="363" r:id="rId9"/>
    <p:sldId id="364" r:id="rId10"/>
    <p:sldId id="365" r:id="rId11"/>
    <p:sldId id="366" r:id="rId12"/>
    <p:sldId id="367" r:id="rId13"/>
    <p:sldId id="368" r:id="rId14"/>
    <p:sldId id="36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83" r:id="rId23"/>
    <p:sldId id="372" r:id="rId24"/>
    <p:sldId id="384" r:id="rId25"/>
    <p:sldId id="385" r:id="rId26"/>
    <p:sldId id="375" r:id="rId27"/>
    <p:sldId id="376" r:id="rId28"/>
    <p:sldId id="377" r:id="rId29"/>
    <p:sldId id="386" r:id="rId30"/>
    <p:sldId id="349" r:id="rId31"/>
    <p:sldId id="350" r:id="rId32"/>
    <p:sldId id="370" r:id="rId33"/>
    <p:sldId id="352" r:id="rId34"/>
    <p:sldId id="353" r:id="rId35"/>
    <p:sldId id="354" r:id="rId36"/>
    <p:sldId id="355" r:id="rId37"/>
    <p:sldId id="356" r:id="rId38"/>
    <p:sldId id="357" r:id="rId39"/>
    <p:sldId id="358" r:id="rId40"/>
    <p:sldId id="359" r:id="rId41"/>
    <p:sldId id="360" r:id="rId42"/>
    <p:sldId id="361" r:id="rId43"/>
    <p:sldId id="362" r:id="rId44"/>
    <p:sldId id="382" r:id="rId45"/>
    <p:sldId id="379" r:id="rId46"/>
    <p:sldId id="380" r:id="rId4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43" autoAdjust="0"/>
    <p:restoredTop sz="94660"/>
  </p:normalViewPr>
  <p:slideViewPr>
    <p:cSldViewPr snapToGrid="0">
      <p:cViewPr varScale="1">
        <p:scale>
          <a:sx n="74" d="100"/>
          <a:sy n="74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asuka\AppData\Roaming\Microsoft\Excel\Book1%20(version%201).xlsb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sideWall>
    <c:backWall>
      <c:thickness val="0"/>
      <c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110620093102033E-2"/>
          <c:y val="0.123018147086915"/>
          <c:w val="0.89539946471647669"/>
          <c:h val="0.69617399544254677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4.7449575952106568E-2"/>
                  <c:y val="-0.36294173829990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0332139559290582E-2"/>
                  <c:y val="-0.309455587392550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5587181964079923E-2"/>
                  <c:y val="-0.29035339063992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084222436886918E-2"/>
                  <c:y val="-0.271251193887297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609726677365861E-2"/>
                  <c:y val="-0.248328557784145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8979830380842624E-2"/>
                  <c:y val="-0.11461318051575932"/>
                </c:manualLayout>
              </c:layout>
              <c:tx>
                <c:rich>
                  <a:bodyPr/>
                  <a:lstStyle/>
                  <a:p>
                    <a:fld id="{52AD7A8A-A354-4A64-AC76-2E09AADB6811}" type="VALUE">
                      <a:rPr lang="en-US" altLang="ja-JP">
                        <a:solidFill>
                          <a:srgbClr val="FF0000"/>
                        </a:solidFill>
                      </a:rPr>
                      <a:pPr/>
                      <a:t>[値]</a:t>
                    </a:fld>
                    <a:endParaRPr lang="ja-JP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Sheet1!$A$1:$B$6</c:f>
              <c:multiLvlStrCache>
                <c:ptCount val="6"/>
                <c:lvl>
                  <c:pt idx="0">
                    <c:v>フランス</c:v>
                  </c:pt>
                  <c:pt idx="1">
                    <c:v>アメリカ</c:v>
                  </c:pt>
                  <c:pt idx="2">
                    <c:v>スペイン</c:v>
                  </c:pt>
                  <c:pt idx="3">
                    <c:v>中国</c:v>
                  </c:pt>
                  <c:pt idx="4">
                    <c:v>イタリア</c:v>
                  </c:pt>
                  <c:pt idx="5">
                    <c:v>日本</c:v>
                  </c:pt>
                </c:lvl>
                <c:lvl>
                  <c:pt idx="0">
                    <c:v>1位</c:v>
                  </c:pt>
                  <c:pt idx="1">
                    <c:v>2位</c:v>
                  </c:pt>
                  <c:pt idx="2">
                    <c:v>3位</c:v>
                  </c:pt>
                  <c:pt idx="3">
                    <c:v>4位</c:v>
                  </c:pt>
                  <c:pt idx="4">
                    <c:v>5位</c:v>
                  </c:pt>
                  <c:pt idx="5">
                    <c:v>22位</c:v>
                  </c:pt>
                </c:lvl>
              </c:multiLvlStrCache>
            </c:multiLvlStrRef>
          </c:cat>
          <c:val>
            <c:numRef>
              <c:f>Sheet1!$C$1:$C$6</c:f>
              <c:numCache>
                <c:formatCode>General</c:formatCode>
                <c:ptCount val="6"/>
                <c:pt idx="0">
                  <c:v>8370</c:v>
                </c:pt>
                <c:pt idx="1">
                  <c:v>7475</c:v>
                </c:pt>
                <c:pt idx="2">
                  <c:v>6499</c:v>
                </c:pt>
                <c:pt idx="3">
                  <c:v>5562</c:v>
                </c:pt>
                <c:pt idx="4">
                  <c:v>4857</c:v>
                </c:pt>
                <c:pt idx="5">
                  <c:v>1314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6494904"/>
        <c:axId val="296490592"/>
        <c:axId val="0"/>
      </c:bar3DChart>
      <c:catAx>
        <c:axId val="2964949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sz="1600" b="1" dirty="0">
                    <a:solidFill>
                      <a:schemeClr val="tx1"/>
                    </a:solidFill>
                  </a:rPr>
                  <a:t>万人</a:t>
                </a:r>
              </a:p>
            </c:rich>
          </c:tx>
          <c:layout>
            <c:manualLayout>
              <c:xMode val="edge"/>
              <c:yMode val="edge"/>
              <c:x val="2.9573228426181663E-2"/>
              <c:y val="8.390376704344616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96490592"/>
        <c:crosses val="autoZero"/>
        <c:auto val="1"/>
        <c:lblAlgn val="ctr"/>
        <c:lblOffset val="100"/>
        <c:noMultiLvlLbl val="0"/>
      </c:catAx>
      <c:valAx>
        <c:axId val="296490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96494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accent5">
            <a:lumMod val="5000"/>
            <a:lumOff val="95000"/>
          </a:schemeClr>
        </a:gs>
        <a:gs pos="74000">
          <a:schemeClr val="accent5">
            <a:lumMod val="45000"/>
            <a:lumOff val="55000"/>
          </a:schemeClr>
        </a:gs>
        <a:gs pos="83000">
          <a:schemeClr val="accent5">
            <a:lumMod val="45000"/>
            <a:lumOff val="55000"/>
          </a:schemeClr>
        </a:gs>
        <a:gs pos="100000">
          <a:schemeClr val="accent5">
            <a:lumMod val="30000"/>
            <a:lumOff val="70000"/>
          </a:schemeClr>
        </a:gs>
      </a:gsLst>
      <a:lin ang="5400000" scaled="1"/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ja-JP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cm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cm"/>
        </inkml:channelProperties>
      </inkml:inkSource>
      <inkml:timestamp xml:id="ts0" timeString="2015-10-30T02:33:25.75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1800-9 69,'-11'0'153,"11"0"-125,0 0 7,0-3 5,0 3-20,0 0-15,0 0 4,0 0 4,0 0 3,5 0 3,-5 0 3,0 0-3,0 0-1,0 0 7,0 0-3,0 0 1,0 0-7,0 0-3,0 0-4,0 0 2,0 3-2,0 0-3,0 3 4,0 1-5,0 2 4,0-3-2,0 0 0,3 1-3,-3 2 1,0-3-1,0 0 0,0 7 1,3-4-3,-3 4 3,0-4-3,0 3 3,0 1-3,2 2 2,0-2-1,-2-3-1,0 2 0,0 0 0,0 1 2,0-4-3,0 4 3,0-1-1,0 1 0,0-1 0,0-3-1,0 4 1,3-4-3,-3 0 3,2 1-3,-2-4 2,4 3-1,-2-2 1,-2 2-2,3-3 1,-3 7 0,2-7 1,1 3 0,-3 0-2,2-3 0,-2 1 1,0 3 0,0-4 0,0-1-1,0-1 1,0 2-1,0 1 0,0-1 0,0 3 0,0-3 1,0 3 0,0 4 0,0-4 3,2 4-4,-2 2 4,0-2-3,0-1 0,0 1 0,0 0 0,0-2-2,0 2 3,0 2-4,0-2 4,0 2-2,0-2 0,0 0 0,0-1 0,0-3 0,0 4 0,0-4 0,0 4 1,0-1 0,0 4-1,0-1 0,0 1 0,0-7 0,0 0 0,0-5-1,0 2 1,0-3-1,0 3 2,0 1-1,0 2 1,0 1-1,0 1 0,0 2 0,0 0 0,0-4 1,0 1-1,0-4 1,0-3-2,0-1 3,0 5-3,0 3 1,0 8 0,-2 10-1,0 1 0,-3 4 0,0-5 2,-1-5-1,3-8 1,3-9-2,0-3 0,0-3 0,0 0-7,-2 0 0,2 0 7,-2 0 1,2 0 0,0 0 1,0 0-2,0 0 2,0 0-2,0 0 0,0 0-1,0 0 2,0 0 0,0 0 0,0 0 0,0 0 0,0 0 0,0 0 0,0 0 0,0 0 0,0 0 0,0 0-2,0 0 2,0 0 0,0 0-1,0 0 2,0 0-2,0 0 1,0 0 0,0 0 0,-3 0 0,3 0-1,0 0 2,0 0-2,0 0 2,0 0 0,0 0 1,-3 0-2,3 0 0,0 0 3,-3 0-1,3 0-1,0 0 0,0 0-1,-2 0 2,2 0 0,-3 0-2,3 0 1,-2 0 0,2 0 1,0 0 0,0 0 0,0 0-1,0 0 2,-2 0-2,-2 0 3,4 0-3,0 0 3,-2 0-3,-1 0 1,-2 0-1,-8 0-1,0 0 2,1 0-1,-1 0 1,-1 0-2,7 0 1,-4 0 0,3 0 0,1 0 0,-4 0-1,1 0 1,-1 0 0,0 0-1,-1 0 0,2 0 4,-1 0-3,1 0 3,2 0-2,0 0 0,-2 0-1,2 0-1,0 0 0,-2 0 1,0 0-2,-6 0 2,0 0-2,-2 0 2,2 0 0,-2 0 3,5 0-3,1 0-1,-1 0 1,4 0 0,0 0-1,-4 0 0,2 0 0,1 0 1,-1 0 1,4 0-3,-1 0 1,0 0 0,-5 0 0,2 0 1,-2 0-2,3 0 4,0 0-5,0 0 4,-1 0-2,3 0 2,-4-3-2,-2 3 1,1 0-1,0-3 0,1 3 1,1 0 0,-2-3 0,3 3 0,-3-4-1,-3 2 0,3 2 0,-3 0 1,1 0-1,1 0 1,-4-3-2,3-1 2,-1 4 0,-4-2 0,2 2 0,-3 0-1,3 0 0,0 0 0,0-4 0,2 4-1,-2-3 2,-1 3 0,1-3-1,0 3 1,2-3-1,0 3 1,2 0 0,1-3 0,0 3 1,-6 0-2,1-3 0,3 3 2,-3 0 1,7 0-3,4 0 1,1 0 0,-2 0 0,0-4 0,3 4 0,0 0-1,-1 0 1,1 0-1,1 0 1,-5-3-1,0 3 0,0 0 0,2 0 0,-1 0 0,0 0 0,-3 0 2,4 0-2,-1 0 0,3 0 2,0 0-1,-1 0-1,4 0 0,-1 0 0,1 0 0,0 0 0,-4 0-1,3 0 2,1-2-2,-3 2 2,0 0-2,-6 0 2,-2 0 0,-3 0-1,1 0 1,-3 0-3,2 0 4,0 0-2,4 0 0,1 0 1,1 0 0,0 0-1,2 0 0,-2 0 0,1 0 0,2 0 2,1 0-2,-1 0 1,-4 0-2,4 0 1,-1 0 0,0 0 0,0 0 1,1 0-1,-2 0-3,2 0 3,-4 0 0,4 0-1,-4 0 2,4 2-2,1 1 2,3-3-1,1 0 2,0 0-2,2 0 0,-3 0 0,3 0 0,-2 0 0,-1 4-3,3-4 3,-6 3 0,4-3 0,0 3 0,-3-3-1,1 0 1,2 3-1,-3 0 2,0-3-3,-1 3 3,-1-3-2,-4 4 1,-2-2-1,3 2 1,-1-1-2,-2-1 2,8-2 0,0 4-1,3-4 2,2 0-2,0 0 2,0 0-1,0 0 0,0 0 0,0 0 0,0 0 1,0 0-1,0 0 1,0 0-1,0 0 1,0 0-2,0 0 1,0 0 0,0 0 1,0 0-1,0 0 0,0 0 1,0 0-2,0 0 2,0 0-2,0 0 1,0 0 0,0 0 0,0 0 1,0 0-1,0 0 0,0 0-1,0 0 1,0 3 0,0-3-1,0 0 1,0 0-1,0 0 0,0 0 0,0 0 0,0 0 1,0 0-4,0 3 3,0 0-1,0-3 1,0 4-6,0 5 5,0 10 2,0 5 3,0 8-2,0-2 0,0-8-1,0-9 2,0-3-3,0-5 2,0 1-1,0 7 0,0-3 2,0 5-2,0 1 0,0-1-2,0-2 4,0-1-4,0 1 4,0-4-4,0 0 4,0 0-2,0 1 0,0-1-2,0 4 2,0-4 0,0 3-1,0 4 4,0 0-6,0-1 6,0-2-5,0-1 4,0 0-2,0 1 0,0-3 0,0-1 0,0 0 0,0 1 0,0 1 0,0 2 0,5 0-2,-3-1 2,1 1-1,-1-1 1,2 7 0,0 0 1,-1-4-1,-1 0 2,1 2-2,0-2 0,0-2 0,-1-4 0,1 3-2,1-5 2,-4 2 0,3-3 0,-3 0 2,3 3-4,0 0 4,-1 4-2,1 3 0,-1 0 2,0 2-2,2-2 0,1-1 0,-3-2 1,-2-4-2,3 4 1,-3-4-1,2 1 2,2-1-2,-2-7 1,0 9 0,-2-3 0,3 5 0,-1 2 0,1-2 1,3 6-1,-1-4 1,-3 4-2,3-3 1,-2-4 0,0 0 0,-1 1 0,1-3 0,-1-1 0,-2 0 0,2 3 1,-2-3-2,3 8 2,0-7-1,-3 1 0,3 2 1,-1-4-1,-2 0 1,3 1 0,-1-5 0,-2 2 0,2-1 0,-2 0-1,0 1 0,0-2 2,0 2 1,0 0-1,0-1 2,0 3-3,0 0 1,0-3-2,0 4 5,0-3-5,4-5 2,-4 5-1,2-1 1,-2-3-1,0 3-1,0-2 1,0 1 0,0 5 2,0-1-1,0 6 1,0 2 1,0-2 1,0 4-1,0-4-2,0 1 0,0-1-2,0 1 2,0-4-2,0 4 4,0 2-3,0 1 4,0 0-3,0-1 0,0-2 0,0 3-2,0-3 3,0-1-1,-2 0 0,2-3-2,0 2 3,0-3-3,0 2 0,0 0 1,0 2-1,0 1 0,0-4 2,0 4-3,-4 0 3,4-1-2,-2 4 0,2-3 0,0-1 0,0 4 0,0-7-1,0 4 2,0-4-3,0 0 4,0 1-3,0-3 2,0-1-1,0 0 0,0 1 1,0-1-1,0 0 0,0 3 0,-2 1 2,2-4-3,0-3 2,0 4-1,0-1 0,0 0 0,0 1-1,0-3 1,0-1-1,0-3 2,0-1-2,0 5 2,0-7-2,0 4 2,0-2-1,0 4 0,0 1 0,0-1 0,0 3 1,0 1-3,0 5 3,0 1-2,0-4 2,0 4-2,0-1 2,0-2-1,0 6 0,0-4 0,0 0 0,-3 2 0,3-6-1,0 2 2,0 0-1,0-1 1,0 1-1,0-4 0,0 0 0,0 1 0,-2-4 0,2 3-1,0 0 3,0-2-3,0 2 2,0 1-1,0-1 0,-3 1 0,3-1 0,0 0 0,0 3 0,0-3-1,0 4 0,-3 0 2,3-4-3,0 3 3,0-3-3,0-2 2,0 3 0,0-4 0,0-3-1,0 3 0,0 0 1,0 1-2,0-1 4,0 0-2,0 0 0,0 0 0,0-2 0,0 5 0,0 0-1,0 1-1,0 2 1,0-3 2,0 7-3,0-7 4,0 7-2,3-4 0,0 0 0,2 7 0,-1-3 1,2-4-2,-3 4 2,2 2-2,-3-2 2,4 0-1,-1-1 0,-3 1 1,1-7-1,-1 7 1,2-7-1,-2 4 2,1-4-3,1 0 2,2 3-2,-3 1 0,-1 2 1,-2-5-1,0-3 1,3-2 1,-3 1-1,0 1 1,2 3 1,-2-5-3,3 5 2,-1-1-2,2-3 2,-2 1-1,0 2 0,-2 3 0,3 1 0,5 2 0,-5-2 0,-1-4 1,3 4-2,-3-1 1,1 1 0,0 0 0,0 2 0,-3-2 0,0 2 1,2-2-3,-2 2 3,2 0-1,3 1 0,-1 0 2,1-1-2,-3-2 0,-2-4 0,0-3 0,0-4 0,3 9 0,-3-2-1,0 0 2,0 4-2,0-4 2,0 3-1,0 1 1,0-4-1,2 4 0,-2 2 2,0-2-4,4-1 4,-4 4-2,0-4 0,0 1 0,0 2 0,0-4 0,0 4 0,0-6 1,0 3-1,0 7 1,2-7-2,-2 4 3,0 0-3,0-4 1,2 4 0,-2-1 1,0 0 1,0-2-4,0 2 4,0-2-4,3 0 4,-3-1-2,2 1 1,-2-1-2,0 0 1,3 1 0,-3 2 0,2 4 2,2-3-3,-2 3 3,0-4-3,-2 4 3,3 0-3,-1-4 2,1 0-1,0-2 0,-3 2 0,0 1-1,3 0 3,-1 2-4,0-2 4,1-4-4,-3 4 3,5 2-2,-5 1 1,3 0 0,0-3-1,-3-4 3,2 4-4,1-4 5,-1 6-5,0 1 4,2-6-3,-4 2 1,2-2 0,-2 2 0,3-2 0,-1 0-1,-2-1 3,0 4-3,3-4 2,-3 4-2,2 3 2,0-4-1,-2 0 0,4 1 0,-2 0 0,-2 0 1,3-4-3,-3 3 4,0-2-3,2 2 2,1-2-2,-3-1 1,2 4 0,-2-3-1,4-2 2,-2 2-2,-2-4 2,3 1-1,-3-1 1,0 4-2,0-4 1,0 3 0,2 1 0,-2 0 1,2 2-2,-2 0 2,0 1-2,3 3 2,0-4-2,-3 1 2,3 2-2,-3-5 1,0 0 0,2-4-1,-2 3 2,0-3-3,0 1 4,0 3-4,3-1 4,-3 0-4,2 1 3,-2 6-1,0-1 1,0 4-1,2 0 0,-2-4 2,0 1-3,3-7 2,-3 4-1,0-3 1,0-1-2,0 4 0,0-4 1,3 0 0,-3 4 1,0-3-2,0 5 2,0-2-2,3 2 2,-3 1-2,2 0 1,1-1 0,-1 1 0,-2-3 0,2-4 0,2 4 0,-4-4-1,2 4 3,-2-4-4,3-3 1,-1 8 1,1-8-1,-1 6 1,1-2 0,-3-1 1,3 1-2,-3-1 4,3 0-5,-3-2 3,2-1-1,-2 0 1,2 1 0,1-1 0,-3 0 1,2 1-1,-2-3 0,4-2 5,-2 5-3,-2-4 2,0 3-3,3-2 2,-3-1-3,0-3 1,2 0-1,-2 0 1,0 3 2,2 3-4,-2 1 4,3 3-4,-3-1 2,2 0-2,-2 4 1,4 0-1,-2-4 0,1 0 0,-1 1 1,-2 0-2,2-1 2,-2 4-2,3-1 2,0 0 0,-3-2-1,0-7 0,3 7-1,-3-7 3,0 1-4,0 2 4,0-3-3,2 0 2,-2 3-2,0-5 1,0 2 0,0 0 0,3 4 0,-3 3 0,0-2 1,0-1-3,0-1 3,0 4-2,2-1 2,-2 4-1,0-4 0,0 0 1,0 1-2,0-1 3,0 1-2,0 0 1,0 2-2,3 0 2,-3 1-1,0-4 1,0 1-1,0 0 0,0-1 0,0-3-1,0 0 3,0 4-4,0-7 5,0 1-5,0-1 3,0 3-1,0-3 0,3 3 0,-3-2-1,0-4 2,0 3 0,0-3-1,3-3 0,-3 0-1,2 0 1,-2 4 0,0-1 0,0-3-1,0 0 2,0 0-1,0 0 2,0 0-2,0 0 3,0 0-3,0 2 0,0-2 0,2 0 0,-2 0 0,0 0 0,0 4 1,0-4-2,0 0 2,0 3 1,0-3-2,0 0 4,0 0-3,0 0 0,0 0 1,0 0-1,0 3 4,0-3-4,0 3 6,0-3-5,0 3 4,0 0-6,0 4 0,0-5 0,0-2 0,0 4 0,0-4 0,0 0 0,0 0 0,0 3 0,0 3 0,0 4 0,0-4 0,0 0 0,0 0 0,0-3 0,0 4 0,0-4 0,0-3 0,0 0 0,0 0 0,0 0 0,0 0 0,0 3 0,0-3 0,0 0 0,0 0 0,0 0 0,0 0 0,0 0 0,0 0 0,0 0 0,0 3 0,0-3 0,0 3 0,0 0 0,0 0 0,0-3 0,0 3 0,0-3 0,0 3 0,3 4 0,-1-1 0,4 3 0,-3 1 0,-1-1 0,0 6 0,3-2 0,-1 6 0,1 2 0,2 7 0,1-2 0,-3 4 0,0-4 0,1 4 0,1 5 0,-1-4 0,-1 0 0,-3-6 0,3-7 0,-2-5 0,0 0 0,0-7 0,-3 0 0,0-3 0,0 1 0,0-2 0,0-2 0,2 4 0,-2-1 0,0-1 0,0 2 0,0-1 0,0 0 0,3 0 0,-3 1 0,0 2 0,2-3 0,-2 3 0,0 1 0,2-1 0,2 6 0,-2-3 0,-2 4 0,5-1 0,-2-2 0,-1 2 0,4 0 0,-1 4 0,-3 0 0,1 3 0,-1-1 0,-2-6 0,0 1 0,4 0 0,-4-7 0,2 3 0,0 0 0,-2 1 0,0-1 0,0 4 0,3-4 0,-3 0 0,0 1 0,2-1 0,-2 3 0,0-5 0,0 5 0,0 0 0,0 4 0,0 6 0,0-3 0,0-1 0,0-3 0,0 4 0,0-3 0,0 3 0,0-4 0,0 1 0,0-4 0,0 1 0,0 2 0,0-2 0,0 3 0,0 2 0,0 1 0,0 0 0,0-4 0,0-2 0,0 2 0,0-2 0,0-1 0,0 4 0,0-4 0,0 0 0,0-2 0,0-2 0,0 2 0,0 0 0,0-4 0,0 0 0,0 0 0,0 1 0,0-1 0,0 4 0,0-5 0,0 5 0,0 2-2,0 4 2,0-3-1,0-2 0,0 6 1,0-2 0,0 1 0,0-1-1,0 1 2,0-7-3,0 4 4,0-4-4,0 3 2,0-3 0,0 4 0,0-4 0,0 4 0,0-1 1,0-3-2,0 4 2,0-7-1,0 3 0,0-2 0,0-1-1,0 0 1,0 3 0,0-2 0,0-1-1,0 4 3,0-1-4,0 0 4,0 1-3,0-1 1,0 0 0,0-3 0,0-2 0,0 5-1,0-3 2,0-3-2,0 7 2,0-7-2,0 7 2,0-1-2,0 3 0,0 4 1,0-1 0,0 0-1,0 2 0,0-8 0,0 3-1,0-3 2,0-1-1,0-3 1,0-5-1,0 3 1,3 0 0,-3 0-2,0 1 4,0-4-5,0 2 5,0-2-3,0 0 1,0 0 0,0 0-2,0 0 2,0 0-1,0 0 2,0 0-2,0 0 2,0 0-3,0 0 3,2 0-3,-2 0 2,0 0-1,0 0 2,4 4-1,-4 2 0,0 6 1,2 4-1,3 6 3,3 2 4,-3 2-5,0-7 1,3-10-2,-5 0-1,-3 1 1,2-8 0,-2-2 2,0 0-3,0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4 0,0-4 0,0 0 0,0 3 0,0-3 0,0 0 0,0 0 0,0 2 0,0 2 0,0 2 0,0-6 0,0 13 0,3-8 0,-1 12 0,4 7 0,-1-5 0,0-4 0,-3 2 0,2-8 0,-4-8 0,2 7 0,-2-8 0,0 3 0,0 0 0,0 1 0,0-4 0,0 9 0,0-3 0,0 0 0,3 6 0,-3-2 0,0-4 0,0-3 0,0 1-2,0-4 2,0 0 0,2 0-2,-2 0-1,0 0 1,0 0 2,0 0-1,0 0 3,0 0-4,0 0 3,2 0-2,-2 0 2,3 0-1,-3 0 0,0 0 0,0 0 0,0 0 2,0 0-5,0 0 5,0 0-4,2 0 3,-2 0-3,0 0 0,4 0 2,-4 0-1,0 0 0,5 0 0,-1 0-2,7 0 2,-1 0 1,3 0-1,0 0 1,1 0 0,-5 0-3,5 0 3,-4 0-2,4 0 4,-5 0-3,7 0 2,-5 0-2,-2 0 0,5 0 1,-6 0-4,-1 0 2,-2 0 1,-1 0 1,-2 0-2,-2 0 4,0 0-4,0 0 4,0 0-2,0 0 0,3 0 0,-1 0 0,0 0 1,7 0-2,-4 0 3,8 0-4,0 0 4,3 0-2,2 0 0,-3 0 1,0 0-1,-7 0 0,3 0 0,-6 0 0,0 0-2,-3 0 3,-2 0-3,0 0 3,3 0-2,3 0 1,-2 2 0,5-2 1,-2 0-1,-2 0 0,3 0-1,0 0 1,2 0 0,-2 0 0,2 0 1,-2 0-2,0 0 1,-3 0 0,3 0 0,-5 0 0,4 0 0,-3 0 0,-2 0 0,3 0 0,-5 0 0,0 0-2,2 0 1,1 0 1,3 0-1,-2 0-1,4 0 3,0 0-3,2 0 4,3 0-4,-2 0 3,2 0-1,-6 0 0,2 0 0,0 0-1,0 0 2,-4 0-2,-1 0 2,-4-2-2,6 2 3,-3 0-3,-3 0 1,2 0 0,3 0 0,1 0 0,1-4-1,-2 4 2,4 0-3,0 0 4,2 0-3,0-3 1,-1 3 0,0 0 0,-2-3 1,-2 0-2,-2 3 0,1 0 0,-5 0 2,0 0-2,0 0 1,0 0-1,0 0 0,3 0 1,-3 0 0,0 0 0,0 0-1,0 0 2,0 0-3,0 0 4,0 0-3,0 0 1,0 0 0,0 0 0,0 0 0,0 0-1,0 0 1,0 0-1,0 0 2,0 0-3,0 0 2,0 0 0,0 0 0,0 0-1,0 0 1,0 0-3,0 0 3,0 0 0,0 0-2,0 0 3,0 0-2,0 0 1,0 0-1,0 0 1,0 0 0,0 0 0,0 0-1,0 0 0,0 0 0,0 0 0,0 0 0,0 0 0,0 0 1,0 0 0,0 0 0,0 0 1,0 0-3,0 0 4,0 0-3,0 0 2,0 0-2,0 0 2,0 0-1,0 0 0,0 0-2,0 0 2,0 0 0,0 0-1,0 0 2,0 0-1,0 0 0,0 0 0,0 0-1,0 0 2,0 0-2,0 0 2,0 0-2,0 0 2,0 0-1,0 0 0,0 0-1,0 0 1,0 0 0,0 0 0,0 0 0,0 0-2,0 0 3,0 0-3,0 0 2,0 0 0,0 0-2,0 0 2,0 0 2,0 0-2,0 0 0,0 0 1,0 0-4,0 0 5,0 0-4,0 0 2,0 0 0,0 0-1,0 0 1,0 0-1,0 0 1,0 0-1,0 0 2,0 0-1,0 0 1,0 0-2,0 0 2,0 0-1,0 0 0,0 0 0,0 0-1,0 0 2,0 0-2,0 0 2,0 0-1,0 0 1,0 0-1,0 0 0,0 0 0,0 0-1,0 0 2,0 0-2,0 0 4,0 0-6,0 0 6,0 0-5,0 0 2,0 0 0,0 0 0,0 0 2,0 0-4,0 0 4,0 0-4,0 0 4,0 0-2,0 0 0,0 0 0,0 0 0,0 0 0,0 0 0,0 0 0,0 0 0,0 0 1,0 0-2,0 0 2,0 0-2,0 0 1,0 0 0,0 0 0,0 0 0,0 0 0,0 0 1,0 0-2,0 0 1,0 0 0,0 0-2,0 0 1,0 0-1,0 0 0,0 0 2,0 0 0,0 0-1,0 0 2,0 0-2,0 0 2,0 0-2,0 0 2,0 0-1,0 0 0,0 0 0,0 0-1,0 0 3,0 0-4,0 0 4,0 0-4,0 0 3,0 0-2,0 0 1,0 0 0,0 0-1,0 0 2,0 0-2,0 0 3,0 0-4,0 0 4,0 0-3,0 0 1,0 0 0,0 0 0,0 0 0,0 0-1,0 0 2,0 0-2,0 0 2,0 0-2,0 0 1,0 0 0,0 0-1,0 0 1,0 0-1,0 0 1,0 0-2,0 0 4,0 0-4,0 0 2,0 0 0,0 0-1,0 0 1,0 0-1,0 0 2,0 0-2,0 0 3,0 0-2,0 0 0,0 0 0,0 0-1,0 0 1,0 0 0,0 0 0,0 0 0,0 0 0,0 0-1,0 0 2,0 0-1,0 0 0,0 0 0,0 0-1,0 0 1,0 0 0,0 0 0,0 0-1,0 0 2,0 0-2,0 0 2,0 0-1,0 0 0,0 0 0,0 0-1,0 0 2,0 0-2,0 0 2,0 0-2,0 0 2,0 0-1,0 0 0,0 0 0,0 0-1,0 0-1,0 0 2,0 0-1,0 0 0,0 0-1,0 0 1,0 0-1,0 0 2,0 0-3,0 0 1,0 0 0,0 0 1,0 0 1,0 0 0,0-4-3,0 4 3,0 0-1,0 0 0,0 0 0,0 0-1,0 0-1,0 0 3,0 0-3,0 0 2,0 0-1,0 0 2,0 0-1,0 0 0,0 0 0,0 0-2,0 0 2,0 0-2,0 0 2,0 0 0,0-2-2,0 2 4,0 0-2,0 0 1,0 0 0,0 0 1,0 0-1,0-4 0,-3 4 2,3 0-4,0 0 4,0 0-4,0 0 4,0 0-4,0 0 4,0 0-4,0 0 2,0 0 0,0 0 2,0 0-2,0 0 0,0 0 1,0 0-2,0 0 2,0 0-1,0 0 0,0 0 0,0 0 0,0 0 2,0 0-3,0 0 2,0 0-1,0 0 1,0 0 0,0 0-1,0 0 0,0 0 0,0 0 0,0 0-2,0 0 4,0 0-4,0 0 2,0 0-1,0 0 0,0 0 1,0 0-1,0 0 1,0 0-2,0 0 4,0 0-5,0 0 6,0 0-6,0 0 3,0 0-1,0 0-1,0 0 1,0 0 1,0 0 0,0 0-1,0 0 2,0 0-3,0 0 2,0 0 0,0 0-2,0 0 0,0 0-1,0 0 0,0 0 3,0 0-2,0 0 2,0 0 0,0 0-1,0 0 1,0 0 0,0 0 0,0 0 0,0 0 1,0 0-1,0 0 0,0 0 1,0 0-1,0 0 1,0 0 0,0 0 0,0 0-1,0 0 0,0 0 0,0 0 0,0 0 1,0 0 1,0 0-1,0 0-1,0 0 1,0 0-1,0 0 0,0 0 0,0 0 0,0 0 2,0 0-4,0 0 4,0 0-3,0 0 2,0 0-1,0 0 0,0 0 0,0 0 0,0 0 1,0 0 1,0 0-1,0 0 1,0 0-1,0 0-1,0 0 0,0 0 0,0 0 1,0 0-1,0 0 3,0 0-3,0 0 2,0 0-1,0 0-1,0 0 2,0 0-3,0 0 1,0 0 0,0 0 0,0 0 1,0 0-1,0 0 1,0 0-2,0 0 3,0 0-4,0 0 3,0 0-1,0 0 0,0 0 1,0 0-1,0 0 0,0 0-1,0 0 2,0 0-1,0 0 0,0 0 0,0 0 0,0 0 0,0 0 0,0 0 0,0 0-1,0 0 3,0 0-3,0 0 2,0 0-2,0 0 2,0 0-2,0 0 1,0 0 0,0 0 0,0 0 1,0 0-3,0 0 4,0 0-3,0 0 2,0 0-2,0 0 1,0 0 0,0 0 0,0 0 1,0 0-2,0 0 3,0 0-4,0 0 3,0 0-1,0 0 0,0 0 0,0 0 0,0 0 0,0 0-1,0 0 3,0 0-3,0 0 2,0 0-2,0 0 1,0 0 0,0 0-1,0 0 1,0 0 0,0 0 1,0 0-3,0 0 3,0 0-2,0 0 2,0 0-2,0 0 1,0 0 0,0 0 0,0 0 0,0 0-1,0 0 3,0 0-3,0 0 2,0 0-2,0 0 1,0 0 0,0 0 0,0 0 0,0 0 0,0 0 1,0 0-3,0 0 3,0 0-2,0 0 2,0 0-1,0 0 0,0 0 0,0 0-1,0 0 2,0 0-2,0 0 3,0 0-4,0 0 4,0 0-3,0 0 1,0 0 0,0 0 0,0 0 0,0 0-1,0 0 1,0 0-1,0 0 2,0 0-1,0 0 1,0 0-1,0 0 0,0 0-2,0 0 1,0 0-1,0 0 1,0 0-2,0 0 2,0 0 0,0 0-1,0 0 0,0 0 1,0 0 1,0 0-2,0 0 2,0 0-1,0 0 0,0 0 1,0 0-1,-2 0-1,-1 0 1,-7 0-1,2 0 2,-5 0 0,-3 0 1,3 0-1,4 0 1,-2 0-1,1 0 1,2 0-1,0 0 0,5 0 1,0 0-2,1 0 1,-3 0-1,3 0 2,-1 0-3,3 0 3,-3 0-2,0 0 2,1 0-1,2 0 0,-2 0 0,-1 0 0,1 0 1,-2 0-2,-1 0 2,-2 0-2,1 0 2,1 0-2,-2 0 2,-1 0-1,3 0 0,-6 0-1,1 0 0,-1 0 1,-2 0-2,-2 0 3,5 0-2,-3 0 2,-1 0-2,4 0 1,0 0 0,2 0-1,0 0 3,0 0-4,1 0 4,-4 0-3,4 0 2,1 0-2,-2 0 1,6 0 0,-3 0 0,2 0 1,-2 0-2,0 0 3,3 0-3,-5 0 3,3 0-4,-1 0 3,-1 0-1,3 0 0,1 0 0,0 0 0,2 0 1,-3 0-2,-3 0 2,4 0-2,-3 0 3,0 0-3,3 0 2,-4 0-1,3 0 0,-2 0 0,-1 0-1,4 0 2,0 0-2,-1 0 3,1 0-2,-4 0 0,1 0-1,0 0 0,3 0 2,-1 0-2,0 0 2,-2 0-1,3 0 1,-1 0-2,-3 0 1,4 0-1,-3 0 1,2 0 0,1 0 0,-4 0 1,4 0-3,-3 0 4,0 0-4,1 0 4,2 0-3,0 0 1,-3 4 0,2-4 0,-3 2 0,4-2 0,2 0 0,-3 0 0,1 0 0,-3 0-1,2 0 1,-2 0-1,0 0 1,-1 4-1,1-4 0,3 0 2,-3 0-2,3 0 2,-2 0-2,2 0 2,2 0-1,-3 0 0,3 0-1,-2 3 1,2 0 0,-3-3-1,3 0 2,-2 0-3,2 0 4,0 0-3,-4 0 2,4 0-1,-2 0 0,2 0 0,-3 0 0,3 0 1,0 0-2,-2 0 3,2 0-4,0 0 4,0 0-3,0 0 1,0 0-1,0 0 1,0 0 1,0 0-1,-2 0 0,2 0 0,0 0 1,0 0-2,0 3 2,0-3 0,0 0-1,0 0 1,0 0 0,0 0 0,0 0-1,0 0 1,0 4-2,0-4 2,0 2-1,0-2 0,0 0 0,0 4 0,0-4 0,0 0-1,-3 0 1,3 0-2,0 0 3,0 0-2,0 0 2,0 0-1,0 3 0,0-3 0,0 0-1,0 2 2,-2-2-2,2 0 2,0 3-2,0-3 2,0 0-2,0 4 1,0-4 0,0 0 0,0 0 0,0 3 0,0 0 1,0 3-2,0 1 2,0-5-2,0 2 1,-4-1 0,4 0 0,-2 0 0,2 1 0,0-2 1,0 8-2,0-4 4,0 4-6,0-1 5,0-3-2,0 0 0,0 1 0,0-1 0,0 0 0,0 0-1,0 0 3,0 4-4,0-4 4,0-3-3,0 3 1,0-3 0,0 0 0,0 0 0,0 1-1,0 5 3,0 0-3,0 1 3,0 2-3,0-5 1,0-2 0,0 2-1,0-1 1,0-3 0,0 4-1,0-7 0,0 0 2,0 2 0,0 1-1,0 4 0,0-1 1,0 3-1,0-6 0,0 7 0,0-4 0,0 0 2,0 7-2,0-7 1,0 0-1,0 3 1,0-2-1,0-1 1,0 3-1,0 1 0,0-4 1,0 0-1,0 4 1,0-1-2,0 0 2,0 3-1,0 1 0,0-4 0,0 4 0,0-3 0,0-1 0,0 0 0,0 1 0,0-5 1,0 1 1,0 1-2,0-1 0,0 4 0,0-1 0,0 0 0,0 1 1,0-1-1,0 0 3,0 1-5,0-4 4,0 0-1,0-3-1,0 4 1,0-1-1,2 0 2,-2 0-1,0 4-1,0-4 4,0 0-2,0 3-1,4 0 0,-4 1 0,0-3-1,0-3 0,2 7 0,-2-2 1,0-3-3,0 1 4,0-1-2,3 3 1,-3-5-1,0 2 0,0-1 0,0 2 0,0 3 1,0-1-2,0 0 4,0-3-5,0 0 3,0 2-2,2 0 2,-2 2-1,0-4 0,0 0 0,0 0-1,2 0 3,1 0-2,-3 1 0,0-4 1,0 3 1,0-3-2,0-3 1,0 3 1,0-3 2,2 4 0,2-4 4,-4 2-4,0-2 3,0 0-6,0 0 5,0 0-5,0 0 2,2 0 1,-2 0-4,0 0 7,3 0-5,-3 0 6,0 0-2,0 0 6,0 0-2,0 0 2,0 0-8,0 0-4,0 0 0,2 0 0,-2 0 0,0 0 0,0 0 0,0 0 0,0 0 0,0 0 0,0 0 0,0 0 0,0 0 0,0 0 0,0 0 0,0 0 0,0 0 0,0 4 0,3 3 0,-1 1 0,-2-1 0,0-1 0,0-3 0,0 0 0,0 0 0,0-3 0,0 0 0,0 0 0,0 0 0,0 0 0,0 0 0,0 4 0,0-4 0,0 0 0,0 0 0,0 0 0,0 0 0,0 0 0,0 0 0,0 0 0,0 0 0,0 0 0,0 0 0,0 0 0,0 0 0,0 2 0,0-2 0,0 3 0,0 1 0,0-4 0,0 0 0,0 2 0,0-2 0,0 4 0,0-4 0,0 0 0,0 0 0,0 3 0,0-3 0,0 0 0,0 0 0,0 0 0,0 3 0,0-3 0,0 0 0,0 2 0,0 3 0,0 1 0,0 3 0,0-3 0,0 1 0,0-5 0,0 2 0,0 1 0,0 2 0,0-4 0,0 4 0,0-1 0,0 6 0,0 0 0,0-2 0,0 2 0,0-2 0,0-4 0,0 0 0,0-3 0,0 0 0,0 3 0,0 1 0,0-1 0,0 7 0,0-1 0,0 0 0,0 7 0,0-4 0,-2-5 0,2 3 0,0-8 0,-3 2 0,1 3 0,2-4 0,-3 6 0,3-2 0,0 2 0,-2 0 0,2-2 0,0-1 0,0-3 0,0-3 0,0 3 0,0-2 0,0 2 0,-4 1 0,4 2 0,0-3 0,0 3 0,0-3 0,0 1 0,0-5 0,0 2 0,0-1 0,0 0 0,0 0 0,0 0 0,0-1 0,0 3 0,0-2 0,0-1 0,0 2 0,0 2 0,0-3 0,0 3 0,0 3 0,0 1 0,0-1 0,0 4 0,0-1 0,0 4 0,0 9 0,0 3 0,0 0 0,0 6 0,0 3 0,0-6 0,0 1 0,0-11 0,0-8 0,0-7 0,0-6 0,0 0 0,0 0 0,0 0 0,0 0 0,0 0 0,0 0 0,0 0 0,0 0 0,0 0 0,0 0 0,0 0 0,0 0 0,0 0 0,0 0 0,0 0 0,0 0 0,0 0 0,0 0 0,0 0 0,0 0 0,0 0 0,0 0 0,0 0 0,0 0 0,0 0 0,0 0 0,0 0 0,0 0 0,0 0 0,0 0 0,0 0 0,0 0 0,0 0 0,0 0 0,0 0 0,0 0 0,0 0 0,0 0 0,0 0 0,0 0 0,0 0 0,0 0 0,0 3 0,0 1 0,0 2 0,0-3 0,0 0 0,0 0 0,0-3 0,4 0 0,-4 3 0,0-3 0,0 3 0,0-3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 0,0 0-6,0 0 5,0 0-4,0 0 3,2 0-1,-2 0 0,0 0 2,0 0-3,0 0 4,0 0-4,0 0 3,0 0 0,3 0 1,-1 0 0,3 0-2,3 0 2,6 0-7,-2 0 6,1 0-4,0 0 2,-6 0-3,4 0 3,-2 0 0,-2 0 0,-5-3 3,3 3 0,1-3-1,-1 3 2,0-3-3,1 3 2,1 0 0,-2-3 0,1 3-2,-1-3 2,-1-1 0,2 4-1,-1 0 2,4-2-2,-2 2 2,4 0-1,-2-4 2,5 1-2,-1 3 0,-3-2 0,0 2 0,1-4 0,-4 0 0,4 4 0,-3-2 0,-6 2 0,2 0 0,0 0 0,1 0 0,6-3 0,-1 3 0,-2 0 0,2 0 0,-7 0-2,2 0 4,-2 0-4,-1-4 4,0 4-4,4-2 2,-3 2 0,-1 0 0,-2 0 0,0 0 0,5 0 2,-1 0-4,3 0 4,0 0-4,1-4 2,0 4 0,0 0 0,-1-3 0,-1 3 0,-1-3 0,2 3-1,-1 0 4,-1 0-6,0 0 6,4 0-6,0 0 4,4 0-1,1 0 0,-4 0 0,0 0-1,1 0 4,-6 0-6,3 0 6,-8 0-6,3 0 3,-1 0-1,0 0 1,7 0 0,-2 0 0,6 0 1,1 0-2,-2 0 2,3 0-2,1 0 3,-3 0-3,-2 0 2,-1 0-1,-2 0 0,-1 0 0,2 0-1,0 0 4,0 0-5,-4 0 4,5 0-2,-5 0 0,2 0 0,2 0-3,-4 0 2,1 0 1,-1 0 0,-3 0-2,0 0 2,-2 0-1,0 0 0,0 0 1,0 0-1,0 0 1,3 0 0,-3 0 1,2 0-2,-2 0 2,0 0-2,4 0 2,-4 0-2,0 0 1,0 0 0,0 0 0,2 0 0,-2 0-1,0 0 3,0 0-2,3 0 0,-1 0 0,-2 0 0,2 0-1,1 0 1,0 0 0,0 0 0,-3 0-1,0 0 0,0 0 2,0 0-4,0 0 5,0 0-2,0 0 0,0 0 0,0 0 0,0 0 1,0 0-2,0 0 2,0 0 0,0 0 0,0 0 0,0 0 0,0 0 3,0 0 2,0 0-3,0 0 1,0 0-2,0 0 3,0 0-4,0 0 3,0 0-3,0 0 2,0 0-3,0 0 3,0 0 0,0 0-2,0 0 3,0 0-2,0 0 4,0 0-3,0 0 2,0 3-5,0-3 0,0 0 0,0 0 0,0 0-1,0 0 0,0 0 0,0 0 2,0 0-2,0 0 1,0 0-4,0 0-6,0 0-11,0 0-17,0 0-53,0 0-87,0-10-250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251D684-580E-417D-B6EC-0E68B9F1A30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2015/10/30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3F91D90-CFA8-46FE-A545-C89675674C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32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dirty="0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684-580E-417D-B6EC-0E68B9F1A30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2015/10/30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1D90-CFA8-46FE-A545-C89675674C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94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684-580E-417D-B6EC-0E68B9F1A30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2015/10/30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1D90-CFA8-46FE-A545-C89675674C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608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684-580E-417D-B6EC-0E68B9F1A30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2015/10/30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1D90-CFA8-46FE-A545-C89675674C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137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684-580E-417D-B6EC-0E68B9F1A30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2015/10/30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1D90-CFA8-46FE-A545-C89675674C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95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684-580E-417D-B6EC-0E68B9F1A30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2015/10/30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1D90-CFA8-46FE-A545-C89675674C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218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684-580E-417D-B6EC-0E68B9F1A30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2015/10/30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1D90-CFA8-46FE-A545-C89675674C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818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684-580E-417D-B6EC-0E68B9F1A30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2015/10/30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1D90-CFA8-46FE-A545-C89675674C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967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684-580E-417D-B6EC-0E68B9F1A30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2015/10/30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1D90-CFA8-46FE-A545-C89675674C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37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684-580E-417D-B6EC-0E68B9F1A30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2015/10/30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1D90-CFA8-46FE-A545-C89675674C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19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684-580E-417D-B6EC-0E68B9F1A30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2015/10/30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1D90-CFA8-46FE-A545-C89675674C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27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684-580E-417D-B6EC-0E68B9F1A30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2015/10/30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1D90-CFA8-46FE-A545-C89675674C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775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684-580E-417D-B6EC-0E68B9F1A30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2015/10/30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1D90-CFA8-46FE-A545-C89675674C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667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684-580E-417D-B6EC-0E68B9F1A30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2015/10/30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1D90-CFA8-46FE-A545-C89675674C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46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684-580E-417D-B6EC-0E68B9F1A30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2015/10/30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1D90-CFA8-46FE-A545-C89675674C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31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684-580E-417D-B6EC-0E68B9F1A30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2015/10/30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1D90-CFA8-46FE-A545-C89675674C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544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dirty="0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1D684-580E-417D-B6EC-0E68B9F1A30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2015/10/30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1D90-CFA8-46FE-A545-C89675674C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6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251D684-580E-417D-B6EC-0E68B9F1A30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2015/10/30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3F91D90-CFA8-46FE-A545-C89675674C6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88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kumimoji="1"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4400" dirty="0"/>
              <a:t>愛知県</a:t>
            </a:r>
            <a:r>
              <a:rPr lang="ja-JP" altLang="en-US" sz="4400" dirty="0" smtClean="0"/>
              <a:t>の観光産業を魅力的にするために</a:t>
            </a:r>
            <a:endParaRPr kumimoji="1" lang="ja-JP" altLang="en-US" sz="4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 anchor="b">
            <a:normAutofit fontScale="77500" lnSpcReduction="20000"/>
          </a:bodyPr>
          <a:lstStyle/>
          <a:p>
            <a:r>
              <a:rPr lang="ja-JP" altLang="en-US" sz="3200" b="1" dirty="0" smtClean="0"/>
              <a:t>愛知学院大学経済学部　多和田ゼミ</a:t>
            </a:r>
            <a:endParaRPr lang="en-US" altLang="ja-JP" sz="3200" b="1" dirty="0" smtClean="0"/>
          </a:p>
          <a:p>
            <a:r>
              <a:rPr lang="ja-JP" altLang="en-US" sz="3200" b="1" dirty="0" smtClean="0"/>
              <a:t>川松隼大　柴田翼</a:t>
            </a:r>
            <a:r>
              <a:rPr lang="ja-JP" altLang="en-US" sz="3200" b="1" dirty="0"/>
              <a:t>　</a:t>
            </a:r>
            <a:r>
              <a:rPr lang="ja-JP" altLang="en-US" sz="3200" b="1" dirty="0" smtClean="0"/>
              <a:t>間渕脩人　</a:t>
            </a:r>
            <a:endParaRPr lang="en-US" altLang="ja-JP" sz="3200" b="1" dirty="0" smtClean="0"/>
          </a:p>
          <a:p>
            <a:r>
              <a:rPr lang="ja-JP" altLang="en-US" sz="3200" b="1" dirty="0" smtClean="0"/>
              <a:t>森崎龍一　渡邉飛鳥</a:t>
            </a:r>
            <a:endParaRPr lang="en-US" altLang="ja-JP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403913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5400" dirty="0" smtClean="0"/>
              <a:t>都道府県別製造出荷額</a:t>
            </a:r>
            <a:endParaRPr kumimoji="1" lang="ja-JP" altLang="en-US" sz="54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851" y="2458113"/>
            <a:ext cx="6988297" cy="3703338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9118908" y="5822897"/>
            <a:ext cx="26181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1600" dirty="0">
                <a:solidFill>
                  <a:prstClr val="black"/>
                </a:solidFill>
              </a:rPr>
              <a:t>出典：愛知県公式</a:t>
            </a:r>
            <a:r>
              <a:rPr lang="en-US" altLang="ja-JP" sz="1600" dirty="0">
                <a:solidFill>
                  <a:prstClr val="black"/>
                </a:solidFill>
              </a:rPr>
              <a:t>Web</a:t>
            </a:r>
            <a:r>
              <a:rPr lang="ja-JP" altLang="ja-JP" sz="1600" dirty="0">
                <a:solidFill>
                  <a:prstClr val="black"/>
                </a:solidFill>
              </a:rPr>
              <a:t>サイト</a:t>
            </a:r>
          </a:p>
        </p:txBody>
      </p:sp>
      <p:sp>
        <p:nvSpPr>
          <p:cNvPr id="5" name="円形吹き出し 4"/>
          <p:cNvSpPr/>
          <p:nvPr/>
        </p:nvSpPr>
        <p:spPr>
          <a:xfrm>
            <a:off x="-20321" y="3149600"/>
            <a:ext cx="3677920" cy="1160182"/>
          </a:xfrm>
          <a:prstGeom prst="wedgeEllipseCallout">
            <a:avLst>
              <a:gd name="adj1" fmla="val 63110"/>
              <a:gd name="adj2" fmla="val 61706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prstClr val="white"/>
                </a:solidFill>
              </a:rPr>
              <a:t>約</a:t>
            </a:r>
            <a:r>
              <a:rPr lang="en-US" altLang="ja-JP" sz="3600" b="1" dirty="0">
                <a:solidFill>
                  <a:prstClr val="white"/>
                </a:solidFill>
              </a:rPr>
              <a:t>42</a:t>
            </a:r>
            <a:r>
              <a:rPr lang="ja-JP" altLang="en-US" sz="3600" b="1" dirty="0">
                <a:solidFill>
                  <a:prstClr val="white"/>
                </a:solidFill>
              </a:rPr>
              <a:t>兆</a:t>
            </a:r>
            <a:r>
              <a:rPr lang="en-US" altLang="ja-JP" sz="3600" b="1" dirty="0">
                <a:solidFill>
                  <a:prstClr val="white"/>
                </a:solidFill>
              </a:rPr>
              <a:t>18</a:t>
            </a:r>
            <a:r>
              <a:rPr lang="ja-JP" altLang="en-US" sz="3600" b="1" dirty="0">
                <a:solidFill>
                  <a:prstClr val="white"/>
                </a:solidFill>
              </a:rPr>
              <a:t>億</a:t>
            </a:r>
          </a:p>
        </p:txBody>
      </p:sp>
    </p:spTree>
    <p:extLst>
      <p:ext uri="{BB962C8B-B14F-4D97-AF65-F5344CB8AC3E}">
        <p14:creationId xmlns:p14="http://schemas.microsoft.com/office/powerpoint/2010/main" val="412704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5400" dirty="0"/>
              <a:t>中京工業地帯の出荷額</a:t>
            </a:r>
            <a:endParaRPr kumimoji="1" lang="ja-JP" altLang="en-US" sz="5400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half" idx="2"/>
          </p:nvPr>
        </p:nvSpPr>
        <p:spPr>
          <a:xfrm>
            <a:off x="6096000" y="2506027"/>
            <a:ext cx="5294569" cy="3594736"/>
          </a:xfrm>
        </p:spPr>
        <p:txBody>
          <a:bodyPr>
            <a:normAutofit/>
          </a:bodyPr>
          <a:lstStyle/>
          <a:p>
            <a:endParaRPr lang="en-US" altLang="ja-JP" sz="2800" b="1" u="sng" smtClean="0">
              <a:solidFill>
                <a:srgbClr val="FF0000"/>
              </a:solidFill>
            </a:endParaRPr>
          </a:p>
          <a:p>
            <a:r>
              <a:rPr lang="ja-JP" altLang="en-US" sz="2800" b="1" u="sng" dirty="0" smtClean="0">
                <a:solidFill>
                  <a:srgbClr val="FF0000"/>
                </a:solidFill>
              </a:rPr>
              <a:t>製造業</a:t>
            </a:r>
            <a:r>
              <a:rPr lang="ja-JP" altLang="en-US" sz="2800" b="1" u="sng" dirty="0">
                <a:solidFill>
                  <a:srgbClr val="FF0000"/>
                </a:solidFill>
              </a:rPr>
              <a:t>に特化</a:t>
            </a:r>
            <a:endParaRPr lang="en-US" altLang="ja-JP" sz="2800" b="1" u="sng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ja-JP" altLang="en-US" sz="2800" dirty="0"/>
              <a:t>例：</a:t>
            </a:r>
            <a:r>
              <a:rPr lang="ja-JP" altLang="ja-JP" sz="2800" dirty="0"/>
              <a:t>鉄鋼業・食料品・繊維工業・家具・プラスチック製品・ゴム製品・窯業土石製品</a:t>
            </a:r>
            <a:r>
              <a:rPr lang="ja-JP" altLang="en-US" sz="2800" dirty="0" smtClean="0"/>
              <a:t>など</a:t>
            </a:r>
            <a:endParaRPr lang="en-US" altLang="ja-JP" sz="2800" dirty="0" smtClean="0"/>
          </a:p>
          <a:p>
            <a:pPr marL="457200" lvl="1" indent="0">
              <a:buNone/>
            </a:pPr>
            <a:r>
              <a:rPr lang="ja-JP" altLang="en-US" sz="2800" dirty="0" smtClean="0">
                <a:solidFill>
                  <a:srgbClr val="FF0000"/>
                </a:solidFill>
              </a:rPr>
              <a:t>（</a:t>
            </a:r>
            <a:r>
              <a:rPr lang="ja-JP" altLang="en-US" sz="2800" dirty="0">
                <a:solidFill>
                  <a:srgbClr val="FF0000"/>
                </a:solidFill>
              </a:rPr>
              <a:t>都道府県別</a:t>
            </a:r>
            <a:r>
              <a:rPr lang="en-US" altLang="ja-JP" sz="2800" dirty="0">
                <a:solidFill>
                  <a:srgbClr val="FF0000"/>
                </a:solidFill>
              </a:rPr>
              <a:t>1</a:t>
            </a:r>
            <a:r>
              <a:rPr lang="ja-JP" altLang="en-US" sz="2800" dirty="0">
                <a:solidFill>
                  <a:srgbClr val="FF0000"/>
                </a:solidFill>
              </a:rPr>
              <a:t>位</a:t>
            </a:r>
            <a:r>
              <a:rPr lang="ja-JP" altLang="en-US" sz="2800" dirty="0" smtClean="0">
                <a:solidFill>
                  <a:srgbClr val="FF0000"/>
                </a:solidFill>
              </a:rPr>
              <a:t>）</a:t>
            </a:r>
            <a:endParaRPr lang="en-US" altLang="ja-JP" sz="2800" dirty="0"/>
          </a:p>
        </p:txBody>
      </p:sp>
      <p:pic>
        <p:nvPicPr>
          <p:cNvPr id="14" name="コンテンツ プレースホルダー 1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923514" y="2506027"/>
            <a:ext cx="8756179" cy="40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5400" dirty="0" smtClean="0"/>
              <a:t>愛知県の</a:t>
            </a:r>
            <a:r>
              <a:rPr lang="ja-JP" altLang="en-US" sz="5400" dirty="0"/>
              <a:t>製造業</a:t>
            </a:r>
            <a:endParaRPr kumimoji="1" lang="ja-JP" altLang="en-US" sz="5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276397" y="2708628"/>
            <a:ext cx="5639206" cy="388334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ja-JP" altLang="en-US" sz="2800" dirty="0" smtClean="0"/>
              <a:t>自動車</a:t>
            </a:r>
            <a:r>
              <a:rPr lang="ja-JP" altLang="en-US" sz="2800" dirty="0"/>
              <a:t>産業を中心と</a:t>
            </a:r>
            <a:r>
              <a:rPr lang="ja-JP" altLang="en-US" sz="2800" dirty="0" smtClean="0"/>
              <a:t>した</a:t>
            </a:r>
            <a:endParaRPr lang="en-US" altLang="ja-JP" sz="2800" dirty="0" smtClean="0"/>
          </a:p>
          <a:p>
            <a:pPr marL="0" indent="0" algn="ctr">
              <a:buNone/>
            </a:pPr>
            <a:r>
              <a:rPr lang="ja-JP" altLang="en-US" sz="2800" u="sng" dirty="0" smtClean="0">
                <a:solidFill>
                  <a:srgbClr val="FF0000"/>
                </a:solidFill>
              </a:rPr>
              <a:t>高水準</a:t>
            </a:r>
            <a:r>
              <a:rPr lang="ja-JP" altLang="en-US" sz="2800" u="sng" dirty="0">
                <a:solidFill>
                  <a:srgbClr val="FF0000"/>
                </a:solidFill>
              </a:rPr>
              <a:t>の「製造業」が多数</a:t>
            </a:r>
            <a:r>
              <a:rPr lang="ja-JP" altLang="en-US" sz="2800" u="sng" dirty="0" smtClean="0">
                <a:solidFill>
                  <a:srgbClr val="FF0000"/>
                </a:solidFill>
              </a:rPr>
              <a:t>存在する</a:t>
            </a:r>
            <a:endParaRPr lang="en-US" altLang="ja-JP" sz="2800" u="sng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altLang="ja-JP" sz="2800" u="sng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altLang="ja-JP" sz="2800" u="sng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ja-JP" altLang="en-US" sz="2800" dirty="0"/>
              <a:t>　</a:t>
            </a:r>
            <a:r>
              <a:rPr lang="ja-JP" altLang="en-US" sz="2800" u="sng" dirty="0"/>
              <a:t>「</a:t>
            </a:r>
            <a:r>
              <a:rPr lang="ja-JP" altLang="en-US" sz="2800" b="1" u="sng" dirty="0">
                <a:solidFill>
                  <a:srgbClr val="FF0000"/>
                </a:solidFill>
              </a:rPr>
              <a:t>製造業</a:t>
            </a:r>
            <a:r>
              <a:rPr lang="ja-JP" altLang="en-US" sz="2800" u="sng" dirty="0"/>
              <a:t>」に支えられてきた</a:t>
            </a:r>
          </a:p>
          <a:p>
            <a:pPr marL="0" indent="0" algn="ctr">
              <a:buNone/>
            </a:pPr>
            <a:endParaRPr lang="en-US" altLang="ja-JP" sz="2800" u="sng" dirty="0" smtClean="0">
              <a:solidFill>
                <a:srgbClr val="FF0000"/>
              </a:solidFill>
            </a:endParaRPr>
          </a:p>
        </p:txBody>
      </p:sp>
      <p:sp>
        <p:nvSpPr>
          <p:cNvPr id="8" name="下矢印 7"/>
          <p:cNvSpPr/>
          <p:nvPr/>
        </p:nvSpPr>
        <p:spPr>
          <a:xfrm>
            <a:off x="5410200" y="4195110"/>
            <a:ext cx="1371600" cy="784109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 b="1" dirty="0">
              <a:solidFill>
                <a:prstClr val="black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51884">
            <a:off x="511000" y="3976817"/>
            <a:ext cx="2996802" cy="2004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61605">
            <a:off x="8625145" y="3978460"/>
            <a:ext cx="3054436" cy="2043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0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5400" dirty="0" smtClean="0"/>
              <a:t>愛知県の魅力はあるのか？</a:t>
            </a:r>
            <a:endParaRPr kumimoji="1" lang="ja-JP" altLang="en-US" sz="5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16010" y="2285999"/>
            <a:ext cx="10359979" cy="368335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endParaRPr kumimoji="1" lang="en-US" altLang="ja-JP" dirty="0" smtClean="0"/>
          </a:p>
          <a:p>
            <a:pPr marL="0" indent="0" algn="ctr">
              <a:buNone/>
            </a:pPr>
            <a:r>
              <a:rPr kumimoji="1" lang="ja-JP" altLang="en-US" sz="4200" dirty="0" smtClean="0">
                <a:solidFill>
                  <a:srgbClr val="FF0000"/>
                </a:solidFill>
              </a:rPr>
              <a:t>「製造業」として発展</a:t>
            </a:r>
            <a:endParaRPr kumimoji="1" lang="en-US" altLang="ja-JP" sz="42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ja-JP" altLang="en-US" sz="3800" dirty="0"/>
              <a:t>国内</a:t>
            </a:r>
            <a:r>
              <a:rPr lang="ja-JP" altLang="en-US" sz="3800" dirty="0" smtClean="0"/>
              <a:t>でもトップクラスの生産率を誇る</a:t>
            </a:r>
            <a:endParaRPr lang="en-US" altLang="ja-JP" sz="3800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 algn="ctr">
              <a:buNone/>
            </a:pPr>
            <a:r>
              <a:rPr lang="ja-JP" altLang="en-US" sz="4200" dirty="0" smtClean="0">
                <a:solidFill>
                  <a:srgbClr val="FF0000"/>
                </a:solidFill>
              </a:rPr>
              <a:t>一方で</a:t>
            </a:r>
            <a:endParaRPr lang="en-US" altLang="ja-JP" sz="42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ja-JP" altLang="en-US" sz="3800" dirty="0"/>
              <a:t>観光地</a:t>
            </a:r>
            <a:r>
              <a:rPr lang="ja-JP" altLang="en-US" sz="3800" dirty="0" smtClean="0"/>
              <a:t>の魅力を最大限に引き出せてはいないのではないか</a:t>
            </a:r>
            <a:endParaRPr lang="en-US" altLang="ja-JP" sz="3800" dirty="0" smtClean="0"/>
          </a:p>
          <a:p>
            <a:pPr marL="0" indent="0">
              <a:buNone/>
            </a:pP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0974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330021" y="1085163"/>
            <a:ext cx="11531956" cy="1303867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5400" dirty="0" smtClean="0"/>
              <a:t>観光に魅力がないのはなぜ・・</a:t>
            </a:r>
            <a:endParaRPr kumimoji="1" lang="ja-JP" altLang="en-US" sz="540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1295401" y="2994813"/>
            <a:ext cx="9601196" cy="331893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kumimoji="1" lang="ja-JP" altLang="en-US" sz="4000" dirty="0" smtClean="0"/>
              <a:t>多くの人が</a:t>
            </a:r>
            <a:r>
              <a:rPr kumimoji="1" lang="ja-JP" altLang="en-US" sz="4000" u="sng" dirty="0" smtClean="0">
                <a:solidFill>
                  <a:srgbClr val="FF0000"/>
                </a:solidFill>
              </a:rPr>
              <a:t>「</a:t>
            </a:r>
            <a:r>
              <a:rPr lang="ja-JP" altLang="en-US" sz="4000" u="sng" dirty="0" smtClean="0">
                <a:solidFill>
                  <a:srgbClr val="FF0000"/>
                </a:solidFill>
              </a:rPr>
              <a:t>ものづく</a:t>
            </a:r>
            <a:r>
              <a:rPr lang="ja-JP" altLang="en-US" sz="4000" u="sng" dirty="0">
                <a:solidFill>
                  <a:srgbClr val="FF0000"/>
                </a:solidFill>
              </a:rPr>
              <a:t>り</a:t>
            </a:r>
            <a:r>
              <a:rPr kumimoji="1" lang="ja-JP" altLang="en-US" sz="4000" u="sng" dirty="0" smtClean="0">
                <a:solidFill>
                  <a:srgbClr val="FF0000"/>
                </a:solidFill>
              </a:rPr>
              <a:t>」＝名古屋</a:t>
            </a:r>
            <a:r>
              <a:rPr kumimoji="1" lang="ja-JP" altLang="en-US" sz="4000" dirty="0" smtClean="0"/>
              <a:t>という認識</a:t>
            </a:r>
            <a:endParaRPr kumimoji="1" lang="en-US" altLang="ja-JP" sz="4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4000" dirty="0" smtClean="0"/>
              <a:t>観光地とし</a:t>
            </a:r>
            <a:r>
              <a:rPr lang="ja-JP" altLang="en-US" sz="4000" dirty="0"/>
              <a:t>て</a:t>
            </a:r>
            <a:r>
              <a:rPr lang="ja-JP" altLang="en-US" sz="4000" dirty="0" smtClean="0"/>
              <a:t>よく知られていない</a:t>
            </a:r>
            <a:endParaRPr lang="en-US" altLang="ja-JP" sz="4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4000" dirty="0" smtClean="0"/>
              <a:t>愛知</a:t>
            </a:r>
            <a:r>
              <a:rPr lang="ja-JP" altLang="en-US" sz="4000" dirty="0"/>
              <a:t>県</a:t>
            </a:r>
            <a:r>
              <a:rPr kumimoji="1" lang="ja-JP" altLang="en-US" sz="4000" dirty="0" smtClean="0"/>
              <a:t>自身が</a:t>
            </a:r>
            <a:r>
              <a:rPr kumimoji="1" lang="ja-JP" altLang="en-US" sz="4000" u="sng" dirty="0" smtClean="0">
                <a:solidFill>
                  <a:srgbClr val="FF0000"/>
                </a:solidFill>
              </a:rPr>
              <a:t>魅力を伝えきれていない</a:t>
            </a:r>
            <a:endParaRPr kumimoji="1" lang="en-US" altLang="ja-JP" sz="4000" u="sng" dirty="0" smtClean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06312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48108" y="2718114"/>
            <a:ext cx="8203843" cy="20091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755885" y="2505612"/>
            <a:ext cx="6729309" cy="243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b="1" dirty="0">
                <a:solidFill>
                  <a:prstClr val="black"/>
                </a:solidFill>
              </a:rPr>
              <a:t>「</a:t>
            </a:r>
            <a:r>
              <a:rPr lang="ja-JP" altLang="en-US" sz="6000" b="1" dirty="0">
                <a:solidFill>
                  <a:srgbClr val="FF0000"/>
                </a:solidFill>
              </a:rPr>
              <a:t>ものづくり</a:t>
            </a:r>
            <a:r>
              <a:rPr lang="ja-JP" altLang="en-US" sz="6000" b="1" dirty="0">
                <a:solidFill>
                  <a:prstClr val="black"/>
                </a:solidFill>
              </a:rPr>
              <a:t>」を観光化するために</a:t>
            </a:r>
          </a:p>
        </p:txBody>
      </p:sp>
    </p:spTree>
    <p:extLst>
      <p:ext uri="{BB962C8B-B14F-4D97-AF65-F5344CB8AC3E}">
        <p14:creationId xmlns:p14="http://schemas.microsoft.com/office/powerpoint/2010/main" val="218012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訪日外国人旅行客数の推移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48" y="2614411"/>
            <a:ext cx="6259365" cy="3573609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8654379" y="3692238"/>
            <a:ext cx="1455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prstClr val="black"/>
                </a:solidFill>
              </a:rPr>
              <a:t>なので</a:t>
            </a:r>
          </a:p>
        </p:txBody>
      </p:sp>
      <p:sp>
        <p:nvSpPr>
          <p:cNvPr id="9" name="円/楕円 8"/>
          <p:cNvSpPr/>
          <p:nvPr/>
        </p:nvSpPr>
        <p:spPr>
          <a:xfrm>
            <a:off x="7804597" y="4310570"/>
            <a:ext cx="3234463" cy="175892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prstClr val="black"/>
                </a:solidFill>
              </a:rPr>
              <a:t>「</a:t>
            </a:r>
            <a:r>
              <a:rPr lang="ja-JP" altLang="en-US" sz="2800" b="1" dirty="0">
                <a:solidFill>
                  <a:srgbClr val="FF0000"/>
                </a:solidFill>
              </a:rPr>
              <a:t>ものづくり</a:t>
            </a:r>
            <a:r>
              <a:rPr lang="ja-JP" altLang="en-US" sz="2800" b="1" dirty="0">
                <a:solidFill>
                  <a:prstClr val="black"/>
                </a:solidFill>
              </a:rPr>
              <a:t>」</a:t>
            </a:r>
            <a:endParaRPr lang="en-US" altLang="ja-JP" sz="2800" b="1" dirty="0">
              <a:solidFill>
                <a:prstClr val="black"/>
              </a:solidFill>
            </a:endParaRPr>
          </a:p>
          <a:p>
            <a:pPr algn="ctr"/>
            <a:r>
              <a:rPr lang="ja-JP" altLang="en-US" b="1" dirty="0">
                <a:solidFill>
                  <a:prstClr val="black"/>
                </a:solidFill>
              </a:rPr>
              <a:t>で訪日外国人旅行客も集めたい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6323162" y="1957592"/>
            <a:ext cx="4447307" cy="2623034"/>
            <a:chOff x="6323162" y="1957592"/>
            <a:chExt cx="4447307" cy="2623034"/>
          </a:xfrm>
        </p:grpSpPr>
        <p:sp>
          <p:nvSpPr>
            <p:cNvPr id="5" name="四角形吹き出し 4"/>
            <p:cNvSpPr/>
            <p:nvPr/>
          </p:nvSpPr>
          <p:spPr>
            <a:xfrm>
              <a:off x="7937117" y="1957592"/>
              <a:ext cx="2833352" cy="1580742"/>
            </a:xfrm>
            <a:prstGeom prst="wedgeRectCallout">
              <a:avLst>
                <a:gd name="adj1" fmla="val -82625"/>
                <a:gd name="adj2" fmla="val 5373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>
                  <a:solidFill>
                    <a:prstClr val="black"/>
                  </a:solidFill>
                </a:rPr>
                <a:t>近年は</a:t>
              </a:r>
              <a:r>
                <a:rPr lang="ja-JP" altLang="en-US" b="1" dirty="0">
                  <a:solidFill>
                    <a:srgbClr val="FF0000"/>
                  </a:solidFill>
                </a:rPr>
                <a:t>増加傾向</a:t>
              </a:r>
              <a:r>
                <a:rPr lang="ja-JP" altLang="en-US" b="1" dirty="0">
                  <a:solidFill>
                    <a:prstClr val="black"/>
                  </a:solidFill>
                </a:rPr>
                <a:t>にある</a:t>
              </a:r>
            </a:p>
          </p:txBody>
        </p:sp>
        <p:cxnSp>
          <p:nvCxnSpPr>
            <p:cNvPr id="7" name="直線矢印コネクタ 6"/>
            <p:cNvCxnSpPr/>
            <p:nvPr/>
          </p:nvCxnSpPr>
          <p:spPr>
            <a:xfrm flipV="1">
              <a:off x="6323162" y="2777706"/>
              <a:ext cx="983412" cy="18029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テキスト ボックス 7"/>
          <p:cNvSpPr txBox="1"/>
          <p:nvPr/>
        </p:nvSpPr>
        <p:spPr>
          <a:xfrm>
            <a:off x="9382035" y="6017076"/>
            <a:ext cx="2603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/>
              <a:t>出典：「ニッポンの国際観光統計」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32300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「</a:t>
            </a:r>
            <a:r>
              <a:rPr kumimoji="1" lang="ja-JP" altLang="en-US" dirty="0" smtClean="0">
                <a:solidFill>
                  <a:srgbClr val="FF0000"/>
                </a:solidFill>
              </a:rPr>
              <a:t>ものづくり</a:t>
            </a:r>
            <a:r>
              <a:rPr kumimoji="1" lang="ja-JP" altLang="en-US" dirty="0" smtClean="0"/>
              <a:t>」で</a:t>
            </a:r>
            <a:r>
              <a:rPr kumimoji="1" lang="ja-JP" altLang="en-US" smtClean="0"/>
              <a:t>の観光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当時の製造業で使われていた機器等を見学できる</a:t>
            </a:r>
            <a:endParaRPr kumimoji="1" lang="en-US" altLang="ja-JP" sz="3200" dirty="0" smtClean="0"/>
          </a:p>
          <a:p>
            <a:r>
              <a:rPr lang="ja-JP" altLang="en-US" sz="3200" dirty="0" smtClean="0"/>
              <a:t>「</a:t>
            </a:r>
            <a:r>
              <a:rPr lang="ja-JP" altLang="en-US" sz="3200" dirty="0" smtClean="0">
                <a:solidFill>
                  <a:srgbClr val="FF0000"/>
                </a:solidFill>
              </a:rPr>
              <a:t>ものづくり</a:t>
            </a:r>
            <a:r>
              <a:rPr lang="ja-JP" altLang="en-US" sz="3200" dirty="0" smtClean="0"/>
              <a:t>」を体験できる</a:t>
            </a:r>
            <a:endParaRPr lang="en-US" altLang="ja-JP" sz="3200" dirty="0" smtClean="0"/>
          </a:p>
          <a:p>
            <a:r>
              <a:rPr kumimoji="1" lang="ja-JP" altLang="en-US" sz="3200" dirty="0" smtClean="0"/>
              <a:t>製造された「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ものづくり</a:t>
            </a:r>
            <a:r>
              <a:rPr kumimoji="1" lang="ja-JP" altLang="en-US" sz="3200" dirty="0" smtClean="0"/>
              <a:t>」製品を購入できる</a:t>
            </a:r>
            <a:endParaRPr kumimoji="1" lang="en-US" altLang="ja-JP" sz="3200" dirty="0" smtClean="0"/>
          </a:p>
          <a:p>
            <a:r>
              <a:rPr lang="ja-JP" altLang="en-US" sz="3200" dirty="0"/>
              <a:t>日本</a:t>
            </a:r>
            <a:r>
              <a:rPr lang="ja-JP" altLang="en-US" sz="3200" dirty="0" smtClean="0"/>
              <a:t>の</a:t>
            </a:r>
            <a:r>
              <a:rPr lang="ja-JP" altLang="en-US" sz="3200" dirty="0"/>
              <a:t>産業</a:t>
            </a:r>
            <a:r>
              <a:rPr lang="ja-JP" altLang="en-US" sz="3200" dirty="0" smtClean="0"/>
              <a:t>の歴史を味わうことができる</a:t>
            </a:r>
            <a:endParaRPr kumimoji="1" lang="en-US" altLang="ja-JP" sz="3200" dirty="0" smtClean="0"/>
          </a:p>
          <a:p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4320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5400" dirty="0"/>
              <a:t>自動車産業施設</a:t>
            </a:r>
            <a:endParaRPr kumimoji="1" lang="ja-JP" altLang="en-US" sz="5400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858238" y="2305772"/>
            <a:ext cx="5152105" cy="3646506"/>
            <a:chOff x="858238" y="2305772"/>
            <a:chExt cx="5152105" cy="3646506"/>
          </a:xfrm>
        </p:grpSpPr>
        <p:pic>
          <p:nvPicPr>
            <p:cNvPr id="4" name="コンテンツ プレースホルダ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2" y="2729552"/>
              <a:ext cx="4215327" cy="2966377"/>
            </a:xfrm>
            <a:prstGeom prst="rect">
              <a:avLst/>
            </a:prstGeom>
          </p:spPr>
        </p:pic>
        <p:sp>
          <p:nvSpPr>
            <p:cNvPr id="5" name="円/楕円 4"/>
            <p:cNvSpPr/>
            <p:nvPr/>
          </p:nvSpPr>
          <p:spPr>
            <a:xfrm>
              <a:off x="858238" y="2305772"/>
              <a:ext cx="1970468" cy="139091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>
                  <a:solidFill>
                    <a:srgbClr val="C00000"/>
                  </a:solidFill>
                </a:rPr>
                <a:t>トヨタ産業技術記念館</a:t>
              </a: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2606430" y="5107381"/>
              <a:ext cx="3403913" cy="8448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ja-JP" b="1" dirty="0">
                  <a:solidFill>
                    <a:srgbClr val="7030A0"/>
                  </a:solidFill>
                </a:rPr>
                <a:t>自動車・繊維機械の産業・技術の変遷を展示</a:t>
              </a:r>
              <a:endParaRPr lang="ja-JP" altLang="en-US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5843472" y="2315659"/>
            <a:ext cx="5374381" cy="3617266"/>
            <a:chOff x="5843472" y="2315659"/>
            <a:chExt cx="5374381" cy="3617266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3239" y="2729552"/>
              <a:ext cx="4215327" cy="2952324"/>
            </a:xfrm>
            <a:prstGeom prst="rect">
              <a:avLst/>
            </a:prstGeom>
          </p:spPr>
        </p:pic>
        <p:sp>
          <p:nvSpPr>
            <p:cNvPr id="7" name="円/楕円 6"/>
            <p:cNvSpPr/>
            <p:nvPr/>
          </p:nvSpPr>
          <p:spPr>
            <a:xfrm>
              <a:off x="5843472" y="2315659"/>
              <a:ext cx="1970468" cy="1390918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>
                  <a:solidFill>
                    <a:srgbClr val="C00000"/>
                  </a:solidFill>
                </a:rPr>
                <a:t>トヨタ博物館</a:t>
              </a: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7813940" y="5107717"/>
              <a:ext cx="3403913" cy="8252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ja-JP" b="1" dirty="0">
                  <a:solidFill>
                    <a:srgbClr val="7030A0"/>
                  </a:solidFill>
                </a:rPr>
                <a:t>世界の自動車の歴史と日本のモータリゼーション</a:t>
              </a:r>
              <a:endParaRPr lang="ja-JP" altLang="en-US" b="1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9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5400" dirty="0"/>
              <a:t>陶磁器産業施設</a:t>
            </a:r>
            <a:endParaRPr kumimoji="1" lang="ja-JP" altLang="en-US" sz="5400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6095999" y="2250392"/>
            <a:ext cx="5282491" cy="3713455"/>
            <a:chOff x="6095999" y="2147360"/>
            <a:chExt cx="5282491" cy="3713455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6338" y="2569143"/>
              <a:ext cx="4200260" cy="2921404"/>
            </a:xfrm>
            <a:prstGeom prst="rect">
              <a:avLst/>
            </a:prstGeom>
          </p:spPr>
        </p:pic>
        <p:sp>
          <p:nvSpPr>
            <p:cNvPr id="5" name="円/楕円 4"/>
            <p:cNvSpPr/>
            <p:nvPr/>
          </p:nvSpPr>
          <p:spPr>
            <a:xfrm>
              <a:off x="6095999" y="2147360"/>
              <a:ext cx="1888902" cy="128378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>
                  <a:solidFill>
                    <a:srgbClr val="FF0000"/>
                  </a:solidFill>
                </a:rPr>
                <a:t>やきもの散歩道</a:t>
              </a: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7521262" y="5126515"/>
              <a:ext cx="3857228" cy="7343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>
                  <a:solidFill>
                    <a:prstClr val="white"/>
                  </a:solidFill>
                </a:rPr>
                <a:t>古い窯元が集中し常滑焼の土の香りを身近に感じることができる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904686" y="2259171"/>
            <a:ext cx="5103770" cy="3698440"/>
            <a:chOff x="904686" y="2130381"/>
            <a:chExt cx="5103770" cy="3698440"/>
          </a:xfrm>
        </p:grpSpPr>
        <p:pic>
          <p:nvPicPr>
            <p:cNvPr id="8" name="コンテンツ プレースホルダー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789" y="2556932"/>
              <a:ext cx="4200260" cy="2845338"/>
            </a:xfrm>
            <a:prstGeom prst="rect">
              <a:avLst/>
            </a:prstGeom>
          </p:spPr>
        </p:pic>
        <p:sp>
          <p:nvSpPr>
            <p:cNvPr id="9" name="円/楕円 8"/>
            <p:cNvSpPr/>
            <p:nvPr/>
          </p:nvSpPr>
          <p:spPr>
            <a:xfrm>
              <a:off x="904686" y="2130381"/>
              <a:ext cx="1992105" cy="130076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>
                  <a:solidFill>
                    <a:srgbClr val="FF0000"/>
                  </a:solidFill>
                </a:rPr>
                <a:t>瀬戸蔵ミュージアム</a:t>
              </a: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2202500" y="5100756"/>
              <a:ext cx="3805956" cy="72806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 dirty="0">
                  <a:solidFill>
                    <a:prstClr val="white"/>
                  </a:solidFill>
                </a:rPr>
                <a:t>瀬戸焼の総合ミュージアム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73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目次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1" lang="ja-JP" altLang="en-US" sz="2800" dirty="0" smtClean="0"/>
              <a:t>観光産業とは</a:t>
            </a:r>
            <a:endParaRPr kumimoji="1" lang="en-US" altLang="ja-JP" sz="2800" dirty="0" smtClean="0"/>
          </a:p>
          <a:p>
            <a:r>
              <a:rPr lang="ja-JP" altLang="en-US" sz="2800" dirty="0"/>
              <a:t>愛知県</a:t>
            </a:r>
            <a:r>
              <a:rPr lang="ja-JP" altLang="en-US" sz="2800" dirty="0" smtClean="0"/>
              <a:t>の現状</a:t>
            </a:r>
            <a:endParaRPr lang="en-US" altLang="ja-JP" sz="2800" dirty="0" smtClean="0"/>
          </a:p>
          <a:p>
            <a:r>
              <a:rPr kumimoji="1" lang="ja-JP" altLang="en-US" sz="2800" dirty="0" smtClean="0"/>
              <a:t>「ものづくり」を観光化するために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観光地を自転車でまわる</a:t>
            </a:r>
            <a:endParaRPr lang="en-US" altLang="ja-JP" sz="2800" dirty="0"/>
          </a:p>
          <a:p>
            <a:r>
              <a:rPr kumimoji="1" lang="ja-JP" altLang="en-US" sz="2800" dirty="0" smtClean="0"/>
              <a:t>観光戦略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まと</a:t>
            </a:r>
            <a:r>
              <a:rPr lang="ja-JP" altLang="en-US" sz="2800" dirty="0"/>
              <a:t>め</a:t>
            </a:r>
            <a:endParaRPr kumimoji="1" lang="en-US" altLang="ja-JP" sz="2800" dirty="0" smtClean="0"/>
          </a:p>
          <a:p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761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考察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800" dirty="0" smtClean="0"/>
              <a:t>衰退していた「</a:t>
            </a:r>
            <a:r>
              <a:rPr lang="ja-JP" altLang="en-US" sz="2800" dirty="0" smtClean="0">
                <a:solidFill>
                  <a:srgbClr val="FF0000"/>
                </a:solidFill>
              </a:rPr>
              <a:t>ものづくり</a:t>
            </a:r>
            <a:r>
              <a:rPr lang="ja-JP" altLang="en-US" sz="2800" dirty="0" smtClean="0"/>
              <a:t>」産業を盛り返す起点と成りうる</a:t>
            </a:r>
            <a:endParaRPr lang="en-US" altLang="ja-JP" sz="2800" dirty="0" smtClean="0"/>
          </a:p>
          <a:p>
            <a:r>
              <a:rPr lang="ja-JP" altLang="en-US" sz="2800" dirty="0" smtClean="0"/>
              <a:t>「</a:t>
            </a:r>
            <a:r>
              <a:rPr lang="ja-JP" altLang="en-US" sz="2800" dirty="0" smtClean="0">
                <a:solidFill>
                  <a:srgbClr val="FF0000"/>
                </a:solidFill>
              </a:rPr>
              <a:t>ものづくり</a:t>
            </a:r>
            <a:r>
              <a:rPr lang="ja-JP" altLang="en-US" sz="2800" dirty="0" smtClean="0"/>
              <a:t>」地域周辺の経済効果を期待できる</a:t>
            </a:r>
            <a:endParaRPr lang="en-US" altLang="ja-JP" sz="2800" dirty="0" smtClean="0"/>
          </a:p>
          <a:p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493586" y="3909270"/>
            <a:ext cx="353943" cy="23286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ja-JP" altLang="en-US" sz="1100" b="1" dirty="0">
              <a:solidFill>
                <a:prstClr val="black"/>
              </a:solidFill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2917778" y="3254929"/>
            <a:ext cx="6423553" cy="1969678"/>
            <a:chOff x="3179427" y="3118299"/>
            <a:chExt cx="6423553" cy="1969678"/>
          </a:xfrm>
        </p:grpSpPr>
        <p:sp>
          <p:nvSpPr>
            <p:cNvPr id="4" name="下矢印 3"/>
            <p:cNvSpPr/>
            <p:nvPr/>
          </p:nvSpPr>
          <p:spPr>
            <a:xfrm>
              <a:off x="5211153" y="3118299"/>
              <a:ext cx="2364106" cy="1969678"/>
            </a:xfrm>
            <a:prstGeom prst="down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3179427" y="3662727"/>
              <a:ext cx="64235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prstClr val="black"/>
                  </a:solidFill>
                </a:rPr>
                <a:t>では加えて訪日外国人に観光に来てもらうには</a:t>
              </a:r>
              <a:endParaRPr lang="en-US" altLang="ja-JP" sz="2400" b="1" dirty="0">
                <a:solidFill>
                  <a:prstClr val="black"/>
                </a:solidFill>
              </a:endParaRPr>
            </a:p>
            <a:p>
              <a:pPr algn="ctr"/>
              <a:r>
                <a:rPr lang="ja-JP" altLang="en-US" sz="2400" b="1" dirty="0">
                  <a:solidFill>
                    <a:prstClr val="black"/>
                  </a:solidFill>
                </a:rPr>
                <a:t>どうすればよいのか？</a:t>
              </a: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2544233" y="5230745"/>
            <a:ext cx="6577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b="1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3200" b="1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「ものづくり」</a:t>
            </a:r>
            <a:r>
              <a:rPr lang="ja-JP" altLang="en-US" sz="3200" b="1" dirty="0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＋文化</a:t>
            </a:r>
            <a:r>
              <a:rPr lang="ja-JP" altLang="en-US" sz="3200" b="1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のイベントを行う</a:t>
            </a:r>
          </a:p>
        </p:txBody>
      </p:sp>
    </p:spTree>
    <p:extLst>
      <p:ext uri="{BB962C8B-B14F-4D97-AF65-F5344CB8AC3E}">
        <p14:creationId xmlns:p14="http://schemas.microsoft.com/office/powerpoint/2010/main" val="96480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5400" dirty="0" smtClean="0"/>
              <a:t>「</a:t>
            </a:r>
            <a:r>
              <a:rPr lang="ja-JP" altLang="en-US" sz="5400" dirty="0" smtClean="0">
                <a:solidFill>
                  <a:srgbClr val="FF0000"/>
                </a:solidFill>
              </a:rPr>
              <a:t>ものづくり</a:t>
            </a:r>
            <a:r>
              <a:rPr lang="ja-JP" altLang="en-US" sz="5400" dirty="0" smtClean="0">
                <a:solidFill>
                  <a:schemeClr val="tx1"/>
                </a:solidFill>
              </a:rPr>
              <a:t>」＋文化のイベント</a:t>
            </a:r>
            <a:endParaRPr kumimoji="1" lang="ja-JP" altLang="en-US" sz="5400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ja-JP" altLang="en-US" sz="3200" dirty="0" smtClean="0">
                <a:solidFill>
                  <a:schemeClr val="tx1"/>
                </a:solidFill>
              </a:rPr>
              <a:t>例：</a:t>
            </a:r>
            <a:r>
              <a:rPr kumimoji="1" lang="ja-JP" altLang="en-US" sz="3200" dirty="0" smtClean="0">
                <a:solidFill>
                  <a:srgbClr val="FF0000"/>
                </a:solidFill>
              </a:rPr>
              <a:t>愛知の繊維産業の中心地一宮市の試み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09" y="3109231"/>
            <a:ext cx="4120444" cy="2956418"/>
          </a:xfrm>
          <a:prstGeom prst="rect">
            <a:avLst/>
          </a:prstGeom>
        </p:spPr>
      </p:pic>
      <p:sp>
        <p:nvSpPr>
          <p:cNvPr id="5" name="四角形吹き出し 4"/>
          <p:cNvSpPr/>
          <p:nvPr/>
        </p:nvSpPr>
        <p:spPr>
          <a:xfrm>
            <a:off x="7115496" y="3379273"/>
            <a:ext cx="2507087" cy="1674253"/>
          </a:xfrm>
          <a:prstGeom prst="wedgeRectCallout">
            <a:avLst>
              <a:gd name="adj1" fmla="val -60901"/>
              <a:gd name="adj2" fmla="val 632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C000"/>
                </a:solidFill>
              </a:rPr>
              <a:t>コスプレはファッション</a:t>
            </a:r>
          </a:p>
        </p:txBody>
      </p:sp>
    </p:spTree>
    <p:extLst>
      <p:ext uri="{BB962C8B-B14F-4D97-AF65-F5344CB8AC3E}">
        <p14:creationId xmlns:p14="http://schemas.microsoft.com/office/powerpoint/2010/main" val="214285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152891" y="2442258"/>
            <a:ext cx="8380071" cy="2303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b="1" dirty="0" smtClean="0">
                <a:solidFill>
                  <a:schemeClr val="tx1"/>
                </a:solidFill>
              </a:rPr>
              <a:t>観光地を自転車で</a:t>
            </a:r>
            <a:r>
              <a:rPr lang="ja-JP" altLang="en-US" sz="6000" b="1" dirty="0">
                <a:solidFill>
                  <a:schemeClr val="tx1"/>
                </a:solidFill>
              </a:rPr>
              <a:t>まわ</a:t>
            </a:r>
            <a:r>
              <a:rPr lang="ja-JP" altLang="en-US" sz="6000" b="1" dirty="0" smtClean="0">
                <a:solidFill>
                  <a:schemeClr val="tx1"/>
                </a:solidFill>
              </a:rPr>
              <a:t>る</a:t>
            </a:r>
            <a:endParaRPr kumimoji="1" lang="ja-JP" alt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2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レンタサイクル名チャリ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/>
              <a:t>社会</a:t>
            </a:r>
            <a:r>
              <a:rPr lang="ja-JP" altLang="en-US" dirty="0" smtClean="0"/>
              <a:t>実験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32" y="2594610"/>
            <a:ext cx="4476495" cy="297966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728" y="3504007"/>
            <a:ext cx="3199904" cy="239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9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/>
          </p:nvPr>
        </p:nvGraphicFramePr>
        <p:xfrm>
          <a:off x="2933427" y="1439350"/>
          <a:ext cx="5276026" cy="39177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5398"/>
                <a:gridCol w="927137"/>
                <a:gridCol w="927137"/>
                <a:gridCol w="927137"/>
                <a:gridCol w="1349217"/>
              </a:tblGrid>
              <a:tr h="269369"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2007</a:t>
                      </a:r>
                      <a:r>
                        <a:rPr kumimoji="1" lang="ja-JP" altLang="en-US" sz="1200" dirty="0" smtClean="0"/>
                        <a:t>年度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2008</a:t>
                      </a:r>
                      <a:r>
                        <a:rPr kumimoji="1" lang="ja-JP" altLang="en-US" sz="1200" dirty="0" smtClean="0"/>
                        <a:t>年度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2009</a:t>
                      </a:r>
                      <a:r>
                        <a:rPr kumimoji="1" lang="ja-JP" altLang="en-US" sz="1200" dirty="0" smtClean="0"/>
                        <a:t>年度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2010</a:t>
                      </a:r>
                      <a:r>
                        <a:rPr kumimoji="1" lang="ja-JP" altLang="en-US" sz="1200" dirty="0" smtClean="0"/>
                        <a:t>年度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88535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実施日数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13</a:t>
                      </a:r>
                      <a:r>
                        <a:rPr kumimoji="1" lang="ja-JP" altLang="en-US" sz="1200" dirty="0" smtClean="0"/>
                        <a:t>日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2</a:t>
                      </a:r>
                      <a:r>
                        <a:rPr kumimoji="1" lang="ja-JP" altLang="en-US" sz="1200" dirty="0" smtClean="0"/>
                        <a:t>日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60</a:t>
                      </a:r>
                      <a:r>
                        <a:rPr kumimoji="1" lang="ja-JP" altLang="en-US" sz="1200" dirty="0" smtClean="0"/>
                        <a:t>日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61</a:t>
                      </a:r>
                      <a:r>
                        <a:rPr kumimoji="1" lang="ja-JP" altLang="en-US" sz="1200" dirty="0" smtClean="0"/>
                        <a:t>日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57318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自転車台数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124</a:t>
                      </a:r>
                      <a:r>
                        <a:rPr kumimoji="1" lang="ja-JP" altLang="en-US" sz="1200" dirty="0" smtClean="0"/>
                        <a:t>台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201</a:t>
                      </a:r>
                      <a:r>
                        <a:rPr kumimoji="1" lang="ja-JP" altLang="en-US" sz="1200" dirty="0" smtClean="0"/>
                        <a:t>台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300</a:t>
                      </a:r>
                      <a:r>
                        <a:rPr kumimoji="1" lang="ja-JP" altLang="en-US" sz="1200" dirty="0" smtClean="0"/>
                        <a:t>台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300</a:t>
                      </a:r>
                      <a:r>
                        <a:rPr kumimoji="1" lang="ja-JP" altLang="en-US" sz="1200" dirty="0" smtClean="0"/>
                        <a:t>台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314468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ステーション数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5</a:t>
                      </a:r>
                      <a:r>
                        <a:rPr kumimoji="1" lang="ja-JP" altLang="en-US" sz="1200" dirty="0" smtClean="0"/>
                        <a:t>箇所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10</a:t>
                      </a:r>
                      <a:r>
                        <a:rPr kumimoji="1" lang="ja-JP" altLang="en-US" sz="1200" dirty="0" smtClean="0"/>
                        <a:t>箇所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30</a:t>
                      </a:r>
                      <a:r>
                        <a:rPr kumimoji="1" lang="ja-JP" altLang="en-US" sz="1200" dirty="0" smtClean="0"/>
                        <a:t>箇所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30</a:t>
                      </a:r>
                      <a:r>
                        <a:rPr kumimoji="1" lang="ja-JP" altLang="en-US" sz="1200" dirty="0" smtClean="0"/>
                        <a:t>箇所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33147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会員登録者数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1,432</a:t>
                      </a:r>
                      <a:r>
                        <a:rPr kumimoji="1" lang="ja-JP" altLang="en-US" sz="1200" dirty="0" smtClean="0"/>
                        <a:t>名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764</a:t>
                      </a:r>
                      <a:r>
                        <a:rPr kumimoji="1" lang="ja-JP" altLang="en-US" sz="1200" dirty="0" smtClean="0"/>
                        <a:t>名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solidFill>
                            <a:srgbClr val="FF0000"/>
                          </a:solidFill>
                        </a:rPr>
                        <a:t>30,794</a:t>
                      </a:r>
                      <a:r>
                        <a:rPr kumimoji="1" lang="ja-JP" altLang="en-US" sz="1200" dirty="0" smtClean="0">
                          <a:solidFill>
                            <a:srgbClr val="FF0000"/>
                          </a:solidFill>
                        </a:rPr>
                        <a:t>名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solidFill>
                            <a:srgbClr val="FF0000"/>
                          </a:solidFill>
                        </a:rPr>
                        <a:t>1,905</a:t>
                      </a:r>
                      <a:r>
                        <a:rPr kumimoji="1" lang="ja-JP" altLang="en-US" sz="1200" dirty="0" smtClean="0">
                          <a:solidFill>
                            <a:srgbClr val="FF0000"/>
                          </a:solidFill>
                        </a:rPr>
                        <a:t>名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88535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利用回数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1,872</a:t>
                      </a:r>
                      <a:r>
                        <a:rPr kumimoji="1" lang="ja-JP" altLang="en-US" sz="1200" dirty="0" smtClean="0"/>
                        <a:t>回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952</a:t>
                      </a:r>
                      <a:r>
                        <a:rPr kumimoji="1" lang="ja-JP" altLang="en-US" sz="1200" dirty="0" smtClean="0"/>
                        <a:t>回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solidFill>
                            <a:srgbClr val="FF0000"/>
                          </a:solidFill>
                        </a:rPr>
                        <a:t>98,846</a:t>
                      </a:r>
                      <a:r>
                        <a:rPr kumimoji="1" lang="ja-JP" altLang="en-US" sz="1200" dirty="0" smtClean="0">
                          <a:solidFill>
                            <a:srgbClr val="FF0000"/>
                          </a:solidFill>
                        </a:rPr>
                        <a:t>回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solidFill>
                            <a:srgbClr val="FF0000"/>
                          </a:solidFill>
                        </a:rPr>
                        <a:t>26,208</a:t>
                      </a:r>
                      <a:r>
                        <a:rPr kumimoji="1" lang="ja-JP" altLang="en-US" sz="1200" dirty="0" smtClean="0">
                          <a:solidFill>
                            <a:srgbClr val="FF0000"/>
                          </a:solidFill>
                        </a:rPr>
                        <a:t>回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82965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平均利用回数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144</a:t>
                      </a:r>
                      <a:r>
                        <a:rPr kumimoji="1" lang="ja-JP" altLang="en-US" sz="1200" dirty="0" smtClean="0"/>
                        <a:t>回</a:t>
                      </a:r>
                      <a:r>
                        <a:rPr kumimoji="1" lang="en-US" altLang="ja-JP" sz="1200" dirty="0" smtClean="0"/>
                        <a:t>/</a:t>
                      </a:r>
                      <a:r>
                        <a:rPr kumimoji="1" lang="ja-JP" altLang="en-US" sz="1200" dirty="0" smtClean="0"/>
                        <a:t>日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476</a:t>
                      </a:r>
                      <a:r>
                        <a:rPr kumimoji="1" lang="ja-JP" altLang="en-US" sz="1200" dirty="0" smtClean="0"/>
                        <a:t>回</a:t>
                      </a:r>
                      <a:r>
                        <a:rPr kumimoji="1" lang="en-US" altLang="ja-JP" sz="1200" dirty="0" smtClean="0"/>
                        <a:t>/</a:t>
                      </a:r>
                      <a:r>
                        <a:rPr kumimoji="1" lang="ja-JP" altLang="en-US" sz="1200" dirty="0" smtClean="0"/>
                        <a:t>日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solidFill>
                            <a:srgbClr val="FF0000"/>
                          </a:solidFill>
                        </a:rPr>
                        <a:t>1,647</a:t>
                      </a:r>
                      <a:r>
                        <a:rPr kumimoji="1" lang="ja-JP" altLang="en-US" sz="1200" dirty="0" smtClean="0">
                          <a:solidFill>
                            <a:srgbClr val="FF0000"/>
                          </a:solidFill>
                        </a:rPr>
                        <a:t>回</a:t>
                      </a:r>
                      <a:r>
                        <a:rPr kumimoji="1" lang="en-US" altLang="ja-JP" sz="1200" dirty="0" smtClean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kumimoji="1" lang="ja-JP" altLang="en-US" sz="1200" dirty="0" smtClean="0">
                          <a:solidFill>
                            <a:srgbClr val="FF0000"/>
                          </a:solidFill>
                        </a:rPr>
                        <a:t>日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solidFill>
                            <a:srgbClr val="FF0000"/>
                          </a:solidFill>
                        </a:rPr>
                        <a:t>429.6</a:t>
                      </a:r>
                      <a:r>
                        <a:rPr kumimoji="1" lang="ja-JP" altLang="en-US" sz="1200" dirty="0" smtClean="0">
                          <a:solidFill>
                            <a:srgbClr val="FF0000"/>
                          </a:solidFill>
                        </a:rPr>
                        <a:t>回</a:t>
                      </a:r>
                      <a:r>
                        <a:rPr kumimoji="1" lang="en-US" altLang="ja-JP" sz="1200" dirty="0" smtClean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kumimoji="1" lang="ja-JP" altLang="en-US" sz="1200" dirty="0" smtClean="0">
                          <a:solidFill>
                            <a:srgbClr val="FF0000"/>
                          </a:solidFill>
                        </a:rPr>
                        <a:t>日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0861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最大利用回数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―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―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2,826</a:t>
                      </a:r>
                      <a:r>
                        <a:rPr kumimoji="1" lang="ja-JP" altLang="en-US" sz="1200" dirty="0" smtClean="0"/>
                        <a:t>回</a:t>
                      </a:r>
                      <a:r>
                        <a:rPr kumimoji="1" lang="en-US" altLang="ja-JP" sz="1200" dirty="0" smtClean="0"/>
                        <a:t>/</a:t>
                      </a:r>
                      <a:r>
                        <a:rPr kumimoji="1" lang="ja-JP" altLang="en-US" sz="1200" dirty="0" smtClean="0"/>
                        <a:t>日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646</a:t>
                      </a:r>
                      <a:r>
                        <a:rPr kumimoji="1" lang="ja-JP" altLang="en-US" sz="1200" dirty="0" smtClean="0"/>
                        <a:t>回</a:t>
                      </a:r>
                      <a:r>
                        <a:rPr kumimoji="1" lang="en-US" altLang="ja-JP" sz="1200" dirty="0" smtClean="0"/>
                        <a:t>/</a:t>
                      </a:r>
                      <a:r>
                        <a:rPr kumimoji="1" lang="ja-JP" altLang="en-US" sz="1200" dirty="0" smtClean="0"/>
                        <a:t>日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回転率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1.2</a:t>
                      </a:r>
                      <a:r>
                        <a:rPr kumimoji="1" lang="ja-JP" altLang="en-US" sz="1200" dirty="0" smtClean="0"/>
                        <a:t>回</a:t>
                      </a:r>
                      <a:r>
                        <a:rPr kumimoji="1" lang="en-US" altLang="ja-JP" sz="1200" dirty="0" smtClean="0"/>
                        <a:t>/</a:t>
                      </a:r>
                      <a:r>
                        <a:rPr kumimoji="1" lang="ja-JP" altLang="en-US" sz="1200" dirty="0" smtClean="0"/>
                        <a:t>台日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2.4</a:t>
                      </a:r>
                      <a:r>
                        <a:rPr kumimoji="1" lang="ja-JP" altLang="en-US" sz="1200" dirty="0" smtClean="0"/>
                        <a:t>回</a:t>
                      </a:r>
                      <a:r>
                        <a:rPr kumimoji="1" lang="en-US" altLang="ja-JP" sz="1200" dirty="0" smtClean="0"/>
                        <a:t>/</a:t>
                      </a:r>
                      <a:r>
                        <a:rPr kumimoji="1" lang="ja-JP" altLang="en-US" sz="1200" dirty="0" smtClean="0"/>
                        <a:t>台日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5.5</a:t>
                      </a:r>
                      <a:r>
                        <a:rPr kumimoji="1" lang="ja-JP" altLang="en-US" sz="1200" dirty="0" smtClean="0"/>
                        <a:t>回</a:t>
                      </a:r>
                      <a:r>
                        <a:rPr kumimoji="1" lang="en-US" altLang="ja-JP" sz="1200" dirty="0" smtClean="0"/>
                        <a:t>/</a:t>
                      </a:r>
                      <a:r>
                        <a:rPr kumimoji="1" lang="ja-JP" altLang="en-US" sz="1200" dirty="0" smtClean="0"/>
                        <a:t>台日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1.4</a:t>
                      </a:r>
                      <a:r>
                        <a:rPr kumimoji="1" lang="ja-JP" altLang="en-US" sz="1200" dirty="0" smtClean="0"/>
                        <a:t>回</a:t>
                      </a:r>
                      <a:r>
                        <a:rPr kumimoji="1" lang="en-US" altLang="ja-JP" sz="1200" dirty="0" smtClean="0"/>
                        <a:t>/</a:t>
                      </a:r>
                      <a:r>
                        <a:rPr kumimoji="1" lang="ja-JP" altLang="en-US" sz="1200" dirty="0" smtClean="0"/>
                        <a:t>台日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30861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平均利用時間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―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―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32.4</a:t>
                      </a:r>
                      <a:r>
                        <a:rPr kumimoji="1" lang="ja-JP" altLang="en-US" sz="1200" dirty="0" smtClean="0"/>
                        <a:t>分</a:t>
                      </a:r>
                      <a:r>
                        <a:rPr kumimoji="1" lang="en-US" altLang="ja-JP" sz="1200" dirty="0" smtClean="0"/>
                        <a:t>/</a:t>
                      </a:r>
                      <a:r>
                        <a:rPr kumimoji="1" lang="ja-JP" altLang="en-US" sz="1200" dirty="0" smtClean="0"/>
                        <a:t>回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12.9</a:t>
                      </a:r>
                      <a:r>
                        <a:rPr kumimoji="1" lang="ja-JP" altLang="en-US" sz="1200" dirty="0" smtClean="0"/>
                        <a:t>分</a:t>
                      </a:r>
                      <a:r>
                        <a:rPr kumimoji="1" lang="en-US" altLang="ja-JP" sz="1200" dirty="0" smtClean="0"/>
                        <a:t>/</a:t>
                      </a:r>
                      <a:r>
                        <a:rPr kumimoji="1" lang="ja-JP" altLang="en-US" sz="1200" dirty="0" smtClean="0"/>
                        <a:t>回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468630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一人当たりの</a:t>
                      </a:r>
                      <a:endParaRPr kumimoji="1" lang="en-US" altLang="ja-JP" sz="1200" dirty="0" smtClean="0"/>
                    </a:p>
                    <a:p>
                      <a:r>
                        <a:rPr kumimoji="1" lang="ja-JP" altLang="en-US" sz="1200" dirty="0" smtClean="0"/>
                        <a:t>平均利用回数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―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―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3.2</a:t>
                      </a:r>
                      <a:r>
                        <a:rPr kumimoji="1" lang="ja-JP" altLang="en-US" sz="1200" dirty="0" smtClean="0"/>
                        <a:t>回</a:t>
                      </a:r>
                      <a:r>
                        <a:rPr kumimoji="1" lang="en-US" altLang="ja-JP" sz="1200" dirty="0" smtClean="0"/>
                        <a:t>/</a:t>
                      </a:r>
                      <a:r>
                        <a:rPr kumimoji="1" lang="ja-JP" altLang="en-US" sz="1200" dirty="0" smtClean="0"/>
                        <a:t>人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/>
                        <a:t>13.8</a:t>
                      </a:r>
                      <a:r>
                        <a:rPr kumimoji="1" lang="ja-JP" altLang="en-US" sz="1200" dirty="0" smtClean="0"/>
                        <a:t>回</a:t>
                      </a:r>
                      <a:r>
                        <a:rPr kumimoji="1" lang="en-US" altLang="ja-JP" sz="1200" dirty="0" smtClean="0"/>
                        <a:t>/</a:t>
                      </a:r>
                      <a:r>
                        <a:rPr kumimoji="1" lang="ja-JP" altLang="en-US" sz="1200" dirty="0" smtClean="0"/>
                        <a:t>人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88535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利用料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solidFill>
                            <a:srgbClr val="00B0F0"/>
                          </a:solidFill>
                        </a:rPr>
                        <a:t>無料</a:t>
                      </a:r>
                      <a:endParaRPr kumimoji="1" lang="ja-JP" altLang="en-US" sz="12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solidFill>
                            <a:srgbClr val="00B0F0"/>
                          </a:solidFill>
                        </a:rPr>
                        <a:t>無料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solidFill>
                            <a:srgbClr val="00B0F0"/>
                          </a:solidFill>
                        </a:rPr>
                        <a:t>無料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dirty="0" smtClean="0">
                          <a:solidFill>
                            <a:srgbClr val="FF0000"/>
                          </a:solidFill>
                        </a:rPr>
                        <a:t>有料</a:t>
                      </a:r>
                      <a:endParaRPr kumimoji="1" lang="en-US" altLang="ja-JP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200" dirty="0" smtClean="0">
                          <a:solidFill>
                            <a:srgbClr val="FF0000"/>
                          </a:solidFill>
                        </a:rPr>
                        <a:t>（</a:t>
                      </a:r>
                      <a:r>
                        <a:rPr kumimoji="1" lang="en-US" altLang="ja-JP" sz="12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kumimoji="1" lang="ja-JP" altLang="en-US" sz="1200" dirty="0" smtClean="0">
                          <a:solidFill>
                            <a:srgbClr val="FF0000"/>
                          </a:solidFill>
                        </a:rPr>
                        <a:t>回目貸出以降）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3906175" y="815832"/>
            <a:ext cx="241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レンタサイクル名チャリ社会実験結果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25212" y="5537675"/>
            <a:ext cx="43583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 smtClean="0"/>
              <a:t>出典：名古屋市</a:t>
            </a:r>
            <a:r>
              <a:rPr lang="en-US" altLang="ja-JP" sz="1100" dirty="0" smtClean="0"/>
              <a:t>HP</a:t>
            </a:r>
          </a:p>
          <a:p>
            <a:r>
              <a:rPr lang="en-US" altLang="ja-JP" sz="1100" dirty="0" smtClean="0"/>
              <a:t>http</a:t>
            </a:r>
            <a:r>
              <a:rPr lang="en-US" altLang="ja-JP" sz="1100" dirty="0"/>
              <a:t>://</a:t>
            </a:r>
            <a:r>
              <a:rPr lang="en-US" altLang="ja-JP" sz="1100" dirty="0" smtClean="0"/>
              <a:t>www.city.nagoya.jp/kurashi/category/15-4-11-3-0-0-0-0-0-0.html</a:t>
            </a:r>
          </a:p>
          <a:p>
            <a:r>
              <a:rPr lang="en-US" altLang="ja-JP" sz="1100" dirty="0"/>
              <a:t>http://www.city.nagoya.jp/ryokuseidoboku/page/0000019826.html</a:t>
            </a:r>
            <a:endParaRPr lang="en-US" altLang="ja-JP" sz="1100" dirty="0" smtClean="0"/>
          </a:p>
        </p:txBody>
      </p:sp>
    </p:spTree>
    <p:extLst>
      <p:ext uri="{BB962C8B-B14F-4D97-AF65-F5344CB8AC3E}">
        <p14:creationId xmlns:p14="http://schemas.microsoft.com/office/powerpoint/2010/main" val="289620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/>
          </p:nvPr>
        </p:nvGraphicFramePr>
        <p:xfrm>
          <a:off x="993313" y="1438756"/>
          <a:ext cx="541866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/>
                <a:gridCol w="1354667"/>
                <a:gridCol w="1354667"/>
                <a:gridCol w="1354667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全期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半期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r>
                        <a:rPr kumimoji="1" lang="ja-JP" altLang="en-US" dirty="0" smtClean="0"/>
                        <a:t>週間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</a:t>
                      </a:r>
                      <a:r>
                        <a:rPr kumimoji="1" lang="ja-JP" altLang="en-US" dirty="0" smtClean="0"/>
                        <a:t>日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2000</a:t>
                      </a:r>
                      <a:r>
                        <a:rPr kumimoji="1" lang="ja-JP" altLang="en-US" dirty="0" smtClean="0"/>
                        <a:t>円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1000</a:t>
                      </a:r>
                      <a:r>
                        <a:rPr kumimoji="1" lang="ja-JP" altLang="en-US" dirty="0" smtClean="0"/>
                        <a:t>円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500</a:t>
                      </a:r>
                      <a:r>
                        <a:rPr kumimoji="1" lang="ja-JP" altLang="en-US" dirty="0" smtClean="0"/>
                        <a:t>円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300</a:t>
                      </a:r>
                      <a:r>
                        <a:rPr kumimoji="1" lang="ja-JP" altLang="en-US" dirty="0" smtClean="0"/>
                        <a:t>円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表 2"/>
          <p:cNvGraphicFramePr>
            <a:graphicFrameLocks noGrp="1"/>
          </p:cNvGraphicFramePr>
          <p:nvPr>
            <p:extLst/>
          </p:nvPr>
        </p:nvGraphicFramePr>
        <p:xfrm>
          <a:off x="975557" y="2825121"/>
          <a:ext cx="351821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892618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30</a:t>
                      </a:r>
                      <a:r>
                        <a:rPr kumimoji="1" lang="ja-JP" altLang="en-US" dirty="0" smtClean="0"/>
                        <a:t>分まで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30</a:t>
                      </a:r>
                      <a:r>
                        <a:rPr kumimoji="1" lang="ja-JP" altLang="en-US" dirty="0" smtClean="0"/>
                        <a:t>分以降３０分毎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無料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200</a:t>
                      </a:r>
                      <a:r>
                        <a:rPr kumimoji="1" lang="ja-JP" altLang="en-US" dirty="0" smtClean="0"/>
                        <a:t>円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1260629" y="962318"/>
            <a:ext cx="1020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登録料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60628" y="2329480"/>
            <a:ext cx="136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利用料</a:t>
            </a:r>
            <a:endParaRPr kumimoji="1" lang="ja-JP" altLang="en-US" dirty="0"/>
          </a:p>
        </p:txBody>
      </p:sp>
      <p:sp>
        <p:nvSpPr>
          <p:cNvPr id="6" name="右矢印 5"/>
          <p:cNvSpPr/>
          <p:nvPr/>
        </p:nvSpPr>
        <p:spPr>
          <a:xfrm>
            <a:off x="7510509" y="1624614"/>
            <a:ext cx="1198484" cy="9942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7" name="星 16 6"/>
          <p:cNvSpPr/>
          <p:nvPr/>
        </p:nvSpPr>
        <p:spPr>
          <a:xfrm>
            <a:off x="8966447" y="1146984"/>
            <a:ext cx="2592279" cy="1594451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</a:rPr>
              <a:t>観光客向けではない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78890" y="4110361"/>
            <a:ext cx="4767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観光客向け料金設定の一例</a:t>
            </a:r>
            <a:endParaRPr kumimoji="1" lang="ja-JP" altLang="en-US" dirty="0"/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/>
          </p:nvPr>
        </p:nvGraphicFramePr>
        <p:xfrm>
          <a:off x="1771094" y="4578000"/>
          <a:ext cx="4142595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349"/>
                <a:gridCol w="3244246"/>
              </a:tblGrid>
              <a:tr h="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登録料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利用料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無料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１日フリーのみにして</a:t>
                      </a:r>
                      <a:r>
                        <a:rPr kumimoji="1" lang="en-US" altLang="ja-JP" dirty="0" smtClean="0"/>
                        <a:t>300</a:t>
                      </a:r>
                      <a:r>
                        <a:rPr kumimoji="1" lang="ja-JP" altLang="en-US" dirty="0" smtClean="0"/>
                        <a:t>円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右矢印 9"/>
          <p:cNvSpPr/>
          <p:nvPr/>
        </p:nvSpPr>
        <p:spPr>
          <a:xfrm>
            <a:off x="6966858" y="4485357"/>
            <a:ext cx="1524000" cy="74022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1" name="星 16 10"/>
          <p:cNvSpPr/>
          <p:nvPr/>
        </p:nvSpPr>
        <p:spPr>
          <a:xfrm>
            <a:off x="8490858" y="3951514"/>
            <a:ext cx="3067867" cy="1654629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</a:rPr>
              <a:t>ステーションを</a:t>
            </a:r>
            <a:endParaRPr kumimoji="1" lang="en-US" altLang="ja-JP" b="1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b="1" dirty="0" smtClean="0">
                <a:solidFill>
                  <a:schemeClr val="tx1"/>
                </a:solidFill>
              </a:rPr>
              <a:t>観光地に設置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23300" y="5606143"/>
            <a:ext cx="39196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100" dirty="0" smtClean="0"/>
              <a:t>出典：名古屋市</a:t>
            </a:r>
            <a:r>
              <a:rPr lang="en-US" altLang="ja-JP" sz="1100" dirty="0" smtClean="0"/>
              <a:t>HP</a:t>
            </a:r>
          </a:p>
          <a:p>
            <a:r>
              <a:rPr lang="en-US" altLang="ja-JP" sz="1100" dirty="0" smtClean="0"/>
              <a:t>http</a:t>
            </a:r>
            <a:r>
              <a:rPr lang="en-US" altLang="ja-JP" sz="1100" dirty="0"/>
              <a:t>://www.city.nagoya.jp/ryokuseidoboku/page/0000019826.html</a:t>
            </a:r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20582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680" y="2394551"/>
            <a:ext cx="5962650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5998027" cy="1303867"/>
          </a:xfrm>
        </p:spPr>
        <p:txBody>
          <a:bodyPr/>
          <a:lstStyle/>
          <a:p>
            <a:r>
              <a:rPr kumimoji="1" lang="ja-JP" altLang="en-US" dirty="0" smtClean="0"/>
              <a:t>名古屋城</a:t>
            </a:r>
            <a:endParaRPr kumimoji="1" lang="ja-JP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923" y="2462567"/>
            <a:ext cx="3452759" cy="258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2369728" y="5380609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2013</a:t>
            </a:r>
            <a:r>
              <a:rPr lang="ja-JP" altLang="en-US" dirty="0">
                <a:solidFill>
                  <a:prstClr val="black"/>
                </a:solidFill>
              </a:rPr>
              <a:t>年　</a:t>
            </a:r>
            <a:r>
              <a:rPr lang="en-US" altLang="ja-JP" dirty="0">
                <a:solidFill>
                  <a:prstClr val="black"/>
                </a:solidFill>
              </a:rPr>
              <a:t>165</a:t>
            </a:r>
            <a:r>
              <a:rPr lang="ja-JP" altLang="en-US" dirty="0">
                <a:solidFill>
                  <a:prstClr val="black"/>
                </a:solidFill>
              </a:rPr>
              <a:t>万人</a:t>
            </a:r>
            <a:endParaRPr lang="en-US" altLang="ja-JP" dirty="0">
              <a:solidFill>
                <a:prstClr val="black"/>
              </a:solidFill>
            </a:endParaRPr>
          </a:p>
          <a:p>
            <a:r>
              <a:rPr lang="en-US" altLang="ja-JP" dirty="0">
                <a:solidFill>
                  <a:prstClr val="black"/>
                </a:solidFill>
              </a:rPr>
              <a:t>2014</a:t>
            </a:r>
            <a:r>
              <a:rPr lang="ja-JP" altLang="en-US" dirty="0">
                <a:solidFill>
                  <a:prstClr val="black"/>
                </a:solidFill>
              </a:rPr>
              <a:t>年　</a:t>
            </a:r>
            <a:r>
              <a:rPr lang="en-US" altLang="ja-JP" dirty="0">
                <a:solidFill>
                  <a:prstClr val="black"/>
                </a:solidFill>
              </a:rPr>
              <a:t>164</a:t>
            </a:r>
            <a:r>
              <a:rPr lang="ja-JP" altLang="en-US" dirty="0">
                <a:solidFill>
                  <a:prstClr val="black"/>
                </a:solidFill>
              </a:rPr>
              <a:t>万人</a:t>
            </a:r>
            <a:endParaRPr lang="en-US" altLang="ja-JP" dirty="0">
              <a:solidFill>
                <a:prstClr val="black"/>
              </a:solidFill>
            </a:endParaRPr>
          </a:p>
          <a:p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482682" y="1251857"/>
            <a:ext cx="4408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a typeface="ＭＳ Ｐゴシック"/>
              </a:rPr>
              <a:t>・金シャチ横丁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05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04" y="812922"/>
            <a:ext cx="4316375" cy="323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12" y="3535317"/>
            <a:ext cx="3438525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193437" y="2355805"/>
            <a:ext cx="1384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繁華街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 smtClean="0">
                <a:solidFill>
                  <a:prstClr val="black"/>
                </a:solidFill>
              </a:rPr>
              <a:t>栄・大須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092971" y="1682520"/>
            <a:ext cx="1864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観光地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 smtClean="0">
                <a:solidFill>
                  <a:prstClr val="black"/>
                </a:solidFill>
              </a:rPr>
              <a:t>科学館・美術館</a:t>
            </a:r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845" y="2611392"/>
            <a:ext cx="24685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240" y="402158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47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690" y="772360"/>
            <a:ext cx="2744919" cy="53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インク 2"/>
              <p14:cNvContentPartPr/>
              <p14:nvPr/>
            </p14:nvContentPartPr>
            <p14:xfrm>
              <a:off x="4707910" y="1026605"/>
              <a:ext cx="658800" cy="4146120"/>
            </p14:xfrm>
          </p:contentPart>
        </mc:Choice>
        <mc:Fallback xmlns="">
          <p:pic>
            <p:nvPicPr>
              <p:cNvPr id="3" name="インク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90270" y="1013285"/>
                <a:ext cx="692640" cy="41803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角丸四角形吹き出し 5"/>
          <p:cNvSpPr/>
          <p:nvPr/>
        </p:nvSpPr>
        <p:spPr>
          <a:xfrm>
            <a:off x="7398518" y="1026605"/>
            <a:ext cx="2232978" cy="1651247"/>
          </a:xfrm>
          <a:prstGeom prst="wedgeRoundRectCallout">
            <a:avLst>
              <a:gd name="adj1" fmla="val -140205"/>
              <a:gd name="adj2" fmla="val -5040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b="1" dirty="0" smtClean="0">
              <a:solidFill>
                <a:prstClr val="black"/>
              </a:solidFill>
            </a:endParaRPr>
          </a:p>
          <a:p>
            <a:pPr algn="ctr"/>
            <a:endParaRPr lang="en-US" altLang="ja-JP" b="1" dirty="0">
              <a:solidFill>
                <a:prstClr val="black"/>
              </a:solidFill>
            </a:endParaRPr>
          </a:p>
          <a:p>
            <a:pPr algn="ctr"/>
            <a:endParaRPr lang="en-US" altLang="ja-JP" b="1" dirty="0" smtClean="0">
              <a:solidFill>
                <a:prstClr val="black"/>
              </a:solidFill>
            </a:endParaRPr>
          </a:p>
          <a:p>
            <a:pPr algn="ctr"/>
            <a:endParaRPr lang="en-US" altLang="ja-JP" b="1" dirty="0">
              <a:solidFill>
                <a:prstClr val="black"/>
              </a:solidFill>
            </a:endParaRPr>
          </a:p>
          <a:p>
            <a:pPr algn="ctr"/>
            <a:r>
              <a:rPr lang="ja-JP" altLang="en-US" b="1" dirty="0" smtClean="0">
                <a:solidFill>
                  <a:prstClr val="black"/>
                </a:solidFill>
              </a:rPr>
              <a:t>名古屋城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59" y="1114835"/>
            <a:ext cx="1419936" cy="106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角丸四角形吹き出し 6"/>
          <p:cNvSpPr/>
          <p:nvPr/>
        </p:nvSpPr>
        <p:spPr>
          <a:xfrm>
            <a:off x="7398518" y="2762340"/>
            <a:ext cx="2246049" cy="1651246"/>
          </a:xfrm>
          <a:prstGeom prst="wedgeRoundRectCallout">
            <a:avLst>
              <a:gd name="adj1" fmla="val -141911"/>
              <a:gd name="adj2" fmla="val 5712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b="1" dirty="0" smtClean="0">
              <a:solidFill>
                <a:prstClr val="black"/>
              </a:solidFill>
            </a:endParaRPr>
          </a:p>
          <a:p>
            <a:pPr algn="ctr"/>
            <a:endParaRPr lang="en-US" altLang="ja-JP" b="1" dirty="0">
              <a:solidFill>
                <a:prstClr val="black"/>
              </a:solidFill>
            </a:endParaRPr>
          </a:p>
          <a:p>
            <a:pPr algn="ctr"/>
            <a:endParaRPr lang="en-US" altLang="ja-JP" b="1" dirty="0" smtClean="0">
              <a:solidFill>
                <a:prstClr val="black"/>
              </a:solidFill>
            </a:endParaRPr>
          </a:p>
          <a:p>
            <a:pPr algn="ctr"/>
            <a:endParaRPr lang="en-US" altLang="ja-JP" b="1" dirty="0">
              <a:solidFill>
                <a:prstClr val="black"/>
              </a:solidFill>
            </a:endParaRPr>
          </a:p>
          <a:p>
            <a:pPr algn="ctr"/>
            <a:r>
              <a:rPr lang="ja-JP" altLang="en-US" b="1" dirty="0" smtClean="0">
                <a:solidFill>
                  <a:prstClr val="black"/>
                </a:solidFill>
              </a:rPr>
              <a:t>科学館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188" y="2898721"/>
            <a:ext cx="1389724" cy="104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角丸四角形吹き出し 7"/>
          <p:cNvSpPr/>
          <p:nvPr/>
        </p:nvSpPr>
        <p:spPr>
          <a:xfrm>
            <a:off x="7398518" y="4500980"/>
            <a:ext cx="2232978" cy="1643016"/>
          </a:xfrm>
          <a:prstGeom prst="wedgeRoundRectCallout">
            <a:avLst>
              <a:gd name="adj1" fmla="val -140543"/>
              <a:gd name="adj2" fmla="val -1018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b="1" dirty="0" smtClean="0">
              <a:solidFill>
                <a:prstClr val="black"/>
              </a:solidFill>
            </a:endParaRPr>
          </a:p>
          <a:p>
            <a:pPr algn="ctr"/>
            <a:endParaRPr lang="en-US" altLang="ja-JP" b="1" dirty="0">
              <a:solidFill>
                <a:prstClr val="black"/>
              </a:solidFill>
            </a:endParaRPr>
          </a:p>
          <a:p>
            <a:pPr algn="ctr"/>
            <a:endParaRPr lang="en-US" altLang="ja-JP" b="1" dirty="0" smtClean="0">
              <a:solidFill>
                <a:prstClr val="black"/>
              </a:solidFill>
            </a:endParaRPr>
          </a:p>
          <a:p>
            <a:pPr algn="ctr"/>
            <a:endParaRPr lang="en-US" altLang="ja-JP" b="1" dirty="0">
              <a:solidFill>
                <a:prstClr val="black"/>
              </a:solidFill>
            </a:endParaRPr>
          </a:p>
          <a:p>
            <a:pPr algn="ctr"/>
            <a:r>
              <a:rPr lang="ja-JP" altLang="en-US" b="1" dirty="0" smtClean="0">
                <a:solidFill>
                  <a:prstClr val="black"/>
                </a:solidFill>
              </a:rPr>
              <a:t>大須商店街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072" y="4651153"/>
            <a:ext cx="1387867" cy="104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9746907" y="1498926"/>
            <a:ext cx="161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昼食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貸出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871197" y="3329126"/>
            <a:ext cx="134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駐輪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 smtClean="0">
                <a:solidFill>
                  <a:prstClr val="black"/>
                </a:solidFill>
              </a:rPr>
              <a:t>見学・体験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746907" y="5060272"/>
            <a:ext cx="1384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返却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夕食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83772" y="2184115"/>
            <a:ext cx="3135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名古屋城に限らず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 smtClean="0">
                <a:solidFill>
                  <a:prstClr val="black"/>
                </a:solidFill>
              </a:rPr>
              <a:t>白川</a:t>
            </a:r>
            <a:r>
              <a:rPr lang="ja-JP" altLang="en-US" dirty="0">
                <a:solidFill>
                  <a:prstClr val="black"/>
                </a:solidFill>
              </a:rPr>
              <a:t>公園</a:t>
            </a:r>
            <a:r>
              <a:rPr lang="ja-JP" altLang="en-US" dirty="0" smtClean="0">
                <a:solidFill>
                  <a:prstClr val="black"/>
                </a:solidFill>
              </a:rPr>
              <a:t>や大須商店街に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 smtClean="0">
                <a:solidFill>
                  <a:prstClr val="black"/>
                </a:solidFill>
              </a:rPr>
              <a:t>ステーションを設置すれば次のようなコースも可能です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3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1"/>
          <p:cNvSpPr/>
          <p:nvPr/>
        </p:nvSpPr>
        <p:spPr>
          <a:xfrm>
            <a:off x="1268186" y="1065822"/>
            <a:ext cx="2558142" cy="84908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rgbClr val="FFFF00"/>
                </a:solidFill>
              </a:rPr>
              <a:t>名古屋城入場料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81743" y="740620"/>
            <a:ext cx="197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今まで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81743" y="2579914"/>
            <a:ext cx="1915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今後</a:t>
            </a:r>
            <a:endParaRPr kumimoji="1" lang="ja-JP" altLang="en-US" dirty="0"/>
          </a:p>
        </p:txBody>
      </p:sp>
      <p:sp>
        <p:nvSpPr>
          <p:cNvPr id="5" name="下矢印 4"/>
          <p:cNvSpPr/>
          <p:nvPr/>
        </p:nvSpPr>
        <p:spPr>
          <a:xfrm>
            <a:off x="2122714" y="1947566"/>
            <a:ext cx="881742" cy="9144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</a:rPr>
              <a:t>移動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1273629" y="3026229"/>
            <a:ext cx="2558142" cy="97971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</a:rPr>
              <a:t>金シャチ横丁</a:t>
            </a:r>
            <a:endParaRPr lang="en-US" altLang="ja-JP" b="1" dirty="0">
              <a:solidFill>
                <a:schemeClr val="tx1"/>
              </a:solidFill>
            </a:endParaRPr>
          </a:p>
          <a:p>
            <a:pPr algn="ctr"/>
            <a:r>
              <a:rPr lang="ja-JP" altLang="en-US" b="1" dirty="0" smtClean="0">
                <a:solidFill>
                  <a:schemeClr val="tx1"/>
                </a:solidFill>
              </a:rPr>
              <a:t>飲食・物販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7" name="下矢印 6"/>
          <p:cNvSpPr/>
          <p:nvPr/>
        </p:nvSpPr>
        <p:spPr>
          <a:xfrm>
            <a:off x="2171699" y="4234151"/>
            <a:ext cx="783772" cy="78377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</a:rPr>
              <a:t>利用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74371" y="5121729"/>
            <a:ext cx="1545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レンタサイクル</a:t>
            </a:r>
            <a:endParaRPr kumimoji="1" lang="ja-JP" altLang="en-US" dirty="0"/>
          </a:p>
        </p:txBody>
      </p:sp>
      <p:sp>
        <p:nvSpPr>
          <p:cNvPr id="9" name="右矢印 8"/>
          <p:cNvSpPr/>
          <p:nvPr/>
        </p:nvSpPr>
        <p:spPr>
          <a:xfrm>
            <a:off x="3907971" y="4822369"/>
            <a:ext cx="1828800" cy="79426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</a:rPr>
              <a:t>移動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0" name="星 32 9"/>
          <p:cNvSpPr/>
          <p:nvPr/>
        </p:nvSpPr>
        <p:spPr>
          <a:xfrm>
            <a:off x="6117770" y="4626036"/>
            <a:ext cx="3080657" cy="1164772"/>
          </a:xfrm>
          <a:prstGeom prst="star32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rgbClr val="00B050"/>
                </a:solidFill>
              </a:rPr>
              <a:t>各観光地で</a:t>
            </a:r>
            <a:endParaRPr kumimoji="1" lang="en-US" altLang="ja-JP" b="1" dirty="0" smtClean="0">
              <a:solidFill>
                <a:srgbClr val="00B050"/>
              </a:solidFill>
            </a:endParaRPr>
          </a:p>
          <a:p>
            <a:pPr algn="ctr"/>
            <a:r>
              <a:rPr lang="ja-JP" altLang="en-US" b="1" dirty="0" smtClean="0">
                <a:solidFill>
                  <a:srgbClr val="00B050"/>
                </a:solidFill>
              </a:rPr>
              <a:t>飲食・物販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927272" y="1904022"/>
            <a:ext cx="3472542" cy="15022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i="1" u="sng" dirty="0" smtClean="0">
                <a:solidFill>
                  <a:srgbClr val="FF0000"/>
                </a:solidFill>
              </a:rPr>
              <a:t>経済効果</a:t>
            </a:r>
            <a:endParaRPr kumimoji="1" lang="en-US" altLang="ja-JP" sz="4400" b="1" i="1" u="sng" dirty="0" smtClean="0">
              <a:solidFill>
                <a:srgbClr val="FF0000"/>
              </a:solidFill>
            </a:endParaRPr>
          </a:p>
          <a:p>
            <a:pPr algn="ctr"/>
            <a:r>
              <a:rPr lang="ja-JP" altLang="en-US" sz="4400" b="1" i="1" u="sng" dirty="0" smtClean="0">
                <a:solidFill>
                  <a:srgbClr val="FF0000"/>
                </a:solidFill>
              </a:rPr>
              <a:t>雇用活性化</a:t>
            </a:r>
            <a:endParaRPr kumimoji="1" lang="ja-JP" altLang="en-US" sz="4400" b="1" i="1" u="sng" dirty="0">
              <a:solidFill>
                <a:srgbClr val="FF0000"/>
              </a:solidFill>
            </a:endParaRPr>
          </a:p>
        </p:txBody>
      </p:sp>
      <p:sp>
        <p:nvSpPr>
          <p:cNvPr id="13" name="右矢印 12"/>
          <p:cNvSpPr/>
          <p:nvPr/>
        </p:nvSpPr>
        <p:spPr>
          <a:xfrm rot="20315740">
            <a:off x="3965203" y="2889112"/>
            <a:ext cx="1819286" cy="7075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tx1"/>
                </a:solidFill>
              </a:rPr>
              <a:t>金銭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4" name="上矢印 13"/>
          <p:cNvSpPr/>
          <p:nvPr/>
        </p:nvSpPr>
        <p:spPr>
          <a:xfrm>
            <a:off x="7315200" y="3516086"/>
            <a:ext cx="696686" cy="104502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</a:rPr>
              <a:t>金銭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05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縦書きテキスト プレースホルダー 4"/>
          <p:cNvSpPr>
            <a:spLocks noGrp="1"/>
          </p:cNvSpPr>
          <p:nvPr>
            <p:ph type="body" orient="vert" idx="4294967295"/>
          </p:nvPr>
        </p:nvSpPr>
        <p:spPr>
          <a:xfrm>
            <a:off x="1032387" y="1348096"/>
            <a:ext cx="9940413" cy="4108808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kumimoji="1" lang="ja-JP" altLang="en-US" sz="5400" dirty="0" smtClean="0">
                <a:solidFill>
                  <a:srgbClr val="FF0000"/>
                </a:solidFill>
              </a:rPr>
              <a:t>観光産業</a:t>
            </a:r>
            <a:r>
              <a:rPr kumimoji="1" lang="ja-JP" altLang="en-US" sz="5400" dirty="0" smtClean="0">
                <a:solidFill>
                  <a:schemeClr val="tx1"/>
                </a:solidFill>
              </a:rPr>
              <a:t>とは</a:t>
            </a:r>
            <a:endParaRPr kumimoji="1" lang="en-US" altLang="ja-JP" sz="5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kumimoji="1" lang="ja-JP" altLang="en-US" sz="4400" dirty="0" smtClean="0"/>
              <a:t>観光資源を開発、整備、保護し、観光に伴って発生する交通、宿泊、その他施設利用に関する需要を満たし、観光の宣伝などを行う事業活動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17229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 idx="4294967295"/>
          </p:nvPr>
        </p:nvSpPr>
        <p:spPr>
          <a:xfrm>
            <a:off x="1753955" y="2646802"/>
            <a:ext cx="8793972" cy="1758944"/>
          </a:xfrm>
        </p:spPr>
        <p:txBody>
          <a:bodyPr>
            <a:noAutofit/>
          </a:bodyPr>
          <a:lstStyle/>
          <a:p>
            <a:r>
              <a:rPr kumimoji="1" lang="ja-JP" altLang="en-US" sz="6000" b="1" dirty="0" smtClean="0"/>
              <a:t>三河の田舎、山間部での生活体験</a:t>
            </a:r>
            <a:endParaRPr kumimoji="1" lang="ja-JP" alt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65729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000" dirty="0" smtClean="0"/>
              <a:t>三河市</a:t>
            </a:r>
            <a:r>
              <a:rPr lang="en-US" altLang="ja-JP" sz="4000" dirty="0" smtClean="0"/>
              <a:t>NPO</a:t>
            </a:r>
            <a:r>
              <a:rPr lang="ja-JP" altLang="en-US" sz="4000" dirty="0" smtClean="0"/>
              <a:t>田舎暮らし隊</a:t>
            </a:r>
            <a:endParaRPr kumimoji="1" lang="ja-JP" altLang="en-US" sz="4000" dirty="0"/>
          </a:p>
        </p:txBody>
      </p:sp>
      <p:sp>
        <p:nvSpPr>
          <p:cNvPr id="4" name="縦書きテキスト プレースホルダー 3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kumimoji="1" lang="ja-JP" altLang="en-US" sz="2800" dirty="0" smtClean="0"/>
              <a:t>三河</a:t>
            </a:r>
            <a:r>
              <a:rPr kumimoji="1" lang="en-US" altLang="ja-JP" sz="2800" dirty="0" smtClean="0"/>
              <a:t>NPO</a:t>
            </a:r>
            <a:r>
              <a:rPr kumimoji="1" lang="ja-JP" altLang="en-US" sz="2800" dirty="0" smtClean="0"/>
              <a:t>田舎暮らし隊</a:t>
            </a:r>
            <a:r>
              <a:rPr lang="ja-JP" altLang="en-US" sz="2800" dirty="0" smtClean="0"/>
              <a:t>とは</a:t>
            </a:r>
            <a:endParaRPr lang="en-US" altLang="ja-JP" sz="2800" dirty="0" smtClean="0"/>
          </a:p>
          <a:p>
            <a:pPr marL="457200" lvl="1" indent="0">
              <a:buNone/>
            </a:pPr>
            <a:r>
              <a:rPr lang="ja-JP" altLang="en-US" sz="2800" dirty="0" smtClean="0"/>
              <a:t>内閣府の地域雇用創造事業の一環として、起業支援の対象に選定されている</a:t>
            </a:r>
            <a:r>
              <a:rPr lang="en-US" altLang="ja-JP" sz="2800" dirty="0" smtClean="0"/>
              <a:t>NPO</a:t>
            </a:r>
            <a:r>
              <a:rPr lang="ja-JP" altLang="en-US" sz="2800" dirty="0" smtClean="0"/>
              <a:t>法人</a:t>
            </a:r>
            <a:endParaRPr lang="en-US" altLang="ja-JP" sz="2800" dirty="0" smtClean="0"/>
          </a:p>
          <a:p>
            <a:pPr marL="0" indent="0">
              <a:buNone/>
            </a:pPr>
            <a:endParaRPr kumimoji="1" lang="en-US" altLang="ja-JP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2800" dirty="0" smtClean="0"/>
              <a:t>活動内容</a:t>
            </a:r>
            <a:endParaRPr lang="en-US" altLang="ja-JP" sz="2800" dirty="0" smtClean="0"/>
          </a:p>
          <a:p>
            <a:pPr marL="457200" lvl="1" indent="0">
              <a:buNone/>
            </a:pPr>
            <a:r>
              <a:rPr kumimoji="1" lang="ja-JP" altLang="en-US" sz="2800" dirty="0" smtClean="0"/>
              <a:t>生活体験・イベント・田舎暮らし参観日</a:t>
            </a:r>
            <a:endParaRPr kumimoji="1"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372032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4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生活体験・イベント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生活体験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イベント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485" y="3284272"/>
            <a:ext cx="3644900" cy="245110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964976" y="5784850"/>
            <a:ext cx="5037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出典　</a:t>
            </a:r>
            <a:r>
              <a:rPr lang="en-US" altLang="ja-JP" dirty="0" smtClean="0"/>
              <a:t>http://inakakurashi.dosugoi.net/c10793.html</a:t>
            </a:r>
            <a:r>
              <a:rPr lang="ja-JP" altLang="en-US" dirty="0" smtClean="0"/>
              <a:t>　</a:t>
            </a:r>
            <a:endParaRPr lang="ja-JP" altLang="en-US" dirty="0"/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72" y="3542874"/>
            <a:ext cx="5262300" cy="19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古民家の鑑定・田舎暮らし参観日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pPr algn="ctr">
              <a:buFont typeface="Arial" panose="020B0604020202020204" pitchFamily="34" charset="0"/>
              <a:buChar char="•"/>
            </a:pPr>
            <a:r>
              <a:rPr lang="ja-JP" altLang="en-US" dirty="0">
                <a:solidFill>
                  <a:schemeClr val="tx1"/>
                </a:solidFill>
              </a:rPr>
              <a:t>　</a:t>
            </a:r>
            <a:r>
              <a:rPr lang="ja-JP" altLang="en-US" sz="2800" dirty="0" smtClean="0">
                <a:solidFill>
                  <a:schemeClr val="tx1"/>
                </a:solidFill>
              </a:rPr>
              <a:t>田舎暮らし参観日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49" y="3182359"/>
            <a:ext cx="3619500" cy="2514600"/>
          </a:xfrm>
          <a:prstGeom prst="rect">
            <a:avLst/>
          </a:prstGeom>
        </p:spPr>
      </p:pic>
      <p:pic>
        <p:nvPicPr>
          <p:cNvPr id="8" name="コンテンツ プレースホルダー 7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23" y="3182359"/>
            <a:ext cx="3619500" cy="2451100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6461375" y="5816600"/>
            <a:ext cx="498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prstClr val="black"/>
                </a:solidFill>
              </a:rPr>
              <a:t>出典　</a:t>
            </a:r>
            <a:r>
              <a:rPr lang="en-US" altLang="ja-JP" dirty="0">
                <a:solidFill>
                  <a:prstClr val="black"/>
                </a:solidFill>
              </a:rPr>
              <a:t>http://okumikawa.or.jp/kaisyuuan/index.html</a:t>
            </a:r>
          </a:p>
        </p:txBody>
      </p:sp>
    </p:spTree>
    <p:extLst>
      <p:ext uri="{BB962C8B-B14F-4D97-AF65-F5344CB8AC3E}">
        <p14:creationId xmlns:p14="http://schemas.microsoft.com/office/powerpoint/2010/main" val="319325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課題</a:t>
            </a:r>
            <a:endParaRPr kumimoji="1" lang="ja-JP" altLang="en-US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horz">
            <a:normAutofit/>
          </a:bodyPr>
          <a:lstStyle/>
          <a:p>
            <a:pPr marL="0" indent="0">
              <a:buNone/>
            </a:pPr>
            <a:r>
              <a:rPr kumimoji="1" lang="ja-JP" altLang="en-US" sz="4000" dirty="0" smtClean="0">
                <a:solidFill>
                  <a:srgbClr val="FF0000"/>
                </a:solidFill>
              </a:rPr>
              <a:t>知名度が低い</a:t>
            </a:r>
            <a:endParaRPr kumimoji="1" lang="en-US" altLang="ja-JP" sz="4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3200" dirty="0" smtClean="0"/>
              <a:t>→テレビなどのメディアの紹介</a:t>
            </a:r>
            <a:endParaRPr lang="en-US" altLang="ja-JP" sz="3200" dirty="0" smtClean="0"/>
          </a:p>
          <a:p>
            <a:pPr marL="0" indent="0">
              <a:buNone/>
            </a:pPr>
            <a:r>
              <a:rPr kumimoji="1" lang="ja-JP" altLang="en-US" sz="4000" dirty="0" smtClean="0">
                <a:solidFill>
                  <a:srgbClr val="FF0000"/>
                </a:solidFill>
              </a:rPr>
              <a:t>外国人旅行客をどのように呼び込むか</a:t>
            </a:r>
            <a:endParaRPr kumimoji="1" lang="en-US" altLang="ja-JP" sz="4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3200" dirty="0" smtClean="0"/>
              <a:t>→外国人旅行客向けのプランを増やす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4321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1519706" y="2511379"/>
            <a:ext cx="9131122" cy="1823523"/>
          </a:xfrm>
        </p:spPr>
        <p:txBody>
          <a:bodyPr>
            <a:noAutofit/>
          </a:bodyPr>
          <a:lstStyle/>
          <a:p>
            <a:r>
              <a:rPr lang="ja-JP" altLang="en-US" sz="6000" dirty="0" smtClean="0"/>
              <a:t>観光</a:t>
            </a:r>
            <a:r>
              <a:rPr lang="ja-JP" altLang="en-US" sz="6000" dirty="0"/>
              <a:t>戦略</a:t>
            </a:r>
            <a:endParaRPr kumimoji="1"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59517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外国人旅行客数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78950" y="2534754"/>
            <a:ext cx="4434100" cy="3309937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7045490" y="5732837"/>
            <a:ext cx="4628364" cy="515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prstClr val="black"/>
                </a:solidFill>
              </a:rPr>
              <a:t>出典：観光庁「訪日外国人消費動向調査」</a:t>
            </a:r>
            <a:endParaRPr lang="ja-JP" alt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93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68109" y="986319"/>
            <a:ext cx="10332491" cy="1381567"/>
          </a:xfrm>
        </p:spPr>
        <p:txBody>
          <a:bodyPr>
            <a:noAutofit/>
          </a:bodyPr>
          <a:lstStyle/>
          <a:p>
            <a:r>
              <a:rPr lang="ja-JP" altLang="en-US" dirty="0"/>
              <a:t>　</a:t>
            </a:r>
            <a:r>
              <a:rPr lang="ja-JP" altLang="en-US" dirty="0" smtClean="0"/>
              <a:t>日本観光局「</a:t>
            </a:r>
            <a:r>
              <a:rPr lang="en-US" altLang="ja-JP" dirty="0" smtClean="0"/>
              <a:t>JNTO</a:t>
            </a:r>
            <a:r>
              <a:rPr lang="ja-JP" altLang="en-US" dirty="0"/>
              <a:t>訪日外客訪問地</a:t>
            </a:r>
            <a:r>
              <a:rPr lang="ja-JP" altLang="en-US" dirty="0" smtClean="0"/>
              <a:t>調査　２０１０」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/>
          </p:nvPr>
        </p:nvGraphicFramePr>
        <p:xfrm>
          <a:off x="4322925" y="2661311"/>
          <a:ext cx="3546145" cy="3310465"/>
        </p:xfrm>
        <a:graphic>
          <a:graphicData uri="http://schemas.openxmlformats.org/drawingml/2006/table">
            <a:tbl>
              <a:tblPr/>
              <a:tblGrid>
                <a:gridCol w="886536"/>
                <a:gridCol w="2659609"/>
              </a:tblGrid>
              <a:tr h="55046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全体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5504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5504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ショッピング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504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歴史的・伝統的な景観、旧跡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504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自然・四季・田園風景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5046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温泉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77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アジア圏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/>
          </p:nvPr>
        </p:nvGraphicFramePr>
        <p:xfrm>
          <a:off x="971265" y="2770498"/>
          <a:ext cx="3218598" cy="3199886"/>
        </p:xfrm>
        <a:graphic>
          <a:graphicData uri="http://schemas.openxmlformats.org/drawingml/2006/table">
            <a:tbl>
              <a:tblPr/>
              <a:tblGrid>
                <a:gridCol w="804650"/>
                <a:gridCol w="2413948"/>
              </a:tblGrid>
              <a:tr h="52088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韓国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5208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5208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温泉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5208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ショッピング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208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歴史的・伝統的な景観、旧跡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208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都市の景観・繁華街に賑わい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/>
          </p:nvPr>
        </p:nvGraphicFramePr>
        <p:xfrm>
          <a:off x="4527642" y="2770498"/>
          <a:ext cx="3218599" cy="3162610"/>
        </p:xfrm>
        <a:graphic>
          <a:graphicData uri="http://schemas.openxmlformats.org/drawingml/2006/table">
            <a:tbl>
              <a:tblPr/>
              <a:tblGrid>
                <a:gridCol w="804650"/>
                <a:gridCol w="2413949"/>
              </a:tblGrid>
              <a:tr h="52088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香港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5208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5208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ショッピング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208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自然・四季・田園風景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5208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温泉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5208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歴史的・伝統的な景観、旧跡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表 10"/>
          <p:cNvGraphicFramePr>
            <a:graphicFrameLocks noGrp="1"/>
          </p:cNvGraphicFramePr>
          <p:nvPr>
            <p:extLst/>
          </p:nvPr>
        </p:nvGraphicFramePr>
        <p:xfrm>
          <a:off x="8043077" y="2770498"/>
          <a:ext cx="3218599" cy="3162610"/>
        </p:xfrm>
        <a:graphic>
          <a:graphicData uri="http://schemas.openxmlformats.org/drawingml/2006/table">
            <a:tbl>
              <a:tblPr/>
              <a:tblGrid>
                <a:gridCol w="804650"/>
                <a:gridCol w="2413949"/>
              </a:tblGrid>
              <a:tr h="52088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台湾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5208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自然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5208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5208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ショッピング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208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温泉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5208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歴史的・伝統的な景観、旧跡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20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欧米・ヨーロッパ諸国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/>
          </p:nvPr>
        </p:nvGraphicFramePr>
        <p:xfrm>
          <a:off x="885969" y="2715910"/>
          <a:ext cx="3290246" cy="3278103"/>
        </p:xfrm>
        <a:graphic>
          <a:graphicData uri="http://schemas.openxmlformats.org/drawingml/2006/table">
            <a:tbl>
              <a:tblPr/>
              <a:tblGrid>
                <a:gridCol w="822561"/>
                <a:gridCol w="2467685"/>
              </a:tblGrid>
              <a:tr h="53453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英国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5345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5345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歴史的・伝統的な景観、旧跡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345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都市の景観・繁華街に賑わい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</a:tr>
              <a:tr h="5345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日本人の生活、日本人との交流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5345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ショッピング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>
            <p:extLst/>
          </p:nvPr>
        </p:nvGraphicFramePr>
        <p:xfrm>
          <a:off x="4504899" y="2715916"/>
          <a:ext cx="3290247" cy="3278103"/>
        </p:xfrm>
        <a:graphic>
          <a:graphicData uri="http://schemas.openxmlformats.org/drawingml/2006/table">
            <a:tbl>
              <a:tblPr/>
              <a:tblGrid>
                <a:gridCol w="822562"/>
                <a:gridCol w="2467685"/>
              </a:tblGrid>
              <a:tr h="53453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米国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5345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5345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歴史的・伝統的な景観、旧跡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345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日本人の生活、日本人との交流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5345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ショッピング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345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日本の伝統文化の体験・鑑賞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 5"/>
          <p:cNvGraphicFramePr>
            <a:graphicFrameLocks noGrp="1"/>
          </p:cNvGraphicFramePr>
          <p:nvPr>
            <p:extLst/>
          </p:nvPr>
        </p:nvGraphicFramePr>
        <p:xfrm>
          <a:off x="8012373" y="2715910"/>
          <a:ext cx="3290247" cy="3278103"/>
        </p:xfrm>
        <a:graphic>
          <a:graphicData uri="http://schemas.openxmlformats.org/drawingml/2006/table">
            <a:tbl>
              <a:tblPr/>
              <a:tblGrid>
                <a:gridCol w="822562"/>
                <a:gridCol w="2467685"/>
              </a:tblGrid>
              <a:tr h="53453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カナダ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5345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食事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5345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歴史的・伝統的な景観、旧跡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345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ショッピング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345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日本人の生活、日本人との交流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</a:tr>
              <a:tr h="5345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都市の会館・繁華街の賑わい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171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1295398" y="884902"/>
            <a:ext cx="9601200" cy="1224117"/>
          </a:xfrm>
        </p:spPr>
        <p:txBody>
          <a:bodyPr>
            <a:normAutofit/>
          </a:bodyPr>
          <a:lstStyle/>
          <a:p>
            <a:r>
              <a:rPr lang="ja-JP" altLang="en-US" sz="5400" dirty="0"/>
              <a:t>外国人旅行者受入数（</a:t>
            </a:r>
            <a:r>
              <a:rPr lang="ja-JP" altLang="en-US" sz="5400" dirty="0" smtClean="0"/>
              <a:t>２０１４年）</a:t>
            </a:r>
            <a:endParaRPr kumimoji="1" lang="ja-JP" altLang="en-US" sz="5400" dirty="0"/>
          </a:p>
        </p:txBody>
      </p:sp>
      <p:graphicFrame>
        <p:nvGraphicFramePr>
          <p:cNvPr id="3" name="グラフ 2"/>
          <p:cNvGraphicFramePr>
            <a:graphicFrameLocks/>
          </p:cNvGraphicFramePr>
          <p:nvPr>
            <p:extLst/>
          </p:nvPr>
        </p:nvGraphicFramePr>
        <p:xfrm>
          <a:off x="2365368" y="1941177"/>
          <a:ext cx="7461260" cy="4163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825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81736" y="1036723"/>
            <a:ext cx="11028526" cy="1303867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dirty="0" smtClean="0"/>
              <a:t>愛知は期待</a:t>
            </a:r>
            <a:r>
              <a:rPr lang="ja-JP" altLang="en-US" dirty="0"/>
              <a:t>に</a:t>
            </a:r>
            <a:r>
              <a:rPr lang="ja-JP" altLang="en-US" dirty="0" smtClean="0"/>
              <a:t>応えられるのか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1283459" y="2807593"/>
            <a:ext cx="3631843" cy="2704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b="1" dirty="0">
                <a:solidFill>
                  <a:srgbClr val="FF0000"/>
                </a:solidFill>
              </a:rPr>
              <a:t>観光産業が特徴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6246252" y="2807593"/>
            <a:ext cx="5138671" cy="2704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dirty="0">
                <a:solidFill>
                  <a:prstClr val="black"/>
                </a:solidFill>
              </a:rPr>
              <a:t>アジアの人</a:t>
            </a:r>
            <a:endParaRPr lang="en-US" altLang="ja-JP" sz="3200" dirty="0">
              <a:solidFill>
                <a:prstClr val="black"/>
              </a:solidFill>
            </a:endParaRPr>
          </a:p>
          <a:p>
            <a:pPr lvl="1"/>
            <a:r>
              <a:rPr lang="ja-JP" altLang="en-US" sz="2800" dirty="0">
                <a:solidFill>
                  <a:prstClr val="black"/>
                </a:solidFill>
              </a:rPr>
              <a:t>リニア・鉄道館やトヨタ産業技術記念館などの観光産業</a:t>
            </a:r>
            <a:endParaRPr lang="en-US" altLang="ja-JP" sz="2800" dirty="0">
              <a:solidFill>
                <a:prstClr val="black"/>
              </a:solidFill>
            </a:endParaRPr>
          </a:p>
          <a:p>
            <a:r>
              <a:rPr lang="ja-JP" altLang="en-US" sz="3200" dirty="0">
                <a:solidFill>
                  <a:prstClr val="black"/>
                </a:solidFill>
              </a:rPr>
              <a:t>欧米人</a:t>
            </a:r>
            <a:endParaRPr lang="en-US" altLang="ja-JP" sz="3200" dirty="0">
              <a:solidFill>
                <a:prstClr val="black"/>
              </a:solidFill>
            </a:endParaRPr>
          </a:p>
          <a:p>
            <a:pPr lvl="1"/>
            <a:r>
              <a:rPr lang="ja-JP" altLang="en-US" sz="2800" dirty="0">
                <a:solidFill>
                  <a:prstClr val="black"/>
                </a:solidFill>
              </a:rPr>
              <a:t>名古屋城や犬山城などの歴史的なもの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2" name="ストライプ矢印 11"/>
          <p:cNvSpPr/>
          <p:nvPr/>
        </p:nvSpPr>
        <p:spPr>
          <a:xfrm>
            <a:off x="5065555" y="3616949"/>
            <a:ext cx="1180697" cy="1085850"/>
          </a:xfrm>
          <a:prstGeom prst="stripedRightArrow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78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どうしたら観光は活性化するか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2762" y="2788944"/>
            <a:ext cx="11219596" cy="3318936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kumimoji="1" lang="ja-JP" altLang="en-US" sz="4000" dirty="0" smtClean="0"/>
              <a:t>愛知の特色などがあまり全国的に知られていない</a:t>
            </a:r>
            <a:endParaRPr kumimoji="1" lang="en-US" altLang="ja-JP" sz="4000" dirty="0" smtClean="0"/>
          </a:p>
          <a:p>
            <a:pPr marL="457200" lvl="1" indent="0">
              <a:buNone/>
            </a:pPr>
            <a:endParaRPr lang="en-US" altLang="ja-JP" sz="4000" dirty="0"/>
          </a:p>
          <a:p>
            <a:pPr marL="3600450" lvl="8" indent="0">
              <a:buNone/>
            </a:pPr>
            <a:r>
              <a:rPr kumimoji="1" lang="ja-JP" altLang="en-US" sz="4000" u="sng" dirty="0" smtClean="0">
                <a:solidFill>
                  <a:srgbClr val="FF0000"/>
                </a:solidFill>
              </a:rPr>
              <a:t>情報発信をすべき</a:t>
            </a:r>
            <a:endParaRPr kumimoji="1" lang="en-US" altLang="ja-JP" sz="4000" u="sng" dirty="0" smtClean="0">
              <a:solidFill>
                <a:srgbClr val="FF0000"/>
              </a:solidFill>
            </a:endParaRPr>
          </a:p>
          <a:p>
            <a:pPr marL="914400" lvl="2" indent="0">
              <a:buNone/>
            </a:pPr>
            <a:r>
              <a:rPr lang="ja-JP" altLang="en-US" sz="4000" dirty="0" smtClean="0"/>
              <a:t>（パンフレット・マスメディア・ガイドブックなど）</a:t>
            </a:r>
            <a:endParaRPr kumimoji="1" lang="ja-JP" altLang="en-US" sz="4000" dirty="0"/>
          </a:p>
        </p:txBody>
      </p:sp>
      <p:sp>
        <p:nvSpPr>
          <p:cNvPr id="4" name="下矢印 3"/>
          <p:cNvSpPr/>
          <p:nvPr/>
        </p:nvSpPr>
        <p:spPr>
          <a:xfrm>
            <a:off x="5452481" y="3615706"/>
            <a:ext cx="940158" cy="68258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02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5400" dirty="0" smtClean="0"/>
              <a:t>リニアを使った効果</a:t>
            </a:r>
            <a:endParaRPr kumimoji="1" lang="ja-JP" altLang="en-US" sz="5400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kumimoji="1" lang="ja-JP" altLang="en-US" sz="4000" b="1" dirty="0" smtClean="0">
                <a:solidFill>
                  <a:srgbClr val="FF0000"/>
                </a:solidFill>
              </a:rPr>
              <a:t>プラス面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1219200" y="3243262"/>
            <a:ext cx="5089236" cy="2632605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ja-JP" altLang="en-US" sz="3500" dirty="0"/>
              <a:t>観光</a:t>
            </a:r>
            <a:r>
              <a:rPr lang="ja-JP" altLang="en-US" sz="3500" dirty="0" smtClean="0"/>
              <a:t>客の増加</a:t>
            </a:r>
            <a:endParaRPr lang="en-US" altLang="ja-JP" sz="3500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3500" dirty="0" smtClean="0"/>
              <a:t>首都</a:t>
            </a:r>
            <a:r>
              <a:rPr lang="ja-JP" altLang="en-US" sz="3500" dirty="0"/>
              <a:t>からの移住・居住の</a:t>
            </a:r>
            <a:r>
              <a:rPr lang="ja-JP" altLang="en-US" sz="3500" dirty="0">
                <a:solidFill>
                  <a:schemeClr val="tx1"/>
                </a:solidFill>
              </a:rPr>
              <a:t>可能性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3500" u="sng" dirty="0" smtClean="0">
                <a:solidFill>
                  <a:srgbClr val="FF0000"/>
                </a:solidFill>
              </a:rPr>
              <a:t>インバウンド観光の増加</a:t>
            </a:r>
            <a:endParaRPr lang="en-US" altLang="ja-JP" sz="3500" u="sng" dirty="0" smtClean="0">
              <a:solidFill>
                <a:srgbClr val="FF0000"/>
              </a:solidFill>
            </a:endParaRP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kumimoji="1" lang="ja-JP" altLang="en-US" sz="4000" b="1" dirty="0" smtClean="0">
                <a:solidFill>
                  <a:srgbClr val="0070C0"/>
                </a:solidFill>
              </a:rPr>
              <a:t>マイナス面</a:t>
            </a:r>
            <a:endParaRPr kumimoji="1" lang="ja-JP" altLang="en-US" sz="3600" b="1" dirty="0">
              <a:solidFill>
                <a:srgbClr val="0070C0"/>
              </a:solidFill>
            </a:endParaRP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ja-JP" altLang="en-US" sz="3500" dirty="0"/>
              <a:t>愛知を通過して遠方の観光地に行ってしまう</a:t>
            </a:r>
            <a:endParaRPr lang="en-US" altLang="ja-JP" sz="3500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3500" dirty="0"/>
              <a:t>日帰り観光の</a:t>
            </a:r>
            <a:r>
              <a:rPr lang="ja-JP" altLang="en-US" sz="3500" dirty="0" smtClean="0"/>
              <a:t>増加</a:t>
            </a:r>
            <a:endParaRPr lang="en-US" altLang="ja-JP" sz="3500" dirty="0"/>
          </a:p>
          <a:p>
            <a:pPr marL="0" indent="0">
              <a:buNone/>
            </a:pPr>
            <a:r>
              <a:rPr lang="ja-JP" altLang="en-US" sz="3500" dirty="0" smtClean="0"/>
              <a:t>　→宿泊</a:t>
            </a:r>
            <a:r>
              <a:rPr lang="ja-JP" altLang="en-US" sz="3500" dirty="0"/>
              <a:t>減少</a:t>
            </a:r>
            <a:endParaRPr lang="en-US" altLang="ja-JP" sz="3500" dirty="0"/>
          </a:p>
          <a:p>
            <a:pPr>
              <a:buFont typeface="Arial" panose="020B0604020202020204" pitchFamily="34" charset="0"/>
              <a:buChar char="•"/>
            </a:pP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4192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5400" dirty="0" smtClean="0">
                <a:solidFill>
                  <a:srgbClr val="0070C0"/>
                </a:solidFill>
              </a:rPr>
              <a:t>マイナス面</a:t>
            </a:r>
            <a:r>
              <a:rPr kumimoji="1" lang="ja-JP" altLang="en-US" sz="5400" dirty="0" smtClean="0"/>
              <a:t>の対処法</a:t>
            </a:r>
            <a:endParaRPr kumimoji="1" lang="ja-JP" altLang="en-US" sz="5400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4000" dirty="0" smtClean="0"/>
              <a:t>観光の地を名古屋から</a:t>
            </a:r>
            <a:r>
              <a:rPr lang="ja-JP" altLang="en-US" sz="4000" dirty="0" smtClean="0">
                <a:solidFill>
                  <a:srgbClr val="FF0000"/>
                </a:solidFill>
              </a:rPr>
              <a:t>各地に展開する</a:t>
            </a:r>
            <a:endParaRPr lang="en-US" altLang="ja-JP" sz="4000" dirty="0" smtClean="0">
              <a:solidFill>
                <a:srgbClr val="FF0000"/>
              </a:solidFill>
            </a:endParaRPr>
          </a:p>
          <a:p>
            <a:r>
              <a:rPr lang="ja-JP" altLang="en-US" sz="4000" dirty="0" smtClean="0"/>
              <a:t>日帰り</a:t>
            </a:r>
            <a:r>
              <a:rPr lang="ja-JP" altLang="en-US" sz="4000" dirty="0"/>
              <a:t>観光</a:t>
            </a:r>
            <a:r>
              <a:rPr lang="ja-JP" altLang="en-US" sz="4000" dirty="0" smtClean="0"/>
              <a:t>の</a:t>
            </a:r>
            <a:r>
              <a:rPr lang="ja-JP" altLang="en-US" sz="4000" dirty="0"/>
              <a:t>魅力</a:t>
            </a:r>
            <a:r>
              <a:rPr lang="ja-JP" altLang="en-US" sz="4000" dirty="0" smtClean="0"/>
              <a:t>を</a:t>
            </a:r>
            <a:r>
              <a:rPr lang="ja-JP" altLang="en-US" sz="4000" dirty="0"/>
              <a:t>引き出</a:t>
            </a:r>
            <a:r>
              <a:rPr lang="ja-JP" altLang="en-US" sz="4000" dirty="0" smtClean="0"/>
              <a:t>す</a:t>
            </a:r>
            <a:endParaRPr kumimoji="1" lang="en-US" altLang="ja-JP" sz="4000" dirty="0" smtClean="0"/>
          </a:p>
          <a:p>
            <a:r>
              <a:rPr lang="ja-JP" altLang="en-US" sz="4000" dirty="0" smtClean="0">
                <a:solidFill>
                  <a:srgbClr val="FF0000"/>
                </a:solidFill>
              </a:rPr>
              <a:t>産業</a:t>
            </a:r>
            <a:r>
              <a:rPr lang="ja-JP" altLang="en-US" sz="4000" dirty="0">
                <a:solidFill>
                  <a:srgbClr val="FF0000"/>
                </a:solidFill>
              </a:rPr>
              <a:t>観光</a:t>
            </a:r>
            <a:r>
              <a:rPr lang="ja-JP" altLang="en-US" sz="4000" dirty="0" smtClean="0">
                <a:solidFill>
                  <a:srgbClr val="FF0000"/>
                </a:solidFill>
              </a:rPr>
              <a:t>に</a:t>
            </a:r>
            <a:r>
              <a:rPr lang="ja-JP" altLang="en-US" sz="4000" dirty="0">
                <a:solidFill>
                  <a:srgbClr val="FF0000"/>
                </a:solidFill>
              </a:rPr>
              <a:t>力</a:t>
            </a:r>
            <a:r>
              <a:rPr lang="ja-JP" altLang="en-US" sz="4000" dirty="0" smtClean="0">
                <a:solidFill>
                  <a:srgbClr val="FF0000"/>
                </a:solidFill>
              </a:rPr>
              <a:t>を</a:t>
            </a:r>
            <a:r>
              <a:rPr lang="ja-JP" altLang="en-US" sz="4000" dirty="0">
                <a:solidFill>
                  <a:srgbClr val="FF0000"/>
                </a:solidFill>
              </a:rPr>
              <a:t>入</a:t>
            </a:r>
            <a:r>
              <a:rPr lang="ja-JP" altLang="en-US" sz="4000" dirty="0" smtClean="0">
                <a:solidFill>
                  <a:srgbClr val="FF0000"/>
                </a:solidFill>
              </a:rPr>
              <a:t>れる</a:t>
            </a:r>
            <a:endParaRPr lang="en-US" altLang="ja-JP" sz="4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kumimoji="1" lang="en-US" altLang="ja-JP" sz="4000" dirty="0" smtClean="0"/>
          </a:p>
          <a:p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45706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426691" y="2530763"/>
            <a:ext cx="5080000" cy="1819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b="1" dirty="0" smtClean="0">
                <a:solidFill>
                  <a:schemeClr val="tx1"/>
                </a:solidFill>
              </a:rPr>
              <a:t>まとめ</a:t>
            </a:r>
            <a:endParaRPr kumimoji="1" lang="ja-JP" alt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1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07574" y="1240972"/>
            <a:ext cx="11048998" cy="111967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観光</a:t>
            </a:r>
            <a:r>
              <a:rPr lang="ja-JP" altLang="en-US" dirty="0"/>
              <a:t>産業を魅力的にするためにできることは・・・</a:t>
            </a:r>
            <a:r>
              <a:rPr lang="en-US" altLang="ja-JP" dirty="0"/>
              <a:t/>
            </a:r>
            <a:br>
              <a:rPr lang="en-US" altLang="ja-JP" dirty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ja-JP" dirty="0" smtClean="0"/>
          </a:p>
          <a:p>
            <a:r>
              <a:rPr kumimoji="1" lang="ja-JP" altLang="en-US" sz="4000" dirty="0" smtClean="0">
                <a:solidFill>
                  <a:schemeClr val="tx1"/>
                </a:solidFill>
              </a:rPr>
              <a:t>国内外</a:t>
            </a:r>
            <a:r>
              <a:rPr kumimoji="1" lang="ja-JP" altLang="en-US" sz="4000" dirty="0" smtClean="0"/>
              <a:t>に向けて</a:t>
            </a:r>
            <a:r>
              <a:rPr kumimoji="1" lang="ja-JP" altLang="en-US" sz="4000" dirty="0" smtClean="0">
                <a:solidFill>
                  <a:srgbClr val="FF0000"/>
                </a:solidFill>
              </a:rPr>
              <a:t>情報発信</a:t>
            </a:r>
            <a:r>
              <a:rPr kumimoji="1" lang="ja-JP" altLang="en-US" sz="4000" dirty="0" smtClean="0"/>
              <a:t>をする</a:t>
            </a:r>
            <a:endParaRPr kumimoji="1" lang="en-US" altLang="ja-JP" sz="4000" dirty="0" smtClean="0"/>
          </a:p>
          <a:p>
            <a:r>
              <a:rPr lang="ja-JP" altLang="en-US" sz="4000" dirty="0" smtClean="0">
                <a:solidFill>
                  <a:srgbClr val="FF0000"/>
                </a:solidFill>
              </a:rPr>
              <a:t>地域が一体</a:t>
            </a:r>
            <a:r>
              <a:rPr lang="ja-JP" altLang="en-US" sz="4000" dirty="0" smtClean="0"/>
              <a:t>となって協力する</a:t>
            </a:r>
            <a:endParaRPr lang="en-US" altLang="ja-JP" sz="4000" dirty="0" smtClean="0"/>
          </a:p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愛知＝ものづくり</a:t>
            </a:r>
            <a:r>
              <a:rPr kumimoji="1" lang="ja-JP" altLang="en-US" sz="4000" dirty="0" smtClean="0"/>
              <a:t>というイメージの払拭する</a:t>
            </a:r>
            <a:endParaRPr kumimoji="1" lang="en-US" altLang="ja-JP" sz="4000" dirty="0" smtClean="0"/>
          </a:p>
          <a:p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96445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2407298" y="2659224"/>
            <a:ext cx="7539135" cy="1558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 smtClean="0">
                <a:solidFill>
                  <a:schemeClr val="tx1"/>
                </a:solidFill>
              </a:rPr>
              <a:t>ご静聴ありがとうございました</a:t>
            </a:r>
            <a:endParaRPr kumimoji="1" lang="ja-JP" alt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19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29108" y="693173"/>
            <a:ext cx="10081497" cy="1570703"/>
          </a:xfrm>
        </p:spPr>
        <p:txBody>
          <a:bodyPr anchor="ctr">
            <a:normAutofit/>
          </a:bodyPr>
          <a:lstStyle/>
          <a:p>
            <a:pPr algn="ctr"/>
            <a:r>
              <a:rPr kumimoji="1" lang="ja-JP" altLang="en-US" sz="5400" dirty="0" smtClean="0"/>
              <a:t>日本の現状</a:t>
            </a:r>
            <a:endParaRPr kumimoji="1" lang="ja-JP" altLang="en-US" sz="5400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5969856" y="2057400"/>
            <a:ext cx="5830351" cy="319302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kumimoji="1" lang="ja-JP" altLang="en-US" sz="6600" u="sng" dirty="0" smtClean="0">
                <a:solidFill>
                  <a:srgbClr val="FF0000"/>
                </a:solidFill>
              </a:rPr>
              <a:t>人材不足</a:t>
            </a:r>
            <a:endParaRPr kumimoji="1" lang="ja-JP" altLang="en-US" sz="6600" u="sng" dirty="0">
              <a:solidFill>
                <a:srgbClr val="FF0000"/>
              </a:solidFill>
            </a:endParaRP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775401" cy="3811588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lang="ja-JP" altLang="en-US" sz="5400" dirty="0" smtClean="0">
                <a:solidFill>
                  <a:schemeClr val="tx1"/>
                </a:solidFill>
              </a:rPr>
              <a:t>労働者の現状</a:t>
            </a:r>
            <a:r>
              <a:rPr lang="ja-JP" altLang="en-US" sz="4800" dirty="0" smtClean="0">
                <a:solidFill>
                  <a:srgbClr val="00B050"/>
                </a:solidFill>
              </a:rPr>
              <a:t>　</a:t>
            </a:r>
            <a:endParaRPr lang="en-US" altLang="ja-JP" sz="480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ja-JP" altLang="en-US" sz="4000" dirty="0" smtClean="0"/>
              <a:t>長時間労働、低賃金</a:t>
            </a:r>
            <a:endParaRPr lang="en-US" altLang="ja-JP" sz="4000" dirty="0" smtClean="0"/>
          </a:p>
          <a:p>
            <a:pPr marL="0" indent="0">
              <a:buNone/>
            </a:pPr>
            <a:r>
              <a:rPr kumimoji="1" lang="ja-JP" altLang="en-US" sz="4000" dirty="0" smtClean="0"/>
              <a:t>→定着率の低下</a:t>
            </a:r>
            <a:endParaRPr kumimoji="1" lang="en-US" altLang="ja-JP" sz="4000" dirty="0" smtClean="0"/>
          </a:p>
          <a:p>
            <a:pPr marL="0" indent="0">
              <a:buNone/>
            </a:pPr>
            <a:endParaRPr kumimoji="1" lang="ja-JP" altLang="en-US" sz="6600" dirty="0">
              <a:solidFill>
                <a:srgbClr val="FF0000"/>
              </a:solidFill>
            </a:endParaRPr>
          </a:p>
        </p:txBody>
      </p:sp>
      <p:sp>
        <p:nvSpPr>
          <p:cNvPr id="6" name="右矢印 5"/>
          <p:cNvSpPr/>
          <p:nvPr/>
        </p:nvSpPr>
        <p:spPr>
          <a:xfrm>
            <a:off x="5790507" y="3155979"/>
            <a:ext cx="1262130" cy="117197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7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5400" dirty="0" smtClean="0"/>
              <a:t>観光産業の重要性</a:t>
            </a:r>
            <a:endParaRPr kumimoji="1" lang="ja-JP" altLang="en-US" sz="5400" dirty="0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295402" y="2438945"/>
            <a:ext cx="9601196" cy="3318936"/>
          </a:xfrm>
        </p:spPr>
        <p:txBody>
          <a:bodyPr vert="horz">
            <a:noAutofit/>
          </a:bodyPr>
          <a:lstStyle/>
          <a:p>
            <a:pPr marL="0" indent="0">
              <a:buNone/>
            </a:pPr>
            <a:r>
              <a:rPr kumimoji="1" lang="ja-JP" altLang="en-US" sz="3200" dirty="0" smtClean="0">
                <a:solidFill>
                  <a:schemeClr val="tx1"/>
                </a:solidFill>
              </a:rPr>
              <a:t>◎</a:t>
            </a:r>
            <a:r>
              <a:rPr kumimoji="1" lang="ja-JP" altLang="en-US" sz="3600" dirty="0" smtClean="0">
                <a:solidFill>
                  <a:srgbClr val="FF0000"/>
                </a:solidFill>
              </a:rPr>
              <a:t>外貨を獲得することができる</a:t>
            </a:r>
            <a:endParaRPr kumimoji="1" lang="en-US" altLang="ja-JP" sz="3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800" dirty="0" smtClean="0"/>
              <a:t>　現在　　４年連続</a:t>
            </a:r>
            <a:r>
              <a:rPr lang="ja-JP" altLang="en-US" sz="2800" dirty="0" smtClean="0">
                <a:solidFill>
                  <a:srgbClr val="FF0000"/>
                </a:solidFill>
              </a:rPr>
              <a:t>貿易赤字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800" dirty="0" smtClean="0"/>
              <a:t>　２０１３年　　　　　１１兆５０００億円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 smtClean="0"/>
              <a:t>　２０１４年　　　　　１２兆８０００億円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 smtClean="0"/>
              <a:t>　→過去最大赤字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→</a:t>
            </a:r>
            <a:r>
              <a:rPr lang="ja-JP" altLang="en-US" sz="2800" dirty="0" smtClean="0">
                <a:solidFill>
                  <a:srgbClr val="FF0000"/>
                </a:solidFill>
              </a:rPr>
              <a:t>観光業で外貨を獲得することが重要</a:t>
            </a:r>
            <a:endParaRPr lang="en-US" altLang="ja-JP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7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観光産業の重要性</a:t>
            </a:r>
            <a:endParaRPr kumimoji="1" lang="ja-JP" altLang="en-US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295401" y="2556932"/>
            <a:ext cx="9601196" cy="3611856"/>
          </a:xfrm>
        </p:spPr>
        <p:txBody>
          <a:bodyPr vert="horz">
            <a:normAutofit/>
          </a:bodyPr>
          <a:lstStyle/>
          <a:p>
            <a:pPr marL="0" indent="0">
              <a:buNone/>
            </a:pPr>
            <a:r>
              <a:rPr kumimoji="1" lang="ja-JP" altLang="en-US" sz="4800" dirty="0" smtClean="0">
                <a:solidFill>
                  <a:srgbClr val="FF0000"/>
                </a:solidFill>
              </a:rPr>
              <a:t>◎</a:t>
            </a:r>
            <a:r>
              <a:rPr kumimoji="1" lang="ja-JP" altLang="en-US" sz="3600" dirty="0" smtClean="0">
                <a:solidFill>
                  <a:srgbClr val="FF0000"/>
                </a:solidFill>
              </a:rPr>
              <a:t>幅広い分野に及んで広範な経済波及　　　　</a:t>
            </a:r>
            <a:endParaRPr kumimoji="1" lang="en-US" altLang="ja-JP" sz="3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3600" dirty="0">
                <a:solidFill>
                  <a:srgbClr val="FF0000"/>
                </a:solidFill>
              </a:rPr>
              <a:t>　</a:t>
            </a:r>
            <a:r>
              <a:rPr lang="ja-JP" altLang="en-US" sz="3600" dirty="0" smtClean="0">
                <a:solidFill>
                  <a:srgbClr val="FF0000"/>
                </a:solidFill>
              </a:rPr>
              <a:t>効果をもたらす</a:t>
            </a:r>
            <a:endParaRPr lang="en-US" altLang="ja-JP" sz="3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3200" dirty="0" smtClean="0"/>
              <a:t>→企業の利益が増加</a:t>
            </a:r>
            <a:endParaRPr lang="en-US" altLang="ja-JP" sz="3200" dirty="0" smtClean="0"/>
          </a:p>
          <a:p>
            <a:pPr marL="0" indent="0">
              <a:buNone/>
            </a:pPr>
            <a:r>
              <a:rPr kumimoji="1" lang="ja-JP" altLang="en-US" sz="3200" dirty="0" smtClean="0"/>
              <a:t>→雇用が増加</a:t>
            </a:r>
            <a:endParaRPr kumimoji="1" lang="en-US" altLang="ja-JP" sz="3200" dirty="0" smtClean="0"/>
          </a:p>
          <a:p>
            <a:pPr marL="0" indent="0">
              <a:buNone/>
            </a:pPr>
            <a:r>
              <a:rPr kumimoji="1" lang="ja-JP" altLang="en-US" sz="3200" dirty="0" smtClean="0"/>
              <a:t>*名古屋市・・・・名古屋市観光戦略ビジョン策定</a:t>
            </a:r>
            <a:endParaRPr kumimoji="1" lang="ja-JP" altLang="en-US" sz="3200" dirty="0"/>
          </a:p>
        </p:txBody>
      </p:sp>
      <p:sp>
        <p:nvSpPr>
          <p:cNvPr id="4" name="右矢印 3"/>
          <p:cNvSpPr/>
          <p:nvPr/>
        </p:nvSpPr>
        <p:spPr>
          <a:xfrm>
            <a:off x="5215718" y="3844245"/>
            <a:ext cx="1760561" cy="103723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爆発 1 5"/>
          <p:cNvSpPr/>
          <p:nvPr/>
        </p:nvSpPr>
        <p:spPr>
          <a:xfrm>
            <a:off x="7260609" y="2991260"/>
            <a:ext cx="4107976" cy="2743200"/>
          </a:xfrm>
          <a:custGeom>
            <a:avLst/>
            <a:gdLst>
              <a:gd name="connsiteX0" fmla="*/ 10800 w 21600"/>
              <a:gd name="connsiteY0" fmla="*/ 5800 h 21600"/>
              <a:gd name="connsiteX1" fmla="*/ 14522 w 21600"/>
              <a:gd name="connsiteY1" fmla="*/ 0 h 21600"/>
              <a:gd name="connsiteX2" fmla="*/ 14155 w 21600"/>
              <a:gd name="connsiteY2" fmla="*/ 5325 h 21600"/>
              <a:gd name="connsiteX3" fmla="*/ 18380 w 21600"/>
              <a:gd name="connsiteY3" fmla="*/ 4457 h 21600"/>
              <a:gd name="connsiteX4" fmla="*/ 16702 w 21600"/>
              <a:gd name="connsiteY4" fmla="*/ 7315 h 21600"/>
              <a:gd name="connsiteX5" fmla="*/ 21097 w 21600"/>
              <a:gd name="connsiteY5" fmla="*/ 8137 h 21600"/>
              <a:gd name="connsiteX6" fmla="*/ 17607 w 21600"/>
              <a:gd name="connsiteY6" fmla="*/ 10475 h 21600"/>
              <a:gd name="connsiteX7" fmla="*/ 21600 w 21600"/>
              <a:gd name="connsiteY7" fmla="*/ 13290 h 21600"/>
              <a:gd name="connsiteX8" fmla="*/ 16837 w 21600"/>
              <a:gd name="connsiteY8" fmla="*/ 12942 h 21600"/>
              <a:gd name="connsiteX9" fmla="*/ 18145 w 21600"/>
              <a:gd name="connsiteY9" fmla="*/ 18095 h 21600"/>
              <a:gd name="connsiteX10" fmla="*/ 14020 w 21600"/>
              <a:gd name="connsiteY10" fmla="*/ 14457 h 21600"/>
              <a:gd name="connsiteX11" fmla="*/ 13247 w 21600"/>
              <a:gd name="connsiteY11" fmla="*/ 19737 h 21600"/>
              <a:gd name="connsiteX12" fmla="*/ 10532 w 21600"/>
              <a:gd name="connsiteY12" fmla="*/ 14935 h 21600"/>
              <a:gd name="connsiteX13" fmla="*/ 8485 w 21600"/>
              <a:gd name="connsiteY13" fmla="*/ 21600 h 21600"/>
              <a:gd name="connsiteX14" fmla="*/ 7715 w 21600"/>
              <a:gd name="connsiteY14" fmla="*/ 15627 h 21600"/>
              <a:gd name="connsiteX15" fmla="*/ 4762 w 21600"/>
              <a:gd name="connsiteY15" fmla="*/ 17617 h 21600"/>
              <a:gd name="connsiteX16" fmla="*/ 5667 w 21600"/>
              <a:gd name="connsiteY16" fmla="*/ 13937 h 21600"/>
              <a:gd name="connsiteX17" fmla="*/ 135 w 21600"/>
              <a:gd name="connsiteY17" fmla="*/ 14587 h 21600"/>
              <a:gd name="connsiteX18" fmla="*/ 3722 w 21600"/>
              <a:gd name="connsiteY18" fmla="*/ 11775 h 21600"/>
              <a:gd name="connsiteX19" fmla="*/ 0 w 21600"/>
              <a:gd name="connsiteY19" fmla="*/ 8615 h 21600"/>
              <a:gd name="connsiteX20" fmla="*/ 4627 w 21600"/>
              <a:gd name="connsiteY20" fmla="*/ 7617 h 21600"/>
              <a:gd name="connsiteX21" fmla="*/ 370 w 21600"/>
              <a:gd name="connsiteY21" fmla="*/ 2295 h 21600"/>
              <a:gd name="connsiteX22" fmla="*/ 7312 w 21600"/>
              <a:gd name="connsiteY22" fmla="*/ 6320 h 21600"/>
              <a:gd name="connsiteX23" fmla="*/ 8352 w 21600"/>
              <a:gd name="connsiteY23" fmla="*/ 2295 h 21600"/>
              <a:gd name="connsiteX24" fmla="*/ 10800 w 21600"/>
              <a:gd name="connsiteY24" fmla="*/ 5800 h 21600"/>
              <a:gd name="connsiteX0" fmla="*/ 10800 w 21600"/>
              <a:gd name="connsiteY0" fmla="*/ 5800 h 19737"/>
              <a:gd name="connsiteX1" fmla="*/ 14522 w 21600"/>
              <a:gd name="connsiteY1" fmla="*/ 0 h 19737"/>
              <a:gd name="connsiteX2" fmla="*/ 14155 w 21600"/>
              <a:gd name="connsiteY2" fmla="*/ 5325 h 19737"/>
              <a:gd name="connsiteX3" fmla="*/ 18380 w 21600"/>
              <a:gd name="connsiteY3" fmla="*/ 4457 h 19737"/>
              <a:gd name="connsiteX4" fmla="*/ 16702 w 21600"/>
              <a:gd name="connsiteY4" fmla="*/ 7315 h 19737"/>
              <a:gd name="connsiteX5" fmla="*/ 21097 w 21600"/>
              <a:gd name="connsiteY5" fmla="*/ 8137 h 19737"/>
              <a:gd name="connsiteX6" fmla="*/ 17607 w 21600"/>
              <a:gd name="connsiteY6" fmla="*/ 10475 h 19737"/>
              <a:gd name="connsiteX7" fmla="*/ 21600 w 21600"/>
              <a:gd name="connsiteY7" fmla="*/ 13290 h 19737"/>
              <a:gd name="connsiteX8" fmla="*/ 16837 w 21600"/>
              <a:gd name="connsiteY8" fmla="*/ 12942 h 19737"/>
              <a:gd name="connsiteX9" fmla="*/ 18145 w 21600"/>
              <a:gd name="connsiteY9" fmla="*/ 18095 h 19737"/>
              <a:gd name="connsiteX10" fmla="*/ 14020 w 21600"/>
              <a:gd name="connsiteY10" fmla="*/ 14457 h 19737"/>
              <a:gd name="connsiteX11" fmla="*/ 13247 w 21600"/>
              <a:gd name="connsiteY11" fmla="*/ 19737 h 19737"/>
              <a:gd name="connsiteX12" fmla="*/ 10532 w 21600"/>
              <a:gd name="connsiteY12" fmla="*/ 14935 h 19737"/>
              <a:gd name="connsiteX13" fmla="*/ 8711 w 21600"/>
              <a:gd name="connsiteY13" fmla="*/ 19047 h 19737"/>
              <a:gd name="connsiteX14" fmla="*/ 7715 w 21600"/>
              <a:gd name="connsiteY14" fmla="*/ 15627 h 19737"/>
              <a:gd name="connsiteX15" fmla="*/ 4762 w 21600"/>
              <a:gd name="connsiteY15" fmla="*/ 17617 h 19737"/>
              <a:gd name="connsiteX16" fmla="*/ 5667 w 21600"/>
              <a:gd name="connsiteY16" fmla="*/ 13937 h 19737"/>
              <a:gd name="connsiteX17" fmla="*/ 135 w 21600"/>
              <a:gd name="connsiteY17" fmla="*/ 14587 h 19737"/>
              <a:gd name="connsiteX18" fmla="*/ 3722 w 21600"/>
              <a:gd name="connsiteY18" fmla="*/ 11775 h 19737"/>
              <a:gd name="connsiteX19" fmla="*/ 0 w 21600"/>
              <a:gd name="connsiteY19" fmla="*/ 8615 h 19737"/>
              <a:gd name="connsiteX20" fmla="*/ 4627 w 21600"/>
              <a:gd name="connsiteY20" fmla="*/ 7617 h 19737"/>
              <a:gd name="connsiteX21" fmla="*/ 370 w 21600"/>
              <a:gd name="connsiteY21" fmla="*/ 2295 h 19737"/>
              <a:gd name="connsiteX22" fmla="*/ 7312 w 21600"/>
              <a:gd name="connsiteY22" fmla="*/ 6320 h 19737"/>
              <a:gd name="connsiteX23" fmla="*/ 8352 w 21600"/>
              <a:gd name="connsiteY23" fmla="*/ 2295 h 19737"/>
              <a:gd name="connsiteX24" fmla="*/ 10800 w 21600"/>
              <a:gd name="connsiteY24" fmla="*/ 5800 h 19737"/>
              <a:gd name="connsiteX0" fmla="*/ 10800 w 21600"/>
              <a:gd name="connsiteY0" fmla="*/ 5800 h 19737"/>
              <a:gd name="connsiteX1" fmla="*/ 14522 w 21600"/>
              <a:gd name="connsiteY1" fmla="*/ 0 h 19737"/>
              <a:gd name="connsiteX2" fmla="*/ 14155 w 21600"/>
              <a:gd name="connsiteY2" fmla="*/ 5325 h 19737"/>
              <a:gd name="connsiteX3" fmla="*/ 18380 w 21600"/>
              <a:gd name="connsiteY3" fmla="*/ 4457 h 19737"/>
              <a:gd name="connsiteX4" fmla="*/ 16702 w 21600"/>
              <a:gd name="connsiteY4" fmla="*/ 7315 h 19737"/>
              <a:gd name="connsiteX5" fmla="*/ 21097 w 21600"/>
              <a:gd name="connsiteY5" fmla="*/ 8137 h 19737"/>
              <a:gd name="connsiteX6" fmla="*/ 17607 w 21600"/>
              <a:gd name="connsiteY6" fmla="*/ 10475 h 19737"/>
              <a:gd name="connsiteX7" fmla="*/ 21600 w 21600"/>
              <a:gd name="connsiteY7" fmla="*/ 13290 h 19737"/>
              <a:gd name="connsiteX8" fmla="*/ 16837 w 21600"/>
              <a:gd name="connsiteY8" fmla="*/ 12942 h 19737"/>
              <a:gd name="connsiteX9" fmla="*/ 18145 w 21600"/>
              <a:gd name="connsiteY9" fmla="*/ 18095 h 19737"/>
              <a:gd name="connsiteX10" fmla="*/ 14020 w 21600"/>
              <a:gd name="connsiteY10" fmla="*/ 14457 h 19737"/>
              <a:gd name="connsiteX11" fmla="*/ 13247 w 21600"/>
              <a:gd name="connsiteY11" fmla="*/ 19737 h 19737"/>
              <a:gd name="connsiteX12" fmla="*/ 10532 w 21600"/>
              <a:gd name="connsiteY12" fmla="*/ 14935 h 19737"/>
              <a:gd name="connsiteX13" fmla="*/ 8711 w 21600"/>
              <a:gd name="connsiteY13" fmla="*/ 19047 h 19737"/>
              <a:gd name="connsiteX14" fmla="*/ 7715 w 21600"/>
              <a:gd name="connsiteY14" fmla="*/ 15627 h 19737"/>
              <a:gd name="connsiteX15" fmla="*/ 4762 w 21600"/>
              <a:gd name="connsiteY15" fmla="*/ 17617 h 19737"/>
              <a:gd name="connsiteX16" fmla="*/ 5667 w 21600"/>
              <a:gd name="connsiteY16" fmla="*/ 13937 h 19737"/>
              <a:gd name="connsiteX17" fmla="*/ 135 w 21600"/>
              <a:gd name="connsiteY17" fmla="*/ 14587 h 19737"/>
              <a:gd name="connsiteX18" fmla="*/ 3722 w 21600"/>
              <a:gd name="connsiteY18" fmla="*/ 11775 h 19737"/>
              <a:gd name="connsiteX19" fmla="*/ 0 w 21600"/>
              <a:gd name="connsiteY19" fmla="*/ 8615 h 19737"/>
              <a:gd name="connsiteX20" fmla="*/ 4627 w 21600"/>
              <a:gd name="connsiteY20" fmla="*/ 7617 h 19737"/>
              <a:gd name="connsiteX21" fmla="*/ 370 w 21600"/>
              <a:gd name="connsiteY21" fmla="*/ 2295 h 19737"/>
              <a:gd name="connsiteX22" fmla="*/ 7312 w 21600"/>
              <a:gd name="connsiteY22" fmla="*/ 6320 h 19737"/>
              <a:gd name="connsiteX23" fmla="*/ 8352 w 21600"/>
              <a:gd name="connsiteY23" fmla="*/ 2295 h 19737"/>
              <a:gd name="connsiteX24" fmla="*/ 10800 w 21600"/>
              <a:gd name="connsiteY24" fmla="*/ 5800 h 19737"/>
              <a:gd name="connsiteX0" fmla="*/ 10800 w 21600"/>
              <a:gd name="connsiteY0" fmla="*/ 5800 h 19737"/>
              <a:gd name="connsiteX1" fmla="*/ 14522 w 21600"/>
              <a:gd name="connsiteY1" fmla="*/ 0 h 19737"/>
              <a:gd name="connsiteX2" fmla="*/ 14155 w 21600"/>
              <a:gd name="connsiteY2" fmla="*/ 5325 h 19737"/>
              <a:gd name="connsiteX3" fmla="*/ 18380 w 21600"/>
              <a:gd name="connsiteY3" fmla="*/ 4457 h 19737"/>
              <a:gd name="connsiteX4" fmla="*/ 16702 w 21600"/>
              <a:gd name="connsiteY4" fmla="*/ 7315 h 19737"/>
              <a:gd name="connsiteX5" fmla="*/ 21097 w 21600"/>
              <a:gd name="connsiteY5" fmla="*/ 8137 h 19737"/>
              <a:gd name="connsiteX6" fmla="*/ 17607 w 21600"/>
              <a:gd name="connsiteY6" fmla="*/ 10475 h 19737"/>
              <a:gd name="connsiteX7" fmla="*/ 21600 w 21600"/>
              <a:gd name="connsiteY7" fmla="*/ 13290 h 19737"/>
              <a:gd name="connsiteX8" fmla="*/ 16837 w 21600"/>
              <a:gd name="connsiteY8" fmla="*/ 12942 h 19737"/>
              <a:gd name="connsiteX9" fmla="*/ 18145 w 21600"/>
              <a:gd name="connsiteY9" fmla="*/ 18095 h 19737"/>
              <a:gd name="connsiteX10" fmla="*/ 14020 w 21600"/>
              <a:gd name="connsiteY10" fmla="*/ 14457 h 19737"/>
              <a:gd name="connsiteX11" fmla="*/ 13247 w 21600"/>
              <a:gd name="connsiteY11" fmla="*/ 19737 h 19737"/>
              <a:gd name="connsiteX12" fmla="*/ 10532 w 21600"/>
              <a:gd name="connsiteY12" fmla="*/ 14935 h 19737"/>
              <a:gd name="connsiteX13" fmla="*/ 8711 w 21600"/>
              <a:gd name="connsiteY13" fmla="*/ 19047 h 19737"/>
              <a:gd name="connsiteX14" fmla="*/ 7715 w 21600"/>
              <a:gd name="connsiteY14" fmla="*/ 15627 h 19737"/>
              <a:gd name="connsiteX15" fmla="*/ 4762 w 21600"/>
              <a:gd name="connsiteY15" fmla="*/ 17617 h 19737"/>
              <a:gd name="connsiteX16" fmla="*/ 5667 w 21600"/>
              <a:gd name="connsiteY16" fmla="*/ 13937 h 19737"/>
              <a:gd name="connsiteX17" fmla="*/ 135 w 21600"/>
              <a:gd name="connsiteY17" fmla="*/ 14587 h 19737"/>
              <a:gd name="connsiteX18" fmla="*/ 3722 w 21600"/>
              <a:gd name="connsiteY18" fmla="*/ 11775 h 19737"/>
              <a:gd name="connsiteX19" fmla="*/ 0 w 21600"/>
              <a:gd name="connsiteY19" fmla="*/ 8615 h 19737"/>
              <a:gd name="connsiteX20" fmla="*/ 4627 w 21600"/>
              <a:gd name="connsiteY20" fmla="*/ 7617 h 19737"/>
              <a:gd name="connsiteX21" fmla="*/ 370 w 21600"/>
              <a:gd name="connsiteY21" fmla="*/ 2295 h 19737"/>
              <a:gd name="connsiteX22" fmla="*/ 7312 w 21600"/>
              <a:gd name="connsiteY22" fmla="*/ 6320 h 19737"/>
              <a:gd name="connsiteX23" fmla="*/ 8352 w 21600"/>
              <a:gd name="connsiteY23" fmla="*/ 2295 h 19737"/>
              <a:gd name="connsiteX24" fmla="*/ 10800 w 21600"/>
              <a:gd name="connsiteY24" fmla="*/ 5800 h 19737"/>
              <a:gd name="connsiteX0" fmla="*/ 10800 w 21600"/>
              <a:gd name="connsiteY0" fmla="*/ 5800 h 19737"/>
              <a:gd name="connsiteX1" fmla="*/ 14522 w 21600"/>
              <a:gd name="connsiteY1" fmla="*/ 0 h 19737"/>
              <a:gd name="connsiteX2" fmla="*/ 14155 w 21600"/>
              <a:gd name="connsiteY2" fmla="*/ 5325 h 19737"/>
              <a:gd name="connsiteX3" fmla="*/ 18380 w 21600"/>
              <a:gd name="connsiteY3" fmla="*/ 4457 h 19737"/>
              <a:gd name="connsiteX4" fmla="*/ 16702 w 21600"/>
              <a:gd name="connsiteY4" fmla="*/ 7315 h 19737"/>
              <a:gd name="connsiteX5" fmla="*/ 21097 w 21600"/>
              <a:gd name="connsiteY5" fmla="*/ 8137 h 19737"/>
              <a:gd name="connsiteX6" fmla="*/ 17607 w 21600"/>
              <a:gd name="connsiteY6" fmla="*/ 10475 h 19737"/>
              <a:gd name="connsiteX7" fmla="*/ 21600 w 21600"/>
              <a:gd name="connsiteY7" fmla="*/ 13290 h 19737"/>
              <a:gd name="connsiteX8" fmla="*/ 16837 w 21600"/>
              <a:gd name="connsiteY8" fmla="*/ 12942 h 19737"/>
              <a:gd name="connsiteX9" fmla="*/ 18145 w 21600"/>
              <a:gd name="connsiteY9" fmla="*/ 18095 h 19737"/>
              <a:gd name="connsiteX10" fmla="*/ 14020 w 21600"/>
              <a:gd name="connsiteY10" fmla="*/ 14457 h 19737"/>
              <a:gd name="connsiteX11" fmla="*/ 13247 w 21600"/>
              <a:gd name="connsiteY11" fmla="*/ 19737 h 19737"/>
              <a:gd name="connsiteX12" fmla="*/ 10532 w 21600"/>
              <a:gd name="connsiteY12" fmla="*/ 14935 h 19737"/>
              <a:gd name="connsiteX13" fmla="*/ 8711 w 21600"/>
              <a:gd name="connsiteY13" fmla="*/ 19047 h 19737"/>
              <a:gd name="connsiteX14" fmla="*/ 7715 w 21600"/>
              <a:gd name="connsiteY14" fmla="*/ 15038 h 19737"/>
              <a:gd name="connsiteX15" fmla="*/ 4762 w 21600"/>
              <a:gd name="connsiteY15" fmla="*/ 17617 h 19737"/>
              <a:gd name="connsiteX16" fmla="*/ 5667 w 21600"/>
              <a:gd name="connsiteY16" fmla="*/ 13937 h 19737"/>
              <a:gd name="connsiteX17" fmla="*/ 135 w 21600"/>
              <a:gd name="connsiteY17" fmla="*/ 14587 h 19737"/>
              <a:gd name="connsiteX18" fmla="*/ 3722 w 21600"/>
              <a:gd name="connsiteY18" fmla="*/ 11775 h 19737"/>
              <a:gd name="connsiteX19" fmla="*/ 0 w 21600"/>
              <a:gd name="connsiteY19" fmla="*/ 8615 h 19737"/>
              <a:gd name="connsiteX20" fmla="*/ 4627 w 21600"/>
              <a:gd name="connsiteY20" fmla="*/ 7617 h 19737"/>
              <a:gd name="connsiteX21" fmla="*/ 370 w 21600"/>
              <a:gd name="connsiteY21" fmla="*/ 2295 h 19737"/>
              <a:gd name="connsiteX22" fmla="*/ 7312 w 21600"/>
              <a:gd name="connsiteY22" fmla="*/ 6320 h 19737"/>
              <a:gd name="connsiteX23" fmla="*/ 8352 w 21600"/>
              <a:gd name="connsiteY23" fmla="*/ 2295 h 19737"/>
              <a:gd name="connsiteX24" fmla="*/ 10800 w 21600"/>
              <a:gd name="connsiteY24" fmla="*/ 5800 h 19737"/>
              <a:gd name="connsiteX0" fmla="*/ 10800 w 21600"/>
              <a:gd name="connsiteY0" fmla="*/ 5800 h 19737"/>
              <a:gd name="connsiteX1" fmla="*/ 14522 w 21600"/>
              <a:gd name="connsiteY1" fmla="*/ 0 h 19737"/>
              <a:gd name="connsiteX2" fmla="*/ 14155 w 21600"/>
              <a:gd name="connsiteY2" fmla="*/ 5325 h 19737"/>
              <a:gd name="connsiteX3" fmla="*/ 18380 w 21600"/>
              <a:gd name="connsiteY3" fmla="*/ 4457 h 19737"/>
              <a:gd name="connsiteX4" fmla="*/ 16702 w 21600"/>
              <a:gd name="connsiteY4" fmla="*/ 7315 h 19737"/>
              <a:gd name="connsiteX5" fmla="*/ 21097 w 21600"/>
              <a:gd name="connsiteY5" fmla="*/ 8137 h 19737"/>
              <a:gd name="connsiteX6" fmla="*/ 17607 w 21600"/>
              <a:gd name="connsiteY6" fmla="*/ 10475 h 19737"/>
              <a:gd name="connsiteX7" fmla="*/ 21600 w 21600"/>
              <a:gd name="connsiteY7" fmla="*/ 13290 h 19737"/>
              <a:gd name="connsiteX8" fmla="*/ 16837 w 21600"/>
              <a:gd name="connsiteY8" fmla="*/ 12942 h 19737"/>
              <a:gd name="connsiteX9" fmla="*/ 18145 w 21600"/>
              <a:gd name="connsiteY9" fmla="*/ 18095 h 19737"/>
              <a:gd name="connsiteX10" fmla="*/ 14020 w 21600"/>
              <a:gd name="connsiteY10" fmla="*/ 14457 h 19737"/>
              <a:gd name="connsiteX11" fmla="*/ 13247 w 21600"/>
              <a:gd name="connsiteY11" fmla="*/ 19737 h 19737"/>
              <a:gd name="connsiteX12" fmla="*/ 10231 w 21600"/>
              <a:gd name="connsiteY12" fmla="*/ 14542 h 19737"/>
              <a:gd name="connsiteX13" fmla="*/ 8711 w 21600"/>
              <a:gd name="connsiteY13" fmla="*/ 19047 h 19737"/>
              <a:gd name="connsiteX14" fmla="*/ 7715 w 21600"/>
              <a:gd name="connsiteY14" fmla="*/ 15038 h 19737"/>
              <a:gd name="connsiteX15" fmla="*/ 4762 w 21600"/>
              <a:gd name="connsiteY15" fmla="*/ 17617 h 19737"/>
              <a:gd name="connsiteX16" fmla="*/ 5667 w 21600"/>
              <a:gd name="connsiteY16" fmla="*/ 13937 h 19737"/>
              <a:gd name="connsiteX17" fmla="*/ 135 w 21600"/>
              <a:gd name="connsiteY17" fmla="*/ 14587 h 19737"/>
              <a:gd name="connsiteX18" fmla="*/ 3722 w 21600"/>
              <a:gd name="connsiteY18" fmla="*/ 11775 h 19737"/>
              <a:gd name="connsiteX19" fmla="*/ 0 w 21600"/>
              <a:gd name="connsiteY19" fmla="*/ 8615 h 19737"/>
              <a:gd name="connsiteX20" fmla="*/ 4627 w 21600"/>
              <a:gd name="connsiteY20" fmla="*/ 7617 h 19737"/>
              <a:gd name="connsiteX21" fmla="*/ 370 w 21600"/>
              <a:gd name="connsiteY21" fmla="*/ 2295 h 19737"/>
              <a:gd name="connsiteX22" fmla="*/ 7312 w 21600"/>
              <a:gd name="connsiteY22" fmla="*/ 6320 h 19737"/>
              <a:gd name="connsiteX23" fmla="*/ 8352 w 21600"/>
              <a:gd name="connsiteY23" fmla="*/ 2295 h 19737"/>
              <a:gd name="connsiteX24" fmla="*/ 10800 w 21600"/>
              <a:gd name="connsiteY24" fmla="*/ 5800 h 19737"/>
              <a:gd name="connsiteX0" fmla="*/ 10800 w 21600"/>
              <a:gd name="connsiteY0" fmla="*/ 5800 h 19737"/>
              <a:gd name="connsiteX1" fmla="*/ 14522 w 21600"/>
              <a:gd name="connsiteY1" fmla="*/ 0 h 19737"/>
              <a:gd name="connsiteX2" fmla="*/ 14155 w 21600"/>
              <a:gd name="connsiteY2" fmla="*/ 5325 h 19737"/>
              <a:gd name="connsiteX3" fmla="*/ 18380 w 21600"/>
              <a:gd name="connsiteY3" fmla="*/ 4457 h 19737"/>
              <a:gd name="connsiteX4" fmla="*/ 16702 w 21600"/>
              <a:gd name="connsiteY4" fmla="*/ 7315 h 19737"/>
              <a:gd name="connsiteX5" fmla="*/ 21097 w 21600"/>
              <a:gd name="connsiteY5" fmla="*/ 8137 h 19737"/>
              <a:gd name="connsiteX6" fmla="*/ 17607 w 21600"/>
              <a:gd name="connsiteY6" fmla="*/ 10475 h 19737"/>
              <a:gd name="connsiteX7" fmla="*/ 21600 w 21600"/>
              <a:gd name="connsiteY7" fmla="*/ 13290 h 19737"/>
              <a:gd name="connsiteX8" fmla="*/ 16837 w 21600"/>
              <a:gd name="connsiteY8" fmla="*/ 12942 h 19737"/>
              <a:gd name="connsiteX9" fmla="*/ 18145 w 21600"/>
              <a:gd name="connsiteY9" fmla="*/ 18095 h 19737"/>
              <a:gd name="connsiteX10" fmla="*/ 14020 w 21600"/>
              <a:gd name="connsiteY10" fmla="*/ 14457 h 19737"/>
              <a:gd name="connsiteX11" fmla="*/ 13247 w 21600"/>
              <a:gd name="connsiteY11" fmla="*/ 19737 h 19737"/>
              <a:gd name="connsiteX12" fmla="*/ 10231 w 21600"/>
              <a:gd name="connsiteY12" fmla="*/ 14542 h 19737"/>
              <a:gd name="connsiteX13" fmla="*/ 8711 w 21600"/>
              <a:gd name="connsiteY13" fmla="*/ 19047 h 19737"/>
              <a:gd name="connsiteX14" fmla="*/ 8167 w 21600"/>
              <a:gd name="connsiteY14" fmla="*/ 14645 h 19737"/>
              <a:gd name="connsiteX15" fmla="*/ 4762 w 21600"/>
              <a:gd name="connsiteY15" fmla="*/ 17617 h 19737"/>
              <a:gd name="connsiteX16" fmla="*/ 5667 w 21600"/>
              <a:gd name="connsiteY16" fmla="*/ 13937 h 19737"/>
              <a:gd name="connsiteX17" fmla="*/ 135 w 21600"/>
              <a:gd name="connsiteY17" fmla="*/ 14587 h 19737"/>
              <a:gd name="connsiteX18" fmla="*/ 3722 w 21600"/>
              <a:gd name="connsiteY18" fmla="*/ 11775 h 19737"/>
              <a:gd name="connsiteX19" fmla="*/ 0 w 21600"/>
              <a:gd name="connsiteY19" fmla="*/ 8615 h 19737"/>
              <a:gd name="connsiteX20" fmla="*/ 4627 w 21600"/>
              <a:gd name="connsiteY20" fmla="*/ 7617 h 19737"/>
              <a:gd name="connsiteX21" fmla="*/ 370 w 21600"/>
              <a:gd name="connsiteY21" fmla="*/ 2295 h 19737"/>
              <a:gd name="connsiteX22" fmla="*/ 7312 w 21600"/>
              <a:gd name="connsiteY22" fmla="*/ 6320 h 19737"/>
              <a:gd name="connsiteX23" fmla="*/ 8352 w 21600"/>
              <a:gd name="connsiteY23" fmla="*/ 2295 h 19737"/>
              <a:gd name="connsiteX24" fmla="*/ 10800 w 21600"/>
              <a:gd name="connsiteY24" fmla="*/ 5800 h 19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600" h="19737">
                <a:moveTo>
                  <a:pt x="10800" y="5800"/>
                </a:moveTo>
                <a:lnTo>
                  <a:pt x="14522" y="0"/>
                </a:lnTo>
                <a:cubicBezTo>
                  <a:pt x="14400" y="1775"/>
                  <a:pt x="14277" y="3550"/>
                  <a:pt x="14155" y="5325"/>
                </a:cubicBezTo>
                <a:lnTo>
                  <a:pt x="18380" y="4457"/>
                </a:lnTo>
                <a:lnTo>
                  <a:pt x="16702" y="7315"/>
                </a:lnTo>
                <a:lnTo>
                  <a:pt x="21097" y="8137"/>
                </a:lnTo>
                <a:lnTo>
                  <a:pt x="17607" y="10475"/>
                </a:lnTo>
                <a:lnTo>
                  <a:pt x="21600" y="13290"/>
                </a:lnTo>
                <a:lnTo>
                  <a:pt x="16837" y="12942"/>
                </a:lnTo>
                <a:lnTo>
                  <a:pt x="18145" y="18095"/>
                </a:lnTo>
                <a:lnTo>
                  <a:pt x="14020" y="14457"/>
                </a:lnTo>
                <a:lnTo>
                  <a:pt x="13247" y="19737"/>
                </a:lnTo>
                <a:lnTo>
                  <a:pt x="10231" y="14542"/>
                </a:lnTo>
                <a:cubicBezTo>
                  <a:pt x="9549" y="16764"/>
                  <a:pt x="9393" y="16825"/>
                  <a:pt x="8711" y="19047"/>
                </a:cubicBezTo>
                <a:cubicBezTo>
                  <a:pt x="8529" y="16958"/>
                  <a:pt x="8424" y="16636"/>
                  <a:pt x="8167" y="14645"/>
                </a:cubicBezTo>
                <a:lnTo>
                  <a:pt x="4762" y="17617"/>
                </a:lnTo>
                <a:lnTo>
                  <a:pt x="5667" y="13937"/>
                </a:lnTo>
                <a:lnTo>
                  <a:pt x="135" y="14587"/>
                </a:lnTo>
                <a:lnTo>
                  <a:pt x="3722" y="11775"/>
                </a:lnTo>
                <a:lnTo>
                  <a:pt x="0" y="8615"/>
                </a:lnTo>
                <a:lnTo>
                  <a:pt x="4627" y="7617"/>
                </a:lnTo>
                <a:lnTo>
                  <a:pt x="370" y="2295"/>
                </a:lnTo>
                <a:lnTo>
                  <a:pt x="7312" y="6320"/>
                </a:lnTo>
                <a:lnTo>
                  <a:pt x="8352" y="2295"/>
                </a:lnTo>
                <a:lnTo>
                  <a:pt x="10800" y="580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地域活性化</a:t>
            </a:r>
          </a:p>
        </p:txBody>
      </p:sp>
    </p:spTree>
    <p:extLst>
      <p:ext uri="{BB962C8B-B14F-4D97-AF65-F5344CB8AC3E}">
        <p14:creationId xmlns:p14="http://schemas.microsoft.com/office/powerpoint/2010/main" val="81525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 idx="4294967295"/>
          </p:nvPr>
        </p:nvSpPr>
        <p:spPr>
          <a:xfrm>
            <a:off x="825910" y="2050026"/>
            <a:ext cx="10515600" cy="2874911"/>
          </a:xfrm>
        </p:spPr>
        <p:txBody>
          <a:bodyPr anchor="ctr">
            <a:normAutofit/>
          </a:bodyPr>
          <a:lstStyle/>
          <a:p>
            <a:pPr algn="ctr"/>
            <a:r>
              <a:rPr kumimoji="1" lang="ja-JP" altLang="en-US" sz="6000" dirty="0" smtClean="0"/>
              <a:t>愛知県の</a:t>
            </a:r>
            <a:r>
              <a:rPr lang="ja-JP" altLang="en-US" sz="6000" dirty="0"/>
              <a:t>現状</a:t>
            </a:r>
            <a:endParaRPr kumimoji="1"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17844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5400" dirty="0" smtClean="0"/>
              <a:t>愛知県とは</a:t>
            </a:r>
            <a:endParaRPr kumimoji="1" lang="ja-JP" altLang="en-US" sz="5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1" lang="ja-JP" altLang="en-US" sz="2800" dirty="0" smtClean="0"/>
              <a:t>本州のほぼ中心に位置</a:t>
            </a:r>
            <a:r>
              <a:rPr lang="ja-JP" altLang="en-US" sz="2800" dirty="0" smtClean="0"/>
              <a:t>し、交通の要衝となっている</a:t>
            </a:r>
            <a:endParaRPr lang="en-US" altLang="ja-JP" sz="2800" dirty="0" smtClean="0"/>
          </a:p>
          <a:p>
            <a:r>
              <a:rPr kumimoji="1" lang="ja-JP" altLang="en-US" sz="2800" dirty="0" smtClean="0"/>
              <a:t>人口</a:t>
            </a:r>
            <a:r>
              <a:rPr lang="ja-JP" altLang="en-US" sz="2800" dirty="0" smtClean="0"/>
              <a:t>面では</a:t>
            </a:r>
            <a:r>
              <a:rPr lang="en-US" altLang="ja-JP" sz="2800" dirty="0" smtClean="0"/>
              <a:t>3</a:t>
            </a:r>
            <a:r>
              <a:rPr lang="ja-JP" altLang="en-US" sz="2800" dirty="0" smtClean="0"/>
              <a:t>番目の増加率を誇る</a:t>
            </a:r>
            <a:endParaRPr lang="en-US" altLang="ja-JP" sz="2800" dirty="0" smtClean="0"/>
          </a:p>
          <a:p>
            <a:r>
              <a:rPr lang="ja-JP" altLang="en-US" sz="2800" dirty="0"/>
              <a:t>消費者</a:t>
            </a:r>
            <a:r>
              <a:rPr kumimoji="1" lang="ja-JP" altLang="en-US" sz="2800" dirty="0" smtClean="0"/>
              <a:t>物価指数は</a:t>
            </a:r>
            <a:r>
              <a:rPr kumimoji="1" lang="en-US" altLang="ja-JP" sz="2800" dirty="0" smtClean="0"/>
              <a:t>27</a:t>
            </a:r>
            <a:r>
              <a:rPr kumimoji="1" lang="ja-JP" altLang="en-US" sz="2800" dirty="0" smtClean="0"/>
              <a:t>番目であり平均値を下回る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家賃</a:t>
            </a:r>
            <a:r>
              <a:rPr lang="ja-JP" altLang="en-US" sz="2800" dirty="0"/>
              <a:t>水準</a:t>
            </a:r>
            <a:r>
              <a:rPr lang="ja-JP" altLang="en-US" sz="2800" dirty="0" smtClean="0"/>
              <a:t>は低く、所得は高いため転勤や出張で訪れた人が移り住む傾向がある</a:t>
            </a:r>
            <a:endParaRPr lang="en-US" altLang="ja-JP" sz="2800" dirty="0" smtClean="0"/>
          </a:p>
          <a:p>
            <a:r>
              <a:rPr kumimoji="1" lang="ja-JP" altLang="en-US" sz="2800" dirty="0" smtClean="0"/>
              <a:t>県内</a:t>
            </a:r>
            <a:r>
              <a:rPr kumimoji="1" lang="en-US" altLang="ja-JP" sz="2800" dirty="0" smtClean="0"/>
              <a:t>GDP</a:t>
            </a:r>
            <a:r>
              <a:rPr kumimoji="1" lang="ja-JP" altLang="en-US" sz="2800" dirty="0" smtClean="0"/>
              <a:t>は</a:t>
            </a:r>
            <a:r>
              <a:rPr kumimoji="1" lang="en-US" altLang="ja-JP" sz="2800" dirty="0" smtClean="0"/>
              <a:t>3</a:t>
            </a:r>
            <a:r>
              <a:rPr kumimoji="1" lang="ja-JP" altLang="en-US" sz="2800" dirty="0" smtClean="0"/>
              <a:t>位　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製造業が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36.6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％を占める</a:t>
            </a:r>
            <a:endParaRPr kumimoji="1" lang="en-US" altLang="ja-JP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61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オーガニック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オーガニック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オーガニック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>
    <a:spDef>
      <a:spPr>
        <a:solidFill>
          <a:srgbClr val="FF0000"/>
        </a:solidFill>
      </a:spPr>
      <a:bodyPr rtlCol="0" anchor="ctr"/>
      <a:lstStyle>
        <a:defPPr algn="ctr">
          <a:defRPr b="1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1284</Words>
  <Application>Microsoft Office PowerPoint</Application>
  <PresentationFormat>ワイド画面</PresentationFormat>
  <Paragraphs>369</Paragraphs>
  <Slides>46</Slides>
  <Notes>0</Notes>
  <HiddenSlides>1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46</vt:i4>
      </vt:variant>
    </vt:vector>
  </HeadingPairs>
  <TitlesOfParts>
    <vt:vector size="53" baseType="lpstr">
      <vt:lpstr>HGP創英角ｺﾞｼｯｸUB</vt:lpstr>
      <vt:lpstr>ＭＳ Ｐゴシック</vt:lpstr>
      <vt:lpstr>ＭＳ Ｐ明朝</vt:lpstr>
      <vt:lpstr>新細明體</vt:lpstr>
      <vt:lpstr>Arial</vt:lpstr>
      <vt:lpstr>Garamond</vt:lpstr>
      <vt:lpstr>オーガニック</vt:lpstr>
      <vt:lpstr>愛知県の観光産業を魅力的にするために</vt:lpstr>
      <vt:lpstr>目次</vt:lpstr>
      <vt:lpstr>PowerPoint プレゼンテーション</vt:lpstr>
      <vt:lpstr>外国人旅行者受入数（２０１４年）</vt:lpstr>
      <vt:lpstr>日本の現状</vt:lpstr>
      <vt:lpstr>観光産業の重要性</vt:lpstr>
      <vt:lpstr>観光産業の重要性</vt:lpstr>
      <vt:lpstr>愛知県の現状</vt:lpstr>
      <vt:lpstr>愛知県とは</vt:lpstr>
      <vt:lpstr>都道府県別製造出荷額</vt:lpstr>
      <vt:lpstr>中京工業地帯の出荷額</vt:lpstr>
      <vt:lpstr>愛知県の製造業</vt:lpstr>
      <vt:lpstr>愛知県の魅力はあるのか？</vt:lpstr>
      <vt:lpstr>観光に魅力がないのはなぜ・・</vt:lpstr>
      <vt:lpstr>PowerPoint プレゼンテーション</vt:lpstr>
      <vt:lpstr>訪日外国人旅行客数の推移</vt:lpstr>
      <vt:lpstr>「ものづくり」での観光</vt:lpstr>
      <vt:lpstr>自動車産業施設</vt:lpstr>
      <vt:lpstr>陶磁器産業施設</vt:lpstr>
      <vt:lpstr>考察</vt:lpstr>
      <vt:lpstr>「ものづくり」＋文化のイベント</vt:lpstr>
      <vt:lpstr>PowerPoint プレゼンテーション</vt:lpstr>
      <vt:lpstr>レンタサイクル名チャリ 社会実験</vt:lpstr>
      <vt:lpstr>PowerPoint プレゼンテーション</vt:lpstr>
      <vt:lpstr>PowerPoint プレゼンテーション</vt:lpstr>
      <vt:lpstr>名古屋城</vt:lpstr>
      <vt:lpstr>PowerPoint プレゼンテーション</vt:lpstr>
      <vt:lpstr>PowerPoint プレゼンテーション</vt:lpstr>
      <vt:lpstr>PowerPoint プレゼンテーション</vt:lpstr>
      <vt:lpstr>三河の田舎、山間部での生活体験</vt:lpstr>
      <vt:lpstr>三河市NPO田舎暮らし隊</vt:lpstr>
      <vt:lpstr>生活体験・イベント</vt:lpstr>
      <vt:lpstr>古民家の鑑定・田舎暮らし参観日</vt:lpstr>
      <vt:lpstr>課題</vt:lpstr>
      <vt:lpstr>観光戦略</vt:lpstr>
      <vt:lpstr>外国人旅行客数</vt:lpstr>
      <vt:lpstr>　日本観光局「JNTO訪日外客訪問地調査　２０１０」</vt:lpstr>
      <vt:lpstr>アジア圏</vt:lpstr>
      <vt:lpstr>欧米・ヨーロッパ諸国</vt:lpstr>
      <vt:lpstr>愛知は期待に応えられるのか</vt:lpstr>
      <vt:lpstr>どうしたら観光は活性化するか</vt:lpstr>
      <vt:lpstr>リニアを使った効果</vt:lpstr>
      <vt:lpstr>マイナス面の対処法</vt:lpstr>
      <vt:lpstr>PowerPoint プレゼンテーション</vt:lpstr>
      <vt:lpstr> 観光産業を魅力的にするためにできることは・・・ </vt:lpstr>
      <vt:lpstr>PowerPoint プレゼンテーション</vt:lpstr>
    </vt:vector>
  </TitlesOfParts>
  <Company>愛知学院大学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ag13E125</dc:creator>
  <cp:lastModifiedBy>柴田翼</cp:lastModifiedBy>
  <cp:revision>24</cp:revision>
  <dcterms:created xsi:type="dcterms:W3CDTF">2015-10-30T06:05:41Z</dcterms:created>
  <dcterms:modified xsi:type="dcterms:W3CDTF">2015-10-30T09:44:56Z</dcterms:modified>
</cp:coreProperties>
</file>