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8" r:id="rId4"/>
    <p:sldId id="262" r:id="rId5"/>
    <p:sldId id="263" r:id="rId6"/>
    <p:sldId id="264" r:id="rId7"/>
    <p:sldId id="261" r:id="rId8"/>
    <p:sldId id="271" r:id="rId9"/>
    <p:sldId id="260" r:id="rId10"/>
    <p:sldId id="277" r:id="rId11"/>
    <p:sldId id="284" r:id="rId12"/>
    <p:sldId id="285" r:id="rId13"/>
    <p:sldId id="293" r:id="rId14"/>
    <p:sldId id="265" r:id="rId15"/>
    <p:sldId id="276" r:id="rId16"/>
    <p:sldId id="259" r:id="rId17"/>
    <p:sldId id="282" r:id="rId18"/>
    <p:sldId id="292" r:id="rId19"/>
    <p:sldId id="289" r:id="rId20"/>
    <p:sldId id="286" r:id="rId21"/>
    <p:sldId id="291" r:id="rId22"/>
    <p:sldId id="295" r:id="rId23"/>
    <p:sldId id="268"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7e0266" initials="1" lastIdx="1" clrIdx="0">
    <p:extLst/>
  </p:cmAuthor>
  <p:cmAuthor id="2" name="学術情報センター" initials="学術情報センター" lastIdx="1" clrIdx="1">
    <p:extLst>
      <p:ext uri="{19B8F6BF-5375-455C-9EA6-DF929625EA0E}">
        <p15:presenceInfo xmlns:p15="http://schemas.microsoft.com/office/powerpoint/2012/main" userId="S-1-5-21-3991880059-1907494667-2413509479-44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E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6" autoAdjust="0"/>
    <p:restoredTop sz="94660"/>
  </p:normalViewPr>
  <p:slideViewPr>
    <p:cSldViewPr snapToGrid="0">
      <p:cViewPr varScale="1">
        <p:scale>
          <a:sx n="92" d="100"/>
          <a:sy n="92" d="100"/>
        </p:scale>
        <p:origin x="49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ja-JP" altLang="en-US" dirty="0"/>
              <a:t>都道府県別にみた平均初婚年齢（平成</a:t>
            </a:r>
            <a:r>
              <a:rPr lang="en-US" altLang="ja-JP" dirty="0"/>
              <a:t>23</a:t>
            </a:r>
            <a:r>
              <a:rPr lang="ja-JP" altLang="en-US" dirty="0"/>
              <a:t>年）</a:t>
            </a:r>
          </a:p>
        </c:rich>
      </c:tx>
      <c:layout>
        <c:manualLayout>
          <c:xMode val="edge"/>
          <c:yMode val="edge"/>
          <c:x val="0.27278561829979847"/>
          <c:y val="2.7380942756042807E-2"/>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ja-JP"/>
        </a:p>
      </c:txPr>
    </c:title>
    <c:autoTitleDeleted val="0"/>
    <c:plotArea>
      <c:layout/>
      <c:barChart>
        <c:barDir val="col"/>
        <c:grouping val="clustered"/>
        <c:varyColors val="0"/>
        <c:ser>
          <c:idx val="0"/>
          <c:order val="0"/>
          <c:tx>
            <c:v>夫の平均初婚年齢</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Sheet1!$A$3:$A$49</c:f>
              <c:strCache>
                <c:ptCount val="47"/>
                <c:pt idx="0">
                  <c:v>北海道</c:v>
                </c:pt>
                <c:pt idx="1">
                  <c:v>青森</c:v>
                </c:pt>
                <c:pt idx="2">
                  <c:v>岩手</c:v>
                </c:pt>
                <c:pt idx="3">
                  <c:v>宮城</c:v>
                </c:pt>
                <c:pt idx="4">
                  <c:v>秋田</c:v>
                </c:pt>
                <c:pt idx="5">
                  <c:v>山形</c:v>
                </c:pt>
                <c:pt idx="6">
                  <c:v>福島</c:v>
                </c:pt>
                <c:pt idx="7">
                  <c:v>茨城</c:v>
                </c:pt>
                <c:pt idx="8">
                  <c:v>栃木</c:v>
                </c:pt>
                <c:pt idx="9">
                  <c:v>群馬</c:v>
                </c:pt>
                <c:pt idx="10">
                  <c:v>埼玉</c:v>
                </c:pt>
                <c:pt idx="11">
                  <c:v>千葉</c:v>
                </c:pt>
                <c:pt idx="12">
                  <c:v>東京</c:v>
                </c:pt>
                <c:pt idx="13">
                  <c:v>神奈川</c:v>
                </c:pt>
                <c:pt idx="14">
                  <c:v>新潟</c:v>
                </c:pt>
                <c:pt idx="15">
                  <c:v>富山</c:v>
                </c:pt>
                <c:pt idx="16">
                  <c:v>石川</c:v>
                </c:pt>
                <c:pt idx="17">
                  <c:v>福井</c:v>
                </c:pt>
                <c:pt idx="18">
                  <c:v>山梨</c:v>
                </c:pt>
                <c:pt idx="19">
                  <c:v>長野</c:v>
                </c:pt>
                <c:pt idx="20">
                  <c:v>岐阜</c:v>
                </c:pt>
                <c:pt idx="21">
                  <c:v>静岡</c:v>
                </c:pt>
                <c:pt idx="22">
                  <c:v>愛知</c:v>
                </c:pt>
                <c:pt idx="23">
                  <c:v>三重</c:v>
                </c:pt>
                <c:pt idx="24">
                  <c:v>滋賀</c:v>
                </c:pt>
                <c:pt idx="25">
                  <c:v>京都</c:v>
                </c:pt>
                <c:pt idx="26">
                  <c:v>大阪</c:v>
                </c:pt>
                <c:pt idx="27">
                  <c:v>兵庫</c:v>
                </c:pt>
                <c:pt idx="28">
                  <c:v>奈良</c:v>
                </c:pt>
                <c:pt idx="29">
                  <c:v>和歌山</c:v>
                </c:pt>
                <c:pt idx="30">
                  <c:v>鳥取</c:v>
                </c:pt>
                <c:pt idx="31">
                  <c:v>島根</c:v>
                </c:pt>
                <c:pt idx="32">
                  <c:v>岡山</c:v>
                </c:pt>
                <c:pt idx="33">
                  <c:v>広島</c:v>
                </c:pt>
                <c:pt idx="34">
                  <c:v>山口</c:v>
                </c:pt>
                <c:pt idx="35">
                  <c:v>徳島</c:v>
                </c:pt>
                <c:pt idx="36">
                  <c:v>香川</c:v>
                </c:pt>
                <c:pt idx="37">
                  <c:v>愛媛</c:v>
                </c:pt>
                <c:pt idx="38">
                  <c:v>高知</c:v>
                </c:pt>
                <c:pt idx="39">
                  <c:v>福岡</c:v>
                </c:pt>
                <c:pt idx="40">
                  <c:v>佐賀</c:v>
                </c:pt>
                <c:pt idx="41">
                  <c:v>長崎</c:v>
                </c:pt>
                <c:pt idx="42">
                  <c:v>熊本</c:v>
                </c:pt>
                <c:pt idx="43">
                  <c:v>大分</c:v>
                </c:pt>
                <c:pt idx="44">
                  <c:v>宮崎</c:v>
                </c:pt>
                <c:pt idx="45">
                  <c:v>鹿児島</c:v>
                </c:pt>
                <c:pt idx="46">
                  <c:v>沖縄</c:v>
                </c:pt>
              </c:strCache>
            </c:strRef>
          </c:cat>
          <c:val>
            <c:numRef>
              <c:f>Sheet1!$B$3:$B$49</c:f>
              <c:numCache>
                <c:formatCode>General</c:formatCode>
                <c:ptCount val="47"/>
                <c:pt idx="0">
                  <c:v>30.2</c:v>
                </c:pt>
                <c:pt idx="1">
                  <c:v>30.2</c:v>
                </c:pt>
                <c:pt idx="2">
                  <c:v>30.4</c:v>
                </c:pt>
                <c:pt idx="3">
                  <c:v>30.2</c:v>
                </c:pt>
                <c:pt idx="4">
                  <c:v>30.3</c:v>
                </c:pt>
                <c:pt idx="5">
                  <c:v>30.1</c:v>
                </c:pt>
                <c:pt idx="6">
                  <c:v>29.6</c:v>
                </c:pt>
                <c:pt idx="7">
                  <c:v>30.6</c:v>
                </c:pt>
                <c:pt idx="8">
                  <c:v>30.4</c:v>
                </c:pt>
                <c:pt idx="9">
                  <c:v>30.6</c:v>
                </c:pt>
                <c:pt idx="10">
                  <c:v>31.1</c:v>
                </c:pt>
                <c:pt idx="11">
                  <c:v>31</c:v>
                </c:pt>
                <c:pt idx="12">
                  <c:v>31.9</c:v>
                </c:pt>
                <c:pt idx="13">
                  <c:v>31.5</c:v>
                </c:pt>
                <c:pt idx="14">
                  <c:v>30.5</c:v>
                </c:pt>
                <c:pt idx="15">
                  <c:v>30.7</c:v>
                </c:pt>
                <c:pt idx="16">
                  <c:v>30.3</c:v>
                </c:pt>
                <c:pt idx="17">
                  <c:v>30.3</c:v>
                </c:pt>
                <c:pt idx="18">
                  <c:v>31</c:v>
                </c:pt>
                <c:pt idx="19">
                  <c:v>31.1</c:v>
                </c:pt>
                <c:pt idx="20">
                  <c:v>30.4</c:v>
                </c:pt>
                <c:pt idx="21">
                  <c:v>30.5</c:v>
                </c:pt>
                <c:pt idx="22">
                  <c:v>30.5</c:v>
                </c:pt>
                <c:pt idx="23">
                  <c:v>30.2</c:v>
                </c:pt>
                <c:pt idx="24">
                  <c:v>30.4</c:v>
                </c:pt>
                <c:pt idx="25">
                  <c:v>30.9</c:v>
                </c:pt>
                <c:pt idx="26">
                  <c:v>30.7</c:v>
                </c:pt>
                <c:pt idx="27">
                  <c:v>30.4</c:v>
                </c:pt>
                <c:pt idx="28">
                  <c:v>30.7</c:v>
                </c:pt>
                <c:pt idx="29">
                  <c:v>29.9</c:v>
                </c:pt>
                <c:pt idx="30">
                  <c:v>30.1</c:v>
                </c:pt>
                <c:pt idx="31">
                  <c:v>30.3</c:v>
                </c:pt>
                <c:pt idx="32">
                  <c:v>30</c:v>
                </c:pt>
                <c:pt idx="33">
                  <c:v>30.1</c:v>
                </c:pt>
                <c:pt idx="34">
                  <c:v>29.9</c:v>
                </c:pt>
                <c:pt idx="35">
                  <c:v>30</c:v>
                </c:pt>
                <c:pt idx="36">
                  <c:v>30</c:v>
                </c:pt>
                <c:pt idx="37">
                  <c:v>29.9</c:v>
                </c:pt>
                <c:pt idx="38">
                  <c:v>30.5</c:v>
                </c:pt>
                <c:pt idx="39">
                  <c:v>30.3</c:v>
                </c:pt>
                <c:pt idx="40">
                  <c:v>29.9</c:v>
                </c:pt>
                <c:pt idx="41">
                  <c:v>29.9</c:v>
                </c:pt>
                <c:pt idx="42">
                  <c:v>29.7</c:v>
                </c:pt>
                <c:pt idx="43">
                  <c:v>30</c:v>
                </c:pt>
                <c:pt idx="44">
                  <c:v>29.8</c:v>
                </c:pt>
                <c:pt idx="45">
                  <c:v>29.9</c:v>
                </c:pt>
                <c:pt idx="46">
                  <c:v>29.9</c:v>
                </c:pt>
              </c:numCache>
            </c:numRef>
          </c:val>
        </c:ser>
        <c:ser>
          <c:idx val="1"/>
          <c:order val="1"/>
          <c:tx>
            <c:v>妻の平均初婚年齢2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val>
            <c:numRef>
              <c:f>Sheet1!$C$3:$C$49</c:f>
              <c:numCache>
                <c:formatCode>General</c:formatCode>
                <c:ptCount val="47"/>
                <c:pt idx="0">
                  <c:v>28.7</c:v>
                </c:pt>
                <c:pt idx="1">
                  <c:v>28.4</c:v>
                </c:pt>
                <c:pt idx="2">
                  <c:v>28.4</c:v>
                </c:pt>
                <c:pt idx="3">
                  <c:v>28.6</c:v>
                </c:pt>
                <c:pt idx="4">
                  <c:v>28.6</c:v>
                </c:pt>
                <c:pt idx="5">
                  <c:v>28.3</c:v>
                </c:pt>
                <c:pt idx="6">
                  <c:v>27.8</c:v>
                </c:pt>
                <c:pt idx="7">
                  <c:v>28.6</c:v>
                </c:pt>
                <c:pt idx="8">
                  <c:v>28.6</c:v>
                </c:pt>
                <c:pt idx="9">
                  <c:v>28.8</c:v>
                </c:pt>
                <c:pt idx="10">
                  <c:v>29.2</c:v>
                </c:pt>
                <c:pt idx="11">
                  <c:v>29.1</c:v>
                </c:pt>
                <c:pt idx="12">
                  <c:v>30.1</c:v>
                </c:pt>
                <c:pt idx="13">
                  <c:v>29.6</c:v>
                </c:pt>
                <c:pt idx="14">
                  <c:v>28.7</c:v>
                </c:pt>
                <c:pt idx="15">
                  <c:v>28.8</c:v>
                </c:pt>
                <c:pt idx="16">
                  <c:v>28.6</c:v>
                </c:pt>
                <c:pt idx="17">
                  <c:v>28.5</c:v>
                </c:pt>
                <c:pt idx="18">
                  <c:v>29.1</c:v>
                </c:pt>
                <c:pt idx="19">
                  <c:v>29.2</c:v>
                </c:pt>
                <c:pt idx="20">
                  <c:v>28.4</c:v>
                </c:pt>
                <c:pt idx="21">
                  <c:v>28.6</c:v>
                </c:pt>
                <c:pt idx="22">
                  <c:v>28.6</c:v>
                </c:pt>
                <c:pt idx="23">
                  <c:v>28.4</c:v>
                </c:pt>
                <c:pt idx="24">
                  <c:v>28.6</c:v>
                </c:pt>
                <c:pt idx="25">
                  <c:v>29.3</c:v>
                </c:pt>
                <c:pt idx="26">
                  <c:v>29.2</c:v>
                </c:pt>
                <c:pt idx="27">
                  <c:v>28.9</c:v>
                </c:pt>
                <c:pt idx="28">
                  <c:v>29</c:v>
                </c:pt>
                <c:pt idx="29">
                  <c:v>28.4</c:v>
                </c:pt>
                <c:pt idx="30">
                  <c:v>28.5</c:v>
                </c:pt>
                <c:pt idx="31">
                  <c:v>28.5</c:v>
                </c:pt>
                <c:pt idx="32">
                  <c:v>28.4</c:v>
                </c:pt>
                <c:pt idx="33">
                  <c:v>28.6</c:v>
                </c:pt>
                <c:pt idx="34">
                  <c:v>28.4</c:v>
                </c:pt>
                <c:pt idx="35">
                  <c:v>28.5</c:v>
                </c:pt>
                <c:pt idx="36">
                  <c:v>28.4</c:v>
                </c:pt>
                <c:pt idx="37">
                  <c:v>28.4</c:v>
                </c:pt>
                <c:pt idx="38">
                  <c:v>29.1</c:v>
                </c:pt>
                <c:pt idx="39">
                  <c:v>28.9</c:v>
                </c:pt>
                <c:pt idx="40">
                  <c:v>28.3</c:v>
                </c:pt>
                <c:pt idx="41">
                  <c:v>28.6</c:v>
                </c:pt>
                <c:pt idx="42">
                  <c:v>28.3</c:v>
                </c:pt>
                <c:pt idx="43">
                  <c:v>28.6</c:v>
                </c:pt>
                <c:pt idx="44">
                  <c:v>28.4</c:v>
                </c:pt>
                <c:pt idx="45">
                  <c:v>28.4</c:v>
                </c:pt>
                <c:pt idx="46">
                  <c:v>28.3</c:v>
                </c:pt>
              </c:numCache>
            </c:numRef>
          </c:val>
        </c:ser>
        <c:dLbls>
          <c:dLblPos val="inEnd"/>
          <c:showLegendKey val="0"/>
          <c:showVal val="1"/>
          <c:showCatName val="0"/>
          <c:showSerName val="0"/>
          <c:showPercent val="0"/>
          <c:showBubbleSize val="0"/>
        </c:dLbls>
        <c:gapWidth val="267"/>
        <c:overlap val="-43"/>
        <c:axId val="439589616"/>
        <c:axId val="439601040"/>
      </c:barChart>
      <c:catAx>
        <c:axId val="439589616"/>
        <c:scaling>
          <c:orientation val="minMax"/>
        </c:scaling>
        <c:delete val="0"/>
        <c:axPos val="b"/>
        <c:majorGridlines>
          <c:spPr>
            <a:ln w="9525" cap="flat" cmpd="sng" algn="ctr">
              <a:solidFill>
                <a:schemeClr val="dk1">
                  <a:lumMod val="15000"/>
                  <a:lumOff val="85000"/>
                </a:schemeClr>
              </a:solidFill>
              <a:round/>
            </a:ln>
            <a:effectLst/>
          </c:spPr>
        </c:majorGridlines>
        <c:minorGridlines>
          <c:spPr>
            <a:ln w="9525" cap="flat" cmpd="sng" algn="ctr">
              <a:solidFill>
                <a:schemeClr val="dk1">
                  <a:lumMod val="5000"/>
                  <a:lumOff val="95000"/>
                </a:schemeClr>
              </a:solidFill>
              <a:round/>
            </a:ln>
            <a:effectLst/>
          </c:spPr>
        </c:min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ja-JP" altLang="en-US" dirty="0"/>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ja-JP"/>
          </a:p>
        </c:txPr>
        <c:crossAx val="439601040"/>
        <c:crosses val="autoZero"/>
        <c:auto val="1"/>
        <c:lblAlgn val="ctr"/>
        <c:lblOffset val="100"/>
        <c:noMultiLvlLbl val="0"/>
      </c:catAx>
      <c:valAx>
        <c:axId val="43960104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dk1">
                        <a:lumMod val="65000"/>
                        <a:lumOff val="35000"/>
                      </a:schemeClr>
                    </a:solidFill>
                    <a:latin typeface="+mn-lt"/>
                    <a:ea typeface="+mn-ea"/>
                    <a:cs typeface="+mn-cs"/>
                  </a:defRPr>
                </a:pPr>
                <a:r>
                  <a:rPr lang="ja-JP" altLang="en-US" dirty="0"/>
                  <a:t>（</a:t>
                </a:r>
                <a:r>
                  <a:rPr lang="ja-JP" dirty="0"/>
                  <a:t>歳</a:t>
                </a:r>
                <a:r>
                  <a:rPr lang="ja-JP" altLang="en-US" dirty="0"/>
                  <a:t>）</a:t>
                </a:r>
                <a:endParaRPr lang="en-US" dirty="0"/>
              </a:p>
            </c:rich>
          </c:tx>
          <c:layout>
            <c:manualLayout>
              <c:xMode val="edge"/>
              <c:yMode val="edge"/>
              <c:x val="4.2474603865790952E-2"/>
              <c:y val="4.5042728823562701E-2"/>
            </c:manualLayout>
          </c:layout>
          <c:overlay val="0"/>
          <c:spPr>
            <a:noFill/>
            <a:ln>
              <a:noFill/>
            </a:ln>
            <a:effectLst/>
          </c:spPr>
          <c:txPr>
            <a:bodyPr rot="0" spcFirstLastPara="1" vertOverflow="ellipsis" wrap="square" anchor="ctr" anchorCtr="1"/>
            <a:lstStyle/>
            <a:p>
              <a:pPr>
                <a:defRPr sz="900" b="1" i="0" u="none" strike="noStrike" kern="1200" baseline="0">
                  <a:solidFill>
                    <a:schemeClr val="dk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ja-JP"/>
          </a:p>
        </c:txPr>
        <c:crossAx val="439589616"/>
        <c:crosses val="autoZero"/>
        <c:crossBetween val="between"/>
      </c:valAx>
      <c:spPr>
        <a:pattFill prst="ltDnDiag">
          <a:fgClr>
            <a:schemeClr val="dk1">
              <a:lumMod val="15000"/>
              <a:lumOff val="85000"/>
            </a:schemeClr>
          </a:fgClr>
          <a:bgClr>
            <a:schemeClr val="lt1"/>
          </a:bgClr>
        </a:patt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379585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83793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772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603841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159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2663436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4055472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104165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360326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34937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43427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288259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38496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390048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402615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144A3C1-C165-4E28-8D31-E9FF09132849}" type="datetimeFigureOut">
              <a:rPr kumimoji="1" lang="ja-JP" altLang="en-US" smtClean="0"/>
              <a:t>2015/11/18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392408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44A3C1-C165-4E28-8D31-E9FF09132849}" type="datetimeFigureOut">
              <a:rPr kumimoji="1" lang="ja-JP" altLang="en-US" smtClean="0"/>
              <a:t>2015/11/18</a:t>
            </a:fld>
            <a:endParaRPr kumimoji="1" lang="ja-JP" alt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D2B9D4-7240-414D-809D-8A5A7796864F}" type="slidenum">
              <a:rPr kumimoji="1" lang="ja-JP" altLang="en-US" smtClean="0"/>
              <a:t>‹#›</a:t>
            </a:fld>
            <a:endParaRPr kumimoji="1" lang="ja-JP" altLang="en-US" dirty="0"/>
          </a:p>
        </p:txBody>
      </p:sp>
    </p:spTree>
    <p:extLst>
      <p:ext uri="{BB962C8B-B14F-4D97-AF65-F5344CB8AC3E}">
        <p14:creationId xmlns:p14="http://schemas.microsoft.com/office/powerpoint/2010/main" val="2350042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30489" y="2285998"/>
            <a:ext cx="7709669" cy="1110209"/>
          </a:xfrm>
        </p:spPr>
        <p:txBody>
          <a:bodyPr/>
          <a:lstStyle/>
          <a:p>
            <a:pPr algn="ctr"/>
            <a:r>
              <a:rPr kumimoji="1" lang="ja-JP" altLang="en-US" dirty="0" smtClean="0"/>
              <a:t>地方消滅と極点社会</a:t>
            </a:r>
            <a:endParaRPr kumimoji="1" lang="ja-JP" altLang="en-US" dirty="0"/>
          </a:p>
        </p:txBody>
      </p:sp>
      <p:sp>
        <p:nvSpPr>
          <p:cNvPr id="3" name="サブタイトル 2"/>
          <p:cNvSpPr>
            <a:spLocks noGrp="1"/>
          </p:cNvSpPr>
          <p:nvPr>
            <p:ph type="subTitle" idx="1"/>
          </p:nvPr>
        </p:nvSpPr>
        <p:spPr>
          <a:xfrm>
            <a:off x="873222" y="5599079"/>
            <a:ext cx="7766936" cy="1096899"/>
          </a:xfrm>
        </p:spPr>
        <p:txBody>
          <a:bodyPr/>
          <a:lstStyle/>
          <a:p>
            <a:pPr algn="ctr"/>
            <a:r>
              <a:rPr kumimoji="1" lang="ja-JP" altLang="en-US" dirty="0" smtClean="0">
                <a:solidFill>
                  <a:schemeClr val="tx1">
                    <a:lumMod val="95000"/>
                    <a:lumOff val="5000"/>
                  </a:schemeClr>
                </a:solidFill>
              </a:rPr>
              <a:t>名古屋学院大学経済学部黒田ゼミ</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1515349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極点社会</a:t>
            </a:r>
            <a:endParaRPr kumimoji="1" lang="ja-JP" altLang="en-US" dirty="0"/>
          </a:p>
        </p:txBody>
      </p:sp>
      <p:sp>
        <p:nvSpPr>
          <p:cNvPr id="3" name="コンテンツ プレースホルダー 2"/>
          <p:cNvSpPr>
            <a:spLocks noGrp="1"/>
          </p:cNvSpPr>
          <p:nvPr>
            <p:ph idx="1"/>
          </p:nvPr>
        </p:nvSpPr>
        <p:spPr>
          <a:xfrm>
            <a:off x="677334" y="1270000"/>
            <a:ext cx="8596668" cy="3880773"/>
          </a:xfrm>
        </p:spPr>
        <p:txBody>
          <a:bodyPr/>
          <a:lstStyle/>
          <a:p>
            <a:r>
              <a:rPr lang="ja-JP" altLang="en-US" sz="2400" dirty="0"/>
              <a:t>極点</a:t>
            </a:r>
            <a:r>
              <a:rPr lang="ja-JP" altLang="en-US" sz="2400" dirty="0" smtClean="0"/>
              <a:t>社会と</a:t>
            </a:r>
            <a:r>
              <a:rPr lang="ja-JP" altLang="en-US" sz="2400" dirty="0"/>
              <a:t>は、少子高齢化が進む地方において若年女性が大都市に大量に流出することにより、</a:t>
            </a:r>
            <a:r>
              <a:rPr lang="ja-JP" altLang="en-US" sz="2400" dirty="0">
                <a:solidFill>
                  <a:schemeClr val="accent4"/>
                </a:solidFill>
              </a:rPr>
              <a:t>大都市に人口が一極集中すること</a:t>
            </a:r>
            <a:r>
              <a:rPr lang="ja-JP" altLang="en-US" sz="2400" dirty="0"/>
              <a:t>である</a:t>
            </a:r>
            <a:r>
              <a:rPr lang="ja-JP" altLang="en-US" sz="2400" dirty="0" smtClean="0"/>
              <a:t>。</a:t>
            </a:r>
            <a:endParaRPr lang="en-US" altLang="ja-JP" sz="2400" dirty="0" smtClean="0"/>
          </a:p>
          <a:p>
            <a:r>
              <a:rPr lang="ja-JP" altLang="en-US" sz="1600" dirty="0" smtClean="0"/>
              <a:t>これ</a:t>
            </a:r>
            <a:r>
              <a:rPr lang="ja-JP" altLang="en-US" sz="1600" dirty="0"/>
              <a:t>により、地方での合計特殊出生率が大幅に低下する。それに対して、大都市では若年女性が流入した分だけ出生率が上昇し、ますます人口が増加する。一方、地方では高齢者が死亡により減少していく。それによって、消滅集落が増えている状態を</a:t>
            </a:r>
            <a:r>
              <a:rPr lang="ja-JP" altLang="en-US" sz="1600" dirty="0" smtClean="0"/>
              <a:t>指す</a:t>
            </a:r>
            <a:endParaRPr lang="en-US" altLang="ja-JP" sz="1600" dirty="0" smtClean="0"/>
          </a:p>
          <a:p>
            <a:r>
              <a:rPr lang="ja-JP" altLang="en-US" sz="1600" dirty="0"/>
              <a:t>（出典）「極点社会」の到来</a:t>
            </a:r>
            <a:r>
              <a:rPr lang="en-US" altLang="ja-JP" sz="1600" dirty="0"/>
              <a:t>3-</a:t>
            </a:r>
            <a:r>
              <a:rPr lang="ja-JP" altLang="en-US" sz="1600" dirty="0"/>
              <a:t>内閣府</a:t>
            </a:r>
            <a:endParaRPr kumimoji="1" lang="ja-JP" altLang="en-US" sz="1600" dirty="0"/>
          </a:p>
        </p:txBody>
      </p:sp>
    </p:spTree>
    <p:extLst>
      <p:ext uri="{BB962C8B-B14F-4D97-AF65-F5344CB8AC3E}">
        <p14:creationId xmlns:p14="http://schemas.microsoft.com/office/powerpoint/2010/main" val="2536567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1596" y="1024016"/>
            <a:ext cx="5160113" cy="5833984"/>
          </a:xfrm>
        </p:spPr>
        <p:txBody>
          <a:bodyPr>
            <a:normAutofit lnSpcReduction="10000"/>
          </a:bodyPr>
          <a:lstStyle/>
          <a:p>
            <a:r>
              <a:rPr lang="ja-JP" altLang="ja-JP" dirty="0"/>
              <a:t>バブル崩壊後都道府県間での人口移動が活発化している。生産性格差が人口移動を誘発し、人口集中が加速している。そして他地域に移動しない高齢者が増えていっている。それにより、生産性の落ちた地方の高齢者が取り残される可能性が高くなって</a:t>
            </a:r>
            <a:r>
              <a:rPr lang="ja-JP" altLang="ja-JP" dirty="0" smtClean="0"/>
              <a:t>い</a:t>
            </a:r>
            <a:r>
              <a:rPr lang="ja-JP" altLang="en-US" dirty="0" smtClean="0"/>
              <a:t>る</a:t>
            </a:r>
            <a:endParaRPr lang="en-US" altLang="ja-JP" dirty="0" smtClean="0"/>
          </a:p>
          <a:p>
            <a:endParaRPr lang="en-US" altLang="ja-JP" dirty="0"/>
          </a:p>
          <a:p>
            <a:r>
              <a:rPr lang="ja-JP" altLang="ja-JP" dirty="0"/>
              <a:t>生産性格差が人口移動を誘発し、</a:t>
            </a:r>
            <a:r>
              <a:rPr lang="ja-JP" altLang="ja-JP" dirty="0">
                <a:solidFill>
                  <a:schemeClr val="accent4"/>
                </a:solidFill>
              </a:rPr>
              <a:t>人々は生産性の高い地域に移動する</a:t>
            </a:r>
            <a:r>
              <a:rPr lang="ja-JP" altLang="ja-JP" dirty="0"/>
              <a:t>ことが分かった。</a:t>
            </a:r>
          </a:p>
          <a:p>
            <a:r>
              <a:rPr lang="ja-JP" altLang="ja-JP" dirty="0"/>
              <a:t>その結果、</a:t>
            </a:r>
            <a:r>
              <a:rPr lang="ja-JP" altLang="ja-JP" dirty="0">
                <a:solidFill>
                  <a:schemeClr val="accent4"/>
                </a:solidFill>
              </a:rPr>
              <a:t>人口集積には生産性を引き上げる効果が存在する</a:t>
            </a:r>
            <a:r>
              <a:rPr lang="ja-JP" altLang="ja-JP" dirty="0"/>
              <a:t>ことが分かった</a:t>
            </a:r>
            <a:r>
              <a:rPr lang="ja-JP" altLang="ja-JP" dirty="0" smtClean="0"/>
              <a:t>。</a:t>
            </a:r>
            <a:endParaRPr lang="en-US" altLang="ja-JP" dirty="0" smtClean="0"/>
          </a:p>
          <a:p>
            <a:endParaRPr lang="ja-JP" altLang="ja-JP" dirty="0"/>
          </a:p>
          <a:p>
            <a:r>
              <a:rPr lang="ja-JP" altLang="ja-JP" dirty="0"/>
              <a:t>しかし、第</a:t>
            </a:r>
            <a:r>
              <a:rPr lang="en-US" altLang="ja-JP" dirty="0"/>
              <a:t>1</a:t>
            </a:r>
            <a:r>
              <a:rPr lang="ja-JP" altLang="ja-JP" dirty="0"/>
              <a:t>次産業従事者の高齢化が進んでいる。</a:t>
            </a:r>
          </a:p>
          <a:p>
            <a:r>
              <a:rPr lang="ja-JP" altLang="ja-JP" dirty="0"/>
              <a:t>高齢者の移動抑制効果が高くなる結果地方に高齢者が取り残される形となった。</a:t>
            </a:r>
          </a:p>
          <a:p>
            <a:endParaRPr lang="ja-JP" altLang="ja-JP" dirty="0"/>
          </a:p>
          <a:p>
            <a:r>
              <a:rPr lang="en-US" altLang="ja-JP" dirty="0"/>
              <a:t> </a:t>
            </a:r>
            <a:endParaRPr lang="ja-JP" altLang="ja-JP" dirty="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697" y="1024016"/>
            <a:ext cx="6421396" cy="4233784"/>
          </a:xfrm>
          <a:prstGeom prst="rect">
            <a:avLst/>
          </a:prstGeom>
        </p:spPr>
      </p:pic>
      <p:sp>
        <p:nvSpPr>
          <p:cNvPr id="6" name="タイトル 1"/>
          <p:cNvSpPr>
            <a:spLocks noGrp="1"/>
          </p:cNvSpPr>
          <p:nvPr>
            <p:ph type="title"/>
          </p:nvPr>
        </p:nvSpPr>
        <p:spPr>
          <a:xfrm>
            <a:off x="347350" y="260662"/>
            <a:ext cx="6853550" cy="632956"/>
          </a:xfrm>
        </p:spPr>
        <p:txBody>
          <a:bodyPr>
            <a:normAutofit fontScale="90000"/>
          </a:bodyPr>
          <a:lstStyle/>
          <a:p>
            <a:r>
              <a:rPr lang="ja-JP" altLang="en-US" dirty="0" smtClean="0"/>
              <a:t>都道府県別転入・転出超過数</a:t>
            </a:r>
            <a:endParaRPr kumimoji="1" lang="ja-JP" altLang="en-US" dirty="0"/>
          </a:p>
        </p:txBody>
      </p:sp>
    </p:spTree>
    <p:extLst>
      <p:ext uri="{BB962C8B-B14F-4D97-AF65-F5344CB8AC3E}">
        <p14:creationId xmlns:p14="http://schemas.microsoft.com/office/powerpoint/2010/main" val="1131773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637" y="152400"/>
            <a:ext cx="8459645" cy="564573"/>
          </a:xfrm>
        </p:spPr>
        <p:txBody>
          <a:bodyPr>
            <a:normAutofit fontScale="90000"/>
          </a:bodyPr>
          <a:lstStyle/>
          <a:p>
            <a:r>
              <a:rPr lang="ja-JP" altLang="en-US" dirty="0" smtClean="0">
                <a:ln w="0"/>
                <a:effectLst>
                  <a:outerShdw blurRad="38100" dist="25400" dir="5400000" algn="ctr" rotWithShape="0">
                    <a:srgbClr val="6E747A">
                      <a:alpha val="43000"/>
                    </a:srgbClr>
                  </a:outerShdw>
                </a:effectLst>
              </a:rPr>
              <a:t>集中のメリット</a:t>
            </a:r>
            <a:r>
              <a:rPr lang="en-US" altLang="ja-JP" dirty="0" smtClean="0">
                <a:solidFill>
                  <a:schemeClr val="tx1"/>
                </a:solidFill>
              </a:rPr>
              <a:t/>
            </a:r>
            <a:br>
              <a:rPr lang="en-US" altLang="ja-JP" dirty="0" smtClean="0">
                <a:solidFill>
                  <a:schemeClr val="tx1"/>
                </a:solidFill>
              </a:rPr>
            </a:br>
            <a:endParaRPr lang="ja-JP" altLang="ja-JP" dirty="0">
              <a:solidFill>
                <a:schemeClr val="tx1"/>
              </a:solidFill>
            </a:endParaRPr>
          </a:p>
        </p:txBody>
      </p:sp>
      <p:sp>
        <p:nvSpPr>
          <p:cNvPr id="3" name="コンテンツ プレースホルダー 2"/>
          <p:cNvSpPr>
            <a:spLocks noGrp="1"/>
          </p:cNvSpPr>
          <p:nvPr>
            <p:ph idx="1"/>
          </p:nvPr>
        </p:nvSpPr>
        <p:spPr>
          <a:xfrm>
            <a:off x="133637" y="716973"/>
            <a:ext cx="8596668" cy="3880773"/>
          </a:xfrm>
        </p:spPr>
        <p:txBody>
          <a:bodyPr/>
          <a:lstStyle/>
          <a:p>
            <a:r>
              <a:rPr lang="ja-JP" altLang="en-US" dirty="0" smtClean="0">
                <a:solidFill>
                  <a:schemeClr val="tx1"/>
                </a:solidFill>
              </a:rPr>
              <a:t>サービス化、情報革命、高齢化などの経済社会の流れで集中するメリットが高まっている</a:t>
            </a:r>
            <a:endParaRPr lang="en-US" altLang="ja-JP" dirty="0" smtClean="0">
              <a:solidFill>
                <a:schemeClr val="tx1"/>
              </a:solidFill>
            </a:endParaRPr>
          </a:p>
          <a:p>
            <a:pPr marL="0" indent="0">
              <a:buNone/>
            </a:pPr>
            <a:r>
              <a:rPr lang="ja-JP" altLang="en-US" sz="1600" dirty="0" smtClean="0">
                <a:solidFill>
                  <a:schemeClr val="accent4"/>
                </a:solidFill>
              </a:rPr>
              <a:t>都市型</a:t>
            </a:r>
            <a:r>
              <a:rPr lang="ja-JP" altLang="en-US" sz="1600" dirty="0">
                <a:solidFill>
                  <a:schemeClr val="accent4"/>
                </a:solidFill>
              </a:rPr>
              <a:t>サービスに集まる女性</a:t>
            </a:r>
            <a:endParaRPr lang="en-US" altLang="ja-JP" sz="1600" dirty="0" smtClean="0">
              <a:solidFill>
                <a:schemeClr val="accent4"/>
              </a:solidFill>
            </a:endParaRPr>
          </a:p>
          <a:p>
            <a:pPr marL="0" indent="0">
              <a:buNone/>
            </a:pPr>
            <a:r>
              <a:rPr lang="ja-JP" altLang="ja-JP" sz="1600" dirty="0" smtClean="0"/>
              <a:t>大都市</a:t>
            </a:r>
            <a:r>
              <a:rPr lang="ja-JP" altLang="ja-JP" sz="1600" dirty="0"/>
              <a:t>に集う大卒女子---都市型サービスに活躍の場</a:t>
            </a:r>
          </a:p>
          <a:p>
            <a:pPr marL="0" indent="0">
              <a:buNone/>
            </a:pPr>
            <a:r>
              <a:rPr lang="ja-JP" altLang="ja-JP" sz="1600" dirty="0"/>
              <a:t>大卒・大学院卒などの高学歴の女性が東京に集まっている。情報、金融、不動産、商社など都市型サービスに活躍の場があるためだ。モノを扱う製造業に男性が集まるのに対して、人と人とのコミュニケーションを土台とする都市型サービス業に女性が集まる。</a:t>
            </a:r>
          </a:p>
          <a:p>
            <a:endParaRPr kumimoji="1" lang="ja-JP" altLang="en-US" dirty="0"/>
          </a:p>
        </p:txBody>
      </p:sp>
      <p:pic>
        <p:nvPicPr>
          <p:cNvPr id="4" name="図 3"/>
          <p:cNvPicPr>
            <a:picLocks noChangeAspect="1"/>
          </p:cNvPicPr>
          <p:nvPr/>
        </p:nvPicPr>
        <p:blipFill>
          <a:blip r:embed="rId2"/>
          <a:stretch>
            <a:fillRect/>
          </a:stretch>
        </p:blipFill>
        <p:spPr>
          <a:xfrm>
            <a:off x="133637" y="3074316"/>
            <a:ext cx="4750090" cy="3674931"/>
          </a:xfrm>
          <a:prstGeom prst="rect">
            <a:avLst/>
          </a:prstGeom>
        </p:spPr>
      </p:pic>
      <p:sp>
        <p:nvSpPr>
          <p:cNvPr id="5" name="テキスト ボックス 4"/>
          <p:cNvSpPr txBox="1"/>
          <p:nvPr/>
        </p:nvSpPr>
        <p:spPr>
          <a:xfrm>
            <a:off x="0" y="6487637"/>
            <a:ext cx="6130636" cy="261610"/>
          </a:xfrm>
          <a:prstGeom prst="rect">
            <a:avLst/>
          </a:prstGeom>
          <a:noFill/>
        </p:spPr>
        <p:txBody>
          <a:bodyPr wrap="square" rtlCol="0">
            <a:spAutoFit/>
          </a:bodyPr>
          <a:lstStyle/>
          <a:p>
            <a:r>
              <a:rPr lang="ja-JP" altLang="en-US" sz="1100" dirty="0" smtClean="0"/>
              <a:t>（出典）</a:t>
            </a:r>
            <a:r>
              <a:rPr lang="ja-JP" altLang="ja-JP" sz="1100" dirty="0" smtClean="0"/>
              <a:t>老いる</a:t>
            </a:r>
            <a:r>
              <a:rPr lang="ja-JP" altLang="ja-JP" sz="1100" dirty="0"/>
              <a:t>都市、「選べる老後」で備え</a:t>
            </a:r>
            <a:r>
              <a:rPr lang="ja-JP" altLang="ja-JP" sz="1100" dirty="0" smtClean="0"/>
              <a:t>をー</a:t>
            </a:r>
            <a:r>
              <a:rPr lang="ja-JP" altLang="ja-JP" sz="1100" dirty="0"/>
              <a:t>地方創生と少子化、議論</a:t>
            </a:r>
            <a:r>
              <a:rPr lang="ja-JP" altLang="ja-JP" sz="1100" dirty="0" smtClean="0"/>
              <a:t>分けよ</a:t>
            </a:r>
            <a:r>
              <a:rPr lang="ja-JP" altLang="en-US" sz="1100" dirty="0" smtClean="0"/>
              <a:t>　</a:t>
            </a:r>
            <a:r>
              <a:rPr lang="ja-JP" altLang="ja-JP" sz="1100" dirty="0" smtClean="0"/>
              <a:t>第３章</a:t>
            </a:r>
            <a:endParaRPr lang="ja-JP" altLang="ja-JP" sz="1100" dirty="0"/>
          </a:p>
        </p:txBody>
      </p:sp>
    </p:spTree>
    <p:extLst>
      <p:ext uri="{BB962C8B-B14F-4D97-AF65-F5344CB8AC3E}">
        <p14:creationId xmlns:p14="http://schemas.microsoft.com/office/powerpoint/2010/main" val="2484902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雲 6"/>
          <p:cNvSpPr/>
          <p:nvPr/>
        </p:nvSpPr>
        <p:spPr>
          <a:xfrm>
            <a:off x="1471657" y="1891467"/>
            <a:ext cx="2419157" cy="1984663"/>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lang="ja-JP" altLang="en-US" dirty="0" smtClean="0"/>
              <a:t>日本</a:t>
            </a:r>
            <a:r>
              <a:rPr lang="ja-JP" altLang="en-US" dirty="0"/>
              <a:t>の人口減を「東京</a:t>
            </a:r>
            <a:r>
              <a:rPr lang="ja-JP" altLang="en-US" dirty="0" smtClean="0"/>
              <a:t>」が加速させる</a:t>
            </a:r>
            <a:r>
              <a:rPr lang="en-US" altLang="ja-JP" dirty="0" smtClean="0"/>
              <a:t/>
            </a:r>
            <a:br>
              <a:rPr lang="en-US" altLang="ja-JP" dirty="0" smtClean="0"/>
            </a:br>
            <a:r>
              <a:rPr lang="ja-JP" altLang="en-US" dirty="0"/>
              <a:t>人口</a:t>
            </a:r>
            <a:r>
              <a:rPr lang="ja-JP" altLang="en-US" dirty="0" smtClean="0"/>
              <a:t>のブラックホールが起きている</a:t>
            </a:r>
            <a:r>
              <a:rPr lang="ja-JP" altLang="en-US" dirty="0"/>
              <a:t/>
            </a:r>
            <a:br>
              <a:rPr lang="ja-JP" altLang="en-US" dirty="0"/>
            </a:br>
            <a:endParaRPr kumimoji="1" lang="ja-JP" altLang="en-US" dirty="0"/>
          </a:p>
        </p:txBody>
      </p:sp>
      <p:sp>
        <p:nvSpPr>
          <p:cNvPr id="4" name="円/楕円 3"/>
          <p:cNvSpPr/>
          <p:nvPr/>
        </p:nvSpPr>
        <p:spPr>
          <a:xfrm>
            <a:off x="1870744" y="2078482"/>
            <a:ext cx="1620982" cy="154824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5" name="円/楕円 4"/>
          <p:cNvSpPr/>
          <p:nvPr/>
        </p:nvSpPr>
        <p:spPr>
          <a:xfrm>
            <a:off x="910548" y="5434296"/>
            <a:ext cx="1122218" cy="115339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地方</a:t>
            </a:r>
            <a:endParaRPr kumimoji="1" lang="ja-JP" altLang="en-US" dirty="0"/>
          </a:p>
        </p:txBody>
      </p:sp>
      <p:sp>
        <p:nvSpPr>
          <p:cNvPr id="6" name="円/楕円 5"/>
          <p:cNvSpPr/>
          <p:nvPr/>
        </p:nvSpPr>
        <p:spPr>
          <a:xfrm>
            <a:off x="3491726" y="5434296"/>
            <a:ext cx="1246909" cy="11845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地方</a:t>
            </a:r>
            <a:endParaRPr kumimoji="1" lang="ja-JP" altLang="en-US" dirty="0"/>
          </a:p>
        </p:txBody>
      </p:sp>
      <p:sp>
        <p:nvSpPr>
          <p:cNvPr id="12" name="右矢印 11"/>
          <p:cNvSpPr/>
          <p:nvPr/>
        </p:nvSpPr>
        <p:spPr>
          <a:xfrm rot="17649243">
            <a:off x="1326084" y="4617749"/>
            <a:ext cx="1248781" cy="156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14722439">
            <a:off x="2822582" y="4628515"/>
            <a:ext cx="1338288" cy="149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643158" y="2053976"/>
            <a:ext cx="4535747" cy="2031325"/>
          </a:xfrm>
          <a:prstGeom prst="rect">
            <a:avLst/>
          </a:prstGeom>
          <a:noFill/>
        </p:spPr>
        <p:txBody>
          <a:bodyPr wrap="square" rtlCol="0">
            <a:spAutoFit/>
          </a:bodyPr>
          <a:lstStyle/>
          <a:p>
            <a:r>
              <a:rPr kumimoji="1" lang="ja-JP" altLang="en-US" dirty="0" smtClean="0"/>
              <a:t>都心が地方からブラックホールのように人口を吸い上げ日本の</a:t>
            </a:r>
            <a:r>
              <a:rPr lang="ja-JP" altLang="en-US" dirty="0" smtClean="0"/>
              <a:t>人口減を大きく加速させて</a:t>
            </a:r>
            <a:r>
              <a:rPr lang="ja-JP" altLang="en-US" dirty="0" smtClean="0"/>
              <a:t>いる</a:t>
            </a:r>
            <a:endParaRPr lang="en-US" altLang="ja-JP" dirty="0" smtClean="0"/>
          </a:p>
          <a:p>
            <a:endParaRPr kumimoji="1" lang="en-US" altLang="ja-JP" dirty="0"/>
          </a:p>
          <a:p>
            <a:r>
              <a:rPr lang="ja-JP" altLang="en-US" dirty="0" smtClean="0"/>
              <a:t>・東京での出生率</a:t>
            </a:r>
            <a:endParaRPr lang="en-US" altLang="ja-JP" dirty="0" smtClean="0"/>
          </a:p>
          <a:p>
            <a:r>
              <a:rPr kumimoji="1" lang="ja-JP" altLang="en-US" dirty="0" smtClean="0"/>
              <a:t>・東京での平均初婚年齢</a:t>
            </a:r>
            <a:endParaRPr kumimoji="1" lang="en-US" altLang="ja-JP" dirty="0" smtClean="0"/>
          </a:p>
          <a:p>
            <a:r>
              <a:rPr kumimoji="1" lang="ja-JP" altLang="en-US" dirty="0" smtClean="0"/>
              <a:t>について見る</a:t>
            </a:r>
            <a:endParaRPr kumimoji="1" lang="en-US" altLang="ja-JP" dirty="0" smtClean="0"/>
          </a:p>
        </p:txBody>
      </p:sp>
    </p:spTree>
    <p:extLst>
      <p:ext uri="{BB962C8B-B14F-4D97-AF65-F5344CB8AC3E}">
        <p14:creationId xmlns:p14="http://schemas.microsoft.com/office/powerpoint/2010/main" val="612962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86907" y="82247"/>
            <a:ext cx="2660072" cy="584775"/>
          </a:xfrm>
          <a:prstGeom prst="rect">
            <a:avLst/>
          </a:prstGeom>
          <a:noFill/>
        </p:spPr>
        <p:txBody>
          <a:bodyPr wrap="square" rtlCol="0">
            <a:spAutoFit/>
          </a:bodyPr>
          <a:lstStyle/>
          <a:p>
            <a:r>
              <a:rPr kumimoji="1" lang="ja-JP" altLang="en-US" sz="3200" b="1" dirty="0" smtClean="0">
                <a:latin typeface="HGPｺﾞｼｯｸM" panose="020B0600000000000000" pitchFamily="50" charset="-128"/>
                <a:ea typeface="HGPｺﾞｼｯｸM" panose="020B0600000000000000" pitchFamily="50" charset="-128"/>
              </a:rPr>
              <a:t>東京の出生率</a:t>
            </a:r>
            <a:endParaRPr kumimoji="1" lang="ja-JP" altLang="en-US" sz="3200" b="1" dirty="0">
              <a:latin typeface="HGPｺﾞｼｯｸM" panose="020B0600000000000000" pitchFamily="50" charset="-128"/>
              <a:ea typeface="HGPｺﾞｼｯｸM" panose="020B0600000000000000" pitchFamily="50" charset="-128"/>
            </a:endParaRPr>
          </a:p>
        </p:txBody>
      </p:sp>
      <p:sp>
        <p:nvSpPr>
          <p:cNvPr id="6" name="右矢印 5"/>
          <p:cNvSpPr/>
          <p:nvPr/>
        </p:nvSpPr>
        <p:spPr>
          <a:xfrm rot="5400000">
            <a:off x="2293632" y="400275"/>
            <a:ext cx="446621" cy="107437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7" name="テキスト ボックス 6"/>
          <p:cNvSpPr txBox="1"/>
          <p:nvPr/>
        </p:nvSpPr>
        <p:spPr>
          <a:xfrm>
            <a:off x="272505" y="1247287"/>
            <a:ext cx="4488873" cy="830997"/>
          </a:xfrm>
          <a:prstGeom prst="rect">
            <a:avLst/>
          </a:prstGeom>
          <a:noFill/>
        </p:spPr>
        <p:txBody>
          <a:bodyPr wrap="square" rtlCol="0">
            <a:spAutoFit/>
          </a:bodyPr>
          <a:lstStyle/>
          <a:p>
            <a:pPr algn="ctr"/>
            <a:r>
              <a:rPr kumimoji="1" lang="ja-JP" altLang="en-US" sz="2400" dirty="0" smtClean="0"/>
              <a:t>日本ワーストワン</a:t>
            </a:r>
            <a:endParaRPr kumimoji="1" lang="en-US" altLang="ja-JP" sz="2400" dirty="0" smtClean="0"/>
          </a:p>
          <a:p>
            <a:pPr algn="ctr"/>
            <a:r>
              <a:rPr lang="en-US" altLang="ja-JP" sz="2400" dirty="0" smtClean="0"/>
              <a:t>1.13</a:t>
            </a:r>
            <a:endParaRPr kumimoji="1" lang="ja-JP" altLang="en-US" sz="2400" dirty="0"/>
          </a:p>
        </p:txBody>
      </p:sp>
      <p:sp>
        <p:nvSpPr>
          <p:cNvPr id="2" name="正方形/長方形 1"/>
          <p:cNvSpPr/>
          <p:nvPr/>
        </p:nvSpPr>
        <p:spPr>
          <a:xfrm>
            <a:off x="272505" y="2658549"/>
            <a:ext cx="5024704" cy="4137049"/>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ja-JP" altLang="en-US" dirty="0"/>
              <a:t>東京での未婚率は日本で一番高く、初婚年齢は男性</a:t>
            </a:r>
            <a:r>
              <a:rPr lang="en-US" altLang="ja-JP" dirty="0"/>
              <a:t>32</a:t>
            </a:r>
            <a:r>
              <a:rPr lang="ja-JP" altLang="en-US" dirty="0"/>
              <a:t>歳、女性</a:t>
            </a:r>
            <a:r>
              <a:rPr lang="en-US" altLang="ja-JP" dirty="0"/>
              <a:t>30</a:t>
            </a:r>
            <a:r>
              <a:rPr lang="ja-JP" altLang="en-US" dirty="0"/>
              <a:t>歳と日本で一番高い</a:t>
            </a:r>
            <a:endParaRPr lang="en-US" altLang="ja-JP" dirty="0"/>
          </a:p>
          <a:p>
            <a:endParaRPr lang="en-US" altLang="ja-JP" dirty="0"/>
          </a:p>
          <a:p>
            <a:r>
              <a:rPr lang="ja-JP" altLang="en-US" dirty="0"/>
              <a:t>東京には保育所が少なく、家も狭く、子供たちを</a:t>
            </a:r>
            <a:r>
              <a:rPr lang="en-US" altLang="ja-JP" dirty="0"/>
              <a:t>3</a:t>
            </a:r>
            <a:r>
              <a:rPr lang="ja-JP" altLang="en-US" dirty="0"/>
              <a:t>人、</a:t>
            </a:r>
            <a:r>
              <a:rPr lang="en-US" altLang="ja-JP" dirty="0"/>
              <a:t>4</a:t>
            </a:r>
            <a:r>
              <a:rPr lang="ja-JP" altLang="en-US" dirty="0"/>
              <a:t>人と住まわせることが難しい</a:t>
            </a:r>
            <a:endParaRPr lang="en-US" altLang="ja-JP" dirty="0"/>
          </a:p>
          <a:p>
            <a:endParaRPr lang="en-US" altLang="ja-JP" dirty="0"/>
          </a:p>
          <a:p>
            <a:r>
              <a:rPr lang="ja-JP" altLang="en-US" dirty="0"/>
              <a:t>都心から遠くにしか家を持てず、長時間通勤、長時間残業も多い</a:t>
            </a:r>
            <a:endParaRPr lang="en-US" altLang="ja-JP" dirty="0"/>
          </a:p>
          <a:p>
            <a:r>
              <a:rPr lang="ja-JP" altLang="en-US" dirty="0"/>
              <a:t>そのため、家庭をもって出産、子育てをするコストが非常に高い</a:t>
            </a:r>
          </a:p>
        </p:txBody>
      </p:sp>
      <p:sp>
        <p:nvSpPr>
          <p:cNvPr id="4" name="テキスト ボックス 3"/>
          <p:cNvSpPr txBox="1"/>
          <p:nvPr/>
        </p:nvSpPr>
        <p:spPr>
          <a:xfrm>
            <a:off x="1261220" y="2078284"/>
            <a:ext cx="2873327" cy="415498"/>
          </a:xfrm>
          <a:prstGeom prst="rect">
            <a:avLst/>
          </a:prstGeom>
          <a:noFill/>
        </p:spPr>
        <p:txBody>
          <a:bodyPr wrap="square" rtlCol="0">
            <a:spAutoFit/>
          </a:bodyPr>
          <a:lstStyle/>
          <a:p>
            <a:r>
              <a:rPr kumimoji="1" lang="ja-JP" altLang="en-US" sz="1050" dirty="0" smtClean="0"/>
              <a:t>（資料）厚生労働省</a:t>
            </a:r>
            <a:r>
              <a:rPr lang="ja-JP" altLang="en-US" sz="1050" dirty="0" smtClean="0"/>
              <a:t>「</a:t>
            </a:r>
            <a:r>
              <a:rPr lang="ja-JP" altLang="en-US" sz="1050" dirty="0"/>
              <a:t>平成</a:t>
            </a:r>
            <a:r>
              <a:rPr lang="en-US" altLang="ja-JP" sz="1050" dirty="0"/>
              <a:t>26</a:t>
            </a:r>
            <a:r>
              <a:rPr lang="ja-JP" altLang="en-US" sz="1050" dirty="0"/>
              <a:t>年人口動態統計（確定数）の概況 </a:t>
            </a:r>
            <a:r>
              <a:rPr kumimoji="1" lang="ja-JP" altLang="en-US" sz="1050" dirty="0" smtClean="0"/>
              <a:t>」</a:t>
            </a:r>
            <a:endParaRPr kumimoji="1" lang="ja-JP" altLang="en-US" sz="1050"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209" y="64133"/>
            <a:ext cx="6783580" cy="6731465"/>
          </a:xfrm>
          <a:prstGeom prst="rect">
            <a:avLst/>
          </a:prstGeom>
        </p:spPr>
      </p:pic>
    </p:spTree>
    <p:extLst>
      <p:ext uri="{BB962C8B-B14F-4D97-AF65-F5344CB8AC3E}">
        <p14:creationId xmlns:p14="http://schemas.microsoft.com/office/powerpoint/2010/main" val="2331622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3699415599"/>
              </p:ext>
            </p:extLst>
          </p:nvPr>
        </p:nvGraphicFramePr>
        <p:xfrm>
          <a:off x="0" y="0"/>
          <a:ext cx="12192000" cy="6326658"/>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3309323" y="6405343"/>
            <a:ext cx="7129848" cy="530915"/>
          </a:xfrm>
          <a:prstGeom prst="rect">
            <a:avLst/>
          </a:prstGeom>
          <a:noFill/>
        </p:spPr>
        <p:txBody>
          <a:bodyPr wrap="square" rtlCol="0">
            <a:spAutoFit/>
          </a:bodyPr>
          <a:lstStyle/>
          <a:p>
            <a:r>
              <a:rPr kumimoji="1" lang="ja-JP" altLang="en-US" sz="1050" dirty="0" smtClean="0"/>
              <a:t>（資料）</a:t>
            </a:r>
            <a:r>
              <a:rPr lang="ja-JP" altLang="en-US" sz="1050" dirty="0"/>
              <a:t>平成</a:t>
            </a:r>
            <a:r>
              <a:rPr lang="en-US" altLang="ja-JP" sz="1050" dirty="0"/>
              <a:t>23</a:t>
            </a:r>
            <a:r>
              <a:rPr lang="ja-JP" altLang="en-US" sz="1050" dirty="0"/>
              <a:t>年人口動態統計月報年計（概数）の概況：結果の概要</a:t>
            </a:r>
          </a:p>
          <a:p>
            <a:endParaRPr kumimoji="1" lang="ja-JP" altLang="en-US" dirty="0"/>
          </a:p>
        </p:txBody>
      </p:sp>
    </p:spTree>
    <p:extLst>
      <p:ext uri="{BB962C8B-B14F-4D97-AF65-F5344CB8AC3E}">
        <p14:creationId xmlns:p14="http://schemas.microsoft.com/office/powerpoint/2010/main" val="3596499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47993" y="1161595"/>
            <a:ext cx="4714506" cy="461665"/>
          </a:xfrm>
          <a:prstGeom prst="rect">
            <a:avLst/>
          </a:prstGeom>
          <a:noFill/>
        </p:spPr>
        <p:txBody>
          <a:bodyPr wrap="square" rtlCol="0">
            <a:spAutoFit/>
          </a:bodyPr>
          <a:lstStyle/>
          <a:p>
            <a:r>
              <a:rPr lang="ja-JP" altLang="en-US" sz="2400" dirty="0">
                <a:latin typeface="HGPｺﾞｼｯｸM" panose="020B0600000000000000" pitchFamily="50" charset="-128"/>
                <a:ea typeface="HGPｺﾞｼｯｸM" panose="020B0600000000000000" pitchFamily="50" charset="-128"/>
              </a:rPr>
              <a:t>若者</a:t>
            </a:r>
            <a:r>
              <a:rPr lang="ja-JP" altLang="en-US" sz="2400" dirty="0" smtClean="0">
                <a:latin typeface="HGPｺﾞｼｯｸM" panose="020B0600000000000000" pitchFamily="50" charset="-128"/>
                <a:ea typeface="HGPｺﾞｼｯｸM" panose="020B0600000000000000" pitchFamily="50" charset="-128"/>
              </a:rPr>
              <a:t>が東京圏に移動し続けた結果</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5" name="下矢印 4"/>
          <p:cNvSpPr/>
          <p:nvPr/>
        </p:nvSpPr>
        <p:spPr>
          <a:xfrm>
            <a:off x="2829488" y="1748074"/>
            <a:ext cx="933705" cy="76236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6" name="テキスト ボックス 5"/>
          <p:cNvSpPr txBox="1"/>
          <p:nvPr/>
        </p:nvSpPr>
        <p:spPr>
          <a:xfrm>
            <a:off x="1785205" y="2553979"/>
            <a:ext cx="3040082"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人口減少社会に突入</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15" name="下矢印 14"/>
          <p:cNvSpPr/>
          <p:nvPr/>
        </p:nvSpPr>
        <p:spPr>
          <a:xfrm>
            <a:off x="1272557" y="3208238"/>
            <a:ext cx="1223158" cy="99752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6" name="下矢印 15"/>
          <p:cNvSpPr/>
          <p:nvPr/>
        </p:nvSpPr>
        <p:spPr>
          <a:xfrm>
            <a:off x="3979173" y="3150744"/>
            <a:ext cx="1223158" cy="99753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7" name="テキスト ボックス 16"/>
          <p:cNvSpPr txBox="1"/>
          <p:nvPr/>
        </p:nvSpPr>
        <p:spPr>
          <a:xfrm>
            <a:off x="289874" y="4170046"/>
            <a:ext cx="3188524" cy="830997"/>
          </a:xfrm>
          <a:prstGeom prst="rect">
            <a:avLst/>
          </a:prstGeom>
          <a:noFill/>
        </p:spPr>
        <p:txBody>
          <a:bodyPr wrap="square" rtlCol="0">
            <a:spAutoFit/>
          </a:bodyPr>
          <a:lstStyle/>
          <a:p>
            <a:pPr algn="ctr"/>
            <a:r>
              <a:rPr kumimoji="1" lang="ja-JP" altLang="en-US" sz="2400" dirty="0" smtClean="0">
                <a:latin typeface="HGPｺﾞｼｯｸM" panose="020B0600000000000000" pitchFamily="50" charset="-128"/>
                <a:ea typeface="HGPｺﾞｼｯｸM" panose="020B0600000000000000" pitchFamily="50" charset="-128"/>
              </a:rPr>
              <a:t>地方</a:t>
            </a:r>
            <a:endParaRPr kumimoji="1" lang="en-US" altLang="ja-JP" sz="2400" dirty="0" smtClean="0">
              <a:latin typeface="HGPｺﾞｼｯｸM" panose="020B0600000000000000" pitchFamily="50" charset="-128"/>
              <a:ea typeface="HGPｺﾞｼｯｸM" panose="020B0600000000000000" pitchFamily="50" charset="-128"/>
            </a:endParaRPr>
          </a:p>
          <a:p>
            <a:pPr algn="ctr"/>
            <a:r>
              <a:rPr lang="ja-JP" altLang="en-US" sz="2400" dirty="0" smtClean="0">
                <a:latin typeface="HGPｺﾞｼｯｸM" panose="020B0600000000000000" pitchFamily="50" charset="-128"/>
                <a:ea typeface="HGPｺﾞｼｯｸM" panose="020B0600000000000000" pitchFamily="50" charset="-128"/>
              </a:rPr>
              <a:t>若者減少</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18" name="テキスト ボックス 17"/>
          <p:cNvSpPr txBox="1"/>
          <p:nvPr/>
        </p:nvSpPr>
        <p:spPr>
          <a:xfrm>
            <a:off x="3296341" y="4170046"/>
            <a:ext cx="2588822" cy="830997"/>
          </a:xfrm>
          <a:prstGeom prst="rect">
            <a:avLst/>
          </a:prstGeom>
          <a:noFill/>
        </p:spPr>
        <p:txBody>
          <a:bodyPr wrap="square" rtlCol="0">
            <a:spAutoFit/>
          </a:bodyPr>
          <a:lstStyle/>
          <a:p>
            <a:pPr algn="ctr"/>
            <a:r>
              <a:rPr kumimoji="1" lang="ja-JP" altLang="en-US" sz="2400" dirty="0" smtClean="0">
                <a:latin typeface="HGPｺﾞｼｯｸM" panose="020B0600000000000000" pitchFamily="50" charset="-128"/>
                <a:ea typeface="HGPｺﾞｼｯｸM" panose="020B0600000000000000" pitchFamily="50" charset="-128"/>
              </a:rPr>
              <a:t>大都市</a:t>
            </a:r>
            <a:endParaRPr kumimoji="1" lang="en-US" altLang="ja-JP" sz="2400" dirty="0" smtClean="0">
              <a:latin typeface="HGPｺﾞｼｯｸM" panose="020B0600000000000000" pitchFamily="50" charset="-128"/>
              <a:ea typeface="HGPｺﾞｼｯｸM" panose="020B0600000000000000" pitchFamily="50" charset="-128"/>
            </a:endParaRPr>
          </a:p>
          <a:p>
            <a:pPr algn="ctr"/>
            <a:r>
              <a:rPr lang="ja-JP" altLang="en-US" sz="2400" dirty="0">
                <a:latin typeface="HGPｺﾞｼｯｸM" panose="020B0600000000000000" pitchFamily="50" charset="-128"/>
                <a:ea typeface="HGPｺﾞｼｯｸM" panose="020B0600000000000000" pitchFamily="50" charset="-128"/>
              </a:rPr>
              <a:t>高齢者急増</a:t>
            </a:r>
            <a:endParaRPr kumimoji="1" lang="ja-JP" altLang="en-US" sz="2400" dirty="0">
              <a:latin typeface="HGPｺﾞｼｯｸM" panose="020B0600000000000000" pitchFamily="50" charset="-128"/>
              <a:ea typeface="HGPｺﾞｼｯｸM" panose="020B0600000000000000"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5452" y="3214369"/>
            <a:ext cx="5318661" cy="3547687"/>
          </a:xfrm>
          <a:prstGeom prst="rect">
            <a:avLst/>
          </a:prstGeom>
        </p:spPr>
      </p:pic>
      <p:sp>
        <p:nvSpPr>
          <p:cNvPr id="8" name="正方形/長方形 7"/>
          <p:cNvSpPr/>
          <p:nvPr/>
        </p:nvSpPr>
        <p:spPr>
          <a:xfrm>
            <a:off x="5818395" y="161868"/>
            <a:ext cx="6265718" cy="2922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lang="en-US" altLang="ja-JP" dirty="0"/>
          </a:p>
          <a:p>
            <a:pPr algn="ctr"/>
            <a:r>
              <a:rPr kumimoji="1" lang="ja-JP" altLang="en-US" dirty="0" smtClean="0"/>
              <a:t>地方から若者が都心へ人が移る</a:t>
            </a:r>
            <a:r>
              <a:rPr kumimoji="1" lang="en-US" altLang="ja-JP" dirty="0" smtClean="0"/>
              <a:t/>
            </a:r>
            <a:br>
              <a:rPr kumimoji="1" lang="en-US" altLang="ja-JP" dirty="0" smtClean="0"/>
            </a:br>
            <a:r>
              <a:rPr kumimoji="1" lang="ja-JP" altLang="en-US" dirty="0" smtClean="0"/>
              <a:t>都心では初婚年齢、出生率が低い→人口減少を加速</a:t>
            </a:r>
            <a:endParaRPr kumimoji="1" lang="en-US" altLang="ja-JP" dirty="0" smtClean="0"/>
          </a:p>
          <a:p>
            <a:pPr algn="ctr"/>
            <a:endParaRPr kumimoji="1" lang="en-US" altLang="ja-JP" dirty="0" smtClean="0"/>
          </a:p>
          <a:p>
            <a:pPr algn="ctr"/>
            <a:r>
              <a:rPr lang="ja-JP" altLang="en-US" dirty="0"/>
              <a:t>都心</a:t>
            </a:r>
            <a:r>
              <a:rPr lang="ja-JP" altLang="en-US" dirty="0" smtClean="0"/>
              <a:t>から若者が減りサービス業従事者が減り高齢者が残る</a:t>
            </a:r>
            <a:endParaRPr lang="en-US" altLang="ja-JP" dirty="0" smtClean="0"/>
          </a:p>
          <a:p>
            <a:pPr algn="ctr"/>
            <a:r>
              <a:rPr lang="ja-JP" altLang="en-US" dirty="0"/>
              <a:t>高齢者</a:t>
            </a:r>
            <a:r>
              <a:rPr lang="ja-JP" altLang="en-US" dirty="0" smtClean="0"/>
              <a:t>もサービスを求めて都心へ</a:t>
            </a:r>
            <a:endParaRPr lang="en-US" altLang="ja-JP" dirty="0" smtClean="0"/>
          </a:p>
          <a:p>
            <a:pPr algn="ctr"/>
            <a:r>
              <a:rPr lang="ja-JP" altLang="en-US" dirty="0" smtClean="0"/>
              <a:t>→</a:t>
            </a:r>
            <a:endParaRPr lang="en-US" altLang="ja-JP" dirty="0" smtClean="0"/>
          </a:p>
          <a:p>
            <a:pPr algn="ctr"/>
            <a:r>
              <a:rPr lang="ja-JP" altLang="en-US" dirty="0" smtClean="0"/>
              <a:t>（サービスを求めて都心へ移動する高齢者）</a:t>
            </a:r>
            <a:endParaRPr lang="en-US" altLang="ja-JP" dirty="0" smtClean="0"/>
          </a:p>
          <a:p>
            <a:pPr algn="ctr"/>
            <a:r>
              <a:rPr lang="ja-JP" altLang="en-US" dirty="0" smtClean="0"/>
              <a:t>（やがて後期高齢者に突入する人）</a:t>
            </a:r>
            <a:endParaRPr lang="en-US" altLang="ja-JP" dirty="0" smtClean="0"/>
          </a:p>
          <a:p>
            <a:pPr algn="ctr"/>
            <a:endParaRPr lang="en-US" altLang="ja-JP" dirty="0" smtClean="0"/>
          </a:p>
          <a:p>
            <a:pPr algn="ctr"/>
            <a:endParaRPr lang="en-US" altLang="ja-JP" dirty="0" smtClean="0"/>
          </a:p>
        </p:txBody>
      </p:sp>
      <p:sp>
        <p:nvSpPr>
          <p:cNvPr id="9" name="雲 8"/>
          <p:cNvSpPr/>
          <p:nvPr/>
        </p:nvSpPr>
        <p:spPr>
          <a:xfrm>
            <a:off x="3476509" y="5044581"/>
            <a:ext cx="2830335" cy="1538141"/>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後期高齢者入りする人達</a:t>
            </a:r>
            <a:endParaRPr kumimoji="1" lang="en-US" altLang="ja-JP" dirty="0" smtClean="0"/>
          </a:p>
        </p:txBody>
      </p:sp>
      <p:sp>
        <p:nvSpPr>
          <p:cNvPr id="10" name="雲 9"/>
          <p:cNvSpPr/>
          <p:nvPr/>
        </p:nvSpPr>
        <p:spPr>
          <a:xfrm>
            <a:off x="401719" y="5125857"/>
            <a:ext cx="2903527" cy="154046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都心へ移動する高齢者</a:t>
            </a:r>
            <a:endParaRPr kumimoji="1" lang="ja-JP" altLang="en-US" dirty="0"/>
          </a:p>
        </p:txBody>
      </p:sp>
      <p:sp>
        <p:nvSpPr>
          <p:cNvPr id="2" name="正方形/長方形 1"/>
          <p:cNvSpPr/>
          <p:nvPr/>
        </p:nvSpPr>
        <p:spPr>
          <a:xfrm>
            <a:off x="-23231" y="322670"/>
            <a:ext cx="5724644" cy="646331"/>
          </a:xfrm>
          <a:prstGeom prst="rect">
            <a:avLst/>
          </a:prstGeom>
          <a:noFill/>
        </p:spPr>
        <p:txBody>
          <a:bodyPr wrap="none" lIns="91440" tIns="45720" rIns="91440" bIns="45720">
            <a:spAutoFit/>
          </a:bodyPr>
          <a:lstStyle/>
          <a:p>
            <a:pPr algn="ctr"/>
            <a:r>
              <a:rPr lang="ja-JP" altLang="en-US" sz="3600" b="0" cap="none" spc="0" dirty="0" smtClean="0">
                <a:ln w="0"/>
                <a:solidFill>
                  <a:schemeClr val="accent1"/>
                </a:solidFill>
                <a:effectLst>
                  <a:outerShdw blurRad="38100" dist="25400" dir="5400000" algn="ctr" rotWithShape="0">
                    <a:srgbClr val="6E747A">
                      <a:alpha val="43000"/>
                    </a:srgbClr>
                  </a:outerShdw>
                </a:effectLst>
              </a:rPr>
              <a:t>介護・医療サービスの問題</a:t>
            </a:r>
            <a:endParaRPr lang="ja-JP" altLang="en-US" sz="3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93291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2714" y="1302636"/>
            <a:ext cx="8596668" cy="3880773"/>
          </a:xfrm>
        </p:spPr>
        <p:txBody>
          <a:bodyPr/>
          <a:lstStyle/>
          <a:p>
            <a:pPr marL="0" indent="0">
              <a:buNone/>
            </a:pPr>
            <a:r>
              <a:rPr lang="ja-JP" altLang="en-US" dirty="0"/>
              <a:t>団塊世代が後期高齢者入りすることにより介護への需要が</a:t>
            </a:r>
            <a:r>
              <a:rPr lang="ja-JP" altLang="en-US" dirty="0" smtClean="0"/>
              <a:t>増大従来</a:t>
            </a:r>
            <a:r>
              <a:rPr lang="ja-JP" altLang="en-US" dirty="0"/>
              <a:t>のままでは大都市でいずれ高齢者を支えきれなく</a:t>
            </a:r>
            <a:r>
              <a:rPr lang="ja-JP" altLang="en-US" dirty="0" smtClean="0"/>
              <a:t>なる</a:t>
            </a:r>
            <a:endParaRPr lang="en-US" altLang="ja-JP" dirty="0" smtClean="0"/>
          </a:p>
          <a:p>
            <a:pPr marL="0" indent="0">
              <a:buNone/>
            </a:pPr>
            <a:r>
              <a:rPr lang="ja-JP" altLang="en-US" dirty="0" smtClean="0"/>
              <a:t>地方</a:t>
            </a:r>
            <a:r>
              <a:rPr lang="ja-JP" altLang="en-US" dirty="0"/>
              <a:t>に移住し大都市と地方それぞれで医療・介護サービスを提供していくのが望ましい</a:t>
            </a:r>
            <a:endParaRPr kumimoji="1" lang="ja-JP" altLang="en-US" dirty="0"/>
          </a:p>
        </p:txBody>
      </p:sp>
      <p:sp>
        <p:nvSpPr>
          <p:cNvPr id="5" name="正方形/長方形 4"/>
          <p:cNvSpPr/>
          <p:nvPr/>
        </p:nvSpPr>
        <p:spPr>
          <a:xfrm>
            <a:off x="394855" y="259772"/>
            <a:ext cx="4748646"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t>2025</a:t>
            </a:r>
            <a:r>
              <a:rPr kumimoji="1" lang="ja-JP" altLang="en-US" sz="3200" dirty="0" smtClean="0"/>
              <a:t>年問題</a:t>
            </a:r>
            <a:endParaRPr kumimoji="1" lang="ja-JP" altLang="en-US" sz="3200"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12992"/>
            <a:ext cx="6964326" cy="4245008"/>
          </a:xfrm>
          <a:prstGeom prst="rect">
            <a:avLst/>
          </a:prstGeom>
        </p:spPr>
      </p:pic>
      <p:sp>
        <p:nvSpPr>
          <p:cNvPr id="4" name="下矢印 3"/>
          <p:cNvSpPr/>
          <p:nvPr/>
        </p:nvSpPr>
        <p:spPr>
          <a:xfrm>
            <a:off x="3002973" y="3117273"/>
            <a:ext cx="166254" cy="1246909"/>
          </a:xfrm>
          <a:prstGeom prst="downArrow">
            <a:avLst>
              <a:gd name="adj1" fmla="val 50000"/>
              <a:gd name="adj2" fmla="val 82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0367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84942" y="245918"/>
            <a:ext cx="5673359" cy="3764973"/>
          </a:xfrm>
        </p:spPr>
        <p:txBody>
          <a:bodyPr/>
          <a:lstStyle/>
          <a:p>
            <a:pPr marL="0" indent="0">
              <a:buNone/>
            </a:pPr>
            <a:r>
              <a:rPr lang="zh-TW" altLang="en-US" dirty="0"/>
              <a:t>増田寛也元総務相</a:t>
            </a:r>
            <a:endParaRPr lang="en-US" altLang="ja-JP" dirty="0" smtClean="0"/>
          </a:p>
          <a:p>
            <a:r>
              <a:rPr lang="ja-JP" altLang="en-US" dirty="0" smtClean="0"/>
              <a:t>「</a:t>
            </a:r>
            <a:r>
              <a:rPr lang="ja-JP" altLang="en-US" dirty="0"/>
              <a:t>東京の一極集中の是正が必要</a:t>
            </a:r>
            <a:r>
              <a:rPr lang="ja-JP" altLang="en-US" dirty="0" smtClean="0"/>
              <a:t>」</a:t>
            </a:r>
            <a:endParaRPr lang="en-US" altLang="ja-JP" dirty="0" smtClean="0"/>
          </a:p>
          <a:p>
            <a:r>
              <a:rPr lang="ja-JP" altLang="en-US" dirty="0" smtClean="0"/>
              <a:t>「</a:t>
            </a:r>
            <a:r>
              <a:rPr lang="ja-JP" altLang="en-US" dirty="0"/>
              <a:t>全国で最も出生率が低い東京への人口集中が、日本の人口減少に結びついている」</a:t>
            </a:r>
            <a:endParaRPr kumimoji="1" lang="ja-JP" altLang="en-US" dirty="0"/>
          </a:p>
        </p:txBody>
      </p:sp>
      <p:pic>
        <p:nvPicPr>
          <p:cNvPr id="4" name="図 3"/>
          <p:cNvPicPr>
            <a:picLocks noChangeAspect="1"/>
          </p:cNvPicPr>
          <p:nvPr/>
        </p:nvPicPr>
        <p:blipFill>
          <a:blip r:embed="rId2"/>
          <a:stretch>
            <a:fillRect/>
          </a:stretch>
        </p:blipFill>
        <p:spPr>
          <a:xfrm>
            <a:off x="-810261" y="-169733"/>
            <a:ext cx="4273666" cy="6761050"/>
          </a:xfrm>
          <a:prstGeom prst="rect">
            <a:avLst/>
          </a:prstGeom>
        </p:spPr>
      </p:pic>
      <p:sp>
        <p:nvSpPr>
          <p:cNvPr id="5" name="円/楕円 4"/>
          <p:cNvSpPr/>
          <p:nvPr/>
        </p:nvSpPr>
        <p:spPr>
          <a:xfrm>
            <a:off x="3876999" y="1891146"/>
            <a:ext cx="1859973" cy="197427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t>地方</a:t>
            </a:r>
            <a:endParaRPr kumimoji="1" lang="ja-JP" altLang="en-US" dirty="0"/>
          </a:p>
        </p:txBody>
      </p:sp>
      <p:sp>
        <p:nvSpPr>
          <p:cNvPr id="6" name="円/楕円 5"/>
          <p:cNvSpPr/>
          <p:nvPr/>
        </p:nvSpPr>
        <p:spPr>
          <a:xfrm>
            <a:off x="7898460" y="1836592"/>
            <a:ext cx="1953492" cy="1984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都心</a:t>
            </a:r>
            <a:endParaRPr kumimoji="1" lang="ja-JP" altLang="en-US" dirty="0"/>
          </a:p>
        </p:txBody>
      </p:sp>
      <p:sp>
        <p:nvSpPr>
          <p:cNvPr id="7" name="右矢印 6"/>
          <p:cNvSpPr/>
          <p:nvPr/>
        </p:nvSpPr>
        <p:spPr>
          <a:xfrm>
            <a:off x="5958850" y="2641887"/>
            <a:ext cx="1717732" cy="374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乗算記号 7"/>
          <p:cNvSpPr/>
          <p:nvPr/>
        </p:nvSpPr>
        <p:spPr>
          <a:xfrm>
            <a:off x="5992492" y="2093768"/>
            <a:ext cx="1505144" cy="1470312"/>
          </a:xfrm>
          <a:prstGeom prst="mathMultiply">
            <a:avLst>
              <a:gd name="adj1" fmla="val 579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9" name="円/楕円 8"/>
          <p:cNvSpPr/>
          <p:nvPr/>
        </p:nvSpPr>
        <p:spPr>
          <a:xfrm>
            <a:off x="3753963" y="4166876"/>
            <a:ext cx="6097989" cy="179317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bg1"/>
                </a:solidFill>
                <a:latin typeface="HGPｺﾞｼｯｸM" panose="020B0600000000000000" pitchFamily="50" charset="-128"/>
                <a:ea typeface="HGPｺﾞｼｯｸM" panose="020B0600000000000000" pitchFamily="50" charset="-128"/>
              </a:rPr>
              <a:t>地方に人々がとどまり</a:t>
            </a:r>
            <a:endParaRPr kumimoji="1" lang="en-US" altLang="ja-JP" sz="2400" dirty="0" smtClean="0">
              <a:solidFill>
                <a:schemeClr val="bg1"/>
              </a:solidFill>
              <a:latin typeface="HGPｺﾞｼｯｸM" panose="020B0600000000000000" pitchFamily="50" charset="-128"/>
              <a:ea typeface="HGPｺﾞｼｯｸM" panose="020B0600000000000000" pitchFamily="50" charset="-128"/>
            </a:endParaRPr>
          </a:p>
          <a:p>
            <a:pPr algn="ctr"/>
            <a:r>
              <a:rPr lang="ja-JP" altLang="en-US" sz="2400" dirty="0">
                <a:solidFill>
                  <a:schemeClr val="bg1"/>
                </a:solidFill>
                <a:latin typeface="HGPｺﾞｼｯｸM" panose="020B0600000000000000" pitchFamily="50" charset="-128"/>
                <a:ea typeface="HGPｺﾞｼｯｸM" panose="020B0600000000000000" pitchFamily="50" charset="-128"/>
              </a:rPr>
              <a:t>希望</a:t>
            </a:r>
            <a:r>
              <a:rPr lang="ja-JP" altLang="en-US" sz="2400" dirty="0" smtClean="0">
                <a:solidFill>
                  <a:schemeClr val="bg1"/>
                </a:solidFill>
                <a:latin typeface="HGPｺﾞｼｯｸM" panose="020B0600000000000000" pitchFamily="50" charset="-128"/>
                <a:ea typeface="HGPｺﾞｼｯｸM" panose="020B0600000000000000" pitchFamily="50" charset="-128"/>
              </a:rPr>
              <a:t>通りに子供を持てる社会へ</a:t>
            </a:r>
            <a:endParaRPr lang="en-US" altLang="ja-JP" sz="2400" dirty="0" smtClean="0">
              <a:solidFill>
                <a:schemeClr val="bg1"/>
              </a:solidFill>
              <a:latin typeface="HGPｺﾞｼｯｸM" panose="020B0600000000000000" pitchFamily="50" charset="-128"/>
              <a:ea typeface="HGPｺﾞｼｯｸM" panose="020B0600000000000000" pitchFamily="50" charset="-128"/>
            </a:endParaRPr>
          </a:p>
          <a:p>
            <a:pPr algn="ctr"/>
            <a:r>
              <a:rPr lang="ja-JP" altLang="en-US" sz="2400" dirty="0" smtClean="0">
                <a:solidFill>
                  <a:schemeClr val="bg1"/>
                </a:solidFill>
                <a:latin typeface="HGPｺﾞｼｯｸM" panose="020B0600000000000000" pitchFamily="50" charset="-128"/>
                <a:ea typeface="HGPｺﾞｼｯｸM" panose="020B0600000000000000" pitchFamily="50" charset="-128"/>
              </a:rPr>
              <a:t>変えるための対策が必要</a:t>
            </a:r>
            <a:endParaRPr kumimoji="1" lang="ja-JP" altLang="en-US" sz="2400" dirty="0">
              <a:solidFill>
                <a:schemeClr val="bg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254132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4207" y="287482"/>
            <a:ext cx="8596668" cy="585354"/>
          </a:xfrm>
        </p:spPr>
        <p:txBody>
          <a:bodyPr>
            <a:normAutofit/>
          </a:bodyPr>
          <a:lstStyle/>
          <a:p>
            <a:r>
              <a:rPr lang="ja-JP" altLang="en-US" sz="2800" dirty="0">
                <a:ln w="0"/>
                <a:solidFill>
                  <a:schemeClr val="tx1"/>
                </a:solidFill>
                <a:effectLst>
                  <a:outerShdw blurRad="38100" dist="19050" dir="2700000" algn="tl" rotWithShape="0">
                    <a:schemeClr val="dk1">
                      <a:alpha val="40000"/>
                    </a:schemeClr>
                  </a:outerShdw>
                </a:effectLst>
              </a:rPr>
              <a:t>日本経済研究</a:t>
            </a:r>
            <a:r>
              <a:rPr lang="ja-JP" altLang="en-US" sz="2800" dirty="0" smtClean="0">
                <a:ln w="0"/>
                <a:solidFill>
                  <a:schemeClr val="tx1"/>
                </a:solidFill>
                <a:effectLst>
                  <a:outerShdw blurRad="38100" dist="19050" dir="2700000" algn="tl" rotWithShape="0">
                    <a:schemeClr val="dk1">
                      <a:alpha val="40000"/>
                    </a:schemeClr>
                  </a:outerShdw>
                </a:effectLst>
              </a:rPr>
              <a:t>センター「集中の是正は必要か？）</a:t>
            </a:r>
            <a:endParaRPr kumimoji="1" lang="ja-JP" altLang="en-US" sz="2800" dirty="0">
              <a:ln w="0"/>
              <a:solidFill>
                <a:schemeClr val="tx1"/>
              </a:solidFill>
              <a:effectLst>
                <a:outerShdw blurRad="38100" dist="19050" dir="2700000" algn="tl" rotWithShape="0">
                  <a:schemeClr val="dk1">
                    <a:alpha val="40000"/>
                  </a:schemeClr>
                </a:outerShdw>
              </a:effectLst>
            </a:endParaRPr>
          </a:p>
        </p:txBody>
      </p:sp>
      <p:sp>
        <p:nvSpPr>
          <p:cNvPr id="3" name="コンテンツ プレースホルダー 2"/>
          <p:cNvSpPr>
            <a:spLocks noGrp="1"/>
          </p:cNvSpPr>
          <p:nvPr>
            <p:ph idx="1"/>
          </p:nvPr>
        </p:nvSpPr>
        <p:spPr>
          <a:xfrm>
            <a:off x="594206" y="1059153"/>
            <a:ext cx="8851129" cy="5518292"/>
          </a:xfrm>
        </p:spPr>
        <p:txBody>
          <a:bodyPr>
            <a:normAutofit/>
          </a:bodyPr>
          <a:lstStyle/>
          <a:p>
            <a:pPr marL="0" indent="0">
              <a:buNone/>
            </a:pPr>
            <a:r>
              <a:rPr lang="ja-JP" altLang="en-US" dirty="0"/>
              <a:t>・結婚女性の出生率では東京都と他の</a:t>
            </a:r>
            <a:r>
              <a:rPr lang="ja-JP" altLang="en-US" dirty="0" smtClean="0"/>
              <a:t>都道府県と大きな</a:t>
            </a:r>
            <a:r>
              <a:rPr lang="ja-JP" altLang="en-US" dirty="0"/>
              <a:t>差はない</a:t>
            </a:r>
          </a:p>
          <a:p>
            <a:pPr marL="0" indent="0">
              <a:buNone/>
            </a:pPr>
            <a:r>
              <a:rPr lang="ja-JP" altLang="en-US" dirty="0"/>
              <a:t>・</a:t>
            </a:r>
            <a:r>
              <a:rPr lang="en-US" altLang="ja-JP" dirty="0"/>
              <a:t>2</a:t>
            </a:r>
            <a:r>
              <a:rPr lang="ja-JP" altLang="en-US" dirty="0"/>
              <a:t>人以上の世帯の東京圏（東京</a:t>
            </a:r>
            <a:r>
              <a:rPr lang="en-US" altLang="ja-JP" dirty="0"/>
              <a:t>/</a:t>
            </a:r>
            <a:r>
              <a:rPr lang="ja-JP" altLang="en-US" dirty="0"/>
              <a:t>千葉、埼玉、神奈川）への出入りを見ると入るより出て行く方が多い</a:t>
            </a:r>
          </a:p>
          <a:p>
            <a:pPr marL="0" indent="0">
              <a:buNone/>
            </a:pPr>
            <a:r>
              <a:rPr lang="ja-JP" altLang="en-US" dirty="0"/>
              <a:t>→東京でカップルが成立し周辺の県</a:t>
            </a:r>
            <a:r>
              <a:rPr lang="ja-JP" altLang="en-US" dirty="0" smtClean="0"/>
              <a:t>へ</a:t>
            </a:r>
            <a:endParaRPr lang="en-US" altLang="ja-JP" dirty="0"/>
          </a:p>
          <a:p>
            <a:pPr marL="0" indent="0">
              <a:buNone/>
            </a:pPr>
            <a:r>
              <a:rPr lang="ja-JP" altLang="en-US" dirty="0" smtClean="0"/>
              <a:t>①</a:t>
            </a:r>
            <a:r>
              <a:rPr lang="ja-JP" altLang="en-US" dirty="0">
                <a:solidFill>
                  <a:schemeClr val="accent4"/>
                </a:solidFill>
              </a:rPr>
              <a:t>東京一極集中ではなく多層的集中</a:t>
            </a:r>
            <a:r>
              <a:rPr lang="ja-JP" altLang="en-US" dirty="0"/>
              <a:t>。集中の利点が高まっている</a:t>
            </a:r>
          </a:p>
          <a:p>
            <a:pPr marL="0" indent="0">
              <a:buNone/>
            </a:pPr>
            <a:r>
              <a:rPr lang="ja-JP" altLang="en-US" dirty="0"/>
              <a:t>②</a:t>
            </a:r>
            <a:r>
              <a:rPr lang="ja-JP" altLang="en-US" dirty="0">
                <a:solidFill>
                  <a:schemeClr val="accent4"/>
                </a:solidFill>
              </a:rPr>
              <a:t>東京でカップルが成立し周辺の県へ移動するので東京の出生率が</a:t>
            </a:r>
            <a:r>
              <a:rPr lang="ja-JP" altLang="en-US" dirty="0" smtClean="0">
                <a:solidFill>
                  <a:schemeClr val="accent4"/>
                </a:solidFill>
              </a:rPr>
              <a:t>低い</a:t>
            </a:r>
            <a:endParaRPr lang="en-US" altLang="ja-JP" dirty="0" smtClean="0">
              <a:solidFill>
                <a:schemeClr val="accent4"/>
              </a:solidFill>
            </a:endParaRPr>
          </a:p>
          <a:p>
            <a:pPr marL="0" indent="0">
              <a:buNone/>
            </a:pPr>
            <a:endParaRPr kumimoji="1" lang="en-US" altLang="ja-JP" dirty="0"/>
          </a:p>
          <a:p>
            <a:pPr marL="0" indent="0">
              <a:buNone/>
            </a:pPr>
            <a:r>
              <a:rPr lang="zh-TW" altLang="en-US" dirty="0"/>
              <a:t>増田寛也元総務相</a:t>
            </a:r>
            <a:endParaRPr lang="en-US" altLang="ja-JP" dirty="0"/>
          </a:p>
          <a:p>
            <a:pPr marL="0" indent="0">
              <a:buNone/>
            </a:pPr>
            <a:r>
              <a:rPr lang="ja-JP" altLang="en-US" dirty="0"/>
              <a:t>「東京の一極集中の是正が必要」</a:t>
            </a:r>
            <a:endParaRPr lang="en-US" altLang="ja-JP" dirty="0"/>
          </a:p>
          <a:p>
            <a:pPr marL="0" indent="0">
              <a:buNone/>
            </a:pPr>
            <a:r>
              <a:rPr lang="ja-JP" altLang="en-US" dirty="0"/>
              <a:t>「全国で最も出生率が低い東京への人口集中が、日本の人口減少に結びついている</a:t>
            </a:r>
            <a:r>
              <a:rPr lang="ja-JP" altLang="en-US" dirty="0" smtClean="0"/>
              <a:t>」</a:t>
            </a:r>
            <a:endParaRPr lang="en-US" altLang="ja-JP" dirty="0" smtClean="0"/>
          </a:p>
          <a:p>
            <a:pPr marL="0" indent="0">
              <a:buNone/>
            </a:pPr>
            <a:r>
              <a:rPr lang="ja-JP" altLang="en-US" dirty="0" smtClean="0"/>
              <a:t>日本経済研究センター</a:t>
            </a:r>
            <a:endParaRPr lang="en-US" altLang="ja-JP" dirty="0"/>
          </a:p>
          <a:p>
            <a:pPr marL="0" indent="0">
              <a:buNone/>
            </a:pPr>
            <a:r>
              <a:rPr lang="ja-JP" altLang="en-US" dirty="0"/>
              <a:t>「東京</a:t>
            </a:r>
            <a:r>
              <a:rPr lang="ja-JP" altLang="en-US" dirty="0" smtClean="0"/>
              <a:t>は日本</a:t>
            </a:r>
            <a:r>
              <a:rPr lang="ja-JP" altLang="en-US" dirty="0"/>
              <a:t>の結婚に貢献しており、東京への人口の集中を妨げるべきではない」</a:t>
            </a:r>
            <a:endParaRPr lang="en-US" altLang="ja-JP" dirty="0"/>
          </a:p>
          <a:p>
            <a:pPr marL="0" indent="0">
              <a:buNone/>
            </a:pPr>
            <a:endParaRPr kumimoji="1" lang="ja-JP" altLang="en-US" dirty="0"/>
          </a:p>
        </p:txBody>
      </p:sp>
    </p:spTree>
    <p:extLst>
      <p:ext uri="{BB962C8B-B14F-4D97-AF65-F5344CB8AC3E}">
        <p14:creationId xmlns:p14="http://schemas.microsoft.com/office/powerpoint/2010/main" val="803531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525" y="592282"/>
            <a:ext cx="8596668" cy="1320800"/>
          </a:xfrm>
        </p:spPr>
        <p:txBody>
          <a:bodyPr/>
          <a:lstStyle/>
          <a:p>
            <a:r>
              <a:rPr lang="ja-JP" altLang="en-US" dirty="0" smtClean="0"/>
              <a:t>地方</a:t>
            </a:r>
            <a:r>
              <a:rPr lang="ja-JP" altLang="en-US" dirty="0"/>
              <a:t>消滅</a:t>
            </a:r>
            <a:endParaRPr kumimoji="1" lang="ja-JP" altLang="en-US" dirty="0"/>
          </a:p>
        </p:txBody>
      </p:sp>
      <p:sp>
        <p:nvSpPr>
          <p:cNvPr id="3" name="コンテンツ プレースホルダー 2"/>
          <p:cNvSpPr>
            <a:spLocks noGrp="1"/>
          </p:cNvSpPr>
          <p:nvPr>
            <p:ph idx="1"/>
          </p:nvPr>
        </p:nvSpPr>
        <p:spPr>
          <a:xfrm>
            <a:off x="120169" y="1047298"/>
            <a:ext cx="6592358" cy="5540538"/>
          </a:xfrm>
        </p:spPr>
        <p:txBody>
          <a:bodyPr>
            <a:normAutofit/>
          </a:bodyPr>
          <a:lstStyle/>
          <a:p>
            <a:endParaRPr lang="en-US" altLang="ja-JP" dirty="0" smtClean="0">
              <a:solidFill>
                <a:srgbClr val="FF0000"/>
              </a:solidFill>
            </a:endParaRPr>
          </a:p>
          <a:p>
            <a:r>
              <a:rPr lang="ja-JP" altLang="en-US" b="1" dirty="0"/>
              <a:t>地方消滅</a:t>
            </a:r>
          </a:p>
          <a:p>
            <a:r>
              <a:rPr lang="ja-JP" altLang="en-US" dirty="0"/>
              <a:t>東京一極集中が招く人口急減</a:t>
            </a:r>
          </a:p>
          <a:p>
            <a:r>
              <a:rPr lang="ja-JP" altLang="en-US" dirty="0"/>
              <a:t>増田寛也 編著</a:t>
            </a:r>
          </a:p>
          <a:p>
            <a:r>
              <a:rPr lang="en-US" altLang="ja-JP" dirty="0"/>
              <a:t>2014/8/25</a:t>
            </a:r>
            <a:endParaRPr lang="en-US" altLang="ja-JP" dirty="0" smtClean="0"/>
          </a:p>
          <a:p>
            <a:endParaRPr lang="en-US" altLang="ja-JP" dirty="0" smtClean="0"/>
          </a:p>
          <a:p>
            <a:pPr marL="0" indent="0">
              <a:buNone/>
            </a:pPr>
            <a:endParaRPr lang="en-US" altLang="ja-JP" dirty="0" smtClean="0"/>
          </a:p>
          <a:p>
            <a:pPr marL="0" indent="0">
              <a:buNone/>
            </a:pPr>
            <a:r>
              <a:rPr lang="ja-JP" altLang="en-US" dirty="0" smtClean="0"/>
              <a:t>この本によるとこのままでは</a:t>
            </a:r>
            <a:r>
              <a:rPr lang="ja-JP" altLang="en-US" dirty="0" smtClean="0">
                <a:solidFill>
                  <a:schemeClr val="accent4"/>
                </a:solidFill>
              </a:rPr>
              <a:t>日本の８９６の自治体が消滅する</a:t>
            </a:r>
            <a:r>
              <a:rPr lang="ja-JP" altLang="en-US" dirty="0" smtClean="0"/>
              <a:t>可能性があるという。</a:t>
            </a:r>
            <a:endParaRPr lang="en-US" altLang="ja-JP" dirty="0" smtClean="0"/>
          </a:p>
          <a:p>
            <a:pPr marL="0" indent="0">
              <a:buNone/>
            </a:pPr>
            <a:r>
              <a:rPr lang="ja-JP" altLang="en-US" dirty="0"/>
              <a:t>地方</a:t>
            </a:r>
            <a:r>
              <a:rPr lang="ja-JP" altLang="en-US" dirty="0" smtClean="0"/>
              <a:t>から減少を続ける若年女性。この問題には</a:t>
            </a:r>
            <a:r>
              <a:rPr lang="ja-JP" altLang="en-US" dirty="0" smtClean="0">
                <a:solidFill>
                  <a:schemeClr val="accent4"/>
                </a:solidFill>
              </a:rPr>
              <a:t>東京への人口集中</a:t>
            </a:r>
            <a:r>
              <a:rPr lang="ja-JP" altLang="en-US" dirty="0" smtClean="0"/>
              <a:t>が大きくかかわっているという。</a:t>
            </a:r>
            <a:endParaRPr lang="en-US" altLang="ja-JP" dirty="0" smtClean="0"/>
          </a:p>
          <a:p>
            <a:pPr marL="0" indent="0">
              <a:buNone/>
            </a:pPr>
            <a:r>
              <a:rPr lang="ja-JP" altLang="en-US" dirty="0" smtClean="0"/>
              <a:t>私たちはどのようにして地方消滅に至るのか、そして未来の日本はどのような姿になっているのか調べて考えてみました。</a:t>
            </a:r>
            <a:endParaRPr lang="en-US" altLang="ja-JP"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6054" y="592282"/>
            <a:ext cx="4878018" cy="5829938"/>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000" y="351728"/>
            <a:ext cx="1973649" cy="3122707"/>
          </a:xfrm>
          <a:prstGeom prst="rect">
            <a:avLst/>
          </a:prstGeom>
        </p:spPr>
      </p:pic>
    </p:spTree>
    <p:extLst>
      <p:ext uri="{BB962C8B-B14F-4D97-AF65-F5344CB8AC3E}">
        <p14:creationId xmlns:p14="http://schemas.microsoft.com/office/powerpoint/2010/main" val="4093754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601535" y="510961"/>
            <a:ext cx="2051222" cy="2026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地方</a:t>
            </a:r>
            <a:endParaRPr kumimoji="1" lang="ja-JP" altLang="en-US" dirty="0"/>
          </a:p>
        </p:txBody>
      </p:sp>
      <p:sp>
        <p:nvSpPr>
          <p:cNvPr id="9" name="下矢印 8"/>
          <p:cNvSpPr/>
          <p:nvPr/>
        </p:nvSpPr>
        <p:spPr>
          <a:xfrm>
            <a:off x="1880317" y="2811891"/>
            <a:ext cx="801538" cy="985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500446" y="2799908"/>
            <a:ext cx="790833" cy="963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58345" y="4077728"/>
            <a:ext cx="1075037" cy="2533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存続</a:t>
            </a:r>
            <a:endParaRPr kumimoji="1" lang="ja-JP" altLang="en-US" dirty="0"/>
          </a:p>
        </p:txBody>
      </p:sp>
      <p:sp>
        <p:nvSpPr>
          <p:cNvPr id="12" name="円/楕円 11"/>
          <p:cNvSpPr/>
          <p:nvPr/>
        </p:nvSpPr>
        <p:spPr>
          <a:xfrm>
            <a:off x="1765162" y="4077728"/>
            <a:ext cx="1075037" cy="253313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t>危機</a:t>
            </a:r>
            <a:endParaRPr kumimoji="1" lang="ja-JP" altLang="en-US" dirty="0"/>
          </a:p>
        </p:txBody>
      </p:sp>
      <p:sp>
        <p:nvSpPr>
          <p:cNvPr id="13" name="右矢印 12"/>
          <p:cNvSpPr/>
          <p:nvPr/>
        </p:nvSpPr>
        <p:spPr>
          <a:xfrm rot="19798146">
            <a:off x="2878910" y="3482001"/>
            <a:ext cx="3129873" cy="401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禁止 13"/>
          <p:cNvSpPr/>
          <p:nvPr/>
        </p:nvSpPr>
        <p:spPr>
          <a:xfrm>
            <a:off x="4270035" y="4918308"/>
            <a:ext cx="1161040" cy="1233816"/>
          </a:xfrm>
          <a:prstGeom prst="noSmoking">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solidFill>
                <a:schemeClr val="tx1"/>
              </a:solidFill>
            </a:endParaRPr>
          </a:p>
        </p:txBody>
      </p:sp>
      <p:sp>
        <p:nvSpPr>
          <p:cNvPr id="5" name="円/楕円 4"/>
          <p:cNvSpPr/>
          <p:nvPr/>
        </p:nvSpPr>
        <p:spPr>
          <a:xfrm>
            <a:off x="6651763" y="1178248"/>
            <a:ext cx="2051222" cy="19770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都市</a:t>
            </a:r>
            <a:endParaRPr kumimoji="1" lang="ja-JP" altLang="en-US" dirty="0"/>
          </a:p>
        </p:txBody>
      </p:sp>
      <p:sp>
        <p:nvSpPr>
          <p:cNvPr id="16" name="左矢印 15"/>
          <p:cNvSpPr/>
          <p:nvPr/>
        </p:nvSpPr>
        <p:spPr>
          <a:xfrm rot="19812348">
            <a:off x="3212077" y="4267493"/>
            <a:ext cx="3276959" cy="4169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禁止 6"/>
          <p:cNvSpPr/>
          <p:nvPr/>
        </p:nvSpPr>
        <p:spPr>
          <a:xfrm>
            <a:off x="3814405" y="3135173"/>
            <a:ext cx="1150341" cy="1064527"/>
          </a:xfrm>
          <a:prstGeom prst="noSmoking">
            <a:avLst>
              <a:gd name="adj" fmla="val 630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7" name="四角形吹き出し 16"/>
          <p:cNvSpPr/>
          <p:nvPr/>
        </p:nvSpPr>
        <p:spPr>
          <a:xfrm>
            <a:off x="5579300" y="5575381"/>
            <a:ext cx="2086044" cy="377564"/>
          </a:xfrm>
          <a:prstGeom prst="wedgeRectCallout">
            <a:avLst>
              <a:gd name="adj1" fmla="val -55815"/>
              <a:gd name="adj2" fmla="val -167214"/>
            </a:avLst>
          </a:prstGeom>
        </p:spPr>
        <p:style>
          <a:lnRef idx="2">
            <a:schemeClr val="dk1"/>
          </a:lnRef>
          <a:fillRef idx="1">
            <a:schemeClr val="lt1"/>
          </a:fillRef>
          <a:effectRef idx="0">
            <a:schemeClr val="dk1"/>
          </a:effectRef>
          <a:fontRef idx="minor">
            <a:schemeClr val="dk1"/>
          </a:fontRef>
        </p:style>
        <p:txBody>
          <a:bodyPr rtlCol="0" anchor="ctr"/>
          <a:lstStyle/>
          <a:p>
            <a:r>
              <a:rPr lang="zh-TW" altLang="en-US"/>
              <a:t>増田寛也元総務相</a:t>
            </a:r>
            <a:endParaRPr lang="en-US" altLang="ja-JP" dirty="0"/>
          </a:p>
        </p:txBody>
      </p:sp>
      <p:sp>
        <p:nvSpPr>
          <p:cNvPr id="18" name="右矢印 17"/>
          <p:cNvSpPr/>
          <p:nvPr/>
        </p:nvSpPr>
        <p:spPr>
          <a:xfrm>
            <a:off x="3000338" y="1167875"/>
            <a:ext cx="2930078" cy="392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8053" y="358367"/>
            <a:ext cx="1249464" cy="1639761"/>
          </a:xfrm>
          <a:prstGeom prst="rect">
            <a:avLst/>
          </a:prstGeom>
        </p:spPr>
      </p:pic>
      <p:sp>
        <p:nvSpPr>
          <p:cNvPr id="2" name="円/楕円 1"/>
          <p:cNvSpPr/>
          <p:nvPr/>
        </p:nvSpPr>
        <p:spPr>
          <a:xfrm>
            <a:off x="6184315" y="780241"/>
            <a:ext cx="3019241" cy="2796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都心</a:t>
            </a:r>
            <a:endParaRPr kumimoji="1" lang="ja-JP" altLang="en-US" dirty="0"/>
          </a:p>
        </p:txBody>
      </p:sp>
      <p:sp>
        <p:nvSpPr>
          <p:cNvPr id="15" name="円/楕円 14"/>
          <p:cNvSpPr/>
          <p:nvPr/>
        </p:nvSpPr>
        <p:spPr>
          <a:xfrm>
            <a:off x="6072813" y="599092"/>
            <a:ext cx="3270135" cy="31588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t>都心</a:t>
            </a:r>
            <a:endParaRPr kumimoji="1" lang="ja-JP" altLang="en-US" dirty="0"/>
          </a:p>
        </p:txBody>
      </p:sp>
      <p:sp>
        <p:nvSpPr>
          <p:cNvPr id="6" name="左矢印 5"/>
          <p:cNvSpPr/>
          <p:nvPr/>
        </p:nvSpPr>
        <p:spPr>
          <a:xfrm rot="19764329">
            <a:off x="3478551" y="4702766"/>
            <a:ext cx="3243455" cy="4140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爆発 2 19"/>
          <p:cNvSpPr/>
          <p:nvPr/>
        </p:nvSpPr>
        <p:spPr>
          <a:xfrm>
            <a:off x="56713" y="1668469"/>
            <a:ext cx="3647209" cy="1020086"/>
          </a:xfrm>
          <a:prstGeom prst="irregularSeal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smtClean="0"/>
              <a:t>消滅！？</a:t>
            </a:r>
            <a:endParaRPr kumimoji="1" lang="ja-JP" altLang="en-US" dirty="0"/>
          </a:p>
        </p:txBody>
      </p:sp>
      <p:sp>
        <p:nvSpPr>
          <p:cNvPr id="23" name="正方形/長方形 22"/>
          <p:cNvSpPr/>
          <p:nvPr/>
        </p:nvSpPr>
        <p:spPr>
          <a:xfrm>
            <a:off x="4062612" y="2457329"/>
            <a:ext cx="1415773"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9600" b="1" dirty="0">
                <a:ln/>
                <a:solidFill>
                  <a:srgbClr val="0070C0"/>
                </a:solidFill>
              </a:rPr>
              <a:t>？</a:t>
            </a:r>
          </a:p>
        </p:txBody>
      </p:sp>
      <p:sp>
        <p:nvSpPr>
          <p:cNvPr id="25" name="正方形/長方形 24"/>
          <p:cNvSpPr/>
          <p:nvPr/>
        </p:nvSpPr>
        <p:spPr>
          <a:xfrm>
            <a:off x="9123218" y="3576782"/>
            <a:ext cx="2930237" cy="31980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dirty="0">
                <a:solidFill>
                  <a:schemeClr val="tx1"/>
                </a:solidFill>
              </a:rPr>
              <a:t>サービス化、情報革命、高齢化などの経済社会の流れで集中するメリットが高まって</a:t>
            </a:r>
            <a:r>
              <a:rPr lang="ja-JP" altLang="en-US" dirty="0" smtClean="0">
                <a:solidFill>
                  <a:schemeClr val="tx1"/>
                </a:solidFill>
              </a:rPr>
              <a:t>いるので人は都心に集中する</a:t>
            </a:r>
            <a:endParaRPr lang="en-US" altLang="ja-JP" dirty="0" smtClean="0">
              <a:solidFill>
                <a:schemeClr val="tx1"/>
              </a:solidFill>
            </a:endParaRPr>
          </a:p>
          <a:p>
            <a:endParaRPr lang="en-US" altLang="ja-JP" dirty="0">
              <a:solidFill>
                <a:schemeClr val="tx1"/>
              </a:solidFill>
            </a:endParaRPr>
          </a:p>
          <a:p>
            <a:r>
              <a:rPr lang="ja-JP" altLang="en-US" dirty="0" smtClean="0">
                <a:solidFill>
                  <a:schemeClr val="tx1"/>
                </a:solidFill>
              </a:rPr>
              <a:t>集中自体を是正することは困難ではないか？</a:t>
            </a:r>
            <a:endParaRPr lang="en-US" altLang="ja-JP" dirty="0">
              <a:solidFill>
                <a:schemeClr val="tx1"/>
              </a:solidFill>
            </a:endParaRPr>
          </a:p>
        </p:txBody>
      </p:sp>
    </p:spTree>
    <p:extLst>
      <p:ext uri="{BB962C8B-B14F-4D97-AF65-F5344CB8AC3E}">
        <p14:creationId xmlns:p14="http://schemas.microsoft.com/office/powerpoint/2010/main" val="384142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randombar(horizontal)">
                                      <p:cBhvr>
                                        <p:cTn id="43" dur="500"/>
                                        <p:tgtEl>
                                          <p:spTgt spid="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randombar(horizontal)">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6" grpId="0" animBg="1"/>
      <p:bldP spid="7" grpId="0" animBg="1"/>
      <p:bldP spid="17" grpId="0" animBg="1"/>
      <p:bldP spid="2" grpId="0" animBg="1"/>
      <p:bldP spid="15" grpId="0" animBg="1"/>
      <p:bldP spid="6" grpId="0" animBg="1"/>
      <p:bldP spid="20"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576" y="604515"/>
            <a:ext cx="6301897" cy="6253483"/>
          </a:xfrm>
          <a:prstGeom prst="rect">
            <a:avLst/>
          </a:prstGeom>
        </p:spPr>
      </p:pic>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89290"/>
            <a:ext cx="5886990" cy="3881437"/>
          </a:xfrm>
          <a:prstGeom prst="rect">
            <a:avLst/>
          </a:prstGeom>
        </p:spPr>
      </p:pic>
      <p:sp>
        <p:nvSpPr>
          <p:cNvPr id="6" name="円/楕円 5"/>
          <p:cNvSpPr/>
          <p:nvPr/>
        </p:nvSpPr>
        <p:spPr>
          <a:xfrm>
            <a:off x="8063346" y="2348345"/>
            <a:ext cx="353289" cy="135082"/>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8" name="円/楕円 7"/>
          <p:cNvSpPr/>
          <p:nvPr/>
        </p:nvSpPr>
        <p:spPr>
          <a:xfrm>
            <a:off x="8052956" y="2483427"/>
            <a:ext cx="353289" cy="135082"/>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9" name="円/楕円 8"/>
          <p:cNvSpPr/>
          <p:nvPr/>
        </p:nvSpPr>
        <p:spPr>
          <a:xfrm>
            <a:off x="8021785" y="2686049"/>
            <a:ext cx="384460" cy="135083"/>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0" name="円/楕円 9"/>
          <p:cNvSpPr/>
          <p:nvPr/>
        </p:nvSpPr>
        <p:spPr>
          <a:xfrm>
            <a:off x="1461656" y="4053376"/>
            <a:ext cx="917861" cy="793172"/>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615932" y="453072"/>
            <a:ext cx="5008418" cy="584775"/>
          </a:xfrm>
          <a:prstGeom prst="rect">
            <a:avLst/>
          </a:prstGeom>
          <a:noFill/>
        </p:spPr>
        <p:txBody>
          <a:bodyPr wrap="square" rtlCol="0">
            <a:spAutoFit/>
          </a:bodyPr>
          <a:lstStyle/>
          <a:p>
            <a:r>
              <a:rPr kumimoji="1" lang="ja-JP" altLang="en-US" sz="3200" dirty="0" smtClean="0">
                <a:ln w="0"/>
                <a:solidFill>
                  <a:schemeClr val="accent1"/>
                </a:solidFill>
                <a:effectLst>
                  <a:outerShdw blurRad="38100" dist="25400" dir="5400000" algn="ctr" rotWithShape="0">
                    <a:srgbClr val="6E747A">
                      <a:alpha val="43000"/>
                    </a:srgbClr>
                  </a:outerShdw>
                </a:effectLst>
              </a:rPr>
              <a:t>東京の周辺地域について</a:t>
            </a:r>
            <a:endParaRPr kumimoji="1" lang="ja-JP" altLang="en-US" sz="32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46894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97873"/>
            <a:ext cx="8435493" cy="678873"/>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677334" y="1100716"/>
            <a:ext cx="8596668" cy="3880773"/>
          </a:xfrm>
        </p:spPr>
        <p:txBody>
          <a:bodyPr/>
          <a:lstStyle/>
          <a:p>
            <a:r>
              <a:rPr kumimoji="1" lang="ja-JP" altLang="en-US" dirty="0" smtClean="0">
                <a:solidFill>
                  <a:schemeClr val="tx1"/>
                </a:solidFill>
              </a:rPr>
              <a:t>土地の持ち味を生かし人を呼び込み消滅を免れる地方もあるだろうが地方消滅は避けられない</a:t>
            </a:r>
            <a:endParaRPr kumimoji="1" lang="en-US" altLang="ja-JP" dirty="0" smtClean="0">
              <a:solidFill>
                <a:schemeClr val="tx1"/>
              </a:solidFill>
            </a:endParaRPr>
          </a:p>
          <a:p>
            <a:r>
              <a:rPr lang="ja-JP" altLang="en-US" dirty="0">
                <a:solidFill>
                  <a:schemeClr val="tx1"/>
                </a:solidFill>
              </a:rPr>
              <a:t>サービス化、情報革命、高齢化などの経済社会</a:t>
            </a:r>
            <a:r>
              <a:rPr lang="ja-JP" altLang="en-US" dirty="0" smtClean="0">
                <a:solidFill>
                  <a:schemeClr val="tx1"/>
                </a:solidFill>
              </a:rPr>
              <a:t>のこの流れ</a:t>
            </a:r>
            <a:r>
              <a:rPr lang="ja-JP" altLang="en-US" dirty="0">
                <a:solidFill>
                  <a:schemeClr val="tx1"/>
                </a:solidFill>
              </a:rPr>
              <a:t>の中で都心に人が集中するのは防ぎようが</a:t>
            </a:r>
            <a:r>
              <a:rPr lang="ja-JP" altLang="en-US" dirty="0" smtClean="0">
                <a:solidFill>
                  <a:schemeClr val="tx1"/>
                </a:solidFill>
              </a:rPr>
              <a:t>ない</a:t>
            </a:r>
            <a:endParaRPr lang="en-US" altLang="ja-JP" dirty="0" smtClean="0">
              <a:solidFill>
                <a:schemeClr val="tx1"/>
              </a:solidFill>
            </a:endParaRPr>
          </a:p>
          <a:p>
            <a:r>
              <a:rPr lang="ja-JP" altLang="en-US" dirty="0" smtClean="0">
                <a:solidFill>
                  <a:schemeClr val="tx1"/>
                </a:solidFill>
              </a:rPr>
              <a:t>都心がこれから抱える介護・医療サービス問題に対応する必要がある</a:t>
            </a:r>
            <a:endParaRPr lang="en-US" altLang="ja-JP" dirty="0" smtClean="0">
              <a:solidFill>
                <a:schemeClr val="tx1"/>
              </a:solidFill>
            </a:endParaRPr>
          </a:p>
          <a:p>
            <a:pPr marL="0" indent="0">
              <a:buNone/>
            </a:pPr>
            <a:r>
              <a:rPr lang="ja-JP" altLang="en-US" dirty="0" smtClean="0">
                <a:solidFill>
                  <a:schemeClr val="tx1"/>
                </a:solidFill>
              </a:rPr>
              <a:t>　　→地方では介護・医療サービスの担い手が少なくサービスを求め高齢者が大都市へ移住してくるのであれば担い手を増やすため「移民を受け入れる」など</a:t>
            </a:r>
            <a:endParaRPr lang="en-US" altLang="ja-JP" dirty="0">
              <a:solidFill>
                <a:schemeClr val="tx1"/>
              </a:solidFill>
            </a:endParaRPr>
          </a:p>
          <a:p>
            <a:endParaRPr kumimoji="1" lang="ja-JP" altLang="en-US" dirty="0"/>
          </a:p>
        </p:txBody>
      </p:sp>
    </p:spTree>
    <p:extLst>
      <p:ext uri="{BB962C8B-B14F-4D97-AF65-F5344CB8AC3E}">
        <p14:creationId xmlns:p14="http://schemas.microsoft.com/office/powerpoint/2010/main" val="1888145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5486" y="313038"/>
            <a:ext cx="8491380" cy="589005"/>
          </a:xfrm>
        </p:spPr>
        <p:txBody>
          <a:bodyPr>
            <a:normAutofit fontScale="90000"/>
          </a:bodyPr>
          <a:lstStyle/>
          <a:p>
            <a:r>
              <a:rPr kumimoji="1" lang="ja-JP" altLang="en-US" dirty="0" smtClean="0"/>
              <a:t>参考文系</a:t>
            </a:r>
            <a:endParaRPr kumimoji="1" lang="ja-JP" altLang="en-US" dirty="0"/>
          </a:p>
        </p:txBody>
      </p:sp>
      <p:sp>
        <p:nvSpPr>
          <p:cNvPr id="3" name="コンテンツ プレースホルダー 2"/>
          <p:cNvSpPr>
            <a:spLocks noGrp="1"/>
          </p:cNvSpPr>
          <p:nvPr>
            <p:ph idx="1"/>
          </p:nvPr>
        </p:nvSpPr>
        <p:spPr>
          <a:xfrm>
            <a:off x="405486" y="1087395"/>
            <a:ext cx="9512752" cy="4995531"/>
          </a:xfrm>
        </p:spPr>
        <p:txBody>
          <a:bodyPr>
            <a:normAutofit/>
          </a:bodyPr>
          <a:lstStyle/>
          <a:p>
            <a:pPr marL="0" indent="0">
              <a:buNone/>
            </a:pPr>
            <a:r>
              <a:rPr lang="ja-JP" altLang="en-US" dirty="0"/>
              <a:t>地方消滅 </a:t>
            </a:r>
            <a:r>
              <a:rPr lang="en-US" altLang="ja-JP" dirty="0"/>
              <a:t>- </a:t>
            </a:r>
            <a:r>
              <a:rPr lang="ja-JP" altLang="en-US" dirty="0"/>
              <a:t>東京一極集中が招く人口</a:t>
            </a:r>
            <a:r>
              <a:rPr lang="ja-JP" altLang="en-US" dirty="0" smtClean="0"/>
              <a:t>急減</a:t>
            </a:r>
            <a:r>
              <a:rPr lang="en-US" altLang="zh-TW" dirty="0" smtClean="0"/>
              <a:t>(</a:t>
            </a:r>
            <a:r>
              <a:rPr lang="zh-TW" altLang="en-US" dirty="0"/>
              <a:t>中公新書</a:t>
            </a:r>
            <a:r>
              <a:rPr lang="en-US" altLang="zh-TW" dirty="0"/>
              <a:t>) </a:t>
            </a:r>
            <a:r>
              <a:rPr lang="zh-TW" altLang="en-US" dirty="0"/>
              <a:t>新書 </a:t>
            </a:r>
            <a:r>
              <a:rPr lang="en-US" altLang="zh-TW" dirty="0"/>
              <a:t>– </a:t>
            </a:r>
            <a:r>
              <a:rPr lang="en-US" altLang="zh-TW" dirty="0" smtClean="0"/>
              <a:t>2014/8/22 </a:t>
            </a:r>
            <a:r>
              <a:rPr lang="zh-TW" altLang="en-US" dirty="0" smtClean="0"/>
              <a:t>増田 </a:t>
            </a:r>
            <a:r>
              <a:rPr lang="zh-TW" altLang="en-US" dirty="0"/>
              <a:t>寛也 </a:t>
            </a:r>
            <a:r>
              <a:rPr lang="en-US" altLang="zh-TW" dirty="0"/>
              <a:t>(</a:t>
            </a:r>
            <a:r>
              <a:rPr lang="zh-TW" altLang="en-US" dirty="0"/>
              <a:t>著</a:t>
            </a:r>
            <a:r>
              <a:rPr lang="en-US" altLang="zh-TW" dirty="0"/>
              <a:t>) </a:t>
            </a:r>
            <a:endParaRPr lang="en-US" altLang="ja-JP" dirty="0" smtClean="0"/>
          </a:p>
          <a:p>
            <a:pPr marL="0" indent="0">
              <a:buNone/>
            </a:pPr>
            <a:r>
              <a:rPr lang="ja-JP" altLang="en-US" dirty="0" smtClean="0"/>
              <a:t>日本</a:t>
            </a:r>
            <a:r>
              <a:rPr lang="ja-JP" altLang="en-US" dirty="0" smtClean="0"/>
              <a:t>経済</a:t>
            </a:r>
            <a:r>
              <a:rPr lang="ja-JP" altLang="en-US" dirty="0"/>
              <a:t>新聞</a:t>
            </a:r>
            <a:r>
              <a:rPr kumimoji="1" lang="ja-JP" altLang="en-US" dirty="0" smtClean="0"/>
              <a:t>「地方創生策を問う（下）」</a:t>
            </a:r>
            <a:r>
              <a:rPr kumimoji="1" lang="en-US" altLang="ja-JP" dirty="0" smtClean="0"/>
              <a:t>2015/2/6</a:t>
            </a:r>
            <a:r>
              <a:rPr kumimoji="1" lang="ja-JP" altLang="en-US" dirty="0" smtClean="0"/>
              <a:t>付</a:t>
            </a:r>
            <a:r>
              <a:rPr kumimoji="1" lang="en-US" altLang="ja-JP" dirty="0" smtClean="0"/>
              <a:t>|</a:t>
            </a:r>
            <a:r>
              <a:rPr kumimoji="1" lang="ja-JP" altLang="en-US" dirty="0" smtClean="0"/>
              <a:t>日本経済新聞 朝刊</a:t>
            </a:r>
            <a:endParaRPr kumimoji="1" lang="en-US" altLang="ja-JP" dirty="0" smtClean="0"/>
          </a:p>
          <a:p>
            <a:pPr marL="0" indent="0">
              <a:buNone/>
            </a:pPr>
            <a:r>
              <a:rPr lang="ja-JP" altLang="en-US" dirty="0" smtClean="0"/>
              <a:t>日本経済新聞「</a:t>
            </a:r>
            <a:r>
              <a:rPr lang="en-US" altLang="ja-JP" dirty="0" smtClean="0"/>
              <a:t>25</a:t>
            </a:r>
            <a:r>
              <a:rPr lang="ja-JP" altLang="en-US" dirty="0" smtClean="0"/>
              <a:t>年の東京圏、介護施設</a:t>
            </a:r>
            <a:r>
              <a:rPr lang="en-US" altLang="ja-JP" dirty="0" smtClean="0"/>
              <a:t>13</a:t>
            </a:r>
            <a:r>
              <a:rPr lang="ja-JP" altLang="en-US" dirty="0" smtClean="0"/>
              <a:t>万人分不足」</a:t>
            </a:r>
            <a:r>
              <a:rPr lang="en-US" altLang="ja-JP" dirty="0" smtClean="0"/>
              <a:t>2015/6/5</a:t>
            </a:r>
            <a:r>
              <a:rPr lang="ja-JP" altLang="en-US" dirty="0" smtClean="0"/>
              <a:t>付</a:t>
            </a:r>
            <a:r>
              <a:rPr lang="en-US" altLang="ja-JP" dirty="0" smtClean="0"/>
              <a:t>|</a:t>
            </a:r>
            <a:r>
              <a:rPr lang="ja-JP" altLang="en-US" dirty="0" smtClean="0"/>
              <a:t>日本経済新聞 朝刊</a:t>
            </a:r>
            <a:endParaRPr lang="en-US" altLang="ja-JP" dirty="0" smtClean="0"/>
          </a:p>
          <a:p>
            <a:pPr marL="0" indent="0">
              <a:buNone/>
            </a:pPr>
            <a:r>
              <a:rPr lang="ja-JP" altLang="en-US" dirty="0" smtClean="0"/>
              <a:t>日本経済新聞「団塊世代「里帰り」のすすめ」</a:t>
            </a:r>
            <a:r>
              <a:rPr lang="en-US" altLang="ja-JP" dirty="0" smtClean="0"/>
              <a:t>2015/5/12</a:t>
            </a:r>
            <a:r>
              <a:rPr lang="ja-JP" altLang="en-US" dirty="0" smtClean="0"/>
              <a:t>付</a:t>
            </a:r>
            <a:r>
              <a:rPr lang="en-US" altLang="ja-JP" dirty="0" smtClean="0"/>
              <a:t>|</a:t>
            </a:r>
            <a:r>
              <a:rPr lang="ja-JP" altLang="en-US" dirty="0" smtClean="0"/>
              <a:t>日本経済新聞 朝刊</a:t>
            </a:r>
            <a:endParaRPr lang="en-US" altLang="ja-JP" dirty="0" smtClean="0"/>
          </a:p>
          <a:p>
            <a:pPr marL="0" indent="0">
              <a:buNone/>
            </a:pPr>
            <a:r>
              <a:rPr kumimoji="1" lang="ja-JP" altLang="en-US" dirty="0" smtClean="0"/>
              <a:t>日本経済研究センター「大都市研究会報告」（</a:t>
            </a:r>
            <a:r>
              <a:rPr kumimoji="1" lang="en-US" altLang="ja-JP" dirty="0" smtClean="0"/>
              <a:t>2015</a:t>
            </a:r>
            <a:r>
              <a:rPr kumimoji="1" lang="ja-JP" altLang="en-US" dirty="0" smtClean="0"/>
              <a:t>年</a:t>
            </a:r>
            <a:r>
              <a:rPr kumimoji="1" lang="en-US" altLang="ja-JP" dirty="0" smtClean="0"/>
              <a:t>7</a:t>
            </a:r>
            <a:r>
              <a:rPr kumimoji="1" lang="ja-JP" altLang="en-US" dirty="0" smtClean="0"/>
              <a:t>月）「老いる都市、「選べる老後」で備えを</a:t>
            </a:r>
            <a:r>
              <a:rPr lang="en-US" altLang="ja-JP" dirty="0" smtClean="0"/>
              <a:t>―</a:t>
            </a:r>
            <a:r>
              <a:rPr lang="ja-JP" altLang="en-US" dirty="0" smtClean="0"/>
              <a:t>地方創生と少子化、議論を分けよ</a:t>
            </a:r>
            <a:endParaRPr kumimoji="1" lang="en-US" altLang="ja-JP" dirty="0" smtClean="0"/>
          </a:p>
        </p:txBody>
      </p:sp>
    </p:spTree>
    <p:extLst>
      <p:ext uri="{BB962C8B-B14F-4D97-AF65-F5344CB8AC3E}">
        <p14:creationId xmlns:p14="http://schemas.microsoft.com/office/powerpoint/2010/main" val="4032803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12" y="1484434"/>
            <a:ext cx="6200294" cy="3487665"/>
          </a:xfrm>
          <a:prstGeom prst="rect">
            <a:avLst/>
          </a:prstGeom>
        </p:spPr>
      </p:pic>
      <p:pic>
        <p:nvPicPr>
          <p:cNvPr id="7"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56984" y="0"/>
            <a:ext cx="4271806" cy="6758854"/>
          </a:xfrm>
        </p:spPr>
      </p:pic>
      <p:sp>
        <p:nvSpPr>
          <p:cNvPr id="2" name="正方形/長方形 1"/>
          <p:cNvSpPr/>
          <p:nvPr/>
        </p:nvSpPr>
        <p:spPr>
          <a:xfrm>
            <a:off x="1049481" y="231829"/>
            <a:ext cx="5309755" cy="107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PｺﾞｼｯｸM" panose="020B0600000000000000" pitchFamily="50" charset="-128"/>
                <a:ea typeface="HGPｺﾞｼｯｸM" panose="020B0600000000000000" pitchFamily="50" charset="-128"/>
              </a:rPr>
              <a:t>地方消滅</a:t>
            </a:r>
            <a:endParaRPr kumimoji="1" lang="ja-JP" altLang="en-US" sz="4000" dirty="0">
              <a:latin typeface="HGPｺﾞｼｯｸM" panose="020B0600000000000000" pitchFamily="50" charset="-128"/>
              <a:ea typeface="HGPｺﾞｼｯｸM" panose="020B0600000000000000" pitchFamily="50" charset="-128"/>
            </a:endParaRPr>
          </a:p>
        </p:txBody>
      </p:sp>
      <p:sp>
        <p:nvSpPr>
          <p:cNvPr id="4" name="テキスト ボックス 3"/>
          <p:cNvSpPr txBox="1"/>
          <p:nvPr/>
        </p:nvSpPr>
        <p:spPr>
          <a:xfrm>
            <a:off x="604212" y="5376862"/>
            <a:ext cx="6442364" cy="1323439"/>
          </a:xfrm>
          <a:prstGeom prst="rect">
            <a:avLst/>
          </a:prstGeom>
          <a:noFill/>
        </p:spPr>
        <p:txBody>
          <a:bodyPr wrap="square" rtlCol="0">
            <a:spAutoFit/>
          </a:bodyPr>
          <a:lstStyle/>
          <a:p>
            <a:r>
              <a:rPr lang="ja-JP" altLang="en-US" sz="1600" dirty="0" smtClean="0"/>
              <a:t>≪消滅可能都市とは≫</a:t>
            </a:r>
            <a:endParaRPr lang="en-US" altLang="ja-JP" sz="1600" dirty="0" smtClean="0"/>
          </a:p>
          <a:p>
            <a:r>
              <a:rPr lang="ja-JP" altLang="en-US" sz="1600" dirty="0" smtClean="0"/>
              <a:t>５月</a:t>
            </a:r>
            <a:r>
              <a:rPr lang="ja-JP" altLang="en-US" sz="1600" dirty="0"/>
              <a:t>に民間研究機関</a:t>
            </a:r>
            <a:r>
              <a:rPr lang="ja-JP" altLang="en-US" sz="1600" dirty="0" smtClean="0"/>
              <a:t>「日本創成会議」</a:t>
            </a:r>
            <a:r>
              <a:rPr lang="ja-JP" altLang="en-US" sz="1600" dirty="0"/>
              <a:t>（座長</a:t>
            </a:r>
            <a:r>
              <a:rPr lang="ja-JP" altLang="en-US" sz="1600" dirty="0" smtClean="0"/>
              <a:t>・増田寛也元総務相</a:t>
            </a:r>
            <a:r>
              <a:rPr lang="ja-JP" altLang="en-US" sz="1600" dirty="0"/>
              <a:t>）が発表した</a:t>
            </a:r>
            <a:r>
              <a:rPr lang="ja-JP" altLang="en-US" sz="1600" dirty="0" smtClean="0"/>
              <a:t>。</a:t>
            </a:r>
            <a:endParaRPr lang="en-US" altLang="ja-JP" sz="1600" dirty="0" smtClean="0"/>
          </a:p>
          <a:p>
            <a:r>
              <a:rPr lang="ja-JP" altLang="en-US" sz="1600" dirty="0" smtClean="0"/>
              <a:t>２０１０年</a:t>
            </a:r>
            <a:r>
              <a:rPr lang="ja-JP" altLang="en-US" sz="1600" dirty="0"/>
              <a:t>からの３０年間で、２０～３９歳の女性の人口が５割以上減少することが指標</a:t>
            </a:r>
            <a:endParaRPr kumimoji="1" lang="ja-JP" altLang="en-US" sz="1600" dirty="0"/>
          </a:p>
        </p:txBody>
      </p:sp>
      <p:sp>
        <p:nvSpPr>
          <p:cNvPr id="5" name="正方形/長方形 4"/>
          <p:cNvSpPr/>
          <p:nvPr/>
        </p:nvSpPr>
        <p:spPr>
          <a:xfrm>
            <a:off x="604212" y="5059064"/>
            <a:ext cx="6096000" cy="246221"/>
          </a:xfrm>
          <a:prstGeom prst="rect">
            <a:avLst/>
          </a:prstGeom>
        </p:spPr>
        <p:txBody>
          <a:bodyPr>
            <a:spAutoFit/>
          </a:bodyPr>
          <a:lstStyle/>
          <a:p>
            <a:r>
              <a:rPr lang="ja-JP" altLang="en-US" sz="1000" dirty="0" smtClean="0"/>
              <a:t>（出典）極点</a:t>
            </a:r>
            <a:r>
              <a:rPr lang="ja-JP" altLang="en-US" sz="1000" dirty="0"/>
              <a:t>社会～新たな人口減少クライシス～</a:t>
            </a:r>
            <a:r>
              <a:rPr lang="en-US" altLang="ja-JP" sz="1000" dirty="0"/>
              <a:t>-NHK </a:t>
            </a:r>
            <a:r>
              <a:rPr lang="ja-JP" altLang="en-US" sz="1000" dirty="0"/>
              <a:t>クローズアップ現代</a:t>
            </a:r>
          </a:p>
        </p:txBody>
      </p:sp>
    </p:spTree>
    <p:extLst>
      <p:ext uri="{BB962C8B-B14F-4D97-AF65-F5344CB8AC3E}">
        <p14:creationId xmlns:p14="http://schemas.microsoft.com/office/powerpoint/2010/main" val="3742276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930" y="547564"/>
            <a:ext cx="10515600" cy="1325563"/>
          </a:xfrm>
        </p:spPr>
        <p:txBody>
          <a:bodyPr/>
          <a:lstStyle/>
          <a:p>
            <a:pPr algn="ctr"/>
            <a:r>
              <a:rPr kumimoji="1" lang="ja-JP" altLang="en-US" dirty="0" smtClean="0"/>
              <a:t>人口減少問題</a:t>
            </a:r>
            <a:endParaRPr kumimoji="1" lang="ja-JP" altLang="en-US" dirty="0"/>
          </a:p>
        </p:txBody>
      </p:sp>
      <p:sp>
        <p:nvSpPr>
          <p:cNvPr id="4" name="フローチャート: 結合子 3"/>
          <p:cNvSpPr/>
          <p:nvPr/>
        </p:nvSpPr>
        <p:spPr>
          <a:xfrm>
            <a:off x="5249093" y="1956254"/>
            <a:ext cx="4343400" cy="16937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HGPｺﾞｼｯｸM" panose="020B0600000000000000" pitchFamily="50" charset="-128"/>
                <a:ea typeface="HGPｺﾞｼｯｸM" panose="020B0600000000000000" pitchFamily="50" charset="-128"/>
              </a:rPr>
              <a:t>少子高齢化</a:t>
            </a:r>
            <a:endParaRPr kumimoji="1" lang="ja-JP" altLang="en-US" sz="3200" dirty="0">
              <a:latin typeface="HGPｺﾞｼｯｸM" panose="020B0600000000000000" pitchFamily="50" charset="-128"/>
              <a:ea typeface="HGPｺﾞｼｯｸM" panose="020B0600000000000000" pitchFamily="50" charset="-128"/>
            </a:endParaRPr>
          </a:p>
        </p:txBody>
      </p:sp>
      <p:sp>
        <p:nvSpPr>
          <p:cNvPr id="8" name="フローチャート: 結合子 7"/>
          <p:cNvSpPr/>
          <p:nvPr/>
        </p:nvSpPr>
        <p:spPr>
          <a:xfrm>
            <a:off x="290945" y="1956254"/>
            <a:ext cx="4343400" cy="16937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HGPｺﾞｼｯｸM" panose="020B0600000000000000" pitchFamily="50" charset="-128"/>
                <a:ea typeface="HGPｺﾞｼｯｸM" panose="020B0600000000000000" pitchFamily="50" charset="-128"/>
              </a:rPr>
              <a:t>低出生率</a:t>
            </a:r>
            <a:endParaRPr kumimoji="1" lang="ja-JP" altLang="en-US" sz="3200" dirty="0">
              <a:latin typeface="HGPｺﾞｼｯｸM" panose="020B0600000000000000" pitchFamily="50" charset="-128"/>
              <a:ea typeface="HGPｺﾞｼｯｸM" panose="020B0600000000000000" pitchFamily="50" charset="-128"/>
            </a:endParaRPr>
          </a:p>
        </p:txBody>
      </p:sp>
      <p:sp>
        <p:nvSpPr>
          <p:cNvPr id="3" name="円/楕円 2"/>
          <p:cNvSpPr/>
          <p:nvPr/>
        </p:nvSpPr>
        <p:spPr>
          <a:xfrm>
            <a:off x="2528501" y="4159849"/>
            <a:ext cx="4644737" cy="167293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3200" dirty="0" smtClean="0"/>
              <a:t>人口集中</a:t>
            </a:r>
            <a:endParaRPr kumimoji="1" lang="ja-JP" altLang="en-US" sz="3200" dirty="0"/>
          </a:p>
        </p:txBody>
      </p:sp>
    </p:spTree>
    <p:extLst>
      <p:ext uri="{BB962C8B-B14F-4D97-AF65-F5344CB8AC3E}">
        <p14:creationId xmlns:p14="http://schemas.microsoft.com/office/powerpoint/2010/main" val="2281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3752" y="1552831"/>
            <a:ext cx="4310742" cy="3016210"/>
          </a:xfrm>
          <a:prstGeom prst="rect">
            <a:avLst/>
          </a:prstGeom>
          <a:noFill/>
        </p:spPr>
        <p:txBody>
          <a:bodyPr wrap="square" rtlCol="0">
            <a:spAutoFit/>
          </a:bodyPr>
          <a:lstStyle/>
          <a:p>
            <a:pPr algn="ctr"/>
            <a:r>
              <a:rPr lang="ja-JP" altLang="en-US" dirty="0"/>
              <a:t>合計特殊出生率</a:t>
            </a:r>
            <a:r>
              <a:rPr lang="en-US" altLang="ja-JP" dirty="0"/>
              <a:t/>
            </a:r>
            <a:br>
              <a:rPr lang="en-US" altLang="ja-JP" dirty="0"/>
            </a:br>
            <a:r>
              <a:rPr lang="ja-JP" altLang="en-US" dirty="0"/>
              <a:t>＝一人の女性が一生に産む子供の平均数</a:t>
            </a:r>
            <a:endParaRPr lang="en-US" altLang="ja-JP" dirty="0"/>
          </a:p>
          <a:p>
            <a:pPr algn="ctr"/>
            <a:endParaRPr lang="en-US" altLang="ja-JP" sz="2000" dirty="0"/>
          </a:p>
          <a:p>
            <a:pPr algn="ctr"/>
            <a:r>
              <a:rPr lang="ja-JP" altLang="en-US" sz="2400" dirty="0">
                <a:solidFill>
                  <a:schemeClr val="accent4"/>
                </a:solidFill>
              </a:rPr>
              <a:t>日本の合計特殊出生率＝</a:t>
            </a:r>
            <a:r>
              <a:rPr lang="en-US" altLang="ja-JP" sz="2400" dirty="0" smtClean="0">
                <a:solidFill>
                  <a:schemeClr val="accent4"/>
                </a:solidFill>
              </a:rPr>
              <a:t>1.43</a:t>
            </a:r>
          </a:p>
          <a:p>
            <a:pPr algn="ctr"/>
            <a:endParaRPr kumimoji="1" lang="en-US" altLang="ja-JP" sz="2000" dirty="0" smtClean="0">
              <a:latin typeface="HGPｺﾞｼｯｸM" panose="020B0600000000000000" pitchFamily="50" charset="-128"/>
              <a:ea typeface="HGPｺﾞｼｯｸM" panose="020B0600000000000000" pitchFamily="50" charset="-128"/>
            </a:endParaRPr>
          </a:p>
          <a:p>
            <a:r>
              <a:rPr kumimoji="1" lang="ja-JP" altLang="en-US" dirty="0" smtClean="0">
                <a:latin typeface="HGPｺﾞｼｯｸM" panose="020B0600000000000000" pitchFamily="50" charset="-128"/>
                <a:ea typeface="HGPｺﾞｼｯｸM" panose="020B0600000000000000" pitchFamily="50" charset="-128"/>
              </a:rPr>
              <a:t>第</a:t>
            </a:r>
            <a:r>
              <a:rPr kumimoji="1" lang="en-US" altLang="ja-JP" dirty="0" smtClean="0">
                <a:latin typeface="HGPｺﾞｼｯｸM" panose="020B0600000000000000" pitchFamily="50" charset="-128"/>
                <a:ea typeface="HGPｺﾞｼｯｸM" panose="020B0600000000000000" pitchFamily="50" charset="-128"/>
              </a:rPr>
              <a:t>1</a:t>
            </a:r>
            <a:r>
              <a:rPr kumimoji="1" lang="ja-JP" altLang="en-US" dirty="0" smtClean="0">
                <a:latin typeface="HGPｺﾞｼｯｸM" panose="020B0600000000000000" pitchFamily="50" charset="-128"/>
                <a:ea typeface="HGPｺﾞｼｯｸM" panose="020B0600000000000000" pitchFamily="50" charset="-128"/>
              </a:rPr>
              <a:t>次ベビーブーム時は</a:t>
            </a:r>
            <a:r>
              <a:rPr kumimoji="1" lang="en-US" altLang="ja-JP" dirty="0" smtClean="0">
                <a:latin typeface="HGPｺﾞｼｯｸM" panose="020B0600000000000000" pitchFamily="50" charset="-128"/>
                <a:ea typeface="HGPｺﾞｼｯｸM" panose="020B0600000000000000" pitchFamily="50" charset="-128"/>
              </a:rPr>
              <a:t>4.32</a:t>
            </a:r>
            <a:r>
              <a:rPr lang="ja-JP" altLang="en-US" dirty="0">
                <a:latin typeface="HGPｺﾞｼｯｸM" panose="020B0600000000000000" pitchFamily="50" charset="-128"/>
                <a:ea typeface="HGPｺﾞｼｯｸM" panose="020B0600000000000000" pitchFamily="50" charset="-128"/>
              </a:rPr>
              <a:t>であ</a:t>
            </a:r>
            <a:r>
              <a:rPr kumimoji="1" lang="ja-JP" altLang="en-US" dirty="0" smtClean="0">
                <a:latin typeface="HGPｺﾞｼｯｸM" panose="020B0600000000000000" pitchFamily="50" charset="-128"/>
                <a:ea typeface="HGPｺﾞｼｯｸM" panose="020B0600000000000000" pitchFamily="50" charset="-128"/>
              </a:rPr>
              <a:t>った合計特殊出生率も低下傾向で</a:t>
            </a:r>
            <a:r>
              <a:rPr kumimoji="1" lang="ja-JP" altLang="en-US" dirty="0" smtClean="0">
                <a:latin typeface="HGPｺﾞｼｯｸM" panose="020B0600000000000000" pitchFamily="50" charset="-128"/>
                <a:ea typeface="HGPｺﾞｼｯｸM" panose="020B0600000000000000" pitchFamily="50" charset="-128"/>
              </a:rPr>
              <a:t>推移</a:t>
            </a:r>
            <a:r>
              <a:rPr lang="ja-JP" altLang="en-US" dirty="0" smtClean="0">
                <a:latin typeface="HGPｺﾞｼｯｸM" panose="020B0600000000000000" pitchFamily="50" charset="-128"/>
                <a:ea typeface="HGPｺﾞｼｯｸM" panose="020B0600000000000000" pitchFamily="50" charset="-128"/>
              </a:rPr>
              <a:t>し、</a:t>
            </a:r>
            <a:r>
              <a:rPr kumimoji="1" lang="en-US" altLang="ja-JP" dirty="0" smtClean="0">
                <a:latin typeface="HGPｺﾞｼｯｸM" panose="020B0600000000000000" pitchFamily="50" charset="-128"/>
                <a:ea typeface="HGPｺﾞｼｯｸM" panose="020B0600000000000000" pitchFamily="50" charset="-128"/>
              </a:rPr>
              <a:t>2005</a:t>
            </a:r>
            <a:r>
              <a:rPr kumimoji="1" lang="ja-JP" altLang="en-US" dirty="0" smtClean="0">
                <a:latin typeface="HGPｺﾞｼｯｸM" panose="020B0600000000000000" pitchFamily="50" charset="-128"/>
                <a:ea typeface="HGPｺﾞｼｯｸM" panose="020B0600000000000000" pitchFamily="50" charset="-128"/>
              </a:rPr>
              <a:t>年に過去最低の</a:t>
            </a:r>
            <a:r>
              <a:rPr kumimoji="1" lang="en-US" altLang="ja-JP" dirty="0" smtClean="0">
                <a:latin typeface="HGPｺﾞｼｯｸM" panose="020B0600000000000000" pitchFamily="50" charset="-128"/>
                <a:ea typeface="HGPｺﾞｼｯｸM" panose="020B0600000000000000" pitchFamily="50" charset="-128"/>
              </a:rPr>
              <a:t>1.26</a:t>
            </a:r>
            <a:r>
              <a:rPr kumimoji="1" lang="ja-JP" altLang="en-US" dirty="0" smtClean="0">
                <a:latin typeface="HGPｺﾞｼｯｸM" panose="020B0600000000000000" pitchFamily="50" charset="-128"/>
                <a:ea typeface="HGPｺﾞｼｯｸM" panose="020B0600000000000000" pitchFamily="50" charset="-128"/>
              </a:rPr>
              <a:t>となり、その後は持ち直し、</a:t>
            </a:r>
            <a:endParaRPr kumimoji="1" lang="en-US" altLang="ja-JP" dirty="0" smtClean="0">
              <a:latin typeface="HGPｺﾞｼｯｸM" panose="020B0600000000000000" pitchFamily="50" charset="-128"/>
              <a:ea typeface="HGPｺﾞｼｯｸM" panose="020B0600000000000000" pitchFamily="50" charset="-128"/>
            </a:endParaRPr>
          </a:p>
          <a:p>
            <a:r>
              <a:rPr lang="en-US" altLang="ja-JP" dirty="0" smtClean="0">
                <a:latin typeface="HGPｺﾞｼｯｸM" panose="020B0600000000000000" pitchFamily="50" charset="-128"/>
                <a:ea typeface="HGPｺﾞｼｯｸM" panose="020B0600000000000000" pitchFamily="50" charset="-128"/>
              </a:rPr>
              <a:t>2013</a:t>
            </a:r>
            <a:r>
              <a:rPr lang="ja-JP" altLang="en-US" dirty="0" smtClean="0">
                <a:latin typeface="HGPｺﾞｼｯｸM" panose="020B0600000000000000" pitchFamily="50" charset="-128"/>
                <a:ea typeface="HGPｺﾞｼｯｸM" panose="020B0600000000000000" pitchFamily="50" charset="-128"/>
              </a:rPr>
              <a:t>年</a:t>
            </a:r>
            <a:r>
              <a:rPr lang="ja-JP" altLang="en-US" dirty="0">
                <a:latin typeface="HGPｺﾞｼｯｸM" panose="020B0600000000000000" pitchFamily="50" charset="-128"/>
                <a:ea typeface="HGPｺﾞｼｯｸM" panose="020B0600000000000000" pitchFamily="50" charset="-128"/>
              </a:rPr>
              <a:t>に</a:t>
            </a:r>
            <a:r>
              <a:rPr lang="ja-JP" altLang="en-US" dirty="0" smtClean="0">
                <a:latin typeface="HGPｺﾞｼｯｸM" panose="020B0600000000000000" pitchFamily="50" charset="-128"/>
                <a:ea typeface="HGPｺﾞｼｯｸM" panose="020B0600000000000000" pitchFamily="50" charset="-128"/>
              </a:rPr>
              <a:t>は</a:t>
            </a:r>
            <a:r>
              <a:rPr lang="en-US" altLang="ja-JP" dirty="0" smtClean="0">
                <a:latin typeface="HGPｺﾞｼｯｸM" panose="020B0600000000000000" pitchFamily="50" charset="-128"/>
                <a:ea typeface="HGPｺﾞｼｯｸM" panose="020B0600000000000000" pitchFamily="50" charset="-128"/>
              </a:rPr>
              <a:t>1.43</a:t>
            </a:r>
            <a:r>
              <a:rPr lang="ja-JP" altLang="en-US" dirty="0" smtClean="0">
                <a:latin typeface="HGPｺﾞｼｯｸM" panose="020B0600000000000000" pitchFamily="50" charset="-128"/>
                <a:ea typeface="HGPｺﾞｼｯｸM" panose="020B0600000000000000" pitchFamily="50" charset="-128"/>
              </a:rPr>
              <a:t>に回復したが、依然として低い水準</a:t>
            </a:r>
            <a:endParaRPr kumimoji="1" lang="ja-JP" altLang="en-US" dirty="0">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1380506" y="360219"/>
            <a:ext cx="2618509" cy="1021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HGPｺﾞｼｯｸM" panose="020B0600000000000000" pitchFamily="50" charset="-128"/>
                <a:ea typeface="HGPｺﾞｼｯｸM" panose="020B0600000000000000" pitchFamily="50" charset="-128"/>
              </a:rPr>
              <a:t>出生率</a:t>
            </a:r>
            <a:endParaRPr kumimoji="1" lang="ja-JP" altLang="en-US" sz="3200" dirty="0">
              <a:latin typeface="HGPｺﾞｼｯｸM" panose="020B0600000000000000" pitchFamily="50" charset="-128"/>
              <a:ea typeface="HGPｺﾞｼｯｸM" panose="020B06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132" y="360219"/>
            <a:ext cx="7212961" cy="4396560"/>
          </a:xfrm>
          <a:prstGeom prst="rect">
            <a:avLst/>
          </a:prstGeom>
        </p:spPr>
      </p:pic>
      <p:sp>
        <p:nvSpPr>
          <p:cNvPr id="3" name="テキスト ボックス 2"/>
          <p:cNvSpPr txBox="1"/>
          <p:nvPr/>
        </p:nvSpPr>
        <p:spPr>
          <a:xfrm>
            <a:off x="4975949" y="4756779"/>
            <a:ext cx="4374291" cy="415498"/>
          </a:xfrm>
          <a:prstGeom prst="rect">
            <a:avLst/>
          </a:prstGeom>
          <a:noFill/>
        </p:spPr>
        <p:txBody>
          <a:bodyPr wrap="square" rtlCol="0">
            <a:spAutoFit/>
          </a:bodyPr>
          <a:lstStyle/>
          <a:p>
            <a:r>
              <a:rPr lang="ja-JP" altLang="en-US" sz="1050" dirty="0" smtClean="0"/>
              <a:t>（出典）厚生労働省</a:t>
            </a:r>
            <a:r>
              <a:rPr lang="ja-JP" altLang="en-US" sz="1050" dirty="0"/>
              <a:t>、</a:t>
            </a:r>
            <a:r>
              <a:rPr lang="ja-JP" altLang="en-US" sz="1050" dirty="0" smtClean="0"/>
              <a:t>平成</a:t>
            </a:r>
            <a:r>
              <a:rPr lang="en-US" altLang="ja-JP" sz="1050" dirty="0"/>
              <a:t>22</a:t>
            </a:r>
            <a:r>
              <a:rPr lang="ja-JP" altLang="en-US" sz="1050" dirty="0"/>
              <a:t>年度「出生に関する統計」の</a:t>
            </a:r>
            <a:r>
              <a:rPr lang="ja-JP" altLang="en-US" sz="1050" dirty="0" smtClean="0"/>
              <a:t>概況人口</a:t>
            </a:r>
            <a:r>
              <a:rPr lang="ja-JP" altLang="en-US" sz="1050" dirty="0"/>
              <a:t>動態統計特殊</a:t>
            </a:r>
            <a:r>
              <a:rPr lang="ja-JP" altLang="en-US" sz="1050" dirty="0" smtClean="0"/>
              <a:t>報告、婚姻</a:t>
            </a:r>
            <a:r>
              <a:rPr lang="ja-JP" altLang="en-US" sz="1050" dirty="0"/>
              <a:t>・出生の</a:t>
            </a:r>
            <a:r>
              <a:rPr lang="ja-JP" altLang="en-US" sz="1050" dirty="0" smtClean="0"/>
              <a:t>推移</a:t>
            </a:r>
            <a:r>
              <a:rPr lang="ja-JP" altLang="en-US" sz="1050" dirty="0"/>
              <a:t>、</a:t>
            </a:r>
            <a:r>
              <a:rPr lang="ja-JP" altLang="en-US" sz="1050" dirty="0" smtClean="0"/>
              <a:t>出生</a:t>
            </a:r>
            <a:r>
              <a:rPr lang="ja-JP" altLang="en-US" sz="1050" dirty="0"/>
              <a:t>の年次推移</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949" y="360219"/>
            <a:ext cx="7212961" cy="4396560"/>
          </a:xfrm>
          <a:prstGeom prst="rect">
            <a:avLst/>
          </a:prstGeom>
        </p:spPr>
      </p:pic>
    </p:spTree>
    <p:extLst>
      <p:ext uri="{BB962C8B-B14F-4D97-AF65-F5344CB8AC3E}">
        <p14:creationId xmlns:p14="http://schemas.microsoft.com/office/powerpoint/2010/main" val="365942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0369" y="921465"/>
            <a:ext cx="3657600" cy="1200329"/>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人口数を維持するのに必要な出生率のこと</a:t>
            </a:r>
            <a:endParaRPr kumimoji="1" lang="en-US" altLang="ja-JP" sz="2400" dirty="0" smtClean="0">
              <a:latin typeface="HGPｺﾞｼｯｸM" panose="020B0600000000000000" pitchFamily="50" charset="-128"/>
              <a:ea typeface="HGPｺﾞｼｯｸM" panose="020B0600000000000000" pitchFamily="50" charset="-128"/>
            </a:endParaRPr>
          </a:p>
          <a:p>
            <a:r>
              <a:rPr kumimoji="1" lang="ja-JP" altLang="en-US" sz="2400" dirty="0" smtClean="0">
                <a:latin typeface="HGPｺﾞｼｯｸM" panose="020B0600000000000000" pitchFamily="50" charset="-128"/>
                <a:ea typeface="HGPｺﾞｼｯｸM" panose="020B0600000000000000" pitchFamily="50" charset="-128"/>
              </a:rPr>
              <a:t>日本では</a:t>
            </a:r>
            <a:r>
              <a:rPr kumimoji="1" lang="en-US" altLang="ja-JP" sz="2400" dirty="0" smtClean="0">
                <a:latin typeface="HGPｺﾞｼｯｸM" panose="020B0600000000000000" pitchFamily="50" charset="-128"/>
                <a:ea typeface="HGPｺﾞｼｯｸM" panose="020B0600000000000000" pitchFamily="50" charset="-128"/>
              </a:rPr>
              <a:t>2.07</a:t>
            </a:r>
            <a:r>
              <a:rPr lang="ja-JP" altLang="en-US" sz="2400" dirty="0">
                <a:latin typeface="HGPｺﾞｼｯｸM" panose="020B0600000000000000" pitchFamily="50" charset="-128"/>
                <a:ea typeface="HGPｺﾞｼｯｸM" panose="020B0600000000000000" pitchFamily="50" charset="-128"/>
              </a:rPr>
              <a:t>必要</a:t>
            </a:r>
            <a:r>
              <a:rPr lang="ja-JP" altLang="en-US" sz="2400" dirty="0" smtClean="0">
                <a:latin typeface="HGPｺﾞｼｯｸM" panose="020B0600000000000000" pitchFamily="50" charset="-128"/>
                <a:ea typeface="HGPｺﾞｼｯｸM" panose="020B0600000000000000" pitchFamily="50" charset="-128"/>
              </a:rPr>
              <a:t>とされる</a:t>
            </a:r>
            <a:endParaRPr kumimoji="1" lang="en-US" altLang="ja-JP" sz="2400" dirty="0" smtClean="0">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7477494" y="848210"/>
            <a:ext cx="2699660" cy="584775"/>
          </a:xfrm>
          <a:prstGeom prst="rect">
            <a:avLst/>
          </a:prstGeom>
          <a:noFill/>
        </p:spPr>
        <p:txBody>
          <a:bodyPr wrap="square" rtlCol="0">
            <a:spAutoFit/>
          </a:bodyPr>
          <a:lstStyle/>
          <a:p>
            <a:endParaRPr kumimoji="1" lang="ja-JP" altLang="en-US" sz="3200" b="1" dirty="0"/>
          </a:p>
        </p:txBody>
      </p:sp>
      <p:sp>
        <p:nvSpPr>
          <p:cNvPr id="2" name="テキスト ボックス 1"/>
          <p:cNvSpPr txBox="1"/>
          <p:nvPr/>
        </p:nvSpPr>
        <p:spPr>
          <a:xfrm>
            <a:off x="250369" y="2256507"/>
            <a:ext cx="3947558" cy="630942"/>
          </a:xfrm>
          <a:prstGeom prst="rect">
            <a:avLst/>
          </a:prstGeom>
          <a:noFill/>
        </p:spPr>
        <p:txBody>
          <a:bodyPr wrap="square" rtlCol="0">
            <a:spAutoFit/>
          </a:bodyPr>
          <a:lstStyle/>
          <a:p>
            <a:r>
              <a:rPr kumimoji="1" lang="ja-JP" altLang="en-US" sz="2400" dirty="0" smtClean="0">
                <a:solidFill>
                  <a:schemeClr val="accent4"/>
                </a:solidFill>
                <a:latin typeface="HGPｺﾞｼｯｸM" panose="020B0600000000000000" pitchFamily="50" charset="-128"/>
                <a:ea typeface="HGPｺﾞｼｯｸM" panose="020B0600000000000000" pitchFamily="50" charset="-128"/>
              </a:rPr>
              <a:t>合計</a:t>
            </a:r>
            <a:r>
              <a:rPr kumimoji="1" lang="ja-JP" altLang="en-US" sz="2400" dirty="0" smtClean="0">
                <a:solidFill>
                  <a:schemeClr val="accent4"/>
                </a:solidFill>
                <a:latin typeface="HGPｺﾞｼｯｸM" panose="020B0600000000000000" pitchFamily="50" charset="-128"/>
                <a:ea typeface="HGPｺﾞｼｯｸM" panose="020B0600000000000000" pitchFamily="50" charset="-128"/>
              </a:rPr>
              <a:t>特殊出生率</a:t>
            </a:r>
            <a:r>
              <a:rPr kumimoji="1" lang="en-US" altLang="ja-JP" sz="2400" dirty="0" smtClean="0">
                <a:solidFill>
                  <a:schemeClr val="accent4"/>
                </a:solidFill>
                <a:latin typeface="HGPｺﾞｼｯｸM" panose="020B0600000000000000" pitchFamily="50" charset="-128"/>
                <a:ea typeface="HGPｺﾞｼｯｸM" panose="020B0600000000000000" pitchFamily="50" charset="-128"/>
              </a:rPr>
              <a:t>1.41</a:t>
            </a:r>
          </a:p>
          <a:p>
            <a:r>
              <a:rPr lang="en-US" altLang="ja-JP" sz="1100" dirty="0">
                <a:latin typeface="HGPｺﾞｼｯｸM" panose="020B0600000000000000" pitchFamily="50" charset="-128"/>
                <a:ea typeface="HGPｺﾞｼｯｸM" panose="020B0600000000000000" pitchFamily="50" charset="-128"/>
              </a:rPr>
              <a:t>(</a:t>
            </a:r>
            <a:r>
              <a:rPr lang="ja-JP" altLang="en-US" sz="1100" dirty="0" smtClean="0"/>
              <a:t>データ元</a:t>
            </a:r>
            <a:r>
              <a:rPr lang="en-US" altLang="ja-JP" sz="1100" dirty="0"/>
              <a:t>: </a:t>
            </a:r>
            <a:r>
              <a:rPr lang="ja-JP" altLang="en-US" sz="1100" dirty="0" smtClean="0"/>
              <a:t>世界銀行最終</a:t>
            </a:r>
            <a:r>
              <a:rPr lang="ja-JP" altLang="en-US" sz="1100" dirty="0"/>
              <a:t>更新日</a:t>
            </a:r>
            <a:r>
              <a:rPr lang="en-US" altLang="ja-JP" sz="1100" dirty="0"/>
              <a:t>: 2015</a:t>
            </a:r>
            <a:r>
              <a:rPr lang="ja-JP" altLang="en-US" sz="1100" dirty="0"/>
              <a:t>年</a:t>
            </a:r>
            <a:r>
              <a:rPr lang="en-US" altLang="ja-JP" sz="1100" dirty="0"/>
              <a:t>10</a:t>
            </a:r>
            <a:r>
              <a:rPr lang="ja-JP" altLang="en-US" sz="1100" dirty="0"/>
              <a:t>月</a:t>
            </a:r>
            <a:r>
              <a:rPr lang="en-US" altLang="ja-JP" sz="1100" dirty="0" smtClean="0"/>
              <a:t>16</a:t>
            </a:r>
            <a:r>
              <a:rPr lang="ja-JP" altLang="en-US" sz="1100" dirty="0" smtClean="0"/>
              <a:t>日</a:t>
            </a:r>
            <a:r>
              <a:rPr kumimoji="1" lang="ja-JP" altLang="en-US" sz="1100" dirty="0" smtClean="0">
                <a:latin typeface="HGPｺﾞｼｯｸM" panose="020B0600000000000000" pitchFamily="50" charset="-128"/>
                <a:ea typeface="HGPｺﾞｼｯｸM" panose="020B0600000000000000" pitchFamily="50" charset="-128"/>
              </a:rPr>
              <a:t>）</a:t>
            </a:r>
            <a:endParaRPr kumimoji="1" lang="ja-JP" altLang="en-US" sz="1100" dirty="0">
              <a:latin typeface="HGPｺﾞｼｯｸM" panose="020B0600000000000000" pitchFamily="50" charset="-128"/>
              <a:ea typeface="HGPｺﾞｼｯｸM" panose="020B0600000000000000" pitchFamily="50" charset="-128"/>
            </a:endParaRPr>
          </a:p>
        </p:txBody>
      </p:sp>
      <p:pic>
        <p:nvPicPr>
          <p:cNvPr id="9" name="図 8"/>
          <p:cNvPicPr>
            <a:picLocks noChangeAspect="1"/>
          </p:cNvPicPr>
          <p:nvPr/>
        </p:nvPicPr>
        <p:blipFill>
          <a:blip r:embed="rId2"/>
          <a:stretch>
            <a:fillRect/>
          </a:stretch>
        </p:blipFill>
        <p:spPr>
          <a:xfrm>
            <a:off x="4490094" y="741999"/>
            <a:ext cx="6542239" cy="4631304"/>
          </a:xfrm>
          <a:prstGeom prst="rect">
            <a:avLst/>
          </a:prstGeom>
        </p:spPr>
      </p:pic>
      <p:sp>
        <p:nvSpPr>
          <p:cNvPr id="10" name="テキスト ボックス 9"/>
          <p:cNvSpPr txBox="1"/>
          <p:nvPr/>
        </p:nvSpPr>
        <p:spPr>
          <a:xfrm>
            <a:off x="4490094" y="396601"/>
            <a:ext cx="2739061" cy="276999"/>
          </a:xfrm>
          <a:prstGeom prst="rect">
            <a:avLst/>
          </a:prstGeom>
          <a:noFill/>
        </p:spPr>
        <p:txBody>
          <a:bodyPr wrap="square" rtlCol="0">
            <a:spAutoFit/>
          </a:bodyPr>
          <a:lstStyle/>
          <a:p>
            <a:r>
              <a:rPr lang="ja-JP" altLang="en-US" sz="1200" dirty="0"/>
              <a:t>少子高齢化・人口減少社会</a:t>
            </a:r>
          </a:p>
        </p:txBody>
      </p:sp>
      <p:pic>
        <p:nvPicPr>
          <p:cNvPr id="12" name="図 11"/>
          <p:cNvPicPr>
            <a:picLocks noChangeAspect="1"/>
          </p:cNvPicPr>
          <p:nvPr/>
        </p:nvPicPr>
        <p:blipFill>
          <a:blip r:embed="rId3"/>
          <a:stretch>
            <a:fillRect/>
          </a:stretch>
        </p:blipFill>
        <p:spPr>
          <a:xfrm>
            <a:off x="4490094" y="4989378"/>
            <a:ext cx="3346994" cy="292633"/>
          </a:xfrm>
          <a:prstGeom prst="rect">
            <a:avLst/>
          </a:prstGeom>
        </p:spPr>
      </p:pic>
      <p:sp>
        <p:nvSpPr>
          <p:cNvPr id="5" name="正方形/長方形 4"/>
          <p:cNvSpPr/>
          <p:nvPr/>
        </p:nvSpPr>
        <p:spPr>
          <a:xfrm>
            <a:off x="551706" y="242712"/>
            <a:ext cx="2646878" cy="584775"/>
          </a:xfrm>
          <a:prstGeom prst="rect">
            <a:avLst/>
          </a:prstGeom>
          <a:noFill/>
        </p:spPr>
        <p:txBody>
          <a:bodyPr wrap="none" lIns="91440" tIns="45720" rIns="91440" bIns="45720">
            <a:spAutoFit/>
          </a:bodyPr>
          <a:lstStyle/>
          <a:p>
            <a:pPr algn="ctr"/>
            <a:r>
              <a:rPr lang="ja-JP" altLang="en-US" sz="3200" dirty="0" smtClean="0">
                <a:ln w="0"/>
                <a:solidFill>
                  <a:schemeClr val="accent1"/>
                </a:solidFill>
                <a:effectLst>
                  <a:outerShdw blurRad="38100" dist="25400" dir="5400000" algn="ctr" rotWithShape="0">
                    <a:srgbClr val="6E747A">
                      <a:alpha val="43000"/>
                    </a:srgbClr>
                  </a:outerShdw>
                </a:effectLst>
              </a:rPr>
              <a:t>人口置換水準</a:t>
            </a:r>
            <a:endParaRPr lang="ja-JP" altLang="en-US" sz="3200" b="0" cap="none" spc="0" dirty="0">
              <a:ln w="0"/>
              <a:solidFill>
                <a:schemeClr val="accent1"/>
              </a:solidFill>
              <a:effectLst>
                <a:outerShdw blurRad="38100" dist="25400" dir="5400000" algn="ctr" rotWithShape="0">
                  <a:srgbClr val="6E747A">
                    <a:alpha val="43000"/>
                  </a:srgbClr>
                </a:outerShdw>
              </a:effectLst>
            </a:endParaRPr>
          </a:p>
        </p:txBody>
      </p:sp>
      <p:sp>
        <p:nvSpPr>
          <p:cNvPr id="13" name="テキスト ボックス 12"/>
          <p:cNvSpPr txBox="1"/>
          <p:nvPr/>
        </p:nvSpPr>
        <p:spPr>
          <a:xfrm>
            <a:off x="250369" y="3057651"/>
            <a:ext cx="4041076" cy="1323439"/>
          </a:xfrm>
          <a:prstGeom prst="rect">
            <a:avLst/>
          </a:prstGeom>
          <a:noFill/>
        </p:spPr>
        <p:txBody>
          <a:bodyPr wrap="square" rtlCol="0">
            <a:spAutoFit/>
          </a:bodyPr>
          <a:lstStyle/>
          <a:p>
            <a:r>
              <a:rPr kumimoji="1" lang="en-US" altLang="ja-JP" sz="2000" dirty="0" smtClean="0">
                <a:latin typeface="HGPｺﾞｼｯｸM" panose="020B0600000000000000" pitchFamily="50" charset="-128"/>
                <a:ea typeface="HGPｺﾞｼｯｸM" panose="020B0600000000000000" pitchFamily="50" charset="-128"/>
              </a:rPr>
              <a:t>2008</a:t>
            </a:r>
            <a:r>
              <a:rPr kumimoji="1" lang="ja-JP" altLang="en-US" sz="2000" dirty="0" smtClean="0">
                <a:latin typeface="HGPｺﾞｼｯｸM" panose="020B0600000000000000" pitchFamily="50" charset="-128"/>
                <a:ea typeface="HGPｺﾞｼｯｸM" panose="020B0600000000000000" pitchFamily="50" charset="-128"/>
              </a:rPr>
              <a:t>年をピークに人口減少に転じ</a:t>
            </a:r>
            <a:r>
              <a:rPr kumimoji="1" lang="en-US" altLang="ja-JP" sz="2000" dirty="0" smtClean="0">
                <a:latin typeface="HGPｺﾞｼｯｸM" panose="020B0600000000000000" pitchFamily="50" charset="-128"/>
                <a:ea typeface="HGPｺﾞｼｯｸM" panose="020B0600000000000000" pitchFamily="50" charset="-128"/>
              </a:rPr>
              <a:t>2010</a:t>
            </a:r>
            <a:r>
              <a:rPr kumimoji="1" lang="ja-JP" altLang="en-US" sz="2000" dirty="0" smtClean="0">
                <a:latin typeface="HGPｺﾞｼｯｸM" panose="020B0600000000000000" pitchFamily="50" charset="-128"/>
                <a:ea typeface="HGPｺﾞｼｯｸM" panose="020B0600000000000000" pitchFamily="50" charset="-128"/>
              </a:rPr>
              <a:t>年に</a:t>
            </a:r>
            <a:r>
              <a:rPr kumimoji="1" lang="en-US" altLang="ja-JP" sz="2000" dirty="0" smtClean="0">
                <a:solidFill>
                  <a:schemeClr val="accent4"/>
                </a:solidFill>
                <a:latin typeface="HGPｺﾞｼｯｸM" panose="020B0600000000000000" pitchFamily="50" charset="-128"/>
                <a:ea typeface="HGPｺﾞｼｯｸM" panose="020B0600000000000000" pitchFamily="50" charset="-128"/>
              </a:rPr>
              <a:t>1</a:t>
            </a:r>
            <a:r>
              <a:rPr kumimoji="1" lang="ja-JP" altLang="en-US" sz="2000" dirty="0" smtClean="0">
                <a:solidFill>
                  <a:schemeClr val="accent4"/>
                </a:solidFill>
                <a:latin typeface="HGPｺﾞｼｯｸM" panose="020B0600000000000000" pitchFamily="50" charset="-128"/>
                <a:ea typeface="HGPｺﾞｼｯｸM" panose="020B0600000000000000" pitchFamily="50" charset="-128"/>
              </a:rPr>
              <a:t>億</a:t>
            </a:r>
            <a:r>
              <a:rPr kumimoji="1" lang="en-US" altLang="ja-JP" sz="2000" dirty="0" smtClean="0">
                <a:solidFill>
                  <a:schemeClr val="accent4"/>
                </a:solidFill>
                <a:latin typeface="HGPｺﾞｼｯｸM" panose="020B0600000000000000" pitchFamily="50" charset="-128"/>
                <a:ea typeface="HGPｺﾞｼｯｸM" panose="020B0600000000000000" pitchFamily="50" charset="-128"/>
              </a:rPr>
              <a:t>2806</a:t>
            </a:r>
            <a:r>
              <a:rPr lang="ja-JP" altLang="en-US" sz="2000" dirty="0" smtClean="0">
                <a:solidFill>
                  <a:schemeClr val="accent4"/>
                </a:solidFill>
                <a:latin typeface="HGPｺﾞｼｯｸM" panose="020B0600000000000000" pitchFamily="50" charset="-128"/>
                <a:ea typeface="HGPｺﾞｼｯｸM" panose="020B0600000000000000" pitchFamily="50" charset="-128"/>
              </a:rPr>
              <a:t>万人</a:t>
            </a:r>
            <a:r>
              <a:rPr lang="ja-JP" altLang="en-US" sz="2000" dirty="0" smtClean="0">
                <a:latin typeface="HGPｺﾞｼｯｸM" panose="020B0600000000000000" pitchFamily="50" charset="-128"/>
                <a:ea typeface="HGPｺﾞｼｯｸM" panose="020B0600000000000000" pitchFamily="50" charset="-128"/>
              </a:rPr>
              <a:t>の総人口が</a:t>
            </a:r>
            <a:r>
              <a:rPr lang="en-US" altLang="ja-JP" sz="2000" dirty="0" smtClean="0">
                <a:latin typeface="HGPｺﾞｼｯｸM" panose="020B0600000000000000" pitchFamily="50" charset="-128"/>
                <a:ea typeface="HGPｺﾞｼｯｸM" panose="020B0600000000000000" pitchFamily="50" charset="-128"/>
              </a:rPr>
              <a:t>2100</a:t>
            </a:r>
            <a:r>
              <a:rPr lang="ja-JP" altLang="en-US" sz="2000" dirty="0" smtClean="0">
                <a:latin typeface="HGPｺﾞｼｯｸM" panose="020B0600000000000000" pitchFamily="50" charset="-128"/>
                <a:ea typeface="HGPｺﾞｼｯｸM" panose="020B0600000000000000" pitchFamily="50" charset="-128"/>
              </a:rPr>
              <a:t>年には</a:t>
            </a:r>
            <a:r>
              <a:rPr lang="en-US" altLang="ja-JP" sz="2000" dirty="0" smtClean="0">
                <a:solidFill>
                  <a:schemeClr val="accent4"/>
                </a:solidFill>
                <a:latin typeface="HGPｺﾞｼｯｸM" panose="020B0600000000000000" pitchFamily="50" charset="-128"/>
                <a:ea typeface="HGPｺﾞｼｯｸM" panose="020B0600000000000000" pitchFamily="50" charset="-128"/>
              </a:rPr>
              <a:t>4959</a:t>
            </a:r>
            <a:r>
              <a:rPr lang="ja-JP" altLang="en-US" sz="2000" dirty="0" smtClean="0">
                <a:solidFill>
                  <a:schemeClr val="accent4"/>
                </a:solidFill>
                <a:latin typeface="HGPｺﾞｼｯｸM" panose="020B0600000000000000" pitchFamily="50" charset="-128"/>
                <a:ea typeface="HGPｺﾞｼｯｸM" panose="020B0600000000000000" pitchFamily="50" charset="-128"/>
              </a:rPr>
              <a:t>万人</a:t>
            </a:r>
            <a:r>
              <a:rPr lang="ja-JP" altLang="en-US" sz="2000" dirty="0" smtClean="0">
                <a:latin typeface="HGPｺﾞｼｯｸM" panose="020B0600000000000000" pitchFamily="50" charset="-128"/>
                <a:ea typeface="HGPｺﾞｼｯｸM" panose="020B0600000000000000" pitchFamily="50" charset="-128"/>
              </a:rPr>
              <a:t>に減少するとの推計</a:t>
            </a:r>
            <a:endParaRPr kumimoji="1" lang="ja-JP" altLang="en-US" sz="2000" dirty="0">
              <a:latin typeface="HGPｺﾞｼｯｸM" panose="020B0600000000000000" pitchFamily="50" charset="-128"/>
              <a:ea typeface="HGPｺﾞｼｯｸM" panose="020B0600000000000000" pitchFamily="50" charset="-128"/>
            </a:endParaRPr>
          </a:p>
        </p:txBody>
      </p:sp>
      <p:sp>
        <p:nvSpPr>
          <p:cNvPr id="14" name="下矢印 13"/>
          <p:cNvSpPr/>
          <p:nvPr/>
        </p:nvSpPr>
        <p:spPr>
          <a:xfrm>
            <a:off x="1294849" y="4518772"/>
            <a:ext cx="1697453" cy="107059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5" name="テキスト ボックス 14"/>
          <p:cNvSpPr txBox="1"/>
          <p:nvPr/>
        </p:nvSpPr>
        <p:spPr>
          <a:xfrm>
            <a:off x="-205479" y="5805439"/>
            <a:ext cx="4767946" cy="707886"/>
          </a:xfrm>
          <a:prstGeom prst="rect">
            <a:avLst/>
          </a:prstGeom>
          <a:noFill/>
        </p:spPr>
        <p:txBody>
          <a:bodyPr wrap="square" rtlCol="0">
            <a:spAutoFit/>
          </a:bodyPr>
          <a:lstStyle/>
          <a:p>
            <a:pPr algn="ctr"/>
            <a:r>
              <a:rPr kumimoji="1" lang="en-US" altLang="ja-JP" sz="2000" dirty="0" smtClean="0">
                <a:latin typeface="HGPｺﾞｼｯｸM" panose="020B0600000000000000" pitchFamily="50" charset="-128"/>
                <a:ea typeface="HGPｺﾞｼｯｸM" panose="020B0600000000000000" pitchFamily="50" charset="-128"/>
              </a:rPr>
              <a:t>100</a:t>
            </a:r>
            <a:r>
              <a:rPr kumimoji="1" lang="ja-JP" altLang="en-US" sz="2000" dirty="0" smtClean="0">
                <a:latin typeface="HGPｺﾞｼｯｸM" panose="020B0600000000000000" pitchFamily="50" charset="-128"/>
                <a:ea typeface="HGPｺﾞｼｯｸM" panose="020B0600000000000000" pitchFamily="50" charset="-128"/>
              </a:rPr>
              <a:t>年足らずで現在の約</a:t>
            </a:r>
            <a:r>
              <a:rPr kumimoji="1" lang="en-US" altLang="ja-JP" sz="2000" dirty="0" smtClean="0">
                <a:latin typeface="HGPｺﾞｼｯｸM" panose="020B0600000000000000" pitchFamily="50" charset="-128"/>
                <a:ea typeface="HGPｺﾞｼｯｸM" panose="020B0600000000000000" pitchFamily="50" charset="-128"/>
              </a:rPr>
              <a:t>40%</a:t>
            </a:r>
          </a:p>
          <a:p>
            <a:pPr algn="ctr"/>
            <a:r>
              <a:rPr lang="ja-JP" altLang="en-US" sz="2000" dirty="0" smtClean="0">
                <a:latin typeface="HGPｺﾞｼｯｸM" panose="020B0600000000000000" pitchFamily="50" charset="-128"/>
                <a:ea typeface="HGPｺﾞｼｯｸM" panose="020B0600000000000000" pitchFamily="50" charset="-128"/>
              </a:rPr>
              <a:t>明治時代の水準まで減少</a:t>
            </a:r>
            <a:endParaRPr kumimoji="1" lang="ja-JP" altLang="en-US" sz="20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641128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3846" y="316093"/>
            <a:ext cx="3792681" cy="1000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HGPｺﾞｼｯｸM" panose="020B0600000000000000" pitchFamily="50" charset="-128"/>
                <a:ea typeface="HGPｺﾞｼｯｸM" panose="020B0600000000000000" pitchFamily="50" charset="-128"/>
              </a:rPr>
              <a:t>少子高齢化</a:t>
            </a:r>
            <a:endParaRPr kumimoji="1" lang="ja-JP" altLang="en-US" sz="3200" dirty="0">
              <a:latin typeface="HGPｺﾞｼｯｸM" panose="020B0600000000000000" pitchFamily="50" charset="-128"/>
              <a:ea typeface="HGPｺﾞｼｯｸM" panose="020B0600000000000000" pitchFamily="50" charset="-128"/>
            </a:endParaRPr>
          </a:p>
        </p:txBody>
      </p:sp>
      <p:pic>
        <p:nvPicPr>
          <p:cNvPr id="9" name="図 8"/>
          <p:cNvPicPr>
            <a:picLocks noChangeAspect="1"/>
          </p:cNvPicPr>
          <p:nvPr/>
        </p:nvPicPr>
        <p:blipFill>
          <a:blip r:embed="rId2"/>
          <a:stretch>
            <a:fillRect/>
          </a:stretch>
        </p:blipFill>
        <p:spPr>
          <a:xfrm>
            <a:off x="5194695" y="316093"/>
            <a:ext cx="6693988" cy="3968840"/>
          </a:xfrm>
          <a:prstGeom prst="rect">
            <a:avLst/>
          </a:prstGeom>
        </p:spPr>
      </p:pic>
      <p:sp>
        <p:nvSpPr>
          <p:cNvPr id="3" name="テキスト ボックス 2"/>
          <p:cNvSpPr txBox="1"/>
          <p:nvPr/>
        </p:nvSpPr>
        <p:spPr>
          <a:xfrm>
            <a:off x="5412904" y="4429037"/>
            <a:ext cx="4987636" cy="600164"/>
          </a:xfrm>
          <a:prstGeom prst="rect">
            <a:avLst/>
          </a:prstGeom>
          <a:noFill/>
        </p:spPr>
        <p:txBody>
          <a:bodyPr wrap="square" rtlCol="0">
            <a:spAutoFit/>
          </a:bodyPr>
          <a:lstStyle/>
          <a:p>
            <a:r>
              <a:rPr lang="ja-JP" altLang="en-US" sz="1100" dirty="0"/>
              <a:t>（出典）総務省「国勢調査」及び「人口推計」、国立社会保障・人口問題研究所「日本の将来推計人口（平成</a:t>
            </a:r>
            <a:r>
              <a:rPr lang="en-US" altLang="ja-JP" sz="1100" dirty="0"/>
              <a:t>24</a:t>
            </a:r>
            <a:r>
              <a:rPr lang="ja-JP" altLang="en-US" sz="1100" dirty="0"/>
              <a:t>年</a:t>
            </a:r>
            <a:r>
              <a:rPr lang="en-US" altLang="ja-JP" sz="1100" dirty="0"/>
              <a:t>1</a:t>
            </a:r>
            <a:r>
              <a:rPr lang="ja-JP" altLang="en-US" sz="1100" dirty="0"/>
              <a:t>月推計）</a:t>
            </a:r>
            <a:r>
              <a:rPr lang="en-US" altLang="ja-JP" sz="1100" dirty="0"/>
              <a:t>:</a:t>
            </a:r>
            <a:r>
              <a:rPr lang="ja-JP" altLang="en-US" sz="1100" dirty="0"/>
              <a:t>出生中位・死亡中位推計」（各年</a:t>
            </a:r>
            <a:r>
              <a:rPr lang="en-US" altLang="ja-JP" sz="1100" dirty="0"/>
              <a:t>10</a:t>
            </a:r>
            <a:r>
              <a:rPr lang="ja-JP" altLang="en-US" sz="1100" dirty="0"/>
              <a:t>月</a:t>
            </a:r>
            <a:r>
              <a:rPr lang="en-US" altLang="ja-JP" sz="1100" dirty="0"/>
              <a:t>1</a:t>
            </a:r>
            <a:r>
              <a:rPr lang="ja-JP" altLang="en-US" sz="1100" dirty="0"/>
              <a:t>日現在人口）、厚生労働省「人口動態統計」</a:t>
            </a:r>
            <a:endParaRPr kumimoji="1" lang="ja-JP" altLang="en-US" sz="1100" dirty="0"/>
          </a:p>
        </p:txBody>
      </p:sp>
      <p:sp>
        <p:nvSpPr>
          <p:cNvPr id="4" name="テキスト ボックス 3"/>
          <p:cNvSpPr txBox="1"/>
          <p:nvPr/>
        </p:nvSpPr>
        <p:spPr>
          <a:xfrm>
            <a:off x="327313" y="1620982"/>
            <a:ext cx="4597218" cy="2923877"/>
          </a:xfrm>
          <a:prstGeom prst="rect">
            <a:avLst/>
          </a:prstGeom>
          <a:noFill/>
        </p:spPr>
        <p:txBody>
          <a:bodyPr wrap="square" rtlCol="0">
            <a:spAutoFit/>
          </a:bodyPr>
          <a:lstStyle/>
          <a:p>
            <a:r>
              <a:rPr kumimoji="1" lang="ja-JP" altLang="en-US" sz="2000" dirty="0" smtClean="0"/>
              <a:t>少子化と高齢化が同時に進行している</a:t>
            </a:r>
            <a:endParaRPr kumimoji="1" lang="en-US" altLang="ja-JP" sz="2000" dirty="0" smtClean="0"/>
          </a:p>
          <a:p>
            <a:endParaRPr kumimoji="1" lang="en-US" altLang="ja-JP" sz="2000" dirty="0" smtClean="0"/>
          </a:p>
          <a:p>
            <a:r>
              <a:rPr lang="ja-JP" altLang="en-US" sz="2000" dirty="0" smtClean="0"/>
              <a:t>生産年齢人口について見てみると</a:t>
            </a:r>
            <a:endParaRPr lang="en-US" altLang="ja-JP" sz="2000" dirty="0"/>
          </a:p>
          <a:p>
            <a:r>
              <a:rPr kumimoji="1" lang="en-US" altLang="ja-JP" sz="2000" dirty="0" smtClean="0"/>
              <a:t>2010</a:t>
            </a:r>
            <a:r>
              <a:rPr kumimoji="1" lang="ja-JP" altLang="en-US" sz="2000" dirty="0" smtClean="0"/>
              <a:t>年には</a:t>
            </a:r>
            <a:r>
              <a:rPr kumimoji="1" lang="en-US" altLang="ja-JP" sz="2000" dirty="0" smtClean="0"/>
              <a:t>81,702,280</a:t>
            </a:r>
          </a:p>
          <a:p>
            <a:r>
              <a:rPr lang="en-US" altLang="ja-JP" sz="2000" dirty="0" smtClean="0"/>
              <a:t>2060</a:t>
            </a:r>
            <a:r>
              <a:rPr lang="ja-JP" altLang="en-US" sz="2000" dirty="0" smtClean="0"/>
              <a:t>年には</a:t>
            </a:r>
            <a:r>
              <a:rPr lang="en-US" altLang="ja-JP" sz="2000" dirty="0" smtClean="0"/>
              <a:t>44,150,660</a:t>
            </a:r>
          </a:p>
          <a:p>
            <a:endParaRPr lang="en-US" altLang="ja-JP" sz="2000" dirty="0" smtClean="0"/>
          </a:p>
          <a:p>
            <a:r>
              <a:rPr lang="ja-JP" altLang="en-US" sz="2000" dirty="0" smtClean="0"/>
              <a:t>生産年齢人口は</a:t>
            </a:r>
            <a:r>
              <a:rPr lang="en-US" altLang="ja-JP" sz="2000" dirty="0" smtClean="0"/>
              <a:t>50</a:t>
            </a:r>
            <a:r>
              <a:rPr lang="ja-JP" altLang="en-US" sz="2000" dirty="0" smtClean="0"/>
              <a:t>年間で</a:t>
            </a:r>
            <a:r>
              <a:rPr lang="en-US" altLang="ja-JP" sz="2000" dirty="0" smtClean="0"/>
              <a:t>2010</a:t>
            </a:r>
            <a:r>
              <a:rPr lang="ja-JP" altLang="en-US" sz="2000" dirty="0" smtClean="0"/>
              <a:t>年の生産年齢人口のおよそ</a:t>
            </a:r>
            <a:r>
              <a:rPr lang="en-US" altLang="ja-JP" sz="2000" dirty="0" smtClean="0"/>
              <a:t>54%</a:t>
            </a:r>
            <a:r>
              <a:rPr lang="ja-JP" altLang="en-US" sz="2000" dirty="0" smtClean="0"/>
              <a:t>に減少する</a:t>
            </a:r>
            <a:endParaRPr lang="en-US" altLang="ja-JP" sz="2000" dirty="0" smtClean="0"/>
          </a:p>
          <a:p>
            <a:endParaRPr kumimoji="1" lang="en-US" altLang="ja-JP" sz="2400" dirty="0" smtClean="0"/>
          </a:p>
        </p:txBody>
      </p:sp>
    </p:spTree>
    <p:extLst>
      <p:ext uri="{BB962C8B-B14F-4D97-AF65-F5344CB8AC3E}">
        <p14:creationId xmlns:p14="http://schemas.microsoft.com/office/powerpoint/2010/main" val="660564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786" y="239880"/>
            <a:ext cx="2450771" cy="597417"/>
          </a:xfrm>
        </p:spPr>
        <p:txBody>
          <a:bodyPr>
            <a:normAutofit fontScale="90000"/>
          </a:bodyPr>
          <a:lstStyle/>
          <a:p>
            <a:r>
              <a:rPr kumimoji="1" lang="ja-JP" altLang="en-US" dirty="0" smtClean="0"/>
              <a:t>人口集中</a:t>
            </a:r>
            <a:endParaRPr kumimoji="1" lang="ja-JP" altLang="en-US" dirty="0"/>
          </a:p>
        </p:txBody>
      </p:sp>
      <p:sp>
        <p:nvSpPr>
          <p:cNvPr id="4" name="テキスト ボックス 3"/>
          <p:cNvSpPr txBox="1"/>
          <p:nvPr/>
        </p:nvSpPr>
        <p:spPr>
          <a:xfrm>
            <a:off x="305786" y="925810"/>
            <a:ext cx="4548250" cy="923330"/>
          </a:xfrm>
          <a:prstGeom prst="rect">
            <a:avLst/>
          </a:prstGeom>
          <a:noFill/>
        </p:spPr>
        <p:txBody>
          <a:bodyPr wrap="square" rtlCol="0">
            <a:spAutoFit/>
          </a:bodyPr>
          <a:lstStyle/>
          <a:p>
            <a:r>
              <a:rPr kumimoji="1" lang="ja-JP" altLang="en-US" dirty="0" smtClean="0">
                <a:latin typeface="HGPｺﾞｼｯｸM" panose="020B0600000000000000" pitchFamily="50" charset="-128"/>
                <a:ea typeface="HGPｺﾞｼｯｸM" panose="020B0600000000000000" pitchFamily="50" charset="-128"/>
              </a:rPr>
              <a:t>若者が東京などの大都市</a:t>
            </a:r>
            <a:endParaRPr kumimoji="1" lang="en-US" altLang="ja-JP" dirty="0" smtClean="0">
              <a:latin typeface="HGPｺﾞｼｯｸM" panose="020B0600000000000000" pitchFamily="50" charset="-128"/>
              <a:ea typeface="HGPｺﾞｼｯｸM" panose="020B0600000000000000" pitchFamily="50" charset="-128"/>
            </a:endParaRPr>
          </a:p>
          <a:p>
            <a:r>
              <a:rPr kumimoji="1" lang="ja-JP" altLang="en-US" dirty="0" smtClean="0">
                <a:latin typeface="HGPｺﾞｼｯｸM" panose="020B0600000000000000" pitchFamily="50" charset="-128"/>
                <a:ea typeface="HGPｺﾞｼｯｸM" panose="020B0600000000000000" pitchFamily="50" charset="-128"/>
              </a:rPr>
              <a:t>に移動することによって</a:t>
            </a:r>
            <a:r>
              <a:rPr lang="ja-JP" altLang="en-US" dirty="0" smtClean="0">
                <a:latin typeface="HGPｺﾞｼｯｸM" panose="020B0600000000000000" pitchFamily="50" charset="-128"/>
                <a:ea typeface="HGPｺﾞｼｯｸM" panose="020B0600000000000000" pitchFamily="50" charset="-128"/>
              </a:rPr>
              <a:t>地方</a:t>
            </a:r>
            <a:r>
              <a:rPr lang="ja-JP" altLang="en-US" dirty="0">
                <a:latin typeface="HGPｺﾞｼｯｸM" panose="020B0600000000000000" pitchFamily="50" charset="-128"/>
                <a:ea typeface="HGPｺﾞｼｯｸM" panose="020B0600000000000000" pitchFamily="50" charset="-128"/>
              </a:rPr>
              <a:t>で</a:t>
            </a:r>
            <a:r>
              <a:rPr lang="ja-JP" altLang="en-US" dirty="0" smtClean="0">
                <a:latin typeface="HGPｺﾞｼｯｸM" panose="020B0600000000000000" pitchFamily="50" charset="-128"/>
                <a:ea typeface="HGPｺﾞｼｯｸM" panose="020B0600000000000000" pitchFamily="50" charset="-128"/>
              </a:rPr>
              <a:t>の</a:t>
            </a:r>
            <a:endParaRPr lang="en-US" altLang="ja-JP" dirty="0" smtClean="0">
              <a:latin typeface="HGPｺﾞｼｯｸM" panose="020B0600000000000000" pitchFamily="50" charset="-128"/>
              <a:ea typeface="HGPｺﾞｼｯｸM" panose="020B0600000000000000" pitchFamily="50" charset="-128"/>
            </a:endParaRPr>
          </a:p>
          <a:p>
            <a:r>
              <a:rPr kumimoji="1" lang="ja-JP" altLang="en-US" dirty="0" smtClean="0">
                <a:latin typeface="HGPｺﾞｼｯｸM" panose="020B0600000000000000" pitchFamily="50" charset="-128"/>
                <a:ea typeface="HGPｺﾞｼｯｸM" panose="020B0600000000000000" pitchFamily="50" charset="-128"/>
              </a:rPr>
              <a:t>若者が減少、高齢者も減少傾向</a:t>
            </a:r>
            <a:endParaRPr kumimoji="1" lang="ja-JP" altLang="en-US" dirty="0">
              <a:latin typeface="HGPｺﾞｼｯｸM" panose="020B0600000000000000" pitchFamily="50" charset="-128"/>
              <a:ea typeface="HGPｺﾞｼｯｸM" panose="020B0600000000000000" pitchFamily="50" charset="-128"/>
            </a:endParaRPr>
          </a:p>
        </p:txBody>
      </p:sp>
      <p:sp>
        <p:nvSpPr>
          <p:cNvPr id="6" name="テキスト ボックス 5"/>
          <p:cNvSpPr txBox="1"/>
          <p:nvPr/>
        </p:nvSpPr>
        <p:spPr>
          <a:xfrm>
            <a:off x="305788" y="2051953"/>
            <a:ext cx="4459185" cy="646331"/>
          </a:xfrm>
          <a:prstGeom prst="rect">
            <a:avLst/>
          </a:prstGeom>
          <a:noFill/>
        </p:spPr>
        <p:txBody>
          <a:bodyPr wrap="square" rtlCol="0">
            <a:spAutoFit/>
          </a:bodyPr>
          <a:lstStyle/>
          <a:p>
            <a:r>
              <a:rPr kumimoji="1" lang="ja-JP" altLang="en-US" dirty="0" smtClean="0">
                <a:latin typeface="HGPｺﾞｼｯｸM" panose="020B0600000000000000" pitchFamily="50" charset="-128"/>
                <a:ea typeface="HGPｺﾞｼｯｸM" panose="020B0600000000000000" pitchFamily="50" charset="-128"/>
              </a:rPr>
              <a:t>若者を人口再生産力とした場合</a:t>
            </a:r>
            <a:endParaRPr kumimoji="1" lang="en-US" altLang="ja-JP" dirty="0" smtClean="0">
              <a:latin typeface="HGPｺﾞｼｯｸM" panose="020B0600000000000000" pitchFamily="50" charset="-128"/>
              <a:ea typeface="HGPｺﾞｼｯｸM" panose="020B0600000000000000" pitchFamily="50" charset="-128"/>
            </a:endParaRPr>
          </a:p>
          <a:p>
            <a:r>
              <a:rPr lang="ja-JP" altLang="en-US" dirty="0" smtClean="0">
                <a:latin typeface="HGPｺﾞｼｯｸM" panose="020B0600000000000000" pitchFamily="50" charset="-128"/>
                <a:ea typeface="HGPｺﾞｼｯｸM" panose="020B0600000000000000" pitchFamily="50" charset="-128"/>
              </a:rPr>
              <a:t>地方は人口再生産力を大都市に流出</a:t>
            </a:r>
            <a:endParaRPr kumimoji="1" lang="ja-JP" altLang="en-US" dirty="0">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261256" y="2901097"/>
            <a:ext cx="4548248" cy="369332"/>
          </a:xfrm>
          <a:prstGeom prst="rect">
            <a:avLst/>
          </a:prstGeom>
          <a:noFill/>
        </p:spPr>
        <p:txBody>
          <a:bodyPr wrap="square" rtlCol="0">
            <a:spAutoFit/>
          </a:bodyPr>
          <a:lstStyle/>
          <a:p>
            <a:r>
              <a:rPr kumimoji="1" lang="ja-JP" altLang="en-US" dirty="0" smtClean="0">
                <a:latin typeface="HGPｺﾞｼｯｸM" panose="020B0600000000000000" pitchFamily="50" charset="-128"/>
                <a:ea typeface="HGPｺﾞｼｯｸM" panose="020B0600000000000000" pitchFamily="50" charset="-128"/>
              </a:rPr>
              <a:t>地方から人口減少の始まり</a:t>
            </a:r>
            <a:endParaRPr kumimoji="1" lang="ja-JP" altLang="en-US" dirty="0">
              <a:latin typeface="HGPｺﾞｼｯｸM" panose="020B0600000000000000" pitchFamily="50" charset="-128"/>
              <a:ea typeface="HGPｺﾞｼｯｸM" panose="020B0600000000000000" pitchFamily="50" charset="-128"/>
            </a:endParaRPr>
          </a:p>
        </p:txBody>
      </p:sp>
      <p:sp>
        <p:nvSpPr>
          <p:cNvPr id="3" name="正方形/長方形 2"/>
          <p:cNvSpPr/>
          <p:nvPr/>
        </p:nvSpPr>
        <p:spPr>
          <a:xfrm>
            <a:off x="4495132" y="401099"/>
            <a:ext cx="2233692" cy="814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社会減</a:t>
            </a:r>
            <a:endParaRPr kumimoji="1" lang="ja-JP" altLang="en-US" dirty="0"/>
          </a:p>
        </p:txBody>
      </p:sp>
      <p:sp>
        <p:nvSpPr>
          <p:cNvPr id="5" name="正方形/長方形 4"/>
          <p:cNvSpPr/>
          <p:nvPr/>
        </p:nvSpPr>
        <p:spPr>
          <a:xfrm>
            <a:off x="4495132" y="2492438"/>
            <a:ext cx="2233691" cy="728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自然減</a:t>
            </a:r>
            <a:endParaRPr kumimoji="1" lang="ja-JP" altLang="en-US" dirty="0"/>
          </a:p>
        </p:txBody>
      </p:sp>
      <p:sp>
        <p:nvSpPr>
          <p:cNvPr id="8" name="下矢印 7"/>
          <p:cNvSpPr/>
          <p:nvPr/>
        </p:nvSpPr>
        <p:spPr>
          <a:xfrm>
            <a:off x="5404723" y="1586396"/>
            <a:ext cx="44680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305786" y="3491140"/>
            <a:ext cx="6583387" cy="307591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dirty="0">
                <a:solidFill>
                  <a:schemeClr val="accent4"/>
                </a:solidFill>
              </a:rPr>
              <a:t>社会</a:t>
            </a:r>
            <a:r>
              <a:rPr kumimoji="1" lang="ja-JP" altLang="en-US" dirty="0" smtClean="0">
                <a:solidFill>
                  <a:schemeClr val="accent4"/>
                </a:solidFill>
              </a:rPr>
              <a:t>減は転入･転出</a:t>
            </a:r>
            <a:r>
              <a:rPr kumimoji="1" lang="ja-JP" altLang="en-US" dirty="0" smtClean="0"/>
              <a:t>など人の移動による人口の増減を</a:t>
            </a:r>
            <a:r>
              <a:rPr kumimoji="1" lang="ja-JP" altLang="en-US" dirty="0" smtClean="0"/>
              <a:t>表し</a:t>
            </a:r>
            <a:endParaRPr kumimoji="1" lang="en-US" altLang="ja-JP" dirty="0" smtClean="0"/>
          </a:p>
          <a:p>
            <a:r>
              <a:rPr lang="ja-JP" altLang="en-US" dirty="0" smtClean="0">
                <a:solidFill>
                  <a:schemeClr val="accent4"/>
                </a:solidFill>
              </a:rPr>
              <a:t>自然減</a:t>
            </a:r>
            <a:r>
              <a:rPr lang="ja-JP" altLang="en-US" dirty="0" smtClean="0">
                <a:solidFill>
                  <a:schemeClr val="accent4"/>
                </a:solidFill>
              </a:rPr>
              <a:t>は出生･死亡</a:t>
            </a:r>
            <a:r>
              <a:rPr lang="ja-JP" altLang="en-US" dirty="0" smtClean="0"/>
              <a:t>など人の生死による人口の</a:t>
            </a:r>
            <a:r>
              <a:rPr lang="ja-JP" altLang="en-US" dirty="0" smtClean="0"/>
              <a:t>増減を</a:t>
            </a:r>
            <a:r>
              <a:rPr lang="ja-JP" altLang="en-US" dirty="0" smtClean="0"/>
              <a:t>表す</a:t>
            </a:r>
            <a:endParaRPr lang="en-US" altLang="ja-JP" dirty="0" smtClean="0"/>
          </a:p>
          <a:p>
            <a:pPr algn="ctr"/>
            <a:endParaRPr kumimoji="1" lang="en-US" altLang="ja-JP" dirty="0"/>
          </a:p>
          <a:p>
            <a:r>
              <a:rPr lang="ja-JP" altLang="en-US" dirty="0" smtClean="0"/>
              <a:t>社会減で若者が地方から都心に移り、人口が減少する</a:t>
            </a:r>
            <a:endParaRPr lang="en-US" altLang="ja-JP" dirty="0" smtClean="0"/>
          </a:p>
          <a:p>
            <a:r>
              <a:rPr lang="ja-JP" altLang="en-US" dirty="0" smtClean="0"/>
              <a:t>人口再生産力の若者を失い高齢者が残った地方はやがて自然減による人口減少も始まる</a:t>
            </a:r>
            <a:endParaRPr lang="en-US" altLang="ja-JP" dirty="0" smtClean="0"/>
          </a:p>
        </p:txBody>
      </p:sp>
    </p:spTree>
    <p:extLst>
      <p:ext uri="{BB962C8B-B14F-4D97-AF65-F5344CB8AC3E}">
        <p14:creationId xmlns:p14="http://schemas.microsoft.com/office/powerpoint/2010/main" val="1256568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94075" y="269496"/>
            <a:ext cx="3094757" cy="4128365"/>
          </a:xfrm>
        </p:spPr>
        <p:txBody>
          <a:bodyPr/>
          <a:lstStyle/>
          <a:p>
            <a:pPr marL="0" indent="0" algn="ctr">
              <a:buNone/>
            </a:pPr>
            <a:r>
              <a:rPr lang="ja-JP" altLang="en-US" sz="2400" dirty="0" smtClean="0">
                <a:solidFill>
                  <a:srgbClr val="FF0000"/>
                </a:solidFill>
              </a:rPr>
              <a:t>人口集中　</a:t>
            </a:r>
            <a:endParaRPr lang="en-US" altLang="ja-JP" sz="2400" dirty="0" smtClean="0">
              <a:solidFill>
                <a:srgbClr val="FF0000"/>
              </a:solidFill>
            </a:endParaRPr>
          </a:p>
          <a:p>
            <a:pPr marL="0" indent="0" algn="ctr">
              <a:buNone/>
            </a:pPr>
            <a:endParaRPr lang="en-US" altLang="ja-JP" dirty="0" smtClean="0"/>
          </a:p>
          <a:p>
            <a:pPr marL="0" indent="0" algn="ctr">
              <a:buNone/>
            </a:pPr>
            <a:r>
              <a:rPr lang="ja-JP" altLang="en-US" dirty="0" smtClean="0"/>
              <a:t>人口減少問題</a:t>
            </a:r>
            <a:endParaRPr lang="en-US" altLang="ja-JP" dirty="0" smtClean="0"/>
          </a:p>
          <a:p>
            <a:pPr marL="0" indent="0" algn="ctr">
              <a:buNone/>
            </a:pPr>
            <a:r>
              <a:rPr lang="ja-JP" altLang="en-US" dirty="0" smtClean="0"/>
              <a:t>・少子高齢化</a:t>
            </a:r>
            <a:endParaRPr lang="en-US" altLang="ja-JP" dirty="0"/>
          </a:p>
          <a:p>
            <a:pPr marL="0" indent="0" algn="ctr">
              <a:buNone/>
            </a:pPr>
            <a:r>
              <a:rPr lang="ja-JP" altLang="en-US" dirty="0" smtClean="0"/>
              <a:t>・出生率</a:t>
            </a:r>
            <a:endParaRPr lang="ja-JP" altLang="en-US" dirty="0"/>
          </a:p>
          <a:p>
            <a:pPr algn="ct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1874" y="1542029"/>
            <a:ext cx="7423265" cy="4970108"/>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764" y="269830"/>
            <a:ext cx="1922318" cy="2471276"/>
          </a:xfrm>
          <a:prstGeom prst="rect">
            <a:avLst/>
          </a:prstGeom>
        </p:spPr>
      </p:pic>
      <p:sp>
        <p:nvSpPr>
          <p:cNvPr id="6" name="右矢印 5"/>
          <p:cNvSpPr/>
          <p:nvPr/>
        </p:nvSpPr>
        <p:spPr>
          <a:xfrm>
            <a:off x="6492755" y="611708"/>
            <a:ext cx="2680855" cy="4260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9533663" y="444265"/>
            <a:ext cx="1576072" cy="923330"/>
          </a:xfrm>
          <a:prstGeom prst="rect">
            <a:avLst/>
          </a:prstGeom>
          <a:noFill/>
        </p:spPr>
        <p:txBody>
          <a:bodyPr wrap="none" lIns="91440" tIns="45720" rIns="91440" bIns="45720">
            <a:spAutoFit/>
          </a:bodyPr>
          <a:lstStyle/>
          <a:p>
            <a:pPr algn="ctr"/>
            <a:r>
              <a:rPr lang="ja-JP"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東京</a:t>
            </a:r>
            <a:endParaRPr lang="ja-JP" alt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9" name="星 7 8"/>
          <p:cNvSpPr/>
          <p:nvPr/>
        </p:nvSpPr>
        <p:spPr>
          <a:xfrm>
            <a:off x="5293647" y="4547608"/>
            <a:ext cx="6463145" cy="1839191"/>
          </a:xfrm>
          <a:prstGeom prst="star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smtClean="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極点社会</a:t>
            </a:r>
            <a:endParaRPr kumimoji="1" lang="ja-JP" altLang="en-US" sz="4000" b="1" dirty="0">
              <a:solidFill>
                <a:schemeClr val="bg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6852001" y="1037735"/>
            <a:ext cx="2888673" cy="646331"/>
          </a:xfrm>
          <a:prstGeom prst="rect">
            <a:avLst/>
          </a:prstGeom>
          <a:noFill/>
        </p:spPr>
        <p:txBody>
          <a:bodyPr wrap="square" rtlCol="0">
            <a:spAutoFit/>
          </a:bodyPr>
          <a:lstStyle/>
          <a:p>
            <a:r>
              <a:rPr kumimoji="1" lang="ja-JP" altLang="en-US" dirty="0" smtClean="0"/>
              <a:t>東京への人口集中</a:t>
            </a:r>
            <a:endParaRPr kumimoji="1" lang="en-US" altLang="ja-JP" dirty="0" smtClean="0"/>
          </a:p>
          <a:p>
            <a:endParaRPr kumimoji="1" lang="ja-JP" altLang="en-US" dirty="0"/>
          </a:p>
        </p:txBody>
      </p:sp>
      <p:sp>
        <p:nvSpPr>
          <p:cNvPr id="13" name="ストライプ矢印 12"/>
          <p:cNvSpPr/>
          <p:nvPr/>
        </p:nvSpPr>
        <p:spPr>
          <a:xfrm rot="5400000">
            <a:off x="1486850" y="1857855"/>
            <a:ext cx="1456638" cy="270943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4000" dirty="0" smtClean="0"/>
              <a:t>加速</a:t>
            </a:r>
            <a:endParaRPr kumimoji="1" lang="ja-JP" altLang="en-US" sz="4000" dirty="0"/>
          </a:p>
        </p:txBody>
      </p:sp>
      <p:sp>
        <p:nvSpPr>
          <p:cNvPr id="11" name="コンテンツ プレースホルダー 2"/>
          <p:cNvSpPr txBox="1">
            <a:spLocks/>
          </p:cNvSpPr>
          <p:nvPr/>
        </p:nvSpPr>
        <p:spPr>
          <a:xfrm>
            <a:off x="25287" y="4117485"/>
            <a:ext cx="4379764" cy="235971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1600" dirty="0" smtClean="0"/>
              <a:t>地方から若者（特に女性）が大都市に移動してしまうため、地方では女性が減少してしまっているので生まれてくる子供が少なく、高齢者だけ残り、少子高齢化が進む</a:t>
            </a:r>
            <a:endParaRPr lang="en-US" altLang="ja-JP" sz="1600" dirty="0" smtClean="0"/>
          </a:p>
        </p:txBody>
      </p:sp>
      <p:sp>
        <p:nvSpPr>
          <p:cNvPr id="2" name="下矢印 1"/>
          <p:cNvSpPr/>
          <p:nvPr/>
        </p:nvSpPr>
        <p:spPr>
          <a:xfrm>
            <a:off x="2048915" y="776721"/>
            <a:ext cx="332509" cy="258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7448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1071</TotalTime>
  <Words>1699</Words>
  <Application>Microsoft Office PowerPoint</Application>
  <PresentationFormat>ワイド画面</PresentationFormat>
  <Paragraphs>178</Paragraphs>
  <Slides>23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HGPｺﾞｼｯｸM</vt:lpstr>
      <vt:lpstr>微軟正黑體</vt:lpstr>
      <vt:lpstr>メイリオ</vt:lpstr>
      <vt:lpstr>Arial</vt:lpstr>
      <vt:lpstr>Trebuchet MS</vt:lpstr>
      <vt:lpstr>Wingdings 3</vt:lpstr>
      <vt:lpstr>ファセット</vt:lpstr>
      <vt:lpstr>地方消滅と極点社会</vt:lpstr>
      <vt:lpstr>地方消滅</vt:lpstr>
      <vt:lpstr>PowerPoint プレゼンテーション</vt:lpstr>
      <vt:lpstr>人口減少問題</vt:lpstr>
      <vt:lpstr>PowerPoint プレゼンテーション</vt:lpstr>
      <vt:lpstr>PowerPoint プレゼンテーション</vt:lpstr>
      <vt:lpstr>PowerPoint プレゼンテーション</vt:lpstr>
      <vt:lpstr>人口集中</vt:lpstr>
      <vt:lpstr>PowerPoint プレゼンテーション</vt:lpstr>
      <vt:lpstr>極点社会</vt:lpstr>
      <vt:lpstr>都道府県別転入・転出超過数</vt:lpstr>
      <vt:lpstr>集中のメリット </vt:lpstr>
      <vt:lpstr>日本の人口減を「東京」が加速させる 人口のブラックホールが起きている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日本経済研究センター「集中の是正は必要か？）</vt:lpstr>
      <vt:lpstr>PowerPoint プレゼンテーション</vt:lpstr>
      <vt:lpstr>PowerPoint プレゼンテーション</vt:lpstr>
      <vt:lpstr>まとめ</vt:lpstr>
      <vt:lpstr>参考文系</vt:lpstr>
    </vt:vector>
  </TitlesOfParts>
  <Company>名古屋学院大学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学術情報センター</dc:creator>
  <cp:lastModifiedBy>17e0266</cp:lastModifiedBy>
  <cp:revision>57</cp:revision>
  <dcterms:created xsi:type="dcterms:W3CDTF">2015-07-10T07:26:37Z</dcterms:created>
  <dcterms:modified xsi:type="dcterms:W3CDTF">2015-11-18T03:03:39Z</dcterms:modified>
</cp:coreProperties>
</file>