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drawings/drawing12.xml" ContentType="application/vnd.openxmlformats-officedocument.drawingml.chartshape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32" r:id="rId2"/>
    <p:sldMasterId id="2147483750" r:id="rId3"/>
  </p:sldMasterIdLst>
  <p:notesMasterIdLst>
    <p:notesMasterId r:id="rId52"/>
  </p:notesMasterIdLst>
  <p:handoutMasterIdLst>
    <p:handoutMasterId r:id="rId53"/>
  </p:handoutMasterIdLst>
  <p:sldIdLst>
    <p:sldId id="283" r:id="rId4"/>
    <p:sldId id="295" r:id="rId5"/>
    <p:sldId id="296" r:id="rId6"/>
    <p:sldId id="297" r:id="rId7"/>
    <p:sldId id="312" r:id="rId8"/>
    <p:sldId id="329" r:id="rId9"/>
    <p:sldId id="282" r:id="rId10"/>
    <p:sldId id="280" r:id="rId11"/>
    <p:sldId id="322" r:id="rId12"/>
    <p:sldId id="323" r:id="rId13"/>
    <p:sldId id="284" r:id="rId14"/>
    <p:sldId id="285" r:id="rId15"/>
    <p:sldId id="286" r:id="rId16"/>
    <p:sldId id="281" r:id="rId17"/>
    <p:sldId id="287" r:id="rId18"/>
    <p:sldId id="288" r:id="rId19"/>
    <p:sldId id="289" r:id="rId20"/>
    <p:sldId id="290" r:id="rId21"/>
    <p:sldId id="291" r:id="rId22"/>
    <p:sldId id="292" r:id="rId23"/>
    <p:sldId id="294" r:id="rId24"/>
    <p:sldId id="293" r:id="rId25"/>
    <p:sldId id="298" r:id="rId26"/>
    <p:sldId id="301" r:id="rId27"/>
    <p:sldId id="302" r:id="rId28"/>
    <p:sldId id="305" r:id="rId29"/>
    <p:sldId id="327" r:id="rId30"/>
    <p:sldId id="307" r:id="rId31"/>
    <p:sldId id="308" r:id="rId32"/>
    <p:sldId id="309" r:id="rId33"/>
    <p:sldId id="310" r:id="rId34"/>
    <p:sldId id="311" r:id="rId35"/>
    <p:sldId id="324" r:id="rId36"/>
    <p:sldId id="271" r:id="rId37"/>
    <p:sldId id="259" r:id="rId38"/>
    <p:sldId id="272" r:id="rId39"/>
    <p:sldId id="262" r:id="rId40"/>
    <p:sldId id="260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299" r:id="rId49"/>
    <p:sldId id="328" r:id="rId50"/>
    <p:sldId id="300" r:id="rId51"/>
  </p:sldIdLst>
  <p:sldSz cx="9144000" cy="6858000" type="screen4x3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CCFF"/>
    <a:srgbClr val="33CCCC"/>
    <a:srgbClr val="5D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 snapToGrid="0">
      <p:cViewPr>
        <p:scale>
          <a:sx n="80" d="100"/>
          <a:sy n="80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L:\&#32076;&#28168;&#28436;&#32722;&#8546;\&#12452;&#12531;&#12479;&#12540;&#12476;&#12511;\&#21512;&#35336;&#29305;&#27530;&#20986;&#29983;&#29575;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L:\&#32076;&#28168;&#28436;&#32722;&#8546;\&#12452;&#12531;&#12479;&#12540;&#12476;&#12511;\&#24180;&#40802;&#38542;&#32026;&#21029;&#23436;&#20840;&#22833;&#26989;&#32773;&#12362;&#12424;&#12403;&#23436;&#20840;&#22833;&#26989;&#29575;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L:\&#32076;&#28168;&#28436;&#32722;&#8546;\&#12452;&#12531;&#12479;&#12540;&#12476;&#12511;\&#21172;&#20685;&#21147;&#35519;&#26619;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L:\&#32076;&#28168;&#28436;&#32722;&#8546;\&#12452;&#12531;&#12479;&#12540;&#12476;&#12511;\-11&#23601;&#26989;&#27083;&#36896;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L:\&#32076;&#28168;&#28436;&#32722;&#8546;\&#12452;&#12531;&#12479;&#12540;&#12476;&#12511;\&#23601;&#26989;&#27083;&#36896;&#22522;&#26412;&#35519;&#26619;&#32080;&#26524;-114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L:\&#32076;&#28168;&#28436;&#32722;&#8546;\&#12452;&#12531;&#12479;&#12540;&#12476;&#12511;\&#21512;&#35336;&#29305;&#27530;&#20986;&#29983;&#2957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800">
                <a:solidFill>
                  <a:schemeClr val="tx1"/>
                </a:solidFill>
              </a:rPr>
              <a:t>65</a:t>
            </a:r>
            <a:r>
              <a:rPr lang="ja-JP" altLang="en-US" sz="1800">
                <a:solidFill>
                  <a:schemeClr val="tx1"/>
                </a:solidFill>
              </a:rPr>
              <a:t>歳以上人口比率</a:t>
            </a:r>
          </a:p>
        </c:rich>
      </c:tx>
      <c:layout>
        <c:manualLayout>
          <c:xMode val="edge"/>
          <c:yMode val="edge"/>
          <c:x val="0.33646439143454121"/>
          <c:y val="2.7118057112530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5292933789636718E-2"/>
          <c:y val="0.12442858311775776"/>
          <c:w val="0.85978329682287014"/>
          <c:h val="0.5794064590847007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ドイツ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Sheet1!$B$1:$U$1</c:f>
              <c:strCach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15.422047249883301</c:v>
                </c:pt>
                <c:pt idx="1">
                  <c:v>15.585686672161801</c:v>
                </c:pt>
                <c:pt idx="2">
                  <c:v>15.684804384856699</c:v>
                </c:pt>
                <c:pt idx="3">
                  <c:v>15.7744652786049</c:v>
                </c:pt>
                <c:pt idx="4">
                  <c:v>15.9337384859032</c:v>
                </c:pt>
                <c:pt idx="5">
                  <c:v>16.203950318651401</c:v>
                </c:pt>
                <c:pt idx="6">
                  <c:v>16.627027800875499</c:v>
                </c:pt>
                <c:pt idx="7">
                  <c:v>17.158483893522</c:v>
                </c:pt>
                <c:pt idx="8">
                  <c:v>17.751843977038401</c:v>
                </c:pt>
                <c:pt idx="9">
                  <c:v>18.324930972396398</c:v>
                </c:pt>
                <c:pt idx="10">
                  <c:v>18.823114032514301</c:v>
                </c:pt>
                <c:pt idx="11">
                  <c:v>19.2988212185012</c:v>
                </c:pt>
                <c:pt idx="12">
                  <c:v>19.7186242475142</c:v>
                </c:pt>
                <c:pt idx="13">
                  <c:v>20.0719434056812</c:v>
                </c:pt>
                <c:pt idx="14">
                  <c:v>20.363271416176101</c:v>
                </c:pt>
                <c:pt idx="15">
                  <c:v>20.604912964402601</c:v>
                </c:pt>
                <c:pt idx="16">
                  <c:v>20.762610574753399</c:v>
                </c:pt>
                <c:pt idx="17">
                  <c:v>20.864925837078999</c:v>
                </c:pt>
                <c:pt idx="18">
                  <c:v>20.951761441487001</c:v>
                </c:pt>
                <c:pt idx="19">
                  <c:v>21.070280975949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フランス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Sheet1!$B$1:$U$1</c:f>
              <c:strCach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15.109699254694601</c:v>
                </c:pt>
                <c:pt idx="1">
                  <c:v>15.3294239728141</c:v>
                </c:pt>
                <c:pt idx="2">
                  <c:v>15.547131846885399</c:v>
                </c:pt>
                <c:pt idx="3">
                  <c:v>15.7559035368688</c:v>
                </c:pt>
                <c:pt idx="4">
                  <c:v>15.943313547204299</c:v>
                </c:pt>
                <c:pt idx="5">
                  <c:v>16.102326321825998</c:v>
                </c:pt>
                <c:pt idx="6">
                  <c:v>16.234482116918901</c:v>
                </c:pt>
                <c:pt idx="7">
                  <c:v>16.359152572343501</c:v>
                </c:pt>
                <c:pt idx="8">
                  <c:v>16.474362951027899</c:v>
                </c:pt>
                <c:pt idx="9">
                  <c:v>16.567364437603199</c:v>
                </c:pt>
                <c:pt idx="10">
                  <c:v>16.6305981055392</c:v>
                </c:pt>
                <c:pt idx="11">
                  <c:v>16.668424768963199</c:v>
                </c:pt>
                <c:pt idx="12">
                  <c:v>16.689795676168099</c:v>
                </c:pt>
                <c:pt idx="13">
                  <c:v>16.7197107203298</c:v>
                </c:pt>
                <c:pt idx="14">
                  <c:v>16.816175744343099</c:v>
                </c:pt>
                <c:pt idx="15">
                  <c:v>17.024859589572799</c:v>
                </c:pt>
                <c:pt idx="16">
                  <c:v>17.327484389720301</c:v>
                </c:pt>
                <c:pt idx="17">
                  <c:v>17.719324113518599</c:v>
                </c:pt>
                <c:pt idx="18">
                  <c:v>18.183092869241801</c:v>
                </c:pt>
                <c:pt idx="19">
                  <c:v>18.669088931814201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イギリス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Sheet1!$B$1:$U$1</c:f>
              <c:strCach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0">
                  <c:v>15.854730752512101</c:v>
                </c:pt>
                <c:pt idx="1">
                  <c:v>15.861664156479</c:v>
                </c:pt>
                <c:pt idx="2">
                  <c:v>15.8580538899432</c:v>
                </c:pt>
                <c:pt idx="3">
                  <c:v>15.849352076618301</c:v>
                </c:pt>
                <c:pt idx="4">
                  <c:v>15.8384936876419</c:v>
                </c:pt>
                <c:pt idx="5">
                  <c:v>15.827384386676099</c:v>
                </c:pt>
                <c:pt idx="6">
                  <c:v>15.8601082416398</c:v>
                </c:pt>
                <c:pt idx="7">
                  <c:v>15.894975880350501</c:v>
                </c:pt>
                <c:pt idx="8">
                  <c:v>15.9316718070493</c:v>
                </c:pt>
                <c:pt idx="9">
                  <c:v>15.965459542929199</c:v>
                </c:pt>
                <c:pt idx="10">
                  <c:v>15.993634081986199</c:v>
                </c:pt>
                <c:pt idx="11">
                  <c:v>16.0094016621915</c:v>
                </c:pt>
                <c:pt idx="12">
                  <c:v>16.0060747169913</c:v>
                </c:pt>
                <c:pt idx="13">
                  <c:v>16.0070754204678</c:v>
                </c:pt>
                <c:pt idx="14">
                  <c:v>16.0542335723581</c:v>
                </c:pt>
                <c:pt idx="15">
                  <c:v>16.1750037677375</c:v>
                </c:pt>
                <c:pt idx="16">
                  <c:v>16.431611462236798</c:v>
                </c:pt>
                <c:pt idx="17">
                  <c:v>16.774294919070901</c:v>
                </c:pt>
                <c:pt idx="18">
                  <c:v>17.155182245497802</c:v>
                </c:pt>
                <c:pt idx="19">
                  <c:v>17.498577831759398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イタリア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Sheet1!$B$1:$U$1</c:f>
              <c:strCach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0">
                  <c:v>16.498992579429402</c:v>
                </c:pt>
                <c:pt idx="1">
                  <c:v>16.819484008819</c:v>
                </c:pt>
                <c:pt idx="2">
                  <c:v>17.1283953293119</c:v>
                </c:pt>
                <c:pt idx="3">
                  <c:v>17.434259108865799</c:v>
                </c:pt>
                <c:pt idx="4">
                  <c:v>17.7487960120942</c:v>
                </c:pt>
                <c:pt idx="5">
                  <c:v>18.076848054583898</c:v>
                </c:pt>
                <c:pt idx="6">
                  <c:v>18.363854196727601</c:v>
                </c:pt>
                <c:pt idx="7">
                  <c:v>18.6634561588792</c:v>
                </c:pt>
                <c:pt idx="8">
                  <c:v>18.9639054361623</c:v>
                </c:pt>
                <c:pt idx="9">
                  <c:v>19.239309188821402</c:v>
                </c:pt>
                <c:pt idx="10">
                  <c:v>19.472949300219899</c:v>
                </c:pt>
                <c:pt idx="11">
                  <c:v>19.6731191479833</c:v>
                </c:pt>
                <c:pt idx="12">
                  <c:v>19.844754861372301</c:v>
                </c:pt>
                <c:pt idx="13">
                  <c:v>20.0051487515837</c:v>
                </c:pt>
                <c:pt idx="14">
                  <c:v>20.193496259685801</c:v>
                </c:pt>
                <c:pt idx="15">
                  <c:v>20.442225899584098</c:v>
                </c:pt>
                <c:pt idx="16">
                  <c:v>20.777262444760101</c:v>
                </c:pt>
                <c:pt idx="17">
                  <c:v>21.1636862520206</c:v>
                </c:pt>
                <c:pt idx="18">
                  <c:v>21.5880087454983</c:v>
                </c:pt>
                <c:pt idx="19">
                  <c:v>22.014192087607501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日本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Sheet1!$B$1:$U$1</c:f>
              <c:strCach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strCache>
            </c:strRef>
          </c:cat>
          <c:val>
            <c:numRef>
              <c:f>Sheet1!$B$6:$U$6</c:f>
              <c:numCache>
                <c:formatCode>General</c:formatCode>
                <c:ptCount val="20"/>
                <c:pt idx="0">
                  <c:v>14.3931702327473</c:v>
                </c:pt>
                <c:pt idx="1">
                  <c:v>14.9406389209257</c:v>
                </c:pt>
                <c:pt idx="2">
                  <c:v>15.4979482188436</c:v>
                </c:pt>
                <c:pt idx="3">
                  <c:v>16.060675902061298</c:v>
                </c:pt>
                <c:pt idx="4">
                  <c:v>16.622353733890499</c:v>
                </c:pt>
                <c:pt idx="5">
                  <c:v>17.1803714815345</c:v>
                </c:pt>
                <c:pt idx="6">
                  <c:v>17.7031691020021</c:v>
                </c:pt>
                <c:pt idx="7">
                  <c:v>18.226466924318899</c:v>
                </c:pt>
                <c:pt idx="8">
                  <c:v>18.754942742668302</c:v>
                </c:pt>
                <c:pt idx="9">
                  <c:v>19.2935446603211</c:v>
                </c:pt>
                <c:pt idx="10">
                  <c:v>19.846772161585399</c:v>
                </c:pt>
                <c:pt idx="11">
                  <c:v>20.393574229968198</c:v>
                </c:pt>
                <c:pt idx="12">
                  <c:v>20.957628963737299</c:v>
                </c:pt>
                <c:pt idx="13">
                  <c:v>21.556651499906899</c:v>
                </c:pt>
                <c:pt idx="14">
                  <c:v>22.215028756985902</c:v>
                </c:pt>
                <c:pt idx="15">
                  <c:v>22.9421995174011</c:v>
                </c:pt>
                <c:pt idx="16">
                  <c:v>23.587288776915901</c:v>
                </c:pt>
                <c:pt idx="17">
                  <c:v>24.2867873787552</c:v>
                </c:pt>
                <c:pt idx="18">
                  <c:v>25.009326301025698</c:v>
                </c:pt>
                <c:pt idx="19">
                  <c:v>25.705422197752899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スウェーデン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Sheet1!$B$1:$U$1</c:f>
              <c:strCach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strCache>
            </c:strRef>
          </c:cat>
          <c:val>
            <c:numRef>
              <c:f>Sheet1!$B$7:$U$7</c:f>
              <c:numCache>
                <c:formatCode>General</c:formatCode>
                <c:ptCount val="20"/>
                <c:pt idx="0">
                  <c:v>17.462749469791699</c:v>
                </c:pt>
                <c:pt idx="1">
                  <c:v>17.414429420233201</c:v>
                </c:pt>
                <c:pt idx="2">
                  <c:v>17.377746693628001</c:v>
                </c:pt>
                <c:pt idx="3">
                  <c:v>17.348127861631401</c:v>
                </c:pt>
                <c:pt idx="4">
                  <c:v>17.3124336118697</c:v>
                </c:pt>
                <c:pt idx="5">
                  <c:v>17.264472147194599</c:v>
                </c:pt>
                <c:pt idx="6">
                  <c:v>17.258331528602401</c:v>
                </c:pt>
                <c:pt idx="7">
                  <c:v>17.2181147923692</c:v>
                </c:pt>
                <c:pt idx="8">
                  <c:v>17.180003502209399</c:v>
                </c:pt>
                <c:pt idx="9">
                  <c:v>17.192134470950698</c:v>
                </c:pt>
                <c:pt idx="10">
                  <c:v>17.276487700166602</c:v>
                </c:pt>
                <c:pt idx="11">
                  <c:v>17.359243185865601</c:v>
                </c:pt>
                <c:pt idx="12">
                  <c:v>17.513194125495101</c:v>
                </c:pt>
                <c:pt idx="13">
                  <c:v>17.7172664372725</c:v>
                </c:pt>
                <c:pt idx="14">
                  <c:v>17.948892408736899</c:v>
                </c:pt>
                <c:pt idx="15">
                  <c:v>18.2032075940465</c:v>
                </c:pt>
                <c:pt idx="16">
                  <c:v>18.495517816289201</c:v>
                </c:pt>
                <c:pt idx="17">
                  <c:v>18.853042456208499</c:v>
                </c:pt>
                <c:pt idx="18">
                  <c:v>19.251137257803101</c:v>
                </c:pt>
                <c:pt idx="19">
                  <c:v>19.631624341831099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アメリカ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Sheet1!$B$1:$U$1</c:f>
              <c:strCach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strCache>
            </c:strRef>
          </c:cat>
          <c:val>
            <c:numRef>
              <c:f>Sheet1!$B$8:$U$8</c:f>
              <c:numCache>
                <c:formatCode>General</c:formatCode>
                <c:ptCount val="20"/>
                <c:pt idx="0">
                  <c:v>12.592836920409701</c:v>
                </c:pt>
                <c:pt idx="1">
                  <c:v>12.548215246230001</c:v>
                </c:pt>
                <c:pt idx="2">
                  <c:v>12.492233251802</c:v>
                </c:pt>
                <c:pt idx="3">
                  <c:v>12.4315620782404</c:v>
                </c:pt>
                <c:pt idx="4">
                  <c:v>12.3720144068082</c:v>
                </c:pt>
                <c:pt idx="5">
                  <c:v>12.318244126552599</c:v>
                </c:pt>
                <c:pt idx="6">
                  <c:v>12.2962265579194</c:v>
                </c:pt>
                <c:pt idx="7">
                  <c:v>12.2800027692226</c:v>
                </c:pt>
                <c:pt idx="8">
                  <c:v>12.2750725362624</c:v>
                </c:pt>
                <c:pt idx="9">
                  <c:v>12.2873366041623</c:v>
                </c:pt>
                <c:pt idx="10">
                  <c:v>12.3208857200084</c:v>
                </c:pt>
                <c:pt idx="11">
                  <c:v>12.3905071582908</c:v>
                </c:pt>
                <c:pt idx="12">
                  <c:v>12.485070367565401</c:v>
                </c:pt>
                <c:pt idx="13">
                  <c:v>12.614481402716001</c:v>
                </c:pt>
                <c:pt idx="14">
                  <c:v>12.789042153072099</c:v>
                </c:pt>
                <c:pt idx="15">
                  <c:v>13.012430416962999</c:v>
                </c:pt>
                <c:pt idx="16">
                  <c:v>13.2907766221524</c:v>
                </c:pt>
                <c:pt idx="17">
                  <c:v>13.6235403068426</c:v>
                </c:pt>
                <c:pt idx="18">
                  <c:v>13.9970054921467</c:v>
                </c:pt>
                <c:pt idx="19">
                  <c:v>14.3897106161988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世界計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Sheet1!$B$1:$U$1</c:f>
              <c:strCach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strCache>
            </c:strRef>
          </c:cat>
          <c:val>
            <c:numRef>
              <c:f>Sheet1!$B$9:$U$9</c:f>
              <c:numCache>
                <c:formatCode>General</c:formatCode>
                <c:ptCount val="20"/>
                <c:pt idx="0">
                  <c:v>6.4527061212921053</c:v>
                </c:pt>
                <c:pt idx="1">
                  <c:v>6.5422718473613273</c:v>
                </c:pt>
                <c:pt idx="2">
                  <c:v>6.6187412498601805</c:v>
                </c:pt>
                <c:pt idx="3">
                  <c:v>6.6882974868721776</c:v>
                </c:pt>
                <c:pt idx="4">
                  <c:v>6.7594578805500909</c:v>
                </c:pt>
                <c:pt idx="5">
                  <c:v>6.835035395872918</c:v>
                </c:pt>
                <c:pt idx="6">
                  <c:v>6.9325298049480066</c:v>
                </c:pt>
                <c:pt idx="7">
                  <c:v>7.0305560721453348</c:v>
                </c:pt>
                <c:pt idx="8">
                  <c:v>7.1250668080534663</c:v>
                </c:pt>
                <c:pt idx="9">
                  <c:v>7.2076165597362394</c:v>
                </c:pt>
                <c:pt idx="10">
                  <c:v>7.2750645700504233</c:v>
                </c:pt>
                <c:pt idx="11">
                  <c:v>7.3495905415197225</c:v>
                </c:pt>
                <c:pt idx="12">
                  <c:v>7.4146244690112209</c:v>
                </c:pt>
                <c:pt idx="13">
                  <c:v>7.4772915685671286</c:v>
                </c:pt>
                <c:pt idx="14">
                  <c:v>7.5459264909133861</c:v>
                </c:pt>
                <c:pt idx="15">
                  <c:v>7.6268829852674713</c:v>
                </c:pt>
                <c:pt idx="16">
                  <c:v>7.7295289801180962</c:v>
                </c:pt>
                <c:pt idx="17">
                  <c:v>7.8368339607611439</c:v>
                </c:pt>
                <c:pt idx="18">
                  <c:v>7.9599191532739901</c:v>
                </c:pt>
                <c:pt idx="19">
                  <c:v>8.1026528655090004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992112"/>
        <c:axId val="298992504"/>
      </c:lineChart>
      <c:catAx>
        <c:axId val="29899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18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8992504"/>
        <c:crosses val="autoZero"/>
        <c:auto val="1"/>
        <c:lblAlgn val="ctr"/>
        <c:lblOffset val="100"/>
        <c:noMultiLvlLbl val="0"/>
      </c:catAx>
      <c:valAx>
        <c:axId val="29899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8992112"/>
        <c:crosses val="autoZero"/>
        <c:crossBetween val="between"/>
        <c:majorUnit val="7.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2014747700171234"/>
          <c:y val="0.81174633105498961"/>
          <c:w val="0.74482502103998371"/>
          <c:h val="0.12530580607890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altLang="ja-JP"/>
              <a:t>【</a:t>
            </a:r>
            <a:r>
              <a:rPr lang="ja-JP" altLang="en-US"/>
              <a:t>図</a:t>
            </a:r>
            <a:r>
              <a:rPr lang="en-US" altLang="ja-JP"/>
              <a:t>】</a:t>
            </a:r>
            <a:r>
              <a:rPr lang="ja-JP" altLang="en-US"/>
              <a:t>日本とスウェーデンの合計特殊出生率の比較</a:t>
            </a:r>
          </a:p>
        </c:rich>
      </c:tx>
      <c:layout>
        <c:manualLayout>
          <c:xMode val="edge"/>
          <c:yMode val="edge"/>
          <c:x val="0.2174901002204529"/>
          <c:y val="1.62230658784215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005803204006333E-2"/>
          <c:y val="0.14142202198161555"/>
          <c:w val="0.88097333953568446"/>
          <c:h val="0.6280747180763276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スウェーデン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Sheet1!$B$1:$BC$1</c:f>
              <c:numCache>
                <c:formatCode>General</c:formatCode>
                <c:ptCount val="54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</c:numCache>
            </c:numRef>
          </c:cat>
          <c:val>
            <c:numRef>
              <c:f>Sheet1!$B$2:$BC$2</c:f>
              <c:numCache>
                <c:formatCode>General</c:formatCode>
                <c:ptCount val="54"/>
                <c:pt idx="0">
                  <c:v>2.17</c:v>
                </c:pt>
                <c:pt idx="1">
                  <c:v>2.21</c:v>
                </c:pt>
                <c:pt idx="2">
                  <c:v>2.25</c:v>
                </c:pt>
                <c:pt idx="3">
                  <c:v>2.33</c:v>
                </c:pt>
                <c:pt idx="4">
                  <c:v>2.4700000000000002</c:v>
                </c:pt>
                <c:pt idx="5">
                  <c:v>2.39</c:v>
                </c:pt>
                <c:pt idx="6">
                  <c:v>2.37</c:v>
                </c:pt>
                <c:pt idx="7">
                  <c:v>2.2799999999999998</c:v>
                </c:pt>
                <c:pt idx="8">
                  <c:v>2.0699999999999998</c:v>
                </c:pt>
                <c:pt idx="9">
                  <c:v>1.93</c:v>
                </c:pt>
                <c:pt idx="10">
                  <c:v>1.92</c:v>
                </c:pt>
                <c:pt idx="11">
                  <c:v>1.96</c:v>
                </c:pt>
                <c:pt idx="12">
                  <c:v>1.91</c:v>
                </c:pt>
                <c:pt idx="13">
                  <c:v>1.87</c:v>
                </c:pt>
                <c:pt idx="14">
                  <c:v>1.87</c:v>
                </c:pt>
                <c:pt idx="15">
                  <c:v>1.77</c:v>
                </c:pt>
                <c:pt idx="16">
                  <c:v>1.68</c:v>
                </c:pt>
                <c:pt idx="17">
                  <c:v>1.64</c:v>
                </c:pt>
                <c:pt idx="18">
                  <c:v>1.6</c:v>
                </c:pt>
                <c:pt idx="19">
                  <c:v>1.66</c:v>
                </c:pt>
                <c:pt idx="20">
                  <c:v>1.68</c:v>
                </c:pt>
                <c:pt idx="21">
                  <c:v>1.63</c:v>
                </c:pt>
                <c:pt idx="22">
                  <c:v>1.62</c:v>
                </c:pt>
                <c:pt idx="23">
                  <c:v>1.61</c:v>
                </c:pt>
                <c:pt idx="24">
                  <c:v>1.66</c:v>
                </c:pt>
                <c:pt idx="25">
                  <c:v>1.74</c:v>
                </c:pt>
                <c:pt idx="26">
                  <c:v>1.8</c:v>
                </c:pt>
                <c:pt idx="27">
                  <c:v>1.84</c:v>
                </c:pt>
                <c:pt idx="28">
                  <c:v>1.96</c:v>
                </c:pt>
                <c:pt idx="29">
                  <c:v>2.0099999999999998</c:v>
                </c:pt>
                <c:pt idx="30">
                  <c:v>2.13</c:v>
                </c:pt>
                <c:pt idx="31">
                  <c:v>2.11</c:v>
                </c:pt>
                <c:pt idx="32">
                  <c:v>2.09</c:v>
                </c:pt>
                <c:pt idx="33">
                  <c:v>1.99</c:v>
                </c:pt>
                <c:pt idx="34">
                  <c:v>1.88</c:v>
                </c:pt>
                <c:pt idx="35">
                  <c:v>1.73</c:v>
                </c:pt>
                <c:pt idx="36">
                  <c:v>1.6</c:v>
                </c:pt>
                <c:pt idx="37">
                  <c:v>1.52</c:v>
                </c:pt>
                <c:pt idx="38">
                  <c:v>1.5</c:v>
                </c:pt>
                <c:pt idx="39">
                  <c:v>1.5</c:v>
                </c:pt>
                <c:pt idx="40">
                  <c:v>1.54</c:v>
                </c:pt>
                <c:pt idx="41">
                  <c:v>1.57</c:v>
                </c:pt>
                <c:pt idx="42">
                  <c:v>1.65</c:v>
                </c:pt>
                <c:pt idx="43">
                  <c:v>1.71</c:v>
                </c:pt>
                <c:pt idx="44">
                  <c:v>1.75</c:v>
                </c:pt>
                <c:pt idx="45">
                  <c:v>1.77</c:v>
                </c:pt>
                <c:pt idx="46">
                  <c:v>1.85</c:v>
                </c:pt>
                <c:pt idx="47">
                  <c:v>1.88</c:v>
                </c:pt>
                <c:pt idx="48">
                  <c:v>1.91</c:v>
                </c:pt>
                <c:pt idx="49">
                  <c:v>1.94</c:v>
                </c:pt>
                <c:pt idx="50">
                  <c:v>1.98</c:v>
                </c:pt>
                <c:pt idx="51">
                  <c:v>1.9</c:v>
                </c:pt>
                <c:pt idx="52">
                  <c:v>1.91</c:v>
                </c:pt>
                <c:pt idx="53">
                  <c:v>1.91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日本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Sheet1!$B$1:$BC$1</c:f>
              <c:numCache>
                <c:formatCode>General</c:formatCode>
                <c:ptCount val="54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</c:numCache>
            </c:numRef>
          </c:cat>
          <c:val>
            <c:numRef>
              <c:f>Sheet1!$B$3:$BC$3</c:f>
              <c:numCache>
                <c:formatCode>0.00_);[Red]\(0.00\)</c:formatCode>
                <c:ptCount val="54"/>
                <c:pt idx="0">
                  <c:v>2</c:v>
                </c:pt>
                <c:pt idx="1">
                  <c:v>1.96</c:v>
                </c:pt>
                <c:pt idx="2">
                  <c:v>1.98</c:v>
                </c:pt>
                <c:pt idx="3">
                  <c:v>2</c:v>
                </c:pt>
                <c:pt idx="4">
                  <c:v>2.0499999999999998</c:v>
                </c:pt>
                <c:pt idx="5">
                  <c:v>2.14</c:v>
                </c:pt>
                <c:pt idx="6">
                  <c:v>1.58</c:v>
                </c:pt>
                <c:pt idx="7">
                  <c:v>2.23</c:v>
                </c:pt>
                <c:pt idx="8">
                  <c:v>2.13</c:v>
                </c:pt>
                <c:pt idx="9">
                  <c:v>2.13</c:v>
                </c:pt>
                <c:pt idx="10">
                  <c:v>2.13</c:v>
                </c:pt>
                <c:pt idx="11">
                  <c:v>2.16</c:v>
                </c:pt>
                <c:pt idx="12">
                  <c:v>2.14</c:v>
                </c:pt>
                <c:pt idx="13">
                  <c:v>2.14</c:v>
                </c:pt>
                <c:pt idx="14">
                  <c:v>2.0499999999999998</c:v>
                </c:pt>
                <c:pt idx="15">
                  <c:v>1.91</c:v>
                </c:pt>
                <c:pt idx="16">
                  <c:v>1.85</c:v>
                </c:pt>
                <c:pt idx="17">
                  <c:v>1.8</c:v>
                </c:pt>
                <c:pt idx="18">
                  <c:v>1.79</c:v>
                </c:pt>
                <c:pt idx="19">
                  <c:v>1.77</c:v>
                </c:pt>
                <c:pt idx="20">
                  <c:v>1.75</c:v>
                </c:pt>
                <c:pt idx="21">
                  <c:v>1.74</c:v>
                </c:pt>
                <c:pt idx="22">
                  <c:v>1.77</c:v>
                </c:pt>
                <c:pt idx="23">
                  <c:v>1.8</c:v>
                </c:pt>
                <c:pt idx="24">
                  <c:v>1.81</c:v>
                </c:pt>
                <c:pt idx="25">
                  <c:v>1.76</c:v>
                </c:pt>
                <c:pt idx="26">
                  <c:v>1.72</c:v>
                </c:pt>
                <c:pt idx="27">
                  <c:v>1.69</c:v>
                </c:pt>
                <c:pt idx="28">
                  <c:v>1.66</c:v>
                </c:pt>
                <c:pt idx="29">
                  <c:v>1.57</c:v>
                </c:pt>
                <c:pt idx="30">
                  <c:v>1.54</c:v>
                </c:pt>
                <c:pt idx="31">
                  <c:v>1.53</c:v>
                </c:pt>
                <c:pt idx="32">
                  <c:v>1.5</c:v>
                </c:pt>
                <c:pt idx="33">
                  <c:v>1.46</c:v>
                </c:pt>
                <c:pt idx="34">
                  <c:v>1.5</c:v>
                </c:pt>
                <c:pt idx="35">
                  <c:v>1.42</c:v>
                </c:pt>
                <c:pt idx="36">
                  <c:v>1.43</c:v>
                </c:pt>
                <c:pt idx="37">
                  <c:v>1.39</c:v>
                </c:pt>
                <c:pt idx="38">
                  <c:v>1.38</c:v>
                </c:pt>
                <c:pt idx="39">
                  <c:v>1.34</c:v>
                </c:pt>
                <c:pt idx="40">
                  <c:v>1.36</c:v>
                </c:pt>
                <c:pt idx="41">
                  <c:v>1.33</c:v>
                </c:pt>
                <c:pt idx="42">
                  <c:v>1.32</c:v>
                </c:pt>
                <c:pt idx="43">
                  <c:v>1.29</c:v>
                </c:pt>
                <c:pt idx="44">
                  <c:v>1.29</c:v>
                </c:pt>
                <c:pt idx="45">
                  <c:v>1.26</c:v>
                </c:pt>
                <c:pt idx="46">
                  <c:v>1.32</c:v>
                </c:pt>
                <c:pt idx="47">
                  <c:v>1.34</c:v>
                </c:pt>
                <c:pt idx="48">
                  <c:v>1.37</c:v>
                </c:pt>
                <c:pt idx="49">
                  <c:v>1.37</c:v>
                </c:pt>
                <c:pt idx="50">
                  <c:v>1.39</c:v>
                </c:pt>
                <c:pt idx="51">
                  <c:v>1.39</c:v>
                </c:pt>
                <c:pt idx="52">
                  <c:v>1.41</c:v>
                </c:pt>
                <c:pt idx="53">
                  <c:v>1.43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272784"/>
        <c:axId val="298272000"/>
      </c:lineChart>
      <c:catAx>
        <c:axId val="29827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272000"/>
        <c:crosses val="autoZero"/>
        <c:auto val="1"/>
        <c:lblAlgn val="ctr"/>
        <c:lblOffset val="100"/>
        <c:noMultiLvlLbl val="0"/>
      </c:catAx>
      <c:valAx>
        <c:axId val="298272000"/>
        <c:scaling>
          <c:orientation val="minMax"/>
          <c:max val="2.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272784"/>
        <c:crosses val="autoZero"/>
        <c:crossBetween val="between"/>
        <c:majorUnit val="0.5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95270018835597"/>
          <c:y val="0.21633378510952486"/>
          <c:w val="0.12445248181904271"/>
          <c:h val="7.334007378301457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681426741356E-2"/>
          <c:y val="1.8807017543859651E-2"/>
          <c:w val="0.90722848477064588"/>
          <c:h val="0.87749744439839761"/>
        </c:manualLayout>
      </c:layout>
      <c:lineChart>
        <c:grouping val="standard"/>
        <c:varyColors val="0"/>
        <c:ser>
          <c:idx val="0"/>
          <c:order val="0"/>
          <c:tx>
            <c:strRef>
              <c:f>Sheet1!$H$4</c:f>
              <c:strCache>
                <c:ptCount val="1"/>
                <c:pt idx="0">
                  <c:v>0--14歳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Sheet1!$G$5:$G$35</c:f>
              <c:strCache>
                <c:ptCount val="31"/>
                <c:pt idx="0">
                  <c:v>昭和15年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  <c:pt idx="10">
                  <c:v>平成2年</c:v>
                </c:pt>
                <c:pt idx="11">
                  <c:v>7</c:v>
                </c:pt>
                <c:pt idx="12">
                  <c:v>12</c:v>
                </c:pt>
                <c:pt idx="13">
                  <c:v>17</c:v>
                </c:pt>
                <c:pt idx="14">
                  <c:v>22</c:v>
                </c:pt>
                <c:pt idx="15">
                  <c:v>27</c:v>
                </c:pt>
                <c:pt idx="16">
                  <c:v>32</c:v>
                </c:pt>
                <c:pt idx="17">
                  <c:v>37</c:v>
                </c:pt>
                <c:pt idx="18">
                  <c:v>42</c:v>
                </c:pt>
                <c:pt idx="19">
                  <c:v>47</c:v>
                </c:pt>
                <c:pt idx="20">
                  <c:v>52</c:v>
                </c:pt>
                <c:pt idx="21">
                  <c:v>57</c:v>
                </c:pt>
                <c:pt idx="22">
                  <c:v>62</c:v>
                </c:pt>
                <c:pt idx="23">
                  <c:v>67</c:v>
                </c:pt>
                <c:pt idx="24">
                  <c:v>72</c:v>
                </c:pt>
                <c:pt idx="25">
                  <c:v>77</c:v>
                </c:pt>
                <c:pt idx="26">
                  <c:v>82</c:v>
                </c:pt>
                <c:pt idx="27">
                  <c:v>87</c:v>
                </c:pt>
                <c:pt idx="28">
                  <c:v>92</c:v>
                </c:pt>
                <c:pt idx="29">
                  <c:v>97</c:v>
                </c:pt>
                <c:pt idx="30">
                  <c:v>102</c:v>
                </c:pt>
              </c:strCache>
            </c:strRef>
          </c:cat>
          <c:val>
            <c:numRef>
              <c:f>Sheet1!$H$5:$H$35</c:f>
              <c:numCache>
                <c:formatCode>#,##0</c:formatCode>
                <c:ptCount val="31"/>
                <c:pt idx="0">
                  <c:v>26369</c:v>
                </c:pt>
                <c:pt idx="1">
                  <c:v>26477</c:v>
                </c:pt>
                <c:pt idx="2">
                  <c:v>29786</c:v>
                </c:pt>
                <c:pt idx="3">
                  <c:v>30123</c:v>
                </c:pt>
                <c:pt idx="4">
                  <c:v>28434</c:v>
                </c:pt>
                <c:pt idx="5">
                  <c:v>25529</c:v>
                </c:pt>
                <c:pt idx="6">
                  <c:v>25153</c:v>
                </c:pt>
                <c:pt idx="7">
                  <c:v>27221</c:v>
                </c:pt>
                <c:pt idx="8">
                  <c:v>27507</c:v>
                </c:pt>
                <c:pt idx="9">
                  <c:v>26033</c:v>
                </c:pt>
                <c:pt idx="10">
                  <c:v>22486</c:v>
                </c:pt>
                <c:pt idx="11">
                  <c:v>20014</c:v>
                </c:pt>
                <c:pt idx="12">
                  <c:v>18472</c:v>
                </c:pt>
                <c:pt idx="13">
                  <c:v>17521</c:v>
                </c:pt>
                <c:pt idx="14">
                  <c:v>16803</c:v>
                </c:pt>
                <c:pt idx="15">
                  <c:v>15827</c:v>
                </c:pt>
                <c:pt idx="16">
                  <c:v>14568</c:v>
                </c:pt>
                <c:pt idx="17">
                  <c:v>13240</c:v>
                </c:pt>
                <c:pt idx="18">
                  <c:v>12039</c:v>
                </c:pt>
                <c:pt idx="19">
                  <c:v>11287</c:v>
                </c:pt>
                <c:pt idx="20">
                  <c:v>10732</c:v>
                </c:pt>
                <c:pt idx="21">
                  <c:v>10116</c:v>
                </c:pt>
                <c:pt idx="22">
                  <c:v>9387</c:v>
                </c:pt>
                <c:pt idx="23">
                  <c:v>8614</c:v>
                </c:pt>
                <c:pt idx="24">
                  <c:v>7912</c:v>
                </c:pt>
                <c:pt idx="25">
                  <c:v>7354</c:v>
                </c:pt>
                <c:pt idx="26">
                  <c:v>6911</c:v>
                </c:pt>
                <c:pt idx="27">
                  <c:v>6495</c:v>
                </c:pt>
                <c:pt idx="28">
                  <c:v>6053</c:v>
                </c:pt>
                <c:pt idx="29">
                  <c:v>5594</c:v>
                </c:pt>
                <c:pt idx="30">
                  <c:v>5161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Sheet1!$I$4</c:f>
              <c:strCache>
                <c:ptCount val="1"/>
                <c:pt idx="0">
                  <c:v>15--64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Sheet1!$G$5:$G$35</c:f>
              <c:strCache>
                <c:ptCount val="31"/>
                <c:pt idx="0">
                  <c:v>昭和15年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  <c:pt idx="10">
                  <c:v>平成2年</c:v>
                </c:pt>
                <c:pt idx="11">
                  <c:v>7</c:v>
                </c:pt>
                <c:pt idx="12">
                  <c:v>12</c:v>
                </c:pt>
                <c:pt idx="13">
                  <c:v>17</c:v>
                </c:pt>
                <c:pt idx="14">
                  <c:v>22</c:v>
                </c:pt>
                <c:pt idx="15">
                  <c:v>27</c:v>
                </c:pt>
                <c:pt idx="16">
                  <c:v>32</c:v>
                </c:pt>
                <c:pt idx="17">
                  <c:v>37</c:v>
                </c:pt>
                <c:pt idx="18">
                  <c:v>42</c:v>
                </c:pt>
                <c:pt idx="19">
                  <c:v>47</c:v>
                </c:pt>
                <c:pt idx="20">
                  <c:v>52</c:v>
                </c:pt>
                <c:pt idx="21">
                  <c:v>57</c:v>
                </c:pt>
                <c:pt idx="22">
                  <c:v>62</c:v>
                </c:pt>
                <c:pt idx="23">
                  <c:v>67</c:v>
                </c:pt>
                <c:pt idx="24">
                  <c:v>72</c:v>
                </c:pt>
                <c:pt idx="25">
                  <c:v>77</c:v>
                </c:pt>
                <c:pt idx="26">
                  <c:v>82</c:v>
                </c:pt>
                <c:pt idx="27">
                  <c:v>87</c:v>
                </c:pt>
                <c:pt idx="28">
                  <c:v>92</c:v>
                </c:pt>
                <c:pt idx="29">
                  <c:v>97</c:v>
                </c:pt>
                <c:pt idx="30">
                  <c:v>102</c:v>
                </c:pt>
              </c:strCache>
            </c:strRef>
          </c:cat>
          <c:val>
            <c:numRef>
              <c:f>Sheet1!$I$5:$I$35</c:f>
              <c:numCache>
                <c:formatCode>#,##0</c:formatCode>
                <c:ptCount val="31"/>
                <c:pt idx="0">
                  <c:v>43252</c:v>
                </c:pt>
                <c:pt idx="1">
                  <c:v>41821</c:v>
                </c:pt>
                <c:pt idx="2">
                  <c:v>50168</c:v>
                </c:pt>
                <c:pt idx="3">
                  <c:v>55167</c:v>
                </c:pt>
                <c:pt idx="4">
                  <c:v>60469</c:v>
                </c:pt>
                <c:pt idx="5">
                  <c:v>67444</c:v>
                </c:pt>
                <c:pt idx="6">
                  <c:v>72119</c:v>
                </c:pt>
                <c:pt idx="7">
                  <c:v>75807</c:v>
                </c:pt>
                <c:pt idx="8">
                  <c:v>78835</c:v>
                </c:pt>
                <c:pt idx="9">
                  <c:v>82506</c:v>
                </c:pt>
                <c:pt idx="10">
                  <c:v>85904</c:v>
                </c:pt>
                <c:pt idx="11">
                  <c:v>87165</c:v>
                </c:pt>
                <c:pt idx="12">
                  <c:v>86220</c:v>
                </c:pt>
                <c:pt idx="13">
                  <c:v>84092</c:v>
                </c:pt>
                <c:pt idx="14">
                  <c:v>81032</c:v>
                </c:pt>
                <c:pt idx="15">
                  <c:v>76818</c:v>
                </c:pt>
                <c:pt idx="16">
                  <c:v>73408</c:v>
                </c:pt>
                <c:pt idx="17">
                  <c:v>70845</c:v>
                </c:pt>
                <c:pt idx="18">
                  <c:v>67730</c:v>
                </c:pt>
                <c:pt idx="19">
                  <c:v>63430</c:v>
                </c:pt>
                <c:pt idx="20">
                  <c:v>57866</c:v>
                </c:pt>
                <c:pt idx="21">
                  <c:v>53531</c:v>
                </c:pt>
                <c:pt idx="22">
                  <c:v>50013</c:v>
                </c:pt>
                <c:pt idx="23">
                  <c:v>47063</c:v>
                </c:pt>
                <c:pt idx="24">
                  <c:v>44183</c:v>
                </c:pt>
                <c:pt idx="25">
                  <c:v>41132</c:v>
                </c:pt>
                <c:pt idx="26">
                  <c:v>38165</c:v>
                </c:pt>
                <c:pt idx="27">
                  <c:v>35329</c:v>
                </c:pt>
                <c:pt idx="28">
                  <c:v>32670</c:v>
                </c:pt>
                <c:pt idx="29">
                  <c:v>30482</c:v>
                </c:pt>
                <c:pt idx="30">
                  <c:v>28540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Sheet1!$J$4</c:f>
              <c:strCache>
                <c:ptCount val="1"/>
                <c:pt idx="0">
                  <c:v>65歳以上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Sheet1!$G$5:$G$35</c:f>
              <c:strCache>
                <c:ptCount val="31"/>
                <c:pt idx="0">
                  <c:v>昭和15年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  <c:pt idx="10">
                  <c:v>平成2年</c:v>
                </c:pt>
                <c:pt idx="11">
                  <c:v>7</c:v>
                </c:pt>
                <c:pt idx="12">
                  <c:v>12</c:v>
                </c:pt>
                <c:pt idx="13">
                  <c:v>17</c:v>
                </c:pt>
                <c:pt idx="14">
                  <c:v>22</c:v>
                </c:pt>
                <c:pt idx="15">
                  <c:v>27</c:v>
                </c:pt>
                <c:pt idx="16">
                  <c:v>32</c:v>
                </c:pt>
                <c:pt idx="17">
                  <c:v>37</c:v>
                </c:pt>
                <c:pt idx="18">
                  <c:v>42</c:v>
                </c:pt>
                <c:pt idx="19">
                  <c:v>47</c:v>
                </c:pt>
                <c:pt idx="20">
                  <c:v>52</c:v>
                </c:pt>
                <c:pt idx="21">
                  <c:v>57</c:v>
                </c:pt>
                <c:pt idx="22">
                  <c:v>62</c:v>
                </c:pt>
                <c:pt idx="23">
                  <c:v>67</c:v>
                </c:pt>
                <c:pt idx="24">
                  <c:v>72</c:v>
                </c:pt>
                <c:pt idx="25">
                  <c:v>77</c:v>
                </c:pt>
                <c:pt idx="26">
                  <c:v>82</c:v>
                </c:pt>
                <c:pt idx="27">
                  <c:v>87</c:v>
                </c:pt>
                <c:pt idx="28">
                  <c:v>92</c:v>
                </c:pt>
                <c:pt idx="29">
                  <c:v>97</c:v>
                </c:pt>
                <c:pt idx="30">
                  <c:v>102</c:v>
                </c:pt>
              </c:strCache>
            </c:strRef>
          </c:cat>
          <c:val>
            <c:numRef>
              <c:f>Sheet1!$J$5:$J$35</c:f>
              <c:numCache>
                <c:formatCode>#,##0</c:formatCode>
                <c:ptCount val="31"/>
                <c:pt idx="0">
                  <c:v>3454</c:v>
                </c:pt>
                <c:pt idx="1">
                  <c:v>3700</c:v>
                </c:pt>
                <c:pt idx="2">
                  <c:v>4155</c:v>
                </c:pt>
                <c:pt idx="3">
                  <c:v>4786</c:v>
                </c:pt>
                <c:pt idx="4">
                  <c:v>5398</c:v>
                </c:pt>
                <c:pt idx="5">
                  <c:v>6236</c:v>
                </c:pt>
                <c:pt idx="6">
                  <c:v>7393</c:v>
                </c:pt>
                <c:pt idx="7">
                  <c:v>8865</c:v>
                </c:pt>
                <c:pt idx="8">
                  <c:v>10647</c:v>
                </c:pt>
                <c:pt idx="9">
                  <c:v>12468</c:v>
                </c:pt>
                <c:pt idx="10">
                  <c:v>14895</c:v>
                </c:pt>
                <c:pt idx="11">
                  <c:v>18261</c:v>
                </c:pt>
                <c:pt idx="12">
                  <c:v>22005</c:v>
                </c:pt>
                <c:pt idx="13">
                  <c:v>25672</c:v>
                </c:pt>
                <c:pt idx="14">
                  <c:v>29246</c:v>
                </c:pt>
                <c:pt idx="15">
                  <c:v>33952</c:v>
                </c:pt>
                <c:pt idx="16">
                  <c:v>36124</c:v>
                </c:pt>
                <c:pt idx="17">
                  <c:v>36573</c:v>
                </c:pt>
                <c:pt idx="18">
                  <c:v>36849</c:v>
                </c:pt>
                <c:pt idx="19">
                  <c:v>37407</c:v>
                </c:pt>
                <c:pt idx="20">
                  <c:v>38678</c:v>
                </c:pt>
                <c:pt idx="21">
                  <c:v>38564</c:v>
                </c:pt>
                <c:pt idx="22">
                  <c:v>37676</c:v>
                </c:pt>
                <c:pt idx="23">
                  <c:v>36257</c:v>
                </c:pt>
                <c:pt idx="24">
                  <c:v>34642</c:v>
                </c:pt>
                <c:pt idx="25">
                  <c:v>32869</c:v>
                </c:pt>
                <c:pt idx="26">
                  <c:v>30829</c:v>
                </c:pt>
                <c:pt idx="27">
                  <c:v>28865</c:v>
                </c:pt>
                <c:pt idx="28">
                  <c:v>27152</c:v>
                </c:pt>
                <c:pt idx="29">
                  <c:v>25358</c:v>
                </c:pt>
                <c:pt idx="30">
                  <c:v>23568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Sheet1!$K$4</c:f>
              <c:strCache>
                <c:ptCount val="1"/>
                <c:pt idx="0">
                  <c:v>計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Sheet1!$G$5:$G$35</c:f>
              <c:strCache>
                <c:ptCount val="31"/>
                <c:pt idx="0">
                  <c:v>昭和15年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  <c:pt idx="10">
                  <c:v>平成2年</c:v>
                </c:pt>
                <c:pt idx="11">
                  <c:v>7</c:v>
                </c:pt>
                <c:pt idx="12">
                  <c:v>12</c:v>
                </c:pt>
                <c:pt idx="13">
                  <c:v>17</c:v>
                </c:pt>
                <c:pt idx="14">
                  <c:v>22</c:v>
                </c:pt>
                <c:pt idx="15">
                  <c:v>27</c:v>
                </c:pt>
                <c:pt idx="16">
                  <c:v>32</c:v>
                </c:pt>
                <c:pt idx="17">
                  <c:v>37</c:v>
                </c:pt>
                <c:pt idx="18">
                  <c:v>42</c:v>
                </c:pt>
                <c:pt idx="19">
                  <c:v>47</c:v>
                </c:pt>
                <c:pt idx="20">
                  <c:v>52</c:v>
                </c:pt>
                <c:pt idx="21">
                  <c:v>57</c:v>
                </c:pt>
                <c:pt idx="22">
                  <c:v>62</c:v>
                </c:pt>
                <c:pt idx="23">
                  <c:v>67</c:v>
                </c:pt>
                <c:pt idx="24">
                  <c:v>72</c:v>
                </c:pt>
                <c:pt idx="25">
                  <c:v>77</c:v>
                </c:pt>
                <c:pt idx="26">
                  <c:v>82</c:v>
                </c:pt>
                <c:pt idx="27">
                  <c:v>87</c:v>
                </c:pt>
                <c:pt idx="28">
                  <c:v>92</c:v>
                </c:pt>
                <c:pt idx="29">
                  <c:v>97</c:v>
                </c:pt>
                <c:pt idx="30">
                  <c:v>102</c:v>
                </c:pt>
              </c:strCache>
            </c:strRef>
          </c:cat>
          <c:val>
            <c:numRef>
              <c:f>Sheet1!$K$5:$K$35</c:f>
              <c:numCache>
                <c:formatCode>#,##0</c:formatCode>
                <c:ptCount val="31"/>
                <c:pt idx="0">
                  <c:v>73075</c:v>
                </c:pt>
                <c:pt idx="1">
                  <c:v>71998</c:v>
                </c:pt>
                <c:pt idx="2">
                  <c:v>84109</c:v>
                </c:pt>
                <c:pt idx="3">
                  <c:v>90076</c:v>
                </c:pt>
                <c:pt idx="4">
                  <c:v>94301</c:v>
                </c:pt>
                <c:pt idx="5">
                  <c:v>99209</c:v>
                </c:pt>
                <c:pt idx="6">
                  <c:v>104665</c:v>
                </c:pt>
                <c:pt idx="7">
                  <c:v>111893</c:v>
                </c:pt>
                <c:pt idx="8">
                  <c:v>116989</c:v>
                </c:pt>
                <c:pt idx="9">
                  <c:v>121007</c:v>
                </c:pt>
                <c:pt idx="10">
                  <c:v>123285</c:v>
                </c:pt>
                <c:pt idx="11">
                  <c:v>125440</c:v>
                </c:pt>
                <c:pt idx="12">
                  <c:v>126697</c:v>
                </c:pt>
                <c:pt idx="13">
                  <c:v>127285</c:v>
                </c:pt>
                <c:pt idx="14">
                  <c:v>127081</c:v>
                </c:pt>
                <c:pt idx="15">
                  <c:v>126597</c:v>
                </c:pt>
                <c:pt idx="16">
                  <c:v>124100</c:v>
                </c:pt>
                <c:pt idx="17">
                  <c:v>120658</c:v>
                </c:pt>
                <c:pt idx="18">
                  <c:v>116618</c:v>
                </c:pt>
                <c:pt idx="19">
                  <c:v>112124</c:v>
                </c:pt>
                <c:pt idx="20">
                  <c:v>107276</c:v>
                </c:pt>
                <c:pt idx="21">
                  <c:v>102211</c:v>
                </c:pt>
                <c:pt idx="22">
                  <c:v>97076</c:v>
                </c:pt>
                <c:pt idx="23">
                  <c:v>91934</c:v>
                </c:pt>
                <c:pt idx="24">
                  <c:v>86737</c:v>
                </c:pt>
                <c:pt idx="25">
                  <c:v>81355</c:v>
                </c:pt>
                <c:pt idx="26">
                  <c:v>75905</c:v>
                </c:pt>
                <c:pt idx="27">
                  <c:v>70689</c:v>
                </c:pt>
                <c:pt idx="28">
                  <c:v>65875</c:v>
                </c:pt>
                <c:pt idx="29">
                  <c:v>61434</c:v>
                </c:pt>
                <c:pt idx="30">
                  <c:v>57269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894968"/>
        <c:axId val="344891440"/>
      </c:lineChart>
      <c:catAx>
        <c:axId val="34489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4891440"/>
        <c:crosses val="autoZero"/>
        <c:auto val="1"/>
        <c:lblAlgn val="ctr"/>
        <c:lblOffset val="100"/>
        <c:tickLblSkip val="5"/>
        <c:noMultiLvlLbl val="0"/>
      </c:catAx>
      <c:valAx>
        <c:axId val="34489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4894968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1839704891248"/>
          <c:y val="5.3046520127395184E-2"/>
          <c:w val="0.88137402213705585"/>
          <c:h val="0.752733044431681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Sheet1!$J$11</c:f>
              <c:strCache>
                <c:ptCount val="1"/>
                <c:pt idx="0">
                  <c:v>死亡者数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Sheet1!$I$12:$I$26</c:f>
              <c:strCache>
                <c:ptCount val="15"/>
                <c:pt idx="0">
                  <c:v>  20  ～  24</c:v>
                </c:pt>
                <c:pt idx="1">
                  <c:v>  25  ～  29</c:v>
                </c:pt>
                <c:pt idx="2">
                  <c:v>  30  ～  34</c:v>
                </c:pt>
                <c:pt idx="3">
                  <c:v>  35  ～  39</c:v>
                </c:pt>
                <c:pt idx="4">
                  <c:v>  40  ～  44</c:v>
                </c:pt>
                <c:pt idx="5">
                  <c:v>  45  ～  49</c:v>
                </c:pt>
                <c:pt idx="6">
                  <c:v>  50  ～  54</c:v>
                </c:pt>
                <c:pt idx="7">
                  <c:v>  55  ～  59</c:v>
                </c:pt>
                <c:pt idx="8">
                  <c:v>  60  ～  64</c:v>
                </c:pt>
                <c:pt idx="9">
                  <c:v>  65  ～  69</c:v>
                </c:pt>
                <c:pt idx="10">
                  <c:v>  70  ～  74</c:v>
                </c:pt>
                <c:pt idx="11">
                  <c:v>  75  ～  79</c:v>
                </c:pt>
                <c:pt idx="12">
                  <c:v>  80  ～  84</c:v>
                </c:pt>
                <c:pt idx="13">
                  <c:v>  85  ～  89</c:v>
                </c:pt>
                <c:pt idx="14">
                  <c:v>  90 歳 以 上</c:v>
                </c:pt>
              </c:strCache>
            </c:strRef>
          </c:cat>
          <c:val>
            <c:numRef>
              <c:f>Sheet1!$J$12:$J$26</c:f>
              <c:numCache>
                <c:formatCode>#,##0_);[Red]\(#,##0\)</c:formatCode>
                <c:ptCount val="15"/>
                <c:pt idx="0">
                  <c:v>2507</c:v>
                </c:pt>
                <c:pt idx="1">
                  <c:v>3090</c:v>
                </c:pt>
                <c:pt idx="2">
                  <c:v>4087</c:v>
                </c:pt>
                <c:pt idx="3">
                  <c:v>6924</c:v>
                </c:pt>
                <c:pt idx="4">
                  <c:v>10447</c:v>
                </c:pt>
                <c:pt idx="5">
                  <c:v>14574</c:v>
                </c:pt>
                <c:pt idx="6">
                  <c:v>21311</c:v>
                </c:pt>
                <c:pt idx="7">
                  <c:v>33860</c:v>
                </c:pt>
                <c:pt idx="8">
                  <c:v>68683</c:v>
                </c:pt>
                <c:pt idx="9">
                  <c:v>82829</c:v>
                </c:pt>
                <c:pt idx="10">
                  <c:v>115507</c:v>
                </c:pt>
                <c:pt idx="11">
                  <c:v>169405</c:v>
                </c:pt>
                <c:pt idx="12">
                  <c:v>229194</c:v>
                </c:pt>
                <c:pt idx="13">
                  <c:v>240600</c:v>
                </c:pt>
                <c:pt idx="14">
                  <c:v>261702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950064"/>
        <c:axId val="347953200"/>
      </c:barChart>
      <c:catAx>
        <c:axId val="34795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7953200"/>
        <c:crosses val="autoZero"/>
        <c:auto val="1"/>
        <c:lblAlgn val="ctr"/>
        <c:lblOffset val="100"/>
        <c:noMultiLvlLbl val="0"/>
      </c:catAx>
      <c:valAx>
        <c:axId val="34795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solidFill>
            <a:schemeClr val="tx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795006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3200" dirty="0">
                <a:solidFill>
                  <a:schemeClr val="tx1"/>
                </a:solidFill>
              </a:rPr>
              <a:t>日本の移民人口推移</a:t>
            </a:r>
          </a:p>
        </c:rich>
      </c:tx>
      <c:layout>
        <c:manualLayout>
          <c:xMode val="edge"/>
          <c:yMode val="edge"/>
          <c:x val="4.6941267484040976E-2"/>
          <c:y val="3.98869788874285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879533262868849E-2"/>
          <c:y val="0.23792518244736452"/>
          <c:w val="0.64306361474617002"/>
          <c:h val="0.6104444395999554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Sheet1!$A$40:$A$53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Sheet1!$D$40:$D$53</c:f>
              <c:numCache>
                <c:formatCode>#,##0</c:formatCode>
                <c:ptCount val="14"/>
                <c:pt idx="0">
                  <c:v>1313</c:v>
                </c:pt>
                <c:pt idx="1">
                  <c:v>1386</c:v>
                </c:pt>
                <c:pt idx="2">
                  <c:v>1433</c:v>
                </c:pt>
                <c:pt idx="3">
                  <c:v>1488</c:v>
                </c:pt>
                <c:pt idx="4">
                  <c:v>1521</c:v>
                </c:pt>
                <c:pt idx="5">
                  <c:v>1563</c:v>
                </c:pt>
                <c:pt idx="6">
                  <c:v>1615</c:v>
                </c:pt>
                <c:pt idx="7">
                  <c:v>1686</c:v>
                </c:pt>
                <c:pt idx="8">
                  <c:v>1744</c:v>
                </c:pt>
                <c:pt idx="9">
                  <c:v>1689</c:v>
                </c:pt>
                <c:pt idx="10">
                  <c:v>1675</c:v>
                </c:pt>
                <c:pt idx="11">
                  <c:v>1619</c:v>
                </c:pt>
                <c:pt idx="12">
                  <c:v>1558</c:v>
                </c:pt>
                <c:pt idx="13">
                  <c:v>1594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949672"/>
        <c:axId val="347952024"/>
      </c:lineChart>
      <c:catAx>
        <c:axId val="34794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7952024"/>
        <c:crosses val="autoZero"/>
        <c:auto val="1"/>
        <c:lblAlgn val="ctr"/>
        <c:lblOffset val="100"/>
        <c:noMultiLvlLbl val="0"/>
      </c:catAx>
      <c:valAx>
        <c:axId val="347952024"/>
        <c:scaling>
          <c:orientation val="minMax"/>
          <c:max val="20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794967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>
                <a:solidFill>
                  <a:schemeClr val="bg1"/>
                </a:solidFill>
              </a:rPr>
              <a:t>社会保障給付金の推移</a:t>
            </a:r>
          </a:p>
        </c:rich>
      </c:tx>
      <c:layout>
        <c:manualLayout>
          <c:xMode val="edge"/>
          <c:yMode val="edge"/>
          <c:x val="0.31194008650669763"/>
          <c:y val="3.7636508747061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126974328139396"/>
          <c:y val="0.11911941274224511"/>
          <c:w val="0.82072177902457555"/>
          <c:h val="0.6946223979960328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'[社会保障 (1).xlsx]z1_1_11'!$E$3</c:f>
              <c:strCache>
                <c:ptCount val="1"/>
                <c:pt idx="0">
                  <c:v>高齢者関係給付費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'[社会保障 (1).xlsx]z1_1_11'!$A$8:$A$47</c:f>
              <c:numCache>
                <c:formatCode>General</c:formatCode>
                <c:ptCount val="40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</c:numCache>
            </c:numRef>
          </c:cat>
          <c:val>
            <c:numRef>
              <c:f>'[社会保障 (1).xlsx]z1_1_11'!$E$8:$E$47</c:f>
              <c:numCache>
                <c:formatCode>#,##0</c:formatCode>
                <c:ptCount val="40"/>
                <c:pt idx="0">
                  <c:v>15642</c:v>
                </c:pt>
                <c:pt idx="1">
                  <c:v>26734</c:v>
                </c:pt>
                <c:pt idx="2">
                  <c:v>38754</c:v>
                </c:pt>
                <c:pt idx="3">
                  <c:v>52965</c:v>
                </c:pt>
                <c:pt idx="4">
                  <c:v>65612</c:v>
                </c:pt>
                <c:pt idx="5">
                  <c:v>79336</c:v>
                </c:pt>
                <c:pt idx="6">
                  <c:v>91706</c:v>
                </c:pt>
                <c:pt idx="7">
                  <c:v>107514</c:v>
                </c:pt>
                <c:pt idx="8">
                  <c:v>125004</c:v>
                </c:pt>
                <c:pt idx="9">
                  <c:v>140131</c:v>
                </c:pt>
                <c:pt idx="10">
                  <c:v>156088</c:v>
                </c:pt>
                <c:pt idx="11">
                  <c:v>169498</c:v>
                </c:pt>
                <c:pt idx="12">
                  <c:v>188288</c:v>
                </c:pt>
                <c:pt idx="13">
                  <c:v>211041</c:v>
                </c:pt>
                <c:pt idx="14">
                  <c:v>225997</c:v>
                </c:pt>
                <c:pt idx="15">
                  <c:v>240282</c:v>
                </c:pt>
                <c:pt idx="16">
                  <c:v>259962</c:v>
                </c:pt>
                <c:pt idx="17">
                  <c:v>279262</c:v>
                </c:pt>
                <c:pt idx="18">
                  <c:v>300437</c:v>
                </c:pt>
                <c:pt idx="19">
                  <c:v>323869</c:v>
                </c:pt>
                <c:pt idx="20">
                  <c:v>345764</c:v>
                </c:pt>
                <c:pt idx="21">
                  <c:v>373117</c:v>
                </c:pt>
                <c:pt idx="22">
                  <c:v>407109</c:v>
                </c:pt>
                <c:pt idx="23">
                  <c:v>430784</c:v>
                </c:pt>
                <c:pt idx="24">
                  <c:v>451401</c:v>
                </c:pt>
                <c:pt idx="25">
                  <c:v>478041</c:v>
                </c:pt>
                <c:pt idx="26">
                  <c:v>502299</c:v>
                </c:pt>
                <c:pt idx="27">
                  <c:v>530647</c:v>
                </c:pt>
                <c:pt idx="28">
                  <c:v>557773</c:v>
                </c:pt>
                <c:pt idx="29">
                  <c:v>582228</c:v>
                </c:pt>
                <c:pt idx="30">
                  <c:v>590929</c:v>
                </c:pt>
                <c:pt idx="31">
                  <c:v>602714</c:v>
                </c:pt>
                <c:pt idx="32">
                  <c:v>613403</c:v>
                </c:pt>
                <c:pt idx="33">
                  <c:v>622160</c:v>
                </c:pt>
                <c:pt idx="34">
                  <c:v>635484</c:v>
                </c:pt>
                <c:pt idx="35">
                  <c:v>653412</c:v>
                </c:pt>
                <c:pt idx="36">
                  <c:v>686422</c:v>
                </c:pt>
                <c:pt idx="37">
                  <c:v>705160</c:v>
                </c:pt>
                <c:pt idx="38">
                  <c:v>721940</c:v>
                </c:pt>
                <c:pt idx="39">
                  <c:v>741004</c:v>
                </c:pt>
              </c:numCache>
            </c:numRef>
          </c:val>
        </c:ser>
        <c:ser>
          <c:idx val="2"/>
          <c:order val="1"/>
          <c:tx>
            <c:strRef>
              <c:f>'[社会保障 (1).xlsx]z1_1_11'!$F$3</c:f>
              <c:strCache>
                <c:ptCount val="1"/>
                <c:pt idx="0">
                  <c:v>社会保障給付費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'[社会保障 (1).xlsx]z1_1_11'!$A$8:$A$47</c:f>
              <c:numCache>
                <c:formatCode>General</c:formatCode>
                <c:ptCount val="40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</c:numCache>
            </c:numRef>
          </c:cat>
          <c:val>
            <c:numRef>
              <c:f>'[社会保障 (1).xlsx]z1_1_11'!$F$8:$F$47</c:f>
              <c:numCache>
                <c:formatCode>#,##0</c:formatCode>
                <c:ptCount val="40"/>
                <c:pt idx="0">
                  <c:v>46945</c:v>
                </c:pt>
                <c:pt idx="1">
                  <c:v>63536</c:v>
                </c:pt>
                <c:pt idx="2">
                  <c:v>78939</c:v>
                </c:pt>
                <c:pt idx="3">
                  <c:v>92200</c:v>
                </c:pt>
                <c:pt idx="4">
                  <c:v>103256</c:v>
                </c:pt>
                <c:pt idx="5">
                  <c:v>118427</c:v>
                </c:pt>
                <c:pt idx="6">
                  <c:v>128126</c:v>
                </c:pt>
                <c:pt idx="7">
                  <c:v>140222</c:v>
                </c:pt>
                <c:pt idx="8">
                  <c:v>150634</c:v>
                </c:pt>
                <c:pt idx="9">
                  <c:v>160842</c:v>
                </c:pt>
                <c:pt idx="10">
                  <c:v>163645</c:v>
                </c:pt>
                <c:pt idx="11">
                  <c:v>166898</c:v>
                </c:pt>
                <c:pt idx="12">
                  <c:v>168510</c:v>
                </c:pt>
                <c:pt idx="13">
                  <c:v>174877</c:v>
                </c:pt>
                <c:pt idx="14">
                  <c:v>181340</c:v>
                </c:pt>
                <c:pt idx="15">
                  <c:v>184300</c:v>
                </c:pt>
                <c:pt idx="16">
                  <c:v>188860</c:v>
                </c:pt>
                <c:pt idx="17">
                  <c:v>192941</c:v>
                </c:pt>
                <c:pt idx="18">
                  <c:v>200909</c:v>
                </c:pt>
                <c:pt idx="19">
                  <c:v>214411</c:v>
                </c:pt>
                <c:pt idx="20">
                  <c:v>222275</c:v>
                </c:pt>
                <c:pt idx="21">
                  <c:v>231545</c:v>
                </c:pt>
                <c:pt idx="22">
                  <c:v>240138</c:v>
                </c:pt>
                <c:pt idx="23">
                  <c:v>244734</c:v>
                </c:pt>
                <c:pt idx="24">
                  <c:v>242670</c:v>
                </c:pt>
                <c:pt idx="25">
                  <c:v>243437</c:v>
                </c:pt>
                <c:pt idx="26">
                  <c:v>248163</c:v>
                </c:pt>
                <c:pt idx="27">
                  <c:v>250744</c:v>
                </c:pt>
                <c:pt idx="28">
                  <c:v>256394</c:v>
                </c:pt>
                <c:pt idx="29">
                  <c:v>253721</c:v>
                </c:pt>
                <c:pt idx="30">
                  <c:v>251924</c:v>
                </c:pt>
                <c:pt idx="31">
                  <c:v>255429</c:v>
                </c:pt>
                <c:pt idx="32">
                  <c:v>264363</c:v>
                </c:pt>
                <c:pt idx="33">
                  <c:v>268765</c:v>
                </c:pt>
                <c:pt idx="34">
                  <c:v>278903</c:v>
                </c:pt>
                <c:pt idx="35">
                  <c:v>287625</c:v>
                </c:pt>
                <c:pt idx="36">
                  <c:v>312185</c:v>
                </c:pt>
                <c:pt idx="37">
                  <c:v>329719</c:v>
                </c:pt>
                <c:pt idx="38">
                  <c:v>353010</c:v>
                </c:pt>
                <c:pt idx="39">
                  <c:v>344564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97678480"/>
        <c:axId val="297680048"/>
      </c:barChart>
      <c:lineChart>
        <c:grouping val="standard"/>
        <c:varyColors val="0"/>
        <c:ser>
          <c:idx val="0"/>
          <c:order val="2"/>
          <c:tx>
            <c:strRef>
              <c:f>'[社会保障 (1).xlsx]z1_1_11'!$G$3</c:f>
              <c:strCache>
                <c:ptCount val="1"/>
                <c:pt idx="0">
                  <c:v>高齢者関係給付金の占める割合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'[社会保障 (1).xlsx]z1_1_11'!$G$8:$G$47</c:f>
              <c:numCache>
                <c:formatCode>General</c:formatCode>
                <c:ptCount val="40"/>
                <c:pt idx="0">
                  <c:v>24.992410564494225</c:v>
                </c:pt>
                <c:pt idx="1">
                  <c:v>29.615597651489971</c:v>
                </c:pt>
                <c:pt idx="2">
                  <c:v>32.928041599755296</c:v>
                </c:pt>
                <c:pt idx="3">
                  <c:v>36.486067578273001</c:v>
                </c:pt>
                <c:pt idx="4">
                  <c:v>38.854016154629647</c:v>
                </c:pt>
                <c:pt idx="5">
                  <c:v>40.116705349332285</c:v>
                </c:pt>
                <c:pt idx="6">
                  <c:v>41.716401615779326</c:v>
                </c:pt>
                <c:pt idx="7">
                  <c:v>43.398617883553456</c:v>
                </c:pt>
                <c:pt idx="8">
                  <c:v>45.350786176071509</c:v>
                </c:pt>
                <c:pt idx="9">
                  <c:v>46.559325919600766</c:v>
                </c:pt>
                <c:pt idx="10">
                  <c:v>48.818232712919837</c:v>
                </c:pt>
                <c:pt idx="11">
                  <c:v>50.386449303796724</c:v>
                </c:pt>
                <c:pt idx="12">
                  <c:v>52.771596253342224</c:v>
                </c:pt>
                <c:pt idx="13">
                  <c:v>54.685451313491463</c:v>
                </c:pt>
                <c:pt idx="14">
                  <c:v>55.481579134721372</c:v>
                </c:pt>
                <c:pt idx="15">
                  <c:v>56.592601664696097</c:v>
                </c:pt>
                <c:pt idx="16">
                  <c:v>57.920957528819883</c:v>
                </c:pt>
                <c:pt idx="17">
                  <c:v>59.140242649877273</c:v>
                </c:pt>
                <c:pt idx="18">
                  <c:v>59.926078995344533</c:v>
                </c:pt>
                <c:pt idx="19">
                  <c:v>60.167385004087095</c:v>
                </c:pt>
                <c:pt idx="20">
                  <c:v>60.869764223935327</c:v>
                </c:pt>
                <c:pt idx="21">
                  <c:v>61.70670556443104</c:v>
                </c:pt>
                <c:pt idx="22">
                  <c:v>62.898553411603295</c:v>
                </c:pt>
                <c:pt idx="23">
                  <c:v>63.77091358039312</c:v>
                </c:pt>
                <c:pt idx="24">
                  <c:v>65.036718145549955</c:v>
                </c:pt>
                <c:pt idx="25">
                  <c:v>66.258569214861723</c:v>
                </c:pt>
                <c:pt idx="26">
                  <c:v>66.931969906537574</c:v>
                </c:pt>
                <c:pt idx="27">
                  <c:v>67.910559502221034</c:v>
                </c:pt>
                <c:pt idx="28">
                  <c:v>68.508426403919586</c:v>
                </c:pt>
                <c:pt idx="29">
                  <c:v>69.648746514440475</c:v>
                </c:pt>
                <c:pt idx="30">
                  <c:v>70.110564950234505</c:v>
                </c:pt>
                <c:pt idx="31">
                  <c:v>70.234681166192587</c:v>
                </c:pt>
                <c:pt idx="32">
                  <c:v>69.882292091514145</c:v>
                </c:pt>
                <c:pt idx="33">
                  <c:v>69.833038695737585</c:v>
                </c:pt>
                <c:pt idx="34">
                  <c:v>69.498363384431315</c:v>
                </c:pt>
                <c:pt idx="35">
                  <c:v>69.435314445659415</c:v>
                </c:pt>
                <c:pt idx="36">
                  <c:v>68.737951967090154</c:v>
                </c:pt>
                <c:pt idx="37">
                  <c:v>68.139367017786626</c:v>
                </c:pt>
                <c:pt idx="38">
                  <c:v>67.160333038745989</c:v>
                </c:pt>
                <c:pt idx="39">
                  <c:v>68.259565499351496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987408"/>
        <c:axId val="298994856"/>
      </c:lineChart>
      <c:catAx>
        <c:axId val="29767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7680048"/>
        <c:crosses val="autoZero"/>
        <c:auto val="1"/>
        <c:lblAlgn val="ctr"/>
        <c:lblOffset val="100"/>
        <c:noMultiLvlLbl val="0"/>
      </c:catAx>
      <c:valAx>
        <c:axId val="29768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7678480"/>
        <c:crosses val="autoZero"/>
        <c:crossBetween val="between"/>
      </c:valAx>
      <c:valAx>
        <c:axId val="298994856"/>
        <c:scaling>
          <c:orientation val="minMax"/>
          <c:min val="2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chemeClr val="tx1"/>
          </a:solidFill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8987408"/>
        <c:crosses val="max"/>
        <c:crossBetween val="between"/>
      </c:valAx>
      <c:catAx>
        <c:axId val="298987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99485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0.11368481856406817"/>
          <c:y val="0.16154002058598715"/>
          <c:w val="0.34464474972068265"/>
          <c:h val="0.21030595575178224"/>
        </c:manualLayout>
      </c:layout>
      <c:overlay val="0"/>
      <c:spPr>
        <a:solidFill>
          <a:schemeClr val="tx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tx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dirty="0">
                <a:solidFill>
                  <a:schemeClr val="bg1"/>
                </a:solidFill>
              </a:rPr>
              <a:t>1</a:t>
            </a:r>
            <a:r>
              <a:rPr lang="ja-JP" altLang="en-US" sz="1600" dirty="0">
                <a:solidFill>
                  <a:schemeClr val="bg1"/>
                </a:solidFill>
              </a:rPr>
              <a:t>人当たり社会支出</a:t>
            </a:r>
          </a:p>
        </c:rich>
      </c:tx>
      <c:layout>
        <c:manualLayout>
          <c:xMode val="edge"/>
          <c:yMode val="edge"/>
          <c:x val="0.35247070229204902"/>
          <c:y val="2.4504231482020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5168953498484736E-2"/>
          <c:y val="0.11343722167939957"/>
          <c:w val="0.82469551633816784"/>
          <c:h val="0.7002116303771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'[１人当たり社会支出.xlsx]第4表'!$F$6:$F$7</c:f>
              <c:strCache>
                <c:ptCount val="2"/>
                <c:pt idx="0">
                  <c:v>実額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31"/>
            <c:invertIfNegative val="0"/>
            <c:bubble3D val="0"/>
          </c:dPt>
          <c:cat>
            <c:numRef>
              <c:f>'[１人当たり社会支出.xlsx]第4表'!$E$9:$E$41</c:f>
              <c:numCache>
                <c:formatCode>General</c:formatCode>
                <c:ptCount val="33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</c:numCache>
            </c:numRef>
          </c:cat>
          <c:val>
            <c:numRef>
              <c:f>'[１人当たり社会支出.xlsx]第4表'!$F$9:$F$41</c:f>
              <c:numCache>
                <c:formatCode>_ * #,##0.0_ ;_ * "△"\ \ #,##0.0_ ;_ * "0.0"_ ;_ @_ </c:formatCode>
                <c:ptCount val="33"/>
                <c:pt idx="0">
                  <c:v>245.20697357129518</c:v>
                </c:pt>
                <c:pt idx="1">
                  <c:v>263.72085430563976</c:v>
                </c:pt>
                <c:pt idx="2">
                  <c:v>281.09412742604735</c:v>
                </c:pt>
                <c:pt idx="3">
                  <c:v>293.53490071900586</c:v>
                </c:pt>
                <c:pt idx="4">
                  <c:v>308.96947217242604</c:v>
                </c:pt>
                <c:pt idx="5">
                  <c:v>332.8111604551724</c:v>
                </c:pt>
                <c:pt idx="6">
                  <c:v>349.69455506016902</c:v>
                </c:pt>
                <c:pt idx="7">
                  <c:v>363.63585458470811</c:v>
                </c:pt>
                <c:pt idx="8">
                  <c:v>382.93069949985909</c:v>
                </c:pt>
                <c:pt idx="9">
                  <c:v>416.30355764573068</c:v>
                </c:pt>
                <c:pt idx="10">
                  <c:v>442.91345000933785</c:v>
                </c:pt>
                <c:pt idx="11">
                  <c:v>474.11307261369979</c:v>
                </c:pt>
                <c:pt idx="12">
                  <c:v>504.53949539448553</c:v>
                </c:pt>
                <c:pt idx="13">
                  <c:v>533.70914644381526</c:v>
                </c:pt>
                <c:pt idx="14">
                  <c:v>575.63798357627184</c:v>
                </c:pt>
                <c:pt idx="15">
                  <c:v>597.4190441714826</c:v>
                </c:pt>
                <c:pt idx="16">
                  <c:v>610.01165895195834</c:v>
                </c:pt>
                <c:pt idx="17">
                  <c:v>629.75735846490556</c:v>
                </c:pt>
                <c:pt idx="18">
                  <c:v>658.02365908694253</c:v>
                </c:pt>
                <c:pt idx="19">
                  <c:v>673.43831550287007</c:v>
                </c:pt>
                <c:pt idx="20">
                  <c:v>700.9276197765555</c:v>
                </c:pt>
                <c:pt idx="21">
                  <c:v>709.75399516025288</c:v>
                </c:pt>
                <c:pt idx="22">
                  <c:v>713.32767641392695</c:v>
                </c:pt>
                <c:pt idx="23">
                  <c:v>720.40304001972038</c:v>
                </c:pt>
                <c:pt idx="24">
                  <c:v>744.03450971291716</c:v>
                </c:pt>
                <c:pt idx="25">
                  <c:v>745.52587503616076</c:v>
                </c:pt>
                <c:pt idx="26">
                  <c:v>762.32017762608086</c:v>
                </c:pt>
                <c:pt idx="27">
                  <c:v>782.58801197651542</c:v>
                </c:pt>
                <c:pt idx="28">
                  <c:v>835.96908612392758</c:v>
                </c:pt>
                <c:pt idx="29">
                  <c:v>850.64485420583469</c:v>
                </c:pt>
                <c:pt idx="30">
                  <c:v>876.53324847878707</c:v>
                </c:pt>
                <c:pt idx="31">
                  <c:v>884.18996426495937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342894320"/>
        <c:axId val="342895888"/>
      </c:barChart>
      <c:lineChart>
        <c:grouping val="standard"/>
        <c:varyColors val="0"/>
        <c:ser>
          <c:idx val="1"/>
          <c:order val="1"/>
          <c:tx>
            <c:strRef>
              <c:f>'[１人当たり社会支出.xlsx]第4表'!$G$6:$G$7</c:f>
              <c:strCache>
                <c:ptCount val="2"/>
                <c:pt idx="0">
                  <c:v>指数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'[１人当たり社会支出.xlsx]第4表'!$E$9:$E$41</c:f>
              <c:numCache>
                <c:formatCode>General</c:formatCode>
                <c:ptCount val="33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</c:numCache>
            </c:numRef>
          </c:cat>
          <c:val>
            <c:numRef>
              <c:f>'[１人当たり社会支出.xlsx]第4表'!$G$9:$G$41</c:f>
              <c:numCache>
                <c:formatCode>_ * #,##0.0_ ;_ * "△"\ \ #,##0.0_ ;_ * "0.0"_ ;_ @_ </c:formatCode>
                <c:ptCount val="33"/>
                <c:pt idx="0">
                  <c:v>110.70023546735108</c:v>
                </c:pt>
                <c:pt idx="1">
                  <c:v>119.05844374689865</c:v>
                </c:pt>
                <c:pt idx="2">
                  <c:v>126.9017175219348</c:v>
                </c:pt>
                <c:pt idx="3">
                  <c:v>132.51818312594429</c:v>
                </c:pt>
                <c:pt idx="4">
                  <c:v>139.48621780027003</c:v>
                </c:pt>
                <c:pt idx="5">
                  <c:v>150.24969841584814</c:v>
                </c:pt>
                <c:pt idx="6">
                  <c:v>157.8718134439834</c:v>
                </c:pt>
                <c:pt idx="7">
                  <c:v>164.1657010835151</c:v>
                </c:pt>
                <c:pt idx="8">
                  <c:v>172.87648057034806</c:v>
                </c:pt>
                <c:pt idx="9">
                  <c:v>187.94286796202772</c:v>
                </c:pt>
                <c:pt idx="10">
                  <c:v>199.9560717771945</c:v>
                </c:pt>
                <c:pt idx="11">
                  <c:v>214.04133827060909</c:v>
                </c:pt>
                <c:pt idx="12">
                  <c:v>227.77753882480266</c:v>
                </c:pt>
                <c:pt idx="13">
                  <c:v>240.94636185063879</c:v>
                </c:pt>
                <c:pt idx="14">
                  <c:v>259.87539994378096</c:v>
                </c:pt>
                <c:pt idx="15">
                  <c:v>269.70859718732271</c:v>
                </c:pt>
                <c:pt idx="16">
                  <c:v>275.39361258898703</c:v>
                </c:pt>
                <c:pt idx="17">
                  <c:v>284.30793322887405</c:v>
                </c:pt>
                <c:pt idx="18">
                  <c:v>297.068933004195</c:v>
                </c:pt>
                <c:pt idx="19">
                  <c:v>304.0279769091814</c:v>
                </c:pt>
                <c:pt idx="20">
                  <c:v>316.43819678021561</c:v>
                </c:pt>
                <c:pt idx="21">
                  <c:v>320.42291964134762</c:v>
                </c:pt>
                <c:pt idx="22">
                  <c:v>322.0362805931394</c:v>
                </c:pt>
                <c:pt idx="23">
                  <c:v>325.23049813830534</c:v>
                </c:pt>
                <c:pt idx="24">
                  <c:v>335.89907424515826</c:v>
                </c:pt>
                <c:pt idx="25">
                  <c:v>336.57236053080675</c:v>
                </c:pt>
                <c:pt idx="26">
                  <c:v>344.15425440656776</c:v>
                </c:pt>
                <c:pt idx="27">
                  <c:v>353.30429611349342</c:v>
                </c:pt>
                <c:pt idx="28">
                  <c:v>377.40351887030664</c:v>
                </c:pt>
                <c:pt idx="29">
                  <c:v>384.02898697453651</c:v>
                </c:pt>
                <c:pt idx="30">
                  <c:v>395.71646592404608</c:v>
                </c:pt>
                <c:pt idx="31">
                  <c:v>399.17313857935864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893928"/>
        <c:axId val="342892360"/>
      </c:lineChart>
      <c:catAx>
        <c:axId val="34289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2895888"/>
        <c:crosses val="autoZero"/>
        <c:auto val="1"/>
        <c:lblAlgn val="ctr"/>
        <c:lblOffset val="100"/>
        <c:noMultiLvlLbl val="0"/>
      </c:catAx>
      <c:valAx>
        <c:axId val="3428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2894320"/>
        <c:crosses val="autoZero"/>
        <c:crossBetween val="between"/>
      </c:valAx>
      <c:valAx>
        <c:axId val="342892360"/>
        <c:scaling>
          <c:orientation val="minMax"/>
          <c:max val="500"/>
        </c:scaling>
        <c:delete val="0"/>
        <c:axPos val="r"/>
        <c:numFmt formatCode="#,##0_);[Red]\(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2893928"/>
        <c:crosses val="max"/>
        <c:crossBetween val="between"/>
      </c:valAx>
      <c:catAx>
        <c:axId val="342893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89236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9.1713712180262932E-2"/>
          <c:y val="0.10653257181664422"/>
          <c:w val="0.36004482589430109"/>
          <c:h val="0.10131485581922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tx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400" dirty="0">
                <a:solidFill>
                  <a:sysClr val="windowText" lastClr="000000"/>
                </a:solidFill>
                <a:latin typeface="+mj-ea"/>
                <a:ea typeface="+mj-ea"/>
              </a:rPr>
              <a:t>年齢階層別平均給与（</a:t>
            </a:r>
            <a:r>
              <a:rPr lang="en-US" altLang="ja-JP" sz="1400" b="0" i="0" u="none" strike="noStrike" baseline="0" dirty="0">
                <a:effectLst/>
              </a:rPr>
              <a:t>2015</a:t>
            </a:r>
            <a:r>
              <a:rPr lang="ja-JP" altLang="ja-JP" sz="1400" b="0" i="0" u="none" strike="noStrike" baseline="0" dirty="0">
                <a:effectLst/>
              </a:rPr>
              <a:t>年</a:t>
            </a:r>
            <a:r>
              <a:rPr lang="ja-JP" altLang="en-US" sz="1400" b="0" i="0" u="none" strike="noStrike" baseline="0" dirty="0">
                <a:effectLst/>
              </a:rPr>
              <a:t>）</a:t>
            </a:r>
            <a:endParaRPr lang="ja-JP" altLang="en-US" sz="1400" dirty="0">
              <a:solidFill>
                <a:sysClr val="windowText" lastClr="000000"/>
              </a:solidFill>
              <a:latin typeface="+mj-ea"/>
              <a:ea typeface="+mj-ea"/>
            </a:endParaRPr>
          </a:p>
        </c:rich>
      </c:tx>
      <c:layout>
        <c:manualLayout>
          <c:xMode val="edge"/>
          <c:yMode val="edge"/>
          <c:x val="0.26091924743303169"/>
          <c:y val="3.5912490978399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14631962671332749"/>
          <c:w val="0.89019685039370078"/>
          <c:h val="0.58767994624478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figure.2!$B$1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figure.2!$A$3:$A$13</c:f>
              <c:strCache>
                <c:ptCount val="11"/>
                <c:pt idx="0">
                  <c:v>20歳～24歳</c:v>
                </c:pt>
                <c:pt idx="1">
                  <c:v>25歳～29歳</c:v>
                </c:pt>
                <c:pt idx="2">
                  <c:v>30歳～34歳</c:v>
                </c:pt>
                <c:pt idx="3">
                  <c:v>35歳～39歳</c:v>
                </c:pt>
                <c:pt idx="4">
                  <c:v>40歳～44歳</c:v>
                </c:pt>
                <c:pt idx="5">
                  <c:v>45歳～49歳</c:v>
                </c:pt>
                <c:pt idx="6">
                  <c:v>50歳～54歳</c:v>
                </c:pt>
                <c:pt idx="7">
                  <c:v>55歳～59歳</c:v>
                </c:pt>
                <c:pt idx="8">
                  <c:v>60歳～64歳</c:v>
                </c:pt>
                <c:pt idx="9">
                  <c:v>65歳～69歳</c:v>
                </c:pt>
                <c:pt idx="10">
                  <c:v>70歳以上</c:v>
                </c:pt>
              </c:strCache>
            </c:strRef>
          </c:cat>
          <c:val>
            <c:numRef>
              <c:f>figure.2!$B$3:$B$13</c:f>
              <c:numCache>
                <c:formatCode>General</c:formatCode>
                <c:ptCount val="11"/>
                <c:pt idx="0">
                  <c:v>265</c:v>
                </c:pt>
                <c:pt idx="1">
                  <c:v>371</c:v>
                </c:pt>
                <c:pt idx="2">
                  <c:v>438</c:v>
                </c:pt>
                <c:pt idx="3">
                  <c:v>499</c:v>
                </c:pt>
                <c:pt idx="4">
                  <c:v>568</c:v>
                </c:pt>
                <c:pt idx="5">
                  <c:v>638</c:v>
                </c:pt>
                <c:pt idx="6">
                  <c:v>649</c:v>
                </c:pt>
                <c:pt idx="7">
                  <c:v>629</c:v>
                </c:pt>
                <c:pt idx="8">
                  <c:v>460</c:v>
                </c:pt>
                <c:pt idx="9">
                  <c:v>387</c:v>
                </c:pt>
                <c:pt idx="10">
                  <c:v>360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89-402D-9C79-E5FE12130CE3}"/>
            </c:ext>
          </c:extLst>
        </c:ser>
        <c:ser>
          <c:idx val="1"/>
          <c:order val="1"/>
          <c:tx>
            <c:strRef>
              <c:f>figure.2!$C$1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figure.2!$A$3:$A$13</c:f>
              <c:strCache>
                <c:ptCount val="11"/>
                <c:pt idx="0">
                  <c:v>20歳～24歳</c:v>
                </c:pt>
                <c:pt idx="1">
                  <c:v>25歳～29歳</c:v>
                </c:pt>
                <c:pt idx="2">
                  <c:v>30歳～34歳</c:v>
                </c:pt>
                <c:pt idx="3">
                  <c:v>35歳～39歳</c:v>
                </c:pt>
                <c:pt idx="4">
                  <c:v>40歳～44歳</c:v>
                </c:pt>
                <c:pt idx="5">
                  <c:v>45歳～49歳</c:v>
                </c:pt>
                <c:pt idx="6">
                  <c:v>50歳～54歳</c:v>
                </c:pt>
                <c:pt idx="7">
                  <c:v>55歳～59歳</c:v>
                </c:pt>
                <c:pt idx="8">
                  <c:v>60歳～64歳</c:v>
                </c:pt>
                <c:pt idx="9">
                  <c:v>65歳～69歳</c:v>
                </c:pt>
                <c:pt idx="10">
                  <c:v>70歳以上</c:v>
                </c:pt>
              </c:strCache>
            </c:strRef>
          </c:cat>
          <c:val>
            <c:numRef>
              <c:f>figure.2!$C$3:$C$13</c:f>
              <c:numCache>
                <c:formatCode>General</c:formatCode>
                <c:ptCount val="11"/>
                <c:pt idx="0">
                  <c:v>226</c:v>
                </c:pt>
                <c:pt idx="1">
                  <c:v>295</c:v>
                </c:pt>
                <c:pt idx="2">
                  <c:v>294</c:v>
                </c:pt>
                <c:pt idx="3">
                  <c:v>297</c:v>
                </c:pt>
                <c:pt idx="4">
                  <c:v>290</c:v>
                </c:pt>
                <c:pt idx="5">
                  <c:v>292</c:v>
                </c:pt>
                <c:pt idx="6">
                  <c:v>281</c:v>
                </c:pt>
                <c:pt idx="7">
                  <c:v>275</c:v>
                </c:pt>
                <c:pt idx="8">
                  <c:v>221</c:v>
                </c:pt>
                <c:pt idx="9">
                  <c:v>204</c:v>
                </c:pt>
                <c:pt idx="10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89-402D-9C79-E5FE12130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0"/>
        <c:axId val="342890792"/>
        <c:axId val="342896280"/>
      </c:barChart>
      <c:catAx>
        <c:axId val="34289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2896280"/>
        <c:crosses val="autoZero"/>
        <c:auto val="1"/>
        <c:lblAlgn val="ctr"/>
        <c:lblOffset val="100"/>
        <c:noMultiLvlLbl val="0"/>
      </c:catAx>
      <c:valAx>
        <c:axId val="34289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2890792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361229221347332"/>
          <c:y val="0.22743000874890634"/>
          <c:w val="0.1888652668416447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>
                <a:solidFill>
                  <a:schemeClr val="tx1"/>
                </a:solidFill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</a:rPr>
              <a:t>図</a:t>
            </a:r>
            <a:r>
              <a:rPr lang="en-US" altLang="ja-JP" dirty="0" smtClean="0">
                <a:solidFill>
                  <a:schemeClr val="tx1"/>
                </a:solidFill>
              </a:rPr>
              <a:t>1】</a:t>
            </a:r>
            <a:r>
              <a:rPr lang="ja-JP" altLang="en-US" dirty="0" smtClean="0">
                <a:solidFill>
                  <a:schemeClr val="tx1"/>
                </a:solidFill>
              </a:rPr>
              <a:t>若年者</a:t>
            </a:r>
            <a:r>
              <a:rPr lang="ja-JP" altLang="en-US" dirty="0">
                <a:solidFill>
                  <a:schemeClr val="tx1"/>
                </a:solidFill>
              </a:rPr>
              <a:t>の失業者と失業率の推移</a:t>
            </a:r>
          </a:p>
        </c:rich>
      </c:tx>
      <c:layout>
        <c:manualLayout>
          <c:xMode val="edge"/>
          <c:yMode val="edge"/>
          <c:x val="0.32009614094856309"/>
          <c:y val="1.815431381160896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3907364250771523E-2"/>
          <c:y val="7.9760155784025136E-2"/>
          <c:w val="0.87792520504652738"/>
          <c:h val="0.68230844250639611"/>
        </c:manualLayout>
      </c:layout>
      <c:barChart>
        <c:barDir val="col"/>
        <c:grouping val="clustered"/>
        <c:varyColors val="0"/>
        <c:ser>
          <c:idx val="0"/>
          <c:order val="0"/>
          <c:tx>
            <c:v>失業者数（15～24歳）</c:v>
          </c:tx>
          <c:spPr>
            <a:solidFill>
              <a:srgbClr val="4F81BD">
                <a:alpha val="58000"/>
              </a:srgbClr>
            </a:solidFill>
            <a:ln w="25400">
              <a:noFill/>
            </a:ln>
          </c:spPr>
          <c:invertIfNegative val="0"/>
          <c:cat>
            <c:strRef>
              <c:f>総数!$A$32:$A$57</c:f>
              <c:strCache>
                <c:ptCount val="26"/>
                <c:pt idx="0">
                  <c:v>平成元年</c:v>
                </c:pt>
                <c:pt idx="1">
                  <c:v>　　 2</c:v>
                </c:pt>
                <c:pt idx="2">
                  <c:v>　　 3</c:v>
                </c:pt>
                <c:pt idx="3">
                  <c:v>　　 4</c:v>
                </c:pt>
                <c:pt idx="4">
                  <c:v>　　 5</c:v>
                </c:pt>
                <c:pt idx="5">
                  <c:v>　　 6</c:v>
                </c:pt>
                <c:pt idx="6">
                  <c:v>　　 7</c:v>
                </c:pt>
                <c:pt idx="7">
                  <c:v>　　 8</c:v>
                </c:pt>
                <c:pt idx="8">
                  <c:v>　　 9</c:v>
                </c:pt>
                <c:pt idx="9">
                  <c:v>　　10</c:v>
                </c:pt>
                <c:pt idx="10">
                  <c:v>　　11</c:v>
                </c:pt>
                <c:pt idx="11">
                  <c:v>　　12</c:v>
                </c:pt>
                <c:pt idx="12">
                  <c:v>　　13</c:v>
                </c:pt>
                <c:pt idx="13">
                  <c:v>　　14</c:v>
                </c:pt>
                <c:pt idx="14">
                  <c:v>　　15</c:v>
                </c:pt>
                <c:pt idx="15">
                  <c:v>　　16</c:v>
                </c:pt>
                <c:pt idx="16">
                  <c:v>　　17</c:v>
                </c:pt>
                <c:pt idx="17">
                  <c:v>　　18</c:v>
                </c:pt>
                <c:pt idx="18">
                  <c:v>　　19</c:v>
                </c:pt>
                <c:pt idx="19">
                  <c:v>　　20</c:v>
                </c:pt>
                <c:pt idx="20">
                  <c:v>　　21</c:v>
                </c:pt>
                <c:pt idx="21">
                  <c:v>　　22</c:v>
                </c:pt>
                <c:pt idx="22">
                  <c:v>　　23</c:v>
                </c:pt>
                <c:pt idx="23">
                  <c:v>　　24</c:v>
                </c:pt>
                <c:pt idx="24">
                  <c:v>　　25</c:v>
                </c:pt>
                <c:pt idx="25">
                  <c:v>　　26</c:v>
                </c:pt>
              </c:strCache>
            </c:strRef>
          </c:cat>
          <c:val>
            <c:numRef>
              <c:f>総数!$E$32:$E$57</c:f>
              <c:numCache>
                <c:formatCode>0</c:formatCode>
                <c:ptCount val="26"/>
                <c:pt idx="0">
                  <c:v>37</c:v>
                </c:pt>
                <c:pt idx="1">
                  <c:v>36</c:v>
                </c:pt>
                <c:pt idx="2">
                  <c:v>39</c:v>
                </c:pt>
                <c:pt idx="3">
                  <c:v>39</c:v>
                </c:pt>
                <c:pt idx="4">
                  <c:v>45</c:v>
                </c:pt>
                <c:pt idx="5">
                  <c:v>50</c:v>
                </c:pt>
                <c:pt idx="6">
                  <c:v>54</c:v>
                </c:pt>
                <c:pt idx="7">
                  <c:v>58</c:v>
                </c:pt>
                <c:pt idx="8">
                  <c:v>57</c:v>
                </c:pt>
                <c:pt idx="9">
                  <c:v>64</c:v>
                </c:pt>
                <c:pt idx="10">
                  <c:v>72</c:v>
                </c:pt>
                <c:pt idx="11">
                  <c:v>69</c:v>
                </c:pt>
                <c:pt idx="12">
                  <c:v>70</c:v>
                </c:pt>
                <c:pt idx="13">
                  <c:v>69</c:v>
                </c:pt>
                <c:pt idx="14">
                  <c:v>68</c:v>
                </c:pt>
                <c:pt idx="15">
                  <c:v>61</c:v>
                </c:pt>
                <c:pt idx="16">
                  <c:v>55</c:v>
                </c:pt>
                <c:pt idx="17">
                  <c:v>50</c:v>
                </c:pt>
                <c:pt idx="18">
                  <c:v>47</c:v>
                </c:pt>
                <c:pt idx="19">
                  <c:v>43</c:v>
                </c:pt>
                <c:pt idx="20">
                  <c:v>52</c:v>
                </c:pt>
                <c:pt idx="21">
                  <c:v>51</c:v>
                </c:pt>
                <c:pt idx="22" formatCode="_ * &quot;&lt;&quot;#0&quot;&gt;&quot;;_ * &quot;&lt;&quot;\-#0&quot;&gt;&quot;;_*&quot;&lt;&quot;0&quot;&gt;&quot;">
                  <c:v>44</c:v>
                </c:pt>
                <c:pt idx="23">
                  <c:v>42</c:v>
                </c:pt>
                <c:pt idx="24">
                  <c:v>36</c:v>
                </c:pt>
                <c:pt idx="25">
                  <c:v>33</c:v>
                </c:pt>
              </c:numCache>
            </c:numRef>
          </c:val>
        </c:ser>
        <c:ser>
          <c:idx val="1"/>
          <c:order val="1"/>
          <c:tx>
            <c:v>失業者数（25～34歳）</c:v>
          </c:tx>
          <c:spPr>
            <a:solidFill>
              <a:srgbClr val="C0504D">
                <a:alpha val="47000"/>
              </a:srgbClr>
            </a:solidFill>
            <a:ln w="25400">
              <a:noFill/>
            </a:ln>
          </c:spPr>
          <c:invertIfNegative val="0"/>
          <c:cat>
            <c:strRef>
              <c:f>総数!$A$32:$A$57</c:f>
              <c:strCache>
                <c:ptCount val="26"/>
                <c:pt idx="0">
                  <c:v>平成元年</c:v>
                </c:pt>
                <c:pt idx="1">
                  <c:v>　　 2</c:v>
                </c:pt>
                <c:pt idx="2">
                  <c:v>　　 3</c:v>
                </c:pt>
                <c:pt idx="3">
                  <c:v>　　 4</c:v>
                </c:pt>
                <c:pt idx="4">
                  <c:v>　　 5</c:v>
                </c:pt>
                <c:pt idx="5">
                  <c:v>　　 6</c:v>
                </c:pt>
                <c:pt idx="6">
                  <c:v>　　 7</c:v>
                </c:pt>
                <c:pt idx="7">
                  <c:v>　　 8</c:v>
                </c:pt>
                <c:pt idx="8">
                  <c:v>　　 9</c:v>
                </c:pt>
                <c:pt idx="9">
                  <c:v>　　10</c:v>
                </c:pt>
                <c:pt idx="10">
                  <c:v>　　11</c:v>
                </c:pt>
                <c:pt idx="11">
                  <c:v>　　12</c:v>
                </c:pt>
                <c:pt idx="12">
                  <c:v>　　13</c:v>
                </c:pt>
                <c:pt idx="13">
                  <c:v>　　14</c:v>
                </c:pt>
                <c:pt idx="14">
                  <c:v>　　15</c:v>
                </c:pt>
                <c:pt idx="15">
                  <c:v>　　16</c:v>
                </c:pt>
                <c:pt idx="16">
                  <c:v>　　17</c:v>
                </c:pt>
                <c:pt idx="17">
                  <c:v>　　18</c:v>
                </c:pt>
                <c:pt idx="18">
                  <c:v>　　19</c:v>
                </c:pt>
                <c:pt idx="19">
                  <c:v>　　20</c:v>
                </c:pt>
                <c:pt idx="20">
                  <c:v>　　21</c:v>
                </c:pt>
                <c:pt idx="21">
                  <c:v>　　22</c:v>
                </c:pt>
                <c:pt idx="22">
                  <c:v>　　23</c:v>
                </c:pt>
                <c:pt idx="23">
                  <c:v>　　24</c:v>
                </c:pt>
                <c:pt idx="24">
                  <c:v>　　25</c:v>
                </c:pt>
                <c:pt idx="25">
                  <c:v>　　26</c:v>
                </c:pt>
              </c:strCache>
            </c:strRef>
          </c:cat>
          <c:val>
            <c:numRef>
              <c:f>総数!$F$32:$F$57</c:f>
              <c:numCache>
                <c:formatCode>0</c:formatCode>
                <c:ptCount val="26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31</c:v>
                </c:pt>
                <c:pt idx="4">
                  <c:v>37</c:v>
                </c:pt>
                <c:pt idx="5">
                  <c:v>44</c:v>
                </c:pt>
                <c:pt idx="6">
                  <c:v>50</c:v>
                </c:pt>
                <c:pt idx="7">
                  <c:v>55</c:v>
                </c:pt>
                <c:pt idx="8">
                  <c:v>59</c:v>
                </c:pt>
                <c:pt idx="9">
                  <c:v>71</c:v>
                </c:pt>
                <c:pt idx="10">
                  <c:v>82</c:v>
                </c:pt>
                <c:pt idx="11">
                  <c:v>84</c:v>
                </c:pt>
                <c:pt idx="12">
                  <c:v>93</c:v>
                </c:pt>
                <c:pt idx="13">
                  <c:v>99</c:v>
                </c:pt>
                <c:pt idx="14">
                  <c:v>96</c:v>
                </c:pt>
                <c:pt idx="15">
                  <c:v>87</c:v>
                </c:pt>
                <c:pt idx="16">
                  <c:v>84</c:v>
                </c:pt>
                <c:pt idx="17">
                  <c:v>77</c:v>
                </c:pt>
                <c:pt idx="18">
                  <c:v>70</c:v>
                </c:pt>
                <c:pt idx="19">
                  <c:v>72</c:v>
                </c:pt>
                <c:pt idx="20">
                  <c:v>87</c:v>
                </c:pt>
                <c:pt idx="21">
                  <c:v>82</c:v>
                </c:pt>
                <c:pt idx="22" formatCode="_ * &quot;&lt;&quot;#0&quot;&gt;&quot;;_ * &quot;&lt;&quot;\-#0&quot;&gt;&quot;;_*&quot;&lt;&quot;0&quot;&gt;&quot;">
                  <c:v>74</c:v>
                </c:pt>
                <c:pt idx="23">
                  <c:v>69</c:v>
                </c:pt>
                <c:pt idx="24">
                  <c:v>66</c:v>
                </c:pt>
                <c:pt idx="25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684360"/>
        <c:axId val="297681224"/>
      </c:barChart>
      <c:lineChart>
        <c:grouping val="standard"/>
        <c:varyColors val="0"/>
        <c:ser>
          <c:idx val="2"/>
          <c:order val="2"/>
          <c:tx>
            <c:v>失業率（15～24歳）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総数!$A$32:$A$57</c:f>
              <c:strCache>
                <c:ptCount val="26"/>
                <c:pt idx="0">
                  <c:v>平成元年</c:v>
                </c:pt>
                <c:pt idx="1">
                  <c:v>　　 2</c:v>
                </c:pt>
                <c:pt idx="2">
                  <c:v>　　 3</c:v>
                </c:pt>
                <c:pt idx="3">
                  <c:v>　　 4</c:v>
                </c:pt>
                <c:pt idx="4">
                  <c:v>　　 5</c:v>
                </c:pt>
                <c:pt idx="5">
                  <c:v>　　 6</c:v>
                </c:pt>
                <c:pt idx="6">
                  <c:v>　　 7</c:v>
                </c:pt>
                <c:pt idx="7">
                  <c:v>　　 8</c:v>
                </c:pt>
                <c:pt idx="8">
                  <c:v>　　 9</c:v>
                </c:pt>
                <c:pt idx="9">
                  <c:v>　　10</c:v>
                </c:pt>
                <c:pt idx="10">
                  <c:v>　　11</c:v>
                </c:pt>
                <c:pt idx="11">
                  <c:v>　　12</c:v>
                </c:pt>
                <c:pt idx="12">
                  <c:v>　　13</c:v>
                </c:pt>
                <c:pt idx="13">
                  <c:v>　　14</c:v>
                </c:pt>
                <c:pt idx="14">
                  <c:v>　　15</c:v>
                </c:pt>
                <c:pt idx="15">
                  <c:v>　　16</c:v>
                </c:pt>
                <c:pt idx="16">
                  <c:v>　　17</c:v>
                </c:pt>
                <c:pt idx="17">
                  <c:v>　　18</c:v>
                </c:pt>
                <c:pt idx="18">
                  <c:v>　　19</c:v>
                </c:pt>
                <c:pt idx="19">
                  <c:v>　　20</c:v>
                </c:pt>
                <c:pt idx="20">
                  <c:v>　　21</c:v>
                </c:pt>
                <c:pt idx="21">
                  <c:v>　　22</c:v>
                </c:pt>
                <c:pt idx="22">
                  <c:v>　　23</c:v>
                </c:pt>
                <c:pt idx="23">
                  <c:v>　　24</c:v>
                </c:pt>
                <c:pt idx="24">
                  <c:v>　　25</c:v>
                </c:pt>
                <c:pt idx="25">
                  <c:v>　　26</c:v>
                </c:pt>
              </c:strCache>
            </c:strRef>
          </c:cat>
          <c:val>
            <c:numRef>
              <c:f>総数!$M$32:$M$57</c:f>
              <c:numCache>
                <c:formatCode>0.0</c:formatCode>
                <c:ptCount val="26"/>
                <c:pt idx="0">
                  <c:v>4.5999999999999996</c:v>
                </c:pt>
                <c:pt idx="1">
                  <c:v>4.3</c:v>
                </c:pt>
                <c:pt idx="2">
                  <c:v>4.5</c:v>
                </c:pt>
                <c:pt idx="3">
                  <c:v>4.4000000000000004</c:v>
                </c:pt>
                <c:pt idx="4">
                  <c:v>5</c:v>
                </c:pt>
                <c:pt idx="5">
                  <c:v>5.6</c:v>
                </c:pt>
                <c:pt idx="6">
                  <c:v>6.1</c:v>
                </c:pt>
                <c:pt idx="7">
                  <c:v>6.6</c:v>
                </c:pt>
                <c:pt idx="8">
                  <c:v>6.7</c:v>
                </c:pt>
                <c:pt idx="9">
                  <c:v>7.7</c:v>
                </c:pt>
                <c:pt idx="10">
                  <c:v>9.1</c:v>
                </c:pt>
                <c:pt idx="11">
                  <c:v>9.1</c:v>
                </c:pt>
                <c:pt idx="12">
                  <c:v>9.6</c:v>
                </c:pt>
                <c:pt idx="13">
                  <c:v>9.9</c:v>
                </c:pt>
                <c:pt idx="14">
                  <c:v>10.1</c:v>
                </c:pt>
                <c:pt idx="15">
                  <c:v>9.5</c:v>
                </c:pt>
                <c:pt idx="16">
                  <c:v>8.7000000000000011</c:v>
                </c:pt>
                <c:pt idx="17">
                  <c:v>8</c:v>
                </c:pt>
                <c:pt idx="18">
                  <c:v>7.7</c:v>
                </c:pt>
                <c:pt idx="19">
                  <c:v>7.2</c:v>
                </c:pt>
                <c:pt idx="20">
                  <c:v>9.1</c:v>
                </c:pt>
                <c:pt idx="21">
                  <c:v>9.4</c:v>
                </c:pt>
                <c:pt idx="22" formatCode="_ * &quot;&lt;&quot;#0.0&quot;&gt;&quot;;_ * &quot;&lt;&quot;\-#0.0&quot;&gt;&quot;;_*&quot;&lt;&quot;0.0&quot;&gt;&quot;\ ">
                  <c:v>8.2000000000000011</c:v>
                </c:pt>
                <c:pt idx="23">
                  <c:v>8.1</c:v>
                </c:pt>
                <c:pt idx="24">
                  <c:v>6.9</c:v>
                </c:pt>
                <c:pt idx="25">
                  <c:v>6.3</c:v>
                </c:pt>
              </c:numCache>
            </c:numRef>
          </c:val>
          <c:smooth val="0"/>
        </c:ser>
        <c:ser>
          <c:idx val="3"/>
          <c:order val="3"/>
          <c:tx>
            <c:v>失業率（25～34歳）</c:v>
          </c:tx>
          <c:spPr>
            <a:ln w="28575" cap="rnd">
              <a:solidFill>
                <a:srgbClr val="DF21C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F21C4"/>
              </a:solidFill>
              <a:ln w="9525">
                <a:solidFill>
                  <a:srgbClr val="DF21C4"/>
                </a:solidFill>
              </a:ln>
              <a:effectLst/>
            </c:spPr>
          </c:marker>
          <c:cat>
            <c:strRef>
              <c:f>総数!$A$32:$A$57</c:f>
              <c:strCache>
                <c:ptCount val="26"/>
                <c:pt idx="0">
                  <c:v>平成元年</c:v>
                </c:pt>
                <c:pt idx="1">
                  <c:v>　　 2</c:v>
                </c:pt>
                <c:pt idx="2">
                  <c:v>　　 3</c:v>
                </c:pt>
                <c:pt idx="3">
                  <c:v>　　 4</c:v>
                </c:pt>
                <c:pt idx="4">
                  <c:v>　　 5</c:v>
                </c:pt>
                <c:pt idx="5">
                  <c:v>　　 6</c:v>
                </c:pt>
                <c:pt idx="6">
                  <c:v>　　 7</c:v>
                </c:pt>
                <c:pt idx="7">
                  <c:v>　　 8</c:v>
                </c:pt>
                <c:pt idx="8">
                  <c:v>　　 9</c:v>
                </c:pt>
                <c:pt idx="9">
                  <c:v>　　10</c:v>
                </c:pt>
                <c:pt idx="10">
                  <c:v>　　11</c:v>
                </c:pt>
                <c:pt idx="11">
                  <c:v>　　12</c:v>
                </c:pt>
                <c:pt idx="12">
                  <c:v>　　13</c:v>
                </c:pt>
                <c:pt idx="13">
                  <c:v>　　14</c:v>
                </c:pt>
                <c:pt idx="14">
                  <c:v>　　15</c:v>
                </c:pt>
                <c:pt idx="15">
                  <c:v>　　16</c:v>
                </c:pt>
                <c:pt idx="16">
                  <c:v>　　17</c:v>
                </c:pt>
                <c:pt idx="17">
                  <c:v>　　18</c:v>
                </c:pt>
                <c:pt idx="18">
                  <c:v>　　19</c:v>
                </c:pt>
                <c:pt idx="19">
                  <c:v>　　20</c:v>
                </c:pt>
                <c:pt idx="20">
                  <c:v>　　21</c:v>
                </c:pt>
                <c:pt idx="21">
                  <c:v>　　22</c:v>
                </c:pt>
                <c:pt idx="22">
                  <c:v>　　23</c:v>
                </c:pt>
                <c:pt idx="23">
                  <c:v>　　24</c:v>
                </c:pt>
                <c:pt idx="24">
                  <c:v>　　25</c:v>
                </c:pt>
                <c:pt idx="25">
                  <c:v>　　26</c:v>
                </c:pt>
              </c:strCache>
            </c:strRef>
          </c:cat>
          <c:val>
            <c:numRef>
              <c:f>総数!$N$32:$N$57</c:f>
              <c:numCache>
                <c:formatCode>0.0</c:formatCode>
                <c:ptCount val="26"/>
                <c:pt idx="0">
                  <c:v>2.4</c:v>
                </c:pt>
                <c:pt idx="1">
                  <c:v>2.4</c:v>
                </c:pt>
                <c:pt idx="2">
                  <c:v>2.2999999999999998</c:v>
                </c:pt>
                <c:pt idx="3">
                  <c:v>2.5</c:v>
                </c:pt>
                <c:pt idx="4">
                  <c:v>2.9</c:v>
                </c:pt>
                <c:pt idx="5">
                  <c:v>3.4</c:v>
                </c:pt>
                <c:pt idx="6">
                  <c:v>3.8</c:v>
                </c:pt>
                <c:pt idx="7">
                  <c:v>4</c:v>
                </c:pt>
                <c:pt idx="8">
                  <c:v>4.2</c:v>
                </c:pt>
                <c:pt idx="9">
                  <c:v>4.9000000000000004</c:v>
                </c:pt>
                <c:pt idx="10">
                  <c:v>5.5</c:v>
                </c:pt>
                <c:pt idx="11">
                  <c:v>5.6</c:v>
                </c:pt>
                <c:pt idx="12">
                  <c:v>6</c:v>
                </c:pt>
                <c:pt idx="13">
                  <c:v>6.4</c:v>
                </c:pt>
                <c:pt idx="14">
                  <c:v>6.3</c:v>
                </c:pt>
                <c:pt idx="15">
                  <c:v>5.7</c:v>
                </c:pt>
                <c:pt idx="16">
                  <c:v>5.6</c:v>
                </c:pt>
                <c:pt idx="17">
                  <c:v>5.2</c:v>
                </c:pt>
                <c:pt idx="18">
                  <c:v>4.9000000000000004</c:v>
                </c:pt>
                <c:pt idx="19">
                  <c:v>5.2</c:v>
                </c:pt>
                <c:pt idx="20">
                  <c:v>6.4</c:v>
                </c:pt>
                <c:pt idx="21">
                  <c:v>6.2</c:v>
                </c:pt>
                <c:pt idx="22" formatCode="_ * &quot;&lt;&quot;#0.0&quot;&gt;&quot;;_ * &quot;&lt;&quot;\-#0.0&quot;&gt;&quot;;_*&quot;&lt;&quot;0.0&quot;&gt;&quot;\ ">
                  <c:v>5.8</c:v>
                </c:pt>
                <c:pt idx="23">
                  <c:v>5.5</c:v>
                </c:pt>
                <c:pt idx="24">
                  <c:v>5.3</c:v>
                </c:pt>
                <c:pt idx="25">
                  <c:v>4.5999999999999996</c:v>
                </c:pt>
              </c:numCache>
            </c:numRef>
          </c:val>
          <c:smooth val="0"/>
        </c:ser>
        <c:ser>
          <c:idx val="4"/>
          <c:order val="4"/>
          <c:tx>
            <c:v>失業率（全年齢）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総数!$A$32:$A$57</c:f>
              <c:strCache>
                <c:ptCount val="26"/>
                <c:pt idx="0">
                  <c:v>平成元年</c:v>
                </c:pt>
                <c:pt idx="1">
                  <c:v>　　 2</c:v>
                </c:pt>
                <c:pt idx="2">
                  <c:v>　　 3</c:v>
                </c:pt>
                <c:pt idx="3">
                  <c:v>　　 4</c:v>
                </c:pt>
                <c:pt idx="4">
                  <c:v>　　 5</c:v>
                </c:pt>
                <c:pt idx="5">
                  <c:v>　　 6</c:v>
                </c:pt>
                <c:pt idx="6">
                  <c:v>　　 7</c:v>
                </c:pt>
                <c:pt idx="7">
                  <c:v>　　 8</c:v>
                </c:pt>
                <c:pt idx="8">
                  <c:v>　　 9</c:v>
                </c:pt>
                <c:pt idx="9">
                  <c:v>　　10</c:v>
                </c:pt>
                <c:pt idx="10">
                  <c:v>　　11</c:v>
                </c:pt>
                <c:pt idx="11">
                  <c:v>　　12</c:v>
                </c:pt>
                <c:pt idx="12">
                  <c:v>　　13</c:v>
                </c:pt>
                <c:pt idx="13">
                  <c:v>　　14</c:v>
                </c:pt>
                <c:pt idx="14">
                  <c:v>　　15</c:v>
                </c:pt>
                <c:pt idx="15">
                  <c:v>　　16</c:v>
                </c:pt>
                <c:pt idx="16">
                  <c:v>　　17</c:v>
                </c:pt>
                <c:pt idx="17">
                  <c:v>　　18</c:v>
                </c:pt>
                <c:pt idx="18">
                  <c:v>　　19</c:v>
                </c:pt>
                <c:pt idx="19">
                  <c:v>　　20</c:v>
                </c:pt>
                <c:pt idx="20">
                  <c:v>　　21</c:v>
                </c:pt>
                <c:pt idx="21">
                  <c:v>　　22</c:v>
                </c:pt>
                <c:pt idx="22">
                  <c:v>　　23</c:v>
                </c:pt>
                <c:pt idx="23">
                  <c:v>　　24</c:v>
                </c:pt>
                <c:pt idx="24">
                  <c:v>　　25</c:v>
                </c:pt>
                <c:pt idx="25">
                  <c:v>　　26</c:v>
                </c:pt>
              </c:strCache>
            </c:strRef>
          </c:cat>
          <c:val>
            <c:numRef>
              <c:f>総数!$K$32:$K$57</c:f>
              <c:numCache>
                <c:formatCode>0.0</c:formatCode>
                <c:ptCount val="26"/>
                <c:pt idx="0">
                  <c:v>2.2999999999999998</c:v>
                </c:pt>
                <c:pt idx="1">
                  <c:v>2.1</c:v>
                </c:pt>
                <c:pt idx="2">
                  <c:v>2.1</c:v>
                </c:pt>
                <c:pt idx="3">
                  <c:v>2.2000000000000002</c:v>
                </c:pt>
                <c:pt idx="4">
                  <c:v>2.5</c:v>
                </c:pt>
                <c:pt idx="5">
                  <c:v>2.9</c:v>
                </c:pt>
                <c:pt idx="6">
                  <c:v>3.2</c:v>
                </c:pt>
                <c:pt idx="7">
                  <c:v>3.4</c:v>
                </c:pt>
                <c:pt idx="8">
                  <c:v>3.4</c:v>
                </c:pt>
                <c:pt idx="9">
                  <c:v>4.0999999999999996</c:v>
                </c:pt>
                <c:pt idx="10">
                  <c:v>4.7</c:v>
                </c:pt>
                <c:pt idx="11">
                  <c:v>4.7</c:v>
                </c:pt>
                <c:pt idx="12">
                  <c:v>5</c:v>
                </c:pt>
                <c:pt idx="13">
                  <c:v>5.4</c:v>
                </c:pt>
                <c:pt idx="14">
                  <c:v>5.3</c:v>
                </c:pt>
                <c:pt idx="15">
                  <c:v>4.7</c:v>
                </c:pt>
                <c:pt idx="16">
                  <c:v>4.4000000000000004</c:v>
                </c:pt>
                <c:pt idx="17">
                  <c:v>4.0999999999999996</c:v>
                </c:pt>
                <c:pt idx="18">
                  <c:v>3.9</c:v>
                </c:pt>
                <c:pt idx="19">
                  <c:v>4</c:v>
                </c:pt>
                <c:pt idx="20">
                  <c:v>5.0999999999999996</c:v>
                </c:pt>
                <c:pt idx="21">
                  <c:v>5.0999999999999996</c:v>
                </c:pt>
                <c:pt idx="22" formatCode="_ * &quot;&lt;&quot;#0.0&quot;&gt;&quot;;_ * &quot;&lt;&quot;\-#0.0&quot;&gt;&quot;;_*&quot;&lt;&quot;0.0&quot;&gt;&quot;\ ">
                  <c:v>4.5999999999999996</c:v>
                </c:pt>
                <c:pt idx="23">
                  <c:v>4.3</c:v>
                </c:pt>
                <c:pt idx="24">
                  <c:v>4</c:v>
                </c:pt>
                <c:pt idx="25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682400"/>
        <c:axId val="297676912"/>
      </c:lineChart>
      <c:catAx>
        <c:axId val="2976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7681224"/>
        <c:crosses val="autoZero"/>
        <c:auto val="1"/>
        <c:lblAlgn val="ctr"/>
        <c:lblOffset val="100"/>
        <c:noMultiLvlLbl val="0"/>
      </c:catAx>
      <c:valAx>
        <c:axId val="2976812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>
                    <a:solidFill>
                      <a:schemeClr val="tx1"/>
                    </a:solidFill>
                  </a:rPr>
                  <a:t>失業者数（　万人）</a:t>
                </a:r>
                <a:endParaRPr lang="ja-JP" alt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7684360"/>
        <c:crosses val="autoZero"/>
        <c:crossBetween val="between"/>
      </c:valAx>
      <c:catAx>
        <c:axId val="297682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7676912"/>
        <c:crosses val="autoZero"/>
        <c:auto val="1"/>
        <c:lblAlgn val="ctr"/>
        <c:lblOffset val="100"/>
        <c:noMultiLvlLbl val="0"/>
      </c:catAx>
      <c:valAx>
        <c:axId val="297676912"/>
        <c:scaling>
          <c:orientation val="minMax"/>
          <c:max val="11"/>
          <c:min val="0"/>
        </c:scaling>
        <c:delete val="0"/>
        <c:axPos val="r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失業率（　％）</a:t>
                </a:r>
                <a:endParaRPr lang="ja-JP" altLang="en-US" dirty="0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7682400"/>
        <c:crosses val="max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4.3658076819942798E-2"/>
          <c:y val="0.84742978872738617"/>
          <c:w val="0.92019147617683161"/>
          <c:h val="9.2219021408392832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/>
              <a:t>【</a:t>
            </a:r>
            <a:r>
              <a:rPr lang="ja-JP" altLang="en-US"/>
              <a:t>図</a:t>
            </a:r>
            <a:r>
              <a:rPr lang="en-US" altLang="ja-JP"/>
              <a:t>】</a:t>
            </a:r>
            <a:r>
              <a:rPr lang="ja-JP" altLang="en-US"/>
              <a:t>若年者の失業の理由別内訳（男女）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587622090528188"/>
          <c:y val="0.1044675237077434"/>
          <c:w val="0.53568303706868703"/>
          <c:h val="0.70292098294844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Sheet2!$E$1</c:f>
              <c:strCache>
                <c:ptCount val="1"/>
                <c:pt idx="0">
                  <c:v>15～24歳</c:v>
                </c:pt>
              </c:strCache>
            </c:strRef>
          </c:tx>
          <c:invertIfNegative val="0"/>
          <c:cat>
            <c:strRef>
              <c:f>Sheet2!$A$2:$D$7</c:f>
              <c:strCache>
                <c:ptCount val="6"/>
                <c:pt idx="0">
                  <c:v>学卒未就職</c:v>
                </c:pt>
                <c:pt idx="1">
                  <c:v>非自発的失業（定年・雇用契約満了等）</c:v>
                </c:pt>
                <c:pt idx="2">
                  <c:v>その他</c:v>
                </c:pt>
                <c:pt idx="3">
                  <c:v>収入を得る必要が生じたから</c:v>
                </c:pt>
                <c:pt idx="4">
                  <c:v>非自発的失業（勤め先などの都合等）</c:v>
                </c:pt>
                <c:pt idx="5">
                  <c:v>自発的な離職（自己都合）</c:v>
                </c:pt>
              </c:strCache>
            </c:strRef>
          </c:cat>
          <c:val>
            <c:numRef>
              <c:f>Sheet2!$E$2:$E$7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Sheet2!$F$1</c:f>
              <c:strCache>
                <c:ptCount val="1"/>
                <c:pt idx="0">
                  <c:v>25～34歳</c:v>
                </c:pt>
              </c:strCache>
            </c:strRef>
          </c:tx>
          <c:invertIfNegative val="0"/>
          <c:cat>
            <c:strRef>
              <c:f>Sheet2!$A$2:$D$7</c:f>
              <c:strCache>
                <c:ptCount val="6"/>
                <c:pt idx="0">
                  <c:v>学卒未就職</c:v>
                </c:pt>
                <c:pt idx="1">
                  <c:v>非自発的失業（定年・雇用契約満了等）</c:v>
                </c:pt>
                <c:pt idx="2">
                  <c:v>その他</c:v>
                </c:pt>
                <c:pt idx="3">
                  <c:v>収入を得る必要が生じたから</c:v>
                </c:pt>
                <c:pt idx="4">
                  <c:v>非自発的失業（勤め先などの都合等）</c:v>
                </c:pt>
                <c:pt idx="5">
                  <c:v>自発的な離職（自己都合）</c:v>
                </c:pt>
              </c:strCache>
            </c:strRef>
          </c:cat>
          <c:val>
            <c:numRef>
              <c:f>Sheet2!$F$2:$F$7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677696"/>
        <c:axId val="298273568"/>
      </c:barChart>
      <c:catAx>
        <c:axId val="297677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ja-JP"/>
          </a:p>
        </c:txPr>
        <c:crossAx val="298273568"/>
        <c:crosses val="autoZero"/>
        <c:auto val="1"/>
        <c:lblAlgn val="ctr"/>
        <c:lblOffset val="100"/>
        <c:noMultiLvlLbl val="0"/>
      </c:catAx>
      <c:valAx>
        <c:axId val="2982735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ja-JP" altLang="en-US" b="0" dirty="0" smtClean="0"/>
                  <a:t>（万人）</a:t>
                </a:r>
                <a:endParaRPr lang="en-US" altLang="ja-JP" b="0" dirty="0" smtClean="0"/>
              </a:p>
            </c:rich>
          </c:tx>
          <c:layout>
            <c:manualLayout>
              <c:xMode val="edge"/>
              <c:yMode val="edge"/>
              <c:x val="0.60301333228022302"/>
              <c:y val="0.858402595875434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ja-JP"/>
          </a:p>
        </c:txPr>
        <c:crossAx val="297677696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3781420533435687"/>
          <c:y val="0.91827968717246922"/>
          <c:w val="0.25144445477220306"/>
          <c:h val="6.1056074113334365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ja-JP"/>
        </a:p>
      </c:txPr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defRPr>
            </a:pPr>
            <a:r>
              <a:rPr lang="en-US" altLang="ja-JP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図</a:t>
            </a:r>
            <a:r>
              <a:rPr lang="en-US" altLang="ja-JP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2】15</a:t>
            </a:r>
            <a:r>
              <a:rPr lang="ja-JP" altLang="en-US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歳以上人口に占める就職希望のある</a:t>
            </a:r>
            <a:r>
              <a:rPr lang="ja-JP" altLang="en-US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無業者</a:t>
            </a:r>
            <a:endParaRPr lang="en-US" altLang="ja-JP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defRPr>
            </a:pPr>
            <a:r>
              <a:rPr lang="en-US" altLang="ja-JP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男女計）</a:t>
            </a:r>
            <a:endParaRPr lang="ja-JP" altLang="en-US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c:rich>
      </c:tx>
      <c:layout>
        <c:manualLayout>
          <c:xMode val="edge"/>
          <c:yMode val="edge"/>
          <c:x val="0.20627124869273916"/>
          <c:y val="4.098428580945711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351799273153876E-2"/>
          <c:y val="0.12052473593758227"/>
          <c:w val="0.84410109552414536"/>
          <c:h val="0.65455022079576153"/>
        </c:manualLayout>
      </c:layout>
      <c:barChart>
        <c:barDir val="col"/>
        <c:grouping val="percentStacked"/>
        <c:varyColors val="0"/>
        <c:ser>
          <c:idx val="1"/>
          <c:order val="0"/>
          <c:tx>
            <c:v>雇用者</c:v>
          </c:tx>
          <c:invertIfNegative val="0"/>
          <c:cat>
            <c:strRef>
              <c:f>'11表'!$C$11:$C$27</c:f>
              <c:strCache>
                <c:ptCount val="17"/>
                <c:pt idx="0">
                  <c:v>昭和31年</c:v>
                </c:pt>
                <c:pt idx="1">
                  <c:v>昭和34年</c:v>
                </c:pt>
                <c:pt idx="2">
                  <c:v>昭和37年</c:v>
                </c:pt>
                <c:pt idx="3">
                  <c:v>昭和40年</c:v>
                </c:pt>
                <c:pt idx="4">
                  <c:v>昭和43年</c:v>
                </c:pt>
                <c:pt idx="5">
                  <c:v>昭和46年</c:v>
                </c:pt>
                <c:pt idx="6">
                  <c:v>昭和49年</c:v>
                </c:pt>
                <c:pt idx="7">
                  <c:v>昭和52年</c:v>
                </c:pt>
                <c:pt idx="8">
                  <c:v>昭和55年</c:v>
                </c:pt>
                <c:pt idx="9">
                  <c:v>昭和58年</c:v>
                </c:pt>
                <c:pt idx="10">
                  <c:v>昭和61年</c:v>
                </c:pt>
                <c:pt idx="11">
                  <c:v>昭和64年</c:v>
                </c:pt>
                <c:pt idx="12">
                  <c:v>平成4年</c:v>
                </c:pt>
                <c:pt idx="13">
                  <c:v>平成9年</c:v>
                </c:pt>
                <c:pt idx="14">
                  <c:v>平成14年</c:v>
                </c:pt>
                <c:pt idx="15">
                  <c:v>平成19年</c:v>
                </c:pt>
                <c:pt idx="16">
                  <c:v>平成24年</c:v>
                </c:pt>
              </c:strCache>
            </c:strRef>
          </c:cat>
          <c:val>
            <c:numRef>
              <c:f>'11表'!$S$11:$S$27</c:f>
              <c:numCache>
                <c:formatCode>#,##0_);[Red]\(#,##0\)</c:formatCode>
                <c:ptCount val="17"/>
                <c:pt idx="0">
                  <c:v>28.497150767843923</c:v>
                </c:pt>
                <c:pt idx="1">
                  <c:v>31.360992753397817</c:v>
                </c:pt>
                <c:pt idx="2">
                  <c:v>35.770495217410712</c:v>
                </c:pt>
                <c:pt idx="3">
                  <c:v>36.944781219001428</c:v>
                </c:pt>
                <c:pt idx="4">
                  <c:v>39.87981711299804</c:v>
                </c:pt>
                <c:pt idx="5">
                  <c:v>42.372731965902361</c:v>
                </c:pt>
                <c:pt idx="6">
                  <c:v>43.669791793498106</c:v>
                </c:pt>
                <c:pt idx="7">
                  <c:v>43.596647990726424</c:v>
                </c:pt>
                <c:pt idx="8">
                  <c:v>43.906601955274823</c:v>
                </c:pt>
                <c:pt idx="9">
                  <c:v>44.669694327100579</c:v>
                </c:pt>
                <c:pt idx="10">
                  <c:v>46.517284829890968</c:v>
                </c:pt>
                <c:pt idx="11">
                  <c:v>47.465418830667979</c:v>
                </c:pt>
                <c:pt idx="12">
                  <c:v>51.074433153937321</c:v>
                </c:pt>
                <c:pt idx="13">
                  <c:v>51.566294431474034</c:v>
                </c:pt>
                <c:pt idx="14">
                  <c:v>50.228507451728952</c:v>
                </c:pt>
                <c:pt idx="15">
                  <c:v>52.053549518763226</c:v>
                </c:pt>
                <c:pt idx="16">
                  <c:v>51.571320017368642</c:v>
                </c:pt>
              </c:numCache>
            </c:numRef>
          </c:val>
        </c:ser>
        <c:ser>
          <c:idx val="0"/>
          <c:order val="1"/>
          <c:tx>
            <c:v>自営業等</c:v>
          </c:tx>
          <c:invertIfNegative val="0"/>
          <c:cat>
            <c:strRef>
              <c:f>'11表'!$C$11:$C$27</c:f>
              <c:strCache>
                <c:ptCount val="17"/>
                <c:pt idx="0">
                  <c:v>昭和31年</c:v>
                </c:pt>
                <c:pt idx="1">
                  <c:v>昭和34年</c:v>
                </c:pt>
                <c:pt idx="2">
                  <c:v>昭和37年</c:v>
                </c:pt>
                <c:pt idx="3">
                  <c:v>昭和40年</c:v>
                </c:pt>
                <c:pt idx="4">
                  <c:v>昭和43年</c:v>
                </c:pt>
                <c:pt idx="5">
                  <c:v>昭和46年</c:v>
                </c:pt>
                <c:pt idx="6">
                  <c:v>昭和49年</c:v>
                </c:pt>
                <c:pt idx="7">
                  <c:v>昭和52年</c:v>
                </c:pt>
                <c:pt idx="8">
                  <c:v>昭和55年</c:v>
                </c:pt>
                <c:pt idx="9">
                  <c:v>昭和58年</c:v>
                </c:pt>
                <c:pt idx="10">
                  <c:v>昭和61年</c:v>
                </c:pt>
                <c:pt idx="11">
                  <c:v>昭和64年</c:v>
                </c:pt>
                <c:pt idx="12">
                  <c:v>平成4年</c:v>
                </c:pt>
                <c:pt idx="13">
                  <c:v>平成9年</c:v>
                </c:pt>
                <c:pt idx="14">
                  <c:v>平成14年</c:v>
                </c:pt>
                <c:pt idx="15">
                  <c:v>平成19年</c:v>
                </c:pt>
                <c:pt idx="16">
                  <c:v>平成24年</c:v>
                </c:pt>
              </c:strCache>
            </c:strRef>
          </c:cat>
          <c:val>
            <c:numRef>
              <c:f>'11表'!$K$11:$K$27</c:f>
              <c:numCache>
                <c:formatCode>#,##0_);[Red]\(#,##0\)</c:formatCode>
                <c:ptCount val="17"/>
                <c:pt idx="0">
                  <c:v>35.671742699848679</c:v>
                </c:pt>
                <c:pt idx="1">
                  <c:v>32.909837340217081</c:v>
                </c:pt>
                <c:pt idx="2">
                  <c:v>27.980006842896028</c:v>
                </c:pt>
                <c:pt idx="3">
                  <c:v>24.74787832029098</c:v>
                </c:pt>
                <c:pt idx="4">
                  <c:v>24.138471587197909</c:v>
                </c:pt>
                <c:pt idx="5">
                  <c:v>21.377755952605803</c:v>
                </c:pt>
                <c:pt idx="6">
                  <c:v>18.409838061609644</c:v>
                </c:pt>
                <c:pt idx="7">
                  <c:v>18.397411128284396</c:v>
                </c:pt>
                <c:pt idx="8">
                  <c:v>18.384692195155928</c:v>
                </c:pt>
                <c:pt idx="9">
                  <c:v>17.322219327949984</c:v>
                </c:pt>
                <c:pt idx="10">
                  <c:v>16.91119268065523</c:v>
                </c:pt>
                <c:pt idx="11">
                  <c:v>14.757031932945956</c:v>
                </c:pt>
                <c:pt idx="12">
                  <c:v>12.804795119392256</c:v>
                </c:pt>
                <c:pt idx="13">
                  <c:v>11.257067311749319</c:v>
                </c:pt>
                <c:pt idx="14">
                  <c:v>9.4302914617135265</c:v>
                </c:pt>
                <c:pt idx="15">
                  <c:v>7.9106417399049365</c:v>
                </c:pt>
                <c:pt idx="16">
                  <c:v>6.7050224345057172</c:v>
                </c:pt>
              </c:numCache>
            </c:numRef>
          </c:val>
        </c:ser>
        <c:ser>
          <c:idx val="2"/>
          <c:order val="2"/>
          <c:tx>
            <c:v>就職希望のある無業者</c:v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smtClean="0"/>
                      <a:t>9</a:t>
                    </a:r>
                    <a:r>
                      <a:rPr lang="ja-JP" altLang="en-US" smtClean="0"/>
                      <a:t>％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smtClean="0"/>
                      <a:t>8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smtClean="0"/>
                      <a:t>7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 dirty="0" smtClean="0"/>
                      <a:t>8</a:t>
                    </a:r>
                    <a:r>
                      <a:rPr lang="ja-JP" altLang="en-US" dirty="0" smtClean="0"/>
                      <a:t>％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en-US" smtClean="0"/>
                      <a:t>10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en-US" smtClean="0"/>
                      <a:t>11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en-US" smtClean="0"/>
                      <a:t>11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en-US" smtClean="0"/>
                      <a:t>11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altLang="en-US" smtClean="0"/>
                      <a:t>12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altLang="en-US" smtClean="0"/>
                      <a:t>12</a:t>
                    </a:r>
                    <a:r>
                      <a:rPr lang="ja-JP" altLang="en-US" smtClean="0"/>
                      <a:t>％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altLang="en-US" smtClean="0"/>
                      <a:t>11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altLang="en-US" smtClean="0"/>
                      <a:t>11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altLang="en-US" smtClean="0"/>
                      <a:t>9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altLang="en-US" smtClean="0"/>
                      <a:t>11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altLang="en-US" smtClean="0"/>
                      <a:t>12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altLang="en-US" smtClean="0"/>
                      <a:t>9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altLang="en-US" smtClean="0"/>
                      <a:t>10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'11表'!$C$11:$C$27</c:f>
              <c:strCache>
                <c:ptCount val="17"/>
                <c:pt idx="0">
                  <c:v>昭和31年</c:v>
                </c:pt>
                <c:pt idx="1">
                  <c:v>昭和34年</c:v>
                </c:pt>
                <c:pt idx="2">
                  <c:v>昭和37年</c:v>
                </c:pt>
                <c:pt idx="3">
                  <c:v>昭和40年</c:v>
                </c:pt>
                <c:pt idx="4">
                  <c:v>昭和43年</c:v>
                </c:pt>
                <c:pt idx="5">
                  <c:v>昭和46年</c:v>
                </c:pt>
                <c:pt idx="6">
                  <c:v>昭和49年</c:v>
                </c:pt>
                <c:pt idx="7">
                  <c:v>昭和52年</c:v>
                </c:pt>
                <c:pt idx="8">
                  <c:v>昭和55年</c:v>
                </c:pt>
                <c:pt idx="9">
                  <c:v>昭和58年</c:v>
                </c:pt>
                <c:pt idx="10">
                  <c:v>昭和61年</c:v>
                </c:pt>
                <c:pt idx="11">
                  <c:v>昭和64年</c:v>
                </c:pt>
                <c:pt idx="12">
                  <c:v>平成4年</c:v>
                </c:pt>
                <c:pt idx="13">
                  <c:v>平成9年</c:v>
                </c:pt>
                <c:pt idx="14">
                  <c:v>平成14年</c:v>
                </c:pt>
                <c:pt idx="15">
                  <c:v>平成19年</c:v>
                </c:pt>
                <c:pt idx="16">
                  <c:v>平成24年</c:v>
                </c:pt>
              </c:strCache>
            </c:strRef>
          </c:cat>
          <c:val>
            <c:numRef>
              <c:f>'11表'!$AB$11:$AB$27</c:f>
              <c:numCache>
                <c:formatCode>#,##0_);[Red]\(#,##0\)</c:formatCode>
                <c:ptCount val="17"/>
                <c:pt idx="0">
                  <c:v>9.1996394192073687</c:v>
                </c:pt>
                <c:pt idx="1">
                  <c:v>7.9743725313345584</c:v>
                </c:pt>
                <c:pt idx="2">
                  <c:v>7.3590884072415692</c:v>
                </c:pt>
                <c:pt idx="3">
                  <c:v>7.6780006613027671</c:v>
                </c:pt>
                <c:pt idx="4">
                  <c:v>10.474199869366426</c:v>
                </c:pt>
                <c:pt idx="5">
                  <c:v>10.877749656883116</c:v>
                </c:pt>
                <c:pt idx="6">
                  <c:v>11.110434676732014</c:v>
                </c:pt>
                <c:pt idx="7">
                  <c:v>11.129491885625967</c:v>
                </c:pt>
                <c:pt idx="8">
                  <c:v>12.421336181873068</c:v>
                </c:pt>
                <c:pt idx="9">
                  <c:v>11.725200176676443</c:v>
                </c:pt>
                <c:pt idx="10">
                  <c:v>11.069961102284555</c:v>
                </c:pt>
                <c:pt idx="11">
                  <c:v>10.96415899624621</c:v>
                </c:pt>
                <c:pt idx="12">
                  <c:v>9.2677145466202973</c:v>
                </c:pt>
                <c:pt idx="13">
                  <c:v>10.626048962523322</c:v>
                </c:pt>
                <c:pt idx="14">
                  <c:v>11.553850671756846</c:v>
                </c:pt>
                <c:pt idx="15">
                  <c:v>9.4565978060329581</c:v>
                </c:pt>
                <c:pt idx="16">
                  <c:v>9.8901794760457378</c:v>
                </c:pt>
              </c:numCache>
            </c:numRef>
          </c:val>
        </c:ser>
        <c:ser>
          <c:idx val="3"/>
          <c:order val="3"/>
          <c:tx>
            <c:v>就職希望の無い無業者</c:v>
          </c:tx>
          <c:spPr>
            <a:solidFill>
              <a:schemeClr val="accent3"/>
            </a:solidFill>
          </c:spPr>
          <c:invertIfNegative val="0"/>
          <c:cat>
            <c:strRef>
              <c:f>'11表'!$C$11:$C$27</c:f>
              <c:strCache>
                <c:ptCount val="17"/>
                <c:pt idx="0">
                  <c:v>昭和31年</c:v>
                </c:pt>
                <c:pt idx="1">
                  <c:v>昭和34年</c:v>
                </c:pt>
                <c:pt idx="2">
                  <c:v>昭和37年</c:v>
                </c:pt>
                <c:pt idx="3">
                  <c:v>昭和40年</c:v>
                </c:pt>
                <c:pt idx="4">
                  <c:v>昭和43年</c:v>
                </c:pt>
                <c:pt idx="5">
                  <c:v>昭和46年</c:v>
                </c:pt>
                <c:pt idx="6">
                  <c:v>昭和49年</c:v>
                </c:pt>
                <c:pt idx="7">
                  <c:v>昭和52年</c:v>
                </c:pt>
                <c:pt idx="8">
                  <c:v>昭和55年</c:v>
                </c:pt>
                <c:pt idx="9">
                  <c:v>昭和58年</c:v>
                </c:pt>
                <c:pt idx="10">
                  <c:v>昭和61年</c:v>
                </c:pt>
                <c:pt idx="11">
                  <c:v>昭和64年</c:v>
                </c:pt>
                <c:pt idx="12">
                  <c:v>平成4年</c:v>
                </c:pt>
                <c:pt idx="13">
                  <c:v>平成9年</c:v>
                </c:pt>
                <c:pt idx="14">
                  <c:v>平成14年</c:v>
                </c:pt>
                <c:pt idx="15">
                  <c:v>平成19年</c:v>
                </c:pt>
                <c:pt idx="16">
                  <c:v>平成24年</c:v>
                </c:pt>
              </c:strCache>
            </c:strRef>
          </c:cat>
          <c:val>
            <c:numRef>
              <c:f>'11表'!$AE$11:$AE$27</c:f>
              <c:numCache>
                <c:formatCode>#,##0_);[Red]\(#,##0\)</c:formatCode>
                <c:ptCount val="17"/>
                <c:pt idx="0">
                  <c:v>26.631467113100033</c:v>
                </c:pt>
                <c:pt idx="1">
                  <c:v>27.75479737505054</c:v>
                </c:pt>
                <c:pt idx="2">
                  <c:v>28.890409532451685</c:v>
                </c:pt>
                <c:pt idx="3">
                  <c:v>30.629339799404825</c:v>
                </c:pt>
                <c:pt idx="4">
                  <c:v>25.507511430437624</c:v>
                </c:pt>
                <c:pt idx="5">
                  <c:v>25.371762424608722</c:v>
                </c:pt>
                <c:pt idx="6">
                  <c:v>26.809935468160234</c:v>
                </c:pt>
                <c:pt idx="7">
                  <c:v>26.876448995363212</c:v>
                </c:pt>
                <c:pt idx="8">
                  <c:v>25.287369667696165</c:v>
                </c:pt>
                <c:pt idx="9">
                  <c:v>26.282886168272988</c:v>
                </c:pt>
                <c:pt idx="10">
                  <c:v>25.501561387169229</c:v>
                </c:pt>
                <c:pt idx="11">
                  <c:v>26.813390240139864</c:v>
                </c:pt>
                <c:pt idx="12">
                  <c:v>26.853057180050133</c:v>
                </c:pt>
                <c:pt idx="13">
                  <c:v>26.550589294253321</c:v>
                </c:pt>
                <c:pt idx="14">
                  <c:v>28.787350414800681</c:v>
                </c:pt>
                <c:pt idx="15">
                  <c:v>30.579210935298878</c:v>
                </c:pt>
                <c:pt idx="16">
                  <c:v>31.833478072079892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276704"/>
        <c:axId val="298269256"/>
      </c:barChart>
      <c:catAx>
        <c:axId val="29827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8269256"/>
        <c:crosses val="autoZero"/>
        <c:auto val="1"/>
        <c:lblAlgn val="ctr"/>
        <c:lblOffset val="100"/>
        <c:noMultiLvlLbl val="0"/>
      </c:catAx>
      <c:valAx>
        <c:axId val="298269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8276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090733117655653"/>
          <c:y val="0.8174864444592489"/>
          <c:w val="0.69688820645627492"/>
          <c:h val="0.17534946313528998"/>
        </c:manualLayout>
      </c:layout>
      <c:overlay val="0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800">
                <a:solidFill>
                  <a:schemeClr val="tx1"/>
                </a:solidFill>
              </a:rPr>
              <a:t>【</a:t>
            </a:r>
            <a:r>
              <a:rPr lang="ja-JP" altLang="en-US" sz="1800">
                <a:solidFill>
                  <a:schemeClr val="tx1"/>
                </a:solidFill>
              </a:rPr>
              <a:t>図</a:t>
            </a:r>
            <a:r>
              <a:rPr lang="en-US" altLang="ja-JP" sz="1800">
                <a:solidFill>
                  <a:schemeClr val="tx1"/>
                </a:solidFill>
              </a:rPr>
              <a:t>】</a:t>
            </a:r>
            <a:r>
              <a:rPr lang="ja-JP" altLang="en-US" sz="1800">
                <a:solidFill>
                  <a:schemeClr val="tx1"/>
                </a:solidFill>
              </a:rPr>
              <a:t>就業希望の無い無業者の年齢別希望しない理由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4213364984217272E-2"/>
          <c:y val="0.13808439175926726"/>
          <c:w val="0.71172791454590112"/>
          <c:h val="0.68312763747580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Sheet2!$B$7</c:f>
              <c:strCache>
                <c:ptCount val="1"/>
                <c:pt idx="0">
                  <c:v>探したが見つからなかった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Sheet2!$A$9:$A$11</c:f>
              <c:strCache>
                <c:ptCount val="3"/>
                <c:pt idx="0">
                  <c:v>20～24歳</c:v>
                </c:pt>
                <c:pt idx="1">
                  <c:v>25～29歳</c:v>
                </c:pt>
                <c:pt idx="2">
                  <c:v>30～34歳</c:v>
                </c:pt>
              </c:strCache>
            </c:strRef>
          </c:cat>
          <c:val>
            <c:numRef>
              <c:f>Sheet2!$B$9:$B$11</c:f>
              <c:numCache>
                <c:formatCode>General</c:formatCode>
                <c:ptCount val="3"/>
                <c:pt idx="0">
                  <c:v>1.282051282051282E-2</c:v>
                </c:pt>
                <c:pt idx="1">
                  <c:v>2.5362318840579712E-2</c:v>
                </c:pt>
                <c:pt idx="2">
                  <c:v>1.8726591760299626E-3</c:v>
                </c:pt>
              </c:numCache>
            </c:numRef>
          </c:val>
        </c:ser>
        <c:ser>
          <c:idx val="1"/>
          <c:order val="1"/>
          <c:tx>
            <c:strRef>
              <c:f>Sheet2!$C$7</c:f>
              <c:strCache>
                <c:ptCount val="1"/>
                <c:pt idx="0">
                  <c:v>希望する仕事がありそうにない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Sheet2!$A$9:$A$11</c:f>
              <c:strCache>
                <c:ptCount val="3"/>
                <c:pt idx="0">
                  <c:v>20～24歳</c:v>
                </c:pt>
                <c:pt idx="1">
                  <c:v>25～29歳</c:v>
                </c:pt>
                <c:pt idx="2">
                  <c:v>30～34歳</c:v>
                </c:pt>
              </c:strCache>
            </c:strRef>
          </c:cat>
          <c:val>
            <c:numRef>
              <c:f>Sheet2!$C$9:$C$11</c:f>
              <c:numCache>
                <c:formatCode>General</c:formatCode>
                <c:ptCount val="3"/>
                <c:pt idx="0">
                  <c:v>1.282051282051282E-2</c:v>
                </c:pt>
                <c:pt idx="1">
                  <c:v>3.6231884057971015E-3</c:v>
                </c:pt>
                <c:pt idx="2">
                  <c:v>1.4981273408239701E-2</c:v>
                </c:pt>
              </c:numCache>
            </c:numRef>
          </c:val>
        </c:ser>
        <c:ser>
          <c:idx val="2"/>
          <c:order val="2"/>
          <c:tx>
            <c:strRef>
              <c:f>Sheet2!$D$7</c:f>
              <c:strCache>
                <c:ptCount val="1"/>
                <c:pt idx="0">
                  <c:v>知識・能力に自信がない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Sheet2!$A$9:$A$11</c:f>
              <c:strCache>
                <c:ptCount val="3"/>
                <c:pt idx="0">
                  <c:v>20～24歳</c:v>
                </c:pt>
                <c:pt idx="1">
                  <c:v>25～29歳</c:v>
                </c:pt>
                <c:pt idx="2">
                  <c:v>30～34歳</c:v>
                </c:pt>
              </c:strCache>
            </c:strRef>
          </c:cat>
          <c:val>
            <c:numRef>
              <c:f>Sheet2!$D$9:$D$11</c:f>
              <c:numCache>
                <c:formatCode>General</c:formatCode>
                <c:ptCount val="3"/>
                <c:pt idx="0">
                  <c:v>0</c:v>
                </c:pt>
                <c:pt idx="1">
                  <c:v>1.8115942028985508E-2</c:v>
                </c:pt>
                <c:pt idx="2">
                  <c:v>5.6179775280898875E-3</c:v>
                </c:pt>
              </c:numCache>
            </c:numRef>
          </c:val>
        </c:ser>
        <c:ser>
          <c:idx val="3"/>
          <c:order val="3"/>
          <c:tx>
            <c:strRef>
              <c:f>Sheet2!$E$7</c:f>
              <c:strCache>
                <c:ptCount val="1"/>
                <c:pt idx="0">
                  <c:v>出産・育児のため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Sheet2!$A$9:$A$11</c:f>
              <c:strCache>
                <c:ptCount val="3"/>
                <c:pt idx="0">
                  <c:v>20～24歳</c:v>
                </c:pt>
                <c:pt idx="1">
                  <c:v>25～29歳</c:v>
                </c:pt>
                <c:pt idx="2">
                  <c:v>30～34歳</c:v>
                </c:pt>
              </c:strCache>
            </c:strRef>
          </c:cat>
          <c:val>
            <c:numRef>
              <c:f>Sheet2!$E$9:$E$11</c:f>
              <c:numCache>
                <c:formatCode>General</c:formatCode>
                <c:ptCount val="3"/>
                <c:pt idx="0">
                  <c:v>0.15384615384615385</c:v>
                </c:pt>
                <c:pt idx="1">
                  <c:v>0.52898550724637683</c:v>
                </c:pt>
                <c:pt idx="2">
                  <c:v>0.6966292134831461</c:v>
                </c:pt>
              </c:numCache>
            </c:numRef>
          </c:val>
        </c:ser>
        <c:ser>
          <c:idx val="4"/>
          <c:order val="4"/>
          <c:tx>
            <c:strRef>
              <c:f>Sheet2!$F$7</c:f>
              <c:strCache>
                <c:ptCount val="1"/>
                <c:pt idx="0">
                  <c:v>介護・看護のため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Sheet2!$A$9:$A$11</c:f>
              <c:strCache>
                <c:ptCount val="3"/>
                <c:pt idx="0">
                  <c:v>20～24歳</c:v>
                </c:pt>
                <c:pt idx="1">
                  <c:v>25～29歳</c:v>
                </c:pt>
                <c:pt idx="2">
                  <c:v>30～34歳</c:v>
                </c:pt>
              </c:strCache>
            </c:strRef>
          </c:cat>
          <c:val>
            <c:numRef>
              <c:f>Sheet2!$F$9:$F$11</c:f>
              <c:numCache>
                <c:formatCode>General</c:formatCode>
                <c:ptCount val="3"/>
                <c:pt idx="0">
                  <c:v>0</c:v>
                </c:pt>
                <c:pt idx="1">
                  <c:v>1.0869565217391304E-2</c:v>
                </c:pt>
                <c:pt idx="2">
                  <c:v>5.6179775280898875E-3</c:v>
                </c:pt>
              </c:numCache>
            </c:numRef>
          </c:val>
        </c:ser>
        <c:ser>
          <c:idx val="5"/>
          <c:order val="5"/>
          <c:tx>
            <c:strRef>
              <c:f>Sheet2!$G$7</c:f>
              <c:strCache>
                <c:ptCount val="1"/>
                <c:pt idx="0">
                  <c:v>病気・けがのため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Sheet2!$A$9:$A$11</c:f>
              <c:strCache>
                <c:ptCount val="3"/>
                <c:pt idx="0">
                  <c:v>20～24歳</c:v>
                </c:pt>
                <c:pt idx="1">
                  <c:v>25～29歳</c:v>
                </c:pt>
                <c:pt idx="2">
                  <c:v>30～34歳</c:v>
                </c:pt>
              </c:strCache>
            </c:strRef>
          </c:cat>
          <c:val>
            <c:numRef>
              <c:f>Sheet2!$G$9:$G$11</c:f>
              <c:numCache>
                <c:formatCode>General</c:formatCode>
                <c:ptCount val="3"/>
                <c:pt idx="0">
                  <c:v>1.7094017094017096E-2</c:v>
                </c:pt>
                <c:pt idx="1">
                  <c:v>3.6231884057971016E-2</c:v>
                </c:pt>
                <c:pt idx="2">
                  <c:v>5.4307116104868915E-2</c:v>
                </c:pt>
              </c:numCache>
            </c:numRef>
          </c:val>
        </c:ser>
        <c:ser>
          <c:idx val="6"/>
          <c:order val="6"/>
          <c:tx>
            <c:strRef>
              <c:f>Sheet2!$H$7</c:f>
              <c:strCache>
                <c:ptCount val="1"/>
                <c:pt idx="0">
                  <c:v>通学のため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Sheet2!$A$9:$A$11</c:f>
              <c:strCache>
                <c:ptCount val="3"/>
                <c:pt idx="0">
                  <c:v>20～24歳</c:v>
                </c:pt>
                <c:pt idx="1">
                  <c:v>25～29歳</c:v>
                </c:pt>
                <c:pt idx="2">
                  <c:v>30～34歳</c:v>
                </c:pt>
              </c:strCache>
            </c:strRef>
          </c:cat>
          <c:val>
            <c:numRef>
              <c:f>Sheet2!$H$9:$H$11</c:f>
              <c:numCache>
                <c:formatCode>General</c:formatCode>
                <c:ptCount val="3"/>
                <c:pt idx="0">
                  <c:v>0.56837606837606836</c:v>
                </c:pt>
                <c:pt idx="1">
                  <c:v>0.11956521739130435</c:v>
                </c:pt>
                <c:pt idx="2">
                  <c:v>2.9962546816479401E-2</c:v>
                </c:pt>
              </c:numCache>
            </c:numRef>
          </c:val>
        </c:ser>
        <c:ser>
          <c:idx val="7"/>
          <c:order val="7"/>
          <c:tx>
            <c:strRef>
              <c:f>Sheet2!$I$7</c:f>
              <c:strCache>
                <c:ptCount val="1"/>
                <c:pt idx="0">
                  <c:v>学校以外で進学や資格取得などの
勉強をしている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Sheet2!$A$9:$A$11</c:f>
              <c:strCache>
                <c:ptCount val="3"/>
                <c:pt idx="0">
                  <c:v>20～24歳</c:v>
                </c:pt>
                <c:pt idx="1">
                  <c:v>25～29歳</c:v>
                </c:pt>
                <c:pt idx="2">
                  <c:v>30～34歳</c:v>
                </c:pt>
              </c:strCache>
            </c:strRef>
          </c:cat>
          <c:val>
            <c:numRef>
              <c:f>Sheet2!$I$9:$I$11</c:f>
              <c:numCache>
                <c:formatCode>General</c:formatCode>
                <c:ptCount val="3"/>
                <c:pt idx="0">
                  <c:v>0.1752136752136752</c:v>
                </c:pt>
                <c:pt idx="1">
                  <c:v>9.420289855072464E-2</c:v>
                </c:pt>
                <c:pt idx="2">
                  <c:v>6.5543071161048683E-2</c:v>
                </c:pt>
              </c:numCache>
            </c:numRef>
          </c:val>
        </c:ser>
        <c:ser>
          <c:idx val="8"/>
          <c:order val="8"/>
          <c:tx>
            <c:strRef>
              <c:f>Sheet2!$J$7</c:f>
              <c:strCache>
                <c:ptCount val="1"/>
                <c:pt idx="0">
                  <c:v>急いで仕事につく必要がない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Sheet2!$A$9:$A$11</c:f>
              <c:strCache>
                <c:ptCount val="3"/>
                <c:pt idx="0">
                  <c:v>20～24歳</c:v>
                </c:pt>
                <c:pt idx="1">
                  <c:v>25～29歳</c:v>
                </c:pt>
                <c:pt idx="2">
                  <c:v>30～34歳</c:v>
                </c:pt>
              </c:strCache>
            </c:strRef>
          </c:cat>
          <c:val>
            <c:numRef>
              <c:f>Sheet2!$J$9:$J$11</c:f>
              <c:numCache>
                <c:formatCode>General</c:formatCode>
                <c:ptCount val="3"/>
                <c:pt idx="0">
                  <c:v>3.8461538461538464E-2</c:v>
                </c:pt>
                <c:pt idx="1">
                  <c:v>0.11594202898550725</c:v>
                </c:pt>
                <c:pt idx="2">
                  <c:v>8.8014981273408247E-2</c:v>
                </c:pt>
              </c:numCache>
            </c:numRef>
          </c:val>
        </c:ser>
        <c:ser>
          <c:idx val="9"/>
          <c:order val="9"/>
          <c:tx>
            <c:strRef>
              <c:f>Sheet2!$K$7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Sheet2!$A$9:$A$11</c:f>
              <c:strCache>
                <c:ptCount val="3"/>
                <c:pt idx="0">
                  <c:v>20～24歳</c:v>
                </c:pt>
                <c:pt idx="1">
                  <c:v>25～29歳</c:v>
                </c:pt>
                <c:pt idx="2">
                  <c:v>30～34歳</c:v>
                </c:pt>
              </c:strCache>
            </c:strRef>
          </c:cat>
          <c:val>
            <c:numRef>
              <c:f>Sheet2!$K$9:$K$11</c:f>
              <c:numCache>
                <c:formatCode>General</c:formatCode>
                <c:ptCount val="3"/>
                <c:pt idx="0">
                  <c:v>2.564102564102564E-2</c:v>
                </c:pt>
                <c:pt idx="1">
                  <c:v>4.710144927536232E-2</c:v>
                </c:pt>
                <c:pt idx="2">
                  <c:v>3.5580524344569285E-2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270040"/>
        <c:axId val="298273176"/>
      </c:barChart>
      <c:catAx>
        <c:axId val="29827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8273176"/>
        <c:crosses val="autoZero"/>
        <c:auto val="1"/>
        <c:lblAlgn val="ctr"/>
        <c:lblOffset val="100"/>
        <c:noMultiLvlLbl val="0"/>
      </c:catAx>
      <c:valAx>
        <c:axId val="298273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82700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7427984292661112"/>
          <c:y val="9.0313710786151677E-2"/>
          <c:w val="0.22362150467625647"/>
          <c:h val="0.89652695190049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b="1" dirty="0">
                <a:solidFill>
                  <a:schemeClr val="tx1"/>
                </a:solidFill>
              </a:rPr>
              <a:t>【</a:t>
            </a:r>
            <a:r>
              <a:rPr lang="ja-JP" altLang="en-US" sz="2400" b="1" dirty="0">
                <a:solidFill>
                  <a:schemeClr val="tx1"/>
                </a:solidFill>
              </a:rPr>
              <a:t>図</a:t>
            </a:r>
            <a:r>
              <a:rPr lang="en-US" altLang="ja-JP" sz="2400" b="1" dirty="0">
                <a:solidFill>
                  <a:schemeClr val="tx1"/>
                </a:solidFill>
              </a:rPr>
              <a:t>】</a:t>
            </a:r>
            <a:r>
              <a:rPr lang="ja-JP" altLang="en-US" sz="2400" b="1" dirty="0">
                <a:solidFill>
                  <a:schemeClr val="tx1"/>
                </a:solidFill>
              </a:rPr>
              <a:t>出生数及び合計特殊出生率の年次推移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71790803530869E-2"/>
          <c:y val="0.13515597374707847"/>
          <c:w val="0.89441413945887493"/>
          <c:h val="0.7274052213915456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統計表第１表!$F$4</c:f>
              <c:strCache>
                <c:ptCount val="1"/>
                <c:pt idx="0">
                  <c:v>出生数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4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5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6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dPt>
          <c:cat>
            <c:numRef>
              <c:f>統計表第２表!$A$5:$A$71</c:f>
              <c:numCache>
                <c:formatCode>General</c:formatCode>
                <c:ptCount val="67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</c:numCache>
            </c:numRef>
          </c:cat>
          <c:val>
            <c:numRef>
              <c:f>統計表第１表!$F$6:$F$72</c:f>
              <c:numCache>
                <c:formatCode>#\ ###\ ##0\ </c:formatCode>
                <c:ptCount val="67"/>
                <c:pt idx="0">
                  <c:v>2678792</c:v>
                </c:pt>
                <c:pt idx="1">
                  <c:v>2681624</c:v>
                </c:pt>
                <c:pt idx="2">
                  <c:v>2696638</c:v>
                </c:pt>
                <c:pt idx="3">
                  <c:v>2337507</c:v>
                </c:pt>
                <c:pt idx="4">
                  <c:v>2137689</c:v>
                </c:pt>
                <c:pt idx="5">
                  <c:v>2005162</c:v>
                </c:pt>
                <c:pt idx="6">
                  <c:v>1868040</c:v>
                </c:pt>
                <c:pt idx="7">
                  <c:v>1769580</c:v>
                </c:pt>
                <c:pt idx="8">
                  <c:v>1730692</c:v>
                </c:pt>
                <c:pt idx="9">
                  <c:v>1665278</c:v>
                </c:pt>
                <c:pt idx="10">
                  <c:v>1566713</c:v>
                </c:pt>
                <c:pt idx="11">
                  <c:v>1653469</c:v>
                </c:pt>
                <c:pt idx="12">
                  <c:v>1626088</c:v>
                </c:pt>
                <c:pt idx="13">
                  <c:v>1606041</c:v>
                </c:pt>
                <c:pt idx="14">
                  <c:v>1589372</c:v>
                </c:pt>
                <c:pt idx="15">
                  <c:v>1618616</c:v>
                </c:pt>
                <c:pt idx="16">
                  <c:v>1659521</c:v>
                </c:pt>
                <c:pt idx="17">
                  <c:v>1716761</c:v>
                </c:pt>
                <c:pt idx="18">
                  <c:v>1823697</c:v>
                </c:pt>
                <c:pt idx="19">
                  <c:v>1360974</c:v>
                </c:pt>
                <c:pt idx="20">
                  <c:v>1935647</c:v>
                </c:pt>
                <c:pt idx="21">
                  <c:v>1871839</c:v>
                </c:pt>
                <c:pt idx="22">
                  <c:v>1889815</c:v>
                </c:pt>
                <c:pt idx="23">
                  <c:v>1934239</c:v>
                </c:pt>
                <c:pt idx="24">
                  <c:v>2000973</c:v>
                </c:pt>
                <c:pt idx="25">
                  <c:v>2038682</c:v>
                </c:pt>
                <c:pt idx="26">
                  <c:v>2091983</c:v>
                </c:pt>
                <c:pt idx="27">
                  <c:v>2029989</c:v>
                </c:pt>
                <c:pt idx="28">
                  <c:v>1901440</c:v>
                </c:pt>
                <c:pt idx="29">
                  <c:v>1832617</c:v>
                </c:pt>
                <c:pt idx="30">
                  <c:v>1755100</c:v>
                </c:pt>
                <c:pt idx="31">
                  <c:v>1708643</c:v>
                </c:pt>
                <c:pt idx="32">
                  <c:v>1642580</c:v>
                </c:pt>
                <c:pt idx="33">
                  <c:v>1576889</c:v>
                </c:pt>
                <c:pt idx="34">
                  <c:v>1529455</c:v>
                </c:pt>
                <c:pt idx="35">
                  <c:v>1515392</c:v>
                </c:pt>
                <c:pt idx="36">
                  <c:v>1508687</c:v>
                </c:pt>
                <c:pt idx="37">
                  <c:v>1489780</c:v>
                </c:pt>
                <c:pt idx="38">
                  <c:v>1431577</c:v>
                </c:pt>
                <c:pt idx="39">
                  <c:v>1382946</c:v>
                </c:pt>
                <c:pt idx="40">
                  <c:v>1346658</c:v>
                </c:pt>
                <c:pt idx="41">
                  <c:v>1314006</c:v>
                </c:pt>
                <c:pt idx="42">
                  <c:v>1246802</c:v>
                </c:pt>
                <c:pt idx="43">
                  <c:v>1221585</c:v>
                </c:pt>
                <c:pt idx="44">
                  <c:v>1223245</c:v>
                </c:pt>
                <c:pt idx="45">
                  <c:v>1208989</c:v>
                </c:pt>
                <c:pt idx="46">
                  <c:v>1188282</c:v>
                </c:pt>
                <c:pt idx="47">
                  <c:v>1238328</c:v>
                </c:pt>
                <c:pt idx="48">
                  <c:v>1187064</c:v>
                </c:pt>
                <c:pt idx="49">
                  <c:v>1206555</c:v>
                </c:pt>
                <c:pt idx="50">
                  <c:v>1191665</c:v>
                </c:pt>
                <c:pt idx="51">
                  <c:v>1203147</c:v>
                </c:pt>
                <c:pt idx="52">
                  <c:v>1177669</c:v>
                </c:pt>
                <c:pt idx="53">
                  <c:v>1190547</c:v>
                </c:pt>
                <c:pt idx="54">
                  <c:v>1170662</c:v>
                </c:pt>
                <c:pt idx="55">
                  <c:v>1153855</c:v>
                </c:pt>
                <c:pt idx="56">
                  <c:v>1123610</c:v>
                </c:pt>
                <c:pt idx="57">
                  <c:v>1110721</c:v>
                </c:pt>
                <c:pt idx="58">
                  <c:v>1062530</c:v>
                </c:pt>
                <c:pt idx="59">
                  <c:v>1092674</c:v>
                </c:pt>
                <c:pt idx="60">
                  <c:v>1089818</c:v>
                </c:pt>
                <c:pt idx="61">
                  <c:v>1091156</c:v>
                </c:pt>
                <c:pt idx="62">
                  <c:v>1070035</c:v>
                </c:pt>
                <c:pt idx="63">
                  <c:v>1071304</c:v>
                </c:pt>
                <c:pt idx="64">
                  <c:v>1050806</c:v>
                </c:pt>
                <c:pt idx="65">
                  <c:v>1037231</c:v>
                </c:pt>
                <c:pt idx="66">
                  <c:v>1029816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"/>
        <c:axId val="298273960"/>
        <c:axId val="298275136"/>
      </c:barChart>
      <c:lineChart>
        <c:grouping val="standard"/>
        <c:varyColors val="0"/>
        <c:ser>
          <c:idx val="0"/>
          <c:order val="1"/>
          <c:tx>
            <c:v>合計特殊出生率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4.6686182478835089E-2"/>
                  <c:y val="3.01968185071963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2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  <a:r>
                      <a:rPr lang="en-US" altLang="ja-JP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.58</a:t>
                    </a:r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2"/>
              <c:layout>
                <c:manualLayout>
                  <c:x val="-3.9866916651261845E-2"/>
                  <c:y val="5.0559689644114766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8"/>
              <c:layout>
                <c:manualLayout>
                  <c:x val="-4.6730462652827494E-2"/>
                  <c:y val="4.310421744983492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66"/>
              <c:layout>
                <c:manualLayout>
                  <c:x val="-1.8758207823691156E-2"/>
                  <c:y val="3.2735290268769104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統計表第２表!$A$5:$A$71</c:f>
              <c:numCache>
                <c:formatCode>General</c:formatCode>
                <c:ptCount val="67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</c:numCache>
            </c:numRef>
          </c:cat>
          <c:val>
            <c:numRef>
              <c:f>統計表第２表!$L$5:$L$71</c:f>
              <c:numCache>
                <c:formatCode>0.00_);[Red]\(0.00\)</c:formatCode>
                <c:ptCount val="67"/>
                <c:pt idx="0">
                  <c:v>4.54</c:v>
                </c:pt>
                <c:pt idx="1">
                  <c:v>4.4000000000000004</c:v>
                </c:pt>
                <c:pt idx="2">
                  <c:v>4.32</c:v>
                </c:pt>
                <c:pt idx="3">
                  <c:v>3.65</c:v>
                </c:pt>
                <c:pt idx="4">
                  <c:v>3.26</c:v>
                </c:pt>
                <c:pt idx="5">
                  <c:v>2.98</c:v>
                </c:pt>
                <c:pt idx="6">
                  <c:v>2.69</c:v>
                </c:pt>
                <c:pt idx="7">
                  <c:v>2.48</c:v>
                </c:pt>
                <c:pt idx="8">
                  <c:v>2.37</c:v>
                </c:pt>
                <c:pt idx="9">
                  <c:v>2.2200000000000002</c:v>
                </c:pt>
                <c:pt idx="10">
                  <c:v>2.04</c:v>
                </c:pt>
                <c:pt idx="11">
                  <c:v>2.11</c:v>
                </c:pt>
                <c:pt idx="12">
                  <c:v>2.04</c:v>
                </c:pt>
                <c:pt idx="13">
                  <c:v>2</c:v>
                </c:pt>
                <c:pt idx="14">
                  <c:v>1.96</c:v>
                </c:pt>
                <c:pt idx="15">
                  <c:v>1.98</c:v>
                </c:pt>
                <c:pt idx="16">
                  <c:v>2</c:v>
                </c:pt>
                <c:pt idx="17">
                  <c:v>2.0499999999999998</c:v>
                </c:pt>
                <c:pt idx="18">
                  <c:v>2.14</c:v>
                </c:pt>
                <c:pt idx="19">
                  <c:v>1.58</c:v>
                </c:pt>
                <c:pt idx="20">
                  <c:v>2.23</c:v>
                </c:pt>
                <c:pt idx="21">
                  <c:v>2.13</c:v>
                </c:pt>
                <c:pt idx="22">
                  <c:v>2.13</c:v>
                </c:pt>
                <c:pt idx="23">
                  <c:v>2.13</c:v>
                </c:pt>
                <c:pt idx="24">
                  <c:v>2.16</c:v>
                </c:pt>
                <c:pt idx="25">
                  <c:v>2.14</c:v>
                </c:pt>
                <c:pt idx="26">
                  <c:v>2.14</c:v>
                </c:pt>
                <c:pt idx="27">
                  <c:v>2.0499999999999998</c:v>
                </c:pt>
                <c:pt idx="28">
                  <c:v>1.91</c:v>
                </c:pt>
                <c:pt idx="29">
                  <c:v>1.85</c:v>
                </c:pt>
                <c:pt idx="30">
                  <c:v>1.8</c:v>
                </c:pt>
                <c:pt idx="31">
                  <c:v>1.79</c:v>
                </c:pt>
                <c:pt idx="32">
                  <c:v>1.77</c:v>
                </c:pt>
                <c:pt idx="33">
                  <c:v>1.75</c:v>
                </c:pt>
                <c:pt idx="34">
                  <c:v>1.74</c:v>
                </c:pt>
                <c:pt idx="35">
                  <c:v>1.77</c:v>
                </c:pt>
                <c:pt idx="36">
                  <c:v>1.8</c:v>
                </c:pt>
                <c:pt idx="37">
                  <c:v>1.81</c:v>
                </c:pt>
                <c:pt idx="38">
                  <c:v>1.76</c:v>
                </c:pt>
                <c:pt idx="39">
                  <c:v>1.72</c:v>
                </c:pt>
                <c:pt idx="40">
                  <c:v>1.69</c:v>
                </c:pt>
                <c:pt idx="41">
                  <c:v>1.66</c:v>
                </c:pt>
                <c:pt idx="42">
                  <c:v>1.57</c:v>
                </c:pt>
                <c:pt idx="43">
                  <c:v>1.54</c:v>
                </c:pt>
                <c:pt idx="44">
                  <c:v>1.53</c:v>
                </c:pt>
                <c:pt idx="45">
                  <c:v>1.5</c:v>
                </c:pt>
                <c:pt idx="46">
                  <c:v>1.46</c:v>
                </c:pt>
                <c:pt idx="47">
                  <c:v>1.5</c:v>
                </c:pt>
                <c:pt idx="48">
                  <c:v>1.42</c:v>
                </c:pt>
                <c:pt idx="49">
                  <c:v>1.43</c:v>
                </c:pt>
                <c:pt idx="50">
                  <c:v>1.39</c:v>
                </c:pt>
                <c:pt idx="51">
                  <c:v>1.38</c:v>
                </c:pt>
                <c:pt idx="52">
                  <c:v>1.34</c:v>
                </c:pt>
                <c:pt idx="53">
                  <c:v>1.36</c:v>
                </c:pt>
                <c:pt idx="54">
                  <c:v>1.33</c:v>
                </c:pt>
                <c:pt idx="55">
                  <c:v>1.32</c:v>
                </c:pt>
                <c:pt idx="56">
                  <c:v>1.29</c:v>
                </c:pt>
                <c:pt idx="57">
                  <c:v>1.29</c:v>
                </c:pt>
                <c:pt idx="58">
                  <c:v>1.26</c:v>
                </c:pt>
                <c:pt idx="59">
                  <c:v>1.32</c:v>
                </c:pt>
                <c:pt idx="60">
                  <c:v>1.34</c:v>
                </c:pt>
                <c:pt idx="61">
                  <c:v>1.37</c:v>
                </c:pt>
                <c:pt idx="62">
                  <c:v>1.37</c:v>
                </c:pt>
                <c:pt idx="63">
                  <c:v>1.39</c:v>
                </c:pt>
                <c:pt idx="64">
                  <c:v>1.39</c:v>
                </c:pt>
                <c:pt idx="65">
                  <c:v>1.41</c:v>
                </c:pt>
                <c:pt idx="66">
                  <c:v>1.43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270432"/>
        <c:axId val="298274352"/>
      </c:lineChart>
      <c:catAx>
        <c:axId val="29827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8275136"/>
        <c:crosses val="autoZero"/>
        <c:auto val="1"/>
        <c:lblAlgn val="ctr"/>
        <c:lblOffset val="100"/>
        <c:noMultiLvlLbl val="0"/>
      </c:catAx>
      <c:valAx>
        <c:axId val="29827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8273960"/>
        <c:crosses val="autoZero"/>
        <c:crossBetween val="between"/>
        <c:dispUnits>
          <c:builtInUnit val="tenThousands"/>
        </c:dispUnits>
      </c:valAx>
      <c:catAx>
        <c:axId val="298270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8274352"/>
        <c:crosses val="autoZero"/>
        <c:auto val="1"/>
        <c:lblAlgn val="ctr"/>
        <c:lblOffset val="100"/>
        <c:noMultiLvlLbl val="0"/>
      </c:catAx>
      <c:valAx>
        <c:axId val="298274352"/>
        <c:scaling>
          <c:orientation val="minMax"/>
        </c:scaling>
        <c:delete val="0"/>
        <c:axPos val="r"/>
        <c:numFmt formatCode="0.00_);[Red]\(0.0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8270432"/>
        <c:crosses val="max"/>
        <c:crossBetween val="between"/>
        <c:majorUnit val="1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B547D-96FC-450C-9517-84449A3A35EF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2108A4B6-9C5B-4BED-AAAD-C0888D8A1044}">
      <dgm:prSet phldrT="[テキスト]" custT="1"/>
      <dgm:spPr/>
      <dgm:t>
        <a:bodyPr/>
        <a:lstStyle/>
        <a:p>
          <a:r>
            <a:rPr kumimoji="1" lang="ja-JP" altLang="en-US" sz="1800" b="1" dirty="0" smtClean="0"/>
            <a:t>エンゼルプラン（</a:t>
          </a:r>
          <a:r>
            <a:rPr kumimoji="1" lang="en-US" altLang="ja-JP" sz="1800" b="1" dirty="0" smtClean="0"/>
            <a:t>1990</a:t>
          </a:r>
          <a:r>
            <a:rPr kumimoji="1" lang="ja-JP" altLang="en-US" sz="1800" b="1" dirty="0" smtClean="0"/>
            <a:t>）・新エンゼルプラン（</a:t>
          </a:r>
          <a:r>
            <a:rPr kumimoji="1" lang="en-US" altLang="ja-JP" sz="1800" b="1" dirty="0" smtClean="0"/>
            <a:t>1994</a:t>
          </a:r>
          <a:r>
            <a:rPr kumimoji="1" lang="ja-JP" altLang="en-US" sz="1800" b="1" dirty="0" smtClean="0"/>
            <a:t>）</a:t>
          </a:r>
          <a:endParaRPr kumimoji="1" lang="ja-JP" altLang="en-US" sz="1800" b="1" dirty="0"/>
        </a:p>
      </dgm:t>
    </dgm:pt>
    <dgm:pt modelId="{5DEA2B1B-BEE0-45A5-838B-C587333B95D5}" type="parTrans" cxnId="{D6E2CE77-B896-406F-BF62-4173227ACD3F}">
      <dgm:prSet/>
      <dgm:spPr/>
      <dgm:t>
        <a:bodyPr/>
        <a:lstStyle/>
        <a:p>
          <a:endParaRPr kumimoji="1" lang="ja-JP" altLang="en-US"/>
        </a:p>
      </dgm:t>
    </dgm:pt>
    <dgm:pt modelId="{8F23B52C-ADA8-4814-82B4-31FB79BEF9E8}" type="sibTrans" cxnId="{D6E2CE77-B896-406F-BF62-4173227ACD3F}">
      <dgm:prSet/>
      <dgm:spPr/>
      <dgm:t>
        <a:bodyPr/>
        <a:lstStyle/>
        <a:p>
          <a:endParaRPr kumimoji="1" lang="ja-JP" altLang="en-US"/>
        </a:p>
      </dgm:t>
    </dgm:pt>
    <dgm:pt modelId="{1CAFC933-8693-4E45-9E0E-5D4C0A3F0D48}">
      <dgm:prSet phldrT="[テキスト]" custT="1"/>
      <dgm:spPr/>
      <dgm:t>
        <a:bodyPr/>
        <a:lstStyle/>
        <a:p>
          <a:r>
            <a:rPr kumimoji="1" lang="ja-JP" altLang="en-US" sz="1800" dirty="0" smtClean="0"/>
            <a:t>「</a:t>
          </a:r>
          <a:r>
            <a:rPr kumimoji="1" lang="en-US" altLang="ja-JP" sz="1800" dirty="0" smtClean="0"/>
            <a:t>1.57</a:t>
          </a:r>
          <a:r>
            <a:rPr kumimoji="1" lang="ja-JP" altLang="en-US" sz="1800" dirty="0" smtClean="0"/>
            <a:t>ショック」を契機に策定</a:t>
          </a:r>
          <a:endParaRPr kumimoji="1" lang="ja-JP" altLang="en-US" sz="1800" dirty="0"/>
        </a:p>
      </dgm:t>
    </dgm:pt>
    <dgm:pt modelId="{9F142B9A-9EE4-4DA8-9C2A-F21537812B5E}" type="parTrans" cxnId="{1EC67FB6-A31F-43BB-801E-1A0A41DEB849}">
      <dgm:prSet/>
      <dgm:spPr/>
      <dgm:t>
        <a:bodyPr/>
        <a:lstStyle/>
        <a:p>
          <a:endParaRPr kumimoji="1" lang="ja-JP" altLang="en-US"/>
        </a:p>
      </dgm:t>
    </dgm:pt>
    <dgm:pt modelId="{94CF43DE-5434-474C-A517-2E1D1EF3AE1B}" type="sibTrans" cxnId="{1EC67FB6-A31F-43BB-801E-1A0A41DEB849}">
      <dgm:prSet/>
      <dgm:spPr/>
      <dgm:t>
        <a:bodyPr/>
        <a:lstStyle/>
        <a:p>
          <a:endParaRPr kumimoji="1" lang="ja-JP" altLang="en-US"/>
        </a:p>
      </dgm:t>
    </dgm:pt>
    <dgm:pt modelId="{863FF7B6-EEE5-4FFB-A9B5-7A28A0A2333E}">
      <dgm:prSet phldrT="[テキスト]" custT="1"/>
      <dgm:spPr/>
      <dgm:t>
        <a:bodyPr/>
        <a:lstStyle/>
        <a:p>
          <a:r>
            <a:rPr kumimoji="1" lang="ja-JP" altLang="en-US" sz="1800" dirty="0" smtClean="0"/>
            <a:t>保育の量的拡大、低年齢児保育など</a:t>
          </a:r>
          <a:endParaRPr kumimoji="1" lang="ja-JP" altLang="en-US" sz="1800" dirty="0"/>
        </a:p>
      </dgm:t>
    </dgm:pt>
    <dgm:pt modelId="{05D63BB9-30E6-4D35-8603-1D093F867E5B}" type="parTrans" cxnId="{0871395D-F138-48F2-9922-E3B1B0A971C8}">
      <dgm:prSet/>
      <dgm:spPr/>
      <dgm:t>
        <a:bodyPr/>
        <a:lstStyle/>
        <a:p>
          <a:endParaRPr kumimoji="1" lang="ja-JP" altLang="en-US"/>
        </a:p>
      </dgm:t>
    </dgm:pt>
    <dgm:pt modelId="{FF6B731B-FA5E-416B-8DB8-13E895C5B471}" type="sibTrans" cxnId="{0871395D-F138-48F2-9922-E3B1B0A971C8}">
      <dgm:prSet/>
      <dgm:spPr/>
      <dgm:t>
        <a:bodyPr/>
        <a:lstStyle/>
        <a:p>
          <a:endParaRPr kumimoji="1" lang="ja-JP" altLang="en-US"/>
        </a:p>
      </dgm:t>
    </dgm:pt>
    <dgm:pt modelId="{37BD4A48-24E2-48C2-95BC-7F5F84897403}">
      <dgm:prSet phldrT="[テキスト]"/>
      <dgm:spPr/>
      <dgm:t>
        <a:bodyPr/>
        <a:lstStyle/>
        <a:p>
          <a:r>
            <a:rPr kumimoji="1" lang="ja-JP" altLang="en-US" dirty="0" smtClean="0"/>
            <a:t>少子化対策基本法（</a:t>
          </a:r>
          <a:r>
            <a:rPr kumimoji="1" lang="en-US" altLang="ja-JP" dirty="0" smtClean="0"/>
            <a:t>2003</a:t>
          </a:r>
          <a:r>
            <a:rPr kumimoji="1" lang="ja-JP" altLang="en-US" dirty="0" smtClean="0"/>
            <a:t>）</a:t>
          </a:r>
          <a:endParaRPr kumimoji="1" lang="ja-JP" altLang="en-US" dirty="0"/>
        </a:p>
      </dgm:t>
    </dgm:pt>
    <dgm:pt modelId="{E3C6D989-B239-420B-A497-F74B10825ECF}" type="parTrans" cxnId="{BA6F9D2C-DC2A-4647-B09F-B531C5E16975}">
      <dgm:prSet/>
      <dgm:spPr/>
      <dgm:t>
        <a:bodyPr/>
        <a:lstStyle/>
        <a:p>
          <a:endParaRPr kumimoji="1" lang="ja-JP" altLang="en-US"/>
        </a:p>
      </dgm:t>
    </dgm:pt>
    <dgm:pt modelId="{AF67B5A7-2F0B-4ADB-BCBC-E924B91FCFBE}" type="sibTrans" cxnId="{BA6F9D2C-DC2A-4647-B09F-B531C5E16975}">
      <dgm:prSet/>
      <dgm:spPr/>
      <dgm:t>
        <a:bodyPr/>
        <a:lstStyle/>
        <a:p>
          <a:endParaRPr kumimoji="1" lang="ja-JP" altLang="en-US"/>
        </a:p>
      </dgm:t>
    </dgm:pt>
    <dgm:pt modelId="{F27C7DA5-0673-4A13-9630-500AB18A01D8}">
      <dgm:prSet phldrT="[テキスト]"/>
      <dgm:spPr/>
      <dgm:t>
        <a:bodyPr/>
        <a:lstStyle/>
        <a:p>
          <a:r>
            <a:rPr kumimoji="1" lang="ja-JP" altLang="en-US" dirty="0" smtClean="0"/>
            <a:t>子どもが健康に育つ社会、子どもを生み、育てることに喜びを感じることのできる社会への転換を目的</a:t>
          </a:r>
          <a:endParaRPr kumimoji="1" lang="ja-JP" altLang="en-US" dirty="0"/>
        </a:p>
      </dgm:t>
    </dgm:pt>
    <dgm:pt modelId="{B6444502-D442-414A-BD82-07F52F4EDF7C}" type="parTrans" cxnId="{7C50C61F-5078-4CC8-BC82-7BEDB282CEB7}">
      <dgm:prSet/>
      <dgm:spPr/>
      <dgm:t>
        <a:bodyPr/>
        <a:lstStyle/>
        <a:p>
          <a:endParaRPr kumimoji="1" lang="ja-JP" altLang="en-US"/>
        </a:p>
      </dgm:t>
    </dgm:pt>
    <dgm:pt modelId="{54341735-0706-45B5-8410-DA4669C7D3B7}" type="sibTrans" cxnId="{7C50C61F-5078-4CC8-BC82-7BEDB282CEB7}">
      <dgm:prSet/>
      <dgm:spPr/>
      <dgm:t>
        <a:bodyPr/>
        <a:lstStyle/>
        <a:p>
          <a:endParaRPr kumimoji="1" lang="ja-JP" altLang="en-US"/>
        </a:p>
      </dgm:t>
    </dgm:pt>
    <dgm:pt modelId="{68B10749-FF60-4BC0-B19B-6D28981F5419}">
      <dgm:prSet phldrT="[テキスト]"/>
      <dgm:spPr/>
      <dgm:t>
        <a:bodyPr/>
        <a:lstStyle/>
        <a:p>
          <a:r>
            <a:rPr kumimoji="1" lang="ja-JP" altLang="en-US" dirty="0" smtClean="0"/>
            <a:t>新しい少子化対策について（</a:t>
          </a:r>
          <a:r>
            <a:rPr kumimoji="1" lang="en-US" altLang="ja-JP" dirty="0" smtClean="0"/>
            <a:t>2006</a:t>
          </a:r>
          <a:r>
            <a:rPr kumimoji="1" lang="ja-JP" altLang="en-US" dirty="0" smtClean="0"/>
            <a:t>）</a:t>
          </a:r>
          <a:endParaRPr kumimoji="1" lang="ja-JP" altLang="en-US" dirty="0"/>
        </a:p>
      </dgm:t>
    </dgm:pt>
    <dgm:pt modelId="{05A9A449-BF20-4201-93D2-B674C8FD2138}" type="parTrans" cxnId="{8E15F1E1-A513-4BFF-896B-9DE8D6FFD651}">
      <dgm:prSet/>
      <dgm:spPr/>
      <dgm:t>
        <a:bodyPr/>
        <a:lstStyle/>
        <a:p>
          <a:endParaRPr kumimoji="1" lang="ja-JP" altLang="en-US"/>
        </a:p>
      </dgm:t>
    </dgm:pt>
    <dgm:pt modelId="{8455AA43-025F-400F-BABF-EBD689445A8D}" type="sibTrans" cxnId="{8E15F1E1-A513-4BFF-896B-9DE8D6FFD651}">
      <dgm:prSet/>
      <dgm:spPr/>
      <dgm:t>
        <a:bodyPr/>
        <a:lstStyle/>
        <a:p>
          <a:endParaRPr kumimoji="1" lang="ja-JP" altLang="en-US"/>
        </a:p>
      </dgm:t>
    </dgm:pt>
    <dgm:pt modelId="{925694B4-0604-4D24-8989-AFF59CBEFAD6}">
      <dgm:prSet phldrT="[テキスト]"/>
      <dgm:spPr/>
      <dgm:t>
        <a:bodyPr/>
        <a:lstStyle/>
        <a:p>
          <a:r>
            <a:rPr kumimoji="1" lang="en-US" altLang="ja-JP" dirty="0" smtClean="0"/>
            <a:t>2005</a:t>
          </a:r>
          <a:r>
            <a:rPr kumimoji="1" lang="ja-JP" altLang="en-US" dirty="0" smtClean="0"/>
            <a:t>年の過去最低出生数</a:t>
          </a:r>
          <a:r>
            <a:rPr kumimoji="1" lang="en-US" altLang="ja-JP" dirty="0" smtClean="0"/>
            <a:t>106</a:t>
          </a:r>
          <a:r>
            <a:rPr kumimoji="1" lang="ja-JP" altLang="en-US" dirty="0" smtClean="0"/>
            <a:t>万人をうけ策定</a:t>
          </a:r>
          <a:endParaRPr kumimoji="1" lang="ja-JP" altLang="en-US" dirty="0"/>
        </a:p>
      </dgm:t>
    </dgm:pt>
    <dgm:pt modelId="{E4476DDB-1E45-4E4A-A81B-45B71D8E20CD}" type="parTrans" cxnId="{E84FD77D-A28F-4C8A-A249-E08331F38054}">
      <dgm:prSet/>
      <dgm:spPr/>
      <dgm:t>
        <a:bodyPr/>
        <a:lstStyle/>
        <a:p>
          <a:endParaRPr kumimoji="1" lang="ja-JP" altLang="en-US"/>
        </a:p>
      </dgm:t>
    </dgm:pt>
    <dgm:pt modelId="{B1986535-3C9A-413E-8C55-A6661E26E421}" type="sibTrans" cxnId="{E84FD77D-A28F-4C8A-A249-E08331F38054}">
      <dgm:prSet/>
      <dgm:spPr/>
      <dgm:t>
        <a:bodyPr/>
        <a:lstStyle/>
        <a:p>
          <a:endParaRPr kumimoji="1" lang="ja-JP" altLang="en-US"/>
        </a:p>
      </dgm:t>
    </dgm:pt>
    <dgm:pt modelId="{AC39F0A0-BDAA-47FC-B9B6-9E49767E9AA2}">
      <dgm:prSet phldrT="[テキスト]"/>
      <dgm:spPr/>
      <dgm:t>
        <a:bodyPr/>
        <a:lstStyle/>
        <a:p>
          <a:r>
            <a:rPr kumimoji="1" lang="ja-JP" altLang="en-US" dirty="0" smtClean="0"/>
            <a:t>妊娠・出産から高校・大学生期に至るまでの子育て支援策</a:t>
          </a:r>
          <a:endParaRPr kumimoji="1" lang="ja-JP" altLang="en-US" dirty="0"/>
        </a:p>
      </dgm:t>
    </dgm:pt>
    <dgm:pt modelId="{0E595BBD-4897-492F-B5D0-70D96F8C4B79}" type="parTrans" cxnId="{DB31DAE4-5193-4309-9441-7214292D0711}">
      <dgm:prSet/>
      <dgm:spPr/>
      <dgm:t>
        <a:bodyPr/>
        <a:lstStyle/>
        <a:p>
          <a:endParaRPr kumimoji="1" lang="ja-JP" altLang="en-US"/>
        </a:p>
      </dgm:t>
    </dgm:pt>
    <dgm:pt modelId="{5091E64D-4A4F-4AC7-8410-4679614BD732}" type="sibTrans" cxnId="{DB31DAE4-5193-4309-9441-7214292D0711}">
      <dgm:prSet/>
      <dgm:spPr/>
      <dgm:t>
        <a:bodyPr/>
        <a:lstStyle/>
        <a:p>
          <a:endParaRPr kumimoji="1" lang="ja-JP" altLang="en-US"/>
        </a:p>
      </dgm:t>
    </dgm:pt>
    <dgm:pt modelId="{84C2996D-67AB-4636-BD5C-2F47E811E7EF}">
      <dgm:prSet phldrT="[テキスト]" custT="1"/>
      <dgm:spPr/>
      <dgm:t>
        <a:bodyPr anchor="t"/>
        <a:lstStyle/>
        <a:p>
          <a:r>
            <a:rPr kumimoji="1" lang="ja-JP" altLang="en-US" sz="2000" b="1" dirty="0" smtClean="0"/>
            <a:t>子供・子育て支援新制度（</a:t>
          </a:r>
          <a:r>
            <a:rPr kumimoji="1" lang="en-US" altLang="ja-JP" sz="2000" b="1" dirty="0" smtClean="0"/>
            <a:t>2015</a:t>
          </a:r>
          <a:r>
            <a:rPr kumimoji="1" lang="ja-JP" altLang="en-US" sz="2000" b="1" dirty="0" smtClean="0"/>
            <a:t>）</a:t>
          </a:r>
          <a:endParaRPr kumimoji="1" lang="en-US" altLang="ja-JP" sz="2000" b="1" dirty="0" smtClean="0"/>
        </a:p>
      </dgm:t>
    </dgm:pt>
    <dgm:pt modelId="{9C3A806C-01C7-4C99-BABA-1D58F0E7450C}" type="parTrans" cxnId="{FCD88DF8-5644-466D-A96A-91C95B461CB1}">
      <dgm:prSet/>
      <dgm:spPr/>
      <dgm:t>
        <a:bodyPr/>
        <a:lstStyle/>
        <a:p>
          <a:endParaRPr kumimoji="1" lang="ja-JP" altLang="en-US"/>
        </a:p>
      </dgm:t>
    </dgm:pt>
    <dgm:pt modelId="{EEE6A8F4-69AF-4346-8F2B-73E379055AC4}" type="sibTrans" cxnId="{FCD88DF8-5644-466D-A96A-91C95B461CB1}">
      <dgm:prSet/>
      <dgm:spPr/>
      <dgm:t>
        <a:bodyPr/>
        <a:lstStyle/>
        <a:p>
          <a:endParaRPr kumimoji="1" lang="ja-JP" altLang="en-US"/>
        </a:p>
      </dgm:t>
    </dgm:pt>
    <dgm:pt modelId="{6E372175-74FF-4431-A80F-CD817AFAB3B0}">
      <dgm:prSet phldrT="[テキスト]" custT="1"/>
      <dgm:spPr/>
      <dgm:t>
        <a:bodyPr anchor="t"/>
        <a:lstStyle/>
        <a:p>
          <a:r>
            <a:rPr kumimoji="1" lang="ja-JP" altLang="en-US" sz="1800" dirty="0" smtClean="0"/>
            <a:t>消費税増税分の財源の一部を得て実施</a:t>
          </a:r>
          <a:endParaRPr kumimoji="1" lang="en-US" altLang="ja-JP" sz="1800" dirty="0" smtClean="0"/>
        </a:p>
      </dgm:t>
    </dgm:pt>
    <dgm:pt modelId="{55236758-628D-4710-9951-664E4A4F6B82}" type="parTrans" cxnId="{388B49B8-BF34-4281-9198-C6A228540284}">
      <dgm:prSet/>
      <dgm:spPr/>
      <dgm:t>
        <a:bodyPr/>
        <a:lstStyle/>
        <a:p>
          <a:endParaRPr kumimoji="1" lang="ja-JP" altLang="en-US"/>
        </a:p>
      </dgm:t>
    </dgm:pt>
    <dgm:pt modelId="{5E0687BD-A0FF-4F5B-8365-BBF39A102ED2}" type="sibTrans" cxnId="{388B49B8-BF34-4281-9198-C6A228540284}">
      <dgm:prSet/>
      <dgm:spPr/>
      <dgm:t>
        <a:bodyPr/>
        <a:lstStyle/>
        <a:p>
          <a:endParaRPr kumimoji="1" lang="ja-JP" altLang="en-US"/>
        </a:p>
      </dgm:t>
    </dgm:pt>
    <dgm:pt modelId="{DBF18E5C-BA2C-428F-9DA8-CD291516CFFD}">
      <dgm:prSet phldrT="[テキスト]" custT="1"/>
      <dgm:spPr/>
      <dgm:t>
        <a:bodyPr anchor="t"/>
        <a:lstStyle/>
        <a:p>
          <a:endParaRPr kumimoji="1" lang="en-US" altLang="ja-JP" sz="1800" dirty="0" smtClean="0"/>
        </a:p>
      </dgm:t>
    </dgm:pt>
    <dgm:pt modelId="{A0437E50-6DF6-44BA-AAE6-C28A8660A79A}" type="parTrans" cxnId="{1F3B842D-11D5-4484-A9F7-E05D6AE05F33}">
      <dgm:prSet/>
      <dgm:spPr/>
      <dgm:t>
        <a:bodyPr/>
        <a:lstStyle/>
        <a:p>
          <a:endParaRPr kumimoji="1" lang="ja-JP" altLang="en-US"/>
        </a:p>
      </dgm:t>
    </dgm:pt>
    <dgm:pt modelId="{BCE64450-61C7-4D58-8C5B-E28F35826A21}" type="sibTrans" cxnId="{1F3B842D-11D5-4484-A9F7-E05D6AE05F33}">
      <dgm:prSet/>
      <dgm:spPr/>
      <dgm:t>
        <a:bodyPr/>
        <a:lstStyle/>
        <a:p>
          <a:endParaRPr kumimoji="1" lang="ja-JP" altLang="en-US"/>
        </a:p>
      </dgm:t>
    </dgm:pt>
    <dgm:pt modelId="{3EB7C40B-94D6-4255-8E71-1CF320ACC019}">
      <dgm:prSet phldrT="[テキスト]" custT="1"/>
      <dgm:spPr/>
      <dgm:t>
        <a:bodyPr anchor="t"/>
        <a:lstStyle/>
        <a:p>
          <a:r>
            <a:rPr kumimoji="1" lang="ja-JP" altLang="ja-JP" sz="1800" dirty="0" smtClean="0"/>
            <a:t>仕事と子育てを両立できる環境の整備</a:t>
          </a:r>
          <a:endParaRPr kumimoji="1" lang="en-US" altLang="ja-JP" sz="1800" dirty="0" smtClean="0"/>
        </a:p>
      </dgm:t>
    </dgm:pt>
    <dgm:pt modelId="{371DEDA9-B2CF-490F-92E8-17C401D992AF}" type="parTrans" cxnId="{2A6679E0-1B2A-4A2A-A812-FA2DDEB6B284}">
      <dgm:prSet/>
      <dgm:spPr/>
      <dgm:t>
        <a:bodyPr/>
        <a:lstStyle/>
        <a:p>
          <a:endParaRPr kumimoji="1" lang="ja-JP" altLang="en-US"/>
        </a:p>
      </dgm:t>
    </dgm:pt>
    <dgm:pt modelId="{D20D7BE7-AEA5-4F05-8A74-E4D959FA138C}" type="sibTrans" cxnId="{2A6679E0-1B2A-4A2A-A812-FA2DDEB6B284}">
      <dgm:prSet/>
      <dgm:spPr/>
      <dgm:t>
        <a:bodyPr/>
        <a:lstStyle/>
        <a:p>
          <a:endParaRPr kumimoji="1" lang="ja-JP" altLang="en-US"/>
        </a:p>
      </dgm:t>
    </dgm:pt>
    <dgm:pt modelId="{C22C79F5-6FEC-4718-B027-393150492AD0}" type="pres">
      <dgm:prSet presAssocID="{869B547D-96FC-450C-9517-84449A3A35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BFCA35D-3D90-48FC-B3AE-802D27EDC3AD}" type="pres">
      <dgm:prSet presAssocID="{869B547D-96FC-450C-9517-84449A3A35EF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DCFC8ADC-4608-434C-AC6C-B63CA4A6A42E}" type="pres">
      <dgm:prSet presAssocID="{869B547D-96FC-450C-9517-84449A3A35E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9607867-8254-4297-9EA4-9292510AC121}" type="pres">
      <dgm:prSet presAssocID="{869B547D-96FC-450C-9517-84449A3A35E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7D3D5A1-4992-4FA7-ABDE-A1D6DE35B5BE}" type="pres">
      <dgm:prSet presAssocID="{869B547D-96FC-450C-9517-84449A3A35E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9A1F45-2C1F-4A3E-A4D9-CF11ADC16C8C}" type="pres">
      <dgm:prSet presAssocID="{869B547D-96FC-450C-9517-84449A3A35E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487068F-148F-4160-AE18-DB1D30EAF276}" type="pres">
      <dgm:prSet presAssocID="{869B547D-96FC-450C-9517-84449A3A35E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977D358-DDB5-41B4-9D13-764D011FC0AE}" type="pres">
      <dgm:prSet presAssocID="{869B547D-96FC-450C-9517-84449A3A35E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FD39C6-AF81-43E5-AC0F-687A752BCAC4}" type="pres">
      <dgm:prSet presAssocID="{869B547D-96FC-450C-9517-84449A3A35E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97FC1C-1AAD-4D3D-914F-03A510EAFB8E}" type="pres">
      <dgm:prSet presAssocID="{869B547D-96FC-450C-9517-84449A3A35E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8B44F0E-3F44-433F-ABE3-6422DA8C3936}" type="pres">
      <dgm:prSet presAssocID="{869B547D-96FC-450C-9517-84449A3A35E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4F152B4-F342-4B84-B6C2-5CC2A4AAD579}" type="pres">
      <dgm:prSet presAssocID="{869B547D-96FC-450C-9517-84449A3A35E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F24648C-209A-4733-BA83-2C3D4281EA95}" type="pres">
      <dgm:prSet presAssocID="{869B547D-96FC-450C-9517-84449A3A35E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CB38BA4-2DCB-4485-9405-8CEF1A6418C0}" type="presOf" srcId="{863FF7B6-EEE5-4FFB-A9B5-7A28A0A2333E}" destId="{2897FC1C-1AAD-4D3D-914F-03A510EAFB8E}" srcOrd="1" destOrd="2" presId="urn:microsoft.com/office/officeart/2005/8/layout/vProcess5"/>
    <dgm:cxn modelId="{8E15F1E1-A513-4BFF-896B-9DE8D6FFD651}" srcId="{869B547D-96FC-450C-9517-84449A3A35EF}" destId="{68B10749-FF60-4BC0-B19B-6D28981F5419}" srcOrd="2" destOrd="0" parTransId="{05A9A449-BF20-4201-93D2-B674C8FD2138}" sibTransId="{8455AA43-025F-400F-BABF-EBD689445A8D}"/>
    <dgm:cxn modelId="{44EDEBDF-E978-4FEF-A45F-5FFCDA759DFD}" type="presOf" srcId="{68B10749-FF60-4BC0-B19B-6D28981F5419}" destId="{C7D3D5A1-4992-4FA7-ABDE-A1D6DE35B5BE}" srcOrd="0" destOrd="0" presId="urn:microsoft.com/office/officeart/2005/8/layout/vProcess5"/>
    <dgm:cxn modelId="{7C50C61F-5078-4CC8-BC82-7BEDB282CEB7}" srcId="{37BD4A48-24E2-48C2-95BC-7F5F84897403}" destId="{F27C7DA5-0673-4A13-9630-500AB18A01D8}" srcOrd="0" destOrd="0" parTransId="{B6444502-D442-414A-BD82-07F52F4EDF7C}" sibTransId="{54341735-0706-45B5-8410-DA4669C7D3B7}"/>
    <dgm:cxn modelId="{2E4C253C-8001-49F7-8D5A-C01918457D87}" type="presOf" srcId="{84C2996D-67AB-4636-BD5C-2F47E811E7EF}" destId="{0B9A1F45-2C1F-4A3E-A4D9-CF11ADC16C8C}" srcOrd="0" destOrd="0" presId="urn:microsoft.com/office/officeart/2005/8/layout/vProcess5"/>
    <dgm:cxn modelId="{2A6679E0-1B2A-4A2A-A812-FA2DDEB6B284}" srcId="{84C2996D-67AB-4636-BD5C-2F47E811E7EF}" destId="{3EB7C40B-94D6-4255-8E71-1CF320ACC019}" srcOrd="1" destOrd="0" parTransId="{371DEDA9-B2CF-490F-92E8-17C401D992AF}" sibTransId="{D20D7BE7-AEA5-4F05-8A74-E4D959FA138C}"/>
    <dgm:cxn modelId="{D7AFFDCA-D004-4882-8253-C3706FDEB4B2}" type="presOf" srcId="{DBF18E5C-BA2C-428F-9DA8-CD291516CFFD}" destId="{1F24648C-209A-4733-BA83-2C3D4281EA95}" srcOrd="1" destOrd="3" presId="urn:microsoft.com/office/officeart/2005/8/layout/vProcess5"/>
    <dgm:cxn modelId="{0871395D-F138-48F2-9922-E3B1B0A971C8}" srcId="{2108A4B6-9C5B-4BED-AAAD-C0888D8A1044}" destId="{863FF7B6-EEE5-4FFB-A9B5-7A28A0A2333E}" srcOrd="1" destOrd="0" parTransId="{05D63BB9-30E6-4D35-8603-1D093F867E5B}" sibTransId="{FF6B731B-FA5E-416B-8DB8-13E895C5B471}"/>
    <dgm:cxn modelId="{892354CD-9973-4205-871F-E7D96B2A94CC}" type="presOf" srcId="{1CAFC933-8693-4E45-9E0E-5D4C0A3F0D48}" destId="{DCFC8ADC-4608-434C-AC6C-B63CA4A6A42E}" srcOrd="0" destOrd="1" presId="urn:microsoft.com/office/officeart/2005/8/layout/vProcess5"/>
    <dgm:cxn modelId="{DEC6495A-23CA-4F81-8DBF-6C59DAA548ED}" type="presOf" srcId="{F27C7DA5-0673-4A13-9630-500AB18A01D8}" destId="{29607867-8254-4297-9EA4-9292510AC121}" srcOrd="0" destOrd="1" presId="urn:microsoft.com/office/officeart/2005/8/layout/vProcess5"/>
    <dgm:cxn modelId="{DB31DAE4-5193-4309-9441-7214292D0711}" srcId="{68B10749-FF60-4BC0-B19B-6D28981F5419}" destId="{AC39F0A0-BDAA-47FC-B9B6-9E49767E9AA2}" srcOrd="1" destOrd="0" parTransId="{0E595BBD-4897-492F-B5D0-70D96F8C4B79}" sibTransId="{5091E64D-4A4F-4AC7-8410-4679614BD732}"/>
    <dgm:cxn modelId="{A7F1B42A-0B5B-44AB-A7E4-3EC5D344DB8F}" type="presOf" srcId="{8455AA43-025F-400F-BABF-EBD689445A8D}" destId="{01FD39C6-AF81-43E5-AC0F-687A752BCAC4}" srcOrd="0" destOrd="0" presId="urn:microsoft.com/office/officeart/2005/8/layout/vProcess5"/>
    <dgm:cxn modelId="{943704FE-8274-4235-B1D7-BFC39210B8F6}" type="presOf" srcId="{37BD4A48-24E2-48C2-95BC-7F5F84897403}" destId="{29607867-8254-4297-9EA4-9292510AC121}" srcOrd="0" destOrd="0" presId="urn:microsoft.com/office/officeart/2005/8/layout/vProcess5"/>
    <dgm:cxn modelId="{0F798F59-7DDC-4AF2-A398-E85374ACDAA3}" type="presOf" srcId="{8F23B52C-ADA8-4814-82B4-31FB79BEF9E8}" destId="{6487068F-148F-4160-AE18-DB1D30EAF276}" srcOrd="0" destOrd="0" presId="urn:microsoft.com/office/officeart/2005/8/layout/vProcess5"/>
    <dgm:cxn modelId="{4D9A61DB-B74F-436B-8259-39AA97AE0A23}" type="presOf" srcId="{1CAFC933-8693-4E45-9E0E-5D4C0A3F0D48}" destId="{2897FC1C-1AAD-4D3D-914F-03A510EAFB8E}" srcOrd="1" destOrd="1" presId="urn:microsoft.com/office/officeart/2005/8/layout/vProcess5"/>
    <dgm:cxn modelId="{C3F13884-B5E7-463E-8E66-09486930870C}" type="presOf" srcId="{925694B4-0604-4D24-8989-AFF59CBEFAD6}" destId="{C4F152B4-F342-4B84-B6C2-5CC2A4AAD579}" srcOrd="1" destOrd="1" presId="urn:microsoft.com/office/officeart/2005/8/layout/vProcess5"/>
    <dgm:cxn modelId="{F12A9185-1D1A-4688-9DD2-254BD1924876}" type="presOf" srcId="{2108A4B6-9C5B-4BED-AAAD-C0888D8A1044}" destId="{DCFC8ADC-4608-434C-AC6C-B63CA4A6A42E}" srcOrd="0" destOrd="0" presId="urn:microsoft.com/office/officeart/2005/8/layout/vProcess5"/>
    <dgm:cxn modelId="{BA6F9D2C-DC2A-4647-B09F-B531C5E16975}" srcId="{869B547D-96FC-450C-9517-84449A3A35EF}" destId="{37BD4A48-24E2-48C2-95BC-7F5F84897403}" srcOrd="1" destOrd="0" parTransId="{E3C6D989-B239-420B-A497-F74B10825ECF}" sibTransId="{AF67B5A7-2F0B-4ADB-BCBC-E924B91FCFBE}"/>
    <dgm:cxn modelId="{1EC67FB6-A31F-43BB-801E-1A0A41DEB849}" srcId="{2108A4B6-9C5B-4BED-AAAD-C0888D8A1044}" destId="{1CAFC933-8693-4E45-9E0E-5D4C0A3F0D48}" srcOrd="0" destOrd="0" parTransId="{9F142B9A-9EE4-4DA8-9C2A-F21537812B5E}" sibTransId="{94CF43DE-5434-474C-A517-2E1D1EF3AE1B}"/>
    <dgm:cxn modelId="{1F3B842D-11D5-4484-A9F7-E05D6AE05F33}" srcId="{84C2996D-67AB-4636-BD5C-2F47E811E7EF}" destId="{DBF18E5C-BA2C-428F-9DA8-CD291516CFFD}" srcOrd="2" destOrd="0" parTransId="{A0437E50-6DF6-44BA-AAE6-C28A8660A79A}" sibTransId="{BCE64450-61C7-4D58-8C5B-E28F35826A21}"/>
    <dgm:cxn modelId="{244EBA04-4238-495E-BB73-BA206DF4FDD8}" type="presOf" srcId="{863FF7B6-EEE5-4FFB-A9B5-7A28A0A2333E}" destId="{DCFC8ADC-4608-434C-AC6C-B63CA4A6A42E}" srcOrd="0" destOrd="2" presId="urn:microsoft.com/office/officeart/2005/8/layout/vProcess5"/>
    <dgm:cxn modelId="{388B49B8-BF34-4281-9198-C6A228540284}" srcId="{84C2996D-67AB-4636-BD5C-2F47E811E7EF}" destId="{6E372175-74FF-4431-A80F-CD817AFAB3B0}" srcOrd="0" destOrd="0" parTransId="{55236758-628D-4710-9951-664E4A4F6B82}" sibTransId="{5E0687BD-A0FF-4F5B-8365-BBF39A102ED2}"/>
    <dgm:cxn modelId="{B25E6614-E0B5-41C3-9832-B3B4EF9254CC}" type="presOf" srcId="{AF67B5A7-2F0B-4ADB-BCBC-E924B91FCFBE}" destId="{B977D358-DDB5-41B4-9D13-764D011FC0AE}" srcOrd="0" destOrd="0" presId="urn:microsoft.com/office/officeart/2005/8/layout/vProcess5"/>
    <dgm:cxn modelId="{C6B116CD-D574-4593-850F-69EE15446E9B}" type="presOf" srcId="{6E372175-74FF-4431-A80F-CD817AFAB3B0}" destId="{1F24648C-209A-4733-BA83-2C3D4281EA95}" srcOrd="1" destOrd="1" presId="urn:microsoft.com/office/officeart/2005/8/layout/vProcess5"/>
    <dgm:cxn modelId="{CA21B5B2-EFF9-4442-8E36-A533637634CE}" type="presOf" srcId="{AC39F0A0-BDAA-47FC-B9B6-9E49767E9AA2}" destId="{C4F152B4-F342-4B84-B6C2-5CC2A4AAD579}" srcOrd="1" destOrd="2" presId="urn:microsoft.com/office/officeart/2005/8/layout/vProcess5"/>
    <dgm:cxn modelId="{354D5027-07A0-4AB3-A493-787F308C60B9}" type="presOf" srcId="{869B547D-96FC-450C-9517-84449A3A35EF}" destId="{C22C79F5-6FEC-4718-B027-393150492AD0}" srcOrd="0" destOrd="0" presId="urn:microsoft.com/office/officeart/2005/8/layout/vProcess5"/>
    <dgm:cxn modelId="{2741D80D-1949-4B0F-81C7-54F13D8C3084}" type="presOf" srcId="{DBF18E5C-BA2C-428F-9DA8-CD291516CFFD}" destId="{0B9A1F45-2C1F-4A3E-A4D9-CF11ADC16C8C}" srcOrd="0" destOrd="3" presId="urn:microsoft.com/office/officeart/2005/8/layout/vProcess5"/>
    <dgm:cxn modelId="{E65AFC60-CA25-4CD2-800A-4D2E484F2C38}" type="presOf" srcId="{6E372175-74FF-4431-A80F-CD817AFAB3B0}" destId="{0B9A1F45-2C1F-4A3E-A4D9-CF11ADC16C8C}" srcOrd="0" destOrd="1" presId="urn:microsoft.com/office/officeart/2005/8/layout/vProcess5"/>
    <dgm:cxn modelId="{E8270C5A-D1E4-4886-99EF-13F3058E7D42}" type="presOf" srcId="{2108A4B6-9C5B-4BED-AAAD-C0888D8A1044}" destId="{2897FC1C-1AAD-4D3D-914F-03A510EAFB8E}" srcOrd="1" destOrd="0" presId="urn:microsoft.com/office/officeart/2005/8/layout/vProcess5"/>
    <dgm:cxn modelId="{0A09EB3D-D5EC-4160-A7FC-75F8170AE4E3}" type="presOf" srcId="{F27C7DA5-0673-4A13-9630-500AB18A01D8}" destId="{98B44F0E-3F44-433F-ABE3-6422DA8C3936}" srcOrd="1" destOrd="1" presId="urn:microsoft.com/office/officeart/2005/8/layout/vProcess5"/>
    <dgm:cxn modelId="{74C43E51-DF94-40FA-BB4A-42BD1D133A05}" type="presOf" srcId="{84C2996D-67AB-4636-BD5C-2F47E811E7EF}" destId="{1F24648C-209A-4733-BA83-2C3D4281EA95}" srcOrd="1" destOrd="0" presId="urn:microsoft.com/office/officeart/2005/8/layout/vProcess5"/>
    <dgm:cxn modelId="{6E3A4413-1DDA-4AEA-89CB-AAD4DF5DF870}" type="presOf" srcId="{3EB7C40B-94D6-4255-8E71-1CF320ACC019}" destId="{1F24648C-209A-4733-BA83-2C3D4281EA95}" srcOrd="1" destOrd="2" presId="urn:microsoft.com/office/officeart/2005/8/layout/vProcess5"/>
    <dgm:cxn modelId="{D6E2CE77-B896-406F-BF62-4173227ACD3F}" srcId="{869B547D-96FC-450C-9517-84449A3A35EF}" destId="{2108A4B6-9C5B-4BED-AAAD-C0888D8A1044}" srcOrd="0" destOrd="0" parTransId="{5DEA2B1B-BEE0-45A5-838B-C587333B95D5}" sibTransId="{8F23B52C-ADA8-4814-82B4-31FB79BEF9E8}"/>
    <dgm:cxn modelId="{E84FD77D-A28F-4C8A-A249-E08331F38054}" srcId="{68B10749-FF60-4BC0-B19B-6D28981F5419}" destId="{925694B4-0604-4D24-8989-AFF59CBEFAD6}" srcOrd="0" destOrd="0" parTransId="{E4476DDB-1E45-4E4A-A81B-45B71D8E20CD}" sibTransId="{B1986535-3C9A-413E-8C55-A6661E26E421}"/>
    <dgm:cxn modelId="{608916A4-8B62-4D00-B738-C34E5C4CB826}" type="presOf" srcId="{68B10749-FF60-4BC0-B19B-6D28981F5419}" destId="{C4F152B4-F342-4B84-B6C2-5CC2A4AAD579}" srcOrd="1" destOrd="0" presId="urn:microsoft.com/office/officeart/2005/8/layout/vProcess5"/>
    <dgm:cxn modelId="{FA3A71C3-41EB-4CD1-93D9-B1911DBA6D6A}" type="presOf" srcId="{AC39F0A0-BDAA-47FC-B9B6-9E49767E9AA2}" destId="{C7D3D5A1-4992-4FA7-ABDE-A1D6DE35B5BE}" srcOrd="0" destOrd="2" presId="urn:microsoft.com/office/officeart/2005/8/layout/vProcess5"/>
    <dgm:cxn modelId="{FCD88DF8-5644-466D-A96A-91C95B461CB1}" srcId="{869B547D-96FC-450C-9517-84449A3A35EF}" destId="{84C2996D-67AB-4636-BD5C-2F47E811E7EF}" srcOrd="3" destOrd="0" parTransId="{9C3A806C-01C7-4C99-BABA-1D58F0E7450C}" sibTransId="{EEE6A8F4-69AF-4346-8F2B-73E379055AC4}"/>
    <dgm:cxn modelId="{23937EC4-A622-44AA-A0A4-0E7878004E20}" type="presOf" srcId="{3EB7C40B-94D6-4255-8E71-1CF320ACC019}" destId="{0B9A1F45-2C1F-4A3E-A4D9-CF11ADC16C8C}" srcOrd="0" destOrd="2" presId="urn:microsoft.com/office/officeart/2005/8/layout/vProcess5"/>
    <dgm:cxn modelId="{EE805071-28B4-4B4E-B2CC-6F955BD59761}" type="presOf" srcId="{37BD4A48-24E2-48C2-95BC-7F5F84897403}" destId="{98B44F0E-3F44-433F-ABE3-6422DA8C3936}" srcOrd="1" destOrd="0" presId="urn:microsoft.com/office/officeart/2005/8/layout/vProcess5"/>
    <dgm:cxn modelId="{BE069055-E776-48C9-A588-A3ABF474657F}" type="presOf" srcId="{925694B4-0604-4D24-8989-AFF59CBEFAD6}" destId="{C7D3D5A1-4992-4FA7-ABDE-A1D6DE35B5BE}" srcOrd="0" destOrd="1" presId="urn:microsoft.com/office/officeart/2005/8/layout/vProcess5"/>
    <dgm:cxn modelId="{5313B8C2-D9B9-46AA-995E-289BC7452B55}" type="presParOf" srcId="{C22C79F5-6FEC-4718-B027-393150492AD0}" destId="{CBFCA35D-3D90-48FC-B3AE-802D27EDC3AD}" srcOrd="0" destOrd="0" presId="urn:microsoft.com/office/officeart/2005/8/layout/vProcess5"/>
    <dgm:cxn modelId="{058B9568-A4E1-44D2-9AE0-584AD3E54938}" type="presParOf" srcId="{C22C79F5-6FEC-4718-B027-393150492AD0}" destId="{DCFC8ADC-4608-434C-AC6C-B63CA4A6A42E}" srcOrd="1" destOrd="0" presId="urn:microsoft.com/office/officeart/2005/8/layout/vProcess5"/>
    <dgm:cxn modelId="{9988918A-56D2-453A-BCBA-DE219C904273}" type="presParOf" srcId="{C22C79F5-6FEC-4718-B027-393150492AD0}" destId="{29607867-8254-4297-9EA4-9292510AC121}" srcOrd="2" destOrd="0" presId="urn:microsoft.com/office/officeart/2005/8/layout/vProcess5"/>
    <dgm:cxn modelId="{4D9DC9D1-63FE-493B-A250-EA267515E16D}" type="presParOf" srcId="{C22C79F5-6FEC-4718-B027-393150492AD0}" destId="{C7D3D5A1-4992-4FA7-ABDE-A1D6DE35B5BE}" srcOrd="3" destOrd="0" presId="urn:microsoft.com/office/officeart/2005/8/layout/vProcess5"/>
    <dgm:cxn modelId="{2F131FFE-7E09-48A3-83D4-BA586A46C0FD}" type="presParOf" srcId="{C22C79F5-6FEC-4718-B027-393150492AD0}" destId="{0B9A1F45-2C1F-4A3E-A4D9-CF11ADC16C8C}" srcOrd="4" destOrd="0" presId="urn:microsoft.com/office/officeart/2005/8/layout/vProcess5"/>
    <dgm:cxn modelId="{7F156B96-D8BA-4F28-8769-0987606B2D6E}" type="presParOf" srcId="{C22C79F5-6FEC-4718-B027-393150492AD0}" destId="{6487068F-148F-4160-AE18-DB1D30EAF276}" srcOrd="5" destOrd="0" presId="urn:microsoft.com/office/officeart/2005/8/layout/vProcess5"/>
    <dgm:cxn modelId="{99A00287-C745-434B-8C30-161E20A27B98}" type="presParOf" srcId="{C22C79F5-6FEC-4718-B027-393150492AD0}" destId="{B977D358-DDB5-41B4-9D13-764D011FC0AE}" srcOrd="6" destOrd="0" presId="urn:microsoft.com/office/officeart/2005/8/layout/vProcess5"/>
    <dgm:cxn modelId="{84FECF41-FD80-46C8-9725-BD9DE85A208C}" type="presParOf" srcId="{C22C79F5-6FEC-4718-B027-393150492AD0}" destId="{01FD39C6-AF81-43E5-AC0F-687A752BCAC4}" srcOrd="7" destOrd="0" presId="urn:microsoft.com/office/officeart/2005/8/layout/vProcess5"/>
    <dgm:cxn modelId="{1EE488BD-EB88-4A7B-ACEC-E5C5B00FD8D3}" type="presParOf" srcId="{C22C79F5-6FEC-4718-B027-393150492AD0}" destId="{2897FC1C-1AAD-4D3D-914F-03A510EAFB8E}" srcOrd="8" destOrd="0" presId="urn:microsoft.com/office/officeart/2005/8/layout/vProcess5"/>
    <dgm:cxn modelId="{04D0E0D6-8617-42A5-935C-C7F77F0C358F}" type="presParOf" srcId="{C22C79F5-6FEC-4718-B027-393150492AD0}" destId="{98B44F0E-3F44-433F-ABE3-6422DA8C3936}" srcOrd="9" destOrd="0" presId="urn:microsoft.com/office/officeart/2005/8/layout/vProcess5"/>
    <dgm:cxn modelId="{8C0F555C-91A7-43E7-9F40-7BE0F3637E19}" type="presParOf" srcId="{C22C79F5-6FEC-4718-B027-393150492AD0}" destId="{C4F152B4-F342-4B84-B6C2-5CC2A4AAD579}" srcOrd="10" destOrd="0" presId="urn:microsoft.com/office/officeart/2005/8/layout/vProcess5"/>
    <dgm:cxn modelId="{6DD4C0B6-9C53-4E23-9ACD-C40CE928D469}" type="presParOf" srcId="{C22C79F5-6FEC-4718-B027-393150492AD0}" destId="{1F24648C-209A-4733-BA83-2C3D4281EA9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9D64D-F0BE-43EC-923E-C644F44823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FBAE1A2-EDDF-44B9-A7DC-35C3CE1810BD}">
      <dgm:prSet phldrT="[テキスト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ja-JP" altLang="en-US" sz="1600" b="1" dirty="0" smtClean="0">
              <a:solidFill>
                <a:schemeClr val="bg1"/>
              </a:solidFill>
            </a:rPr>
            <a:t>１．年齢にかかわりなく意欲と能力に応じて</a:t>
          </a:r>
          <a:endParaRPr lang="en-US" altLang="ja-JP" sz="1600" b="1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ja-JP" altLang="en-US" sz="1600" b="1" dirty="0" smtClean="0">
              <a:solidFill>
                <a:schemeClr val="bg1"/>
              </a:solidFill>
            </a:rPr>
            <a:t>働くことができる「生涯現役社会」の実現に</a:t>
          </a:r>
          <a:endParaRPr lang="en-US" altLang="ja-JP" sz="1600" b="1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ja-JP" altLang="en-US" sz="1600" b="1" dirty="0" smtClean="0">
              <a:solidFill>
                <a:schemeClr val="bg1"/>
              </a:solidFill>
            </a:rPr>
            <a:t>向けた高年齢者の就労促進</a:t>
          </a:r>
          <a:endParaRPr lang="en-US" altLang="ja-JP" sz="1600" b="1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endParaRPr lang="en-US" altLang="ja-JP" sz="1200" b="1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ja-JP" altLang="en-US" sz="1600" dirty="0" smtClean="0">
              <a:solidFill>
                <a:schemeClr val="bg1"/>
              </a:solidFill>
            </a:rPr>
            <a:t>・</a:t>
          </a:r>
          <a:r>
            <a:rPr lang="ja-JP" altLang="en-US" sz="1400" dirty="0" smtClean="0">
              <a:solidFill>
                <a:schemeClr val="bg1"/>
              </a:solidFill>
            </a:rPr>
            <a:t>地域別生涯現役社会実現モデル事業の実施</a:t>
          </a:r>
          <a:endParaRPr lang="en-US" altLang="ja-JP" sz="1400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ja-JP" altLang="en-US" sz="1400" dirty="0" smtClean="0">
              <a:solidFill>
                <a:schemeClr val="bg1"/>
              </a:solidFill>
            </a:rPr>
            <a:t>・高年齢者雇用安定助成金の支給 </a:t>
          </a:r>
          <a:endParaRPr lang="en-US" altLang="ja-JP" sz="1400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ja-JP" altLang="en-US" sz="1400" dirty="0" smtClean="0">
              <a:solidFill>
                <a:schemeClr val="bg1"/>
              </a:solidFill>
            </a:rPr>
            <a:t>（平成</a:t>
          </a:r>
          <a:r>
            <a:rPr lang="en-US" altLang="ja-JP" sz="1400" dirty="0" smtClean="0">
              <a:solidFill>
                <a:schemeClr val="bg1"/>
              </a:solidFill>
            </a:rPr>
            <a:t>25</a:t>
          </a:r>
          <a:r>
            <a:rPr lang="ja-JP" altLang="en-US" sz="1400" dirty="0" smtClean="0">
              <a:solidFill>
                <a:schemeClr val="bg1"/>
              </a:solidFill>
            </a:rPr>
            <a:t>年度新規事業）</a:t>
          </a:r>
          <a:endParaRPr lang="en-US" altLang="ja-JP" sz="1400" dirty="0" smtClean="0">
            <a:solidFill>
              <a:schemeClr val="bg1"/>
            </a:solidFill>
          </a:endParaRPr>
        </a:p>
      </dgm:t>
    </dgm:pt>
    <dgm:pt modelId="{961A659B-B5F0-4409-8DC4-2C4521B38EA9}" type="parTrans" cxnId="{7588CAA0-DD25-4FE8-B948-5B90E3927BE1}">
      <dgm:prSet/>
      <dgm:spPr/>
      <dgm:t>
        <a:bodyPr/>
        <a:lstStyle/>
        <a:p>
          <a:endParaRPr lang="ja-JP" altLang="en-US"/>
        </a:p>
      </dgm:t>
    </dgm:pt>
    <dgm:pt modelId="{0A4C7367-5668-4012-A5DB-253601E0A51B}" type="sibTrans" cxnId="{7588CAA0-DD25-4FE8-B948-5B90E3927BE1}">
      <dgm:prSet/>
      <dgm:spPr/>
      <dgm:t>
        <a:bodyPr/>
        <a:lstStyle/>
        <a:p>
          <a:endParaRPr lang="ja-JP" altLang="en-US"/>
        </a:p>
      </dgm:t>
    </dgm:pt>
    <dgm:pt modelId="{23090A1B-B070-4423-B4A6-008BC8788E1F}">
      <dgm:prSet phldrT="[テキスト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ja-JP" altLang="en-US" sz="1600" b="1" dirty="0" smtClean="0">
              <a:solidFill>
                <a:schemeClr val="bg1"/>
              </a:solidFill>
            </a:rPr>
            <a:t>３．高年齢者などの再就職の援助・促進</a:t>
          </a:r>
          <a:endParaRPr lang="en-US" altLang="ja-JP" sz="1600" b="1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endParaRPr lang="en-US" altLang="ja-JP" sz="1200" b="1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ja-JP" altLang="en-US" sz="1400" dirty="0" smtClean="0">
              <a:solidFill>
                <a:schemeClr val="bg1"/>
              </a:solidFill>
            </a:rPr>
            <a:t>・高年齢者就労総合支援事業の実施</a:t>
          </a:r>
          <a:endParaRPr lang="en-US" altLang="ja-JP" sz="1400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ja-JP" altLang="en-US" sz="1400" dirty="0" smtClean="0">
              <a:solidFill>
                <a:schemeClr val="bg1"/>
              </a:solidFill>
            </a:rPr>
            <a:t>（平成</a:t>
          </a:r>
          <a:r>
            <a:rPr lang="en-US" altLang="ja-JP" sz="1400" dirty="0" smtClean="0">
              <a:solidFill>
                <a:schemeClr val="bg1"/>
              </a:solidFill>
            </a:rPr>
            <a:t>25</a:t>
          </a:r>
          <a:r>
            <a:rPr lang="ja-JP" altLang="en-US" sz="1400" dirty="0" smtClean="0">
              <a:solidFill>
                <a:schemeClr val="bg1"/>
              </a:solidFill>
            </a:rPr>
            <a:t>年度新規事業） </a:t>
          </a:r>
          <a:endParaRPr lang="en-US" altLang="ja-JP" sz="1400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ja-JP" altLang="en-US" sz="1400" dirty="0" smtClean="0">
              <a:solidFill>
                <a:schemeClr val="bg1"/>
              </a:solidFill>
            </a:rPr>
            <a:t>・特定求職者雇用開発助成金等の各種助成金の支給 </a:t>
          </a:r>
          <a:endParaRPr lang="ja-JP" altLang="en-US" sz="1400" dirty="0">
            <a:solidFill>
              <a:schemeClr val="bg1"/>
            </a:solidFill>
          </a:endParaRPr>
        </a:p>
      </dgm:t>
    </dgm:pt>
    <dgm:pt modelId="{92442627-B187-4292-BF63-59448600ACCC}" type="parTrans" cxnId="{57338F95-AD64-499F-9E18-9A95D4E8C76E}">
      <dgm:prSet/>
      <dgm:spPr/>
      <dgm:t>
        <a:bodyPr/>
        <a:lstStyle/>
        <a:p>
          <a:endParaRPr lang="ja-JP" altLang="en-US"/>
        </a:p>
      </dgm:t>
    </dgm:pt>
    <dgm:pt modelId="{6D09A0DD-A475-4DFE-9275-7A2DFA609487}" type="sibTrans" cxnId="{57338F95-AD64-499F-9E18-9A95D4E8C76E}">
      <dgm:prSet/>
      <dgm:spPr/>
      <dgm:t>
        <a:bodyPr/>
        <a:lstStyle/>
        <a:p>
          <a:endParaRPr lang="ja-JP" altLang="en-US"/>
        </a:p>
      </dgm:t>
    </dgm:pt>
    <dgm:pt modelId="{1EB73CF9-B55E-4BFC-95C7-88C4EF97F1D5}">
      <dgm:prSet phldrT="[テキスト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ja-JP" sz="1600" b="1" dirty="0" smtClean="0">
              <a:solidFill>
                <a:schemeClr val="bg1"/>
              </a:solidFill>
            </a:rPr>
            <a:t>4.</a:t>
          </a:r>
          <a:r>
            <a:rPr lang="ja-JP" altLang="en-US" sz="1600" b="1" dirty="0" smtClean="0">
              <a:solidFill>
                <a:schemeClr val="bg1"/>
              </a:solidFill>
            </a:rPr>
            <a:t>高年齢者雇用確保措置の実施義務化</a:t>
          </a:r>
          <a:endParaRPr lang="en-US" altLang="ja-JP" sz="1600" b="1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endParaRPr lang="en-US" altLang="ja-JP" sz="1200" b="1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ja-JP" altLang="en-US" sz="1600" dirty="0" smtClean="0">
              <a:solidFill>
                <a:schemeClr val="bg1"/>
              </a:solidFill>
            </a:rPr>
            <a:t>・</a:t>
          </a:r>
          <a:r>
            <a:rPr lang="ja-JP" altLang="en-US" sz="1400" dirty="0" smtClean="0">
              <a:solidFill>
                <a:schemeClr val="bg1"/>
              </a:solidFill>
            </a:rPr>
            <a:t>改正高年齢者雇用安定法の円滑な施行</a:t>
          </a:r>
          <a:endParaRPr lang="en-US" altLang="ja-JP" sz="1400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ja-JP" altLang="en-US" sz="1400" dirty="0" smtClean="0">
              <a:solidFill>
                <a:schemeClr val="bg1"/>
              </a:solidFill>
            </a:rPr>
            <a:t>（平成</a:t>
          </a:r>
          <a:r>
            <a:rPr lang="en-US" altLang="ja-JP" sz="1400" dirty="0" smtClean="0">
              <a:solidFill>
                <a:schemeClr val="bg1"/>
              </a:solidFill>
            </a:rPr>
            <a:t>25</a:t>
          </a:r>
          <a:r>
            <a:rPr lang="ja-JP" altLang="en-US" sz="1400" dirty="0" smtClean="0">
              <a:solidFill>
                <a:schemeClr val="bg1"/>
              </a:solidFill>
            </a:rPr>
            <a:t>年４月１・高齢・障害・求職者雇用支援機構</a:t>
          </a:r>
          <a:endParaRPr lang="en-US" altLang="ja-JP" sz="1400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ja-JP" altLang="en-US" sz="1400" dirty="0" smtClean="0">
              <a:solidFill>
                <a:schemeClr val="bg1"/>
              </a:solidFill>
            </a:rPr>
            <a:t>による事業主に対する相談、援助　</a:t>
          </a:r>
          <a:r>
            <a:rPr lang="en-US" altLang="ja-JP" sz="1400" dirty="0" smtClean="0">
              <a:solidFill>
                <a:schemeClr val="bg1"/>
              </a:solidFill>
            </a:rPr>
            <a:t>【</a:t>
          </a:r>
          <a:r>
            <a:rPr lang="ja-JP" altLang="en-US" sz="1400" dirty="0" smtClean="0">
              <a:solidFill>
                <a:schemeClr val="bg1"/>
              </a:solidFill>
            </a:rPr>
            <a:t>再掲</a:t>
          </a:r>
          <a:r>
            <a:rPr lang="en-US" altLang="ja-JP" sz="1400" dirty="0" smtClean="0">
              <a:solidFill>
                <a:schemeClr val="bg1"/>
              </a:solidFill>
            </a:rPr>
            <a:t>】 </a:t>
          </a:r>
          <a:r>
            <a:rPr lang="ja-JP" altLang="en-US" sz="1400" dirty="0" smtClean="0">
              <a:solidFill>
                <a:schemeClr val="bg1"/>
              </a:solidFill>
            </a:rPr>
            <a:t>日）</a:t>
          </a:r>
          <a:endParaRPr lang="en-US" altLang="ja-JP" sz="1400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ja-JP" altLang="en-US" sz="1400" dirty="0" smtClean="0">
              <a:solidFill>
                <a:schemeClr val="bg1"/>
              </a:solidFill>
            </a:rPr>
            <a:t> </a:t>
          </a:r>
          <a:endParaRPr lang="ja-JP" altLang="en-US" sz="1400" dirty="0">
            <a:solidFill>
              <a:schemeClr val="bg1"/>
            </a:solidFill>
          </a:endParaRPr>
        </a:p>
      </dgm:t>
    </dgm:pt>
    <dgm:pt modelId="{A6BEBC12-0DDF-4F9E-927A-A4238D9F9E8B}" type="parTrans" cxnId="{DAFA677A-3FD3-4542-AA1E-DBBD71968E89}">
      <dgm:prSet/>
      <dgm:spPr/>
      <dgm:t>
        <a:bodyPr/>
        <a:lstStyle/>
        <a:p>
          <a:endParaRPr lang="ja-JP" altLang="en-US"/>
        </a:p>
      </dgm:t>
    </dgm:pt>
    <dgm:pt modelId="{9F7E60E7-FBE5-4940-B499-72957CC5AA93}" type="sibTrans" cxnId="{DAFA677A-3FD3-4542-AA1E-DBBD71968E89}">
      <dgm:prSet/>
      <dgm:spPr/>
      <dgm:t>
        <a:bodyPr/>
        <a:lstStyle/>
        <a:p>
          <a:endParaRPr lang="ja-JP" altLang="en-US"/>
        </a:p>
      </dgm:t>
    </dgm:pt>
    <dgm:pt modelId="{0FFF5C25-3644-4A5D-BD6A-0E85A988ABE5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ja-JP" altLang="en-US" sz="1600" b="1" dirty="0" smtClean="0">
              <a:solidFill>
                <a:schemeClr val="bg1"/>
              </a:solidFill>
            </a:rPr>
            <a:t>２．高年齢者が地域で働ける場や社会を支える活動ができる場の拡大</a:t>
          </a:r>
          <a:endParaRPr lang="en-US" altLang="ja-JP" sz="1600" b="1" dirty="0" smtClean="0">
            <a:solidFill>
              <a:schemeClr val="bg1"/>
            </a:solidFill>
          </a:endParaRPr>
        </a:p>
        <a:p>
          <a:pPr algn="ctr">
            <a:spcAft>
              <a:spcPct val="35000"/>
            </a:spcAft>
          </a:pPr>
          <a:endParaRPr lang="en-US" altLang="ja-JP" sz="1200" b="1" dirty="0" smtClean="0">
            <a:solidFill>
              <a:schemeClr val="bg1"/>
            </a:solidFill>
          </a:endParaRPr>
        </a:p>
        <a:p>
          <a:pPr algn="ctr">
            <a:spcAft>
              <a:spcPct val="35000"/>
            </a:spcAft>
          </a:pPr>
          <a:r>
            <a:rPr lang="ja-JP" altLang="en-US" sz="1400" dirty="0" smtClean="0">
              <a:solidFill>
                <a:schemeClr val="bg1"/>
              </a:solidFill>
            </a:rPr>
            <a:t>・シルバー人材センター事業の推進</a:t>
          </a:r>
          <a:endParaRPr lang="en-US" altLang="ja-JP" sz="1400" dirty="0" smtClean="0">
            <a:solidFill>
              <a:schemeClr val="bg1"/>
            </a:solidFill>
          </a:endParaRPr>
        </a:p>
        <a:p>
          <a:pPr algn="ctr">
            <a:spcAft>
              <a:spcPct val="35000"/>
            </a:spcAft>
          </a:pPr>
          <a:r>
            <a:rPr lang="ja-JP" altLang="en-US" sz="1400" dirty="0" smtClean="0">
              <a:solidFill>
                <a:schemeClr val="bg1"/>
              </a:solidFill>
            </a:rPr>
            <a:t>・生涯現役社会実現環境整備事業の実施</a:t>
          </a:r>
          <a:endParaRPr lang="en-US" altLang="ja-JP" sz="1400" dirty="0" smtClean="0">
            <a:solidFill>
              <a:schemeClr val="bg1"/>
            </a:solidFill>
          </a:endParaRPr>
        </a:p>
        <a:p>
          <a:pPr algn="ctr">
            <a:spcAft>
              <a:spcPct val="35000"/>
            </a:spcAft>
          </a:pPr>
          <a:r>
            <a:rPr lang="ja-JP" altLang="en-US" sz="1400" dirty="0" smtClean="0">
              <a:solidFill>
                <a:schemeClr val="bg1"/>
              </a:solidFill>
            </a:rPr>
            <a:t>（平成</a:t>
          </a:r>
          <a:r>
            <a:rPr lang="en-US" altLang="ja-JP" sz="1400" dirty="0" smtClean="0">
              <a:solidFill>
                <a:schemeClr val="bg1"/>
              </a:solidFill>
            </a:rPr>
            <a:t>25</a:t>
          </a:r>
          <a:r>
            <a:rPr lang="ja-JP" altLang="en-US" sz="1400" dirty="0" smtClean="0">
              <a:solidFill>
                <a:schemeClr val="bg1"/>
              </a:solidFill>
            </a:rPr>
            <a:t>年度新規事業）</a:t>
          </a:r>
          <a:endParaRPr lang="en-US" altLang="ja-JP" sz="1400" dirty="0" smtClean="0">
            <a:solidFill>
              <a:schemeClr val="bg1"/>
            </a:solidFill>
          </a:endParaRPr>
        </a:p>
      </dgm:t>
    </dgm:pt>
    <dgm:pt modelId="{84CE1942-93C4-4C8B-8971-440B761B9B05}" type="sibTrans" cxnId="{51603646-BF78-4565-92B3-5CA8546EC067}">
      <dgm:prSet/>
      <dgm:spPr/>
      <dgm:t>
        <a:bodyPr/>
        <a:lstStyle/>
        <a:p>
          <a:endParaRPr lang="ja-JP" altLang="en-US"/>
        </a:p>
      </dgm:t>
    </dgm:pt>
    <dgm:pt modelId="{3987F7FA-5B81-4C3B-9DBF-566B91D9B978}" type="parTrans" cxnId="{51603646-BF78-4565-92B3-5CA8546EC067}">
      <dgm:prSet/>
      <dgm:spPr/>
      <dgm:t>
        <a:bodyPr/>
        <a:lstStyle/>
        <a:p>
          <a:endParaRPr lang="ja-JP" altLang="en-US"/>
        </a:p>
      </dgm:t>
    </dgm:pt>
    <dgm:pt modelId="{BA05E9A2-FB4D-42F0-B915-9B1E2C020169}" type="pres">
      <dgm:prSet presAssocID="{3419D64D-F0BE-43EC-923E-C644F44823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5751F74-15C9-4BB8-8808-9C18B59675C7}" type="pres">
      <dgm:prSet presAssocID="{2FBAE1A2-EDDF-44B9-A7DC-35C3CE1810BD}" presName="node" presStyleLbl="node1" presStyleIdx="0" presStyleCnt="4" custScaleX="11476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83452-4007-4106-8FD0-D1FCF19FDD75}" type="pres">
      <dgm:prSet presAssocID="{0A4C7367-5668-4012-A5DB-253601E0A51B}" presName="sibTrans" presStyleCnt="0"/>
      <dgm:spPr/>
    </dgm:pt>
    <dgm:pt modelId="{07C5679D-35D2-47CA-804F-DEB8F979CE15}" type="pres">
      <dgm:prSet presAssocID="{0FFF5C25-3644-4A5D-BD6A-0E85A988ABE5}" presName="node" presStyleLbl="node1" presStyleIdx="1" presStyleCnt="4" custScaleX="116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5868EC0-B860-47A8-9D17-C671644B0D96}" type="pres">
      <dgm:prSet presAssocID="{84CE1942-93C4-4C8B-8971-440B761B9B05}" presName="sibTrans" presStyleCnt="0"/>
      <dgm:spPr/>
    </dgm:pt>
    <dgm:pt modelId="{1B0BE348-11E8-4272-9463-C80EE09E78C9}" type="pres">
      <dgm:prSet presAssocID="{23090A1B-B070-4423-B4A6-008BC8788E1F}" presName="node" presStyleLbl="node1" presStyleIdx="2" presStyleCnt="4" custScaleX="117972" custLinFactNeighborX="-6662" custLinFactNeighborY="-164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87DD116-9C24-49BC-BB8C-2DC2BDC3D3F0}" type="pres">
      <dgm:prSet presAssocID="{6D09A0DD-A475-4DFE-9275-7A2DFA609487}" presName="sibTrans" presStyleCnt="0"/>
      <dgm:spPr/>
    </dgm:pt>
    <dgm:pt modelId="{4D27C41C-34A6-4C7F-A490-7FD9626FBC1E}" type="pres">
      <dgm:prSet presAssocID="{1EB73CF9-B55E-4BFC-95C7-88C4EF97F1D5}" presName="node" presStyleLbl="node1" presStyleIdx="3" presStyleCnt="4" custScaleX="115814" custLinFactNeighborX="-133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5171E30-34EE-4C43-BFB7-FAB6A3119CBD}" type="presOf" srcId="{3419D64D-F0BE-43EC-923E-C644F4482313}" destId="{BA05E9A2-FB4D-42F0-B915-9B1E2C020169}" srcOrd="0" destOrd="0" presId="urn:microsoft.com/office/officeart/2005/8/layout/default"/>
    <dgm:cxn modelId="{DAFA677A-3FD3-4542-AA1E-DBBD71968E89}" srcId="{3419D64D-F0BE-43EC-923E-C644F4482313}" destId="{1EB73CF9-B55E-4BFC-95C7-88C4EF97F1D5}" srcOrd="3" destOrd="0" parTransId="{A6BEBC12-0DDF-4F9E-927A-A4238D9F9E8B}" sibTransId="{9F7E60E7-FBE5-4940-B499-72957CC5AA93}"/>
    <dgm:cxn modelId="{57338F95-AD64-499F-9E18-9A95D4E8C76E}" srcId="{3419D64D-F0BE-43EC-923E-C644F4482313}" destId="{23090A1B-B070-4423-B4A6-008BC8788E1F}" srcOrd="2" destOrd="0" parTransId="{92442627-B187-4292-BF63-59448600ACCC}" sibTransId="{6D09A0DD-A475-4DFE-9275-7A2DFA609487}"/>
    <dgm:cxn modelId="{24C6B28A-FFEB-4238-A5E2-D9FA4D1C84E8}" type="presOf" srcId="{23090A1B-B070-4423-B4A6-008BC8788E1F}" destId="{1B0BE348-11E8-4272-9463-C80EE09E78C9}" srcOrd="0" destOrd="0" presId="urn:microsoft.com/office/officeart/2005/8/layout/default"/>
    <dgm:cxn modelId="{53D39165-770C-4A36-8F98-0D5F7C05BF70}" type="presOf" srcId="{0FFF5C25-3644-4A5D-BD6A-0E85A988ABE5}" destId="{07C5679D-35D2-47CA-804F-DEB8F979CE15}" srcOrd="0" destOrd="0" presId="urn:microsoft.com/office/officeart/2005/8/layout/default"/>
    <dgm:cxn modelId="{7588CAA0-DD25-4FE8-B948-5B90E3927BE1}" srcId="{3419D64D-F0BE-43EC-923E-C644F4482313}" destId="{2FBAE1A2-EDDF-44B9-A7DC-35C3CE1810BD}" srcOrd="0" destOrd="0" parTransId="{961A659B-B5F0-4409-8DC4-2C4521B38EA9}" sibTransId="{0A4C7367-5668-4012-A5DB-253601E0A51B}"/>
    <dgm:cxn modelId="{51603646-BF78-4565-92B3-5CA8546EC067}" srcId="{3419D64D-F0BE-43EC-923E-C644F4482313}" destId="{0FFF5C25-3644-4A5D-BD6A-0E85A988ABE5}" srcOrd="1" destOrd="0" parTransId="{3987F7FA-5B81-4C3B-9DBF-566B91D9B978}" sibTransId="{84CE1942-93C4-4C8B-8971-440B761B9B05}"/>
    <dgm:cxn modelId="{97CBDB45-F281-4663-AF0F-13233AC9F04F}" type="presOf" srcId="{1EB73CF9-B55E-4BFC-95C7-88C4EF97F1D5}" destId="{4D27C41C-34A6-4C7F-A490-7FD9626FBC1E}" srcOrd="0" destOrd="0" presId="urn:microsoft.com/office/officeart/2005/8/layout/default"/>
    <dgm:cxn modelId="{E8BCFF17-9463-464B-B82A-181F6469AE90}" type="presOf" srcId="{2FBAE1A2-EDDF-44B9-A7DC-35C3CE1810BD}" destId="{55751F74-15C9-4BB8-8808-9C18B59675C7}" srcOrd="0" destOrd="0" presId="urn:microsoft.com/office/officeart/2005/8/layout/default"/>
    <dgm:cxn modelId="{14998CEE-318E-4FE0-B3A0-DE7CA0E877D0}" type="presParOf" srcId="{BA05E9A2-FB4D-42F0-B915-9B1E2C020169}" destId="{55751F74-15C9-4BB8-8808-9C18B59675C7}" srcOrd="0" destOrd="0" presId="urn:microsoft.com/office/officeart/2005/8/layout/default"/>
    <dgm:cxn modelId="{11E4804A-EB0D-4656-838D-C5391FA459DB}" type="presParOf" srcId="{BA05E9A2-FB4D-42F0-B915-9B1E2C020169}" destId="{07E83452-4007-4106-8FD0-D1FCF19FDD75}" srcOrd="1" destOrd="0" presId="urn:microsoft.com/office/officeart/2005/8/layout/default"/>
    <dgm:cxn modelId="{F0702827-CA8A-40BF-886C-9D27EEE39C4E}" type="presParOf" srcId="{BA05E9A2-FB4D-42F0-B915-9B1E2C020169}" destId="{07C5679D-35D2-47CA-804F-DEB8F979CE15}" srcOrd="2" destOrd="0" presId="urn:microsoft.com/office/officeart/2005/8/layout/default"/>
    <dgm:cxn modelId="{B6871AB6-F48C-47B4-91C1-7436E419B2BB}" type="presParOf" srcId="{BA05E9A2-FB4D-42F0-B915-9B1E2C020169}" destId="{E5868EC0-B860-47A8-9D17-C671644B0D96}" srcOrd="3" destOrd="0" presId="urn:microsoft.com/office/officeart/2005/8/layout/default"/>
    <dgm:cxn modelId="{B6EE3DFD-5C30-4AFC-A2BD-07E10E93F75B}" type="presParOf" srcId="{BA05E9A2-FB4D-42F0-B915-9B1E2C020169}" destId="{1B0BE348-11E8-4272-9463-C80EE09E78C9}" srcOrd="4" destOrd="0" presId="urn:microsoft.com/office/officeart/2005/8/layout/default"/>
    <dgm:cxn modelId="{87014DCE-152A-487F-A48B-A61F2F00D9D7}" type="presParOf" srcId="{BA05E9A2-FB4D-42F0-B915-9B1E2C020169}" destId="{B87DD116-9C24-49BC-BB8C-2DC2BDC3D3F0}" srcOrd="5" destOrd="0" presId="urn:microsoft.com/office/officeart/2005/8/layout/default"/>
    <dgm:cxn modelId="{4573722D-DDE1-4168-A117-BE70DDFCB710}" type="presParOf" srcId="{BA05E9A2-FB4D-42F0-B915-9B1E2C020169}" destId="{4D27C41C-34A6-4C7F-A490-7FD9626FBC1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18" Type="http://schemas.openxmlformats.org/officeDocument/2006/relationships/image" Target="../media/image28.wmf"/><Relationship Id="rId3" Type="http://schemas.openxmlformats.org/officeDocument/2006/relationships/image" Target="../media/image13.wmf"/><Relationship Id="rId21" Type="http://schemas.openxmlformats.org/officeDocument/2006/relationships/image" Target="../media/image31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17" Type="http://schemas.openxmlformats.org/officeDocument/2006/relationships/image" Target="../media/image27.wmf"/><Relationship Id="rId2" Type="http://schemas.openxmlformats.org/officeDocument/2006/relationships/image" Target="../media/image12.wmf"/><Relationship Id="rId16" Type="http://schemas.openxmlformats.org/officeDocument/2006/relationships/image" Target="../media/image26.wmf"/><Relationship Id="rId20" Type="http://schemas.openxmlformats.org/officeDocument/2006/relationships/image" Target="../media/image30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19" Type="http://schemas.openxmlformats.org/officeDocument/2006/relationships/image" Target="../media/image29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0.03267</cdr:x>
      <cdr:y>0.05567</cdr:y>
    </cdr:from>
    <cdr:to>
      <cdr:x>0.11038</cdr:x>
      <cdr:y>0.115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83869" y="286787"/>
          <a:ext cx="437357" cy="305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000" dirty="0">
              <a:solidFill>
                <a:schemeClr val="tx1"/>
              </a:solidFill>
            </a:rPr>
            <a:t>（％）</a:t>
          </a:r>
        </a:p>
      </cdr:txBody>
    </cdr:sp>
  </cdr:relSizeAnchor>
  <cdr:relSizeAnchor xmlns:cdr="http://schemas.openxmlformats.org/drawingml/2006/chartDrawing">
    <cdr:from>
      <cdr:x>0.29152</cdr:x>
      <cdr:y>0.93765</cdr:y>
    </cdr:from>
    <cdr:to>
      <cdr:x>0.9947</cdr:x>
      <cdr:y>1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1571624" y="3724275"/>
          <a:ext cx="37909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0.18863</cdr:x>
      <cdr:y>0.9425</cdr:y>
    </cdr:from>
    <cdr:to>
      <cdr:x>0.98169</cdr:x>
      <cdr:y>1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1061638" y="4855336"/>
          <a:ext cx="4463399" cy="296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en-US" altLang="ja-JP" sz="1200" dirty="0">
              <a:effectLst/>
            </a:rPr>
            <a:t>The</a:t>
          </a:r>
          <a:r>
            <a:rPr kumimoji="1" lang="ja-JP" altLang="ja-JP" sz="1200" dirty="0">
              <a:effectLst/>
            </a:rPr>
            <a:t> </a:t>
          </a:r>
          <a:r>
            <a:rPr kumimoji="1" lang="en-US" altLang="ja-JP" sz="1200" dirty="0">
              <a:effectLst/>
            </a:rPr>
            <a:t>World</a:t>
          </a:r>
          <a:r>
            <a:rPr kumimoji="1" lang="ja-JP" altLang="ja-JP" sz="1200" dirty="0">
              <a:effectLst/>
            </a:rPr>
            <a:t> </a:t>
          </a:r>
          <a:r>
            <a:rPr kumimoji="1" lang="en-US" altLang="ja-JP" sz="1200" dirty="0">
              <a:effectLst/>
            </a:rPr>
            <a:t>Bank</a:t>
          </a:r>
          <a:r>
            <a:rPr kumimoji="1" lang="ja-JP" altLang="ja-JP" sz="1200" dirty="0">
              <a:effectLst/>
            </a:rPr>
            <a:t>：</a:t>
          </a:r>
          <a:r>
            <a:rPr kumimoji="1" lang="en-US" altLang="ja-JP" sz="1200" dirty="0">
              <a:effectLst/>
            </a:rPr>
            <a:t>Population</a:t>
          </a:r>
          <a:r>
            <a:rPr kumimoji="1" lang="ja-JP" altLang="ja-JP" sz="1200" dirty="0">
              <a:effectLst/>
            </a:rPr>
            <a:t> </a:t>
          </a:r>
          <a:r>
            <a:rPr kumimoji="1" lang="en-US" altLang="ja-JP" sz="1200" dirty="0">
              <a:effectLst/>
            </a:rPr>
            <a:t>ages</a:t>
          </a:r>
          <a:r>
            <a:rPr kumimoji="1" lang="ja-JP" altLang="ja-JP" sz="1200" dirty="0">
              <a:effectLst/>
            </a:rPr>
            <a:t> </a:t>
          </a:r>
          <a:r>
            <a:rPr kumimoji="1" lang="en-US" altLang="ja-JP" sz="1200" dirty="0">
              <a:effectLst/>
            </a:rPr>
            <a:t>65</a:t>
          </a:r>
          <a:r>
            <a:rPr kumimoji="1" lang="ja-JP" altLang="ja-JP" sz="1200" dirty="0">
              <a:effectLst/>
            </a:rPr>
            <a:t> </a:t>
          </a:r>
          <a:r>
            <a:rPr kumimoji="1" lang="en-US" altLang="ja-JP" sz="1200" dirty="0">
              <a:effectLst/>
            </a:rPr>
            <a:t>and</a:t>
          </a:r>
          <a:r>
            <a:rPr kumimoji="1" lang="ja-JP" altLang="ja-JP" sz="1200" dirty="0">
              <a:effectLst/>
            </a:rPr>
            <a:t> </a:t>
          </a:r>
          <a:r>
            <a:rPr kumimoji="1" lang="en-US" altLang="ja-JP" sz="1200" dirty="0">
              <a:effectLst/>
            </a:rPr>
            <a:t>above(%</a:t>
          </a:r>
          <a:r>
            <a:rPr kumimoji="1" lang="ja-JP" altLang="ja-JP" sz="1200" baseline="0" dirty="0">
              <a:effectLst/>
            </a:rPr>
            <a:t> </a:t>
          </a:r>
          <a:r>
            <a:rPr kumimoji="1" lang="en-US" altLang="ja-JP" sz="1200" dirty="0">
              <a:effectLst/>
            </a:rPr>
            <a:t>of total)</a:t>
          </a:r>
          <a:r>
            <a:rPr kumimoji="1" lang="ja-JP" altLang="ja-JP" sz="1200" dirty="0">
              <a:effectLst/>
            </a:rPr>
            <a:t>より</a:t>
          </a:r>
          <a:r>
            <a:rPr kumimoji="1" lang="ja-JP" altLang="ja-JP" sz="1200" dirty="0" smtClean="0">
              <a:effectLst/>
            </a:rPr>
            <a:t>作成</a:t>
          </a:r>
          <a:endParaRPr lang="ja-JP" altLang="ja-JP" sz="1200" dirty="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0.08343</cdr:x>
      <cdr:y>0.87413</cdr:y>
    </cdr:from>
    <cdr:to>
      <cdr:x>0.88875</cdr:x>
      <cdr:y>0.99534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57225" y="3571875"/>
          <a:ext cx="634365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 dirty="0"/>
            <a:t>日本　厚生労働省　</a:t>
          </a:r>
          <a:r>
            <a:rPr lang="en-US" altLang="ja-JP" sz="1100" dirty="0"/>
            <a:t>『</a:t>
          </a:r>
          <a:r>
            <a:rPr lang="ja-JP" altLang="en-US" sz="1100" dirty="0"/>
            <a:t>人口動態調査</a:t>
          </a:r>
          <a:r>
            <a:rPr lang="en-US" altLang="ja-JP" sz="1100" dirty="0"/>
            <a:t>』</a:t>
          </a:r>
          <a:r>
            <a:rPr lang="ja-JP" altLang="en-US" sz="1100" dirty="0"/>
            <a:t>より作成</a:t>
          </a:r>
          <a:endParaRPr lang="en-US" altLang="ja-JP" sz="1100" dirty="0"/>
        </a:p>
        <a:p xmlns:a="http://schemas.openxmlformats.org/drawingml/2006/main">
          <a:r>
            <a:rPr lang="ja-JP" altLang="en-US" sz="1100" dirty="0"/>
            <a:t>スウェーデン　</a:t>
          </a:r>
          <a:r>
            <a:rPr lang="en-US" altLang="ja-JP" sz="1100" dirty="0"/>
            <a:t>World</a:t>
          </a:r>
          <a:r>
            <a:rPr lang="en-US" altLang="ja-JP" sz="1100" baseline="0" dirty="0"/>
            <a:t> Development Indicator  Fertility rate, total (births per woman)  </a:t>
          </a:r>
          <a:r>
            <a:rPr lang="ja-JP" altLang="en-US" sz="1100" baseline="0" dirty="0"/>
            <a:t>より作成</a:t>
          </a:r>
          <a:endParaRPr lang="en-US" altLang="ja-JP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0.13049</cdr:x>
      <cdr:y>0.25263</cdr:y>
    </cdr:from>
    <cdr:to>
      <cdr:x>0.18319</cdr:x>
      <cdr:y>0.33421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990600" y="914400"/>
          <a:ext cx="4000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0.43119</cdr:x>
      <cdr:y>0.31928</cdr:y>
    </cdr:from>
    <cdr:to>
      <cdr:x>0.50459</cdr:x>
      <cdr:y>0.43901</cdr:y>
    </cdr:to>
    <cdr:sp macro="" textlink="">
      <cdr:nvSpPr>
        <cdr:cNvPr id="4" name="円/楕円 3"/>
        <cdr:cNvSpPr/>
      </cdr:nvSpPr>
      <cdr:spPr>
        <a:xfrm xmlns:a="http://schemas.openxmlformats.org/drawingml/2006/main">
          <a:off x="3384376" y="1728192"/>
          <a:ext cx="576064" cy="64807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0.06422</cdr:x>
      <cdr:y>0.17294</cdr:y>
    </cdr:from>
    <cdr:to>
      <cdr:x>0.22019</cdr:x>
      <cdr:y>0.2239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04056" y="936104"/>
          <a:ext cx="1224171" cy="275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400" dirty="0"/>
            <a:t>（単位：千人）</a:t>
          </a:r>
        </a:p>
      </cdr:txBody>
    </cdr:sp>
  </cdr:relSizeAnchor>
  <cdr:relSizeAnchor xmlns:cdr="http://schemas.openxmlformats.org/drawingml/2006/chartDrawing">
    <cdr:from>
      <cdr:x>0.72477</cdr:x>
      <cdr:y>0.85141</cdr:y>
    </cdr:from>
    <cdr:to>
      <cdr:x>0.81651</cdr:x>
      <cdr:y>0.9199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5688632" y="4608512"/>
          <a:ext cx="720080" cy="370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600" dirty="0"/>
            <a:t>（年）</a:t>
          </a:r>
          <a:endParaRPr lang="en-US" altLang="ja-JP" sz="1600" dirty="0"/>
        </a:p>
      </cdr:txBody>
    </cdr:sp>
  </cdr:relSizeAnchor>
  <cdr:relSizeAnchor xmlns:cdr="http://schemas.openxmlformats.org/drawingml/2006/chartDrawing">
    <cdr:from>
      <cdr:x>0.5</cdr:x>
      <cdr:y>0.2172</cdr:y>
    </cdr:from>
    <cdr:to>
      <cdr:x>0.60091</cdr:x>
      <cdr:y>0.33693</cdr:y>
    </cdr:to>
    <cdr:sp macro="" textlink="">
      <cdr:nvSpPr>
        <cdr:cNvPr id="6" name="直線矢印コネクタ 5"/>
        <cdr:cNvSpPr/>
      </cdr:nvSpPr>
      <cdr:spPr>
        <a:xfrm xmlns:a="http://schemas.openxmlformats.org/drawingml/2006/main" flipV="1">
          <a:off x="3960440" y="1175645"/>
          <a:ext cx="799296" cy="64807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0.78097</cdr:x>
      <cdr:y>0.36886</cdr:y>
    </cdr:from>
    <cdr:to>
      <cdr:x>0.99198</cdr:x>
      <cdr:y>0.56841</cdr:y>
    </cdr:to>
    <cdr:sp macro="" textlink="">
      <cdr:nvSpPr>
        <cdr:cNvPr id="7" name="テキスト ボックス 6"/>
        <cdr:cNvSpPr txBox="1"/>
      </cdr:nvSpPr>
      <cdr:spPr>
        <a:xfrm xmlns:a="http://schemas.openxmlformats.org/drawingml/2006/main">
          <a:off x="6185974" y="1996550"/>
          <a:ext cx="1671385" cy="1080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800" dirty="0" smtClean="0"/>
            <a:t>日本は</a:t>
          </a:r>
          <a:endParaRPr lang="en-US" altLang="ja-JP" sz="1800" dirty="0" smtClean="0"/>
        </a:p>
        <a:p xmlns:a="http://schemas.openxmlformats.org/drawingml/2006/main">
          <a:r>
            <a:rPr lang="ja-JP" altLang="en-US" sz="1800" dirty="0" smtClean="0"/>
            <a:t>移民政策に</a:t>
          </a:r>
          <a:endParaRPr lang="en-US" altLang="ja-JP" sz="1800" dirty="0" smtClean="0"/>
        </a:p>
        <a:p xmlns:a="http://schemas.openxmlformats.org/drawingml/2006/main">
          <a:r>
            <a:rPr lang="ja-JP" altLang="en-US" sz="1800" dirty="0" smtClean="0"/>
            <a:t>消極的である。</a:t>
          </a:r>
          <a:endParaRPr lang="ja-JP" alt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</cdr:x>
      <cdr:y>0.9115</cdr:y>
    </cdr:from>
    <cdr:to>
      <cdr:x>0.97394</cdr:x>
      <cdr:y>0.9706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438706" y="3166477"/>
          <a:ext cx="4327665" cy="205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050" dirty="0"/>
            <a:t>資料：国立社会保障・人口問題</a:t>
          </a:r>
          <a:r>
            <a:rPr lang="ja-JP" altLang="en-US" sz="1050" dirty="0" smtClean="0"/>
            <a:t>研究所 </a:t>
          </a:r>
          <a:r>
            <a:rPr lang="en-US" altLang="ja-JP" sz="1050" dirty="0" smtClean="0"/>
            <a:t>『</a:t>
          </a:r>
          <a:r>
            <a:rPr lang="ja-JP" altLang="en-US" sz="1050" dirty="0" smtClean="0"/>
            <a:t>平成</a:t>
          </a:r>
          <a:r>
            <a:rPr lang="en-US" altLang="ja-JP" sz="1050" dirty="0"/>
            <a:t>24</a:t>
          </a:r>
          <a:r>
            <a:rPr lang="ja-JP" altLang="en-US" sz="1050" dirty="0" smtClean="0"/>
            <a:t>年度 社会</a:t>
          </a:r>
          <a:r>
            <a:rPr lang="ja-JP" altLang="en-US" sz="1050" dirty="0"/>
            <a:t>保障費用</a:t>
          </a:r>
          <a:r>
            <a:rPr lang="ja-JP" altLang="en-US" sz="1050" dirty="0" smtClean="0"/>
            <a:t>統計</a:t>
          </a:r>
          <a:r>
            <a:rPr lang="en-US" altLang="ja-JP" sz="1050" dirty="0"/>
            <a:t>』</a:t>
          </a:r>
          <a:endParaRPr lang="ja-JP" altLang="en-US" sz="1050" dirty="0"/>
        </a:p>
      </cdr:txBody>
    </cdr:sp>
  </cdr:relSizeAnchor>
  <cdr:relSizeAnchor xmlns:cdr="http://schemas.openxmlformats.org/drawingml/2006/chartDrawing">
    <cdr:from>
      <cdr:x>0</cdr:x>
      <cdr:y>0.03903</cdr:y>
    </cdr:from>
    <cdr:to>
      <cdr:x>0.11378</cdr:x>
      <cdr:y>0.10109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-97139" y="135573"/>
          <a:ext cx="673656" cy="215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ja-JP" altLang="en-US" sz="1050" dirty="0"/>
            <a:t>（億円）</a:t>
          </a:r>
        </a:p>
      </cdr:txBody>
    </cdr:sp>
  </cdr:relSizeAnchor>
  <cdr:relSizeAnchor xmlns:cdr="http://schemas.openxmlformats.org/drawingml/2006/chartDrawing">
    <cdr:from>
      <cdr:x>0.90865</cdr:x>
      <cdr:y>0.0382</cdr:y>
    </cdr:from>
    <cdr:to>
      <cdr:x>1</cdr:x>
      <cdr:y>0.09788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5379829" y="132715"/>
          <a:ext cx="540855" cy="207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ja-JP" altLang="en-US" sz="1050" dirty="0"/>
            <a:t>（％）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0.00343</cdr:x>
      <cdr:y>0.02566</cdr:y>
    </cdr:from>
    <cdr:to>
      <cdr:x>0.15263</cdr:x>
      <cdr:y>0.09469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8892" y="92054"/>
          <a:ext cx="82178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ja-JP" altLang="en-US" sz="1050" dirty="0"/>
            <a:t>（千円）</a:t>
          </a:r>
        </a:p>
      </cdr:txBody>
    </cdr:sp>
  </cdr:relSizeAnchor>
  <cdr:relSizeAnchor xmlns:cdr="http://schemas.openxmlformats.org/drawingml/2006/chartDrawing">
    <cdr:from>
      <cdr:x>0.72677</cdr:x>
      <cdr:y>0.01046</cdr:y>
    </cdr:from>
    <cdr:to>
      <cdr:x>1</cdr:x>
      <cdr:y>0.08445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302976" y="32530"/>
          <a:ext cx="1617709" cy="230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ja-JP" altLang="en-US" sz="1050" dirty="0"/>
            <a:t>（</a:t>
          </a:r>
          <a:r>
            <a:rPr lang="en-US" altLang="ja-JP" sz="1050" dirty="0"/>
            <a:t>1980</a:t>
          </a:r>
          <a:r>
            <a:rPr lang="ja-JP" altLang="en-US" sz="1050" dirty="0"/>
            <a:t>年＝</a:t>
          </a:r>
          <a:r>
            <a:rPr lang="en-US" altLang="ja-JP" sz="1050" dirty="0"/>
            <a:t>100</a:t>
          </a:r>
          <a:r>
            <a:rPr lang="ja-JP" altLang="en-US" sz="1050" dirty="0"/>
            <a:t>）</a:t>
          </a:r>
        </a:p>
      </cdr:txBody>
    </cdr:sp>
  </cdr:relSizeAnchor>
  <cdr:relSizeAnchor xmlns:cdr="http://schemas.openxmlformats.org/drawingml/2006/chartDrawing">
    <cdr:from>
      <cdr:x>0.32263</cdr:x>
      <cdr:y>0.92342</cdr:y>
    </cdr:from>
    <cdr:to>
      <cdr:x>0.97394</cdr:x>
      <cdr:y>1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1910171" y="3002252"/>
          <a:ext cx="3856201" cy="248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ja-JP" altLang="en-US" sz="900" dirty="0"/>
            <a:t>資料</a:t>
          </a:r>
          <a:r>
            <a:rPr lang="ja-JP" altLang="en-US" sz="900" dirty="0" smtClean="0"/>
            <a:t>：国立</a:t>
          </a:r>
          <a:r>
            <a:rPr lang="ja-JP" altLang="en-US" sz="900" dirty="0"/>
            <a:t>社会保障・人口問題</a:t>
          </a:r>
          <a:r>
            <a:rPr lang="ja-JP" altLang="en-US" sz="900" dirty="0" smtClean="0"/>
            <a:t>研究所 </a:t>
          </a:r>
          <a:r>
            <a:rPr lang="en-US" altLang="ja-JP" sz="900" dirty="0" smtClean="0"/>
            <a:t>『</a:t>
          </a:r>
          <a:r>
            <a:rPr lang="ja-JP" altLang="en-US" sz="900" dirty="0" smtClean="0"/>
            <a:t>平成</a:t>
          </a:r>
          <a:r>
            <a:rPr lang="en-US" altLang="ja-JP" sz="900" dirty="0" smtClean="0"/>
            <a:t>24</a:t>
          </a:r>
          <a:r>
            <a:rPr lang="ja-JP" altLang="en-US" sz="900" dirty="0" smtClean="0"/>
            <a:t>年度 社会保障費用統計</a:t>
          </a:r>
          <a:r>
            <a:rPr lang="en-US" altLang="ja-JP" sz="900" dirty="0" smtClean="0"/>
            <a:t>』</a:t>
          </a:r>
          <a:endParaRPr lang="ja-JP" altLang="en-US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0.0434</cdr:y>
    </cdr:from>
    <cdr:to>
      <cdr:x>0.1375</cdr:x>
      <cdr:y>0.11285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0" y="119063"/>
          <a:ext cx="6286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050" dirty="0"/>
            <a:t>（万円）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0.08515</cdr:x>
      <cdr:y>0.94856</cdr:y>
    </cdr:from>
    <cdr:to>
      <cdr:x>0.87715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702725" y="5308584"/>
          <a:ext cx="6536283" cy="287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050" dirty="0" smtClean="0"/>
            <a:t>総務省統計局　</a:t>
          </a:r>
          <a:r>
            <a:rPr lang="en-US" altLang="ja-JP" sz="1050" dirty="0" smtClean="0"/>
            <a:t>『</a:t>
          </a:r>
          <a:r>
            <a:rPr lang="ja-JP" altLang="en-US" sz="1050" dirty="0" smtClean="0"/>
            <a:t>年齢階級別（</a:t>
          </a:r>
          <a:r>
            <a:rPr lang="en-US" altLang="ja-JP" sz="1050" dirty="0" smtClean="0"/>
            <a:t>10</a:t>
          </a:r>
          <a:r>
            <a:rPr lang="ja-JP" altLang="en-US" sz="1050" dirty="0" smtClean="0"/>
            <a:t>歳階級）別完全失業者数及び失業率</a:t>
          </a:r>
          <a:r>
            <a:rPr lang="en-US" altLang="ja-JP" sz="1050" dirty="0" smtClean="0"/>
            <a:t>』</a:t>
          </a:r>
          <a:r>
            <a:rPr lang="ja-JP" altLang="en-US" sz="1050" dirty="0" smtClean="0"/>
            <a:t>より作成　　　</a:t>
          </a:r>
          <a:endParaRPr lang="ja-JP" altLang="en-US" sz="105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0.0343</cdr:x>
      <cdr:y>0.90913</cdr:y>
    </cdr:from>
    <cdr:to>
      <cdr:x>0.81174</cdr:x>
      <cdr:y>0.98025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84894" y="5334545"/>
          <a:ext cx="6457072" cy="417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200" dirty="0">
              <a:solidFill>
                <a:schemeClr val="tx1"/>
              </a:solidFill>
            </a:rPr>
            <a:t>総務省統計局　</a:t>
          </a:r>
          <a:r>
            <a:rPr lang="en-US" altLang="ja-JP" sz="1200" dirty="0">
              <a:solidFill>
                <a:schemeClr val="tx1"/>
              </a:solidFill>
            </a:rPr>
            <a:t>『</a:t>
          </a:r>
          <a:r>
            <a:rPr lang="ja-JP" altLang="en-US" sz="1200" dirty="0" smtClean="0">
              <a:solidFill>
                <a:schemeClr val="tx1"/>
              </a:solidFill>
            </a:rPr>
            <a:t>労働力調査</a:t>
          </a:r>
          <a:r>
            <a:rPr lang="en-US" altLang="ja-JP" sz="1200" dirty="0" smtClean="0">
              <a:solidFill>
                <a:schemeClr val="tx1"/>
              </a:solidFill>
            </a:rPr>
            <a:t>』</a:t>
          </a:r>
          <a:r>
            <a:rPr lang="ja-JP" altLang="en-US" sz="1200" dirty="0">
              <a:solidFill>
                <a:schemeClr val="tx1"/>
              </a:solidFill>
            </a:rPr>
            <a:t>より作成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0.04365</cdr:x>
      <cdr:y>0.93613</cdr:y>
    </cdr:from>
    <cdr:to>
      <cdr:x>0.91799</cdr:x>
      <cdr:y>0.9899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92906" y="5517194"/>
          <a:ext cx="7870032" cy="316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/>
            <a:t>総務省統計局　</a:t>
          </a:r>
          <a:r>
            <a:rPr lang="en-US" altLang="ja-JP" sz="1100"/>
            <a:t>『</a:t>
          </a:r>
          <a:r>
            <a:rPr lang="ja-JP" altLang="en-US" sz="1100"/>
            <a:t>就業構造基本調査結果</a:t>
          </a:r>
          <a:r>
            <a:rPr lang="en-US" altLang="ja-JP" sz="1100"/>
            <a:t>』</a:t>
          </a:r>
          <a:r>
            <a:rPr lang="ja-JP" altLang="en-US" sz="1100"/>
            <a:t>より作成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0.03356</cdr:x>
      <cdr:y>0.87835</cdr:y>
    </cdr:from>
    <cdr:to>
      <cdr:x>0.69631</cdr:x>
      <cdr:y>0.97324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99803" y="5411450"/>
          <a:ext cx="5921115" cy="58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0.02013</cdr:x>
      <cdr:y>0.90024</cdr:y>
    </cdr:from>
    <cdr:to>
      <cdr:x>0.72651</cdr:x>
      <cdr:y>0.95864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179882" y="5546362"/>
          <a:ext cx="6310859" cy="359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200" dirty="0" smtClean="0">
              <a:solidFill>
                <a:schemeClr val="tx1"/>
              </a:solidFill>
            </a:rPr>
            <a:t>総務省統計局　</a:t>
          </a:r>
          <a:r>
            <a:rPr lang="en-US" altLang="ja-JP" sz="1200" dirty="0" smtClean="0">
              <a:solidFill>
                <a:schemeClr val="tx1"/>
              </a:solidFill>
            </a:rPr>
            <a:t>『</a:t>
          </a:r>
          <a:r>
            <a:rPr lang="ja-JP" altLang="en-US" sz="1200" dirty="0" smtClean="0">
              <a:solidFill>
                <a:schemeClr val="tx1"/>
              </a:solidFill>
            </a:rPr>
            <a:t>平成</a:t>
          </a:r>
          <a:r>
            <a:rPr lang="en-US" altLang="ja-JP" sz="1200" dirty="0" smtClean="0">
              <a:solidFill>
                <a:schemeClr val="tx1"/>
              </a:solidFill>
            </a:rPr>
            <a:t>24</a:t>
          </a:r>
          <a:r>
            <a:rPr lang="ja-JP" altLang="en-US" sz="1200" dirty="0" smtClean="0">
              <a:solidFill>
                <a:schemeClr val="tx1"/>
              </a:solidFill>
            </a:rPr>
            <a:t>年　就業構造基本調査結果</a:t>
          </a:r>
          <a:r>
            <a:rPr lang="en-US" altLang="ja-JP" sz="1200" dirty="0" smtClean="0">
              <a:solidFill>
                <a:schemeClr val="tx1"/>
              </a:solidFill>
            </a:rPr>
            <a:t>』</a:t>
          </a:r>
          <a:r>
            <a:rPr lang="ja-JP" altLang="en-US" sz="1200" dirty="0" smtClean="0">
              <a:solidFill>
                <a:schemeClr val="tx1"/>
              </a:solidFill>
            </a:rPr>
            <a:t>より作成</a:t>
          </a:r>
          <a:endParaRPr lang="ja-JP" altLang="en-US" sz="1200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0.00852</cdr:x>
      <cdr:y>0.07457</cdr:y>
    </cdr:from>
    <cdr:to>
      <cdr:x>0.09297</cdr:x>
      <cdr:y>0.11728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71597" y="475549"/>
          <a:ext cx="709453" cy="272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 dirty="0" smtClean="0"/>
            <a:t>（万人）</a:t>
          </a:r>
          <a:endParaRPr lang="ja-JP" altLang="en-US" sz="1100" dirty="0"/>
        </a:p>
      </cdr:txBody>
    </cdr:sp>
  </cdr:relSizeAnchor>
  <cdr:relSizeAnchor xmlns:cdr="http://schemas.openxmlformats.org/drawingml/2006/chartDrawing">
    <cdr:from>
      <cdr:x>0.93764</cdr:x>
      <cdr:y>0.07277</cdr:y>
    </cdr:from>
    <cdr:to>
      <cdr:x>1</cdr:x>
      <cdr:y>0.11728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7877176" y="464077"/>
          <a:ext cx="523875" cy="28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100" dirty="0" smtClean="0"/>
            <a:t>（％）</a:t>
          </a:r>
          <a:endParaRPr lang="ja-JP" altLang="en-US" sz="1100" dirty="0"/>
        </a:p>
      </cdr:txBody>
    </cdr:sp>
  </cdr:relSizeAnchor>
  <cdr:relSizeAnchor xmlns:cdr="http://schemas.openxmlformats.org/drawingml/2006/chartDrawing">
    <cdr:from>
      <cdr:x>0.3157</cdr:x>
      <cdr:y>0.32861</cdr:y>
    </cdr:from>
    <cdr:to>
      <cdr:x>0.31683</cdr:x>
      <cdr:y>0.48347</cdr:y>
    </cdr:to>
    <cdr:cxnSp macro="">
      <cdr:nvCxnSpPr>
        <cdr:cNvPr id="7" name="直線矢印コネクタ 6"/>
        <cdr:cNvCxnSpPr/>
      </cdr:nvCxnSpPr>
      <cdr:spPr>
        <a:xfrm xmlns:a="http://schemas.openxmlformats.org/drawingml/2006/main">
          <a:off x="2671762" y="2486024"/>
          <a:ext cx="9525" cy="11715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0.23804</cdr:x>
      <cdr:y>0.16508</cdr:y>
    </cdr:from>
    <cdr:to>
      <cdr:x>0.39561</cdr:x>
      <cdr:y>0.32358</cdr:y>
    </cdr:to>
    <cdr:sp macro="" textlink="">
      <cdr:nvSpPr>
        <cdr:cNvPr id="10" name="テキスト ボックス 9"/>
        <cdr:cNvSpPr txBox="1"/>
      </cdr:nvSpPr>
      <cdr:spPr>
        <a:xfrm xmlns:a="http://schemas.openxmlformats.org/drawingml/2006/main">
          <a:off x="1999786" y="1052720"/>
          <a:ext cx="1323754" cy="101081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ja-JP" sz="1400" b="1" dirty="0"/>
            <a:t>1966</a:t>
          </a:r>
          <a:r>
            <a:rPr lang="ja-JP" altLang="en-US" sz="1400" b="1" dirty="0"/>
            <a:t>年</a:t>
          </a:r>
          <a:endParaRPr lang="en-US" altLang="ja-JP" sz="1400" b="1" dirty="0"/>
        </a:p>
        <a:p xmlns:a="http://schemas.openxmlformats.org/drawingml/2006/main">
          <a:pPr algn="ctr"/>
          <a:r>
            <a:rPr lang="ja-JP" altLang="en-US" sz="1400" b="1" dirty="0" smtClean="0"/>
            <a:t>ひの</a:t>
          </a:r>
          <a:r>
            <a:rPr lang="ja-JP" altLang="en-US" sz="1400" b="1" dirty="0" err="1" smtClean="0"/>
            <a:t>えうま</a:t>
          </a:r>
          <a:endParaRPr lang="en-US" altLang="ja-JP" sz="1400" b="1" dirty="0"/>
        </a:p>
        <a:p xmlns:a="http://schemas.openxmlformats.org/drawingml/2006/main">
          <a:pPr algn="ctr"/>
          <a:r>
            <a:rPr lang="ja-JP" altLang="en-US" sz="1400" b="1" dirty="0"/>
            <a:t>出生数　</a:t>
          </a:r>
          <a:r>
            <a:rPr lang="en-US" altLang="ja-JP" sz="1400" b="1" dirty="0"/>
            <a:t>1,360,974</a:t>
          </a:r>
          <a:r>
            <a:rPr lang="ja-JP" altLang="en-US" sz="1400" b="1" dirty="0"/>
            <a:t>人</a:t>
          </a:r>
        </a:p>
      </cdr:txBody>
    </cdr:sp>
  </cdr:relSizeAnchor>
  <cdr:relSizeAnchor xmlns:cdr="http://schemas.openxmlformats.org/drawingml/2006/chartDrawing">
    <cdr:from>
      <cdr:x>0.53517</cdr:x>
      <cdr:y>0.40164</cdr:y>
    </cdr:from>
    <cdr:to>
      <cdr:x>0.62296</cdr:x>
      <cdr:y>0.57161</cdr:y>
    </cdr:to>
    <cdr:cxnSp macro="">
      <cdr:nvCxnSpPr>
        <cdr:cNvPr id="12" name="直線矢印コネクタ 11"/>
        <cdr:cNvCxnSpPr/>
      </cdr:nvCxnSpPr>
      <cdr:spPr>
        <a:xfrm xmlns:a="http://schemas.openxmlformats.org/drawingml/2006/main">
          <a:off x="4529137" y="3038474"/>
          <a:ext cx="742951" cy="12858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0.43764</cdr:x>
      <cdr:y>0.22631</cdr:y>
    </cdr:from>
    <cdr:to>
      <cdr:x>0.62925</cdr:x>
      <cdr:y>0.39031</cdr:y>
    </cdr:to>
    <cdr:sp macro="" textlink="">
      <cdr:nvSpPr>
        <cdr:cNvPr id="15" name="テキスト ボックス 14"/>
        <cdr:cNvSpPr txBox="1"/>
      </cdr:nvSpPr>
      <cdr:spPr>
        <a:xfrm xmlns:a="http://schemas.openxmlformats.org/drawingml/2006/main">
          <a:off x="3676651" y="1443245"/>
          <a:ext cx="1609725" cy="104583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ja-JP" sz="1400" b="1" dirty="0"/>
            <a:t>1989</a:t>
          </a:r>
          <a:r>
            <a:rPr lang="ja-JP" altLang="en-US" sz="1400" b="1" dirty="0"/>
            <a:t>年</a:t>
          </a:r>
          <a:endParaRPr lang="en-US" altLang="ja-JP" sz="1400" b="1" dirty="0"/>
        </a:p>
        <a:p xmlns:a="http://schemas.openxmlformats.org/drawingml/2006/main">
          <a:pPr algn="ctr"/>
          <a:r>
            <a:rPr lang="en-US" altLang="ja-JP" sz="1400" b="1" dirty="0"/>
            <a:t>1.57</a:t>
          </a:r>
          <a:r>
            <a:rPr lang="ja-JP" altLang="en-US" sz="1400" b="1" dirty="0"/>
            <a:t>ショック</a:t>
          </a:r>
          <a:endParaRPr lang="en-US" altLang="ja-JP" sz="1400" b="1" dirty="0"/>
        </a:p>
        <a:p xmlns:a="http://schemas.openxmlformats.org/drawingml/2006/main">
          <a:pPr algn="ctr"/>
          <a:r>
            <a:rPr lang="ja-JP" altLang="en-US" sz="1400" b="1" dirty="0"/>
            <a:t>合計特殊出生率</a:t>
          </a:r>
          <a:endParaRPr lang="en-US" altLang="ja-JP" sz="1400" b="1" dirty="0"/>
        </a:p>
        <a:p xmlns:a="http://schemas.openxmlformats.org/drawingml/2006/main">
          <a:pPr algn="ctr"/>
          <a:r>
            <a:rPr lang="en-US" altLang="ja-JP" sz="1400" b="1" dirty="0"/>
            <a:t>1.57</a:t>
          </a:r>
        </a:p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0.7749</cdr:x>
      <cdr:y>0.47214</cdr:y>
    </cdr:from>
    <cdr:to>
      <cdr:x>0.83793</cdr:x>
      <cdr:y>0.61568</cdr:y>
    </cdr:to>
    <cdr:cxnSp macro="">
      <cdr:nvCxnSpPr>
        <cdr:cNvPr id="17" name="直線矢印コネクタ 16"/>
        <cdr:cNvCxnSpPr/>
      </cdr:nvCxnSpPr>
      <cdr:spPr>
        <a:xfrm xmlns:a="http://schemas.openxmlformats.org/drawingml/2006/main">
          <a:off x="6557962" y="3571874"/>
          <a:ext cx="533400" cy="10858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0.6511</cdr:x>
      <cdr:y>0.28606</cdr:y>
    </cdr:from>
    <cdr:to>
      <cdr:x>0.86281</cdr:x>
      <cdr:y>0.46963</cdr:y>
    </cdr:to>
    <cdr:sp macro="" textlink="">
      <cdr:nvSpPr>
        <cdr:cNvPr id="19" name="テキスト ボックス 18"/>
        <cdr:cNvSpPr txBox="1"/>
      </cdr:nvSpPr>
      <cdr:spPr>
        <a:xfrm xmlns:a="http://schemas.openxmlformats.org/drawingml/2006/main">
          <a:off x="5469924" y="1824245"/>
          <a:ext cx="1778602" cy="11706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ja-JP" sz="1400" b="1" dirty="0"/>
            <a:t>2005</a:t>
          </a:r>
          <a:r>
            <a:rPr lang="ja-JP" altLang="en-US" sz="1400" b="1" dirty="0"/>
            <a:t>年</a:t>
          </a:r>
          <a:endParaRPr lang="en-US" altLang="ja-JP" sz="1400" b="1" dirty="0"/>
        </a:p>
        <a:p xmlns:a="http://schemas.openxmlformats.org/drawingml/2006/main">
          <a:pPr algn="ctr"/>
          <a:r>
            <a:rPr lang="ja-JP" altLang="en-US" sz="1400" b="1" dirty="0"/>
            <a:t>出生数　</a:t>
          </a:r>
          <a:endParaRPr lang="en-US" altLang="ja-JP" sz="1400" b="1" dirty="0"/>
        </a:p>
        <a:p xmlns:a="http://schemas.openxmlformats.org/drawingml/2006/main">
          <a:pPr algn="ctr"/>
          <a:r>
            <a:rPr lang="en-US" altLang="ja-JP" sz="1400" b="1" dirty="0"/>
            <a:t>1,062,530</a:t>
          </a:r>
          <a:r>
            <a:rPr lang="ja-JP" altLang="en-US" sz="1400" b="1" dirty="0"/>
            <a:t>人</a:t>
          </a:r>
          <a:endParaRPr lang="en-US" altLang="ja-JP" sz="1400" b="1" dirty="0"/>
        </a:p>
        <a:p xmlns:a="http://schemas.openxmlformats.org/drawingml/2006/main">
          <a:pPr algn="ctr"/>
          <a:r>
            <a:rPr lang="ja-JP" altLang="en-US" sz="1400" b="1" dirty="0"/>
            <a:t>最低の合計特殊</a:t>
          </a:r>
          <a:endParaRPr lang="en-US" altLang="ja-JP" sz="1400" b="1" dirty="0"/>
        </a:p>
        <a:p xmlns:a="http://schemas.openxmlformats.org/drawingml/2006/main">
          <a:pPr algn="ctr"/>
          <a:r>
            <a:rPr lang="ja-JP" altLang="en-US" sz="1400" b="1" dirty="0"/>
            <a:t>出生率　　</a:t>
          </a:r>
          <a:r>
            <a:rPr lang="en-US" altLang="ja-JP" sz="1400" b="1" dirty="0">
              <a:solidFill>
                <a:srgbClr val="0070C0"/>
              </a:solidFill>
            </a:rPr>
            <a:t>1.26</a:t>
          </a:r>
          <a:endParaRPr lang="ja-JP" altLang="en-US" sz="14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0.89308</cdr:x>
      <cdr:y>0.2858</cdr:y>
    </cdr:from>
    <cdr:to>
      <cdr:x>0.94598</cdr:x>
      <cdr:y>0.63456</cdr:y>
    </cdr:to>
    <cdr:cxnSp macro="">
      <cdr:nvCxnSpPr>
        <cdr:cNvPr id="21" name="直線矢印コネクタ 20"/>
        <cdr:cNvCxnSpPr/>
      </cdr:nvCxnSpPr>
      <cdr:spPr>
        <a:xfrm xmlns:a="http://schemas.openxmlformats.org/drawingml/2006/main">
          <a:off x="7558087" y="2162174"/>
          <a:ext cx="447675" cy="26384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0.79516</cdr:x>
      <cdr:y>0.15611</cdr:y>
    </cdr:from>
    <cdr:to>
      <cdr:x>0.97392</cdr:x>
      <cdr:y>0.28203</cdr:y>
    </cdr:to>
    <cdr:sp macro="" textlink="">
      <cdr:nvSpPr>
        <cdr:cNvPr id="24" name="テキスト ボックス 23"/>
        <cdr:cNvSpPr txBox="1"/>
      </cdr:nvSpPr>
      <cdr:spPr>
        <a:xfrm xmlns:a="http://schemas.openxmlformats.org/drawingml/2006/main">
          <a:off x="6680180" y="995570"/>
          <a:ext cx="1501796" cy="80299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ja-JP" sz="1400" b="1" dirty="0"/>
            <a:t>2013</a:t>
          </a:r>
          <a:r>
            <a:rPr lang="ja-JP" altLang="en-US" sz="1400" b="1" dirty="0"/>
            <a:t>年</a:t>
          </a:r>
          <a:endParaRPr lang="en-US" altLang="ja-JP" sz="1400" b="1" dirty="0"/>
        </a:p>
        <a:p xmlns:a="http://schemas.openxmlformats.org/drawingml/2006/main">
          <a:pPr algn="ctr"/>
          <a:r>
            <a:rPr lang="ja-JP" altLang="en-US" sz="1400" b="1" dirty="0"/>
            <a:t>最低の出生数</a:t>
          </a:r>
          <a:endParaRPr lang="en-US" altLang="ja-JP" sz="1400" b="1" dirty="0"/>
        </a:p>
        <a:p xmlns:a="http://schemas.openxmlformats.org/drawingml/2006/main">
          <a:pPr algn="ctr"/>
          <a:r>
            <a:rPr lang="en-US" altLang="ja-JP" sz="1400" b="1" dirty="0"/>
            <a:t>1,029,816</a:t>
          </a:r>
          <a:r>
            <a:rPr lang="ja-JP" altLang="en-US" sz="1400" b="1" dirty="0"/>
            <a:t>人</a:t>
          </a:r>
        </a:p>
      </cdr:txBody>
    </cdr:sp>
  </cdr:relSizeAnchor>
  <cdr:relSizeAnchor xmlns:cdr="http://schemas.openxmlformats.org/drawingml/2006/chartDrawing">
    <cdr:from>
      <cdr:x>0.02574</cdr:x>
      <cdr:y>0.9522</cdr:y>
    </cdr:from>
    <cdr:to>
      <cdr:x>0.75489</cdr:x>
      <cdr:y>0.99376</cdr:y>
    </cdr:to>
    <cdr:sp macro="" textlink="">
      <cdr:nvSpPr>
        <cdr:cNvPr id="13" name="テキスト ボックス 12"/>
        <cdr:cNvSpPr txBox="1"/>
      </cdr:nvSpPr>
      <cdr:spPr>
        <a:xfrm xmlns:a="http://schemas.openxmlformats.org/drawingml/2006/main">
          <a:off x="216243" y="6072365"/>
          <a:ext cx="6125626" cy="265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dirty="0"/>
            <a:t>厚生</a:t>
          </a:r>
          <a:r>
            <a:rPr lang="ja-JP" altLang="en-US" dirty="0" smtClean="0"/>
            <a:t>労働省　</a:t>
          </a:r>
          <a:r>
            <a:rPr lang="en-US" altLang="ja-JP" dirty="0" smtClean="0"/>
            <a:t>『</a:t>
          </a:r>
          <a:r>
            <a:rPr lang="ja-JP" altLang="en-US" dirty="0" smtClean="0"/>
            <a:t>人口動態調査</a:t>
          </a:r>
          <a:r>
            <a:rPr lang="en-US" altLang="ja-JP" dirty="0" smtClean="0"/>
            <a:t>』</a:t>
          </a:r>
          <a:r>
            <a:rPr lang="ja-JP" altLang="en-US" dirty="0" smtClean="0"/>
            <a:t>より作成</a:t>
          </a:r>
          <a:endParaRPr lang="ja-JP" alt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B5A0C-6676-43D8-952A-7DCE9DB75BF4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6399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D1BA-34A7-41C3-9B4C-691E959FB2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68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C044241-FB58-4E9F-81A8-795C93AA135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101975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031" y="3314929"/>
            <a:ext cx="8016239" cy="271221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EACF958-CAE6-4AD5-9327-DA630500EA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25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90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29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64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77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6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65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63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4E16-5641-4E4F-8BC0-46D0E236B151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87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4E16-5641-4E4F-8BC0-46D0E236B151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47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4E16-5641-4E4F-8BC0-46D0E236B151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44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4E16-5641-4E4F-8BC0-46D0E236B151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3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94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4E16-5641-4E4F-8BC0-46D0E236B151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71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4E16-5641-4E4F-8BC0-46D0E236B151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25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4E16-5641-4E4F-8BC0-46D0E236B151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75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4E16-5641-4E4F-8BC0-46D0E236B151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06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4E16-5641-4E4F-8BC0-46D0E236B151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24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46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2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0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0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3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43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9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2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5516-BD76-47DE-977F-C12256D3E048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8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78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03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94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169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23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31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91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25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331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E0CD148A-7541-4B98-A8BE-4B3533A9D6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25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3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07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8C17AC9-D0A7-4E3F-A69C-2883F10CDF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45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22A9-5E7D-48EA-AE94-1CC7215602C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90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472B-CB4B-4A92-ADAA-1E7A129020C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6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7AF5-A44A-4439-A00D-9A055E75160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23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F031-BC32-462B-8152-8D27A2CA04E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19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C3B-E631-475F-B2FE-8EA3BD53F48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21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C23-A65C-4D8C-B57B-2019016717C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05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43315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23066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73025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12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0710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08989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47870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4364-78EE-435D-AF17-6BA92EBE018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06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7AA92E2-538F-4D2D-9C67-11703231AEA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13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E0CD148A-7541-4B98-A8BE-4B3533A9D6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3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57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8C17AC9-D0A7-4E3F-A69C-2883F10CDF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99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22A9-5E7D-48EA-AE94-1CC7215602C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24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472B-CB4B-4A92-ADAA-1E7A129020C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7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250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7AF5-A44A-4439-A00D-9A055E75160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80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F031-BC32-462B-8152-8D27A2CA04E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27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C3B-E631-475F-B2FE-8EA3BD53F48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56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C23-A65C-4D8C-B57B-2019016717C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16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55525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23032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2488356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63179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56623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2806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573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4364-78EE-435D-AF17-6BA92EBE018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26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7AA92E2-538F-4D2D-9C67-11703231AEA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0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17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36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01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C4BE-FF91-44B0-87DB-1AFC62CE4A2A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D11E2-AF42-45B8-BB63-95D2F3602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924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ft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kumimoji="1"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E7529-5B63-4CAA-95B0-1AE21C1BA5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8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hdr="0" ft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kumimoji="1"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9" Type="http://schemas.openxmlformats.org/officeDocument/2006/relationships/oleObject" Target="../embeddings/oleObject21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25.wmf"/><Relationship Id="rId42" Type="http://schemas.openxmlformats.org/officeDocument/2006/relationships/image" Target="../media/image29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18.bin"/><Relationship Id="rId38" Type="http://schemas.openxmlformats.org/officeDocument/2006/relationships/image" Target="../media/image27.wmf"/><Relationship Id="rId46" Type="http://schemas.openxmlformats.org/officeDocument/2006/relationships/image" Target="../media/image31.wmf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29" Type="http://schemas.openxmlformats.org/officeDocument/2006/relationships/oleObject" Target="../embeddings/oleObject16.bin"/><Relationship Id="rId41" Type="http://schemas.openxmlformats.org/officeDocument/2006/relationships/oleObject" Target="../embeddings/oleObject2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20.wmf"/><Relationship Id="rId32" Type="http://schemas.openxmlformats.org/officeDocument/2006/relationships/image" Target="../media/image24.wmf"/><Relationship Id="rId37" Type="http://schemas.openxmlformats.org/officeDocument/2006/relationships/oleObject" Target="../embeddings/oleObject20.bin"/><Relationship Id="rId40" Type="http://schemas.openxmlformats.org/officeDocument/2006/relationships/image" Target="../media/image28.wmf"/><Relationship Id="rId45" Type="http://schemas.openxmlformats.org/officeDocument/2006/relationships/oleObject" Target="../embeddings/oleObject24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22.wmf"/><Relationship Id="rId36" Type="http://schemas.openxmlformats.org/officeDocument/2006/relationships/image" Target="../media/image26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7.bin"/><Relationship Id="rId44" Type="http://schemas.openxmlformats.org/officeDocument/2006/relationships/image" Target="../media/image30.w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23.wmf"/><Relationship Id="rId35" Type="http://schemas.openxmlformats.org/officeDocument/2006/relationships/oleObject" Target="../embeddings/oleObject19.bin"/><Relationship Id="rId43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7.wmf"/><Relationship Id="rId1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2925" y="2204243"/>
            <a:ext cx="8072438" cy="1368822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3300" spc="75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+mj-ea"/>
              </a:rPr>
              <a:t>現代社会の少子高齢化に関する経済学的</a:t>
            </a:r>
            <a:r>
              <a:rPr lang="en-US" altLang="ja-JP" sz="3300" spc="75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+mj-ea"/>
              </a:rPr>
              <a:t/>
            </a:r>
            <a:br>
              <a:rPr lang="en-US" altLang="ja-JP" sz="3300" spc="75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+mj-ea"/>
              </a:rPr>
            </a:br>
            <a:r>
              <a:rPr lang="ja-JP" altLang="en-US" sz="3300" spc="75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+mj-ea"/>
              </a:rPr>
              <a:t>一考察：人口構造から経済を考える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88670" y="4240514"/>
            <a:ext cx="5918454" cy="802386"/>
          </a:xfrm>
        </p:spPr>
        <p:txBody>
          <a:bodyPr anchor="ctr">
            <a:normAutofit/>
          </a:bodyPr>
          <a:lstStyle/>
          <a:p>
            <a:r>
              <a:rPr lang="ja-JP" altLang="en-US" sz="2100" dirty="0"/>
              <a:t>南山大学経済学部　太田代ゼミ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EAB-2C39-4A40-A6D1-3749FC1C759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7963" y="1930400"/>
            <a:ext cx="2057400" cy="273844"/>
          </a:xfrm>
        </p:spPr>
        <p:txBody>
          <a:bodyPr/>
          <a:lstStyle/>
          <a:p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07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71700" y="706746"/>
            <a:ext cx="6377940" cy="768213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まとめ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360" y="1687132"/>
            <a:ext cx="7955280" cy="4576508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先進国の中でも少子高齢化が進んでいる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kumimoji="1" lang="en-US" altLang="ja-JP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kumimoji="1" lang="en-US" altLang="ja-JP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労働力人口の先細り＆社会保障費の増大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kumimoji="1" lang="en-US" altLang="ja-JP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kumimoji="1" lang="en-US" altLang="ja-JP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一人</a:t>
            </a:r>
            <a:r>
              <a:rPr lang="ja-JP" altLang="en-US" dirty="0">
                <a:solidFill>
                  <a:schemeClr val="bg1"/>
                </a:solidFill>
              </a:rPr>
              <a:t>あたりの負担が増加して</a:t>
            </a:r>
            <a:r>
              <a:rPr lang="ja-JP" altLang="en-US" dirty="0" smtClean="0">
                <a:solidFill>
                  <a:schemeClr val="bg1"/>
                </a:solidFill>
              </a:rPr>
              <a:t>いく</a:t>
            </a:r>
            <a:endParaRPr lang="ja-JP" altLang="en-US" dirty="0"/>
          </a:p>
          <a:p>
            <a:pPr marL="0" indent="0" algn="ct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経済成長に影響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endParaRPr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141749" y="2328823"/>
            <a:ext cx="860502" cy="425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4141750" y="3593849"/>
            <a:ext cx="860502" cy="425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4141749" y="4941623"/>
            <a:ext cx="860501" cy="399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9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1" y="753535"/>
            <a:ext cx="8115299" cy="18479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3600" dirty="0"/>
              <a:t>3</a:t>
            </a:r>
            <a:r>
              <a:rPr lang="en-US" altLang="ja-JP" sz="3600" dirty="0" smtClean="0"/>
              <a:t>.</a:t>
            </a:r>
            <a:r>
              <a:rPr lang="ja-JP" altLang="en-US" sz="3600" dirty="0" smtClean="0"/>
              <a:t>数量</a:t>
            </a:r>
            <a:r>
              <a:rPr lang="ja-JP" altLang="en-US" sz="3600" dirty="0"/>
              <a:t>分析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68350" y="2722033"/>
            <a:ext cx="7867650" cy="1875369"/>
          </a:xfrm>
        </p:spPr>
        <p:txBody>
          <a:bodyPr>
            <a:normAutofit/>
          </a:bodyPr>
          <a:lstStyle/>
          <a:p>
            <a:pPr algn="l"/>
            <a:r>
              <a:rPr lang="en-US" altLang="ja-JP" sz="2000" dirty="0">
                <a:solidFill>
                  <a:schemeClr val="tx1"/>
                </a:solidFill>
              </a:rPr>
              <a:t>3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-1.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回帰分析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2000" dirty="0">
                <a:solidFill>
                  <a:schemeClr val="tx1"/>
                </a:solidFill>
              </a:rPr>
              <a:t>3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-2.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人口と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GDP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の関係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2000" dirty="0">
                <a:solidFill>
                  <a:schemeClr val="tx1"/>
                </a:solidFill>
              </a:rPr>
              <a:t>3</a:t>
            </a:r>
            <a:r>
              <a:rPr lang="en-US" altLang="ja-JP" sz="2000" dirty="0" smtClean="0">
                <a:solidFill>
                  <a:schemeClr val="tx1"/>
                </a:solidFill>
              </a:rPr>
              <a:t>-3.</a:t>
            </a:r>
            <a:r>
              <a:rPr lang="ja-JP" altLang="en-US" sz="2000" dirty="0" smtClean="0">
                <a:solidFill>
                  <a:schemeClr val="tx1"/>
                </a:solidFill>
              </a:rPr>
              <a:t>生産面からの分析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7AC9-D0A7-4E3F-A69C-2883F10CDF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1822966"/>
            <a:ext cx="8115300" cy="731520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 smtClean="0"/>
              <a:t>3-1. </a:t>
            </a:r>
            <a:r>
              <a:rPr kumimoji="1" lang="ja-JP" altLang="en-US" dirty="0" smtClean="0"/>
              <a:t>回帰分析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4350" y="2606040"/>
            <a:ext cx="8115300" cy="291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100" dirty="0"/>
              <a:t>回帰分析の目的</a:t>
            </a:r>
            <a:endParaRPr lang="en-US" altLang="ja-JP" sz="2100" dirty="0"/>
          </a:p>
          <a:p>
            <a:pPr marL="342900" lvl="1" indent="0">
              <a:buNone/>
            </a:pPr>
            <a:endParaRPr lang="en-US" altLang="ja-JP" sz="2100" dirty="0"/>
          </a:p>
          <a:p>
            <a:pPr marL="342900" lvl="1" indent="0">
              <a:buNone/>
            </a:pPr>
            <a:r>
              <a:rPr lang="ja-JP" altLang="en-US" sz="2100" dirty="0"/>
              <a:t>ＸとＹの関係を明らかにする</a:t>
            </a:r>
            <a:endParaRPr lang="en-US" altLang="ja-JP" sz="2100" dirty="0"/>
          </a:p>
          <a:p>
            <a:pPr marL="0" indent="0">
              <a:buNone/>
            </a:pPr>
            <a:endParaRPr lang="ja-JP" altLang="en-US" sz="21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4350" y="3783507"/>
            <a:ext cx="7686675" cy="1110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100" dirty="0">
                <a:solidFill>
                  <a:prstClr val="black"/>
                </a:solidFill>
              </a:rPr>
              <a:t>研究の目的：どの</a:t>
            </a:r>
            <a:r>
              <a:rPr lang="ja-JP" altLang="en-US" sz="2100" dirty="0">
                <a:solidFill>
                  <a:srgbClr val="FF0000"/>
                </a:solidFill>
              </a:rPr>
              <a:t>年齢層</a:t>
            </a:r>
            <a:r>
              <a:rPr lang="ja-JP" altLang="en-US" sz="2100" dirty="0">
                <a:solidFill>
                  <a:prstClr val="black"/>
                </a:solidFill>
              </a:rPr>
              <a:t>の人口がＧＤＰに影響を与えるか？</a:t>
            </a:r>
            <a:endParaRPr lang="en-US" altLang="ja-JP" sz="2100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ja-JP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1973</a:t>
            </a:r>
            <a:r>
              <a:rPr lang="ja-JP" altLang="en-US" dirty="0">
                <a:solidFill>
                  <a:prstClr val="black"/>
                </a:solidFill>
              </a:rPr>
              <a:t>～</a:t>
            </a:r>
            <a:r>
              <a:rPr lang="en-US" altLang="ja-JP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ja-JP" altLang="en-US" dirty="0">
                <a:solidFill>
                  <a:prstClr val="black"/>
                </a:solidFill>
              </a:rPr>
              <a:t>年の時系列データを用いて、分析を行う</a:t>
            </a:r>
            <a:endParaRPr lang="en-US" altLang="ja-JP" sz="2100" dirty="0">
              <a:solidFill>
                <a:prstClr val="black"/>
              </a:solidFill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930981" y="2904177"/>
            <a:ext cx="2910130" cy="381120"/>
            <a:chOff x="1563042" y="3421035"/>
            <a:chExt cx="3880173" cy="508159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42617" y="3467074"/>
              <a:ext cx="23510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en-US" sz="21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Ｘ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563042" y="3467074"/>
              <a:ext cx="232971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en-US" sz="21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Ｙ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4025255" y="3448023"/>
              <a:ext cx="196635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2100" i="1" dirty="0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856855" y="3438498"/>
              <a:ext cx="196635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2100" i="1" dirty="0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183755" y="3421035"/>
              <a:ext cx="226557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2100" i="1" dirty="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4985692" y="3448023"/>
              <a:ext cx="196635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2100" dirty="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777604" y="3459135"/>
              <a:ext cx="196635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2100" dirty="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2515542" y="3421035"/>
              <a:ext cx="196635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2100" dirty="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1951981" y="3467074"/>
              <a:ext cx="196635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2100" dirty="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306242" y="3682973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3096567" y="3682973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3535131" y="3682178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4464063" y="3471834"/>
              <a:ext cx="235107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en-US" sz="21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Ｘ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4765359" y="3664159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ja-JP" altLang="ja-JP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5263679" y="3471160"/>
              <a:ext cx="179536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en-US" altLang="ja-JP" sz="21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endParaRPr kumimoji="0" lang="ja-JP" altLang="ja-JP" sz="135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3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77039" y="2754432"/>
            <a:ext cx="4863766" cy="3018094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被説明変数：実質ＧＤＰ</a:t>
            </a:r>
            <a:endParaRPr lang="en-US" altLang="ja-JP" sz="2000" dirty="0"/>
          </a:p>
          <a:p>
            <a:pPr algn="just">
              <a:buSzPct val="100000"/>
            </a:pPr>
            <a:r>
              <a:rPr lang="ja-JP" altLang="en-US" sz="2000" dirty="0"/>
              <a:t>説明変数：人口（男女計・年齢階級別）</a:t>
            </a:r>
            <a:endParaRPr lang="en-US" altLang="ja-JP" sz="2000" dirty="0"/>
          </a:p>
          <a:p>
            <a:pPr marL="0" indent="0" algn="just">
              <a:buNone/>
            </a:pPr>
            <a:r>
              <a:rPr lang="ja-JP" altLang="en-US" sz="1800" dirty="0"/>
              <a:t>　　　　　　 　　</a:t>
            </a:r>
            <a:endParaRPr lang="en-US" altLang="ja-JP" sz="1800" dirty="0"/>
          </a:p>
          <a:p>
            <a:pPr marL="0" indent="0" algn="just">
              <a:buNone/>
            </a:pPr>
            <a:r>
              <a:rPr lang="ja-JP" altLang="en-US" sz="2100" dirty="0"/>
              <a:t>　　　　　　</a:t>
            </a:r>
            <a:endParaRPr lang="en-US" altLang="ja-JP" sz="2100" dirty="0"/>
          </a:p>
          <a:p>
            <a:pPr marL="0" indent="0" algn="r">
              <a:buNone/>
            </a:pPr>
            <a:r>
              <a:rPr lang="ja-JP" altLang="en-US" sz="2100" dirty="0"/>
              <a:t>　　　　　　</a:t>
            </a:r>
            <a:endParaRPr lang="en-US" altLang="ja-JP" sz="2100" dirty="0"/>
          </a:p>
          <a:p>
            <a:pPr marL="0" indent="0" algn="r">
              <a:buNone/>
            </a:pPr>
            <a:endParaRPr lang="en-US" altLang="ja-JP" sz="1350" b="1" dirty="0"/>
          </a:p>
          <a:p>
            <a:pPr marL="0" indent="0" algn="r">
              <a:buNone/>
            </a:pPr>
            <a:endParaRPr lang="en-US" altLang="ja-JP" sz="1350" b="1" dirty="0"/>
          </a:p>
          <a:p>
            <a:pPr marL="0" indent="0" algn="ctr">
              <a:buNone/>
            </a:pPr>
            <a:r>
              <a:rPr lang="ja-JP" altLang="en-US" sz="1350" b="1" dirty="0"/>
              <a:t>　</a:t>
            </a:r>
            <a:endParaRPr lang="en-US" altLang="ja-JP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altLang="ja-JP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altLang="ja-JP" sz="2100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>
          <a:xfrm>
            <a:off x="777039" y="4179697"/>
            <a:ext cx="5046846" cy="1524036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データの出所</a:t>
            </a:r>
            <a:endParaRPr kumimoji="1" lang="en-US" altLang="ja-JP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1800" dirty="0" smtClean="0"/>
              <a:t>実質ＧＤＰ・</a:t>
            </a:r>
            <a:r>
              <a:rPr lang="ja-JP" altLang="en-US" sz="1800" dirty="0"/>
              <a:t>・</a:t>
            </a:r>
            <a:r>
              <a:rPr lang="ja-JP" altLang="en-US" sz="1800" dirty="0" smtClean="0"/>
              <a:t>・ＷＤＩ</a:t>
            </a:r>
            <a:endParaRPr lang="en-US" altLang="ja-JP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1800" dirty="0" smtClean="0"/>
              <a:t>人口</a:t>
            </a:r>
            <a:r>
              <a:rPr lang="ja-JP" altLang="en-US" sz="1800" dirty="0"/>
              <a:t>・・</a:t>
            </a:r>
            <a:r>
              <a:rPr lang="ja-JP" altLang="en-US" sz="1800" dirty="0" smtClean="0"/>
              <a:t>・総務省統計局「労働力調査」</a:t>
            </a:r>
            <a:endParaRPr lang="en-US" altLang="ja-JP" sz="1800" dirty="0" smtClean="0"/>
          </a:p>
          <a:p>
            <a:pPr marL="342900" lvl="1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　　 　総務省統計局 政府統計の総合窓口</a:t>
            </a:r>
            <a:endParaRPr lang="en-US" altLang="ja-JP" sz="1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14350" y="1822896"/>
            <a:ext cx="8115300" cy="7315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000" dirty="0" smtClean="0">
                <a:solidFill>
                  <a:prstClr val="black"/>
                </a:solidFill>
              </a:rPr>
              <a:t>3-2. </a:t>
            </a:r>
            <a:r>
              <a:rPr lang="ja-JP" altLang="en-US" sz="3000" dirty="0">
                <a:solidFill>
                  <a:prstClr val="black"/>
                </a:solidFill>
              </a:rPr>
              <a:t>人口とＧＤＰの関係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26179"/>
              </p:ext>
            </p:extLst>
          </p:nvPr>
        </p:nvGraphicFramePr>
        <p:xfrm>
          <a:off x="5949615" y="2754432"/>
          <a:ext cx="1378463" cy="1663023"/>
        </p:xfrm>
        <a:graphic>
          <a:graphicData uri="http://schemas.openxmlformats.org/drawingml/2006/table">
            <a:tbl>
              <a:tblPr/>
              <a:tblGrid>
                <a:gridCol w="1378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0033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年齢層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0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0</a:t>
                      </a:r>
                      <a:r>
                        <a:rPr lang="ja-JP" altLang="en-US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～</a:t>
                      </a:r>
                      <a:r>
                        <a:rPr lang="en-US" altLang="ja-JP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19</a:t>
                      </a:r>
                      <a:r>
                        <a:rPr lang="ja-JP" altLang="en-US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歳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0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20</a:t>
                      </a:r>
                      <a:r>
                        <a:rPr lang="ja-JP" altLang="en-US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～</a:t>
                      </a:r>
                      <a:r>
                        <a:rPr lang="en-US" altLang="ja-JP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39</a:t>
                      </a:r>
                      <a:r>
                        <a:rPr lang="ja-JP" altLang="en-US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歳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0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40</a:t>
                      </a:r>
                      <a:r>
                        <a:rPr lang="ja-JP" altLang="en-US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～</a:t>
                      </a:r>
                      <a:r>
                        <a:rPr lang="en-US" altLang="ja-JP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59</a:t>
                      </a:r>
                      <a:r>
                        <a:rPr lang="ja-JP" altLang="en-US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歳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89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60</a:t>
                      </a:r>
                      <a:r>
                        <a:rPr lang="ja-JP" altLang="en-US" sz="1400" b="0" i="0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歳以上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419475" cy="115887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1987"/>
          <p:cNvSpPr txBox="1"/>
          <p:nvPr/>
        </p:nvSpPr>
        <p:spPr>
          <a:xfrm>
            <a:off x="5795491" y="2096573"/>
            <a:ext cx="317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prstClr val="black"/>
                </a:solidFill>
                <a:latin typeface="+mn-ea"/>
              </a:rPr>
              <a:t>1987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年頃から減少傾向に</a:t>
            </a:r>
            <a:endParaRPr lang="en-US" altLang="ja-JP" sz="20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7142759" y="2669799"/>
            <a:ext cx="484632" cy="542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01556" y="3385839"/>
            <a:ext cx="297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prstClr val="black"/>
                </a:solidFill>
              </a:rPr>
              <a:t>今後、労働力人口は減少していくと考えられる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9" y="1757706"/>
            <a:ext cx="5460593" cy="35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14350" y="1822896"/>
            <a:ext cx="8115300" cy="7315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000" dirty="0">
              <a:solidFill>
                <a:prstClr val="black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67772" y="1464998"/>
            <a:ext cx="8115300" cy="7315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700" dirty="0">
                <a:solidFill>
                  <a:prstClr val="black"/>
                </a:solidFill>
              </a:rPr>
              <a:t>結果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ja-JP" altLang="en-US" sz="1800" dirty="0">
                <a:solidFill>
                  <a:prstClr val="black"/>
                </a:solidFill>
              </a:rPr>
              <a:t>（人口とＧＤＰの関係）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424761"/>
              </p:ext>
            </p:extLst>
          </p:nvPr>
        </p:nvGraphicFramePr>
        <p:xfrm>
          <a:off x="3634740" y="2363310"/>
          <a:ext cx="4948332" cy="2362689"/>
        </p:xfrm>
        <a:graphic>
          <a:graphicData uri="http://schemas.openxmlformats.org/drawingml/2006/table">
            <a:tbl>
              <a:tblPr/>
              <a:tblGrid>
                <a:gridCol w="824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4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47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4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4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12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説明変数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係数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標準誤差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t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P-</a:t>
                      </a:r>
                      <a:r>
                        <a:rPr lang="ja-JP" alt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値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2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切片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3400862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1756473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1.936188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0.061193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24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総人口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ja-JP" alt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-733.886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195.6097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-3.75179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0.000655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2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ja-JP" alt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-672.494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258.165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-2.6049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0.013534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2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ja-JP" alt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1368.592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62.4199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21.92557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1.22E-21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4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ja-JP" altLang="en-US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歳以上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264.9036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132.0428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2.006195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0.052843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15383"/>
              </p:ext>
            </p:extLst>
          </p:nvPr>
        </p:nvGraphicFramePr>
        <p:xfrm>
          <a:off x="508000" y="2603947"/>
          <a:ext cx="2638108" cy="1888045"/>
        </p:xfrm>
        <a:graphic>
          <a:graphicData uri="http://schemas.openxmlformats.org/drawingml/2006/table">
            <a:tbl>
              <a:tblPr/>
              <a:tblGrid>
                <a:gridCol w="1322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5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60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dirty="0" smtClean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 重相関 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0.996831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60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dirty="0" smtClean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 重決定 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R2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0.993672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60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dirty="0" smtClean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 補正 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R2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0.992928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60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dirty="0" smtClean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 標準</a:t>
                      </a:r>
                      <a:r>
                        <a:rPr lang="ja-JP" altLang="en-US" sz="16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誤差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88555.99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60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dirty="0" smtClean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 観測数</a:t>
                      </a:r>
                      <a:endParaRPr lang="ja-JP" altLang="en-US" sz="1600" b="0" i="0" u="none" strike="noStrike" dirty="0">
                        <a:effectLst/>
                        <a:latin typeface="Times New Roman" panose="020206030504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0" i="0" u="none" strike="noStrike" dirty="0">
                          <a:effectLst/>
                          <a:latin typeface="Times New Roman" panose="020206030504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8" name="塗りつぶし箇所"/>
          <p:cNvGrpSpPr/>
          <p:nvPr/>
        </p:nvGrpSpPr>
        <p:grpSpPr>
          <a:xfrm>
            <a:off x="438468" y="4620255"/>
            <a:ext cx="2557463" cy="918533"/>
            <a:chOff x="264584" y="4472324"/>
            <a:chExt cx="3409950" cy="1224711"/>
          </a:xfrm>
        </p:grpSpPr>
        <p:sp>
          <p:nvSpPr>
            <p:cNvPr id="11" name="角丸四角形 10"/>
            <p:cNvSpPr/>
            <p:nvPr/>
          </p:nvSpPr>
          <p:spPr>
            <a:xfrm>
              <a:off x="264584" y="4472324"/>
              <a:ext cx="3409950" cy="1197155"/>
            </a:xfrm>
            <a:prstGeom prst="roundRect">
              <a:avLst>
                <a:gd name="adj" fmla="val 27983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prstClr val="black"/>
                  </a:solidFill>
                </a:rPr>
                <a:t>塗りつぶし箇所</a:t>
              </a:r>
              <a:endParaRPr lang="en-US" altLang="ja-JP" dirty="0">
                <a:solidFill>
                  <a:prstClr val="black"/>
                </a:solidFill>
              </a:endParaRPr>
            </a:p>
            <a:p>
              <a:pPr algn="ctr"/>
              <a:endParaRPr lang="ja-JP" altLang="en-US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/>
            </p:nvPr>
          </p:nvGraphicFramePr>
          <p:xfrm>
            <a:off x="1483664" y="5068203"/>
            <a:ext cx="911806" cy="62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" name="数式" r:id="rId4" imgW="368280" imgH="253800" progId="Equation.3">
                    <p:embed/>
                  </p:oleObj>
                </mc:Choice>
                <mc:Fallback>
                  <p:oleObj name="数式" r:id="rId4" imgW="36828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83664" y="5068203"/>
                          <a:ext cx="911806" cy="628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係数負"/>
          <p:cNvGrpSpPr/>
          <p:nvPr/>
        </p:nvGrpSpPr>
        <p:grpSpPr>
          <a:xfrm>
            <a:off x="4138423" y="1930074"/>
            <a:ext cx="2150129" cy="2042282"/>
            <a:chOff x="5773739" y="1960326"/>
            <a:chExt cx="2866837" cy="2723042"/>
          </a:xfrm>
        </p:grpSpPr>
        <p:sp>
          <p:nvSpPr>
            <p:cNvPr id="3" name="円/楕円 2"/>
            <p:cNvSpPr/>
            <p:nvPr/>
          </p:nvSpPr>
          <p:spPr>
            <a:xfrm>
              <a:off x="7235190" y="3624425"/>
              <a:ext cx="1405386" cy="1058943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屈折矢印 14"/>
            <p:cNvSpPr/>
            <p:nvPr/>
          </p:nvSpPr>
          <p:spPr>
            <a:xfrm flipH="1">
              <a:off x="6604639" y="2491930"/>
              <a:ext cx="630551" cy="1632581"/>
            </a:xfrm>
            <a:prstGeom prst="bentUpArrow">
              <a:avLst>
                <a:gd name="adj1" fmla="val 12311"/>
                <a:gd name="adj2" fmla="val 25000"/>
                <a:gd name="adj3" fmla="val 25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773739" y="1960326"/>
              <a:ext cx="1973401" cy="49244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prstClr val="black"/>
                  </a:solidFill>
                </a:rPr>
                <a:t>係数が負！</a:t>
              </a:r>
              <a:endParaRPr lang="en-US" altLang="ja-JP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係数正"/>
          <p:cNvGrpSpPr/>
          <p:nvPr/>
        </p:nvGrpSpPr>
        <p:grpSpPr>
          <a:xfrm rot="10800000">
            <a:off x="5194936" y="3970230"/>
            <a:ext cx="2320627" cy="1632478"/>
            <a:chOff x="5752392" y="2395093"/>
            <a:chExt cx="2804392" cy="2176636"/>
          </a:xfrm>
        </p:grpSpPr>
        <p:sp>
          <p:nvSpPr>
            <p:cNvPr id="19" name="円/楕円 18"/>
            <p:cNvSpPr/>
            <p:nvPr/>
          </p:nvSpPr>
          <p:spPr>
            <a:xfrm>
              <a:off x="7235190" y="3365499"/>
              <a:ext cx="1321594" cy="1206230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屈折矢印 19"/>
            <p:cNvSpPr/>
            <p:nvPr/>
          </p:nvSpPr>
          <p:spPr>
            <a:xfrm flipH="1">
              <a:off x="6659404" y="2892037"/>
              <a:ext cx="575786" cy="1121609"/>
            </a:xfrm>
            <a:prstGeom prst="bentUpArrow">
              <a:avLst>
                <a:gd name="adj1" fmla="val 12311"/>
                <a:gd name="adj2" fmla="val 25000"/>
                <a:gd name="adj3" fmla="val 25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10800000">
              <a:off x="5752392" y="2395093"/>
              <a:ext cx="1814024" cy="492442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prstClr val="black"/>
                  </a:solidFill>
                </a:rPr>
                <a:t>係数が正！</a:t>
              </a:r>
              <a:endParaRPr lang="en-US" altLang="ja-JP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補正R2"/>
          <p:cNvSpPr/>
          <p:nvPr/>
        </p:nvSpPr>
        <p:spPr>
          <a:xfrm>
            <a:off x="2080896" y="3346046"/>
            <a:ext cx="1234440" cy="404470"/>
          </a:xfrm>
          <a:prstGeom prst="donut">
            <a:avLst>
              <a:gd name="adj" fmla="val 8645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9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4350" y="4527876"/>
            <a:ext cx="8115300" cy="35313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100" dirty="0"/>
          </a:p>
          <a:p>
            <a:pPr marL="0" indent="0">
              <a:buNone/>
            </a:pPr>
            <a:endParaRPr lang="en-US" altLang="ja-JP" sz="21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雲形吹き出し 6"/>
          <p:cNvSpPr/>
          <p:nvPr/>
        </p:nvSpPr>
        <p:spPr>
          <a:xfrm>
            <a:off x="0" y="1481207"/>
            <a:ext cx="8963696" cy="3130388"/>
          </a:xfrm>
          <a:prstGeom prst="cloudCallout">
            <a:avLst>
              <a:gd name="adj1" fmla="val 32894"/>
              <a:gd name="adj2" fmla="val 61659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100" dirty="0" smtClean="0">
                <a:solidFill>
                  <a:prstClr val="black"/>
                </a:solidFill>
              </a:rPr>
              <a:t>・</a:t>
            </a:r>
            <a:r>
              <a:rPr lang="en-US" altLang="ja-JP" sz="2100" dirty="0" smtClean="0">
                <a:solidFill>
                  <a:schemeClr val="accent6"/>
                </a:solidFill>
              </a:rPr>
              <a:t>40</a:t>
            </a:r>
            <a:r>
              <a:rPr lang="ja-JP" altLang="en-US" sz="2100" dirty="0" smtClean="0">
                <a:solidFill>
                  <a:schemeClr val="accent6"/>
                </a:solidFill>
              </a:rPr>
              <a:t>歳</a:t>
            </a:r>
            <a:r>
              <a:rPr lang="ja-JP" altLang="ja-JP" sz="2100" dirty="0" smtClean="0">
                <a:solidFill>
                  <a:schemeClr val="accent6"/>
                </a:solidFill>
              </a:rPr>
              <a:t>以上</a:t>
            </a:r>
            <a:r>
              <a:rPr lang="ja-JP" altLang="ja-JP" sz="2100" dirty="0" smtClean="0">
                <a:solidFill>
                  <a:prstClr val="black"/>
                </a:solidFill>
              </a:rPr>
              <a:t>の</a:t>
            </a:r>
            <a:r>
              <a:rPr lang="ja-JP" altLang="en-US" sz="2100" dirty="0" smtClean="0">
                <a:solidFill>
                  <a:prstClr val="black"/>
                </a:solidFill>
              </a:rPr>
              <a:t>層の</a:t>
            </a:r>
            <a:r>
              <a:rPr lang="ja-JP" altLang="ja-JP" sz="2100" dirty="0" smtClean="0">
                <a:solidFill>
                  <a:prstClr val="black"/>
                </a:solidFill>
              </a:rPr>
              <a:t>人口</a:t>
            </a:r>
            <a:r>
              <a:rPr lang="ja-JP" altLang="en-US" sz="2100" b="1" dirty="0">
                <a:solidFill>
                  <a:srgbClr val="DF2E28"/>
                </a:solidFill>
              </a:rPr>
              <a:t>↑</a:t>
            </a:r>
            <a:endParaRPr lang="ja-JP" altLang="en-US" sz="2100" dirty="0">
              <a:solidFill>
                <a:prstClr val="black"/>
              </a:solidFill>
            </a:endParaRPr>
          </a:p>
          <a:p>
            <a:r>
              <a:rPr lang="en-US" altLang="ja-JP" sz="2100" dirty="0">
                <a:solidFill>
                  <a:prstClr val="black"/>
                </a:solidFill>
              </a:rPr>
              <a:t>	</a:t>
            </a:r>
            <a:r>
              <a:rPr lang="ja-JP" altLang="en-US" sz="2100" dirty="0">
                <a:solidFill>
                  <a:prstClr val="black"/>
                </a:solidFill>
              </a:rPr>
              <a:t>ＧＤＰ</a:t>
            </a:r>
            <a:r>
              <a:rPr lang="ja-JP" altLang="ja-JP" sz="2100" dirty="0">
                <a:solidFill>
                  <a:prstClr val="black"/>
                </a:solidFill>
              </a:rPr>
              <a:t>に有意でプラスの影響</a:t>
            </a:r>
          </a:p>
          <a:p>
            <a:r>
              <a:rPr lang="ja-JP" altLang="ja-JP" sz="2100" dirty="0" smtClean="0">
                <a:solidFill>
                  <a:prstClr val="black"/>
                </a:solidFill>
              </a:rPr>
              <a:t>→</a:t>
            </a:r>
            <a:r>
              <a:rPr lang="en-US" altLang="ja-JP" sz="2100" dirty="0" smtClean="0">
                <a:solidFill>
                  <a:prstClr val="black"/>
                </a:solidFill>
              </a:rPr>
              <a:t>40</a:t>
            </a:r>
            <a:r>
              <a:rPr lang="ja-JP" altLang="en-US" sz="2100" dirty="0" smtClean="0">
                <a:solidFill>
                  <a:prstClr val="black"/>
                </a:solidFill>
              </a:rPr>
              <a:t>歳以上の層</a:t>
            </a:r>
            <a:r>
              <a:rPr lang="ja-JP" altLang="ja-JP" sz="2100" dirty="0" smtClean="0">
                <a:solidFill>
                  <a:prstClr val="black"/>
                </a:solidFill>
              </a:rPr>
              <a:t>が</a:t>
            </a:r>
            <a:r>
              <a:rPr lang="ja-JP" altLang="ja-JP" sz="2100" dirty="0">
                <a:solidFill>
                  <a:prstClr val="black"/>
                </a:solidFill>
              </a:rPr>
              <a:t>生産の中心</a:t>
            </a:r>
            <a:endParaRPr lang="en-US" altLang="ja-JP" sz="2100" dirty="0">
              <a:solidFill>
                <a:prstClr val="black"/>
              </a:solidFill>
            </a:endParaRPr>
          </a:p>
          <a:p>
            <a:r>
              <a:rPr lang="en-US" altLang="ja-JP" sz="2100" dirty="0">
                <a:solidFill>
                  <a:prstClr val="black"/>
                </a:solidFill>
              </a:rPr>
              <a:t>	</a:t>
            </a:r>
            <a:r>
              <a:rPr lang="ja-JP" altLang="ja-JP" sz="2100" dirty="0">
                <a:solidFill>
                  <a:prstClr val="black"/>
                </a:solidFill>
              </a:rPr>
              <a:t>生産要素</a:t>
            </a:r>
            <a:r>
              <a:rPr lang="ja-JP" altLang="en-US" sz="2100" b="1" dirty="0">
                <a:solidFill>
                  <a:srgbClr val="DF2E28"/>
                </a:solidFill>
              </a:rPr>
              <a:t>↑ </a:t>
            </a:r>
            <a:r>
              <a:rPr lang="ja-JP" altLang="ja-JP" sz="2100" dirty="0">
                <a:solidFill>
                  <a:prstClr val="black"/>
                </a:solidFill>
              </a:rPr>
              <a:t>（労働</a:t>
            </a:r>
            <a:r>
              <a:rPr lang="ja-JP" altLang="en-US" sz="2100" b="1" dirty="0">
                <a:solidFill>
                  <a:srgbClr val="DF2E28"/>
                </a:solidFill>
              </a:rPr>
              <a:t>↑</a:t>
            </a:r>
            <a:r>
              <a:rPr lang="ja-JP" altLang="ja-JP" sz="2100" dirty="0">
                <a:solidFill>
                  <a:prstClr val="black"/>
                </a:solidFill>
              </a:rPr>
              <a:t>）が</a:t>
            </a:r>
            <a:r>
              <a:rPr lang="ja-JP" altLang="en-US" sz="2100" dirty="0">
                <a:solidFill>
                  <a:prstClr val="black"/>
                </a:solidFill>
              </a:rPr>
              <a:t>ＧＤＰ</a:t>
            </a:r>
            <a:r>
              <a:rPr lang="ja-JP" altLang="ja-JP" sz="2100" dirty="0">
                <a:solidFill>
                  <a:prstClr val="black"/>
                </a:solidFill>
              </a:rPr>
              <a:t>にプラス</a:t>
            </a:r>
            <a:r>
              <a:rPr lang="ja-JP" altLang="ja-JP" sz="2100" dirty="0" smtClean="0">
                <a:solidFill>
                  <a:prstClr val="black"/>
                </a:solidFill>
              </a:rPr>
              <a:t>？</a:t>
            </a:r>
            <a:endParaRPr lang="en-US" altLang="ja-JP" sz="2100" dirty="0">
              <a:solidFill>
                <a:prstClr val="black"/>
              </a:solidFill>
            </a:endParaRPr>
          </a:p>
          <a:p>
            <a:r>
              <a:rPr lang="ja-JP" altLang="ja-JP" sz="2100" dirty="0" smtClean="0">
                <a:solidFill>
                  <a:prstClr val="black"/>
                </a:solidFill>
              </a:rPr>
              <a:t>→</a:t>
            </a:r>
            <a:r>
              <a:rPr lang="ja-JP" altLang="en-US" sz="2100" dirty="0" smtClean="0">
                <a:solidFill>
                  <a:prstClr val="black"/>
                </a:solidFill>
              </a:rPr>
              <a:t>高齢者（</a:t>
            </a:r>
            <a:r>
              <a:rPr lang="en-US" altLang="ja-JP" sz="2100" dirty="0" smtClean="0">
                <a:solidFill>
                  <a:prstClr val="black"/>
                </a:solidFill>
              </a:rPr>
              <a:t>60</a:t>
            </a:r>
            <a:r>
              <a:rPr lang="ja-JP" altLang="en-US" sz="2100" dirty="0" smtClean="0">
                <a:solidFill>
                  <a:prstClr val="black"/>
                </a:solidFill>
              </a:rPr>
              <a:t>歳以上）</a:t>
            </a:r>
            <a:r>
              <a:rPr lang="ja-JP" altLang="ja-JP" sz="2100" dirty="0" smtClean="0">
                <a:solidFill>
                  <a:prstClr val="black"/>
                </a:solidFill>
              </a:rPr>
              <a:t>の</a:t>
            </a:r>
            <a:r>
              <a:rPr lang="ja-JP" altLang="ja-JP" sz="2100" dirty="0">
                <a:solidFill>
                  <a:prstClr val="black"/>
                </a:solidFill>
              </a:rPr>
              <a:t>活用</a:t>
            </a:r>
            <a:r>
              <a:rPr lang="ja-JP" altLang="ja-JP" sz="2100" dirty="0" smtClean="0">
                <a:solidFill>
                  <a:prstClr val="black"/>
                </a:solidFill>
              </a:rPr>
              <a:t>が</a:t>
            </a:r>
            <a:r>
              <a:rPr lang="ja-JP" altLang="en-US" sz="2100" dirty="0" smtClean="0">
                <a:solidFill>
                  <a:prstClr val="black"/>
                </a:solidFill>
              </a:rPr>
              <a:t>ＧＤＰの</a:t>
            </a:r>
            <a:r>
              <a:rPr lang="ja-JP" altLang="ja-JP" sz="2100" dirty="0" smtClean="0">
                <a:solidFill>
                  <a:prstClr val="black"/>
                </a:solidFill>
              </a:rPr>
              <a:t>拡大に</a:t>
            </a:r>
            <a:r>
              <a:rPr lang="ja-JP" altLang="en-US" sz="2100" dirty="0">
                <a:solidFill>
                  <a:prstClr val="black"/>
                </a:solidFill>
              </a:rPr>
              <a:t>は</a:t>
            </a:r>
            <a:r>
              <a:rPr lang="ja-JP" altLang="ja-JP" sz="2100" dirty="0" smtClean="0">
                <a:solidFill>
                  <a:prstClr val="black"/>
                </a:solidFill>
              </a:rPr>
              <a:t>重要</a:t>
            </a:r>
            <a:r>
              <a:rPr lang="ja-JP" altLang="ja-JP" sz="2100" dirty="0">
                <a:solidFill>
                  <a:prstClr val="black"/>
                </a:solidFill>
              </a:rPr>
              <a:t>？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75" y="4611595"/>
            <a:ext cx="2309073" cy="17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6834" y="1354301"/>
            <a:ext cx="8115300" cy="731520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 smtClean="0"/>
              <a:t>3-3. </a:t>
            </a:r>
            <a:r>
              <a:rPr lang="ja-JP" altLang="en-US" dirty="0" smtClean="0"/>
              <a:t>生産面からの分析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608" y="2286805"/>
            <a:ext cx="8269042" cy="32971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各変数の変動に注目するため、対数を利用した以下の推定式を立てる。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1209675" indent="-1209675">
              <a:buNone/>
            </a:pPr>
            <a:endParaRPr lang="en-US" altLang="ja-JP" sz="1500" dirty="0"/>
          </a:p>
          <a:p>
            <a:pPr marL="1209675" indent="-1209675">
              <a:buNone/>
            </a:pPr>
            <a:endParaRPr lang="en-US" altLang="ja-JP" sz="1800" dirty="0"/>
          </a:p>
          <a:p>
            <a:r>
              <a:rPr lang="ja-JP" altLang="en-US" sz="2850" dirty="0"/>
              <a:t>被説明変数：　　　　　（実質</a:t>
            </a:r>
            <a:r>
              <a:rPr lang="en-US" altLang="ja-JP" sz="2850" dirty="0"/>
              <a:t>GDP</a:t>
            </a:r>
            <a:r>
              <a:rPr lang="ja-JP" altLang="en-US" sz="2850" dirty="0"/>
              <a:t>）</a:t>
            </a:r>
            <a:endParaRPr lang="en-US" altLang="ja-JP" sz="2850" dirty="0"/>
          </a:p>
          <a:p>
            <a:pPr marL="1209675" indent="-1209675">
              <a:buNone/>
            </a:pPr>
            <a:endParaRPr lang="en-US" altLang="ja-JP" sz="1800" dirty="0"/>
          </a:p>
          <a:p>
            <a:r>
              <a:rPr lang="ja-JP" altLang="en-US" sz="2850" dirty="0"/>
              <a:t>説明変数</a:t>
            </a:r>
            <a:endParaRPr lang="en-US" altLang="ja-JP" sz="2850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ja-JP" altLang="en-US" sz="2500" dirty="0"/>
              <a:t>実質純資本ストック</a:t>
            </a:r>
            <a:endParaRPr lang="en-US" altLang="ja-JP" sz="2500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ja-JP" altLang="en-US" sz="2500" dirty="0"/>
              <a:t>実質実効為替レート</a:t>
            </a:r>
            <a:endParaRPr lang="en-US" altLang="ja-JP" sz="2500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ja-JP" altLang="en-US" sz="2500" dirty="0"/>
              <a:t>労働力人口</a:t>
            </a:r>
            <a:r>
              <a:rPr lang="en-US" altLang="ja-JP" sz="2500" dirty="0"/>
              <a:t>(</a:t>
            </a:r>
            <a:r>
              <a:rPr lang="ja-JP" altLang="en-US" sz="2500" dirty="0"/>
              <a:t>男女別・年齢</a:t>
            </a:r>
            <a:r>
              <a:rPr lang="ja-JP" altLang="en-US" sz="2500" dirty="0" smtClean="0"/>
              <a:t>階級別</a:t>
            </a:r>
            <a:r>
              <a:rPr lang="en-US" altLang="ja-JP" sz="2500" dirty="0" smtClean="0"/>
              <a:t>)</a:t>
            </a:r>
            <a:endParaRPr lang="en-US" altLang="ja-JP" sz="2500" dirty="0"/>
          </a:p>
          <a:p>
            <a:pPr marL="1209675" indent="-1209675">
              <a:buNone/>
            </a:pPr>
            <a:endParaRPr lang="en-US" altLang="ja-JP" sz="1800" dirty="0"/>
          </a:p>
          <a:p>
            <a:pPr marL="1209675" indent="-1209675">
              <a:buNone/>
            </a:pPr>
            <a:r>
              <a:rPr lang="ja-JP" altLang="en-US" sz="1800" dirty="0"/>
              <a:t>　　</a:t>
            </a:r>
            <a:endParaRPr lang="en-US" altLang="ja-JP" sz="2100" dirty="0"/>
          </a:p>
          <a:p>
            <a:pPr marL="0" indent="0">
              <a:buNone/>
            </a:pPr>
            <a:endParaRPr lang="en-US" altLang="ja-JP" sz="2100" dirty="0"/>
          </a:p>
          <a:p>
            <a:pPr marL="0" indent="0">
              <a:buNone/>
            </a:pPr>
            <a:endParaRPr lang="en-US" altLang="ja-JP" sz="21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041553" y="5738934"/>
            <a:ext cx="2183130" cy="273844"/>
          </a:xfrm>
        </p:spPr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20" y="2683007"/>
            <a:ext cx="7729538" cy="40416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92710"/>
              </p:ext>
            </p:extLst>
          </p:nvPr>
        </p:nvGraphicFramePr>
        <p:xfrm>
          <a:off x="6860140" y="3203135"/>
          <a:ext cx="1264439" cy="25487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0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92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変数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係数</a:t>
                      </a:r>
                      <a:endParaRPr kumimoji="1" lang="ja-JP" alt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940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97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827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978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6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5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633443"/>
              </p:ext>
            </p:extLst>
          </p:nvPr>
        </p:nvGraphicFramePr>
        <p:xfrm>
          <a:off x="1737222" y="3087175"/>
          <a:ext cx="637505" cy="395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数式" r:id="rId5" imgW="368280" imgH="228600" progId="Equation.3">
                  <p:embed/>
                </p:oleObj>
              </mc:Choice>
              <mc:Fallback>
                <p:oleObj name="数式" r:id="rId5" imgW="368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7222" y="3087175"/>
                        <a:ext cx="637505" cy="395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グループ化 30"/>
          <p:cNvGrpSpPr/>
          <p:nvPr/>
        </p:nvGrpSpPr>
        <p:grpSpPr>
          <a:xfrm>
            <a:off x="7070158" y="3487748"/>
            <a:ext cx="263782" cy="2261643"/>
            <a:chOff x="9489404" y="3329905"/>
            <a:chExt cx="351709" cy="3015524"/>
          </a:xfrm>
        </p:grpSpPr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/>
            </p:nvPr>
          </p:nvGraphicFramePr>
          <p:xfrm>
            <a:off x="9503349" y="3329905"/>
            <a:ext cx="321819" cy="435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0" name="数式" r:id="rId7" imgW="203040" imgH="228600" progId="Equation.3">
                    <p:embed/>
                  </p:oleObj>
                </mc:Choice>
                <mc:Fallback>
                  <p:oleObj name="数式" r:id="rId7" imgW="20304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503349" y="3329905"/>
                          <a:ext cx="321819" cy="4359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オブジェクト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8662363"/>
                </p:ext>
              </p:extLst>
            </p:nvPr>
          </p:nvGraphicFramePr>
          <p:xfrm>
            <a:off x="9504563" y="4079612"/>
            <a:ext cx="316248" cy="435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1" name="数式" r:id="rId9" imgW="203040" imgH="228600" progId="Equation.3">
                    <p:embed/>
                  </p:oleObj>
                </mc:Choice>
                <mc:Fallback>
                  <p:oleObj name="数式" r:id="rId9" imgW="20304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504563" y="4079612"/>
                          <a:ext cx="316248" cy="4359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/>
            </p:nvPr>
          </p:nvGraphicFramePr>
          <p:xfrm>
            <a:off x="9499953" y="3698344"/>
            <a:ext cx="334962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2" name="数式" r:id="rId11" imgW="215640" imgH="228600" progId="Equation.3">
                    <p:embed/>
                  </p:oleObj>
                </mc:Choice>
                <mc:Fallback>
                  <p:oleObj name="数式" r:id="rId11" imgW="21564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499953" y="3698344"/>
                          <a:ext cx="334962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オブジェクト 12"/>
            <p:cNvGraphicFramePr>
              <a:graphicFrameLocks noChangeAspect="1"/>
            </p:cNvGraphicFramePr>
            <p:nvPr>
              <p:extLst/>
            </p:nvPr>
          </p:nvGraphicFramePr>
          <p:xfrm>
            <a:off x="9514714" y="5909509"/>
            <a:ext cx="316248" cy="435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" name="数式" r:id="rId13" imgW="203040" imgH="228600" progId="Equation.3">
                    <p:embed/>
                  </p:oleObj>
                </mc:Choice>
                <mc:Fallback>
                  <p:oleObj name="数式" r:id="rId13" imgW="20304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514714" y="5909509"/>
                          <a:ext cx="316248" cy="4359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/>
            </p:nvPr>
          </p:nvGraphicFramePr>
          <p:xfrm>
            <a:off x="9504563" y="4448259"/>
            <a:ext cx="33655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4" name="数式" r:id="rId15" imgW="215640" imgH="228600" progId="Equation.3">
                    <p:embed/>
                  </p:oleObj>
                </mc:Choice>
                <mc:Fallback>
                  <p:oleObj name="数式" r:id="rId15" imgW="21564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504563" y="4448259"/>
                          <a:ext cx="336550" cy="436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8034828"/>
                </p:ext>
              </p:extLst>
            </p:nvPr>
          </p:nvGraphicFramePr>
          <p:xfrm>
            <a:off x="9489404" y="5177836"/>
            <a:ext cx="33496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5" name="数式" r:id="rId17" imgW="215640" imgH="228600" progId="Equation.3">
                    <p:embed/>
                  </p:oleObj>
                </mc:Choice>
                <mc:Fallback>
                  <p:oleObj name="数式" r:id="rId17" imgW="21564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489404" y="5177836"/>
                          <a:ext cx="334962" cy="436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/>
            </p:nvPr>
          </p:nvGraphicFramePr>
          <p:xfrm>
            <a:off x="9492579" y="4807494"/>
            <a:ext cx="33655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6" name="数式" r:id="rId19" imgW="215640" imgH="228600" progId="Equation.3">
                    <p:embed/>
                  </p:oleObj>
                </mc:Choice>
                <mc:Fallback>
                  <p:oleObj name="数式" r:id="rId19" imgW="21564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492579" y="4807494"/>
                          <a:ext cx="336550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オブジェクト 16"/>
            <p:cNvGraphicFramePr>
              <a:graphicFrameLocks noChangeAspect="1"/>
            </p:cNvGraphicFramePr>
            <p:nvPr>
              <p:extLst/>
            </p:nvPr>
          </p:nvGraphicFramePr>
          <p:xfrm>
            <a:off x="9496000" y="5534514"/>
            <a:ext cx="3349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7" name="数式" r:id="rId21" imgW="215640" imgH="228600" progId="Equation.3">
                    <p:embed/>
                  </p:oleObj>
                </mc:Choice>
                <mc:Fallback>
                  <p:oleObj name="数式" r:id="rId21" imgW="21564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496000" y="5534514"/>
                          <a:ext cx="334962" cy="436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86888"/>
              </p:ext>
            </p:extLst>
          </p:nvPr>
        </p:nvGraphicFramePr>
        <p:xfrm>
          <a:off x="5258974" y="3203135"/>
          <a:ext cx="1526782" cy="25531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1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5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性別</a:t>
                      </a:r>
                      <a:endParaRPr kumimoji="1" lang="ja-JP" alt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年齢層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673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男</a:t>
                      </a:r>
                      <a:endParaRPr kumimoji="1" lang="ja-JP" alt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20</a:t>
                      </a:r>
                      <a:r>
                        <a:rPr kumimoji="1" lang="ja-JP" altLang="en-US" sz="1400" dirty="0" smtClean="0"/>
                        <a:t>～</a:t>
                      </a:r>
                      <a:r>
                        <a:rPr kumimoji="1" lang="en-US" altLang="ja-JP" sz="1400" dirty="0" smtClean="0"/>
                        <a:t>39</a:t>
                      </a:r>
                      <a:r>
                        <a:rPr kumimoji="1" lang="ja-JP" altLang="en-US" sz="1400" dirty="0" smtClean="0"/>
                        <a:t>歳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787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40</a:t>
                      </a:r>
                      <a:r>
                        <a:rPr kumimoji="1" lang="ja-JP" altLang="en-US" sz="1400" dirty="0" smtClean="0"/>
                        <a:t>～</a:t>
                      </a:r>
                      <a:r>
                        <a:rPr kumimoji="1" lang="en-US" altLang="ja-JP" sz="1400" dirty="0" smtClean="0"/>
                        <a:t>59</a:t>
                      </a:r>
                      <a:r>
                        <a:rPr kumimoji="1" lang="ja-JP" altLang="en-US" sz="1400" dirty="0" smtClean="0"/>
                        <a:t>歳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798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60</a:t>
                      </a:r>
                      <a:r>
                        <a:rPr kumimoji="1" lang="ja-JP" altLang="en-US" sz="1400" dirty="0" smtClean="0"/>
                        <a:t>～</a:t>
                      </a:r>
                      <a:r>
                        <a:rPr kumimoji="1" lang="en-US" altLang="ja-JP" sz="1400" dirty="0" smtClean="0"/>
                        <a:t>64</a:t>
                      </a:r>
                      <a:r>
                        <a:rPr kumimoji="1" lang="ja-JP" altLang="en-US" sz="1400" dirty="0" smtClean="0"/>
                        <a:t>歳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59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65</a:t>
                      </a:r>
                      <a:r>
                        <a:rPr kumimoji="1" lang="ja-JP" altLang="en-US" sz="1400" dirty="0" smtClean="0"/>
                        <a:t>歳以上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07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女</a:t>
                      </a:r>
                      <a:endParaRPr kumimoji="1" lang="ja-JP" alt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20</a:t>
                      </a:r>
                      <a:r>
                        <a:rPr kumimoji="1" lang="ja-JP" altLang="en-US" sz="1400" dirty="0" smtClean="0"/>
                        <a:t>～</a:t>
                      </a:r>
                      <a:r>
                        <a:rPr kumimoji="1" lang="en-US" altLang="ja-JP" sz="1400" dirty="0" smtClean="0"/>
                        <a:t>39</a:t>
                      </a:r>
                      <a:r>
                        <a:rPr kumimoji="1" lang="ja-JP" altLang="en-US" sz="1400" dirty="0" smtClean="0"/>
                        <a:t>歳</a:t>
                      </a:r>
                      <a:endParaRPr kumimoji="1" lang="ja-JP" alt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54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40</a:t>
                      </a:r>
                      <a:r>
                        <a:rPr kumimoji="1" lang="ja-JP" altLang="en-US" sz="1400" dirty="0" smtClean="0"/>
                        <a:t>～</a:t>
                      </a:r>
                      <a:r>
                        <a:rPr kumimoji="1" lang="en-US" altLang="ja-JP" sz="1400" dirty="0" smtClean="0"/>
                        <a:t>59</a:t>
                      </a:r>
                      <a:r>
                        <a:rPr kumimoji="1" lang="ja-JP" altLang="en-US" sz="1400" dirty="0" smtClean="0"/>
                        <a:t>歳</a:t>
                      </a:r>
                      <a:endParaRPr kumimoji="1" lang="ja-JP" alt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00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60</a:t>
                      </a:r>
                      <a:r>
                        <a:rPr kumimoji="1" lang="ja-JP" altLang="en-US" sz="1400" dirty="0" smtClean="0"/>
                        <a:t>～</a:t>
                      </a:r>
                      <a:r>
                        <a:rPr kumimoji="1" lang="en-US" altLang="ja-JP" sz="1400" dirty="0" smtClean="0"/>
                        <a:t>64</a:t>
                      </a:r>
                      <a:r>
                        <a:rPr kumimoji="1" lang="ja-JP" altLang="en-US" sz="1400" dirty="0" smtClean="0"/>
                        <a:t>歳</a:t>
                      </a:r>
                      <a:endParaRPr kumimoji="1" lang="ja-JP" alt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9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65</a:t>
                      </a:r>
                      <a:r>
                        <a:rPr kumimoji="1" lang="ja-JP" altLang="en-US" sz="1400" dirty="0" smtClean="0"/>
                        <a:t>歳以上</a:t>
                      </a:r>
                      <a:endParaRPr kumimoji="1" lang="ja-JP" alt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32" name="グループ化 31"/>
          <p:cNvGrpSpPr/>
          <p:nvPr/>
        </p:nvGrpSpPr>
        <p:grpSpPr>
          <a:xfrm>
            <a:off x="7720013" y="3464553"/>
            <a:ext cx="204130" cy="2259917"/>
            <a:chOff x="10340975" y="3320380"/>
            <a:chExt cx="272173" cy="3013223"/>
          </a:xfrm>
        </p:grpSpPr>
        <p:graphicFrame>
          <p:nvGraphicFramePr>
            <p:cNvPr id="20" name="オブジェクト 19"/>
            <p:cNvGraphicFramePr>
              <a:graphicFrameLocks noChangeAspect="1"/>
            </p:cNvGraphicFramePr>
            <p:nvPr>
              <p:extLst/>
            </p:nvPr>
          </p:nvGraphicFramePr>
          <p:xfrm>
            <a:off x="10360552" y="3320380"/>
            <a:ext cx="247834" cy="414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数式" r:id="rId23" imgW="152280" imgH="215640" progId="Equation.3">
                    <p:embed/>
                  </p:oleObj>
                </mc:Choice>
                <mc:Fallback>
                  <p:oleObj name="数式" r:id="rId23" imgW="1522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0360552" y="3320380"/>
                          <a:ext cx="247834" cy="414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オブジェクト 20"/>
            <p:cNvGraphicFramePr>
              <a:graphicFrameLocks noChangeAspect="1"/>
            </p:cNvGraphicFramePr>
            <p:nvPr>
              <p:extLst/>
            </p:nvPr>
          </p:nvGraphicFramePr>
          <p:xfrm>
            <a:off x="10346448" y="3703711"/>
            <a:ext cx="266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9" name="数式" r:id="rId25" imgW="177480" imgH="215640" progId="Equation.3">
                    <p:embed/>
                  </p:oleObj>
                </mc:Choice>
                <mc:Fallback>
                  <p:oleObj name="数式" r:id="rId25" imgW="1774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346448" y="3703711"/>
                          <a:ext cx="266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オブジェクト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0036382"/>
                </p:ext>
              </p:extLst>
            </p:nvPr>
          </p:nvGraphicFramePr>
          <p:xfrm>
            <a:off x="10351211" y="4096363"/>
            <a:ext cx="247650" cy="41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0" name="数式" r:id="rId27" imgW="164880" imgH="228600" progId="Equation.3">
                    <p:embed/>
                  </p:oleObj>
                </mc:Choice>
                <mc:Fallback>
                  <p:oleObj name="数式" r:id="rId27" imgW="1648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0351211" y="4096363"/>
                          <a:ext cx="247650" cy="413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オブジェクト 22"/>
            <p:cNvGraphicFramePr>
              <a:graphicFrameLocks noChangeAspect="1"/>
            </p:cNvGraphicFramePr>
            <p:nvPr>
              <p:extLst/>
            </p:nvPr>
          </p:nvGraphicFramePr>
          <p:xfrm>
            <a:off x="10341686" y="4433998"/>
            <a:ext cx="266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" name="数式" r:id="rId29" imgW="177480" imgH="215640" progId="Equation.3">
                    <p:embed/>
                  </p:oleObj>
                </mc:Choice>
                <mc:Fallback>
                  <p:oleObj name="数式" r:id="rId29" imgW="1774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0341686" y="4433998"/>
                          <a:ext cx="266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/>
            </p:nvPr>
          </p:nvGraphicFramePr>
          <p:xfrm>
            <a:off x="10341686" y="4793928"/>
            <a:ext cx="247650" cy="41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" name="数式" r:id="rId31" imgW="164880" imgH="228600" progId="Equation.3">
                    <p:embed/>
                  </p:oleObj>
                </mc:Choice>
                <mc:Fallback>
                  <p:oleObj name="数式" r:id="rId31" imgW="1648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10341686" y="4793928"/>
                          <a:ext cx="247650" cy="413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オブジェクト 24"/>
            <p:cNvGraphicFramePr>
              <a:graphicFrameLocks noChangeAspect="1"/>
            </p:cNvGraphicFramePr>
            <p:nvPr>
              <p:extLst/>
            </p:nvPr>
          </p:nvGraphicFramePr>
          <p:xfrm>
            <a:off x="10351211" y="5167713"/>
            <a:ext cx="247650" cy="41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" name="数式" r:id="rId33" imgW="164880" imgH="228600" progId="Equation.3">
                    <p:embed/>
                  </p:oleObj>
                </mc:Choice>
                <mc:Fallback>
                  <p:oleObj name="数式" r:id="rId33" imgW="1648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0351211" y="5167713"/>
                          <a:ext cx="247650" cy="413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オブジェクト 28"/>
            <p:cNvGraphicFramePr>
              <a:graphicFrameLocks noChangeAspect="1"/>
            </p:cNvGraphicFramePr>
            <p:nvPr>
              <p:extLst/>
            </p:nvPr>
          </p:nvGraphicFramePr>
          <p:xfrm>
            <a:off x="10340975" y="5537200"/>
            <a:ext cx="26670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4" name="数式" r:id="rId35" imgW="177480" imgH="228600" progId="Equation.3">
                    <p:embed/>
                  </p:oleObj>
                </mc:Choice>
                <mc:Fallback>
                  <p:oleObj name="数式" r:id="rId35" imgW="1774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0340975" y="5537200"/>
                          <a:ext cx="266700" cy="414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オブジェクト 29"/>
            <p:cNvGraphicFramePr>
              <a:graphicFrameLocks noChangeAspect="1"/>
            </p:cNvGraphicFramePr>
            <p:nvPr>
              <p:extLst/>
            </p:nvPr>
          </p:nvGraphicFramePr>
          <p:xfrm>
            <a:off x="10360736" y="5920128"/>
            <a:ext cx="247650" cy="41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5" name="数式" r:id="rId37" imgW="164880" imgH="228600" progId="Equation.3">
                    <p:embed/>
                  </p:oleObj>
                </mc:Choice>
                <mc:Fallback>
                  <p:oleObj name="数式" r:id="rId37" imgW="1648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10360736" y="5920128"/>
                          <a:ext cx="247650" cy="413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332181"/>
              </p:ext>
            </p:extLst>
          </p:nvPr>
        </p:nvGraphicFramePr>
        <p:xfrm>
          <a:off x="3092797" y="3757613"/>
          <a:ext cx="1306864" cy="8161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3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20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変数</a:t>
                      </a:r>
                      <a:endParaRPr kumimoji="1" lang="ja-JP" alt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係数</a:t>
                      </a:r>
                      <a:endParaRPr kumimoji="1" lang="ja-JP" alt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054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054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44" name="グループ化 43"/>
          <p:cNvGrpSpPr/>
          <p:nvPr/>
        </p:nvGrpSpPr>
        <p:grpSpPr>
          <a:xfrm>
            <a:off x="3302671" y="3978617"/>
            <a:ext cx="866547" cy="642384"/>
            <a:chOff x="4630022" y="4154484"/>
            <a:chExt cx="1155396" cy="856512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5499668" y="4154484"/>
              <a:ext cx="285750" cy="759744"/>
              <a:chOff x="6242296" y="3941279"/>
              <a:chExt cx="285750" cy="759744"/>
            </a:xfrm>
          </p:grpSpPr>
          <p:graphicFrame>
            <p:nvGraphicFramePr>
              <p:cNvPr id="18" name="オブジェクト 1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242296" y="3941279"/>
              <a:ext cx="266653" cy="3939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76" name="数式" r:id="rId39" imgW="177480" imgH="215640" progId="Equation.3">
                      <p:embed/>
                    </p:oleObj>
                  </mc:Choice>
                  <mc:Fallback>
                    <p:oleObj name="数式" r:id="rId39" imgW="17748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0"/>
                          <a:stretch>
                            <a:fillRect/>
                          </a:stretch>
                        </p:blipFill>
                        <p:spPr>
                          <a:xfrm>
                            <a:off x="6242296" y="3941279"/>
                            <a:ext cx="266653" cy="3939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オブジェクト 1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242296" y="4307323"/>
              <a:ext cx="28575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77" name="数式" r:id="rId41" imgW="190440" imgH="215640" progId="Equation.3">
                      <p:embed/>
                    </p:oleObj>
                  </mc:Choice>
                  <mc:Fallback>
                    <p:oleObj name="数式" r:id="rId41" imgW="19044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2"/>
                          <a:stretch>
                            <a:fillRect/>
                          </a:stretch>
                        </p:blipFill>
                        <p:spPr>
                          <a:xfrm>
                            <a:off x="6242296" y="4307323"/>
                            <a:ext cx="285750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" name="グループ化 36"/>
            <p:cNvGrpSpPr/>
            <p:nvPr/>
          </p:nvGrpSpPr>
          <p:grpSpPr>
            <a:xfrm>
              <a:off x="4630022" y="4154484"/>
              <a:ext cx="324344" cy="856512"/>
              <a:chOff x="5357150" y="3917374"/>
              <a:chExt cx="324344" cy="856512"/>
            </a:xfrm>
          </p:grpSpPr>
          <p:graphicFrame>
            <p:nvGraphicFramePr>
              <p:cNvPr id="33" name="オブジェクト 3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357150" y="3917374"/>
              <a:ext cx="324344" cy="4739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78" name="数式" r:id="rId43" imgW="190440" imgH="228600" progId="Equation.3">
                      <p:embed/>
                    </p:oleObj>
                  </mc:Choice>
                  <mc:Fallback>
                    <p:oleObj name="数式" r:id="rId43" imgW="19044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4"/>
                          <a:stretch>
                            <a:fillRect/>
                          </a:stretch>
                        </p:blipFill>
                        <p:spPr>
                          <a:xfrm>
                            <a:off x="5357150" y="3917374"/>
                            <a:ext cx="324344" cy="47390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オブジェクト 3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359232" y="4269392"/>
              <a:ext cx="322262" cy="5044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79" name="数式" r:id="rId45" imgW="177480" imgH="228600" progId="Equation.3">
                      <p:embed/>
                    </p:oleObj>
                  </mc:Choice>
                  <mc:Fallback>
                    <p:oleObj name="数式" r:id="rId45" imgW="17748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6"/>
                          <a:stretch>
                            <a:fillRect/>
                          </a:stretch>
                        </p:blipFill>
                        <p:spPr>
                          <a:xfrm>
                            <a:off x="5359232" y="4269392"/>
                            <a:ext cx="322262" cy="50449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8" name="下矢印 37"/>
          <p:cNvSpPr/>
          <p:nvPr/>
        </p:nvSpPr>
        <p:spPr>
          <a:xfrm rot="16200000">
            <a:off x="4212007" y="3993639"/>
            <a:ext cx="369593" cy="1701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2462907" y="4082473"/>
            <a:ext cx="629890" cy="1072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2505350" y="4431816"/>
            <a:ext cx="606000" cy="478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弾力性"/>
          <p:cNvGrpSpPr/>
          <p:nvPr/>
        </p:nvGrpSpPr>
        <p:grpSpPr>
          <a:xfrm>
            <a:off x="6471782" y="2118856"/>
            <a:ext cx="1434502" cy="468668"/>
            <a:chOff x="3429000" y="5836024"/>
            <a:chExt cx="1519389" cy="624890"/>
          </a:xfrm>
        </p:grpSpPr>
        <p:sp>
          <p:nvSpPr>
            <p:cNvPr id="26" name="角丸四角形 25"/>
            <p:cNvSpPr/>
            <p:nvPr/>
          </p:nvSpPr>
          <p:spPr>
            <a:xfrm>
              <a:off x="3429000" y="5836024"/>
              <a:ext cx="1519389" cy="6248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633252" y="5917636"/>
              <a:ext cx="1143000" cy="492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prstClr val="black"/>
                  </a:solidFill>
                </a:rPr>
                <a:t>弾力性</a:t>
              </a:r>
            </a:p>
          </p:txBody>
        </p:sp>
      </p:grpSp>
      <p:sp>
        <p:nvSpPr>
          <p:cNvPr id="48" name="係数囲み左"/>
          <p:cNvSpPr/>
          <p:nvPr/>
        </p:nvSpPr>
        <p:spPr>
          <a:xfrm rot="5400000">
            <a:off x="3471788" y="3916711"/>
            <a:ext cx="1187705" cy="592922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49" name="係数囲み右"/>
          <p:cNvSpPr/>
          <p:nvPr/>
        </p:nvSpPr>
        <p:spPr>
          <a:xfrm rot="5400000">
            <a:off x="6438664" y="4021033"/>
            <a:ext cx="2785664" cy="805298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2663" y="2246898"/>
            <a:ext cx="8564638" cy="32743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800" dirty="0"/>
          </a:p>
          <a:p>
            <a:pPr marL="0" indent="0" algn="just">
              <a:buNone/>
            </a:pPr>
            <a:r>
              <a:rPr lang="ja-JP" altLang="en-US" sz="1800" dirty="0"/>
              <a:t>　　　　　　</a:t>
            </a:r>
            <a:endParaRPr lang="en-US" altLang="ja-JP" sz="1800" dirty="0"/>
          </a:p>
          <a:p>
            <a:pPr marL="0" indent="0" algn="r">
              <a:buNone/>
            </a:pPr>
            <a:r>
              <a:rPr lang="ja-JP" altLang="en-US" sz="2100" dirty="0"/>
              <a:t>　　　　　　</a:t>
            </a:r>
            <a:endParaRPr lang="en-US" altLang="ja-JP" sz="2100" dirty="0"/>
          </a:p>
          <a:p>
            <a:pPr marL="0" indent="0" algn="r">
              <a:buNone/>
            </a:pPr>
            <a:endParaRPr lang="en-US" altLang="ja-JP" sz="1350" b="1" dirty="0"/>
          </a:p>
          <a:p>
            <a:pPr marL="0" indent="0" algn="r">
              <a:buNone/>
            </a:pPr>
            <a:endParaRPr lang="en-US" altLang="ja-JP" sz="1350" b="1" dirty="0"/>
          </a:p>
          <a:p>
            <a:pPr marL="0" indent="0" algn="r">
              <a:buNone/>
            </a:pPr>
            <a:endParaRPr lang="en-US" altLang="ja-JP" sz="1200" b="1" dirty="0"/>
          </a:p>
          <a:p>
            <a:pPr marL="0" indent="0" algn="r">
              <a:buNone/>
            </a:pPr>
            <a:endParaRPr lang="en-US" altLang="ja-JP" sz="1200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en-US" altLang="ja-JP" sz="21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982" y="2454188"/>
            <a:ext cx="4360886" cy="2866755"/>
          </a:xfrm>
          <a:prstGeom prst="rect">
            <a:avLst/>
          </a:prstGeom>
        </p:spPr>
      </p:pic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514350" y="1665653"/>
            <a:ext cx="8115300" cy="731520"/>
          </a:xfrm>
        </p:spPr>
        <p:txBody>
          <a:bodyPr>
            <a:normAutofit/>
          </a:bodyPr>
          <a:lstStyle/>
          <a:p>
            <a:pPr algn="l"/>
            <a:r>
              <a:rPr lang="ja-JP" altLang="en-US" sz="2700" dirty="0"/>
              <a:t>要素</a:t>
            </a:r>
            <a:r>
              <a:rPr lang="ja-JP" altLang="en-US" sz="2700"/>
              <a:t>の</a:t>
            </a:r>
            <a:r>
              <a:rPr lang="ja-JP" altLang="en-US" sz="2700" smtClean="0"/>
              <a:t>説明 </a:t>
            </a:r>
            <a:r>
              <a:rPr lang="ja-JP" altLang="en-US" sz="1800" smtClean="0"/>
              <a:t>（生産面からの分析）</a:t>
            </a:r>
            <a:endParaRPr lang="ja-JP" altLang="en-US" sz="18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38782" y="2447217"/>
            <a:ext cx="4583281" cy="2873727"/>
            <a:chOff x="109035" y="2616278"/>
            <a:chExt cx="4513027" cy="2760017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035" y="2616278"/>
              <a:ext cx="4513027" cy="2760017"/>
            </a:xfrm>
            <a:prstGeom prst="rect">
              <a:avLst/>
            </a:prstGeom>
          </p:spPr>
        </p:pic>
        <p:sp>
          <p:nvSpPr>
            <p:cNvPr id="17" name="テキスト ボックス 3"/>
            <p:cNvSpPr txBox="1"/>
            <p:nvPr/>
          </p:nvSpPr>
          <p:spPr>
            <a:xfrm>
              <a:off x="3650456" y="2792680"/>
              <a:ext cx="921544" cy="18573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750" dirty="0" smtClean="0">
                  <a:solidFill>
                    <a:sysClr val="windowText" lastClr="000000"/>
                  </a:solidFill>
                </a:rPr>
                <a:t>（</a:t>
              </a:r>
              <a:r>
                <a:rPr lang="ja-JP" altLang="en-US" sz="750" dirty="0">
                  <a:solidFill>
                    <a:sysClr val="windowText" lastClr="000000"/>
                  </a:solidFill>
                </a:rPr>
                <a:t>単位</a:t>
              </a:r>
              <a:r>
                <a:rPr lang="en-US" altLang="ja-JP" sz="750" dirty="0" smtClean="0">
                  <a:solidFill>
                    <a:sysClr val="windowText" lastClr="000000"/>
                  </a:solidFill>
                </a:rPr>
                <a:t>10</a:t>
              </a:r>
              <a:r>
                <a:rPr lang="ja-JP" altLang="en-US" sz="750" dirty="0" smtClean="0">
                  <a:solidFill>
                    <a:sysClr val="windowText" lastClr="000000"/>
                  </a:solidFill>
                </a:rPr>
                <a:t>億円</a:t>
              </a:r>
              <a:r>
                <a:rPr lang="ja-JP" altLang="en-US" sz="750" dirty="0">
                  <a:solidFill>
                    <a:sysClr val="windowText" lastClr="000000"/>
                  </a:solidFill>
                </a:rPr>
                <a:t>）</a:t>
              </a:r>
            </a:p>
          </p:txBody>
        </p:sp>
      </p:grpSp>
      <p:sp>
        <p:nvSpPr>
          <p:cNvPr id="12" name="為替レート説明"/>
          <p:cNvSpPr/>
          <p:nvPr/>
        </p:nvSpPr>
        <p:spPr>
          <a:xfrm>
            <a:off x="4791292" y="1202171"/>
            <a:ext cx="4040045" cy="1027302"/>
          </a:xfrm>
          <a:prstGeom prst="wedgeRoundRectCallout">
            <a:avLst>
              <a:gd name="adj1" fmla="val 11806"/>
              <a:gd name="adj2" fmla="val 8006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black"/>
                </a:solidFill>
              </a:rPr>
              <a:t>自国通貨と対象全ての通貨間の</a:t>
            </a:r>
            <a:endParaRPr lang="en-US" altLang="ja-JP" dirty="0">
              <a:solidFill>
                <a:prstClr val="black"/>
              </a:solidFill>
            </a:endParaRPr>
          </a:p>
          <a:p>
            <a:pPr algn="ctr"/>
            <a:r>
              <a:rPr lang="ja-JP" altLang="en-US" dirty="0">
                <a:solidFill>
                  <a:prstClr val="black"/>
                </a:solidFill>
              </a:rPr>
              <a:t>為替レートの加重平均</a:t>
            </a:r>
          </a:p>
        </p:txBody>
      </p:sp>
    </p:spTree>
    <p:extLst>
      <p:ext uri="{BB962C8B-B14F-4D97-AF65-F5344CB8AC3E}">
        <p14:creationId xmlns:p14="http://schemas.microsoft.com/office/powerpoint/2010/main" val="21189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7331" y="2846070"/>
            <a:ext cx="8339970" cy="26751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1950" dirty="0"/>
              <a:t>実質ＧＤＰ</a:t>
            </a:r>
            <a:r>
              <a:rPr lang="ja-JP" altLang="en-US" sz="19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・・・</a:t>
            </a:r>
            <a:r>
              <a:rPr lang="ja-JP" altLang="en-US" sz="1950" dirty="0"/>
              <a:t>ＷＤＩ</a:t>
            </a:r>
            <a:endParaRPr lang="en-US" altLang="ja-JP" sz="195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1950" dirty="0"/>
              <a:t>実質純資本ストック</a:t>
            </a:r>
            <a:r>
              <a:rPr lang="ja-JP" altLang="en-US" sz="19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・・・</a:t>
            </a:r>
            <a:r>
              <a:rPr lang="ja-JP" altLang="en-US" sz="1950" dirty="0"/>
              <a:t>経済産業研究所ＪＩＰデータベース</a:t>
            </a:r>
            <a:endParaRPr lang="en-US" altLang="ja-JP" sz="195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1950" dirty="0"/>
              <a:t>実質実効為替レート</a:t>
            </a:r>
            <a:r>
              <a:rPr lang="ja-JP" altLang="en-US" sz="19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・・・</a:t>
            </a:r>
            <a:r>
              <a:rPr lang="ja-JP" altLang="en-US" sz="1950" dirty="0"/>
              <a:t>日本銀行</a:t>
            </a:r>
            <a:endParaRPr lang="en-US" altLang="ja-JP" sz="195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1950" dirty="0"/>
              <a:t>労働力人口</a:t>
            </a:r>
            <a:r>
              <a:rPr lang="ja-JP" altLang="en-US" sz="19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・・・</a:t>
            </a:r>
            <a:r>
              <a:rPr lang="ja-JP" altLang="en-US" sz="1950" dirty="0"/>
              <a:t>総務省統計局「労働力調査」</a:t>
            </a:r>
            <a:endParaRPr lang="en-US" altLang="ja-JP" sz="1950" dirty="0"/>
          </a:p>
          <a:p>
            <a:pPr marL="0" indent="0" algn="just">
              <a:buNone/>
            </a:pPr>
            <a:endParaRPr lang="en-US" altLang="ja-JP" sz="1950" dirty="0"/>
          </a:p>
          <a:p>
            <a:pPr marL="0" indent="0" algn="r">
              <a:buNone/>
            </a:pPr>
            <a:r>
              <a:rPr lang="ja-JP" altLang="en-US" sz="2100" dirty="0"/>
              <a:t>　　　　　　</a:t>
            </a:r>
            <a:endParaRPr lang="en-US" altLang="ja-JP" sz="2100" dirty="0"/>
          </a:p>
          <a:p>
            <a:pPr marL="0" indent="0" algn="r">
              <a:buNone/>
            </a:pPr>
            <a:endParaRPr lang="en-US" altLang="ja-JP" sz="1350" b="1" dirty="0"/>
          </a:p>
          <a:p>
            <a:pPr marL="0" indent="0" algn="r">
              <a:buNone/>
            </a:pPr>
            <a:endParaRPr lang="en-US" altLang="ja-JP" sz="1350" b="1" dirty="0"/>
          </a:p>
          <a:p>
            <a:pPr marL="0" indent="0" algn="r">
              <a:buNone/>
            </a:pPr>
            <a:endParaRPr lang="en-US" altLang="ja-JP" sz="1200" b="1" dirty="0"/>
          </a:p>
          <a:p>
            <a:pPr marL="0" indent="0" algn="r">
              <a:buNone/>
            </a:pPr>
            <a:endParaRPr lang="en-US" altLang="ja-JP" sz="1200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en-US" altLang="ja-JP" sz="2100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537331" y="2011302"/>
            <a:ext cx="8115300" cy="731520"/>
          </a:xfrm>
        </p:spPr>
        <p:txBody>
          <a:bodyPr>
            <a:normAutofit/>
          </a:bodyPr>
          <a:lstStyle/>
          <a:p>
            <a:pPr algn="l"/>
            <a:r>
              <a:rPr lang="ja-JP" altLang="en-US" sz="2700" dirty="0"/>
              <a:t>データの出所 </a:t>
            </a:r>
            <a:r>
              <a:rPr lang="ja-JP" altLang="en-US" sz="1800" dirty="0"/>
              <a:t>（生産面からの分析）</a:t>
            </a:r>
            <a:endParaRPr lang="en-US" altLang="ja-JP" sz="2700" dirty="0"/>
          </a:p>
        </p:txBody>
      </p:sp>
    </p:spTree>
    <p:extLst>
      <p:ext uri="{BB962C8B-B14F-4D97-AF65-F5344CB8AC3E}">
        <p14:creationId xmlns:p14="http://schemas.microsoft.com/office/powerpoint/2010/main" val="9695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764373"/>
            <a:ext cx="8115300" cy="1293028"/>
          </a:xfrm>
        </p:spPr>
        <p:txBody>
          <a:bodyPr anchor="b">
            <a:normAutofit/>
          </a:bodyPr>
          <a:lstStyle/>
          <a:p>
            <a:pPr algn="l"/>
            <a:r>
              <a:rPr kumimoji="1" lang="ja-JP" altLang="en-US" sz="3600" dirty="0" smtClean="0"/>
              <a:t>目次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2400" dirty="0" smtClean="0"/>
              <a:t>1.</a:t>
            </a:r>
            <a:r>
              <a:rPr lang="ja-JP" altLang="en-US" sz="2400" dirty="0" smtClean="0"/>
              <a:t>はじめに</a:t>
            </a:r>
            <a:endParaRPr lang="en-US" altLang="ja-JP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ja-JP" sz="2400" dirty="0" smtClean="0"/>
              <a:t>2.</a:t>
            </a:r>
            <a:r>
              <a:rPr kumimoji="1" lang="ja-JP" altLang="en-US" sz="2400" dirty="0" smtClean="0"/>
              <a:t>日本の現状</a:t>
            </a:r>
            <a:endParaRPr kumimoji="1" lang="en-US" altLang="ja-JP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400" dirty="0" smtClean="0"/>
              <a:t>3.</a:t>
            </a:r>
            <a:r>
              <a:rPr lang="ja-JP" altLang="en-US" sz="2400" dirty="0" smtClean="0"/>
              <a:t>数量分析</a:t>
            </a:r>
            <a:endParaRPr lang="en-US" altLang="ja-JP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400" dirty="0" smtClean="0"/>
              <a:t>4.</a:t>
            </a:r>
            <a:r>
              <a:rPr lang="ja-JP" altLang="en-US" sz="2400" dirty="0" smtClean="0"/>
              <a:t>人口動態の変化に対する対策</a:t>
            </a:r>
            <a:endParaRPr lang="en-US" altLang="ja-JP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400" dirty="0" smtClean="0"/>
              <a:t>5.</a:t>
            </a:r>
            <a:r>
              <a:rPr lang="ja-JP" altLang="en-US" sz="2400" dirty="0" smtClean="0"/>
              <a:t>まとめ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5948" y="1414219"/>
            <a:ext cx="2209953" cy="73152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ja-JP" altLang="en-US" sz="3100" dirty="0"/>
              <a:t>結果</a:t>
            </a:r>
            <a:r>
              <a:rPr kumimoji="1" lang="ja-JP" altLang="en-US" sz="3100" dirty="0" smtClean="0"/>
              <a:t> 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2000" dirty="0" smtClean="0"/>
              <a:t>（</a:t>
            </a:r>
            <a:r>
              <a:rPr lang="ja-JP" altLang="en-US" sz="2000" dirty="0"/>
              <a:t>生産面からの分析）</a:t>
            </a:r>
            <a:endParaRPr kumimoji="1" lang="ja-JP" altLang="en-US" sz="3100" dirty="0"/>
          </a:p>
        </p:txBody>
      </p:sp>
      <p:graphicFrame>
        <p:nvGraphicFramePr>
          <p:cNvPr id="46" name="コンテンツ プレースホルダー 45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2492059"/>
          <a:ext cx="2038350" cy="151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2498">
                <a:tc>
                  <a:txBody>
                    <a:bodyPr/>
                    <a:lstStyle/>
                    <a:p>
                      <a:r>
                        <a:rPr kumimoji="1" lang="ja-JP" altLang="en-US" sz="1500" b="0" baseline="0" dirty="0" smtClean="0">
                          <a:solidFill>
                            <a:schemeClr val="tx1"/>
                          </a:solidFill>
                          <a:ea typeface="ＭＳ Ｐゴシック" panose="020B0600070205080204" pitchFamily="50" charset="-128"/>
                        </a:rPr>
                        <a:t>重相関 </a:t>
                      </a:r>
                      <a:r>
                        <a:rPr kumimoji="1" lang="en-US" altLang="ja-JP" sz="15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R</a:t>
                      </a:r>
                      <a:endParaRPr kumimoji="1" lang="ja-JP" altLang="en-US" sz="15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09994296</a:t>
                      </a:r>
                      <a:endParaRPr kumimoji="1" lang="ja-JP" altLang="en-US" sz="15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98">
                <a:tc>
                  <a:txBody>
                    <a:bodyPr/>
                    <a:lstStyle/>
                    <a:p>
                      <a:r>
                        <a:rPr kumimoji="1" lang="ja-JP" altLang="en-US" sz="1500" baseline="0" dirty="0" smtClean="0">
                          <a:ea typeface="ＭＳ Ｐゴシック" panose="020B0600070205080204" pitchFamily="50" charset="-128"/>
                        </a:rPr>
                        <a:t>重決定 </a:t>
                      </a:r>
                      <a:r>
                        <a:rPr kumimoji="1" lang="en-US" altLang="ja-JP" sz="1500" baseline="0" dirty="0" smtClean="0"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R2</a:t>
                      </a:r>
                      <a:endParaRPr kumimoji="1" lang="ja-JP" altLang="en-US" sz="1500" baseline="0" dirty="0"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0.9988596</a:t>
                      </a:r>
                      <a:endParaRPr kumimoji="1" lang="ja-JP" altLang="en-US" sz="15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baseline="0" dirty="0" smtClean="0">
                          <a:ea typeface="ＭＳ Ｐゴシック" panose="020B0600070205080204" pitchFamily="50" charset="-128"/>
                        </a:rPr>
                        <a:t>補正 </a:t>
                      </a:r>
                      <a:r>
                        <a:rPr kumimoji="1" lang="en-US" altLang="ja-JP" sz="15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R2</a:t>
                      </a:r>
                      <a:endParaRPr kumimoji="1" lang="ja-JP" altLang="en-US" sz="1500" baseline="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0.9984523</a:t>
                      </a:r>
                      <a:endParaRPr kumimoji="1" lang="ja-JP" altLang="en-US" sz="15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498">
                <a:tc>
                  <a:txBody>
                    <a:bodyPr/>
                    <a:lstStyle/>
                    <a:p>
                      <a:r>
                        <a:rPr kumimoji="1" lang="ja-JP" altLang="en-US" sz="1500" baseline="0" dirty="0" smtClean="0">
                          <a:ea typeface="ＭＳ Ｐゴシック" panose="020B0600070205080204" pitchFamily="50" charset="-128"/>
                        </a:rPr>
                        <a:t>標準誤差</a:t>
                      </a:r>
                      <a:endParaRPr kumimoji="1" lang="ja-JP" altLang="en-US" sz="1500" baseline="0" dirty="0"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0.0117901</a:t>
                      </a:r>
                      <a:endParaRPr kumimoji="1" lang="ja-JP" altLang="en-US" sz="15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498">
                <a:tc>
                  <a:txBody>
                    <a:bodyPr/>
                    <a:lstStyle/>
                    <a:p>
                      <a:r>
                        <a:rPr kumimoji="1" lang="ja-JP" altLang="en-US" sz="1500" baseline="0" dirty="0" smtClean="0">
                          <a:ea typeface="ＭＳ Ｐゴシック" panose="020B0600070205080204" pitchFamily="50" charset="-128"/>
                        </a:rPr>
                        <a:t>観測数</a:t>
                      </a:r>
                      <a:endParaRPr kumimoji="1" lang="ja-JP" altLang="en-US" sz="1500" baseline="0" dirty="0"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39</a:t>
                      </a:r>
                      <a:endParaRPr kumimoji="1" lang="ja-JP" altLang="en-US" sz="15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65154" y="5992016"/>
            <a:ext cx="2183130" cy="273844"/>
          </a:xfrm>
        </p:spPr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7" name="表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285984"/>
              </p:ext>
            </p:extLst>
          </p:nvPr>
        </p:nvGraphicFramePr>
        <p:xfrm>
          <a:off x="2876550" y="1693738"/>
          <a:ext cx="5873750" cy="408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7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7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86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77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22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07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説明変数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係数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値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値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740">
                <a:tc gridSpan="2"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切片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6.300613322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2.9725564340.</a:t>
                      </a:r>
                      <a:endParaRPr kumimoji="1" lang="ja-JP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0.006011344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740">
                <a:tc gridSpan="2">
                  <a:txBody>
                    <a:bodyPr/>
                    <a:lstStyle/>
                    <a:p>
                      <a:r>
                        <a:rPr kumimoji="1" lang="ja-JP" altLang="en-US" sz="1400" b="0" dirty="0" smtClean="0"/>
                        <a:t>実質純資本ストック</a:t>
                      </a:r>
                      <a:endParaRPr kumimoji="1" lang="ja-JP" altLang="en-US" sz="1400" b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0.709382292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7.866627254</a:t>
                      </a:r>
                      <a:endParaRPr kumimoji="1" lang="ja-JP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1.43837E-08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740">
                <a:tc gridSpan="2"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実質実効為替レート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-0.05179703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-2.11211188</a:t>
                      </a:r>
                      <a:endParaRPr kumimoji="1" lang="ja-JP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0.04372748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740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/>
                        <a:t>労働力人口</a:t>
                      </a:r>
                      <a:endParaRPr kumimoji="1" lang="en-US" altLang="ja-JP" sz="1400" b="0" dirty="0" smtClean="0"/>
                    </a:p>
                    <a:p>
                      <a:pPr algn="ctr"/>
                      <a:r>
                        <a:rPr kumimoji="1" lang="ja-JP" altLang="en-US" sz="1400" b="0" dirty="0" smtClean="0"/>
                        <a:t>（男）</a:t>
                      </a:r>
                      <a:endParaRPr kumimoji="1" lang="ja-JP" altLang="en-US" sz="1400" b="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歳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-0.05179703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-2.06474728</a:t>
                      </a:r>
                      <a:endParaRPr kumimoji="1" lang="ja-JP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0.048319475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7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歳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-1.11120964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-2.03842675</a:t>
                      </a:r>
                      <a:endParaRPr kumimoji="1" lang="ja-JP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0.051051671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7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1" lang="ja-JP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1" lang="en-US" altLang="ja-JP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kumimoji="1" lang="ja-JP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歳</a:t>
                      </a:r>
                      <a:endParaRPr kumimoji="1" lang="ja-JP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0.26336311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4.082342183</a:t>
                      </a:r>
                      <a:endParaRPr kumimoji="1" lang="ja-JP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0.00033683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7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歳以上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-0.29522781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-2.49945167</a:t>
                      </a:r>
                      <a:endParaRPr kumimoji="1" lang="ja-JP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0.018574288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740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労働力人口</a:t>
                      </a:r>
                      <a:endParaRPr kumimoji="1" lang="en-US" altLang="ja-JP" sz="1400" dirty="0" smtClean="0"/>
                    </a:p>
                    <a:p>
                      <a:pPr algn="ctr"/>
                      <a:r>
                        <a:rPr kumimoji="1" lang="ja-JP" altLang="en-US" sz="1400" dirty="0" smtClean="0"/>
                        <a:t>（女）</a:t>
                      </a:r>
                      <a:endParaRPr kumimoji="1" lang="ja-JP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歳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0.672097903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1.867443063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0.072340933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7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歳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1.139071716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2.4444793811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0.021044163</a:t>
                      </a:r>
                      <a:endParaRPr kumimoji="1" lang="ja-JP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7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歳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-0.25502881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-2.24036611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0.033184344</a:t>
                      </a:r>
                      <a:endParaRPr kumimoji="1" lang="ja-JP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07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kumimoji="1" lang="ja-JP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歳以上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-0.04206289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-0.23971196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0.812299745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9" name="角丸四角形 58"/>
          <p:cNvSpPr/>
          <p:nvPr/>
        </p:nvSpPr>
        <p:spPr>
          <a:xfrm>
            <a:off x="198438" y="4211494"/>
            <a:ext cx="2557463" cy="897866"/>
          </a:xfrm>
          <a:prstGeom prst="roundRect">
            <a:avLst>
              <a:gd name="adj" fmla="val 2798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black"/>
                </a:solidFill>
              </a:rPr>
              <a:t>塗りつぶし箇所</a:t>
            </a:r>
            <a:endParaRPr lang="en-US" altLang="ja-JP" dirty="0">
              <a:solidFill>
                <a:prstClr val="black"/>
              </a:solidFill>
            </a:endParaRPr>
          </a:p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自由度修正済み決定係数"/>
          <p:cNvSpPr/>
          <p:nvPr/>
        </p:nvSpPr>
        <p:spPr>
          <a:xfrm>
            <a:off x="1381260" y="3026387"/>
            <a:ext cx="1374641" cy="453980"/>
          </a:xfrm>
          <a:prstGeom prst="ellipse">
            <a:avLst/>
          </a:prstGeom>
          <a:noFill/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932890" y="1215270"/>
            <a:ext cx="969672" cy="434686"/>
            <a:chOff x="7705104" y="519050"/>
            <a:chExt cx="1292896" cy="579581"/>
          </a:xfrm>
        </p:grpSpPr>
        <p:sp>
          <p:nvSpPr>
            <p:cNvPr id="7" name="角丸四角形吹き出し 6"/>
            <p:cNvSpPr/>
            <p:nvPr/>
          </p:nvSpPr>
          <p:spPr>
            <a:xfrm>
              <a:off x="7705104" y="519050"/>
              <a:ext cx="1292896" cy="579581"/>
            </a:xfrm>
            <a:prstGeom prst="wedgeRoundRectCallout">
              <a:avLst>
                <a:gd name="adj1" fmla="val -3893"/>
                <a:gd name="adj2" fmla="val 10198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705104" y="586137"/>
              <a:ext cx="1292896" cy="492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prstClr val="black"/>
                  </a:solidFill>
                </a:rPr>
                <a:t>弾力性</a:t>
              </a:r>
            </a:p>
          </p:txBody>
        </p:sp>
      </p:grpSp>
      <p:graphicFrame>
        <p:nvGraphicFramePr>
          <p:cNvPr id="10" name="オブジェクト 9"/>
          <p:cNvGraphicFramePr>
            <a:graphicFrameLocks noChangeAspect="1"/>
          </p:cNvGraphicFramePr>
          <p:nvPr>
            <p:extLst/>
          </p:nvPr>
        </p:nvGraphicFramePr>
        <p:xfrm>
          <a:off x="1112748" y="4658402"/>
          <a:ext cx="683855" cy="47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数式" r:id="rId4" imgW="368280" imgH="253800" progId="Equation.3">
                  <p:embed/>
                </p:oleObj>
              </mc:Choice>
              <mc:Fallback>
                <p:oleObj name="数式" r:id="rId4" imgW="3682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2748" y="4658402"/>
                        <a:ext cx="683855" cy="471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t値注目"/>
          <p:cNvGrpSpPr/>
          <p:nvPr/>
        </p:nvGrpSpPr>
        <p:grpSpPr>
          <a:xfrm>
            <a:off x="6282859" y="2270884"/>
            <a:ext cx="1195380" cy="1879652"/>
            <a:chOff x="8241192" y="1708742"/>
            <a:chExt cx="1593840" cy="2506203"/>
          </a:xfrm>
        </p:grpSpPr>
        <p:sp>
          <p:nvSpPr>
            <p:cNvPr id="15" name="円/楕円 14"/>
            <p:cNvSpPr/>
            <p:nvPr/>
          </p:nvSpPr>
          <p:spPr>
            <a:xfrm>
              <a:off x="8241192" y="3526213"/>
              <a:ext cx="1593839" cy="68873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8274939" y="1708742"/>
              <a:ext cx="1560093" cy="658703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係数(弾力性)注目"/>
          <p:cNvGrpSpPr/>
          <p:nvPr/>
        </p:nvGrpSpPr>
        <p:grpSpPr>
          <a:xfrm>
            <a:off x="5010825" y="3290911"/>
            <a:ext cx="1246181" cy="1867827"/>
            <a:chOff x="6553200" y="3194835"/>
            <a:chExt cx="1661574" cy="2006217"/>
          </a:xfrm>
        </p:grpSpPr>
        <p:sp>
          <p:nvSpPr>
            <p:cNvPr id="17" name="円/楕円 16"/>
            <p:cNvSpPr/>
            <p:nvPr/>
          </p:nvSpPr>
          <p:spPr>
            <a:xfrm>
              <a:off x="6553200" y="4691662"/>
              <a:ext cx="1593840" cy="509390"/>
            </a:xfrm>
            <a:prstGeom prst="ellips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6620934" y="3194835"/>
              <a:ext cx="1593840" cy="509390"/>
            </a:xfrm>
            <a:prstGeom prst="ellips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t値について"/>
          <p:cNvGrpSpPr/>
          <p:nvPr/>
        </p:nvGrpSpPr>
        <p:grpSpPr>
          <a:xfrm>
            <a:off x="7133455" y="2461581"/>
            <a:ext cx="1829396" cy="1485840"/>
            <a:chOff x="9328801" y="2208373"/>
            <a:chExt cx="2278329" cy="198112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9328801" y="2752412"/>
              <a:ext cx="2278329" cy="861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prstClr val="black"/>
                  </a:solidFill>
                </a:rPr>
                <a:t>実質ＧＤＰの</a:t>
              </a:r>
              <a:endParaRPr lang="en-US" altLang="ja-JP" dirty="0">
                <a:solidFill>
                  <a:prstClr val="black"/>
                </a:solidFill>
              </a:endParaRPr>
            </a:p>
            <a:p>
              <a:pPr algn="ctr"/>
              <a:r>
                <a:rPr lang="ja-JP" altLang="en-US" dirty="0">
                  <a:solidFill>
                    <a:prstClr val="black"/>
                  </a:solidFill>
                </a:rPr>
                <a:t>大きな変動要因</a:t>
              </a:r>
            </a:p>
          </p:txBody>
        </p:sp>
        <p:sp>
          <p:nvSpPr>
            <p:cNvPr id="12" name="屈折矢印 11"/>
            <p:cNvSpPr/>
            <p:nvPr/>
          </p:nvSpPr>
          <p:spPr>
            <a:xfrm>
              <a:off x="9789840" y="3597273"/>
              <a:ext cx="955385" cy="592220"/>
            </a:xfrm>
            <a:prstGeom prst="bentUpArrow">
              <a:avLst>
                <a:gd name="adj1" fmla="val 22543"/>
                <a:gd name="adj2" fmla="val 44130"/>
                <a:gd name="adj3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3" name="曲折矢印 12"/>
            <p:cNvSpPr/>
            <p:nvPr/>
          </p:nvSpPr>
          <p:spPr>
            <a:xfrm rot="5400000">
              <a:off x="9959870" y="2006695"/>
              <a:ext cx="561836" cy="965191"/>
            </a:xfrm>
            <a:prstGeom prst="bentArrow">
              <a:avLst>
                <a:gd name="adj1" fmla="val 25000"/>
                <a:gd name="adj2" fmla="val 39346"/>
                <a:gd name="adj3" fmla="val 44128"/>
                <a:gd name="adj4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係数について"/>
          <p:cNvGrpSpPr/>
          <p:nvPr/>
        </p:nvGrpSpPr>
        <p:grpSpPr>
          <a:xfrm>
            <a:off x="2901966" y="3480368"/>
            <a:ext cx="2159661" cy="1488673"/>
            <a:chOff x="4312312" y="3334521"/>
            <a:chExt cx="2879546" cy="1984895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4312312" y="3883713"/>
              <a:ext cx="2845665" cy="86177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prstClr val="black"/>
                  </a:solidFill>
                </a:rPr>
                <a:t>実質ＧＤＰの変動に</a:t>
              </a:r>
              <a:endParaRPr lang="en-US" altLang="ja-JP" dirty="0">
                <a:solidFill>
                  <a:prstClr val="black"/>
                </a:solidFill>
              </a:endParaRPr>
            </a:p>
            <a:p>
              <a:pPr algn="ctr"/>
              <a:r>
                <a:rPr lang="ja-JP" altLang="en-US" dirty="0">
                  <a:solidFill>
                    <a:prstClr val="black"/>
                  </a:solidFill>
                </a:rPr>
                <a:t>大きく寄与</a:t>
              </a:r>
            </a:p>
          </p:txBody>
        </p:sp>
        <p:sp>
          <p:nvSpPr>
            <p:cNvPr id="25" name="曲折矢印 24"/>
            <p:cNvSpPr/>
            <p:nvPr/>
          </p:nvSpPr>
          <p:spPr>
            <a:xfrm rot="16200000">
              <a:off x="6083836" y="4245274"/>
              <a:ext cx="580851" cy="1567434"/>
            </a:xfrm>
            <a:prstGeom prst="bentArrow">
              <a:avLst>
                <a:gd name="adj1" fmla="val 25000"/>
                <a:gd name="adj2" fmla="val 39346"/>
                <a:gd name="adj3" fmla="val 44128"/>
                <a:gd name="adj4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屈折矢印 25"/>
            <p:cNvSpPr/>
            <p:nvPr/>
          </p:nvSpPr>
          <p:spPr>
            <a:xfrm rot="10800000">
              <a:off x="5549451" y="3334521"/>
              <a:ext cx="1642407" cy="572205"/>
            </a:xfrm>
            <a:prstGeom prst="bentUpArrow">
              <a:avLst>
                <a:gd name="adj1" fmla="val 22543"/>
                <a:gd name="adj2" fmla="val 44130"/>
                <a:gd name="adj3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1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裁量の差"/>
          <p:cNvSpPr txBox="1"/>
          <p:nvPr/>
        </p:nvSpPr>
        <p:spPr>
          <a:xfrm>
            <a:off x="1358532" y="5289816"/>
            <a:ext cx="3436991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solidFill>
                  <a:prstClr val="black"/>
                </a:solidFill>
              </a:rPr>
              <a:t>労働における裁量の差？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171700" y="815807"/>
            <a:ext cx="6457950" cy="373318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分析①</a:t>
            </a:r>
            <a:endParaRPr lang="ja-JP" altLang="en-US" sz="2400" dirty="0"/>
          </a:p>
        </p:txBody>
      </p:sp>
      <p:sp>
        <p:nvSpPr>
          <p:cNvPr id="17" name="コンテンツ プレースホルダー 16"/>
          <p:cNvSpPr>
            <a:spLocks noGrp="1"/>
          </p:cNvSpPr>
          <p:nvPr>
            <p:ph idx="1"/>
          </p:nvPr>
        </p:nvSpPr>
        <p:spPr>
          <a:xfrm>
            <a:off x="338071" y="1562282"/>
            <a:ext cx="8490397" cy="4597886"/>
          </a:xfrm>
        </p:spPr>
        <p:txBody>
          <a:bodyPr/>
          <a:lstStyle/>
          <a:p>
            <a:r>
              <a:rPr lang="ja-JP" altLang="en-US" sz="2000" dirty="0"/>
              <a:t>労働力人口（</a:t>
            </a:r>
            <a:r>
              <a:rPr lang="en-US" altLang="ja-JP" sz="2000" dirty="0">
                <a:latin typeface="+mn-ea"/>
              </a:rPr>
              <a:t>40</a:t>
            </a:r>
            <a:r>
              <a:rPr lang="ja-JP" altLang="en-US" sz="2000" dirty="0"/>
              <a:t>～</a:t>
            </a:r>
            <a:r>
              <a:rPr lang="en-US" altLang="ja-JP" sz="2000" dirty="0">
                <a:latin typeface="+mn-ea"/>
              </a:rPr>
              <a:t>59</a:t>
            </a:r>
            <a:r>
              <a:rPr lang="ja-JP" altLang="en-US" sz="2000" dirty="0">
                <a:latin typeface="+mn-ea"/>
              </a:rPr>
              <a:t>歳</a:t>
            </a:r>
            <a:r>
              <a:rPr lang="ja-JP" altLang="en-US" sz="2000" dirty="0"/>
              <a:t>）における弾力性に大きな差が表れている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1800" dirty="0"/>
          </a:p>
          <a:p>
            <a:r>
              <a:rPr lang="ja-JP" altLang="en-US" sz="2000" dirty="0"/>
              <a:t>各年齢層の労働力人口において弾力性に差がある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例：</a:t>
            </a:r>
            <a:endParaRPr lang="en-US" altLang="ja-JP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弾力性比較男女"/>
          <p:cNvGrpSpPr/>
          <p:nvPr/>
        </p:nvGrpSpPr>
        <p:grpSpPr>
          <a:xfrm>
            <a:off x="1043430" y="1940585"/>
            <a:ext cx="3153675" cy="309722"/>
            <a:chOff x="1391240" y="1813603"/>
            <a:chExt cx="4204900" cy="412963"/>
          </a:xfrm>
        </p:grpSpPr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/>
            </p:nvPr>
          </p:nvGraphicFramePr>
          <p:xfrm>
            <a:off x="3242561" y="1881654"/>
            <a:ext cx="371789" cy="310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88" name="数式" r:id="rId4" imgW="126720" imgH="126720" progId="Equation.3">
                    <p:embed/>
                  </p:oleObj>
                </mc:Choice>
                <mc:Fallback>
                  <p:oleObj name="数式" r:id="rId4" imgW="126720" imgH="1267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42561" y="1881654"/>
                          <a:ext cx="371789" cy="3109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オブジェクト 2"/>
            <p:cNvGraphicFramePr>
              <a:graphicFrameLocks noChangeAspect="1"/>
            </p:cNvGraphicFramePr>
            <p:nvPr>
              <p:extLst/>
            </p:nvPr>
          </p:nvGraphicFramePr>
          <p:xfrm>
            <a:off x="1391240" y="1813603"/>
            <a:ext cx="1649922" cy="3790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89" name="数式" r:id="rId6" imgW="939600" imgH="215640" progId="Equation.3">
                    <p:embed/>
                  </p:oleObj>
                </mc:Choice>
                <mc:Fallback>
                  <p:oleObj name="数式" r:id="rId6" imgW="9396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91240" y="1813603"/>
                          <a:ext cx="1649922" cy="379036"/>
                        </a:xfrm>
                        <a:prstGeom prst="rect">
                          <a:avLst/>
                        </a:prstGeom>
                        <a:ln w="1905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/>
            </p:nvPr>
          </p:nvGraphicFramePr>
          <p:xfrm>
            <a:off x="3815749" y="1838021"/>
            <a:ext cx="1780391" cy="388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0" name="数式" r:id="rId8" imgW="850680" imgH="228600" progId="Equation.3">
                    <p:embed/>
                  </p:oleObj>
                </mc:Choice>
                <mc:Fallback>
                  <p:oleObj name="数式" r:id="rId8" imgW="8506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15749" y="1838021"/>
                          <a:ext cx="1780391" cy="388545"/>
                        </a:xfrm>
                        <a:prstGeom prst="rect">
                          <a:avLst/>
                        </a:prstGeom>
                        <a:ln w="1905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弾力性比較 異なる年齢層"/>
          <p:cNvGrpSpPr/>
          <p:nvPr/>
        </p:nvGrpSpPr>
        <p:grpSpPr>
          <a:xfrm>
            <a:off x="1306584" y="2793449"/>
            <a:ext cx="2151482" cy="653277"/>
            <a:chOff x="1600476" y="3124054"/>
            <a:chExt cx="2868642" cy="871036"/>
          </a:xfrm>
          <a:solidFill>
            <a:schemeClr val="bg1"/>
          </a:solidFill>
        </p:grpSpPr>
        <p:graphicFrame>
          <p:nvGraphicFramePr>
            <p:cNvPr id="13" name="オブジェクト 12"/>
            <p:cNvGraphicFramePr>
              <a:graphicFrameLocks noChangeAspect="1"/>
            </p:cNvGraphicFramePr>
            <p:nvPr>
              <p:extLst/>
            </p:nvPr>
          </p:nvGraphicFramePr>
          <p:xfrm>
            <a:off x="1613206" y="3124054"/>
            <a:ext cx="28559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1" name="数式" r:id="rId10" imgW="1625400" imgH="215640" progId="Equation.3">
                    <p:embed/>
                  </p:oleObj>
                </mc:Choice>
                <mc:Fallback>
                  <p:oleObj name="数式" r:id="rId10" imgW="16254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613206" y="3124054"/>
                          <a:ext cx="2855912" cy="377825"/>
                        </a:xfrm>
                        <a:prstGeom prst="rect">
                          <a:avLst/>
                        </a:prstGeom>
                        <a:ln w="1905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/>
            </p:nvPr>
          </p:nvGraphicFramePr>
          <p:xfrm>
            <a:off x="1600476" y="3617265"/>
            <a:ext cx="286864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2" name="数式" r:id="rId12" imgW="1625400" imgH="215640" progId="Equation.3">
                    <p:embed/>
                  </p:oleObj>
                </mc:Choice>
                <mc:Fallback>
                  <p:oleObj name="数式" r:id="rId12" imgW="16254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0476" y="3617265"/>
                          <a:ext cx="2868642" cy="377825"/>
                        </a:xfrm>
                        <a:prstGeom prst="rect">
                          <a:avLst/>
                        </a:prstGeom>
                        <a:ln w="1905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グラフ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641683"/>
              </p:ext>
            </p:extLst>
          </p:nvPr>
        </p:nvGraphicFramePr>
        <p:xfrm>
          <a:off x="4239150" y="2082723"/>
          <a:ext cx="4710810" cy="299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pSp>
        <p:nvGrpSpPr>
          <p:cNvPr id="11" name="給与差例（男女）"/>
          <p:cNvGrpSpPr/>
          <p:nvPr/>
        </p:nvGrpSpPr>
        <p:grpSpPr>
          <a:xfrm>
            <a:off x="6221297" y="2584784"/>
            <a:ext cx="1635054" cy="952500"/>
            <a:chOff x="7635241" y="963861"/>
            <a:chExt cx="1369695" cy="601126"/>
          </a:xfrm>
        </p:grpSpPr>
        <p:sp>
          <p:nvSpPr>
            <p:cNvPr id="6" name="上下矢印 5"/>
            <p:cNvSpPr/>
            <p:nvPr/>
          </p:nvSpPr>
          <p:spPr>
            <a:xfrm>
              <a:off x="8876317" y="968450"/>
              <a:ext cx="128619" cy="596537"/>
            </a:xfrm>
            <a:prstGeom prst="up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7635241" y="963861"/>
              <a:ext cx="134493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7660006" y="1560398"/>
              <a:ext cx="134493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矢印+労働力の質"/>
          <p:cNvGrpSpPr/>
          <p:nvPr/>
        </p:nvGrpSpPr>
        <p:grpSpPr>
          <a:xfrm>
            <a:off x="805346" y="3625298"/>
            <a:ext cx="3252612" cy="848361"/>
            <a:chOff x="1259324" y="3914782"/>
            <a:chExt cx="4336816" cy="1131148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1259324" y="4491932"/>
              <a:ext cx="4336816" cy="5539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100" dirty="0">
                  <a:solidFill>
                    <a:prstClr val="black"/>
                  </a:solidFill>
                </a:rPr>
                <a:t>労働力の質（性別・年齢）</a:t>
              </a:r>
            </a:p>
          </p:txBody>
        </p:sp>
        <p:sp>
          <p:nvSpPr>
            <p:cNvPr id="22" name="右矢印 21"/>
            <p:cNvSpPr/>
            <p:nvPr/>
          </p:nvSpPr>
          <p:spPr>
            <a:xfrm rot="5400000">
              <a:off x="3183240" y="3200578"/>
              <a:ext cx="446240" cy="1874648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平均給与差が表すものは"/>
          <p:cNvGrpSpPr/>
          <p:nvPr/>
        </p:nvGrpSpPr>
        <p:grpSpPr>
          <a:xfrm>
            <a:off x="805347" y="4689476"/>
            <a:ext cx="3018571" cy="868763"/>
            <a:chOff x="1391240" y="5131426"/>
            <a:chExt cx="4024761" cy="1158351"/>
          </a:xfrm>
        </p:grpSpPr>
        <p:sp>
          <p:nvSpPr>
            <p:cNvPr id="23" name="屈折矢印 22"/>
            <p:cNvSpPr/>
            <p:nvPr/>
          </p:nvSpPr>
          <p:spPr>
            <a:xfrm rot="5400000">
              <a:off x="1123140" y="5399526"/>
              <a:ext cx="1158351" cy="622152"/>
            </a:xfrm>
            <a:prstGeom prst="bent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647273" y="5300370"/>
              <a:ext cx="376872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u="sng" dirty="0">
                  <a:solidFill>
                    <a:prstClr val="black"/>
                  </a:solidFill>
                </a:rPr>
                <a:t>平均給与の差</a:t>
              </a:r>
              <a:r>
                <a:rPr lang="ja-JP" altLang="en-US" sz="1350" dirty="0">
                  <a:solidFill>
                    <a:prstClr val="black"/>
                  </a:solidFill>
                </a:rPr>
                <a:t>が表すものは</a:t>
              </a:r>
              <a:r>
                <a:rPr lang="en-US" altLang="ja-JP" sz="1350" dirty="0">
                  <a:solidFill>
                    <a:prstClr val="black"/>
                  </a:solidFill>
                </a:rPr>
                <a:t>…</a:t>
              </a:r>
              <a:endParaRPr lang="ja-JP" alt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出所"/>
          <p:cNvSpPr txBox="1"/>
          <p:nvPr/>
        </p:nvSpPr>
        <p:spPr>
          <a:xfrm>
            <a:off x="6070862" y="5243649"/>
            <a:ext cx="2844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50" dirty="0"/>
              <a:t>※ </a:t>
            </a:r>
            <a:r>
              <a:rPr lang="ja-JP" altLang="en-US" sz="1050" dirty="0" smtClean="0"/>
              <a:t>国税庁</a:t>
            </a:r>
            <a:r>
              <a:rPr lang="en-US" altLang="ja-JP" sz="1050" dirty="0" smtClean="0"/>
              <a:t>『</a:t>
            </a:r>
            <a:r>
              <a:rPr lang="ja-JP" altLang="en-US" sz="1050" dirty="0" smtClean="0"/>
              <a:t>民間</a:t>
            </a:r>
            <a:r>
              <a:rPr lang="ja-JP" altLang="en-US" sz="1050" dirty="0"/>
              <a:t>給与実態統計</a:t>
            </a:r>
            <a:r>
              <a:rPr lang="ja-JP" altLang="en-US" sz="1050" dirty="0" smtClean="0"/>
              <a:t>調査</a:t>
            </a:r>
            <a:r>
              <a:rPr lang="en-US" altLang="ja-JP" sz="1050" dirty="0" smtClean="0"/>
              <a:t>』</a:t>
            </a:r>
            <a:r>
              <a:rPr lang="ja-JP" altLang="en-US" sz="1050" dirty="0" smtClean="0"/>
              <a:t>より作成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7902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Graphic spid="21" grpId="0">
        <p:bldAsOne/>
      </p:bldGraphic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11030" y="845585"/>
            <a:ext cx="1463978" cy="731520"/>
          </a:xfrm>
        </p:spPr>
        <p:txBody>
          <a:bodyPr>
            <a:normAutofit/>
          </a:bodyPr>
          <a:lstStyle/>
          <a:p>
            <a:pPr algn="l"/>
            <a:r>
              <a:rPr lang="ja-JP" altLang="en-US" sz="2700" dirty="0" smtClean="0"/>
              <a:t>分析②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1384" y="2060123"/>
            <a:ext cx="8115300" cy="3684540"/>
          </a:xfrm>
        </p:spPr>
        <p:txBody>
          <a:bodyPr>
            <a:normAutofit/>
          </a:bodyPr>
          <a:lstStyle/>
          <a:p>
            <a:endParaRPr lang="en-US" altLang="ja-JP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100" dirty="0"/>
          </a:p>
          <a:p>
            <a:pPr marL="0" indent="0">
              <a:buNone/>
            </a:pPr>
            <a:endParaRPr lang="en-US" altLang="ja-JP" sz="2100" dirty="0"/>
          </a:p>
          <a:p>
            <a:pPr marL="0" indent="0">
              <a:buNone/>
            </a:pPr>
            <a:endParaRPr lang="en-US" altLang="ja-JP" sz="21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0870" y="5725338"/>
            <a:ext cx="2183130" cy="273844"/>
          </a:xfrm>
        </p:spPr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56139" y="1712162"/>
            <a:ext cx="6374861" cy="4046649"/>
            <a:chOff x="514350" y="2123773"/>
            <a:chExt cx="6216650" cy="3635038"/>
          </a:xfrm>
        </p:grpSpPr>
        <p:sp>
          <p:nvSpPr>
            <p:cNvPr id="11" name="正方形/長方形 10"/>
            <p:cNvSpPr/>
            <p:nvPr/>
          </p:nvSpPr>
          <p:spPr>
            <a:xfrm>
              <a:off x="514350" y="2123773"/>
              <a:ext cx="6216650" cy="11819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男性</a:t>
              </a:r>
              <a:endParaRPr lang="en-US" altLang="ja-JP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en-US" altLang="ja-JP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～</a:t>
              </a:r>
              <a:r>
                <a:rPr lang="en-US" altLang="ja-JP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</a:t>
              </a: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歳の層がＧＤＰに</a:t>
              </a:r>
              <a:r>
                <a:rPr lang="ja-JP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プラス</a:t>
              </a: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の影響を与える。</a:t>
              </a:r>
              <a:endParaRPr lang="en-US" altLang="ja-JP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しかし、</a:t>
              </a:r>
              <a:r>
                <a:rPr lang="en-US" altLang="ja-JP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～</a:t>
              </a:r>
              <a:r>
                <a:rPr lang="en-US" altLang="ja-JP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</a:t>
              </a: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歳以外の層は</a:t>
              </a:r>
              <a:r>
                <a:rPr lang="ja-JP" altLang="en-US" dirty="0">
                  <a:solidFill>
                    <a:srgbClr val="4A9BD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マイナス</a:t>
              </a: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の影響を与える。</a:t>
              </a:r>
              <a:endParaRPr lang="en-US" altLang="ja-JP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14350" y="3493403"/>
              <a:ext cx="6216650" cy="1244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女性</a:t>
              </a:r>
              <a:endParaRPr lang="en-US" altLang="ja-JP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altLang="ja-JP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～</a:t>
              </a:r>
              <a:r>
                <a:rPr lang="en-US" altLang="ja-JP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59</a:t>
              </a: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歳の層がＧＤＰに大きく</a:t>
              </a:r>
              <a:r>
                <a:rPr lang="ja-JP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プラス</a:t>
              </a: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の影響を与える。</a:t>
              </a:r>
              <a:endParaRPr lang="en-US" altLang="ja-JP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altLang="ja-JP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～</a:t>
              </a:r>
              <a:r>
                <a:rPr lang="en-US" altLang="ja-JP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</a:t>
              </a: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歳の層は、男性とは反対に</a:t>
              </a:r>
              <a:r>
                <a:rPr lang="ja-JP" altLang="en-US" dirty="0">
                  <a:solidFill>
                    <a:srgbClr val="4A9BD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マイナス</a:t>
              </a:r>
              <a:r>
                <a:rPr lang="ja-JP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の影響を与える。</a:t>
              </a:r>
              <a:endParaRPr lang="en-US" altLang="ja-JP" dirty="0">
                <a:solidFill>
                  <a:prstClr val="black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14350" y="4868180"/>
              <a:ext cx="6216650" cy="8906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u="sng" dirty="0">
                  <a:solidFill>
                    <a:prstClr val="black"/>
                  </a:solidFill>
                </a:rPr>
                <a:t>資本ストック</a:t>
              </a:r>
              <a:endParaRPr lang="en-US" altLang="ja-JP" u="sng" dirty="0" smtClean="0">
                <a:solidFill>
                  <a:prstClr val="black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ja-JP" altLang="en-US" dirty="0" smtClean="0">
                  <a:solidFill>
                    <a:prstClr val="black"/>
                  </a:solidFill>
                </a:rPr>
                <a:t>資本ストックの増加は、</a:t>
              </a:r>
              <a:r>
                <a:rPr lang="ja-JP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ＧＤＰに</a:t>
              </a:r>
              <a:r>
                <a:rPr lang="ja-JP" alt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プラス</a:t>
              </a:r>
              <a:r>
                <a:rPr lang="ja-JP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の影響を与える。</a:t>
              </a:r>
              <a:endParaRPr lang="en-US" altLang="ja-JP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矢印"/>
          <p:cNvGrpSpPr/>
          <p:nvPr/>
        </p:nvGrpSpPr>
        <p:grpSpPr>
          <a:xfrm>
            <a:off x="1471075" y="1148109"/>
            <a:ext cx="6826241" cy="5084812"/>
            <a:chOff x="1473624" y="1142381"/>
            <a:chExt cx="6826241" cy="5084812"/>
          </a:xfrm>
        </p:grpSpPr>
        <p:sp>
          <p:nvSpPr>
            <p:cNvPr id="23" name="右カーブ矢印 22"/>
            <p:cNvSpPr/>
            <p:nvPr/>
          </p:nvSpPr>
          <p:spPr>
            <a:xfrm rot="5963573">
              <a:off x="4117017" y="-1328279"/>
              <a:ext cx="1545344" cy="648666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左カーブ矢印 23"/>
            <p:cNvSpPr/>
            <p:nvPr/>
          </p:nvSpPr>
          <p:spPr>
            <a:xfrm rot="4529857">
              <a:off x="4139809" y="2067138"/>
              <a:ext cx="1499759" cy="682035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左カーブ矢印 15"/>
            <p:cNvSpPr/>
            <p:nvPr/>
          </p:nvSpPr>
          <p:spPr>
            <a:xfrm rot="5205592">
              <a:off x="4025026" y="1358798"/>
              <a:ext cx="1239189" cy="634199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5" name="更なる活用"/>
          <p:cNvSpPr/>
          <p:nvPr/>
        </p:nvSpPr>
        <p:spPr>
          <a:xfrm>
            <a:off x="6856311" y="2974899"/>
            <a:ext cx="1985618" cy="1140804"/>
          </a:xfrm>
          <a:prstGeom prst="flowChartAlternateProcess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更なる活用</a:t>
            </a:r>
            <a:endParaRPr lang="en-US" altLang="ja-JP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1961091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3600" dirty="0"/>
              <a:t>4</a:t>
            </a:r>
            <a:r>
              <a:rPr lang="en-US" altLang="ja-JP" sz="3600" dirty="0" smtClean="0"/>
              <a:t>.</a:t>
            </a:r>
            <a:r>
              <a:rPr lang="ja-JP" altLang="en-US" sz="3600" dirty="0" smtClean="0"/>
              <a:t>人口動態の変化に対する対策</a:t>
            </a:r>
            <a:endParaRPr lang="ja-JP" altLang="en-US" sz="36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68350" y="2911642"/>
            <a:ext cx="7867650" cy="1685760"/>
          </a:xfrm>
        </p:spPr>
        <p:txBody>
          <a:bodyPr>
            <a:normAutofit/>
          </a:bodyPr>
          <a:lstStyle/>
          <a:p>
            <a:pPr algn="l"/>
            <a:r>
              <a:rPr lang="en-US" altLang="ja-JP" sz="2000" dirty="0" smtClean="0">
                <a:solidFill>
                  <a:schemeClr val="tx1"/>
                </a:solidFill>
              </a:rPr>
              <a:t>4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-1.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</a:rPr>
              <a:t>若年者</a:t>
            </a:r>
            <a:r>
              <a:rPr lang="ja-JP" altLang="en-US" sz="2000" dirty="0">
                <a:solidFill>
                  <a:schemeClr val="tx1"/>
                </a:solidFill>
              </a:rPr>
              <a:t>に対する政治的対策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l"/>
            <a:r>
              <a:rPr lang="en-US" altLang="ja-JP" sz="2000" dirty="0" smtClean="0">
                <a:solidFill>
                  <a:schemeClr val="tx1"/>
                </a:solidFill>
              </a:rPr>
              <a:t>4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-2.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</a:rPr>
              <a:t>高齢者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2000" dirty="0" smtClean="0">
                <a:solidFill>
                  <a:schemeClr val="tx1"/>
                </a:solidFill>
              </a:rPr>
              <a:t>4-3.</a:t>
            </a:r>
            <a:r>
              <a:rPr lang="ja-JP" altLang="en-US" sz="2000" dirty="0" smtClean="0">
                <a:solidFill>
                  <a:schemeClr val="tx1"/>
                </a:solidFill>
              </a:rPr>
              <a:t>　資本と労働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7AC9-D0A7-4E3F-A69C-2883F10CDF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30764" y="561451"/>
            <a:ext cx="7863417" cy="650874"/>
          </a:xfrm>
        </p:spPr>
        <p:txBody>
          <a:bodyPr>
            <a:normAutofit/>
          </a:bodyPr>
          <a:lstStyle/>
          <a:p>
            <a:r>
              <a:rPr lang="en-US" altLang="ja-JP" dirty="0"/>
              <a:t>4-1.</a:t>
            </a:r>
            <a:r>
              <a:rPr lang="ja-JP" altLang="en-US" dirty="0"/>
              <a:t>　若年者に対する政治的対策</a:t>
            </a:r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087512"/>
              </p:ext>
            </p:extLst>
          </p:nvPr>
        </p:nvGraphicFramePr>
        <p:xfrm>
          <a:off x="533398" y="1331388"/>
          <a:ext cx="8058151" cy="548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6075947" y="1079977"/>
            <a:ext cx="2935706" cy="675880"/>
            <a:chOff x="4331367" y="655508"/>
            <a:chExt cx="2935706" cy="675880"/>
          </a:xfrm>
        </p:grpSpPr>
        <p:sp>
          <p:nvSpPr>
            <p:cNvPr id="8" name="角丸四角形 7"/>
            <p:cNvSpPr/>
            <p:nvPr/>
          </p:nvSpPr>
          <p:spPr>
            <a:xfrm>
              <a:off x="4331367" y="655508"/>
              <a:ext cx="2935706" cy="67588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endParaRPr>
            </a:p>
          </p:txBody>
        </p:sp>
        <p:graphicFrame>
          <p:nvGraphicFramePr>
            <p:cNvPr id="10" name="オブジェクト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268401"/>
                </p:ext>
              </p:extLst>
            </p:nvPr>
          </p:nvGraphicFramePr>
          <p:xfrm>
            <a:off x="4681729" y="748231"/>
            <a:ext cx="2284555" cy="50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1" name="数式" r:id="rId5" imgW="1180800" imgH="419040" progId="Equation.3">
                    <p:embed/>
                  </p:oleObj>
                </mc:Choice>
                <mc:Fallback>
                  <p:oleObj name="数式" r:id="rId5" imgW="11808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1729" y="748231"/>
                          <a:ext cx="2284555" cy="501312"/>
                        </a:xfrm>
                        <a:prstGeom prst="rect">
                          <a:avLst/>
                        </a:prstGeom>
                        <a:noFill/>
                        <a:ln w="3175" cap="rnd">
                          <a:solidFill>
                            <a:schemeClr val="bg1"/>
                          </a:solidFill>
                          <a:prstDash val="sysDot"/>
                          <a:miter lim="800000"/>
                          <a:headEnd/>
                          <a:tailEnd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035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/>
          <p:cNvGraphicFramePr/>
          <p:nvPr>
            <p:extLst>
              <p:ext uri="{D42A27DB-BD31-4B8C-83A1-F6EECF244321}">
                <p14:modId xmlns:p14="http://schemas.microsoft.com/office/powerpoint/2010/main" val="1898876339"/>
              </p:ext>
            </p:extLst>
          </p:nvPr>
        </p:nvGraphicFramePr>
        <p:xfrm>
          <a:off x="572703" y="677410"/>
          <a:ext cx="8305556" cy="586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円/楕円 5"/>
          <p:cNvSpPr/>
          <p:nvPr/>
        </p:nvSpPr>
        <p:spPr>
          <a:xfrm>
            <a:off x="572703" y="1182004"/>
            <a:ext cx="7747462" cy="747423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687526"/>
              </p:ext>
            </p:extLst>
          </p:nvPr>
        </p:nvGraphicFramePr>
        <p:xfrm>
          <a:off x="186026" y="318052"/>
          <a:ext cx="8491993" cy="615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1144988" y="2608027"/>
            <a:ext cx="4762831" cy="2226366"/>
            <a:chOff x="1033670" y="3983603"/>
            <a:chExt cx="4762831" cy="2226366"/>
          </a:xfrm>
        </p:grpSpPr>
        <p:sp>
          <p:nvSpPr>
            <p:cNvPr id="4" name="円/楕円 3"/>
            <p:cNvSpPr/>
            <p:nvPr/>
          </p:nvSpPr>
          <p:spPr>
            <a:xfrm>
              <a:off x="1033670" y="3983603"/>
              <a:ext cx="4762831" cy="22263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502796" y="4770783"/>
              <a:ext cx="410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solidFill>
                    <a:prstClr val="black"/>
                  </a:solidFill>
                </a:rPr>
                <a:t>就職希望のある無業者は長期的にみて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約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1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割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（約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6000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人～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10000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人）存在する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921335"/>
              </p:ext>
            </p:extLst>
          </p:nvPr>
        </p:nvGraphicFramePr>
        <p:xfrm>
          <a:off x="106832" y="540068"/>
          <a:ext cx="8934137" cy="616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22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868628"/>
              </p:ext>
            </p:extLst>
          </p:nvPr>
        </p:nvGraphicFramePr>
        <p:xfrm>
          <a:off x="333374" y="223630"/>
          <a:ext cx="8401051" cy="637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4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4253939847"/>
              </p:ext>
            </p:extLst>
          </p:nvPr>
        </p:nvGraphicFramePr>
        <p:xfrm>
          <a:off x="428308" y="772163"/>
          <a:ext cx="8542867" cy="626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801158" y="1311943"/>
            <a:ext cx="461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(%)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736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6148" y="631065"/>
            <a:ext cx="2415993" cy="643944"/>
          </a:xfr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anchor="b">
            <a:normAutofit/>
          </a:bodyPr>
          <a:lstStyle/>
          <a:p>
            <a:pPr algn="l"/>
            <a:r>
              <a:rPr lang="en-US" altLang="ja-JP" sz="3600" dirty="0" smtClean="0"/>
              <a:t>1.</a:t>
            </a:r>
            <a:r>
              <a:rPr lang="ja-JP" altLang="en-US" sz="3600" dirty="0" smtClean="0"/>
              <a:t>はじめ</a:t>
            </a:r>
            <a:r>
              <a:rPr lang="ja-JP" altLang="en-US" sz="3600" dirty="0"/>
              <a:t>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06097" y="1764407"/>
            <a:ext cx="3721994" cy="3271232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000" dirty="0" smtClean="0">
                <a:solidFill>
                  <a:schemeClr val="tx1"/>
                </a:solidFill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</a:rPr>
              <a:t>少子高齢化が進行する中、社会保障などの</a:t>
            </a:r>
            <a:r>
              <a:rPr lang="ja-JP" altLang="en-US" sz="1800" dirty="0">
                <a:solidFill>
                  <a:schemeClr val="tx1"/>
                </a:solidFill>
              </a:rPr>
              <a:t>懸念されていた</a:t>
            </a:r>
            <a:r>
              <a:rPr lang="ja-JP" altLang="en-US" sz="1800" dirty="0" smtClean="0">
                <a:solidFill>
                  <a:schemeClr val="tx1"/>
                </a:solidFill>
              </a:rPr>
              <a:t>問題が現実味を帯びてきた。日本の現状をふまえた上で、経済</a:t>
            </a:r>
            <a:r>
              <a:rPr lang="ja-JP" altLang="en-US" sz="1800" dirty="0">
                <a:solidFill>
                  <a:schemeClr val="tx1"/>
                </a:solidFill>
              </a:rPr>
              <a:t>と</a:t>
            </a:r>
            <a:r>
              <a:rPr lang="ja-JP" altLang="en-US" sz="1800" dirty="0" smtClean="0">
                <a:solidFill>
                  <a:schemeClr val="tx1"/>
                </a:solidFill>
              </a:rPr>
              <a:t>人口構造に関する分析を行い、</a:t>
            </a:r>
            <a:r>
              <a:rPr lang="ja-JP" altLang="en-US" sz="1800" dirty="0">
                <a:solidFill>
                  <a:schemeClr val="tx1"/>
                </a:solidFill>
              </a:rPr>
              <a:t>経済学的観点から</a:t>
            </a:r>
            <a:r>
              <a:rPr lang="ja-JP" altLang="en-US" sz="1800" dirty="0" smtClean="0">
                <a:solidFill>
                  <a:schemeClr val="tx1"/>
                </a:solidFill>
              </a:rPr>
              <a:t>効果的な対処法を考察する。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7AC9-D0A7-4E3F-A69C-2883F10CDF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6" y="1389265"/>
            <a:ext cx="5059240" cy="47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34638" y="766913"/>
            <a:ext cx="6457950" cy="587033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保育サービスの各国比較</a:t>
            </a:r>
            <a:endParaRPr kumimoji="1" lang="ja-JP" altLang="en-US" sz="28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54482"/>
              </p:ext>
            </p:extLst>
          </p:nvPr>
        </p:nvGraphicFramePr>
        <p:xfrm>
          <a:off x="451414" y="1608879"/>
          <a:ext cx="8241174" cy="441894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888945"/>
                <a:gridCol w="2467774"/>
                <a:gridCol w="2884455"/>
              </a:tblGrid>
              <a:tr h="6559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日本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スウェーデン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5596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市町村、民間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設置主体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コミューン（市町村）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5596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r>
                        <a:rPr kumimoji="1" lang="ja-JP" altLang="en-US" dirty="0" smtClean="0"/>
                        <a:t>～</a:t>
                      </a:r>
                      <a:r>
                        <a:rPr kumimoji="1" lang="en-US" altLang="ja-JP" dirty="0" smtClean="0"/>
                        <a:t>6</a:t>
                      </a:r>
                      <a:r>
                        <a:rPr kumimoji="1" lang="ja-JP" altLang="en-US" dirty="0" smtClean="0"/>
                        <a:t>歳児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利用者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～</a:t>
                      </a:r>
                      <a:r>
                        <a:rPr kumimoji="1" lang="en-US" altLang="ja-JP" dirty="0" smtClean="0"/>
                        <a:t>6</a:t>
                      </a:r>
                      <a:r>
                        <a:rPr kumimoji="1" lang="ja-JP" altLang="en-US" dirty="0" smtClean="0"/>
                        <a:t>歳児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1489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r>
                        <a:rPr kumimoji="1" lang="ja-JP" altLang="en-US" dirty="0" smtClean="0"/>
                        <a:t>歳未満：</a:t>
                      </a:r>
                      <a:r>
                        <a:rPr kumimoji="1" lang="en-US" altLang="ja-JP" dirty="0" smtClean="0"/>
                        <a:t>15.2</a:t>
                      </a:r>
                      <a:r>
                        <a:rPr kumimoji="1" lang="ja-JP" altLang="en-US" dirty="0" smtClean="0"/>
                        <a:t>％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3</a:t>
                      </a:r>
                      <a:r>
                        <a:rPr kumimoji="1" lang="ja-JP" altLang="en-US" dirty="0" smtClean="0"/>
                        <a:t>歳～</a:t>
                      </a:r>
                      <a:r>
                        <a:rPr kumimoji="1" lang="en-US" altLang="ja-JP" dirty="0" smtClean="0"/>
                        <a:t>6</a:t>
                      </a:r>
                      <a:r>
                        <a:rPr kumimoji="1" lang="ja-JP" altLang="en-US" dirty="0" smtClean="0"/>
                        <a:t>歳未満：</a:t>
                      </a:r>
                      <a:r>
                        <a:rPr kumimoji="1" lang="en-US" altLang="ja-JP" dirty="0" smtClean="0"/>
                        <a:t>36.7</a:t>
                      </a:r>
                      <a:r>
                        <a:rPr kumimoji="1" lang="ja-JP" altLang="en-US" dirty="0" smtClean="0"/>
                        <a:t>％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利用状況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～</a:t>
                      </a:r>
                      <a:r>
                        <a:rPr kumimoji="1" lang="en-US" altLang="ja-JP" dirty="0" smtClean="0"/>
                        <a:t>5</a:t>
                      </a:r>
                      <a:r>
                        <a:rPr kumimoji="1" lang="ja-JP" altLang="en-US" dirty="0" smtClean="0"/>
                        <a:t>歳児：</a:t>
                      </a:r>
                      <a:r>
                        <a:rPr kumimoji="1" lang="en-US" altLang="ja-JP" dirty="0" smtClean="0"/>
                        <a:t>82</a:t>
                      </a:r>
                      <a:r>
                        <a:rPr kumimoji="1" lang="ja-JP" altLang="en-US" dirty="0" smtClean="0"/>
                        <a:t>％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102127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r>
                        <a:rPr kumimoji="1" lang="ja-JP" altLang="en-US" dirty="0" smtClean="0"/>
                        <a:t>～</a:t>
                      </a:r>
                      <a:r>
                        <a:rPr kumimoji="1" lang="en-US" altLang="ja-JP" dirty="0" smtClean="0"/>
                        <a:t>8</a:t>
                      </a:r>
                      <a:r>
                        <a:rPr kumimoji="1" lang="ja-JP" altLang="en-US" dirty="0" smtClean="0"/>
                        <a:t>万円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市町村ごとに軽減措置等が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行われている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料金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最高で月額</a:t>
                      </a:r>
                      <a:r>
                        <a:rPr kumimoji="1" lang="en-US" altLang="ja-JP" dirty="0" smtClean="0"/>
                        <a:t>1260</a:t>
                      </a:r>
                      <a:r>
                        <a:rPr kumimoji="1" lang="ja-JP" altLang="en-US" dirty="0" smtClean="0"/>
                        <a:t>クローナ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万</a:t>
                      </a:r>
                      <a:r>
                        <a:rPr kumimoji="1" lang="en-US" altLang="ja-JP" dirty="0" smtClean="0"/>
                        <a:t>5500</a:t>
                      </a:r>
                      <a:r>
                        <a:rPr kumimoji="1" lang="ja-JP" altLang="en-US" dirty="0" smtClean="0"/>
                        <a:t>円）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1489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なし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特記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オープンプレスクールも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存在。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48819" y="6369363"/>
            <a:ext cx="814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</a:rPr>
              <a:t>内閣府　「平成</a:t>
            </a:r>
            <a:r>
              <a:rPr lang="en-US" altLang="ja-JP" sz="1400" dirty="0" smtClean="0">
                <a:solidFill>
                  <a:prstClr val="black"/>
                </a:solidFill>
              </a:rPr>
              <a:t>17</a:t>
            </a:r>
            <a:r>
              <a:rPr lang="ja-JP" altLang="en-US" sz="1400" dirty="0" smtClean="0">
                <a:solidFill>
                  <a:prstClr val="black"/>
                </a:solidFill>
              </a:rPr>
              <a:t>年度版　少子化社会白書」　より作成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grpSp>
        <p:nvGrpSpPr>
          <p:cNvPr id="5" name="税制の違い"/>
          <p:cNvGrpSpPr/>
          <p:nvPr/>
        </p:nvGrpSpPr>
        <p:grpSpPr>
          <a:xfrm>
            <a:off x="2368121" y="1442341"/>
            <a:ext cx="4132162" cy="1557449"/>
            <a:chOff x="3486174" y="911812"/>
            <a:chExt cx="4132162" cy="1557449"/>
          </a:xfrm>
        </p:grpSpPr>
        <p:sp>
          <p:nvSpPr>
            <p:cNvPr id="12" name="円/楕円 11"/>
            <p:cNvSpPr/>
            <p:nvPr/>
          </p:nvSpPr>
          <p:spPr>
            <a:xfrm>
              <a:off x="3486174" y="911812"/>
              <a:ext cx="4132162" cy="155744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554177" y="1382380"/>
              <a:ext cx="2554527" cy="84915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3200" dirty="0" smtClean="0">
                  <a:solidFill>
                    <a:prstClr val="white"/>
                  </a:solidFill>
                </a:rPr>
                <a:t>税制の違い</a:t>
              </a:r>
              <a:endParaRPr lang="en-US" altLang="ja-JP" sz="3200" dirty="0" smtClean="0">
                <a:solidFill>
                  <a:prstClr val="white"/>
                </a:solidFill>
              </a:endParaRPr>
            </a:p>
            <a:p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消費税"/>
          <p:cNvGrpSpPr/>
          <p:nvPr/>
        </p:nvGrpSpPr>
        <p:grpSpPr>
          <a:xfrm>
            <a:off x="401364" y="3016995"/>
            <a:ext cx="3034760" cy="2347776"/>
            <a:chOff x="937549" y="828114"/>
            <a:chExt cx="4192439" cy="1926661"/>
          </a:xfrm>
          <a:solidFill>
            <a:schemeClr val="accent6">
              <a:lumMod val="75000"/>
            </a:schemeClr>
          </a:solidFill>
        </p:grpSpPr>
        <p:sp>
          <p:nvSpPr>
            <p:cNvPr id="15" name="正方形/長方形 14"/>
            <p:cNvSpPr/>
            <p:nvPr/>
          </p:nvSpPr>
          <p:spPr>
            <a:xfrm>
              <a:off x="937549" y="828114"/>
              <a:ext cx="4192439" cy="1926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310275" y="1428037"/>
              <a:ext cx="3405407" cy="5809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prstClr val="white"/>
                  </a:solidFill>
                </a:rPr>
                <a:t>消費税</a:t>
              </a:r>
              <a:r>
                <a:rPr lang="ja-JP" altLang="en-US" sz="4000" dirty="0" smtClean="0">
                  <a:solidFill>
                    <a:prstClr val="white"/>
                  </a:solidFill>
                </a:rPr>
                <a:t>　</a:t>
              </a:r>
              <a:r>
                <a:rPr lang="en-US" altLang="ja-JP" sz="4000" dirty="0" smtClean="0">
                  <a:solidFill>
                    <a:prstClr val="white"/>
                  </a:solidFill>
                </a:rPr>
                <a:t>8</a:t>
              </a:r>
              <a:r>
                <a:rPr lang="ja-JP" altLang="en-US" sz="4000" dirty="0" smtClean="0">
                  <a:solidFill>
                    <a:prstClr val="white"/>
                  </a:solidFill>
                </a:rPr>
                <a:t>％</a:t>
              </a:r>
              <a:endParaRPr lang="ja-JP" alt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付加価値税"/>
          <p:cNvGrpSpPr/>
          <p:nvPr/>
        </p:nvGrpSpPr>
        <p:grpSpPr>
          <a:xfrm>
            <a:off x="5382229" y="3016995"/>
            <a:ext cx="3310359" cy="2347777"/>
            <a:chOff x="5303398" y="2728600"/>
            <a:chExt cx="3310359" cy="2164466"/>
          </a:xfrm>
          <a:solidFill>
            <a:schemeClr val="accent6">
              <a:lumMod val="75000"/>
            </a:schemeClr>
          </a:solidFill>
        </p:grpSpPr>
        <p:sp>
          <p:nvSpPr>
            <p:cNvPr id="18" name="正方形/長方形 17"/>
            <p:cNvSpPr/>
            <p:nvPr/>
          </p:nvSpPr>
          <p:spPr>
            <a:xfrm>
              <a:off x="5303398" y="2728600"/>
              <a:ext cx="3310359" cy="216446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394691" y="3515057"/>
              <a:ext cx="3219066" cy="7093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prstClr val="white"/>
                  </a:solidFill>
                </a:rPr>
                <a:t>付加価値税　</a:t>
              </a:r>
              <a:r>
                <a:rPr lang="en-US" altLang="ja-JP" sz="3200" dirty="0" smtClean="0">
                  <a:solidFill>
                    <a:prstClr val="white"/>
                  </a:solidFill>
                </a:rPr>
                <a:t>25</a:t>
              </a:r>
              <a:r>
                <a:rPr lang="ja-JP" altLang="en-US" sz="3200" dirty="0" smtClean="0">
                  <a:solidFill>
                    <a:prstClr val="white"/>
                  </a:solidFill>
                </a:rPr>
                <a:t>％</a:t>
              </a:r>
              <a:endParaRPr lang="en-US" altLang="ja-JP" sz="2800" dirty="0" smtClean="0">
                <a:solidFill>
                  <a:prstClr val="white"/>
                </a:solidFill>
              </a:endParaRPr>
            </a:p>
            <a:p>
              <a:r>
                <a:rPr lang="ja-JP" altLang="en-US" sz="1200" dirty="0" smtClean="0">
                  <a:solidFill>
                    <a:prstClr val="white"/>
                  </a:solidFill>
                </a:rPr>
                <a:t>*一部軽減税率あり</a:t>
              </a:r>
              <a:endParaRPr lang="ja-JP" altLang="en-US" sz="1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9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45" y="961460"/>
            <a:ext cx="8187197" cy="5537132"/>
          </a:xfrm>
          <a:prstGeom prst="rect">
            <a:avLst/>
          </a:prstGeom>
        </p:spPr>
      </p:pic>
      <p:grpSp>
        <p:nvGrpSpPr>
          <p:cNvPr id="11" name="吹き出し"/>
          <p:cNvGrpSpPr/>
          <p:nvPr/>
        </p:nvGrpSpPr>
        <p:grpSpPr>
          <a:xfrm>
            <a:off x="1191125" y="961460"/>
            <a:ext cx="5638851" cy="3207711"/>
            <a:chOff x="1167062" y="901302"/>
            <a:chExt cx="5638851" cy="3207711"/>
          </a:xfrm>
        </p:grpSpPr>
        <p:sp>
          <p:nvSpPr>
            <p:cNvPr id="9" name="角丸四角形吹き出し 8"/>
            <p:cNvSpPr/>
            <p:nvPr/>
          </p:nvSpPr>
          <p:spPr>
            <a:xfrm>
              <a:off x="1167062" y="901302"/>
              <a:ext cx="5638851" cy="3207711"/>
            </a:xfrm>
            <a:prstGeom prst="wedgeRoundRectCallout">
              <a:avLst>
                <a:gd name="adj1" fmla="val 57899"/>
                <a:gd name="adj2" fmla="val 65797"/>
                <a:gd name="adj3" fmla="val 16667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509582" y="1238433"/>
              <a:ext cx="5162308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prstClr val="white"/>
                  </a:solidFill>
                </a:rPr>
                <a:t>男性の育児休業の取得促進</a:t>
              </a:r>
            </a:p>
            <a:p>
              <a:r>
                <a:rPr lang="ja-JP" altLang="en-US" dirty="0" smtClean="0">
                  <a:solidFill>
                    <a:prstClr val="white"/>
                  </a:solidFill>
                </a:rPr>
                <a:t>・改正</a:t>
              </a:r>
              <a:r>
                <a:rPr lang="ja-JP" altLang="en-US" dirty="0">
                  <a:solidFill>
                    <a:prstClr val="white"/>
                  </a:solidFill>
                </a:rPr>
                <a:t>育児・介護休業法（</a:t>
              </a:r>
              <a:r>
                <a:rPr lang="en-US" altLang="ja-JP" dirty="0" smtClean="0">
                  <a:solidFill>
                    <a:prstClr val="white"/>
                  </a:solidFill>
                </a:rPr>
                <a:t>2010</a:t>
              </a:r>
              <a:r>
                <a:rPr lang="ja-JP" altLang="en-US" dirty="0" smtClean="0">
                  <a:solidFill>
                    <a:prstClr val="white"/>
                  </a:solidFill>
                </a:rPr>
                <a:t>年</a:t>
              </a:r>
              <a:r>
                <a:rPr lang="en-US" altLang="ja-JP" dirty="0">
                  <a:solidFill>
                    <a:prstClr val="white"/>
                  </a:solidFill>
                </a:rPr>
                <a:t>6</a:t>
              </a:r>
              <a:r>
                <a:rPr lang="ja-JP" altLang="en-US" dirty="0" smtClean="0">
                  <a:solidFill>
                    <a:prstClr val="white"/>
                  </a:solidFill>
                </a:rPr>
                <a:t>月施行）</a:t>
              </a:r>
              <a:endParaRPr lang="en-US" altLang="ja-JP" dirty="0" smtClean="0">
                <a:solidFill>
                  <a:prstClr val="white"/>
                </a:solidFill>
              </a:endParaRPr>
            </a:p>
            <a:p>
              <a:r>
                <a:rPr lang="ja-JP" altLang="en-US" dirty="0" smtClean="0">
                  <a:solidFill>
                    <a:prstClr val="white"/>
                  </a:solidFill>
                </a:rPr>
                <a:t>男性</a:t>
              </a:r>
              <a:r>
                <a:rPr lang="ja-JP" altLang="en-US" dirty="0">
                  <a:solidFill>
                    <a:prstClr val="white"/>
                  </a:solidFill>
                </a:rPr>
                <a:t>労働者の</a:t>
              </a:r>
              <a:r>
                <a:rPr lang="ja-JP" altLang="en-US" dirty="0" smtClean="0">
                  <a:solidFill>
                    <a:prstClr val="white"/>
                  </a:solidFill>
                </a:rPr>
                <a:t>育児休業</a:t>
              </a:r>
              <a:r>
                <a:rPr lang="ja-JP" altLang="en-US" dirty="0">
                  <a:solidFill>
                    <a:prstClr val="white"/>
                  </a:solidFill>
                </a:rPr>
                <a:t>取得を促進するため、「パパ・ママ育休プラス」等が盛り込まれた</a:t>
              </a:r>
              <a:r>
                <a:rPr lang="ja-JP" altLang="en-US" dirty="0" smtClean="0">
                  <a:solidFill>
                    <a:prstClr val="white"/>
                  </a:solidFill>
                </a:rPr>
                <a:t>。</a:t>
              </a:r>
              <a:endParaRPr lang="en-US" altLang="ja-JP" dirty="0" smtClean="0">
                <a:solidFill>
                  <a:prstClr val="white"/>
                </a:solidFill>
              </a:endParaRPr>
            </a:p>
            <a:p>
              <a:r>
                <a:rPr lang="ja-JP" altLang="en-US" sz="2000" dirty="0" smtClean="0">
                  <a:solidFill>
                    <a:prstClr val="white"/>
                  </a:solidFill>
                </a:rPr>
                <a:t>父親</a:t>
              </a:r>
              <a:r>
                <a:rPr lang="ja-JP" altLang="en-US" sz="2000" dirty="0">
                  <a:solidFill>
                    <a:prstClr val="white"/>
                  </a:solidFill>
                </a:rPr>
                <a:t>の育児に関する意識改革、啓発普及</a:t>
              </a:r>
            </a:p>
            <a:p>
              <a:r>
                <a:rPr lang="ja-JP" altLang="en-US" dirty="0">
                  <a:solidFill>
                    <a:prstClr val="white"/>
                  </a:solidFill>
                </a:rPr>
                <a:t>・「</a:t>
              </a:r>
              <a:r>
                <a:rPr lang="ja-JP" altLang="en-US" dirty="0" smtClean="0">
                  <a:solidFill>
                    <a:prstClr val="white"/>
                  </a:solidFill>
                </a:rPr>
                <a:t>イクメンプロジェクト」</a:t>
              </a:r>
              <a:endParaRPr lang="en-US" altLang="ja-JP" dirty="0" smtClean="0">
                <a:solidFill>
                  <a:prstClr val="white"/>
                </a:solidFill>
              </a:endParaRPr>
            </a:p>
            <a:p>
              <a:r>
                <a:rPr lang="ja-JP" altLang="en-US" dirty="0" smtClean="0">
                  <a:solidFill>
                    <a:prstClr val="white"/>
                  </a:solidFill>
                </a:rPr>
                <a:t>育児</a:t>
              </a:r>
              <a:r>
                <a:rPr lang="ja-JP" altLang="en-US" dirty="0">
                  <a:solidFill>
                    <a:prstClr val="white"/>
                  </a:solidFill>
                </a:rPr>
                <a:t>を積極的にする</a:t>
              </a:r>
              <a:r>
                <a:rPr lang="ja-JP" altLang="en-US" dirty="0" smtClean="0">
                  <a:solidFill>
                    <a:prstClr val="white"/>
                  </a:solidFill>
                </a:rPr>
                <a:t>男性（</a:t>
              </a:r>
              <a:r>
                <a:rPr lang="ja-JP" altLang="en-US" dirty="0">
                  <a:solidFill>
                    <a:prstClr val="white"/>
                  </a:solidFill>
                </a:rPr>
                <a:t>「イクメン」）を広める</a:t>
              </a:r>
              <a:r>
                <a:rPr lang="ja-JP" altLang="en-US" dirty="0" smtClean="0">
                  <a:solidFill>
                    <a:prstClr val="white"/>
                  </a:solidFill>
                </a:rPr>
                <a:t>ため」</a:t>
              </a:r>
              <a:r>
                <a:rPr lang="ja-JP" altLang="en-US" dirty="0">
                  <a:solidFill>
                    <a:prstClr val="white"/>
                  </a:solidFill>
                </a:rPr>
                <a:t>を行って</a:t>
              </a:r>
              <a:r>
                <a:rPr lang="ja-JP" altLang="en-US" dirty="0" smtClean="0">
                  <a:solidFill>
                    <a:prstClr val="white"/>
                  </a:solidFill>
                </a:rPr>
                <a:t>いる</a:t>
              </a:r>
              <a:endParaRPr lang="en-US" altLang="ja-JP" dirty="0" smtClea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1568857852"/>
              </p:ext>
            </p:extLst>
          </p:nvPr>
        </p:nvGraphicFramePr>
        <p:xfrm>
          <a:off x="185195" y="243070"/>
          <a:ext cx="8819909" cy="58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97711" y="6331352"/>
            <a:ext cx="719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内閣府　少子化対策　</a:t>
            </a:r>
            <a:r>
              <a:rPr lang="en-US" altLang="ja-JP" dirty="0" smtClean="0">
                <a:solidFill>
                  <a:prstClr val="black"/>
                </a:solidFill>
              </a:rPr>
              <a:t>『</a:t>
            </a:r>
            <a:r>
              <a:rPr lang="ja-JP" altLang="en-US" dirty="0" smtClean="0">
                <a:solidFill>
                  <a:prstClr val="black"/>
                </a:solidFill>
              </a:rPr>
              <a:t>平成</a:t>
            </a:r>
            <a:r>
              <a:rPr lang="en-US" altLang="ja-JP" dirty="0" smtClean="0">
                <a:solidFill>
                  <a:prstClr val="black"/>
                </a:solidFill>
              </a:rPr>
              <a:t>27</a:t>
            </a:r>
            <a:r>
              <a:rPr lang="ja-JP" altLang="en-US" dirty="0" smtClean="0">
                <a:solidFill>
                  <a:prstClr val="black"/>
                </a:solidFill>
              </a:rPr>
              <a:t>年</a:t>
            </a:r>
            <a:r>
              <a:rPr lang="ja-JP" altLang="en-US" dirty="0">
                <a:solidFill>
                  <a:prstClr val="black"/>
                </a:solidFill>
              </a:rPr>
              <a:t>度</a:t>
            </a:r>
            <a:r>
              <a:rPr lang="ja-JP" altLang="en-US" dirty="0" smtClean="0">
                <a:solidFill>
                  <a:prstClr val="black"/>
                </a:solidFill>
              </a:rPr>
              <a:t>少子化社会対策白書</a:t>
            </a:r>
            <a:r>
              <a:rPr lang="en-US" altLang="ja-JP" dirty="0" smtClean="0">
                <a:solidFill>
                  <a:prstClr val="black"/>
                </a:solidFill>
              </a:rPr>
              <a:t>』</a:t>
            </a:r>
            <a:r>
              <a:rPr lang="ja-JP" altLang="en-US" dirty="0" smtClean="0">
                <a:solidFill>
                  <a:prstClr val="black"/>
                </a:solidFill>
              </a:rPr>
              <a:t>より作成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2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69370" y="274640"/>
            <a:ext cx="6377940" cy="587909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chemeClr val="bg1"/>
                </a:solidFill>
              </a:rPr>
              <a:t>4-2.</a:t>
            </a:r>
            <a:r>
              <a:rPr lang="ja-JP" altLang="en-US" sz="3200" dirty="0" smtClean="0">
                <a:solidFill>
                  <a:schemeClr val="bg1"/>
                </a:solidFill>
              </a:rPr>
              <a:t>高齢者</a:t>
            </a:r>
            <a:endParaRPr kumimoji="1" lang="ja-JP" altLang="en-US" sz="32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680646" y="707504"/>
            <a:ext cx="7966664" cy="3984570"/>
            <a:chOff x="582976" y="1323463"/>
            <a:chExt cx="7966664" cy="398457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263984" y="1323463"/>
              <a:ext cx="4410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</a:rPr>
                <a:t>年齢別人口の推移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582976" y="1559585"/>
              <a:ext cx="7966664" cy="3748448"/>
              <a:chOff x="571654" y="1273673"/>
              <a:chExt cx="7966664" cy="3748448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571654" y="1498466"/>
                <a:ext cx="7591425" cy="3523655"/>
                <a:chOff x="571654" y="1498466"/>
                <a:chExt cx="7591425" cy="3523655"/>
              </a:xfrm>
            </p:grpSpPr>
            <p:graphicFrame>
              <p:nvGraphicFramePr>
                <p:cNvPr id="6" name="グラフ 5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221118530"/>
                    </p:ext>
                  </p:extLst>
                </p:nvPr>
              </p:nvGraphicFramePr>
              <p:xfrm>
                <a:off x="571654" y="1498466"/>
                <a:ext cx="7591425" cy="352365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3467100" y="1961435"/>
                  <a:ext cx="990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dirty="0" smtClean="0">
                      <a:solidFill>
                        <a:schemeClr val="bg1"/>
                      </a:solidFill>
                    </a:rPr>
                    <a:t>総人口</a:t>
                  </a:r>
                  <a:endParaRPr kumimoji="1" lang="ja-JP" alt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2906340" y="2933029"/>
                  <a:ext cx="12573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dirty="0" smtClean="0">
                      <a:solidFill>
                        <a:schemeClr val="bg1"/>
                      </a:solidFill>
                    </a:rPr>
                    <a:t>生産年齢人口</a:t>
                  </a:r>
                  <a:endParaRPr kumimoji="1" lang="en-US" altLang="ja-JP" sz="1200" dirty="0" smtClean="0">
                    <a:solidFill>
                      <a:schemeClr val="bg1"/>
                    </a:solidFill>
                  </a:endParaRPr>
                </a:p>
                <a:p>
                  <a:r>
                    <a:rPr lang="ja-JP" altLang="en-US" sz="1200" dirty="0" smtClean="0">
                      <a:solidFill>
                        <a:schemeClr val="bg1"/>
                      </a:solidFill>
                    </a:rPr>
                    <a:t>（</a:t>
                  </a:r>
                  <a:r>
                    <a:rPr lang="en-US" altLang="ja-JP" sz="1200" dirty="0" smtClean="0">
                      <a:solidFill>
                        <a:schemeClr val="bg1"/>
                      </a:solidFill>
                    </a:rPr>
                    <a:t>15</a:t>
                  </a:r>
                  <a:r>
                    <a:rPr lang="ja-JP" altLang="en-US" sz="1200" dirty="0" smtClean="0">
                      <a:solidFill>
                        <a:schemeClr val="bg1"/>
                      </a:solidFill>
                    </a:rPr>
                    <a:t>～</a:t>
                  </a:r>
                  <a:r>
                    <a:rPr lang="en-US" altLang="ja-JP" sz="1200" dirty="0" smtClean="0">
                      <a:solidFill>
                        <a:schemeClr val="bg1"/>
                      </a:solidFill>
                    </a:rPr>
                    <a:t>64</a:t>
                  </a:r>
                  <a:r>
                    <a:rPr lang="ja-JP" altLang="en-US" sz="1200" dirty="0" smtClean="0">
                      <a:solidFill>
                        <a:schemeClr val="bg1"/>
                      </a:solidFill>
                    </a:rPr>
                    <a:t>歳）</a:t>
                  </a:r>
                  <a:endParaRPr kumimoji="1" lang="ja-JP" alt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1295400" y="4039890"/>
                  <a:ext cx="11334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dirty="0" smtClean="0">
                      <a:solidFill>
                        <a:schemeClr val="bg1"/>
                      </a:solidFill>
                    </a:rPr>
                    <a:t>年少人口</a:t>
                  </a:r>
                  <a:endParaRPr kumimoji="1" lang="en-US" altLang="ja-JP" sz="1200" dirty="0" smtClean="0">
                    <a:solidFill>
                      <a:schemeClr val="bg1"/>
                    </a:solidFill>
                  </a:endParaRPr>
                </a:p>
                <a:p>
                  <a:r>
                    <a:rPr lang="ja-JP" altLang="en-US" sz="1200" dirty="0" smtClean="0">
                      <a:solidFill>
                        <a:schemeClr val="bg1"/>
                      </a:solidFill>
                    </a:rPr>
                    <a:t>（</a:t>
                  </a:r>
                  <a:r>
                    <a:rPr lang="en-US" altLang="ja-JP" sz="1200" dirty="0" smtClean="0">
                      <a:solidFill>
                        <a:schemeClr val="bg1"/>
                      </a:solidFill>
                    </a:rPr>
                    <a:t>0</a:t>
                  </a:r>
                  <a:r>
                    <a:rPr lang="ja-JP" altLang="en-US" sz="1200" dirty="0" smtClean="0">
                      <a:solidFill>
                        <a:schemeClr val="bg1"/>
                      </a:solidFill>
                    </a:rPr>
                    <a:t>～</a:t>
                  </a:r>
                  <a:r>
                    <a:rPr lang="en-US" altLang="ja-JP" sz="1200" dirty="0" smtClean="0">
                      <a:solidFill>
                        <a:schemeClr val="bg1"/>
                      </a:solidFill>
                    </a:rPr>
                    <a:t>14</a:t>
                  </a:r>
                  <a:r>
                    <a:rPr lang="ja-JP" altLang="en-US" sz="1200" dirty="0" smtClean="0">
                      <a:solidFill>
                        <a:schemeClr val="bg1"/>
                      </a:solidFill>
                    </a:rPr>
                    <a:t>歳）</a:t>
                  </a:r>
                  <a:endParaRPr kumimoji="1" lang="ja-JP" alt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4829175" y="3394694"/>
                  <a:ext cx="13525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dirty="0" smtClean="0">
                      <a:solidFill>
                        <a:schemeClr val="bg1"/>
                      </a:solidFill>
                    </a:rPr>
                    <a:t>老齢人口</a:t>
                  </a:r>
                  <a:endParaRPr kumimoji="1" lang="en-US" altLang="ja-JP" sz="1200" dirty="0" smtClean="0">
                    <a:solidFill>
                      <a:schemeClr val="bg1"/>
                    </a:solidFill>
                  </a:endParaRPr>
                </a:p>
                <a:p>
                  <a:r>
                    <a:rPr lang="ja-JP" altLang="en-US" sz="1200" dirty="0" smtClean="0">
                      <a:solidFill>
                        <a:schemeClr val="bg1"/>
                      </a:solidFill>
                    </a:rPr>
                    <a:t>（</a:t>
                  </a:r>
                  <a:r>
                    <a:rPr lang="en-US" altLang="ja-JP" sz="1200" dirty="0" smtClean="0">
                      <a:solidFill>
                        <a:schemeClr val="bg1"/>
                      </a:solidFill>
                    </a:rPr>
                    <a:t>65</a:t>
                  </a:r>
                  <a:r>
                    <a:rPr lang="ja-JP" altLang="en-US" sz="1200" dirty="0" smtClean="0">
                      <a:solidFill>
                        <a:schemeClr val="bg1"/>
                      </a:solidFill>
                    </a:rPr>
                    <a:t>歳以上）</a:t>
                  </a:r>
                  <a:endParaRPr kumimoji="1" lang="ja-JP" alt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" name="テキスト ボックス 10"/>
              <p:cNvSpPr txBox="1"/>
              <p:nvPr/>
            </p:nvSpPr>
            <p:spPr>
              <a:xfrm>
                <a:off x="5782239" y="1329564"/>
                <a:ext cx="27560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200" dirty="0">
                    <a:solidFill>
                      <a:schemeClr val="bg1"/>
                    </a:solidFill>
                  </a:rPr>
                  <a:t>※</a:t>
                </a:r>
                <a:r>
                  <a:rPr lang="ja-JP" altLang="en-US" sz="1200" dirty="0">
                    <a:solidFill>
                      <a:schemeClr val="bg1"/>
                    </a:solidFill>
                  </a:rPr>
                  <a:t>平成</a:t>
                </a:r>
                <a:r>
                  <a:rPr lang="en-US" altLang="ja-JP" sz="1200" dirty="0">
                    <a:solidFill>
                      <a:schemeClr val="bg1"/>
                    </a:solidFill>
                  </a:rPr>
                  <a:t>26</a:t>
                </a:r>
                <a:r>
                  <a:rPr lang="ja-JP" altLang="en-US" sz="1200" dirty="0">
                    <a:solidFill>
                      <a:schemeClr val="bg1"/>
                    </a:solidFill>
                  </a:rPr>
                  <a:t>年以降は</a:t>
                </a:r>
                <a:r>
                  <a:rPr lang="ja-JP" altLang="en-US" sz="1200" dirty="0" smtClean="0">
                    <a:solidFill>
                      <a:schemeClr val="bg1"/>
                    </a:solidFill>
                  </a:rPr>
                  <a:t>推計値</a:t>
                </a:r>
                <a:endParaRPr kumimoji="1" lang="ja-JP" altLang="en-US" sz="1200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703918" y="1273673"/>
                <a:ext cx="59148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solidFill>
                      <a:schemeClr val="bg1"/>
                    </a:solidFill>
                  </a:rPr>
                  <a:t>（万人）</a:t>
                </a:r>
                <a:endParaRPr kumimoji="1" lang="ja-JP" altLang="en-US" sz="900" dirty="0"/>
              </a:p>
            </p:txBody>
          </p:sp>
        </p:grpSp>
      </p:grpSp>
      <p:sp>
        <p:nvSpPr>
          <p:cNvPr id="15" name="テキスト ボックス 14"/>
          <p:cNvSpPr txBox="1"/>
          <p:nvPr/>
        </p:nvSpPr>
        <p:spPr>
          <a:xfrm>
            <a:off x="-119608" y="4671371"/>
            <a:ext cx="9661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総人口に占める生産年齢人口（</a:t>
            </a:r>
            <a:r>
              <a:rPr lang="en-US" altLang="ja-JP" sz="2000" dirty="0">
                <a:solidFill>
                  <a:schemeClr val="bg1"/>
                </a:solidFill>
              </a:rPr>
              <a:t>15</a:t>
            </a:r>
            <a:r>
              <a:rPr lang="ja-JP" altLang="en-US" sz="2000" dirty="0">
                <a:solidFill>
                  <a:schemeClr val="bg1"/>
                </a:solidFill>
              </a:rPr>
              <a:t>～</a:t>
            </a:r>
            <a:r>
              <a:rPr lang="en-US" altLang="ja-JP" sz="2000" dirty="0">
                <a:solidFill>
                  <a:schemeClr val="bg1"/>
                </a:solidFill>
              </a:rPr>
              <a:t>64</a:t>
            </a:r>
            <a:r>
              <a:rPr lang="ja-JP" altLang="en-US" sz="2000" dirty="0">
                <a:solidFill>
                  <a:schemeClr val="bg1"/>
                </a:solidFill>
              </a:rPr>
              <a:t>歳）の割合が低下していくことが推定される</a:t>
            </a:r>
            <a:r>
              <a:rPr lang="ja-JP" altLang="en-US" sz="2000" dirty="0" smtClean="0">
                <a:solidFill>
                  <a:schemeClr val="bg1"/>
                </a:solidFill>
              </a:rPr>
              <a:t>。</a:t>
            </a:r>
            <a:endParaRPr kumimoji="1" lang="ja-JP" altLang="en-US" sz="2000" dirty="0"/>
          </a:p>
        </p:txBody>
      </p:sp>
      <p:sp>
        <p:nvSpPr>
          <p:cNvPr id="16" name="下矢印 15"/>
          <p:cNvSpPr/>
          <p:nvPr/>
        </p:nvSpPr>
        <p:spPr>
          <a:xfrm>
            <a:off x="4071392" y="5095313"/>
            <a:ext cx="977824" cy="438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生産年齢人口に高齢者を組み入れる"/>
          <p:cNvGrpSpPr/>
          <p:nvPr/>
        </p:nvGrpSpPr>
        <p:grpSpPr>
          <a:xfrm>
            <a:off x="275617" y="5038130"/>
            <a:ext cx="8747064" cy="1619250"/>
            <a:chOff x="275617" y="5038130"/>
            <a:chExt cx="8747064" cy="1619250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617" y="5724266"/>
              <a:ext cx="6383065" cy="402371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6" y="5038130"/>
              <a:ext cx="2428875" cy="161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6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43234"/>
              </p:ext>
            </p:extLst>
          </p:nvPr>
        </p:nvGraphicFramePr>
        <p:xfrm>
          <a:off x="661725" y="1286552"/>
          <a:ext cx="3996000" cy="20879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52589"/>
                <a:gridCol w="883616"/>
                <a:gridCol w="888559"/>
                <a:gridCol w="871236"/>
              </a:tblGrid>
              <a:tr h="34085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男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>
                          <a:effectLst/>
                        </a:rPr>
                        <a:t>55</a:t>
                      </a:r>
                      <a:r>
                        <a:rPr lang="ja-JP" altLang="en-US" sz="1400" u="none" strike="noStrike" dirty="0">
                          <a:effectLst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</a:rPr>
                        <a:t>59</a:t>
                      </a:r>
                      <a:r>
                        <a:rPr lang="ja-JP" altLang="en-US" sz="1400" u="none" strike="noStrike" dirty="0">
                          <a:effectLst/>
                        </a:rPr>
                        <a:t>歳</a:t>
                      </a:r>
                      <a:endParaRPr lang="ja-JP" altLang="en-US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>
                          <a:effectLst/>
                        </a:rPr>
                        <a:t>60</a:t>
                      </a:r>
                      <a:r>
                        <a:rPr lang="ja-JP" altLang="en-US" sz="1400" u="none" strike="noStrike" dirty="0">
                          <a:effectLst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</a:rPr>
                        <a:t>64</a:t>
                      </a:r>
                      <a:r>
                        <a:rPr lang="ja-JP" altLang="en-US" sz="1400" u="none" strike="noStrike" dirty="0">
                          <a:effectLst/>
                        </a:rPr>
                        <a:t>歳</a:t>
                      </a:r>
                      <a:endParaRPr lang="ja-JP" altLang="en-US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>
                          <a:effectLst/>
                        </a:rPr>
                        <a:t>65</a:t>
                      </a:r>
                      <a:r>
                        <a:rPr lang="ja-JP" altLang="en-US" sz="1400" u="none" strike="noStrike" dirty="0">
                          <a:effectLst/>
                        </a:rPr>
                        <a:t>歳以上</a:t>
                      </a:r>
                      <a:endParaRPr lang="ja-JP" altLang="en-US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ctr"/>
                </a:tc>
              </a:tr>
              <a:tr h="43445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継続就業希望者</a:t>
                      </a:r>
                      <a:endParaRPr lang="zh-TW" altLang="en-US" sz="1400" b="0" i="0" u="none" strike="noStrike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86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83.1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79.9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</a:tr>
              <a:tr h="43445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追加就業希望者</a:t>
                      </a:r>
                      <a:endParaRPr lang="zh-TW" altLang="en-US" sz="1400" b="0" i="0" u="none" strike="noStrike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 smtClean="0">
                          <a:effectLst/>
                        </a:rPr>
                        <a:t>4.0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3.5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2.3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</a:tr>
              <a:tr h="434450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転職希望者</a:t>
                      </a:r>
                      <a:endParaRPr lang="ja-JP" altLang="en-US" sz="1400" b="0" i="0" u="none" strike="noStrike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6.6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5.3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2.5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</a:tr>
              <a:tr h="44379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就業休止希望者</a:t>
                      </a:r>
                      <a:endParaRPr lang="zh-TW" altLang="en-US" sz="1400" b="0" i="0" u="none" strike="noStrike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2.7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7.3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14.1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19922"/>
              </p:ext>
            </p:extLst>
          </p:nvPr>
        </p:nvGraphicFramePr>
        <p:xfrm>
          <a:off x="673769" y="3789023"/>
          <a:ext cx="3996000" cy="20880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39543"/>
                <a:gridCol w="917164"/>
                <a:gridCol w="868892"/>
                <a:gridCol w="870401"/>
              </a:tblGrid>
              <a:tr h="37761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女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>
                          <a:effectLst/>
                        </a:rPr>
                        <a:t>55</a:t>
                      </a:r>
                      <a:r>
                        <a:rPr lang="ja-JP" altLang="en-US" sz="1400" u="none" strike="noStrike" dirty="0">
                          <a:effectLst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</a:rPr>
                        <a:t>59</a:t>
                      </a:r>
                      <a:r>
                        <a:rPr lang="ja-JP" altLang="en-US" sz="1400" u="none" strike="noStrike" dirty="0">
                          <a:effectLst/>
                        </a:rPr>
                        <a:t>歳</a:t>
                      </a:r>
                      <a:endParaRPr lang="ja-JP" altLang="en-US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>
                          <a:effectLst/>
                        </a:rPr>
                        <a:t>60</a:t>
                      </a:r>
                      <a:r>
                        <a:rPr lang="ja-JP" altLang="en-US" sz="1400" u="none" strike="noStrike" dirty="0">
                          <a:effectLst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</a:rPr>
                        <a:t>64</a:t>
                      </a:r>
                      <a:r>
                        <a:rPr lang="ja-JP" altLang="en-US" sz="1400" u="none" strike="noStrike" dirty="0">
                          <a:effectLst/>
                        </a:rPr>
                        <a:t>歳</a:t>
                      </a:r>
                      <a:endParaRPr lang="ja-JP" altLang="en-US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>
                          <a:effectLst/>
                        </a:rPr>
                        <a:t>65</a:t>
                      </a:r>
                      <a:r>
                        <a:rPr lang="ja-JP" altLang="en-US" sz="1400" u="none" strike="noStrike" dirty="0">
                          <a:effectLst/>
                        </a:rPr>
                        <a:t>歳以上</a:t>
                      </a:r>
                      <a:endParaRPr lang="ja-JP" altLang="en-US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ctr"/>
                </a:tc>
              </a:tr>
              <a:tr h="4253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継続就業希望者</a:t>
                      </a:r>
                      <a:endParaRPr lang="zh-TW" altLang="en-US" sz="1400" b="0" i="0" u="none" strike="noStrike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85.3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83.9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80.6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</a:tr>
              <a:tr h="4253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追加就業希望者</a:t>
                      </a:r>
                      <a:endParaRPr lang="zh-TW" altLang="en-US" sz="1400" b="0" i="0" u="none" strike="noStrike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3.6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2.2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1.3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</a:tr>
              <a:tr h="425310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転職希望者</a:t>
                      </a:r>
                      <a:endParaRPr lang="ja-JP" altLang="en-US" sz="1400" b="0" i="0" u="none" strike="noStrike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>
                          <a:effectLst/>
                        </a:rPr>
                        <a:t>5.7</a:t>
                      </a:r>
                      <a:endParaRPr lang="en-US" altLang="ja-JP" sz="1400" b="0" i="0" u="none" strike="noStrike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3.6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1.9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</a:tr>
              <a:tr h="43445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就業休止希望者</a:t>
                      </a:r>
                      <a:endParaRPr lang="zh-TW" altLang="en-US" sz="1400" b="0" i="0" u="none" strike="noStrike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4.9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9.8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16.9</a:t>
                      </a:r>
                      <a:endParaRPr lang="en-US" altLang="ja-JP" sz="1400" b="0" i="0" u="none" strike="noStrike" dirty="0">
                        <a:effectLst/>
                        <a:latin typeface="明朝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080454" y="6169631"/>
            <a:ext cx="586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総務省統計局　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『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平成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24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年就業構造基本調査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』</a:t>
            </a:r>
            <a:r>
              <a:rPr lang="ja-JP" altLang="en-US" sz="1400" dirty="0" smtClean="0">
                <a:solidFill>
                  <a:schemeClr val="bg1"/>
                </a:solidFill>
              </a:rPr>
              <a:t>より作成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052291" y="2244437"/>
            <a:ext cx="3339233" cy="22132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59689" y="2865693"/>
            <a:ext cx="2908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男女ともに</a:t>
            </a:r>
            <a:r>
              <a:rPr lang="en-US" altLang="ja-JP" dirty="0">
                <a:solidFill>
                  <a:schemeClr val="bg1"/>
                </a:solidFill>
              </a:rPr>
              <a:t>55</a:t>
            </a:r>
            <a:r>
              <a:rPr lang="ja-JP" altLang="en-US" dirty="0">
                <a:solidFill>
                  <a:schemeClr val="bg1"/>
                </a:solidFill>
              </a:rPr>
              <a:t>歳</a:t>
            </a:r>
            <a:r>
              <a:rPr lang="ja-JP" altLang="en-US" dirty="0" smtClean="0">
                <a:solidFill>
                  <a:schemeClr val="bg1"/>
                </a:solidFill>
              </a:rPr>
              <a:t>以上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すべて</a:t>
            </a:r>
            <a:r>
              <a:rPr lang="ja-JP" altLang="en-US" dirty="0">
                <a:solidFill>
                  <a:schemeClr val="bg1"/>
                </a:solidFill>
              </a:rPr>
              <a:t>で継続</a:t>
            </a:r>
            <a:r>
              <a:rPr lang="ja-JP" altLang="en-US" dirty="0" smtClean="0">
                <a:solidFill>
                  <a:schemeClr val="bg1"/>
                </a:solidFill>
              </a:rPr>
              <a:t>就業</a:t>
            </a:r>
            <a:r>
              <a:rPr lang="ja-JP" altLang="en-US" dirty="0">
                <a:solidFill>
                  <a:schemeClr val="bg1"/>
                </a:solidFill>
              </a:rPr>
              <a:t>希望</a:t>
            </a:r>
            <a:r>
              <a:rPr lang="ja-JP" altLang="en-US" dirty="0" smtClean="0">
                <a:solidFill>
                  <a:schemeClr val="bg1"/>
                </a:solidFill>
              </a:rPr>
              <a:t>者</a:t>
            </a:r>
            <a:r>
              <a:rPr lang="ja-JP" altLang="en-US" dirty="0">
                <a:solidFill>
                  <a:schemeClr val="bg1"/>
                </a:solidFill>
              </a:rPr>
              <a:t>が最も多くの割合を占めた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917982" y="547558"/>
            <a:ext cx="37914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高齢者の就業希望意識</a:t>
            </a:r>
            <a:endParaRPr lang="ja-JP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35872" y="967369"/>
            <a:ext cx="627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</a:rPr>
              <a:t>(%)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42457" y="3481705"/>
            <a:ext cx="627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</a:rPr>
              <a:t>(%)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8794" y="1038867"/>
            <a:ext cx="835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</a:rPr>
              <a:t>厚生労働省</a:t>
            </a:r>
            <a:endParaRPr lang="en-US" altLang="ja-JP" sz="2000" b="1" dirty="0" smtClean="0">
              <a:solidFill>
                <a:schemeClr val="bg1"/>
              </a:solidFill>
            </a:endParaRPr>
          </a:p>
          <a:p>
            <a:r>
              <a:rPr lang="ja-JP" altLang="en-US" sz="2000" b="1" dirty="0" smtClean="0">
                <a:solidFill>
                  <a:schemeClr val="bg1"/>
                </a:solidFill>
              </a:rPr>
              <a:t>平成</a:t>
            </a:r>
            <a:r>
              <a:rPr lang="en-US" altLang="ja-JP" sz="2000" b="1" dirty="0">
                <a:solidFill>
                  <a:schemeClr val="bg1"/>
                </a:solidFill>
              </a:rPr>
              <a:t>25</a:t>
            </a:r>
            <a:r>
              <a:rPr lang="ja-JP" altLang="en-US" sz="2000" b="1" dirty="0">
                <a:solidFill>
                  <a:schemeClr val="bg1"/>
                </a:solidFill>
              </a:rPr>
              <a:t>年度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高年齢者</a:t>
            </a:r>
            <a:r>
              <a:rPr lang="ja-JP" altLang="en-US" sz="2000" b="1" dirty="0">
                <a:solidFill>
                  <a:schemeClr val="bg1"/>
                </a:solidFill>
              </a:rPr>
              <a:t>雇用就業対策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の</a:t>
            </a:r>
            <a:r>
              <a:rPr lang="ja-JP" altLang="en-US" sz="2000" b="1" dirty="0">
                <a:solidFill>
                  <a:schemeClr val="bg1"/>
                </a:solidFill>
              </a:rPr>
              <a:t>体系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図表 7"/>
          <p:cNvGraphicFramePr/>
          <p:nvPr>
            <p:extLst>
              <p:ext uri="{D42A27DB-BD31-4B8C-83A1-F6EECF244321}">
                <p14:modId xmlns:p14="http://schemas.microsoft.com/office/powerpoint/2010/main" val="1483186923"/>
              </p:ext>
            </p:extLst>
          </p:nvPr>
        </p:nvGraphicFramePr>
        <p:xfrm>
          <a:off x="216396" y="1746753"/>
          <a:ext cx="8678222" cy="51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50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98763" y="1006764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高齢者が増加する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endParaRPr lang="en-US" altLang="ja-JP" dirty="0" smtClean="0">
              <a:solidFill>
                <a:schemeClr val="bg1"/>
              </a:solidFill>
            </a:endParaRPr>
          </a:p>
          <a:p>
            <a:endParaRPr lang="en-US" altLang="ja-JP" dirty="0"/>
          </a:p>
          <a:p>
            <a:r>
              <a:rPr lang="ja-JP" altLang="en-US" sz="2000" dirty="0">
                <a:solidFill>
                  <a:schemeClr val="bg1"/>
                </a:solidFill>
              </a:rPr>
              <a:t>年金、保険料以外の収入がなく貯蓄を取り崩して生活を</a:t>
            </a:r>
            <a:r>
              <a:rPr lang="ja-JP" altLang="en-US" sz="2000" dirty="0" smtClean="0">
                <a:solidFill>
                  <a:schemeClr val="bg1"/>
                </a:solidFill>
              </a:rPr>
              <a:t>する人口の増加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＜対策＞</a:t>
            </a:r>
            <a:endParaRPr lang="en-US" altLang="ja-JP" sz="2000" dirty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年金</a:t>
            </a:r>
            <a:r>
              <a:rPr lang="ja-JP" altLang="en-US" sz="2000" dirty="0">
                <a:solidFill>
                  <a:schemeClr val="bg1"/>
                </a:solidFill>
              </a:rPr>
              <a:t>受給年齢の引き上げ</a:t>
            </a:r>
            <a:endParaRPr lang="en-US" altLang="ja-JP" sz="2000" dirty="0">
              <a:solidFill>
                <a:schemeClr val="bg1"/>
              </a:solidFill>
            </a:endParaRPr>
          </a:p>
          <a:p>
            <a:endParaRPr lang="en-US" altLang="ja-JP" dirty="0" smtClean="0"/>
          </a:p>
          <a:p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貯金</a:t>
            </a:r>
            <a:r>
              <a:rPr lang="ja-JP" altLang="en-US" sz="2000" dirty="0">
                <a:solidFill>
                  <a:schemeClr val="bg1"/>
                </a:solidFill>
              </a:rPr>
              <a:t>を切り崩して生活する人口が減少し、貯蓄をする側に回る</a:t>
            </a:r>
            <a:endParaRPr lang="en-US" altLang="ja-JP" sz="2000" dirty="0">
              <a:solidFill>
                <a:schemeClr val="bg1"/>
              </a:solidFill>
            </a:endParaRPr>
          </a:p>
          <a:p>
            <a:endParaRPr lang="en-US" altLang="ja-JP" dirty="0" smtClean="0"/>
          </a:p>
          <a:p>
            <a:endParaRPr lang="en-US" altLang="ja-JP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36048" y="5665784"/>
            <a:ext cx="3075709" cy="997527"/>
            <a:chOff x="498763" y="5582291"/>
            <a:chExt cx="3075709" cy="997527"/>
          </a:xfrm>
        </p:grpSpPr>
        <p:sp>
          <p:nvSpPr>
            <p:cNvPr id="22" name="フローチャート: 代替処理 21"/>
            <p:cNvSpPr/>
            <p:nvPr/>
          </p:nvSpPr>
          <p:spPr>
            <a:xfrm>
              <a:off x="498763" y="5582291"/>
              <a:ext cx="3075709" cy="997527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25053" y="5845860"/>
              <a:ext cx="2623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bg1"/>
                  </a:solidFill>
                </a:rPr>
                <a:t>貯蓄率低下の抑制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60514" y="2922638"/>
            <a:ext cx="2055043" cy="433809"/>
            <a:chOff x="498763" y="2672617"/>
            <a:chExt cx="2055043" cy="433809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574177" y="2694363"/>
              <a:ext cx="190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</a:rPr>
                <a:t>貯蓄率の低下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498763" y="2672617"/>
              <a:ext cx="2055043" cy="433809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4271082" y="291874"/>
            <a:ext cx="4644220" cy="584775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ja-JP" alt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年金受給年齢の引き下げ</a:t>
            </a:r>
            <a:endParaRPr lang="ja-JP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1243528" y="1421273"/>
            <a:ext cx="489016" cy="438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1243528" y="2312891"/>
            <a:ext cx="489016" cy="438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1729475" y="4264443"/>
            <a:ext cx="489016" cy="438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1729475" y="5156061"/>
            <a:ext cx="489016" cy="438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9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ラフ"/>
          <p:cNvGrpSpPr/>
          <p:nvPr/>
        </p:nvGrpSpPr>
        <p:grpSpPr>
          <a:xfrm>
            <a:off x="1180513" y="3297166"/>
            <a:ext cx="6730110" cy="3127847"/>
            <a:chOff x="903090" y="3436364"/>
            <a:chExt cx="6154748" cy="3127847"/>
          </a:xfrm>
        </p:grpSpPr>
        <p:graphicFrame>
          <p:nvGraphicFramePr>
            <p:cNvPr id="16" name="グラフ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67578721"/>
                </p:ext>
              </p:extLst>
            </p:nvPr>
          </p:nvGraphicFramePr>
          <p:xfrm>
            <a:off x="903090" y="3823988"/>
            <a:ext cx="6154748" cy="27402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4475" y="3436364"/>
              <a:ext cx="1956986" cy="499915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1010236" y="3651181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 smtClean="0">
                  <a:solidFill>
                    <a:schemeClr val="bg1"/>
                  </a:solidFill>
                </a:rPr>
                <a:t>（人）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国民年金の支給は～"/>
          <p:cNvSpPr/>
          <p:nvPr/>
        </p:nvSpPr>
        <p:spPr>
          <a:xfrm>
            <a:off x="3433073" y="2571712"/>
            <a:ext cx="5590969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国民年金の支給は</a:t>
            </a:r>
            <a:r>
              <a:rPr lang="en-US" altLang="ja-JP" dirty="0">
                <a:solidFill>
                  <a:sysClr val="windowText" lastClr="000000"/>
                </a:solidFill>
              </a:rPr>
              <a:t>65</a:t>
            </a:r>
            <a:r>
              <a:rPr lang="ja-JP" altLang="en-US" dirty="0">
                <a:solidFill>
                  <a:sysClr val="windowText" lastClr="000000"/>
                </a:solidFill>
              </a:rPr>
              <a:t>歳からとして、</a:t>
            </a:r>
            <a:r>
              <a:rPr lang="en-US" altLang="ja-JP" dirty="0">
                <a:solidFill>
                  <a:sysClr val="windowText" lastClr="000000"/>
                </a:solidFill>
              </a:rPr>
              <a:t>10</a:t>
            </a:r>
            <a:r>
              <a:rPr lang="ja-JP" altLang="en-US" dirty="0">
                <a:solidFill>
                  <a:sysClr val="windowText" lastClr="000000"/>
                </a:solidFill>
              </a:rPr>
              <a:t>年後の</a:t>
            </a:r>
            <a:r>
              <a:rPr lang="en-US" altLang="ja-JP" dirty="0">
                <a:solidFill>
                  <a:sysClr val="windowText" lastClr="000000"/>
                </a:solidFill>
              </a:rPr>
              <a:t>75</a:t>
            </a:r>
            <a:r>
              <a:rPr lang="ja-JP" altLang="en-US" dirty="0">
                <a:solidFill>
                  <a:sysClr val="windowText" lastClr="000000"/>
                </a:solidFill>
              </a:rPr>
              <a:t>歳より長生きすれば、 後はもらえれば、もらうだけ得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になる</a:t>
            </a:r>
            <a:r>
              <a:rPr lang="ja-JP" altLang="en-US" dirty="0">
                <a:solidFill>
                  <a:sysClr val="windowText" lastClr="000000"/>
                </a:solidFill>
              </a:rPr>
              <a:t>！</a:t>
            </a:r>
            <a:endParaRPr lang="en-US" altLang="ja-JP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851303" y="297138"/>
            <a:ext cx="3480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年金の損益分岐点</a:t>
            </a:r>
            <a:endParaRPr lang="ja-JP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0714" y="2104598"/>
            <a:ext cx="804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16,900×12×40</a:t>
            </a:r>
            <a:r>
              <a:rPr kumimoji="1" lang="ja-JP" altLang="en-US" dirty="0" smtClean="0">
                <a:solidFill>
                  <a:schemeClr val="bg1"/>
                </a:solidFill>
              </a:rPr>
              <a:t>＝</a:t>
            </a:r>
            <a:r>
              <a:rPr kumimoji="1" lang="en-US" altLang="ja-JP" dirty="0" smtClean="0">
                <a:solidFill>
                  <a:schemeClr val="bg1"/>
                </a:solidFill>
              </a:rPr>
              <a:t>8,112,000</a:t>
            </a:r>
            <a:r>
              <a:rPr kumimoji="1" lang="ja-JP" altLang="en-US" dirty="0" smtClean="0">
                <a:solidFill>
                  <a:schemeClr val="bg1"/>
                </a:solidFill>
              </a:rPr>
              <a:t>　　　　　　　　　　</a:t>
            </a:r>
            <a:r>
              <a:rPr lang="en-US" altLang="ja-JP" dirty="0">
                <a:solidFill>
                  <a:schemeClr val="bg1"/>
                </a:solidFill>
              </a:rPr>
              <a:t>8,112,000÷780,100</a:t>
            </a:r>
            <a:r>
              <a:rPr lang="ja-JP" altLang="en-US" dirty="0">
                <a:solidFill>
                  <a:schemeClr val="bg1"/>
                </a:solidFill>
              </a:rPr>
              <a:t>＝</a:t>
            </a:r>
            <a:r>
              <a:rPr lang="en-US" altLang="ja-JP" u="sng" dirty="0" smtClean="0">
                <a:solidFill>
                  <a:schemeClr val="bg1"/>
                </a:solidFill>
              </a:rPr>
              <a:t>10.3986</a:t>
            </a:r>
            <a:endParaRPr lang="en-US" altLang="ja-JP" u="sng" dirty="0">
              <a:solidFill>
                <a:schemeClr val="bg1"/>
              </a:solidFill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98518" y="2561532"/>
            <a:ext cx="2935705" cy="695443"/>
            <a:chOff x="198518" y="2561532"/>
            <a:chExt cx="2935705" cy="695443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98518" y="2646492"/>
              <a:ext cx="29357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</a:rPr>
                <a:t>平成</a:t>
              </a:r>
              <a:r>
                <a:rPr kumimoji="1" lang="en-US" altLang="ja-JP" sz="1600" dirty="0" smtClean="0">
                  <a:solidFill>
                    <a:schemeClr val="bg1"/>
                  </a:solidFill>
                </a:rPr>
                <a:t>29</a:t>
              </a:r>
              <a:r>
                <a:rPr kumimoji="1" lang="ja-JP" altLang="en-US" sz="1600" dirty="0" smtClean="0">
                  <a:solidFill>
                    <a:schemeClr val="bg1"/>
                  </a:solidFill>
                </a:rPr>
                <a:t>年度までに引き上げられ</a:t>
              </a:r>
              <a:endParaRPr kumimoji="1" lang="en-US" altLang="ja-JP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</a:rPr>
                <a:t>最終的に固定される保険料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角丸四角形吹き出し 4"/>
            <p:cNvSpPr/>
            <p:nvPr/>
          </p:nvSpPr>
          <p:spPr>
            <a:xfrm>
              <a:off x="288756" y="2561532"/>
              <a:ext cx="2755231" cy="695443"/>
            </a:xfrm>
            <a:prstGeom prst="wedgeRoundRectCallout">
              <a:avLst>
                <a:gd name="adj1" fmla="val -30765"/>
                <a:gd name="adj2" fmla="val -7481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198703" y="1577179"/>
            <a:ext cx="627031" cy="385011"/>
            <a:chOff x="1198703" y="1577179"/>
            <a:chExt cx="627031" cy="385011"/>
          </a:xfrm>
        </p:grpSpPr>
        <p:sp>
          <p:nvSpPr>
            <p:cNvPr id="11" name="角丸四角形吹き出し 10"/>
            <p:cNvSpPr/>
            <p:nvPr/>
          </p:nvSpPr>
          <p:spPr>
            <a:xfrm>
              <a:off x="1198703" y="1577179"/>
              <a:ext cx="627031" cy="385011"/>
            </a:xfrm>
            <a:prstGeom prst="wedgeRoundRectCallout">
              <a:avLst>
                <a:gd name="adj1" fmla="val 17040"/>
                <a:gd name="adj2" fmla="val 8125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198704" y="1614673"/>
              <a:ext cx="6270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chemeClr val="bg1"/>
                  </a:solidFill>
                </a:rPr>
                <a:t>年間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883375" y="1249167"/>
            <a:ext cx="1613846" cy="733941"/>
            <a:chOff x="1883375" y="1249167"/>
            <a:chExt cx="1613846" cy="733941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924800" y="1316936"/>
              <a:ext cx="1572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chemeClr val="bg1"/>
                  </a:solidFill>
                </a:rPr>
                <a:t>20</a:t>
              </a:r>
              <a:r>
                <a:rPr kumimoji="1" lang="ja-JP" altLang="en-US" sz="1600" dirty="0" smtClean="0">
                  <a:solidFill>
                    <a:schemeClr val="bg1"/>
                  </a:solidFill>
                </a:rPr>
                <a:t>～</a:t>
              </a:r>
              <a:r>
                <a:rPr kumimoji="1" lang="en-US" altLang="ja-JP" sz="1600" dirty="0" smtClean="0">
                  <a:solidFill>
                    <a:schemeClr val="bg1"/>
                  </a:solidFill>
                </a:rPr>
                <a:t>60</a:t>
              </a:r>
              <a:r>
                <a:rPr kumimoji="1" lang="ja-JP" altLang="en-US" sz="1600" dirty="0" smtClean="0">
                  <a:solidFill>
                    <a:schemeClr val="bg1"/>
                  </a:solidFill>
                </a:rPr>
                <a:t>歳まで全期間加入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角丸四角形吹き出し 14"/>
            <p:cNvSpPr/>
            <p:nvPr/>
          </p:nvSpPr>
          <p:spPr>
            <a:xfrm>
              <a:off x="1883375" y="1249167"/>
              <a:ext cx="1549698" cy="733941"/>
            </a:xfrm>
            <a:prstGeom prst="wedgeRoundRectCallout">
              <a:avLst>
                <a:gd name="adj1" fmla="val -40277"/>
                <a:gd name="adj2" fmla="val 8026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370714" y="1068954"/>
            <a:ext cx="121825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国民</a:t>
            </a:r>
            <a:r>
              <a:rPr lang="ja-JP" alt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年金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5731265" y="1155143"/>
            <a:ext cx="1720516" cy="795146"/>
            <a:chOff x="5486400" y="1155032"/>
            <a:chExt cx="1720516" cy="795146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5585466" y="1249167"/>
              <a:ext cx="1621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chemeClr val="bg1"/>
                  </a:solidFill>
                </a:rPr>
                <a:t>平成</a:t>
              </a:r>
              <a:r>
                <a:rPr kumimoji="1" lang="en-US" altLang="ja-JP" sz="1600" dirty="0" smtClean="0">
                  <a:solidFill>
                    <a:schemeClr val="bg1"/>
                  </a:solidFill>
                </a:rPr>
                <a:t>27</a:t>
              </a:r>
              <a:r>
                <a:rPr kumimoji="1" lang="ja-JP" altLang="en-US" sz="1600" dirty="0" smtClean="0">
                  <a:solidFill>
                    <a:schemeClr val="bg1"/>
                  </a:solidFill>
                </a:rPr>
                <a:t>年</a:t>
              </a:r>
              <a:r>
                <a:rPr kumimoji="1" lang="en-US" altLang="ja-JP" sz="1600" dirty="0" smtClean="0">
                  <a:solidFill>
                    <a:schemeClr val="bg1"/>
                  </a:solidFill>
                </a:rPr>
                <a:t>4</a:t>
              </a:r>
              <a:r>
                <a:rPr kumimoji="1" lang="ja-JP" altLang="en-US" sz="1600" dirty="0" smtClean="0">
                  <a:solidFill>
                    <a:schemeClr val="bg1"/>
                  </a:solidFill>
                </a:rPr>
                <a:t>月分からの年金額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角丸四角形吹き出し 18"/>
            <p:cNvSpPr/>
            <p:nvPr/>
          </p:nvSpPr>
          <p:spPr>
            <a:xfrm>
              <a:off x="5486400" y="1155032"/>
              <a:ext cx="1720516" cy="795146"/>
            </a:xfrm>
            <a:prstGeom prst="wedgeRoundRectCallout">
              <a:avLst>
                <a:gd name="adj1" fmla="val -25728"/>
                <a:gd name="adj2" fmla="val 7460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円/楕円 19"/>
          <p:cNvSpPr/>
          <p:nvPr/>
        </p:nvSpPr>
        <p:spPr>
          <a:xfrm>
            <a:off x="6591523" y="4007461"/>
            <a:ext cx="1132751" cy="45336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80538" y="6443931"/>
            <a:ext cx="3188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厚生労働省 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『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人口動態調査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』 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より作成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納付額&lt;受給額"/>
          <p:cNvSpPr txBox="1"/>
          <p:nvPr/>
        </p:nvSpPr>
        <p:spPr>
          <a:xfrm>
            <a:off x="3471929" y="4076524"/>
            <a:ext cx="2756628" cy="584775"/>
          </a:xfrm>
          <a:prstGeom prst="rect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納付額＜受給額</a:t>
            </a:r>
            <a:endParaRPr kumimoji="1" lang="en-US" altLang="ja-JP" sz="16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600" dirty="0" smtClean="0">
                <a:solidFill>
                  <a:schemeClr val="bg1"/>
                </a:solidFill>
              </a:rPr>
              <a:t>となる</a:t>
            </a:r>
            <a:r>
              <a:rPr lang="ja-JP" altLang="en-US" sz="1600" dirty="0">
                <a:solidFill>
                  <a:schemeClr val="bg1"/>
                </a:solidFill>
              </a:rPr>
              <a:t>人口</a:t>
            </a:r>
            <a:r>
              <a:rPr lang="ja-JP" altLang="en-US" sz="1600" dirty="0" smtClean="0">
                <a:solidFill>
                  <a:schemeClr val="bg1"/>
                </a:solidFill>
              </a:rPr>
              <a:t>がかなり多い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0059" y="1077982"/>
            <a:ext cx="85549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高齢者の増加によって介護離職の増加も進むことが考えられる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endParaRPr kumimoji="1" lang="en-US" altLang="ja-JP" dirty="0" smtClean="0"/>
          </a:p>
          <a:p>
            <a:r>
              <a:rPr kumimoji="1" lang="ja-JP" altLang="en-US" u="sng" dirty="0" smtClean="0">
                <a:solidFill>
                  <a:schemeClr val="bg1"/>
                </a:solidFill>
              </a:rPr>
              <a:t>介護離職を減少させ労働人口を増やしたい</a:t>
            </a:r>
            <a:endParaRPr kumimoji="1" lang="en-US" altLang="ja-JP" u="sng" dirty="0" smtClean="0">
              <a:solidFill>
                <a:schemeClr val="bg1"/>
              </a:solidFill>
            </a:endParaRPr>
          </a:p>
          <a:p>
            <a:endParaRPr kumimoji="1" lang="en-US" altLang="ja-JP" dirty="0" smtClean="0"/>
          </a:p>
          <a:p>
            <a:r>
              <a:rPr lang="ja-JP" altLang="en-US" dirty="0">
                <a:solidFill>
                  <a:schemeClr val="bg1"/>
                </a:solidFill>
              </a:rPr>
              <a:t>　安倍</a:t>
            </a:r>
            <a:r>
              <a:rPr lang="ja-JP" altLang="en-US" dirty="0" smtClean="0">
                <a:solidFill>
                  <a:schemeClr val="bg1"/>
                </a:solidFill>
              </a:rPr>
              <a:t>首相　新しい</a:t>
            </a:r>
            <a:r>
              <a:rPr lang="en-US" altLang="ja-JP" dirty="0" smtClean="0">
                <a:solidFill>
                  <a:schemeClr val="bg1"/>
                </a:solidFill>
              </a:rPr>
              <a:t>3</a:t>
            </a:r>
            <a:r>
              <a:rPr lang="ja-JP" altLang="en-US" dirty="0" smtClean="0">
                <a:solidFill>
                  <a:schemeClr val="bg1"/>
                </a:solidFill>
              </a:rPr>
              <a:t>本の矢　特別養護老人ホームの増設</a:t>
            </a:r>
            <a:endParaRPr lang="en-US" altLang="ja-JP" dirty="0" smtClean="0">
              <a:solidFill>
                <a:schemeClr val="bg1"/>
              </a:solidFill>
            </a:endParaRPr>
          </a:p>
          <a:p>
            <a:endParaRPr lang="en-US" altLang="ja-JP" dirty="0" smtClean="0"/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しかし</a:t>
            </a:r>
            <a:r>
              <a:rPr kumimoji="1" lang="en-US" altLang="ja-JP" dirty="0" smtClean="0">
                <a:solidFill>
                  <a:schemeClr val="bg1"/>
                </a:solidFill>
              </a:rPr>
              <a:t>…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　　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　　　　　　　　介護職員のための保障の充実</a:t>
            </a:r>
            <a:endParaRPr lang="en-US" altLang="ja-JP" sz="28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ja-JP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　　　　　　　　　　　労働環境の改良化</a:t>
            </a:r>
            <a:endParaRPr lang="en-US" altLang="ja-JP" sz="28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321" y="5110576"/>
            <a:ext cx="2308679" cy="153632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27" y="826314"/>
            <a:ext cx="2257425" cy="202882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614110" y="269777"/>
            <a:ext cx="38267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介護離職</a:t>
            </a:r>
            <a:endParaRPr lang="ja-JP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84015" y="2958575"/>
            <a:ext cx="4667911" cy="5634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7634" y="3030665"/>
            <a:ext cx="453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介護職員の給料が平均給料より</a:t>
            </a:r>
            <a:r>
              <a:rPr lang="en-US" altLang="ja-JP" dirty="0">
                <a:solidFill>
                  <a:schemeClr val="bg1"/>
                </a:solidFill>
              </a:rPr>
              <a:t>10</a:t>
            </a:r>
            <a:r>
              <a:rPr lang="ja-JP" altLang="en-US" dirty="0">
                <a:solidFill>
                  <a:schemeClr val="bg1"/>
                </a:solidFill>
              </a:rPr>
              <a:t>万円低い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85566" y="3325158"/>
            <a:ext cx="342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精神的・体力的ストレスが大きい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614110" y="3270260"/>
            <a:ext cx="4125346" cy="5508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4166447" y="3712796"/>
            <a:ext cx="779059" cy="445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27941" y="4374442"/>
            <a:ext cx="203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介護職離れ増加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501189" y="4312463"/>
            <a:ext cx="2225842" cy="5068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44151" y="4544376"/>
            <a:ext cx="185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 smtClean="0">
                <a:solidFill>
                  <a:schemeClr val="bg1"/>
                </a:solidFill>
              </a:rPr>
              <a:t>人材確保が必要</a:t>
            </a:r>
            <a:endParaRPr kumimoji="1" lang="ja-JP" altLang="en-US" u="sng" dirty="0">
              <a:solidFill>
                <a:schemeClr val="bg1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5533103" y="4572578"/>
            <a:ext cx="811048" cy="156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  <p:bldP spid="7" grpId="0" animBg="1"/>
      <p:bldP spid="8" grpId="0"/>
      <p:bldP spid="15" grpId="0" animBg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2124" y="776892"/>
            <a:ext cx="8274676" cy="563875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4-3. </a:t>
            </a:r>
            <a:r>
              <a:rPr lang="ja-JP" altLang="en-US" sz="3200" dirty="0" smtClean="0">
                <a:solidFill>
                  <a:schemeClr val="bg1"/>
                </a:solidFill>
              </a:rPr>
              <a:t>資本と労働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556792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労働力供給量を増やすには</a:t>
            </a:r>
            <a:r>
              <a:rPr lang="en-US" altLang="ja-JP" sz="36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ja-JP" altLang="en-US" sz="3600" dirty="0" smtClean="0">
                <a:solidFill>
                  <a:schemeClr val="bg1"/>
                </a:solidFill>
              </a:rPr>
              <a:t>国内の労働量では足りない。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endParaRPr kumimoji="1" lang="en-US" altLang="ja-JP" sz="3600" dirty="0">
              <a:solidFill>
                <a:schemeClr val="bg1"/>
              </a:solidFill>
            </a:endParaRPr>
          </a:p>
          <a:p>
            <a:endParaRPr lang="en-US" altLang="ja-JP" sz="36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3600" dirty="0" smtClean="0">
                <a:solidFill>
                  <a:schemeClr val="bg1"/>
                </a:solidFill>
              </a:rPr>
              <a:t>①外国から供給→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移民受け入れ</a:t>
            </a:r>
            <a:endParaRPr lang="en-US" altLang="ja-JP" sz="3600" u="sng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3600" dirty="0" smtClean="0">
                <a:solidFill>
                  <a:schemeClr val="bg1"/>
                </a:solidFill>
              </a:rPr>
              <a:t>②資本で補う→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機械化</a:t>
            </a:r>
            <a:endParaRPr lang="ja-JP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203848" y="2996952"/>
            <a:ext cx="79208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5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1" y="2045368"/>
            <a:ext cx="8115299" cy="1167063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3600" dirty="0" smtClean="0"/>
              <a:t>2.</a:t>
            </a:r>
            <a:r>
              <a:rPr lang="ja-JP" altLang="en-US" sz="3600" dirty="0" smtClean="0"/>
              <a:t>日本の現状</a:t>
            </a:r>
            <a:endParaRPr lang="ja-JP" altLang="en-US" sz="36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68350" y="3465095"/>
            <a:ext cx="7867650" cy="1132306"/>
          </a:xfrm>
        </p:spPr>
        <p:txBody>
          <a:bodyPr>
            <a:noAutofit/>
          </a:bodyPr>
          <a:lstStyle/>
          <a:p>
            <a:pPr algn="l"/>
            <a:endParaRPr kumimoji="1"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7AC9-D0A7-4E3F-A69C-2883F10CDF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120804"/>
              </p:ext>
            </p:extLst>
          </p:nvPr>
        </p:nvGraphicFramePr>
        <p:xfrm>
          <a:off x="467544" y="693241"/>
          <a:ext cx="7920880" cy="541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5243954" y="150685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リーマンショック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msp.c.yimg.jp/yjimage?q=f.C79DQXyLF_rxAZKXUG3XDTYIfGGHf08SZ91Xp9yE6Rw.f3.bbIbKGlGjHYwbH_KqHNKDgEqSnFOZ43LecS2f6IGf9xFWJA25StlFHUZWPkEwyKK4SQdYyDJIBlAFGRYgUNTR5WElR8Z.5zLtSD&amp;sig=13ar9dupc&amp;x=226&amp;y=2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25144"/>
            <a:ext cx="1800200" cy="1776304"/>
          </a:xfrm>
          <a:prstGeom prst="rect">
            <a:avLst/>
          </a:prstGeom>
          <a:noFill/>
        </p:spPr>
      </p:pic>
      <p:sp>
        <p:nvSpPr>
          <p:cNvPr id="4" name="角丸四角形 3"/>
          <p:cNvSpPr/>
          <p:nvPr/>
        </p:nvSpPr>
        <p:spPr>
          <a:xfrm>
            <a:off x="6588224" y="2492896"/>
            <a:ext cx="1800200" cy="136815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56511" y="6310794"/>
            <a:ext cx="3363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総務省</a:t>
            </a:r>
            <a:r>
              <a:rPr lang="ja-JP" altLang="en-US" sz="1100" dirty="0" smtClean="0">
                <a:solidFill>
                  <a:schemeClr val="bg1"/>
                </a:solidFill>
              </a:rPr>
              <a:t>統計局</a:t>
            </a:r>
            <a:r>
              <a:rPr lang="en-US" altLang="ja-JP" sz="1100" dirty="0">
                <a:solidFill>
                  <a:schemeClr val="bg1"/>
                </a:solidFill>
              </a:rPr>
              <a:t> </a:t>
            </a:r>
            <a:r>
              <a:rPr lang="ja-JP" altLang="en-US" sz="1100" dirty="0" smtClean="0">
                <a:solidFill>
                  <a:schemeClr val="bg1"/>
                </a:solidFill>
              </a:rPr>
              <a:t>政府</a:t>
            </a:r>
            <a:r>
              <a:rPr lang="ja-JP" altLang="en-US" sz="1100" dirty="0">
                <a:solidFill>
                  <a:schemeClr val="bg1"/>
                </a:solidFill>
              </a:rPr>
              <a:t>統計</a:t>
            </a:r>
            <a:r>
              <a:rPr lang="ja-JP" altLang="en-US" sz="1100" dirty="0" smtClean="0">
                <a:solidFill>
                  <a:schemeClr val="bg1"/>
                </a:solidFill>
              </a:rPr>
              <a:t>の窓口　より作成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3" y="328032"/>
            <a:ext cx="6377940" cy="1175480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ドイツ</a:t>
            </a:r>
            <a:r>
              <a:rPr lang="ja-JP" altLang="en-US" dirty="0" smtClean="0">
                <a:solidFill>
                  <a:schemeClr val="bg1"/>
                </a:solidFill>
              </a:rPr>
              <a:t>の失敗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99591" y="4990419"/>
            <a:ext cx="7344816" cy="1368152"/>
            <a:chOff x="611560" y="4797152"/>
            <a:chExt cx="7344816" cy="1368152"/>
          </a:xfrm>
        </p:grpSpPr>
        <p:sp>
          <p:nvSpPr>
            <p:cNvPr id="10" name="円/楕円 9"/>
            <p:cNvSpPr/>
            <p:nvPr/>
          </p:nvSpPr>
          <p:spPr>
            <a:xfrm>
              <a:off x="611560" y="4797152"/>
              <a:ext cx="7344816" cy="13681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99592" y="5130483"/>
              <a:ext cx="7056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 smtClean="0">
                  <a:solidFill>
                    <a:schemeClr val="bg1"/>
                  </a:solidFill>
                </a:rPr>
                <a:t>原因：安価な労働者の大量受け入れ</a:t>
              </a:r>
              <a:endParaRPr kumimoji="1" lang="ja-JP" alt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72" y="2661810"/>
            <a:ext cx="1735691" cy="1261269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1185156" y="1621121"/>
            <a:ext cx="647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</a:rPr>
              <a:t>戦後の労働力不足から移民を大量受け入れ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917060" y="2153972"/>
            <a:ext cx="5309878" cy="1071605"/>
            <a:chOff x="1917060" y="2153972"/>
            <a:chExt cx="5309878" cy="107160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583" y="2153972"/>
              <a:ext cx="1627773" cy="477427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1917060" y="2763912"/>
              <a:ext cx="5309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</a:rPr>
                <a:t>高度経済成長期を</a:t>
              </a:r>
              <a:r>
                <a:rPr lang="ja-JP" altLang="en-US" sz="2400" dirty="0" smtClean="0">
                  <a:solidFill>
                    <a:schemeClr val="bg1"/>
                  </a:solidFill>
                </a:rPr>
                <a:t>支える</a:t>
              </a:r>
              <a:endParaRPr lang="en-US" altLang="ja-JP" sz="2400" dirty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562706" y="2994714"/>
            <a:ext cx="5008475" cy="1440160"/>
            <a:chOff x="3562706" y="2994714"/>
            <a:chExt cx="5008475" cy="1440160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5762869" y="2994714"/>
              <a:ext cx="2808312" cy="1440160"/>
              <a:chOff x="5427850" y="3007709"/>
              <a:chExt cx="2808312" cy="1440160"/>
            </a:xfrm>
          </p:grpSpPr>
          <p:sp>
            <p:nvSpPr>
              <p:cNvPr id="8" name="爆発 1 7"/>
              <p:cNvSpPr/>
              <p:nvPr/>
            </p:nvSpPr>
            <p:spPr>
              <a:xfrm>
                <a:off x="5427850" y="3007709"/>
                <a:ext cx="2808312" cy="144016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5787890" y="3525066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bg1"/>
                    </a:solidFill>
                  </a:rPr>
                  <a:t>オイルショック発生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706" y="3454469"/>
              <a:ext cx="1640650" cy="558899"/>
            </a:xfrm>
            <a:prstGeom prst="rect">
              <a:avLst/>
            </a:prstGeom>
          </p:spPr>
        </p:pic>
      </p:grpSp>
      <p:sp>
        <p:nvSpPr>
          <p:cNvPr id="18" name="テキスト ボックス 17"/>
          <p:cNvSpPr txBox="1"/>
          <p:nvPr/>
        </p:nvSpPr>
        <p:spPr>
          <a:xfrm>
            <a:off x="1770199" y="4242260"/>
            <a:ext cx="530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</a:rPr>
              <a:t>大量の失業者が社会保障を圧迫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7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1098610"/>
            <a:ext cx="36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現在のドイツ</a:t>
            </a:r>
            <a:r>
              <a:rPr kumimoji="1" lang="en-US" altLang="ja-JP" sz="2400" dirty="0" smtClean="0">
                <a:solidFill>
                  <a:sysClr val="windowText" lastClr="000000"/>
                </a:solidFill>
              </a:rPr>
              <a:t>…</a:t>
            </a:r>
          </a:p>
          <a:p>
            <a:endParaRPr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“移民のドイツ人化”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760630" y="1548081"/>
            <a:ext cx="5203857" cy="1440160"/>
            <a:chOff x="3851920" y="1288795"/>
            <a:chExt cx="5112568" cy="1440160"/>
          </a:xfrm>
        </p:grpSpPr>
        <p:sp>
          <p:nvSpPr>
            <p:cNvPr id="3" name="角丸四角形吹き出し 2"/>
            <p:cNvSpPr/>
            <p:nvPr/>
          </p:nvSpPr>
          <p:spPr>
            <a:xfrm rot="5400000" flipH="1">
              <a:off x="5688124" y="-547409"/>
              <a:ext cx="1440160" cy="5112568"/>
            </a:xfrm>
            <a:prstGeom prst="wedgeRoundRectCallout">
              <a:avLst>
                <a:gd name="adj1" fmla="val -1732"/>
                <a:gd name="adj2" fmla="val 5844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11960" y="1484784"/>
              <a:ext cx="46505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/>
                <a:t>長期在住（１年以上）の移民には</a:t>
              </a:r>
              <a:r>
                <a:rPr lang="ja-JP" altLang="en-US" sz="2000" dirty="0" smtClean="0"/>
                <a:t>ドイツ語、文化、法律、価値観に関する講習を受けさせる社会統合政策の実施</a:t>
              </a:r>
              <a:endParaRPr kumimoji="1" lang="ja-JP" altLang="en-US" sz="2000" dirty="0"/>
            </a:p>
          </p:txBody>
        </p:sp>
      </p:grpSp>
      <p:sp>
        <p:nvSpPr>
          <p:cNvPr id="14" name="下矢印 13"/>
          <p:cNvSpPr/>
          <p:nvPr/>
        </p:nvSpPr>
        <p:spPr>
          <a:xfrm>
            <a:off x="3953319" y="3979432"/>
            <a:ext cx="1570086" cy="79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856111" y="5092025"/>
            <a:ext cx="7882662" cy="924844"/>
            <a:chOff x="540913" y="5347122"/>
            <a:chExt cx="7882662" cy="924844"/>
          </a:xfrm>
        </p:grpSpPr>
        <p:sp>
          <p:nvSpPr>
            <p:cNvPr id="16" name="円/楕円 15"/>
            <p:cNvSpPr/>
            <p:nvPr/>
          </p:nvSpPr>
          <p:spPr>
            <a:xfrm>
              <a:off x="540913" y="5347122"/>
              <a:ext cx="7882662" cy="92484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825916" y="5557661"/>
              <a:ext cx="7493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ysClr val="windowText" lastClr="000000"/>
                  </a:solidFill>
                </a:rPr>
                <a:t>初めから高度な技術・教養を有する外国人を受け入れる</a:t>
              </a:r>
              <a:endParaRPr kumimoji="1" lang="ja-JP" altLang="en-US" sz="2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856111" y="3229886"/>
            <a:ext cx="5243358" cy="461665"/>
            <a:chOff x="856111" y="3229886"/>
            <a:chExt cx="5243358" cy="461665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807170" y="3229886"/>
              <a:ext cx="429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u="sng" dirty="0" smtClean="0">
                  <a:solidFill>
                    <a:schemeClr val="bg1"/>
                  </a:solidFill>
                </a:rPr>
                <a:t>デメリット：コストがかかる</a:t>
              </a:r>
              <a:endParaRPr kumimoji="1" lang="ja-JP" altLang="en-US" sz="2400" u="sng" dirty="0">
                <a:solidFill>
                  <a:schemeClr val="bg1"/>
                </a:solidFill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143740" y="3019819"/>
              <a:ext cx="375800" cy="951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28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410944" cy="1143000"/>
          </a:xfrm>
        </p:spPr>
        <p:txBody>
          <a:bodyPr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選択的移民制度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683567" y="1484784"/>
            <a:ext cx="2552927" cy="864096"/>
            <a:chOff x="683567" y="1484784"/>
            <a:chExt cx="2552927" cy="864096"/>
          </a:xfrm>
        </p:grpSpPr>
        <p:sp>
          <p:nvSpPr>
            <p:cNvPr id="6" name="円/楕円 5"/>
            <p:cNvSpPr/>
            <p:nvPr/>
          </p:nvSpPr>
          <p:spPr>
            <a:xfrm>
              <a:off x="683567" y="1484784"/>
              <a:ext cx="2552927" cy="86409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719572" y="1701679"/>
              <a:ext cx="2516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solidFill>
                    <a:schemeClr val="bg1"/>
                  </a:solidFill>
                </a:rPr>
                <a:t>選択的移民制度</a:t>
              </a:r>
              <a:endParaRPr kumimoji="1" lang="en-US" altLang="ja-JP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3766004" y="149237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知識や教養が高い水準であるか専門的な技術・能力を有する者のみを移民として受け入れる制度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9572" y="288051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フランスを始めとした多くの欧州先進国が採用している。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32686" y="3337941"/>
            <a:ext cx="433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solidFill>
                  <a:schemeClr val="bg1"/>
                </a:solidFill>
              </a:rPr>
              <a:t>メリット</a:t>
            </a:r>
            <a:endParaRPr lang="en-US" altLang="ja-JP" sz="2000" u="sng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 smtClean="0">
                <a:solidFill>
                  <a:schemeClr val="bg1"/>
                </a:solidFill>
              </a:rPr>
              <a:t>産業構造の高度化・</a:t>
            </a:r>
            <a:r>
              <a:rPr lang="ja-JP" altLang="en-US" sz="2000" dirty="0" smtClean="0">
                <a:solidFill>
                  <a:schemeClr val="bg1"/>
                </a:solidFill>
              </a:rPr>
              <a:t>経済</a:t>
            </a:r>
            <a:r>
              <a:rPr lang="ja-JP" altLang="en-US" sz="2000" dirty="0">
                <a:solidFill>
                  <a:schemeClr val="bg1"/>
                </a:solidFill>
              </a:rPr>
              <a:t>成長</a:t>
            </a:r>
            <a:r>
              <a:rPr lang="ja-JP" altLang="en-US" sz="2000" dirty="0" smtClean="0">
                <a:solidFill>
                  <a:schemeClr val="bg1"/>
                </a:solidFill>
              </a:rPr>
              <a:t>を促進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91580" y="5107422"/>
            <a:ext cx="7416824" cy="1368152"/>
            <a:chOff x="719572" y="5105219"/>
            <a:chExt cx="7416824" cy="1368152"/>
          </a:xfrm>
        </p:grpSpPr>
        <p:sp>
          <p:nvSpPr>
            <p:cNvPr id="9" name="円/楕円 8"/>
            <p:cNvSpPr/>
            <p:nvPr/>
          </p:nvSpPr>
          <p:spPr>
            <a:xfrm>
              <a:off x="719572" y="5105219"/>
              <a:ext cx="7416824" cy="13681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92387" y="5341940"/>
              <a:ext cx="56253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 smtClean="0">
                  <a:solidFill>
                    <a:srgbClr val="FF0000"/>
                  </a:solidFill>
                </a:rPr>
                <a:t>移民が働きたいと思わせる</a:t>
              </a:r>
              <a:endParaRPr kumimoji="1" lang="en-US" altLang="ja-JP" sz="2800" dirty="0" smtClean="0">
                <a:solidFill>
                  <a:srgbClr val="FF0000"/>
                </a:solidFill>
              </a:endParaRPr>
            </a:p>
            <a:p>
              <a:pPr algn="ctr"/>
              <a:r>
                <a:rPr kumimoji="1" lang="ja-JP" altLang="en-US" sz="2800" dirty="0" smtClean="0">
                  <a:solidFill>
                    <a:srgbClr val="FF0000"/>
                  </a:solidFill>
                </a:rPr>
                <a:t>他国との絶対的優位性が不可欠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下矢印 11"/>
          <p:cNvSpPr/>
          <p:nvPr/>
        </p:nvSpPr>
        <p:spPr>
          <a:xfrm>
            <a:off x="3714949" y="4192542"/>
            <a:ext cx="1570086" cy="79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7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967411"/>
            <a:ext cx="628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・移民の問題点　　人口密度に与える影響　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4067944" y="1511610"/>
            <a:ext cx="100811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2279775" y="2090867"/>
            <a:ext cx="4896544" cy="1944216"/>
            <a:chOff x="2267744" y="2272806"/>
            <a:chExt cx="4896544" cy="1944216"/>
          </a:xfrm>
        </p:grpSpPr>
        <p:sp>
          <p:nvSpPr>
            <p:cNvPr id="5" name="爆発 1 4"/>
            <p:cNvSpPr/>
            <p:nvPr/>
          </p:nvSpPr>
          <p:spPr>
            <a:xfrm>
              <a:off x="2267744" y="2272806"/>
              <a:ext cx="4896544" cy="1944216"/>
            </a:xfrm>
            <a:prstGeom prst="irregularSeal1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275856" y="3010888"/>
              <a:ext cx="2880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chemeClr val="bg1"/>
                  </a:solidFill>
                </a:rPr>
                <a:t>産業用ロボットの活用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395536" y="414908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技術革新による産業用ロボットの供給拡大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1128"/>
            <a:ext cx="1533827" cy="1805331"/>
          </a:xfrm>
          <a:prstGeom prst="rect">
            <a:avLst/>
          </a:prstGeom>
          <a:noFill/>
        </p:spPr>
      </p:pic>
      <p:grpSp>
        <p:nvGrpSpPr>
          <p:cNvPr id="9" name="グループ化 8"/>
          <p:cNvGrpSpPr/>
          <p:nvPr/>
        </p:nvGrpSpPr>
        <p:grpSpPr>
          <a:xfrm>
            <a:off x="395536" y="4689900"/>
            <a:ext cx="8352928" cy="1072973"/>
            <a:chOff x="395536" y="4689900"/>
            <a:chExt cx="8352928" cy="1072973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95536" y="5301208"/>
              <a:ext cx="8352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solidFill>
                    <a:schemeClr val="bg1"/>
                  </a:solidFill>
                </a:rPr>
                <a:t>設備投資増加による</a:t>
              </a:r>
              <a:r>
                <a:rPr kumimoji="1" lang="ja-JP" altLang="en-US" sz="2400" dirty="0" smtClean="0">
                  <a:solidFill>
                    <a:srgbClr val="FF0000"/>
                  </a:solidFill>
                </a:rPr>
                <a:t>生産性の向上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下矢印 9"/>
            <p:cNvSpPr/>
            <p:nvPr/>
          </p:nvSpPr>
          <p:spPr>
            <a:xfrm>
              <a:off x="4067944" y="4689900"/>
              <a:ext cx="1008112" cy="5752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55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965051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・機械化の問題点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704022"/>
            <a:ext cx="256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雇用機会の減少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24128" y="4766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例：アメリカ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5862" y="846004"/>
            <a:ext cx="4943778" cy="33947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248472" cy="3177867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5004048" y="4581128"/>
            <a:ext cx="2736304" cy="1008112"/>
            <a:chOff x="5004048" y="4581128"/>
            <a:chExt cx="2736304" cy="1008112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292080" y="4869160"/>
              <a:ext cx="2232248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chemeClr val="bg1"/>
                  </a:solidFill>
                </a:rPr>
                <a:t>労働市場の二極化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5004048" y="4581128"/>
              <a:ext cx="2736304" cy="10081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1755782" y="2136573"/>
            <a:ext cx="2054387" cy="1292427"/>
            <a:chOff x="1755782" y="2136573"/>
            <a:chExt cx="2054387" cy="1292427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809301" y="2708920"/>
              <a:ext cx="2000868" cy="720080"/>
              <a:chOff x="2051720" y="2420888"/>
              <a:chExt cx="1872208" cy="720080"/>
            </a:xfrm>
          </p:grpSpPr>
          <p:sp>
            <p:nvSpPr>
              <p:cNvPr id="4" name="テキスト ボックス 3"/>
              <p:cNvSpPr txBox="1"/>
              <p:nvPr/>
            </p:nvSpPr>
            <p:spPr>
              <a:xfrm>
                <a:off x="2087724" y="2562448"/>
                <a:ext cx="18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000" dirty="0" smtClean="0">
                    <a:solidFill>
                      <a:schemeClr val="bg1"/>
                    </a:solidFill>
                  </a:rPr>
                  <a:t>失業率の増加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2051720" y="2420888"/>
                <a:ext cx="1872208" cy="7200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下矢印 14"/>
            <p:cNvSpPr/>
            <p:nvPr/>
          </p:nvSpPr>
          <p:spPr>
            <a:xfrm rot="19116717">
              <a:off x="1755782" y="2136573"/>
              <a:ext cx="499772" cy="6438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4600574" y="5589240"/>
            <a:ext cx="3914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ブリニョルフソン</a:t>
            </a:r>
            <a:r>
              <a:rPr lang="en-US" altLang="ja-JP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,</a:t>
            </a:r>
            <a:r>
              <a:rPr lang="ja-JP" altLang="en-US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エリック ・マカフィー</a:t>
            </a:r>
            <a:r>
              <a:rPr lang="en-US" altLang="ja-JP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,</a:t>
            </a:r>
            <a:r>
              <a:rPr lang="ja-JP" altLang="en-US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アンドリュー  （</a:t>
            </a:r>
            <a:r>
              <a:rPr lang="en-US" altLang="ja-JP" sz="12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2013)</a:t>
            </a:r>
            <a:r>
              <a:rPr lang="ja-JP" altLang="en-US" sz="12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「機械との競争」</a:t>
            </a:r>
            <a:endParaRPr kumimoji="1" lang="en-US" altLang="ja-JP" sz="1200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1200" dirty="0" smtClean="0">
                <a:solidFill>
                  <a:schemeClr val="bg1"/>
                </a:solidFill>
              </a:rPr>
              <a:t>図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3-4  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ｐｐ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.71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1200" dirty="0" smtClean="0">
                <a:solidFill>
                  <a:schemeClr val="bg1"/>
                </a:solidFill>
              </a:rPr>
              <a:t>図</a:t>
            </a:r>
            <a:r>
              <a:rPr lang="en-US" altLang="ja-JP" sz="1200" dirty="0" smtClean="0">
                <a:solidFill>
                  <a:schemeClr val="bg1"/>
                </a:solidFill>
              </a:rPr>
              <a:t>3-5  </a:t>
            </a:r>
            <a:r>
              <a:rPr lang="ja-JP" altLang="en-US" sz="1200" dirty="0" smtClean="0">
                <a:solidFill>
                  <a:schemeClr val="bg1"/>
                </a:solidFill>
              </a:rPr>
              <a:t>ｐｐ</a:t>
            </a:r>
            <a:r>
              <a:rPr lang="en-US" altLang="ja-JP" sz="1200" dirty="0" smtClean="0">
                <a:solidFill>
                  <a:schemeClr val="bg1"/>
                </a:solidFill>
              </a:rPr>
              <a:t>.80  </a:t>
            </a:r>
            <a:r>
              <a:rPr lang="ja-JP" altLang="en-US" sz="1200" dirty="0" smtClean="0">
                <a:solidFill>
                  <a:schemeClr val="bg1"/>
                </a:solidFill>
              </a:rPr>
              <a:t>より引用</a:t>
            </a:r>
            <a:endParaRPr lang="en-US" altLang="ja-JP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5715" y="748561"/>
            <a:ext cx="2164455" cy="626828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b">
            <a:normAutofit/>
          </a:bodyPr>
          <a:lstStyle/>
          <a:p>
            <a:pPr algn="l"/>
            <a:r>
              <a:rPr lang="en-US" altLang="ja-JP" sz="3600" dirty="0"/>
              <a:t>5</a:t>
            </a:r>
            <a:r>
              <a:rPr lang="en-US" altLang="ja-JP" sz="3600" dirty="0" smtClean="0"/>
              <a:t>.</a:t>
            </a:r>
            <a:r>
              <a:rPr lang="ja-JP" altLang="en-US" sz="3600" dirty="0"/>
              <a:t> </a:t>
            </a:r>
            <a:r>
              <a:rPr lang="ja-JP" altLang="en-US" sz="3600" dirty="0" smtClean="0"/>
              <a:t>まとめ</a:t>
            </a:r>
            <a:endParaRPr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7AC9-D0A7-4E3F-A69C-2883F10CDF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398040" y="1553889"/>
            <a:ext cx="8466221" cy="3468871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ja-JP" altLang="en-US" sz="2000" dirty="0" smtClean="0">
                <a:solidFill>
                  <a:schemeClr val="tx1"/>
                </a:solidFill>
              </a:rPr>
              <a:t>若年層</a:t>
            </a:r>
            <a:r>
              <a:rPr lang="ja-JP" altLang="en-US" sz="2000" dirty="0" smtClean="0">
                <a:solidFill>
                  <a:schemeClr val="tx1"/>
                </a:solidFill>
              </a:rPr>
              <a:t>・・・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子育て支援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ja-JP" altLang="en-US" sz="2000" dirty="0" smtClean="0">
                <a:solidFill>
                  <a:schemeClr val="tx1"/>
                </a:solidFill>
              </a:rPr>
              <a:t>生産年齢・・・介護が必要な親を抱える労働者が継続して働くための支援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2000" dirty="0" smtClean="0">
                <a:solidFill>
                  <a:schemeClr val="tx1"/>
                </a:solidFill>
              </a:rPr>
              <a:t>		</a:t>
            </a:r>
            <a:r>
              <a:rPr lang="ja-JP" altLang="en-US" sz="2000" dirty="0" smtClean="0">
                <a:solidFill>
                  <a:schemeClr val="tx1"/>
                </a:solidFill>
              </a:rPr>
              <a:t>　正規雇用への積極的な登用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smtClean="0">
                <a:solidFill>
                  <a:schemeClr val="tx1"/>
                </a:solidFill>
              </a:rPr>
              <a:t>	</a:t>
            </a:r>
            <a:r>
              <a:rPr lang="ja-JP" altLang="en-US" sz="2000" u="sng" dirty="0" smtClean="0">
                <a:solidFill>
                  <a:schemeClr val="tx1"/>
                </a:solidFill>
              </a:rPr>
              <a:t>男性</a:t>
            </a:r>
            <a:r>
              <a:rPr lang="en-US" altLang="ja-JP" sz="2000" u="sng" dirty="0" smtClean="0">
                <a:solidFill>
                  <a:schemeClr val="tx1"/>
                </a:solidFill>
              </a:rPr>
              <a:t>60</a:t>
            </a:r>
            <a:r>
              <a:rPr lang="ja-JP" altLang="en-US" sz="2000" u="sng" dirty="0" smtClean="0">
                <a:solidFill>
                  <a:schemeClr val="tx1"/>
                </a:solidFill>
              </a:rPr>
              <a:t>～</a:t>
            </a:r>
            <a:r>
              <a:rPr lang="en-US" altLang="ja-JP" sz="2000" u="sng" dirty="0" smtClean="0">
                <a:solidFill>
                  <a:schemeClr val="tx1"/>
                </a:solidFill>
              </a:rPr>
              <a:t>64</a:t>
            </a:r>
            <a:r>
              <a:rPr lang="ja-JP" altLang="en-US" sz="2000" u="sng" dirty="0" smtClean="0">
                <a:solidFill>
                  <a:schemeClr val="tx1"/>
                </a:solidFill>
              </a:rPr>
              <a:t>歳、女性</a:t>
            </a:r>
            <a:r>
              <a:rPr lang="en-US" altLang="ja-JP" sz="2000" u="sng" dirty="0" smtClean="0">
                <a:solidFill>
                  <a:schemeClr val="tx1"/>
                </a:solidFill>
              </a:rPr>
              <a:t>40</a:t>
            </a:r>
            <a:r>
              <a:rPr lang="ja-JP" altLang="en-US" sz="2000" u="sng" dirty="0" smtClean="0">
                <a:solidFill>
                  <a:schemeClr val="tx1"/>
                </a:solidFill>
              </a:rPr>
              <a:t>～</a:t>
            </a:r>
            <a:r>
              <a:rPr lang="en-US" altLang="ja-JP" sz="2000" u="sng" dirty="0" smtClean="0">
                <a:solidFill>
                  <a:schemeClr val="tx1"/>
                </a:solidFill>
              </a:rPr>
              <a:t>59</a:t>
            </a:r>
            <a:r>
              <a:rPr lang="ja-JP" altLang="en-US" sz="2000" u="sng" dirty="0" smtClean="0">
                <a:solidFill>
                  <a:schemeClr val="tx1"/>
                </a:solidFill>
              </a:rPr>
              <a:t>歳</a:t>
            </a:r>
            <a:r>
              <a:rPr lang="ja-JP" altLang="en-US" sz="2000" dirty="0" smtClean="0">
                <a:solidFill>
                  <a:schemeClr val="tx1"/>
                </a:solidFill>
              </a:rPr>
              <a:t>の活用がカギ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l"/>
            <a:r>
              <a:rPr kumimoji="1" lang="en-US" altLang="ja-JP" sz="2000" dirty="0">
                <a:solidFill>
                  <a:schemeClr val="tx1"/>
                </a:solidFill>
              </a:rPr>
              <a:t>	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</a:rPr>
              <a:t>高齢者・・・生産年齢人口への組み入れ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l"/>
            <a:endParaRPr kumimoji="1" lang="en-US" altLang="ja-JP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</a:rPr>
              <a:t>労働生産性の向上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6285" y="372983"/>
            <a:ext cx="4578016" cy="1293028"/>
          </a:xfrm>
        </p:spPr>
        <p:txBody>
          <a:bodyPr/>
          <a:lstStyle/>
          <a:p>
            <a:pPr algn="ctr"/>
            <a:r>
              <a:rPr lang="ja-JP" altLang="en-US" dirty="0" smtClean="0"/>
              <a:t>参考</a:t>
            </a:r>
            <a:r>
              <a:rPr lang="ja-JP" altLang="en-US" dirty="0"/>
              <a:t>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1065" y="1680243"/>
            <a:ext cx="7998585" cy="4676108"/>
          </a:xfrm>
        </p:spPr>
        <p:txBody>
          <a:bodyPr/>
          <a:lstStyle/>
          <a:p>
            <a:r>
              <a:rPr kumimoji="1" lang="ja-JP" altLang="en-US" sz="1400" dirty="0" smtClean="0">
                <a:latin typeface="+mn-ea"/>
              </a:rPr>
              <a:t>総務省統計局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1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（</a:t>
            </a:r>
            <a:r>
              <a:rPr lang="en-US" altLang="ja-JP" sz="1100" dirty="0">
                <a:latin typeface="Century" panose="02040604050505020304" pitchFamily="18" charset="0"/>
                <a:ea typeface="HGPｺﾞｼｯｸE" panose="020B0900000000000000" pitchFamily="50" charset="-128"/>
              </a:rPr>
              <a:t>http://www.stat.go.jp/</a:t>
            </a:r>
            <a:r>
              <a:rPr kumimoji="1" lang="ja-JP" altLang="en-US" sz="11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）</a:t>
            </a:r>
            <a:endParaRPr kumimoji="1" lang="en-US" altLang="ja-JP" sz="1100" dirty="0" smtClean="0">
              <a:latin typeface="Century" panose="02040604050505020304" pitchFamily="18" charset="0"/>
              <a:ea typeface="HGPｺﾞｼｯｸE" panose="020B0900000000000000" pitchFamily="50" charset="-128"/>
            </a:endParaRPr>
          </a:p>
          <a:p>
            <a:r>
              <a:rPr lang="ja-JP" altLang="en-US" sz="1400" dirty="0" smtClean="0">
                <a:latin typeface="+mn-ea"/>
              </a:rPr>
              <a:t>厚生労働省</a:t>
            </a:r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1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（</a:t>
            </a:r>
            <a:r>
              <a:rPr lang="en-US" altLang="ja-JP" sz="1100" dirty="0">
                <a:latin typeface="Century" panose="02040604050505020304" pitchFamily="18" charset="0"/>
                <a:ea typeface="HGPｺﾞｼｯｸE" panose="020B0900000000000000" pitchFamily="50" charset="-128"/>
              </a:rPr>
              <a:t>http://www.mhlw.go.jp</a:t>
            </a:r>
            <a:r>
              <a:rPr lang="en-US" altLang="ja-JP" sz="11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/</a:t>
            </a:r>
            <a:r>
              <a:rPr lang="ja-JP" altLang="en-US" sz="11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）</a:t>
            </a:r>
            <a:endParaRPr lang="en-US" altLang="ja-JP" sz="1100" dirty="0" smtClean="0">
              <a:latin typeface="Century" panose="02040604050505020304" pitchFamily="18" charset="0"/>
              <a:ea typeface="HGPｺﾞｼｯｸE" panose="020B0900000000000000" pitchFamily="50" charset="-128"/>
            </a:endParaRPr>
          </a:p>
          <a:p>
            <a:r>
              <a:rPr kumimoji="1" lang="ja-JP" altLang="en-US" sz="1400" dirty="0" smtClean="0">
                <a:latin typeface="+mn-ea"/>
              </a:rPr>
              <a:t>内閣府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1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（</a:t>
            </a:r>
            <a:r>
              <a:rPr lang="en-US" altLang="ja-JP" sz="1100" dirty="0">
                <a:latin typeface="Century" panose="02040604050505020304" pitchFamily="18" charset="0"/>
                <a:ea typeface="HGPｺﾞｼｯｸE" panose="020B0900000000000000" pitchFamily="50" charset="-128"/>
              </a:rPr>
              <a:t>http://www.cao.go.jp/</a:t>
            </a:r>
            <a:r>
              <a:rPr kumimoji="1" lang="ja-JP" altLang="en-US" sz="11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）</a:t>
            </a:r>
            <a:endParaRPr kumimoji="1" lang="en-US" altLang="ja-JP" sz="1400" dirty="0" smtClean="0">
              <a:latin typeface="Century" panose="02040604050505020304" pitchFamily="18" charset="0"/>
              <a:ea typeface="HGPｺﾞｼｯｸE" panose="020B0900000000000000" pitchFamily="50" charset="-128"/>
            </a:endParaRPr>
          </a:p>
          <a:p>
            <a:r>
              <a:rPr lang="ja-JP" altLang="en-US" sz="1400" dirty="0" smtClean="0">
                <a:latin typeface="+mn-ea"/>
              </a:rPr>
              <a:t>国税庁「民間給与実態統計調査」 </a:t>
            </a:r>
            <a:r>
              <a:rPr lang="ja-JP" altLang="en-US" sz="11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（</a:t>
            </a:r>
            <a:r>
              <a:rPr lang="en-US" altLang="ja-JP" sz="1100" dirty="0">
                <a:latin typeface="Century" panose="02040604050505020304" pitchFamily="18" charset="0"/>
                <a:ea typeface="HGPｺﾞｼｯｸE" panose="020B0900000000000000" pitchFamily="50" charset="-128"/>
              </a:rPr>
              <a:t>https://www.nta.go.jp/kohyo/tokei/kokuzeicho/minkan/top.htm</a:t>
            </a:r>
            <a:r>
              <a:rPr lang="ja-JP" altLang="en-US" sz="11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）</a:t>
            </a:r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400" dirty="0" smtClean="0">
                <a:latin typeface="+mn-ea"/>
              </a:rPr>
              <a:t>国立社会保障・人口問題研究所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2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（</a:t>
            </a:r>
            <a:r>
              <a:rPr lang="en-US" altLang="ja-JP" sz="1200" dirty="0">
                <a:latin typeface="Century" panose="02040604050505020304" pitchFamily="18" charset="0"/>
                <a:ea typeface="HGPｺﾞｼｯｸE" panose="020B0900000000000000" pitchFamily="50" charset="-128"/>
              </a:rPr>
              <a:t>http://www.ipss.go.jp/</a:t>
            </a:r>
            <a:r>
              <a:rPr kumimoji="1" lang="ja-JP" altLang="en-US" sz="12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）</a:t>
            </a:r>
            <a:endParaRPr kumimoji="1" lang="en-US" altLang="ja-JP" sz="1400" dirty="0" smtClean="0">
              <a:latin typeface="Century" panose="02040604050505020304" pitchFamily="18" charset="0"/>
              <a:ea typeface="HGPｺﾞｼｯｸE" panose="020B0900000000000000" pitchFamily="50" charset="-128"/>
            </a:endParaRPr>
          </a:p>
          <a:p>
            <a:r>
              <a:rPr lang="ja-JP" altLang="en-US" sz="1400" dirty="0">
                <a:latin typeface="+mn-ea"/>
              </a:rPr>
              <a:t>経済産業</a:t>
            </a:r>
            <a:r>
              <a:rPr lang="ja-JP" altLang="en-US" sz="1400" dirty="0" smtClean="0">
                <a:latin typeface="+mn-ea"/>
              </a:rPr>
              <a:t>研究所</a:t>
            </a:r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2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（</a:t>
            </a:r>
            <a:r>
              <a:rPr lang="en-US" altLang="ja-JP" sz="12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http</a:t>
            </a:r>
            <a:r>
              <a:rPr lang="en-US" altLang="ja-JP" sz="1200" dirty="0">
                <a:latin typeface="Century" panose="02040604050505020304" pitchFamily="18" charset="0"/>
                <a:ea typeface="HGPｺﾞｼｯｸE" panose="020B0900000000000000" pitchFamily="50" charset="-128"/>
              </a:rPr>
              <a:t>://</a:t>
            </a:r>
            <a:r>
              <a:rPr lang="en-US" altLang="ja-JP" sz="12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www.rieti.go.jp/jp/index.html</a:t>
            </a:r>
            <a:r>
              <a:rPr lang="ja-JP" altLang="en-US" sz="12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）</a:t>
            </a:r>
            <a:endParaRPr kumimoji="1" lang="en-US" altLang="ja-JP" sz="1200" dirty="0" smtClean="0">
              <a:latin typeface="Century" panose="02040604050505020304" pitchFamily="18" charset="0"/>
              <a:ea typeface="HGPｺﾞｼｯｸE" panose="020B0900000000000000" pitchFamily="50" charset="-128"/>
            </a:endParaRPr>
          </a:p>
          <a:p>
            <a:r>
              <a:rPr lang="ja-JP" altLang="en-US" sz="1400" dirty="0" smtClean="0">
                <a:latin typeface="+mn-ea"/>
              </a:rPr>
              <a:t>日本銀行 </a:t>
            </a:r>
            <a:r>
              <a:rPr lang="en-US" altLang="ja-JP" sz="1200" dirty="0" smtClean="0">
                <a:latin typeface="Century" panose="02040604050505020304" pitchFamily="18" charset="0"/>
              </a:rPr>
              <a:t>(http</a:t>
            </a:r>
            <a:r>
              <a:rPr lang="en-US" altLang="ja-JP" sz="1200" dirty="0">
                <a:latin typeface="Century" panose="02040604050505020304" pitchFamily="18" charset="0"/>
              </a:rPr>
              <a:t>://www.boj.or.jp</a:t>
            </a:r>
            <a:r>
              <a:rPr lang="en-US" altLang="ja-JP" sz="1200" dirty="0" smtClean="0">
                <a:latin typeface="Century" panose="02040604050505020304" pitchFamily="18" charset="0"/>
              </a:rPr>
              <a:t>/)</a:t>
            </a:r>
          </a:p>
          <a:p>
            <a:r>
              <a:rPr lang="en-US" altLang="ja-JP" sz="1400" dirty="0" smtClean="0">
                <a:latin typeface="+mn-ea"/>
              </a:rPr>
              <a:t>THE WORLD BANK -World </a:t>
            </a:r>
            <a:r>
              <a:rPr lang="en-US" altLang="ja-JP" sz="1400" dirty="0">
                <a:latin typeface="+mn-ea"/>
              </a:rPr>
              <a:t>Development </a:t>
            </a:r>
            <a:r>
              <a:rPr lang="en-US" altLang="ja-JP" sz="1400" dirty="0" smtClean="0">
                <a:latin typeface="+mn-ea"/>
              </a:rPr>
              <a:t>Indicators- </a:t>
            </a:r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2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（</a:t>
            </a:r>
            <a:r>
              <a:rPr lang="en-US" altLang="ja-JP" sz="1200" dirty="0">
                <a:latin typeface="Century" panose="02040604050505020304" pitchFamily="18" charset="0"/>
                <a:ea typeface="HGPｺﾞｼｯｸE" panose="020B0900000000000000" pitchFamily="50" charset="-128"/>
              </a:rPr>
              <a:t>http://</a:t>
            </a:r>
            <a:r>
              <a:rPr lang="en-US" altLang="ja-JP" sz="12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data.worldbank.org/indicator</a:t>
            </a:r>
            <a:r>
              <a:rPr lang="ja-JP" altLang="en-US" sz="1200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）</a:t>
            </a:r>
            <a:endParaRPr lang="en-US" altLang="ja-JP" sz="1200" dirty="0" smtClean="0">
              <a:latin typeface="Century" panose="02040604050505020304" pitchFamily="18" charset="0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kumimoji="1" lang="en-US" altLang="ja-JP" sz="1800" u="sng" dirty="0" smtClean="0"/>
          </a:p>
          <a:p>
            <a:r>
              <a:rPr lang="ja-JP" altLang="en-US" sz="1400" dirty="0">
                <a:latin typeface="+mn-ea"/>
              </a:rPr>
              <a:t>縄田 </a:t>
            </a:r>
            <a:r>
              <a:rPr lang="ja-JP" altLang="en-US" sz="1400" dirty="0" smtClean="0">
                <a:latin typeface="+mn-ea"/>
              </a:rPr>
              <a:t>和満 （</a:t>
            </a:r>
            <a:r>
              <a:rPr lang="en-US" altLang="ja-JP" sz="1400" dirty="0" smtClean="0">
                <a:latin typeface="+mn-ea"/>
              </a:rPr>
              <a:t>1998</a:t>
            </a:r>
            <a:r>
              <a:rPr lang="ja-JP" altLang="en-US" sz="1400" dirty="0" smtClean="0">
                <a:latin typeface="+mn-ea"/>
              </a:rPr>
              <a:t>）　「</a:t>
            </a:r>
            <a:r>
              <a:rPr lang="en-US" altLang="ja-JP" sz="1400" dirty="0" smtClean="0">
                <a:latin typeface="+mn-ea"/>
              </a:rPr>
              <a:t>Excel</a:t>
            </a:r>
            <a:r>
              <a:rPr lang="ja-JP" altLang="en-US" sz="1400" dirty="0">
                <a:latin typeface="+mn-ea"/>
              </a:rPr>
              <a:t>による回帰分析</a:t>
            </a:r>
            <a:r>
              <a:rPr lang="ja-JP" altLang="en-US" sz="1400" dirty="0" smtClean="0">
                <a:latin typeface="+mn-ea"/>
              </a:rPr>
              <a:t>入門」 朝倉書店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ブリニョルフソン</a:t>
            </a:r>
            <a:r>
              <a:rPr lang="en-US" altLang="ja-JP" sz="1400" dirty="0" smtClean="0">
                <a:latin typeface="+mn-ea"/>
              </a:rPr>
              <a:t>,</a:t>
            </a:r>
            <a:r>
              <a:rPr lang="ja-JP" altLang="en-US" sz="1400" dirty="0" smtClean="0">
                <a:latin typeface="+mn-ea"/>
              </a:rPr>
              <a:t>エリック ・マカフィー</a:t>
            </a:r>
            <a:r>
              <a:rPr lang="en-US" altLang="ja-JP" sz="1400" dirty="0" smtClean="0">
                <a:latin typeface="+mn-ea"/>
              </a:rPr>
              <a:t>,</a:t>
            </a:r>
            <a:r>
              <a:rPr lang="ja-JP" altLang="en-US" sz="1400" dirty="0" smtClean="0">
                <a:latin typeface="+mn-ea"/>
              </a:rPr>
              <a:t>アンドリュー （</a:t>
            </a:r>
            <a:r>
              <a:rPr lang="en-US" altLang="ja-JP" sz="1400" dirty="0" smtClean="0">
                <a:latin typeface="+mn-ea"/>
              </a:rPr>
              <a:t>2013</a:t>
            </a:r>
            <a:r>
              <a:rPr lang="ja-JP" altLang="en-US" sz="1400" dirty="0" smtClean="0">
                <a:latin typeface="+mn-ea"/>
              </a:rPr>
              <a:t>）　「機械との競争」（村井章子訳）日経</a:t>
            </a:r>
            <a:r>
              <a:rPr lang="en-US" altLang="ja-JP" sz="1400" dirty="0" smtClean="0">
                <a:latin typeface="+mn-ea"/>
              </a:rPr>
              <a:t>BP</a:t>
            </a:r>
            <a:r>
              <a:rPr lang="ja-JP" altLang="en-US" sz="1400" dirty="0" smtClean="0">
                <a:latin typeface="+mn-ea"/>
              </a:rPr>
              <a:t>社</a:t>
            </a:r>
            <a:endParaRPr lang="en-US" altLang="ja-JP" sz="1400" dirty="0">
              <a:latin typeface="+mn-ea"/>
            </a:endParaRPr>
          </a:p>
          <a:p>
            <a:pPr marL="0" indent="0">
              <a:buNone/>
            </a:pPr>
            <a:endParaRPr kumimoji="1" lang="en-US" altLang="ja-JP" sz="1600" u="sng" dirty="0">
              <a:latin typeface="+mn-ea"/>
            </a:endParaRPr>
          </a:p>
          <a:p>
            <a:r>
              <a:rPr lang="ja-JP" altLang="en-US" sz="1400" dirty="0" smtClean="0"/>
              <a:t>ＩＭＦ （</a:t>
            </a:r>
            <a:r>
              <a:rPr lang="en-US" altLang="ja-JP" sz="1400" dirty="0" smtClean="0">
                <a:latin typeface="+mn-ea"/>
              </a:rPr>
              <a:t>2004</a:t>
            </a:r>
            <a:r>
              <a:rPr lang="ja-JP" altLang="en-US" sz="1400" dirty="0" smtClean="0"/>
              <a:t>）「人口動態の変化は世界経済にどのような変化を及ぼすか」（日本</a:t>
            </a:r>
            <a:r>
              <a:rPr lang="ja-JP" altLang="en-US" sz="1400" dirty="0"/>
              <a:t>証券経済</a:t>
            </a:r>
            <a:r>
              <a:rPr lang="ja-JP" altLang="en-US" sz="1400" dirty="0" smtClean="0"/>
              <a:t>研究所</a:t>
            </a:r>
            <a:r>
              <a:rPr lang="ja-JP" altLang="en-US" sz="1400" dirty="0"/>
              <a:t>仮</a:t>
            </a:r>
            <a:r>
              <a:rPr lang="ja-JP" altLang="en-US" sz="1400" dirty="0" smtClean="0"/>
              <a:t>訳）</a:t>
            </a:r>
            <a:r>
              <a:rPr lang="ja-JP" altLang="en-US" sz="1200" dirty="0" smtClean="0">
                <a:latin typeface="Century" panose="02040604050505020304" pitchFamily="18" charset="0"/>
              </a:rPr>
              <a:t>（</a:t>
            </a:r>
            <a:r>
              <a:rPr lang="en-US" altLang="ja-JP" sz="1200" dirty="0" smtClean="0">
                <a:latin typeface="Century" panose="02040604050505020304" pitchFamily="18" charset="0"/>
              </a:rPr>
              <a:t>http</a:t>
            </a:r>
            <a:r>
              <a:rPr lang="en-US" altLang="ja-JP" sz="1200" dirty="0">
                <a:latin typeface="Century" panose="02040604050505020304" pitchFamily="18" charset="0"/>
              </a:rPr>
              <a:t>://www.jsri.or.jp/publish/topics/pdf/0411_01.pdf</a:t>
            </a:r>
            <a:r>
              <a:rPr lang="ja-JP" altLang="en-US" sz="1200" dirty="0">
                <a:latin typeface="Century" panose="02040604050505020304" pitchFamily="18" charset="0"/>
              </a:rPr>
              <a:t>）</a:t>
            </a:r>
            <a:endParaRPr lang="en-US" altLang="ja-JP" sz="14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kumimoji="1" lang="en-US" altLang="ja-JP" sz="1400" dirty="0" smtClean="0">
              <a:latin typeface="+mn-ea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4350" y="3108962"/>
            <a:ext cx="8115300" cy="6328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3600" dirty="0" smtClean="0"/>
              <a:t>ご清聴ありがとうございました！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A55-2B1D-473E-8241-7D797C79C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A200-2450-4244-8915-3B3BB347E38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907160" y="772474"/>
            <a:ext cx="5465712" cy="47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solidFill>
                  <a:schemeClr val="bg1"/>
                </a:solidFill>
              </a:rPr>
              <a:t>人口の推移と高齢化率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984209" y="1381281"/>
            <a:ext cx="7388663" cy="4802301"/>
            <a:chOff x="984209" y="1381281"/>
            <a:chExt cx="7388663" cy="4802301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984209" y="1381281"/>
              <a:ext cx="7388663" cy="4802301"/>
              <a:chOff x="984209" y="1381281"/>
              <a:chExt cx="7388663" cy="4802301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84209" y="1381281"/>
                <a:ext cx="7388663" cy="4802301"/>
              </a:xfrm>
              <a:prstGeom prst="rect">
                <a:avLst/>
              </a:prstGeom>
            </p:spPr>
          </p:pic>
          <p:sp>
            <p:nvSpPr>
              <p:cNvPr id="2" name="テキスト ボックス 1"/>
              <p:cNvSpPr txBox="1"/>
              <p:nvPr/>
            </p:nvSpPr>
            <p:spPr>
              <a:xfrm>
                <a:off x="1041843" y="5746818"/>
                <a:ext cx="4242062" cy="41549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solidFill>
                      <a:schemeClr val="bg1"/>
                    </a:solidFill>
                  </a:rPr>
                  <a:t>総務省統計局 </a:t>
                </a:r>
                <a:r>
                  <a:rPr kumimoji="1" lang="en-US" altLang="ja-JP" sz="1000" dirty="0" smtClean="0">
                    <a:solidFill>
                      <a:schemeClr val="bg1"/>
                    </a:solidFill>
                  </a:rPr>
                  <a:t>『</a:t>
                </a:r>
                <a:r>
                  <a:rPr kumimoji="1" lang="ja-JP" altLang="en-US" sz="1000" dirty="0" smtClean="0">
                    <a:solidFill>
                      <a:schemeClr val="bg1"/>
                    </a:solidFill>
                  </a:rPr>
                  <a:t>人口推計</a:t>
                </a:r>
                <a:r>
                  <a:rPr kumimoji="1" lang="en-US" altLang="ja-JP" sz="1000" dirty="0" smtClean="0">
                    <a:solidFill>
                      <a:schemeClr val="bg1"/>
                    </a:solidFill>
                  </a:rPr>
                  <a:t>』</a:t>
                </a:r>
              </a:p>
              <a:p>
                <a:r>
                  <a:rPr lang="ja-JP" altLang="en-US" sz="1000" dirty="0" smtClean="0">
                    <a:solidFill>
                      <a:schemeClr val="bg1"/>
                    </a:solidFill>
                  </a:rPr>
                  <a:t>国立社会保障・人口問題研究所 </a:t>
                </a:r>
                <a:r>
                  <a:rPr lang="en-US" altLang="ja-JP" sz="1000" dirty="0" smtClean="0">
                    <a:solidFill>
                      <a:schemeClr val="bg1"/>
                    </a:solidFill>
                  </a:rPr>
                  <a:t>『</a:t>
                </a:r>
                <a:r>
                  <a:rPr lang="ja-JP" altLang="en-US" sz="1000" dirty="0" smtClean="0">
                    <a:solidFill>
                      <a:schemeClr val="bg1"/>
                    </a:solidFill>
                  </a:rPr>
                  <a:t>日本の将来推計人口</a:t>
                </a:r>
                <a:r>
                  <a:rPr lang="en-US" altLang="ja-JP" sz="1000" dirty="0" smtClean="0">
                    <a:solidFill>
                      <a:schemeClr val="bg1"/>
                    </a:solidFill>
                  </a:rPr>
                  <a:t>』</a:t>
                </a:r>
                <a:r>
                  <a:rPr lang="ja-JP" altLang="en-US" sz="1000" dirty="0" smtClean="0">
                    <a:solidFill>
                      <a:schemeClr val="bg1"/>
                    </a:solidFill>
                  </a:rPr>
                  <a:t>　より作成</a:t>
                </a:r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1171575" y="1647825"/>
              <a:ext cx="809625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</a:rPr>
                <a:t>（</a:t>
              </a:r>
              <a:r>
                <a:rPr kumimoji="1" lang="en-US" altLang="ja-JP" sz="1000" dirty="0" smtClean="0">
                  <a:solidFill>
                    <a:schemeClr val="bg1"/>
                  </a:solidFill>
                </a:rPr>
                <a:t>1.000</a:t>
              </a:r>
              <a:r>
                <a:rPr kumimoji="1" lang="ja-JP" altLang="en-US" sz="1000" dirty="0" smtClean="0">
                  <a:solidFill>
                    <a:schemeClr val="bg1"/>
                  </a:solidFill>
                </a:rPr>
                <a:t>人）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3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/>
          <p:cNvGraphicFramePr>
            <a:graphicFrameLocks/>
          </p:cNvGraphicFramePr>
          <p:nvPr>
            <p:extLst/>
          </p:nvPr>
        </p:nvGraphicFramePr>
        <p:xfrm>
          <a:off x="334850" y="1223492"/>
          <a:ext cx="5628067" cy="515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5962917" y="2598937"/>
            <a:ext cx="3071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400" dirty="0">
                <a:solidFill>
                  <a:prstClr val="black"/>
                </a:solidFill>
              </a:rPr>
              <a:t>日本は他の先進諸国と比べても類を見ない高齢化率</a:t>
            </a:r>
          </a:p>
        </p:txBody>
      </p:sp>
      <p:sp>
        <p:nvSpPr>
          <p:cNvPr id="5" name="円形吹き出し 4"/>
          <p:cNvSpPr/>
          <p:nvPr/>
        </p:nvSpPr>
        <p:spPr>
          <a:xfrm>
            <a:off x="3837904" y="1493949"/>
            <a:ext cx="1609860" cy="898926"/>
          </a:xfrm>
          <a:prstGeom prst="wedgeEllipseCallout">
            <a:avLst>
              <a:gd name="adj1" fmla="val 55167"/>
              <a:gd name="adj2" fmla="val 3527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25.7</a:t>
            </a:r>
            <a:r>
              <a:rPr lang="ja-JP" altLang="en-US" dirty="0"/>
              <a:t>％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86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6073" y="764373"/>
            <a:ext cx="6643567" cy="793971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出生率、死亡率と労働力人口の推移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出生率・死亡率"/>
          <p:cNvSpPr txBox="1"/>
          <p:nvPr/>
        </p:nvSpPr>
        <p:spPr>
          <a:xfrm>
            <a:off x="6281631" y="193766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prstClr val="black"/>
                </a:solidFill>
              </a:rPr>
              <a:t>出生率は年々減少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r>
              <a:rPr lang="ja-JP" altLang="en-US" sz="2000" dirty="0">
                <a:solidFill>
                  <a:prstClr val="black"/>
                </a:solidFill>
              </a:rPr>
              <a:t>死亡率</a:t>
            </a:r>
            <a:r>
              <a:rPr lang="ja-JP" altLang="en-US" sz="2000" dirty="0" smtClean="0">
                <a:solidFill>
                  <a:prstClr val="black"/>
                </a:solidFill>
              </a:rPr>
              <a:t>は年々</a:t>
            </a:r>
            <a:r>
              <a:rPr lang="ja-JP" altLang="en-US" sz="2000" dirty="0">
                <a:solidFill>
                  <a:prstClr val="black"/>
                </a:solidFill>
              </a:rPr>
              <a:t>増加</a:t>
            </a:r>
          </a:p>
        </p:txBody>
      </p:sp>
      <p:sp>
        <p:nvSpPr>
          <p:cNvPr id="6" name="下矢印 5"/>
          <p:cNvSpPr/>
          <p:nvPr/>
        </p:nvSpPr>
        <p:spPr>
          <a:xfrm>
            <a:off x="7010778" y="2720863"/>
            <a:ext cx="681525" cy="545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労働力人口の～"/>
          <p:cNvSpPr txBox="1"/>
          <p:nvPr/>
        </p:nvSpPr>
        <p:spPr>
          <a:xfrm>
            <a:off x="6337449" y="3411631"/>
            <a:ext cx="242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prstClr val="black"/>
                </a:solidFill>
              </a:rPr>
              <a:t>労働力人口の先細り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r>
              <a:rPr lang="ja-JP" altLang="en-US" sz="2000" dirty="0">
                <a:solidFill>
                  <a:prstClr val="black"/>
                </a:solidFill>
              </a:rPr>
              <a:t>医療費</a:t>
            </a:r>
            <a:r>
              <a:rPr lang="ja-JP" altLang="en-US" sz="2000" dirty="0" smtClean="0">
                <a:solidFill>
                  <a:prstClr val="black"/>
                </a:solidFill>
              </a:rPr>
              <a:t>などの増大</a:t>
            </a:r>
            <a:endParaRPr lang="en-US" altLang="ja-JP" sz="2000" dirty="0" smtClean="0">
              <a:solidFill>
                <a:prstClr val="black"/>
              </a:solidFill>
            </a:endParaRPr>
          </a:p>
        </p:txBody>
      </p:sp>
      <p:grpSp>
        <p:nvGrpSpPr>
          <p:cNvPr id="15" name="矢印＋さらに"/>
          <p:cNvGrpSpPr/>
          <p:nvPr/>
        </p:nvGrpSpPr>
        <p:grpSpPr>
          <a:xfrm>
            <a:off x="6856307" y="4330837"/>
            <a:ext cx="1087157" cy="1109515"/>
            <a:chOff x="6807963" y="4342726"/>
            <a:chExt cx="1087157" cy="1109515"/>
          </a:xfrm>
        </p:grpSpPr>
        <p:sp>
          <p:nvSpPr>
            <p:cNvPr id="10" name="下矢印 9"/>
            <p:cNvSpPr/>
            <p:nvPr/>
          </p:nvSpPr>
          <p:spPr>
            <a:xfrm>
              <a:off x="6965093" y="4342726"/>
              <a:ext cx="681525" cy="5642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6807963" y="5052131"/>
              <a:ext cx="10871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>
                  <a:solidFill>
                    <a:sysClr val="windowText" lastClr="000000"/>
                  </a:solidFill>
                </a:rPr>
                <a:t>さらに</a:t>
              </a:r>
              <a:r>
                <a:rPr lang="en-US" altLang="ja-JP" sz="2000" dirty="0" smtClean="0">
                  <a:solidFill>
                    <a:sysClr val="windowText" lastClr="000000"/>
                  </a:solidFill>
                </a:rPr>
                <a:t>…</a:t>
              </a:r>
              <a:endParaRPr kumimoji="1" lang="ja-JP" altLang="en-US" sz="2000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9" y="1937667"/>
            <a:ext cx="5898379" cy="39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労働力人口は～"/>
          <p:cNvSpPr txBox="1"/>
          <p:nvPr/>
        </p:nvSpPr>
        <p:spPr>
          <a:xfrm>
            <a:off x="4756797" y="1281114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労働力人口はほぼ横ばいに推移し、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今後</a:t>
            </a:r>
            <a:r>
              <a:rPr lang="ja-JP" altLang="en-US" dirty="0" smtClean="0">
                <a:solidFill>
                  <a:prstClr val="black"/>
                </a:solidFill>
              </a:rPr>
              <a:t>も大きな</a:t>
            </a:r>
            <a:r>
              <a:rPr lang="ja-JP" altLang="en-US" dirty="0">
                <a:solidFill>
                  <a:prstClr val="black"/>
                </a:solidFill>
              </a:rPr>
              <a:t>変化</a:t>
            </a:r>
            <a:r>
              <a:rPr lang="ja-JP" altLang="en-US" dirty="0" smtClean="0">
                <a:solidFill>
                  <a:prstClr val="black"/>
                </a:solidFill>
              </a:rPr>
              <a:t>はしないように見える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爆発 1 7"/>
          <p:cNvSpPr/>
          <p:nvPr/>
        </p:nvSpPr>
        <p:spPr>
          <a:xfrm>
            <a:off x="5687957" y="1974436"/>
            <a:ext cx="1457325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prstClr val="white"/>
                </a:solidFill>
              </a:rPr>
              <a:t>しかし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9" name="性別・年齢別に"/>
          <p:cNvSpPr txBox="1"/>
          <p:nvPr/>
        </p:nvSpPr>
        <p:spPr>
          <a:xfrm>
            <a:off x="5153025" y="3105150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性別・年齢別で見てみると</a:t>
            </a:r>
            <a:r>
              <a:rPr lang="en-US" altLang="ja-JP" dirty="0" smtClean="0">
                <a:solidFill>
                  <a:prstClr val="black"/>
                </a:solidFill>
              </a:rPr>
              <a:t>…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20～64歳の人口は"/>
          <p:cNvSpPr txBox="1"/>
          <p:nvPr/>
        </p:nvSpPr>
        <p:spPr>
          <a:xfrm>
            <a:off x="4914900" y="4133850"/>
            <a:ext cx="360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20</a:t>
            </a:r>
            <a:r>
              <a:rPr lang="ja-JP" altLang="en-US" sz="2000" b="1" dirty="0" smtClean="0">
                <a:solidFill>
                  <a:prstClr val="black"/>
                </a:solidFill>
              </a:rPr>
              <a:t>～</a:t>
            </a:r>
            <a:r>
              <a:rPr lang="en-US" altLang="ja-JP" sz="2000" b="1" dirty="0" smtClean="0">
                <a:solidFill>
                  <a:prstClr val="black"/>
                </a:solidFill>
              </a:rPr>
              <a:t>64</a:t>
            </a:r>
            <a:r>
              <a:rPr lang="ja-JP" altLang="en-US" sz="2000" b="1" dirty="0" smtClean="0">
                <a:solidFill>
                  <a:prstClr val="black"/>
                </a:solidFill>
              </a:rPr>
              <a:t>歳の人口は減少傾向に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grpSp>
        <p:nvGrpSpPr>
          <p:cNvPr id="16" name="矢印＋1人あたりの～"/>
          <p:cNvGrpSpPr/>
          <p:nvPr/>
        </p:nvGrpSpPr>
        <p:grpSpPr>
          <a:xfrm>
            <a:off x="5192813" y="4790940"/>
            <a:ext cx="3108543" cy="1722066"/>
            <a:chOff x="5192813" y="4790940"/>
            <a:chExt cx="3108543" cy="1722066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5192813" y="5589676"/>
              <a:ext cx="31085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prstClr val="black"/>
                  </a:solidFill>
                </a:rPr>
                <a:t>一人当たりの社会保障負担費</a:t>
              </a:r>
              <a:endParaRPr lang="en-US" altLang="ja-JP" dirty="0">
                <a:solidFill>
                  <a:prstClr val="black"/>
                </a:solidFill>
              </a:endParaRPr>
            </a:p>
            <a:p>
              <a:r>
                <a:rPr lang="ja-JP" altLang="en-US" dirty="0">
                  <a:solidFill>
                    <a:prstClr val="black"/>
                  </a:solidFill>
                </a:rPr>
                <a:t>などの増大</a:t>
              </a:r>
            </a:p>
            <a:p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" name="下矢印 2"/>
            <p:cNvSpPr/>
            <p:nvPr/>
          </p:nvSpPr>
          <p:spPr>
            <a:xfrm>
              <a:off x="6416619" y="4790940"/>
              <a:ext cx="484632" cy="6595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5" y="392313"/>
            <a:ext cx="4683242" cy="307026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5" y="3519396"/>
            <a:ext cx="4742130" cy="31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274303"/>
              </p:ext>
            </p:extLst>
          </p:nvPr>
        </p:nvGraphicFramePr>
        <p:xfrm>
          <a:off x="97139" y="50286"/>
          <a:ext cx="5920685" cy="347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社会保障費の増加"/>
          <p:cNvSpPr txBox="1"/>
          <p:nvPr/>
        </p:nvSpPr>
        <p:spPr>
          <a:xfrm>
            <a:off x="6129980" y="562439"/>
            <a:ext cx="2773159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社会</a:t>
            </a:r>
            <a:r>
              <a:rPr lang="ja-JP" altLang="en-US" sz="2400" dirty="0">
                <a:solidFill>
                  <a:prstClr val="black"/>
                </a:solidFill>
              </a:rPr>
              <a:t>保障費の増加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6" name="福祉、医療、年金など～"/>
          <p:cNvSpPr txBox="1"/>
          <p:nvPr/>
        </p:nvSpPr>
        <p:spPr>
          <a:xfrm>
            <a:off x="6229300" y="1101838"/>
            <a:ext cx="276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</a:rPr>
              <a:t>福祉、医療、年金など高齢者関係給付費が増加したことによる</a:t>
            </a: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773360"/>
              </p:ext>
            </p:extLst>
          </p:nvPr>
        </p:nvGraphicFramePr>
        <p:xfrm>
          <a:off x="97138" y="3524195"/>
          <a:ext cx="5920685" cy="325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国民一人あたり"/>
          <p:cNvSpPr/>
          <p:nvPr/>
        </p:nvSpPr>
        <p:spPr>
          <a:xfrm>
            <a:off x="6195246" y="3768720"/>
            <a:ext cx="2642623" cy="120032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国民</a:t>
            </a:r>
            <a:r>
              <a:rPr lang="ja-JP" altLang="en-US" sz="2400" dirty="0">
                <a:solidFill>
                  <a:prstClr val="black"/>
                </a:solidFill>
              </a:rPr>
              <a:t>１人当たりが支払う社会</a:t>
            </a:r>
            <a:r>
              <a:rPr lang="ja-JP" altLang="en-US" sz="2400" dirty="0" smtClean="0">
                <a:solidFill>
                  <a:prstClr val="black"/>
                </a:solidFill>
              </a:rPr>
              <a:t>保障費の増加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8" name="少子化～"/>
          <p:cNvSpPr/>
          <p:nvPr/>
        </p:nvSpPr>
        <p:spPr>
          <a:xfrm>
            <a:off x="6484868" y="523956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</a:rPr>
              <a:t>少子化、人口減少も影響</a:t>
            </a:r>
          </a:p>
        </p:txBody>
      </p:sp>
      <p:sp>
        <p:nvSpPr>
          <p:cNvPr id="9" name="下矢印 8"/>
          <p:cNvSpPr/>
          <p:nvPr/>
        </p:nvSpPr>
        <p:spPr>
          <a:xfrm>
            <a:off x="7252542" y="2861969"/>
            <a:ext cx="528033" cy="715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高齢者関係給付費"/>
          <p:cNvSpPr txBox="1"/>
          <p:nvPr/>
        </p:nvSpPr>
        <p:spPr>
          <a:xfrm>
            <a:off x="6180667" y="2016580"/>
            <a:ext cx="213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prstClr val="black"/>
                </a:solidFill>
              </a:rPr>
              <a:t>約</a:t>
            </a:r>
            <a:r>
              <a:rPr lang="en-US" altLang="ja-JP" dirty="0" smtClean="0">
                <a:solidFill>
                  <a:prstClr val="black"/>
                </a:solidFill>
              </a:rPr>
              <a:t>70</a:t>
            </a:r>
            <a:r>
              <a:rPr lang="ja-JP" altLang="en-US" dirty="0" smtClean="0">
                <a:solidFill>
                  <a:prstClr val="black"/>
                </a:solidFill>
              </a:rPr>
              <a:t>％が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dirty="0" smtClean="0">
                <a:solidFill>
                  <a:prstClr val="black"/>
                </a:solidFill>
              </a:rPr>
              <a:t>高齢者関係給付費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grpSp>
        <p:nvGrpSpPr>
          <p:cNvPr id="12" name="矢印１"/>
          <p:cNvGrpSpPr/>
          <p:nvPr/>
        </p:nvGrpSpPr>
        <p:grpSpPr>
          <a:xfrm>
            <a:off x="4620044" y="640508"/>
            <a:ext cx="1961060" cy="1491255"/>
            <a:chOff x="4620044" y="640508"/>
            <a:chExt cx="1961060" cy="1491255"/>
          </a:xfrm>
        </p:grpSpPr>
        <p:sp>
          <p:nvSpPr>
            <p:cNvPr id="11" name="円/楕円 10"/>
            <p:cNvSpPr/>
            <p:nvPr/>
          </p:nvSpPr>
          <p:spPr>
            <a:xfrm>
              <a:off x="4620044" y="640508"/>
              <a:ext cx="1056067" cy="66025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直線コネクタ 12"/>
            <p:cNvCxnSpPr>
              <a:stCxn id="11" idx="5"/>
            </p:cNvCxnSpPr>
            <p:nvPr/>
          </p:nvCxnSpPr>
          <p:spPr>
            <a:xfrm>
              <a:off x="5521454" y="1204073"/>
              <a:ext cx="1059650" cy="92769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980"/>
          <p:cNvSpPr txBox="1"/>
          <p:nvPr/>
        </p:nvSpPr>
        <p:spPr>
          <a:xfrm>
            <a:off x="6277853" y="5875799"/>
            <a:ext cx="238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1980</a:t>
            </a:r>
            <a:r>
              <a:rPr lang="ja-JP" altLang="en-US" dirty="0" smtClean="0">
                <a:solidFill>
                  <a:prstClr val="black"/>
                </a:solidFill>
              </a:rPr>
              <a:t>年の</a:t>
            </a:r>
            <a:r>
              <a:rPr lang="en-US" altLang="ja-JP" dirty="0" smtClean="0">
                <a:solidFill>
                  <a:prstClr val="black"/>
                </a:solidFill>
              </a:rPr>
              <a:t>4</a:t>
            </a:r>
            <a:r>
              <a:rPr lang="ja-JP" altLang="en-US" dirty="0" smtClean="0">
                <a:solidFill>
                  <a:prstClr val="black"/>
                </a:solidFill>
              </a:rPr>
              <a:t>倍</a:t>
            </a:r>
            <a:endParaRPr lang="ja-JP" altLang="en-US" dirty="0">
              <a:solidFill>
                <a:prstClr val="black"/>
              </a:solidFill>
            </a:endParaRPr>
          </a:p>
        </p:txBody>
      </p:sp>
      <p:grpSp>
        <p:nvGrpSpPr>
          <p:cNvPr id="14" name="矢印２"/>
          <p:cNvGrpSpPr/>
          <p:nvPr/>
        </p:nvGrpSpPr>
        <p:grpSpPr>
          <a:xfrm>
            <a:off x="5058395" y="4047963"/>
            <a:ext cx="1522709" cy="1864471"/>
            <a:chOff x="5058395" y="4047963"/>
            <a:chExt cx="1522709" cy="1864471"/>
          </a:xfrm>
        </p:grpSpPr>
        <p:sp>
          <p:nvSpPr>
            <p:cNvPr id="16" name="円/楕円 15"/>
            <p:cNvSpPr/>
            <p:nvPr/>
          </p:nvSpPr>
          <p:spPr>
            <a:xfrm>
              <a:off x="5058395" y="4047963"/>
              <a:ext cx="464118" cy="50195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8" name="直線コネクタ 17"/>
            <p:cNvCxnSpPr>
              <a:stCxn id="16" idx="5"/>
            </p:cNvCxnSpPr>
            <p:nvPr/>
          </p:nvCxnSpPr>
          <p:spPr>
            <a:xfrm>
              <a:off x="5454544" y="4476411"/>
              <a:ext cx="1126560" cy="1436023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38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 animBg="1"/>
      <p:bldP spid="8" grpId="0"/>
      <p:bldP spid="9" grpId="0" animBg="1"/>
      <p:bldP spid="10" grpId="0"/>
      <p:bldP spid="15" grpId="0"/>
    </p:bldLst>
  </p:timing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1_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2_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TM04033937[[fn=飛行機雲]]</Template>
  <TotalTime>1653</TotalTime>
  <Words>2426</Words>
  <Application>Microsoft Office PowerPoint</Application>
  <PresentationFormat>画面に合わせる (4:3)</PresentationFormat>
  <Paragraphs>673</Paragraphs>
  <Slides>48</Slides>
  <Notes>25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67" baseType="lpstr">
      <vt:lpstr>Arial Unicode MS</vt:lpstr>
      <vt:lpstr>HGPｺﾞｼｯｸE</vt:lpstr>
      <vt:lpstr>HGPｺﾞｼｯｸM</vt:lpstr>
      <vt:lpstr>HGP創英角ｺﾞｼｯｸUB</vt:lpstr>
      <vt:lpstr>HG創英角ｺﾞｼｯｸUB</vt:lpstr>
      <vt:lpstr>ＭＳ Ｐゴシック</vt:lpstr>
      <vt:lpstr>ＭＳ ゴシック</vt:lpstr>
      <vt:lpstr>明朝</vt:lpstr>
      <vt:lpstr>Arial</vt:lpstr>
      <vt:lpstr>Calibri</vt:lpstr>
      <vt:lpstr>Century</vt:lpstr>
      <vt:lpstr>Century Gothic</vt:lpstr>
      <vt:lpstr>Symbol</vt:lpstr>
      <vt:lpstr>Times New Roman</vt:lpstr>
      <vt:lpstr>Wingdings</vt:lpstr>
      <vt:lpstr>飛行機雲</vt:lpstr>
      <vt:lpstr>1_飛行機雲</vt:lpstr>
      <vt:lpstr>2_飛行機雲</vt:lpstr>
      <vt:lpstr>数式</vt:lpstr>
      <vt:lpstr>現代社会の少子高齢化に関する経済学的 一考察：人口構造から経済を考える</vt:lpstr>
      <vt:lpstr>目次</vt:lpstr>
      <vt:lpstr>1.はじめに</vt:lpstr>
      <vt:lpstr>2.日本の現状</vt:lpstr>
      <vt:lpstr>PowerPoint プレゼンテーション</vt:lpstr>
      <vt:lpstr>PowerPoint プレゼンテーション</vt:lpstr>
      <vt:lpstr>出生率、死亡率と労働力人口の推移</vt:lpstr>
      <vt:lpstr>PowerPoint プレゼンテーション</vt:lpstr>
      <vt:lpstr>PowerPoint プレゼンテーション</vt:lpstr>
      <vt:lpstr>まとめ</vt:lpstr>
      <vt:lpstr>3.数量分析</vt:lpstr>
      <vt:lpstr>3-1. 回帰分析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3-3. 生産面からの分析</vt:lpstr>
      <vt:lpstr>要素の説明 （生産面からの分析）</vt:lpstr>
      <vt:lpstr>データの出所 （生産面からの分析）</vt:lpstr>
      <vt:lpstr>結果  （生産面からの分析）</vt:lpstr>
      <vt:lpstr>分析①</vt:lpstr>
      <vt:lpstr>分析②　</vt:lpstr>
      <vt:lpstr>4.人口動態の変化に対する対策</vt:lpstr>
      <vt:lpstr>4-1.　若年者に対する政治的対策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保育サービスの各国比較</vt:lpstr>
      <vt:lpstr>PowerPoint プレゼンテーション</vt:lpstr>
      <vt:lpstr>PowerPoint プレゼンテーション</vt:lpstr>
      <vt:lpstr>4-2.高齢者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4-3. 資本と労働</vt:lpstr>
      <vt:lpstr>PowerPoint プレゼンテーション</vt:lpstr>
      <vt:lpstr>ドイツの失敗</vt:lpstr>
      <vt:lpstr>PowerPoint プレゼンテーション</vt:lpstr>
      <vt:lpstr>選択的移民制度</vt:lpstr>
      <vt:lpstr>PowerPoint プレゼンテーション</vt:lpstr>
      <vt:lpstr>PowerPoint プレゼンテーション</vt:lpstr>
      <vt:lpstr>5. まとめ</vt:lpstr>
      <vt:lpstr>参考文献</vt:lpstr>
      <vt:lpstr>PowerPoint プレゼンテーション</vt:lpstr>
    </vt:vector>
  </TitlesOfParts>
  <Company>南山大学 教育・研究事務部 情報システム課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IZUKA, Natsumi</dc:creator>
  <cp:lastModifiedBy>日口雄太</cp:lastModifiedBy>
  <cp:revision>224</cp:revision>
  <dcterms:created xsi:type="dcterms:W3CDTF">2015-10-28T05:17:24Z</dcterms:created>
  <dcterms:modified xsi:type="dcterms:W3CDTF">2015-11-11T10:39:29Z</dcterms:modified>
</cp:coreProperties>
</file>