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8" r:id="rId3"/>
    <p:sldId id="277" r:id="rId4"/>
    <p:sldId id="280" r:id="rId5"/>
    <p:sldId id="274" r:id="rId6"/>
    <p:sldId id="259" r:id="rId7"/>
    <p:sldId id="260" r:id="rId8"/>
    <p:sldId id="271" r:id="rId9"/>
    <p:sldId id="275" r:id="rId10"/>
    <p:sldId id="276" r:id="rId11"/>
    <p:sldId id="272" r:id="rId12"/>
    <p:sldId id="278" r:id="rId13"/>
    <p:sldId id="273" r:id="rId14"/>
    <p:sldId id="268" r:id="rId15"/>
    <p:sldId id="279"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61" autoAdjust="0"/>
  </p:normalViewPr>
  <p:slideViewPr>
    <p:cSldViewPr snapToGrid="0">
      <p:cViewPr varScale="1">
        <p:scale>
          <a:sx n="42" d="100"/>
          <a:sy n="42" d="100"/>
        </p:scale>
        <p:origin x="72" y="22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443947789042"/>
          <c:y val="3.4066943545876638E-2"/>
          <c:w val="0.70247422658572845"/>
          <c:h val="0.75005746718574229"/>
        </c:manualLayout>
      </c:layout>
      <c:pieChart>
        <c:varyColors val="1"/>
        <c:ser>
          <c:idx val="0"/>
          <c:order val="0"/>
          <c:tx>
            <c:strRef>
              <c:f>Sheet1!$B$1</c:f>
              <c:strCache>
                <c:ptCount val="1"/>
                <c:pt idx="0">
                  <c:v>男性の結果</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6815080717683539"/>
                  <c:y val="9.7197721896142869E-2"/>
                </c:manualLayout>
              </c:layout>
              <c:tx>
                <c:rich>
                  <a:bodyPr rot="0" spcFirstLastPara="1" vertOverflow="ellipsis" vert="horz" wrap="square" lIns="38100" tIns="19050" rIns="38100" bIns="19050" anchor="ctr" anchorCtr="1">
                    <a:noAutofit/>
                  </a:bodyPr>
                  <a:lstStyle/>
                  <a:p>
                    <a:pPr>
                      <a:defRPr sz="1197" b="1" i="0" u="none" strike="noStrike" kern="1200" baseline="0">
                        <a:solidFill>
                          <a:srgbClr val="FF0000"/>
                        </a:solidFill>
                        <a:latin typeface="+mn-lt"/>
                        <a:ea typeface="+mn-ea"/>
                        <a:cs typeface="+mn-cs"/>
                      </a:defRPr>
                    </a:pPr>
                    <a:fld id="{5F7E7C3D-0E6E-42D7-9525-7A4DD13435AF}" type="VALUE">
                      <a:rPr lang="en-US" altLang="ja-JP" sz="3600" b="1" i="0" baseline="0">
                        <a:solidFill>
                          <a:srgbClr val="FF0000"/>
                        </a:solidFill>
                      </a:rPr>
                      <a:pPr>
                        <a:defRPr b="1">
                          <a:solidFill>
                            <a:srgbClr val="FF0000"/>
                          </a:solidFill>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FF0000"/>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33293859821013394"/>
                      <c:h val="0.19031322372957934"/>
                    </c:manualLayout>
                  </c15:layout>
                  <c15:dlblFieldTable/>
                  <c15:showDataLabelsRange val="0"/>
                </c:ext>
              </c:extLst>
            </c:dLbl>
            <c:dLbl>
              <c:idx val="1"/>
              <c:layout>
                <c:manualLayout>
                  <c:x val="0.20514398475573911"/>
                  <c:y val="-0.1380394316785140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6771DB0-36A8-4076-847E-9D68F69FD5EF}" type="VALUE">
                      <a:rPr lang="en-US" altLang="ja-JP" sz="3600"/>
                      <a:pPr>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24634093251406378"/>
                      <c:h val="0.16607521882062348"/>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トリュフ2個80円</c:v>
                </c:pt>
                <c:pt idx="1">
                  <c:v>トリュフ9個330円</c:v>
                </c:pt>
              </c:strCache>
            </c:strRef>
          </c:cat>
          <c:val>
            <c:numRef>
              <c:f>Sheet1!$B$2:$B$5</c:f>
              <c:numCache>
                <c:formatCode>0%</c:formatCode>
                <c:ptCount val="4"/>
                <c:pt idx="0">
                  <c:v>0.37</c:v>
                </c:pt>
                <c:pt idx="1">
                  <c:v>0.62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heavy" strike="noStrike" kern="1200" baseline="0">
                <a:solidFill>
                  <a:schemeClr val="tx1">
                    <a:lumMod val="65000"/>
                    <a:lumOff val="35000"/>
                  </a:schemeClr>
                </a:solidFill>
                <a:uFill>
                  <a:solidFill>
                    <a:srgbClr val="FF0000"/>
                  </a:solidFill>
                </a:uFill>
                <a:latin typeface="+mn-lt"/>
                <a:ea typeface="+mn-ea"/>
                <a:cs typeface="+mn-cs"/>
              </a:defRPr>
            </a:pPr>
            <a:endParaRPr lang="ja-JP"/>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Entry>
      <c:legendEntry>
        <c:idx val="2"/>
        <c:delete val="1"/>
      </c:legendEntry>
      <c:legendEntry>
        <c:idx val="3"/>
        <c:delete val="1"/>
      </c:legendEntry>
      <c:layout>
        <c:manualLayout>
          <c:xMode val="edge"/>
          <c:yMode val="edge"/>
          <c:x val="5.5295399923524488E-2"/>
          <c:y val="0.80802086405200635"/>
          <c:w val="0.8557790387175841"/>
          <c:h val="0.19197913594799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4443947789042"/>
          <c:y val="4.8430205714146767E-2"/>
          <c:w val="0.7092002588728018"/>
          <c:h val="0.75723909826987734"/>
        </c:manualLayout>
      </c:layout>
      <c:pieChart>
        <c:varyColors val="1"/>
        <c:ser>
          <c:idx val="0"/>
          <c:order val="0"/>
          <c:tx>
            <c:strRef>
              <c:f>Sheet1!$B$1</c:f>
              <c:strCache>
                <c:ptCount val="1"/>
                <c:pt idx="0">
                  <c:v>男性の結果</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8496588789451893"/>
                  <c:y val="-0.10029713291757163"/>
                </c:manualLayout>
              </c:layout>
              <c:tx>
                <c:rich>
                  <a:bodyPr rot="0" spcFirstLastPara="1" vertOverflow="ellipsis" vert="horz" wrap="square" lIns="38100" tIns="19050" rIns="38100" bIns="19050" anchor="ctr" anchorCtr="1">
                    <a:noAutofit/>
                  </a:bodyPr>
                  <a:lstStyle/>
                  <a:p>
                    <a:pPr>
                      <a:defRPr sz="1197" b="0" i="0" u="none" strike="noStrike" kern="1200" baseline="0">
                        <a:solidFill>
                          <a:srgbClr val="FF0000"/>
                        </a:solidFill>
                        <a:latin typeface="+mn-lt"/>
                        <a:ea typeface="+mn-ea"/>
                        <a:cs typeface="+mn-cs"/>
                      </a:defRPr>
                    </a:pPr>
                    <a:fld id="{5F7E7C3D-0E6E-42D7-9525-7A4DD13435AF}" type="VALUE">
                      <a:rPr lang="en-US" altLang="ja-JP" sz="3600" baseline="0">
                        <a:solidFill>
                          <a:srgbClr val="FF0000"/>
                        </a:solidFill>
                      </a:rPr>
                      <a:pPr>
                        <a:defRPr>
                          <a:solidFill>
                            <a:srgbClr val="FF0000"/>
                          </a:solidFill>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0000"/>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33293859821013394"/>
                      <c:h val="0.19031322372957934"/>
                    </c:manualLayout>
                  </c15:layout>
                  <c15:dlblFieldTable/>
                  <c15:showDataLabelsRange val="0"/>
                </c:ext>
              </c:extLst>
            </c:dLbl>
            <c:dLbl>
              <c:idx val="1"/>
              <c:layout>
                <c:manualLayout>
                  <c:x val="0.22195906547342265"/>
                  <c:y val="8.9977213872083836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6771DB0-36A8-4076-847E-9D68F69FD5EF}" type="VALUE">
                      <a:rPr lang="en-US" altLang="ja-JP" sz="3600"/>
                      <a:pPr>
                        <a:defRPr/>
                      </a:pPr>
                      <a:t>[値]</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24634093251406378"/>
                      <c:h val="0.14812114111028579"/>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トリュフ2個無料</c:v>
                </c:pt>
                <c:pt idx="1">
                  <c:v>トリュフ9個250円</c:v>
                </c:pt>
              </c:strCache>
            </c:strRef>
          </c:cat>
          <c:val>
            <c:numRef>
              <c:f>Sheet1!$B$2:$B$5</c:f>
              <c:numCache>
                <c:formatCode>0%</c:formatCode>
                <c:ptCount val="4"/>
                <c:pt idx="0">
                  <c:v>0.61</c:v>
                </c:pt>
                <c:pt idx="1">
                  <c:v>0.39</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heavy" strike="noStrike" kern="1200" baseline="0">
                <a:solidFill>
                  <a:schemeClr val="tx1">
                    <a:lumMod val="65000"/>
                    <a:lumOff val="35000"/>
                  </a:schemeClr>
                </a:solidFill>
                <a:uFill>
                  <a:solidFill>
                    <a:srgbClr val="FF0000"/>
                  </a:solidFill>
                </a:uFill>
                <a:latin typeface="+mn-lt"/>
                <a:ea typeface="+mn-ea"/>
                <a:cs typeface="+mn-cs"/>
              </a:defRPr>
            </a:pPr>
            <a:endParaRPr lang="ja-JP"/>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uFill>
                  <a:solidFill>
                    <a:srgbClr val="FF0000"/>
                  </a:solidFill>
                </a:uFill>
                <a:latin typeface="+mn-lt"/>
                <a:ea typeface="+mn-ea"/>
                <a:cs typeface="+mn-cs"/>
              </a:defRPr>
            </a:pPr>
            <a:endParaRPr lang="ja-JP"/>
          </a:p>
        </c:txPr>
      </c:legendEntry>
      <c:legendEntry>
        <c:idx val="2"/>
        <c:delete val="1"/>
      </c:legendEntry>
      <c:legendEntry>
        <c:idx val="3"/>
        <c:delete val="1"/>
      </c:legendEntry>
      <c:layout>
        <c:manualLayout>
          <c:xMode val="edge"/>
          <c:yMode val="edge"/>
          <c:x val="5.5295399923524488E-2"/>
          <c:y val="0.80802086405200635"/>
          <c:w val="0.8557790387175841"/>
          <c:h val="0.19197913594799368"/>
        </c:manualLayout>
      </c:layout>
      <c:overlay val="0"/>
      <c:spPr>
        <a:noFill/>
        <a:ln>
          <a:noFill/>
        </a:ln>
        <a:effectLst/>
      </c:spPr>
      <c:txPr>
        <a:bodyPr rot="0" spcFirstLastPara="1" vertOverflow="ellipsis" vert="horz" wrap="square" anchor="ctr" anchorCtr="1"/>
        <a:lstStyle/>
        <a:p>
          <a:pPr>
            <a:defRPr sz="1197" b="0" i="0" u="sng" strike="noStrike" kern="1200" baseline="0">
              <a:solidFill>
                <a:schemeClr val="tx1">
                  <a:lumMod val="65000"/>
                  <a:lumOff val="35000"/>
                </a:schemeClr>
              </a:solidFill>
              <a:uFill>
                <a:solidFill>
                  <a:srgbClr val="FF0000"/>
                </a:solidFill>
              </a:u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030E5-69F5-4F5A-9668-CC1E73CCEC7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kumimoji="1" lang="ja-JP" altLang="en-US"/>
        </a:p>
      </dgm:t>
    </dgm:pt>
    <dgm:pt modelId="{130B79A8-7FEE-4948-83E5-D93C5D266D17}">
      <dgm:prSet phldrT="[テキスト]"/>
      <dgm:spPr/>
      <dgm:t>
        <a:bodyPr/>
        <a:lstStyle/>
        <a:p>
          <a:r>
            <a:rPr kumimoji="1" lang="ja-JP" altLang="en-US" dirty="0" smtClean="0"/>
            <a:t>お金</a:t>
          </a:r>
          <a:endParaRPr kumimoji="1" lang="ja-JP" altLang="en-US" dirty="0"/>
        </a:p>
      </dgm:t>
    </dgm:pt>
    <dgm:pt modelId="{E1FFCC28-56EA-414E-BBC2-18080B9709AB}" type="parTrans" cxnId="{6ADDF326-BBDB-4B33-803D-289636E04D11}">
      <dgm:prSet/>
      <dgm:spPr/>
      <dgm:t>
        <a:bodyPr/>
        <a:lstStyle/>
        <a:p>
          <a:endParaRPr kumimoji="1" lang="ja-JP" altLang="en-US"/>
        </a:p>
      </dgm:t>
    </dgm:pt>
    <dgm:pt modelId="{06EC0D50-A1A7-4814-B625-895B9BC08EB0}" type="sibTrans" cxnId="{6ADDF326-BBDB-4B33-803D-289636E04D11}">
      <dgm:prSet/>
      <dgm:spPr/>
      <dgm:t>
        <a:bodyPr/>
        <a:lstStyle/>
        <a:p>
          <a:endParaRPr kumimoji="1" lang="ja-JP" altLang="en-US"/>
        </a:p>
      </dgm:t>
    </dgm:pt>
    <dgm:pt modelId="{D43CC02C-A237-4DA2-8C3B-AF7DA15CE421}">
      <dgm:prSet phldrT="[テキスト]"/>
      <dgm:spPr/>
      <dgm:t>
        <a:bodyPr/>
        <a:lstStyle/>
        <a:p>
          <a:r>
            <a:rPr kumimoji="1" lang="ja-JP" altLang="en-US" dirty="0" smtClean="0"/>
            <a:t>時間</a:t>
          </a:r>
          <a:endParaRPr kumimoji="1" lang="en-US" altLang="ja-JP" dirty="0" smtClean="0"/>
        </a:p>
      </dgm:t>
    </dgm:pt>
    <dgm:pt modelId="{CEAECA14-7095-49F2-9DB4-F6B72972D832}" type="parTrans" cxnId="{A3C769CE-933C-4D9C-AFCE-2A137B2AE78D}">
      <dgm:prSet/>
      <dgm:spPr/>
      <dgm:t>
        <a:bodyPr/>
        <a:lstStyle/>
        <a:p>
          <a:endParaRPr kumimoji="1" lang="ja-JP" altLang="en-US"/>
        </a:p>
      </dgm:t>
    </dgm:pt>
    <dgm:pt modelId="{FF222701-A6EE-4D47-B34D-17F51E55C842}" type="sibTrans" cxnId="{A3C769CE-933C-4D9C-AFCE-2A137B2AE78D}">
      <dgm:prSet/>
      <dgm:spPr/>
      <dgm:t>
        <a:bodyPr/>
        <a:lstStyle/>
        <a:p>
          <a:endParaRPr kumimoji="1" lang="ja-JP" altLang="en-US"/>
        </a:p>
      </dgm:t>
    </dgm:pt>
    <dgm:pt modelId="{6ED03D99-6665-40B6-8E2E-ADD85519D302}" type="pres">
      <dgm:prSet presAssocID="{1DD030E5-69F5-4F5A-9668-CC1E73CCEC7C}" presName="cycle" presStyleCnt="0">
        <dgm:presLayoutVars>
          <dgm:dir/>
          <dgm:resizeHandles val="exact"/>
        </dgm:presLayoutVars>
      </dgm:prSet>
      <dgm:spPr/>
      <dgm:t>
        <a:bodyPr/>
        <a:lstStyle/>
        <a:p>
          <a:endParaRPr kumimoji="1" lang="ja-JP" altLang="en-US"/>
        </a:p>
      </dgm:t>
    </dgm:pt>
    <dgm:pt modelId="{A1A3D720-38D2-4D62-BE13-533B4623ACE2}" type="pres">
      <dgm:prSet presAssocID="{130B79A8-7FEE-4948-83E5-D93C5D266D17}" presName="arrow" presStyleLbl="node1" presStyleIdx="0" presStyleCnt="2" custRadScaleRad="94905" custRadScaleInc="-1">
        <dgm:presLayoutVars>
          <dgm:bulletEnabled val="1"/>
        </dgm:presLayoutVars>
      </dgm:prSet>
      <dgm:spPr/>
      <dgm:t>
        <a:bodyPr/>
        <a:lstStyle/>
        <a:p>
          <a:endParaRPr kumimoji="1" lang="ja-JP" altLang="en-US"/>
        </a:p>
      </dgm:t>
    </dgm:pt>
    <dgm:pt modelId="{B34D4006-0C17-46FC-8DDB-49504643EF4A}" type="pres">
      <dgm:prSet presAssocID="{D43CC02C-A237-4DA2-8C3B-AF7DA15CE421}" presName="arrow" presStyleLbl="node1" presStyleIdx="1" presStyleCnt="2" custRadScaleRad="90881" custRadScaleInc="1">
        <dgm:presLayoutVars>
          <dgm:bulletEnabled val="1"/>
        </dgm:presLayoutVars>
      </dgm:prSet>
      <dgm:spPr/>
      <dgm:t>
        <a:bodyPr/>
        <a:lstStyle/>
        <a:p>
          <a:endParaRPr kumimoji="1" lang="ja-JP" altLang="en-US"/>
        </a:p>
      </dgm:t>
    </dgm:pt>
  </dgm:ptLst>
  <dgm:cxnLst>
    <dgm:cxn modelId="{E0EC7838-D668-412E-8AAC-82CED26A52C8}" type="presOf" srcId="{D43CC02C-A237-4DA2-8C3B-AF7DA15CE421}" destId="{B34D4006-0C17-46FC-8DDB-49504643EF4A}" srcOrd="0" destOrd="0" presId="urn:microsoft.com/office/officeart/2005/8/layout/arrow1"/>
    <dgm:cxn modelId="{6ADDF326-BBDB-4B33-803D-289636E04D11}" srcId="{1DD030E5-69F5-4F5A-9668-CC1E73CCEC7C}" destId="{130B79A8-7FEE-4948-83E5-D93C5D266D17}" srcOrd="0" destOrd="0" parTransId="{E1FFCC28-56EA-414E-BBC2-18080B9709AB}" sibTransId="{06EC0D50-A1A7-4814-B625-895B9BC08EB0}"/>
    <dgm:cxn modelId="{892AE697-9304-4694-89DF-32C7FE5B64CE}" type="presOf" srcId="{1DD030E5-69F5-4F5A-9668-CC1E73CCEC7C}" destId="{6ED03D99-6665-40B6-8E2E-ADD85519D302}" srcOrd="0" destOrd="0" presId="urn:microsoft.com/office/officeart/2005/8/layout/arrow1"/>
    <dgm:cxn modelId="{FA6C4F99-EAC9-4E5F-ADE1-1F77877BCC46}" type="presOf" srcId="{130B79A8-7FEE-4948-83E5-D93C5D266D17}" destId="{A1A3D720-38D2-4D62-BE13-533B4623ACE2}" srcOrd="0" destOrd="0" presId="urn:microsoft.com/office/officeart/2005/8/layout/arrow1"/>
    <dgm:cxn modelId="{A3C769CE-933C-4D9C-AFCE-2A137B2AE78D}" srcId="{1DD030E5-69F5-4F5A-9668-CC1E73CCEC7C}" destId="{D43CC02C-A237-4DA2-8C3B-AF7DA15CE421}" srcOrd="1" destOrd="0" parTransId="{CEAECA14-7095-49F2-9DB4-F6B72972D832}" sibTransId="{FF222701-A6EE-4D47-B34D-17F51E55C842}"/>
    <dgm:cxn modelId="{4610E30B-CA71-4B96-AB59-E36516582C7C}" type="presParOf" srcId="{6ED03D99-6665-40B6-8E2E-ADD85519D302}" destId="{A1A3D720-38D2-4D62-BE13-533B4623ACE2}" srcOrd="0" destOrd="0" presId="urn:microsoft.com/office/officeart/2005/8/layout/arrow1"/>
    <dgm:cxn modelId="{A04C2FE6-4B14-448E-8CE8-2253DA3241E2}" type="presParOf" srcId="{6ED03D99-6665-40B6-8E2E-ADD85519D302}" destId="{B34D4006-0C17-46FC-8DDB-49504643EF4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791BF-F329-42F1-9968-AE45116624B1}" type="datetimeFigureOut">
              <a:rPr kumimoji="1" lang="ja-JP" altLang="en-US" smtClean="0"/>
              <a:t>2015/11/16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676E2-7519-4771-97F3-6B56A0A77A73}" type="slidenum">
              <a:rPr kumimoji="1" lang="ja-JP" altLang="en-US" smtClean="0"/>
              <a:t>‹#›</a:t>
            </a:fld>
            <a:endParaRPr kumimoji="1" lang="ja-JP" altLang="en-US"/>
          </a:p>
        </p:txBody>
      </p:sp>
    </p:spTree>
    <p:extLst>
      <p:ext uri="{BB962C8B-B14F-4D97-AF65-F5344CB8AC3E}">
        <p14:creationId xmlns:p14="http://schemas.microsoft.com/office/powerpoint/2010/main" val="36833644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1</a:t>
            </a:fld>
            <a:endParaRPr kumimoji="1" lang="ja-JP" altLang="en-US"/>
          </a:p>
        </p:txBody>
      </p:sp>
    </p:spTree>
    <p:extLst>
      <p:ext uri="{BB962C8B-B14F-4D97-AF65-F5344CB8AC3E}">
        <p14:creationId xmlns:p14="http://schemas.microsoft.com/office/powerpoint/2010/main" val="1186591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似てるけど違うアンケート</a:t>
            </a:r>
            <a:endParaRPr kumimoji="1" lang="en-US" altLang="ja-JP" dirty="0" smtClean="0"/>
          </a:p>
          <a:p>
            <a:r>
              <a:rPr kumimoji="1" lang="en-US" altLang="ja-JP" dirty="0" smtClean="0"/>
              <a:t>A</a:t>
            </a:r>
            <a:r>
              <a:rPr kumimoji="1" lang="ja-JP" altLang="en-US" dirty="0" smtClean="0"/>
              <a:t>　　似てるけど違う　</a:t>
            </a:r>
            <a:r>
              <a:rPr kumimoji="1" lang="en-US" altLang="ja-JP" dirty="0" smtClean="0"/>
              <a:t>B</a:t>
            </a:r>
          </a:p>
          <a:p>
            <a:r>
              <a:rPr kumimoji="1" lang="ja-JP" altLang="en-US" dirty="0" smtClean="0"/>
              <a:t>人　それぞれ別　人</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12</a:t>
            </a:fld>
            <a:endParaRPr kumimoji="1" lang="ja-JP" altLang="en-US"/>
          </a:p>
        </p:txBody>
      </p:sp>
    </p:spTree>
    <p:extLst>
      <p:ext uri="{BB962C8B-B14F-4D97-AF65-F5344CB8AC3E}">
        <p14:creationId xmlns:p14="http://schemas.microsoft.com/office/powerpoint/2010/main" val="307790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行動経済学と今までの経済学の違いがある</a:t>
            </a:r>
            <a:endParaRPr kumimoji="1" lang="en-US" altLang="ja-JP" dirty="0" smtClean="0"/>
          </a:p>
          <a:p>
            <a:r>
              <a:rPr kumimoji="1" lang="ja-JP" altLang="en-US" dirty="0" smtClean="0"/>
              <a:t>普通の経済学は人々は合理的に考えていると仮定しているけれど</a:t>
            </a:r>
            <a:endParaRPr kumimoji="1" lang="en-US" altLang="ja-JP" dirty="0" smtClean="0"/>
          </a:p>
          <a:p>
            <a:r>
              <a:rPr kumimoji="1" lang="ja-JP" altLang="en-US" dirty="0" smtClean="0"/>
              <a:t>行動経済学は合理的ではない場合もあると考えている。</a:t>
            </a:r>
            <a:endParaRPr kumimoji="1" lang="en-US" altLang="ja-JP" dirty="0" smtClean="0"/>
          </a:p>
          <a:p>
            <a:r>
              <a:rPr kumimoji="1" lang="ja-JP" altLang="en-US" dirty="0" smtClean="0"/>
              <a:t>あるいは、どのタイミングで人々が不合理になるのかについて考える分野です</a:t>
            </a:r>
            <a:endParaRPr kumimoji="1" lang="en-US" altLang="ja-JP" dirty="0" smtClean="0"/>
          </a:p>
          <a:p>
            <a:r>
              <a:rPr kumimoji="1" lang="ja-JP" altLang="en-US" dirty="0" smtClean="0"/>
              <a:t>もう少し詳しく言うと普通の経済学では完璧な計算能力を前提にして人々は効用最大化を行うとしているが</a:t>
            </a:r>
            <a:endParaRPr kumimoji="1" lang="en-US" altLang="ja-JP" dirty="0" smtClean="0"/>
          </a:p>
          <a:p>
            <a:r>
              <a:rPr kumimoji="1" lang="ja-JP" altLang="en-US" dirty="0" smtClean="0"/>
              <a:t>それに対して行動経済学は直感的なイメージに基づく意思決定することもあることを学問として考えている分野である</a:t>
            </a:r>
            <a:endParaRPr kumimoji="1" lang="en-US" altLang="ja-JP" dirty="0" smtClean="0"/>
          </a:p>
          <a:p>
            <a:r>
              <a:rPr kumimoji="1" lang="ja-JP" altLang="en-US" dirty="0" smtClean="0"/>
              <a:t>そのため人々の不合理性を示す学問であるといえます。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2</a:t>
            </a:fld>
            <a:endParaRPr kumimoji="1" lang="ja-JP" altLang="en-US"/>
          </a:p>
        </p:txBody>
      </p:sp>
    </p:spTree>
    <p:extLst>
      <p:ext uri="{BB962C8B-B14F-4D97-AF65-F5344CB8AC3E}">
        <p14:creationId xmlns:p14="http://schemas.microsoft.com/office/powerpoint/2010/main" val="28520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ここに悩んでいる人の画像</a:t>
            </a:r>
            <a:endParaRPr kumimoji="1" lang="ja-JP" altLang="en-US" dirty="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3</a:t>
            </a:fld>
            <a:endParaRPr kumimoji="1" lang="ja-JP" altLang="en-US"/>
          </a:p>
        </p:txBody>
      </p:sp>
    </p:spTree>
    <p:extLst>
      <p:ext uri="{BB962C8B-B14F-4D97-AF65-F5344CB8AC3E}">
        <p14:creationId xmlns:p14="http://schemas.microsoft.com/office/powerpoint/2010/main" val="288793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似てるけど違うアンケート</a:t>
            </a:r>
            <a:endParaRPr kumimoji="1" lang="en-US" altLang="ja-JP" dirty="0" smtClean="0"/>
          </a:p>
          <a:p>
            <a:r>
              <a:rPr kumimoji="1" lang="en-US" altLang="ja-JP" dirty="0" smtClean="0"/>
              <a:t>A</a:t>
            </a:r>
            <a:r>
              <a:rPr kumimoji="1" lang="ja-JP" altLang="en-US" dirty="0" smtClean="0"/>
              <a:t>　　似てるけど違う　</a:t>
            </a:r>
            <a:r>
              <a:rPr kumimoji="1" lang="en-US" altLang="ja-JP" dirty="0" smtClean="0"/>
              <a:t>B</a:t>
            </a:r>
          </a:p>
          <a:p>
            <a:r>
              <a:rPr kumimoji="1" lang="ja-JP" altLang="en-US" dirty="0" smtClean="0"/>
              <a:t>人　それぞれ別　人</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4</a:t>
            </a:fld>
            <a:endParaRPr kumimoji="1" lang="ja-JP" altLang="en-US"/>
          </a:p>
        </p:txBody>
      </p:sp>
    </p:spTree>
    <p:extLst>
      <p:ext uri="{BB962C8B-B14F-4D97-AF65-F5344CB8AC3E}">
        <p14:creationId xmlns:p14="http://schemas.microsoft.com/office/powerpoint/2010/main" val="35931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似たような実験をダンアリエリーがやっている</a:t>
            </a:r>
            <a:endParaRPr kumimoji="1" lang="en-US" altLang="ja-JP" dirty="0" smtClean="0"/>
          </a:p>
          <a:p>
            <a:r>
              <a:rPr kumimoji="1" lang="en-US" altLang="ja-JP" dirty="0" smtClean="0"/>
              <a:t>1</a:t>
            </a:r>
            <a:r>
              <a:rPr kumimoji="1" lang="ja-JP" altLang="en-US" dirty="0" smtClean="0"/>
              <a:t>セントずつ値引きしただけでこれだけ変わる。</a:t>
            </a:r>
            <a:endParaRPr kumimoji="1" lang="ja-JP" altLang="en-US" dirty="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5</a:t>
            </a:fld>
            <a:endParaRPr kumimoji="1" lang="ja-JP" altLang="en-US"/>
          </a:p>
        </p:txBody>
      </p:sp>
    </p:spTree>
    <p:extLst>
      <p:ext uri="{BB962C8B-B14F-4D97-AF65-F5344CB8AC3E}">
        <p14:creationId xmlns:p14="http://schemas.microsoft.com/office/powerpoint/2010/main" val="152187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似てるけど違うアンケート</a:t>
            </a:r>
            <a:endParaRPr kumimoji="1" lang="en-US" altLang="ja-JP" dirty="0" smtClean="0"/>
          </a:p>
          <a:p>
            <a:r>
              <a:rPr kumimoji="1" lang="en-US" altLang="ja-JP" dirty="0" smtClean="0"/>
              <a:t>A</a:t>
            </a:r>
            <a:r>
              <a:rPr kumimoji="1" lang="ja-JP" altLang="en-US" dirty="0" smtClean="0"/>
              <a:t>　　似てるけど違う　</a:t>
            </a:r>
            <a:r>
              <a:rPr kumimoji="1" lang="en-US" altLang="ja-JP" dirty="0" smtClean="0"/>
              <a:t>B</a:t>
            </a:r>
          </a:p>
          <a:p>
            <a:r>
              <a:rPr kumimoji="1" lang="ja-JP" altLang="en-US" dirty="0" smtClean="0"/>
              <a:t>人　それぞれ別　人</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7</a:t>
            </a:fld>
            <a:endParaRPr kumimoji="1" lang="ja-JP" altLang="en-US"/>
          </a:p>
        </p:txBody>
      </p:sp>
    </p:spTree>
    <p:extLst>
      <p:ext uri="{BB962C8B-B14F-4D97-AF65-F5344CB8AC3E}">
        <p14:creationId xmlns:p14="http://schemas.microsoft.com/office/powerpoint/2010/main" val="158635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アンケート」だからか。</a:t>
            </a:r>
            <a:endParaRPr kumimoji="1" lang="en-US" altLang="ja-JP" dirty="0" smtClean="0"/>
          </a:p>
          <a:p>
            <a:r>
              <a:rPr kumimoji="1" lang="ja-JP" altLang="en-US" dirty="0" smtClean="0"/>
              <a:t>チョコの消費量の問題か</a:t>
            </a:r>
            <a:endParaRPr kumimoji="1" lang="en-US" altLang="ja-JP" dirty="0" smtClean="0"/>
          </a:p>
          <a:p>
            <a:r>
              <a:rPr kumimoji="1" lang="ja-JP" altLang="en-US" dirty="0" smtClean="0"/>
              <a:t>ダンほどでなかった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8</a:t>
            </a:fld>
            <a:endParaRPr kumimoji="1" lang="ja-JP" altLang="en-US"/>
          </a:p>
        </p:txBody>
      </p:sp>
    </p:spTree>
    <p:extLst>
      <p:ext uri="{BB962C8B-B14F-4D97-AF65-F5344CB8AC3E}">
        <p14:creationId xmlns:p14="http://schemas.microsoft.com/office/powerpoint/2010/main" val="192924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良い面効用</a:t>
            </a:r>
            <a:endParaRPr kumimoji="1" lang="en-US" altLang="ja-JP" dirty="0" smtClean="0"/>
          </a:p>
          <a:p>
            <a:r>
              <a:rPr kumimoji="1" lang="ja-JP" altLang="en-US" dirty="0" smtClean="0"/>
              <a:t>悪い面コスト</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9</a:t>
            </a:fld>
            <a:endParaRPr kumimoji="1" lang="ja-JP" altLang="en-US"/>
          </a:p>
        </p:txBody>
      </p:sp>
    </p:spTree>
    <p:extLst>
      <p:ext uri="{BB962C8B-B14F-4D97-AF65-F5344CB8AC3E}">
        <p14:creationId xmlns:p14="http://schemas.microsoft.com/office/powerpoint/2010/main" val="167400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理由はあるかもしれないけれど方向性は同じで無料の力があることが分かった</a:t>
            </a:r>
            <a:endParaRPr kumimoji="1" lang="ja-JP" altLang="en-US" dirty="0"/>
          </a:p>
        </p:txBody>
      </p:sp>
      <p:sp>
        <p:nvSpPr>
          <p:cNvPr id="4" name="スライド番号プレースホルダー 3"/>
          <p:cNvSpPr>
            <a:spLocks noGrp="1"/>
          </p:cNvSpPr>
          <p:nvPr>
            <p:ph type="sldNum" sz="quarter" idx="10"/>
          </p:nvPr>
        </p:nvSpPr>
        <p:spPr/>
        <p:txBody>
          <a:bodyPr/>
          <a:lstStyle/>
          <a:p>
            <a:fld id="{DB3676E2-7519-4771-97F3-6B56A0A77A73}" type="slidenum">
              <a:rPr kumimoji="1" lang="ja-JP" altLang="en-US" smtClean="0"/>
              <a:t>10</a:t>
            </a:fld>
            <a:endParaRPr kumimoji="1" lang="ja-JP" altLang="en-US"/>
          </a:p>
        </p:txBody>
      </p:sp>
    </p:spTree>
    <p:extLst>
      <p:ext uri="{BB962C8B-B14F-4D97-AF65-F5344CB8AC3E}">
        <p14:creationId xmlns:p14="http://schemas.microsoft.com/office/powerpoint/2010/main" val="262925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EBB0C4-6273-4C6E-B9BD-2EDC30F1CD52}" type="datetimeFigureOut">
              <a:rPr lang="en-US" dirty="0"/>
              <a:t>11/16/2015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11/16/2015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11/16/2015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9CAD897-D46E-4AD2-BD9B-49DD3E640873}" type="datetimeFigureOut">
              <a:rPr lang="en-US" dirty="0"/>
              <a:t>11/16/2015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11/16/2015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無料</a:t>
            </a:r>
            <a:r>
              <a:rPr lang="ja-JP" altLang="en-US" sz="3600" dirty="0"/>
              <a:t>の</a:t>
            </a:r>
            <a:r>
              <a:rPr lang="ja-JP" altLang="en-US" sz="3600" dirty="0" smtClean="0"/>
              <a:t>力</a:t>
            </a:r>
            <a:endParaRPr kumimoji="1" lang="ja-JP" altLang="en-US" sz="3600" dirty="0"/>
          </a:p>
        </p:txBody>
      </p:sp>
      <p:sp>
        <p:nvSpPr>
          <p:cNvPr id="3" name="サブタイトル 2"/>
          <p:cNvSpPr>
            <a:spLocks noGrp="1"/>
          </p:cNvSpPr>
          <p:nvPr>
            <p:ph type="subTitle" idx="1"/>
          </p:nvPr>
        </p:nvSpPr>
        <p:spPr>
          <a:xfrm>
            <a:off x="1100051" y="4455620"/>
            <a:ext cx="10058400" cy="1770368"/>
          </a:xfrm>
        </p:spPr>
        <p:txBody>
          <a:bodyPr>
            <a:normAutofit/>
          </a:bodyPr>
          <a:lstStyle/>
          <a:p>
            <a:r>
              <a:rPr lang="ja-JP" altLang="en-US" dirty="0" smtClean="0"/>
              <a:t>　</a:t>
            </a:r>
            <a:r>
              <a:rPr lang="ja-JP" altLang="en-US" dirty="0"/>
              <a:t>行動経済学による</a:t>
            </a:r>
            <a:r>
              <a:rPr lang="ja-JP" altLang="en-US" dirty="0" smtClean="0"/>
              <a:t>分析</a:t>
            </a:r>
            <a:endParaRPr lang="en-US" altLang="ja-JP" dirty="0" smtClean="0"/>
          </a:p>
          <a:p>
            <a:r>
              <a:rPr lang="ja-JP" altLang="en-US" dirty="0" smtClean="0"/>
              <a:t>～</a:t>
            </a:r>
            <a:r>
              <a:rPr lang="ja-JP" altLang="en-US" dirty="0"/>
              <a:t>なぜ人は「タダ」</a:t>
            </a:r>
            <a:r>
              <a:rPr lang="ja-JP" altLang="en-US" dirty="0" smtClean="0"/>
              <a:t>に翻弄</a:t>
            </a:r>
            <a:r>
              <a:rPr lang="ja-JP" altLang="en-US" dirty="0"/>
              <a:t>されてしまうの</a:t>
            </a:r>
            <a:r>
              <a:rPr lang="ja-JP" altLang="en-US" dirty="0" smtClean="0"/>
              <a:t>か～</a:t>
            </a:r>
            <a:endParaRPr lang="en-US" altLang="ja-JP" dirty="0" smtClean="0"/>
          </a:p>
          <a:p>
            <a:r>
              <a:rPr lang="ja-JP" altLang="en-US" dirty="0" smtClean="0"/>
              <a:t>　　　　　　　　　　　　　　　　　　　　　　古川ゼミ</a:t>
            </a:r>
            <a:endParaRPr lang="ja-JP" altLang="en-US" dirty="0"/>
          </a:p>
          <a:p>
            <a:endParaRPr kumimoji="1" lang="ja-JP" altLang="en-US" dirty="0"/>
          </a:p>
        </p:txBody>
      </p:sp>
    </p:spTree>
    <p:extLst>
      <p:ext uri="{BB962C8B-B14F-4D97-AF65-F5344CB8AC3E}">
        <p14:creationId xmlns:p14="http://schemas.microsoft.com/office/powerpoint/2010/main" val="2935273420"/>
      </p:ext>
    </p:extLst>
  </p:cSld>
  <p:clrMapOvr>
    <a:masterClrMapping/>
  </p:clrMapOvr>
  <mc:AlternateContent xmlns:mc="http://schemas.openxmlformats.org/markup-compatibility/2006" xmlns:p14="http://schemas.microsoft.com/office/powerpoint/2010/main">
    <mc:Choice Requires="p14">
      <p:transition spd="slow" p14:dur="2000" advTm="2256"/>
    </mc:Choice>
    <mc:Fallback xmlns="">
      <p:transition spd="slow" advTm="22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日本とアメリカのチョコレート消費量比</a:t>
            </a:r>
            <a:endParaRPr kumimoji="1" lang="ja-JP" altLang="en-US" dirty="0"/>
          </a:p>
        </p:txBody>
      </p:sp>
      <p:sp>
        <p:nvSpPr>
          <p:cNvPr id="6" name="円/楕円 5"/>
          <p:cNvSpPr/>
          <p:nvPr/>
        </p:nvSpPr>
        <p:spPr>
          <a:xfrm>
            <a:off x="6445134" y="2635329"/>
            <a:ext cx="5280338" cy="3296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アメリカは一人当たりのチョコレートの消費量がなんと日本の倍！！！</a:t>
            </a:r>
            <a:endParaRPr kumimoji="1" lang="ja-JP" altLang="en-US" sz="36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2" y="1737360"/>
            <a:ext cx="6381681" cy="4619302"/>
          </a:xfrm>
          <a:prstGeom prst="rect">
            <a:avLst/>
          </a:prstGeom>
        </p:spPr>
      </p:pic>
    </p:spTree>
    <p:extLst>
      <p:ext uri="{BB962C8B-B14F-4D97-AF65-F5344CB8AC3E}">
        <p14:creationId xmlns:p14="http://schemas.microsoft.com/office/powerpoint/2010/main" val="2829443969"/>
      </p:ext>
    </p:extLst>
  </p:cSld>
  <p:clrMapOvr>
    <a:masterClrMapping/>
  </p:clrMapOvr>
  <mc:AlternateContent xmlns:mc="http://schemas.openxmlformats.org/markup-compatibility/2006" xmlns:p14="http://schemas.microsoft.com/office/powerpoint/2010/main">
    <mc:Choice Requires="p14">
      <p:transition spd="slow" p14:dur="2000" advTm="783"/>
    </mc:Choice>
    <mc:Fallback xmlns="">
      <p:transition spd="slow" advTm="78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ゼロコスト</a:t>
            </a:r>
            <a:r>
              <a:rPr kumimoji="1" lang="ja-JP" altLang="en-US" dirty="0" smtClean="0"/>
              <a:t>の可能性</a:t>
            </a:r>
            <a:endParaRPr kumimoji="1" lang="ja-JP" altLang="en-US" dirty="0"/>
          </a:p>
        </p:txBody>
      </p:sp>
      <p:sp>
        <p:nvSpPr>
          <p:cNvPr id="3" name="コンテンツ プレースホルダー 2"/>
          <p:cNvSpPr>
            <a:spLocks noGrp="1"/>
          </p:cNvSpPr>
          <p:nvPr>
            <p:ph idx="1"/>
          </p:nvPr>
        </p:nvSpPr>
        <p:spPr/>
        <p:txBody>
          <a:bodyPr/>
          <a:lstStyle/>
          <a:p>
            <a:endParaRPr lang="en-US" altLang="ja-JP" sz="3600" dirty="0" smtClean="0"/>
          </a:p>
          <a:p>
            <a:endParaRPr lang="en-US" altLang="ja-JP" sz="3600" dirty="0" smtClean="0"/>
          </a:p>
          <a:p>
            <a:endParaRPr lang="en-US" altLang="ja-JP" sz="3600" dirty="0" smtClean="0"/>
          </a:p>
          <a:p>
            <a:endParaRPr kumimoji="1" lang="ja-JP" altLang="en-US" dirty="0"/>
          </a:p>
        </p:txBody>
      </p:sp>
      <p:graphicFrame>
        <p:nvGraphicFramePr>
          <p:cNvPr id="4" name="図表 3"/>
          <p:cNvGraphicFramePr/>
          <p:nvPr>
            <p:extLst/>
          </p:nvPr>
        </p:nvGraphicFramePr>
        <p:xfrm>
          <a:off x="2403995" y="1099897"/>
          <a:ext cx="7384011" cy="4877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四角形吹き出し 5"/>
          <p:cNvSpPr/>
          <p:nvPr/>
        </p:nvSpPr>
        <p:spPr>
          <a:xfrm>
            <a:off x="0" y="1851277"/>
            <a:ext cx="3034146" cy="4131733"/>
          </a:xfrm>
          <a:prstGeom prst="wedgeRectCallout">
            <a:avLst>
              <a:gd name="adj1" fmla="val 73615"/>
              <a:gd name="adj2" fmla="val 4721"/>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ダン・アリエリー</a:t>
            </a:r>
            <a:r>
              <a:rPr kumimoji="1" lang="ja-JP" altLang="en-US" sz="2800" dirty="0" smtClean="0"/>
              <a:t>の</a:t>
            </a:r>
            <a:endParaRPr kumimoji="1" lang="en-US" altLang="ja-JP" sz="2800" dirty="0" smtClean="0"/>
          </a:p>
          <a:p>
            <a:pPr algn="ctr"/>
            <a:r>
              <a:rPr kumimoji="1" lang="ja-JP" altLang="en-US" sz="2800" dirty="0" smtClean="0"/>
              <a:t>実験や</a:t>
            </a:r>
            <a:endParaRPr kumimoji="1" lang="en-US" altLang="ja-JP" sz="2800" dirty="0" smtClean="0"/>
          </a:p>
          <a:p>
            <a:pPr algn="ctr"/>
            <a:r>
              <a:rPr kumimoji="1" lang="ja-JP" altLang="en-US" sz="2800" dirty="0" smtClean="0"/>
              <a:t>アンケートの</a:t>
            </a:r>
            <a:endParaRPr kumimoji="1" lang="en-US" altLang="ja-JP" sz="2800" dirty="0" smtClean="0"/>
          </a:p>
          <a:p>
            <a:pPr algn="ctr"/>
            <a:r>
              <a:rPr kumimoji="1" lang="ja-JP" altLang="en-US" sz="2800" dirty="0" smtClean="0"/>
              <a:t>結果から</a:t>
            </a:r>
            <a:endParaRPr kumimoji="1" lang="en-US" altLang="ja-JP" sz="2800" dirty="0" smtClean="0"/>
          </a:p>
          <a:p>
            <a:pPr algn="ctr"/>
            <a:r>
              <a:rPr kumimoji="1" lang="ja-JP" altLang="en-US" sz="2800" dirty="0" smtClean="0"/>
              <a:t>お金には</a:t>
            </a:r>
            <a:endParaRPr kumimoji="1" lang="en-US" altLang="ja-JP" sz="2800" dirty="0" smtClean="0"/>
          </a:p>
          <a:p>
            <a:pPr algn="ctr"/>
            <a:r>
              <a:rPr kumimoji="1" lang="ja-JP" altLang="en-US" sz="2800" dirty="0" smtClean="0"/>
              <a:t>ゼロコストの力が</a:t>
            </a:r>
            <a:endParaRPr kumimoji="1" lang="en-US" altLang="ja-JP" sz="2800" dirty="0" smtClean="0"/>
          </a:p>
          <a:p>
            <a:pPr algn="ctr"/>
            <a:r>
              <a:rPr kumimoji="1" lang="ja-JP" altLang="en-US" sz="2800" dirty="0"/>
              <a:t>働くことが分かった</a:t>
            </a:r>
          </a:p>
        </p:txBody>
      </p:sp>
      <p:sp>
        <p:nvSpPr>
          <p:cNvPr id="5" name="不等号 4"/>
          <p:cNvSpPr/>
          <p:nvPr/>
        </p:nvSpPr>
        <p:spPr>
          <a:xfrm>
            <a:off x="5444836" y="2963796"/>
            <a:ext cx="1302328" cy="1149927"/>
          </a:xfrm>
          <a:prstGeom prst="mathNot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solidFill>
                <a:schemeClr val="tx1"/>
              </a:solidFill>
            </a:endParaRPr>
          </a:p>
        </p:txBody>
      </p:sp>
      <p:sp>
        <p:nvSpPr>
          <p:cNvPr id="7" name="四角形吹き出し 6"/>
          <p:cNvSpPr/>
          <p:nvPr/>
        </p:nvSpPr>
        <p:spPr>
          <a:xfrm>
            <a:off x="9157854" y="1845734"/>
            <a:ext cx="3034146" cy="4131733"/>
          </a:xfrm>
          <a:prstGeom prst="wedgeRectCallout">
            <a:avLst>
              <a:gd name="adj1" fmla="val -77983"/>
              <a:gd name="adj2" fmla="val 1368"/>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smtClean="0"/>
              <a:t>ではお金と</a:t>
            </a:r>
            <a:endParaRPr kumimoji="1" lang="en-US" altLang="ja-JP" sz="3200" dirty="0" smtClean="0"/>
          </a:p>
          <a:p>
            <a:pPr algn="ctr"/>
            <a:r>
              <a:rPr kumimoji="1" lang="ja-JP" altLang="en-US" sz="3200" dirty="0" smtClean="0"/>
              <a:t>トレード・オフの</a:t>
            </a:r>
            <a:endParaRPr kumimoji="1" lang="en-US" altLang="ja-JP" sz="3200" dirty="0" smtClean="0"/>
          </a:p>
          <a:p>
            <a:pPr algn="ctr"/>
            <a:r>
              <a:rPr kumimoji="1" lang="ja-JP" altLang="en-US" sz="3200" dirty="0" smtClean="0"/>
              <a:t>関係にある</a:t>
            </a:r>
            <a:endParaRPr kumimoji="1" lang="en-US" altLang="ja-JP" sz="3200" dirty="0" smtClean="0"/>
          </a:p>
          <a:p>
            <a:pPr algn="ctr"/>
            <a:r>
              <a:rPr kumimoji="1" lang="ja-JP" altLang="en-US" sz="3200" dirty="0" smtClean="0"/>
              <a:t>時間では</a:t>
            </a:r>
            <a:endParaRPr kumimoji="1" lang="en-US" altLang="ja-JP" sz="3200" dirty="0" smtClean="0"/>
          </a:p>
          <a:p>
            <a:pPr algn="ctr"/>
            <a:r>
              <a:rPr kumimoji="1" lang="ja-JP" altLang="en-US" sz="3200" dirty="0" smtClean="0"/>
              <a:t>どうだろうか？</a:t>
            </a:r>
            <a:endParaRPr kumimoji="1" lang="ja-JP" altLang="en-US" sz="3200" dirty="0"/>
          </a:p>
        </p:txBody>
      </p:sp>
    </p:spTree>
    <p:custDataLst>
      <p:tags r:id="rId1"/>
    </p:custDataLst>
    <p:extLst>
      <p:ext uri="{BB962C8B-B14F-4D97-AF65-F5344CB8AC3E}">
        <p14:creationId xmlns:p14="http://schemas.microsoft.com/office/powerpoint/2010/main" val="875743424"/>
      </p:ext>
    </p:extLst>
  </p:cSld>
  <p:clrMapOvr>
    <a:masterClrMapping/>
  </p:clrMapOvr>
  <mc:AlternateContent xmlns:mc="http://schemas.openxmlformats.org/markup-compatibility/2006" xmlns:p14="http://schemas.microsoft.com/office/powerpoint/2010/main">
    <mc:Choice Requires="p14">
      <p:transition spd="slow" p14:dur="2000" advTm="2087"/>
    </mc:Choice>
    <mc:Fallback xmlns="">
      <p:transition spd="slow" advTm="2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履修</a:t>
            </a:r>
            <a:r>
              <a:rPr lang="ja-JP" altLang="en-US" dirty="0" smtClean="0"/>
              <a:t>のアンケート内容</a:t>
            </a:r>
            <a:endParaRPr kumimoji="1" lang="ja-JP" altLang="en-US" dirty="0"/>
          </a:p>
        </p:txBody>
      </p:sp>
      <p:sp>
        <p:nvSpPr>
          <p:cNvPr id="4" name="テキスト ボックス 3"/>
          <p:cNvSpPr txBox="1"/>
          <p:nvPr/>
        </p:nvSpPr>
        <p:spPr>
          <a:xfrm>
            <a:off x="1272426" y="1737360"/>
            <a:ext cx="9871613" cy="738664"/>
          </a:xfrm>
          <a:prstGeom prst="rect">
            <a:avLst/>
          </a:prstGeom>
          <a:noFill/>
        </p:spPr>
        <p:txBody>
          <a:bodyPr wrap="none" rtlCol="0">
            <a:spAutoFit/>
          </a:bodyPr>
          <a:lstStyle/>
          <a:p>
            <a:r>
              <a:rPr lang="ja-JP" altLang="en-US" sz="2400" dirty="0"/>
              <a:t>履修において二つの講義で迷っています。あなたならどちらを選びますか？</a:t>
            </a:r>
            <a:endParaRPr lang="en-US" altLang="ja-JP" sz="2400" dirty="0"/>
          </a:p>
          <a:p>
            <a:endParaRPr kumimoji="1" lang="ja-JP" altLang="en-US" dirty="0"/>
          </a:p>
        </p:txBody>
      </p:sp>
      <p:sp>
        <p:nvSpPr>
          <p:cNvPr id="6" name="角丸四角形 5"/>
          <p:cNvSpPr/>
          <p:nvPr/>
        </p:nvSpPr>
        <p:spPr>
          <a:xfrm>
            <a:off x="7291068" y="2262593"/>
            <a:ext cx="3864612" cy="3445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p>
          <a:p>
            <a:r>
              <a:rPr lang="en-US" altLang="ja-JP" sz="2000" dirty="0" smtClean="0"/>
              <a:t>B</a:t>
            </a:r>
            <a:r>
              <a:rPr lang="ja-JP" altLang="en-US" sz="2000" dirty="0"/>
              <a:t>タイプ</a:t>
            </a:r>
            <a:endParaRPr lang="en-US" altLang="ja-JP" sz="2000" dirty="0"/>
          </a:p>
          <a:p>
            <a:r>
              <a:rPr lang="ja-JP" altLang="en-US" sz="2000" dirty="0" smtClean="0"/>
              <a:t>・「</a:t>
            </a:r>
            <a:r>
              <a:rPr lang="ja-JP" altLang="en-US" sz="2000" dirty="0"/>
              <a:t>４</a:t>
            </a:r>
            <a:r>
              <a:rPr lang="en-US" altLang="ja-JP" sz="2000" dirty="0"/>
              <a:t>/</a:t>
            </a:r>
            <a:r>
              <a:rPr lang="ja-JP" altLang="en-US" sz="2000" dirty="0"/>
              <a:t>１５回出席したら評価</a:t>
            </a:r>
            <a:r>
              <a:rPr lang="en-US" altLang="ja-JP" sz="2000" dirty="0"/>
              <a:t>C</a:t>
            </a:r>
            <a:r>
              <a:rPr lang="ja-JP" altLang="en-US" sz="2000" dirty="0"/>
              <a:t>」が特別に「</a:t>
            </a:r>
            <a:r>
              <a:rPr lang="ja-JP" altLang="en-US" sz="2400" dirty="0">
                <a:solidFill>
                  <a:schemeClr val="bg2">
                    <a:lumMod val="25000"/>
                  </a:schemeClr>
                </a:solidFill>
              </a:rPr>
              <a:t>０</a:t>
            </a:r>
            <a:r>
              <a:rPr lang="en-US" altLang="ja-JP" sz="2400" dirty="0">
                <a:solidFill>
                  <a:schemeClr val="bg2">
                    <a:lumMod val="25000"/>
                  </a:schemeClr>
                </a:solidFill>
              </a:rPr>
              <a:t>/</a:t>
            </a:r>
            <a:r>
              <a:rPr lang="ja-JP" altLang="en-US" sz="2400" dirty="0">
                <a:solidFill>
                  <a:schemeClr val="bg2">
                    <a:lumMod val="25000"/>
                  </a:schemeClr>
                </a:solidFill>
              </a:rPr>
              <a:t>１５回</a:t>
            </a:r>
            <a:r>
              <a:rPr lang="ja-JP" altLang="en-US" sz="2000" dirty="0"/>
              <a:t>出席したら評価</a:t>
            </a:r>
            <a:r>
              <a:rPr lang="en-US" altLang="ja-JP" sz="2000" dirty="0"/>
              <a:t>C</a:t>
            </a:r>
            <a:r>
              <a:rPr lang="ja-JP" altLang="en-US" sz="2000" dirty="0"/>
              <a:t>」の講義</a:t>
            </a:r>
          </a:p>
          <a:p>
            <a:r>
              <a:rPr lang="ja-JP" altLang="en-US" sz="2000" dirty="0" smtClean="0"/>
              <a:t>・「</a:t>
            </a:r>
            <a:r>
              <a:rPr lang="ja-JP" altLang="en-US" sz="2000" dirty="0"/>
              <a:t>１５</a:t>
            </a:r>
            <a:r>
              <a:rPr lang="en-US" altLang="ja-JP" sz="2000" dirty="0"/>
              <a:t>/</a:t>
            </a:r>
            <a:r>
              <a:rPr lang="ja-JP" altLang="en-US" sz="2000" dirty="0"/>
              <a:t>１５回出席したら評価</a:t>
            </a:r>
            <a:r>
              <a:rPr lang="en-US" altLang="ja-JP" sz="2000" dirty="0"/>
              <a:t>S</a:t>
            </a:r>
            <a:r>
              <a:rPr lang="ja-JP" altLang="en-US" sz="2000" dirty="0"/>
              <a:t>」が特別に「</a:t>
            </a:r>
            <a:r>
              <a:rPr lang="ja-JP" altLang="en-US" sz="2400" dirty="0">
                <a:solidFill>
                  <a:schemeClr val="bg2">
                    <a:lumMod val="25000"/>
                  </a:schemeClr>
                </a:solidFill>
              </a:rPr>
              <a:t>９</a:t>
            </a:r>
            <a:r>
              <a:rPr lang="en-US" altLang="ja-JP" sz="2400" dirty="0">
                <a:solidFill>
                  <a:schemeClr val="bg2">
                    <a:lumMod val="25000"/>
                  </a:schemeClr>
                </a:solidFill>
              </a:rPr>
              <a:t>/</a:t>
            </a:r>
            <a:r>
              <a:rPr lang="ja-JP" altLang="en-US" sz="2400" dirty="0">
                <a:solidFill>
                  <a:schemeClr val="bg2">
                    <a:lumMod val="25000"/>
                  </a:schemeClr>
                </a:solidFill>
              </a:rPr>
              <a:t>１５回</a:t>
            </a:r>
            <a:r>
              <a:rPr lang="ja-JP" altLang="en-US" sz="2000" dirty="0"/>
              <a:t>出席したら評価</a:t>
            </a:r>
            <a:r>
              <a:rPr lang="en-US" altLang="ja-JP" sz="2000" dirty="0"/>
              <a:t>S</a:t>
            </a:r>
            <a:r>
              <a:rPr lang="ja-JP" altLang="en-US" sz="2000" dirty="0"/>
              <a:t>」の講義</a:t>
            </a:r>
          </a:p>
          <a:p>
            <a:endParaRPr lang="ja-JP" altLang="en-US" sz="2000" dirty="0"/>
          </a:p>
          <a:p>
            <a:pPr algn="ctr"/>
            <a:endParaRPr kumimoji="1" lang="ja-JP" altLang="en-US" dirty="0"/>
          </a:p>
        </p:txBody>
      </p:sp>
      <p:sp>
        <p:nvSpPr>
          <p:cNvPr id="11" name="角丸四角形 10"/>
          <p:cNvSpPr/>
          <p:nvPr/>
        </p:nvSpPr>
        <p:spPr>
          <a:xfrm>
            <a:off x="1097280" y="2262593"/>
            <a:ext cx="3864612" cy="3445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A</a:t>
            </a:r>
            <a:r>
              <a:rPr lang="ja-JP" altLang="en-US" sz="2000" dirty="0"/>
              <a:t>タイプ</a:t>
            </a:r>
          </a:p>
          <a:p>
            <a:r>
              <a:rPr lang="ja-JP" altLang="en-US" sz="2000" dirty="0" smtClean="0"/>
              <a:t>・「</a:t>
            </a:r>
            <a:r>
              <a:rPr lang="ja-JP" altLang="en-US" sz="2000" dirty="0"/>
              <a:t>４</a:t>
            </a:r>
            <a:r>
              <a:rPr lang="en-US" altLang="ja-JP" sz="2000" dirty="0"/>
              <a:t>/</a:t>
            </a:r>
            <a:r>
              <a:rPr lang="ja-JP" altLang="en-US" sz="2000" dirty="0"/>
              <a:t>１５回出席したら評価</a:t>
            </a:r>
            <a:r>
              <a:rPr lang="en-US" altLang="ja-JP" sz="2000" dirty="0"/>
              <a:t>C</a:t>
            </a:r>
            <a:r>
              <a:rPr lang="ja-JP" altLang="en-US" sz="2000" dirty="0"/>
              <a:t>」が特別に「</a:t>
            </a:r>
            <a:r>
              <a:rPr lang="ja-JP" altLang="en-US" sz="2400" dirty="0">
                <a:solidFill>
                  <a:schemeClr val="bg2">
                    <a:lumMod val="25000"/>
                  </a:schemeClr>
                </a:solidFill>
              </a:rPr>
              <a:t>１</a:t>
            </a:r>
            <a:r>
              <a:rPr lang="en-US" altLang="ja-JP" sz="2400" dirty="0">
                <a:solidFill>
                  <a:schemeClr val="bg2">
                    <a:lumMod val="25000"/>
                  </a:schemeClr>
                </a:solidFill>
              </a:rPr>
              <a:t>/</a:t>
            </a:r>
            <a:r>
              <a:rPr lang="ja-JP" altLang="en-US" sz="2400" dirty="0">
                <a:solidFill>
                  <a:schemeClr val="bg2">
                    <a:lumMod val="25000"/>
                  </a:schemeClr>
                </a:solidFill>
              </a:rPr>
              <a:t>１５回</a:t>
            </a:r>
            <a:r>
              <a:rPr lang="ja-JP" altLang="en-US" sz="2000" dirty="0"/>
              <a:t>出席したら評価</a:t>
            </a:r>
            <a:r>
              <a:rPr lang="en-US" altLang="ja-JP" sz="2000" dirty="0"/>
              <a:t>C</a:t>
            </a:r>
            <a:r>
              <a:rPr lang="ja-JP" altLang="en-US" sz="2000" dirty="0"/>
              <a:t>」の講義</a:t>
            </a:r>
          </a:p>
          <a:p>
            <a:r>
              <a:rPr lang="ja-JP" altLang="en-US" sz="2000" dirty="0" smtClean="0"/>
              <a:t>・「</a:t>
            </a:r>
            <a:r>
              <a:rPr lang="ja-JP" altLang="en-US" sz="2000" dirty="0"/>
              <a:t>１５</a:t>
            </a:r>
            <a:r>
              <a:rPr lang="en-US" altLang="ja-JP" sz="2000" dirty="0"/>
              <a:t>/</a:t>
            </a:r>
            <a:r>
              <a:rPr lang="ja-JP" altLang="en-US" sz="2000" dirty="0"/>
              <a:t>１５回出席したら評価</a:t>
            </a:r>
            <a:r>
              <a:rPr lang="en-US" altLang="ja-JP" sz="2000" dirty="0"/>
              <a:t>S</a:t>
            </a:r>
            <a:r>
              <a:rPr lang="ja-JP" altLang="en-US" sz="2000" dirty="0"/>
              <a:t>」が特別に「</a:t>
            </a:r>
            <a:r>
              <a:rPr lang="ja-JP" altLang="en-US" sz="2400" dirty="0">
                <a:solidFill>
                  <a:schemeClr val="bg2">
                    <a:lumMod val="25000"/>
                  </a:schemeClr>
                </a:solidFill>
              </a:rPr>
              <a:t>１０</a:t>
            </a:r>
            <a:r>
              <a:rPr lang="en-US" altLang="ja-JP" sz="2400" dirty="0">
                <a:solidFill>
                  <a:schemeClr val="bg2">
                    <a:lumMod val="25000"/>
                  </a:schemeClr>
                </a:solidFill>
              </a:rPr>
              <a:t>/</a:t>
            </a:r>
            <a:r>
              <a:rPr lang="ja-JP" altLang="en-US" sz="2400" dirty="0">
                <a:solidFill>
                  <a:schemeClr val="bg2">
                    <a:lumMod val="25000"/>
                  </a:schemeClr>
                </a:solidFill>
              </a:rPr>
              <a:t>１５回</a:t>
            </a:r>
            <a:r>
              <a:rPr lang="ja-JP" altLang="en-US" sz="2000" dirty="0"/>
              <a:t>出席したら評価</a:t>
            </a:r>
            <a:r>
              <a:rPr lang="en-US" altLang="ja-JP" sz="2000" dirty="0"/>
              <a:t>S</a:t>
            </a:r>
            <a:r>
              <a:rPr lang="ja-JP" altLang="en-US" sz="2000" dirty="0"/>
              <a:t>」の講義</a:t>
            </a:r>
            <a:endParaRPr lang="en-US" altLang="ja-JP" sz="2000" dirty="0"/>
          </a:p>
          <a:p>
            <a:endParaRPr lang="en-US" altLang="ja-JP" dirty="0"/>
          </a:p>
        </p:txBody>
      </p:sp>
      <p:pic>
        <p:nvPicPr>
          <p:cNvPr id="5" name="コンテンツ プレースホルダー 4"/>
          <p:cNvPicPr>
            <a:picLocks noGrp="1" noChangeAspect="1"/>
          </p:cNvPicPr>
          <p:nvPr>
            <p:ph sz="half" idx="2"/>
          </p:nvPr>
        </p:nvPicPr>
        <p:blipFill>
          <a:blip r:embed="rId3"/>
          <a:stretch>
            <a:fillRect/>
          </a:stretch>
        </p:blipFill>
        <p:spPr>
          <a:xfrm>
            <a:off x="7138361" y="5369243"/>
            <a:ext cx="4170025" cy="1469263"/>
          </a:xfrm>
          <a:prstGeom prst="rect">
            <a:avLst/>
          </a:prstGeom>
        </p:spPr>
      </p:pic>
      <p:sp>
        <p:nvSpPr>
          <p:cNvPr id="12" name="左右矢印 11"/>
          <p:cNvSpPr/>
          <p:nvPr/>
        </p:nvSpPr>
        <p:spPr>
          <a:xfrm>
            <a:off x="4476402" y="2936161"/>
            <a:ext cx="3117273" cy="197962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800" dirty="0" smtClean="0"/>
              <a:t>差は１回</a:t>
            </a:r>
            <a:endParaRPr kumimoji="1" lang="ja-JP" altLang="en-US" sz="2800" dirty="0"/>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79" y="5369924"/>
            <a:ext cx="4137286" cy="1468582"/>
          </a:xfrm>
          <a:prstGeom prst="rect">
            <a:avLst/>
          </a:prstGeom>
        </p:spPr>
      </p:pic>
      <p:sp>
        <p:nvSpPr>
          <p:cNvPr id="10" name="左右矢印 9"/>
          <p:cNvSpPr/>
          <p:nvPr/>
        </p:nvSpPr>
        <p:spPr>
          <a:xfrm>
            <a:off x="4890241" y="5528966"/>
            <a:ext cx="2289594" cy="132903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800" dirty="0" smtClean="0"/>
              <a:t>別々の人</a:t>
            </a:r>
            <a:endParaRPr kumimoji="1" lang="ja-JP" altLang="en-US" sz="2800" dirty="0"/>
          </a:p>
        </p:txBody>
      </p:sp>
    </p:spTree>
    <p:extLst>
      <p:ext uri="{BB962C8B-B14F-4D97-AF65-F5344CB8AC3E}">
        <p14:creationId xmlns:p14="http://schemas.microsoft.com/office/powerpoint/2010/main" val="3976907662"/>
      </p:ext>
    </p:extLst>
  </p:cSld>
  <p:clrMapOvr>
    <a:masterClrMapping/>
  </p:clrMapOvr>
  <mc:AlternateContent xmlns:mc="http://schemas.openxmlformats.org/markup-compatibility/2006" xmlns:p14="http://schemas.microsoft.com/office/powerpoint/2010/main">
    <mc:Choice Requires="p14">
      <p:transition spd="slow" p14:dur="2000" advTm="646"/>
    </mc:Choice>
    <mc:Fallback xmlns="">
      <p:transition spd="slow" advTm="64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古川ゼミのアンケート結果②</a:t>
            </a:r>
            <a:endParaRPr kumimoji="1" lang="ja-JP" altLang="en-US" dirty="0"/>
          </a:p>
        </p:txBody>
      </p:sp>
      <p:sp>
        <p:nvSpPr>
          <p:cNvPr id="3" name="コンテンツ プレースホルダー 2"/>
          <p:cNvSpPr>
            <a:spLocks noGrp="1"/>
          </p:cNvSpPr>
          <p:nvPr>
            <p:ph sz="half" idx="1"/>
          </p:nvPr>
        </p:nvSpPr>
        <p:spPr>
          <a:xfrm>
            <a:off x="260152" y="1845735"/>
            <a:ext cx="4937760" cy="4023359"/>
          </a:xfrm>
        </p:spPr>
        <p:txBody>
          <a:bodyPr>
            <a:noAutofit/>
          </a:bodyPr>
          <a:lstStyle/>
          <a:p>
            <a:pPr algn="ctr"/>
            <a:r>
              <a:rPr kumimoji="1" lang="en-US" altLang="ja-JP" sz="3000" dirty="0" smtClean="0"/>
              <a:t>1</a:t>
            </a:r>
            <a:r>
              <a:rPr kumimoji="1" lang="ja-JP" altLang="en-US" sz="3000" dirty="0" smtClean="0"/>
              <a:t>回出席→評価</a:t>
            </a:r>
            <a:r>
              <a:rPr kumimoji="1" lang="en-US" altLang="ja-JP" sz="3000" dirty="0" smtClean="0"/>
              <a:t>C</a:t>
            </a:r>
          </a:p>
          <a:p>
            <a:pPr algn="ctr"/>
            <a:r>
              <a:rPr lang="en-US" altLang="ja-JP" sz="3000" dirty="0" smtClean="0"/>
              <a:t>10</a:t>
            </a:r>
            <a:r>
              <a:rPr lang="ja-JP" altLang="en-US" sz="3000" dirty="0" smtClean="0"/>
              <a:t>回出席→評価</a:t>
            </a:r>
            <a:r>
              <a:rPr lang="en-US" altLang="ja-JP" sz="3000" dirty="0" smtClean="0"/>
              <a:t>S</a:t>
            </a:r>
          </a:p>
          <a:p>
            <a:pPr algn="ctr"/>
            <a:endParaRPr kumimoji="1" lang="en-US" altLang="ja-JP" sz="3000" dirty="0"/>
          </a:p>
          <a:p>
            <a:pPr algn="ctr"/>
            <a:endParaRPr lang="en-US" altLang="ja-JP" sz="3000" dirty="0" smtClean="0"/>
          </a:p>
          <a:p>
            <a:pPr algn="ctr"/>
            <a:endParaRPr kumimoji="1" lang="en-US" altLang="ja-JP" sz="3000" dirty="0"/>
          </a:p>
          <a:p>
            <a:pPr algn="ctr"/>
            <a:r>
              <a:rPr lang="en-US" altLang="ja-JP" sz="3000" dirty="0" smtClean="0"/>
              <a:t>1</a:t>
            </a:r>
            <a:r>
              <a:rPr lang="ja-JP" altLang="en-US" sz="3000" dirty="0" smtClean="0"/>
              <a:t>回出席→</a:t>
            </a:r>
            <a:r>
              <a:rPr lang="en-US" altLang="ja-JP" sz="3000" dirty="0" smtClean="0"/>
              <a:t>42</a:t>
            </a:r>
            <a:r>
              <a:rPr lang="ja-JP" altLang="en-US" sz="3000" dirty="0" smtClean="0"/>
              <a:t>％</a:t>
            </a:r>
            <a:endParaRPr lang="en-US" altLang="ja-JP" sz="3000" dirty="0" smtClean="0"/>
          </a:p>
          <a:p>
            <a:pPr algn="ctr"/>
            <a:r>
              <a:rPr lang="en-US" altLang="ja-JP" sz="3000" dirty="0" smtClean="0"/>
              <a:t>10</a:t>
            </a:r>
            <a:r>
              <a:rPr lang="ja-JP" altLang="en-US" sz="3000" dirty="0" smtClean="0"/>
              <a:t>回出席→</a:t>
            </a:r>
            <a:r>
              <a:rPr lang="en-US" altLang="ja-JP" sz="3000" dirty="0" smtClean="0"/>
              <a:t>58</a:t>
            </a:r>
            <a:r>
              <a:rPr lang="ja-JP" altLang="en-US" sz="3000" dirty="0" smtClean="0"/>
              <a:t>％</a:t>
            </a:r>
            <a:endParaRPr kumimoji="1" lang="ja-JP" altLang="en-US" sz="3000" dirty="0"/>
          </a:p>
        </p:txBody>
      </p:sp>
      <p:sp>
        <p:nvSpPr>
          <p:cNvPr id="4" name="コンテンツ プレースホルダー 3"/>
          <p:cNvSpPr>
            <a:spLocks noGrp="1"/>
          </p:cNvSpPr>
          <p:nvPr>
            <p:ph sz="half" idx="2"/>
          </p:nvPr>
        </p:nvSpPr>
        <p:spPr>
          <a:xfrm>
            <a:off x="6872165" y="1845735"/>
            <a:ext cx="4937760" cy="4023360"/>
          </a:xfrm>
        </p:spPr>
        <p:txBody>
          <a:bodyPr>
            <a:noAutofit/>
          </a:bodyPr>
          <a:lstStyle/>
          <a:p>
            <a:pPr algn="ctr"/>
            <a:r>
              <a:rPr lang="en-US" altLang="ja-JP" sz="3000" dirty="0" smtClean="0"/>
              <a:t>0</a:t>
            </a:r>
            <a:r>
              <a:rPr lang="ja-JP" altLang="en-US" sz="3000" dirty="0" smtClean="0"/>
              <a:t>回出席</a:t>
            </a:r>
            <a:r>
              <a:rPr lang="ja-JP" altLang="en-US" sz="3000" dirty="0"/>
              <a:t>→評価</a:t>
            </a:r>
            <a:r>
              <a:rPr lang="en-US" altLang="ja-JP" sz="3000" dirty="0"/>
              <a:t>C</a:t>
            </a:r>
          </a:p>
          <a:p>
            <a:pPr algn="ctr"/>
            <a:r>
              <a:rPr lang="en-US" altLang="ja-JP" sz="3000" dirty="0" smtClean="0"/>
              <a:t>9</a:t>
            </a:r>
            <a:r>
              <a:rPr lang="ja-JP" altLang="en-US" sz="3000" dirty="0" smtClean="0"/>
              <a:t>回</a:t>
            </a:r>
            <a:r>
              <a:rPr lang="ja-JP" altLang="en-US" sz="3000" dirty="0"/>
              <a:t>出席→評価</a:t>
            </a:r>
            <a:r>
              <a:rPr lang="en-US" altLang="ja-JP" sz="3000" dirty="0"/>
              <a:t>S</a:t>
            </a:r>
          </a:p>
          <a:p>
            <a:pPr algn="ctr"/>
            <a:endParaRPr kumimoji="1" lang="en-US" altLang="ja-JP" sz="3000" dirty="0"/>
          </a:p>
          <a:p>
            <a:pPr algn="ctr"/>
            <a:endParaRPr lang="en-US" altLang="ja-JP" sz="3000" dirty="0" smtClean="0"/>
          </a:p>
          <a:p>
            <a:pPr algn="ctr"/>
            <a:endParaRPr kumimoji="1" lang="en-US" altLang="ja-JP" sz="3000" dirty="0"/>
          </a:p>
          <a:p>
            <a:pPr algn="ctr"/>
            <a:r>
              <a:rPr lang="en-US" altLang="ja-JP" sz="3000" dirty="0"/>
              <a:t>0</a:t>
            </a:r>
            <a:r>
              <a:rPr lang="ja-JP" altLang="en-US" sz="3000" dirty="0" smtClean="0"/>
              <a:t>回出席→</a:t>
            </a:r>
            <a:r>
              <a:rPr lang="en-US" altLang="ja-JP" sz="3000" dirty="0" smtClean="0"/>
              <a:t>51</a:t>
            </a:r>
            <a:r>
              <a:rPr lang="ja-JP" altLang="en-US" sz="3000" dirty="0" smtClean="0"/>
              <a:t>％</a:t>
            </a:r>
            <a:endParaRPr lang="en-US" altLang="ja-JP" sz="3000" dirty="0" smtClean="0"/>
          </a:p>
          <a:p>
            <a:pPr algn="ctr"/>
            <a:r>
              <a:rPr lang="en-US" altLang="ja-JP" sz="3000" dirty="0"/>
              <a:t>9</a:t>
            </a:r>
            <a:r>
              <a:rPr lang="ja-JP" altLang="en-US" sz="3000" dirty="0" smtClean="0"/>
              <a:t>回出席→</a:t>
            </a:r>
            <a:r>
              <a:rPr lang="en-US" altLang="ja-JP" sz="3000" dirty="0" smtClean="0"/>
              <a:t>49</a:t>
            </a:r>
            <a:r>
              <a:rPr kumimoji="1" lang="ja-JP" altLang="en-US" sz="3000" dirty="0" smtClean="0"/>
              <a:t>％</a:t>
            </a:r>
            <a:endParaRPr kumimoji="1" lang="ja-JP" altLang="en-US" sz="3000" dirty="0"/>
          </a:p>
        </p:txBody>
      </p:sp>
      <p:sp>
        <p:nvSpPr>
          <p:cNvPr id="9" name="下矢印 8"/>
          <p:cNvSpPr/>
          <p:nvPr/>
        </p:nvSpPr>
        <p:spPr>
          <a:xfrm>
            <a:off x="1615009" y="3120196"/>
            <a:ext cx="2228045" cy="1474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結果</a:t>
            </a:r>
            <a:endParaRPr kumimoji="1" lang="ja-JP" altLang="en-US" sz="4000" dirty="0"/>
          </a:p>
        </p:txBody>
      </p:sp>
      <p:sp>
        <p:nvSpPr>
          <p:cNvPr id="10" name="下矢印 9"/>
          <p:cNvSpPr/>
          <p:nvPr/>
        </p:nvSpPr>
        <p:spPr>
          <a:xfrm>
            <a:off x="8297856" y="3120195"/>
            <a:ext cx="2086377" cy="1474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結果</a:t>
            </a:r>
            <a:endParaRPr kumimoji="1" lang="ja-JP" altLang="en-US" sz="4000" dirty="0"/>
          </a:p>
        </p:txBody>
      </p:sp>
      <p:sp>
        <p:nvSpPr>
          <p:cNvPr id="7" name="ホームベース 6"/>
          <p:cNvSpPr/>
          <p:nvPr/>
        </p:nvSpPr>
        <p:spPr>
          <a:xfrm>
            <a:off x="4960942" y="4761507"/>
            <a:ext cx="2614411" cy="11075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smtClean="0">
                <a:solidFill>
                  <a:srgbClr val="FFFF00"/>
                </a:solidFill>
              </a:rPr>
              <a:t>約１０％の増加</a:t>
            </a:r>
            <a:endParaRPr kumimoji="1" lang="ja-JP" altLang="en-US" sz="2600" dirty="0">
              <a:solidFill>
                <a:srgbClr val="FFFF00"/>
              </a:solidFill>
            </a:endParaRPr>
          </a:p>
        </p:txBody>
      </p:sp>
      <p:sp>
        <p:nvSpPr>
          <p:cNvPr id="42" name="四角形吹き出し 41"/>
          <p:cNvSpPr/>
          <p:nvPr/>
        </p:nvSpPr>
        <p:spPr>
          <a:xfrm>
            <a:off x="1112608" y="2775198"/>
            <a:ext cx="2905433" cy="1582811"/>
          </a:xfrm>
          <a:prstGeom prst="wedgeRectCallout">
            <a:avLst>
              <a:gd name="adj1" fmla="val 30435"/>
              <a:gd name="adj2" fmla="val 81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FFFF00"/>
                </a:solidFill>
              </a:rPr>
              <a:t>男性</a:t>
            </a:r>
            <a:endParaRPr kumimoji="1" lang="en-US" altLang="ja-JP" sz="4800" dirty="0" smtClean="0">
              <a:solidFill>
                <a:srgbClr val="FFFF00"/>
              </a:solidFill>
            </a:endParaRPr>
          </a:p>
          <a:p>
            <a:pPr algn="ctr"/>
            <a:r>
              <a:rPr kumimoji="1" lang="en-US" altLang="ja-JP" sz="4800" dirty="0" smtClean="0">
                <a:solidFill>
                  <a:srgbClr val="FFFF00"/>
                </a:solidFill>
              </a:rPr>
              <a:t>53</a:t>
            </a:r>
            <a:r>
              <a:rPr kumimoji="1" lang="ja-JP" altLang="en-US" sz="4800" dirty="0" smtClean="0">
                <a:solidFill>
                  <a:srgbClr val="FFFF00"/>
                </a:solidFill>
              </a:rPr>
              <a:t>％</a:t>
            </a:r>
            <a:endParaRPr kumimoji="1" lang="ja-JP" altLang="en-US" sz="4800" dirty="0">
              <a:solidFill>
                <a:srgbClr val="FFFF00"/>
              </a:solidFill>
            </a:endParaRPr>
          </a:p>
        </p:txBody>
      </p:sp>
      <p:sp>
        <p:nvSpPr>
          <p:cNvPr id="43" name="正方形/長方形 42"/>
          <p:cNvSpPr/>
          <p:nvPr/>
        </p:nvSpPr>
        <p:spPr>
          <a:xfrm>
            <a:off x="1112608" y="1149927"/>
            <a:ext cx="2905433" cy="1552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FFFF00"/>
                </a:solidFill>
              </a:rPr>
              <a:t>女性</a:t>
            </a:r>
            <a:endParaRPr kumimoji="1" lang="en-US" altLang="ja-JP" sz="4800" dirty="0" smtClean="0">
              <a:solidFill>
                <a:srgbClr val="FFFF00"/>
              </a:solidFill>
            </a:endParaRPr>
          </a:p>
          <a:p>
            <a:pPr algn="ctr"/>
            <a:r>
              <a:rPr kumimoji="1" lang="en-US" altLang="ja-JP" sz="4800" dirty="0">
                <a:solidFill>
                  <a:srgbClr val="FFFF00"/>
                </a:solidFill>
              </a:rPr>
              <a:t>26</a:t>
            </a:r>
            <a:r>
              <a:rPr kumimoji="1" lang="ja-JP" altLang="en-US" sz="4800" dirty="0" smtClean="0">
                <a:solidFill>
                  <a:srgbClr val="FFFF00"/>
                </a:solidFill>
              </a:rPr>
              <a:t>％</a:t>
            </a:r>
            <a:endParaRPr kumimoji="1" lang="ja-JP" altLang="en-US" sz="4800" dirty="0">
              <a:solidFill>
                <a:srgbClr val="FFFF00"/>
              </a:solidFill>
            </a:endParaRPr>
          </a:p>
        </p:txBody>
      </p:sp>
      <p:sp>
        <p:nvSpPr>
          <p:cNvPr id="44" name="四角形吹き出し 43"/>
          <p:cNvSpPr/>
          <p:nvPr/>
        </p:nvSpPr>
        <p:spPr>
          <a:xfrm>
            <a:off x="8147819" y="2775197"/>
            <a:ext cx="2905433" cy="1582811"/>
          </a:xfrm>
          <a:prstGeom prst="wedgeRectCallout">
            <a:avLst>
              <a:gd name="adj1" fmla="val 14222"/>
              <a:gd name="adj2" fmla="val 84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FFFF00"/>
                </a:solidFill>
              </a:rPr>
              <a:t>男性</a:t>
            </a:r>
            <a:endParaRPr kumimoji="1" lang="en-US" altLang="ja-JP" sz="4800" dirty="0" smtClean="0">
              <a:solidFill>
                <a:srgbClr val="FFFF00"/>
              </a:solidFill>
            </a:endParaRPr>
          </a:p>
          <a:p>
            <a:pPr algn="ctr"/>
            <a:r>
              <a:rPr kumimoji="1" lang="en-US" altLang="ja-JP" sz="4800" dirty="0" smtClean="0">
                <a:solidFill>
                  <a:srgbClr val="FFFF00"/>
                </a:solidFill>
              </a:rPr>
              <a:t>59</a:t>
            </a:r>
            <a:r>
              <a:rPr kumimoji="1" lang="ja-JP" altLang="en-US" sz="4800" dirty="0" smtClean="0">
                <a:solidFill>
                  <a:srgbClr val="FFFF00"/>
                </a:solidFill>
              </a:rPr>
              <a:t>％</a:t>
            </a:r>
            <a:endParaRPr kumimoji="1" lang="ja-JP" altLang="en-US" sz="4800" dirty="0">
              <a:solidFill>
                <a:srgbClr val="FFFF00"/>
              </a:solidFill>
            </a:endParaRPr>
          </a:p>
        </p:txBody>
      </p:sp>
      <p:sp>
        <p:nvSpPr>
          <p:cNvPr id="45" name="四角形吹き出し 44"/>
          <p:cNvSpPr/>
          <p:nvPr/>
        </p:nvSpPr>
        <p:spPr>
          <a:xfrm>
            <a:off x="8147818" y="1149927"/>
            <a:ext cx="2905433" cy="1553520"/>
          </a:xfrm>
          <a:prstGeom prst="wedgeRectCallout">
            <a:avLst>
              <a:gd name="adj1" fmla="val 26143"/>
              <a:gd name="adj2" fmla="val 294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rgbClr val="FFFF00"/>
                </a:solidFill>
              </a:rPr>
              <a:t>女性</a:t>
            </a:r>
            <a:endParaRPr kumimoji="1" lang="en-US" altLang="ja-JP" sz="4800" dirty="0" smtClean="0">
              <a:solidFill>
                <a:srgbClr val="FFFF00"/>
              </a:solidFill>
            </a:endParaRPr>
          </a:p>
          <a:p>
            <a:pPr algn="ctr"/>
            <a:r>
              <a:rPr kumimoji="1" lang="en-US" altLang="ja-JP" sz="4800" dirty="0">
                <a:solidFill>
                  <a:srgbClr val="FFFF00"/>
                </a:solidFill>
              </a:rPr>
              <a:t>37</a:t>
            </a:r>
            <a:r>
              <a:rPr kumimoji="1" lang="ja-JP" altLang="en-US" sz="4800" dirty="0" smtClean="0">
                <a:solidFill>
                  <a:srgbClr val="FFFF00"/>
                </a:solidFill>
              </a:rPr>
              <a:t>％</a:t>
            </a:r>
            <a:endParaRPr kumimoji="1" lang="ja-JP" altLang="en-US" sz="4800" dirty="0">
              <a:solidFill>
                <a:srgbClr val="FFFF00"/>
              </a:solidFill>
            </a:endParaRPr>
          </a:p>
        </p:txBody>
      </p:sp>
      <p:sp>
        <p:nvSpPr>
          <p:cNvPr id="46" name="右矢印 45"/>
          <p:cNvSpPr/>
          <p:nvPr/>
        </p:nvSpPr>
        <p:spPr>
          <a:xfrm>
            <a:off x="4164174" y="2894678"/>
            <a:ext cx="3833607" cy="1517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solidFill>
                  <a:srgbClr val="FFFF00"/>
                </a:solidFill>
              </a:rPr>
              <a:t>6</a:t>
            </a:r>
            <a:r>
              <a:rPr kumimoji="1" lang="ja-JP" altLang="en-US" sz="4800" dirty="0" smtClean="0">
                <a:solidFill>
                  <a:srgbClr val="FFFF00"/>
                </a:solidFill>
              </a:rPr>
              <a:t>％増加</a:t>
            </a:r>
            <a:endParaRPr kumimoji="1" lang="ja-JP" altLang="en-US" sz="4800" dirty="0">
              <a:solidFill>
                <a:srgbClr val="FFFF00"/>
              </a:solidFill>
            </a:endParaRPr>
          </a:p>
        </p:txBody>
      </p:sp>
      <p:sp>
        <p:nvSpPr>
          <p:cNvPr id="48" name="右矢印 47"/>
          <p:cNvSpPr/>
          <p:nvPr/>
        </p:nvSpPr>
        <p:spPr>
          <a:xfrm>
            <a:off x="4164175" y="1268785"/>
            <a:ext cx="3833607" cy="1517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solidFill>
                  <a:srgbClr val="FFFF00"/>
                </a:solidFill>
              </a:rPr>
              <a:t>11</a:t>
            </a:r>
            <a:r>
              <a:rPr kumimoji="1" lang="ja-JP" altLang="en-US" sz="4800" dirty="0" smtClean="0">
                <a:solidFill>
                  <a:srgbClr val="FFFF00"/>
                </a:solidFill>
              </a:rPr>
              <a:t>％増加</a:t>
            </a:r>
            <a:endParaRPr kumimoji="1" lang="ja-JP" altLang="en-US" sz="4800" dirty="0">
              <a:solidFill>
                <a:srgbClr val="FFFF00"/>
              </a:solidFill>
            </a:endParaRPr>
          </a:p>
        </p:txBody>
      </p:sp>
      <p:sp>
        <p:nvSpPr>
          <p:cNvPr id="50" name="爆発 1 49"/>
          <p:cNvSpPr/>
          <p:nvPr/>
        </p:nvSpPr>
        <p:spPr>
          <a:xfrm>
            <a:off x="2148124" y="3652054"/>
            <a:ext cx="7562280" cy="348303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FF00"/>
                </a:solidFill>
              </a:rPr>
              <a:t>時間の場合は</a:t>
            </a:r>
            <a:endParaRPr kumimoji="1" lang="en-US" altLang="ja-JP" sz="3200" dirty="0">
              <a:solidFill>
                <a:srgbClr val="FFFF00"/>
              </a:solidFill>
            </a:endParaRPr>
          </a:p>
          <a:p>
            <a:pPr algn="ctr"/>
            <a:r>
              <a:rPr kumimoji="1" lang="ja-JP" altLang="en-US" sz="3200" dirty="0">
                <a:solidFill>
                  <a:srgbClr val="FFFF00"/>
                </a:solidFill>
              </a:rPr>
              <a:t>女性の方が強く</a:t>
            </a:r>
            <a:endParaRPr kumimoji="1" lang="en-US" altLang="ja-JP" sz="3200" dirty="0">
              <a:solidFill>
                <a:srgbClr val="FFFF00"/>
              </a:solidFill>
            </a:endParaRPr>
          </a:p>
          <a:p>
            <a:pPr algn="ctr"/>
            <a:r>
              <a:rPr kumimoji="1" lang="ja-JP" altLang="en-US" sz="3200" dirty="0">
                <a:solidFill>
                  <a:srgbClr val="FFFF00"/>
                </a:solidFill>
              </a:rPr>
              <a:t>無料の力を受ける</a:t>
            </a:r>
            <a:endParaRPr kumimoji="1" lang="en-US" altLang="ja-JP" sz="3200" dirty="0">
              <a:solidFill>
                <a:srgbClr val="FFFF00"/>
              </a:solidFill>
            </a:endParaRPr>
          </a:p>
        </p:txBody>
      </p:sp>
    </p:spTree>
    <p:custDataLst>
      <p:tags r:id="rId1"/>
    </p:custDataLst>
    <p:extLst>
      <p:ext uri="{BB962C8B-B14F-4D97-AF65-F5344CB8AC3E}">
        <p14:creationId xmlns:p14="http://schemas.microsoft.com/office/powerpoint/2010/main" val="3938961993"/>
      </p:ext>
    </p:extLst>
  </p:cSld>
  <p:clrMapOvr>
    <a:masterClrMapping/>
  </p:clrMapOvr>
  <mc:AlternateContent xmlns:mc="http://schemas.openxmlformats.org/markup-compatibility/2006" xmlns:p14="http://schemas.microsoft.com/office/powerpoint/2010/main">
    <mc:Choice Requires="p14">
      <p:transition spd="slow" p14:dur="2000" advTm="9351"/>
    </mc:Choice>
    <mc:Fallback xmlns="">
      <p:transition spd="slow" advTm="93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anim calcmode="lin" valueType="num">
                                      <p:cBhvr>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anim calcmode="lin" valueType="num">
                                      <p:cBhvr>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randombar(horizontal)">
                                      <p:cBhvr>
                                        <p:cTn id="48" dur="500"/>
                                        <p:tgtEl>
                                          <p:spTgt spid="43"/>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randombar(horizont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randombar(horizontal)">
                                      <p:cBhvr>
                                        <p:cTn id="56" dur="500"/>
                                        <p:tgtEl>
                                          <p:spTgt spid="4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randombar(horizont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P spid="42" grpId="0" animBg="1"/>
      <p:bldP spid="43" grpId="0" animBg="1"/>
      <p:bldP spid="44" grpId="0" animBg="1"/>
      <p:bldP spid="45" grpId="0" animBg="1"/>
      <p:bldP spid="46" grpId="0" animBg="1"/>
      <p:bldP spid="48"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ねぇ？</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そこのあなた！！！</a:t>
            </a:r>
            <a:r>
              <a:rPr lang="ja-JP" altLang="en-US" dirty="0" smtClean="0"/>
              <a:t>時間でも</a:t>
            </a:r>
            <a:endParaRPr kumimoji="1" lang="en-US" altLang="ja-JP" dirty="0" smtClean="0"/>
          </a:p>
          <a:p>
            <a:endParaRPr lang="en-US" altLang="ja-JP" dirty="0"/>
          </a:p>
          <a:p>
            <a:endParaRPr kumimoji="1" lang="ja-JP" altLang="en-US" dirty="0"/>
          </a:p>
        </p:txBody>
      </p:sp>
      <p:sp>
        <p:nvSpPr>
          <p:cNvPr id="4" name="爆発 1 3"/>
          <p:cNvSpPr/>
          <p:nvPr/>
        </p:nvSpPr>
        <p:spPr>
          <a:xfrm>
            <a:off x="1866900" y="2362200"/>
            <a:ext cx="8699500" cy="3200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タダに食いつくでしょ！！！</a:t>
            </a:r>
            <a:r>
              <a:rPr kumimoji="1" lang="ja-JP" altLang="en-US" sz="4000" dirty="0"/>
              <a:t>？</a:t>
            </a:r>
            <a:r>
              <a:rPr kumimoji="1" lang="ja-JP" altLang="en-US" sz="4000" dirty="0" smtClean="0"/>
              <a:t>？？</a:t>
            </a:r>
            <a:endParaRPr kumimoji="1" lang="ja-JP" altLang="en-US" sz="4000" dirty="0"/>
          </a:p>
        </p:txBody>
      </p:sp>
    </p:spTree>
    <p:custDataLst>
      <p:tags r:id="rId1"/>
    </p:custDataLst>
    <p:extLst>
      <p:ext uri="{BB962C8B-B14F-4D97-AF65-F5344CB8AC3E}">
        <p14:creationId xmlns:p14="http://schemas.microsoft.com/office/powerpoint/2010/main" val="3832918931"/>
      </p:ext>
    </p:extLst>
  </p:cSld>
  <p:clrMapOvr>
    <a:masterClrMapping/>
  </p:clrMapOvr>
  <mc:AlternateContent xmlns:mc="http://schemas.openxmlformats.org/markup-compatibility/2006" xmlns:p14="http://schemas.microsoft.com/office/powerpoint/2010/main">
    <mc:Choice Requires="p14">
      <p:transition spd="slow" p14:dur="2000" advTm="4525"/>
    </mc:Choice>
    <mc:Fallback xmlns="">
      <p:transition spd="slow" advTm="45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これからの課題</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r>
              <a:rPr lang="ja-JP" altLang="en-US" sz="3600" dirty="0" smtClean="0"/>
              <a:t>そのため修正や、試行を繰り返し結果を確かなものにすることをこれからの課題としたい。</a:t>
            </a:r>
            <a:endParaRPr lang="en-US" altLang="ja-JP" sz="3600" dirty="0" smtClean="0"/>
          </a:p>
          <a:p>
            <a:endParaRPr kumimoji="1" lang="en-US" altLang="ja-JP" sz="3600" dirty="0"/>
          </a:p>
          <a:p>
            <a:endParaRPr kumimoji="1" lang="en-US" altLang="ja-JP" dirty="0" smtClean="0"/>
          </a:p>
          <a:p>
            <a:endParaRPr kumimoji="1" lang="en-US" altLang="ja-JP" dirty="0" smtClean="0"/>
          </a:p>
          <a:p>
            <a:endParaRPr kumimoji="1" lang="ja-JP" altLang="en-US" dirty="0"/>
          </a:p>
        </p:txBody>
      </p:sp>
      <p:sp>
        <p:nvSpPr>
          <p:cNvPr id="5" name="角丸四角形 4"/>
          <p:cNvSpPr/>
          <p:nvPr/>
        </p:nvSpPr>
        <p:spPr>
          <a:xfrm>
            <a:off x="1097280" y="3006436"/>
            <a:ext cx="1081762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i="1" dirty="0"/>
              <a:t>時間に関する実験は一度しか行っていない</a:t>
            </a:r>
            <a:r>
              <a:rPr kumimoji="1" lang="ja-JP" altLang="en-US" sz="2800" i="1" dirty="0" smtClean="0"/>
              <a:t>ため</a:t>
            </a:r>
            <a:endParaRPr kumimoji="1" lang="en-US" altLang="ja-JP" sz="2800" i="1" dirty="0" smtClean="0"/>
          </a:p>
          <a:p>
            <a:pPr algn="ctr"/>
            <a:r>
              <a:rPr kumimoji="1" lang="ja-JP" altLang="en-US" sz="2800" i="1" dirty="0" smtClean="0"/>
              <a:t>もっと</a:t>
            </a:r>
            <a:r>
              <a:rPr kumimoji="1" lang="ja-JP" altLang="en-US" sz="2800" i="1" dirty="0"/>
              <a:t>数を</a:t>
            </a:r>
            <a:r>
              <a:rPr kumimoji="1" lang="ja-JP" altLang="en-US" sz="2800" i="1" dirty="0" smtClean="0"/>
              <a:t>増やせば結果</a:t>
            </a:r>
            <a:r>
              <a:rPr kumimoji="1" lang="ja-JP" altLang="en-US" sz="2800" i="1" dirty="0"/>
              <a:t>が変わる可能性もある</a:t>
            </a:r>
          </a:p>
        </p:txBody>
      </p:sp>
      <p:sp>
        <p:nvSpPr>
          <p:cNvPr id="6" name="角丸四角形 5"/>
          <p:cNvSpPr/>
          <p:nvPr/>
        </p:nvSpPr>
        <p:spPr>
          <a:xfrm>
            <a:off x="1097280" y="1845734"/>
            <a:ext cx="10817629" cy="855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差を１回ではなくもっと大きくしたら結果が大きく出るのではないか？</a:t>
            </a:r>
          </a:p>
        </p:txBody>
      </p:sp>
    </p:spTree>
    <p:extLst>
      <p:ext uri="{BB962C8B-B14F-4D97-AF65-F5344CB8AC3E}">
        <p14:creationId xmlns:p14="http://schemas.microsoft.com/office/powerpoint/2010/main" val="4020240352"/>
      </p:ext>
    </p:extLst>
  </p:cSld>
  <p:clrMapOvr>
    <a:masterClrMapping/>
  </p:clrMapOvr>
  <mc:AlternateContent xmlns:mc="http://schemas.openxmlformats.org/markup-compatibility/2006" xmlns:p14="http://schemas.microsoft.com/office/powerpoint/2010/main">
    <mc:Choice Requires="p14">
      <p:transition spd="slow" p14:dur="2000" advTm="2116"/>
    </mc:Choice>
    <mc:Fallback xmlns="">
      <p:transition spd="slow" advTm="211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1097280" y="2013376"/>
            <a:ext cx="10058400" cy="4023360"/>
          </a:xfrm>
        </p:spPr>
        <p:txBody>
          <a:bodyPr/>
          <a:lstStyle/>
          <a:p>
            <a:r>
              <a:rPr kumimoji="1" lang="ja-JP" altLang="en-US" dirty="0" smtClean="0"/>
              <a:t>私たちはこのようなアンケートにより</a:t>
            </a:r>
            <a:endParaRPr kumimoji="1" lang="en-US" altLang="ja-JP" dirty="0" smtClean="0"/>
          </a:p>
          <a:p>
            <a:r>
              <a:rPr lang="en-US" altLang="ja-JP" i="1" dirty="0" smtClean="0">
                <a:solidFill>
                  <a:srgbClr val="FF0000"/>
                </a:solidFill>
              </a:rPr>
              <a:t>『</a:t>
            </a:r>
            <a:r>
              <a:rPr lang="ja-JP" altLang="en-US" i="1" dirty="0" smtClean="0">
                <a:solidFill>
                  <a:srgbClr val="FF0000"/>
                </a:solidFill>
              </a:rPr>
              <a:t>自分の意思があるにも関わらず無料やタダが目についてしまうと考えを左右され誘惑に負けてしまう</a:t>
            </a:r>
            <a:r>
              <a:rPr lang="en-US" altLang="ja-JP" i="1" dirty="0" smtClean="0">
                <a:solidFill>
                  <a:srgbClr val="FF0000"/>
                </a:solidFill>
              </a:rPr>
              <a:t>』</a:t>
            </a:r>
          </a:p>
          <a:p>
            <a:r>
              <a:rPr lang="ja-JP" altLang="en-US" dirty="0" smtClean="0">
                <a:solidFill>
                  <a:schemeClr val="tx1"/>
                </a:solidFill>
                <a:latin typeface="+mn-ea"/>
              </a:rPr>
              <a:t>ということが分かりました。</a:t>
            </a:r>
            <a:endParaRPr lang="en-US" altLang="ja-JP" dirty="0" smtClean="0">
              <a:solidFill>
                <a:schemeClr val="tx1"/>
              </a:solidFill>
              <a:latin typeface="+mn-ea"/>
            </a:endParaRPr>
          </a:p>
          <a:p>
            <a:r>
              <a:rPr lang="ja-JP" altLang="en-US" dirty="0" smtClean="0">
                <a:solidFill>
                  <a:schemeClr val="tx1"/>
                </a:solidFill>
                <a:latin typeface="+mn-ea"/>
              </a:rPr>
              <a:t>つまり・・・</a:t>
            </a:r>
            <a:endParaRPr lang="en-US" altLang="ja-JP" dirty="0" smtClean="0">
              <a:solidFill>
                <a:schemeClr val="tx1"/>
              </a:solidFill>
              <a:latin typeface="+mn-ea"/>
            </a:endParaRPr>
          </a:p>
          <a:p>
            <a:endParaRPr kumimoji="1" lang="en-US" altLang="ja-JP" dirty="0" smtClean="0">
              <a:solidFill>
                <a:schemeClr val="tx1"/>
              </a:solidFill>
              <a:latin typeface="+mn-ea"/>
            </a:endParaRPr>
          </a:p>
        </p:txBody>
      </p:sp>
      <p:sp>
        <p:nvSpPr>
          <p:cNvPr id="6" name="星 7 5"/>
          <p:cNvSpPr/>
          <p:nvPr/>
        </p:nvSpPr>
        <p:spPr>
          <a:xfrm>
            <a:off x="2078181" y="3297382"/>
            <a:ext cx="8104909" cy="2739353"/>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みんな時々</a:t>
            </a:r>
            <a:endParaRPr kumimoji="1" lang="en-US" altLang="ja-JP" sz="4800" b="1"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a:p>
            <a:pPr algn="ctr"/>
            <a:r>
              <a:rPr kumimoji="1" lang="ja-JP" altLang="en-US" sz="4800" b="1" dirty="0" smtClean="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rPr>
              <a:t>不合理になる！</a:t>
            </a:r>
            <a:endParaRPr kumimoji="1" lang="ja-JP" altLang="en-US" sz="4800" b="1" dirty="0">
              <a:solidFill>
                <a:schemeClr val="bg1"/>
              </a:solidFill>
              <a:effectLst>
                <a:outerShdw blurRad="38100" dist="38100" dir="2700000" algn="tl">
                  <a:srgbClr val="000000">
                    <a:alpha val="43137"/>
                  </a:srgbClr>
                </a:outerShdw>
              </a:effectLst>
              <a:latin typeface="HGP明朝B" panose="02020800000000000000" pitchFamily="18" charset="-128"/>
              <a:ea typeface="HGP明朝B" panose="02020800000000000000" pitchFamily="18" charset="-128"/>
            </a:endParaRPr>
          </a:p>
        </p:txBody>
      </p:sp>
    </p:spTree>
    <p:custDataLst>
      <p:tags r:id="rId1"/>
    </p:custDataLst>
    <p:extLst>
      <p:ext uri="{BB962C8B-B14F-4D97-AF65-F5344CB8AC3E}">
        <p14:creationId xmlns:p14="http://schemas.microsoft.com/office/powerpoint/2010/main" val="3348778028"/>
      </p:ext>
    </p:extLst>
  </p:cSld>
  <p:clrMapOvr>
    <a:masterClrMapping/>
  </p:clrMapOvr>
  <mc:AlternateContent xmlns:mc="http://schemas.openxmlformats.org/markup-compatibility/2006" xmlns:p14="http://schemas.microsoft.com/office/powerpoint/2010/main">
    <mc:Choice Requires="p14">
      <p:transition spd="slow" p14:dur="2000" advTm="2985"/>
    </mc:Choice>
    <mc:Fallback xmlns="">
      <p:transition spd="slow" advTm="29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 calcmode="lin" valueType="num">
                                      <p:cBhvr additive="base">
                                        <p:cTn id="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i="1" dirty="0" smtClean="0">
                <a:solidFill>
                  <a:schemeClr val="accent2">
                    <a:lumMod val="75000"/>
                  </a:schemeClr>
                </a:solidFill>
              </a:rPr>
              <a:t>無料の力</a:t>
            </a:r>
            <a:endParaRPr kumimoji="1" lang="ja-JP" altLang="en-US" i="1" dirty="0">
              <a:solidFill>
                <a:schemeClr val="accent2">
                  <a:lumMod val="75000"/>
                </a:schemeClr>
              </a:solidFill>
            </a:endParaRPr>
          </a:p>
        </p:txBody>
      </p:sp>
      <p:sp>
        <p:nvSpPr>
          <p:cNvPr id="3" name="コンテンツ プレースホルダー 2"/>
          <p:cNvSpPr>
            <a:spLocks noGrp="1"/>
          </p:cNvSpPr>
          <p:nvPr>
            <p:ph idx="1"/>
          </p:nvPr>
        </p:nvSpPr>
        <p:spPr/>
        <p:txBody>
          <a:bodyPr>
            <a:normAutofit/>
          </a:bodyPr>
          <a:lstStyle/>
          <a:p>
            <a:pPr algn="ctr"/>
            <a:endParaRPr kumimoji="1" lang="en-US" altLang="ja-JP" sz="4000" dirty="0" smtClean="0">
              <a:effectLst>
                <a:outerShdw blurRad="38100" dist="38100" dir="2700000" algn="tl">
                  <a:srgbClr val="000000">
                    <a:alpha val="43137"/>
                  </a:srgbClr>
                </a:outerShdw>
              </a:effectLst>
            </a:endParaRPr>
          </a:p>
          <a:p>
            <a:pPr marL="0" indent="0" algn="ctr">
              <a:buNone/>
            </a:pPr>
            <a:endParaRPr kumimoji="1" lang="en-US" altLang="ja-JP" sz="4000"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marL="0" indent="0" algn="ctr">
              <a:buNone/>
            </a:pPr>
            <a:r>
              <a:rPr kumimoji="1" lang="ja-JP" altLang="en-US" sz="4000"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ご清聴ありがとうございました！！</a:t>
            </a:r>
            <a:endParaRPr kumimoji="1" lang="en-US" altLang="ja-JP" sz="4000"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4000"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古川ゼミ</a:t>
            </a:r>
            <a:r>
              <a:rPr kumimoji="1" lang="en-US" altLang="ja-JP" sz="4000" dirty="0" smtClean="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endParaRPr kumimoji="1" lang="ja-JP" altLang="en-US" sz="4000" dirty="0">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9183" y="4089400"/>
            <a:ext cx="1499617" cy="1447800"/>
          </a:xfrm>
          <a:prstGeom prst="rect">
            <a:avLst/>
          </a:prstGeom>
        </p:spPr>
      </p:pic>
    </p:spTree>
    <p:extLst>
      <p:ext uri="{BB962C8B-B14F-4D97-AF65-F5344CB8AC3E}">
        <p14:creationId xmlns:p14="http://schemas.microsoft.com/office/powerpoint/2010/main" val="1523130844"/>
      </p:ext>
    </p:extLst>
  </p:cSld>
  <p:clrMapOvr>
    <a:masterClrMapping/>
  </p:clrMapOvr>
  <mc:AlternateContent xmlns:mc="http://schemas.openxmlformats.org/markup-compatibility/2006" xmlns:p14="http://schemas.microsoft.com/office/powerpoint/2010/main">
    <mc:Choice Requires="p14">
      <p:transition spd="slow" p14:dur="2000" advTm="1934"/>
    </mc:Choice>
    <mc:Fallback xmlns="">
      <p:transition spd="slow" advTm="193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行動経済学とは？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a:t>普通の経済学：人々は</a:t>
            </a:r>
            <a:r>
              <a:rPr lang="ja-JP" altLang="en-US" dirty="0">
                <a:solidFill>
                  <a:srgbClr val="FF0000"/>
                </a:solidFill>
              </a:rPr>
              <a:t>合理的</a:t>
            </a:r>
            <a:r>
              <a:rPr lang="ja-JP" altLang="en-US" dirty="0"/>
              <a:t>に考えている</a:t>
            </a:r>
          </a:p>
          <a:p>
            <a:r>
              <a:rPr lang="ja-JP" altLang="en-US" dirty="0"/>
              <a:t>行動経済学：人々</a:t>
            </a:r>
            <a:r>
              <a:rPr lang="ja-JP" altLang="en-US" dirty="0" smtClean="0"/>
              <a:t>は</a:t>
            </a:r>
            <a:r>
              <a:rPr lang="ja-JP" altLang="en-US" dirty="0" smtClean="0">
                <a:solidFill>
                  <a:srgbClr val="0070C0"/>
                </a:solidFill>
              </a:rPr>
              <a:t>合理的でない場合もある</a:t>
            </a:r>
            <a:endParaRPr lang="en-US" altLang="ja-JP" dirty="0" smtClean="0">
              <a:solidFill>
                <a:srgbClr val="0070C0"/>
              </a:solidFill>
            </a:endParaRPr>
          </a:p>
          <a:p>
            <a:r>
              <a:rPr lang="ja-JP" altLang="en-US" u="sng" dirty="0" smtClean="0"/>
              <a:t>一般的</a:t>
            </a:r>
            <a:r>
              <a:rPr lang="ja-JP" altLang="en-US" u="sng" dirty="0"/>
              <a:t>な考えは</a:t>
            </a:r>
            <a:r>
              <a:rPr lang="en-US" altLang="ja-JP" u="sng" dirty="0"/>
              <a:t>…</a:t>
            </a:r>
          </a:p>
          <a:p>
            <a:r>
              <a:rPr lang="ja-JP" altLang="en-US" dirty="0"/>
              <a:t>普通の経済学：完全な情報、計算能力</a:t>
            </a:r>
            <a:r>
              <a:rPr lang="ja-JP" altLang="en-US" dirty="0" smtClean="0"/>
              <a:t>、効用</a:t>
            </a:r>
            <a:r>
              <a:rPr lang="ja-JP" altLang="en-US" dirty="0"/>
              <a:t>最大化</a:t>
            </a:r>
          </a:p>
          <a:p>
            <a:r>
              <a:rPr lang="ja-JP" altLang="en-US" u="sng" dirty="0"/>
              <a:t>実際には</a:t>
            </a:r>
            <a:r>
              <a:rPr lang="en-US" altLang="ja-JP" u="sng" dirty="0"/>
              <a:t>…</a:t>
            </a:r>
          </a:p>
          <a:p>
            <a:r>
              <a:rPr lang="ja-JP" altLang="en-US" dirty="0"/>
              <a:t>行動経済学：直感的な意思決定（計算、誘惑）</a:t>
            </a:r>
          </a:p>
          <a:p>
            <a:endParaRPr lang="ja-JP" altLang="en-US" dirty="0"/>
          </a:p>
          <a:p>
            <a:endParaRPr lang="en-US" altLang="ja-JP" dirty="0" smtClean="0"/>
          </a:p>
          <a:p>
            <a:pPr marL="0" indent="0">
              <a:buNone/>
            </a:pPr>
            <a:endParaRPr lang="ja-JP" altLang="en-US" dirty="0"/>
          </a:p>
          <a:p>
            <a:endParaRPr kumimoji="1" lang="ja-JP" altLang="en-US" dirty="0"/>
          </a:p>
        </p:txBody>
      </p:sp>
      <p:sp>
        <p:nvSpPr>
          <p:cNvPr id="4" name="下矢印 3"/>
          <p:cNvSpPr/>
          <p:nvPr/>
        </p:nvSpPr>
        <p:spPr>
          <a:xfrm>
            <a:off x="4286250" y="4526280"/>
            <a:ext cx="1371600"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横巻き 4"/>
          <p:cNvSpPr/>
          <p:nvPr/>
        </p:nvSpPr>
        <p:spPr>
          <a:xfrm>
            <a:off x="1737360" y="5040208"/>
            <a:ext cx="6469380" cy="9372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人々の不合理性を示す学問！！</a:t>
            </a:r>
            <a:endParaRPr kumimoji="1" lang="ja-JP" altLang="en-US" dirty="0"/>
          </a:p>
        </p:txBody>
      </p:sp>
    </p:spTree>
    <p:extLst>
      <p:ext uri="{BB962C8B-B14F-4D97-AF65-F5344CB8AC3E}">
        <p14:creationId xmlns:p14="http://schemas.microsoft.com/office/powerpoint/2010/main" val="1076708926"/>
      </p:ext>
    </p:extLst>
  </p:cSld>
  <p:clrMapOvr>
    <a:masterClrMapping/>
  </p:clrMapOvr>
  <mc:AlternateContent xmlns:mc="http://schemas.openxmlformats.org/markup-compatibility/2006" xmlns:p14="http://schemas.microsoft.com/office/powerpoint/2010/main">
    <mc:Choice Requires="p14">
      <p:transition spd="slow" p14:dur="2000" advTm="2346"/>
    </mc:Choice>
    <mc:Fallback xmlns="">
      <p:transition spd="slow" advTm="234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a:t>
            </a:r>
            <a:r>
              <a:rPr lang="ja-JP" altLang="en-US" dirty="0" smtClean="0"/>
              <a:t>の</a:t>
            </a:r>
            <a:r>
              <a:rPr lang="ja-JP" altLang="en-US" dirty="0"/>
              <a:t>テーマ</a:t>
            </a:r>
            <a:endParaRPr kumimoji="1" lang="ja-JP" altLang="en-US" dirty="0"/>
          </a:p>
        </p:txBody>
      </p:sp>
      <p:sp>
        <p:nvSpPr>
          <p:cNvPr id="3" name="コンテンツ プレースホルダー 2"/>
          <p:cNvSpPr>
            <a:spLocks noGrp="1"/>
          </p:cNvSpPr>
          <p:nvPr>
            <p:ph idx="1"/>
          </p:nvPr>
        </p:nvSpPr>
        <p:spPr>
          <a:xfrm>
            <a:off x="1097280" y="1845734"/>
            <a:ext cx="10058400" cy="4023360"/>
          </a:xfrm>
        </p:spPr>
        <p:txBody>
          <a:bodyPr>
            <a:normAutofit lnSpcReduction="10000"/>
          </a:bodyPr>
          <a:lstStyle/>
          <a:p>
            <a:endParaRPr kumimoji="1" lang="en-US" altLang="ja-JP" sz="2800" dirty="0" smtClean="0"/>
          </a:p>
          <a:p>
            <a:r>
              <a:rPr kumimoji="1" lang="ja-JP" altLang="en-US" sz="2800" dirty="0" smtClean="0"/>
              <a:t>人間はいつ</a:t>
            </a:r>
            <a:r>
              <a:rPr kumimoji="1" lang="ja-JP" altLang="en-US" sz="3600" dirty="0" smtClean="0">
                <a:solidFill>
                  <a:srgbClr val="0070C0"/>
                </a:solidFill>
              </a:rPr>
              <a:t>不合理</a:t>
            </a:r>
            <a:r>
              <a:rPr kumimoji="1" lang="ja-JP" altLang="en-US" sz="2800" dirty="0" smtClean="0"/>
              <a:t>になるか？</a:t>
            </a:r>
            <a:endParaRPr kumimoji="1" lang="en-US" altLang="ja-JP" sz="2800" dirty="0" smtClean="0"/>
          </a:p>
          <a:p>
            <a:endParaRPr lang="en-US" altLang="ja-JP" sz="2800" dirty="0" smtClean="0"/>
          </a:p>
          <a:p>
            <a:r>
              <a:rPr lang="ja-JP" altLang="en-US" sz="2800" dirty="0" smtClean="0"/>
              <a:t>行動経済学に基づくと人間は「</a:t>
            </a:r>
            <a:r>
              <a:rPr lang="ja-JP" altLang="en-US" sz="3600" dirty="0" smtClean="0">
                <a:solidFill>
                  <a:srgbClr val="FF0000"/>
                </a:solidFill>
              </a:rPr>
              <a:t>タダ</a:t>
            </a:r>
            <a:r>
              <a:rPr lang="ja-JP" altLang="en-US" sz="2800" dirty="0" smtClean="0"/>
              <a:t>」の力に</a:t>
            </a:r>
            <a:endParaRPr lang="en-US" altLang="ja-JP" sz="2800" dirty="0" smtClean="0"/>
          </a:p>
          <a:p>
            <a:r>
              <a:rPr lang="ja-JP" altLang="en-US" sz="2800" dirty="0" smtClean="0"/>
              <a:t>惑わされるとき不合理になるかもしれない。</a:t>
            </a:r>
            <a:endParaRPr lang="en-US" altLang="ja-JP" sz="2800" dirty="0" smtClean="0"/>
          </a:p>
          <a:p>
            <a:endParaRPr kumimoji="1" lang="en-US" altLang="ja-JP" sz="2800" dirty="0" smtClean="0"/>
          </a:p>
          <a:p>
            <a:r>
              <a:rPr kumimoji="1" lang="ja-JP" altLang="en-US" sz="2800" dirty="0" smtClean="0"/>
              <a:t>このことについて</a:t>
            </a:r>
            <a:r>
              <a:rPr lang="ja-JP" altLang="en-US" sz="2800" dirty="0" smtClean="0"/>
              <a:t>アンケート実験を使って分析します</a:t>
            </a:r>
            <a:endParaRPr lang="en-US" altLang="ja-JP" sz="2800" dirty="0" smtClean="0"/>
          </a:p>
          <a:p>
            <a:endParaRPr kumimoji="1" lang="en-US" altLang="ja-JP" sz="2800" dirty="0" smtClean="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407" y="1981200"/>
            <a:ext cx="2130829" cy="3031595"/>
          </a:xfrm>
          <a:prstGeom prst="rect">
            <a:avLst/>
          </a:prstGeom>
        </p:spPr>
      </p:pic>
    </p:spTree>
    <p:extLst>
      <p:ext uri="{BB962C8B-B14F-4D97-AF65-F5344CB8AC3E}">
        <p14:creationId xmlns:p14="http://schemas.microsoft.com/office/powerpoint/2010/main" val="3831964334"/>
      </p:ext>
    </p:extLst>
  </p:cSld>
  <p:clrMapOvr>
    <a:masterClrMapping/>
  </p:clrMapOvr>
  <mc:AlternateContent xmlns:mc="http://schemas.openxmlformats.org/markup-compatibility/2006" xmlns:p14="http://schemas.microsoft.com/office/powerpoint/2010/main">
    <mc:Choice Requires="p14">
      <p:transition spd="slow" p14:dur="2000" advTm="2556"/>
    </mc:Choice>
    <mc:Fallback xmlns="">
      <p:transition spd="slow" advTm="25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ダン・アリエリーの実験内容</a:t>
            </a:r>
            <a:endParaRPr kumimoji="1" lang="ja-JP" altLang="en-US" dirty="0"/>
          </a:p>
        </p:txBody>
      </p:sp>
      <p:sp>
        <p:nvSpPr>
          <p:cNvPr id="4" name="テキスト ボックス 3"/>
          <p:cNvSpPr txBox="1"/>
          <p:nvPr/>
        </p:nvSpPr>
        <p:spPr>
          <a:xfrm>
            <a:off x="1272426" y="1737360"/>
            <a:ext cx="9374682" cy="738664"/>
          </a:xfrm>
          <a:prstGeom prst="rect">
            <a:avLst/>
          </a:prstGeom>
          <a:noFill/>
        </p:spPr>
        <p:txBody>
          <a:bodyPr wrap="none" rtlCol="0">
            <a:spAutoFit/>
          </a:bodyPr>
          <a:lstStyle/>
          <a:p>
            <a:r>
              <a:rPr lang="ja-JP" altLang="en-US" sz="2400" dirty="0" smtClean="0"/>
              <a:t>デパートで“おひとりさまひとつまで“で二種類のチョコレートを売ります。</a:t>
            </a:r>
            <a:endParaRPr lang="en-US" altLang="ja-JP" sz="2400" dirty="0" smtClean="0"/>
          </a:p>
          <a:p>
            <a:endParaRPr kumimoji="1" lang="ja-JP" altLang="en-US" dirty="0"/>
          </a:p>
        </p:txBody>
      </p:sp>
      <p:sp>
        <p:nvSpPr>
          <p:cNvPr id="6" name="角丸四角形 5"/>
          <p:cNvSpPr/>
          <p:nvPr/>
        </p:nvSpPr>
        <p:spPr>
          <a:xfrm>
            <a:off x="7291067" y="2203235"/>
            <a:ext cx="3864612" cy="3445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800" dirty="0">
                <a:solidFill>
                  <a:prstClr val="white"/>
                </a:solidFill>
              </a:rPr>
              <a:t>実験１</a:t>
            </a:r>
            <a:endParaRPr lang="en-US" altLang="ja-JP" sz="2800" dirty="0">
              <a:solidFill>
                <a:prstClr val="white"/>
              </a:solidFill>
            </a:endParaRPr>
          </a:p>
          <a:p>
            <a:pPr lvl="0"/>
            <a:r>
              <a:rPr lang="ja-JP" altLang="en-US" sz="2800" dirty="0">
                <a:solidFill>
                  <a:prstClr val="white"/>
                </a:solidFill>
              </a:rPr>
              <a:t>・リンツの</a:t>
            </a:r>
            <a:r>
              <a:rPr lang="ja-JP" altLang="en-US" sz="2800" dirty="0" smtClean="0">
                <a:solidFill>
                  <a:prstClr val="white"/>
                </a:solidFill>
              </a:rPr>
              <a:t>トリュフ</a:t>
            </a:r>
            <a:r>
              <a:rPr lang="en-US" altLang="ja-JP" sz="2800" dirty="0">
                <a:solidFill>
                  <a:prstClr val="white"/>
                </a:solidFill>
              </a:rPr>
              <a:t>14</a:t>
            </a:r>
            <a:r>
              <a:rPr lang="ja-JP" altLang="en-US" sz="2800" dirty="0" smtClean="0">
                <a:solidFill>
                  <a:prstClr val="white"/>
                </a:solidFill>
              </a:rPr>
              <a:t>セント</a:t>
            </a:r>
            <a:endParaRPr lang="en-US" altLang="ja-JP" sz="2800" dirty="0">
              <a:solidFill>
                <a:prstClr val="white"/>
              </a:solidFill>
            </a:endParaRPr>
          </a:p>
          <a:p>
            <a:pPr lvl="0"/>
            <a:r>
              <a:rPr lang="ja-JP" altLang="en-US" sz="2800" dirty="0">
                <a:solidFill>
                  <a:prstClr val="white"/>
                </a:solidFill>
              </a:rPr>
              <a:t>・ハーシーの</a:t>
            </a:r>
            <a:r>
              <a:rPr lang="ja-JP" altLang="en-US" sz="2800" dirty="0" smtClean="0">
                <a:solidFill>
                  <a:prstClr val="white"/>
                </a:solidFill>
              </a:rPr>
              <a:t>キスチョコ無料</a:t>
            </a:r>
            <a:endParaRPr lang="en-US" altLang="ja-JP" sz="2800" dirty="0">
              <a:solidFill>
                <a:prstClr val="white"/>
              </a:solidFill>
            </a:endParaRPr>
          </a:p>
        </p:txBody>
      </p:sp>
      <p:sp>
        <p:nvSpPr>
          <p:cNvPr id="11" name="角丸四角形 10"/>
          <p:cNvSpPr/>
          <p:nvPr/>
        </p:nvSpPr>
        <p:spPr>
          <a:xfrm>
            <a:off x="847721" y="2203235"/>
            <a:ext cx="3864612" cy="3445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実験１</a:t>
            </a:r>
            <a:endParaRPr lang="en-US" altLang="ja-JP" sz="2800" dirty="0"/>
          </a:p>
          <a:p>
            <a:r>
              <a:rPr lang="ja-JP" altLang="en-US" sz="2800" dirty="0" smtClean="0"/>
              <a:t>・リンツのトリュフ</a:t>
            </a:r>
            <a:r>
              <a:rPr lang="en-US" altLang="ja-JP" sz="2800" dirty="0" smtClean="0"/>
              <a:t>15</a:t>
            </a:r>
            <a:r>
              <a:rPr lang="ja-JP" altLang="en-US" sz="2800" dirty="0" smtClean="0"/>
              <a:t>セント</a:t>
            </a:r>
            <a:endParaRPr lang="en-US" altLang="ja-JP" sz="2800" dirty="0" smtClean="0"/>
          </a:p>
          <a:p>
            <a:r>
              <a:rPr lang="ja-JP" altLang="en-US" sz="2800" dirty="0" smtClean="0"/>
              <a:t>・ハーシーのキスチョコ</a:t>
            </a:r>
            <a:r>
              <a:rPr lang="en-US" altLang="ja-JP" sz="2800" dirty="0" smtClean="0"/>
              <a:t>1</a:t>
            </a:r>
            <a:r>
              <a:rPr lang="ja-JP" altLang="en-US" sz="2800" dirty="0" smtClean="0"/>
              <a:t>セント</a:t>
            </a:r>
            <a:endParaRPr lang="en-US" altLang="ja-JP" sz="2800" dirty="0" smtClean="0"/>
          </a:p>
        </p:txBody>
      </p:sp>
      <p:sp>
        <p:nvSpPr>
          <p:cNvPr id="12" name="左右矢印 11"/>
          <p:cNvSpPr/>
          <p:nvPr/>
        </p:nvSpPr>
        <p:spPr>
          <a:xfrm>
            <a:off x="4336473" y="2936161"/>
            <a:ext cx="3117273" cy="197962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500" dirty="0" smtClean="0"/>
              <a:t>差額</a:t>
            </a:r>
            <a:r>
              <a:rPr kumimoji="1" lang="ja-JP" altLang="en-US" sz="2500" dirty="0" smtClean="0"/>
              <a:t>は</a:t>
            </a:r>
            <a:r>
              <a:rPr kumimoji="1" lang="en-US" altLang="ja-JP" sz="2500" dirty="0" smtClean="0"/>
              <a:t>1</a:t>
            </a:r>
            <a:r>
              <a:rPr kumimoji="1" lang="ja-JP" altLang="en-US" sz="2500" dirty="0" smtClean="0"/>
              <a:t>セント</a:t>
            </a:r>
            <a:endParaRPr kumimoji="1" lang="ja-JP" altLang="en-US" sz="2500" dirty="0"/>
          </a:p>
        </p:txBody>
      </p:sp>
      <p:pic>
        <p:nvPicPr>
          <p:cNvPr id="15" name="コンテンツ プレースホルダー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8264" y="5374561"/>
            <a:ext cx="4170218" cy="1468582"/>
          </a:xfr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84" y="5374561"/>
            <a:ext cx="4137286" cy="1468582"/>
          </a:xfrm>
          <a:prstGeom prst="rect">
            <a:avLst/>
          </a:prstGeom>
        </p:spPr>
      </p:pic>
      <p:sp>
        <p:nvSpPr>
          <p:cNvPr id="17" name="左右矢印 16"/>
          <p:cNvSpPr/>
          <p:nvPr/>
        </p:nvSpPr>
        <p:spPr>
          <a:xfrm>
            <a:off x="4780501" y="5528966"/>
            <a:ext cx="2289594" cy="132903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800" dirty="0" smtClean="0"/>
              <a:t>別々の人</a:t>
            </a:r>
            <a:endParaRPr kumimoji="1" lang="ja-JP" altLang="en-US" sz="2800" dirty="0"/>
          </a:p>
        </p:txBody>
      </p:sp>
    </p:spTree>
    <p:extLst>
      <p:ext uri="{BB962C8B-B14F-4D97-AF65-F5344CB8AC3E}">
        <p14:creationId xmlns:p14="http://schemas.microsoft.com/office/powerpoint/2010/main" val="3031593878"/>
      </p:ext>
    </p:extLst>
  </p:cSld>
  <p:clrMapOvr>
    <a:masterClrMapping/>
  </p:clrMapOvr>
  <mc:AlternateContent xmlns:mc="http://schemas.openxmlformats.org/markup-compatibility/2006">
    <mc:Choice xmlns:p14="http://schemas.microsoft.com/office/powerpoint/2010/main" Requires="p14">
      <p:transition spd="slow" p14:dur="2000" advTm="2415"/>
    </mc:Choice>
    <mc:Fallback>
      <p:transition spd="slow" advTm="241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ダン・アリエリーの実験結果</a:t>
            </a:r>
            <a:endParaRPr kumimoji="1" lang="ja-JP" altLang="en-US" dirty="0"/>
          </a:p>
        </p:txBody>
      </p:sp>
      <p:sp>
        <p:nvSpPr>
          <p:cNvPr id="3" name="コンテンツ プレースホルダー 2"/>
          <p:cNvSpPr>
            <a:spLocks noGrp="1"/>
          </p:cNvSpPr>
          <p:nvPr>
            <p:ph sz="half" idx="1"/>
          </p:nvPr>
        </p:nvSpPr>
        <p:spPr/>
        <p:txBody>
          <a:bodyPr>
            <a:normAutofit/>
          </a:bodyPr>
          <a:lstStyle/>
          <a:p>
            <a:r>
              <a:rPr kumimoji="1" lang="ja-JP" altLang="en-US" sz="2800" dirty="0" smtClean="0"/>
              <a:t>リンツのトリュフ→１５セント</a:t>
            </a:r>
            <a:endParaRPr kumimoji="1" lang="en-US" altLang="ja-JP" sz="2800" dirty="0" smtClean="0"/>
          </a:p>
          <a:p>
            <a:r>
              <a:rPr lang="ja-JP" altLang="en-US" sz="2800" dirty="0"/>
              <a:t>ハーシ</a:t>
            </a:r>
            <a:r>
              <a:rPr lang="ja-JP" altLang="en-US" sz="2800" dirty="0" smtClean="0"/>
              <a:t>ーのキスチョコ→１セント</a:t>
            </a:r>
            <a:endParaRPr lang="en-US" altLang="ja-JP" sz="2800" dirty="0" smtClean="0"/>
          </a:p>
          <a:p>
            <a:endParaRPr kumimoji="1" lang="en-US" altLang="ja-JP" sz="2800" dirty="0"/>
          </a:p>
          <a:p>
            <a:endParaRPr lang="en-US" altLang="ja-JP" sz="2800" dirty="0" smtClean="0"/>
          </a:p>
          <a:p>
            <a:endParaRPr kumimoji="1" lang="en-US" altLang="ja-JP" sz="2800" dirty="0"/>
          </a:p>
          <a:p>
            <a:r>
              <a:rPr lang="ja-JP" altLang="en-US" sz="2800" dirty="0" smtClean="0"/>
              <a:t>トリュフ購入者→</a:t>
            </a:r>
            <a:r>
              <a:rPr lang="en-US" altLang="ja-JP" sz="2800" dirty="0" smtClean="0"/>
              <a:t>73</a:t>
            </a:r>
            <a:r>
              <a:rPr lang="ja-JP" altLang="en-US" sz="2800" dirty="0" smtClean="0"/>
              <a:t>％</a:t>
            </a:r>
            <a:endParaRPr lang="en-US" altLang="ja-JP" sz="2800" dirty="0" smtClean="0"/>
          </a:p>
          <a:p>
            <a:r>
              <a:rPr kumimoji="1" lang="ja-JP" altLang="en-US" sz="2800" dirty="0" smtClean="0"/>
              <a:t>キスチョコ購入者→</a:t>
            </a:r>
            <a:r>
              <a:rPr kumimoji="1" lang="en-US" altLang="ja-JP" sz="2800" dirty="0" smtClean="0"/>
              <a:t>27</a:t>
            </a:r>
            <a:r>
              <a:rPr kumimoji="1" lang="ja-JP" altLang="en-US" sz="2800" dirty="0" smtClean="0"/>
              <a:t>％</a:t>
            </a:r>
            <a:endParaRPr kumimoji="1" lang="ja-JP" altLang="en-US" sz="2800" dirty="0"/>
          </a:p>
        </p:txBody>
      </p:sp>
      <p:sp>
        <p:nvSpPr>
          <p:cNvPr id="4" name="コンテンツ プレースホルダー 3"/>
          <p:cNvSpPr>
            <a:spLocks noGrp="1"/>
          </p:cNvSpPr>
          <p:nvPr>
            <p:ph sz="half" idx="2"/>
          </p:nvPr>
        </p:nvSpPr>
        <p:spPr/>
        <p:txBody>
          <a:bodyPr>
            <a:normAutofit/>
          </a:bodyPr>
          <a:lstStyle/>
          <a:p>
            <a:r>
              <a:rPr kumimoji="1" lang="ja-JP" altLang="en-US" sz="2800" dirty="0" smtClean="0"/>
              <a:t>リンツのトリュフ→１４セント</a:t>
            </a:r>
            <a:endParaRPr kumimoji="1" lang="en-US" altLang="ja-JP" sz="2800" dirty="0" smtClean="0"/>
          </a:p>
          <a:p>
            <a:r>
              <a:rPr lang="ja-JP" altLang="en-US" sz="2800" dirty="0"/>
              <a:t>ハーシ</a:t>
            </a:r>
            <a:r>
              <a:rPr lang="ja-JP" altLang="en-US" sz="2800" dirty="0" smtClean="0"/>
              <a:t>ーのキスチョコ→無料</a:t>
            </a:r>
            <a:endParaRPr lang="en-US" altLang="ja-JP" sz="2800" dirty="0" smtClean="0"/>
          </a:p>
          <a:p>
            <a:endParaRPr kumimoji="1" lang="en-US" altLang="ja-JP" sz="2800" dirty="0"/>
          </a:p>
          <a:p>
            <a:endParaRPr lang="en-US" altLang="ja-JP" sz="2800" dirty="0" smtClean="0"/>
          </a:p>
          <a:p>
            <a:endParaRPr kumimoji="1" lang="en-US" altLang="ja-JP" sz="2800" dirty="0"/>
          </a:p>
          <a:p>
            <a:r>
              <a:rPr lang="ja-JP" altLang="en-US" sz="2800" dirty="0" smtClean="0"/>
              <a:t>トリュフ購入者→</a:t>
            </a:r>
            <a:r>
              <a:rPr lang="en-US" altLang="ja-JP" sz="2800" dirty="0" smtClean="0"/>
              <a:t>31</a:t>
            </a:r>
            <a:r>
              <a:rPr lang="ja-JP" altLang="en-US" sz="2800" dirty="0" smtClean="0"/>
              <a:t>％</a:t>
            </a:r>
            <a:endParaRPr lang="en-US" altLang="ja-JP" sz="2800" dirty="0" smtClean="0"/>
          </a:p>
          <a:p>
            <a:r>
              <a:rPr kumimoji="1" lang="ja-JP" altLang="en-US" sz="2800" dirty="0" smtClean="0"/>
              <a:t>キスチョコ購入者→</a:t>
            </a:r>
            <a:r>
              <a:rPr kumimoji="1" lang="en-US" altLang="ja-JP" sz="2800" dirty="0" smtClean="0"/>
              <a:t>69</a:t>
            </a:r>
            <a:r>
              <a:rPr kumimoji="1" lang="ja-JP" altLang="en-US" sz="2800" dirty="0" smtClean="0"/>
              <a:t>％</a:t>
            </a:r>
            <a:endParaRPr kumimoji="1" lang="ja-JP" altLang="en-US" sz="2800" dirty="0"/>
          </a:p>
        </p:txBody>
      </p:sp>
      <p:sp>
        <p:nvSpPr>
          <p:cNvPr id="9" name="下矢印 8"/>
          <p:cNvSpPr/>
          <p:nvPr/>
        </p:nvSpPr>
        <p:spPr>
          <a:xfrm>
            <a:off x="1944710" y="3155708"/>
            <a:ext cx="2228045" cy="1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結果</a:t>
            </a:r>
            <a:endParaRPr kumimoji="1" lang="ja-JP" altLang="en-US" sz="4000" dirty="0"/>
          </a:p>
        </p:txBody>
      </p:sp>
      <p:sp>
        <p:nvSpPr>
          <p:cNvPr id="10" name="下矢印 9"/>
          <p:cNvSpPr/>
          <p:nvPr/>
        </p:nvSpPr>
        <p:spPr>
          <a:xfrm>
            <a:off x="7482625" y="3084684"/>
            <a:ext cx="2086377" cy="1474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結果</a:t>
            </a:r>
            <a:endParaRPr kumimoji="1" lang="ja-JP" altLang="en-US" sz="4000" dirty="0"/>
          </a:p>
        </p:txBody>
      </p:sp>
    </p:spTree>
    <p:extLst>
      <p:ext uri="{BB962C8B-B14F-4D97-AF65-F5344CB8AC3E}">
        <p14:creationId xmlns:p14="http://schemas.microsoft.com/office/powerpoint/2010/main" val="2862132938"/>
      </p:ext>
    </p:extLst>
  </p:cSld>
  <p:clrMapOvr>
    <a:masterClrMapping/>
  </p:clrMapOvr>
  <mc:AlternateContent xmlns:mc="http://schemas.openxmlformats.org/markup-compatibility/2006" xmlns:p14="http://schemas.microsoft.com/office/powerpoint/2010/main">
    <mc:Choice Requires="p14">
      <p:transition spd="slow" p14:dur="2000" advTm="2731"/>
    </mc:Choice>
    <mc:Fallback xmlns="">
      <p:transition spd="slow" advTm="27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実験の内容</a:t>
            </a:r>
            <a:endParaRPr kumimoji="1" lang="ja-JP" altLang="en-US" dirty="0"/>
          </a:p>
        </p:txBody>
      </p:sp>
      <p:sp>
        <p:nvSpPr>
          <p:cNvPr id="3" name="コンテンツ プレースホルダー 2"/>
          <p:cNvSpPr>
            <a:spLocks noGrp="1"/>
          </p:cNvSpPr>
          <p:nvPr>
            <p:ph idx="1"/>
          </p:nvPr>
        </p:nvSpPr>
        <p:spPr/>
        <p:txBody>
          <a:bodyPr/>
          <a:lstStyle/>
          <a:p>
            <a:r>
              <a:rPr lang="ja-JP" altLang="en-US" dirty="0"/>
              <a:t>□対象</a:t>
            </a:r>
          </a:p>
          <a:p>
            <a:r>
              <a:rPr lang="ja-JP" altLang="en-US" dirty="0"/>
              <a:t>　経済・経営・総合政策学部の</a:t>
            </a:r>
            <a:r>
              <a:rPr lang="en-US" altLang="ja-JP" dirty="0"/>
              <a:t>3</a:t>
            </a:r>
            <a:r>
              <a:rPr lang="ja-JP" altLang="en-US" dirty="0"/>
              <a:t>・</a:t>
            </a:r>
            <a:r>
              <a:rPr lang="en-US" altLang="ja-JP" dirty="0"/>
              <a:t>4</a:t>
            </a:r>
            <a:r>
              <a:rPr lang="ja-JP" altLang="en-US" dirty="0"/>
              <a:t>年生の男女</a:t>
            </a:r>
          </a:p>
          <a:p>
            <a:r>
              <a:rPr lang="ja-JP" altLang="en-US" dirty="0"/>
              <a:t>□形式</a:t>
            </a:r>
          </a:p>
          <a:p>
            <a:r>
              <a:rPr lang="ja-JP" altLang="en-US" dirty="0"/>
              <a:t>　講義でのアンケート調査</a:t>
            </a:r>
          </a:p>
          <a:p>
            <a:r>
              <a:rPr lang="ja-JP" altLang="en-US" dirty="0"/>
              <a:t>□内容</a:t>
            </a:r>
          </a:p>
          <a:p>
            <a:r>
              <a:rPr lang="ja-JP" altLang="en-US" dirty="0"/>
              <a:t>　</a:t>
            </a:r>
            <a:r>
              <a:rPr lang="en-US" altLang="ja-JP" dirty="0"/>
              <a:t>2</a:t>
            </a:r>
            <a:r>
              <a:rPr lang="ja-JP" altLang="en-US" dirty="0" err="1"/>
              <a:t>つの</a:t>
            </a:r>
            <a:r>
              <a:rPr lang="ja-JP" altLang="en-US" dirty="0"/>
              <a:t>設問</a:t>
            </a:r>
            <a:r>
              <a:rPr lang="ja-JP" altLang="en-US" dirty="0" smtClean="0"/>
              <a:t>で「</a:t>
            </a:r>
            <a:r>
              <a:rPr lang="ja-JP" altLang="en-US" dirty="0"/>
              <a:t>チョコ</a:t>
            </a:r>
            <a:r>
              <a:rPr lang="ja-JP" altLang="en-US" dirty="0" smtClean="0"/>
              <a:t>」と「</a:t>
            </a:r>
            <a:r>
              <a:rPr lang="ja-JP" altLang="en-US" dirty="0"/>
              <a:t>履修」を題材に</a:t>
            </a:r>
            <a:r>
              <a:rPr lang="ja-JP" altLang="en-US" dirty="0" smtClean="0"/>
              <a:t>した無料の力を調べる</a:t>
            </a:r>
            <a:endParaRPr lang="en-US" altLang="ja-JP" dirty="0" smtClean="0"/>
          </a:p>
          <a:p>
            <a:endParaRPr lang="ja-JP" altLang="en-US" dirty="0"/>
          </a:p>
        </p:txBody>
      </p:sp>
    </p:spTree>
    <p:extLst>
      <p:ext uri="{BB962C8B-B14F-4D97-AF65-F5344CB8AC3E}">
        <p14:creationId xmlns:p14="http://schemas.microsoft.com/office/powerpoint/2010/main" val="94123688"/>
      </p:ext>
    </p:extLst>
  </p:cSld>
  <p:clrMapOvr>
    <a:masterClrMapping/>
  </p:clrMapOvr>
  <mc:AlternateContent xmlns:mc="http://schemas.openxmlformats.org/markup-compatibility/2006" xmlns:p14="http://schemas.microsoft.com/office/powerpoint/2010/main">
    <mc:Choice Requires="p14">
      <p:transition spd="slow" p14:dur="2000" advTm="3846"/>
    </mc:Choice>
    <mc:Fallback xmlns="">
      <p:transition spd="slow" advTm="384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チョコのアンケート内容</a:t>
            </a:r>
            <a:endParaRPr kumimoji="1" lang="ja-JP" altLang="en-US" dirty="0"/>
          </a:p>
        </p:txBody>
      </p:sp>
      <p:sp>
        <p:nvSpPr>
          <p:cNvPr id="4" name="テキスト ボックス 3"/>
          <p:cNvSpPr txBox="1"/>
          <p:nvPr/>
        </p:nvSpPr>
        <p:spPr>
          <a:xfrm>
            <a:off x="1272426" y="1737360"/>
            <a:ext cx="9708107" cy="738664"/>
          </a:xfrm>
          <a:prstGeom prst="rect">
            <a:avLst/>
          </a:prstGeom>
          <a:noFill/>
        </p:spPr>
        <p:txBody>
          <a:bodyPr wrap="none" rtlCol="0">
            <a:spAutoFit/>
          </a:bodyPr>
          <a:lstStyle/>
          <a:p>
            <a:r>
              <a:rPr lang="ja-JP" altLang="en-US" sz="2400" dirty="0" smtClean="0"/>
              <a:t>デパート</a:t>
            </a:r>
            <a:r>
              <a:rPr lang="ja-JP" altLang="en-US" sz="2400" dirty="0"/>
              <a:t>でゴディバのセールをやってます。あなたはどちらを選びますか？</a:t>
            </a:r>
            <a:endParaRPr lang="en-US" altLang="ja-JP" sz="2400" dirty="0"/>
          </a:p>
          <a:p>
            <a:endParaRPr kumimoji="1" lang="ja-JP" altLang="en-US" dirty="0"/>
          </a:p>
        </p:txBody>
      </p:sp>
      <p:sp>
        <p:nvSpPr>
          <p:cNvPr id="6" name="角丸四角形 5"/>
          <p:cNvSpPr/>
          <p:nvPr/>
        </p:nvSpPr>
        <p:spPr>
          <a:xfrm>
            <a:off x="7291067" y="2203235"/>
            <a:ext cx="3864612" cy="3445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t>B</a:t>
            </a:r>
            <a:r>
              <a:rPr lang="ja-JP" altLang="en-US" sz="2000" dirty="0" smtClean="0"/>
              <a:t>タイプ</a:t>
            </a:r>
            <a:endParaRPr lang="en-US" altLang="ja-JP" sz="2000" dirty="0"/>
          </a:p>
          <a:p>
            <a:r>
              <a:rPr lang="ja-JP" altLang="en-US" sz="2000" dirty="0" smtClean="0"/>
              <a:t>・新商品</a:t>
            </a:r>
            <a:r>
              <a:rPr lang="ja-JP" altLang="en-US" sz="2000" dirty="0"/>
              <a:t>のトリュフチョコを２粒</a:t>
            </a:r>
            <a:endParaRPr lang="en-US" altLang="ja-JP" sz="2000" dirty="0"/>
          </a:p>
          <a:p>
            <a:r>
              <a:rPr lang="en-US" altLang="ja-JP" sz="2400" dirty="0" smtClean="0">
                <a:solidFill>
                  <a:schemeClr val="bg2">
                    <a:lumMod val="25000"/>
                  </a:schemeClr>
                </a:solidFill>
              </a:rPr>
              <a:t>0</a:t>
            </a:r>
            <a:r>
              <a:rPr lang="ja-JP" altLang="en-US" sz="2400" dirty="0" smtClean="0">
                <a:solidFill>
                  <a:schemeClr val="bg2">
                    <a:lumMod val="25000"/>
                  </a:schemeClr>
                </a:solidFill>
              </a:rPr>
              <a:t>円</a:t>
            </a:r>
            <a:r>
              <a:rPr lang="ja-JP" altLang="en-US" sz="2000" dirty="0"/>
              <a:t>のお試し価格で</a:t>
            </a:r>
            <a:r>
              <a:rPr lang="en-US" altLang="ja-JP" sz="2000" dirty="0"/>
              <a:t>(</a:t>
            </a:r>
            <a:r>
              <a:rPr lang="ja-JP" altLang="en-US" sz="2000" dirty="0"/>
              <a:t>定価</a:t>
            </a:r>
            <a:r>
              <a:rPr lang="en-US" altLang="ja-JP" sz="2000" dirty="0"/>
              <a:t>200</a:t>
            </a:r>
            <a:r>
              <a:rPr lang="ja-JP" altLang="en-US" sz="2000" dirty="0"/>
              <a:t>円</a:t>
            </a:r>
            <a:r>
              <a:rPr lang="en-US" altLang="ja-JP" sz="2000" dirty="0"/>
              <a:t>)</a:t>
            </a:r>
          </a:p>
          <a:p>
            <a:r>
              <a:rPr lang="ja-JP" altLang="en-US" sz="2000" dirty="0"/>
              <a:t>・</a:t>
            </a:r>
            <a:r>
              <a:rPr lang="ja-JP" altLang="en-US" sz="2000" dirty="0" smtClean="0"/>
              <a:t>トリュフセット</a:t>
            </a:r>
            <a:r>
              <a:rPr lang="ja-JP" altLang="en-US" sz="2000" dirty="0"/>
              <a:t>９粒入りが</a:t>
            </a:r>
            <a:endParaRPr lang="en-US" altLang="ja-JP" sz="2000" dirty="0"/>
          </a:p>
          <a:p>
            <a:r>
              <a:rPr lang="en-US" altLang="ja-JP" sz="2400" dirty="0">
                <a:solidFill>
                  <a:schemeClr val="bg2">
                    <a:lumMod val="25000"/>
                  </a:schemeClr>
                </a:solidFill>
              </a:rPr>
              <a:t>25</a:t>
            </a:r>
            <a:r>
              <a:rPr lang="en-US" altLang="ja-JP" sz="2400" dirty="0" smtClean="0">
                <a:solidFill>
                  <a:schemeClr val="bg2">
                    <a:lumMod val="25000"/>
                  </a:schemeClr>
                </a:solidFill>
              </a:rPr>
              <a:t>0</a:t>
            </a:r>
            <a:r>
              <a:rPr lang="ja-JP" altLang="en-US" sz="2400" dirty="0">
                <a:solidFill>
                  <a:schemeClr val="bg2">
                    <a:lumMod val="25000"/>
                  </a:schemeClr>
                </a:solidFill>
              </a:rPr>
              <a:t>円</a:t>
            </a:r>
            <a:r>
              <a:rPr lang="ja-JP" altLang="en-US" sz="2000" dirty="0"/>
              <a:t>のお試し価格で</a:t>
            </a:r>
            <a:r>
              <a:rPr lang="en-US" altLang="ja-JP" sz="2000" dirty="0"/>
              <a:t>(</a:t>
            </a:r>
            <a:r>
              <a:rPr lang="ja-JP" altLang="en-US" sz="2000" dirty="0"/>
              <a:t>定価</a:t>
            </a:r>
            <a:r>
              <a:rPr lang="en-US" altLang="ja-JP" sz="2000" dirty="0"/>
              <a:t>900</a:t>
            </a:r>
            <a:r>
              <a:rPr lang="ja-JP" altLang="en-US" sz="2000" dirty="0"/>
              <a:t>円</a:t>
            </a:r>
            <a:r>
              <a:rPr lang="en-US" altLang="ja-JP" sz="2000" dirty="0"/>
              <a:t>)</a:t>
            </a:r>
          </a:p>
          <a:p>
            <a:endParaRPr kumimoji="1" lang="ja-JP" altLang="en-US" sz="2000" dirty="0"/>
          </a:p>
          <a:p>
            <a:pPr algn="ctr"/>
            <a:endParaRPr kumimoji="1" lang="ja-JP" altLang="en-US" dirty="0"/>
          </a:p>
        </p:txBody>
      </p:sp>
      <p:sp>
        <p:nvSpPr>
          <p:cNvPr id="11" name="角丸四角形 10"/>
          <p:cNvSpPr/>
          <p:nvPr/>
        </p:nvSpPr>
        <p:spPr>
          <a:xfrm>
            <a:off x="847721" y="2203235"/>
            <a:ext cx="3864612" cy="3445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t>A</a:t>
            </a:r>
            <a:r>
              <a:rPr lang="ja-JP" altLang="en-US" sz="2000" dirty="0" smtClean="0"/>
              <a:t>タイプ</a:t>
            </a:r>
            <a:endParaRPr lang="en-US" altLang="ja-JP" sz="2000" dirty="0"/>
          </a:p>
          <a:p>
            <a:r>
              <a:rPr lang="ja-JP" altLang="en-US" sz="2000" dirty="0" smtClean="0"/>
              <a:t>・新商品</a:t>
            </a:r>
            <a:r>
              <a:rPr lang="ja-JP" altLang="en-US" sz="2000" dirty="0"/>
              <a:t>のトリュフチョコを２粒</a:t>
            </a:r>
            <a:endParaRPr lang="en-US" altLang="ja-JP" sz="2000" dirty="0"/>
          </a:p>
          <a:p>
            <a:r>
              <a:rPr lang="en-US" altLang="ja-JP" sz="2400" dirty="0" smtClean="0">
                <a:solidFill>
                  <a:schemeClr val="bg2">
                    <a:lumMod val="25000"/>
                  </a:schemeClr>
                </a:solidFill>
              </a:rPr>
              <a:t>80</a:t>
            </a:r>
            <a:r>
              <a:rPr lang="ja-JP" altLang="en-US" sz="2400" dirty="0" smtClean="0">
                <a:solidFill>
                  <a:schemeClr val="bg2">
                    <a:lumMod val="25000"/>
                  </a:schemeClr>
                </a:solidFill>
              </a:rPr>
              <a:t>円</a:t>
            </a:r>
            <a:r>
              <a:rPr lang="ja-JP" altLang="en-US" sz="2000" dirty="0"/>
              <a:t>のお試し価格で</a:t>
            </a:r>
            <a:r>
              <a:rPr lang="en-US" altLang="ja-JP" sz="2000" dirty="0"/>
              <a:t>(</a:t>
            </a:r>
            <a:r>
              <a:rPr lang="ja-JP" altLang="en-US" sz="2000" dirty="0"/>
              <a:t>定価</a:t>
            </a:r>
            <a:r>
              <a:rPr lang="en-US" altLang="ja-JP" sz="2000" dirty="0"/>
              <a:t>200</a:t>
            </a:r>
            <a:r>
              <a:rPr lang="ja-JP" altLang="en-US" sz="2000" dirty="0"/>
              <a:t>円</a:t>
            </a:r>
            <a:r>
              <a:rPr lang="en-US" altLang="ja-JP" sz="2000" dirty="0"/>
              <a:t>)</a:t>
            </a:r>
          </a:p>
          <a:p>
            <a:r>
              <a:rPr lang="ja-JP" altLang="en-US" sz="2000" dirty="0"/>
              <a:t>・</a:t>
            </a:r>
            <a:r>
              <a:rPr lang="ja-JP" altLang="en-US" sz="2000" dirty="0" smtClean="0"/>
              <a:t>トリュフセット</a:t>
            </a:r>
            <a:r>
              <a:rPr lang="ja-JP" altLang="en-US" sz="2000" dirty="0"/>
              <a:t>９粒入りが</a:t>
            </a:r>
            <a:endParaRPr lang="en-US" altLang="ja-JP" sz="2000" dirty="0"/>
          </a:p>
          <a:p>
            <a:r>
              <a:rPr lang="en-US" altLang="ja-JP" sz="2400" dirty="0">
                <a:solidFill>
                  <a:schemeClr val="bg2">
                    <a:lumMod val="25000"/>
                  </a:schemeClr>
                </a:solidFill>
              </a:rPr>
              <a:t>33</a:t>
            </a:r>
            <a:r>
              <a:rPr lang="en-US" altLang="ja-JP" sz="2400" dirty="0" smtClean="0">
                <a:solidFill>
                  <a:schemeClr val="bg2">
                    <a:lumMod val="25000"/>
                  </a:schemeClr>
                </a:solidFill>
              </a:rPr>
              <a:t>0</a:t>
            </a:r>
            <a:r>
              <a:rPr lang="ja-JP" altLang="en-US" sz="2400" dirty="0">
                <a:solidFill>
                  <a:schemeClr val="bg2">
                    <a:lumMod val="25000"/>
                  </a:schemeClr>
                </a:solidFill>
              </a:rPr>
              <a:t>円</a:t>
            </a:r>
            <a:r>
              <a:rPr lang="ja-JP" altLang="en-US" sz="2000" dirty="0"/>
              <a:t>のお試し価格で</a:t>
            </a:r>
            <a:r>
              <a:rPr lang="en-US" altLang="ja-JP" sz="2000" dirty="0"/>
              <a:t>(</a:t>
            </a:r>
            <a:r>
              <a:rPr lang="ja-JP" altLang="en-US" sz="2000" dirty="0"/>
              <a:t>定価</a:t>
            </a:r>
            <a:r>
              <a:rPr lang="en-US" altLang="ja-JP" sz="2000" dirty="0"/>
              <a:t>900</a:t>
            </a:r>
            <a:r>
              <a:rPr lang="ja-JP" altLang="en-US" sz="2000" dirty="0"/>
              <a:t>円</a:t>
            </a:r>
            <a:r>
              <a:rPr lang="en-US" altLang="ja-JP" sz="2000" dirty="0"/>
              <a:t>)</a:t>
            </a:r>
          </a:p>
          <a:p>
            <a:endParaRPr kumimoji="1" lang="ja-JP" altLang="en-US" sz="2000" dirty="0"/>
          </a:p>
          <a:p>
            <a:pPr algn="ctr"/>
            <a:endParaRPr kumimoji="1" lang="ja-JP" altLang="en-US" dirty="0"/>
          </a:p>
        </p:txBody>
      </p:sp>
      <p:sp>
        <p:nvSpPr>
          <p:cNvPr id="12" name="左右矢印 11"/>
          <p:cNvSpPr/>
          <p:nvPr/>
        </p:nvSpPr>
        <p:spPr>
          <a:xfrm>
            <a:off x="4336473" y="2936161"/>
            <a:ext cx="3117273" cy="197962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800" dirty="0" smtClean="0"/>
              <a:t>差額は</a:t>
            </a:r>
            <a:r>
              <a:rPr kumimoji="1" lang="en-US" altLang="ja-JP" sz="2800" dirty="0" smtClean="0"/>
              <a:t>80</a:t>
            </a:r>
            <a:r>
              <a:rPr kumimoji="1" lang="ja-JP" altLang="en-US" sz="2800" dirty="0" smtClean="0"/>
              <a:t>円</a:t>
            </a:r>
            <a:endParaRPr kumimoji="1" lang="ja-JP" altLang="en-US" sz="2800" dirty="0"/>
          </a:p>
        </p:txBody>
      </p:sp>
      <p:pic>
        <p:nvPicPr>
          <p:cNvPr id="15" name="コンテンツ プレースホルダー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8264" y="5374561"/>
            <a:ext cx="4170218" cy="1468582"/>
          </a:xfr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84" y="5374561"/>
            <a:ext cx="4137286" cy="1468582"/>
          </a:xfrm>
          <a:prstGeom prst="rect">
            <a:avLst/>
          </a:prstGeom>
        </p:spPr>
      </p:pic>
      <p:sp>
        <p:nvSpPr>
          <p:cNvPr id="17" name="左右矢印 16"/>
          <p:cNvSpPr/>
          <p:nvPr/>
        </p:nvSpPr>
        <p:spPr>
          <a:xfrm>
            <a:off x="4780501" y="5528966"/>
            <a:ext cx="2289594" cy="1329034"/>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800" dirty="0" smtClean="0"/>
              <a:t>別々の人</a:t>
            </a:r>
            <a:endParaRPr kumimoji="1" lang="ja-JP" altLang="en-US" sz="2800" dirty="0"/>
          </a:p>
        </p:txBody>
      </p:sp>
    </p:spTree>
    <p:extLst>
      <p:ext uri="{BB962C8B-B14F-4D97-AF65-F5344CB8AC3E}">
        <p14:creationId xmlns:p14="http://schemas.microsoft.com/office/powerpoint/2010/main" val="3393529943"/>
      </p:ext>
    </p:extLst>
  </p:cSld>
  <p:clrMapOvr>
    <a:masterClrMapping/>
  </p:clrMapOvr>
  <mc:AlternateContent xmlns:mc="http://schemas.openxmlformats.org/markup-compatibility/2006" xmlns:p14="http://schemas.microsoft.com/office/powerpoint/2010/main">
    <mc:Choice Requires="p14">
      <p:transition spd="slow" p14:dur="2000" advTm="2415"/>
    </mc:Choice>
    <mc:Fallback xmlns="">
      <p:transition spd="slow" advTm="241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古川ゼミのアンケート結果</a:t>
            </a:r>
            <a:endParaRPr kumimoji="1" lang="ja-JP" altLang="en-US" dirty="0"/>
          </a:p>
        </p:txBody>
      </p:sp>
      <p:sp>
        <p:nvSpPr>
          <p:cNvPr id="3" name="コンテンツ プレースホルダー 2"/>
          <p:cNvSpPr>
            <a:spLocks noGrp="1"/>
          </p:cNvSpPr>
          <p:nvPr>
            <p:ph sz="half" idx="1"/>
          </p:nvPr>
        </p:nvSpPr>
        <p:spPr>
          <a:xfrm>
            <a:off x="359964" y="1845736"/>
            <a:ext cx="4937760" cy="4023359"/>
          </a:xfrm>
        </p:spPr>
        <p:txBody>
          <a:bodyPr>
            <a:normAutofit/>
          </a:bodyPr>
          <a:lstStyle/>
          <a:p>
            <a:pPr algn="ctr"/>
            <a:r>
              <a:rPr kumimoji="1" lang="ja-JP" altLang="en-US" sz="2800" dirty="0" smtClean="0"/>
              <a:t>トリュフチョコ２個→８０円</a:t>
            </a:r>
            <a:endParaRPr kumimoji="1" lang="en-US" altLang="ja-JP" sz="2800" dirty="0" smtClean="0"/>
          </a:p>
          <a:p>
            <a:pPr algn="ctr"/>
            <a:r>
              <a:rPr lang="ja-JP" altLang="en-US" sz="2800" dirty="0" smtClean="0"/>
              <a:t>トリュフチョコ９個→３３０円</a:t>
            </a:r>
            <a:endParaRPr lang="en-US" altLang="ja-JP" sz="2800" dirty="0" smtClean="0"/>
          </a:p>
          <a:p>
            <a:pPr algn="ctr"/>
            <a:endParaRPr kumimoji="1" lang="en-US" altLang="ja-JP" sz="2800" dirty="0"/>
          </a:p>
          <a:p>
            <a:pPr algn="ctr"/>
            <a:endParaRPr lang="en-US" altLang="ja-JP" sz="2800" dirty="0" smtClean="0"/>
          </a:p>
          <a:p>
            <a:pPr algn="ctr"/>
            <a:endParaRPr kumimoji="1" lang="en-US" altLang="ja-JP" sz="2800" dirty="0"/>
          </a:p>
          <a:p>
            <a:pPr algn="ctr"/>
            <a:r>
              <a:rPr lang="ja-JP" altLang="en-US" sz="2800" dirty="0"/>
              <a:t>トリュフチョコ２個</a:t>
            </a:r>
            <a:r>
              <a:rPr lang="ja-JP" altLang="en-US" sz="2800" dirty="0" smtClean="0"/>
              <a:t>→</a:t>
            </a:r>
            <a:r>
              <a:rPr lang="en-US" altLang="ja-JP" sz="2800" dirty="0" smtClean="0"/>
              <a:t>40</a:t>
            </a:r>
            <a:r>
              <a:rPr lang="ja-JP" altLang="en-US" sz="2800" dirty="0" smtClean="0"/>
              <a:t>％</a:t>
            </a:r>
            <a:endParaRPr lang="en-US" altLang="ja-JP" sz="2800" dirty="0" smtClean="0"/>
          </a:p>
          <a:p>
            <a:pPr algn="ctr"/>
            <a:r>
              <a:rPr lang="ja-JP" altLang="en-US" sz="2800" dirty="0" smtClean="0"/>
              <a:t>トリュフチョコ</a:t>
            </a:r>
            <a:r>
              <a:rPr lang="ja-JP" altLang="en-US" sz="2800" dirty="0"/>
              <a:t>９</a:t>
            </a:r>
            <a:r>
              <a:rPr lang="ja-JP" altLang="en-US" sz="2800" dirty="0" smtClean="0"/>
              <a:t>個→</a:t>
            </a:r>
            <a:r>
              <a:rPr lang="en-US" altLang="ja-JP" sz="2800" dirty="0" smtClean="0"/>
              <a:t>60</a:t>
            </a:r>
            <a:r>
              <a:rPr kumimoji="1" lang="ja-JP" altLang="en-US" sz="2800" dirty="0" smtClean="0"/>
              <a:t>％</a:t>
            </a:r>
            <a:endParaRPr kumimoji="1" lang="ja-JP" altLang="en-US" sz="2800" dirty="0"/>
          </a:p>
        </p:txBody>
      </p:sp>
      <p:sp>
        <p:nvSpPr>
          <p:cNvPr id="4" name="コンテンツ プレースホルダー 3"/>
          <p:cNvSpPr>
            <a:spLocks noGrp="1"/>
          </p:cNvSpPr>
          <p:nvPr>
            <p:ph sz="half" idx="2"/>
          </p:nvPr>
        </p:nvSpPr>
        <p:spPr>
          <a:xfrm>
            <a:off x="6901142" y="1810220"/>
            <a:ext cx="4937760" cy="4023360"/>
          </a:xfrm>
        </p:spPr>
        <p:txBody>
          <a:bodyPr>
            <a:normAutofit/>
          </a:bodyPr>
          <a:lstStyle/>
          <a:p>
            <a:pPr algn="ctr"/>
            <a:r>
              <a:rPr lang="ja-JP" altLang="en-US" sz="2800" dirty="0"/>
              <a:t>トリュフチョコ２個</a:t>
            </a:r>
            <a:r>
              <a:rPr lang="ja-JP" altLang="en-US" sz="2800" dirty="0" smtClean="0"/>
              <a:t>→無料</a:t>
            </a:r>
            <a:endParaRPr lang="en-US" altLang="ja-JP" sz="2800" dirty="0"/>
          </a:p>
          <a:p>
            <a:pPr algn="ctr"/>
            <a:r>
              <a:rPr lang="ja-JP" altLang="en-US" sz="2800" dirty="0"/>
              <a:t>トリュフチョコ</a:t>
            </a:r>
            <a:r>
              <a:rPr lang="ja-JP" altLang="en-US" sz="2800" dirty="0" smtClean="0"/>
              <a:t>９個→</a:t>
            </a:r>
            <a:r>
              <a:rPr lang="ja-JP" altLang="en-US" sz="2800" dirty="0"/>
              <a:t>２５</a:t>
            </a:r>
            <a:r>
              <a:rPr lang="ja-JP" altLang="en-US" sz="2800" dirty="0" smtClean="0"/>
              <a:t>０円</a:t>
            </a:r>
            <a:endParaRPr lang="en-US" altLang="ja-JP" sz="2800" dirty="0"/>
          </a:p>
          <a:p>
            <a:pPr algn="ctr"/>
            <a:endParaRPr kumimoji="1" lang="en-US" altLang="ja-JP" sz="2800" dirty="0"/>
          </a:p>
          <a:p>
            <a:pPr algn="ctr"/>
            <a:endParaRPr lang="en-US" altLang="ja-JP" sz="2800" dirty="0" smtClean="0"/>
          </a:p>
          <a:p>
            <a:pPr algn="ctr"/>
            <a:endParaRPr kumimoji="1" lang="en-US" altLang="ja-JP" sz="2800" dirty="0"/>
          </a:p>
          <a:p>
            <a:pPr algn="ctr"/>
            <a:r>
              <a:rPr lang="ja-JP" altLang="en-US" sz="2800" dirty="0"/>
              <a:t>トリュフチョコ２個</a:t>
            </a:r>
            <a:r>
              <a:rPr lang="ja-JP" altLang="en-US" sz="2800" dirty="0" smtClean="0"/>
              <a:t>→</a:t>
            </a:r>
            <a:r>
              <a:rPr lang="en-US" altLang="ja-JP" sz="2800" dirty="0" smtClean="0"/>
              <a:t>54</a:t>
            </a:r>
            <a:r>
              <a:rPr lang="ja-JP" altLang="en-US" sz="2800" dirty="0" smtClean="0"/>
              <a:t>％</a:t>
            </a:r>
            <a:endParaRPr lang="en-US" altLang="ja-JP" sz="2800" dirty="0" smtClean="0"/>
          </a:p>
          <a:p>
            <a:pPr algn="ctr"/>
            <a:r>
              <a:rPr lang="ja-JP" altLang="en-US" sz="2800" dirty="0" smtClean="0"/>
              <a:t>トリュフチョコ９個→</a:t>
            </a:r>
            <a:r>
              <a:rPr lang="en-US" altLang="ja-JP" sz="2800" dirty="0"/>
              <a:t>46</a:t>
            </a:r>
            <a:r>
              <a:rPr kumimoji="1" lang="ja-JP" altLang="en-US" sz="2800" dirty="0" smtClean="0"/>
              <a:t>％</a:t>
            </a:r>
            <a:endParaRPr kumimoji="1" lang="ja-JP" altLang="en-US" sz="2800" dirty="0"/>
          </a:p>
        </p:txBody>
      </p:sp>
      <p:sp>
        <p:nvSpPr>
          <p:cNvPr id="9" name="下矢印 8"/>
          <p:cNvSpPr/>
          <p:nvPr/>
        </p:nvSpPr>
        <p:spPr>
          <a:xfrm>
            <a:off x="1665560" y="3084683"/>
            <a:ext cx="2228045" cy="1474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結果</a:t>
            </a:r>
            <a:endParaRPr kumimoji="1" lang="ja-JP" altLang="en-US" sz="4000" dirty="0"/>
          </a:p>
        </p:txBody>
      </p:sp>
      <p:sp>
        <p:nvSpPr>
          <p:cNvPr id="10" name="下矢印 9"/>
          <p:cNvSpPr/>
          <p:nvPr/>
        </p:nvSpPr>
        <p:spPr>
          <a:xfrm>
            <a:off x="8403141" y="3084682"/>
            <a:ext cx="2086377" cy="14744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結果</a:t>
            </a:r>
            <a:endParaRPr kumimoji="1" lang="ja-JP" altLang="en-US" sz="4000" dirty="0"/>
          </a:p>
        </p:txBody>
      </p:sp>
      <p:sp>
        <p:nvSpPr>
          <p:cNvPr id="6" name="ホームベース 5"/>
          <p:cNvSpPr/>
          <p:nvPr/>
        </p:nvSpPr>
        <p:spPr>
          <a:xfrm>
            <a:off x="4939138" y="4559117"/>
            <a:ext cx="2614411" cy="11075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dirty="0" smtClean="0">
                <a:solidFill>
                  <a:srgbClr val="FFFF00"/>
                </a:solidFill>
              </a:rPr>
              <a:t>約１０％の増加</a:t>
            </a:r>
            <a:endParaRPr kumimoji="1" lang="ja-JP" altLang="en-US" sz="2600" dirty="0">
              <a:solidFill>
                <a:srgbClr val="FFFF00"/>
              </a:solidFill>
            </a:endParaRPr>
          </a:p>
        </p:txBody>
      </p:sp>
      <p:sp>
        <p:nvSpPr>
          <p:cNvPr id="30" name="角丸四角形吹き出し 29"/>
          <p:cNvSpPr/>
          <p:nvPr/>
        </p:nvSpPr>
        <p:spPr>
          <a:xfrm>
            <a:off x="874174" y="683421"/>
            <a:ext cx="3356556" cy="3547745"/>
          </a:xfrm>
          <a:prstGeom prst="wedgeRoundRectCallout">
            <a:avLst>
              <a:gd name="adj1" fmla="val 33651"/>
              <a:gd name="adj2" fmla="val 633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8" name="グラフ 27"/>
          <p:cNvGraphicFramePr/>
          <p:nvPr>
            <p:extLst/>
          </p:nvPr>
        </p:nvGraphicFramePr>
        <p:xfrm>
          <a:off x="733044" y="696809"/>
          <a:ext cx="3776372" cy="3536801"/>
        </p:xfrm>
        <a:graphic>
          <a:graphicData uri="http://schemas.openxmlformats.org/drawingml/2006/chart">
            <c:chart xmlns:c="http://schemas.openxmlformats.org/drawingml/2006/chart" xmlns:r="http://schemas.openxmlformats.org/officeDocument/2006/relationships" r:id="rId4"/>
          </a:graphicData>
        </a:graphic>
      </p:graphicFrame>
      <p:sp>
        <p:nvSpPr>
          <p:cNvPr id="32" name="角丸四角形吹き出し 31"/>
          <p:cNvSpPr/>
          <p:nvPr/>
        </p:nvSpPr>
        <p:spPr>
          <a:xfrm>
            <a:off x="8261959" y="683421"/>
            <a:ext cx="3356556" cy="3547745"/>
          </a:xfrm>
          <a:prstGeom prst="wedgeRoundRectCallout">
            <a:avLst>
              <a:gd name="adj1" fmla="val 7287"/>
              <a:gd name="adj2" fmla="val 641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1" name="グラフ 30"/>
          <p:cNvGraphicFramePr/>
          <p:nvPr>
            <p:extLst/>
          </p:nvPr>
        </p:nvGraphicFramePr>
        <p:xfrm>
          <a:off x="8062530" y="694365"/>
          <a:ext cx="3776372" cy="3536801"/>
        </p:xfrm>
        <a:graphic>
          <a:graphicData uri="http://schemas.openxmlformats.org/drawingml/2006/chart">
            <c:chart xmlns:c="http://schemas.openxmlformats.org/drawingml/2006/chart" xmlns:r="http://schemas.openxmlformats.org/officeDocument/2006/relationships" r:id="rId5"/>
          </a:graphicData>
        </a:graphic>
      </p:graphicFrame>
      <p:sp>
        <p:nvSpPr>
          <p:cNvPr id="34" name="爆発 1 33"/>
          <p:cNvSpPr/>
          <p:nvPr/>
        </p:nvSpPr>
        <p:spPr>
          <a:xfrm>
            <a:off x="3825817" y="483687"/>
            <a:ext cx="4841055" cy="40212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FF00"/>
                </a:solidFill>
              </a:rPr>
              <a:t>無料の力で</a:t>
            </a:r>
            <a:endParaRPr kumimoji="1" lang="en-US" altLang="ja-JP" sz="4000" dirty="0" smtClean="0">
              <a:solidFill>
                <a:srgbClr val="FFFF00"/>
              </a:solidFill>
            </a:endParaRPr>
          </a:p>
          <a:p>
            <a:pPr algn="ctr"/>
            <a:r>
              <a:rPr kumimoji="1" lang="ja-JP" altLang="en-US" sz="4000" dirty="0" smtClean="0">
                <a:solidFill>
                  <a:srgbClr val="FFFF00"/>
                </a:solidFill>
              </a:rPr>
              <a:t>逆転</a:t>
            </a:r>
            <a:r>
              <a:rPr kumimoji="1" lang="en-US" altLang="ja-JP" sz="4000" dirty="0" smtClean="0">
                <a:solidFill>
                  <a:srgbClr val="FFFF00"/>
                </a:solidFill>
              </a:rPr>
              <a:t>!!!</a:t>
            </a:r>
            <a:endParaRPr kumimoji="1" lang="ja-JP" altLang="en-US" sz="4000" dirty="0">
              <a:solidFill>
                <a:srgbClr val="FFFF00"/>
              </a:solidFill>
            </a:endParaRPr>
          </a:p>
        </p:txBody>
      </p:sp>
    </p:spTree>
    <p:custDataLst>
      <p:tags r:id="rId1"/>
    </p:custDataLst>
    <p:extLst>
      <p:ext uri="{BB962C8B-B14F-4D97-AF65-F5344CB8AC3E}">
        <p14:creationId xmlns:p14="http://schemas.microsoft.com/office/powerpoint/2010/main" val="2628296386"/>
      </p:ext>
    </p:extLst>
  </p:cSld>
  <p:clrMapOvr>
    <a:masterClrMapping/>
  </p:clrMapOvr>
  <mc:AlternateContent xmlns:mc="http://schemas.openxmlformats.org/markup-compatibility/2006" xmlns:p14="http://schemas.microsoft.com/office/powerpoint/2010/main">
    <mc:Choice Requires="p14">
      <p:transition spd="slow" p14:dur="2000" advTm="10931"/>
    </mc:Choice>
    <mc:Fallback xmlns="">
      <p:transition spd="slow" advTm="10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anim calcmode="lin" valueType="num">
                                      <p:cBhvr>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anim calcmode="lin" valueType="num">
                                      <p:cBhvr>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anim calcmode="lin" valueType="num">
                                      <p:cBhvr>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randombar(horizontal)">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P spid="30" grpId="0" animBg="1"/>
      <p:bldGraphic spid="28" grpId="0">
        <p:bldAsOne/>
      </p:bldGraphic>
      <p:bldP spid="32" grpId="0" animBg="1"/>
      <p:bldGraphic spid="31" grpId="0">
        <p:bldAsOne/>
      </p:bldGraphic>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何故このような結果になったのか</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4000" dirty="0" smtClean="0"/>
              <a:t>人間が常に合理的</a:t>
            </a:r>
            <a:r>
              <a:rPr lang="ja-JP" altLang="en-US" sz="4000" dirty="0"/>
              <a:t>なら</a:t>
            </a:r>
            <a:r>
              <a:rPr lang="en-US" altLang="ja-JP" sz="4000" dirty="0"/>
              <a:t>A</a:t>
            </a:r>
            <a:r>
              <a:rPr lang="ja-JP" altLang="en-US" sz="4000" dirty="0"/>
              <a:t>と</a:t>
            </a:r>
            <a:r>
              <a:rPr lang="en-US" altLang="ja-JP" sz="4000" dirty="0"/>
              <a:t>B</a:t>
            </a:r>
            <a:r>
              <a:rPr lang="ja-JP" altLang="en-US" sz="4000" dirty="0"/>
              <a:t>の</a:t>
            </a:r>
            <a:r>
              <a:rPr lang="ja-JP" altLang="en-US" sz="4000" dirty="0" smtClean="0"/>
              <a:t>結果は同じはず</a:t>
            </a:r>
            <a:endParaRPr kumimoji="1" lang="en-US" altLang="ja-JP" sz="4000" dirty="0" smtClean="0"/>
          </a:p>
          <a:p>
            <a:endParaRPr kumimoji="1" lang="en-US" altLang="ja-JP" sz="4000" dirty="0" smtClean="0"/>
          </a:p>
          <a:p>
            <a:endParaRPr lang="en-US" altLang="ja-JP" sz="4000" dirty="0"/>
          </a:p>
          <a:p>
            <a:endParaRPr kumimoji="1" lang="en-US" altLang="ja-JP" sz="4000" dirty="0" smtClean="0"/>
          </a:p>
          <a:p>
            <a:r>
              <a:rPr kumimoji="1" lang="ja-JP" altLang="en-US" sz="4000" dirty="0" smtClean="0"/>
              <a:t>　　　　</a:t>
            </a:r>
            <a:r>
              <a:rPr lang="en-US" altLang="ja-JP" sz="4000" dirty="0"/>
              <a:t> </a:t>
            </a:r>
            <a:r>
              <a:rPr kumimoji="1" lang="ja-JP" altLang="en-US" sz="4000" dirty="0" smtClean="0"/>
              <a:t>これが</a:t>
            </a:r>
            <a:r>
              <a:rPr kumimoji="1" lang="ja-JP" altLang="en-US" sz="6600" dirty="0" smtClean="0">
                <a:solidFill>
                  <a:srgbClr val="FF0000"/>
                </a:solidFill>
              </a:rPr>
              <a:t>無料の力！！！</a:t>
            </a:r>
            <a:endParaRPr kumimoji="1" lang="ja-JP" altLang="en-US" sz="6600" dirty="0">
              <a:solidFill>
                <a:srgbClr val="FF0000"/>
              </a:solidFill>
            </a:endParaRPr>
          </a:p>
        </p:txBody>
      </p:sp>
      <p:sp>
        <p:nvSpPr>
          <p:cNvPr id="4" name="円/楕円 3"/>
          <p:cNvSpPr/>
          <p:nvPr/>
        </p:nvSpPr>
        <p:spPr>
          <a:xfrm>
            <a:off x="1925782" y="2424546"/>
            <a:ext cx="8298872" cy="236912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しかし無料となると不合理にも飛びついてしまう</a:t>
            </a:r>
            <a:endParaRPr kumimoji="1" lang="ja-JP" altLang="en-US" sz="4000" dirty="0"/>
          </a:p>
        </p:txBody>
      </p:sp>
    </p:spTree>
    <p:extLst>
      <p:ext uri="{BB962C8B-B14F-4D97-AF65-F5344CB8AC3E}">
        <p14:creationId xmlns:p14="http://schemas.microsoft.com/office/powerpoint/2010/main" val="2321310555"/>
      </p:ext>
    </p:extLst>
  </p:cSld>
  <p:clrMapOvr>
    <a:masterClrMapping/>
  </p:clrMapOvr>
  <mc:AlternateContent xmlns:mc="http://schemas.openxmlformats.org/markup-compatibility/2006" xmlns:p14="http://schemas.microsoft.com/office/powerpoint/2010/main">
    <mc:Choice Requires="p14">
      <p:transition spd="slow" p14:dur="2000" advTm="1133"/>
    </mc:Choice>
    <mc:Fallback xmlns="">
      <p:transition spd="slow" advTm="113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8|0.9|2.6|0.8|0.9|0.9|0.8"/>
</p:tagLst>
</file>

<file path=ppt/tags/tag2.xml><?xml version="1.0" encoding="utf-8"?>
<p:tagLst xmlns:a="http://schemas.openxmlformats.org/drawingml/2006/main" xmlns:r="http://schemas.openxmlformats.org/officeDocument/2006/relationships" xmlns:p="http://schemas.openxmlformats.org/presentationml/2006/main">
  <p:tag name="TIMING" val="|0.6|0.7"/>
</p:tagLst>
</file>

<file path=ppt/tags/tag3.xml><?xml version="1.0" encoding="utf-8"?>
<p:tagLst xmlns:a="http://schemas.openxmlformats.org/drawingml/2006/main" xmlns:r="http://schemas.openxmlformats.org/officeDocument/2006/relationships" xmlns:p="http://schemas.openxmlformats.org/presentationml/2006/main">
  <p:tag name="TIMING" val="|0.9|0.5|0.6|0.7|1.1|0.8|1.2|0.8|0.7|0.7"/>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0.9|0.9"/>
</p:tagLst>
</file>

<file path=ppt/theme/theme1.xml><?xml version="1.0" encoding="utf-8"?>
<a:theme xmlns:a="http://schemas.openxmlformats.org/drawingml/2006/main" name="レトロスペクト">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348</TotalTime>
  <Words>1059</Words>
  <Application>Microsoft Office PowerPoint</Application>
  <PresentationFormat>ワイド画面</PresentationFormat>
  <Paragraphs>225</Paragraphs>
  <Slides>17</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HGP創英角ﾎﾟｯﾌﾟ体</vt:lpstr>
      <vt:lpstr>HGP明朝B</vt:lpstr>
      <vt:lpstr>ＭＳ Ｐゴシック</vt:lpstr>
      <vt:lpstr>Calibri</vt:lpstr>
      <vt:lpstr>Calibri Light</vt:lpstr>
      <vt:lpstr>レトロスペクト</vt:lpstr>
      <vt:lpstr>無料の力</vt:lpstr>
      <vt:lpstr>行動経済学とは？</vt:lpstr>
      <vt:lpstr>研究のテーマ</vt:lpstr>
      <vt:lpstr>ダン・アリエリーの実験内容</vt:lpstr>
      <vt:lpstr>ダン・アリエリーの実験結果</vt:lpstr>
      <vt:lpstr>実験の内容</vt:lpstr>
      <vt:lpstr>チョコのアンケート内容</vt:lpstr>
      <vt:lpstr>古川ゼミのアンケート結果</vt:lpstr>
      <vt:lpstr>何故このような結果になったのか…</vt:lpstr>
      <vt:lpstr>日本とアメリカのチョコレート消費量比</vt:lpstr>
      <vt:lpstr>ゼロコストの可能性</vt:lpstr>
      <vt:lpstr>履修のアンケート内容</vt:lpstr>
      <vt:lpstr>古川ゼミのアンケート結果②</vt:lpstr>
      <vt:lpstr>ねぇ？</vt:lpstr>
      <vt:lpstr>これからの課題</vt:lpstr>
      <vt:lpstr>まとめ</vt:lpstr>
      <vt:lpstr>無料の力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山本陽南</dc:creator>
  <cp:lastModifiedBy>山本陽南</cp:lastModifiedBy>
  <cp:revision>34</cp:revision>
  <dcterms:created xsi:type="dcterms:W3CDTF">2015-11-01T09:45:42Z</dcterms:created>
  <dcterms:modified xsi:type="dcterms:W3CDTF">2015-11-16T04:00:57Z</dcterms:modified>
</cp:coreProperties>
</file>