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4" r:id="rId3"/>
    <p:sldId id="282" r:id="rId4"/>
    <p:sldId id="283" r:id="rId5"/>
    <p:sldId id="284" r:id="rId6"/>
    <p:sldId id="285" r:id="rId7"/>
    <p:sldId id="286" r:id="rId8"/>
    <p:sldId id="290" r:id="rId9"/>
    <p:sldId id="265" r:id="rId10"/>
    <p:sldId id="266" r:id="rId11"/>
    <p:sldId id="287" r:id="rId12"/>
    <p:sldId id="288" r:id="rId13"/>
    <p:sldId id="276" r:id="rId14"/>
    <p:sldId id="278" r:id="rId15"/>
    <p:sldId id="262" r:id="rId16"/>
    <p:sldId id="267" r:id="rId17"/>
    <p:sldId id="268" r:id="rId18"/>
    <p:sldId id="269" r:id="rId19"/>
    <p:sldId id="271" r:id="rId20"/>
    <p:sldId id="291" r:id="rId21"/>
    <p:sldId id="292" r:id="rId22"/>
    <p:sldId id="293" r:id="rId23"/>
    <p:sldId id="281" r:id="rId24"/>
    <p:sldId id="294" r:id="rId25"/>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AA6459F-3F2E-4A99-9961-8C7879C78A10}">
          <p14:sldIdLst/>
        </p14:section>
        <p14:section name="タイトルなしのセクション" id="{B9B40F84-C80F-47BD-87BA-3E66F9EBAA78}">
          <p14:sldIdLst>
            <p14:sldId id="256"/>
            <p14:sldId id="264"/>
            <p14:sldId id="282"/>
            <p14:sldId id="283"/>
            <p14:sldId id="284"/>
            <p14:sldId id="285"/>
            <p14:sldId id="286"/>
            <p14:sldId id="290"/>
            <p14:sldId id="265"/>
            <p14:sldId id="266"/>
            <p14:sldId id="287"/>
            <p14:sldId id="288"/>
            <p14:sldId id="276"/>
            <p14:sldId id="278"/>
            <p14:sldId id="262"/>
            <p14:sldId id="267"/>
            <p14:sldId id="268"/>
          </p14:sldIdLst>
        </p14:section>
        <p14:section name="タイトルなしのセクション" id="{26C89032-26B6-4AFE-9937-3408939D1B24}">
          <p14:sldIdLst>
            <p14:sldId id="269"/>
            <p14:sldId id="271"/>
            <p14:sldId id="291"/>
            <p14:sldId id="292"/>
            <p14:sldId id="293"/>
            <p14:sldId id="281"/>
            <p14:sldId id="29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D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838" autoAdjust="0"/>
    <p:restoredTop sz="94604" autoAdjust="0"/>
  </p:normalViewPr>
  <p:slideViewPr>
    <p:cSldViewPr>
      <p:cViewPr>
        <p:scale>
          <a:sx n="76" d="100"/>
          <a:sy n="76" d="100"/>
        </p:scale>
        <p:origin x="-18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E:\&#21330;&#35542;\database.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E:\&#21330;&#35542;\database.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E:\&#21330;&#35542;\databas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21330;&#35542;\database.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E:\&#21330;&#35542;\database.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E:\&#21330;&#35542;\databas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E:\&#21330;&#35542;\database.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21330;&#35542;\databas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21330;&#35542;\database.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E:\&#21330;&#35542;\databas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21330;&#35542;\databa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ja-JP" altLang="en-US" sz="2000" b="1" dirty="0"/>
              <a:t>配偶者控除廃止に賛成・反対ですか</a:t>
            </a:r>
          </a:p>
        </c:rich>
      </c:tx>
      <c:layout/>
      <c:overlay val="0"/>
      <c:spPr>
        <a:noFill/>
        <a:ln>
          <a:noFill/>
        </a:ln>
        <a:effectLst/>
      </c:sp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3600" dirty="0">
                <a:solidFill>
                  <a:schemeClr val="tx1"/>
                </a:solidFill>
                <a:latin typeface="HGPｺﾞｼｯｸE" panose="020B0900000000000000" pitchFamily="50" charset="-128"/>
                <a:ea typeface="HGPｺﾞｼｯｸE" panose="020B0900000000000000" pitchFamily="50" charset="-128"/>
              </a:rPr>
              <a:t>配偶者控除に賛成・反対</a:t>
            </a:r>
          </a:p>
        </c:rich>
      </c:tx>
      <c:layout>
        <c:manualLayout>
          <c:xMode val="edge"/>
          <c:yMode val="edge"/>
          <c:x val="0.13983484375773783"/>
          <c:y val="5.6120653217889761E-2"/>
        </c:manualLayout>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1.3731738721339077E-2"/>
                  <c:y val="0.10982734503132259"/>
                </c:manualLayout>
              </c:layout>
              <c:tx>
                <c:rich>
                  <a:bodyPr rot="0" spcFirstLastPara="1" vertOverflow="ellipsis" vert="horz" wrap="square" lIns="38100" tIns="19050" rIns="38100" bIns="19050" anchor="ctr" anchorCtr="1">
                    <a:noAutofit/>
                  </a:bodyPr>
                  <a:lstStyle/>
                  <a:p>
                    <a:pPr>
                      <a:defRPr sz="32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3200" dirty="0" smtClean="0">
                        <a:latin typeface="HGPｺﾞｼｯｸE" panose="020B0900000000000000" pitchFamily="50" charset="-128"/>
                        <a:ea typeface="HGPｺﾞｼｯｸE" panose="020B0900000000000000" pitchFamily="50" charset="-128"/>
                      </a:rPr>
                      <a:t>反対</a:t>
                    </a:r>
                    <a:r>
                      <a:rPr lang="ja-JP" altLang="en-US" sz="3200" dirty="0">
                        <a:latin typeface="HGPｺﾞｼｯｸE" panose="020B0900000000000000" pitchFamily="50" charset="-128"/>
                        <a:ea typeface="HGPｺﾞｼｯｸE" panose="020B0900000000000000" pitchFamily="50" charset="-128"/>
                      </a:rPr>
                      <a:t>
</a:t>
                    </a:r>
                    <a:r>
                      <a:rPr lang="en-US" altLang="ja-JP" sz="3200" dirty="0">
                        <a:latin typeface="HGPｺﾞｼｯｸE" panose="020B0900000000000000" pitchFamily="50" charset="-128"/>
                        <a:ea typeface="HGPｺﾞｼｯｸE" panose="020B0900000000000000" pitchFamily="50" charset="-128"/>
                      </a:rPr>
                      <a:t>36%</a:t>
                    </a:r>
                    <a:endParaRPr lang="ja-JP" altLang="en-US" dirty="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45277769524092509"/>
                      <c:h val="0.43161179178884135"/>
                    </c:manualLayout>
                  </c15:layout>
                </c:ext>
              </c:extLst>
            </c:dLbl>
            <c:dLbl>
              <c:idx val="1"/>
              <c:layout>
                <c:manualLayout>
                  <c:x val="3.8076437379289847E-2"/>
                  <c:y val="-0.10138505330246844"/>
                </c:manualLayout>
              </c:layout>
              <c:tx>
                <c:rich>
                  <a:bodyPr rot="0" spcFirstLastPara="1" vertOverflow="ellipsis" vert="horz" wrap="square" lIns="38100" tIns="19050" rIns="38100" bIns="19050" anchor="ctr" anchorCtr="1">
                    <a:noAutofit/>
                  </a:bodyPr>
                  <a:lstStyle/>
                  <a:p>
                    <a:pPr>
                      <a:defRPr sz="32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3200" dirty="0" smtClean="0">
                        <a:latin typeface="HGPｺﾞｼｯｸE" panose="020B0900000000000000" pitchFamily="50" charset="-128"/>
                        <a:ea typeface="HGPｺﾞｼｯｸE" panose="020B0900000000000000" pitchFamily="50" charset="-128"/>
                      </a:rPr>
                      <a:t>賛成</a:t>
                    </a:r>
                    <a:r>
                      <a:rPr lang="ja-JP" altLang="en-US" sz="3200" dirty="0">
                        <a:latin typeface="HGPｺﾞｼｯｸE" panose="020B0900000000000000" pitchFamily="50" charset="-128"/>
                        <a:ea typeface="HGPｺﾞｼｯｸE" panose="020B0900000000000000" pitchFamily="50" charset="-128"/>
                      </a:rPr>
                      <a:t>
</a:t>
                    </a:r>
                    <a:r>
                      <a:rPr lang="en-US" altLang="ja-JP" sz="3200" dirty="0">
                        <a:latin typeface="HGPｺﾞｼｯｸE" panose="020B0900000000000000" pitchFamily="50" charset="-128"/>
                        <a:ea typeface="HGPｺﾞｼｯｸE" panose="020B0900000000000000" pitchFamily="50" charset="-128"/>
                      </a:rPr>
                      <a:t>64%</a:t>
                    </a:r>
                    <a:endParaRPr lang="ja-JP" altLang="en-US" dirty="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50377358490566027"/>
                      <c:h val="0.39250232491958065"/>
                    </c:manualLayout>
                  </c15:layout>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本番!$D$280:$D$281</c:f>
              <c:strCache>
                <c:ptCount val="2"/>
                <c:pt idx="0">
                  <c:v>配偶者控除に反対</c:v>
                </c:pt>
                <c:pt idx="1">
                  <c:v>配偶者控除に賛成</c:v>
                </c:pt>
              </c:strCache>
            </c:strRef>
          </c:cat>
          <c:val>
            <c:numRef>
              <c:f>本番!$E$280:$E$281</c:f>
              <c:numCache>
                <c:formatCode>General</c:formatCode>
                <c:ptCount val="2"/>
                <c:pt idx="0">
                  <c:v>36</c:v>
                </c:pt>
                <c:pt idx="1">
                  <c:v>64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ja-JP" altLang="en-US" sz="1800" b="1" dirty="0" smtClean="0">
                <a:solidFill>
                  <a:schemeClr val="tx1"/>
                </a:solidFill>
              </a:rPr>
              <a:t>子供いる</a:t>
            </a:r>
            <a:endParaRPr lang="ja-JP" altLang="en-US" sz="1800" b="1" dirty="0">
              <a:solidFill>
                <a:schemeClr val="tx1"/>
              </a:solidFill>
            </a:endParaRPr>
          </a:p>
        </c:rich>
      </c:tx>
      <c:layout/>
      <c:overlay val="0"/>
      <c:spPr>
        <a:noFill/>
        <a:ln>
          <a:noFill/>
        </a:ln>
        <a:effectLst/>
      </c:sp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ja-JP" altLang="en-US" sz="2000">
                <a:solidFill>
                  <a:schemeClr val="tx1"/>
                </a:solidFill>
              </a:rPr>
              <a:t>子供いない</a:t>
            </a:r>
          </a:p>
        </c:rich>
      </c:tx>
      <c:layout/>
      <c:overlay val="0"/>
      <c:spPr>
        <a:noFill/>
        <a:ln>
          <a:noFill/>
        </a:ln>
        <a:effectLst/>
      </c:sp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b="1" u="sng" dirty="0">
                <a:solidFill>
                  <a:srgbClr val="FF0000"/>
                </a:solidFill>
                <a:latin typeface="HGPｺﾞｼｯｸE" panose="020B0900000000000000" pitchFamily="50" charset="-128"/>
                <a:ea typeface="HGPｺﾞｼｯｸE" panose="020B0900000000000000" pitchFamily="50" charset="-128"/>
              </a:rPr>
              <a:t>子供がいる</a:t>
            </a:r>
            <a:endParaRPr lang="en-US" altLang="ja-JP" sz="2400" b="1" u="sng" dirty="0">
              <a:solidFill>
                <a:srgbClr val="FF0000"/>
              </a:solidFill>
              <a:latin typeface="HGPｺﾞｼｯｸE" panose="020B0900000000000000" pitchFamily="50" charset="-128"/>
              <a:ea typeface="HGPｺﾞｼｯｸE" panose="020B0900000000000000" pitchFamily="50" charset="-128"/>
            </a:endParaRPr>
          </a:p>
          <a:p>
            <a:pPr>
              <a:defRPr sz="2400" b="1"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b="1" dirty="0">
                <a:solidFill>
                  <a:schemeClr val="tx1"/>
                </a:solidFill>
                <a:latin typeface="HGPｺﾞｼｯｸE" panose="020B0900000000000000" pitchFamily="50" charset="-128"/>
                <a:ea typeface="HGPｺﾞｼｯｸE" panose="020B0900000000000000" pitchFamily="50" charset="-128"/>
              </a:rPr>
              <a:t>配偶者控除に賛成・反対</a:t>
            </a: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12003893980465556"/>
                  <c:y val="0.1793314236606044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5412019706553073"/>
                  <c:y val="-0.2149334166584711"/>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本番!$A$284:$A$285</c:f>
              <c:strCache>
                <c:ptCount val="2"/>
                <c:pt idx="0">
                  <c:v>子供いる　反対</c:v>
                </c:pt>
                <c:pt idx="1">
                  <c:v>子供いる　賛成</c:v>
                </c:pt>
              </c:strCache>
            </c:strRef>
          </c:cat>
          <c:val>
            <c:numRef>
              <c:f>本番!$B$284:$B$285</c:f>
              <c:numCache>
                <c:formatCode>General</c:formatCode>
                <c:ptCount val="2"/>
                <c:pt idx="0">
                  <c:v>9</c:v>
                </c:pt>
                <c:pt idx="1">
                  <c:v>22</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b="1" u="sng" dirty="0">
                <a:solidFill>
                  <a:srgbClr val="FF0000"/>
                </a:solidFill>
                <a:latin typeface="HGPｺﾞｼｯｸE" panose="020B0900000000000000" pitchFamily="50" charset="-128"/>
                <a:ea typeface="HGPｺﾞｼｯｸE" panose="020B0900000000000000" pitchFamily="50" charset="-128"/>
              </a:rPr>
              <a:t>子供がいない</a:t>
            </a:r>
            <a:endParaRPr lang="en-US" altLang="ja-JP" sz="2400" b="1" u="sng" dirty="0">
              <a:solidFill>
                <a:srgbClr val="FF0000"/>
              </a:solidFill>
              <a:latin typeface="HGPｺﾞｼｯｸE" panose="020B0900000000000000" pitchFamily="50" charset="-128"/>
              <a:ea typeface="HGPｺﾞｼｯｸE" panose="020B0900000000000000" pitchFamily="50" charset="-128"/>
            </a:endParaRPr>
          </a:p>
          <a:p>
            <a:pPr>
              <a:defRPr sz="2400" b="1"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b="1" dirty="0">
                <a:solidFill>
                  <a:schemeClr val="tx1"/>
                </a:solidFill>
                <a:latin typeface="HGPｺﾞｼｯｸE" panose="020B0900000000000000" pitchFamily="50" charset="-128"/>
                <a:ea typeface="HGPｺﾞｼｯｸE" panose="020B0900000000000000" pitchFamily="50" charset="-128"/>
              </a:rPr>
              <a:t>配偶者控除に賛成・反対</a:t>
            </a: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3.2786174251029539E-2"/>
                  <c:y val="-0.17529466447506478"/>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dirty="0" smtClean="0"/>
                      <a:t>子供</a:t>
                    </a:r>
                  </a:p>
                  <a:p>
                    <a:pPr>
                      <a:defRPr sz="20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dirty="0" smtClean="0"/>
                      <a:t>いない</a:t>
                    </a:r>
                    <a:r>
                      <a:rPr lang="ja-JP" altLang="en-US" dirty="0"/>
                      <a:t>　反対
</a:t>
                    </a:r>
                    <a:r>
                      <a:rPr lang="en-US" altLang="ja-JP" dirty="0"/>
                      <a:t>75%</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3523863171677704"/>
                      <c:h val="0.27536302310312433"/>
                    </c:manualLayout>
                  </c15:layout>
                </c:ext>
              </c:extLst>
            </c:dLbl>
            <c:dLbl>
              <c:idx val="1"/>
              <c:layout>
                <c:manualLayout>
                  <c:x val="0.17048810610535359"/>
                  <c:y val="0.20568102255965473"/>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dirty="0" smtClean="0"/>
                      <a:t>子供</a:t>
                    </a:r>
                  </a:p>
                  <a:p>
                    <a:pPr>
                      <a:defRPr sz="20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dirty="0" smtClean="0"/>
                      <a:t>いない</a:t>
                    </a:r>
                    <a:r>
                      <a:rPr lang="ja-JP" altLang="en-US" dirty="0"/>
                      <a:t>　賛成
</a:t>
                    </a:r>
                    <a:r>
                      <a:rPr lang="en-US" altLang="ja-JP" dirty="0"/>
                      <a:t>25%</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0573107489085044"/>
                      <c:h val="0.27536302310312433"/>
                    </c:manualLayout>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本番!$A$286:$A$287</c:f>
              <c:strCache>
                <c:ptCount val="2"/>
                <c:pt idx="0">
                  <c:v>子供いない　反対</c:v>
                </c:pt>
                <c:pt idx="1">
                  <c:v>子供いない　賛成</c:v>
                </c:pt>
              </c:strCache>
            </c:strRef>
          </c:cat>
          <c:val>
            <c:numRef>
              <c:f>本番!$B$286:$B$287</c:f>
              <c:numCache>
                <c:formatCode>General</c:formatCode>
                <c:ptCount val="2"/>
                <c:pt idx="0">
                  <c:v>9</c:v>
                </c:pt>
                <c:pt idx="1">
                  <c:v>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b="0" dirty="0" smtClean="0">
                <a:solidFill>
                  <a:schemeClr val="tx1"/>
                </a:solidFill>
                <a:latin typeface="HGPｺﾞｼｯｸE" panose="020B0900000000000000" pitchFamily="50" charset="-128"/>
                <a:ea typeface="HGPｺﾞｼｯｸE" panose="020B0900000000000000" pitchFamily="50" charset="-128"/>
              </a:rPr>
              <a:t>配偶者控除に賛成・反対</a:t>
            </a:r>
            <a:endParaRPr lang="ja-JP" altLang="en-US" sz="2400" b="0" dirty="0">
              <a:solidFill>
                <a:schemeClr val="tx1"/>
              </a:solidFill>
              <a:latin typeface="HGPｺﾞｼｯｸE" panose="020B0900000000000000" pitchFamily="50" charset="-128"/>
              <a:ea typeface="HGPｺﾞｼｯｸE" panose="020B0900000000000000" pitchFamily="50" charset="-128"/>
            </a:endParaRPr>
          </a:p>
        </c:rich>
      </c:tx>
      <c:layout>
        <c:manualLayout>
          <c:xMode val="edge"/>
          <c:yMode val="edge"/>
          <c:x val="0.12377816531349972"/>
          <c:y val="7.6193807764891847E-2"/>
        </c:manualLayout>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2"/>
              <c:layout>
                <c:manualLayout>
                  <c:x val="0.17982764986896882"/>
                  <c:y val="0.13466823357370089"/>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6282482774245125"/>
                      <c:h val="0.2967810550345803"/>
                    </c:manualLayout>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本番!$H$139:$H$141</c:f>
              <c:strCache>
                <c:ptCount val="3"/>
                <c:pt idx="0">
                  <c:v>反対</c:v>
                </c:pt>
                <c:pt idx="1">
                  <c:v>賛成</c:v>
                </c:pt>
                <c:pt idx="2">
                  <c:v>どちらでもない</c:v>
                </c:pt>
              </c:strCache>
            </c:strRef>
          </c:cat>
          <c:val>
            <c:numRef>
              <c:f>本番!$I$139:$I$141</c:f>
              <c:numCache>
                <c:formatCode>General</c:formatCode>
                <c:ptCount val="3"/>
                <c:pt idx="0">
                  <c:v>14</c:v>
                </c:pt>
                <c:pt idx="1">
                  <c:v>51</c:v>
                </c:pt>
                <c:pt idx="2">
                  <c:v>33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latin typeface="HGPｺﾞｼｯｸE" panose="020B0900000000000000" pitchFamily="50" charset="-128"/>
                <a:ea typeface="HGPｺﾞｼｯｸE" panose="020B0900000000000000" pitchFamily="50" charset="-128"/>
              </a:defRPr>
            </a:pPr>
            <a:r>
              <a:rPr lang="ja-JP" altLang="ja-JP" sz="2400" b="0" i="0" baseline="0" dirty="0" smtClean="0">
                <a:effectLst/>
                <a:latin typeface="HGPｺﾞｼｯｸE" panose="020B0900000000000000" pitchFamily="50" charset="-128"/>
                <a:ea typeface="HGPｺﾞｼｯｸE" panose="020B0900000000000000" pitchFamily="50" charset="-128"/>
              </a:rPr>
              <a:t>配偶者控除に賛成・反対</a:t>
            </a:r>
            <a:endParaRPr lang="ja-JP" altLang="ja-JP" sz="2400" dirty="0" smtClean="0">
              <a:effectLst/>
              <a:latin typeface="HGPｺﾞｼｯｸE" panose="020B0900000000000000" pitchFamily="50" charset="-128"/>
              <a:ea typeface="HGPｺﾞｼｯｸE" panose="020B0900000000000000" pitchFamily="50" charset="-128"/>
            </a:endParaRPr>
          </a:p>
          <a:p>
            <a:pPr>
              <a:defRPr sz="2400">
                <a:latin typeface="HGPｺﾞｼｯｸE" panose="020B0900000000000000" pitchFamily="50" charset="-128"/>
                <a:ea typeface="HGPｺﾞｼｯｸE" panose="020B0900000000000000" pitchFamily="50" charset="-128"/>
              </a:defRPr>
            </a:pPr>
            <a:r>
              <a:rPr lang="ja-JP" altLang="ja-JP" sz="2400" b="0" i="0" baseline="0" dirty="0" smtClean="0">
                <a:effectLst/>
                <a:latin typeface="HGPｺﾞｼｯｸE" panose="020B0900000000000000" pitchFamily="50" charset="-128"/>
                <a:ea typeface="HGPｺﾞｼｯｸE" panose="020B0900000000000000" pitchFamily="50" charset="-128"/>
              </a:rPr>
              <a:t>（全国</a:t>
            </a:r>
            <a:r>
              <a:rPr lang="en-US" altLang="ja-JP" sz="2400" b="0" i="0" baseline="0" dirty="0" smtClean="0">
                <a:effectLst/>
                <a:latin typeface="HGPｺﾞｼｯｸE" panose="020B0900000000000000" pitchFamily="50" charset="-128"/>
                <a:ea typeface="HGPｺﾞｼｯｸE" panose="020B0900000000000000" pitchFamily="50" charset="-128"/>
              </a:rPr>
              <a:t>20</a:t>
            </a:r>
            <a:r>
              <a:rPr lang="ja-JP" altLang="ja-JP" sz="2400" b="0" i="0" baseline="0" dirty="0" smtClean="0">
                <a:effectLst/>
                <a:latin typeface="HGPｺﾞｼｯｸE" panose="020B0900000000000000" pitchFamily="50" charset="-128"/>
                <a:ea typeface="HGPｺﾞｼｯｸE" panose="020B0900000000000000" pitchFamily="50" charset="-128"/>
              </a:rPr>
              <a:t>代～</a:t>
            </a:r>
            <a:r>
              <a:rPr lang="en-US" altLang="ja-JP" sz="2400" b="0" i="0" baseline="0" dirty="0" smtClean="0">
                <a:effectLst/>
                <a:latin typeface="HGPｺﾞｼｯｸE" panose="020B0900000000000000" pitchFamily="50" charset="-128"/>
                <a:ea typeface="HGPｺﾞｼｯｸE" panose="020B0900000000000000" pitchFamily="50" charset="-128"/>
              </a:rPr>
              <a:t>50</a:t>
            </a:r>
            <a:r>
              <a:rPr lang="ja-JP" altLang="ja-JP" sz="2400" b="0" i="0" baseline="0" dirty="0" smtClean="0">
                <a:effectLst/>
                <a:latin typeface="HGPｺﾞｼｯｸE" panose="020B0900000000000000" pitchFamily="50" charset="-128"/>
                <a:ea typeface="HGPｺﾞｼｯｸE" panose="020B0900000000000000" pitchFamily="50" charset="-128"/>
              </a:rPr>
              <a:t>代男女</a:t>
            </a:r>
            <a:r>
              <a:rPr lang="en-US" altLang="ja-JP" sz="2400" b="0" i="0" baseline="0" dirty="0" smtClean="0">
                <a:effectLst/>
                <a:latin typeface="HGPｺﾞｼｯｸE" panose="020B0900000000000000" pitchFamily="50" charset="-128"/>
                <a:ea typeface="HGPｺﾞｼｯｸE" panose="020B0900000000000000" pitchFamily="50" charset="-128"/>
              </a:rPr>
              <a:t>518</a:t>
            </a:r>
            <a:r>
              <a:rPr lang="ja-JP" altLang="ja-JP" sz="2400" b="0" i="0" baseline="0" dirty="0" smtClean="0">
                <a:effectLst/>
                <a:latin typeface="HGPｺﾞｼｯｸE" panose="020B0900000000000000" pitchFamily="50" charset="-128"/>
                <a:ea typeface="HGPｺﾞｼｯｸE" panose="020B0900000000000000" pitchFamily="50" charset="-128"/>
              </a:rPr>
              <a:t>人調査）</a:t>
            </a:r>
            <a:endParaRPr lang="ja-JP" altLang="ja-JP" sz="2400" dirty="0" smtClean="0">
              <a:effectLst/>
              <a:latin typeface="HGPｺﾞｼｯｸE" panose="020B0900000000000000" pitchFamily="50" charset="-128"/>
              <a:ea typeface="HGPｺﾞｼｯｸE" panose="020B0900000000000000" pitchFamily="50" charset="-128"/>
            </a:endParaRPr>
          </a:p>
        </c:rich>
      </c:tx>
      <c:layout/>
      <c:overlay val="0"/>
    </c:title>
    <c:autoTitleDeleted val="0"/>
    <c:plotArea>
      <c:layout/>
      <c:pieChart>
        <c:varyColors val="1"/>
        <c:ser>
          <c:idx val="0"/>
          <c:order val="0"/>
          <c:dLbls>
            <c:dLbl>
              <c:idx val="0"/>
              <c:layout>
                <c:manualLayout>
                  <c:x val="-0.19782610221601399"/>
                  <c:y val="5.9273801765855887E-2"/>
                </c:manualLayout>
              </c:layout>
              <c:tx>
                <c:rich>
                  <a:bodyPr/>
                  <a:lstStyle/>
                  <a:p>
                    <a:pPr>
                      <a:defRPr sz="2800">
                        <a:latin typeface="HGPｺﾞｼｯｸE" panose="020B0900000000000000" pitchFamily="50" charset="-128"/>
                        <a:ea typeface="HGPｺﾞｼｯｸE" panose="020B0900000000000000" pitchFamily="50" charset="-128"/>
                      </a:defRPr>
                    </a:pPr>
                    <a:r>
                      <a:rPr lang="ja-JP" altLang="en-US" sz="2800" dirty="0" smtClean="0"/>
                      <a:t>反対</a:t>
                    </a:r>
                    <a:r>
                      <a:rPr lang="ja-JP" altLang="en-US" sz="2800" dirty="0"/>
                      <a:t>
</a:t>
                    </a:r>
                    <a:r>
                      <a:rPr lang="en-US" altLang="ja-JP" sz="2800" dirty="0"/>
                      <a:t>36%</a:t>
                    </a:r>
                  </a:p>
                </c:rich>
              </c:tx>
              <c:spPr/>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4871346712245753"/>
                  <c:y val="-0.24741532431663077"/>
                </c:manualLayout>
              </c:layout>
              <c:tx>
                <c:rich>
                  <a:bodyPr/>
                  <a:lstStyle/>
                  <a:p>
                    <a:pPr>
                      <a:defRPr sz="2800">
                        <a:latin typeface="HGPｺﾞｼｯｸE" panose="020B0900000000000000" pitchFamily="50" charset="-128"/>
                        <a:ea typeface="HGPｺﾞｼｯｸE" panose="020B0900000000000000" pitchFamily="50" charset="-128"/>
                      </a:defRPr>
                    </a:pPr>
                    <a:r>
                      <a:rPr lang="ja-JP" altLang="en-US" sz="2800" dirty="0" smtClean="0"/>
                      <a:t>賛成</a:t>
                    </a:r>
                    <a:r>
                      <a:rPr lang="ja-JP" altLang="en-US" sz="2800" dirty="0"/>
                      <a:t>
</a:t>
                    </a:r>
                    <a:r>
                      <a:rPr lang="en-US" altLang="ja-JP" sz="2800" dirty="0"/>
                      <a:t>64%</a:t>
                    </a:r>
                  </a:p>
                </c:rich>
              </c:tx>
              <c:spP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a:latin typeface="HGPｺﾞｼｯｸE" panose="020B0900000000000000" pitchFamily="50" charset="-128"/>
                    <a:ea typeface="HGPｺﾞｼｯｸE" panose="020B0900000000000000"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本番!$A$280:$A$281</c:f>
              <c:strCache>
                <c:ptCount val="2"/>
                <c:pt idx="0">
                  <c:v>配偶者控除廃止に賛成</c:v>
                </c:pt>
                <c:pt idx="1">
                  <c:v>配偶者控除廃止に反対</c:v>
                </c:pt>
              </c:strCache>
            </c:strRef>
          </c:cat>
          <c:val>
            <c:numRef>
              <c:f>本番!$B$280:$B$281</c:f>
              <c:numCache>
                <c:formatCode>General</c:formatCode>
                <c:ptCount val="2"/>
                <c:pt idx="0">
                  <c:v>32</c:v>
                </c:pt>
                <c:pt idx="1">
                  <c:v>58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r>
              <a:rPr lang="ja-JP" altLang="en-US" sz="1800" dirty="0" smtClean="0">
                <a:latin typeface="HGPｺﾞｼｯｸE" panose="020B0900000000000000" pitchFamily="50" charset="-128"/>
                <a:ea typeface="HGPｺﾞｼｯｸE" panose="020B0900000000000000" pitchFamily="50" charset="-128"/>
              </a:rPr>
              <a:t>就業調整の有無</a:t>
            </a:r>
            <a:endParaRPr lang="ja-JP" altLang="en-US" sz="1800" dirty="0">
              <a:latin typeface="HGPｺﾞｼｯｸE" panose="020B0900000000000000" pitchFamily="50" charset="-128"/>
              <a:ea typeface="HGPｺﾞｼｯｸE" panose="020B0900000000000000" pitchFamily="50" charset="-128"/>
            </a:endParaRPr>
          </a:p>
        </c:rich>
      </c:tx>
      <c:layout/>
      <c:overlay val="0"/>
      <c:spPr>
        <a:noFill/>
        <a:ln>
          <a:noFill/>
        </a:ln>
        <a:effectLst/>
      </c:spPr>
    </c:title>
    <c:autoTitleDeleted val="0"/>
    <c:plotArea>
      <c:layout/>
      <c:barChart>
        <c:barDir val="bar"/>
        <c:grouping val="stacked"/>
        <c:varyColors val="0"/>
        <c:ser>
          <c:idx val="0"/>
          <c:order val="0"/>
          <c:tx>
            <c:strRef>
              <c:f>Sheet1!$M$36</c:f>
              <c:strCache>
                <c:ptCount val="1"/>
                <c:pt idx="0">
                  <c:v>調整している</c:v>
                </c:pt>
              </c:strCache>
            </c:strRef>
          </c:tx>
          <c:spPr>
            <a:solidFill>
              <a:schemeClr val="accent1"/>
            </a:solidFill>
            <a:ln>
              <a:noFill/>
            </a:ln>
            <a:effectLst/>
          </c:spPr>
          <c:invertIfNegative val="0"/>
          <c:dLbls>
            <c:dLbl>
              <c:idx val="0"/>
              <c:layout>
                <c:manualLayout>
                  <c:x val="-1.143455324887273E-2"/>
                  <c:y val="-6.8390098793241233E-2"/>
                </c:manualLayout>
              </c:layout>
              <c:tx>
                <c:rich>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dirty="0" smtClean="0">
                        <a:latin typeface="HGPｺﾞｼｯｸE" panose="020B0900000000000000" pitchFamily="50" charset="-128"/>
                        <a:ea typeface="HGPｺﾞｼｯｸE" panose="020B0900000000000000" pitchFamily="50" charset="-128"/>
                      </a:rPr>
                      <a:t>調整</a:t>
                    </a:r>
                  </a:p>
                  <a:p>
                    <a:pPr>
                      <a:defRPr sz="2000" b="1"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dirty="0" smtClean="0">
                        <a:latin typeface="HGPｺﾞｼｯｸE" panose="020B0900000000000000" pitchFamily="50" charset="-128"/>
                        <a:ea typeface="HGPｺﾞｼｯｸE" panose="020B0900000000000000" pitchFamily="50" charset="-128"/>
                      </a:rPr>
                      <a:t>している</a:t>
                    </a:r>
                  </a:p>
                  <a:p>
                    <a:pPr>
                      <a:defRPr sz="2000" b="1"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dirty="0" smtClean="0">
                        <a:latin typeface="HGPｺﾞｼｯｸE" panose="020B0900000000000000" pitchFamily="50" charset="-128"/>
                        <a:ea typeface="HGPｺﾞｼｯｸE" panose="020B0900000000000000" pitchFamily="50" charset="-128"/>
                      </a:rPr>
                      <a:t> </a:t>
                    </a:r>
                    <a:r>
                      <a:rPr lang="en-US" altLang="ja-JP" dirty="0" smtClean="0">
                        <a:latin typeface="HGPｺﾞｼｯｸE" panose="020B0900000000000000" pitchFamily="50" charset="-128"/>
                        <a:ea typeface="HGPｺﾞｼｯｸE" panose="020B0900000000000000" pitchFamily="50" charset="-128"/>
                      </a:rPr>
                      <a:t>25%</a:t>
                    </a:r>
                    <a:endParaRPr lang="ja-JP" altLang="en-US" dirty="0"/>
                  </a:p>
                </c:rich>
              </c:tx>
              <c:spPr>
                <a:noFill/>
                <a:ln>
                  <a:noFill/>
                </a:ln>
                <a:effectLst/>
              </c:spP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Sheet1!$N$36</c:f>
              <c:numCache>
                <c:formatCode>0%</c:formatCode>
                <c:ptCount val="1"/>
                <c:pt idx="0">
                  <c:v>0.25</c:v>
                </c:pt>
              </c:numCache>
            </c:numRef>
          </c:val>
        </c:ser>
        <c:ser>
          <c:idx val="1"/>
          <c:order val="1"/>
          <c:tx>
            <c:strRef>
              <c:f>Sheet1!$M$37</c:f>
              <c:strCache>
                <c:ptCount val="1"/>
                <c:pt idx="0">
                  <c:v>調整をしていない</c:v>
                </c:pt>
              </c:strCache>
            </c:strRef>
          </c:tx>
          <c:spPr>
            <a:solidFill>
              <a:schemeClr val="accent2"/>
            </a:solidFill>
            <a:ln>
              <a:noFill/>
            </a:ln>
            <a:effectLst/>
          </c:spPr>
          <c:invertIfNegative val="0"/>
          <c:dLbls>
            <c:dLbl>
              <c:idx val="0"/>
              <c:layout>
                <c:manualLayout>
                  <c:x val="-5.1694687180351667E-2"/>
                  <c:y val="-0.1192350899264404"/>
                </c:manualLayout>
              </c:layout>
              <c:tx>
                <c:rich>
                  <a:bodyPr/>
                  <a:lstStyle/>
                  <a:p>
                    <a:r>
                      <a:rPr lang="ja-JP" altLang="en-US" dirty="0" smtClean="0">
                        <a:latin typeface="HGPｺﾞｼｯｸE" panose="020B0900000000000000" pitchFamily="50" charset="-128"/>
                        <a:ea typeface="HGPｺﾞｼｯｸE" panose="020B0900000000000000" pitchFamily="50" charset="-128"/>
                      </a:rPr>
                      <a:t>調整</a:t>
                    </a:r>
                  </a:p>
                  <a:p>
                    <a:r>
                      <a:rPr lang="ja-JP" altLang="en-US" dirty="0" smtClean="0">
                        <a:latin typeface="HGPｺﾞｼｯｸE" panose="020B0900000000000000" pitchFamily="50" charset="-128"/>
                        <a:ea typeface="HGPｺﾞｼｯｸE" panose="020B0900000000000000" pitchFamily="50" charset="-128"/>
                      </a:rPr>
                      <a:t>していない </a:t>
                    </a:r>
                    <a:r>
                      <a:rPr lang="en-US" altLang="ja-JP" dirty="0">
                        <a:latin typeface="HGPｺﾞｼｯｸE" panose="020B0900000000000000" pitchFamily="50" charset="-128"/>
                        <a:ea typeface="HGPｺﾞｼｯｸE" panose="020B0900000000000000" pitchFamily="50" charset="-128"/>
                      </a:rPr>
                      <a:t>66%</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Sheet1!$N$37</c:f>
              <c:numCache>
                <c:formatCode>0%</c:formatCode>
                <c:ptCount val="1"/>
                <c:pt idx="0">
                  <c:v>0.65900000000000003</c:v>
                </c:pt>
              </c:numCache>
            </c:numRef>
          </c:val>
        </c:ser>
        <c:ser>
          <c:idx val="2"/>
          <c:order val="2"/>
          <c:tx>
            <c:strRef>
              <c:f>Sheet1!$M$38</c:f>
              <c:strCache>
                <c:ptCount val="1"/>
                <c:pt idx="0">
                  <c:v>不明</c:v>
                </c:pt>
              </c:strCache>
            </c:strRef>
          </c:tx>
          <c:spPr>
            <a:solidFill>
              <a:schemeClr val="accent3"/>
            </a:solidFill>
            <a:ln>
              <a:noFill/>
            </a:ln>
            <a:effectLst/>
          </c:spPr>
          <c:invertIfNegative val="0"/>
          <c:dLbls>
            <c:dLbl>
              <c:idx val="0"/>
              <c:layout>
                <c:manualLayout>
                  <c:x val="6.0816997345123688E-3"/>
                  <c:y val="-8.7133334946244909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sz="2000" smtClean="0">
                        <a:latin typeface="HGPｺﾞｼｯｸE" panose="020B0900000000000000" pitchFamily="50" charset="-128"/>
                        <a:ea typeface="HGPｺﾞｼｯｸE" panose="020B0900000000000000" pitchFamily="50" charset="-128"/>
                      </a:rPr>
                      <a:t>不明 </a:t>
                    </a:r>
                    <a:r>
                      <a:rPr lang="en-US" altLang="ja-JP" sz="2000">
                        <a:latin typeface="HGPｺﾞｼｯｸE" panose="020B0900000000000000" pitchFamily="50" charset="-128"/>
                        <a:ea typeface="HGPｺﾞｼｯｸE" panose="020B0900000000000000" pitchFamily="50" charset="-128"/>
                      </a:rPr>
                      <a:t>9%</a:t>
                    </a:r>
                    <a:endParaRPr lang="ja-JP" altLang="en-US" sz="2000"/>
                  </a:p>
                </c:rich>
              </c:tx>
              <c:spPr>
                <a:noFill/>
                <a:ln>
                  <a:noFill/>
                </a:ln>
                <a:effectLst/>
              </c:spP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Sheet1!$N$38</c:f>
              <c:numCache>
                <c:formatCode>0%</c:formatCode>
                <c:ptCount val="1"/>
                <c:pt idx="0">
                  <c:v>9.0999999999999998E-2</c:v>
                </c:pt>
              </c:numCache>
            </c:numRef>
          </c:val>
        </c:ser>
        <c:dLbls>
          <c:showLegendKey val="0"/>
          <c:showVal val="0"/>
          <c:showCatName val="0"/>
          <c:showSerName val="0"/>
          <c:showPercent val="0"/>
          <c:showBubbleSize val="0"/>
        </c:dLbls>
        <c:gapWidth val="150"/>
        <c:overlap val="100"/>
        <c:axId val="105892096"/>
        <c:axId val="105902080"/>
      </c:barChart>
      <c:catAx>
        <c:axId val="105892096"/>
        <c:scaling>
          <c:orientation val="minMax"/>
        </c:scaling>
        <c:delete val="1"/>
        <c:axPos val="l"/>
        <c:numFmt formatCode="General" sourceLinked="1"/>
        <c:majorTickMark val="none"/>
        <c:minorTickMark val="none"/>
        <c:tickLblPos val="nextTo"/>
        <c:crossAx val="105902080"/>
        <c:crosses val="autoZero"/>
        <c:auto val="1"/>
        <c:lblAlgn val="ctr"/>
        <c:lblOffset val="100"/>
        <c:noMultiLvlLbl val="0"/>
      </c:catAx>
      <c:valAx>
        <c:axId val="105902080"/>
        <c:scaling>
          <c:orientation val="minMax"/>
          <c:max val="1"/>
        </c:scaling>
        <c:delete val="0"/>
        <c:axPos val="b"/>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5892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r>
              <a:rPr lang="ja-JP" altLang="en-US" sz="2000">
                <a:latin typeface="HGPｺﾞｼｯｸE" panose="020B0900000000000000" pitchFamily="50" charset="-128"/>
                <a:ea typeface="HGPｺﾞｼｯｸE" panose="020B0900000000000000" pitchFamily="50" charset="-128"/>
              </a:rPr>
              <a:t>就業調整しているかどうか</a:t>
            </a:r>
          </a:p>
        </c:rich>
      </c:tx>
      <c:layout/>
      <c:overlay val="0"/>
      <c:spPr>
        <a:noFill/>
        <a:ln>
          <a:noFill/>
        </a:ln>
        <a:effectLst/>
      </c:spPr>
    </c:title>
    <c:autoTitleDeleted val="0"/>
    <c:plotArea>
      <c:layout/>
      <c:barChart>
        <c:barDir val="bar"/>
        <c:grouping val="stacked"/>
        <c:varyColors val="0"/>
        <c:ser>
          <c:idx val="0"/>
          <c:order val="0"/>
          <c:tx>
            <c:strRef>
              <c:f>Sheet1!$M$40</c:f>
              <c:strCache>
                <c:ptCount val="1"/>
                <c:pt idx="0">
                  <c:v>している</c:v>
                </c:pt>
              </c:strCache>
            </c:strRef>
          </c:tx>
          <c:spPr>
            <a:solidFill>
              <a:schemeClr val="accent1"/>
            </a:solidFill>
            <a:ln>
              <a:noFill/>
            </a:ln>
            <a:effectLst/>
          </c:spPr>
          <c:invertIfNegative val="0"/>
          <c:dLbls>
            <c:dLbl>
              <c:idx val="0"/>
              <c:layout>
                <c:manualLayout>
                  <c:x val="-3.3313817207347297E-3"/>
                  <c:y val="-5.127436996113241E-2"/>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sz="1800" dirty="0" smtClean="0"/>
                      <a:t>調整</a:t>
                    </a:r>
                  </a:p>
                  <a:p>
                    <a:pPr>
                      <a:defRPr sz="18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ja-JP" altLang="en-US" sz="1800" dirty="0" smtClean="0"/>
                      <a:t>している</a:t>
                    </a:r>
                  </a:p>
                  <a:p>
                    <a:pPr>
                      <a:defRPr sz="18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r>
                      <a:rPr lang="en-US" altLang="ja-JP" sz="1800" dirty="0" smtClean="0"/>
                      <a:t>35</a:t>
                    </a:r>
                    <a:r>
                      <a:rPr lang="en-US" altLang="ja-JP" sz="1800" dirty="0"/>
                      <a:t>%</a:t>
                    </a:r>
                  </a:p>
                </c:rich>
              </c:tx>
              <c:spPr>
                <a:noFill/>
                <a:ln>
                  <a:noFill/>
                </a:ln>
                <a:effectLst/>
              </c:spPr>
              <c:showLegendKey val="0"/>
              <c:showVal val="1"/>
              <c:showCatName val="0"/>
              <c:showSerName val="1"/>
              <c:showPercent val="0"/>
              <c:showBubbleSize val="0"/>
              <c:extLst>
                <c:ext xmlns:c15="http://schemas.microsoft.com/office/drawing/2012/chart" uri="{CE6537A1-D6FC-4f65-9D91-7224C49458BB}">
                  <c15:layout>
                    <c:manualLayout>
                      <c:w val="0.2740559860994819"/>
                      <c:h val="0.52517793619449704"/>
                    </c:manualLayout>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Sheet1!$N$40</c:f>
              <c:numCache>
                <c:formatCode>0%</c:formatCode>
                <c:ptCount val="1"/>
                <c:pt idx="0">
                  <c:v>0.34499999999999997</c:v>
                </c:pt>
              </c:numCache>
            </c:numRef>
          </c:val>
        </c:ser>
        <c:ser>
          <c:idx val="1"/>
          <c:order val="1"/>
          <c:tx>
            <c:strRef>
              <c:f>Sheet1!$M$41</c:f>
              <c:strCache>
                <c:ptCount val="1"/>
                <c:pt idx="0">
                  <c:v>していない</c:v>
                </c:pt>
              </c:strCache>
            </c:strRef>
          </c:tx>
          <c:spPr>
            <a:solidFill>
              <a:schemeClr val="accent2"/>
            </a:solidFill>
            <a:ln>
              <a:noFill/>
            </a:ln>
            <a:effectLst/>
          </c:spPr>
          <c:invertIfNegative val="0"/>
          <c:dLbls>
            <c:dLbl>
              <c:idx val="0"/>
              <c:layout/>
              <c:tx>
                <c:rich>
                  <a:bodyPr/>
                  <a:lstStyle/>
                  <a:p>
                    <a:r>
                      <a:rPr lang="ja-JP" altLang="en-US" sz="1800">
                        <a:latin typeface="HGPｺﾞｼｯｸE" panose="020B0900000000000000" pitchFamily="50" charset="-128"/>
                        <a:ea typeface="HGPｺﾞｼｯｸE" panose="020B0900000000000000" pitchFamily="50" charset="-128"/>
                      </a:rPr>
                      <a:t>して</a:t>
                    </a:r>
                    <a:r>
                      <a:rPr lang="ja-JP" altLang="en-US" sz="1800" smtClean="0">
                        <a:latin typeface="HGPｺﾞｼｯｸE" panose="020B0900000000000000" pitchFamily="50" charset="-128"/>
                        <a:ea typeface="HGPｺﾞｼｯｸE" panose="020B0900000000000000" pitchFamily="50" charset="-128"/>
                      </a:rPr>
                      <a:t>いない </a:t>
                    </a:r>
                    <a:r>
                      <a:rPr lang="en-US" altLang="ja-JP" sz="1800" dirty="0">
                        <a:latin typeface="HGPｺﾞｼｯｸE" panose="020B0900000000000000" pitchFamily="50" charset="-128"/>
                        <a:ea typeface="HGPｺﾞｼｯｸE" panose="020B0900000000000000" pitchFamily="50" charset="-128"/>
                      </a:rPr>
                      <a:t>57%</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Sheet1!$N$41</c:f>
              <c:numCache>
                <c:formatCode>0%</c:formatCode>
                <c:ptCount val="1"/>
                <c:pt idx="0">
                  <c:v>0.56999999999999995</c:v>
                </c:pt>
              </c:numCache>
            </c:numRef>
          </c:val>
        </c:ser>
        <c:ser>
          <c:idx val="2"/>
          <c:order val="2"/>
          <c:tx>
            <c:strRef>
              <c:f>Sheet1!$M$42</c:f>
              <c:strCache>
                <c:ptCount val="1"/>
                <c:pt idx="0">
                  <c:v>わからない・無回答</c:v>
                </c:pt>
              </c:strCache>
            </c:strRef>
          </c:tx>
          <c:spPr>
            <a:solidFill>
              <a:schemeClr val="accent3"/>
            </a:solidFill>
            <a:ln>
              <a:noFill/>
            </a:ln>
            <a:effectLst/>
          </c:spPr>
          <c:invertIfNegative val="0"/>
          <c:dLbls>
            <c:dLbl>
              <c:idx val="0"/>
              <c:layout/>
              <c:tx>
                <c:rich>
                  <a:bodyPr/>
                  <a:lstStyle/>
                  <a:p>
                    <a:r>
                      <a:rPr lang="ja-JP" altLang="en-US" sz="1600" dirty="0" smtClean="0">
                        <a:latin typeface="HGPｺﾞｼｯｸE" panose="020B0900000000000000" pitchFamily="50" charset="-128"/>
                        <a:ea typeface="HGPｺﾞｼｯｸE" panose="020B0900000000000000" pitchFamily="50" charset="-128"/>
                      </a:rPr>
                      <a:t>わからない</a:t>
                    </a:r>
                  </a:p>
                  <a:p>
                    <a:r>
                      <a:rPr lang="ja-JP" altLang="en-US" sz="1600" dirty="0" smtClean="0">
                        <a:latin typeface="HGPｺﾞｼｯｸE" panose="020B0900000000000000" pitchFamily="50" charset="-128"/>
                        <a:ea typeface="HGPｺﾞｼｯｸE" panose="020B0900000000000000" pitchFamily="50" charset="-128"/>
                      </a:rPr>
                      <a:t>無回答</a:t>
                    </a:r>
                  </a:p>
                  <a:p>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a:latin typeface="HGPｺﾞｼｯｸE" panose="020B0900000000000000" pitchFamily="50" charset="-128"/>
                        <a:ea typeface="HGPｺﾞｼｯｸE" panose="020B0900000000000000" pitchFamily="50" charset="-128"/>
                      </a:rPr>
                      <a:t>8%</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Sheet1!$N$42</c:f>
              <c:numCache>
                <c:formatCode>0%</c:formatCode>
                <c:ptCount val="1"/>
                <c:pt idx="0">
                  <c:v>0.08</c:v>
                </c:pt>
              </c:numCache>
            </c:numRef>
          </c:val>
        </c:ser>
        <c:dLbls>
          <c:showLegendKey val="0"/>
          <c:showVal val="0"/>
          <c:showCatName val="0"/>
          <c:showSerName val="0"/>
          <c:showPercent val="0"/>
          <c:showBubbleSize val="0"/>
        </c:dLbls>
        <c:gapWidth val="150"/>
        <c:overlap val="100"/>
        <c:axId val="105815040"/>
        <c:axId val="106300160"/>
      </c:barChart>
      <c:catAx>
        <c:axId val="105815040"/>
        <c:scaling>
          <c:orientation val="minMax"/>
        </c:scaling>
        <c:delete val="1"/>
        <c:axPos val="l"/>
        <c:numFmt formatCode="General" sourceLinked="1"/>
        <c:majorTickMark val="none"/>
        <c:minorTickMark val="none"/>
        <c:tickLblPos val="nextTo"/>
        <c:crossAx val="106300160"/>
        <c:crosses val="autoZero"/>
        <c:auto val="1"/>
        <c:lblAlgn val="ctr"/>
        <c:lblOffset val="100"/>
        <c:noMultiLvlLbl val="0"/>
      </c:catAx>
      <c:valAx>
        <c:axId val="10630016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5815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ja-JP" altLang="en-US" sz="2800" dirty="0" smtClean="0"/>
              <a:t>年齢別</a:t>
            </a:r>
            <a:endParaRPr lang="ja-JP" altLang="en-US" sz="2800" dirty="0"/>
          </a:p>
        </c:rich>
      </c:tx>
      <c:layout/>
      <c:overlay val="0"/>
    </c:title>
    <c:autoTitleDeleted val="0"/>
    <c:plotArea>
      <c:layout/>
      <c:pieChart>
        <c:varyColors val="1"/>
        <c:ser>
          <c:idx val="0"/>
          <c:order val="0"/>
          <c:dLbls>
            <c:dLbl>
              <c:idx val="4"/>
              <c:layout>
                <c:manualLayout>
                  <c:x val="4.8948999999999999E-2"/>
                  <c:y val="0.1205426356589147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2400" b="1">
                    <a:latin typeface="HGPｺﾞｼｯｸE" panose="020B0900000000000000" pitchFamily="50" charset="-128"/>
                    <a:ea typeface="HGPｺﾞｼｯｸE" panose="020B0900000000000000" pitchFamily="50" charset="-128"/>
                  </a:defRPr>
                </a:pPr>
                <a:endParaRPr lang="ja-JP"/>
              </a:p>
            </c:tx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本番!$E$108:$E$112</c:f>
              <c:strCache>
                <c:ptCount val="5"/>
                <c:pt idx="0">
                  <c:v>20代</c:v>
                </c:pt>
                <c:pt idx="1">
                  <c:v>30代　</c:v>
                </c:pt>
                <c:pt idx="2">
                  <c:v>40代</c:v>
                </c:pt>
                <c:pt idx="3">
                  <c:v>50代</c:v>
                </c:pt>
                <c:pt idx="4">
                  <c:v>60代以上</c:v>
                </c:pt>
              </c:strCache>
            </c:strRef>
          </c:cat>
          <c:val>
            <c:numRef>
              <c:f>本番!$F$108:$F$112</c:f>
              <c:numCache>
                <c:formatCode>General</c:formatCode>
                <c:ptCount val="5"/>
                <c:pt idx="0">
                  <c:v>32</c:v>
                </c:pt>
                <c:pt idx="1">
                  <c:v>28</c:v>
                </c:pt>
                <c:pt idx="2">
                  <c:v>11</c:v>
                </c:pt>
                <c:pt idx="3">
                  <c:v>6</c:v>
                </c:pt>
                <c:pt idx="4">
                  <c:v>16</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0">
                <a:latin typeface="HGPｺﾞｼｯｸE" panose="020B0900000000000000" pitchFamily="50" charset="-128"/>
                <a:ea typeface="HGPｺﾞｼｯｸE" panose="020B0900000000000000" pitchFamily="50" charset="-128"/>
              </a:defRPr>
            </a:pPr>
            <a:r>
              <a:rPr lang="ja-JP" altLang="en-US" sz="2800" b="0" baseline="0" dirty="0">
                <a:latin typeface="HGPｺﾞｼｯｸE" panose="020B0900000000000000" pitchFamily="50" charset="-128"/>
                <a:ea typeface="HGPｺﾞｼｯｸE" panose="020B0900000000000000" pitchFamily="50" charset="-128"/>
              </a:rPr>
              <a:t>性別</a:t>
            </a:r>
            <a:endParaRPr lang="en-US" altLang="ja-JP" sz="2800" b="0" baseline="0" dirty="0">
              <a:latin typeface="HGPｺﾞｼｯｸE" panose="020B0900000000000000" pitchFamily="50" charset="-128"/>
              <a:ea typeface="HGPｺﾞｼｯｸE" panose="020B0900000000000000" pitchFamily="50" charset="-128"/>
            </a:endParaRPr>
          </a:p>
        </c:rich>
      </c:tx>
      <c:layout/>
      <c:overlay val="0"/>
    </c:title>
    <c:autoTitleDeleted val="0"/>
    <c:plotArea>
      <c:layout/>
      <c:barChart>
        <c:barDir val="bar"/>
        <c:grouping val="percentStacked"/>
        <c:varyColors val="0"/>
        <c:ser>
          <c:idx val="0"/>
          <c:order val="0"/>
          <c:tx>
            <c:strRef>
              <c:f>本番!$J$121</c:f>
              <c:strCache>
                <c:ptCount val="1"/>
                <c:pt idx="0">
                  <c:v>男性</c:v>
                </c:pt>
              </c:strCache>
            </c:strRef>
          </c:tx>
          <c:invertIfNegative val="0"/>
          <c:dLbls>
            <c:dLbl>
              <c:idx val="0"/>
              <c:layout/>
              <c:tx>
                <c:rich>
                  <a:bodyPr/>
                  <a:lstStyle/>
                  <a:p>
                    <a:r>
                      <a:rPr lang="ja-JP" altLang="en-US" sz="2400" dirty="0" smtClean="0"/>
                      <a:t> </a:t>
                    </a:r>
                    <a:r>
                      <a:rPr lang="en-US" altLang="ja-JP" sz="2400" dirty="0"/>
                      <a:t>88%</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dLbl>
              <c:idx val="1"/>
              <c:layout/>
              <c:tx>
                <c:rich>
                  <a:bodyPr/>
                  <a:lstStyle/>
                  <a:p>
                    <a:r>
                      <a:rPr lang="ja-JP" altLang="en-US" sz="2400" dirty="0" smtClean="0"/>
                      <a:t> </a:t>
                    </a:r>
                    <a:r>
                      <a:rPr lang="en-US" altLang="ja-JP" sz="2400" dirty="0"/>
                      <a:t>33%</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dLbl>
              <c:idx val="2"/>
              <c:layout/>
              <c:tx>
                <c:rich>
                  <a:bodyPr/>
                  <a:lstStyle/>
                  <a:p>
                    <a:r>
                      <a:rPr lang="ja-JP" altLang="en-US" sz="2400" dirty="0" smtClean="0"/>
                      <a:t> </a:t>
                    </a:r>
                    <a:r>
                      <a:rPr lang="en-US" altLang="ja-JP" sz="2400" dirty="0"/>
                      <a:t>30%</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dLbl>
              <c:idx val="3"/>
              <c:layout/>
              <c:tx>
                <c:rich>
                  <a:bodyPr/>
                  <a:lstStyle/>
                  <a:p>
                    <a:r>
                      <a:rPr lang="ja-JP" altLang="en-US" sz="2400" dirty="0" smtClean="0"/>
                      <a:t> </a:t>
                    </a:r>
                    <a:r>
                      <a:rPr lang="en-US" altLang="ja-JP" sz="2400" dirty="0"/>
                      <a:t>41%</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dLbl>
              <c:idx val="4"/>
              <c:layout/>
              <c:tx>
                <c:rich>
                  <a:bodyPr/>
                  <a:lstStyle/>
                  <a:p>
                    <a:r>
                      <a:rPr lang="ja-JP" altLang="en-US" sz="2400" dirty="0" smtClean="0"/>
                      <a:t> </a:t>
                    </a:r>
                    <a:r>
                      <a:rPr lang="en-US" altLang="ja-JP" sz="2400" dirty="0"/>
                      <a:t>46%</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dLbl>
              <c:idx val="5"/>
              <c:layout/>
              <c:tx>
                <c:rich>
                  <a:bodyPr/>
                  <a:lstStyle/>
                  <a:p>
                    <a:r>
                      <a:rPr lang="ja-JP" altLang="en-US" sz="2400" dirty="0" smtClean="0"/>
                      <a:t>男性 </a:t>
                    </a:r>
                    <a:r>
                      <a:rPr lang="en-US" altLang="ja-JP" sz="2400" dirty="0"/>
                      <a:t>48%</a:t>
                    </a:r>
                    <a:endParaRPr lang="en-US" altLang="ja-JP" dirty="0"/>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2400">
                    <a:latin typeface="HGPｺﾞｼｯｸE" panose="020B0900000000000000" pitchFamily="50" charset="-128"/>
                    <a:ea typeface="HGPｺﾞｼｯｸE" panose="020B0900000000000000" pitchFamily="50" charset="-128"/>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本番!$I$122:$I$127</c:f>
              <c:strCache>
                <c:ptCount val="6"/>
                <c:pt idx="0">
                  <c:v>60代以上</c:v>
                </c:pt>
                <c:pt idx="1">
                  <c:v>50代　</c:v>
                </c:pt>
                <c:pt idx="2">
                  <c:v>40代</c:v>
                </c:pt>
                <c:pt idx="3">
                  <c:v>30代</c:v>
                </c:pt>
                <c:pt idx="4">
                  <c:v>20代</c:v>
                </c:pt>
                <c:pt idx="5">
                  <c:v>全体</c:v>
                </c:pt>
              </c:strCache>
            </c:strRef>
          </c:cat>
          <c:val>
            <c:numRef>
              <c:f>本番!$J$122:$J$127</c:f>
              <c:numCache>
                <c:formatCode>0%</c:formatCode>
                <c:ptCount val="6"/>
                <c:pt idx="0">
                  <c:v>0.875</c:v>
                </c:pt>
                <c:pt idx="1">
                  <c:v>0.33333333333333331</c:v>
                </c:pt>
                <c:pt idx="2">
                  <c:v>0.3</c:v>
                </c:pt>
                <c:pt idx="3">
                  <c:v>0.40740740740740738</c:v>
                </c:pt>
                <c:pt idx="4">
                  <c:v>0.46153846153846156</c:v>
                </c:pt>
                <c:pt idx="5">
                  <c:v>0.48</c:v>
                </c:pt>
              </c:numCache>
            </c:numRef>
          </c:val>
        </c:ser>
        <c:ser>
          <c:idx val="1"/>
          <c:order val="1"/>
          <c:tx>
            <c:strRef>
              <c:f>本番!$K$121</c:f>
              <c:strCache>
                <c:ptCount val="1"/>
                <c:pt idx="0">
                  <c:v>女性</c:v>
                </c:pt>
              </c:strCache>
            </c:strRef>
          </c:tx>
          <c:invertIfNegative val="0"/>
          <c:dLbls>
            <c:dLbl>
              <c:idx val="0"/>
              <c:layout/>
              <c:tx>
                <c:rich>
                  <a:bodyPr/>
                  <a:lstStyle/>
                  <a:p>
                    <a:r>
                      <a:rPr lang="en-US" altLang="ja-JP" sz="2400" dirty="0" smtClean="0"/>
                      <a:t>13</a:t>
                    </a:r>
                    <a:r>
                      <a:rPr lang="en-US" altLang="ja-JP" sz="2400" dirty="0"/>
                      <a:t>%</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dLbl>
              <c:idx val="1"/>
              <c:layout/>
              <c:tx>
                <c:rich>
                  <a:bodyPr/>
                  <a:lstStyle/>
                  <a:p>
                    <a:r>
                      <a:rPr lang="ja-JP" altLang="en-US" sz="2400" dirty="0" smtClean="0"/>
                      <a:t> </a:t>
                    </a:r>
                    <a:r>
                      <a:rPr lang="en-US" altLang="ja-JP" sz="2400" dirty="0"/>
                      <a:t>67%</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dLbl>
              <c:idx val="2"/>
              <c:layout/>
              <c:tx>
                <c:rich>
                  <a:bodyPr/>
                  <a:lstStyle/>
                  <a:p>
                    <a:r>
                      <a:rPr lang="ja-JP" altLang="en-US" sz="2400" dirty="0" smtClean="0"/>
                      <a:t> </a:t>
                    </a:r>
                    <a:r>
                      <a:rPr lang="en-US" altLang="ja-JP" sz="2400" dirty="0"/>
                      <a:t>70%</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dLbl>
              <c:idx val="3"/>
              <c:layout>
                <c:manualLayout>
                  <c:x val="3.1446540880503146E-3"/>
                  <c:y val="-2.5786048083061125E-3"/>
                </c:manualLayout>
              </c:layout>
              <c:tx>
                <c:rich>
                  <a:bodyPr/>
                  <a:lstStyle/>
                  <a:p>
                    <a:r>
                      <a:rPr lang="ja-JP" altLang="en-US" sz="2400" dirty="0" smtClean="0"/>
                      <a:t> </a:t>
                    </a:r>
                    <a:r>
                      <a:rPr lang="en-US" altLang="ja-JP" sz="2400" dirty="0"/>
                      <a:t>59%</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dLbl>
              <c:idx val="4"/>
              <c:layout/>
              <c:tx>
                <c:rich>
                  <a:bodyPr/>
                  <a:lstStyle/>
                  <a:p>
                    <a:r>
                      <a:rPr lang="ja-JP" altLang="en-US" sz="2400" dirty="0" smtClean="0"/>
                      <a:t> </a:t>
                    </a:r>
                    <a:r>
                      <a:rPr lang="en-US" altLang="ja-JP" sz="2400" dirty="0"/>
                      <a:t>54%</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dLbl>
              <c:idx val="5"/>
              <c:layout/>
              <c:tx>
                <c:rich>
                  <a:bodyPr/>
                  <a:lstStyle/>
                  <a:p>
                    <a:r>
                      <a:rPr lang="ja-JP" altLang="en-US" sz="2400" dirty="0" smtClean="0"/>
                      <a:t>女性 </a:t>
                    </a:r>
                    <a:r>
                      <a:rPr lang="en-US" altLang="ja-JP" sz="2400" dirty="0"/>
                      <a:t>52%</a:t>
                    </a:r>
                    <a:endParaRPr lang="ja-JP" altLang="en-US" dirty="0"/>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2400">
                    <a:latin typeface="HGPｺﾞｼｯｸE" panose="020B0900000000000000" pitchFamily="50" charset="-128"/>
                    <a:ea typeface="HGPｺﾞｼｯｸE" panose="020B0900000000000000" pitchFamily="50" charset="-128"/>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本番!$I$122:$I$127</c:f>
              <c:strCache>
                <c:ptCount val="6"/>
                <c:pt idx="0">
                  <c:v>60代以上</c:v>
                </c:pt>
                <c:pt idx="1">
                  <c:v>50代　</c:v>
                </c:pt>
                <c:pt idx="2">
                  <c:v>40代</c:v>
                </c:pt>
                <c:pt idx="3">
                  <c:v>30代</c:v>
                </c:pt>
                <c:pt idx="4">
                  <c:v>20代</c:v>
                </c:pt>
                <c:pt idx="5">
                  <c:v>全体</c:v>
                </c:pt>
              </c:strCache>
            </c:strRef>
          </c:cat>
          <c:val>
            <c:numRef>
              <c:f>本番!$K$122:$K$127</c:f>
              <c:numCache>
                <c:formatCode>0%</c:formatCode>
                <c:ptCount val="6"/>
                <c:pt idx="0">
                  <c:v>0.125</c:v>
                </c:pt>
                <c:pt idx="1">
                  <c:v>0.66666666666666663</c:v>
                </c:pt>
                <c:pt idx="2">
                  <c:v>0.7</c:v>
                </c:pt>
                <c:pt idx="3">
                  <c:v>0.59259259259259256</c:v>
                </c:pt>
                <c:pt idx="4">
                  <c:v>0.53846153846153844</c:v>
                </c:pt>
                <c:pt idx="5">
                  <c:v>0.52</c:v>
                </c:pt>
              </c:numCache>
            </c:numRef>
          </c:val>
        </c:ser>
        <c:dLbls>
          <c:showLegendKey val="0"/>
          <c:showVal val="0"/>
          <c:showCatName val="0"/>
          <c:showSerName val="0"/>
          <c:showPercent val="0"/>
          <c:showBubbleSize val="0"/>
        </c:dLbls>
        <c:gapWidth val="150"/>
        <c:overlap val="100"/>
        <c:axId val="106386176"/>
        <c:axId val="106387712"/>
      </c:barChart>
      <c:catAx>
        <c:axId val="106386176"/>
        <c:scaling>
          <c:orientation val="minMax"/>
        </c:scaling>
        <c:delete val="0"/>
        <c:axPos val="l"/>
        <c:numFmt formatCode="General" sourceLinked="0"/>
        <c:majorTickMark val="out"/>
        <c:minorTickMark val="none"/>
        <c:tickLblPos val="nextTo"/>
        <c:txPr>
          <a:bodyPr/>
          <a:lstStyle/>
          <a:p>
            <a:pPr>
              <a:defRPr sz="1600">
                <a:latin typeface="HGPｺﾞｼｯｸE" panose="020B0900000000000000" pitchFamily="50" charset="-128"/>
                <a:ea typeface="HGPｺﾞｼｯｸE" panose="020B0900000000000000" pitchFamily="50" charset="-128"/>
              </a:defRPr>
            </a:pPr>
            <a:endParaRPr lang="ja-JP"/>
          </a:p>
        </c:txPr>
        <c:crossAx val="106387712"/>
        <c:crosses val="autoZero"/>
        <c:auto val="1"/>
        <c:lblAlgn val="ctr"/>
        <c:lblOffset val="100"/>
        <c:noMultiLvlLbl val="0"/>
      </c:catAx>
      <c:valAx>
        <c:axId val="106387712"/>
        <c:scaling>
          <c:orientation val="minMax"/>
        </c:scaling>
        <c:delete val="0"/>
        <c:axPos val="b"/>
        <c:majorGridlines/>
        <c:numFmt formatCode="0%" sourceLinked="1"/>
        <c:majorTickMark val="out"/>
        <c:minorTickMark val="none"/>
        <c:tickLblPos val="nextTo"/>
        <c:txPr>
          <a:bodyPr/>
          <a:lstStyle/>
          <a:p>
            <a:pPr>
              <a:defRPr sz="1400">
                <a:latin typeface="HGPｺﾞｼｯｸE" panose="020B0900000000000000" pitchFamily="50" charset="-128"/>
                <a:ea typeface="HGPｺﾞｼｯｸE" panose="020B0900000000000000" pitchFamily="50" charset="-128"/>
              </a:defRPr>
            </a:pPr>
            <a:endParaRPr lang="ja-JP"/>
          </a:p>
        </c:txPr>
        <c:crossAx val="10638617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800" b="0" dirty="0" smtClean="0">
                <a:solidFill>
                  <a:schemeClr val="tx1"/>
                </a:solidFill>
                <a:latin typeface="HGPｺﾞｼｯｸE" panose="020B0900000000000000" pitchFamily="50" charset="-128"/>
                <a:ea typeface="HGPｺﾞｼｯｸE" panose="020B0900000000000000" pitchFamily="50" charset="-128"/>
              </a:rPr>
              <a:t>女性のみ</a:t>
            </a:r>
            <a:endParaRPr lang="ja-JP" altLang="en-US" sz="2800" b="0" dirty="0">
              <a:solidFill>
                <a:schemeClr val="tx1"/>
              </a:solidFill>
              <a:latin typeface="HGPｺﾞｼｯｸE" panose="020B0900000000000000" pitchFamily="50" charset="-128"/>
              <a:ea typeface="HGPｺﾞｼｯｸE" panose="020B0900000000000000" pitchFamily="50" charset="-128"/>
            </a:endParaRP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tx>
                <c:rich>
                  <a:bodyPr rot="0" spcFirstLastPara="1" vertOverflow="ellipsis" vert="horz" wrap="square" lIns="38100" tIns="19050" rIns="38100" bIns="19050" anchor="ctr" anchorCtr="1">
                    <a:spAutoFit/>
                  </a:bodyPr>
                  <a:lstStyle/>
                  <a:p>
                    <a:pPr>
                      <a:defRPr sz="2800" b="1"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r>
                      <a:rPr lang="ja-JP" altLang="en-US" sz="2800" dirty="0" smtClean="0">
                        <a:latin typeface="HGP創英角ｺﾞｼｯｸUB" panose="020B0900000000000000" pitchFamily="50" charset="-128"/>
                        <a:ea typeface="HGP創英角ｺﾞｼｯｸUB" panose="020B0900000000000000" pitchFamily="50" charset="-128"/>
                      </a:rPr>
                      <a:t>正規 </a:t>
                    </a:r>
                    <a:r>
                      <a:rPr lang="en-US" altLang="ja-JP" sz="2800" dirty="0">
                        <a:latin typeface="HGP創英角ｺﾞｼｯｸUB" panose="020B0900000000000000" pitchFamily="50" charset="-128"/>
                        <a:ea typeface="HGP創英角ｺﾞｼｯｸUB" panose="020B0900000000000000" pitchFamily="50" charset="-128"/>
                      </a:rPr>
                      <a:t>49%</a:t>
                    </a:r>
                    <a:endParaRPr lang="ja-JP" altLang="en-US" sz="2800"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ext>
              </c:extLst>
            </c:dLbl>
            <c:dLbl>
              <c:idx val="1"/>
              <c:layout/>
              <c:tx>
                <c:rich>
                  <a:bodyPr/>
                  <a:lstStyle/>
                  <a:p>
                    <a:r>
                      <a:rPr lang="ja-JP" altLang="en-US" sz="1800" dirty="0" smtClean="0">
                        <a:latin typeface="HGP創英角ｺﾞｼｯｸUB" panose="020B0900000000000000" pitchFamily="50" charset="-128"/>
                        <a:ea typeface="HGP創英角ｺﾞｼｯｸUB" panose="020B0900000000000000" pitchFamily="50" charset="-128"/>
                      </a:rPr>
                      <a:t>非正規 </a:t>
                    </a:r>
                    <a:r>
                      <a:rPr lang="en-US" altLang="ja-JP" sz="1800" dirty="0">
                        <a:latin typeface="HGP創英角ｺﾞｼｯｸUB" panose="020B0900000000000000" pitchFamily="50" charset="-128"/>
                        <a:ea typeface="HGP創英角ｺﾞｼｯｸUB" panose="020B0900000000000000" pitchFamily="50" charset="-128"/>
                      </a:rPr>
                      <a:t>40%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9.8138092408260283E-2"/>
                  <c:y val="0.12614133169007347"/>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r>
                      <a:rPr lang="ja-JP" altLang="en-US" sz="2400" dirty="0" smtClean="0">
                        <a:latin typeface="HGPｺﾞｼｯｸE" panose="020B0900000000000000" pitchFamily="50" charset="-128"/>
                        <a:ea typeface="HGPｺﾞｼｯｸE" panose="020B0900000000000000" pitchFamily="50" charset="-128"/>
                      </a:rPr>
                      <a:t>無職 </a:t>
                    </a:r>
                    <a:r>
                      <a:rPr lang="en-US" altLang="ja-JP" sz="2400" dirty="0">
                        <a:latin typeface="HGPｺﾞｼｯｸE" panose="020B0900000000000000" pitchFamily="50" charset="-128"/>
                        <a:ea typeface="HGPｺﾞｼｯｸE" panose="020B0900000000000000" pitchFamily="50" charset="-128"/>
                      </a:rPr>
                      <a:t>11%</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0"/>
            <c:showCatName val="1"/>
            <c:showSerName val="0"/>
            <c:showPercent val="0"/>
            <c:showBubbleSize val="0"/>
            <c:showLeaderLines val="0"/>
            <c:extLst>
              <c:ext xmlns:c15="http://schemas.microsoft.com/office/drawing/2012/chart" uri="{CE6537A1-D6FC-4f65-9D91-7224C49458BB}"/>
            </c:extLst>
          </c:dLbls>
          <c:cat>
            <c:strRef>
              <c:f>本番!$I$132:$I$134</c:f>
              <c:strCache>
                <c:ptCount val="3"/>
                <c:pt idx="0">
                  <c:v>正規</c:v>
                </c:pt>
                <c:pt idx="1">
                  <c:v>非正規</c:v>
                </c:pt>
                <c:pt idx="2">
                  <c:v>無職</c:v>
                </c:pt>
              </c:strCache>
            </c:strRef>
          </c:cat>
          <c:val>
            <c:numRef>
              <c:f>本番!$J$132:$J$134</c:f>
              <c:numCache>
                <c:formatCode>0%</c:formatCode>
                <c:ptCount val="3"/>
                <c:pt idx="0">
                  <c:v>0.49299999999999999</c:v>
                </c:pt>
                <c:pt idx="1">
                  <c:v>0.39700000000000002</c:v>
                </c:pt>
                <c:pt idx="2">
                  <c:v>0.11</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0">
                <a:latin typeface="HGPｺﾞｼｯｸE" panose="020B0900000000000000" pitchFamily="50" charset="-128"/>
                <a:ea typeface="HGPｺﾞｼｯｸE" panose="020B0900000000000000" pitchFamily="50" charset="-128"/>
              </a:defRPr>
            </a:pPr>
            <a:r>
              <a:rPr lang="ja-JP" altLang="en-US" sz="2800" b="0" dirty="0" smtClean="0">
                <a:latin typeface="HGPｺﾞｼｯｸE" panose="020B0900000000000000" pitchFamily="50" charset="-128"/>
                <a:ea typeface="HGPｺﾞｼｯｸE" panose="020B0900000000000000" pitchFamily="50" charset="-128"/>
              </a:rPr>
              <a:t>全体</a:t>
            </a:r>
            <a:endParaRPr lang="en-US" altLang="ja-JP" sz="2800" b="0" dirty="0" smtClean="0">
              <a:latin typeface="HGPｺﾞｼｯｸE" panose="020B0900000000000000" pitchFamily="50" charset="-128"/>
              <a:ea typeface="HGPｺﾞｼｯｸE" panose="020B0900000000000000" pitchFamily="50" charset="-128"/>
            </a:endParaRPr>
          </a:p>
        </c:rich>
      </c:tx>
      <c:layout/>
      <c:overlay val="0"/>
    </c:title>
    <c:autoTitleDeleted val="0"/>
    <c:plotArea>
      <c:layout/>
      <c:pieChart>
        <c:varyColors val="1"/>
        <c:ser>
          <c:idx val="0"/>
          <c:order val="0"/>
          <c:dLbls>
            <c:dLbl>
              <c:idx val="0"/>
              <c:spPr/>
              <c:txPr>
                <a:bodyPr/>
                <a:lstStyle/>
                <a:p>
                  <a:pPr>
                    <a:defRPr sz="2800">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dLbl>
            <c:dLbl>
              <c:idx val="2"/>
              <c:spPr/>
              <c:txPr>
                <a:bodyPr/>
                <a:lstStyle/>
                <a:p>
                  <a:pPr>
                    <a:defRPr sz="2000">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dLbl>
            <c:spPr>
              <a:noFill/>
              <a:ln>
                <a:noFill/>
              </a:ln>
              <a:effectLst/>
            </c:spPr>
            <c:txPr>
              <a:bodyPr/>
              <a:lstStyle/>
              <a:p>
                <a:pPr>
                  <a:defRPr sz="1800">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本番!$A$158:$A$160</c:f>
              <c:strCache>
                <c:ptCount val="3"/>
                <c:pt idx="0">
                  <c:v>正規</c:v>
                </c:pt>
                <c:pt idx="1">
                  <c:v>非正規</c:v>
                </c:pt>
                <c:pt idx="2">
                  <c:v>無職</c:v>
                </c:pt>
              </c:strCache>
            </c:strRef>
          </c:cat>
          <c:val>
            <c:numRef>
              <c:f>本番!$B$158:$B$160</c:f>
              <c:numCache>
                <c:formatCode>General</c:formatCode>
                <c:ptCount val="3"/>
                <c:pt idx="0">
                  <c:v>48</c:v>
                </c:pt>
                <c:pt idx="1">
                  <c:v>36</c:v>
                </c:pt>
                <c:pt idx="2">
                  <c:v>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513FE9AE-525A-4AE4-8C5C-0BAAD1D666D9}" type="datetimeFigureOut">
              <a:rPr kumimoji="1" lang="ja-JP" altLang="en-US" smtClean="0"/>
              <a:t>2015/11/16</a:t>
            </a:fld>
            <a:endParaRPr kumimoji="1" lang="ja-JP" altLang="en-US"/>
          </a:p>
        </p:txBody>
      </p:sp>
      <p:sp>
        <p:nvSpPr>
          <p:cNvPr id="4" name="フッター プレースホルダー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F6FA2EFC-BFFF-4A23-B66F-BBE741EA47E2}" type="slidenum">
              <a:rPr kumimoji="1" lang="ja-JP" altLang="en-US" smtClean="0"/>
              <a:t>‹#›</a:t>
            </a:fld>
            <a:endParaRPr kumimoji="1" lang="ja-JP" altLang="en-US"/>
          </a:p>
        </p:txBody>
      </p:sp>
    </p:spTree>
    <p:extLst>
      <p:ext uri="{BB962C8B-B14F-4D97-AF65-F5344CB8AC3E}">
        <p14:creationId xmlns:p14="http://schemas.microsoft.com/office/powerpoint/2010/main" val="1492818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5982589F-99C1-4934-A3A5-D2FB9BBA57AD}" type="datetimeFigureOut">
              <a:rPr kumimoji="1" lang="ja-JP" altLang="en-US" smtClean="0"/>
              <a:t>2015/11/16</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2962"/>
          </a:xfrm>
          <a:prstGeom prst="rect">
            <a:avLst/>
          </a:prstGeom>
          <a:noFill/>
          <a:ln w="12700">
            <a:solidFill>
              <a:prstClr val="black"/>
            </a:solidFill>
          </a:ln>
        </p:spPr>
        <p:txBody>
          <a:bodyPr vert="horz" lIns="96625" tIns="48312" rIns="96625" bIns="48312" rtlCol="0" anchor="ctr"/>
          <a:lstStyle/>
          <a:p>
            <a:endParaRPr lang="ja-JP" altLang="en-US"/>
          </a:p>
        </p:txBody>
      </p:sp>
      <p:sp>
        <p:nvSpPr>
          <p:cNvPr id="5" name="ノート プレースホルダー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DD61C08E-ACEC-4B36-A1BC-9D4C4C43588C}" type="slidenum">
              <a:rPr kumimoji="1" lang="ja-JP" altLang="en-US" smtClean="0"/>
              <a:t>‹#›</a:t>
            </a:fld>
            <a:endParaRPr kumimoji="1" lang="ja-JP" altLang="en-US"/>
          </a:p>
        </p:txBody>
      </p:sp>
    </p:spTree>
    <p:extLst>
      <p:ext uri="{BB962C8B-B14F-4D97-AF65-F5344CB8AC3E}">
        <p14:creationId xmlns:p14="http://schemas.microsoft.com/office/powerpoint/2010/main" val="277307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5</a:t>
            </a:fld>
            <a:endParaRPr kumimoji="1" lang="ja-JP" altLang="en-US" dirty="0"/>
          </a:p>
        </p:txBody>
      </p:sp>
    </p:spTree>
    <p:extLst>
      <p:ext uri="{BB962C8B-B14F-4D97-AF65-F5344CB8AC3E}">
        <p14:creationId xmlns:p14="http://schemas.microsoft.com/office/powerpoint/2010/main" val="3158376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20</a:t>
            </a:fld>
            <a:endParaRPr kumimoji="1" lang="ja-JP" altLang="en-US"/>
          </a:p>
        </p:txBody>
      </p:sp>
    </p:spTree>
    <p:extLst>
      <p:ext uri="{BB962C8B-B14F-4D97-AF65-F5344CB8AC3E}">
        <p14:creationId xmlns:p14="http://schemas.microsoft.com/office/powerpoint/2010/main" val="3195507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21</a:t>
            </a:fld>
            <a:endParaRPr kumimoji="1" lang="ja-JP" altLang="en-US"/>
          </a:p>
        </p:txBody>
      </p:sp>
    </p:spTree>
    <p:extLst>
      <p:ext uri="{BB962C8B-B14F-4D97-AF65-F5344CB8AC3E}">
        <p14:creationId xmlns:p14="http://schemas.microsoft.com/office/powerpoint/2010/main" val="3079559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23</a:t>
            </a:fld>
            <a:endParaRPr kumimoji="1" lang="ja-JP" altLang="en-US"/>
          </a:p>
        </p:txBody>
      </p:sp>
    </p:spTree>
    <p:extLst>
      <p:ext uri="{BB962C8B-B14F-4D97-AF65-F5344CB8AC3E}">
        <p14:creationId xmlns:p14="http://schemas.microsoft.com/office/powerpoint/2010/main" val="456444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24</a:t>
            </a:fld>
            <a:endParaRPr kumimoji="1" lang="ja-JP" altLang="en-US"/>
          </a:p>
        </p:txBody>
      </p:sp>
    </p:spTree>
    <p:extLst>
      <p:ext uri="{BB962C8B-B14F-4D97-AF65-F5344CB8AC3E}">
        <p14:creationId xmlns:p14="http://schemas.microsoft.com/office/powerpoint/2010/main" val="230489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7</a:t>
            </a:fld>
            <a:endParaRPr kumimoji="1" lang="ja-JP" altLang="en-US" dirty="0"/>
          </a:p>
        </p:txBody>
      </p:sp>
    </p:spTree>
    <p:extLst>
      <p:ext uri="{BB962C8B-B14F-4D97-AF65-F5344CB8AC3E}">
        <p14:creationId xmlns:p14="http://schemas.microsoft.com/office/powerpoint/2010/main" val="50531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9</a:t>
            </a:fld>
            <a:endParaRPr kumimoji="1" lang="ja-JP" altLang="en-US" dirty="0"/>
          </a:p>
        </p:txBody>
      </p:sp>
    </p:spTree>
    <p:extLst>
      <p:ext uri="{BB962C8B-B14F-4D97-AF65-F5344CB8AC3E}">
        <p14:creationId xmlns:p14="http://schemas.microsoft.com/office/powerpoint/2010/main" val="3449742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12</a:t>
            </a:fld>
            <a:endParaRPr kumimoji="1" lang="ja-JP" altLang="en-US"/>
          </a:p>
        </p:txBody>
      </p:sp>
    </p:spTree>
    <p:extLst>
      <p:ext uri="{BB962C8B-B14F-4D97-AF65-F5344CB8AC3E}">
        <p14:creationId xmlns:p14="http://schemas.microsoft.com/office/powerpoint/2010/main" val="270278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調整してないほかも大きく</a:t>
            </a:r>
            <a:endParaRPr kumimoji="1" lang="en-US" altLang="ja-JP" dirty="0" smtClean="0"/>
          </a:p>
          <a:p>
            <a:r>
              <a:rPr kumimoji="1" lang="ja-JP" altLang="en-US" dirty="0" smtClean="0"/>
              <a:t>調整していない人が多いが、それは調整する以上に働けないということであり</a:t>
            </a:r>
            <a:endParaRPr kumimoji="1" lang="en-US" altLang="ja-JP" dirty="0" smtClean="0"/>
          </a:p>
          <a:p>
            <a:r>
              <a:rPr kumimoji="1" lang="ja-JP" altLang="en-US" dirty="0" smtClean="0"/>
              <a:t>あべさんの</a:t>
            </a:r>
            <a:r>
              <a:rPr kumimoji="1" lang="en-US" altLang="ja-JP" dirty="0" smtClean="0"/>
              <a:t>103</a:t>
            </a:r>
            <a:r>
              <a:rPr kumimoji="1" lang="ja-JP" altLang="en-US" dirty="0" smtClean="0"/>
              <a:t>万円のせいで働けてないというのは、割合的に少ない。</a:t>
            </a:r>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14</a:t>
            </a:fld>
            <a:endParaRPr kumimoji="1" lang="ja-JP" altLang="en-US" dirty="0"/>
          </a:p>
        </p:txBody>
      </p:sp>
    </p:spTree>
    <p:extLst>
      <p:ext uri="{BB962C8B-B14F-4D97-AF65-F5344CB8AC3E}">
        <p14:creationId xmlns:p14="http://schemas.microsoft.com/office/powerpoint/2010/main" val="20681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見やすいように大きく（左）</a:t>
            </a:r>
            <a:endParaRPr kumimoji="1" lang="en-US" altLang="ja-JP" dirty="0" smtClean="0"/>
          </a:p>
          <a:p>
            <a:r>
              <a:rPr kumimoji="1" lang="ja-JP" altLang="en-US" dirty="0" smtClean="0"/>
              <a:t>男女分かるように</a:t>
            </a:r>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16</a:t>
            </a:fld>
            <a:endParaRPr kumimoji="1" lang="ja-JP" altLang="en-US" dirty="0"/>
          </a:p>
        </p:txBody>
      </p:sp>
    </p:spTree>
    <p:extLst>
      <p:ext uri="{BB962C8B-B14F-4D97-AF65-F5344CB8AC3E}">
        <p14:creationId xmlns:p14="http://schemas.microsoft.com/office/powerpoint/2010/main" val="267471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17</a:t>
            </a:fld>
            <a:endParaRPr kumimoji="1" lang="ja-JP" altLang="en-US" dirty="0"/>
          </a:p>
        </p:txBody>
      </p:sp>
    </p:spTree>
    <p:extLst>
      <p:ext uri="{BB962C8B-B14F-4D97-AF65-F5344CB8AC3E}">
        <p14:creationId xmlns:p14="http://schemas.microsoft.com/office/powerpoint/2010/main" val="3753051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18</a:t>
            </a:fld>
            <a:endParaRPr kumimoji="1" lang="ja-JP" altLang="en-US"/>
          </a:p>
        </p:txBody>
      </p:sp>
    </p:spTree>
    <p:extLst>
      <p:ext uri="{BB962C8B-B14F-4D97-AF65-F5344CB8AC3E}">
        <p14:creationId xmlns:p14="http://schemas.microsoft.com/office/powerpoint/2010/main" val="2729143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61C08E-ACEC-4B36-A1BC-9D4C4C43588C}" type="slidenum">
              <a:rPr kumimoji="1" lang="ja-JP" altLang="en-US" smtClean="0"/>
              <a:t>19</a:t>
            </a:fld>
            <a:endParaRPr kumimoji="1" lang="ja-JP" altLang="en-US"/>
          </a:p>
        </p:txBody>
      </p:sp>
    </p:spTree>
    <p:extLst>
      <p:ext uri="{BB962C8B-B14F-4D97-AF65-F5344CB8AC3E}">
        <p14:creationId xmlns:p14="http://schemas.microsoft.com/office/powerpoint/2010/main" val="1245577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192602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854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359506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54825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331646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11878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378783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0519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392000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175918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83903F-7020-4C0A-B8AB-0FFA6CEEEEA4}" type="datetimeFigureOut">
              <a:rPr kumimoji="1" lang="ja-JP" altLang="en-US" smtClean="0"/>
              <a:t>2015/11/16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71984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3903F-7020-4C0A-B8AB-0FFA6CEEEEA4}" type="datetimeFigureOut">
              <a:rPr kumimoji="1" lang="ja-JP" altLang="en-US" smtClean="0"/>
              <a:t>2015/11/16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F0D48-56BC-4A2B-90E6-11958526A8E9}" type="slidenum">
              <a:rPr kumimoji="1" lang="ja-JP" altLang="en-US" smtClean="0"/>
              <a:t>‹#›</a:t>
            </a:fld>
            <a:endParaRPr kumimoji="1" lang="ja-JP" altLang="en-US"/>
          </a:p>
        </p:txBody>
      </p:sp>
    </p:spTree>
    <p:extLst>
      <p:ext uri="{BB962C8B-B14F-4D97-AF65-F5344CB8AC3E}">
        <p14:creationId xmlns:p14="http://schemas.microsoft.com/office/powerpoint/2010/main" val="247470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配偶者控除廃止に</a:t>
            </a:r>
            <a:r>
              <a:rPr lang="ja-JP" altLang="en-US" dirty="0" smtClean="0"/>
              <a:t>より</a:t>
            </a:r>
            <a:r>
              <a:rPr lang="en-US" altLang="ja-JP" dirty="0" smtClean="0"/>
              <a:t/>
            </a:r>
            <a:br>
              <a:rPr lang="en-US" altLang="ja-JP" dirty="0" smtClean="0"/>
            </a:br>
            <a:r>
              <a:rPr lang="ja-JP" altLang="en-US" dirty="0"/>
              <a:t>女性</a:t>
            </a:r>
            <a:r>
              <a:rPr lang="ja-JP" altLang="en-US" dirty="0" smtClean="0"/>
              <a:t>の労働供給は増えるのか</a:t>
            </a:r>
            <a:r>
              <a:rPr lang="en-US" altLang="ja-JP" dirty="0"/>
              <a:t>?</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名古屋学院大学　</a:t>
            </a:r>
            <a:endParaRPr kumimoji="1" lang="en-US" altLang="ja-JP" dirty="0" smtClean="0"/>
          </a:p>
          <a:p>
            <a:r>
              <a:rPr lang="ja-JP" altLang="en-US" dirty="0" smtClean="0"/>
              <a:t>経済学部　</a:t>
            </a:r>
            <a:r>
              <a:rPr lang="en-US" altLang="ja-JP" dirty="0" smtClean="0"/>
              <a:t>4</a:t>
            </a:r>
            <a:r>
              <a:rPr lang="ja-JP" altLang="en-US" dirty="0" smtClean="0"/>
              <a:t>年</a:t>
            </a:r>
            <a:endParaRPr kumimoji="1" lang="en-US" altLang="ja-JP" dirty="0" smtClean="0"/>
          </a:p>
          <a:p>
            <a:r>
              <a:rPr lang="ja-JP" altLang="en-US" dirty="0" smtClean="0"/>
              <a:t>早川　寛美</a:t>
            </a:r>
            <a:endParaRPr kumimoji="1" lang="ja-JP" altLang="en-US" dirty="0"/>
          </a:p>
        </p:txBody>
      </p:sp>
    </p:spTree>
    <p:extLst>
      <p:ext uri="{BB962C8B-B14F-4D97-AF65-F5344CB8AC3E}">
        <p14:creationId xmlns:p14="http://schemas.microsoft.com/office/powerpoint/2010/main" val="3845956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816290"/>
          </a:xfrm>
        </p:spPr>
        <p:txBody>
          <a:bodyPr>
            <a:normAutofit/>
          </a:bodyPr>
          <a:lstStyle/>
          <a:p>
            <a:r>
              <a:rPr kumimoji="1" lang="ja-JP" altLang="en-US" dirty="0" smtClean="0"/>
              <a:t>政府の見直し案</a:t>
            </a:r>
            <a:r>
              <a:rPr lang="ja-JP" altLang="en-US" dirty="0" smtClean="0"/>
              <a:t>の候補</a:t>
            </a:r>
            <a:endParaRPr kumimoji="1" lang="ja-JP" altLang="en-US" dirty="0"/>
          </a:p>
        </p:txBody>
      </p:sp>
      <p:graphicFrame>
        <p:nvGraphicFramePr>
          <p:cNvPr id="7" name="コンテンツ プレースホルダー 6"/>
          <p:cNvGraphicFramePr>
            <a:graphicFrameLocks noGrp="1"/>
          </p:cNvGraphicFramePr>
          <p:nvPr>
            <p:ph sz="half" idx="4294967295"/>
            <p:extLst>
              <p:ext uri="{D42A27DB-BD31-4B8C-83A1-F6EECF244321}">
                <p14:modId xmlns:p14="http://schemas.microsoft.com/office/powerpoint/2010/main" val="3237832972"/>
              </p:ext>
            </p:extLst>
          </p:nvPr>
        </p:nvGraphicFramePr>
        <p:xfrm>
          <a:off x="107504" y="932922"/>
          <a:ext cx="8928992" cy="6107958"/>
        </p:xfrm>
        <a:graphic>
          <a:graphicData uri="http://schemas.openxmlformats.org/drawingml/2006/table">
            <a:tbl>
              <a:tblPr firstRow="1" bandRow="1">
                <a:tableStyleId>{7E9639D4-E3E2-4D34-9284-5A2195B3D0D7}</a:tableStyleId>
              </a:tblPr>
              <a:tblGrid>
                <a:gridCol w="3528392"/>
                <a:gridCol w="5400600"/>
              </a:tblGrid>
              <a:tr h="422811">
                <a:tc gridSpan="2">
                  <a:txBody>
                    <a:bodyPr/>
                    <a:lstStyle/>
                    <a:p>
                      <a:pPr algn="ctr"/>
                      <a:r>
                        <a:rPr kumimoji="1" lang="ja-JP" altLang="en-US" sz="1800" b="0" i="0" dirty="0" smtClean="0">
                          <a:solidFill>
                            <a:schemeClr val="tx1"/>
                          </a:solidFill>
                          <a:latin typeface="HGPｺﾞｼｯｸE" panose="020B0900000000000000" pitchFamily="50" charset="-128"/>
                          <a:ea typeface="HGPｺﾞｼｯｸE" panose="020B0900000000000000" pitchFamily="50" charset="-128"/>
                        </a:rPr>
                        <a:t>見直し案</a:t>
                      </a:r>
                      <a:endParaRPr kumimoji="1" lang="ja-JP" altLang="en-US" sz="1800" b="0" i="0" dirty="0">
                        <a:solidFill>
                          <a:schemeClr val="tx1"/>
                        </a:solidFill>
                        <a:latin typeface="HGPｺﾞｼｯｸE" panose="020B0900000000000000" pitchFamily="50" charset="-128"/>
                        <a:ea typeface="HGPｺﾞｼｯｸE" panose="020B0900000000000000" pitchFamily="50" charset="-128"/>
                      </a:endParaRPr>
                    </a:p>
                  </a:txBody>
                  <a:tcPr>
                    <a:solidFill>
                      <a:schemeClr val="bg2"/>
                    </a:solidFill>
                  </a:tcPr>
                </a:tc>
                <a:tc hMerge="1">
                  <a:txBody>
                    <a:bodyPr/>
                    <a:lstStyle/>
                    <a:p>
                      <a:endParaRPr kumimoji="1" lang="ja-JP" altLang="en-US"/>
                    </a:p>
                  </a:txBody>
                  <a:tcPr/>
                </a:tc>
              </a:tr>
              <a:tr h="346146">
                <a:tc>
                  <a:txBody>
                    <a:bodyPr/>
                    <a:lstStyle/>
                    <a:p>
                      <a:pPr algn="ctr"/>
                      <a:r>
                        <a:rPr kumimoji="1" lang="ja-JP" altLang="en-US" sz="1800" b="0" dirty="0" smtClean="0">
                          <a:solidFill>
                            <a:schemeClr val="tx1"/>
                          </a:solidFill>
                          <a:latin typeface="HGPｺﾞｼｯｸE" panose="020B0900000000000000" pitchFamily="50" charset="-128"/>
                          <a:ea typeface="HGPｺﾞｼｯｸE" panose="020B0900000000000000" pitchFamily="50" charset="-128"/>
                        </a:rPr>
                        <a:t>特徴</a:t>
                      </a:r>
                      <a:endParaRPr kumimoji="1" lang="ja-JP" altLang="en-US" sz="18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tcPr>
                </a:tc>
                <a:tc>
                  <a:txBody>
                    <a:bodyPr/>
                    <a:lstStyle/>
                    <a:p>
                      <a:pPr algn="ctr"/>
                      <a:r>
                        <a:rPr kumimoji="1" lang="ja-JP" altLang="en-US" sz="1800" b="0" dirty="0" smtClean="0">
                          <a:solidFill>
                            <a:schemeClr val="tx1"/>
                          </a:solidFill>
                          <a:latin typeface="HGPｺﾞｼｯｸE" panose="020B0900000000000000" pitchFamily="50" charset="-128"/>
                          <a:ea typeface="HGPｺﾞｼｯｸE" panose="020B0900000000000000" pitchFamily="50" charset="-128"/>
                        </a:rPr>
                        <a:t>課題</a:t>
                      </a:r>
                      <a:endParaRPr kumimoji="1" lang="ja-JP" altLang="en-US" sz="18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tcPr>
                </a:tc>
              </a:tr>
              <a:tr h="346146">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①廃止</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dirty="0"/>
                    </a:p>
                  </a:txBody>
                  <a:tcPr>
                    <a:lnL w="19050" cap="flat" cmpd="sng" algn="ctr">
                      <a:no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40000"/>
                        <a:lumOff val="60000"/>
                      </a:schemeClr>
                    </a:solidFill>
                  </a:tcPr>
                </a:tc>
              </a:tr>
              <a:tr h="623353">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専業・パート主婦世帯は増税に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社会的役割への配慮を一気になくしてよいか</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2">
                        <a:lumMod val="20000"/>
                        <a:lumOff val="80000"/>
                      </a:schemeClr>
                    </a:solidFill>
                  </a:tcPr>
                </a:tc>
              </a:tr>
              <a:tr h="346146">
                <a:tc gridSpan="2">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②所得制限導入</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T w="19050" cap="flat" cmpd="sng" algn="ctr">
                      <a:solidFill>
                        <a:schemeClr val="tx1"/>
                      </a:solidFill>
                      <a:prstDash val="solid"/>
                      <a:round/>
                      <a:headEnd type="none" w="med" len="med"/>
                      <a:tailEnd type="none" w="med" len="med"/>
                    </a:lnT>
                    <a:solidFill>
                      <a:schemeClr val="accent3">
                        <a:lumMod val="40000"/>
                        <a:lumOff val="60000"/>
                      </a:schemeClr>
                    </a:solidFill>
                  </a:tcPr>
                </a:tc>
                <a:tc hMerge="1">
                  <a:txBody>
                    <a:bodyPr/>
                    <a:lstStyle/>
                    <a:p>
                      <a:endParaRPr kumimoji="1" lang="ja-JP" altLang="en-US"/>
                    </a:p>
                  </a:txBody>
                  <a:tcPr/>
                </a:tc>
              </a:tr>
              <a:tr h="458257">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高所得者世帯は増税に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低・中所得世帯は今の主婦優遇の仕組みのまま</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solidFill>
                      <a:schemeClr val="accent3">
                        <a:lumMod val="20000"/>
                        <a:lumOff val="80000"/>
                      </a:schemeClr>
                    </a:solidFill>
                  </a:tcPr>
                </a:tc>
              </a:tr>
              <a:tr h="346146">
                <a:tc gridSpan="2">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③夫婦の所得控除を一定に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solidFill>
                      <a:schemeClr val="accent4">
                        <a:lumMod val="40000"/>
                        <a:lumOff val="60000"/>
                      </a:schemeClr>
                    </a:solidFill>
                  </a:tcPr>
                </a:tc>
                <a:tc hMerge="1">
                  <a:txBody>
                    <a:bodyPr/>
                    <a:lstStyle/>
                    <a:p>
                      <a:endParaRPr kumimoji="1" lang="ja-JP" altLang="en-US"/>
                    </a:p>
                  </a:txBody>
                  <a:tcPr/>
                </a:tc>
              </a:tr>
              <a:tr h="458257">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パート主婦世帯は増税に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夫婦間の収入さで税負担が異なる</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solidFill>
                      <a:schemeClr val="accent4">
                        <a:lumMod val="20000"/>
                        <a:lumOff val="80000"/>
                      </a:schemeClr>
                    </a:solidFill>
                  </a:tcPr>
                </a:tc>
              </a:tr>
              <a:tr h="346146">
                <a:tc gridSpan="2">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④夫婦の税額控除を一定に</a:t>
                      </a:r>
                    </a:p>
                  </a:txBody>
                  <a:tcPr>
                    <a:solidFill>
                      <a:schemeClr val="accent5">
                        <a:lumMod val="40000"/>
                        <a:lumOff val="60000"/>
                      </a:schemeClr>
                    </a:solidFill>
                  </a:tcPr>
                </a:tc>
                <a:tc hMerge="1">
                  <a:txBody>
                    <a:bodyPr/>
                    <a:lstStyle/>
                    <a:p>
                      <a:endParaRPr kumimoji="1" lang="ja-JP" altLang="en-US"/>
                    </a:p>
                  </a:txBody>
                  <a:tcPr/>
                </a:tc>
              </a:tr>
              <a:tr h="623353">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おもに夫が高所得の世帯が増税に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ほかの所得控除制度も見直す必要</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solidFill>
                      <a:schemeClr val="accent5">
                        <a:lumMod val="20000"/>
                        <a:lumOff val="80000"/>
                      </a:schemeClr>
                    </a:solidFill>
                  </a:tcPr>
                </a:tc>
              </a:tr>
              <a:tr h="346146">
                <a:tc gridSpan="2">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⑤新たな夫婦控除に転換</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solidFill>
                      <a:schemeClr val="accent6">
                        <a:lumMod val="40000"/>
                        <a:lumOff val="60000"/>
                      </a:schemeClr>
                    </a:solidFill>
                  </a:tcPr>
                </a:tc>
                <a:tc hMerge="1">
                  <a:txBody>
                    <a:bodyPr/>
                    <a:lstStyle/>
                    <a:p>
                      <a:endParaRPr kumimoji="1" lang="ja-JP" altLang="en-US"/>
                    </a:p>
                  </a:txBody>
                  <a:tcPr/>
                </a:tc>
              </a:tr>
              <a:tr h="623353">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配偶者ではなく「夫婦」に控除枠</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2000" b="0" dirty="0" smtClean="0">
                          <a:solidFill>
                            <a:schemeClr val="tx1"/>
                          </a:solidFill>
                          <a:latin typeface="HGPｺﾞｼｯｸE" panose="020B0900000000000000" pitchFamily="50" charset="-128"/>
                          <a:ea typeface="HGPｺﾞｼｯｸE" panose="020B0900000000000000" pitchFamily="50" charset="-128"/>
                        </a:rPr>
                        <a:t>考え方の根本的な転換で、所得全体の改革に</a:t>
                      </a:r>
                      <a:endParaRPr kumimoji="1" lang="ja-JP" altLang="en-US" sz="2000" b="0" dirty="0">
                        <a:solidFill>
                          <a:schemeClr val="tx1"/>
                        </a:solidFill>
                        <a:latin typeface="HGPｺﾞｼｯｸE" panose="020B0900000000000000" pitchFamily="50" charset="-128"/>
                        <a:ea typeface="HGPｺﾞｼｯｸE" panose="020B0900000000000000" pitchFamily="50" charset="-128"/>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6">
                        <a:lumMod val="20000"/>
                        <a:lumOff val="80000"/>
                      </a:schemeClr>
                    </a:solidFill>
                  </a:tcPr>
                </a:tc>
              </a:tr>
              <a:tr h="374991">
                <a:tc gridSpan="2">
                  <a:txBody>
                    <a:bodyPr/>
                    <a:lstStyle/>
                    <a:p>
                      <a:endParaRPr kumimoji="1" lang="ja-JP" altLang="en-US" sz="2000" b="1" dirty="0">
                        <a:solidFill>
                          <a:schemeClr val="tx1"/>
                        </a:solidFill>
                      </a:endParaRPr>
                    </a:p>
                  </a:txBody>
                  <a:tcPr>
                    <a:lnL w="9525" cap="flat" cmpd="sng" algn="ctr">
                      <a:noFill/>
                      <a:prstDash val="solid"/>
                    </a:lnL>
                    <a:lnR w="9525" cap="flat" cmpd="sng" algn="ctr">
                      <a:noFill/>
                      <a:prstDash val="solid"/>
                    </a:lnR>
                    <a:lnT w="19050" cap="flat" cmpd="sng" algn="ctr">
                      <a:solidFill>
                        <a:schemeClr val="tx1"/>
                      </a:solidFill>
                      <a:prstDash val="solid"/>
                      <a:round/>
                      <a:headEnd type="none" w="med" len="med"/>
                      <a:tailEnd type="none" w="med" len="med"/>
                    </a:lnT>
                    <a:lnB w="9525" cap="flat" cmpd="sng" algn="ctr">
                      <a:noFill/>
                      <a:prstDash val="solid"/>
                    </a:lnB>
                  </a:tcPr>
                </a:tc>
                <a:tc hMerge="1">
                  <a:txBody>
                    <a:bodyPr/>
                    <a:lstStyle/>
                    <a:p>
                      <a:endParaRPr kumimoji="1" lang="ja-JP" altLang="en-US"/>
                    </a:p>
                  </a:txBody>
                  <a:tcPr/>
                </a:tc>
              </a:tr>
            </a:tbl>
          </a:graphicData>
        </a:graphic>
      </p:graphicFrame>
      <p:sp>
        <p:nvSpPr>
          <p:cNvPr id="10" name="テキスト ボックス 9"/>
          <p:cNvSpPr txBox="1"/>
          <p:nvPr/>
        </p:nvSpPr>
        <p:spPr>
          <a:xfrm>
            <a:off x="5004136" y="6627168"/>
            <a:ext cx="4104456" cy="230832"/>
          </a:xfrm>
          <a:prstGeom prst="rect">
            <a:avLst/>
          </a:prstGeom>
          <a:noFill/>
        </p:spPr>
        <p:txBody>
          <a:bodyPr wrap="square" rtlCol="0">
            <a:spAutoFit/>
          </a:bodyPr>
          <a:lstStyle/>
          <a:p>
            <a:pPr algn="r"/>
            <a:r>
              <a:rPr kumimoji="1" lang="en-US" altLang="ja-JP" sz="900" dirty="0" smtClean="0"/>
              <a:t>2014</a:t>
            </a:r>
            <a:r>
              <a:rPr kumimoji="1" lang="ja-JP" altLang="en-US" sz="900" dirty="0" smtClean="0"/>
              <a:t>　</a:t>
            </a:r>
            <a:r>
              <a:rPr kumimoji="1" lang="en-US" altLang="ja-JP" sz="900" dirty="0" smtClean="0"/>
              <a:t>11/8</a:t>
            </a:r>
            <a:r>
              <a:rPr kumimoji="1" lang="ja-JP" altLang="en-US" sz="900" dirty="0" smtClean="0"/>
              <a:t>　朝日新聞デジタルを基に作成</a:t>
            </a:r>
            <a:endParaRPr kumimoji="1" lang="ja-JP" altLang="en-US" sz="900" dirty="0"/>
          </a:p>
        </p:txBody>
      </p:sp>
    </p:spTree>
    <p:extLst>
      <p:ext uri="{BB962C8B-B14F-4D97-AF65-F5344CB8AC3E}">
        <p14:creationId xmlns:p14="http://schemas.microsoft.com/office/powerpoint/2010/main" val="75776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各見直し案の課題</a:t>
            </a:r>
            <a:endParaRPr lang="ja-JP" altLang="en-US" dirty="0"/>
          </a:p>
        </p:txBody>
      </p:sp>
      <p:sp>
        <p:nvSpPr>
          <p:cNvPr id="6" name="コンテンツ プレースホルダー 5"/>
          <p:cNvSpPr>
            <a:spLocks noGrp="1"/>
          </p:cNvSpPr>
          <p:nvPr>
            <p:ph idx="1"/>
          </p:nvPr>
        </p:nvSpPr>
        <p:spPr>
          <a:xfrm>
            <a:off x="442910" y="1417638"/>
            <a:ext cx="8229600" cy="4525963"/>
          </a:xfrm>
        </p:spPr>
        <p:txBody>
          <a:bodyPr/>
          <a:lstStyle/>
          <a:p>
            <a:pPr marL="0" indent="0">
              <a:buNone/>
            </a:pPr>
            <a:r>
              <a:rPr kumimoji="1" lang="ja-JP" altLang="en-US" dirty="0" smtClean="0"/>
              <a:t>②所得制限導入</a:t>
            </a:r>
            <a:endParaRPr kumimoji="1" lang="en-US" altLang="ja-JP" dirty="0" smtClean="0"/>
          </a:p>
          <a:p>
            <a:pPr marL="0" indent="0">
              <a:buNone/>
            </a:pPr>
            <a:r>
              <a:rPr lang="ja-JP" altLang="en-US" dirty="0"/>
              <a:t>収入</a:t>
            </a:r>
            <a:r>
              <a:rPr lang="ja-JP" altLang="en-US" dirty="0" smtClean="0"/>
              <a:t>が多い夫婦は配偶者控除をなくす事</a:t>
            </a:r>
            <a:endParaRPr lang="en-US" altLang="ja-JP" dirty="0" smtClean="0"/>
          </a:p>
          <a:p>
            <a:pPr marL="0" indent="0">
              <a:buNone/>
            </a:pPr>
            <a:r>
              <a:rPr kumimoji="1" lang="ja-JP" altLang="en-US" dirty="0" smtClean="0"/>
              <a:t>→旦那さんの収入が増えれば増えるほど損をし、低収入・中収入世帯はそのまま</a:t>
            </a:r>
            <a:endParaRPr kumimoji="1" lang="en-US" altLang="ja-JP" dirty="0" smtClean="0"/>
          </a:p>
          <a:p>
            <a:pPr marL="0" indent="0">
              <a:buNone/>
            </a:pPr>
            <a:endParaRPr kumimoji="1" lang="en-US" altLang="ja-JP" dirty="0" smtClean="0"/>
          </a:p>
          <a:p>
            <a:pPr marL="0" indent="0">
              <a:buNone/>
            </a:pPr>
            <a:r>
              <a:rPr kumimoji="1" lang="ja-JP" altLang="en-US" dirty="0" smtClean="0"/>
              <a:t>③夫婦の所得控除を一定に</a:t>
            </a:r>
            <a:endParaRPr kumimoji="1" lang="en-US" altLang="ja-JP" dirty="0" smtClean="0"/>
          </a:p>
          <a:p>
            <a:pPr marL="0" indent="0">
              <a:buNone/>
            </a:pPr>
            <a:r>
              <a:rPr lang="ja-JP" altLang="en-US" dirty="0" smtClean="0"/>
              <a:t>正社員同士であれば良いが、正社員</a:t>
            </a:r>
            <a:r>
              <a:rPr lang="en-US" altLang="ja-JP" dirty="0" smtClean="0"/>
              <a:t>×</a:t>
            </a:r>
            <a:r>
              <a:rPr lang="ja-JP" altLang="en-US" dirty="0" smtClean="0"/>
              <a:t>パートのように収入に差があると税負担が大きい。</a:t>
            </a:r>
            <a:endParaRPr kumimoji="1"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2277886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各見直し案</a:t>
            </a:r>
            <a:r>
              <a:rPr lang="ja-JP" altLang="en-US" dirty="0" smtClean="0"/>
              <a:t>の課題（つづき）</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④</a:t>
            </a:r>
            <a:r>
              <a:rPr kumimoji="1" lang="ja-JP" altLang="en-US" dirty="0" smtClean="0"/>
              <a:t>夫婦の税額控除を一定に</a:t>
            </a:r>
            <a:endParaRPr kumimoji="1" lang="en-US" altLang="ja-JP" dirty="0" smtClean="0"/>
          </a:p>
          <a:p>
            <a:pPr marL="0" indent="0">
              <a:buNone/>
            </a:pPr>
            <a:r>
              <a:rPr lang="ja-JP" altLang="en-US" dirty="0"/>
              <a:t>税金</a:t>
            </a:r>
            <a:r>
              <a:rPr lang="ja-JP" altLang="en-US" dirty="0" smtClean="0"/>
              <a:t>の控除を一定にする。主に高所得世帯が増税に。ほかの所得控除も見直す必要。</a:t>
            </a:r>
            <a:endParaRPr lang="en-US" altLang="ja-JP" dirty="0" smtClean="0"/>
          </a:p>
          <a:p>
            <a:pPr marL="0" indent="0">
              <a:buNone/>
            </a:pPr>
            <a:endParaRPr lang="en-US" altLang="ja-JP" dirty="0" smtClean="0"/>
          </a:p>
          <a:p>
            <a:pPr marL="0" indent="0">
              <a:buNone/>
            </a:pPr>
            <a:r>
              <a:rPr lang="ja-JP" altLang="en-US" dirty="0" smtClean="0"/>
              <a:t>⑤新たに夫婦控除を設立</a:t>
            </a:r>
            <a:endParaRPr lang="en-US" altLang="ja-JP" dirty="0" smtClean="0"/>
          </a:p>
          <a:p>
            <a:pPr marL="0" indent="0">
              <a:buNone/>
            </a:pPr>
            <a:r>
              <a:rPr lang="ja-JP" altLang="en-US" dirty="0"/>
              <a:t>夫婦</a:t>
            </a:r>
            <a:r>
              <a:rPr lang="ja-JP" altLang="en-US" dirty="0" smtClean="0"/>
              <a:t>でどれだけ働こうが、控除を一定にする。</a:t>
            </a:r>
            <a:endParaRPr lang="en-US" altLang="ja-JP" dirty="0" smtClean="0"/>
          </a:p>
          <a:p>
            <a:pPr marL="0" indent="0">
              <a:buNone/>
            </a:pPr>
            <a:r>
              <a:rPr lang="ja-JP" altLang="en-US" dirty="0"/>
              <a:t>今の</a:t>
            </a:r>
            <a:r>
              <a:rPr lang="ja-JP" altLang="en-US" dirty="0" smtClean="0"/>
              <a:t>ところ夫婦で</a:t>
            </a:r>
            <a:r>
              <a:rPr lang="en-US" altLang="ja-JP" dirty="0" smtClean="0"/>
              <a:t>76</a:t>
            </a:r>
            <a:r>
              <a:rPr lang="ja-JP" altLang="en-US" dirty="0" smtClean="0"/>
              <a:t>万円の控除の説が濃厚</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4169115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配偶者</a:t>
            </a:r>
            <a:r>
              <a:rPr lang="ja-JP" altLang="en-US" dirty="0" smtClean="0"/>
              <a:t>控除廃止の</a:t>
            </a:r>
            <a:r>
              <a:rPr kumimoji="1" lang="ja-JP" altLang="en-US" dirty="0" smtClean="0"/>
              <a:t>世論調査</a:t>
            </a:r>
            <a:endParaRPr kumimoji="1" lang="ja-JP" altLang="en-US" dirty="0"/>
          </a:p>
        </p:txBody>
      </p:sp>
      <p:graphicFrame>
        <p:nvGraphicFramePr>
          <p:cNvPr id="12" name="コンテンツ プレースホルダー 7"/>
          <p:cNvGraphicFramePr>
            <a:graphicFrameLocks noGrp="1"/>
          </p:cNvGraphicFramePr>
          <p:nvPr>
            <p:ph sz="half" idx="4294967295"/>
            <p:extLst>
              <p:ext uri="{D42A27DB-BD31-4B8C-83A1-F6EECF244321}">
                <p14:modId xmlns:p14="http://schemas.microsoft.com/office/powerpoint/2010/main" val="2676540696"/>
              </p:ext>
            </p:extLst>
          </p:nvPr>
        </p:nvGraphicFramePr>
        <p:xfrm>
          <a:off x="5105400" y="998538"/>
          <a:ext cx="4038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772124" y="6108960"/>
            <a:ext cx="3718998" cy="430887"/>
          </a:xfrm>
          <a:prstGeom prst="rect">
            <a:avLst/>
          </a:prstGeom>
          <a:noFill/>
        </p:spPr>
        <p:txBody>
          <a:bodyPr wrap="square" rtlCol="0">
            <a:spAutoFit/>
          </a:bodyPr>
          <a:lstStyle/>
          <a:p>
            <a:r>
              <a:rPr lang="en-US" altLang="ja-JP" sz="1100" b="1" dirty="0" smtClean="0"/>
              <a:t>Huff post career </a:t>
            </a:r>
            <a:r>
              <a:rPr lang="ja-JP" altLang="en-US" sz="1100" b="1" dirty="0" smtClean="0"/>
              <a:t>データで考える共働きが増えているのに配偶者控除「存続派」が大多数なわけ</a:t>
            </a:r>
            <a:endParaRPr kumimoji="1" lang="ja-JP" altLang="en-US" sz="1100" b="1" dirty="0"/>
          </a:p>
        </p:txBody>
      </p:sp>
      <p:sp>
        <p:nvSpPr>
          <p:cNvPr id="13" name="テキスト ボックス 12"/>
          <p:cNvSpPr txBox="1"/>
          <p:nvPr/>
        </p:nvSpPr>
        <p:spPr>
          <a:xfrm>
            <a:off x="5652120" y="6094734"/>
            <a:ext cx="3168352" cy="646331"/>
          </a:xfrm>
          <a:prstGeom prst="rect">
            <a:avLst/>
          </a:prstGeom>
          <a:noFill/>
        </p:spPr>
        <p:txBody>
          <a:bodyPr wrap="square" rtlCol="0">
            <a:spAutoFit/>
          </a:bodyPr>
          <a:lstStyle/>
          <a:p>
            <a:r>
              <a:rPr kumimoji="1" lang="ja-JP" altLang="en-US" sz="1200" b="1" dirty="0" smtClean="0"/>
              <a:t>株式会社ブライド・ウェイ</a:t>
            </a:r>
            <a:endParaRPr kumimoji="1" lang="en-US" altLang="ja-JP" sz="1200" b="1" dirty="0" smtClean="0"/>
          </a:p>
          <a:p>
            <a:r>
              <a:rPr kumimoji="1" lang="ja-JP" altLang="en-US" sz="1200" b="1" dirty="0" smtClean="0"/>
              <a:t>子育て・育児支援ポータルサイト「こそだて」にて３０代女性会員のアンケートを基に作成</a:t>
            </a:r>
            <a:endParaRPr kumimoji="1" lang="ja-JP" altLang="en-US" sz="1200" b="1" dirty="0"/>
          </a:p>
        </p:txBody>
      </p:sp>
      <p:graphicFrame>
        <p:nvGraphicFramePr>
          <p:cNvPr id="14" name="グラフ 13"/>
          <p:cNvGraphicFramePr>
            <a:graphicFrameLocks/>
          </p:cNvGraphicFramePr>
          <p:nvPr>
            <p:extLst>
              <p:ext uri="{D42A27DB-BD31-4B8C-83A1-F6EECF244321}">
                <p14:modId xmlns:p14="http://schemas.microsoft.com/office/powerpoint/2010/main" val="808645849"/>
              </p:ext>
            </p:extLst>
          </p:nvPr>
        </p:nvGraphicFramePr>
        <p:xfrm>
          <a:off x="4531561" y="1600200"/>
          <a:ext cx="4329350" cy="4959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2896257907"/>
              </p:ext>
            </p:extLst>
          </p:nvPr>
        </p:nvGraphicFramePr>
        <p:xfrm>
          <a:off x="334114" y="1775517"/>
          <a:ext cx="4273890" cy="4250630"/>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p:cNvSpPr txBox="1"/>
          <p:nvPr/>
        </p:nvSpPr>
        <p:spPr>
          <a:xfrm>
            <a:off x="932983" y="1219613"/>
            <a:ext cx="7632848" cy="400110"/>
          </a:xfrm>
          <a:prstGeom prst="rect">
            <a:avLst/>
          </a:prstGeom>
          <a:noFill/>
        </p:spPr>
        <p:txBody>
          <a:bodyPr wrap="square" rtlCol="0">
            <a:spAutoFit/>
          </a:bodyPr>
          <a:lstStyle/>
          <a:p>
            <a:r>
              <a:rPr lang="ja-JP" altLang="en-US" sz="2000" dirty="0">
                <a:latin typeface="HGPｺﾞｼｯｸE" panose="020B0900000000000000" pitchFamily="50" charset="-128"/>
                <a:ea typeface="HGPｺﾞｼｯｸE" panose="020B0900000000000000" pitchFamily="50" charset="-128"/>
              </a:rPr>
              <a:t>ここでは配偶者控除の是非についての世論調査を提示します</a:t>
            </a:r>
            <a:r>
              <a:rPr lang="ja-JP" altLang="en-US" sz="2000" dirty="0" smtClean="0">
                <a:latin typeface="HGPｺﾞｼｯｸE" panose="020B0900000000000000" pitchFamily="50" charset="-128"/>
                <a:ea typeface="HGPｺﾞｼｯｸE" panose="020B0900000000000000" pitchFamily="50" charset="-128"/>
              </a:rPr>
              <a:t>。</a:t>
            </a:r>
            <a:endParaRPr lang="ja-JP" altLang="en-US" sz="20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131221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6480" y="0"/>
            <a:ext cx="8229600" cy="1143000"/>
          </a:xfrm>
        </p:spPr>
        <p:txBody>
          <a:bodyPr/>
          <a:lstStyle/>
          <a:p>
            <a:r>
              <a:rPr kumimoji="1" lang="ja-JP" altLang="en-US" dirty="0" smtClean="0"/>
              <a:t>女性の就業調整について</a:t>
            </a:r>
            <a:endParaRPr kumimoji="1" lang="ja-JP" altLang="en-US" dirty="0"/>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2013308234"/>
              </p:ext>
            </p:extLst>
          </p:nvPr>
        </p:nvGraphicFramePr>
        <p:xfrm>
          <a:off x="409850" y="1078203"/>
          <a:ext cx="4176464" cy="2769319"/>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107504" y="3874914"/>
            <a:ext cx="4540696" cy="2400657"/>
          </a:xfrm>
          <a:prstGeom prst="rect">
            <a:avLst/>
          </a:prstGeom>
          <a:solidFill>
            <a:schemeClr val="accent6">
              <a:lumMod val="40000"/>
              <a:lumOff val="60000"/>
            </a:schemeClr>
          </a:solidFill>
        </p:spPr>
        <p:txBody>
          <a:bodyPr wrap="square" rtlCol="0">
            <a:spAutoFit/>
          </a:bodyPr>
          <a:lstStyle/>
          <a:p>
            <a:r>
              <a:rPr kumimoji="1" lang="ja-JP" altLang="en-US" dirty="0" smtClean="0"/>
              <a:t>理由</a:t>
            </a:r>
            <a:endParaRPr kumimoji="1" lang="en-US" altLang="ja-JP" dirty="0" smtClean="0"/>
          </a:p>
          <a:p>
            <a:r>
              <a:rPr lang="ja-JP" altLang="en-US" dirty="0" smtClean="0"/>
              <a:t>１位　</a:t>
            </a:r>
            <a:r>
              <a:rPr lang="en-US" altLang="ja-JP" dirty="0" smtClean="0"/>
              <a:t>103</a:t>
            </a:r>
            <a:r>
              <a:rPr lang="ja-JP" altLang="en-US" dirty="0" smtClean="0"/>
              <a:t>万円を超えると税金がとられるから　</a:t>
            </a:r>
            <a:endParaRPr lang="en-US" altLang="ja-JP" dirty="0" smtClean="0"/>
          </a:p>
          <a:p>
            <a:r>
              <a:rPr lang="ja-JP" altLang="en-US" dirty="0"/>
              <a:t>　</a:t>
            </a:r>
            <a:r>
              <a:rPr lang="ja-JP" altLang="en-US" dirty="0" smtClean="0"/>
              <a:t>　　　　　　　　　　　　　　　　　　      </a:t>
            </a:r>
            <a:r>
              <a:rPr lang="en-US" altLang="ja-JP" sz="2000" dirty="0" smtClean="0"/>
              <a:t>47.8%</a:t>
            </a:r>
            <a:r>
              <a:rPr lang="ja-JP" altLang="en-US" dirty="0" smtClean="0"/>
              <a:t>　</a:t>
            </a:r>
            <a:endParaRPr lang="en-US" altLang="ja-JP" dirty="0" smtClean="0"/>
          </a:p>
          <a:p>
            <a:r>
              <a:rPr lang="ja-JP" altLang="en-US" dirty="0" smtClean="0"/>
              <a:t>２位　</a:t>
            </a:r>
            <a:r>
              <a:rPr lang="en-US" altLang="ja-JP" dirty="0" smtClean="0"/>
              <a:t>130</a:t>
            </a:r>
            <a:r>
              <a:rPr lang="ja-JP" altLang="en-US" dirty="0" smtClean="0"/>
              <a:t>万円を超えると配偶者の健康保険・厚生年金等の扶養者から外れ自分で払わないといけないから　　　　　　　</a:t>
            </a:r>
            <a:r>
              <a:rPr lang="en-US" altLang="ja-JP" sz="2000" dirty="0" smtClean="0"/>
              <a:t>36.8%</a:t>
            </a:r>
            <a:endParaRPr lang="en-US" altLang="ja-JP" dirty="0" smtClean="0"/>
          </a:p>
          <a:p>
            <a:r>
              <a:rPr lang="en-US" altLang="ja-JP" dirty="0" smtClean="0"/>
              <a:t>3</a:t>
            </a:r>
            <a:r>
              <a:rPr kumimoji="1" lang="ja-JP" altLang="en-US" dirty="0" smtClean="0"/>
              <a:t>位　一定額を超えると配偶者控除がなくなり、特別控除もなくなるから                  </a:t>
            </a:r>
            <a:r>
              <a:rPr kumimoji="1" lang="en-US" altLang="ja-JP" sz="2000" dirty="0" smtClean="0"/>
              <a:t>26.5%</a:t>
            </a:r>
            <a:endParaRPr kumimoji="1" lang="en-US" altLang="ja-JP" dirty="0" smtClean="0"/>
          </a:p>
        </p:txBody>
      </p:sp>
      <p:sp>
        <p:nvSpPr>
          <p:cNvPr id="9" name="テキスト ボックス 8"/>
          <p:cNvSpPr txBox="1"/>
          <p:nvPr/>
        </p:nvSpPr>
        <p:spPr>
          <a:xfrm>
            <a:off x="543744" y="6362788"/>
            <a:ext cx="4104456" cy="307777"/>
          </a:xfrm>
          <a:prstGeom prst="rect">
            <a:avLst/>
          </a:prstGeom>
          <a:noFill/>
        </p:spPr>
        <p:txBody>
          <a:bodyPr wrap="square" rtlCol="0">
            <a:spAutoFit/>
          </a:bodyPr>
          <a:lstStyle/>
          <a:p>
            <a:pPr algn="r"/>
            <a:r>
              <a:rPr lang="ja-JP" altLang="en-US" sz="1400" dirty="0" smtClean="0"/>
              <a:t>短時間労働者実態調査平成２２年度版を基に制作</a:t>
            </a:r>
            <a:endParaRPr kumimoji="1" lang="ja-JP" altLang="en-US" sz="1400" dirty="0"/>
          </a:p>
        </p:txBody>
      </p:sp>
      <p:graphicFrame>
        <p:nvGraphicFramePr>
          <p:cNvPr id="10" name="コンテンツ プレースホルダー 9"/>
          <p:cNvGraphicFramePr>
            <a:graphicFrameLocks noGrp="1"/>
          </p:cNvGraphicFramePr>
          <p:nvPr>
            <p:ph sz="half" idx="2"/>
            <p:extLst>
              <p:ext uri="{D42A27DB-BD31-4B8C-83A1-F6EECF244321}">
                <p14:modId xmlns:p14="http://schemas.microsoft.com/office/powerpoint/2010/main" val="965373673"/>
              </p:ext>
            </p:extLst>
          </p:nvPr>
        </p:nvGraphicFramePr>
        <p:xfrm>
          <a:off x="4806530" y="1121612"/>
          <a:ext cx="3812232" cy="2476871"/>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4571280" y="3904487"/>
            <a:ext cx="4572720" cy="1631216"/>
          </a:xfrm>
          <a:prstGeom prst="rect">
            <a:avLst/>
          </a:prstGeom>
          <a:solidFill>
            <a:schemeClr val="accent3">
              <a:lumMod val="40000"/>
              <a:lumOff val="60000"/>
            </a:schemeClr>
          </a:solidFill>
        </p:spPr>
        <p:txBody>
          <a:bodyPr wrap="square" rtlCol="0">
            <a:spAutoFit/>
          </a:bodyPr>
          <a:lstStyle/>
          <a:p>
            <a:r>
              <a:rPr lang="ja-JP" altLang="en-US" sz="2000" dirty="0" smtClean="0"/>
              <a:t>理由</a:t>
            </a:r>
            <a:endParaRPr lang="en-US" altLang="ja-JP" sz="2000" dirty="0" smtClean="0"/>
          </a:p>
          <a:p>
            <a:r>
              <a:rPr kumimoji="1" lang="ja-JP" altLang="en-US" sz="2000" dirty="0" smtClean="0"/>
              <a:t>配偶者</a:t>
            </a:r>
            <a:r>
              <a:rPr kumimoji="1" lang="ja-JP" altLang="en-US" sz="2000" dirty="0"/>
              <a:t>控除</a:t>
            </a:r>
            <a:r>
              <a:rPr kumimoji="1" lang="ja-JP" altLang="en-US" sz="2000" dirty="0" smtClean="0"/>
              <a:t>の適用を受けるため　</a:t>
            </a:r>
            <a:r>
              <a:rPr lang="en-US" altLang="ja-JP" sz="2000" dirty="0"/>
              <a:t> </a:t>
            </a:r>
            <a:r>
              <a:rPr lang="en-US" altLang="ja-JP" sz="2000" dirty="0" smtClean="0"/>
              <a:t>40%</a:t>
            </a:r>
            <a:endParaRPr kumimoji="1" lang="en-US" altLang="ja-JP" sz="2000" dirty="0" smtClean="0"/>
          </a:p>
          <a:p>
            <a:r>
              <a:rPr lang="ja-JP" altLang="en-US" sz="2000" dirty="0"/>
              <a:t>配偶者</a:t>
            </a:r>
            <a:r>
              <a:rPr lang="ja-JP" altLang="en-US" sz="2000" dirty="0" smtClean="0"/>
              <a:t>の社会</a:t>
            </a:r>
            <a:r>
              <a:rPr lang="ja-JP" altLang="en-US" sz="2000" dirty="0"/>
              <a:t>保険</a:t>
            </a:r>
            <a:r>
              <a:rPr lang="ja-JP" altLang="en-US" sz="2000" dirty="0" smtClean="0"/>
              <a:t>に加入するため </a:t>
            </a:r>
            <a:r>
              <a:rPr lang="en-US" altLang="ja-JP" sz="2000" dirty="0" smtClean="0"/>
              <a:t>40</a:t>
            </a:r>
            <a:r>
              <a:rPr lang="en-US" altLang="ja-JP" sz="2000" dirty="0"/>
              <a:t>%</a:t>
            </a:r>
            <a:endParaRPr lang="en-US" altLang="ja-JP" sz="2000" dirty="0" smtClean="0"/>
          </a:p>
          <a:p>
            <a:r>
              <a:rPr kumimoji="1" lang="ja-JP" altLang="en-US" sz="2000" dirty="0" smtClean="0"/>
              <a:t>所得税がかからないようにするため</a:t>
            </a:r>
            <a:r>
              <a:rPr kumimoji="1" lang="en-US" altLang="ja-JP" sz="2000" dirty="0" smtClean="0"/>
              <a:t>39</a:t>
            </a:r>
            <a:r>
              <a:rPr lang="en-US" altLang="ja-JP" sz="2000" dirty="0" smtClean="0"/>
              <a:t>% </a:t>
            </a:r>
            <a:endParaRPr kumimoji="1" lang="en-US" altLang="ja-JP" sz="2000" dirty="0" smtClean="0"/>
          </a:p>
          <a:p>
            <a:r>
              <a:rPr lang="ja-JP" altLang="en-US" sz="2000" dirty="0"/>
              <a:t>特別</a:t>
            </a:r>
            <a:r>
              <a:rPr lang="ja-JP" altLang="en-US" sz="2000" dirty="0" smtClean="0"/>
              <a:t>控除の適用を受けるため　</a:t>
            </a:r>
            <a:r>
              <a:rPr lang="en-US" altLang="ja-JP" sz="2000" dirty="0"/>
              <a:t> </a:t>
            </a:r>
            <a:r>
              <a:rPr lang="en-US" altLang="ja-JP" sz="2000" dirty="0" smtClean="0"/>
              <a:t>18%</a:t>
            </a:r>
            <a:endParaRPr kumimoji="1" lang="ja-JP" altLang="en-US" sz="2000" dirty="0"/>
          </a:p>
        </p:txBody>
      </p:sp>
      <p:sp>
        <p:nvSpPr>
          <p:cNvPr id="12" name="テキスト ボックス 11"/>
          <p:cNvSpPr txBox="1"/>
          <p:nvPr/>
        </p:nvSpPr>
        <p:spPr>
          <a:xfrm>
            <a:off x="5508104" y="5580097"/>
            <a:ext cx="3546826" cy="523220"/>
          </a:xfrm>
          <a:prstGeom prst="rect">
            <a:avLst/>
          </a:prstGeom>
          <a:noFill/>
        </p:spPr>
        <p:txBody>
          <a:bodyPr wrap="square" rtlCol="0">
            <a:spAutoFit/>
          </a:bodyPr>
          <a:lstStyle/>
          <a:p>
            <a:pPr algn="r"/>
            <a:r>
              <a:rPr lang="ja-JP" altLang="en-US" sz="1400" dirty="0" smtClean="0"/>
              <a:t>日本経済新聞　</a:t>
            </a:r>
            <a:r>
              <a:rPr lang="en-US" altLang="ja-JP" sz="1400" dirty="0" smtClean="0"/>
              <a:t>2014/7/5</a:t>
            </a:r>
            <a:r>
              <a:rPr lang="ja-JP" altLang="en-US" sz="1400" dirty="0" smtClean="0"/>
              <a:t>電子版</a:t>
            </a:r>
            <a:endParaRPr kumimoji="1" lang="en-US" altLang="ja-JP" sz="1400" dirty="0" smtClean="0"/>
          </a:p>
          <a:p>
            <a:pPr algn="r"/>
            <a:r>
              <a:rPr kumimoji="1" lang="ja-JP" altLang="en-US" sz="1400" dirty="0" smtClean="0"/>
              <a:t>配偶者控除の見直しで働く女性は増える？</a:t>
            </a:r>
            <a:endParaRPr kumimoji="1" lang="ja-JP" altLang="en-US" sz="1400" dirty="0"/>
          </a:p>
        </p:txBody>
      </p:sp>
    </p:spTree>
    <p:extLst>
      <p:ext uri="{BB962C8B-B14F-4D97-AF65-F5344CB8AC3E}">
        <p14:creationId xmlns:p14="http://schemas.microsoft.com/office/powerpoint/2010/main" val="86163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4614" y="332656"/>
            <a:ext cx="8229600" cy="1143000"/>
          </a:xfrm>
        </p:spPr>
        <p:txBody>
          <a:bodyPr>
            <a:normAutofit fontScale="90000"/>
          </a:bodyPr>
          <a:lstStyle/>
          <a:p>
            <a:r>
              <a:rPr lang="ja-JP" altLang="en-US" dirty="0" smtClean="0"/>
              <a:t>配偶者控除に</a:t>
            </a:r>
            <a:r>
              <a:rPr lang="ja-JP" altLang="en-US" dirty="0"/>
              <a:t>関</a:t>
            </a:r>
            <a:r>
              <a:rPr lang="ja-JP" altLang="en-US" dirty="0" smtClean="0"/>
              <a:t>する</a:t>
            </a:r>
            <a:r>
              <a:rPr kumimoji="1" lang="ja-JP" altLang="en-US" dirty="0" smtClean="0"/>
              <a:t>アンケート調査</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調査対象　名古屋学院大学職員他学生以外　　　　</a:t>
            </a:r>
            <a:endParaRPr lang="en-US" altLang="ja-JP" dirty="0"/>
          </a:p>
          <a:p>
            <a:pPr marL="0" indent="0">
              <a:buNone/>
            </a:pPr>
            <a:r>
              <a:rPr lang="en-US" altLang="ja-JP" dirty="0"/>
              <a:t> </a:t>
            </a:r>
            <a:r>
              <a:rPr lang="en-US" altLang="ja-JP" dirty="0" smtClean="0"/>
              <a:t>                        </a:t>
            </a:r>
            <a:r>
              <a:rPr kumimoji="1" lang="ja-JP" altLang="en-US" dirty="0" smtClean="0"/>
              <a:t>の有職者</a:t>
            </a:r>
            <a:endParaRPr kumimoji="1" lang="en-US" altLang="ja-JP" dirty="0" smtClean="0"/>
          </a:p>
          <a:p>
            <a:r>
              <a:rPr lang="ja-JP" altLang="en-US" dirty="0" smtClean="0"/>
              <a:t>調査手法　アンケート用紙に記入</a:t>
            </a:r>
            <a:endParaRPr lang="en-US" altLang="ja-JP" dirty="0" smtClean="0"/>
          </a:p>
          <a:p>
            <a:r>
              <a:rPr kumimoji="1" lang="ja-JP" altLang="en-US" dirty="0" smtClean="0"/>
              <a:t>内容　属性を調べ配偶者控除の認知度、　　　　　　　　　</a:t>
            </a:r>
            <a:endParaRPr kumimoji="1" lang="en-US" altLang="ja-JP" dirty="0" smtClean="0"/>
          </a:p>
          <a:p>
            <a:pPr marL="0" indent="0">
              <a:buNone/>
            </a:pPr>
            <a:r>
              <a:rPr lang="ja-JP" altLang="en-US" dirty="0"/>
              <a:t>　</a:t>
            </a:r>
            <a:r>
              <a:rPr lang="ja-JP" altLang="en-US" dirty="0" smtClean="0"/>
              <a:t>　　　　</a:t>
            </a:r>
            <a:r>
              <a:rPr kumimoji="1" lang="ja-JP" altLang="en-US" dirty="0" smtClean="0"/>
              <a:t>廃止の賛否や理由を問う　　　　　　　　　　　　　　　　　　　　　　　　　　　　　</a:t>
            </a:r>
            <a:endParaRPr kumimoji="1" lang="en-US" altLang="ja-JP" dirty="0" smtClean="0"/>
          </a:p>
          <a:p>
            <a:r>
              <a:rPr lang="ja-JP" altLang="en-US" dirty="0" smtClean="0"/>
              <a:t>総回収数</a:t>
            </a:r>
            <a:r>
              <a:rPr kumimoji="1" lang="ja-JP" altLang="en-US" dirty="0" smtClean="0"/>
              <a:t>　９</a:t>
            </a:r>
            <a:r>
              <a:rPr lang="ja-JP" altLang="en-US" dirty="0"/>
              <a:t>３</a:t>
            </a:r>
            <a:endParaRPr kumimoji="1" lang="en-US" altLang="ja-JP" dirty="0" smtClean="0"/>
          </a:p>
          <a:p>
            <a:r>
              <a:rPr lang="ja-JP" altLang="en-US" dirty="0"/>
              <a:t>サンプル</a:t>
            </a:r>
            <a:r>
              <a:rPr lang="ja-JP" altLang="en-US" dirty="0" smtClean="0"/>
              <a:t>　９</a:t>
            </a:r>
            <a:r>
              <a:rPr lang="ja-JP" altLang="en-US" dirty="0"/>
              <a:t>０</a:t>
            </a:r>
            <a:endParaRPr lang="en-US" altLang="ja-JP" dirty="0" smtClean="0"/>
          </a:p>
          <a:p>
            <a:r>
              <a:rPr kumimoji="1" lang="ja-JP" altLang="en-US" dirty="0" smtClean="0"/>
              <a:t>欠損数　３</a:t>
            </a:r>
            <a:r>
              <a:rPr kumimoji="1" lang="ja-JP" altLang="en-US" sz="2400" dirty="0" smtClean="0"/>
              <a:t>（配偶者控除廃止の賛否が無回答な為）</a:t>
            </a:r>
            <a:endParaRPr kumimoji="1" lang="ja-JP" altLang="en-US" sz="2400" dirty="0"/>
          </a:p>
        </p:txBody>
      </p:sp>
    </p:spTree>
    <p:extLst>
      <p:ext uri="{BB962C8B-B14F-4D97-AF65-F5344CB8AC3E}">
        <p14:creationId xmlns:p14="http://schemas.microsoft.com/office/powerpoint/2010/main" val="4251507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回答者の性別・年齢別の割合</a:t>
            </a:r>
            <a:endParaRPr kumimoji="1" lang="ja-JP" altLang="en-US" dirty="0"/>
          </a:p>
        </p:txBody>
      </p:sp>
      <p:graphicFrame>
        <p:nvGraphicFramePr>
          <p:cNvPr id="5" name="コンテンツ プレースホルダー 4"/>
          <p:cNvGraphicFramePr>
            <a:graphicFrameLocks noGrp="1"/>
          </p:cNvGraphicFramePr>
          <p:nvPr>
            <p:ph sz="half" idx="2"/>
            <p:extLst>
              <p:ext uri="{D42A27DB-BD31-4B8C-83A1-F6EECF244321}">
                <p14:modId xmlns:p14="http://schemas.microsoft.com/office/powerpoint/2010/main" val="3568090998"/>
              </p:ext>
            </p:extLst>
          </p:nvPr>
        </p:nvGraphicFramePr>
        <p:xfrm>
          <a:off x="4608969" y="1484784"/>
          <a:ext cx="4500000" cy="464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3842547881"/>
              </p:ext>
            </p:extLst>
          </p:nvPr>
        </p:nvGraphicFramePr>
        <p:xfrm>
          <a:off x="457200" y="1484784"/>
          <a:ext cx="4038600" cy="49251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456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回答</a:t>
            </a:r>
            <a:r>
              <a:rPr lang="ja-JP" altLang="en-US" dirty="0"/>
              <a:t>者</a:t>
            </a:r>
            <a:r>
              <a:rPr lang="ja-JP" altLang="en-US" dirty="0" smtClean="0"/>
              <a:t>の雇用状態</a:t>
            </a:r>
            <a:endParaRPr kumimoji="1" lang="ja-JP" altLang="en-US" dirty="0"/>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3130302280"/>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コンテンツ プレースホルダー 8"/>
          <p:cNvGraphicFramePr>
            <a:graphicFrameLocks noGrp="1"/>
          </p:cNvGraphicFramePr>
          <p:nvPr>
            <p:ph sz="half" idx="1"/>
            <p:extLst>
              <p:ext uri="{D42A27DB-BD31-4B8C-83A1-F6EECF244321}">
                <p14:modId xmlns:p14="http://schemas.microsoft.com/office/powerpoint/2010/main" val="1581857571"/>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70172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0648"/>
            <a:ext cx="8229600" cy="1143000"/>
          </a:xfrm>
        </p:spPr>
        <p:txBody>
          <a:bodyPr/>
          <a:lstStyle/>
          <a:p>
            <a:r>
              <a:rPr lang="ja-JP" altLang="en-US" dirty="0" smtClean="0"/>
              <a:t>配偶者控除の賛否の結果</a:t>
            </a:r>
            <a:endParaRPr kumimoji="1" lang="ja-JP" altLang="en-US" dirty="0"/>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486688639"/>
              </p:ext>
            </p:extLst>
          </p:nvPr>
        </p:nvGraphicFramePr>
        <p:xfrm>
          <a:off x="4578237" y="2332037"/>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560240" y="1844824"/>
            <a:ext cx="4094112" cy="2554545"/>
          </a:xfrm>
          <a:prstGeom prst="rect">
            <a:avLst/>
          </a:prstGeom>
          <a:noFill/>
        </p:spPr>
        <p:txBody>
          <a:bodyPr wrap="square" rtlCol="0">
            <a:spAutoFit/>
          </a:bodyPr>
          <a:lstStyle/>
          <a:p>
            <a:r>
              <a:rPr kumimoji="1" lang="ja-JP" altLang="en-US" sz="3200" b="1" dirty="0" smtClean="0"/>
              <a:t>市場調査と同じような割合。</a:t>
            </a:r>
            <a:endParaRPr kumimoji="1" lang="en-US" altLang="ja-JP" sz="3200" b="1" dirty="0" smtClean="0"/>
          </a:p>
          <a:p>
            <a:r>
              <a:rPr lang="ja-JP" altLang="en-US" sz="3200" b="1" dirty="0" smtClean="0"/>
              <a:t>さらに属性によって違いが出るのか分析していく。</a:t>
            </a:r>
            <a:endParaRPr lang="en-US" altLang="ja-JP" sz="3200" b="1" dirty="0" smtClean="0"/>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1609528716"/>
              </p:ext>
            </p:extLst>
          </p:nvPr>
        </p:nvGraphicFramePr>
        <p:xfrm>
          <a:off x="4572000" y="1268760"/>
          <a:ext cx="4038600" cy="525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031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子供</a:t>
            </a:r>
            <a:r>
              <a:rPr lang="ja-JP" altLang="en-US" dirty="0" smtClean="0"/>
              <a:t>の有無別の賛否</a:t>
            </a:r>
            <a:endParaRPr kumimoji="1" lang="ja-JP" altLang="en-US" dirty="0"/>
          </a:p>
        </p:txBody>
      </p:sp>
      <p:graphicFrame>
        <p:nvGraphicFramePr>
          <p:cNvPr id="5" name="コンテンツ プレースホルダー 4"/>
          <p:cNvGraphicFramePr>
            <a:graphicFrameLocks noGrp="1"/>
          </p:cNvGraphicFramePr>
          <p:nvPr>
            <p:ph sz="half" idx="1"/>
            <p:extLst>
              <p:ext uri="{D42A27DB-BD31-4B8C-83A1-F6EECF244321}">
                <p14:modId xmlns:p14="http://schemas.microsoft.com/office/powerpoint/2010/main" val="3334710077"/>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コンテンツ プレースホルダー 5"/>
          <p:cNvGraphicFramePr>
            <a:graphicFrameLocks noGrp="1"/>
          </p:cNvGraphicFramePr>
          <p:nvPr>
            <p:ph sz="half" idx="2"/>
            <p:extLst>
              <p:ext uri="{D42A27DB-BD31-4B8C-83A1-F6EECF244321}">
                <p14:modId xmlns:p14="http://schemas.microsoft.com/office/powerpoint/2010/main" val="378357167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a:graphicFrameLocks/>
          </p:cNvGraphicFramePr>
          <p:nvPr>
            <p:extLst>
              <p:ext uri="{D42A27DB-BD31-4B8C-83A1-F6EECF244321}">
                <p14:modId xmlns:p14="http://schemas.microsoft.com/office/powerpoint/2010/main" val="3148172568"/>
              </p:ext>
            </p:extLst>
          </p:nvPr>
        </p:nvGraphicFramePr>
        <p:xfrm>
          <a:off x="107504" y="1268760"/>
          <a:ext cx="4693096" cy="50042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グラフ 7"/>
          <p:cNvGraphicFramePr>
            <a:graphicFrameLocks/>
          </p:cNvGraphicFramePr>
          <p:nvPr>
            <p:extLst>
              <p:ext uri="{D42A27DB-BD31-4B8C-83A1-F6EECF244321}">
                <p14:modId xmlns:p14="http://schemas.microsoft.com/office/powerpoint/2010/main" val="4050180546"/>
              </p:ext>
            </p:extLst>
          </p:nvPr>
        </p:nvGraphicFramePr>
        <p:xfrm>
          <a:off x="4572000" y="1268760"/>
          <a:ext cx="4464496" cy="50399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53271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本研究の目的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　本研究</a:t>
            </a:r>
            <a:r>
              <a:rPr kumimoji="1" lang="ja-JP" altLang="en-US" dirty="0" smtClean="0"/>
              <a:t>では配偶者控除</a:t>
            </a:r>
            <a:r>
              <a:rPr lang="ja-JP" altLang="en-US" dirty="0"/>
              <a:t>廃止</a:t>
            </a:r>
            <a:r>
              <a:rPr lang="ja-JP" altLang="en-US" dirty="0" smtClean="0"/>
              <a:t>により女性の労働供給がどう変化するのを配偶者控除廃止の賛否から明らかにするものである。</a:t>
            </a:r>
            <a:endParaRPr lang="en-US" altLang="ja-JP" dirty="0" smtClean="0"/>
          </a:p>
          <a:p>
            <a:pPr marL="0" indent="0">
              <a:buNone/>
            </a:pPr>
            <a:r>
              <a:rPr lang="ja-JP" altLang="en-US" dirty="0"/>
              <a:t>　</a:t>
            </a:r>
            <a:r>
              <a:rPr lang="ja-JP" altLang="en-US" dirty="0" smtClean="0"/>
              <a:t>市場調査では配偶者控除廃止の賛否しか問うておらず、</a:t>
            </a:r>
            <a:r>
              <a:rPr lang="ja-JP" altLang="en-US" dirty="0"/>
              <a:t>賛否</a:t>
            </a:r>
            <a:r>
              <a:rPr lang="ja-JP" altLang="en-US" dirty="0" smtClean="0"/>
              <a:t>の理由となっている要因を分析することで、配偶者控除廃止の是非につなげるものとする。</a:t>
            </a:r>
            <a:endParaRPr kumimoji="1" lang="ja-JP" altLang="en-US" dirty="0"/>
          </a:p>
        </p:txBody>
      </p:sp>
    </p:spTree>
    <p:extLst>
      <p:ext uri="{BB962C8B-B14F-4D97-AF65-F5344CB8AC3E}">
        <p14:creationId xmlns:p14="http://schemas.microsoft.com/office/powerpoint/2010/main" val="4039646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7887" y="212534"/>
            <a:ext cx="8229600" cy="851421"/>
          </a:xfrm>
        </p:spPr>
        <p:txBody>
          <a:bodyPr/>
          <a:lstStyle/>
          <a:p>
            <a:r>
              <a:rPr kumimoji="1" lang="ja-JP" altLang="en-US" dirty="0" smtClean="0"/>
              <a:t>子供の有無別の賛否理由</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3181348846"/>
              </p:ext>
            </p:extLst>
          </p:nvPr>
        </p:nvGraphicFramePr>
        <p:xfrm>
          <a:off x="560239" y="1052736"/>
          <a:ext cx="8064897" cy="5400600"/>
        </p:xfrm>
        <a:graphic>
          <a:graphicData uri="http://schemas.openxmlformats.org/drawingml/2006/table">
            <a:tbl>
              <a:tblPr firstRow="1" bandRow="1">
                <a:tableStyleId>{616DA210-FB5B-4158-B5E0-FEB733F419BA}</a:tableStyleId>
              </a:tblPr>
              <a:tblGrid>
                <a:gridCol w="2688299"/>
                <a:gridCol w="2688299"/>
                <a:gridCol w="2688299"/>
              </a:tblGrid>
              <a:tr h="1080120">
                <a:tc>
                  <a:txBody>
                    <a:bodyPr/>
                    <a:lstStyle/>
                    <a:p>
                      <a:endParaRPr kumimoji="1" lang="ja-JP" altLang="en-US" dirty="0"/>
                    </a:p>
                  </a:txBody>
                  <a:tcPr>
                    <a:lnTlToBr w="12700" cap="flat" cmpd="sng" algn="ctr">
                      <a:solidFill>
                        <a:schemeClr val="tx1"/>
                      </a:solidFill>
                      <a:prstDash val="solid"/>
                      <a:round/>
                      <a:headEnd type="none" w="med" len="med"/>
                      <a:tailEnd type="none" w="med" len="med"/>
                    </a:lnTlToBr>
                  </a:tcPr>
                </a:tc>
                <a:tc>
                  <a:txBody>
                    <a:bodyPr/>
                    <a:lstStyle/>
                    <a:p>
                      <a:pPr algn="ctr"/>
                      <a:r>
                        <a:rPr kumimoji="1" lang="ja-JP" altLang="en-US" sz="3200" dirty="0" smtClean="0"/>
                        <a:t>子供がいる</a:t>
                      </a:r>
                      <a:endParaRPr kumimoji="1" lang="ja-JP" altLang="en-US" sz="3200" dirty="0"/>
                    </a:p>
                  </a:txBody>
                  <a:tcPr anchor="ctr"/>
                </a:tc>
                <a:tc>
                  <a:txBody>
                    <a:bodyPr/>
                    <a:lstStyle/>
                    <a:p>
                      <a:pPr algn="ctr"/>
                      <a:r>
                        <a:rPr kumimoji="1" lang="ja-JP" altLang="en-US" sz="3200" dirty="0" smtClean="0"/>
                        <a:t>子供がいない</a:t>
                      </a:r>
                      <a:endParaRPr kumimoji="1" lang="ja-JP" altLang="en-US" sz="3200" dirty="0"/>
                    </a:p>
                  </a:txBody>
                  <a:tcPr anchor="ctr"/>
                </a:tc>
              </a:tr>
              <a:tr h="1726572">
                <a:tc>
                  <a:txBody>
                    <a:bodyPr/>
                    <a:lstStyle/>
                    <a:p>
                      <a:pPr algn="ctr"/>
                      <a:endParaRPr kumimoji="1" lang="en-US" altLang="ja-JP" sz="3200" dirty="0" smtClean="0"/>
                    </a:p>
                    <a:p>
                      <a:pPr algn="ctr"/>
                      <a:r>
                        <a:rPr kumimoji="1" lang="ja-JP" altLang="en-US" sz="3200" dirty="0" smtClean="0"/>
                        <a:t>配偶者控除に賛成</a:t>
                      </a:r>
                      <a:endParaRPr kumimoji="1" lang="en-US" altLang="ja-JP" sz="3200" dirty="0" smtClean="0"/>
                    </a:p>
                    <a:p>
                      <a:endParaRPr kumimoji="1" lang="ja-JP" altLang="en-US" dirty="0"/>
                    </a:p>
                  </a:txBody>
                  <a:tcPr>
                    <a:noFill/>
                  </a:tcPr>
                </a:tc>
                <a:tc>
                  <a:txBody>
                    <a:bodyPr/>
                    <a:lstStyle/>
                    <a:p>
                      <a:r>
                        <a:rPr kumimoji="1" lang="ja-JP" altLang="en-US" sz="2400" dirty="0" smtClean="0"/>
                        <a:t>１．税金を払うのはおかしいから</a:t>
                      </a:r>
                      <a:endParaRPr kumimoji="1" lang="en-US" altLang="ja-JP" sz="2400" dirty="0" smtClean="0"/>
                    </a:p>
                    <a:p>
                      <a:r>
                        <a:rPr kumimoji="1" lang="ja-JP" altLang="en-US" sz="2400" dirty="0" smtClean="0"/>
                        <a:t>２．収入が少ない人を守るのは当たり前</a:t>
                      </a:r>
                      <a:endParaRPr kumimoji="1" lang="en-US" altLang="ja-JP" sz="2400" dirty="0" smtClean="0"/>
                    </a:p>
                    <a:p>
                      <a:endParaRPr kumimoji="1" lang="en-US" altLang="ja-JP" dirty="0" smtClean="0"/>
                    </a:p>
                  </a:txBody>
                  <a:tcPr>
                    <a:noFill/>
                  </a:tcPr>
                </a:tc>
                <a:tc>
                  <a:txBody>
                    <a:bodyPr/>
                    <a:lstStyle/>
                    <a:p>
                      <a:r>
                        <a:rPr kumimoji="1" lang="ja-JP" altLang="en-US" sz="2400" dirty="0" smtClean="0"/>
                        <a:t>２．収入が少ない人を守るのは当たり前</a:t>
                      </a:r>
                      <a:endParaRPr kumimoji="1" lang="en-US" altLang="ja-JP" sz="2400" dirty="0" smtClean="0"/>
                    </a:p>
                    <a:p>
                      <a:r>
                        <a:rPr kumimoji="1" lang="ja-JP" altLang="en-US" sz="2400" dirty="0" smtClean="0"/>
                        <a:t>４．ほかにも見直す</a:t>
                      </a:r>
                      <a:endParaRPr kumimoji="1" lang="ja-JP" altLang="en-US" sz="2400" dirty="0"/>
                    </a:p>
                  </a:txBody>
                  <a:tcPr>
                    <a:noFill/>
                  </a:tcPr>
                </a:tc>
              </a:tr>
              <a:tr h="2125920">
                <a:tc>
                  <a:txBody>
                    <a:bodyPr/>
                    <a:lstStyle/>
                    <a:p>
                      <a:pPr algn="ctr"/>
                      <a:endParaRPr kumimoji="1" lang="en-US" altLang="ja-JP" sz="3200" dirty="0" smtClean="0"/>
                    </a:p>
                    <a:p>
                      <a:pPr algn="ctr"/>
                      <a:r>
                        <a:rPr kumimoji="1" lang="ja-JP" altLang="en-US" sz="3200" dirty="0" smtClean="0"/>
                        <a:t>配偶者控除に反対</a:t>
                      </a:r>
                      <a:endParaRPr kumimoji="1" lang="ja-JP" altLang="en-US" sz="3200" dirty="0"/>
                    </a:p>
                  </a:txBody>
                  <a:tcPr/>
                </a:tc>
                <a:tc>
                  <a:txBody>
                    <a:bodyPr/>
                    <a:lstStyle/>
                    <a:p>
                      <a:r>
                        <a:rPr kumimoji="1" lang="ja-JP" altLang="en-US" sz="2400" dirty="0" smtClean="0"/>
                        <a:t>１．税金を納めないのはおかしい</a:t>
                      </a:r>
                      <a:endParaRPr kumimoji="1" lang="en-US" altLang="ja-JP" sz="2400" dirty="0" smtClean="0"/>
                    </a:p>
                    <a:p>
                      <a:r>
                        <a:rPr kumimoji="1" lang="ja-JP" altLang="en-US" sz="2400" dirty="0" smtClean="0"/>
                        <a:t>２．もっと働いてほしい</a:t>
                      </a:r>
                      <a:endParaRPr kumimoji="1" lang="ja-JP" altLang="en-US" sz="2400" dirty="0"/>
                    </a:p>
                  </a:txBody>
                  <a:tcPr/>
                </a:tc>
                <a:tc>
                  <a:txBody>
                    <a:bodyPr/>
                    <a:lstStyle/>
                    <a:p>
                      <a:r>
                        <a:rPr kumimoji="1" lang="ja-JP" altLang="en-US" sz="2400" dirty="0" smtClean="0"/>
                        <a:t>１．もっと働いてほしい</a:t>
                      </a:r>
                      <a:endParaRPr kumimoji="1" lang="en-US" altLang="ja-JP" sz="2400" dirty="0" smtClean="0"/>
                    </a:p>
                    <a:p>
                      <a:r>
                        <a:rPr kumimoji="1" lang="ja-JP" altLang="en-US" sz="2400" dirty="0" smtClean="0"/>
                        <a:t>２．税金を納めないのはおかしい</a:t>
                      </a:r>
                      <a:endParaRPr kumimoji="1" lang="ja-JP" altLang="en-US" sz="2400" dirty="0"/>
                    </a:p>
                  </a:txBody>
                  <a:tcPr/>
                </a:tc>
              </a:tr>
            </a:tbl>
          </a:graphicData>
        </a:graphic>
      </p:graphicFrame>
      <p:sp>
        <p:nvSpPr>
          <p:cNvPr id="13" name="正方形/長方形 12"/>
          <p:cNvSpPr/>
          <p:nvPr/>
        </p:nvSpPr>
        <p:spPr>
          <a:xfrm>
            <a:off x="4072683" y="3731567"/>
            <a:ext cx="3816424" cy="461665"/>
          </a:xfrm>
          <a:prstGeom prst="rect">
            <a:avLst/>
          </a:prstGeom>
          <a:noFill/>
        </p:spPr>
        <p:txBody>
          <a:bodyPr wrap="square" lIns="91440" tIns="45720" rIns="91440" bIns="45720">
            <a:spAutoFit/>
          </a:bodyPr>
          <a:lstStyle/>
          <a:p>
            <a:pPr algn="ctr"/>
            <a:r>
              <a:rPr lang="ja-JP" altLang="en-US" sz="2400" b="0" cap="none" spc="0" dirty="0" smtClean="0">
                <a:ln w="0"/>
                <a:solidFill>
                  <a:schemeClr val="tx1"/>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rPr>
              <a:t>お金がないからしょうがない</a:t>
            </a:r>
            <a:endParaRPr lang="ja-JP" altLang="en-US" sz="2400" b="0" cap="none" spc="0" dirty="0">
              <a:ln w="0"/>
              <a:solidFill>
                <a:schemeClr val="tx1"/>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endParaRPr>
          </a:p>
        </p:txBody>
      </p:sp>
      <p:sp>
        <p:nvSpPr>
          <p:cNvPr id="14" name="正方形/長方形 13"/>
          <p:cNvSpPr/>
          <p:nvPr/>
        </p:nvSpPr>
        <p:spPr>
          <a:xfrm>
            <a:off x="4180695" y="3704963"/>
            <a:ext cx="3600400" cy="5148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462438" y="5834561"/>
            <a:ext cx="2828018" cy="4679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anose="020B0900000000000000" pitchFamily="50" charset="-128"/>
              <a:ea typeface="HGPｺﾞｼｯｸE" panose="020B0900000000000000" pitchFamily="50" charset="-128"/>
            </a:endParaRPr>
          </a:p>
        </p:txBody>
      </p:sp>
      <p:sp>
        <p:nvSpPr>
          <p:cNvPr id="17" name="正方形/長方形 16"/>
          <p:cNvSpPr/>
          <p:nvPr/>
        </p:nvSpPr>
        <p:spPr>
          <a:xfrm>
            <a:off x="4512294" y="5829867"/>
            <a:ext cx="2828018" cy="461665"/>
          </a:xfrm>
          <a:prstGeom prst="rect">
            <a:avLst/>
          </a:prstGeom>
          <a:noFill/>
        </p:spPr>
        <p:txBody>
          <a:bodyPr wrap="none" lIns="91440" tIns="45720" rIns="91440" bIns="45720">
            <a:spAutoFit/>
          </a:bodyPr>
          <a:lstStyle/>
          <a:p>
            <a:pPr algn="ctr"/>
            <a:r>
              <a:rPr lang="ja-JP" altLang="en-US" sz="2400" dirty="0" smtClean="0">
                <a:ln w="0"/>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rPr>
              <a:t>公平性を求めている</a:t>
            </a:r>
            <a:endParaRPr lang="ja-JP" altLang="en-US" sz="2400" b="0" cap="none" spc="0" dirty="0">
              <a:ln w="0"/>
              <a:solidFill>
                <a:schemeClr val="tx1"/>
              </a:solidFill>
              <a:effectLst>
                <a:outerShdw blurRad="38100" dist="19050" dir="2700000" algn="tl" rotWithShape="0">
                  <a:schemeClr val="dk1">
                    <a:alpha val="40000"/>
                  </a:schemeClr>
                </a:outerShdw>
              </a:effectLst>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822325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0"/>
                    </a14:imgEffect>
                  </a14:imgLayer>
                </a14:imgProps>
              </a:ext>
              <a:ext uri="{28A0092B-C50C-407E-A947-70E740481C1C}">
                <a14:useLocalDpi xmlns:a14="http://schemas.microsoft.com/office/drawing/2010/main" val="0"/>
              </a:ext>
            </a:extLst>
          </a:blip>
          <a:stretch>
            <a:fillRect/>
          </a:stretch>
        </p:blipFill>
        <p:spPr>
          <a:xfrm>
            <a:off x="6589740" y="4270484"/>
            <a:ext cx="2554260" cy="2554260"/>
          </a:xfrm>
          <a:prstGeom prst="rect">
            <a:avLst/>
          </a:prstGeom>
        </p:spPr>
      </p:pic>
      <p:sp>
        <p:nvSpPr>
          <p:cNvPr id="2" name="タイトル 1"/>
          <p:cNvSpPr>
            <a:spLocks noGrp="1"/>
          </p:cNvSpPr>
          <p:nvPr>
            <p:ph type="title"/>
          </p:nvPr>
        </p:nvSpPr>
        <p:spPr>
          <a:xfrm>
            <a:off x="553593" y="548680"/>
            <a:ext cx="8229600" cy="1143000"/>
          </a:xfrm>
        </p:spPr>
        <p:txBody>
          <a:bodyPr>
            <a:normAutofit fontScale="90000"/>
          </a:bodyPr>
          <a:lstStyle/>
          <a:p>
            <a:r>
              <a:rPr kumimoji="1" lang="ja-JP" altLang="en-US" dirty="0" smtClean="0"/>
              <a:t>配偶者控除賛否の属性・理由まとめ</a:t>
            </a:r>
            <a:endParaRPr kumimoji="1" lang="ja-JP" altLang="en-US" dirty="0"/>
          </a:p>
        </p:txBody>
      </p:sp>
      <p:sp>
        <p:nvSpPr>
          <p:cNvPr id="3" name="コンテンツ プレースホルダー 2"/>
          <p:cNvSpPr>
            <a:spLocks noGrp="1"/>
          </p:cNvSpPr>
          <p:nvPr>
            <p:ph idx="1"/>
          </p:nvPr>
        </p:nvSpPr>
        <p:spPr>
          <a:xfrm>
            <a:off x="539552" y="1844824"/>
            <a:ext cx="8064896" cy="3888432"/>
          </a:xfrm>
        </p:spPr>
        <p:txBody>
          <a:bodyPr>
            <a:noAutofit/>
          </a:bodyPr>
          <a:lstStyle/>
          <a:p>
            <a:r>
              <a:rPr lang="ja-JP" altLang="en-US" sz="3600" dirty="0" smtClean="0"/>
              <a:t>賛否の属性を探ると、子供のいる・いないで賛否に大きな影響を与えている。</a:t>
            </a:r>
            <a:endParaRPr lang="en-US" altLang="ja-JP" sz="3600" dirty="0" smtClean="0"/>
          </a:p>
          <a:p>
            <a:r>
              <a:rPr lang="ja-JP" altLang="en-US" sz="3600" dirty="0"/>
              <a:t>子供</a:t>
            </a:r>
            <a:r>
              <a:rPr lang="ja-JP" altLang="en-US" sz="3600" dirty="0" smtClean="0"/>
              <a:t>の有無で、配偶者控除の賛否の理由に違いはなかった。</a:t>
            </a:r>
            <a:endParaRPr lang="en-US" altLang="ja-JP" sz="3600" dirty="0"/>
          </a:p>
          <a:p>
            <a:r>
              <a:rPr lang="ja-JP" altLang="en-US" sz="3600" dirty="0" smtClean="0"/>
              <a:t>ではなぜ子供がいる人が配偶者控除を支持しているのか？</a:t>
            </a:r>
            <a:endParaRPr lang="en-US" altLang="ja-JP" sz="3600" dirty="0" smtClean="0"/>
          </a:p>
        </p:txBody>
      </p:sp>
    </p:spTree>
    <p:extLst>
      <p:ext uri="{BB962C8B-B14F-4D97-AF65-F5344CB8AC3E}">
        <p14:creationId xmlns:p14="http://schemas.microsoft.com/office/powerpoint/2010/main" val="1747949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子供</a:t>
            </a:r>
            <a:r>
              <a:rPr lang="ja-JP" altLang="en-US" dirty="0" smtClean="0"/>
              <a:t>がいる</a:t>
            </a:r>
            <a:r>
              <a:rPr lang="ja-JP" altLang="en-US" dirty="0"/>
              <a:t>世帯</a:t>
            </a:r>
            <a:r>
              <a:rPr lang="ja-JP" altLang="en-US" dirty="0" smtClean="0"/>
              <a:t>の女性の働き方の</a:t>
            </a:r>
            <a:r>
              <a:rPr lang="en-US" altLang="ja-JP" dirty="0" smtClean="0"/>
              <a:t/>
            </a:r>
            <a:br>
              <a:rPr lang="en-US" altLang="ja-JP" dirty="0" smtClean="0"/>
            </a:br>
            <a:r>
              <a:rPr lang="ja-JP" altLang="en-US" dirty="0" smtClean="0"/>
              <a:t>平均像</a:t>
            </a:r>
            <a:endParaRPr kumimoji="1" lang="ja-JP" altLang="en-US" dirty="0"/>
          </a:p>
        </p:txBody>
      </p:sp>
      <p:sp>
        <p:nvSpPr>
          <p:cNvPr id="3" name="コンテンツ プレースホルダー 2"/>
          <p:cNvSpPr>
            <a:spLocks noGrp="1"/>
          </p:cNvSpPr>
          <p:nvPr>
            <p:ph idx="1"/>
          </p:nvPr>
        </p:nvSpPr>
        <p:spPr>
          <a:xfrm>
            <a:off x="457200" y="1628800"/>
            <a:ext cx="8229600" cy="4525963"/>
          </a:xfrm>
        </p:spPr>
        <p:txBody>
          <a:bodyPr>
            <a:normAutofit/>
          </a:bodyPr>
          <a:lstStyle/>
          <a:p>
            <a:r>
              <a:rPr lang="ja-JP" altLang="en-US" dirty="0" smtClean="0"/>
              <a:t>パート全国平均時給</a:t>
            </a:r>
            <a:r>
              <a:rPr lang="en-US" altLang="ja-JP" dirty="0" smtClean="0"/>
              <a:t>969</a:t>
            </a:r>
            <a:r>
              <a:rPr lang="ja-JP" altLang="en-US" dirty="0" smtClean="0"/>
              <a:t>円</a:t>
            </a:r>
            <a:endParaRPr lang="en-US" altLang="ja-JP" dirty="0" smtClean="0"/>
          </a:p>
          <a:p>
            <a:pPr marL="0" indent="0">
              <a:buNone/>
            </a:pPr>
            <a:r>
              <a:rPr lang="ja-JP" altLang="en-US" dirty="0" smtClean="0"/>
              <a:t>保育</a:t>
            </a:r>
            <a:r>
              <a:rPr lang="ja-JP" altLang="en-US" dirty="0"/>
              <a:t>時間</a:t>
            </a:r>
            <a:r>
              <a:rPr lang="ja-JP" altLang="en-US" dirty="0" smtClean="0"/>
              <a:t>が１６：００までとし</a:t>
            </a:r>
            <a:r>
              <a:rPr lang="ja-JP" altLang="en-US" dirty="0"/>
              <a:t>、</a:t>
            </a:r>
            <a:r>
              <a:rPr lang="en-US" altLang="ja-JP" dirty="0" smtClean="0"/>
              <a:t>9</a:t>
            </a:r>
            <a:r>
              <a:rPr lang="ja-JP" altLang="en-US" dirty="0" smtClean="0"/>
              <a:t>か</a:t>
            </a:r>
            <a:r>
              <a:rPr lang="ja-JP" altLang="en-US" dirty="0"/>
              <a:t>ら</a:t>
            </a:r>
            <a:r>
              <a:rPr lang="en-US" altLang="ja-JP" dirty="0" smtClean="0"/>
              <a:t>15</a:t>
            </a:r>
            <a:r>
              <a:rPr lang="ja-JP" altLang="en-US" dirty="0" smtClean="0"/>
              <a:t>時の</a:t>
            </a:r>
            <a:r>
              <a:rPr lang="en-US" altLang="ja-JP" dirty="0" smtClean="0"/>
              <a:t>5</a:t>
            </a:r>
            <a:r>
              <a:rPr lang="ja-JP" altLang="en-US" dirty="0" smtClean="0"/>
              <a:t>時間労働（</a:t>
            </a:r>
            <a:r>
              <a:rPr lang="en-US" altLang="ja-JP" dirty="0" smtClean="0"/>
              <a:t>1</a:t>
            </a:r>
            <a:r>
              <a:rPr lang="ja-JP" altLang="en-US" dirty="0" smtClean="0"/>
              <a:t>時間休憩含む）</a:t>
            </a:r>
            <a:endParaRPr lang="en-US" altLang="ja-JP" dirty="0" smtClean="0"/>
          </a:p>
          <a:p>
            <a:pPr marL="0" indent="0">
              <a:buNone/>
            </a:pPr>
            <a:r>
              <a:rPr lang="ja-JP" altLang="en-US" dirty="0" smtClean="0"/>
              <a:t>９６９円</a:t>
            </a:r>
            <a:r>
              <a:rPr lang="en-US" altLang="ja-JP" dirty="0" smtClean="0"/>
              <a:t>×5</a:t>
            </a:r>
            <a:r>
              <a:rPr lang="ja-JP" altLang="en-US" dirty="0" smtClean="0"/>
              <a:t>時間</a:t>
            </a:r>
            <a:r>
              <a:rPr lang="en-US" altLang="ja-JP" dirty="0" smtClean="0"/>
              <a:t>×20</a:t>
            </a:r>
            <a:r>
              <a:rPr lang="ja-JP" altLang="en-US" dirty="0" smtClean="0"/>
              <a:t>日＝</a:t>
            </a:r>
            <a:r>
              <a:rPr lang="en-US" altLang="ja-JP" dirty="0" smtClean="0"/>
              <a:t>96,900</a:t>
            </a:r>
            <a:r>
              <a:rPr lang="ja-JP" altLang="en-US" dirty="0" smtClean="0"/>
              <a:t>円</a:t>
            </a:r>
            <a:r>
              <a:rPr lang="en-US" altLang="ja-JP" dirty="0" smtClean="0"/>
              <a:t>/</a:t>
            </a:r>
            <a:r>
              <a:rPr lang="ja-JP" altLang="en-US" dirty="0" smtClean="0"/>
              <a:t>月</a:t>
            </a:r>
            <a:endParaRPr lang="en-US" altLang="ja-JP" dirty="0" smtClean="0"/>
          </a:p>
          <a:p>
            <a:pPr marL="0" indent="0">
              <a:buNone/>
            </a:pPr>
            <a:r>
              <a:rPr lang="ja-JP" altLang="en-US" dirty="0" smtClean="0"/>
              <a:t>年</a:t>
            </a:r>
            <a:r>
              <a:rPr lang="en-US" altLang="ja-JP" dirty="0" smtClean="0"/>
              <a:t>103</a:t>
            </a:r>
            <a:r>
              <a:rPr lang="ja-JP" altLang="en-US" dirty="0" smtClean="0"/>
              <a:t>万に収めようとすると約</a:t>
            </a:r>
            <a:r>
              <a:rPr lang="en-US" altLang="ja-JP" dirty="0" smtClean="0"/>
              <a:t>85,000</a:t>
            </a:r>
            <a:r>
              <a:rPr lang="ja-JP" altLang="en-US" dirty="0" smtClean="0"/>
              <a:t>円以内</a:t>
            </a:r>
            <a:endParaRPr lang="en-US" altLang="ja-JP" dirty="0" smtClean="0"/>
          </a:p>
          <a:p>
            <a:pPr marL="0" indent="0">
              <a:buNone/>
            </a:pPr>
            <a:endParaRPr lang="en-US" altLang="ja-JP" dirty="0" smtClean="0"/>
          </a:p>
          <a:p>
            <a:pPr marL="0" indent="0">
              <a:buNone/>
            </a:pPr>
            <a:r>
              <a:rPr lang="ja-JP" altLang="en-US" dirty="0" smtClean="0"/>
              <a:t>つまり子供がいる人は配偶者控除内で働くのが精いっぱいである。</a:t>
            </a:r>
            <a:endParaRPr lang="en-US" altLang="ja-JP" dirty="0" smtClean="0"/>
          </a:p>
        </p:txBody>
      </p:sp>
      <p:sp>
        <p:nvSpPr>
          <p:cNvPr id="4" name="右矢印 3"/>
          <p:cNvSpPr/>
          <p:nvPr/>
        </p:nvSpPr>
        <p:spPr>
          <a:xfrm rot="5400000">
            <a:off x="3959932" y="4545124"/>
            <a:ext cx="648072" cy="43204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6669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本研究の結論</a:t>
            </a:r>
            <a:r>
              <a:rPr kumimoji="1" lang="en-US" altLang="ja-JP" dirty="0" smtClean="0"/>
              <a:t/>
            </a:r>
            <a:br>
              <a:rPr kumimoji="1" lang="en-US" altLang="ja-JP" dirty="0" smtClean="0"/>
            </a:br>
            <a:r>
              <a:rPr lang="ja-JP" altLang="en-US" dirty="0"/>
              <a:t>（</a:t>
            </a:r>
            <a:r>
              <a:rPr kumimoji="1" lang="ja-JP" altLang="en-US" dirty="0" smtClean="0"/>
              <a:t>これからの政府がとりうる方向性）</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配偶者控除は主婦がパートで働いて稼げる</a:t>
            </a:r>
            <a:r>
              <a:rPr lang="ja-JP" altLang="en-US" dirty="0" smtClean="0"/>
              <a:t>ギリギリのラインであるため控除をなくすだけ</a:t>
            </a:r>
            <a:r>
              <a:rPr lang="ja-JP" altLang="en-US" dirty="0"/>
              <a:t>で</a:t>
            </a:r>
            <a:r>
              <a:rPr lang="ja-JP" altLang="en-US" dirty="0" smtClean="0"/>
              <a:t>は、女性の労働供給は増えず。ただの増税になってしまう可能性がある。</a:t>
            </a:r>
            <a:endParaRPr kumimoji="1" lang="en-US" altLang="ja-JP" dirty="0" smtClean="0"/>
          </a:p>
          <a:p>
            <a:r>
              <a:rPr lang="ja-JP" altLang="en-US" dirty="0" smtClean="0"/>
              <a:t>配偶者</a:t>
            </a:r>
            <a:r>
              <a:rPr lang="ja-JP" altLang="en-US" dirty="0"/>
              <a:t>控除</a:t>
            </a:r>
            <a:r>
              <a:rPr lang="ja-JP" altLang="en-US" dirty="0" smtClean="0"/>
              <a:t>を廃止・見直しをするなら、</a:t>
            </a:r>
            <a:r>
              <a:rPr lang="ja-JP" altLang="en-US" dirty="0"/>
              <a:t>夫婦</a:t>
            </a:r>
            <a:r>
              <a:rPr lang="ja-JP" altLang="en-US" dirty="0" smtClean="0"/>
              <a:t>だけに焦点を当てるのではなく、子供についてどうするのかもセットにして議論をしなくてはいけない。</a:t>
            </a:r>
            <a:endParaRPr lang="en-US" altLang="ja-JP" dirty="0" smtClean="0"/>
          </a:p>
          <a:p>
            <a:r>
              <a:rPr kumimoji="1" lang="ja-JP" altLang="en-US" dirty="0"/>
              <a:t>安倍政権</a:t>
            </a:r>
            <a:r>
              <a:rPr kumimoji="1" lang="ja-JP" altLang="en-US" dirty="0" smtClean="0"/>
              <a:t>の掲げる「女性の活躍」の為に配偶者控除を廃止したとしても女性の労働は</a:t>
            </a:r>
            <a:r>
              <a:rPr lang="ja-JP" altLang="en-US" dirty="0" smtClean="0"/>
              <a:t>それほど増加しないと考えられる</a:t>
            </a:r>
            <a:r>
              <a:rPr kumimoji="1" lang="ja-JP" altLang="en-US" dirty="0" smtClean="0"/>
              <a:t>。</a:t>
            </a:r>
            <a:endParaRPr kumimoji="1" lang="ja-JP" altLang="en-US" dirty="0"/>
          </a:p>
        </p:txBody>
      </p:sp>
    </p:spTree>
    <p:extLst>
      <p:ext uri="{BB962C8B-B14F-4D97-AF65-F5344CB8AC3E}">
        <p14:creationId xmlns:p14="http://schemas.microsoft.com/office/powerpoint/2010/main" val="3312044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6" name="コンテンツ プレースホルダー 5"/>
          <p:cNvSpPr>
            <a:spLocks noGrp="1"/>
          </p:cNvSpPr>
          <p:nvPr>
            <p:ph idx="1"/>
          </p:nvPr>
        </p:nvSpPr>
        <p:spPr/>
        <p:txBody>
          <a:bodyPr>
            <a:normAutofit lnSpcReduction="10000"/>
          </a:bodyPr>
          <a:lstStyle/>
          <a:p>
            <a:r>
              <a:rPr lang="en-US" altLang="ja-JP" sz="2400" dirty="0"/>
              <a:t>2014</a:t>
            </a:r>
            <a:r>
              <a:rPr lang="ja-JP" altLang="en-US" sz="2400" dirty="0"/>
              <a:t>　</a:t>
            </a:r>
            <a:r>
              <a:rPr lang="en-US" altLang="ja-JP" sz="2400" dirty="0"/>
              <a:t>11/8</a:t>
            </a:r>
            <a:r>
              <a:rPr lang="ja-JP" altLang="en-US" sz="2400" dirty="0"/>
              <a:t>　朝日新聞</a:t>
            </a:r>
            <a:r>
              <a:rPr lang="ja-JP" altLang="en-US" sz="2400" dirty="0" smtClean="0"/>
              <a:t>デジタル</a:t>
            </a:r>
            <a:endParaRPr lang="en-US" altLang="ja-JP" sz="2400" dirty="0"/>
          </a:p>
          <a:p>
            <a:r>
              <a:rPr lang="en-US" altLang="ja-JP" sz="2400" dirty="0"/>
              <a:t>Huff post career </a:t>
            </a:r>
            <a:r>
              <a:rPr lang="ja-JP" altLang="en-US" sz="2400" dirty="0"/>
              <a:t>データで考える共働きが増えているのに配偶者控除「存続派」が大多数な</a:t>
            </a:r>
            <a:r>
              <a:rPr lang="ja-JP" altLang="en-US" sz="2400" dirty="0" smtClean="0"/>
              <a:t>わけ</a:t>
            </a:r>
            <a:endParaRPr lang="en-US" altLang="ja-JP" sz="2400" dirty="0" smtClean="0"/>
          </a:p>
          <a:p>
            <a:r>
              <a:rPr lang="ja-JP" altLang="en-US" sz="2400" dirty="0"/>
              <a:t>株式会社ブライド・</a:t>
            </a:r>
            <a:r>
              <a:rPr lang="ja-JP" altLang="en-US" sz="2400" dirty="0" smtClean="0"/>
              <a:t>ウェイ子育て</a:t>
            </a:r>
            <a:r>
              <a:rPr lang="ja-JP" altLang="en-US" sz="2400" dirty="0"/>
              <a:t>・育児支援ポータルサイト「こそだて」にて３０代女性会員のアンケートを基に</a:t>
            </a:r>
            <a:r>
              <a:rPr lang="ja-JP" altLang="en-US" sz="2400" dirty="0" smtClean="0"/>
              <a:t>作成</a:t>
            </a:r>
            <a:endParaRPr lang="en-US" altLang="ja-JP" sz="2400" dirty="0" smtClean="0"/>
          </a:p>
          <a:p>
            <a:r>
              <a:rPr lang="ja-JP" altLang="en-US" sz="2400" dirty="0"/>
              <a:t>短時間労働者実態調査平成</a:t>
            </a:r>
            <a:r>
              <a:rPr lang="ja-JP" altLang="en-US" sz="2400" dirty="0" smtClean="0"/>
              <a:t>２２年度版</a:t>
            </a:r>
            <a:endParaRPr lang="en-US" altLang="ja-JP" sz="2400" dirty="0"/>
          </a:p>
          <a:p>
            <a:r>
              <a:rPr lang="ja-JP" altLang="en-US" sz="2400" dirty="0" smtClean="0"/>
              <a:t>日本</a:t>
            </a:r>
            <a:r>
              <a:rPr lang="ja-JP" altLang="en-US" sz="2400" dirty="0"/>
              <a:t>経済新聞　</a:t>
            </a:r>
            <a:r>
              <a:rPr lang="en-US" altLang="ja-JP" sz="2400" dirty="0"/>
              <a:t>2014/7/5</a:t>
            </a:r>
            <a:r>
              <a:rPr lang="ja-JP" altLang="en-US" sz="2400" dirty="0" smtClean="0"/>
              <a:t>電子版</a:t>
            </a:r>
            <a:r>
              <a:rPr lang="en-US" altLang="ja-JP" sz="2400" dirty="0"/>
              <a:t> </a:t>
            </a:r>
            <a:r>
              <a:rPr lang="ja-JP" altLang="en-US" sz="2400" dirty="0" smtClean="0"/>
              <a:t>配偶者</a:t>
            </a:r>
            <a:r>
              <a:rPr lang="ja-JP" altLang="en-US" sz="2400" dirty="0"/>
              <a:t>控除</a:t>
            </a:r>
            <a:r>
              <a:rPr lang="ja-JP" altLang="en-US" sz="2400" dirty="0" smtClean="0"/>
              <a:t>の</a:t>
            </a:r>
            <a:r>
              <a:rPr lang="ja-JP" altLang="en-US" sz="2400" dirty="0"/>
              <a:t>見直しで働く女性は増える</a:t>
            </a:r>
            <a:r>
              <a:rPr lang="ja-JP" altLang="en-US" sz="2400" dirty="0" smtClean="0"/>
              <a:t>？</a:t>
            </a:r>
            <a:endParaRPr lang="en-US" altLang="ja-JP" sz="2400" dirty="0" smtClean="0"/>
          </a:p>
          <a:p>
            <a:r>
              <a:rPr lang="ja-JP" altLang="en-US" sz="2400" dirty="0" smtClean="0"/>
              <a:t>国会国立図書館配偶者控除見直しに関する議論</a:t>
            </a:r>
            <a:r>
              <a:rPr lang="en-US" altLang="ja-JP" sz="2400" dirty="0" smtClean="0"/>
              <a:t>2015/1/15</a:t>
            </a:r>
          </a:p>
          <a:p>
            <a:r>
              <a:rPr lang="ja-JP" altLang="en-US" sz="2400" dirty="0" smtClean="0"/>
              <a:t>平成</a:t>
            </a:r>
            <a:r>
              <a:rPr lang="en-US" altLang="ja-JP" sz="2400" dirty="0" smtClean="0"/>
              <a:t>26</a:t>
            </a:r>
            <a:r>
              <a:rPr lang="ja-JP" altLang="en-US" sz="2400" dirty="0" smtClean="0"/>
              <a:t>年度版　演習所得税法全国経理協会所得税法テキスト　公益財団法人全国経理教育協会編</a:t>
            </a:r>
            <a:endParaRPr lang="ja-JP" altLang="en-US" sz="2400" dirty="0"/>
          </a:p>
          <a:p>
            <a:endParaRPr lang="en-US" altLang="ja-JP" sz="2400" dirty="0" smtClean="0"/>
          </a:p>
          <a:p>
            <a:endParaRPr lang="ja-JP" altLang="en-US" sz="2400" dirty="0"/>
          </a:p>
          <a:p>
            <a:endParaRPr lang="ja-JP" altLang="en-US" sz="2400" b="1" dirty="0"/>
          </a:p>
          <a:p>
            <a:endParaRPr lang="ja-JP" altLang="en-US" sz="2400" b="1" dirty="0"/>
          </a:p>
          <a:p>
            <a:endParaRPr lang="ja-JP" altLang="en-US" dirty="0"/>
          </a:p>
          <a:p>
            <a:endParaRPr kumimoji="1" lang="ja-JP" altLang="en-US" dirty="0"/>
          </a:p>
        </p:txBody>
      </p:sp>
    </p:spTree>
    <p:extLst>
      <p:ext uri="{BB962C8B-B14F-4D97-AF65-F5344CB8AC3E}">
        <p14:creationId xmlns:p14="http://schemas.microsoft.com/office/powerpoint/2010/main" val="418494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配偶者</a:t>
            </a:r>
            <a:r>
              <a:rPr lang="ja-JP" altLang="en-US" dirty="0"/>
              <a:t>控除</a:t>
            </a:r>
            <a:r>
              <a:rPr lang="ja-JP" altLang="en-US" dirty="0" smtClean="0"/>
              <a:t>と</a:t>
            </a:r>
            <a:r>
              <a:rPr lang="ja-JP" altLang="en-US" dirty="0"/>
              <a:t>は</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smtClean="0"/>
              <a:t>お母さん「そろそろ仕事調整しないと</a:t>
            </a:r>
            <a:r>
              <a:rPr lang="en-US" altLang="ja-JP" b="1" dirty="0" smtClean="0"/>
              <a:t>….</a:t>
            </a:r>
            <a:r>
              <a:rPr lang="ja-JP" altLang="en-US" b="1" dirty="0" smtClean="0"/>
              <a:t>」</a:t>
            </a:r>
            <a:endParaRPr lang="en-US" altLang="ja-JP" b="1" dirty="0" smtClean="0"/>
          </a:p>
          <a:p>
            <a:pPr marL="0" indent="0">
              <a:buNone/>
            </a:pPr>
            <a:r>
              <a:rPr lang="ja-JP" altLang="en-US" b="1" dirty="0" smtClean="0"/>
              <a:t>アルバイト先のパートさん</a:t>
            </a:r>
            <a:endParaRPr lang="en-US" altLang="ja-JP" b="1" dirty="0" smtClean="0"/>
          </a:p>
          <a:p>
            <a:pPr marL="0" indent="0">
              <a:buNone/>
            </a:pPr>
            <a:r>
              <a:rPr lang="ja-JP" altLang="en-US" b="1" dirty="0" smtClean="0"/>
              <a:t>「控除が</a:t>
            </a:r>
            <a:r>
              <a:rPr lang="ja-JP" altLang="en-US" b="1" dirty="0"/>
              <a:t>あるから</a:t>
            </a:r>
            <a:r>
              <a:rPr lang="ja-JP" altLang="en-US" b="1" dirty="0" smtClean="0"/>
              <a:t>これ以上働けない」</a:t>
            </a:r>
            <a:endParaRPr lang="en-US" altLang="ja-JP" b="1" dirty="0" smtClean="0"/>
          </a:p>
          <a:p>
            <a:pPr marL="0" indent="0">
              <a:buNone/>
            </a:pPr>
            <a:r>
              <a:rPr lang="ja-JP" altLang="en-US" b="1" dirty="0" smtClean="0"/>
              <a:t>というのを聞いたことがありますか</a:t>
            </a:r>
            <a:r>
              <a:rPr lang="en-US" altLang="ja-JP" b="1" dirty="0" smtClean="0"/>
              <a:t>….?</a:t>
            </a:r>
          </a:p>
          <a:p>
            <a:pPr marL="0" indent="0">
              <a:buNone/>
            </a:pPr>
            <a:r>
              <a:rPr lang="ja-JP" altLang="en-US" b="1" dirty="0" smtClean="0"/>
              <a:t>実はこれが</a:t>
            </a:r>
            <a:endParaRPr lang="en-US" altLang="ja-JP" b="1" dirty="0" smtClean="0"/>
          </a:p>
          <a:p>
            <a:pPr marL="0" indent="0">
              <a:buNone/>
            </a:pPr>
            <a:r>
              <a:rPr kumimoji="1" lang="ja-JP" altLang="en-US" sz="7200" dirty="0" smtClean="0">
                <a:solidFill>
                  <a:srgbClr val="00B050"/>
                </a:solidFill>
              </a:rPr>
              <a:t>配偶者控除</a:t>
            </a:r>
            <a:r>
              <a:rPr kumimoji="1" lang="ja-JP" altLang="en-US" b="1" dirty="0" smtClean="0"/>
              <a:t>なのです。</a:t>
            </a:r>
            <a:endParaRPr kumimoji="1" lang="ja-JP" altLang="en-US" sz="7200" b="1"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1428" y="3645024"/>
            <a:ext cx="1705372" cy="1705372"/>
          </a:xfrm>
          <a:prstGeom prst="rect">
            <a:avLst/>
          </a:prstGeom>
        </p:spPr>
      </p:pic>
    </p:spTree>
    <p:extLst>
      <p:ext uri="{BB962C8B-B14F-4D97-AF65-F5344CB8AC3E}">
        <p14:creationId xmlns:p14="http://schemas.microsoft.com/office/powerpoint/2010/main" val="32340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配偶者控除って何</a:t>
            </a:r>
            <a:r>
              <a:rPr lang="en-US" altLang="ja-JP" dirty="0" smtClean="0"/>
              <a:t>????</a:t>
            </a:r>
            <a:endParaRPr kumimoji="1" lang="ja-JP" altLang="en-US" dirty="0"/>
          </a:p>
        </p:txBody>
      </p:sp>
      <p:grpSp>
        <p:nvGrpSpPr>
          <p:cNvPr id="26" name="グループ化 25"/>
          <p:cNvGrpSpPr/>
          <p:nvPr/>
        </p:nvGrpSpPr>
        <p:grpSpPr>
          <a:xfrm>
            <a:off x="2612283" y="1583900"/>
            <a:ext cx="6640237" cy="1384995"/>
            <a:chOff x="2612283" y="1583900"/>
            <a:chExt cx="6640237" cy="1384995"/>
          </a:xfrm>
        </p:grpSpPr>
        <p:sp>
          <p:nvSpPr>
            <p:cNvPr id="15" name="テキスト ボックス 14"/>
            <p:cNvSpPr txBox="1"/>
            <p:nvPr/>
          </p:nvSpPr>
          <p:spPr>
            <a:xfrm>
              <a:off x="2612283" y="1583900"/>
              <a:ext cx="4536504" cy="1384995"/>
            </a:xfrm>
            <a:prstGeom prst="rect">
              <a:avLst/>
            </a:prstGeom>
            <a:noFill/>
          </p:spPr>
          <p:txBody>
            <a:bodyPr wrap="square" rtlCol="0">
              <a:spAutoFit/>
            </a:bodyPr>
            <a:lstStyle/>
            <a:p>
              <a:r>
                <a:rPr kumimoji="1" lang="ja-JP" altLang="en-US" sz="2800" b="1" dirty="0" smtClean="0"/>
                <a:t>奥さん　年収１０３万円</a:t>
              </a:r>
              <a:endParaRPr kumimoji="1" lang="en-US" altLang="ja-JP" sz="2800" b="1" dirty="0" smtClean="0"/>
            </a:p>
            <a:p>
              <a:r>
                <a:rPr kumimoji="1" lang="ja-JP" altLang="en-US" sz="2800" b="1" dirty="0" smtClean="0"/>
                <a:t>　　　　　　　</a:t>
              </a:r>
              <a:endParaRPr kumimoji="1" lang="en-US" altLang="ja-JP" sz="2800" b="1" dirty="0" smtClean="0"/>
            </a:p>
            <a:p>
              <a:endParaRPr kumimoji="1" lang="en-US" altLang="ja-JP" sz="2800" b="1" dirty="0" smtClean="0"/>
            </a:p>
          </p:txBody>
        </p:sp>
        <p:sp>
          <p:nvSpPr>
            <p:cNvPr id="16" name="右矢印 15"/>
            <p:cNvSpPr/>
            <p:nvPr/>
          </p:nvSpPr>
          <p:spPr>
            <a:xfrm>
              <a:off x="2699792" y="2202375"/>
              <a:ext cx="936104" cy="459950"/>
            </a:xfrm>
            <a:prstGeom prst="rightArrow">
              <a:avLst/>
            </a:prstGeom>
            <a:solidFill>
              <a:srgbClr val="92D050"/>
            </a:solidFill>
            <a:ln>
              <a:solidFill>
                <a:srgbClr val="92D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3635896" y="2202375"/>
              <a:ext cx="5616624" cy="523220"/>
            </a:xfrm>
            <a:prstGeom prst="rect">
              <a:avLst/>
            </a:prstGeom>
            <a:noFill/>
          </p:spPr>
          <p:txBody>
            <a:bodyPr wrap="square" rtlCol="0">
              <a:spAutoFit/>
            </a:bodyPr>
            <a:lstStyle/>
            <a:p>
              <a:r>
                <a:rPr kumimoji="1" lang="ja-JP" altLang="en-US" sz="2800" b="1" dirty="0" smtClean="0"/>
                <a:t>奥さん「これで</a:t>
              </a:r>
              <a:r>
                <a:rPr lang="ja-JP" altLang="en-US" sz="2800" b="1" dirty="0"/>
                <a:t>は</a:t>
              </a:r>
              <a:r>
                <a:rPr kumimoji="1" lang="ja-JP" altLang="en-US" sz="2800" b="1" dirty="0" smtClean="0"/>
                <a:t>生活は厳しいわ</a:t>
              </a:r>
              <a:r>
                <a:rPr kumimoji="1" lang="en-US" altLang="ja-JP" sz="2800" b="1" dirty="0" smtClean="0"/>
                <a:t>…</a:t>
              </a:r>
              <a:r>
                <a:rPr kumimoji="1" lang="ja-JP" altLang="en-US" sz="2800" b="1" dirty="0" smtClean="0"/>
                <a:t>」</a:t>
              </a:r>
              <a:endParaRPr kumimoji="1" lang="ja-JP" altLang="en-US" sz="2800" b="1" dirty="0"/>
            </a:p>
          </p:txBody>
        </p:sp>
      </p:grpSp>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86" y="3482099"/>
            <a:ext cx="1850568" cy="1387926"/>
          </a:xfrm>
          <a:prstGeom prst="rect">
            <a:avLst/>
          </a:prstGeom>
        </p:spPr>
      </p:pic>
      <p:sp>
        <p:nvSpPr>
          <p:cNvPr id="20" name="下矢印 19"/>
          <p:cNvSpPr/>
          <p:nvPr/>
        </p:nvSpPr>
        <p:spPr>
          <a:xfrm>
            <a:off x="3812400" y="2994367"/>
            <a:ext cx="687592" cy="83688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046" y="1488835"/>
            <a:ext cx="1872208" cy="1404156"/>
          </a:xfrm>
          <a:prstGeom prst="rect">
            <a:avLst/>
          </a:prstGeom>
        </p:spPr>
      </p:pic>
      <p:sp>
        <p:nvSpPr>
          <p:cNvPr id="25" name="テキスト ボックス 24"/>
          <p:cNvSpPr txBox="1"/>
          <p:nvPr/>
        </p:nvSpPr>
        <p:spPr>
          <a:xfrm>
            <a:off x="2771800" y="4005064"/>
            <a:ext cx="6210436" cy="1384995"/>
          </a:xfrm>
          <a:prstGeom prst="rect">
            <a:avLst/>
          </a:prstGeom>
          <a:noFill/>
        </p:spPr>
        <p:txBody>
          <a:bodyPr wrap="square" rtlCol="0">
            <a:spAutoFit/>
          </a:bodyPr>
          <a:lstStyle/>
          <a:p>
            <a:r>
              <a:rPr kumimoji="1" lang="ja-JP" altLang="en-US" sz="2800" b="1" dirty="0" smtClean="0"/>
              <a:t>国「ふむ</a:t>
            </a:r>
            <a:r>
              <a:rPr kumimoji="1" lang="en-US" altLang="ja-JP" sz="2800" b="1" dirty="0" smtClean="0"/>
              <a:t>…</a:t>
            </a:r>
            <a:r>
              <a:rPr kumimoji="1" lang="ja-JP" altLang="en-US" sz="2800" b="1" dirty="0" smtClean="0"/>
              <a:t>では旦那の所得税を計算するときに</a:t>
            </a:r>
            <a:r>
              <a:rPr lang="en-US" altLang="ja-JP" sz="2800" b="1" dirty="0" smtClean="0"/>
              <a:t>38</a:t>
            </a:r>
            <a:r>
              <a:rPr lang="ja-JP" altLang="en-US" sz="2800" b="1" dirty="0"/>
              <a:t>万</a:t>
            </a:r>
            <a:r>
              <a:rPr lang="ja-JP" altLang="en-US" sz="2800" b="1" dirty="0" smtClean="0"/>
              <a:t>円</a:t>
            </a:r>
            <a:r>
              <a:rPr kumimoji="1" lang="ja-JP" altLang="en-US" sz="2800" b="1" dirty="0" smtClean="0"/>
              <a:t>お金を</a:t>
            </a:r>
            <a:r>
              <a:rPr lang="ja-JP" altLang="en-US" sz="2800" b="1" dirty="0" smtClean="0"/>
              <a:t>引いて</a:t>
            </a:r>
            <a:r>
              <a:rPr lang="ja-JP" altLang="en-US" sz="2800" b="1" dirty="0"/>
              <a:t>あ</a:t>
            </a:r>
            <a:r>
              <a:rPr lang="ja-JP" altLang="en-US" sz="2800" b="1" dirty="0" smtClean="0"/>
              <a:t>げよう</a:t>
            </a:r>
            <a:r>
              <a:rPr lang="en-US" altLang="ja-JP" sz="2800" b="1" dirty="0" smtClean="0"/>
              <a:t>….]</a:t>
            </a:r>
          </a:p>
          <a:p>
            <a:endParaRPr lang="en-US" altLang="ja-JP" sz="2800" b="1" dirty="0" smtClean="0"/>
          </a:p>
        </p:txBody>
      </p:sp>
      <p:sp>
        <p:nvSpPr>
          <p:cNvPr id="27" name="テキスト ボックス 26"/>
          <p:cNvSpPr txBox="1"/>
          <p:nvPr/>
        </p:nvSpPr>
        <p:spPr>
          <a:xfrm>
            <a:off x="439976" y="5157192"/>
            <a:ext cx="9172584" cy="1446550"/>
          </a:xfrm>
          <a:prstGeom prst="rect">
            <a:avLst/>
          </a:prstGeom>
          <a:noFill/>
        </p:spPr>
        <p:txBody>
          <a:bodyPr wrap="square" rtlCol="0">
            <a:spAutoFit/>
          </a:bodyPr>
          <a:lstStyle/>
          <a:p>
            <a:r>
              <a:rPr kumimoji="1" lang="ja-JP" altLang="en-US" sz="2800" b="1" dirty="0" smtClean="0"/>
              <a:t>奥さんの収入から控除（お金をさし引</a:t>
            </a:r>
            <a:r>
              <a:rPr lang="ja-JP" altLang="en-US" sz="2800" b="1" dirty="0" smtClean="0"/>
              <a:t>く</a:t>
            </a:r>
            <a:r>
              <a:rPr kumimoji="1" lang="ja-JP" altLang="en-US" sz="2800" b="1" dirty="0" smtClean="0"/>
              <a:t>）</a:t>
            </a:r>
            <a:r>
              <a:rPr lang="ja-JP" altLang="en-US" sz="2800" b="1" dirty="0" smtClean="0"/>
              <a:t>するの</a:t>
            </a:r>
            <a:r>
              <a:rPr kumimoji="1" lang="ja-JP" altLang="en-US" sz="2800" b="1" dirty="0" smtClean="0"/>
              <a:t>ではなく</a:t>
            </a:r>
            <a:endParaRPr kumimoji="1" lang="en-US" altLang="ja-JP" sz="2800" b="1" dirty="0" smtClean="0"/>
          </a:p>
          <a:p>
            <a:endParaRPr kumimoji="1" lang="en-US" altLang="ja-JP" sz="2400" dirty="0" smtClean="0"/>
          </a:p>
          <a:p>
            <a:r>
              <a:rPr lang="ja-JP" altLang="en-US" sz="3600" b="1" dirty="0">
                <a:solidFill>
                  <a:srgbClr val="30AD03"/>
                </a:solidFill>
              </a:rPr>
              <a:t>旦那</a:t>
            </a:r>
            <a:r>
              <a:rPr lang="ja-JP" altLang="en-US" sz="3600" b="1" dirty="0" smtClean="0">
                <a:solidFill>
                  <a:srgbClr val="30AD03"/>
                </a:solidFill>
              </a:rPr>
              <a:t>さんの収入が控除されるのがポイント！</a:t>
            </a:r>
            <a:endParaRPr kumimoji="1" lang="ja-JP" altLang="en-US" sz="3600" b="1" dirty="0">
              <a:solidFill>
                <a:srgbClr val="30AD03"/>
              </a:solidFill>
            </a:endParaRPr>
          </a:p>
        </p:txBody>
      </p:sp>
      <p:cxnSp>
        <p:nvCxnSpPr>
          <p:cNvPr id="36" name="直線コネクタ 35"/>
          <p:cNvCxnSpPr/>
          <p:nvPr/>
        </p:nvCxnSpPr>
        <p:spPr>
          <a:xfrm>
            <a:off x="3343990" y="5651220"/>
            <a:ext cx="307308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24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2" end="2"/>
                                            </p:txEl>
                                          </p:spTgt>
                                        </p:tgtEl>
                                        <p:attrNameLst>
                                          <p:attrName>style.visibility</p:attrName>
                                        </p:attrNameLst>
                                      </p:cBhvr>
                                      <p:to>
                                        <p:strVal val="visible"/>
                                      </p:to>
                                    </p:set>
                                    <p:anim calcmode="lin" valueType="num">
                                      <p:cBhvr additive="base">
                                        <p:cTn id="7"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rotWithShape="1">
          <a:blip r:embed="rId3"/>
          <a:srcRect r="18750"/>
          <a:stretch/>
        </p:blipFill>
        <p:spPr>
          <a:xfrm>
            <a:off x="8209336" y="1124744"/>
            <a:ext cx="936104" cy="864096"/>
          </a:xfrm>
          <a:prstGeom prst="rect">
            <a:avLst/>
          </a:prstGeom>
        </p:spPr>
      </p:pic>
      <p:pic>
        <p:nvPicPr>
          <p:cNvPr id="7" name="図 6"/>
          <p:cNvPicPr>
            <a:picLocks noChangeAspect="1"/>
          </p:cNvPicPr>
          <p:nvPr/>
        </p:nvPicPr>
        <p:blipFill>
          <a:blip r:embed="rId3"/>
          <a:stretch>
            <a:fillRect/>
          </a:stretch>
        </p:blipFill>
        <p:spPr>
          <a:xfrm>
            <a:off x="0" y="4746490"/>
            <a:ext cx="1195980" cy="896984"/>
          </a:xfrm>
          <a:prstGeom prst="rect">
            <a:avLst/>
          </a:prstGeom>
        </p:spPr>
      </p:pic>
      <p:sp>
        <p:nvSpPr>
          <p:cNvPr id="2" name="タイトル 1"/>
          <p:cNvSpPr>
            <a:spLocks noGrp="1"/>
          </p:cNvSpPr>
          <p:nvPr>
            <p:ph type="title"/>
          </p:nvPr>
        </p:nvSpPr>
        <p:spPr/>
        <p:txBody>
          <a:bodyPr/>
          <a:lstStyle/>
          <a:p>
            <a:r>
              <a:rPr kumimoji="1" lang="ja-JP" altLang="en-US" dirty="0" smtClean="0"/>
              <a:t>１０３万円ってどういう事？</a:t>
            </a:r>
            <a:endParaRPr kumimoji="1" lang="ja-JP" altLang="en-US" dirty="0"/>
          </a:p>
        </p:txBody>
      </p:sp>
      <p:sp>
        <p:nvSpPr>
          <p:cNvPr id="6" name="テキスト ボックス 5"/>
          <p:cNvSpPr txBox="1"/>
          <p:nvPr/>
        </p:nvSpPr>
        <p:spPr>
          <a:xfrm>
            <a:off x="203692" y="1299939"/>
            <a:ext cx="8136904" cy="954107"/>
          </a:xfrm>
          <a:prstGeom prst="rect">
            <a:avLst/>
          </a:prstGeom>
          <a:noFill/>
        </p:spPr>
        <p:txBody>
          <a:bodyPr wrap="square" rtlCol="0">
            <a:spAutoFit/>
          </a:bodyPr>
          <a:lstStyle/>
          <a:p>
            <a:r>
              <a:rPr kumimoji="1" lang="ja-JP" altLang="en-US" sz="2800" b="1" dirty="0" smtClean="0"/>
              <a:t>所得税を計算する際に</a:t>
            </a:r>
            <a:r>
              <a:rPr kumimoji="1" lang="ja-JP" altLang="en-US" sz="2800" b="1" dirty="0" smtClean="0">
                <a:ln>
                  <a:solidFill>
                    <a:srgbClr val="00B050"/>
                  </a:solidFill>
                </a:ln>
                <a:solidFill>
                  <a:srgbClr val="00B050"/>
                </a:solidFill>
              </a:rPr>
              <a:t>１０３万円</a:t>
            </a:r>
            <a:r>
              <a:rPr kumimoji="1" lang="ja-JP" altLang="en-US" sz="2800" b="1" dirty="0" smtClean="0"/>
              <a:t>というポイントがある</a:t>
            </a:r>
            <a:endParaRPr kumimoji="1" lang="en-US" altLang="ja-JP" sz="2800" b="1" dirty="0" smtClean="0"/>
          </a:p>
          <a:p>
            <a:r>
              <a:rPr kumimoji="1" lang="ja-JP" altLang="en-US" sz="2800" b="1" dirty="0" smtClean="0"/>
              <a:t>この１０３万円の中には</a:t>
            </a:r>
            <a:endParaRPr lang="en-US" altLang="ja-JP" sz="2400" b="1" dirty="0" smtClean="0"/>
          </a:p>
        </p:txBody>
      </p:sp>
      <p:sp>
        <p:nvSpPr>
          <p:cNvPr id="13" name="四角形吹き出し 12"/>
          <p:cNvSpPr/>
          <p:nvPr/>
        </p:nvSpPr>
        <p:spPr>
          <a:xfrm>
            <a:off x="432330" y="3680876"/>
            <a:ext cx="8245058" cy="936104"/>
          </a:xfrm>
          <a:prstGeom prst="wedgeRectCallout">
            <a:avLst>
              <a:gd name="adj1" fmla="val -43823"/>
              <a:gd name="adj2" fmla="val 1093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四角形吹き出し 13"/>
          <p:cNvSpPr/>
          <p:nvPr/>
        </p:nvSpPr>
        <p:spPr>
          <a:xfrm>
            <a:off x="323528" y="2254046"/>
            <a:ext cx="8806660" cy="742906"/>
          </a:xfrm>
          <a:prstGeom prst="wedgeRectCallout">
            <a:avLst>
              <a:gd name="adj1" fmla="val 40935"/>
              <a:gd name="adj2" fmla="val -1171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3020" y="2289774"/>
            <a:ext cx="9344758" cy="523220"/>
          </a:xfrm>
          <a:prstGeom prst="rect">
            <a:avLst/>
          </a:prstGeom>
          <a:noFill/>
        </p:spPr>
        <p:txBody>
          <a:bodyPr wrap="square" rtlCol="0">
            <a:spAutoFit/>
          </a:bodyPr>
          <a:lstStyle/>
          <a:p>
            <a:pPr algn="ctr"/>
            <a:r>
              <a:rPr lang="ja-JP" altLang="en-US" sz="2800" b="1" dirty="0"/>
              <a:t>国「働くとお金かかるよね。だから所得に</a:t>
            </a:r>
            <a:r>
              <a:rPr lang="ja-JP" altLang="en-US" sz="2800" b="1" dirty="0" smtClean="0"/>
              <a:t>含めません</a:t>
            </a:r>
            <a:r>
              <a:rPr lang="ja-JP" altLang="en-US" sz="2800" b="1" dirty="0"/>
              <a:t>！！</a:t>
            </a:r>
            <a:r>
              <a:rPr lang="ja-JP" altLang="en-US" sz="2400" b="1" dirty="0" smtClean="0"/>
              <a:t>」</a:t>
            </a:r>
            <a:endParaRPr lang="en-US" altLang="ja-JP" sz="2400" b="1" dirty="0"/>
          </a:p>
        </p:txBody>
      </p:sp>
      <p:sp>
        <p:nvSpPr>
          <p:cNvPr id="9" name="テキスト ボックス 8"/>
          <p:cNvSpPr txBox="1"/>
          <p:nvPr/>
        </p:nvSpPr>
        <p:spPr>
          <a:xfrm>
            <a:off x="430923" y="2996952"/>
            <a:ext cx="8568952" cy="523220"/>
          </a:xfrm>
          <a:prstGeom prst="rect">
            <a:avLst/>
          </a:prstGeom>
          <a:noFill/>
        </p:spPr>
        <p:txBody>
          <a:bodyPr wrap="square" rtlCol="0">
            <a:spAutoFit/>
          </a:bodyPr>
          <a:lstStyle/>
          <a:p>
            <a:r>
              <a:rPr lang="ja-JP" altLang="en-US" sz="2800" b="1" dirty="0"/>
              <a:t>という給与所得控除が</a:t>
            </a:r>
            <a:r>
              <a:rPr lang="ja-JP" altLang="en-US" sz="2800" dirty="0">
                <a:ln w="19050">
                  <a:solidFill>
                    <a:srgbClr val="00B050"/>
                  </a:solidFill>
                </a:ln>
                <a:solidFill>
                  <a:srgbClr val="00B050"/>
                </a:solidFill>
              </a:rPr>
              <a:t>６５万円</a:t>
            </a:r>
            <a:r>
              <a:rPr lang="ja-JP" altLang="en-US" sz="2800" b="1" dirty="0"/>
              <a:t>（収入によって異なる</a:t>
            </a:r>
            <a:r>
              <a:rPr lang="ja-JP" altLang="en-US" sz="2800" b="1" dirty="0" smtClean="0"/>
              <a:t>）</a:t>
            </a:r>
            <a:endParaRPr lang="en-US" altLang="ja-JP" sz="2800" b="1" dirty="0">
              <a:solidFill>
                <a:srgbClr val="00B050"/>
              </a:solidFill>
            </a:endParaRPr>
          </a:p>
        </p:txBody>
      </p:sp>
      <p:sp>
        <p:nvSpPr>
          <p:cNvPr id="10" name="テキスト ボックス 9"/>
          <p:cNvSpPr txBox="1"/>
          <p:nvPr/>
        </p:nvSpPr>
        <p:spPr>
          <a:xfrm>
            <a:off x="540929" y="3680876"/>
            <a:ext cx="8231213" cy="1200329"/>
          </a:xfrm>
          <a:prstGeom prst="rect">
            <a:avLst/>
          </a:prstGeom>
          <a:noFill/>
        </p:spPr>
        <p:txBody>
          <a:bodyPr wrap="square" rtlCol="0">
            <a:spAutoFit/>
          </a:bodyPr>
          <a:lstStyle/>
          <a:p>
            <a:r>
              <a:rPr lang="ja-JP" altLang="en-US" sz="2400" b="1" dirty="0">
                <a:latin typeface="HGPｺﾞｼｯｸE" panose="020B0900000000000000" pitchFamily="50" charset="-128"/>
                <a:ea typeface="HGPｺﾞｼｯｸE" panose="020B0900000000000000" pitchFamily="50" charset="-128"/>
              </a:rPr>
              <a:t>国「誰でもみんな平等にしないといけないから、</a:t>
            </a:r>
            <a:r>
              <a:rPr lang="ja-JP" altLang="en-US" sz="2400" b="1" dirty="0" smtClean="0">
                <a:latin typeface="HGPｺﾞｼｯｸE" panose="020B0900000000000000" pitchFamily="50" charset="-128"/>
                <a:ea typeface="HGPｺﾞｼｯｸE" panose="020B0900000000000000" pitchFamily="50" charset="-128"/>
              </a:rPr>
              <a:t>また</a:t>
            </a:r>
            <a:r>
              <a:rPr lang="ja-JP" altLang="en-US" sz="2400" b="1" dirty="0">
                <a:latin typeface="HGPｺﾞｼｯｸE" panose="020B0900000000000000" pitchFamily="50" charset="-128"/>
                <a:ea typeface="HGPｺﾞｼｯｸE" panose="020B0900000000000000" pitchFamily="50" charset="-128"/>
              </a:rPr>
              <a:t>また</a:t>
            </a:r>
            <a:r>
              <a:rPr lang="ja-JP" altLang="en-US" sz="2400" b="1" dirty="0" smtClean="0">
                <a:latin typeface="HGPｺﾞｼｯｸE" panose="020B0900000000000000" pitchFamily="50" charset="-128"/>
                <a:ea typeface="HGPｺﾞｼｯｸE" panose="020B0900000000000000" pitchFamily="50" charset="-128"/>
              </a:rPr>
              <a:t>所得</a:t>
            </a:r>
            <a:r>
              <a:rPr lang="ja-JP" altLang="en-US" sz="2400" b="1" dirty="0">
                <a:latin typeface="HGPｺﾞｼｯｸE" panose="020B0900000000000000" pitchFamily="50" charset="-128"/>
                <a:ea typeface="HGPｺﾞｼｯｸE" panose="020B0900000000000000" pitchFamily="50" charset="-128"/>
              </a:rPr>
              <a:t>に含めません！！</a:t>
            </a:r>
            <a:endParaRPr lang="en-US" altLang="ja-JP" sz="2400" b="1" dirty="0">
              <a:latin typeface="HGPｺﾞｼｯｸE" panose="020B0900000000000000" pitchFamily="50" charset="-128"/>
              <a:ea typeface="HGPｺﾞｼｯｸE" panose="020B0900000000000000" pitchFamily="50" charset="-128"/>
            </a:endParaRPr>
          </a:p>
          <a:p>
            <a:endParaRPr kumimoji="1" lang="ja-JP" altLang="en-US" sz="2400"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4347984" y="4710033"/>
            <a:ext cx="4680520" cy="523220"/>
          </a:xfrm>
          <a:prstGeom prst="rect">
            <a:avLst/>
          </a:prstGeom>
          <a:noFill/>
        </p:spPr>
        <p:txBody>
          <a:bodyPr wrap="square" rtlCol="0">
            <a:spAutoFit/>
          </a:bodyPr>
          <a:lstStyle/>
          <a:p>
            <a:r>
              <a:rPr lang="ja-JP" altLang="en-US" sz="2800" b="1" dirty="0"/>
              <a:t>という基礎控除が</a:t>
            </a:r>
            <a:r>
              <a:rPr lang="ja-JP" altLang="en-US" sz="2800" dirty="0" smtClean="0">
                <a:ln w="19050">
                  <a:solidFill>
                    <a:srgbClr val="00B050"/>
                  </a:solidFill>
                </a:ln>
                <a:solidFill>
                  <a:srgbClr val="30AD03"/>
                </a:solidFill>
              </a:rPr>
              <a:t>３８万円</a:t>
            </a:r>
            <a:endParaRPr lang="en-US" altLang="ja-JP" sz="2800" dirty="0"/>
          </a:p>
        </p:txBody>
      </p:sp>
      <p:sp>
        <p:nvSpPr>
          <p:cNvPr id="15" name="テキスト ボックス 14"/>
          <p:cNvSpPr txBox="1"/>
          <p:nvPr/>
        </p:nvSpPr>
        <p:spPr>
          <a:xfrm>
            <a:off x="1091193" y="5233253"/>
            <a:ext cx="8280920" cy="830997"/>
          </a:xfrm>
          <a:prstGeom prst="rect">
            <a:avLst/>
          </a:prstGeom>
          <a:noFill/>
        </p:spPr>
        <p:txBody>
          <a:bodyPr wrap="square" rtlCol="0">
            <a:spAutoFit/>
          </a:bodyPr>
          <a:lstStyle/>
          <a:p>
            <a:r>
              <a:rPr lang="ja-JP" altLang="en-US" sz="2400" b="1" dirty="0">
                <a:latin typeface="HGPｺﾞｼｯｸE" panose="020B0900000000000000" pitchFamily="50" charset="-128"/>
                <a:ea typeface="HGPｺﾞｼｯｸE" panose="020B0900000000000000" pitchFamily="50" charset="-128"/>
              </a:rPr>
              <a:t>この２つの控除を足すと６５＋３８＝１０３</a:t>
            </a:r>
            <a:endParaRPr lang="en-US" altLang="ja-JP" sz="2400" b="1" dirty="0">
              <a:latin typeface="HGPｺﾞｼｯｸE" panose="020B0900000000000000" pitchFamily="50" charset="-128"/>
              <a:ea typeface="HGPｺﾞｼｯｸE" panose="020B0900000000000000" pitchFamily="50" charset="-128"/>
            </a:endParaRPr>
          </a:p>
          <a:p>
            <a:r>
              <a:rPr lang="ja-JP" altLang="en-US" sz="2400" b="1" dirty="0">
                <a:latin typeface="HGPｺﾞｼｯｸE" panose="020B0900000000000000" pitchFamily="50" charset="-128"/>
                <a:ea typeface="HGPｺﾞｼｯｸE" panose="020B0900000000000000" pitchFamily="50" charset="-128"/>
              </a:rPr>
              <a:t>つまり収入１０３万円から控除として１０３万円を差し引くので</a:t>
            </a:r>
            <a:endParaRPr kumimoji="1" lang="ja-JP" altLang="en-US" sz="2400" b="1"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182885" y="6196280"/>
            <a:ext cx="8947303" cy="523220"/>
          </a:xfrm>
          <a:prstGeom prst="rect">
            <a:avLst/>
          </a:prstGeom>
          <a:noFill/>
        </p:spPr>
        <p:txBody>
          <a:bodyPr wrap="square" rtlCol="0">
            <a:spAutoFit/>
          </a:bodyPr>
          <a:lstStyle/>
          <a:p>
            <a:r>
              <a:rPr lang="ja-JP" altLang="en-US" sz="2800" b="1" dirty="0"/>
              <a:t>所得税を計算するときは所得が</a:t>
            </a:r>
            <a:r>
              <a:rPr lang="ja-JP" altLang="en-US" sz="2800" b="1" dirty="0">
                <a:ln w="12700">
                  <a:solidFill>
                    <a:srgbClr val="30AD03"/>
                  </a:solidFill>
                </a:ln>
                <a:solidFill>
                  <a:srgbClr val="00B050"/>
                </a:solidFill>
              </a:rPr>
              <a:t>０円</a:t>
            </a:r>
            <a:r>
              <a:rPr lang="ja-JP" altLang="en-US" sz="2800" b="1" dirty="0"/>
              <a:t>という扱いになります</a:t>
            </a:r>
            <a:r>
              <a:rPr lang="ja-JP" altLang="en-US" sz="2800" b="1" dirty="0" smtClean="0"/>
              <a:t>。</a:t>
            </a:r>
            <a:endParaRPr lang="en-US" altLang="ja-JP" sz="2800" b="1" dirty="0"/>
          </a:p>
        </p:txBody>
      </p:sp>
    </p:spTree>
    <p:extLst>
      <p:ext uri="{BB962C8B-B14F-4D97-AF65-F5344CB8AC3E}">
        <p14:creationId xmlns:p14="http://schemas.microsoft.com/office/powerpoint/2010/main" val="183159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normAutofit fontScale="90000"/>
          </a:bodyPr>
          <a:lstStyle/>
          <a:p>
            <a:r>
              <a:rPr kumimoji="1" lang="ja-JP" altLang="en-US" dirty="0" smtClean="0"/>
              <a:t>配偶者控除でどれだけ違うの？１（例）</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47" y="2590420"/>
            <a:ext cx="1378496" cy="1033872"/>
          </a:xfrm>
        </p:spPr>
      </p:pic>
      <p:pic>
        <p:nvPicPr>
          <p:cNvPr id="5" name="図 4"/>
          <p:cNvPicPr>
            <a:picLocks noChangeAspect="1"/>
          </p:cNvPicPr>
          <p:nvPr/>
        </p:nvPicPr>
        <p:blipFill>
          <a:blip r:embed="rId3"/>
          <a:stretch>
            <a:fillRect/>
          </a:stretch>
        </p:blipFill>
        <p:spPr>
          <a:xfrm>
            <a:off x="5060" y="5132277"/>
            <a:ext cx="1344150" cy="1008112"/>
          </a:xfrm>
          <a:prstGeom prst="rect">
            <a:avLst/>
          </a:prstGeom>
        </p:spPr>
      </p:pic>
      <p:sp>
        <p:nvSpPr>
          <p:cNvPr id="6" name="テキスト ボックス 5"/>
          <p:cNvSpPr txBox="1"/>
          <p:nvPr/>
        </p:nvSpPr>
        <p:spPr>
          <a:xfrm>
            <a:off x="1193594" y="2322526"/>
            <a:ext cx="3600400" cy="1569660"/>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夫　年収　３３０万円</a:t>
            </a:r>
            <a:endParaRPr kumimoji="1"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給与所得控除　１１７万円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基礎控除　３８万円</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配偶者控除　３８万円</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7" name="右矢印 6"/>
          <p:cNvSpPr/>
          <p:nvPr/>
        </p:nvSpPr>
        <p:spPr>
          <a:xfrm>
            <a:off x="4802162" y="2880664"/>
            <a:ext cx="644385" cy="465661"/>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5568024" y="2507191"/>
            <a:ext cx="4016458" cy="1200329"/>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所得税計算</a:t>
            </a:r>
            <a:endParaRPr kumimoji="1" lang="en-US" altLang="ja-JP" sz="2400" dirty="0" smtClean="0">
              <a:latin typeface="HGPｺﾞｼｯｸE" panose="020B0900000000000000" pitchFamily="50" charset="-128"/>
              <a:ea typeface="HGPｺﾞｼｯｸE" panose="020B0900000000000000" pitchFamily="50" charset="-128"/>
            </a:endParaRPr>
          </a:p>
          <a:p>
            <a:r>
              <a:rPr lang="en-US" altLang="ja-JP" sz="2400" dirty="0" smtClean="0">
                <a:latin typeface="HGPｺﾞｼｯｸE" panose="020B0900000000000000" pitchFamily="50" charset="-128"/>
                <a:ea typeface="HGPｺﾞｼｯｸE" panose="020B0900000000000000" pitchFamily="50" charset="-128"/>
              </a:rPr>
              <a:t>(330</a:t>
            </a:r>
            <a:r>
              <a:rPr lang="ja-JP" altLang="en-US" sz="2400" dirty="0" smtClean="0">
                <a:latin typeface="HGPｺﾞｼｯｸE" panose="020B0900000000000000" pitchFamily="50" charset="-128"/>
                <a:ea typeface="HGPｺﾞｼｯｸE" panose="020B0900000000000000" pitchFamily="50" charset="-128"/>
              </a:rPr>
              <a:t>－</a:t>
            </a:r>
            <a:r>
              <a:rPr lang="en-US" altLang="ja-JP" sz="2400" dirty="0" smtClean="0">
                <a:latin typeface="HGPｺﾞｼｯｸE" panose="020B0900000000000000" pitchFamily="50" charset="-128"/>
                <a:ea typeface="HGPｺﾞｼｯｸE" panose="020B0900000000000000" pitchFamily="50" charset="-128"/>
              </a:rPr>
              <a:t>193)×5%=6.85</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所得税　</a:t>
            </a:r>
            <a:r>
              <a:rPr lang="en-US" altLang="ja-JP" sz="2400" dirty="0" smtClean="0">
                <a:latin typeface="HGPｺﾞｼｯｸE" panose="020B0900000000000000" pitchFamily="50" charset="-128"/>
                <a:ea typeface="HGPｺﾞｼｯｸE" panose="020B0900000000000000" pitchFamily="50" charset="-128"/>
              </a:rPr>
              <a:t>6.85</a:t>
            </a:r>
            <a:r>
              <a:rPr lang="ja-JP" altLang="en-US" sz="2400" dirty="0" smtClean="0">
                <a:latin typeface="HGPｺﾞｼｯｸE" panose="020B0900000000000000" pitchFamily="50" charset="-128"/>
                <a:ea typeface="HGPｺﾞｼｯｸE" panose="020B0900000000000000" pitchFamily="50" charset="-128"/>
              </a:rPr>
              <a:t>万円也</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9" name="テキスト ボックス 8"/>
          <p:cNvSpPr txBox="1"/>
          <p:nvPr/>
        </p:nvSpPr>
        <p:spPr>
          <a:xfrm>
            <a:off x="1349210" y="4950458"/>
            <a:ext cx="3374032" cy="1200329"/>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妻　年収　</a:t>
            </a:r>
            <a:r>
              <a:rPr kumimoji="1" lang="en-US" altLang="ja-JP" sz="2400" dirty="0" smtClean="0">
                <a:latin typeface="HGPｺﾞｼｯｸE" panose="020B0900000000000000" pitchFamily="50" charset="-128"/>
                <a:ea typeface="HGPｺﾞｼｯｸE" panose="020B0900000000000000" pitchFamily="50" charset="-128"/>
              </a:rPr>
              <a:t>103</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給与所得控除　</a:t>
            </a:r>
            <a:r>
              <a:rPr lang="en-US" altLang="ja-JP" sz="2400" dirty="0" smtClean="0">
                <a:latin typeface="HGPｺﾞｼｯｸE" panose="020B0900000000000000" pitchFamily="50" charset="-128"/>
                <a:ea typeface="HGPｺﾞｼｯｸE" panose="020B0900000000000000" pitchFamily="50" charset="-128"/>
              </a:rPr>
              <a:t>65</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基礎控除　</a:t>
            </a:r>
            <a:r>
              <a:rPr kumimoji="1" lang="en-US" altLang="ja-JP" sz="2400" dirty="0" smtClean="0">
                <a:latin typeface="HGPｺﾞｼｯｸE" panose="020B0900000000000000" pitchFamily="50" charset="-128"/>
                <a:ea typeface="HGPｺﾞｼｯｸE" panose="020B0900000000000000" pitchFamily="50" charset="-128"/>
              </a:rPr>
              <a:t>38</a:t>
            </a:r>
            <a:r>
              <a:rPr kumimoji="1" lang="ja-JP" altLang="en-US" sz="2400" dirty="0" smtClean="0">
                <a:latin typeface="HGPｺﾞｼｯｸE" panose="020B0900000000000000" pitchFamily="50" charset="-128"/>
                <a:ea typeface="HGPｺﾞｼｯｸE" panose="020B0900000000000000" pitchFamily="50" charset="-128"/>
              </a:rPr>
              <a:t>万円</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10" name="右矢印 9"/>
          <p:cNvSpPr/>
          <p:nvPr/>
        </p:nvSpPr>
        <p:spPr>
          <a:xfrm>
            <a:off x="4701964" y="5181292"/>
            <a:ext cx="844782" cy="57606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652120" y="4950458"/>
            <a:ext cx="3034680" cy="1569660"/>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所得税計算</a:t>
            </a:r>
            <a:endParaRPr kumimoji="1"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１０３ー（</a:t>
            </a:r>
            <a:r>
              <a:rPr lang="en-US" altLang="ja-JP" sz="2400" dirty="0" smtClean="0">
                <a:latin typeface="HGPｺﾞｼｯｸE" panose="020B0900000000000000" pitchFamily="50" charset="-128"/>
                <a:ea typeface="HGPｺﾞｼｯｸE" panose="020B0900000000000000" pitchFamily="50" charset="-128"/>
              </a:rPr>
              <a:t>65</a:t>
            </a:r>
            <a:r>
              <a:rPr lang="ja-JP" altLang="en-US" sz="2400" dirty="0" smtClean="0">
                <a:latin typeface="HGPｺﾞｼｯｸE" panose="020B0900000000000000" pitchFamily="50" charset="-128"/>
                <a:ea typeface="HGPｺﾞｼｯｸE" panose="020B0900000000000000" pitchFamily="50" charset="-128"/>
              </a:rPr>
              <a:t>＋</a:t>
            </a:r>
            <a:r>
              <a:rPr lang="en-US" altLang="ja-JP" sz="2400" dirty="0" smtClean="0">
                <a:latin typeface="HGPｺﾞｼｯｸE" panose="020B0900000000000000" pitchFamily="50" charset="-128"/>
                <a:ea typeface="HGPｺﾞｼｯｸE" panose="020B0900000000000000" pitchFamily="50" charset="-128"/>
              </a:rPr>
              <a:t>38</a:t>
            </a:r>
            <a:r>
              <a:rPr lang="ja-JP" altLang="en-US" sz="2400" dirty="0" smtClean="0">
                <a:latin typeface="HGPｺﾞｼｯｸE" panose="020B0900000000000000" pitchFamily="50" charset="-128"/>
                <a:ea typeface="HGPｺﾞｼｯｸE" panose="020B0900000000000000" pitchFamily="50" charset="-128"/>
              </a:rPr>
              <a:t>）＝０</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所得税　</a:t>
            </a:r>
            <a:r>
              <a:rPr kumimoji="1" lang="en-US" altLang="ja-JP" sz="2400" dirty="0" smtClean="0">
                <a:latin typeface="HGPｺﾞｼｯｸE" panose="020B0900000000000000" pitchFamily="50" charset="-128"/>
                <a:ea typeface="HGPｺﾞｼｯｸE" panose="020B0900000000000000" pitchFamily="50" charset="-128"/>
              </a:rPr>
              <a:t>0</a:t>
            </a:r>
            <a:r>
              <a:rPr kumimoji="1" lang="ja-JP" altLang="en-US" sz="2400" dirty="0" smtClean="0">
                <a:latin typeface="HGPｺﾞｼｯｸE" panose="020B0900000000000000" pitchFamily="50" charset="-128"/>
                <a:ea typeface="HGPｺﾞｼｯｸE" panose="020B0900000000000000" pitchFamily="50" charset="-128"/>
              </a:rPr>
              <a:t>円</a:t>
            </a:r>
            <a:endParaRPr kumimoji="1" lang="en-US" altLang="ja-JP" sz="2400" dirty="0" smtClean="0">
              <a:latin typeface="HGPｺﾞｼｯｸE" panose="020B0900000000000000" pitchFamily="50" charset="-128"/>
              <a:ea typeface="HGPｺﾞｼｯｸE" panose="020B0900000000000000" pitchFamily="50" charset="-128"/>
            </a:endParaRPr>
          </a:p>
          <a:p>
            <a:endParaRPr kumimoji="1" lang="ja-JP" altLang="en-US" sz="2400" b="1" dirty="0"/>
          </a:p>
        </p:txBody>
      </p:sp>
      <p:sp>
        <p:nvSpPr>
          <p:cNvPr id="13" name="テキスト ボックス 12"/>
          <p:cNvSpPr txBox="1"/>
          <p:nvPr/>
        </p:nvSpPr>
        <p:spPr>
          <a:xfrm>
            <a:off x="677135" y="1417638"/>
            <a:ext cx="3246793" cy="523220"/>
          </a:xfrm>
          <a:prstGeom prst="rect">
            <a:avLst/>
          </a:prstGeom>
          <a:noFill/>
        </p:spPr>
        <p:txBody>
          <a:bodyPr wrap="square" rtlCol="0">
            <a:spAutoFit/>
          </a:bodyPr>
          <a:lstStyle/>
          <a:p>
            <a:r>
              <a:rPr kumimoji="1" lang="ja-JP" altLang="en-US" sz="2800" dirty="0" smtClean="0"/>
              <a:t>配偶者控除あり</a:t>
            </a:r>
            <a:endParaRPr kumimoji="1" lang="ja-JP" altLang="en-US" sz="2800" dirty="0"/>
          </a:p>
        </p:txBody>
      </p:sp>
      <p:sp>
        <p:nvSpPr>
          <p:cNvPr id="14" name="正方形/長方形 13"/>
          <p:cNvSpPr/>
          <p:nvPr/>
        </p:nvSpPr>
        <p:spPr>
          <a:xfrm>
            <a:off x="539552" y="1333651"/>
            <a:ext cx="2952328" cy="668505"/>
          </a:xfrm>
          <a:prstGeom prst="rect">
            <a:avLst/>
          </a:prstGeom>
          <a:noFill/>
          <a:ln w="28575">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8052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配偶者控除でどれだけ違うの？２（例）</a:t>
            </a:r>
            <a:endParaRPr kumimoji="1" lang="ja-JP" altLang="en-US" dirty="0"/>
          </a:p>
        </p:txBody>
      </p:sp>
      <p:sp>
        <p:nvSpPr>
          <p:cNvPr id="3" name="正方形/長方形 2"/>
          <p:cNvSpPr/>
          <p:nvPr/>
        </p:nvSpPr>
        <p:spPr>
          <a:xfrm>
            <a:off x="539552" y="1333651"/>
            <a:ext cx="2952328" cy="668505"/>
          </a:xfrm>
          <a:prstGeom prst="rect">
            <a:avLst/>
          </a:prstGeom>
          <a:noFill/>
          <a:ln w="28575">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611560" y="1417638"/>
            <a:ext cx="2880320" cy="523220"/>
          </a:xfrm>
          <a:prstGeom prst="rect">
            <a:avLst/>
          </a:prstGeom>
          <a:noFill/>
        </p:spPr>
        <p:txBody>
          <a:bodyPr wrap="square" rtlCol="0">
            <a:spAutoFit/>
          </a:bodyPr>
          <a:lstStyle/>
          <a:p>
            <a:r>
              <a:rPr kumimoji="1" lang="ja-JP" altLang="en-US" sz="2800" dirty="0" smtClean="0"/>
              <a:t>配偶者控除なし</a:t>
            </a:r>
            <a:endParaRPr kumimoji="1" lang="ja-JP" altLang="en-US" sz="2800" dirty="0"/>
          </a:p>
        </p:txBody>
      </p:sp>
      <p:pic>
        <p:nvPicPr>
          <p:cNvPr id="10" name="コンテンツ プレースホルダ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47" y="2590420"/>
            <a:ext cx="1378496" cy="1033872"/>
          </a:xfrm>
          <a:prstGeom prst="rect">
            <a:avLst/>
          </a:prstGeom>
        </p:spPr>
      </p:pic>
      <p:sp>
        <p:nvSpPr>
          <p:cNvPr id="11" name="テキスト ボックス 10"/>
          <p:cNvSpPr txBox="1"/>
          <p:nvPr/>
        </p:nvSpPr>
        <p:spPr>
          <a:xfrm>
            <a:off x="1193594" y="2322526"/>
            <a:ext cx="3600400" cy="1569660"/>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夫　年収　３３０万円</a:t>
            </a:r>
            <a:endParaRPr kumimoji="1"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給与所得控除　１１７万円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基礎控除　３８万円</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配偶者控除　３８万円</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12" name="右矢印 11"/>
          <p:cNvSpPr/>
          <p:nvPr/>
        </p:nvSpPr>
        <p:spPr>
          <a:xfrm>
            <a:off x="4499992" y="2946791"/>
            <a:ext cx="844782" cy="57606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5444985" y="2532127"/>
            <a:ext cx="3800434" cy="1200329"/>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所得税計算</a:t>
            </a:r>
            <a:endParaRPr kumimoji="1" lang="en-US" altLang="ja-JP" sz="2400" dirty="0" smtClean="0">
              <a:latin typeface="HGPｺﾞｼｯｸE" panose="020B0900000000000000" pitchFamily="50" charset="-128"/>
              <a:ea typeface="HGPｺﾞｼｯｸE" panose="020B0900000000000000" pitchFamily="50" charset="-128"/>
            </a:endParaRPr>
          </a:p>
          <a:p>
            <a:r>
              <a:rPr lang="en-US" altLang="ja-JP" sz="2400" dirty="0" smtClean="0">
                <a:latin typeface="HGPｺﾞｼｯｸE" panose="020B0900000000000000" pitchFamily="50" charset="-128"/>
                <a:ea typeface="HGPｺﾞｼｯｸE" panose="020B0900000000000000" pitchFamily="50" charset="-128"/>
              </a:rPr>
              <a:t>(330</a:t>
            </a:r>
            <a:r>
              <a:rPr lang="ja-JP" altLang="en-US" sz="2400" dirty="0" smtClean="0">
                <a:latin typeface="HGPｺﾞｼｯｸE" panose="020B0900000000000000" pitchFamily="50" charset="-128"/>
                <a:ea typeface="HGPｺﾞｼｯｸE" panose="020B0900000000000000" pitchFamily="50" charset="-128"/>
              </a:rPr>
              <a:t>－</a:t>
            </a:r>
            <a:r>
              <a:rPr lang="en-US" altLang="ja-JP" sz="2400" dirty="0" smtClean="0">
                <a:latin typeface="HGPｺﾞｼｯｸE" panose="020B0900000000000000" pitchFamily="50" charset="-128"/>
                <a:ea typeface="HGPｺﾞｼｯｸE" panose="020B0900000000000000" pitchFamily="50" charset="-128"/>
              </a:rPr>
              <a:t>175)×5%=7.75</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所得税　</a:t>
            </a:r>
            <a:r>
              <a:rPr lang="en-US" altLang="ja-JP" sz="2400" dirty="0" smtClean="0">
                <a:latin typeface="HGPｺﾞｼｯｸE" panose="020B0900000000000000" pitchFamily="50" charset="-128"/>
                <a:ea typeface="HGPｺﾞｼｯｸE" panose="020B0900000000000000" pitchFamily="50" charset="-128"/>
              </a:rPr>
              <a:t>7.75</a:t>
            </a:r>
            <a:r>
              <a:rPr lang="ja-JP" altLang="en-US" sz="2400" dirty="0" smtClean="0">
                <a:latin typeface="HGPｺﾞｼｯｸE" panose="020B0900000000000000" pitchFamily="50" charset="-128"/>
                <a:ea typeface="HGPｺﾞｼｯｸE" panose="020B0900000000000000" pitchFamily="50" charset="-128"/>
              </a:rPr>
              <a:t>万円也</a:t>
            </a:r>
            <a:endParaRPr kumimoji="1" lang="ja-JP" altLang="en-US" sz="2400" dirty="0">
              <a:latin typeface="HGPｺﾞｼｯｸE" panose="020B0900000000000000" pitchFamily="50" charset="-128"/>
              <a:ea typeface="HGPｺﾞｼｯｸE" panose="020B0900000000000000" pitchFamily="50" charset="-128"/>
            </a:endParaRPr>
          </a:p>
        </p:txBody>
      </p:sp>
      <p:cxnSp>
        <p:nvCxnSpPr>
          <p:cNvPr id="15" name="直線コネクタ 14"/>
          <p:cNvCxnSpPr/>
          <p:nvPr/>
        </p:nvCxnSpPr>
        <p:spPr>
          <a:xfrm>
            <a:off x="1193594" y="3624292"/>
            <a:ext cx="30183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193594" y="3705758"/>
            <a:ext cx="3018366" cy="112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5536" y="5603385"/>
            <a:ext cx="3816424" cy="369332"/>
          </a:xfrm>
          <a:prstGeom prst="rect">
            <a:avLst/>
          </a:prstGeom>
          <a:noFill/>
        </p:spPr>
        <p:txBody>
          <a:bodyPr wrap="square" rtlCol="0">
            <a:spAutoFit/>
          </a:bodyPr>
          <a:lstStyle/>
          <a:p>
            <a:r>
              <a:rPr kumimoji="1" lang="ja-JP" altLang="en-US" dirty="0" smtClean="0"/>
              <a:t>イメージ画像の出所：イラスト</a:t>
            </a:r>
            <a:r>
              <a:rPr kumimoji="1" lang="en-US" altLang="ja-JP" dirty="0" smtClean="0"/>
              <a:t>AC</a:t>
            </a:r>
            <a:r>
              <a:rPr kumimoji="1" lang="ja-JP" altLang="en-US" dirty="0" smtClean="0"/>
              <a:t>より</a:t>
            </a:r>
            <a:endParaRPr kumimoji="1" lang="ja-JP" altLang="en-US" dirty="0"/>
          </a:p>
        </p:txBody>
      </p:sp>
      <p:pic>
        <p:nvPicPr>
          <p:cNvPr id="27" name="図 26"/>
          <p:cNvPicPr>
            <a:picLocks noChangeAspect="1"/>
          </p:cNvPicPr>
          <p:nvPr/>
        </p:nvPicPr>
        <p:blipFill>
          <a:blip r:embed="rId4"/>
          <a:stretch>
            <a:fillRect/>
          </a:stretch>
        </p:blipFill>
        <p:spPr>
          <a:xfrm>
            <a:off x="75347" y="4314500"/>
            <a:ext cx="1344150" cy="1008112"/>
          </a:xfrm>
          <a:prstGeom prst="rect">
            <a:avLst/>
          </a:prstGeom>
        </p:spPr>
      </p:pic>
      <p:sp>
        <p:nvSpPr>
          <p:cNvPr id="28" name="テキスト ボックス 27"/>
          <p:cNvSpPr txBox="1"/>
          <p:nvPr/>
        </p:nvSpPr>
        <p:spPr>
          <a:xfrm>
            <a:off x="1444290" y="4218391"/>
            <a:ext cx="3374032" cy="1200329"/>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妻　年収　</a:t>
            </a:r>
            <a:r>
              <a:rPr kumimoji="1" lang="en-US" altLang="ja-JP" sz="2400" dirty="0" smtClean="0">
                <a:latin typeface="HGPｺﾞｼｯｸE" panose="020B0900000000000000" pitchFamily="50" charset="-128"/>
                <a:ea typeface="HGPｺﾞｼｯｸE" panose="020B0900000000000000" pitchFamily="50" charset="-128"/>
              </a:rPr>
              <a:t>170</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lang="ja-JP" altLang="en-US" sz="2400" dirty="0" smtClean="0">
                <a:latin typeface="HGPｺﾞｼｯｸE" panose="020B0900000000000000" pitchFamily="50" charset="-128"/>
                <a:ea typeface="HGPｺﾞｼｯｸE" panose="020B0900000000000000" pitchFamily="50" charset="-128"/>
              </a:rPr>
              <a:t>給与所得控除　</a:t>
            </a:r>
            <a:r>
              <a:rPr lang="en-US" altLang="ja-JP" sz="2400" dirty="0" smtClean="0">
                <a:latin typeface="HGPｺﾞｼｯｸE" panose="020B0900000000000000" pitchFamily="50" charset="-128"/>
                <a:ea typeface="HGPｺﾞｼｯｸE" panose="020B0900000000000000" pitchFamily="50" charset="-128"/>
              </a:rPr>
              <a:t>68</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基礎控除　</a:t>
            </a:r>
            <a:r>
              <a:rPr kumimoji="1" lang="en-US" altLang="ja-JP" sz="2400" dirty="0" smtClean="0">
                <a:latin typeface="HGPｺﾞｼｯｸE" panose="020B0900000000000000" pitchFamily="50" charset="-128"/>
                <a:ea typeface="HGPｺﾞｼｯｸE" panose="020B0900000000000000" pitchFamily="50" charset="-128"/>
              </a:rPr>
              <a:t>38</a:t>
            </a:r>
            <a:r>
              <a:rPr kumimoji="1" lang="ja-JP" altLang="en-US" sz="2400" dirty="0" smtClean="0">
                <a:latin typeface="HGPｺﾞｼｯｸE" panose="020B0900000000000000" pitchFamily="50" charset="-128"/>
                <a:ea typeface="HGPｺﾞｼｯｸE" panose="020B0900000000000000" pitchFamily="50" charset="-128"/>
              </a:rPr>
              <a:t>万円</a:t>
            </a:r>
            <a:endParaRPr kumimoji="1" lang="ja-JP" altLang="en-US" sz="2400" dirty="0">
              <a:latin typeface="HGPｺﾞｼｯｸE" panose="020B0900000000000000" pitchFamily="50" charset="-128"/>
              <a:ea typeface="HGPｺﾞｼｯｸE" panose="020B0900000000000000" pitchFamily="50" charset="-128"/>
            </a:endParaRPr>
          </a:p>
        </p:txBody>
      </p:sp>
      <p:sp>
        <p:nvSpPr>
          <p:cNvPr id="29" name="右矢印 28"/>
          <p:cNvSpPr/>
          <p:nvPr/>
        </p:nvSpPr>
        <p:spPr>
          <a:xfrm>
            <a:off x="4600203" y="4319771"/>
            <a:ext cx="844782" cy="57606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5444986" y="4218391"/>
            <a:ext cx="3667076" cy="1569660"/>
          </a:xfrm>
          <a:prstGeom prst="rect">
            <a:avLst/>
          </a:prstGeom>
          <a:noFill/>
        </p:spPr>
        <p:txBody>
          <a:bodyPr wrap="square" rtlCol="0">
            <a:spAutoFit/>
          </a:bodyPr>
          <a:lstStyle/>
          <a:p>
            <a:r>
              <a:rPr kumimoji="1" lang="ja-JP" altLang="en-US" sz="2400" dirty="0" smtClean="0">
                <a:latin typeface="HGPｺﾞｼｯｸE" panose="020B0900000000000000" pitchFamily="50" charset="-128"/>
                <a:ea typeface="HGPｺﾞｼｯｸE" panose="020B0900000000000000" pitchFamily="50" charset="-128"/>
              </a:rPr>
              <a:t>所得税計算</a:t>
            </a:r>
            <a:endParaRPr kumimoji="1" lang="en-US" altLang="ja-JP" sz="2400" dirty="0" smtClean="0">
              <a:latin typeface="HGPｺﾞｼｯｸE" panose="020B0900000000000000" pitchFamily="50" charset="-128"/>
              <a:ea typeface="HGPｺﾞｼｯｸE" panose="020B0900000000000000" pitchFamily="50" charset="-128"/>
            </a:endParaRPr>
          </a:p>
          <a:p>
            <a:r>
              <a:rPr lang="en-US" altLang="ja-JP" sz="2400" dirty="0" smtClean="0">
                <a:latin typeface="HGPｺﾞｼｯｸE" panose="020B0900000000000000" pitchFamily="50" charset="-128"/>
                <a:ea typeface="HGPｺﾞｼｯｸE" panose="020B0900000000000000" pitchFamily="50" charset="-128"/>
              </a:rPr>
              <a:t>(170</a:t>
            </a:r>
            <a:r>
              <a:rPr lang="ja-JP" altLang="en-US" sz="2400" dirty="0" smtClean="0">
                <a:latin typeface="HGPｺﾞｼｯｸE" panose="020B0900000000000000" pitchFamily="50" charset="-128"/>
                <a:ea typeface="HGPｺﾞｼｯｸE" panose="020B0900000000000000" pitchFamily="50" charset="-128"/>
              </a:rPr>
              <a:t>－</a:t>
            </a:r>
            <a:r>
              <a:rPr lang="en-US" altLang="ja-JP" sz="2400" dirty="0" smtClean="0">
                <a:latin typeface="HGPｺﾞｼｯｸE" panose="020B0900000000000000" pitchFamily="50" charset="-128"/>
                <a:ea typeface="HGPｺﾞｼｯｸE" panose="020B0900000000000000" pitchFamily="50" charset="-128"/>
              </a:rPr>
              <a:t>106)×5%=3.2</a:t>
            </a:r>
            <a:r>
              <a:rPr lang="ja-JP" altLang="en-US" sz="2400" dirty="0" smtClean="0">
                <a:latin typeface="HGPｺﾞｼｯｸE" panose="020B0900000000000000" pitchFamily="50" charset="-128"/>
                <a:ea typeface="HGPｺﾞｼｯｸE" panose="020B0900000000000000" pitchFamily="50" charset="-128"/>
              </a:rPr>
              <a:t>万円</a:t>
            </a:r>
            <a:endParaRPr lang="en-US" altLang="ja-JP" sz="2400" dirty="0" smtClean="0">
              <a:latin typeface="HGPｺﾞｼｯｸE" panose="020B0900000000000000" pitchFamily="50" charset="-128"/>
              <a:ea typeface="HGPｺﾞｼｯｸE" panose="020B0900000000000000" pitchFamily="50" charset="-128"/>
            </a:endParaRPr>
          </a:p>
          <a:p>
            <a:r>
              <a:rPr kumimoji="1" lang="ja-JP" altLang="en-US" sz="2400" dirty="0" smtClean="0">
                <a:latin typeface="HGPｺﾞｼｯｸE" panose="020B0900000000000000" pitchFamily="50" charset="-128"/>
                <a:ea typeface="HGPｺﾞｼｯｸE" panose="020B0900000000000000" pitchFamily="50" charset="-128"/>
              </a:rPr>
              <a:t>所得税　</a:t>
            </a:r>
            <a:r>
              <a:rPr kumimoji="1" lang="en-US" altLang="ja-JP" sz="2400" dirty="0" smtClean="0">
                <a:latin typeface="HGPｺﾞｼｯｸE" panose="020B0900000000000000" pitchFamily="50" charset="-128"/>
                <a:ea typeface="HGPｺﾞｼｯｸE" panose="020B0900000000000000" pitchFamily="50" charset="-128"/>
              </a:rPr>
              <a:t>3.2</a:t>
            </a:r>
            <a:r>
              <a:rPr kumimoji="1" lang="ja-JP" altLang="en-US" sz="2400" dirty="0" smtClean="0">
                <a:latin typeface="HGPｺﾞｼｯｸE" panose="020B0900000000000000" pitchFamily="50" charset="-128"/>
                <a:ea typeface="HGPｺﾞｼｯｸE" panose="020B0900000000000000" pitchFamily="50" charset="-128"/>
              </a:rPr>
              <a:t>万円</a:t>
            </a:r>
            <a:endParaRPr kumimoji="1" lang="en-US" altLang="ja-JP" sz="2400" dirty="0" smtClean="0">
              <a:latin typeface="HGPｺﾞｼｯｸE" panose="020B0900000000000000" pitchFamily="50" charset="-128"/>
              <a:ea typeface="HGPｺﾞｼｯｸE" panose="020B0900000000000000" pitchFamily="50" charset="-128"/>
            </a:endParaRPr>
          </a:p>
          <a:p>
            <a:endParaRPr kumimoji="1" lang="ja-JP" altLang="en-US" sz="2400" b="1"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263059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txBox="1">
            <a:spLocks noGrp="1"/>
          </p:cNvSpPr>
          <p:nvPr>
            <p:ph idx="4294967295"/>
          </p:nvPr>
        </p:nvSpPr>
        <p:spPr>
          <a:xfrm>
            <a:off x="174640" y="605704"/>
            <a:ext cx="8229600" cy="1311128"/>
          </a:xfrm>
          <a:prstGeom prst="rect">
            <a:avLst/>
          </a:prstGeom>
          <a:noFill/>
        </p:spPr>
        <p:txBody>
          <a:bodyPr wrap="square" rtlCol="0">
            <a:spAutoFit/>
          </a:bodyPr>
          <a:lstStyle/>
          <a:p>
            <a:r>
              <a:rPr lang="ja-JP" altLang="en-US" sz="3600" dirty="0" smtClean="0">
                <a:latin typeface="HGPｺﾞｼｯｸE" panose="020B0900000000000000" pitchFamily="50" charset="-128"/>
                <a:ea typeface="HGPｺﾞｼｯｸE" panose="020B0900000000000000" pitchFamily="50" charset="-128"/>
              </a:rPr>
              <a:t>つまり　配偶者控除があるかないかで</a:t>
            </a:r>
            <a:endParaRPr lang="en-US" altLang="ja-JP" sz="3600" dirty="0" smtClean="0">
              <a:latin typeface="HGPｺﾞｼｯｸE" panose="020B0900000000000000" pitchFamily="50" charset="-128"/>
              <a:ea typeface="HGPｺﾞｼｯｸE" panose="020B0900000000000000" pitchFamily="50" charset="-128"/>
            </a:endParaRPr>
          </a:p>
          <a:p>
            <a:pPr marL="0" indent="0">
              <a:buNone/>
            </a:pPr>
            <a:endParaRPr kumimoji="1" lang="ja-JP" altLang="en-US" sz="3600" dirty="0">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361635" y="1418873"/>
            <a:ext cx="8172400" cy="707886"/>
          </a:xfrm>
          <a:prstGeom prst="rect">
            <a:avLst/>
          </a:prstGeom>
          <a:noFill/>
        </p:spPr>
        <p:txBody>
          <a:bodyPr wrap="square" rtlCol="0">
            <a:spAutoFit/>
          </a:bodyPr>
          <a:lstStyle/>
          <a:p>
            <a:r>
              <a:rPr kumimoji="1" lang="ja-JP" altLang="en-US" sz="4000" dirty="0" smtClean="0">
                <a:latin typeface="HGPｺﾞｼｯｸE" panose="020B0900000000000000" pitchFamily="50" charset="-128"/>
                <a:ea typeface="HGPｺﾞｼｯｸE" panose="020B0900000000000000" pitchFamily="50" charset="-128"/>
              </a:rPr>
              <a:t>配偶者控除あり　所得税　</a:t>
            </a:r>
            <a:r>
              <a:rPr kumimoji="1" lang="en-US" altLang="ja-JP" sz="4000" dirty="0" smtClean="0">
                <a:latin typeface="HGPｺﾞｼｯｸE" panose="020B0900000000000000" pitchFamily="50" charset="-128"/>
                <a:ea typeface="HGPｺﾞｼｯｸE" panose="020B0900000000000000" pitchFamily="50" charset="-128"/>
              </a:rPr>
              <a:t>6.85</a:t>
            </a:r>
            <a:r>
              <a:rPr lang="ja-JP" altLang="en-US" sz="4000" dirty="0">
                <a:latin typeface="HGPｺﾞｼｯｸE" panose="020B0900000000000000" pitchFamily="50" charset="-128"/>
                <a:ea typeface="HGPｺﾞｼｯｸE" panose="020B0900000000000000" pitchFamily="50" charset="-128"/>
              </a:rPr>
              <a:t>万</a:t>
            </a:r>
            <a:r>
              <a:rPr lang="ja-JP" altLang="en-US" sz="4000" dirty="0" smtClean="0">
                <a:latin typeface="HGPｺﾞｼｯｸE" panose="020B0900000000000000" pitchFamily="50" charset="-128"/>
                <a:ea typeface="HGPｺﾞｼｯｸE" panose="020B0900000000000000" pitchFamily="50" charset="-128"/>
              </a:rPr>
              <a:t>円</a:t>
            </a:r>
            <a:endParaRPr lang="en-US" altLang="ja-JP" sz="4000" dirty="0" smtClean="0">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361635" y="2282969"/>
            <a:ext cx="8172400" cy="707886"/>
          </a:xfrm>
          <a:prstGeom prst="rect">
            <a:avLst/>
          </a:prstGeom>
          <a:noFill/>
        </p:spPr>
        <p:txBody>
          <a:bodyPr wrap="square" rtlCol="0">
            <a:spAutoFit/>
          </a:bodyPr>
          <a:lstStyle/>
          <a:p>
            <a:r>
              <a:rPr kumimoji="1" lang="ja-JP" altLang="en-US" sz="4000" dirty="0" smtClean="0">
                <a:latin typeface="HGPｺﾞｼｯｸE" panose="020B0900000000000000" pitchFamily="50" charset="-128"/>
                <a:ea typeface="HGPｺﾞｼｯｸE" panose="020B0900000000000000" pitchFamily="50" charset="-128"/>
              </a:rPr>
              <a:t>配偶者控除なし　所得税　</a:t>
            </a:r>
            <a:r>
              <a:rPr lang="en-US" altLang="ja-JP" sz="4000" dirty="0" smtClean="0">
                <a:latin typeface="HGPｺﾞｼｯｸE" panose="020B0900000000000000" pitchFamily="50" charset="-128"/>
                <a:ea typeface="HGPｺﾞｼｯｸE" panose="020B0900000000000000" pitchFamily="50" charset="-128"/>
              </a:rPr>
              <a:t>10.95</a:t>
            </a:r>
            <a:r>
              <a:rPr lang="ja-JP" altLang="en-US" sz="4000" dirty="0" smtClean="0">
                <a:latin typeface="HGPｺﾞｼｯｸE" panose="020B0900000000000000" pitchFamily="50" charset="-128"/>
                <a:ea typeface="HGPｺﾞｼｯｸE" panose="020B0900000000000000" pitchFamily="50" charset="-128"/>
              </a:rPr>
              <a:t>万円</a:t>
            </a:r>
            <a:endParaRPr kumimoji="1" lang="ja-JP" altLang="en-US" sz="4000" dirty="0">
              <a:latin typeface="HGPｺﾞｼｯｸE" panose="020B0900000000000000" pitchFamily="50" charset="-128"/>
              <a:ea typeface="HGPｺﾞｼｯｸE" panose="020B0900000000000000" pitchFamily="50" charset="-128"/>
            </a:endParaRPr>
          </a:p>
        </p:txBody>
      </p:sp>
      <p:sp>
        <p:nvSpPr>
          <p:cNvPr id="8" name="右矢印 7"/>
          <p:cNvSpPr/>
          <p:nvPr/>
        </p:nvSpPr>
        <p:spPr>
          <a:xfrm rot="5400000">
            <a:off x="3426347" y="3364348"/>
            <a:ext cx="1440160" cy="608013"/>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2681048" y="4174786"/>
            <a:ext cx="3276000" cy="1815882"/>
          </a:xfrm>
          <a:prstGeom prst="rect">
            <a:avLst/>
          </a:prstGeom>
          <a:noFill/>
        </p:spPr>
        <p:txBody>
          <a:bodyPr wrap="square" rtlCol="0">
            <a:spAutoFit/>
          </a:bodyPr>
          <a:lstStyle/>
          <a:p>
            <a:r>
              <a:rPr lang="en-US" altLang="ja-JP" sz="7200" dirty="0" smtClean="0">
                <a:latin typeface="HGPｺﾞｼｯｸE" panose="020B0900000000000000" pitchFamily="50" charset="-128"/>
                <a:ea typeface="HGPｺﾞｼｯｸE" panose="020B0900000000000000" pitchFamily="50" charset="-128"/>
              </a:rPr>
              <a:t>4.1</a:t>
            </a:r>
            <a:r>
              <a:rPr lang="ja-JP" altLang="en-US" sz="7200" dirty="0" smtClean="0">
                <a:latin typeface="HGPｺﾞｼｯｸE" panose="020B0900000000000000" pitchFamily="50" charset="-128"/>
                <a:ea typeface="HGPｺﾞｼｯｸE" panose="020B0900000000000000" pitchFamily="50" charset="-128"/>
              </a:rPr>
              <a:t>万</a:t>
            </a:r>
            <a:r>
              <a:rPr kumimoji="1" lang="ja-JP" altLang="en-US" sz="7200" dirty="0" smtClean="0">
                <a:latin typeface="HGPｺﾞｼｯｸE" panose="020B0900000000000000" pitchFamily="50" charset="-128"/>
                <a:ea typeface="HGPｺﾞｼｯｸE" panose="020B0900000000000000" pitchFamily="50" charset="-128"/>
              </a:rPr>
              <a:t>円</a:t>
            </a:r>
            <a:endParaRPr kumimoji="1" lang="en-US" altLang="ja-JP" sz="7200" dirty="0" smtClean="0">
              <a:latin typeface="HGPｺﾞｼｯｸE" panose="020B0900000000000000" pitchFamily="50" charset="-128"/>
              <a:ea typeface="HGPｺﾞｼｯｸE" panose="020B0900000000000000" pitchFamily="50" charset="-128"/>
            </a:endParaRPr>
          </a:p>
          <a:p>
            <a:r>
              <a:rPr kumimoji="1" lang="ja-JP" altLang="en-US" sz="4000" dirty="0" smtClean="0">
                <a:latin typeface="HGPｺﾞｼｯｸE" panose="020B0900000000000000" pitchFamily="50" charset="-128"/>
                <a:ea typeface="HGPｺﾞｼｯｸE" panose="020B0900000000000000" pitchFamily="50" charset="-128"/>
              </a:rPr>
              <a:t>の差が出ます</a:t>
            </a:r>
            <a:endParaRPr kumimoji="1" lang="ja-JP" altLang="en-US" sz="4000"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539552" y="6074132"/>
            <a:ext cx="8367363" cy="523220"/>
          </a:xfrm>
          <a:prstGeom prst="rect">
            <a:avLst/>
          </a:prstGeom>
          <a:noFill/>
        </p:spPr>
        <p:txBody>
          <a:bodyPr wrap="square" lIns="91440" tIns="45720" rIns="91440" bIns="45720">
            <a:spAutoFit/>
          </a:bodyPr>
          <a:lstStyle/>
          <a:p>
            <a:pPr algn="ctr"/>
            <a:r>
              <a:rPr lang="en-US" altLang="ja-JP" sz="2800" b="1" dirty="0" smtClean="0">
                <a:ln w="3175" cmpd="sng">
                  <a:solidFill>
                    <a:schemeClr val="tx1"/>
                  </a:solidFill>
                  <a:prstDash val="solid"/>
                  <a:miter lim="800000"/>
                </a:ln>
                <a:solidFill>
                  <a:srgbClr val="00B0F0"/>
                </a:solidFill>
                <a:effectLst>
                  <a:outerShdw blurRad="50800" algn="tl" rotWithShape="0">
                    <a:srgbClr val="000000"/>
                  </a:outerShdw>
                </a:effectLst>
              </a:rPr>
              <a:t>※</a:t>
            </a:r>
            <a:r>
              <a:rPr lang="ja-JP" altLang="en-US" sz="2800" b="1" dirty="0" smtClean="0">
                <a:ln w="3175" cmpd="sng">
                  <a:solidFill>
                    <a:schemeClr val="tx1"/>
                  </a:solidFill>
                  <a:prstDash val="solid"/>
                  <a:miter lim="800000"/>
                </a:ln>
                <a:solidFill>
                  <a:srgbClr val="00B0F0"/>
                </a:solidFill>
                <a:effectLst>
                  <a:outerShdw blurRad="50800" algn="tl" rotWithShape="0">
                    <a:srgbClr val="000000"/>
                  </a:outerShdw>
                </a:effectLst>
              </a:rPr>
              <a:t>数字はあくまで例です。</a:t>
            </a:r>
            <a:r>
              <a:rPr lang="ja-JP" altLang="en-US" sz="2800" b="1" cap="none" spc="0" dirty="0" smtClean="0">
                <a:ln w="3175" cmpd="sng">
                  <a:solidFill>
                    <a:schemeClr val="tx1"/>
                  </a:solidFill>
                  <a:prstDash val="solid"/>
                  <a:miter lim="800000"/>
                </a:ln>
                <a:solidFill>
                  <a:srgbClr val="00B0F0"/>
                </a:solidFill>
                <a:effectLst>
                  <a:outerShdw blurRad="50800" algn="tl" rotWithShape="0">
                    <a:srgbClr val="000000"/>
                  </a:outerShdw>
                </a:effectLst>
              </a:rPr>
              <a:t>所得によって異なります。</a:t>
            </a:r>
            <a:endParaRPr lang="ja-JP" altLang="en-US" sz="2800" b="1" cap="none" spc="0" dirty="0">
              <a:ln w="3175" cmpd="sng">
                <a:solidFill>
                  <a:schemeClr val="tx1"/>
                </a:solidFill>
                <a:prstDash val="solid"/>
                <a:miter lim="800000"/>
              </a:ln>
              <a:solidFill>
                <a:srgbClr val="00B0F0"/>
              </a:solidFill>
              <a:effectLst>
                <a:outerShdw blurRad="50800" algn="tl" rotWithShape="0">
                  <a:srgbClr val="000000"/>
                </a:outerShdw>
              </a:effectLst>
            </a:endParaRPr>
          </a:p>
        </p:txBody>
      </p:sp>
      <p:cxnSp>
        <p:nvCxnSpPr>
          <p:cNvPr id="10" name="直線コネクタ 9"/>
          <p:cNvCxnSpPr/>
          <p:nvPr/>
        </p:nvCxnSpPr>
        <p:spPr>
          <a:xfrm>
            <a:off x="755576" y="6597352"/>
            <a:ext cx="79208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605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配偶者控除廃止の背景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第二次安倍政権は「女性の活躍」を目標に掲げており、配偶者控除はそれを阻害しているとして配偶者控除の廃止を検討している。平成</a:t>
            </a:r>
            <a:r>
              <a:rPr lang="en-US" altLang="ja-JP" dirty="0" smtClean="0"/>
              <a:t>25</a:t>
            </a:r>
            <a:r>
              <a:rPr lang="ja-JP" altLang="en-US" dirty="0" smtClean="0"/>
              <a:t>年</a:t>
            </a:r>
            <a:r>
              <a:rPr lang="en-US" altLang="ja-JP" dirty="0" smtClean="0"/>
              <a:t>6</a:t>
            </a:r>
            <a:r>
              <a:rPr lang="ja-JP" altLang="en-US" dirty="0" smtClean="0"/>
              <a:t>月発表では維持するとしたが翌年</a:t>
            </a:r>
            <a:r>
              <a:rPr lang="en-US" altLang="ja-JP" dirty="0" smtClean="0"/>
              <a:t>3</a:t>
            </a:r>
            <a:r>
              <a:rPr lang="ja-JP" altLang="en-US" dirty="0" smtClean="0"/>
              <a:t>月には再び検討するとし見直しが現実的に。</a:t>
            </a:r>
            <a:endParaRPr lang="en-US" altLang="ja-JP" dirty="0" smtClean="0"/>
          </a:p>
          <a:p>
            <a:r>
              <a:rPr kumimoji="1" lang="ja-JP" altLang="en-US" dirty="0" smtClean="0"/>
              <a:t>しかし配偶者控除の廃止は各方面から指摘を受け、‘廃止’ではなく</a:t>
            </a:r>
            <a:r>
              <a:rPr kumimoji="1" lang="ja-JP" altLang="en-US" dirty="0" smtClean="0">
                <a:solidFill>
                  <a:srgbClr val="FF0000"/>
                </a:solidFill>
              </a:rPr>
              <a:t>‘</a:t>
            </a:r>
            <a:r>
              <a:rPr lang="ja-JP" altLang="en-US" dirty="0">
                <a:solidFill>
                  <a:srgbClr val="FF0000"/>
                </a:solidFill>
              </a:rPr>
              <a:t>見直</a:t>
            </a:r>
            <a:r>
              <a:rPr lang="ja-JP" altLang="en-US" dirty="0" smtClean="0">
                <a:solidFill>
                  <a:srgbClr val="FF0000"/>
                </a:solidFill>
              </a:rPr>
              <a:t>し</a:t>
            </a:r>
            <a:r>
              <a:rPr kumimoji="1" lang="ja-JP" altLang="en-US" dirty="0" smtClean="0">
                <a:solidFill>
                  <a:srgbClr val="FF0000"/>
                </a:solidFill>
              </a:rPr>
              <a:t>’</a:t>
            </a:r>
            <a:r>
              <a:rPr kumimoji="1" lang="ja-JP" altLang="en-US" dirty="0" smtClean="0"/>
              <a:t>とした。</a:t>
            </a:r>
            <a:endParaRPr kumimoji="1" lang="en-US" altLang="ja-JP" dirty="0" smtClean="0"/>
          </a:p>
          <a:p>
            <a:r>
              <a:rPr lang="ja-JP" altLang="en-US" dirty="0" smtClean="0"/>
              <a:t>平成２７年</a:t>
            </a:r>
            <a:r>
              <a:rPr lang="en-US" altLang="ja-JP" dirty="0" smtClean="0"/>
              <a:t>10</a:t>
            </a:r>
            <a:r>
              <a:rPr lang="ja-JP" altLang="en-US" dirty="0" smtClean="0"/>
              <a:t>月現在見直しについては平成２８年以降に</a:t>
            </a:r>
            <a:r>
              <a:rPr lang="ja-JP" altLang="en-US" dirty="0" smtClean="0">
                <a:solidFill>
                  <a:srgbClr val="FF0000"/>
                </a:solidFill>
              </a:rPr>
              <a:t>‘先送り’</a:t>
            </a:r>
            <a:r>
              <a:rPr lang="ja-JP" altLang="en-US" dirty="0" smtClean="0"/>
              <a:t>となっている。</a:t>
            </a:r>
            <a:endParaRPr kumimoji="1" lang="en-US" altLang="ja-JP" dirty="0" smtClean="0"/>
          </a:p>
          <a:p>
            <a:endParaRPr kumimoji="1" lang="en-US" altLang="ja-JP" dirty="0" smtClean="0"/>
          </a:p>
        </p:txBody>
      </p:sp>
    </p:spTree>
    <p:extLst>
      <p:ext uri="{BB962C8B-B14F-4D97-AF65-F5344CB8AC3E}">
        <p14:creationId xmlns:p14="http://schemas.microsoft.com/office/powerpoint/2010/main" val="1219515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1878</TotalTime>
  <Words>1467</Words>
  <Application>Microsoft Office PowerPoint</Application>
  <PresentationFormat>画面に合わせる (4:3)</PresentationFormat>
  <Paragraphs>262</Paragraphs>
  <Slides>24</Slides>
  <Notes>13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配偶者控除廃止により 女性の労働供給は増えるのか?</vt:lpstr>
      <vt:lpstr>本研究の目的</vt:lpstr>
      <vt:lpstr>配偶者控除とは</vt:lpstr>
      <vt:lpstr>配偶者控除って何????</vt:lpstr>
      <vt:lpstr>１０３万円ってどういう事？</vt:lpstr>
      <vt:lpstr>配偶者控除でどれだけ違うの？１（例）</vt:lpstr>
      <vt:lpstr>配偶者控除でどれだけ違うの？２（例）</vt:lpstr>
      <vt:lpstr>PowerPoint プレゼンテーション</vt:lpstr>
      <vt:lpstr>配偶者控除廃止の背景</vt:lpstr>
      <vt:lpstr>政府の見直し案の候補</vt:lpstr>
      <vt:lpstr>各見直し案の課題</vt:lpstr>
      <vt:lpstr>各見直し案の課題（つづき）</vt:lpstr>
      <vt:lpstr>配偶者控除廃止の世論調査</vt:lpstr>
      <vt:lpstr>女性の就業調整について</vt:lpstr>
      <vt:lpstr>配偶者控除に関するアンケート調査</vt:lpstr>
      <vt:lpstr>回答者の性別・年齢別の割合</vt:lpstr>
      <vt:lpstr>回答者の雇用状態</vt:lpstr>
      <vt:lpstr>配偶者控除の賛否の結果</vt:lpstr>
      <vt:lpstr>子供の有無別の賛否</vt:lpstr>
      <vt:lpstr>子供の有無別の賛否理由</vt:lpstr>
      <vt:lpstr>配偶者控除賛否の属性・理由まとめ</vt:lpstr>
      <vt:lpstr>子供がいる世帯の女性の働き方の 平均像</vt:lpstr>
      <vt:lpstr>本研究の結論 （これからの政府がとりうる方向性）</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名古屋学院大学</dc:creator>
  <cp:lastModifiedBy>名古屋学院大学</cp:lastModifiedBy>
  <cp:revision>83</cp:revision>
  <cp:lastPrinted>2015-11-12T05:07:51Z</cp:lastPrinted>
  <dcterms:created xsi:type="dcterms:W3CDTF">2015-08-24T06:31:17Z</dcterms:created>
  <dcterms:modified xsi:type="dcterms:W3CDTF">2015-11-16T05:51:41Z</dcterms:modified>
</cp:coreProperties>
</file>