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98" r:id="rId4"/>
    <p:sldId id="262" r:id="rId5"/>
    <p:sldId id="284" r:id="rId6"/>
    <p:sldId id="258" r:id="rId7"/>
    <p:sldId id="285" r:id="rId8"/>
    <p:sldId id="278" r:id="rId9"/>
    <p:sldId id="286" r:id="rId10"/>
    <p:sldId id="276" r:id="rId11"/>
    <p:sldId id="287" r:id="rId12"/>
    <p:sldId id="288" r:id="rId13"/>
    <p:sldId id="279" r:id="rId14"/>
    <p:sldId id="289" r:id="rId15"/>
    <p:sldId id="290" r:id="rId16"/>
    <p:sldId id="291" r:id="rId17"/>
    <p:sldId id="297" r:id="rId18"/>
    <p:sldId id="292" r:id="rId19"/>
    <p:sldId id="293" r:id="rId20"/>
    <p:sldId id="294" r:id="rId21"/>
    <p:sldId id="299" r:id="rId22"/>
    <p:sldId id="296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C5FF"/>
    <a:srgbClr val="FFFF47"/>
    <a:srgbClr val="00B0F0"/>
    <a:srgbClr val="FFCF37"/>
    <a:srgbClr val="FFFF89"/>
    <a:srgbClr val="FFFF00"/>
    <a:srgbClr val="FFFF24"/>
    <a:srgbClr val="FFFF4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60"/>
  </p:normalViewPr>
  <p:slideViewPr>
    <p:cSldViewPr>
      <p:cViewPr varScale="1">
        <p:scale>
          <a:sx n="64" d="100"/>
          <a:sy n="64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1679790026246"/>
          <c:y val="3.1283127757427448E-2"/>
          <c:w val="0.84176520122484688"/>
          <c:h val="0.70698995401805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健康寿命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74.209999999999994</c:v>
                </c:pt>
                <c:pt idx="1">
                  <c:v>71.19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平均寿命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86.61</c:v>
                </c:pt>
                <c:pt idx="1">
                  <c:v>80.209999999999994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5203328"/>
        <c:axId val="95204864"/>
      </c:barChart>
      <c:catAx>
        <c:axId val="952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95204864"/>
        <c:crosses val="autoZero"/>
        <c:auto val="1"/>
        <c:lblAlgn val="ctr"/>
        <c:lblOffset val="100"/>
        <c:noMultiLvlLbl val="0"/>
      </c:catAx>
      <c:valAx>
        <c:axId val="95204864"/>
        <c:scaling>
          <c:orientation val="minMax"/>
          <c:max val="9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/>
          <a:lstStyle/>
          <a:p>
            <a:pPr>
              <a:defRPr/>
            </a:pPr>
            <a:endParaRPr lang="ja-JP"/>
          </a:p>
        </c:txPr>
        <c:crossAx val="95203328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有業者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32.4</c:v>
                </c:pt>
                <c:pt idx="2" formatCode="0.0">
                  <c:v>49</c:v>
                </c:pt>
                <c:pt idx="3">
                  <c:v>72.7</c:v>
                </c:pt>
                <c:pt idx="4">
                  <c:v>89.7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無業者（就職希望者）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">
                  <c:v>5</c:v>
                </c:pt>
                <c:pt idx="1">
                  <c:v>11.2</c:v>
                </c:pt>
                <c:pt idx="2">
                  <c:v>12.5</c:v>
                </c:pt>
                <c:pt idx="3">
                  <c:v>10.1</c:v>
                </c:pt>
                <c:pt idx="4">
                  <c:v>5.8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無業者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78.3</c:v>
                </c:pt>
                <c:pt idx="1">
                  <c:v>56</c:v>
                </c:pt>
                <c:pt idx="2" formatCode="General">
                  <c:v>38.200000000000003</c:v>
                </c:pt>
                <c:pt idx="3">
                  <c:v>17</c:v>
                </c:pt>
                <c:pt idx="4">
                  <c:v>4.3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5414528"/>
        <c:axId val="95420416"/>
      </c:barChart>
      <c:catAx>
        <c:axId val="95414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5420416"/>
        <c:crosses val="autoZero"/>
        <c:auto val="1"/>
        <c:lblAlgn val="ctr"/>
        <c:lblOffset val="100"/>
        <c:noMultiLvlLbl val="0"/>
      </c:catAx>
      <c:valAx>
        <c:axId val="9542041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95414528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有業者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6.3</c:v>
                </c:pt>
                <c:pt idx="1">
                  <c:v>18</c:v>
                </c:pt>
                <c:pt idx="2">
                  <c:v>29.8</c:v>
                </c:pt>
                <c:pt idx="3" formatCode="General">
                  <c:v>47.3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無業者（就職希望者）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">
                  <c:v>2.2999999999999998</c:v>
                </c:pt>
                <c:pt idx="1">
                  <c:v>7.2</c:v>
                </c:pt>
                <c:pt idx="2">
                  <c:v>9.5</c:v>
                </c:pt>
                <c:pt idx="3">
                  <c:v>10.5</c:v>
                </c:pt>
                <c:pt idx="4">
                  <c:v>10.8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無業者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75歳以上</c:v>
                </c:pt>
                <c:pt idx="1">
                  <c:v>70～74歳</c:v>
                </c:pt>
                <c:pt idx="2">
                  <c:v>65～69歳</c:v>
                </c:pt>
                <c:pt idx="3">
                  <c:v>60～64歳</c:v>
                </c:pt>
                <c:pt idx="4">
                  <c:v>55～59歳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90.5</c:v>
                </c:pt>
                <c:pt idx="1">
                  <c:v>74.3</c:v>
                </c:pt>
                <c:pt idx="2" formatCode="General">
                  <c:v>60.4</c:v>
                </c:pt>
                <c:pt idx="3">
                  <c:v>42</c:v>
                </c:pt>
                <c:pt idx="4">
                  <c:v>24.1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5512448"/>
        <c:axId val="95513984"/>
      </c:barChart>
      <c:catAx>
        <c:axId val="95512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5513984"/>
        <c:crosses val="autoZero"/>
        <c:auto val="1"/>
        <c:lblAlgn val="ctr"/>
        <c:lblOffset val="100"/>
        <c:noMultiLvlLbl val="0"/>
      </c:catAx>
      <c:valAx>
        <c:axId val="9551398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95512448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継続雇用制度の導入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80.5</c:v>
                </c:pt>
                <c:pt idx="1">
                  <c:v>92.5</c:v>
                </c:pt>
                <c:pt idx="2">
                  <c:v>81.599999999999994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定年の引き上げ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7.1</c:v>
                </c:pt>
                <c:pt idx="2">
                  <c:v>15.7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定年制の廃止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8981100004892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60282154232332E-2"/>
                      <c:h val="7.714568949234432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806765113293155E-2"/>
                  <c:y val="-4.66849138255115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573215473747384E-2"/>
                  <c:y val="2.5464792618338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</c:v>
                </c:pt>
                <c:pt idx="1">
                  <c:v>0.4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5889280"/>
        <c:axId val="95890816"/>
      </c:barChart>
      <c:catAx>
        <c:axId val="9588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890816"/>
        <c:crosses val="autoZero"/>
        <c:auto val="1"/>
        <c:lblAlgn val="ctr"/>
        <c:lblOffset val="100"/>
        <c:noMultiLvlLbl val="0"/>
      </c:catAx>
      <c:valAx>
        <c:axId val="9589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88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/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希望者全員が</a:t>
            </a:r>
            <a:r>
              <a:rPr lang="en-US" dirty="0"/>
              <a:t>65</a:t>
            </a:r>
            <a:r>
              <a:rPr lang="ja-JP" dirty="0"/>
              <a:t>歳以上まで働ける企業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希望者全員65歳以上の継続雇用制度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54.1</c:v>
                </c:pt>
                <c:pt idx="1">
                  <c:v>44.4</c:v>
                </c:pt>
                <c:pt idx="2">
                  <c:v>53.1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65歳以上定年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16.2</c:v>
                </c:pt>
                <c:pt idx="1">
                  <c:v>7.1</c:v>
                </c:pt>
                <c:pt idx="2">
                  <c:v>15.3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定年制の廃止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213346665185347E-2"/>
                  <c:y val="-2.1892671436856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850275895270786E-2"/>
                  <c:y val="-8.75706857474230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85649742621081E-2"/>
                  <c:y val="2.18926714368556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2.9</c:v>
                </c:pt>
                <c:pt idx="1">
                  <c:v>0.4</c:v>
                </c:pt>
                <c:pt idx="2">
                  <c:v>2.6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237504"/>
        <c:axId val="121240192"/>
      </c:barChart>
      <c:catAx>
        <c:axId val="12123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240192"/>
        <c:crosses val="autoZero"/>
        <c:auto val="1"/>
        <c:lblAlgn val="ctr"/>
        <c:lblOffset val="100"/>
        <c:noMultiLvlLbl val="0"/>
      </c:catAx>
      <c:valAx>
        <c:axId val="121240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23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42997074398998E-3"/>
          <c:y val="0.76026180187373682"/>
          <c:w val="0.99016000536977378"/>
          <c:h val="0.22660259526414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dirty="0" smtClean="0"/>
              <a:t>70</a:t>
            </a:r>
            <a:r>
              <a:rPr lang="ja-JP" altLang="en-US" sz="2400" dirty="0" smtClean="0"/>
              <a:t>歳以上まで働ける企業</a:t>
            </a:r>
            <a:endParaRPr lang="ja-JP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希望者全員70歳以上の継続雇用制度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1.2</c:v>
                </c:pt>
                <c:pt idx="2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基準該当者70歳以上の継続雇用制度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7.2</c:v>
                </c:pt>
                <c:pt idx="1">
                  <c:v>5.0999999999999996</c:v>
                </c:pt>
                <c:pt idx="2">
                  <c:v>7.2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70歳以上定年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213346665185402E-2"/>
                  <c:y val="-7.138648705410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0.1</c:v>
                </c:pt>
                <c:pt idx="2">
                  <c:v>1.1000000000000001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定年制の廃止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1152834870199606E-2"/>
                  <c:y val="-7.138648705410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2.9</c:v>
                </c:pt>
                <c:pt idx="1">
                  <c:v>0.4</c:v>
                </c:pt>
                <c:pt idx="2">
                  <c:v>2.9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その他の制度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31～300人</c:v>
                </c:pt>
                <c:pt idx="1">
                  <c:v>301人以上</c:v>
                </c:pt>
                <c:pt idx="2">
                  <c:v>全企業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 formatCode="General">
                  <c:v>4.5</c:v>
                </c:pt>
                <c:pt idx="1">
                  <c:v>5</c:v>
                </c:pt>
                <c:pt idx="2" formatCode="General">
                  <c:v>4.5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97593216"/>
        <c:axId val="97594752"/>
      </c:barChart>
      <c:catAx>
        <c:axId val="9759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594752"/>
        <c:crosses val="autoZero"/>
        <c:auto val="1"/>
        <c:lblAlgn val="ctr"/>
        <c:lblOffset val="100"/>
        <c:noMultiLvlLbl val="0"/>
      </c:catAx>
      <c:valAx>
        <c:axId val="9759475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75932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0.77562</cdr:x>
      <cdr:y>0.32016</cdr:y>
    </cdr:from>
    <cdr:to>
      <cdr:x>0.7835</cdr:x>
      <cdr:y>0.34361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092280" y="1475157"/>
          <a:ext cx="72008" cy="108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-166721" y="0"/>
          <a:ext cx="8809579" cy="4987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57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2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3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25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9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27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371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46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5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6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6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4446-752D-4D32-81B8-4DBF65E6BD38}" type="datetimeFigureOut">
              <a:rPr kumimoji="1" lang="ja-JP" altLang="en-US" smtClean="0"/>
              <a:t>2015/11/2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8F51-260F-41F5-8B28-2F71936444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6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75656" y="1877923"/>
            <a:ext cx="6195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少子高齢化社会と年金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9792" y="52292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澤崎　下村　戸田　山川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4581128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中京大学総合政策学部　大森ゼミ</a:t>
            </a:r>
            <a:r>
              <a:rPr kumimoji="1" lang="en-US" altLang="ja-JP" sz="2800" dirty="0" smtClean="0"/>
              <a:t>ⅱ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7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2321268943"/>
              </p:ext>
            </p:extLst>
          </p:nvPr>
        </p:nvGraphicFramePr>
        <p:xfrm>
          <a:off x="0" y="738765"/>
          <a:ext cx="9127978" cy="549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年度厚生労働省「高年齢者の雇用状況」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122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638132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山田 篤裕（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-180528" y="-19880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02" y="60740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リサーチクエスチョン</a:t>
            </a:r>
            <a:endParaRPr kumimoji="1" lang="ja-JP" altLang="en-US" sz="2800" dirty="0"/>
          </a:p>
        </p:txBody>
      </p:sp>
      <p:sp>
        <p:nvSpPr>
          <p:cNvPr id="11" name="雲形吹き出し 10"/>
          <p:cNvSpPr/>
          <p:nvPr/>
        </p:nvSpPr>
        <p:spPr>
          <a:xfrm>
            <a:off x="2483094" y="3140968"/>
            <a:ext cx="6193362" cy="3014030"/>
          </a:xfrm>
          <a:prstGeom prst="cloudCallout">
            <a:avLst>
              <a:gd name="adj1" fmla="val -57345"/>
              <a:gd name="adj2" fmla="val 2203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http://3.bp.blogspot.com/-42ddByrXRig/VZ-W1-dVteI/AAAAAAAAvTU/SOdvlTbjoz0/s800/woman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" y="3823260"/>
            <a:ext cx="1766293" cy="21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35317" y="3573016"/>
            <a:ext cx="51090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雇用確保措置実施済企業が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ほとんどであるのに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なぜ働きたいのに働けない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高齢者が存在するのか？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1340768"/>
            <a:ext cx="7162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/>
              <a:t>本来働ける健康寿命の年齢まで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高齢者が働けていない</a:t>
            </a:r>
            <a:endParaRPr kumimoji="1" lang="ja-JP" altLang="en-US" sz="4000" dirty="0"/>
          </a:p>
        </p:txBody>
      </p:sp>
      <p:sp>
        <p:nvSpPr>
          <p:cNvPr id="3" name="下矢印 2"/>
          <p:cNvSpPr/>
          <p:nvPr/>
        </p:nvSpPr>
        <p:spPr>
          <a:xfrm>
            <a:off x="3760781" y="2650559"/>
            <a:ext cx="1584176" cy="98081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638132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山田 篤裕（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-180528" y="-19880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72241" y="831963"/>
            <a:ext cx="35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err="1" smtClean="0"/>
              <a:t>Lazear</a:t>
            </a:r>
            <a:r>
              <a:rPr kumimoji="1" lang="ja-JP" altLang="en-US" sz="4800" dirty="0" smtClean="0"/>
              <a:t>モデル</a:t>
            </a:r>
            <a:endParaRPr kumimoji="1" lang="ja-JP" altLang="en-US" sz="4800" dirty="0"/>
          </a:p>
        </p:txBody>
      </p:sp>
      <p:pic>
        <p:nvPicPr>
          <p:cNvPr id="17" name="図 16" descr="Lazear モデル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40718" r="14398" b="15125"/>
          <a:stretch/>
        </p:blipFill>
        <p:spPr>
          <a:xfrm>
            <a:off x="0" y="2257293"/>
            <a:ext cx="9144000" cy="3624746"/>
          </a:xfrm>
          <a:prstGeom prst="rect">
            <a:avLst/>
          </a:prstGeom>
        </p:spPr>
      </p:pic>
      <p:sp>
        <p:nvSpPr>
          <p:cNvPr id="19" name="ドーナツ 18"/>
          <p:cNvSpPr/>
          <p:nvPr/>
        </p:nvSpPr>
        <p:spPr>
          <a:xfrm>
            <a:off x="2459971" y="2562642"/>
            <a:ext cx="1775785" cy="1354094"/>
          </a:xfrm>
          <a:prstGeom prst="donut">
            <a:avLst>
              <a:gd name="adj" fmla="val 10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555196" y="4053723"/>
            <a:ext cx="3363127" cy="1075353"/>
          </a:xfrm>
          <a:prstGeom prst="wedgeRoundRectCallout">
            <a:avLst>
              <a:gd name="adj1" fmla="val 29640"/>
              <a:gd name="adj2" fmla="val -99068"/>
              <a:gd name="adj3" fmla="val 16667"/>
            </a:avLst>
          </a:prstGeom>
          <a:solidFill>
            <a:srgbClr val="FFF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0848" y="4369871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賃金を全体的に下げる</a:t>
            </a:r>
            <a:endParaRPr kumimoji="1" lang="ja-JP" altLang="en-US" sz="2400" dirty="0"/>
          </a:p>
        </p:txBody>
      </p:sp>
      <p:sp>
        <p:nvSpPr>
          <p:cNvPr id="25" name="ドーナツ 24"/>
          <p:cNvSpPr/>
          <p:nvPr/>
        </p:nvSpPr>
        <p:spPr>
          <a:xfrm>
            <a:off x="7524328" y="3519833"/>
            <a:ext cx="1775785" cy="1354094"/>
          </a:xfrm>
          <a:prstGeom prst="donut">
            <a:avLst>
              <a:gd name="adj" fmla="val 101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5975348" y="5017943"/>
            <a:ext cx="2629100" cy="1075353"/>
          </a:xfrm>
          <a:prstGeom prst="wedgeRoundRectCallout">
            <a:avLst>
              <a:gd name="adj1" fmla="val 34810"/>
              <a:gd name="adj2" fmla="val -96771"/>
              <a:gd name="adj3" fmla="val 16667"/>
            </a:avLst>
          </a:prstGeom>
          <a:solidFill>
            <a:srgbClr val="FFF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12160" y="5334091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差を年金で埋める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17479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定年年齢延長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8144" y="174796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継続雇用制度導入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先行事例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2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-180528" y="1124744"/>
            <a:ext cx="9505056" cy="1452354"/>
          </a:xfrm>
          <a:prstGeom prst="rect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180528" y="2564904"/>
            <a:ext cx="9505056" cy="1584176"/>
          </a:xfrm>
          <a:prstGeom prst="rect">
            <a:avLst/>
          </a:prstGeom>
          <a:solidFill>
            <a:srgbClr val="FFF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50134" y="2773958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活用</a:t>
            </a:r>
            <a:r>
              <a:rPr lang="ja-JP" altLang="en-US" sz="3200" dirty="0"/>
              <a:t>促進コース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0317" y="1260049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労働</a:t>
            </a:r>
            <a:r>
              <a:rPr lang="ja-JP" altLang="en-US" sz="3200" dirty="0"/>
              <a:t>移動支援コース</a:t>
            </a:r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44087" y="16086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高齢者雇用安定助成金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5695" y="1844824"/>
            <a:ext cx="538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環境整備にかかる費用を補助する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3430741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高齢者を雇用した企業に給付金付与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先行事例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88224" y="155679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48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63276" y="1753652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/</a:t>
            </a:r>
            <a:r>
              <a:rPr lang="ja-JP" altLang="en-US" sz="2000" dirty="0"/>
              <a:t> </a:t>
            </a:r>
            <a:r>
              <a:rPr kumimoji="1" lang="en-US" altLang="ja-JP" sz="2000" dirty="0" smtClean="0"/>
              <a:t>945</a:t>
            </a:r>
            <a:r>
              <a:rPr kumimoji="1" lang="ja-JP" altLang="en-US" sz="2000" dirty="0" smtClean="0"/>
              <a:t>件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04248" y="30689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1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90494" y="3212976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/</a:t>
            </a:r>
            <a:r>
              <a:rPr lang="ja-JP" altLang="en-US" sz="2000" dirty="0"/>
              <a:t> </a:t>
            </a:r>
            <a:r>
              <a:rPr kumimoji="1" lang="en-US" altLang="ja-JP" sz="2000" dirty="0" smtClean="0"/>
              <a:t>2025</a:t>
            </a:r>
            <a:r>
              <a:rPr kumimoji="1" lang="ja-JP" altLang="en-US" sz="2000" dirty="0" smtClean="0"/>
              <a:t>人</a:t>
            </a:r>
            <a:endParaRPr kumimoji="1" lang="ja-JP" altLang="en-US" sz="2000" dirty="0"/>
          </a:p>
        </p:txBody>
      </p:sp>
      <p:sp>
        <p:nvSpPr>
          <p:cNvPr id="23" name="右矢印 22"/>
          <p:cNvSpPr/>
          <p:nvPr/>
        </p:nvSpPr>
        <p:spPr>
          <a:xfrm>
            <a:off x="1750134" y="4705689"/>
            <a:ext cx="1098510" cy="936104"/>
          </a:xfrm>
          <a:prstGeom prst="rightArrow">
            <a:avLst/>
          </a:prstGeom>
          <a:solidFill>
            <a:srgbClr val="21C5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35896" y="4758243"/>
            <a:ext cx="55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今年度からは支給額の上限の変更</a:t>
            </a:r>
            <a:r>
              <a:rPr lang="ja-JP" altLang="en-US" sz="2400" dirty="0" smtClean="0"/>
              <a:t>や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手続き</a:t>
            </a:r>
            <a:r>
              <a:rPr lang="ja-JP" altLang="en-US" sz="2400" dirty="0"/>
              <a:t>の簡素化、対象の拡大などの改正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4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政策提案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8231" y="758314"/>
            <a:ext cx="86260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/>
              <a:t>健康寿命を基に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継続雇用延長を７０歳までに義務化</a:t>
            </a:r>
            <a:endParaRPr kumimoji="1" lang="ja-JP" altLang="en-US" sz="4400" dirty="0"/>
          </a:p>
        </p:txBody>
      </p:sp>
      <p:sp>
        <p:nvSpPr>
          <p:cNvPr id="11" name="円/楕円 10"/>
          <p:cNvSpPr/>
          <p:nvPr/>
        </p:nvSpPr>
        <p:spPr>
          <a:xfrm>
            <a:off x="287524" y="2492896"/>
            <a:ext cx="3780420" cy="3528392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076056" y="2564904"/>
            <a:ext cx="3780420" cy="3528392"/>
          </a:xfrm>
          <a:prstGeom prst="ellipse">
            <a:avLst/>
          </a:prstGeom>
          <a:solidFill>
            <a:srgbClr val="FFF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0541" y="3645024"/>
            <a:ext cx="337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企業はできなかった場合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10</a:t>
            </a:r>
            <a:r>
              <a:rPr lang="ja-JP" altLang="en-US" sz="2400" dirty="0" smtClean="0"/>
              <a:t>万円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月を国に納付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706" y="3452807"/>
            <a:ext cx="3526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国は</a:t>
            </a:r>
            <a:r>
              <a:rPr kumimoji="1" lang="en-US" altLang="ja-JP" sz="2400" dirty="0" smtClean="0"/>
              <a:t>100%</a:t>
            </a:r>
            <a:r>
              <a:rPr kumimoji="1" lang="ja-JP" altLang="en-US" sz="2400" dirty="0" smtClean="0"/>
              <a:t>達成した企業に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一人当たり</a:t>
            </a:r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万円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月を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補助金として</a:t>
            </a:r>
            <a:r>
              <a:rPr lang="ja-JP" altLang="en-US" sz="2400" dirty="0" smtClean="0"/>
              <a:t>支給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55847" y="2252642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アメ</a:t>
            </a:r>
            <a:endParaRPr kumimoji="1" lang="ja-JP" altLang="en-US" sz="7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2300679"/>
            <a:ext cx="1927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ムチ</a:t>
            </a:r>
            <a:endParaRPr kumimoji="1" lang="ja-JP" altLang="en-US" sz="7200" dirty="0"/>
          </a:p>
        </p:txBody>
      </p:sp>
      <p:pic>
        <p:nvPicPr>
          <p:cNvPr id="1028" name="Picture 4" descr="ボールプール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46" y="4273379"/>
            <a:ext cx="2179957" cy="21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お金のために頑張る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09" y="4437112"/>
            <a:ext cx="1824612" cy="18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9804" y="1634939"/>
            <a:ext cx="7822359" cy="4962413"/>
          </a:xfrm>
        </p:spPr>
        <p:txBody>
          <a:bodyPr>
            <a:normAutofit fontScale="70000" lnSpcReduction="20000"/>
          </a:bodyPr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６５歳以上の高齢者に聞きました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７０歳以上まで働きたいと思っている人は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男性：５５．５％　女性４０．１％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(H24 </a:t>
            </a:r>
            <a:r>
              <a:rPr kumimoji="1" lang="ja-JP" altLang="en-US" dirty="0" smtClean="0">
                <a:solidFill>
                  <a:schemeClr val="tx1"/>
                </a:solidFill>
              </a:rPr>
              <a:t>「高齢期における社会保障に関する意識等調査報告書」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厚生労働省政策統括官付政策評価官室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</a:t>
            </a:r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月月報の人口統計によると、６５</a:t>
            </a:r>
            <a:r>
              <a:rPr kumimoji="1" lang="en-US" altLang="ja-JP" dirty="0" smtClean="0">
                <a:solidFill>
                  <a:schemeClr val="tx1"/>
                </a:solidFill>
              </a:rPr>
              <a:t>-</a:t>
            </a:r>
            <a:r>
              <a:rPr kumimoji="1" lang="ja-JP" altLang="en-US" dirty="0" smtClean="0">
                <a:solidFill>
                  <a:schemeClr val="tx1"/>
                </a:solidFill>
              </a:rPr>
              <a:t>６９の高齢者数は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男性４６９万人　女性５０２万人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よ</a:t>
            </a:r>
            <a:r>
              <a:rPr lang="ja-JP" altLang="en-US" dirty="0">
                <a:solidFill>
                  <a:schemeClr val="tx1"/>
                </a:solidFill>
              </a:rPr>
              <a:t>って</a:t>
            </a:r>
            <a:r>
              <a:rPr lang="ja-JP" altLang="en-US" dirty="0" smtClean="0">
                <a:solidFill>
                  <a:schemeClr val="tx1"/>
                </a:solidFill>
              </a:rPr>
              <a:t>働きたい高齢者数は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４６９万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×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５５．５％＋５０２万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×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４０．１％＝４，６１５，９７０人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検証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3631" y="982469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働きたい高齢者の数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31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7" y="1844824"/>
            <a:ext cx="8820471" cy="4962413"/>
          </a:xfrm>
        </p:spPr>
        <p:txBody>
          <a:bodyPr>
            <a:normAutofit/>
          </a:bodyPr>
          <a:lstStyle/>
          <a:p>
            <a:r>
              <a:rPr lang="ja-JP" altLang="en-US" sz="2200" dirty="0" smtClean="0">
                <a:solidFill>
                  <a:schemeClr val="tx1"/>
                </a:solidFill>
              </a:rPr>
              <a:t>働きたい高齢者数は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r>
              <a:rPr kumimoji="1" lang="ja-JP" altLang="en-US" sz="2200" dirty="0" smtClean="0">
                <a:solidFill>
                  <a:schemeClr val="tx1"/>
                </a:solidFill>
              </a:rPr>
              <a:t>４６９万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×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５５．５％＋５０２万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×</a:t>
            </a:r>
            <a:r>
              <a:rPr kumimoji="1" lang="ja-JP" altLang="en-US" sz="2200" dirty="0" smtClean="0">
                <a:solidFill>
                  <a:schemeClr val="tx1"/>
                </a:solidFill>
              </a:rPr>
              <a:t>４０．１％＝４，６１５，９７０人</a:t>
            </a:r>
            <a:endParaRPr kumimoji="1" lang="en-US" altLang="ja-JP" sz="2200" dirty="0" smtClean="0">
              <a:solidFill>
                <a:schemeClr val="tx1"/>
              </a:solidFill>
            </a:endParaRPr>
          </a:p>
          <a:p>
            <a:endParaRPr lang="en-US" altLang="ja-JP" sz="2200" dirty="0">
              <a:solidFill>
                <a:schemeClr val="tx1"/>
              </a:solidFill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</a:rPr>
              <a:t>２０１１年総務省労働力調査によると</a:t>
            </a:r>
            <a:endParaRPr lang="en-US" altLang="ja-JP" sz="2200" dirty="0">
              <a:solidFill>
                <a:schemeClr val="tx1"/>
              </a:solidFill>
            </a:endParaRP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65-69</a:t>
            </a:r>
            <a:r>
              <a:rPr lang="ja-JP" altLang="en-US" sz="2200" dirty="0" smtClean="0">
                <a:solidFill>
                  <a:schemeClr val="tx1"/>
                </a:solidFill>
              </a:rPr>
              <a:t>歳の就業者数は</a:t>
            </a:r>
            <a:r>
              <a:rPr lang="en-US" altLang="ja-JP" sz="2200" dirty="0" smtClean="0">
                <a:solidFill>
                  <a:schemeClr val="tx1"/>
                </a:solidFill>
              </a:rPr>
              <a:t>36.3%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65-69</a:t>
            </a:r>
            <a:r>
              <a:rPr lang="ja-JP" altLang="en-US" sz="2200" dirty="0" smtClean="0">
                <a:solidFill>
                  <a:schemeClr val="tx1"/>
                </a:solidFill>
              </a:rPr>
              <a:t>歳の人口は</a:t>
            </a:r>
            <a:r>
              <a:rPr lang="en-US" altLang="ja-JP" sz="2200" dirty="0" smtClean="0">
                <a:solidFill>
                  <a:schemeClr val="tx1"/>
                </a:solidFill>
              </a:rPr>
              <a:t>469</a:t>
            </a:r>
            <a:r>
              <a:rPr lang="ja-JP" altLang="en-US" sz="2200" dirty="0" smtClean="0">
                <a:solidFill>
                  <a:schemeClr val="tx1"/>
                </a:solidFill>
              </a:rPr>
              <a:t>万＋</a:t>
            </a:r>
            <a:r>
              <a:rPr lang="en-US" altLang="ja-JP" sz="2200" dirty="0" smtClean="0">
                <a:solidFill>
                  <a:schemeClr val="tx1"/>
                </a:solidFill>
              </a:rPr>
              <a:t>502</a:t>
            </a:r>
            <a:r>
              <a:rPr lang="ja-JP" altLang="en-US" sz="2200" dirty="0" smtClean="0">
                <a:solidFill>
                  <a:schemeClr val="tx1"/>
                </a:solidFill>
              </a:rPr>
              <a:t>万＝</a:t>
            </a:r>
            <a:r>
              <a:rPr lang="en-US" altLang="ja-JP" sz="2200" dirty="0" smtClean="0">
                <a:solidFill>
                  <a:schemeClr val="tx1"/>
                </a:solidFill>
              </a:rPr>
              <a:t>971</a:t>
            </a:r>
            <a:r>
              <a:rPr lang="ja-JP" altLang="en-US" sz="2200" dirty="0" smtClean="0">
                <a:solidFill>
                  <a:schemeClr val="tx1"/>
                </a:solidFill>
              </a:rPr>
              <a:t>万人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65-69</a:t>
            </a:r>
            <a:r>
              <a:rPr lang="ja-JP" altLang="en-US" sz="2200" dirty="0" smtClean="0">
                <a:solidFill>
                  <a:schemeClr val="tx1"/>
                </a:solidFill>
              </a:rPr>
              <a:t>歳の働いている高齢者は</a:t>
            </a:r>
            <a:r>
              <a:rPr lang="en-US" altLang="ja-JP" sz="2200" dirty="0" smtClean="0">
                <a:solidFill>
                  <a:schemeClr val="tx1"/>
                </a:solidFill>
              </a:rPr>
              <a:t>971</a:t>
            </a:r>
            <a:r>
              <a:rPr lang="ja-JP" altLang="en-US" sz="2200" dirty="0" smtClean="0">
                <a:solidFill>
                  <a:schemeClr val="tx1"/>
                </a:solidFill>
              </a:rPr>
              <a:t>万</a:t>
            </a:r>
            <a:r>
              <a:rPr lang="en-US" altLang="ja-JP" sz="2200" dirty="0" smtClean="0">
                <a:solidFill>
                  <a:schemeClr val="tx1"/>
                </a:solidFill>
              </a:rPr>
              <a:t>×36.3%=3,524,730</a:t>
            </a:r>
            <a:r>
              <a:rPr lang="ja-JP" altLang="en-US" sz="2200" dirty="0" smtClean="0">
                <a:solidFill>
                  <a:schemeClr val="tx1"/>
                </a:solidFill>
              </a:rPr>
              <a:t>人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endParaRPr lang="en-US" altLang="ja-JP" sz="2200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よって働きたいけど働いていない高齢者は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 smtClean="0">
                <a:solidFill>
                  <a:schemeClr val="tx1"/>
                </a:solidFill>
              </a:rPr>
              <a:t>4,615,970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3,524,730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＝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1,091,240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人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検証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2289" y="910461"/>
            <a:ext cx="626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働きたいけど働いていない人は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206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　</a:t>
            </a:r>
            <a:r>
              <a:rPr kumimoji="1" lang="en-US" altLang="ja-JP" sz="3600" dirty="0" smtClean="0"/>
              <a:t>GDP</a:t>
            </a:r>
            <a:r>
              <a:rPr kumimoji="1" lang="ja-JP" altLang="en-US" sz="3600" dirty="0" smtClean="0"/>
              <a:t>の寄与率</a:t>
            </a:r>
            <a:endParaRPr kumimoji="1" lang="ja-JP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756592" y="1988841"/>
                <a:ext cx="10729192" cy="49685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ja-JP" altLang="en-US" sz="2200" dirty="0" smtClean="0"/>
                  <a:t>コブ・ダグラス型生産関数で考える。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=α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dirty="0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+(1-α)(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ja-JP" sz="2200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sz="22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=(1-α)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altLang="ja-JP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/>
                              </a:rPr>
                              <m:t>2014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/>
                              </a:rPr>
                              <m:t>2014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200" dirty="0" smtClean="0"/>
                  <a:t>=0.7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2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2014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200" b="0" i="1" dirty="0" smtClean="0">
                                <a:latin typeface="Cambria Math"/>
                              </a:rPr>
                              <m:t>2014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200" dirty="0" smtClean="0"/>
              </a:p>
              <a:p>
                <a:pPr marL="0" indent="0" algn="ctr">
                  <a:buNone/>
                </a:pPr>
                <a:r>
                  <a:rPr lang="ja-JP" altLang="en-US" sz="2200" dirty="0" smtClean="0"/>
                  <a:t>内閣府国民経済計算より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2014</m:t>
                        </m:r>
                      </m:sub>
                    </m:sSub>
                    <m:r>
                      <a:rPr lang="en-US" altLang="ja-JP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ja-JP" sz="2200" dirty="0" smtClean="0"/>
                  <a:t>487,882,3</a:t>
                </a:r>
                <a:r>
                  <a:rPr lang="ja-JP" altLang="en-US" sz="2200" dirty="0" smtClean="0"/>
                  <a:t>億円とする。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:r>
                  <a:rPr lang="ja-JP" altLang="en-US" sz="2200" dirty="0" smtClean="0"/>
                  <a:t>また、</a:t>
                </a:r>
                <a:r>
                  <a:rPr lang="en-US" altLang="ja-JP" sz="2200" dirty="0" smtClean="0"/>
                  <a:t>H27</a:t>
                </a:r>
                <a:r>
                  <a:rPr lang="ja-JP" altLang="en-US" sz="2200" dirty="0" smtClean="0"/>
                  <a:t>年</a:t>
                </a:r>
                <a14:m>
                  <m:oMath xmlns:m="http://schemas.openxmlformats.org/officeDocument/2006/math">
                    <m:r>
                      <a:rPr lang="en-US" altLang="ja-JP" sz="2200" b="0" i="0" smtClean="0">
                        <a:latin typeface="Cambria Math"/>
                      </a:rPr>
                      <m:t>9</m:t>
                    </m:r>
                    <m:r>
                      <a:rPr lang="ja-JP" altLang="en-US" sz="2200" b="0" i="1" smtClean="0">
                        <a:latin typeface="Cambria Math"/>
                      </a:rPr>
                      <m:t>月の</m:t>
                    </m:r>
                    <m:r>
                      <a:rPr lang="ja-JP" altLang="en-US" sz="2200" i="1">
                        <a:latin typeface="Cambria Math"/>
                      </a:rPr>
                      <m:t>労働力</m:t>
                    </m:r>
                    <m:r>
                      <a:rPr lang="ja-JP" altLang="en-US" sz="2200" i="1" smtClean="0">
                        <a:latin typeface="Cambria Math"/>
                      </a:rPr>
                      <m:t>調査</m:t>
                    </m:r>
                    <m:r>
                      <a:rPr lang="ja-JP" altLang="en-US" sz="2200" i="1">
                        <a:latin typeface="Cambria Math"/>
                      </a:rPr>
                      <m:t>より</m:t>
                    </m:r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2014</m:t>
                        </m:r>
                      </m:sub>
                    </m:sSub>
                    <m:r>
                      <a:rPr lang="en-US" altLang="ja-JP" sz="2200" b="0" i="0" smtClean="0">
                        <a:latin typeface="Cambria Math"/>
                      </a:rPr>
                      <m:t>=6439</m:t>
                    </m:r>
                    <m:r>
                      <a:rPr lang="ja-JP" altLang="en-US" sz="2200" i="1">
                        <a:latin typeface="Cambria Math"/>
                      </a:rPr>
                      <m:t>万人</m:t>
                    </m:r>
                    <m:r>
                      <a:rPr lang="ja-JP" altLang="en-US" sz="2200" b="0" i="1" smtClean="0">
                        <a:latin typeface="Cambria Math"/>
                      </a:rPr>
                      <m:t>とし、</m:t>
                    </m:r>
                  </m:oMath>
                </a14:m>
                <a:endParaRPr lang="en-US" altLang="ja-JP" sz="22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=6439</a:t>
                </a:r>
                <a:r>
                  <a:rPr lang="ja-JP" altLang="en-US" sz="2200" dirty="0" smtClean="0"/>
                  <a:t>万人</a:t>
                </a:r>
                <a:r>
                  <a:rPr lang="en-US" altLang="ja-JP" sz="2200" dirty="0" smtClean="0"/>
                  <a:t>+1,091,240</a:t>
                </a:r>
                <a:r>
                  <a:rPr lang="ja-JP" altLang="en-US" sz="2200" dirty="0" smtClean="0"/>
                  <a:t>人</a:t>
                </a:r>
                <a:r>
                  <a:rPr lang="en-US" altLang="ja-JP" sz="2200" dirty="0" smtClean="0"/>
                  <a:t>=65,481,240</a:t>
                </a:r>
                <a:r>
                  <a:rPr lang="ja-JP" altLang="en-US" sz="2200" dirty="0" smtClean="0"/>
                  <a:t>人とする。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:r>
                  <a:rPr lang="ja-JP" altLang="en-US" sz="2200" dirty="0" smtClean="0"/>
                  <a:t>これらを代入すると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200" dirty="0" smtClean="0"/>
                  <a:t>=492,858,7</a:t>
                </a:r>
                <a:r>
                  <a:rPr lang="ja-JP" altLang="en-US" sz="2200" dirty="0" smtClean="0"/>
                  <a:t>億円となる。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:r>
                  <a:rPr lang="ja-JP" altLang="en-US" sz="2200" dirty="0" smtClean="0"/>
                  <a:t>よって</a:t>
                </a:r>
                <a:r>
                  <a:rPr lang="en-US" altLang="ja-JP" sz="2200" b="1" dirty="0" smtClean="0"/>
                  <a:t>1%</a:t>
                </a:r>
                <a:r>
                  <a:rPr lang="ja-JP" altLang="en-US" sz="2200" b="1" dirty="0" smtClean="0"/>
                  <a:t>以上の</a:t>
                </a:r>
                <a:r>
                  <a:rPr lang="en-US" altLang="ja-JP" sz="2200" b="1" dirty="0" smtClean="0"/>
                  <a:t>GDP</a:t>
                </a:r>
                <a:r>
                  <a:rPr lang="ja-JP" altLang="en-US" sz="2200" b="1" dirty="0" smtClean="0"/>
                  <a:t>成長が見込める。</a:t>
                </a:r>
                <a:endParaRPr lang="en-US" altLang="ja-JP" sz="2200" b="1" dirty="0" smtClean="0"/>
              </a:p>
              <a:p>
                <a:pPr marL="0" indent="0" algn="ctr">
                  <a:buNone/>
                </a:pPr>
                <a:endParaRPr lang="en-US" altLang="ja-JP" sz="2200" dirty="0" smtClean="0"/>
              </a:p>
              <a:p>
                <a:pPr marL="0" indent="0" algn="ctr">
                  <a:buNone/>
                </a:pPr>
                <a:endParaRPr lang="en-US" altLang="ja-JP" sz="22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56592" y="1988841"/>
                <a:ext cx="10729192" cy="4968552"/>
              </a:xfrm>
              <a:blipFill rotWithShape="1">
                <a:blip r:embed="rId2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検証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660232" y="657076"/>
                <a:ext cx="2376264" cy="2862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・</a:t>
                </a:r>
                <a:r>
                  <a:rPr kumimoji="1" lang="en-US" altLang="ja-JP" dirty="0" smtClean="0"/>
                  <a:t>Y:</a:t>
                </a:r>
                <a:r>
                  <a:rPr kumimoji="1" lang="ja-JP" altLang="en-US" dirty="0" smtClean="0"/>
                  <a:t>国民総生産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・</a:t>
                </a:r>
                <a:r>
                  <a:rPr lang="en-US" altLang="ja-JP" dirty="0" smtClean="0"/>
                  <a:t>L:</a:t>
                </a:r>
                <a:r>
                  <a:rPr lang="ja-JP" altLang="en-US" dirty="0" smtClean="0"/>
                  <a:t>労働力人口</a:t>
                </a:r>
                <a:endParaRPr lang="en-US" altLang="ja-JP" dirty="0" smtClean="0"/>
              </a:p>
              <a:p>
                <a:r>
                  <a:rPr kumimoji="1" lang="ja-JP" altLang="en-US" dirty="0" smtClean="0"/>
                  <a:t>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kumimoji="1" lang="ja-JP" altLang="en-US" dirty="0" smtClean="0"/>
                  <a:t>経済成長率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:</m:t>
                    </m:r>
                    <m:r>
                      <a:rPr lang="ja-JP" altLang="en-US" i="1">
                        <a:latin typeface="Cambria Math"/>
                      </a:rPr>
                      <m:t>労働力</m:t>
                    </m:r>
                    <m:r>
                      <a:rPr lang="ja-JP" altLang="en-US" i="1" smtClean="0">
                        <a:latin typeface="Cambria Math"/>
                      </a:rPr>
                      <m:t>成長率</m:t>
                    </m:r>
                  </m:oMath>
                </a14:m>
                <a:endParaRPr lang="en-US" altLang="ja-JP" b="0" dirty="0" smtClean="0"/>
              </a:p>
              <a:p>
                <a:r>
                  <a:rPr lang="ja-JP" altLang="en-US" dirty="0" smtClean="0"/>
                  <a:t>・資本分配率は</a:t>
                </a:r>
                <a:r>
                  <a:rPr lang="en-US" altLang="ja-JP" dirty="0" smtClean="0"/>
                  <a:t>0.3</a:t>
                </a:r>
              </a:p>
              <a:p>
                <a:r>
                  <a:rPr lang="ja-JP" altLang="en-US" dirty="0" smtClean="0"/>
                  <a:t>　労働分配率は</a:t>
                </a:r>
                <a:r>
                  <a:rPr lang="en-US" altLang="ja-JP" dirty="0" smtClean="0"/>
                  <a:t>0.7</a:t>
                </a:r>
                <a:r>
                  <a:rPr lang="ja-JP" altLang="en-US" dirty="0" smtClean="0"/>
                  <a:t>と　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　する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・技術進歩率、資本蓄　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積率は考えないもの　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とする</a:t>
                </a:r>
                <a:endParaRPr lang="en-US" altLang="ja-JP" b="0" dirty="0" smtClean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657076"/>
                <a:ext cx="2376264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046" t="-1486" b="-1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　年金の削減額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756592" y="2431429"/>
            <a:ext cx="107291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2200" dirty="0" smtClean="0"/>
              <a:t>厚生労働省年金局</a:t>
            </a:r>
            <a:r>
              <a:rPr lang="ja-JP" altLang="en-US" sz="2200" dirty="0" smtClean="0"/>
              <a:t>「平成２５年度厚生年金保険・国民年金事業の概況</a:t>
            </a:r>
            <a:r>
              <a:rPr lang="ja-JP" altLang="en-US" sz="2200" dirty="0" smtClean="0"/>
              <a:t>」</a:t>
            </a:r>
            <a:endParaRPr lang="en-US" altLang="ja-JP" sz="2200" dirty="0" smtClean="0"/>
          </a:p>
          <a:p>
            <a:pPr marL="0" indent="0" algn="ctr">
              <a:buNone/>
            </a:pPr>
            <a:r>
              <a:rPr kumimoji="1" lang="ja-JP" altLang="en-US" sz="2200" dirty="0" smtClean="0"/>
              <a:t>の</a:t>
            </a:r>
            <a:r>
              <a:rPr kumimoji="1" lang="ja-JP" altLang="en-US" sz="2200" dirty="0" smtClean="0"/>
              <a:t>調査によると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r>
              <a:rPr kumimoji="1" lang="ja-JP" altLang="en-US" sz="2200" dirty="0" smtClean="0"/>
              <a:t>年金の平均受給額は</a:t>
            </a:r>
            <a:r>
              <a:rPr kumimoji="1" lang="en-US" altLang="ja-JP" sz="2200" dirty="0" smtClean="0"/>
              <a:t>20</a:t>
            </a:r>
            <a:r>
              <a:rPr kumimoji="1" lang="ja-JP" altLang="en-US" sz="2200" dirty="0" smtClean="0"/>
              <a:t>万</a:t>
            </a:r>
            <a:r>
              <a:rPr kumimoji="1" lang="en-US" altLang="ja-JP" sz="2200" dirty="0" smtClean="0"/>
              <a:t>140</a:t>
            </a:r>
            <a:r>
              <a:rPr kumimoji="1" lang="ja-JP" altLang="en-US" sz="2200" dirty="0" smtClean="0"/>
              <a:t>円</a:t>
            </a:r>
            <a:endParaRPr kumimoji="1" lang="en-US" altLang="ja-JP" sz="2200" dirty="0" smtClean="0"/>
          </a:p>
          <a:p>
            <a:pPr marL="0" indent="0" algn="ctr">
              <a:buNone/>
            </a:pPr>
            <a:endParaRPr kumimoji="1" lang="en-US" altLang="ja-JP" sz="2200" dirty="0" smtClean="0"/>
          </a:p>
          <a:p>
            <a:pPr marL="0" indent="0" algn="ctr">
              <a:buNone/>
            </a:pPr>
            <a:r>
              <a:rPr kumimoji="1" lang="ja-JP" altLang="en-US" sz="2200" dirty="0" smtClean="0"/>
              <a:t>新たに働いて、年金を受給しなくなる高齢者数は</a:t>
            </a:r>
            <a:r>
              <a:rPr kumimoji="1" lang="en-US" altLang="ja-JP" sz="2200" dirty="0" smtClean="0"/>
              <a:t>109</a:t>
            </a:r>
            <a:r>
              <a:rPr kumimoji="1" lang="ja-JP" altLang="en-US" sz="2200" dirty="0" smtClean="0"/>
              <a:t>万</a:t>
            </a:r>
            <a:r>
              <a:rPr kumimoji="1" lang="en-US" altLang="ja-JP" sz="2200" dirty="0" smtClean="0"/>
              <a:t>1240</a:t>
            </a:r>
            <a:r>
              <a:rPr kumimoji="1" lang="ja-JP" altLang="en-US" sz="2200" dirty="0" smtClean="0"/>
              <a:t>人</a:t>
            </a:r>
            <a:endParaRPr kumimoji="1" lang="en-US" altLang="ja-JP" sz="2200" dirty="0" smtClean="0"/>
          </a:p>
          <a:p>
            <a:pPr marL="0" indent="0" algn="ctr">
              <a:buNone/>
            </a:pPr>
            <a:endParaRPr kumimoji="1" lang="en-US" altLang="ja-JP" sz="2200" dirty="0" smtClean="0"/>
          </a:p>
          <a:p>
            <a:pPr marL="0" indent="0" algn="ctr">
              <a:buNone/>
            </a:pPr>
            <a:r>
              <a:rPr lang="ja-JP" altLang="en-US" sz="2200" dirty="0" smtClean="0"/>
              <a:t>よって</a:t>
            </a:r>
            <a:r>
              <a:rPr lang="en-US" altLang="ja-JP" sz="2200" dirty="0" smtClean="0"/>
              <a:t>200,140</a:t>
            </a:r>
            <a:r>
              <a:rPr lang="ja-JP" altLang="en-US" sz="2200" dirty="0" smtClean="0"/>
              <a:t>円</a:t>
            </a:r>
            <a:r>
              <a:rPr lang="en-US" altLang="ja-JP" sz="2200" dirty="0" smtClean="0"/>
              <a:t>×1,091,240</a:t>
            </a:r>
            <a:r>
              <a:rPr lang="ja-JP" altLang="en-US" sz="2200" dirty="0" smtClean="0"/>
              <a:t>円から年金削減できる額は</a:t>
            </a:r>
            <a:endParaRPr lang="en-US" altLang="ja-JP" sz="2200" dirty="0" smtClean="0"/>
          </a:p>
          <a:p>
            <a:pPr marL="0" indent="0" algn="ctr">
              <a:buNone/>
            </a:pPr>
            <a:r>
              <a:rPr lang="en-US" altLang="ja-JP" sz="2200" dirty="0" smtClean="0"/>
              <a:t>2184</a:t>
            </a:r>
            <a:r>
              <a:rPr lang="ja-JP" altLang="en-US" sz="2200" dirty="0" smtClean="0"/>
              <a:t>億</a:t>
            </a:r>
            <a:r>
              <a:rPr lang="en-US" altLang="ja-JP" sz="2200" dirty="0" smtClean="0"/>
              <a:t>77</a:t>
            </a:r>
            <a:r>
              <a:rPr lang="ja-JP" altLang="en-US" sz="2200" dirty="0" smtClean="0"/>
              <a:t>万</a:t>
            </a:r>
            <a:r>
              <a:rPr lang="en-US" altLang="ja-JP" sz="2200" dirty="0" smtClean="0"/>
              <a:t>3600</a:t>
            </a:r>
            <a:r>
              <a:rPr lang="ja-JP" altLang="en-US" sz="2200" dirty="0" smtClean="0"/>
              <a:t>円とな</a:t>
            </a:r>
            <a:r>
              <a:rPr lang="ja-JP" altLang="en-US" sz="2200" dirty="0"/>
              <a:t>る</a:t>
            </a:r>
            <a:endParaRPr lang="en-US" altLang="ja-JP" sz="2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検証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87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6309320"/>
            <a:ext cx="799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参照　平成</a:t>
            </a:r>
            <a:r>
              <a:rPr lang="en-US" altLang="ja-JP" dirty="0" smtClean="0"/>
              <a:t>22</a:t>
            </a:r>
            <a:r>
              <a:rPr lang="ja-JP" altLang="en-US" dirty="0" smtClean="0"/>
              <a:t>年度</a:t>
            </a:r>
            <a:r>
              <a:rPr lang="zh-TW" altLang="en-US" dirty="0" smtClean="0"/>
              <a:t>厚生労働省</a:t>
            </a:r>
            <a:r>
              <a:rPr lang="ja-JP" altLang="en-US" dirty="0" smtClean="0"/>
              <a:t>「</a:t>
            </a:r>
            <a:r>
              <a:rPr lang="zh-TW" altLang="en-US" dirty="0" smtClean="0"/>
              <a:t>後期</a:t>
            </a:r>
            <a:r>
              <a:rPr lang="zh-TW" altLang="en-US" dirty="0"/>
              <a:t>高齢者医療事業</a:t>
            </a:r>
            <a:r>
              <a:rPr lang="zh-TW" altLang="en-US" dirty="0" smtClean="0"/>
              <a:t>年報</a:t>
            </a:r>
            <a:r>
              <a:rPr lang="ja-JP" altLang="en-US" dirty="0" smtClean="0"/>
              <a:t>」　</a:t>
            </a:r>
            <a:r>
              <a:rPr lang="zh-TW" altLang="en-US" dirty="0" smtClean="0"/>
              <a:t>総務省</a:t>
            </a:r>
            <a:r>
              <a:rPr lang="ja-JP" altLang="en-US" dirty="0" smtClean="0"/>
              <a:t>「</a:t>
            </a:r>
            <a:r>
              <a:rPr lang="zh-TW" altLang="en-US" dirty="0" smtClean="0"/>
              <a:t>国勢調査</a:t>
            </a:r>
            <a:r>
              <a:rPr lang="ja-JP" altLang="en-US" dirty="0" smtClean="0"/>
              <a:t>」</a:t>
            </a:r>
            <a:endParaRPr lang="zh-TW" altLang="en-US" dirty="0"/>
          </a:p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政策提案</a:t>
            </a:r>
            <a:endParaRPr kumimoji="1" lang="ja-JP" alt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757995" y="404664"/>
            <a:ext cx="4990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/>
              <a:t>健康診断受診</a:t>
            </a:r>
            <a:r>
              <a:rPr lang="ja-JP" altLang="en-US" sz="3200" dirty="0"/>
              <a:t>割合が高い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医療費</a:t>
            </a:r>
            <a:r>
              <a:rPr lang="ja-JP" altLang="en-US" sz="3200" dirty="0"/>
              <a:t>は低い傾向に</a:t>
            </a:r>
            <a:r>
              <a:rPr lang="ja-JP" altLang="en-US" sz="3200" dirty="0" smtClean="0"/>
              <a:t>ある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82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>
          <a:xfrm>
            <a:off x="35496" y="692696"/>
            <a:ext cx="9032606" cy="4068067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600674">
            <a:off x="5485439" y="1948658"/>
            <a:ext cx="2446597" cy="334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ドーナツ 8"/>
          <p:cNvSpPr/>
          <p:nvPr/>
        </p:nvSpPr>
        <p:spPr>
          <a:xfrm>
            <a:off x="8388424" y="1988840"/>
            <a:ext cx="763924" cy="720080"/>
          </a:xfrm>
          <a:prstGeom prst="donut">
            <a:avLst>
              <a:gd name="adj" fmla="val 55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65146" y="49220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労働力の枯渇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87931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生産年齢人口の減少</a:t>
            </a:r>
            <a:endParaRPr kumimoji="1" lang="ja-JP" altLang="en-US" sz="2800" dirty="0"/>
          </a:p>
        </p:txBody>
      </p:sp>
      <p:sp>
        <p:nvSpPr>
          <p:cNvPr id="10" name="下矢印 9"/>
          <p:cNvSpPr/>
          <p:nvPr/>
        </p:nvSpPr>
        <p:spPr>
          <a:xfrm rot="16200000">
            <a:off x="2687243" y="5263232"/>
            <a:ext cx="683438" cy="1234403"/>
          </a:xfrm>
          <a:prstGeom prst="downArrow">
            <a:avLst/>
          </a:prstGeom>
          <a:solidFill>
            <a:srgbClr val="00B0F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9753" y="6401166"/>
            <a:ext cx="380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　平成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年度総務省「人口統計」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2805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27255" y="5649600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高齢者を労働力として活躍させよう</a:t>
            </a:r>
            <a:endParaRPr kumimoji="1" lang="ja-JP" altLang="en-US" sz="2800" dirty="0"/>
          </a:p>
        </p:txBody>
      </p:sp>
      <p:sp>
        <p:nvSpPr>
          <p:cNvPr id="3" name="等号 2"/>
          <p:cNvSpPr/>
          <p:nvPr/>
        </p:nvSpPr>
        <p:spPr>
          <a:xfrm>
            <a:off x="3779912" y="4941168"/>
            <a:ext cx="613226" cy="432048"/>
          </a:xfrm>
          <a:prstGeom prst="mathEqual">
            <a:avLst/>
          </a:prstGeom>
          <a:solidFill>
            <a:srgbClr val="21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6309320"/>
            <a:ext cx="799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参照　平成</a:t>
            </a:r>
            <a:r>
              <a:rPr lang="en-US" altLang="ja-JP" dirty="0" smtClean="0"/>
              <a:t>22</a:t>
            </a:r>
            <a:r>
              <a:rPr lang="ja-JP" altLang="en-US" dirty="0" smtClean="0"/>
              <a:t>年度</a:t>
            </a:r>
            <a:r>
              <a:rPr lang="zh-TW" altLang="en-US" dirty="0" smtClean="0"/>
              <a:t>厚生労働省</a:t>
            </a:r>
            <a:r>
              <a:rPr lang="ja-JP" altLang="en-US" dirty="0" smtClean="0"/>
              <a:t>「</a:t>
            </a:r>
            <a:r>
              <a:rPr lang="zh-TW" altLang="en-US" dirty="0" smtClean="0"/>
              <a:t>後期</a:t>
            </a:r>
            <a:r>
              <a:rPr lang="zh-TW" altLang="en-US" dirty="0"/>
              <a:t>高齢者医療事業</a:t>
            </a:r>
            <a:r>
              <a:rPr lang="zh-TW" altLang="en-US" dirty="0" smtClean="0"/>
              <a:t>年報</a:t>
            </a:r>
            <a:r>
              <a:rPr lang="ja-JP" altLang="en-US" dirty="0" smtClean="0"/>
              <a:t>」　</a:t>
            </a:r>
            <a:r>
              <a:rPr lang="zh-TW" altLang="en-US" dirty="0" smtClean="0"/>
              <a:t>総務省</a:t>
            </a:r>
            <a:r>
              <a:rPr lang="ja-JP" altLang="en-US" dirty="0" smtClean="0"/>
              <a:t>「</a:t>
            </a:r>
            <a:r>
              <a:rPr lang="zh-TW" altLang="en-US" dirty="0" smtClean="0"/>
              <a:t>国勢調査</a:t>
            </a:r>
            <a:r>
              <a:rPr lang="ja-JP" altLang="en-US" dirty="0" smtClean="0"/>
              <a:t>」</a:t>
            </a:r>
            <a:endParaRPr lang="zh-TW" altLang="en-US" dirty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6350" y="764704"/>
            <a:ext cx="4596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/>
              <a:t>高齢者が働いて</a:t>
            </a:r>
            <a:r>
              <a:rPr lang="ja-JP" altLang="en-US" sz="3200" dirty="0"/>
              <a:t>いる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医療費</a:t>
            </a:r>
            <a:r>
              <a:rPr lang="ja-JP" altLang="en-US" sz="3200" dirty="0"/>
              <a:t>は低い傾向がある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政策提案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4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結論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468560" y="1745045"/>
            <a:ext cx="10081120" cy="3412147"/>
          </a:xfrm>
          <a:prstGeom prst="rect">
            <a:avLst/>
          </a:prstGeom>
          <a:solidFill>
            <a:srgbClr val="FFFF00">
              <a:alpha val="85882"/>
            </a:srgbClr>
          </a:solidFill>
          <a:ln w="190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4522" y="2170599"/>
            <a:ext cx="74478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/>
              <a:t>アメとムチの政策により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企業は高齢者を雇用したいと思う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インセンティブが働き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労働者不足が軽減される</a:t>
            </a:r>
            <a:endParaRPr kumimoji="1" lang="ja-JP" altLang="en-US" sz="4000" dirty="0"/>
          </a:p>
        </p:txBody>
      </p:sp>
      <p:sp>
        <p:nvSpPr>
          <p:cNvPr id="9" name="正方形/長方形 8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532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参考文献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2166557"/>
            <a:ext cx="754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齊藤誠著「父が息子に語るマクロ経済学」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年勁草書房</a:t>
            </a:r>
            <a:r>
              <a:rPr kumimoji="1" lang="en-US" altLang="ja-JP" dirty="0" smtClean="0"/>
              <a:t>p270-271,290-307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2998693"/>
            <a:ext cx="898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山田篤裕</a:t>
            </a:r>
            <a:r>
              <a:rPr kumimoji="1" lang="en-US" altLang="ja-JP" dirty="0" smtClean="0"/>
              <a:t>(2014)</a:t>
            </a:r>
            <a:r>
              <a:rPr kumimoji="1" lang="ja-JP" altLang="en-US" dirty="0" smtClean="0"/>
              <a:t>「支給開始年齢引き上げ、繰り上げ支給、高年齢者雇用安定法改正、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在職老齢年金制度改革が「年金と雇用の接続」に与えた影響」年金と経済</a:t>
            </a:r>
            <a:r>
              <a:rPr kumimoji="1" lang="en-US" altLang="ja-JP" dirty="0" smtClean="0"/>
              <a:t>Vol.32No.4p11-12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5022" y="6372036"/>
            <a:ext cx="553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　平成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年度国立社会保障・人口問題研究所調べ</a:t>
            </a:r>
            <a:endParaRPr kumimoji="1" lang="ja-JP" altLang="en-US" dirty="0"/>
          </a:p>
        </p:txBody>
      </p:sp>
      <p:pic>
        <p:nvPicPr>
          <p:cNvPr id="6" name="図 5" descr="社会保障給付、初の１１０兆円超え　２０１３年度（朝日新聞デジタル） - Yahoo!ニュース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56942" r="54725" b="12969"/>
          <a:stretch/>
        </p:blipFill>
        <p:spPr>
          <a:xfrm>
            <a:off x="647690" y="1268760"/>
            <a:ext cx="3996318" cy="417646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  <p:sp>
        <p:nvSpPr>
          <p:cNvPr id="9" name="雲形吹き出し 8"/>
          <p:cNvSpPr/>
          <p:nvPr/>
        </p:nvSpPr>
        <p:spPr>
          <a:xfrm>
            <a:off x="4860032" y="2148314"/>
            <a:ext cx="3960440" cy="2504821"/>
          </a:xfrm>
          <a:prstGeom prst="cloudCallout">
            <a:avLst>
              <a:gd name="adj1" fmla="val -60756"/>
              <a:gd name="adj2" fmla="val 2341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99582" y="3095382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負担が大きくなっている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41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116828335"/>
              </p:ext>
            </p:extLst>
          </p:nvPr>
        </p:nvGraphicFramePr>
        <p:xfrm>
          <a:off x="0" y="1243419"/>
          <a:ext cx="9144000" cy="384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0723" y="76470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健康寿命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795481"/>
            <a:ext cx="758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健康上の問題がない状態で日常生活を送れる期間のこと</a:t>
            </a:r>
            <a:endParaRPr kumimoji="1" lang="ja-JP" altLang="en-US" sz="2400" dirty="0"/>
          </a:p>
        </p:txBody>
      </p:sp>
      <p:sp>
        <p:nvSpPr>
          <p:cNvPr id="9" name="左右矢印 8"/>
          <p:cNvSpPr/>
          <p:nvPr/>
        </p:nvSpPr>
        <p:spPr>
          <a:xfrm>
            <a:off x="3851920" y="3284984"/>
            <a:ext cx="1800200" cy="720488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54577" y="6334780"/>
            <a:ext cx="550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厚生</a:t>
            </a:r>
            <a:r>
              <a:rPr lang="ja-JP" altLang="en-US" sz="1400" dirty="0"/>
              <a:t>労働省「平成</a:t>
            </a:r>
            <a:r>
              <a:rPr lang="en-US" altLang="ja-JP" sz="1400" dirty="0"/>
              <a:t>25</a:t>
            </a:r>
            <a:r>
              <a:rPr lang="ja-JP" altLang="en-US" sz="1400" dirty="0"/>
              <a:t>年簡易生命表」「平成</a:t>
            </a:r>
            <a:r>
              <a:rPr lang="en-US" altLang="ja-JP" sz="1400" dirty="0"/>
              <a:t>25</a:t>
            </a:r>
            <a:r>
              <a:rPr lang="ja-JP" altLang="en-US" sz="1400" dirty="0"/>
              <a:t>年人口動態統計</a:t>
            </a:r>
            <a:r>
              <a:rPr lang="ja-JP" altLang="en-US" sz="1400" dirty="0" smtClean="0"/>
              <a:t>」</a:t>
            </a:r>
            <a:endParaRPr lang="en-US" altLang="ja-JP" sz="1400" dirty="0" smtClean="0"/>
          </a:p>
          <a:p>
            <a:pPr algn="r"/>
            <a:r>
              <a:rPr lang="ja-JP" altLang="en-US" sz="1400" dirty="0" smtClean="0"/>
              <a:t>「</a:t>
            </a:r>
            <a:r>
              <a:rPr lang="ja-JP" altLang="en-US" sz="1400" dirty="0"/>
              <a:t>平成</a:t>
            </a:r>
            <a:r>
              <a:rPr lang="en-US" altLang="ja-JP" sz="1400" dirty="0"/>
              <a:t>25</a:t>
            </a:r>
            <a:r>
              <a:rPr lang="ja-JP" altLang="en-US" sz="1400" dirty="0"/>
              <a:t>年国民生活基礎調査</a:t>
            </a:r>
            <a:r>
              <a:rPr lang="ja-JP" altLang="en-US" sz="1400" dirty="0" smtClean="0"/>
              <a:t>」総務省</a:t>
            </a:r>
            <a:r>
              <a:rPr lang="ja-JP" altLang="en-US" sz="1400" dirty="0"/>
              <a:t>「平成</a:t>
            </a:r>
            <a:r>
              <a:rPr lang="en-US" altLang="ja-JP" sz="1400" dirty="0"/>
              <a:t>25</a:t>
            </a:r>
            <a:r>
              <a:rPr lang="ja-JP" altLang="en-US" sz="1400" dirty="0"/>
              <a:t>年推計人口」より算出</a:t>
            </a:r>
            <a:endParaRPr kumimoji="1" lang="ja-JP" altLang="en-US" sz="1400" dirty="0"/>
          </a:p>
        </p:txBody>
      </p:sp>
      <p:sp>
        <p:nvSpPr>
          <p:cNvPr id="16" name="減算記号 15"/>
          <p:cNvSpPr/>
          <p:nvPr/>
        </p:nvSpPr>
        <p:spPr>
          <a:xfrm rot="5400000">
            <a:off x="1957613" y="2470800"/>
            <a:ext cx="3653227" cy="567429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左右矢印 16"/>
          <p:cNvSpPr/>
          <p:nvPr/>
        </p:nvSpPr>
        <p:spPr>
          <a:xfrm>
            <a:off x="3816975" y="1916832"/>
            <a:ext cx="1259081" cy="720488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36011" y="1794789"/>
            <a:ext cx="748218" cy="19659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3600" dirty="0" smtClean="0"/>
              <a:t>65</a:t>
            </a:r>
            <a:r>
              <a:rPr kumimoji="1" lang="ja-JP" altLang="en-US" sz="3600" dirty="0" smtClean="0"/>
              <a:t>歳の壁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1992221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年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88779" y="3386795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9</a:t>
            </a:r>
            <a:r>
              <a:rPr kumimoji="1" lang="ja-JP" altLang="en-US" sz="2800" dirty="0" smtClean="0"/>
              <a:t>年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288" y="5301208"/>
            <a:ext cx="846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もっと働ける期間が日本の高齢者にはある</a:t>
            </a:r>
            <a:endParaRPr kumimoji="1" lang="ja-JP" altLang="en-US" sz="3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2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885066075"/>
              </p:ext>
            </p:extLst>
          </p:nvPr>
        </p:nvGraphicFramePr>
        <p:xfrm>
          <a:off x="0" y="128734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フレーム 1"/>
          <p:cNvSpPr/>
          <p:nvPr/>
        </p:nvSpPr>
        <p:spPr>
          <a:xfrm>
            <a:off x="1115616" y="2986622"/>
            <a:ext cx="4824536" cy="86409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83768" y="692696"/>
            <a:ext cx="439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高齢者は実際働きたいの？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参照　平成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年度総務省統計局「就業</a:t>
            </a:r>
            <a:r>
              <a:rPr lang="ja-JP" altLang="en-US" dirty="0"/>
              <a:t>構造基本</a:t>
            </a:r>
            <a:r>
              <a:rPr lang="ja-JP" altLang="en-US" dirty="0" smtClean="0"/>
              <a:t>調査」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9087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男</a:t>
            </a:r>
            <a:endParaRPr kumimoji="1" lang="ja-JP" altLang="en-US" sz="3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83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220072" y="54041"/>
            <a:ext cx="3882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http://www.stat.go.jp/data/shugyou/2012/pdf/kgaiyou.pdf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83768" y="692696"/>
            <a:ext cx="439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高齢者は実際働きたいの？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参照　平成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年度総務省統計局「就業</a:t>
            </a:r>
            <a:r>
              <a:rPr lang="ja-JP" altLang="en-US" dirty="0"/>
              <a:t>構造基本</a:t>
            </a:r>
            <a:r>
              <a:rPr lang="ja-JP" altLang="en-US" dirty="0" smtClean="0"/>
              <a:t>調査」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女</a:t>
            </a:r>
            <a:endParaRPr kumimoji="1" lang="ja-JP" altLang="en-US" sz="3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  <p:graphicFrame>
        <p:nvGraphicFramePr>
          <p:cNvPr id="16" name="グラフ 15"/>
          <p:cNvGraphicFramePr/>
          <p:nvPr>
            <p:extLst>
              <p:ext uri="{D42A27DB-BD31-4B8C-83A1-F6EECF244321}">
                <p14:modId xmlns:p14="http://schemas.microsoft.com/office/powerpoint/2010/main" val="2803803007"/>
              </p:ext>
            </p:extLst>
          </p:nvPr>
        </p:nvGraphicFramePr>
        <p:xfrm>
          <a:off x="0" y="1257556"/>
          <a:ext cx="9144000" cy="508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フレーム 18"/>
          <p:cNvSpPr/>
          <p:nvPr/>
        </p:nvSpPr>
        <p:spPr>
          <a:xfrm>
            <a:off x="1115616" y="2996952"/>
            <a:ext cx="3096344" cy="86409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3516" y="171401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定年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6826" y="1683242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60</a:t>
            </a:r>
            <a:r>
              <a:rPr kumimoji="1" lang="ja-JP" altLang="en-US" sz="4800" dirty="0" smtClean="0"/>
              <a:t>歳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81751" y="1683242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65</a:t>
            </a:r>
            <a:r>
              <a:rPr kumimoji="1" lang="ja-JP" altLang="en-US" sz="4800" dirty="0" smtClean="0"/>
              <a:t>歳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9165" y="797802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2025</a:t>
            </a:r>
            <a:r>
              <a:rPr kumimoji="1" lang="ja-JP" altLang="en-US" sz="4800" dirty="0" smtClean="0"/>
              <a:t>年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33407" y="797803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2013</a:t>
            </a:r>
            <a:r>
              <a:rPr kumimoji="1" lang="ja-JP" altLang="en-US" sz="4800" dirty="0" smtClean="0"/>
              <a:t>年</a:t>
            </a:r>
            <a:endParaRPr kumimoji="1" lang="ja-JP" altLang="en-US" sz="4800" dirty="0"/>
          </a:p>
        </p:txBody>
      </p:sp>
      <p:sp>
        <p:nvSpPr>
          <p:cNvPr id="8" name="右矢印 7"/>
          <p:cNvSpPr/>
          <p:nvPr/>
        </p:nvSpPr>
        <p:spPr>
          <a:xfrm>
            <a:off x="4494249" y="1628800"/>
            <a:ext cx="1387372" cy="939880"/>
          </a:xfrm>
          <a:prstGeom prst="rightArrow">
            <a:avLst/>
          </a:prstGeom>
          <a:solidFill>
            <a:srgbClr val="21C5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07504" y="2996952"/>
            <a:ext cx="4608512" cy="2520280"/>
          </a:xfrm>
          <a:prstGeom prst="wedgeRoundRectCallout">
            <a:avLst>
              <a:gd name="adj1" fmla="val 41629"/>
              <a:gd name="adj2" fmla="val -71501"/>
              <a:gd name="adj3" fmla="val 16667"/>
            </a:avLst>
          </a:prstGeom>
          <a:solidFill>
            <a:srgbClr val="FFF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0950" y="3140968"/>
            <a:ext cx="487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高年齢者雇用確保措置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9458" y="4345667"/>
            <a:ext cx="355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継続雇用制度の導入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72465" y="4968063"/>
            <a:ext cx="242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定年制の廃止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1522" y="3717032"/>
            <a:ext cx="273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定年の引き上げ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雲形吹き出し 20"/>
          <p:cNvSpPr/>
          <p:nvPr/>
        </p:nvSpPr>
        <p:spPr>
          <a:xfrm>
            <a:off x="5238345" y="3561568"/>
            <a:ext cx="3294095" cy="1868159"/>
          </a:xfrm>
          <a:prstGeom prst="cloudCallout">
            <a:avLst>
              <a:gd name="adj1" fmla="val -78224"/>
              <a:gd name="adj2" fmla="val -270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70008" y="42570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移行の間の人への対応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年度厚生労働省「高年齢者の雇用状況」</a:t>
            </a:r>
            <a:endParaRPr lang="en-US" altLang="ja-JP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0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年度厚生労働省「高年齢者の雇用状況」</a:t>
            </a:r>
            <a:endParaRPr lang="en-US" altLang="ja-JP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74021" y="79067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FF0000"/>
                </a:solidFill>
              </a:rPr>
              <a:t>98.1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％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62975" y="198884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雇用確保措置実施企業内訳</a:t>
            </a:r>
            <a:endParaRPr kumimoji="1" lang="ja-JP" altLang="en-US" sz="2400" dirty="0"/>
          </a:p>
        </p:txBody>
      </p:sp>
      <p:graphicFrame>
        <p:nvGraphicFramePr>
          <p:cNvPr id="20" name="グラフ 19"/>
          <p:cNvGraphicFramePr/>
          <p:nvPr>
            <p:extLst>
              <p:ext uri="{D42A27DB-BD31-4B8C-83A1-F6EECF244321}">
                <p14:modId xmlns:p14="http://schemas.microsoft.com/office/powerpoint/2010/main" val="2264314399"/>
              </p:ext>
            </p:extLst>
          </p:nvPr>
        </p:nvGraphicFramePr>
        <p:xfrm>
          <a:off x="0" y="2348880"/>
          <a:ext cx="9127978" cy="380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69583" y="94456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雇用確保措置実施済企業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0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4029813751"/>
              </p:ext>
            </p:extLst>
          </p:nvPr>
        </p:nvGraphicFramePr>
        <p:xfrm>
          <a:off x="0" y="764704"/>
          <a:ext cx="912797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-180528" y="6311497"/>
            <a:ext cx="9649072" cy="1223017"/>
          </a:xfrm>
          <a:prstGeom prst="rect">
            <a:avLst/>
          </a:prstGeom>
          <a:solidFill>
            <a:schemeClr val="accent6">
              <a:lumMod val="75000"/>
              <a:alpha val="85098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63813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参照</a:t>
            </a:r>
            <a:r>
              <a:rPr lang="ja-JP" altLang="en-US" dirty="0"/>
              <a:t>　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26</a:t>
            </a:r>
            <a:r>
              <a:rPr lang="ja-JP" altLang="en-US" dirty="0" smtClean="0"/>
              <a:t>年度厚生労働省「高年齢者の雇用状況」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-180528" y="-27384"/>
            <a:ext cx="3528392" cy="684460"/>
          </a:xfrm>
          <a:prstGeom prst="rect">
            <a:avLst/>
          </a:prstGeom>
          <a:solidFill>
            <a:srgbClr val="21C5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32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29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698</Words>
  <Application>Microsoft Office PowerPoint</Application>
  <PresentationFormat>画面に合わせる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GDPの寄与率</vt:lpstr>
      <vt:lpstr>　年金の削減額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110</cp:revision>
  <dcterms:created xsi:type="dcterms:W3CDTF">2015-10-09T06:17:01Z</dcterms:created>
  <dcterms:modified xsi:type="dcterms:W3CDTF">2015-11-02T08:20:59Z</dcterms:modified>
</cp:coreProperties>
</file>