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8" r:id="rId3"/>
    <p:sldId id="257" r:id="rId4"/>
    <p:sldId id="314" r:id="rId5"/>
    <p:sldId id="258" r:id="rId6"/>
    <p:sldId id="299" r:id="rId7"/>
    <p:sldId id="300" r:id="rId8"/>
    <p:sldId id="301" r:id="rId9"/>
    <p:sldId id="302" r:id="rId10"/>
    <p:sldId id="263" r:id="rId11"/>
    <p:sldId id="289" r:id="rId12"/>
    <p:sldId id="259" r:id="rId13"/>
    <p:sldId id="264" r:id="rId14"/>
    <p:sldId id="291" r:id="rId15"/>
    <p:sldId id="292" r:id="rId16"/>
    <p:sldId id="293" r:id="rId17"/>
    <p:sldId id="294" r:id="rId18"/>
    <p:sldId id="295" r:id="rId19"/>
    <p:sldId id="296" r:id="rId20"/>
    <p:sldId id="311" r:id="rId21"/>
    <p:sldId id="310" r:id="rId22"/>
    <p:sldId id="316" r:id="rId23"/>
    <p:sldId id="266" r:id="rId24"/>
    <p:sldId id="267" r:id="rId25"/>
    <p:sldId id="306" r:id="rId26"/>
    <p:sldId id="307" r:id="rId27"/>
    <p:sldId id="298" r:id="rId28"/>
    <p:sldId id="270" r:id="rId29"/>
    <p:sldId id="312" r:id="rId30"/>
    <p:sldId id="271" r:id="rId31"/>
    <p:sldId id="272" r:id="rId32"/>
  </p:sldIdLst>
  <p:sldSz cx="12192000" cy="6858000"/>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snapToGrid="0">
      <p:cViewPr varScale="1">
        <p:scale>
          <a:sx n="74" d="100"/>
          <a:sy n="74" d="100"/>
        </p:scale>
        <p:origin x="648"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12476;&#12511;\excel%20&#36039;&#26009;\ADB&#12288;&#34701;&#36039;&#12487;&#12540;&#1247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12476;&#12511;\excel%20&#36039;&#26009;\ADB&#12288;&#34701;&#36039;&#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12476;&#12511;\excel%20&#36039;&#26009;\ADB&#12288;&#34701;&#36039;&#12487;&#12540;&#1247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12476;&#12511;\excel%20&#36039;&#26009;\ADB&#12288;&#34701;&#36039;&#12487;&#12540;&#1247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12476;&#12511;\excel%20&#36039;&#26009;\ADB&#12288;&#34701;&#36039;&#12487;&#12540;&#1247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ADB</a:t>
            </a:r>
            <a:r>
              <a:rPr lang="ja-JP" sz="3200"/>
              <a:t>の融資額推移</a:t>
            </a:r>
            <a:endParaRPr lang="en-US" sz="3200"/>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088648293963252"/>
          <c:y val="0.17685185185185184"/>
          <c:w val="0.82855796150481187"/>
          <c:h val="0.7157487605715952"/>
        </c:manualLayout>
      </c:layout>
      <c:lineChart>
        <c:grouping val="standard"/>
        <c:varyColors val="0"/>
        <c:ser>
          <c:idx val="0"/>
          <c:order val="0"/>
          <c:spPr>
            <a:ln w="63500" cap="rnd">
              <a:solidFill>
                <a:schemeClr val="accent1"/>
              </a:solidFill>
              <a:round/>
            </a:ln>
            <a:effectLst/>
          </c:spPr>
          <c:marker>
            <c:symbol val="none"/>
          </c:marker>
          <c:cat>
            <c:strRef>
              <c:f>Sheet1!$C$2:$O$2</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Sheet1!$C$44:$O$44</c:f>
              <c:numCache>
                <c:formatCode>General</c:formatCode>
                <c:ptCount val="13"/>
                <c:pt idx="0">
                  <c:v>4921.57</c:v>
                </c:pt>
                <c:pt idx="1">
                  <c:v>5780.38</c:v>
                </c:pt>
                <c:pt idx="2">
                  <c:v>5318.9999999999991</c:v>
                </c:pt>
                <c:pt idx="3">
                  <c:v>5525.7500000000009</c:v>
                </c:pt>
                <c:pt idx="4">
                  <c:v>6059.8100000000013</c:v>
                </c:pt>
                <c:pt idx="5">
                  <c:v>5275.2400000000007</c:v>
                </c:pt>
                <c:pt idx="6">
                  <c:v>5795.3099999999995</c:v>
                </c:pt>
                <c:pt idx="7">
                  <c:v>7589.7000000000007</c:v>
                </c:pt>
                <c:pt idx="8">
                  <c:v>10604.93</c:v>
                </c:pt>
                <c:pt idx="9">
                  <c:v>11201.6</c:v>
                </c:pt>
                <c:pt idx="10">
                  <c:v>14141.7</c:v>
                </c:pt>
                <c:pt idx="11">
                  <c:v>11462.279999999999</c:v>
                </c:pt>
                <c:pt idx="12">
                  <c:v>12670.460000000003</c:v>
                </c:pt>
              </c:numCache>
            </c:numRef>
          </c:val>
          <c:smooth val="0"/>
        </c:ser>
        <c:dLbls>
          <c:showLegendKey val="0"/>
          <c:showVal val="0"/>
          <c:showCatName val="0"/>
          <c:showSerName val="0"/>
          <c:showPercent val="0"/>
          <c:showBubbleSize val="0"/>
        </c:dLbls>
        <c:smooth val="0"/>
        <c:axId val="248673144"/>
        <c:axId val="248676280"/>
      </c:lineChart>
      <c:catAx>
        <c:axId val="24867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48676280"/>
        <c:crosses val="autoZero"/>
        <c:auto val="1"/>
        <c:lblAlgn val="ctr"/>
        <c:lblOffset val="100"/>
        <c:noMultiLvlLbl val="0"/>
      </c:catAx>
      <c:valAx>
        <c:axId val="248676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ja-JP"/>
                  <a:t>（単位：百万ドル）</a:t>
                </a:r>
              </a:p>
            </c:rich>
          </c:tx>
          <c:layout>
            <c:manualLayout>
              <c:xMode val="edge"/>
              <c:yMode val="edge"/>
              <c:x val="3.0555530062637681E-2"/>
              <c:y val="6.5617945297821376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486731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r>
              <a:rPr lang="ja-JP" altLang="en-US" dirty="0" smtClean="0"/>
              <a:t>７か国</a:t>
            </a:r>
            <a:r>
              <a:rPr lang="ja-JP" dirty="0" smtClean="0"/>
              <a:t>の</a:t>
            </a:r>
            <a:r>
              <a:rPr lang="en-US" dirty="0"/>
              <a:t>GDP</a:t>
            </a:r>
            <a:r>
              <a:rPr lang="ja-JP" dirty="0"/>
              <a:t>の推移</a:t>
            </a:r>
          </a:p>
        </c:rich>
      </c:tx>
      <c:layout/>
      <c:overlay val="0"/>
      <c:spPr>
        <a:noFill/>
        <a:ln>
          <a:noFill/>
        </a:ln>
        <a:effectLst/>
      </c:spPr>
      <c:txPr>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0301922741906497E-2"/>
          <c:y val="0.17685185185185184"/>
          <c:w val="0.89914255409040467"/>
          <c:h val="0.46204542140565763"/>
        </c:manualLayout>
      </c:layout>
      <c:lineChart>
        <c:grouping val="standard"/>
        <c:varyColors val="0"/>
        <c:ser>
          <c:idx val="0"/>
          <c:order val="0"/>
          <c:tx>
            <c:strRef>
              <c:f>a!$B$34</c:f>
              <c:strCache>
                <c:ptCount val="1"/>
                <c:pt idx="0">
                  <c:v>インド</c:v>
                </c:pt>
              </c:strCache>
            </c:strRef>
          </c:tx>
          <c:spPr>
            <a:ln w="63500" cap="rnd">
              <a:solidFill>
                <a:schemeClr val="accent1"/>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a!$B$35:$B$47</c:f>
              <c:numCache>
                <c:formatCode>General</c:formatCode>
                <c:ptCount val="13"/>
                <c:pt idx="0">
                  <c:v>888.71121264039596</c:v>
                </c:pt>
                <c:pt idx="1">
                  <c:v>876.49871276204476</c:v>
                </c:pt>
                <c:pt idx="2">
                  <c:v>881.07384944702096</c:v>
                </c:pt>
                <c:pt idx="3">
                  <c:v>901.65260802203466</c:v>
                </c:pt>
                <c:pt idx="4">
                  <c:v>1025.6593133189585</c:v>
                </c:pt>
                <c:pt idx="5">
                  <c:v>1131.3734713076199</c:v>
                </c:pt>
                <c:pt idx="6">
                  <c:v>1254.8435619735258</c:v>
                </c:pt>
                <c:pt idx="7">
                  <c:v>1341.5123674911661</c:v>
                </c:pt>
                <c:pt idx="8">
                  <c:v>1655.3521314980624</c:v>
                </c:pt>
                <c:pt idx="9">
                  <c:v>1505.472881564383</c:v>
                </c:pt>
                <c:pt idx="10">
                  <c:v>1583.2212430426716</c:v>
                </c:pt>
                <c:pt idx="11">
                  <c:v>1817.7040110650073</c:v>
                </c:pt>
                <c:pt idx="12">
                  <c:v>1843.02</c:v>
                </c:pt>
              </c:numCache>
            </c:numRef>
          </c:val>
          <c:smooth val="0"/>
        </c:ser>
        <c:ser>
          <c:idx val="1"/>
          <c:order val="1"/>
          <c:tx>
            <c:strRef>
              <c:f>a!$C$34</c:f>
              <c:strCache>
                <c:ptCount val="1"/>
                <c:pt idx="0">
                  <c:v>中国</c:v>
                </c:pt>
              </c:strCache>
            </c:strRef>
          </c:tx>
          <c:spPr>
            <a:ln w="63500" cap="rnd">
              <a:solidFill>
                <a:schemeClr val="accent6"/>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a!$C$35:$C$47</c:f>
              <c:numCache>
                <c:formatCode>General</c:formatCode>
                <c:ptCount val="13"/>
                <c:pt idx="0">
                  <c:v>581.37741628815888</c:v>
                </c:pt>
                <c:pt idx="1">
                  <c:v>630.2039306846998</c:v>
                </c:pt>
                <c:pt idx="2">
                  <c:v>682.61387780484006</c:v>
                </c:pt>
                <c:pt idx="3">
                  <c:v>744.72243540547458</c:v>
                </c:pt>
                <c:pt idx="4">
                  <c:v>819.27429762732049</c:v>
                </c:pt>
                <c:pt idx="5">
                  <c:v>902.06419890527877</c:v>
                </c:pt>
                <c:pt idx="6">
                  <c:v>1014.0811350033254</c:v>
                </c:pt>
                <c:pt idx="7">
                  <c:v>1174.2873959471958</c:v>
                </c:pt>
                <c:pt idx="8">
                  <c:v>1405.6110375807164</c:v>
                </c:pt>
                <c:pt idx="9">
                  <c:v>1687.215255620687</c:v>
                </c:pt>
                <c:pt idx="10">
                  <c:v>1874.2272960869248</c:v>
                </c:pt>
                <c:pt idx="11">
                  <c:v>2087.8895283548568</c:v>
                </c:pt>
                <c:pt idx="12">
                  <c:v>2391.2125273791235</c:v>
                </c:pt>
              </c:numCache>
            </c:numRef>
          </c:val>
          <c:smooth val="0"/>
        </c:ser>
        <c:ser>
          <c:idx val="2"/>
          <c:order val="2"/>
          <c:tx>
            <c:strRef>
              <c:f>a!$D$34</c:f>
              <c:strCache>
                <c:ptCount val="1"/>
                <c:pt idx="0">
                  <c:v>インドネシア</c:v>
                </c:pt>
              </c:strCache>
            </c:strRef>
          </c:tx>
          <c:spPr>
            <a:ln w="63500" cap="rnd">
              <a:solidFill>
                <a:schemeClr val="accent3"/>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a!$D$35:$D$47</c:f>
              <c:numCache>
                <c:formatCode>General</c:formatCode>
                <c:ptCount val="13"/>
                <c:pt idx="0">
                  <c:v>492.17340704102418</c:v>
                </c:pt>
                <c:pt idx="1">
                  <c:v>481.82550335570465</c:v>
                </c:pt>
                <c:pt idx="2">
                  <c:v>409.9365750528541</c:v>
                </c:pt>
                <c:pt idx="3">
                  <c:v>472.0718722271518</c:v>
                </c:pt>
                <c:pt idx="4">
                  <c:v>537.06896551724139</c:v>
                </c:pt>
                <c:pt idx="5">
                  <c:v>541.57303370786519</c:v>
                </c:pt>
                <c:pt idx="6">
                  <c:v>526.63503896984071</c:v>
                </c:pt>
                <c:pt idx="7">
                  <c:v>588.57864250705484</c:v>
                </c:pt>
                <c:pt idx="8">
                  <c:v>627.52269087026161</c:v>
                </c:pt>
                <c:pt idx="9">
                  <c:v>635.76143865240158</c:v>
                </c:pt>
                <c:pt idx="10">
                  <c:v>619.94418205238298</c:v>
                </c:pt>
                <c:pt idx="11">
                  <c:v>755.26</c:v>
                </c:pt>
                <c:pt idx="12">
                  <c:v>830.54805992369973</c:v>
                </c:pt>
              </c:numCache>
            </c:numRef>
          </c:val>
          <c:smooth val="0"/>
        </c:ser>
        <c:ser>
          <c:idx val="3"/>
          <c:order val="3"/>
          <c:tx>
            <c:strRef>
              <c:f>a!$E$34</c:f>
              <c:strCache>
                <c:ptCount val="1"/>
                <c:pt idx="0">
                  <c:v>フィリピン</c:v>
                </c:pt>
              </c:strCache>
            </c:strRef>
          </c:tx>
          <c:spPr>
            <a:ln w="28575" cap="rnd">
              <a:solidFill>
                <a:schemeClr val="accent4"/>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a!$E$35:$E$47</c:f>
              <c:numCache>
                <c:formatCode>General</c:formatCode>
                <c:ptCount val="13"/>
                <c:pt idx="0">
                  <c:v>87.737843551797042</c:v>
                </c:pt>
                <c:pt idx="1">
                  <c:v>81.02</c:v>
                </c:pt>
                <c:pt idx="2">
                  <c:v>72.250118427285656</c:v>
                </c:pt>
                <c:pt idx="3">
                  <c:v>74.004002183008907</c:v>
                </c:pt>
                <c:pt idx="4">
                  <c:v>73.955579058699101</c:v>
                </c:pt>
                <c:pt idx="5">
                  <c:v>76.319746074173082</c:v>
                </c:pt>
                <c:pt idx="6">
                  <c:v>81.34964483030781</c:v>
                </c:pt>
                <c:pt idx="7">
                  <c:v>91.907949161464984</c:v>
                </c:pt>
                <c:pt idx="8">
                  <c:v>108.95827254158156</c:v>
                </c:pt>
                <c:pt idx="9">
                  <c:v>117.75079698840128</c:v>
                </c:pt>
                <c:pt idx="10">
                  <c:v>111.19984160506864</c:v>
                </c:pt>
                <c:pt idx="11">
                  <c:v>126.3947818377557</c:v>
                </c:pt>
                <c:pt idx="12">
                  <c:v>136.4544015585048</c:v>
                </c:pt>
              </c:numCache>
            </c:numRef>
          </c:val>
          <c:smooth val="0"/>
        </c:ser>
        <c:ser>
          <c:idx val="4"/>
          <c:order val="4"/>
          <c:tx>
            <c:strRef>
              <c:f>a!$F$34</c:f>
              <c:strCache>
                <c:ptCount val="1"/>
                <c:pt idx="0">
                  <c:v>ベトナム</c:v>
                </c:pt>
              </c:strCache>
            </c:strRef>
          </c:tx>
          <c:spPr>
            <a:ln w="28575" cap="rnd">
              <a:solidFill>
                <a:schemeClr val="accent5"/>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a!$F$35:$F$47</c:f>
              <c:numCache>
                <c:formatCode>General</c:formatCode>
                <c:ptCount val="13"/>
                <c:pt idx="0">
                  <c:v>74.954296160877504</c:v>
                </c:pt>
                <c:pt idx="1">
                  <c:v>78.737373737373744</c:v>
                </c:pt>
                <c:pt idx="2">
                  <c:v>80.554867475848411</c:v>
                </c:pt>
                <c:pt idx="3">
                  <c:v>83.631165117941393</c:v>
                </c:pt>
                <c:pt idx="4">
                  <c:v>88.382484361036646</c:v>
                </c:pt>
                <c:pt idx="5">
                  <c:v>93.858984078847612</c:v>
                </c:pt>
                <c:pt idx="6">
                  <c:v>100.20858682426559</c:v>
                </c:pt>
                <c:pt idx="7">
                  <c:v>106.29202689721421</c:v>
                </c:pt>
                <c:pt idx="8">
                  <c:v>113.20093457943925</c:v>
                </c:pt>
                <c:pt idx="9">
                  <c:v>116.97416974169741</c:v>
                </c:pt>
                <c:pt idx="10">
                  <c:v>113.89667152303036</c:v>
                </c:pt>
                <c:pt idx="11">
                  <c:v>112.77</c:v>
                </c:pt>
                <c:pt idx="12">
                  <c:v>111.00115454395514</c:v>
                </c:pt>
              </c:numCache>
            </c:numRef>
          </c:val>
          <c:smooth val="0"/>
        </c:ser>
        <c:ser>
          <c:idx val="5"/>
          <c:order val="5"/>
          <c:tx>
            <c:strRef>
              <c:f>a!$G$34</c:f>
              <c:strCache>
                <c:ptCount val="1"/>
                <c:pt idx="0">
                  <c:v>パキスタン</c:v>
                </c:pt>
              </c:strCache>
            </c:strRef>
          </c:tx>
          <c:spPr>
            <a:ln w="28575" cap="rnd">
              <a:solidFill>
                <a:schemeClr val="accent6"/>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a!$G$35:$G$47</c:f>
              <c:numCache>
                <c:formatCode>General</c:formatCode>
                <c:ptCount val="13"/>
                <c:pt idx="0">
                  <c:v>110.54416961130742</c:v>
                </c:pt>
                <c:pt idx="1">
                  <c:v>109.48855066502124</c:v>
                </c:pt>
                <c:pt idx="2">
                  <c:v>99.822086669208289</c:v>
                </c:pt>
                <c:pt idx="3">
                  <c:v>96.816154608523291</c:v>
                </c:pt>
                <c:pt idx="4">
                  <c:v>106.40995260663506</c:v>
                </c:pt>
                <c:pt idx="5">
                  <c:v>116.35843240863055</c:v>
                </c:pt>
                <c:pt idx="6">
                  <c:v>123.43880099916736</c:v>
                </c:pt>
                <c:pt idx="7">
                  <c:v>128.90412245281249</c:v>
                </c:pt>
                <c:pt idx="8">
                  <c:v>134.36150524367676</c:v>
                </c:pt>
                <c:pt idx="9">
                  <c:v>137.58739853733022</c:v>
                </c:pt>
                <c:pt idx="10">
                  <c:v>110.34191367654707</c:v>
                </c:pt>
                <c:pt idx="11">
                  <c:v>105.15036703765097</c:v>
                </c:pt>
                <c:pt idx="12">
                  <c:v>106.60711612355907</c:v>
                </c:pt>
              </c:numCache>
            </c:numRef>
          </c:val>
          <c:smooth val="0"/>
        </c:ser>
        <c:ser>
          <c:idx val="6"/>
          <c:order val="6"/>
          <c:tx>
            <c:strRef>
              <c:f>a!$H$34</c:f>
              <c:strCache>
                <c:ptCount val="1"/>
                <c:pt idx="0">
                  <c:v>バングラデシュ</c:v>
                </c:pt>
              </c:strCache>
            </c:strRef>
          </c:tx>
          <c:spPr>
            <a:ln w="28575" cap="rnd">
              <a:solidFill>
                <a:schemeClr val="accent1">
                  <a:lumMod val="60000"/>
                </a:schemeClr>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a!$H$35:$H$47</c:f>
              <c:numCache>
                <c:formatCode>General</c:formatCode>
                <c:ptCount val="13"/>
                <c:pt idx="0">
                  <c:v>67.11426084794229</c:v>
                </c:pt>
                <c:pt idx="1">
                  <c:v>66.72778388950006</c:v>
                </c:pt>
                <c:pt idx="2">
                  <c:v>65.353860842582648</c:v>
                </c:pt>
                <c:pt idx="3">
                  <c:v>66.05399195864446</c:v>
                </c:pt>
                <c:pt idx="4">
                  <c:v>69.549906459777702</c:v>
                </c:pt>
                <c:pt idx="5">
                  <c:v>72.10891505466779</c:v>
                </c:pt>
                <c:pt idx="6">
                  <c:v>70.92</c:v>
                </c:pt>
                <c:pt idx="7">
                  <c:v>71.568905261169348</c:v>
                </c:pt>
                <c:pt idx="8">
                  <c:v>75.431794148748665</c:v>
                </c:pt>
                <c:pt idx="9">
                  <c:v>79.740387775221819</c:v>
                </c:pt>
                <c:pt idx="10">
                  <c:v>83.634129483142615</c:v>
                </c:pt>
                <c:pt idx="11">
                  <c:v>87.159894308362496</c:v>
                </c:pt>
                <c:pt idx="12">
                  <c:v>86.685177839481696</c:v>
                </c:pt>
              </c:numCache>
            </c:numRef>
          </c:val>
          <c:smooth val="0"/>
        </c:ser>
        <c:dLbls>
          <c:showLegendKey val="0"/>
          <c:showVal val="0"/>
          <c:showCatName val="0"/>
          <c:showSerName val="0"/>
          <c:showPercent val="0"/>
          <c:showBubbleSize val="0"/>
        </c:dLbls>
        <c:smooth val="0"/>
        <c:axId val="298726720"/>
        <c:axId val="298731424"/>
      </c:lineChart>
      <c:catAx>
        <c:axId val="29872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crossAx val="298731424"/>
        <c:crosses val="autoZero"/>
        <c:auto val="1"/>
        <c:lblAlgn val="ctr"/>
        <c:lblOffset val="100"/>
        <c:noMultiLvlLbl val="0"/>
      </c:catAx>
      <c:valAx>
        <c:axId val="29873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200" b="0" i="0" u="none" strike="noStrike" kern="1200" baseline="0">
                    <a:solidFill>
                      <a:schemeClr val="tx1">
                        <a:lumMod val="65000"/>
                        <a:lumOff val="35000"/>
                      </a:schemeClr>
                    </a:solidFill>
                    <a:latin typeface="+mn-lt"/>
                    <a:ea typeface="+mn-ea"/>
                    <a:cs typeface="+mn-cs"/>
                  </a:defRPr>
                </a:pPr>
                <a:r>
                  <a:rPr lang="ja-JP"/>
                  <a:t>（</a:t>
                </a:r>
                <a:r>
                  <a:rPr lang="en-US"/>
                  <a:t>10</a:t>
                </a:r>
                <a:r>
                  <a:rPr lang="ja-JP"/>
                  <a:t>億ドル）</a:t>
                </a:r>
              </a:p>
            </c:rich>
          </c:tx>
          <c:layout>
            <c:manualLayout>
              <c:xMode val="edge"/>
              <c:yMode val="edge"/>
              <c:x val="3.0555555555555555E-2"/>
              <c:y val="5.2457713619130944E-2"/>
            </c:manualLayout>
          </c:layout>
          <c:overlay val="0"/>
          <c:spPr>
            <a:noFill/>
            <a:ln>
              <a:noFill/>
            </a:ln>
            <a:effectLst/>
          </c:spPr>
          <c:txPr>
            <a:bodyPr rot="0" spcFirstLastPara="1" vertOverflow="ellipsis"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crossAx val="298726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200"/>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r>
              <a:rPr lang="ja-JP" altLang="en-US" dirty="0" smtClean="0"/>
              <a:t>４</a:t>
            </a:r>
            <a:r>
              <a:rPr lang="ja-JP" dirty="0" smtClean="0"/>
              <a:t>か国</a:t>
            </a:r>
            <a:r>
              <a:rPr lang="ja-JP" dirty="0"/>
              <a:t>の推移</a:t>
            </a:r>
          </a:p>
        </c:rich>
      </c:tx>
      <c:layout/>
      <c:overlay val="0"/>
      <c:spPr>
        <a:noFill/>
        <a:ln>
          <a:noFill/>
        </a:ln>
        <a:effectLst/>
      </c:spPr>
      <c:txPr>
        <a:bodyPr rot="0" spcFirstLastPara="1" vertOverflow="ellipsis" vert="horz" wrap="square" anchor="ctr" anchorCtr="1"/>
        <a:lstStyle/>
        <a:p>
          <a:pPr>
            <a:defRPr sz="26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038648293963256"/>
          <c:y val="0.17685185185185184"/>
          <c:w val="0.85905796150481195"/>
          <c:h val="0.48441581568270242"/>
        </c:manualLayout>
      </c:layout>
      <c:lineChart>
        <c:grouping val="standard"/>
        <c:varyColors val="0"/>
        <c:ser>
          <c:idx val="0"/>
          <c:order val="0"/>
          <c:tx>
            <c:strRef>
              <c:f>a!$E$34</c:f>
              <c:strCache>
                <c:ptCount val="1"/>
                <c:pt idx="0">
                  <c:v>フィリピン</c:v>
                </c:pt>
              </c:strCache>
            </c:strRef>
          </c:tx>
          <c:spPr>
            <a:ln w="63500" cap="rnd">
              <a:solidFill>
                <a:schemeClr val="accent1"/>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a!$E$35:$E$47</c:f>
              <c:numCache>
                <c:formatCode>General</c:formatCode>
                <c:ptCount val="13"/>
                <c:pt idx="0">
                  <c:v>87.737843551797042</c:v>
                </c:pt>
                <c:pt idx="1">
                  <c:v>81.02</c:v>
                </c:pt>
                <c:pt idx="2">
                  <c:v>72.250118427285656</c:v>
                </c:pt>
                <c:pt idx="3">
                  <c:v>74.004002183008907</c:v>
                </c:pt>
                <c:pt idx="4">
                  <c:v>73.955579058699101</c:v>
                </c:pt>
                <c:pt idx="5">
                  <c:v>76.319746074173082</c:v>
                </c:pt>
                <c:pt idx="6">
                  <c:v>81.34964483030781</c:v>
                </c:pt>
                <c:pt idx="7">
                  <c:v>91.907949161464984</c:v>
                </c:pt>
                <c:pt idx="8">
                  <c:v>108.95827254158156</c:v>
                </c:pt>
                <c:pt idx="9">
                  <c:v>117.75079698840128</c:v>
                </c:pt>
                <c:pt idx="10">
                  <c:v>111.19984160506864</c:v>
                </c:pt>
                <c:pt idx="11">
                  <c:v>126.3947818377557</c:v>
                </c:pt>
                <c:pt idx="12">
                  <c:v>136.4544015585048</c:v>
                </c:pt>
              </c:numCache>
            </c:numRef>
          </c:val>
          <c:smooth val="0"/>
        </c:ser>
        <c:ser>
          <c:idx val="1"/>
          <c:order val="1"/>
          <c:tx>
            <c:strRef>
              <c:f>a!$F$34</c:f>
              <c:strCache>
                <c:ptCount val="1"/>
                <c:pt idx="0">
                  <c:v>ベトナム</c:v>
                </c:pt>
              </c:strCache>
            </c:strRef>
          </c:tx>
          <c:spPr>
            <a:ln w="63500" cap="rnd">
              <a:solidFill>
                <a:schemeClr val="accent2"/>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a!$F$35:$F$47</c:f>
              <c:numCache>
                <c:formatCode>General</c:formatCode>
                <c:ptCount val="13"/>
                <c:pt idx="0">
                  <c:v>74.954296160877504</c:v>
                </c:pt>
                <c:pt idx="1">
                  <c:v>78.737373737373744</c:v>
                </c:pt>
                <c:pt idx="2">
                  <c:v>80.554867475848411</c:v>
                </c:pt>
                <c:pt idx="3">
                  <c:v>83.631165117941393</c:v>
                </c:pt>
                <c:pt idx="4">
                  <c:v>88.382484361036646</c:v>
                </c:pt>
                <c:pt idx="5">
                  <c:v>93.858984078847612</c:v>
                </c:pt>
                <c:pt idx="6">
                  <c:v>100.20858682426559</c:v>
                </c:pt>
                <c:pt idx="7">
                  <c:v>106.29202689721421</c:v>
                </c:pt>
                <c:pt idx="8">
                  <c:v>113.20093457943925</c:v>
                </c:pt>
                <c:pt idx="9">
                  <c:v>116.97416974169741</c:v>
                </c:pt>
                <c:pt idx="10">
                  <c:v>113.89667152303036</c:v>
                </c:pt>
                <c:pt idx="11">
                  <c:v>112.77</c:v>
                </c:pt>
                <c:pt idx="12">
                  <c:v>111.00115454395514</c:v>
                </c:pt>
              </c:numCache>
            </c:numRef>
          </c:val>
          <c:smooth val="0"/>
        </c:ser>
        <c:ser>
          <c:idx val="2"/>
          <c:order val="2"/>
          <c:tx>
            <c:strRef>
              <c:f>a!$G$34</c:f>
              <c:strCache>
                <c:ptCount val="1"/>
                <c:pt idx="0">
                  <c:v>パキスタン</c:v>
                </c:pt>
              </c:strCache>
            </c:strRef>
          </c:tx>
          <c:spPr>
            <a:ln w="63500" cap="rnd">
              <a:solidFill>
                <a:schemeClr val="accent3"/>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a!$G$35:$G$47</c:f>
              <c:numCache>
                <c:formatCode>General</c:formatCode>
                <c:ptCount val="13"/>
                <c:pt idx="0">
                  <c:v>110.54416961130742</c:v>
                </c:pt>
                <c:pt idx="1">
                  <c:v>109.48855066502124</c:v>
                </c:pt>
                <c:pt idx="2">
                  <c:v>99.822086669208289</c:v>
                </c:pt>
                <c:pt idx="3">
                  <c:v>96.816154608523291</c:v>
                </c:pt>
                <c:pt idx="4">
                  <c:v>106.40995260663506</c:v>
                </c:pt>
                <c:pt idx="5">
                  <c:v>116.35843240863055</c:v>
                </c:pt>
                <c:pt idx="6">
                  <c:v>123.43880099916736</c:v>
                </c:pt>
                <c:pt idx="7">
                  <c:v>128.90412245281249</c:v>
                </c:pt>
                <c:pt idx="8">
                  <c:v>134.36150524367676</c:v>
                </c:pt>
                <c:pt idx="9">
                  <c:v>137.58739853733022</c:v>
                </c:pt>
                <c:pt idx="10">
                  <c:v>110.34191367654707</c:v>
                </c:pt>
                <c:pt idx="11">
                  <c:v>105.15036703765097</c:v>
                </c:pt>
                <c:pt idx="12">
                  <c:v>106.60711612355907</c:v>
                </c:pt>
              </c:numCache>
            </c:numRef>
          </c:val>
          <c:smooth val="0"/>
        </c:ser>
        <c:ser>
          <c:idx val="3"/>
          <c:order val="3"/>
          <c:tx>
            <c:strRef>
              <c:f>a!$H$34</c:f>
              <c:strCache>
                <c:ptCount val="1"/>
                <c:pt idx="0">
                  <c:v>バングラデシュ</c:v>
                </c:pt>
              </c:strCache>
            </c:strRef>
          </c:tx>
          <c:spPr>
            <a:ln w="63500" cap="rnd">
              <a:solidFill>
                <a:schemeClr val="accent4"/>
              </a:solidFill>
              <a:round/>
            </a:ln>
            <a:effectLst/>
          </c:spPr>
          <c:marker>
            <c:symbol val="none"/>
          </c:marker>
          <c:cat>
            <c:strRef>
              <c:f>a!$A$35:$A$47</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a!$H$35:$H$47</c:f>
              <c:numCache>
                <c:formatCode>General</c:formatCode>
                <c:ptCount val="13"/>
                <c:pt idx="0">
                  <c:v>67.11426084794229</c:v>
                </c:pt>
                <c:pt idx="1">
                  <c:v>66.72778388950006</c:v>
                </c:pt>
                <c:pt idx="2">
                  <c:v>65.353860842582648</c:v>
                </c:pt>
                <c:pt idx="3">
                  <c:v>66.05399195864446</c:v>
                </c:pt>
                <c:pt idx="4">
                  <c:v>69.549906459777702</c:v>
                </c:pt>
                <c:pt idx="5">
                  <c:v>72.10891505466779</c:v>
                </c:pt>
                <c:pt idx="6">
                  <c:v>70.92</c:v>
                </c:pt>
                <c:pt idx="7">
                  <c:v>71.568905261169348</c:v>
                </c:pt>
                <c:pt idx="8">
                  <c:v>75.431794148748665</c:v>
                </c:pt>
                <c:pt idx="9">
                  <c:v>79.740387775221819</c:v>
                </c:pt>
                <c:pt idx="10">
                  <c:v>83.634129483142615</c:v>
                </c:pt>
                <c:pt idx="11">
                  <c:v>87.159894308362496</c:v>
                </c:pt>
                <c:pt idx="12">
                  <c:v>86.685177839481696</c:v>
                </c:pt>
              </c:numCache>
            </c:numRef>
          </c:val>
          <c:smooth val="0"/>
        </c:ser>
        <c:dLbls>
          <c:showLegendKey val="0"/>
          <c:showVal val="0"/>
          <c:showCatName val="0"/>
          <c:showSerName val="0"/>
          <c:showPercent val="0"/>
          <c:showBubbleSize val="0"/>
        </c:dLbls>
        <c:smooth val="0"/>
        <c:axId val="298727504"/>
        <c:axId val="299735960"/>
      </c:lineChart>
      <c:catAx>
        <c:axId val="29872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crossAx val="299735960"/>
        <c:crosses val="autoZero"/>
        <c:auto val="1"/>
        <c:lblAlgn val="ctr"/>
        <c:lblOffset val="100"/>
        <c:noMultiLvlLbl val="0"/>
      </c:catAx>
      <c:valAx>
        <c:axId val="299735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200" b="0" i="0" u="none" strike="noStrike" kern="1200" baseline="0">
                    <a:solidFill>
                      <a:schemeClr val="tx1">
                        <a:lumMod val="65000"/>
                        <a:lumOff val="35000"/>
                      </a:schemeClr>
                    </a:solidFill>
                    <a:latin typeface="+mn-lt"/>
                    <a:ea typeface="+mn-ea"/>
                    <a:cs typeface="+mn-cs"/>
                  </a:defRPr>
                </a:pPr>
                <a:r>
                  <a:rPr lang="ja-JP"/>
                  <a:t>（</a:t>
                </a:r>
                <a:r>
                  <a:rPr lang="en-US"/>
                  <a:t>10</a:t>
                </a:r>
                <a:r>
                  <a:rPr lang="ja-JP"/>
                  <a:t>億ドル）</a:t>
                </a:r>
              </a:p>
            </c:rich>
          </c:tx>
          <c:layout>
            <c:manualLayout>
              <c:xMode val="edge"/>
              <c:yMode val="edge"/>
              <c:x val="1.9444444444444445E-2"/>
              <c:y val="6.4900116652085171E-2"/>
            </c:manualLayout>
          </c:layout>
          <c:overlay val="0"/>
          <c:spPr>
            <a:noFill/>
            <a:ln>
              <a:noFill/>
            </a:ln>
            <a:effectLst/>
          </c:spPr>
          <c:txPr>
            <a:bodyPr rot="0" spcFirstLastPara="1" vertOverflow="ellipsis"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crossAx val="298727504"/>
        <c:crosses val="autoZero"/>
        <c:crossBetween val="between"/>
      </c:valAx>
      <c:spPr>
        <a:noFill/>
        <a:ln>
          <a:noFill/>
        </a:ln>
        <a:effectLst/>
      </c:spPr>
    </c:plotArea>
    <c:legend>
      <c:legendPos val="b"/>
      <c:layout>
        <c:manualLayout>
          <c:xMode val="edge"/>
          <c:yMode val="edge"/>
          <c:x val="0.17075351847716169"/>
          <c:y val="0.88722983848065995"/>
          <c:w val="0.65410418087657285"/>
          <c:h val="8.8364825398289534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2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sz="2400"/>
              <a:t>融資額と実質</a:t>
            </a:r>
            <a:r>
              <a:rPr lang="en-US" sz="2400"/>
              <a:t>GDP</a:t>
            </a:r>
            <a:r>
              <a:rPr lang="ja-JP" sz="2400"/>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63854913969087201"/>
        </c:manualLayout>
      </c:layout>
      <c:lineChart>
        <c:grouping val="standard"/>
        <c:varyColors val="0"/>
        <c:ser>
          <c:idx val="1"/>
          <c:order val="1"/>
          <c:tx>
            <c:strRef>
              <c:f>'主要国データ (5)'!$F$2</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(5)'!$F$3:$F$15</c:f>
              <c:numCache>
                <c:formatCode>General</c:formatCode>
                <c:ptCount val="13"/>
                <c:pt idx="0">
                  <c:v>332</c:v>
                </c:pt>
                <c:pt idx="1">
                  <c:v>275.10000000000002</c:v>
                </c:pt>
                <c:pt idx="2">
                  <c:v>297.89999999999998</c:v>
                </c:pt>
                <c:pt idx="3">
                  <c:v>299.77</c:v>
                </c:pt>
                <c:pt idx="4">
                  <c:v>532</c:v>
                </c:pt>
                <c:pt idx="5">
                  <c:v>249.51</c:v>
                </c:pt>
                <c:pt idx="6">
                  <c:v>474.8</c:v>
                </c:pt>
                <c:pt idx="7">
                  <c:v>255.1</c:v>
                </c:pt>
                <c:pt idx="8">
                  <c:v>965.7</c:v>
                </c:pt>
                <c:pt idx="9">
                  <c:v>592</c:v>
                </c:pt>
                <c:pt idx="10">
                  <c:v>1027.9000000000001</c:v>
                </c:pt>
                <c:pt idx="11">
                  <c:v>1249</c:v>
                </c:pt>
                <c:pt idx="12">
                  <c:v>930</c:v>
                </c:pt>
              </c:numCache>
            </c:numRef>
          </c:val>
          <c:smooth val="0"/>
        </c:ser>
        <c:dLbls>
          <c:showLegendKey val="0"/>
          <c:showVal val="0"/>
          <c:showCatName val="0"/>
          <c:showSerName val="0"/>
          <c:showPercent val="0"/>
          <c:showBubbleSize val="0"/>
        </c:dLbls>
        <c:marker val="1"/>
        <c:smooth val="0"/>
        <c:axId val="248674320"/>
        <c:axId val="248675104"/>
      </c:lineChart>
      <c:lineChart>
        <c:grouping val="standard"/>
        <c:varyColors val="0"/>
        <c:ser>
          <c:idx val="0"/>
          <c:order val="0"/>
          <c:tx>
            <c:strRef>
              <c:f>'主要国データ (5)'!$E$2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(5)'!$E$3:$E$15</c:f>
              <c:numCache>
                <c:formatCode>General</c:formatCode>
                <c:ptCount val="13"/>
                <c:pt idx="0">
                  <c:v>67.11426084794229</c:v>
                </c:pt>
                <c:pt idx="1">
                  <c:v>66.72778388950006</c:v>
                </c:pt>
                <c:pt idx="2">
                  <c:v>65.353860842582648</c:v>
                </c:pt>
                <c:pt idx="3">
                  <c:v>66.05399195864446</c:v>
                </c:pt>
                <c:pt idx="4">
                  <c:v>69.549906459777702</c:v>
                </c:pt>
                <c:pt idx="5">
                  <c:v>72.10891505466779</c:v>
                </c:pt>
                <c:pt idx="6">
                  <c:v>70.92</c:v>
                </c:pt>
                <c:pt idx="7">
                  <c:v>71.568905261169348</c:v>
                </c:pt>
                <c:pt idx="8">
                  <c:v>75.431794148748665</c:v>
                </c:pt>
                <c:pt idx="9">
                  <c:v>79.740387775221819</c:v>
                </c:pt>
                <c:pt idx="10">
                  <c:v>83.634129483142615</c:v>
                </c:pt>
                <c:pt idx="11">
                  <c:v>87.159894308362496</c:v>
                </c:pt>
                <c:pt idx="12">
                  <c:v>86.685177839481696</c:v>
                </c:pt>
              </c:numCache>
            </c:numRef>
          </c:val>
          <c:smooth val="0"/>
        </c:ser>
        <c:dLbls>
          <c:showLegendKey val="0"/>
          <c:showVal val="0"/>
          <c:showCatName val="0"/>
          <c:showSerName val="0"/>
          <c:showPercent val="0"/>
          <c:showBubbleSize val="0"/>
        </c:dLbls>
        <c:marker val="1"/>
        <c:smooth val="0"/>
        <c:axId val="297212008"/>
        <c:axId val="248675888"/>
      </c:lineChart>
      <c:catAx>
        <c:axId val="24867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48675104"/>
        <c:crosses val="autoZero"/>
        <c:auto val="1"/>
        <c:lblAlgn val="ctr"/>
        <c:lblOffset val="100"/>
        <c:noMultiLvlLbl val="0"/>
      </c:catAx>
      <c:valAx>
        <c:axId val="248675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48674320"/>
        <c:crosses val="autoZero"/>
        <c:crossBetween val="between"/>
      </c:valAx>
      <c:valAx>
        <c:axId val="248675888"/>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1669816920454597"/>
              <c:y val="3.129283458153717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12008"/>
        <c:crosses val="max"/>
        <c:crossBetween val="between"/>
      </c:valAx>
      <c:catAx>
        <c:axId val="297212008"/>
        <c:scaling>
          <c:orientation val="minMax"/>
        </c:scaling>
        <c:delete val="1"/>
        <c:axPos val="b"/>
        <c:numFmt formatCode="General" sourceLinked="1"/>
        <c:majorTickMark val="out"/>
        <c:minorTickMark val="none"/>
        <c:tickLblPos val="nextTo"/>
        <c:crossAx val="248675888"/>
        <c:crosses val="autoZero"/>
        <c:auto val="1"/>
        <c:lblAlgn val="ctr"/>
        <c:lblOffset val="100"/>
        <c:noMultiLvlLbl val="0"/>
      </c:catAx>
      <c:spPr>
        <a:noFill/>
        <a:ln>
          <a:noFill/>
        </a:ln>
        <a:effectLst/>
      </c:spPr>
    </c:plotArea>
    <c:legend>
      <c:legendPos val="b"/>
      <c:layout>
        <c:manualLayout>
          <c:xMode val="edge"/>
          <c:yMode val="edge"/>
          <c:x val="0.27253835875894045"/>
          <c:y val="0.88656670928996129"/>
          <c:w val="0.45082286759781165"/>
          <c:h val="0.1001548971656380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t>融資額と実質</a:t>
            </a:r>
            <a:r>
              <a:rPr lang="en-US"/>
              <a:t>GDP</a:t>
            </a:r>
            <a:r>
              <a:rPr lang="ja-JP"/>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47829935850355598"/>
        </c:manualLayout>
      </c:layout>
      <c:lineChart>
        <c:grouping val="standard"/>
        <c:varyColors val="0"/>
        <c:ser>
          <c:idx val="1"/>
          <c:order val="1"/>
          <c:tx>
            <c:strRef>
              <c:f>'主要国データ (5)'!$F$2</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(5)'!$M$3:$M$15</c:f>
              <c:numCache>
                <c:formatCode>General</c:formatCode>
                <c:ptCount val="13"/>
                <c:pt idx="0">
                  <c:v>625</c:v>
                </c:pt>
                <c:pt idx="1">
                  <c:v>1330</c:v>
                </c:pt>
                <c:pt idx="2">
                  <c:v>1500</c:v>
                </c:pt>
                <c:pt idx="3">
                  <c:v>1183.5999999999999</c:v>
                </c:pt>
                <c:pt idx="4">
                  <c:v>1532</c:v>
                </c:pt>
                <c:pt idx="5">
                  <c:v>1254.4000000000001</c:v>
                </c:pt>
                <c:pt idx="6">
                  <c:v>440.31</c:v>
                </c:pt>
                <c:pt idx="7">
                  <c:v>1535</c:v>
                </c:pt>
                <c:pt idx="8">
                  <c:v>1386.39</c:v>
                </c:pt>
                <c:pt idx="9">
                  <c:v>2876.9</c:v>
                </c:pt>
                <c:pt idx="10">
                  <c:v>1811</c:v>
                </c:pt>
                <c:pt idx="11">
                  <c:v>2119.6</c:v>
                </c:pt>
                <c:pt idx="12">
                  <c:v>2872.94</c:v>
                </c:pt>
              </c:numCache>
            </c:numRef>
          </c:val>
          <c:smooth val="0"/>
        </c:ser>
        <c:dLbls>
          <c:showLegendKey val="0"/>
          <c:showVal val="0"/>
          <c:showCatName val="0"/>
          <c:showSerName val="0"/>
          <c:showPercent val="0"/>
          <c:showBubbleSize val="0"/>
        </c:dLbls>
        <c:marker val="1"/>
        <c:smooth val="0"/>
        <c:axId val="297207304"/>
        <c:axId val="297209264"/>
      </c:lineChart>
      <c:lineChart>
        <c:grouping val="standard"/>
        <c:varyColors val="0"/>
        <c:ser>
          <c:idx val="0"/>
          <c:order val="0"/>
          <c:tx>
            <c:strRef>
              <c:f>'主要国データ (5)'!$L$2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(5)'!$L$3:$L$15</c:f>
              <c:numCache>
                <c:formatCode>General</c:formatCode>
                <c:ptCount val="13"/>
                <c:pt idx="0">
                  <c:v>888.71121264039596</c:v>
                </c:pt>
                <c:pt idx="1">
                  <c:v>876.49871276204476</c:v>
                </c:pt>
                <c:pt idx="2">
                  <c:v>881.07384944702096</c:v>
                </c:pt>
                <c:pt idx="3">
                  <c:v>901.65260802203466</c:v>
                </c:pt>
                <c:pt idx="4">
                  <c:v>1025.6593133189585</c:v>
                </c:pt>
                <c:pt idx="5">
                  <c:v>1131.3734713076199</c:v>
                </c:pt>
                <c:pt idx="6">
                  <c:v>1254.8435619735258</c:v>
                </c:pt>
                <c:pt idx="7">
                  <c:v>1341.5123674911661</c:v>
                </c:pt>
                <c:pt idx="8">
                  <c:v>1655.3521314980624</c:v>
                </c:pt>
                <c:pt idx="9">
                  <c:v>1505.472881564383</c:v>
                </c:pt>
                <c:pt idx="10">
                  <c:v>1583.2212430426716</c:v>
                </c:pt>
                <c:pt idx="11">
                  <c:v>1817.7040110650073</c:v>
                </c:pt>
                <c:pt idx="12">
                  <c:v>1843.02</c:v>
                </c:pt>
              </c:numCache>
            </c:numRef>
          </c:val>
          <c:smooth val="0"/>
        </c:ser>
        <c:dLbls>
          <c:showLegendKey val="0"/>
          <c:showVal val="0"/>
          <c:showCatName val="0"/>
          <c:showSerName val="0"/>
          <c:showPercent val="0"/>
          <c:showBubbleSize val="0"/>
        </c:dLbls>
        <c:marker val="1"/>
        <c:smooth val="0"/>
        <c:axId val="297212792"/>
        <c:axId val="297213184"/>
      </c:lineChart>
      <c:catAx>
        <c:axId val="29720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09264"/>
        <c:crosses val="autoZero"/>
        <c:auto val="1"/>
        <c:lblAlgn val="ctr"/>
        <c:lblOffset val="100"/>
        <c:noMultiLvlLbl val="0"/>
      </c:catAx>
      <c:valAx>
        <c:axId val="29720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07304"/>
        <c:crosses val="autoZero"/>
        <c:crossBetween val="between"/>
      </c:valAx>
      <c:valAx>
        <c:axId val="297213184"/>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6794444444444441"/>
              <c:y val="3.793197725284339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12792"/>
        <c:crosses val="max"/>
        <c:crossBetween val="between"/>
      </c:valAx>
      <c:catAx>
        <c:axId val="297212792"/>
        <c:scaling>
          <c:orientation val="minMax"/>
        </c:scaling>
        <c:delete val="1"/>
        <c:axPos val="b"/>
        <c:numFmt formatCode="General" sourceLinked="1"/>
        <c:majorTickMark val="out"/>
        <c:minorTickMark val="none"/>
        <c:tickLblPos val="nextTo"/>
        <c:crossAx val="297213184"/>
        <c:crosses val="autoZero"/>
        <c:auto val="1"/>
        <c:lblAlgn val="ctr"/>
        <c:lblOffset val="100"/>
        <c:noMultiLvlLbl val="0"/>
      </c:catAx>
      <c:spPr>
        <a:noFill/>
        <a:ln>
          <a:noFill/>
        </a:ln>
        <a:effectLst/>
      </c:spPr>
    </c:plotArea>
    <c:legend>
      <c:legendPos val="b"/>
      <c:layout>
        <c:manualLayout>
          <c:xMode val="edge"/>
          <c:yMode val="edge"/>
          <c:x val="0.27416566116872532"/>
          <c:y val="0.88257981077039505"/>
          <c:w val="0.46433803485715114"/>
          <c:h val="0.106800587004784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t>融資額と実質</a:t>
            </a:r>
            <a:r>
              <a:rPr lang="en-US"/>
              <a:t>GDP</a:t>
            </a:r>
            <a:r>
              <a:rPr lang="ja-JP"/>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51355808256730417"/>
        </c:manualLayout>
      </c:layout>
      <c:lineChart>
        <c:grouping val="standard"/>
        <c:varyColors val="0"/>
        <c:ser>
          <c:idx val="1"/>
          <c:order val="1"/>
          <c:tx>
            <c:strRef>
              <c:f>'主要国データ (5)'!$F$2</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(5)'!$T$3:$T$15</c:f>
              <c:numCache>
                <c:formatCode>General</c:formatCode>
                <c:ptCount val="13"/>
                <c:pt idx="0">
                  <c:v>1258.5</c:v>
                </c:pt>
                <c:pt idx="1">
                  <c:v>872.3</c:v>
                </c:pt>
                <c:pt idx="2">
                  <c:v>997</c:v>
                </c:pt>
                <c:pt idx="3">
                  <c:v>868.48</c:v>
                </c:pt>
                <c:pt idx="4">
                  <c:v>1488</c:v>
                </c:pt>
                <c:pt idx="5">
                  <c:v>1259.9000000000001</c:v>
                </c:pt>
                <c:pt idx="6">
                  <c:v>1499.52</c:v>
                </c:pt>
                <c:pt idx="7">
                  <c:v>1572</c:v>
                </c:pt>
                <c:pt idx="8">
                  <c:v>1306.7</c:v>
                </c:pt>
                <c:pt idx="9">
                  <c:v>1750.1</c:v>
                </c:pt>
                <c:pt idx="10">
                  <c:v>1955</c:v>
                </c:pt>
                <c:pt idx="11">
                  <c:v>1577.5</c:v>
                </c:pt>
                <c:pt idx="12">
                  <c:v>1504.84</c:v>
                </c:pt>
              </c:numCache>
            </c:numRef>
          </c:val>
          <c:smooth val="0"/>
        </c:ser>
        <c:dLbls>
          <c:showLegendKey val="0"/>
          <c:showVal val="0"/>
          <c:showCatName val="0"/>
          <c:showSerName val="0"/>
          <c:showPercent val="0"/>
          <c:showBubbleSize val="0"/>
        </c:dLbls>
        <c:marker val="1"/>
        <c:smooth val="0"/>
        <c:axId val="297210832"/>
        <c:axId val="297205736"/>
      </c:lineChart>
      <c:lineChart>
        <c:grouping val="standard"/>
        <c:varyColors val="0"/>
        <c:ser>
          <c:idx val="0"/>
          <c:order val="0"/>
          <c:tx>
            <c:strRef>
              <c:f>'主要国データ (5)'!$E$2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(5)'!$S$3:$S$15</c:f>
              <c:numCache>
                <c:formatCode>General</c:formatCode>
                <c:ptCount val="13"/>
                <c:pt idx="0">
                  <c:v>581.37741628815888</c:v>
                </c:pt>
                <c:pt idx="1">
                  <c:v>630.2039306846998</c:v>
                </c:pt>
                <c:pt idx="2">
                  <c:v>682.61387780484006</c:v>
                </c:pt>
                <c:pt idx="3">
                  <c:v>744.72243540547458</c:v>
                </c:pt>
                <c:pt idx="4">
                  <c:v>819.27429762732049</c:v>
                </c:pt>
                <c:pt idx="5">
                  <c:v>902.06419890527877</c:v>
                </c:pt>
                <c:pt idx="6">
                  <c:v>1014.0811350033254</c:v>
                </c:pt>
                <c:pt idx="7">
                  <c:v>1174.2873959471958</c:v>
                </c:pt>
                <c:pt idx="8">
                  <c:v>1405.6110375807164</c:v>
                </c:pt>
                <c:pt idx="9">
                  <c:v>1687.215255620687</c:v>
                </c:pt>
                <c:pt idx="10">
                  <c:v>1874.2272960869248</c:v>
                </c:pt>
                <c:pt idx="11">
                  <c:v>2087.8895283548568</c:v>
                </c:pt>
                <c:pt idx="12">
                  <c:v>2391.2125273791235</c:v>
                </c:pt>
              </c:numCache>
            </c:numRef>
          </c:val>
          <c:smooth val="0"/>
        </c:ser>
        <c:dLbls>
          <c:showLegendKey val="0"/>
          <c:showVal val="0"/>
          <c:showCatName val="0"/>
          <c:showSerName val="0"/>
          <c:showPercent val="0"/>
          <c:showBubbleSize val="0"/>
        </c:dLbls>
        <c:marker val="1"/>
        <c:smooth val="0"/>
        <c:axId val="297206128"/>
        <c:axId val="297206912"/>
      </c:lineChart>
      <c:catAx>
        <c:axId val="29721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05736"/>
        <c:crosses val="autoZero"/>
        <c:auto val="1"/>
        <c:lblAlgn val="ctr"/>
        <c:lblOffset val="100"/>
        <c:noMultiLvlLbl val="0"/>
      </c:catAx>
      <c:valAx>
        <c:axId val="297205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10832"/>
        <c:crosses val="autoZero"/>
        <c:crossBetween val="between"/>
      </c:valAx>
      <c:valAx>
        <c:axId val="297206912"/>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6794444444444441"/>
              <c:y val="3.793197725284339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06128"/>
        <c:crosses val="max"/>
        <c:crossBetween val="between"/>
      </c:valAx>
      <c:catAx>
        <c:axId val="297206128"/>
        <c:scaling>
          <c:orientation val="minMax"/>
        </c:scaling>
        <c:delete val="1"/>
        <c:axPos val="b"/>
        <c:numFmt formatCode="General" sourceLinked="1"/>
        <c:majorTickMark val="out"/>
        <c:minorTickMark val="none"/>
        <c:tickLblPos val="nextTo"/>
        <c:crossAx val="297206912"/>
        <c:crosses val="autoZero"/>
        <c:auto val="1"/>
        <c:lblAlgn val="ctr"/>
        <c:lblOffset val="100"/>
        <c:noMultiLvlLbl val="0"/>
      </c:catAx>
      <c:spPr>
        <a:noFill/>
        <a:ln>
          <a:noFill/>
        </a:ln>
        <a:effectLst/>
      </c:spPr>
    </c:plotArea>
    <c:legend>
      <c:legendPos val="b"/>
      <c:layout>
        <c:manualLayout>
          <c:xMode val="edge"/>
          <c:yMode val="edge"/>
          <c:x val="0.29374995410730631"/>
          <c:y val="0.89792136485275054"/>
          <c:w val="0.43630945564469198"/>
          <c:h val="0.1020786351472494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t>融資額と実質</a:t>
            </a:r>
            <a:r>
              <a:rPr lang="en-US"/>
              <a:t>GDP</a:t>
            </a:r>
            <a:r>
              <a:rPr lang="ja-JP"/>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51885479082589725"/>
        </c:manualLayout>
      </c:layout>
      <c:lineChart>
        <c:grouping val="standard"/>
        <c:varyColors val="0"/>
        <c:ser>
          <c:idx val="1"/>
          <c:order val="1"/>
          <c:tx>
            <c:strRef>
              <c:f>'主要国データ (5)'!$F$43</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(5)'!$F$44:$F$56</c:f>
              <c:numCache>
                <c:formatCode>General</c:formatCode>
                <c:ptCount val="13"/>
                <c:pt idx="0">
                  <c:v>1020</c:v>
                </c:pt>
                <c:pt idx="1">
                  <c:v>800</c:v>
                </c:pt>
                <c:pt idx="2">
                  <c:v>500</c:v>
                </c:pt>
                <c:pt idx="3">
                  <c:v>767.22</c:v>
                </c:pt>
                <c:pt idx="4">
                  <c:v>261.60000000000002</c:v>
                </c:pt>
                <c:pt idx="5">
                  <c:v>225</c:v>
                </c:pt>
                <c:pt idx="6">
                  <c:v>1145.69</c:v>
                </c:pt>
                <c:pt idx="7">
                  <c:v>784.8</c:v>
                </c:pt>
                <c:pt idx="8">
                  <c:v>1045</c:v>
                </c:pt>
                <c:pt idx="9">
                  <c:v>1085</c:v>
                </c:pt>
                <c:pt idx="10">
                  <c:v>2184.1999999999998</c:v>
                </c:pt>
                <c:pt idx="11">
                  <c:v>785</c:v>
                </c:pt>
                <c:pt idx="12">
                  <c:v>580</c:v>
                </c:pt>
              </c:numCache>
            </c:numRef>
          </c:val>
          <c:smooth val="0"/>
        </c:ser>
        <c:dLbls>
          <c:showLegendKey val="0"/>
          <c:showVal val="0"/>
          <c:showCatName val="0"/>
          <c:showSerName val="0"/>
          <c:showPercent val="0"/>
          <c:showBubbleSize val="0"/>
        </c:dLbls>
        <c:marker val="1"/>
        <c:smooth val="0"/>
        <c:axId val="297210048"/>
        <c:axId val="297208088"/>
      </c:lineChart>
      <c:lineChart>
        <c:grouping val="standard"/>
        <c:varyColors val="0"/>
        <c:ser>
          <c:idx val="0"/>
          <c:order val="0"/>
          <c:tx>
            <c:strRef>
              <c:f>'主要国データ (5)'!$E$2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(5)'!$E$44:$E$56</c:f>
              <c:numCache>
                <c:formatCode>General</c:formatCode>
                <c:ptCount val="13"/>
                <c:pt idx="0">
                  <c:v>492.17340704102418</c:v>
                </c:pt>
                <c:pt idx="1">
                  <c:v>481.82550335570465</c:v>
                </c:pt>
                <c:pt idx="2">
                  <c:v>409.9365750528541</c:v>
                </c:pt>
                <c:pt idx="3">
                  <c:v>472.0718722271518</c:v>
                </c:pt>
                <c:pt idx="4">
                  <c:v>537.06896551724139</c:v>
                </c:pt>
                <c:pt idx="5">
                  <c:v>541.57303370786519</c:v>
                </c:pt>
                <c:pt idx="6">
                  <c:v>526.63503896984071</c:v>
                </c:pt>
                <c:pt idx="7">
                  <c:v>588.57864250705484</c:v>
                </c:pt>
                <c:pt idx="8">
                  <c:v>627.52269087026161</c:v>
                </c:pt>
                <c:pt idx="9">
                  <c:v>635.76143865240158</c:v>
                </c:pt>
                <c:pt idx="10">
                  <c:v>619.94418205238298</c:v>
                </c:pt>
                <c:pt idx="11">
                  <c:v>755.26</c:v>
                </c:pt>
                <c:pt idx="12">
                  <c:v>830.54805992369973</c:v>
                </c:pt>
              </c:numCache>
            </c:numRef>
          </c:val>
          <c:smooth val="0"/>
        </c:ser>
        <c:dLbls>
          <c:showLegendKey val="0"/>
          <c:showVal val="0"/>
          <c:showCatName val="0"/>
          <c:showSerName val="0"/>
          <c:showPercent val="0"/>
          <c:showBubbleSize val="0"/>
        </c:dLbls>
        <c:marker val="1"/>
        <c:smooth val="0"/>
        <c:axId val="297207696"/>
        <c:axId val="297208872"/>
      </c:lineChart>
      <c:catAx>
        <c:axId val="29721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08088"/>
        <c:crosses val="autoZero"/>
        <c:auto val="1"/>
        <c:lblAlgn val="ctr"/>
        <c:lblOffset val="100"/>
        <c:noMultiLvlLbl val="0"/>
      </c:catAx>
      <c:valAx>
        <c:axId val="297208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10048"/>
        <c:crosses val="autoZero"/>
        <c:crossBetween val="between"/>
      </c:valAx>
      <c:valAx>
        <c:axId val="297208872"/>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6794444444444441"/>
              <c:y val="3.793197725284339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07696"/>
        <c:crosses val="max"/>
        <c:crossBetween val="between"/>
      </c:valAx>
      <c:catAx>
        <c:axId val="297207696"/>
        <c:scaling>
          <c:orientation val="minMax"/>
        </c:scaling>
        <c:delete val="1"/>
        <c:axPos val="b"/>
        <c:numFmt formatCode="General" sourceLinked="1"/>
        <c:majorTickMark val="out"/>
        <c:minorTickMark val="none"/>
        <c:tickLblPos val="nextTo"/>
        <c:crossAx val="297208872"/>
        <c:crosses val="autoZero"/>
        <c:auto val="1"/>
        <c:lblAlgn val="ctr"/>
        <c:lblOffset val="100"/>
        <c:noMultiLvlLbl val="0"/>
      </c:catAx>
      <c:spPr>
        <a:noFill/>
        <a:ln>
          <a:noFill/>
        </a:ln>
        <a:effectLst/>
      </c:spPr>
    </c:plotArea>
    <c:legend>
      <c:legendPos val="b"/>
      <c:layout>
        <c:manualLayout>
          <c:xMode val="edge"/>
          <c:yMode val="edge"/>
          <c:x val="0.27872874544737719"/>
          <c:y val="0.90224714543418716"/>
          <c:w val="0.44254250910524562"/>
          <c:h val="9.775285456581286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t>融資額と実質</a:t>
            </a:r>
            <a:r>
              <a:rPr lang="en-US"/>
              <a:t>GDP</a:t>
            </a:r>
            <a:r>
              <a:rPr lang="ja-JP"/>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51403441996826371"/>
        </c:manualLayout>
      </c:layout>
      <c:lineChart>
        <c:grouping val="standard"/>
        <c:varyColors val="0"/>
        <c:ser>
          <c:idx val="1"/>
          <c:order val="1"/>
          <c:tx>
            <c:strRef>
              <c:f>'主要国データ (5)'!$M$43</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(5)'!$M$44:$M$56</c:f>
              <c:numCache>
                <c:formatCode>General</c:formatCode>
                <c:ptCount val="13"/>
                <c:pt idx="0">
                  <c:v>88</c:v>
                </c:pt>
                <c:pt idx="1">
                  <c:v>515</c:v>
                </c:pt>
                <c:pt idx="2">
                  <c:v>105</c:v>
                </c:pt>
                <c:pt idx="3">
                  <c:v>40</c:v>
                </c:pt>
                <c:pt idx="4">
                  <c:v>183.76</c:v>
                </c:pt>
                <c:pt idx="5">
                  <c:v>446</c:v>
                </c:pt>
                <c:pt idx="6">
                  <c:v>180</c:v>
                </c:pt>
                <c:pt idx="7">
                  <c:v>650</c:v>
                </c:pt>
                <c:pt idx="8">
                  <c:v>583.79999999999995</c:v>
                </c:pt>
                <c:pt idx="9">
                  <c:v>940</c:v>
                </c:pt>
                <c:pt idx="10">
                  <c:v>1176.0999999999999</c:v>
                </c:pt>
                <c:pt idx="11">
                  <c:v>600</c:v>
                </c:pt>
                <c:pt idx="12">
                  <c:v>362</c:v>
                </c:pt>
              </c:numCache>
            </c:numRef>
          </c:val>
          <c:smooth val="0"/>
        </c:ser>
        <c:dLbls>
          <c:showLegendKey val="0"/>
          <c:showVal val="0"/>
          <c:showCatName val="0"/>
          <c:showSerName val="0"/>
          <c:showPercent val="0"/>
          <c:showBubbleSize val="0"/>
        </c:dLbls>
        <c:marker val="1"/>
        <c:smooth val="0"/>
        <c:axId val="297211616"/>
        <c:axId val="297211224"/>
      </c:lineChart>
      <c:lineChart>
        <c:grouping val="standard"/>
        <c:varyColors val="0"/>
        <c:ser>
          <c:idx val="0"/>
          <c:order val="0"/>
          <c:tx>
            <c:strRef>
              <c:f>'主要国データ (5)'!$E$2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(5)'!$L$44:$L$56</c:f>
              <c:numCache>
                <c:formatCode>General</c:formatCode>
                <c:ptCount val="13"/>
                <c:pt idx="0">
                  <c:v>87.737843551797042</c:v>
                </c:pt>
                <c:pt idx="1">
                  <c:v>81.02</c:v>
                </c:pt>
                <c:pt idx="2">
                  <c:v>72.250118427285656</c:v>
                </c:pt>
                <c:pt idx="3">
                  <c:v>74.004002183008907</c:v>
                </c:pt>
                <c:pt idx="4">
                  <c:v>73.955579058699101</c:v>
                </c:pt>
                <c:pt idx="5">
                  <c:v>76.319746074173082</c:v>
                </c:pt>
                <c:pt idx="6">
                  <c:v>81.34964483030781</c:v>
                </c:pt>
                <c:pt idx="7">
                  <c:v>91.907949161464984</c:v>
                </c:pt>
                <c:pt idx="8">
                  <c:v>108.95827254158156</c:v>
                </c:pt>
                <c:pt idx="9">
                  <c:v>117.75079698840128</c:v>
                </c:pt>
                <c:pt idx="10">
                  <c:v>111.19984160506864</c:v>
                </c:pt>
                <c:pt idx="11">
                  <c:v>126.3947818377557</c:v>
                </c:pt>
                <c:pt idx="12">
                  <c:v>136.4544015585048</c:v>
                </c:pt>
              </c:numCache>
            </c:numRef>
          </c:val>
          <c:smooth val="0"/>
        </c:ser>
        <c:dLbls>
          <c:showLegendKey val="0"/>
          <c:showVal val="0"/>
          <c:showCatName val="0"/>
          <c:showSerName val="0"/>
          <c:showPercent val="0"/>
          <c:showBubbleSize val="0"/>
        </c:dLbls>
        <c:marker val="1"/>
        <c:smooth val="0"/>
        <c:axId val="298727112"/>
        <c:axId val="298733776"/>
      </c:lineChart>
      <c:catAx>
        <c:axId val="29721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11224"/>
        <c:crosses val="autoZero"/>
        <c:auto val="1"/>
        <c:lblAlgn val="ctr"/>
        <c:lblOffset val="100"/>
        <c:noMultiLvlLbl val="0"/>
      </c:catAx>
      <c:valAx>
        <c:axId val="297211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7211616"/>
        <c:crosses val="autoZero"/>
        <c:crossBetween val="between"/>
      </c:valAx>
      <c:valAx>
        <c:axId val="298733776"/>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6794444444444441"/>
              <c:y val="3.793197725284339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27112"/>
        <c:crosses val="max"/>
        <c:crossBetween val="between"/>
      </c:valAx>
      <c:catAx>
        <c:axId val="298727112"/>
        <c:scaling>
          <c:orientation val="minMax"/>
        </c:scaling>
        <c:delete val="1"/>
        <c:axPos val="b"/>
        <c:numFmt formatCode="General" sourceLinked="1"/>
        <c:majorTickMark val="out"/>
        <c:minorTickMark val="none"/>
        <c:tickLblPos val="nextTo"/>
        <c:crossAx val="298733776"/>
        <c:crosses val="autoZero"/>
        <c:auto val="1"/>
        <c:lblAlgn val="ctr"/>
        <c:lblOffset val="100"/>
        <c:noMultiLvlLbl val="0"/>
      </c:catAx>
      <c:spPr>
        <a:noFill/>
        <a:ln>
          <a:noFill/>
        </a:ln>
        <a:effectLst/>
      </c:spPr>
    </c:plotArea>
    <c:legend>
      <c:legendPos val="b"/>
      <c:layout>
        <c:manualLayout>
          <c:xMode val="edge"/>
          <c:yMode val="edge"/>
          <c:x val="0.27872874544737719"/>
          <c:y val="0.90099045974169134"/>
          <c:w val="0.44254250910524562"/>
          <c:h val="9.900954025830867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t>融資額と実質</a:t>
            </a:r>
            <a:r>
              <a:rPr lang="en-US"/>
              <a:t>GDP</a:t>
            </a:r>
            <a:r>
              <a:rPr lang="ja-JP"/>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51587589456732252"/>
        </c:manualLayout>
      </c:layout>
      <c:lineChart>
        <c:grouping val="standard"/>
        <c:varyColors val="0"/>
        <c:ser>
          <c:idx val="1"/>
          <c:order val="1"/>
          <c:tx>
            <c:strRef>
              <c:f>'主要国データ (5)'!$F$2</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(5)'!$T$44:$T$56</c:f>
              <c:numCache>
                <c:formatCode>General</c:formatCode>
                <c:ptCount val="13"/>
                <c:pt idx="0">
                  <c:v>195</c:v>
                </c:pt>
                <c:pt idx="1">
                  <c:v>223.5</c:v>
                </c:pt>
                <c:pt idx="2">
                  <c:v>260.58999999999997</c:v>
                </c:pt>
                <c:pt idx="3">
                  <c:v>315</c:v>
                </c:pt>
                <c:pt idx="4">
                  <c:v>179</c:v>
                </c:pt>
                <c:pt idx="5">
                  <c:v>296.39999999999998</c:v>
                </c:pt>
                <c:pt idx="6">
                  <c:v>577.70000000000005</c:v>
                </c:pt>
                <c:pt idx="7">
                  <c:v>328.19</c:v>
                </c:pt>
                <c:pt idx="8">
                  <c:v>1483.86</c:v>
                </c:pt>
                <c:pt idx="9">
                  <c:v>789.7</c:v>
                </c:pt>
                <c:pt idx="10">
                  <c:v>1925.9</c:v>
                </c:pt>
                <c:pt idx="11">
                  <c:v>1090</c:v>
                </c:pt>
                <c:pt idx="12">
                  <c:v>1396.19</c:v>
                </c:pt>
              </c:numCache>
            </c:numRef>
          </c:val>
          <c:smooth val="0"/>
        </c:ser>
        <c:dLbls>
          <c:showLegendKey val="0"/>
          <c:showVal val="0"/>
          <c:showCatName val="0"/>
          <c:showSerName val="0"/>
          <c:showPercent val="0"/>
          <c:showBubbleSize val="0"/>
        </c:dLbls>
        <c:marker val="1"/>
        <c:smooth val="0"/>
        <c:axId val="298729856"/>
        <c:axId val="298728680"/>
      </c:lineChart>
      <c:lineChart>
        <c:grouping val="standard"/>
        <c:varyColors val="0"/>
        <c:ser>
          <c:idx val="0"/>
          <c:order val="0"/>
          <c:tx>
            <c:strRef>
              <c:f>'主要国データ (5)'!$E$2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(5)'!$S$44:$S$56</c:f>
              <c:numCache>
                <c:formatCode>General</c:formatCode>
                <c:ptCount val="13"/>
                <c:pt idx="0">
                  <c:v>74.954296160877504</c:v>
                </c:pt>
                <c:pt idx="1">
                  <c:v>78.737373737373744</c:v>
                </c:pt>
                <c:pt idx="2">
                  <c:v>80.554867475848411</c:v>
                </c:pt>
                <c:pt idx="3">
                  <c:v>83.631165117941393</c:v>
                </c:pt>
                <c:pt idx="4">
                  <c:v>88.382484361036646</c:v>
                </c:pt>
                <c:pt idx="5">
                  <c:v>93.858984078847612</c:v>
                </c:pt>
                <c:pt idx="6">
                  <c:v>100.20858682426559</c:v>
                </c:pt>
                <c:pt idx="7">
                  <c:v>106.29202689721421</c:v>
                </c:pt>
                <c:pt idx="8">
                  <c:v>113.20093457943925</c:v>
                </c:pt>
                <c:pt idx="9">
                  <c:v>116.97416974169741</c:v>
                </c:pt>
                <c:pt idx="10">
                  <c:v>113.89667152303036</c:v>
                </c:pt>
                <c:pt idx="11">
                  <c:v>112.77</c:v>
                </c:pt>
                <c:pt idx="12">
                  <c:v>111.00115454395514</c:v>
                </c:pt>
              </c:numCache>
            </c:numRef>
          </c:val>
          <c:smooth val="0"/>
        </c:ser>
        <c:dLbls>
          <c:showLegendKey val="0"/>
          <c:showVal val="0"/>
          <c:showCatName val="0"/>
          <c:showSerName val="0"/>
          <c:showPercent val="0"/>
          <c:showBubbleSize val="0"/>
        </c:dLbls>
        <c:marker val="1"/>
        <c:smooth val="0"/>
        <c:axId val="298730248"/>
        <c:axId val="298729464"/>
      </c:lineChart>
      <c:catAx>
        <c:axId val="29872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28680"/>
        <c:crosses val="autoZero"/>
        <c:auto val="1"/>
        <c:lblAlgn val="ctr"/>
        <c:lblOffset val="100"/>
        <c:noMultiLvlLbl val="0"/>
      </c:catAx>
      <c:valAx>
        <c:axId val="298728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29856"/>
        <c:crosses val="autoZero"/>
        <c:crossBetween val="between"/>
      </c:valAx>
      <c:valAx>
        <c:axId val="298729464"/>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6794444444444441"/>
              <c:y val="3.793197725284339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30248"/>
        <c:crosses val="max"/>
        <c:crossBetween val="between"/>
      </c:valAx>
      <c:catAx>
        <c:axId val="298730248"/>
        <c:scaling>
          <c:orientation val="minMax"/>
        </c:scaling>
        <c:delete val="1"/>
        <c:axPos val="b"/>
        <c:numFmt formatCode="General" sourceLinked="1"/>
        <c:majorTickMark val="out"/>
        <c:minorTickMark val="none"/>
        <c:tickLblPos val="nextTo"/>
        <c:crossAx val="298729464"/>
        <c:crosses val="autoZero"/>
        <c:auto val="1"/>
        <c:lblAlgn val="ctr"/>
        <c:lblOffset val="100"/>
        <c:noMultiLvlLbl val="0"/>
      </c:catAx>
      <c:spPr>
        <a:noFill/>
        <a:ln>
          <a:noFill/>
        </a:ln>
        <a:effectLst/>
      </c:spPr>
    </c:plotArea>
    <c:legend>
      <c:legendPos val="b"/>
      <c:layout>
        <c:manualLayout>
          <c:xMode val="edge"/>
          <c:yMode val="edge"/>
          <c:x val="0.25411383695700873"/>
          <c:y val="0.90294599946605847"/>
          <c:w val="0.47038162029711861"/>
          <c:h val="9.705400053394150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t>融資額と実質</a:t>
            </a:r>
            <a:r>
              <a:rPr lang="en-US"/>
              <a:t>GDP</a:t>
            </a:r>
            <a:r>
              <a:rPr lang="ja-JP"/>
              <a:t>の推移</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914260717410323E-2"/>
          <c:y val="0.14814814814814814"/>
          <c:w val="0.82883814523184607"/>
          <c:h val="0.50079711889080381"/>
        </c:manualLayout>
      </c:layout>
      <c:lineChart>
        <c:grouping val="standard"/>
        <c:varyColors val="0"/>
        <c:ser>
          <c:idx val="1"/>
          <c:order val="1"/>
          <c:tx>
            <c:strRef>
              <c:f>'主要国データ (5)'!$F$2</c:f>
              <c:strCache>
                <c:ptCount val="1"/>
                <c:pt idx="0">
                  <c:v>融資額</c:v>
                </c:pt>
              </c:strCache>
            </c:strRef>
          </c:tx>
          <c:spPr>
            <a:ln w="28575" cap="rnd">
              <a:solidFill>
                <a:schemeClr val="accent2"/>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(5)'!$F$84:$F$96</c:f>
              <c:numCache>
                <c:formatCode>General</c:formatCode>
                <c:ptCount val="13"/>
                <c:pt idx="0">
                  <c:v>402.8</c:v>
                </c:pt>
                <c:pt idx="1">
                  <c:v>707</c:v>
                </c:pt>
                <c:pt idx="2">
                  <c:v>956.8</c:v>
                </c:pt>
                <c:pt idx="3">
                  <c:v>1141</c:v>
                </c:pt>
                <c:pt idx="4">
                  <c:v>870.7</c:v>
                </c:pt>
                <c:pt idx="5">
                  <c:v>709.2</c:v>
                </c:pt>
                <c:pt idx="6">
                  <c:v>776.3</c:v>
                </c:pt>
                <c:pt idx="7">
                  <c:v>1535.8</c:v>
                </c:pt>
                <c:pt idx="8">
                  <c:v>2019.8</c:v>
                </c:pt>
                <c:pt idx="9">
                  <c:v>1171</c:v>
                </c:pt>
                <c:pt idx="10">
                  <c:v>940</c:v>
                </c:pt>
                <c:pt idx="11">
                  <c:v>648.79999999999995</c:v>
                </c:pt>
                <c:pt idx="12">
                  <c:v>1260.24</c:v>
                </c:pt>
              </c:numCache>
            </c:numRef>
          </c:val>
          <c:smooth val="0"/>
        </c:ser>
        <c:dLbls>
          <c:showLegendKey val="0"/>
          <c:showVal val="0"/>
          <c:showCatName val="0"/>
          <c:showSerName val="0"/>
          <c:showPercent val="0"/>
          <c:showBubbleSize val="0"/>
        </c:dLbls>
        <c:marker val="1"/>
        <c:smooth val="0"/>
        <c:axId val="298727896"/>
        <c:axId val="298732600"/>
      </c:lineChart>
      <c:lineChart>
        <c:grouping val="standard"/>
        <c:varyColors val="0"/>
        <c:ser>
          <c:idx val="0"/>
          <c:order val="0"/>
          <c:tx>
            <c:strRef>
              <c:f>'主要国データ (5)'!$E$2</c:f>
              <c:strCache>
                <c:ptCount val="1"/>
                <c:pt idx="0">
                  <c:v>実質GDP</c:v>
                </c:pt>
              </c:strCache>
            </c:strRef>
          </c:tx>
          <c:spPr>
            <a:ln w="28575" cap="rnd">
              <a:solidFill>
                <a:schemeClr val="accent1"/>
              </a:solidFill>
              <a:round/>
            </a:ln>
            <a:effectLst/>
          </c:spPr>
          <c:marker>
            <c:symbol val="none"/>
          </c:marker>
          <c:cat>
            <c:strRef>
              <c:f>'主要国データ (5)'!$D$3:$D$15</c:f>
              <c:strCache>
                <c:ptCount val="13"/>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strCache>
            </c:strRef>
          </c:cat>
          <c:val>
            <c:numRef>
              <c:f>'主要国データ (5)'!$E$84:$E$96</c:f>
              <c:numCache>
                <c:formatCode>General</c:formatCode>
                <c:ptCount val="13"/>
                <c:pt idx="0">
                  <c:v>110.54416961130742</c:v>
                </c:pt>
                <c:pt idx="1">
                  <c:v>109.48855066502124</c:v>
                </c:pt>
                <c:pt idx="2">
                  <c:v>99.822086669208289</c:v>
                </c:pt>
                <c:pt idx="3">
                  <c:v>96.816154608523291</c:v>
                </c:pt>
                <c:pt idx="4">
                  <c:v>106.40995260663506</c:v>
                </c:pt>
                <c:pt idx="5">
                  <c:v>116.35843240863055</c:v>
                </c:pt>
                <c:pt idx="6">
                  <c:v>123.43880099916736</c:v>
                </c:pt>
                <c:pt idx="7">
                  <c:v>128.90412245281249</c:v>
                </c:pt>
                <c:pt idx="8">
                  <c:v>134.36150524367676</c:v>
                </c:pt>
                <c:pt idx="9">
                  <c:v>137.58739853733022</c:v>
                </c:pt>
                <c:pt idx="10">
                  <c:v>110.34191367654707</c:v>
                </c:pt>
                <c:pt idx="11">
                  <c:v>105.15036703765097</c:v>
                </c:pt>
                <c:pt idx="12">
                  <c:v>106.60711612355907</c:v>
                </c:pt>
              </c:numCache>
            </c:numRef>
          </c:val>
          <c:smooth val="0"/>
        </c:ser>
        <c:dLbls>
          <c:showLegendKey val="0"/>
          <c:showVal val="0"/>
          <c:showCatName val="0"/>
          <c:showSerName val="0"/>
          <c:showPercent val="0"/>
          <c:showBubbleSize val="0"/>
        </c:dLbls>
        <c:marker val="1"/>
        <c:smooth val="0"/>
        <c:axId val="298733384"/>
        <c:axId val="298731032"/>
      </c:lineChart>
      <c:catAx>
        <c:axId val="29872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32600"/>
        <c:crosses val="autoZero"/>
        <c:auto val="1"/>
        <c:lblAlgn val="ctr"/>
        <c:lblOffset val="100"/>
        <c:noMultiLvlLbl val="0"/>
      </c:catAx>
      <c:valAx>
        <c:axId val="298732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（百万ドル）</a:t>
                </a:r>
                <a:endParaRPr lang="en-US" sz="1800"/>
              </a:p>
            </c:rich>
          </c:tx>
          <c:layout>
            <c:manualLayout>
              <c:xMode val="edge"/>
              <c:yMode val="edge"/>
              <c:x val="2.7777777777777776E-2"/>
              <c:y val="2.4043088363954485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27896"/>
        <c:crosses val="autoZero"/>
        <c:crossBetween val="between"/>
      </c:valAx>
      <c:valAx>
        <c:axId val="298731032"/>
        <c:scaling>
          <c:orientation val="minMax"/>
        </c:scaling>
        <c:delete val="0"/>
        <c:axPos val="r"/>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a:t>（</a:t>
                </a:r>
                <a:r>
                  <a:rPr lang="en-US" sz="1800"/>
                  <a:t>10</a:t>
                </a:r>
                <a:r>
                  <a:rPr lang="ja-JP" sz="1800"/>
                  <a:t>億ドル）</a:t>
                </a:r>
              </a:p>
            </c:rich>
          </c:tx>
          <c:layout>
            <c:manualLayout>
              <c:xMode val="edge"/>
              <c:yMode val="edge"/>
              <c:x val="0.86794444444444441"/>
              <c:y val="3.7931977252843391E-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298733384"/>
        <c:crosses val="max"/>
        <c:crossBetween val="between"/>
      </c:valAx>
      <c:catAx>
        <c:axId val="298733384"/>
        <c:scaling>
          <c:orientation val="minMax"/>
        </c:scaling>
        <c:delete val="1"/>
        <c:axPos val="b"/>
        <c:numFmt formatCode="General" sourceLinked="1"/>
        <c:majorTickMark val="out"/>
        <c:minorTickMark val="none"/>
        <c:tickLblPos val="nextTo"/>
        <c:crossAx val="298731032"/>
        <c:crosses val="autoZero"/>
        <c:auto val="1"/>
        <c:lblAlgn val="ctr"/>
        <c:lblOffset val="100"/>
        <c:noMultiLvlLbl val="0"/>
      </c:catAx>
      <c:spPr>
        <a:noFill/>
        <a:ln>
          <a:noFill/>
        </a:ln>
        <a:effectLst/>
      </c:spPr>
    </c:plotArea>
    <c:legend>
      <c:legendPos val="b"/>
      <c:layout>
        <c:manualLayout>
          <c:xMode val="edge"/>
          <c:yMode val="edge"/>
          <c:x val="0.26490241228972722"/>
          <c:y val="0.90136242587746795"/>
          <c:w val="0.47890652651680399"/>
          <c:h val="9.863757412253208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1999</a:t>
            </a:r>
            <a:r>
              <a:rPr lang="ja-JP"/>
              <a:t>年～</a:t>
            </a:r>
            <a:r>
              <a:rPr lang="en-US"/>
              <a:t>2011</a:t>
            </a:r>
            <a:r>
              <a:rPr lang="ja-JP"/>
              <a:t>年までの融資額の比率</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38100">
                <a:solidFill>
                  <a:srgbClr val="FF0000"/>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2"/>
              <c:layout/>
              <c:dLblPos val="ct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0"/>
            <c:showBubbleSize val="0"/>
            <c:extLst>
              <c:ext xmlns:c15="http://schemas.microsoft.com/office/drawing/2012/chart" uri="{CE6537A1-D6FC-4f65-9D91-7224C49458BB}"/>
            </c:extLst>
          </c:dLbls>
          <c:cat>
            <c:strRef>
              <c:f>Sheet1!$B$2:$I$2</c:f>
              <c:strCache>
                <c:ptCount val="8"/>
                <c:pt idx="0">
                  <c:v>農業・天然資源</c:v>
                </c:pt>
                <c:pt idx="1">
                  <c:v>社会基盤整備</c:v>
                </c:pt>
                <c:pt idx="2">
                  <c:v>輸送・通信</c:v>
                </c:pt>
                <c:pt idx="3">
                  <c:v>エネルギー</c:v>
                </c:pt>
                <c:pt idx="4">
                  <c:v>金融</c:v>
                </c:pt>
                <c:pt idx="5">
                  <c:v>工業・非燃料工業</c:v>
                </c:pt>
                <c:pt idx="6">
                  <c:v>マルチセクター</c:v>
                </c:pt>
                <c:pt idx="7">
                  <c:v>その他</c:v>
                </c:pt>
              </c:strCache>
            </c:strRef>
          </c:cat>
          <c:val>
            <c:numRef>
              <c:f>Sheet1!$B$16:$I$16</c:f>
              <c:numCache>
                <c:formatCode>General</c:formatCode>
                <c:ptCount val="8"/>
                <c:pt idx="0">
                  <c:v>558.9</c:v>
                </c:pt>
                <c:pt idx="1">
                  <c:v>2234.7600000000002</c:v>
                </c:pt>
                <c:pt idx="2">
                  <c:v>1399.3</c:v>
                </c:pt>
                <c:pt idx="3">
                  <c:v>2155.5</c:v>
                </c:pt>
                <c:pt idx="4">
                  <c:v>3</c:v>
                </c:pt>
                <c:pt idx="5">
                  <c:v>76</c:v>
                </c:pt>
                <c:pt idx="6">
                  <c:v>854.1</c:v>
                </c:pt>
                <c:pt idx="7">
                  <c:v>92.17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0.20943</cdr:x>
      <cdr:y>0.19009</cdr:y>
    </cdr:from>
    <cdr:to>
      <cdr:x>0.91329</cdr:x>
      <cdr:y>0.35285</cdr:y>
    </cdr:to>
    <cdr:sp macro="" textlink="">
      <cdr:nvSpPr>
        <cdr:cNvPr id="2" name="右矢印 1"/>
        <cdr:cNvSpPr/>
      </cdr:nvSpPr>
      <cdr:spPr>
        <a:xfrm xmlns:a="http://schemas.openxmlformats.org/drawingml/2006/main" rot="20534340">
          <a:off x="2424852" y="1140863"/>
          <a:ext cx="8149309" cy="976814"/>
        </a:xfrm>
        <a:prstGeom xmlns:a="http://schemas.openxmlformats.org/drawingml/2006/main" prst="righ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6344FD22-60A9-4100-AC98-6678B21F419A}" type="datetimeFigureOut">
              <a:rPr kumimoji="1" lang="ja-JP" altLang="en-US" smtClean="0"/>
              <a:t>2015/11/16</a:t>
            </a:fld>
            <a:endParaRPr kumimoji="1" lang="ja-JP" altLang="en-US"/>
          </a:p>
        </p:txBody>
      </p:sp>
      <p:sp>
        <p:nvSpPr>
          <p:cNvPr id="4" name="フッター プレースホルダー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23E17C59-83DE-4EA3-990F-2ED44ADB046A}" type="slidenum">
              <a:rPr kumimoji="1" lang="ja-JP" altLang="en-US" smtClean="0"/>
              <a:t>‹#›</a:t>
            </a:fld>
            <a:endParaRPr kumimoji="1" lang="ja-JP" altLang="en-US"/>
          </a:p>
        </p:txBody>
      </p:sp>
    </p:spTree>
    <p:extLst>
      <p:ext uri="{BB962C8B-B14F-4D97-AF65-F5344CB8AC3E}">
        <p14:creationId xmlns:p14="http://schemas.microsoft.com/office/powerpoint/2010/main" val="296637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0917C1A3-EA17-49C8-AC9B-1ECC4CB1559F}" type="datetimeFigureOut">
              <a:rPr kumimoji="1" lang="ja-JP" altLang="en-US" smtClean="0"/>
              <a:t>2015/11/16</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CAF8D55B-0086-47AE-8286-87D024DB41C5}" type="slidenum">
              <a:rPr kumimoji="1" lang="ja-JP" altLang="en-US" smtClean="0"/>
              <a:t>‹#›</a:t>
            </a:fld>
            <a:endParaRPr kumimoji="1" lang="ja-JP" altLang="en-US"/>
          </a:p>
        </p:txBody>
      </p:sp>
    </p:spTree>
    <p:extLst>
      <p:ext uri="{BB962C8B-B14F-4D97-AF65-F5344CB8AC3E}">
        <p14:creationId xmlns:p14="http://schemas.microsoft.com/office/powerpoint/2010/main" val="1133115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AF8D55B-0086-47AE-8286-87D024DB41C5}" type="slidenum">
              <a:rPr kumimoji="1" lang="ja-JP" altLang="en-US" smtClean="0"/>
              <a:t>2</a:t>
            </a:fld>
            <a:endParaRPr kumimoji="1" lang="ja-JP" altLang="en-US"/>
          </a:p>
        </p:txBody>
      </p:sp>
    </p:spTree>
    <p:extLst>
      <p:ext uri="{BB962C8B-B14F-4D97-AF65-F5344CB8AC3E}">
        <p14:creationId xmlns:p14="http://schemas.microsoft.com/office/powerpoint/2010/main" val="428599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atin typeface="HGPｺﾞｼｯｸE" panose="020B0900000000000000" pitchFamily="50" charset="-128"/>
                <a:ea typeface="HGPｺﾞｼｯｸE" panose="020B0900000000000000"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114381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175867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220556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GPｺﾞｼｯｸE" panose="020B0900000000000000" pitchFamily="50" charset="-128"/>
                <a:ea typeface="HGPｺﾞｼｯｸE" panose="020B0900000000000000"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sz="3200">
                <a:latin typeface="HGPｺﾞｼｯｸM" panose="020B0600000000000000" pitchFamily="50" charset="-128"/>
                <a:ea typeface="HGPｺﾞｼｯｸM" panose="020B0600000000000000" pitchFamily="50" charset="-128"/>
              </a:defRPr>
            </a:lvl1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1034156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3160637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141623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117594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29688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199923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334059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9632B8-4B32-4588-B178-C00FBD77723D}" type="datetimeFigureOut">
              <a:rPr kumimoji="1" lang="ja-JP" altLang="en-US" smtClean="0"/>
              <a:t>2015/11/16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337750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632B8-4B32-4588-B178-C00FBD77723D}" type="datetimeFigureOut">
              <a:rPr kumimoji="1" lang="ja-JP" altLang="en-US" smtClean="0"/>
              <a:t>2015/11/16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09911-7823-4437-99BB-C3E454DB3E98}" type="slidenum">
              <a:rPr kumimoji="1" lang="ja-JP" altLang="en-US" smtClean="0"/>
              <a:t>‹#›</a:t>
            </a:fld>
            <a:endParaRPr kumimoji="1" lang="ja-JP" altLang="en-US"/>
          </a:p>
        </p:txBody>
      </p:sp>
    </p:spTree>
    <p:extLst>
      <p:ext uri="{BB962C8B-B14F-4D97-AF65-F5344CB8AC3E}">
        <p14:creationId xmlns:p14="http://schemas.microsoft.com/office/powerpoint/2010/main" val="221227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ofa.go.jp/mofaj/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0476" y="1122364"/>
            <a:ext cx="9144000" cy="2387600"/>
          </a:xfrm>
        </p:spPr>
        <p:txBody>
          <a:bodyPr>
            <a:normAutofit fontScale="90000"/>
          </a:bodyPr>
          <a:lstStyle/>
          <a:p>
            <a:r>
              <a:rPr lang="ja-JP" altLang="en-US" dirty="0" smtClean="0"/>
              <a:t>アジア開発銀行（</a:t>
            </a:r>
            <a:r>
              <a:rPr lang="en-US" altLang="ja-JP" dirty="0" smtClean="0"/>
              <a:t>ADB)</a:t>
            </a:r>
            <a:r>
              <a:rPr lang="ja-JP" altLang="en-US" dirty="0" smtClean="0"/>
              <a:t>の</a:t>
            </a:r>
            <a:r>
              <a:rPr lang="en-US" altLang="ja-JP" dirty="0" smtClean="0"/>
              <a:t/>
            </a:r>
            <a:br>
              <a:rPr lang="en-US" altLang="ja-JP" dirty="0" smtClean="0"/>
            </a:br>
            <a:r>
              <a:rPr kumimoji="1" lang="ja-JP" altLang="en-US" dirty="0" smtClean="0"/>
              <a:t>融資による途上国の経済成長への影響</a:t>
            </a:r>
            <a:endParaRPr kumimoji="1" lang="ja-JP" altLang="en-US" dirty="0"/>
          </a:p>
        </p:txBody>
      </p:sp>
      <p:sp>
        <p:nvSpPr>
          <p:cNvPr id="3" name="サブタイトル 2"/>
          <p:cNvSpPr>
            <a:spLocks noGrp="1"/>
          </p:cNvSpPr>
          <p:nvPr>
            <p:ph type="subTitle" idx="1"/>
          </p:nvPr>
        </p:nvSpPr>
        <p:spPr>
          <a:xfrm>
            <a:off x="1540476" y="5086132"/>
            <a:ext cx="9144000" cy="1655762"/>
          </a:xfrm>
        </p:spPr>
        <p:txBody>
          <a:bodyPr>
            <a:normAutofit/>
          </a:bodyPr>
          <a:lstStyle/>
          <a:p>
            <a:r>
              <a:rPr kumimoji="1" lang="ja-JP" altLang="en-US" sz="2800" dirty="0" smtClean="0"/>
              <a:t>名古屋学院大学　経済学部　３年生　大町仁人</a:t>
            </a:r>
            <a:endParaRPr kumimoji="1" lang="ja-JP" altLang="en-US" sz="2800" dirty="0"/>
          </a:p>
        </p:txBody>
      </p:sp>
    </p:spTree>
    <p:extLst>
      <p:ext uri="{BB962C8B-B14F-4D97-AF65-F5344CB8AC3E}">
        <p14:creationId xmlns:p14="http://schemas.microsoft.com/office/powerpoint/2010/main" val="2520710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926" y="1313805"/>
            <a:ext cx="10515600" cy="1325563"/>
          </a:xfrm>
        </p:spPr>
        <p:txBody>
          <a:bodyPr/>
          <a:lstStyle/>
          <a:p>
            <a:r>
              <a:rPr lang="ja-JP" altLang="en-US" dirty="0" smtClean="0"/>
              <a:t>３．各国の成長と融資額の回帰分析</a:t>
            </a:r>
            <a:endParaRPr kumimoji="1" lang="ja-JP" altLang="en-US" dirty="0"/>
          </a:p>
        </p:txBody>
      </p:sp>
      <p:sp>
        <p:nvSpPr>
          <p:cNvPr id="3" name="タイトル 1"/>
          <p:cNvSpPr txBox="1">
            <a:spLocks/>
          </p:cNvSpPr>
          <p:nvPr/>
        </p:nvSpPr>
        <p:spPr>
          <a:xfrm>
            <a:off x="532072" y="27059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a:t>
            </a:r>
            <a:r>
              <a:rPr lang="en-US" altLang="ja-JP" dirty="0" smtClean="0"/>
              <a:t>ADB</a:t>
            </a:r>
            <a:r>
              <a:rPr lang="ja-JP" altLang="en-US" dirty="0" smtClean="0"/>
              <a:t>の融資額が各国の経済成長に影響を与えているのか検証する－</a:t>
            </a:r>
            <a:endParaRPr lang="ja-JP" altLang="en-US" dirty="0"/>
          </a:p>
        </p:txBody>
      </p:sp>
    </p:spTree>
    <p:extLst>
      <p:ext uri="{BB962C8B-B14F-4D97-AF65-F5344CB8AC3E}">
        <p14:creationId xmlns:p14="http://schemas.microsoft.com/office/powerpoint/2010/main" val="29391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37915" y="6426558"/>
            <a:ext cx="6104586" cy="369332"/>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endParaRPr kumimoji="1"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2002795311"/>
              </p:ext>
            </p:extLst>
          </p:nvPr>
        </p:nvGraphicFramePr>
        <p:xfrm>
          <a:off x="283335" y="206062"/>
          <a:ext cx="11578107" cy="6001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298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9367"/>
            <a:ext cx="10515600" cy="1325563"/>
          </a:xfrm>
        </p:spPr>
        <p:txBody>
          <a:bodyPr/>
          <a:lstStyle/>
          <a:p>
            <a:r>
              <a:rPr kumimoji="1" lang="ja-JP" altLang="en-US" dirty="0" smtClean="0"/>
              <a:t>回帰分析・</a:t>
            </a:r>
            <a:r>
              <a:rPr kumimoji="1" lang="ja-JP" altLang="en-US" dirty="0" err="1" smtClean="0"/>
              <a:t>ｔ</a:t>
            </a:r>
            <a:r>
              <a:rPr kumimoji="1" lang="ja-JP" altLang="en-US" dirty="0" smtClean="0"/>
              <a:t>検定とは</a:t>
            </a:r>
            <a:endParaRPr kumimoji="1" lang="ja-JP" altLang="en-US" dirty="0"/>
          </a:p>
        </p:txBody>
      </p:sp>
      <p:sp>
        <p:nvSpPr>
          <p:cNvPr id="3" name="コンテンツ プレースホルダー 2"/>
          <p:cNvSpPr>
            <a:spLocks noGrp="1"/>
          </p:cNvSpPr>
          <p:nvPr>
            <p:ph idx="1"/>
          </p:nvPr>
        </p:nvSpPr>
        <p:spPr>
          <a:xfrm>
            <a:off x="838200" y="1664930"/>
            <a:ext cx="10515600" cy="4351338"/>
          </a:xfrm>
        </p:spPr>
        <p:txBody>
          <a:bodyPr>
            <a:normAutofit fontScale="92500" lnSpcReduction="10000"/>
          </a:bodyPr>
          <a:lstStyle/>
          <a:p>
            <a:r>
              <a:rPr kumimoji="1" lang="ja-JP" altLang="en-US" dirty="0" smtClean="0"/>
              <a:t>回帰直線（</a:t>
            </a:r>
            <a:r>
              <a:rPr kumimoji="1" lang="en-US" altLang="ja-JP" dirty="0" smtClean="0"/>
              <a:t>Y</a:t>
            </a:r>
            <a:r>
              <a:rPr lang="en-US" altLang="ja-JP" dirty="0" smtClean="0"/>
              <a:t>=</a:t>
            </a:r>
            <a:r>
              <a:rPr lang="en-US" altLang="ja-JP" dirty="0" err="1" smtClean="0"/>
              <a:t>aX+b</a:t>
            </a:r>
            <a:r>
              <a:rPr lang="ja-JP" altLang="en-US" dirty="0" smtClean="0"/>
              <a:t>）において、</a:t>
            </a:r>
            <a:r>
              <a:rPr kumimoji="1" lang="en-US" altLang="ja-JP" dirty="0" smtClean="0"/>
              <a:t>Y</a:t>
            </a:r>
            <a:r>
              <a:rPr kumimoji="1" lang="ja-JP" altLang="en-US" dirty="0" smtClean="0"/>
              <a:t>の値（被説明変数）に</a:t>
            </a:r>
            <a:r>
              <a:rPr kumimoji="1" lang="en-US" altLang="ja-JP" dirty="0" smtClean="0"/>
              <a:t>X</a:t>
            </a:r>
            <a:r>
              <a:rPr kumimoji="1" lang="ja-JP" altLang="en-US" dirty="0" smtClean="0"/>
              <a:t>の値（説明変数）がどれほどの影響を与えているかを測る指標。</a:t>
            </a:r>
            <a:endParaRPr kumimoji="1" lang="en-US" altLang="ja-JP" dirty="0" smtClean="0"/>
          </a:p>
          <a:p>
            <a:endParaRPr lang="en-US" altLang="ja-JP" dirty="0"/>
          </a:p>
          <a:p>
            <a:r>
              <a:rPr lang="ja-JP" altLang="en-US" dirty="0" smtClean="0"/>
              <a:t>回帰分析によって得られる</a:t>
            </a:r>
            <a:r>
              <a:rPr lang="ja-JP" altLang="en-US" dirty="0" err="1" smtClean="0"/>
              <a:t>ｔ</a:t>
            </a:r>
            <a:r>
              <a:rPr lang="ja-JP" altLang="en-US" dirty="0" smtClean="0"/>
              <a:t>値の絶対値が一定の値（自由度と有意水準から決定される）をこえたら、有意と判断される。</a:t>
            </a:r>
            <a:endParaRPr lang="en-US" altLang="ja-JP" dirty="0" smtClean="0"/>
          </a:p>
          <a:p>
            <a:endParaRPr lang="en-US" altLang="ja-JP" dirty="0"/>
          </a:p>
          <a:p>
            <a:r>
              <a:rPr lang="ja-JP" altLang="en-US" dirty="0" smtClean="0"/>
              <a:t>また修正済み決定係数（補正</a:t>
            </a:r>
            <a:r>
              <a:rPr lang="en-US" altLang="ja-JP" dirty="0" smtClean="0"/>
              <a:t>R2</a:t>
            </a:r>
            <a:r>
              <a:rPr lang="ja-JP" altLang="en-US" dirty="0" smtClean="0"/>
              <a:t>）が分析の説明力となる。</a:t>
            </a:r>
            <a:endParaRPr lang="en-US" altLang="ja-JP" dirty="0" smtClean="0"/>
          </a:p>
          <a:p>
            <a:endParaRPr kumimoji="1" lang="en-US" altLang="ja-JP" dirty="0"/>
          </a:p>
          <a:p>
            <a:pPr marL="0" indent="0">
              <a:buNone/>
            </a:pPr>
            <a:r>
              <a:rPr lang="ja-JP" altLang="en-US" dirty="0" smtClean="0"/>
              <a:t>　</a:t>
            </a:r>
            <a:endParaRPr kumimoji="1" lang="ja-JP" altLang="en-US" dirty="0"/>
          </a:p>
        </p:txBody>
      </p:sp>
    </p:spTree>
    <p:extLst>
      <p:ext uri="{BB962C8B-B14F-4D97-AF65-F5344CB8AC3E}">
        <p14:creationId xmlns:p14="http://schemas.microsoft.com/office/powerpoint/2010/main" val="9826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153" y="148318"/>
            <a:ext cx="10515600" cy="962230"/>
          </a:xfrm>
        </p:spPr>
        <p:txBody>
          <a:bodyPr/>
          <a:lstStyle/>
          <a:p>
            <a:r>
              <a:rPr kumimoji="1" lang="ja-JP" altLang="en-US" dirty="0" smtClean="0"/>
              <a:t>バングラデシュ</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50542493"/>
              </p:ext>
            </p:extLst>
          </p:nvPr>
        </p:nvGraphicFramePr>
        <p:xfrm>
          <a:off x="338935" y="1666397"/>
          <a:ext cx="5495196" cy="3878480"/>
        </p:xfrm>
        <a:graphic>
          <a:graphicData uri="http://schemas.openxmlformats.org/drawingml/2006/table">
            <a:tbl>
              <a:tblPr firstRow="1" bandRow="1">
                <a:tableStyleId>{5C22544A-7EE6-4342-B048-85BDC9FD1C3A}</a:tableStyleId>
              </a:tblPr>
              <a:tblGrid>
                <a:gridCol w="1696342"/>
                <a:gridCol w="1967122"/>
                <a:gridCol w="1831732"/>
              </a:tblGrid>
              <a:tr h="587310">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en-US" altLang="ja-JP" sz="2400" dirty="0" smtClean="0">
                          <a:latin typeface="HGPｺﾞｼｯｸM" panose="020B0600000000000000" pitchFamily="50" charset="-128"/>
                          <a:ea typeface="HGPｺﾞｼｯｸM" panose="020B0600000000000000" pitchFamily="50" charset="-128"/>
                        </a:rPr>
                        <a:t>-</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665546">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-20.909</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ct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-0.94</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070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0.629</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ct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3.76</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554646">
                <a:tc>
                  <a:txBody>
                    <a:bodyPr/>
                    <a:lstStyle/>
                    <a:p>
                      <a:pPr algn="l"/>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0.00943</a:t>
                      </a:r>
                      <a:r>
                        <a:rPr 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ct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2.68</a:t>
                      </a:r>
                    </a:p>
                  </a:txBody>
                  <a:tcPr marL="9525" marR="9525" marT="9525" marB="0" anchor="ctr"/>
                </a:tc>
              </a:tr>
            </a:tbl>
          </a:graphicData>
        </a:graphic>
      </p:graphicFrame>
      <p:sp>
        <p:nvSpPr>
          <p:cNvPr id="6" name="テキスト ボックス 5"/>
          <p:cNvSpPr txBox="1"/>
          <p:nvPr/>
        </p:nvSpPr>
        <p:spPr>
          <a:xfrm>
            <a:off x="338935" y="5605994"/>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0.88</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3" name="正方形/長方形 2"/>
          <p:cNvSpPr/>
          <p:nvPr/>
        </p:nvSpPr>
        <p:spPr>
          <a:xfrm>
            <a:off x="381153" y="4043967"/>
            <a:ext cx="5452976" cy="15009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368274" y="5895770"/>
            <a:ext cx="10900168" cy="962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u="sng" dirty="0" smtClean="0"/>
              <a:t>ADB</a:t>
            </a:r>
            <a:r>
              <a:rPr lang="ja-JP" altLang="en-US" u="sng" dirty="0" smtClean="0"/>
              <a:t>融資額は経済成長に影響を与えてい</a:t>
            </a:r>
            <a:r>
              <a:rPr lang="ja-JP" altLang="en-US" u="sng" dirty="0"/>
              <a:t>る</a:t>
            </a:r>
            <a:r>
              <a:rPr lang="ja-JP" altLang="en-US" u="sng" dirty="0" smtClean="0"/>
              <a:t>。</a:t>
            </a:r>
            <a:endParaRPr lang="ja-JP" altLang="en-US" u="sng" dirty="0"/>
          </a:p>
        </p:txBody>
      </p:sp>
      <p:sp>
        <p:nvSpPr>
          <p:cNvPr id="8" name="テキスト ボックス 7"/>
          <p:cNvSpPr txBox="1"/>
          <p:nvPr/>
        </p:nvSpPr>
        <p:spPr>
          <a:xfrm>
            <a:off x="338935" y="1157640"/>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954591" y="5506186"/>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3675594107"/>
              </p:ext>
            </p:extLst>
          </p:nvPr>
        </p:nvGraphicFramePr>
        <p:xfrm>
          <a:off x="5834128" y="1680422"/>
          <a:ext cx="6194739" cy="3825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58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2230"/>
          </a:xfrm>
        </p:spPr>
        <p:txBody>
          <a:bodyPr/>
          <a:lstStyle/>
          <a:p>
            <a:r>
              <a:rPr lang="ja-JP" altLang="en-US" dirty="0"/>
              <a:t>インド</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4348036"/>
              </p:ext>
            </p:extLst>
          </p:nvPr>
        </p:nvGraphicFramePr>
        <p:xfrm>
          <a:off x="180305" y="1577304"/>
          <a:ext cx="5795493" cy="3587705"/>
        </p:xfrm>
        <a:graphic>
          <a:graphicData uri="http://schemas.openxmlformats.org/drawingml/2006/table">
            <a:tbl>
              <a:tblPr firstRow="1" bandRow="1">
                <a:tableStyleId>{5C22544A-7EE6-4342-B048-85BDC9FD1C3A}</a:tableStyleId>
              </a:tblPr>
              <a:tblGrid>
                <a:gridCol w="1931831"/>
                <a:gridCol w="1931831"/>
                <a:gridCol w="1931831"/>
              </a:tblGrid>
              <a:tr h="620682">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703361">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-5000.37***</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-7.56</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31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5.688***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8.78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31831">
                <a:tc>
                  <a:txBody>
                    <a:bodyPr/>
                    <a:lstStyle/>
                    <a:p>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-0.0279</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0.48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
        <p:nvSpPr>
          <p:cNvPr id="6" name="テキスト ボックス 5"/>
          <p:cNvSpPr txBox="1"/>
          <p:nvPr/>
        </p:nvSpPr>
        <p:spPr>
          <a:xfrm>
            <a:off x="300507" y="5395841"/>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0.92</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838199" y="5857506"/>
            <a:ext cx="10383983" cy="769441"/>
          </a:xfrm>
          <a:prstGeom prst="rect">
            <a:avLst/>
          </a:prstGeom>
          <a:noFill/>
        </p:spPr>
        <p:txBody>
          <a:bodyPr wrap="square" rtlCol="0">
            <a:spAutoFit/>
          </a:bodyPr>
          <a:lstStyle/>
          <a:p>
            <a:pPr algn="ctr"/>
            <a:r>
              <a:rPr kumimoji="1" lang="en-US" altLang="ja-JP" sz="4400" u="sng" dirty="0" smtClean="0"/>
              <a:t>ADB</a:t>
            </a:r>
            <a:r>
              <a:rPr kumimoji="1" lang="ja-JP" altLang="en-US" sz="4400" u="sng" dirty="0" smtClean="0"/>
              <a:t>融資額は成長に影響を与えていない</a:t>
            </a:r>
            <a:endParaRPr kumimoji="1" lang="ja-JP" altLang="en-US" sz="4400" u="sng" dirty="0"/>
          </a:p>
        </p:txBody>
      </p:sp>
      <p:sp>
        <p:nvSpPr>
          <p:cNvPr id="8" name="テキスト ボックス 7"/>
          <p:cNvSpPr txBox="1"/>
          <p:nvPr/>
        </p:nvSpPr>
        <p:spPr>
          <a:xfrm>
            <a:off x="180305" y="1096523"/>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684134" y="5125557"/>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2037838544"/>
              </p:ext>
            </p:extLst>
          </p:nvPr>
        </p:nvGraphicFramePr>
        <p:xfrm>
          <a:off x="5975797" y="1577303"/>
          <a:ext cx="6014433" cy="3587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6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01587"/>
            <a:ext cx="10515600" cy="962230"/>
          </a:xfrm>
        </p:spPr>
        <p:txBody>
          <a:bodyPr/>
          <a:lstStyle/>
          <a:p>
            <a:r>
              <a:rPr lang="ja-JP" altLang="en-US" dirty="0"/>
              <a:t>中国</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46696083"/>
              </p:ext>
            </p:extLst>
          </p:nvPr>
        </p:nvGraphicFramePr>
        <p:xfrm>
          <a:off x="183182" y="1517349"/>
          <a:ext cx="5253507" cy="3809231"/>
        </p:xfrm>
        <a:graphic>
          <a:graphicData uri="http://schemas.openxmlformats.org/drawingml/2006/table">
            <a:tbl>
              <a:tblPr firstRow="1" bandRow="1">
                <a:tableStyleId>{5C22544A-7EE6-4342-B048-85BDC9FD1C3A}</a:tableStyleId>
              </a:tblPr>
              <a:tblGrid>
                <a:gridCol w="1630870"/>
                <a:gridCol w="1871468"/>
                <a:gridCol w="1751169"/>
              </a:tblGrid>
              <a:tr h="684421">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806187">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-25336.7</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-6.40</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29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20.415</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6.28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29903">
                <a:tc>
                  <a:txBody>
                    <a:bodyPr/>
                    <a:lstStyle/>
                    <a:p>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‐0.0627</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-0.22</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
        <p:nvSpPr>
          <p:cNvPr id="6" name="テキスト ボックス 5"/>
          <p:cNvSpPr txBox="1"/>
          <p:nvPr/>
        </p:nvSpPr>
        <p:spPr>
          <a:xfrm>
            <a:off x="183182" y="5296484"/>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0.87</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3" name="テキスト ボックス 2"/>
          <p:cNvSpPr txBox="1"/>
          <p:nvPr/>
        </p:nvSpPr>
        <p:spPr>
          <a:xfrm>
            <a:off x="1066800" y="5786869"/>
            <a:ext cx="10058400" cy="769441"/>
          </a:xfrm>
          <a:prstGeom prst="rect">
            <a:avLst/>
          </a:prstGeom>
          <a:noFill/>
        </p:spPr>
        <p:txBody>
          <a:bodyPr wrap="square" rtlCol="0">
            <a:spAutoFit/>
          </a:bodyPr>
          <a:lstStyle/>
          <a:p>
            <a:r>
              <a:rPr kumimoji="1" lang="en-US" altLang="ja-JP" sz="4400" u="sng" dirty="0" smtClean="0"/>
              <a:t>ADB</a:t>
            </a:r>
            <a:r>
              <a:rPr kumimoji="1" lang="ja-JP" altLang="en-US" sz="4400" u="sng" dirty="0" smtClean="0"/>
              <a:t>融資額は成長に影響を与えていない</a:t>
            </a:r>
            <a:endParaRPr kumimoji="1" lang="ja-JP" altLang="en-US" sz="4400" u="sng" dirty="0"/>
          </a:p>
        </p:txBody>
      </p:sp>
      <p:sp>
        <p:nvSpPr>
          <p:cNvPr id="7" name="テキスト ボックス 6"/>
          <p:cNvSpPr txBox="1"/>
          <p:nvPr/>
        </p:nvSpPr>
        <p:spPr>
          <a:xfrm>
            <a:off x="183182" y="1052434"/>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6928834" y="5293234"/>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3804826337"/>
              </p:ext>
            </p:extLst>
          </p:nvPr>
        </p:nvGraphicFramePr>
        <p:xfrm>
          <a:off x="5436689" y="1539569"/>
          <a:ext cx="6400801" cy="37536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071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2230"/>
          </a:xfrm>
        </p:spPr>
        <p:txBody>
          <a:bodyPr/>
          <a:lstStyle/>
          <a:p>
            <a:r>
              <a:rPr lang="ja-JP" altLang="en-US" dirty="0"/>
              <a:t>インドネシア</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0620664"/>
              </p:ext>
            </p:extLst>
          </p:nvPr>
        </p:nvGraphicFramePr>
        <p:xfrm>
          <a:off x="257578" y="1600587"/>
          <a:ext cx="5434884" cy="3982302"/>
        </p:xfrm>
        <a:graphic>
          <a:graphicData uri="http://schemas.openxmlformats.org/drawingml/2006/table">
            <a:tbl>
              <a:tblPr firstRow="1" bandRow="1">
                <a:tableStyleId>{5C22544A-7EE6-4342-B048-85BDC9FD1C3A}</a:tableStyleId>
              </a:tblPr>
              <a:tblGrid>
                <a:gridCol w="1659712"/>
                <a:gridCol w="1963544"/>
                <a:gridCol w="1811628"/>
              </a:tblGrid>
              <a:tr h="726738">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856034">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-1463.68</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-5.69</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99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9.372</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7.88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99765">
                <a:tc>
                  <a:txBody>
                    <a:bodyPr/>
                    <a:lstStyle/>
                    <a:p>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0.0418</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-1.44</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
        <p:nvSpPr>
          <p:cNvPr id="6" name="テキスト ボックス 5"/>
          <p:cNvSpPr txBox="1"/>
          <p:nvPr/>
        </p:nvSpPr>
        <p:spPr>
          <a:xfrm>
            <a:off x="300507" y="5582889"/>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0.82</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1416091" y="5947038"/>
            <a:ext cx="10058400" cy="769441"/>
          </a:xfrm>
          <a:prstGeom prst="rect">
            <a:avLst/>
          </a:prstGeom>
          <a:noFill/>
        </p:spPr>
        <p:txBody>
          <a:bodyPr wrap="square" rtlCol="0">
            <a:spAutoFit/>
          </a:bodyPr>
          <a:lstStyle/>
          <a:p>
            <a:r>
              <a:rPr kumimoji="1" lang="en-US" altLang="ja-JP" sz="4400" u="sng" dirty="0" smtClean="0"/>
              <a:t>ADB</a:t>
            </a:r>
            <a:r>
              <a:rPr kumimoji="1" lang="ja-JP" altLang="en-US" sz="4400" u="sng" dirty="0" smtClean="0"/>
              <a:t>融資額は成長に影響を与えていない</a:t>
            </a:r>
            <a:endParaRPr kumimoji="1" lang="ja-JP" altLang="en-US" sz="4400" u="sng" dirty="0"/>
          </a:p>
        </p:txBody>
      </p:sp>
      <p:sp>
        <p:nvSpPr>
          <p:cNvPr id="8" name="テキスト ボックス 7"/>
          <p:cNvSpPr txBox="1"/>
          <p:nvPr/>
        </p:nvSpPr>
        <p:spPr>
          <a:xfrm>
            <a:off x="257578" y="1124748"/>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954591" y="5506186"/>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488752304"/>
              </p:ext>
            </p:extLst>
          </p:nvPr>
        </p:nvGraphicFramePr>
        <p:xfrm>
          <a:off x="5692462" y="1586412"/>
          <a:ext cx="6310648" cy="3919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732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2230"/>
          </a:xfrm>
        </p:spPr>
        <p:txBody>
          <a:bodyPr/>
          <a:lstStyle/>
          <a:p>
            <a:r>
              <a:rPr lang="ja-JP" altLang="en-US" dirty="0"/>
              <a:t>フィリピン</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9249881"/>
              </p:ext>
            </p:extLst>
          </p:nvPr>
        </p:nvGraphicFramePr>
        <p:xfrm>
          <a:off x="89566" y="1543839"/>
          <a:ext cx="5564259" cy="3870022"/>
        </p:xfrm>
        <a:graphic>
          <a:graphicData uri="http://schemas.openxmlformats.org/drawingml/2006/table">
            <a:tbl>
              <a:tblPr firstRow="1" bandRow="1">
                <a:tableStyleId>{5C22544A-7EE6-4342-B048-85BDC9FD1C3A}</a:tableStyleId>
              </a:tblPr>
              <a:tblGrid>
                <a:gridCol w="1724486"/>
                <a:gridCol w="1985020"/>
                <a:gridCol w="1854753"/>
              </a:tblGrid>
              <a:tr h="706248">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831898">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-166.919</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-2.73</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659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3.087</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4.25</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65938">
                <a:tc>
                  <a:txBody>
                    <a:bodyPr/>
                    <a:lstStyle/>
                    <a:p>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0.00308</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0.24</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
        <p:nvSpPr>
          <p:cNvPr id="6" name="テキスト ボックス 5"/>
          <p:cNvSpPr txBox="1"/>
          <p:nvPr/>
        </p:nvSpPr>
        <p:spPr>
          <a:xfrm>
            <a:off x="89566" y="5413860"/>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0.71</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1066800" y="5844857"/>
            <a:ext cx="10058400" cy="769441"/>
          </a:xfrm>
          <a:prstGeom prst="rect">
            <a:avLst/>
          </a:prstGeom>
          <a:noFill/>
        </p:spPr>
        <p:txBody>
          <a:bodyPr wrap="square" rtlCol="0">
            <a:spAutoFit/>
          </a:bodyPr>
          <a:lstStyle/>
          <a:p>
            <a:r>
              <a:rPr kumimoji="1" lang="en-US" altLang="ja-JP" sz="4400" u="sng" dirty="0" smtClean="0"/>
              <a:t>ADB</a:t>
            </a:r>
            <a:r>
              <a:rPr kumimoji="1" lang="ja-JP" altLang="en-US" sz="4400" u="sng" dirty="0" smtClean="0"/>
              <a:t>融資額は成長に影響を与えていない</a:t>
            </a:r>
            <a:endParaRPr kumimoji="1" lang="ja-JP" altLang="en-US" sz="4400" u="sng" dirty="0"/>
          </a:p>
        </p:txBody>
      </p:sp>
      <p:sp>
        <p:nvSpPr>
          <p:cNvPr id="8" name="テキスト ボックス 7"/>
          <p:cNvSpPr txBox="1"/>
          <p:nvPr/>
        </p:nvSpPr>
        <p:spPr>
          <a:xfrm>
            <a:off x="89566" y="1082174"/>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954591" y="5413858"/>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2611023279"/>
              </p:ext>
            </p:extLst>
          </p:nvPr>
        </p:nvGraphicFramePr>
        <p:xfrm>
          <a:off x="5653825" y="1543837"/>
          <a:ext cx="6310648" cy="3870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29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2230"/>
          </a:xfrm>
        </p:spPr>
        <p:txBody>
          <a:bodyPr/>
          <a:lstStyle/>
          <a:p>
            <a:r>
              <a:rPr lang="ja-JP" altLang="en-US" dirty="0" smtClean="0"/>
              <a:t>ベトナム</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0926506"/>
              </p:ext>
            </p:extLst>
          </p:nvPr>
        </p:nvGraphicFramePr>
        <p:xfrm>
          <a:off x="180306" y="1558189"/>
          <a:ext cx="5808373" cy="4030253"/>
        </p:xfrm>
        <a:graphic>
          <a:graphicData uri="http://schemas.openxmlformats.org/drawingml/2006/table">
            <a:tbl>
              <a:tblPr firstRow="1" bandRow="1">
                <a:tableStyleId>{5C22544A-7EE6-4342-B048-85BDC9FD1C3A}</a:tableStyleId>
              </a:tblPr>
              <a:tblGrid>
                <a:gridCol w="1840223"/>
                <a:gridCol w="2120743"/>
                <a:gridCol w="1847407"/>
              </a:tblGrid>
              <a:tr h="697243">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790122">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213.049</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-3.88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271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3.755</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5.41</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271444">
                <a:tc>
                  <a:txBody>
                    <a:bodyPr/>
                    <a:lstStyle/>
                    <a:p>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0.00232</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0.55</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
        <p:nvSpPr>
          <p:cNvPr id="6" name="テキスト ボックス 5"/>
          <p:cNvSpPr txBox="1"/>
          <p:nvPr/>
        </p:nvSpPr>
        <p:spPr>
          <a:xfrm>
            <a:off x="420026" y="5588442"/>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0.88</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1295400" y="5947076"/>
            <a:ext cx="10058400" cy="769441"/>
          </a:xfrm>
          <a:prstGeom prst="rect">
            <a:avLst/>
          </a:prstGeom>
          <a:noFill/>
        </p:spPr>
        <p:txBody>
          <a:bodyPr wrap="square" rtlCol="0">
            <a:spAutoFit/>
          </a:bodyPr>
          <a:lstStyle/>
          <a:p>
            <a:r>
              <a:rPr kumimoji="1" lang="en-US" altLang="ja-JP" sz="4400" u="sng" dirty="0" smtClean="0"/>
              <a:t>ADB</a:t>
            </a:r>
            <a:r>
              <a:rPr kumimoji="1" lang="ja-JP" altLang="en-US" sz="4400" u="sng" dirty="0" smtClean="0"/>
              <a:t>融資額は成長に影響を与えていない</a:t>
            </a:r>
            <a:endParaRPr kumimoji="1" lang="ja-JP" altLang="en-US" sz="4400" u="sng" dirty="0"/>
          </a:p>
        </p:txBody>
      </p:sp>
      <p:sp>
        <p:nvSpPr>
          <p:cNvPr id="9" name="テキスト ボックス 8"/>
          <p:cNvSpPr txBox="1"/>
          <p:nvPr/>
        </p:nvSpPr>
        <p:spPr>
          <a:xfrm>
            <a:off x="180306" y="1096523"/>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6954591" y="5506186"/>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1712199547"/>
              </p:ext>
            </p:extLst>
          </p:nvPr>
        </p:nvGraphicFramePr>
        <p:xfrm>
          <a:off x="5988679" y="1558188"/>
          <a:ext cx="5937158" cy="39479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881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2230"/>
          </a:xfrm>
        </p:spPr>
        <p:txBody>
          <a:bodyPr/>
          <a:lstStyle/>
          <a:p>
            <a:r>
              <a:rPr lang="ja-JP" altLang="en-US" dirty="0"/>
              <a:t>パキスタン</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79567804"/>
              </p:ext>
            </p:extLst>
          </p:nvPr>
        </p:nvGraphicFramePr>
        <p:xfrm>
          <a:off x="310728" y="1537245"/>
          <a:ext cx="5770758" cy="3908546"/>
        </p:xfrm>
        <a:graphic>
          <a:graphicData uri="http://schemas.openxmlformats.org/drawingml/2006/table">
            <a:tbl>
              <a:tblPr firstRow="1" bandRow="1">
                <a:tableStyleId>{5C22544A-7EE6-4342-B048-85BDC9FD1C3A}</a:tableStyleId>
              </a:tblPr>
              <a:tblGrid>
                <a:gridCol w="1798291"/>
                <a:gridCol w="2052682"/>
                <a:gridCol w="1919785"/>
              </a:tblGrid>
              <a:tr h="568314">
                <a:tc>
                  <a:txBody>
                    <a:bodyPr/>
                    <a:lstStyle/>
                    <a:p>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err="1" smtClean="0">
                          <a:latin typeface="HGPｺﾞｼｯｸM" panose="020B0600000000000000" pitchFamily="50" charset="-128"/>
                          <a:ea typeface="HGPｺﾞｼｯｸM" panose="020B0600000000000000" pitchFamily="50" charset="-128"/>
                        </a:rPr>
                        <a:t>ｔ</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en-US" altLang="ja-JP" sz="2400" dirty="0" smtClean="0">
                        <a:latin typeface="HGPｺﾞｼｯｸM" panose="020B0600000000000000" pitchFamily="50" charset="-128"/>
                        <a:ea typeface="HGPｺﾞｼｯｸM" panose="020B0600000000000000" pitchFamily="50" charset="-128"/>
                      </a:endParaRPr>
                    </a:p>
                  </a:txBody>
                  <a:tcPr/>
                </a:tc>
              </a:tr>
              <a:tr h="644018">
                <a:tc>
                  <a:txBody>
                    <a:bodyPr/>
                    <a:lstStyle/>
                    <a:p>
                      <a:r>
                        <a:rPr kumimoji="1" lang="ja-JP" altLang="en-US" sz="2400" dirty="0" smtClean="0">
                          <a:latin typeface="HGPｺﾞｼｯｸM" panose="020B0600000000000000" pitchFamily="50" charset="-128"/>
                          <a:ea typeface="HGPｺﾞｼｯｸM" panose="020B0600000000000000" pitchFamily="50" charset="-128"/>
                        </a:rPr>
                        <a:t>切片</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84.552</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2.05</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191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smtClean="0">
                          <a:latin typeface="HGPｺﾞｼｯｸM" panose="020B0600000000000000" pitchFamily="50" charset="-128"/>
                          <a:ea typeface="HGPｺﾞｼｯｸM" panose="020B0600000000000000" pitchFamily="50" charset="-128"/>
                        </a:rPr>
                        <a:t>人口（百万人）</a:t>
                      </a: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0.0973</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0.35</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1504358">
                <a:tc>
                  <a:txBody>
                    <a:bodyPr/>
                    <a:lstStyle/>
                    <a:p>
                      <a:r>
                        <a:rPr kumimoji="1" lang="en-US" altLang="ja-JP" sz="2400" dirty="0" smtClean="0">
                          <a:latin typeface="HGPｺﾞｼｯｸM" panose="020B0600000000000000" pitchFamily="50" charset="-128"/>
                          <a:ea typeface="HGPｺﾞｼｯｸM" panose="020B0600000000000000" pitchFamily="50" charset="-128"/>
                        </a:rPr>
                        <a:t>ADB</a:t>
                      </a:r>
                      <a:r>
                        <a:rPr kumimoji="1" lang="ja-JP" altLang="en-US" sz="2400" dirty="0" smtClean="0">
                          <a:latin typeface="HGPｺﾞｼｯｸM" panose="020B0600000000000000" pitchFamily="50" charset="-128"/>
                          <a:ea typeface="HGPｺﾞｼｯｸM" panose="020B0600000000000000" pitchFamily="50" charset="-128"/>
                        </a:rPr>
                        <a:t>融資額（百万ドル）</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0.0146</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1.67</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
        <p:nvSpPr>
          <p:cNvPr id="5" name="テキスト ボックス 4"/>
          <p:cNvSpPr txBox="1"/>
          <p:nvPr/>
        </p:nvSpPr>
        <p:spPr>
          <a:xfrm>
            <a:off x="193996" y="1085178"/>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85993" y="5405595"/>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0.12</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1498270" y="6021882"/>
            <a:ext cx="10058400" cy="769441"/>
          </a:xfrm>
          <a:prstGeom prst="rect">
            <a:avLst/>
          </a:prstGeom>
          <a:noFill/>
        </p:spPr>
        <p:txBody>
          <a:bodyPr wrap="square" rtlCol="0">
            <a:spAutoFit/>
          </a:bodyPr>
          <a:lstStyle/>
          <a:p>
            <a:r>
              <a:rPr kumimoji="1" lang="en-US" altLang="ja-JP" sz="4400" u="sng" dirty="0" smtClean="0"/>
              <a:t>ADB</a:t>
            </a:r>
            <a:r>
              <a:rPr kumimoji="1" lang="ja-JP" altLang="en-US" sz="4400" u="sng" dirty="0" smtClean="0"/>
              <a:t>融資額は成長に影響を与えていない</a:t>
            </a:r>
            <a:endParaRPr kumimoji="1" lang="ja-JP" altLang="en-US" sz="4400" u="sng" dirty="0"/>
          </a:p>
        </p:txBody>
      </p:sp>
      <p:sp>
        <p:nvSpPr>
          <p:cNvPr id="10" name="テキスト ボックス 9"/>
          <p:cNvSpPr txBox="1"/>
          <p:nvPr/>
        </p:nvSpPr>
        <p:spPr>
          <a:xfrm>
            <a:off x="6954591" y="5506186"/>
            <a:ext cx="6104586" cy="646331"/>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p>
          <a:p>
            <a:r>
              <a:rPr lang="en-US" altLang="ja-JP" dirty="0"/>
              <a:t> </a:t>
            </a:r>
            <a:r>
              <a:rPr lang="en-US" altLang="ja-JP" dirty="0" smtClean="0"/>
              <a:t>        </a:t>
            </a:r>
            <a:r>
              <a:rPr lang="ja-JP" altLang="en-US" dirty="0" smtClean="0"/>
              <a:t>：世界経済のネタ帳</a:t>
            </a:r>
            <a:r>
              <a:rPr lang="en-US" altLang="ja-JP" dirty="0" smtClean="0"/>
              <a:t>HP</a:t>
            </a: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2413174726"/>
              </p:ext>
            </p:extLst>
          </p:nvPr>
        </p:nvGraphicFramePr>
        <p:xfrm>
          <a:off x="6081486" y="1561175"/>
          <a:ext cx="5831472" cy="3884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520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p:cNvSpPr>
            <a:spLocks noGrp="1"/>
          </p:cNvSpPr>
          <p:nvPr>
            <p:ph idx="1"/>
          </p:nvPr>
        </p:nvSpPr>
        <p:spPr>
          <a:xfrm>
            <a:off x="838200" y="1825624"/>
            <a:ext cx="10515600" cy="4919559"/>
          </a:xfrm>
        </p:spPr>
        <p:txBody>
          <a:bodyPr>
            <a:normAutofit lnSpcReduction="10000"/>
          </a:bodyPr>
          <a:lstStyle/>
          <a:p>
            <a:pPr marL="0" indent="0">
              <a:buNone/>
            </a:pPr>
            <a:r>
              <a:rPr kumimoji="1" lang="ja-JP" altLang="en-US" dirty="0" smtClean="0"/>
              <a:t>１．研究動機</a:t>
            </a:r>
            <a:r>
              <a:rPr lang="ja-JP" altLang="en-US" dirty="0" smtClean="0"/>
              <a:t>・目的</a:t>
            </a:r>
            <a:endParaRPr lang="en-US" altLang="ja-JP" dirty="0" smtClean="0"/>
          </a:p>
          <a:p>
            <a:endParaRPr kumimoji="1" lang="en-US" altLang="ja-JP" dirty="0"/>
          </a:p>
          <a:p>
            <a:pPr marL="0" indent="0">
              <a:buNone/>
            </a:pPr>
            <a:r>
              <a:rPr kumimoji="1" lang="ja-JP" altLang="en-US" dirty="0" smtClean="0"/>
              <a:t>２．アジア開発銀行とアジアインフラ投資銀行</a:t>
            </a:r>
            <a:endParaRPr lang="en-US" altLang="ja-JP" dirty="0"/>
          </a:p>
          <a:p>
            <a:endParaRPr kumimoji="1" lang="en-US" altLang="ja-JP" dirty="0" smtClean="0"/>
          </a:p>
          <a:p>
            <a:pPr marL="0" indent="0">
              <a:buNone/>
            </a:pPr>
            <a:r>
              <a:rPr lang="ja-JP" altLang="en-US" dirty="0" smtClean="0"/>
              <a:t>３．各国</a:t>
            </a:r>
            <a:r>
              <a:rPr lang="ja-JP" altLang="en-US" dirty="0"/>
              <a:t>の成長と融資額の回帰</a:t>
            </a:r>
            <a:r>
              <a:rPr lang="ja-JP" altLang="en-US" dirty="0" smtClean="0"/>
              <a:t>分析</a:t>
            </a:r>
            <a:endParaRPr lang="en-US" altLang="ja-JP" dirty="0" smtClean="0"/>
          </a:p>
          <a:p>
            <a:endParaRPr kumimoji="1" lang="en-US" altLang="ja-JP" dirty="0"/>
          </a:p>
          <a:p>
            <a:pPr marL="0" indent="0">
              <a:buNone/>
            </a:pPr>
            <a:r>
              <a:rPr lang="ja-JP" altLang="en-US" dirty="0" smtClean="0"/>
              <a:t>４．回帰分析を受けての考察</a:t>
            </a:r>
            <a:endParaRPr lang="en-US" altLang="ja-JP" dirty="0" smtClean="0"/>
          </a:p>
          <a:p>
            <a:endParaRPr kumimoji="1" lang="en-US" altLang="ja-JP" dirty="0"/>
          </a:p>
          <a:p>
            <a:pPr marL="0" indent="0">
              <a:buNone/>
            </a:pPr>
            <a:r>
              <a:rPr lang="ja-JP" altLang="en-US" dirty="0" smtClean="0"/>
              <a:t>５．結論</a:t>
            </a:r>
            <a:endParaRPr kumimoji="1" lang="en-US" altLang="ja-JP" dirty="0" smtClean="0"/>
          </a:p>
        </p:txBody>
      </p:sp>
    </p:spTree>
    <p:extLst>
      <p:ext uri="{BB962C8B-B14F-4D97-AF65-F5344CB8AC3E}">
        <p14:creationId xmlns:p14="http://schemas.microsoft.com/office/powerpoint/2010/main" val="2244521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７か国の結果</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84898406"/>
              </p:ext>
            </p:extLst>
          </p:nvPr>
        </p:nvGraphicFramePr>
        <p:xfrm>
          <a:off x="838200" y="1426380"/>
          <a:ext cx="10515600" cy="3657600"/>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ctr"/>
                      <a:r>
                        <a:rPr kumimoji="1" lang="ja-JP" altLang="en-US" sz="2400" dirty="0" smtClean="0">
                          <a:latin typeface="HGPｺﾞｼｯｸM" panose="020B0600000000000000" pitchFamily="50" charset="-128"/>
                          <a:ea typeface="HGPｺﾞｼｯｸM" panose="020B0600000000000000" pitchFamily="50" charset="-128"/>
                        </a:rPr>
                        <a:t>国名</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ja-JP" altLang="en-US" sz="2400" dirty="0" smtClean="0">
                          <a:latin typeface="HGPｺﾞｼｯｸM" panose="020B0600000000000000" pitchFamily="50" charset="-128"/>
                          <a:ea typeface="HGPｺﾞｼｯｸM" panose="020B0600000000000000" pitchFamily="50" charset="-128"/>
                        </a:rPr>
                        <a:t>有意性の有無</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バングラデシュ</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ja-JP" altLang="en-US"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インド</a:t>
                      </a:r>
                      <a:endParaRPr kumimoji="1" lang="en-US" altLang="ja-JP" sz="2400" dirty="0" smtClean="0">
                        <a:latin typeface="HGPｺﾞｼｯｸM" panose="020B0600000000000000" pitchFamily="50" charset="-128"/>
                        <a:ea typeface="HGPｺﾞｼｯｸM" panose="020B0600000000000000" pitchFamily="50" charset="-128"/>
                      </a:endParaRPr>
                    </a:p>
                  </a:txBody>
                  <a:tcPr/>
                </a:tc>
                <a:tc>
                  <a:txBody>
                    <a:bodyPr/>
                    <a:lstStyle/>
                    <a:p>
                      <a:pPr algn="ctr"/>
                      <a:r>
                        <a:rPr kumimoji="1" lang="en-US" altLang="ja-JP"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中国</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en-US" altLang="ja-JP"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インドネシア</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en-US" altLang="ja-JP"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フィリピン</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en-US" altLang="ja-JP"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ベトナム</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en-US" altLang="ja-JP"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r h="370840">
                <a:tc>
                  <a:txBody>
                    <a:bodyPr/>
                    <a:lstStyle/>
                    <a:p>
                      <a:r>
                        <a:rPr kumimoji="1" lang="ja-JP" altLang="en-US" sz="2400" dirty="0" smtClean="0">
                          <a:latin typeface="HGPｺﾞｼｯｸM" panose="020B0600000000000000" pitchFamily="50" charset="-128"/>
                          <a:ea typeface="HGPｺﾞｼｯｸM" panose="020B0600000000000000" pitchFamily="50" charset="-128"/>
                        </a:rPr>
                        <a:t>パキスタン</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ctr"/>
                      <a:r>
                        <a:rPr kumimoji="1" lang="en-US" altLang="ja-JP" sz="2400" dirty="0" smtClean="0">
                          <a:latin typeface="HGPｺﾞｼｯｸM" panose="020B0600000000000000" pitchFamily="50" charset="-128"/>
                          <a:ea typeface="HGPｺﾞｼｯｸM" panose="020B0600000000000000" pitchFamily="50" charset="-128"/>
                        </a:rPr>
                        <a:t>×</a:t>
                      </a:r>
                      <a:endParaRPr kumimoji="1" lang="ja-JP" altLang="en-US" sz="2400" dirty="0">
                        <a:latin typeface="HGPｺﾞｼｯｸM" panose="020B0600000000000000" pitchFamily="50" charset="-128"/>
                        <a:ea typeface="HGPｺﾞｼｯｸM" panose="020B0600000000000000" pitchFamily="50" charset="-128"/>
                      </a:endParaRPr>
                    </a:p>
                  </a:txBody>
                  <a:tcPr/>
                </a:tc>
              </a:tr>
            </a:tbl>
          </a:graphicData>
        </a:graphic>
      </p:graphicFrame>
      <p:sp>
        <p:nvSpPr>
          <p:cNvPr id="5" name="テキスト ボックス 4"/>
          <p:cNvSpPr txBox="1"/>
          <p:nvPr/>
        </p:nvSpPr>
        <p:spPr>
          <a:xfrm>
            <a:off x="838200" y="5267459"/>
            <a:ext cx="9310352" cy="1077218"/>
          </a:xfrm>
          <a:prstGeom prst="rect">
            <a:avLst/>
          </a:prstGeom>
          <a:noFill/>
        </p:spPr>
        <p:txBody>
          <a:bodyPr wrap="square" rtlCol="0">
            <a:spAutoFit/>
          </a:bodyPr>
          <a:lstStyle/>
          <a:p>
            <a:r>
              <a:rPr lang="ja-JP" altLang="en-US" sz="3200" dirty="0" smtClean="0"/>
              <a:t>バングラデシュ</a:t>
            </a:r>
            <a:r>
              <a:rPr kumimoji="1" lang="ja-JP" altLang="en-US" sz="3200" dirty="0" smtClean="0"/>
              <a:t>のみ有意が出た。</a:t>
            </a:r>
            <a:endParaRPr kumimoji="1" lang="en-US" altLang="ja-JP" sz="3200" dirty="0" smtClean="0"/>
          </a:p>
          <a:p>
            <a:r>
              <a:rPr kumimoji="1" lang="ja-JP" altLang="en-US" sz="3200" dirty="0" smtClean="0"/>
              <a:t>どのセクターがバングラデシュに影響しているのか。</a:t>
            </a:r>
            <a:endParaRPr kumimoji="1" lang="ja-JP" altLang="en-US" sz="3200" dirty="0"/>
          </a:p>
        </p:txBody>
      </p:sp>
    </p:spTree>
    <p:extLst>
      <p:ext uri="{BB962C8B-B14F-4D97-AF65-F5344CB8AC3E}">
        <p14:creationId xmlns:p14="http://schemas.microsoft.com/office/powerpoint/2010/main" val="256224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3686" y="-277519"/>
            <a:ext cx="10515600" cy="1325563"/>
          </a:xfrm>
        </p:spPr>
        <p:txBody>
          <a:bodyPr/>
          <a:lstStyle/>
          <a:p>
            <a:r>
              <a:rPr kumimoji="1" lang="ja-JP" altLang="en-US" dirty="0" smtClean="0"/>
              <a:t>バングラデシュ</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35070977"/>
              </p:ext>
            </p:extLst>
          </p:nvPr>
        </p:nvGraphicFramePr>
        <p:xfrm>
          <a:off x="285993" y="1256563"/>
          <a:ext cx="5849610" cy="4126643"/>
        </p:xfrm>
        <a:graphic>
          <a:graphicData uri="http://schemas.openxmlformats.org/drawingml/2006/table">
            <a:tbl>
              <a:tblPr firstRow="1" bandRow="1">
                <a:tableStyleId>{5C22544A-7EE6-4342-B048-85BDC9FD1C3A}</a:tableStyleId>
              </a:tblPr>
              <a:tblGrid>
                <a:gridCol w="1949870"/>
                <a:gridCol w="1949870"/>
                <a:gridCol w="1949870"/>
              </a:tblGrid>
              <a:tr h="554967">
                <a:tc>
                  <a:txBody>
                    <a:bodyPr/>
                    <a:lstStyle/>
                    <a:p>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200" dirty="0" smtClean="0">
                          <a:latin typeface="HGPｺﾞｼｯｸM" panose="020B0600000000000000" pitchFamily="50" charset="-128"/>
                          <a:ea typeface="HGPｺﾞｼｯｸM" panose="020B0600000000000000" pitchFamily="50" charset="-128"/>
                        </a:rPr>
                        <a:t>係数</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t</a:t>
                      </a:r>
                      <a:r>
                        <a:rPr kumimoji="1" lang="ja-JP" altLang="en-US" sz="2200" dirty="0" smtClean="0">
                          <a:latin typeface="HGPｺﾞｼｯｸM" panose="020B0600000000000000" pitchFamily="50" charset="-128"/>
                          <a:ea typeface="HGPｺﾞｼｯｸM" panose="020B0600000000000000" pitchFamily="50" charset="-128"/>
                        </a:rPr>
                        <a:t>値</a:t>
                      </a:r>
                      <a:endParaRPr kumimoji="1" lang="ja-JP" altLang="en-US" sz="2200" dirty="0">
                        <a:latin typeface="HGPｺﾞｼｯｸM" panose="020B0600000000000000" pitchFamily="50" charset="-128"/>
                        <a:ea typeface="HGPｺﾞｼｯｸM" panose="020B0600000000000000" pitchFamily="50" charset="-128"/>
                      </a:endParaRPr>
                    </a:p>
                  </a:txBody>
                  <a:tcPr/>
                </a:tc>
              </a:tr>
              <a:tr h="554967">
                <a:tc>
                  <a:txBody>
                    <a:bodyPr/>
                    <a:lstStyle/>
                    <a:p>
                      <a:r>
                        <a:rPr kumimoji="1" lang="ja-JP" altLang="en-US" sz="2200" dirty="0" smtClean="0">
                          <a:latin typeface="HGPｺﾞｼｯｸM" panose="020B0600000000000000" pitchFamily="50" charset="-128"/>
                          <a:ea typeface="HGPｺﾞｼｯｸM" panose="020B0600000000000000" pitchFamily="50" charset="-128"/>
                        </a:rPr>
                        <a:t>切片</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a:t>
                      </a:r>
                      <a:r>
                        <a:rPr kumimoji="1" lang="en-US" altLang="ja-JP" sz="2200" dirty="0" smtClean="0">
                          <a:latin typeface="HGPｺﾞｼｯｸM" panose="020B0600000000000000" pitchFamily="50" charset="-128"/>
                          <a:ea typeface="HGPｺﾞｼｯｸM" panose="020B0600000000000000" pitchFamily="50" charset="-128"/>
                        </a:rPr>
                        <a:t>38.709</a:t>
                      </a:r>
                      <a:r>
                        <a:rPr kumimoji="1" lang="ja-JP" altLang="en-US" sz="2200" dirty="0" smtClean="0">
                          <a:latin typeface="HGPｺﾞｼｯｸM" panose="020B0600000000000000" pitchFamily="50" charset="-128"/>
                          <a:ea typeface="HGPｺﾞｼｯｸM" panose="020B0600000000000000" pitchFamily="50" charset="-128"/>
                        </a:rPr>
                        <a:t>*</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a:t>
                      </a:r>
                      <a:r>
                        <a:rPr kumimoji="1" lang="en-US" altLang="ja-JP" sz="2200" dirty="0" smtClean="0">
                          <a:latin typeface="HGPｺﾞｼｯｸM" panose="020B0600000000000000" pitchFamily="50" charset="-128"/>
                          <a:ea typeface="HGPｺﾞｼｯｸM" panose="020B0600000000000000" pitchFamily="50" charset="-128"/>
                        </a:rPr>
                        <a:t>2.08</a:t>
                      </a:r>
                      <a:endParaRPr kumimoji="1" lang="ja-JP" altLang="en-US" sz="2200" dirty="0">
                        <a:latin typeface="HGPｺﾞｼｯｸM" panose="020B0600000000000000" pitchFamily="50" charset="-128"/>
                        <a:ea typeface="HGPｺﾞｼｯｸM" panose="020B0600000000000000" pitchFamily="50" charset="-128"/>
                      </a:endParaRPr>
                    </a:p>
                  </a:txBody>
                  <a:tcPr/>
                </a:tc>
              </a:tr>
              <a:tr h="554967">
                <a:tc>
                  <a:txBody>
                    <a:bodyPr/>
                    <a:lstStyle/>
                    <a:p>
                      <a:r>
                        <a:rPr kumimoji="1" lang="ja-JP" altLang="en-US" sz="2200" dirty="0" smtClean="0">
                          <a:latin typeface="HGPｺﾞｼｯｸM" panose="020B0600000000000000" pitchFamily="50" charset="-128"/>
                          <a:ea typeface="HGPｺﾞｼｯｸM" panose="020B0600000000000000" pitchFamily="50" charset="-128"/>
                        </a:rPr>
                        <a:t>人口</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0.786</a:t>
                      </a:r>
                      <a:r>
                        <a:rPr kumimoji="1" lang="ja-JP" altLang="en-US" sz="2200" dirty="0" smtClean="0">
                          <a:latin typeface="HGPｺﾞｼｯｸM" panose="020B0600000000000000" pitchFamily="50" charset="-128"/>
                          <a:ea typeface="HGPｺﾞｼｯｸM" panose="020B0600000000000000" pitchFamily="50" charset="-128"/>
                        </a:rPr>
                        <a:t>*</a:t>
                      </a:r>
                      <a:r>
                        <a:rPr kumimoji="1" lang="ja-JP" altLang="en-US" sz="2200" dirty="0" smtClean="0">
                          <a:latin typeface="HGPｺﾞｼｯｸM" panose="020B0600000000000000" pitchFamily="50" charset="-128"/>
                          <a:ea typeface="HGPｺﾞｼｯｸM" panose="020B0600000000000000" pitchFamily="50" charset="-128"/>
                        </a:rPr>
                        <a:t>**</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5.77</a:t>
                      </a:r>
                      <a:endParaRPr kumimoji="1" lang="ja-JP" altLang="en-US" sz="2200" dirty="0">
                        <a:latin typeface="HGPｺﾞｼｯｸM" panose="020B0600000000000000" pitchFamily="50" charset="-128"/>
                        <a:ea typeface="HGPｺﾞｼｯｸM" panose="020B0600000000000000" pitchFamily="50" charset="-128"/>
                      </a:endParaRPr>
                    </a:p>
                  </a:txBody>
                  <a:tcPr/>
                </a:tc>
              </a:tr>
              <a:tr h="796841">
                <a:tc>
                  <a:txBody>
                    <a:bodyPr/>
                    <a:lstStyle/>
                    <a:p>
                      <a:r>
                        <a:rPr kumimoji="1" lang="ja-JP" altLang="en-US" sz="2200" dirty="0" smtClean="0">
                          <a:latin typeface="HGPｺﾞｼｯｸM" panose="020B0600000000000000" pitchFamily="50" charset="-128"/>
                          <a:ea typeface="HGPｺﾞｼｯｸM" panose="020B0600000000000000" pitchFamily="50" charset="-128"/>
                        </a:rPr>
                        <a:t>農業・天然資源</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a:t>
                      </a:r>
                      <a:r>
                        <a:rPr kumimoji="1" lang="en-US" altLang="ja-JP" sz="2200" dirty="0" smtClean="0">
                          <a:latin typeface="HGPｺﾞｼｯｸM" panose="020B0600000000000000" pitchFamily="50" charset="-128"/>
                          <a:ea typeface="HGPｺﾞｼｯｸM" panose="020B0600000000000000" pitchFamily="50" charset="-128"/>
                        </a:rPr>
                        <a:t>0.0279</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a:t>
                      </a:r>
                      <a:r>
                        <a:rPr kumimoji="1" lang="en-US" altLang="ja-JP" sz="2200" dirty="0" smtClean="0">
                          <a:latin typeface="HGPｺﾞｼｯｸM" panose="020B0600000000000000" pitchFamily="50" charset="-128"/>
                          <a:ea typeface="HGPｺﾞｼｯｸM" panose="020B0600000000000000" pitchFamily="50" charset="-128"/>
                        </a:rPr>
                        <a:t>1.19</a:t>
                      </a:r>
                      <a:endParaRPr kumimoji="1" lang="ja-JP" altLang="en-US" sz="2200" dirty="0">
                        <a:latin typeface="HGPｺﾞｼｯｸM" panose="020B0600000000000000" pitchFamily="50" charset="-128"/>
                        <a:ea typeface="HGPｺﾞｼｯｸM" panose="020B0600000000000000" pitchFamily="50" charset="-128"/>
                      </a:endParaRPr>
                    </a:p>
                  </a:txBody>
                  <a:tcPr/>
                </a:tc>
              </a:tr>
              <a:tr h="554967">
                <a:tc>
                  <a:txBody>
                    <a:bodyPr/>
                    <a:lstStyle/>
                    <a:p>
                      <a:r>
                        <a:rPr kumimoji="1" lang="ja-JP" altLang="en-US" sz="2200" dirty="0" smtClean="0">
                          <a:latin typeface="HGPｺﾞｼｯｸM" panose="020B0600000000000000" pitchFamily="50" charset="-128"/>
                          <a:ea typeface="HGPｺﾞｼｯｸM" panose="020B0600000000000000" pitchFamily="50" charset="-128"/>
                        </a:rPr>
                        <a:t>社会基盤整備</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0.00713</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1.83</a:t>
                      </a:r>
                      <a:endParaRPr kumimoji="1" lang="ja-JP" altLang="en-US" sz="2200" dirty="0">
                        <a:latin typeface="HGPｺﾞｼｯｸM" panose="020B0600000000000000" pitchFamily="50" charset="-128"/>
                        <a:ea typeface="HGPｺﾞｼｯｸM" panose="020B0600000000000000" pitchFamily="50" charset="-128"/>
                      </a:endParaRPr>
                    </a:p>
                  </a:txBody>
                  <a:tcPr/>
                </a:tc>
              </a:tr>
              <a:tr h="554967">
                <a:tc>
                  <a:txBody>
                    <a:bodyPr/>
                    <a:lstStyle/>
                    <a:p>
                      <a:r>
                        <a:rPr kumimoji="1" lang="ja-JP" altLang="en-US" sz="2200" dirty="0" smtClean="0">
                          <a:latin typeface="HGPｺﾞｼｯｸM" panose="020B0600000000000000" pitchFamily="50" charset="-128"/>
                          <a:ea typeface="HGPｺﾞｼｯｸM" panose="020B0600000000000000" pitchFamily="50" charset="-128"/>
                        </a:rPr>
                        <a:t>輸送・通信</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0.0206</a:t>
                      </a:r>
                      <a:r>
                        <a:rPr kumimoji="1" lang="ja-JP" altLang="en-US" sz="2200" dirty="0" smtClean="0">
                          <a:latin typeface="HGPｺﾞｼｯｸM" panose="020B0600000000000000" pitchFamily="50" charset="-128"/>
                          <a:ea typeface="HGPｺﾞｼｯｸM" panose="020B0600000000000000" pitchFamily="50" charset="-128"/>
                        </a:rPr>
                        <a:t>*</a:t>
                      </a:r>
                      <a:r>
                        <a:rPr kumimoji="1" lang="ja-JP" altLang="en-US" sz="2200" dirty="0" smtClean="0">
                          <a:latin typeface="HGPｺﾞｼｯｸM" panose="020B0600000000000000" pitchFamily="50" charset="-128"/>
                          <a:ea typeface="HGPｺﾞｼｯｸM" panose="020B0600000000000000" pitchFamily="50" charset="-128"/>
                        </a:rPr>
                        <a:t>*</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3.20</a:t>
                      </a:r>
                      <a:endParaRPr kumimoji="1" lang="ja-JP" altLang="en-US" sz="2200" dirty="0">
                        <a:latin typeface="HGPｺﾞｼｯｸM" panose="020B0600000000000000" pitchFamily="50" charset="-128"/>
                        <a:ea typeface="HGPｺﾞｼｯｸM" panose="020B0600000000000000" pitchFamily="50" charset="-128"/>
                      </a:endParaRPr>
                    </a:p>
                  </a:txBody>
                  <a:tcPr/>
                </a:tc>
              </a:tr>
              <a:tr h="554967">
                <a:tc>
                  <a:txBody>
                    <a:bodyPr/>
                    <a:lstStyle/>
                    <a:p>
                      <a:r>
                        <a:rPr kumimoji="1" lang="ja-JP" altLang="en-US" sz="2200" dirty="0" smtClean="0">
                          <a:latin typeface="HGPｺﾞｼｯｸM" panose="020B0600000000000000" pitchFamily="50" charset="-128"/>
                          <a:ea typeface="HGPｺﾞｼｯｸM" panose="020B0600000000000000" pitchFamily="50" charset="-128"/>
                        </a:rPr>
                        <a:t>エネルギー</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-0.0087</a:t>
                      </a:r>
                      <a:endParaRPr kumimoji="1" lang="ja-JP" altLang="en-US" sz="22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200" dirty="0" smtClean="0">
                          <a:latin typeface="HGPｺﾞｼｯｸM" panose="020B0600000000000000" pitchFamily="50" charset="-128"/>
                          <a:ea typeface="HGPｺﾞｼｯｸM" panose="020B0600000000000000" pitchFamily="50" charset="-128"/>
                        </a:rPr>
                        <a:t>-</a:t>
                      </a:r>
                      <a:r>
                        <a:rPr kumimoji="1" lang="en-US" altLang="ja-JP" sz="2200" dirty="0" smtClean="0">
                          <a:latin typeface="HGPｺﾞｼｯｸM" panose="020B0600000000000000" pitchFamily="50" charset="-128"/>
                          <a:ea typeface="HGPｺﾞｼｯｸM" panose="020B0600000000000000" pitchFamily="50" charset="-128"/>
                        </a:rPr>
                        <a:t>1.43</a:t>
                      </a:r>
                      <a:endParaRPr kumimoji="1" lang="ja-JP" altLang="en-US" sz="2200" dirty="0">
                        <a:latin typeface="HGPｺﾞｼｯｸM" panose="020B0600000000000000" pitchFamily="50" charset="-128"/>
                        <a:ea typeface="HGPｺﾞｼｯｸM" panose="020B0600000000000000" pitchFamily="50" charset="-128"/>
                      </a:endParaRPr>
                    </a:p>
                  </a:txBody>
                  <a:tcPr/>
                </a:tc>
              </a:tr>
            </a:tbl>
          </a:graphicData>
        </a:graphic>
      </p:graphicFrame>
      <p:sp>
        <p:nvSpPr>
          <p:cNvPr id="5" name="テキスト ボックス 4"/>
          <p:cNvSpPr txBox="1"/>
          <p:nvPr/>
        </p:nvSpPr>
        <p:spPr>
          <a:xfrm>
            <a:off x="260903" y="772509"/>
            <a:ext cx="7323996"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被説明変数：実質ＧＤＰ　　　　</a:t>
            </a:r>
            <a:r>
              <a:rPr lang="ja-JP" altLang="en-US" sz="2400" dirty="0" smtClean="0">
                <a:latin typeface="HGPｺﾞｼｯｸM" panose="020B0600000000000000" pitchFamily="50" charset="-128"/>
                <a:ea typeface="HGPｺﾞｼｯｸM" panose="020B0600000000000000" pitchFamily="50" charset="-128"/>
              </a:rPr>
              <a:t>サンプル数：</a:t>
            </a:r>
            <a:r>
              <a:rPr lang="en-US" altLang="ja-JP" sz="2400" dirty="0" smtClean="0">
                <a:latin typeface="HGPｺﾞｼｯｸM" panose="020B0600000000000000" pitchFamily="50" charset="-128"/>
                <a:ea typeface="HGPｺﾞｼｯｸM" panose="020B0600000000000000" pitchFamily="50" charset="-128"/>
              </a:rPr>
              <a:t>13</a:t>
            </a:r>
            <a:endParaRPr kumimoji="1" lang="ja-JP" altLang="en-US" sz="2400" dirty="0">
              <a:latin typeface="HGPｺﾞｼｯｸM" panose="020B0600000000000000" pitchFamily="50" charset="-128"/>
              <a:ea typeface="HGPｺﾞｼｯｸM" panose="020B0600000000000000"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2137020483"/>
              </p:ext>
            </p:extLst>
          </p:nvPr>
        </p:nvGraphicFramePr>
        <p:xfrm>
          <a:off x="6110513" y="1234174"/>
          <a:ext cx="5673447" cy="408093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285993" y="5405595"/>
            <a:ext cx="5795493" cy="461665"/>
          </a:xfrm>
          <a:prstGeom prst="rect">
            <a:avLst/>
          </a:prstGeom>
          <a:noFill/>
        </p:spPr>
        <p:txBody>
          <a:bodyPr wrap="square" rtlCol="0">
            <a:spAutoFit/>
          </a:bodyPr>
          <a:lstStyle/>
          <a:p>
            <a:r>
              <a:rPr kumimoji="1" lang="ja-JP" altLang="en-US" sz="2400" dirty="0" smtClean="0">
                <a:latin typeface="HGPｺﾞｼｯｸM" panose="020B0600000000000000" pitchFamily="50" charset="-128"/>
                <a:ea typeface="HGPｺﾞｼｯｸM" panose="020B0600000000000000" pitchFamily="50" charset="-128"/>
              </a:rPr>
              <a:t>修正済み決定係数（補正Ｒ２）：</a:t>
            </a:r>
            <a:r>
              <a:rPr kumimoji="1" lang="en-US" altLang="ja-JP" sz="2400" dirty="0" smtClean="0">
                <a:latin typeface="HGPｺﾞｼｯｸM" panose="020B0600000000000000" pitchFamily="50" charset="-128"/>
                <a:ea typeface="HGPｺﾞｼｯｸM" panose="020B0600000000000000" pitchFamily="50" charset="-128"/>
              </a:rPr>
              <a:t>0.88</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260903" y="5867260"/>
            <a:ext cx="12192000" cy="769441"/>
          </a:xfrm>
          <a:prstGeom prst="rect">
            <a:avLst/>
          </a:prstGeom>
          <a:noFill/>
        </p:spPr>
        <p:txBody>
          <a:bodyPr wrap="square" rtlCol="0">
            <a:spAutoFit/>
          </a:bodyPr>
          <a:lstStyle/>
          <a:p>
            <a:r>
              <a:rPr kumimoji="1" lang="ja-JP" altLang="en-US" sz="4400" u="sng" dirty="0" smtClean="0">
                <a:latin typeface="+mn-ea"/>
              </a:rPr>
              <a:t>輸送・通信セクターが経済成長に影響している</a:t>
            </a:r>
            <a:endParaRPr kumimoji="1" lang="ja-JP" altLang="en-US" sz="4400" u="sng" dirty="0">
              <a:latin typeface="+mn-ea"/>
            </a:endParaRPr>
          </a:p>
        </p:txBody>
      </p:sp>
      <p:sp>
        <p:nvSpPr>
          <p:cNvPr id="9" name="テキスト ボックス 8"/>
          <p:cNvSpPr txBox="1"/>
          <p:nvPr/>
        </p:nvSpPr>
        <p:spPr>
          <a:xfrm>
            <a:off x="7263684" y="5164490"/>
            <a:ext cx="6104586" cy="369332"/>
          </a:xfrm>
          <a:prstGeom prst="rect">
            <a:avLst/>
          </a:prstGeom>
          <a:noFill/>
        </p:spPr>
        <p:txBody>
          <a:bodyPr wrap="square" rtlCol="0">
            <a:spAutoFit/>
          </a:bodyPr>
          <a:lstStyle/>
          <a:p>
            <a:r>
              <a:rPr kumimoji="1" lang="ja-JP" altLang="en-US" dirty="0" smtClean="0"/>
              <a:t>出典：アジア開発銀行ホームページ　</a:t>
            </a:r>
            <a:r>
              <a:rPr kumimoji="1" lang="en-US" altLang="ja-JP" dirty="0" smtClean="0"/>
              <a:t>『</a:t>
            </a:r>
            <a:r>
              <a:rPr kumimoji="1" lang="ja-JP" altLang="en-US" dirty="0" smtClean="0"/>
              <a:t>年次報告</a:t>
            </a:r>
            <a:r>
              <a:rPr kumimoji="1" lang="en-US" altLang="ja-JP" dirty="0" smtClean="0"/>
              <a:t>』</a:t>
            </a:r>
            <a:endParaRPr kumimoji="1" lang="ja-JP" altLang="en-US" dirty="0"/>
          </a:p>
        </p:txBody>
      </p:sp>
      <p:sp>
        <p:nvSpPr>
          <p:cNvPr id="10" name="正方形/長方形 9"/>
          <p:cNvSpPr/>
          <p:nvPr/>
        </p:nvSpPr>
        <p:spPr>
          <a:xfrm>
            <a:off x="260903" y="4224270"/>
            <a:ext cx="5874700" cy="5924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140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926" y="1313805"/>
            <a:ext cx="10515600" cy="1325563"/>
          </a:xfrm>
        </p:spPr>
        <p:txBody>
          <a:bodyPr/>
          <a:lstStyle/>
          <a:p>
            <a:r>
              <a:rPr lang="ja-JP" altLang="en-US" dirty="0" smtClean="0"/>
              <a:t>４．回帰分析の結果とそれを受けての考察</a:t>
            </a:r>
            <a:endParaRPr kumimoji="1" lang="ja-JP" altLang="en-US" dirty="0"/>
          </a:p>
        </p:txBody>
      </p:sp>
      <p:sp>
        <p:nvSpPr>
          <p:cNvPr id="3" name="タイトル 1"/>
          <p:cNvSpPr txBox="1">
            <a:spLocks/>
          </p:cNvSpPr>
          <p:nvPr/>
        </p:nvSpPr>
        <p:spPr>
          <a:xfrm>
            <a:off x="532072" y="27059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a:t>
            </a:r>
            <a:r>
              <a:rPr lang="en-US" altLang="ja-JP" dirty="0" smtClean="0"/>
              <a:t>ADB</a:t>
            </a:r>
            <a:r>
              <a:rPr lang="ja-JP" altLang="en-US" dirty="0" smtClean="0"/>
              <a:t>の融資が与える影響についてー</a:t>
            </a:r>
            <a:endParaRPr lang="ja-JP" altLang="en-US" dirty="0"/>
          </a:p>
        </p:txBody>
      </p:sp>
    </p:spTree>
    <p:extLst>
      <p:ext uri="{BB962C8B-B14F-4D97-AF65-F5344CB8AC3E}">
        <p14:creationId xmlns:p14="http://schemas.microsoft.com/office/powerpoint/2010/main" val="519650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回帰分析の結果</a:t>
            </a:r>
            <a:endParaRPr kumimoji="1" lang="ja-JP" altLang="en-US" dirty="0"/>
          </a:p>
        </p:txBody>
      </p:sp>
      <p:sp>
        <p:nvSpPr>
          <p:cNvPr id="3" name="コンテンツ プレースホルダー 2"/>
          <p:cNvSpPr>
            <a:spLocks noGrp="1"/>
          </p:cNvSpPr>
          <p:nvPr>
            <p:ph idx="1"/>
          </p:nvPr>
        </p:nvSpPr>
        <p:spPr>
          <a:xfrm>
            <a:off x="838200" y="1584101"/>
            <a:ext cx="5060324" cy="4592862"/>
          </a:xfrm>
        </p:spPr>
        <p:txBody>
          <a:bodyPr>
            <a:normAutofit/>
          </a:bodyPr>
          <a:lstStyle/>
          <a:p>
            <a:r>
              <a:rPr kumimoji="1" lang="ja-JP" altLang="en-US" dirty="0" smtClean="0"/>
              <a:t>バングラデシュのみなぜ有意にでたのか</a:t>
            </a:r>
            <a:endParaRPr kumimoji="1" lang="en-US" altLang="ja-JP" dirty="0" smtClean="0"/>
          </a:p>
          <a:p>
            <a:pPr marL="0" indent="0">
              <a:buNone/>
            </a:pPr>
            <a:endParaRPr lang="en-US" altLang="ja-JP" dirty="0"/>
          </a:p>
          <a:p>
            <a:r>
              <a:rPr kumimoji="1" lang="ja-JP" altLang="en-US" dirty="0" smtClean="0"/>
              <a:t>またインドネシア・インド・中国が小さいながらもマイナスに出た理由は</a:t>
            </a:r>
            <a:endParaRPr kumimoji="1" lang="en-US" altLang="ja-JP" dirty="0" smtClean="0"/>
          </a:p>
          <a:p>
            <a:pPr marL="0" indent="0">
              <a:buNone/>
            </a:pPr>
            <a:endParaRPr kumimoji="1" lang="en-US" altLang="ja-JP" dirty="0" smtClean="0"/>
          </a:p>
          <a:p>
            <a:r>
              <a:rPr lang="ja-JP" altLang="en-US" dirty="0" smtClean="0"/>
              <a:t>有意に出なかった他の国はなぜなのか</a:t>
            </a:r>
            <a:endParaRPr lang="en-US" altLang="ja-JP" dirty="0" smtClean="0"/>
          </a:p>
          <a:p>
            <a:pPr marL="0" indent="0">
              <a:buNone/>
            </a:pPr>
            <a:endParaRPr kumimoji="1" lang="en-US" altLang="ja-JP"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347333836"/>
              </p:ext>
            </p:extLst>
          </p:nvPr>
        </p:nvGraphicFramePr>
        <p:xfrm>
          <a:off x="5898523" y="965914"/>
          <a:ext cx="6117465" cy="5410665"/>
        </p:xfrm>
        <a:graphic>
          <a:graphicData uri="http://schemas.openxmlformats.org/drawingml/2006/table">
            <a:tbl>
              <a:tblPr firstRow="1" bandRow="1">
                <a:tableStyleId>{5C22544A-7EE6-4342-B048-85BDC9FD1C3A}</a:tableStyleId>
              </a:tblPr>
              <a:tblGrid>
                <a:gridCol w="2039155"/>
                <a:gridCol w="2039155"/>
                <a:gridCol w="2039155"/>
              </a:tblGrid>
              <a:tr h="602204">
                <a:tc>
                  <a:txBody>
                    <a:bodyPr/>
                    <a:lstStyle/>
                    <a:p>
                      <a:r>
                        <a:rPr kumimoji="1" lang="ja-JP" altLang="en-US" sz="2400" dirty="0" smtClean="0">
                          <a:latin typeface="HGPｺﾞｼｯｸM" panose="020B0600000000000000" pitchFamily="50" charset="-128"/>
                          <a:ea typeface="HGPｺﾞｼｯｸM" panose="020B0600000000000000" pitchFamily="50" charset="-128"/>
                        </a:rPr>
                        <a:t>国名</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400" dirty="0" smtClean="0">
                          <a:latin typeface="HGPｺﾞｼｯｸM" panose="020B0600000000000000" pitchFamily="50" charset="-128"/>
                          <a:ea typeface="HGPｺﾞｼｯｸM" panose="020B0600000000000000" pitchFamily="50" charset="-128"/>
                        </a:rPr>
                        <a:t>係数</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400" dirty="0" smtClean="0">
                          <a:latin typeface="HGPｺﾞｼｯｸM" panose="020B0600000000000000" pitchFamily="50" charset="-128"/>
                          <a:ea typeface="HGPｺﾞｼｯｸM" panose="020B0600000000000000" pitchFamily="50" charset="-128"/>
                        </a:rPr>
                        <a:t>t</a:t>
                      </a:r>
                      <a:r>
                        <a:rPr kumimoji="1" lang="ja-JP" altLang="en-US" sz="2400" dirty="0" smtClean="0">
                          <a:latin typeface="HGPｺﾞｼｯｸM" panose="020B0600000000000000" pitchFamily="50" charset="-128"/>
                          <a:ea typeface="HGPｺﾞｼｯｸM" panose="020B0600000000000000" pitchFamily="50" charset="-128"/>
                        </a:rPr>
                        <a:t>値</a:t>
                      </a:r>
                      <a:endParaRPr kumimoji="1" lang="ja-JP" altLang="en-US" sz="2400" dirty="0">
                        <a:latin typeface="HGPｺﾞｼｯｸM" panose="020B0600000000000000" pitchFamily="50" charset="-128"/>
                        <a:ea typeface="HGPｺﾞｼｯｸM" panose="020B0600000000000000" pitchFamily="50" charset="-128"/>
                      </a:endParaRPr>
                    </a:p>
                  </a:txBody>
                  <a:tcPr/>
                </a:tc>
              </a:tr>
              <a:tr h="899488">
                <a:tc>
                  <a:txBody>
                    <a:bodyPr/>
                    <a:lstStyle/>
                    <a:p>
                      <a:r>
                        <a:rPr kumimoji="1" lang="ja-JP" altLang="en-US" sz="2400" dirty="0" smtClean="0">
                          <a:latin typeface="HGPｺﾞｼｯｸM" panose="020B0600000000000000" pitchFamily="50" charset="-128"/>
                          <a:ea typeface="HGPｺﾞｼｯｸM" panose="020B0600000000000000" pitchFamily="50" charset="-128"/>
                        </a:rPr>
                        <a:t>バングラデシュ</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smtClean="0">
                          <a:solidFill>
                            <a:srgbClr val="000000"/>
                          </a:solidFill>
                          <a:effectLst/>
                          <a:latin typeface="HGPｺﾞｼｯｸM" panose="020B0600000000000000" pitchFamily="50" charset="-128"/>
                          <a:ea typeface="HGPｺﾞｼｯｸM" panose="020B0600000000000000" pitchFamily="50" charset="-128"/>
                        </a:rPr>
                        <a:t>0.00943</a:t>
                      </a:r>
                      <a:r>
                        <a:rPr lang="en-US" sz="2400" b="0" i="0" u="none" strike="noStrike" smtClean="0">
                          <a:solidFill>
                            <a:srgbClr val="000000"/>
                          </a:solidFill>
                          <a:effectLst/>
                          <a:latin typeface="HGPｺﾞｼｯｸM" panose="020B0600000000000000" pitchFamily="50" charset="-128"/>
                          <a:ea typeface="HGPｺﾞｼｯｸM" panose="020B0600000000000000" pitchFamily="50" charset="-128"/>
                        </a:rPr>
                        <a:t>**</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2.68</a:t>
                      </a:r>
                    </a:p>
                  </a:txBody>
                  <a:tcPr marL="9525" marR="9525" marT="9525" marB="0" anchor="ctr"/>
                </a:tc>
              </a:tr>
              <a:tr h="602204">
                <a:tc>
                  <a:txBody>
                    <a:bodyPr/>
                    <a:lstStyle/>
                    <a:p>
                      <a:r>
                        <a:rPr kumimoji="1" lang="ja-JP" altLang="en-US" sz="2400" dirty="0" smtClean="0">
                          <a:latin typeface="HGPｺﾞｼｯｸM" panose="020B0600000000000000" pitchFamily="50" charset="-128"/>
                          <a:ea typeface="HGPｺﾞｼｯｸM" panose="020B0600000000000000" pitchFamily="50" charset="-128"/>
                        </a:rPr>
                        <a:t>インド</a:t>
                      </a:r>
                      <a:endParaRPr kumimoji="1" lang="en-US" altLang="ja-JP" sz="2400" dirty="0" smtClean="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-0.0279</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rPr>
                        <a:t>-</a:t>
                      </a: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0.48</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600669">
                <a:tc>
                  <a:txBody>
                    <a:bodyPr/>
                    <a:lstStyle/>
                    <a:p>
                      <a:r>
                        <a:rPr kumimoji="1" lang="ja-JP" altLang="en-US" sz="2400" dirty="0" smtClean="0">
                          <a:latin typeface="HGPｺﾞｼｯｸM" panose="020B0600000000000000" pitchFamily="50" charset="-128"/>
                          <a:ea typeface="HGPｺﾞｼｯｸM" panose="020B0600000000000000" pitchFamily="50" charset="-128"/>
                        </a:rPr>
                        <a:t>中国</a:t>
                      </a:r>
                      <a:endParaRPr kumimoji="1" lang="en-US" altLang="ja-JP" sz="2400" dirty="0" smtClean="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‐0.0627</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-0.22</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899488">
                <a:tc>
                  <a:txBody>
                    <a:bodyPr/>
                    <a:lstStyle/>
                    <a:p>
                      <a:r>
                        <a:rPr kumimoji="1" lang="ja-JP" altLang="en-US" sz="2400" dirty="0" smtClean="0">
                          <a:latin typeface="HGPｺﾞｼｯｸM" panose="020B0600000000000000" pitchFamily="50" charset="-128"/>
                          <a:ea typeface="HGPｺﾞｼｯｸM" panose="020B0600000000000000" pitchFamily="50" charset="-128"/>
                        </a:rPr>
                        <a:t>インドネシア</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a:t>
                      </a: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0.0418</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-1.44</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602204">
                <a:tc>
                  <a:txBody>
                    <a:bodyPr/>
                    <a:lstStyle/>
                    <a:p>
                      <a:r>
                        <a:rPr kumimoji="1" lang="ja-JP" altLang="en-US" sz="2400" dirty="0" smtClean="0">
                          <a:latin typeface="HGPｺﾞｼｯｸM" panose="020B0600000000000000" pitchFamily="50" charset="-128"/>
                          <a:ea typeface="HGPｺﾞｼｯｸM" panose="020B0600000000000000" pitchFamily="50" charset="-128"/>
                        </a:rPr>
                        <a:t>フィリピン</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0.00308</a:t>
                      </a:r>
                      <a:r>
                        <a:rPr lang="ja-JP" altLang="en-US"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 </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0.24</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602204">
                <a:tc>
                  <a:txBody>
                    <a:bodyPr/>
                    <a:lstStyle/>
                    <a:p>
                      <a:r>
                        <a:rPr kumimoji="1" lang="ja-JP" altLang="en-US" sz="2400" dirty="0" smtClean="0">
                          <a:latin typeface="HGPｺﾞｼｯｸM" panose="020B0600000000000000" pitchFamily="50" charset="-128"/>
                          <a:ea typeface="HGPｺﾞｼｯｸM" panose="020B0600000000000000" pitchFamily="50" charset="-128"/>
                        </a:rPr>
                        <a:t>ベトナム</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0.00232</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0.55</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r h="602204">
                <a:tc>
                  <a:txBody>
                    <a:bodyPr/>
                    <a:lstStyle/>
                    <a:p>
                      <a:r>
                        <a:rPr kumimoji="1" lang="ja-JP" altLang="en-US" sz="2400" dirty="0" smtClean="0">
                          <a:latin typeface="HGPｺﾞｼｯｸM" panose="020B0600000000000000" pitchFamily="50" charset="-128"/>
                          <a:ea typeface="HGPｺﾞｼｯｸM" panose="020B0600000000000000" pitchFamily="50" charset="-128"/>
                        </a:rPr>
                        <a:t>パキスタン</a:t>
                      </a:r>
                      <a:endParaRPr kumimoji="1" lang="ja-JP" altLang="en-US" sz="2400" dirty="0">
                        <a:latin typeface="HGPｺﾞｼｯｸM" panose="020B0600000000000000" pitchFamily="50" charset="-128"/>
                        <a:ea typeface="HGPｺﾞｼｯｸM" panose="020B0600000000000000" pitchFamily="50" charset="-128"/>
                      </a:endParaRPr>
                    </a:p>
                  </a:txBody>
                  <a:tcP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0.0146</a:t>
                      </a:r>
                      <a:endParaRPr lang="en-US"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c>
                  <a:txBody>
                    <a:bodyPr/>
                    <a:lstStyle/>
                    <a:p>
                      <a:pPr algn="r" fontAlgn="ctr"/>
                      <a:r>
                        <a:rPr lang="en-US" altLang="ja-JP" sz="2400" b="0" i="0" u="none" strike="noStrike" dirty="0" smtClean="0">
                          <a:solidFill>
                            <a:srgbClr val="000000"/>
                          </a:solidFill>
                          <a:effectLst/>
                          <a:latin typeface="HGPｺﾞｼｯｸM" panose="020B0600000000000000" pitchFamily="50" charset="-128"/>
                          <a:ea typeface="HGPｺﾞｼｯｸM" panose="020B0600000000000000" pitchFamily="50" charset="-128"/>
                        </a:rPr>
                        <a:t>1.67</a:t>
                      </a:r>
                      <a:endParaRPr lang="en-US" altLang="ja-JP" sz="2400" b="0" i="0" u="none" strike="noStrike" dirty="0">
                        <a:solidFill>
                          <a:srgbClr val="000000"/>
                        </a:solidFill>
                        <a:effectLst/>
                        <a:latin typeface="HGPｺﾞｼｯｸM" panose="020B0600000000000000" pitchFamily="50" charset="-128"/>
                        <a:ea typeface="HGPｺﾞｼｯｸM" panose="020B0600000000000000" pitchFamily="50" charset="-128"/>
                      </a:endParaRPr>
                    </a:p>
                  </a:txBody>
                  <a:tcPr marL="9525" marR="9525" marT="9525" marB="0" anchor="ctr"/>
                </a:tc>
              </a:tr>
            </a:tbl>
          </a:graphicData>
        </a:graphic>
      </p:graphicFrame>
    </p:spTree>
    <p:extLst>
      <p:ext uri="{BB962C8B-B14F-4D97-AF65-F5344CB8AC3E}">
        <p14:creationId xmlns:p14="http://schemas.microsoft.com/office/powerpoint/2010/main" val="145494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26488"/>
            <a:ext cx="10515600" cy="1325563"/>
          </a:xfrm>
        </p:spPr>
        <p:txBody>
          <a:bodyPr/>
          <a:lstStyle/>
          <a:p>
            <a:r>
              <a:rPr kumimoji="1" lang="ja-JP" altLang="en-US" dirty="0" smtClean="0"/>
              <a:t>回帰分析の結果を受けての考察</a:t>
            </a:r>
            <a:endParaRPr kumimoji="1" lang="ja-JP" altLang="en-US" dirty="0"/>
          </a:p>
        </p:txBody>
      </p:sp>
      <p:sp>
        <p:nvSpPr>
          <p:cNvPr id="3" name="コンテンツ プレースホルダー 2"/>
          <p:cNvSpPr>
            <a:spLocks noGrp="1"/>
          </p:cNvSpPr>
          <p:nvPr>
            <p:ph idx="1"/>
          </p:nvPr>
        </p:nvSpPr>
        <p:spPr>
          <a:xfrm>
            <a:off x="838200" y="1825625"/>
            <a:ext cx="10515600" cy="4613812"/>
          </a:xfrm>
        </p:spPr>
        <p:txBody>
          <a:bodyPr>
            <a:normAutofit fontScale="92500" lnSpcReduction="20000"/>
          </a:bodyPr>
          <a:lstStyle/>
          <a:p>
            <a:r>
              <a:rPr lang="ja-JP" altLang="en-US" dirty="0"/>
              <a:t>バングラデシュ</a:t>
            </a:r>
            <a:r>
              <a:rPr kumimoji="1" lang="ja-JP" altLang="en-US" dirty="0" smtClean="0"/>
              <a:t>・・・アジア最貧国とも呼ばれていたため融資の影響が大きく出たのではないか。</a:t>
            </a:r>
            <a:endParaRPr lang="en-US" altLang="ja-JP" dirty="0"/>
          </a:p>
          <a:p>
            <a:endParaRPr kumimoji="1" lang="en-US" altLang="ja-JP" dirty="0" smtClean="0"/>
          </a:p>
          <a:p>
            <a:r>
              <a:rPr kumimoji="1" lang="ja-JP" altLang="en-US" dirty="0" smtClean="0"/>
              <a:t>インドネシア・・・スマトラ島沖地震が影響を与えているのではないか。もしくは</a:t>
            </a:r>
            <a:r>
              <a:rPr kumimoji="1" lang="en-US" altLang="ja-JP" dirty="0" smtClean="0"/>
              <a:t>GDP</a:t>
            </a:r>
            <a:r>
              <a:rPr kumimoji="1" lang="ja-JP" altLang="en-US" dirty="0" smtClean="0"/>
              <a:t>が影響しているのではないか。</a:t>
            </a:r>
            <a:endParaRPr kumimoji="1" lang="en-US" altLang="ja-JP" dirty="0" smtClean="0"/>
          </a:p>
          <a:p>
            <a:endParaRPr lang="en-US" altLang="ja-JP" dirty="0"/>
          </a:p>
          <a:p>
            <a:r>
              <a:rPr kumimoji="1" lang="ja-JP" altLang="en-US" dirty="0" smtClean="0"/>
              <a:t>インド、中国・</a:t>
            </a:r>
            <a:r>
              <a:rPr lang="ja-JP" altLang="en-US" dirty="0"/>
              <a:t>・</a:t>
            </a:r>
            <a:r>
              <a:rPr lang="ja-JP" altLang="en-US" dirty="0" smtClean="0"/>
              <a:t>・人口の多さと発展している国であるため影響が小さくマイナスが出たのではないか。</a:t>
            </a:r>
            <a:endParaRPr kumimoji="1" lang="en-US" altLang="ja-JP" dirty="0" smtClean="0"/>
          </a:p>
          <a:p>
            <a:endParaRPr lang="en-US" altLang="ja-JP" dirty="0"/>
          </a:p>
          <a:p>
            <a:r>
              <a:rPr kumimoji="1" lang="ja-JP" altLang="en-US" dirty="0" smtClean="0"/>
              <a:t>そのほかの有意でなかった国・・・ある程度の経済力があると融資の影響が小さくなっていくのではないか。</a:t>
            </a:r>
            <a:endParaRPr kumimoji="1" lang="en-US" altLang="ja-JP" dirty="0" smtClean="0"/>
          </a:p>
          <a:p>
            <a:endParaRPr kumimoji="1" lang="ja-JP" altLang="en-US" dirty="0"/>
          </a:p>
        </p:txBody>
      </p:sp>
    </p:spTree>
    <p:extLst>
      <p:ext uri="{BB962C8B-B14F-4D97-AF65-F5344CB8AC3E}">
        <p14:creationId xmlns:p14="http://schemas.microsoft.com/office/powerpoint/2010/main" val="26265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1917" y="370453"/>
            <a:ext cx="10515600" cy="1325563"/>
          </a:xfrm>
        </p:spPr>
        <p:txBody>
          <a:bodyPr/>
          <a:lstStyle/>
          <a:p>
            <a:r>
              <a:rPr kumimoji="1" lang="ja-JP" altLang="en-US" dirty="0" smtClean="0"/>
              <a:t>考察を受けて①　７か国の</a:t>
            </a:r>
            <a:r>
              <a:rPr kumimoji="1" lang="en-US" altLang="ja-JP" dirty="0" smtClean="0"/>
              <a:t>GDP</a:t>
            </a:r>
            <a:r>
              <a:rPr kumimoji="1" lang="ja-JP" altLang="en-US" dirty="0" smtClean="0"/>
              <a:t>推移</a:t>
            </a:r>
            <a:endParaRPr kumimoji="1" lang="ja-JP" altLang="en-US" dirty="0"/>
          </a:p>
        </p:txBody>
      </p:sp>
      <p:sp>
        <p:nvSpPr>
          <p:cNvPr id="7" name="テキスト ボックス 6"/>
          <p:cNvSpPr txBox="1"/>
          <p:nvPr/>
        </p:nvSpPr>
        <p:spPr>
          <a:xfrm>
            <a:off x="1440553" y="5785320"/>
            <a:ext cx="5664530" cy="1077218"/>
          </a:xfrm>
          <a:prstGeom prst="rect">
            <a:avLst/>
          </a:prstGeom>
          <a:noFill/>
        </p:spPr>
        <p:txBody>
          <a:bodyPr wrap="square" rtlCol="0">
            <a:spAutoFit/>
          </a:bodyPr>
          <a:lstStyle/>
          <a:p>
            <a:r>
              <a:rPr kumimoji="1" lang="ja-JP" altLang="en-US" sz="3200" u="sng" dirty="0" smtClean="0">
                <a:latin typeface="+mn-ea"/>
              </a:rPr>
              <a:t>⇒</a:t>
            </a:r>
            <a:r>
              <a:rPr kumimoji="1" lang="ja-JP" altLang="en-US" sz="3200" u="sng" dirty="0" err="1" smtClean="0">
                <a:latin typeface="+mn-ea"/>
              </a:rPr>
              <a:t>ｔ</a:t>
            </a:r>
            <a:r>
              <a:rPr kumimoji="1" lang="ja-JP" altLang="en-US" sz="3200" u="sng" dirty="0" smtClean="0">
                <a:latin typeface="+mn-ea"/>
              </a:rPr>
              <a:t>値がマイナス値だった国はほかの国に比べて</a:t>
            </a:r>
            <a:r>
              <a:rPr kumimoji="1" lang="en-US" altLang="ja-JP" sz="3200" u="sng" dirty="0" smtClean="0">
                <a:latin typeface="+mn-ea"/>
              </a:rPr>
              <a:t>GDP</a:t>
            </a:r>
            <a:r>
              <a:rPr kumimoji="1" lang="ja-JP" altLang="en-US" sz="3200" u="sng" dirty="0" smtClean="0">
                <a:latin typeface="+mn-ea"/>
              </a:rPr>
              <a:t>が高い</a:t>
            </a:r>
            <a:endParaRPr kumimoji="1" lang="ja-JP" altLang="en-US" sz="3200" u="sng" dirty="0">
              <a:latin typeface="+mn-ea"/>
            </a:endParaRPr>
          </a:p>
        </p:txBody>
      </p:sp>
      <p:sp>
        <p:nvSpPr>
          <p:cNvPr id="8" name="テキスト ボックス 7"/>
          <p:cNvSpPr txBox="1"/>
          <p:nvPr/>
        </p:nvSpPr>
        <p:spPr>
          <a:xfrm>
            <a:off x="7837713" y="6068291"/>
            <a:ext cx="3516087" cy="369332"/>
          </a:xfrm>
          <a:prstGeom prst="rect">
            <a:avLst/>
          </a:prstGeom>
          <a:noFill/>
        </p:spPr>
        <p:txBody>
          <a:bodyPr wrap="square" rtlCol="0">
            <a:spAutoFit/>
          </a:bodyPr>
          <a:lstStyle/>
          <a:p>
            <a:r>
              <a:rPr kumimoji="1" lang="ja-JP" altLang="en-US" dirty="0" smtClean="0"/>
              <a:t>データ出典：世界経済のネタ帳</a:t>
            </a:r>
            <a:r>
              <a:rPr kumimoji="1" lang="en-US" altLang="ja-JP" dirty="0" smtClean="0"/>
              <a:t>HP</a:t>
            </a:r>
            <a:endParaRPr kumimoji="1" lang="ja-JP" altLang="en-US" dirty="0"/>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932494676"/>
              </p:ext>
            </p:extLst>
          </p:nvPr>
        </p:nvGraphicFramePr>
        <p:xfrm>
          <a:off x="267629" y="1825625"/>
          <a:ext cx="11664176" cy="4078268"/>
        </p:xfrm>
        <a:graphic>
          <a:graphicData uri="http://schemas.openxmlformats.org/drawingml/2006/chart">
            <c:chart xmlns:c="http://schemas.openxmlformats.org/drawingml/2006/chart" xmlns:r="http://schemas.openxmlformats.org/officeDocument/2006/relationships" r:id="rId2"/>
          </a:graphicData>
        </a:graphic>
      </p:graphicFrame>
      <p:sp>
        <p:nvSpPr>
          <p:cNvPr id="5" name="円/楕円 4"/>
          <p:cNvSpPr/>
          <p:nvPr/>
        </p:nvSpPr>
        <p:spPr>
          <a:xfrm>
            <a:off x="9175427" y="3716593"/>
            <a:ext cx="840658" cy="7669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7698658" y="1477946"/>
            <a:ext cx="2162569" cy="1088273"/>
          </a:xfrm>
          <a:prstGeom prst="wedgeRoundRectCallout">
            <a:avLst>
              <a:gd name="adj1" fmla="val 34454"/>
              <a:gd name="adj2" fmla="val 154010"/>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ｺﾞｼｯｸM" panose="020B0600000000000000" pitchFamily="50" charset="-128"/>
                <a:ea typeface="HGPｺﾞｼｯｸM" panose="020B0600000000000000" pitchFamily="50" charset="-128"/>
              </a:rPr>
              <a:t>実質</a:t>
            </a:r>
            <a:r>
              <a:rPr kumimoji="1" lang="en-US" altLang="ja-JP" sz="2400" dirty="0" smtClean="0">
                <a:solidFill>
                  <a:schemeClr val="tx1"/>
                </a:solidFill>
                <a:latin typeface="HGPｺﾞｼｯｸM" panose="020B0600000000000000" pitchFamily="50" charset="-128"/>
                <a:ea typeface="HGPｺﾞｼｯｸM" panose="020B0600000000000000" pitchFamily="50" charset="-128"/>
              </a:rPr>
              <a:t>GDP</a:t>
            </a:r>
            <a:r>
              <a:rPr kumimoji="1" lang="ja-JP" altLang="en-US" sz="2400" dirty="0" smtClean="0">
                <a:solidFill>
                  <a:schemeClr val="tx1"/>
                </a:solidFill>
                <a:latin typeface="HGPｺﾞｼｯｸM" panose="020B0600000000000000" pitchFamily="50" charset="-128"/>
                <a:ea typeface="HGPｺﾞｼｯｸM" panose="020B0600000000000000" pitchFamily="50" charset="-128"/>
              </a:rPr>
              <a:t> は地震から影響を受けていない</a:t>
            </a:r>
            <a:endParaRPr kumimoji="1" lang="ja-JP" altLang="en-US" sz="2400" dirty="0">
              <a:solidFill>
                <a:schemeClr val="tx1"/>
              </a:solidFill>
              <a:latin typeface="HGPｺﾞｼｯｸM" panose="020B0600000000000000" pitchFamily="50" charset="-128"/>
              <a:ea typeface="HGPｺﾞｼｯｸM" panose="020B0600000000000000" pitchFamily="50" charset="-128"/>
            </a:endParaRPr>
          </a:p>
        </p:txBody>
      </p:sp>
      <p:sp>
        <p:nvSpPr>
          <p:cNvPr id="19" name="円/楕円 18"/>
          <p:cNvSpPr/>
          <p:nvPr/>
        </p:nvSpPr>
        <p:spPr>
          <a:xfrm>
            <a:off x="10736826" y="2566219"/>
            <a:ext cx="855406" cy="210902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吹き出し 19"/>
          <p:cNvSpPr/>
          <p:nvPr/>
        </p:nvSpPr>
        <p:spPr>
          <a:xfrm>
            <a:off x="10016085" y="206055"/>
            <a:ext cx="1915721" cy="1455173"/>
          </a:xfrm>
          <a:prstGeom prst="wedgeRoundRectCallout">
            <a:avLst>
              <a:gd name="adj1" fmla="val 13360"/>
              <a:gd name="adj2" fmla="val 121110"/>
              <a:gd name="adj3" fmla="val 16667"/>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ｺﾞｼｯｸM" panose="020B0600000000000000" pitchFamily="50" charset="-128"/>
                <a:ea typeface="HGPｺﾞｼｯｸM" panose="020B0600000000000000" pitchFamily="50" charset="-128"/>
              </a:rPr>
              <a:t>上位３か国はほかに比べ、高い水準にある</a:t>
            </a:r>
            <a:endParaRPr kumimoji="1" lang="ja-JP" altLang="en-US" sz="2400" dirty="0">
              <a:solidFill>
                <a:schemeClr val="tx1"/>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85791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考察を受けて②　下位４か国</a:t>
            </a:r>
            <a:endParaRPr kumimoji="1" lang="ja-JP" altLang="en-US" dirty="0"/>
          </a:p>
        </p:txBody>
      </p:sp>
      <p:sp>
        <p:nvSpPr>
          <p:cNvPr id="5" name="テキスト ボックス 4"/>
          <p:cNvSpPr txBox="1"/>
          <p:nvPr/>
        </p:nvSpPr>
        <p:spPr>
          <a:xfrm>
            <a:off x="7837713" y="6068291"/>
            <a:ext cx="3516087" cy="369332"/>
          </a:xfrm>
          <a:prstGeom prst="rect">
            <a:avLst/>
          </a:prstGeom>
          <a:noFill/>
        </p:spPr>
        <p:txBody>
          <a:bodyPr wrap="square" rtlCol="0">
            <a:spAutoFit/>
          </a:bodyPr>
          <a:lstStyle/>
          <a:p>
            <a:r>
              <a:rPr kumimoji="1" lang="ja-JP" altLang="en-US" dirty="0" smtClean="0"/>
              <a:t>データ出典：世界経済のネタ帳</a:t>
            </a:r>
            <a:r>
              <a:rPr kumimoji="1" lang="en-US" altLang="ja-JP" dirty="0" smtClean="0"/>
              <a:t>HP</a:t>
            </a:r>
            <a:endParaRPr kumimoji="1" lang="ja-JP" altLang="en-US" dirty="0"/>
          </a:p>
        </p:txBody>
      </p:sp>
      <p:sp>
        <p:nvSpPr>
          <p:cNvPr id="6" name="テキスト ボックス 5"/>
          <p:cNvSpPr txBox="1"/>
          <p:nvPr/>
        </p:nvSpPr>
        <p:spPr>
          <a:xfrm>
            <a:off x="1484799" y="5780782"/>
            <a:ext cx="5664530" cy="1077218"/>
          </a:xfrm>
          <a:prstGeom prst="rect">
            <a:avLst/>
          </a:prstGeom>
          <a:noFill/>
        </p:spPr>
        <p:txBody>
          <a:bodyPr wrap="square" rtlCol="0">
            <a:spAutoFit/>
          </a:bodyPr>
          <a:lstStyle/>
          <a:p>
            <a:r>
              <a:rPr kumimoji="1" lang="ja-JP" altLang="en-US" sz="3200" u="sng" dirty="0" smtClean="0">
                <a:latin typeface="+mn-ea"/>
              </a:rPr>
              <a:t>⇒有意が出たバングラデシュはほかの国に比べて</a:t>
            </a:r>
            <a:r>
              <a:rPr kumimoji="1" lang="en-US" altLang="ja-JP" sz="3200" u="sng" dirty="0" smtClean="0">
                <a:latin typeface="+mn-ea"/>
              </a:rPr>
              <a:t>GDP</a:t>
            </a:r>
            <a:r>
              <a:rPr kumimoji="1" lang="ja-JP" altLang="en-US" sz="3200" u="sng" dirty="0" smtClean="0">
                <a:latin typeface="+mn-ea"/>
              </a:rPr>
              <a:t>が低い</a:t>
            </a:r>
            <a:endParaRPr kumimoji="1" lang="ja-JP" altLang="en-US" sz="3200" u="sng" dirty="0">
              <a:latin typeface="+mn-ea"/>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415516086"/>
              </p:ext>
            </p:extLst>
          </p:nvPr>
        </p:nvGraphicFramePr>
        <p:xfrm>
          <a:off x="334537" y="1338146"/>
          <a:ext cx="11574965" cy="4683402"/>
        </p:xfrm>
        <a:graphic>
          <a:graphicData uri="http://schemas.openxmlformats.org/drawingml/2006/chart">
            <c:chart xmlns:c="http://schemas.openxmlformats.org/drawingml/2006/chart" xmlns:r="http://schemas.openxmlformats.org/officeDocument/2006/relationships" r:id="rId2"/>
          </a:graphicData>
        </a:graphic>
      </p:graphicFrame>
      <p:sp>
        <p:nvSpPr>
          <p:cNvPr id="8" name="円/楕円 7"/>
          <p:cNvSpPr/>
          <p:nvPr/>
        </p:nvSpPr>
        <p:spPr>
          <a:xfrm>
            <a:off x="10102645" y="1690688"/>
            <a:ext cx="1666568" cy="252735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9807677" y="191729"/>
            <a:ext cx="2384323" cy="1209368"/>
          </a:xfrm>
          <a:prstGeom prst="wedgeRoundRectCallout">
            <a:avLst>
              <a:gd name="adj1" fmla="val -12173"/>
              <a:gd name="adj2" fmla="val 75915"/>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下位</a:t>
            </a:r>
            <a:r>
              <a:rPr kumimoji="1" lang="en-US" altLang="ja-JP" sz="2400" dirty="0" smtClean="0">
                <a:solidFill>
                  <a:schemeClr val="tx1"/>
                </a:solidFill>
              </a:rPr>
              <a:t>4</a:t>
            </a:r>
            <a:r>
              <a:rPr kumimoji="1" lang="ja-JP" altLang="en-US" sz="2400" dirty="0" smtClean="0">
                <a:solidFill>
                  <a:schemeClr val="tx1"/>
                </a:solidFill>
              </a:rPr>
              <a:t>か国にも</a:t>
            </a:r>
            <a:r>
              <a:rPr kumimoji="1" lang="en-US" altLang="ja-JP" sz="2400" dirty="0" smtClean="0">
                <a:solidFill>
                  <a:schemeClr val="tx1"/>
                </a:solidFill>
              </a:rPr>
              <a:t>GDP</a:t>
            </a:r>
            <a:r>
              <a:rPr kumimoji="1" lang="ja-JP" altLang="en-US" sz="2400" dirty="0" smtClean="0">
                <a:solidFill>
                  <a:schemeClr val="tx1"/>
                </a:solidFill>
              </a:rPr>
              <a:t>に差がある</a:t>
            </a:r>
            <a:endParaRPr kumimoji="1" lang="ja-JP" altLang="en-US" sz="2400" dirty="0">
              <a:solidFill>
                <a:schemeClr val="tx1"/>
              </a:solidFill>
            </a:endParaRPr>
          </a:p>
        </p:txBody>
      </p:sp>
    </p:spTree>
    <p:extLst>
      <p:ext uri="{BB962C8B-B14F-4D97-AF65-F5344CB8AC3E}">
        <p14:creationId xmlns:p14="http://schemas.microsoft.com/office/powerpoint/2010/main" val="158109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4454" y="2152361"/>
            <a:ext cx="10515600" cy="1325563"/>
          </a:xfrm>
        </p:spPr>
        <p:txBody>
          <a:bodyPr/>
          <a:lstStyle/>
          <a:p>
            <a:r>
              <a:rPr kumimoji="1" lang="ja-JP" altLang="en-US" dirty="0" smtClean="0"/>
              <a:t>５．結論</a:t>
            </a:r>
            <a:endParaRPr kumimoji="1" lang="ja-JP" altLang="en-US" dirty="0"/>
          </a:p>
        </p:txBody>
      </p:sp>
    </p:spTree>
    <p:extLst>
      <p:ext uri="{BB962C8B-B14F-4D97-AF65-F5344CB8AC3E}">
        <p14:creationId xmlns:p14="http://schemas.microsoft.com/office/powerpoint/2010/main" val="3034321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結論①</a:t>
            </a:r>
            <a:endParaRPr kumimoji="1" lang="ja-JP" altLang="en-US" dirty="0"/>
          </a:p>
        </p:txBody>
      </p:sp>
      <p:sp>
        <p:nvSpPr>
          <p:cNvPr id="3" name="コンテンツ プレースホルダー 2"/>
          <p:cNvSpPr>
            <a:spLocks noGrp="1"/>
          </p:cNvSpPr>
          <p:nvPr>
            <p:ph idx="1"/>
          </p:nvPr>
        </p:nvSpPr>
        <p:spPr>
          <a:xfrm>
            <a:off x="838200" y="1555169"/>
            <a:ext cx="10515600" cy="4351338"/>
          </a:xfrm>
        </p:spPr>
        <p:txBody>
          <a:bodyPr/>
          <a:lstStyle/>
          <a:p>
            <a:r>
              <a:rPr kumimoji="1" lang="en-US" altLang="ja-JP" dirty="0" smtClean="0"/>
              <a:t>ADB</a:t>
            </a:r>
            <a:r>
              <a:rPr kumimoji="1" lang="ja-JP" altLang="en-US" dirty="0" smtClean="0"/>
              <a:t>の融資は</a:t>
            </a:r>
            <a:r>
              <a:rPr kumimoji="1" lang="en-US" altLang="ja-JP" dirty="0" smtClean="0"/>
              <a:t>GDP</a:t>
            </a:r>
            <a:r>
              <a:rPr kumimoji="1" lang="ja-JP" altLang="en-US" dirty="0" smtClean="0"/>
              <a:t>が低い国のほうが経済成長に影響を与える。</a:t>
            </a:r>
            <a:endParaRPr kumimoji="1" lang="en-US" altLang="ja-JP" dirty="0" smtClean="0"/>
          </a:p>
          <a:p>
            <a:pPr marL="0" indent="0">
              <a:buNone/>
            </a:pPr>
            <a:r>
              <a:rPr lang="ja-JP" altLang="en-US" dirty="0" smtClean="0"/>
              <a:t>　</a:t>
            </a:r>
            <a:r>
              <a:rPr lang="ja-JP" altLang="en-US" b="1" u="sng" dirty="0" smtClean="0"/>
              <a:t>→</a:t>
            </a:r>
            <a:r>
              <a:rPr lang="en-US" altLang="ja-JP" b="1" u="sng" dirty="0" smtClean="0"/>
              <a:t>ADB</a:t>
            </a:r>
            <a:r>
              <a:rPr lang="ja-JP" altLang="en-US" b="1" u="sng" dirty="0" smtClean="0"/>
              <a:t>は今後、</a:t>
            </a:r>
            <a:r>
              <a:rPr lang="en-US" altLang="ja-JP" b="1" u="sng" dirty="0" smtClean="0"/>
              <a:t>GDP</a:t>
            </a:r>
            <a:r>
              <a:rPr lang="ja-JP" altLang="en-US" b="1" u="sng" dirty="0" smtClean="0"/>
              <a:t>が低い国へ積極的に融資すべきである。</a:t>
            </a:r>
            <a:endParaRPr lang="en-US" altLang="ja-JP" b="1" u="sng" dirty="0" smtClean="0"/>
          </a:p>
          <a:p>
            <a:pPr marL="0" indent="0">
              <a:buNone/>
            </a:pPr>
            <a:endParaRPr lang="en-US" altLang="ja-JP" dirty="0" smtClean="0"/>
          </a:p>
          <a:p>
            <a:r>
              <a:rPr lang="ja-JP" altLang="en-US" dirty="0" smtClean="0"/>
              <a:t>またその中でも輸送・通信セクターに有意な結果が出た。</a:t>
            </a:r>
            <a:endParaRPr lang="en-US" altLang="ja-JP" dirty="0" smtClean="0"/>
          </a:p>
          <a:p>
            <a:pPr marL="0" indent="0">
              <a:buNone/>
            </a:pPr>
            <a:r>
              <a:rPr lang="ja-JP" altLang="en-US" dirty="0" smtClean="0"/>
              <a:t>　</a:t>
            </a:r>
            <a:r>
              <a:rPr lang="ja-JP" altLang="en-US" b="1" u="sng" dirty="0" smtClean="0"/>
              <a:t>→</a:t>
            </a:r>
            <a:r>
              <a:rPr lang="en-US" altLang="ja-JP" b="1" u="sng" dirty="0" smtClean="0"/>
              <a:t>GDP</a:t>
            </a:r>
            <a:r>
              <a:rPr lang="ja-JP" altLang="en-US" b="1" u="sng" dirty="0" smtClean="0"/>
              <a:t>が低い国への融資は輸送・通信セクターを優先したほうが良い。</a:t>
            </a:r>
            <a:endParaRPr lang="en-US" altLang="ja-JP" b="1" u="sng" dirty="0" smtClean="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54385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結論②</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AIIB</a:t>
            </a:r>
            <a:r>
              <a:rPr kumimoji="1" lang="ja-JP" altLang="en-US" dirty="0" smtClean="0"/>
              <a:t>の設立を受けて</a:t>
            </a:r>
            <a:r>
              <a:rPr kumimoji="1" lang="en-US" altLang="ja-JP" dirty="0" smtClean="0"/>
              <a:t>ADB</a:t>
            </a:r>
            <a:r>
              <a:rPr kumimoji="1" lang="ja-JP" altLang="en-US" dirty="0" smtClean="0"/>
              <a:t>は業務の速度向上を</a:t>
            </a:r>
            <a:r>
              <a:rPr lang="ja-JP" altLang="en-US" dirty="0"/>
              <a:t>目指</a:t>
            </a:r>
            <a:r>
              <a:rPr lang="ja-JP" altLang="en-US" dirty="0" smtClean="0"/>
              <a:t>すとした。本研究では、</a:t>
            </a:r>
            <a:r>
              <a:rPr lang="en-US" altLang="ja-JP" dirty="0" smtClean="0"/>
              <a:t>ADB</a:t>
            </a:r>
            <a:r>
              <a:rPr lang="ja-JP" altLang="en-US" dirty="0" smtClean="0"/>
              <a:t>の融資はある程度の経済規模があると、経済成長に影響を与えることができないと結論している。</a:t>
            </a:r>
            <a:endParaRPr lang="en-US" altLang="ja-JP" dirty="0" smtClean="0"/>
          </a:p>
          <a:p>
            <a:pPr marL="0" indent="0">
              <a:buNone/>
            </a:pPr>
            <a:endParaRPr lang="en-US" altLang="ja-JP" dirty="0" smtClean="0"/>
          </a:p>
          <a:p>
            <a:pPr marL="0" indent="0">
              <a:buNone/>
            </a:pPr>
            <a:r>
              <a:rPr lang="ja-JP" altLang="en-US" dirty="0" smtClean="0"/>
              <a:t>　→</a:t>
            </a:r>
            <a:r>
              <a:rPr lang="ja-JP" altLang="en-US" b="1" u="sng" dirty="0" smtClean="0"/>
              <a:t>日本とアメリカは</a:t>
            </a:r>
            <a:r>
              <a:rPr lang="en-US" altLang="ja-JP" b="1" u="sng" dirty="0" smtClean="0"/>
              <a:t>AIIB</a:t>
            </a:r>
            <a:r>
              <a:rPr lang="ja-JP" altLang="en-US" b="1" u="sng" dirty="0" smtClean="0"/>
              <a:t>に加わらず、別の機関（</a:t>
            </a:r>
            <a:r>
              <a:rPr lang="en-US" altLang="ja-JP" b="1" u="sng" dirty="0" smtClean="0"/>
              <a:t>ADB</a:t>
            </a:r>
            <a:r>
              <a:rPr lang="ja-JP" altLang="en-US" b="1" u="sng" dirty="0" smtClean="0"/>
              <a:t>）の中心の国として競合し、また協力することで、発展途上国の経済成長をより促すことができるのではないか。</a:t>
            </a:r>
            <a:endParaRPr lang="en-US" altLang="ja-JP" b="1" u="sng" dirty="0" smtClean="0"/>
          </a:p>
          <a:p>
            <a:pPr marL="0" indent="0">
              <a:buNone/>
            </a:pPr>
            <a:endParaRPr kumimoji="1" lang="ja-JP" altLang="en-US" dirty="0"/>
          </a:p>
        </p:txBody>
      </p:sp>
    </p:spTree>
    <p:extLst>
      <p:ext uri="{BB962C8B-B14F-4D97-AF65-F5344CB8AC3E}">
        <p14:creationId xmlns:p14="http://schemas.microsoft.com/office/powerpoint/2010/main" val="29696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6977"/>
            <a:ext cx="10515600" cy="1325563"/>
          </a:xfrm>
        </p:spPr>
        <p:txBody>
          <a:bodyPr/>
          <a:lstStyle/>
          <a:p>
            <a:r>
              <a:rPr kumimoji="1" lang="ja-JP" altLang="en-US" dirty="0" smtClean="0"/>
              <a:t>１．研究動機・目的</a:t>
            </a:r>
            <a:endParaRPr kumimoji="1" lang="ja-JP" altLang="en-US" dirty="0"/>
          </a:p>
        </p:txBody>
      </p:sp>
      <p:sp>
        <p:nvSpPr>
          <p:cNvPr id="3" name="コンテンツ プレースホルダー 2"/>
          <p:cNvSpPr>
            <a:spLocks noGrp="1"/>
          </p:cNvSpPr>
          <p:nvPr>
            <p:ph idx="1"/>
          </p:nvPr>
        </p:nvSpPr>
        <p:spPr>
          <a:xfrm>
            <a:off x="567744" y="1258955"/>
            <a:ext cx="10984606" cy="5270634"/>
          </a:xfrm>
        </p:spPr>
        <p:txBody>
          <a:bodyPr>
            <a:normAutofit/>
          </a:bodyPr>
          <a:lstStyle/>
          <a:p>
            <a:r>
              <a:rPr kumimoji="1" lang="ja-JP" altLang="en-US" sz="3200" dirty="0" smtClean="0"/>
              <a:t>昨年</a:t>
            </a:r>
            <a:r>
              <a:rPr lang="en-US" altLang="ja-JP" dirty="0" smtClean="0"/>
              <a:t>10</a:t>
            </a:r>
            <a:r>
              <a:rPr kumimoji="1" lang="ja-JP" altLang="en-US" sz="3200" dirty="0" smtClean="0"/>
              <a:t>月、中国主導のアジアインフラ投資銀行（以下、</a:t>
            </a:r>
            <a:r>
              <a:rPr kumimoji="1" lang="en-US" altLang="ja-JP" sz="3200" dirty="0" smtClean="0"/>
              <a:t>AIIB</a:t>
            </a:r>
            <a:r>
              <a:rPr kumimoji="1" lang="ja-JP" altLang="en-US" sz="3200" dirty="0" smtClean="0"/>
              <a:t>）が</a:t>
            </a:r>
            <a:r>
              <a:rPr lang="ja-JP" altLang="en-US" sz="3200" dirty="0"/>
              <a:t>創設</a:t>
            </a:r>
            <a:r>
              <a:rPr lang="ja-JP" altLang="en-US" sz="3200" dirty="0" smtClean="0"/>
              <a:t>された</a:t>
            </a:r>
            <a:endParaRPr lang="en-US" altLang="ja-JP" sz="3200" dirty="0" smtClean="0"/>
          </a:p>
          <a:p>
            <a:pPr marL="0" indent="0">
              <a:buNone/>
            </a:pPr>
            <a:r>
              <a:rPr kumimoji="1" lang="ja-JP" altLang="en-US" sz="3200" dirty="0" smtClean="0"/>
              <a:t>　→なぜ日本はそれに不参加の意思を表明したのか。</a:t>
            </a:r>
            <a:endParaRPr kumimoji="1" lang="en-US" altLang="ja-JP" sz="3200" dirty="0" smtClean="0"/>
          </a:p>
          <a:p>
            <a:pPr marL="0" indent="0">
              <a:buNone/>
            </a:pPr>
            <a:r>
              <a:rPr lang="ja-JP" altLang="en-US" sz="3200" dirty="0"/>
              <a:t>　</a:t>
            </a:r>
            <a:r>
              <a:rPr lang="ja-JP" altLang="en-US" sz="3200" dirty="0" smtClean="0"/>
              <a:t>　→日本がアメリカとともに最大出資国として参加しているアジ</a:t>
            </a:r>
            <a:r>
              <a:rPr lang="ja-JP" altLang="en-US" dirty="0"/>
              <a:t>　</a:t>
            </a:r>
            <a:r>
              <a:rPr lang="ja-JP" altLang="en-US" dirty="0" smtClean="0"/>
              <a:t>　</a:t>
            </a:r>
            <a:endParaRPr lang="en-US" altLang="ja-JP" dirty="0" smtClean="0"/>
          </a:p>
          <a:p>
            <a:pPr marL="0" indent="0">
              <a:buNone/>
            </a:pPr>
            <a:r>
              <a:rPr lang="ja-JP" altLang="en-US" sz="3200" dirty="0"/>
              <a:t>　</a:t>
            </a:r>
            <a:r>
              <a:rPr lang="ja-JP" altLang="en-US" sz="3200" dirty="0" smtClean="0"/>
              <a:t>　　　ア開発銀行（以下、</a:t>
            </a:r>
            <a:r>
              <a:rPr lang="en-US" altLang="ja-JP" sz="3200" dirty="0" smtClean="0"/>
              <a:t>ADB</a:t>
            </a:r>
            <a:r>
              <a:rPr lang="ja-JP" altLang="en-US" sz="3200" dirty="0" smtClean="0"/>
              <a:t>）に何か理由があるのではないか</a:t>
            </a:r>
            <a:endParaRPr lang="en-US" altLang="ja-JP" sz="3200" dirty="0" smtClean="0"/>
          </a:p>
          <a:p>
            <a:pPr marL="0" indent="0">
              <a:buNone/>
            </a:pPr>
            <a:r>
              <a:rPr lang="ja-JP" altLang="en-US" sz="3200" dirty="0"/>
              <a:t>　</a:t>
            </a:r>
            <a:r>
              <a:rPr lang="ja-JP" altLang="en-US" sz="3200" dirty="0" smtClean="0"/>
              <a:t>　　→</a:t>
            </a:r>
            <a:r>
              <a:rPr lang="en-US" altLang="ja-JP" sz="3200" dirty="0" smtClean="0"/>
              <a:t>ADB</a:t>
            </a:r>
            <a:r>
              <a:rPr lang="ja-JP" altLang="en-US" dirty="0" smtClean="0"/>
              <a:t>が</a:t>
            </a:r>
            <a:r>
              <a:rPr lang="ja-JP" altLang="en-US" sz="3200" dirty="0" smtClean="0"/>
              <a:t>参加国に与える影響から何かわかるのではないか</a:t>
            </a:r>
            <a:endParaRPr lang="en-US" altLang="ja-JP" sz="3200" dirty="0"/>
          </a:p>
          <a:p>
            <a:pPr marL="0" indent="0">
              <a:buNone/>
            </a:pPr>
            <a:r>
              <a:rPr lang="ja-JP" altLang="en-US" dirty="0"/>
              <a:t>先述の</a:t>
            </a:r>
            <a:r>
              <a:rPr lang="ja-JP" altLang="en-US" dirty="0" smtClean="0"/>
              <a:t>とおり、</a:t>
            </a:r>
            <a:r>
              <a:rPr lang="en-US" altLang="ja-JP" dirty="0" smtClean="0"/>
              <a:t>ADB</a:t>
            </a:r>
            <a:r>
              <a:rPr lang="ja-JP" altLang="en-US" dirty="0"/>
              <a:t>について研究する。本研究では、</a:t>
            </a:r>
            <a:r>
              <a:rPr lang="en-US" altLang="ja-JP" dirty="0"/>
              <a:t>ADB</a:t>
            </a:r>
            <a:r>
              <a:rPr lang="ja-JP" altLang="en-US" dirty="0" err="1"/>
              <a:t>が融</a:t>
            </a:r>
            <a:r>
              <a:rPr lang="ja-JP" altLang="en-US" dirty="0"/>
              <a:t>資した</a:t>
            </a:r>
            <a:r>
              <a:rPr lang="ja-JP" altLang="en-US" dirty="0" smtClean="0"/>
              <a:t>国の</a:t>
            </a:r>
            <a:r>
              <a:rPr lang="en-US" altLang="ja-JP" dirty="0" smtClean="0"/>
              <a:t>GDP</a:t>
            </a:r>
            <a:r>
              <a:rPr lang="ja-JP" altLang="en-US" dirty="0" smtClean="0"/>
              <a:t>（経済成長）に影響</a:t>
            </a:r>
            <a:r>
              <a:rPr lang="ja-JP" altLang="en-US" dirty="0"/>
              <a:t>をもたらしているのか、回帰分析を用いて検証する。</a:t>
            </a:r>
            <a:endParaRPr lang="en-US" altLang="ja-JP" dirty="0"/>
          </a:p>
          <a:p>
            <a:pPr marL="0" indent="0">
              <a:buNone/>
            </a:pPr>
            <a:endParaRPr kumimoji="1" lang="en-US" altLang="ja-JP" dirty="0" smtClean="0"/>
          </a:p>
          <a:p>
            <a:endParaRPr kumimoji="1" lang="en-US" altLang="ja-JP" dirty="0" smtClean="0"/>
          </a:p>
        </p:txBody>
      </p:sp>
    </p:spTree>
    <p:extLst>
      <p:ext uri="{BB962C8B-B14F-4D97-AF65-F5344CB8AC3E}">
        <p14:creationId xmlns:p14="http://schemas.microsoft.com/office/powerpoint/2010/main" val="4700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本研究</a:t>
            </a:r>
            <a:r>
              <a:rPr lang="ja-JP" altLang="en-US" dirty="0" smtClean="0"/>
              <a:t>の</a:t>
            </a:r>
            <a:r>
              <a:rPr lang="ja-JP" altLang="en-US" dirty="0"/>
              <a:t>問題点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結果、分析した７か国のうち、バングラデシュを除く６か国において</a:t>
            </a:r>
            <a:r>
              <a:rPr kumimoji="1" lang="en-US" altLang="ja-JP" dirty="0" smtClean="0"/>
              <a:t>ADB</a:t>
            </a:r>
            <a:r>
              <a:rPr lang="ja-JP" altLang="en-US" dirty="0" smtClean="0"/>
              <a:t>は貢献できてないとでたが、その他の国ではどうなのかを分析する必要がある。</a:t>
            </a:r>
            <a:endParaRPr lang="en-US" altLang="ja-JP" dirty="0" smtClean="0"/>
          </a:p>
          <a:p>
            <a:r>
              <a:rPr lang="ja-JP" altLang="en-US" dirty="0" smtClean="0"/>
              <a:t>バングラデシュが有意に出た理由として</a:t>
            </a:r>
            <a:r>
              <a:rPr lang="en-US" altLang="ja-JP" dirty="0" smtClean="0"/>
              <a:t>GDP</a:t>
            </a:r>
            <a:r>
              <a:rPr lang="ja-JP" altLang="en-US" dirty="0" smtClean="0"/>
              <a:t>を挙げたが、他の要素も関係しているのではないか。</a:t>
            </a:r>
            <a:endParaRPr lang="en-US" altLang="ja-JP" dirty="0" smtClean="0"/>
          </a:p>
          <a:p>
            <a:pPr marL="0" indent="0">
              <a:buNone/>
            </a:pPr>
            <a:endParaRPr lang="en-US" altLang="ja-JP" dirty="0" smtClean="0"/>
          </a:p>
          <a:p>
            <a:pPr marL="0" indent="0">
              <a:buNone/>
            </a:pPr>
            <a:r>
              <a:rPr kumimoji="1" lang="ja-JP" altLang="en-US" dirty="0" smtClean="0"/>
              <a:t>→今後も継続して研究を進めていく必要がある。</a:t>
            </a:r>
            <a:endParaRPr kumimoji="1" lang="en-US" altLang="ja-JP" dirty="0" smtClean="0"/>
          </a:p>
          <a:p>
            <a:pPr marL="0" indent="0">
              <a:buNone/>
            </a:pPr>
            <a:endParaRPr lang="en-US" altLang="ja-JP" dirty="0"/>
          </a:p>
          <a:p>
            <a:pPr marL="0" indent="0">
              <a:buNone/>
            </a:pPr>
            <a:endParaRPr kumimoji="1" lang="en-US" altLang="ja-JP" dirty="0" smtClean="0"/>
          </a:p>
          <a:p>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7990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アジア開発銀行　</a:t>
            </a:r>
            <a:r>
              <a:rPr kumimoji="1" lang="en-US" altLang="ja-JP" dirty="0" smtClean="0"/>
              <a:t>『</a:t>
            </a:r>
            <a:r>
              <a:rPr kumimoji="1" lang="ja-JP" altLang="en-US" dirty="0" smtClean="0"/>
              <a:t>年次報告１９９９</a:t>
            </a:r>
            <a:r>
              <a:rPr kumimoji="1" lang="en-US" altLang="ja-JP" dirty="0" smtClean="0"/>
              <a:t>』</a:t>
            </a:r>
            <a:r>
              <a:rPr kumimoji="1" lang="ja-JP" altLang="en-US" dirty="0" smtClean="0"/>
              <a:t>～</a:t>
            </a:r>
            <a:r>
              <a:rPr lang="en-US" altLang="ja-JP" dirty="0" smtClean="0"/>
              <a:t>『</a:t>
            </a:r>
            <a:r>
              <a:rPr lang="ja-JP" altLang="en-US" dirty="0" smtClean="0"/>
              <a:t>年次報告２０１１</a:t>
            </a:r>
            <a:r>
              <a:rPr lang="en-US" altLang="ja-JP" dirty="0" smtClean="0"/>
              <a:t>』</a:t>
            </a:r>
            <a:r>
              <a:rPr lang="ja-JP" altLang="en-US" dirty="0" smtClean="0"/>
              <a:t>（</a:t>
            </a:r>
            <a:r>
              <a:rPr lang="en-US" altLang="ja-JP" dirty="0"/>
              <a:t>http://www.adb.org/</a:t>
            </a:r>
            <a:r>
              <a:rPr lang="ja-JP" altLang="en-US" dirty="0" smtClean="0"/>
              <a:t>）</a:t>
            </a:r>
            <a:endParaRPr lang="en-US" altLang="ja-JP" dirty="0" smtClean="0"/>
          </a:p>
          <a:p>
            <a:endParaRPr kumimoji="1" lang="en-US" altLang="ja-JP" dirty="0"/>
          </a:p>
          <a:p>
            <a:r>
              <a:rPr lang="ja-JP" altLang="en-US" dirty="0" smtClean="0"/>
              <a:t>外務省</a:t>
            </a:r>
            <a:r>
              <a:rPr lang="en-US" altLang="ja-JP" dirty="0" smtClean="0"/>
              <a:t>HP</a:t>
            </a:r>
            <a:r>
              <a:rPr lang="ja-JP" altLang="en-US" dirty="0" smtClean="0"/>
              <a:t>（</a:t>
            </a:r>
            <a:r>
              <a:rPr lang="en-US" altLang="ja-JP" dirty="0">
                <a:hlinkClick r:id="rId2"/>
              </a:rPr>
              <a:t>http://www.mofa.go.jp/mofaj/index.html</a:t>
            </a:r>
            <a:r>
              <a:rPr lang="ja-JP" altLang="en-US" dirty="0" smtClean="0"/>
              <a:t>）</a:t>
            </a:r>
            <a:endParaRPr lang="en-US" altLang="ja-JP" dirty="0" smtClean="0"/>
          </a:p>
          <a:p>
            <a:endParaRPr lang="en-US" altLang="ja-JP" dirty="0"/>
          </a:p>
          <a:p>
            <a:r>
              <a:rPr lang="ja-JP" altLang="en-US" dirty="0" smtClean="0"/>
              <a:t>世界経済のネタ帳（</a:t>
            </a:r>
            <a:r>
              <a:rPr lang="en-US" altLang="ja-JP" dirty="0"/>
              <a:t>http://ecodb.net/</a:t>
            </a:r>
            <a:r>
              <a:rPr lang="ja-JP" altLang="en-US" dirty="0" smtClean="0"/>
              <a:t>）</a:t>
            </a:r>
            <a:endParaRPr lang="en-US" altLang="ja-JP" dirty="0" smtClean="0"/>
          </a:p>
          <a:p>
            <a:endParaRPr kumimoji="1" lang="en-US" altLang="ja-JP" dirty="0" smtClean="0"/>
          </a:p>
        </p:txBody>
      </p:sp>
    </p:spTree>
    <p:extLst>
      <p:ext uri="{BB962C8B-B14F-4D97-AF65-F5344CB8AC3E}">
        <p14:creationId xmlns:p14="http://schemas.microsoft.com/office/powerpoint/2010/main" val="52068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0926" y="1313805"/>
            <a:ext cx="10515600" cy="1325563"/>
          </a:xfrm>
        </p:spPr>
        <p:txBody>
          <a:bodyPr/>
          <a:lstStyle/>
          <a:p>
            <a:r>
              <a:rPr lang="ja-JP" altLang="en-US" dirty="0" smtClean="0"/>
              <a:t>２．アジア</a:t>
            </a:r>
            <a:r>
              <a:rPr lang="ja-JP" altLang="en-US" dirty="0"/>
              <a:t>開発</a:t>
            </a:r>
            <a:r>
              <a:rPr lang="ja-JP" altLang="en-US" dirty="0" smtClean="0"/>
              <a:t>銀行（</a:t>
            </a:r>
            <a:r>
              <a:rPr lang="en-US" altLang="ja-JP" dirty="0" smtClean="0"/>
              <a:t>ADB)</a:t>
            </a:r>
            <a:r>
              <a:rPr lang="ja-JP" altLang="en-US" dirty="0" smtClean="0"/>
              <a:t>とアジアインフラ投資銀行（</a:t>
            </a:r>
            <a:r>
              <a:rPr lang="en-US" altLang="ja-JP" dirty="0" smtClean="0"/>
              <a:t>AIIB)</a:t>
            </a:r>
            <a:endParaRPr kumimoji="1" lang="ja-JP" altLang="en-US" dirty="0"/>
          </a:p>
        </p:txBody>
      </p:sp>
      <p:sp>
        <p:nvSpPr>
          <p:cNvPr id="3" name="タイトル 1"/>
          <p:cNvSpPr txBox="1">
            <a:spLocks/>
          </p:cNvSpPr>
          <p:nvPr/>
        </p:nvSpPr>
        <p:spPr>
          <a:xfrm>
            <a:off x="532072" y="27059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Tree>
    <p:extLst>
      <p:ext uri="{BB962C8B-B14F-4D97-AF65-F5344CB8AC3E}">
        <p14:creationId xmlns:p14="http://schemas.microsoft.com/office/powerpoint/2010/main" val="4288208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アジア開発</a:t>
            </a:r>
            <a:r>
              <a:rPr lang="ja-JP" altLang="en-US" dirty="0" smtClean="0"/>
              <a:t>銀行（</a:t>
            </a:r>
            <a:r>
              <a:rPr lang="en-US" altLang="ja-JP" dirty="0" smtClean="0"/>
              <a:t>ADB</a:t>
            </a:r>
            <a:r>
              <a:rPr lang="ja-JP" altLang="en-US" dirty="0" smtClean="0"/>
              <a:t>）</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1966</a:t>
            </a:r>
            <a:r>
              <a:rPr kumimoji="1" lang="ja-JP" altLang="en-US" dirty="0" smtClean="0"/>
              <a:t>年に発足した国際開発金融機関</a:t>
            </a:r>
            <a:r>
              <a:rPr lang="ja-JP" altLang="en-US" dirty="0"/>
              <a:t>。現在</a:t>
            </a:r>
            <a:r>
              <a:rPr lang="en-US" altLang="ja-JP" dirty="0"/>
              <a:t>67</a:t>
            </a:r>
            <a:r>
              <a:rPr lang="ja-JP" altLang="en-US" dirty="0"/>
              <a:t>の国と地域が加盟して</a:t>
            </a:r>
            <a:r>
              <a:rPr lang="ja-JP" altLang="en-US" dirty="0" smtClean="0"/>
              <a:t>いる。</a:t>
            </a:r>
            <a:endParaRPr kumimoji="1" lang="en-US" altLang="ja-JP" dirty="0" smtClean="0"/>
          </a:p>
          <a:p>
            <a:endParaRPr kumimoji="1" lang="en-US" altLang="ja-JP" dirty="0" smtClean="0"/>
          </a:p>
          <a:p>
            <a:r>
              <a:rPr lang="ja-JP" altLang="en-US" dirty="0"/>
              <a:t>日本</a:t>
            </a:r>
            <a:r>
              <a:rPr lang="ja-JP" altLang="en-US" dirty="0" smtClean="0"/>
              <a:t>とアメリカが最大出資国で</a:t>
            </a:r>
            <a:r>
              <a:rPr lang="en-US" altLang="ja-JP" dirty="0" smtClean="0"/>
              <a:t>ADB</a:t>
            </a:r>
            <a:r>
              <a:rPr lang="ja-JP" altLang="en-US" dirty="0" smtClean="0"/>
              <a:t>の職員のうち最も多い国籍は日本人また、歴代総裁は全員日本人。</a:t>
            </a:r>
            <a:endParaRPr lang="en-US" altLang="ja-JP" dirty="0" smtClean="0"/>
          </a:p>
          <a:p>
            <a:endParaRPr lang="en-US" altLang="ja-JP" dirty="0" smtClean="0"/>
          </a:p>
          <a:p>
            <a:r>
              <a:rPr kumimoji="1" lang="ja-JP" altLang="en-US" dirty="0" smtClean="0"/>
              <a:t>本部はフィリピン</a:t>
            </a:r>
            <a:r>
              <a:rPr lang="ja-JP" altLang="en-US" dirty="0" smtClean="0"/>
              <a:t>のマンダルーヨン市。</a:t>
            </a:r>
            <a:endParaRPr kumimoji="1" lang="ja-JP" altLang="en-US" dirty="0"/>
          </a:p>
        </p:txBody>
      </p:sp>
    </p:spTree>
    <p:extLst>
      <p:ext uri="{BB962C8B-B14F-4D97-AF65-F5344CB8AC3E}">
        <p14:creationId xmlns:p14="http://schemas.microsoft.com/office/powerpoint/2010/main" val="6683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アジアインフラ投資銀行（</a:t>
            </a:r>
            <a:r>
              <a:rPr kumimoji="1" lang="en-US" altLang="ja-JP" dirty="0" smtClean="0"/>
              <a:t>AIIB)</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2014</a:t>
            </a:r>
            <a:r>
              <a:rPr kumimoji="1" lang="ja-JP" altLang="en-US" dirty="0" smtClean="0"/>
              <a:t>年</a:t>
            </a:r>
            <a:r>
              <a:rPr kumimoji="1" lang="en-US" altLang="ja-JP" dirty="0" smtClean="0"/>
              <a:t>10</a:t>
            </a:r>
            <a:r>
              <a:rPr kumimoji="1" lang="ja-JP" altLang="en-US" dirty="0" smtClean="0"/>
              <a:t>月</a:t>
            </a:r>
            <a:r>
              <a:rPr kumimoji="1" lang="en-US" altLang="ja-JP" dirty="0" smtClean="0"/>
              <a:t>24</a:t>
            </a:r>
            <a:r>
              <a:rPr kumimoji="1" lang="ja-JP" altLang="en-US" dirty="0" smtClean="0"/>
              <a:t>日</a:t>
            </a:r>
            <a:r>
              <a:rPr lang="ja-JP" altLang="en-US" dirty="0" smtClean="0"/>
              <a:t>に設立。現在</a:t>
            </a:r>
            <a:r>
              <a:rPr lang="en-US" altLang="ja-JP" dirty="0" smtClean="0"/>
              <a:t>57</a:t>
            </a:r>
            <a:r>
              <a:rPr lang="ja-JP" altLang="en-US" dirty="0" smtClean="0"/>
              <a:t>か国が参加している国際開発金融機関。</a:t>
            </a:r>
            <a:endParaRPr lang="en-US" altLang="ja-JP" dirty="0" smtClean="0"/>
          </a:p>
          <a:p>
            <a:endParaRPr kumimoji="1" lang="en-US" altLang="ja-JP" dirty="0"/>
          </a:p>
          <a:p>
            <a:r>
              <a:rPr lang="en-US" altLang="ja-JP" dirty="0"/>
              <a:t>2015</a:t>
            </a:r>
            <a:r>
              <a:rPr lang="ja-JP" altLang="en-US" dirty="0" smtClean="0"/>
              <a:t>年末に業務開始予定。</a:t>
            </a:r>
            <a:endParaRPr lang="en-US" altLang="ja-JP" dirty="0" smtClean="0"/>
          </a:p>
          <a:p>
            <a:endParaRPr kumimoji="1" lang="en-US" altLang="ja-JP" dirty="0"/>
          </a:p>
          <a:p>
            <a:r>
              <a:rPr lang="ja-JP" altLang="en-US" dirty="0" smtClean="0"/>
              <a:t>中国が主導で本部は北京。</a:t>
            </a:r>
            <a:endParaRPr kumimoji="1" lang="en-US" altLang="ja-JP" dirty="0" smtClean="0"/>
          </a:p>
        </p:txBody>
      </p:sp>
    </p:spTree>
    <p:extLst>
      <p:ext uri="{BB962C8B-B14F-4D97-AF65-F5344CB8AC3E}">
        <p14:creationId xmlns:p14="http://schemas.microsoft.com/office/powerpoint/2010/main" val="14520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２</a:t>
            </a:r>
            <a:r>
              <a:rPr lang="ja-JP" altLang="en-US" dirty="0"/>
              <a:t>つ</a:t>
            </a:r>
            <a:r>
              <a:rPr kumimoji="1" lang="ja-JP" altLang="en-US" dirty="0" smtClean="0"/>
              <a:t>の機関（</a:t>
            </a:r>
            <a:r>
              <a:rPr kumimoji="1" lang="en-US" altLang="ja-JP" dirty="0" smtClean="0"/>
              <a:t>ADB</a:t>
            </a:r>
            <a:r>
              <a:rPr kumimoji="1" lang="ja-JP" altLang="en-US" dirty="0" smtClean="0"/>
              <a:t>と</a:t>
            </a:r>
            <a:r>
              <a:rPr kumimoji="1" lang="en-US" altLang="ja-JP" dirty="0" smtClean="0"/>
              <a:t>AIIB)</a:t>
            </a:r>
            <a:r>
              <a:rPr kumimoji="1" lang="ja-JP" altLang="en-US" dirty="0" smtClean="0"/>
              <a:t>の比較</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00965899"/>
              </p:ext>
            </p:extLst>
          </p:nvPr>
        </p:nvGraphicFramePr>
        <p:xfrm>
          <a:off x="386367" y="1584100"/>
          <a:ext cx="11449317" cy="4610638"/>
        </p:xfrm>
        <a:graphic>
          <a:graphicData uri="http://schemas.openxmlformats.org/drawingml/2006/table">
            <a:tbl>
              <a:tblPr firstRow="1" bandRow="1">
                <a:tableStyleId>{21E4AEA4-8DFA-4A89-87EB-49C32662AFE0}</a:tableStyleId>
              </a:tblPr>
              <a:tblGrid>
                <a:gridCol w="2614410"/>
                <a:gridCol w="4108361"/>
                <a:gridCol w="4726546"/>
              </a:tblGrid>
              <a:tr h="675697">
                <a:tc>
                  <a:txBody>
                    <a:bodyPr/>
                    <a:lstStyle/>
                    <a:p>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アジア開発銀行（</a:t>
                      </a:r>
                      <a:r>
                        <a:rPr kumimoji="1" lang="en-US" altLang="ja-JP" sz="2800" dirty="0" smtClean="0">
                          <a:latin typeface="HGPｺﾞｼｯｸM" panose="020B0600000000000000" pitchFamily="50" charset="-128"/>
                          <a:ea typeface="HGPｺﾞｼｯｸM" panose="020B0600000000000000" pitchFamily="50" charset="-128"/>
                        </a:rPr>
                        <a:t>ADB)</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アジアインフラ投資銀行（</a:t>
                      </a:r>
                      <a:r>
                        <a:rPr kumimoji="1" lang="en-US" altLang="ja-JP" sz="2800" dirty="0" smtClean="0">
                          <a:latin typeface="HGPｺﾞｼｯｸM" panose="020B0600000000000000" pitchFamily="50" charset="-128"/>
                          <a:ea typeface="HGPｺﾞｼｯｸM" panose="020B0600000000000000" pitchFamily="50" charset="-128"/>
                        </a:rPr>
                        <a:t>AIIB)</a:t>
                      </a:r>
                      <a:endParaRPr kumimoji="1" lang="ja-JP" altLang="en-US" sz="2800" dirty="0">
                        <a:latin typeface="HGPｺﾞｼｯｸM" panose="020B0600000000000000" pitchFamily="50" charset="-128"/>
                        <a:ea typeface="HGPｺﾞｼｯｸM" panose="020B0600000000000000" pitchFamily="50" charset="-128"/>
                      </a:endParaRPr>
                    </a:p>
                  </a:txBody>
                  <a:tcPr/>
                </a:tc>
              </a:tr>
              <a:tr h="675697">
                <a:tc>
                  <a:txBody>
                    <a:bodyPr/>
                    <a:lstStyle/>
                    <a:p>
                      <a:r>
                        <a:rPr kumimoji="1" lang="ja-JP" altLang="en-US" sz="2800" dirty="0" smtClean="0">
                          <a:latin typeface="HGPｺﾞｼｯｸM" panose="020B0600000000000000" pitchFamily="50" charset="-128"/>
                          <a:ea typeface="HGPｺﾞｼｯｸM" panose="020B0600000000000000" pitchFamily="50" charset="-128"/>
                        </a:rPr>
                        <a:t>中心となる国</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日本・アメリカ</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中国</a:t>
                      </a:r>
                      <a:endParaRPr kumimoji="1" lang="ja-JP" altLang="en-US" sz="2800" dirty="0">
                        <a:latin typeface="HGPｺﾞｼｯｸM" panose="020B0600000000000000" pitchFamily="50" charset="-128"/>
                        <a:ea typeface="HGPｺﾞｼｯｸM" panose="020B0600000000000000" pitchFamily="50" charset="-128"/>
                      </a:endParaRPr>
                    </a:p>
                  </a:txBody>
                  <a:tcPr/>
                </a:tc>
              </a:tr>
              <a:tr h="675697">
                <a:tc>
                  <a:txBody>
                    <a:bodyPr/>
                    <a:lstStyle/>
                    <a:p>
                      <a:r>
                        <a:rPr kumimoji="1" lang="ja-JP" altLang="en-US" sz="2800" dirty="0" smtClean="0">
                          <a:latin typeface="HGPｺﾞｼｯｸM" panose="020B0600000000000000" pitchFamily="50" charset="-128"/>
                          <a:ea typeface="HGPｺﾞｼｯｸM" panose="020B0600000000000000" pitchFamily="50" charset="-128"/>
                        </a:rPr>
                        <a:t>本部</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マンダルーヨン（フィリピン）</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北京（中国）</a:t>
                      </a:r>
                      <a:endParaRPr kumimoji="1" lang="ja-JP" altLang="en-US" sz="2800" dirty="0">
                        <a:latin typeface="HGPｺﾞｼｯｸM" panose="020B0600000000000000" pitchFamily="50" charset="-128"/>
                        <a:ea typeface="HGPｺﾞｼｯｸM" panose="020B0600000000000000" pitchFamily="50" charset="-128"/>
                      </a:endParaRPr>
                    </a:p>
                  </a:txBody>
                  <a:tcPr/>
                </a:tc>
              </a:tr>
              <a:tr h="1232153">
                <a:tc>
                  <a:txBody>
                    <a:bodyPr/>
                    <a:lstStyle/>
                    <a:p>
                      <a:r>
                        <a:rPr kumimoji="1" lang="ja-JP" altLang="en-US" sz="2800" dirty="0" smtClean="0">
                          <a:latin typeface="HGPｺﾞｼｯｸM" panose="020B0600000000000000" pitchFamily="50" charset="-128"/>
                          <a:ea typeface="HGPｺﾞｼｯｸM" panose="020B0600000000000000" pitchFamily="50" charset="-128"/>
                        </a:rPr>
                        <a:t>加盟国</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800" dirty="0" smtClean="0">
                          <a:latin typeface="HGPｺﾞｼｯｸM" panose="020B0600000000000000" pitchFamily="50" charset="-128"/>
                          <a:ea typeface="HGPｺﾞｼｯｸM" panose="020B0600000000000000" pitchFamily="50" charset="-128"/>
                        </a:rPr>
                        <a:t>67</a:t>
                      </a:r>
                      <a:r>
                        <a:rPr kumimoji="1" lang="ja-JP" altLang="en-US" sz="2800" dirty="0" smtClean="0">
                          <a:latin typeface="HGPｺﾞｼｯｸM" panose="020B0600000000000000" pitchFamily="50" charset="-128"/>
                          <a:ea typeface="HGPｺﾞｼｯｸM" panose="020B0600000000000000" pitchFamily="50" charset="-128"/>
                        </a:rPr>
                        <a:t>か国／地域</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800" dirty="0" smtClean="0">
                          <a:latin typeface="HGPｺﾞｼｯｸM" panose="020B0600000000000000" pitchFamily="50" charset="-128"/>
                          <a:ea typeface="HGPｺﾞｼｯｸM" panose="020B0600000000000000" pitchFamily="50" charset="-128"/>
                        </a:rPr>
                        <a:t>57</a:t>
                      </a:r>
                      <a:r>
                        <a:rPr kumimoji="1" lang="ja-JP" altLang="en-US" sz="2800" dirty="0" smtClean="0">
                          <a:latin typeface="HGPｺﾞｼｯｸM" panose="020B0600000000000000" pitchFamily="50" charset="-128"/>
                          <a:ea typeface="HGPｺﾞｼｯｸM" panose="020B0600000000000000" pitchFamily="50" charset="-128"/>
                        </a:rPr>
                        <a:t>か国</a:t>
                      </a:r>
                      <a:r>
                        <a:rPr kumimoji="1" lang="en-US" altLang="ja-JP" sz="2800" dirty="0" smtClean="0">
                          <a:latin typeface="HGPｺﾞｼｯｸM" panose="020B0600000000000000" pitchFamily="50" charset="-128"/>
                          <a:ea typeface="HGPｺﾞｼｯｸM" panose="020B0600000000000000" pitchFamily="50" charset="-128"/>
                        </a:rPr>
                        <a:t>※</a:t>
                      </a:r>
                      <a:r>
                        <a:rPr kumimoji="1" lang="ja-JP" altLang="en-US" sz="2800" dirty="0" smtClean="0">
                          <a:latin typeface="HGPｺﾞｼｯｸM" panose="020B0600000000000000" pitchFamily="50" charset="-128"/>
                          <a:ea typeface="HGPｺﾞｼｯｸM" panose="020B0600000000000000" pitchFamily="50" charset="-128"/>
                        </a:rPr>
                        <a:t>このうち</a:t>
                      </a:r>
                      <a:r>
                        <a:rPr kumimoji="1" lang="en-US" altLang="ja-JP" sz="2800" dirty="0" smtClean="0">
                          <a:latin typeface="HGPｺﾞｼｯｸM" panose="020B0600000000000000" pitchFamily="50" charset="-128"/>
                          <a:ea typeface="HGPｺﾞｼｯｸM" panose="020B0600000000000000" pitchFamily="50" charset="-128"/>
                        </a:rPr>
                        <a:t>41</a:t>
                      </a:r>
                      <a:r>
                        <a:rPr kumimoji="1" lang="ja-JP" altLang="en-US" sz="2800" dirty="0" smtClean="0">
                          <a:latin typeface="HGPｺﾞｼｯｸM" panose="020B0600000000000000" pitchFamily="50" charset="-128"/>
                          <a:ea typeface="HGPｺﾞｼｯｸM" panose="020B0600000000000000" pitchFamily="50" charset="-128"/>
                        </a:rPr>
                        <a:t>か国が</a:t>
                      </a:r>
                      <a:r>
                        <a:rPr kumimoji="1" lang="en-US" altLang="ja-JP" sz="2800" dirty="0" smtClean="0">
                          <a:latin typeface="HGPｺﾞｼｯｸM" panose="020B0600000000000000" pitchFamily="50" charset="-128"/>
                          <a:ea typeface="HGPｺﾞｼｯｸM" panose="020B0600000000000000" pitchFamily="50" charset="-128"/>
                        </a:rPr>
                        <a:t>ADB</a:t>
                      </a:r>
                      <a:r>
                        <a:rPr kumimoji="1" lang="ja-JP" altLang="en-US" sz="2800" dirty="0" smtClean="0">
                          <a:latin typeface="HGPｺﾞｼｯｸM" panose="020B0600000000000000" pitchFamily="50" charset="-128"/>
                          <a:ea typeface="HGPｺﾞｼｯｸM" panose="020B0600000000000000" pitchFamily="50" charset="-128"/>
                        </a:rPr>
                        <a:t>参加国</a:t>
                      </a:r>
                      <a:endParaRPr kumimoji="1" lang="ja-JP" altLang="en-US" sz="2800" dirty="0">
                        <a:latin typeface="HGPｺﾞｼｯｸM" panose="020B0600000000000000" pitchFamily="50" charset="-128"/>
                        <a:ea typeface="HGPｺﾞｼｯｸM" panose="020B0600000000000000" pitchFamily="50" charset="-128"/>
                      </a:endParaRPr>
                    </a:p>
                  </a:txBody>
                  <a:tcPr/>
                </a:tc>
              </a:tr>
              <a:tr h="675697">
                <a:tc>
                  <a:txBody>
                    <a:bodyPr/>
                    <a:lstStyle/>
                    <a:p>
                      <a:r>
                        <a:rPr kumimoji="1" lang="ja-JP" altLang="en-US" sz="2800" dirty="0" smtClean="0">
                          <a:latin typeface="HGPｺﾞｼｯｸM" panose="020B0600000000000000" pitchFamily="50" charset="-128"/>
                          <a:ea typeface="HGPｺﾞｼｯｸM" panose="020B0600000000000000" pitchFamily="50" charset="-128"/>
                        </a:rPr>
                        <a:t>資本金</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en-US" altLang="ja-JP" sz="2800" dirty="0" smtClean="0">
                          <a:latin typeface="HGPｺﾞｼｯｸM" panose="020B0600000000000000" pitchFamily="50" charset="-128"/>
                          <a:ea typeface="HGPｺﾞｼｯｸM" panose="020B0600000000000000" pitchFamily="50" charset="-128"/>
                        </a:rPr>
                        <a:t>1635</a:t>
                      </a:r>
                      <a:r>
                        <a:rPr kumimoji="1" lang="ja-JP" altLang="en-US" sz="2800" dirty="0" smtClean="0">
                          <a:latin typeface="HGPｺﾞｼｯｸM" panose="020B0600000000000000" pitchFamily="50" charset="-128"/>
                          <a:ea typeface="HGPｺﾞｼｯｸM" panose="020B0600000000000000" pitchFamily="50" charset="-128"/>
                        </a:rPr>
                        <a:t>億ドル</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HGPｺﾞｼｯｸM" panose="020B0600000000000000" pitchFamily="50" charset="-128"/>
                          <a:ea typeface="HGPｺﾞｼｯｸM" panose="020B0600000000000000" pitchFamily="50" charset="-128"/>
                        </a:rPr>
                        <a:t>500</a:t>
                      </a:r>
                      <a:r>
                        <a:rPr kumimoji="1" lang="ja-JP" altLang="en-US" sz="2800" dirty="0" smtClean="0">
                          <a:latin typeface="HGPｺﾞｼｯｸM" panose="020B0600000000000000" pitchFamily="50" charset="-128"/>
                          <a:ea typeface="HGPｺﾞｼｯｸM" panose="020B0600000000000000" pitchFamily="50" charset="-128"/>
                        </a:rPr>
                        <a:t>億ドル（当初）</a:t>
                      </a:r>
                    </a:p>
                  </a:txBody>
                  <a:tcPr/>
                </a:tc>
              </a:tr>
              <a:tr h="675697">
                <a:tc>
                  <a:txBody>
                    <a:bodyPr/>
                    <a:lstStyle/>
                    <a:p>
                      <a:r>
                        <a:rPr kumimoji="1" lang="ja-JP" altLang="en-US" sz="2800" dirty="0" smtClean="0">
                          <a:solidFill>
                            <a:schemeClr val="tx1"/>
                          </a:solidFill>
                          <a:latin typeface="HGPｺﾞｼｯｸM" panose="020B0600000000000000" pitchFamily="50" charset="-128"/>
                          <a:ea typeface="HGPｺﾞｼｯｸM" panose="020B0600000000000000" pitchFamily="50" charset="-128"/>
                        </a:rPr>
                        <a:t>融資態度の</a:t>
                      </a:r>
                      <a:r>
                        <a:rPr kumimoji="1" lang="ja-JP" altLang="en-US" sz="2800" dirty="0" smtClean="0">
                          <a:latin typeface="HGPｺﾞｼｯｸM" panose="020B0600000000000000" pitchFamily="50" charset="-128"/>
                          <a:ea typeface="HGPｺﾞｼｯｸM" panose="020B0600000000000000" pitchFamily="50" charset="-128"/>
                        </a:rPr>
                        <a:t>違い</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決断に慎重</a:t>
                      </a:r>
                      <a:endParaRPr kumimoji="1" lang="ja-JP" altLang="en-US" sz="2800" dirty="0">
                        <a:latin typeface="HGPｺﾞｼｯｸM" panose="020B0600000000000000" pitchFamily="50" charset="-128"/>
                        <a:ea typeface="HGPｺﾞｼｯｸM" panose="020B0600000000000000" pitchFamily="50" charset="-128"/>
                      </a:endParaRPr>
                    </a:p>
                  </a:txBody>
                  <a:tcPr/>
                </a:tc>
                <a:tc>
                  <a:txBody>
                    <a:bodyPr/>
                    <a:lstStyle/>
                    <a:p>
                      <a:r>
                        <a:rPr kumimoji="1" lang="ja-JP" altLang="en-US" sz="2800" dirty="0" smtClean="0">
                          <a:latin typeface="HGPｺﾞｼｯｸM" panose="020B0600000000000000" pitchFamily="50" charset="-128"/>
                          <a:ea typeface="HGPｺﾞｼｯｸM" panose="020B0600000000000000" pitchFamily="50" charset="-128"/>
                        </a:rPr>
                        <a:t>決断が迅速</a:t>
                      </a:r>
                      <a:endParaRPr kumimoji="1" lang="en-US" altLang="ja-JP" sz="2800" dirty="0" smtClean="0">
                        <a:latin typeface="HGPｺﾞｼｯｸM" panose="020B0600000000000000" pitchFamily="50" charset="-128"/>
                        <a:ea typeface="HGPｺﾞｼｯｸM" panose="020B0600000000000000" pitchFamily="50" charset="-128"/>
                      </a:endParaRPr>
                    </a:p>
                  </a:txBody>
                  <a:tcPr/>
                </a:tc>
              </a:tr>
            </a:tbl>
          </a:graphicData>
        </a:graphic>
      </p:graphicFrame>
    </p:spTree>
    <p:extLst>
      <p:ext uri="{BB962C8B-B14F-4D97-AF65-F5344CB8AC3E}">
        <p14:creationId xmlns:p14="http://schemas.microsoft.com/office/powerpoint/2010/main" val="210656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なぜ</a:t>
            </a:r>
            <a:r>
              <a:rPr lang="en-US" altLang="ja-JP" dirty="0"/>
              <a:t>AIIB</a:t>
            </a:r>
            <a:r>
              <a:rPr lang="ja-JP" altLang="en-US" dirty="0"/>
              <a:t>は構想されたのか</a:t>
            </a:r>
            <a:endParaRPr kumimoji="1" lang="ja-JP" altLang="en-US" dirty="0"/>
          </a:p>
        </p:txBody>
      </p:sp>
      <p:sp>
        <p:nvSpPr>
          <p:cNvPr id="3" name="コンテンツ プレースホルダー 2"/>
          <p:cNvSpPr>
            <a:spLocks noGrp="1"/>
          </p:cNvSpPr>
          <p:nvPr>
            <p:ph idx="1"/>
          </p:nvPr>
        </p:nvSpPr>
        <p:spPr>
          <a:xfrm>
            <a:off x="838200" y="1490774"/>
            <a:ext cx="10515600" cy="2208389"/>
          </a:xfrm>
        </p:spPr>
        <p:txBody>
          <a:bodyPr/>
          <a:lstStyle/>
          <a:p>
            <a:r>
              <a:rPr kumimoji="1" lang="en-US" altLang="ja-JP" dirty="0" smtClean="0"/>
              <a:t>ADB</a:t>
            </a:r>
            <a:r>
              <a:rPr lang="ja-JP" altLang="en-US" dirty="0" err="1"/>
              <a:t>は</a:t>
            </a:r>
            <a:r>
              <a:rPr lang="ja-JP" altLang="en-US" dirty="0" err="1" smtClean="0"/>
              <a:t>融</a:t>
            </a:r>
            <a:r>
              <a:rPr lang="ja-JP" altLang="en-US" dirty="0" smtClean="0"/>
              <a:t>資するかの判断が慎重＝融資実行までが遅い</a:t>
            </a:r>
            <a:endParaRPr kumimoji="1" lang="en-US" altLang="ja-JP" dirty="0"/>
          </a:p>
          <a:p>
            <a:r>
              <a:rPr kumimoji="1" lang="ja-JP" altLang="en-US" dirty="0" smtClean="0"/>
              <a:t>アメリカ・日本が中心＝中国が影響を与えられない</a:t>
            </a:r>
            <a:endParaRPr lang="en-US" altLang="ja-JP" dirty="0"/>
          </a:p>
          <a:p>
            <a:r>
              <a:rPr lang="ja-JP" altLang="en-US" dirty="0"/>
              <a:t>アジア</a:t>
            </a:r>
            <a:r>
              <a:rPr lang="ja-JP" altLang="en-US" dirty="0" smtClean="0"/>
              <a:t>の中心国家となるため</a:t>
            </a:r>
            <a:endParaRPr lang="en-US" altLang="ja-JP" dirty="0" smtClean="0"/>
          </a:p>
          <a:p>
            <a:pPr marL="0" indent="0">
              <a:buNone/>
            </a:pPr>
            <a:endParaRPr kumimoji="1" lang="ja-JP" altLang="en-US" dirty="0"/>
          </a:p>
        </p:txBody>
      </p:sp>
      <p:sp>
        <p:nvSpPr>
          <p:cNvPr id="4" name="テキスト ボックス 3"/>
          <p:cNvSpPr txBox="1"/>
          <p:nvPr/>
        </p:nvSpPr>
        <p:spPr>
          <a:xfrm>
            <a:off x="838200" y="3822244"/>
            <a:ext cx="7868992" cy="769441"/>
          </a:xfrm>
          <a:prstGeom prst="rect">
            <a:avLst/>
          </a:prstGeom>
          <a:noFill/>
        </p:spPr>
        <p:txBody>
          <a:bodyPr wrap="square" rtlCol="0">
            <a:spAutoFit/>
          </a:bodyPr>
          <a:lstStyle/>
          <a:p>
            <a:r>
              <a:rPr kumimoji="1" lang="ja-JP" altLang="en-US" sz="4400" dirty="0" smtClean="0">
                <a:latin typeface="HGPｺﾞｼｯｸE" panose="020B0900000000000000" pitchFamily="50" charset="-128"/>
                <a:ea typeface="HGPｺﾞｼｯｸE" panose="020B0900000000000000" pitchFamily="50" charset="-128"/>
              </a:rPr>
              <a:t>ヨーロッパはなぜ参加したのか</a:t>
            </a:r>
            <a:endParaRPr kumimoji="1" lang="ja-JP" altLang="en-US" sz="4400" dirty="0">
              <a:latin typeface="HGPｺﾞｼｯｸE" panose="020B0900000000000000" pitchFamily="50" charset="-128"/>
              <a:ea typeface="HGPｺﾞｼｯｸE" panose="020B0900000000000000" pitchFamily="50" charset="-128"/>
            </a:endParaRPr>
          </a:p>
        </p:txBody>
      </p:sp>
      <p:sp>
        <p:nvSpPr>
          <p:cNvPr id="5" name="テキスト ボックス 4"/>
          <p:cNvSpPr txBox="1"/>
          <p:nvPr/>
        </p:nvSpPr>
        <p:spPr>
          <a:xfrm>
            <a:off x="838200" y="4714767"/>
            <a:ext cx="9245958" cy="1077218"/>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3200" dirty="0" smtClean="0">
                <a:latin typeface="HGPｺﾞｼｯｸM" panose="020B0600000000000000" pitchFamily="50" charset="-128"/>
                <a:ea typeface="HGPｺﾞｼｯｸM" panose="020B0600000000000000" pitchFamily="50" charset="-128"/>
              </a:rPr>
              <a:t>チャイナマネーの取りこみ</a:t>
            </a:r>
            <a:endParaRPr kumimoji="1" lang="en-US" altLang="ja-JP" sz="3200" dirty="0" smtClean="0">
              <a:latin typeface="HGPｺﾞｼｯｸM" panose="020B0600000000000000" pitchFamily="50" charset="-128"/>
              <a:ea typeface="HGPｺﾞｼｯｸM" panose="020B0600000000000000" pitchFamily="50" charset="-128"/>
            </a:endParaRPr>
          </a:p>
          <a:p>
            <a:pPr marL="457200" indent="-457200">
              <a:buFont typeface="Arial" panose="020B0604020202020204" pitchFamily="34" charset="0"/>
              <a:buChar char="•"/>
            </a:pPr>
            <a:r>
              <a:rPr lang="ja-JP" altLang="en-US" sz="3200" dirty="0">
                <a:latin typeface="HGPｺﾞｼｯｸM" panose="020B0600000000000000" pitchFamily="50" charset="-128"/>
                <a:ea typeface="HGPｺﾞｼｯｸM" panose="020B0600000000000000" pitchFamily="50" charset="-128"/>
              </a:rPr>
              <a:t>中国</a:t>
            </a:r>
            <a:r>
              <a:rPr lang="ja-JP" altLang="en-US" sz="3200" dirty="0" smtClean="0">
                <a:latin typeface="HGPｺﾞｼｯｸM" panose="020B0600000000000000" pitchFamily="50" charset="-128"/>
                <a:ea typeface="HGPｺﾞｼｯｸM" panose="020B0600000000000000" pitchFamily="50" charset="-128"/>
              </a:rPr>
              <a:t>との関係</a:t>
            </a:r>
            <a:r>
              <a:rPr lang="ja-JP" altLang="en-US" sz="3200" dirty="0">
                <a:latin typeface="HGPｺﾞｼｯｸM" panose="020B0600000000000000" pitchFamily="50" charset="-128"/>
                <a:ea typeface="HGPｺﾞｼｯｸM" panose="020B0600000000000000" pitchFamily="50" charset="-128"/>
              </a:rPr>
              <a:t>強化</a:t>
            </a:r>
            <a:endParaRPr kumimoji="1" lang="ja-JP" altLang="en-US" sz="32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1461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アメリカと日本が参加しない理由</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透明性のなさ</a:t>
            </a:r>
            <a:endParaRPr kumimoji="1" lang="en-US" altLang="ja-JP" dirty="0" smtClean="0"/>
          </a:p>
          <a:p>
            <a:endParaRPr lang="en-US" altLang="ja-JP" dirty="0"/>
          </a:p>
          <a:p>
            <a:r>
              <a:rPr kumimoji="1" lang="ja-JP" altLang="en-US" dirty="0" smtClean="0"/>
              <a:t>アメリカと中国の政治的な対立</a:t>
            </a:r>
            <a:endParaRPr kumimoji="1" lang="en-US" altLang="ja-JP" dirty="0" smtClean="0"/>
          </a:p>
          <a:p>
            <a:endParaRPr lang="en-US" altLang="ja-JP" dirty="0"/>
          </a:p>
          <a:p>
            <a:r>
              <a:rPr kumimoji="1" lang="ja-JP" altLang="en-US" dirty="0" smtClean="0"/>
              <a:t>中国の将来性への不安</a:t>
            </a:r>
            <a:endParaRPr kumimoji="1" lang="ja-JP" altLang="en-US" dirty="0"/>
          </a:p>
        </p:txBody>
      </p:sp>
    </p:spTree>
    <p:extLst>
      <p:ext uri="{BB962C8B-B14F-4D97-AF65-F5344CB8AC3E}">
        <p14:creationId xmlns:p14="http://schemas.microsoft.com/office/powerpoint/2010/main" val="166766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2493</TotalTime>
  <Words>1596</Words>
  <Application>Microsoft Office PowerPoint</Application>
  <PresentationFormat>ワイド画面</PresentationFormat>
  <Paragraphs>340</Paragraphs>
  <Slides>31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HGPｺﾞｼｯｸE</vt:lpstr>
      <vt:lpstr>HGPｺﾞｼｯｸM</vt:lpstr>
      <vt:lpstr>ＭＳ Ｐゴシック</vt:lpstr>
      <vt:lpstr>Arial</vt:lpstr>
      <vt:lpstr>Calibri</vt:lpstr>
      <vt:lpstr>Calibri Light</vt:lpstr>
      <vt:lpstr>Office テーマ</vt:lpstr>
      <vt:lpstr>アジア開発銀行（ADB)の 融資による途上国の経済成長への影響</vt:lpstr>
      <vt:lpstr>目次</vt:lpstr>
      <vt:lpstr>１．研究動機・目的</vt:lpstr>
      <vt:lpstr>２．アジア開発銀行（ADB)とアジアインフラ投資銀行（AIIB)</vt:lpstr>
      <vt:lpstr>アジア開発銀行（ADB）とは</vt:lpstr>
      <vt:lpstr>アジアインフラ投資銀行（AIIB)とは</vt:lpstr>
      <vt:lpstr>２つの機関（ADBとAIIB)の比較</vt:lpstr>
      <vt:lpstr>なぜAIIBは構想されたのか</vt:lpstr>
      <vt:lpstr>アメリカと日本が参加しない理由</vt:lpstr>
      <vt:lpstr>３．各国の成長と融資額の回帰分析</vt:lpstr>
      <vt:lpstr>PowerPoint プレゼンテーション</vt:lpstr>
      <vt:lpstr>回帰分析・ｔ検定とは</vt:lpstr>
      <vt:lpstr>バングラデシュ</vt:lpstr>
      <vt:lpstr>インド</vt:lpstr>
      <vt:lpstr>中国</vt:lpstr>
      <vt:lpstr>インドネシア</vt:lpstr>
      <vt:lpstr>フィリピン</vt:lpstr>
      <vt:lpstr>ベトナム</vt:lpstr>
      <vt:lpstr>パキスタン</vt:lpstr>
      <vt:lpstr>７か国の結果</vt:lpstr>
      <vt:lpstr>バングラデシュ</vt:lpstr>
      <vt:lpstr>４．回帰分析の結果とそれを受けての考察</vt:lpstr>
      <vt:lpstr>回帰分析の結果</vt:lpstr>
      <vt:lpstr>回帰分析の結果を受けての考察</vt:lpstr>
      <vt:lpstr>考察を受けて①　７か国のGDP推移</vt:lpstr>
      <vt:lpstr>考察を受けて②　下位４か国</vt:lpstr>
      <vt:lpstr>５．結論</vt:lpstr>
      <vt:lpstr>結論①</vt:lpstr>
      <vt:lpstr>結論②</vt:lpstr>
      <vt:lpstr>本研究の問題点</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Tadahito Ohmachi</dc:creator>
  <cp:lastModifiedBy>Tadahito Ohmachi</cp:lastModifiedBy>
  <cp:revision>112</cp:revision>
  <cp:lastPrinted>2015-11-16T03:30:45Z</cp:lastPrinted>
  <dcterms:created xsi:type="dcterms:W3CDTF">2015-09-29T18:54:22Z</dcterms:created>
  <dcterms:modified xsi:type="dcterms:W3CDTF">2015-11-16T10:29:46Z</dcterms:modified>
</cp:coreProperties>
</file>